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71" r:id="rId8"/>
    <p:sldId id="270" r:id="rId9"/>
    <p:sldId id="262" r:id="rId10"/>
    <p:sldId id="266" r:id="rId11"/>
    <p:sldId id="267" r:id="rId12"/>
    <p:sldId id="263" r:id="rId13"/>
    <p:sldId id="268" r:id="rId14"/>
    <p:sldId id="269" r:id="rId15"/>
    <p:sldId id="264" r:id="rId16"/>
    <p:sldId id="265" r:id="rId1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90" d="100"/>
          <a:sy n="90" d="100"/>
        </p:scale>
        <p:origin x="-158"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3E7BE4-7BD0-4845-A8E2-652F5828E360}" type="datetimeFigureOut">
              <a:rPr lang="fi-FI"/>
              <a:t>4.1.2017</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5E4655E-27FB-4E52-9B95-043094632513}" type="slidenum">
              <a:rPr lang="fi-FI"/>
              <a:t>‹#›</a:t>
            </a:fld>
            <a:endParaRPr lang="fi-FI"/>
          </a:p>
        </p:txBody>
      </p:sp>
    </p:spTree>
    <p:extLst>
      <p:ext uri="{BB962C8B-B14F-4D97-AF65-F5344CB8AC3E}">
        <p14:creationId xmlns:p14="http://schemas.microsoft.com/office/powerpoint/2010/main" val="4062509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1</a:t>
            </a:fld>
            <a:endParaRPr lang="fi-FI"/>
          </a:p>
        </p:txBody>
      </p:sp>
    </p:spTree>
    <p:extLst>
      <p:ext uri="{BB962C8B-B14F-4D97-AF65-F5344CB8AC3E}">
        <p14:creationId xmlns:p14="http://schemas.microsoft.com/office/powerpoint/2010/main" val="39272348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10</a:t>
            </a:fld>
            <a:endParaRPr lang="fi-FI"/>
          </a:p>
        </p:txBody>
      </p:sp>
    </p:spTree>
    <p:extLst>
      <p:ext uri="{BB962C8B-B14F-4D97-AF65-F5344CB8AC3E}">
        <p14:creationId xmlns:p14="http://schemas.microsoft.com/office/powerpoint/2010/main" val="33250160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11</a:t>
            </a:fld>
            <a:endParaRPr lang="fi-FI"/>
          </a:p>
        </p:txBody>
      </p:sp>
    </p:spTree>
    <p:extLst>
      <p:ext uri="{BB962C8B-B14F-4D97-AF65-F5344CB8AC3E}">
        <p14:creationId xmlns:p14="http://schemas.microsoft.com/office/powerpoint/2010/main" val="33381803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12</a:t>
            </a:fld>
            <a:endParaRPr lang="fi-FI"/>
          </a:p>
        </p:txBody>
      </p:sp>
    </p:spTree>
    <p:extLst>
      <p:ext uri="{BB962C8B-B14F-4D97-AF65-F5344CB8AC3E}">
        <p14:creationId xmlns:p14="http://schemas.microsoft.com/office/powerpoint/2010/main" val="39043640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13</a:t>
            </a:fld>
            <a:endParaRPr lang="fi-FI"/>
          </a:p>
        </p:txBody>
      </p:sp>
    </p:spTree>
    <p:extLst>
      <p:ext uri="{BB962C8B-B14F-4D97-AF65-F5344CB8AC3E}">
        <p14:creationId xmlns:p14="http://schemas.microsoft.com/office/powerpoint/2010/main" val="23918292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14</a:t>
            </a:fld>
            <a:endParaRPr lang="fi-FI"/>
          </a:p>
        </p:txBody>
      </p:sp>
    </p:spTree>
    <p:extLst>
      <p:ext uri="{BB962C8B-B14F-4D97-AF65-F5344CB8AC3E}">
        <p14:creationId xmlns:p14="http://schemas.microsoft.com/office/powerpoint/2010/main" val="11544354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15</a:t>
            </a:fld>
            <a:endParaRPr lang="fi-FI"/>
          </a:p>
        </p:txBody>
      </p:sp>
    </p:spTree>
    <p:extLst>
      <p:ext uri="{BB962C8B-B14F-4D97-AF65-F5344CB8AC3E}">
        <p14:creationId xmlns:p14="http://schemas.microsoft.com/office/powerpoint/2010/main" val="33873633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16</a:t>
            </a:fld>
            <a:endParaRPr lang="fi-FI"/>
          </a:p>
        </p:txBody>
      </p:sp>
    </p:spTree>
    <p:extLst>
      <p:ext uri="{BB962C8B-B14F-4D97-AF65-F5344CB8AC3E}">
        <p14:creationId xmlns:p14="http://schemas.microsoft.com/office/powerpoint/2010/main" val="318758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2</a:t>
            </a:fld>
            <a:endParaRPr lang="fi-FI"/>
          </a:p>
        </p:txBody>
      </p:sp>
    </p:spTree>
    <p:extLst>
      <p:ext uri="{BB962C8B-B14F-4D97-AF65-F5344CB8AC3E}">
        <p14:creationId xmlns:p14="http://schemas.microsoft.com/office/powerpoint/2010/main" val="4176703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3</a:t>
            </a:fld>
            <a:endParaRPr lang="fi-FI"/>
          </a:p>
        </p:txBody>
      </p:sp>
    </p:spTree>
    <p:extLst>
      <p:ext uri="{BB962C8B-B14F-4D97-AF65-F5344CB8AC3E}">
        <p14:creationId xmlns:p14="http://schemas.microsoft.com/office/powerpoint/2010/main" val="639020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4</a:t>
            </a:fld>
            <a:endParaRPr lang="fi-FI"/>
          </a:p>
        </p:txBody>
      </p:sp>
    </p:spTree>
    <p:extLst>
      <p:ext uri="{BB962C8B-B14F-4D97-AF65-F5344CB8AC3E}">
        <p14:creationId xmlns:p14="http://schemas.microsoft.com/office/powerpoint/2010/main" val="12901364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5</a:t>
            </a:fld>
            <a:endParaRPr lang="fi-FI"/>
          </a:p>
        </p:txBody>
      </p:sp>
    </p:spTree>
    <p:extLst>
      <p:ext uri="{BB962C8B-B14F-4D97-AF65-F5344CB8AC3E}">
        <p14:creationId xmlns:p14="http://schemas.microsoft.com/office/powerpoint/2010/main" val="1780186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6</a:t>
            </a:fld>
            <a:endParaRPr lang="fi-FI"/>
          </a:p>
        </p:txBody>
      </p:sp>
    </p:spTree>
    <p:extLst>
      <p:ext uri="{BB962C8B-B14F-4D97-AF65-F5344CB8AC3E}">
        <p14:creationId xmlns:p14="http://schemas.microsoft.com/office/powerpoint/2010/main" val="1980233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5E4655E-27FB-4E52-9B95-043094632513}" type="slidenum">
              <a:rPr lang="fi-FI"/>
              <a:t>7</a:t>
            </a:fld>
            <a:endParaRPr lang="fi-FI"/>
          </a:p>
        </p:txBody>
      </p:sp>
    </p:spTree>
    <p:extLst>
      <p:ext uri="{BB962C8B-B14F-4D97-AF65-F5344CB8AC3E}">
        <p14:creationId xmlns:p14="http://schemas.microsoft.com/office/powerpoint/2010/main" val="1480960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8</a:t>
            </a:fld>
            <a:endParaRPr lang="fi-FI"/>
          </a:p>
        </p:txBody>
      </p:sp>
    </p:spTree>
    <p:extLst>
      <p:ext uri="{BB962C8B-B14F-4D97-AF65-F5344CB8AC3E}">
        <p14:creationId xmlns:p14="http://schemas.microsoft.com/office/powerpoint/2010/main" val="3597403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35E4655E-27FB-4E52-9B95-043094632513}" type="slidenum">
              <a:rPr lang="fi-FI"/>
              <a:t>9</a:t>
            </a:fld>
            <a:endParaRPr lang="fi-FI"/>
          </a:p>
        </p:txBody>
      </p:sp>
    </p:spTree>
    <p:extLst>
      <p:ext uri="{BB962C8B-B14F-4D97-AF65-F5344CB8AC3E}">
        <p14:creationId xmlns:p14="http://schemas.microsoft.com/office/powerpoint/2010/main" val="3280463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dirty="0"/>
              <a:t>Muokkaa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napsautt.</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4.1.2017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866989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dirty="0"/>
              <a:t>Muokkaa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4.1.2017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01294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dirty="0"/>
              <a:t>Muokkaa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dirty="0"/>
              <a:t>Muokkaa tekstin perustyylejä</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4.1.2017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38764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dirty="0"/>
              <a:t>Muokkaa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4.1.2017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6396667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dirty="0"/>
              <a:t>Muokkaa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dirty="0"/>
              <a:t>Muokkaa tekstin perustyylejä</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4.1.2017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591368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dirty="0"/>
              <a:t>Muokkaa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dirty="0"/>
              <a:t>Muokkaa tekstin perustyylejä</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4.1.2017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097152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4.1.2017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534764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dirty="0"/>
              <a:t>Muokkaa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4.1.2017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298100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i-FI" dirty="0"/>
              <a:t>Muokkaa perustyyl. napsautt.</a:t>
            </a:r>
            <a:endParaRPr lang="en-US" dirty="0"/>
          </a:p>
        </p:txBody>
      </p:sp>
      <p:sp>
        <p:nvSpPr>
          <p:cNvPr id="3" name="Content Placeholder 2"/>
          <p:cNvSpPr>
            <a:spLocks noGrp="1"/>
          </p:cNvSpPr>
          <p:nvPr>
            <p:ph idx="1"/>
          </p:nvPr>
        </p:nvSpPr>
        <p:spPr/>
        <p:txBody>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10"/>
          </p:nvPr>
        </p:nvSpPr>
        <p:spPr/>
        <p:txBody>
          <a:bodyPr/>
          <a:lstStyle/>
          <a:p>
            <a:fld id="{A02ABAE3-D89C-4001-9AEC-5083F82B749C}" type="datetimeFigureOut">
              <a:rPr lang="fi-FI" smtClean="0"/>
              <a:t>4.1.2017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254896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dirty="0"/>
              <a:t>Muokkaa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p:txBody>
      </p:sp>
      <p:sp>
        <p:nvSpPr>
          <p:cNvPr id="4" name="Date Placeholder 3"/>
          <p:cNvSpPr>
            <a:spLocks noGrp="1"/>
          </p:cNvSpPr>
          <p:nvPr>
            <p:ph type="dt" sz="half" idx="10"/>
          </p:nvPr>
        </p:nvSpPr>
        <p:spPr/>
        <p:txBody>
          <a:bodyPr/>
          <a:lstStyle/>
          <a:p>
            <a:fld id="{A02ABAE3-D89C-4001-9AEC-5083F82B749C}" type="datetimeFigureOut">
              <a:rPr lang="fi-FI" smtClean="0"/>
              <a:t>4.1.2017</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450504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Muokkaa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5" name="Date Placeholder 4"/>
          <p:cNvSpPr>
            <a:spLocks noGrp="1"/>
          </p:cNvSpPr>
          <p:nvPr>
            <p:ph type="dt" sz="half" idx="10"/>
          </p:nvPr>
        </p:nvSpPr>
        <p:spPr/>
        <p:txBody>
          <a:bodyPr/>
          <a:lstStyle/>
          <a:p>
            <a:fld id="{A02ABAE3-D89C-4001-9AEC-5083F82B749C}" type="datetimeFigureOut">
              <a:rPr lang="fi-FI" smtClean="0"/>
              <a:t>4.1.2017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778193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dirty="0"/>
              <a:t>Muokkaa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a:t>Muokkaa tekstin perustyylejä</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7" name="Date Placeholder 6"/>
          <p:cNvSpPr>
            <a:spLocks noGrp="1"/>
          </p:cNvSpPr>
          <p:nvPr>
            <p:ph type="dt" sz="half" idx="10"/>
          </p:nvPr>
        </p:nvSpPr>
        <p:spPr/>
        <p:txBody>
          <a:bodyPr/>
          <a:lstStyle/>
          <a:p>
            <a:fld id="{A02ABAE3-D89C-4001-9AEC-5083F82B749C}" type="datetimeFigureOut">
              <a:rPr lang="fi-FI" smtClean="0"/>
              <a:t>4.1.2017</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8816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dirty="0"/>
              <a:t>Muokkaa perustyyl. napsautt.</a:t>
            </a:r>
            <a:endParaRPr lang="en-US" dirty="0"/>
          </a:p>
        </p:txBody>
      </p:sp>
      <p:sp>
        <p:nvSpPr>
          <p:cNvPr id="3" name="Date Placeholder 2"/>
          <p:cNvSpPr>
            <a:spLocks noGrp="1"/>
          </p:cNvSpPr>
          <p:nvPr>
            <p:ph type="dt" sz="half" idx="10"/>
          </p:nvPr>
        </p:nvSpPr>
        <p:spPr/>
        <p:txBody>
          <a:bodyPr/>
          <a:lstStyle/>
          <a:p>
            <a:fld id="{A02ABAE3-D89C-4001-9AEC-5083F82B749C}" type="datetimeFigureOut">
              <a:rPr lang="fi-FI" smtClean="0"/>
              <a:t>4.1.2017</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34342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2ABAE3-D89C-4001-9AEC-5083F82B749C}" type="datetimeFigureOut">
              <a:rPr lang="fi-FI" smtClean="0"/>
              <a:t>4.1.2017</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71701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dirty="0"/>
              <a:t>Muokkaa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dirty="0"/>
              <a:t>Muokkaa tekstin perustyylejä</a:t>
            </a:r>
          </a:p>
        </p:txBody>
      </p:sp>
      <p:sp>
        <p:nvSpPr>
          <p:cNvPr id="5" name="Date Placeholder 4"/>
          <p:cNvSpPr>
            <a:spLocks noGrp="1"/>
          </p:cNvSpPr>
          <p:nvPr>
            <p:ph type="dt" sz="half" idx="10"/>
          </p:nvPr>
        </p:nvSpPr>
        <p:spPr/>
        <p:txBody>
          <a:bodyPr/>
          <a:lstStyle/>
          <a:p>
            <a:fld id="{A02ABAE3-D89C-4001-9AEC-5083F82B749C}" type="datetimeFigureOut">
              <a:rPr lang="fi-FI" smtClean="0"/>
              <a:t>4.1.2017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42421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dirty="0"/>
              <a:t>Muokkaa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dirty="0"/>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a:t>Muokkaa tekstin perustyylejä</a:t>
            </a:r>
          </a:p>
        </p:txBody>
      </p:sp>
      <p:sp>
        <p:nvSpPr>
          <p:cNvPr id="5" name="Date Placeholder 4"/>
          <p:cNvSpPr>
            <a:spLocks noGrp="1"/>
          </p:cNvSpPr>
          <p:nvPr>
            <p:ph type="dt" sz="half" idx="10"/>
          </p:nvPr>
        </p:nvSpPr>
        <p:spPr/>
        <p:txBody>
          <a:bodyPr/>
          <a:lstStyle/>
          <a:p>
            <a:fld id="{A02ABAE3-D89C-4001-9AEC-5083F82B749C}" type="datetimeFigureOut">
              <a:rPr lang="fi-FI" smtClean="0"/>
              <a:t>4.1.2017</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811235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dirty="0"/>
              <a:t>Muokkaa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02ABAE3-D89C-4001-9AEC-5083F82B749C}" type="datetimeFigureOut">
              <a:rPr lang="fi-FI" smtClean="0"/>
              <a:t>4.1.2017</a:t>
            </a:fld>
            <a:endParaRPr lang="fi-FI"/>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3469378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313578" y="4253029"/>
            <a:ext cx="7766936" cy="1646302"/>
          </a:xfrm>
        </p:spPr>
        <p:txBody>
          <a:bodyPr/>
          <a:lstStyle/>
          <a:p>
            <a:pPr algn="l"/>
            <a:r>
              <a:rPr lang="fi-FI" sz="2400" dirty="0"/>
              <a:t>Leena Pirttiniemi</a:t>
            </a:r>
            <a:br>
              <a:rPr lang="fi-FI" sz="2400" dirty="0"/>
            </a:br>
            <a:r>
              <a:rPr lang="fi-FI" sz="2400" dirty="0">
                <a:solidFill>
                  <a:srgbClr val="90C226"/>
                </a:solidFill>
                <a:latin typeface="Trebuchet MS"/>
              </a:rPr>
              <a:t>KOLA-hankekoordinaattori 1.8.2015- </a:t>
            </a:r>
            <a:r>
              <a:rPr lang="fi-FI" sz="2400" dirty="0" smtClean="0">
                <a:solidFill>
                  <a:srgbClr val="90C226"/>
                </a:solidFill>
                <a:latin typeface="Trebuchet MS"/>
              </a:rPr>
              <a:t>31.10.2016</a:t>
            </a:r>
            <a:endParaRPr lang="fi-FI" sz="2400" dirty="0">
              <a:solidFill>
                <a:srgbClr val="90C226"/>
              </a:solidFill>
              <a:latin typeface="Trebuchet MS"/>
            </a:endParaRPr>
          </a:p>
        </p:txBody>
      </p:sp>
      <p:pic>
        <p:nvPicPr>
          <p:cNvPr id="5" name="Kuva 4"/>
          <p:cNvPicPr>
            <a:picLocks noChangeAspect="1"/>
          </p:cNvPicPr>
          <p:nvPr/>
        </p:nvPicPr>
        <p:blipFill>
          <a:blip r:embed="rId3"/>
          <a:stretch>
            <a:fillRect/>
          </a:stretch>
        </p:blipFill>
        <p:spPr>
          <a:xfrm>
            <a:off x="8091729" y="3931864"/>
            <a:ext cx="1490289" cy="1934041"/>
          </a:xfrm>
          <a:prstGeom prst="rect">
            <a:avLst/>
          </a:prstGeom>
        </p:spPr>
      </p:pic>
      <p:sp>
        <p:nvSpPr>
          <p:cNvPr id="6" name="Tekstiruutu 5"/>
          <p:cNvSpPr txBox="1"/>
          <p:nvPr/>
        </p:nvSpPr>
        <p:spPr>
          <a:xfrm>
            <a:off x="313578" y="3095065"/>
            <a:ext cx="8608545" cy="1754326"/>
          </a:xfrm>
          <a:prstGeom prst="rect">
            <a:avLst/>
          </a:prstGeom>
        </p:spPr>
        <p:txBody>
          <a:bodyPr rtlCol="0" anchor="t">
            <a:spAutoFit/>
          </a:bodyPr>
          <a:lstStyle/>
          <a:p>
            <a:r>
              <a:rPr lang="fi-FI" sz="3600" dirty="0"/>
              <a:t>KOLA-hankkeen esittely</a:t>
            </a:r>
          </a:p>
          <a:p>
            <a:r>
              <a:rPr lang="fi-FI" sz="3600" dirty="0"/>
              <a:t>Ulvilan </a:t>
            </a:r>
            <a:r>
              <a:rPr lang="fi-FI" sz="3600" dirty="0" smtClean="0"/>
              <a:t>kaupungin hallituksessa</a:t>
            </a:r>
            <a:endParaRPr lang="fi-FI" sz="3600" dirty="0"/>
          </a:p>
          <a:p>
            <a:r>
              <a:rPr lang="fi-FI" sz="3600" dirty="0" smtClean="0"/>
              <a:t>6.6.2016</a:t>
            </a:r>
            <a:endParaRPr lang="fi-FI" sz="3600" dirty="0"/>
          </a:p>
        </p:txBody>
      </p:sp>
      <p:pic>
        <p:nvPicPr>
          <p:cNvPr id="3" name="Kuva 2"/>
          <p:cNvPicPr>
            <a:picLocks noChangeAspect="1"/>
          </p:cNvPicPr>
          <p:nvPr/>
        </p:nvPicPr>
        <p:blipFill>
          <a:blip r:embed="rId4"/>
          <a:stretch>
            <a:fillRect/>
          </a:stretch>
        </p:blipFill>
        <p:spPr>
          <a:xfrm>
            <a:off x="11023974" y="6414659"/>
            <a:ext cx="1028700" cy="352667"/>
          </a:xfrm>
          <a:prstGeom prst="rect">
            <a:avLst/>
          </a:prstGeom>
        </p:spPr>
      </p:pic>
    </p:spTree>
    <p:extLst>
      <p:ext uri="{BB962C8B-B14F-4D97-AF65-F5344CB8AC3E}">
        <p14:creationId xmlns:p14="http://schemas.microsoft.com/office/powerpoint/2010/main" val="78238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a:t>Poimintoja kyselystä.</a:t>
            </a:r>
            <a:br>
              <a:rPr lang="fi-FI" sz="4000" dirty="0"/>
            </a:br>
            <a:r>
              <a:rPr lang="fi-FI" sz="4000" dirty="0">
                <a:solidFill>
                  <a:srgbClr val="90C226"/>
                </a:solidFill>
                <a:latin typeface="Trebuchet MS"/>
              </a:rPr>
              <a:t>Mitä uutta hanke on tuonut?</a:t>
            </a:r>
          </a:p>
        </p:txBody>
      </p:sp>
      <p:pic>
        <p:nvPicPr>
          <p:cNvPr id="5" name="Sisällön paikkamerkki 4"/>
          <p:cNvPicPr>
            <a:picLocks noGrp="1" noChangeAspect="1"/>
          </p:cNvPicPr>
          <p:nvPr>
            <p:ph idx="1"/>
          </p:nvPr>
        </p:nvPicPr>
        <p:blipFill>
          <a:blip r:embed="rId3"/>
          <a:stretch>
            <a:fillRect/>
          </a:stretch>
        </p:blipFill>
        <p:spPr>
          <a:xfrm>
            <a:off x="11106463" y="5588000"/>
            <a:ext cx="891862" cy="1157194"/>
          </a:xfrm>
        </p:spPr>
      </p:pic>
      <p:sp>
        <p:nvSpPr>
          <p:cNvPr id="3" name="Tekstiruutu 2"/>
          <p:cNvSpPr txBox="1"/>
          <p:nvPr/>
        </p:nvSpPr>
        <p:spPr>
          <a:xfrm>
            <a:off x="677334" y="2437934"/>
            <a:ext cx="9013451" cy="2862322"/>
          </a:xfrm>
          <a:prstGeom prst="rect">
            <a:avLst/>
          </a:prstGeom>
        </p:spPr>
        <p:txBody>
          <a:bodyPr rtlCol="0">
            <a:spAutoFit/>
          </a:bodyPr>
          <a:lstStyle/>
          <a:p>
            <a:r>
              <a:rPr lang="fi-FI" dirty="0"/>
              <a:t>"Mahdollisuuden saada pikaista apua haastavalle lapselle, perheelle ja opetushenkilöstölle."</a:t>
            </a:r>
          </a:p>
          <a:p>
            <a:endParaRPr lang="fi-FI" dirty="0"/>
          </a:p>
          <a:p>
            <a:r>
              <a:rPr lang="fi-FI" dirty="0"/>
              <a:t>"On tuonut varmuutta toimia lapsen kanssa, jaksamista harmaaseen arkeen."</a:t>
            </a:r>
          </a:p>
          <a:p>
            <a:endParaRPr lang="fi-FI" dirty="0"/>
          </a:p>
          <a:p>
            <a:r>
              <a:rPr lang="fi-FI" dirty="0"/>
              <a:t>"Uusia keinoja tehdä työtä."</a:t>
            </a:r>
          </a:p>
          <a:p>
            <a:endParaRPr lang="fi-FI" dirty="0"/>
          </a:p>
          <a:p>
            <a:r>
              <a:rPr lang="fi-FI" dirty="0"/>
              <a:t>"Henkilön, jolle voi ohjata vanhempia ja lasta tarvittaessa."</a:t>
            </a:r>
          </a:p>
          <a:p>
            <a:endParaRPr lang="fi-FI" dirty="0"/>
          </a:p>
          <a:p>
            <a:r>
              <a:rPr lang="fi-FI" dirty="0"/>
              <a:t>"Kuuntelijan ja auttajan"</a:t>
            </a:r>
          </a:p>
        </p:txBody>
      </p:sp>
    </p:spTree>
    <p:extLst>
      <p:ext uri="{BB962C8B-B14F-4D97-AF65-F5344CB8AC3E}">
        <p14:creationId xmlns:p14="http://schemas.microsoft.com/office/powerpoint/2010/main" val="1356087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8819" y="0"/>
            <a:ext cx="8596668" cy="1320800"/>
          </a:xfrm>
        </p:spPr>
        <p:txBody>
          <a:bodyPr/>
          <a:lstStyle/>
          <a:p>
            <a:r>
              <a:rPr lang="fi-FI" sz="4000" dirty="0"/>
              <a:t>Poimintoja kyselystä.</a:t>
            </a:r>
            <a:br>
              <a:rPr lang="fi-FI" sz="4000" dirty="0"/>
            </a:br>
            <a:r>
              <a:rPr lang="fi-FI" sz="4000" dirty="0">
                <a:solidFill>
                  <a:srgbClr val="90C226"/>
                </a:solidFill>
                <a:latin typeface="Trebuchet MS"/>
              </a:rPr>
              <a:t>Vapaa sana:</a:t>
            </a:r>
          </a:p>
        </p:txBody>
      </p:sp>
      <p:pic>
        <p:nvPicPr>
          <p:cNvPr id="5" name="Sisällön paikkamerkki 4"/>
          <p:cNvPicPr>
            <a:picLocks noGrp="1" noChangeAspect="1"/>
          </p:cNvPicPr>
          <p:nvPr>
            <p:ph idx="1"/>
          </p:nvPr>
        </p:nvPicPr>
        <p:blipFill>
          <a:blip r:embed="rId3"/>
          <a:stretch>
            <a:fillRect/>
          </a:stretch>
        </p:blipFill>
        <p:spPr>
          <a:xfrm>
            <a:off x="10988319" y="5406092"/>
            <a:ext cx="993197" cy="1288676"/>
          </a:xfrm>
        </p:spPr>
      </p:pic>
      <p:sp>
        <p:nvSpPr>
          <p:cNvPr id="3" name="Tekstiruutu 2"/>
          <p:cNvSpPr txBox="1"/>
          <p:nvPr/>
        </p:nvSpPr>
        <p:spPr>
          <a:xfrm>
            <a:off x="458819" y="1610469"/>
            <a:ext cx="9281551" cy="5078313"/>
          </a:xfrm>
          <a:prstGeom prst="rect">
            <a:avLst/>
          </a:prstGeom>
        </p:spPr>
        <p:txBody>
          <a:bodyPr rtlCol="0">
            <a:spAutoFit/>
          </a:bodyPr>
          <a:lstStyle/>
          <a:p>
            <a:r>
              <a:rPr lang="fi-FI" dirty="0"/>
              <a:t>"On hyvä, että KOLA tulee kotiin saakka auttamaan ihan konkreettisesti. Sitä juuri me tarvitsimme. Että joku tulee katsomaan miten lapsi käyttäytyy ja auttaa toimimaan oikein. Kun voimavarat olivat jo melko loppu, Leena auttoi puristamaan viimeisiä jaksamisen rippeitä positiivisuudeksi ja lapsen eduksi. Hän auttoi myös näkemään lapsesta positiivisia puolia, mikä oli jossain vaiheessa kovin haastavaa."</a:t>
            </a:r>
          </a:p>
          <a:p>
            <a:endParaRPr lang="fi-FI" dirty="0"/>
          </a:p>
          <a:p>
            <a:r>
              <a:rPr lang="fi-FI" dirty="0"/>
              <a:t>"Hankkeen tultua tutuksi monien kynnys hakea apua saattaa madaltua. Suuren suuri kiitos ja toivottavasti hanke jatkuu tai jopa vakiintuu jatkuvaksi käytännöksi. Tämä on juuri sitä apua, mitä moni perhe tarvitsee."</a:t>
            </a:r>
          </a:p>
          <a:p>
            <a:endParaRPr lang="fi-FI" dirty="0"/>
          </a:p>
          <a:p>
            <a:r>
              <a:rPr lang="fi-FI" dirty="0"/>
              <a:t>"Juuri tällaista tarvitaan, apuna käytännön arkeen. Kaaosmaisuuden vähentämistä ja muutoksen käynnistämistä, lapsen parhaaksi."</a:t>
            </a:r>
          </a:p>
          <a:p>
            <a:r>
              <a:rPr lang="fi-FI" dirty="0"/>
              <a:t> </a:t>
            </a:r>
          </a:p>
          <a:p>
            <a:r>
              <a:rPr lang="fi-FI" dirty="0"/>
              <a:t>"Hieno hanke, ehdottomasti jokaisen siihen käytetyn sentin arvoinen. Tässä voidaan nähdä myös laajempaa yhteiskunnallista hyötyä, koska aikanaan aikuisenakin nämä KOLA-hankkeessa olleet lapset selviävät ehkä jostain ongelmista helpommalla..."</a:t>
            </a:r>
          </a:p>
          <a:p>
            <a:endParaRPr lang="fi-FI" dirty="0"/>
          </a:p>
          <a:p>
            <a:r>
              <a:rPr lang="fi-FI" dirty="0"/>
              <a:t>"Tällaista tarvitaan!"</a:t>
            </a:r>
          </a:p>
        </p:txBody>
      </p:sp>
    </p:spTree>
    <p:extLst>
      <p:ext uri="{BB962C8B-B14F-4D97-AF65-F5344CB8AC3E}">
        <p14:creationId xmlns:p14="http://schemas.microsoft.com/office/powerpoint/2010/main" val="294300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Ajatuksia:</a:t>
            </a:r>
          </a:p>
        </p:txBody>
      </p:sp>
      <p:sp>
        <p:nvSpPr>
          <p:cNvPr id="3" name="Sisällön paikkamerkki 2"/>
          <p:cNvSpPr>
            <a:spLocks noGrp="1"/>
          </p:cNvSpPr>
          <p:nvPr>
            <p:ph idx="1"/>
          </p:nvPr>
        </p:nvSpPr>
        <p:spPr>
          <a:xfrm>
            <a:off x="677863" y="1387475"/>
            <a:ext cx="8596312" cy="5913717"/>
          </a:xfrm>
        </p:spPr>
        <p:txBody>
          <a:bodyPr vert="horz" lIns="91440" tIns="45720" rIns="91440" bIns="45720" rtlCol="0" anchor="t">
            <a:normAutofit fontScale="62500" lnSpcReduction="20000"/>
          </a:bodyPr>
          <a:lstStyle/>
          <a:p>
            <a:r>
              <a:rPr lang="fi-FI" sz="3200" b="1" dirty="0"/>
              <a:t>Tarvetta matalan kynnyksen kokonaisvaltaiselle perheiden auttamiselle</a:t>
            </a:r>
          </a:p>
          <a:p>
            <a:pPr marL="0" indent="0">
              <a:buNone/>
            </a:pPr>
            <a:endParaRPr lang="fi-FI" b="1" dirty="0"/>
          </a:p>
          <a:p>
            <a:pPr marL="0" indent="0">
              <a:buNone/>
            </a:pPr>
            <a:r>
              <a:rPr lang="fi-FI" sz="3200" dirty="0"/>
              <a:t>- Kohdennettua ohjausta/tukea perheille.</a:t>
            </a:r>
          </a:p>
          <a:p>
            <a:pPr marL="0" indent="0">
              <a:buNone/>
            </a:pPr>
            <a:r>
              <a:rPr lang="fi-FI" sz="3200" dirty="0"/>
              <a:t>- Verkostotyö - perheen kaikkien toimijoiden yhteen puhaltaminen.</a:t>
            </a:r>
          </a:p>
          <a:p>
            <a:pPr marL="0" indent="0">
              <a:buNone/>
            </a:pPr>
            <a:r>
              <a:rPr lang="fi-FI" sz="3200" dirty="0"/>
              <a:t>- Perheen vahvuudet ja haavoittuvuudet.</a:t>
            </a:r>
          </a:p>
          <a:p>
            <a:pPr marL="0" indent="0">
              <a:buNone/>
            </a:pPr>
            <a:r>
              <a:rPr lang="fi-FI" sz="3200" dirty="0"/>
              <a:t>- Toimintamuotoina </a:t>
            </a:r>
            <a:r>
              <a:rPr lang="fi-FI" sz="3200" dirty="0" err="1"/>
              <a:t>esim</a:t>
            </a:r>
            <a:r>
              <a:rPr lang="fi-FI" sz="3200" dirty="0"/>
              <a:t>: vertaistuki, arkiapu kotona, metsäretket, </a:t>
            </a:r>
          </a:p>
          <a:p>
            <a:pPr marL="0" indent="0">
              <a:buNone/>
            </a:pPr>
            <a:r>
              <a:rPr lang="fi-FI" sz="3200" dirty="0"/>
              <a:t>   perhe-ART,  </a:t>
            </a:r>
            <a:r>
              <a:rPr lang="fi-FI" sz="3200" dirty="0" err="1"/>
              <a:t>SomeBody</a:t>
            </a:r>
            <a:r>
              <a:rPr lang="fi-FI" sz="3200" dirty="0"/>
              <a:t> jne.</a:t>
            </a:r>
          </a:p>
          <a:p>
            <a:pPr marL="0" indent="0">
              <a:buNone/>
            </a:pPr>
            <a:r>
              <a:rPr lang="fi-FI" sz="3200" dirty="0"/>
              <a:t>- Olemisen ohjausta</a:t>
            </a:r>
          </a:p>
          <a:p>
            <a:pPr marL="0" indent="0">
              <a:buNone/>
            </a:pPr>
            <a:r>
              <a:rPr lang="fi-FI" sz="3200" dirty="0"/>
              <a:t>- Tunnetaitoja</a:t>
            </a:r>
          </a:p>
          <a:p>
            <a:pPr marL="0" indent="0">
              <a:buNone/>
            </a:pPr>
            <a:r>
              <a:rPr lang="fi-FI" sz="3200" dirty="0"/>
              <a:t>- Aikaa ja kohtaamista – luottamuksen rakentamista</a:t>
            </a:r>
          </a:p>
          <a:p>
            <a:endParaRPr lang="fi-FI" sz="3200" dirty="0"/>
          </a:p>
          <a:p>
            <a:endParaRPr lang="fi-FI" dirty="0"/>
          </a:p>
          <a:p>
            <a:endParaRPr lang="fi-FI" dirty="0"/>
          </a:p>
          <a:p>
            <a:endParaRPr lang="fi-FI" dirty="0"/>
          </a:p>
          <a:p>
            <a:endParaRPr lang="fi-FI" dirty="0"/>
          </a:p>
          <a:p>
            <a:endParaRPr lang="fi-FI" dirty="0"/>
          </a:p>
          <a:p>
            <a:pPr marL="0" indent="0">
              <a:buNone/>
            </a:pPr>
            <a:r>
              <a:rPr lang="fi-FI" dirty="0"/>
              <a:t> </a:t>
            </a:r>
          </a:p>
        </p:txBody>
      </p:sp>
      <p:pic>
        <p:nvPicPr>
          <p:cNvPr id="4" name="Kuva 3"/>
          <p:cNvPicPr>
            <a:picLocks noChangeAspect="1"/>
          </p:cNvPicPr>
          <p:nvPr/>
        </p:nvPicPr>
        <p:blipFill>
          <a:blip r:embed="rId3"/>
          <a:stretch>
            <a:fillRect/>
          </a:stretch>
        </p:blipFill>
        <p:spPr>
          <a:xfrm>
            <a:off x="11294769" y="5765800"/>
            <a:ext cx="780878" cy="1017868"/>
          </a:xfrm>
          <a:prstGeom prst="rect">
            <a:avLst/>
          </a:prstGeom>
        </p:spPr>
      </p:pic>
    </p:spTree>
    <p:extLst>
      <p:ext uri="{BB962C8B-B14F-4D97-AF65-F5344CB8AC3E}">
        <p14:creationId xmlns:p14="http://schemas.microsoft.com/office/powerpoint/2010/main" val="1188231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Yliopistoyhteistyö</a:t>
            </a:r>
          </a:p>
        </p:txBody>
      </p:sp>
      <p:sp>
        <p:nvSpPr>
          <p:cNvPr id="3" name="Sisällön paikkamerkki 2"/>
          <p:cNvSpPr>
            <a:spLocks noGrp="1"/>
          </p:cNvSpPr>
          <p:nvPr>
            <p:ph idx="1"/>
          </p:nvPr>
        </p:nvSpPr>
        <p:spPr/>
        <p:txBody>
          <a:bodyPr vert="horz" lIns="91440" tIns="45720" rIns="91440" bIns="45720" rtlCol="0" anchor="t">
            <a:normAutofit/>
          </a:bodyPr>
          <a:lstStyle/>
          <a:p>
            <a:endParaRPr lang="fi-FI" dirty="0"/>
          </a:p>
          <a:p>
            <a:endParaRPr lang="fi-FI" dirty="0"/>
          </a:p>
          <a:p>
            <a:r>
              <a:rPr lang="fi-FI" dirty="0"/>
              <a:t>Turun yliopisto yliopistotutkija Niina Junnikkala ja yliopistonlehtori Tiina Annevirta: Kouluhyvinvointi kehittämistehtävä</a:t>
            </a:r>
          </a:p>
          <a:p>
            <a:r>
              <a:rPr lang="fi-FI" dirty="0"/>
              <a:t>Opettajien erikoistumiskoulutus, Kouluhyvinvointi (60 op), puolitoista vuotta, suoritetaan osana omaa työtä</a:t>
            </a:r>
          </a:p>
          <a:p>
            <a:endParaRPr lang="fi-FI" dirty="0"/>
          </a:p>
          <a:p>
            <a:endParaRPr lang="fi-FI" dirty="0"/>
          </a:p>
        </p:txBody>
      </p:sp>
      <p:pic>
        <p:nvPicPr>
          <p:cNvPr id="4" name="Kuva 3"/>
          <p:cNvPicPr>
            <a:picLocks noChangeAspect="1"/>
          </p:cNvPicPr>
          <p:nvPr/>
        </p:nvPicPr>
        <p:blipFill>
          <a:blip r:embed="rId3"/>
          <a:stretch>
            <a:fillRect/>
          </a:stretch>
        </p:blipFill>
        <p:spPr>
          <a:xfrm>
            <a:off x="11330550" y="5762073"/>
            <a:ext cx="733425" cy="952500"/>
          </a:xfrm>
          <a:prstGeom prst="rect">
            <a:avLst/>
          </a:prstGeom>
        </p:spPr>
      </p:pic>
    </p:spTree>
    <p:extLst>
      <p:ext uri="{BB962C8B-B14F-4D97-AF65-F5344CB8AC3E}">
        <p14:creationId xmlns:p14="http://schemas.microsoft.com/office/powerpoint/2010/main" val="754077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Panostaminen tulevaisuuteen – lasten hyvinvointiin Ulvilassa</a:t>
            </a:r>
          </a:p>
        </p:txBody>
      </p:sp>
      <p:sp>
        <p:nvSpPr>
          <p:cNvPr id="3" name="Sisällön paikkamerkki 2"/>
          <p:cNvSpPr>
            <a:spLocks noGrp="1"/>
          </p:cNvSpPr>
          <p:nvPr>
            <p:ph idx="1"/>
          </p:nvPr>
        </p:nvSpPr>
        <p:spPr/>
        <p:txBody>
          <a:bodyPr vert="horz" lIns="91440" tIns="45720" rIns="91440" bIns="45720" rtlCol="0" anchor="t">
            <a:normAutofit lnSpcReduction="10000"/>
          </a:bodyPr>
          <a:lstStyle/>
          <a:p>
            <a:r>
              <a:rPr lang="fi-FI" dirty="0"/>
              <a:t>Arkinen tuki - lähellä aikuinen, joka kuuntelee ja tukee</a:t>
            </a:r>
          </a:p>
          <a:p>
            <a:r>
              <a:rPr lang="fi-FI" dirty="0"/>
              <a:t>Lasten ja lapsiperheiden palveluiden ydinkysymys – luottamus </a:t>
            </a:r>
          </a:p>
          <a:p>
            <a:r>
              <a:rPr lang="fi-FI" dirty="0"/>
              <a:t>Lähdetään liikkeelle lapsesta – varhaisen vastuunoton työtapa</a:t>
            </a:r>
          </a:p>
          <a:p>
            <a:r>
              <a:rPr lang="fi-FI" dirty="0"/>
              <a:t>Osallistuva auttaminen – lapsi ja perhe miettimässä mitä apua/tukea tarvitaan</a:t>
            </a:r>
          </a:p>
          <a:p>
            <a:r>
              <a:rPr lang="fi-FI" dirty="0"/>
              <a:t>Ennalta ehkäisevää työtä - tukea/apua ennen kuin itse apua tiedostaa tarvitsevansa </a:t>
            </a:r>
          </a:p>
          <a:p>
            <a:r>
              <a:rPr lang="fi-FI" dirty="0"/>
              <a:t>Oppimaan oppiminen on lapsen hyvinvoinnin ydin</a:t>
            </a:r>
          </a:p>
          <a:p>
            <a:r>
              <a:rPr lang="fi-FI" dirty="0"/>
              <a:t>Opettajilla ja toimijoilla täytyy olla iloa ja ymmärrys kehittämiseen. Työ helpottuu, tulokset paranee ja hyvinvointi lisääntyy</a:t>
            </a:r>
          </a:p>
          <a:p>
            <a:r>
              <a:rPr lang="fi-FI" dirty="0"/>
              <a:t>Tarvitaan välimaaston vääntäjää ja koordinoijaa</a:t>
            </a:r>
          </a:p>
        </p:txBody>
      </p:sp>
      <p:pic>
        <p:nvPicPr>
          <p:cNvPr id="4" name="Kuva 3"/>
          <p:cNvPicPr>
            <a:picLocks noChangeAspect="1"/>
          </p:cNvPicPr>
          <p:nvPr/>
        </p:nvPicPr>
        <p:blipFill>
          <a:blip r:embed="rId3"/>
          <a:stretch>
            <a:fillRect/>
          </a:stretch>
        </p:blipFill>
        <p:spPr>
          <a:xfrm>
            <a:off x="11313617" y="5753606"/>
            <a:ext cx="733425" cy="952500"/>
          </a:xfrm>
          <a:prstGeom prst="rect">
            <a:avLst/>
          </a:prstGeom>
        </p:spPr>
      </p:pic>
    </p:spTree>
    <p:extLst>
      <p:ext uri="{BB962C8B-B14F-4D97-AF65-F5344CB8AC3E}">
        <p14:creationId xmlns:p14="http://schemas.microsoft.com/office/powerpoint/2010/main" val="1451021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Tulevaisuus...</a:t>
            </a:r>
          </a:p>
        </p:txBody>
      </p:sp>
      <p:sp>
        <p:nvSpPr>
          <p:cNvPr id="3" name="Sisällön paikkamerkki 2"/>
          <p:cNvSpPr>
            <a:spLocks noGrp="1"/>
          </p:cNvSpPr>
          <p:nvPr>
            <p:ph idx="1"/>
          </p:nvPr>
        </p:nvSpPr>
        <p:spPr/>
        <p:txBody>
          <a:bodyPr vert="horz" lIns="91440" tIns="45720" rIns="91440" bIns="45720" rtlCol="0" anchor="t">
            <a:normAutofit/>
          </a:bodyPr>
          <a:lstStyle/>
          <a:p>
            <a:r>
              <a:rPr lang="fi-FI" sz="2800" dirty="0"/>
              <a:t>Kuka ottaa kopin kouluikäisten lasten perheistä, joilla ei vielä ole hirveä hätä?</a:t>
            </a:r>
          </a:p>
          <a:p>
            <a:r>
              <a:rPr lang="fi-FI" sz="2800" dirty="0"/>
              <a:t>Kuka ottaa kopin perheistä, jotka haluavat muutosta arkeen? </a:t>
            </a:r>
          </a:p>
          <a:p>
            <a:endParaRPr lang="fi-FI" sz="2800" dirty="0"/>
          </a:p>
          <a:p>
            <a:endParaRPr lang="fi-FI" dirty="0"/>
          </a:p>
          <a:p>
            <a:endParaRPr lang="fi-FI" dirty="0"/>
          </a:p>
        </p:txBody>
      </p:sp>
      <p:pic>
        <p:nvPicPr>
          <p:cNvPr id="4" name="Kuva 3"/>
          <p:cNvPicPr>
            <a:picLocks noChangeAspect="1"/>
          </p:cNvPicPr>
          <p:nvPr/>
        </p:nvPicPr>
        <p:blipFill>
          <a:blip r:embed="rId3"/>
          <a:stretch>
            <a:fillRect/>
          </a:stretch>
        </p:blipFill>
        <p:spPr>
          <a:xfrm>
            <a:off x="11219025" y="5647266"/>
            <a:ext cx="787237" cy="1026583"/>
          </a:xfrm>
          <a:prstGeom prst="rect">
            <a:avLst/>
          </a:prstGeom>
        </p:spPr>
      </p:pic>
    </p:spTree>
    <p:extLst>
      <p:ext uri="{BB962C8B-B14F-4D97-AF65-F5344CB8AC3E}">
        <p14:creationId xmlns:p14="http://schemas.microsoft.com/office/powerpoint/2010/main" val="2096940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532155" y="3329020"/>
            <a:ext cx="7766936" cy="1646302"/>
          </a:xfrm>
        </p:spPr>
        <p:txBody>
          <a:bodyPr/>
          <a:lstStyle/>
          <a:p>
            <a:pPr algn="l"/>
            <a:r>
              <a:rPr lang="fi-FI" sz="3200" dirty="0"/>
              <a:t>Kiitos, että sain tulla kertomaan KOLA-hankkeesta.</a:t>
            </a:r>
            <a:br>
              <a:rPr lang="fi-FI" sz="3200" dirty="0"/>
            </a:br>
            <a:r>
              <a:rPr lang="fi-FI" sz="3200" dirty="0"/>
              <a:t/>
            </a:r>
            <a:br>
              <a:rPr lang="fi-FI" sz="3200" dirty="0"/>
            </a:br>
            <a:r>
              <a:rPr lang="fi-FI" sz="3200" dirty="0">
                <a:solidFill>
                  <a:srgbClr val="90C226"/>
                </a:solidFill>
                <a:latin typeface="Trebuchet MS"/>
              </a:rPr>
              <a:t>Iloa arkeen ja tehdään hyvää yhdessä!</a:t>
            </a:r>
          </a:p>
        </p:txBody>
      </p:sp>
      <p:pic>
        <p:nvPicPr>
          <p:cNvPr id="4" name="Kuva 3"/>
          <p:cNvPicPr>
            <a:picLocks noChangeAspect="1"/>
          </p:cNvPicPr>
          <p:nvPr/>
        </p:nvPicPr>
        <p:blipFill>
          <a:blip r:embed="rId3"/>
          <a:stretch>
            <a:fillRect/>
          </a:stretch>
        </p:blipFill>
        <p:spPr>
          <a:xfrm>
            <a:off x="11324549" y="5771412"/>
            <a:ext cx="733425" cy="952500"/>
          </a:xfrm>
          <a:prstGeom prst="rect">
            <a:avLst/>
          </a:prstGeom>
        </p:spPr>
      </p:pic>
    </p:spTree>
    <p:extLst>
      <p:ext uri="{BB962C8B-B14F-4D97-AF65-F5344CB8AC3E}">
        <p14:creationId xmlns:p14="http://schemas.microsoft.com/office/powerpoint/2010/main" val="3601770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75304" y="-398929"/>
            <a:ext cx="10495616" cy="3403600"/>
          </a:xfrm>
        </p:spPr>
        <p:txBody>
          <a:bodyPr/>
          <a:lstStyle/>
          <a:p>
            <a:r>
              <a:rPr lang="fi-FI" sz="4000" dirty="0"/>
              <a:t>Ulvilan kaupungin opetustoimen </a:t>
            </a:r>
            <a:br>
              <a:rPr lang="fi-FI" sz="4000" dirty="0"/>
            </a:br>
            <a:r>
              <a:rPr lang="fi-FI" sz="4000" dirty="0"/>
              <a:t>KOLA-hanke </a:t>
            </a:r>
          </a:p>
        </p:txBody>
      </p:sp>
      <p:sp>
        <p:nvSpPr>
          <p:cNvPr id="3" name="Tekstin paikkamerkki 2"/>
          <p:cNvSpPr>
            <a:spLocks noGrp="1"/>
          </p:cNvSpPr>
          <p:nvPr>
            <p:ph type="body" idx="1"/>
          </p:nvPr>
        </p:nvSpPr>
        <p:spPr>
          <a:xfrm>
            <a:off x="308069" y="2470337"/>
            <a:ext cx="8596313" cy="4057370"/>
          </a:xfrm>
        </p:spPr>
        <p:txBody>
          <a:bodyPr/>
          <a:lstStyle/>
          <a:p>
            <a:r>
              <a:rPr lang="fi-FI" dirty="0"/>
              <a:t>- </a:t>
            </a:r>
            <a:r>
              <a:rPr lang="fi-FI" b="1" dirty="0"/>
              <a:t>OKM </a:t>
            </a:r>
            <a:r>
              <a:rPr lang="fi-FI" dirty="0"/>
              <a:t>hanke: </a:t>
            </a:r>
            <a:r>
              <a:rPr lang="fi-FI" dirty="0" err="1"/>
              <a:t>Esi</a:t>
            </a:r>
            <a:r>
              <a:rPr lang="fi-FI" dirty="0"/>
              <a:t>- ja perusopetuksen toimintakulttuurin kehittäminen vastaamaan tulevaisuuden haasteita</a:t>
            </a:r>
          </a:p>
          <a:p>
            <a:endParaRPr lang="fi-FI" dirty="0"/>
          </a:p>
          <a:p>
            <a:r>
              <a:rPr lang="fi-FI" dirty="0"/>
              <a:t>-</a:t>
            </a:r>
            <a:r>
              <a:rPr lang="fi-FI" b="1" dirty="0"/>
              <a:t> RAHOITUS:</a:t>
            </a:r>
            <a:r>
              <a:rPr lang="fi-FI" dirty="0"/>
              <a:t> valtiolta 50 900e + opetuksen järjestäjä osoittaa toimiin omarahoitusosuuden, joka on 30 % kokonaiskustannuksista</a:t>
            </a:r>
          </a:p>
          <a:p>
            <a:endParaRPr lang="fi-FI" dirty="0"/>
          </a:p>
          <a:p>
            <a:r>
              <a:rPr lang="fi-FI" dirty="0"/>
              <a:t>- </a:t>
            </a:r>
            <a:r>
              <a:rPr lang="fi-FI" b="1" dirty="0"/>
              <a:t>HANKERYHMÄ</a:t>
            </a:r>
            <a:r>
              <a:rPr lang="fi-FI" dirty="0"/>
              <a:t>: sivistysjohtaja Päivi Helin, varhaiskasvatuskoordinaattori Arja Kevätsalo, rehtori Arja Kemppainen ja hankekoordinaattori Leena Pirttiniemi</a:t>
            </a:r>
          </a:p>
          <a:p>
            <a:endParaRPr lang="fi-FI" dirty="0"/>
          </a:p>
        </p:txBody>
      </p:sp>
      <p:pic>
        <p:nvPicPr>
          <p:cNvPr id="4" name="Kuva 3"/>
          <p:cNvPicPr>
            <a:picLocks noChangeAspect="1"/>
          </p:cNvPicPr>
          <p:nvPr/>
        </p:nvPicPr>
        <p:blipFill>
          <a:blip r:embed="rId3"/>
          <a:stretch>
            <a:fillRect/>
          </a:stretch>
        </p:blipFill>
        <p:spPr>
          <a:xfrm>
            <a:off x="11330550" y="5719740"/>
            <a:ext cx="733425" cy="952500"/>
          </a:xfrm>
          <a:prstGeom prst="rect">
            <a:avLst/>
          </a:prstGeom>
        </p:spPr>
      </p:pic>
    </p:spTree>
    <p:extLst>
      <p:ext uri="{BB962C8B-B14F-4D97-AF65-F5344CB8AC3E}">
        <p14:creationId xmlns:p14="http://schemas.microsoft.com/office/powerpoint/2010/main" val="1845073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89940" y="3315821"/>
            <a:ext cx="10192870" cy="3403600"/>
          </a:xfrm>
        </p:spPr>
        <p:txBody>
          <a:bodyPr/>
          <a:lstStyle/>
          <a:p>
            <a:r>
              <a:rPr lang="fi-FI" dirty="0"/>
              <a:t/>
            </a:r>
            <a:br>
              <a:rPr lang="fi-FI" dirty="0"/>
            </a:br>
            <a:r>
              <a:rPr lang="fi-FI" dirty="0"/>
              <a:t/>
            </a:r>
            <a:br>
              <a:rPr lang="fi-FI" dirty="0"/>
            </a:br>
            <a:r>
              <a:rPr lang="fi-FI" dirty="0">
                <a:solidFill>
                  <a:srgbClr val="90C226"/>
                </a:solidFill>
                <a:latin typeface="Trebuchet MS"/>
              </a:rPr>
              <a:t>Kohdennettua </a:t>
            </a:r>
            <a:r>
              <a:rPr lang="fi-FI" dirty="0"/>
              <a:t>ohjausta lapsen arkeen</a:t>
            </a:r>
          </a:p>
        </p:txBody>
      </p:sp>
      <p:sp>
        <p:nvSpPr>
          <p:cNvPr id="3" name="Tekstin paikkamerkki 2"/>
          <p:cNvSpPr>
            <a:spLocks noGrp="1"/>
          </p:cNvSpPr>
          <p:nvPr>
            <p:ph type="body" idx="1"/>
          </p:nvPr>
        </p:nvSpPr>
        <p:spPr>
          <a:xfrm>
            <a:off x="307602" y="282198"/>
            <a:ext cx="8596313" cy="3032404"/>
          </a:xfrm>
        </p:spPr>
        <p:txBody>
          <a:bodyPr>
            <a:normAutofit fontScale="92500" lnSpcReduction="10000"/>
          </a:bodyPr>
          <a:lstStyle/>
          <a:p>
            <a:r>
              <a:rPr lang="fi-FI" sz="2400" b="1" dirty="0"/>
              <a:t>Huoli lapsista:</a:t>
            </a:r>
          </a:p>
          <a:p>
            <a:r>
              <a:rPr lang="fi-FI" sz="2400" dirty="0"/>
              <a:t>- lapsilla olemisen problematiikkaa</a:t>
            </a:r>
          </a:p>
          <a:p>
            <a:r>
              <a:rPr lang="fi-FI" sz="2400" dirty="0"/>
              <a:t>- ei huvita/kiinnosta </a:t>
            </a:r>
          </a:p>
          <a:p>
            <a:endParaRPr lang="fi-FI" dirty="0"/>
          </a:p>
          <a:p>
            <a:r>
              <a:rPr lang="fi-FI" sz="2400" b="1" dirty="0"/>
              <a:t>Huoli vanhemmista ja lasten kanssa toimivista aikuisista:</a:t>
            </a:r>
          </a:p>
          <a:p>
            <a:r>
              <a:rPr lang="fi-FI" sz="2400" dirty="0"/>
              <a:t>- jaksaminen</a:t>
            </a:r>
          </a:p>
          <a:p>
            <a:r>
              <a:rPr lang="fi-FI" sz="2400" dirty="0"/>
              <a:t>- arjen työkalut</a:t>
            </a:r>
          </a:p>
        </p:txBody>
      </p:sp>
      <p:pic>
        <p:nvPicPr>
          <p:cNvPr id="4" name="Kuva 3"/>
          <p:cNvPicPr>
            <a:picLocks noChangeAspect="1"/>
          </p:cNvPicPr>
          <p:nvPr/>
        </p:nvPicPr>
        <p:blipFill>
          <a:blip r:embed="rId3"/>
          <a:stretch>
            <a:fillRect/>
          </a:stretch>
        </p:blipFill>
        <p:spPr>
          <a:xfrm>
            <a:off x="4704219" y="2807073"/>
            <a:ext cx="1658564" cy="2164103"/>
          </a:xfrm>
          <a:prstGeom prst="rect">
            <a:avLst/>
          </a:prstGeom>
        </p:spPr>
      </p:pic>
    </p:spTree>
    <p:extLst>
      <p:ext uri="{BB962C8B-B14F-4D97-AF65-F5344CB8AC3E}">
        <p14:creationId xmlns:p14="http://schemas.microsoft.com/office/powerpoint/2010/main" val="998330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3025" y="609600"/>
            <a:ext cx="10192870" cy="3403600"/>
          </a:xfrm>
        </p:spPr>
        <p:txBody>
          <a:bodyPr/>
          <a:lstStyle/>
          <a:p>
            <a:r>
              <a:rPr lang="fi-FI" dirty="0"/>
              <a:t/>
            </a:r>
            <a:br>
              <a:rPr lang="fi-FI" dirty="0"/>
            </a:br>
            <a:r>
              <a:rPr lang="fi-FI" dirty="0"/>
              <a:t/>
            </a:r>
            <a:br>
              <a:rPr lang="fi-FI" dirty="0"/>
            </a:br>
            <a:r>
              <a:rPr lang="fi-FI" dirty="0">
                <a:solidFill>
                  <a:srgbClr val="90C226"/>
                </a:solidFill>
                <a:latin typeface="Trebuchet MS"/>
              </a:rPr>
              <a:t>Kohdennettua </a:t>
            </a:r>
            <a:r>
              <a:rPr lang="fi-FI" dirty="0"/>
              <a:t>ohjausta lapsen arkeen</a:t>
            </a:r>
          </a:p>
        </p:txBody>
      </p:sp>
      <p:sp>
        <p:nvSpPr>
          <p:cNvPr id="3" name="Tekstin paikkamerkki 2"/>
          <p:cNvSpPr>
            <a:spLocks noGrp="1"/>
          </p:cNvSpPr>
          <p:nvPr>
            <p:ph type="body" idx="1"/>
          </p:nvPr>
        </p:nvSpPr>
        <p:spPr>
          <a:xfrm>
            <a:off x="324411" y="4017034"/>
            <a:ext cx="8596313" cy="3032404"/>
          </a:xfrm>
        </p:spPr>
        <p:txBody>
          <a:bodyPr>
            <a:normAutofit/>
          </a:bodyPr>
          <a:lstStyle/>
          <a:p>
            <a:r>
              <a:rPr lang="fi-FI" dirty="0"/>
              <a:t>- </a:t>
            </a:r>
            <a:r>
              <a:rPr lang="fi-FI" sz="2000" dirty="0"/>
              <a:t>matalan kynnyksen ennalta ehkäisevää työtä </a:t>
            </a:r>
          </a:p>
          <a:p>
            <a:r>
              <a:rPr lang="fi-FI" sz="2000" dirty="0"/>
              <a:t>- varhainen puuttuminen ja tukeminen lapsen olemisen problematiikassa kaikkien lapsen kanssa toimivien sidosryhmien koordinoijana</a:t>
            </a:r>
          </a:p>
          <a:p>
            <a:r>
              <a:rPr lang="fi-FI" sz="2000" dirty="0"/>
              <a:t>- iloa ja halua oppimiseen sekä kiinnostuksen ylläpito</a:t>
            </a:r>
          </a:p>
          <a:p>
            <a:r>
              <a:rPr lang="fi-FI" sz="2000" dirty="0"/>
              <a:t>- ei muuteta lasta, vaan omaa toimintaa</a:t>
            </a:r>
          </a:p>
          <a:p>
            <a:r>
              <a:rPr lang="fi-FI" sz="2000" dirty="0"/>
              <a:t>- todellinen yhteistyö</a:t>
            </a:r>
          </a:p>
          <a:p>
            <a:r>
              <a:rPr lang="fi-FI" sz="2000" dirty="0"/>
              <a:t>- oppilaiden ja vanhempien osallisuus</a:t>
            </a:r>
          </a:p>
          <a:p>
            <a:endParaRPr lang="fi-FI" dirty="0"/>
          </a:p>
          <a:p>
            <a:endParaRPr lang="fi-FI" dirty="0"/>
          </a:p>
        </p:txBody>
      </p:sp>
      <p:pic>
        <p:nvPicPr>
          <p:cNvPr id="4" name="Kuva 3"/>
          <p:cNvPicPr>
            <a:picLocks noChangeAspect="1"/>
          </p:cNvPicPr>
          <p:nvPr/>
        </p:nvPicPr>
        <p:blipFill>
          <a:blip r:embed="rId3"/>
          <a:stretch>
            <a:fillRect/>
          </a:stretch>
        </p:blipFill>
        <p:spPr>
          <a:xfrm>
            <a:off x="4030196" y="403412"/>
            <a:ext cx="1658564" cy="2164103"/>
          </a:xfrm>
          <a:prstGeom prst="rect">
            <a:avLst/>
          </a:prstGeom>
        </p:spPr>
      </p:pic>
    </p:spTree>
    <p:extLst>
      <p:ext uri="{BB962C8B-B14F-4D97-AF65-F5344CB8AC3E}">
        <p14:creationId xmlns:p14="http://schemas.microsoft.com/office/powerpoint/2010/main" val="2201787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3"/>
          <a:stretch>
            <a:fillRect/>
          </a:stretch>
        </p:blipFill>
        <p:spPr>
          <a:xfrm>
            <a:off x="4200338" y="819724"/>
            <a:ext cx="1875677" cy="2418455"/>
          </a:xfrm>
          <a:prstGeom prst="rect">
            <a:avLst/>
          </a:prstGeom>
        </p:spPr>
      </p:pic>
      <p:sp>
        <p:nvSpPr>
          <p:cNvPr id="3" name="Tekstiruutu 2"/>
          <p:cNvSpPr txBox="1"/>
          <p:nvPr/>
        </p:nvSpPr>
        <p:spPr>
          <a:xfrm>
            <a:off x="6875930" y="704331"/>
            <a:ext cx="2743200" cy="369332"/>
          </a:xfrm>
          <a:prstGeom prst="rect">
            <a:avLst/>
          </a:prstGeom>
        </p:spPr>
        <p:style>
          <a:lnRef idx="2">
            <a:schemeClr val="accent2"/>
          </a:lnRef>
          <a:fillRef idx="1">
            <a:schemeClr val="lt1"/>
          </a:fillRef>
          <a:effectRef idx="0">
            <a:schemeClr val="accent2"/>
          </a:effectRef>
          <a:fontRef idx="minor">
            <a:schemeClr val="dk1"/>
          </a:fontRef>
        </p:style>
        <p:txBody>
          <a:bodyPr rtlCol="0">
            <a:spAutoFit/>
          </a:bodyPr>
          <a:lstStyle/>
          <a:p>
            <a:pPr algn="ctr"/>
            <a:r>
              <a:rPr lang="fi-FI" dirty="0"/>
              <a:t>TYÖKALUJA TOIMIJOILLE</a:t>
            </a:r>
          </a:p>
        </p:txBody>
      </p:sp>
      <p:sp>
        <p:nvSpPr>
          <p:cNvPr id="4" name="Tekstiruutu 3"/>
          <p:cNvSpPr txBox="1"/>
          <p:nvPr/>
        </p:nvSpPr>
        <p:spPr>
          <a:xfrm>
            <a:off x="519340" y="704331"/>
            <a:ext cx="2743200" cy="369332"/>
          </a:xfrm>
          <a:prstGeom prst="rect">
            <a:avLst/>
          </a:prstGeom>
        </p:spPr>
        <p:style>
          <a:lnRef idx="2">
            <a:schemeClr val="accent2"/>
          </a:lnRef>
          <a:fillRef idx="1">
            <a:schemeClr val="lt1"/>
          </a:fillRef>
          <a:effectRef idx="0">
            <a:schemeClr val="accent2"/>
          </a:effectRef>
          <a:fontRef idx="minor">
            <a:schemeClr val="dk1"/>
          </a:fontRef>
        </p:style>
        <p:txBody>
          <a:bodyPr rtlCol="0">
            <a:spAutoFit/>
          </a:bodyPr>
          <a:lstStyle/>
          <a:p>
            <a:pPr algn="ctr"/>
            <a:r>
              <a:rPr lang="fi-FI"/>
              <a:t>VERTAISTUKIRYHMIÄ</a:t>
            </a:r>
            <a:endParaRPr lang="fi-FI" dirty="0"/>
          </a:p>
        </p:txBody>
      </p:sp>
      <p:sp>
        <p:nvSpPr>
          <p:cNvPr id="5" name="Tekstiruutu 4"/>
          <p:cNvSpPr txBox="1"/>
          <p:nvPr/>
        </p:nvSpPr>
        <p:spPr>
          <a:xfrm>
            <a:off x="3895059" y="3928771"/>
            <a:ext cx="2743200" cy="369332"/>
          </a:xfrm>
          <a:prstGeom prst="rect">
            <a:avLst/>
          </a:prstGeom>
        </p:spPr>
        <p:style>
          <a:lnRef idx="2">
            <a:schemeClr val="accent2"/>
          </a:lnRef>
          <a:fillRef idx="1">
            <a:schemeClr val="lt1"/>
          </a:fillRef>
          <a:effectRef idx="0">
            <a:schemeClr val="accent2"/>
          </a:effectRef>
          <a:fontRef idx="minor">
            <a:schemeClr val="dk1"/>
          </a:fontRef>
        </p:style>
        <p:txBody>
          <a:bodyPr rtlCol="0">
            <a:spAutoFit/>
          </a:bodyPr>
          <a:lstStyle/>
          <a:p>
            <a:pPr algn="ctr"/>
            <a:r>
              <a:rPr lang="fi-FI" dirty="0"/>
              <a:t>JALKAUTUMINEN</a:t>
            </a:r>
          </a:p>
        </p:txBody>
      </p:sp>
      <p:sp>
        <p:nvSpPr>
          <p:cNvPr id="6" name="Tekstiruutu 5"/>
          <p:cNvSpPr txBox="1"/>
          <p:nvPr/>
        </p:nvSpPr>
        <p:spPr>
          <a:xfrm>
            <a:off x="695146" y="4991321"/>
            <a:ext cx="2743200" cy="369332"/>
          </a:xfrm>
          <a:prstGeom prst="rect">
            <a:avLst/>
          </a:prstGeom>
        </p:spPr>
        <p:style>
          <a:lnRef idx="2">
            <a:schemeClr val="accent1"/>
          </a:lnRef>
          <a:fillRef idx="1">
            <a:schemeClr val="lt1"/>
          </a:fillRef>
          <a:effectRef idx="0">
            <a:schemeClr val="accent1"/>
          </a:effectRef>
          <a:fontRef idx="minor">
            <a:schemeClr val="dk1"/>
          </a:fontRef>
        </p:style>
        <p:txBody>
          <a:bodyPr rtlCol="0">
            <a:spAutoFit/>
          </a:bodyPr>
          <a:lstStyle/>
          <a:p>
            <a:pPr algn="ctr"/>
            <a:r>
              <a:rPr lang="fi-FI"/>
              <a:t>PERHE</a:t>
            </a:r>
            <a:endParaRPr lang="fi-FI" dirty="0"/>
          </a:p>
        </p:txBody>
      </p:sp>
      <p:sp>
        <p:nvSpPr>
          <p:cNvPr id="7" name="Tekstiruutu 6"/>
          <p:cNvSpPr txBox="1"/>
          <p:nvPr/>
        </p:nvSpPr>
        <p:spPr>
          <a:xfrm>
            <a:off x="7351966" y="4976944"/>
            <a:ext cx="2743200" cy="369332"/>
          </a:xfrm>
          <a:prstGeom prst="rect">
            <a:avLst/>
          </a:prstGeom>
        </p:spPr>
        <p:style>
          <a:lnRef idx="2">
            <a:schemeClr val="accent1"/>
          </a:lnRef>
          <a:fillRef idx="1">
            <a:schemeClr val="lt1"/>
          </a:fillRef>
          <a:effectRef idx="0">
            <a:schemeClr val="accent1"/>
          </a:effectRef>
          <a:fontRef idx="minor">
            <a:schemeClr val="dk1"/>
          </a:fontRef>
        </p:style>
        <p:txBody>
          <a:bodyPr rtlCol="0">
            <a:spAutoFit/>
          </a:bodyPr>
          <a:lstStyle/>
          <a:p>
            <a:pPr algn="ctr"/>
            <a:r>
              <a:rPr lang="fi-FI" dirty="0"/>
              <a:t>ESI- JA PERUSKOULU</a:t>
            </a:r>
          </a:p>
        </p:txBody>
      </p:sp>
      <p:sp>
        <p:nvSpPr>
          <p:cNvPr id="8" name="Tekstiruutu 7"/>
          <p:cNvSpPr txBox="1"/>
          <p:nvPr/>
        </p:nvSpPr>
        <p:spPr>
          <a:xfrm>
            <a:off x="3970539" y="4976944"/>
            <a:ext cx="2743200" cy="369332"/>
          </a:xfrm>
          <a:prstGeom prst="rect">
            <a:avLst/>
          </a:prstGeom>
        </p:spPr>
        <p:style>
          <a:lnRef idx="2">
            <a:schemeClr val="accent1"/>
          </a:lnRef>
          <a:fillRef idx="1">
            <a:schemeClr val="lt1"/>
          </a:fillRef>
          <a:effectRef idx="0">
            <a:schemeClr val="accent1"/>
          </a:effectRef>
          <a:fontRef idx="minor">
            <a:schemeClr val="dk1"/>
          </a:fontRef>
        </p:style>
        <p:txBody>
          <a:bodyPr rtlCol="0">
            <a:spAutoFit/>
          </a:bodyPr>
          <a:lstStyle/>
          <a:p>
            <a:pPr algn="ctr"/>
            <a:r>
              <a:rPr lang="fi-FI" dirty="0"/>
              <a:t>VERKOSTOTYÖ</a:t>
            </a:r>
          </a:p>
        </p:txBody>
      </p:sp>
    </p:spTree>
    <p:extLst>
      <p:ext uri="{BB962C8B-B14F-4D97-AF65-F5344CB8AC3E}">
        <p14:creationId xmlns:p14="http://schemas.microsoft.com/office/powerpoint/2010/main" val="1097699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p:cNvPicPr>
            <a:picLocks noChangeAspect="1"/>
          </p:cNvPicPr>
          <p:nvPr/>
        </p:nvPicPr>
        <p:blipFill>
          <a:blip r:embed="rId3"/>
          <a:stretch>
            <a:fillRect/>
          </a:stretch>
        </p:blipFill>
        <p:spPr>
          <a:xfrm>
            <a:off x="4250765" y="980144"/>
            <a:ext cx="1875677" cy="2418455"/>
          </a:xfrm>
          <a:prstGeom prst="rect">
            <a:avLst/>
          </a:prstGeom>
        </p:spPr>
      </p:pic>
      <p:sp>
        <p:nvSpPr>
          <p:cNvPr id="3" name="Tekstiruutu 2"/>
          <p:cNvSpPr txBox="1"/>
          <p:nvPr/>
        </p:nvSpPr>
        <p:spPr>
          <a:xfrm>
            <a:off x="6875930" y="704331"/>
            <a:ext cx="2743200" cy="369332"/>
          </a:xfrm>
          <a:prstGeom prst="rect">
            <a:avLst/>
          </a:prstGeom>
        </p:spPr>
        <p:style>
          <a:lnRef idx="2">
            <a:schemeClr val="accent2"/>
          </a:lnRef>
          <a:fillRef idx="1">
            <a:schemeClr val="lt1"/>
          </a:fillRef>
          <a:effectRef idx="0">
            <a:schemeClr val="accent2"/>
          </a:effectRef>
          <a:fontRef idx="minor">
            <a:schemeClr val="dk1"/>
          </a:fontRef>
        </p:style>
        <p:txBody>
          <a:bodyPr rtlCol="0">
            <a:spAutoFit/>
          </a:bodyPr>
          <a:lstStyle/>
          <a:p>
            <a:pPr algn="ctr"/>
            <a:r>
              <a:rPr lang="fi-FI" dirty="0"/>
              <a:t>TYÖKALUJA TOIMIJOILLE</a:t>
            </a:r>
          </a:p>
        </p:txBody>
      </p:sp>
      <p:sp>
        <p:nvSpPr>
          <p:cNvPr id="4" name="Tekstiruutu 3"/>
          <p:cNvSpPr txBox="1"/>
          <p:nvPr/>
        </p:nvSpPr>
        <p:spPr>
          <a:xfrm>
            <a:off x="519340" y="704331"/>
            <a:ext cx="2743200" cy="369332"/>
          </a:xfrm>
          <a:prstGeom prst="rect">
            <a:avLst/>
          </a:prstGeom>
        </p:spPr>
        <p:style>
          <a:lnRef idx="2">
            <a:schemeClr val="accent2"/>
          </a:lnRef>
          <a:fillRef idx="1">
            <a:schemeClr val="lt1"/>
          </a:fillRef>
          <a:effectRef idx="0">
            <a:schemeClr val="accent2"/>
          </a:effectRef>
          <a:fontRef idx="minor">
            <a:schemeClr val="dk1"/>
          </a:fontRef>
        </p:style>
        <p:txBody>
          <a:bodyPr rtlCol="0">
            <a:spAutoFit/>
          </a:bodyPr>
          <a:lstStyle/>
          <a:p>
            <a:pPr algn="ctr"/>
            <a:r>
              <a:rPr lang="fi-FI"/>
              <a:t>VERTAISTUKIRYHMIÄ</a:t>
            </a:r>
            <a:endParaRPr lang="fi-FI" dirty="0"/>
          </a:p>
        </p:txBody>
      </p:sp>
      <p:sp>
        <p:nvSpPr>
          <p:cNvPr id="5" name="Tekstiruutu 4"/>
          <p:cNvSpPr txBox="1"/>
          <p:nvPr/>
        </p:nvSpPr>
        <p:spPr>
          <a:xfrm>
            <a:off x="3819444" y="4130477"/>
            <a:ext cx="2743200" cy="369332"/>
          </a:xfrm>
          <a:prstGeom prst="rect">
            <a:avLst/>
          </a:prstGeom>
        </p:spPr>
        <p:style>
          <a:lnRef idx="2">
            <a:schemeClr val="accent2"/>
          </a:lnRef>
          <a:fillRef idx="1">
            <a:schemeClr val="lt1"/>
          </a:fillRef>
          <a:effectRef idx="0">
            <a:schemeClr val="accent2"/>
          </a:effectRef>
          <a:fontRef idx="minor">
            <a:schemeClr val="dk1"/>
          </a:fontRef>
        </p:style>
        <p:txBody>
          <a:bodyPr rtlCol="0">
            <a:spAutoFit/>
          </a:bodyPr>
          <a:lstStyle/>
          <a:p>
            <a:pPr algn="ctr"/>
            <a:r>
              <a:rPr lang="fi-FI" dirty="0"/>
              <a:t>JALKAUTUMINEN</a:t>
            </a:r>
          </a:p>
        </p:txBody>
      </p:sp>
      <p:sp>
        <p:nvSpPr>
          <p:cNvPr id="6" name="Tekstiruutu 5"/>
          <p:cNvSpPr txBox="1"/>
          <p:nvPr/>
        </p:nvSpPr>
        <p:spPr>
          <a:xfrm>
            <a:off x="711955" y="4976944"/>
            <a:ext cx="2743200" cy="369332"/>
          </a:xfrm>
          <a:prstGeom prst="rect">
            <a:avLst/>
          </a:prstGeom>
        </p:spPr>
        <p:style>
          <a:lnRef idx="2">
            <a:schemeClr val="accent1"/>
          </a:lnRef>
          <a:fillRef idx="1">
            <a:schemeClr val="lt1"/>
          </a:fillRef>
          <a:effectRef idx="0">
            <a:schemeClr val="accent1"/>
          </a:effectRef>
          <a:fontRef idx="minor">
            <a:schemeClr val="dk1"/>
          </a:fontRef>
        </p:style>
        <p:txBody>
          <a:bodyPr rtlCol="0">
            <a:spAutoFit/>
          </a:bodyPr>
          <a:lstStyle/>
          <a:p>
            <a:pPr algn="ctr"/>
            <a:r>
              <a:rPr lang="fi-FI"/>
              <a:t>PERHE</a:t>
            </a:r>
            <a:endParaRPr lang="fi-FI" dirty="0"/>
          </a:p>
        </p:txBody>
      </p:sp>
      <p:sp>
        <p:nvSpPr>
          <p:cNvPr id="7" name="Tekstiruutu 6"/>
          <p:cNvSpPr txBox="1"/>
          <p:nvPr/>
        </p:nvSpPr>
        <p:spPr>
          <a:xfrm>
            <a:off x="7351966" y="4976944"/>
            <a:ext cx="2743200" cy="369332"/>
          </a:xfrm>
          <a:prstGeom prst="rect">
            <a:avLst/>
          </a:prstGeom>
        </p:spPr>
        <p:style>
          <a:lnRef idx="2">
            <a:schemeClr val="accent1"/>
          </a:lnRef>
          <a:fillRef idx="1">
            <a:schemeClr val="lt1"/>
          </a:fillRef>
          <a:effectRef idx="0">
            <a:schemeClr val="accent1"/>
          </a:effectRef>
          <a:fontRef idx="minor">
            <a:schemeClr val="dk1"/>
          </a:fontRef>
        </p:style>
        <p:txBody>
          <a:bodyPr rtlCol="0">
            <a:spAutoFit/>
          </a:bodyPr>
          <a:lstStyle/>
          <a:p>
            <a:pPr algn="ctr"/>
            <a:r>
              <a:rPr lang="fi-FI" dirty="0"/>
              <a:t>ESI- JA PERUSKOULU</a:t>
            </a:r>
          </a:p>
        </p:txBody>
      </p:sp>
      <p:sp>
        <p:nvSpPr>
          <p:cNvPr id="8" name="Tekstiruutu 7"/>
          <p:cNvSpPr txBox="1"/>
          <p:nvPr/>
        </p:nvSpPr>
        <p:spPr>
          <a:xfrm>
            <a:off x="3970539" y="4976944"/>
            <a:ext cx="2743200" cy="369332"/>
          </a:xfrm>
          <a:prstGeom prst="rect">
            <a:avLst/>
          </a:prstGeom>
        </p:spPr>
        <p:style>
          <a:lnRef idx="2">
            <a:schemeClr val="accent1"/>
          </a:lnRef>
          <a:fillRef idx="1">
            <a:schemeClr val="lt1"/>
          </a:fillRef>
          <a:effectRef idx="0">
            <a:schemeClr val="accent1"/>
          </a:effectRef>
          <a:fontRef idx="minor">
            <a:schemeClr val="dk1"/>
          </a:fontRef>
        </p:style>
        <p:txBody>
          <a:bodyPr rtlCol="0">
            <a:spAutoFit/>
          </a:bodyPr>
          <a:lstStyle/>
          <a:p>
            <a:pPr algn="ctr"/>
            <a:r>
              <a:rPr lang="fi-FI" dirty="0"/>
              <a:t>VERKOSTOTYÖ</a:t>
            </a:r>
          </a:p>
        </p:txBody>
      </p:sp>
      <p:sp>
        <p:nvSpPr>
          <p:cNvPr id="9" name="Tekstiruutu 8"/>
          <p:cNvSpPr txBox="1"/>
          <p:nvPr/>
        </p:nvSpPr>
        <p:spPr>
          <a:xfrm>
            <a:off x="504963" y="1225194"/>
            <a:ext cx="2743200" cy="1600438"/>
          </a:xfrm>
          <a:prstGeom prst="rect">
            <a:avLst/>
          </a:prstGeom>
        </p:spPr>
        <p:txBody>
          <a:bodyPr rtlCol="0">
            <a:spAutoFit/>
          </a:bodyPr>
          <a:lstStyle/>
          <a:p>
            <a:r>
              <a:rPr lang="fi-FI" sz="1400" dirty="0"/>
              <a:t>- </a:t>
            </a:r>
            <a:r>
              <a:rPr lang="fi-FI" sz="1400" dirty="0" err="1"/>
              <a:t>SomeBody</a:t>
            </a:r>
            <a:r>
              <a:rPr lang="fi-FI" sz="1400" dirty="0"/>
              <a:t> -ryhmät</a:t>
            </a:r>
          </a:p>
          <a:p>
            <a:r>
              <a:rPr lang="fi-FI" sz="1400" dirty="0"/>
              <a:t>- ART-ryhmät</a:t>
            </a:r>
          </a:p>
          <a:p>
            <a:r>
              <a:rPr lang="fi-FI" sz="1400" dirty="0"/>
              <a:t>- perhe-ART</a:t>
            </a:r>
          </a:p>
          <a:p>
            <a:r>
              <a:rPr lang="fi-FI" sz="1400" dirty="0"/>
              <a:t>- eskarikahvilat</a:t>
            </a:r>
          </a:p>
          <a:p>
            <a:r>
              <a:rPr lang="fi-FI" sz="1400" dirty="0"/>
              <a:t>- ekaluokkaillat</a:t>
            </a:r>
          </a:p>
          <a:p>
            <a:r>
              <a:rPr lang="fi-FI" sz="1400" dirty="0"/>
              <a:t>- toiminnalliset vanhempainillat 5-6lk</a:t>
            </a:r>
          </a:p>
        </p:txBody>
      </p:sp>
      <p:sp>
        <p:nvSpPr>
          <p:cNvPr id="10" name="Tekstiruutu 9"/>
          <p:cNvSpPr txBox="1"/>
          <p:nvPr/>
        </p:nvSpPr>
        <p:spPr>
          <a:xfrm>
            <a:off x="6957119" y="1326258"/>
            <a:ext cx="2743200" cy="2246769"/>
          </a:xfrm>
          <a:prstGeom prst="rect">
            <a:avLst/>
          </a:prstGeom>
        </p:spPr>
        <p:txBody>
          <a:bodyPr rtlCol="0">
            <a:spAutoFit/>
          </a:bodyPr>
          <a:lstStyle/>
          <a:p>
            <a:r>
              <a:rPr lang="fi-FI" sz="1400" dirty="0"/>
              <a:t>- toimintatapa mallinnus ja juurruttaminen arkeen</a:t>
            </a:r>
          </a:p>
          <a:p>
            <a:r>
              <a:rPr lang="fi-FI" sz="1400" dirty="0"/>
              <a:t>- konsultointi</a:t>
            </a:r>
          </a:p>
          <a:p>
            <a:r>
              <a:rPr lang="fi-FI" sz="1400" dirty="0"/>
              <a:t>- moniammatillisuus</a:t>
            </a:r>
          </a:p>
          <a:p>
            <a:r>
              <a:rPr lang="fi-FI" sz="1400" dirty="0"/>
              <a:t>- verkostotyö</a:t>
            </a:r>
          </a:p>
          <a:p>
            <a:r>
              <a:rPr lang="fi-FI" sz="1400" dirty="0"/>
              <a:t>- Lapset puheeksi –koulutus</a:t>
            </a:r>
          </a:p>
          <a:p>
            <a:r>
              <a:rPr lang="fi-FI" sz="1400" dirty="0"/>
              <a:t>- vinttikouluideariihitiimi</a:t>
            </a:r>
          </a:p>
          <a:p>
            <a:r>
              <a:rPr lang="fi-FI" sz="1400" dirty="0"/>
              <a:t>- esikoulu / koulu yhteisideointi ja toimintamallien siirtyminen nivelvaiheessa</a:t>
            </a:r>
          </a:p>
        </p:txBody>
      </p:sp>
      <p:sp>
        <p:nvSpPr>
          <p:cNvPr id="11" name="Tekstiruutu 10"/>
          <p:cNvSpPr txBox="1"/>
          <p:nvPr/>
        </p:nvSpPr>
        <p:spPr>
          <a:xfrm>
            <a:off x="376238" y="5435600"/>
            <a:ext cx="5801938" cy="1384995"/>
          </a:xfrm>
          <a:prstGeom prst="rect">
            <a:avLst/>
          </a:prstGeom>
        </p:spPr>
        <p:txBody>
          <a:bodyPr rtlCol="0">
            <a:spAutoFit/>
          </a:bodyPr>
          <a:lstStyle/>
          <a:p>
            <a:r>
              <a:rPr lang="fi-FI" sz="1400" dirty="0"/>
              <a:t>- yhteydenpito (viestit, soitot, sähköpostit)</a:t>
            </a:r>
          </a:p>
          <a:p>
            <a:r>
              <a:rPr lang="fi-FI" sz="1400" dirty="0"/>
              <a:t>- tapaaminen</a:t>
            </a:r>
          </a:p>
          <a:p>
            <a:r>
              <a:rPr lang="fi-FI" sz="1400" dirty="0"/>
              <a:t>- konsultointi</a:t>
            </a:r>
          </a:p>
          <a:p>
            <a:r>
              <a:rPr lang="fi-FI" sz="1400" dirty="0"/>
              <a:t>- mukana palavereissa</a:t>
            </a:r>
          </a:p>
          <a:p>
            <a:r>
              <a:rPr lang="fi-FI" sz="1400" dirty="0"/>
              <a:t>- apuna/tukena kotiarjessa</a:t>
            </a:r>
          </a:p>
          <a:p>
            <a:r>
              <a:rPr lang="fi-FI" sz="1400" dirty="0"/>
              <a:t>- työkaluja arkeen (toiminnanohjauskuvat, tilannepiirtäminen jne.)</a:t>
            </a:r>
          </a:p>
        </p:txBody>
      </p:sp>
      <p:sp>
        <p:nvSpPr>
          <p:cNvPr id="12" name="Tekstiruutu 11"/>
          <p:cNvSpPr txBox="1"/>
          <p:nvPr/>
        </p:nvSpPr>
        <p:spPr>
          <a:xfrm>
            <a:off x="7405249" y="5505946"/>
            <a:ext cx="2743200" cy="307777"/>
          </a:xfrm>
          <a:prstGeom prst="rect">
            <a:avLst/>
          </a:prstGeom>
        </p:spPr>
        <p:txBody>
          <a:bodyPr rtlCol="0">
            <a:spAutoFit/>
          </a:bodyPr>
          <a:lstStyle/>
          <a:p>
            <a:r>
              <a:rPr lang="fi-FI" sz="1400" dirty="0"/>
              <a:t>- apuna kouluarjessa</a:t>
            </a:r>
          </a:p>
        </p:txBody>
      </p:sp>
      <p:sp>
        <p:nvSpPr>
          <p:cNvPr id="13" name="Tekstiruutu 12"/>
          <p:cNvSpPr txBox="1"/>
          <p:nvPr/>
        </p:nvSpPr>
        <p:spPr>
          <a:xfrm>
            <a:off x="4343188" y="5513614"/>
            <a:ext cx="2743200" cy="738664"/>
          </a:xfrm>
          <a:prstGeom prst="rect">
            <a:avLst/>
          </a:prstGeom>
        </p:spPr>
        <p:txBody>
          <a:bodyPr rtlCol="0">
            <a:spAutoFit/>
          </a:bodyPr>
          <a:lstStyle/>
          <a:p>
            <a:r>
              <a:rPr lang="fi-FI" sz="1400" dirty="0"/>
              <a:t>- moniammatillisuus</a:t>
            </a:r>
          </a:p>
          <a:p>
            <a:r>
              <a:rPr lang="fi-FI" sz="1400" dirty="0"/>
              <a:t>- verkostotyön kehittäminen Satakunnassa</a:t>
            </a:r>
          </a:p>
        </p:txBody>
      </p:sp>
      <p:cxnSp>
        <p:nvCxnSpPr>
          <p:cNvPr id="14" name="Kaareva yhdysviiva 13"/>
          <p:cNvCxnSpPr/>
          <p:nvPr/>
        </p:nvCxnSpPr>
        <p:spPr>
          <a:xfrm>
            <a:off x="6532204" y="4278236"/>
            <a:ext cx="1099297" cy="679077"/>
          </a:xfrm>
          <a:prstGeom prst="curvedConnector3">
            <a:avLst/>
          </a:prstGeom>
          <a:ln>
            <a:headEnd type="none"/>
            <a:tailEnd type="none"/>
          </a:ln>
        </p:spPr>
        <p:style>
          <a:lnRef idx="1">
            <a:schemeClr val="accent2"/>
          </a:lnRef>
          <a:fillRef idx="0">
            <a:schemeClr val="accent2"/>
          </a:fillRef>
          <a:effectRef idx="0">
            <a:schemeClr val="accent2"/>
          </a:effectRef>
          <a:fontRef idx="minor">
            <a:schemeClr val="tx1"/>
          </a:fontRef>
        </p:style>
      </p:cxnSp>
      <p:cxnSp>
        <p:nvCxnSpPr>
          <p:cNvPr id="15" name="Kaareva yhdysviiva 14"/>
          <p:cNvCxnSpPr/>
          <p:nvPr/>
        </p:nvCxnSpPr>
        <p:spPr>
          <a:xfrm rot="10800000" flipV="1">
            <a:off x="4979556" y="4489910"/>
            <a:ext cx="816908" cy="477371"/>
          </a:xfrm>
          <a:prstGeom prst="curvedConnector3">
            <a:avLst/>
          </a:prstGeom>
          <a:ln>
            <a:headEnd type="none"/>
            <a:tailEnd type="none"/>
          </a:ln>
        </p:spPr>
        <p:style>
          <a:lnRef idx="2">
            <a:schemeClr val="accent1">
              <a:shade val="50000"/>
            </a:schemeClr>
          </a:lnRef>
          <a:fillRef idx="1">
            <a:schemeClr val="accent1"/>
          </a:fillRef>
          <a:effectRef idx="0">
            <a:schemeClr val="accent1"/>
          </a:effectRef>
          <a:fontRef idx="minor">
            <a:schemeClr val="lt1"/>
          </a:fontRef>
        </p:style>
      </p:cxnSp>
      <p:cxnSp>
        <p:nvCxnSpPr>
          <p:cNvPr id="16" name="Kaareva yhdysviiva 15"/>
          <p:cNvCxnSpPr/>
          <p:nvPr/>
        </p:nvCxnSpPr>
        <p:spPr>
          <a:xfrm rot="10800000" flipV="1">
            <a:off x="2202191" y="4356390"/>
            <a:ext cx="1623732" cy="628650"/>
          </a:xfrm>
          <a:prstGeom prst="curvedConnector3">
            <a:avLst/>
          </a:prstGeom>
          <a:ln>
            <a:headEnd type="none"/>
            <a:tailEnd type="none"/>
          </a:ln>
        </p:spPr>
        <p:style>
          <a:lnRef idx="2">
            <a:schemeClr val="accent1">
              <a:shade val="50000"/>
            </a:schemeClr>
          </a:lnRef>
          <a:fillRef idx="1">
            <a:schemeClr val="accent1"/>
          </a:fillRef>
          <a:effectRef idx="0">
            <a:schemeClr val="accent1"/>
          </a:effectRef>
          <a:fontRef idx="minor">
            <a:schemeClr val="lt1"/>
          </a:fontRef>
        </p:style>
      </p:cxnSp>
    </p:spTree>
    <p:extLst>
      <p:ext uri="{BB962C8B-B14F-4D97-AF65-F5344CB8AC3E}">
        <p14:creationId xmlns:p14="http://schemas.microsoft.com/office/powerpoint/2010/main" val="4028419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Näyttökuva 2016-05-09 kello 1.03.47.png"/>
          <p:cNvPicPr>
            <a:picLocks noChangeAspect="1"/>
          </p:cNvPicPr>
          <p:nvPr/>
        </p:nvPicPr>
        <p:blipFill>
          <a:blip r:embed="rId3"/>
          <a:stretch>
            <a:fillRect/>
          </a:stretch>
        </p:blipFill>
        <p:spPr>
          <a:xfrm>
            <a:off x="648403" y="717825"/>
            <a:ext cx="8242159" cy="5559512"/>
          </a:xfrm>
          <a:prstGeom prst="rect">
            <a:avLst/>
          </a:prstGeom>
        </p:spPr>
      </p:pic>
      <p:pic>
        <p:nvPicPr>
          <p:cNvPr id="3" name="Kuva 2"/>
          <p:cNvPicPr>
            <a:picLocks noChangeAspect="1"/>
          </p:cNvPicPr>
          <p:nvPr/>
        </p:nvPicPr>
        <p:blipFill>
          <a:blip r:embed="rId4"/>
          <a:stretch>
            <a:fillRect/>
          </a:stretch>
        </p:blipFill>
        <p:spPr>
          <a:xfrm>
            <a:off x="11220484" y="5694339"/>
            <a:ext cx="733425" cy="952500"/>
          </a:xfrm>
          <a:prstGeom prst="rect">
            <a:avLst/>
          </a:prstGeom>
        </p:spPr>
      </p:pic>
    </p:spTree>
    <p:extLst>
      <p:ext uri="{BB962C8B-B14F-4D97-AF65-F5344CB8AC3E}">
        <p14:creationId xmlns:p14="http://schemas.microsoft.com/office/powerpoint/2010/main" val="1507044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L-P menetelmän hyötyjä</a:t>
            </a:r>
          </a:p>
        </p:txBody>
      </p:sp>
      <p:pic>
        <p:nvPicPr>
          <p:cNvPr id="4" name="Sisällön paikkamerkki 3"/>
          <p:cNvPicPr>
            <a:picLocks noGrp="1" noChangeAspect="1"/>
          </p:cNvPicPr>
          <p:nvPr>
            <p:ph idx="1"/>
          </p:nvPr>
        </p:nvPicPr>
        <p:blipFill>
          <a:blip r:embed="rId3"/>
          <a:stretch>
            <a:fillRect/>
          </a:stretch>
        </p:blipFill>
        <p:spPr>
          <a:xfrm>
            <a:off x="1120775" y="1684338"/>
            <a:ext cx="7123422" cy="4465336"/>
          </a:xfrm>
        </p:spPr>
      </p:pic>
      <p:pic>
        <p:nvPicPr>
          <p:cNvPr id="5" name="Kuva 4"/>
          <p:cNvPicPr>
            <a:picLocks noChangeAspect="1"/>
          </p:cNvPicPr>
          <p:nvPr/>
        </p:nvPicPr>
        <p:blipFill>
          <a:blip r:embed="rId4"/>
          <a:stretch>
            <a:fillRect/>
          </a:stretch>
        </p:blipFill>
        <p:spPr>
          <a:xfrm>
            <a:off x="11271284" y="5728206"/>
            <a:ext cx="733425" cy="952500"/>
          </a:xfrm>
          <a:prstGeom prst="rect">
            <a:avLst/>
          </a:prstGeom>
        </p:spPr>
      </p:pic>
    </p:spTree>
    <p:extLst>
      <p:ext uri="{BB962C8B-B14F-4D97-AF65-F5344CB8AC3E}">
        <p14:creationId xmlns:p14="http://schemas.microsoft.com/office/powerpoint/2010/main" val="2753730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27761" y="256615"/>
            <a:ext cx="8596668" cy="1320800"/>
          </a:xfrm>
        </p:spPr>
        <p:txBody>
          <a:bodyPr/>
          <a:lstStyle/>
          <a:p>
            <a:r>
              <a:rPr lang="fi-FI" sz="4000" dirty="0"/>
              <a:t>Poimintoja kyselystä.</a:t>
            </a:r>
            <a:br>
              <a:rPr lang="fi-FI" sz="4000" dirty="0"/>
            </a:br>
            <a:r>
              <a:rPr lang="fi-FI" sz="4000" dirty="0">
                <a:solidFill>
                  <a:srgbClr val="90C226"/>
                </a:solidFill>
                <a:latin typeface="Trebuchet MS"/>
              </a:rPr>
              <a:t>Mitä hyötyä hankkeesta on ollut?</a:t>
            </a:r>
          </a:p>
        </p:txBody>
      </p:sp>
      <p:pic>
        <p:nvPicPr>
          <p:cNvPr id="5" name="Sisällön paikkamerkki 4"/>
          <p:cNvPicPr>
            <a:picLocks noGrp="1" noChangeAspect="1"/>
          </p:cNvPicPr>
          <p:nvPr>
            <p:ph idx="1"/>
          </p:nvPr>
        </p:nvPicPr>
        <p:blipFill>
          <a:blip r:embed="rId3"/>
          <a:stretch>
            <a:fillRect/>
          </a:stretch>
        </p:blipFill>
        <p:spPr>
          <a:xfrm>
            <a:off x="11246365" y="5689599"/>
            <a:ext cx="846089" cy="1097803"/>
          </a:xfrm>
        </p:spPr>
      </p:pic>
      <p:sp>
        <p:nvSpPr>
          <p:cNvPr id="3" name="Tekstiruutu 2"/>
          <p:cNvSpPr txBox="1"/>
          <p:nvPr/>
        </p:nvSpPr>
        <p:spPr>
          <a:xfrm>
            <a:off x="677334" y="1850932"/>
            <a:ext cx="9870141" cy="4247317"/>
          </a:xfrm>
          <a:prstGeom prst="rect">
            <a:avLst/>
          </a:prstGeom>
        </p:spPr>
        <p:txBody>
          <a:bodyPr rtlCol="0">
            <a:spAutoFit/>
          </a:bodyPr>
          <a:lstStyle/>
          <a:p>
            <a:r>
              <a:rPr lang="fi-FI" dirty="0"/>
              <a:t>"Olemme oppineet tunnistamaan asioita arjessa, joissa voidaan toimia fiksummin ja estää asioiden eskaloituminen. Poika kaipaa jämäkkää, mutta rakastavaa ohjausta. Olemme saaneet myös erilaista näkemystä asioihin ja oppineet sitä, että asioista pitää nähdä enemmän positiivisia puolia, eikä aina takertua siihen mikä on pielessä."</a:t>
            </a:r>
          </a:p>
          <a:p>
            <a:endParaRPr lang="fi-FI" dirty="0"/>
          </a:p>
          <a:p>
            <a:r>
              <a:rPr lang="fi-FI" dirty="0"/>
              <a:t>"On ollut ihminen, joka ottaa perheestä kopin hyvissä ajoin ennen minulle (kuraattorille) ohjausta."</a:t>
            </a:r>
          </a:p>
          <a:p>
            <a:endParaRPr lang="fi-FI" dirty="0"/>
          </a:p>
          <a:p>
            <a:r>
              <a:rPr lang="fi-FI" dirty="0"/>
              <a:t>"Poika muuttui kokonaan, alkoi syömään ja käyttäytymään paremmin."</a:t>
            </a:r>
          </a:p>
          <a:p>
            <a:endParaRPr lang="fi-FI" dirty="0"/>
          </a:p>
          <a:p>
            <a:r>
              <a:rPr lang="fi-FI" dirty="0"/>
              <a:t>"Olemme oppineet monia pieniä juttuja, joilla arki saadaan sujumaan mukavammin, reipasta asennetta ja päättäväisyyttä. Neuvominen on ollut käytännön läheistä (niin aikuiselle kuin lapselle), joten se on ollut helpompi käsittää ja siitä on ollut enemmän hyötyä, kuin esim. psykologin kuunteleminen, kun kerromme mikä menee pieleen. Kun asioihin on saatu toimintatapa joka on sovittu lapsen ja aikuisen kesken, niin siitä on pidetty kiinni."</a:t>
            </a:r>
          </a:p>
        </p:txBody>
      </p:sp>
    </p:spTree>
    <p:extLst>
      <p:ext uri="{BB962C8B-B14F-4D97-AF65-F5344CB8AC3E}">
        <p14:creationId xmlns:p14="http://schemas.microsoft.com/office/powerpoint/2010/main" val="3958363577"/>
      </p:ext>
    </p:extLst>
  </p:cSld>
  <p:clrMapOvr>
    <a:masterClrMapping/>
  </p:clrMapOvr>
</p:sld>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TotalTime>
  <Words>804</Words>
  <Application>Microsoft Office PowerPoint</Application>
  <PresentationFormat>Mukautettu</PresentationFormat>
  <Paragraphs>141</Paragraphs>
  <Slides>16</Slides>
  <Notes>16</Notes>
  <HiddenSlides>0</HiddenSlides>
  <MMClips>0</MMClips>
  <ScaleCrop>false</ScaleCrop>
  <HeadingPairs>
    <vt:vector size="4" baseType="variant">
      <vt:variant>
        <vt:lpstr>Teema</vt:lpstr>
      </vt:variant>
      <vt:variant>
        <vt:i4>1</vt:i4>
      </vt:variant>
      <vt:variant>
        <vt:lpstr>Dian otsikot</vt:lpstr>
      </vt:variant>
      <vt:variant>
        <vt:i4>16</vt:i4>
      </vt:variant>
    </vt:vector>
  </HeadingPairs>
  <TitlesOfParts>
    <vt:vector size="17" baseType="lpstr">
      <vt:lpstr>Pinta</vt:lpstr>
      <vt:lpstr>Leena Pirttiniemi KOLA-hankekoordinaattori 1.8.2015- 31.10.2016</vt:lpstr>
      <vt:lpstr>Ulvilan kaupungin opetustoimen  KOLA-hanke </vt:lpstr>
      <vt:lpstr>  Kohdennettua ohjausta lapsen arkeen</vt:lpstr>
      <vt:lpstr>  Kohdennettua ohjausta lapsen arkeen</vt:lpstr>
      <vt:lpstr>PowerPoint-esitys</vt:lpstr>
      <vt:lpstr>PowerPoint-esitys</vt:lpstr>
      <vt:lpstr>PowerPoint-esitys</vt:lpstr>
      <vt:lpstr>L-P menetelmän hyötyjä</vt:lpstr>
      <vt:lpstr>Poimintoja kyselystä. Mitä hyötyä hankkeesta on ollut?</vt:lpstr>
      <vt:lpstr>Poimintoja kyselystä. Mitä uutta hanke on tuonut?</vt:lpstr>
      <vt:lpstr>Poimintoja kyselystä. Vapaa sana:</vt:lpstr>
      <vt:lpstr>Ajatuksia:</vt:lpstr>
      <vt:lpstr>Yliopistoyhteistyö</vt:lpstr>
      <vt:lpstr>Panostaminen tulevaisuuteen – lasten hyvinvointiin Ulvilassa</vt:lpstr>
      <vt:lpstr>Tulevaisuus...</vt:lpstr>
      <vt:lpstr>Kiitos, että sain tulla kertomaan KOLA-hankkeesta.  Iloa arkeen ja tehdään hyvää yhdessä!</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Leena Pirttiniemi KOLA-hankekoordinaattori 1.8.2015- 30.6.2016</dc:title>
  <dc:creator>Pirttiniemi Leena</dc:creator>
  <cp:lastModifiedBy>Pirttiniemi Leena</cp:lastModifiedBy>
  <cp:revision>18</cp:revision>
  <dcterms:created xsi:type="dcterms:W3CDTF">2012-08-08T08:08:12Z</dcterms:created>
  <dcterms:modified xsi:type="dcterms:W3CDTF">2017-01-04T15:33:47Z</dcterms:modified>
</cp:coreProperties>
</file>