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9" r:id="rId4"/>
    <p:sldId id="263" r:id="rId5"/>
    <p:sldId id="268" r:id="rId6"/>
    <p:sldId id="266" r:id="rId7"/>
    <p:sldId id="264" r:id="rId8"/>
    <p:sldId id="265" r:id="rId9"/>
    <p:sldId id="270" r:id="rId10"/>
    <p:sldId id="267" r:id="rId11"/>
    <p:sldId id="271" r:id="rId12"/>
    <p:sldId id="272" r:id="rId13"/>
    <p:sldId id="2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32" autoAdjust="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i-FI" smtClean="0"/>
              <a:t>Muokkaa perustyyl. napsautt.</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9/3/2020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9/3/2020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1257300" y="2909102"/>
            <a:ext cx="4800600" cy="299639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6633864" y="2909102"/>
            <a:ext cx="4800600" cy="299639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9/3/2020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9/3/2020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9/3/2020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i-FI" smtClean="0"/>
              <a:t>Muokkaa perustyyl. napsautt.</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9/3/2020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i-FI" smtClean="0"/>
              <a:t>Muokkaa perustyyl. napsautt.</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9/3/2020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i-FI" smtClean="0"/>
              <a:t>Muokkaa perustyyl. napsautt.</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9/3/2020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Hyvät käytöstavat</a:t>
            </a:r>
            <a:endParaRPr lang="fi-FI" dirty="0"/>
          </a:p>
        </p:txBody>
      </p:sp>
      <p:sp>
        <p:nvSpPr>
          <p:cNvPr id="3" name="Alaotsikko 2"/>
          <p:cNvSpPr>
            <a:spLocks noGrp="1"/>
          </p:cNvSpPr>
          <p:nvPr>
            <p:ph type="subTitle" idx="1"/>
          </p:nvPr>
        </p:nvSpPr>
        <p:spPr/>
        <p:txBody>
          <a:bodyPr>
            <a:normAutofit fontScale="85000" lnSpcReduction="10000"/>
          </a:bodyPr>
          <a:lstStyle/>
          <a:p>
            <a:r>
              <a:rPr lang="fi-FI" dirty="0" smtClean="0"/>
              <a:t>						</a:t>
            </a:r>
            <a:r>
              <a:rPr lang="fi-FI" dirty="0" smtClean="0"/>
              <a:t>kasvu, </a:t>
            </a:r>
            <a:r>
              <a:rPr lang="fi-FI" dirty="0" err="1" smtClean="0"/>
              <a:t>amko</a:t>
            </a:r>
            <a:endParaRPr lang="fi-FI" dirty="0"/>
          </a:p>
          <a:p>
            <a:r>
              <a:rPr lang="fi-FI" dirty="0" smtClean="0"/>
              <a:t>				</a:t>
            </a:r>
            <a:r>
              <a:rPr lang="fi-FI" dirty="0" smtClean="0"/>
              <a:t>	Johanna </a:t>
            </a:r>
            <a:r>
              <a:rPr lang="fi-FI" dirty="0" err="1" smtClean="0"/>
              <a:t>paronen</a:t>
            </a:r>
            <a:endParaRPr lang="fi-FI" dirty="0"/>
          </a:p>
        </p:txBody>
      </p:sp>
    </p:spTree>
    <p:extLst>
      <p:ext uri="{BB962C8B-B14F-4D97-AF65-F5344CB8AC3E}">
        <p14:creationId xmlns:p14="http://schemas.microsoft.com/office/powerpoint/2010/main" val="3390990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576250" y="3586162"/>
            <a:ext cx="8839201" cy="3170099"/>
          </a:xfrm>
          <a:prstGeom prst="rect">
            <a:avLst/>
          </a:prstGeom>
        </p:spPr>
        <p:txBody>
          <a:bodyPr wrap="square">
            <a:spAutoFit/>
          </a:bodyPr>
          <a:lstStyle/>
          <a:p>
            <a:pPr algn="ctr"/>
            <a:r>
              <a:rPr lang="fi-FI" sz="4000" dirty="0" smtClean="0"/>
              <a:t>Seurustele</a:t>
            </a:r>
            <a:r>
              <a:rPr lang="fi-FI" sz="4000" dirty="0"/>
              <a:t>. Kun ollaan joukossa, puhutaan, katsotaan silmiin ja ollaan toisista kiinnostuneita. Puhelimet on syytä panna syrjään, sillä on epäkohteliasta tuijottaa näyttöä, kun toinen yrittää jutella.</a:t>
            </a:r>
          </a:p>
        </p:txBody>
      </p:sp>
      <p:pic>
        <p:nvPicPr>
          <p:cNvPr id="3" name="Kuva 2"/>
          <p:cNvPicPr>
            <a:picLocks noChangeAspect="1"/>
          </p:cNvPicPr>
          <p:nvPr/>
        </p:nvPicPr>
        <p:blipFill>
          <a:blip r:embed="rId2"/>
          <a:stretch>
            <a:fillRect/>
          </a:stretch>
        </p:blipFill>
        <p:spPr>
          <a:xfrm>
            <a:off x="4336869" y="444137"/>
            <a:ext cx="2455817" cy="2715305"/>
          </a:xfrm>
          <a:prstGeom prst="rect">
            <a:avLst/>
          </a:prstGeom>
        </p:spPr>
      </p:pic>
    </p:spTree>
    <p:extLst>
      <p:ext uri="{BB962C8B-B14F-4D97-AF65-F5344CB8AC3E}">
        <p14:creationId xmlns:p14="http://schemas.microsoft.com/office/powerpoint/2010/main" val="3509471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210491" y="2194560"/>
            <a:ext cx="9718766" cy="2554545"/>
          </a:xfrm>
          <a:prstGeom prst="rect">
            <a:avLst/>
          </a:prstGeom>
        </p:spPr>
        <p:txBody>
          <a:bodyPr wrap="square">
            <a:spAutoFit/>
          </a:bodyPr>
          <a:lstStyle/>
          <a:p>
            <a:pPr algn="ctr"/>
            <a:r>
              <a:rPr lang="fi-FI" sz="3200" dirty="0"/>
              <a:t>Puhu siististi. Älä kiroile, vaikka kuinka tekisi välillä mieli lausua pari voimasanaa. Raju kielenkäyttö ei tee ihmisestä yhtään parempaa tai suositumpaa, vaikka jotkut erehtyvätkin niin joskus luulemaan. Puhu selkeästi ja kuuluvasti</a:t>
            </a:r>
            <a:r>
              <a:rPr lang="fi-FI" sz="3200" dirty="0" smtClean="0"/>
              <a:t>.</a:t>
            </a:r>
            <a:endParaRPr lang="fi-FI" sz="3200" dirty="0"/>
          </a:p>
        </p:txBody>
      </p:sp>
      <p:pic>
        <p:nvPicPr>
          <p:cNvPr id="3" name="Kuva 2"/>
          <p:cNvPicPr>
            <a:picLocks noChangeAspect="1"/>
          </p:cNvPicPr>
          <p:nvPr/>
        </p:nvPicPr>
        <p:blipFill>
          <a:blip r:embed="rId2"/>
          <a:stretch>
            <a:fillRect/>
          </a:stretch>
        </p:blipFill>
        <p:spPr>
          <a:xfrm>
            <a:off x="1462496" y="312421"/>
            <a:ext cx="2857500" cy="1600200"/>
          </a:xfrm>
          <a:prstGeom prst="rect">
            <a:avLst/>
          </a:prstGeom>
        </p:spPr>
      </p:pic>
      <p:pic>
        <p:nvPicPr>
          <p:cNvPr id="4" name="Kuva 3"/>
          <p:cNvPicPr>
            <a:picLocks noChangeAspect="1"/>
          </p:cNvPicPr>
          <p:nvPr/>
        </p:nvPicPr>
        <p:blipFill>
          <a:blip r:embed="rId3"/>
          <a:stretch>
            <a:fillRect/>
          </a:stretch>
        </p:blipFill>
        <p:spPr>
          <a:xfrm>
            <a:off x="9701349" y="383178"/>
            <a:ext cx="1646327" cy="1698172"/>
          </a:xfrm>
          <a:prstGeom prst="rect">
            <a:avLst/>
          </a:prstGeom>
        </p:spPr>
      </p:pic>
      <p:sp>
        <p:nvSpPr>
          <p:cNvPr id="5" name="Tekstiruutu 4"/>
          <p:cNvSpPr txBox="1"/>
          <p:nvPr/>
        </p:nvSpPr>
        <p:spPr>
          <a:xfrm flipH="1">
            <a:off x="1770015" y="5974080"/>
            <a:ext cx="5710647" cy="369332"/>
          </a:xfrm>
          <a:prstGeom prst="rect">
            <a:avLst/>
          </a:prstGeom>
          <a:noFill/>
        </p:spPr>
        <p:txBody>
          <a:bodyPr wrap="square" rtlCol="0">
            <a:spAutoFit/>
          </a:bodyPr>
          <a:lstStyle/>
          <a:p>
            <a:r>
              <a:rPr lang="fi-FI" dirty="0" smtClean="0"/>
              <a:t>Sanoilla on väliä! Sanat jättävät meistä jäljen, muiston. </a:t>
            </a:r>
            <a:endParaRPr lang="fi-FI" dirty="0"/>
          </a:p>
        </p:txBody>
      </p:sp>
      <p:pic>
        <p:nvPicPr>
          <p:cNvPr id="6" name="Kuva 5"/>
          <p:cNvPicPr>
            <a:picLocks noChangeAspect="1"/>
          </p:cNvPicPr>
          <p:nvPr/>
        </p:nvPicPr>
        <p:blipFill>
          <a:blip r:embed="rId4"/>
          <a:stretch>
            <a:fillRect/>
          </a:stretch>
        </p:blipFill>
        <p:spPr>
          <a:xfrm>
            <a:off x="7672931" y="4640383"/>
            <a:ext cx="2324100" cy="1962150"/>
          </a:xfrm>
          <a:prstGeom prst="rect">
            <a:avLst/>
          </a:prstGeom>
        </p:spPr>
      </p:pic>
    </p:spTree>
    <p:extLst>
      <p:ext uri="{BB962C8B-B14F-4D97-AF65-F5344CB8AC3E}">
        <p14:creationId xmlns:p14="http://schemas.microsoft.com/office/powerpoint/2010/main" val="3850644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349829" y="2690336"/>
            <a:ext cx="9457508" cy="2062103"/>
          </a:xfrm>
          <a:prstGeom prst="rect">
            <a:avLst/>
          </a:prstGeom>
        </p:spPr>
        <p:txBody>
          <a:bodyPr wrap="square">
            <a:spAutoFit/>
          </a:bodyPr>
          <a:lstStyle/>
          <a:p>
            <a:pPr algn="ctr"/>
            <a:r>
              <a:rPr lang="fi-FI" sz="3200" dirty="0" smtClean="0"/>
              <a:t>Pitäydy </a:t>
            </a:r>
            <a:r>
              <a:rPr lang="fi-FI" sz="3200" dirty="0"/>
              <a:t>outojen tai puolituttujen kanssa turvallisissa aiheissa. </a:t>
            </a:r>
            <a:r>
              <a:rPr lang="fi-FI" sz="3200" dirty="0" smtClean="0"/>
              <a:t>Politiikan ja uskonnon </a:t>
            </a:r>
            <a:r>
              <a:rPr lang="fi-FI" sz="3200" dirty="0"/>
              <a:t>puhumista on perinteisesti pidetty riskinä, ja vanha neuvo pätee yhä. Kysy mieluummin vaikka toisen </a:t>
            </a:r>
            <a:r>
              <a:rPr lang="fi-FI" sz="3200" dirty="0" smtClean="0"/>
              <a:t>lomasuunnitelmista. </a:t>
            </a:r>
            <a:endParaRPr lang="fi-FI" sz="3200" dirty="0"/>
          </a:p>
        </p:txBody>
      </p:sp>
      <p:pic>
        <p:nvPicPr>
          <p:cNvPr id="3" name="Kuva 2"/>
          <p:cNvPicPr>
            <a:picLocks noChangeAspect="1"/>
          </p:cNvPicPr>
          <p:nvPr/>
        </p:nvPicPr>
        <p:blipFill>
          <a:blip r:embed="rId2"/>
          <a:stretch>
            <a:fillRect/>
          </a:stretch>
        </p:blipFill>
        <p:spPr>
          <a:xfrm>
            <a:off x="1358536" y="406717"/>
            <a:ext cx="2143125" cy="2143125"/>
          </a:xfrm>
          <a:prstGeom prst="rect">
            <a:avLst/>
          </a:prstGeom>
        </p:spPr>
      </p:pic>
      <p:pic>
        <p:nvPicPr>
          <p:cNvPr id="5" name="Kuva 4"/>
          <p:cNvPicPr>
            <a:picLocks noChangeAspect="1"/>
          </p:cNvPicPr>
          <p:nvPr/>
        </p:nvPicPr>
        <p:blipFill>
          <a:blip r:embed="rId3"/>
          <a:stretch>
            <a:fillRect/>
          </a:stretch>
        </p:blipFill>
        <p:spPr>
          <a:xfrm>
            <a:off x="8348119" y="4827958"/>
            <a:ext cx="2619375" cy="1743075"/>
          </a:xfrm>
          <a:prstGeom prst="rect">
            <a:avLst/>
          </a:prstGeom>
        </p:spPr>
      </p:pic>
    </p:spTree>
    <p:extLst>
      <p:ext uri="{BB962C8B-B14F-4D97-AF65-F5344CB8AC3E}">
        <p14:creationId xmlns:p14="http://schemas.microsoft.com/office/powerpoint/2010/main" val="449066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1550125" y="1001486"/>
            <a:ext cx="9204961" cy="4647426"/>
          </a:xfrm>
          <a:prstGeom prst="rect">
            <a:avLst/>
          </a:prstGeom>
        </p:spPr>
        <p:txBody>
          <a:bodyPr wrap="square">
            <a:spAutoFit/>
          </a:bodyPr>
          <a:lstStyle/>
          <a:p>
            <a:r>
              <a:rPr lang="fi-FI" b="1" u="sng" dirty="0"/>
              <a:t>Vanhempien esimerkki opettaa lasta</a:t>
            </a:r>
          </a:p>
          <a:p>
            <a:endParaRPr lang="fi-FI" dirty="0"/>
          </a:p>
          <a:p>
            <a:r>
              <a:rPr lang="fi-FI" sz="1600" dirty="0" smtClean="0"/>
              <a:t>Lastenpsykiatri Raisa </a:t>
            </a:r>
            <a:r>
              <a:rPr lang="fi-FI" sz="1600" dirty="0" err="1" smtClean="0"/>
              <a:t>Cacciatoren</a:t>
            </a:r>
            <a:r>
              <a:rPr lang="fi-FI" sz="1600" dirty="0" smtClean="0"/>
              <a:t> mukaan </a:t>
            </a:r>
            <a:r>
              <a:rPr lang="fi-FI" sz="1600" dirty="0"/>
              <a:t>vanhempien kannattaisi ennen </a:t>
            </a:r>
            <a:r>
              <a:rPr lang="fi-FI" sz="1600" dirty="0" err="1"/>
              <a:t>somesääntöjä</a:t>
            </a:r>
            <a:r>
              <a:rPr lang="fi-FI" sz="1600" dirty="0"/>
              <a:t> ja nettietikettiä miettiä omaa käytöstään, esimerkiksi sitä, miten kohtelee muita perheenjäseniä. Tällä on </a:t>
            </a:r>
            <a:r>
              <a:rPr lang="fi-FI" sz="1600" dirty="0" err="1"/>
              <a:t>Cacciatoren</a:t>
            </a:r>
            <a:r>
              <a:rPr lang="fi-FI" sz="1600" dirty="0"/>
              <a:t> mukaan suuri vaikutus lapsen arvojen kehittymiseen.</a:t>
            </a:r>
          </a:p>
          <a:p>
            <a:endParaRPr lang="fi-FI" sz="1600" dirty="0"/>
          </a:p>
          <a:p>
            <a:r>
              <a:rPr lang="fi-FI" sz="1600" dirty="0"/>
              <a:t>– Arvothan välittyvät vahvasti olemisen kautta. Miten yhdessä ollaan ja miten perheessä puhutaan – miten aikuiset puhuvat toisilleen ja miten muista ihmisistä puhutaan.</a:t>
            </a:r>
          </a:p>
          <a:p>
            <a:endParaRPr lang="fi-FI" sz="1600" dirty="0"/>
          </a:p>
          <a:p>
            <a:r>
              <a:rPr lang="fi-FI" sz="2000" b="1" dirty="0"/>
              <a:t>    Arvothan välittyvät vahvasti olemisen kautta.</a:t>
            </a:r>
          </a:p>
          <a:p>
            <a:r>
              <a:rPr lang="fi-FI" sz="1600" dirty="0"/>
              <a:t>    </a:t>
            </a:r>
          </a:p>
          <a:p>
            <a:r>
              <a:rPr lang="fi-FI" sz="1600" dirty="0"/>
              <a:t>– Lapset imevät kotoa tällaisen kunnioituksen kulttuurin ja lapset tunnistavat, jos joku toinen lapsi toimii samojen pelisääntöjen mukaan.</a:t>
            </a:r>
          </a:p>
          <a:p>
            <a:endParaRPr lang="fi-FI" sz="1600" dirty="0"/>
          </a:p>
          <a:p>
            <a:r>
              <a:rPr lang="fi-FI" sz="1600" dirty="0" err="1"/>
              <a:t>Cacciatore</a:t>
            </a:r>
            <a:r>
              <a:rPr lang="fi-FI" sz="1600" dirty="0"/>
              <a:t> muistuttaa, että tällaiset asiat eivät vaadi ihmeitä vaan normaalia elämää.</a:t>
            </a:r>
          </a:p>
          <a:p>
            <a:endParaRPr lang="fi-FI" sz="1600" dirty="0"/>
          </a:p>
          <a:p>
            <a:r>
              <a:rPr lang="fi-FI" sz="1600" dirty="0"/>
              <a:t>– Olemalla ystävällisiä, puhumalla kauniisti edessä ja takana sekä kuuntelemalla toista ja kohtelemalla häntä hyvin pääsee jo </a:t>
            </a:r>
            <a:r>
              <a:rPr lang="fi-FI" sz="1600" dirty="0" smtClean="0"/>
              <a:t>pitkälle</a:t>
            </a:r>
            <a:r>
              <a:rPr lang="fi-FI" sz="1600" dirty="0"/>
              <a:t>. Vanhemmat antavat lapselle mallin, miten ihminen on ihminen toiselle ihmiselle.</a:t>
            </a:r>
          </a:p>
        </p:txBody>
      </p:sp>
    </p:spTree>
    <p:extLst>
      <p:ext uri="{BB962C8B-B14F-4D97-AF65-F5344CB8AC3E}">
        <p14:creationId xmlns:p14="http://schemas.microsoft.com/office/powerpoint/2010/main" val="4251414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576251" y="879566"/>
            <a:ext cx="8072846" cy="2062103"/>
          </a:xfrm>
          <a:prstGeom prst="rect">
            <a:avLst/>
          </a:prstGeom>
        </p:spPr>
        <p:txBody>
          <a:bodyPr wrap="square">
            <a:spAutoFit/>
          </a:bodyPr>
          <a:lstStyle/>
          <a:p>
            <a:pPr algn="ctr"/>
            <a:r>
              <a:rPr lang="fi-FI" sz="3200" dirty="0"/>
              <a:t>Ole kohtelias. Sanat kiitos, ole hyvä ja anteeksi kannattaa ottaa osaksi arkista elämää. </a:t>
            </a:r>
            <a:endParaRPr lang="fi-FI" sz="3200" dirty="0" smtClean="0"/>
          </a:p>
          <a:p>
            <a:pPr algn="ctr"/>
            <a:endParaRPr lang="fi-FI" sz="3200" dirty="0"/>
          </a:p>
          <a:p>
            <a:pPr algn="ctr"/>
            <a:r>
              <a:rPr lang="fi-FI" sz="3200" dirty="0" smtClean="0"/>
              <a:t>Varsinkaan </a:t>
            </a:r>
            <a:r>
              <a:rPr lang="fi-FI" sz="3200" dirty="0"/>
              <a:t>kiitosta ei voi sanoa liian usein.</a:t>
            </a:r>
          </a:p>
        </p:txBody>
      </p:sp>
      <p:pic>
        <p:nvPicPr>
          <p:cNvPr id="3" name="Kuva 2"/>
          <p:cNvPicPr>
            <a:picLocks noChangeAspect="1"/>
          </p:cNvPicPr>
          <p:nvPr/>
        </p:nvPicPr>
        <p:blipFill>
          <a:blip r:embed="rId2"/>
          <a:stretch>
            <a:fillRect/>
          </a:stretch>
        </p:blipFill>
        <p:spPr>
          <a:xfrm>
            <a:off x="3779519" y="3350972"/>
            <a:ext cx="3666309" cy="3047998"/>
          </a:xfrm>
          <a:prstGeom prst="rect">
            <a:avLst/>
          </a:prstGeom>
        </p:spPr>
      </p:pic>
    </p:spTree>
    <p:extLst>
      <p:ext uri="{BB962C8B-B14F-4D97-AF65-F5344CB8AC3E}">
        <p14:creationId xmlns:p14="http://schemas.microsoft.com/office/powerpoint/2010/main" val="1152934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3230880" y="868570"/>
            <a:ext cx="6096000" cy="2308324"/>
          </a:xfrm>
          <a:prstGeom prst="rect">
            <a:avLst/>
          </a:prstGeom>
        </p:spPr>
        <p:txBody>
          <a:bodyPr>
            <a:spAutoFit/>
          </a:bodyPr>
          <a:lstStyle/>
          <a:p>
            <a:endParaRPr lang="fi-FI" sz="3600" dirty="0"/>
          </a:p>
          <a:p>
            <a:pPr algn="ctr"/>
            <a:r>
              <a:rPr lang="fi-FI" sz="3600" dirty="0"/>
              <a:t>Ole rehellinen. Puhu totta, niin sinua kunnioitetaan ja sinuun opitaan luottamaan.</a:t>
            </a:r>
          </a:p>
        </p:txBody>
      </p:sp>
      <p:pic>
        <p:nvPicPr>
          <p:cNvPr id="4" name="Kuva 3"/>
          <p:cNvPicPr>
            <a:picLocks noChangeAspect="1"/>
          </p:cNvPicPr>
          <p:nvPr/>
        </p:nvPicPr>
        <p:blipFill>
          <a:blip r:embed="rId2"/>
          <a:stretch>
            <a:fillRect/>
          </a:stretch>
        </p:blipFill>
        <p:spPr>
          <a:xfrm>
            <a:off x="4636089" y="3506560"/>
            <a:ext cx="2466975" cy="1847850"/>
          </a:xfrm>
          <a:prstGeom prst="rect">
            <a:avLst/>
          </a:prstGeom>
        </p:spPr>
      </p:pic>
    </p:spTree>
    <p:extLst>
      <p:ext uri="{BB962C8B-B14F-4D97-AF65-F5344CB8AC3E}">
        <p14:creationId xmlns:p14="http://schemas.microsoft.com/office/powerpoint/2010/main" val="1095631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2865120" y="905692"/>
            <a:ext cx="6383383" cy="2862322"/>
          </a:xfrm>
          <a:prstGeom prst="rect">
            <a:avLst/>
          </a:prstGeom>
        </p:spPr>
        <p:txBody>
          <a:bodyPr wrap="square">
            <a:spAutoFit/>
          </a:bodyPr>
          <a:lstStyle/>
          <a:p>
            <a:pPr algn="ctr"/>
            <a:r>
              <a:rPr lang="fi-FI" sz="3600" dirty="0" smtClean="0"/>
              <a:t>Ole</a:t>
            </a:r>
            <a:r>
              <a:rPr lang="fi-FI" sz="3600" dirty="0"/>
              <a:t> </a:t>
            </a:r>
            <a:r>
              <a:rPr lang="fi-FI" sz="3600" dirty="0" smtClean="0"/>
              <a:t>avulias</a:t>
            </a:r>
            <a:r>
              <a:rPr lang="fi-FI" sz="3600" dirty="0"/>
              <a:t>. Tarjoa apuasi, jos huomaat jonkun tarvitsevan sitä. </a:t>
            </a:r>
            <a:r>
              <a:rPr lang="fi-FI" sz="3600" dirty="0" smtClean="0"/>
              <a:t> Avaa </a:t>
            </a:r>
            <a:r>
              <a:rPr lang="fi-FI" sz="3600" dirty="0"/>
              <a:t>ovi, tarjoudu kantoavuksi taakkoja raahaavalle tai tarjoa käsivarsi tien ylitse liukastelevalle.</a:t>
            </a:r>
          </a:p>
        </p:txBody>
      </p:sp>
      <p:pic>
        <p:nvPicPr>
          <p:cNvPr id="3" name="Kuva 2"/>
          <p:cNvPicPr>
            <a:picLocks noChangeAspect="1"/>
          </p:cNvPicPr>
          <p:nvPr/>
        </p:nvPicPr>
        <p:blipFill>
          <a:blip r:embed="rId2"/>
          <a:stretch>
            <a:fillRect/>
          </a:stretch>
        </p:blipFill>
        <p:spPr>
          <a:xfrm>
            <a:off x="4440827" y="4074524"/>
            <a:ext cx="2857500" cy="1600200"/>
          </a:xfrm>
          <a:prstGeom prst="rect">
            <a:avLst/>
          </a:prstGeom>
        </p:spPr>
      </p:pic>
    </p:spTree>
    <p:extLst>
      <p:ext uri="{BB962C8B-B14F-4D97-AF65-F5344CB8AC3E}">
        <p14:creationId xmlns:p14="http://schemas.microsoft.com/office/powerpoint/2010/main" val="1978420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2734491" y="853440"/>
            <a:ext cx="6409509" cy="1477328"/>
          </a:xfrm>
          <a:prstGeom prst="rect">
            <a:avLst/>
          </a:prstGeom>
        </p:spPr>
        <p:txBody>
          <a:bodyPr wrap="square">
            <a:spAutoFit/>
          </a:bodyPr>
          <a:lstStyle/>
          <a:p>
            <a:endParaRPr lang="fi-FI" dirty="0"/>
          </a:p>
          <a:p>
            <a:pPr algn="ctr"/>
            <a:r>
              <a:rPr lang="fi-FI" sz="3600" dirty="0"/>
              <a:t>Kunnioita. Suhtaudu </a:t>
            </a:r>
            <a:r>
              <a:rPr lang="fi-FI" sz="3600" dirty="0" smtClean="0"/>
              <a:t>kaikkiin </a:t>
            </a:r>
            <a:r>
              <a:rPr lang="fi-FI" sz="3600" dirty="0" smtClean="0"/>
              <a:t>ihmisiin kunnioittavasti</a:t>
            </a:r>
            <a:r>
              <a:rPr lang="fi-FI" sz="3600" dirty="0"/>
              <a:t>. </a:t>
            </a:r>
          </a:p>
        </p:txBody>
      </p:sp>
      <p:pic>
        <p:nvPicPr>
          <p:cNvPr id="3" name="Kuva 2"/>
          <p:cNvPicPr>
            <a:picLocks noChangeAspect="1"/>
          </p:cNvPicPr>
          <p:nvPr/>
        </p:nvPicPr>
        <p:blipFill>
          <a:blip r:embed="rId2"/>
          <a:stretch>
            <a:fillRect/>
          </a:stretch>
        </p:blipFill>
        <p:spPr>
          <a:xfrm>
            <a:off x="4138749" y="2722517"/>
            <a:ext cx="3810000" cy="3276600"/>
          </a:xfrm>
          <a:prstGeom prst="rect">
            <a:avLst/>
          </a:prstGeom>
        </p:spPr>
      </p:pic>
    </p:spTree>
    <p:extLst>
      <p:ext uri="{BB962C8B-B14F-4D97-AF65-F5344CB8AC3E}">
        <p14:creationId xmlns:p14="http://schemas.microsoft.com/office/powerpoint/2010/main" val="2394983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2090056" y="879566"/>
            <a:ext cx="7898675" cy="3354765"/>
          </a:xfrm>
          <a:prstGeom prst="rect">
            <a:avLst/>
          </a:prstGeom>
        </p:spPr>
        <p:txBody>
          <a:bodyPr wrap="square">
            <a:spAutoFit/>
          </a:bodyPr>
          <a:lstStyle/>
          <a:p>
            <a:endParaRPr lang="fi-FI" sz="3200" dirty="0"/>
          </a:p>
          <a:p>
            <a:pPr algn="ctr"/>
            <a:r>
              <a:rPr lang="fi-FI" sz="3600" dirty="0"/>
              <a:t>Hymyile. Hymy ei vaadi suuria ponnisteluja, mutta sen vaikutus on suuri. </a:t>
            </a:r>
            <a:endParaRPr lang="fi-FI" sz="3600" dirty="0" smtClean="0"/>
          </a:p>
          <a:p>
            <a:pPr algn="ctr"/>
            <a:endParaRPr lang="fi-FI" sz="3600" dirty="0"/>
          </a:p>
          <a:p>
            <a:pPr algn="ctr"/>
            <a:r>
              <a:rPr lang="fi-FI" sz="3600" dirty="0" smtClean="0"/>
              <a:t>Hymyilevää </a:t>
            </a:r>
            <a:r>
              <a:rPr lang="fi-FI" sz="3600" dirty="0"/>
              <a:t>on helppo lähestyä, ja keskustelun aloittaminen on mutkatonta.</a:t>
            </a:r>
          </a:p>
        </p:txBody>
      </p:sp>
      <p:pic>
        <p:nvPicPr>
          <p:cNvPr id="3" name="Kuva 2"/>
          <p:cNvPicPr>
            <a:picLocks noChangeAspect="1"/>
          </p:cNvPicPr>
          <p:nvPr/>
        </p:nvPicPr>
        <p:blipFill>
          <a:blip r:embed="rId2"/>
          <a:stretch>
            <a:fillRect/>
          </a:stretch>
        </p:blipFill>
        <p:spPr>
          <a:xfrm>
            <a:off x="4610643" y="4518659"/>
            <a:ext cx="2857500" cy="1600200"/>
          </a:xfrm>
          <a:prstGeom prst="rect">
            <a:avLst/>
          </a:prstGeom>
        </p:spPr>
      </p:pic>
    </p:spTree>
    <p:extLst>
      <p:ext uri="{BB962C8B-B14F-4D97-AF65-F5344CB8AC3E}">
        <p14:creationId xmlns:p14="http://schemas.microsoft.com/office/powerpoint/2010/main" val="2272671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853440" y="3265715"/>
            <a:ext cx="5207725" cy="3046988"/>
          </a:xfrm>
          <a:prstGeom prst="rect">
            <a:avLst/>
          </a:prstGeom>
        </p:spPr>
        <p:txBody>
          <a:bodyPr wrap="square">
            <a:spAutoFit/>
          </a:bodyPr>
          <a:lstStyle/>
          <a:p>
            <a:pPr algn="ctr"/>
            <a:r>
              <a:rPr lang="fi-FI" sz="3600" dirty="0" smtClean="0"/>
              <a:t>Ota </a:t>
            </a:r>
            <a:r>
              <a:rPr lang="fi-FI" sz="3600" dirty="0"/>
              <a:t>toiset huomioon. </a:t>
            </a:r>
            <a:endParaRPr lang="fi-FI" sz="3600" dirty="0" smtClean="0"/>
          </a:p>
          <a:p>
            <a:pPr algn="ctr"/>
            <a:r>
              <a:rPr lang="fi-FI" sz="3600" dirty="0" smtClean="0"/>
              <a:t>Näytä</a:t>
            </a:r>
            <a:r>
              <a:rPr lang="fi-FI" sz="3600" dirty="0"/>
              <a:t>, että toisen läsnäololla on sinulle väliä</a:t>
            </a:r>
            <a:r>
              <a:rPr lang="fi-FI" sz="3600" dirty="0" smtClean="0"/>
              <a:t>.</a:t>
            </a:r>
          </a:p>
          <a:p>
            <a:pPr algn="ctr"/>
            <a:endParaRPr lang="fi-FI" sz="3600" dirty="0" smtClean="0"/>
          </a:p>
          <a:p>
            <a:pPr algn="ctr"/>
            <a:r>
              <a:rPr lang="fi-FI" sz="2400" dirty="0" smtClean="0"/>
              <a:t>Millaisia asioita liittyy hyviin pöytätapoihin?</a:t>
            </a:r>
            <a:endParaRPr lang="fi-FI" sz="2400" dirty="0"/>
          </a:p>
        </p:txBody>
      </p:sp>
      <p:pic>
        <p:nvPicPr>
          <p:cNvPr id="3" name="Kuva 2"/>
          <p:cNvPicPr>
            <a:picLocks noChangeAspect="1"/>
          </p:cNvPicPr>
          <p:nvPr/>
        </p:nvPicPr>
        <p:blipFill>
          <a:blip r:embed="rId2"/>
          <a:stretch>
            <a:fillRect/>
          </a:stretch>
        </p:blipFill>
        <p:spPr>
          <a:xfrm>
            <a:off x="1672522" y="931275"/>
            <a:ext cx="2857500" cy="1600200"/>
          </a:xfrm>
          <a:prstGeom prst="rect">
            <a:avLst/>
          </a:prstGeom>
        </p:spPr>
      </p:pic>
      <p:pic>
        <p:nvPicPr>
          <p:cNvPr id="4" name="Kuva 3"/>
          <p:cNvPicPr>
            <a:picLocks noChangeAspect="1"/>
          </p:cNvPicPr>
          <p:nvPr/>
        </p:nvPicPr>
        <p:blipFill>
          <a:blip r:embed="rId3"/>
          <a:stretch>
            <a:fillRect/>
          </a:stretch>
        </p:blipFill>
        <p:spPr>
          <a:xfrm>
            <a:off x="5370330" y="667297"/>
            <a:ext cx="1847850" cy="2476500"/>
          </a:xfrm>
          <a:prstGeom prst="rect">
            <a:avLst/>
          </a:prstGeom>
        </p:spPr>
      </p:pic>
      <p:pic>
        <p:nvPicPr>
          <p:cNvPr id="6" name="Kuva 5"/>
          <p:cNvPicPr>
            <a:picLocks noChangeAspect="1"/>
          </p:cNvPicPr>
          <p:nvPr/>
        </p:nvPicPr>
        <p:blipFill>
          <a:blip r:embed="rId4"/>
          <a:stretch>
            <a:fillRect/>
          </a:stretch>
        </p:blipFill>
        <p:spPr>
          <a:xfrm>
            <a:off x="7833767" y="582386"/>
            <a:ext cx="2143125" cy="2143125"/>
          </a:xfrm>
          <a:prstGeom prst="rect">
            <a:avLst/>
          </a:prstGeom>
        </p:spPr>
      </p:pic>
      <p:pic>
        <p:nvPicPr>
          <p:cNvPr id="8" name="Kuva 7"/>
          <p:cNvPicPr>
            <a:picLocks noChangeAspect="1"/>
          </p:cNvPicPr>
          <p:nvPr/>
        </p:nvPicPr>
        <p:blipFill>
          <a:blip r:embed="rId5"/>
          <a:stretch>
            <a:fillRect/>
          </a:stretch>
        </p:blipFill>
        <p:spPr>
          <a:xfrm>
            <a:off x="7357517" y="4569628"/>
            <a:ext cx="2619375" cy="1743075"/>
          </a:xfrm>
          <a:prstGeom prst="rect">
            <a:avLst/>
          </a:prstGeom>
        </p:spPr>
      </p:pic>
    </p:spTree>
    <p:extLst>
      <p:ext uri="{BB962C8B-B14F-4D97-AF65-F5344CB8AC3E}">
        <p14:creationId xmlns:p14="http://schemas.microsoft.com/office/powerpoint/2010/main" val="3158063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541418" y="2316480"/>
            <a:ext cx="9178834" cy="3293209"/>
          </a:xfrm>
          <a:prstGeom prst="rect">
            <a:avLst/>
          </a:prstGeom>
        </p:spPr>
        <p:txBody>
          <a:bodyPr wrap="square">
            <a:spAutoFit/>
          </a:bodyPr>
          <a:lstStyle/>
          <a:p>
            <a:endParaRPr lang="fi-FI" sz="3200" dirty="0"/>
          </a:p>
          <a:p>
            <a:r>
              <a:rPr lang="fi-FI" sz="3200" dirty="0"/>
              <a:t>Tervehdi. Katso avoimesti toista silmiin ja kättele reippaasti. Käsiote ei saa olla liian luja, muttei myöskään liian arka. Löysä </a:t>
            </a:r>
            <a:r>
              <a:rPr lang="fi-FI" sz="3200" dirty="0" smtClean="0"/>
              <a:t>kättely tuntuu…</a:t>
            </a:r>
            <a:r>
              <a:rPr lang="fi-FI" sz="2400" dirty="0" smtClean="0"/>
              <a:t>.jatka lausetta.</a:t>
            </a:r>
          </a:p>
          <a:p>
            <a:endParaRPr lang="fi-FI" sz="3200" dirty="0"/>
          </a:p>
          <a:p>
            <a:r>
              <a:rPr lang="fi-FI" sz="2400" dirty="0" smtClean="0"/>
              <a:t>Millaista tervehtimistä käytetään </a:t>
            </a:r>
          </a:p>
          <a:p>
            <a:r>
              <a:rPr lang="fi-FI" sz="2400" dirty="0" smtClean="0"/>
              <a:t>Korona-aikana</a:t>
            </a:r>
            <a:r>
              <a:rPr lang="fi-FI" sz="2400" dirty="0" smtClean="0"/>
              <a:t>? </a:t>
            </a:r>
            <a:endParaRPr lang="fi-FI" sz="2400" dirty="0"/>
          </a:p>
        </p:txBody>
      </p:sp>
      <p:pic>
        <p:nvPicPr>
          <p:cNvPr id="3" name="Kuva 2"/>
          <p:cNvPicPr>
            <a:picLocks noChangeAspect="1"/>
          </p:cNvPicPr>
          <p:nvPr/>
        </p:nvPicPr>
        <p:blipFill>
          <a:blip r:embed="rId2"/>
          <a:stretch>
            <a:fillRect/>
          </a:stretch>
        </p:blipFill>
        <p:spPr>
          <a:xfrm>
            <a:off x="6909980" y="4673102"/>
            <a:ext cx="2952750" cy="1552575"/>
          </a:xfrm>
          <a:prstGeom prst="rect">
            <a:avLst/>
          </a:prstGeom>
        </p:spPr>
      </p:pic>
      <p:pic>
        <p:nvPicPr>
          <p:cNvPr id="4" name="Kuva 3"/>
          <p:cNvPicPr>
            <a:picLocks noChangeAspect="1"/>
          </p:cNvPicPr>
          <p:nvPr/>
        </p:nvPicPr>
        <p:blipFill>
          <a:blip r:embed="rId3"/>
          <a:stretch>
            <a:fillRect/>
          </a:stretch>
        </p:blipFill>
        <p:spPr>
          <a:xfrm>
            <a:off x="2140812" y="894397"/>
            <a:ext cx="2981325" cy="1533525"/>
          </a:xfrm>
          <a:prstGeom prst="rect">
            <a:avLst/>
          </a:prstGeom>
        </p:spPr>
      </p:pic>
      <p:pic>
        <p:nvPicPr>
          <p:cNvPr id="5" name="Kuva 4"/>
          <p:cNvPicPr>
            <a:picLocks noChangeAspect="1"/>
          </p:cNvPicPr>
          <p:nvPr/>
        </p:nvPicPr>
        <p:blipFill>
          <a:blip r:embed="rId4"/>
          <a:stretch>
            <a:fillRect/>
          </a:stretch>
        </p:blipFill>
        <p:spPr>
          <a:xfrm>
            <a:off x="6909980" y="733901"/>
            <a:ext cx="2619375" cy="1743075"/>
          </a:xfrm>
          <a:prstGeom prst="rect">
            <a:avLst/>
          </a:prstGeom>
        </p:spPr>
      </p:pic>
    </p:spTree>
    <p:extLst>
      <p:ext uri="{BB962C8B-B14F-4D97-AF65-F5344CB8AC3E}">
        <p14:creationId xmlns:p14="http://schemas.microsoft.com/office/powerpoint/2010/main" val="227815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914401" y="287384"/>
            <a:ext cx="9779726" cy="2554545"/>
          </a:xfrm>
          <a:prstGeom prst="rect">
            <a:avLst/>
          </a:prstGeom>
        </p:spPr>
        <p:txBody>
          <a:bodyPr wrap="square">
            <a:spAutoFit/>
          </a:bodyPr>
          <a:lstStyle/>
          <a:p>
            <a:pPr algn="ctr"/>
            <a:r>
              <a:rPr lang="fi-FI" sz="3200" dirty="0" smtClean="0"/>
              <a:t>Ole siisti. Repaleisilla farkuilla ei saa siistin pukeutujan leimaa, vaikka muotitietoinen olisikin. Liian </a:t>
            </a:r>
            <a:r>
              <a:rPr lang="fi-FI" sz="3200" dirty="0" smtClean="0"/>
              <a:t>paljastava </a:t>
            </a:r>
            <a:r>
              <a:rPr lang="fi-FI" sz="3200" dirty="0" smtClean="0"/>
              <a:t>pukeutuminen ei ole hyvä juttu, sillä se vie turhaan huomion. Ulkoasulla kunnioitetaan toista ihmistä, joten vaatteilla on väliä.</a:t>
            </a:r>
            <a:endParaRPr lang="fi-FI" sz="3200" dirty="0"/>
          </a:p>
        </p:txBody>
      </p:sp>
      <p:pic>
        <p:nvPicPr>
          <p:cNvPr id="3" name="Kuva 2"/>
          <p:cNvPicPr>
            <a:picLocks noChangeAspect="1"/>
          </p:cNvPicPr>
          <p:nvPr/>
        </p:nvPicPr>
        <p:blipFill>
          <a:blip r:embed="rId2"/>
          <a:stretch>
            <a:fillRect/>
          </a:stretch>
        </p:blipFill>
        <p:spPr>
          <a:xfrm>
            <a:off x="1288868" y="2847570"/>
            <a:ext cx="5834744" cy="3849188"/>
          </a:xfrm>
          <a:prstGeom prst="rect">
            <a:avLst/>
          </a:prstGeom>
        </p:spPr>
      </p:pic>
      <p:sp>
        <p:nvSpPr>
          <p:cNvPr id="5" name="Tekstiruutu 4"/>
          <p:cNvSpPr txBox="1"/>
          <p:nvPr/>
        </p:nvSpPr>
        <p:spPr>
          <a:xfrm flipH="1">
            <a:off x="7657010" y="4110445"/>
            <a:ext cx="3037117" cy="1323439"/>
          </a:xfrm>
          <a:prstGeom prst="rect">
            <a:avLst/>
          </a:prstGeom>
          <a:noFill/>
        </p:spPr>
        <p:txBody>
          <a:bodyPr wrap="square" rtlCol="0">
            <a:spAutoFit/>
          </a:bodyPr>
          <a:lstStyle/>
          <a:p>
            <a:pPr algn="ctr"/>
            <a:r>
              <a:rPr lang="fi-FI" sz="2000" dirty="0" smtClean="0"/>
              <a:t>Miten sinun vaatetus eroaa vapaa-ajalla ja työssäoppimisessa? Entä arkena ja juhlissa?</a:t>
            </a:r>
            <a:endParaRPr lang="fi-FI" sz="2000" dirty="0"/>
          </a:p>
        </p:txBody>
      </p:sp>
    </p:spTree>
    <p:extLst>
      <p:ext uri="{BB962C8B-B14F-4D97-AF65-F5344CB8AC3E}">
        <p14:creationId xmlns:p14="http://schemas.microsoft.com/office/powerpoint/2010/main" val="2564187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TM10001106[[fn=Merkki]]</Template>
  <TotalTime>142</TotalTime>
  <Words>462</Words>
  <Application>Microsoft Office PowerPoint</Application>
  <PresentationFormat>Laajakuva</PresentationFormat>
  <Paragraphs>43</Paragraphs>
  <Slides>13</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13</vt:i4>
      </vt:variant>
    </vt:vector>
  </HeadingPairs>
  <TitlesOfParts>
    <vt:vector size="17" baseType="lpstr">
      <vt:lpstr>Arial</vt:lpstr>
      <vt:lpstr>Gill Sans MT</vt:lpstr>
      <vt:lpstr>Impact</vt:lpstr>
      <vt:lpstr>Badge</vt:lpstr>
      <vt:lpstr>Hyvät käytöstavat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Hyvät käytöstavat</dc:title>
  <dc:creator>Paronen Johanna</dc:creator>
  <cp:lastModifiedBy>Paronen Johanna</cp:lastModifiedBy>
  <cp:revision>21</cp:revision>
  <dcterms:created xsi:type="dcterms:W3CDTF">2020-09-02T06:23:42Z</dcterms:created>
  <dcterms:modified xsi:type="dcterms:W3CDTF">2020-09-03T08:51:30Z</dcterms:modified>
</cp:coreProperties>
</file>