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sldIdLst>
    <p:sldId id="256" r:id="rId2"/>
    <p:sldId id="263" r:id="rId3"/>
    <p:sldId id="261" r:id="rId4"/>
    <p:sldId id="257" r:id="rId5"/>
    <p:sldId id="258" r:id="rId6"/>
    <p:sldId id="262" r:id="rId7"/>
    <p:sldId id="259" r:id="rId8"/>
    <p:sldId id="26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22" d="100"/>
          <a:sy n="122" d="100"/>
        </p:scale>
        <p:origin x="96"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2551120-B6FA-48D4-94D1-88AFAA5745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1D8E1453-D9F1-467B-BC8C-44A1C243F40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7F91425-9667-4303-B26F-4016F2276BC1}"/>
              </a:ext>
            </a:extLst>
          </p:cNvPr>
          <p:cNvSpPr>
            <a:spLocks noGrp="1"/>
          </p:cNvSpPr>
          <p:nvPr>
            <p:ph type="ctrTitle"/>
          </p:nvPr>
        </p:nvSpPr>
        <p:spPr>
          <a:xfrm>
            <a:off x="649044" y="753035"/>
            <a:ext cx="10552356" cy="3560781"/>
          </a:xfrm>
        </p:spPr>
        <p:txBody>
          <a:bodyPr anchor="t">
            <a:normAutofit/>
          </a:bodyPr>
          <a:lstStyle>
            <a:lvl1pPr algn="l">
              <a:defRPr sz="88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07FECECC-891B-4BA1-871B-09811B26BD65}"/>
              </a:ext>
            </a:extLst>
          </p:cNvPr>
          <p:cNvSpPr>
            <a:spLocks noGrp="1"/>
          </p:cNvSpPr>
          <p:nvPr>
            <p:ph type="subTitle" idx="1"/>
          </p:nvPr>
        </p:nvSpPr>
        <p:spPr>
          <a:xfrm>
            <a:off x="649045" y="4313816"/>
            <a:ext cx="10552356" cy="1280160"/>
          </a:xfrm>
          <a:prstGeom prst="rect">
            <a:avLst/>
          </a:prstGeom>
        </p:spPr>
        <p:txBody>
          <a:bodyPr anchor="b">
            <a:normAutofit/>
          </a:bodyPr>
          <a:lstStyle>
            <a:lvl1pPr marL="0" indent="0" algn="l">
              <a:lnSpc>
                <a:spcPct val="100000"/>
              </a:lnSpc>
              <a:buNone/>
              <a:defRPr sz="2800" b="1">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7D52C78E-C8FF-4034-A16A-043EC9CE8140}"/>
              </a:ext>
            </a:extLst>
          </p:cNvPr>
          <p:cNvSpPr>
            <a:spLocks noGrp="1"/>
          </p:cNvSpPr>
          <p:nvPr>
            <p:ph type="dt" sz="half" idx="10"/>
          </p:nvPr>
        </p:nvSpPr>
        <p:spPr>
          <a:xfrm>
            <a:off x="8579224" y="6356350"/>
            <a:ext cx="2721684" cy="365125"/>
          </a:xfrm>
        </p:spPr>
        <p:txBody>
          <a:bodyPr/>
          <a:lstStyle>
            <a:lvl1pPr algn="r">
              <a:defRPr>
                <a:solidFill>
                  <a:schemeClr val="bg1"/>
                </a:solidFill>
              </a:defRPr>
            </a:lvl1pPr>
          </a:lstStyle>
          <a:p>
            <a:fld id="{DD124621-8099-445B-92EA-B619A304F22E}" type="datetimeFigureOut">
              <a:rPr lang="en-US" smtClean="0"/>
              <a:t>8/27/2020</a:t>
            </a:fld>
            <a:endParaRPr lang="en-US" dirty="0"/>
          </a:p>
        </p:txBody>
      </p:sp>
      <p:sp>
        <p:nvSpPr>
          <p:cNvPr id="5" name="Footer Placeholder 4">
            <a:extLst>
              <a:ext uri="{FF2B5EF4-FFF2-40B4-BE49-F238E27FC236}">
                <a16:creationId xmlns:a16="http://schemas.microsoft.com/office/drawing/2014/main" id="{33985BCC-41EC-42C0-A2C4-97B2548F38D7}"/>
              </a:ext>
            </a:extLst>
          </p:cNvPr>
          <p:cNvSpPr>
            <a:spLocks noGrp="1"/>
          </p:cNvSpPr>
          <p:nvPr>
            <p:ph type="ftr" sz="quarter" idx="11"/>
          </p:nvPr>
        </p:nvSpPr>
        <p:spPr>
          <a:xfrm>
            <a:off x="328108" y="6356350"/>
            <a:ext cx="4937760" cy="365125"/>
          </a:xfrm>
        </p:spPr>
        <p:txBody>
          <a:bodyPr/>
          <a:lstStyle>
            <a:lvl1pPr algn="l">
              <a:defRPr>
                <a:solidFill>
                  <a:schemeClr val="bg1"/>
                </a:solidFill>
              </a:defRPr>
            </a:lvl1pPr>
          </a:lstStyle>
          <a:p>
            <a:endParaRPr lang="en-US" dirty="0"/>
          </a:p>
        </p:txBody>
      </p:sp>
      <p:sp>
        <p:nvSpPr>
          <p:cNvPr id="6" name="Slide Number Placeholder 5">
            <a:extLst>
              <a:ext uri="{FF2B5EF4-FFF2-40B4-BE49-F238E27FC236}">
                <a16:creationId xmlns:a16="http://schemas.microsoft.com/office/drawing/2014/main" id="{DE8CF314-00B7-406F-9FCD-26DBB28696DE}"/>
              </a:ext>
            </a:extLst>
          </p:cNvPr>
          <p:cNvSpPr>
            <a:spLocks noGrp="1"/>
          </p:cNvSpPr>
          <p:nvPr>
            <p:ph type="sldNum" sz="quarter" idx="12"/>
          </p:nvPr>
        </p:nvSpPr>
        <p:spPr>
          <a:xfrm>
            <a:off x="11300908" y="6356350"/>
            <a:ext cx="742278" cy="365125"/>
          </a:xfrm>
        </p:spPr>
        <p:txBody>
          <a:bodyPr/>
          <a:lstStyle>
            <a:lvl1pPr>
              <a:defRPr>
                <a:solidFill>
                  <a:schemeClr val="bg1"/>
                </a:solidFill>
              </a:defRPr>
            </a:lvl1pPr>
          </a:lstStyle>
          <a:p>
            <a:fld id="{54100DE2-DFB7-44AC-B007-82E084798CAB}" type="slidenum">
              <a:rPr lang="en-US" smtClean="0"/>
              <a:t>‹#›</a:t>
            </a:fld>
            <a:endParaRPr lang="en-US" dirty="0"/>
          </a:p>
        </p:txBody>
      </p:sp>
    </p:spTree>
    <p:extLst>
      <p:ext uri="{BB962C8B-B14F-4D97-AF65-F5344CB8AC3E}">
        <p14:creationId xmlns:p14="http://schemas.microsoft.com/office/powerpoint/2010/main" val="188386819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220E45-1D88-4832-A0F0-1DC5D77ABE86}"/>
              </a:ext>
            </a:extLst>
          </p:cNvPr>
          <p:cNvSpPr>
            <a:spLocks noGrp="1"/>
          </p:cNvSpPr>
          <p:nvPr>
            <p:ph type="title"/>
          </p:nvPr>
        </p:nvSpPr>
        <p:spPr>
          <a:xfrm>
            <a:off x="649044" y="365124"/>
            <a:ext cx="10552356" cy="150132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58315922-BD13-49B2-8250-83598F323696}"/>
              </a:ext>
            </a:extLst>
          </p:cNvPr>
          <p:cNvSpPr>
            <a:spLocks noGrp="1"/>
          </p:cNvSpPr>
          <p:nvPr>
            <p:ph type="body" idx="1"/>
          </p:nvPr>
        </p:nvSpPr>
        <p:spPr>
          <a:xfrm>
            <a:off x="649044" y="1984785"/>
            <a:ext cx="10552356" cy="41921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C6A68A2-AB1B-4F42-9FFE-2CF950FFAE17}"/>
              </a:ext>
            </a:extLst>
          </p:cNvPr>
          <p:cNvSpPr>
            <a:spLocks noGrp="1"/>
          </p:cNvSpPr>
          <p:nvPr>
            <p:ph type="dt" sz="half" idx="2"/>
          </p:nvPr>
        </p:nvSpPr>
        <p:spPr>
          <a:xfrm>
            <a:off x="7010400" y="6356350"/>
            <a:ext cx="4356632" cy="365125"/>
          </a:xfrm>
          <a:prstGeom prst="rect">
            <a:avLst/>
          </a:prstGeom>
        </p:spPr>
        <p:txBody>
          <a:bodyPr vert="horz" lIns="91440" tIns="45720" rIns="91440" bIns="45720" rtlCol="0" anchor="ctr"/>
          <a:lstStyle>
            <a:lvl1pPr algn="r">
              <a:defRPr sz="1050">
                <a:solidFill>
                  <a:schemeClr val="tx1"/>
                </a:solidFill>
                <a:latin typeface="+mn-lt"/>
              </a:defRPr>
            </a:lvl1pPr>
          </a:lstStyle>
          <a:p>
            <a:fld id="{DD124621-8099-445B-92EA-B619A304F22E}" type="datetimeFigureOut">
              <a:rPr lang="en-US" smtClean="0"/>
              <a:t>8/27/2020</a:t>
            </a:fld>
            <a:endParaRPr lang="en-US" dirty="0"/>
          </a:p>
        </p:txBody>
      </p:sp>
      <p:sp>
        <p:nvSpPr>
          <p:cNvPr id="5" name="Footer Placeholder 4">
            <a:extLst>
              <a:ext uri="{FF2B5EF4-FFF2-40B4-BE49-F238E27FC236}">
                <a16:creationId xmlns:a16="http://schemas.microsoft.com/office/drawing/2014/main" id="{09668DD8-29E9-4B2A-BC4C-7179F24DBF68}"/>
              </a:ext>
            </a:extLst>
          </p:cNvPr>
          <p:cNvSpPr>
            <a:spLocks noGrp="1"/>
          </p:cNvSpPr>
          <p:nvPr>
            <p:ph type="ftr" sz="quarter" idx="3"/>
          </p:nvPr>
        </p:nvSpPr>
        <p:spPr>
          <a:xfrm>
            <a:off x="199277" y="6356350"/>
            <a:ext cx="4838700" cy="365125"/>
          </a:xfrm>
          <a:prstGeom prst="rect">
            <a:avLst/>
          </a:prstGeom>
        </p:spPr>
        <p:txBody>
          <a:bodyPr vert="horz" lIns="91440" tIns="45720" rIns="91440" bIns="45720" rtlCol="0" anchor="ctr"/>
          <a:lstStyle>
            <a:lvl1pPr algn="l">
              <a:defRPr sz="1050">
                <a:solidFill>
                  <a:schemeClr val="tx1"/>
                </a:solidFill>
                <a:latin typeface="+mn-lt"/>
              </a:defRPr>
            </a:lvl1pPr>
          </a:lstStyle>
          <a:p>
            <a:endParaRPr lang="en-US" dirty="0"/>
          </a:p>
        </p:txBody>
      </p:sp>
      <p:sp>
        <p:nvSpPr>
          <p:cNvPr id="6" name="Slide Number Placeholder 5">
            <a:extLst>
              <a:ext uri="{FF2B5EF4-FFF2-40B4-BE49-F238E27FC236}">
                <a16:creationId xmlns:a16="http://schemas.microsoft.com/office/drawing/2014/main" id="{9A0B470B-91EF-4D5B-AEE6-0FB75ABE65F9}"/>
              </a:ext>
            </a:extLst>
          </p:cNvPr>
          <p:cNvSpPr>
            <a:spLocks noGrp="1"/>
          </p:cNvSpPr>
          <p:nvPr>
            <p:ph type="sldNum" sz="quarter" idx="4"/>
          </p:nvPr>
        </p:nvSpPr>
        <p:spPr>
          <a:xfrm>
            <a:off x="11367032" y="6356350"/>
            <a:ext cx="634468" cy="365125"/>
          </a:xfrm>
          <a:prstGeom prst="rect">
            <a:avLst/>
          </a:prstGeom>
        </p:spPr>
        <p:txBody>
          <a:bodyPr vert="horz" lIns="91440" tIns="45720" rIns="91440" bIns="45720" rtlCol="0" anchor="ctr"/>
          <a:lstStyle>
            <a:lvl1pPr algn="r">
              <a:defRPr sz="1050" b="0">
                <a:solidFill>
                  <a:schemeClr val="tx1"/>
                </a:solidFill>
                <a:latin typeface="+mn-lt"/>
              </a:defRPr>
            </a:lvl1pPr>
          </a:lstStyle>
          <a:p>
            <a:fld id="{54100DE2-DFB7-44AC-B007-82E084798CAB}" type="slidenum">
              <a:rPr lang="en-US" smtClean="0"/>
              <a:t>‹#›</a:t>
            </a:fld>
            <a:endParaRPr lang="en-US" dirty="0"/>
          </a:p>
        </p:txBody>
      </p:sp>
    </p:spTree>
    <p:extLst>
      <p:ext uri="{BB962C8B-B14F-4D97-AF65-F5344CB8AC3E}">
        <p14:creationId xmlns:p14="http://schemas.microsoft.com/office/powerpoint/2010/main" val="818779461"/>
      </p:ext>
    </p:extLst>
  </p:cSld>
  <p:clrMap bg1="lt1" tx1="dk1" bg2="lt2" tx2="dk2" accent1="accent1" accent2="accent2" accent3="accent3" accent4="accent4" accent5="accent5" accent6="accent6" hlink="hlink" folHlink="folHlink"/>
  <p:sldLayoutIdLst>
    <p:sldLayoutId id="2147483738" r:id="rId1"/>
  </p:sldLayoutIdLst>
  <p:txStyles>
    <p:titleStyle>
      <a:lvl1pPr algn="l" defTabSz="914400" rtl="0" eaLnBrk="1" latinLnBrk="0" hangingPunct="1">
        <a:lnSpc>
          <a:spcPct val="90000"/>
        </a:lnSpc>
        <a:spcBef>
          <a:spcPct val="0"/>
        </a:spcBef>
        <a:buNone/>
        <a:defRPr sz="4800" b="1" kern="1200" spc="-40" baseline="0">
          <a:solidFill>
            <a:schemeClr val="accent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400" kern="1200" spc="-20" baseline="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000" kern="1200" spc="-20" baseline="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800" kern="1200" spc="-20" baseline="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600" kern="1200" spc="-20" baseline="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6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8">
            <a:extLst>
              <a:ext uri="{FF2B5EF4-FFF2-40B4-BE49-F238E27FC236}">
                <a16:creationId xmlns:a16="http://schemas.microsoft.com/office/drawing/2014/main" id="{E222E66E-61B6-4384-8DA3-80F52DF7CF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3">
            <a:extLst>
              <a:ext uri="{FF2B5EF4-FFF2-40B4-BE49-F238E27FC236}">
                <a16:creationId xmlns:a16="http://schemas.microsoft.com/office/drawing/2014/main" id="{E2076A96-D792-43A7-8489-DC9769780213}"/>
              </a:ext>
            </a:extLst>
          </p:cNvPr>
          <p:cNvPicPr>
            <a:picLocks noChangeAspect="1"/>
          </p:cNvPicPr>
          <p:nvPr/>
        </p:nvPicPr>
        <p:blipFill rotWithShape="1">
          <a:blip r:embed="rId2"/>
          <a:srcRect t="6250"/>
          <a:stretch/>
        </p:blipFill>
        <p:spPr>
          <a:xfrm>
            <a:off x="20" y="10"/>
            <a:ext cx="12191980" cy="6857989"/>
          </a:xfrm>
          <a:prstGeom prst="rect">
            <a:avLst/>
          </a:prstGeom>
        </p:spPr>
      </p:pic>
      <p:sp>
        <p:nvSpPr>
          <p:cNvPr id="11" name="Rectangle 10">
            <a:extLst>
              <a:ext uri="{FF2B5EF4-FFF2-40B4-BE49-F238E27FC236}">
                <a16:creationId xmlns:a16="http://schemas.microsoft.com/office/drawing/2014/main" id="{3E0A32C1-327A-4393-8585-F94260E55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33900"/>
            <a:ext cx="12192000" cy="23241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3E8BC48-78A2-4331-A5D3-0677908051C3}"/>
              </a:ext>
            </a:extLst>
          </p:cNvPr>
          <p:cNvSpPr>
            <a:spLocks noGrp="1"/>
          </p:cNvSpPr>
          <p:nvPr>
            <p:ph type="ctrTitle"/>
          </p:nvPr>
        </p:nvSpPr>
        <p:spPr>
          <a:xfrm>
            <a:off x="647700" y="4781773"/>
            <a:ext cx="10553699" cy="1161827"/>
          </a:xfrm>
        </p:spPr>
        <p:txBody>
          <a:bodyPr anchor="b">
            <a:normAutofit/>
          </a:bodyPr>
          <a:lstStyle/>
          <a:p>
            <a:r>
              <a:rPr lang="fi-FI" sz="5400"/>
              <a:t>Tunnekasvatus</a:t>
            </a:r>
          </a:p>
        </p:txBody>
      </p:sp>
      <p:sp>
        <p:nvSpPr>
          <p:cNvPr id="3" name="Alaotsikko 2">
            <a:extLst>
              <a:ext uri="{FF2B5EF4-FFF2-40B4-BE49-F238E27FC236}">
                <a16:creationId xmlns:a16="http://schemas.microsoft.com/office/drawing/2014/main" id="{E7C2EE40-7A31-4C0E-A894-938B330475F9}"/>
              </a:ext>
            </a:extLst>
          </p:cNvPr>
          <p:cNvSpPr>
            <a:spLocks noGrp="1"/>
          </p:cNvSpPr>
          <p:nvPr>
            <p:ph type="subTitle" idx="1"/>
          </p:nvPr>
        </p:nvSpPr>
        <p:spPr>
          <a:xfrm>
            <a:off x="647700" y="5951894"/>
            <a:ext cx="10553700" cy="412749"/>
          </a:xfrm>
        </p:spPr>
        <p:txBody>
          <a:bodyPr anchor="t">
            <a:normAutofit/>
          </a:bodyPr>
          <a:lstStyle/>
          <a:p>
            <a:r>
              <a:rPr lang="fi-FI" sz="2000"/>
              <a:t>Ammatillinen kohtaaminen kasvatus- ja ohjausalalla 15osp</a:t>
            </a:r>
          </a:p>
          <a:p>
            <a:endParaRPr lang="fi-FI" sz="2000"/>
          </a:p>
        </p:txBody>
      </p:sp>
    </p:spTree>
    <p:extLst>
      <p:ext uri="{BB962C8B-B14F-4D97-AF65-F5344CB8AC3E}">
        <p14:creationId xmlns:p14="http://schemas.microsoft.com/office/powerpoint/2010/main" val="1721686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ruutu 3">
            <a:extLst>
              <a:ext uri="{FF2B5EF4-FFF2-40B4-BE49-F238E27FC236}">
                <a16:creationId xmlns:a16="http://schemas.microsoft.com/office/drawing/2014/main" id="{094F331F-5177-416A-B65A-047B4AB4BFF0}"/>
              </a:ext>
            </a:extLst>
          </p:cNvPr>
          <p:cNvSpPr txBox="1"/>
          <p:nvPr/>
        </p:nvSpPr>
        <p:spPr>
          <a:xfrm>
            <a:off x="930031" y="667101"/>
            <a:ext cx="4423507" cy="2585323"/>
          </a:xfrm>
          <a:prstGeom prst="rect">
            <a:avLst/>
          </a:prstGeom>
          <a:noFill/>
        </p:spPr>
        <p:txBody>
          <a:bodyPr wrap="square" rtlCol="0">
            <a:spAutoFit/>
          </a:bodyPr>
          <a:lstStyle/>
          <a:p>
            <a:r>
              <a:rPr lang="fi-FI" b="1" dirty="0">
                <a:solidFill>
                  <a:schemeClr val="bg1"/>
                </a:solidFill>
              </a:rPr>
              <a:t>Tunnekasvatuksen kokonaisuus (16h)</a:t>
            </a:r>
          </a:p>
          <a:p>
            <a:pPr marL="285750" indent="-285750">
              <a:buFontTx/>
              <a:buChar char="-"/>
            </a:pPr>
            <a:endParaRPr lang="fi-FI" dirty="0">
              <a:solidFill>
                <a:schemeClr val="bg1"/>
              </a:solidFill>
            </a:endParaRPr>
          </a:p>
          <a:p>
            <a:endParaRPr lang="fi-FI" dirty="0">
              <a:solidFill>
                <a:schemeClr val="bg1"/>
              </a:solidFill>
            </a:endParaRPr>
          </a:p>
          <a:p>
            <a:endParaRPr lang="fi-FI" dirty="0">
              <a:solidFill>
                <a:schemeClr val="bg1"/>
              </a:solidFill>
            </a:endParaRPr>
          </a:p>
          <a:p>
            <a:endParaRPr lang="fi-FI" dirty="0">
              <a:solidFill>
                <a:schemeClr val="bg1"/>
              </a:solidFill>
            </a:endParaRPr>
          </a:p>
          <a:p>
            <a:pPr marL="285750" indent="-285750">
              <a:buFontTx/>
              <a:buChar char="-"/>
            </a:pPr>
            <a:endParaRPr lang="fi-FI" dirty="0">
              <a:solidFill>
                <a:schemeClr val="bg1"/>
              </a:solidFill>
            </a:endParaRPr>
          </a:p>
          <a:p>
            <a:pPr marL="285750" indent="-285750">
              <a:buFontTx/>
              <a:buChar char="-"/>
            </a:pPr>
            <a:endParaRPr lang="fi-FI" dirty="0">
              <a:solidFill>
                <a:schemeClr val="bg1"/>
              </a:solidFill>
            </a:endParaRPr>
          </a:p>
          <a:p>
            <a:pPr marL="285750" indent="-285750">
              <a:buFontTx/>
              <a:buChar char="-"/>
            </a:pPr>
            <a:endParaRPr lang="fi-FI" dirty="0">
              <a:solidFill>
                <a:schemeClr val="bg1"/>
              </a:solidFill>
            </a:endParaRPr>
          </a:p>
          <a:p>
            <a:pPr marL="285750" indent="-285750">
              <a:buFontTx/>
              <a:buChar char="-"/>
            </a:pPr>
            <a:endParaRPr lang="fi-FI" dirty="0">
              <a:solidFill>
                <a:schemeClr val="bg1"/>
              </a:solidFill>
            </a:endParaRPr>
          </a:p>
        </p:txBody>
      </p:sp>
      <p:sp>
        <p:nvSpPr>
          <p:cNvPr id="2" name="Tekstiruutu 1">
            <a:extLst>
              <a:ext uri="{FF2B5EF4-FFF2-40B4-BE49-F238E27FC236}">
                <a16:creationId xmlns:a16="http://schemas.microsoft.com/office/drawing/2014/main" id="{6414AC99-05FE-470A-80B7-8E33E691A464}"/>
              </a:ext>
            </a:extLst>
          </p:cNvPr>
          <p:cNvSpPr txBox="1"/>
          <p:nvPr/>
        </p:nvSpPr>
        <p:spPr>
          <a:xfrm>
            <a:off x="867508" y="1129213"/>
            <a:ext cx="7439665" cy="923330"/>
          </a:xfrm>
          <a:prstGeom prst="rect">
            <a:avLst/>
          </a:prstGeom>
          <a:noFill/>
        </p:spPr>
        <p:txBody>
          <a:bodyPr wrap="none" rtlCol="0">
            <a:spAutoFit/>
          </a:bodyPr>
          <a:lstStyle/>
          <a:p>
            <a:pPr marL="285750" lvl="0" indent="-285750">
              <a:buFontTx/>
              <a:buChar char="-"/>
            </a:pPr>
            <a:r>
              <a:rPr lang="fi-FI" dirty="0">
                <a:solidFill>
                  <a:srgbClr val="FFFFFF"/>
                </a:solidFill>
              </a:rPr>
              <a:t>Mitä on tunteet ja tunnetaidot: </a:t>
            </a:r>
          </a:p>
          <a:p>
            <a:pPr lvl="0"/>
            <a:r>
              <a:rPr lang="fi-FI" dirty="0">
                <a:solidFill>
                  <a:srgbClr val="FFFFFF"/>
                </a:solidFill>
              </a:rPr>
              <a:t>     erilaisten tunteiden tunnistaminen/nimeäminen, tunteiden ilmaisu,</a:t>
            </a:r>
          </a:p>
          <a:p>
            <a:pPr lvl="0"/>
            <a:r>
              <a:rPr lang="fi-FI" dirty="0">
                <a:solidFill>
                  <a:srgbClr val="FFFFFF"/>
                </a:solidFill>
              </a:rPr>
              <a:t>     tunteen hallinta, sietäminen ja säätely</a:t>
            </a:r>
          </a:p>
        </p:txBody>
      </p:sp>
      <p:sp>
        <p:nvSpPr>
          <p:cNvPr id="3" name="Tekstiruutu 2">
            <a:extLst>
              <a:ext uri="{FF2B5EF4-FFF2-40B4-BE49-F238E27FC236}">
                <a16:creationId xmlns:a16="http://schemas.microsoft.com/office/drawing/2014/main" id="{52FD15CD-F24B-4392-999A-0E87A6A4D443}"/>
              </a:ext>
            </a:extLst>
          </p:cNvPr>
          <p:cNvSpPr txBox="1"/>
          <p:nvPr/>
        </p:nvSpPr>
        <p:spPr>
          <a:xfrm>
            <a:off x="867508" y="2330166"/>
            <a:ext cx="4476803" cy="1200329"/>
          </a:xfrm>
          <a:prstGeom prst="rect">
            <a:avLst/>
          </a:prstGeom>
          <a:noFill/>
        </p:spPr>
        <p:txBody>
          <a:bodyPr wrap="none" rtlCol="0">
            <a:spAutoFit/>
          </a:bodyPr>
          <a:lstStyle/>
          <a:p>
            <a:pPr lvl="0"/>
            <a:endParaRPr lang="fi-FI" dirty="0">
              <a:solidFill>
                <a:srgbClr val="FFFFFF"/>
              </a:solidFill>
            </a:endParaRPr>
          </a:p>
          <a:p>
            <a:pPr marL="285750" lvl="0" indent="-285750">
              <a:buFontTx/>
              <a:buChar char="-"/>
            </a:pPr>
            <a:r>
              <a:rPr lang="fi-FI" dirty="0">
                <a:solidFill>
                  <a:srgbClr val="FFFFFF"/>
                </a:solidFill>
              </a:rPr>
              <a:t>Tunnetaidot vuorovaikutustilanteissa: </a:t>
            </a:r>
          </a:p>
          <a:p>
            <a:pPr lvl="0"/>
            <a:r>
              <a:rPr lang="fi-FI" dirty="0">
                <a:solidFill>
                  <a:srgbClr val="FFFFFF"/>
                </a:solidFill>
              </a:rPr>
              <a:t>     miten liittyvät sosiaalisiin taitoihin, </a:t>
            </a:r>
          </a:p>
          <a:p>
            <a:pPr lvl="0"/>
            <a:r>
              <a:rPr lang="fi-FI" dirty="0">
                <a:solidFill>
                  <a:srgbClr val="FFFFFF"/>
                </a:solidFill>
              </a:rPr>
              <a:t>     omiin ja toisen tunteisiin reagoiminen </a:t>
            </a:r>
          </a:p>
        </p:txBody>
      </p:sp>
      <p:sp>
        <p:nvSpPr>
          <p:cNvPr id="5" name="Tekstiruutu 4">
            <a:extLst>
              <a:ext uri="{FF2B5EF4-FFF2-40B4-BE49-F238E27FC236}">
                <a16:creationId xmlns:a16="http://schemas.microsoft.com/office/drawing/2014/main" id="{7E1EB1CF-8E59-485E-AFE4-5B8612156FD1}"/>
              </a:ext>
            </a:extLst>
          </p:cNvPr>
          <p:cNvSpPr txBox="1"/>
          <p:nvPr/>
        </p:nvSpPr>
        <p:spPr>
          <a:xfrm>
            <a:off x="867508" y="3990192"/>
            <a:ext cx="4109843" cy="369332"/>
          </a:xfrm>
          <a:prstGeom prst="rect">
            <a:avLst/>
          </a:prstGeom>
          <a:noFill/>
        </p:spPr>
        <p:txBody>
          <a:bodyPr wrap="none" rtlCol="0">
            <a:spAutoFit/>
          </a:bodyPr>
          <a:lstStyle/>
          <a:p>
            <a:pPr lvl="0"/>
            <a:r>
              <a:rPr lang="fi-FI" dirty="0">
                <a:solidFill>
                  <a:srgbClr val="FFFFFF"/>
                </a:solidFill>
              </a:rPr>
              <a:t>-    Oman tunneilmaisun kehittäminen</a:t>
            </a:r>
          </a:p>
        </p:txBody>
      </p:sp>
    </p:spTree>
    <p:extLst>
      <p:ext uri="{BB962C8B-B14F-4D97-AF65-F5344CB8AC3E}">
        <p14:creationId xmlns:p14="http://schemas.microsoft.com/office/powerpoint/2010/main" val="3222254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80">
                                          <p:stCondLst>
                                            <p:cond delay="0"/>
                                          </p:stCondLst>
                                        </p:cTn>
                                        <p:tgtEl>
                                          <p:spTgt spid="3"/>
                                        </p:tgtEl>
                                      </p:cBhvr>
                                    </p:animEffect>
                                    <p:anim calcmode="lin" valueType="num">
                                      <p:cBhvr>
                                        <p:cTn id="26"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gtEl>
                                      </p:cBhvr>
                                      <p:to x="100000" y="60000"/>
                                    </p:animScale>
                                    <p:animScale>
                                      <p:cBhvr>
                                        <p:cTn id="32" dur="166" decel="50000">
                                          <p:stCondLst>
                                            <p:cond delay="676"/>
                                          </p:stCondLst>
                                        </p:cTn>
                                        <p:tgtEl>
                                          <p:spTgt spid="3"/>
                                        </p:tgtEl>
                                      </p:cBhvr>
                                      <p:to x="100000" y="100000"/>
                                    </p:animScale>
                                    <p:animScale>
                                      <p:cBhvr>
                                        <p:cTn id="33" dur="26">
                                          <p:stCondLst>
                                            <p:cond delay="1312"/>
                                          </p:stCondLst>
                                        </p:cTn>
                                        <p:tgtEl>
                                          <p:spTgt spid="3"/>
                                        </p:tgtEl>
                                      </p:cBhvr>
                                      <p:to x="100000" y="80000"/>
                                    </p:animScale>
                                    <p:animScale>
                                      <p:cBhvr>
                                        <p:cTn id="34" dur="166" decel="50000">
                                          <p:stCondLst>
                                            <p:cond delay="1338"/>
                                          </p:stCondLst>
                                        </p:cTn>
                                        <p:tgtEl>
                                          <p:spTgt spid="3"/>
                                        </p:tgtEl>
                                      </p:cBhvr>
                                      <p:to x="100000" y="100000"/>
                                    </p:animScale>
                                    <p:animScale>
                                      <p:cBhvr>
                                        <p:cTn id="35" dur="26">
                                          <p:stCondLst>
                                            <p:cond delay="1642"/>
                                          </p:stCondLst>
                                        </p:cTn>
                                        <p:tgtEl>
                                          <p:spTgt spid="3"/>
                                        </p:tgtEl>
                                      </p:cBhvr>
                                      <p:to x="100000" y="90000"/>
                                    </p:animScale>
                                    <p:animScale>
                                      <p:cBhvr>
                                        <p:cTn id="36" dur="166" decel="50000">
                                          <p:stCondLst>
                                            <p:cond delay="1668"/>
                                          </p:stCondLst>
                                        </p:cTn>
                                        <p:tgtEl>
                                          <p:spTgt spid="3"/>
                                        </p:tgtEl>
                                      </p:cBhvr>
                                      <p:to x="100000" y="100000"/>
                                    </p:animScale>
                                    <p:animScale>
                                      <p:cBhvr>
                                        <p:cTn id="37" dur="26">
                                          <p:stCondLst>
                                            <p:cond delay="1808"/>
                                          </p:stCondLst>
                                        </p:cTn>
                                        <p:tgtEl>
                                          <p:spTgt spid="3"/>
                                        </p:tgtEl>
                                      </p:cBhvr>
                                      <p:to x="100000" y="95000"/>
                                    </p:animScale>
                                    <p:animScale>
                                      <p:cBhvr>
                                        <p:cTn id="38" dur="166" decel="50000">
                                          <p:stCondLst>
                                            <p:cond delay="1834"/>
                                          </p:stCondLst>
                                        </p:cTn>
                                        <p:tgtEl>
                                          <p:spTgt spid="3"/>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animEffect transition="in" filter="wipe(down)">
                                      <p:cBhvr>
                                        <p:cTn id="43" dur="580">
                                          <p:stCondLst>
                                            <p:cond delay="0"/>
                                          </p:stCondLst>
                                        </p:cTn>
                                        <p:tgtEl>
                                          <p:spTgt spid="5"/>
                                        </p:tgtEl>
                                      </p:cBhvr>
                                    </p:animEffect>
                                    <p:anim calcmode="lin" valueType="num">
                                      <p:cBhvr>
                                        <p:cTn id="4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49" dur="26">
                                          <p:stCondLst>
                                            <p:cond delay="650"/>
                                          </p:stCondLst>
                                        </p:cTn>
                                        <p:tgtEl>
                                          <p:spTgt spid="5"/>
                                        </p:tgtEl>
                                      </p:cBhvr>
                                      <p:to x="100000" y="60000"/>
                                    </p:animScale>
                                    <p:animScale>
                                      <p:cBhvr>
                                        <p:cTn id="50" dur="166" decel="50000">
                                          <p:stCondLst>
                                            <p:cond delay="676"/>
                                          </p:stCondLst>
                                        </p:cTn>
                                        <p:tgtEl>
                                          <p:spTgt spid="5"/>
                                        </p:tgtEl>
                                      </p:cBhvr>
                                      <p:to x="100000" y="100000"/>
                                    </p:animScale>
                                    <p:animScale>
                                      <p:cBhvr>
                                        <p:cTn id="51" dur="26">
                                          <p:stCondLst>
                                            <p:cond delay="1312"/>
                                          </p:stCondLst>
                                        </p:cTn>
                                        <p:tgtEl>
                                          <p:spTgt spid="5"/>
                                        </p:tgtEl>
                                      </p:cBhvr>
                                      <p:to x="100000" y="80000"/>
                                    </p:animScale>
                                    <p:animScale>
                                      <p:cBhvr>
                                        <p:cTn id="52" dur="166" decel="50000">
                                          <p:stCondLst>
                                            <p:cond delay="1338"/>
                                          </p:stCondLst>
                                        </p:cTn>
                                        <p:tgtEl>
                                          <p:spTgt spid="5"/>
                                        </p:tgtEl>
                                      </p:cBhvr>
                                      <p:to x="100000" y="100000"/>
                                    </p:animScale>
                                    <p:animScale>
                                      <p:cBhvr>
                                        <p:cTn id="53" dur="26">
                                          <p:stCondLst>
                                            <p:cond delay="1642"/>
                                          </p:stCondLst>
                                        </p:cTn>
                                        <p:tgtEl>
                                          <p:spTgt spid="5"/>
                                        </p:tgtEl>
                                      </p:cBhvr>
                                      <p:to x="100000" y="90000"/>
                                    </p:animScale>
                                    <p:animScale>
                                      <p:cBhvr>
                                        <p:cTn id="54" dur="166" decel="50000">
                                          <p:stCondLst>
                                            <p:cond delay="1668"/>
                                          </p:stCondLst>
                                        </p:cTn>
                                        <p:tgtEl>
                                          <p:spTgt spid="5"/>
                                        </p:tgtEl>
                                      </p:cBhvr>
                                      <p:to x="100000" y="100000"/>
                                    </p:animScale>
                                    <p:animScale>
                                      <p:cBhvr>
                                        <p:cTn id="55" dur="26">
                                          <p:stCondLst>
                                            <p:cond delay="1808"/>
                                          </p:stCondLst>
                                        </p:cTn>
                                        <p:tgtEl>
                                          <p:spTgt spid="5"/>
                                        </p:tgtEl>
                                      </p:cBhvr>
                                      <p:to x="100000" y="95000"/>
                                    </p:animScale>
                                    <p:animScale>
                                      <p:cBhvr>
                                        <p:cTn id="56"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iruutu 5">
            <a:extLst>
              <a:ext uri="{FF2B5EF4-FFF2-40B4-BE49-F238E27FC236}">
                <a16:creationId xmlns:a16="http://schemas.microsoft.com/office/drawing/2014/main" id="{C72C31F0-6A59-48FD-9627-6E393B5B11DA}"/>
              </a:ext>
            </a:extLst>
          </p:cNvPr>
          <p:cNvSpPr txBox="1"/>
          <p:nvPr/>
        </p:nvSpPr>
        <p:spPr>
          <a:xfrm>
            <a:off x="606490" y="671804"/>
            <a:ext cx="184731" cy="369332"/>
          </a:xfrm>
          <a:prstGeom prst="rect">
            <a:avLst/>
          </a:prstGeom>
          <a:noFill/>
        </p:spPr>
        <p:txBody>
          <a:bodyPr wrap="none" rtlCol="0">
            <a:spAutoFit/>
          </a:bodyPr>
          <a:lstStyle/>
          <a:p>
            <a:endParaRPr lang="fi-FI" dirty="0"/>
          </a:p>
        </p:txBody>
      </p:sp>
      <p:pic>
        <p:nvPicPr>
          <p:cNvPr id="4" name="Kuva 3" descr="Surulliset kasvot ilman täytettä">
            <a:extLst>
              <a:ext uri="{FF2B5EF4-FFF2-40B4-BE49-F238E27FC236}">
                <a16:creationId xmlns:a16="http://schemas.microsoft.com/office/drawing/2014/main" id="{38FAE744-B2A9-4DF9-B5E8-D0CCF5037B3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9166" y="679301"/>
            <a:ext cx="1169039" cy="1153408"/>
          </a:xfrm>
          <a:prstGeom prst="rect">
            <a:avLst/>
          </a:prstGeom>
        </p:spPr>
      </p:pic>
      <p:pic>
        <p:nvPicPr>
          <p:cNvPr id="19" name="Kuva 18" descr="Hymyilevät kasvot ilman täytettä">
            <a:extLst>
              <a:ext uri="{FF2B5EF4-FFF2-40B4-BE49-F238E27FC236}">
                <a16:creationId xmlns:a16="http://schemas.microsoft.com/office/drawing/2014/main" id="{15D0E14B-C711-41EF-A877-50AE939C372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006493" y="222100"/>
            <a:ext cx="1153408" cy="1153408"/>
          </a:xfrm>
          <a:prstGeom prst="rect">
            <a:avLst/>
          </a:prstGeom>
        </p:spPr>
      </p:pic>
      <p:pic>
        <p:nvPicPr>
          <p:cNvPr id="21" name="Kuva 20" descr="Yllättyneet kasvot ilman täytettä">
            <a:extLst>
              <a:ext uri="{FF2B5EF4-FFF2-40B4-BE49-F238E27FC236}">
                <a16:creationId xmlns:a16="http://schemas.microsoft.com/office/drawing/2014/main" id="{6CD8FD83-04E3-498A-A3F0-3296B45ABC9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250542" y="4371224"/>
            <a:ext cx="1109704" cy="1109704"/>
          </a:xfrm>
          <a:prstGeom prst="rect">
            <a:avLst/>
          </a:prstGeom>
        </p:spPr>
      </p:pic>
      <p:pic>
        <p:nvPicPr>
          <p:cNvPr id="23" name="Kuva 22" descr="Itkevät kasvot ilman täytettä">
            <a:extLst>
              <a:ext uri="{FF2B5EF4-FFF2-40B4-BE49-F238E27FC236}">
                <a16:creationId xmlns:a16="http://schemas.microsoft.com/office/drawing/2014/main" id="{F529AA81-10DD-4CCD-8E17-A115AEDED209}"/>
              </a:ext>
            </a:extLst>
          </p:cNvPr>
          <p:cNvPicPr>
            <a:picLocks noChangeAspect="1"/>
          </p:cNvPicPr>
          <p:nvPr/>
        </p:nvPicPr>
        <p:blipFill>
          <a:blip r:embed="rId8" cstate="hq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390184" y="4956320"/>
            <a:ext cx="1049215" cy="1049215"/>
          </a:xfrm>
          <a:prstGeom prst="rect">
            <a:avLst/>
          </a:prstGeom>
        </p:spPr>
      </p:pic>
      <p:pic>
        <p:nvPicPr>
          <p:cNvPr id="25" name="Kuva 24" descr="Rakastuneet kasvot ilman täytettä">
            <a:extLst>
              <a:ext uri="{FF2B5EF4-FFF2-40B4-BE49-F238E27FC236}">
                <a16:creationId xmlns:a16="http://schemas.microsoft.com/office/drawing/2014/main" id="{BCB4BC4C-5467-4C42-9BF7-525EED6F4D8D}"/>
              </a:ext>
            </a:extLst>
          </p:cNvPr>
          <p:cNvPicPr>
            <a:picLocks noChangeAspect="1"/>
          </p:cNvPicPr>
          <p:nvPr/>
        </p:nvPicPr>
        <p:blipFill>
          <a:blip r:embed="rId10" cstate="hq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4872891" y="5150339"/>
            <a:ext cx="1049215" cy="1049215"/>
          </a:xfrm>
          <a:prstGeom prst="rect">
            <a:avLst/>
          </a:prstGeom>
        </p:spPr>
      </p:pic>
      <p:pic>
        <p:nvPicPr>
          <p:cNvPr id="27" name="Kuva 26" descr="Vihaiset kasvot ilman täytettä">
            <a:extLst>
              <a:ext uri="{FF2B5EF4-FFF2-40B4-BE49-F238E27FC236}">
                <a16:creationId xmlns:a16="http://schemas.microsoft.com/office/drawing/2014/main" id="{68D9EC03-6832-4F60-AFB3-5374CA47E44C}"/>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9858128" y="1073977"/>
            <a:ext cx="1153408" cy="1153408"/>
          </a:xfrm>
          <a:prstGeom prst="rect">
            <a:avLst/>
          </a:prstGeom>
        </p:spPr>
      </p:pic>
      <p:pic>
        <p:nvPicPr>
          <p:cNvPr id="29" name="Kuva 28" descr="Hermostuneet kasvot ilman täytettä">
            <a:extLst>
              <a:ext uri="{FF2B5EF4-FFF2-40B4-BE49-F238E27FC236}">
                <a16:creationId xmlns:a16="http://schemas.microsoft.com/office/drawing/2014/main" id="{0E36FE77-7369-423E-BA69-0F44FA48720C}"/>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3900977" y="461107"/>
            <a:ext cx="1153407" cy="1153407"/>
          </a:xfrm>
          <a:prstGeom prst="rect">
            <a:avLst/>
          </a:prstGeom>
        </p:spPr>
      </p:pic>
      <p:sp>
        <p:nvSpPr>
          <p:cNvPr id="3" name="Tekstiruutu 2">
            <a:extLst>
              <a:ext uri="{FF2B5EF4-FFF2-40B4-BE49-F238E27FC236}">
                <a16:creationId xmlns:a16="http://schemas.microsoft.com/office/drawing/2014/main" id="{D127CBDE-CA17-42D4-A34E-B5DD22A0479E}"/>
              </a:ext>
            </a:extLst>
          </p:cNvPr>
          <p:cNvSpPr txBox="1"/>
          <p:nvPr/>
        </p:nvSpPr>
        <p:spPr>
          <a:xfrm>
            <a:off x="2274278" y="2227384"/>
            <a:ext cx="7291754" cy="1077218"/>
          </a:xfrm>
          <a:prstGeom prst="rect">
            <a:avLst/>
          </a:prstGeom>
          <a:noFill/>
        </p:spPr>
        <p:txBody>
          <a:bodyPr wrap="square" rtlCol="0">
            <a:spAutoFit/>
          </a:bodyPr>
          <a:lstStyle/>
          <a:p>
            <a:r>
              <a:rPr lang="fi-FI" sz="3200" b="1" dirty="0">
                <a:solidFill>
                  <a:schemeClr val="bg1"/>
                </a:solidFill>
              </a:rPr>
              <a:t>Miksi tunnekasvatus kuuluu kasvatus- ja ohjausalan opintoihin?</a:t>
            </a:r>
          </a:p>
        </p:txBody>
      </p:sp>
    </p:spTree>
    <p:extLst>
      <p:ext uri="{BB962C8B-B14F-4D97-AF65-F5344CB8AC3E}">
        <p14:creationId xmlns:p14="http://schemas.microsoft.com/office/powerpoint/2010/main" val="1047640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26655E1-5D9E-48C8-8197-82E0856032B9}"/>
              </a:ext>
            </a:extLst>
          </p:cNvPr>
          <p:cNvSpPr>
            <a:spLocks noGrp="1"/>
          </p:cNvSpPr>
          <p:nvPr>
            <p:ph type="ctrTitle"/>
          </p:nvPr>
        </p:nvSpPr>
        <p:spPr>
          <a:xfrm>
            <a:off x="649043" y="753035"/>
            <a:ext cx="10978097" cy="5337372"/>
          </a:xfrm>
        </p:spPr>
        <p:txBody>
          <a:bodyPr>
            <a:normAutofit/>
          </a:bodyPr>
          <a:lstStyle/>
          <a:p>
            <a:pPr>
              <a:lnSpc>
                <a:spcPct val="100000"/>
              </a:lnSpc>
            </a:pPr>
            <a:r>
              <a:rPr lang="fi-FI" sz="2400" dirty="0"/>
              <a:t>Ammattitaitovaatimukset:</a:t>
            </a:r>
            <a:br>
              <a:rPr lang="fi-FI" sz="2400" dirty="0"/>
            </a:br>
            <a:r>
              <a:rPr lang="fi-FI" sz="2400" dirty="0"/>
              <a:t> </a:t>
            </a:r>
            <a:br>
              <a:rPr lang="fi-FI" sz="2400" b="0" dirty="0"/>
            </a:br>
            <a:r>
              <a:rPr lang="fi-FI" sz="2000" b="0" dirty="0"/>
              <a:t>- noudattaa alaa ohjaavia säädöksiä, määräyksiä ja toimintaperiaatteita</a:t>
            </a:r>
            <a:br>
              <a:rPr lang="fi-FI" sz="2000" b="0" dirty="0"/>
            </a:br>
            <a:r>
              <a:rPr lang="fi-FI" sz="2000" b="0" dirty="0"/>
              <a:t>- toimia ammatillisesti vuorovaikutustilanteissa asiakkaiden ja työyhteisön kanssa</a:t>
            </a:r>
            <a:br>
              <a:rPr lang="fi-FI" sz="2000" b="0" dirty="0"/>
            </a:br>
            <a:r>
              <a:rPr lang="fi-FI" sz="2000" b="0" dirty="0"/>
              <a:t>- huolehtia yksilön ja ryhmän hyvinvoinnista ja turvallisuudesta</a:t>
            </a:r>
            <a:br>
              <a:rPr lang="fi-FI" sz="2000" b="0" dirty="0"/>
            </a:br>
            <a:r>
              <a:rPr lang="fi-FI" sz="2000" b="0" dirty="0"/>
              <a:t>- toimia erilaisten yksilöiden kanssa kunnioittaen moninaisuutta</a:t>
            </a:r>
            <a:br>
              <a:rPr lang="fi-FI" sz="2000" b="0" dirty="0"/>
            </a:br>
            <a:r>
              <a:rPr lang="fi-FI" sz="2000" b="0" dirty="0"/>
              <a:t>- tukea yksilön kasvua ja kehitystä</a:t>
            </a:r>
            <a:br>
              <a:rPr lang="fi-FI" sz="2000" b="0" dirty="0"/>
            </a:br>
            <a:r>
              <a:rPr lang="fi-FI" sz="2000" b="0" dirty="0"/>
              <a:t>- toteuttaa kasvatus- ja ohjausalan päivittäistä toimintaa</a:t>
            </a:r>
            <a:br>
              <a:rPr lang="fi-FI" sz="2000" b="0" dirty="0"/>
            </a:br>
            <a:r>
              <a:rPr lang="fi-FI" sz="2000" b="0" dirty="0"/>
              <a:t>- noudattaa työelämän perustaitoja</a:t>
            </a:r>
            <a:br>
              <a:rPr lang="fi-FI" sz="2000" b="0" dirty="0"/>
            </a:br>
            <a:r>
              <a:rPr lang="fi-FI" sz="2000" b="0" dirty="0"/>
              <a:t>- arvioida ja kehittää toimintaansa</a:t>
            </a:r>
          </a:p>
        </p:txBody>
      </p:sp>
      <p:sp>
        <p:nvSpPr>
          <p:cNvPr id="3" name="Alaotsikko 2">
            <a:extLst>
              <a:ext uri="{FF2B5EF4-FFF2-40B4-BE49-F238E27FC236}">
                <a16:creationId xmlns:a16="http://schemas.microsoft.com/office/drawing/2014/main" id="{D8AA7468-4C29-4F4C-91FB-4131464AE7D2}"/>
              </a:ext>
            </a:extLst>
          </p:cNvPr>
          <p:cNvSpPr>
            <a:spLocks noGrp="1"/>
          </p:cNvSpPr>
          <p:nvPr>
            <p:ph type="subTitle" idx="1"/>
          </p:nvPr>
        </p:nvSpPr>
        <p:spPr/>
        <p:txBody>
          <a:bodyPr/>
          <a:lstStyle/>
          <a:p>
            <a:endParaRPr lang="fi-FI" dirty="0"/>
          </a:p>
        </p:txBody>
      </p:sp>
    </p:spTree>
    <p:extLst>
      <p:ext uri="{BB962C8B-B14F-4D97-AF65-F5344CB8AC3E}">
        <p14:creationId xmlns:p14="http://schemas.microsoft.com/office/powerpoint/2010/main" val="2417755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ruutu 3">
            <a:extLst>
              <a:ext uri="{FF2B5EF4-FFF2-40B4-BE49-F238E27FC236}">
                <a16:creationId xmlns:a16="http://schemas.microsoft.com/office/drawing/2014/main" id="{464B0B72-423F-4B28-8FD2-45EA184574F3}"/>
              </a:ext>
            </a:extLst>
          </p:cNvPr>
          <p:cNvSpPr txBox="1"/>
          <p:nvPr/>
        </p:nvSpPr>
        <p:spPr>
          <a:xfrm>
            <a:off x="712158" y="394692"/>
            <a:ext cx="3570673" cy="2308324"/>
          </a:xfrm>
          <a:prstGeom prst="rect">
            <a:avLst/>
          </a:prstGeom>
          <a:noFill/>
        </p:spPr>
        <p:txBody>
          <a:bodyPr wrap="square" rtlCol="0">
            <a:spAutoFit/>
          </a:bodyPr>
          <a:lstStyle/>
          <a:p>
            <a:r>
              <a:rPr lang="fi-FI" b="1" dirty="0">
                <a:solidFill>
                  <a:schemeClr val="bg1"/>
                </a:solidFill>
              </a:rPr>
              <a:t>Tuntien sisältö ja aikataulu:</a:t>
            </a:r>
          </a:p>
          <a:p>
            <a:endParaRPr lang="fi-FI" dirty="0">
              <a:solidFill>
                <a:schemeClr val="bg1"/>
              </a:solidFill>
            </a:endParaRPr>
          </a:p>
          <a:p>
            <a:endParaRPr lang="fi-FI" dirty="0">
              <a:solidFill>
                <a:schemeClr val="bg1"/>
              </a:solidFill>
            </a:endParaRPr>
          </a:p>
          <a:p>
            <a:endParaRPr lang="fi-FI" dirty="0">
              <a:solidFill>
                <a:schemeClr val="bg1"/>
              </a:solidFill>
            </a:endParaRPr>
          </a:p>
          <a:p>
            <a:endParaRPr lang="fi-FI" u="sng" dirty="0">
              <a:solidFill>
                <a:schemeClr val="bg1"/>
              </a:solidFill>
            </a:endParaRPr>
          </a:p>
          <a:p>
            <a:endParaRPr lang="fi-FI" dirty="0">
              <a:solidFill>
                <a:schemeClr val="bg1"/>
              </a:solidFill>
            </a:endParaRPr>
          </a:p>
          <a:p>
            <a:endParaRPr lang="fi-FI" b="1" dirty="0">
              <a:solidFill>
                <a:schemeClr val="bg1"/>
              </a:solidFill>
            </a:endParaRPr>
          </a:p>
          <a:p>
            <a:endParaRPr lang="fi-FI" dirty="0">
              <a:solidFill>
                <a:schemeClr val="bg1"/>
              </a:solidFill>
            </a:endParaRPr>
          </a:p>
        </p:txBody>
      </p:sp>
      <p:sp>
        <p:nvSpPr>
          <p:cNvPr id="2" name="Tekstiruutu 1">
            <a:extLst>
              <a:ext uri="{FF2B5EF4-FFF2-40B4-BE49-F238E27FC236}">
                <a16:creationId xmlns:a16="http://schemas.microsoft.com/office/drawing/2014/main" id="{945D111D-F524-4DCC-BF25-A032712DAFB3}"/>
              </a:ext>
            </a:extLst>
          </p:cNvPr>
          <p:cNvSpPr txBox="1"/>
          <p:nvPr/>
        </p:nvSpPr>
        <p:spPr>
          <a:xfrm>
            <a:off x="1109783" y="983294"/>
            <a:ext cx="7862279" cy="916181"/>
          </a:xfrm>
          <a:prstGeom prst="rect">
            <a:avLst/>
          </a:prstGeom>
          <a:noFill/>
        </p:spPr>
        <p:txBody>
          <a:bodyPr wrap="square" rtlCol="0">
            <a:spAutoFit/>
          </a:bodyPr>
          <a:lstStyle/>
          <a:p>
            <a:pPr lvl="0"/>
            <a:r>
              <a:rPr lang="fi-FI" b="1" dirty="0">
                <a:solidFill>
                  <a:srgbClr val="FFFFFF"/>
                </a:solidFill>
              </a:rPr>
              <a:t>Perjantai 28.8.  </a:t>
            </a:r>
            <a:r>
              <a:rPr lang="fi-FI" dirty="0">
                <a:solidFill>
                  <a:srgbClr val="FFFFFF"/>
                </a:solidFill>
              </a:rPr>
              <a:t>klo 8.15- 11.30</a:t>
            </a:r>
          </a:p>
          <a:p>
            <a:pPr lvl="0"/>
            <a:r>
              <a:rPr lang="fi-FI" dirty="0">
                <a:solidFill>
                  <a:srgbClr val="FFFFFF"/>
                </a:solidFill>
              </a:rPr>
              <a:t>Orientointi tunnekasvatuksen aiheeseen</a:t>
            </a:r>
          </a:p>
          <a:p>
            <a:pPr lvl="0"/>
            <a:r>
              <a:rPr lang="fi-FI" dirty="0">
                <a:solidFill>
                  <a:srgbClr val="FFFFFF"/>
                </a:solidFill>
              </a:rPr>
              <a:t>Toiminnallisia harjoituksia tunteisiin ja niiden ilmaisuun liittyen</a:t>
            </a:r>
          </a:p>
        </p:txBody>
      </p:sp>
      <p:sp>
        <p:nvSpPr>
          <p:cNvPr id="3" name="Tekstiruutu 2">
            <a:extLst>
              <a:ext uri="{FF2B5EF4-FFF2-40B4-BE49-F238E27FC236}">
                <a16:creationId xmlns:a16="http://schemas.microsoft.com/office/drawing/2014/main" id="{69391ECC-FDD9-43DB-BCE0-FE1673E4E772}"/>
              </a:ext>
            </a:extLst>
          </p:cNvPr>
          <p:cNvSpPr txBox="1"/>
          <p:nvPr/>
        </p:nvSpPr>
        <p:spPr>
          <a:xfrm>
            <a:off x="1109783" y="2130161"/>
            <a:ext cx="6885355" cy="923330"/>
          </a:xfrm>
          <a:prstGeom prst="rect">
            <a:avLst/>
          </a:prstGeom>
          <a:noFill/>
        </p:spPr>
        <p:txBody>
          <a:bodyPr wrap="square" rtlCol="0">
            <a:spAutoFit/>
          </a:bodyPr>
          <a:lstStyle/>
          <a:p>
            <a:pPr lvl="0"/>
            <a:r>
              <a:rPr lang="fi-FI" b="1" dirty="0">
                <a:solidFill>
                  <a:srgbClr val="FFFFFF"/>
                </a:solidFill>
              </a:rPr>
              <a:t>Tiistai 1.9.  </a:t>
            </a:r>
            <a:r>
              <a:rPr lang="fi-FI" dirty="0">
                <a:solidFill>
                  <a:srgbClr val="FFFFFF"/>
                </a:solidFill>
              </a:rPr>
              <a:t>klo 10-13.45</a:t>
            </a:r>
          </a:p>
          <a:p>
            <a:pPr lvl="0"/>
            <a:r>
              <a:rPr lang="fi-FI" dirty="0">
                <a:solidFill>
                  <a:srgbClr val="FFFFFF"/>
                </a:solidFill>
              </a:rPr>
              <a:t>Etäopetus </a:t>
            </a:r>
            <a:r>
              <a:rPr lang="fi-FI" dirty="0" err="1">
                <a:solidFill>
                  <a:srgbClr val="FFFFFF"/>
                </a:solidFill>
              </a:rPr>
              <a:t>Teamsin</a:t>
            </a:r>
            <a:r>
              <a:rPr lang="fi-FI" dirty="0">
                <a:solidFill>
                  <a:srgbClr val="FFFFFF"/>
                </a:solidFill>
              </a:rPr>
              <a:t> ja </a:t>
            </a:r>
            <a:r>
              <a:rPr lang="fi-FI" dirty="0" err="1">
                <a:solidFill>
                  <a:srgbClr val="FFFFFF"/>
                </a:solidFill>
              </a:rPr>
              <a:t>Pedanetin</a:t>
            </a:r>
            <a:r>
              <a:rPr lang="fi-FI" dirty="0">
                <a:solidFill>
                  <a:srgbClr val="FFFFFF"/>
                </a:solidFill>
              </a:rPr>
              <a:t> avulla</a:t>
            </a:r>
          </a:p>
          <a:p>
            <a:pPr lvl="0"/>
            <a:r>
              <a:rPr lang="fi-FI" dirty="0">
                <a:solidFill>
                  <a:srgbClr val="FFFFFF"/>
                </a:solidFill>
              </a:rPr>
              <a:t>Teoriaa ja tehtäviä aiheista </a:t>
            </a:r>
            <a:r>
              <a:rPr lang="fi-FI" u="sng" dirty="0">
                <a:solidFill>
                  <a:srgbClr val="FFFFFF"/>
                </a:solidFill>
              </a:rPr>
              <a:t>tunteet ja niiden ilmaisu</a:t>
            </a:r>
          </a:p>
        </p:txBody>
      </p:sp>
      <p:sp>
        <p:nvSpPr>
          <p:cNvPr id="5" name="Tekstiruutu 4">
            <a:extLst>
              <a:ext uri="{FF2B5EF4-FFF2-40B4-BE49-F238E27FC236}">
                <a16:creationId xmlns:a16="http://schemas.microsoft.com/office/drawing/2014/main" id="{ED3B2A4A-FAFA-4E02-A667-C06C869E3901}"/>
              </a:ext>
            </a:extLst>
          </p:cNvPr>
          <p:cNvSpPr txBox="1"/>
          <p:nvPr/>
        </p:nvSpPr>
        <p:spPr>
          <a:xfrm>
            <a:off x="1109783" y="3146552"/>
            <a:ext cx="7510586" cy="1200329"/>
          </a:xfrm>
          <a:prstGeom prst="rect">
            <a:avLst/>
          </a:prstGeom>
          <a:noFill/>
        </p:spPr>
        <p:txBody>
          <a:bodyPr wrap="square" rtlCol="0">
            <a:spAutoFit/>
          </a:bodyPr>
          <a:lstStyle/>
          <a:p>
            <a:pPr lvl="0"/>
            <a:r>
              <a:rPr lang="fi-FI" b="1" dirty="0">
                <a:solidFill>
                  <a:srgbClr val="FFFFFF"/>
                </a:solidFill>
              </a:rPr>
              <a:t>Perjantai 4.9. </a:t>
            </a:r>
            <a:r>
              <a:rPr lang="fi-FI" dirty="0">
                <a:solidFill>
                  <a:srgbClr val="FFFFFF"/>
                </a:solidFill>
              </a:rPr>
              <a:t>klo 8.15-11.30</a:t>
            </a:r>
          </a:p>
          <a:p>
            <a:pPr lvl="0"/>
            <a:r>
              <a:rPr lang="fi-FI" dirty="0">
                <a:solidFill>
                  <a:srgbClr val="FFFFFF"/>
                </a:solidFill>
              </a:rPr>
              <a:t>Etäopetus </a:t>
            </a:r>
            <a:r>
              <a:rPr lang="fi-FI" dirty="0" err="1">
                <a:solidFill>
                  <a:srgbClr val="FFFFFF"/>
                </a:solidFill>
              </a:rPr>
              <a:t>Teamsin</a:t>
            </a:r>
            <a:r>
              <a:rPr lang="fi-FI" dirty="0">
                <a:solidFill>
                  <a:srgbClr val="FFFFFF"/>
                </a:solidFill>
              </a:rPr>
              <a:t> ja </a:t>
            </a:r>
            <a:r>
              <a:rPr lang="fi-FI" dirty="0" err="1">
                <a:solidFill>
                  <a:srgbClr val="FFFFFF"/>
                </a:solidFill>
              </a:rPr>
              <a:t>Pedanetin</a:t>
            </a:r>
            <a:r>
              <a:rPr lang="fi-FI" dirty="0">
                <a:solidFill>
                  <a:srgbClr val="FFFFFF"/>
                </a:solidFill>
              </a:rPr>
              <a:t> avulla</a:t>
            </a:r>
          </a:p>
          <a:p>
            <a:pPr lvl="0"/>
            <a:r>
              <a:rPr lang="fi-FI" dirty="0">
                <a:solidFill>
                  <a:srgbClr val="FFFFFF"/>
                </a:solidFill>
              </a:rPr>
              <a:t>Teoriaa ja tehtäviä aiheista </a:t>
            </a:r>
            <a:r>
              <a:rPr lang="fi-FI" u="sng" dirty="0">
                <a:solidFill>
                  <a:srgbClr val="FFFFFF"/>
                </a:solidFill>
              </a:rPr>
              <a:t>tunteiden merkitys vuorovaikutustilanteissa ja oman tunneilmaisun kehittäminen</a:t>
            </a:r>
          </a:p>
        </p:txBody>
      </p:sp>
      <p:sp>
        <p:nvSpPr>
          <p:cNvPr id="6" name="Tekstiruutu 5">
            <a:extLst>
              <a:ext uri="{FF2B5EF4-FFF2-40B4-BE49-F238E27FC236}">
                <a16:creationId xmlns:a16="http://schemas.microsoft.com/office/drawing/2014/main" id="{929A977E-8204-4717-AA05-A9F4CCF3CBAD}"/>
              </a:ext>
            </a:extLst>
          </p:cNvPr>
          <p:cNvSpPr txBox="1"/>
          <p:nvPr/>
        </p:nvSpPr>
        <p:spPr>
          <a:xfrm>
            <a:off x="1109783" y="4466548"/>
            <a:ext cx="8010771" cy="1200329"/>
          </a:xfrm>
          <a:prstGeom prst="rect">
            <a:avLst/>
          </a:prstGeom>
          <a:noFill/>
        </p:spPr>
        <p:txBody>
          <a:bodyPr wrap="square" rtlCol="0">
            <a:spAutoFit/>
          </a:bodyPr>
          <a:lstStyle/>
          <a:p>
            <a:pPr lvl="0"/>
            <a:r>
              <a:rPr lang="fi-FI" b="1" dirty="0">
                <a:solidFill>
                  <a:srgbClr val="FFFFFF"/>
                </a:solidFill>
              </a:rPr>
              <a:t>Perjantai 11.9.  </a:t>
            </a:r>
            <a:r>
              <a:rPr lang="fi-FI" dirty="0">
                <a:solidFill>
                  <a:srgbClr val="FFFFFF"/>
                </a:solidFill>
              </a:rPr>
              <a:t>klo 8.15 – 11.30</a:t>
            </a:r>
          </a:p>
          <a:p>
            <a:pPr lvl="0"/>
            <a:r>
              <a:rPr lang="fi-FI" dirty="0">
                <a:solidFill>
                  <a:srgbClr val="FFFFFF"/>
                </a:solidFill>
              </a:rPr>
              <a:t>Toiminnallisia harjoituksia oman tunneilmaisun kehittämiseen ja case-tehtävä pareittain/ryhmissä liittyen tunteiden merkitykseen vuorovaikutustilanteissa kasvatus- ja ohjausalalla</a:t>
            </a:r>
          </a:p>
        </p:txBody>
      </p:sp>
      <p:sp>
        <p:nvSpPr>
          <p:cNvPr id="7" name="Tekstiruutu 6">
            <a:extLst>
              <a:ext uri="{FF2B5EF4-FFF2-40B4-BE49-F238E27FC236}">
                <a16:creationId xmlns:a16="http://schemas.microsoft.com/office/drawing/2014/main" id="{AAAED2DE-1A01-45BC-9324-3DA3668AC1D7}"/>
              </a:ext>
            </a:extLst>
          </p:cNvPr>
          <p:cNvSpPr txBox="1"/>
          <p:nvPr/>
        </p:nvSpPr>
        <p:spPr>
          <a:xfrm>
            <a:off x="1070706" y="5666877"/>
            <a:ext cx="7698153" cy="646331"/>
          </a:xfrm>
          <a:prstGeom prst="rect">
            <a:avLst/>
          </a:prstGeom>
          <a:noFill/>
        </p:spPr>
        <p:txBody>
          <a:bodyPr wrap="square" rtlCol="0">
            <a:spAutoFit/>
          </a:bodyPr>
          <a:lstStyle/>
          <a:p>
            <a:pPr lvl="0"/>
            <a:r>
              <a:rPr lang="fi-FI" b="1" dirty="0">
                <a:solidFill>
                  <a:srgbClr val="FFFFFF"/>
                </a:solidFill>
              </a:rPr>
              <a:t>JOS OLET POIS TUNNEILTA, OTA YHTEYS JOHANNAAN JA SOVITAAN KORVAAVASTA TEHTÄVÄSTÄ!</a:t>
            </a:r>
          </a:p>
        </p:txBody>
      </p:sp>
    </p:spTree>
    <p:extLst>
      <p:ext uri="{BB962C8B-B14F-4D97-AF65-F5344CB8AC3E}">
        <p14:creationId xmlns:p14="http://schemas.microsoft.com/office/powerpoint/2010/main" val="2977250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80">
                                          <p:stCondLst>
                                            <p:cond delay="0"/>
                                          </p:stCondLst>
                                        </p:cTn>
                                        <p:tgtEl>
                                          <p:spTgt spid="3"/>
                                        </p:tgtEl>
                                      </p:cBhvr>
                                    </p:animEffect>
                                    <p:anim calcmode="lin" valueType="num">
                                      <p:cBhvr>
                                        <p:cTn id="26"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gtEl>
                                      </p:cBhvr>
                                      <p:to x="100000" y="60000"/>
                                    </p:animScale>
                                    <p:animScale>
                                      <p:cBhvr>
                                        <p:cTn id="32" dur="166" decel="50000">
                                          <p:stCondLst>
                                            <p:cond delay="676"/>
                                          </p:stCondLst>
                                        </p:cTn>
                                        <p:tgtEl>
                                          <p:spTgt spid="3"/>
                                        </p:tgtEl>
                                      </p:cBhvr>
                                      <p:to x="100000" y="100000"/>
                                    </p:animScale>
                                    <p:animScale>
                                      <p:cBhvr>
                                        <p:cTn id="33" dur="26">
                                          <p:stCondLst>
                                            <p:cond delay="1312"/>
                                          </p:stCondLst>
                                        </p:cTn>
                                        <p:tgtEl>
                                          <p:spTgt spid="3"/>
                                        </p:tgtEl>
                                      </p:cBhvr>
                                      <p:to x="100000" y="80000"/>
                                    </p:animScale>
                                    <p:animScale>
                                      <p:cBhvr>
                                        <p:cTn id="34" dur="166" decel="50000">
                                          <p:stCondLst>
                                            <p:cond delay="1338"/>
                                          </p:stCondLst>
                                        </p:cTn>
                                        <p:tgtEl>
                                          <p:spTgt spid="3"/>
                                        </p:tgtEl>
                                      </p:cBhvr>
                                      <p:to x="100000" y="100000"/>
                                    </p:animScale>
                                    <p:animScale>
                                      <p:cBhvr>
                                        <p:cTn id="35" dur="26">
                                          <p:stCondLst>
                                            <p:cond delay="1642"/>
                                          </p:stCondLst>
                                        </p:cTn>
                                        <p:tgtEl>
                                          <p:spTgt spid="3"/>
                                        </p:tgtEl>
                                      </p:cBhvr>
                                      <p:to x="100000" y="90000"/>
                                    </p:animScale>
                                    <p:animScale>
                                      <p:cBhvr>
                                        <p:cTn id="36" dur="166" decel="50000">
                                          <p:stCondLst>
                                            <p:cond delay="1668"/>
                                          </p:stCondLst>
                                        </p:cTn>
                                        <p:tgtEl>
                                          <p:spTgt spid="3"/>
                                        </p:tgtEl>
                                      </p:cBhvr>
                                      <p:to x="100000" y="100000"/>
                                    </p:animScale>
                                    <p:animScale>
                                      <p:cBhvr>
                                        <p:cTn id="37" dur="26">
                                          <p:stCondLst>
                                            <p:cond delay="1808"/>
                                          </p:stCondLst>
                                        </p:cTn>
                                        <p:tgtEl>
                                          <p:spTgt spid="3"/>
                                        </p:tgtEl>
                                      </p:cBhvr>
                                      <p:to x="100000" y="95000"/>
                                    </p:animScale>
                                    <p:animScale>
                                      <p:cBhvr>
                                        <p:cTn id="38" dur="166" decel="50000">
                                          <p:stCondLst>
                                            <p:cond delay="1834"/>
                                          </p:stCondLst>
                                        </p:cTn>
                                        <p:tgtEl>
                                          <p:spTgt spid="3"/>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animEffect transition="in" filter="wipe(down)">
                                      <p:cBhvr>
                                        <p:cTn id="43" dur="580">
                                          <p:stCondLst>
                                            <p:cond delay="0"/>
                                          </p:stCondLst>
                                        </p:cTn>
                                        <p:tgtEl>
                                          <p:spTgt spid="5"/>
                                        </p:tgtEl>
                                      </p:cBhvr>
                                    </p:animEffect>
                                    <p:anim calcmode="lin" valueType="num">
                                      <p:cBhvr>
                                        <p:cTn id="4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49" dur="26">
                                          <p:stCondLst>
                                            <p:cond delay="650"/>
                                          </p:stCondLst>
                                        </p:cTn>
                                        <p:tgtEl>
                                          <p:spTgt spid="5"/>
                                        </p:tgtEl>
                                      </p:cBhvr>
                                      <p:to x="100000" y="60000"/>
                                    </p:animScale>
                                    <p:animScale>
                                      <p:cBhvr>
                                        <p:cTn id="50" dur="166" decel="50000">
                                          <p:stCondLst>
                                            <p:cond delay="676"/>
                                          </p:stCondLst>
                                        </p:cTn>
                                        <p:tgtEl>
                                          <p:spTgt spid="5"/>
                                        </p:tgtEl>
                                      </p:cBhvr>
                                      <p:to x="100000" y="100000"/>
                                    </p:animScale>
                                    <p:animScale>
                                      <p:cBhvr>
                                        <p:cTn id="51" dur="26">
                                          <p:stCondLst>
                                            <p:cond delay="1312"/>
                                          </p:stCondLst>
                                        </p:cTn>
                                        <p:tgtEl>
                                          <p:spTgt spid="5"/>
                                        </p:tgtEl>
                                      </p:cBhvr>
                                      <p:to x="100000" y="80000"/>
                                    </p:animScale>
                                    <p:animScale>
                                      <p:cBhvr>
                                        <p:cTn id="52" dur="166" decel="50000">
                                          <p:stCondLst>
                                            <p:cond delay="1338"/>
                                          </p:stCondLst>
                                        </p:cTn>
                                        <p:tgtEl>
                                          <p:spTgt spid="5"/>
                                        </p:tgtEl>
                                      </p:cBhvr>
                                      <p:to x="100000" y="100000"/>
                                    </p:animScale>
                                    <p:animScale>
                                      <p:cBhvr>
                                        <p:cTn id="53" dur="26">
                                          <p:stCondLst>
                                            <p:cond delay="1642"/>
                                          </p:stCondLst>
                                        </p:cTn>
                                        <p:tgtEl>
                                          <p:spTgt spid="5"/>
                                        </p:tgtEl>
                                      </p:cBhvr>
                                      <p:to x="100000" y="90000"/>
                                    </p:animScale>
                                    <p:animScale>
                                      <p:cBhvr>
                                        <p:cTn id="54" dur="166" decel="50000">
                                          <p:stCondLst>
                                            <p:cond delay="1668"/>
                                          </p:stCondLst>
                                        </p:cTn>
                                        <p:tgtEl>
                                          <p:spTgt spid="5"/>
                                        </p:tgtEl>
                                      </p:cBhvr>
                                      <p:to x="100000" y="100000"/>
                                    </p:animScale>
                                    <p:animScale>
                                      <p:cBhvr>
                                        <p:cTn id="55" dur="26">
                                          <p:stCondLst>
                                            <p:cond delay="1808"/>
                                          </p:stCondLst>
                                        </p:cTn>
                                        <p:tgtEl>
                                          <p:spTgt spid="5"/>
                                        </p:tgtEl>
                                      </p:cBhvr>
                                      <p:to x="100000" y="95000"/>
                                    </p:animScale>
                                    <p:animScale>
                                      <p:cBhvr>
                                        <p:cTn id="56" dur="166" decel="50000">
                                          <p:stCondLst>
                                            <p:cond delay="1834"/>
                                          </p:stCondLst>
                                        </p:cTn>
                                        <p:tgtEl>
                                          <p:spTgt spid="5"/>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6"/>
                                        </p:tgtEl>
                                        <p:attrNameLst>
                                          <p:attrName>style.visibility</p:attrName>
                                        </p:attrNameLst>
                                      </p:cBhvr>
                                      <p:to>
                                        <p:strVal val="visible"/>
                                      </p:to>
                                    </p:set>
                                    <p:animEffect transition="in" filter="wipe(down)">
                                      <p:cBhvr>
                                        <p:cTn id="61" dur="580">
                                          <p:stCondLst>
                                            <p:cond delay="0"/>
                                          </p:stCondLst>
                                        </p:cTn>
                                        <p:tgtEl>
                                          <p:spTgt spid="6"/>
                                        </p:tgtEl>
                                      </p:cBhvr>
                                    </p:animEffect>
                                    <p:anim calcmode="lin" valueType="num">
                                      <p:cBhvr>
                                        <p:cTn id="62"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67" dur="26">
                                          <p:stCondLst>
                                            <p:cond delay="650"/>
                                          </p:stCondLst>
                                        </p:cTn>
                                        <p:tgtEl>
                                          <p:spTgt spid="6"/>
                                        </p:tgtEl>
                                      </p:cBhvr>
                                      <p:to x="100000" y="60000"/>
                                    </p:animScale>
                                    <p:animScale>
                                      <p:cBhvr>
                                        <p:cTn id="68" dur="166" decel="50000">
                                          <p:stCondLst>
                                            <p:cond delay="676"/>
                                          </p:stCondLst>
                                        </p:cTn>
                                        <p:tgtEl>
                                          <p:spTgt spid="6"/>
                                        </p:tgtEl>
                                      </p:cBhvr>
                                      <p:to x="100000" y="100000"/>
                                    </p:animScale>
                                    <p:animScale>
                                      <p:cBhvr>
                                        <p:cTn id="69" dur="26">
                                          <p:stCondLst>
                                            <p:cond delay="1312"/>
                                          </p:stCondLst>
                                        </p:cTn>
                                        <p:tgtEl>
                                          <p:spTgt spid="6"/>
                                        </p:tgtEl>
                                      </p:cBhvr>
                                      <p:to x="100000" y="80000"/>
                                    </p:animScale>
                                    <p:animScale>
                                      <p:cBhvr>
                                        <p:cTn id="70" dur="166" decel="50000">
                                          <p:stCondLst>
                                            <p:cond delay="1338"/>
                                          </p:stCondLst>
                                        </p:cTn>
                                        <p:tgtEl>
                                          <p:spTgt spid="6"/>
                                        </p:tgtEl>
                                      </p:cBhvr>
                                      <p:to x="100000" y="100000"/>
                                    </p:animScale>
                                    <p:animScale>
                                      <p:cBhvr>
                                        <p:cTn id="71" dur="26">
                                          <p:stCondLst>
                                            <p:cond delay="1642"/>
                                          </p:stCondLst>
                                        </p:cTn>
                                        <p:tgtEl>
                                          <p:spTgt spid="6"/>
                                        </p:tgtEl>
                                      </p:cBhvr>
                                      <p:to x="100000" y="90000"/>
                                    </p:animScale>
                                    <p:animScale>
                                      <p:cBhvr>
                                        <p:cTn id="72" dur="166" decel="50000">
                                          <p:stCondLst>
                                            <p:cond delay="1668"/>
                                          </p:stCondLst>
                                        </p:cTn>
                                        <p:tgtEl>
                                          <p:spTgt spid="6"/>
                                        </p:tgtEl>
                                      </p:cBhvr>
                                      <p:to x="100000" y="100000"/>
                                    </p:animScale>
                                    <p:animScale>
                                      <p:cBhvr>
                                        <p:cTn id="73" dur="26">
                                          <p:stCondLst>
                                            <p:cond delay="1808"/>
                                          </p:stCondLst>
                                        </p:cTn>
                                        <p:tgtEl>
                                          <p:spTgt spid="6"/>
                                        </p:tgtEl>
                                      </p:cBhvr>
                                      <p:to x="100000" y="95000"/>
                                    </p:animScale>
                                    <p:animScale>
                                      <p:cBhvr>
                                        <p:cTn id="74" dur="166" decel="50000">
                                          <p:stCondLst>
                                            <p:cond delay="1834"/>
                                          </p:stCondLst>
                                        </p:cTn>
                                        <p:tgtEl>
                                          <p:spTgt spid="6"/>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7"/>
                                        </p:tgtEl>
                                        <p:attrNameLst>
                                          <p:attrName>style.visibility</p:attrName>
                                        </p:attrNameLst>
                                      </p:cBhvr>
                                      <p:to>
                                        <p:strVal val="visible"/>
                                      </p:to>
                                    </p:set>
                                    <p:animEffect transition="in" filter="wipe(down)">
                                      <p:cBhvr>
                                        <p:cTn id="79" dur="580">
                                          <p:stCondLst>
                                            <p:cond delay="0"/>
                                          </p:stCondLst>
                                        </p:cTn>
                                        <p:tgtEl>
                                          <p:spTgt spid="7"/>
                                        </p:tgtEl>
                                      </p:cBhvr>
                                    </p:animEffect>
                                    <p:anim calcmode="lin" valueType="num">
                                      <p:cBhvr>
                                        <p:cTn id="80"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85" dur="26">
                                          <p:stCondLst>
                                            <p:cond delay="650"/>
                                          </p:stCondLst>
                                        </p:cTn>
                                        <p:tgtEl>
                                          <p:spTgt spid="7"/>
                                        </p:tgtEl>
                                      </p:cBhvr>
                                      <p:to x="100000" y="60000"/>
                                    </p:animScale>
                                    <p:animScale>
                                      <p:cBhvr>
                                        <p:cTn id="86" dur="166" decel="50000">
                                          <p:stCondLst>
                                            <p:cond delay="676"/>
                                          </p:stCondLst>
                                        </p:cTn>
                                        <p:tgtEl>
                                          <p:spTgt spid="7"/>
                                        </p:tgtEl>
                                      </p:cBhvr>
                                      <p:to x="100000" y="100000"/>
                                    </p:animScale>
                                    <p:animScale>
                                      <p:cBhvr>
                                        <p:cTn id="87" dur="26">
                                          <p:stCondLst>
                                            <p:cond delay="1312"/>
                                          </p:stCondLst>
                                        </p:cTn>
                                        <p:tgtEl>
                                          <p:spTgt spid="7"/>
                                        </p:tgtEl>
                                      </p:cBhvr>
                                      <p:to x="100000" y="80000"/>
                                    </p:animScale>
                                    <p:animScale>
                                      <p:cBhvr>
                                        <p:cTn id="88" dur="166" decel="50000">
                                          <p:stCondLst>
                                            <p:cond delay="1338"/>
                                          </p:stCondLst>
                                        </p:cTn>
                                        <p:tgtEl>
                                          <p:spTgt spid="7"/>
                                        </p:tgtEl>
                                      </p:cBhvr>
                                      <p:to x="100000" y="100000"/>
                                    </p:animScale>
                                    <p:animScale>
                                      <p:cBhvr>
                                        <p:cTn id="89" dur="26">
                                          <p:stCondLst>
                                            <p:cond delay="1642"/>
                                          </p:stCondLst>
                                        </p:cTn>
                                        <p:tgtEl>
                                          <p:spTgt spid="7"/>
                                        </p:tgtEl>
                                      </p:cBhvr>
                                      <p:to x="100000" y="90000"/>
                                    </p:animScale>
                                    <p:animScale>
                                      <p:cBhvr>
                                        <p:cTn id="90" dur="166" decel="50000">
                                          <p:stCondLst>
                                            <p:cond delay="1668"/>
                                          </p:stCondLst>
                                        </p:cTn>
                                        <p:tgtEl>
                                          <p:spTgt spid="7"/>
                                        </p:tgtEl>
                                      </p:cBhvr>
                                      <p:to x="100000" y="100000"/>
                                    </p:animScale>
                                    <p:animScale>
                                      <p:cBhvr>
                                        <p:cTn id="91" dur="26">
                                          <p:stCondLst>
                                            <p:cond delay="1808"/>
                                          </p:stCondLst>
                                        </p:cTn>
                                        <p:tgtEl>
                                          <p:spTgt spid="7"/>
                                        </p:tgtEl>
                                      </p:cBhvr>
                                      <p:to x="100000" y="95000"/>
                                    </p:animScale>
                                    <p:animScale>
                                      <p:cBhvr>
                                        <p:cTn id="92"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ruutu 3">
            <a:extLst>
              <a:ext uri="{FF2B5EF4-FFF2-40B4-BE49-F238E27FC236}">
                <a16:creationId xmlns:a16="http://schemas.microsoft.com/office/drawing/2014/main" id="{F564308F-AB50-43CF-ACDB-F2F1EE432CAF}"/>
              </a:ext>
            </a:extLst>
          </p:cNvPr>
          <p:cNvSpPr txBox="1"/>
          <p:nvPr/>
        </p:nvSpPr>
        <p:spPr>
          <a:xfrm>
            <a:off x="905069" y="783772"/>
            <a:ext cx="8546841" cy="4770537"/>
          </a:xfrm>
          <a:prstGeom prst="rect">
            <a:avLst/>
          </a:prstGeom>
          <a:noFill/>
        </p:spPr>
        <p:txBody>
          <a:bodyPr wrap="square" rtlCol="0">
            <a:spAutoFit/>
          </a:bodyPr>
          <a:lstStyle/>
          <a:p>
            <a:r>
              <a:rPr lang="fi-FI" sz="2400" b="1" dirty="0">
                <a:solidFill>
                  <a:schemeClr val="bg1"/>
                </a:solidFill>
              </a:rPr>
              <a:t>TUNNEKORTIT</a:t>
            </a:r>
          </a:p>
          <a:p>
            <a:endParaRPr lang="fi-FI" sz="2000" b="1" dirty="0">
              <a:solidFill>
                <a:schemeClr val="bg1"/>
              </a:solidFill>
            </a:endParaRPr>
          </a:p>
          <a:p>
            <a:endParaRPr lang="fi-FI" sz="2000" dirty="0">
              <a:solidFill>
                <a:schemeClr val="bg1"/>
              </a:solidFill>
            </a:endParaRPr>
          </a:p>
          <a:p>
            <a:r>
              <a:rPr lang="fi-FI" sz="2000" dirty="0">
                <a:solidFill>
                  <a:schemeClr val="bg1"/>
                </a:solidFill>
              </a:rPr>
              <a:t>Muodostakaa 2-3 hengen ryhmiä. Jokainen ryhmä saa yhden tunnekortin. Keskustelkaa ryhmässä:</a:t>
            </a:r>
          </a:p>
          <a:p>
            <a:r>
              <a:rPr lang="fi-FI" sz="2000" dirty="0">
                <a:solidFill>
                  <a:schemeClr val="bg1"/>
                </a:solidFill>
              </a:rPr>
              <a:t>Millä tavoin kortin tunne näkyy (ilmeet, </a:t>
            </a:r>
            <a:r>
              <a:rPr lang="fi-FI" sz="2000" dirty="0" err="1">
                <a:solidFill>
                  <a:schemeClr val="bg1"/>
                </a:solidFill>
              </a:rPr>
              <a:t>elet</a:t>
            </a:r>
            <a:r>
              <a:rPr lang="fi-FI" sz="2000" dirty="0">
                <a:solidFill>
                  <a:schemeClr val="bg1"/>
                </a:solidFill>
              </a:rPr>
              <a:t>, puhe) ja miettikää millaisissa tilanteissa kortin tunnetta ilmenee tai olette itse kohdanneet kyseistä tunnetta. Aikaa keskustelulle on noin 15minuuttia. </a:t>
            </a:r>
          </a:p>
          <a:p>
            <a:endParaRPr lang="fi-FI" sz="2000" dirty="0">
              <a:solidFill>
                <a:schemeClr val="bg1"/>
              </a:solidFill>
            </a:endParaRPr>
          </a:p>
          <a:p>
            <a:endParaRPr lang="fi-FI" sz="2000" dirty="0">
              <a:solidFill>
                <a:schemeClr val="bg1"/>
              </a:solidFill>
            </a:endParaRPr>
          </a:p>
          <a:p>
            <a:endParaRPr lang="fi-FI" sz="2000" dirty="0">
              <a:solidFill>
                <a:schemeClr val="bg1"/>
              </a:solidFill>
            </a:endParaRPr>
          </a:p>
          <a:p>
            <a:r>
              <a:rPr lang="fi-FI" sz="2000" dirty="0">
                <a:solidFill>
                  <a:schemeClr val="bg1"/>
                </a:solidFill>
              </a:rPr>
              <a:t>Jatketaan samoissa ryhmissä työskentelyä. Tehdään kortin tunteesta posteri piirtämällä ja askartelemalla kuvien ja värien avulla.</a:t>
            </a:r>
          </a:p>
          <a:p>
            <a:r>
              <a:rPr lang="fi-FI" sz="2000" dirty="0">
                <a:solidFill>
                  <a:schemeClr val="bg1"/>
                </a:solidFill>
              </a:rPr>
              <a:t>Posterin tarkoituksena on vastata kysymyksiin: </a:t>
            </a:r>
          </a:p>
          <a:p>
            <a:r>
              <a:rPr lang="fi-FI" sz="2000" dirty="0">
                <a:solidFill>
                  <a:schemeClr val="bg1"/>
                </a:solidFill>
              </a:rPr>
              <a:t>miten kyseinen tunne näkyy, kuuluu ja ilmenee?</a:t>
            </a:r>
          </a:p>
        </p:txBody>
      </p:sp>
    </p:spTree>
    <p:extLst>
      <p:ext uri="{BB962C8B-B14F-4D97-AF65-F5344CB8AC3E}">
        <p14:creationId xmlns:p14="http://schemas.microsoft.com/office/powerpoint/2010/main" val="3423687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5AB0201-D483-432D-A232-78A08A885A58}"/>
              </a:ext>
            </a:extLst>
          </p:cNvPr>
          <p:cNvSpPr>
            <a:spLocks noGrp="1"/>
          </p:cNvSpPr>
          <p:nvPr>
            <p:ph type="ctrTitle"/>
          </p:nvPr>
        </p:nvSpPr>
        <p:spPr>
          <a:xfrm>
            <a:off x="649044" y="753035"/>
            <a:ext cx="9104556" cy="794411"/>
          </a:xfrm>
        </p:spPr>
        <p:txBody>
          <a:bodyPr>
            <a:normAutofit/>
          </a:bodyPr>
          <a:lstStyle/>
          <a:p>
            <a:r>
              <a:rPr lang="fi-FI" sz="2400" dirty="0"/>
              <a:t>      </a:t>
            </a:r>
            <a:r>
              <a:rPr lang="fi-FI" sz="2400" dirty="0">
                <a:latin typeface="+mn-lt"/>
              </a:rPr>
              <a:t>TUNNELAPPULEIKKI</a:t>
            </a:r>
          </a:p>
        </p:txBody>
      </p:sp>
      <p:sp>
        <p:nvSpPr>
          <p:cNvPr id="3" name="Alaotsikko 2">
            <a:extLst>
              <a:ext uri="{FF2B5EF4-FFF2-40B4-BE49-F238E27FC236}">
                <a16:creationId xmlns:a16="http://schemas.microsoft.com/office/drawing/2014/main" id="{37B41B1A-EF8B-4E08-A0D5-CD108223642A}"/>
              </a:ext>
            </a:extLst>
          </p:cNvPr>
          <p:cNvSpPr>
            <a:spLocks noGrp="1"/>
          </p:cNvSpPr>
          <p:nvPr>
            <p:ph type="subTitle" idx="1"/>
          </p:nvPr>
        </p:nvSpPr>
        <p:spPr>
          <a:xfrm>
            <a:off x="1055077" y="1469292"/>
            <a:ext cx="9852410" cy="3737189"/>
          </a:xfrm>
        </p:spPr>
        <p:txBody>
          <a:bodyPr>
            <a:normAutofit fontScale="32500" lnSpcReduction="20000"/>
          </a:bodyPr>
          <a:lstStyle/>
          <a:p>
            <a:r>
              <a:rPr lang="fi-FI" sz="6000" b="0" dirty="0">
                <a:latin typeface="Avenir Next LT Pro" panose="020B0504020202020204" pitchFamily="34" charset="0"/>
              </a:rPr>
              <a:t>Tehtävä harjoittaa eri tunteiden ja niihin liittyvien ilmeiden tunnistamista.</a:t>
            </a:r>
          </a:p>
          <a:p>
            <a:r>
              <a:rPr lang="fi-FI" sz="6000" b="0" dirty="0">
                <a:latin typeface="Avenir Next LT Pro" panose="020B0504020202020204" pitchFamily="34" charset="0"/>
              </a:rPr>
              <a:t>Opiskelijoiden selkään kiinnitetään laput, joissa jokaisessa on yksi tunne. Opiskelijat eivät itse tiedä omaan selkäänsä liimattavaa tunnetta.  Tämän jälkeen opiskelijat kiertävät vapaasti luokassa tietyn ajan, jonka aikana he aina toisen kohdatessaan esittävät kaverin selkään liimattua tunnetta elein ja ilmein. </a:t>
            </a:r>
          </a:p>
          <a:p>
            <a:r>
              <a:rPr lang="fi-FI" sz="6000" b="0" dirty="0">
                <a:latin typeface="Avenir Next LT Pro" panose="020B0504020202020204" pitchFamily="34" charset="0"/>
              </a:rPr>
              <a:t>Opiskelijan tehtävänä on arvata, mikä oma tunne on. Jos arvaa oman tunteen oikein, voi palata omalle paikalle. Jos arvaus menee väärin, jatketaan kiertelyä luokassa ja kohdataan uusi kaveri, joka esittää tunteen elein ja ilmein.</a:t>
            </a:r>
          </a:p>
          <a:p>
            <a:r>
              <a:rPr lang="fi-FI" sz="6000" b="0" dirty="0">
                <a:latin typeface="Avenir Next LT Pro" panose="020B0504020202020204" pitchFamily="34" charset="0"/>
              </a:rPr>
              <a:t>Lopuksi:</a:t>
            </a:r>
          </a:p>
          <a:p>
            <a:r>
              <a:rPr lang="fi-FI" sz="6000" b="0" dirty="0">
                <a:latin typeface="Avenir Next LT Pro" panose="020B0504020202020204" pitchFamily="34" charset="0"/>
              </a:rPr>
              <a:t>Miltä tuntui, oliko helppoa tunnistaa tunteita ilmeistä ja eleistä? Entä oliko tunteiden ilmehtiminen/elehtiminen vaikeaa? Mitä tunnetta oli helpoin elehtiä, mikä taas vaikein?</a:t>
            </a:r>
          </a:p>
          <a:p>
            <a:endParaRPr lang="fi-FI" dirty="0"/>
          </a:p>
        </p:txBody>
      </p:sp>
    </p:spTree>
    <p:extLst>
      <p:ext uri="{BB962C8B-B14F-4D97-AF65-F5344CB8AC3E}">
        <p14:creationId xmlns:p14="http://schemas.microsoft.com/office/powerpoint/2010/main" val="4272418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ruutu 3">
            <a:extLst>
              <a:ext uri="{FF2B5EF4-FFF2-40B4-BE49-F238E27FC236}">
                <a16:creationId xmlns:a16="http://schemas.microsoft.com/office/drawing/2014/main" id="{9FB57BD6-D9D0-4276-A938-49FB527867F5}"/>
              </a:ext>
            </a:extLst>
          </p:cNvPr>
          <p:cNvSpPr txBox="1"/>
          <p:nvPr/>
        </p:nvSpPr>
        <p:spPr>
          <a:xfrm>
            <a:off x="731058" y="671691"/>
            <a:ext cx="10888824" cy="6186309"/>
          </a:xfrm>
          <a:prstGeom prst="rect">
            <a:avLst/>
          </a:prstGeom>
          <a:noFill/>
        </p:spPr>
        <p:txBody>
          <a:bodyPr wrap="square" rtlCol="0">
            <a:spAutoFit/>
          </a:bodyPr>
          <a:lstStyle/>
          <a:p>
            <a:r>
              <a:rPr lang="fi-FI" sz="2400" b="1" dirty="0">
                <a:solidFill>
                  <a:schemeClr val="bg1"/>
                </a:solidFill>
              </a:rPr>
              <a:t>TUNNEKUVANVEISTO</a:t>
            </a:r>
          </a:p>
          <a:p>
            <a:endParaRPr lang="fi-FI" sz="2400" dirty="0">
              <a:solidFill>
                <a:schemeClr val="bg1"/>
              </a:solidFill>
            </a:endParaRPr>
          </a:p>
          <a:p>
            <a:r>
              <a:rPr lang="fi-FI" sz="2400" dirty="0">
                <a:solidFill>
                  <a:schemeClr val="bg1"/>
                </a:solidFill>
              </a:rPr>
              <a:t>Tunnekuvanveisto on hauska ja toiminnallinen tehtävä, jonka tarkoitus on havaita tunteiden kokonaisvaltaisuutta ihmisen kehossa. Pohditaan, missä kohdin kehoa erilaiset tunteet näkyvät ja tuntuvat. Tehtävä harjoittaa parin kanssa toimimista ja luottamista toiseen. Harjoite vaatii pientä koskettamista toiseen. Tehtävässä toiseen koskeminen on tarkoitettu olemaan vain ohjailevaa.</a:t>
            </a:r>
          </a:p>
          <a:p>
            <a:endParaRPr lang="fi-FI" sz="2400" dirty="0">
              <a:solidFill>
                <a:schemeClr val="bg1"/>
              </a:solidFill>
            </a:endParaRPr>
          </a:p>
          <a:p>
            <a:r>
              <a:rPr lang="fi-FI" sz="2400" dirty="0">
                <a:solidFill>
                  <a:schemeClr val="bg1"/>
                </a:solidFill>
              </a:rPr>
              <a:t>Työskennellään pareittain. Sovitaan parin kanssa jokin tunne, mikä </a:t>
            </a:r>
            <a:r>
              <a:rPr lang="fi-FI" sz="2400" dirty="0" err="1">
                <a:solidFill>
                  <a:schemeClr val="bg1"/>
                </a:solidFill>
              </a:rPr>
              <a:t>jommalla</a:t>
            </a:r>
            <a:r>
              <a:rPr lang="fi-FI" sz="2400" dirty="0">
                <a:solidFill>
                  <a:schemeClr val="bg1"/>
                </a:solidFill>
              </a:rPr>
              <a:t> kummalla on ollut kuluneen viikon aikana. Toinen parista on kuvanveistäjä ja toinen toimii ns. mallina. Sen jälkeen kuvanveistäjän tehtävä on tietyn ajan kuluessa muovata paristaan tunnetta kuvaava patsas. </a:t>
            </a:r>
          </a:p>
          <a:p>
            <a:r>
              <a:rPr lang="fi-FI" sz="2400" dirty="0">
                <a:solidFill>
                  <a:schemeClr val="bg1"/>
                </a:solidFill>
              </a:rPr>
              <a:t>Patsaat katsotaan läpi ja yritetään muun ryhmän kanssa arvata, mikä tunne on kyseessä. Osat vaihtuvat.</a:t>
            </a:r>
          </a:p>
          <a:p>
            <a:br>
              <a:rPr lang="fi-FI" b="1" dirty="0"/>
            </a:br>
            <a:endParaRPr lang="fi-FI" dirty="0"/>
          </a:p>
        </p:txBody>
      </p:sp>
    </p:spTree>
    <p:extLst>
      <p:ext uri="{BB962C8B-B14F-4D97-AF65-F5344CB8AC3E}">
        <p14:creationId xmlns:p14="http://schemas.microsoft.com/office/powerpoint/2010/main" val="1778202976"/>
      </p:ext>
    </p:extLst>
  </p:cSld>
  <p:clrMapOvr>
    <a:masterClrMapping/>
  </p:clrMapOvr>
</p:sld>
</file>

<file path=ppt/theme/theme1.xml><?xml version="1.0" encoding="utf-8"?>
<a:theme xmlns:a="http://schemas.openxmlformats.org/drawingml/2006/main" name="ColorBlockVTI">
  <a:themeElements>
    <a:clrScheme name="AnalogousFromLightSeedRightStep">
      <a:dk1>
        <a:srgbClr val="000000"/>
      </a:dk1>
      <a:lt1>
        <a:srgbClr val="FFFFFF"/>
      </a:lt1>
      <a:dk2>
        <a:srgbClr val="412F24"/>
      </a:dk2>
      <a:lt2>
        <a:srgbClr val="E2E8E8"/>
      </a:lt2>
      <a:accent1>
        <a:srgbClr val="ED6F76"/>
      </a:accent1>
      <a:accent2>
        <a:srgbClr val="E98750"/>
      </a:accent2>
      <a:accent3>
        <a:srgbClr val="BEA13C"/>
      </a:accent3>
      <a:accent4>
        <a:srgbClr val="97AD3B"/>
      </a:accent4>
      <a:accent5>
        <a:srgbClr val="6DB540"/>
      </a:accent5>
      <a:accent6>
        <a:srgbClr val="30BA34"/>
      </a:accent6>
      <a:hlink>
        <a:srgbClr val="568E8B"/>
      </a:hlink>
      <a:folHlink>
        <a:srgbClr val="7F7F7F"/>
      </a:folHlink>
    </a:clrScheme>
    <a:fontScheme name="Custom 1">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lorBlockVTI" id="{6A4D79C1-85F9-4504-BF3B-9F81C453C700}" vid="{27079BF0-76D1-4DB9-84ED-82211AB453D7}"/>
    </a:ext>
  </a:extLst>
</a:theme>
</file>

<file path=docProps/app.xml><?xml version="1.0" encoding="utf-8"?>
<Properties xmlns="http://schemas.openxmlformats.org/officeDocument/2006/extended-properties" xmlns:vt="http://schemas.openxmlformats.org/officeDocument/2006/docPropsVTypes">
  <Template>Ion</Template>
  <TotalTime>2123</TotalTime>
  <Words>546</Words>
  <Application>Microsoft Office PowerPoint</Application>
  <PresentationFormat>Laajakuva</PresentationFormat>
  <Paragraphs>61</Paragraphs>
  <Slides>8</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8</vt:i4>
      </vt:variant>
    </vt:vector>
  </HeadingPairs>
  <TitlesOfParts>
    <vt:vector size="11" baseType="lpstr">
      <vt:lpstr>Arial</vt:lpstr>
      <vt:lpstr>Avenir Next LT Pro</vt:lpstr>
      <vt:lpstr>ColorBlockVTI</vt:lpstr>
      <vt:lpstr>Tunnekasvatus</vt:lpstr>
      <vt:lpstr>PowerPoint-esitys</vt:lpstr>
      <vt:lpstr>PowerPoint-esitys</vt:lpstr>
      <vt:lpstr>Ammattitaitovaatimukset:   - noudattaa alaa ohjaavia säädöksiä, määräyksiä ja toimintaperiaatteita - toimia ammatillisesti vuorovaikutustilanteissa asiakkaiden ja työyhteisön kanssa - huolehtia yksilön ja ryhmän hyvinvoinnista ja turvallisuudesta - toimia erilaisten yksilöiden kanssa kunnioittaen moninaisuutta - tukea yksilön kasvua ja kehitystä - toteuttaa kasvatus- ja ohjausalan päivittäistä toimintaa - noudattaa työelämän perustaitoja - arvioida ja kehittää toimintaansa</vt:lpstr>
      <vt:lpstr>PowerPoint-esitys</vt:lpstr>
      <vt:lpstr>PowerPoint-esitys</vt:lpstr>
      <vt:lpstr>      TUNNELAPPULEIKKI</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Tunnekasvatus</dc:title>
  <dc:creator>Jenni Paukkuri</dc:creator>
  <cp:lastModifiedBy>Jenni Paukkuri</cp:lastModifiedBy>
  <cp:revision>28</cp:revision>
  <dcterms:created xsi:type="dcterms:W3CDTF">2020-08-21T06:15:39Z</dcterms:created>
  <dcterms:modified xsi:type="dcterms:W3CDTF">2020-08-27T14:09:08Z</dcterms:modified>
</cp:coreProperties>
</file>