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 uri="{FD5EFAAD-0ECE-453E-9831-46B23BE46B34}">
      <p15:chartTrackingRefBased xmlns:mc="http://schemas.openxmlformats.org/markup-compatibility/2006" xmlns:mv="urn:schemas-microsoft-com:mac:vml"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mc="http://schemas.openxmlformats.org/markup-compatibility/2006" xmlns:mv="urn:schemas-microsoft-com:mac:vml" xmlns:a14="http://schemas.microsoft.com/office/drawing/2010/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mc="http://schemas.openxmlformats.org/markup-compatibility/2006" xmlns:mv="urn:schemas-microsoft-com:mac:vml" xmlns:a14="http://schemas.microsoft.com/office/drawing/2010/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mc="http://schemas.openxmlformats.org/markup-compatibility/2006" xmlns:mv="urn:schemas-microsoft-com:mac:vml" xmlns:a14="http://schemas.microsoft.com/office/drawing/2010/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sv-SE" smtClean="0"/>
              <a:t>Klicka här för att ändra format</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mc="http://schemas.openxmlformats.org/markup-compatibility/2006" xmlns:mv="urn:schemas-microsoft-com:mac:vml" xmlns:a14="http://schemas.microsoft.com/office/drawing/2010/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sv-SE" smtClean="0"/>
              <a:t>Klicka här för att ändra format</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9/15/2014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9/15/2014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9/15/2014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9/15/2014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9/15/2014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mc="http://schemas.openxmlformats.org/markup-compatibility/2006" xmlns:mv="urn:schemas-microsoft-com:mac:vml" xmlns:a14="http://schemas.microsoft.com/office/drawing/2010/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sv-SE" smtClean="0"/>
              <a:t>Klicka här för att ändra format</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DA16AA21-1863-4931-97CB-99D0A168701B}" type="datetimeFigureOut">
              <a:rPr lang="en-US" dirty="0"/>
              <a:pPr/>
              <a:t>9/15/2014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mc="http://schemas.openxmlformats.org/markup-compatibility/2006" xmlns:mv="urn:schemas-microsoft-com:mac:vml" xmlns:a14="http://schemas.microsoft.com/office/drawing/2010/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3772C379-9A7C-4C87-A116-CBE9F58B04C5}" type="datetimeFigureOut">
              <a:rPr lang="en-US" dirty="0"/>
              <a:pPr/>
              <a:t>9/15/2014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9/15/2014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mc="http://schemas.openxmlformats.org/markup-compatibility/2006" xmlns:mv="urn:schemas-microsoft-com:mac:vml"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err="1" smtClean="0"/>
              <a:t>lITTERATURHISTORIA</a:t>
            </a:r>
            <a:endParaRPr lang="sv-SE" dirty="0"/>
          </a:p>
        </p:txBody>
      </p:sp>
      <p:sp>
        <p:nvSpPr>
          <p:cNvPr id="3" name="Underrubrik 2"/>
          <p:cNvSpPr>
            <a:spLocks noGrp="1"/>
          </p:cNvSpPr>
          <p:nvPr>
            <p:ph type="subTitle" idx="1"/>
          </p:nvPr>
        </p:nvSpPr>
        <p:spPr/>
        <p:txBody>
          <a:bodyPr/>
          <a:lstStyle/>
          <a:p>
            <a:r>
              <a:rPr lang="sv-SE" dirty="0" smtClean="0"/>
              <a:t>SVENSKA ÅK 9</a:t>
            </a:r>
            <a:endParaRPr lang="sv-SE" dirty="0"/>
          </a:p>
        </p:txBody>
      </p:sp>
    </p:spTree>
    <p:extLst>
      <p:ext uri="{BB962C8B-B14F-4D97-AF65-F5344CB8AC3E}">
        <p14:creationId xmlns:mc="http://schemas.openxmlformats.org/markup-compatibility/2006" xmlns:mv="urn:schemas-microsoft-com:mac:vml" xmlns:p14="http://schemas.microsoft.com/office/powerpoint/2010/main" xmlns="" val="335244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474453" y="152005"/>
            <a:ext cx="10765766" cy="659403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93887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Antiken        </a:t>
            </a:r>
          </a:p>
        </p:txBody>
      </p:sp>
      <p:sp>
        <p:nvSpPr>
          <p:cNvPr id="3" name="Platshållare för innehåll 2"/>
          <p:cNvSpPr>
            <a:spLocks noGrp="1"/>
          </p:cNvSpPr>
          <p:nvPr>
            <p:ph idx="1"/>
          </p:nvPr>
        </p:nvSpPr>
        <p:spPr/>
        <p:txBody>
          <a:bodyPr>
            <a:normAutofit fontScale="92500" lnSpcReduction="10000"/>
          </a:bodyPr>
          <a:lstStyle/>
          <a:p>
            <a:r>
              <a:rPr lang="sv-SE" dirty="0" smtClean="0"/>
              <a:t>De </a:t>
            </a:r>
            <a:r>
              <a:rPr lang="sv-SE" dirty="0"/>
              <a:t>grekiska stadsstaterna bedriver livlig handel i Medelhavet. I </a:t>
            </a:r>
            <a:r>
              <a:rPr lang="sv-SE" dirty="0" err="1"/>
              <a:t>Athen</a:t>
            </a:r>
            <a:r>
              <a:rPr lang="sv-SE" dirty="0"/>
              <a:t> utvecklas en slags demokrati. Ekonomin bygger på slavarbete. Grekerna besegras av romarna på 200-talet före Kristus. Några hundra år senare har romarna byggt upp ett jätteimperium. </a:t>
            </a:r>
            <a:endParaRPr lang="sv-SE" dirty="0" smtClean="0"/>
          </a:p>
          <a:p>
            <a:r>
              <a:rPr lang="sv-SE" dirty="0"/>
              <a:t>Grekerna får en gemensam identitet genom Homeros epos </a:t>
            </a:r>
            <a:r>
              <a:rPr lang="sv-SE" i="1" dirty="0"/>
              <a:t>Illiaden</a:t>
            </a:r>
            <a:r>
              <a:rPr lang="sv-SE" dirty="0"/>
              <a:t> och </a:t>
            </a:r>
            <a:r>
              <a:rPr lang="sv-SE" i="1" dirty="0" err="1"/>
              <a:t>Odysséen</a:t>
            </a:r>
            <a:r>
              <a:rPr lang="sv-SE" dirty="0"/>
              <a:t>. </a:t>
            </a:r>
          </a:p>
          <a:p>
            <a:r>
              <a:rPr lang="sv-SE" dirty="0"/>
              <a:t>Andra författare utvecklar dramatiken och lyriken, och skrev litteratur som kom att imiteras i årtusenden. </a:t>
            </a:r>
          </a:p>
          <a:p>
            <a:pPr marL="0" indent="0">
              <a:buNone/>
            </a:pPr>
            <a:endParaRPr lang="sv-SE" dirty="0"/>
          </a:p>
          <a:p>
            <a:r>
              <a:rPr lang="sv-SE" b="1" dirty="0"/>
              <a:t>Sapfo:</a:t>
            </a:r>
            <a:r>
              <a:rPr lang="sv-SE" dirty="0"/>
              <a:t> dikter.</a:t>
            </a:r>
          </a:p>
          <a:p>
            <a:r>
              <a:rPr lang="sv-SE" b="1" dirty="0"/>
              <a:t>Sofokles:</a:t>
            </a:r>
            <a:r>
              <a:rPr lang="sv-SE" dirty="0"/>
              <a:t> </a:t>
            </a:r>
            <a:r>
              <a:rPr lang="sv-SE" i="1" dirty="0" smtClean="0"/>
              <a:t>Kung Oidipus.</a:t>
            </a:r>
            <a:endParaRPr lang="sv-SE" dirty="0"/>
          </a:p>
          <a:p>
            <a:r>
              <a:rPr lang="sv-SE" b="1" dirty="0" smtClean="0"/>
              <a:t>Euripides: </a:t>
            </a:r>
            <a:r>
              <a:rPr lang="sv-SE" i="1" dirty="0" smtClean="0"/>
              <a:t>Medea</a:t>
            </a:r>
            <a:endParaRPr lang="sv-SE" dirty="0"/>
          </a:p>
          <a:p>
            <a:r>
              <a:rPr lang="sv-SE" b="1" dirty="0" err="1" smtClean="0"/>
              <a:t>Aristofanes</a:t>
            </a:r>
            <a:r>
              <a:rPr lang="sv-SE" b="1" dirty="0" smtClean="0"/>
              <a:t>: </a:t>
            </a:r>
            <a:r>
              <a:rPr lang="sv-SE" i="1" dirty="0" smtClean="0"/>
              <a:t>Lysistrate</a:t>
            </a:r>
            <a:r>
              <a:rPr lang="sv-SE" i="1" dirty="0"/>
              <a:t>. </a:t>
            </a:r>
            <a:endParaRPr lang="sv-SE" dirty="0"/>
          </a:p>
          <a:p>
            <a:endParaRPr lang="sv-SE" dirty="0"/>
          </a:p>
        </p:txBody>
      </p:sp>
      <p:pic>
        <p:nvPicPr>
          <p:cNvPr id="4" name="Bildobjekt 3"/>
          <p:cNvPicPr>
            <a:picLocks noChangeAspect="1"/>
          </p:cNvPicPr>
          <p:nvPr/>
        </p:nvPicPr>
        <p:blipFill>
          <a:blip r:embed="rId2"/>
          <a:stretch>
            <a:fillRect/>
          </a:stretch>
        </p:blipFill>
        <p:spPr>
          <a:xfrm>
            <a:off x="5332569" y="3884132"/>
            <a:ext cx="1695450" cy="2695575"/>
          </a:xfrm>
          <a:prstGeom prst="rect">
            <a:avLst/>
          </a:prstGeom>
        </p:spPr>
      </p:pic>
      <p:pic>
        <p:nvPicPr>
          <p:cNvPr id="6" name="Bildobjekt 5"/>
          <p:cNvPicPr>
            <a:picLocks noChangeAspect="1"/>
          </p:cNvPicPr>
          <p:nvPr/>
        </p:nvPicPr>
        <p:blipFill>
          <a:blip r:embed="rId3"/>
          <a:stretch>
            <a:fillRect/>
          </a:stretch>
        </p:blipFill>
        <p:spPr>
          <a:xfrm>
            <a:off x="8219951" y="3884132"/>
            <a:ext cx="1793029" cy="269557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3398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MEDELTIDEN</a:t>
            </a:r>
            <a:endParaRPr lang="sv-SE" dirty="0"/>
          </a:p>
        </p:txBody>
      </p:sp>
      <p:sp>
        <p:nvSpPr>
          <p:cNvPr id="3" name="Platshållare för innehåll 2"/>
          <p:cNvSpPr>
            <a:spLocks noGrp="1"/>
          </p:cNvSpPr>
          <p:nvPr>
            <p:ph idx="1"/>
          </p:nvPr>
        </p:nvSpPr>
        <p:spPr/>
        <p:txBody>
          <a:bodyPr>
            <a:normAutofit lnSpcReduction="10000"/>
          </a:bodyPr>
          <a:lstStyle/>
          <a:p>
            <a:r>
              <a:rPr lang="sv-SE" dirty="0"/>
              <a:t>Några få europeiska furstar och adelsmän har makt över väldigt många människor. Befolkningen växer. </a:t>
            </a:r>
            <a:r>
              <a:rPr lang="sv-SE" dirty="0" smtClean="0"/>
              <a:t>Men </a:t>
            </a:r>
            <a:r>
              <a:rPr lang="sv-SE" dirty="0"/>
              <a:t>när jorden överutnyttjas och pesten härjar på 1300-talet drabbas hela Europa av djup kris. </a:t>
            </a:r>
            <a:r>
              <a:rPr lang="sv-SE" dirty="0" smtClean="0"/>
              <a:t>Mot </a:t>
            </a:r>
            <a:r>
              <a:rPr lang="sv-SE" dirty="0"/>
              <a:t>slutet av medeltiden får städerna allt större betydelse.  </a:t>
            </a:r>
          </a:p>
          <a:p>
            <a:r>
              <a:rPr lang="sv-SE" dirty="0"/>
              <a:t> Kyrkan har stort inflytande över kulturlivet. Nästa alla böcker produceras i klostren. Vid hoven och på godsen underhåller sig de rika med ballader om riddare och kungar, medan den växande stadsbefolkningen roas av farser och muntliga berättare. På Island växer en rik berättartradition fram. </a:t>
            </a:r>
            <a:endParaRPr lang="sv-SE" dirty="0" smtClean="0"/>
          </a:p>
          <a:p>
            <a:r>
              <a:rPr lang="sv-SE" b="1" dirty="0"/>
              <a:t>Dante Alighieri: </a:t>
            </a:r>
            <a:r>
              <a:rPr lang="sv-SE" i="1" dirty="0"/>
              <a:t>Den gudomliga komedin. </a:t>
            </a:r>
            <a:endParaRPr lang="sv-SE" dirty="0"/>
          </a:p>
          <a:p>
            <a:r>
              <a:rPr lang="sv-SE" b="1" dirty="0"/>
              <a:t>Giovanni Boccaccio</a:t>
            </a:r>
            <a:r>
              <a:rPr lang="sv-SE" b="1" dirty="0" smtClean="0"/>
              <a:t>: </a:t>
            </a:r>
            <a:r>
              <a:rPr lang="sv-SE" i="1" dirty="0" err="1" smtClean="0"/>
              <a:t>Decamerone</a:t>
            </a:r>
            <a:r>
              <a:rPr lang="sv-SE" i="1" dirty="0"/>
              <a:t>. </a:t>
            </a:r>
            <a:endParaRPr lang="sv-SE" dirty="0"/>
          </a:p>
          <a:p>
            <a:r>
              <a:rPr lang="sv-SE" b="1" dirty="0"/>
              <a:t>Snorre Sturlasson</a:t>
            </a:r>
            <a:r>
              <a:rPr lang="sv-SE" b="1" dirty="0" smtClean="0"/>
              <a:t>: </a:t>
            </a:r>
            <a:r>
              <a:rPr lang="sv-SE" i="1" dirty="0" err="1" smtClean="0"/>
              <a:t>Heimskringla</a:t>
            </a:r>
            <a:r>
              <a:rPr lang="sv-SE" i="1" dirty="0"/>
              <a:t>.</a:t>
            </a:r>
            <a:endParaRPr lang="sv-SE" dirty="0"/>
          </a:p>
          <a:p>
            <a:r>
              <a:rPr lang="sv-SE" b="1" dirty="0" smtClean="0"/>
              <a:t>Isländska </a:t>
            </a:r>
            <a:r>
              <a:rPr lang="sv-SE" b="1" dirty="0"/>
              <a:t>sagor:</a:t>
            </a:r>
            <a:r>
              <a:rPr lang="sv-SE" dirty="0"/>
              <a:t> </a:t>
            </a:r>
            <a:r>
              <a:rPr lang="sv-SE" i="1" dirty="0" err="1"/>
              <a:t>Njáls</a:t>
            </a:r>
            <a:r>
              <a:rPr lang="sv-SE" i="1" dirty="0"/>
              <a:t> saga</a:t>
            </a:r>
            <a:r>
              <a:rPr lang="sv-SE" dirty="0"/>
              <a:t> m.fl. </a:t>
            </a:r>
          </a:p>
          <a:p>
            <a:endParaRPr lang="sv-SE" dirty="0"/>
          </a:p>
        </p:txBody>
      </p:sp>
      <p:pic>
        <p:nvPicPr>
          <p:cNvPr id="4" name="Bildobjekt 3"/>
          <p:cNvPicPr>
            <a:picLocks noChangeAspect="1"/>
          </p:cNvPicPr>
          <p:nvPr/>
        </p:nvPicPr>
        <p:blipFill>
          <a:blip r:embed="rId2"/>
          <a:stretch>
            <a:fillRect/>
          </a:stretch>
        </p:blipFill>
        <p:spPr>
          <a:xfrm>
            <a:off x="6838052" y="4370717"/>
            <a:ext cx="1276350" cy="1981200"/>
          </a:xfrm>
          <a:prstGeom prst="rect">
            <a:avLst/>
          </a:prstGeom>
        </p:spPr>
      </p:pic>
      <p:pic>
        <p:nvPicPr>
          <p:cNvPr id="5" name="Bildobjekt 4"/>
          <p:cNvPicPr>
            <a:picLocks noChangeAspect="1"/>
          </p:cNvPicPr>
          <p:nvPr/>
        </p:nvPicPr>
        <p:blipFill>
          <a:blip r:embed="rId3"/>
          <a:stretch>
            <a:fillRect/>
          </a:stretch>
        </p:blipFill>
        <p:spPr>
          <a:xfrm>
            <a:off x="8336621" y="4389767"/>
            <a:ext cx="2333625" cy="19621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289960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 Renässans och </a:t>
            </a:r>
            <a:r>
              <a:rPr lang="sv-SE" dirty="0" smtClean="0"/>
              <a:t>franskklassicism</a:t>
            </a:r>
            <a:r>
              <a:rPr lang="sv-SE" dirty="0"/>
              <a:t/>
            </a:r>
            <a:br>
              <a:rPr lang="sv-SE" dirty="0"/>
            </a:b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a:t>Europa upptäcker resten av världen. Handeln ökar. Transporterna sker över havet, vilket ger kustländerna en storhetstid. </a:t>
            </a:r>
          </a:p>
          <a:p>
            <a:r>
              <a:rPr lang="sv-SE" dirty="0"/>
              <a:t>Europas furstar och kungar samlar befolkningen i nya nationer. På 1600-talet blir Frankrike ledande kulturland. </a:t>
            </a:r>
          </a:p>
          <a:p>
            <a:r>
              <a:rPr lang="sv-SE" dirty="0"/>
              <a:t>Boktryckarkonsten gör det enklare att trycka texter. </a:t>
            </a:r>
            <a:endParaRPr lang="sv-SE" dirty="0" smtClean="0"/>
          </a:p>
          <a:p>
            <a:r>
              <a:rPr lang="sv-SE" dirty="0" smtClean="0"/>
              <a:t>Författarna </a:t>
            </a:r>
            <a:r>
              <a:rPr lang="sv-SE" dirty="0"/>
              <a:t>skriver böcker efter grekiskt och romerskt mönster. Själva ordet renässans betyder pånyttfödelse, och det var den antika kulturen som skulle väckas till liv igen. </a:t>
            </a:r>
          </a:p>
          <a:p>
            <a:r>
              <a:rPr lang="sv-SE" dirty="0"/>
              <a:t>Idealet är den nyfikna och självständiga människan. Kyrkans makt över tanken minskar</a:t>
            </a:r>
            <a:r>
              <a:rPr lang="sv-SE" dirty="0" smtClean="0"/>
              <a:t>.</a:t>
            </a:r>
          </a:p>
          <a:p>
            <a:r>
              <a:rPr lang="sv-SE" b="1" dirty="0"/>
              <a:t>Miguel de Cervantes:</a:t>
            </a:r>
            <a:r>
              <a:rPr lang="sv-SE" dirty="0"/>
              <a:t> </a:t>
            </a:r>
            <a:r>
              <a:rPr lang="sv-SE" i="1" dirty="0"/>
              <a:t>Don Quijote. </a:t>
            </a:r>
            <a:endParaRPr lang="sv-SE" dirty="0"/>
          </a:p>
          <a:p>
            <a:r>
              <a:rPr lang="sv-SE" b="1" dirty="0"/>
              <a:t>Francois Rabelais: </a:t>
            </a:r>
            <a:r>
              <a:rPr lang="sv-SE" i="1" dirty="0"/>
              <a:t>Den store </a:t>
            </a:r>
            <a:r>
              <a:rPr lang="sv-SE" i="1" dirty="0" err="1"/>
              <a:t>Gargantuas</a:t>
            </a:r>
            <a:r>
              <a:rPr lang="sv-SE" i="1" dirty="0"/>
              <a:t> förskräckliga leverne. </a:t>
            </a:r>
            <a:endParaRPr lang="sv-SE" dirty="0"/>
          </a:p>
          <a:p>
            <a:r>
              <a:rPr lang="sv-SE" b="1" dirty="0"/>
              <a:t>William Shakespeare</a:t>
            </a:r>
            <a:r>
              <a:rPr lang="sv-SE" b="1" dirty="0" smtClean="0"/>
              <a:t>: </a:t>
            </a:r>
            <a:r>
              <a:rPr lang="sv-SE" i="1" dirty="0" smtClean="0"/>
              <a:t>Hamlet</a:t>
            </a:r>
            <a:r>
              <a:rPr lang="sv-SE" i="1" dirty="0"/>
              <a:t>, </a:t>
            </a:r>
            <a:r>
              <a:rPr lang="sv-SE" i="1" dirty="0" smtClean="0"/>
              <a:t>Macbeth </a:t>
            </a:r>
            <a:r>
              <a:rPr lang="sv-SE" dirty="0" smtClean="0"/>
              <a:t>m.fl</a:t>
            </a:r>
            <a:r>
              <a:rPr lang="sv-SE" dirty="0"/>
              <a:t>. </a:t>
            </a:r>
          </a:p>
          <a:p>
            <a:r>
              <a:rPr lang="sv-SE" b="1" dirty="0" err="1"/>
              <a:t>Moliére</a:t>
            </a:r>
            <a:r>
              <a:rPr lang="sv-SE" b="1" dirty="0"/>
              <a:t>:</a:t>
            </a:r>
            <a:r>
              <a:rPr lang="sv-SE" dirty="0"/>
              <a:t> </a:t>
            </a:r>
            <a:r>
              <a:rPr lang="sv-SE" i="1" dirty="0"/>
              <a:t>Den girige</a:t>
            </a:r>
            <a:r>
              <a:rPr lang="sv-SE" dirty="0"/>
              <a:t> </a:t>
            </a:r>
            <a:r>
              <a:rPr lang="sv-SE" dirty="0" smtClean="0"/>
              <a:t>m.fl.</a:t>
            </a:r>
            <a:endParaRPr lang="sv-SE" dirty="0"/>
          </a:p>
          <a:p>
            <a:endParaRPr lang="sv-SE" dirty="0"/>
          </a:p>
          <a:p>
            <a:endParaRPr lang="sv-SE" dirty="0"/>
          </a:p>
          <a:p>
            <a:endParaRPr lang="sv-SE" dirty="0"/>
          </a:p>
        </p:txBody>
      </p:sp>
      <p:pic>
        <p:nvPicPr>
          <p:cNvPr id="5" name="Bildobjekt 4"/>
          <p:cNvPicPr>
            <a:picLocks noChangeAspect="1"/>
          </p:cNvPicPr>
          <p:nvPr/>
        </p:nvPicPr>
        <p:blipFill>
          <a:blip r:embed="rId2"/>
          <a:stretch>
            <a:fillRect/>
          </a:stretch>
        </p:blipFill>
        <p:spPr>
          <a:xfrm>
            <a:off x="9019725" y="4486275"/>
            <a:ext cx="1933575" cy="2371725"/>
          </a:xfrm>
          <a:prstGeom prst="rect">
            <a:avLst/>
          </a:prstGeom>
        </p:spPr>
      </p:pic>
      <p:pic>
        <p:nvPicPr>
          <p:cNvPr id="6" name="Bildobjekt 5"/>
          <p:cNvPicPr>
            <a:picLocks noChangeAspect="1"/>
          </p:cNvPicPr>
          <p:nvPr/>
        </p:nvPicPr>
        <p:blipFill>
          <a:blip r:embed="rId3"/>
          <a:stretch>
            <a:fillRect/>
          </a:stretch>
        </p:blipFill>
        <p:spPr>
          <a:xfrm>
            <a:off x="7532753" y="5159695"/>
            <a:ext cx="1312024" cy="169830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410321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UPPLYSNINGEN</a:t>
            </a:r>
            <a:endParaRPr lang="sv-SE" dirty="0"/>
          </a:p>
        </p:txBody>
      </p:sp>
      <p:sp>
        <p:nvSpPr>
          <p:cNvPr id="3" name="Platshållare för innehåll 2"/>
          <p:cNvSpPr>
            <a:spLocks noGrp="1"/>
          </p:cNvSpPr>
          <p:nvPr>
            <p:ph idx="1"/>
          </p:nvPr>
        </p:nvSpPr>
        <p:spPr/>
        <p:txBody>
          <a:bodyPr>
            <a:normAutofit lnSpcReduction="10000"/>
          </a:bodyPr>
          <a:lstStyle/>
          <a:p>
            <a:r>
              <a:rPr lang="sv-SE" dirty="0"/>
              <a:t>1600-talets naturvetenskapliga upptäckter sätter kyrkans förklaringar på prov. Nu växer tron på förnuftet och människans förmåga att själv finna kunskap. Idéerna kommer från England men sprids från Frankrike - två länder som dominerar världshandeln</a:t>
            </a:r>
            <a:r>
              <a:rPr lang="sv-SE" dirty="0" smtClean="0"/>
              <a:t>.</a:t>
            </a:r>
          </a:p>
          <a:p>
            <a:r>
              <a:rPr lang="sv-SE" dirty="0"/>
              <a:t>En intellektuell medelklass växer fram. Författarna kan sprida sina ofta samhällskritiska idéer genom tidskrifter och böcker. Romanerna är mest inriktade på att undervisa. I Europas utkant gör svenske Carl-Michael Bellman succé med sina visor. </a:t>
            </a:r>
            <a:endParaRPr lang="sv-SE" dirty="0" smtClean="0"/>
          </a:p>
          <a:p>
            <a:r>
              <a:rPr lang="sv-SE" b="1" dirty="0"/>
              <a:t>Daniel Defoe</a:t>
            </a:r>
            <a:r>
              <a:rPr lang="sv-SE" b="1" dirty="0" smtClean="0"/>
              <a:t>: </a:t>
            </a:r>
            <a:r>
              <a:rPr lang="sv-SE" i="1" dirty="0" smtClean="0"/>
              <a:t>Robinson </a:t>
            </a:r>
            <a:r>
              <a:rPr lang="sv-SE" i="1" dirty="0"/>
              <a:t>Crusoe. </a:t>
            </a:r>
            <a:endParaRPr lang="sv-SE" dirty="0"/>
          </a:p>
          <a:p>
            <a:r>
              <a:rPr lang="sv-SE" b="1" dirty="0"/>
              <a:t>Jonathan Swift</a:t>
            </a:r>
            <a:r>
              <a:rPr lang="sv-SE" b="1" dirty="0" smtClean="0"/>
              <a:t>: </a:t>
            </a:r>
            <a:r>
              <a:rPr lang="sv-SE" i="1" dirty="0" smtClean="0"/>
              <a:t>Gullivers resor </a:t>
            </a:r>
            <a:r>
              <a:rPr lang="sv-SE" dirty="0" smtClean="0"/>
              <a:t>och</a:t>
            </a:r>
            <a:r>
              <a:rPr lang="sv-SE" dirty="0"/>
              <a:t> </a:t>
            </a:r>
            <a:r>
              <a:rPr lang="sv-SE" i="1" dirty="0"/>
              <a:t>Ett anspråkslöst förslag. </a:t>
            </a:r>
            <a:endParaRPr lang="sv-SE" dirty="0"/>
          </a:p>
          <a:p>
            <a:r>
              <a:rPr lang="sv-SE" b="1" dirty="0"/>
              <a:t>Francois Voltaire</a:t>
            </a:r>
            <a:r>
              <a:rPr lang="sv-SE" b="1" dirty="0" smtClean="0"/>
              <a:t>: </a:t>
            </a:r>
            <a:r>
              <a:rPr lang="sv-SE" i="1" dirty="0" smtClean="0"/>
              <a:t>Candide</a:t>
            </a:r>
            <a:r>
              <a:rPr lang="sv-SE" i="1" dirty="0"/>
              <a:t>. </a:t>
            </a:r>
            <a:endParaRPr lang="sv-SE" dirty="0"/>
          </a:p>
          <a:p>
            <a:r>
              <a:rPr lang="sv-SE" b="1" dirty="0"/>
              <a:t>Bellman</a:t>
            </a:r>
            <a:r>
              <a:rPr lang="sv-SE" b="1" dirty="0" smtClean="0"/>
              <a:t>: </a:t>
            </a:r>
            <a:r>
              <a:rPr lang="sv-SE" i="1" dirty="0" smtClean="0"/>
              <a:t>Fredmans </a:t>
            </a:r>
            <a:r>
              <a:rPr lang="sv-SE" i="1" dirty="0"/>
              <a:t>Epistlar. </a:t>
            </a:r>
            <a:endParaRPr lang="sv-SE" dirty="0"/>
          </a:p>
          <a:p>
            <a:endParaRPr lang="sv-SE" dirty="0"/>
          </a:p>
        </p:txBody>
      </p:sp>
      <p:pic>
        <p:nvPicPr>
          <p:cNvPr id="4" name="Bildobjekt 3"/>
          <p:cNvPicPr>
            <a:picLocks noChangeAspect="1"/>
          </p:cNvPicPr>
          <p:nvPr/>
        </p:nvPicPr>
        <p:blipFill>
          <a:blip r:embed="rId2"/>
          <a:stretch>
            <a:fillRect/>
          </a:stretch>
        </p:blipFill>
        <p:spPr>
          <a:xfrm>
            <a:off x="8087803" y="4253785"/>
            <a:ext cx="1539276" cy="2108103"/>
          </a:xfrm>
          <a:prstGeom prst="rect">
            <a:avLst/>
          </a:prstGeom>
        </p:spPr>
      </p:pic>
      <p:pic>
        <p:nvPicPr>
          <p:cNvPr id="5" name="Bildobjekt 4"/>
          <p:cNvPicPr>
            <a:picLocks noChangeAspect="1"/>
          </p:cNvPicPr>
          <p:nvPr/>
        </p:nvPicPr>
        <p:blipFill>
          <a:blip r:embed="rId3"/>
          <a:stretch>
            <a:fillRect/>
          </a:stretch>
        </p:blipFill>
        <p:spPr>
          <a:xfrm>
            <a:off x="9772021" y="4253786"/>
            <a:ext cx="1658152" cy="210810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72818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 Romantiken  </a:t>
            </a:r>
          </a:p>
        </p:txBody>
      </p:sp>
      <p:sp>
        <p:nvSpPr>
          <p:cNvPr id="3" name="Platshållare för innehåll 2"/>
          <p:cNvSpPr>
            <a:spLocks noGrp="1"/>
          </p:cNvSpPr>
          <p:nvPr>
            <p:ph idx="1"/>
          </p:nvPr>
        </p:nvSpPr>
        <p:spPr/>
        <p:txBody>
          <a:bodyPr>
            <a:normAutofit lnSpcReduction="10000"/>
          </a:bodyPr>
          <a:lstStyle/>
          <a:p>
            <a:r>
              <a:rPr lang="sv-SE" dirty="0"/>
              <a:t>Efter franska revolutionen befinner sig stora delar av Europa i krig. Av upplysningens optimism finns inte mycket kvar. Industrialiseringen påbörjas  Västeuropa</a:t>
            </a:r>
            <a:r>
              <a:rPr lang="sv-SE" dirty="0" smtClean="0"/>
              <a:t>.</a:t>
            </a:r>
          </a:p>
          <a:p>
            <a:r>
              <a:rPr lang="sv-SE" dirty="0"/>
              <a:t>Romantiken är en reaktion på upplysningen. Känslan är viktigare än formen. Författarna drömmer sig bort och söker det exotiska och ursprungliga i tillvaron. Den gotiska romanen och skräcklitteraturen växer fram på allvar med skräckmästaren Edgar Allan Poe i spetsen. </a:t>
            </a:r>
            <a:endParaRPr lang="sv-SE" dirty="0" smtClean="0"/>
          </a:p>
          <a:p>
            <a:r>
              <a:rPr lang="sv-SE" b="1" dirty="0"/>
              <a:t>Johann Wolfgang Goethe:</a:t>
            </a:r>
            <a:r>
              <a:rPr lang="sv-SE" dirty="0"/>
              <a:t> </a:t>
            </a:r>
            <a:r>
              <a:rPr lang="sv-SE" i="1" dirty="0"/>
              <a:t>Den unge Werthers lidanden. </a:t>
            </a:r>
            <a:endParaRPr lang="sv-SE" dirty="0"/>
          </a:p>
          <a:p>
            <a:r>
              <a:rPr lang="sv-SE" b="1" dirty="0"/>
              <a:t>Bröderna Grimm:</a:t>
            </a:r>
            <a:r>
              <a:rPr lang="sv-SE" dirty="0"/>
              <a:t> </a:t>
            </a:r>
            <a:r>
              <a:rPr lang="sv-SE" i="1" dirty="0"/>
              <a:t>Tyska folksagor. </a:t>
            </a:r>
            <a:endParaRPr lang="sv-SE" dirty="0"/>
          </a:p>
          <a:p>
            <a:r>
              <a:rPr lang="sv-SE" b="1" dirty="0"/>
              <a:t>Mary Shelley</a:t>
            </a:r>
            <a:r>
              <a:rPr lang="sv-SE" b="1" dirty="0" smtClean="0"/>
              <a:t>: </a:t>
            </a:r>
            <a:r>
              <a:rPr lang="sv-SE" i="1" dirty="0" smtClean="0"/>
              <a:t>Frankenstein</a:t>
            </a:r>
            <a:r>
              <a:rPr lang="sv-SE" i="1" dirty="0"/>
              <a:t>.</a:t>
            </a:r>
            <a:endParaRPr lang="sv-SE" dirty="0"/>
          </a:p>
          <a:p>
            <a:r>
              <a:rPr lang="sv-SE" b="1" dirty="0"/>
              <a:t>Edgar Allan Poe: </a:t>
            </a:r>
            <a:r>
              <a:rPr lang="sv-SE" i="1" dirty="0"/>
              <a:t>Sällsamma </a:t>
            </a:r>
            <a:r>
              <a:rPr lang="sv-SE" i="1" dirty="0" smtClean="0"/>
              <a:t>historier.</a:t>
            </a:r>
            <a:r>
              <a:rPr lang="sv-SE" i="1" dirty="0"/>
              <a:t> </a:t>
            </a:r>
            <a:endParaRPr lang="sv-SE" dirty="0"/>
          </a:p>
          <a:p>
            <a:r>
              <a:rPr lang="sv-SE" b="1" dirty="0"/>
              <a:t>Erik Johan Stagnelius:</a:t>
            </a:r>
            <a:r>
              <a:rPr lang="sv-SE" dirty="0"/>
              <a:t> </a:t>
            </a:r>
            <a:r>
              <a:rPr lang="sv-SE" i="1" dirty="0"/>
              <a:t>Till förruttnelsen.</a:t>
            </a:r>
            <a:endParaRPr lang="sv-SE" dirty="0"/>
          </a:p>
          <a:p>
            <a:endParaRPr lang="sv-SE" dirty="0"/>
          </a:p>
        </p:txBody>
      </p:sp>
      <p:pic>
        <p:nvPicPr>
          <p:cNvPr id="4" name="Bildobjekt 3"/>
          <p:cNvPicPr>
            <a:picLocks noChangeAspect="1"/>
          </p:cNvPicPr>
          <p:nvPr/>
        </p:nvPicPr>
        <p:blipFill>
          <a:blip r:embed="rId2"/>
          <a:stretch>
            <a:fillRect/>
          </a:stretch>
        </p:blipFill>
        <p:spPr>
          <a:xfrm>
            <a:off x="9448081" y="3988639"/>
            <a:ext cx="1905000" cy="2400300"/>
          </a:xfrm>
          <a:prstGeom prst="rect">
            <a:avLst/>
          </a:prstGeom>
        </p:spPr>
      </p:pic>
      <p:pic>
        <p:nvPicPr>
          <p:cNvPr id="5" name="Bildobjekt 4"/>
          <p:cNvPicPr>
            <a:picLocks noChangeAspect="1"/>
          </p:cNvPicPr>
          <p:nvPr/>
        </p:nvPicPr>
        <p:blipFill>
          <a:blip r:embed="rId3"/>
          <a:stretch>
            <a:fillRect/>
          </a:stretch>
        </p:blipFill>
        <p:spPr>
          <a:xfrm>
            <a:off x="7691168" y="4591050"/>
            <a:ext cx="1295400" cy="15811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721638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Realismen och naturalismen</a:t>
            </a:r>
          </a:p>
        </p:txBody>
      </p:sp>
      <p:sp>
        <p:nvSpPr>
          <p:cNvPr id="3" name="Platshållare för innehåll 2"/>
          <p:cNvSpPr>
            <a:spLocks noGrp="1"/>
          </p:cNvSpPr>
          <p:nvPr>
            <p:ph idx="1"/>
          </p:nvPr>
        </p:nvSpPr>
        <p:spPr/>
        <p:txBody>
          <a:bodyPr>
            <a:normAutofit fontScale="77500" lnSpcReduction="20000"/>
          </a:bodyPr>
          <a:lstStyle/>
          <a:p>
            <a:r>
              <a:rPr lang="sv-SE" dirty="0"/>
              <a:t>Den växande landsortsbefolkningen flyttar till städerna. Snart uppstår motsättningar mellan den fattiga arbetarklassen och de rika fabriksägarna. </a:t>
            </a:r>
            <a:endParaRPr lang="sv-SE" dirty="0" smtClean="0"/>
          </a:p>
          <a:p>
            <a:r>
              <a:rPr lang="sv-SE" dirty="0"/>
              <a:t>Romanen ska avbilda verkligheten korrekt, detaljerat och objektivt - och författarna har ofta ett socialt engagemang. Romanen slår igenom på bred front. Inte minst i följetongsform. </a:t>
            </a:r>
            <a:endParaRPr lang="sv-SE" dirty="0" smtClean="0"/>
          </a:p>
          <a:p>
            <a:r>
              <a:rPr lang="sv-SE" dirty="0"/>
              <a:t>Under naturalismen började människor tycka att författarna skulle arbeta precis som </a:t>
            </a:r>
            <a:r>
              <a:rPr lang="sv-SE" dirty="0" smtClean="0"/>
              <a:t>vetenskapsmännen</a:t>
            </a:r>
            <a:r>
              <a:rPr lang="sv-SE" dirty="0"/>
              <a:t>. De skulle in i minsta detalj observera och iaktta människor och deras beteende. På så sätt kunde de skriva ännu mer detaljerat om de dåliga sidorna och det fula hos människor</a:t>
            </a:r>
            <a:r>
              <a:rPr lang="sv-SE" dirty="0" smtClean="0"/>
              <a:t>.</a:t>
            </a:r>
          </a:p>
          <a:p>
            <a:r>
              <a:rPr lang="sv-SE" b="1" dirty="0"/>
              <a:t>Jane Austen</a:t>
            </a:r>
            <a:r>
              <a:rPr lang="sv-SE" b="1" dirty="0" smtClean="0"/>
              <a:t>: </a:t>
            </a:r>
            <a:r>
              <a:rPr lang="sv-SE" i="1" dirty="0" smtClean="0"/>
              <a:t>Stolthet </a:t>
            </a:r>
            <a:r>
              <a:rPr lang="sv-SE" i="1" dirty="0"/>
              <a:t>och fördom.</a:t>
            </a:r>
            <a:endParaRPr lang="sv-SE" dirty="0"/>
          </a:p>
          <a:p>
            <a:r>
              <a:rPr lang="sv-SE" b="1" dirty="0"/>
              <a:t>Charlotte </a:t>
            </a:r>
            <a:r>
              <a:rPr lang="sv-SE" b="1" dirty="0" smtClean="0"/>
              <a:t>Bronté: </a:t>
            </a:r>
            <a:r>
              <a:rPr lang="sv-SE" i="1" dirty="0" smtClean="0"/>
              <a:t>Svindlande höjder, Jane Eyre</a:t>
            </a:r>
            <a:endParaRPr lang="sv-SE" dirty="0"/>
          </a:p>
          <a:p>
            <a:r>
              <a:rPr lang="sv-SE" b="1" dirty="0"/>
              <a:t>Charles Dickens: </a:t>
            </a:r>
            <a:r>
              <a:rPr lang="sv-SE" i="1" dirty="0"/>
              <a:t>David Copperfield, Oliver Twist.</a:t>
            </a:r>
            <a:endParaRPr lang="sv-SE" dirty="0"/>
          </a:p>
          <a:p>
            <a:r>
              <a:rPr lang="sv-SE" b="1" dirty="0"/>
              <a:t>Fjodor Dostojevskij</a:t>
            </a:r>
            <a:r>
              <a:rPr lang="sv-SE" b="1" dirty="0" smtClean="0"/>
              <a:t>: </a:t>
            </a:r>
            <a:r>
              <a:rPr lang="sv-SE" i="1" dirty="0" smtClean="0"/>
              <a:t>Brott </a:t>
            </a:r>
            <a:r>
              <a:rPr lang="sv-SE" i="1" dirty="0"/>
              <a:t>och straff.</a:t>
            </a:r>
            <a:endParaRPr lang="sv-SE" dirty="0"/>
          </a:p>
          <a:p>
            <a:r>
              <a:rPr lang="sv-SE" b="1" dirty="0"/>
              <a:t>Gustave Flaubert</a:t>
            </a:r>
            <a:r>
              <a:rPr lang="sv-SE" b="1" dirty="0" smtClean="0"/>
              <a:t>: </a:t>
            </a:r>
            <a:r>
              <a:rPr lang="sv-SE" i="1" dirty="0" smtClean="0"/>
              <a:t>Madame </a:t>
            </a:r>
            <a:r>
              <a:rPr lang="sv-SE" i="1" dirty="0"/>
              <a:t>Bovary.</a:t>
            </a:r>
            <a:r>
              <a:rPr lang="sv-SE" dirty="0"/>
              <a:t> </a:t>
            </a:r>
          </a:p>
          <a:p>
            <a:r>
              <a:rPr lang="sv-SE" b="1" dirty="0"/>
              <a:t>Emile Zola</a:t>
            </a:r>
            <a:r>
              <a:rPr lang="sv-SE" b="1" dirty="0" smtClean="0"/>
              <a:t>: </a:t>
            </a:r>
            <a:r>
              <a:rPr lang="sv-SE" i="1" dirty="0" smtClean="0"/>
              <a:t>Therese </a:t>
            </a:r>
            <a:r>
              <a:rPr lang="sv-SE" i="1" dirty="0" err="1"/>
              <a:t>Raquin</a:t>
            </a:r>
            <a:r>
              <a:rPr lang="sv-SE" i="1" dirty="0"/>
              <a:t>. </a:t>
            </a:r>
            <a:endParaRPr lang="sv-SE" dirty="0"/>
          </a:p>
          <a:p>
            <a:r>
              <a:rPr lang="sv-SE" b="1" dirty="0"/>
              <a:t>August Strindberg</a:t>
            </a:r>
            <a:r>
              <a:rPr lang="sv-SE" b="1" dirty="0" smtClean="0"/>
              <a:t>: </a:t>
            </a:r>
            <a:r>
              <a:rPr lang="sv-SE" i="1" dirty="0" smtClean="0"/>
              <a:t>Röda rummet</a:t>
            </a:r>
            <a:endParaRPr lang="sv-SE" dirty="0"/>
          </a:p>
          <a:p>
            <a:endParaRPr lang="sv-SE" dirty="0"/>
          </a:p>
        </p:txBody>
      </p:sp>
      <p:pic>
        <p:nvPicPr>
          <p:cNvPr id="4" name="Bildobjekt 3"/>
          <p:cNvPicPr>
            <a:picLocks noChangeAspect="1"/>
          </p:cNvPicPr>
          <p:nvPr/>
        </p:nvPicPr>
        <p:blipFill>
          <a:blip r:embed="rId2"/>
          <a:stretch>
            <a:fillRect/>
          </a:stretch>
        </p:blipFill>
        <p:spPr>
          <a:xfrm>
            <a:off x="6312649" y="4054235"/>
            <a:ext cx="1533525" cy="1924050"/>
          </a:xfrm>
          <a:prstGeom prst="rect">
            <a:avLst/>
          </a:prstGeom>
        </p:spPr>
      </p:pic>
      <p:pic>
        <p:nvPicPr>
          <p:cNvPr id="5" name="Bildobjekt 4"/>
          <p:cNvPicPr>
            <a:picLocks noChangeAspect="1"/>
          </p:cNvPicPr>
          <p:nvPr/>
        </p:nvPicPr>
        <p:blipFill>
          <a:blip r:embed="rId3"/>
          <a:stretch>
            <a:fillRect/>
          </a:stretch>
        </p:blipFill>
        <p:spPr>
          <a:xfrm>
            <a:off x="7935223" y="3957160"/>
            <a:ext cx="1553834" cy="2215040"/>
          </a:xfrm>
          <a:prstGeom prst="rect">
            <a:avLst/>
          </a:prstGeom>
        </p:spPr>
      </p:pic>
      <p:pic>
        <p:nvPicPr>
          <p:cNvPr id="6" name="Bildobjekt 5"/>
          <p:cNvPicPr>
            <a:picLocks noChangeAspect="1"/>
          </p:cNvPicPr>
          <p:nvPr/>
        </p:nvPicPr>
        <p:blipFill>
          <a:blip r:embed="rId4"/>
          <a:stretch>
            <a:fillRect/>
          </a:stretch>
        </p:blipFill>
        <p:spPr>
          <a:xfrm>
            <a:off x="9679009" y="3796466"/>
            <a:ext cx="1538288" cy="2375734"/>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3125339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Modernismen</a:t>
            </a:r>
          </a:p>
        </p:txBody>
      </p:sp>
      <p:sp>
        <p:nvSpPr>
          <p:cNvPr id="3" name="Platshållare för innehåll 2"/>
          <p:cNvSpPr>
            <a:spLocks noGrp="1"/>
          </p:cNvSpPr>
          <p:nvPr>
            <p:ph idx="1"/>
          </p:nvPr>
        </p:nvSpPr>
        <p:spPr/>
        <p:txBody>
          <a:bodyPr>
            <a:normAutofit fontScale="70000" lnSpcReduction="20000"/>
          </a:bodyPr>
          <a:lstStyle/>
          <a:p>
            <a:r>
              <a:rPr lang="sv-SE" dirty="0"/>
              <a:t>Första världskriget chockar hela Europa. När moderna, effektiva vapen kombineras med gammaldags krigföring dör miljoner människor i skyttegravarna. För första gången drabbas dessutom civilbefolkningen hårt. Krigets förlorare drabbas hårt i freden, och i Tyskland uppstår snart tankar om revansch. Det ger nazisterna möjlighet att ta makten i början av 1930-talet. </a:t>
            </a:r>
            <a:endParaRPr lang="sv-SE" dirty="0" smtClean="0"/>
          </a:p>
          <a:p>
            <a:r>
              <a:rPr lang="sv-SE" dirty="0"/>
              <a:t>1900-talet är ismernas århundrade. Författarna gjorde upp med gamla traditioner och hyllade allt som var modernt. De lekte både med språk och form, men experimenterade så mycket att dikterna och romanerna ofta blev svåra att ta till sig. </a:t>
            </a:r>
            <a:endParaRPr lang="sv-SE" dirty="0" smtClean="0"/>
          </a:p>
          <a:p>
            <a:r>
              <a:rPr lang="sv-SE" b="1" dirty="0"/>
              <a:t>Vladimir Majakovskij</a:t>
            </a:r>
            <a:r>
              <a:rPr lang="sv-SE" b="1" dirty="0" smtClean="0"/>
              <a:t>: </a:t>
            </a:r>
            <a:r>
              <a:rPr lang="sv-SE" i="1" dirty="0" smtClean="0"/>
              <a:t>Ett </a:t>
            </a:r>
            <a:r>
              <a:rPr lang="sv-SE" i="1" dirty="0"/>
              <a:t>moln i byxor. </a:t>
            </a:r>
            <a:endParaRPr lang="sv-SE" dirty="0"/>
          </a:p>
          <a:p>
            <a:r>
              <a:rPr lang="sv-SE" b="1" dirty="0"/>
              <a:t>Thomas </a:t>
            </a:r>
            <a:r>
              <a:rPr lang="sv-SE" b="1" dirty="0" err="1"/>
              <a:t>Stearns</a:t>
            </a:r>
            <a:r>
              <a:rPr lang="sv-SE" b="1" dirty="0"/>
              <a:t> Eliot</a:t>
            </a:r>
            <a:r>
              <a:rPr lang="sv-SE" b="1" dirty="0" smtClean="0"/>
              <a:t>: </a:t>
            </a:r>
            <a:r>
              <a:rPr lang="sv-SE" i="1" dirty="0" smtClean="0"/>
              <a:t>Det </a:t>
            </a:r>
            <a:r>
              <a:rPr lang="sv-SE" i="1" dirty="0"/>
              <a:t>öde landet. </a:t>
            </a:r>
            <a:endParaRPr lang="sv-SE" dirty="0"/>
          </a:p>
          <a:p>
            <a:r>
              <a:rPr lang="sv-SE" b="1" dirty="0"/>
              <a:t>James Joyce</a:t>
            </a:r>
            <a:r>
              <a:rPr lang="sv-SE" b="1" dirty="0" smtClean="0"/>
              <a:t>: </a:t>
            </a:r>
            <a:r>
              <a:rPr lang="sv-SE" i="1" dirty="0" smtClean="0"/>
              <a:t>Odysseus</a:t>
            </a:r>
            <a:r>
              <a:rPr lang="sv-SE" i="1" dirty="0"/>
              <a:t>.</a:t>
            </a:r>
            <a:r>
              <a:rPr lang="sv-SE" dirty="0"/>
              <a:t> </a:t>
            </a:r>
          </a:p>
          <a:p>
            <a:r>
              <a:rPr lang="sv-SE" b="1" smtClean="0"/>
              <a:t>Virginia </a:t>
            </a:r>
            <a:r>
              <a:rPr lang="sv-SE" b="1" dirty="0"/>
              <a:t>Wolff</a:t>
            </a:r>
            <a:r>
              <a:rPr lang="sv-SE" b="1" dirty="0" smtClean="0"/>
              <a:t>: </a:t>
            </a:r>
            <a:r>
              <a:rPr lang="sv-SE" i="1" dirty="0" smtClean="0"/>
              <a:t>Mot </a:t>
            </a:r>
            <a:r>
              <a:rPr lang="sv-SE" i="1" dirty="0"/>
              <a:t>fyren. </a:t>
            </a:r>
            <a:endParaRPr lang="sv-SE" dirty="0"/>
          </a:p>
          <a:p>
            <a:r>
              <a:rPr lang="sv-SE" b="1" dirty="0"/>
              <a:t>Marcel Proust</a:t>
            </a:r>
            <a:r>
              <a:rPr lang="sv-SE" b="1" dirty="0" smtClean="0"/>
              <a:t>: </a:t>
            </a:r>
            <a:r>
              <a:rPr lang="sv-SE" i="1" dirty="0" smtClean="0"/>
              <a:t>På </a:t>
            </a:r>
            <a:r>
              <a:rPr lang="sv-SE" i="1" dirty="0"/>
              <a:t>spaning efter den tid som flytt.</a:t>
            </a:r>
            <a:r>
              <a:rPr lang="sv-SE" dirty="0"/>
              <a:t> </a:t>
            </a:r>
          </a:p>
          <a:p>
            <a:r>
              <a:rPr lang="sv-SE" b="1" dirty="0"/>
              <a:t>Franz </a:t>
            </a:r>
            <a:r>
              <a:rPr lang="sv-SE" b="1" dirty="0" smtClean="0"/>
              <a:t>Kafka: </a:t>
            </a:r>
            <a:r>
              <a:rPr lang="sv-SE" i="1" dirty="0" smtClean="0"/>
              <a:t>Processen, Förvandlingen.</a:t>
            </a:r>
            <a:r>
              <a:rPr lang="sv-SE" i="1" dirty="0"/>
              <a:t> </a:t>
            </a:r>
            <a:endParaRPr lang="sv-SE" dirty="0"/>
          </a:p>
          <a:p>
            <a:r>
              <a:rPr lang="sv-SE" b="1" dirty="0"/>
              <a:t>Ernest Hemingway</a:t>
            </a:r>
            <a:r>
              <a:rPr lang="sv-SE" b="1" dirty="0" smtClean="0"/>
              <a:t>: </a:t>
            </a:r>
            <a:r>
              <a:rPr lang="sv-SE" i="1" dirty="0" smtClean="0"/>
              <a:t>Farväl </a:t>
            </a:r>
            <a:r>
              <a:rPr lang="sv-SE" i="1" dirty="0"/>
              <a:t>till vapnen. </a:t>
            </a:r>
            <a:endParaRPr lang="sv-SE" dirty="0"/>
          </a:p>
          <a:p>
            <a:r>
              <a:rPr lang="sv-SE" b="1" dirty="0"/>
              <a:t>Edith Södergran</a:t>
            </a:r>
            <a:r>
              <a:rPr lang="sv-SE" b="1" dirty="0" smtClean="0"/>
              <a:t>: </a:t>
            </a:r>
            <a:r>
              <a:rPr lang="sv-SE" i="1" dirty="0" smtClean="0"/>
              <a:t>Landet </a:t>
            </a:r>
            <a:r>
              <a:rPr lang="sv-SE" i="1" dirty="0"/>
              <a:t>som icke är. </a:t>
            </a:r>
            <a:endParaRPr lang="sv-SE" dirty="0"/>
          </a:p>
          <a:p>
            <a:r>
              <a:rPr lang="sv-SE" b="1" dirty="0"/>
              <a:t>Pär Lagerkvist</a:t>
            </a:r>
            <a:r>
              <a:rPr lang="sv-SE" b="1" dirty="0" smtClean="0"/>
              <a:t>: </a:t>
            </a:r>
            <a:r>
              <a:rPr lang="sv-SE" i="1" dirty="0" smtClean="0"/>
              <a:t>Dvärgen</a:t>
            </a:r>
            <a:r>
              <a:rPr lang="sv-SE" i="1" dirty="0"/>
              <a:t>, Ångest.</a:t>
            </a:r>
            <a:endParaRPr lang="sv-SE" dirty="0"/>
          </a:p>
          <a:p>
            <a:endParaRPr lang="sv-SE" dirty="0"/>
          </a:p>
        </p:txBody>
      </p:sp>
      <p:pic>
        <p:nvPicPr>
          <p:cNvPr id="4" name="Bildobjekt 3"/>
          <p:cNvPicPr>
            <a:picLocks noChangeAspect="1"/>
          </p:cNvPicPr>
          <p:nvPr/>
        </p:nvPicPr>
        <p:blipFill>
          <a:blip r:embed="rId2"/>
          <a:stretch>
            <a:fillRect/>
          </a:stretch>
        </p:blipFill>
        <p:spPr>
          <a:xfrm>
            <a:off x="5760828" y="3380232"/>
            <a:ext cx="1619250" cy="2819400"/>
          </a:xfrm>
          <a:prstGeom prst="rect">
            <a:avLst/>
          </a:prstGeom>
        </p:spPr>
      </p:pic>
      <p:pic>
        <p:nvPicPr>
          <p:cNvPr id="5" name="Bildobjekt 4"/>
          <p:cNvPicPr>
            <a:picLocks noChangeAspect="1"/>
          </p:cNvPicPr>
          <p:nvPr/>
        </p:nvPicPr>
        <p:blipFill>
          <a:blip r:embed="rId3"/>
          <a:stretch>
            <a:fillRect/>
          </a:stretch>
        </p:blipFill>
        <p:spPr>
          <a:xfrm>
            <a:off x="7547304" y="3570732"/>
            <a:ext cx="1876425" cy="2438400"/>
          </a:xfrm>
          <a:prstGeom prst="rect">
            <a:avLst/>
          </a:prstGeom>
        </p:spPr>
      </p:pic>
      <p:pic>
        <p:nvPicPr>
          <p:cNvPr id="6" name="Bildobjekt 5"/>
          <p:cNvPicPr>
            <a:picLocks noChangeAspect="1"/>
          </p:cNvPicPr>
          <p:nvPr/>
        </p:nvPicPr>
        <p:blipFill>
          <a:blip r:embed="rId4"/>
          <a:stretch>
            <a:fillRect/>
          </a:stretch>
        </p:blipFill>
        <p:spPr>
          <a:xfrm>
            <a:off x="9604248" y="3627882"/>
            <a:ext cx="1524000" cy="23241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val="19283312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ätyp">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TC103090434[[fn=Träslag]]</Template>
  <TotalTime>46</TotalTime>
  <Words>261</Words>
  <Application>Microsoft Office PowerPoint</Application>
  <PresentationFormat>Anpassad</PresentationFormat>
  <Paragraphs>67</Paragraphs>
  <Slides>9</Slides>
  <Notes>0</Notes>
  <HiddenSlides>0</HiddenSlides>
  <MMClips>0</MMClips>
  <ScaleCrop>false</ScaleCrop>
  <HeadingPairs>
    <vt:vector size="4" baseType="variant">
      <vt:variant>
        <vt:lpstr>Tema</vt:lpstr>
      </vt:variant>
      <vt:variant>
        <vt:i4>1</vt:i4>
      </vt:variant>
      <vt:variant>
        <vt:lpstr>Bildrubriker</vt:lpstr>
      </vt:variant>
      <vt:variant>
        <vt:i4>9</vt:i4>
      </vt:variant>
    </vt:vector>
  </HeadingPairs>
  <TitlesOfParts>
    <vt:vector size="10" baseType="lpstr">
      <vt:lpstr>Trätyp</vt:lpstr>
      <vt:lpstr>lITTERATURHISTORIA</vt:lpstr>
      <vt:lpstr>Bild 2</vt:lpstr>
      <vt:lpstr>Antiken        </vt:lpstr>
      <vt:lpstr>MEDELTIDEN</vt:lpstr>
      <vt:lpstr> Renässans och franskklassicism </vt:lpstr>
      <vt:lpstr>UPPLYSNINGEN</vt:lpstr>
      <vt:lpstr> Romantiken  </vt:lpstr>
      <vt:lpstr>Realismen och naturalismen</vt:lpstr>
      <vt:lpstr>Modernismen</vt:lpstr>
    </vt:vector>
  </TitlesOfParts>
  <Company>Vansbro kommun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lITTERATURHISTORIA</dc:title>
  <dc:creator>Anna Pollack</dc:creator>
  <cp:lastModifiedBy>EijaM</cp:lastModifiedBy>
  <cp:revision>8</cp:revision>
  <dcterms:created xsi:type="dcterms:W3CDTF">2014-04-03T20:17:10Z</dcterms:created>
  <dcterms:modified xsi:type="dcterms:W3CDTF">2014-09-15T17:16:31Z</dcterms:modified>
</cp:coreProperties>
</file>