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328" r:id="rId5"/>
    <p:sldId id="329" r:id="rId6"/>
    <p:sldId id="336" r:id="rId7"/>
    <p:sldId id="330" r:id="rId8"/>
    <p:sldId id="331" r:id="rId9"/>
    <p:sldId id="266" r:id="rId10"/>
    <p:sldId id="335" r:id="rId11"/>
    <p:sldId id="333" r:id="rId12"/>
    <p:sldId id="332" r:id="rId13"/>
    <p:sldId id="334" r:id="rId14"/>
    <p:sldId id="261" r:id="rId1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92"/>
    <p:restoredTop sz="94681"/>
  </p:normalViewPr>
  <p:slideViewPr>
    <p:cSldViewPr snapToGrid="0" snapToObjects="1">
      <p:cViewPr varScale="1">
        <p:scale>
          <a:sx n="97" d="100"/>
          <a:sy n="97" d="100"/>
        </p:scale>
        <p:origin x="216" y="5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B6C08-E430-446D-8E80-71D4F1A6A116}" type="doc">
      <dgm:prSet loTypeId="urn:microsoft.com/office/officeart/2005/8/layout/radial3" loCatId="relationship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80A6DBD6-B01F-4C1E-8AFC-DBC2643407B5}">
      <dgm:prSet phldrT="[Text]"/>
      <dgm:spPr/>
      <dgm:t>
        <a:bodyPr/>
        <a:lstStyle/>
        <a:p>
          <a:r>
            <a:rPr lang="fi-FI" dirty="0" err="1"/>
            <a:t>Areas</a:t>
          </a:r>
          <a:r>
            <a:rPr lang="fi-FI" dirty="0"/>
            <a:t> of Knowledge</a:t>
          </a:r>
        </a:p>
      </dgm:t>
    </dgm:pt>
    <dgm:pt modelId="{806D7648-8ED6-4778-BC6B-6C51AB4B21EE}" type="parTrans" cxnId="{B0E38B8A-704C-4BF9-8B98-3C12EFD451A5}">
      <dgm:prSet/>
      <dgm:spPr/>
      <dgm:t>
        <a:bodyPr/>
        <a:lstStyle/>
        <a:p>
          <a:endParaRPr lang="fi-FI"/>
        </a:p>
      </dgm:t>
    </dgm:pt>
    <dgm:pt modelId="{A58BC6F3-D4AD-4A00-9F11-71A659487ADC}" type="sibTrans" cxnId="{B0E38B8A-704C-4BF9-8B98-3C12EFD451A5}">
      <dgm:prSet/>
      <dgm:spPr/>
      <dgm:t>
        <a:bodyPr/>
        <a:lstStyle/>
        <a:p>
          <a:endParaRPr lang="fi-FI"/>
        </a:p>
      </dgm:t>
    </dgm:pt>
    <dgm:pt modelId="{B55FCF09-DF5E-4732-A068-620E6176C5CE}">
      <dgm:prSet phldrT="[Text]"/>
      <dgm:spPr/>
      <dgm:t>
        <a:bodyPr/>
        <a:lstStyle/>
        <a:p>
          <a:r>
            <a:rPr lang="fi-FI"/>
            <a:t>Mathematics</a:t>
          </a:r>
        </a:p>
      </dgm:t>
    </dgm:pt>
    <dgm:pt modelId="{7C7148BF-C983-443A-96D2-A93FBB4A215F}" type="parTrans" cxnId="{3AF26892-FAD4-4CE8-9F0C-AFC724CBC7E0}">
      <dgm:prSet/>
      <dgm:spPr/>
      <dgm:t>
        <a:bodyPr/>
        <a:lstStyle/>
        <a:p>
          <a:endParaRPr lang="fi-FI"/>
        </a:p>
      </dgm:t>
    </dgm:pt>
    <dgm:pt modelId="{A70875A5-F89A-46AC-B37E-2F69A8C98F47}" type="sibTrans" cxnId="{3AF26892-FAD4-4CE8-9F0C-AFC724CBC7E0}">
      <dgm:prSet/>
      <dgm:spPr/>
      <dgm:t>
        <a:bodyPr/>
        <a:lstStyle/>
        <a:p>
          <a:endParaRPr lang="fi-FI"/>
        </a:p>
      </dgm:t>
    </dgm:pt>
    <dgm:pt modelId="{277D30D5-9EC0-4AA1-906D-983B87EE57D9}">
      <dgm:prSet phldrT="[Text]"/>
      <dgm:spPr/>
      <dgm:t>
        <a:bodyPr/>
        <a:lstStyle/>
        <a:p>
          <a:r>
            <a:rPr lang="fi-FI"/>
            <a:t>The natural sciences</a:t>
          </a:r>
        </a:p>
      </dgm:t>
    </dgm:pt>
    <dgm:pt modelId="{8C0BC207-FF6E-4E0F-BE67-496EDB373E9E}" type="parTrans" cxnId="{1D4837FA-737E-4F6D-A50B-3C64FC455F68}">
      <dgm:prSet/>
      <dgm:spPr/>
      <dgm:t>
        <a:bodyPr/>
        <a:lstStyle/>
        <a:p>
          <a:endParaRPr lang="fi-FI"/>
        </a:p>
      </dgm:t>
    </dgm:pt>
    <dgm:pt modelId="{4D865E6C-A736-4537-AE43-A2FCD5110902}" type="sibTrans" cxnId="{1D4837FA-737E-4F6D-A50B-3C64FC455F68}">
      <dgm:prSet/>
      <dgm:spPr/>
      <dgm:t>
        <a:bodyPr/>
        <a:lstStyle/>
        <a:p>
          <a:endParaRPr lang="fi-FI"/>
        </a:p>
      </dgm:t>
    </dgm:pt>
    <dgm:pt modelId="{E80C27A6-3059-4314-956A-6008F54C452C}">
      <dgm:prSet phldrT="[Text]"/>
      <dgm:spPr/>
      <dgm:t>
        <a:bodyPr/>
        <a:lstStyle/>
        <a:p>
          <a:r>
            <a:rPr lang="fi-FI"/>
            <a:t>The human sciences</a:t>
          </a:r>
        </a:p>
      </dgm:t>
    </dgm:pt>
    <dgm:pt modelId="{1CC820B2-A020-4618-84FC-3DEA43B712A7}" type="parTrans" cxnId="{96C5962F-7DAA-4544-A74F-795B07D32204}">
      <dgm:prSet/>
      <dgm:spPr/>
      <dgm:t>
        <a:bodyPr/>
        <a:lstStyle/>
        <a:p>
          <a:endParaRPr lang="fi-FI"/>
        </a:p>
      </dgm:t>
    </dgm:pt>
    <dgm:pt modelId="{935612B2-3437-4D27-9AB9-3330D846C214}" type="sibTrans" cxnId="{96C5962F-7DAA-4544-A74F-795B07D32204}">
      <dgm:prSet/>
      <dgm:spPr/>
      <dgm:t>
        <a:bodyPr/>
        <a:lstStyle/>
        <a:p>
          <a:endParaRPr lang="fi-FI"/>
        </a:p>
      </dgm:t>
    </dgm:pt>
    <dgm:pt modelId="{7269DE09-0559-496A-A125-0EF1324A237E}">
      <dgm:prSet phldrT="[Text]"/>
      <dgm:spPr/>
      <dgm:t>
        <a:bodyPr/>
        <a:lstStyle/>
        <a:p>
          <a:r>
            <a:rPr lang="fi-FI"/>
            <a:t>The arts</a:t>
          </a:r>
        </a:p>
      </dgm:t>
    </dgm:pt>
    <dgm:pt modelId="{B7FF13A7-DE5F-4270-B680-62F3AAA91CDE}" type="parTrans" cxnId="{38C00370-6596-468F-9A97-D4F192D8956A}">
      <dgm:prSet/>
      <dgm:spPr/>
      <dgm:t>
        <a:bodyPr/>
        <a:lstStyle/>
        <a:p>
          <a:endParaRPr lang="fi-FI"/>
        </a:p>
      </dgm:t>
    </dgm:pt>
    <dgm:pt modelId="{33F7BA09-B746-44E8-8CE2-153CC9CC02D5}" type="sibTrans" cxnId="{38C00370-6596-468F-9A97-D4F192D8956A}">
      <dgm:prSet/>
      <dgm:spPr/>
      <dgm:t>
        <a:bodyPr/>
        <a:lstStyle/>
        <a:p>
          <a:endParaRPr lang="fi-FI"/>
        </a:p>
      </dgm:t>
    </dgm:pt>
    <dgm:pt modelId="{7C1F1A4B-B0C3-4635-859B-BC44D6F85441}">
      <dgm:prSet phldrT="[Text]"/>
      <dgm:spPr/>
      <dgm:t>
        <a:bodyPr/>
        <a:lstStyle/>
        <a:p>
          <a:r>
            <a:rPr lang="fi-FI"/>
            <a:t>History</a:t>
          </a:r>
        </a:p>
      </dgm:t>
    </dgm:pt>
    <dgm:pt modelId="{6332FAD0-1544-44C5-A6EF-5232FEAFEE73}" type="parTrans" cxnId="{CDB8593F-2C73-4E07-88FA-5D6A5A4573FB}">
      <dgm:prSet/>
      <dgm:spPr/>
      <dgm:t>
        <a:bodyPr/>
        <a:lstStyle/>
        <a:p>
          <a:endParaRPr lang="fi-FI"/>
        </a:p>
      </dgm:t>
    </dgm:pt>
    <dgm:pt modelId="{AD52C3B5-F8A8-473F-B24F-2869C018A349}" type="sibTrans" cxnId="{CDB8593F-2C73-4E07-88FA-5D6A5A4573FB}">
      <dgm:prSet/>
      <dgm:spPr/>
      <dgm:t>
        <a:bodyPr/>
        <a:lstStyle/>
        <a:p>
          <a:endParaRPr lang="fi-FI"/>
        </a:p>
      </dgm:t>
    </dgm:pt>
    <dgm:pt modelId="{F41C9191-AC47-49C6-B21E-0A7C474551D2}" type="pres">
      <dgm:prSet presAssocID="{E3BB6C08-E430-446D-8E80-71D4F1A6A116}" presName="composite" presStyleCnt="0">
        <dgm:presLayoutVars>
          <dgm:chMax val="1"/>
          <dgm:dir/>
          <dgm:resizeHandles val="exact"/>
        </dgm:presLayoutVars>
      </dgm:prSet>
      <dgm:spPr/>
    </dgm:pt>
    <dgm:pt modelId="{BD7992D8-A950-46D0-A158-291D85718AAA}" type="pres">
      <dgm:prSet presAssocID="{E3BB6C08-E430-446D-8E80-71D4F1A6A116}" presName="radial" presStyleCnt="0">
        <dgm:presLayoutVars>
          <dgm:animLvl val="ctr"/>
        </dgm:presLayoutVars>
      </dgm:prSet>
      <dgm:spPr/>
    </dgm:pt>
    <dgm:pt modelId="{5A1888F2-DF2D-474D-82AC-31DA312DBC33}" type="pres">
      <dgm:prSet presAssocID="{80A6DBD6-B01F-4C1E-8AFC-DBC2643407B5}" presName="centerShape" presStyleLbl="vennNode1" presStyleIdx="0" presStyleCnt="6"/>
      <dgm:spPr/>
    </dgm:pt>
    <dgm:pt modelId="{4BE458EE-B693-4A39-9D58-1A95C78646D2}" type="pres">
      <dgm:prSet presAssocID="{B55FCF09-DF5E-4732-A068-620E6176C5CE}" presName="node" presStyleLbl="vennNode1" presStyleIdx="1" presStyleCnt="6">
        <dgm:presLayoutVars>
          <dgm:bulletEnabled val="1"/>
        </dgm:presLayoutVars>
      </dgm:prSet>
      <dgm:spPr/>
    </dgm:pt>
    <dgm:pt modelId="{F669637B-DDAC-4059-B149-6F09704BCDF9}" type="pres">
      <dgm:prSet presAssocID="{277D30D5-9EC0-4AA1-906D-983B87EE57D9}" presName="node" presStyleLbl="vennNode1" presStyleIdx="2" presStyleCnt="6">
        <dgm:presLayoutVars>
          <dgm:bulletEnabled val="1"/>
        </dgm:presLayoutVars>
      </dgm:prSet>
      <dgm:spPr/>
    </dgm:pt>
    <dgm:pt modelId="{41EF482A-6AB0-450A-8DC5-3D8E2E724864}" type="pres">
      <dgm:prSet presAssocID="{E80C27A6-3059-4314-956A-6008F54C452C}" presName="node" presStyleLbl="vennNode1" presStyleIdx="3" presStyleCnt="6">
        <dgm:presLayoutVars>
          <dgm:bulletEnabled val="1"/>
        </dgm:presLayoutVars>
      </dgm:prSet>
      <dgm:spPr/>
    </dgm:pt>
    <dgm:pt modelId="{E2EA8331-5091-48C9-A7EF-DC075AA1578F}" type="pres">
      <dgm:prSet presAssocID="{7269DE09-0559-496A-A125-0EF1324A237E}" presName="node" presStyleLbl="vennNode1" presStyleIdx="4" presStyleCnt="6">
        <dgm:presLayoutVars>
          <dgm:bulletEnabled val="1"/>
        </dgm:presLayoutVars>
      </dgm:prSet>
      <dgm:spPr/>
    </dgm:pt>
    <dgm:pt modelId="{C6C974D7-F5DA-4B62-B46D-7E1F34B0C4E9}" type="pres">
      <dgm:prSet presAssocID="{7C1F1A4B-B0C3-4635-859B-BC44D6F85441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A48E1E-0160-48CC-AC68-7031E960AE48}" type="presOf" srcId="{B55FCF09-DF5E-4732-A068-620E6176C5CE}" destId="{4BE458EE-B693-4A39-9D58-1A95C78646D2}" srcOrd="0" destOrd="0" presId="urn:microsoft.com/office/officeart/2005/8/layout/radial3"/>
    <dgm:cxn modelId="{65DA7D2F-8A89-484B-86D2-85C776D30BAC}" type="presOf" srcId="{7269DE09-0559-496A-A125-0EF1324A237E}" destId="{E2EA8331-5091-48C9-A7EF-DC075AA1578F}" srcOrd="0" destOrd="0" presId="urn:microsoft.com/office/officeart/2005/8/layout/radial3"/>
    <dgm:cxn modelId="{96C5962F-7DAA-4544-A74F-795B07D32204}" srcId="{80A6DBD6-B01F-4C1E-8AFC-DBC2643407B5}" destId="{E80C27A6-3059-4314-956A-6008F54C452C}" srcOrd="2" destOrd="0" parTransId="{1CC820B2-A020-4618-84FC-3DEA43B712A7}" sibTransId="{935612B2-3437-4D27-9AB9-3330D846C214}"/>
    <dgm:cxn modelId="{CDB8593F-2C73-4E07-88FA-5D6A5A4573FB}" srcId="{80A6DBD6-B01F-4C1E-8AFC-DBC2643407B5}" destId="{7C1F1A4B-B0C3-4635-859B-BC44D6F85441}" srcOrd="4" destOrd="0" parTransId="{6332FAD0-1544-44C5-A6EF-5232FEAFEE73}" sibTransId="{AD52C3B5-F8A8-473F-B24F-2869C018A349}"/>
    <dgm:cxn modelId="{AAC01369-1BD1-4363-BC2C-CDF4CEF12FF4}" type="presOf" srcId="{277D30D5-9EC0-4AA1-906D-983B87EE57D9}" destId="{F669637B-DDAC-4059-B149-6F09704BCDF9}" srcOrd="0" destOrd="0" presId="urn:microsoft.com/office/officeart/2005/8/layout/radial3"/>
    <dgm:cxn modelId="{38C00370-6596-468F-9A97-D4F192D8956A}" srcId="{80A6DBD6-B01F-4C1E-8AFC-DBC2643407B5}" destId="{7269DE09-0559-496A-A125-0EF1324A237E}" srcOrd="3" destOrd="0" parTransId="{B7FF13A7-DE5F-4270-B680-62F3AAA91CDE}" sibTransId="{33F7BA09-B746-44E8-8CE2-153CC9CC02D5}"/>
    <dgm:cxn modelId="{B0E38B8A-704C-4BF9-8B98-3C12EFD451A5}" srcId="{E3BB6C08-E430-446D-8E80-71D4F1A6A116}" destId="{80A6DBD6-B01F-4C1E-8AFC-DBC2643407B5}" srcOrd="0" destOrd="0" parTransId="{806D7648-8ED6-4778-BC6B-6C51AB4B21EE}" sibTransId="{A58BC6F3-D4AD-4A00-9F11-71A659487ADC}"/>
    <dgm:cxn modelId="{3AF26892-FAD4-4CE8-9F0C-AFC724CBC7E0}" srcId="{80A6DBD6-B01F-4C1E-8AFC-DBC2643407B5}" destId="{B55FCF09-DF5E-4732-A068-620E6176C5CE}" srcOrd="0" destOrd="0" parTransId="{7C7148BF-C983-443A-96D2-A93FBB4A215F}" sibTransId="{A70875A5-F89A-46AC-B37E-2F69A8C98F47}"/>
    <dgm:cxn modelId="{366A339A-5B83-4251-B960-C5D0CC9CF100}" type="presOf" srcId="{80A6DBD6-B01F-4C1E-8AFC-DBC2643407B5}" destId="{5A1888F2-DF2D-474D-82AC-31DA312DBC33}" srcOrd="0" destOrd="0" presId="urn:microsoft.com/office/officeart/2005/8/layout/radial3"/>
    <dgm:cxn modelId="{745384A8-D85D-4091-BA83-64A0FCC810F8}" type="presOf" srcId="{E80C27A6-3059-4314-956A-6008F54C452C}" destId="{41EF482A-6AB0-450A-8DC5-3D8E2E724864}" srcOrd="0" destOrd="0" presId="urn:microsoft.com/office/officeart/2005/8/layout/radial3"/>
    <dgm:cxn modelId="{69AC62CE-934E-4498-A40D-3F5952C8AA7A}" type="presOf" srcId="{E3BB6C08-E430-446D-8E80-71D4F1A6A116}" destId="{F41C9191-AC47-49C6-B21E-0A7C474551D2}" srcOrd="0" destOrd="0" presId="urn:microsoft.com/office/officeart/2005/8/layout/radial3"/>
    <dgm:cxn modelId="{F60093D2-8AC2-4D20-ADD9-51F7EB8965D5}" type="presOf" srcId="{7C1F1A4B-B0C3-4635-859B-BC44D6F85441}" destId="{C6C974D7-F5DA-4B62-B46D-7E1F34B0C4E9}" srcOrd="0" destOrd="0" presId="urn:microsoft.com/office/officeart/2005/8/layout/radial3"/>
    <dgm:cxn modelId="{1D4837FA-737E-4F6D-A50B-3C64FC455F68}" srcId="{80A6DBD6-B01F-4C1E-8AFC-DBC2643407B5}" destId="{277D30D5-9EC0-4AA1-906D-983B87EE57D9}" srcOrd="1" destOrd="0" parTransId="{8C0BC207-FF6E-4E0F-BE67-496EDB373E9E}" sibTransId="{4D865E6C-A736-4537-AE43-A2FCD5110902}"/>
    <dgm:cxn modelId="{709A7393-5323-42E9-805B-F757D4048447}" type="presParOf" srcId="{F41C9191-AC47-49C6-B21E-0A7C474551D2}" destId="{BD7992D8-A950-46D0-A158-291D85718AAA}" srcOrd="0" destOrd="0" presId="urn:microsoft.com/office/officeart/2005/8/layout/radial3"/>
    <dgm:cxn modelId="{F000817E-F0CF-48EF-8307-B862FB85AE86}" type="presParOf" srcId="{BD7992D8-A950-46D0-A158-291D85718AAA}" destId="{5A1888F2-DF2D-474D-82AC-31DA312DBC33}" srcOrd="0" destOrd="0" presId="urn:microsoft.com/office/officeart/2005/8/layout/radial3"/>
    <dgm:cxn modelId="{F4B27CB3-164B-46ED-B0C6-5FF40DA59C0A}" type="presParOf" srcId="{BD7992D8-A950-46D0-A158-291D85718AAA}" destId="{4BE458EE-B693-4A39-9D58-1A95C78646D2}" srcOrd="1" destOrd="0" presId="urn:microsoft.com/office/officeart/2005/8/layout/radial3"/>
    <dgm:cxn modelId="{CBEEF7DE-B3FE-47A7-ABA1-68453C6BCADF}" type="presParOf" srcId="{BD7992D8-A950-46D0-A158-291D85718AAA}" destId="{F669637B-DDAC-4059-B149-6F09704BCDF9}" srcOrd="2" destOrd="0" presId="urn:microsoft.com/office/officeart/2005/8/layout/radial3"/>
    <dgm:cxn modelId="{DD1F37C3-17CA-4A72-9638-F38C12121210}" type="presParOf" srcId="{BD7992D8-A950-46D0-A158-291D85718AAA}" destId="{41EF482A-6AB0-450A-8DC5-3D8E2E724864}" srcOrd="3" destOrd="0" presId="urn:microsoft.com/office/officeart/2005/8/layout/radial3"/>
    <dgm:cxn modelId="{D6E01632-A97C-480D-990C-496B0F6B5318}" type="presParOf" srcId="{BD7992D8-A950-46D0-A158-291D85718AAA}" destId="{E2EA8331-5091-48C9-A7EF-DC075AA1578F}" srcOrd="4" destOrd="0" presId="urn:microsoft.com/office/officeart/2005/8/layout/radial3"/>
    <dgm:cxn modelId="{C72FF9C9-3F16-46DE-9412-48A6F9898748}" type="presParOf" srcId="{BD7992D8-A950-46D0-A158-291D85718AAA}" destId="{C6C974D7-F5DA-4B62-B46D-7E1F34B0C4E9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888F2-DF2D-474D-82AC-31DA312DBC33}">
      <dsp:nvSpPr>
        <dsp:cNvPr id="0" name=""/>
        <dsp:cNvSpPr/>
      </dsp:nvSpPr>
      <dsp:spPr>
        <a:xfrm>
          <a:off x="857808" y="1245795"/>
          <a:ext cx="2322983" cy="2322983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 err="1"/>
            <a:t>Areas</a:t>
          </a:r>
          <a:r>
            <a:rPr lang="fi-FI" sz="2700" kern="1200" dirty="0"/>
            <a:t> of Knowledge</a:t>
          </a:r>
        </a:p>
      </dsp:txBody>
      <dsp:txXfrm>
        <a:off x="1198001" y="1585988"/>
        <a:ext cx="1642597" cy="1642597"/>
      </dsp:txXfrm>
    </dsp:sp>
    <dsp:sp modelId="{4BE458EE-B693-4A39-9D58-1A95C78646D2}">
      <dsp:nvSpPr>
        <dsp:cNvPr id="0" name=""/>
        <dsp:cNvSpPr/>
      </dsp:nvSpPr>
      <dsp:spPr>
        <a:xfrm>
          <a:off x="1438554" y="315351"/>
          <a:ext cx="1161491" cy="116149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1986775"/>
                <a:satOff val="7962"/>
                <a:lumOff val="172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-1986775"/>
                <a:satOff val="7962"/>
                <a:lumOff val="172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Mathematics</a:t>
          </a:r>
        </a:p>
      </dsp:txBody>
      <dsp:txXfrm>
        <a:off x="1608650" y="485447"/>
        <a:ext cx="821299" cy="821299"/>
      </dsp:txXfrm>
    </dsp:sp>
    <dsp:sp modelId="{F669637B-DDAC-4059-B149-6F09704BCDF9}">
      <dsp:nvSpPr>
        <dsp:cNvPr id="0" name=""/>
        <dsp:cNvSpPr/>
      </dsp:nvSpPr>
      <dsp:spPr>
        <a:xfrm>
          <a:off x="2875781" y="1359557"/>
          <a:ext cx="1161491" cy="116149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3973551"/>
                <a:satOff val="15924"/>
                <a:lumOff val="3451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-3973551"/>
                <a:satOff val="15924"/>
                <a:lumOff val="3451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The natural sciences</a:t>
          </a:r>
        </a:p>
      </dsp:txBody>
      <dsp:txXfrm>
        <a:off x="3045877" y="1529653"/>
        <a:ext cx="821299" cy="821299"/>
      </dsp:txXfrm>
    </dsp:sp>
    <dsp:sp modelId="{41EF482A-6AB0-450A-8DC5-3D8E2E724864}">
      <dsp:nvSpPr>
        <dsp:cNvPr id="0" name=""/>
        <dsp:cNvSpPr/>
      </dsp:nvSpPr>
      <dsp:spPr>
        <a:xfrm>
          <a:off x="2326809" y="3049120"/>
          <a:ext cx="1161491" cy="116149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5960326"/>
                <a:satOff val="23887"/>
                <a:lumOff val="517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-5960326"/>
                <a:satOff val="23887"/>
                <a:lumOff val="517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The human sciences</a:t>
          </a:r>
        </a:p>
      </dsp:txBody>
      <dsp:txXfrm>
        <a:off x="2496905" y="3219216"/>
        <a:ext cx="821299" cy="821299"/>
      </dsp:txXfrm>
    </dsp:sp>
    <dsp:sp modelId="{E2EA8331-5091-48C9-A7EF-DC075AA1578F}">
      <dsp:nvSpPr>
        <dsp:cNvPr id="0" name=""/>
        <dsp:cNvSpPr/>
      </dsp:nvSpPr>
      <dsp:spPr>
        <a:xfrm>
          <a:off x="550298" y="3049120"/>
          <a:ext cx="1161491" cy="116149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7947101"/>
                <a:satOff val="31849"/>
                <a:lumOff val="690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-7947101"/>
                <a:satOff val="31849"/>
                <a:lumOff val="690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The arts</a:t>
          </a:r>
        </a:p>
      </dsp:txBody>
      <dsp:txXfrm>
        <a:off x="720394" y="3219216"/>
        <a:ext cx="821299" cy="821299"/>
      </dsp:txXfrm>
    </dsp:sp>
    <dsp:sp modelId="{C6C974D7-F5DA-4B62-B46D-7E1F34B0C4E9}">
      <dsp:nvSpPr>
        <dsp:cNvPr id="0" name=""/>
        <dsp:cNvSpPr/>
      </dsp:nvSpPr>
      <dsp:spPr>
        <a:xfrm>
          <a:off x="1326" y="1359557"/>
          <a:ext cx="1161491" cy="116149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alpha val="50000"/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History</a:t>
          </a:r>
        </a:p>
      </dsp:txBody>
      <dsp:txXfrm>
        <a:off x="171422" y="1529653"/>
        <a:ext cx="821299" cy="821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492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044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02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99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0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3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24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336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42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252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03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D46CC-CD2D-B147-BDF5-39B5041FEDD0}" type="datetimeFigureOut">
              <a:rPr lang="fi-FI" smtClean="0"/>
              <a:t>7.4.2025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E23A4-22A1-5746-9622-443EDD884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38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THE ETHICS OF KNOWLEDGE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Jyväskylän Lyseon lukio</a:t>
            </a:r>
          </a:p>
        </p:txBody>
      </p:sp>
    </p:spTree>
    <p:extLst>
      <p:ext uri="{BB962C8B-B14F-4D97-AF65-F5344CB8AC3E}">
        <p14:creationId xmlns:p14="http://schemas.microsoft.com/office/powerpoint/2010/main" val="755560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CBA5C7-D060-CD85-2B8C-AB87120A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Basic </a:t>
            </a:r>
            <a:r>
              <a:rPr lang="fi-FI" dirty="0" err="1"/>
              <a:t>concepts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7A85AF-2990-2D8C-4A23-E0A431E7A7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b="1" noProof="0" dirty="0"/>
          </a:p>
          <a:p>
            <a:r>
              <a:rPr lang="en-GB" b="1" noProof="0" dirty="0"/>
              <a:t>Responsibility</a:t>
            </a:r>
            <a:r>
              <a:rPr lang="en-GB" noProof="0" dirty="0"/>
              <a:t> follows, if someone is</a:t>
            </a:r>
          </a:p>
          <a:p>
            <a:pPr lvl="1"/>
            <a:r>
              <a:rPr lang="en-GB" noProof="0" dirty="0"/>
              <a:t>Capable of rational judgement</a:t>
            </a:r>
          </a:p>
          <a:p>
            <a:pPr lvl="1"/>
            <a:r>
              <a:rPr lang="en-GB" noProof="0" dirty="0"/>
              <a:t>Understands the facts related to an action</a:t>
            </a:r>
          </a:p>
          <a:p>
            <a:pPr lvl="1"/>
            <a:r>
              <a:rPr lang="en-GB" noProof="0" dirty="0"/>
              <a:t>Is free to intentionally act or not to act (omission) </a:t>
            </a:r>
          </a:p>
        </p:txBody>
      </p:sp>
      <p:pic>
        <p:nvPicPr>
          <p:cNvPr id="6" name="Sisällön paikkamerkki 5" descr="Kuva, joka sisältää kohteen pallo, taivas, kallio, piha-&#10;&#10;Tekoälyn generoima sisältö voi olla virheellistä.">
            <a:extLst>
              <a:ext uri="{FF2B5EF4-FFF2-40B4-BE49-F238E27FC236}">
                <a16:creationId xmlns:a16="http://schemas.microsoft.com/office/drawing/2014/main" id="{1B4D03CF-B193-2077-DB09-6E85F4998F3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r="19853"/>
          <a:stretch/>
        </p:blipFill>
        <p:spPr>
          <a:xfrm>
            <a:off x="4648202" y="2060772"/>
            <a:ext cx="4126916" cy="2736455"/>
          </a:xfr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92F8E241-EE5C-CE0C-FB53-C243B7323807}"/>
              </a:ext>
            </a:extLst>
          </p:cNvPr>
          <p:cNvSpPr txBox="1"/>
          <p:nvPr/>
        </p:nvSpPr>
        <p:spPr>
          <a:xfrm>
            <a:off x="4551581" y="5025609"/>
            <a:ext cx="4320158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What moral responsibilities and </a:t>
            </a:r>
          </a:p>
          <a:p>
            <a:pPr algn="ctr"/>
            <a:r>
              <a:rPr lang="en-GB" sz="2400" b="1" dirty="0"/>
              <a:t>obligations come with the </a:t>
            </a:r>
          </a:p>
          <a:p>
            <a:pPr algn="ctr"/>
            <a:r>
              <a:rPr lang="en-GB" sz="2400" b="1" dirty="0"/>
              <a:t>acquisition of knowledge? </a:t>
            </a:r>
          </a:p>
        </p:txBody>
      </p:sp>
    </p:spTree>
    <p:extLst>
      <p:ext uri="{BB962C8B-B14F-4D97-AF65-F5344CB8AC3E}">
        <p14:creationId xmlns:p14="http://schemas.microsoft.com/office/powerpoint/2010/main" val="128471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8CE873-B965-944D-B1D1-1BDB24B8C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433154-589C-7D4C-A7C1-3C84690E77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Teacher divides you into five groups</a:t>
            </a:r>
          </a:p>
          <a:p>
            <a:r>
              <a:rPr lang="en-GB" dirty="0"/>
              <a:t>Each group gets one are of knowledge and four questions</a:t>
            </a:r>
          </a:p>
          <a:p>
            <a:r>
              <a:rPr lang="en-GB" dirty="0"/>
              <a:t>Prepare to present your ideas to others</a:t>
            </a:r>
          </a:p>
        </p:txBody>
      </p:sp>
      <p:graphicFrame>
        <p:nvGraphicFramePr>
          <p:cNvPr id="7" name="Diagram 3">
            <a:extLst>
              <a:ext uri="{FF2B5EF4-FFF2-40B4-BE49-F238E27FC236}">
                <a16:creationId xmlns:a16="http://schemas.microsoft.com/office/drawing/2014/main" id="{A7115256-3B6E-6144-B10E-BC6828D65A3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43652190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863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5D73C1F5-FDFD-1A4F-B02D-AD0D6882F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5D9BAB-6FBE-C040-9041-A9A3DB6E7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Are there </a:t>
            </a:r>
            <a:r>
              <a:rPr lang="en-GB" b="1" dirty="0"/>
              <a:t>responsibilities</a:t>
            </a:r>
            <a:r>
              <a:rPr lang="en-GB" dirty="0"/>
              <a:t> that necessarily come with knowing something or knowing how to do something in this area of knowledge?</a:t>
            </a:r>
          </a:p>
          <a:p>
            <a:r>
              <a:rPr lang="en-GB" dirty="0"/>
              <a:t>Under what circumstances, if any, do we have a </a:t>
            </a:r>
            <a:r>
              <a:rPr lang="en-GB" b="1" dirty="0"/>
              <a:t>moral duty to share </a:t>
            </a:r>
            <a:r>
              <a:rPr lang="en-GB" dirty="0"/>
              <a:t>what we know in this area of knowledge?</a:t>
            </a:r>
          </a:p>
          <a:p>
            <a:r>
              <a:rPr lang="en-GB" dirty="0"/>
              <a:t>Is there knowledge that a person or society has a </a:t>
            </a:r>
            <a:r>
              <a:rPr lang="en-GB" b="1" dirty="0"/>
              <a:t>responsibility to acquire </a:t>
            </a:r>
            <a:r>
              <a:rPr lang="en-GB" dirty="0"/>
              <a:t>or </a:t>
            </a:r>
            <a:r>
              <a:rPr lang="en-GB" b="1" dirty="0"/>
              <a:t>not to acquire</a:t>
            </a:r>
            <a:r>
              <a:rPr lang="en-GB" dirty="0"/>
              <a:t> in this area of knowledge?</a:t>
            </a:r>
          </a:p>
          <a:p>
            <a:r>
              <a:rPr lang="en-GB" dirty="0"/>
              <a:t>Is the pursuit of knowledge in this area of knowledge a subject to </a:t>
            </a:r>
            <a:r>
              <a:rPr lang="en-GB" b="1" dirty="0"/>
              <a:t>ethical constraints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9675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A3722-1A88-0C4C-B910-ADCACBC4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Summary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7575B1-E05C-A345-8A27-BC6032AC9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Ethics of knowledge as a part of the TOK knowledge framework:</a:t>
            </a:r>
          </a:p>
          <a:p>
            <a:pPr lvl="1"/>
            <a:r>
              <a:rPr lang="en-GB" i="1" dirty="0"/>
              <a:t>How do we know about right and wrong?</a:t>
            </a:r>
          </a:p>
          <a:p>
            <a:pPr lvl="1"/>
            <a:r>
              <a:rPr lang="en-GB" i="1" dirty="0"/>
              <a:t>What responsibilities rest on the knower as a result of their knowledge?</a:t>
            </a:r>
          </a:p>
          <a:p>
            <a:pPr lvl="1"/>
            <a:r>
              <a:rPr lang="en-GB" i="1" dirty="0"/>
              <a:t>How do ethical considerations impact knowledge and vice versa?</a:t>
            </a:r>
          </a:p>
        </p:txBody>
      </p:sp>
    </p:spTree>
    <p:extLst>
      <p:ext uri="{BB962C8B-B14F-4D97-AF65-F5344CB8AC3E}">
        <p14:creationId xmlns:p14="http://schemas.microsoft.com/office/powerpoint/2010/main" val="425861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/>
              <a:t>Homer Simpson &lt;http://www.wiringthebrain.com/2011/06/</a:t>
            </a:r>
            <a:r>
              <a:rPr lang="fi-FI" dirty="0" err="1"/>
              <a:t>where-do-morals-come-from.html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15th of November 2015.</a:t>
            </a:r>
          </a:p>
          <a:p>
            <a:r>
              <a:rPr lang="fi-FI" dirty="0" err="1"/>
              <a:t>The</a:t>
            </a:r>
            <a:r>
              <a:rPr lang="fi-FI" dirty="0"/>
              <a:t> main </a:t>
            </a:r>
            <a:r>
              <a:rPr lang="fi-FI" dirty="0" err="1"/>
              <a:t>building</a:t>
            </a:r>
            <a:r>
              <a:rPr lang="fi-FI" dirty="0"/>
              <a:t> of Jyväskylä </a:t>
            </a:r>
            <a:r>
              <a:rPr lang="fi-FI" dirty="0" err="1"/>
              <a:t>University</a:t>
            </a:r>
            <a:r>
              <a:rPr lang="fi-FI" dirty="0"/>
              <a:t> &lt;http://</a:t>
            </a:r>
            <a:r>
              <a:rPr lang="fi-FI" dirty="0" err="1"/>
              <a:t>www.rky.fi</a:t>
            </a:r>
            <a:r>
              <a:rPr lang="fi-FI" dirty="0"/>
              <a:t>/</a:t>
            </a:r>
            <a:r>
              <a:rPr lang="fi-FI" dirty="0" err="1"/>
              <a:t>read</a:t>
            </a:r>
            <a:r>
              <a:rPr lang="fi-FI" dirty="0"/>
              <a:t>/asp/</a:t>
            </a:r>
            <a:r>
              <a:rPr lang="fi-FI" dirty="0" err="1"/>
              <a:t>r_kohde_det.aspx?KOHDE_ID</a:t>
            </a:r>
            <a:r>
              <a:rPr lang="fi-FI" dirty="0"/>
              <a:t>=182&gt; </a:t>
            </a:r>
            <a:r>
              <a:rPr lang="fi-FI" dirty="0" err="1"/>
              <a:t>Accessed</a:t>
            </a:r>
            <a:r>
              <a:rPr lang="fi-FI" dirty="0"/>
              <a:t> 31st of </a:t>
            </a:r>
            <a:r>
              <a:rPr lang="fi-FI" dirty="0" err="1"/>
              <a:t>March</a:t>
            </a:r>
            <a:r>
              <a:rPr lang="fi-FI" dirty="0"/>
              <a:t> 2020. </a:t>
            </a:r>
          </a:p>
          <a:p>
            <a:r>
              <a:rPr lang="fi-FI" dirty="0"/>
              <a:t>Homer </a:t>
            </a:r>
            <a:r>
              <a:rPr lang="fi-FI" dirty="0" err="1"/>
              <a:t>strangling</a:t>
            </a:r>
            <a:r>
              <a:rPr lang="fi-FI" dirty="0"/>
              <a:t> Bart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fi.pinterest.com</a:t>
            </a:r>
            <a:r>
              <a:rPr lang="fi-FI" dirty="0"/>
              <a:t>/</a:t>
            </a:r>
            <a:r>
              <a:rPr lang="fi-FI" dirty="0" err="1"/>
              <a:t>pin</a:t>
            </a:r>
            <a:r>
              <a:rPr lang="fi-FI" dirty="0"/>
              <a:t>/444589794451702210/&gt; </a:t>
            </a:r>
            <a:r>
              <a:rPr lang="fi-FI" dirty="0" err="1"/>
              <a:t>Accessed</a:t>
            </a:r>
            <a:r>
              <a:rPr lang="fi-FI" dirty="0"/>
              <a:t> 15th of November 2015.</a:t>
            </a:r>
          </a:p>
          <a:p>
            <a:r>
              <a:rPr lang="fi-FI" dirty="0" err="1"/>
              <a:t>Ethics</a:t>
            </a:r>
            <a:r>
              <a:rPr lang="fi-FI" dirty="0"/>
              <a:t> </a:t>
            </a:r>
            <a:r>
              <a:rPr lang="fi-FI" dirty="0" err="1"/>
              <a:t>word</a:t>
            </a:r>
            <a:r>
              <a:rPr lang="fi-FI" dirty="0"/>
              <a:t> </a:t>
            </a:r>
            <a:r>
              <a:rPr lang="fi-FI" dirty="0" err="1"/>
              <a:t>head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ec.europa.eu</a:t>
            </a:r>
            <a:r>
              <a:rPr lang="fi-FI" dirty="0"/>
              <a:t>/</a:t>
            </a:r>
            <a:r>
              <a:rPr lang="fi-FI" dirty="0" err="1"/>
              <a:t>programmes</a:t>
            </a:r>
            <a:r>
              <a:rPr lang="fi-FI" dirty="0"/>
              <a:t>/horizon2020/en/h2020-section/</a:t>
            </a:r>
            <a:r>
              <a:rPr lang="fi-FI" dirty="0" err="1"/>
              <a:t>ethics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16th of </a:t>
            </a:r>
            <a:r>
              <a:rPr lang="fi-FI" dirty="0" err="1"/>
              <a:t>April</a:t>
            </a:r>
            <a:r>
              <a:rPr lang="fi-FI" dirty="0"/>
              <a:t> 2020.</a:t>
            </a:r>
          </a:p>
          <a:p>
            <a:r>
              <a:rPr lang="fi-FI" dirty="0" err="1"/>
              <a:t>Profile</a:t>
            </a:r>
            <a:r>
              <a:rPr lang="fi-FI" dirty="0"/>
              <a:t> </a:t>
            </a:r>
            <a:r>
              <a:rPr lang="fi-FI" dirty="0" err="1"/>
              <a:t>picture</a:t>
            </a:r>
            <a:r>
              <a:rPr lang="fi-FI" dirty="0"/>
              <a:t> &lt;http://</a:t>
            </a:r>
            <a:r>
              <a:rPr lang="fi-FI" dirty="0" err="1"/>
              <a:t>baxtercoaching.com</a:t>
            </a:r>
            <a:r>
              <a:rPr lang="fi-FI" dirty="0"/>
              <a:t>/</a:t>
            </a:r>
            <a:r>
              <a:rPr lang="fi-FI" dirty="0" err="1"/>
              <a:t>testimonial</a:t>
            </a:r>
            <a:r>
              <a:rPr lang="fi-FI" dirty="0"/>
              <a:t>/</a:t>
            </a:r>
            <a:r>
              <a:rPr lang="fi-FI" dirty="0" err="1"/>
              <a:t>anthony</a:t>
            </a:r>
            <a:r>
              <a:rPr lang="fi-FI" dirty="0"/>
              <a:t>-</a:t>
            </a:r>
            <a:r>
              <a:rPr lang="fi-FI" dirty="0" err="1"/>
              <a:t>bennett</a:t>
            </a:r>
            <a:r>
              <a:rPr lang="fi-FI" dirty="0"/>
              <a:t>-sport-</a:t>
            </a:r>
            <a:r>
              <a:rPr lang="fi-FI" dirty="0" err="1"/>
              <a:t>communications</a:t>
            </a:r>
            <a:r>
              <a:rPr lang="fi-FI" dirty="0"/>
              <a:t>-</a:t>
            </a:r>
            <a:r>
              <a:rPr lang="fi-FI" dirty="0" err="1"/>
              <a:t>professional</a:t>
            </a:r>
            <a:r>
              <a:rPr lang="fi-FI" dirty="0"/>
              <a:t>-in-</a:t>
            </a:r>
            <a:r>
              <a:rPr lang="fi-FI" dirty="0" err="1"/>
              <a:t>the</a:t>
            </a:r>
            <a:r>
              <a:rPr lang="fi-FI" dirty="0"/>
              <a:t>-</a:t>
            </a:r>
            <a:r>
              <a:rPr lang="fi-FI" dirty="0" err="1"/>
              <a:t>cfl</a:t>
            </a:r>
            <a:r>
              <a:rPr lang="fi-FI" dirty="0"/>
              <a:t>/</a:t>
            </a:r>
            <a:r>
              <a:rPr lang="fi-FI" dirty="0" err="1"/>
              <a:t>facebook</a:t>
            </a:r>
            <a:r>
              <a:rPr lang="fi-FI" dirty="0"/>
              <a:t>-</a:t>
            </a:r>
            <a:r>
              <a:rPr lang="fi-FI" dirty="0" err="1"/>
              <a:t>default</a:t>
            </a:r>
            <a:r>
              <a:rPr lang="fi-FI" dirty="0"/>
              <a:t>-no-</a:t>
            </a:r>
            <a:r>
              <a:rPr lang="fi-FI" dirty="0" err="1"/>
              <a:t>profile</a:t>
            </a:r>
            <a:r>
              <a:rPr lang="fi-FI" dirty="0"/>
              <a:t>-</a:t>
            </a:r>
            <a:r>
              <a:rPr lang="fi-FI" dirty="0" err="1"/>
              <a:t>pic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17th of August 2016.</a:t>
            </a:r>
          </a:p>
          <a:p>
            <a:r>
              <a:rPr lang="fi-FI" dirty="0"/>
              <a:t>Value &lt;http://</a:t>
            </a:r>
            <a:r>
              <a:rPr lang="fi-FI" dirty="0" err="1"/>
              <a:t>www.arborinvestmentplanner.com</a:t>
            </a:r>
            <a:r>
              <a:rPr lang="fi-FI" dirty="0"/>
              <a:t>/</a:t>
            </a:r>
            <a:r>
              <a:rPr lang="fi-FI" dirty="0" err="1"/>
              <a:t>what</a:t>
            </a:r>
            <a:r>
              <a:rPr lang="fi-FI" dirty="0"/>
              <a:t>-is-</a:t>
            </a:r>
            <a:r>
              <a:rPr lang="fi-FI" dirty="0" err="1"/>
              <a:t>the</a:t>
            </a:r>
            <a:r>
              <a:rPr lang="fi-FI" dirty="0"/>
              <a:t>-</a:t>
            </a:r>
            <a:r>
              <a:rPr lang="fi-FI" dirty="0" err="1"/>
              <a:t>big-deal-about-intrinsic-value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15th of November 2015.</a:t>
            </a:r>
          </a:p>
          <a:p>
            <a:r>
              <a:rPr lang="fi-FI" dirty="0" err="1"/>
              <a:t>Responsibility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www.strengthsschool.com</a:t>
            </a:r>
            <a:r>
              <a:rPr lang="fi-FI" dirty="0"/>
              <a:t>/</a:t>
            </a:r>
            <a:r>
              <a:rPr lang="fi-FI" dirty="0" err="1"/>
              <a:t>strengthsfinder-blog</a:t>
            </a:r>
            <a:r>
              <a:rPr lang="fi-FI" dirty="0"/>
              <a:t>/</a:t>
            </a:r>
            <a:r>
              <a:rPr lang="fi-FI" dirty="0" err="1"/>
              <a:t>responsibility-talent-theme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7th of </a:t>
            </a:r>
            <a:r>
              <a:rPr lang="fi-FI" dirty="0" err="1"/>
              <a:t>April</a:t>
            </a:r>
            <a:r>
              <a:rPr lang="fi-FI" dirty="0"/>
              <a:t> 2025.</a:t>
            </a:r>
          </a:p>
          <a:p>
            <a:r>
              <a:rPr lang="fi-FI" dirty="0" err="1"/>
              <a:t>Areas</a:t>
            </a:r>
            <a:r>
              <a:rPr lang="fi-FI" dirty="0"/>
              <a:t> of </a:t>
            </a:r>
            <a:r>
              <a:rPr lang="fi-FI" dirty="0" err="1"/>
              <a:t>knowledge</a:t>
            </a:r>
            <a:r>
              <a:rPr lang="fi-FI" dirty="0"/>
              <a:t> © Christine </a:t>
            </a:r>
            <a:r>
              <a:rPr lang="fi-FI" dirty="0" err="1"/>
              <a:t>Stevenage</a:t>
            </a:r>
            <a:r>
              <a:rPr lang="fi-FI" dirty="0"/>
              <a:t>, 2020.</a:t>
            </a:r>
          </a:p>
        </p:txBody>
      </p:sp>
    </p:spTree>
    <p:extLst>
      <p:ext uri="{BB962C8B-B14F-4D97-AF65-F5344CB8AC3E}">
        <p14:creationId xmlns:p14="http://schemas.microsoft.com/office/powerpoint/2010/main" val="87471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ORIENTATION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18616"/>
          </a:xfrm>
        </p:spPr>
        <p:txBody>
          <a:bodyPr>
            <a:normAutofit/>
          </a:bodyPr>
          <a:lstStyle/>
          <a:p>
            <a:r>
              <a:rPr lang="en-GB" dirty="0"/>
              <a:t>(1) When was the last time you did something </a:t>
            </a:r>
            <a:r>
              <a:rPr lang="en-GB" dirty="0">
                <a:solidFill>
                  <a:srgbClr val="FF0000"/>
                </a:solidFill>
              </a:rPr>
              <a:t>morally wrong/bad?</a:t>
            </a:r>
          </a:p>
          <a:p>
            <a:pPr lvl="1"/>
            <a:r>
              <a:rPr lang="en-GB" dirty="0"/>
              <a:t>What was the action? What made it </a:t>
            </a:r>
            <a:r>
              <a:rPr lang="en-GB" dirty="0">
                <a:solidFill>
                  <a:srgbClr val="FF0000"/>
                </a:solidFill>
              </a:rPr>
              <a:t>wrong/bad</a:t>
            </a:r>
            <a:r>
              <a:rPr lang="en-GB" dirty="0"/>
              <a:t>?</a:t>
            </a:r>
          </a:p>
          <a:p>
            <a:pPr lvl="1"/>
            <a:r>
              <a:rPr lang="en-GB" b="1" dirty="0"/>
              <a:t>How do you </a:t>
            </a:r>
            <a:r>
              <a:rPr lang="en-GB" b="1" i="1" dirty="0"/>
              <a:t>know</a:t>
            </a:r>
            <a:r>
              <a:rPr lang="en-GB" b="1" dirty="0"/>
              <a:t> it was </a:t>
            </a:r>
            <a:r>
              <a:rPr lang="en-GB" b="1" dirty="0">
                <a:solidFill>
                  <a:srgbClr val="FF0000"/>
                </a:solidFill>
              </a:rPr>
              <a:t>wrong/bad</a:t>
            </a:r>
            <a:r>
              <a:rPr lang="en-GB" b="1" dirty="0"/>
              <a:t>? </a:t>
            </a:r>
          </a:p>
          <a:p>
            <a:endParaRPr lang="en-GB" dirty="0"/>
          </a:p>
          <a:p>
            <a:r>
              <a:rPr lang="en-GB" dirty="0"/>
              <a:t>(2) When was the last time you did something </a:t>
            </a:r>
            <a:r>
              <a:rPr lang="en-GB" dirty="0">
                <a:solidFill>
                  <a:srgbClr val="008000"/>
                </a:solidFill>
              </a:rPr>
              <a:t>morally right/good?</a:t>
            </a:r>
          </a:p>
          <a:p>
            <a:pPr lvl="1"/>
            <a:r>
              <a:rPr lang="en-GB" dirty="0"/>
              <a:t>What was the action? What made it </a:t>
            </a:r>
            <a:r>
              <a:rPr lang="en-GB" dirty="0">
                <a:solidFill>
                  <a:srgbClr val="008000"/>
                </a:solidFill>
              </a:rPr>
              <a:t>right/good</a:t>
            </a:r>
            <a:r>
              <a:rPr lang="en-GB" dirty="0"/>
              <a:t>?</a:t>
            </a:r>
          </a:p>
          <a:p>
            <a:pPr lvl="1"/>
            <a:r>
              <a:rPr lang="en-GB" b="1" dirty="0"/>
              <a:t>How do you </a:t>
            </a:r>
            <a:r>
              <a:rPr lang="en-GB" b="1" i="1" dirty="0"/>
              <a:t>know</a:t>
            </a:r>
            <a:r>
              <a:rPr lang="en-GB" b="1" dirty="0"/>
              <a:t> it was </a:t>
            </a:r>
            <a:r>
              <a:rPr lang="en-GB" b="1" dirty="0">
                <a:solidFill>
                  <a:srgbClr val="008000"/>
                </a:solidFill>
              </a:rPr>
              <a:t>right/good</a:t>
            </a:r>
            <a:r>
              <a:rPr lang="en-GB" b="1" dirty="0"/>
              <a:t>?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95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concepts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Morals</a:t>
            </a:r>
            <a:endParaRPr lang="en-GB" dirty="0"/>
          </a:p>
          <a:p>
            <a:pPr lvl="1"/>
            <a:r>
              <a:rPr lang="en-GB" dirty="0"/>
              <a:t>Views of right and wrong</a:t>
            </a:r>
          </a:p>
          <a:p>
            <a:r>
              <a:rPr lang="en-GB" b="1" dirty="0"/>
              <a:t>Ethics</a:t>
            </a:r>
            <a:endParaRPr lang="en-GB" dirty="0"/>
          </a:p>
          <a:p>
            <a:pPr lvl="1"/>
            <a:r>
              <a:rPr lang="en-GB" dirty="0"/>
              <a:t>Study of morals</a:t>
            </a:r>
          </a:p>
        </p:txBody>
      </p:sp>
      <p:pic>
        <p:nvPicPr>
          <p:cNvPr id="6" name="Sisällön paikkamerkki 5" descr="homer-angel-deveil.png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8" r="14728"/>
          <a:stretch/>
        </p:blipFill>
        <p:spPr/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2631B9FF-2285-CC4A-965F-630D42A06BCD}"/>
              </a:ext>
            </a:extLst>
          </p:cNvPr>
          <p:cNvSpPr txBox="1"/>
          <p:nvPr/>
        </p:nvSpPr>
        <p:spPr>
          <a:xfrm>
            <a:off x="794051" y="4911212"/>
            <a:ext cx="3364897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What should one do?</a:t>
            </a:r>
          </a:p>
        </p:txBody>
      </p:sp>
    </p:spTree>
    <p:extLst>
      <p:ext uri="{BB962C8B-B14F-4D97-AF65-F5344CB8AC3E}">
        <p14:creationId xmlns:p14="http://schemas.microsoft.com/office/powerpoint/2010/main" val="405515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Basic </a:t>
            </a:r>
            <a:r>
              <a:rPr lang="fi-FI" dirty="0" err="1"/>
              <a:t>concepts</a:t>
            </a:r>
            <a:endParaRPr lang="fi-FI" dirty="0"/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76B0CC74-858E-D342-9B30-2118420EBA59}"/>
              </a:ext>
            </a:extLst>
          </p:cNvPr>
          <p:cNvSpPr/>
          <p:nvPr/>
        </p:nvSpPr>
        <p:spPr>
          <a:xfrm>
            <a:off x="1648177" y="1859846"/>
            <a:ext cx="5847646" cy="3612444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ETHICS</a:t>
            </a:r>
          </a:p>
          <a:p>
            <a:pPr algn="ctr"/>
            <a:endParaRPr lang="fi-FI" sz="2800" dirty="0"/>
          </a:p>
          <a:p>
            <a:pPr algn="ctr"/>
            <a:endParaRPr lang="fi-FI" sz="2800" dirty="0"/>
          </a:p>
          <a:p>
            <a:pPr algn="ctr"/>
            <a:endParaRPr lang="fi-FI" sz="2800" dirty="0"/>
          </a:p>
          <a:p>
            <a:pPr algn="ctr"/>
            <a:endParaRPr lang="fi-FI" sz="2800" dirty="0"/>
          </a:p>
          <a:p>
            <a:pPr algn="ctr"/>
            <a:endParaRPr lang="fi-FI" sz="2800" dirty="0"/>
          </a:p>
          <a:p>
            <a:pPr algn="ctr"/>
            <a:endParaRPr lang="fi-FI" sz="2800" dirty="0"/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25A4C855-070B-644D-9A15-46F539BA5F71}"/>
              </a:ext>
            </a:extLst>
          </p:cNvPr>
          <p:cNvSpPr/>
          <p:nvPr/>
        </p:nvSpPr>
        <p:spPr>
          <a:xfrm>
            <a:off x="2791177" y="2810934"/>
            <a:ext cx="3561646" cy="2116668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MORALS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3406EDF2-37A2-F14C-9DA1-99BDC9F2F0F8}"/>
              </a:ext>
            </a:extLst>
          </p:cNvPr>
          <p:cNvGrpSpPr/>
          <p:nvPr/>
        </p:nvGrpSpPr>
        <p:grpSpPr>
          <a:xfrm>
            <a:off x="5539390" y="1346590"/>
            <a:ext cx="2051580" cy="2662308"/>
            <a:chOff x="5539390" y="1346590"/>
            <a:chExt cx="2051580" cy="2662308"/>
          </a:xfrm>
        </p:grpSpPr>
        <p:sp>
          <p:nvSpPr>
            <p:cNvPr id="6" name="Kaarinuoli vasemmalle 5">
              <a:extLst>
                <a:ext uri="{FF2B5EF4-FFF2-40B4-BE49-F238E27FC236}">
                  <a16:creationId xmlns:a16="http://schemas.microsoft.com/office/drawing/2014/main" id="{2E999FDC-058C-E84E-8DDD-8FC545971698}"/>
                </a:ext>
              </a:extLst>
            </p:cNvPr>
            <p:cNvSpPr/>
            <p:nvPr/>
          </p:nvSpPr>
          <p:spPr>
            <a:xfrm rot="20788585">
              <a:off x="5539390" y="1879643"/>
              <a:ext cx="2051580" cy="2129255"/>
            </a:xfrm>
            <a:prstGeom prst="curvedLef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56516C2D-5D54-8948-A9B5-8B68160CD91B}"/>
                </a:ext>
              </a:extLst>
            </p:cNvPr>
            <p:cNvSpPr txBox="1"/>
            <p:nvPr/>
          </p:nvSpPr>
          <p:spPr>
            <a:xfrm>
              <a:off x="5545317" y="1346590"/>
              <a:ext cx="20397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2800" dirty="0"/>
                <a:t>RESEARCHES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833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122E6A-13C1-2345-94C4-B093D57A6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Kuva 5" descr="Kuva, joka sisältää kohteen rakennus, ulko, tie, katu&#10;&#10;Kuvaus luotu automaattisesti">
            <a:extLst>
              <a:ext uri="{FF2B5EF4-FFF2-40B4-BE49-F238E27FC236}">
                <a16:creationId xmlns:a16="http://schemas.microsoft.com/office/drawing/2014/main" id="{886AAC51-F78C-CF49-A42D-CD8E6DD21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247" y="1388062"/>
            <a:ext cx="2776699" cy="1843902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F0A807D7-576C-604B-B140-E9E4199AA2DA}"/>
              </a:ext>
            </a:extLst>
          </p:cNvPr>
          <p:cNvGrpSpPr/>
          <p:nvPr/>
        </p:nvGrpSpPr>
        <p:grpSpPr>
          <a:xfrm>
            <a:off x="1294037" y="1740045"/>
            <a:ext cx="2460929" cy="1205066"/>
            <a:chOff x="1344108" y="1436642"/>
            <a:chExt cx="3473041" cy="1640016"/>
          </a:xfrm>
        </p:grpSpPr>
        <p:pic>
          <p:nvPicPr>
            <p:cNvPr id="8" name="Kuva 7" descr="Kuva, joka sisältää kohteen rakennus, ulko, tie, katu&#10;&#10;Kuvaus luotu automaattisesti">
              <a:extLst>
                <a:ext uri="{FF2B5EF4-FFF2-40B4-BE49-F238E27FC236}">
                  <a16:creationId xmlns:a16="http://schemas.microsoft.com/office/drawing/2014/main" id="{1DCBC0DB-F667-8B49-8A7B-F2FB0A2ADA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45794" y="1436642"/>
              <a:ext cx="2469671" cy="1640016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17D0C796-CC8E-524F-BF1D-55A57F0DD075}"/>
                </a:ext>
              </a:extLst>
            </p:cNvPr>
            <p:cNvSpPr txBox="1"/>
            <p:nvPr/>
          </p:nvSpPr>
          <p:spPr>
            <a:xfrm>
              <a:off x="1344108" y="1453980"/>
              <a:ext cx="3473041" cy="8796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i-FI" sz="3600" b="1" dirty="0"/>
                <a:t>”                  ”</a:t>
              </a:r>
            </a:p>
          </p:txBody>
        </p:sp>
      </p:grpSp>
      <p:sp>
        <p:nvSpPr>
          <p:cNvPr id="10" name="Kuvatekstipilvi 9">
            <a:extLst>
              <a:ext uri="{FF2B5EF4-FFF2-40B4-BE49-F238E27FC236}">
                <a16:creationId xmlns:a16="http://schemas.microsoft.com/office/drawing/2014/main" id="{EC175ED5-87FF-B441-9177-BE6F510ABEE1}"/>
              </a:ext>
            </a:extLst>
          </p:cNvPr>
          <p:cNvSpPr/>
          <p:nvPr/>
        </p:nvSpPr>
        <p:spPr>
          <a:xfrm>
            <a:off x="879694" y="1245674"/>
            <a:ext cx="3383387" cy="2314746"/>
          </a:xfrm>
          <a:prstGeom prst="cloudCallout">
            <a:avLst>
              <a:gd name="adj1" fmla="val -16214"/>
              <a:gd name="adj2" fmla="val 85333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Yhtä suuri kuin 12">
            <a:extLst>
              <a:ext uri="{FF2B5EF4-FFF2-40B4-BE49-F238E27FC236}">
                <a16:creationId xmlns:a16="http://schemas.microsoft.com/office/drawing/2014/main" id="{99930AE6-12B9-1546-B4DB-19FFB3CCA9A4}"/>
              </a:ext>
            </a:extLst>
          </p:cNvPr>
          <p:cNvSpPr/>
          <p:nvPr/>
        </p:nvSpPr>
        <p:spPr>
          <a:xfrm>
            <a:off x="4439109" y="1752785"/>
            <a:ext cx="1187599" cy="1143000"/>
          </a:xfrm>
          <a:prstGeom prst="mathEqual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833129BF-9D07-E84A-8253-9DB39CB665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513" y="4438134"/>
            <a:ext cx="788017" cy="2039166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8CF5B3E1-04EA-714C-A427-E3DF9C626B8E}"/>
              </a:ext>
            </a:extLst>
          </p:cNvPr>
          <p:cNvGrpSpPr/>
          <p:nvPr/>
        </p:nvGrpSpPr>
        <p:grpSpPr>
          <a:xfrm>
            <a:off x="3944641" y="3895567"/>
            <a:ext cx="3733212" cy="2753949"/>
            <a:chOff x="5102415" y="3875751"/>
            <a:chExt cx="3733212" cy="2753949"/>
          </a:xfrm>
        </p:grpSpPr>
        <p:pic>
          <p:nvPicPr>
            <p:cNvPr id="15" name="Kuva 14">
              <a:extLst>
                <a:ext uri="{FF2B5EF4-FFF2-40B4-BE49-F238E27FC236}">
                  <a16:creationId xmlns:a16="http://schemas.microsoft.com/office/drawing/2014/main" id="{F910EE8B-973C-E743-969C-B2C8FAF9E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2415" y="3928213"/>
              <a:ext cx="788017" cy="2039166"/>
            </a:xfrm>
            <a:prstGeom prst="rect">
              <a:avLst/>
            </a:prstGeom>
          </p:spPr>
        </p:pic>
        <p:pic>
          <p:nvPicPr>
            <p:cNvPr id="16" name="Kuva 15">
              <a:extLst>
                <a:ext uri="{FF2B5EF4-FFF2-40B4-BE49-F238E27FC236}">
                  <a16:creationId xmlns:a16="http://schemas.microsoft.com/office/drawing/2014/main" id="{0C1A1263-9C38-D04C-BCF8-151080ED3F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8969" y="4590534"/>
              <a:ext cx="788017" cy="2039166"/>
            </a:xfrm>
            <a:prstGeom prst="rect">
              <a:avLst/>
            </a:prstGeom>
          </p:spPr>
        </p:pic>
        <p:pic>
          <p:nvPicPr>
            <p:cNvPr id="17" name="Kuva 16">
              <a:extLst>
                <a:ext uri="{FF2B5EF4-FFF2-40B4-BE49-F238E27FC236}">
                  <a16:creationId xmlns:a16="http://schemas.microsoft.com/office/drawing/2014/main" id="{DBBDD1AE-1480-0D4E-9389-9730731EC2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5404" y="3894285"/>
              <a:ext cx="788017" cy="2039166"/>
            </a:xfrm>
            <a:prstGeom prst="rect">
              <a:avLst/>
            </a:prstGeom>
          </p:spPr>
        </p:pic>
        <p:pic>
          <p:nvPicPr>
            <p:cNvPr id="18" name="Kuva 17">
              <a:extLst>
                <a:ext uri="{FF2B5EF4-FFF2-40B4-BE49-F238E27FC236}">
                  <a16:creationId xmlns:a16="http://schemas.microsoft.com/office/drawing/2014/main" id="{CD60C82F-2A80-A542-9B81-8C4F50998E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2078" y="4590534"/>
              <a:ext cx="788017" cy="2039166"/>
            </a:xfrm>
            <a:prstGeom prst="rect">
              <a:avLst/>
            </a:prstGeom>
          </p:spPr>
        </p:pic>
        <p:pic>
          <p:nvPicPr>
            <p:cNvPr id="19" name="Kuva 18">
              <a:extLst>
                <a:ext uri="{FF2B5EF4-FFF2-40B4-BE49-F238E27FC236}">
                  <a16:creationId xmlns:a16="http://schemas.microsoft.com/office/drawing/2014/main" id="{72AB52DF-8F97-1246-A222-AD85C5667B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7610" y="3875751"/>
              <a:ext cx="788017" cy="2039166"/>
            </a:xfrm>
            <a:prstGeom prst="rect">
              <a:avLst/>
            </a:prstGeom>
          </p:spPr>
        </p:pic>
      </p:grpSp>
      <p:sp>
        <p:nvSpPr>
          <p:cNvPr id="22" name="Ylänuoli 21">
            <a:extLst>
              <a:ext uri="{FF2B5EF4-FFF2-40B4-BE49-F238E27FC236}">
                <a16:creationId xmlns:a16="http://schemas.microsoft.com/office/drawing/2014/main" id="{84DDD022-0A32-7942-B3D2-86ABC383D9E6}"/>
              </a:ext>
            </a:extLst>
          </p:cNvPr>
          <p:cNvSpPr/>
          <p:nvPr/>
        </p:nvSpPr>
        <p:spPr>
          <a:xfrm>
            <a:off x="4470797" y="2855370"/>
            <a:ext cx="1134351" cy="1405472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91525768-B579-A34E-B398-6C70DB89323F}"/>
              </a:ext>
            </a:extLst>
          </p:cNvPr>
          <p:cNvSpPr txBox="1"/>
          <p:nvPr/>
        </p:nvSpPr>
        <p:spPr>
          <a:xfrm>
            <a:off x="4482199" y="4549944"/>
            <a:ext cx="155581" cy="1577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3000" b="1" dirty="0"/>
          </a:p>
        </p:txBody>
      </p:sp>
      <p:pic>
        <p:nvPicPr>
          <p:cNvPr id="21" name="Sisällön paikkamerkki 4" descr="strangle.png">
            <a:extLst>
              <a:ext uri="{FF2B5EF4-FFF2-40B4-BE49-F238E27FC236}">
                <a16:creationId xmlns:a16="http://schemas.microsoft.com/office/drawing/2014/main" id="{17CDEC5D-140E-1F4B-8457-6D259C0B14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93" r="-4393"/>
          <a:stretch>
            <a:fillRect/>
          </a:stretch>
        </p:blipFill>
        <p:spPr>
          <a:xfrm>
            <a:off x="5993026" y="1170416"/>
            <a:ext cx="2274491" cy="2548968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DBFCE1AB-41FE-B940-B7E0-B853B92F4C3B}"/>
              </a:ext>
            </a:extLst>
          </p:cNvPr>
          <p:cNvGrpSpPr/>
          <p:nvPr/>
        </p:nvGrpSpPr>
        <p:grpSpPr>
          <a:xfrm>
            <a:off x="1506784" y="1593958"/>
            <a:ext cx="1927131" cy="1610315"/>
            <a:chOff x="1506784" y="1593958"/>
            <a:chExt cx="1927131" cy="1610315"/>
          </a:xfrm>
        </p:grpSpPr>
        <p:pic>
          <p:nvPicPr>
            <p:cNvPr id="20" name="Sisällön paikkamerkki 4" descr="strangle.png">
              <a:extLst>
                <a:ext uri="{FF2B5EF4-FFF2-40B4-BE49-F238E27FC236}">
                  <a16:creationId xmlns:a16="http://schemas.microsoft.com/office/drawing/2014/main" id="{A9166AAC-F66A-774E-B0A6-5C830CE7E3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393" r="-4393"/>
            <a:stretch>
              <a:fillRect/>
            </a:stretch>
          </p:blipFill>
          <p:spPr>
            <a:xfrm>
              <a:off x="1730493" y="1593958"/>
              <a:ext cx="1436914" cy="1610315"/>
            </a:xfrm>
            <a:prstGeom prst="rect">
              <a:avLst/>
            </a:prstGeom>
          </p:spPr>
        </p:pic>
        <p:sp>
          <p:nvSpPr>
            <p:cNvPr id="5" name="Tekstiruutu 4">
              <a:extLst>
                <a:ext uri="{FF2B5EF4-FFF2-40B4-BE49-F238E27FC236}">
                  <a16:creationId xmlns:a16="http://schemas.microsoft.com/office/drawing/2014/main" id="{5284194C-2318-2642-8B19-FDFD9DC716FD}"/>
                </a:ext>
              </a:extLst>
            </p:cNvPr>
            <p:cNvSpPr txBox="1"/>
            <p:nvPr/>
          </p:nvSpPr>
          <p:spPr>
            <a:xfrm>
              <a:off x="1506784" y="1762222"/>
              <a:ext cx="19271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3600" b="1" dirty="0"/>
                <a:t>”             ”</a:t>
              </a:r>
            </a:p>
          </p:txBody>
        </p:sp>
      </p:grpSp>
      <p:sp>
        <p:nvSpPr>
          <p:cNvPr id="24" name="Kerro 23">
            <a:extLst>
              <a:ext uri="{FF2B5EF4-FFF2-40B4-BE49-F238E27FC236}">
                <a16:creationId xmlns:a16="http://schemas.microsoft.com/office/drawing/2014/main" id="{D8CF91D2-9928-0C4F-B22C-A01745AAF0B8}"/>
              </a:ext>
            </a:extLst>
          </p:cNvPr>
          <p:cNvSpPr/>
          <p:nvPr/>
        </p:nvSpPr>
        <p:spPr>
          <a:xfrm>
            <a:off x="5720348" y="1029439"/>
            <a:ext cx="2755139" cy="278730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5" name="Kerro 24">
            <a:extLst>
              <a:ext uri="{FF2B5EF4-FFF2-40B4-BE49-F238E27FC236}">
                <a16:creationId xmlns:a16="http://schemas.microsoft.com/office/drawing/2014/main" id="{4CED93FF-CA56-C044-A21D-72142D7F2A0D}"/>
              </a:ext>
            </a:extLst>
          </p:cNvPr>
          <p:cNvSpPr/>
          <p:nvPr/>
        </p:nvSpPr>
        <p:spPr>
          <a:xfrm>
            <a:off x="1442362" y="1465902"/>
            <a:ext cx="1991553" cy="1866425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794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9AB134-AF1D-AB3F-CD93-7DE0EC097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Basic </a:t>
            </a:r>
            <a:r>
              <a:rPr lang="fi-FI" dirty="0" err="1"/>
              <a:t>concepts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85704F-F072-1596-5434-4DA8E64022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b="1" dirty="0"/>
          </a:p>
          <a:p>
            <a:r>
              <a:rPr lang="en-GB" b="1" dirty="0"/>
              <a:t>Fact</a:t>
            </a:r>
            <a:r>
              <a:rPr lang="en-GB" dirty="0"/>
              <a:t> is a state of affair that prevails</a:t>
            </a:r>
          </a:p>
          <a:p>
            <a:pPr lvl="1"/>
            <a:r>
              <a:rPr lang="en-GB" dirty="0"/>
              <a:t>Are supported by </a:t>
            </a:r>
            <a:r>
              <a:rPr lang="en-GB" i="1" dirty="0"/>
              <a:t>evidence</a:t>
            </a:r>
          </a:p>
          <a:p>
            <a:pPr lvl="1"/>
            <a:r>
              <a:rPr lang="en-GB" dirty="0"/>
              <a:t>Independent from individual opinion, conception or interpretation</a:t>
            </a:r>
            <a:endParaRPr lang="fi-FI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F8E9386-0348-5423-DD63-15FADDABBA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Fact is the counterpart for a </a:t>
            </a:r>
            <a:r>
              <a:rPr lang="en-GB" b="1" dirty="0"/>
              <a:t>true belief</a:t>
            </a:r>
          </a:p>
          <a:p>
            <a:pPr lvl="1"/>
            <a:r>
              <a:rPr lang="en-GB" dirty="0"/>
              <a:t>The existence of the fact makes the belief true</a:t>
            </a:r>
          </a:p>
          <a:p>
            <a:pPr lvl="1"/>
            <a:r>
              <a:rPr lang="en-GB" dirty="0"/>
              <a:t>Belief should </a:t>
            </a:r>
            <a:r>
              <a:rPr lang="en-GB" i="1" dirty="0"/>
              <a:t>correspond</a:t>
            </a:r>
            <a:r>
              <a:rPr lang="en-GB" dirty="0"/>
              <a:t> with the fact to be true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682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DD550C-63AD-5D4C-80F6-2E0655B7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9FC434-0B62-1C41-955A-04FE42887B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In what ways do ethical beliefs differ from other kinds of beliefs?</a:t>
            </a:r>
          </a:p>
          <a:p>
            <a:pPr lvl="1"/>
            <a:r>
              <a:rPr lang="en-GB" dirty="0"/>
              <a:t>Or do they?</a:t>
            </a:r>
          </a:p>
          <a:p>
            <a:r>
              <a:rPr lang="en-GB" dirty="0"/>
              <a:t>Do moral facts exist in the reality?</a:t>
            </a:r>
          </a:p>
        </p:txBody>
      </p:sp>
      <p:pic>
        <p:nvPicPr>
          <p:cNvPr id="9" name="Sisällön paikkamerkki 8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0F6DDE7-56F4-0340-B535-23FFBF0AAE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2" y="1769742"/>
            <a:ext cx="3915030" cy="3915030"/>
          </a:xfr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64F953E8-3868-AD4E-A0DD-82857E9901B6}"/>
              </a:ext>
            </a:extLst>
          </p:cNvPr>
          <p:cNvSpPr txBox="1"/>
          <p:nvPr/>
        </p:nvSpPr>
        <p:spPr>
          <a:xfrm>
            <a:off x="885487" y="5015885"/>
            <a:ext cx="3182025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do we </a:t>
            </a:r>
            <a:r>
              <a:rPr lang="en-GB" sz="2400" b="1" i="1" dirty="0"/>
              <a:t>know</a:t>
            </a:r>
            <a:r>
              <a:rPr lang="en-GB" sz="2400" b="1" dirty="0"/>
              <a:t> </a:t>
            </a:r>
          </a:p>
          <a:p>
            <a:pPr algn="ctr"/>
            <a:r>
              <a:rPr lang="en-GB" sz="2400" b="1" dirty="0"/>
              <a:t>about right and wrong?</a:t>
            </a:r>
          </a:p>
        </p:txBody>
      </p:sp>
    </p:spTree>
    <p:extLst>
      <p:ext uri="{BB962C8B-B14F-4D97-AF65-F5344CB8AC3E}">
        <p14:creationId xmlns:p14="http://schemas.microsoft.com/office/powerpoint/2010/main" val="104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350DA5-6480-0643-B418-621056733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DDB9D5-D46D-964A-9033-C713248C74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Briefly return to your </a:t>
            </a:r>
            <a:r>
              <a:rPr lang="en-GB" b="1" dirty="0"/>
              <a:t>knowledge profile</a:t>
            </a:r>
          </a:p>
          <a:p>
            <a:endParaRPr lang="en-GB" dirty="0"/>
          </a:p>
          <a:p>
            <a:r>
              <a:rPr lang="en-GB" dirty="0"/>
              <a:t>Focus on the question: </a:t>
            </a:r>
            <a:r>
              <a:rPr lang="en-GB" i="1" dirty="0"/>
              <a:t>Where do my values come from?</a:t>
            </a:r>
          </a:p>
          <a:p>
            <a:pPr lvl="1"/>
            <a:r>
              <a:rPr lang="en-GB" dirty="0"/>
              <a:t>How do your values influence you as a knower?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F31D8CF-C78C-ED41-BEE6-17029C54ABF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20315"/>
            <a:ext cx="4038598" cy="4038598"/>
          </a:xfrm>
        </p:spPr>
      </p:pic>
    </p:spTree>
    <p:extLst>
      <p:ext uri="{BB962C8B-B14F-4D97-AF65-F5344CB8AC3E}">
        <p14:creationId xmlns:p14="http://schemas.microsoft.com/office/powerpoint/2010/main" val="126696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Basic </a:t>
            </a:r>
            <a:r>
              <a:rPr lang="fi-FI" dirty="0" err="1"/>
              <a:t>concepts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GB" b="1" dirty="0"/>
          </a:p>
          <a:p>
            <a:r>
              <a:rPr lang="en-GB" b="1" dirty="0"/>
              <a:t>Moral values</a:t>
            </a:r>
          </a:p>
          <a:p>
            <a:pPr lvl="1"/>
            <a:r>
              <a:rPr lang="en-GB" dirty="0"/>
              <a:t>Attributes that make some things good and worth pursuing</a:t>
            </a:r>
          </a:p>
          <a:p>
            <a:pPr lvl="1"/>
            <a:r>
              <a:rPr lang="en-GB" dirty="0"/>
              <a:t>Goals of our actions </a:t>
            </a:r>
          </a:p>
          <a:p>
            <a:r>
              <a:rPr lang="en-GB" dirty="0"/>
              <a:t>Moral values </a:t>
            </a:r>
            <a:r>
              <a:rPr lang="en-GB" i="1" dirty="0"/>
              <a:t>guide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our actions and behaviour</a:t>
            </a:r>
          </a:p>
        </p:txBody>
      </p:sp>
      <p:pic>
        <p:nvPicPr>
          <p:cNvPr id="5" name="Sisällön paikkamerkki 4" descr="iStock_Value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712" b="-24712"/>
          <a:stretch>
            <a:fillRect/>
          </a:stretch>
        </p:blipFill>
        <p:spPr>
          <a:xfrm>
            <a:off x="4648200" y="1417638"/>
            <a:ext cx="4038600" cy="4525963"/>
          </a:xfrm>
        </p:spPr>
      </p:pic>
    </p:spTree>
    <p:extLst>
      <p:ext uri="{BB962C8B-B14F-4D97-AF65-F5344CB8AC3E}">
        <p14:creationId xmlns:p14="http://schemas.microsoft.com/office/powerpoint/2010/main" val="189622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640</Words>
  <Application>Microsoft Macintosh PowerPoint</Application>
  <PresentationFormat>Näytössä katseltava diaesitys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THE ETHICS OF KNOWLEDGE</vt:lpstr>
      <vt:lpstr>ORIENTATION</vt:lpstr>
      <vt:lpstr>Basic concepts</vt:lpstr>
      <vt:lpstr>Basic concepts</vt:lpstr>
      <vt:lpstr>PowerPoint-esitys</vt:lpstr>
      <vt:lpstr>Basic concepts</vt:lpstr>
      <vt:lpstr>TASK</vt:lpstr>
      <vt:lpstr>TASK</vt:lpstr>
      <vt:lpstr>Basic concepts</vt:lpstr>
      <vt:lpstr>Basic concepts</vt:lpstr>
      <vt:lpstr>TASK</vt:lpstr>
      <vt:lpstr>TASK</vt:lpstr>
      <vt:lpstr>Summary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Nature of Knowledge</dc:title>
  <dc:creator>Markus Lajunen</dc:creator>
  <cp:lastModifiedBy>Lajunen Markus</cp:lastModifiedBy>
  <cp:revision>121</cp:revision>
  <dcterms:created xsi:type="dcterms:W3CDTF">2015-08-18T06:45:01Z</dcterms:created>
  <dcterms:modified xsi:type="dcterms:W3CDTF">2025-04-07T13:51:16Z</dcterms:modified>
</cp:coreProperties>
</file>