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7FiWYI97ciT9KXzDXn20lwQGl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910923-0134-43E7-B113-981238BA4C54}" v="85" dt="2021-01-29T08:00:30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0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0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Kestoperfekti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6000" b="1" dirty="0">
                <a:solidFill>
                  <a:schemeClr val="dk1"/>
                </a:solidFill>
              </a:rPr>
              <a:t>Yleisperfekti</a:t>
            </a:r>
            <a:r>
              <a:rPr lang="fi-FI" sz="6000" dirty="0">
                <a:solidFill>
                  <a:schemeClr val="dk1"/>
                </a:solidFill>
              </a:rPr>
              <a:t> kuvaa tapahtumaa, joka on hiljattain päättynyt tai jolla on selvä yhteys nykyhetkeen.</a:t>
            </a: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6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6000" dirty="0">
                <a:solidFill>
                  <a:schemeClr val="dk1"/>
                </a:solidFill>
              </a:rPr>
              <a:t>I </a:t>
            </a:r>
            <a:r>
              <a:rPr lang="fi-FI" sz="6000" b="1" dirty="0" err="1">
                <a:solidFill>
                  <a:schemeClr val="dk1"/>
                </a:solidFill>
              </a:rPr>
              <a:t>have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lost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dirty="0">
                <a:solidFill>
                  <a:schemeClr val="dk1"/>
                </a:solidFill>
              </a:rPr>
              <a:t>my </a:t>
            </a:r>
            <a:r>
              <a:rPr lang="fi-FI" sz="6000" dirty="0" err="1">
                <a:solidFill>
                  <a:schemeClr val="dk1"/>
                </a:solidFill>
              </a:rPr>
              <a:t>keys</a:t>
            </a:r>
            <a:r>
              <a:rPr lang="fi-FI" sz="6000" dirty="0">
                <a:solidFill>
                  <a:schemeClr val="dk1"/>
                </a:solidFill>
              </a:rPr>
              <a:t>.</a:t>
            </a:r>
            <a:endParaRPr sz="6000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6000" b="1" dirty="0">
                <a:solidFill>
                  <a:schemeClr val="dk1"/>
                </a:solidFill>
              </a:rPr>
              <a:t>Kestoperfekti</a:t>
            </a:r>
            <a:r>
              <a:rPr lang="fi-FI" sz="6000" dirty="0">
                <a:solidFill>
                  <a:schemeClr val="dk1"/>
                </a:solidFill>
              </a:rPr>
              <a:t> kuvaa pidempikestoista tapahtumaa. Sen tekeminen on vielä käynnissä tai on jäänyt kesken.</a:t>
            </a:r>
            <a:endParaRPr sz="60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sz="60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6000" dirty="0" err="1">
                <a:solidFill>
                  <a:schemeClr val="dk1"/>
                </a:solidFill>
              </a:rPr>
              <a:t>Sue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has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been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b="1" dirty="0" err="1">
                <a:solidFill>
                  <a:schemeClr val="dk1"/>
                </a:solidFill>
              </a:rPr>
              <a:t>looking</a:t>
            </a:r>
            <a:r>
              <a:rPr lang="fi-FI" sz="6000" b="1" dirty="0">
                <a:solidFill>
                  <a:schemeClr val="dk1"/>
                </a:solidFill>
              </a:rPr>
              <a:t> </a:t>
            </a:r>
            <a:r>
              <a:rPr lang="fi-FI" sz="6000" dirty="0">
                <a:solidFill>
                  <a:schemeClr val="dk1"/>
                </a:solidFill>
              </a:rPr>
              <a:t>for </a:t>
            </a:r>
            <a:r>
              <a:rPr lang="fi-FI" sz="6000" dirty="0" err="1">
                <a:solidFill>
                  <a:schemeClr val="dk1"/>
                </a:solidFill>
              </a:rPr>
              <a:t>her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keys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but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she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hasn’t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found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them</a:t>
            </a:r>
            <a:r>
              <a:rPr lang="fi-FI" sz="6000" dirty="0">
                <a:solidFill>
                  <a:schemeClr val="dk1"/>
                </a:solidFill>
              </a:rPr>
              <a:t> </a:t>
            </a:r>
            <a:r>
              <a:rPr lang="fi-FI" sz="6000" dirty="0" err="1">
                <a:solidFill>
                  <a:schemeClr val="dk1"/>
                </a:solidFill>
              </a:rPr>
              <a:t>yet</a:t>
            </a:r>
            <a:r>
              <a:rPr lang="fi-FI" sz="6000" dirty="0">
                <a:solidFill>
                  <a:schemeClr val="dk1"/>
                </a:solidFill>
              </a:rPr>
              <a:t>.</a:t>
            </a:r>
            <a:endParaRPr sz="6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</a:pPr>
            <a:r>
              <a:rPr lang="fi-FI" sz="6000" dirty="0">
                <a:solidFill>
                  <a:schemeClr val="bg2"/>
                </a:solidFill>
              </a:rPr>
              <a:t>Yleisperfekti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</a:pPr>
            <a:r>
              <a:rPr lang="fi-FI" sz="6000" dirty="0">
                <a:solidFill>
                  <a:schemeClr val="bg2"/>
                </a:solidFill>
              </a:rPr>
              <a:t>Kestoperfekti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8" name="Google Shape;98;p2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 dirty="0"/>
          </a:p>
        </p:txBody>
      </p:sp>
      <p:sp>
        <p:nvSpPr>
          <p:cNvPr id="9" name="Google Shape;103;p3">
            <a:extLst>
              <a:ext uri="{FF2B5EF4-FFF2-40B4-BE49-F238E27FC236}">
                <a16:creationId xmlns:a16="http://schemas.microsoft.com/office/drawing/2014/main" id="{5F8A296C-28E1-449B-82CD-DFBACC7592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Kaksi perfektimuotoa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Kestoperfekti - Muodostus</a:t>
            </a:r>
            <a:endParaRPr dirty="0"/>
          </a:p>
        </p:txBody>
      </p:sp>
      <p:sp>
        <p:nvSpPr>
          <p:cNvPr id="104" name="Google Shape;104;p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trying</a:t>
            </a:r>
            <a:r>
              <a:rPr lang="fi-FI" dirty="0"/>
              <a:t> to </a:t>
            </a:r>
            <a:r>
              <a:rPr lang="fi-FI" dirty="0" err="1"/>
              <a:t>learn</a:t>
            </a:r>
            <a:r>
              <a:rPr lang="fi-FI" dirty="0"/>
              <a:t> </a:t>
            </a:r>
            <a:r>
              <a:rPr lang="fi-FI" dirty="0" err="1"/>
              <a:t>Japanese</a:t>
            </a:r>
            <a:r>
              <a:rPr lang="fi-FI" dirty="0"/>
              <a:t> </a:t>
            </a:r>
            <a:r>
              <a:rPr lang="fi-FI" dirty="0" err="1"/>
              <a:t>recently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to </a:t>
            </a:r>
            <a:r>
              <a:rPr lang="fi-FI" dirty="0" err="1"/>
              <a:t>learn</a:t>
            </a:r>
            <a:r>
              <a:rPr lang="fi-FI" dirty="0"/>
              <a:t> Russian.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K</a:t>
            </a:r>
            <a:r>
              <a:rPr lang="fi-FI" dirty="0">
                <a:solidFill>
                  <a:schemeClr val="bg2"/>
                </a:solidFill>
              </a:rPr>
              <a:t>estoperfekti: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05" name="Google Shape;105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6" name="Google Shape;106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Kestoperfekti - Kieltomuoto</a:t>
            </a:r>
            <a:endParaRPr dirty="0"/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days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b="1" dirty="0" err="1"/>
              <a:t>haven’t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worrying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it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 err="1"/>
              <a:t>has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Kestoperfektin kieltomuoto: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jokin muu kielteinen sana (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b="1" dirty="0">
                <a:solidFill>
                  <a:schemeClr val="bg2"/>
                </a:solidFill>
              </a:rPr>
              <a:t>,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 jne.), verbistä ei tule kieltomuotoa.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13" name="Google Shape;11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Kestoperfekti - Kysymyslause</a:t>
            </a:r>
            <a:endParaRPr dirty="0"/>
          </a:p>
        </p:txBody>
      </p:sp>
      <p:sp>
        <p:nvSpPr>
          <p:cNvPr id="120" name="Google Shape;120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looking</a:t>
            </a:r>
            <a:r>
              <a:rPr lang="fi-FI" b="1" dirty="0"/>
              <a:t> </a:t>
            </a:r>
            <a:r>
              <a:rPr lang="fi-FI" dirty="0" err="1"/>
              <a:t>forward</a:t>
            </a:r>
            <a:r>
              <a:rPr lang="fi-FI" dirty="0"/>
              <a:t> to </a:t>
            </a:r>
            <a:r>
              <a:rPr lang="fi-FI" dirty="0" err="1"/>
              <a:t>doing</a:t>
            </a:r>
            <a:r>
              <a:rPr lang="fi-FI" dirty="0"/>
              <a:t> in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holidays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this</a:t>
            </a:r>
            <a:r>
              <a:rPr lang="fi-FI" b="1" dirty="0"/>
              <a:t> </a:t>
            </a:r>
            <a:r>
              <a:rPr lang="fi-FI" b="1" dirty="0" err="1"/>
              <a:t>ever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making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anxious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Kestoperfektin kysymys: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		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/ </a:t>
            </a:r>
            <a:r>
              <a:rPr lang="fi-FI" b="1" dirty="0" err="1">
                <a:solidFill>
                  <a:schemeClr val="bg2"/>
                </a:solidFill>
              </a:rPr>
              <a:t>has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subjekti 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ing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-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m</a:t>
            </a:r>
            <a:r>
              <a:rPr lang="fi-FI" dirty="0">
                <a:solidFill>
                  <a:schemeClr val="bg2"/>
                </a:solidFill>
              </a:rPr>
              <a:t>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dirty="0"/>
          </a:p>
        </p:txBody>
      </p:sp>
      <p:sp>
        <p:nvSpPr>
          <p:cNvPr id="121" name="Google Shape;121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562828" cy="8495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1.</a:t>
            </a:r>
            <a:r>
              <a:rPr lang="fi-FI" sz="5400" dirty="0"/>
              <a:t> Olen kirjoittanut tätä kirjoitelmaa jo tunnin, mutta en ole saanut sitä vielä valmiiksi.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	</a:t>
            </a:r>
            <a:r>
              <a:rPr lang="fi-FI" sz="5400" dirty="0" err="1">
                <a:solidFill>
                  <a:schemeClr val="bg2"/>
                </a:solidFill>
              </a:rPr>
              <a:t>I’ve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already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writing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this</a:t>
            </a:r>
            <a:r>
              <a:rPr lang="fi-FI" sz="5400" dirty="0">
                <a:solidFill>
                  <a:schemeClr val="bg2"/>
                </a:solidFill>
              </a:rPr>
              <a:t> composition for an </a:t>
            </a:r>
            <a:r>
              <a:rPr lang="fi-FI" sz="5400" dirty="0" err="1">
                <a:solidFill>
                  <a:schemeClr val="bg2"/>
                </a:solidFill>
              </a:rPr>
              <a:t>hour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but</a:t>
            </a:r>
            <a:r>
              <a:rPr lang="fi-FI" sz="5400" dirty="0">
                <a:solidFill>
                  <a:schemeClr val="bg2"/>
                </a:solidFill>
              </a:rPr>
              <a:t> I </a:t>
            </a:r>
            <a:r>
              <a:rPr lang="fi-FI" sz="5400" dirty="0" err="1">
                <a:solidFill>
                  <a:schemeClr val="bg2"/>
                </a:solidFill>
              </a:rPr>
              <a:t>haven’t</a:t>
            </a:r>
            <a:r>
              <a:rPr lang="fi-FI" sz="5400" dirty="0">
                <a:solidFill>
                  <a:schemeClr val="bg2"/>
                </a:solidFill>
              </a:rPr>
              <a:t> 	</a:t>
            </a:r>
            <a:r>
              <a:rPr lang="fi-FI" sz="5400" dirty="0" err="1">
                <a:solidFill>
                  <a:schemeClr val="bg2"/>
                </a:solidFill>
              </a:rPr>
              <a:t>finished</a:t>
            </a:r>
            <a:r>
              <a:rPr lang="fi-FI" sz="5400" dirty="0">
                <a:solidFill>
                  <a:schemeClr val="bg2"/>
                </a:solidFill>
              </a:rPr>
              <a:t> it </a:t>
            </a:r>
            <a:r>
              <a:rPr lang="fi-FI" sz="5400" dirty="0" err="1">
                <a:solidFill>
                  <a:schemeClr val="bg2"/>
                </a:solidFill>
              </a:rPr>
              <a:t>yet</a:t>
            </a:r>
            <a:r>
              <a:rPr lang="fi-FI" sz="5400" dirty="0">
                <a:solidFill>
                  <a:schemeClr val="bg2"/>
                </a:solidFill>
              </a:rPr>
              <a:t>. </a:t>
            </a:r>
            <a:r>
              <a:rPr lang="fi-FI" sz="5400" dirty="0"/>
              <a:t>	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2. Lisa on siivonnut huonettaan tuntikausia, mutta kaikkia kissan karvoja ei ole ollut helppoa huomata. 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Lisa </a:t>
            </a:r>
            <a:r>
              <a:rPr lang="fi-FI" sz="5400" dirty="0" err="1">
                <a:solidFill>
                  <a:schemeClr val="bg2"/>
                </a:solidFill>
              </a:rPr>
              <a:t>has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cleaning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her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room</a:t>
            </a:r>
            <a:r>
              <a:rPr lang="fi-FI" sz="5400" dirty="0">
                <a:solidFill>
                  <a:schemeClr val="bg2"/>
                </a:solidFill>
              </a:rPr>
              <a:t> for </a:t>
            </a:r>
            <a:r>
              <a:rPr lang="fi-FI" sz="5400" dirty="0" err="1">
                <a:solidFill>
                  <a:schemeClr val="bg2"/>
                </a:solidFill>
              </a:rPr>
              <a:t>hours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but</a:t>
            </a:r>
            <a:r>
              <a:rPr lang="fi-FI" sz="5400" dirty="0">
                <a:solidFill>
                  <a:schemeClr val="bg2"/>
                </a:solidFill>
              </a:rPr>
              <a:t> it </a:t>
            </a:r>
            <a:r>
              <a:rPr lang="fi-FI" sz="5400" dirty="0" err="1">
                <a:solidFill>
                  <a:schemeClr val="bg2"/>
                </a:solidFill>
              </a:rPr>
              <a:t>hasn’t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easy</a:t>
            </a:r>
            <a:r>
              <a:rPr lang="fi-FI" sz="5400" dirty="0">
                <a:solidFill>
                  <a:schemeClr val="bg2"/>
                </a:solidFill>
              </a:rPr>
              <a:t> to 	</a:t>
            </a:r>
            <a:r>
              <a:rPr lang="fi-FI" sz="5400" dirty="0" err="1">
                <a:solidFill>
                  <a:schemeClr val="bg2"/>
                </a:solidFill>
              </a:rPr>
              <a:t>notice</a:t>
            </a:r>
            <a:r>
              <a:rPr lang="fi-FI" sz="5400" dirty="0">
                <a:solidFill>
                  <a:schemeClr val="bg2"/>
                </a:solidFill>
              </a:rPr>
              <a:t>/</a:t>
            </a:r>
            <a:r>
              <a:rPr lang="fi-FI" sz="5400" dirty="0" err="1">
                <a:solidFill>
                  <a:schemeClr val="bg2"/>
                </a:solidFill>
              </a:rPr>
              <a:t>spot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all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cat </a:t>
            </a:r>
            <a:r>
              <a:rPr lang="fi-FI" sz="5400" dirty="0" err="1">
                <a:solidFill>
                  <a:schemeClr val="bg2"/>
                </a:solidFill>
              </a:rPr>
              <a:t>hair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3. Olen pakkaillut tennisvälineitäni laatikoihin tänä aamuna.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400" dirty="0"/>
              <a:t>	</a:t>
            </a:r>
            <a:r>
              <a:rPr lang="fi-FI" sz="5400" dirty="0">
                <a:solidFill>
                  <a:schemeClr val="bg2"/>
                </a:solidFill>
              </a:rPr>
              <a:t>I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been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packing</a:t>
            </a:r>
            <a:r>
              <a:rPr lang="fi-FI" sz="5400" dirty="0">
                <a:solidFill>
                  <a:schemeClr val="bg2"/>
                </a:solidFill>
              </a:rPr>
              <a:t> my tennis </a:t>
            </a:r>
            <a:r>
              <a:rPr lang="fi-FI" sz="5400" dirty="0" err="1">
                <a:solidFill>
                  <a:schemeClr val="bg2"/>
                </a:solidFill>
              </a:rPr>
              <a:t>gear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boxes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this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morning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29" name="Google Shape;129;p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 dirty="0"/>
          </a:p>
        </p:txBody>
      </p:sp>
      <p:sp>
        <p:nvSpPr>
          <p:cNvPr id="130" name="Google Shape;130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36" name="Google Shape;136;p7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644343" cy="976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4. Oletko maalannut tuota seinää koko aamun?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	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Have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you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been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painting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that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wall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the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whole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morning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?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5. Olemme kuunnelleet musiikkia koko illan, mutta emme ole vielä kaivanneet hiljaisuutta.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We’ve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listening</a:t>
            </a:r>
            <a:r>
              <a:rPr lang="fi-FI" dirty="0">
                <a:solidFill>
                  <a:schemeClr val="bg2"/>
                </a:solidFill>
              </a:rPr>
              <a:t> to music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whole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evening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missed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missing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silence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6. Etkö olekin odottanut lomaa innokkaasti viikkokausia?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Haven't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looking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forward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holiday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weeks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</a:pPr>
            <a:endParaRPr sz="3780" dirty="0"/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</a:pPr>
            <a:endParaRPr sz="3780" dirty="0"/>
          </a:p>
          <a:p>
            <a:pPr marL="1371600" lvl="1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</a:pPr>
            <a:endParaRPr sz="3780" dirty="0"/>
          </a:p>
        </p:txBody>
      </p:sp>
      <p:sp>
        <p:nvSpPr>
          <p:cNvPr id="137" name="Google Shape;137;p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8" name="Google Shape;138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413</Words>
  <Application>Microsoft Office PowerPoint</Application>
  <PresentationFormat>Mukautettu</PresentationFormat>
  <Paragraphs>64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Kestoperfekti</vt:lpstr>
      <vt:lpstr>Kaksi perfektimuotoa</vt:lpstr>
      <vt:lpstr>Kestoperfekti - Muodostus</vt:lpstr>
      <vt:lpstr>Kestoperfekti - Kieltomuoto</vt:lpstr>
      <vt:lpstr>Kestoperfekti - Kysymyslause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Kestoperfekti</dc:title>
  <dc:creator>Väänänen Anna</dc:creator>
  <cp:lastModifiedBy>Sarra Keppola</cp:lastModifiedBy>
  <cp:revision>4</cp:revision>
  <dcterms:created xsi:type="dcterms:W3CDTF">2020-05-05T09:10:38Z</dcterms:created>
  <dcterms:modified xsi:type="dcterms:W3CDTF">2021-09-21T06:28:46Z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