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W9d+Lt2kS3rACLBlcNM7Yguza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kuv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2129247" y="1645920"/>
            <a:ext cx="8386354" cy="361188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>
            <p:ph type="ctrTitle"/>
          </p:nvPr>
        </p:nvSpPr>
        <p:spPr>
          <a:xfrm>
            <a:off x="1524000" y="142741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Calibri"/>
              <a:buNone/>
            </a:pPr>
            <a:r>
              <a:rPr b="1" lang="fi-FI">
                <a:solidFill>
                  <a:srgbClr val="FF0000"/>
                </a:solidFill>
              </a:rPr>
              <a:t>  </a:t>
            </a:r>
            <a:r>
              <a:rPr b="1" lang="fi-FI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Matematiikan syventävä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1524000" y="3815025"/>
            <a:ext cx="9144000" cy="12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t/>
            </a:r>
            <a:endParaRPr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fi-FI" sz="320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9. luokka</a:t>
            </a:r>
            <a:endParaRPr sz="3200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7" name="Google Shape;87;p1" title="Matematiikan syventävä 9luokka 2025-202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224685"/>
            <a:ext cx="12192000" cy="682752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1432500" y="321050"/>
            <a:ext cx="9327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106100" y="195000"/>
            <a:ext cx="9561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3085500" y="120075"/>
            <a:ext cx="60210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i-FI" sz="33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Matematiikan syventävä </a:t>
            </a:r>
            <a:endParaRPr b="1" i="0" sz="33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226350" y="5564500"/>
            <a:ext cx="6330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i-FI" sz="33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9. luokka 2026-27 (2 vvt)</a:t>
            </a:r>
            <a:endParaRPr b="0" i="0" sz="1400" u="none" cap="none" strike="noStrik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" title="Matematiikka Syventävä 9luokka GeoGebra_kuva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6974" y="0"/>
            <a:ext cx="4145026" cy="29646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>
            <p:ph type="title"/>
          </p:nvPr>
        </p:nvSpPr>
        <p:spPr>
          <a:xfrm>
            <a:off x="838200" y="449675"/>
            <a:ext cx="10515600" cy="15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lang="fi-FI" sz="2400">
                <a:latin typeface="Verdana"/>
                <a:ea typeface="Verdana"/>
                <a:cs typeface="Verdana"/>
                <a:sym typeface="Verdana"/>
              </a:rPr>
              <a:t>Matematiikan syventävä 9. luokka, 2 vvt</a:t>
            </a:r>
            <a:endParaRPr b="1" sz="24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br>
              <a:rPr lang="fi-FI" sz="2800">
                <a:latin typeface="Verdana"/>
                <a:ea typeface="Verdana"/>
                <a:cs typeface="Verdana"/>
                <a:sym typeface="Verdana"/>
              </a:rPr>
            </a:br>
            <a:r>
              <a:rPr b="1" lang="fi-FI" sz="4000">
                <a:latin typeface="Verdana"/>
                <a:ea typeface="Verdana"/>
                <a:cs typeface="Verdana"/>
                <a:sym typeface="Verdana"/>
              </a:rPr>
              <a:t>Sisältö</a:t>
            </a:r>
            <a:endParaRPr b="1" sz="40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8" name="Google Shape;98;p2"/>
          <p:cNvSpPr txBox="1"/>
          <p:nvPr>
            <p:ph idx="1" type="body"/>
          </p:nvPr>
        </p:nvSpPr>
        <p:spPr>
          <a:xfrm>
            <a:off x="838200" y="2177986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200"/>
              <a:buFont typeface="Verdana"/>
              <a:buChar char="•"/>
            </a:pPr>
            <a:r>
              <a:rPr lang="fi-FI" sz="2200">
                <a:latin typeface="Verdana"/>
                <a:ea typeface="Verdana"/>
                <a:cs typeface="Verdana"/>
                <a:sym typeface="Verdana"/>
              </a:rPr>
              <a:t>Kurssi on suunnattu lukioon meneville.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-228600" lvl="0" marL="2286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200"/>
              <a:buFont typeface="Verdana"/>
              <a:buChar char="•"/>
            </a:pPr>
            <a:r>
              <a:rPr lang="fi-FI" sz="2200">
                <a:latin typeface="Verdana"/>
                <a:ea typeface="Verdana"/>
                <a:cs typeface="Verdana"/>
                <a:sym typeface="Verdana"/>
              </a:rPr>
              <a:t>Kurssilla syvennetään matematiikan tunneilla jo opittuja asioita.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-228600" lvl="0" marL="2286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200"/>
              <a:buFont typeface="Verdana"/>
              <a:buChar char="•"/>
            </a:pPr>
            <a:r>
              <a:rPr lang="fi-FI" sz="2200">
                <a:latin typeface="Verdana"/>
                <a:ea typeface="Verdana"/>
                <a:cs typeface="Verdana"/>
                <a:sym typeface="Verdana"/>
              </a:rPr>
              <a:t>Kurssi soveltuu matematiikasta kiinnostuneille. 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-228600" lvl="0" marL="2286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200"/>
              <a:buFont typeface="Verdana"/>
              <a:buChar char="•"/>
            </a:pPr>
            <a:r>
              <a:rPr lang="fi-FI" sz="2200">
                <a:latin typeface="Verdana"/>
                <a:ea typeface="Verdana"/>
                <a:cs typeface="Verdana"/>
                <a:sym typeface="Verdana"/>
              </a:rPr>
              <a:t>Kurssilla on aikaa perehtyä haasteellisiin ja kiinnostaviin aiheisiin, joita voidaan valita myös ryhmän mielenkiinnon mukaan.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-228600" lvl="0" marL="2286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200"/>
              <a:buFont typeface="Verdana"/>
              <a:buChar char="•"/>
            </a:pPr>
            <a:r>
              <a:rPr lang="fi-FI" sz="2200">
                <a:latin typeface="Verdana"/>
                <a:ea typeface="Verdana"/>
                <a:cs typeface="Verdana"/>
                <a:sym typeface="Verdana"/>
              </a:rPr>
              <a:t>Sisältöjä voidaan suunnitella yhdessä oppilaiden kanssa.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-228600" lvl="0" marL="2286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200"/>
              <a:buFont typeface="Verdana"/>
              <a:buChar char="•"/>
            </a:pPr>
            <a:r>
              <a:rPr lang="fi-FI" sz="2200">
                <a:latin typeface="Verdana"/>
                <a:ea typeface="Verdana"/>
                <a:cs typeface="Verdana"/>
                <a:sym typeface="Verdana"/>
              </a:rPr>
              <a:t>Sisältöjä: funktioita ja kuvaajia, logiikkaa, potensseja ja polynomeja, prosenttilaskentaa, neliöjuuri, avaruusgeometriaa, yhtälöitä ja pulmatehtäviä, Kaavaniilon ja GeoGebran käyttöä jne.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-228600" lvl="0" marL="2286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2200"/>
              <a:buFont typeface="Verdana"/>
              <a:buChar char="•"/>
            </a:pPr>
            <a:r>
              <a:rPr lang="fi-FI" sz="2200">
                <a:latin typeface="Verdana"/>
                <a:ea typeface="Verdana"/>
                <a:cs typeface="Verdana"/>
                <a:sym typeface="Verdana"/>
              </a:rPr>
              <a:t>Classroom</a:t>
            </a:r>
            <a:endParaRPr/>
          </a:p>
        </p:txBody>
      </p:sp>
      <p:sp>
        <p:nvSpPr>
          <p:cNvPr id="99" name="Google Shape;99;p2"/>
          <p:cNvSpPr/>
          <p:nvPr/>
        </p:nvSpPr>
        <p:spPr>
          <a:xfrm>
            <a:off x="475525" y="340525"/>
            <a:ext cx="11022600" cy="6334500"/>
          </a:xfrm>
          <a:prstGeom prst="rect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877000" y="522452"/>
            <a:ext cx="10515600" cy="161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lang="fi-FI" sz="2400">
                <a:latin typeface="Verdana"/>
                <a:ea typeface="Verdana"/>
                <a:cs typeface="Verdana"/>
                <a:sym typeface="Verdana"/>
              </a:rPr>
              <a:t>Matematiikan syventävä 9. luokka, 2 vvt</a:t>
            </a:r>
            <a:endParaRPr b="1" sz="24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br>
              <a:rPr lang="fi-FI" sz="2800">
                <a:latin typeface="Verdana"/>
                <a:ea typeface="Verdana"/>
                <a:cs typeface="Verdana"/>
                <a:sym typeface="Verdana"/>
              </a:rPr>
            </a:br>
            <a:r>
              <a:rPr b="1" lang="fi-FI" sz="4000">
                <a:latin typeface="Verdana"/>
                <a:ea typeface="Verdana"/>
                <a:cs typeface="Verdana"/>
                <a:sym typeface="Verdana"/>
              </a:rPr>
              <a:t>Arviointi</a:t>
            </a:r>
            <a:endParaRPr sz="24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838200" y="2221523"/>
            <a:ext cx="10515600" cy="379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10000"/>
          </a:bodyPr>
          <a:lstStyle/>
          <a:p>
            <a:pPr indent="-182562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8300">
                <a:latin typeface="Verdana"/>
                <a:ea typeface="Verdana"/>
                <a:cs typeface="Verdana"/>
                <a:sym typeface="Verdana"/>
              </a:rPr>
              <a:t>Todistukseen numeroarvosana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indent="-182562" lvl="0" marL="228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8300">
                <a:latin typeface="Verdana"/>
                <a:ea typeface="Verdana"/>
                <a:cs typeface="Verdana"/>
                <a:sym typeface="Verdana"/>
              </a:rPr>
              <a:t>Itsearviointi tunneilla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indent="-182562" lvl="0" marL="228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8300">
                <a:latin typeface="Verdana"/>
                <a:ea typeface="Verdana"/>
                <a:cs typeface="Verdana"/>
                <a:sym typeface="Verdana"/>
              </a:rPr>
              <a:t>Arvosanaan vaikuttaa: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indent="-207962" lvl="1" marL="6858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8300">
                <a:latin typeface="Verdana"/>
                <a:ea typeface="Verdana"/>
                <a:cs typeface="Verdana"/>
                <a:sym typeface="Verdana"/>
              </a:rPr>
              <a:t>Tunneilla tekeminen ja osallistuminen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indent="-207962" lvl="1" marL="6858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8300">
                <a:latin typeface="Verdana"/>
                <a:ea typeface="Verdana"/>
                <a:cs typeface="Verdana"/>
                <a:sym typeface="Verdana"/>
              </a:rPr>
              <a:t>Tuotokset (vihko, palautukset classroomiin, esitelmät, piirrokset, laskut, 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ct val="86746"/>
              <a:buNone/>
            </a:pPr>
            <a:r>
              <a:rPr lang="fi-FI" sz="8300">
                <a:latin typeface="Verdana"/>
                <a:ea typeface="Verdana"/>
                <a:cs typeface="Verdana"/>
                <a:sym typeface="Verdana"/>
              </a:rPr>
              <a:t>ohjelmat, esitystapa, kaavaeditorin ja GeoGebran käyttö yms.)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indent="-207962" lvl="1" marL="6858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8300">
                <a:latin typeface="Verdana"/>
                <a:ea typeface="Verdana"/>
                <a:cs typeface="Verdana"/>
                <a:sym typeface="Verdana"/>
              </a:rPr>
              <a:t>Palautettavat työt. Tehtävät jaetaan pääsääntöisesti classroomissa ja palautetaan arvioitavaksi.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indent="-207962" lvl="1" marL="6858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8300">
                <a:latin typeface="Verdana"/>
                <a:ea typeface="Verdana"/>
                <a:cs typeface="Verdana"/>
                <a:sym typeface="Verdana"/>
              </a:rPr>
              <a:t>Ei kokeita!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370000" y="404851"/>
            <a:ext cx="11022600" cy="6048300"/>
          </a:xfrm>
          <a:prstGeom prst="rect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88500" y="522450"/>
            <a:ext cx="1419650" cy="320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62825" y="1729616"/>
            <a:ext cx="1657350" cy="40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2020-09-30T08:49:27Z</dcterms:created>
  <dc:creator>Salla Supponen</dc:creator>
</cp:coreProperties>
</file>