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i 6"/>
          <p:cNvSpPr/>
          <p:nvPr/>
        </p:nvSpPr>
        <p:spPr>
          <a:xfrm>
            <a:off x="444175" y="447101"/>
            <a:ext cx="4049407" cy="1773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 smtClean="0">
                <a:solidFill>
                  <a:schemeClr val="tx1"/>
                </a:solidFill>
              </a:rPr>
              <a:t>Geneettinen perimä</a:t>
            </a:r>
          </a:p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-geenit solun tuman kromosomeissa (46)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120740" y="2416628"/>
            <a:ext cx="2560319" cy="1436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Mutaatioita, jotka yleensä korjaantuvat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>
            <a:off x="2769326" y="2769325"/>
            <a:ext cx="278233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err="1" smtClean="0">
                <a:solidFill>
                  <a:schemeClr val="tx1"/>
                </a:solidFill>
              </a:rPr>
              <a:t>Epigeneettiset</a:t>
            </a:r>
            <a:r>
              <a:rPr lang="fi-FI" sz="2400" dirty="0" smtClean="0">
                <a:solidFill>
                  <a:schemeClr val="tx1"/>
                </a:solidFill>
              </a:rPr>
              <a:t> merkit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254726" y="4135425"/>
            <a:ext cx="2083250" cy="1168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Tavallinen solu -&gt; kasvaimet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1" name="Ellipsi 10"/>
          <p:cNvSpPr/>
          <p:nvPr/>
        </p:nvSpPr>
        <p:spPr>
          <a:xfrm>
            <a:off x="2468879" y="3960111"/>
            <a:ext cx="2873829" cy="14348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Sukusolu -&gt; riski sairastua tiettyihin sairauksiin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78377" y="5501527"/>
            <a:ext cx="5617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 </a:t>
            </a:r>
            <a:r>
              <a:rPr lang="fi-FI" sz="2400" dirty="0" smtClean="0"/>
              <a:t>Voi joko edistää terveyttä tai </a:t>
            </a:r>
            <a:r>
              <a:rPr lang="fi-FI" sz="2400" dirty="0" smtClean="0">
                <a:solidFill>
                  <a:srgbClr val="C00000"/>
                </a:solidFill>
              </a:rPr>
              <a:t>heikentää </a:t>
            </a:r>
            <a:r>
              <a:rPr lang="fi-FI" sz="2400" dirty="0" smtClean="0"/>
              <a:t>sitä</a:t>
            </a:r>
            <a:endParaRPr lang="fi-FI" sz="2400" dirty="0"/>
          </a:p>
        </p:txBody>
      </p:sp>
      <p:sp>
        <p:nvSpPr>
          <p:cNvPr id="13" name="Tekstiruutu 12"/>
          <p:cNvSpPr txBox="1"/>
          <p:nvPr/>
        </p:nvSpPr>
        <p:spPr>
          <a:xfrm>
            <a:off x="564393" y="6032361"/>
            <a:ext cx="28450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>
                <a:solidFill>
                  <a:srgbClr val="C00000"/>
                </a:solidFill>
              </a:rPr>
              <a:t>Perinnölliset sairaudet</a:t>
            </a:r>
            <a:endParaRPr lang="fi-FI" sz="2400" dirty="0">
              <a:solidFill>
                <a:srgbClr val="C00000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3703320" y="5897430"/>
            <a:ext cx="2815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rgbClr val="C00000"/>
                </a:solidFill>
              </a:rPr>
              <a:t>Monitekijäiset sairaudet</a:t>
            </a:r>
            <a:endParaRPr lang="fi-FI" sz="2400" dirty="0">
              <a:solidFill>
                <a:srgbClr val="C00000"/>
              </a:solidFill>
            </a:endParaRPr>
          </a:p>
        </p:txBody>
      </p:sp>
      <p:sp>
        <p:nvSpPr>
          <p:cNvPr id="15" name="Pyöristetty suorakulmio 14"/>
          <p:cNvSpPr/>
          <p:nvPr/>
        </p:nvSpPr>
        <p:spPr>
          <a:xfrm>
            <a:off x="6761569" y="318143"/>
            <a:ext cx="4772934" cy="14779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chemeClr val="tx1"/>
                </a:solidFill>
              </a:rPr>
              <a:t>Sosiaalinen perimä</a:t>
            </a:r>
          </a:p>
          <a:p>
            <a:pPr algn="ctr"/>
            <a:r>
              <a:rPr lang="fi-FI" sz="2000" dirty="0" smtClean="0">
                <a:solidFill>
                  <a:schemeClr val="tx1"/>
                </a:solidFill>
              </a:rPr>
              <a:t>Elämään liittyvien tietojen, taitojen, tapojen, arvojen asenteiden ja käyttäytymismallien siirtyminen eteenpäin sukupolvien ketjuna</a:t>
            </a:r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6" name="Räjähdys 1 15"/>
          <p:cNvSpPr/>
          <p:nvPr/>
        </p:nvSpPr>
        <p:spPr>
          <a:xfrm>
            <a:off x="4462506" y="698405"/>
            <a:ext cx="2299063" cy="2129245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>
                <a:solidFill>
                  <a:schemeClr val="tx1"/>
                </a:solidFill>
              </a:rPr>
              <a:t>Perimä</a:t>
            </a:r>
            <a:endParaRPr lang="fi-FI" sz="3200" dirty="0">
              <a:solidFill>
                <a:schemeClr val="tx1"/>
              </a:solidFill>
            </a:endParaRPr>
          </a:p>
        </p:txBody>
      </p:sp>
      <p:sp>
        <p:nvSpPr>
          <p:cNvPr id="17" name="Pyöristetty suorakulmio 16"/>
          <p:cNvSpPr/>
          <p:nvPr/>
        </p:nvSpPr>
        <p:spPr>
          <a:xfrm>
            <a:off x="6518364" y="2076993"/>
            <a:ext cx="5538653" cy="60089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Siirtyvät sosiaalisissa vuorovaikutussuhteissa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8" name="Pyöristetty suorakulmio 17"/>
          <p:cNvSpPr/>
          <p:nvPr/>
        </p:nvSpPr>
        <p:spPr>
          <a:xfrm>
            <a:off x="6974441" y="2899956"/>
            <a:ext cx="1645922" cy="5747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Myönteistä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9" name="Pyöristetty suorakulmio 18"/>
          <p:cNvSpPr/>
          <p:nvPr/>
        </p:nvSpPr>
        <p:spPr>
          <a:xfrm>
            <a:off x="9788363" y="2958737"/>
            <a:ext cx="1410789" cy="57476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Kielteistä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20" name="Pyöristetty suorakulmio 19"/>
          <p:cNvSpPr/>
          <p:nvPr/>
        </p:nvSpPr>
        <p:spPr>
          <a:xfrm>
            <a:off x="6717573" y="3708414"/>
            <a:ext cx="5248004" cy="132113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chemeClr val="tx1"/>
                </a:solidFill>
              </a:rPr>
              <a:t>Sosiaalinen pääoma </a:t>
            </a:r>
            <a:r>
              <a:rPr lang="fi-FI" sz="2400" dirty="0" smtClean="0">
                <a:solidFill>
                  <a:schemeClr val="tx1"/>
                </a:solidFill>
              </a:rPr>
              <a:t>kuvaa ihmisten tai ryhmien välisiä sosiaalisia suhteita: niissä syntyvää luottamusta ja vastavuoroisuutta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21" name="Pyöristetty suorakulmio 20"/>
          <p:cNvSpPr/>
          <p:nvPr/>
        </p:nvSpPr>
        <p:spPr>
          <a:xfrm>
            <a:off x="6771810" y="5361772"/>
            <a:ext cx="5122550" cy="11132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chemeClr val="tx1"/>
                </a:solidFill>
              </a:rPr>
              <a:t>Sosiaalinen tuki</a:t>
            </a:r>
            <a:r>
              <a:rPr lang="fi-FI" sz="2400" dirty="0" smtClean="0">
                <a:solidFill>
                  <a:schemeClr val="tx1"/>
                </a:solidFill>
              </a:rPr>
              <a:t>: voimavara, joka linkittää ihmissuhteet ja kohtaamiset terveyteen ja hyvinvointiin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22" name="Tekstiruutu 21"/>
          <p:cNvSpPr txBox="1"/>
          <p:nvPr/>
        </p:nvSpPr>
        <p:spPr>
          <a:xfrm rot="20070810">
            <a:off x="6170103" y="3794695"/>
            <a:ext cx="652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Koti</a:t>
            </a:r>
            <a:endParaRPr lang="fi-FI" sz="2400" dirty="0"/>
          </a:p>
        </p:txBody>
      </p:sp>
      <p:sp>
        <p:nvSpPr>
          <p:cNvPr id="23" name="Tekstiruutu 22"/>
          <p:cNvSpPr txBox="1"/>
          <p:nvPr/>
        </p:nvSpPr>
        <p:spPr>
          <a:xfrm rot="19956266">
            <a:off x="5584392" y="4347171"/>
            <a:ext cx="1310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Päiväkoti</a:t>
            </a:r>
            <a:endParaRPr lang="fi-FI" sz="2400" dirty="0"/>
          </a:p>
        </p:txBody>
      </p:sp>
      <p:sp>
        <p:nvSpPr>
          <p:cNvPr id="24" name="Tekstiruutu 23"/>
          <p:cNvSpPr txBox="1"/>
          <p:nvPr/>
        </p:nvSpPr>
        <p:spPr>
          <a:xfrm rot="20065411">
            <a:off x="5990586" y="4684211"/>
            <a:ext cx="838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Koulu</a:t>
            </a:r>
            <a:endParaRPr lang="fi-FI" sz="2400" dirty="0"/>
          </a:p>
        </p:txBody>
      </p:sp>
      <p:sp>
        <p:nvSpPr>
          <p:cNvPr id="25" name="Tekstiruutu 24"/>
          <p:cNvSpPr txBox="1"/>
          <p:nvPr/>
        </p:nvSpPr>
        <p:spPr>
          <a:xfrm rot="20163229">
            <a:off x="6378708" y="6273633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/>
              <a:t>Tietotuki</a:t>
            </a:r>
            <a:endParaRPr lang="fi-FI" sz="2400" b="1" dirty="0"/>
          </a:p>
        </p:txBody>
      </p:sp>
      <p:sp>
        <p:nvSpPr>
          <p:cNvPr id="26" name="Tekstiruutu 25"/>
          <p:cNvSpPr txBox="1"/>
          <p:nvPr/>
        </p:nvSpPr>
        <p:spPr>
          <a:xfrm rot="20334436">
            <a:off x="5547689" y="5802796"/>
            <a:ext cx="1677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Aineellinen tuki</a:t>
            </a:r>
            <a:endParaRPr lang="fi-FI" sz="2400" b="1" dirty="0"/>
          </a:p>
        </p:txBody>
      </p:sp>
      <p:sp>
        <p:nvSpPr>
          <p:cNvPr id="27" name="Tekstiruutu 26"/>
          <p:cNvSpPr txBox="1"/>
          <p:nvPr/>
        </p:nvSpPr>
        <p:spPr>
          <a:xfrm rot="21097950">
            <a:off x="8672445" y="6362145"/>
            <a:ext cx="1797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/>
              <a:t>Arvostustuki</a:t>
            </a:r>
            <a:endParaRPr lang="fi-FI" sz="2400" b="1" dirty="0"/>
          </a:p>
        </p:txBody>
      </p:sp>
      <p:sp>
        <p:nvSpPr>
          <p:cNvPr id="28" name="Tekstiruutu 27"/>
          <p:cNvSpPr txBox="1"/>
          <p:nvPr/>
        </p:nvSpPr>
        <p:spPr>
          <a:xfrm rot="20229081">
            <a:off x="10982401" y="5839608"/>
            <a:ext cx="1390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Henkinen tuki</a:t>
            </a:r>
            <a:endParaRPr lang="fi-FI" sz="2400" b="1" dirty="0"/>
          </a:p>
        </p:txBody>
      </p:sp>
      <p:cxnSp>
        <p:nvCxnSpPr>
          <p:cNvPr id="31" name="Suora nuoliyhdysviiva 30"/>
          <p:cNvCxnSpPr/>
          <p:nvPr/>
        </p:nvCxnSpPr>
        <p:spPr>
          <a:xfrm flipH="1">
            <a:off x="1685109" y="2180261"/>
            <a:ext cx="130628" cy="28312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3244250" y="2180261"/>
            <a:ext cx="313632" cy="61541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nuoliyhdysviiva 36"/>
          <p:cNvCxnSpPr/>
          <p:nvPr/>
        </p:nvCxnSpPr>
        <p:spPr>
          <a:xfrm flipH="1">
            <a:off x="1275673" y="3895276"/>
            <a:ext cx="20678" cy="2641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>
            <a:endCxn id="10" idx="7"/>
          </p:cNvCxnSpPr>
          <p:nvPr/>
        </p:nvCxnSpPr>
        <p:spPr>
          <a:xfrm flipH="1">
            <a:off x="2032891" y="3535104"/>
            <a:ext cx="1000525" cy="77150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>
            <a:endCxn id="11" idx="1"/>
          </p:cNvCxnSpPr>
          <p:nvPr/>
        </p:nvCxnSpPr>
        <p:spPr>
          <a:xfrm>
            <a:off x="2283752" y="3667725"/>
            <a:ext cx="605990" cy="5025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/>
          <p:nvPr/>
        </p:nvCxnSpPr>
        <p:spPr>
          <a:xfrm flipH="1">
            <a:off x="3289605" y="5832581"/>
            <a:ext cx="592686" cy="3594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nuoliyhdysviiva 44"/>
          <p:cNvCxnSpPr/>
          <p:nvPr/>
        </p:nvCxnSpPr>
        <p:spPr>
          <a:xfrm flipH="1">
            <a:off x="4522338" y="5819518"/>
            <a:ext cx="5482" cy="25024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/>
          <p:cNvCxnSpPr/>
          <p:nvPr/>
        </p:nvCxnSpPr>
        <p:spPr>
          <a:xfrm>
            <a:off x="9026434" y="1827889"/>
            <a:ext cx="17348" cy="251345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nuoliyhdysviiva 51"/>
          <p:cNvCxnSpPr/>
          <p:nvPr/>
        </p:nvCxnSpPr>
        <p:spPr>
          <a:xfrm flipH="1">
            <a:off x="8620365" y="2696833"/>
            <a:ext cx="222961" cy="238967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uora nuoliyhdysviiva 60"/>
          <p:cNvCxnSpPr/>
          <p:nvPr/>
        </p:nvCxnSpPr>
        <p:spPr>
          <a:xfrm flipH="1">
            <a:off x="7902674" y="5029549"/>
            <a:ext cx="61814" cy="332224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>
            <a:off x="9207158" y="2696833"/>
            <a:ext cx="28230" cy="1011581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uora nuoliyhdysviiva 68"/>
          <p:cNvCxnSpPr/>
          <p:nvPr/>
        </p:nvCxnSpPr>
        <p:spPr>
          <a:xfrm>
            <a:off x="9952853" y="2696207"/>
            <a:ext cx="301490" cy="28006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uora nuoliyhdysviiva 73"/>
          <p:cNvCxnSpPr/>
          <p:nvPr/>
        </p:nvCxnSpPr>
        <p:spPr>
          <a:xfrm>
            <a:off x="9788363" y="5029549"/>
            <a:ext cx="27169" cy="365409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9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4" grpId="0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98</TotalTime>
  <Words>100</Words>
  <Application>Microsoft Office PowerPoint</Application>
  <PresentationFormat>Laajakuva</PresentationFormat>
  <Paragraphs>24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Tw Cen MT</vt:lpstr>
      <vt:lpstr>Pisara</vt:lpstr>
      <vt:lpstr>PowerPoint-esitys</vt:lpstr>
    </vt:vector>
  </TitlesOfParts>
  <Company>Kouvolan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Löfström Leena</dc:creator>
  <cp:lastModifiedBy>Pinterova Zuzana</cp:lastModifiedBy>
  <cp:revision>12</cp:revision>
  <dcterms:created xsi:type="dcterms:W3CDTF">2017-08-12T10:27:56Z</dcterms:created>
  <dcterms:modified xsi:type="dcterms:W3CDTF">2017-08-18T19:29:33Z</dcterms:modified>
</cp:coreProperties>
</file>