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4" r:id="rId2"/>
  </p:sld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hani.rantanen" initials="j" lastIdx="11" clrIdx="0">
    <p:extLst>
      <p:ext uri="{19B8F6BF-5375-455C-9EA6-DF929625EA0E}">
        <p15:presenceInfo xmlns:p15="http://schemas.microsoft.com/office/powerpoint/2012/main" userId="S-1-5-21-1808821994-4168421724-529993774-1607" providerId="AD"/>
      </p:ext>
    </p:extLst>
  </p:cmAuthor>
  <p:cmAuthor id="2" name="Vieras" initials="Vi" lastIdx="6" clrIdx="1">
    <p:extLst>
      <p:ext uri="{19B8F6BF-5375-455C-9EA6-DF929625EA0E}">
        <p15:presenceInfo xmlns:p15="http://schemas.microsoft.com/office/powerpoint/2012/main" userId="S::urn:spo:anon#a7604763e63dd95c43538c4eee3e84e9a834fcc612f0aad732e7cf675df23b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4179C-A054-4389-9D37-A651315838BA}" v="2" dt="2018-09-20T08:29:09.381"/>
    <p1510:client id="{0BDF9E6B-9DEA-415F-98D0-8FBEC6741E61}" v="457" dt="2018-09-20T09:34:33.074"/>
    <p1510:client id="{F6E7A63A-063D-49B7-B739-72A3FD713DFE}" v="461" dt="2018-09-20T08:49:34.807"/>
    <p1510:client id="{89997018-344C-4E1C-883F-1265A03686ED}" v="376" dt="2018-09-20T08:50:17.520"/>
    <p1510:client id="{8C4867D5-5680-4141-8074-BBED26633F9A}" v="110" dt="2018-09-20T08:37:42.666"/>
    <p1510:client id="{7C2A3B52-0F52-8A3C-AE59-C486C5159CE7}" v="9" dt="2018-09-20T09:53:54.046"/>
    <p1510:client id="{B4FBA0D6-CC79-4A0D-831C-C50873B5A504}" v="192" dt="2018-09-20T09:17:03.626"/>
    <p1510:client id="{51334979-6C81-4694-9572-40C286D958EA}" v="359" dt="2018-09-20T08:37:12.920"/>
    <p1510:client id="{1223F730-7485-F0B1-9280-EEF04BEAC329}" v="115" dt="2018-09-20T08:34:23.083"/>
    <p1510:client id="{0F3181FB-0765-406C-9C84-534D8E40AFA3}" v="183" dt="2018-09-20T08:37:06.585"/>
    <p1510:client id="{DFDFC0E4-110C-7B14-A1AE-534302CBFBD1}" v="766" dt="2018-09-20T09:53:41.231"/>
    <p1510:client id="{E4AB49E1-F5E0-4741-9DE0-3F88E883F847}" v="58" dt="2018-09-20T09:46:31.703"/>
    <p1510:client id="{FD9358EF-3546-4170-B99D-5B7EC5735D0C}" v="16" dt="2018-09-20T09:38:52.118"/>
    <p1510:client id="{8EBFDF99-EB5F-7739-DCAC-C53A7DE74B57}" v="3" dt="2018-09-20T09:35:18.223"/>
    <p1510:client id="{C188C752-EA2A-4D07-8E3D-0899708D3EA8}" v="76" dt="2018-09-20T09:51:54.306"/>
    <p1510:client id="{198D2BC9-F3AA-4BC4-8D59-75AD02EE7F3D}" v="4" dt="2018-09-20T09:43:11.197"/>
    <p1510:client id="{39FFDE04-2CC4-4008-9617-A294419CFD3B}" v="13" dt="2018-09-20T09:51:04.968"/>
    <p1510:client id="{5E2A5073-1C4D-4A0C-A3C4-3A917BD2EA38}" v="1" dt="2018-09-20T09:51:11.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9T11:38:23.453" idx="3">
    <p:pos x="10" y="10"/>
    <p:text>Kiva sivu. Olisiko tekstiä ja kuvia vielä vähän asemoitava paremmin? Laittakaa tekijät.</p:text>
    <p:extLst>
      <p:ext uri="{C676402C-5697-4E1C-873F-D02D1690AC5C}">
        <p15:threadingInfo xmlns:p15="http://schemas.microsoft.com/office/powerpoint/2012/main" timeZoneBias="-180"/>
      </p:ext>
    </p:extLst>
  </p:cm>
  <p:cm authorId="2" dt="2018-09-20T08:27:40.909" idx="3">
    <p:pos x="10" y="106"/>
    <p:text>e</p:text>
    <p:extLst>
      <p:ext uri="{C676402C-5697-4E1C-873F-D02D1690AC5C}">
        <p15:threadingInfo xmlns:p15="http://schemas.microsoft.com/office/powerpoint/2012/main" timeZoneBias="0">
          <p15:parentCm authorId="1"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9T11:49:24.358" idx="6">
    <p:pos x="-14" y="7"/>
    <p:text>Teillä on hieno sivu. Teksti on vähän pienenlaista, ja ehkä voisitte kokeilla myös tasata sen vasempaan laitaan. Onkohan siellä välissä paljon välilyöntejä?</p:text>
    <p:extLst mod="1">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9T12:48:55.809" idx="10">
    <p:pos x="10" y="10"/>
    <p:text>Hieno taustakuva! Voisitte vielä kokeilla eri tekstin värjeä, jos ne erottuisivat taustasta paremmin. Pikkukuovista vielä kuva sekä tekijöiden nimet ja lähdetiedot.</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19T12:40:43.924" idx="9">
    <p:pos x="10" y="10"/>
    <p:text>Etsikää vielä kuva esim. turpeen tuotannosta. Jos mahdollista, miettikää mitä haittaa soiden katoamisesta on. 1 kirjoitusvirhe. Laittakaa lisäksi välilyönti jokaisen välimerkin jälkeen. Tekijät ja lähdetiedot puuttuvat.</p:text>
    <p:extLst>
      <p:ext uri="{C676402C-5697-4E1C-873F-D02D1690AC5C}">
        <p15:threadingInfo xmlns:p15="http://schemas.microsoft.com/office/powerpoint/2012/main" timeZoneBias="-180"/>
      </p:ext>
    </p:extLst>
  </p:cm>
  <p:cm authorId="2" dt="2018-09-20T08:46:20.991" idx="5">
    <p:pos x="106" y="106"/>
    <p:text>hieno traktori</p:text>
    <p:extLst>
      <p:ext uri="{C676402C-5697-4E1C-873F-D02D1690AC5C}">
        <p15:threadingInfo xmlns:p15="http://schemas.microsoft.com/office/powerpoint/2012/main" timeZoneBias="0"/>
      </p:ext>
    </p:extLst>
  </p:cm>
  <p:cm authorId="2" dt="2018-09-20T08:46:50.944" idx="6">
    <p:pos x="106" y="202"/>
    <p:text>ette vastaa tähän</p:text>
    <p:extLst>
      <p:ext uri="{C676402C-5697-4E1C-873F-D02D1690AC5C}">
        <p15:threadingInfo xmlns:p15="http://schemas.microsoft.com/office/powerpoint/2012/main" timeZoneBias="0">
          <p15:parentCm authorId="2" idx="5"/>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516877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75083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215264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a:t>Muokkaa ots. perustyyl. napsautt.</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4011553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44095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a:t>Muokkaa ots. perustyyl. napsautt.</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631131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86861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B8598300-57CF-44B0-83F5-56332511C516}" type="datetimeFigureOut">
              <a:rPr lang="fi-FI" smtClean="0"/>
              <a:t>20.9.2018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525723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7" name="Date Placeholder 2"/>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3"/>
          <p:cNvSpPr>
            <a:spLocks noGrp="1"/>
          </p:cNvSpPr>
          <p:nvPr>
            <p:ph type="ftr" sz="quarter" idx="11"/>
          </p:nvPr>
        </p:nvSpPr>
        <p:spPr/>
        <p:txBody>
          <a:bodyPr/>
          <a:lstStyle/>
          <a:p>
            <a:endParaRPr lang="fi-FI"/>
          </a:p>
        </p:txBody>
      </p:sp>
      <p:sp>
        <p:nvSpPr>
          <p:cNvPr id="6" name="Slide Number Placeholder 4"/>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932878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2"/>
          <p:cNvSpPr>
            <a:spLocks noGrp="1"/>
          </p:cNvSpPr>
          <p:nvPr>
            <p:ph type="ftr" sz="quarter" idx="11"/>
          </p:nvPr>
        </p:nvSpPr>
        <p:spPr/>
        <p:txBody>
          <a:bodyPr/>
          <a:lstStyle/>
          <a:p>
            <a:endParaRPr lang="fi-FI"/>
          </a:p>
        </p:txBody>
      </p:sp>
      <p:sp>
        <p:nvSpPr>
          <p:cNvPr id="6" name="Slide Number Placeholder 3"/>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622460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a:t>Muokkaa ots. perustyyl. napsautt.</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7"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5"/>
          <p:cNvSpPr>
            <a:spLocks noGrp="1"/>
          </p:cNvSpPr>
          <p:nvPr>
            <p:ph type="ftr" sz="quarter" idx="11"/>
          </p:nvPr>
        </p:nvSpPr>
        <p:spPr/>
        <p:txBody>
          <a:bodyPr/>
          <a:lstStyle/>
          <a:p>
            <a:endParaRPr lang="fi-FI"/>
          </a:p>
        </p:txBody>
      </p:sp>
      <p:sp>
        <p:nvSpPr>
          <p:cNvPr id="6"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95035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67764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a:t>Muokkaa ots. perustyyl. napsautt.</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867279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a:t>Muokkaa ots. perustyyl. napsautt.</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351844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a:t>Muokkaa ots. perustyyl. napsautt.</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2106431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a:t>Muokkaa ots. perustyyl. napsautt.</a:t>
            </a:r>
            <a:endParaRPr lang="en-US"/>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a:t>Muokkaa tekstin perustyylejä</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3735151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a:t>Muokkaa ots. perustyyl. napsautt.</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531932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2338286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29331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nchor="t" anchorCtr="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185911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a:t>Muokkaa ots. perustyyl. napsautt.</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12157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B8598300-57CF-44B0-83F5-56332511C516}" type="datetimeFigureOut">
              <a:rPr lang="fi-FI" smtClean="0"/>
              <a:t>20.9.2018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21515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167808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ots. perustyyl. napsautt.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B8598300-57CF-44B0-83F5-56332511C516}" type="datetimeFigureOut">
              <a:rPr lang="fi-FI" smtClean="0"/>
              <a:t>20.9.2018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21700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B8598300-57CF-44B0-83F5-56332511C516}" type="datetimeFigureOut">
              <a:rPr lang="fi-FI" smtClean="0"/>
              <a:t>20.9.2018</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67948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98300-57CF-44B0-83F5-56332511C516}" type="datetimeFigureOut">
              <a:rPr lang="fi-FI" smtClean="0"/>
              <a:t>20.9.2018</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49906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363162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Date Placeholder 4"/>
          <p:cNvSpPr>
            <a:spLocks noGrp="1"/>
          </p:cNvSpPr>
          <p:nvPr>
            <p:ph type="dt" sz="half" idx="10"/>
          </p:nvPr>
        </p:nvSpPr>
        <p:spPr/>
        <p:txBody>
          <a:bodyPr/>
          <a:lstStyle/>
          <a:p>
            <a:fld id="{B8598300-57CF-44B0-83F5-56332511C516}" type="datetimeFigureOut">
              <a:rPr lang="fi-FI" smtClean="0"/>
              <a:t>20.9.2018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DEA9AED7-AB05-410C-B8BB-5439A86CB197}" type="slidenum">
              <a:rPr lang="fi-FI" smtClean="0"/>
              <a:t>‹#›</a:t>
            </a:fld>
            <a:endParaRPr lang="fi-FI"/>
          </a:p>
        </p:txBody>
      </p:sp>
    </p:spTree>
    <p:extLst>
      <p:ext uri="{BB962C8B-B14F-4D97-AF65-F5344CB8AC3E}">
        <p14:creationId xmlns:p14="http://schemas.microsoft.com/office/powerpoint/2010/main" val="9310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98300-57CF-44B0-83F5-56332511C516}" type="datetimeFigureOut">
              <a:rPr lang="fi-FI" smtClean="0"/>
              <a:t>20.9.2018</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9AED7-AB05-410C-B8BB-5439A86CB197}" type="slidenum">
              <a:rPr lang="fi-FI" smtClean="0"/>
              <a:t>‹#›</a:t>
            </a:fld>
            <a:endParaRPr lang="fi-FI"/>
          </a:p>
        </p:txBody>
      </p:sp>
    </p:spTree>
    <p:extLst>
      <p:ext uri="{BB962C8B-B14F-4D97-AF65-F5344CB8AC3E}">
        <p14:creationId xmlns:p14="http://schemas.microsoft.com/office/powerpoint/2010/main" val="250065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a:t>Muokkaa ots. perustyyl. napsautt.</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8598300-57CF-44B0-83F5-56332511C516}" type="datetimeFigureOut">
              <a:rPr lang="fi-FI" smtClean="0"/>
              <a:t>20.9.2018</a:t>
            </a:fld>
            <a:endParaRPr lang="fi-FI"/>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EA9AED7-AB05-410C-B8BB-5439A86CB197}" type="slidenum">
              <a:rPr lang="fi-FI" smtClean="0"/>
              <a:t>‹#›</a:t>
            </a:fld>
            <a:endParaRPr lang="fi-FI"/>
          </a:p>
        </p:txBody>
      </p:sp>
    </p:spTree>
    <p:extLst>
      <p:ext uri="{BB962C8B-B14F-4D97-AF65-F5344CB8AC3E}">
        <p14:creationId xmlns:p14="http://schemas.microsoft.com/office/powerpoint/2010/main" val="181900963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hyperlink" Target="http://www.luontoportti.com/suomi/fi/linnut/taivaanvuohi"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luontoportti.com/suomi/fi/linnut/suokukk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comments" Target="../comments/comment3.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4" descr="Kuva, joka sisältää kohteen ruoho, taivas, ulko, kenttä&#10;&#10;Kuvaus luotu, erittäin korkea luotettavuus">
            <a:extLst>
              <a:ext uri="{FF2B5EF4-FFF2-40B4-BE49-F238E27FC236}">
                <a16:creationId xmlns:a16="http://schemas.microsoft.com/office/drawing/2014/main" id="{8461358F-EB6F-4E3C-AA83-4B23717D5A7E}"/>
              </a:ext>
            </a:extLst>
          </p:cNvPr>
          <p:cNvPicPr>
            <a:picLocks noChangeAspect="1"/>
          </p:cNvPicPr>
          <p:nvPr/>
        </p:nvPicPr>
        <p:blipFill>
          <a:blip r:embed="rId2"/>
          <a:stretch>
            <a:fillRect/>
          </a:stretch>
        </p:blipFill>
        <p:spPr>
          <a:xfrm>
            <a:off x="-3672" y="4132"/>
            <a:ext cx="12199342" cy="6849736"/>
          </a:xfrm>
          <a:prstGeom prst="rect">
            <a:avLst/>
          </a:prstGeom>
        </p:spPr>
      </p:pic>
      <p:sp>
        <p:nvSpPr>
          <p:cNvPr id="2" name="Tekstiruutu 1">
            <a:extLst>
              <a:ext uri="{FF2B5EF4-FFF2-40B4-BE49-F238E27FC236}">
                <a16:creationId xmlns:a16="http://schemas.microsoft.com/office/drawing/2014/main" id="{8CFB227E-055C-4398-8298-5995D218CD9A}"/>
              </a:ext>
            </a:extLst>
          </p:cNvPr>
          <p:cNvSpPr txBox="1"/>
          <p:nvPr/>
        </p:nvSpPr>
        <p:spPr>
          <a:xfrm>
            <a:off x="11040736" y="-16332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sp>
        <p:nvSpPr>
          <p:cNvPr id="10" name="Nauha: Kallistettu ylös 9">
            <a:extLst>
              <a:ext uri="{FF2B5EF4-FFF2-40B4-BE49-F238E27FC236}">
                <a16:creationId xmlns:a16="http://schemas.microsoft.com/office/drawing/2014/main" id="{5BD57FC3-C0F3-4874-91E9-37336A95E7C7}"/>
              </a:ext>
            </a:extLst>
          </p:cNvPr>
          <p:cNvSpPr/>
          <p:nvPr/>
        </p:nvSpPr>
        <p:spPr>
          <a:xfrm>
            <a:off x="2165098" y="339665"/>
            <a:ext cx="7872175" cy="2255996"/>
          </a:xfrm>
          <a:prstGeom prst="ribbon2">
            <a:avLst/>
          </a:prstGeom>
          <a:solidFill>
            <a:schemeClr val="accent5"/>
          </a:solidFill>
          <a:ln w="28575">
            <a:solidFill>
              <a:schemeClr val="tx1"/>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ctr"/>
            <a:r>
              <a:rPr lang="fi-FI" sz="6000" i="1" u="sng">
                <a:solidFill>
                  <a:schemeClr val="tx1"/>
                </a:solidFill>
                <a:latin typeface="Garamond"/>
                <a:cs typeface="Courier New"/>
              </a:rPr>
              <a:t>Suokirja</a:t>
            </a:r>
          </a:p>
        </p:txBody>
      </p:sp>
      <p:sp>
        <p:nvSpPr>
          <p:cNvPr id="11" name="Tekstiruutu 10">
            <a:extLst>
              <a:ext uri="{FF2B5EF4-FFF2-40B4-BE49-F238E27FC236}">
                <a16:creationId xmlns:a16="http://schemas.microsoft.com/office/drawing/2014/main" id="{C2288DC3-89AA-4EA0-9F4B-2B20CC7B7A75}"/>
              </a:ext>
            </a:extLst>
          </p:cNvPr>
          <p:cNvSpPr txBox="1"/>
          <p:nvPr/>
        </p:nvSpPr>
        <p:spPr>
          <a:xfrm>
            <a:off x="-609601" y="649168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t>By: Anni 6b</a:t>
            </a:r>
          </a:p>
        </p:txBody>
      </p:sp>
      <p:sp>
        <p:nvSpPr>
          <p:cNvPr id="12" name="Tekstiruutu 11">
            <a:extLst>
              <a:ext uri="{FF2B5EF4-FFF2-40B4-BE49-F238E27FC236}">
                <a16:creationId xmlns:a16="http://schemas.microsoft.com/office/drawing/2014/main" id="{B4C72AE0-4C6A-413F-AAB0-AEF10C0EB451}"/>
              </a:ext>
            </a:extLst>
          </p:cNvPr>
          <p:cNvSpPr txBox="1"/>
          <p:nvPr/>
        </p:nvSpPr>
        <p:spPr>
          <a:xfrm>
            <a:off x="4384713" y="469134"/>
            <a:ext cx="3422573"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800">
                <a:latin typeface="Candara"/>
                <a:ea typeface="SimSun-ExtB"/>
                <a:cs typeface="Segoe UI"/>
              </a:rPr>
              <a:t>6B</a:t>
            </a:r>
          </a:p>
        </p:txBody>
      </p:sp>
    </p:spTree>
    <p:extLst>
      <p:ext uri="{BB962C8B-B14F-4D97-AF65-F5344CB8AC3E}">
        <p14:creationId xmlns:p14="http://schemas.microsoft.com/office/powerpoint/2010/main" val="1095079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Suorakulmio 1"/>
          <p:cNvSpPr/>
          <p:nvPr/>
        </p:nvSpPr>
        <p:spPr>
          <a:xfrm>
            <a:off x="-4104" y="259785"/>
            <a:ext cx="6688241" cy="92333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5400" i="1" u="sng">
                <a:ln/>
                <a:solidFill>
                  <a:schemeClr val="accent6">
                    <a:lumMod val="40000"/>
                    <a:lumOff val="60000"/>
                  </a:schemeClr>
                </a:solidFill>
              </a:rPr>
              <a:t>Suot ovat vähentynee</a:t>
            </a:r>
            <a:r>
              <a:rPr lang="fi-FI" sz="5400" i="1" u="sng">
                <a:ln/>
                <a:solidFill>
                  <a:schemeClr val="accent6">
                    <a:lumMod val="60000"/>
                    <a:lumOff val="40000"/>
                  </a:schemeClr>
                </a:solidFill>
              </a:rPr>
              <a:t>t</a:t>
            </a:r>
            <a:endParaRPr lang="fi-FI" sz="5400" i="1" u="sng" cap="none" spc="0">
              <a:solidFill>
                <a:schemeClr val="accent6">
                  <a:lumMod val="60000"/>
                  <a:lumOff val="40000"/>
                </a:schemeClr>
              </a:solidFill>
              <a:cs typeface="Calibri"/>
            </a:endParaRPr>
          </a:p>
        </p:txBody>
      </p:sp>
      <p:sp>
        <p:nvSpPr>
          <p:cNvPr id="3" name="Tekstiruutu 2">
            <a:extLst>
              <a:ext uri="{FF2B5EF4-FFF2-40B4-BE49-F238E27FC236}">
                <a16:creationId xmlns:a16="http://schemas.microsoft.com/office/drawing/2014/main" id="{0ED486CF-AE4E-4786-8C93-3F19A19C3A9E}"/>
              </a:ext>
            </a:extLst>
          </p:cNvPr>
          <p:cNvSpPr txBox="1"/>
          <p:nvPr/>
        </p:nvSpPr>
        <p:spPr>
          <a:xfrm rot="-60000">
            <a:off x="523875" y="1209675"/>
            <a:ext cx="3400425"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b="1" i="1" u="sng">
                <a:solidFill>
                  <a:schemeClr val="accent6">
                    <a:lumMod val="40000"/>
                    <a:lumOff val="60000"/>
                  </a:schemeClr>
                </a:solidFill>
                <a:cs typeface="Calibri"/>
              </a:rPr>
              <a:t>Suot ovat vähentyneet 100  vuoden aikana. Jäljellä on enää noin kolmas osa luonnontilaisista soista. Soita on raivattu pelloiksi ja metsän kasvatusta varten. Soilta kerätään turvetta jota käytetään polttoaineena ja kasvun alustana</a:t>
            </a:r>
            <a:r>
              <a:rPr lang="fi-FI" sz="2400" b="1">
                <a:solidFill>
                  <a:schemeClr val="accent6">
                    <a:lumMod val="40000"/>
                    <a:lumOff val="60000"/>
                  </a:schemeClr>
                </a:solidFill>
                <a:cs typeface="Calibri"/>
              </a:rPr>
              <a:t>.</a:t>
            </a:r>
          </a:p>
          <a:p>
            <a:pPr algn="ctr"/>
            <a:endParaRPr lang="fi-FI" sz="2400">
              <a:cs typeface="Calibri"/>
            </a:endParaRPr>
          </a:p>
        </p:txBody>
      </p:sp>
      <p:pic>
        <p:nvPicPr>
          <p:cNvPr id="4" name="Kuva 4" descr="Kuva, joka sisältää kohteen ruoho, ulko, luonto, taivas&#10;&#10;Kuvaus luotu, erittäin korkea luotettavuus">
            <a:extLst>
              <a:ext uri="{FF2B5EF4-FFF2-40B4-BE49-F238E27FC236}">
                <a16:creationId xmlns:a16="http://schemas.microsoft.com/office/drawing/2014/main" id="{8CA17690-CE02-421D-B760-B4BF78E84440}"/>
              </a:ext>
            </a:extLst>
          </p:cNvPr>
          <p:cNvPicPr>
            <a:picLocks noChangeAspect="1"/>
          </p:cNvPicPr>
          <p:nvPr/>
        </p:nvPicPr>
        <p:blipFill rotWithShape="1">
          <a:blip r:embed="rId2"/>
          <a:srcRect l="23208" t="-31933" r="-15529" b="-2731"/>
          <a:stretch/>
        </p:blipFill>
        <p:spPr>
          <a:xfrm flipV="1">
            <a:off x="7134225" y="6629401"/>
            <a:ext cx="5153041" cy="1428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kstiruutu 7">
            <a:extLst>
              <a:ext uri="{FF2B5EF4-FFF2-40B4-BE49-F238E27FC236}">
                <a16:creationId xmlns:a16="http://schemas.microsoft.com/office/drawing/2014/main" id="{C245A98A-5EFA-4A25-A549-07E5BF54EB88}"/>
              </a:ext>
            </a:extLst>
          </p:cNvPr>
          <p:cNvSpPr txBox="1"/>
          <p:nvPr/>
        </p:nvSpPr>
        <p:spPr>
          <a:xfrm>
            <a:off x="5695950" y="5562600"/>
            <a:ext cx="368617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6">
                    <a:lumMod val="60000"/>
                    <a:lumOff val="40000"/>
                  </a:schemeClr>
                </a:solidFill>
                <a:cs typeface="Calibri"/>
              </a:rPr>
              <a:t>R .i. p. Suot</a:t>
            </a:r>
          </a:p>
        </p:txBody>
      </p:sp>
      <p:pic>
        <p:nvPicPr>
          <p:cNvPr id="10" name="Kuva 10" descr="Kuva, joka sisältää kohteen ruoho, ulko, luonto, taivas&#10;&#10;Kuvaus luotu, erittäin korkea luotettavuus">
            <a:extLst>
              <a:ext uri="{FF2B5EF4-FFF2-40B4-BE49-F238E27FC236}">
                <a16:creationId xmlns:a16="http://schemas.microsoft.com/office/drawing/2014/main" id="{F3E3EB07-D8F3-423A-99F0-A32368C3C31D}"/>
              </a:ext>
            </a:extLst>
          </p:cNvPr>
          <p:cNvPicPr>
            <a:picLocks noChangeAspect="1"/>
          </p:cNvPicPr>
          <p:nvPr/>
        </p:nvPicPr>
        <p:blipFill>
          <a:blip r:embed="rId2"/>
          <a:stretch>
            <a:fillRect/>
          </a:stretch>
        </p:blipFill>
        <p:spPr>
          <a:xfrm>
            <a:off x="6892018" y="1463376"/>
            <a:ext cx="4991100" cy="3733800"/>
          </a:xfrm>
          <a:prstGeom prst="rect">
            <a:avLst/>
          </a:prstGeom>
        </p:spPr>
      </p:pic>
      <p:sp>
        <p:nvSpPr>
          <p:cNvPr id="7" name="Tekstiruutu 6">
            <a:extLst>
              <a:ext uri="{FF2B5EF4-FFF2-40B4-BE49-F238E27FC236}">
                <a16:creationId xmlns:a16="http://schemas.microsoft.com/office/drawing/2014/main" id="{12B97053-147F-4085-AA72-DFA72FF0F545}"/>
              </a:ext>
            </a:extLst>
          </p:cNvPr>
          <p:cNvSpPr txBox="1"/>
          <p:nvPr/>
        </p:nvSpPr>
        <p:spPr>
          <a:xfrm>
            <a:off x="3461657" y="552994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6">
                    <a:lumMod val="60000"/>
                    <a:lumOff val="40000"/>
                  </a:schemeClr>
                </a:solidFill>
                <a:cs typeface="Calibri"/>
              </a:rPr>
              <a:t>Lähteet:  Luontoon 6.</a:t>
            </a:r>
          </a:p>
        </p:txBody>
      </p:sp>
      <p:sp>
        <p:nvSpPr>
          <p:cNvPr id="9" name="Tekstiruutu 8">
            <a:extLst>
              <a:ext uri="{FF2B5EF4-FFF2-40B4-BE49-F238E27FC236}">
                <a16:creationId xmlns:a16="http://schemas.microsoft.com/office/drawing/2014/main" id="{0E0474FD-D699-4613-B028-69C0C35DAC60}"/>
              </a:ext>
            </a:extLst>
          </p:cNvPr>
          <p:cNvSpPr txBox="1"/>
          <p:nvPr/>
        </p:nvSpPr>
        <p:spPr>
          <a:xfrm>
            <a:off x="849085" y="580208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6">
                    <a:lumMod val="60000"/>
                    <a:lumOff val="40000"/>
                  </a:schemeClr>
                </a:solidFill>
                <a:cs typeface="Calibri"/>
              </a:rPr>
              <a:t>Tekijät: Nuutti, Aake</a:t>
            </a:r>
          </a:p>
        </p:txBody>
      </p:sp>
      <p:pic>
        <p:nvPicPr>
          <p:cNvPr id="5" name="Kuva 5" descr="Kuva, joka sisältää kohteen ulko, taivas, rekka, tie&#10;&#10;Kuvaus luotu, erittäin korkea luotettavuus">
            <a:extLst>
              <a:ext uri="{FF2B5EF4-FFF2-40B4-BE49-F238E27FC236}">
                <a16:creationId xmlns:a16="http://schemas.microsoft.com/office/drawing/2014/main" id="{3B43AB0D-E94D-4A4E-856C-A20AB4B7901A}"/>
              </a:ext>
            </a:extLst>
          </p:cNvPr>
          <p:cNvPicPr>
            <a:picLocks noChangeAspect="1"/>
          </p:cNvPicPr>
          <p:nvPr/>
        </p:nvPicPr>
        <p:blipFill>
          <a:blip r:embed="rId3"/>
          <a:stretch>
            <a:fillRect/>
          </a:stretch>
        </p:blipFill>
        <p:spPr>
          <a:xfrm>
            <a:off x="3940629" y="1460220"/>
            <a:ext cx="2743200" cy="1825732"/>
          </a:xfrm>
          <a:prstGeom prst="rect">
            <a:avLst/>
          </a:prstGeom>
        </p:spPr>
      </p:pic>
      <p:sp>
        <p:nvSpPr>
          <p:cNvPr id="6" name="Tekstiruutu 5">
            <a:extLst>
              <a:ext uri="{FF2B5EF4-FFF2-40B4-BE49-F238E27FC236}">
                <a16:creationId xmlns:a16="http://schemas.microsoft.com/office/drawing/2014/main" id="{BD7FA11F-D6CD-478D-B379-73172F45627A}"/>
              </a:ext>
            </a:extLst>
          </p:cNvPr>
          <p:cNvSpPr txBox="1"/>
          <p:nvPr/>
        </p:nvSpPr>
        <p:spPr>
          <a:xfrm>
            <a:off x="3934521" y="336637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6">
                    <a:lumMod val="60000"/>
                    <a:lumOff val="40000"/>
                  </a:schemeClr>
                </a:solidFill>
                <a:cs typeface="Calibri"/>
              </a:rPr>
              <a:t>Suo turpeen keräystä</a:t>
            </a:r>
          </a:p>
        </p:txBody>
      </p:sp>
    </p:spTree>
    <p:extLst>
      <p:ext uri="{BB962C8B-B14F-4D97-AF65-F5344CB8AC3E}">
        <p14:creationId xmlns:p14="http://schemas.microsoft.com/office/powerpoint/2010/main" val="2946284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648EC2D-41D3-4C13-B749-0F83DF530EA2}"/>
              </a:ext>
            </a:extLst>
          </p:cNvPr>
          <p:cNvSpPr>
            <a:spLocks noGrp="1"/>
          </p:cNvSpPr>
          <p:nvPr>
            <p:ph type="title"/>
          </p:nvPr>
        </p:nvSpPr>
        <p:spPr>
          <a:xfrm rot="60000">
            <a:off x="839788" y="971321"/>
            <a:ext cx="3941417" cy="1086079"/>
          </a:xfrm>
        </p:spPr>
        <p:txBody>
          <a:bodyPr>
            <a:normAutofit/>
          </a:bodyPr>
          <a:lstStyle/>
          <a:p>
            <a:pPr algn="ctr"/>
            <a:r>
              <a:rPr lang="fi-FI" sz="6000">
                <a:solidFill>
                  <a:schemeClr val="accent4">
                    <a:lumMod val="60000"/>
                    <a:lumOff val="40000"/>
                  </a:schemeClr>
                </a:solidFill>
                <a:latin typeface="Comic Sans MS"/>
              </a:rPr>
              <a:t>KORPI</a:t>
            </a:r>
            <a:endParaRPr lang="fi-FI" sz="6000">
              <a:solidFill>
                <a:schemeClr val="accent4">
                  <a:lumMod val="60000"/>
                  <a:lumOff val="40000"/>
                </a:schemeClr>
              </a:solidFill>
              <a:cs typeface="Calibri Light"/>
            </a:endParaRPr>
          </a:p>
        </p:txBody>
      </p:sp>
      <p:sp>
        <p:nvSpPr>
          <p:cNvPr id="8" name="Tekstin paikkamerkki 7">
            <a:extLst>
              <a:ext uri="{FF2B5EF4-FFF2-40B4-BE49-F238E27FC236}">
                <a16:creationId xmlns:a16="http://schemas.microsoft.com/office/drawing/2014/main" id="{33F88110-8B09-4CAF-881B-14A7FDE53373}"/>
              </a:ext>
            </a:extLst>
          </p:cNvPr>
          <p:cNvSpPr>
            <a:spLocks noGrp="1"/>
          </p:cNvSpPr>
          <p:nvPr>
            <p:ph type="body" sz="half" idx="2"/>
          </p:nvPr>
        </p:nvSpPr>
        <p:spPr/>
        <p:txBody>
          <a:bodyPr vert="horz" lIns="91440" tIns="45720" rIns="91440" bIns="45720" rtlCol="0" anchor="t">
            <a:normAutofit/>
          </a:bodyPr>
          <a:lstStyle/>
          <a:p>
            <a:r>
              <a:rPr lang="fi-FI" sz="2000">
                <a:latin typeface="Century Gothic"/>
                <a:cs typeface="Calibri"/>
              </a:rPr>
              <a:t>Korvessa </a:t>
            </a:r>
            <a:r>
              <a:rPr lang="fi-FI" sz="2000">
                <a:latin typeface="Century Gothic"/>
              </a:rPr>
              <a:t>kasvaa puita, enimmäkseen kuusia ja hieman koivuja. Korpi muistuttaa tuoretta kangasmetsää, sillä kasvillisuus on rehevää. Korvessa kasvaa mustikoita, lakkoja, mesiangervoja ja metsäkortteita. Korvessa on ohut turvekerros ja eniten rahka- ja karhunsammalta.</a:t>
            </a:r>
          </a:p>
          <a:p>
            <a:r>
              <a:rPr lang="fi-FI" sz="2000">
                <a:latin typeface="Century Gothic"/>
              </a:rPr>
              <a:t>Lähde: luontoon 6 -kirja</a:t>
            </a:r>
          </a:p>
        </p:txBody>
      </p:sp>
      <p:sp>
        <p:nvSpPr>
          <p:cNvPr id="2" name="Tekstiruutu 1">
            <a:extLst>
              <a:ext uri="{FF2B5EF4-FFF2-40B4-BE49-F238E27FC236}">
                <a16:creationId xmlns:a16="http://schemas.microsoft.com/office/drawing/2014/main" id="{5F5BE9F2-AA38-4A3C-BD35-2C933652B9D5}"/>
              </a:ext>
            </a:extLst>
          </p:cNvPr>
          <p:cNvSpPr txBox="1"/>
          <p:nvPr/>
        </p:nvSpPr>
        <p:spPr>
          <a:xfrm>
            <a:off x="10434809" y="6675303"/>
            <a:ext cx="2743200"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800">
                <a:solidFill>
                  <a:schemeClr val="accent4">
                    <a:lumMod val="60000"/>
                    <a:lumOff val="40000"/>
                  </a:schemeClr>
                </a:solidFill>
                <a:cs typeface="Calibri"/>
              </a:rPr>
              <a:t>Memmu ja Lo</a:t>
            </a:r>
            <a:r>
              <a:rPr lang="fi-FI" sz="800" i="1">
                <a:solidFill>
                  <a:schemeClr val="accent4">
                    <a:lumMod val="60000"/>
                    <a:lumOff val="40000"/>
                  </a:schemeClr>
                </a:solidFill>
                <a:cs typeface="Calibri"/>
              </a:rPr>
              <a:t>t</a:t>
            </a:r>
            <a:r>
              <a:rPr lang="fi-FI" sz="800">
                <a:solidFill>
                  <a:schemeClr val="accent4">
                    <a:lumMod val="60000"/>
                    <a:lumOff val="40000"/>
                  </a:schemeClr>
                </a:solidFill>
                <a:cs typeface="Calibri"/>
              </a:rPr>
              <a:t>ta</a:t>
            </a:r>
          </a:p>
        </p:txBody>
      </p:sp>
      <p:pic>
        <p:nvPicPr>
          <p:cNvPr id="6" name="Kuva 6" descr="Kuva, joka sisältää kohteen puu, ruoho, ulko, metsä&#10;&#10;Kuvaus luotu, erittäin korkea luotettavuus">
            <a:extLst>
              <a:ext uri="{FF2B5EF4-FFF2-40B4-BE49-F238E27FC236}">
                <a16:creationId xmlns:a16="http://schemas.microsoft.com/office/drawing/2014/main" id="{695B2A5F-2388-44E1-B5C7-63091A31F03E}"/>
              </a:ext>
            </a:extLst>
          </p:cNvPr>
          <p:cNvPicPr>
            <a:picLocks noGrp="1" noChangeAspect="1"/>
          </p:cNvPicPr>
          <p:nvPr>
            <p:ph idx="1"/>
          </p:nvPr>
        </p:nvPicPr>
        <p:blipFill>
          <a:blip r:embed="rId2"/>
          <a:stretch>
            <a:fillRect/>
          </a:stretch>
        </p:blipFill>
        <p:spPr>
          <a:xfrm>
            <a:off x="5183188" y="1360979"/>
            <a:ext cx="6172200" cy="4126516"/>
          </a:xfrm>
          <a:prstGeom prst="rect">
            <a:avLst/>
          </a:prstGeom>
        </p:spPr>
      </p:pic>
    </p:spTree>
    <p:extLst>
      <p:ext uri="{BB962C8B-B14F-4D97-AF65-F5344CB8AC3E}">
        <p14:creationId xmlns:p14="http://schemas.microsoft.com/office/powerpoint/2010/main" val="1952270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Suorakulmio 1"/>
          <p:cNvSpPr/>
          <p:nvPr/>
        </p:nvSpPr>
        <p:spPr>
          <a:xfrm>
            <a:off x="8300015" y="2781588"/>
            <a:ext cx="3106941" cy="156966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9600" b="1">
                <a:ln/>
                <a:solidFill>
                  <a:schemeClr val="accent6">
                    <a:lumMod val="75000"/>
                  </a:schemeClr>
                </a:solidFill>
              </a:rPr>
              <a:t>Räme</a:t>
            </a:r>
            <a:endParaRPr lang="fi-FI" sz="9600" b="1" cap="none" spc="0">
              <a:solidFill>
                <a:schemeClr val="accent6">
                  <a:lumMod val="75000"/>
                </a:schemeClr>
              </a:solidFill>
              <a:cs typeface="Calibri"/>
            </a:endParaRPr>
          </a:p>
        </p:txBody>
      </p:sp>
      <p:pic>
        <p:nvPicPr>
          <p:cNvPr id="3" name="Kuva 3" descr="Kuva, joka sisältää kohteen ulko, ruoho, taivas, kenttä&#10;&#10;Kuvaus luotu, erittäin korkea luotettavuus">
            <a:extLst>
              <a:ext uri="{FF2B5EF4-FFF2-40B4-BE49-F238E27FC236}">
                <a16:creationId xmlns:a16="http://schemas.microsoft.com/office/drawing/2014/main" id="{D275B173-096F-4A89-9513-4F157F115FCC}"/>
              </a:ext>
            </a:extLst>
          </p:cNvPr>
          <p:cNvPicPr>
            <a:picLocks noChangeAspect="1"/>
          </p:cNvPicPr>
          <p:nvPr/>
        </p:nvPicPr>
        <p:blipFill>
          <a:blip r:embed="rId2"/>
          <a:stretch>
            <a:fillRect/>
          </a:stretch>
        </p:blipFill>
        <p:spPr>
          <a:xfrm>
            <a:off x="3767253" y="2562782"/>
            <a:ext cx="4378710" cy="1211825"/>
          </a:xfrm>
          <a:prstGeom prst="rect">
            <a:avLst/>
          </a:prstGeom>
        </p:spPr>
      </p:pic>
      <p:sp>
        <p:nvSpPr>
          <p:cNvPr id="5" name="Tekstiruutu 4">
            <a:extLst>
              <a:ext uri="{FF2B5EF4-FFF2-40B4-BE49-F238E27FC236}">
                <a16:creationId xmlns:a16="http://schemas.microsoft.com/office/drawing/2014/main" id="{6B386BB4-4B7B-4252-A01E-781577A034FF}"/>
              </a:ext>
            </a:extLst>
          </p:cNvPr>
          <p:cNvSpPr txBox="1"/>
          <p:nvPr/>
        </p:nvSpPr>
        <p:spPr>
          <a:xfrm>
            <a:off x="-302941" y="1025912"/>
            <a:ext cx="7612564"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a:latin typeface="Corbel"/>
                <a:cs typeface="Calibri"/>
              </a:rPr>
              <a:t>Räme on melko kuivaa suota jossa männyt kasvavat hitaasti, koska kasvualusta on niin karu. Kenttäkerroksessa kasvaa paljon eri varpuja. Rämeellä kasvaa myös paljon rahkasammalta.</a:t>
            </a:r>
          </a:p>
          <a:p>
            <a:pPr algn="ctr"/>
            <a:endParaRPr lang="fi-FI" sz="2400">
              <a:latin typeface="Corbel"/>
              <a:cs typeface="Calibri"/>
            </a:endParaRPr>
          </a:p>
        </p:txBody>
      </p:sp>
      <p:sp>
        <p:nvSpPr>
          <p:cNvPr id="6" name="Tekstiruutu 5">
            <a:extLst>
              <a:ext uri="{FF2B5EF4-FFF2-40B4-BE49-F238E27FC236}">
                <a16:creationId xmlns:a16="http://schemas.microsoft.com/office/drawing/2014/main" id="{810885C2-F645-462E-BC5F-552EAD6F1CF8}"/>
              </a:ext>
            </a:extLst>
          </p:cNvPr>
          <p:cNvSpPr txBox="1"/>
          <p:nvPr/>
        </p:nvSpPr>
        <p:spPr>
          <a:xfrm>
            <a:off x="-98503" y="3321205"/>
            <a:ext cx="430436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a:cs typeface="Calibri"/>
              </a:rPr>
              <a:t>Rämeitä on monia erilaisia </a:t>
            </a:r>
            <a:r>
              <a:rPr lang="fi-FI" sz="2400" err="1">
                <a:cs typeface="Calibri"/>
              </a:rPr>
              <a:t>esim</a:t>
            </a:r>
            <a:r>
              <a:rPr lang="fi-FI" sz="2400">
                <a:cs typeface="Calibri"/>
              </a:rPr>
              <a:t>: kangasrämeitä, lettorämeitä, rahkarämeitä, korpirämeitä ja tupasvillarämeitä.</a:t>
            </a:r>
          </a:p>
        </p:txBody>
      </p:sp>
      <p:sp>
        <p:nvSpPr>
          <p:cNvPr id="7" name="Tekstiruutu 6">
            <a:extLst>
              <a:ext uri="{FF2B5EF4-FFF2-40B4-BE49-F238E27FC236}">
                <a16:creationId xmlns:a16="http://schemas.microsoft.com/office/drawing/2014/main" id="{3E995055-EECE-423F-B582-E5C06537DC9F}"/>
              </a:ext>
            </a:extLst>
          </p:cNvPr>
          <p:cNvSpPr txBox="1"/>
          <p:nvPr/>
        </p:nvSpPr>
        <p:spPr>
          <a:xfrm>
            <a:off x="7242717" y="4101790"/>
            <a:ext cx="5521711"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a:cs typeface="Calibri"/>
              </a:rPr>
              <a:t>Rämeillä ja ylipäätänsä soilla elää </a:t>
            </a:r>
          </a:p>
          <a:p>
            <a:pPr algn="ctr"/>
            <a:r>
              <a:rPr lang="fi-FI" sz="2400">
                <a:cs typeface="Calibri"/>
              </a:rPr>
              <a:t>Paljon lintuja ja muita eläimiä kuten karhuja.</a:t>
            </a:r>
          </a:p>
        </p:txBody>
      </p:sp>
      <p:sp>
        <p:nvSpPr>
          <p:cNvPr id="4" name="Tekstiruutu 3">
            <a:extLst>
              <a:ext uri="{FF2B5EF4-FFF2-40B4-BE49-F238E27FC236}">
                <a16:creationId xmlns:a16="http://schemas.microsoft.com/office/drawing/2014/main" id="{4F0E644F-2499-4AFB-B04A-7C4D250E33EB}"/>
              </a:ext>
            </a:extLst>
          </p:cNvPr>
          <p:cNvSpPr txBox="1"/>
          <p:nvPr/>
        </p:nvSpPr>
        <p:spPr>
          <a:xfrm>
            <a:off x="5486400" y="189942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pic>
        <p:nvPicPr>
          <p:cNvPr id="8" name="Kuva 8" descr="Kuva, joka sisältää kohteen ruoho, ulko, taivas, kenttä&#10;&#10;Kuvaus luotu, erittäin korkea luotettavuus">
            <a:extLst>
              <a:ext uri="{FF2B5EF4-FFF2-40B4-BE49-F238E27FC236}">
                <a16:creationId xmlns:a16="http://schemas.microsoft.com/office/drawing/2014/main" id="{F02B37EF-EC61-4A9B-AF12-38815C5C76D8}"/>
              </a:ext>
            </a:extLst>
          </p:cNvPr>
          <p:cNvPicPr>
            <a:picLocks noChangeAspect="1"/>
          </p:cNvPicPr>
          <p:nvPr/>
        </p:nvPicPr>
        <p:blipFill>
          <a:blip r:embed="rId3"/>
          <a:stretch>
            <a:fillRect/>
          </a:stretch>
        </p:blipFill>
        <p:spPr>
          <a:xfrm>
            <a:off x="7651595" y="5313781"/>
            <a:ext cx="4536687" cy="1564434"/>
          </a:xfrm>
          <a:prstGeom prst="rect">
            <a:avLst/>
          </a:prstGeom>
        </p:spPr>
      </p:pic>
      <p:sp>
        <p:nvSpPr>
          <p:cNvPr id="9" name="Tekstiruutu 8">
            <a:extLst>
              <a:ext uri="{FF2B5EF4-FFF2-40B4-BE49-F238E27FC236}">
                <a16:creationId xmlns:a16="http://schemas.microsoft.com/office/drawing/2014/main" id="{0EEBA3D1-D6F7-4B72-861E-A1FB6F789784}"/>
              </a:ext>
            </a:extLst>
          </p:cNvPr>
          <p:cNvSpPr txBox="1"/>
          <p:nvPr/>
        </p:nvSpPr>
        <p:spPr>
          <a:xfrm>
            <a:off x="2438400" y="5941741"/>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Lähteet: luontoon 6 ja </a:t>
            </a:r>
            <a:r>
              <a:rPr lang="fi-FI" err="1">
                <a:cs typeface="Calibri"/>
              </a:rPr>
              <a:t>wikipedia</a:t>
            </a:r>
            <a:r>
              <a:rPr lang="fi-FI">
                <a:cs typeface="Calibri"/>
              </a:rPr>
              <a:t>. </a:t>
            </a:r>
            <a:endParaRPr lang="fi-FI"/>
          </a:p>
          <a:p>
            <a:pPr algn="ctr"/>
            <a:r>
              <a:rPr lang="fi-FI">
                <a:cs typeface="Calibri"/>
              </a:rPr>
              <a:t>Tekijät Aarni, Urho ja Jere</a:t>
            </a:r>
            <a:endParaRPr lang="fi-FI"/>
          </a:p>
        </p:txBody>
      </p:sp>
      <p:pic>
        <p:nvPicPr>
          <p:cNvPr id="10" name="Kuva 10" descr="Kuva, joka sisältää kohteen ruoho, puu, ulko, kenttä&#10;&#10;Kuvaus luotu, erittäin korkea luotettavuus">
            <a:extLst>
              <a:ext uri="{FF2B5EF4-FFF2-40B4-BE49-F238E27FC236}">
                <a16:creationId xmlns:a16="http://schemas.microsoft.com/office/drawing/2014/main" id="{81EAAFE2-F3F5-4BD7-A2AB-15718F978DE5}"/>
              </a:ext>
            </a:extLst>
          </p:cNvPr>
          <p:cNvPicPr>
            <a:picLocks noChangeAspect="1"/>
          </p:cNvPicPr>
          <p:nvPr/>
        </p:nvPicPr>
        <p:blipFill>
          <a:blip r:embed="rId4"/>
          <a:stretch>
            <a:fillRect/>
          </a:stretch>
        </p:blipFill>
        <p:spPr>
          <a:xfrm>
            <a:off x="8339254" y="-3039"/>
            <a:ext cx="3849029" cy="2561564"/>
          </a:xfrm>
          <a:prstGeom prst="rect">
            <a:avLst/>
          </a:prstGeom>
        </p:spPr>
      </p:pic>
    </p:spTree>
    <p:extLst>
      <p:ext uri="{BB962C8B-B14F-4D97-AF65-F5344CB8AC3E}">
        <p14:creationId xmlns:p14="http://schemas.microsoft.com/office/powerpoint/2010/main" val="1427075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uorakulmio 1"/>
          <p:cNvSpPr/>
          <p:nvPr/>
        </p:nvSpPr>
        <p:spPr>
          <a:xfrm>
            <a:off x="4223219" y="393480"/>
            <a:ext cx="3648145" cy="1569660"/>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9600" b="1" i="1" u="sng">
                <a:solidFill>
                  <a:schemeClr val="bg1"/>
                </a:solidFill>
                <a:latin typeface="Century Schoolbook"/>
                <a:ea typeface="Verdana"/>
                <a:cs typeface="TH SarabunPSK"/>
              </a:rPr>
              <a:t>Neva</a:t>
            </a:r>
            <a:endParaRPr lang="fi-FI" sz="9600" b="1" i="1" u="sng" cap="none" spc="0">
              <a:solidFill>
                <a:schemeClr val="bg1"/>
              </a:solidFill>
              <a:latin typeface="Century Schoolbook"/>
              <a:ea typeface="Verdana"/>
              <a:cs typeface="TH SarabunPSK"/>
            </a:endParaRPr>
          </a:p>
        </p:txBody>
      </p:sp>
      <p:pic>
        <p:nvPicPr>
          <p:cNvPr id="3" name="Kuva 3" descr="Kuva, joka sisältää kohteen ruoho, ulko, luonto, taivas&#10;&#10;Kuvaus luotu, erittäin korkea luotettavuus">
            <a:extLst>
              <a:ext uri="{FF2B5EF4-FFF2-40B4-BE49-F238E27FC236}">
                <a16:creationId xmlns:a16="http://schemas.microsoft.com/office/drawing/2014/main" id="{23BFDBF6-EBB4-41B2-B45D-2F1F8A972F25}"/>
              </a:ext>
            </a:extLst>
          </p:cNvPr>
          <p:cNvPicPr>
            <a:picLocks noChangeAspect="1"/>
          </p:cNvPicPr>
          <p:nvPr/>
        </p:nvPicPr>
        <p:blipFill>
          <a:blip r:embed="rId2"/>
          <a:stretch>
            <a:fillRect/>
          </a:stretch>
        </p:blipFill>
        <p:spPr>
          <a:xfrm>
            <a:off x="-3673" y="4131"/>
            <a:ext cx="3661272" cy="2745954"/>
          </a:xfrm>
          <a:prstGeom prst="rect">
            <a:avLst/>
          </a:prstGeom>
        </p:spPr>
      </p:pic>
      <p:sp>
        <p:nvSpPr>
          <p:cNvPr id="5" name="Tekstiruutu 4">
            <a:extLst>
              <a:ext uri="{FF2B5EF4-FFF2-40B4-BE49-F238E27FC236}">
                <a16:creationId xmlns:a16="http://schemas.microsoft.com/office/drawing/2014/main" id="{4DB29968-2C6D-4338-AC15-ACB848E4157C}"/>
              </a:ext>
            </a:extLst>
          </p:cNvPr>
          <p:cNvSpPr txBox="1"/>
          <p:nvPr/>
        </p:nvSpPr>
        <p:spPr>
          <a:xfrm>
            <a:off x="316077" y="3024255"/>
            <a:ext cx="2963538" cy="2677656"/>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800" b="1" i="1"/>
              <a:t>Neva on todella märkä suo. Nevalla turvekerros on paksu.</a:t>
            </a:r>
            <a:r>
              <a:rPr lang="fi-FI" sz="2800" b="1" i="1">
                <a:cs typeface="Calibri"/>
              </a:rPr>
              <a:t> Nevalla ei kasva puita.</a:t>
            </a:r>
          </a:p>
        </p:txBody>
      </p:sp>
      <p:sp>
        <p:nvSpPr>
          <p:cNvPr id="6" name="Tekstiruutu 5">
            <a:extLst>
              <a:ext uri="{FF2B5EF4-FFF2-40B4-BE49-F238E27FC236}">
                <a16:creationId xmlns:a16="http://schemas.microsoft.com/office/drawing/2014/main" id="{BC069BDB-0A11-4B46-97EE-DBECCCED589B}"/>
              </a:ext>
            </a:extLst>
          </p:cNvPr>
          <p:cNvSpPr txBox="1"/>
          <p:nvPr/>
        </p:nvSpPr>
        <p:spPr>
          <a:xfrm>
            <a:off x="9140327" y="1034052"/>
            <a:ext cx="2743200" cy="267765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800" b="1" i="1">
                <a:cs typeface="Calibri"/>
              </a:rPr>
              <a:t>Yleisempiä kasveja Nevalla on rahkasammal ja sarat.</a:t>
            </a:r>
          </a:p>
          <a:p>
            <a:pPr algn="ctr"/>
            <a:r>
              <a:rPr lang="fi-FI" sz="2800" b="1" i="1">
                <a:cs typeface="Calibri"/>
              </a:rPr>
              <a:t>Esim. Pullosarat ja </a:t>
            </a:r>
            <a:r>
              <a:rPr lang="fi-FI" sz="2800" b="1" i="1" err="1">
                <a:cs typeface="Calibri"/>
              </a:rPr>
              <a:t>Tupasluikat</a:t>
            </a:r>
            <a:r>
              <a:rPr lang="fi-FI" sz="2800" b="1" i="1">
                <a:cs typeface="Calibri"/>
              </a:rPr>
              <a:t>.</a:t>
            </a:r>
          </a:p>
        </p:txBody>
      </p:sp>
      <p:pic>
        <p:nvPicPr>
          <p:cNvPr id="7" name="Kuva 7" descr="Kuva, joka sisältää kohteen ruoho, taivas, ulko, kenttä&#10;&#10;Kuvaus luotu, erittäin korkea luotettavuus">
            <a:extLst>
              <a:ext uri="{FF2B5EF4-FFF2-40B4-BE49-F238E27FC236}">
                <a16:creationId xmlns:a16="http://schemas.microsoft.com/office/drawing/2014/main" id="{264042D6-FE41-4136-BF5E-919784DE8951}"/>
              </a:ext>
            </a:extLst>
          </p:cNvPr>
          <p:cNvPicPr>
            <a:picLocks noChangeAspect="1"/>
          </p:cNvPicPr>
          <p:nvPr/>
        </p:nvPicPr>
        <p:blipFill>
          <a:blip r:embed="rId3"/>
          <a:stretch>
            <a:fillRect/>
          </a:stretch>
        </p:blipFill>
        <p:spPr>
          <a:xfrm>
            <a:off x="7729172" y="4362820"/>
            <a:ext cx="4459993" cy="2525387"/>
          </a:xfrm>
          <a:prstGeom prst="rect">
            <a:avLst/>
          </a:prstGeom>
        </p:spPr>
      </p:pic>
      <p:sp>
        <p:nvSpPr>
          <p:cNvPr id="9" name="Sydän 8">
            <a:extLst>
              <a:ext uri="{FF2B5EF4-FFF2-40B4-BE49-F238E27FC236}">
                <a16:creationId xmlns:a16="http://schemas.microsoft.com/office/drawing/2014/main" id="{1404C5A6-0C35-4B5C-9815-20D61E248003}"/>
              </a:ext>
            </a:extLst>
          </p:cNvPr>
          <p:cNvSpPr/>
          <p:nvPr/>
        </p:nvSpPr>
        <p:spPr>
          <a:xfrm>
            <a:off x="7621835" y="965810"/>
            <a:ext cx="1042930" cy="877678"/>
          </a:xfrm>
          <a:prstGeom prst="heart">
            <a:avLst/>
          </a:prstGeom>
          <a:solidFill>
            <a:schemeClr val="bg1"/>
          </a:solidFill>
          <a:ln>
            <a:solidFill>
              <a:srgbClr val="FF0000"/>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i-FI"/>
          </a:p>
        </p:txBody>
      </p:sp>
      <p:sp>
        <p:nvSpPr>
          <p:cNvPr id="10" name="Tekstiruutu 9">
            <a:extLst>
              <a:ext uri="{FF2B5EF4-FFF2-40B4-BE49-F238E27FC236}">
                <a16:creationId xmlns:a16="http://schemas.microsoft.com/office/drawing/2014/main" id="{30D0507B-497B-4625-A801-A7B2BCBB727D}"/>
              </a:ext>
            </a:extLst>
          </p:cNvPr>
          <p:cNvSpPr txBox="1"/>
          <p:nvPr/>
        </p:nvSpPr>
        <p:spPr>
          <a:xfrm rot="60000">
            <a:off x="4761122" y="2337008"/>
            <a:ext cx="2743200" cy="378565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400" b="1" i="1">
                <a:cs typeface="Calibri"/>
              </a:rPr>
              <a:t>Nevat ovat kehittyneet korpien tai rämeiden vettyessä tai primäärisinä suotyyppinä vesistön kasvettua umpeen tai maan kohoamisen takia meren rannoilla.</a:t>
            </a:r>
          </a:p>
        </p:txBody>
      </p:sp>
      <p:sp>
        <p:nvSpPr>
          <p:cNvPr id="4" name="Tekstiruutu 3">
            <a:extLst>
              <a:ext uri="{FF2B5EF4-FFF2-40B4-BE49-F238E27FC236}">
                <a16:creationId xmlns:a16="http://schemas.microsoft.com/office/drawing/2014/main" id="{A3750D2F-0161-4D69-A601-A4056957B154}"/>
              </a:ext>
            </a:extLst>
          </p:cNvPr>
          <p:cNvSpPr txBox="1"/>
          <p:nvPr/>
        </p:nvSpPr>
        <p:spPr>
          <a:xfrm>
            <a:off x="-526974" y="651923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2">
                    <a:lumMod val="60000"/>
                    <a:lumOff val="40000"/>
                  </a:schemeClr>
                </a:solidFill>
                <a:cs typeface="Calibri"/>
              </a:rPr>
              <a:t>By: Sara &amp; Emmi</a:t>
            </a:r>
            <a:endParaRPr lang="fi-FI" b="1" i="1" u="sng">
              <a:solidFill>
                <a:schemeClr val="accent2">
                  <a:lumMod val="60000"/>
                  <a:lumOff val="40000"/>
                </a:schemeClr>
              </a:solidFill>
            </a:endParaRPr>
          </a:p>
        </p:txBody>
      </p:sp>
      <p:sp>
        <p:nvSpPr>
          <p:cNvPr id="8" name="Tekstiruutu 7">
            <a:extLst>
              <a:ext uri="{FF2B5EF4-FFF2-40B4-BE49-F238E27FC236}">
                <a16:creationId xmlns:a16="http://schemas.microsoft.com/office/drawing/2014/main" id="{0A59BCD2-5E03-4F8D-A34B-88C2FF84A909}"/>
              </a:ext>
            </a:extLst>
          </p:cNvPr>
          <p:cNvSpPr txBox="1"/>
          <p:nvPr/>
        </p:nvSpPr>
        <p:spPr>
          <a:xfrm>
            <a:off x="1584591" y="6216267"/>
            <a:ext cx="274320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i="1" u="sng">
                <a:solidFill>
                  <a:schemeClr val="accent2">
                    <a:lumMod val="20000"/>
                    <a:lumOff val="80000"/>
                  </a:schemeClr>
                </a:solidFill>
                <a:cs typeface="Calibri"/>
              </a:rPr>
              <a:t>Lähteet: Luontoon ja </a:t>
            </a:r>
            <a:r>
              <a:rPr lang="fi-FI" b="1" i="1" u="sng" err="1">
                <a:solidFill>
                  <a:schemeClr val="accent2">
                    <a:lumMod val="20000"/>
                    <a:lumOff val="80000"/>
                  </a:schemeClr>
                </a:solidFill>
                <a:cs typeface="Calibri"/>
              </a:rPr>
              <a:t>wikipedia</a:t>
            </a:r>
            <a:endParaRPr lang="fi-FI" b="1" i="1" u="sng">
              <a:solidFill>
                <a:schemeClr val="accent2">
                  <a:lumMod val="20000"/>
                  <a:lumOff val="80000"/>
                </a:schemeClr>
              </a:solidFill>
              <a:cs typeface="Calibri"/>
            </a:endParaRPr>
          </a:p>
        </p:txBody>
      </p:sp>
    </p:spTree>
    <p:extLst>
      <p:ext uri="{BB962C8B-B14F-4D97-AF65-F5344CB8AC3E}">
        <p14:creationId xmlns:p14="http://schemas.microsoft.com/office/powerpoint/2010/main" val="719819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Suorakulmio 1"/>
          <p:cNvSpPr/>
          <p:nvPr/>
        </p:nvSpPr>
        <p:spPr>
          <a:xfrm>
            <a:off x="3115551" y="62973"/>
            <a:ext cx="5028043" cy="769441"/>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4400" b="1" cap="none" spc="0">
                <a:ln/>
                <a:solidFill>
                  <a:schemeClr val="accent6">
                    <a:lumMod val="75000"/>
                  </a:schemeClr>
                </a:solidFill>
                <a:effectLst/>
              </a:rPr>
              <a:t>Suomen</a:t>
            </a:r>
            <a:r>
              <a:rPr lang="fi-FI" sz="4400" b="1" cap="none" spc="0">
                <a:ln/>
                <a:solidFill>
                  <a:schemeClr val="accent1">
                    <a:lumMod val="75000"/>
                  </a:schemeClr>
                </a:solidFill>
                <a:effectLst/>
              </a:rPr>
              <a:t> </a:t>
            </a:r>
            <a:r>
              <a:rPr lang="fi-FI" sz="4400" b="1" cap="none" spc="0">
                <a:ln/>
                <a:solidFill>
                  <a:schemeClr val="accent6">
                    <a:lumMod val="75000"/>
                  </a:schemeClr>
                </a:solidFill>
                <a:effectLst/>
              </a:rPr>
              <a:t>matelijalajit</a:t>
            </a:r>
          </a:p>
        </p:txBody>
      </p:sp>
      <p:sp>
        <p:nvSpPr>
          <p:cNvPr id="4" name="Tekstiruutu 3">
            <a:extLst>
              <a:ext uri="{FF2B5EF4-FFF2-40B4-BE49-F238E27FC236}">
                <a16:creationId xmlns:a16="http://schemas.microsoft.com/office/drawing/2014/main" id="{409997E3-DFDE-4A73-9FD6-19325A054364}"/>
              </a:ext>
            </a:extLst>
          </p:cNvPr>
          <p:cNvSpPr txBox="1"/>
          <p:nvPr/>
        </p:nvSpPr>
        <p:spPr>
          <a:xfrm>
            <a:off x="554039" y="3355772"/>
            <a:ext cx="2743202" cy="923330"/>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Sisiliskon pää on suippo ja pieni niska ja  häntä ovat melko paksuja. </a:t>
            </a:r>
            <a:endParaRPr lang="fi-FI" err="1">
              <a:solidFill>
                <a:schemeClr val="bg1"/>
              </a:solidFill>
            </a:endParaRPr>
          </a:p>
        </p:txBody>
      </p:sp>
      <p:pic>
        <p:nvPicPr>
          <p:cNvPr id="6" name="Kuva 6" descr="Kuva, joka sisältää kohteen eläin, lisko, matelija&#10;&#10;Kuvaus luotu, erittäin korkea luotettavuus">
            <a:extLst>
              <a:ext uri="{FF2B5EF4-FFF2-40B4-BE49-F238E27FC236}">
                <a16:creationId xmlns:a16="http://schemas.microsoft.com/office/drawing/2014/main" id="{0A81B294-B3BC-4FEE-954A-7DA5D48D24EE}"/>
              </a:ext>
            </a:extLst>
          </p:cNvPr>
          <p:cNvPicPr>
            <a:picLocks noChangeAspect="1"/>
          </p:cNvPicPr>
          <p:nvPr/>
        </p:nvPicPr>
        <p:blipFill>
          <a:blip r:embed="rId2"/>
          <a:stretch>
            <a:fillRect/>
          </a:stretch>
        </p:blipFill>
        <p:spPr>
          <a:xfrm>
            <a:off x="546945" y="1274134"/>
            <a:ext cx="2746944" cy="2037936"/>
          </a:xfrm>
          <a:prstGeom prst="rect">
            <a:avLst/>
          </a:prstGeom>
        </p:spPr>
      </p:pic>
      <p:sp>
        <p:nvSpPr>
          <p:cNvPr id="9" name="Tekstiruutu 8">
            <a:extLst>
              <a:ext uri="{FF2B5EF4-FFF2-40B4-BE49-F238E27FC236}">
                <a16:creationId xmlns:a16="http://schemas.microsoft.com/office/drawing/2014/main" id="{00563DC7-F620-48C2-9C0A-EB0D9462DD24}"/>
              </a:ext>
            </a:extLst>
          </p:cNvPr>
          <p:cNvSpPr txBox="1"/>
          <p:nvPr/>
        </p:nvSpPr>
        <p:spPr>
          <a:xfrm>
            <a:off x="558544" y="4346825"/>
            <a:ext cx="2734019" cy="1477328"/>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Sisiliskot ovat Suomessa  </a:t>
            </a:r>
            <a:r>
              <a:rPr lang="fi-FI" err="1">
                <a:solidFill>
                  <a:schemeClr val="bg1"/>
                </a:solidFill>
                <a:cs typeface="Calibri"/>
              </a:rPr>
              <a:t>rauhoittetuja</a:t>
            </a:r>
            <a:r>
              <a:rPr lang="fi-FI">
                <a:solidFill>
                  <a:schemeClr val="bg1"/>
                </a:solidFill>
                <a:cs typeface="Calibri"/>
              </a:rPr>
              <a:t> , ja siksi niitä ei saa ottaa lemmikiksi esimerkiksi </a:t>
            </a:r>
            <a:r>
              <a:rPr lang="fi-FI" err="1">
                <a:solidFill>
                  <a:schemeClr val="bg1"/>
                </a:solidFill>
                <a:cs typeface="Calibri"/>
              </a:rPr>
              <a:t>teraarion</a:t>
            </a:r>
            <a:r>
              <a:rPr lang="fi-FI">
                <a:solidFill>
                  <a:schemeClr val="bg1"/>
                </a:solidFill>
                <a:cs typeface="Calibri"/>
              </a:rPr>
              <a:t>.</a:t>
            </a:r>
          </a:p>
        </p:txBody>
      </p:sp>
      <p:sp>
        <p:nvSpPr>
          <p:cNvPr id="10" name="Tekstiruutu 9">
            <a:extLst>
              <a:ext uri="{FF2B5EF4-FFF2-40B4-BE49-F238E27FC236}">
                <a16:creationId xmlns:a16="http://schemas.microsoft.com/office/drawing/2014/main" id="{D569EEBE-D35E-4254-A6E1-8296E91AE19C}"/>
              </a:ext>
            </a:extLst>
          </p:cNvPr>
          <p:cNvSpPr txBox="1"/>
          <p:nvPr/>
        </p:nvSpPr>
        <p:spPr>
          <a:xfrm>
            <a:off x="3235204" y="763602"/>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Vaskitsa </a:t>
            </a:r>
          </a:p>
        </p:txBody>
      </p:sp>
      <p:sp>
        <p:nvSpPr>
          <p:cNvPr id="8" name="Tekstiruutu 7">
            <a:extLst>
              <a:ext uri="{FF2B5EF4-FFF2-40B4-BE49-F238E27FC236}">
                <a16:creationId xmlns:a16="http://schemas.microsoft.com/office/drawing/2014/main" id="{A213E7C0-F14E-45BE-962C-0997C9DC328C}"/>
              </a:ext>
            </a:extLst>
          </p:cNvPr>
          <p:cNvSpPr txBox="1"/>
          <p:nvPr/>
        </p:nvSpPr>
        <p:spPr>
          <a:xfrm>
            <a:off x="5191793" y="779771"/>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Kyykäärme</a:t>
            </a:r>
          </a:p>
        </p:txBody>
      </p:sp>
      <p:pic>
        <p:nvPicPr>
          <p:cNvPr id="11" name="Kuva 11" descr="Kuva, joka sisältää kohteen eläin, matelija, käärme, ulko&#10;&#10;Kuvaus luotu, erittäin korkea luotettavuus">
            <a:extLst>
              <a:ext uri="{FF2B5EF4-FFF2-40B4-BE49-F238E27FC236}">
                <a16:creationId xmlns:a16="http://schemas.microsoft.com/office/drawing/2014/main" id="{FC689EFB-F080-46E9-9656-BB0C5841A656}"/>
              </a:ext>
            </a:extLst>
          </p:cNvPr>
          <p:cNvPicPr>
            <a:picLocks noChangeAspect="1"/>
          </p:cNvPicPr>
          <p:nvPr/>
        </p:nvPicPr>
        <p:blipFill>
          <a:blip r:embed="rId3"/>
          <a:stretch>
            <a:fillRect/>
          </a:stretch>
        </p:blipFill>
        <p:spPr>
          <a:xfrm>
            <a:off x="6232642" y="1275318"/>
            <a:ext cx="2743200" cy="2029858"/>
          </a:xfrm>
          <a:prstGeom prst="rect">
            <a:avLst/>
          </a:prstGeom>
        </p:spPr>
      </p:pic>
      <p:sp>
        <p:nvSpPr>
          <p:cNvPr id="14" name="Tekstiruutu 13">
            <a:extLst>
              <a:ext uri="{FF2B5EF4-FFF2-40B4-BE49-F238E27FC236}">
                <a16:creationId xmlns:a16="http://schemas.microsoft.com/office/drawing/2014/main" id="{8D6AF7FE-9D16-470F-9F13-5A1FD8D3A750}"/>
              </a:ext>
            </a:extLst>
          </p:cNvPr>
          <p:cNvSpPr txBox="1"/>
          <p:nvPr/>
        </p:nvSpPr>
        <p:spPr>
          <a:xfrm>
            <a:off x="538401" y="763603"/>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Sisilisko</a:t>
            </a:r>
          </a:p>
        </p:txBody>
      </p:sp>
      <p:pic>
        <p:nvPicPr>
          <p:cNvPr id="15" name="Kuva 15" descr="Kuva, joka sisältää kohteen eläin, matelija, maa, sisä&#10;&#10;Kuvaus luotu, erittäin korkea luotettavuus">
            <a:extLst>
              <a:ext uri="{FF2B5EF4-FFF2-40B4-BE49-F238E27FC236}">
                <a16:creationId xmlns:a16="http://schemas.microsoft.com/office/drawing/2014/main" id="{EC8AEEF8-074B-484A-91AD-45667E65B149}"/>
              </a:ext>
            </a:extLst>
          </p:cNvPr>
          <p:cNvPicPr>
            <a:picLocks noChangeAspect="1"/>
          </p:cNvPicPr>
          <p:nvPr/>
        </p:nvPicPr>
        <p:blipFill>
          <a:blip r:embed="rId4"/>
          <a:stretch>
            <a:fillRect/>
          </a:stretch>
        </p:blipFill>
        <p:spPr>
          <a:xfrm>
            <a:off x="3404980" y="1272763"/>
            <a:ext cx="2734020" cy="2034967"/>
          </a:xfrm>
          <a:prstGeom prst="rect">
            <a:avLst/>
          </a:prstGeom>
        </p:spPr>
      </p:pic>
      <p:sp>
        <p:nvSpPr>
          <p:cNvPr id="17" name="Tekstiruutu 16">
            <a:extLst>
              <a:ext uri="{FF2B5EF4-FFF2-40B4-BE49-F238E27FC236}">
                <a16:creationId xmlns:a16="http://schemas.microsoft.com/office/drawing/2014/main" id="{91B3D178-AB76-4145-AFD1-F8E00394C9A9}"/>
              </a:ext>
            </a:extLst>
          </p:cNvPr>
          <p:cNvSpPr txBox="1"/>
          <p:nvPr/>
        </p:nvSpPr>
        <p:spPr>
          <a:xfrm>
            <a:off x="8747886" y="763602"/>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Rantakäärme</a:t>
            </a:r>
          </a:p>
        </p:txBody>
      </p:sp>
      <p:pic>
        <p:nvPicPr>
          <p:cNvPr id="18" name="Kuva 18" descr="Kuva, joka sisältää kohteen eläin, vesi&#10;&#10;Kuvaus luotu, erittäin korkea luotettavuus">
            <a:extLst>
              <a:ext uri="{FF2B5EF4-FFF2-40B4-BE49-F238E27FC236}">
                <a16:creationId xmlns:a16="http://schemas.microsoft.com/office/drawing/2014/main" id="{2FB10085-5A65-44A9-8F07-91F3C0355A58}"/>
              </a:ext>
            </a:extLst>
          </p:cNvPr>
          <p:cNvPicPr>
            <a:picLocks noChangeAspect="1"/>
          </p:cNvPicPr>
          <p:nvPr/>
        </p:nvPicPr>
        <p:blipFill>
          <a:blip r:embed="rId5"/>
          <a:stretch>
            <a:fillRect/>
          </a:stretch>
        </p:blipFill>
        <p:spPr>
          <a:xfrm>
            <a:off x="9044546" y="1273482"/>
            <a:ext cx="2835007" cy="2033530"/>
          </a:xfrm>
          <a:prstGeom prst="rect">
            <a:avLst/>
          </a:prstGeom>
        </p:spPr>
      </p:pic>
      <p:sp>
        <p:nvSpPr>
          <p:cNvPr id="20" name="Tekstiruutu 19">
            <a:extLst>
              <a:ext uri="{FF2B5EF4-FFF2-40B4-BE49-F238E27FC236}">
                <a16:creationId xmlns:a16="http://schemas.microsoft.com/office/drawing/2014/main" id="{BB9E6E9E-8A1B-4528-8FD7-E095E6755399}"/>
              </a:ext>
            </a:extLst>
          </p:cNvPr>
          <p:cNvSpPr txBox="1"/>
          <p:nvPr/>
        </p:nvSpPr>
        <p:spPr>
          <a:xfrm>
            <a:off x="4856520" y="4350565"/>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Kangaskäärme</a:t>
            </a:r>
          </a:p>
        </p:txBody>
      </p:sp>
      <p:pic>
        <p:nvPicPr>
          <p:cNvPr id="22" name="Kuva 22" descr="Kuva, joka sisältää kohteen eläin, maa, rock, matelija&#10;&#10;Kuvaus luotu, erittäin korkea luotettavuus">
            <a:extLst>
              <a:ext uri="{FF2B5EF4-FFF2-40B4-BE49-F238E27FC236}">
                <a16:creationId xmlns:a16="http://schemas.microsoft.com/office/drawing/2014/main" id="{620E9B38-4219-4879-8975-B296F0349F60}"/>
              </a:ext>
            </a:extLst>
          </p:cNvPr>
          <p:cNvPicPr>
            <a:picLocks noChangeAspect="1"/>
          </p:cNvPicPr>
          <p:nvPr/>
        </p:nvPicPr>
        <p:blipFill>
          <a:blip r:embed="rId6"/>
          <a:stretch>
            <a:fillRect/>
          </a:stretch>
        </p:blipFill>
        <p:spPr>
          <a:xfrm>
            <a:off x="4856521" y="4798798"/>
            <a:ext cx="2743200" cy="1730734"/>
          </a:xfrm>
          <a:prstGeom prst="rect">
            <a:avLst/>
          </a:prstGeom>
        </p:spPr>
      </p:pic>
      <p:sp>
        <p:nvSpPr>
          <p:cNvPr id="3" name="Tekstiruutu 2">
            <a:extLst>
              <a:ext uri="{FF2B5EF4-FFF2-40B4-BE49-F238E27FC236}">
                <a16:creationId xmlns:a16="http://schemas.microsoft.com/office/drawing/2014/main" id="{806A48AC-E5FF-4F62-82BD-6AA580AB40A9}"/>
              </a:ext>
            </a:extLst>
          </p:cNvPr>
          <p:cNvSpPr txBox="1"/>
          <p:nvPr/>
        </p:nvSpPr>
        <p:spPr>
          <a:xfrm>
            <a:off x="4548" y="6492922"/>
            <a:ext cx="2743200" cy="369332"/>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By Kaapo And Aaron</a:t>
            </a:r>
          </a:p>
        </p:txBody>
      </p:sp>
      <p:sp>
        <p:nvSpPr>
          <p:cNvPr id="5" name="Tekstiruutu 4">
            <a:extLst>
              <a:ext uri="{FF2B5EF4-FFF2-40B4-BE49-F238E27FC236}">
                <a16:creationId xmlns:a16="http://schemas.microsoft.com/office/drawing/2014/main" id="{DB3EA274-818D-43E3-8BC0-82B9E72EC61F}"/>
              </a:ext>
            </a:extLst>
          </p:cNvPr>
          <p:cNvSpPr txBox="1"/>
          <p:nvPr/>
        </p:nvSpPr>
        <p:spPr>
          <a:xfrm>
            <a:off x="9073397" y="3484657"/>
            <a:ext cx="2800554" cy="646331"/>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Rantakäärme elää vesistöjen läheisyydessä.</a:t>
            </a:r>
          </a:p>
        </p:txBody>
      </p:sp>
      <p:sp>
        <p:nvSpPr>
          <p:cNvPr id="12" name="Tekstiruutu 11">
            <a:extLst>
              <a:ext uri="{FF2B5EF4-FFF2-40B4-BE49-F238E27FC236}">
                <a16:creationId xmlns:a16="http://schemas.microsoft.com/office/drawing/2014/main" id="{59E07AA3-FD18-402B-BF9A-4EEA29D598FF}"/>
              </a:ext>
            </a:extLst>
          </p:cNvPr>
          <p:cNvSpPr txBox="1"/>
          <p:nvPr/>
        </p:nvSpPr>
        <p:spPr>
          <a:xfrm>
            <a:off x="3407607" y="3352967"/>
            <a:ext cx="2733032" cy="923330"/>
          </a:xfrm>
          <a:prstGeom prst="rect">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solidFill>
                  <a:schemeClr val="bg1"/>
                </a:solidFill>
                <a:cs typeface="Calibri"/>
              </a:rPr>
              <a:t>Vaskitsa on raajaton lisko.Vaskitsa on rauhoitettu .</a:t>
            </a:r>
          </a:p>
        </p:txBody>
      </p:sp>
      <p:sp>
        <p:nvSpPr>
          <p:cNvPr id="16" name="Tekstiruutu 15">
            <a:extLst>
              <a:ext uri="{FF2B5EF4-FFF2-40B4-BE49-F238E27FC236}">
                <a16:creationId xmlns:a16="http://schemas.microsoft.com/office/drawing/2014/main" id="{A9FAE809-E714-4A6E-81A7-227890B52BEA}"/>
              </a:ext>
            </a:extLst>
          </p:cNvPr>
          <p:cNvSpPr txBox="1"/>
          <p:nvPr/>
        </p:nvSpPr>
        <p:spPr>
          <a:xfrm>
            <a:off x="6226188" y="3356719"/>
            <a:ext cx="2743200" cy="369332"/>
          </a:xfrm>
          <a:prstGeom prst="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Kyykäärme </a:t>
            </a:r>
          </a:p>
        </p:txBody>
      </p:sp>
    </p:spTree>
    <p:extLst>
      <p:ext uri="{BB962C8B-B14F-4D97-AF65-F5344CB8AC3E}">
        <p14:creationId xmlns:p14="http://schemas.microsoft.com/office/powerpoint/2010/main" val="3207322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3" name="Kuva 23" descr="Kuva, joka sisältää kohteen eläin, matelija, käärme&#10;&#10;Kuvaus luotu, erittäin korkea luotettavuus">
            <a:extLst>
              <a:ext uri="{FF2B5EF4-FFF2-40B4-BE49-F238E27FC236}">
                <a16:creationId xmlns:a16="http://schemas.microsoft.com/office/drawing/2014/main" id="{CF34EBE7-CA2C-4351-A3B3-33260DD00A49}"/>
              </a:ext>
            </a:extLst>
          </p:cNvPr>
          <p:cNvPicPr>
            <a:picLocks noChangeAspect="1"/>
          </p:cNvPicPr>
          <p:nvPr/>
        </p:nvPicPr>
        <p:blipFill rotWithShape="1">
          <a:blip r:embed="rId2"/>
          <a:srcRect t="7464" r="-1" b="6777"/>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29" name="Kuva 30" descr="Kuva, joka sisältää kohteen puu, taivas, ulko, rock&#10;&#10;Kuvaus luotu, erittäin korkea luotettavuus">
            <a:extLst>
              <a:ext uri="{FF2B5EF4-FFF2-40B4-BE49-F238E27FC236}">
                <a16:creationId xmlns:a16="http://schemas.microsoft.com/office/drawing/2014/main" id="{973675E5-21B2-40CB-9DA0-F6B7D6CC732D}"/>
              </a:ext>
            </a:extLst>
          </p:cNvPr>
          <p:cNvPicPr>
            <a:picLocks noChangeAspect="1"/>
          </p:cNvPicPr>
          <p:nvPr/>
        </p:nvPicPr>
        <p:blipFill rotWithShape="1">
          <a:blip r:embed="rId3"/>
          <a:srcRect l="11022" r="-1" b="-1"/>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35" name="Freeform: Shape 34">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4072305"/>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kstiruutu 21">
            <a:extLst>
              <a:ext uri="{FF2B5EF4-FFF2-40B4-BE49-F238E27FC236}">
                <a16:creationId xmlns:a16="http://schemas.microsoft.com/office/drawing/2014/main" id="{E237A2B6-C8C8-403E-BCB9-DCEC1B21BBE5}"/>
              </a:ext>
            </a:extLst>
          </p:cNvPr>
          <p:cNvSpPr txBox="1"/>
          <p:nvPr/>
        </p:nvSpPr>
        <p:spPr>
          <a:xfrm>
            <a:off x="618064" y="1645860"/>
            <a:ext cx="3886199" cy="9150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kern="1200" err="1">
                <a:latin typeface="Century Schoolbook"/>
                <a:ea typeface="+mj-ea"/>
                <a:cs typeface="+mj-cs"/>
              </a:rPr>
              <a:t>Kyykäärme</a:t>
            </a:r>
          </a:p>
        </p:txBody>
      </p:sp>
      <p:sp>
        <p:nvSpPr>
          <p:cNvPr id="25" name="Tekstiruutu 24">
            <a:extLst>
              <a:ext uri="{FF2B5EF4-FFF2-40B4-BE49-F238E27FC236}">
                <a16:creationId xmlns:a16="http://schemas.microsoft.com/office/drawing/2014/main" id="{22274A07-CA2E-42DD-9636-90F1D4186FB7}"/>
              </a:ext>
            </a:extLst>
          </p:cNvPr>
          <p:cNvSpPr txBox="1"/>
          <p:nvPr/>
        </p:nvSpPr>
        <p:spPr>
          <a:xfrm>
            <a:off x="666292" y="2493378"/>
            <a:ext cx="4489152" cy="324211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kyykäärme</a:t>
            </a:r>
            <a:r>
              <a:rPr lang="en-US" sz="1200" dirty="0">
                <a:solidFill>
                  <a:schemeClr val="bg1"/>
                </a:solidFill>
                <a:latin typeface="Bookman Old Style"/>
              </a:rPr>
              <a:t> on </a:t>
            </a:r>
            <a:r>
              <a:rPr lang="en-US" sz="1200" dirty="0" err="1">
                <a:solidFill>
                  <a:schemeClr val="bg1"/>
                </a:solidFill>
                <a:latin typeface="Bookman Old Style"/>
              </a:rPr>
              <a:t>Suomen</a:t>
            </a:r>
            <a:r>
              <a:rPr lang="en-US" sz="1200" dirty="0">
                <a:solidFill>
                  <a:schemeClr val="bg1"/>
                </a:solidFill>
                <a:latin typeface="Bookman Old Style"/>
              </a:rPr>
              <a:t> </a:t>
            </a:r>
            <a:r>
              <a:rPr lang="en-US" sz="1200" dirty="0" err="1">
                <a:solidFill>
                  <a:schemeClr val="bg1"/>
                </a:solidFill>
                <a:latin typeface="Bookman Old Style"/>
              </a:rPr>
              <a:t>ainoa</a:t>
            </a:r>
            <a:r>
              <a:rPr lang="en-US" sz="1200" dirty="0">
                <a:solidFill>
                  <a:schemeClr val="bg1"/>
                </a:solidFill>
                <a:latin typeface="Bookman Old Style"/>
              </a:rPr>
              <a:t> </a:t>
            </a:r>
            <a:r>
              <a:rPr lang="en-US" sz="1200" dirty="0" err="1">
                <a:solidFill>
                  <a:schemeClr val="bg1"/>
                </a:solidFill>
                <a:latin typeface="Bookman Old Style"/>
              </a:rPr>
              <a:t>myrkyllinen</a:t>
            </a:r>
            <a:r>
              <a:rPr lang="en-US" sz="1200" dirty="0">
                <a:solidFill>
                  <a:schemeClr val="bg1"/>
                </a:solidFill>
                <a:latin typeface="Bookman Old Style"/>
              </a:rPr>
              <a:t> </a:t>
            </a:r>
            <a:r>
              <a:rPr lang="en-US" sz="1200" dirty="0" err="1">
                <a:solidFill>
                  <a:schemeClr val="bg1"/>
                </a:solidFill>
                <a:latin typeface="Bookman Old Style"/>
              </a:rPr>
              <a:t>käärmelaji</a:t>
            </a:r>
            <a:endParaRPr lang="en-US" sz="1200" dirty="0" err="1">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kyyn</a:t>
            </a:r>
            <a:r>
              <a:rPr lang="en-US" sz="1200" dirty="0">
                <a:solidFill>
                  <a:schemeClr val="bg1"/>
                </a:solidFill>
                <a:latin typeface="Bookman Old Style"/>
              </a:rPr>
              <a:t> </a:t>
            </a:r>
            <a:r>
              <a:rPr lang="en-US" sz="1200" dirty="0" err="1">
                <a:solidFill>
                  <a:schemeClr val="bg1"/>
                </a:solidFill>
                <a:latin typeface="Bookman Old Style"/>
              </a:rPr>
              <a:t>munat</a:t>
            </a:r>
            <a:r>
              <a:rPr lang="en-US" sz="1200" dirty="0">
                <a:solidFill>
                  <a:schemeClr val="bg1"/>
                </a:solidFill>
                <a:latin typeface="Bookman Old Style"/>
              </a:rPr>
              <a:t> </a:t>
            </a:r>
            <a:r>
              <a:rPr lang="en-US" sz="1200" dirty="0" err="1">
                <a:solidFill>
                  <a:schemeClr val="bg1"/>
                </a:solidFill>
                <a:latin typeface="Bookman Old Style"/>
              </a:rPr>
              <a:t>kuoriutuvat</a:t>
            </a:r>
            <a:r>
              <a:rPr lang="en-US" sz="1200" dirty="0">
                <a:solidFill>
                  <a:schemeClr val="bg1"/>
                </a:solidFill>
                <a:latin typeface="Bookman Old Style"/>
              </a:rPr>
              <a:t> jo  </a:t>
            </a:r>
            <a:r>
              <a:rPr lang="en-US" sz="1200" dirty="0" err="1">
                <a:solidFill>
                  <a:schemeClr val="bg1"/>
                </a:solidFill>
                <a:latin typeface="Bookman Old Style"/>
              </a:rPr>
              <a:t>kyyn</a:t>
            </a:r>
            <a:r>
              <a:rPr lang="en-US" sz="1200" dirty="0">
                <a:solidFill>
                  <a:schemeClr val="bg1"/>
                </a:solidFill>
                <a:latin typeface="Bookman Old Style"/>
              </a:rPr>
              <a:t> </a:t>
            </a:r>
            <a:r>
              <a:rPr lang="en-US" sz="1200" dirty="0" err="1">
                <a:solidFill>
                  <a:schemeClr val="bg1"/>
                </a:solidFill>
                <a:latin typeface="Bookman Old Style"/>
              </a:rPr>
              <a:t>sisällä</a:t>
            </a:r>
            <a:r>
              <a:rPr lang="en-US" sz="1200" dirty="0">
                <a:solidFill>
                  <a:schemeClr val="bg1"/>
                </a:solidFill>
                <a:latin typeface="Bookman Old Style"/>
              </a:rPr>
              <a:t> </a:t>
            </a:r>
            <a:r>
              <a:rPr lang="en-US" sz="1200" dirty="0" err="1">
                <a:solidFill>
                  <a:schemeClr val="bg1"/>
                </a:solidFill>
                <a:latin typeface="Bookman Old Style"/>
              </a:rPr>
              <a:t>eli</a:t>
            </a:r>
            <a:r>
              <a:rPr lang="en-US" sz="1200" dirty="0">
                <a:solidFill>
                  <a:schemeClr val="bg1"/>
                </a:solidFill>
                <a:latin typeface="Bookman Old Style"/>
              </a:rPr>
              <a:t> </a:t>
            </a:r>
            <a:r>
              <a:rPr lang="en-US" sz="1200" dirty="0" err="1">
                <a:solidFill>
                  <a:schemeClr val="bg1"/>
                </a:solidFill>
                <a:latin typeface="Bookman Old Style"/>
              </a:rPr>
              <a:t>kyynaaras</a:t>
            </a:r>
            <a:r>
              <a:rPr lang="en-US" sz="1200" dirty="0">
                <a:solidFill>
                  <a:schemeClr val="bg1"/>
                </a:solidFill>
                <a:latin typeface="Bookman Old Style"/>
              </a:rPr>
              <a:t> </a:t>
            </a:r>
            <a:endParaRPr lang="en-US" sz="1200" dirty="0" err="1">
              <a:solidFill>
                <a:schemeClr val="bg1"/>
              </a:solidFill>
              <a:latin typeface="Bookman Old Style"/>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synnytää</a:t>
            </a:r>
            <a:r>
              <a:rPr lang="en-US" sz="1200" dirty="0">
                <a:solidFill>
                  <a:schemeClr val="bg1"/>
                </a:solidFill>
                <a:latin typeface="Bookman Old Style"/>
              </a:rPr>
              <a:t> </a:t>
            </a:r>
            <a:r>
              <a:rPr lang="en-US" sz="1200" dirty="0" err="1">
                <a:solidFill>
                  <a:schemeClr val="bg1"/>
                </a:solidFill>
                <a:latin typeface="Bookman Old Style"/>
              </a:rPr>
              <a:t>eläviä</a:t>
            </a:r>
            <a:r>
              <a:rPr lang="en-US" sz="1200" dirty="0">
                <a:solidFill>
                  <a:schemeClr val="bg1"/>
                </a:solidFill>
                <a:latin typeface="Bookman Old Style"/>
              </a:rPr>
              <a:t> </a:t>
            </a:r>
            <a:r>
              <a:rPr lang="en-US" sz="1200" dirty="0" err="1">
                <a:solidFill>
                  <a:schemeClr val="bg1"/>
                </a:solidFill>
                <a:latin typeface="Bookman Old Style"/>
              </a:rPr>
              <a:t>poikasia</a:t>
            </a:r>
            <a:endParaRPr lang="en-US" sz="1200" dirty="0">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a:t>
            </a:r>
            <a:r>
              <a:rPr lang="en-US" sz="1200" dirty="0">
                <a:solidFill>
                  <a:schemeClr val="bg1"/>
                </a:solidFill>
                <a:latin typeface="Bookman Old Style"/>
              </a:rPr>
              <a:t> </a:t>
            </a:r>
            <a:r>
              <a:rPr lang="en-US" sz="1200" dirty="0" err="1">
                <a:solidFill>
                  <a:schemeClr val="bg1"/>
                </a:solidFill>
                <a:latin typeface="Bookman Old Style"/>
              </a:rPr>
              <a:t>luo</a:t>
            </a:r>
            <a:r>
              <a:rPr lang="en-US" sz="1200" dirty="0">
                <a:solidFill>
                  <a:schemeClr val="bg1"/>
                </a:solidFill>
                <a:latin typeface="Bookman Old Style"/>
              </a:rPr>
              <a:t> </a:t>
            </a:r>
            <a:r>
              <a:rPr lang="en-US" sz="1200" dirty="0" err="1">
                <a:solidFill>
                  <a:schemeClr val="bg1"/>
                </a:solidFill>
                <a:latin typeface="Bookman Old Style"/>
              </a:rPr>
              <a:t>nahkansa</a:t>
            </a:r>
            <a:r>
              <a:rPr lang="en-US" sz="1200" dirty="0">
                <a:solidFill>
                  <a:schemeClr val="bg1"/>
                </a:solidFill>
                <a:latin typeface="Bookman Old Style"/>
              </a:rPr>
              <a:t> </a:t>
            </a:r>
            <a:r>
              <a:rPr lang="en-US" sz="1200" dirty="0" err="1">
                <a:solidFill>
                  <a:schemeClr val="bg1"/>
                </a:solidFill>
                <a:latin typeface="Bookman Old Style"/>
              </a:rPr>
              <a:t>aina</a:t>
            </a:r>
            <a:r>
              <a:rPr lang="en-US" sz="1200" dirty="0">
                <a:solidFill>
                  <a:schemeClr val="bg1"/>
                </a:solidFill>
                <a:latin typeface="Bookman Old Style"/>
              </a:rPr>
              <a:t> </a:t>
            </a:r>
            <a:r>
              <a:rPr lang="en-US" sz="1200" dirty="0" err="1">
                <a:solidFill>
                  <a:schemeClr val="bg1"/>
                </a:solidFill>
                <a:latin typeface="Bookman Old Style"/>
              </a:rPr>
              <a:t>kun</a:t>
            </a:r>
            <a:r>
              <a:rPr lang="en-US" sz="1200" dirty="0">
                <a:solidFill>
                  <a:schemeClr val="bg1"/>
                </a:solidFill>
                <a:latin typeface="Bookman Old Style"/>
              </a:rPr>
              <a:t> </a:t>
            </a:r>
            <a:r>
              <a:rPr lang="en-US" sz="1200" dirty="0" err="1">
                <a:solidFill>
                  <a:schemeClr val="bg1"/>
                </a:solidFill>
                <a:latin typeface="Bookman Old Style"/>
              </a:rPr>
              <a:t>vanha</a:t>
            </a:r>
            <a:r>
              <a:rPr lang="en-US" sz="1200" dirty="0">
                <a:solidFill>
                  <a:schemeClr val="bg1"/>
                </a:solidFill>
                <a:latin typeface="Bookman Old Style"/>
              </a:rPr>
              <a:t> </a:t>
            </a:r>
            <a:r>
              <a:rPr lang="en-US" sz="1200" dirty="0" err="1">
                <a:solidFill>
                  <a:schemeClr val="bg1"/>
                </a:solidFill>
                <a:latin typeface="Bookman Old Style"/>
              </a:rPr>
              <a:t>käy</a:t>
            </a:r>
            <a:r>
              <a:rPr lang="en-US" sz="1200" dirty="0">
                <a:solidFill>
                  <a:schemeClr val="bg1"/>
                </a:solidFill>
                <a:latin typeface="Bookman Old Style"/>
              </a:rPr>
              <a:t> </a:t>
            </a:r>
            <a:r>
              <a:rPr lang="en-US" sz="1200" dirty="0" err="1">
                <a:solidFill>
                  <a:schemeClr val="bg1"/>
                </a:solidFill>
                <a:latin typeface="Bookman Old Style"/>
              </a:rPr>
              <a:t>liian</a:t>
            </a:r>
            <a:r>
              <a:rPr lang="en-US" sz="1200" dirty="0">
                <a:solidFill>
                  <a:schemeClr val="bg1"/>
                </a:solidFill>
                <a:latin typeface="Bookman Old Style"/>
              </a:rPr>
              <a:t> </a:t>
            </a:r>
            <a:r>
              <a:rPr lang="en-US" sz="1200" dirty="0" err="1">
                <a:solidFill>
                  <a:schemeClr val="bg1"/>
                </a:solidFill>
                <a:latin typeface="Bookman Old Style"/>
              </a:rPr>
              <a:t>pieneksi</a:t>
            </a:r>
            <a:endParaRPr lang="en-US" sz="1200" dirty="0">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a:t>
            </a:r>
            <a:r>
              <a:rPr lang="en-US" sz="1200" dirty="0">
                <a:solidFill>
                  <a:schemeClr val="bg1"/>
                </a:solidFill>
                <a:latin typeface="Bookman Old Style"/>
              </a:rPr>
              <a:t> </a:t>
            </a:r>
            <a:r>
              <a:rPr lang="en-US" sz="1200" dirty="0" err="1">
                <a:solidFill>
                  <a:schemeClr val="bg1"/>
                </a:solidFill>
                <a:latin typeface="Bookman Old Style"/>
              </a:rPr>
              <a:t>välttelee</a:t>
            </a:r>
            <a:r>
              <a:rPr lang="en-US" sz="1200" dirty="0">
                <a:solidFill>
                  <a:schemeClr val="bg1"/>
                </a:solidFill>
                <a:latin typeface="Bookman Old Style"/>
              </a:rPr>
              <a:t> </a:t>
            </a:r>
            <a:r>
              <a:rPr lang="en-US" sz="1200" dirty="0" err="1">
                <a:solidFill>
                  <a:schemeClr val="bg1"/>
                </a:solidFill>
                <a:latin typeface="Bookman Old Style"/>
              </a:rPr>
              <a:t>ihmisiä</a:t>
            </a:r>
            <a:r>
              <a:rPr lang="en-US" sz="1200" dirty="0">
                <a:solidFill>
                  <a:schemeClr val="bg1"/>
                </a:solidFill>
                <a:latin typeface="Bookman Old Style"/>
              </a:rPr>
              <a:t>, </a:t>
            </a:r>
            <a:r>
              <a:rPr lang="en-US" sz="1200" dirty="0" err="1">
                <a:solidFill>
                  <a:schemeClr val="bg1"/>
                </a:solidFill>
                <a:latin typeface="Bookman Old Style"/>
              </a:rPr>
              <a:t>mutta</a:t>
            </a:r>
            <a:r>
              <a:rPr lang="en-US" sz="1200" dirty="0">
                <a:solidFill>
                  <a:schemeClr val="bg1"/>
                </a:solidFill>
                <a:latin typeface="Bookman Old Style"/>
              </a:rPr>
              <a:t> </a:t>
            </a:r>
            <a:r>
              <a:rPr lang="en-US" sz="1200" dirty="0" err="1">
                <a:solidFill>
                  <a:schemeClr val="bg1"/>
                </a:solidFill>
                <a:latin typeface="Bookman Old Style"/>
              </a:rPr>
              <a:t>yllätettynä</a:t>
            </a:r>
            <a:r>
              <a:rPr lang="en-US" sz="1200" dirty="0">
                <a:solidFill>
                  <a:schemeClr val="bg1"/>
                </a:solidFill>
                <a:latin typeface="Bookman Old Style"/>
              </a:rPr>
              <a:t> </a:t>
            </a:r>
            <a:r>
              <a:rPr lang="en-US" sz="1200" dirty="0" err="1">
                <a:solidFill>
                  <a:schemeClr val="bg1"/>
                </a:solidFill>
                <a:latin typeface="Bookman Old Style"/>
              </a:rPr>
              <a:t>jos</a:t>
            </a:r>
            <a:r>
              <a:rPr lang="en-US" sz="1200" dirty="0">
                <a:solidFill>
                  <a:schemeClr val="bg1"/>
                </a:solidFill>
                <a:latin typeface="Bookman Old Style"/>
              </a:rPr>
              <a:t> on </a:t>
            </a:r>
            <a:r>
              <a:rPr lang="en-US" sz="1200" dirty="0" err="1">
                <a:solidFill>
                  <a:schemeClr val="bg1"/>
                </a:solidFill>
                <a:latin typeface="Bookman Old Style"/>
              </a:rPr>
              <a:t>liian</a:t>
            </a:r>
            <a:r>
              <a:rPr lang="en-US" sz="1200" dirty="0">
                <a:solidFill>
                  <a:schemeClr val="bg1"/>
                </a:solidFill>
                <a:latin typeface="Bookman Old Style"/>
              </a:rPr>
              <a:t> </a:t>
            </a: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lähellä</a:t>
            </a:r>
            <a:r>
              <a:rPr lang="en-US" sz="1200" dirty="0">
                <a:solidFill>
                  <a:schemeClr val="bg1"/>
                </a:solidFill>
                <a:latin typeface="Bookman Old Style"/>
                <a:cs typeface="Calibri"/>
              </a:rPr>
              <a:t> se </a:t>
            </a:r>
            <a:r>
              <a:rPr lang="en-US" sz="1200" dirty="0" err="1">
                <a:solidFill>
                  <a:schemeClr val="bg1"/>
                </a:solidFill>
                <a:latin typeface="Bookman Old Style"/>
                <a:cs typeface="Calibri"/>
              </a:rPr>
              <a:t>saattaa</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purra</a:t>
            </a:r>
            <a:endParaRPr lang="en-US">
              <a:solidFill>
                <a:schemeClr val="bg1"/>
              </a:solidFill>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a:t>
            </a:r>
            <a:r>
              <a:rPr lang="en-US" sz="1200" dirty="0">
                <a:solidFill>
                  <a:schemeClr val="bg1"/>
                </a:solidFill>
                <a:latin typeface="Bookman Old Style"/>
              </a:rPr>
              <a:t> on </a:t>
            </a:r>
            <a:r>
              <a:rPr lang="en-US" sz="1200" dirty="0" err="1">
                <a:solidFill>
                  <a:schemeClr val="bg1"/>
                </a:solidFill>
                <a:latin typeface="Bookman Old Style"/>
              </a:rPr>
              <a:t>väriltään</a:t>
            </a:r>
            <a:r>
              <a:rPr lang="en-US" sz="1200" dirty="0">
                <a:solidFill>
                  <a:schemeClr val="bg1"/>
                </a:solidFill>
                <a:latin typeface="Bookman Old Style"/>
              </a:rPr>
              <a:t> </a:t>
            </a:r>
            <a:r>
              <a:rPr lang="en-US" sz="1200" dirty="0" err="1">
                <a:solidFill>
                  <a:schemeClr val="bg1"/>
                </a:solidFill>
                <a:latin typeface="Bookman Old Style"/>
              </a:rPr>
              <a:t>harmaa</a:t>
            </a:r>
            <a:r>
              <a:rPr lang="en-US" sz="1200" dirty="0">
                <a:solidFill>
                  <a:schemeClr val="bg1"/>
                </a:solidFill>
                <a:latin typeface="Bookman Old Style"/>
              </a:rPr>
              <a:t>, </a:t>
            </a:r>
            <a:r>
              <a:rPr lang="en-US" sz="1200" dirty="0" err="1">
                <a:solidFill>
                  <a:schemeClr val="bg1"/>
                </a:solidFill>
                <a:latin typeface="Bookman Old Style"/>
              </a:rPr>
              <a:t>ruskea</a:t>
            </a:r>
            <a:r>
              <a:rPr lang="en-US" sz="1200" dirty="0">
                <a:solidFill>
                  <a:schemeClr val="bg1"/>
                </a:solidFill>
                <a:latin typeface="Bookman Old Style"/>
              </a:rPr>
              <a:t> tai </a:t>
            </a:r>
            <a:r>
              <a:rPr lang="en-US" sz="1200" dirty="0" err="1">
                <a:solidFill>
                  <a:schemeClr val="bg1"/>
                </a:solidFill>
                <a:latin typeface="Bookman Old Style"/>
              </a:rPr>
              <a:t>musta</a:t>
            </a:r>
            <a:r>
              <a:rPr lang="en-US" sz="1200" dirty="0">
                <a:solidFill>
                  <a:schemeClr val="bg1"/>
                </a:solidFill>
                <a:latin typeface="Bookman Old Style"/>
              </a:rPr>
              <a:t> ja </a:t>
            </a:r>
            <a:r>
              <a:rPr lang="en-US" sz="1200" dirty="0" err="1">
                <a:solidFill>
                  <a:schemeClr val="bg1"/>
                </a:solidFill>
                <a:latin typeface="Bookman Old Style"/>
              </a:rPr>
              <a:t>sen</a:t>
            </a:r>
            <a:r>
              <a:rPr lang="en-US" sz="1200" dirty="0">
                <a:solidFill>
                  <a:schemeClr val="bg1"/>
                </a:solidFill>
                <a:latin typeface="Bookman Old Style"/>
                <a:cs typeface="Calibri"/>
              </a:rPr>
              <a:t>      </a:t>
            </a: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selässä</a:t>
            </a:r>
            <a:r>
              <a:rPr lang="en-US" sz="1200" dirty="0">
                <a:solidFill>
                  <a:schemeClr val="bg1"/>
                </a:solidFill>
                <a:latin typeface="Bookman Old Style"/>
              </a:rPr>
              <a:t> on </a:t>
            </a:r>
            <a:r>
              <a:rPr lang="en-US" sz="1200" dirty="0" err="1">
                <a:solidFill>
                  <a:schemeClr val="bg1"/>
                </a:solidFill>
                <a:latin typeface="Bookman Old Style"/>
              </a:rPr>
              <a:t>yleensä</a:t>
            </a:r>
            <a:r>
              <a:rPr lang="en-US" sz="1200" dirty="0">
                <a:solidFill>
                  <a:schemeClr val="bg1"/>
                </a:solidFill>
                <a:latin typeface="Bookman Old Style"/>
              </a:rPr>
              <a:t> </a:t>
            </a:r>
            <a:r>
              <a:rPr lang="en-US" sz="1200" dirty="0" err="1">
                <a:solidFill>
                  <a:schemeClr val="bg1"/>
                </a:solidFill>
                <a:latin typeface="Bookman Old Style"/>
              </a:rPr>
              <a:t>sahalaitakuvio</a:t>
            </a:r>
            <a:endParaRPr lang="en-US" sz="1200" dirty="0">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kyyllä</a:t>
            </a:r>
            <a:r>
              <a:rPr lang="en-US" sz="1200" dirty="0">
                <a:solidFill>
                  <a:schemeClr val="bg1"/>
                </a:solidFill>
                <a:latin typeface="Bookman Old Style"/>
              </a:rPr>
              <a:t> on </a:t>
            </a:r>
            <a:r>
              <a:rPr lang="en-US" sz="1200" dirty="0" err="1">
                <a:solidFill>
                  <a:schemeClr val="bg1"/>
                </a:solidFill>
                <a:latin typeface="Bookman Old Style"/>
              </a:rPr>
              <a:t>litteä</a:t>
            </a:r>
            <a:r>
              <a:rPr lang="en-US" sz="1200" dirty="0">
                <a:solidFill>
                  <a:schemeClr val="bg1"/>
                </a:solidFill>
                <a:latin typeface="Bookman Old Style"/>
              </a:rPr>
              <a:t> </a:t>
            </a:r>
            <a:r>
              <a:rPr lang="en-US" sz="1200" dirty="0" err="1">
                <a:solidFill>
                  <a:schemeClr val="bg1"/>
                </a:solidFill>
                <a:latin typeface="Bookman Old Style"/>
              </a:rPr>
              <a:t>kolmionmuotoinen</a:t>
            </a:r>
            <a:r>
              <a:rPr lang="en-US" sz="1200" dirty="0">
                <a:solidFill>
                  <a:schemeClr val="bg1"/>
                </a:solidFill>
                <a:latin typeface="Bookman Old Style"/>
              </a:rPr>
              <a:t> </a:t>
            </a:r>
            <a:r>
              <a:rPr lang="en-US" sz="1200" dirty="0" err="1">
                <a:solidFill>
                  <a:schemeClr val="bg1"/>
                </a:solidFill>
                <a:latin typeface="Bookman Old Style"/>
              </a:rPr>
              <a:t>pää</a:t>
            </a:r>
            <a:r>
              <a:rPr lang="en-US" sz="1200" dirty="0">
                <a:solidFill>
                  <a:schemeClr val="bg1"/>
                </a:solidFill>
                <a:latin typeface="Bookman Old Style"/>
              </a:rPr>
              <a:t> ja se </a:t>
            </a:r>
            <a:r>
              <a:rPr lang="en-US" sz="1200" dirty="0" err="1">
                <a:solidFill>
                  <a:schemeClr val="bg1"/>
                </a:solidFill>
                <a:latin typeface="Bookman Old Style"/>
              </a:rPr>
              <a:t>aistii</a:t>
            </a:r>
            <a:r>
              <a:rPr lang="en-US" sz="1200" dirty="0">
                <a:solidFill>
                  <a:schemeClr val="bg1"/>
                </a:solidFill>
                <a:latin typeface="Bookman Old Style"/>
              </a:rPr>
              <a:t> </a:t>
            </a:r>
          </a:p>
          <a:p>
            <a:pPr>
              <a:lnSpc>
                <a:spcPct val="90000"/>
              </a:lnSpc>
              <a:spcAft>
                <a:spcPts val="600"/>
              </a:spcAft>
            </a:pPr>
            <a:r>
              <a:rPr lang="en-US" sz="1200" dirty="0">
                <a:solidFill>
                  <a:schemeClr val="bg1"/>
                </a:solidFill>
                <a:latin typeface="Bookman Old Style"/>
              </a:rPr>
              <a:t>  </a:t>
            </a:r>
            <a:r>
              <a:rPr lang="en-US" sz="1200" dirty="0" err="1">
                <a:solidFill>
                  <a:schemeClr val="bg1"/>
                </a:solidFill>
                <a:latin typeface="Bookman Old Style"/>
              </a:rPr>
              <a:t>parhaiten</a:t>
            </a:r>
            <a:r>
              <a:rPr lang="en-US" sz="1200" dirty="0">
                <a:solidFill>
                  <a:schemeClr val="bg1"/>
                </a:solidFill>
                <a:latin typeface="Bookman Old Style"/>
              </a:rPr>
              <a:t> </a:t>
            </a:r>
            <a:r>
              <a:rPr lang="en-US" sz="1200" dirty="0" err="1">
                <a:solidFill>
                  <a:schemeClr val="bg1"/>
                </a:solidFill>
                <a:latin typeface="Bookman Old Style"/>
              </a:rPr>
              <a:t>hajuaistinsa</a:t>
            </a:r>
            <a:r>
              <a:rPr lang="en-US" sz="1200" dirty="0">
                <a:solidFill>
                  <a:schemeClr val="bg1"/>
                </a:solidFill>
                <a:latin typeface="Bookman Old Style"/>
              </a:rPr>
              <a:t> </a:t>
            </a:r>
            <a:r>
              <a:rPr lang="en-US" sz="1200" dirty="0" err="1">
                <a:solidFill>
                  <a:schemeClr val="bg1"/>
                </a:solidFill>
                <a:latin typeface="Bookman Old Style"/>
              </a:rPr>
              <a:t>avulla</a:t>
            </a:r>
            <a:endParaRPr lang="en-US" sz="1200" dirty="0">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cs typeface="Calibri"/>
              </a:rPr>
              <a:t>- </a:t>
            </a:r>
            <a:r>
              <a:rPr lang="en-US" sz="1200" dirty="0" err="1">
                <a:solidFill>
                  <a:schemeClr val="bg1"/>
                </a:solidFill>
                <a:latin typeface="Bookman Old Style"/>
                <a:cs typeface="Calibri"/>
              </a:rPr>
              <a:t>kyynpurema</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vaatii</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aina</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lääkärin</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hoitoa</a:t>
            </a:r>
            <a:endParaRPr lang="en-US" sz="1200" dirty="0">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cs typeface="Calibri"/>
              </a:rPr>
              <a:t>- </a:t>
            </a:r>
            <a:r>
              <a:rPr lang="en-US" sz="1200" dirty="0" err="1">
                <a:solidFill>
                  <a:schemeClr val="bg1"/>
                </a:solidFill>
                <a:latin typeface="Bookman Old Style"/>
                <a:cs typeface="Calibri"/>
              </a:rPr>
              <a:t>kyyn</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yleisinpiä</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asuinpaikkoja</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ovat</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kalliot</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rannat</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sekä</a:t>
            </a:r>
            <a:endParaRPr lang="en-US" dirty="0" err="1">
              <a:solidFill>
                <a:schemeClr val="bg1"/>
              </a:solidFill>
              <a:latin typeface="Bookman Old Style"/>
              <a:cs typeface="Calibri"/>
            </a:endParaRPr>
          </a:p>
          <a:p>
            <a:pPr>
              <a:lnSpc>
                <a:spcPct val="90000"/>
              </a:lnSpc>
              <a:spcAft>
                <a:spcPts val="600"/>
              </a:spcAft>
            </a:pPr>
            <a:r>
              <a:rPr lang="en-US" sz="1200" dirty="0">
                <a:solidFill>
                  <a:schemeClr val="bg1"/>
                </a:solidFill>
                <a:latin typeface="Bookman Old Style"/>
                <a:cs typeface="Calibri"/>
              </a:rPr>
              <a:t>  </a:t>
            </a:r>
            <a:r>
              <a:rPr lang="en-US" sz="1200" dirty="0" err="1">
                <a:solidFill>
                  <a:schemeClr val="bg1"/>
                </a:solidFill>
                <a:latin typeface="Bookman Old Style"/>
                <a:cs typeface="Calibri"/>
              </a:rPr>
              <a:t>niittyjen</a:t>
            </a:r>
            <a:r>
              <a:rPr lang="en-US" sz="1200" dirty="0">
                <a:solidFill>
                  <a:schemeClr val="bg1"/>
                </a:solidFill>
                <a:latin typeface="Bookman Old Style"/>
                <a:cs typeface="Calibri"/>
              </a:rPr>
              <a:t> ja </a:t>
            </a:r>
            <a:r>
              <a:rPr lang="en-US" sz="1200" dirty="0" err="1">
                <a:solidFill>
                  <a:schemeClr val="bg1"/>
                </a:solidFill>
                <a:latin typeface="Bookman Old Style"/>
                <a:cs typeface="Calibri"/>
              </a:rPr>
              <a:t>soiden</a:t>
            </a:r>
            <a:r>
              <a:rPr lang="en-US" sz="1200" dirty="0">
                <a:solidFill>
                  <a:schemeClr val="bg1"/>
                </a:solidFill>
                <a:latin typeface="Bookman Old Style"/>
                <a:cs typeface="Calibri"/>
              </a:rPr>
              <a:t> </a:t>
            </a:r>
            <a:r>
              <a:rPr lang="en-US" sz="1200" dirty="0" err="1">
                <a:solidFill>
                  <a:schemeClr val="bg1"/>
                </a:solidFill>
                <a:latin typeface="Bookman Old Style"/>
                <a:cs typeface="Calibri"/>
              </a:rPr>
              <a:t>reuna-alueet</a:t>
            </a:r>
            <a:endParaRPr lang="en-US">
              <a:solidFill>
                <a:schemeClr val="bg1"/>
              </a:solidFill>
              <a:latin typeface="Bookman Old Style"/>
            </a:endParaRPr>
          </a:p>
          <a:p>
            <a:pPr indent="-228600">
              <a:lnSpc>
                <a:spcPct val="90000"/>
              </a:lnSpc>
              <a:spcAft>
                <a:spcPts val="600"/>
              </a:spcAft>
              <a:buFont typeface="Arial" panose="020B0604020202020204" pitchFamily="34" charset="0"/>
              <a:buChar char="•"/>
            </a:pPr>
            <a:endParaRPr lang="en-US" sz="1200">
              <a:solidFill>
                <a:srgbClr val="000000"/>
              </a:solidFill>
              <a:cs typeface="Calibri"/>
            </a:endParaRPr>
          </a:p>
          <a:p>
            <a:pPr indent="-228600">
              <a:lnSpc>
                <a:spcPct val="90000"/>
              </a:lnSpc>
              <a:spcAft>
                <a:spcPts val="600"/>
              </a:spcAft>
              <a:buFont typeface="Arial" panose="020B0604020202020204" pitchFamily="34" charset="0"/>
              <a:buChar char="•"/>
            </a:pPr>
            <a:endParaRPr lang="en-US" sz="1200">
              <a:solidFill>
                <a:srgbClr val="000000"/>
              </a:solidFill>
              <a:cs typeface="Calibri"/>
            </a:endParaRPr>
          </a:p>
          <a:p>
            <a:pPr indent="-228600">
              <a:lnSpc>
                <a:spcPct val="90000"/>
              </a:lnSpc>
              <a:spcAft>
                <a:spcPts val="600"/>
              </a:spcAft>
              <a:buFont typeface="Arial" panose="020B0604020202020204" pitchFamily="34" charset="0"/>
              <a:buChar char="•"/>
            </a:pPr>
            <a:endParaRPr lang="en-US" sz="500">
              <a:solidFill>
                <a:schemeClr val="tx1"/>
              </a:solidFill>
              <a:cs typeface="Calibri"/>
            </a:endParaRPr>
          </a:p>
          <a:p>
            <a:pPr indent="-228600">
              <a:lnSpc>
                <a:spcPct val="90000"/>
              </a:lnSpc>
              <a:buFont typeface="Arial" panose="020B0604020202020204" pitchFamily="34" charset="0"/>
              <a:buChar char="•"/>
            </a:pPr>
            <a:endParaRPr lang="en-US" sz="500">
              <a:solidFill>
                <a:schemeClr val="tx1"/>
              </a:solidFill>
              <a:cs typeface="Calibri"/>
            </a:endParaRPr>
          </a:p>
        </p:txBody>
      </p:sp>
      <p:sp>
        <p:nvSpPr>
          <p:cNvPr id="32" name="Tekstiruutu 31">
            <a:extLst>
              <a:ext uri="{FF2B5EF4-FFF2-40B4-BE49-F238E27FC236}">
                <a16:creationId xmlns:a16="http://schemas.microsoft.com/office/drawing/2014/main" id="{F182E6D1-BD82-4CE2-A425-1A9E66549E69}"/>
              </a:ext>
            </a:extLst>
          </p:cNvPr>
          <p:cNvSpPr txBox="1"/>
          <p:nvPr/>
        </p:nvSpPr>
        <p:spPr>
          <a:xfrm>
            <a:off x="-464917" y="614712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Fanni &amp; Pihla 6B</a:t>
            </a:r>
          </a:p>
        </p:txBody>
      </p:sp>
      <p:sp>
        <p:nvSpPr>
          <p:cNvPr id="33" name="Tekstiruutu 32">
            <a:extLst>
              <a:ext uri="{FF2B5EF4-FFF2-40B4-BE49-F238E27FC236}">
                <a16:creationId xmlns:a16="http://schemas.microsoft.com/office/drawing/2014/main" id="{4AF03EB2-A048-4A99-A462-E36DD274D5FD}"/>
              </a:ext>
            </a:extLst>
          </p:cNvPr>
          <p:cNvSpPr txBox="1"/>
          <p:nvPr/>
        </p:nvSpPr>
        <p:spPr>
          <a:xfrm>
            <a:off x="-79095" y="6484716"/>
            <a:ext cx="316760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Lähteet: Luontoon 6 oppikirja</a:t>
            </a:r>
          </a:p>
        </p:txBody>
      </p:sp>
    </p:spTree>
    <p:extLst>
      <p:ext uri="{BB962C8B-B14F-4D97-AF65-F5344CB8AC3E}">
        <p14:creationId xmlns:p14="http://schemas.microsoft.com/office/powerpoint/2010/main" val="2115634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extLst/>
          </a:blip>
          <a:stretch>
            <a:fillRect t="-9000" b="-9000"/>
          </a:stretch>
        </a:blipFill>
        <a:effectLst/>
      </p:bgPr>
    </p:bg>
    <p:spTree>
      <p:nvGrpSpPr>
        <p:cNvPr id="1" name=""/>
        <p:cNvGrpSpPr/>
        <p:nvPr/>
      </p:nvGrpSpPr>
      <p:grpSpPr>
        <a:xfrm>
          <a:off x="0" y="0"/>
          <a:ext cx="0" cy="0"/>
          <a:chOff x="0" y="0"/>
          <a:chExt cx="0" cy="0"/>
        </a:xfrm>
      </p:grpSpPr>
      <p:sp>
        <p:nvSpPr>
          <p:cNvPr id="2" name="Suorakulmio 1"/>
          <p:cNvSpPr/>
          <p:nvPr/>
        </p:nvSpPr>
        <p:spPr>
          <a:xfrm flipH="1">
            <a:off x="2191656" y="143360"/>
            <a:ext cx="7472285" cy="1569660"/>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4800" b="1" cap="none" spc="0">
                <a:ln/>
                <a:solidFill>
                  <a:schemeClr val="accent6">
                    <a:lumMod val="60000"/>
                    <a:lumOff val="40000"/>
                  </a:schemeClr>
                </a:solidFill>
                <a:effectLst/>
                <a:latin typeface="SimSun"/>
                <a:ea typeface="SimSun"/>
              </a:rPr>
              <a:t>Sammakko ja sammakoiden </a:t>
            </a:r>
            <a:r>
              <a:rPr lang="fi-FI" sz="4800" b="1">
                <a:ln/>
                <a:solidFill>
                  <a:schemeClr val="accent6">
                    <a:lumMod val="60000"/>
                    <a:lumOff val="40000"/>
                  </a:schemeClr>
                </a:solidFill>
                <a:latin typeface="SimSun"/>
                <a:ea typeface="SimSun"/>
              </a:rPr>
              <a:t>lisääntyminen</a:t>
            </a:r>
            <a:endParaRPr lang="fi-FI" sz="4800" b="1" cap="none" spc="0" err="1">
              <a:ln/>
              <a:solidFill>
                <a:schemeClr val="accent6">
                  <a:lumMod val="60000"/>
                  <a:lumOff val="40000"/>
                </a:schemeClr>
              </a:solidFill>
              <a:effectLst/>
              <a:latin typeface="SimSun"/>
              <a:ea typeface="SimSun"/>
            </a:endParaRPr>
          </a:p>
        </p:txBody>
      </p:sp>
      <p:sp>
        <p:nvSpPr>
          <p:cNvPr id="3" name="Tekstiruutu 2">
            <a:extLst>
              <a:ext uri="{FF2B5EF4-FFF2-40B4-BE49-F238E27FC236}">
                <a16:creationId xmlns:a16="http://schemas.microsoft.com/office/drawing/2014/main" id="{54325E77-DCE1-4BC9-B7D9-248272A78DD4}"/>
              </a:ext>
            </a:extLst>
          </p:cNvPr>
          <p:cNvSpPr txBox="1"/>
          <p:nvPr/>
        </p:nvSpPr>
        <p:spPr>
          <a:xfrm>
            <a:off x="6926766" y="2196789"/>
            <a:ext cx="1758176" cy="209288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000">
                <a:latin typeface="Arial Black"/>
                <a:cs typeface="Times New Roman"/>
              </a:rPr>
              <a:t>Sammakko elää monenlaisissa Elinympäristöissä, se  tarvitsee mieluiten kostean   elinympäristön esim. Suo</a:t>
            </a:r>
          </a:p>
          <a:p>
            <a:pPr algn="ctr"/>
            <a:r>
              <a:rPr lang="fi-FI" sz="1000">
                <a:latin typeface="Arial Black"/>
                <a:cs typeface="Times New Roman"/>
              </a:rPr>
              <a:t>Sillä se tarvitsee vettä lisääntymiseen.</a:t>
            </a:r>
          </a:p>
          <a:p>
            <a:pPr algn="ctr"/>
            <a:r>
              <a:rPr lang="fi-FI" sz="1000">
                <a:latin typeface="Arial Black"/>
                <a:cs typeface="Times New Roman"/>
              </a:rPr>
              <a:t>Sammakot   kerääntyvät </a:t>
            </a:r>
          </a:p>
          <a:p>
            <a:pPr algn="ctr"/>
            <a:r>
              <a:rPr lang="fi-FI" sz="1000">
                <a:latin typeface="Arial Black"/>
                <a:cs typeface="Times New Roman"/>
              </a:rPr>
              <a:t>lammikkoihin ja ojiin kutemaan</a:t>
            </a:r>
          </a:p>
        </p:txBody>
      </p:sp>
      <p:pic>
        <p:nvPicPr>
          <p:cNvPr id="6" name="Kuva 6" descr="Kuva, joka sisältää kohteen eläin, sammakko&#10;&#10;Kuvaus luotu, erittäin korkea luotettavuus">
            <a:extLst>
              <a:ext uri="{FF2B5EF4-FFF2-40B4-BE49-F238E27FC236}">
                <a16:creationId xmlns:a16="http://schemas.microsoft.com/office/drawing/2014/main" id="{F512ECAD-FCB1-47C3-9CC4-5E0A90AC0D5B}"/>
              </a:ext>
            </a:extLst>
          </p:cNvPr>
          <p:cNvPicPr>
            <a:picLocks noChangeAspect="1"/>
          </p:cNvPicPr>
          <p:nvPr/>
        </p:nvPicPr>
        <p:blipFill>
          <a:blip r:embed="rId3"/>
          <a:stretch>
            <a:fillRect/>
          </a:stretch>
        </p:blipFill>
        <p:spPr>
          <a:xfrm>
            <a:off x="8999035" y="4647642"/>
            <a:ext cx="3189249" cy="2209058"/>
          </a:xfrm>
          <a:prstGeom prst="rect">
            <a:avLst/>
          </a:prstGeom>
        </p:spPr>
      </p:pic>
      <p:sp>
        <p:nvSpPr>
          <p:cNvPr id="8" name="Suorakulmio: Pyöristetyt kulmat 7">
            <a:extLst>
              <a:ext uri="{FF2B5EF4-FFF2-40B4-BE49-F238E27FC236}">
                <a16:creationId xmlns:a16="http://schemas.microsoft.com/office/drawing/2014/main" id="{B60E323F-4801-42F6-86E8-E63191450A6E}"/>
              </a:ext>
            </a:extLst>
          </p:cNvPr>
          <p:cNvSpPr/>
          <p:nvPr/>
        </p:nvSpPr>
        <p:spPr>
          <a:xfrm rot="660000">
            <a:off x="64269" y="2389653"/>
            <a:ext cx="1834374" cy="14626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i-FI">
                <a:latin typeface="Bookman Old Style"/>
                <a:cs typeface="Calibri"/>
              </a:rPr>
              <a:t>Sammakon munat kypsyvät lämpimässä vedessä</a:t>
            </a:r>
          </a:p>
          <a:p>
            <a:pPr algn="ctr"/>
            <a:endParaRPr lang="fi-FI">
              <a:cs typeface="Calibri"/>
            </a:endParaRPr>
          </a:p>
        </p:txBody>
      </p:sp>
      <p:sp>
        <p:nvSpPr>
          <p:cNvPr id="9" name="Tekstiruutu 8">
            <a:extLst>
              <a:ext uri="{FF2B5EF4-FFF2-40B4-BE49-F238E27FC236}">
                <a16:creationId xmlns:a16="http://schemas.microsoft.com/office/drawing/2014/main" id="{5E10448D-E675-48C5-AEF0-7180898E2A3E}"/>
              </a:ext>
            </a:extLst>
          </p:cNvPr>
          <p:cNvSpPr txBox="1"/>
          <p:nvPr/>
        </p:nvSpPr>
        <p:spPr>
          <a:xfrm rot="720000">
            <a:off x="-33456" y="3999571"/>
            <a:ext cx="2743200" cy="1200329"/>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solidFill>
                <a:schemeClr val="accent1"/>
              </a:solidFill>
              <a:latin typeface="Arial Black"/>
              <a:cs typeface="Calibri"/>
            </a:endParaRPr>
          </a:p>
          <a:p>
            <a:pPr algn="ctr"/>
            <a:r>
              <a:rPr lang="fi-FI">
                <a:solidFill>
                  <a:schemeClr val="accent4">
                    <a:lumMod val="40000"/>
                    <a:lumOff val="60000"/>
                  </a:schemeClr>
                </a:solidFill>
                <a:latin typeface="Arial Black"/>
                <a:cs typeface="Calibri"/>
              </a:rPr>
              <a:t>Munista kuoriutuu nuijapäitä, eli sammakon poikasia</a:t>
            </a:r>
          </a:p>
        </p:txBody>
      </p:sp>
      <p:sp>
        <p:nvSpPr>
          <p:cNvPr id="14" name="Tekstiruutu 13">
            <a:extLst>
              <a:ext uri="{FF2B5EF4-FFF2-40B4-BE49-F238E27FC236}">
                <a16:creationId xmlns:a16="http://schemas.microsoft.com/office/drawing/2014/main" id="{2B813C69-66C0-4176-A410-E0BB7EC3CD13}"/>
              </a:ext>
            </a:extLst>
          </p:cNvPr>
          <p:cNvSpPr txBox="1"/>
          <p:nvPr/>
        </p:nvSpPr>
        <p:spPr>
          <a:xfrm rot="20760000">
            <a:off x="-3378820" y="2419814"/>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a:p>
            <a:pPr algn="ctr"/>
            <a:endParaRPr lang="fi-FI">
              <a:cs typeface="Calibri"/>
            </a:endParaRPr>
          </a:p>
        </p:txBody>
      </p:sp>
      <p:pic>
        <p:nvPicPr>
          <p:cNvPr id="15" name="Kuva 15" descr="Kuva, joka sisältää kohteen eläin, kala, taivas&#10;&#10;Kuvaus luotu, erittäin korkea luotettavuus">
            <a:extLst>
              <a:ext uri="{FF2B5EF4-FFF2-40B4-BE49-F238E27FC236}">
                <a16:creationId xmlns:a16="http://schemas.microsoft.com/office/drawing/2014/main" id="{3153F6B9-8E55-4F9A-89FF-F6ACB8FCBEAA}"/>
              </a:ext>
            </a:extLst>
          </p:cNvPr>
          <p:cNvPicPr>
            <a:picLocks noChangeAspect="1"/>
          </p:cNvPicPr>
          <p:nvPr/>
        </p:nvPicPr>
        <p:blipFill>
          <a:blip r:embed="rId4"/>
          <a:stretch>
            <a:fillRect/>
          </a:stretch>
        </p:blipFill>
        <p:spPr>
          <a:xfrm flipH="1">
            <a:off x="11265426" y="2074301"/>
            <a:ext cx="897253" cy="699710"/>
          </a:xfrm>
          <a:prstGeom prst="rect">
            <a:avLst/>
          </a:prstGeom>
        </p:spPr>
      </p:pic>
      <p:sp>
        <p:nvSpPr>
          <p:cNvPr id="16" name="Tekstiruutu 15">
            <a:extLst>
              <a:ext uri="{FF2B5EF4-FFF2-40B4-BE49-F238E27FC236}">
                <a16:creationId xmlns:a16="http://schemas.microsoft.com/office/drawing/2014/main" id="{A336519F-B470-422E-8A62-48FAA1B902FD}"/>
              </a:ext>
            </a:extLst>
          </p:cNvPr>
          <p:cNvSpPr txBox="1"/>
          <p:nvPr/>
        </p:nvSpPr>
        <p:spPr>
          <a:xfrm rot="420000">
            <a:off x="-24601" y="810080"/>
            <a:ext cx="2557347" cy="66491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Koiraat kutsuvat naaraita kurnuttamalla</a:t>
            </a:r>
          </a:p>
        </p:txBody>
      </p:sp>
      <p:sp>
        <p:nvSpPr>
          <p:cNvPr id="17" name="Tekstiruutu 16">
            <a:extLst>
              <a:ext uri="{FF2B5EF4-FFF2-40B4-BE49-F238E27FC236}">
                <a16:creationId xmlns:a16="http://schemas.microsoft.com/office/drawing/2014/main" id="{E10DD9A1-2FB3-42EF-AE95-63EAB2575425}"/>
              </a:ext>
            </a:extLst>
          </p:cNvPr>
          <p:cNvSpPr txBox="1"/>
          <p:nvPr/>
        </p:nvSpPr>
        <p:spPr>
          <a:xfrm rot="-1200000">
            <a:off x="9194179" y="672789"/>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Lopulta pyrstö ja kidukset katoavat ja sammakko siirtyy maan pinnalle</a:t>
            </a:r>
          </a:p>
        </p:txBody>
      </p:sp>
      <p:sp>
        <p:nvSpPr>
          <p:cNvPr id="18" name="Tekstiruutu 17">
            <a:extLst>
              <a:ext uri="{FF2B5EF4-FFF2-40B4-BE49-F238E27FC236}">
                <a16:creationId xmlns:a16="http://schemas.microsoft.com/office/drawing/2014/main" id="{952F7ACC-DAEB-431F-B815-F70A93B54E87}"/>
              </a:ext>
            </a:extLst>
          </p:cNvPr>
          <p:cNvSpPr txBox="1"/>
          <p:nvPr/>
        </p:nvSpPr>
        <p:spPr>
          <a:xfrm rot="300000">
            <a:off x="4173839" y="4944911"/>
            <a:ext cx="4415882" cy="1200329"/>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latin typeface="Franklin Gothic Medium"/>
                <a:cs typeface="Calibri"/>
              </a:rPr>
              <a:t>Nuijapäällä on nuijamainen pää ja pitkä sekä ohut pyrstö, kun nuijapää kasvaa  sen kidukset muuttuvat vähitellen sisäkiduksiksi</a:t>
            </a:r>
          </a:p>
        </p:txBody>
      </p:sp>
      <p:pic>
        <p:nvPicPr>
          <p:cNvPr id="19" name="Kuva 19">
            <a:extLst>
              <a:ext uri="{FF2B5EF4-FFF2-40B4-BE49-F238E27FC236}">
                <a16:creationId xmlns:a16="http://schemas.microsoft.com/office/drawing/2014/main" id="{32EF6587-5D33-4513-8EAD-0E5098A5307F}"/>
              </a:ext>
            </a:extLst>
          </p:cNvPr>
          <p:cNvPicPr>
            <a:picLocks noChangeAspect="1"/>
          </p:cNvPicPr>
          <p:nvPr/>
        </p:nvPicPr>
        <p:blipFill>
          <a:blip r:embed="rId5"/>
          <a:stretch>
            <a:fillRect/>
          </a:stretch>
        </p:blipFill>
        <p:spPr>
          <a:xfrm>
            <a:off x="8999963" y="2757604"/>
            <a:ext cx="3661317" cy="1946817"/>
          </a:xfrm>
          <a:prstGeom prst="rect">
            <a:avLst/>
          </a:prstGeom>
        </p:spPr>
      </p:pic>
      <p:sp>
        <p:nvSpPr>
          <p:cNvPr id="21" name="Tekstiruutu 20">
            <a:extLst>
              <a:ext uri="{FF2B5EF4-FFF2-40B4-BE49-F238E27FC236}">
                <a16:creationId xmlns:a16="http://schemas.microsoft.com/office/drawing/2014/main" id="{811293AE-58A9-45D3-804F-DA9914F80E7D}"/>
              </a:ext>
            </a:extLst>
          </p:cNvPr>
          <p:cNvSpPr txBox="1"/>
          <p:nvPr/>
        </p:nvSpPr>
        <p:spPr>
          <a:xfrm>
            <a:off x="22302" y="6490010"/>
            <a:ext cx="2743200" cy="36933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err="1">
                <a:cs typeface="Calibri"/>
              </a:rPr>
              <a:t>By:SaraB,Saimi</a:t>
            </a:r>
          </a:p>
        </p:txBody>
      </p:sp>
      <p:sp>
        <p:nvSpPr>
          <p:cNvPr id="22" name="Tekstiruutu 21">
            <a:extLst>
              <a:ext uri="{FF2B5EF4-FFF2-40B4-BE49-F238E27FC236}">
                <a16:creationId xmlns:a16="http://schemas.microsoft.com/office/drawing/2014/main" id="{4AE92B62-7419-4736-8BC9-0CB6C61BCFCA}"/>
              </a:ext>
            </a:extLst>
          </p:cNvPr>
          <p:cNvSpPr txBox="1"/>
          <p:nvPr/>
        </p:nvSpPr>
        <p:spPr>
          <a:xfrm>
            <a:off x="22302" y="612440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Lähteet: Luontoon kirja</a:t>
            </a:r>
          </a:p>
        </p:txBody>
      </p:sp>
      <p:sp>
        <p:nvSpPr>
          <p:cNvPr id="23" name="Tekstiruutu 22">
            <a:extLst>
              <a:ext uri="{FF2B5EF4-FFF2-40B4-BE49-F238E27FC236}">
                <a16:creationId xmlns:a16="http://schemas.microsoft.com/office/drawing/2014/main" id="{EDE55BFE-3B97-4278-92F8-16A62CA2ECF9}"/>
              </a:ext>
            </a:extLst>
          </p:cNvPr>
          <p:cNvSpPr txBox="1"/>
          <p:nvPr/>
        </p:nvSpPr>
        <p:spPr>
          <a:xfrm rot="420000">
            <a:off x="-210015" y="1611351"/>
            <a:ext cx="2743200"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Koiraat hedelmöittävät mädin</a:t>
            </a:r>
          </a:p>
        </p:txBody>
      </p:sp>
      <p:sp>
        <p:nvSpPr>
          <p:cNvPr id="5" name="Tekstiruutu 4">
            <a:extLst>
              <a:ext uri="{FF2B5EF4-FFF2-40B4-BE49-F238E27FC236}">
                <a16:creationId xmlns:a16="http://schemas.microsoft.com/office/drawing/2014/main" id="{8F08E768-8475-4C56-BBB5-9D0AB5837B64}"/>
              </a:ext>
            </a:extLst>
          </p:cNvPr>
          <p:cNvSpPr txBox="1"/>
          <p:nvPr/>
        </p:nvSpPr>
        <p:spPr>
          <a:xfrm>
            <a:off x="-5200892" y="363927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spTree>
    <p:extLst>
      <p:ext uri="{BB962C8B-B14F-4D97-AF65-F5344CB8AC3E}">
        <p14:creationId xmlns:p14="http://schemas.microsoft.com/office/powerpoint/2010/main" val="407051766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uorakulmio 1"/>
          <p:cNvSpPr/>
          <p:nvPr/>
        </p:nvSpPr>
        <p:spPr>
          <a:xfrm>
            <a:off x="4178734" y="231210"/>
            <a:ext cx="4456669" cy="92333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5400" b="1">
                <a:latin typeface="Times New Roman"/>
                <a:cs typeface="Times New Roman"/>
              </a:rPr>
              <a:t>Soiden lintuja</a:t>
            </a:r>
            <a:r>
              <a:rPr lang="fi-FI" sz="5400" b="1">
                <a:solidFill>
                  <a:schemeClr val="accent6">
                    <a:lumMod val="75000"/>
                  </a:schemeClr>
                </a:solidFill>
                <a:cs typeface="Calibri"/>
              </a:rPr>
              <a:t> </a:t>
            </a:r>
            <a:endParaRPr lang="fi-FI" sz="5400" b="1" cap="none" spc="0">
              <a:solidFill>
                <a:schemeClr val="accent6">
                  <a:lumMod val="75000"/>
                </a:schemeClr>
              </a:solidFill>
              <a:cs typeface="Calibri"/>
            </a:endParaRPr>
          </a:p>
        </p:txBody>
      </p:sp>
      <p:pic>
        <p:nvPicPr>
          <p:cNvPr id="3" name="Kuva 3" descr="Kuva, joka sisältää kohteen lintu, eläin, vesilintu, taivaanvuohi&#10;&#10;Kuvaus luotu, erittäin korkea luotettavuus">
            <a:extLst>
              <a:ext uri="{FF2B5EF4-FFF2-40B4-BE49-F238E27FC236}">
                <a16:creationId xmlns:a16="http://schemas.microsoft.com/office/drawing/2014/main" id="{85101727-72B1-4491-A84F-45FC580BB15E}"/>
              </a:ext>
            </a:extLst>
          </p:cNvPr>
          <p:cNvPicPr>
            <a:picLocks noChangeAspect="1"/>
          </p:cNvPicPr>
          <p:nvPr/>
        </p:nvPicPr>
        <p:blipFill>
          <a:blip r:embed="rId2"/>
          <a:stretch>
            <a:fillRect/>
          </a:stretch>
        </p:blipFill>
        <p:spPr>
          <a:xfrm rot="20820000">
            <a:off x="548501" y="1508890"/>
            <a:ext cx="2619375" cy="1827657"/>
          </a:xfrm>
          <a:prstGeom prst="rect">
            <a:avLst/>
          </a:prstGeom>
        </p:spPr>
      </p:pic>
      <p:sp>
        <p:nvSpPr>
          <p:cNvPr id="5" name="Tekstiruutu 4">
            <a:extLst>
              <a:ext uri="{FF2B5EF4-FFF2-40B4-BE49-F238E27FC236}">
                <a16:creationId xmlns:a16="http://schemas.microsoft.com/office/drawing/2014/main" id="{0E44F09C-9170-4D40-AEEC-EC9AFB91746B}"/>
              </a:ext>
            </a:extLst>
          </p:cNvPr>
          <p:cNvSpPr txBox="1"/>
          <p:nvPr/>
        </p:nvSpPr>
        <p:spPr>
          <a:xfrm rot="20760000">
            <a:off x="200052" y="1282800"/>
            <a:ext cx="192405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latin typeface="Comic Sans MS"/>
                <a:cs typeface="Calibri"/>
              </a:rPr>
              <a:t>Taivaanvuohi</a:t>
            </a:r>
            <a:endParaRPr lang="fi-FI">
              <a:latin typeface="Comic Sans MS"/>
              <a:cs typeface="Courier New"/>
            </a:endParaRPr>
          </a:p>
        </p:txBody>
      </p:sp>
      <p:sp>
        <p:nvSpPr>
          <p:cNvPr id="8" name="Tekstiruutu 7">
            <a:extLst>
              <a:ext uri="{FF2B5EF4-FFF2-40B4-BE49-F238E27FC236}">
                <a16:creationId xmlns:a16="http://schemas.microsoft.com/office/drawing/2014/main" id="{0B722617-DF06-42E1-9A2D-1A3708316B38}"/>
              </a:ext>
            </a:extLst>
          </p:cNvPr>
          <p:cNvSpPr txBox="1"/>
          <p:nvPr/>
        </p:nvSpPr>
        <p:spPr>
          <a:xfrm>
            <a:off x="76200" y="6238875"/>
            <a:ext cx="2171700"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400">
                <a:cs typeface="Calibri"/>
                <a:hlinkClick r:id="rId3"/>
              </a:rPr>
              <a:t>Ääninäyte</a:t>
            </a:r>
            <a:r>
              <a:rPr lang="fi-FI" sz="1400">
                <a:cs typeface="Calibri"/>
              </a:rPr>
              <a:t> Taivaanvuohen laulusta</a:t>
            </a:r>
            <a:endParaRPr lang="fi-FI" sz="1400"/>
          </a:p>
        </p:txBody>
      </p:sp>
      <p:sp>
        <p:nvSpPr>
          <p:cNvPr id="9" name="Tekstiruutu 8">
            <a:extLst>
              <a:ext uri="{FF2B5EF4-FFF2-40B4-BE49-F238E27FC236}">
                <a16:creationId xmlns:a16="http://schemas.microsoft.com/office/drawing/2014/main" id="{AE62F046-509B-4884-85D0-56E857A0EFAA}"/>
              </a:ext>
            </a:extLst>
          </p:cNvPr>
          <p:cNvSpPr txBox="1"/>
          <p:nvPr/>
        </p:nvSpPr>
        <p:spPr>
          <a:xfrm>
            <a:off x="10315575" y="6276975"/>
            <a:ext cx="2028825"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400">
                <a:cs typeface="Calibri"/>
                <a:hlinkClick r:id="rId4"/>
              </a:rPr>
              <a:t>Ääninäyte</a:t>
            </a:r>
            <a:r>
              <a:rPr lang="fi-FI" sz="1400">
                <a:cs typeface="Calibri"/>
              </a:rPr>
              <a:t> Suokukon laulusta</a:t>
            </a:r>
          </a:p>
        </p:txBody>
      </p:sp>
      <p:sp>
        <p:nvSpPr>
          <p:cNvPr id="10" name="Tekstiruutu 9">
            <a:extLst>
              <a:ext uri="{FF2B5EF4-FFF2-40B4-BE49-F238E27FC236}">
                <a16:creationId xmlns:a16="http://schemas.microsoft.com/office/drawing/2014/main" id="{7E18C74C-BBE8-47BC-8DF1-181C73C3CD8D}"/>
              </a:ext>
            </a:extLst>
          </p:cNvPr>
          <p:cNvSpPr txBox="1"/>
          <p:nvPr/>
        </p:nvSpPr>
        <p:spPr>
          <a:xfrm rot="5400000">
            <a:off x="10926386" y="1207147"/>
            <a:ext cx="140017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latin typeface="Comic Sans MS"/>
                <a:cs typeface="Calibri"/>
              </a:rPr>
              <a:t>Suokukko</a:t>
            </a:r>
          </a:p>
        </p:txBody>
      </p:sp>
      <p:pic>
        <p:nvPicPr>
          <p:cNvPr id="11" name="Kuva 11" descr="Kuva, joka sisältää kohteen lintu, ruoho, ulko, eläin&#10;&#10;Kuvaus luotu, erittäin korkea luotettavuus">
            <a:extLst>
              <a:ext uri="{FF2B5EF4-FFF2-40B4-BE49-F238E27FC236}">
                <a16:creationId xmlns:a16="http://schemas.microsoft.com/office/drawing/2014/main" id="{CC365220-7E27-4BC3-A11A-2D00D94AAC59}"/>
              </a:ext>
            </a:extLst>
          </p:cNvPr>
          <p:cNvPicPr>
            <a:picLocks noChangeAspect="1"/>
          </p:cNvPicPr>
          <p:nvPr/>
        </p:nvPicPr>
        <p:blipFill>
          <a:blip r:embed="rId5"/>
          <a:stretch>
            <a:fillRect/>
          </a:stretch>
        </p:blipFill>
        <p:spPr>
          <a:xfrm>
            <a:off x="9638702" y="587828"/>
            <a:ext cx="1836801" cy="2752725"/>
          </a:xfrm>
          <a:prstGeom prst="rect">
            <a:avLst/>
          </a:prstGeom>
        </p:spPr>
      </p:pic>
      <p:sp>
        <p:nvSpPr>
          <p:cNvPr id="15" name="Tekstiruutu 14">
            <a:extLst>
              <a:ext uri="{FF2B5EF4-FFF2-40B4-BE49-F238E27FC236}">
                <a16:creationId xmlns:a16="http://schemas.microsoft.com/office/drawing/2014/main" id="{6CD35FA9-CECA-470D-85F6-571B6C3DBD0E}"/>
              </a:ext>
            </a:extLst>
          </p:cNvPr>
          <p:cNvSpPr txBox="1"/>
          <p:nvPr/>
        </p:nvSpPr>
        <p:spPr>
          <a:xfrm>
            <a:off x="447675" y="44005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p>
        </p:txBody>
      </p:sp>
      <p:sp>
        <p:nvSpPr>
          <p:cNvPr id="16" name="Tekstiruutu 15">
            <a:extLst>
              <a:ext uri="{FF2B5EF4-FFF2-40B4-BE49-F238E27FC236}">
                <a16:creationId xmlns:a16="http://schemas.microsoft.com/office/drawing/2014/main" id="{15998B97-E89F-4093-926A-B6BE4512C255}"/>
              </a:ext>
            </a:extLst>
          </p:cNvPr>
          <p:cNvSpPr txBox="1"/>
          <p:nvPr/>
        </p:nvSpPr>
        <p:spPr>
          <a:xfrm>
            <a:off x="6597570" y="1466850"/>
            <a:ext cx="2676525" cy="36933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Suokukko on kahlaaja. Suokukon talvehtimispaikat ovat vähentyneet ympäristön muuttumisen vuoksi, joten Suokukko on Euroopassa uhanalainen laji.</a:t>
            </a:r>
          </a:p>
          <a:p>
            <a:pPr algn="ctr"/>
            <a:r>
              <a:rPr lang="fi-FI">
                <a:cs typeface="Calibri"/>
              </a:rPr>
              <a:t>Suokukkouroksilla on värikäs ja tuuhea kaulus. Naaraat ovat uroksia pienempiä.</a:t>
            </a:r>
          </a:p>
          <a:p>
            <a:pPr algn="ctr"/>
            <a:r>
              <a:rPr lang="fi-FI">
                <a:cs typeface="Calibri"/>
              </a:rPr>
              <a:t>Suokukot pesivät kosteikoilla ja suoalueilla. </a:t>
            </a:r>
          </a:p>
        </p:txBody>
      </p:sp>
      <p:sp>
        <p:nvSpPr>
          <p:cNvPr id="17" name="Tekstiruutu 16">
            <a:extLst>
              <a:ext uri="{FF2B5EF4-FFF2-40B4-BE49-F238E27FC236}">
                <a16:creationId xmlns:a16="http://schemas.microsoft.com/office/drawing/2014/main" id="{B55386B6-CA31-4CE3-BC75-F7F355FE653C}"/>
              </a:ext>
            </a:extLst>
          </p:cNvPr>
          <p:cNvSpPr txBox="1"/>
          <p:nvPr/>
        </p:nvSpPr>
        <p:spPr>
          <a:xfrm>
            <a:off x="866775" y="3752850"/>
            <a:ext cx="3857625"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Taivaanvuohella on todella pitkä nokka, melkein kahden pään pituinen. Taivaanvuohi on kirjava, mutta sen vatsa on valkoinen.</a:t>
            </a:r>
          </a:p>
          <a:p>
            <a:pPr algn="ctr"/>
            <a:r>
              <a:rPr lang="fi-FI">
                <a:cs typeface="Calibri"/>
              </a:rPr>
              <a:t>Taivaanvuohi syö pääasiassa selkärangattomia. Taivaanvuohi talvehtii etelässä ja palaa keväällä Suomeen.</a:t>
            </a:r>
          </a:p>
        </p:txBody>
      </p:sp>
      <p:sp>
        <p:nvSpPr>
          <p:cNvPr id="18" name="Tekstiruutu 17">
            <a:extLst>
              <a:ext uri="{FF2B5EF4-FFF2-40B4-BE49-F238E27FC236}">
                <a16:creationId xmlns:a16="http://schemas.microsoft.com/office/drawing/2014/main" id="{25CA4778-D141-4AD9-BA3D-BBEC40E4D18D}"/>
              </a:ext>
            </a:extLst>
          </p:cNvPr>
          <p:cNvSpPr txBox="1"/>
          <p:nvPr/>
        </p:nvSpPr>
        <p:spPr>
          <a:xfrm>
            <a:off x="6943725" y="644026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Henna ja Maija</a:t>
            </a:r>
          </a:p>
        </p:txBody>
      </p:sp>
      <p:sp>
        <p:nvSpPr>
          <p:cNvPr id="19" name="Tekstiruutu 18">
            <a:extLst>
              <a:ext uri="{FF2B5EF4-FFF2-40B4-BE49-F238E27FC236}">
                <a16:creationId xmlns:a16="http://schemas.microsoft.com/office/drawing/2014/main" id="{FBD4B22D-E5A0-4D1B-8414-7E6CD3E62482}"/>
              </a:ext>
            </a:extLst>
          </p:cNvPr>
          <p:cNvSpPr txBox="1"/>
          <p:nvPr/>
        </p:nvSpPr>
        <p:spPr>
          <a:xfrm>
            <a:off x="4914900" y="616267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Lähteet: Luontoon 6-kirja ja Luontoportti</a:t>
            </a:r>
          </a:p>
        </p:txBody>
      </p:sp>
      <p:sp>
        <p:nvSpPr>
          <p:cNvPr id="6" name="Tekstiruutu 5">
            <a:extLst>
              <a:ext uri="{FF2B5EF4-FFF2-40B4-BE49-F238E27FC236}">
                <a16:creationId xmlns:a16="http://schemas.microsoft.com/office/drawing/2014/main" id="{9BBDD419-D641-4E66-84BA-74BBDD579953}"/>
              </a:ext>
            </a:extLst>
          </p:cNvPr>
          <p:cNvSpPr txBox="1"/>
          <p:nvPr/>
        </p:nvSpPr>
        <p:spPr>
          <a:xfrm>
            <a:off x="4299857" y="329837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pic>
        <p:nvPicPr>
          <p:cNvPr id="7" name="Kuva 11">
            <a:extLst>
              <a:ext uri="{FF2B5EF4-FFF2-40B4-BE49-F238E27FC236}">
                <a16:creationId xmlns:a16="http://schemas.microsoft.com/office/drawing/2014/main" id="{891E4428-6B0F-4294-ABED-953278356387}"/>
              </a:ext>
            </a:extLst>
          </p:cNvPr>
          <p:cNvPicPr>
            <a:picLocks noChangeAspect="1"/>
          </p:cNvPicPr>
          <p:nvPr/>
        </p:nvPicPr>
        <p:blipFill>
          <a:blip r:embed="rId6"/>
          <a:stretch>
            <a:fillRect/>
          </a:stretch>
        </p:blipFill>
        <p:spPr>
          <a:xfrm>
            <a:off x="9484907" y="3755335"/>
            <a:ext cx="2590799" cy="1832609"/>
          </a:xfrm>
          <a:prstGeom prst="rect">
            <a:avLst/>
          </a:prstGeom>
        </p:spPr>
      </p:pic>
      <p:sp>
        <p:nvSpPr>
          <p:cNvPr id="13" name="Tekstiruutu 12">
            <a:extLst>
              <a:ext uri="{FF2B5EF4-FFF2-40B4-BE49-F238E27FC236}">
                <a16:creationId xmlns:a16="http://schemas.microsoft.com/office/drawing/2014/main" id="{6DB6B0FE-BBE3-440B-A04A-142C311508B4}"/>
              </a:ext>
            </a:extLst>
          </p:cNvPr>
          <p:cNvSpPr txBox="1"/>
          <p:nvPr/>
        </p:nvSpPr>
        <p:spPr>
          <a:xfrm>
            <a:off x="9154885" y="5540828"/>
            <a:ext cx="16546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Naaras</a:t>
            </a:r>
          </a:p>
        </p:txBody>
      </p:sp>
      <p:sp>
        <p:nvSpPr>
          <p:cNvPr id="14" name="Tekstiruutu 13">
            <a:extLst>
              <a:ext uri="{FF2B5EF4-FFF2-40B4-BE49-F238E27FC236}">
                <a16:creationId xmlns:a16="http://schemas.microsoft.com/office/drawing/2014/main" id="{A5C7290E-46D3-4BAF-A20A-9594874D2AD3}"/>
              </a:ext>
            </a:extLst>
          </p:cNvPr>
          <p:cNvSpPr txBox="1"/>
          <p:nvPr/>
        </p:nvSpPr>
        <p:spPr>
          <a:xfrm>
            <a:off x="8588827" y="329837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a:cs typeface="Calibri"/>
              </a:rPr>
              <a:t>Koiras</a:t>
            </a:r>
          </a:p>
        </p:txBody>
      </p:sp>
    </p:spTree>
    <p:extLst>
      <p:ext uri="{BB962C8B-B14F-4D97-AF65-F5344CB8AC3E}">
        <p14:creationId xmlns:p14="http://schemas.microsoft.com/office/powerpoint/2010/main" val="3360687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extLst/>
          </a:blip>
          <a:stretch>
            <a:fillRect t="-17000" b="-17000"/>
          </a:stretch>
        </a:blipFill>
        <a:effectLst/>
      </p:bgPr>
    </p:bg>
    <p:spTree>
      <p:nvGrpSpPr>
        <p:cNvPr id="1" name=""/>
        <p:cNvGrpSpPr/>
        <p:nvPr/>
      </p:nvGrpSpPr>
      <p:grpSpPr>
        <a:xfrm>
          <a:off x="0" y="0"/>
          <a:ext cx="0" cy="0"/>
          <a:chOff x="0" y="0"/>
          <a:chExt cx="0" cy="0"/>
        </a:xfrm>
      </p:grpSpPr>
      <p:sp>
        <p:nvSpPr>
          <p:cNvPr id="2" name="Suorakulmio 1"/>
          <p:cNvSpPr/>
          <p:nvPr/>
        </p:nvSpPr>
        <p:spPr>
          <a:xfrm>
            <a:off x="6277192" y="30952"/>
            <a:ext cx="4624984" cy="923330"/>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fi-FI" sz="5400" b="1" i="1" cap="none" spc="0">
                <a:ln/>
                <a:solidFill>
                  <a:schemeClr val="bg1"/>
                </a:solidFill>
                <a:effectLst/>
              </a:rPr>
              <a:t>Soiden lintuja 2</a:t>
            </a:r>
            <a:endParaRPr lang="fi-FI" sz="5400" b="1" i="1" cap="none" spc="0">
              <a:solidFill>
                <a:schemeClr val="bg1"/>
              </a:solidFill>
            </a:endParaRPr>
          </a:p>
        </p:txBody>
      </p:sp>
      <p:sp>
        <p:nvSpPr>
          <p:cNvPr id="3" name="Tekstiruutu 2">
            <a:extLst>
              <a:ext uri="{FF2B5EF4-FFF2-40B4-BE49-F238E27FC236}">
                <a16:creationId xmlns:a16="http://schemas.microsoft.com/office/drawing/2014/main" id="{CD93A965-4750-4A66-80DC-25DE3C549889}"/>
              </a:ext>
            </a:extLst>
          </p:cNvPr>
          <p:cNvSpPr txBox="1"/>
          <p:nvPr/>
        </p:nvSpPr>
        <p:spPr>
          <a:xfrm>
            <a:off x="-974478" y="193602"/>
            <a:ext cx="4545980" cy="677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3800" b="1">
                <a:latin typeface="Arial Black"/>
                <a:cs typeface="Calibri"/>
              </a:rPr>
              <a:t>Kurki</a:t>
            </a:r>
          </a:p>
        </p:txBody>
      </p:sp>
      <p:sp>
        <p:nvSpPr>
          <p:cNvPr id="4" name="Tekstiruutu 3">
            <a:extLst>
              <a:ext uri="{FF2B5EF4-FFF2-40B4-BE49-F238E27FC236}">
                <a16:creationId xmlns:a16="http://schemas.microsoft.com/office/drawing/2014/main" id="{7E20D3FC-41A1-4FCC-B9D2-0BA3474FFB61}"/>
              </a:ext>
            </a:extLst>
          </p:cNvPr>
          <p:cNvSpPr txBox="1"/>
          <p:nvPr/>
        </p:nvSpPr>
        <p:spPr>
          <a:xfrm>
            <a:off x="12074913" y="146266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sp>
        <p:nvSpPr>
          <p:cNvPr id="9" name="Tekstiruutu 8">
            <a:extLst>
              <a:ext uri="{FF2B5EF4-FFF2-40B4-BE49-F238E27FC236}">
                <a16:creationId xmlns:a16="http://schemas.microsoft.com/office/drawing/2014/main" id="{579CD5F2-BEA7-46D5-9C7F-681BFD20DF27}"/>
              </a:ext>
            </a:extLst>
          </p:cNvPr>
          <p:cNvSpPr txBox="1"/>
          <p:nvPr/>
        </p:nvSpPr>
        <p:spPr>
          <a:xfrm>
            <a:off x="-34237" y="677381"/>
            <a:ext cx="3022204" cy="31700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solidFill>
                  <a:schemeClr val="bg1">
                    <a:lumMod val="95000"/>
                  </a:schemeClr>
                </a:solidFill>
                <a:cs typeface="Calibri"/>
              </a:rPr>
              <a:t>Kurjen vartalo on pääosin vaaleanharmaa.</a:t>
            </a:r>
          </a:p>
          <a:p>
            <a:pPr algn="ctr"/>
            <a:r>
              <a:rPr lang="fi-FI" sz="2000" b="1">
                <a:solidFill>
                  <a:schemeClr val="bg1">
                    <a:lumMod val="95000"/>
                  </a:schemeClr>
                </a:solidFill>
                <a:cs typeface="Calibri"/>
              </a:rPr>
              <a:t>Sillä on musta pää ja kaulan yläosa sekä valkoinen poski.</a:t>
            </a:r>
            <a:endParaRPr lang="fi-FI" b="1">
              <a:solidFill>
                <a:schemeClr val="bg1">
                  <a:lumMod val="95000"/>
                </a:schemeClr>
              </a:solidFill>
              <a:cs typeface="Calibri"/>
            </a:endParaRPr>
          </a:p>
          <a:p>
            <a:pPr algn="ctr"/>
            <a:endParaRPr lang="fi-FI" sz="2000" b="1">
              <a:solidFill>
                <a:schemeClr val="bg1">
                  <a:lumMod val="95000"/>
                </a:schemeClr>
              </a:solidFill>
              <a:cs typeface="Calibri"/>
            </a:endParaRPr>
          </a:p>
          <a:p>
            <a:pPr algn="ctr"/>
            <a:r>
              <a:rPr lang="fi-FI" sz="2000" b="1">
                <a:solidFill>
                  <a:schemeClr val="bg1">
                    <a:lumMod val="95000"/>
                  </a:schemeClr>
                </a:solidFill>
                <a:cs typeface="Calibri"/>
              </a:rPr>
              <a:t>Kurjen pituus on 96-120cm ja siipiväli 180-222cm.</a:t>
            </a:r>
            <a:endParaRPr lang="fi-FI" b="1">
              <a:solidFill>
                <a:schemeClr val="bg1">
                  <a:lumMod val="95000"/>
                </a:schemeClr>
              </a:solidFill>
              <a:cs typeface="Calibri"/>
            </a:endParaRPr>
          </a:p>
          <a:p>
            <a:pPr algn="ctr"/>
            <a:r>
              <a:rPr lang="fi-FI" sz="2000" b="1">
                <a:solidFill>
                  <a:schemeClr val="bg1">
                    <a:lumMod val="95000"/>
                  </a:schemeClr>
                </a:solidFill>
                <a:cs typeface="Calibri"/>
              </a:rPr>
              <a:t>Kurjen äänet ovat myös tosi voimakkaita.</a:t>
            </a:r>
            <a:r>
              <a:rPr lang="fi-FI" sz="2000">
                <a:cs typeface="Calibri"/>
              </a:rPr>
              <a:t> </a:t>
            </a:r>
          </a:p>
        </p:txBody>
      </p:sp>
      <p:pic>
        <p:nvPicPr>
          <p:cNvPr id="10" name="Kuva 10" descr="Kuva, joka sisältää kohteen ruoho, ulko, kenttä, seisominen&#10;&#10;Kuvaus luotu, erittäin korkea luotettavuus">
            <a:extLst>
              <a:ext uri="{FF2B5EF4-FFF2-40B4-BE49-F238E27FC236}">
                <a16:creationId xmlns:a16="http://schemas.microsoft.com/office/drawing/2014/main" id="{AEA254BA-D7C4-4B84-852F-CDCCC4B379B5}"/>
              </a:ext>
            </a:extLst>
          </p:cNvPr>
          <p:cNvPicPr>
            <a:picLocks noChangeAspect="1"/>
          </p:cNvPicPr>
          <p:nvPr/>
        </p:nvPicPr>
        <p:blipFill>
          <a:blip r:embed="rId3"/>
          <a:stretch>
            <a:fillRect/>
          </a:stretch>
        </p:blipFill>
        <p:spPr>
          <a:xfrm>
            <a:off x="2947149" y="1428041"/>
            <a:ext cx="2369073" cy="2486944"/>
          </a:xfrm>
          <a:prstGeom prst="rect">
            <a:avLst/>
          </a:prstGeom>
        </p:spPr>
      </p:pic>
      <p:sp>
        <p:nvSpPr>
          <p:cNvPr id="12" name="Tekstiruutu 11">
            <a:extLst>
              <a:ext uri="{FF2B5EF4-FFF2-40B4-BE49-F238E27FC236}">
                <a16:creationId xmlns:a16="http://schemas.microsoft.com/office/drawing/2014/main" id="{6DF8865D-CDB8-4ED1-BCD3-9883F35CC1B2}"/>
              </a:ext>
            </a:extLst>
          </p:cNvPr>
          <p:cNvSpPr txBox="1"/>
          <p:nvPr/>
        </p:nvSpPr>
        <p:spPr>
          <a:xfrm>
            <a:off x="8973730" y="1285547"/>
            <a:ext cx="2743200" cy="12618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3800" b="1">
                <a:latin typeface="Arial Black"/>
              </a:rPr>
              <a:t>Liro</a:t>
            </a:r>
            <a:endParaRPr lang="fi-FI" sz="3800">
              <a:latin typeface="Arial Black"/>
              <a:cs typeface="Calibri"/>
            </a:endParaRPr>
          </a:p>
          <a:p>
            <a:pPr algn="ctr"/>
            <a:endParaRPr lang="fi-FI" sz="3800">
              <a:cs typeface="Calibri"/>
            </a:endParaRPr>
          </a:p>
        </p:txBody>
      </p:sp>
      <p:sp>
        <p:nvSpPr>
          <p:cNvPr id="13" name="Tekstiruutu 12">
            <a:extLst>
              <a:ext uri="{FF2B5EF4-FFF2-40B4-BE49-F238E27FC236}">
                <a16:creationId xmlns:a16="http://schemas.microsoft.com/office/drawing/2014/main" id="{763A51C8-5E14-422F-9B4F-0384A58D15C0}"/>
              </a:ext>
            </a:extLst>
          </p:cNvPr>
          <p:cNvSpPr txBox="1"/>
          <p:nvPr/>
        </p:nvSpPr>
        <p:spPr>
          <a:xfrm>
            <a:off x="8412812" y="1936483"/>
            <a:ext cx="3774687" cy="31393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200" b="1">
                <a:cs typeface="Calibri"/>
              </a:rPr>
              <a:t>Liro on päältä harmaanruskea valkoisin täplin.</a:t>
            </a:r>
          </a:p>
          <a:p>
            <a:pPr algn="ctr"/>
            <a:r>
              <a:rPr lang="fi-FI" sz="2200" b="1">
                <a:cs typeface="Calibri"/>
              </a:rPr>
              <a:t>Vatsa on valkoinen, mutta pää on harmahtava.</a:t>
            </a:r>
          </a:p>
          <a:p>
            <a:pPr algn="ctr"/>
            <a:r>
              <a:rPr lang="fi-FI" sz="2200" b="1">
                <a:cs typeface="Calibri"/>
              </a:rPr>
              <a:t>Liron pituus on 18,5-21cm ja siipiväli on 35-39cm.</a:t>
            </a:r>
          </a:p>
          <a:p>
            <a:pPr algn="ctr"/>
            <a:r>
              <a:rPr lang="fi-FI" sz="2200" b="1">
                <a:cs typeface="Calibri"/>
              </a:rPr>
              <a:t>Se painaa 50-90g.</a:t>
            </a:r>
          </a:p>
          <a:p>
            <a:pPr algn="ctr"/>
            <a:endParaRPr lang="fi-FI" sz="2200">
              <a:cs typeface="Calibri"/>
            </a:endParaRPr>
          </a:p>
          <a:p>
            <a:pPr algn="ctr"/>
            <a:endParaRPr lang="fi-FI" sz="2200">
              <a:cs typeface="Calibri"/>
            </a:endParaRPr>
          </a:p>
        </p:txBody>
      </p:sp>
      <p:pic>
        <p:nvPicPr>
          <p:cNvPr id="14" name="Kuva 14" descr="Kuva, joka sisältää kohteen lintu, vesi, eläin, vesilintu&#10;&#10;Kuvaus luotu, erittäin korkea luotettavuus">
            <a:extLst>
              <a:ext uri="{FF2B5EF4-FFF2-40B4-BE49-F238E27FC236}">
                <a16:creationId xmlns:a16="http://schemas.microsoft.com/office/drawing/2014/main" id="{4B31CCCB-5CF8-4097-B21C-BAE01FBD69CE}"/>
              </a:ext>
            </a:extLst>
          </p:cNvPr>
          <p:cNvPicPr>
            <a:picLocks noChangeAspect="1"/>
          </p:cNvPicPr>
          <p:nvPr/>
        </p:nvPicPr>
        <p:blipFill>
          <a:blip r:embed="rId4"/>
          <a:stretch>
            <a:fillRect/>
          </a:stretch>
        </p:blipFill>
        <p:spPr>
          <a:xfrm>
            <a:off x="5802352" y="1838018"/>
            <a:ext cx="2548053" cy="1667256"/>
          </a:xfrm>
          <a:prstGeom prst="rect">
            <a:avLst/>
          </a:prstGeom>
        </p:spPr>
      </p:pic>
      <p:sp>
        <p:nvSpPr>
          <p:cNvPr id="5" name="Tekstiruutu 4">
            <a:extLst>
              <a:ext uri="{FF2B5EF4-FFF2-40B4-BE49-F238E27FC236}">
                <a16:creationId xmlns:a16="http://schemas.microsoft.com/office/drawing/2014/main" id="{E909468D-2942-4796-976B-E789FE6334C0}"/>
              </a:ext>
            </a:extLst>
          </p:cNvPr>
          <p:cNvSpPr txBox="1"/>
          <p:nvPr/>
        </p:nvSpPr>
        <p:spPr>
          <a:xfrm>
            <a:off x="1216133" y="4269395"/>
            <a:ext cx="3275681" cy="677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3800" b="1">
                <a:latin typeface="Arial Black"/>
                <a:cs typeface="Calibri"/>
              </a:rPr>
              <a:t>Pikkukuovi</a:t>
            </a:r>
          </a:p>
        </p:txBody>
      </p:sp>
      <p:sp>
        <p:nvSpPr>
          <p:cNvPr id="6" name="Tekstiruutu 5">
            <a:extLst>
              <a:ext uri="{FF2B5EF4-FFF2-40B4-BE49-F238E27FC236}">
                <a16:creationId xmlns:a16="http://schemas.microsoft.com/office/drawing/2014/main" id="{7C91D404-F2F3-4557-A37E-B693A5A389BC}"/>
              </a:ext>
            </a:extLst>
          </p:cNvPr>
          <p:cNvSpPr txBox="1"/>
          <p:nvPr/>
        </p:nvSpPr>
        <p:spPr>
          <a:xfrm>
            <a:off x="1191053" y="4810049"/>
            <a:ext cx="3495907"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solidFill>
                  <a:schemeClr val="accent3">
                    <a:lumMod val="40000"/>
                    <a:lumOff val="60000"/>
                  </a:schemeClr>
                </a:solidFill>
                <a:cs typeface="Calibri"/>
              </a:rPr>
              <a:t>Pikkukuovi on isokuoveja pienempii kahlaajalintu.</a:t>
            </a:r>
          </a:p>
          <a:p>
            <a:pPr algn="ctr"/>
            <a:r>
              <a:rPr lang="fi-FI" sz="2000" b="1">
                <a:solidFill>
                  <a:schemeClr val="accent3">
                    <a:lumMod val="40000"/>
                    <a:lumOff val="60000"/>
                  </a:schemeClr>
                </a:solidFill>
                <a:cs typeface="Calibri"/>
              </a:rPr>
              <a:t>Sillä on päässä selvät ja vaaleat juovat.</a:t>
            </a:r>
          </a:p>
          <a:p>
            <a:pPr algn="ctr"/>
            <a:endParaRPr lang="fi-FI" sz="2000">
              <a:cs typeface="Calibri"/>
            </a:endParaRPr>
          </a:p>
        </p:txBody>
      </p:sp>
      <p:sp>
        <p:nvSpPr>
          <p:cNvPr id="11" name="Tekstiruutu 10">
            <a:extLst>
              <a:ext uri="{FF2B5EF4-FFF2-40B4-BE49-F238E27FC236}">
                <a16:creationId xmlns:a16="http://schemas.microsoft.com/office/drawing/2014/main" id="{AFF35C89-423F-4F76-93E1-22B48E2E9EEF}"/>
              </a:ext>
            </a:extLst>
          </p:cNvPr>
          <p:cNvSpPr txBox="1"/>
          <p:nvPr/>
        </p:nvSpPr>
        <p:spPr>
          <a:xfrm>
            <a:off x="12493083" y="233618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i-FI">
              <a:cs typeface="Calibri"/>
            </a:endParaRPr>
          </a:p>
        </p:txBody>
      </p:sp>
      <p:cxnSp>
        <p:nvCxnSpPr>
          <p:cNvPr id="15" name="Suora nuoliyhdysviiva 14">
            <a:extLst>
              <a:ext uri="{FF2B5EF4-FFF2-40B4-BE49-F238E27FC236}">
                <a16:creationId xmlns:a16="http://schemas.microsoft.com/office/drawing/2014/main" id="{F5D25D24-6DE6-4BC1-AC86-80A6B55F602B}"/>
              </a:ext>
            </a:extLst>
          </p:cNvPr>
          <p:cNvCxnSpPr/>
          <p:nvPr/>
        </p:nvCxnSpPr>
        <p:spPr>
          <a:xfrm>
            <a:off x="2258031" y="597033"/>
            <a:ext cx="1052783" cy="713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9BF032CA-464D-408B-BBCF-21629C259BA4}"/>
              </a:ext>
            </a:extLst>
          </p:cNvPr>
          <p:cNvCxnSpPr/>
          <p:nvPr/>
        </p:nvCxnSpPr>
        <p:spPr>
          <a:xfrm flipH="1">
            <a:off x="8467492" y="1726579"/>
            <a:ext cx="1228739" cy="245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Kuva 16" descr="Kuva, joka sisältää kohteen ruoho, ulko, lintu, vesilintu&#10;&#10;Kuvaus luotu, erittäin korkea luotettavuus">
            <a:extLst>
              <a:ext uri="{FF2B5EF4-FFF2-40B4-BE49-F238E27FC236}">
                <a16:creationId xmlns:a16="http://schemas.microsoft.com/office/drawing/2014/main" id="{1159DF43-163F-4FC4-8186-BF2D99EE7E12}"/>
              </a:ext>
            </a:extLst>
          </p:cNvPr>
          <p:cNvPicPr>
            <a:picLocks noChangeAspect="1"/>
          </p:cNvPicPr>
          <p:nvPr/>
        </p:nvPicPr>
        <p:blipFill>
          <a:blip r:embed="rId5"/>
          <a:stretch>
            <a:fillRect/>
          </a:stretch>
        </p:blipFill>
        <p:spPr>
          <a:xfrm>
            <a:off x="4775341" y="4812690"/>
            <a:ext cx="2587128" cy="1727813"/>
          </a:xfrm>
          <a:prstGeom prst="rect">
            <a:avLst/>
          </a:prstGeom>
        </p:spPr>
      </p:pic>
      <p:sp>
        <p:nvSpPr>
          <p:cNvPr id="18" name="Tekstiruutu 17">
            <a:extLst>
              <a:ext uri="{FF2B5EF4-FFF2-40B4-BE49-F238E27FC236}">
                <a16:creationId xmlns:a16="http://schemas.microsoft.com/office/drawing/2014/main" id="{B0559FB3-0488-48FD-B836-BA7E894FB8EC}"/>
              </a:ext>
            </a:extLst>
          </p:cNvPr>
          <p:cNvSpPr txBox="1"/>
          <p:nvPr/>
        </p:nvSpPr>
        <p:spPr>
          <a:xfrm>
            <a:off x="7312804" y="6188276"/>
            <a:ext cx="274320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1600" b="1">
                <a:solidFill>
                  <a:srgbClr val="00B050"/>
                </a:solidFill>
                <a:latin typeface="Cambria"/>
                <a:cs typeface="Calibri"/>
              </a:rPr>
              <a:t>Tekijät: Atte ja Julius</a:t>
            </a:r>
          </a:p>
        </p:txBody>
      </p:sp>
      <p:sp>
        <p:nvSpPr>
          <p:cNvPr id="19" name="Tekstiruutu 18">
            <a:extLst>
              <a:ext uri="{FF2B5EF4-FFF2-40B4-BE49-F238E27FC236}">
                <a16:creationId xmlns:a16="http://schemas.microsoft.com/office/drawing/2014/main" id="{42379756-2039-48B6-A8D7-4ABB8D88A864}"/>
              </a:ext>
            </a:extLst>
          </p:cNvPr>
          <p:cNvSpPr txBox="1"/>
          <p:nvPr/>
        </p:nvSpPr>
        <p:spPr>
          <a:xfrm>
            <a:off x="7313362" y="651923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b="1">
                <a:solidFill>
                  <a:srgbClr val="00B050"/>
                </a:solidFill>
                <a:latin typeface="Cambria"/>
              </a:rPr>
              <a:t>Lähde</a:t>
            </a:r>
            <a:r>
              <a:rPr lang="fi-FI" b="1">
                <a:solidFill>
                  <a:srgbClr val="00B050"/>
                </a:solidFill>
                <a:latin typeface="Cambria"/>
                <a:cs typeface="Calibri"/>
              </a:rPr>
              <a:t>: Wikipedia</a:t>
            </a:r>
          </a:p>
        </p:txBody>
      </p:sp>
      <p:cxnSp>
        <p:nvCxnSpPr>
          <p:cNvPr id="20" name="Suora nuoliyhdysviiva 19">
            <a:extLst>
              <a:ext uri="{FF2B5EF4-FFF2-40B4-BE49-F238E27FC236}">
                <a16:creationId xmlns:a16="http://schemas.microsoft.com/office/drawing/2014/main" id="{8133DF2B-CB9B-4C37-9DA6-9FC217A55F76}"/>
              </a:ext>
            </a:extLst>
          </p:cNvPr>
          <p:cNvCxnSpPr/>
          <p:nvPr/>
        </p:nvCxnSpPr>
        <p:spPr>
          <a:xfrm>
            <a:off x="4337936" y="4646385"/>
            <a:ext cx="308474" cy="1891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651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Office Theme</Template>
  <TotalTime>144</TotalTime>
  <Words>316</Words>
  <Application>Microsoft Office PowerPoint</Application>
  <PresentationFormat>Laajakuva</PresentationFormat>
  <Paragraphs>88</Paragraphs>
  <Slides>10</Slides>
  <Notes>0</Notes>
  <HiddenSlides>0</HiddenSlides>
  <MMClips>0</MMClips>
  <ScaleCrop>false</ScaleCrop>
  <HeadingPairs>
    <vt:vector size="4" baseType="variant">
      <vt:variant>
        <vt:lpstr>Teema</vt:lpstr>
      </vt:variant>
      <vt:variant>
        <vt:i4>2</vt:i4>
      </vt:variant>
      <vt:variant>
        <vt:lpstr>Dian otsikot</vt:lpstr>
      </vt:variant>
      <vt:variant>
        <vt:i4>10</vt:i4>
      </vt:variant>
    </vt:vector>
  </HeadingPairs>
  <TitlesOfParts>
    <vt:vector size="12" baseType="lpstr">
      <vt:lpstr>Office-teema</vt:lpstr>
      <vt:lpstr>Ioni</vt:lpstr>
      <vt:lpstr>PowerPoint-esitys</vt:lpstr>
      <vt:lpstr>KORPI</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juhani.rantanen</dc:creator>
  <cp:lastModifiedBy>juhani.rantanen</cp:lastModifiedBy>
  <cp:revision>9</cp:revision>
  <dcterms:created xsi:type="dcterms:W3CDTF">1601-01-01T00:00:00Z</dcterms:created>
  <dcterms:modified xsi:type="dcterms:W3CDTF">2018-09-20T09:53:57Z</dcterms:modified>
</cp:coreProperties>
</file>