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4" name="Shape 13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600">
        <a:latin typeface="+mj-lt"/>
        <a:ea typeface="+mj-ea"/>
        <a:cs typeface="+mj-cs"/>
        <a:sym typeface="Arial"/>
      </a:defRPr>
    </a:lvl1pPr>
    <a:lvl2pPr indent="228600" defTabSz="2438400" latinLnBrk="0">
      <a:defRPr sz="3600">
        <a:latin typeface="+mj-lt"/>
        <a:ea typeface="+mj-ea"/>
        <a:cs typeface="+mj-cs"/>
        <a:sym typeface="Arial"/>
      </a:defRPr>
    </a:lvl2pPr>
    <a:lvl3pPr indent="457200" defTabSz="2438400" latinLnBrk="0">
      <a:defRPr sz="3600">
        <a:latin typeface="+mj-lt"/>
        <a:ea typeface="+mj-ea"/>
        <a:cs typeface="+mj-cs"/>
        <a:sym typeface="Arial"/>
      </a:defRPr>
    </a:lvl3pPr>
    <a:lvl4pPr indent="685800" defTabSz="2438400" latinLnBrk="0">
      <a:defRPr sz="3600">
        <a:latin typeface="+mj-lt"/>
        <a:ea typeface="+mj-ea"/>
        <a:cs typeface="+mj-cs"/>
        <a:sym typeface="Arial"/>
      </a:defRPr>
    </a:lvl4pPr>
    <a:lvl5pPr indent="914400" defTabSz="2438400" latinLnBrk="0">
      <a:defRPr sz="3600">
        <a:latin typeface="+mj-lt"/>
        <a:ea typeface="+mj-ea"/>
        <a:cs typeface="+mj-cs"/>
        <a:sym typeface="Arial"/>
      </a:defRPr>
    </a:lvl5pPr>
    <a:lvl6pPr indent="1143000" defTabSz="2438400" latinLnBrk="0">
      <a:defRPr sz="3600">
        <a:latin typeface="+mj-lt"/>
        <a:ea typeface="+mj-ea"/>
        <a:cs typeface="+mj-cs"/>
        <a:sym typeface="Arial"/>
      </a:defRPr>
    </a:lvl6pPr>
    <a:lvl7pPr indent="1371600" defTabSz="2438400" latinLnBrk="0">
      <a:defRPr sz="3600">
        <a:latin typeface="+mj-lt"/>
        <a:ea typeface="+mj-ea"/>
        <a:cs typeface="+mj-cs"/>
        <a:sym typeface="Arial"/>
      </a:defRPr>
    </a:lvl7pPr>
    <a:lvl8pPr indent="1600200" defTabSz="2438400" latinLnBrk="0">
      <a:defRPr sz="3600">
        <a:latin typeface="+mj-lt"/>
        <a:ea typeface="+mj-ea"/>
        <a:cs typeface="+mj-cs"/>
        <a:sym typeface="Arial"/>
      </a:defRPr>
    </a:lvl8pPr>
    <a:lvl9pPr indent="1828800" defTabSz="2438400" latinLnBrk="0">
      <a:defRPr sz="36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Otsikkoteksti"/>
          <p:cNvSpPr txBox="1"/>
          <p:nvPr>
            <p:ph type="title"/>
          </p:nvPr>
        </p:nvSpPr>
        <p:spPr>
          <a:xfrm>
            <a:off x="831198" y="1985533"/>
            <a:ext cx="12507203" cy="10449601"/>
          </a:xfrm>
          <a:prstGeom prst="rect">
            <a:avLst/>
          </a:prstGeom>
        </p:spPr>
        <p:txBody>
          <a:bodyPr anchor="b"/>
          <a:lstStyle>
            <a:lvl1pPr algn="ctr">
              <a:defRPr sz="13800">
                <a:solidFill>
                  <a:srgbClr val="0B5394"/>
                </a:solidFill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15" name="Leipätekstin taso yksi…"/>
          <p:cNvSpPr txBox="1"/>
          <p:nvPr>
            <p:ph type="body" sz="quarter" idx="1"/>
          </p:nvPr>
        </p:nvSpPr>
        <p:spPr>
          <a:xfrm>
            <a:off x="12588199" y="10554133"/>
            <a:ext cx="10631202" cy="2700002"/>
          </a:xfrm>
          <a:prstGeom prst="rect">
            <a:avLst/>
          </a:prstGeom>
        </p:spPr>
        <p:txBody>
          <a:bodyPr/>
          <a:lstStyle>
            <a:lvl1pPr marL="800100" indent="-6858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1pPr>
            <a:lvl2pPr marL="800100" indent="-2032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2pPr>
            <a:lvl3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3pPr>
            <a:lvl4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4pPr>
            <a:lvl5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16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Leipätekstin taso yksi…"/>
          <p:cNvSpPr txBox="1"/>
          <p:nvPr>
            <p:ph type="body" sz="quarter" idx="1"/>
          </p:nvPr>
        </p:nvSpPr>
        <p:spPr>
          <a:xfrm>
            <a:off x="831198" y="11281533"/>
            <a:ext cx="15996803" cy="1613602"/>
          </a:xfrm>
          <a:prstGeom prst="rect">
            <a:avLst/>
          </a:prstGeom>
        </p:spPr>
        <p:txBody>
          <a:bodyPr anchor="ctr"/>
          <a:lstStyle>
            <a:lvl1pPr marL="381000" indent="-152400">
              <a:lnSpc>
                <a:spcPct val="100000"/>
              </a:lnSpc>
              <a:buClrTx/>
              <a:buSzTx/>
              <a:buFontTx/>
              <a:buNone/>
              <a:defRPr sz="4800"/>
            </a:lvl1pPr>
            <a:lvl2pPr marL="1685470" indent="-1088570">
              <a:lnSpc>
                <a:spcPct val="100000"/>
              </a:lnSpc>
              <a:buClrTx/>
              <a:buSzPts val="4800"/>
              <a:buFontTx/>
              <a:defRPr sz="4800"/>
            </a:lvl2pPr>
            <a:lvl3pPr marL="2142670" indent="-1088570">
              <a:lnSpc>
                <a:spcPct val="100000"/>
              </a:lnSpc>
              <a:buClrTx/>
              <a:buSzPts val="4800"/>
              <a:buFontTx/>
              <a:defRPr sz="4800"/>
            </a:lvl3pPr>
            <a:lvl4pPr marL="2599870" indent="-1088570">
              <a:lnSpc>
                <a:spcPct val="100000"/>
              </a:lnSpc>
              <a:buClrTx/>
              <a:buSzPts val="4800"/>
              <a:buFontTx/>
              <a:defRPr sz="4800"/>
            </a:lvl4pPr>
            <a:lvl5pPr marL="3057070" indent="-1088570">
              <a:lnSpc>
                <a:spcPct val="100000"/>
              </a:lnSpc>
              <a:buClrTx/>
              <a:buSzPts val="4800"/>
              <a:buFontTx/>
              <a:defRPr sz="4800"/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pic>
        <p:nvPicPr>
          <p:cNvPr id="106" name="Google Shape;53;p11" descr="Google Shape;53;p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725866" y="406399"/>
            <a:ext cx="5468135" cy="3111201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xx%"/>
          <p:cNvSpPr txBox="1"/>
          <p:nvPr>
            <p:ph type="title" hasCustomPrompt="1"/>
          </p:nvPr>
        </p:nvSpPr>
        <p:spPr>
          <a:xfrm>
            <a:off x="831198" y="2949666"/>
            <a:ext cx="22721604" cy="5236002"/>
          </a:xfrm>
          <a:prstGeom prst="rect">
            <a:avLst/>
          </a:prstGeom>
        </p:spPr>
        <p:txBody>
          <a:bodyPr anchor="b"/>
          <a:lstStyle>
            <a:lvl1pPr algn="ctr">
              <a:defRPr sz="32000">
                <a:solidFill>
                  <a:srgbClr val="000000"/>
                </a:solidFill>
              </a:defRPr>
            </a:lvl1pPr>
          </a:lstStyle>
          <a:p>
            <a:pPr/>
            <a:r>
              <a:t>xx%</a:t>
            </a:r>
          </a:p>
        </p:txBody>
      </p:sp>
      <p:sp>
        <p:nvSpPr>
          <p:cNvPr id="116" name="Leipätekstin taso yksi…"/>
          <p:cNvSpPr txBox="1"/>
          <p:nvPr>
            <p:ph type="body" sz="half" idx="1"/>
          </p:nvPr>
        </p:nvSpPr>
        <p:spPr>
          <a:xfrm>
            <a:off x="831198" y="8405932"/>
            <a:ext cx="22721604" cy="3468802"/>
          </a:xfrm>
          <a:prstGeom prst="rect">
            <a:avLst/>
          </a:prstGeom>
        </p:spPr>
        <p:txBody>
          <a:bodyPr/>
          <a:lstStyle>
            <a:lvl1pPr marL="1028700" indent="-914400" algn="ctr">
              <a:buSzPts val="4800"/>
              <a:defRPr sz="4800"/>
            </a:lvl1pPr>
            <a:lvl2pPr marL="1685470" indent="-1088570" algn="ctr">
              <a:buSzPts val="4800"/>
              <a:defRPr sz="4800"/>
            </a:lvl2pPr>
            <a:lvl3pPr marL="2142670" indent="-1088570" algn="ctr">
              <a:buSzPts val="4800"/>
              <a:defRPr sz="4800"/>
            </a:lvl3pPr>
            <a:lvl4pPr marL="2599870" indent="-1088570" algn="ctr">
              <a:buSzPts val="4800"/>
              <a:defRPr sz="4800"/>
            </a:lvl4pPr>
            <a:lvl5pPr marL="3057070" indent="-1088570" algn="ctr">
              <a:buSzPts val="4800"/>
              <a:defRPr sz="4800"/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pic>
        <p:nvPicPr>
          <p:cNvPr id="117" name="Google Shape;58;p12" descr="Google Shape;58;p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2131" y="430316"/>
            <a:ext cx="4040737" cy="2299069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Google Shape;61;p13" descr="Google Shape;61;p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399" y="406399"/>
            <a:ext cx="23650007" cy="13303119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Otsikkoteksti"/>
          <p:cNvSpPr txBox="1"/>
          <p:nvPr>
            <p:ph type="title"/>
          </p:nvPr>
        </p:nvSpPr>
        <p:spPr>
          <a:xfrm>
            <a:off x="831198" y="5735599"/>
            <a:ext cx="22721604" cy="2244802"/>
          </a:xfrm>
          <a:prstGeom prst="rect">
            <a:avLst/>
          </a:prstGeom>
        </p:spPr>
        <p:txBody>
          <a:bodyPr anchor="ctr"/>
          <a:lstStyle>
            <a:lvl1pPr algn="ctr">
              <a:defRPr sz="9600">
                <a:solidFill>
                  <a:srgbClr val="0B5394"/>
                </a:solidFill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25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tsikkotekst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Otsikkoteksti</a:t>
            </a:r>
          </a:p>
        </p:txBody>
      </p:sp>
      <p:sp>
        <p:nvSpPr>
          <p:cNvPr id="33" name="Leipätekstin taso yksi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3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Otsikkoteksti"/>
          <p:cNvSpPr txBox="1"/>
          <p:nvPr>
            <p:ph type="title"/>
          </p:nvPr>
        </p:nvSpPr>
        <p:spPr>
          <a:xfrm>
            <a:off x="831220" y="1985533"/>
            <a:ext cx="22721602" cy="5473602"/>
          </a:xfrm>
          <a:prstGeom prst="rect">
            <a:avLst/>
          </a:prstGeom>
        </p:spPr>
        <p:txBody>
          <a:bodyPr anchor="b"/>
          <a:lstStyle>
            <a:lvl1pPr algn="ctr">
              <a:defRPr sz="13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43" name="Leipätekstin taso yksi…"/>
          <p:cNvSpPr txBox="1"/>
          <p:nvPr>
            <p:ph type="body" sz="quarter" idx="1"/>
          </p:nvPr>
        </p:nvSpPr>
        <p:spPr>
          <a:xfrm>
            <a:off x="831198" y="7557665"/>
            <a:ext cx="22721604" cy="2113602"/>
          </a:xfrm>
          <a:prstGeom prst="rect">
            <a:avLst/>
          </a:prstGeom>
        </p:spPr>
        <p:txBody>
          <a:bodyPr/>
          <a:lstStyle>
            <a:lvl1pPr marL="800100" indent="-6858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1pPr>
            <a:lvl2pPr marL="800100" indent="-2032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2pPr>
            <a:lvl3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3pPr>
            <a:lvl4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4pPr>
            <a:lvl5pPr marL="800100" indent="114300" algn="ctr">
              <a:lnSpc>
                <a:spcPct val="100000"/>
              </a:lnSpc>
              <a:buClrTx/>
              <a:buSzTx/>
              <a:buFontTx/>
              <a:buNone/>
              <a:defRPr sz="7400">
                <a:latin typeface="Actor"/>
                <a:ea typeface="Actor"/>
                <a:cs typeface="Actor"/>
                <a:sym typeface="Actor"/>
              </a:defRPr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4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Otsikkotekst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000000"/>
                </a:solidFill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53" name="Leipätekstin taso yksi…"/>
          <p:cNvSpPr txBox="1"/>
          <p:nvPr>
            <p:ph type="body" sz="half" idx="1"/>
          </p:nvPr>
        </p:nvSpPr>
        <p:spPr>
          <a:xfrm>
            <a:off x="831198" y="3073266"/>
            <a:ext cx="10666403" cy="9110402"/>
          </a:xfrm>
          <a:prstGeom prst="rect">
            <a:avLst/>
          </a:prstGeom>
        </p:spPr>
        <p:txBody>
          <a:bodyPr/>
          <a:lstStyle>
            <a:lvl1pPr marL="956127" indent="-816427">
              <a:buSzPts val="3600"/>
              <a:defRPr sz="3600"/>
            </a:lvl1pPr>
            <a:lvl2pPr marL="1524000" indent="-914400">
              <a:buSzPts val="3600"/>
              <a:defRPr sz="3600"/>
            </a:lvl2pPr>
            <a:lvl3pPr marL="1981200" indent="-914400">
              <a:buSzPts val="3600"/>
              <a:defRPr sz="3600"/>
            </a:lvl3pPr>
            <a:lvl4pPr marL="2438400" indent="-914400">
              <a:buSzPts val="3600"/>
              <a:defRPr sz="3600"/>
            </a:lvl4pPr>
            <a:lvl5pPr marL="2895600" indent="-914400">
              <a:buSzPts val="3600"/>
              <a:defRPr sz="3600"/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54" name="Google Shape;29;p6"/>
          <p:cNvSpPr txBox="1"/>
          <p:nvPr>
            <p:ph type="body" sz="half" idx="21"/>
          </p:nvPr>
        </p:nvSpPr>
        <p:spPr>
          <a:xfrm>
            <a:off x="12886400" y="3073265"/>
            <a:ext cx="10666402" cy="911040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5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Otsikkotekst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6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Otsikkoteksti"/>
          <p:cNvSpPr txBox="1"/>
          <p:nvPr>
            <p:ph type="title"/>
          </p:nvPr>
        </p:nvSpPr>
        <p:spPr>
          <a:xfrm>
            <a:off x="831198" y="1481599"/>
            <a:ext cx="7488003" cy="7130402"/>
          </a:xfrm>
          <a:prstGeom prst="rect">
            <a:avLst/>
          </a:prstGeom>
        </p:spPr>
        <p:txBody>
          <a:bodyPr anchor="b"/>
          <a:lstStyle>
            <a:lvl1pPr>
              <a:defRPr sz="80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73" name="Leipätekstin taso yksi…"/>
          <p:cNvSpPr txBox="1"/>
          <p:nvPr>
            <p:ph type="body" sz="quarter" idx="1"/>
          </p:nvPr>
        </p:nvSpPr>
        <p:spPr>
          <a:xfrm>
            <a:off x="9385000" y="3650065"/>
            <a:ext cx="7488002" cy="8478403"/>
          </a:xfrm>
          <a:prstGeom prst="rect">
            <a:avLst/>
          </a:prstGeom>
        </p:spPr>
        <p:txBody>
          <a:bodyPr/>
          <a:lstStyle>
            <a:lvl1pPr>
              <a:buFont typeface="Helvetica"/>
              <a:defRPr>
                <a:latin typeface="Actor"/>
                <a:ea typeface="Actor"/>
                <a:cs typeface="Actor"/>
                <a:sym typeface="Actor"/>
              </a:defRPr>
            </a:lvl1pPr>
            <a:lvl2pPr marL="2235200" indent="-1625600">
              <a:buFont typeface="Helvetica"/>
              <a:defRPr>
                <a:latin typeface="Actor"/>
                <a:ea typeface="Actor"/>
                <a:cs typeface="Actor"/>
                <a:sym typeface="Actor"/>
              </a:defRPr>
            </a:lvl2pPr>
            <a:lvl3pPr marL="2692400" indent="-1625600">
              <a:buFont typeface="Helvetica"/>
              <a:defRPr>
                <a:latin typeface="Actor"/>
                <a:ea typeface="Actor"/>
                <a:cs typeface="Actor"/>
                <a:sym typeface="Actor"/>
              </a:defRPr>
            </a:lvl3pPr>
            <a:lvl4pPr marL="3149600" indent="-1625600">
              <a:buFont typeface="Helvetica"/>
              <a:defRPr>
                <a:latin typeface="Actor"/>
                <a:ea typeface="Actor"/>
                <a:cs typeface="Actor"/>
                <a:sym typeface="Actor"/>
              </a:defRPr>
            </a:lvl4pPr>
            <a:lvl5pPr marL="3606800" indent="-1625600">
              <a:buFont typeface="Helvetica"/>
              <a:defRPr>
                <a:latin typeface="Actor"/>
                <a:ea typeface="Actor"/>
                <a:cs typeface="Actor"/>
                <a:sym typeface="Actor"/>
              </a:defRPr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7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Otsikkoteksti"/>
          <p:cNvSpPr txBox="1"/>
          <p:nvPr>
            <p:ph type="title"/>
          </p:nvPr>
        </p:nvSpPr>
        <p:spPr>
          <a:xfrm>
            <a:off x="1307332" y="1200399"/>
            <a:ext cx="16980802" cy="10908801"/>
          </a:xfrm>
          <a:prstGeom prst="rect">
            <a:avLst/>
          </a:prstGeom>
        </p:spPr>
        <p:txBody>
          <a:bodyPr anchor="ctr"/>
          <a:lstStyle>
            <a:lvl1pPr>
              <a:defRPr sz="128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Otsikkoteksti</a:t>
            </a:r>
          </a:p>
        </p:txBody>
      </p:sp>
      <p:pic>
        <p:nvPicPr>
          <p:cNvPr id="83" name="Google Shape;42;p9" descr="Google Shape;42;p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598" y="9639488"/>
            <a:ext cx="5676803" cy="3229906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Google Shape;44;p10"/>
          <p:cNvSpPr/>
          <p:nvPr/>
        </p:nvSpPr>
        <p:spPr>
          <a:xfrm>
            <a:off x="12191999" y="-334"/>
            <a:ext cx="12192003" cy="13716002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93" name="Otsikkoteksti"/>
          <p:cNvSpPr txBox="1"/>
          <p:nvPr>
            <p:ph type="title"/>
          </p:nvPr>
        </p:nvSpPr>
        <p:spPr>
          <a:xfrm>
            <a:off x="707998" y="3288465"/>
            <a:ext cx="10787203" cy="5407202"/>
          </a:xfrm>
          <a:prstGeom prst="rect">
            <a:avLst/>
          </a:prstGeom>
        </p:spPr>
        <p:txBody>
          <a:bodyPr anchor="b"/>
          <a:lstStyle>
            <a:lvl1pPr algn="ctr">
              <a:defRPr sz="112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Otsikkoteksti</a:t>
            </a:r>
          </a:p>
        </p:txBody>
      </p:sp>
      <p:sp>
        <p:nvSpPr>
          <p:cNvPr id="94" name="Leipätekstin taso yksi…"/>
          <p:cNvSpPr txBox="1"/>
          <p:nvPr>
            <p:ph type="body" sz="quarter" idx="1"/>
          </p:nvPr>
        </p:nvSpPr>
        <p:spPr>
          <a:xfrm>
            <a:off x="707998" y="9222933"/>
            <a:ext cx="10787203" cy="1545602"/>
          </a:xfrm>
          <a:prstGeom prst="rect">
            <a:avLst/>
          </a:prstGeom>
        </p:spPr>
        <p:txBody>
          <a:bodyPr/>
          <a:lstStyle>
            <a:lvl1pPr marL="800100" indent="-685800" algn="ctr">
              <a:lnSpc>
                <a:spcPct val="100000"/>
              </a:lnSpc>
              <a:buClrTx/>
              <a:buSzTx/>
              <a:buFontTx/>
              <a:buNone/>
              <a:defRPr sz="5600"/>
            </a:lvl1pPr>
            <a:lvl2pPr marL="800100" indent="-203200" algn="ctr">
              <a:lnSpc>
                <a:spcPct val="100000"/>
              </a:lnSpc>
              <a:buClrTx/>
              <a:buSzTx/>
              <a:buFontTx/>
              <a:buNone/>
              <a:defRPr sz="5600"/>
            </a:lvl2pPr>
            <a:lvl3pPr marL="800100" indent="114300" algn="ctr">
              <a:lnSpc>
                <a:spcPct val="100000"/>
              </a:lnSpc>
              <a:buClrTx/>
              <a:buSzTx/>
              <a:buFontTx/>
              <a:buNone/>
              <a:defRPr sz="5600"/>
            </a:lvl3pPr>
            <a:lvl4pPr marL="800100" indent="114300" algn="ctr">
              <a:lnSpc>
                <a:spcPct val="100000"/>
              </a:lnSpc>
              <a:buClrTx/>
              <a:buSzTx/>
              <a:buFontTx/>
              <a:buNone/>
              <a:defRPr sz="5600"/>
            </a:lvl4pPr>
            <a:lvl5pPr marL="800100" indent="114300" algn="ctr">
              <a:lnSpc>
                <a:spcPct val="100000"/>
              </a:lnSpc>
              <a:buClrTx/>
              <a:buSzTx/>
              <a:buFontTx/>
              <a:buNone/>
              <a:defRPr sz="5600"/>
            </a:lvl5pPr>
          </a:lstStyle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95" name="Google Shape;47;p10"/>
          <p:cNvSpPr txBox="1"/>
          <p:nvPr>
            <p:ph type="body" sz="half" idx="21"/>
          </p:nvPr>
        </p:nvSpPr>
        <p:spPr>
          <a:xfrm>
            <a:off x="13172000" y="1930866"/>
            <a:ext cx="10232002" cy="9853601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pic>
        <p:nvPicPr>
          <p:cNvPr id="96" name="Google Shape;49;p10" descr="Google Shape;49;p1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66800" y="-350"/>
            <a:ext cx="4017202" cy="2285669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Dian numer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;p1" descr="Google Shape;6;p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-448201"/>
            <a:ext cx="24384003" cy="141642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oogle Shape;18;p4" descr="Google Shape;18;p4"/>
          <p:cNvPicPr>
            <a:picLocks noChangeAspect="1"/>
          </p:cNvPicPr>
          <p:nvPr/>
        </p:nvPicPr>
        <p:blipFill>
          <a:blip r:embed="rId2">
            <a:extLst/>
          </a:blip>
          <a:srcRect l="0" t="0" r="0" b="1689"/>
          <a:stretch>
            <a:fillRect/>
          </a:stretch>
        </p:blipFill>
        <p:spPr>
          <a:xfrm>
            <a:off x="-2" y="528"/>
            <a:ext cx="24384003" cy="1348434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Otsikkoteksti"/>
          <p:cNvSpPr txBox="1"/>
          <p:nvPr>
            <p:ph type="title"/>
          </p:nvPr>
        </p:nvSpPr>
        <p:spPr>
          <a:xfrm>
            <a:off x="831198" y="1186732"/>
            <a:ext cx="22721604" cy="1527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normAutofit fontScale="100000" lnSpcReduction="0"/>
          </a:bodyPr>
          <a:lstStyle/>
          <a:p>
            <a:pPr/>
            <a:r>
              <a:t>Otsikkoteksti</a:t>
            </a:r>
          </a:p>
        </p:txBody>
      </p:sp>
      <p:sp>
        <p:nvSpPr>
          <p:cNvPr id="5" name="Leipätekstin taso yksi…"/>
          <p:cNvSpPr txBox="1"/>
          <p:nvPr>
            <p:ph type="body" idx="1"/>
          </p:nvPr>
        </p:nvSpPr>
        <p:spPr>
          <a:xfrm>
            <a:off x="831198" y="3623133"/>
            <a:ext cx="22721604" cy="856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normAutofit fontScale="100000" lnSpcReduction="0"/>
          </a:bodyPr>
          <a:lstStyle/>
          <a:p>
            <a:pPr/>
            <a:r>
              <a:t>Leipätekstin taso yksi</a:t>
            </a:r>
          </a:p>
          <a:p>
            <a:pPr lvl="1"/>
            <a:r>
              <a:t>Leipätekstin taso kaksi</a:t>
            </a:r>
          </a:p>
          <a:p>
            <a:pPr lvl="2"/>
            <a:r>
              <a:t>Leipätekstin taso kolme</a:t>
            </a:r>
          </a:p>
          <a:p>
            <a:pPr lvl="3"/>
            <a:r>
              <a:t>Leipätekstin taso neljä</a:t>
            </a:r>
          </a:p>
          <a:p>
            <a:pPr lvl="4"/>
            <a:r>
              <a:t>Leipätekstin taso viisi</a:t>
            </a:r>
          </a:p>
        </p:txBody>
      </p:sp>
      <p:sp>
        <p:nvSpPr>
          <p:cNvPr id="6" name="Dian numero"/>
          <p:cNvSpPr txBox="1"/>
          <p:nvPr>
            <p:ph type="sldNum" sz="quarter" idx="2"/>
          </p:nvPr>
        </p:nvSpPr>
        <p:spPr>
          <a:xfrm>
            <a:off x="23188840" y="12524797"/>
            <a:ext cx="867582" cy="870497"/>
          </a:xfrm>
          <a:prstGeom prst="rect">
            <a:avLst/>
          </a:prstGeom>
          <a:ln w="12700">
            <a:miter lim="400000"/>
          </a:ln>
        </p:spPr>
        <p:txBody>
          <a:bodyPr wrap="none" lIns="243798" tIns="243798" rIns="243798" bIns="243798" anchor="ctr">
            <a:normAutofit fontScale="100000" lnSpcReduction="0"/>
          </a:bodyPr>
          <a:lstStyle>
            <a:lvl1pPr algn="r">
              <a:defRPr sz="2600">
                <a:solidFill>
                  <a:srgbClr val="585858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1pPr>
      <a:lvl2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solidFill>
            <a:srgbClr val="1C4587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1092200" marR="0" indent="-10160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●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1pPr>
      <a:lvl2pPr marL="1790700" marR="0" indent="-1219200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○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2pPr>
      <a:lvl3pPr marL="2505528" marR="0" indent="-1451427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■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3pPr>
      <a:lvl4pPr marL="2962728" marR="0" indent="-1451427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●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4pPr>
      <a:lvl5pPr marL="3419928" marR="0" indent="-1451428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○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5pPr>
      <a:lvl6pPr marL="3877128" marR="0" indent="-1451428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■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6pPr>
      <a:lvl7pPr marL="4334328" marR="0" indent="-1451428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●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7pPr>
      <a:lvl8pPr marL="4791528" marR="0" indent="-1451428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○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8pPr>
      <a:lvl9pPr marL="5248728" marR="0" indent="-1451428" algn="l" defTabSz="2438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6400"/>
        <a:buFont typeface="Open Sans"/>
        <a:buChar char="■"/>
        <a:tabLst/>
        <a:defRPr b="0" baseline="0" cap="none" i="0" spc="0" strike="noStrike" sz="6400" u="none">
          <a:solidFill>
            <a:srgbClr val="585858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Relationship Id="rId3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67;p14" descr="Google Shape;67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87947" y="-10335"/>
            <a:ext cx="12592752" cy="12592752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Poliittiset ihanteet"/>
          <p:cNvSpPr txBox="1"/>
          <p:nvPr/>
        </p:nvSpPr>
        <p:spPr>
          <a:xfrm>
            <a:off x="1091097" y="4577079"/>
            <a:ext cx="10040940" cy="5019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>
            <a:lvl1pPr>
              <a:defRPr b="1" sz="13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Poliittiset ihanteet</a:t>
            </a:r>
          </a:p>
        </p:txBody>
      </p:sp>
      <p:sp>
        <p:nvSpPr>
          <p:cNvPr id="138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39" name="Lähde: Pixabay (CC0)"/>
          <p:cNvSpPr txBox="1"/>
          <p:nvPr/>
        </p:nvSpPr>
        <p:spPr>
          <a:xfrm>
            <a:off x="11708538" y="12525163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45;p23"/>
          <p:cNvSpPr txBox="1"/>
          <p:nvPr>
            <p:ph type="body" idx="1"/>
          </p:nvPr>
        </p:nvSpPr>
        <p:spPr>
          <a:xfrm>
            <a:off x="1242296" y="2530067"/>
            <a:ext cx="19749466" cy="10609162"/>
          </a:xfrm>
          <a:prstGeom prst="rect">
            <a:avLst/>
          </a:prstGeom>
        </p:spPr>
        <p:txBody>
          <a:bodyPr/>
          <a:lstStyle/>
          <a:p>
            <a:pPr marL="516154" indent="-516154" defTabSz="2414016">
              <a:lnSpc>
                <a:spcPct val="103500"/>
              </a:lnSpc>
              <a:buClrTx/>
              <a:buSzPct val="100000"/>
              <a:buFontTx/>
              <a:buChar char="•"/>
              <a:defRPr sz="5100">
                <a:solidFill>
                  <a:srgbClr val="000000"/>
                </a:solidFill>
              </a:defRPr>
            </a:pPr>
            <a:r>
              <a:t>Säilyttämistä arvostava ideologia</a:t>
            </a:r>
            <a:r>
              <a:t>, tärkeintä perinteisten arvojen ja hierarkioiden puolustaminen.</a:t>
            </a:r>
          </a:p>
          <a:p>
            <a:pPr marL="516154" indent="-516154" defTabSz="2414016">
              <a:lnSpc>
                <a:spcPct val="103500"/>
              </a:lnSpc>
              <a:buClrTx/>
              <a:buSzPct val="100000"/>
              <a:buFontTx/>
              <a:buChar char="•"/>
              <a:defRPr sz="5100">
                <a:solidFill>
                  <a:srgbClr val="000000"/>
                </a:solidFill>
              </a:defRPr>
            </a:pPr>
            <a:r>
              <a:t>Voi olla </a:t>
            </a:r>
            <a:r>
              <a:rPr i="1"/>
              <a:t>status quon</a:t>
            </a:r>
            <a:r>
              <a:t> arvostusta, paluuta takaisin menneisyyteen tai kuviteltuun ihanteelliseen menneisyyteen tai varovaisuutta yhteiskunnan uudistamisessa.</a:t>
            </a:r>
          </a:p>
          <a:p>
            <a:pPr marL="516154" indent="-516154" defTabSz="2414016">
              <a:lnSpc>
                <a:spcPct val="103500"/>
              </a:lnSpc>
              <a:buClrTx/>
              <a:buSzPct val="100000"/>
              <a:buFontTx/>
              <a:buChar char="•"/>
              <a:defRPr sz="5100">
                <a:solidFill>
                  <a:srgbClr val="000000"/>
                </a:solidFill>
              </a:defRPr>
            </a:pPr>
            <a:r>
              <a:t>Burke: Evoluutio, ei revoluutiota eli hidas muutos on paras, hyvää ei tarvitse uudistaa.</a:t>
            </a:r>
          </a:p>
          <a:p>
            <a:pPr marL="516154" indent="-516154" defTabSz="2414016">
              <a:lnSpc>
                <a:spcPct val="103500"/>
              </a:lnSpc>
              <a:buClrTx/>
              <a:buSzPct val="100000"/>
              <a:buFontTx/>
              <a:buChar char="•"/>
              <a:defRPr sz="5100">
                <a:solidFill>
                  <a:srgbClr val="000000"/>
                </a:solidFill>
              </a:defRPr>
            </a:pPr>
            <a:r>
              <a:t>Subsidiariteetti- eli läheisyysperiaate: Yhteiskunnalliset päätökset pitäisi tehdä mahdollisimman lähellä ihmistä ja välttää keskusvaltaa ja byrokratiaa</a:t>
            </a:r>
            <a:r>
              <a:t>.</a:t>
            </a:r>
          </a:p>
        </p:txBody>
      </p:sp>
      <p:sp>
        <p:nvSpPr>
          <p:cNvPr id="197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98" name="Konservatismi"/>
          <p:cNvSpPr txBox="1"/>
          <p:nvPr/>
        </p:nvSpPr>
        <p:spPr>
          <a:xfrm>
            <a:off x="1438971" y="1082462"/>
            <a:ext cx="7247220" cy="152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Konservatismi </a:t>
            </a:r>
          </a:p>
        </p:txBody>
      </p:sp>
      <p:pic>
        <p:nvPicPr>
          <p:cNvPr id="199" name="Kuva 1" descr="Kuva 1"/>
          <p:cNvPicPr>
            <a:picLocks noChangeAspect="1"/>
          </p:cNvPicPr>
          <p:nvPr/>
        </p:nvPicPr>
        <p:blipFill>
          <a:blip r:embed="rId2">
            <a:extLst/>
          </a:blip>
          <a:srcRect l="13140" t="0" r="0" b="10208"/>
          <a:stretch>
            <a:fillRect/>
          </a:stretch>
        </p:blipFill>
        <p:spPr>
          <a:xfrm>
            <a:off x="20120421" y="-1675"/>
            <a:ext cx="4293580" cy="52839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153;p24" descr="Google Shape;153;p2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495999" y="358034"/>
            <a:ext cx="5551739" cy="5447658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03" name="Lähde: Pixabay (CC0)"/>
          <p:cNvSpPr txBox="1"/>
          <p:nvPr/>
        </p:nvSpPr>
        <p:spPr>
          <a:xfrm>
            <a:off x="20903339" y="5244724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04" name="Nationalismi"/>
          <p:cNvSpPr txBox="1"/>
          <p:nvPr/>
        </p:nvSpPr>
        <p:spPr>
          <a:xfrm>
            <a:off x="1600037" y="3825663"/>
            <a:ext cx="6790589" cy="162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Nationalismi</a:t>
            </a:r>
          </a:p>
        </p:txBody>
      </p:sp>
      <p:sp>
        <p:nvSpPr>
          <p:cNvPr id="205" name="Kansallisuusaate…"/>
          <p:cNvSpPr txBox="1"/>
          <p:nvPr/>
        </p:nvSpPr>
        <p:spPr>
          <a:xfrm>
            <a:off x="1500653" y="5588846"/>
            <a:ext cx="21138444" cy="626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 marL="581525" indent="-581525">
              <a:buSzPct val="100000"/>
              <a:buChar char="•"/>
              <a:defRPr sz="5800">
                <a:latin typeface="Open Sans"/>
                <a:ea typeface="Open Sans"/>
                <a:cs typeface="Open Sans"/>
                <a:sym typeface="Open Sans"/>
              </a:defRPr>
            </a:pPr>
            <a:r>
              <a:t>Kansallisuusaate</a:t>
            </a:r>
          </a:p>
          <a:p>
            <a:pPr marL="581525" indent="-581525">
              <a:buSzPct val="100000"/>
              <a:buChar char="•"/>
              <a:defRPr sz="5800">
                <a:latin typeface="Open Sans"/>
                <a:ea typeface="Open Sans"/>
                <a:cs typeface="Open Sans"/>
                <a:sym typeface="Open Sans"/>
              </a:defRPr>
            </a:pPr>
            <a:r>
              <a:t>Nationalismi ei ole pelkkää kansalliskiihkoa.</a:t>
            </a:r>
          </a:p>
          <a:p>
            <a:pPr marL="581525" indent="-581525">
              <a:buSzPct val="100000"/>
              <a:buChar char="•"/>
              <a:defRPr sz="5800">
                <a:latin typeface="Open Sans"/>
                <a:ea typeface="Open Sans"/>
                <a:cs typeface="Open Sans"/>
                <a:sym typeface="Open Sans"/>
              </a:defRPr>
            </a:pPr>
            <a:r>
              <a:t>Tavoitteena voi olla luoda uusi kansallisvaltio.</a:t>
            </a:r>
          </a:p>
          <a:p>
            <a:pPr marL="581525" indent="-581525">
              <a:buSzPct val="100000"/>
              <a:buChar char="•"/>
              <a:defRPr sz="5800">
                <a:latin typeface="Open Sans"/>
                <a:ea typeface="Open Sans"/>
                <a:cs typeface="Open Sans"/>
                <a:sym typeface="Open Sans"/>
              </a:defRPr>
            </a:pPr>
            <a:r>
              <a:t>Ajatus muuttumattomista kansakunnista on essentialismia.</a:t>
            </a:r>
          </a:p>
          <a:p>
            <a:pPr marL="581525" indent="-581525">
              <a:buSzPct val="100000"/>
              <a:buChar char="•"/>
              <a:defRPr sz="5800">
                <a:latin typeface="Open Sans"/>
                <a:ea typeface="Open Sans"/>
                <a:cs typeface="Open Sans"/>
                <a:sym typeface="Open Sans"/>
              </a:defRPr>
            </a:pPr>
            <a:r>
              <a:t>Muotoja: liberaalinationalismi, etnonationalismi, vähemmistöetnonationalismi.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160;p25"/>
          <p:cNvSpPr txBox="1"/>
          <p:nvPr>
            <p:ph type="body" idx="1"/>
          </p:nvPr>
        </p:nvSpPr>
        <p:spPr>
          <a:xfrm>
            <a:off x="831198" y="4334333"/>
            <a:ext cx="22721604" cy="8560801"/>
          </a:xfrm>
          <a:prstGeom prst="rect">
            <a:avLst/>
          </a:prstGeom>
        </p:spPr>
        <p:txBody>
          <a:bodyPr/>
          <a:lstStyle/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Äärioikeistolaisia, totalitaristisia aatteita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Demokratian vastaisia liikkeitä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1900-luvun diktaattorit Hitler ja Mussolini ihannoivat sotaa.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Natsismi oli myös antisemitististä ja rasistista sekä laajasti ihmisoikeuksien vastaista.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Keskitysleireillä kuoli miljoonia omia ja valloitettujen alueiden kansalaisia.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Holokausti tarkoittaa ennen kaikkea juutalaisten kansanmurhaa.</a:t>
            </a:r>
          </a:p>
        </p:txBody>
      </p:sp>
      <p:pic>
        <p:nvPicPr>
          <p:cNvPr id="208" name="Google Shape;161;p25" descr="Google Shape;161;p2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73266" y="697110"/>
            <a:ext cx="6405203" cy="4053337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10" name="Lähde: Pixabay (CC0)"/>
          <p:cNvSpPr txBox="1"/>
          <p:nvPr/>
        </p:nvSpPr>
        <p:spPr>
          <a:xfrm>
            <a:off x="21377471" y="4025524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11" name="Kansallissosialismi ja fasismi"/>
          <p:cNvSpPr txBox="1"/>
          <p:nvPr/>
        </p:nvSpPr>
        <p:spPr>
          <a:xfrm>
            <a:off x="979949" y="2724996"/>
            <a:ext cx="13754233" cy="152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Kansallissosialismi ja fasismi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171;p26" descr="Google Shape;171;p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17443611" y="1456065"/>
            <a:ext cx="7563120" cy="5034202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Google Shape;168;p26"/>
          <p:cNvSpPr txBox="1"/>
          <p:nvPr>
            <p:ph type="body" idx="1"/>
          </p:nvPr>
        </p:nvSpPr>
        <p:spPr>
          <a:xfrm>
            <a:off x="1220665" y="2878067"/>
            <a:ext cx="18921910" cy="10458289"/>
          </a:xfrm>
          <a:prstGeom prst="rect">
            <a:avLst/>
          </a:prstGeom>
        </p:spPr>
        <p:txBody>
          <a:bodyPr/>
          <a:lstStyle/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1) taloudellinen järjestelmä ja 2) ideologia, tavoitteena taloudellinen tasa-arvo.</a:t>
            </a:r>
          </a:p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Työväenliike </a:t>
            </a:r>
            <a:r>
              <a:t>on pyrkinyt</a:t>
            </a:r>
            <a:r>
              <a:t> parantamaan työväestön ja köyhälistön asemaa.</a:t>
            </a:r>
          </a:p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Sosiaalidemokratia pyrkii demokra</a:t>
            </a:r>
            <a:r>
              <a:t>tian kautta</a:t>
            </a:r>
            <a:r>
              <a:t> kohti suurempaa tasa-arvoa.</a:t>
            </a:r>
          </a:p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Kommunistit pyrkivät kokonaan eroon kapitalismista.</a:t>
            </a:r>
          </a:p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Marx uskoi </a:t>
            </a:r>
            <a:r>
              <a:t>proletariaatin (</a:t>
            </a:r>
            <a:r>
              <a:t>työväestön</a:t>
            </a:r>
            <a:r>
              <a:t>)</a:t>
            </a:r>
            <a:r>
              <a:t> vallankumoukseen.</a:t>
            </a:r>
          </a:p>
          <a:p>
            <a:pPr marL="527784" indent="-527784" defTabSz="2292094">
              <a:lnSpc>
                <a:spcPct val="1000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Sosialistisissa vallankumouksissa </a:t>
            </a:r>
            <a:r>
              <a:t>mm. </a:t>
            </a:r>
            <a:r>
              <a:t>Neuvostoliitossa ja Kiinassa otettiin tuotantovälineet valtion haltuun, ja valta siirtyi kommunistiselle puolue-eliitille.</a:t>
            </a:r>
          </a:p>
        </p:txBody>
      </p:sp>
      <p:sp>
        <p:nvSpPr>
          <p:cNvPr id="215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16" name="Lähde: Pixabay (CC0)"/>
          <p:cNvSpPr txBox="1"/>
          <p:nvPr/>
        </p:nvSpPr>
        <p:spPr>
          <a:xfrm>
            <a:off x="21140405" y="7462991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17" name="Sosialismi"/>
          <p:cNvSpPr txBox="1"/>
          <p:nvPr/>
        </p:nvSpPr>
        <p:spPr>
          <a:xfrm>
            <a:off x="1278262" y="1336462"/>
            <a:ext cx="4928006" cy="152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Sosialismi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169;p26" descr="Google Shape;169;p26"/>
          <p:cNvPicPr>
            <a:picLocks noChangeAspect="1"/>
          </p:cNvPicPr>
          <p:nvPr/>
        </p:nvPicPr>
        <p:blipFill>
          <a:blip r:embed="rId2">
            <a:alphaModFix amt="11000"/>
            <a:extLst/>
          </a:blip>
          <a:srcRect l="6255" t="0" r="6255" b="5220"/>
          <a:stretch>
            <a:fillRect/>
          </a:stretch>
        </p:blipFill>
        <p:spPr>
          <a:xfrm>
            <a:off x="11900602" y="-761669"/>
            <a:ext cx="12660909" cy="13715929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Pyöristetty suorakulmio"/>
          <p:cNvSpPr/>
          <p:nvPr/>
        </p:nvSpPr>
        <p:spPr>
          <a:xfrm>
            <a:off x="1278465" y="9394032"/>
            <a:ext cx="13546669" cy="31858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21" name="Pyöristetty suorakulmio"/>
          <p:cNvSpPr/>
          <p:nvPr/>
        </p:nvSpPr>
        <p:spPr>
          <a:xfrm>
            <a:off x="1278465" y="5998900"/>
            <a:ext cx="11466988" cy="31858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22" name="Google Shape;167;p26"/>
          <p:cNvSpPr txBox="1"/>
          <p:nvPr>
            <p:ph type="title"/>
          </p:nvPr>
        </p:nvSpPr>
        <p:spPr>
          <a:xfrm>
            <a:off x="1389999" y="1322199"/>
            <a:ext cx="7763120" cy="4626365"/>
          </a:xfrm>
          <a:prstGeom prst="rect">
            <a:avLst/>
          </a:prstGeom>
        </p:spPr>
        <p:txBody>
          <a:bodyPr/>
          <a:lstStyle>
            <a:lvl1pPr>
              <a:defRPr b="1" sz="7400">
                <a:solidFill>
                  <a:srgbClr val="000000"/>
                </a:solidFill>
              </a:defRPr>
            </a:lvl1pPr>
          </a:lstStyle>
          <a:p>
            <a:pPr/>
            <a:r>
              <a:t>Marxin käsitys yhteiskunnan rakenteista</a:t>
            </a:r>
          </a:p>
        </p:txBody>
      </p:sp>
      <p:sp>
        <p:nvSpPr>
          <p:cNvPr id="223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24" name="Lähde: Pixabay (CC0)"/>
          <p:cNvSpPr txBox="1"/>
          <p:nvPr/>
        </p:nvSpPr>
        <p:spPr>
          <a:xfrm>
            <a:off x="21699207" y="12325"/>
            <a:ext cx="2592520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25" name="Alarakenteet…"/>
          <p:cNvSpPr txBox="1"/>
          <p:nvPr/>
        </p:nvSpPr>
        <p:spPr>
          <a:xfrm>
            <a:off x="1909942" y="10001429"/>
            <a:ext cx="12283712" cy="197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>
              <a:defRPr b="1"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Alarakenteet</a:t>
            </a:r>
          </a:p>
          <a:p>
            <a:pPr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Tuotantovälineet, talous, omistussuhteet</a:t>
            </a:r>
          </a:p>
        </p:txBody>
      </p:sp>
      <p:sp>
        <p:nvSpPr>
          <p:cNvPr id="226" name="Ylärakenteet…"/>
          <p:cNvSpPr txBox="1"/>
          <p:nvPr/>
        </p:nvSpPr>
        <p:spPr>
          <a:xfrm>
            <a:off x="1982078" y="6174494"/>
            <a:ext cx="10466169" cy="2834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/>
          <a:p>
            <a:pPr>
              <a:defRPr b="1"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Ylärakenteet</a:t>
            </a:r>
          </a:p>
          <a:p>
            <a:pPr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Aatteet, uskonnot, filosofia, kulttuuri, ideologiat, viihde, taide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180;p27" descr="Google Shape;180;p2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5779150" y="1902798"/>
            <a:ext cx="8623041" cy="10434602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30" name="Lähde: Pixabay (CC0)"/>
          <p:cNvSpPr txBox="1"/>
          <p:nvPr/>
        </p:nvSpPr>
        <p:spPr>
          <a:xfrm>
            <a:off x="21766939" y="1417792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31" name="Kommunistinen utopia"/>
          <p:cNvSpPr txBox="1"/>
          <p:nvPr/>
        </p:nvSpPr>
        <p:spPr>
          <a:xfrm>
            <a:off x="808242" y="1962996"/>
            <a:ext cx="11083513" cy="152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Kommunistinen utopia</a:t>
            </a:r>
          </a:p>
        </p:txBody>
      </p:sp>
      <p:sp>
        <p:nvSpPr>
          <p:cNvPr id="232" name="tuotantovälineet valtiolle…"/>
          <p:cNvSpPr txBox="1"/>
          <p:nvPr/>
        </p:nvSpPr>
        <p:spPr>
          <a:xfrm>
            <a:off x="875927" y="3451013"/>
            <a:ext cx="14716992" cy="4409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 marL="601578" indent="-601578">
              <a:buSzPct val="100000"/>
              <a:buChar char="•"/>
              <a:defRPr sz="6000">
                <a:latin typeface="Open Sans"/>
                <a:ea typeface="Open Sans"/>
                <a:cs typeface="Open Sans"/>
                <a:sym typeface="Open Sans"/>
              </a:defRPr>
            </a:pPr>
            <a:r>
              <a:t>tuotantovälineet valtiolle</a:t>
            </a:r>
          </a:p>
          <a:p>
            <a:pPr marL="601578" indent="-601578">
              <a:buSzPct val="100000"/>
              <a:buChar char="•"/>
              <a:defRPr sz="6000">
                <a:latin typeface="Open Sans"/>
                <a:ea typeface="Open Sans"/>
                <a:cs typeface="Open Sans"/>
                <a:sym typeface="Open Sans"/>
              </a:defRPr>
            </a:pPr>
            <a:r>
              <a:t>proletariaatin diktatuuri</a:t>
            </a:r>
          </a:p>
          <a:p>
            <a:pPr marL="601578" indent="-601578">
              <a:buSzPct val="100000"/>
              <a:buChar char="•"/>
              <a:defRPr sz="6000">
                <a:latin typeface="Open Sans"/>
                <a:ea typeface="Open Sans"/>
                <a:cs typeface="Open Sans"/>
                <a:sym typeface="Open Sans"/>
              </a:defRPr>
            </a:pPr>
            <a:r>
              <a:t>luokkataistelu ja riisto lakkaavat</a:t>
            </a:r>
          </a:p>
          <a:p>
            <a:pPr marL="601578" indent="-601578">
              <a:buSzPct val="100000"/>
              <a:buChar char="•"/>
              <a:defRPr sz="6000">
                <a:latin typeface="Open Sans"/>
                <a:ea typeface="Open Sans"/>
                <a:cs typeface="Open Sans"/>
                <a:sym typeface="Open Sans"/>
              </a:defRPr>
            </a:pPr>
            <a:r>
              <a:t>tasa-arvo ja solidaarisuus toteutuisivat.</a:t>
            </a:r>
          </a:p>
        </p:txBody>
      </p:sp>
      <p:sp>
        <p:nvSpPr>
          <p:cNvPr id="233" name="Selite"/>
          <p:cNvSpPr/>
          <p:nvPr/>
        </p:nvSpPr>
        <p:spPr>
          <a:xfrm rot="10800000">
            <a:off x="1048770" y="8636017"/>
            <a:ext cx="17285494" cy="36937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10" y="0"/>
                </a:moveTo>
                <a:cubicBezTo>
                  <a:pt x="1796" y="0"/>
                  <a:pt x="1623" y="810"/>
                  <a:pt x="1623" y="1810"/>
                </a:cubicBezTo>
                <a:lnTo>
                  <a:pt x="1623" y="8606"/>
                </a:lnTo>
                <a:lnTo>
                  <a:pt x="0" y="12226"/>
                </a:lnTo>
                <a:lnTo>
                  <a:pt x="1623" y="15847"/>
                </a:lnTo>
                <a:lnTo>
                  <a:pt x="1623" y="19790"/>
                </a:lnTo>
                <a:cubicBezTo>
                  <a:pt x="1623" y="20790"/>
                  <a:pt x="1796" y="21600"/>
                  <a:pt x="2010" y="21600"/>
                </a:cubicBezTo>
                <a:lnTo>
                  <a:pt x="21213" y="21600"/>
                </a:lnTo>
                <a:cubicBezTo>
                  <a:pt x="21427" y="21600"/>
                  <a:pt x="21600" y="20790"/>
                  <a:pt x="21600" y="19790"/>
                </a:cubicBezTo>
                <a:lnTo>
                  <a:pt x="21600" y="1810"/>
                </a:lnTo>
                <a:cubicBezTo>
                  <a:pt x="21600" y="810"/>
                  <a:pt x="21427" y="0"/>
                  <a:pt x="21213" y="0"/>
                </a:cubicBezTo>
                <a:lnTo>
                  <a:pt x="2010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34" name="”Jokaiselta kykyjensä mukaan, jokaiselle tarpeidensa mukaan.”"/>
          <p:cNvSpPr txBox="1"/>
          <p:nvPr/>
        </p:nvSpPr>
        <p:spPr>
          <a:xfrm>
            <a:off x="2058377" y="9256055"/>
            <a:ext cx="13409583" cy="245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>
            <a:lvl1pPr>
              <a:spcBef>
                <a:spcPts val="2100"/>
              </a:spcBef>
              <a:defRPr i="1" sz="6400">
                <a:solidFill>
                  <a:schemeClr val="accent2">
                    <a:lumOff val="-2588"/>
                  </a:schemeClr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”Jokaiselta kykyjensä mukaan, jokaiselle tarpeidensa mukaan.”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187;p28"/>
          <p:cNvSpPr txBox="1"/>
          <p:nvPr>
            <p:ph type="body" sz="half" idx="1"/>
          </p:nvPr>
        </p:nvSpPr>
        <p:spPr>
          <a:xfrm>
            <a:off x="10567865" y="2997042"/>
            <a:ext cx="13357239" cy="9188803"/>
          </a:xfrm>
          <a:prstGeom prst="rect">
            <a:avLst/>
          </a:prstGeom>
        </p:spPr>
        <p:txBody>
          <a:bodyPr/>
          <a:lstStyle/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Anarkismi on aatesuunta, joka korostaa yksilöiden välistä yhteisöllisyyttä, mutta myös täydellistä yksilöiden vapautta muiden vallasta,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Ei johtajia, ei hallintoa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Monia suuntauksia:</a:t>
            </a:r>
          </a:p>
          <a:p>
            <a:pPr lvl="2" marL="1163051" indent="-401051">
              <a:lnSpc>
                <a:spcPct val="103500"/>
              </a:lnSpc>
              <a:buClrTx/>
              <a:buSzPct val="100000"/>
              <a:buFontTx/>
              <a:buChar char="•"/>
              <a:defRPr sz="4000">
                <a:solidFill>
                  <a:srgbClr val="000000"/>
                </a:solidFill>
              </a:defRPr>
            </a:pPr>
            <a:r>
              <a:t>anarkoindividualismi</a:t>
            </a:r>
          </a:p>
          <a:p>
            <a:pPr lvl="2" marL="1163051" indent="-401051">
              <a:lnSpc>
                <a:spcPct val="103500"/>
              </a:lnSpc>
              <a:buClrTx/>
              <a:buSzPct val="100000"/>
              <a:buFontTx/>
              <a:buChar char="•"/>
              <a:defRPr sz="4000">
                <a:solidFill>
                  <a:srgbClr val="000000"/>
                </a:solidFill>
              </a:defRPr>
            </a:pPr>
            <a:r>
              <a:t>anarkososialismi ja anarkosyndikalismi</a:t>
            </a:r>
          </a:p>
          <a:p>
            <a:pPr lvl="2" marL="1163051" indent="-401051">
              <a:lnSpc>
                <a:spcPct val="103500"/>
              </a:lnSpc>
              <a:buClrTx/>
              <a:buSzPct val="100000"/>
              <a:buFontTx/>
              <a:buChar char="•"/>
              <a:defRPr sz="4000">
                <a:solidFill>
                  <a:srgbClr val="000000"/>
                </a:solidFill>
              </a:defRPr>
            </a:pPr>
            <a:r>
              <a:t>anarkokapitalismi</a:t>
            </a:r>
          </a:p>
          <a:p>
            <a:pPr lvl="2" marL="1163051" indent="-401051">
              <a:lnSpc>
                <a:spcPct val="103500"/>
              </a:lnSpc>
              <a:buClrTx/>
              <a:buSzPct val="100000"/>
              <a:buFontTx/>
              <a:buChar char="•"/>
              <a:defRPr sz="4000">
                <a:solidFill>
                  <a:srgbClr val="000000"/>
                </a:solidFill>
              </a:defRPr>
            </a:pPr>
            <a:r>
              <a:t>väkivallan hyväksyvät ja pasifistiset anarkistit.</a:t>
            </a:r>
          </a:p>
        </p:txBody>
      </p:sp>
      <p:pic>
        <p:nvPicPr>
          <p:cNvPr id="237" name="Google Shape;188;p28" descr="Google Shape;188;p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33" y="4998"/>
            <a:ext cx="9701280" cy="13706004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39" name="Anarkismi"/>
          <p:cNvSpPr txBox="1"/>
          <p:nvPr/>
        </p:nvSpPr>
        <p:spPr>
          <a:xfrm>
            <a:off x="10673533" y="1530156"/>
            <a:ext cx="4933463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Anarkismi</a:t>
            </a:r>
          </a:p>
        </p:txBody>
      </p:sp>
      <p:sp>
        <p:nvSpPr>
          <p:cNvPr id="240" name="Lähde: Pixabay (CC0)"/>
          <p:cNvSpPr txBox="1"/>
          <p:nvPr/>
        </p:nvSpPr>
        <p:spPr>
          <a:xfrm>
            <a:off x="109206" y="13083962"/>
            <a:ext cx="2592520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195;p29"/>
          <p:cNvSpPr txBox="1"/>
          <p:nvPr>
            <p:ph type="body" idx="1"/>
          </p:nvPr>
        </p:nvSpPr>
        <p:spPr>
          <a:xfrm>
            <a:off x="763466" y="4689933"/>
            <a:ext cx="15798298" cy="8560801"/>
          </a:xfrm>
          <a:prstGeom prst="rect">
            <a:avLst/>
          </a:prstGeom>
        </p:spPr>
        <p:txBody>
          <a:bodyPr/>
          <a:lstStyle/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Pierre Joseph Proudhon (1809–1865) käytti ensimmäisenä sanaa anarkisti.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Mihail Bakunin (1814–1876) halusi hävittää valtion.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Emma Goldman (1869–1940) oli feministi, sodanvastainen ja teki pesäeron bolshevismiin.</a:t>
            </a:r>
          </a:p>
          <a:p>
            <a:pPr marL="521367" indent="-521367">
              <a:lnSpc>
                <a:spcPct val="103500"/>
              </a:lnSpc>
              <a:buClrTx/>
              <a:buSzPct val="100000"/>
              <a:buFontTx/>
              <a:buChar char="•"/>
              <a:defRPr sz="5200">
                <a:solidFill>
                  <a:srgbClr val="000000"/>
                </a:solidFill>
              </a:defRPr>
            </a:pPr>
            <a:r>
              <a:t>Leo Tolstoi oli pasifistinen anarkistikristitty, joka korosti Vuorisaarnaa.</a:t>
            </a:r>
          </a:p>
        </p:txBody>
      </p:sp>
      <p:pic>
        <p:nvPicPr>
          <p:cNvPr id="243" name="Google Shape;196;p29" descr="Google Shape;196;p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98872" y="219532"/>
            <a:ext cx="8731265" cy="10643685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245" name="Lähde: Pixabay (CC0)"/>
          <p:cNvSpPr txBox="1"/>
          <p:nvPr/>
        </p:nvSpPr>
        <p:spPr>
          <a:xfrm>
            <a:off x="21597605" y="28363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  <p:sp>
        <p:nvSpPr>
          <p:cNvPr id="246" name="Kuuluisia anarkisteja"/>
          <p:cNvSpPr txBox="1"/>
          <p:nvPr/>
        </p:nvSpPr>
        <p:spPr>
          <a:xfrm>
            <a:off x="839078" y="3274965"/>
            <a:ext cx="9938107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7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Kuuluisia anarkisteja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alex-knight-Y8MJl7UEtD8-unsplash.jpg" descr="alex-knight-Y8MJl7UEtD8-unsplash.jpg"/>
          <p:cNvPicPr>
            <a:picLocks noChangeAspect="1"/>
          </p:cNvPicPr>
          <p:nvPr/>
        </p:nvPicPr>
        <p:blipFill>
          <a:blip r:embed="rId2">
            <a:extLst/>
          </a:blip>
          <a:srcRect l="0" t="21031" r="0" b="41633"/>
          <a:stretch>
            <a:fillRect/>
          </a:stretch>
        </p:blipFill>
        <p:spPr>
          <a:xfrm>
            <a:off x="-2" y="-8768"/>
            <a:ext cx="24384003" cy="6071624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Pyöristetty suorakulmio"/>
          <p:cNvSpPr/>
          <p:nvPr/>
        </p:nvSpPr>
        <p:spPr>
          <a:xfrm>
            <a:off x="-499534" y="4670552"/>
            <a:ext cx="10593848" cy="215909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43" name="Google Shape;73;p15"/>
          <p:cNvSpPr txBox="1"/>
          <p:nvPr>
            <p:ph type="title"/>
          </p:nvPr>
        </p:nvSpPr>
        <p:spPr>
          <a:xfrm>
            <a:off x="1660931" y="5132199"/>
            <a:ext cx="7962891" cy="2006176"/>
          </a:xfrm>
          <a:prstGeom prst="rect">
            <a:avLst/>
          </a:prstGeom>
        </p:spPr>
        <p:txBody>
          <a:bodyPr/>
          <a:lstStyle>
            <a:lvl1pPr>
              <a:defRPr b="1" sz="7400">
                <a:solidFill>
                  <a:srgbClr val="000000"/>
                </a:solidFill>
              </a:defRPr>
            </a:lvl1pPr>
          </a:lstStyle>
          <a:p>
            <a:pPr/>
            <a:r>
              <a:t>Lilliputtien maa </a:t>
            </a:r>
          </a:p>
        </p:txBody>
      </p:sp>
      <p:sp>
        <p:nvSpPr>
          <p:cNvPr id="144" name="Google Shape;74;p15"/>
          <p:cNvSpPr txBox="1"/>
          <p:nvPr>
            <p:ph type="body" sz="half" idx="1"/>
          </p:nvPr>
        </p:nvSpPr>
        <p:spPr>
          <a:xfrm>
            <a:off x="1766593" y="7020421"/>
            <a:ext cx="21518703" cy="592384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5000">
                <a:solidFill>
                  <a:srgbClr val="000000"/>
                </a:solidFill>
              </a:defRPr>
            </a:pPr>
            <a:r>
              <a:t>Ohjenuorana Lilliputtilandiassa oli Seniorin teos </a:t>
            </a:r>
            <a:r>
              <a:rPr i="1"/>
              <a:t>Utopiavaltio</a:t>
            </a:r>
            <a:r>
              <a:t>, jossa hahmoteltiin uusi ihanneyhteiskunta. Kirjan mukaan valtion johtoon pitäisi asettaa kaikkein viisaimmat yksilöt. Kaikille ihmisille löytyisi oma paikka yhteiskunnasta sen mukaan, mikä oli heidän vahvuutensa. </a:t>
            </a:r>
          </a:p>
          <a:p>
            <a:pPr marL="0" indent="0">
              <a:spcBef>
                <a:spcPts val="3200"/>
              </a:spcBef>
              <a:buSzTx/>
              <a:buNone/>
              <a:defRPr sz="5000">
                <a:solidFill>
                  <a:srgbClr val="000000"/>
                </a:solidFill>
              </a:defRPr>
            </a:pPr>
            <a:r>
              <a:t>Nuoriso piti tätä utopiaa dystopiana. </a:t>
            </a:r>
          </a:p>
        </p:txBody>
      </p:sp>
      <p:sp>
        <p:nvSpPr>
          <p:cNvPr id="145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46" name="Lähde: Unsplash (CC0)"/>
          <p:cNvSpPr txBox="1"/>
          <p:nvPr/>
        </p:nvSpPr>
        <p:spPr>
          <a:xfrm>
            <a:off x="21529871" y="6039696"/>
            <a:ext cx="2748914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Unsplash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80;p16"/>
          <p:cNvGrpSpPr/>
          <p:nvPr/>
        </p:nvGrpSpPr>
        <p:grpSpPr>
          <a:xfrm>
            <a:off x="13724761" y="-506069"/>
            <a:ext cx="11449796" cy="7306499"/>
            <a:chOff x="0" y="1"/>
            <a:chExt cx="11449794" cy="7306498"/>
          </a:xfrm>
        </p:grpSpPr>
        <p:pic>
          <p:nvPicPr>
            <p:cNvPr id="148" name="Google Shape;80;p16" descr="Google Shape;80;p16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1126" t="17011" r="11126" b="13755"/>
            <a:stretch>
              <a:fillRect/>
            </a:stretch>
          </p:blipFill>
          <p:spPr>
            <a:xfrm rot="21300000">
              <a:off x="458657" y="667686"/>
              <a:ext cx="10529159" cy="59331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9" name="Google Shape;80;p16" descr="Google Shape;80;p1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21300000">
              <a:off x="257118" y="464413"/>
              <a:ext cx="10935559" cy="63776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1" name="Google Shape;82;p16"/>
          <p:cNvSpPr txBox="1"/>
          <p:nvPr>
            <p:ph type="title"/>
          </p:nvPr>
        </p:nvSpPr>
        <p:spPr>
          <a:xfrm>
            <a:off x="1166672" y="4216580"/>
            <a:ext cx="8118896" cy="3110365"/>
          </a:xfrm>
          <a:prstGeom prst="rect">
            <a:avLst/>
          </a:prstGeom>
        </p:spPr>
        <p:txBody>
          <a:bodyPr/>
          <a:lstStyle>
            <a:lvl1pPr>
              <a:defRPr b="1" sz="7200">
                <a:solidFill>
                  <a:srgbClr val="000000"/>
                </a:solidFill>
              </a:defRPr>
            </a:lvl1pPr>
          </a:lstStyle>
          <a:p>
            <a:pPr/>
            <a:r>
              <a:t>Mitä poliittiset ihanteet ovat?</a:t>
            </a:r>
          </a:p>
        </p:txBody>
      </p:sp>
      <p:sp>
        <p:nvSpPr>
          <p:cNvPr id="152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53" name="Ideologialla tarkoitetaan toimintaa ohjaavaa aatejärjestelmää.…"/>
          <p:cNvSpPr txBox="1"/>
          <p:nvPr/>
        </p:nvSpPr>
        <p:spPr>
          <a:xfrm>
            <a:off x="1252817" y="7194067"/>
            <a:ext cx="22582878" cy="5425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Ideologialla tarkoitetaan toimintaa ohjaavaa aatejärjestelmää.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Ideologiat voivat olla tietoisesti filosofisen teorian avulla rakennettuja tai syntyneet ikään kuin itsestään.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Kulttuurinen hegemonia perustuu ideologiaan ja on ideologista siinä kuin vaihtoehdotkin.</a:t>
            </a:r>
          </a:p>
          <a:p>
            <a:pPr marL="501314" indent="-501314">
              <a:buSzPct val="100000"/>
              <a:buChar char="•"/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Utopiat ja dystopiat perustuvat ideologioihin.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56" name="Ideologioita voi luokitella monella jatkumolla"/>
          <p:cNvSpPr txBox="1"/>
          <p:nvPr/>
        </p:nvSpPr>
        <p:spPr>
          <a:xfrm>
            <a:off x="1056482" y="2587630"/>
            <a:ext cx="22271036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>
            <a:lvl1pPr algn="ctr">
              <a:lnSpc>
                <a:spcPct val="156521"/>
              </a:lnSpc>
              <a:spcBef>
                <a:spcPts val="4000"/>
              </a:spcBef>
              <a:defRPr b="1" sz="7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Ideologioita voi luokitella monella jatkumolla</a:t>
            </a:r>
          </a:p>
        </p:txBody>
      </p:sp>
      <p:pic>
        <p:nvPicPr>
          <p:cNvPr id="157" name="jana-01.png" descr="jana-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1947" y="4582642"/>
            <a:ext cx="22960106" cy="63915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60" name="NOLANIN KARTTA"/>
          <p:cNvSpPr txBox="1"/>
          <p:nvPr/>
        </p:nvSpPr>
        <p:spPr>
          <a:xfrm>
            <a:off x="17757010" y="228899"/>
            <a:ext cx="6157265" cy="280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>
            <a:lvl1pPr algn="r">
              <a:spcBef>
                <a:spcPts val="4000"/>
              </a:spcBef>
              <a:defRPr b="1" sz="74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NOLANIN KARTTA</a:t>
            </a:r>
          </a:p>
        </p:txBody>
      </p:sp>
      <p:pic>
        <p:nvPicPr>
          <p:cNvPr id="161" name="nelikenttä-01.png" descr="nelikenttä-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2711" y="-1"/>
            <a:ext cx="17350155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05;p19"/>
          <p:cNvSpPr txBox="1"/>
          <p:nvPr>
            <p:ph type="title"/>
          </p:nvPr>
        </p:nvSpPr>
        <p:spPr>
          <a:xfrm>
            <a:off x="831198" y="1186732"/>
            <a:ext cx="16462083" cy="3178241"/>
          </a:xfrm>
          <a:prstGeom prst="rect">
            <a:avLst/>
          </a:prstGeom>
        </p:spPr>
        <p:txBody>
          <a:bodyPr/>
          <a:lstStyle/>
          <a:p>
            <a:pPr>
              <a:defRPr b="1" sz="7400">
                <a:solidFill>
                  <a:srgbClr val="000000"/>
                </a:solidFill>
              </a:defRPr>
            </a:pPr>
            <a:r>
              <a:t>Platonin Valtio on </a:t>
            </a:r>
            <a:r>
              <a:t>filosofian historian kuuluisin utopia</a:t>
            </a:r>
          </a:p>
        </p:txBody>
      </p:sp>
      <p:sp>
        <p:nvSpPr>
          <p:cNvPr id="164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pic>
        <p:nvPicPr>
          <p:cNvPr id="165" name="platoninen_valtio_FI3-01.png" descr="platoninen_valtio_FI3-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086" y="4913674"/>
            <a:ext cx="24402173" cy="69414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13;p20"/>
          <p:cNvSpPr txBox="1"/>
          <p:nvPr>
            <p:ph type="title"/>
          </p:nvPr>
        </p:nvSpPr>
        <p:spPr>
          <a:xfrm>
            <a:off x="1186798" y="2270466"/>
            <a:ext cx="6623851" cy="204087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0000"/>
                </a:solidFill>
              </a:defRPr>
            </a:lvl1pPr>
          </a:lstStyle>
          <a:p>
            <a:pPr/>
            <a:r>
              <a:t>Liberalismi</a:t>
            </a:r>
          </a:p>
        </p:txBody>
      </p:sp>
      <p:sp>
        <p:nvSpPr>
          <p:cNvPr id="168" name="Google Shape;114;p20"/>
          <p:cNvSpPr txBox="1"/>
          <p:nvPr>
            <p:ph type="body" sz="half" idx="1"/>
          </p:nvPr>
        </p:nvSpPr>
        <p:spPr>
          <a:xfrm>
            <a:off x="1169866" y="4284302"/>
            <a:ext cx="14899139" cy="8560802"/>
          </a:xfrm>
          <a:prstGeom prst="rect">
            <a:avLst/>
          </a:prstGeom>
        </p:spPr>
        <p:txBody>
          <a:bodyPr/>
          <a:lstStyle/>
          <a:p>
            <a:pPr marL="583931" indent="-583931" defTabSz="2218944">
              <a:buClrTx/>
              <a:buSzPct val="100000"/>
              <a:buFontTx/>
              <a:buChar char="•"/>
              <a:defRPr sz="5800">
                <a:solidFill>
                  <a:srgbClr val="000000"/>
                </a:solidFill>
              </a:defRPr>
            </a:pPr>
            <a:r>
              <a:t>Vapausaate</a:t>
            </a:r>
          </a:p>
          <a:p>
            <a:pPr marL="583931" indent="-583931" defTabSz="2218944">
              <a:buClrTx/>
              <a:buSzPct val="100000"/>
              <a:buFontTx/>
              <a:buChar char="•"/>
              <a:defRPr sz="5800">
                <a:solidFill>
                  <a:srgbClr val="000000"/>
                </a:solidFill>
              </a:defRPr>
            </a:pPr>
            <a:r>
              <a:t>Klassinen liberalismi syntyi talouden muuttuessa uudella ajalla.</a:t>
            </a:r>
          </a:p>
          <a:p>
            <a:pPr marL="583931" indent="-583931" defTabSz="2218944">
              <a:buClrTx/>
              <a:buSzPct val="100000"/>
              <a:buFontTx/>
              <a:buChar char="•"/>
              <a:defRPr sz="5800">
                <a:solidFill>
                  <a:srgbClr val="000000"/>
                </a:solidFill>
              </a:defRPr>
            </a:pPr>
            <a:r>
              <a:t>Liberalisti voi korostaa yksilön vapautta, vapausoikeuksia kuten sananvapautta, talouden ja elinkeinonharjoituksen vapautta tai näitä kaikkia.</a:t>
            </a:r>
          </a:p>
        </p:txBody>
      </p:sp>
      <p:pic>
        <p:nvPicPr>
          <p:cNvPr id="169" name="Google Shape;115;p20" descr="Google Shape;115;p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61934" y="394065"/>
            <a:ext cx="8096972" cy="10072036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71" name="Lähde: Pixabay (CC0)"/>
          <p:cNvSpPr txBox="1"/>
          <p:nvPr/>
        </p:nvSpPr>
        <p:spPr>
          <a:xfrm>
            <a:off x="20361471" y="10357695"/>
            <a:ext cx="2592521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Pixabay (CC0)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yöristetty suorakulmio"/>
          <p:cNvSpPr/>
          <p:nvPr/>
        </p:nvSpPr>
        <p:spPr>
          <a:xfrm>
            <a:off x="14743625" y="7166032"/>
            <a:ext cx="8744235" cy="481404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74" name="Pyöristetty suorakulmio"/>
          <p:cNvSpPr/>
          <p:nvPr/>
        </p:nvSpPr>
        <p:spPr>
          <a:xfrm>
            <a:off x="9976891" y="3415298"/>
            <a:ext cx="7545531" cy="481404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75" name="Pyöristetty suorakulmio"/>
          <p:cNvSpPr/>
          <p:nvPr/>
        </p:nvSpPr>
        <p:spPr>
          <a:xfrm>
            <a:off x="1332423" y="6591092"/>
            <a:ext cx="8191285" cy="6587374"/>
          </a:xfrm>
          <a:prstGeom prst="roundRect">
            <a:avLst>
              <a:gd name="adj" fmla="val 10962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76" name="Pyöristetty suorakulmio"/>
          <p:cNvSpPr/>
          <p:nvPr/>
        </p:nvSpPr>
        <p:spPr>
          <a:xfrm>
            <a:off x="1332423" y="1443358"/>
            <a:ext cx="8191285" cy="481404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77" name="Google Shape;122;p21"/>
          <p:cNvSpPr txBox="1"/>
          <p:nvPr/>
        </p:nvSpPr>
        <p:spPr>
          <a:xfrm>
            <a:off x="14735608" y="684565"/>
            <a:ext cx="9409260" cy="3256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r"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Liberalismia on monta lajia</a:t>
            </a:r>
          </a:p>
        </p:txBody>
      </p:sp>
      <p:sp>
        <p:nvSpPr>
          <p:cNvPr id="178" name="Google Shape;128;p21"/>
          <p:cNvSpPr txBox="1"/>
          <p:nvPr/>
        </p:nvSpPr>
        <p:spPr>
          <a:xfrm>
            <a:off x="1322999" y="6702815"/>
            <a:ext cx="8210133" cy="22147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8" tIns="243798" rIns="243798" bIns="243798">
            <a:spAutoFit/>
          </a:bodyPr>
          <a:lstStyle>
            <a:lvl1pPr algn="ctr">
              <a:defRPr sz="5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TALOUDELLINEN LIBERALISMI</a:t>
            </a:r>
          </a:p>
        </p:txBody>
      </p:sp>
      <p:sp>
        <p:nvSpPr>
          <p:cNvPr id="179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80" name="KLASSINEN LIBERALISMI…"/>
          <p:cNvSpPr txBox="1"/>
          <p:nvPr/>
        </p:nvSpPr>
        <p:spPr>
          <a:xfrm>
            <a:off x="1760436" y="2001261"/>
            <a:ext cx="7335258" cy="3698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/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KLASSINEN LIBERALISMI</a:t>
            </a:r>
          </a:p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talouden ja yksilön vapaudet ja oikeudet</a:t>
            </a:r>
          </a:p>
        </p:txBody>
      </p:sp>
      <p:sp>
        <p:nvSpPr>
          <p:cNvPr id="181" name="Pyöristetty suorakulmio"/>
          <p:cNvSpPr/>
          <p:nvPr/>
        </p:nvSpPr>
        <p:spPr>
          <a:xfrm>
            <a:off x="2269999" y="9224378"/>
            <a:ext cx="6316136" cy="1270002"/>
          </a:xfrm>
          <a:prstGeom prst="roundRect">
            <a:avLst>
              <a:gd name="adj" fmla="val 15000"/>
            </a:avLst>
          </a:prstGeom>
          <a:gradFill>
            <a:gsLst>
              <a:gs pos="0">
                <a:schemeClr val="accent4">
                  <a:hueOff val="-473915"/>
                  <a:lumOff val="24720"/>
                </a:schemeClr>
              </a:gs>
              <a:gs pos="35000">
                <a:srgbClr val="FFE4D1"/>
              </a:gs>
              <a:gs pos="100000">
                <a:schemeClr val="accent4">
                  <a:hueOff val="-591707"/>
                  <a:lumOff val="34068"/>
                </a:schemeClr>
              </a:gs>
            </a:gsLst>
            <a:lin ang="16200000"/>
          </a:gradFill>
          <a:ln w="25400">
            <a:solidFill>
              <a:srgbClr val="FEA83A"/>
            </a:solidFill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82" name="UUSLIBERALISMI"/>
          <p:cNvSpPr txBox="1"/>
          <p:nvPr/>
        </p:nvSpPr>
        <p:spPr>
          <a:xfrm>
            <a:off x="2827698" y="9305658"/>
            <a:ext cx="5200734" cy="1107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 algn="ctr">
              <a:defRPr sz="5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UUSLIBERALISMI</a:t>
            </a:r>
          </a:p>
        </p:txBody>
      </p:sp>
      <p:sp>
        <p:nvSpPr>
          <p:cNvPr id="183" name="Pyöristetty suorakulmio"/>
          <p:cNvSpPr/>
          <p:nvPr/>
        </p:nvSpPr>
        <p:spPr>
          <a:xfrm>
            <a:off x="1753531" y="10697798"/>
            <a:ext cx="7309859" cy="2107869"/>
          </a:xfrm>
          <a:prstGeom prst="roundRect">
            <a:avLst>
              <a:gd name="adj" fmla="val 10459"/>
            </a:avLst>
          </a:prstGeom>
          <a:gradFill>
            <a:gsLst>
              <a:gs pos="0">
                <a:schemeClr val="accent4">
                  <a:hueOff val="-473915"/>
                  <a:lumOff val="24720"/>
                </a:schemeClr>
              </a:gs>
              <a:gs pos="35000">
                <a:srgbClr val="FFE4D1"/>
              </a:gs>
              <a:gs pos="100000">
                <a:schemeClr val="accent4">
                  <a:hueOff val="-591707"/>
                  <a:lumOff val="34068"/>
                </a:schemeClr>
              </a:gs>
            </a:gsLst>
            <a:lin ang="16200000"/>
          </a:gradFill>
          <a:ln w="25400">
            <a:solidFill>
              <a:srgbClr val="FEA83A"/>
            </a:solidFill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84" name="LIBERTARISMI:…"/>
          <p:cNvSpPr txBox="1"/>
          <p:nvPr/>
        </p:nvSpPr>
        <p:spPr>
          <a:xfrm>
            <a:off x="2153630" y="10766213"/>
            <a:ext cx="6548869" cy="197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LIBERTARISMI:</a:t>
            </a:r>
          </a:p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negatiiviset vapaudet</a:t>
            </a:r>
          </a:p>
        </p:txBody>
      </p:sp>
      <p:sp>
        <p:nvSpPr>
          <p:cNvPr id="185" name="ARVOLIBERALISMI…"/>
          <p:cNvSpPr txBox="1"/>
          <p:nvPr/>
        </p:nvSpPr>
        <p:spPr>
          <a:xfrm>
            <a:off x="10321635" y="3973200"/>
            <a:ext cx="6856043" cy="3698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/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ARVOLIBERALISMI</a:t>
            </a:r>
          </a:p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yksilön vapaus tehdä omia valintoja valtion puuttumatta</a:t>
            </a:r>
          </a:p>
        </p:txBody>
      </p:sp>
      <p:sp>
        <p:nvSpPr>
          <p:cNvPr id="186" name="SOSIAALILIBERALISMI…"/>
          <p:cNvSpPr txBox="1"/>
          <p:nvPr/>
        </p:nvSpPr>
        <p:spPr>
          <a:xfrm>
            <a:off x="15812470" y="9343813"/>
            <a:ext cx="6606539" cy="197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/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SOSIAALILIBERALISMI</a:t>
            </a:r>
          </a:p>
          <a:p>
            <a:pPr algn="ctr">
              <a:defRPr sz="5000">
                <a:latin typeface="Open Sans"/>
                <a:ea typeface="Open Sans"/>
                <a:cs typeface="Open Sans"/>
                <a:sym typeface="Open Sans"/>
              </a:defRPr>
            </a:pPr>
            <a:r>
              <a:t>Positiiviset vapaudet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37;p22" descr="Google Shape;137;p22"/>
          <p:cNvPicPr>
            <a:picLocks noChangeAspect="1"/>
          </p:cNvPicPr>
          <p:nvPr/>
        </p:nvPicPr>
        <p:blipFill>
          <a:blip r:embed="rId2">
            <a:extLst/>
          </a:blip>
          <a:srcRect l="0" t="29" r="0" b="18"/>
          <a:stretch>
            <a:fillRect/>
          </a:stretch>
        </p:blipFill>
        <p:spPr>
          <a:xfrm>
            <a:off x="14302793" y="693168"/>
            <a:ext cx="9205101" cy="1155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FI3 (LOPS 2021)"/>
          <p:cNvSpPr txBox="1"/>
          <p:nvPr/>
        </p:nvSpPr>
        <p:spPr>
          <a:xfrm>
            <a:off x="432551" y="257028"/>
            <a:ext cx="162827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spcBef>
                <a:spcPts val="1000"/>
              </a:spcBef>
              <a:defRPr b="1" sz="16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FI3 (LOPS 2021)</a:t>
            </a:r>
          </a:p>
        </p:txBody>
      </p:sp>
      <p:sp>
        <p:nvSpPr>
          <p:cNvPr id="190" name="Lähde: Wikimedia Commons (CC0)"/>
          <p:cNvSpPr txBox="1"/>
          <p:nvPr/>
        </p:nvSpPr>
        <p:spPr>
          <a:xfrm>
            <a:off x="20209071" y="28363"/>
            <a:ext cx="4080554" cy="586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defRPr i="1" sz="2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Lähde: Wikimedia Commons (CC0)</a:t>
            </a:r>
          </a:p>
        </p:txBody>
      </p:sp>
      <p:sp>
        <p:nvSpPr>
          <p:cNvPr id="191" name="Millin vahinkoperiaate"/>
          <p:cNvSpPr txBox="1"/>
          <p:nvPr/>
        </p:nvSpPr>
        <p:spPr>
          <a:xfrm>
            <a:off x="1226478" y="2074565"/>
            <a:ext cx="11745574" cy="162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21918" tIns="121918" rIns="121918" bIns="121918">
            <a:spAutoFit/>
          </a:bodyPr>
          <a:lstStyle>
            <a:lvl1pPr>
              <a:lnSpc>
                <a:spcPct val="156521"/>
              </a:lnSpc>
              <a:spcBef>
                <a:spcPts val="4000"/>
              </a:spcBef>
              <a:defRPr b="1" sz="8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Millin vahinkoperiaate</a:t>
            </a:r>
          </a:p>
        </p:txBody>
      </p:sp>
      <p:sp>
        <p:nvSpPr>
          <p:cNvPr id="192" name="Selite"/>
          <p:cNvSpPr/>
          <p:nvPr/>
        </p:nvSpPr>
        <p:spPr>
          <a:xfrm rot="10800000">
            <a:off x="1354617" y="4081049"/>
            <a:ext cx="10632680" cy="6191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67" y="0"/>
                </a:moveTo>
                <a:cubicBezTo>
                  <a:pt x="2920" y="0"/>
                  <a:pt x="2638" y="484"/>
                  <a:pt x="2638" y="1080"/>
                </a:cubicBezTo>
                <a:lnTo>
                  <a:pt x="2638" y="13848"/>
                </a:lnTo>
                <a:lnTo>
                  <a:pt x="0" y="16008"/>
                </a:lnTo>
                <a:lnTo>
                  <a:pt x="2638" y="18168"/>
                </a:lnTo>
                <a:lnTo>
                  <a:pt x="2638" y="20520"/>
                </a:lnTo>
                <a:cubicBezTo>
                  <a:pt x="2638" y="21116"/>
                  <a:pt x="2920" y="21600"/>
                  <a:pt x="3267" y="21600"/>
                </a:cubicBezTo>
                <a:lnTo>
                  <a:pt x="20971" y="21600"/>
                </a:lnTo>
                <a:cubicBezTo>
                  <a:pt x="21318" y="21600"/>
                  <a:pt x="21600" y="21116"/>
                  <a:pt x="21600" y="20520"/>
                </a:cubicBezTo>
                <a:lnTo>
                  <a:pt x="21600" y="1080"/>
                </a:lnTo>
                <a:cubicBezTo>
                  <a:pt x="21600" y="484"/>
                  <a:pt x="21318" y="0"/>
                  <a:pt x="20971" y="0"/>
                </a:cubicBezTo>
                <a:lnTo>
                  <a:pt x="3267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/>
            </a:solidFill>
          </a:ln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p:spPr>
        <p:txBody>
          <a:bodyPr lIns="121918" tIns="121918" rIns="121918" bIns="121918" anchor="ctr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193" name="Yksilön vapautta saa rajoittaa, jos se uhkaa muiden vapauksia."/>
          <p:cNvSpPr txBox="1"/>
          <p:nvPr/>
        </p:nvSpPr>
        <p:spPr>
          <a:xfrm>
            <a:off x="1922912" y="4844900"/>
            <a:ext cx="8114367" cy="466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>
            <a:spAutoFit/>
          </a:bodyPr>
          <a:lstStyle>
            <a:lvl1pPr>
              <a:spcBef>
                <a:spcPts val="2100"/>
              </a:spcBef>
              <a:defRPr i="1" sz="6400">
                <a:solidFill>
                  <a:schemeClr val="accent2">
                    <a:lumOff val="-2588"/>
                  </a:schemeClr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Yksilön vapautta saa rajoittaa, jos se uhkaa muiden vapauksia.</a:t>
            </a:r>
          </a:p>
        </p:txBody>
      </p:sp>
      <p:pic>
        <p:nvPicPr>
          <p:cNvPr id="194" name="Google Shape;136;p22" descr="Google Shape;136;p22"/>
          <p:cNvPicPr>
            <a:picLocks noChangeAspect="1"/>
          </p:cNvPicPr>
          <p:nvPr/>
        </p:nvPicPr>
        <p:blipFill>
          <a:blip r:embed="rId3">
            <a:alphaModFix amt="49000"/>
            <a:extLst/>
          </a:blip>
          <a:stretch>
            <a:fillRect/>
          </a:stretch>
        </p:blipFill>
        <p:spPr>
          <a:xfrm>
            <a:off x="15081583" y="12251732"/>
            <a:ext cx="4515747" cy="9349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tudeo">
  <a:themeElements>
    <a:clrScheme name="Stude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tudeo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tude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8" tIns="121918" rIns="121918" bIns="121918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21918" tIns="121918" rIns="121918" bIns="121918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tudeo">
  <a:themeElements>
    <a:clrScheme name="Studeo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tudeo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tude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101600" dist="50800" dir="54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8" tIns="121918" rIns="121918" bIns="121918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01600" dist="508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21918" tIns="121918" rIns="121918" bIns="121918" numCol="1" spcCol="38100" rtlCol="0" anchor="t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