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2"/>
  </p:notesMasterIdLst>
  <p:handoutMasterIdLst>
    <p:handoutMasterId r:id="rId23"/>
  </p:handoutMasterIdLst>
  <p:sldIdLst>
    <p:sldId id="458" r:id="rId2"/>
    <p:sldId id="361" r:id="rId3"/>
    <p:sldId id="457" r:id="rId4"/>
    <p:sldId id="370" r:id="rId5"/>
    <p:sldId id="455" r:id="rId6"/>
    <p:sldId id="369" r:id="rId7"/>
    <p:sldId id="368" r:id="rId8"/>
    <p:sldId id="379" r:id="rId9"/>
    <p:sldId id="371" r:id="rId10"/>
    <p:sldId id="375" r:id="rId11"/>
    <p:sldId id="376" r:id="rId12"/>
    <p:sldId id="377" r:id="rId13"/>
    <p:sldId id="410" r:id="rId14"/>
    <p:sldId id="459" r:id="rId15"/>
    <p:sldId id="434" r:id="rId16"/>
    <p:sldId id="443" r:id="rId17"/>
    <p:sldId id="442" r:id="rId18"/>
    <p:sldId id="456" r:id="rId19"/>
    <p:sldId id="432" r:id="rId20"/>
    <p:sldId id="454" r:id="rId21"/>
  </p:sldIdLst>
  <p:sldSz cx="9144000" cy="6858000" type="screen4x3"/>
  <p:notesSz cx="6662738" cy="9906000"/>
  <p:defaultTextStyle>
    <a:defPPr>
      <a:defRPr lang="fi-FI"/>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852" autoAdjust="0"/>
    <p:restoredTop sz="85271" autoAdjust="0"/>
  </p:normalViewPr>
  <p:slideViewPr>
    <p:cSldViewPr>
      <p:cViewPr varScale="1">
        <p:scale>
          <a:sx n="70" d="100"/>
          <a:sy n="70" d="100"/>
        </p:scale>
        <p:origin x="1710"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084"/>
    </p:cViewPr>
  </p:sorterViewPr>
  <p:notesViewPr>
    <p:cSldViewPr>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860675" cy="515938"/>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defTabSz="876300" eaLnBrk="1" hangingPunct="1">
              <a:defRPr sz="1200">
                <a:latin typeface="Arial" charset="0"/>
              </a:defRPr>
            </a:lvl1pPr>
          </a:lstStyle>
          <a:p>
            <a:pPr>
              <a:defRPr/>
            </a:pPr>
            <a:endParaRPr lang="fi-FI"/>
          </a:p>
        </p:txBody>
      </p:sp>
      <p:sp>
        <p:nvSpPr>
          <p:cNvPr id="57347" name="Rectangle 3"/>
          <p:cNvSpPr>
            <a:spLocks noGrp="1" noChangeArrowheads="1"/>
          </p:cNvSpPr>
          <p:nvPr>
            <p:ph type="dt" sz="quarter" idx="1"/>
          </p:nvPr>
        </p:nvSpPr>
        <p:spPr bwMode="auto">
          <a:xfrm>
            <a:off x="3790950" y="0"/>
            <a:ext cx="2859088" cy="515938"/>
          </a:xfrm>
          <a:prstGeom prst="rect">
            <a:avLst/>
          </a:prstGeom>
          <a:noFill/>
          <a:ln w="9525">
            <a:noFill/>
            <a:miter lim="800000"/>
            <a:headEnd/>
            <a:tailEnd/>
          </a:ln>
          <a:effectLst/>
        </p:spPr>
        <p:txBody>
          <a:bodyPr vert="horz" wrap="square" lIns="87664" tIns="43832" rIns="87664" bIns="43832" numCol="1" anchor="t" anchorCtr="0" compatLnSpc="1">
            <a:prstTxWarp prst="textNoShape">
              <a:avLst/>
            </a:prstTxWarp>
          </a:bodyPr>
          <a:lstStyle>
            <a:lvl1pPr algn="r" defTabSz="876300" eaLnBrk="1" hangingPunct="1">
              <a:defRPr sz="1200">
                <a:latin typeface="Arial" charset="0"/>
              </a:defRPr>
            </a:lvl1pPr>
          </a:lstStyle>
          <a:p>
            <a:pPr>
              <a:defRPr/>
            </a:pPr>
            <a:endParaRPr lang="fi-FI"/>
          </a:p>
        </p:txBody>
      </p:sp>
      <p:sp>
        <p:nvSpPr>
          <p:cNvPr id="57348" name="Rectangle 4"/>
          <p:cNvSpPr>
            <a:spLocks noGrp="1" noChangeArrowheads="1"/>
          </p:cNvSpPr>
          <p:nvPr>
            <p:ph type="ftr" sz="quarter" idx="2"/>
          </p:nvPr>
        </p:nvSpPr>
        <p:spPr bwMode="auto">
          <a:xfrm>
            <a:off x="0" y="9440863"/>
            <a:ext cx="2860675" cy="442912"/>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defTabSz="876300" eaLnBrk="1" hangingPunct="1">
              <a:defRPr sz="1200">
                <a:latin typeface="Arial" charset="0"/>
              </a:defRPr>
            </a:lvl1pPr>
          </a:lstStyle>
          <a:p>
            <a:pPr>
              <a:defRPr/>
            </a:pPr>
            <a:endParaRPr lang="fi-FI"/>
          </a:p>
        </p:txBody>
      </p:sp>
      <p:sp>
        <p:nvSpPr>
          <p:cNvPr id="57349" name="Rectangle 5"/>
          <p:cNvSpPr>
            <a:spLocks noGrp="1" noChangeArrowheads="1"/>
          </p:cNvSpPr>
          <p:nvPr>
            <p:ph type="sldNum" sz="quarter" idx="3"/>
          </p:nvPr>
        </p:nvSpPr>
        <p:spPr bwMode="auto">
          <a:xfrm>
            <a:off x="3790950" y="9440863"/>
            <a:ext cx="2859088" cy="442912"/>
          </a:xfrm>
          <a:prstGeom prst="rect">
            <a:avLst/>
          </a:prstGeom>
          <a:noFill/>
          <a:ln w="9525">
            <a:noFill/>
            <a:miter lim="800000"/>
            <a:headEnd/>
            <a:tailEnd/>
          </a:ln>
          <a:effectLst/>
        </p:spPr>
        <p:txBody>
          <a:bodyPr vert="horz" wrap="square" lIns="87664" tIns="43832" rIns="87664" bIns="43832" numCol="1" anchor="b" anchorCtr="0" compatLnSpc="1">
            <a:prstTxWarp prst="textNoShape">
              <a:avLst/>
            </a:prstTxWarp>
          </a:bodyPr>
          <a:lstStyle>
            <a:lvl1pPr algn="r" defTabSz="876300" eaLnBrk="1" hangingPunct="1">
              <a:defRPr sz="1200"/>
            </a:lvl1pPr>
          </a:lstStyle>
          <a:p>
            <a:pPr>
              <a:defRPr/>
            </a:pPr>
            <a:fld id="{629D34C0-CFBE-407F-8180-19A8D54CF6D3}" type="slidenum">
              <a:rPr lang="fi-FI" altLang="fi-FI"/>
              <a:pPr>
                <a:defRPr/>
              </a:pPr>
              <a:t>‹#›</a:t>
            </a:fld>
            <a:endParaRPr lang="fi-FI" altLang="fi-FI"/>
          </a:p>
        </p:txBody>
      </p:sp>
    </p:spTree>
    <p:extLst>
      <p:ext uri="{BB962C8B-B14F-4D97-AF65-F5344CB8AC3E}">
        <p14:creationId xmlns:p14="http://schemas.microsoft.com/office/powerpoint/2010/main" val="23400717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887663" cy="495300"/>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defTabSz="949325" eaLnBrk="1" hangingPunct="1">
              <a:defRPr sz="1200">
                <a:latin typeface="Arial" charset="0"/>
              </a:defRPr>
            </a:lvl1pPr>
          </a:lstStyle>
          <a:p>
            <a:pPr>
              <a:defRPr/>
            </a:pPr>
            <a:endParaRPr lang="fi-FI"/>
          </a:p>
        </p:txBody>
      </p:sp>
      <p:sp>
        <p:nvSpPr>
          <p:cNvPr id="18435" name="Rectangle 3"/>
          <p:cNvSpPr>
            <a:spLocks noGrp="1" noChangeArrowheads="1"/>
          </p:cNvSpPr>
          <p:nvPr>
            <p:ph type="dt" idx="1"/>
          </p:nvPr>
        </p:nvSpPr>
        <p:spPr bwMode="auto">
          <a:xfrm>
            <a:off x="3773488" y="0"/>
            <a:ext cx="2887662" cy="495300"/>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lvl1pPr algn="r" defTabSz="949325" eaLnBrk="1" hangingPunct="1">
              <a:defRPr sz="1200">
                <a:latin typeface="Arial" charset="0"/>
              </a:defRPr>
            </a:lvl1pPr>
          </a:lstStyle>
          <a:p>
            <a:pPr>
              <a:defRPr/>
            </a:pPr>
            <a:endParaRPr lang="fi-FI"/>
          </a:p>
        </p:txBody>
      </p:sp>
      <p:sp>
        <p:nvSpPr>
          <p:cNvPr id="3076" name="Rectangle 4"/>
          <p:cNvSpPr>
            <a:spLocks noGrp="1" noRot="1" noChangeAspect="1" noChangeArrowheads="1" noTextEdit="1"/>
          </p:cNvSpPr>
          <p:nvPr>
            <p:ph type="sldImg" idx="2"/>
          </p:nvPr>
        </p:nvSpPr>
        <p:spPr bwMode="auto">
          <a:xfrm>
            <a:off x="822325" y="769938"/>
            <a:ext cx="4954588" cy="37163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7" name="Rectangle 5"/>
          <p:cNvSpPr>
            <a:spLocks noGrp="1" noChangeArrowheads="1"/>
          </p:cNvSpPr>
          <p:nvPr>
            <p:ph type="body" sz="quarter" idx="3"/>
          </p:nvPr>
        </p:nvSpPr>
        <p:spPr bwMode="auto">
          <a:xfrm>
            <a:off x="666750" y="4705350"/>
            <a:ext cx="5329238" cy="4457700"/>
          </a:xfrm>
          <a:prstGeom prst="rect">
            <a:avLst/>
          </a:prstGeom>
          <a:noFill/>
          <a:ln w="9525">
            <a:noFill/>
            <a:miter lim="800000"/>
            <a:headEnd/>
            <a:tailEnd/>
          </a:ln>
          <a:effectLst/>
        </p:spPr>
        <p:txBody>
          <a:bodyPr vert="horz" wrap="square" lIns="94957" tIns="47479" rIns="94957" bIns="47479" numCol="1" anchor="t" anchorCtr="0" compatLnSpc="1">
            <a:prstTxWarp prst="textNoShape">
              <a:avLst/>
            </a:prstTxWarp>
          </a:bodyPr>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18438" name="Rectangle 6"/>
          <p:cNvSpPr>
            <a:spLocks noGrp="1" noChangeArrowheads="1"/>
          </p:cNvSpPr>
          <p:nvPr>
            <p:ph type="ftr" sz="quarter" idx="4"/>
          </p:nvPr>
        </p:nvSpPr>
        <p:spPr bwMode="auto">
          <a:xfrm>
            <a:off x="0" y="9409113"/>
            <a:ext cx="2887663" cy="495300"/>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defTabSz="949325" eaLnBrk="1" hangingPunct="1">
              <a:defRPr sz="1200">
                <a:latin typeface="Arial" charset="0"/>
              </a:defRPr>
            </a:lvl1pPr>
          </a:lstStyle>
          <a:p>
            <a:pPr>
              <a:defRPr/>
            </a:pPr>
            <a:endParaRPr lang="fi-FI"/>
          </a:p>
        </p:txBody>
      </p:sp>
      <p:sp>
        <p:nvSpPr>
          <p:cNvPr id="18439" name="Rectangle 7"/>
          <p:cNvSpPr>
            <a:spLocks noGrp="1" noChangeArrowheads="1"/>
          </p:cNvSpPr>
          <p:nvPr>
            <p:ph type="sldNum" sz="quarter" idx="5"/>
          </p:nvPr>
        </p:nvSpPr>
        <p:spPr bwMode="auto">
          <a:xfrm>
            <a:off x="3773488" y="9409113"/>
            <a:ext cx="2887662" cy="495300"/>
          </a:xfrm>
          <a:prstGeom prst="rect">
            <a:avLst/>
          </a:prstGeom>
          <a:noFill/>
          <a:ln w="9525">
            <a:noFill/>
            <a:miter lim="800000"/>
            <a:headEnd/>
            <a:tailEnd/>
          </a:ln>
          <a:effectLst/>
        </p:spPr>
        <p:txBody>
          <a:bodyPr vert="horz" wrap="square" lIns="94957" tIns="47479" rIns="94957" bIns="47479" numCol="1" anchor="b" anchorCtr="0" compatLnSpc="1">
            <a:prstTxWarp prst="textNoShape">
              <a:avLst/>
            </a:prstTxWarp>
          </a:bodyPr>
          <a:lstStyle>
            <a:lvl1pPr algn="r" defTabSz="949325" eaLnBrk="1" hangingPunct="1">
              <a:defRPr sz="1200"/>
            </a:lvl1pPr>
          </a:lstStyle>
          <a:p>
            <a:pPr>
              <a:defRPr/>
            </a:pPr>
            <a:fld id="{0D84E73E-3FB4-4243-850C-22F19638FF55}" type="slidenum">
              <a:rPr lang="fi-FI" altLang="fi-FI"/>
              <a:pPr>
                <a:defRPr/>
              </a:pPr>
              <a:t>‹#›</a:t>
            </a:fld>
            <a:endParaRPr lang="fi-FI" altLang="fi-FI"/>
          </a:p>
        </p:txBody>
      </p:sp>
    </p:spTree>
    <p:extLst>
      <p:ext uri="{BB962C8B-B14F-4D97-AF65-F5344CB8AC3E}">
        <p14:creationId xmlns:p14="http://schemas.microsoft.com/office/powerpoint/2010/main" val="1656549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4" name="Picture 9" descr="AVI_su_ru_e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1788" y="269875"/>
            <a:ext cx="3084512"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1" name="Rectangle 3"/>
          <p:cNvSpPr>
            <a:spLocks noGrp="1" noChangeArrowheads="1"/>
          </p:cNvSpPr>
          <p:nvPr>
            <p:ph type="ctrTitle"/>
          </p:nvPr>
        </p:nvSpPr>
        <p:spPr>
          <a:xfrm>
            <a:off x="685800" y="2130425"/>
            <a:ext cx="7772400" cy="1470025"/>
          </a:xfrm>
        </p:spPr>
        <p:txBody>
          <a:bodyPr/>
          <a:lstStyle>
            <a:lvl1pPr algn="ctr">
              <a:defRPr sz="3600" smtClean="0"/>
            </a:lvl1pPr>
          </a:lstStyle>
          <a:p>
            <a:r>
              <a:rPr lang="fi-FI"/>
              <a:t>Muokkaa perustyyl. napsautt.</a:t>
            </a:r>
          </a:p>
        </p:txBody>
      </p:sp>
      <p:sp>
        <p:nvSpPr>
          <p:cNvPr id="43012" name="Rectangle 4"/>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sz="2800" smtClean="0"/>
            </a:lvl1pPr>
          </a:lstStyle>
          <a:p>
            <a:r>
              <a:rPr lang="fi-FI"/>
              <a:t>Muokkaa alaotsikon perustyyliä napsautt.</a:t>
            </a:r>
          </a:p>
        </p:txBody>
      </p:sp>
      <p:sp>
        <p:nvSpPr>
          <p:cNvPr id="5" name="Rectangle 6"/>
          <p:cNvSpPr>
            <a:spLocks noGrp="1" noChangeArrowheads="1"/>
          </p:cNvSpPr>
          <p:nvPr>
            <p:ph type="dt" sz="quarter" idx="10"/>
          </p:nvPr>
        </p:nvSpPr>
        <p:spPr/>
        <p:txBody>
          <a:bodyPr/>
          <a:lstStyle>
            <a:lvl1pPr>
              <a:defRPr/>
            </a:lvl1pPr>
          </a:lstStyle>
          <a:p>
            <a:pPr>
              <a:defRPr/>
            </a:pPr>
            <a:fld id="{1395E589-313C-4E51-8748-B772808A0A15}" type="datetime1">
              <a:rPr lang="fi-FI"/>
              <a:pPr>
                <a:defRPr/>
              </a:pPr>
              <a:t>17.1.2019</a:t>
            </a:fld>
            <a:endParaRPr lang="fi-FI"/>
          </a:p>
        </p:txBody>
      </p:sp>
      <p:sp>
        <p:nvSpPr>
          <p:cNvPr id="6" name="Rectangle 7"/>
          <p:cNvSpPr>
            <a:spLocks noGrp="1" noChangeArrowheads="1"/>
          </p:cNvSpPr>
          <p:nvPr>
            <p:ph type="ftr" sz="quarter" idx="11"/>
          </p:nvPr>
        </p:nvSpPr>
        <p:spPr/>
        <p:txBody>
          <a:bodyPr/>
          <a:lstStyle>
            <a:lvl1pPr>
              <a:defRPr/>
            </a:lvl1pPr>
          </a:lstStyle>
          <a:p>
            <a:pPr>
              <a:defRPr/>
            </a:pPr>
            <a:r>
              <a:rPr lang="fi-FI"/>
              <a:t>Lisää viraston nimi, tekijän nimi ja osasto</a:t>
            </a:r>
          </a:p>
        </p:txBody>
      </p:sp>
      <p:sp>
        <p:nvSpPr>
          <p:cNvPr id="7" name="Rectangle 8"/>
          <p:cNvSpPr>
            <a:spLocks noGrp="1" noChangeArrowheads="1"/>
          </p:cNvSpPr>
          <p:nvPr>
            <p:ph type="sldNum" sz="quarter" idx="12"/>
          </p:nvPr>
        </p:nvSpPr>
        <p:spPr/>
        <p:txBody>
          <a:bodyPr/>
          <a:lstStyle>
            <a:lvl1pPr>
              <a:defRPr/>
            </a:lvl1pPr>
          </a:lstStyle>
          <a:p>
            <a:pPr>
              <a:defRPr/>
            </a:pPr>
            <a:fld id="{E07F60C0-EC34-4266-BF88-BA3B46667CA8}" type="slidenum">
              <a:rPr lang="fi-FI" altLang="fi-FI"/>
              <a:pPr>
                <a:defRPr/>
              </a:pPr>
              <a:t>‹#›</a:t>
            </a:fld>
            <a:endParaRPr lang="fi-FI" altLang="fi-FI"/>
          </a:p>
        </p:txBody>
      </p:sp>
    </p:spTree>
    <p:extLst>
      <p:ext uri="{BB962C8B-B14F-4D97-AF65-F5344CB8AC3E}">
        <p14:creationId xmlns:p14="http://schemas.microsoft.com/office/powerpoint/2010/main" val="3784594005"/>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7" name="Otsikko 6"/>
          <p:cNvSpPr>
            <a:spLocks noGrp="1"/>
          </p:cNvSpPr>
          <p:nvPr>
            <p:ph type="title"/>
          </p:nvPr>
        </p:nvSpPr>
        <p:spPr>
          <a:xfrm>
            <a:off x="457200" y="1428736"/>
            <a:ext cx="8229600" cy="642942"/>
          </a:xfrm>
          <a:prstGeom prst="rect">
            <a:avLst/>
          </a:prstGeom>
        </p:spPr>
        <p:txBody>
          <a:bodyPr/>
          <a:lstStyle>
            <a:lvl1pPr>
              <a:defRPr sz="3200"/>
            </a:lvl1pPr>
          </a:lstStyle>
          <a:p>
            <a:r>
              <a:rPr lang="fi-FI" dirty="0"/>
              <a:t>Muokkaa </a:t>
            </a:r>
            <a:r>
              <a:rPr lang="fi-FI" dirty="0" err="1"/>
              <a:t>perustyyl</a:t>
            </a:r>
            <a:r>
              <a:rPr lang="fi-FI" dirty="0"/>
              <a:t>. </a:t>
            </a:r>
            <a:r>
              <a:rPr lang="fi-FI" dirty="0" err="1"/>
              <a:t>napsautt</a:t>
            </a:r>
            <a:r>
              <a:rPr lang="fi-FI" dirty="0"/>
              <a:t>.</a:t>
            </a:r>
          </a:p>
        </p:txBody>
      </p:sp>
      <p:sp>
        <p:nvSpPr>
          <p:cNvPr id="17" name="Tekstin paikkamerkki 16"/>
          <p:cNvSpPr>
            <a:spLocks noGrp="1"/>
          </p:cNvSpPr>
          <p:nvPr>
            <p:ph type="body" sz="quarter" idx="10"/>
          </p:nvPr>
        </p:nvSpPr>
        <p:spPr>
          <a:xfrm>
            <a:off x="471326" y="2286000"/>
            <a:ext cx="8286750" cy="2928938"/>
          </a:xfrm>
          <a:prstGeom prst="rect">
            <a:avLst/>
          </a:prstGeom>
        </p:spPr>
        <p:txBody>
          <a:bodyPr/>
          <a:lstStyle>
            <a:lvl1pPr>
              <a:buFont typeface="Wingdings" pitchFamily="2" charset="2"/>
              <a:buChar char="§"/>
              <a:defRPr sz="2400">
                <a:solidFill>
                  <a:schemeClr val="accent3"/>
                </a:solidFill>
              </a:defRPr>
            </a:lvl1pPr>
          </a:lstStyle>
          <a:p>
            <a:pPr lvl="0"/>
            <a:r>
              <a:rPr lang="fi-FI" dirty="0"/>
              <a:t>Muokkaa tekstin perustyylejä napsauttamalla</a:t>
            </a:r>
          </a:p>
        </p:txBody>
      </p:sp>
      <p:sp>
        <p:nvSpPr>
          <p:cNvPr id="4" name="Rectangle 6"/>
          <p:cNvSpPr>
            <a:spLocks noGrp="1" noChangeArrowheads="1"/>
          </p:cNvSpPr>
          <p:nvPr>
            <p:ph type="dt" sz="half" idx="11"/>
          </p:nvPr>
        </p:nvSpPr>
        <p:spPr>
          <a:ln/>
        </p:spPr>
        <p:txBody>
          <a:bodyPr/>
          <a:lstStyle>
            <a:lvl1pPr>
              <a:defRPr/>
            </a:lvl1pPr>
          </a:lstStyle>
          <a:p>
            <a:pPr>
              <a:defRPr/>
            </a:pPr>
            <a:fld id="{B47A3E1A-F390-4081-B066-D66572686AA3}" type="datetime1">
              <a:rPr lang="fi-FI"/>
              <a:pPr>
                <a:defRPr/>
              </a:pPr>
              <a:t>17.1.2019</a:t>
            </a:fld>
            <a:endParaRPr lang="fi-FI"/>
          </a:p>
        </p:txBody>
      </p:sp>
      <p:sp>
        <p:nvSpPr>
          <p:cNvPr id="5" name="Rectangle 7"/>
          <p:cNvSpPr>
            <a:spLocks noGrp="1" noChangeArrowheads="1"/>
          </p:cNvSpPr>
          <p:nvPr>
            <p:ph type="ftr" sz="quarter" idx="12"/>
          </p:nvPr>
        </p:nvSpPr>
        <p:spPr>
          <a:ln/>
        </p:spPr>
        <p:txBody>
          <a:bodyPr/>
          <a:lstStyle>
            <a:lvl1pPr>
              <a:defRPr/>
            </a:lvl1pPr>
          </a:lstStyle>
          <a:p>
            <a:pPr>
              <a:defRPr/>
            </a:pPr>
            <a:r>
              <a:rPr lang="fi-FI"/>
              <a:t>Lisää viraston nimi, tekijän nimi ja osasto</a:t>
            </a:r>
          </a:p>
        </p:txBody>
      </p:sp>
      <p:sp>
        <p:nvSpPr>
          <p:cNvPr id="6" name="Rectangle 8"/>
          <p:cNvSpPr>
            <a:spLocks noGrp="1" noChangeArrowheads="1"/>
          </p:cNvSpPr>
          <p:nvPr>
            <p:ph type="sldNum" sz="quarter" idx="13"/>
          </p:nvPr>
        </p:nvSpPr>
        <p:spPr>
          <a:ln/>
        </p:spPr>
        <p:txBody>
          <a:bodyPr/>
          <a:lstStyle>
            <a:lvl1pPr>
              <a:defRPr/>
            </a:lvl1pPr>
          </a:lstStyle>
          <a:p>
            <a:pPr>
              <a:defRPr/>
            </a:pPr>
            <a:fld id="{3CF16F92-2D8B-481E-99AB-41181B060954}" type="slidenum">
              <a:rPr lang="fi-FI" altLang="fi-FI"/>
              <a:pPr>
                <a:defRPr/>
              </a:pPr>
              <a:t>‹#›</a:t>
            </a:fld>
            <a:endParaRPr lang="fi-FI" altLang="fi-FI"/>
          </a:p>
        </p:txBody>
      </p:sp>
    </p:spTree>
    <p:extLst>
      <p:ext uri="{BB962C8B-B14F-4D97-AF65-F5344CB8AC3E}">
        <p14:creationId xmlns:p14="http://schemas.microsoft.com/office/powerpoint/2010/main" val="2159323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68313" y="1412875"/>
            <a:ext cx="8229600" cy="647700"/>
          </a:xfrm>
        </p:spPr>
        <p:txBody>
          <a:bodyPr/>
          <a:lstStyle/>
          <a:p>
            <a:r>
              <a:rPr lang="fi-FI"/>
              <a:t>Muokkaa perustyyl. napsautt.</a:t>
            </a:r>
          </a:p>
        </p:txBody>
      </p:sp>
      <p:sp>
        <p:nvSpPr>
          <p:cNvPr id="3" name="Sisällön paikkamerkki 2"/>
          <p:cNvSpPr>
            <a:spLocks noGrp="1"/>
          </p:cNvSpPr>
          <p:nvPr>
            <p:ph idx="1"/>
          </p:nvPr>
        </p:nvSpPr>
        <p:spPr>
          <a:xfrm>
            <a:off x="457200" y="2276475"/>
            <a:ext cx="8229600" cy="295275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Rectangle 6"/>
          <p:cNvSpPr>
            <a:spLocks noGrp="1" noChangeArrowheads="1"/>
          </p:cNvSpPr>
          <p:nvPr>
            <p:ph type="dt" sz="half" idx="10"/>
          </p:nvPr>
        </p:nvSpPr>
        <p:spPr>
          <a:ln/>
        </p:spPr>
        <p:txBody>
          <a:bodyPr/>
          <a:lstStyle>
            <a:lvl1pPr>
              <a:defRPr/>
            </a:lvl1pPr>
          </a:lstStyle>
          <a:p>
            <a:pPr>
              <a:defRPr/>
            </a:pPr>
            <a:fld id="{9421D14C-C6EB-4175-AD1A-8734C2AD4227}" type="datetime1">
              <a:rPr lang="fi-FI"/>
              <a:pPr>
                <a:defRPr/>
              </a:pPr>
              <a:t>17.1.2019</a:t>
            </a:fld>
            <a:endParaRPr lang="fi-FI"/>
          </a:p>
        </p:txBody>
      </p:sp>
      <p:sp>
        <p:nvSpPr>
          <p:cNvPr id="5" name="Rectangle 7"/>
          <p:cNvSpPr>
            <a:spLocks noGrp="1" noChangeArrowheads="1"/>
          </p:cNvSpPr>
          <p:nvPr>
            <p:ph type="ftr" sz="quarter" idx="11"/>
          </p:nvPr>
        </p:nvSpPr>
        <p:spPr>
          <a:ln/>
        </p:spPr>
        <p:txBody>
          <a:bodyPr/>
          <a:lstStyle>
            <a:lvl1pPr>
              <a:defRPr/>
            </a:lvl1pPr>
          </a:lstStyle>
          <a:p>
            <a:pPr>
              <a:defRPr/>
            </a:pPr>
            <a:r>
              <a:rPr lang="fi-FI"/>
              <a:t>Lisää viraston nimi, tekijän nimi ja osasto</a:t>
            </a:r>
          </a:p>
        </p:txBody>
      </p:sp>
      <p:sp>
        <p:nvSpPr>
          <p:cNvPr id="6" name="Rectangle 8"/>
          <p:cNvSpPr>
            <a:spLocks noGrp="1" noChangeArrowheads="1"/>
          </p:cNvSpPr>
          <p:nvPr>
            <p:ph type="sldNum" sz="quarter" idx="12"/>
          </p:nvPr>
        </p:nvSpPr>
        <p:spPr>
          <a:ln/>
        </p:spPr>
        <p:txBody>
          <a:bodyPr/>
          <a:lstStyle>
            <a:lvl1pPr>
              <a:defRPr/>
            </a:lvl1pPr>
          </a:lstStyle>
          <a:p>
            <a:pPr>
              <a:defRPr/>
            </a:pPr>
            <a:fld id="{39BADE97-DB27-41E8-87B8-F83D48CE2DAD}" type="slidenum">
              <a:rPr lang="fi-FI" altLang="fi-FI"/>
              <a:pPr>
                <a:defRPr/>
              </a:pPr>
              <a:t>‹#›</a:t>
            </a:fld>
            <a:endParaRPr lang="fi-FI" altLang="fi-FI"/>
          </a:p>
        </p:txBody>
      </p:sp>
    </p:spTree>
    <p:extLst>
      <p:ext uri="{BB962C8B-B14F-4D97-AF65-F5344CB8AC3E}">
        <p14:creationId xmlns:p14="http://schemas.microsoft.com/office/powerpoint/2010/main" val="4108246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468313" y="1412875"/>
            <a:ext cx="8229600" cy="647700"/>
          </a:xfrm>
        </p:spPr>
        <p:txBody>
          <a:bodyPr/>
          <a:lstStyle/>
          <a:p>
            <a:r>
              <a:rPr lang="fi-FI"/>
              <a:t>Muokkaa perustyyl. napsautt.</a:t>
            </a:r>
          </a:p>
        </p:txBody>
      </p:sp>
      <p:sp>
        <p:nvSpPr>
          <p:cNvPr id="3" name="Sisällön paikkamerkki 2"/>
          <p:cNvSpPr>
            <a:spLocks noGrp="1"/>
          </p:cNvSpPr>
          <p:nvPr>
            <p:ph sz="half" idx="1"/>
          </p:nvPr>
        </p:nvSpPr>
        <p:spPr>
          <a:xfrm>
            <a:off x="457200" y="2276475"/>
            <a:ext cx="4038600" cy="2952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8200" y="2276475"/>
            <a:ext cx="4038600" cy="29527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Rectangle 6"/>
          <p:cNvSpPr>
            <a:spLocks noGrp="1" noChangeArrowheads="1"/>
          </p:cNvSpPr>
          <p:nvPr>
            <p:ph type="dt" sz="half" idx="10"/>
          </p:nvPr>
        </p:nvSpPr>
        <p:spPr>
          <a:ln/>
        </p:spPr>
        <p:txBody>
          <a:bodyPr/>
          <a:lstStyle>
            <a:lvl1pPr>
              <a:defRPr/>
            </a:lvl1pPr>
          </a:lstStyle>
          <a:p>
            <a:pPr>
              <a:defRPr/>
            </a:pPr>
            <a:fld id="{5BC3D62B-8E52-46D1-BB8E-DCCEA0E949D3}" type="datetime1">
              <a:rPr lang="fi-FI"/>
              <a:pPr>
                <a:defRPr/>
              </a:pPr>
              <a:t>17.1.2019</a:t>
            </a:fld>
            <a:endParaRPr lang="fi-FI"/>
          </a:p>
        </p:txBody>
      </p:sp>
      <p:sp>
        <p:nvSpPr>
          <p:cNvPr id="6" name="Rectangle 7"/>
          <p:cNvSpPr>
            <a:spLocks noGrp="1" noChangeArrowheads="1"/>
          </p:cNvSpPr>
          <p:nvPr>
            <p:ph type="ftr" sz="quarter" idx="11"/>
          </p:nvPr>
        </p:nvSpPr>
        <p:spPr>
          <a:ln/>
        </p:spPr>
        <p:txBody>
          <a:bodyPr/>
          <a:lstStyle>
            <a:lvl1pPr>
              <a:defRPr/>
            </a:lvl1pPr>
          </a:lstStyle>
          <a:p>
            <a:pPr>
              <a:defRPr/>
            </a:pPr>
            <a:r>
              <a:rPr lang="fi-FI"/>
              <a:t>Lisää viraston nimi, tekijän nimi ja osasto</a:t>
            </a:r>
          </a:p>
        </p:txBody>
      </p:sp>
      <p:sp>
        <p:nvSpPr>
          <p:cNvPr id="7" name="Rectangle 8"/>
          <p:cNvSpPr>
            <a:spLocks noGrp="1" noChangeArrowheads="1"/>
          </p:cNvSpPr>
          <p:nvPr>
            <p:ph type="sldNum" sz="quarter" idx="12"/>
          </p:nvPr>
        </p:nvSpPr>
        <p:spPr>
          <a:ln/>
        </p:spPr>
        <p:txBody>
          <a:bodyPr/>
          <a:lstStyle>
            <a:lvl1pPr>
              <a:defRPr/>
            </a:lvl1pPr>
          </a:lstStyle>
          <a:p>
            <a:pPr>
              <a:defRPr/>
            </a:pPr>
            <a:fld id="{4ACC4630-CFB3-4070-8FED-E8F40E07FD2B}" type="slidenum">
              <a:rPr lang="fi-FI" altLang="fi-FI"/>
              <a:pPr>
                <a:defRPr/>
              </a:pPr>
              <a:t>‹#›</a:t>
            </a:fld>
            <a:endParaRPr lang="fi-FI" altLang="fi-FI"/>
          </a:p>
        </p:txBody>
      </p:sp>
    </p:spTree>
    <p:extLst>
      <p:ext uri="{BB962C8B-B14F-4D97-AF65-F5344CB8AC3E}">
        <p14:creationId xmlns:p14="http://schemas.microsoft.com/office/powerpoint/2010/main" val="38116879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6"/>
          <a:srcRect/>
          <a:stretch>
            <a:fillRect/>
          </a:stretch>
        </a:blipFill>
        <a:effectLst/>
      </p:bgPr>
    </p:bg>
    <p:spTree>
      <p:nvGrpSpPr>
        <p:cNvPr id="1" name=""/>
        <p:cNvGrpSpPr/>
        <p:nvPr/>
      </p:nvGrpSpPr>
      <p:grpSpPr>
        <a:xfrm>
          <a:off x="0" y="0"/>
          <a:ext cx="0" cy="0"/>
          <a:chOff x="0" y="0"/>
          <a:chExt cx="0" cy="0"/>
        </a:xfrm>
      </p:grpSpPr>
      <p:sp>
        <p:nvSpPr>
          <p:cNvPr id="1026" name="Rectangle 4"/>
          <p:cNvSpPr>
            <a:spLocks noGrp="1" noChangeArrowheads="1"/>
          </p:cNvSpPr>
          <p:nvPr>
            <p:ph type="title"/>
          </p:nvPr>
        </p:nvSpPr>
        <p:spPr bwMode="auto">
          <a:xfrm>
            <a:off x="468313" y="1412875"/>
            <a:ext cx="82296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i-FI" altLang="fi-FI"/>
              <a:t>Muokkaa perustyyl. napsautt.</a:t>
            </a:r>
          </a:p>
        </p:txBody>
      </p:sp>
      <p:sp>
        <p:nvSpPr>
          <p:cNvPr id="1027" name="Rectangle 5"/>
          <p:cNvSpPr>
            <a:spLocks noGrp="1" noChangeArrowheads="1"/>
          </p:cNvSpPr>
          <p:nvPr>
            <p:ph type="body" idx="1"/>
          </p:nvPr>
        </p:nvSpPr>
        <p:spPr bwMode="auto">
          <a:xfrm>
            <a:off x="457200" y="2276475"/>
            <a:ext cx="822960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i-FI" altLang="fi-FI"/>
              <a:t>Muokkaa tekstin perustyylejä napsauttamalla</a:t>
            </a:r>
          </a:p>
          <a:p>
            <a:pPr lvl="1"/>
            <a:r>
              <a:rPr lang="fi-FI" altLang="fi-FI"/>
              <a:t>toinen taso</a:t>
            </a:r>
          </a:p>
          <a:p>
            <a:pPr lvl="2"/>
            <a:r>
              <a:rPr lang="fi-FI" altLang="fi-FI"/>
              <a:t>kolmas taso</a:t>
            </a:r>
          </a:p>
          <a:p>
            <a:pPr lvl="3"/>
            <a:r>
              <a:rPr lang="fi-FI" altLang="fi-FI"/>
              <a:t>neljäs taso</a:t>
            </a:r>
          </a:p>
          <a:p>
            <a:pPr lvl="4"/>
            <a:r>
              <a:rPr lang="fi-FI" altLang="fi-FI"/>
              <a:t>viides taso</a:t>
            </a:r>
          </a:p>
        </p:txBody>
      </p:sp>
      <p:sp>
        <p:nvSpPr>
          <p:cNvPr id="1030" name="Rectangle 6"/>
          <p:cNvSpPr>
            <a:spLocks noGrp="1" noChangeArrowheads="1"/>
          </p:cNvSpPr>
          <p:nvPr>
            <p:ph type="dt" sz="half" idx="2"/>
          </p:nvPr>
        </p:nvSpPr>
        <p:spPr bwMode="auto">
          <a:xfrm>
            <a:off x="6710363" y="6354763"/>
            <a:ext cx="1357312" cy="3635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solidFill>
                  <a:schemeClr val="bg1"/>
                </a:solidFill>
                <a:latin typeface="Arial" charset="0"/>
              </a:defRPr>
            </a:lvl1pPr>
          </a:lstStyle>
          <a:p>
            <a:pPr>
              <a:defRPr/>
            </a:pPr>
            <a:fld id="{2909D399-7EF6-4DF6-8C32-299DC394113B}" type="datetime1">
              <a:rPr lang="fi-FI"/>
              <a:pPr>
                <a:defRPr/>
              </a:pPr>
              <a:t>17.1.2019</a:t>
            </a:fld>
            <a:endParaRPr lang="fi-FI"/>
          </a:p>
        </p:txBody>
      </p:sp>
      <p:sp>
        <p:nvSpPr>
          <p:cNvPr id="1031" name="Rectangle 7"/>
          <p:cNvSpPr>
            <a:spLocks noGrp="1" noChangeArrowheads="1"/>
          </p:cNvSpPr>
          <p:nvPr>
            <p:ph type="ftr" sz="quarter" idx="3"/>
          </p:nvPr>
        </p:nvSpPr>
        <p:spPr bwMode="auto">
          <a:xfrm>
            <a:off x="284163" y="6354763"/>
            <a:ext cx="6356350" cy="3635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a:solidFill>
                  <a:schemeClr val="bg1"/>
                </a:solidFill>
                <a:latin typeface="Arial" charset="0"/>
              </a:defRPr>
            </a:lvl1pPr>
          </a:lstStyle>
          <a:p>
            <a:pPr>
              <a:defRPr/>
            </a:pPr>
            <a:r>
              <a:rPr lang="fi-FI"/>
              <a:t>Lisää viraston nimi, tekijän nimi ja osasto</a:t>
            </a:r>
          </a:p>
        </p:txBody>
      </p:sp>
      <p:sp>
        <p:nvSpPr>
          <p:cNvPr id="1032" name="Rectangle 8"/>
          <p:cNvSpPr>
            <a:spLocks noGrp="1" noChangeArrowheads="1"/>
          </p:cNvSpPr>
          <p:nvPr>
            <p:ph type="sldNum" sz="quarter" idx="4"/>
          </p:nvPr>
        </p:nvSpPr>
        <p:spPr bwMode="auto">
          <a:xfrm>
            <a:off x="8212138" y="6354763"/>
            <a:ext cx="400050" cy="3635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a:solidFill>
                  <a:schemeClr val="bg1"/>
                </a:solidFill>
              </a:defRPr>
            </a:lvl1pPr>
          </a:lstStyle>
          <a:p>
            <a:pPr>
              <a:defRPr/>
            </a:pPr>
            <a:fld id="{77DE36E0-7CDA-47D0-802C-5D7416186255}" type="slidenum">
              <a:rPr lang="fi-FI" altLang="fi-FI"/>
              <a:pPr>
                <a:defRPr/>
              </a:pPr>
              <a:t>‹#›</a:t>
            </a:fld>
            <a:endParaRPr lang="fi-FI" altLang="fi-FI"/>
          </a:p>
        </p:txBody>
      </p:sp>
      <p:pic>
        <p:nvPicPr>
          <p:cNvPr id="2" name="Picture 9" descr="AVI_su_ru_e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30200" y="269875"/>
            <a:ext cx="3084513"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81" r:id="rId1"/>
    <p:sldLayoutId id="2147483878" r:id="rId2"/>
    <p:sldLayoutId id="2147483879" r:id="rId3"/>
    <p:sldLayoutId id="2147483880" r:id="rId4"/>
  </p:sldLayoutIdLst>
  <p:hf hdr="0"/>
  <p:txStyles>
    <p:titleStyle>
      <a:lvl1pPr algn="l" rtl="0" eaLnBrk="0" fontAlgn="base" hangingPunct="0">
        <a:spcBef>
          <a:spcPct val="0"/>
        </a:spcBef>
        <a:spcAft>
          <a:spcPct val="0"/>
        </a:spcAft>
        <a:defRPr sz="3200">
          <a:solidFill>
            <a:schemeClr val="tx1"/>
          </a:solidFill>
          <a:latin typeface="+mj-lt"/>
          <a:ea typeface="+mj-ea"/>
          <a:cs typeface="+mj-cs"/>
        </a:defRPr>
      </a:lvl1pPr>
      <a:lvl2pPr algn="l" rtl="0" eaLnBrk="0" fontAlgn="base" hangingPunct="0">
        <a:spcBef>
          <a:spcPct val="0"/>
        </a:spcBef>
        <a:spcAft>
          <a:spcPct val="0"/>
        </a:spcAft>
        <a:defRPr sz="3200">
          <a:solidFill>
            <a:schemeClr val="tx1"/>
          </a:solidFill>
          <a:latin typeface="Arial" charset="0"/>
        </a:defRPr>
      </a:lvl2pPr>
      <a:lvl3pPr algn="l" rtl="0" eaLnBrk="0" fontAlgn="base" hangingPunct="0">
        <a:spcBef>
          <a:spcPct val="0"/>
        </a:spcBef>
        <a:spcAft>
          <a:spcPct val="0"/>
        </a:spcAft>
        <a:defRPr sz="3200">
          <a:solidFill>
            <a:schemeClr val="tx1"/>
          </a:solidFill>
          <a:latin typeface="Arial" charset="0"/>
        </a:defRPr>
      </a:lvl3pPr>
      <a:lvl4pPr algn="l" rtl="0" eaLnBrk="0" fontAlgn="base" hangingPunct="0">
        <a:spcBef>
          <a:spcPct val="0"/>
        </a:spcBef>
        <a:spcAft>
          <a:spcPct val="0"/>
        </a:spcAft>
        <a:defRPr sz="3200">
          <a:solidFill>
            <a:schemeClr val="tx1"/>
          </a:solidFill>
          <a:latin typeface="Arial" charset="0"/>
        </a:defRPr>
      </a:lvl4pPr>
      <a:lvl5pPr algn="l" rtl="0" eaLnBrk="0" fontAlgn="base" hangingPunct="0">
        <a:spcBef>
          <a:spcPct val="0"/>
        </a:spcBef>
        <a:spcAft>
          <a:spcPct val="0"/>
        </a:spcAft>
        <a:defRPr sz="3200">
          <a:solidFill>
            <a:schemeClr val="tx1"/>
          </a:solidFill>
          <a:latin typeface="Arial" charset="0"/>
        </a:defRPr>
      </a:lvl5pPr>
      <a:lvl6pPr marL="457200" algn="l" rtl="0" eaLnBrk="1" fontAlgn="base" hangingPunct="1">
        <a:spcBef>
          <a:spcPct val="0"/>
        </a:spcBef>
        <a:spcAft>
          <a:spcPct val="0"/>
        </a:spcAft>
        <a:defRPr sz="4000">
          <a:solidFill>
            <a:schemeClr val="tx2"/>
          </a:solidFill>
          <a:latin typeface="Verdana" pitchFamily="34" charset="0"/>
        </a:defRPr>
      </a:lvl6pPr>
      <a:lvl7pPr marL="914400" algn="l" rtl="0" eaLnBrk="1" fontAlgn="base" hangingPunct="1">
        <a:spcBef>
          <a:spcPct val="0"/>
        </a:spcBef>
        <a:spcAft>
          <a:spcPct val="0"/>
        </a:spcAft>
        <a:defRPr sz="4000">
          <a:solidFill>
            <a:schemeClr val="tx2"/>
          </a:solidFill>
          <a:latin typeface="Verdana" pitchFamily="34" charset="0"/>
        </a:defRPr>
      </a:lvl7pPr>
      <a:lvl8pPr marL="1371600" algn="l" rtl="0" eaLnBrk="1" fontAlgn="base" hangingPunct="1">
        <a:spcBef>
          <a:spcPct val="0"/>
        </a:spcBef>
        <a:spcAft>
          <a:spcPct val="0"/>
        </a:spcAft>
        <a:defRPr sz="4000">
          <a:solidFill>
            <a:schemeClr val="tx2"/>
          </a:solidFill>
          <a:latin typeface="Verdana" pitchFamily="34" charset="0"/>
        </a:defRPr>
      </a:lvl8pPr>
      <a:lvl9pPr marL="1828800" algn="l" rtl="0" eaLnBrk="1" fontAlgn="base" hangingPunct="1">
        <a:spcBef>
          <a:spcPct val="0"/>
        </a:spcBef>
        <a:spcAft>
          <a:spcPct val="0"/>
        </a:spcAft>
        <a:defRPr sz="4000">
          <a:solidFill>
            <a:schemeClr val="tx2"/>
          </a:solidFill>
          <a:latin typeface="Verdana" pitchFamily="34" charset="0"/>
        </a:defRPr>
      </a:lvl9pPr>
    </p:titleStyle>
    <p:bodyStyle>
      <a:lvl1pPr marL="342900" indent="-342900" algn="l" rtl="0" eaLnBrk="0" fontAlgn="base" hangingPunct="0">
        <a:spcBef>
          <a:spcPct val="20000"/>
        </a:spcBef>
        <a:spcAft>
          <a:spcPct val="0"/>
        </a:spcAft>
        <a:buClr>
          <a:schemeClr val="tx2"/>
        </a:buClr>
        <a:buSzPct val="150000"/>
        <a:buFont typeface="Wingdings" panose="05000000000000000000"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2"/>
          </a:solidFill>
          <a:latin typeface="+mn-lt"/>
        </a:defRPr>
      </a:lvl2pPr>
      <a:lvl3pPr marL="1143000" indent="-228600" algn="l" rtl="0" eaLnBrk="0" fontAlgn="base" hangingPunct="0">
        <a:spcBef>
          <a:spcPct val="20000"/>
        </a:spcBef>
        <a:spcAft>
          <a:spcPct val="0"/>
        </a:spcAft>
        <a:buClr>
          <a:schemeClr val="accent2"/>
        </a:buClr>
        <a:buSzPct val="150000"/>
        <a:buFont typeface="Wingdings" panose="05000000000000000000" pitchFamily="2" charset="2"/>
        <a:buChar char="§"/>
        <a:defRPr sz="2000">
          <a:solidFill>
            <a:schemeClr val="tx2"/>
          </a:solidFill>
          <a:latin typeface="+mn-lt"/>
        </a:defRPr>
      </a:lvl3pPr>
      <a:lvl4pPr marL="1600200" indent="-228600" algn="l" rtl="0" eaLnBrk="0" fontAlgn="base" hangingPunct="0">
        <a:spcBef>
          <a:spcPct val="20000"/>
        </a:spcBef>
        <a:spcAft>
          <a:spcPct val="0"/>
        </a:spcAft>
        <a:buChar char="–"/>
        <a:defRPr>
          <a:solidFill>
            <a:schemeClr val="tx2"/>
          </a:solidFill>
          <a:latin typeface="+mn-lt"/>
        </a:defRPr>
      </a:lvl4pPr>
      <a:lvl5pPr marL="2057400" indent="-228600" algn="l" rtl="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mn-lt"/>
        </a:defRPr>
      </a:lvl5pPr>
      <a:lvl6pPr marL="25146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Font typeface="Wingdings" pitchFamily="2" charset="2"/>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hyperlink" Target="http://www.finlex.fi/fi/laki/ajantasa/1998/19980629?search%5btype%5d=pika&amp;search%5bpika%5d=lukiolaki#a629-1998"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www.finlex.fi/fi/laki/ajantasa/2003/20030434" TargetMode="Externa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310A4A1-8A29-4AD0-958C-F4009F0C3AB3}"/>
              </a:ext>
            </a:extLst>
          </p:cNvPr>
          <p:cNvSpPr>
            <a:spLocks noGrp="1"/>
          </p:cNvSpPr>
          <p:nvPr>
            <p:ph type="ctrTitle"/>
          </p:nvPr>
        </p:nvSpPr>
        <p:spPr/>
        <p:txBody>
          <a:bodyPr/>
          <a:lstStyle/>
          <a:p>
            <a:r>
              <a:rPr lang="fi-FI" b="1" dirty="0"/>
              <a:t>Opetuksellisen tuen säännöksiä</a:t>
            </a:r>
          </a:p>
        </p:txBody>
      </p:sp>
      <p:sp>
        <p:nvSpPr>
          <p:cNvPr id="3" name="Alaotsikko 2">
            <a:extLst>
              <a:ext uri="{FF2B5EF4-FFF2-40B4-BE49-F238E27FC236}">
                <a16:creationId xmlns:a16="http://schemas.microsoft.com/office/drawing/2014/main" id="{AE30D63E-98DF-43D2-9F71-99D95E8D0846}"/>
              </a:ext>
            </a:extLst>
          </p:cNvPr>
          <p:cNvSpPr>
            <a:spLocks noGrp="1"/>
          </p:cNvSpPr>
          <p:nvPr>
            <p:ph type="subTitle" idx="1"/>
          </p:nvPr>
        </p:nvSpPr>
        <p:spPr/>
        <p:txBody>
          <a:bodyPr/>
          <a:lstStyle/>
          <a:p>
            <a:r>
              <a:rPr lang="fi-FI" dirty="0"/>
              <a:t>Tukea tuen järjestäjille</a:t>
            </a:r>
          </a:p>
          <a:p>
            <a:r>
              <a:rPr lang="fi-FI" dirty="0"/>
              <a:t>Tampere 17.1.2018</a:t>
            </a:r>
          </a:p>
        </p:txBody>
      </p:sp>
      <p:sp>
        <p:nvSpPr>
          <p:cNvPr id="4" name="Päivämäärän paikkamerkki 3">
            <a:extLst>
              <a:ext uri="{FF2B5EF4-FFF2-40B4-BE49-F238E27FC236}">
                <a16:creationId xmlns:a16="http://schemas.microsoft.com/office/drawing/2014/main" id="{F65DABD1-0DA4-49B4-912B-D7C46191C672}"/>
              </a:ext>
            </a:extLst>
          </p:cNvPr>
          <p:cNvSpPr>
            <a:spLocks noGrp="1"/>
          </p:cNvSpPr>
          <p:nvPr>
            <p:ph type="dt" sz="quarter" idx="10"/>
          </p:nvPr>
        </p:nvSpPr>
        <p:spPr/>
        <p:txBody>
          <a:bodyPr/>
          <a:lstStyle/>
          <a:p>
            <a:pPr>
              <a:defRPr/>
            </a:pPr>
            <a:fld id="{1395E589-313C-4E51-8748-B772808A0A15}" type="datetime1">
              <a:rPr lang="fi-FI" smtClean="0"/>
              <a:pPr>
                <a:defRPr/>
              </a:pPr>
              <a:t>17.1.2019</a:t>
            </a:fld>
            <a:endParaRPr lang="fi-FI"/>
          </a:p>
        </p:txBody>
      </p:sp>
      <p:sp>
        <p:nvSpPr>
          <p:cNvPr id="5" name="Alatunnisteen paikkamerkki 4">
            <a:extLst>
              <a:ext uri="{FF2B5EF4-FFF2-40B4-BE49-F238E27FC236}">
                <a16:creationId xmlns:a16="http://schemas.microsoft.com/office/drawing/2014/main" id="{F8A96CBF-D998-4526-A9E2-7654BC1939DF}"/>
              </a:ext>
            </a:extLst>
          </p:cNvPr>
          <p:cNvSpPr>
            <a:spLocks noGrp="1"/>
          </p:cNvSpPr>
          <p:nvPr>
            <p:ph type="ftr" sz="quarter" idx="11"/>
          </p:nvPr>
        </p:nvSpPr>
        <p:spPr/>
        <p:txBody>
          <a:bodyPr/>
          <a:lstStyle/>
          <a:p>
            <a:pPr>
              <a:defRPr/>
            </a:pPr>
            <a:r>
              <a:rPr lang="fi-FI"/>
              <a:t>Lisää viraston nimi, tekijän nimi ja osasto</a:t>
            </a:r>
          </a:p>
        </p:txBody>
      </p:sp>
      <p:sp>
        <p:nvSpPr>
          <p:cNvPr id="6" name="Dian numeron paikkamerkki 5">
            <a:extLst>
              <a:ext uri="{FF2B5EF4-FFF2-40B4-BE49-F238E27FC236}">
                <a16:creationId xmlns:a16="http://schemas.microsoft.com/office/drawing/2014/main" id="{98570D8D-15E2-4BB1-B47C-6BD9D5F7B24F}"/>
              </a:ext>
            </a:extLst>
          </p:cNvPr>
          <p:cNvSpPr>
            <a:spLocks noGrp="1"/>
          </p:cNvSpPr>
          <p:nvPr>
            <p:ph type="sldNum" sz="quarter" idx="12"/>
          </p:nvPr>
        </p:nvSpPr>
        <p:spPr/>
        <p:txBody>
          <a:bodyPr/>
          <a:lstStyle/>
          <a:p>
            <a:pPr>
              <a:defRPr/>
            </a:pPr>
            <a:fld id="{E07F60C0-EC34-4266-BF88-BA3B46667CA8}" type="slidenum">
              <a:rPr lang="fi-FI" altLang="fi-FI" smtClean="0"/>
              <a:pPr>
                <a:defRPr/>
              </a:pPr>
              <a:t>1</a:t>
            </a:fld>
            <a:endParaRPr lang="fi-FI" altLang="fi-FI"/>
          </a:p>
        </p:txBody>
      </p:sp>
    </p:spTree>
    <p:extLst>
      <p:ext uri="{BB962C8B-B14F-4D97-AF65-F5344CB8AC3E}">
        <p14:creationId xmlns:p14="http://schemas.microsoft.com/office/powerpoint/2010/main" val="3140147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Otsikko 1"/>
          <p:cNvSpPr>
            <a:spLocks noGrp="1"/>
          </p:cNvSpPr>
          <p:nvPr>
            <p:ph type="title"/>
          </p:nvPr>
        </p:nvSpPr>
        <p:spPr/>
        <p:txBody>
          <a:bodyPr/>
          <a:lstStyle/>
          <a:p>
            <a:r>
              <a:rPr lang="fi-FI" altLang="fi-FI" sz="2400" b="1"/>
              <a:t>HOJKS 17 a § </a:t>
            </a:r>
          </a:p>
        </p:txBody>
      </p:sp>
      <p:sp>
        <p:nvSpPr>
          <p:cNvPr id="45059" name="Sisällön paikkamerkki 2"/>
          <p:cNvSpPr>
            <a:spLocks noGrp="1"/>
          </p:cNvSpPr>
          <p:nvPr>
            <p:ph idx="1"/>
          </p:nvPr>
        </p:nvSpPr>
        <p:spPr>
          <a:xfrm>
            <a:off x="323850" y="2133600"/>
            <a:ext cx="8496300" cy="3671888"/>
          </a:xfrm>
        </p:spPr>
        <p:txBody>
          <a:bodyPr/>
          <a:lstStyle/>
          <a:p>
            <a:r>
              <a:rPr lang="fi-FI" altLang="fi-FI" sz="2000"/>
              <a:t>Erityistä tukea koskevan päätöksen toimeenpanemiseksi oppilaalle on laadittava henkilökohtainen opetuksen järjestämistä koskeva suunnitelma. </a:t>
            </a:r>
          </a:p>
          <a:p>
            <a:r>
              <a:rPr lang="fi-FI" altLang="fi-FI" sz="2000"/>
              <a:t>Laadittava, jollei siihen ole ilmeistä estettä, yhteistyössä oppilaan ja huoltajan tai tarvittaessa oppilaan muun laillisen edustajan kanssa.</a:t>
            </a:r>
          </a:p>
          <a:p>
            <a:r>
              <a:rPr lang="fi-FI" altLang="fi-FI" sz="2000"/>
              <a:t>Käytävä ilmi oppilaan erityistä tukea koskevan päätöksen mukaisen opetuksen ja muun tuen antaminen. </a:t>
            </a:r>
          </a:p>
          <a:p>
            <a:r>
              <a:rPr lang="fi-FI" altLang="fi-FI" sz="2000"/>
              <a:t>Tarkistetaan tarvittaessa, kuitenkin vähintään kerran lukuvuodessa, oppilaan tarpeiden mukaiseksi. </a:t>
            </a:r>
          </a:p>
          <a:p>
            <a:r>
              <a:rPr lang="fi-FI" altLang="fi-FI" sz="2000"/>
              <a:t>Keskeisestä sisällöstä määrätään opetussuunnitelman perusteissa</a:t>
            </a:r>
          </a:p>
          <a:p>
            <a:endParaRPr lang="fi-FI" altLang="fi-FI"/>
          </a:p>
        </p:txBody>
      </p:sp>
      <p:sp>
        <p:nvSpPr>
          <p:cNvPr id="45060"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E7C65B23-8739-4CD9-A064-DC5BD8952604}"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45061"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a:solidFill>
                  <a:schemeClr val="bg1"/>
                </a:solidFill>
              </a:rPr>
              <a:t>Lisää viraston nimi, tekijän nimi ja osasto</a:t>
            </a:r>
          </a:p>
        </p:txBody>
      </p:sp>
      <p:sp>
        <p:nvSpPr>
          <p:cNvPr id="45062"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74F07D70-C930-42B8-9458-D8B60E6410B7}" type="slidenum">
              <a:rPr lang="fi-FI" altLang="fi-FI" sz="1000" smtClean="0">
                <a:solidFill>
                  <a:schemeClr val="bg1"/>
                </a:solidFill>
              </a:rPr>
              <a:pPr>
                <a:spcBef>
                  <a:spcPct val="0"/>
                </a:spcBef>
                <a:buClrTx/>
                <a:buSzTx/>
                <a:buFontTx/>
                <a:buNone/>
              </a:pPr>
              <a:t>10</a:t>
            </a:fld>
            <a:endParaRPr lang="fi-FI" altLang="fi-FI" sz="100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Otsikko 1"/>
          <p:cNvSpPr>
            <a:spLocks noGrp="1"/>
          </p:cNvSpPr>
          <p:nvPr>
            <p:ph type="title"/>
          </p:nvPr>
        </p:nvSpPr>
        <p:spPr/>
        <p:txBody>
          <a:bodyPr/>
          <a:lstStyle/>
          <a:p>
            <a:r>
              <a:rPr lang="fi-FI" altLang="fi-FI" sz="2400" b="1"/>
              <a:t>HOJKS:n laatiminen (LSAVI/239/06.06.01/2011)</a:t>
            </a:r>
          </a:p>
        </p:txBody>
      </p:sp>
      <p:sp>
        <p:nvSpPr>
          <p:cNvPr id="46083" name="Sisällön paikkamerkki 2"/>
          <p:cNvSpPr>
            <a:spLocks noGrp="1"/>
          </p:cNvSpPr>
          <p:nvPr>
            <p:ph idx="1"/>
          </p:nvPr>
        </p:nvSpPr>
        <p:spPr>
          <a:xfrm>
            <a:off x="107950" y="2060575"/>
            <a:ext cx="8856663" cy="3889375"/>
          </a:xfrm>
        </p:spPr>
        <p:txBody>
          <a:bodyPr/>
          <a:lstStyle/>
          <a:p>
            <a:r>
              <a:rPr lang="fi-FI" altLang="fi-FI" sz="2000"/>
              <a:t>Aluehallintovirasto toteaa HOJKS:n kuuluvan olennaisena osana erityistä tukea tarvitsevien oppilaiden pitkäjänteisen oppimisen takaamiseen. Aluehallintovirasto katsoo siten aiheelliseksi saattaa opetuksen järjestäjän tietoon käsityksensä perusopetuslain 17 a §:n oikeasta tulkinnasta, joka edellyttää HOJKS:n laatimista erityisopetusta saavalle oppilaalle mahdollisimman varhaisessa vaiheessa. Opettajan toistuvat sairauslomat eivät ole perusteltu syy HOJKS:n laatimisen viivästymiselle.</a:t>
            </a:r>
          </a:p>
          <a:p>
            <a:r>
              <a:rPr lang="fi-FI" altLang="fi-FI" sz="2000"/>
              <a:t>Aluehallintovirasto lähettää lisäksi opetuksen järjestäjän tiedoksi eduskunnan oikeusasiamiehen ratkaisun(OA 12.12.2002, Dnro 1812/4/00), jossa myös korostetaan HOJKS:n merkitystä oppilaan oikeuksien toteutumisen kannalta.</a:t>
            </a:r>
          </a:p>
          <a:p>
            <a:endParaRPr lang="fi-FI" altLang="fi-FI" sz="1800"/>
          </a:p>
        </p:txBody>
      </p:sp>
      <p:sp>
        <p:nvSpPr>
          <p:cNvPr id="46084"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619A7F01-B20B-4CC6-9D06-C485D245642C}"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46085"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a:solidFill>
                  <a:schemeClr val="bg1"/>
                </a:solidFill>
              </a:rPr>
              <a:t>Lisää viraston nimi, tekijän nimi ja osasto</a:t>
            </a:r>
          </a:p>
        </p:txBody>
      </p:sp>
      <p:sp>
        <p:nvSpPr>
          <p:cNvPr id="46086"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3C022299-1F58-45B8-87C4-28AD09863C2B}" type="slidenum">
              <a:rPr lang="fi-FI" altLang="fi-FI" sz="1000" smtClean="0">
                <a:solidFill>
                  <a:schemeClr val="bg1"/>
                </a:solidFill>
              </a:rPr>
              <a:pPr>
                <a:spcBef>
                  <a:spcPct val="0"/>
                </a:spcBef>
                <a:buClrTx/>
                <a:buSzTx/>
                <a:buFontTx/>
                <a:buNone/>
              </a:pPr>
              <a:t>11</a:t>
            </a:fld>
            <a:endParaRPr lang="fi-FI" altLang="fi-FI" sz="100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Otsikko 1"/>
          <p:cNvSpPr>
            <a:spLocks noGrp="1"/>
          </p:cNvSpPr>
          <p:nvPr>
            <p:ph type="title"/>
          </p:nvPr>
        </p:nvSpPr>
        <p:spPr>
          <a:xfrm>
            <a:off x="250825" y="981075"/>
            <a:ext cx="8447088" cy="863600"/>
          </a:xfrm>
        </p:spPr>
        <p:txBody>
          <a:bodyPr/>
          <a:lstStyle/>
          <a:p>
            <a:r>
              <a:rPr lang="fi-FI" altLang="fi-FI" sz="2000" b="1"/>
              <a:t>Vammaisten lasten oikeus perusopetukseen ja HOJKS</a:t>
            </a:r>
            <a:br>
              <a:rPr lang="fi-FI" altLang="fi-FI" sz="2000" b="1"/>
            </a:br>
            <a:r>
              <a:rPr lang="fi-FI" altLang="fi-FI" sz="2000" b="1"/>
              <a:t>( </a:t>
            </a:r>
            <a:r>
              <a:rPr lang="fi-FI" altLang="fi-FI" sz="2000"/>
              <a:t>OA 12.12.2002,Dnro 1812/4/00)</a:t>
            </a:r>
          </a:p>
        </p:txBody>
      </p:sp>
      <p:sp>
        <p:nvSpPr>
          <p:cNvPr id="47107" name="Sisällön paikkamerkki 2"/>
          <p:cNvSpPr>
            <a:spLocks noGrp="1"/>
          </p:cNvSpPr>
          <p:nvPr>
            <p:ph idx="1"/>
          </p:nvPr>
        </p:nvSpPr>
        <p:spPr>
          <a:xfrm>
            <a:off x="323850" y="1916113"/>
            <a:ext cx="8362950" cy="3889375"/>
          </a:xfrm>
        </p:spPr>
        <p:txBody>
          <a:bodyPr/>
          <a:lstStyle/>
          <a:p>
            <a:r>
              <a:rPr lang="fi-FI" altLang="fi-FI" sz="1800"/>
              <a:t>OA Paunio katsoi, että perusopetuslain 17 §:n mukaan erityisopetukseen otetulle lapselle on laadittava henkilökohtainen opetuksen järjestämistä koskeva suunnitelma. Opetushallituksen antaman määräyskirjeen mukaan sen toteutumista on arvioitava säännöllisesti. Kyseessä olevan lapsen kohdalla suunnitelman toteutumista ei ollut selvityksen mukaan arvioitu sellaisen lukuvuoden aikana, jona hän oli vaihtanut mukautetun opetussuunnitelman mukaisesta opetuksesta yleisopetukseen ja odotti paikkaa toisen koulun erityisluokkaan. OA kiinnitti huomiota myös siihen, että opetuksen henkilökohtaisessa suunnittelussa olisi voitu ottaa paremmin huomioon moniammatillinen asiantuntemus</a:t>
            </a:r>
            <a:r>
              <a:rPr lang="fi-FI" altLang="fi-FI" sz="1800" b="1"/>
              <a:t> </a:t>
            </a:r>
            <a:r>
              <a:rPr lang="fi-FI" altLang="fi-FI" sz="1800"/>
              <a:t>ja opetuksen ja terveydenhuollon välinen yhteistyö perusopetuslain esitöiden ja opetushallituksen määräyksen mukaisesti.</a:t>
            </a:r>
          </a:p>
          <a:p>
            <a:endParaRPr lang="fi-FI" altLang="fi-FI"/>
          </a:p>
        </p:txBody>
      </p:sp>
      <p:sp>
        <p:nvSpPr>
          <p:cNvPr id="47108"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9F924E58-97A6-42D2-AF91-393856CA6DB0}"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47109"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a:solidFill>
                  <a:schemeClr val="bg1"/>
                </a:solidFill>
              </a:rPr>
              <a:t>Lisää viraston nimi, tekijän nimi ja osasto</a:t>
            </a:r>
          </a:p>
        </p:txBody>
      </p:sp>
      <p:sp>
        <p:nvSpPr>
          <p:cNvPr id="47110"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FCCE9969-8A10-4239-8D0D-F22C2AEF0EE4}" type="slidenum">
              <a:rPr lang="fi-FI" altLang="fi-FI" sz="1000" smtClean="0">
                <a:solidFill>
                  <a:schemeClr val="bg1"/>
                </a:solidFill>
              </a:rPr>
              <a:pPr>
                <a:spcBef>
                  <a:spcPct val="0"/>
                </a:spcBef>
                <a:buClrTx/>
                <a:buSzTx/>
                <a:buFontTx/>
                <a:buNone/>
              </a:pPr>
              <a:t>12</a:t>
            </a:fld>
            <a:endParaRPr lang="fi-FI" altLang="fi-FI" sz="100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Otsikko 1"/>
          <p:cNvSpPr>
            <a:spLocks noGrp="1"/>
          </p:cNvSpPr>
          <p:nvPr>
            <p:ph type="title"/>
          </p:nvPr>
        </p:nvSpPr>
        <p:spPr>
          <a:xfrm>
            <a:off x="457200" y="1125538"/>
            <a:ext cx="8474075" cy="574675"/>
          </a:xfrm>
        </p:spPr>
        <p:txBody>
          <a:bodyPr/>
          <a:lstStyle/>
          <a:p>
            <a:r>
              <a:rPr lang="fi-FI" altLang="fi-FI" sz="2000" b="1" dirty="0"/>
              <a:t>Erityiset opetusjärjestelyt  PerusopL18 § </a:t>
            </a:r>
          </a:p>
        </p:txBody>
      </p:sp>
      <p:sp>
        <p:nvSpPr>
          <p:cNvPr id="3" name="Sisällön paikkamerkki 2"/>
          <p:cNvSpPr>
            <a:spLocks noGrp="1"/>
          </p:cNvSpPr>
          <p:nvPr>
            <p:ph idx="1"/>
          </p:nvPr>
        </p:nvSpPr>
        <p:spPr>
          <a:xfrm>
            <a:off x="395288" y="1700213"/>
            <a:ext cx="8424862" cy="5018087"/>
          </a:xfrm>
        </p:spPr>
        <p:txBody>
          <a:bodyPr/>
          <a:lstStyle/>
          <a:p>
            <a:pPr>
              <a:defRPr/>
            </a:pPr>
            <a:r>
              <a:rPr lang="fi-FI" sz="1800" dirty="0"/>
              <a:t>Oppilaan opiskelu voidaan järjestää osittain toisin kuin tässä laissa ja sen nojalla säädetään ja määrätään, jos:</a:t>
            </a:r>
          </a:p>
          <a:p>
            <a:pPr>
              <a:defRPr/>
            </a:pPr>
            <a:r>
              <a:rPr lang="fi-FI" sz="1800" dirty="0"/>
              <a:t>1) oppilaalla/opiskelijalla katsotaan joltakin osin ennestään olevan perusopetuksen/lukion oppimäärää vastaavat tiedot ja taidot;</a:t>
            </a:r>
          </a:p>
          <a:p>
            <a:pPr>
              <a:defRPr/>
            </a:pPr>
            <a:r>
              <a:rPr lang="fi-FI" sz="1800" dirty="0"/>
              <a:t>2) perusopetuksen/lukion oppimäärän suorittaminen olisi </a:t>
            </a:r>
            <a:r>
              <a:rPr lang="fi-FI" sz="1800" i="1" dirty="0"/>
              <a:t>oppilaalle/opiskelijalle olosuhteet </a:t>
            </a:r>
            <a:r>
              <a:rPr lang="fi-FI" sz="1800" dirty="0"/>
              <a:t>ja aikaisemmat opinnot </a:t>
            </a:r>
            <a:r>
              <a:rPr lang="fi-FI" sz="1800" i="1" dirty="0"/>
              <a:t>huomioon ottaen </a:t>
            </a:r>
            <a:r>
              <a:rPr lang="fi-FI" sz="1800" b="1" i="1" dirty="0"/>
              <a:t>joltakin osin kohtuutonta</a:t>
            </a:r>
            <a:r>
              <a:rPr lang="fi-FI" sz="1800" i="1" dirty="0"/>
              <a:t>;</a:t>
            </a:r>
            <a:r>
              <a:rPr lang="fi-FI" sz="1800" dirty="0"/>
              <a:t> tai</a:t>
            </a:r>
          </a:p>
          <a:p>
            <a:pPr>
              <a:defRPr/>
            </a:pPr>
            <a:r>
              <a:rPr lang="fi-FI" sz="1800" dirty="0"/>
              <a:t>3) </a:t>
            </a:r>
            <a:r>
              <a:rPr lang="fi-FI" sz="1800" i="1" dirty="0"/>
              <a:t>se on perusteltua oppilaan </a:t>
            </a:r>
            <a:r>
              <a:rPr lang="fi-FI" sz="1800" b="1" i="1" dirty="0"/>
              <a:t>terveydentilaan liittyvistä syistä</a:t>
            </a:r>
            <a:r>
              <a:rPr lang="fi-FI" sz="1800" dirty="0"/>
              <a:t>.</a:t>
            </a:r>
          </a:p>
          <a:p>
            <a:pPr>
              <a:defRPr/>
            </a:pPr>
            <a:r>
              <a:rPr lang="fi-FI" sz="1800" dirty="0"/>
              <a:t>Perusopetus: </a:t>
            </a:r>
            <a:r>
              <a:rPr lang="fi-FI" sz="1800" i="1" dirty="0"/>
              <a:t>Jos oppilaan huoltaja ei ole tehnyt esitystä </a:t>
            </a:r>
            <a:r>
              <a:rPr lang="fi-FI" sz="1800" dirty="0"/>
              <a:t>opiskelun järjestämisestä 1 momentissa tarkoitetulla tai sen nojalla säädetyllä tavalla, on huoltajalle varattava </a:t>
            </a:r>
            <a:r>
              <a:rPr lang="fi-FI" sz="1800" i="1" dirty="0"/>
              <a:t>tilaisuus tulla kuulluksi ennen päätöksen tekemistä</a:t>
            </a:r>
            <a:r>
              <a:rPr lang="fi-FI" sz="1800" dirty="0"/>
              <a:t>. Muille kuin oppivelvollisille järjestettävässä opetuksessa on vastaavasti varattava oppilaalle tilaisuus tulla kuulluksi</a:t>
            </a:r>
            <a:r>
              <a:rPr lang="fi-FI" sz="1600" dirty="0"/>
              <a:t>.</a:t>
            </a:r>
          </a:p>
          <a:p>
            <a:pPr marL="0" indent="0">
              <a:buFont typeface="Wingdings" panose="05000000000000000000" pitchFamily="2" charset="2"/>
              <a:buNone/>
              <a:defRPr/>
            </a:pPr>
            <a:r>
              <a:rPr lang="fi-FI" sz="1000" b="1" dirty="0">
                <a:hlinkClick r:id="rId2" tooltip="Linkki voimaantulosäännökseen"/>
              </a:rPr>
              <a:t>13 §</a:t>
            </a:r>
            <a:endParaRPr lang="fi-FI" sz="1000" b="1" dirty="0"/>
          </a:p>
          <a:p>
            <a:pPr>
              <a:defRPr/>
            </a:pPr>
            <a:endParaRPr lang="fi-FI" sz="1000" dirty="0"/>
          </a:p>
        </p:txBody>
      </p:sp>
      <p:sp>
        <p:nvSpPr>
          <p:cNvPr id="57348"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D481F61F-F53B-449E-BD40-75D7EA54EDC8}"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57349"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a:solidFill>
                  <a:schemeClr val="bg1"/>
                </a:solidFill>
              </a:rPr>
              <a:t>Lisää viraston nimi, tekijän nimi ja osasto</a:t>
            </a:r>
          </a:p>
        </p:txBody>
      </p:sp>
      <p:sp>
        <p:nvSpPr>
          <p:cNvPr id="57350"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559EB82A-C169-4659-A7EC-94C72483DA3A}" type="slidenum">
              <a:rPr lang="fi-FI" altLang="fi-FI" sz="1000" smtClean="0">
                <a:solidFill>
                  <a:schemeClr val="bg1"/>
                </a:solidFill>
              </a:rPr>
              <a:pPr>
                <a:spcBef>
                  <a:spcPct val="0"/>
                </a:spcBef>
                <a:buClrTx/>
                <a:buSzTx/>
                <a:buFontTx/>
                <a:buNone/>
              </a:pPr>
              <a:t>13</a:t>
            </a:fld>
            <a:endParaRPr lang="fi-FI" altLang="fi-FI" sz="1000">
              <a:solidFill>
                <a:schemeClr val="bg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85AB00C-04AE-40E4-8216-2FCA64D7708D}"/>
              </a:ext>
            </a:extLst>
          </p:cNvPr>
          <p:cNvSpPr>
            <a:spLocks noGrp="1"/>
          </p:cNvSpPr>
          <p:nvPr>
            <p:ph type="title"/>
          </p:nvPr>
        </p:nvSpPr>
        <p:spPr>
          <a:xfrm>
            <a:off x="467543" y="1052736"/>
            <a:ext cx="8640961" cy="432048"/>
          </a:xfrm>
        </p:spPr>
        <p:txBody>
          <a:bodyPr/>
          <a:lstStyle/>
          <a:p>
            <a:r>
              <a:rPr lang="fi-FI" sz="2400" dirty="0">
                <a:solidFill>
                  <a:srgbClr val="4E4E4E"/>
                </a:solidFill>
                <a:latin typeface="IntervalSansProSemiBold"/>
              </a:rPr>
              <a:t/>
            </a:r>
            <a:br>
              <a:rPr lang="fi-FI" sz="2400" dirty="0">
                <a:solidFill>
                  <a:srgbClr val="4E4E4E"/>
                </a:solidFill>
                <a:latin typeface="IntervalSansProSemiBold"/>
              </a:rPr>
            </a:br>
            <a:r>
              <a:rPr lang="fi-FI" sz="2000" b="1" dirty="0">
                <a:latin typeface="Arial" panose="020B0604020202020204" pitchFamily="34" charset="0"/>
                <a:cs typeface="Arial" panose="020B0604020202020204" pitchFamily="34" charset="0"/>
              </a:rPr>
              <a:t>Joustava perusopetus </a:t>
            </a:r>
            <a:r>
              <a:rPr lang="fi-FI" sz="2000" b="1" dirty="0" err="1">
                <a:latin typeface="Arial" panose="020B0604020202020204" pitchFamily="34" charset="0"/>
                <a:cs typeface="Arial" panose="020B0604020202020204" pitchFamily="34" charset="0"/>
              </a:rPr>
              <a:t>PeoA</a:t>
            </a:r>
            <a:r>
              <a:rPr lang="fi-FI" sz="2000" b="1" dirty="0">
                <a:latin typeface="Arial" panose="020B0604020202020204" pitchFamily="34" charset="0"/>
                <a:cs typeface="Arial" panose="020B0604020202020204" pitchFamily="34" charset="0"/>
              </a:rPr>
              <a:t> 9a § ja 9b §</a:t>
            </a:r>
            <a:r>
              <a:rPr lang="fi-FI" dirty="0">
                <a:solidFill>
                  <a:srgbClr val="4E4E4E"/>
                </a:solidFill>
                <a:latin typeface="IntervalSansProSemiBold"/>
              </a:rPr>
              <a:t/>
            </a:r>
            <a:br>
              <a:rPr lang="fi-FI" dirty="0">
                <a:solidFill>
                  <a:srgbClr val="4E4E4E"/>
                </a:solidFill>
                <a:latin typeface="IntervalSansProSemiBold"/>
              </a:rPr>
            </a:br>
            <a:endParaRPr lang="fi-FI" dirty="0"/>
          </a:p>
        </p:txBody>
      </p:sp>
      <p:sp>
        <p:nvSpPr>
          <p:cNvPr id="3" name="Sisällön paikkamerkki 2">
            <a:extLst>
              <a:ext uri="{FF2B5EF4-FFF2-40B4-BE49-F238E27FC236}">
                <a16:creationId xmlns:a16="http://schemas.microsoft.com/office/drawing/2014/main" id="{F4A39838-46C1-4853-A1D1-372D53A212B3}"/>
              </a:ext>
            </a:extLst>
          </p:cNvPr>
          <p:cNvSpPr>
            <a:spLocks noGrp="1"/>
          </p:cNvSpPr>
          <p:nvPr>
            <p:ph idx="1"/>
          </p:nvPr>
        </p:nvSpPr>
        <p:spPr>
          <a:xfrm>
            <a:off x="284164" y="1628800"/>
            <a:ext cx="8402636" cy="4248472"/>
          </a:xfrm>
        </p:spPr>
        <p:txBody>
          <a:bodyPr/>
          <a:lstStyle/>
          <a:p>
            <a:r>
              <a:rPr lang="fi-FI" sz="1800" dirty="0">
                <a:latin typeface="Arial" panose="020B0604020202020204" pitchFamily="34" charset="0"/>
                <a:cs typeface="Arial" panose="020B0604020202020204" pitchFamily="34" charset="0"/>
              </a:rPr>
              <a:t>Joustavan perusopetuksen toiminnan tavoitteena on vähentää perusopetuksen keskeyttämistä ja ehkäistä syrjäytymistä.</a:t>
            </a:r>
          </a:p>
          <a:p>
            <a:r>
              <a:rPr lang="fi-FI" sz="1800" dirty="0">
                <a:latin typeface="Arial" panose="020B0604020202020204" pitchFamily="34" charset="0"/>
                <a:cs typeface="Arial" panose="020B0604020202020204" pitchFamily="34" charset="0"/>
              </a:rPr>
              <a:t>Joustavan perusopetuksen toiminnalla tarkoitetaan perusopetuksen opetussuunnitelman perusteiden mukaan järjestettävää </a:t>
            </a:r>
            <a:r>
              <a:rPr lang="fi-FI" sz="1800" b="1" i="1" dirty="0">
                <a:latin typeface="Arial" panose="020B0604020202020204" pitchFamily="34" charset="0"/>
                <a:cs typeface="Arial" panose="020B0604020202020204" pitchFamily="34" charset="0"/>
              </a:rPr>
              <a:t>opetusta ja oppimisen ja kasvun tukea. </a:t>
            </a:r>
          </a:p>
          <a:p>
            <a:r>
              <a:rPr lang="fi-FI" sz="1800" dirty="0">
                <a:latin typeface="Arial" panose="020B0604020202020204" pitchFamily="34" charset="0"/>
                <a:cs typeface="Arial" panose="020B0604020202020204" pitchFamily="34" charset="0"/>
              </a:rPr>
              <a:t>Opetus järjestetään pienryhmämuotoisesti koulussa, työpaikoilla ja muissa oppimisympäristöissä moniammatillista yhteistyötä sekä tuki- ja neuvontapalveluita käyttäen</a:t>
            </a:r>
          </a:p>
          <a:p>
            <a:r>
              <a:rPr lang="fi-FI" sz="1800" dirty="0">
                <a:latin typeface="Arial" panose="020B0604020202020204" pitchFamily="34" charset="0"/>
                <a:cs typeface="Arial" panose="020B0604020202020204" pitchFamily="34" charset="0"/>
              </a:rPr>
              <a:t>Joustavan perusopetuksen toimintaan voidaan ottaa perusopetuksen 7–9 vuosiluokkien oppilas. Poikkeuksellisesti joustavan perusopetuksen toimintaan </a:t>
            </a:r>
            <a:r>
              <a:rPr lang="fi-FI" sz="1800" i="1" dirty="0">
                <a:latin typeface="Arial" panose="020B0604020202020204" pitchFamily="34" charset="0"/>
                <a:cs typeface="Arial" panose="020B0604020202020204" pitchFamily="34" charset="0"/>
              </a:rPr>
              <a:t>voidaan ottaa myös perusopetuslain 17 §:n 2 momentissa säädettyä erityisopetusta saava oppilas, mikäli oppilas kykenee noudattamaan joustavan perusopetuksen toiminnassa käytettävää opetussuunnitelmaa ja järjestelyä voidaan kokonaisuutena pitää op</a:t>
            </a:r>
            <a:r>
              <a:rPr lang="fi-FI" sz="1800" dirty="0">
                <a:latin typeface="Arial" panose="020B0604020202020204" pitchFamily="34" charset="0"/>
                <a:cs typeface="Arial" panose="020B0604020202020204" pitchFamily="34" charset="0"/>
              </a:rPr>
              <a:t>pilaan edun mukaisena</a:t>
            </a:r>
          </a:p>
          <a:p>
            <a:endParaRPr lang="fi-FI" sz="2000" dirty="0"/>
          </a:p>
        </p:txBody>
      </p:sp>
      <p:sp>
        <p:nvSpPr>
          <p:cNvPr id="4" name="Päivämäärän paikkamerkki 3">
            <a:extLst>
              <a:ext uri="{FF2B5EF4-FFF2-40B4-BE49-F238E27FC236}">
                <a16:creationId xmlns:a16="http://schemas.microsoft.com/office/drawing/2014/main" id="{35AB6FF9-FDE0-44B6-BB85-8B7AEC732550}"/>
              </a:ext>
            </a:extLst>
          </p:cNvPr>
          <p:cNvSpPr>
            <a:spLocks noGrp="1"/>
          </p:cNvSpPr>
          <p:nvPr>
            <p:ph type="dt" sz="half" idx="10"/>
          </p:nvPr>
        </p:nvSpPr>
        <p:spPr/>
        <p:txBody>
          <a:bodyPr/>
          <a:lstStyle/>
          <a:p>
            <a:pPr>
              <a:defRPr/>
            </a:pPr>
            <a:fld id="{9421D14C-C6EB-4175-AD1A-8734C2AD4227}" type="datetime1">
              <a:rPr lang="fi-FI" smtClean="0"/>
              <a:pPr>
                <a:defRPr/>
              </a:pPr>
              <a:t>17.1.2019</a:t>
            </a:fld>
            <a:endParaRPr lang="fi-FI"/>
          </a:p>
        </p:txBody>
      </p:sp>
      <p:sp>
        <p:nvSpPr>
          <p:cNvPr id="5" name="Alatunnisteen paikkamerkki 4">
            <a:extLst>
              <a:ext uri="{FF2B5EF4-FFF2-40B4-BE49-F238E27FC236}">
                <a16:creationId xmlns:a16="http://schemas.microsoft.com/office/drawing/2014/main" id="{1D740047-4531-40C7-99CF-F653AFC519F3}"/>
              </a:ext>
            </a:extLst>
          </p:cNvPr>
          <p:cNvSpPr>
            <a:spLocks noGrp="1"/>
          </p:cNvSpPr>
          <p:nvPr>
            <p:ph type="ftr" sz="quarter" idx="11"/>
          </p:nvPr>
        </p:nvSpPr>
        <p:spPr/>
        <p:txBody>
          <a:bodyPr/>
          <a:lstStyle/>
          <a:p>
            <a:pPr>
              <a:defRPr/>
            </a:pPr>
            <a:r>
              <a:rPr lang="fi-FI"/>
              <a:t>Lisää viraston nimi, tekijän nimi ja osasto</a:t>
            </a:r>
          </a:p>
        </p:txBody>
      </p:sp>
      <p:sp>
        <p:nvSpPr>
          <p:cNvPr id="6" name="Dian numeron paikkamerkki 5">
            <a:extLst>
              <a:ext uri="{FF2B5EF4-FFF2-40B4-BE49-F238E27FC236}">
                <a16:creationId xmlns:a16="http://schemas.microsoft.com/office/drawing/2014/main" id="{BDEE8DDA-358B-41C8-BC78-77573DF51203}"/>
              </a:ext>
            </a:extLst>
          </p:cNvPr>
          <p:cNvSpPr>
            <a:spLocks noGrp="1"/>
          </p:cNvSpPr>
          <p:nvPr>
            <p:ph type="sldNum" sz="quarter" idx="12"/>
          </p:nvPr>
        </p:nvSpPr>
        <p:spPr/>
        <p:txBody>
          <a:bodyPr/>
          <a:lstStyle/>
          <a:p>
            <a:pPr>
              <a:defRPr/>
            </a:pPr>
            <a:fld id="{39BADE97-DB27-41E8-87B8-F83D48CE2DAD}" type="slidenum">
              <a:rPr lang="fi-FI" altLang="fi-FI" smtClean="0"/>
              <a:pPr>
                <a:defRPr/>
              </a:pPr>
              <a:t>14</a:t>
            </a:fld>
            <a:endParaRPr lang="fi-FI" altLang="fi-FI"/>
          </a:p>
        </p:txBody>
      </p:sp>
    </p:spTree>
    <p:extLst>
      <p:ext uri="{BB962C8B-B14F-4D97-AF65-F5344CB8AC3E}">
        <p14:creationId xmlns:p14="http://schemas.microsoft.com/office/powerpoint/2010/main" val="3126145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284164" y="980728"/>
            <a:ext cx="8413750" cy="720081"/>
          </a:xfrm>
        </p:spPr>
        <p:txBody>
          <a:bodyPr/>
          <a:lstStyle/>
          <a:p>
            <a:r>
              <a:rPr lang="fi-FI" sz="2000" b="1" dirty="0">
                <a:solidFill>
                  <a:srgbClr val="1F3C7E"/>
                </a:solidFill>
                <a:latin typeface="Arial" panose="020B0604020202020204" pitchFamily="34" charset="0"/>
              </a:rPr>
              <a:t>Hallinnon oikeusperiaatteet </a:t>
            </a:r>
            <a:r>
              <a:rPr lang="fi-FI" sz="2000" b="1" dirty="0" err="1">
                <a:solidFill>
                  <a:srgbClr val="1F3C7E"/>
                </a:solidFill>
                <a:latin typeface="Arial" panose="020B0604020202020204" pitchFamily="34" charset="0"/>
              </a:rPr>
              <a:t>HaL</a:t>
            </a:r>
            <a:r>
              <a:rPr lang="fi-FI" sz="2000" b="1" dirty="0">
                <a:solidFill>
                  <a:srgbClr val="1F3C7E"/>
                </a:solidFill>
                <a:latin typeface="Arial" panose="020B0604020202020204" pitchFamily="34" charset="0"/>
              </a:rPr>
              <a:t> 6 §</a:t>
            </a:r>
            <a:endParaRPr lang="fi-FI" sz="2000" dirty="0"/>
          </a:p>
        </p:txBody>
      </p:sp>
      <p:sp>
        <p:nvSpPr>
          <p:cNvPr id="3" name="Sisällön paikkamerkki 2"/>
          <p:cNvSpPr>
            <a:spLocks noGrp="1"/>
          </p:cNvSpPr>
          <p:nvPr>
            <p:ph idx="1"/>
          </p:nvPr>
        </p:nvSpPr>
        <p:spPr>
          <a:xfrm>
            <a:off x="284163" y="1772816"/>
            <a:ext cx="8752333" cy="4320480"/>
          </a:xfrm>
        </p:spPr>
        <p:txBody>
          <a:bodyPr/>
          <a:lstStyle/>
          <a:p>
            <a:pPr>
              <a:lnSpc>
                <a:spcPct val="90000"/>
              </a:lnSpc>
              <a:spcBef>
                <a:spcPts val="480"/>
              </a:spcBef>
              <a:spcAft>
                <a:spcPts val="0"/>
              </a:spcAft>
              <a:buClr>
                <a:schemeClr val="tx1"/>
              </a:buClr>
            </a:pPr>
            <a:r>
              <a:rPr lang="fi-FI" sz="1800" dirty="0">
                <a:solidFill>
                  <a:srgbClr val="1F3C7E"/>
                </a:solidFill>
                <a:latin typeface="Arial" panose="020B0604020202020204" pitchFamily="34" charset="0"/>
              </a:rPr>
              <a:t>Tasapuolisuus</a:t>
            </a:r>
            <a:endParaRPr lang="fi-FI" sz="1800" dirty="0"/>
          </a:p>
          <a:p>
            <a:pPr marL="740664" indent="-283464">
              <a:lnSpc>
                <a:spcPct val="90000"/>
              </a:lnSpc>
              <a:spcBef>
                <a:spcPts val="432"/>
              </a:spcBef>
              <a:spcAft>
                <a:spcPts val="0"/>
              </a:spcAft>
            </a:pPr>
            <a:r>
              <a:rPr lang="fi-FI" sz="1800" dirty="0">
                <a:solidFill>
                  <a:srgbClr val="1F3C7E"/>
                </a:solidFill>
                <a:latin typeface="Arial" panose="020B0604020202020204" pitchFamily="34" charset="0"/>
              </a:rPr>
              <a:t>Perustuslain 6 §: ihmisten yhdenvertaisuus</a:t>
            </a:r>
            <a:endParaRPr lang="fi-FI" sz="1800" dirty="0"/>
          </a:p>
          <a:p>
            <a:pPr marL="740664" indent="-283464">
              <a:lnSpc>
                <a:spcPct val="90000"/>
              </a:lnSpc>
              <a:spcBef>
                <a:spcPts val="432"/>
              </a:spcBef>
              <a:spcAft>
                <a:spcPts val="0"/>
              </a:spcAft>
            </a:pPr>
            <a:r>
              <a:rPr lang="fi-FI" sz="1800" dirty="0">
                <a:solidFill>
                  <a:srgbClr val="1F3C7E"/>
                </a:solidFill>
                <a:latin typeface="Arial" panose="020B0604020202020204" pitchFamily="34" charset="0"/>
              </a:rPr>
              <a:t>Viranomainen soveltaa lakia tekemättä muita eroja kuin laista ilmenee</a:t>
            </a:r>
            <a:endParaRPr lang="fi-FI" sz="1800" dirty="0"/>
          </a:p>
          <a:p>
            <a:pPr marL="740664" indent="-283464">
              <a:lnSpc>
                <a:spcPct val="90000"/>
              </a:lnSpc>
              <a:spcBef>
                <a:spcPts val="432"/>
              </a:spcBef>
              <a:spcAft>
                <a:spcPts val="0"/>
              </a:spcAft>
            </a:pPr>
            <a:r>
              <a:rPr lang="fi-FI" sz="1800" dirty="0">
                <a:solidFill>
                  <a:srgbClr val="1F3C7E"/>
                </a:solidFill>
                <a:latin typeface="Arial" panose="020B0604020202020204" pitchFamily="34" charset="0"/>
              </a:rPr>
              <a:t>Ratkaisutoiminnan johdonmukaisuus</a:t>
            </a:r>
            <a:endParaRPr lang="fi-FI" sz="1800" dirty="0"/>
          </a:p>
          <a:p>
            <a:pPr marL="347472" indent="-347472">
              <a:lnSpc>
                <a:spcPct val="90000"/>
              </a:lnSpc>
              <a:spcBef>
                <a:spcPts val="480"/>
              </a:spcBef>
              <a:spcAft>
                <a:spcPts val="0"/>
              </a:spcAft>
            </a:pPr>
            <a:r>
              <a:rPr lang="fi-FI" sz="1800" dirty="0">
                <a:solidFill>
                  <a:srgbClr val="1F3C7E"/>
                </a:solidFill>
                <a:latin typeface="Arial" panose="020B0604020202020204" pitchFamily="34" charset="0"/>
              </a:rPr>
              <a:t>Tarkoitussidonnaisuus</a:t>
            </a:r>
            <a:endParaRPr lang="fi-FI" sz="1800" dirty="0"/>
          </a:p>
          <a:p>
            <a:pPr marL="740664" indent="-283464">
              <a:lnSpc>
                <a:spcPct val="90000"/>
              </a:lnSpc>
              <a:spcBef>
                <a:spcPts val="432"/>
              </a:spcBef>
              <a:spcAft>
                <a:spcPts val="0"/>
              </a:spcAft>
            </a:pPr>
            <a:r>
              <a:rPr lang="fi-FI" sz="1800" dirty="0">
                <a:solidFill>
                  <a:srgbClr val="1F3C7E"/>
                </a:solidFill>
                <a:latin typeface="Arial" panose="020B0604020202020204" pitchFamily="34" charset="0"/>
              </a:rPr>
              <a:t>Velvollisuus käyttää toimivaltaa vain siihen tarkoitukseen, johon se on laissa määritelty tai tarkoitettu käytettäväksi</a:t>
            </a:r>
            <a:endParaRPr lang="fi-FI" sz="1800" dirty="0"/>
          </a:p>
          <a:p>
            <a:pPr marL="347472" indent="-347472">
              <a:lnSpc>
                <a:spcPct val="90000"/>
              </a:lnSpc>
              <a:spcBef>
                <a:spcPts val="480"/>
              </a:spcBef>
              <a:spcAft>
                <a:spcPts val="0"/>
              </a:spcAft>
            </a:pPr>
            <a:r>
              <a:rPr lang="fi-FI" sz="1800" dirty="0">
                <a:solidFill>
                  <a:srgbClr val="1F3C7E"/>
                </a:solidFill>
                <a:latin typeface="Arial" panose="020B0604020202020204" pitchFamily="34" charset="0"/>
              </a:rPr>
              <a:t>Puolueettomuus</a:t>
            </a:r>
            <a:endParaRPr lang="fi-FI" sz="1800" dirty="0"/>
          </a:p>
          <a:p>
            <a:pPr marL="740664" indent="-283464">
              <a:lnSpc>
                <a:spcPct val="90000"/>
              </a:lnSpc>
              <a:spcBef>
                <a:spcPts val="432"/>
              </a:spcBef>
              <a:spcAft>
                <a:spcPts val="0"/>
              </a:spcAft>
            </a:pPr>
            <a:r>
              <a:rPr lang="fi-FI" sz="1800" dirty="0">
                <a:solidFill>
                  <a:srgbClr val="1F3C7E"/>
                </a:solidFill>
                <a:latin typeface="Arial" panose="020B0604020202020204" pitchFamily="34" charset="0"/>
              </a:rPr>
              <a:t>Päätöksenteko ja toiminta objektiivisesti perusteltavissa</a:t>
            </a:r>
            <a:endParaRPr lang="fi-FI" sz="1800" dirty="0"/>
          </a:p>
          <a:p>
            <a:pPr marL="347472" indent="-347472">
              <a:lnSpc>
                <a:spcPct val="90000"/>
              </a:lnSpc>
              <a:spcBef>
                <a:spcPts val="480"/>
              </a:spcBef>
              <a:spcAft>
                <a:spcPts val="0"/>
              </a:spcAft>
            </a:pPr>
            <a:r>
              <a:rPr lang="fi-FI" sz="1800" dirty="0">
                <a:solidFill>
                  <a:srgbClr val="1F3C7E"/>
                </a:solidFill>
                <a:latin typeface="Arial" panose="020B0604020202020204" pitchFamily="34" charset="0"/>
              </a:rPr>
              <a:t>Suhteellisuus</a:t>
            </a:r>
            <a:endParaRPr lang="fi-FI" sz="1800" dirty="0"/>
          </a:p>
          <a:p>
            <a:pPr marL="740664" indent="-283464">
              <a:lnSpc>
                <a:spcPct val="90000"/>
              </a:lnSpc>
              <a:spcBef>
                <a:spcPts val="432"/>
              </a:spcBef>
              <a:spcAft>
                <a:spcPts val="0"/>
              </a:spcAft>
            </a:pPr>
            <a:r>
              <a:rPr lang="fi-FI" sz="1800" dirty="0">
                <a:solidFill>
                  <a:srgbClr val="1F3C7E"/>
                </a:solidFill>
                <a:latin typeface="Arial" panose="020B0604020202020204" pitchFamily="34" charset="0"/>
              </a:rPr>
              <a:t>Toimet oikeassa suhteessa tavoiteltuun päämäärään nähden</a:t>
            </a:r>
            <a:endParaRPr lang="fi-FI" sz="1800" dirty="0"/>
          </a:p>
          <a:p>
            <a:pPr marL="740664" indent="-283464">
              <a:lnSpc>
                <a:spcPct val="90000"/>
              </a:lnSpc>
              <a:spcBef>
                <a:spcPts val="432"/>
              </a:spcBef>
              <a:spcAft>
                <a:spcPts val="0"/>
              </a:spcAft>
            </a:pPr>
            <a:r>
              <a:rPr lang="fi-FI" sz="1800" dirty="0">
                <a:solidFill>
                  <a:srgbClr val="1F3C7E"/>
                </a:solidFill>
                <a:latin typeface="Arial" panose="020B0604020202020204" pitchFamily="34" charset="0"/>
              </a:rPr>
              <a:t>Tärkeä merkitys erityisesti epäedullisia seuraamuksia asetettaessa</a:t>
            </a:r>
            <a:endParaRPr lang="fi-FI" sz="1800" dirty="0"/>
          </a:p>
          <a:p>
            <a:endParaRPr lang="fi-FI" dirty="0"/>
          </a:p>
        </p:txBody>
      </p:sp>
      <p:sp>
        <p:nvSpPr>
          <p:cNvPr id="4" name="Päivämäärän paikkamerkki 3"/>
          <p:cNvSpPr>
            <a:spLocks noGrp="1"/>
          </p:cNvSpPr>
          <p:nvPr>
            <p:ph type="dt" sz="half" idx="10"/>
          </p:nvPr>
        </p:nvSpPr>
        <p:spPr/>
        <p:txBody>
          <a:bodyPr/>
          <a:lstStyle/>
          <a:p>
            <a:pPr>
              <a:defRPr/>
            </a:pPr>
            <a:fld id="{9421D14C-C6EB-4175-AD1A-8734C2AD4227}" type="datetime1">
              <a:rPr lang="fi-FI" smtClean="0"/>
              <a:pPr>
                <a:defRPr/>
              </a:pPr>
              <a:t>17.1.2019</a:t>
            </a:fld>
            <a:endParaRPr lang="fi-FI"/>
          </a:p>
        </p:txBody>
      </p:sp>
      <p:sp>
        <p:nvSpPr>
          <p:cNvPr id="5" name="Alatunnisteen paikkamerkki 4"/>
          <p:cNvSpPr>
            <a:spLocks noGrp="1"/>
          </p:cNvSpPr>
          <p:nvPr>
            <p:ph type="ftr" sz="quarter" idx="11"/>
          </p:nvPr>
        </p:nvSpPr>
        <p:spPr/>
        <p:txBody>
          <a:bodyPr/>
          <a:lstStyle/>
          <a:p>
            <a:pPr>
              <a:defRPr/>
            </a:pPr>
            <a:r>
              <a:rPr lang="fi-FI"/>
              <a:t>Lisää viraston nimi, tekijän nimi ja osasto</a:t>
            </a:r>
          </a:p>
        </p:txBody>
      </p:sp>
      <p:sp>
        <p:nvSpPr>
          <p:cNvPr id="6" name="Dian numeron paikkamerkki 5"/>
          <p:cNvSpPr>
            <a:spLocks noGrp="1"/>
          </p:cNvSpPr>
          <p:nvPr>
            <p:ph type="sldNum" sz="quarter" idx="12"/>
          </p:nvPr>
        </p:nvSpPr>
        <p:spPr/>
        <p:txBody>
          <a:bodyPr/>
          <a:lstStyle/>
          <a:p>
            <a:pPr>
              <a:defRPr/>
            </a:pPr>
            <a:fld id="{39BADE97-DB27-41E8-87B8-F83D48CE2DAD}" type="slidenum">
              <a:rPr lang="fi-FI" altLang="fi-FI" smtClean="0"/>
              <a:pPr>
                <a:defRPr/>
              </a:pPr>
              <a:t>15</a:t>
            </a:fld>
            <a:endParaRPr lang="fi-FI" altLang="fi-FI"/>
          </a:p>
        </p:txBody>
      </p:sp>
    </p:spTree>
    <p:extLst>
      <p:ext uri="{BB962C8B-B14F-4D97-AF65-F5344CB8AC3E}">
        <p14:creationId xmlns:p14="http://schemas.microsoft.com/office/powerpoint/2010/main" val="81803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07504" y="1052736"/>
            <a:ext cx="8928992" cy="576065"/>
          </a:xfrm>
        </p:spPr>
        <p:txBody>
          <a:bodyPr/>
          <a:lstStyle/>
          <a:p>
            <a:r>
              <a:rPr lang="fi-FI" sz="2000" b="1" dirty="0"/>
              <a:t/>
            </a:r>
            <a:br>
              <a:rPr lang="fi-FI" sz="2000" b="1" dirty="0"/>
            </a:br>
            <a:r>
              <a:rPr lang="fi-FI" sz="1800" b="1" dirty="0"/>
              <a:t>Häiritsevän ja turvallisuutta vaarantavan oppilaan poistaminen (PerusopL36 b §)</a:t>
            </a:r>
            <a:r>
              <a:rPr lang="fi-FI" sz="2000" b="1" dirty="0"/>
              <a:t> </a:t>
            </a:r>
            <a:br>
              <a:rPr lang="fi-FI" sz="2000" b="1" dirty="0"/>
            </a:br>
            <a:endParaRPr lang="fi-FI" sz="2000" b="1" dirty="0"/>
          </a:p>
        </p:txBody>
      </p:sp>
      <p:sp>
        <p:nvSpPr>
          <p:cNvPr id="3" name="Sisällön paikkamerkki 2"/>
          <p:cNvSpPr>
            <a:spLocks noGrp="1"/>
          </p:cNvSpPr>
          <p:nvPr>
            <p:ph idx="1"/>
          </p:nvPr>
        </p:nvSpPr>
        <p:spPr>
          <a:xfrm>
            <a:off x="107504" y="1628801"/>
            <a:ext cx="9036496" cy="4608510"/>
          </a:xfrm>
        </p:spPr>
        <p:txBody>
          <a:bodyPr/>
          <a:lstStyle/>
          <a:p>
            <a:pPr marL="347472" indent="-347472">
              <a:spcBef>
                <a:spcPts val="480"/>
              </a:spcBef>
              <a:spcAft>
                <a:spcPts val="0"/>
              </a:spcAft>
            </a:pPr>
            <a:r>
              <a:rPr lang="fi-FI" sz="1800" i="1" dirty="0">
                <a:solidFill>
                  <a:srgbClr val="1F3C7E"/>
                </a:solidFill>
                <a:latin typeface="Arial" panose="020B0604020202020204" pitchFamily="34" charset="0"/>
              </a:rPr>
              <a:t>Opetusta häiritsevä, väkivaltaisesti tai uhkaavasti käyttäytyvä tai toisen henkeä tai terveyttä vaarantava opiskelija voidaan määrätä poistumaan </a:t>
            </a:r>
            <a:r>
              <a:rPr lang="fi-FI" sz="1800" dirty="0">
                <a:solidFill>
                  <a:srgbClr val="1F3C7E"/>
                </a:solidFill>
                <a:latin typeface="Arial" panose="020B0604020202020204" pitchFamily="34" charset="0"/>
              </a:rPr>
              <a:t>jäljellä olevan oppitunnin ajaksi  luokkahuoneesta tai muusta opetustilasta taikka oppilaitoksen järjestämästä tilaisuudesta (</a:t>
            </a:r>
            <a:r>
              <a:rPr lang="fi-FI" sz="1800" dirty="0" err="1">
                <a:solidFill>
                  <a:srgbClr val="1F3C7E"/>
                </a:solidFill>
                <a:latin typeface="Arial" panose="020B0604020202020204" pitchFamily="34" charset="0"/>
              </a:rPr>
              <a:t>AkL</a:t>
            </a:r>
            <a:r>
              <a:rPr lang="fi-FI" sz="1800" dirty="0">
                <a:solidFill>
                  <a:srgbClr val="1F3C7E"/>
                </a:solidFill>
                <a:latin typeface="Arial" panose="020B0604020202020204" pitchFamily="34" charset="0"/>
              </a:rPr>
              <a:t> 35 § 3)</a:t>
            </a:r>
            <a:endParaRPr lang="fi-FI" sz="1800" dirty="0"/>
          </a:p>
          <a:p>
            <a:pPr marL="347472" indent="-347472">
              <a:spcBef>
                <a:spcPts val="480"/>
              </a:spcBef>
              <a:spcAft>
                <a:spcPts val="0"/>
              </a:spcAft>
            </a:pPr>
            <a:r>
              <a:rPr lang="fi-FI" sz="1800" i="1" dirty="0">
                <a:solidFill>
                  <a:srgbClr val="1F3C7E"/>
                </a:solidFill>
                <a:latin typeface="Arial" panose="020B0604020202020204" pitchFamily="34" charset="0"/>
              </a:rPr>
              <a:t>Rehtorilla ja opettajalla on oikeus poistaa opiskelija, joka ei noudata poistumismääräystä</a:t>
            </a:r>
            <a:r>
              <a:rPr lang="fi-FI" sz="1800" dirty="0">
                <a:solidFill>
                  <a:srgbClr val="1F3C7E"/>
                </a:solidFill>
                <a:latin typeface="Arial" panose="020B0604020202020204" pitchFamily="34" charset="0"/>
              </a:rPr>
              <a:t>.  Oikeus poistaa oppilaitoksen alueelta myös oppilas, joka ei poistu saatuaan tiedon </a:t>
            </a:r>
            <a:r>
              <a:rPr lang="fi-FI" sz="1800" i="1" dirty="0">
                <a:solidFill>
                  <a:srgbClr val="1F3C7E"/>
                </a:solidFill>
                <a:latin typeface="Arial" panose="020B0604020202020204" pitchFamily="34" charset="0"/>
              </a:rPr>
              <a:t>opetuksen epäämisestä </a:t>
            </a:r>
            <a:r>
              <a:rPr lang="fi-FI" sz="1800" dirty="0">
                <a:solidFill>
                  <a:srgbClr val="1F3C7E"/>
                </a:solidFill>
                <a:latin typeface="Arial" panose="020B0604020202020204" pitchFamily="34" charset="0"/>
              </a:rPr>
              <a:t>( </a:t>
            </a:r>
            <a:r>
              <a:rPr lang="fi-FI" sz="1800" dirty="0" err="1">
                <a:solidFill>
                  <a:srgbClr val="1F3C7E"/>
                </a:solidFill>
                <a:latin typeface="Arial" panose="020B0604020202020204" pitchFamily="34" charset="0"/>
              </a:rPr>
              <a:t>AkL</a:t>
            </a:r>
            <a:r>
              <a:rPr lang="fi-FI" sz="1800" dirty="0">
                <a:solidFill>
                  <a:srgbClr val="1F3C7E"/>
                </a:solidFill>
                <a:latin typeface="Arial" panose="020B0604020202020204" pitchFamily="34" charset="0"/>
              </a:rPr>
              <a:t> 35 b §).</a:t>
            </a:r>
            <a:endParaRPr lang="fi-FI" sz="1800" dirty="0"/>
          </a:p>
          <a:p>
            <a:pPr marL="347472" indent="-347472">
              <a:spcBef>
                <a:spcPts val="480"/>
              </a:spcBef>
              <a:spcAft>
                <a:spcPts val="0"/>
              </a:spcAft>
            </a:pPr>
            <a:r>
              <a:rPr lang="fi-FI" sz="1800" dirty="0">
                <a:solidFill>
                  <a:srgbClr val="1F3C7E"/>
                </a:solidFill>
                <a:latin typeface="Arial" panose="020B0604020202020204" pitchFamily="34" charset="0"/>
              </a:rPr>
              <a:t>Poistamisessa </a:t>
            </a:r>
            <a:r>
              <a:rPr lang="fi-FI" sz="1800" i="1" dirty="0">
                <a:solidFill>
                  <a:srgbClr val="1F3C7E"/>
                </a:solidFill>
                <a:latin typeface="Arial" panose="020B0604020202020204" pitchFamily="34" charset="0"/>
              </a:rPr>
              <a:t>oikeus käyttää voimakeinoja</a:t>
            </a:r>
            <a:r>
              <a:rPr lang="fi-FI" sz="1800" dirty="0">
                <a:solidFill>
                  <a:srgbClr val="1F3C7E"/>
                </a:solidFill>
                <a:latin typeface="Arial" panose="020B0604020202020204" pitchFamily="34" charset="0"/>
              </a:rPr>
              <a:t>, joita voidaan pitää puolustettavina opiskelijan ikä ja tilanteen uhkaavuus tai vastarinnan vakavuus sekä tilanteen kokonaisarviointi huomioon ottaen.</a:t>
            </a:r>
            <a:endParaRPr lang="fi-FI" sz="1800" dirty="0"/>
          </a:p>
          <a:p>
            <a:pPr marL="347472" indent="-347472">
              <a:spcBef>
                <a:spcPts val="480"/>
              </a:spcBef>
              <a:spcAft>
                <a:spcPts val="0"/>
              </a:spcAft>
            </a:pPr>
            <a:r>
              <a:rPr lang="fi-FI" sz="1800" dirty="0">
                <a:solidFill>
                  <a:srgbClr val="1F3C7E"/>
                </a:solidFill>
                <a:latin typeface="Arial" panose="020B0604020202020204" pitchFamily="34" charset="0"/>
              </a:rPr>
              <a:t>Rehtori ja opettaja yhdessä tai kumpikin erikseen. Ei saa käyttää voimankäyttövälineitä. </a:t>
            </a:r>
            <a:endParaRPr lang="fi-FI" sz="1800" dirty="0"/>
          </a:p>
          <a:p>
            <a:pPr marL="347472" indent="-347472">
              <a:spcBef>
                <a:spcPts val="480"/>
              </a:spcBef>
              <a:spcAft>
                <a:spcPts val="0"/>
              </a:spcAft>
            </a:pPr>
            <a:r>
              <a:rPr lang="fi-FI" sz="1800" dirty="0">
                <a:solidFill>
                  <a:srgbClr val="1F3C7E"/>
                </a:solidFill>
                <a:latin typeface="Arial" panose="020B0604020202020204" pitchFamily="34" charset="0"/>
              </a:rPr>
              <a:t>Voimakeinojen käyttöön turvautuneen opettajan tai rehtorin tulee antaa kirjallinen selvitys tapahtuneesta koulutuksen järjestäjälle</a:t>
            </a:r>
            <a:r>
              <a:rPr lang="fi-FI" sz="1600" dirty="0">
                <a:solidFill>
                  <a:srgbClr val="1F3C7E"/>
                </a:solidFill>
                <a:latin typeface="Arial" panose="020B0604020202020204" pitchFamily="34" charset="0"/>
              </a:rPr>
              <a:t>.</a:t>
            </a:r>
            <a:endParaRPr lang="fi-FI" sz="1600" dirty="0"/>
          </a:p>
          <a:p>
            <a:endParaRPr lang="fi-FI" sz="1600" dirty="0"/>
          </a:p>
        </p:txBody>
      </p:sp>
      <p:sp>
        <p:nvSpPr>
          <p:cNvPr id="4" name="Päivämäärän paikkamerkki 3"/>
          <p:cNvSpPr>
            <a:spLocks noGrp="1"/>
          </p:cNvSpPr>
          <p:nvPr>
            <p:ph type="dt" sz="half" idx="10"/>
          </p:nvPr>
        </p:nvSpPr>
        <p:spPr/>
        <p:txBody>
          <a:bodyPr/>
          <a:lstStyle/>
          <a:p>
            <a:pPr>
              <a:defRPr/>
            </a:pPr>
            <a:fld id="{9421D14C-C6EB-4175-AD1A-8734C2AD4227}" type="datetime1">
              <a:rPr lang="fi-FI" smtClean="0"/>
              <a:pPr>
                <a:defRPr/>
              </a:pPr>
              <a:t>17.1.2019</a:t>
            </a:fld>
            <a:endParaRPr lang="fi-FI"/>
          </a:p>
        </p:txBody>
      </p:sp>
      <p:sp>
        <p:nvSpPr>
          <p:cNvPr id="5" name="Alatunnisteen paikkamerkki 4"/>
          <p:cNvSpPr>
            <a:spLocks noGrp="1"/>
          </p:cNvSpPr>
          <p:nvPr>
            <p:ph type="ftr" sz="quarter" idx="11"/>
          </p:nvPr>
        </p:nvSpPr>
        <p:spPr/>
        <p:txBody>
          <a:bodyPr/>
          <a:lstStyle/>
          <a:p>
            <a:pPr>
              <a:defRPr/>
            </a:pPr>
            <a:r>
              <a:rPr lang="fi-FI" dirty="0" err="1"/>
              <a:t>Lounais</a:t>
            </a:r>
            <a:r>
              <a:rPr lang="fi-FI" dirty="0"/>
              <a:t>-Suomen aluehallintovirasto, Opetus- ja kulttuuritoimi, Esko Lukkarinen</a:t>
            </a:r>
          </a:p>
        </p:txBody>
      </p:sp>
      <p:sp>
        <p:nvSpPr>
          <p:cNvPr id="6" name="Dian numeron paikkamerkki 5"/>
          <p:cNvSpPr>
            <a:spLocks noGrp="1"/>
          </p:cNvSpPr>
          <p:nvPr>
            <p:ph type="sldNum" sz="quarter" idx="12"/>
          </p:nvPr>
        </p:nvSpPr>
        <p:spPr/>
        <p:txBody>
          <a:bodyPr/>
          <a:lstStyle/>
          <a:p>
            <a:pPr>
              <a:defRPr/>
            </a:pPr>
            <a:fld id="{39BADE97-DB27-41E8-87B8-F83D48CE2DAD}" type="slidenum">
              <a:rPr lang="fi-FI" altLang="fi-FI" smtClean="0"/>
              <a:pPr>
                <a:defRPr/>
              </a:pPr>
              <a:t>16</a:t>
            </a:fld>
            <a:endParaRPr lang="fi-FI" altLang="fi-FI"/>
          </a:p>
        </p:txBody>
      </p:sp>
    </p:spTree>
    <p:extLst>
      <p:ext uri="{BB962C8B-B14F-4D97-AF65-F5344CB8AC3E}">
        <p14:creationId xmlns:p14="http://schemas.microsoft.com/office/powerpoint/2010/main" val="2132624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400" b="1" dirty="0">
                <a:solidFill>
                  <a:srgbClr val="1F3C7E"/>
                </a:solidFill>
                <a:latin typeface="Arial" panose="020B0604020202020204" pitchFamily="34" charset="0"/>
              </a:rPr>
              <a:t>Opetustilasta poistaminen, vammantuottamus</a:t>
            </a:r>
            <a:endParaRPr lang="fi-FI" sz="2400" dirty="0"/>
          </a:p>
        </p:txBody>
      </p:sp>
      <p:sp>
        <p:nvSpPr>
          <p:cNvPr id="3" name="Sisällön paikkamerkki 2"/>
          <p:cNvSpPr>
            <a:spLocks noGrp="1"/>
          </p:cNvSpPr>
          <p:nvPr>
            <p:ph idx="1"/>
          </p:nvPr>
        </p:nvSpPr>
        <p:spPr>
          <a:xfrm>
            <a:off x="284163" y="2276475"/>
            <a:ext cx="8402637" cy="4078288"/>
          </a:xfrm>
        </p:spPr>
        <p:txBody>
          <a:bodyPr/>
          <a:lstStyle/>
          <a:p>
            <a:pPr marL="347472" indent="-347472">
              <a:spcBef>
                <a:spcPts val="480"/>
              </a:spcBef>
              <a:spcAft>
                <a:spcPts val="0"/>
              </a:spcAft>
            </a:pPr>
            <a:r>
              <a:rPr lang="fi-FI" sz="2000" dirty="0">
                <a:solidFill>
                  <a:srgbClr val="1F3C7E"/>
                </a:solidFill>
                <a:latin typeface="Arial" panose="020B0604020202020204" pitchFamily="34" charset="0"/>
              </a:rPr>
              <a:t>Turun hovioikeus tuomitsi ammatillisen oppilaitoksen opiskelijan vammantuottamuksesta sakkoon sekä maksamaan opettajalle vahingonkorvausta siitä, että opiskelija oli käyttäytynyt epäasiallisesti oppitunnilla. Hovioikeus katsoi, että </a:t>
            </a:r>
            <a:r>
              <a:rPr lang="fi-FI" sz="2000" i="1" dirty="0">
                <a:solidFill>
                  <a:srgbClr val="1F3C7E"/>
                </a:solidFill>
                <a:latin typeface="Arial" panose="020B0604020202020204" pitchFamily="34" charset="0"/>
              </a:rPr>
              <a:t>opettajalla oli perusteltu syy poistaa opiskelija opetustilasta välttämättömiä voimakeinoja käyttäen, koska tämä ei ollut noudattanut opettajan antamaa poistumiskehotusta. </a:t>
            </a:r>
            <a:r>
              <a:rPr lang="fi-FI" sz="2000" dirty="0">
                <a:solidFill>
                  <a:srgbClr val="1F3C7E"/>
                </a:solidFill>
                <a:latin typeface="Arial" panose="020B0604020202020204" pitchFamily="34" charset="0"/>
              </a:rPr>
              <a:t>Poistamistoimenpiteen aikana opiskelija oli riuhtaissut itsensä irti siten, että hänen kyynärpäänsä oli osunut opettajan leukaan, minkä seurauksena opettajalle oli syntynyt hammasvaurioita. Hovioikeus katsoi, että </a:t>
            </a:r>
            <a:r>
              <a:rPr lang="fi-FI" sz="2000" i="1" dirty="0">
                <a:solidFill>
                  <a:srgbClr val="1F3C7E"/>
                </a:solidFill>
                <a:latin typeface="Arial" panose="020B0604020202020204" pitchFamily="34" charset="0"/>
              </a:rPr>
              <a:t>opiskelija</a:t>
            </a:r>
            <a:r>
              <a:rPr lang="fi-FI" sz="2000" dirty="0">
                <a:solidFill>
                  <a:srgbClr val="1F3C7E"/>
                </a:solidFill>
                <a:latin typeface="Arial" panose="020B0604020202020204" pitchFamily="34" charset="0"/>
              </a:rPr>
              <a:t> oli huolimattomuudellaan </a:t>
            </a:r>
            <a:r>
              <a:rPr lang="fi-FI" sz="2000" i="1" dirty="0">
                <a:solidFill>
                  <a:srgbClr val="1F3C7E"/>
                </a:solidFill>
                <a:latin typeface="Arial" panose="020B0604020202020204" pitchFamily="34" charset="0"/>
              </a:rPr>
              <a:t>syyllistynyt vammantuottamukseen</a:t>
            </a:r>
            <a:r>
              <a:rPr lang="fi-FI" sz="2000" dirty="0">
                <a:solidFill>
                  <a:srgbClr val="1F3C7E"/>
                </a:solidFill>
                <a:latin typeface="Arial" panose="020B0604020202020204" pitchFamily="34" charset="0"/>
              </a:rPr>
              <a:t>.</a:t>
            </a:r>
            <a:endParaRPr lang="fi-FI" sz="2000" dirty="0"/>
          </a:p>
          <a:p>
            <a:endParaRPr lang="fi-FI" dirty="0"/>
          </a:p>
        </p:txBody>
      </p:sp>
      <p:sp>
        <p:nvSpPr>
          <p:cNvPr id="4" name="Päivämäärän paikkamerkki 3"/>
          <p:cNvSpPr>
            <a:spLocks noGrp="1"/>
          </p:cNvSpPr>
          <p:nvPr>
            <p:ph type="dt" sz="half" idx="10"/>
          </p:nvPr>
        </p:nvSpPr>
        <p:spPr/>
        <p:txBody>
          <a:bodyPr/>
          <a:lstStyle/>
          <a:p>
            <a:pPr>
              <a:defRPr/>
            </a:pPr>
            <a:fld id="{9421D14C-C6EB-4175-AD1A-8734C2AD4227}" type="datetime1">
              <a:rPr lang="fi-FI" smtClean="0"/>
              <a:pPr>
                <a:defRPr/>
              </a:pPr>
              <a:t>17.1.2019</a:t>
            </a:fld>
            <a:endParaRPr lang="fi-FI"/>
          </a:p>
        </p:txBody>
      </p:sp>
      <p:sp>
        <p:nvSpPr>
          <p:cNvPr id="5" name="Alatunnisteen paikkamerkki 4"/>
          <p:cNvSpPr>
            <a:spLocks noGrp="1"/>
          </p:cNvSpPr>
          <p:nvPr>
            <p:ph type="ftr" sz="quarter" idx="11"/>
          </p:nvPr>
        </p:nvSpPr>
        <p:spPr/>
        <p:txBody>
          <a:bodyPr/>
          <a:lstStyle/>
          <a:p>
            <a:pPr>
              <a:defRPr/>
            </a:pPr>
            <a:r>
              <a:rPr lang="fi-FI"/>
              <a:t>Lisää viraston nimi, tekijän nimi ja osasto</a:t>
            </a:r>
          </a:p>
        </p:txBody>
      </p:sp>
      <p:sp>
        <p:nvSpPr>
          <p:cNvPr id="6" name="Dian numeron paikkamerkki 5"/>
          <p:cNvSpPr>
            <a:spLocks noGrp="1"/>
          </p:cNvSpPr>
          <p:nvPr>
            <p:ph type="sldNum" sz="quarter" idx="12"/>
          </p:nvPr>
        </p:nvSpPr>
        <p:spPr/>
        <p:txBody>
          <a:bodyPr/>
          <a:lstStyle/>
          <a:p>
            <a:pPr>
              <a:defRPr/>
            </a:pPr>
            <a:fld id="{39BADE97-DB27-41E8-87B8-F83D48CE2DAD}" type="slidenum">
              <a:rPr lang="fi-FI" altLang="fi-FI" smtClean="0"/>
              <a:pPr>
                <a:defRPr/>
              </a:pPr>
              <a:t>17</a:t>
            </a:fld>
            <a:endParaRPr lang="fi-FI" altLang="fi-FI"/>
          </a:p>
        </p:txBody>
      </p:sp>
    </p:spTree>
    <p:extLst>
      <p:ext uri="{BB962C8B-B14F-4D97-AF65-F5344CB8AC3E}">
        <p14:creationId xmlns:p14="http://schemas.microsoft.com/office/powerpoint/2010/main" val="2932028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E007840-F82D-49D8-84DC-293D9496C165}"/>
              </a:ext>
            </a:extLst>
          </p:cNvPr>
          <p:cNvSpPr>
            <a:spLocks noGrp="1"/>
          </p:cNvSpPr>
          <p:nvPr>
            <p:ph type="title"/>
          </p:nvPr>
        </p:nvSpPr>
        <p:spPr>
          <a:xfrm>
            <a:off x="3563888" y="218704"/>
            <a:ext cx="5134026" cy="644574"/>
          </a:xfrm>
        </p:spPr>
        <p:txBody>
          <a:bodyPr/>
          <a:lstStyle/>
          <a:p>
            <a:r>
              <a:rPr lang="fi-FI" sz="1600" b="1" dirty="0">
                <a:solidFill>
                  <a:srgbClr val="003883"/>
                </a:solidFill>
                <a:latin typeface="Arial" panose="020B0604020202020204" pitchFamily="34" charset="0"/>
                <a:ea typeface="Arial" panose="020B0604020202020204" pitchFamily="34" charset="0"/>
                <a:cs typeface="Times New Roman" panose="02020603050405020304" pitchFamily="18" charset="0"/>
              </a:rPr>
              <a:t>Voimakeinojen käyttö oppilaan rauhoittamisessa, LSAVI/344/06.06.00/2015</a:t>
            </a:r>
            <a:endParaRPr lang="fi-FI" sz="1600" dirty="0"/>
          </a:p>
        </p:txBody>
      </p:sp>
      <p:sp>
        <p:nvSpPr>
          <p:cNvPr id="3" name="Sisällön paikkamerkki 2">
            <a:extLst>
              <a:ext uri="{FF2B5EF4-FFF2-40B4-BE49-F238E27FC236}">
                <a16:creationId xmlns:a16="http://schemas.microsoft.com/office/drawing/2014/main" id="{CF825D82-B333-4F08-9C83-F0426ACAA6D8}"/>
              </a:ext>
            </a:extLst>
          </p:cNvPr>
          <p:cNvSpPr>
            <a:spLocks noGrp="1"/>
          </p:cNvSpPr>
          <p:nvPr>
            <p:ph idx="1"/>
          </p:nvPr>
        </p:nvSpPr>
        <p:spPr>
          <a:xfrm>
            <a:off x="-756592" y="980728"/>
            <a:ext cx="9793088" cy="5374036"/>
          </a:xfrm>
        </p:spPr>
        <p:txBody>
          <a:bodyPr/>
          <a:lstStyle/>
          <a:p>
            <a:pPr marL="1316736" indent="0" algn="just">
              <a:lnSpc>
                <a:spcPct val="115000"/>
              </a:lnSpc>
              <a:spcBef>
                <a:spcPts val="336"/>
              </a:spcBef>
              <a:spcAft>
                <a:spcPts val="0"/>
              </a:spcAft>
              <a:buNone/>
            </a:pPr>
            <a:r>
              <a:rPr lang="fi-FI" sz="1400" dirty="0">
                <a:solidFill>
                  <a:srgbClr val="1F3C7E"/>
                </a:solidFill>
                <a:latin typeface="Arial" panose="020B0604020202020204" pitchFamily="34" charset="0"/>
                <a:ea typeface="Times New Roman" panose="02020603050405020304" pitchFamily="18" charset="0"/>
              </a:rPr>
              <a:t>Oikeuskäytännössä ja aluehallintoviraston laillisuusvalvonnassa on katsottu, että opettajan virkatehtäviin kuuluu järjestyksen ylläpitäminen koulussa. Tässä tarkoituksessa rehtorilla ja opettajalla on katsottu olevan oikeus oppilaan rauhoittamiseen voimakeinoin. Lausuntopyynnössänne kuvattua ”sylihoitoa” voidaan pitää tällaisena oppilaan rauhoittamisena, joka on sallittu oppilaan itsensä ja muiden oppilaiden turvallisuuden takaamiseksi ja järjestyksen ylläpitämiseksi. Rauhoittamisessa tulee kuitenkin </a:t>
            </a:r>
            <a:r>
              <a:rPr lang="fi-FI" sz="1400" i="1" dirty="0">
                <a:solidFill>
                  <a:srgbClr val="1F3C7E"/>
                </a:solidFill>
                <a:latin typeface="Arial" panose="020B0604020202020204" pitchFamily="34" charset="0"/>
                <a:ea typeface="Times New Roman" panose="02020603050405020304" pitchFamily="18" charset="0"/>
              </a:rPr>
              <a:t>suhteellisuusperiaatteen</a:t>
            </a:r>
            <a:r>
              <a:rPr lang="fi-FI" sz="1400" dirty="0">
                <a:solidFill>
                  <a:srgbClr val="1F3C7E"/>
                </a:solidFill>
                <a:latin typeface="Arial" panose="020B0604020202020204" pitchFamily="34" charset="0"/>
                <a:ea typeface="Times New Roman" panose="02020603050405020304" pitchFamily="18" charset="0"/>
              </a:rPr>
              <a:t> mukaisesti käyttää </a:t>
            </a:r>
            <a:r>
              <a:rPr lang="fi-FI" sz="1400" i="1" dirty="0">
                <a:solidFill>
                  <a:srgbClr val="1F3C7E"/>
                </a:solidFill>
                <a:latin typeface="Arial" panose="020B0604020202020204" pitchFamily="34" charset="0"/>
                <a:ea typeface="Times New Roman" panose="02020603050405020304" pitchFamily="18" charset="0"/>
              </a:rPr>
              <a:t>vain sellaisia voimakeinoja, jotka ovat oppilaan ikä, tilanteen uhkaavuus, vastarinnan vakavuus sekä tilanteen kokonaisarviointi huomioon ottaen perusteltuja. </a:t>
            </a:r>
            <a:endParaRPr lang="fi-FI" sz="1400" dirty="0"/>
          </a:p>
          <a:p>
            <a:pPr marL="1316736" indent="0" algn="just">
              <a:lnSpc>
                <a:spcPct val="115000"/>
              </a:lnSpc>
              <a:spcBef>
                <a:spcPts val="336"/>
              </a:spcBef>
              <a:spcAft>
                <a:spcPts val="0"/>
              </a:spcAft>
            </a:pPr>
            <a:r>
              <a:rPr lang="fi-FI" sz="1400" dirty="0">
                <a:solidFill>
                  <a:srgbClr val="1F3C7E"/>
                </a:solidFill>
                <a:latin typeface="Arial" panose="020B0604020202020204" pitchFamily="34" charset="0"/>
                <a:ea typeface="Arial" panose="020B0604020202020204" pitchFamily="34" charset="0"/>
                <a:cs typeface="Arial" panose="020B0604020202020204" pitchFamily="34" charset="0"/>
              </a:rPr>
              <a:t>Lausuntopyynnössänne kuvattua ”nakkihoitoa” </a:t>
            </a:r>
            <a:r>
              <a:rPr lang="fi-FI" sz="1400" dirty="0" err="1">
                <a:solidFill>
                  <a:srgbClr val="1F3C7E"/>
                </a:solidFill>
                <a:latin typeface="Arial" panose="020B0604020202020204" pitchFamily="34" charset="0"/>
                <a:ea typeface="Arial" panose="020B0604020202020204" pitchFamily="34" charset="0"/>
                <a:cs typeface="Arial" panose="020B0604020202020204" pitchFamily="34" charset="0"/>
              </a:rPr>
              <a:t>aluehallintovirasto</a:t>
            </a:r>
            <a:r>
              <a:rPr lang="fi-FI" sz="1400" dirty="0">
                <a:solidFill>
                  <a:srgbClr val="1F3C7E"/>
                </a:solidFill>
                <a:latin typeface="Arial" panose="020B0604020202020204" pitchFamily="34" charset="0"/>
                <a:ea typeface="Arial" panose="020B0604020202020204" pitchFamily="34" charset="0"/>
                <a:cs typeface="Arial" panose="020B0604020202020204" pitchFamily="34" charset="0"/>
              </a:rPr>
              <a:t> ei pidä perusopetuslain mukaisena rauhoittamiskeinona. Siinä puututaan oppilaan perustuslaissa turvattuun </a:t>
            </a:r>
            <a:r>
              <a:rPr lang="fi-FI" sz="1400" i="1" dirty="0">
                <a:solidFill>
                  <a:srgbClr val="1F3C7E"/>
                </a:solidFill>
                <a:latin typeface="Arial" panose="020B0604020202020204" pitchFamily="34" charset="0"/>
                <a:ea typeface="Arial" panose="020B0604020202020204" pitchFamily="34" charset="0"/>
                <a:cs typeface="Arial" panose="020B0604020202020204" pitchFamily="34" charset="0"/>
              </a:rPr>
              <a:t>henkilökohtaiseen koskemattomuuteen tavalla, jota ei voida pitää voimakeinojen käytössä noudatettavan suhteellisuusperiaatteen mukaisena</a:t>
            </a:r>
            <a:r>
              <a:rPr lang="fi-FI" sz="1400" dirty="0">
                <a:solidFill>
                  <a:srgbClr val="1F3C7E"/>
                </a:solidFill>
                <a:latin typeface="Arial" panose="020B0604020202020204" pitchFamily="34" charset="0"/>
                <a:ea typeface="Arial" panose="020B0604020202020204" pitchFamily="34" charset="0"/>
                <a:cs typeface="Arial" panose="020B0604020202020204" pitchFamily="34" charset="0"/>
              </a:rPr>
              <a:t>. Se on aluehallintoviraston käsityksen mukaan myös oppilasta nöyryyttävä keino ylläpitää järjestystä koulussa. Eduskunnan apulaisoikeusasiamies on mm. ratkaisussaan 27.8.2012 </a:t>
            </a:r>
            <a:r>
              <a:rPr lang="fi-FI" sz="1400" dirty="0" err="1">
                <a:solidFill>
                  <a:srgbClr val="1F3C7E"/>
                </a:solidFill>
                <a:latin typeface="Arial" panose="020B0604020202020204" pitchFamily="34" charset="0"/>
                <a:ea typeface="Arial" panose="020B0604020202020204" pitchFamily="34" charset="0"/>
                <a:cs typeface="Arial" panose="020B0604020202020204" pitchFamily="34" charset="0"/>
              </a:rPr>
              <a:t>Dnro</a:t>
            </a:r>
            <a:r>
              <a:rPr lang="fi-FI" sz="1400" dirty="0">
                <a:solidFill>
                  <a:srgbClr val="1F3C7E"/>
                </a:solidFill>
                <a:latin typeface="Arial" panose="020B0604020202020204" pitchFamily="34" charset="0"/>
                <a:ea typeface="Arial" panose="020B0604020202020204" pitchFamily="34" charset="0"/>
                <a:cs typeface="Arial" panose="020B0604020202020204" pitchFamily="34" charset="0"/>
              </a:rPr>
              <a:t> 3013 katsonut, että </a:t>
            </a:r>
            <a:r>
              <a:rPr lang="fi-FI" sz="1400" i="1" dirty="0">
                <a:solidFill>
                  <a:srgbClr val="1F3C7E"/>
                </a:solidFill>
                <a:latin typeface="Arial" panose="020B0604020202020204" pitchFamily="34" charset="0"/>
                <a:ea typeface="Arial" panose="020B0604020202020204" pitchFamily="34" charset="0"/>
                <a:cs typeface="Arial" panose="020B0604020202020204" pitchFamily="34" charset="0"/>
              </a:rPr>
              <a:t>peruskoulun oppilaan kurinpidossa ei voitu käyttää nöyryyttävää seisottamista.</a:t>
            </a:r>
            <a:r>
              <a:rPr lang="fi-FI" sz="1400" dirty="0">
                <a:solidFill>
                  <a:srgbClr val="1F3C7E"/>
                </a:solidFill>
                <a:latin typeface="Arial" panose="020B0604020202020204" pitchFamily="34" charset="0"/>
                <a:ea typeface="Arial" panose="020B0604020202020204" pitchFamily="34" charset="0"/>
                <a:cs typeface="Arial" panose="020B0604020202020204" pitchFamily="34" charset="0"/>
              </a:rPr>
              <a:t> YK:n lapsenoikeuksien yleissopimuksen 28 artiklan 2. kohdan mukaan </a:t>
            </a:r>
            <a:r>
              <a:rPr lang="fi-FI" sz="1400" dirty="0">
                <a:solidFill>
                  <a:srgbClr val="1F3C7E"/>
                </a:solidFill>
                <a:latin typeface="Arial" panose="020B0604020202020204" pitchFamily="34" charset="0"/>
                <a:ea typeface="Arial" panose="020B0604020202020204" pitchFamily="34" charset="0"/>
                <a:cs typeface="Times New Roman" panose="02020603050405020304" pitchFamily="18" charset="0"/>
              </a:rPr>
              <a:t>sopimusvaltiot ryhtyvät kaikkiin tarkoituksenmukaisiin toimenpiteisiin taatakseen, että kurinpito kouluissa tapahtuu tavalla, joka on lapsen ihmisarvon mukaista ja sopusoinnussa tämän yleissopimuksen kanssa. </a:t>
            </a:r>
            <a:r>
              <a:rPr lang="fi-FI" sz="1400" i="1" dirty="0">
                <a:solidFill>
                  <a:srgbClr val="1F3C7E"/>
                </a:solidFill>
                <a:latin typeface="Arial" panose="020B0604020202020204" pitchFamily="34" charset="0"/>
                <a:ea typeface="Arial" panose="020B0604020202020204" pitchFamily="34" charset="0"/>
                <a:cs typeface="Times New Roman" panose="02020603050405020304" pitchFamily="18" charset="0"/>
              </a:rPr>
              <a:t>Aluehallintoviraston käsityksen mukaan oppilaan kääriminen maton sisälle ei ole hänen ihmisarvonsa mukaista eikä sopusoinnussa lastenoikeuksien yleissopimuksen kanssa. </a:t>
            </a:r>
            <a:endParaRPr lang="fi-FI" sz="1400" dirty="0"/>
          </a:p>
          <a:p>
            <a:endParaRPr lang="fi-FI" sz="1600" dirty="0"/>
          </a:p>
        </p:txBody>
      </p:sp>
      <p:sp>
        <p:nvSpPr>
          <p:cNvPr id="4" name="Päivämäärän paikkamerkki 3">
            <a:extLst>
              <a:ext uri="{FF2B5EF4-FFF2-40B4-BE49-F238E27FC236}">
                <a16:creationId xmlns:a16="http://schemas.microsoft.com/office/drawing/2014/main" id="{79DCDCE2-29E5-4F16-9F12-55F0EC0C6495}"/>
              </a:ext>
            </a:extLst>
          </p:cNvPr>
          <p:cNvSpPr>
            <a:spLocks noGrp="1"/>
          </p:cNvSpPr>
          <p:nvPr>
            <p:ph type="dt" sz="half" idx="10"/>
          </p:nvPr>
        </p:nvSpPr>
        <p:spPr/>
        <p:txBody>
          <a:bodyPr/>
          <a:lstStyle/>
          <a:p>
            <a:pPr>
              <a:defRPr/>
            </a:pPr>
            <a:fld id="{9421D14C-C6EB-4175-AD1A-8734C2AD4227}" type="datetime1">
              <a:rPr lang="fi-FI" smtClean="0"/>
              <a:pPr>
                <a:defRPr/>
              </a:pPr>
              <a:t>17.1.2019</a:t>
            </a:fld>
            <a:endParaRPr lang="fi-FI"/>
          </a:p>
        </p:txBody>
      </p:sp>
      <p:sp>
        <p:nvSpPr>
          <p:cNvPr id="5" name="Alatunnisteen paikkamerkki 4">
            <a:extLst>
              <a:ext uri="{FF2B5EF4-FFF2-40B4-BE49-F238E27FC236}">
                <a16:creationId xmlns:a16="http://schemas.microsoft.com/office/drawing/2014/main" id="{6F7A578A-7F9D-4F0E-8555-94886A776CDD}"/>
              </a:ext>
            </a:extLst>
          </p:cNvPr>
          <p:cNvSpPr>
            <a:spLocks noGrp="1"/>
          </p:cNvSpPr>
          <p:nvPr>
            <p:ph type="ftr" sz="quarter" idx="11"/>
          </p:nvPr>
        </p:nvSpPr>
        <p:spPr/>
        <p:txBody>
          <a:bodyPr/>
          <a:lstStyle/>
          <a:p>
            <a:pPr>
              <a:defRPr/>
            </a:pPr>
            <a:r>
              <a:rPr lang="fi-FI"/>
              <a:t>Lisää viraston nimi, tekijän nimi ja osasto</a:t>
            </a:r>
          </a:p>
        </p:txBody>
      </p:sp>
      <p:sp>
        <p:nvSpPr>
          <p:cNvPr id="6" name="Dian numeron paikkamerkki 5">
            <a:extLst>
              <a:ext uri="{FF2B5EF4-FFF2-40B4-BE49-F238E27FC236}">
                <a16:creationId xmlns:a16="http://schemas.microsoft.com/office/drawing/2014/main" id="{5EA6C8C0-B4DD-4D54-80B1-5604990E23E8}"/>
              </a:ext>
            </a:extLst>
          </p:cNvPr>
          <p:cNvSpPr>
            <a:spLocks noGrp="1"/>
          </p:cNvSpPr>
          <p:nvPr>
            <p:ph type="sldNum" sz="quarter" idx="12"/>
          </p:nvPr>
        </p:nvSpPr>
        <p:spPr/>
        <p:txBody>
          <a:bodyPr/>
          <a:lstStyle/>
          <a:p>
            <a:pPr>
              <a:defRPr/>
            </a:pPr>
            <a:fld id="{39BADE97-DB27-41E8-87B8-F83D48CE2DAD}" type="slidenum">
              <a:rPr lang="fi-FI" altLang="fi-FI" smtClean="0"/>
              <a:pPr>
                <a:defRPr/>
              </a:pPr>
              <a:t>18</a:t>
            </a:fld>
            <a:endParaRPr lang="fi-FI" altLang="fi-FI"/>
          </a:p>
        </p:txBody>
      </p:sp>
    </p:spTree>
    <p:extLst>
      <p:ext uri="{BB962C8B-B14F-4D97-AF65-F5344CB8AC3E}">
        <p14:creationId xmlns:p14="http://schemas.microsoft.com/office/powerpoint/2010/main" val="2900578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2000" b="1" dirty="0">
                <a:solidFill>
                  <a:srgbClr val="1F3C7E"/>
                </a:solidFill>
                <a:latin typeface="Arial" panose="020B0604020202020204" pitchFamily="34" charset="0"/>
              </a:rPr>
              <a:t>Mihin oikeussuojan näkökulmasta tulisi kiinnittää huomiota?</a:t>
            </a:r>
            <a:endParaRPr lang="fi-FI" sz="2000" dirty="0"/>
          </a:p>
        </p:txBody>
      </p:sp>
      <p:sp>
        <p:nvSpPr>
          <p:cNvPr id="3" name="Sisällön paikkamerkki 2"/>
          <p:cNvSpPr>
            <a:spLocks noGrp="1"/>
          </p:cNvSpPr>
          <p:nvPr>
            <p:ph idx="1"/>
          </p:nvPr>
        </p:nvSpPr>
        <p:spPr>
          <a:xfrm>
            <a:off x="468313" y="1988840"/>
            <a:ext cx="8218486" cy="4032447"/>
          </a:xfrm>
        </p:spPr>
        <p:txBody>
          <a:bodyPr/>
          <a:lstStyle/>
          <a:p>
            <a:pPr marL="347472" indent="-347472" eaLnBrk="1" hangingPunct="1">
              <a:spcBef>
                <a:spcPts val="480"/>
              </a:spcBef>
              <a:spcAft>
                <a:spcPts val="0"/>
              </a:spcAft>
            </a:pPr>
            <a:r>
              <a:rPr lang="fi-FI" sz="2000" dirty="0">
                <a:solidFill>
                  <a:srgbClr val="1F3C7E"/>
                </a:solidFill>
                <a:latin typeface="Arial" panose="020B0604020202020204" pitchFamily="34" charset="0"/>
              </a:rPr>
              <a:t>Perusoikeudet</a:t>
            </a:r>
            <a:endParaRPr lang="fi-FI" sz="2000" dirty="0"/>
          </a:p>
          <a:p>
            <a:pPr marL="347472" indent="-347472" eaLnBrk="1" hangingPunct="1">
              <a:spcBef>
                <a:spcPts val="480"/>
              </a:spcBef>
              <a:spcAft>
                <a:spcPts val="0"/>
              </a:spcAft>
            </a:pPr>
            <a:r>
              <a:rPr lang="fi-FI" sz="2000" dirty="0">
                <a:solidFill>
                  <a:srgbClr val="1F3C7E"/>
                </a:solidFill>
                <a:latin typeface="Arial" panose="020B0604020202020204" pitchFamily="34" charset="0"/>
              </a:rPr>
              <a:t>Hyvän hallinnon perusteet</a:t>
            </a:r>
            <a:endParaRPr lang="fi-FI" sz="2000" dirty="0"/>
          </a:p>
          <a:p>
            <a:pPr marL="347472" indent="-347472" eaLnBrk="1" hangingPunct="1">
              <a:spcBef>
                <a:spcPts val="480"/>
              </a:spcBef>
              <a:spcAft>
                <a:spcPts val="0"/>
              </a:spcAft>
            </a:pPr>
            <a:r>
              <a:rPr lang="fi-FI" sz="2000" dirty="0">
                <a:solidFill>
                  <a:srgbClr val="1F3C7E"/>
                </a:solidFill>
                <a:latin typeface="Arial" panose="020B0604020202020204" pitchFamily="34" charset="0"/>
              </a:rPr>
              <a:t>Hallintomenettelyn ja -päätöksen muoto- ja sisältövaatimukset</a:t>
            </a:r>
            <a:endParaRPr lang="fi-FI" sz="2000" dirty="0"/>
          </a:p>
          <a:p>
            <a:pPr marL="740664" indent="-283464" eaLnBrk="1" hangingPunct="1">
              <a:spcBef>
                <a:spcPts val="480"/>
              </a:spcBef>
              <a:spcAft>
                <a:spcPts val="0"/>
              </a:spcAft>
            </a:pPr>
            <a:r>
              <a:rPr lang="fi-FI" sz="2000" dirty="0">
                <a:solidFill>
                  <a:srgbClr val="1F3C7E"/>
                </a:solidFill>
                <a:latin typeface="Arial" panose="020B0604020202020204" pitchFamily="34" charset="0"/>
              </a:rPr>
              <a:t>Asian selvittäminen, kuuleminen, päätöksen perusteleminen, muutoksenhakuohjeet</a:t>
            </a:r>
            <a:endParaRPr lang="fi-FI" sz="2000" dirty="0"/>
          </a:p>
          <a:p>
            <a:pPr marL="347472" indent="-347472" eaLnBrk="1" hangingPunct="1">
              <a:spcBef>
                <a:spcPts val="480"/>
              </a:spcBef>
              <a:spcAft>
                <a:spcPts val="0"/>
              </a:spcAft>
            </a:pPr>
            <a:r>
              <a:rPr lang="fi-FI" sz="2000" dirty="0">
                <a:solidFill>
                  <a:srgbClr val="1F3C7E"/>
                </a:solidFill>
                <a:latin typeface="Arial" panose="020B0604020202020204" pitchFamily="34" charset="0"/>
              </a:rPr>
              <a:t>Henkilöstön tasapuolinen ja asianmukainen toiminta/kohtelu sekä aseman ja tehtävän mukainen käytös</a:t>
            </a:r>
            <a:endParaRPr lang="fi-FI" sz="2000" dirty="0"/>
          </a:p>
          <a:p>
            <a:pPr marL="347472" indent="-347472" eaLnBrk="1" hangingPunct="1">
              <a:spcBef>
                <a:spcPts val="480"/>
              </a:spcBef>
              <a:spcAft>
                <a:spcPts val="0"/>
              </a:spcAft>
            </a:pPr>
            <a:r>
              <a:rPr lang="fi-FI" sz="2000" dirty="0">
                <a:solidFill>
                  <a:srgbClr val="1F3C7E"/>
                </a:solidFill>
                <a:latin typeface="Arial" panose="020B0604020202020204" pitchFamily="34" charset="0"/>
              </a:rPr>
              <a:t>Oppilaiden ja heidän huoltajiensa lakisääteiset oikeudet ja velvollisuudet</a:t>
            </a:r>
            <a:endParaRPr lang="fi-FI" sz="2000" dirty="0"/>
          </a:p>
          <a:p>
            <a:pPr marL="347472" indent="-347472">
              <a:spcBef>
                <a:spcPts val="480"/>
              </a:spcBef>
              <a:spcAft>
                <a:spcPts val="0"/>
              </a:spcAft>
            </a:pPr>
            <a:r>
              <a:rPr lang="fi-FI" sz="2000" dirty="0">
                <a:solidFill>
                  <a:srgbClr val="1F3C7E"/>
                </a:solidFill>
                <a:latin typeface="Arial" panose="020B0604020202020204" pitchFamily="34" charset="0"/>
              </a:rPr>
              <a:t>Avoin toimintakulttuuri</a:t>
            </a:r>
            <a:endParaRPr lang="fi-FI" sz="2000" dirty="0"/>
          </a:p>
          <a:p>
            <a:endParaRPr lang="fi-FI" dirty="0"/>
          </a:p>
        </p:txBody>
      </p:sp>
      <p:sp>
        <p:nvSpPr>
          <p:cNvPr id="4" name="Päivämäärän paikkamerkki 3"/>
          <p:cNvSpPr>
            <a:spLocks noGrp="1"/>
          </p:cNvSpPr>
          <p:nvPr>
            <p:ph type="dt" sz="half" idx="10"/>
          </p:nvPr>
        </p:nvSpPr>
        <p:spPr/>
        <p:txBody>
          <a:bodyPr/>
          <a:lstStyle/>
          <a:p>
            <a:pPr>
              <a:defRPr/>
            </a:pPr>
            <a:fld id="{9421D14C-C6EB-4175-AD1A-8734C2AD4227}" type="datetime1">
              <a:rPr lang="fi-FI" smtClean="0"/>
              <a:pPr>
                <a:defRPr/>
              </a:pPr>
              <a:t>17.1.2019</a:t>
            </a:fld>
            <a:endParaRPr lang="fi-FI"/>
          </a:p>
        </p:txBody>
      </p:sp>
      <p:sp>
        <p:nvSpPr>
          <p:cNvPr id="5" name="Alatunnisteen paikkamerkki 4"/>
          <p:cNvSpPr>
            <a:spLocks noGrp="1"/>
          </p:cNvSpPr>
          <p:nvPr>
            <p:ph type="ftr" sz="quarter" idx="11"/>
          </p:nvPr>
        </p:nvSpPr>
        <p:spPr/>
        <p:txBody>
          <a:bodyPr/>
          <a:lstStyle/>
          <a:p>
            <a:pPr>
              <a:defRPr/>
            </a:pPr>
            <a:r>
              <a:rPr lang="fi-FI"/>
              <a:t>Lisää viraston nimi, tekijän nimi ja osasto</a:t>
            </a:r>
          </a:p>
        </p:txBody>
      </p:sp>
      <p:sp>
        <p:nvSpPr>
          <p:cNvPr id="6" name="Dian numeron paikkamerkki 5"/>
          <p:cNvSpPr>
            <a:spLocks noGrp="1"/>
          </p:cNvSpPr>
          <p:nvPr>
            <p:ph type="sldNum" sz="quarter" idx="12"/>
          </p:nvPr>
        </p:nvSpPr>
        <p:spPr/>
        <p:txBody>
          <a:bodyPr/>
          <a:lstStyle/>
          <a:p>
            <a:pPr>
              <a:defRPr/>
            </a:pPr>
            <a:fld id="{39BADE97-DB27-41E8-87B8-F83D48CE2DAD}" type="slidenum">
              <a:rPr lang="fi-FI" altLang="fi-FI" smtClean="0"/>
              <a:pPr>
                <a:defRPr/>
              </a:pPr>
              <a:t>19</a:t>
            </a:fld>
            <a:endParaRPr lang="fi-FI" altLang="fi-FI"/>
          </a:p>
        </p:txBody>
      </p:sp>
    </p:spTree>
    <p:extLst>
      <p:ext uri="{BB962C8B-B14F-4D97-AF65-F5344CB8AC3E}">
        <p14:creationId xmlns:p14="http://schemas.microsoft.com/office/powerpoint/2010/main" val="1752045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Otsikko 1"/>
          <p:cNvSpPr>
            <a:spLocks noGrp="1"/>
          </p:cNvSpPr>
          <p:nvPr>
            <p:ph type="title"/>
          </p:nvPr>
        </p:nvSpPr>
        <p:spPr/>
        <p:txBody>
          <a:bodyPr/>
          <a:lstStyle/>
          <a:p>
            <a:r>
              <a:rPr lang="fi-FI" altLang="fi-FI" sz="2400" b="1" dirty="0"/>
              <a:t>Opetuksen järjestämisen perusteet (</a:t>
            </a:r>
            <a:r>
              <a:rPr lang="fi-FI" altLang="fi-FI" sz="2400" b="1" dirty="0" err="1"/>
              <a:t>PerusopL</a:t>
            </a:r>
            <a:r>
              <a:rPr lang="fi-FI" altLang="fi-FI" sz="2400" b="1" dirty="0"/>
              <a:t> 3 §)</a:t>
            </a:r>
          </a:p>
        </p:txBody>
      </p:sp>
      <p:sp>
        <p:nvSpPr>
          <p:cNvPr id="28675" name="Sisällön paikkamerkki 2"/>
          <p:cNvSpPr>
            <a:spLocks noGrp="1"/>
          </p:cNvSpPr>
          <p:nvPr>
            <p:ph idx="1"/>
          </p:nvPr>
        </p:nvSpPr>
        <p:spPr/>
        <p:txBody>
          <a:bodyPr/>
          <a:lstStyle/>
          <a:p>
            <a:r>
              <a:rPr lang="fi-FI" altLang="fi-FI" dirty="0"/>
              <a:t>Opetuksessa noudatetaan valtakunnallisesti yhtenäisiä perusteita siten kuin tässä laissa säädetään.</a:t>
            </a:r>
          </a:p>
          <a:p>
            <a:r>
              <a:rPr lang="fi-FI" altLang="fi-FI" dirty="0"/>
              <a:t>Opetus järjestetään </a:t>
            </a:r>
            <a:r>
              <a:rPr lang="fi-FI" altLang="fi-FI" i="1" dirty="0"/>
              <a:t>oppilaiden ikäkauden ja </a:t>
            </a:r>
            <a:r>
              <a:rPr lang="fi-FI" altLang="fi-FI" i="1" u="sng" dirty="0"/>
              <a:t>edellytysten mukaisesti </a:t>
            </a:r>
            <a:r>
              <a:rPr lang="fi-FI" altLang="fi-FI" i="1" dirty="0"/>
              <a:t>ja siten, että se </a:t>
            </a:r>
            <a:r>
              <a:rPr lang="fi-FI" altLang="fi-FI" i="1" u="sng" dirty="0"/>
              <a:t>edistää oppilaiden tervettä kasvua ja kehitystä</a:t>
            </a:r>
            <a:r>
              <a:rPr lang="fi-FI" altLang="fi-FI" i="1" dirty="0"/>
              <a:t>. </a:t>
            </a:r>
            <a:r>
              <a:rPr lang="fi-FI" altLang="fi-FI" dirty="0">
                <a:hlinkClick r:id="rId2" action="ppaction://hlinkfile" tooltip="Linkki muutossäädöksen voimaantulotietoihin"/>
              </a:rPr>
              <a:t>(</a:t>
            </a:r>
            <a:endParaRPr lang="fi-FI" altLang="fi-FI" dirty="0"/>
          </a:p>
          <a:p>
            <a:r>
              <a:rPr lang="fi-FI" altLang="fi-FI" dirty="0"/>
              <a:t>Opetuksessa </a:t>
            </a:r>
            <a:r>
              <a:rPr lang="fi-FI" altLang="fi-FI" i="1" u="sng" dirty="0"/>
              <a:t>tulee olla yhteistyössä kotien kanssa</a:t>
            </a:r>
          </a:p>
          <a:p>
            <a:pPr>
              <a:buFont typeface="Wingdings" panose="05000000000000000000" pitchFamily="2" charset="2"/>
              <a:buNone/>
            </a:pPr>
            <a:endParaRPr lang="fi-FI" altLang="fi-FI" dirty="0"/>
          </a:p>
        </p:txBody>
      </p:sp>
      <p:sp>
        <p:nvSpPr>
          <p:cNvPr id="28676"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1BFAE506-A254-41FB-92F5-7C466D19A9D1}"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28677"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dirty="0" err="1">
                <a:solidFill>
                  <a:schemeClr val="bg1"/>
                </a:solidFill>
              </a:rPr>
              <a:t>Lounais</a:t>
            </a:r>
            <a:r>
              <a:rPr lang="fi-FI" altLang="fi-FI" sz="1000" dirty="0">
                <a:solidFill>
                  <a:schemeClr val="bg1"/>
                </a:solidFill>
              </a:rPr>
              <a:t>-Suomen aluehallintovirasto, Opetus- ja kulttuuritoimi, Esko Lukkarinen</a:t>
            </a:r>
          </a:p>
        </p:txBody>
      </p:sp>
      <p:sp>
        <p:nvSpPr>
          <p:cNvPr id="28678"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7CA5EA6E-4D55-4F3B-8A6F-8AAF2AD34F18}" type="slidenum">
              <a:rPr lang="fi-FI" altLang="fi-FI" sz="1000" smtClean="0">
                <a:solidFill>
                  <a:schemeClr val="bg1"/>
                </a:solidFill>
              </a:rPr>
              <a:pPr>
                <a:spcBef>
                  <a:spcPct val="0"/>
                </a:spcBef>
                <a:buClrTx/>
                <a:buSzTx/>
                <a:buFontTx/>
                <a:buNone/>
              </a:pPr>
              <a:t>2</a:t>
            </a:fld>
            <a:endParaRPr lang="fi-FI" altLang="fi-FI" sz="1000">
              <a:solidFill>
                <a:schemeClr val="bg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a:t>KIITOS!</a:t>
            </a:r>
            <a:endParaRPr lang="fi-FI" dirty="0"/>
          </a:p>
        </p:txBody>
      </p:sp>
      <p:sp>
        <p:nvSpPr>
          <p:cNvPr id="3" name="Alaotsikko 2"/>
          <p:cNvSpPr>
            <a:spLocks noGrp="1"/>
          </p:cNvSpPr>
          <p:nvPr>
            <p:ph type="subTitle" idx="1"/>
          </p:nvPr>
        </p:nvSpPr>
        <p:spPr/>
        <p:txBody>
          <a:bodyPr/>
          <a:lstStyle/>
          <a:p>
            <a:r>
              <a:rPr lang="fi-FI" dirty="0"/>
              <a:t>yhteystiedot:</a:t>
            </a:r>
          </a:p>
          <a:p>
            <a:r>
              <a:rPr lang="fi-FI" dirty="0"/>
              <a:t>esko.lukkarinen@avi.fi</a:t>
            </a:r>
          </a:p>
        </p:txBody>
      </p:sp>
      <p:sp>
        <p:nvSpPr>
          <p:cNvPr id="4" name="Päivämäärän paikkamerkki 3"/>
          <p:cNvSpPr>
            <a:spLocks noGrp="1"/>
          </p:cNvSpPr>
          <p:nvPr>
            <p:ph type="dt" sz="quarter" idx="10"/>
          </p:nvPr>
        </p:nvSpPr>
        <p:spPr/>
        <p:txBody>
          <a:bodyPr/>
          <a:lstStyle/>
          <a:p>
            <a:pPr>
              <a:defRPr/>
            </a:pPr>
            <a:fld id="{1395E589-313C-4E51-8748-B772808A0A15}" type="datetime1">
              <a:rPr lang="fi-FI" smtClean="0"/>
              <a:pPr>
                <a:defRPr/>
              </a:pPr>
              <a:t>17.1.2019</a:t>
            </a:fld>
            <a:endParaRPr lang="fi-FI"/>
          </a:p>
        </p:txBody>
      </p:sp>
      <p:sp>
        <p:nvSpPr>
          <p:cNvPr id="5" name="Alatunnisteen paikkamerkki 4"/>
          <p:cNvSpPr>
            <a:spLocks noGrp="1"/>
          </p:cNvSpPr>
          <p:nvPr>
            <p:ph type="ftr" sz="quarter" idx="11"/>
          </p:nvPr>
        </p:nvSpPr>
        <p:spPr/>
        <p:txBody>
          <a:bodyPr/>
          <a:lstStyle/>
          <a:p>
            <a:pPr>
              <a:defRPr/>
            </a:pPr>
            <a:r>
              <a:rPr lang="fi-FI"/>
              <a:t>Lisää viraston nimi, tekijän nimi ja osasto</a:t>
            </a:r>
          </a:p>
        </p:txBody>
      </p:sp>
      <p:sp>
        <p:nvSpPr>
          <p:cNvPr id="6" name="Dian numeron paikkamerkki 5"/>
          <p:cNvSpPr>
            <a:spLocks noGrp="1"/>
          </p:cNvSpPr>
          <p:nvPr>
            <p:ph type="sldNum" sz="quarter" idx="12"/>
          </p:nvPr>
        </p:nvSpPr>
        <p:spPr/>
        <p:txBody>
          <a:bodyPr/>
          <a:lstStyle/>
          <a:p>
            <a:pPr>
              <a:defRPr/>
            </a:pPr>
            <a:fld id="{E07F60C0-EC34-4266-BF88-BA3B46667CA8}" type="slidenum">
              <a:rPr lang="fi-FI" altLang="fi-FI" smtClean="0"/>
              <a:pPr>
                <a:defRPr/>
              </a:pPr>
              <a:t>20</a:t>
            </a:fld>
            <a:endParaRPr lang="fi-FI" altLang="fi-FI"/>
          </a:p>
        </p:txBody>
      </p:sp>
    </p:spTree>
    <p:extLst>
      <p:ext uri="{BB962C8B-B14F-4D97-AF65-F5344CB8AC3E}">
        <p14:creationId xmlns:p14="http://schemas.microsoft.com/office/powerpoint/2010/main" val="3963361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BECD63-F812-449B-9A1C-01743753C7D5}"/>
              </a:ext>
            </a:extLst>
          </p:cNvPr>
          <p:cNvSpPr>
            <a:spLocks noGrp="1"/>
          </p:cNvSpPr>
          <p:nvPr>
            <p:ph type="title"/>
          </p:nvPr>
        </p:nvSpPr>
        <p:spPr/>
        <p:txBody>
          <a:bodyPr/>
          <a:lstStyle/>
          <a:p>
            <a:r>
              <a:rPr lang="fi-FI" sz="2800" b="1" dirty="0"/>
              <a:t>Opetuksen maksuttomuus </a:t>
            </a:r>
            <a:r>
              <a:rPr lang="fi-FI" sz="2800" b="1" dirty="0" err="1"/>
              <a:t>PerusopL</a:t>
            </a:r>
            <a:r>
              <a:rPr lang="fi-FI" sz="2800" b="1" dirty="0"/>
              <a:t> 31 § 1</a:t>
            </a:r>
          </a:p>
        </p:txBody>
      </p:sp>
      <p:sp>
        <p:nvSpPr>
          <p:cNvPr id="3" name="Sisällön paikkamerkki 2">
            <a:extLst>
              <a:ext uri="{FF2B5EF4-FFF2-40B4-BE49-F238E27FC236}">
                <a16:creationId xmlns:a16="http://schemas.microsoft.com/office/drawing/2014/main" id="{645077BB-8BB1-4744-A26F-0A27C3F553AC}"/>
              </a:ext>
            </a:extLst>
          </p:cNvPr>
          <p:cNvSpPr>
            <a:spLocks noGrp="1"/>
          </p:cNvSpPr>
          <p:nvPr>
            <p:ph idx="1"/>
          </p:nvPr>
        </p:nvSpPr>
        <p:spPr>
          <a:xfrm>
            <a:off x="457200" y="2276474"/>
            <a:ext cx="8229600" cy="3384773"/>
          </a:xfrm>
        </p:spPr>
        <p:txBody>
          <a:bodyPr/>
          <a:lstStyle/>
          <a:p>
            <a:r>
              <a:rPr lang="fi-FI" b="1" i="1" dirty="0">
                <a:latin typeface="Arial" panose="020B0604020202020204" pitchFamily="34" charset="0"/>
                <a:cs typeface="Arial" panose="020B0604020202020204" pitchFamily="34" charset="0"/>
              </a:rPr>
              <a:t>Vammaisella ja muulla erityistä tukea tarvitsevalla </a:t>
            </a:r>
            <a:r>
              <a:rPr lang="fi-FI" dirty="0">
                <a:latin typeface="Arial" panose="020B0604020202020204" pitchFamily="34" charset="0"/>
                <a:cs typeface="Arial" panose="020B0604020202020204" pitchFamily="34" charset="0"/>
              </a:rPr>
              <a:t>oppilaalla on lisäksi oikeus saada maksutta opetukseen osallistumisen edellyttämät </a:t>
            </a:r>
          </a:p>
          <a:p>
            <a:pPr>
              <a:buFont typeface="Wingdings" panose="05000000000000000000" pitchFamily="2" charset="2"/>
              <a:buChar char="v"/>
            </a:pPr>
            <a:r>
              <a:rPr lang="fi-FI" dirty="0">
                <a:latin typeface="Arial" panose="020B0604020202020204" pitchFamily="34" charset="0"/>
                <a:cs typeface="Arial" panose="020B0604020202020204" pitchFamily="34" charset="0"/>
              </a:rPr>
              <a:t>tulkitsemis- ja avustajapalvelut</a:t>
            </a:r>
          </a:p>
          <a:p>
            <a:pPr>
              <a:buFont typeface="Wingdings" panose="05000000000000000000" pitchFamily="2" charset="2"/>
              <a:buChar char="v"/>
            </a:pPr>
            <a:r>
              <a:rPr lang="fi-FI" dirty="0">
                <a:latin typeface="Arial" panose="020B0604020202020204" pitchFamily="34" charset="0"/>
                <a:cs typeface="Arial" panose="020B0604020202020204" pitchFamily="34" charset="0"/>
              </a:rPr>
              <a:t>muut opetuspalvelut</a:t>
            </a:r>
          </a:p>
          <a:p>
            <a:pPr>
              <a:buFont typeface="Wingdings" panose="05000000000000000000" pitchFamily="2" charset="2"/>
              <a:buChar char="v"/>
            </a:pPr>
            <a:r>
              <a:rPr lang="fi-FI" dirty="0">
                <a:latin typeface="Arial" panose="020B0604020202020204" pitchFamily="34" charset="0"/>
                <a:cs typeface="Arial" panose="020B0604020202020204" pitchFamily="34" charset="0"/>
              </a:rPr>
              <a:t>erityiset apuvälineet sekä</a:t>
            </a:r>
          </a:p>
          <a:p>
            <a:pPr>
              <a:buFont typeface="Wingdings" panose="05000000000000000000" pitchFamily="2" charset="2"/>
              <a:buChar char="v"/>
            </a:pPr>
            <a:r>
              <a:rPr lang="fi-FI" dirty="0">
                <a:latin typeface="Arial" panose="020B0604020202020204" pitchFamily="34" charset="0"/>
                <a:cs typeface="Arial" panose="020B0604020202020204" pitchFamily="34" charset="0"/>
              </a:rPr>
              <a:t>39 §:n nojalla järjestettävät palvelut</a:t>
            </a:r>
            <a:r>
              <a:rPr lang="fi-FI" dirty="0">
                <a:solidFill>
                  <a:srgbClr val="444444"/>
                </a:solidFill>
                <a:latin typeface="Arial" panose="020B0604020202020204" pitchFamily="34" charset="0"/>
                <a:cs typeface="Arial" panose="020B0604020202020204" pitchFamily="34" charset="0"/>
              </a:rPr>
              <a:t>. </a:t>
            </a:r>
            <a:endParaRPr lang="fi-FI" dirty="0">
              <a:latin typeface="Arial" panose="020B0604020202020204" pitchFamily="34" charset="0"/>
              <a:cs typeface="Arial" panose="020B0604020202020204" pitchFamily="34" charset="0"/>
            </a:endParaRPr>
          </a:p>
        </p:txBody>
      </p:sp>
      <p:sp>
        <p:nvSpPr>
          <p:cNvPr id="4" name="Päivämäärän paikkamerkki 3">
            <a:extLst>
              <a:ext uri="{FF2B5EF4-FFF2-40B4-BE49-F238E27FC236}">
                <a16:creationId xmlns:a16="http://schemas.microsoft.com/office/drawing/2014/main" id="{88763742-9055-4EA4-A969-E54F1D7864A3}"/>
              </a:ext>
            </a:extLst>
          </p:cNvPr>
          <p:cNvSpPr>
            <a:spLocks noGrp="1"/>
          </p:cNvSpPr>
          <p:nvPr>
            <p:ph type="dt" sz="half" idx="10"/>
          </p:nvPr>
        </p:nvSpPr>
        <p:spPr/>
        <p:txBody>
          <a:bodyPr/>
          <a:lstStyle/>
          <a:p>
            <a:pPr>
              <a:defRPr/>
            </a:pPr>
            <a:fld id="{9421D14C-C6EB-4175-AD1A-8734C2AD4227}" type="datetime1">
              <a:rPr lang="fi-FI" smtClean="0"/>
              <a:pPr>
                <a:defRPr/>
              </a:pPr>
              <a:t>17.1.2019</a:t>
            </a:fld>
            <a:endParaRPr lang="fi-FI"/>
          </a:p>
        </p:txBody>
      </p:sp>
      <p:sp>
        <p:nvSpPr>
          <p:cNvPr id="5" name="Alatunnisteen paikkamerkki 4">
            <a:extLst>
              <a:ext uri="{FF2B5EF4-FFF2-40B4-BE49-F238E27FC236}">
                <a16:creationId xmlns:a16="http://schemas.microsoft.com/office/drawing/2014/main" id="{4052086D-4672-471B-A8D4-E633F4848D0B}"/>
              </a:ext>
            </a:extLst>
          </p:cNvPr>
          <p:cNvSpPr>
            <a:spLocks noGrp="1"/>
          </p:cNvSpPr>
          <p:nvPr>
            <p:ph type="ftr" sz="quarter" idx="11"/>
          </p:nvPr>
        </p:nvSpPr>
        <p:spPr/>
        <p:txBody>
          <a:bodyPr/>
          <a:lstStyle/>
          <a:p>
            <a:pPr>
              <a:defRPr/>
            </a:pPr>
            <a:r>
              <a:rPr lang="fi-FI"/>
              <a:t>Lisää viraston nimi, tekijän nimi ja osasto</a:t>
            </a:r>
          </a:p>
        </p:txBody>
      </p:sp>
      <p:sp>
        <p:nvSpPr>
          <p:cNvPr id="6" name="Dian numeron paikkamerkki 5">
            <a:extLst>
              <a:ext uri="{FF2B5EF4-FFF2-40B4-BE49-F238E27FC236}">
                <a16:creationId xmlns:a16="http://schemas.microsoft.com/office/drawing/2014/main" id="{7AF873B0-8057-403B-99FC-37F0D114F0EE}"/>
              </a:ext>
            </a:extLst>
          </p:cNvPr>
          <p:cNvSpPr>
            <a:spLocks noGrp="1"/>
          </p:cNvSpPr>
          <p:nvPr>
            <p:ph type="sldNum" sz="quarter" idx="12"/>
          </p:nvPr>
        </p:nvSpPr>
        <p:spPr/>
        <p:txBody>
          <a:bodyPr/>
          <a:lstStyle/>
          <a:p>
            <a:pPr>
              <a:defRPr/>
            </a:pPr>
            <a:fld id="{39BADE97-DB27-41E8-87B8-F83D48CE2DAD}" type="slidenum">
              <a:rPr lang="fi-FI" altLang="fi-FI" smtClean="0"/>
              <a:pPr>
                <a:defRPr/>
              </a:pPr>
              <a:t>3</a:t>
            </a:fld>
            <a:endParaRPr lang="fi-FI" altLang="fi-FI"/>
          </a:p>
        </p:txBody>
      </p:sp>
    </p:spTree>
    <p:extLst>
      <p:ext uri="{BB962C8B-B14F-4D97-AF65-F5344CB8AC3E}">
        <p14:creationId xmlns:p14="http://schemas.microsoft.com/office/powerpoint/2010/main" val="992654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Otsikko 1"/>
          <p:cNvSpPr>
            <a:spLocks noGrp="1"/>
          </p:cNvSpPr>
          <p:nvPr>
            <p:ph type="title"/>
          </p:nvPr>
        </p:nvSpPr>
        <p:spPr>
          <a:xfrm>
            <a:off x="0" y="1052513"/>
            <a:ext cx="8697913" cy="504825"/>
          </a:xfrm>
        </p:spPr>
        <p:txBody>
          <a:bodyPr/>
          <a:lstStyle/>
          <a:p>
            <a:r>
              <a:rPr lang="fi-FI" altLang="fi-FI" sz="2000" b="1"/>
              <a:t>KHO</a:t>
            </a:r>
            <a:r>
              <a:rPr lang="fi-FI" altLang="fi-FI" sz="2000"/>
              <a:t> </a:t>
            </a:r>
            <a:r>
              <a:rPr lang="fi-FI" altLang="fi-FI" sz="2000" b="1"/>
              <a:t>14.3.2007.Taltionumero 589 Diaarinumero 2365/3/06</a:t>
            </a:r>
          </a:p>
        </p:txBody>
      </p:sp>
      <p:sp>
        <p:nvSpPr>
          <p:cNvPr id="41987" name="Sisällön paikkamerkki 2"/>
          <p:cNvSpPr>
            <a:spLocks noGrp="1"/>
          </p:cNvSpPr>
          <p:nvPr>
            <p:ph idx="1"/>
          </p:nvPr>
        </p:nvSpPr>
        <p:spPr>
          <a:xfrm>
            <a:off x="0" y="1700213"/>
            <a:ext cx="9144000" cy="4537075"/>
          </a:xfrm>
        </p:spPr>
        <p:txBody>
          <a:bodyPr/>
          <a:lstStyle/>
          <a:p>
            <a:pPr eaLnBrk="1" hangingPunct="1">
              <a:lnSpc>
                <a:spcPct val="80000"/>
              </a:lnSpc>
            </a:pPr>
            <a:r>
              <a:rPr lang="fi-FI" altLang="fi-FI" sz="1600" dirty="0"/>
              <a:t>Perusopetuslain 31 §:ssä mainitut avustajapalvelut ja niihin sisältyvä koulunkäyntiavustaja on tarkoitettu koulutuntien ajaksi kouluun, ei niiden ulkopuoliseksi ajaksi kotiin. Säännöksen tarkoittama avustajan tarve voidaan täyttää muutoinkin kuin henkilökohtaisella avustajalla, jos oppilaan koulunkäymisen edellytykset tulevat turvatuiksi edellä hallituksen esityksessä ja sivistysvaliokunnan mietinnössä kuvatulla tavalla. Oikeus perusopetukseen ja samalla opetukseen osallistumisen mahdollistavat avustajapalvelut ovat niin sanottuja subjektiivisia oikeuksia. </a:t>
            </a:r>
            <a:r>
              <a:rPr lang="fi-FI" altLang="fi-FI" sz="1600" b="1" i="1" dirty="0"/>
              <a:t>Avustaja­palveluja koskevaa hakemusta ei voida hylätä määräraha perusteella arvioimatta ensisijaisesti sitä, edellyttääkö oppilaan terveydentila ja tarve henkilökohtaista koulunkäyntiavustajaa.</a:t>
            </a:r>
          </a:p>
          <a:p>
            <a:pPr eaLnBrk="1" hangingPunct="1">
              <a:lnSpc>
                <a:spcPct val="80000"/>
              </a:lnSpc>
            </a:pPr>
            <a:r>
              <a:rPr lang="fi-FI" altLang="fi-FI" sz="1600" i="1" dirty="0"/>
              <a:t>Hakemuksen ja valituksen liitteenä olevien lausuntojen mukaan A tarvitsee ehdottomasti henkilökohtaisen avustajan tukea selviytyäkseen koulunkäynnistä. </a:t>
            </a:r>
            <a:r>
              <a:rPr lang="fi-FI" altLang="fi-FI" sz="1600" dirty="0"/>
              <a:t>Sivistyslautakunnan päätös on perustunut yleisiin periaatteisiin koulukäyntiavustajien myöntämisperusteista kuten siihen, että koulussa ja A:n pienryhmässä olisi jo tarpeellinen määrä avustajia. Lisäksi päätöksessä on todettu, että mahdollisen lisäavustajan saamisen edellytyksenä on se, että tiedetään koko yleis- ja erityisopetuksen koulunkäyntiavustajien tarve ja tätä tarkoitusta varten loppuvuodelle varatut määrärahat. Päätöksestä ei ilmene, että asiassa olisi riittävällä tavalla harkittu A:n yksilöllinen tarve saada koulunkäyntiavustaja.</a:t>
            </a:r>
          </a:p>
          <a:p>
            <a:pPr eaLnBrk="1" hangingPunct="1">
              <a:lnSpc>
                <a:spcPct val="80000"/>
              </a:lnSpc>
            </a:pPr>
            <a:r>
              <a:rPr lang="fi-FI" altLang="fi-FI" sz="1600" dirty="0"/>
              <a:t>Sivistyslautakunta ei ole voinut hylätä Y:n hakemusta päätöksestä ilmenevillä perusteilla, minkä vuoksi hallinto-oikeus palauttaa asian lautakunnalle uudelleen käsiteltäväksi.</a:t>
            </a:r>
          </a:p>
          <a:p>
            <a:pPr eaLnBrk="1" hangingPunct="1">
              <a:lnSpc>
                <a:spcPct val="80000"/>
              </a:lnSpc>
            </a:pPr>
            <a:r>
              <a:rPr lang="fi-FI" altLang="fi-FI" sz="1600" dirty="0"/>
              <a:t>KHO: ei muutosta hallinto-oikeuden päätökseen</a:t>
            </a:r>
          </a:p>
          <a:p>
            <a:endParaRPr lang="fi-FI" altLang="fi-FI" sz="1800" dirty="0"/>
          </a:p>
        </p:txBody>
      </p:sp>
      <p:sp>
        <p:nvSpPr>
          <p:cNvPr id="41988"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A3C57D77-8B43-4B3E-BAAF-67E7D1372455}"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41989"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a:solidFill>
                  <a:schemeClr val="bg1"/>
                </a:solidFill>
              </a:rPr>
              <a:t>Lisää viraston nimi, tekijän nimi ja osasto</a:t>
            </a:r>
          </a:p>
        </p:txBody>
      </p:sp>
      <p:sp>
        <p:nvSpPr>
          <p:cNvPr id="41990"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88675978-2F61-4906-AB9D-6B36B535F2EA}" type="slidenum">
              <a:rPr lang="fi-FI" altLang="fi-FI" sz="1000" smtClean="0">
                <a:solidFill>
                  <a:schemeClr val="bg1"/>
                </a:solidFill>
              </a:rPr>
              <a:pPr>
                <a:spcBef>
                  <a:spcPct val="0"/>
                </a:spcBef>
                <a:buClrTx/>
                <a:buSzTx/>
                <a:buFontTx/>
                <a:buNone/>
              </a:pPr>
              <a:t>4</a:t>
            </a:fld>
            <a:endParaRPr lang="fi-FI" altLang="fi-FI" sz="100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8AAB69F-C798-4944-9B5F-C8AF9EC7CDEF}"/>
              </a:ext>
            </a:extLst>
          </p:cNvPr>
          <p:cNvSpPr>
            <a:spLocks noGrp="1"/>
          </p:cNvSpPr>
          <p:nvPr>
            <p:ph type="title"/>
          </p:nvPr>
        </p:nvSpPr>
        <p:spPr>
          <a:xfrm>
            <a:off x="395536" y="977231"/>
            <a:ext cx="8302377" cy="291530"/>
          </a:xfrm>
        </p:spPr>
        <p:txBody>
          <a:bodyPr/>
          <a:lstStyle/>
          <a:p>
            <a:r>
              <a:rPr lang="fi-FI" sz="2000" b="1" dirty="0"/>
              <a:t>Kolmiportainen tuki</a:t>
            </a:r>
          </a:p>
        </p:txBody>
      </p:sp>
      <p:sp>
        <p:nvSpPr>
          <p:cNvPr id="3" name="Sisällön paikkamerkki 2">
            <a:extLst>
              <a:ext uri="{FF2B5EF4-FFF2-40B4-BE49-F238E27FC236}">
                <a16:creationId xmlns:a16="http://schemas.microsoft.com/office/drawing/2014/main" id="{DE2C5B0A-8365-4BD9-AD8A-3C7F68E06E9C}"/>
              </a:ext>
            </a:extLst>
          </p:cNvPr>
          <p:cNvSpPr>
            <a:spLocks noGrp="1"/>
          </p:cNvSpPr>
          <p:nvPr>
            <p:ph idx="1"/>
          </p:nvPr>
        </p:nvSpPr>
        <p:spPr>
          <a:xfrm>
            <a:off x="284163" y="1340768"/>
            <a:ext cx="8575673" cy="5013995"/>
          </a:xfrm>
        </p:spPr>
        <p:txBody>
          <a:bodyPr/>
          <a:lstStyle/>
          <a:p>
            <a:pPr marL="347472" indent="-347472">
              <a:spcBef>
                <a:spcPts val="432"/>
              </a:spcBef>
              <a:spcAft>
                <a:spcPts val="0"/>
              </a:spcAft>
            </a:pPr>
            <a:r>
              <a:rPr lang="fi-FI" sz="2000" b="1" dirty="0">
                <a:solidFill>
                  <a:srgbClr val="1F3C7E"/>
                </a:solidFill>
                <a:latin typeface="Arial" panose="020B0604020202020204" pitchFamily="34" charset="0"/>
              </a:rPr>
              <a:t>Tukiopetus ja osa-aikainen erityisopetus</a:t>
            </a:r>
            <a:endParaRPr lang="fi-FI" sz="2000" dirty="0"/>
          </a:p>
          <a:p>
            <a:pPr marL="347472" indent="-347472">
              <a:spcBef>
                <a:spcPts val="432"/>
              </a:spcBef>
              <a:spcAft>
                <a:spcPts val="0"/>
              </a:spcAft>
            </a:pPr>
            <a:r>
              <a:rPr lang="fi-FI" sz="2000" dirty="0">
                <a:solidFill>
                  <a:srgbClr val="1F3C7E"/>
                </a:solidFill>
                <a:latin typeface="Arial" panose="020B0604020202020204" pitchFamily="34" charset="0"/>
              </a:rPr>
              <a:t>Oppilaalla, joka on </a:t>
            </a:r>
            <a:r>
              <a:rPr lang="fi-FI" sz="2000" i="1" dirty="0">
                <a:solidFill>
                  <a:srgbClr val="1F3C7E"/>
                </a:solidFill>
                <a:latin typeface="Arial" panose="020B0604020202020204" pitchFamily="34" charset="0"/>
              </a:rPr>
              <a:t>tilapäisesti jäänyt jälkeen opinnoissaan </a:t>
            </a:r>
            <a:r>
              <a:rPr lang="fi-FI" sz="2000" dirty="0">
                <a:solidFill>
                  <a:srgbClr val="1F3C7E"/>
                </a:solidFill>
                <a:latin typeface="Arial" panose="020B0604020202020204" pitchFamily="34" charset="0"/>
              </a:rPr>
              <a:t>tai muutoin tarvitsee oppimisessaan lyhytaikaista tukea, on oikeus saada tukiopetusta.</a:t>
            </a:r>
            <a:endParaRPr lang="fi-FI" sz="2000" dirty="0"/>
          </a:p>
          <a:p>
            <a:pPr marL="347472" indent="-347472">
              <a:spcBef>
                <a:spcPts val="432"/>
              </a:spcBef>
              <a:spcAft>
                <a:spcPts val="0"/>
              </a:spcAft>
            </a:pPr>
            <a:r>
              <a:rPr lang="fi-FI" sz="2000" dirty="0">
                <a:solidFill>
                  <a:srgbClr val="1F3C7E"/>
                </a:solidFill>
                <a:latin typeface="Arial" panose="020B0604020202020204" pitchFamily="34" charset="0"/>
              </a:rPr>
              <a:t>Oppilaalla, jolla on vaikeuksia oppimisessaan tai koulunkäynnissään, on oikeus saada osa-aikaista erityisopetusta muun opetuksen ohessa</a:t>
            </a:r>
            <a:endParaRPr lang="fi-FI" sz="2000" dirty="0"/>
          </a:p>
          <a:p>
            <a:pPr marL="347472" indent="-347472">
              <a:spcBef>
                <a:spcPts val="432"/>
              </a:spcBef>
              <a:spcAft>
                <a:spcPts val="0"/>
              </a:spcAft>
            </a:pPr>
            <a:r>
              <a:rPr lang="fi-FI" sz="2000" b="1" dirty="0">
                <a:solidFill>
                  <a:srgbClr val="1F3C7E"/>
                </a:solidFill>
                <a:latin typeface="Arial" panose="020B0604020202020204" pitchFamily="34" charset="0"/>
              </a:rPr>
              <a:t>Tehostettu tuki</a:t>
            </a:r>
            <a:endParaRPr lang="fi-FI" sz="2000" dirty="0"/>
          </a:p>
          <a:p>
            <a:pPr marL="347472" indent="-347472">
              <a:spcBef>
                <a:spcPts val="432"/>
              </a:spcBef>
              <a:spcAft>
                <a:spcPts val="0"/>
              </a:spcAft>
            </a:pPr>
            <a:r>
              <a:rPr lang="fi-FI" sz="2000" dirty="0">
                <a:solidFill>
                  <a:srgbClr val="1F3C7E"/>
                </a:solidFill>
                <a:latin typeface="Arial" panose="020B0604020202020204" pitchFamily="34" charset="0"/>
              </a:rPr>
              <a:t>Oppilaalle, joka tarvitsee oppimisessaan tai koulunkäynnissään </a:t>
            </a:r>
            <a:r>
              <a:rPr lang="fi-FI" sz="2000" i="1" dirty="0">
                <a:solidFill>
                  <a:srgbClr val="1F3C7E"/>
                </a:solidFill>
                <a:latin typeface="Arial" panose="020B0604020202020204" pitchFamily="34" charset="0"/>
              </a:rPr>
              <a:t>säännöllistä tukea tai samanaikaisesti useita tukimuotoja</a:t>
            </a:r>
            <a:r>
              <a:rPr lang="fi-FI" sz="2000" dirty="0">
                <a:solidFill>
                  <a:srgbClr val="1F3C7E"/>
                </a:solidFill>
                <a:latin typeface="Arial" panose="020B0604020202020204" pitchFamily="34" charset="0"/>
              </a:rPr>
              <a:t>, on annettava tehostettua tukea hänelle tehdyn oppimissuunnitelman mukaisesti</a:t>
            </a:r>
            <a:endParaRPr lang="fi-FI" sz="2000" dirty="0"/>
          </a:p>
          <a:p>
            <a:pPr marL="347472" indent="-347472">
              <a:spcBef>
                <a:spcPts val="432"/>
              </a:spcBef>
              <a:spcAft>
                <a:spcPts val="0"/>
              </a:spcAft>
            </a:pPr>
            <a:r>
              <a:rPr lang="fi-FI" sz="2000" b="1" dirty="0">
                <a:solidFill>
                  <a:srgbClr val="1F3C7E"/>
                </a:solidFill>
                <a:latin typeface="Arial" panose="020B0604020202020204" pitchFamily="34" charset="0"/>
              </a:rPr>
              <a:t>Erityinen tuki</a:t>
            </a:r>
            <a:endParaRPr lang="fi-FI" sz="2000" dirty="0"/>
          </a:p>
          <a:p>
            <a:r>
              <a:rPr lang="fi-FI" sz="2000" dirty="0">
                <a:solidFill>
                  <a:srgbClr val="1F3C7E"/>
                </a:solidFill>
                <a:latin typeface="Arial" panose="020B0604020202020204" pitchFamily="34" charset="0"/>
              </a:rPr>
              <a:t>Erityinen tuki muodostuu </a:t>
            </a:r>
            <a:r>
              <a:rPr lang="fi-FI" sz="2000" i="1" dirty="0">
                <a:solidFill>
                  <a:srgbClr val="1F3C7E"/>
                </a:solidFill>
                <a:latin typeface="Arial" panose="020B0604020202020204" pitchFamily="34" charset="0"/>
              </a:rPr>
              <a:t>erityisopetuksesta ja muusta tämän lain mukaan annettavasta tuesta</a:t>
            </a:r>
            <a:endParaRPr lang="fi-FI" sz="2000" i="1" dirty="0"/>
          </a:p>
        </p:txBody>
      </p:sp>
      <p:sp>
        <p:nvSpPr>
          <p:cNvPr id="4" name="Päivämäärän paikkamerkki 3">
            <a:extLst>
              <a:ext uri="{FF2B5EF4-FFF2-40B4-BE49-F238E27FC236}">
                <a16:creationId xmlns:a16="http://schemas.microsoft.com/office/drawing/2014/main" id="{449112D7-4EBC-4210-8534-61E3CC081CB1}"/>
              </a:ext>
            </a:extLst>
          </p:cNvPr>
          <p:cNvSpPr>
            <a:spLocks noGrp="1"/>
          </p:cNvSpPr>
          <p:nvPr>
            <p:ph type="dt" sz="half" idx="10"/>
          </p:nvPr>
        </p:nvSpPr>
        <p:spPr/>
        <p:txBody>
          <a:bodyPr/>
          <a:lstStyle/>
          <a:p>
            <a:pPr>
              <a:defRPr/>
            </a:pPr>
            <a:fld id="{9421D14C-C6EB-4175-AD1A-8734C2AD4227}" type="datetime1">
              <a:rPr lang="fi-FI" smtClean="0"/>
              <a:pPr>
                <a:defRPr/>
              </a:pPr>
              <a:t>17.1.2019</a:t>
            </a:fld>
            <a:endParaRPr lang="fi-FI"/>
          </a:p>
        </p:txBody>
      </p:sp>
      <p:sp>
        <p:nvSpPr>
          <p:cNvPr id="5" name="Alatunnisteen paikkamerkki 4">
            <a:extLst>
              <a:ext uri="{FF2B5EF4-FFF2-40B4-BE49-F238E27FC236}">
                <a16:creationId xmlns:a16="http://schemas.microsoft.com/office/drawing/2014/main" id="{7A1B125C-0231-4933-88D0-66BD014438E3}"/>
              </a:ext>
            </a:extLst>
          </p:cNvPr>
          <p:cNvSpPr>
            <a:spLocks noGrp="1"/>
          </p:cNvSpPr>
          <p:nvPr>
            <p:ph type="ftr" sz="quarter" idx="11"/>
          </p:nvPr>
        </p:nvSpPr>
        <p:spPr/>
        <p:txBody>
          <a:bodyPr/>
          <a:lstStyle/>
          <a:p>
            <a:pPr>
              <a:defRPr/>
            </a:pPr>
            <a:r>
              <a:rPr lang="fi-FI"/>
              <a:t>Lisää viraston nimi, tekijän nimi ja osasto</a:t>
            </a:r>
          </a:p>
        </p:txBody>
      </p:sp>
      <p:sp>
        <p:nvSpPr>
          <p:cNvPr id="6" name="Dian numeron paikkamerkki 5">
            <a:extLst>
              <a:ext uri="{FF2B5EF4-FFF2-40B4-BE49-F238E27FC236}">
                <a16:creationId xmlns:a16="http://schemas.microsoft.com/office/drawing/2014/main" id="{B762C1D8-2D22-41C3-8B6D-0D41191C64A8}"/>
              </a:ext>
            </a:extLst>
          </p:cNvPr>
          <p:cNvSpPr>
            <a:spLocks noGrp="1"/>
          </p:cNvSpPr>
          <p:nvPr>
            <p:ph type="sldNum" sz="quarter" idx="12"/>
          </p:nvPr>
        </p:nvSpPr>
        <p:spPr/>
        <p:txBody>
          <a:bodyPr/>
          <a:lstStyle/>
          <a:p>
            <a:pPr>
              <a:defRPr/>
            </a:pPr>
            <a:fld id="{39BADE97-DB27-41E8-87B8-F83D48CE2DAD}" type="slidenum">
              <a:rPr lang="fi-FI" altLang="fi-FI" smtClean="0"/>
              <a:pPr>
                <a:defRPr/>
              </a:pPr>
              <a:t>5</a:t>
            </a:fld>
            <a:endParaRPr lang="fi-FI" altLang="fi-FI"/>
          </a:p>
        </p:txBody>
      </p:sp>
    </p:spTree>
    <p:extLst>
      <p:ext uri="{BB962C8B-B14F-4D97-AF65-F5344CB8AC3E}">
        <p14:creationId xmlns:p14="http://schemas.microsoft.com/office/powerpoint/2010/main" val="3403689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Otsikko 1"/>
          <p:cNvSpPr>
            <a:spLocks noGrp="1"/>
          </p:cNvSpPr>
          <p:nvPr>
            <p:ph type="title"/>
          </p:nvPr>
        </p:nvSpPr>
        <p:spPr>
          <a:xfrm>
            <a:off x="395535" y="908721"/>
            <a:ext cx="8302377" cy="432048"/>
          </a:xfrm>
        </p:spPr>
        <p:txBody>
          <a:bodyPr/>
          <a:lstStyle/>
          <a:p>
            <a:r>
              <a:rPr lang="fi-FI" altLang="fi-FI" sz="1800" b="1" dirty="0"/>
              <a:t>Erityinen tuki (</a:t>
            </a:r>
            <a:r>
              <a:rPr lang="fi-FI" altLang="fi-FI" sz="1800" b="1" dirty="0" err="1"/>
              <a:t>PerusopL</a:t>
            </a:r>
            <a:r>
              <a:rPr lang="fi-FI" altLang="fi-FI" sz="1800" b="1" dirty="0"/>
              <a:t> 17 §)</a:t>
            </a:r>
            <a:endParaRPr lang="fi-FI" altLang="fi-FI" sz="1800" dirty="0"/>
          </a:p>
        </p:txBody>
      </p:sp>
      <p:sp>
        <p:nvSpPr>
          <p:cNvPr id="40963" name="Sisällön paikkamerkki 2"/>
          <p:cNvSpPr>
            <a:spLocks noGrp="1"/>
          </p:cNvSpPr>
          <p:nvPr>
            <p:ph idx="1"/>
          </p:nvPr>
        </p:nvSpPr>
        <p:spPr>
          <a:xfrm>
            <a:off x="179512" y="1268760"/>
            <a:ext cx="8928992" cy="4824536"/>
          </a:xfrm>
        </p:spPr>
        <p:txBody>
          <a:bodyPr/>
          <a:lstStyle/>
          <a:p>
            <a:pPr marL="347472" indent="-347472">
              <a:spcBef>
                <a:spcPts val="576"/>
              </a:spcBef>
              <a:spcAft>
                <a:spcPts val="0"/>
              </a:spcAft>
            </a:pPr>
            <a:r>
              <a:rPr lang="fi-FI" sz="1400" dirty="0">
                <a:solidFill>
                  <a:srgbClr val="1F3C7E"/>
                </a:solidFill>
                <a:latin typeface="Arial" panose="020B0604020202020204" pitchFamily="34" charset="0"/>
              </a:rPr>
              <a:t>Muodostuu erityisopetuksesta ja muusta tämän lain mukaan annettavasta tuesta.</a:t>
            </a:r>
            <a:endParaRPr lang="fi-FI" sz="1400" dirty="0"/>
          </a:p>
          <a:p>
            <a:pPr marL="347472" indent="-347472">
              <a:spcBef>
                <a:spcPts val="576"/>
              </a:spcBef>
              <a:spcAft>
                <a:spcPts val="0"/>
              </a:spcAft>
            </a:pPr>
            <a:r>
              <a:rPr lang="fi-FI" sz="1400" dirty="0">
                <a:solidFill>
                  <a:srgbClr val="1F3C7E"/>
                </a:solidFill>
                <a:latin typeface="Arial" panose="020B0604020202020204" pitchFamily="34" charset="0"/>
              </a:rPr>
              <a:t>Järjestetään oppilaan etu ja opetuksen järjestämisedellytykset huomioon ottaen muun opetuksen yhteydessä tai osittain tai kokonaan erityisluokalla tai muussa soveltuvassa paikassa.</a:t>
            </a:r>
            <a:endParaRPr lang="fi-FI" sz="1400" dirty="0"/>
          </a:p>
          <a:p>
            <a:pPr marL="347472" indent="-347472">
              <a:spcBef>
                <a:spcPts val="576"/>
              </a:spcBef>
              <a:spcAft>
                <a:spcPts val="0"/>
              </a:spcAft>
            </a:pPr>
            <a:r>
              <a:rPr lang="fi-FI" sz="1400" dirty="0">
                <a:solidFill>
                  <a:srgbClr val="1F3C7E"/>
                </a:solidFill>
                <a:latin typeface="Arial" panose="020B0604020202020204" pitchFamily="34" charset="0"/>
              </a:rPr>
              <a:t>Opetuksessa voidaan poiketa 11 §:stä sen mukaan kuin 14 §:n nojalla säädetään tai määrätään</a:t>
            </a:r>
            <a:endParaRPr lang="fi-FI" altLang="fi-FI" sz="1400" dirty="0"/>
          </a:p>
          <a:p>
            <a:r>
              <a:rPr lang="fi-FI" altLang="fi-FI" sz="1400" dirty="0"/>
              <a:t>Opetuksen järjestäjän tulee tehdä kirjallinen päätös</a:t>
            </a:r>
          </a:p>
          <a:p>
            <a:r>
              <a:rPr lang="fi-FI" altLang="fi-FI" sz="1400" dirty="0"/>
              <a:t>Tarkistetaan ainakin toisen vuosiluokan jälkeen sekä ennen seitsemännelle vuosiluokalle siirtymistä</a:t>
            </a:r>
          </a:p>
          <a:p>
            <a:r>
              <a:rPr lang="fi-FI" altLang="fi-FI" sz="1400" b="1" dirty="0"/>
              <a:t>Määrättävä oppilaan </a:t>
            </a:r>
          </a:p>
          <a:p>
            <a:pPr lvl="1"/>
            <a:r>
              <a:rPr lang="fi-FI" altLang="fi-FI" sz="1400" b="1" dirty="0"/>
              <a:t>pääsääntöinen opetusryhmä,</a:t>
            </a:r>
          </a:p>
          <a:p>
            <a:pPr lvl="1"/>
            <a:r>
              <a:rPr lang="fi-FI" altLang="fi-FI" sz="1400" b="1" dirty="0"/>
              <a:t>mahdolliset </a:t>
            </a:r>
            <a:r>
              <a:rPr lang="fi-FI" altLang="fi-FI" sz="1400" b="1" dirty="0" err="1"/>
              <a:t>tulkitsemis</a:t>
            </a:r>
            <a:r>
              <a:rPr lang="fi-FI" altLang="fi-FI" sz="1400" b="1" dirty="0"/>
              <a:t>- ja avustajapalvelut sekä</a:t>
            </a:r>
          </a:p>
          <a:p>
            <a:pPr lvl="1"/>
            <a:r>
              <a:rPr lang="fi-FI" altLang="fi-FI" sz="1400" b="1" dirty="0"/>
              <a:t>muut 31 §:ssä tarkoitetut palvelut sekä</a:t>
            </a:r>
          </a:p>
          <a:p>
            <a:pPr lvl="1"/>
            <a:r>
              <a:rPr lang="fi-FI" altLang="fi-FI" sz="1400" b="1" dirty="0"/>
              <a:t>tarvittaessa 1 momentissa tarkoitettu oppilaan opetuksen poikkeava järjestäminen</a:t>
            </a:r>
            <a:r>
              <a:rPr lang="fi-FI" altLang="fi-FI" sz="1400" dirty="0"/>
              <a:t>.</a:t>
            </a:r>
            <a:endParaRPr lang="fi-FI" sz="1400" dirty="0">
              <a:solidFill>
                <a:srgbClr val="1F3C7E"/>
              </a:solidFill>
              <a:latin typeface="Arial" panose="020B0604020202020204" pitchFamily="34" charset="0"/>
            </a:endParaRPr>
          </a:p>
          <a:p>
            <a:pPr marL="347472" indent="-347472">
              <a:spcBef>
                <a:spcPts val="480"/>
              </a:spcBef>
              <a:spcAft>
                <a:spcPts val="0"/>
              </a:spcAft>
            </a:pPr>
            <a:r>
              <a:rPr lang="fi-FI" sz="1400" dirty="0">
                <a:solidFill>
                  <a:srgbClr val="1F3C7E"/>
                </a:solidFill>
                <a:latin typeface="Arial" panose="020B0604020202020204" pitchFamily="34" charset="0"/>
              </a:rPr>
              <a:t>Ennen päätöksen tekemistä on </a:t>
            </a:r>
            <a:r>
              <a:rPr lang="fi-FI" sz="1400" b="1" dirty="0">
                <a:solidFill>
                  <a:srgbClr val="1F3C7E"/>
                </a:solidFill>
                <a:latin typeface="Arial" panose="020B0604020202020204" pitchFamily="34" charset="0"/>
              </a:rPr>
              <a:t>kuultava oppilasta ja tämän huoltajaa </a:t>
            </a:r>
            <a:r>
              <a:rPr lang="fi-FI" sz="1400" dirty="0">
                <a:solidFill>
                  <a:srgbClr val="1F3C7E"/>
                </a:solidFill>
                <a:latin typeface="Arial" panose="020B0604020202020204" pitchFamily="34" charset="0"/>
              </a:rPr>
              <a:t>tai laillista edustajaa siten kuin hallintolain 34 §:ssä säädetään sekä</a:t>
            </a:r>
            <a:r>
              <a:rPr lang="fi-FI" sz="1400" dirty="0"/>
              <a:t> </a:t>
            </a:r>
            <a:r>
              <a:rPr lang="fi-FI" sz="1400" dirty="0">
                <a:solidFill>
                  <a:srgbClr val="1F3C7E"/>
                </a:solidFill>
                <a:latin typeface="Arial" panose="020B0604020202020204" pitchFamily="34" charset="0"/>
              </a:rPr>
              <a:t>tehtävä </a:t>
            </a:r>
            <a:r>
              <a:rPr lang="fi-FI" sz="1400" b="1" i="1" dirty="0">
                <a:solidFill>
                  <a:srgbClr val="1F3C7E"/>
                </a:solidFill>
                <a:latin typeface="Arial" panose="020B0604020202020204" pitchFamily="34" charset="0"/>
              </a:rPr>
              <a:t>pedagoginen selvitys</a:t>
            </a:r>
          </a:p>
          <a:p>
            <a:pPr marL="747522" lvl="1" indent="-347472">
              <a:spcBef>
                <a:spcPts val="480"/>
              </a:spcBef>
              <a:spcAft>
                <a:spcPts val="0"/>
              </a:spcAft>
            </a:pPr>
            <a:r>
              <a:rPr lang="fi-FI" sz="1200" dirty="0">
                <a:solidFill>
                  <a:srgbClr val="1F3C7E"/>
                </a:solidFill>
                <a:latin typeface="Arial" panose="020B0604020202020204" pitchFamily="34" charset="0"/>
              </a:rPr>
              <a:t> pedagogista selvitystä tarvittaessa täydennettävä psykologisella tai lääketieteellisellä asiantuntijalausunnolla tai vastaavalla sosiaalisella selvityksellä.</a:t>
            </a:r>
          </a:p>
          <a:p>
            <a:pPr marL="347472" indent="-347472">
              <a:spcBef>
                <a:spcPts val="480"/>
              </a:spcBef>
              <a:spcAft>
                <a:spcPts val="0"/>
              </a:spcAft>
            </a:pPr>
            <a:r>
              <a:rPr lang="fi-FI" sz="1400" dirty="0">
                <a:solidFill>
                  <a:srgbClr val="1F3C7E"/>
                </a:solidFill>
                <a:latin typeface="Arial" panose="020B0604020202020204" pitchFamily="34" charset="0"/>
              </a:rPr>
              <a:t>Voidaan tehdä ennen </a:t>
            </a:r>
            <a:r>
              <a:rPr lang="fi-FI" sz="1400" dirty="0" err="1">
                <a:solidFill>
                  <a:srgbClr val="1F3C7E"/>
                </a:solidFill>
                <a:latin typeface="Arial" panose="020B0604020202020204" pitchFamily="34" charset="0"/>
              </a:rPr>
              <a:t>esi</a:t>
            </a:r>
            <a:r>
              <a:rPr lang="fi-FI" sz="1400" dirty="0">
                <a:solidFill>
                  <a:srgbClr val="1F3C7E"/>
                </a:solidFill>
                <a:latin typeface="Arial" panose="020B0604020202020204" pitchFamily="34" charset="0"/>
              </a:rPr>
              <a:t>- tai perusopetuksen alkamista taikka </a:t>
            </a:r>
            <a:r>
              <a:rPr lang="fi-FI" sz="1400" dirty="0" err="1">
                <a:solidFill>
                  <a:srgbClr val="1F3C7E"/>
                </a:solidFill>
                <a:latin typeface="Arial" panose="020B0604020202020204" pitchFamily="34" charset="0"/>
              </a:rPr>
              <a:t>esi</a:t>
            </a:r>
            <a:r>
              <a:rPr lang="fi-FI" sz="1400" dirty="0">
                <a:solidFill>
                  <a:srgbClr val="1F3C7E"/>
                </a:solidFill>
                <a:latin typeface="Arial" panose="020B0604020202020204" pitchFamily="34" charset="0"/>
              </a:rPr>
              <a:t>- tai perusopetuksen aikana ilman sitä edeltävää pedagogista selvitystä ja oppimisen tehostetun tuen antamista, jos </a:t>
            </a:r>
            <a:r>
              <a:rPr lang="fi-FI" sz="1400" b="1" dirty="0">
                <a:solidFill>
                  <a:srgbClr val="1F3C7E"/>
                </a:solidFill>
                <a:latin typeface="Arial" panose="020B0604020202020204" pitchFamily="34" charset="0"/>
              </a:rPr>
              <a:t>psykologisen tai lääketieteellisen arvion perusteella</a:t>
            </a:r>
            <a:r>
              <a:rPr lang="fi-FI" sz="1400" dirty="0">
                <a:solidFill>
                  <a:srgbClr val="1F3C7E"/>
                </a:solidFill>
                <a:latin typeface="Arial" panose="020B0604020202020204" pitchFamily="34" charset="0"/>
              </a:rPr>
              <a:t> ilmenee, että oppilaan opetusta ei vamman, sairauden, kehityksessä viivästymisen tai tunne-elämän häiriön taikka muun vastaavan erityisen syyn vuoksi voida antaa muuten. Tarkistetaan siten kuin 2 momentissa säädetään</a:t>
            </a:r>
            <a:r>
              <a:rPr lang="fi-FI" sz="1600" dirty="0">
                <a:solidFill>
                  <a:srgbClr val="1F3C7E"/>
                </a:solidFill>
                <a:latin typeface="Arial" panose="020B0604020202020204" pitchFamily="34" charset="0"/>
              </a:rPr>
              <a:t>.</a:t>
            </a:r>
            <a:endParaRPr lang="fi-FI" sz="1600" dirty="0"/>
          </a:p>
          <a:p>
            <a:pPr marL="347472" indent="-347472">
              <a:spcBef>
                <a:spcPts val="480"/>
              </a:spcBef>
              <a:spcAft>
                <a:spcPts val="0"/>
              </a:spcAft>
            </a:pPr>
            <a:endParaRPr lang="fi-FI" sz="1600" dirty="0"/>
          </a:p>
          <a:p>
            <a:endParaRPr lang="fi-FI" altLang="fi-FI" sz="1600" dirty="0"/>
          </a:p>
          <a:p>
            <a:pPr marL="457200" lvl="1" indent="0">
              <a:buNone/>
            </a:pPr>
            <a:endParaRPr lang="fi-FI" altLang="fi-FI" sz="1600" dirty="0"/>
          </a:p>
          <a:p>
            <a:endParaRPr lang="fi-FI" altLang="fi-FI" dirty="0"/>
          </a:p>
        </p:txBody>
      </p:sp>
      <p:sp>
        <p:nvSpPr>
          <p:cNvPr id="40964"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D8DB5625-4983-4601-AC4E-6152651CACAA}"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40965"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dirty="0" err="1">
                <a:solidFill>
                  <a:schemeClr val="bg1"/>
                </a:solidFill>
              </a:rPr>
              <a:t>Lounais</a:t>
            </a:r>
            <a:r>
              <a:rPr lang="fi-FI" altLang="fi-FI" sz="1000" dirty="0">
                <a:solidFill>
                  <a:schemeClr val="bg1"/>
                </a:solidFill>
              </a:rPr>
              <a:t>-Suomen aluehallintovirasto, Opetus- ja kulttuuritoimi, Esko Lukkarinen</a:t>
            </a:r>
          </a:p>
        </p:txBody>
      </p:sp>
      <p:sp>
        <p:nvSpPr>
          <p:cNvPr id="40966"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45E5E520-7114-4D13-A9D4-FCE4F0B224DD}" type="slidenum">
              <a:rPr lang="fi-FI" altLang="fi-FI" sz="1000" smtClean="0">
                <a:solidFill>
                  <a:schemeClr val="bg1"/>
                </a:solidFill>
              </a:rPr>
              <a:pPr>
                <a:spcBef>
                  <a:spcPct val="0"/>
                </a:spcBef>
                <a:buClrTx/>
                <a:buSzTx/>
                <a:buFontTx/>
                <a:buNone/>
              </a:pPr>
              <a:t>6</a:t>
            </a:fld>
            <a:endParaRPr lang="fi-FI" altLang="fi-FI" sz="100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Otsikko 1"/>
          <p:cNvSpPr>
            <a:spLocks noGrp="1"/>
          </p:cNvSpPr>
          <p:nvPr>
            <p:ph type="title"/>
          </p:nvPr>
        </p:nvSpPr>
        <p:spPr>
          <a:xfrm>
            <a:off x="179388" y="981075"/>
            <a:ext cx="8518525" cy="360363"/>
          </a:xfrm>
        </p:spPr>
        <p:txBody>
          <a:bodyPr/>
          <a:lstStyle/>
          <a:p>
            <a:r>
              <a:rPr lang="fi-FI" altLang="fi-FI" sz="2000" b="1"/>
              <a:t>Opetuksen järjestämispaikka</a:t>
            </a:r>
          </a:p>
        </p:txBody>
      </p:sp>
      <p:sp>
        <p:nvSpPr>
          <p:cNvPr id="39939" name="Sisällön paikkamerkki 2"/>
          <p:cNvSpPr>
            <a:spLocks noGrp="1"/>
          </p:cNvSpPr>
          <p:nvPr>
            <p:ph idx="1"/>
          </p:nvPr>
        </p:nvSpPr>
        <p:spPr>
          <a:xfrm>
            <a:off x="0" y="1341438"/>
            <a:ext cx="8964613" cy="4679950"/>
          </a:xfrm>
        </p:spPr>
        <p:txBody>
          <a:bodyPr/>
          <a:lstStyle/>
          <a:p>
            <a:r>
              <a:rPr lang="fi-FI" altLang="fi-FI" sz="1600"/>
              <a:t>Aluehallintoviraston saaman selvityksen mukaan oppilas tarvitsee asiantuntijalausuntojen perusteella perusopetuslain 17 §:ssä tarkoitettua erityistä tukea, joka muodostuu erityisopetuksesta ja muusta perusopetuslain mukaan annettavasta tuesta. Kunnan antaman selvityksen mukaan oppilaan opetus on järjestetty T:n koulun </a:t>
            </a:r>
            <a:r>
              <a:rPr lang="fi-FI" altLang="fi-FI" sz="1600" i="1"/>
              <a:t>kahden oppilaan erityisryhmässä, jossa on opettajan lisäksi koulunkäyntiavustaja.</a:t>
            </a:r>
            <a:r>
              <a:rPr lang="fi-FI" altLang="fi-FI" sz="1600"/>
              <a:t> T:n koulu on oppilaan lähikoulu. Ottaen huomioon perusopetuslain 17 §:n 1 momentin säännöksen, jonka mukaan erityisopetus järjestetään oppilaan etu ja opetuksen järjestämisedellytykset huomioon ottaen muun opetuksen yhteydessä tai osittain tai kokonaan erityisluokalla aluehallintovirasto katsoo, että kunta on voinut sijoittaa oppilaan hänen lähikoulunsa T:n koulun erityisluokkaan riippumatta siitä, että ko. luokan opettajalla ei ole erityisopettajan tai erityisluokanopettajan kelpoisuutta. Aluehallintoviraston käsityksen mukaan opetushenkilöstön kelpoisuusvaatimuksista annetun asetuksen 23 §:n säännös väliaikaisesti opetusta antavan opettajan kelpoisuudesta koskee myös erityisopetusta väliaikaisesti antavan opettajan kelpoisuutta. Näin ollen oppilaan oikeutta saada perusopetuslain 3 §:n 2 momentissa säädetyllä tavalla ikäkautensa ja edellytystensä mukaista opetusta ja perusopetuslain 17 §:n 1 momentissa säädettyä erityistä tukea ei ole asiassa loukattu. Tämän vuoksi aluehallintovirasto harkitsee oikeaksi hylätä valituksen.</a:t>
            </a:r>
          </a:p>
          <a:p>
            <a:r>
              <a:rPr lang="fi-FI" altLang="fi-FI" sz="1600"/>
              <a:t>Turun hallinto-oikeus: Huoltajien valitus avin päätöksestä hylättiin avin päätöksessä esitetyin perustein.</a:t>
            </a:r>
          </a:p>
          <a:p>
            <a:endParaRPr lang="fi-FI" altLang="fi-FI" sz="2000"/>
          </a:p>
        </p:txBody>
      </p:sp>
      <p:sp>
        <p:nvSpPr>
          <p:cNvPr id="39940"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81137B8D-2AF7-4B78-B337-09916686296C}"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39941"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a:solidFill>
                  <a:schemeClr val="bg1"/>
                </a:solidFill>
              </a:rPr>
              <a:t>Lisää viraston nimi, tekijän nimi ja osasto</a:t>
            </a:r>
          </a:p>
        </p:txBody>
      </p:sp>
      <p:sp>
        <p:nvSpPr>
          <p:cNvPr id="39942"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68A0A037-E4CC-4C24-8507-89D5A015CEFE}" type="slidenum">
              <a:rPr lang="fi-FI" altLang="fi-FI" sz="1000" smtClean="0">
                <a:solidFill>
                  <a:schemeClr val="bg1"/>
                </a:solidFill>
              </a:rPr>
              <a:pPr>
                <a:spcBef>
                  <a:spcPct val="0"/>
                </a:spcBef>
                <a:buClrTx/>
                <a:buSzTx/>
                <a:buFontTx/>
                <a:buNone/>
              </a:pPr>
              <a:t>7</a:t>
            </a:fld>
            <a:endParaRPr lang="fi-FI" altLang="fi-FI" sz="100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Otsikko 1"/>
          <p:cNvSpPr>
            <a:spLocks noGrp="1"/>
          </p:cNvSpPr>
          <p:nvPr>
            <p:ph type="title"/>
          </p:nvPr>
        </p:nvSpPr>
        <p:spPr>
          <a:xfrm>
            <a:off x="0" y="908050"/>
            <a:ext cx="9036050" cy="504825"/>
          </a:xfrm>
        </p:spPr>
        <p:txBody>
          <a:bodyPr/>
          <a:lstStyle/>
          <a:p>
            <a:r>
              <a:rPr lang="fi-FI" altLang="fi-FI" sz="2000" b="1"/>
              <a:t>Erityisen tuen päätös ilman pedagogista selvitystä ja tehostettua tukea</a:t>
            </a:r>
            <a:endParaRPr lang="fi-FI" altLang="fi-FI" sz="2000"/>
          </a:p>
        </p:txBody>
      </p:sp>
      <p:sp>
        <p:nvSpPr>
          <p:cNvPr id="49155" name="Sisällön paikkamerkki 2"/>
          <p:cNvSpPr>
            <a:spLocks noGrp="1"/>
          </p:cNvSpPr>
          <p:nvPr>
            <p:ph idx="1"/>
          </p:nvPr>
        </p:nvSpPr>
        <p:spPr>
          <a:xfrm>
            <a:off x="0" y="1628775"/>
            <a:ext cx="9144000" cy="4392613"/>
          </a:xfrm>
        </p:spPr>
        <p:txBody>
          <a:bodyPr/>
          <a:lstStyle/>
          <a:p>
            <a:pPr>
              <a:buFont typeface="Wingdings" panose="05000000000000000000" pitchFamily="2" charset="2"/>
              <a:buNone/>
            </a:pPr>
            <a:r>
              <a:rPr lang="fi-FI" altLang="fi-FI" sz="1800" b="1"/>
              <a:t>Päivähoidon johtaja</a:t>
            </a:r>
            <a:r>
              <a:rPr lang="fi-FI" altLang="fi-FI" sz="1800"/>
              <a:t>			VIRANHALTIJAPÄÄTÖS</a:t>
            </a:r>
          </a:p>
          <a:p>
            <a:pPr>
              <a:buFont typeface="Wingdings" panose="05000000000000000000" pitchFamily="2" charset="2"/>
              <a:buNone/>
            </a:pPr>
            <a:r>
              <a:rPr lang="fi-FI" altLang="fi-FI" sz="1800"/>
              <a:t>							20.9.2011</a:t>
            </a:r>
          </a:p>
          <a:p>
            <a:pPr>
              <a:buFont typeface="Wingdings" panose="05000000000000000000" pitchFamily="2" charset="2"/>
              <a:buNone/>
            </a:pPr>
            <a:endParaRPr lang="fi-FI" altLang="fi-FI" sz="1800"/>
          </a:p>
          <a:p>
            <a:pPr>
              <a:buFont typeface="Wingdings" panose="05000000000000000000" pitchFamily="2" charset="2"/>
              <a:buNone/>
            </a:pPr>
            <a:r>
              <a:rPr lang="fi-FI" altLang="fi-FI" sz="1800"/>
              <a:t>ASIA		Erityisen tuen piiriin siirtäminen</a:t>
            </a:r>
          </a:p>
          <a:p>
            <a:pPr>
              <a:buFont typeface="Wingdings" panose="05000000000000000000" pitchFamily="2" charset="2"/>
              <a:buNone/>
            </a:pPr>
            <a:r>
              <a:rPr lang="fi-FI" altLang="fi-FI" sz="1800"/>
              <a:t>Asianosaiset	Liisa ja Pekka Pekkanen, Paavo Pekkasen huoltajina</a:t>
            </a:r>
          </a:p>
          <a:p>
            <a:pPr>
              <a:buFont typeface="Wingdings" panose="05000000000000000000" pitchFamily="2" charset="2"/>
              <a:buNone/>
            </a:pPr>
            <a:endParaRPr lang="fi-FI" altLang="fi-FI" sz="1800"/>
          </a:p>
          <a:p>
            <a:pPr>
              <a:buFont typeface="Wingdings" panose="05000000000000000000" pitchFamily="2" charset="2"/>
              <a:buNone/>
            </a:pPr>
            <a:r>
              <a:rPr lang="fi-FI" altLang="fi-FI" sz="1800"/>
              <a:t>PÄÄTÖS	Paavo 	Pekkanen  siirretään erityisen tuen piiriin.				Asiantuntijalausunnon mukaan Paavo tarvitsee tukea 				käyttäytymisensä  säätelyssä. Opetus annetaan 				Varsakedon päiväkodin esiopetuksen pienryhmässä.</a:t>
            </a:r>
          </a:p>
          <a:p>
            <a:pPr>
              <a:buFont typeface="Wingdings" panose="05000000000000000000" pitchFamily="2" charset="2"/>
              <a:buNone/>
            </a:pPr>
            <a:r>
              <a:rPr lang="fi-FI" altLang="fi-FI" sz="1800"/>
              <a:t>Allekirjoitus	Aino Aamunkoitto, päivähoidon johtaja</a:t>
            </a:r>
          </a:p>
          <a:p>
            <a:pPr>
              <a:buFont typeface="Wingdings" panose="05000000000000000000" pitchFamily="2" charset="2"/>
              <a:buNone/>
            </a:pPr>
            <a:r>
              <a:rPr lang="fi-FI" altLang="fi-FI" sz="1800"/>
              <a:t>MUUTOKSENHAKU	Tähän päätökseen saa hakea muutosta Lounais-				Suomen aluehallintovirastolta</a:t>
            </a:r>
          </a:p>
        </p:txBody>
      </p:sp>
      <p:sp>
        <p:nvSpPr>
          <p:cNvPr id="49156"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6D22BC8B-A6AF-4B3A-92FC-2C273BA89152}"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49157"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a:solidFill>
                  <a:schemeClr val="bg1"/>
                </a:solidFill>
              </a:rPr>
              <a:t>Lisää viraston nimi, tekijän nimi ja osasto</a:t>
            </a:r>
          </a:p>
        </p:txBody>
      </p:sp>
      <p:sp>
        <p:nvSpPr>
          <p:cNvPr id="49158"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9347D3A5-01B0-4CB0-9A70-1D6FE77AB4FD}" type="slidenum">
              <a:rPr lang="fi-FI" altLang="fi-FI" sz="1000" smtClean="0">
                <a:solidFill>
                  <a:schemeClr val="bg1"/>
                </a:solidFill>
              </a:rPr>
              <a:pPr>
                <a:spcBef>
                  <a:spcPct val="0"/>
                </a:spcBef>
                <a:buClrTx/>
                <a:buSzTx/>
                <a:buFontTx/>
                <a:buNone/>
              </a:pPr>
              <a:t>8</a:t>
            </a:fld>
            <a:endParaRPr lang="fi-FI" altLang="fi-FI" sz="100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Otsikko 1"/>
          <p:cNvSpPr>
            <a:spLocks noGrp="1"/>
          </p:cNvSpPr>
          <p:nvPr>
            <p:ph type="title"/>
          </p:nvPr>
        </p:nvSpPr>
        <p:spPr>
          <a:xfrm>
            <a:off x="250825" y="981075"/>
            <a:ext cx="8447088" cy="576263"/>
          </a:xfrm>
        </p:spPr>
        <p:txBody>
          <a:bodyPr/>
          <a:lstStyle/>
          <a:p>
            <a:r>
              <a:rPr lang="fi-FI" altLang="fi-FI" sz="2400" b="1"/>
              <a:t>Pedagoginen selvitys erityistä tukea varten</a:t>
            </a:r>
            <a:endParaRPr lang="fi-FI" altLang="fi-FI" sz="2400"/>
          </a:p>
        </p:txBody>
      </p:sp>
      <p:sp>
        <p:nvSpPr>
          <p:cNvPr id="3" name="Sisällön paikkamerkki 2"/>
          <p:cNvSpPr>
            <a:spLocks noGrp="1"/>
          </p:cNvSpPr>
          <p:nvPr>
            <p:ph idx="1"/>
          </p:nvPr>
        </p:nvSpPr>
        <p:spPr>
          <a:xfrm>
            <a:off x="250825" y="1773238"/>
            <a:ext cx="8713788" cy="4464050"/>
          </a:xfrm>
        </p:spPr>
        <p:txBody>
          <a:bodyPr/>
          <a:lstStyle/>
          <a:p>
            <a:pPr>
              <a:defRPr/>
            </a:pPr>
            <a:r>
              <a:rPr lang="fi-FI" sz="2000" dirty="0"/>
              <a:t>Pedagogisen selvityksen laatimista varten opetuksen järjestäjän päättämä toimielin ,viranhaltija  tai työntekijä hankkii</a:t>
            </a:r>
          </a:p>
          <a:p>
            <a:pPr marL="457200" indent="-457200">
              <a:buFont typeface="Wingdings" panose="05000000000000000000" pitchFamily="2" charset="2"/>
              <a:buNone/>
              <a:defRPr/>
            </a:pPr>
            <a:r>
              <a:rPr lang="fi-FI" sz="2000" dirty="0"/>
              <a:t>   1 )oppilaan opetuksesta vastaavilta opettajilta selvityksen oppilaan oppimisen etenemisestä</a:t>
            </a:r>
          </a:p>
          <a:p>
            <a:pPr>
              <a:buFont typeface="Wingdings" panose="05000000000000000000" pitchFamily="2" charset="2"/>
              <a:buNone/>
              <a:defRPr/>
            </a:pPr>
            <a:r>
              <a:rPr lang="fi-FI" sz="1800" dirty="0"/>
              <a:t>   2 )</a:t>
            </a:r>
            <a:r>
              <a:rPr lang="fi-FI" sz="1800" b="1" dirty="0"/>
              <a:t> </a:t>
            </a:r>
            <a:r>
              <a:rPr lang="fi-FI" sz="2000" dirty="0"/>
              <a:t>oppilashuollon </a:t>
            </a:r>
            <a:r>
              <a:rPr lang="fi-FI" sz="2000" u="sng" dirty="0"/>
              <a:t>ammattihenkilöiden kanssa </a:t>
            </a:r>
            <a:r>
              <a:rPr lang="fi-FI" sz="2000" u="sng" dirty="0" err="1"/>
              <a:t>moniammatillisena</a:t>
            </a:r>
            <a:r>
              <a:rPr lang="fi-FI" sz="2000" u="sng" dirty="0"/>
              <a:t> yhteistyönä tehdyn selvityksen </a:t>
            </a:r>
            <a:r>
              <a:rPr lang="fi-FI" sz="2000" dirty="0"/>
              <a:t>oppilaan saamasta tehostetusta tuesta ja oppilaan kokonaistilanteesta</a:t>
            </a:r>
          </a:p>
          <a:p>
            <a:pPr>
              <a:buFont typeface="Wingdings" panose="05000000000000000000" pitchFamily="2" charset="2"/>
              <a:buNone/>
              <a:defRPr/>
            </a:pPr>
            <a:r>
              <a:rPr lang="fi-FI" sz="2000" dirty="0" err="1">
                <a:sym typeface="Wingdings" pitchFamily="2" charset="2"/>
              </a:rPr>
              <a:t></a:t>
            </a:r>
            <a:r>
              <a:rPr lang="fi-FI" sz="2000" dirty="0" err="1"/>
              <a:t>Selvitysten</a:t>
            </a:r>
            <a:r>
              <a:rPr lang="fi-FI" sz="2000" dirty="0"/>
              <a:t> perusteella opetuksen järjestäjä tekee arvion oppilaan erityisen tuen tarpeesta (</a:t>
            </a:r>
            <a:r>
              <a:rPr lang="fi-FI" sz="2000" i="1" dirty="0"/>
              <a:t>pedagoginen selvitys</a:t>
            </a:r>
            <a:r>
              <a:rPr lang="fi-FI" sz="2000" dirty="0"/>
              <a:t>)</a:t>
            </a:r>
          </a:p>
          <a:p>
            <a:pPr>
              <a:defRPr/>
            </a:pPr>
            <a:r>
              <a:rPr lang="fi-FI" sz="2000" dirty="0"/>
              <a:t>Näiden kahden selvityksen ja niiden pohjalta laaditun arvion muodostamaa kokonaisuutta kutsutaan </a:t>
            </a:r>
            <a:r>
              <a:rPr lang="fi-FI" sz="2000" b="1" i="1" dirty="0"/>
              <a:t>pedagogiseksi selvitykseksi</a:t>
            </a:r>
          </a:p>
          <a:p>
            <a:pPr>
              <a:defRPr/>
            </a:pPr>
            <a:endParaRPr lang="fi-FI" dirty="0"/>
          </a:p>
        </p:txBody>
      </p:sp>
      <p:sp>
        <p:nvSpPr>
          <p:cNvPr id="43012" name="Päivämäärän paikkamerkki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C43DEB4F-3ED3-4AA4-A772-DCA353B2106A}" type="datetime1">
              <a:rPr lang="fi-FI" altLang="fi-FI" sz="1000" smtClean="0">
                <a:solidFill>
                  <a:schemeClr val="bg1"/>
                </a:solidFill>
              </a:rPr>
              <a:pPr>
                <a:spcBef>
                  <a:spcPct val="0"/>
                </a:spcBef>
                <a:buClrTx/>
                <a:buSzTx/>
                <a:buFontTx/>
                <a:buNone/>
              </a:pPr>
              <a:t>17.1.2019</a:t>
            </a:fld>
            <a:endParaRPr lang="fi-FI" altLang="fi-FI" sz="1000">
              <a:solidFill>
                <a:schemeClr val="bg1"/>
              </a:solidFill>
            </a:endParaRPr>
          </a:p>
        </p:txBody>
      </p:sp>
      <p:sp>
        <p:nvSpPr>
          <p:cNvPr id="43013" name="Alatunnisteen paikkamerkki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r>
              <a:rPr lang="fi-FI" altLang="fi-FI" sz="1000">
                <a:solidFill>
                  <a:schemeClr val="bg1"/>
                </a:solidFill>
              </a:rPr>
              <a:t>Lisää viraston nimi, tekijän nimi ja osasto</a:t>
            </a:r>
          </a:p>
        </p:txBody>
      </p:sp>
      <p:sp>
        <p:nvSpPr>
          <p:cNvPr id="43014" name="Dian numeron paikkamerkki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150000"/>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000">
                <a:solidFill>
                  <a:schemeClr val="tx2"/>
                </a:solidFill>
                <a:latin typeface="Arial" panose="020B0604020202020204" pitchFamily="34" charset="0"/>
              </a:defRPr>
            </a:lvl2pPr>
            <a:lvl3pPr marL="1143000" indent="-228600">
              <a:spcBef>
                <a:spcPct val="20000"/>
              </a:spcBef>
              <a:buClr>
                <a:schemeClr val="accent2"/>
              </a:buClr>
              <a:buSzPct val="150000"/>
              <a:buFont typeface="Wingdings" panose="05000000000000000000" pitchFamily="2" charset="2"/>
              <a:buChar char="§"/>
              <a:defRPr sz="2000">
                <a:solidFill>
                  <a:schemeClr val="tx2"/>
                </a:solidFill>
                <a:latin typeface="Arial" panose="020B0604020202020204" pitchFamily="34" charset="0"/>
              </a:defRPr>
            </a:lvl3pPr>
            <a:lvl4pPr marL="1600200" indent="-228600">
              <a:spcBef>
                <a:spcPct val="20000"/>
              </a:spcBef>
              <a:buChar char="–"/>
              <a:defRPr>
                <a:solidFill>
                  <a:schemeClr val="tx2"/>
                </a:solidFill>
                <a:latin typeface="Arial" panose="020B0604020202020204" pitchFamily="34" charset="0"/>
              </a:defRPr>
            </a:lvl4pPr>
            <a:lvl5pPr marL="2057400" indent="-228600">
              <a:spcBef>
                <a:spcPct val="20000"/>
              </a:spcBef>
              <a:buClr>
                <a:schemeClr val="folHlink"/>
              </a:buClr>
              <a:buSzPct val="150000"/>
              <a:buFont typeface="Wingdings" panose="05000000000000000000" pitchFamily="2" charset="2"/>
              <a:buChar char="§"/>
              <a:defRPr>
                <a:solidFill>
                  <a:schemeClr val="tx2"/>
                </a:solidFill>
                <a:latin typeface="Arial" panose="020B0604020202020204" pitchFamily="34" charset="0"/>
              </a:defRPr>
            </a:lvl5pPr>
            <a:lvl6pPr marL="25146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6pPr>
            <a:lvl7pPr marL="29718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7pPr>
            <a:lvl8pPr marL="34290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8pPr>
            <a:lvl9pPr marL="3886200" indent="-228600" eaLnBrk="0" fontAlgn="base" hangingPunct="0">
              <a:spcBef>
                <a:spcPct val="20000"/>
              </a:spcBef>
              <a:spcAft>
                <a:spcPct val="0"/>
              </a:spcAft>
              <a:buClr>
                <a:schemeClr val="folHlink"/>
              </a:buClr>
              <a:buSzPct val="150000"/>
              <a:buFont typeface="Wingdings" panose="05000000000000000000" pitchFamily="2" charset="2"/>
              <a:buChar char="§"/>
              <a:defRPr>
                <a:solidFill>
                  <a:schemeClr val="tx2"/>
                </a:solidFill>
                <a:latin typeface="Arial" panose="020B0604020202020204" pitchFamily="34" charset="0"/>
              </a:defRPr>
            </a:lvl9pPr>
          </a:lstStyle>
          <a:p>
            <a:pPr>
              <a:spcBef>
                <a:spcPct val="0"/>
              </a:spcBef>
              <a:buClrTx/>
              <a:buSzTx/>
              <a:buFontTx/>
              <a:buNone/>
            </a:pPr>
            <a:fld id="{39A1945F-396B-4131-93A5-B41791EF7AA3}" type="slidenum">
              <a:rPr lang="fi-FI" altLang="fi-FI" sz="1000" smtClean="0">
                <a:solidFill>
                  <a:schemeClr val="bg1"/>
                </a:solidFill>
              </a:rPr>
              <a:pPr>
                <a:spcBef>
                  <a:spcPct val="0"/>
                </a:spcBef>
                <a:buClrTx/>
                <a:buSzTx/>
                <a:buFontTx/>
                <a:buNone/>
              </a:pPr>
              <a:t>9</a:t>
            </a:fld>
            <a:endParaRPr lang="fi-FI" altLang="fi-FI" sz="1000">
              <a:solidFill>
                <a:schemeClr val="bg1"/>
              </a:solidFill>
            </a:endParaRPr>
          </a:p>
        </p:txBody>
      </p:sp>
    </p:spTree>
  </p:cSld>
  <p:clrMapOvr>
    <a:masterClrMapping/>
  </p:clrMapOvr>
</p:sld>
</file>

<file path=ppt/theme/theme1.xml><?xml version="1.0" encoding="utf-8"?>
<a:theme xmlns:a="http://schemas.openxmlformats.org/drawingml/2006/main" name="AVI_2003">
  <a:themeElements>
    <a:clrScheme name="AVI_2003 2">
      <a:dk1>
        <a:srgbClr val="1F3C7E"/>
      </a:dk1>
      <a:lt1>
        <a:srgbClr val="FFFFFF"/>
      </a:lt1>
      <a:dk2>
        <a:srgbClr val="1F3C7E"/>
      </a:dk2>
      <a:lt2>
        <a:srgbClr val="FFF9E3"/>
      </a:lt2>
      <a:accent1>
        <a:srgbClr val="8AC2E6"/>
      </a:accent1>
      <a:accent2>
        <a:srgbClr val="00559F"/>
      </a:accent2>
      <a:accent3>
        <a:srgbClr val="FFFFFF"/>
      </a:accent3>
      <a:accent4>
        <a:srgbClr val="19326B"/>
      </a:accent4>
      <a:accent5>
        <a:srgbClr val="C4DDF0"/>
      </a:accent5>
      <a:accent6>
        <a:srgbClr val="004C90"/>
      </a:accent6>
      <a:hlink>
        <a:srgbClr val="FFF9E3"/>
      </a:hlink>
      <a:folHlink>
        <a:srgbClr val="C3C4A4"/>
      </a:folHlink>
    </a:clrScheme>
    <a:fontScheme name="ELY_font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teema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
      <a:clrScheme name="AVI_2003 1">
        <a:dk1>
          <a:srgbClr val="59595B"/>
        </a:dk1>
        <a:lt1>
          <a:srgbClr val="FFFFFF"/>
        </a:lt1>
        <a:dk2>
          <a:srgbClr val="0081CC"/>
        </a:dk2>
        <a:lt2>
          <a:srgbClr val="A7A8AB"/>
        </a:lt2>
        <a:accent1>
          <a:srgbClr val="859FCB"/>
        </a:accent1>
        <a:accent2>
          <a:srgbClr val="D87F82"/>
        </a:accent2>
        <a:accent3>
          <a:srgbClr val="FFFFFF"/>
        </a:accent3>
        <a:accent4>
          <a:srgbClr val="4B4B4C"/>
        </a:accent4>
        <a:accent5>
          <a:srgbClr val="C2CDE2"/>
        </a:accent5>
        <a:accent6>
          <a:srgbClr val="C47275"/>
        </a:accent6>
        <a:hlink>
          <a:srgbClr val="7FD1ED"/>
        </a:hlink>
        <a:folHlink>
          <a:srgbClr val="F7BC7F"/>
        </a:folHlink>
      </a:clrScheme>
      <a:clrMap bg1="lt1" tx1="dk1" bg2="lt2" tx2="dk2" accent1="accent1" accent2="accent2" accent3="accent3" accent4="accent4" accent5="accent5" accent6="accent6" hlink="hlink" folHlink="folHlink"/>
    </a:extraClrScheme>
    <a:extraClrScheme>
      <a:clrScheme name="AVI_2003 2">
        <a:dk1>
          <a:srgbClr val="1F3C7E"/>
        </a:dk1>
        <a:lt1>
          <a:srgbClr val="FFFFFF"/>
        </a:lt1>
        <a:dk2>
          <a:srgbClr val="1F3C7E"/>
        </a:dk2>
        <a:lt2>
          <a:srgbClr val="FFF9E3"/>
        </a:lt2>
        <a:accent1>
          <a:srgbClr val="8AC2E6"/>
        </a:accent1>
        <a:accent2>
          <a:srgbClr val="00559F"/>
        </a:accent2>
        <a:accent3>
          <a:srgbClr val="FFFFFF"/>
        </a:accent3>
        <a:accent4>
          <a:srgbClr val="19326B"/>
        </a:accent4>
        <a:accent5>
          <a:srgbClr val="C4DDF0"/>
        </a:accent5>
        <a:accent6>
          <a:srgbClr val="004C90"/>
        </a:accent6>
        <a:hlink>
          <a:srgbClr val="FFF9E3"/>
        </a:hlink>
        <a:folHlink>
          <a:srgbClr val="C3C4A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AVI_2003</Template>
  <TotalTime>2597</TotalTime>
  <Words>1995</Words>
  <Application>Microsoft Office PowerPoint</Application>
  <PresentationFormat>Näytössä katseltava diaesitys (4:3)</PresentationFormat>
  <Paragraphs>178</Paragraphs>
  <Slides>20</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20</vt:i4>
      </vt:variant>
    </vt:vector>
  </HeadingPairs>
  <TitlesOfParts>
    <vt:vector size="26" baseType="lpstr">
      <vt:lpstr>Arial</vt:lpstr>
      <vt:lpstr>IntervalSansProSemiBold</vt:lpstr>
      <vt:lpstr>Times New Roman</vt:lpstr>
      <vt:lpstr>Verdana</vt:lpstr>
      <vt:lpstr>Wingdings</vt:lpstr>
      <vt:lpstr>AVI_2003</vt:lpstr>
      <vt:lpstr>Opetuksellisen tuen säännöksiä</vt:lpstr>
      <vt:lpstr>Opetuksen järjestämisen perusteet (PerusopL 3 §)</vt:lpstr>
      <vt:lpstr>Opetuksen maksuttomuus PerusopL 31 § 1</vt:lpstr>
      <vt:lpstr>KHO 14.3.2007.Taltionumero 589 Diaarinumero 2365/3/06</vt:lpstr>
      <vt:lpstr>Kolmiportainen tuki</vt:lpstr>
      <vt:lpstr>Erityinen tuki (PerusopL 17 §)</vt:lpstr>
      <vt:lpstr>Opetuksen järjestämispaikka</vt:lpstr>
      <vt:lpstr>Erityisen tuen päätös ilman pedagogista selvitystä ja tehostettua tukea</vt:lpstr>
      <vt:lpstr>Pedagoginen selvitys erityistä tukea varten</vt:lpstr>
      <vt:lpstr>HOJKS 17 a § </vt:lpstr>
      <vt:lpstr>HOJKS:n laatiminen (LSAVI/239/06.06.01/2011)</vt:lpstr>
      <vt:lpstr>Vammaisten lasten oikeus perusopetukseen ja HOJKS ( OA 12.12.2002,Dnro 1812/4/00)</vt:lpstr>
      <vt:lpstr>Erityiset opetusjärjestelyt  PerusopL18 § </vt:lpstr>
      <vt:lpstr> Joustava perusopetus PeoA 9a § ja 9b § </vt:lpstr>
      <vt:lpstr>Hallinnon oikeusperiaatteet HaL 6 §</vt:lpstr>
      <vt:lpstr> Häiritsevän ja turvallisuutta vaarantavan oppilaan poistaminen (PerusopL36 b §)  </vt:lpstr>
      <vt:lpstr>Opetustilasta poistaminen, vammantuottamus</vt:lpstr>
      <vt:lpstr>Voimakeinojen käyttö oppilaan rauhoittamisessa, LSAVI/344/06.06.00/2015</vt:lpstr>
      <vt:lpstr>Mihin oikeussuojan näkökulmasta tulisi kiinnittää huomiota?</vt:lpstr>
      <vt:lpstr>KIITOS!</vt:lpstr>
    </vt:vector>
  </TitlesOfParts>
  <Company>Laaninhallinto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esko lukkarinen</dc:creator>
  <cp:lastModifiedBy>Pekkarinen, Hanna-Kaisa</cp:lastModifiedBy>
  <cp:revision>270</cp:revision>
  <dcterms:created xsi:type="dcterms:W3CDTF">2010-09-28T18:36:43Z</dcterms:created>
  <dcterms:modified xsi:type="dcterms:W3CDTF">2019-01-17T12:34:24Z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ublishingExpirationDate">
    <vt:lpwstr/>
  </property>
  <property fmtid="{D5CDD505-2E9C-101B-9397-08002B2CF9AE}" pid="3" name="PublishingStartDate">
    <vt:lpwstr/>
  </property>
</Properties>
</file>