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669088" cy="99266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7" rIns="91314" bIns="4565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7" rIns="91314" bIns="456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7" rIns="91314" bIns="4565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4" tIns="45657" rIns="91314" bIns="456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D3199DE-12F1-4DE6-9F60-4F3ABB0CEDF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i-FI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173C3-EE00-47EF-BE3F-F2BC13525D5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CF831-C183-4D25-839B-77091773B2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DB3C1-07CE-49BB-8990-2D531B39021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3EF8F-90CC-4B36-B24E-D036A03EBE7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1C0-B47E-4138-A345-E96CE3DE8E0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ECAA5-35DE-42E1-BF44-ECC4EC0337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824DC-3A95-46A8-A06F-2276B1DCAB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F2BFA-F39E-4174-8352-182D8A88C8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60CDC-0FCD-4CD5-B808-D26209DB520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C34D8-2758-4211-8638-FC59BF6A578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151C2-D2CD-46E4-A8A6-EBC0871864E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D6BB2E9-12C3-48B6-AFB4-AB1BC37B2BB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i-FI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i-FI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fi-FI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mtClean="0"/>
              <a:t>OHJEITA HISTORIAN</a:t>
            </a:r>
            <a:br>
              <a:rPr lang="fi-FI" smtClean="0"/>
            </a:br>
            <a:r>
              <a:rPr lang="fi-FI" smtClean="0"/>
              <a:t>KOKEESEEN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© Toni </a:t>
            </a:r>
            <a:r>
              <a:rPr lang="en-US" dirty="0" err="1" smtClean="0"/>
              <a:t>Uusimäki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 smtClean="0"/>
              <a:t>HARJOITTELUKYSYMYKSIÄ HI1-KOKEESEEN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i-FI" sz="2400" smtClean="0"/>
              <a:t>7. Höyrykone alkoi yleistyä voimanlähteenä 1700-luvun lopulla. Miten höyrykone muutti talouselämän toimintaedellytyksiä 1800-luvulla? (K 94)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i-FI" sz="2400" smtClean="0"/>
              <a:t>8. Miten eurooppalainen siirtomaavalta muodostui, ja miten sen piirteet muuttuivat 1800-luvun loppuun mennessä? (k 2010)</a:t>
            </a:r>
          </a:p>
          <a:p>
            <a:pPr>
              <a:buFontTx/>
              <a:buNone/>
            </a:pPr>
            <a:r>
              <a:rPr lang="fi-FI" sz="2400" smtClean="0"/>
              <a:t>9. Mitkä syyt vaikuttivat siihen, että teollinen massatuotanto kehittyi länsimaissa 1800-luvun jälkipuoliskolla ja 1900-luvun alussa? (s 2010)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OHJEITA HISTORIAN</a:t>
            </a:r>
            <a:br>
              <a:rPr lang="fi-FI" smtClean="0"/>
            </a:br>
            <a:r>
              <a:rPr lang="fi-FI" smtClean="0"/>
              <a:t>KOKEESEEN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696544"/>
          </a:xfrm>
        </p:spPr>
        <p:txBody>
          <a:bodyPr/>
          <a:lstStyle/>
          <a:p>
            <a:pPr eaLnBrk="1" hangingPunct="1"/>
            <a:r>
              <a:rPr lang="fi-FI" dirty="0" smtClean="0"/>
              <a:t>Koeaika </a:t>
            </a:r>
            <a:r>
              <a:rPr lang="fi-FI" dirty="0" smtClean="0"/>
              <a:t>2h, sähköinen </a:t>
            </a:r>
            <a:r>
              <a:rPr lang="fi-FI" dirty="0" err="1" smtClean="0"/>
              <a:t>Abitti-koe</a:t>
            </a:r>
            <a:endParaRPr lang="fi-FI" dirty="0" smtClean="0"/>
          </a:p>
          <a:p>
            <a:pPr eaLnBrk="1" hangingPunct="1"/>
            <a:r>
              <a:rPr lang="fi-FI" dirty="0" smtClean="0"/>
              <a:t>Oma </a:t>
            </a:r>
            <a:r>
              <a:rPr lang="fi-FI" dirty="0" smtClean="0"/>
              <a:t>konsepti luonnostelua varten</a:t>
            </a:r>
            <a:endParaRPr lang="fi-FI" dirty="0" smtClean="0"/>
          </a:p>
          <a:p>
            <a:pPr eaLnBrk="1" hangingPunct="1"/>
            <a:r>
              <a:rPr lang="fi-FI" dirty="0" smtClean="0"/>
              <a:t>Tehtävissä mahdollisesti määrittelykysymyksiä, väitteiden kumoamista tai puolustamista perustellen, aikajärjestyskysymyksiä</a:t>
            </a:r>
          </a:p>
          <a:p>
            <a:pPr eaLnBrk="1" hangingPunct="1"/>
            <a:r>
              <a:rPr lang="fi-FI" dirty="0" smtClean="0"/>
              <a:t>20 pisteen perusesseitä, erilaisia dokumenttitehtäviä (tilasto, kuvio, kuvatehtävä, tekstidokumentti </a:t>
            </a:r>
            <a:r>
              <a:rPr lang="fi-FI" dirty="0" err="1" smtClean="0"/>
              <a:t>jne</a:t>
            </a:r>
            <a:r>
              <a:rPr lang="fi-FI" dirty="0" smtClean="0"/>
              <a:t>)</a:t>
            </a:r>
          </a:p>
          <a:p>
            <a:pPr eaLnBrk="1" hangingPunct="1"/>
            <a:endParaRPr lang="fi-FI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126288" cy="1600200"/>
          </a:xfrm>
        </p:spPr>
        <p:txBody>
          <a:bodyPr/>
          <a:lstStyle/>
          <a:p>
            <a:pPr eaLnBrk="1" hangingPunct="1"/>
            <a:r>
              <a:rPr lang="fi-FI" sz="4000" smtClean="0"/>
              <a:t>MÄÄRITTELYKYSYMYKSET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sz="2800" dirty="0" smtClean="0"/>
              <a:t>Sinun on määriteltävä </a:t>
            </a:r>
            <a:r>
              <a:rPr lang="fi-FI" sz="2800" dirty="0" smtClean="0"/>
              <a:t>5-10 </a:t>
            </a:r>
            <a:r>
              <a:rPr lang="fi-FI" sz="2800" dirty="0" smtClean="0"/>
              <a:t>kurssin aikana esiintynyttä keskeistä käsitettä (</a:t>
            </a:r>
            <a:r>
              <a:rPr lang="fi-FI" sz="2800" dirty="0" smtClean="0"/>
              <a:t>1-2p/oikea </a:t>
            </a:r>
            <a:r>
              <a:rPr lang="fi-FI" sz="2800" dirty="0" smtClean="0"/>
              <a:t>vastaus)</a:t>
            </a:r>
          </a:p>
          <a:p>
            <a:pPr eaLnBrk="1" hangingPunct="1">
              <a:lnSpc>
                <a:spcPct val="90000"/>
              </a:lnSpc>
            </a:pPr>
            <a:r>
              <a:rPr lang="fi-FI" sz="2800" dirty="0" smtClean="0"/>
              <a:t>Mitä asia tai ilmiö tarkoittaa?</a:t>
            </a:r>
          </a:p>
          <a:p>
            <a:pPr eaLnBrk="1" hangingPunct="1">
              <a:lnSpc>
                <a:spcPct val="90000"/>
              </a:lnSpc>
            </a:pPr>
            <a:r>
              <a:rPr lang="fi-FI" sz="2800" dirty="0" smtClean="0"/>
              <a:t>Ajoitus</a:t>
            </a:r>
          </a:p>
          <a:p>
            <a:pPr eaLnBrk="1" hangingPunct="1">
              <a:lnSpc>
                <a:spcPct val="90000"/>
              </a:lnSpc>
            </a:pPr>
            <a:r>
              <a:rPr lang="fi-FI" sz="2800" dirty="0" smtClean="0"/>
              <a:t>Asian/ilmiön luonnetta valaisevia esimerkkejä</a:t>
            </a:r>
          </a:p>
          <a:p>
            <a:pPr eaLnBrk="1" hangingPunct="1">
              <a:lnSpc>
                <a:spcPct val="90000"/>
              </a:lnSpc>
            </a:pPr>
            <a:r>
              <a:rPr lang="fi-FI" sz="2800" dirty="0" smtClean="0"/>
              <a:t>Vastaus kokonaisin lausein</a:t>
            </a:r>
          </a:p>
          <a:p>
            <a:pPr eaLnBrk="1" hangingPunct="1">
              <a:lnSpc>
                <a:spcPct val="90000"/>
              </a:lnSpc>
            </a:pPr>
            <a:endParaRPr lang="fi-FI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Esimerkkejä määrittelykysymyksistä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z="2800" smtClean="0"/>
              <a:t>MUSTA SURMA</a:t>
            </a:r>
          </a:p>
          <a:p>
            <a:pPr eaLnBrk="1" hangingPunct="1"/>
            <a:r>
              <a:rPr lang="fi-FI" sz="2800" smtClean="0"/>
              <a:t>Euroopassa 1300-luvun puolivälissä esiintynyt paiseruttoepidemia. Tauti surmasi 25-30 prosenttia Euroopan asukkaista. Seurauksia mm. Euroopan ensimmäiset juutalaisvainot, palkkatason nousu ja taloudellis-poliittinen epävakaus.</a:t>
            </a:r>
          </a:p>
          <a:p>
            <a:pPr eaLnBrk="1" hangingPunct="1">
              <a:buFontTx/>
              <a:buNone/>
            </a:pPr>
            <a:endParaRPr lang="fi-FI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Esimerkkejä määrittelykysymyksistä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smtClean="0"/>
              <a:t>HOMO ERECTUS</a:t>
            </a:r>
          </a:p>
          <a:p>
            <a:pPr eaLnBrk="1" hangingPunct="1">
              <a:lnSpc>
                <a:spcPct val="90000"/>
              </a:lnSpc>
            </a:pPr>
            <a:r>
              <a:rPr lang="fi-FI" smtClean="0"/>
              <a:t>Pystyssä kävelevä ihminen, nykyihmisen esi-isä, joka eli maapallolla 1,8 – 0,3 miljoonaa vuotta sitten.</a:t>
            </a:r>
          </a:p>
          <a:p>
            <a:pPr eaLnBrk="1" hangingPunct="1">
              <a:lnSpc>
                <a:spcPct val="90000"/>
              </a:lnSpc>
            </a:pPr>
            <a:r>
              <a:rPr lang="fi-FI" smtClean="0"/>
              <a:t>Oppi käyttämään tulta. Levittäytyi Afrikasta Aasiaan ja Eurooppaan.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ESSEEVASTAUS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sz="2800" smtClean="0"/>
              <a:t>Kirjoitetaan kokonaisin lausein</a:t>
            </a:r>
          </a:p>
          <a:p>
            <a:pPr eaLnBrk="1" hangingPunct="1">
              <a:lnSpc>
                <a:spcPct val="90000"/>
              </a:lnSpc>
            </a:pPr>
            <a:r>
              <a:rPr lang="fi-FI" sz="2800" smtClean="0"/>
              <a:t>Looginen kirjallinen kokonaisuus, jossa historialliset faktat esitetään otsikon edellyttämästä näkökulmasta</a:t>
            </a:r>
          </a:p>
          <a:p>
            <a:pPr eaLnBrk="1" hangingPunct="1">
              <a:lnSpc>
                <a:spcPct val="90000"/>
              </a:lnSpc>
            </a:pPr>
            <a:r>
              <a:rPr lang="fi-FI" sz="2800" smtClean="0"/>
              <a:t>Hyvän esseen voisit pitää esitelmänä</a:t>
            </a:r>
          </a:p>
          <a:p>
            <a:pPr eaLnBrk="1" hangingPunct="1">
              <a:lnSpc>
                <a:spcPct val="90000"/>
              </a:lnSpc>
            </a:pPr>
            <a:r>
              <a:rPr lang="fi-FI" sz="2800" smtClean="0"/>
              <a:t>Kirjoita essee ihmiselle, joka ei tiedä historiallisesta asiasta tai ilmiöstä juuri mitään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ESSEEVASTAUS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sz="2400" smtClean="0"/>
              <a:t>Hyvässä historian esseessä korostuvat aineiston </a:t>
            </a:r>
            <a:r>
              <a:rPr lang="fi-FI" sz="2400" b="1" smtClean="0"/>
              <a:t>kriittinen arviointi</a:t>
            </a:r>
            <a:r>
              <a:rPr lang="fi-FI" sz="2400" smtClean="0"/>
              <a:t> sekä asian </a:t>
            </a:r>
            <a:r>
              <a:rPr lang="fi-FI" sz="2400" b="1" smtClean="0"/>
              <a:t>tiivis ja selkeä esittäminen</a:t>
            </a:r>
            <a:endParaRPr lang="fi-FI" sz="2400" smtClean="0"/>
          </a:p>
          <a:p>
            <a:pPr eaLnBrk="1" hangingPunct="1">
              <a:lnSpc>
                <a:spcPct val="90000"/>
              </a:lnSpc>
            </a:pPr>
            <a:r>
              <a:rPr lang="fi-FI" sz="2400" smtClean="0"/>
              <a:t>Rakenne: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000" smtClean="0"/>
              <a:t>määrittely aina alkuun!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000" smtClean="0"/>
              <a:t>asian tai ilmiön ajoitus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000" smtClean="0"/>
              <a:t>ilmiön esittely, todistusaineisto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000" smtClean="0"/>
              <a:t>dokumenttien (asiakirjat, taulukot, kuvat) käyttö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000" smtClean="0"/>
              <a:t>vaikutukset, seuraukset, merkityksen arviointi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000" smtClean="0"/>
              <a:t>kokoava loppulause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 smtClean="0"/>
              <a:t>HARJOITTELUKYSYMYKSIÄ HI1-KOKEESEEN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i-FI" sz="2800" smtClean="0"/>
              <a:t>1. Miten maatalouteen siirtyminen n. 10 000 vuotta sitten muutti ihmisten elämää ja yhteiskuntaa? (K 99)</a:t>
            </a:r>
          </a:p>
          <a:p>
            <a:pPr eaLnBrk="1" hangingPunct="1">
              <a:buFontTx/>
              <a:buNone/>
            </a:pPr>
            <a:r>
              <a:rPr lang="fi-FI" sz="2800" smtClean="0"/>
              <a:t>2. Vertaa kahden muinaisen korkeakulttuurin syntyä ja saavutuksia. (S 00)</a:t>
            </a:r>
          </a:p>
          <a:p>
            <a:pPr eaLnBrk="1" hangingPunct="1">
              <a:buFontTx/>
              <a:buNone/>
            </a:pPr>
            <a:r>
              <a:rPr lang="fi-FI" sz="2800" smtClean="0"/>
              <a:t>3. Mitkä tekijät vaikuttivat Rooman valtakunnan tuhoon? (S 93)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 smtClean="0"/>
              <a:t>HARJOITTELUKYSYMYKSIÄ HI1-KOKEESEEN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 startAt="4"/>
            </a:pPr>
            <a:r>
              <a:rPr lang="fi-FI" sz="2400" smtClean="0"/>
              <a:t>Keskiajan yhteydessä käytetään käsitettä feodalismi. Mitä sillä tarkoitetaan? (K 89)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 startAt="4"/>
            </a:pPr>
            <a:r>
              <a:rPr lang="fi-FI" sz="2400" smtClean="0"/>
              <a:t>Mihin keskiajan ja uuden ajan taite voidaan sijoittaa ja millä perusteella? (S07)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fi-FI" sz="2400" smtClean="0"/>
              <a:t>6.   Mihin uuden ajan alun löytöretket suuntautuivat, ja millaisia taloudellisia vaikutuksia niillä oli? (S 2011)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äriliidut">
  <a:themeElements>
    <a:clrScheme name="Väriliidut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Väriliidu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äriliidut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761</TotalTime>
  <Words>376</Words>
  <Application>Microsoft Office PowerPoint</Application>
  <PresentationFormat>Näytössä katseltava diaesitys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Comic Sans MS</vt:lpstr>
      <vt:lpstr>Arial</vt:lpstr>
      <vt:lpstr>Calibri</vt:lpstr>
      <vt:lpstr>Väriliidut</vt:lpstr>
      <vt:lpstr>OHJEITA HISTORIAN KOKEESEEN</vt:lpstr>
      <vt:lpstr>OHJEITA HISTORIAN KOKEESEEN</vt:lpstr>
      <vt:lpstr>MÄÄRITTELYKYSYMYKSET</vt:lpstr>
      <vt:lpstr>Esimerkkejä määrittelykysymyksistä</vt:lpstr>
      <vt:lpstr>Esimerkkejä määrittelykysymyksistä</vt:lpstr>
      <vt:lpstr>ESSEEVASTAUS</vt:lpstr>
      <vt:lpstr>ESSEEVASTAUS</vt:lpstr>
      <vt:lpstr>HARJOITTELUKYSYMYKSIÄ HI1-KOKEESEEN</vt:lpstr>
      <vt:lpstr>HARJOITTELUKYSYMYKSIÄ HI1-KOKEESEEN</vt:lpstr>
      <vt:lpstr>HARJOITTELUKYSYMYKSIÄ HI1-KOKEESEEN</vt:lpstr>
    </vt:vector>
  </TitlesOfParts>
  <Company>Kauhavan lukio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OHJEITA HISTORIAN KOKEESEEN</dc:title>
  <dc:creator>Your User Name</dc:creator>
  <cp:lastModifiedBy>Toni Uusimäki</cp:lastModifiedBy>
  <cp:revision>103</cp:revision>
  <dcterms:created xsi:type="dcterms:W3CDTF">2003-09-17T08:09:20Z</dcterms:created>
  <dcterms:modified xsi:type="dcterms:W3CDTF">2019-10-31T07:23:49Z</dcterms:modified>
</cp:coreProperties>
</file>