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4"/>
  </p:notesMasterIdLst>
  <p:sldIdLst>
    <p:sldId id="256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005" autoAdjust="0"/>
    <p:restoredTop sz="94621" autoAdjust="0"/>
  </p:normalViewPr>
  <p:slideViewPr>
    <p:cSldViewPr>
      <p:cViewPr varScale="1">
        <p:scale>
          <a:sx n="67" d="100"/>
          <a:sy n="67" d="100"/>
        </p:scale>
        <p:origin x="756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67432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19263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25304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76635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056381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6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48606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7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495093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8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51847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Idea 4</a:t>
            </a:r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err="1"/>
              <a:t>Click</a:t>
            </a:r>
            <a:r>
              <a:rPr lang="fi-FI" altLang="fi-FI" dirty="0"/>
              <a:t> to </a:t>
            </a:r>
            <a:r>
              <a:rPr lang="fi-FI" altLang="fi-FI" dirty="0" err="1"/>
              <a:t>edit</a:t>
            </a:r>
            <a:r>
              <a:rPr lang="fi-FI" altLang="fi-FI" dirty="0"/>
              <a:t> Master </a:t>
            </a:r>
            <a:r>
              <a:rPr lang="fi-FI" altLang="fi-FI" dirty="0" err="1"/>
              <a:t>title</a:t>
            </a:r>
            <a:r>
              <a:rPr lang="fi-FI" altLang="fi-FI" dirty="0"/>
              <a:t> </a:t>
            </a:r>
            <a:r>
              <a:rPr lang="fi-FI" altLang="fi-FI" dirty="0" err="1"/>
              <a:t>style</a:t>
            </a:r>
            <a:endParaRPr lang="fi-FI" altLang="fi-FI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04 – Tieto,</a:t>
            </a:r>
            <a:r>
              <a:rPr lang="fi-FI" altLang="fi-FI" sz="1200" i="0" baseline="0" dirty="0">
                <a:solidFill>
                  <a:schemeClr val="accent1"/>
                </a:solidFill>
                <a:latin typeface="Verdana" pitchFamily="34" charset="0"/>
              </a:rPr>
              <a:t> tiede ja todellisuus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1" y="1981200"/>
            <a:ext cx="412122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2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Ainetta vai ideaa?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Todellisuuden perusaines – substanssi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9E275D2C-668B-4494-96ED-9CF31BB61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Substanssi tarkoittaa todellisuuden </a:t>
            </a:r>
            <a:r>
              <a:rPr lang="fi-FI" dirty="0" smtClean="0"/>
              <a:t>perusainesta.</a:t>
            </a:r>
            <a:endParaRPr lang="fi-FI" dirty="0"/>
          </a:p>
          <a:p>
            <a:r>
              <a:rPr lang="fi-FI" dirty="0"/>
              <a:t>Aristoteleella substanssi on oleva, jolla on </a:t>
            </a:r>
            <a:r>
              <a:rPr lang="fi-FI" dirty="0" smtClean="0"/>
              <a:t>ominaisuuksia </a:t>
            </a:r>
            <a:r>
              <a:rPr lang="fi-FI" dirty="0"/>
              <a:t>mutta joka ei itse ole toisen asian </a:t>
            </a:r>
            <a:r>
              <a:rPr lang="fi-FI" dirty="0" smtClean="0"/>
              <a:t>ominaisuus.</a:t>
            </a:r>
            <a:endParaRPr lang="fi-FI" dirty="0"/>
          </a:p>
          <a:p>
            <a:r>
              <a:rPr lang="fi-FI" dirty="0"/>
              <a:t>Yleensä substanssi tarkoittaa filosofiassa olevan perusainesta.</a:t>
            </a:r>
          </a:p>
          <a:p>
            <a:r>
              <a:rPr lang="fi-FI" dirty="0"/>
              <a:t>Onko todellisuuden perusaines aineellista vai henkistä</a:t>
            </a:r>
            <a:r>
              <a:rPr lang="fi-FI" dirty="0" smtClean="0"/>
              <a:t>?</a:t>
            </a:r>
          </a:p>
          <a:p>
            <a:r>
              <a:rPr lang="fi-FI" dirty="0" smtClean="0"/>
              <a:t>Monistit ajattelevat, että todellisuus koostuu vain yhdestä substanssista, esim. idealismi ja materialismi</a:t>
            </a:r>
          </a:p>
          <a:p>
            <a:r>
              <a:rPr lang="fi-FI" dirty="0" smtClean="0"/>
              <a:t>Dualistit ajattelevat, että substansseja on kaksi, esim. Descartes</a:t>
            </a:r>
          </a:p>
          <a:p>
            <a:r>
              <a:rPr lang="fi-FI" dirty="0" smtClean="0"/>
              <a:t>Pluralistit ajattelevat, että todellisuus koostuu useista eri substansseista, </a:t>
            </a:r>
            <a:r>
              <a:rPr lang="fi-FI" smtClean="0"/>
              <a:t>esim. Leibnizin</a:t>
            </a:r>
            <a:r>
              <a:rPr lang="fi-FI" dirty="0" smtClean="0"/>
              <a:t> monadit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3807543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Hengen ja aineen </a:t>
            </a:r>
            <a:r>
              <a:rPr lang="fi-FI" dirty="0" smtClean="0"/>
              <a:t>taisto</a:t>
            </a:r>
            <a:endParaRPr lang="fi-FI" alt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9E275D2C-668B-4494-96ED-9CF31BB61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Materialistin mukaan todellisuus on aineellista </a:t>
            </a:r>
            <a:r>
              <a:rPr lang="fi-FI" dirty="0" smtClean="0"/>
              <a:t>– ihminen </a:t>
            </a:r>
            <a:r>
              <a:rPr lang="fi-FI" dirty="0"/>
              <a:t>on olennaisesti aistiva ja tunteva </a:t>
            </a:r>
            <a:r>
              <a:rPr lang="fi-FI" dirty="0" smtClean="0"/>
              <a:t>olento.</a:t>
            </a:r>
            <a:endParaRPr lang="fi-FI" dirty="0"/>
          </a:p>
          <a:p>
            <a:r>
              <a:rPr lang="fi-FI" dirty="0"/>
              <a:t>Idealistin mukaan todellisuus tavoitetaan järjen ja ajattelun avulla – ihminen on olennaisesti järjellinen </a:t>
            </a:r>
            <a:r>
              <a:rPr lang="fi-FI" dirty="0" smtClean="0"/>
              <a:t>olento</a:t>
            </a:r>
            <a:r>
              <a:rPr lang="fi-FI" dirty="0"/>
              <a:t>.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7057226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Materialismin muotoja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9E275D2C-668B-4494-96ED-9CF31BB61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Antiikin luonnonfilosofit: </a:t>
            </a:r>
            <a:r>
              <a:rPr lang="fi-FI" dirty="0" smtClean="0"/>
              <a:t>Tutkivat </a:t>
            </a:r>
            <a:r>
              <a:rPr lang="fi-FI" dirty="0"/>
              <a:t>luontoa ja sen toimintaperiaatteita. Neljä elementtiä. </a:t>
            </a:r>
          </a:p>
          <a:p>
            <a:r>
              <a:rPr lang="fi-FI" dirty="0"/>
              <a:t>Antiikin atomismi: </a:t>
            </a:r>
            <a:r>
              <a:rPr lang="fi-FI" dirty="0" smtClean="0"/>
              <a:t>Todellisuus </a:t>
            </a:r>
            <a:r>
              <a:rPr lang="fi-FI" dirty="0"/>
              <a:t>koostuu jakamattomista osasista (atomeista) ja </a:t>
            </a:r>
            <a:r>
              <a:rPr lang="fi-FI" dirty="0" smtClean="0"/>
              <a:t>tyhjiöstä.</a:t>
            </a:r>
            <a:endParaRPr lang="fi-FI" dirty="0"/>
          </a:p>
          <a:p>
            <a:r>
              <a:rPr lang="fi-FI" dirty="0"/>
              <a:t>Uuden ajan materialismi (</a:t>
            </a:r>
            <a:r>
              <a:rPr lang="fi-FI" dirty="0" err="1"/>
              <a:t>Hobbes</a:t>
            </a:r>
            <a:r>
              <a:rPr lang="fi-FI" dirty="0"/>
              <a:t>): </a:t>
            </a:r>
            <a:r>
              <a:rPr lang="fi-FI" dirty="0" smtClean="0"/>
              <a:t>Ihminen on mekaaninen </a:t>
            </a:r>
            <a:r>
              <a:rPr lang="fi-FI" dirty="0"/>
              <a:t>olento. </a:t>
            </a:r>
          </a:p>
          <a:p>
            <a:r>
              <a:rPr lang="fi-FI" dirty="0"/>
              <a:t>Marxin materialismi: </a:t>
            </a:r>
            <a:r>
              <a:rPr lang="fi-FI" dirty="0" smtClean="0"/>
              <a:t>Yhteiskunta </a:t>
            </a:r>
            <a:r>
              <a:rPr lang="fi-FI" dirty="0"/>
              <a:t>perustuu materiaalisiin, taloudellisiin tuotantosuhteisiin.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8186797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Materialismi ja luonnontieteet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9E275D2C-668B-4494-96ED-9CF31BB61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Fysikalismi: </a:t>
            </a:r>
            <a:r>
              <a:rPr lang="fi-FI" dirty="0" smtClean="0"/>
              <a:t>Todellisuus </a:t>
            </a:r>
            <a:r>
              <a:rPr lang="fi-FI" dirty="0"/>
              <a:t>koostuu luonnonprosesseista. Jos jokin ilmiö (</a:t>
            </a:r>
            <a:r>
              <a:rPr lang="fi-FI" dirty="0" smtClean="0"/>
              <a:t>esim. </a:t>
            </a:r>
            <a:r>
              <a:rPr lang="fi-FI" dirty="0"/>
              <a:t>tietoisuus) vaikuttaa eroavan aineellisesta luonnosta, emme vain </a:t>
            </a:r>
            <a:r>
              <a:rPr lang="fi-FI" dirty="0" smtClean="0"/>
              <a:t>ole </a:t>
            </a:r>
            <a:r>
              <a:rPr lang="fi-FI" dirty="0"/>
              <a:t>vielä </a:t>
            </a:r>
            <a:r>
              <a:rPr lang="fi-FI" dirty="0" smtClean="0"/>
              <a:t>keksineet </a:t>
            </a:r>
            <a:r>
              <a:rPr lang="fi-FI" dirty="0"/>
              <a:t>sen fysikaalista selitystä.</a:t>
            </a:r>
          </a:p>
          <a:p>
            <a:r>
              <a:rPr lang="fi-FI" dirty="0"/>
              <a:t>Naturalismi: </a:t>
            </a:r>
            <a:r>
              <a:rPr lang="fi-FI" dirty="0" smtClean="0"/>
              <a:t>Todellisuutta </a:t>
            </a:r>
            <a:r>
              <a:rPr lang="fi-FI" dirty="0"/>
              <a:t>tulee tutkia luonnontieteiden näkökulmasta. Jos </a:t>
            </a:r>
            <a:r>
              <a:rPr lang="fi-FI" dirty="0" smtClean="0"/>
              <a:t>esim. </a:t>
            </a:r>
            <a:r>
              <a:rPr lang="fi-FI" dirty="0"/>
              <a:t>kauneus on todellista, </a:t>
            </a:r>
            <a:r>
              <a:rPr lang="fi-FI" dirty="0" smtClean="0"/>
              <a:t>se tulee voida </a:t>
            </a:r>
            <a:r>
              <a:rPr lang="fi-FI" dirty="0"/>
              <a:t>selittää luonnollisten ominaisuuksien kautta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806401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Idealismin </a:t>
            </a:r>
            <a:r>
              <a:rPr lang="fi-FI" dirty="0" smtClean="0"/>
              <a:t>muotoja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9E275D2C-668B-4494-96ED-9CF31BB61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Objektiivinen idealismi (Platon</a:t>
            </a:r>
            <a:r>
              <a:rPr lang="fi-FI" dirty="0" smtClean="0"/>
              <a:t>): </a:t>
            </a:r>
            <a:r>
              <a:rPr lang="fi-FI" dirty="0"/>
              <a:t>Ideat ovat itsessään </a:t>
            </a:r>
            <a:r>
              <a:rPr lang="fi-FI" dirty="0" smtClean="0"/>
              <a:t>todellisia.</a:t>
            </a:r>
            <a:endParaRPr lang="fi-FI" dirty="0"/>
          </a:p>
          <a:p>
            <a:r>
              <a:rPr lang="fi-FI" dirty="0"/>
              <a:t>Subjektiivinen idealismi (</a:t>
            </a:r>
            <a:r>
              <a:rPr lang="fi-FI" dirty="0" err="1"/>
              <a:t>Berkeley</a:t>
            </a:r>
            <a:r>
              <a:rPr lang="fi-FI" dirty="0" smtClean="0"/>
              <a:t>): ”Oleminen </a:t>
            </a:r>
            <a:r>
              <a:rPr lang="fi-FI" dirty="0"/>
              <a:t>on havaituksi </a:t>
            </a:r>
            <a:r>
              <a:rPr lang="fi-FI" dirty="0" smtClean="0"/>
              <a:t>tulemista.” </a:t>
            </a:r>
            <a:r>
              <a:rPr lang="fi-FI" dirty="0"/>
              <a:t>Todellisuus on ideoita (havaintoja, aistivaikutelmia</a:t>
            </a:r>
            <a:r>
              <a:rPr lang="fi-FI" dirty="0" smtClean="0"/>
              <a:t>).</a:t>
            </a:r>
            <a:endParaRPr lang="fi-FI" dirty="0"/>
          </a:p>
          <a:p>
            <a:r>
              <a:rPr lang="fi-FI" dirty="0"/>
              <a:t>Absoluuttinen </a:t>
            </a:r>
            <a:r>
              <a:rPr lang="fi-FI" dirty="0" smtClean="0"/>
              <a:t>idealismi </a:t>
            </a:r>
            <a:r>
              <a:rPr lang="fi-FI" dirty="0"/>
              <a:t>(Hegel</a:t>
            </a:r>
            <a:r>
              <a:rPr lang="fi-FI" dirty="0" smtClean="0"/>
              <a:t>): </a:t>
            </a:r>
            <a:r>
              <a:rPr lang="fi-FI" dirty="0"/>
              <a:t>T</a:t>
            </a:r>
            <a:r>
              <a:rPr lang="fi-FI" dirty="0" smtClean="0"/>
              <a:t>odellisuus </a:t>
            </a:r>
            <a:r>
              <a:rPr lang="fi-FI" dirty="0"/>
              <a:t>on järjellinen </a:t>
            </a:r>
            <a:r>
              <a:rPr lang="fi-FI" dirty="0" smtClean="0"/>
              <a:t>kokonaisuus.</a:t>
            </a:r>
            <a:endParaRPr lang="fi-FI" dirty="0"/>
          </a:p>
          <a:p>
            <a:r>
              <a:rPr lang="fi-FI" dirty="0" err="1" smtClean="0"/>
              <a:t>Solipsismi</a:t>
            </a:r>
            <a:r>
              <a:rPr lang="fi-FI" dirty="0" smtClean="0"/>
              <a:t>: Todellisuus </a:t>
            </a:r>
            <a:r>
              <a:rPr lang="fi-FI" dirty="0"/>
              <a:t>on oman mieleni sisäistä.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4683090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364" y="311028"/>
            <a:ext cx="5667272" cy="585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7819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Mielen ja ruumiin </a:t>
            </a:r>
            <a:r>
              <a:rPr lang="fi-FI" dirty="0" smtClean="0"/>
              <a:t>yhteistyö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9E275D2C-668B-4494-96ED-9CF31BB61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Descartes piti todellisuutta sekä materiaalisena että </a:t>
            </a:r>
            <a:r>
              <a:rPr lang="fi-FI" dirty="0" smtClean="0"/>
              <a:t>ideaalisena. Meillä </a:t>
            </a:r>
            <a:r>
              <a:rPr lang="fi-FI" dirty="0"/>
              <a:t>on sekä aineellinen ruumis että aineeton </a:t>
            </a:r>
            <a:r>
              <a:rPr lang="fi-FI" dirty="0" smtClean="0"/>
              <a:t>mieli.</a:t>
            </a:r>
            <a:endParaRPr lang="fi-FI" dirty="0"/>
          </a:p>
          <a:p>
            <a:r>
              <a:rPr lang="fi-FI" dirty="0"/>
              <a:t>Descartesin mallia kutsutaan dualismiksi – todellisuus muodostuu kahdenlaisista substansseista.</a:t>
            </a:r>
          </a:p>
          <a:p>
            <a:r>
              <a:rPr lang="fi-FI" dirty="0" smtClean="0"/>
              <a:t>Monismi (</a:t>
            </a:r>
            <a:r>
              <a:rPr lang="fi-FI" dirty="0" err="1" smtClean="0"/>
              <a:t>Spinoza</a:t>
            </a:r>
            <a:r>
              <a:rPr lang="fi-FI" dirty="0" smtClean="0"/>
              <a:t>): </a:t>
            </a:r>
            <a:r>
              <a:rPr lang="fi-FI" dirty="0"/>
              <a:t>Todellisuus on vain yksi substanssi, joka näyttäytyy </a:t>
            </a:r>
            <a:r>
              <a:rPr lang="fi-FI" dirty="0" smtClean="0"/>
              <a:t>aineellisena </a:t>
            </a:r>
            <a:r>
              <a:rPr lang="fi-FI" dirty="0"/>
              <a:t>ja henkisenä.</a:t>
            </a:r>
          </a:p>
          <a:p>
            <a:r>
              <a:rPr lang="fi-FI" dirty="0" smtClean="0"/>
              <a:t>Pluralismi (</a:t>
            </a:r>
            <a:r>
              <a:rPr lang="fi-FI" dirty="0" err="1" smtClean="0"/>
              <a:t>Leibniz</a:t>
            </a:r>
            <a:r>
              <a:rPr lang="fi-FI" dirty="0" smtClean="0"/>
              <a:t>): </a:t>
            </a:r>
            <a:r>
              <a:rPr lang="fi-FI" dirty="0"/>
              <a:t>Todellisuus muodostuu äärettömästä näkökulmien (monadien) joukosta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0818634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purl.org/dc/terms/"/>
    <ds:schemaRef ds:uri="http://www.w3.org/XML/1998/namespace"/>
    <ds:schemaRef ds:uri="4FD2DD6E-41AC-4D3A-A8B5-1111DEEF208D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2490</TotalTime>
  <Words>338</Words>
  <Application>Microsoft Office PowerPoint</Application>
  <PresentationFormat>On-screen Show (4:3)</PresentationFormat>
  <Paragraphs>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ＭＳ Ｐゴシック</vt:lpstr>
      <vt:lpstr>Geneva</vt:lpstr>
      <vt:lpstr>Lucida Grande</vt:lpstr>
      <vt:lpstr>Verdana</vt:lpstr>
      <vt:lpstr>Blank Presentation</vt:lpstr>
      <vt:lpstr>PowerPoint Presentation</vt:lpstr>
      <vt:lpstr>Todellisuuden perusaines – substanssi</vt:lpstr>
      <vt:lpstr>Hengen ja aineen taisto</vt:lpstr>
      <vt:lpstr>Materialismin muotoja</vt:lpstr>
      <vt:lpstr>Materialismi ja luonnontieteet</vt:lpstr>
      <vt:lpstr>Idealismin muotoja</vt:lpstr>
      <vt:lpstr>PowerPoint Presentation</vt:lpstr>
      <vt:lpstr>Mielen ja ruumiin yhteistyö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69</cp:revision>
  <dcterms:created xsi:type="dcterms:W3CDTF">2010-04-19T08:09:13Z</dcterms:created>
  <dcterms:modified xsi:type="dcterms:W3CDTF">2019-08-11T11:39:04Z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