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60" r:id="rId6"/>
    <p:sldId id="261" r:id="rId7"/>
    <p:sldId id="262" r:id="rId8"/>
    <p:sldId id="263" r:id="rId9"/>
    <p:sldId id="264" r:id="rId10"/>
    <p:sldId id="265" r:id="rId11"/>
    <p:sldId id="266" r:id="rId12"/>
    <p:sldId id="267" r:id="rId13"/>
    <p:sldId id="268" r:id="rId14"/>
    <p:sldId id="269" r:id="rId15"/>
    <p:sldId id="259"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ka Marttinen" userId="10033FFF87EDCD9F@LIVE.COM" providerId="AD" clId="Web-{912994F5-2A06-4BEB-8EA4-6CE2A69E6D91}"/>
    <pc:docChg chg="modSld">
      <pc:chgData name="Marika Marttinen" userId="10033FFF87EDCD9F@LIVE.COM" providerId="AD" clId="Web-{912994F5-2A06-4BEB-8EA4-6CE2A69E6D91}" dt="2018-02-19T09:59:14.637" v="21"/>
      <pc:docMkLst>
        <pc:docMk/>
      </pc:docMkLst>
      <pc:sldChg chg="modSp">
        <pc:chgData name="Marika Marttinen" userId="10033FFF87EDCD9F@LIVE.COM" providerId="AD" clId="Web-{912994F5-2A06-4BEB-8EA4-6CE2A69E6D91}" dt="2018-02-19T09:59:14.637" v="20"/>
        <pc:sldMkLst>
          <pc:docMk/>
          <pc:sldMk cId="2736746973" sldId="257"/>
        </pc:sldMkLst>
        <pc:spChg chg="mod">
          <ac:chgData name="Marika Marttinen" userId="10033FFF87EDCD9F@LIVE.COM" providerId="AD" clId="Web-{912994F5-2A06-4BEB-8EA4-6CE2A69E6D91}" dt="2018-02-19T09:59:14.637" v="20"/>
          <ac:spMkLst>
            <pc:docMk/>
            <pc:sldMk cId="2736746973" sldId="257"/>
            <ac:spMk id="3" creationId="{BB0195A0-698F-4CFD-B3F4-E16B73F1BA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19.2.2018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19.2.2018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19.2.2018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19.2.2018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19.2.2018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19.2.2018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19.2.2018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19.2.2018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19.2.2018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19.2.2018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19.2.2018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19.2.2018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maailmalle.net/" TargetMode="External"/><Relationship Id="rId7" Type="http://schemas.openxmlformats.org/officeDocument/2006/relationships/hyperlink" Target="http://www.lily.fi/blogit/andando" TargetMode="External"/><Relationship Id="rId2" Type="http://schemas.openxmlformats.org/officeDocument/2006/relationships/hyperlink" Target="http://www.mol.fi/paikat" TargetMode="External"/><Relationship Id="rId1" Type="http://schemas.openxmlformats.org/officeDocument/2006/relationships/slideLayout" Target="../slideLayouts/slideLayout2.xml"/><Relationship Id="rId6" Type="http://schemas.openxmlformats.org/officeDocument/2006/relationships/hyperlink" Target="https://www.helpx.net/" TargetMode="External"/><Relationship Id="rId5" Type="http://schemas.openxmlformats.org/officeDocument/2006/relationships/hyperlink" Target="http://www.wwoof.net/" TargetMode="External"/><Relationship Id="rId4" Type="http://schemas.openxmlformats.org/officeDocument/2006/relationships/hyperlink" Target="http://www.nuorisovaihto.fi/work+experience/ready+for+lif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ammattinetti.fi/" TargetMode="External"/><Relationship Id="rId2" Type="http://schemas.openxmlformats.org/officeDocument/2006/relationships/hyperlink" Target="http://www.kunkoululoppuu.fi" TargetMode="External"/><Relationship Id="rId1" Type="http://schemas.openxmlformats.org/officeDocument/2006/relationships/slideLayout" Target="../slideLayouts/slideLayout2.xml"/><Relationship Id="rId4" Type="http://schemas.openxmlformats.org/officeDocument/2006/relationships/hyperlink" Target="http://nuorisotakuu.f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55h5t7gH9Xk&amp;feature=youtu.b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oke.fi/fi/aikuiset/tutkinnot/yhteiskuntatieteiden_liiketalouden_ja_hallinnon_ala/markkinointiviestinnan_ammattitutkinto" TargetMode="External"/><Relationship Id="rId2" Type="http://schemas.openxmlformats.org/officeDocument/2006/relationships/hyperlink" Target="https://www.poke.fi/fi/aikuiset/tutkinnot/yhteiskuntatieteiden_liiketalouden_ja_hallinnon_ala/lahiesimiestyon_ammattitutkinto" TargetMode="External"/><Relationship Id="rId1" Type="http://schemas.openxmlformats.org/officeDocument/2006/relationships/slideLayout" Target="../slideLayouts/slideLayout2.xml"/><Relationship Id="rId6" Type="http://schemas.openxmlformats.org/officeDocument/2006/relationships/hyperlink" Target="https://www.poke.fi/fi/aikuiset/tutkinnot/yhteiskuntatieteiden_liiketalouden_ja_hallinnon_ala/yrittajan_ammattitutkinto" TargetMode="External"/><Relationship Id="rId5" Type="http://schemas.openxmlformats.org/officeDocument/2006/relationships/hyperlink" Target="https://www.poke.fi/fi/aikuiset/tutkinnot/yhteiskuntatieteiden_liiketalouden_ja_hallinnon_ala/taloushallinnon_ammattitutkinto" TargetMode="External"/><Relationship Id="rId4" Type="http://schemas.openxmlformats.org/officeDocument/2006/relationships/hyperlink" Target="https://www.poke.fi/fi/aikuiset/tutkinnot/yhteiskuntatieteiden_liiketalouden_ja_hallinnon_ala/myynnin_ammattitutkinto"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Valmistuvien info</a:t>
            </a:r>
            <a:r>
              <a:rPr lang="en-US">
                <a:latin typeface="+mj-ea"/>
                <a:cs typeface="+mj-ea"/>
              </a:rPr>
              <a:t/>
            </a:r>
            <a:br>
              <a:rPr lang="en-US">
                <a:latin typeface="+mj-ea"/>
                <a:cs typeface="+mj-ea"/>
              </a:rPr>
            </a:br>
            <a:r>
              <a:rPr lang="fi-FI"/>
              <a:t>19.2.2018</a:t>
            </a: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E1B5DB-9A97-4751-B8DD-A8A57E73789B}"/>
              </a:ext>
            </a:extLst>
          </p:cNvPr>
          <p:cNvSpPr>
            <a:spLocks noGrp="1"/>
          </p:cNvSpPr>
          <p:nvPr>
            <p:ph type="title"/>
          </p:nvPr>
        </p:nvSpPr>
        <p:spPr/>
        <p:txBody>
          <a:bodyPr/>
          <a:lstStyle/>
          <a:p>
            <a:r>
              <a:rPr lang="fi-FI"/>
              <a:t>Pääsykoe</a:t>
            </a:r>
          </a:p>
        </p:txBody>
      </p:sp>
      <p:sp>
        <p:nvSpPr>
          <p:cNvPr id="3" name="Sisällön paikkamerkki 2">
            <a:extLst>
              <a:ext uri="{FF2B5EF4-FFF2-40B4-BE49-F238E27FC236}">
                <a16:creationId xmlns:a16="http://schemas.microsoft.com/office/drawing/2014/main" id="{43EE8721-B5FB-4203-9FB8-1A3902120D61}"/>
              </a:ext>
            </a:extLst>
          </p:cNvPr>
          <p:cNvSpPr>
            <a:spLocks noGrp="1"/>
          </p:cNvSpPr>
          <p:nvPr>
            <p:ph idx="1"/>
          </p:nvPr>
        </p:nvSpPr>
        <p:spPr/>
        <p:txBody>
          <a:bodyPr vert="horz" lIns="91440" tIns="45720" rIns="91440" bIns="45720" rtlCol="0" anchor="t">
            <a:normAutofit/>
          </a:bodyPr>
          <a:lstStyle/>
          <a:p>
            <a:r>
              <a:rPr lang="fi-FI"/>
              <a:t>Pääsykokeeseen yleensä pakko osallistua</a:t>
            </a:r>
          </a:p>
          <a:p>
            <a:r>
              <a:rPr lang="fi-FI"/>
              <a:t>Joissakin tutkinnoissa yhdellä pääsykokeella voi hakea useaan eri oppilaitokseen </a:t>
            </a:r>
          </a:p>
          <a:p>
            <a:r>
              <a:rPr lang="fi-FI"/>
              <a:t>Yleensä pääsykokeisiin ei lähetetä erillistä kutsua. Tarkista valintakokeen aika ja paikka Opintopolun koulutuksen kuvauksesta tai korkeakoulusta.</a:t>
            </a:r>
          </a:p>
          <a:p>
            <a:endParaRPr lang="fi-FI"/>
          </a:p>
        </p:txBody>
      </p:sp>
    </p:spTree>
    <p:extLst>
      <p:ext uri="{BB962C8B-B14F-4D97-AF65-F5344CB8AC3E}">
        <p14:creationId xmlns:p14="http://schemas.microsoft.com/office/powerpoint/2010/main" val="1181781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0B5CED-9143-490D-A362-00A1299752E4}"/>
              </a:ext>
            </a:extLst>
          </p:cNvPr>
          <p:cNvSpPr>
            <a:spLocks noGrp="1"/>
          </p:cNvSpPr>
          <p:nvPr>
            <p:ph type="title"/>
          </p:nvPr>
        </p:nvSpPr>
        <p:spPr/>
        <p:txBody>
          <a:bodyPr/>
          <a:lstStyle/>
          <a:p>
            <a:r>
              <a:rPr lang="fi-FI"/>
              <a:t>Valintaperusteet</a:t>
            </a:r>
          </a:p>
        </p:txBody>
      </p:sp>
      <p:sp>
        <p:nvSpPr>
          <p:cNvPr id="3" name="Sisällön paikkamerkki 2">
            <a:extLst>
              <a:ext uri="{FF2B5EF4-FFF2-40B4-BE49-F238E27FC236}">
                <a16:creationId xmlns:a16="http://schemas.microsoft.com/office/drawing/2014/main" id="{BFC9D726-CAF0-4442-AB4C-6A092701A598}"/>
              </a:ext>
            </a:extLst>
          </p:cNvPr>
          <p:cNvSpPr>
            <a:spLocks noGrp="1"/>
          </p:cNvSpPr>
          <p:nvPr>
            <p:ph idx="1"/>
          </p:nvPr>
        </p:nvSpPr>
        <p:spPr/>
        <p:txBody>
          <a:bodyPr vert="horz" lIns="91440" tIns="45720" rIns="91440" bIns="45720" rtlCol="0" anchor="t">
            <a:normAutofit lnSpcReduction="10000"/>
          </a:bodyPr>
          <a:lstStyle/>
          <a:p>
            <a:r>
              <a:rPr lang="fi-FI" dirty="0"/>
              <a:t>Ammattikorkeakouluissa valintaan voivat vaikuttaa todistusarvosanat, valintakoe, työkokemus ja muut ammattikorkeakoulun päättämät asiat, esimerkiksi aiemmat opinnot. Jokaisella koulutuksella on omat ammattikorkeakoulun määrittelemät valintaperusteet, joiden pohjalta opiskelijat valitaan.</a:t>
            </a:r>
          </a:p>
          <a:p>
            <a:r>
              <a:rPr lang="fi-FI" dirty="0"/>
              <a:t>Ammattikorkeakoulut tulevat valitsemaan tulevina vuosina myös toisen asteen ammatillisen perustutkinnon suorittaneita koulutukseen myös pelkkään todistukseen perustuvalla todistusvalinnalla. Uusia ylioppilastutkinnon sekä ammatillisen toisen asteen tutkintojen pisteytysmalleja kehitetään vuoden 2017 aikana niin, että nämä ovat käyttöönotettavissa vuoden 2020 yhteishaussa.</a:t>
            </a:r>
          </a:p>
        </p:txBody>
      </p:sp>
    </p:spTree>
    <p:extLst>
      <p:ext uri="{BB962C8B-B14F-4D97-AF65-F5344CB8AC3E}">
        <p14:creationId xmlns:p14="http://schemas.microsoft.com/office/powerpoint/2010/main" val="3257084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1EF082-6797-46DB-B49B-16B7D9C9E0EC}"/>
              </a:ext>
            </a:extLst>
          </p:cNvPr>
          <p:cNvSpPr>
            <a:spLocks noGrp="1"/>
          </p:cNvSpPr>
          <p:nvPr>
            <p:ph type="title"/>
          </p:nvPr>
        </p:nvSpPr>
        <p:spPr/>
        <p:txBody>
          <a:bodyPr/>
          <a:lstStyle/>
          <a:p>
            <a:r>
              <a:rPr lang="fi-FI" b="1"/>
              <a:t>VALINTATAPA 1: VALINTAKOE</a:t>
            </a:r>
            <a:endParaRPr lang="fi-FI"/>
          </a:p>
        </p:txBody>
      </p:sp>
      <p:sp>
        <p:nvSpPr>
          <p:cNvPr id="3" name="Sisällön paikkamerkki 2">
            <a:extLst>
              <a:ext uri="{FF2B5EF4-FFF2-40B4-BE49-F238E27FC236}">
                <a16:creationId xmlns:a16="http://schemas.microsoft.com/office/drawing/2014/main" id="{6C44B176-820C-40B2-A6CC-257FCD51BADA}"/>
              </a:ext>
            </a:extLst>
          </p:cNvPr>
          <p:cNvSpPr>
            <a:spLocks noGrp="1"/>
          </p:cNvSpPr>
          <p:nvPr>
            <p:ph idx="1"/>
          </p:nvPr>
        </p:nvSpPr>
        <p:spPr/>
        <p:txBody>
          <a:bodyPr vert="horz" lIns="91440" tIns="45720" rIns="91440" bIns="45720" rtlCol="0" anchor="t">
            <a:normAutofit fontScale="92500" lnSpcReduction="20000"/>
          </a:bodyPr>
          <a:lstStyle/>
          <a:p>
            <a:r>
              <a:rPr lang="fi-FI" dirty="0"/>
              <a:t>Ammattikorkeakoulut voivat varata osan valintatapa 1:n aloituspaikoista ammatillisen tutkinnon suorittaneille hakijoille. Ammattikorkeakoulut ilmoittavat ammatillisen tutkinnon suorittaneille varattavan kiintiön suuruuden hakukohteittain.</a:t>
            </a:r>
            <a:endParaRPr lang="fi-FI" b="1" dirty="0"/>
          </a:p>
          <a:p>
            <a:r>
              <a:rPr lang="fi-FI" dirty="0"/>
              <a:t>Ammattikorkeakoulujen hakijat asetetaan </a:t>
            </a:r>
            <a:r>
              <a:rPr lang="fi-FI" b="1" dirty="0"/>
              <a:t>valintatapa 1</a:t>
            </a:r>
            <a:r>
              <a:rPr lang="fi-FI" dirty="0"/>
              <a:t> tasapistetilanteessa paremmuusjärjestykseen seuraavin perustein:</a:t>
            </a:r>
          </a:p>
          <a:p>
            <a:pPr>
              <a:buAutoNum type="arabicPeriod"/>
            </a:pPr>
            <a:r>
              <a:rPr lang="fi-FI" dirty="0"/>
              <a:t>valintakoepisteet</a:t>
            </a:r>
          </a:p>
          <a:p>
            <a:pPr>
              <a:buAutoNum type="arabicPeriod"/>
            </a:pPr>
            <a:r>
              <a:rPr lang="fi-FI" dirty="0"/>
              <a:t>hakutoivejärjestys</a:t>
            </a:r>
          </a:p>
          <a:p>
            <a:pPr marL="0" indent="0">
              <a:buNone/>
            </a:pPr>
            <a:r>
              <a:rPr lang="fi-FI" dirty="0"/>
              <a:t>Jos näillä kriteereillä ei saada eroa tasapistetilanteessa olevien välillä, ammattikorkeakoulu voi valita kaikki tasapistetilanteessa olevat hakijat tai ei valitse ketään tasapistetilanteessa olevia hakijoita tai järjestelmä voi arpoa valittavan/valittavat.</a:t>
            </a:r>
          </a:p>
          <a:p>
            <a:endParaRPr lang="fi-FI" b="1" dirty="0"/>
          </a:p>
          <a:p>
            <a:endParaRPr lang="fi-FI" dirty="0"/>
          </a:p>
        </p:txBody>
      </p:sp>
    </p:spTree>
    <p:extLst>
      <p:ext uri="{BB962C8B-B14F-4D97-AF65-F5344CB8AC3E}">
        <p14:creationId xmlns:p14="http://schemas.microsoft.com/office/powerpoint/2010/main" val="1828932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9981CAD-5F2D-4573-8FF1-BA34F1788F57}"/>
              </a:ext>
            </a:extLst>
          </p:cNvPr>
          <p:cNvSpPr>
            <a:spLocks noGrp="1"/>
          </p:cNvSpPr>
          <p:nvPr>
            <p:ph type="title"/>
          </p:nvPr>
        </p:nvSpPr>
        <p:spPr/>
        <p:txBody>
          <a:bodyPr/>
          <a:lstStyle/>
          <a:p>
            <a:r>
              <a:rPr lang="fi-FI"/>
              <a:t>Yliopistot</a:t>
            </a:r>
          </a:p>
        </p:txBody>
      </p:sp>
      <p:sp>
        <p:nvSpPr>
          <p:cNvPr id="3" name="Sisällön paikkamerkki 2">
            <a:extLst>
              <a:ext uri="{FF2B5EF4-FFF2-40B4-BE49-F238E27FC236}">
                <a16:creationId xmlns:a16="http://schemas.microsoft.com/office/drawing/2014/main" id="{A052149C-6BC2-46B7-9115-EEEDBB818C0A}"/>
              </a:ext>
            </a:extLst>
          </p:cNvPr>
          <p:cNvSpPr>
            <a:spLocks noGrp="1"/>
          </p:cNvSpPr>
          <p:nvPr>
            <p:ph idx="1"/>
          </p:nvPr>
        </p:nvSpPr>
        <p:spPr/>
        <p:txBody>
          <a:bodyPr vert="horz" lIns="91440" tIns="45720" rIns="91440" bIns="45720" rtlCol="0" anchor="t">
            <a:normAutofit/>
          </a:bodyPr>
          <a:lstStyle/>
          <a:p>
            <a:r>
              <a:rPr lang="fi-FI"/>
              <a:t>Kolmivuotisella ammatillisella perustutkinnolla voi hakea myös yliopistoon</a:t>
            </a:r>
          </a:p>
          <a:p>
            <a:r>
              <a:rPr lang="fi-FI"/>
              <a:t>Yleensä yliopistoon valitaan todistusten ja valintakokeen perusteella. Yliopisto päättää valintaperusteista, ja ne saattavat vaihdella paljonkin yliopistoittain ja koulutuksittain (useimmiten </a:t>
            </a:r>
            <a:r>
              <a:rPr lang="fi-FI" err="1"/>
              <a:t>amm</a:t>
            </a:r>
            <a:r>
              <a:rPr lang="fi-FI"/>
              <a:t>. tutkinnolla hakevilla pelkkä pääsykoemenestys ratkaisee)</a:t>
            </a:r>
          </a:p>
          <a:p>
            <a:r>
              <a:rPr lang="fi-FI"/>
              <a:t>Katso eri alat ja tutkinnot Opintopolusta ja/tai yliopistojen nettisivuilta</a:t>
            </a:r>
          </a:p>
        </p:txBody>
      </p:sp>
    </p:spTree>
    <p:extLst>
      <p:ext uri="{BB962C8B-B14F-4D97-AF65-F5344CB8AC3E}">
        <p14:creationId xmlns:p14="http://schemas.microsoft.com/office/powerpoint/2010/main" val="2423121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87CBCB0-3388-4A13-9A82-4AE19413BFF5}"/>
              </a:ext>
            </a:extLst>
          </p:cNvPr>
          <p:cNvSpPr>
            <a:spLocks noGrp="1"/>
          </p:cNvSpPr>
          <p:nvPr>
            <p:ph type="title"/>
          </p:nvPr>
        </p:nvSpPr>
        <p:spPr/>
        <p:txBody>
          <a:bodyPr/>
          <a:lstStyle/>
          <a:p>
            <a:r>
              <a:rPr lang="fi-FI"/>
              <a:t>Ulkomaille</a:t>
            </a:r>
          </a:p>
        </p:txBody>
      </p:sp>
      <p:sp>
        <p:nvSpPr>
          <p:cNvPr id="3" name="Sisällön paikkamerkki 2">
            <a:extLst>
              <a:ext uri="{FF2B5EF4-FFF2-40B4-BE49-F238E27FC236}">
                <a16:creationId xmlns:a16="http://schemas.microsoft.com/office/drawing/2014/main" id="{11E50C7E-CC2B-4F2A-8C9A-236F5C38A913}"/>
              </a:ext>
            </a:extLst>
          </p:cNvPr>
          <p:cNvSpPr>
            <a:spLocks noGrp="1"/>
          </p:cNvSpPr>
          <p:nvPr>
            <p:ph idx="1"/>
          </p:nvPr>
        </p:nvSpPr>
        <p:spPr>
          <a:xfrm>
            <a:off x="838200" y="1551709"/>
            <a:ext cx="10515600" cy="4625254"/>
          </a:xfrm>
        </p:spPr>
        <p:txBody>
          <a:bodyPr vert="horz" lIns="91440" tIns="45720" rIns="91440" bIns="45720" rtlCol="0" anchor="t">
            <a:normAutofit/>
          </a:bodyPr>
          <a:lstStyle/>
          <a:p>
            <a:r>
              <a:rPr lang="fi-FI" dirty="0"/>
              <a:t>Ks. </a:t>
            </a:r>
            <a:r>
              <a:rPr lang="fi-FI" dirty="0" smtClean="0">
                <a:hlinkClick r:id="rId2"/>
              </a:rPr>
              <a:t>www.mol.fi/paikat</a:t>
            </a:r>
            <a:r>
              <a:rPr lang="fi-FI" dirty="0"/>
              <a:t>  ulkomaan työpaikat</a:t>
            </a:r>
          </a:p>
          <a:p>
            <a:r>
              <a:rPr lang="fi-FI" dirty="0">
                <a:hlinkClick r:id="rId3"/>
              </a:rPr>
              <a:t>http://maailmalle.net/</a:t>
            </a:r>
          </a:p>
          <a:p>
            <a:r>
              <a:rPr lang="fi-FI" dirty="0"/>
              <a:t>Työharjoittelupaikat ulkomailla esim. </a:t>
            </a:r>
            <a:r>
              <a:rPr lang="fi-FI" dirty="0" smtClean="0"/>
              <a:t>Allianssi, hakuaika kesäkuussa alkaville ulkomaan harjoitteluille </a:t>
            </a:r>
            <a:r>
              <a:rPr lang="fi-FI" dirty="0"/>
              <a:t>alkaa maaliskuussa </a:t>
            </a:r>
            <a:r>
              <a:rPr lang="fi-FI" dirty="0">
                <a:hlinkClick r:id="rId4"/>
              </a:rPr>
              <a:t>http://www.nuorisovaihto.fi/work+experience/ready+for+life</a:t>
            </a:r>
            <a:r>
              <a:rPr lang="fi-FI" dirty="0" smtClean="0">
                <a:hlinkClick r:id="rId4"/>
              </a:rPr>
              <a:t>/</a:t>
            </a:r>
            <a:endParaRPr lang="fi-FI" dirty="0" smtClean="0"/>
          </a:p>
          <a:p>
            <a:r>
              <a:rPr lang="fi-FI" dirty="0" err="1" smtClean="0"/>
              <a:t>Working</a:t>
            </a:r>
            <a:r>
              <a:rPr lang="fi-FI" dirty="0" smtClean="0"/>
              <a:t> </a:t>
            </a:r>
            <a:r>
              <a:rPr lang="fi-FI" dirty="0" err="1" smtClean="0"/>
              <a:t>holiday</a:t>
            </a:r>
            <a:r>
              <a:rPr lang="fi-FI" dirty="0"/>
              <a:t> </a:t>
            </a:r>
            <a:r>
              <a:rPr lang="fi-FI" dirty="0" smtClean="0"/>
              <a:t>visa = 12 kk viisumi hanttihommien tekemiseen Australia/Uusi-Seelanti/Kanada (alle 30v), töitä esim. </a:t>
            </a:r>
            <a:r>
              <a:rPr lang="fi-FI" dirty="0" smtClean="0">
                <a:hlinkClick r:id="rId5"/>
              </a:rPr>
              <a:t>www.wwoof.net</a:t>
            </a:r>
            <a:r>
              <a:rPr lang="fi-FI" dirty="0" smtClean="0"/>
              <a:t>, vapaaehtoistyöpaikkoja, joissa saat työtä tekemällä majoituksen ja </a:t>
            </a:r>
            <a:r>
              <a:rPr lang="fi-FI" dirty="0"/>
              <a:t>mahdollisesti aterioita </a:t>
            </a:r>
            <a:r>
              <a:rPr lang="fi-FI" dirty="0">
                <a:hlinkClick r:id="rId6"/>
              </a:rPr>
              <a:t>https://</a:t>
            </a:r>
            <a:r>
              <a:rPr lang="fi-FI" dirty="0" smtClean="0">
                <a:hlinkClick r:id="rId6"/>
              </a:rPr>
              <a:t>www.helpx.net/</a:t>
            </a:r>
            <a:r>
              <a:rPr lang="fi-FI" dirty="0" smtClean="0"/>
              <a:t> ja </a:t>
            </a:r>
            <a:r>
              <a:rPr lang="fi-FI" dirty="0"/>
              <a:t>ainakin yksi blogi aiheesta: </a:t>
            </a:r>
            <a:r>
              <a:rPr lang="fi-FI" dirty="0">
                <a:hlinkClick r:id="rId7"/>
              </a:rPr>
              <a:t>http://www.lily.fi/blogit/andando</a:t>
            </a:r>
            <a:r>
              <a:rPr lang="fi-FI" dirty="0"/>
              <a:t> </a:t>
            </a:r>
            <a:endParaRPr lang="fi-FI" dirty="0" smtClean="0"/>
          </a:p>
          <a:p>
            <a:endParaRPr lang="fi-FI" dirty="0" smtClean="0"/>
          </a:p>
          <a:p>
            <a:endParaRPr lang="fi-FI" dirty="0" smtClean="0"/>
          </a:p>
          <a:p>
            <a:endParaRPr lang="fi-FI" dirty="0" smtClean="0"/>
          </a:p>
          <a:p>
            <a:endParaRPr lang="fi-FI" dirty="0"/>
          </a:p>
        </p:txBody>
      </p:sp>
    </p:spTree>
    <p:extLst>
      <p:ext uri="{BB962C8B-B14F-4D97-AF65-F5344CB8AC3E}">
        <p14:creationId xmlns:p14="http://schemas.microsoft.com/office/powerpoint/2010/main" val="1705152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94408E-B5B9-4109-A0F5-6B82199F1F51}"/>
              </a:ext>
            </a:extLst>
          </p:cNvPr>
          <p:cNvSpPr>
            <a:spLocks noGrp="1"/>
          </p:cNvSpPr>
          <p:nvPr>
            <p:ph type="title"/>
          </p:nvPr>
        </p:nvSpPr>
        <p:spPr/>
        <p:txBody>
          <a:bodyPr/>
          <a:lstStyle/>
          <a:p>
            <a:r>
              <a:rPr lang="fi-FI"/>
              <a:t>Linkkejä</a:t>
            </a:r>
          </a:p>
        </p:txBody>
      </p:sp>
      <p:sp>
        <p:nvSpPr>
          <p:cNvPr id="3" name="Sisällön paikkamerkki 2">
            <a:extLst>
              <a:ext uri="{FF2B5EF4-FFF2-40B4-BE49-F238E27FC236}">
                <a16:creationId xmlns:a16="http://schemas.microsoft.com/office/drawing/2014/main" id="{D48AB4BE-6C34-495B-B948-2DD12D127407}"/>
              </a:ext>
            </a:extLst>
          </p:cNvPr>
          <p:cNvSpPr>
            <a:spLocks noGrp="1"/>
          </p:cNvSpPr>
          <p:nvPr>
            <p:ph idx="1"/>
          </p:nvPr>
        </p:nvSpPr>
        <p:spPr/>
        <p:txBody>
          <a:bodyPr vert="horz" lIns="91440" tIns="45720" rIns="91440" bIns="45720" rtlCol="0" anchor="t">
            <a:normAutofit/>
          </a:bodyPr>
          <a:lstStyle/>
          <a:p>
            <a:r>
              <a:rPr lang="fi-FI">
                <a:hlinkClick r:id="rId2"/>
              </a:rPr>
              <a:t>www.kunkoululoppuu.fi</a:t>
            </a:r>
          </a:p>
          <a:p>
            <a:r>
              <a:rPr lang="fi-FI">
                <a:hlinkClick r:id="rId3"/>
              </a:rPr>
              <a:t>http://www.ammattinetti.fi/</a:t>
            </a:r>
          </a:p>
          <a:p>
            <a:r>
              <a:rPr lang="fi-FI">
                <a:hlinkClick r:id="rId4"/>
              </a:rPr>
              <a:t>http://nuorisotakuu.fi/</a:t>
            </a:r>
          </a:p>
          <a:p>
            <a:endParaRPr lang="fi-FI"/>
          </a:p>
        </p:txBody>
      </p:sp>
    </p:spTree>
    <p:extLst>
      <p:ext uri="{BB962C8B-B14F-4D97-AF65-F5344CB8AC3E}">
        <p14:creationId xmlns:p14="http://schemas.microsoft.com/office/powerpoint/2010/main" val="3290195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B5A83E-4930-4296-BB99-F0EF7C2B47AD}"/>
              </a:ext>
            </a:extLst>
          </p:cNvPr>
          <p:cNvSpPr>
            <a:spLocks noGrp="1"/>
          </p:cNvSpPr>
          <p:nvPr>
            <p:ph type="title"/>
          </p:nvPr>
        </p:nvSpPr>
        <p:spPr/>
        <p:txBody>
          <a:bodyPr/>
          <a:lstStyle/>
          <a:p>
            <a:r>
              <a:rPr lang="fi-FI"/>
              <a:t>Vaihtoehdot valmistumisen jälkeen</a:t>
            </a:r>
          </a:p>
        </p:txBody>
      </p:sp>
      <p:sp>
        <p:nvSpPr>
          <p:cNvPr id="3" name="Sisällön paikkamerkki 2">
            <a:extLst>
              <a:ext uri="{FF2B5EF4-FFF2-40B4-BE49-F238E27FC236}">
                <a16:creationId xmlns:a16="http://schemas.microsoft.com/office/drawing/2014/main" id="{BB0195A0-698F-4CFD-B3F4-E16B73F1BA19}"/>
              </a:ext>
            </a:extLst>
          </p:cNvPr>
          <p:cNvSpPr>
            <a:spLocks noGrp="1"/>
          </p:cNvSpPr>
          <p:nvPr>
            <p:ph idx="1"/>
          </p:nvPr>
        </p:nvSpPr>
        <p:spPr/>
        <p:txBody>
          <a:bodyPr vert="horz" lIns="91440" tIns="45720" rIns="91440" bIns="45720" rtlCol="0" anchor="t">
            <a:normAutofit/>
          </a:bodyPr>
          <a:lstStyle/>
          <a:p>
            <a:r>
              <a:rPr lang="fi-FI" dirty="0"/>
              <a:t>Töihin</a:t>
            </a:r>
          </a:p>
          <a:p>
            <a:r>
              <a:rPr lang="fi-FI" dirty="0"/>
              <a:t>Opiskelemaan</a:t>
            </a:r>
          </a:p>
          <a:p>
            <a:r>
              <a:rPr lang="fi-FI" dirty="0"/>
              <a:t>Ulkomaille keräämään </a:t>
            </a:r>
            <a:r>
              <a:rPr lang="fi-FI" dirty="0" err="1" smtClean="0"/>
              <a:t>kv</a:t>
            </a:r>
            <a:r>
              <a:rPr lang="fi-FI" dirty="0" smtClean="0"/>
              <a:t>-kokemusta</a:t>
            </a:r>
          </a:p>
          <a:p>
            <a:r>
              <a:rPr lang="fi-FI" dirty="0" smtClean="0"/>
              <a:t>Armeija</a:t>
            </a:r>
            <a:endParaRPr lang="fi-FI" dirty="0"/>
          </a:p>
          <a:p>
            <a:r>
              <a:rPr lang="fi-FI" dirty="0"/>
              <a:t>Jotain muuta?</a:t>
            </a:r>
          </a:p>
        </p:txBody>
      </p:sp>
    </p:spTree>
    <p:extLst>
      <p:ext uri="{BB962C8B-B14F-4D97-AF65-F5344CB8AC3E}">
        <p14:creationId xmlns:p14="http://schemas.microsoft.com/office/powerpoint/2010/main" val="2736746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2E6EB9-10AE-443A-8DDF-8E1A322963B5}"/>
              </a:ext>
            </a:extLst>
          </p:cNvPr>
          <p:cNvSpPr>
            <a:spLocks noGrp="1"/>
          </p:cNvSpPr>
          <p:nvPr>
            <p:ph type="title"/>
          </p:nvPr>
        </p:nvSpPr>
        <p:spPr/>
        <p:txBody>
          <a:bodyPr/>
          <a:lstStyle/>
          <a:p>
            <a:r>
              <a:rPr lang="fi-FI"/>
              <a:t>Työnhaku</a:t>
            </a:r>
          </a:p>
        </p:txBody>
      </p:sp>
      <p:sp>
        <p:nvSpPr>
          <p:cNvPr id="3" name="Sisällön paikkamerkki 2">
            <a:extLst>
              <a:ext uri="{FF2B5EF4-FFF2-40B4-BE49-F238E27FC236}">
                <a16:creationId xmlns:a16="http://schemas.microsoft.com/office/drawing/2014/main" id="{C4E9990E-8CB8-422E-A053-446F7D8A2268}"/>
              </a:ext>
            </a:extLst>
          </p:cNvPr>
          <p:cNvSpPr>
            <a:spLocks noGrp="1"/>
          </p:cNvSpPr>
          <p:nvPr>
            <p:ph idx="1"/>
          </p:nvPr>
        </p:nvSpPr>
        <p:spPr>
          <a:xfrm>
            <a:off x="449094" y="1306817"/>
            <a:ext cx="10904706" cy="4870146"/>
          </a:xfrm>
        </p:spPr>
        <p:txBody>
          <a:bodyPr vert="horz" lIns="91440" tIns="45720" rIns="91440" bIns="45720" rtlCol="0" anchor="t">
            <a:normAutofit fontScale="92500" lnSpcReduction="10000"/>
          </a:bodyPr>
          <a:lstStyle/>
          <a:p>
            <a:r>
              <a:rPr lang="fi-FI"/>
              <a:t>Jos jäät työttömäksi tai kun opintosi päättyvät eikä sinulla ole työpaikkaa, ilmoittaudu heti työttömäksi työnhakijaksi TE-palvelujen ohjeiden mukaan. Sen jälkeen voit hakea työttömyysturvaa joko työttömyyskassasta tai Kelasta.</a:t>
            </a:r>
          </a:p>
          <a:p>
            <a:r>
              <a:rPr lang="fi-FI"/>
              <a:t>Työttömyysetuuksia maksetaan vain ajalta, jolloin olet työnhakijana TE-palvelussa.</a:t>
            </a:r>
          </a:p>
          <a:p>
            <a:r>
              <a:rPr lang="fi-FI"/>
              <a:t>TE-palvelu myös antaa Kelalle lausunnon siitä, täyttyvätkö edellytykset tuen maksamiseen.</a:t>
            </a:r>
          </a:p>
          <a:p>
            <a:r>
              <a:rPr lang="fi-FI"/>
              <a:t>Vanhempiesi tulot voivat alentaa työmarkkinatuen määrää, mutta saat aina vähintään puolet työmarkkinatuestasi. Vanhempiesi tulot vaikuttavat, jos asut heidän kanssaan samassa taloudessa etkä ole täyttänyt työssäoloehtoa.</a:t>
            </a:r>
          </a:p>
          <a:p>
            <a:r>
              <a:rPr lang="fi-FI"/>
              <a:t>TE-toimiston vinkit </a:t>
            </a:r>
            <a:r>
              <a:rPr lang="fi-FI">
                <a:hlinkClick r:id="rId2"/>
              </a:rPr>
              <a:t>https://www.youtube.com/watch?v=55h5t7gH9Xk&amp;feature=youtu.be</a:t>
            </a:r>
            <a:endParaRPr lang="fi-FI"/>
          </a:p>
          <a:p>
            <a:endParaRPr lang="fi-FI"/>
          </a:p>
        </p:txBody>
      </p:sp>
    </p:spTree>
    <p:extLst>
      <p:ext uri="{BB962C8B-B14F-4D97-AF65-F5344CB8AC3E}">
        <p14:creationId xmlns:p14="http://schemas.microsoft.com/office/powerpoint/2010/main" val="3096751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1D33E46-2C6C-4426-8D13-77DFBFCBB9AE}"/>
              </a:ext>
            </a:extLst>
          </p:cNvPr>
          <p:cNvSpPr>
            <a:spLocks noGrp="1"/>
          </p:cNvSpPr>
          <p:nvPr>
            <p:ph idx="1"/>
          </p:nvPr>
        </p:nvSpPr>
        <p:spPr>
          <a:xfrm>
            <a:off x="692286" y="642094"/>
            <a:ext cx="10661514" cy="5534869"/>
          </a:xfrm>
        </p:spPr>
        <p:txBody>
          <a:bodyPr vert="horz" lIns="91440" tIns="45720" rIns="91440" bIns="45720" rtlCol="0" anchor="t">
            <a:normAutofit fontScale="92500" lnSpcReduction="10000"/>
          </a:bodyPr>
          <a:lstStyle/>
          <a:p>
            <a:r>
              <a:rPr lang="fi-FI"/>
              <a:t>Mene osoitteeseen te-palvelut.fi ja tunnistaudu Oma asiointi -verkkopalveluun. Ilmoittaudu työttömäksi työnhakijaksi. Saat samalla ohjeet jatkotoimista. TE-toimiston asiantuntija ottaa sinuun yhteyttä, ja teette yhdessä työllistymissuunnitelman.</a:t>
            </a:r>
          </a:p>
          <a:p>
            <a:r>
              <a:rPr lang="fi-FI"/>
              <a:t>Kolmen kuukauden kuluessa sinulle ehdotetaan työtä, koulutusta, työkokeilua, työnhakuvalmennusta tai muita toimia. Tätä kutsutaan nuorisotakuuksi. Nuorisotakuu koskee</a:t>
            </a:r>
          </a:p>
          <a:p>
            <a:pPr lvl="1"/>
            <a:r>
              <a:rPr lang="fi-FI" b="1"/>
              <a:t>kaikkia alle 25-vuotiaita</a:t>
            </a:r>
          </a:p>
          <a:p>
            <a:pPr lvl="1"/>
            <a:r>
              <a:rPr lang="fi-FI"/>
              <a:t>kaikkia </a:t>
            </a:r>
            <a:r>
              <a:rPr lang="fi-FI" b="1"/>
              <a:t>alle 30-vuotiaita työttömiä työnhakijoita, jotka ovat valmistuneet ammattiin tai saaneet tutkintonsa suoritetuksi</a:t>
            </a:r>
            <a:r>
              <a:rPr lang="fi-FI"/>
              <a:t> edeltävien 12 kuukauden aikana.</a:t>
            </a:r>
          </a:p>
          <a:p>
            <a:r>
              <a:rPr lang="fi-FI"/>
              <a:t>Nuorisotakuun idea on estää nuoren työttömyyttä pitkittymästä. Kolmen kuukauden kuluessa nuori ohjataan töihin, koulutukseen tai muiden työllistymistä edistävien toimien pariin.</a:t>
            </a:r>
          </a:p>
          <a:p>
            <a:r>
              <a:rPr lang="fi-FI"/>
              <a:t>Ammatillisen perustutkinnon suorittaneet ovat oikeutettuja työmarkkinatukeen</a:t>
            </a:r>
          </a:p>
          <a:p>
            <a:endParaRPr lang="fi-FI"/>
          </a:p>
          <a:p>
            <a:endParaRPr lang="fi-FI"/>
          </a:p>
        </p:txBody>
      </p:sp>
    </p:spTree>
    <p:extLst>
      <p:ext uri="{BB962C8B-B14F-4D97-AF65-F5344CB8AC3E}">
        <p14:creationId xmlns:p14="http://schemas.microsoft.com/office/powerpoint/2010/main" val="2130634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987128-BC27-4B76-B0F2-856EB368D9A7}"/>
              </a:ext>
            </a:extLst>
          </p:cNvPr>
          <p:cNvSpPr>
            <a:spLocks noGrp="1"/>
          </p:cNvSpPr>
          <p:nvPr>
            <p:ph type="title"/>
          </p:nvPr>
        </p:nvSpPr>
        <p:spPr/>
        <p:txBody>
          <a:bodyPr/>
          <a:lstStyle/>
          <a:p>
            <a:r>
              <a:rPr lang="fi-FI"/>
              <a:t>Opiskelemaan</a:t>
            </a:r>
          </a:p>
        </p:txBody>
      </p:sp>
      <p:sp>
        <p:nvSpPr>
          <p:cNvPr id="3" name="Sisällön paikkamerkki 2">
            <a:extLst>
              <a:ext uri="{FF2B5EF4-FFF2-40B4-BE49-F238E27FC236}">
                <a16:creationId xmlns:a16="http://schemas.microsoft.com/office/drawing/2014/main" id="{1F845873-D6EB-4F21-9DCF-3652153DD620}"/>
              </a:ext>
            </a:extLst>
          </p:cNvPr>
          <p:cNvSpPr>
            <a:spLocks noGrp="1"/>
          </p:cNvSpPr>
          <p:nvPr>
            <p:ph idx="1"/>
          </p:nvPr>
        </p:nvSpPr>
        <p:spPr/>
        <p:txBody>
          <a:bodyPr vert="horz" lIns="91440" tIns="45720" rIns="91440" bIns="45720" rtlCol="0" anchor="t">
            <a:normAutofit/>
          </a:bodyPr>
          <a:lstStyle/>
          <a:p>
            <a:r>
              <a:rPr lang="fi-FI" dirty="0"/>
              <a:t>Korkea-aste: ammattikorkeakoulut, yliopisto</a:t>
            </a:r>
          </a:p>
          <a:p>
            <a:r>
              <a:rPr lang="fi-FI" dirty="0"/>
              <a:t>Toinen aste: ammatilliset perustutkinnot, ammattitutkinnot, </a:t>
            </a:r>
            <a:r>
              <a:rPr lang="fi-FI" dirty="0" smtClean="0"/>
              <a:t>erikoisammattitutkinnot → jatkuva haku suoraan oppilaitosten nettisivujen kautta</a:t>
            </a:r>
            <a:endParaRPr lang="fi-FI" dirty="0"/>
          </a:p>
          <a:p>
            <a:pPr lvl="1"/>
            <a:r>
              <a:rPr lang="fi-FI" dirty="0"/>
              <a:t>Pokella mm. (osa edellyttää alan työkokemusta)</a:t>
            </a:r>
          </a:p>
          <a:p>
            <a:pPr lvl="2"/>
            <a:r>
              <a:rPr lang="fi-FI" dirty="0">
                <a:hlinkClick r:id="rId2"/>
              </a:rPr>
              <a:t>Lähiesimiestyön ammattitutkinto</a:t>
            </a:r>
            <a:endParaRPr lang="fi-FI" dirty="0"/>
          </a:p>
          <a:p>
            <a:pPr lvl="2"/>
            <a:r>
              <a:rPr lang="fi-FI" dirty="0">
                <a:hlinkClick r:id="rId3"/>
              </a:rPr>
              <a:t>Markkinointiviestinnän ammattitutkinto</a:t>
            </a:r>
            <a:endParaRPr lang="fi-FI" dirty="0"/>
          </a:p>
          <a:p>
            <a:pPr lvl="2"/>
            <a:r>
              <a:rPr lang="fi-FI" dirty="0">
                <a:hlinkClick r:id="rId4"/>
              </a:rPr>
              <a:t>Myynnin ammattitutkinto</a:t>
            </a:r>
            <a:endParaRPr lang="fi-FI" dirty="0"/>
          </a:p>
          <a:p>
            <a:pPr lvl="2"/>
            <a:r>
              <a:rPr lang="fi-FI" dirty="0">
                <a:hlinkClick r:id="rId5"/>
              </a:rPr>
              <a:t>Taloushallinnon ammattitutkinto</a:t>
            </a:r>
            <a:endParaRPr lang="fi-FI" dirty="0"/>
          </a:p>
          <a:p>
            <a:pPr lvl="2"/>
            <a:r>
              <a:rPr lang="fi-FI" dirty="0">
                <a:hlinkClick r:id="rId6"/>
              </a:rPr>
              <a:t>Yrittäjän ammattitutkinto</a:t>
            </a:r>
            <a:endParaRPr lang="fi-FI" dirty="0"/>
          </a:p>
          <a:p>
            <a:pPr lvl="1"/>
            <a:endParaRPr lang="fi-FI" dirty="0"/>
          </a:p>
          <a:p>
            <a:pPr lvl="1"/>
            <a:endParaRPr lang="fi-FI" dirty="0"/>
          </a:p>
        </p:txBody>
      </p:sp>
    </p:spTree>
    <p:extLst>
      <p:ext uri="{BB962C8B-B14F-4D97-AF65-F5344CB8AC3E}">
        <p14:creationId xmlns:p14="http://schemas.microsoft.com/office/powerpoint/2010/main" val="1018254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AD0939-2757-4819-8230-EDE80CAA07F7}"/>
              </a:ext>
            </a:extLst>
          </p:cNvPr>
          <p:cNvSpPr>
            <a:spLocks noGrp="1"/>
          </p:cNvSpPr>
          <p:nvPr>
            <p:ph type="title"/>
          </p:nvPr>
        </p:nvSpPr>
        <p:spPr/>
        <p:txBody>
          <a:bodyPr/>
          <a:lstStyle/>
          <a:p>
            <a:r>
              <a:rPr lang="fi-FI"/>
              <a:t>Korkeakoulujen yhteishaku 14.3.−28.3. 2018 klo 15.00 </a:t>
            </a:r>
          </a:p>
        </p:txBody>
      </p:sp>
      <p:sp>
        <p:nvSpPr>
          <p:cNvPr id="3" name="Sisällön paikkamerkki 2">
            <a:extLst>
              <a:ext uri="{FF2B5EF4-FFF2-40B4-BE49-F238E27FC236}">
                <a16:creationId xmlns:a16="http://schemas.microsoft.com/office/drawing/2014/main" id="{7F3C66BF-E05B-4710-AFA6-5E62C007BC75}"/>
              </a:ext>
            </a:extLst>
          </p:cNvPr>
          <p:cNvSpPr>
            <a:spLocks noGrp="1"/>
          </p:cNvSpPr>
          <p:nvPr>
            <p:ph idx="1"/>
          </p:nvPr>
        </p:nvSpPr>
        <p:spPr/>
        <p:txBody>
          <a:bodyPr vert="horz" lIns="91440" tIns="45720" rIns="91440" bIns="45720" rtlCol="0" anchor="t">
            <a:normAutofit/>
          </a:bodyPr>
          <a:lstStyle/>
          <a:p>
            <a:endParaRPr lang="fi-FI" b="1" dirty="0"/>
          </a:p>
          <a:p>
            <a:r>
              <a:rPr lang="fi-FI" b="1" dirty="0"/>
              <a:t>Opintopolku.fi </a:t>
            </a:r>
            <a:r>
              <a:rPr lang="fi-FI" dirty="0"/>
              <a:t>Kirjautuminen pankkitunnuksilla</a:t>
            </a:r>
            <a:endParaRPr lang="fi-FI" b="1" dirty="0"/>
          </a:p>
          <a:p>
            <a:r>
              <a:rPr lang="fi-FI" b="1" dirty="0"/>
              <a:t>28.6.2018 </a:t>
            </a:r>
            <a:r>
              <a:rPr lang="fi-FI" dirty="0"/>
              <a:t>Valinnan tulokset ilmoitetaan  hakijoille viimeistään.</a:t>
            </a:r>
          </a:p>
          <a:p>
            <a:r>
              <a:rPr lang="fi-FI" b="1" dirty="0"/>
              <a:t>10.7.2018 klo 15.00 </a:t>
            </a:r>
            <a:r>
              <a:rPr lang="fi-FI" dirty="0"/>
              <a:t>Hakijan on ilmoitettava viimeistään opiskelupaikan vastaanottamisesta.</a:t>
            </a:r>
          </a:p>
          <a:p>
            <a:r>
              <a:rPr lang="fi-FI" b="1" dirty="0"/>
              <a:t>31.7.2018 klo 15 </a:t>
            </a:r>
            <a:r>
              <a:rPr lang="fi-FI" dirty="0"/>
              <a:t>Varasijoilta hyväksyminen päättyy.</a:t>
            </a:r>
          </a:p>
          <a:p>
            <a:r>
              <a:rPr lang="fi-FI" b="1" dirty="0"/>
              <a:t>2.7.2018−15.8.2018 </a:t>
            </a:r>
            <a:r>
              <a:rPr lang="fi-FI" dirty="0"/>
              <a:t>Mahdolliset lisähaut</a:t>
            </a:r>
          </a:p>
          <a:p>
            <a:r>
              <a:rPr lang="fi-FI" dirty="0"/>
              <a:t>Opinnot alkavat elo-syyskuussa 2018</a:t>
            </a:r>
          </a:p>
          <a:p>
            <a:endParaRPr lang="fi-FI" dirty="0"/>
          </a:p>
        </p:txBody>
      </p:sp>
    </p:spTree>
    <p:extLst>
      <p:ext uri="{BB962C8B-B14F-4D97-AF65-F5344CB8AC3E}">
        <p14:creationId xmlns:p14="http://schemas.microsoft.com/office/powerpoint/2010/main" val="1458363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C85A4DC-C0DC-4833-8D82-B438DC933D3E}"/>
              </a:ext>
            </a:extLst>
          </p:cNvPr>
          <p:cNvSpPr>
            <a:spLocks noGrp="1"/>
          </p:cNvSpPr>
          <p:nvPr>
            <p:ph idx="1"/>
          </p:nvPr>
        </p:nvSpPr>
        <p:spPr>
          <a:xfrm>
            <a:off x="695325" y="666750"/>
            <a:ext cx="10515600" cy="4983635"/>
          </a:xfrm>
        </p:spPr>
        <p:txBody>
          <a:bodyPr vert="horz" lIns="91440" tIns="45720" rIns="91440" bIns="45720" rtlCol="0" anchor="t">
            <a:normAutofit/>
          </a:bodyPr>
          <a:lstStyle/>
          <a:p>
            <a:r>
              <a:rPr lang="fi-FI"/>
              <a:t>Voit hakea yhteishaussa yhdellä hakulomakkeella yhteensä enintään kuuteen eri koulutukseen.</a:t>
            </a:r>
          </a:p>
          <a:p>
            <a:r>
              <a:rPr lang="fi-FI"/>
              <a:t>Harkitse järjestys huolellisesti. </a:t>
            </a:r>
            <a:r>
              <a:rPr lang="fi-FI" b="1"/>
              <a:t>Sinulle tarjotaan korkeakoulujen yhteishaussa opiskelupaikkaa koulutuksesta, jonka priorisoit hakulomakkeella korkeimmalle ja johon valintamenestyksesi riittää.</a:t>
            </a:r>
            <a:r>
              <a:rPr lang="fi-FI"/>
              <a:t> Voit ottaa vain yhden opiskelupaikan vastaan.</a:t>
            </a:r>
          </a:p>
          <a:p>
            <a:r>
              <a:rPr lang="fi-FI"/>
              <a:t>Kun olet lähettänyt hakulomakkeesi, saat siitä vahvistusviestin sähköpostiin. </a:t>
            </a:r>
            <a:r>
              <a:rPr lang="fi-FI" b="1"/>
              <a:t>Varmista, että saat vahvistusviestin 24 tunnin kuluessa hakemuksen lähettämisestä. </a:t>
            </a:r>
            <a:r>
              <a:rPr lang="fi-FI"/>
              <a:t>Muista myös lähettää tarvittavat liitteet korkeakouluun ajoissa.</a:t>
            </a:r>
          </a:p>
          <a:p>
            <a:r>
              <a:rPr lang="fi-FI"/>
              <a:t>Ensikertalaiskiintiö käytössä</a:t>
            </a:r>
          </a:p>
        </p:txBody>
      </p:sp>
    </p:spTree>
    <p:extLst>
      <p:ext uri="{BB962C8B-B14F-4D97-AF65-F5344CB8AC3E}">
        <p14:creationId xmlns:p14="http://schemas.microsoft.com/office/powerpoint/2010/main" val="235141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CD7520-5677-4330-81A2-8781E0240F0A}"/>
              </a:ext>
            </a:extLst>
          </p:cNvPr>
          <p:cNvSpPr>
            <a:spLocks noGrp="1"/>
          </p:cNvSpPr>
          <p:nvPr>
            <p:ph type="title"/>
          </p:nvPr>
        </p:nvSpPr>
        <p:spPr/>
        <p:txBody>
          <a:bodyPr/>
          <a:lstStyle/>
          <a:p>
            <a:r>
              <a:rPr lang="fi-FI"/>
              <a:t>Tradenomi, 210 op 3,5 vuotta</a:t>
            </a:r>
          </a:p>
        </p:txBody>
      </p:sp>
      <p:sp>
        <p:nvSpPr>
          <p:cNvPr id="3" name="Sisällön paikkamerkki 2">
            <a:extLst>
              <a:ext uri="{FF2B5EF4-FFF2-40B4-BE49-F238E27FC236}">
                <a16:creationId xmlns:a16="http://schemas.microsoft.com/office/drawing/2014/main" id="{CBD9C097-D3A9-4A6C-810C-39F812785A21}"/>
              </a:ext>
            </a:extLst>
          </p:cNvPr>
          <p:cNvSpPr>
            <a:spLocks noGrp="1"/>
          </p:cNvSpPr>
          <p:nvPr>
            <p:ph idx="1"/>
          </p:nvPr>
        </p:nvSpPr>
        <p:spPr>
          <a:xfrm>
            <a:off x="692286" y="1452732"/>
            <a:ext cx="10661514" cy="4724231"/>
          </a:xfrm>
        </p:spPr>
        <p:txBody>
          <a:bodyPr vert="horz" lIns="91440" tIns="45720" rIns="91440" bIns="45720" rtlCol="0" anchor="t">
            <a:normAutofit fontScale="92500" lnSpcReduction="10000"/>
          </a:bodyPr>
          <a:lstStyle/>
          <a:p>
            <a:r>
              <a:rPr lang="fi-FI"/>
              <a:t>Mm. Jyväskylä, Tampere, Oulu, Kajaani, Rovaniemi, Rauma, Helsinki, Kuopio, Mikkeli, Seinäjoki...</a:t>
            </a:r>
          </a:p>
          <a:p>
            <a:r>
              <a:rPr lang="fi-FI"/>
              <a:t>Perusopinnot luovat pohjan omaan ammattialaan, jota syvennetään ammattiopinnoissa. Suuntautumisvaihtoehtoja esim. Liiketoiminta, johdon assistentti, </a:t>
            </a:r>
            <a:r>
              <a:rPr lang="fi-FI" err="1"/>
              <a:t>kv</a:t>
            </a:r>
            <a:r>
              <a:rPr lang="fi-FI"/>
              <a:t>-liiketoiminta, henkilöstöhallinto, kansainvälinen kauppa , mediatuotanto jne.</a:t>
            </a:r>
          </a:p>
          <a:p>
            <a:r>
              <a:rPr lang="fi-FI"/>
              <a:t>Koulutukseen kuuluu 30 opintopisteen laajuinen harjoittelu, jossa pääsee soveltamaan opittuja asioita ja hankkimaan tietoja yrityksen toiminnasta käytännössä. Harjoittelu tarjoaa yleensä myös hyvän mahdollisuuden löytää pysyvä työpaikka. </a:t>
            </a:r>
          </a:p>
          <a:p>
            <a:r>
              <a:rPr lang="fi-FI"/>
              <a:t>Viidentoista opintopisteen opinnäytetyö tehdään usein yrityksen toimeksiannosta ja se osaltaan tukee opiskelijoiden erikoistumista valitsemalleen osa-alueelle.</a:t>
            </a:r>
          </a:p>
        </p:txBody>
      </p:sp>
    </p:spTree>
    <p:extLst>
      <p:ext uri="{BB962C8B-B14F-4D97-AF65-F5344CB8AC3E}">
        <p14:creationId xmlns:p14="http://schemas.microsoft.com/office/powerpoint/2010/main" val="3477334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F56314-A5CC-4B36-8F65-9C7A0C5DE72C}"/>
              </a:ext>
            </a:extLst>
          </p:cNvPr>
          <p:cNvSpPr>
            <a:spLocks noGrp="1"/>
          </p:cNvSpPr>
          <p:nvPr>
            <p:ph type="title"/>
          </p:nvPr>
        </p:nvSpPr>
        <p:spPr/>
        <p:txBody>
          <a:bodyPr/>
          <a:lstStyle/>
          <a:p>
            <a:r>
              <a:rPr lang="fi-FI"/>
              <a:t>Tietojenkäsittely, tieto- ja viestintätekniikka (ICT)</a:t>
            </a:r>
          </a:p>
          <a:p>
            <a:endParaRPr lang="fi-FI"/>
          </a:p>
        </p:txBody>
      </p:sp>
      <p:sp>
        <p:nvSpPr>
          <p:cNvPr id="3" name="Sisällön paikkamerkki 2">
            <a:extLst>
              <a:ext uri="{FF2B5EF4-FFF2-40B4-BE49-F238E27FC236}">
                <a16:creationId xmlns:a16="http://schemas.microsoft.com/office/drawing/2014/main" id="{490CFFEA-7A16-469A-8AA2-E990FF2BCB14}"/>
              </a:ext>
            </a:extLst>
          </p:cNvPr>
          <p:cNvSpPr>
            <a:spLocks noGrp="1"/>
          </p:cNvSpPr>
          <p:nvPr>
            <p:ph idx="1"/>
          </p:nvPr>
        </p:nvSpPr>
        <p:spPr/>
        <p:txBody>
          <a:bodyPr vert="horz" lIns="91440" tIns="45720" rIns="91440" bIns="45720" rtlCol="0" anchor="t">
            <a:normAutofit fontScale="85000" lnSpcReduction="10000"/>
          </a:bodyPr>
          <a:lstStyle/>
          <a:p>
            <a:pPr marL="0" indent="0">
              <a:buNone/>
            </a:pPr>
            <a:r>
              <a:rPr lang="fi-FI"/>
              <a:t>Tradenomi 210 op, 3½ vuotta (mm. Tampere, Oulu, Turku, Kajaani, Jyväskylä, Helsinki, Lahti...)</a:t>
            </a:r>
          </a:p>
          <a:p>
            <a:pPr lvl="1"/>
            <a:r>
              <a:rPr lang="fi-FI"/>
              <a:t>Jos opiskelijaa kiinnostavat tietokoneet, tiimissä työskentely, projektit, alati uuden oppiminen ja sovellusten sekä palvelujen kehittäminen, hänelle hyvin soveltuva ala voi olla juuri tietojenkäsittely. </a:t>
            </a:r>
          </a:p>
          <a:p>
            <a:pPr lvl="1"/>
            <a:r>
              <a:rPr lang="fi-FI"/>
              <a:t> Ammattinimikkeitä voivat olla esimerkiksi projektipäällikkö, sovellussuunnittelija, ohjelmistosuunnittelija, web designer, järjestelmäasiantuntija, projektikoordinaattori tai it-tukihenkilö.</a:t>
            </a:r>
          </a:p>
          <a:p>
            <a:pPr marL="457200" lvl="1" indent="0">
              <a:buNone/>
            </a:pPr>
            <a:r>
              <a:rPr lang="fi-FI" sz="2900"/>
              <a:t>Insinööri (AMK), 240 op,  4 vuotta (mm. Jyväskylä, Oulu, Helsinki, Lahti, Riihimäki, Rovaniemi...)</a:t>
            </a:r>
            <a:endParaRPr lang="fi-FI"/>
          </a:p>
          <a:p>
            <a:pPr lvl="1"/>
            <a:r>
              <a:rPr lang="fi-FI"/>
              <a:t>Tieto- ja viestintätekniikan opinnoissa  vaaditaan hyvää matemaattis-luonnontieteellistä osaamista, laite- ja ohjelmistotekniikan hallintaa, teoreettisten perusteiden hallintaa sekä ongelmanratkaisukykyä. Useat työtehtävät edellyttävät informaation ja tutkimustulosten analysointia sekä asiakkaiden tarpeiden ja vaatimusten ymmärtämistä ja käytettävyyttä.</a:t>
            </a:r>
          </a:p>
          <a:p>
            <a:pPr lvl="1"/>
            <a:r>
              <a:rPr lang="fi-FI"/>
              <a:t>Perusopintoihin kuuluu matematiikkaa, fysiikkaa, ohjelmointia, viestintää ja kieliä. </a:t>
            </a:r>
          </a:p>
          <a:p>
            <a:pPr lvl="1"/>
            <a:endParaRPr lang="fi-FI"/>
          </a:p>
        </p:txBody>
      </p:sp>
    </p:spTree>
    <p:extLst>
      <p:ext uri="{BB962C8B-B14F-4D97-AF65-F5344CB8AC3E}">
        <p14:creationId xmlns:p14="http://schemas.microsoft.com/office/powerpoint/2010/main" val="423605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646</Words>
  <Application>Microsoft Office PowerPoint</Application>
  <PresentationFormat>Laajakuva</PresentationFormat>
  <Paragraphs>80</Paragraphs>
  <Slides>15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15</vt:i4>
      </vt:variant>
    </vt:vector>
  </HeadingPairs>
  <TitlesOfParts>
    <vt:vector size="19" baseType="lpstr">
      <vt:lpstr>Arial</vt:lpstr>
      <vt:lpstr>Calibri</vt:lpstr>
      <vt:lpstr>Calibri Light</vt:lpstr>
      <vt:lpstr>Office-teema</vt:lpstr>
      <vt:lpstr>Valmistuvien info 19.2.2018</vt:lpstr>
      <vt:lpstr>Vaihtoehdot valmistumisen jälkeen</vt:lpstr>
      <vt:lpstr>Työnhaku</vt:lpstr>
      <vt:lpstr>PowerPoint-esitys</vt:lpstr>
      <vt:lpstr>Opiskelemaan</vt:lpstr>
      <vt:lpstr>Korkeakoulujen yhteishaku 14.3.−28.3. 2018 klo 15.00 </vt:lpstr>
      <vt:lpstr>PowerPoint-esitys</vt:lpstr>
      <vt:lpstr>Tradenomi, 210 op 3,5 vuotta</vt:lpstr>
      <vt:lpstr>Tietojenkäsittely, tieto- ja viestintätekniikka (ICT) </vt:lpstr>
      <vt:lpstr>Pääsykoe</vt:lpstr>
      <vt:lpstr>Valintaperusteet</vt:lpstr>
      <vt:lpstr>VALINTATAPA 1: VALINTAKOE</vt:lpstr>
      <vt:lpstr>Yliopistot</vt:lpstr>
      <vt:lpstr>Ulkomaille</vt:lpstr>
      <vt:lpstr>Linkkejä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Valmistuvien info 19.2.2018</dc:title>
  <dc:creator>Marika Marttinen</dc:creator>
  <cp:lastModifiedBy>Marika Marttinen</cp:lastModifiedBy>
  <cp:revision>5</cp:revision>
  <dcterms:modified xsi:type="dcterms:W3CDTF">2018-02-19T12:49:14Z</dcterms:modified>
</cp:coreProperties>
</file>