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7.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notesSlides/notesSlide3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2.xml" ContentType="application/vnd.openxmlformats-officedocument.drawingml.chartshape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96" r:id="rId3"/>
    <p:sldMasterId id="2147483739" r:id="rId4"/>
    <p:sldMasterId id="2147483764" r:id="rId5"/>
    <p:sldMasterId id="2147483794" r:id="rId6"/>
    <p:sldMasterId id="2147483826" r:id="rId7"/>
    <p:sldMasterId id="2147483854" r:id="rId8"/>
  </p:sldMasterIdLst>
  <p:notesMasterIdLst>
    <p:notesMasterId r:id="rId166"/>
  </p:notesMasterIdLst>
  <p:sldIdLst>
    <p:sldId id="256" r:id="rId9"/>
    <p:sldId id="378" r:id="rId10"/>
    <p:sldId id="257" r:id="rId11"/>
    <p:sldId id="262" r:id="rId12"/>
    <p:sldId id="263" r:id="rId13"/>
    <p:sldId id="264" r:id="rId14"/>
    <p:sldId id="261" r:id="rId15"/>
    <p:sldId id="5516" r:id="rId16"/>
    <p:sldId id="5514" r:id="rId17"/>
    <p:sldId id="5517" r:id="rId18"/>
    <p:sldId id="5512" r:id="rId19"/>
    <p:sldId id="5511" r:id="rId20"/>
    <p:sldId id="5508" r:id="rId21"/>
    <p:sldId id="5474" r:id="rId22"/>
    <p:sldId id="5515" r:id="rId23"/>
    <p:sldId id="4699" r:id="rId24"/>
    <p:sldId id="5513" r:id="rId25"/>
    <p:sldId id="5506" r:id="rId26"/>
    <p:sldId id="4701" r:id="rId27"/>
    <p:sldId id="5518" r:id="rId28"/>
    <p:sldId id="5519" r:id="rId29"/>
    <p:sldId id="5520" r:id="rId30"/>
    <p:sldId id="3358" r:id="rId31"/>
    <p:sldId id="258" r:id="rId32"/>
    <p:sldId id="573" r:id="rId33"/>
    <p:sldId id="574" r:id="rId34"/>
    <p:sldId id="588" r:id="rId35"/>
    <p:sldId id="580" r:id="rId36"/>
    <p:sldId id="579" r:id="rId37"/>
    <p:sldId id="581" r:id="rId38"/>
    <p:sldId id="556" r:id="rId39"/>
    <p:sldId id="590" r:id="rId40"/>
    <p:sldId id="582" r:id="rId41"/>
    <p:sldId id="557" r:id="rId42"/>
    <p:sldId id="583" r:id="rId43"/>
    <p:sldId id="558" r:id="rId44"/>
    <p:sldId id="586" r:id="rId45"/>
    <p:sldId id="589" r:id="rId46"/>
    <p:sldId id="587" r:id="rId47"/>
    <p:sldId id="591" r:id="rId48"/>
    <p:sldId id="5559" r:id="rId49"/>
    <p:sldId id="5560" r:id="rId50"/>
    <p:sldId id="5561" r:id="rId51"/>
    <p:sldId id="259" r:id="rId52"/>
    <p:sldId id="260" r:id="rId53"/>
    <p:sldId id="5562" r:id="rId54"/>
    <p:sldId id="5563" r:id="rId55"/>
    <p:sldId id="5564" r:id="rId56"/>
    <p:sldId id="5565" r:id="rId57"/>
    <p:sldId id="265" r:id="rId58"/>
    <p:sldId id="266" r:id="rId59"/>
    <p:sldId id="267" r:id="rId60"/>
    <p:sldId id="268" r:id="rId61"/>
    <p:sldId id="269" r:id="rId62"/>
    <p:sldId id="270" r:id="rId63"/>
    <p:sldId id="271" r:id="rId64"/>
    <p:sldId id="272" r:id="rId65"/>
    <p:sldId id="273" r:id="rId66"/>
    <p:sldId id="336" r:id="rId67"/>
    <p:sldId id="5566" r:id="rId68"/>
    <p:sldId id="5567" r:id="rId69"/>
    <p:sldId id="376" r:id="rId70"/>
    <p:sldId id="380" r:id="rId71"/>
    <p:sldId id="5568" r:id="rId72"/>
    <p:sldId id="374" r:id="rId73"/>
    <p:sldId id="356" r:id="rId74"/>
    <p:sldId id="357" r:id="rId75"/>
    <p:sldId id="358" r:id="rId76"/>
    <p:sldId id="369" r:id="rId77"/>
    <p:sldId id="370" r:id="rId78"/>
    <p:sldId id="359" r:id="rId79"/>
    <p:sldId id="372" r:id="rId80"/>
    <p:sldId id="360" r:id="rId81"/>
    <p:sldId id="338" r:id="rId82"/>
    <p:sldId id="5569" r:id="rId83"/>
    <p:sldId id="382" r:id="rId84"/>
    <p:sldId id="362" r:id="rId85"/>
    <p:sldId id="363" r:id="rId86"/>
    <p:sldId id="5570" r:id="rId87"/>
    <p:sldId id="5571" r:id="rId88"/>
    <p:sldId id="367" r:id="rId89"/>
    <p:sldId id="347" r:id="rId90"/>
    <p:sldId id="5522" r:id="rId91"/>
    <p:sldId id="5523" r:id="rId92"/>
    <p:sldId id="5524" r:id="rId93"/>
    <p:sldId id="5525" r:id="rId94"/>
    <p:sldId id="5526" r:id="rId95"/>
    <p:sldId id="5527" r:id="rId96"/>
    <p:sldId id="5528" r:id="rId97"/>
    <p:sldId id="5529" r:id="rId98"/>
    <p:sldId id="5530" r:id="rId99"/>
    <p:sldId id="5531" r:id="rId100"/>
    <p:sldId id="5532" r:id="rId101"/>
    <p:sldId id="5533" r:id="rId102"/>
    <p:sldId id="5534" r:id="rId103"/>
    <p:sldId id="5535" r:id="rId104"/>
    <p:sldId id="5536" r:id="rId105"/>
    <p:sldId id="5537" r:id="rId106"/>
    <p:sldId id="5538" r:id="rId107"/>
    <p:sldId id="5539" r:id="rId108"/>
    <p:sldId id="5540" r:id="rId109"/>
    <p:sldId id="5541" r:id="rId110"/>
    <p:sldId id="5542" r:id="rId111"/>
    <p:sldId id="5543" r:id="rId112"/>
    <p:sldId id="5544" r:id="rId113"/>
    <p:sldId id="5545" r:id="rId114"/>
    <p:sldId id="5546" r:id="rId115"/>
    <p:sldId id="5547" r:id="rId116"/>
    <p:sldId id="5548" r:id="rId117"/>
    <p:sldId id="5549" r:id="rId118"/>
    <p:sldId id="5579" r:id="rId119"/>
    <p:sldId id="5580" r:id="rId120"/>
    <p:sldId id="5581" r:id="rId121"/>
    <p:sldId id="5582" r:id="rId122"/>
    <p:sldId id="5583" r:id="rId123"/>
    <p:sldId id="5584" r:id="rId124"/>
    <p:sldId id="5592" r:id="rId125"/>
    <p:sldId id="1030" r:id="rId126"/>
    <p:sldId id="978" r:id="rId127"/>
    <p:sldId id="5588" r:id="rId128"/>
    <p:sldId id="1027" r:id="rId129"/>
    <p:sldId id="5590" r:id="rId130"/>
    <p:sldId id="5553" r:id="rId131"/>
    <p:sldId id="759" r:id="rId132"/>
    <p:sldId id="280" r:id="rId133"/>
    <p:sldId id="332" r:id="rId134"/>
    <p:sldId id="375" r:id="rId135"/>
    <p:sldId id="764" r:id="rId136"/>
    <p:sldId id="765" r:id="rId137"/>
    <p:sldId id="766" r:id="rId138"/>
    <p:sldId id="767" r:id="rId139"/>
    <p:sldId id="762" r:id="rId140"/>
    <p:sldId id="740" r:id="rId141"/>
    <p:sldId id="295" r:id="rId142"/>
    <p:sldId id="5557" r:id="rId143"/>
    <p:sldId id="390" r:id="rId144"/>
    <p:sldId id="383" r:id="rId145"/>
    <p:sldId id="364" r:id="rId146"/>
    <p:sldId id="365" r:id="rId147"/>
    <p:sldId id="366" r:id="rId148"/>
    <p:sldId id="381" r:id="rId149"/>
    <p:sldId id="388" r:id="rId150"/>
    <p:sldId id="401" r:id="rId151"/>
    <p:sldId id="5356" r:id="rId152"/>
    <p:sldId id="5370" r:id="rId153"/>
    <p:sldId id="5340" r:id="rId154"/>
    <p:sldId id="5361" r:id="rId155"/>
    <p:sldId id="1054" r:id="rId156"/>
    <p:sldId id="5366" r:id="rId157"/>
    <p:sldId id="5371" r:id="rId158"/>
    <p:sldId id="5368" r:id="rId159"/>
    <p:sldId id="5365" r:id="rId160"/>
    <p:sldId id="988" r:id="rId161"/>
    <p:sldId id="5324" r:id="rId162"/>
    <p:sldId id="343" r:id="rId163"/>
    <p:sldId id="5372" r:id="rId164"/>
    <p:sldId id="5556" r:id="rId165"/>
  </p:sldIdLst>
  <p:sldSz cx="12192000" cy="6858000"/>
  <p:notesSz cx="6797675" cy="9926638"/>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E62280-0E07-473B-BD4A-F2B9B20DE8C6}" v="1" dt="2023-09-04T05:02:16.7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27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tableStyles" Target="tableStyles.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microsoft.com/office/2015/10/relationships/revisionInfo" Target="revisionInfo.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Käypiin hintoihin, miljoonaa euroa</c:v>
                </c:pt>
              </c:strCache>
            </c:strRef>
          </c:tx>
          <c:spPr>
            <a:ln w="28575" cap="rnd">
              <a:solidFill>
                <a:schemeClr val="tx1"/>
              </a:solidFill>
              <a:round/>
            </a:ln>
            <a:effectLst/>
          </c:spPr>
          <c:marker>
            <c:symbol val="none"/>
          </c:marker>
          <c:cat>
            <c:strRef>
              <c:f>Taul1!$A$2:$A$49</c:f>
              <c:strCache>
                <c:ptCount val="48"/>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strCache>
            </c:strRef>
          </c:cat>
          <c:val>
            <c:numRef>
              <c:f>Taul1!$B$2:$B$49</c:f>
              <c:numCache>
                <c:formatCode>0</c:formatCode>
                <c:ptCount val="48"/>
                <c:pt idx="0">
                  <c:v>18145</c:v>
                </c:pt>
                <c:pt idx="1">
                  <c:v>20604</c:v>
                </c:pt>
                <c:pt idx="2">
                  <c:v>22614</c:v>
                </c:pt>
                <c:pt idx="3">
                  <c:v>25051</c:v>
                </c:pt>
                <c:pt idx="4">
                  <c:v>29056</c:v>
                </c:pt>
                <c:pt idx="5">
                  <c:v>33657</c:v>
                </c:pt>
                <c:pt idx="6">
                  <c:v>38067</c:v>
                </c:pt>
                <c:pt idx="7">
                  <c:v>42803</c:v>
                </c:pt>
                <c:pt idx="8">
                  <c:v>47752</c:v>
                </c:pt>
                <c:pt idx="9">
                  <c:v>53460</c:v>
                </c:pt>
                <c:pt idx="10">
                  <c:v>58245</c:v>
                </c:pt>
                <c:pt idx="11">
                  <c:v>62693</c:v>
                </c:pt>
                <c:pt idx="12">
                  <c:v>67716</c:v>
                </c:pt>
                <c:pt idx="13">
                  <c:v>76723</c:v>
                </c:pt>
                <c:pt idx="14">
                  <c:v>85891</c:v>
                </c:pt>
                <c:pt idx="15">
                  <c:v>90959</c:v>
                </c:pt>
                <c:pt idx="16">
                  <c:v>86899</c:v>
                </c:pt>
                <c:pt idx="17">
                  <c:v>84782</c:v>
                </c:pt>
                <c:pt idx="18">
                  <c:v>85708</c:v>
                </c:pt>
                <c:pt idx="19">
                  <c:v>90749</c:v>
                </c:pt>
                <c:pt idx="20">
                  <c:v>98549</c:v>
                </c:pt>
                <c:pt idx="21">
                  <c:v>102083</c:v>
                </c:pt>
                <c:pt idx="22">
                  <c:v>110807</c:v>
                </c:pt>
                <c:pt idx="23">
                  <c:v>120474</c:v>
                </c:pt>
                <c:pt idx="24">
                  <c:v>126916</c:v>
                </c:pt>
                <c:pt idx="25">
                  <c:v>136442</c:v>
                </c:pt>
                <c:pt idx="26">
                  <c:v>144628</c:v>
                </c:pt>
                <c:pt idx="27">
                  <c:v>148486</c:v>
                </c:pt>
                <c:pt idx="28">
                  <c:v>151749</c:v>
                </c:pt>
                <c:pt idx="29">
                  <c:v>158758</c:v>
                </c:pt>
                <c:pt idx="30">
                  <c:v>164687</c:v>
                </c:pt>
                <c:pt idx="31">
                  <c:v>172897</c:v>
                </c:pt>
                <c:pt idx="32">
                  <c:v>187072</c:v>
                </c:pt>
                <c:pt idx="33">
                  <c:v>194265</c:v>
                </c:pt>
                <c:pt idx="34">
                  <c:v>181747</c:v>
                </c:pt>
                <c:pt idx="35">
                  <c:v>188143</c:v>
                </c:pt>
                <c:pt idx="36">
                  <c:v>197998</c:v>
                </c:pt>
                <c:pt idx="37">
                  <c:v>201037</c:v>
                </c:pt>
                <c:pt idx="38">
                  <c:v>204321</c:v>
                </c:pt>
                <c:pt idx="39">
                  <c:v>206897</c:v>
                </c:pt>
                <c:pt idx="40">
                  <c:v>211385</c:v>
                </c:pt>
                <c:pt idx="41">
                  <c:v>217518</c:v>
                </c:pt>
                <c:pt idx="42">
                  <c:v>226301</c:v>
                </c:pt>
                <c:pt idx="43">
                  <c:v>233462</c:v>
                </c:pt>
                <c:pt idx="44">
                  <c:v>239858</c:v>
                </c:pt>
                <c:pt idx="45">
                  <c:v>238038</c:v>
                </c:pt>
                <c:pt idx="46">
                  <c:v>250920</c:v>
                </c:pt>
                <c:pt idx="47">
                  <c:v>268650</c:v>
                </c:pt>
              </c:numCache>
            </c:numRef>
          </c:val>
          <c:smooth val="0"/>
          <c:extLst>
            <c:ext xmlns:c16="http://schemas.microsoft.com/office/drawing/2014/chart" uri="{C3380CC4-5D6E-409C-BE32-E72D297353CC}">
              <c16:uniqueId val="{00000000-D3A4-4A3F-A4BF-608ACC5D3E17}"/>
            </c:ext>
          </c:extLst>
        </c:ser>
        <c:ser>
          <c:idx val="1"/>
          <c:order val="1"/>
          <c:tx>
            <c:strRef>
              <c:f>Taul1!$C$1</c:f>
              <c:strCache>
                <c:ptCount val="1"/>
                <c:pt idx="0">
                  <c:v>Volyymisarja, viitevuosi 1975</c:v>
                </c:pt>
              </c:strCache>
            </c:strRef>
          </c:tx>
          <c:spPr>
            <a:ln w="28575" cap="rnd">
              <a:solidFill>
                <a:schemeClr val="accent2">
                  <a:lumMod val="60000"/>
                  <a:lumOff val="40000"/>
                </a:schemeClr>
              </a:solidFill>
              <a:round/>
            </a:ln>
            <a:effectLst/>
          </c:spPr>
          <c:marker>
            <c:symbol val="none"/>
          </c:marker>
          <c:cat>
            <c:strRef>
              <c:f>Taul1!$A$2:$A$49</c:f>
              <c:strCache>
                <c:ptCount val="48"/>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strCache>
            </c:strRef>
          </c:cat>
          <c:val>
            <c:numRef>
              <c:f>Taul1!$C$2:$C$49</c:f>
              <c:numCache>
                <c:formatCode>General</c:formatCode>
                <c:ptCount val="48"/>
                <c:pt idx="0" formatCode="0">
                  <c:v>18145</c:v>
                </c:pt>
                <c:pt idx="1">
                  <c:v>18236</c:v>
                </c:pt>
                <c:pt idx="2">
                  <c:v>18295.299747621819</c:v>
                </c:pt>
                <c:pt idx="3">
                  <c:v>18870.516786648928</c:v>
                </c:pt>
                <c:pt idx="4">
                  <c:v>20225.674652569705</c:v>
                </c:pt>
                <c:pt idx="5">
                  <c:v>21364.482600380969</c:v>
                </c:pt>
                <c:pt idx="6">
                  <c:v>21645.686088272603</c:v>
                </c:pt>
                <c:pt idx="7">
                  <c:v>22318.364435461153</c:v>
                </c:pt>
                <c:pt idx="8">
                  <c:v>23013.939468914537</c:v>
                </c:pt>
                <c:pt idx="9">
                  <c:v>23759.029735687487</c:v>
                </c:pt>
                <c:pt idx="10">
                  <c:v>24602.106417479466</c:v>
                </c:pt>
                <c:pt idx="11">
                  <c:v>25280.04239138374</c:v>
                </c:pt>
                <c:pt idx="12">
                  <c:v>26183.693117925635</c:v>
                </c:pt>
                <c:pt idx="13">
                  <c:v>27549.795483476337</c:v>
                </c:pt>
                <c:pt idx="14">
                  <c:v>28951.289843342453</c:v>
                </c:pt>
                <c:pt idx="15">
                  <c:v>29145.442233578509</c:v>
                </c:pt>
                <c:pt idx="16">
                  <c:v>27429.892395535222</c:v>
                </c:pt>
                <c:pt idx="17">
                  <c:v>26526.179097011449</c:v>
                </c:pt>
                <c:pt idx="18">
                  <c:v>26350.656150237093</c:v>
                </c:pt>
                <c:pt idx="19">
                  <c:v>27395.053160345316</c:v>
                </c:pt>
                <c:pt idx="20">
                  <c:v>28550.337168374514</c:v>
                </c:pt>
                <c:pt idx="21">
                  <c:v>29597.338340649276</c:v>
                </c:pt>
                <c:pt idx="22">
                  <c:v>31472.051953206101</c:v>
                </c:pt>
                <c:pt idx="23">
                  <c:v>33189.556245904554</c:v>
                </c:pt>
                <c:pt idx="24">
                  <c:v>34643.049105387865</c:v>
                </c:pt>
                <c:pt idx="25">
                  <c:v>36643.030359092496</c:v>
                </c:pt>
                <c:pt idx="26">
                  <c:v>37599.376873426263</c:v>
                </c:pt>
                <c:pt idx="27">
                  <c:v>38241.250241657101</c:v>
                </c:pt>
                <c:pt idx="28">
                  <c:v>39007.435063585966</c:v>
                </c:pt>
                <c:pt idx="29">
                  <c:v>40564.658120180764</c:v>
                </c:pt>
                <c:pt idx="30">
                  <c:v>41692.234911802967</c:v>
                </c:pt>
                <c:pt idx="31">
                  <c:v>43371.448171926648</c:v>
                </c:pt>
                <c:pt idx="32">
                  <c:v>45669.748363087812</c:v>
                </c:pt>
                <c:pt idx="33">
                  <c:v>46027.885983087865</c:v>
                </c:pt>
                <c:pt idx="34">
                  <c:v>42311.347133934818</c:v>
                </c:pt>
                <c:pt idx="35">
                  <c:v>43659.279699014201</c:v>
                </c:pt>
                <c:pt idx="36">
                  <c:v>44771.513093811649</c:v>
                </c:pt>
                <c:pt idx="37">
                  <c:v>44145.836184294494</c:v>
                </c:pt>
                <c:pt idx="38">
                  <c:v>43747.718419892291</c:v>
                </c:pt>
                <c:pt idx="39">
                  <c:v>43587.990355027498</c:v>
                </c:pt>
                <c:pt idx="40">
                  <c:v>43824.999539063065</c:v>
                </c:pt>
                <c:pt idx="41">
                  <c:v>45057.120892331513</c:v>
                </c:pt>
                <c:pt idx="42">
                  <c:v>46495.515174535059</c:v>
                </c:pt>
                <c:pt idx="43">
                  <c:v>47025.393229139881</c:v>
                </c:pt>
                <c:pt idx="44">
                  <c:v>47601.271098952151</c:v>
                </c:pt>
                <c:pt idx="45">
                  <c:v>46480.192875845227</c:v>
                </c:pt>
                <c:pt idx="46">
                  <c:v>47953.457880795082</c:v>
                </c:pt>
                <c:pt idx="47">
                  <c:v>48723.060044376944</c:v>
                </c:pt>
              </c:numCache>
            </c:numRef>
          </c:val>
          <c:smooth val="0"/>
          <c:extLst>
            <c:ext xmlns:c16="http://schemas.microsoft.com/office/drawing/2014/chart" uri="{C3380CC4-5D6E-409C-BE32-E72D297353CC}">
              <c16:uniqueId val="{00000001-D3A4-4A3F-A4BF-608ACC5D3E17}"/>
            </c:ext>
          </c:extLst>
        </c:ser>
        <c:ser>
          <c:idx val="2"/>
          <c:order val="2"/>
          <c:tx>
            <c:strRef>
              <c:f>Taul1!$D$1</c:f>
              <c:strCache>
                <c:ptCount val="1"/>
                <c:pt idx="0">
                  <c:v>Volyymisarja, viitevuosi 2022</c:v>
                </c:pt>
              </c:strCache>
            </c:strRef>
          </c:tx>
          <c:spPr>
            <a:ln w="28575" cap="rnd">
              <a:solidFill>
                <a:schemeClr val="accent2"/>
              </a:solidFill>
              <a:round/>
            </a:ln>
            <a:effectLst/>
          </c:spPr>
          <c:marker>
            <c:symbol val="none"/>
          </c:marker>
          <c:cat>
            <c:strRef>
              <c:f>Taul1!$A$2:$A$49</c:f>
              <c:strCache>
                <c:ptCount val="48"/>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strCache>
            </c:strRef>
          </c:cat>
          <c:val>
            <c:numRef>
              <c:f>Taul1!$D$2:$D$49</c:f>
              <c:numCache>
                <c:formatCode>0</c:formatCode>
                <c:ptCount val="48"/>
                <c:pt idx="0">
                  <c:v>100048</c:v>
                </c:pt>
                <c:pt idx="1">
                  <c:v>100550</c:v>
                </c:pt>
                <c:pt idx="2">
                  <c:v>100877</c:v>
                </c:pt>
                <c:pt idx="3">
                  <c:v>104049</c:v>
                </c:pt>
                <c:pt idx="4">
                  <c:v>111521</c:v>
                </c:pt>
                <c:pt idx="5">
                  <c:v>117800</c:v>
                </c:pt>
                <c:pt idx="6">
                  <c:v>119350</c:v>
                </c:pt>
                <c:pt idx="7">
                  <c:v>123059</c:v>
                </c:pt>
                <c:pt idx="8">
                  <c:v>126895</c:v>
                </c:pt>
                <c:pt idx="9">
                  <c:v>131003</c:v>
                </c:pt>
                <c:pt idx="10">
                  <c:v>135651</c:v>
                </c:pt>
                <c:pt idx="11">
                  <c:v>139390</c:v>
                </c:pt>
                <c:pt idx="12">
                  <c:v>144372</c:v>
                </c:pt>
                <c:pt idx="13">
                  <c:v>151905</c:v>
                </c:pt>
                <c:pt idx="14">
                  <c:v>159632</c:v>
                </c:pt>
                <c:pt idx="15">
                  <c:v>160703</c:v>
                </c:pt>
                <c:pt idx="16">
                  <c:v>151243</c:v>
                </c:pt>
                <c:pt idx="17">
                  <c:v>146260</c:v>
                </c:pt>
                <c:pt idx="18">
                  <c:v>145293</c:v>
                </c:pt>
                <c:pt idx="19">
                  <c:v>151051</c:v>
                </c:pt>
                <c:pt idx="20">
                  <c:v>157421</c:v>
                </c:pt>
                <c:pt idx="21">
                  <c:v>163194</c:v>
                </c:pt>
                <c:pt idx="22">
                  <c:v>173531</c:v>
                </c:pt>
                <c:pt idx="23">
                  <c:v>183001</c:v>
                </c:pt>
                <c:pt idx="24">
                  <c:v>191015</c:v>
                </c:pt>
                <c:pt idx="25">
                  <c:v>202043</c:v>
                </c:pt>
                <c:pt idx="26">
                  <c:v>207316</c:v>
                </c:pt>
                <c:pt idx="27">
                  <c:v>210855</c:v>
                </c:pt>
                <c:pt idx="28">
                  <c:v>215080</c:v>
                </c:pt>
                <c:pt idx="29">
                  <c:v>223666</c:v>
                </c:pt>
                <c:pt idx="30">
                  <c:v>229883</c:v>
                </c:pt>
                <c:pt idx="31">
                  <c:v>239142</c:v>
                </c:pt>
                <c:pt idx="32">
                  <c:v>251815</c:v>
                </c:pt>
                <c:pt idx="33">
                  <c:v>253789</c:v>
                </c:pt>
                <c:pt idx="34">
                  <c:v>233297</c:v>
                </c:pt>
                <c:pt idx="35">
                  <c:v>240729</c:v>
                </c:pt>
                <c:pt idx="36">
                  <c:v>246862</c:v>
                </c:pt>
                <c:pt idx="37">
                  <c:v>243412</c:v>
                </c:pt>
                <c:pt idx="38">
                  <c:v>241217</c:v>
                </c:pt>
                <c:pt idx="39">
                  <c:v>240336</c:v>
                </c:pt>
                <c:pt idx="40">
                  <c:v>241643</c:v>
                </c:pt>
                <c:pt idx="41">
                  <c:v>248437</c:v>
                </c:pt>
                <c:pt idx="42">
                  <c:v>256368</c:v>
                </c:pt>
                <c:pt idx="43">
                  <c:v>259289</c:v>
                </c:pt>
                <c:pt idx="44">
                  <c:v>262465</c:v>
                </c:pt>
                <c:pt idx="45">
                  <c:v>256283</c:v>
                </c:pt>
                <c:pt idx="46">
                  <c:v>264407</c:v>
                </c:pt>
                <c:pt idx="47">
                  <c:v>268650</c:v>
                </c:pt>
              </c:numCache>
            </c:numRef>
          </c:val>
          <c:smooth val="0"/>
          <c:extLst>
            <c:ext xmlns:c16="http://schemas.microsoft.com/office/drawing/2014/chart" uri="{C3380CC4-5D6E-409C-BE32-E72D297353CC}">
              <c16:uniqueId val="{00000003-D3A4-4A3F-A4BF-608ACC5D3E17}"/>
            </c:ext>
          </c:extLst>
        </c:ser>
        <c:dLbls>
          <c:showLegendKey val="0"/>
          <c:showVal val="0"/>
          <c:showCatName val="0"/>
          <c:showSerName val="0"/>
          <c:showPercent val="0"/>
          <c:showBubbleSize val="0"/>
        </c:dLbls>
        <c:smooth val="0"/>
        <c:axId val="729085056"/>
        <c:axId val="729087352"/>
      </c:lineChart>
      <c:catAx>
        <c:axId val="7290850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729087352"/>
        <c:crosses val="autoZero"/>
        <c:auto val="1"/>
        <c:lblAlgn val="ctr"/>
        <c:lblOffset val="100"/>
        <c:noMultiLvlLbl val="0"/>
      </c:catAx>
      <c:valAx>
        <c:axId val="729087352"/>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r>
                  <a:rPr lang="fi-FI"/>
                  <a:t>Bruttokansantuote, milj.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729085056"/>
        <c:crosses val="autoZero"/>
        <c:crossBetween val="between"/>
      </c:valAx>
      <c:spPr>
        <a:noFill/>
        <a:ln>
          <a:noFill/>
        </a:ln>
        <a:effectLst/>
      </c:spPr>
    </c:plotArea>
    <c:legend>
      <c:legendPos val="t"/>
      <c:layout>
        <c:manualLayout>
          <c:xMode val="edge"/>
          <c:yMode val="edge"/>
          <c:x val="0.15186039941386842"/>
          <c:y val="1.6666666666666666E-2"/>
          <c:w val="0.55855267303344047"/>
          <c:h val="0.15807414698162731"/>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j-lt"/>
        </a:defRPr>
      </a:pPr>
      <a:endParaRPr lang="fi-FI"/>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Taul1!$B$1</c:f>
              <c:strCache>
                <c:ptCount val="1"/>
                <c:pt idx="0">
                  <c:v>MIN</c:v>
                </c:pt>
              </c:strCache>
            </c:strRef>
          </c:tx>
          <c:spPr>
            <a:noFill/>
            <a:ln>
              <a:noFill/>
            </a:ln>
            <a:effectLst/>
          </c:spPr>
          <c:cat>
            <c:numRef>
              <c:f>Taul1!$A$2:$A$13</c:f>
              <c:numCache>
                <c:formatCode>00</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Taul1!$B$2:$B$13</c:f>
              <c:numCache>
                <c:formatCode>General</c:formatCode>
                <c:ptCount val="12"/>
                <c:pt idx="0">
                  <c:v>19</c:v>
                </c:pt>
                <c:pt idx="1">
                  <c:v>20</c:v>
                </c:pt>
                <c:pt idx="2">
                  <c:v>19</c:v>
                </c:pt>
                <c:pt idx="3">
                  <c:v>18</c:v>
                </c:pt>
                <c:pt idx="4">
                  <c:v>19</c:v>
                </c:pt>
                <c:pt idx="5">
                  <c:v>19</c:v>
                </c:pt>
                <c:pt idx="6">
                  <c:v>21</c:v>
                </c:pt>
                <c:pt idx="7">
                  <c:v>21</c:v>
                </c:pt>
                <c:pt idx="8">
                  <c:v>20</c:v>
                </c:pt>
                <c:pt idx="9">
                  <c:v>21</c:v>
                </c:pt>
                <c:pt idx="10">
                  <c:v>20</c:v>
                </c:pt>
                <c:pt idx="11">
                  <c:v>17</c:v>
                </c:pt>
              </c:numCache>
            </c:numRef>
          </c:val>
          <c:extLst>
            <c:ext xmlns:c16="http://schemas.microsoft.com/office/drawing/2014/chart" uri="{C3380CC4-5D6E-409C-BE32-E72D297353CC}">
              <c16:uniqueId val="{00000000-68B4-40A3-B43F-9763825AAA42}"/>
            </c:ext>
          </c:extLst>
        </c:ser>
        <c:ser>
          <c:idx val="1"/>
          <c:order val="1"/>
          <c:tx>
            <c:strRef>
              <c:f>Taul1!$C$1</c:f>
              <c:strCache>
                <c:ptCount val="1"/>
                <c:pt idx="0">
                  <c:v>MAX</c:v>
                </c:pt>
              </c:strCache>
            </c:strRef>
          </c:tx>
          <c:spPr>
            <a:solidFill>
              <a:schemeClr val="bg2">
                <a:lumMod val="40000"/>
                <a:lumOff val="60000"/>
              </a:schemeClr>
            </a:solidFill>
            <a:ln>
              <a:noFill/>
            </a:ln>
            <a:effectLst/>
          </c:spPr>
          <c:cat>
            <c:numRef>
              <c:f>Taul1!$A$2:$A$13</c:f>
              <c:numCache>
                <c:formatCode>00</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Taul1!$C$2:$C$13</c:f>
              <c:numCache>
                <c:formatCode>General</c:formatCode>
                <c:ptCount val="12"/>
                <c:pt idx="0">
                  <c:v>3</c:v>
                </c:pt>
                <c:pt idx="1">
                  <c:v>1</c:v>
                </c:pt>
                <c:pt idx="2">
                  <c:v>4</c:v>
                </c:pt>
                <c:pt idx="3">
                  <c:v>4</c:v>
                </c:pt>
                <c:pt idx="4">
                  <c:v>3</c:v>
                </c:pt>
                <c:pt idx="5">
                  <c:v>2</c:v>
                </c:pt>
                <c:pt idx="6">
                  <c:v>2</c:v>
                </c:pt>
                <c:pt idx="7">
                  <c:v>2</c:v>
                </c:pt>
                <c:pt idx="8">
                  <c:v>2</c:v>
                </c:pt>
                <c:pt idx="9">
                  <c:v>2</c:v>
                </c:pt>
                <c:pt idx="10">
                  <c:v>2</c:v>
                </c:pt>
                <c:pt idx="11">
                  <c:v>4</c:v>
                </c:pt>
              </c:numCache>
            </c:numRef>
          </c:val>
          <c:extLst>
            <c:ext xmlns:c16="http://schemas.microsoft.com/office/drawing/2014/chart" uri="{C3380CC4-5D6E-409C-BE32-E72D297353CC}">
              <c16:uniqueId val="{00000001-68B4-40A3-B43F-9763825AAA42}"/>
            </c:ext>
          </c:extLst>
        </c:ser>
        <c:dLbls>
          <c:showLegendKey val="0"/>
          <c:showVal val="0"/>
          <c:showCatName val="0"/>
          <c:showSerName val="0"/>
          <c:showPercent val="0"/>
          <c:showBubbleSize val="0"/>
        </c:dLbls>
        <c:axId val="726110928"/>
        <c:axId val="726108632"/>
      </c:areaChart>
      <c:lineChart>
        <c:grouping val="standard"/>
        <c:varyColors val="0"/>
        <c:ser>
          <c:idx val="2"/>
          <c:order val="2"/>
          <c:tx>
            <c:strRef>
              <c:f>Taul1!$D$1</c:f>
              <c:strCache>
                <c:ptCount val="1"/>
                <c:pt idx="0">
                  <c:v>Työpäivät</c:v>
                </c:pt>
              </c:strCache>
            </c:strRef>
          </c:tx>
          <c:spPr>
            <a:ln w="12700" cap="rnd">
              <a:solidFill>
                <a:schemeClr val="accent1"/>
              </a:solidFill>
              <a:round/>
            </a:ln>
            <a:effectLst/>
          </c:spPr>
          <c:marker>
            <c:symbol val="diamond"/>
            <c:size val="10"/>
            <c:spPr>
              <a:solidFill>
                <a:schemeClr val="accent1"/>
              </a:solidFill>
              <a:ln w="9525">
                <a:noFill/>
              </a:ln>
              <a:effectLst/>
            </c:spPr>
          </c:marker>
          <c:cat>
            <c:numRef>
              <c:f>Taul1!$A$2:$A$13</c:f>
              <c:numCache>
                <c:formatCode>00</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Taul1!$D$2:$D$13</c:f>
              <c:numCache>
                <c:formatCode>General</c:formatCode>
                <c:ptCount val="12"/>
                <c:pt idx="0">
                  <c:v>20.78125</c:v>
                </c:pt>
                <c:pt idx="1">
                  <c:v>20.1875</c:v>
                </c:pt>
                <c:pt idx="2">
                  <c:v>21.6875</c:v>
                </c:pt>
                <c:pt idx="3">
                  <c:v>19.8125</c:v>
                </c:pt>
                <c:pt idx="4">
                  <c:v>20.5625</c:v>
                </c:pt>
                <c:pt idx="5">
                  <c:v>20.3125</c:v>
                </c:pt>
                <c:pt idx="6">
                  <c:v>22.15625</c:v>
                </c:pt>
                <c:pt idx="7">
                  <c:v>22.15625</c:v>
                </c:pt>
                <c:pt idx="8">
                  <c:v>21.375</c:v>
                </c:pt>
                <c:pt idx="9">
                  <c:v>22.21875</c:v>
                </c:pt>
                <c:pt idx="10">
                  <c:v>21.40625</c:v>
                </c:pt>
                <c:pt idx="11">
                  <c:v>19.15625</c:v>
                </c:pt>
              </c:numCache>
            </c:numRef>
          </c:val>
          <c:smooth val="0"/>
          <c:extLst>
            <c:ext xmlns:c16="http://schemas.microsoft.com/office/drawing/2014/chart" uri="{C3380CC4-5D6E-409C-BE32-E72D297353CC}">
              <c16:uniqueId val="{00000002-68B4-40A3-B43F-9763825AAA42}"/>
            </c:ext>
          </c:extLst>
        </c:ser>
        <c:dLbls>
          <c:showLegendKey val="0"/>
          <c:showVal val="0"/>
          <c:showCatName val="0"/>
          <c:showSerName val="0"/>
          <c:showPercent val="0"/>
          <c:showBubbleSize val="0"/>
        </c:dLbls>
        <c:marker val="1"/>
        <c:smooth val="0"/>
        <c:axId val="726110928"/>
        <c:axId val="726108632"/>
      </c:lineChart>
      <c:catAx>
        <c:axId val="72611092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j-lt"/>
                    <a:ea typeface="+mn-ea"/>
                    <a:cs typeface="+mn-cs"/>
                  </a:defRPr>
                </a:pPr>
                <a:r>
                  <a:rPr lang="fi-FI"/>
                  <a:t>Kuukausi</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title>
        <c:numFmt formatCode="00"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726108632"/>
        <c:crosses val="autoZero"/>
        <c:auto val="1"/>
        <c:lblAlgn val="ctr"/>
        <c:lblOffset val="100"/>
        <c:noMultiLvlLbl val="0"/>
      </c:catAx>
      <c:valAx>
        <c:axId val="726108632"/>
        <c:scaling>
          <c:orientation val="minMax"/>
          <c:max val="25"/>
          <c:min val="15"/>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r>
                  <a:rPr lang="fi-FI"/>
                  <a:t>Työpäivien määrä vuosina 2000-2031</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726110928"/>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j-lt"/>
        </a:defRPr>
      </a:pPr>
      <a:endParaRPr lang="fi-FI"/>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Taul1!$A$2</c:f>
              <c:strCache>
                <c:ptCount val="1"/>
                <c:pt idx="0">
                  <c:v>2020</c:v>
                </c:pt>
              </c:strCache>
            </c:strRef>
          </c:tx>
          <c:spPr>
            <a:solidFill>
              <a:schemeClr val="accent1">
                <a:tint val="43000"/>
              </a:schemeClr>
            </a:solidFill>
            <a:ln>
              <a:noFill/>
            </a:ln>
            <a:effectLst/>
          </c:spPr>
          <c:invertIfNegative val="0"/>
          <c:cat>
            <c:strRef>
              <c:f>Taul1!$B$1:$E$1</c:f>
              <c:strCache>
                <c:ptCount val="4"/>
                <c:pt idx="0">
                  <c:v>I</c:v>
                </c:pt>
                <c:pt idx="1">
                  <c:v>II</c:v>
                </c:pt>
                <c:pt idx="2">
                  <c:v>III</c:v>
                </c:pt>
                <c:pt idx="3">
                  <c:v>IV</c:v>
                </c:pt>
              </c:strCache>
            </c:strRef>
          </c:cat>
          <c:val>
            <c:numRef>
              <c:f>Taul1!$B$2:$E$2</c:f>
              <c:numCache>
                <c:formatCode>General</c:formatCode>
                <c:ptCount val="4"/>
                <c:pt idx="0">
                  <c:v>63</c:v>
                </c:pt>
                <c:pt idx="1">
                  <c:v>60</c:v>
                </c:pt>
                <c:pt idx="2">
                  <c:v>66</c:v>
                </c:pt>
                <c:pt idx="3">
                  <c:v>64</c:v>
                </c:pt>
              </c:numCache>
            </c:numRef>
          </c:val>
          <c:extLst>
            <c:ext xmlns:c16="http://schemas.microsoft.com/office/drawing/2014/chart" uri="{C3380CC4-5D6E-409C-BE32-E72D297353CC}">
              <c16:uniqueId val="{00000000-6983-4064-92D9-783EC6599371}"/>
            </c:ext>
          </c:extLst>
        </c:ser>
        <c:ser>
          <c:idx val="1"/>
          <c:order val="1"/>
          <c:tx>
            <c:strRef>
              <c:f>Taul1!$A$3</c:f>
              <c:strCache>
                <c:ptCount val="1"/>
                <c:pt idx="0">
                  <c:v>2021</c:v>
                </c:pt>
              </c:strCache>
            </c:strRef>
          </c:tx>
          <c:spPr>
            <a:solidFill>
              <a:schemeClr val="accent1">
                <a:tint val="56000"/>
              </a:schemeClr>
            </a:solidFill>
            <a:ln>
              <a:noFill/>
            </a:ln>
            <a:effectLst/>
          </c:spPr>
          <c:invertIfNegative val="0"/>
          <c:cat>
            <c:strRef>
              <c:f>Taul1!$B$1:$E$1</c:f>
              <c:strCache>
                <c:ptCount val="4"/>
                <c:pt idx="0">
                  <c:v>I</c:v>
                </c:pt>
                <c:pt idx="1">
                  <c:v>II</c:v>
                </c:pt>
                <c:pt idx="2">
                  <c:v>III</c:v>
                </c:pt>
                <c:pt idx="3">
                  <c:v>IV</c:v>
                </c:pt>
              </c:strCache>
            </c:strRef>
          </c:cat>
          <c:val>
            <c:numRef>
              <c:f>Taul1!$B$3:$E$3</c:f>
              <c:numCache>
                <c:formatCode>General</c:formatCode>
                <c:ptCount val="4"/>
                <c:pt idx="0">
                  <c:v>62</c:v>
                </c:pt>
                <c:pt idx="1">
                  <c:v>61</c:v>
                </c:pt>
                <c:pt idx="2">
                  <c:v>66</c:v>
                </c:pt>
                <c:pt idx="3">
                  <c:v>64</c:v>
                </c:pt>
              </c:numCache>
            </c:numRef>
          </c:val>
          <c:extLst>
            <c:ext xmlns:c16="http://schemas.microsoft.com/office/drawing/2014/chart" uri="{C3380CC4-5D6E-409C-BE32-E72D297353CC}">
              <c16:uniqueId val="{00000000-B6BD-4C50-9147-F9B2214E3D94}"/>
            </c:ext>
          </c:extLst>
        </c:ser>
        <c:ser>
          <c:idx val="2"/>
          <c:order val="2"/>
          <c:tx>
            <c:strRef>
              <c:f>Taul1!$A$4</c:f>
              <c:strCache>
                <c:ptCount val="1"/>
                <c:pt idx="0">
                  <c:v>2022</c:v>
                </c:pt>
              </c:strCache>
            </c:strRef>
          </c:tx>
          <c:spPr>
            <a:solidFill>
              <a:schemeClr val="accent1">
                <a:tint val="69000"/>
              </a:schemeClr>
            </a:solidFill>
            <a:ln>
              <a:noFill/>
            </a:ln>
            <a:effectLst/>
          </c:spPr>
          <c:invertIfNegative val="0"/>
          <c:cat>
            <c:strRef>
              <c:f>Taul1!$B$1:$E$1</c:f>
              <c:strCache>
                <c:ptCount val="4"/>
                <c:pt idx="0">
                  <c:v>I</c:v>
                </c:pt>
                <c:pt idx="1">
                  <c:v>II</c:v>
                </c:pt>
                <c:pt idx="2">
                  <c:v>III</c:v>
                </c:pt>
                <c:pt idx="3">
                  <c:v>IV</c:v>
                </c:pt>
              </c:strCache>
            </c:strRef>
          </c:cat>
          <c:val>
            <c:numRef>
              <c:f>Taul1!$B$4:$E$4</c:f>
              <c:numCache>
                <c:formatCode>General</c:formatCode>
                <c:ptCount val="4"/>
                <c:pt idx="0">
                  <c:v>63</c:v>
                </c:pt>
                <c:pt idx="1">
                  <c:v>61</c:v>
                </c:pt>
                <c:pt idx="2">
                  <c:v>66</c:v>
                </c:pt>
                <c:pt idx="3">
                  <c:v>63</c:v>
                </c:pt>
              </c:numCache>
            </c:numRef>
          </c:val>
          <c:extLst>
            <c:ext xmlns:c16="http://schemas.microsoft.com/office/drawing/2014/chart" uri="{C3380CC4-5D6E-409C-BE32-E72D297353CC}">
              <c16:uniqueId val="{00000001-B6BD-4C50-9147-F9B2214E3D94}"/>
            </c:ext>
          </c:extLst>
        </c:ser>
        <c:ser>
          <c:idx val="3"/>
          <c:order val="3"/>
          <c:tx>
            <c:strRef>
              <c:f>Taul1!$A$5</c:f>
              <c:strCache>
                <c:ptCount val="1"/>
                <c:pt idx="0">
                  <c:v>2023</c:v>
                </c:pt>
              </c:strCache>
            </c:strRef>
          </c:tx>
          <c:spPr>
            <a:solidFill>
              <a:schemeClr val="accent1">
                <a:tint val="81000"/>
              </a:schemeClr>
            </a:solidFill>
            <a:ln>
              <a:noFill/>
            </a:ln>
            <a:effectLst/>
          </c:spPr>
          <c:invertIfNegative val="0"/>
          <c:cat>
            <c:strRef>
              <c:f>Taul1!$B$1:$E$1</c:f>
              <c:strCache>
                <c:ptCount val="4"/>
                <c:pt idx="0">
                  <c:v>I</c:v>
                </c:pt>
                <c:pt idx="1">
                  <c:v>II</c:v>
                </c:pt>
                <c:pt idx="2">
                  <c:v>III</c:v>
                </c:pt>
                <c:pt idx="3">
                  <c:v>IV</c:v>
                </c:pt>
              </c:strCache>
            </c:strRef>
          </c:cat>
          <c:val>
            <c:numRef>
              <c:f>Taul1!$B$5:$E$5</c:f>
              <c:numCache>
                <c:formatCode>General</c:formatCode>
                <c:ptCount val="4"/>
                <c:pt idx="0">
                  <c:v>64</c:v>
                </c:pt>
                <c:pt idx="1">
                  <c:v>60</c:v>
                </c:pt>
                <c:pt idx="2">
                  <c:v>65</c:v>
                </c:pt>
                <c:pt idx="3">
                  <c:v>62</c:v>
                </c:pt>
              </c:numCache>
            </c:numRef>
          </c:val>
          <c:extLst>
            <c:ext xmlns:c16="http://schemas.microsoft.com/office/drawing/2014/chart" uri="{C3380CC4-5D6E-409C-BE32-E72D297353CC}">
              <c16:uniqueId val="{00000002-B6BD-4C50-9147-F9B2214E3D94}"/>
            </c:ext>
          </c:extLst>
        </c:ser>
        <c:ser>
          <c:idx val="4"/>
          <c:order val="4"/>
          <c:tx>
            <c:strRef>
              <c:f>Taul1!$A$6</c:f>
              <c:strCache>
                <c:ptCount val="1"/>
                <c:pt idx="0">
                  <c:v>2024</c:v>
                </c:pt>
              </c:strCache>
            </c:strRef>
          </c:tx>
          <c:spPr>
            <a:solidFill>
              <a:schemeClr val="accent1">
                <a:tint val="94000"/>
              </a:schemeClr>
            </a:solidFill>
            <a:ln>
              <a:noFill/>
            </a:ln>
            <a:effectLst/>
          </c:spPr>
          <c:invertIfNegative val="0"/>
          <c:cat>
            <c:strRef>
              <c:f>Taul1!$B$1:$E$1</c:f>
              <c:strCache>
                <c:ptCount val="4"/>
                <c:pt idx="0">
                  <c:v>I</c:v>
                </c:pt>
                <c:pt idx="1">
                  <c:v>II</c:v>
                </c:pt>
                <c:pt idx="2">
                  <c:v>III</c:v>
                </c:pt>
                <c:pt idx="3">
                  <c:v>IV</c:v>
                </c:pt>
              </c:strCache>
            </c:strRef>
          </c:cat>
          <c:val>
            <c:numRef>
              <c:f>Taul1!$B$6:$E$6</c:f>
              <c:numCache>
                <c:formatCode>General</c:formatCode>
                <c:ptCount val="4"/>
                <c:pt idx="0">
                  <c:v>63</c:v>
                </c:pt>
                <c:pt idx="1">
                  <c:v>61</c:v>
                </c:pt>
                <c:pt idx="2">
                  <c:v>66</c:v>
                </c:pt>
                <c:pt idx="3">
                  <c:v>62</c:v>
                </c:pt>
              </c:numCache>
            </c:numRef>
          </c:val>
          <c:extLst>
            <c:ext xmlns:c16="http://schemas.microsoft.com/office/drawing/2014/chart" uri="{C3380CC4-5D6E-409C-BE32-E72D297353CC}">
              <c16:uniqueId val="{00000003-B6BD-4C50-9147-F9B2214E3D94}"/>
            </c:ext>
          </c:extLst>
        </c:ser>
        <c:ser>
          <c:idx val="5"/>
          <c:order val="5"/>
          <c:tx>
            <c:strRef>
              <c:f>Taul1!$A$7</c:f>
              <c:strCache>
                <c:ptCount val="1"/>
                <c:pt idx="0">
                  <c:v>2025</c:v>
                </c:pt>
              </c:strCache>
            </c:strRef>
          </c:tx>
          <c:spPr>
            <a:solidFill>
              <a:schemeClr val="accent1">
                <a:shade val="93000"/>
              </a:schemeClr>
            </a:solidFill>
            <a:ln>
              <a:noFill/>
            </a:ln>
            <a:effectLst/>
          </c:spPr>
          <c:invertIfNegative val="0"/>
          <c:cat>
            <c:strRef>
              <c:f>Taul1!$B$1:$E$1</c:f>
              <c:strCache>
                <c:ptCount val="4"/>
                <c:pt idx="0">
                  <c:v>I</c:v>
                </c:pt>
                <c:pt idx="1">
                  <c:v>II</c:v>
                </c:pt>
                <c:pt idx="2">
                  <c:v>III</c:v>
                </c:pt>
                <c:pt idx="3">
                  <c:v>IV</c:v>
                </c:pt>
              </c:strCache>
            </c:strRef>
          </c:cat>
          <c:val>
            <c:numRef>
              <c:f>Taul1!$B$7:$E$7</c:f>
              <c:numCache>
                <c:formatCode>General</c:formatCode>
                <c:ptCount val="4"/>
                <c:pt idx="0">
                  <c:v>62</c:v>
                </c:pt>
                <c:pt idx="1">
                  <c:v>60</c:v>
                </c:pt>
                <c:pt idx="2">
                  <c:v>66</c:v>
                </c:pt>
                <c:pt idx="3">
                  <c:v>63</c:v>
                </c:pt>
              </c:numCache>
            </c:numRef>
          </c:val>
          <c:extLst>
            <c:ext xmlns:c16="http://schemas.microsoft.com/office/drawing/2014/chart" uri="{C3380CC4-5D6E-409C-BE32-E72D297353CC}">
              <c16:uniqueId val="{00000004-B6BD-4C50-9147-F9B2214E3D94}"/>
            </c:ext>
          </c:extLst>
        </c:ser>
        <c:ser>
          <c:idx val="6"/>
          <c:order val="6"/>
          <c:tx>
            <c:strRef>
              <c:f>Taul1!$A$8</c:f>
              <c:strCache>
                <c:ptCount val="1"/>
                <c:pt idx="0">
                  <c:v>2026</c:v>
                </c:pt>
              </c:strCache>
            </c:strRef>
          </c:tx>
          <c:spPr>
            <a:solidFill>
              <a:schemeClr val="accent1">
                <a:shade val="80000"/>
              </a:schemeClr>
            </a:solidFill>
            <a:ln>
              <a:noFill/>
            </a:ln>
            <a:effectLst/>
          </c:spPr>
          <c:invertIfNegative val="0"/>
          <c:cat>
            <c:strRef>
              <c:f>Taul1!$B$1:$E$1</c:f>
              <c:strCache>
                <c:ptCount val="4"/>
                <c:pt idx="0">
                  <c:v>I</c:v>
                </c:pt>
                <c:pt idx="1">
                  <c:v>II</c:v>
                </c:pt>
                <c:pt idx="2">
                  <c:v>III</c:v>
                </c:pt>
                <c:pt idx="3">
                  <c:v>IV</c:v>
                </c:pt>
              </c:strCache>
            </c:strRef>
          </c:cat>
          <c:val>
            <c:numRef>
              <c:f>Taul1!$B$8:$E$8</c:f>
              <c:numCache>
                <c:formatCode>General</c:formatCode>
                <c:ptCount val="4"/>
                <c:pt idx="0">
                  <c:v>62</c:v>
                </c:pt>
                <c:pt idx="1">
                  <c:v>60</c:v>
                </c:pt>
                <c:pt idx="2">
                  <c:v>66</c:v>
                </c:pt>
                <c:pt idx="3">
                  <c:v>64</c:v>
                </c:pt>
              </c:numCache>
            </c:numRef>
          </c:val>
          <c:extLst>
            <c:ext xmlns:c16="http://schemas.microsoft.com/office/drawing/2014/chart" uri="{C3380CC4-5D6E-409C-BE32-E72D297353CC}">
              <c16:uniqueId val="{00000005-B6BD-4C50-9147-F9B2214E3D94}"/>
            </c:ext>
          </c:extLst>
        </c:ser>
        <c:ser>
          <c:idx val="7"/>
          <c:order val="7"/>
          <c:tx>
            <c:strRef>
              <c:f>Taul1!$A$9</c:f>
              <c:strCache>
                <c:ptCount val="1"/>
                <c:pt idx="0">
                  <c:v>2027</c:v>
                </c:pt>
              </c:strCache>
            </c:strRef>
          </c:tx>
          <c:spPr>
            <a:solidFill>
              <a:schemeClr val="accent1">
                <a:shade val="68000"/>
              </a:schemeClr>
            </a:solidFill>
            <a:ln>
              <a:noFill/>
            </a:ln>
            <a:effectLst/>
          </c:spPr>
          <c:invertIfNegative val="0"/>
          <c:cat>
            <c:strRef>
              <c:f>Taul1!$B$1:$E$1</c:f>
              <c:strCache>
                <c:ptCount val="4"/>
                <c:pt idx="0">
                  <c:v>I</c:v>
                </c:pt>
                <c:pt idx="1">
                  <c:v>II</c:v>
                </c:pt>
                <c:pt idx="2">
                  <c:v>III</c:v>
                </c:pt>
                <c:pt idx="3">
                  <c:v>IV</c:v>
                </c:pt>
              </c:strCache>
            </c:strRef>
          </c:cat>
          <c:val>
            <c:numRef>
              <c:f>Taul1!$B$9:$E$9</c:f>
              <c:numCache>
                <c:formatCode>General</c:formatCode>
                <c:ptCount val="4"/>
                <c:pt idx="0">
                  <c:v>60</c:v>
                </c:pt>
                <c:pt idx="1">
                  <c:v>63</c:v>
                </c:pt>
                <c:pt idx="2">
                  <c:v>66</c:v>
                </c:pt>
                <c:pt idx="3">
                  <c:v>64</c:v>
                </c:pt>
              </c:numCache>
            </c:numRef>
          </c:val>
          <c:extLst>
            <c:ext xmlns:c16="http://schemas.microsoft.com/office/drawing/2014/chart" uri="{C3380CC4-5D6E-409C-BE32-E72D297353CC}">
              <c16:uniqueId val="{00000006-B6BD-4C50-9147-F9B2214E3D94}"/>
            </c:ext>
          </c:extLst>
        </c:ser>
        <c:ser>
          <c:idx val="8"/>
          <c:order val="8"/>
          <c:tx>
            <c:strRef>
              <c:f>Taul1!$A$10</c:f>
              <c:strCache>
                <c:ptCount val="1"/>
                <c:pt idx="0">
                  <c:v>2028</c:v>
                </c:pt>
              </c:strCache>
            </c:strRef>
          </c:tx>
          <c:spPr>
            <a:solidFill>
              <a:schemeClr val="accent1">
                <a:shade val="55000"/>
              </a:schemeClr>
            </a:solidFill>
            <a:ln>
              <a:noFill/>
            </a:ln>
            <a:effectLst/>
          </c:spPr>
          <c:invertIfNegative val="0"/>
          <c:cat>
            <c:strRef>
              <c:f>Taul1!$B$1:$E$1</c:f>
              <c:strCache>
                <c:ptCount val="4"/>
                <c:pt idx="0">
                  <c:v>I</c:v>
                </c:pt>
                <c:pt idx="1">
                  <c:v>II</c:v>
                </c:pt>
                <c:pt idx="2">
                  <c:v>III</c:v>
                </c:pt>
                <c:pt idx="3">
                  <c:v>IV</c:v>
                </c:pt>
              </c:strCache>
            </c:strRef>
          </c:cat>
          <c:val>
            <c:numRef>
              <c:f>Taul1!$B$10:$E$10</c:f>
              <c:numCache>
                <c:formatCode>General</c:formatCode>
                <c:ptCount val="4"/>
                <c:pt idx="0">
                  <c:v>64</c:v>
                </c:pt>
                <c:pt idx="1">
                  <c:v>60</c:v>
                </c:pt>
                <c:pt idx="2">
                  <c:v>65</c:v>
                </c:pt>
                <c:pt idx="3">
                  <c:v>62</c:v>
                </c:pt>
              </c:numCache>
            </c:numRef>
          </c:val>
          <c:extLst>
            <c:ext xmlns:c16="http://schemas.microsoft.com/office/drawing/2014/chart" uri="{C3380CC4-5D6E-409C-BE32-E72D297353CC}">
              <c16:uniqueId val="{00000007-B6BD-4C50-9147-F9B2214E3D94}"/>
            </c:ext>
          </c:extLst>
        </c:ser>
        <c:ser>
          <c:idx val="9"/>
          <c:order val="9"/>
          <c:tx>
            <c:strRef>
              <c:f>Taul1!$A$11</c:f>
              <c:strCache>
                <c:ptCount val="1"/>
                <c:pt idx="0">
                  <c:v>2029</c:v>
                </c:pt>
              </c:strCache>
            </c:strRef>
          </c:tx>
          <c:spPr>
            <a:solidFill>
              <a:schemeClr val="accent1">
                <a:shade val="42000"/>
              </a:schemeClr>
            </a:solidFill>
            <a:ln>
              <a:noFill/>
            </a:ln>
            <a:effectLst/>
          </c:spPr>
          <c:invertIfNegative val="0"/>
          <c:cat>
            <c:strRef>
              <c:f>Taul1!$B$1:$E$1</c:f>
              <c:strCache>
                <c:ptCount val="4"/>
                <c:pt idx="0">
                  <c:v>I</c:v>
                </c:pt>
                <c:pt idx="1">
                  <c:v>II</c:v>
                </c:pt>
                <c:pt idx="2">
                  <c:v>III</c:v>
                </c:pt>
                <c:pt idx="3">
                  <c:v>IV</c:v>
                </c:pt>
              </c:strCache>
            </c:strRef>
          </c:cat>
          <c:val>
            <c:numRef>
              <c:f>Taul1!$B$11:$E$11</c:f>
              <c:numCache>
                <c:formatCode>General</c:formatCode>
                <c:ptCount val="4"/>
                <c:pt idx="0">
                  <c:v>63</c:v>
                </c:pt>
                <c:pt idx="1">
                  <c:v>61</c:v>
                </c:pt>
                <c:pt idx="2">
                  <c:v>65</c:v>
                </c:pt>
                <c:pt idx="3">
                  <c:v>62</c:v>
                </c:pt>
              </c:numCache>
            </c:numRef>
          </c:val>
          <c:extLst>
            <c:ext xmlns:c16="http://schemas.microsoft.com/office/drawing/2014/chart" uri="{C3380CC4-5D6E-409C-BE32-E72D297353CC}">
              <c16:uniqueId val="{00000008-B6BD-4C50-9147-F9B2214E3D94}"/>
            </c:ext>
          </c:extLst>
        </c:ser>
        <c:dLbls>
          <c:showLegendKey val="0"/>
          <c:showVal val="0"/>
          <c:showCatName val="0"/>
          <c:showSerName val="0"/>
          <c:showPercent val="0"/>
          <c:showBubbleSize val="0"/>
        </c:dLbls>
        <c:gapWidth val="200"/>
        <c:overlap val="-20"/>
        <c:axId val="807633032"/>
        <c:axId val="807632376"/>
      </c:barChart>
      <c:catAx>
        <c:axId val="80763303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j-lt"/>
                    <a:ea typeface="+mn-ea"/>
                    <a:cs typeface="+mn-cs"/>
                  </a:defRPr>
                </a:pPr>
                <a:r>
                  <a:rPr lang="fi-FI"/>
                  <a:t>Vuosineljännes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title>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807632376"/>
        <c:crosses val="autoZero"/>
        <c:auto val="1"/>
        <c:lblAlgn val="ctr"/>
        <c:lblOffset val="100"/>
        <c:noMultiLvlLbl val="0"/>
      </c:catAx>
      <c:valAx>
        <c:axId val="807632376"/>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r>
                  <a:rPr lang="fi-FI"/>
                  <a:t>Työpäivien lukumäärä</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80763303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j-lt"/>
        </a:defRPr>
      </a:pPr>
      <a:endParaRPr lang="fi-FI"/>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Alkuperäinen</c:v>
                </c:pt>
              </c:strCache>
            </c:strRef>
          </c:tx>
          <c:spPr>
            <a:ln w="19050" cap="rnd">
              <a:solidFill>
                <a:schemeClr val="tx1"/>
              </a:solidFill>
              <a:round/>
            </a:ln>
            <a:effectLst/>
          </c:spPr>
          <c:marker>
            <c:symbol val="none"/>
          </c:marker>
          <c:cat>
            <c:numRef>
              <c:f>Taul1!$A$2:$A$169</c:f>
              <c:numCache>
                <c:formatCode>mm\/yyyy</c:formatCode>
                <c:ptCount val="168"/>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numCache>
            </c:numRef>
          </c:cat>
          <c:val>
            <c:numRef>
              <c:f>Taul1!$B$2:$B$169</c:f>
              <c:numCache>
                <c:formatCode>0</c:formatCode>
                <c:ptCount val="168"/>
                <c:pt idx="0">
                  <c:v>2580</c:v>
                </c:pt>
                <c:pt idx="1">
                  <c:v>2600</c:v>
                </c:pt>
                <c:pt idx="2">
                  <c:v>2605</c:v>
                </c:pt>
                <c:pt idx="3">
                  <c:v>2632</c:v>
                </c:pt>
                <c:pt idx="4">
                  <c:v>2738</c:v>
                </c:pt>
                <c:pt idx="5">
                  <c:v>2762</c:v>
                </c:pt>
                <c:pt idx="6">
                  <c:v>2723</c:v>
                </c:pt>
                <c:pt idx="7">
                  <c:v>2667</c:v>
                </c:pt>
                <c:pt idx="8">
                  <c:v>2579</c:v>
                </c:pt>
                <c:pt idx="9">
                  <c:v>2607</c:v>
                </c:pt>
                <c:pt idx="10">
                  <c:v>2598</c:v>
                </c:pt>
                <c:pt idx="11">
                  <c:v>2563</c:v>
                </c:pt>
                <c:pt idx="12">
                  <c:v>2584</c:v>
                </c:pt>
                <c:pt idx="13">
                  <c:v>2619</c:v>
                </c:pt>
                <c:pt idx="14">
                  <c:v>2596</c:v>
                </c:pt>
                <c:pt idx="15">
                  <c:v>2650</c:v>
                </c:pt>
                <c:pt idx="16">
                  <c:v>2754</c:v>
                </c:pt>
                <c:pt idx="17">
                  <c:v>2768</c:v>
                </c:pt>
                <c:pt idx="18">
                  <c:v>2732</c:v>
                </c:pt>
                <c:pt idx="19">
                  <c:v>2675</c:v>
                </c:pt>
                <c:pt idx="20">
                  <c:v>2602</c:v>
                </c:pt>
                <c:pt idx="21">
                  <c:v>2606</c:v>
                </c:pt>
                <c:pt idx="22">
                  <c:v>2651</c:v>
                </c:pt>
                <c:pt idx="23">
                  <c:v>2568</c:v>
                </c:pt>
                <c:pt idx="24">
                  <c:v>2571</c:v>
                </c:pt>
                <c:pt idx="25">
                  <c:v>2638</c:v>
                </c:pt>
                <c:pt idx="26">
                  <c:v>2610</c:v>
                </c:pt>
                <c:pt idx="27">
                  <c:v>2661</c:v>
                </c:pt>
                <c:pt idx="28">
                  <c:v>2762</c:v>
                </c:pt>
                <c:pt idx="29">
                  <c:v>2762</c:v>
                </c:pt>
                <c:pt idx="30">
                  <c:v>2761</c:v>
                </c:pt>
                <c:pt idx="31">
                  <c:v>2703</c:v>
                </c:pt>
                <c:pt idx="32">
                  <c:v>2601</c:v>
                </c:pt>
                <c:pt idx="33">
                  <c:v>2626</c:v>
                </c:pt>
                <c:pt idx="34">
                  <c:v>2634</c:v>
                </c:pt>
                <c:pt idx="35">
                  <c:v>2562</c:v>
                </c:pt>
                <c:pt idx="36">
                  <c:v>2605</c:v>
                </c:pt>
                <c:pt idx="37">
                  <c:v>2621</c:v>
                </c:pt>
                <c:pt idx="38">
                  <c:v>2590</c:v>
                </c:pt>
                <c:pt idx="39">
                  <c:v>2683</c:v>
                </c:pt>
                <c:pt idx="40">
                  <c:v>2751</c:v>
                </c:pt>
                <c:pt idx="41">
                  <c:v>2753</c:v>
                </c:pt>
                <c:pt idx="42">
                  <c:v>2725</c:v>
                </c:pt>
                <c:pt idx="43">
                  <c:v>2644</c:v>
                </c:pt>
                <c:pt idx="44">
                  <c:v>2590</c:v>
                </c:pt>
                <c:pt idx="45">
                  <c:v>2601</c:v>
                </c:pt>
                <c:pt idx="46">
                  <c:v>2619</c:v>
                </c:pt>
                <c:pt idx="47">
                  <c:v>2580</c:v>
                </c:pt>
                <c:pt idx="48">
                  <c:v>2588</c:v>
                </c:pt>
                <c:pt idx="49">
                  <c:v>2617</c:v>
                </c:pt>
                <c:pt idx="50">
                  <c:v>2610</c:v>
                </c:pt>
                <c:pt idx="51">
                  <c:v>2659</c:v>
                </c:pt>
                <c:pt idx="52">
                  <c:v>2723</c:v>
                </c:pt>
                <c:pt idx="53">
                  <c:v>2783</c:v>
                </c:pt>
                <c:pt idx="54">
                  <c:v>2721</c:v>
                </c:pt>
                <c:pt idx="55">
                  <c:v>2640</c:v>
                </c:pt>
                <c:pt idx="56">
                  <c:v>2626</c:v>
                </c:pt>
                <c:pt idx="57">
                  <c:v>2612</c:v>
                </c:pt>
                <c:pt idx="58">
                  <c:v>2614</c:v>
                </c:pt>
                <c:pt idx="59">
                  <c:v>2609</c:v>
                </c:pt>
                <c:pt idx="60">
                  <c:v>2595</c:v>
                </c:pt>
                <c:pt idx="61">
                  <c:v>2627</c:v>
                </c:pt>
                <c:pt idx="62">
                  <c:v>2626</c:v>
                </c:pt>
                <c:pt idx="63">
                  <c:v>2679</c:v>
                </c:pt>
                <c:pt idx="64">
                  <c:v>2724</c:v>
                </c:pt>
                <c:pt idx="65">
                  <c:v>2760</c:v>
                </c:pt>
                <c:pt idx="66">
                  <c:v>2704</c:v>
                </c:pt>
                <c:pt idx="67">
                  <c:v>2652</c:v>
                </c:pt>
                <c:pt idx="68">
                  <c:v>2635</c:v>
                </c:pt>
                <c:pt idx="69">
                  <c:v>2646</c:v>
                </c:pt>
                <c:pt idx="70">
                  <c:v>2584</c:v>
                </c:pt>
                <c:pt idx="71">
                  <c:v>2591</c:v>
                </c:pt>
                <c:pt idx="72">
                  <c:v>2598</c:v>
                </c:pt>
                <c:pt idx="73">
                  <c:v>2580</c:v>
                </c:pt>
                <c:pt idx="74">
                  <c:v>2666</c:v>
                </c:pt>
                <c:pt idx="75">
                  <c:v>2653</c:v>
                </c:pt>
                <c:pt idx="76">
                  <c:v>2702</c:v>
                </c:pt>
                <c:pt idx="77">
                  <c:v>2791</c:v>
                </c:pt>
                <c:pt idx="78">
                  <c:v>2697</c:v>
                </c:pt>
                <c:pt idx="79">
                  <c:v>2647</c:v>
                </c:pt>
                <c:pt idx="80">
                  <c:v>2640</c:v>
                </c:pt>
                <c:pt idx="81">
                  <c:v>2635</c:v>
                </c:pt>
                <c:pt idx="82">
                  <c:v>2599</c:v>
                </c:pt>
                <c:pt idx="83">
                  <c:v>2605</c:v>
                </c:pt>
                <c:pt idx="84">
                  <c:v>2593</c:v>
                </c:pt>
                <c:pt idx="85">
                  <c:v>2592</c:v>
                </c:pt>
                <c:pt idx="86">
                  <c:v>2673</c:v>
                </c:pt>
                <c:pt idx="87">
                  <c:v>2684</c:v>
                </c:pt>
                <c:pt idx="88">
                  <c:v>2723</c:v>
                </c:pt>
                <c:pt idx="89">
                  <c:v>2784</c:v>
                </c:pt>
                <c:pt idx="90">
                  <c:v>2726</c:v>
                </c:pt>
                <c:pt idx="91">
                  <c:v>2672</c:v>
                </c:pt>
                <c:pt idx="92">
                  <c:v>2644</c:v>
                </c:pt>
                <c:pt idx="93">
                  <c:v>2649</c:v>
                </c:pt>
                <c:pt idx="94">
                  <c:v>2656</c:v>
                </c:pt>
                <c:pt idx="95">
                  <c:v>2668</c:v>
                </c:pt>
                <c:pt idx="96">
                  <c:v>2653</c:v>
                </c:pt>
                <c:pt idx="97">
                  <c:v>2669</c:v>
                </c:pt>
                <c:pt idx="98">
                  <c:v>2692</c:v>
                </c:pt>
                <c:pt idx="99">
                  <c:v>2690</c:v>
                </c:pt>
                <c:pt idx="100">
                  <c:v>2783</c:v>
                </c:pt>
                <c:pt idx="101">
                  <c:v>2836</c:v>
                </c:pt>
                <c:pt idx="102">
                  <c:v>2780</c:v>
                </c:pt>
                <c:pt idx="103">
                  <c:v>2731</c:v>
                </c:pt>
                <c:pt idx="104">
                  <c:v>2667</c:v>
                </c:pt>
                <c:pt idx="105">
                  <c:v>2678</c:v>
                </c:pt>
                <c:pt idx="106">
                  <c:v>2667</c:v>
                </c:pt>
                <c:pt idx="107">
                  <c:v>2654</c:v>
                </c:pt>
                <c:pt idx="108">
                  <c:v>2662</c:v>
                </c:pt>
                <c:pt idx="109">
                  <c:v>2670</c:v>
                </c:pt>
                <c:pt idx="110">
                  <c:v>2695</c:v>
                </c:pt>
                <c:pt idx="111">
                  <c:v>2711</c:v>
                </c:pt>
                <c:pt idx="112">
                  <c:v>2793</c:v>
                </c:pt>
                <c:pt idx="113">
                  <c:v>2808</c:v>
                </c:pt>
                <c:pt idx="114">
                  <c:v>2779</c:v>
                </c:pt>
                <c:pt idx="115">
                  <c:v>2716</c:v>
                </c:pt>
                <c:pt idx="116">
                  <c:v>2694</c:v>
                </c:pt>
                <c:pt idx="117">
                  <c:v>2698</c:v>
                </c:pt>
                <c:pt idx="118">
                  <c:v>2674</c:v>
                </c:pt>
                <c:pt idx="119">
                  <c:v>2700</c:v>
                </c:pt>
                <c:pt idx="120">
                  <c:v>2705</c:v>
                </c:pt>
                <c:pt idx="121">
                  <c:v>2663</c:v>
                </c:pt>
                <c:pt idx="122">
                  <c:v>2669</c:v>
                </c:pt>
                <c:pt idx="123">
                  <c:v>2660</c:v>
                </c:pt>
                <c:pt idx="124">
                  <c:v>2742</c:v>
                </c:pt>
                <c:pt idx="125">
                  <c:v>2770</c:v>
                </c:pt>
                <c:pt idx="126">
                  <c:v>2759</c:v>
                </c:pt>
                <c:pt idx="127">
                  <c:v>2696</c:v>
                </c:pt>
                <c:pt idx="128">
                  <c:v>2713</c:v>
                </c:pt>
                <c:pt idx="129">
                  <c:v>2706</c:v>
                </c:pt>
                <c:pt idx="130">
                  <c:v>2687</c:v>
                </c:pt>
                <c:pt idx="131">
                  <c:v>2671</c:v>
                </c:pt>
                <c:pt idx="132">
                  <c:v>2682</c:v>
                </c:pt>
                <c:pt idx="133">
                  <c:v>2705</c:v>
                </c:pt>
                <c:pt idx="134">
                  <c:v>2719</c:v>
                </c:pt>
                <c:pt idx="135">
                  <c:v>2738</c:v>
                </c:pt>
                <c:pt idx="136">
                  <c:v>2874</c:v>
                </c:pt>
                <c:pt idx="137">
                  <c:v>2898</c:v>
                </c:pt>
                <c:pt idx="138">
                  <c:v>2841</c:v>
                </c:pt>
                <c:pt idx="139">
                  <c:v>2767</c:v>
                </c:pt>
                <c:pt idx="140">
                  <c:v>2718</c:v>
                </c:pt>
                <c:pt idx="141">
                  <c:v>2734</c:v>
                </c:pt>
                <c:pt idx="142">
                  <c:v>2726</c:v>
                </c:pt>
                <c:pt idx="143">
                  <c:v>2782</c:v>
                </c:pt>
                <c:pt idx="144">
                  <c:v>2739</c:v>
                </c:pt>
                <c:pt idx="145">
                  <c:v>2755</c:v>
                </c:pt>
                <c:pt idx="146">
                  <c:v>2765</c:v>
                </c:pt>
                <c:pt idx="147">
                  <c:v>2782</c:v>
                </c:pt>
                <c:pt idx="148">
                  <c:v>2867</c:v>
                </c:pt>
                <c:pt idx="149">
                  <c:v>2929</c:v>
                </c:pt>
                <c:pt idx="150">
                  <c:v>2878</c:v>
                </c:pt>
                <c:pt idx="151">
                  <c:v>2805</c:v>
                </c:pt>
                <c:pt idx="152">
                  <c:v>2802</c:v>
                </c:pt>
                <c:pt idx="153">
                  <c:v>2798</c:v>
                </c:pt>
                <c:pt idx="154">
                  <c:v>2788</c:v>
                </c:pt>
                <c:pt idx="155">
                  <c:v>2792</c:v>
                </c:pt>
                <c:pt idx="156">
                  <c:v>2769</c:v>
                </c:pt>
                <c:pt idx="157">
                  <c:v>2768</c:v>
                </c:pt>
                <c:pt idx="158">
                  <c:v>2804</c:v>
                </c:pt>
                <c:pt idx="159">
                  <c:v>2828</c:v>
                </c:pt>
                <c:pt idx="160">
                  <c:v>2946</c:v>
                </c:pt>
                <c:pt idx="161">
                  <c:v>2948</c:v>
                </c:pt>
                <c:pt idx="162">
                  <c:v>2821</c:v>
                </c:pt>
              </c:numCache>
            </c:numRef>
          </c:val>
          <c:smooth val="0"/>
          <c:extLst>
            <c:ext xmlns:c16="http://schemas.microsoft.com/office/drawing/2014/chart" uri="{C3380CC4-5D6E-409C-BE32-E72D297353CC}">
              <c16:uniqueId val="{00000000-C45E-4DD1-B313-BD5F4901ABB1}"/>
            </c:ext>
          </c:extLst>
        </c:ser>
        <c:ser>
          <c:idx val="1"/>
          <c:order val="1"/>
          <c:tx>
            <c:strRef>
              <c:f>Taul1!$C$1</c:f>
              <c:strCache>
                <c:ptCount val="1"/>
                <c:pt idx="0">
                  <c:v>Kausitasoitettu</c:v>
                </c:pt>
              </c:strCache>
            </c:strRef>
          </c:tx>
          <c:spPr>
            <a:ln w="38100" cap="rnd">
              <a:solidFill>
                <a:schemeClr val="accent2"/>
              </a:solidFill>
              <a:round/>
            </a:ln>
            <a:effectLst/>
          </c:spPr>
          <c:marker>
            <c:symbol val="none"/>
          </c:marker>
          <c:cat>
            <c:numRef>
              <c:f>Taul1!$A$2:$A$169</c:f>
              <c:numCache>
                <c:formatCode>mm\/yyyy</c:formatCode>
                <c:ptCount val="168"/>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numCache>
            </c:numRef>
          </c:cat>
          <c:val>
            <c:numRef>
              <c:f>Taul1!$C$2:$C$169</c:f>
              <c:numCache>
                <c:formatCode>0</c:formatCode>
                <c:ptCount val="168"/>
                <c:pt idx="0">
                  <c:v>2649</c:v>
                </c:pt>
                <c:pt idx="1">
                  <c:v>2631</c:v>
                </c:pt>
                <c:pt idx="2">
                  <c:v>2638</c:v>
                </c:pt>
                <c:pt idx="3">
                  <c:v>2627</c:v>
                </c:pt>
                <c:pt idx="4">
                  <c:v>2635</c:v>
                </c:pt>
                <c:pt idx="5">
                  <c:v>2639</c:v>
                </c:pt>
                <c:pt idx="6">
                  <c:v>2649</c:v>
                </c:pt>
                <c:pt idx="7">
                  <c:v>2648</c:v>
                </c:pt>
                <c:pt idx="8">
                  <c:v>2626</c:v>
                </c:pt>
                <c:pt idx="9">
                  <c:v>2648</c:v>
                </c:pt>
                <c:pt idx="10">
                  <c:v>2626</c:v>
                </c:pt>
                <c:pt idx="11">
                  <c:v>2634</c:v>
                </c:pt>
                <c:pt idx="12">
                  <c:v>2651</c:v>
                </c:pt>
                <c:pt idx="13">
                  <c:v>2650</c:v>
                </c:pt>
                <c:pt idx="14">
                  <c:v>2631</c:v>
                </c:pt>
                <c:pt idx="15">
                  <c:v>2644</c:v>
                </c:pt>
                <c:pt idx="16">
                  <c:v>2657</c:v>
                </c:pt>
                <c:pt idx="17">
                  <c:v>2648</c:v>
                </c:pt>
                <c:pt idx="18">
                  <c:v>2655</c:v>
                </c:pt>
                <c:pt idx="19">
                  <c:v>2653</c:v>
                </c:pt>
                <c:pt idx="20">
                  <c:v>2648</c:v>
                </c:pt>
                <c:pt idx="21">
                  <c:v>2645</c:v>
                </c:pt>
                <c:pt idx="22">
                  <c:v>2675</c:v>
                </c:pt>
                <c:pt idx="23">
                  <c:v>2639</c:v>
                </c:pt>
                <c:pt idx="24">
                  <c:v>2636</c:v>
                </c:pt>
                <c:pt idx="25">
                  <c:v>2671</c:v>
                </c:pt>
                <c:pt idx="26">
                  <c:v>2649</c:v>
                </c:pt>
                <c:pt idx="27">
                  <c:v>2654</c:v>
                </c:pt>
                <c:pt idx="28">
                  <c:v>2669</c:v>
                </c:pt>
                <c:pt idx="29">
                  <c:v>2645</c:v>
                </c:pt>
                <c:pt idx="30">
                  <c:v>2681</c:v>
                </c:pt>
                <c:pt idx="31">
                  <c:v>2686</c:v>
                </c:pt>
                <c:pt idx="32">
                  <c:v>2646</c:v>
                </c:pt>
                <c:pt idx="33">
                  <c:v>2661</c:v>
                </c:pt>
                <c:pt idx="34">
                  <c:v>2665</c:v>
                </c:pt>
                <c:pt idx="35">
                  <c:v>2631</c:v>
                </c:pt>
                <c:pt idx="36">
                  <c:v>2667</c:v>
                </c:pt>
                <c:pt idx="37">
                  <c:v>2654</c:v>
                </c:pt>
                <c:pt idx="38">
                  <c:v>2625</c:v>
                </c:pt>
                <c:pt idx="39">
                  <c:v>2671</c:v>
                </c:pt>
                <c:pt idx="40">
                  <c:v>2658</c:v>
                </c:pt>
                <c:pt idx="41">
                  <c:v>2637</c:v>
                </c:pt>
                <c:pt idx="42">
                  <c:v>2648</c:v>
                </c:pt>
                <c:pt idx="43">
                  <c:v>2631</c:v>
                </c:pt>
                <c:pt idx="44">
                  <c:v>2632</c:v>
                </c:pt>
                <c:pt idx="45">
                  <c:v>2635</c:v>
                </c:pt>
                <c:pt idx="46">
                  <c:v>2655</c:v>
                </c:pt>
                <c:pt idx="47">
                  <c:v>2645</c:v>
                </c:pt>
                <c:pt idx="48">
                  <c:v>2646</c:v>
                </c:pt>
                <c:pt idx="49">
                  <c:v>2652</c:v>
                </c:pt>
                <c:pt idx="50">
                  <c:v>2638</c:v>
                </c:pt>
                <c:pt idx="51">
                  <c:v>2647</c:v>
                </c:pt>
                <c:pt idx="52">
                  <c:v>2637</c:v>
                </c:pt>
                <c:pt idx="53">
                  <c:v>2664</c:v>
                </c:pt>
                <c:pt idx="54">
                  <c:v>2650</c:v>
                </c:pt>
                <c:pt idx="55">
                  <c:v>2633</c:v>
                </c:pt>
                <c:pt idx="56">
                  <c:v>2664</c:v>
                </c:pt>
                <c:pt idx="57">
                  <c:v>2646</c:v>
                </c:pt>
                <c:pt idx="58">
                  <c:v>2654</c:v>
                </c:pt>
                <c:pt idx="59">
                  <c:v>2670</c:v>
                </c:pt>
                <c:pt idx="60">
                  <c:v>2651</c:v>
                </c:pt>
                <c:pt idx="61">
                  <c:v>2666</c:v>
                </c:pt>
                <c:pt idx="62">
                  <c:v>2645</c:v>
                </c:pt>
                <c:pt idx="63">
                  <c:v>2665</c:v>
                </c:pt>
                <c:pt idx="64">
                  <c:v>2638</c:v>
                </c:pt>
                <c:pt idx="65">
                  <c:v>2642</c:v>
                </c:pt>
                <c:pt idx="66">
                  <c:v>2643</c:v>
                </c:pt>
                <c:pt idx="67">
                  <c:v>2651</c:v>
                </c:pt>
                <c:pt idx="68">
                  <c:v>2670</c:v>
                </c:pt>
                <c:pt idx="69">
                  <c:v>2679</c:v>
                </c:pt>
                <c:pt idx="70">
                  <c:v>2630</c:v>
                </c:pt>
                <c:pt idx="71">
                  <c:v>2648</c:v>
                </c:pt>
                <c:pt idx="72">
                  <c:v>2652</c:v>
                </c:pt>
                <c:pt idx="73">
                  <c:v>2624</c:v>
                </c:pt>
                <c:pt idx="74">
                  <c:v>2678</c:v>
                </c:pt>
                <c:pt idx="75">
                  <c:v>2642</c:v>
                </c:pt>
                <c:pt idx="76">
                  <c:v>2627</c:v>
                </c:pt>
                <c:pt idx="77">
                  <c:v>2672</c:v>
                </c:pt>
                <c:pt idx="78">
                  <c:v>2638</c:v>
                </c:pt>
                <c:pt idx="79">
                  <c:v>2644</c:v>
                </c:pt>
                <c:pt idx="80">
                  <c:v>2671</c:v>
                </c:pt>
                <c:pt idx="81">
                  <c:v>2666</c:v>
                </c:pt>
                <c:pt idx="82">
                  <c:v>2647</c:v>
                </c:pt>
                <c:pt idx="83">
                  <c:v>2656</c:v>
                </c:pt>
                <c:pt idx="84">
                  <c:v>2644</c:v>
                </c:pt>
                <c:pt idx="85">
                  <c:v>2637</c:v>
                </c:pt>
                <c:pt idx="86">
                  <c:v>2682</c:v>
                </c:pt>
                <c:pt idx="87">
                  <c:v>2674</c:v>
                </c:pt>
                <c:pt idx="88">
                  <c:v>2647</c:v>
                </c:pt>
                <c:pt idx="89">
                  <c:v>2668</c:v>
                </c:pt>
                <c:pt idx="90">
                  <c:v>2664</c:v>
                </c:pt>
                <c:pt idx="91">
                  <c:v>2670</c:v>
                </c:pt>
                <c:pt idx="92">
                  <c:v>2680</c:v>
                </c:pt>
                <c:pt idx="93">
                  <c:v>2680</c:v>
                </c:pt>
                <c:pt idx="94">
                  <c:v>2700</c:v>
                </c:pt>
                <c:pt idx="95">
                  <c:v>2718</c:v>
                </c:pt>
                <c:pt idx="96">
                  <c:v>2704</c:v>
                </c:pt>
                <c:pt idx="97">
                  <c:v>2715</c:v>
                </c:pt>
                <c:pt idx="98">
                  <c:v>2702</c:v>
                </c:pt>
                <c:pt idx="99">
                  <c:v>2688</c:v>
                </c:pt>
                <c:pt idx="100">
                  <c:v>2712</c:v>
                </c:pt>
                <c:pt idx="101">
                  <c:v>2721</c:v>
                </c:pt>
                <c:pt idx="102">
                  <c:v>2713</c:v>
                </c:pt>
                <c:pt idx="103">
                  <c:v>2725</c:v>
                </c:pt>
                <c:pt idx="104">
                  <c:v>2699</c:v>
                </c:pt>
                <c:pt idx="105">
                  <c:v>2707</c:v>
                </c:pt>
                <c:pt idx="106">
                  <c:v>2709</c:v>
                </c:pt>
                <c:pt idx="107">
                  <c:v>2695</c:v>
                </c:pt>
                <c:pt idx="108">
                  <c:v>2713</c:v>
                </c:pt>
                <c:pt idx="109">
                  <c:v>2718</c:v>
                </c:pt>
                <c:pt idx="110">
                  <c:v>2708</c:v>
                </c:pt>
                <c:pt idx="111">
                  <c:v>2711</c:v>
                </c:pt>
                <c:pt idx="112">
                  <c:v>2722</c:v>
                </c:pt>
                <c:pt idx="113">
                  <c:v>2697</c:v>
                </c:pt>
                <c:pt idx="114">
                  <c:v>2709</c:v>
                </c:pt>
                <c:pt idx="115">
                  <c:v>2710</c:v>
                </c:pt>
                <c:pt idx="116">
                  <c:v>2726</c:v>
                </c:pt>
                <c:pt idx="117">
                  <c:v>2726</c:v>
                </c:pt>
                <c:pt idx="118">
                  <c:v>2717</c:v>
                </c:pt>
                <c:pt idx="119">
                  <c:v>2740</c:v>
                </c:pt>
                <c:pt idx="120">
                  <c:v>2756</c:v>
                </c:pt>
                <c:pt idx="121">
                  <c:v>2713</c:v>
                </c:pt>
                <c:pt idx="122">
                  <c:v>2681</c:v>
                </c:pt>
                <c:pt idx="123">
                  <c:v>2661</c:v>
                </c:pt>
                <c:pt idx="124">
                  <c:v>2658</c:v>
                </c:pt>
                <c:pt idx="125">
                  <c:v>2661</c:v>
                </c:pt>
                <c:pt idx="126">
                  <c:v>2693</c:v>
                </c:pt>
                <c:pt idx="127">
                  <c:v>2697</c:v>
                </c:pt>
                <c:pt idx="128">
                  <c:v>2751</c:v>
                </c:pt>
                <c:pt idx="129">
                  <c:v>2740</c:v>
                </c:pt>
                <c:pt idx="130">
                  <c:v>2735</c:v>
                </c:pt>
                <c:pt idx="131">
                  <c:v>2711</c:v>
                </c:pt>
                <c:pt idx="132">
                  <c:v>2729</c:v>
                </c:pt>
                <c:pt idx="133">
                  <c:v>2752</c:v>
                </c:pt>
                <c:pt idx="134">
                  <c:v>2733</c:v>
                </c:pt>
                <c:pt idx="135">
                  <c:v>2738</c:v>
                </c:pt>
                <c:pt idx="136">
                  <c:v>2785</c:v>
                </c:pt>
                <c:pt idx="137">
                  <c:v>2782</c:v>
                </c:pt>
                <c:pt idx="138">
                  <c:v>2771</c:v>
                </c:pt>
                <c:pt idx="139">
                  <c:v>2765</c:v>
                </c:pt>
                <c:pt idx="140">
                  <c:v>2754</c:v>
                </c:pt>
                <c:pt idx="141">
                  <c:v>2764</c:v>
                </c:pt>
                <c:pt idx="142">
                  <c:v>2769</c:v>
                </c:pt>
                <c:pt idx="143">
                  <c:v>2820</c:v>
                </c:pt>
                <c:pt idx="144">
                  <c:v>2791</c:v>
                </c:pt>
                <c:pt idx="145">
                  <c:v>2804</c:v>
                </c:pt>
                <c:pt idx="146">
                  <c:v>2785</c:v>
                </c:pt>
                <c:pt idx="147">
                  <c:v>2793</c:v>
                </c:pt>
                <c:pt idx="148">
                  <c:v>2792</c:v>
                </c:pt>
                <c:pt idx="149">
                  <c:v>2813</c:v>
                </c:pt>
                <c:pt idx="150">
                  <c:v>2807</c:v>
                </c:pt>
                <c:pt idx="151">
                  <c:v>2803</c:v>
                </c:pt>
                <c:pt idx="152">
                  <c:v>2837</c:v>
                </c:pt>
                <c:pt idx="153">
                  <c:v>2827</c:v>
                </c:pt>
                <c:pt idx="154">
                  <c:v>2831</c:v>
                </c:pt>
                <c:pt idx="155">
                  <c:v>2828</c:v>
                </c:pt>
                <c:pt idx="156">
                  <c:v>2823</c:v>
                </c:pt>
                <c:pt idx="157">
                  <c:v>2819</c:v>
                </c:pt>
                <c:pt idx="158">
                  <c:v>2825</c:v>
                </c:pt>
                <c:pt idx="159">
                  <c:v>2836</c:v>
                </c:pt>
                <c:pt idx="160">
                  <c:v>2859</c:v>
                </c:pt>
                <c:pt idx="161">
                  <c:v>2834</c:v>
                </c:pt>
                <c:pt idx="162">
                  <c:v>2751</c:v>
                </c:pt>
              </c:numCache>
            </c:numRef>
          </c:val>
          <c:smooth val="0"/>
          <c:extLst>
            <c:ext xmlns:c16="http://schemas.microsoft.com/office/drawing/2014/chart" uri="{C3380CC4-5D6E-409C-BE32-E72D297353CC}">
              <c16:uniqueId val="{00000001-C45E-4DD1-B313-BD5F4901ABB1}"/>
            </c:ext>
          </c:extLst>
        </c:ser>
        <c:ser>
          <c:idx val="2"/>
          <c:order val="2"/>
          <c:tx>
            <c:strRef>
              <c:f>Taul1!$D$1</c:f>
              <c:strCache>
                <c:ptCount val="1"/>
                <c:pt idx="0">
                  <c:v>Trendi</c:v>
                </c:pt>
              </c:strCache>
            </c:strRef>
          </c:tx>
          <c:spPr>
            <a:ln w="28575" cap="rnd">
              <a:solidFill>
                <a:schemeClr val="accent1"/>
              </a:solidFill>
              <a:round/>
            </a:ln>
            <a:effectLst/>
          </c:spPr>
          <c:marker>
            <c:symbol val="none"/>
          </c:marker>
          <c:cat>
            <c:numRef>
              <c:f>Taul1!$A$2:$A$169</c:f>
              <c:numCache>
                <c:formatCode>mm\/yyyy</c:formatCode>
                <c:ptCount val="168"/>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numCache>
            </c:numRef>
          </c:cat>
          <c:val>
            <c:numRef>
              <c:f>Taul1!$D$2:$D$169</c:f>
              <c:numCache>
                <c:formatCode>0</c:formatCode>
                <c:ptCount val="168"/>
                <c:pt idx="0">
                  <c:v>2643</c:v>
                </c:pt>
                <c:pt idx="1">
                  <c:v>2639</c:v>
                </c:pt>
                <c:pt idx="2">
                  <c:v>2635</c:v>
                </c:pt>
                <c:pt idx="3">
                  <c:v>2634</c:v>
                </c:pt>
                <c:pt idx="4">
                  <c:v>2636</c:v>
                </c:pt>
                <c:pt idx="5">
                  <c:v>2639</c:v>
                </c:pt>
                <c:pt idx="6">
                  <c:v>2642</c:v>
                </c:pt>
                <c:pt idx="7">
                  <c:v>2641</c:v>
                </c:pt>
                <c:pt idx="8">
                  <c:v>2639</c:v>
                </c:pt>
                <c:pt idx="9">
                  <c:v>2637</c:v>
                </c:pt>
                <c:pt idx="10">
                  <c:v>2637</c:v>
                </c:pt>
                <c:pt idx="11">
                  <c:v>2639</c:v>
                </c:pt>
                <c:pt idx="12">
                  <c:v>2642</c:v>
                </c:pt>
                <c:pt idx="13">
                  <c:v>2643</c:v>
                </c:pt>
                <c:pt idx="14">
                  <c:v>2643</c:v>
                </c:pt>
                <c:pt idx="15">
                  <c:v>2645</c:v>
                </c:pt>
                <c:pt idx="16">
                  <c:v>2648</c:v>
                </c:pt>
                <c:pt idx="17">
                  <c:v>2651</c:v>
                </c:pt>
                <c:pt idx="18">
                  <c:v>2651</c:v>
                </c:pt>
                <c:pt idx="19">
                  <c:v>2651</c:v>
                </c:pt>
                <c:pt idx="20">
                  <c:v>2651</c:v>
                </c:pt>
                <c:pt idx="21">
                  <c:v>2653</c:v>
                </c:pt>
                <c:pt idx="22">
                  <c:v>2652</c:v>
                </c:pt>
                <c:pt idx="23">
                  <c:v>2652</c:v>
                </c:pt>
                <c:pt idx="24">
                  <c:v>2652</c:v>
                </c:pt>
                <c:pt idx="25">
                  <c:v>2653</c:v>
                </c:pt>
                <c:pt idx="26">
                  <c:v>2656</c:v>
                </c:pt>
                <c:pt idx="27">
                  <c:v>2658</c:v>
                </c:pt>
                <c:pt idx="28">
                  <c:v>2660</c:v>
                </c:pt>
                <c:pt idx="29">
                  <c:v>2664</c:v>
                </c:pt>
                <c:pt idx="30">
                  <c:v>2667</c:v>
                </c:pt>
                <c:pt idx="31">
                  <c:v>2668</c:v>
                </c:pt>
                <c:pt idx="32">
                  <c:v>2664</c:v>
                </c:pt>
                <c:pt idx="33">
                  <c:v>2658</c:v>
                </c:pt>
                <c:pt idx="34">
                  <c:v>2654</c:v>
                </c:pt>
                <c:pt idx="35">
                  <c:v>2652</c:v>
                </c:pt>
                <c:pt idx="36">
                  <c:v>2651</c:v>
                </c:pt>
                <c:pt idx="37">
                  <c:v>2650</c:v>
                </c:pt>
                <c:pt idx="38">
                  <c:v>2650</c:v>
                </c:pt>
                <c:pt idx="39">
                  <c:v>2651</c:v>
                </c:pt>
                <c:pt idx="40">
                  <c:v>2651</c:v>
                </c:pt>
                <c:pt idx="41">
                  <c:v>2646</c:v>
                </c:pt>
                <c:pt idx="42">
                  <c:v>2641</c:v>
                </c:pt>
                <c:pt idx="43">
                  <c:v>2637</c:v>
                </c:pt>
                <c:pt idx="44">
                  <c:v>2637</c:v>
                </c:pt>
                <c:pt idx="45">
                  <c:v>2640</c:v>
                </c:pt>
                <c:pt idx="46">
                  <c:v>2644</c:v>
                </c:pt>
                <c:pt idx="47">
                  <c:v>2646</c:v>
                </c:pt>
                <c:pt idx="48">
                  <c:v>2647</c:v>
                </c:pt>
                <c:pt idx="49">
                  <c:v>2647</c:v>
                </c:pt>
                <c:pt idx="50">
                  <c:v>2645</c:v>
                </c:pt>
                <c:pt idx="51">
                  <c:v>2645</c:v>
                </c:pt>
                <c:pt idx="52">
                  <c:v>2647</c:v>
                </c:pt>
                <c:pt idx="53">
                  <c:v>2649</c:v>
                </c:pt>
                <c:pt idx="54">
                  <c:v>2649</c:v>
                </c:pt>
                <c:pt idx="55">
                  <c:v>2649</c:v>
                </c:pt>
                <c:pt idx="56">
                  <c:v>2650</c:v>
                </c:pt>
                <c:pt idx="57">
                  <c:v>2654</c:v>
                </c:pt>
                <c:pt idx="58">
                  <c:v>2656</c:v>
                </c:pt>
                <c:pt idx="59">
                  <c:v>2658</c:v>
                </c:pt>
                <c:pt idx="60">
                  <c:v>2658</c:v>
                </c:pt>
                <c:pt idx="61">
                  <c:v>2657</c:v>
                </c:pt>
                <c:pt idx="62">
                  <c:v>2654</c:v>
                </c:pt>
                <c:pt idx="63">
                  <c:v>2651</c:v>
                </c:pt>
                <c:pt idx="64">
                  <c:v>2648</c:v>
                </c:pt>
                <c:pt idx="65">
                  <c:v>2646</c:v>
                </c:pt>
                <c:pt idx="66">
                  <c:v>2648</c:v>
                </c:pt>
                <c:pt idx="67">
                  <c:v>2654</c:v>
                </c:pt>
                <c:pt idx="68">
                  <c:v>2659</c:v>
                </c:pt>
                <c:pt idx="69">
                  <c:v>2658</c:v>
                </c:pt>
                <c:pt idx="70">
                  <c:v>2651</c:v>
                </c:pt>
                <c:pt idx="71">
                  <c:v>2646</c:v>
                </c:pt>
                <c:pt idx="72">
                  <c:v>2645</c:v>
                </c:pt>
                <c:pt idx="73">
                  <c:v>2647</c:v>
                </c:pt>
                <c:pt idx="74">
                  <c:v>2649</c:v>
                </c:pt>
                <c:pt idx="75">
                  <c:v>2648</c:v>
                </c:pt>
                <c:pt idx="76">
                  <c:v>2647</c:v>
                </c:pt>
                <c:pt idx="77">
                  <c:v>2649</c:v>
                </c:pt>
                <c:pt idx="78">
                  <c:v>2650</c:v>
                </c:pt>
                <c:pt idx="79">
                  <c:v>2653</c:v>
                </c:pt>
                <c:pt idx="80">
                  <c:v>2656</c:v>
                </c:pt>
                <c:pt idx="81">
                  <c:v>2657</c:v>
                </c:pt>
                <c:pt idx="82">
                  <c:v>2655</c:v>
                </c:pt>
                <c:pt idx="83">
                  <c:v>2651</c:v>
                </c:pt>
                <c:pt idx="84">
                  <c:v>2651</c:v>
                </c:pt>
                <c:pt idx="85">
                  <c:v>2656</c:v>
                </c:pt>
                <c:pt idx="86">
                  <c:v>2661</c:v>
                </c:pt>
                <c:pt idx="87">
                  <c:v>2664</c:v>
                </c:pt>
                <c:pt idx="88">
                  <c:v>2664</c:v>
                </c:pt>
                <c:pt idx="89">
                  <c:v>2664</c:v>
                </c:pt>
                <c:pt idx="90">
                  <c:v>2666</c:v>
                </c:pt>
                <c:pt idx="91">
                  <c:v>2671</c:v>
                </c:pt>
                <c:pt idx="92">
                  <c:v>2679</c:v>
                </c:pt>
                <c:pt idx="93">
                  <c:v>2687</c:v>
                </c:pt>
                <c:pt idx="94">
                  <c:v>2697</c:v>
                </c:pt>
                <c:pt idx="95">
                  <c:v>2705</c:v>
                </c:pt>
                <c:pt idx="96">
                  <c:v>2708</c:v>
                </c:pt>
                <c:pt idx="97">
                  <c:v>2707</c:v>
                </c:pt>
                <c:pt idx="98">
                  <c:v>2704</c:v>
                </c:pt>
                <c:pt idx="99">
                  <c:v>2704</c:v>
                </c:pt>
                <c:pt idx="100">
                  <c:v>2708</c:v>
                </c:pt>
                <c:pt idx="101">
                  <c:v>2712</c:v>
                </c:pt>
                <c:pt idx="102">
                  <c:v>2715</c:v>
                </c:pt>
                <c:pt idx="103">
                  <c:v>2713</c:v>
                </c:pt>
                <c:pt idx="104">
                  <c:v>2709</c:v>
                </c:pt>
                <c:pt idx="105">
                  <c:v>2707</c:v>
                </c:pt>
                <c:pt idx="106">
                  <c:v>2706</c:v>
                </c:pt>
                <c:pt idx="107">
                  <c:v>2706</c:v>
                </c:pt>
                <c:pt idx="108">
                  <c:v>2709</c:v>
                </c:pt>
                <c:pt idx="109">
                  <c:v>2711</c:v>
                </c:pt>
                <c:pt idx="110">
                  <c:v>2713</c:v>
                </c:pt>
                <c:pt idx="111">
                  <c:v>2712</c:v>
                </c:pt>
                <c:pt idx="112">
                  <c:v>2711</c:v>
                </c:pt>
                <c:pt idx="113">
                  <c:v>2709</c:v>
                </c:pt>
                <c:pt idx="114">
                  <c:v>2710</c:v>
                </c:pt>
                <c:pt idx="115">
                  <c:v>2715</c:v>
                </c:pt>
                <c:pt idx="116">
                  <c:v>2720</c:v>
                </c:pt>
                <c:pt idx="117">
                  <c:v>2724</c:v>
                </c:pt>
                <c:pt idx="118">
                  <c:v>2729</c:v>
                </c:pt>
                <c:pt idx="119">
                  <c:v>2735</c:v>
                </c:pt>
                <c:pt idx="120">
                  <c:v>2740</c:v>
                </c:pt>
                <c:pt idx="121">
                  <c:v>2744</c:v>
                </c:pt>
                <c:pt idx="122">
                  <c:v>2651</c:v>
                </c:pt>
                <c:pt idx="123">
                  <c:v>2647</c:v>
                </c:pt>
                <c:pt idx="124">
                  <c:v>2680</c:v>
                </c:pt>
                <c:pt idx="125">
                  <c:v>2678</c:v>
                </c:pt>
                <c:pt idx="126">
                  <c:v>2684</c:v>
                </c:pt>
                <c:pt idx="127">
                  <c:v>2692</c:v>
                </c:pt>
                <c:pt idx="128">
                  <c:v>2697</c:v>
                </c:pt>
                <c:pt idx="129">
                  <c:v>2701</c:v>
                </c:pt>
                <c:pt idx="130">
                  <c:v>2703</c:v>
                </c:pt>
                <c:pt idx="131">
                  <c:v>2709</c:v>
                </c:pt>
                <c:pt idx="132">
                  <c:v>2718</c:v>
                </c:pt>
                <c:pt idx="133">
                  <c:v>2727</c:v>
                </c:pt>
                <c:pt idx="134">
                  <c:v>2737</c:v>
                </c:pt>
                <c:pt idx="135">
                  <c:v>2749</c:v>
                </c:pt>
                <c:pt idx="136">
                  <c:v>2762</c:v>
                </c:pt>
                <c:pt idx="137">
                  <c:v>2769</c:v>
                </c:pt>
                <c:pt idx="138">
                  <c:v>2769</c:v>
                </c:pt>
                <c:pt idx="139">
                  <c:v>2764</c:v>
                </c:pt>
                <c:pt idx="140">
                  <c:v>2764</c:v>
                </c:pt>
                <c:pt idx="141">
                  <c:v>2769</c:v>
                </c:pt>
                <c:pt idx="142">
                  <c:v>2780</c:v>
                </c:pt>
                <c:pt idx="143">
                  <c:v>2791</c:v>
                </c:pt>
                <c:pt idx="144">
                  <c:v>2796</c:v>
                </c:pt>
                <c:pt idx="145">
                  <c:v>2796</c:v>
                </c:pt>
                <c:pt idx="146">
                  <c:v>2793</c:v>
                </c:pt>
                <c:pt idx="147">
                  <c:v>2794</c:v>
                </c:pt>
                <c:pt idx="148">
                  <c:v>2798</c:v>
                </c:pt>
                <c:pt idx="149">
                  <c:v>2803</c:v>
                </c:pt>
                <c:pt idx="150">
                  <c:v>2809</c:v>
                </c:pt>
                <c:pt idx="151">
                  <c:v>2816</c:v>
                </c:pt>
                <c:pt idx="152">
                  <c:v>2822</c:v>
                </c:pt>
                <c:pt idx="153">
                  <c:v>2826</c:v>
                </c:pt>
                <c:pt idx="154">
                  <c:v>2828</c:v>
                </c:pt>
                <c:pt idx="155">
                  <c:v>2827</c:v>
                </c:pt>
                <c:pt idx="156">
                  <c:v>2825</c:v>
                </c:pt>
                <c:pt idx="157">
                  <c:v>2825</c:v>
                </c:pt>
                <c:pt idx="158">
                  <c:v>2829</c:v>
                </c:pt>
                <c:pt idx="159">
                  <c:v>2837</c:v>
                </c:pt>
                <c:pt idx="160">
                  <c:v>2843</c:v>
                </c:pt>
                <c:pt idx="161">
                  <c:v>2848</c:v>
                </c:pt>
                <c:pt idx="162">
                  <c:v>2852</c:v>
                </c:pt>
              </c:numCache>
            </c:numRef>
          </c:val>
          <c:smooth val="0"/>
          <c:extLst>
            <c:ext xmlns:c16="http://schemas.microsoft.com/office/drawing/2014/chart" uri="{C3380CC4-5D6E-409C-BE32-E72D297353CC}">
              <c16:uniqueId val="{00000002-C45E-4DD1-B313-BD5F4901ABB1}"/>
            </c:ext>
          </c:extLst>
        </c:ser>
        <c:dLbls>
          <c:showLegendKey val="0"/>
          <c:showVal val="0"/>
          <c:showCatName val="0"/>
          <c:showSerName val="0"/>
          <c:showPercent val="0"/>
          <c:showBubbleSize val="0"/>
        </c:dLbls>
        <c:smooth val="0"/>
        <c:axId val="836566184"/>
        <c:axId val="836566840"/>
      </c:lineChart>
      <c:dateAx>
        <c:axId val="836566184"/>
        <c:scaling>
          <c:orientation val="minMax"/>
        </c:scaling>
        <c:delete val="0"/>
        <c:axPos val="b"/>
        <c:numFmt formatCode="yyyy"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836566840"/>
        <c:crosses val="autoZero"/>
        <c:auto val="1"/>
        <c:lblOffset val="100"/>
        <c:baseTimeUnit val="months"/>
        <c:majorUnit val="1"/>
        <c:majorTimeUnit val="years"/>
      </c:dateAx>
      <c:valAx>
        <c:axId val="836566840"/>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r>
                  <a:rPr lang="fi-FI"/>
                  <a:t>Työvoiman määrä (1 000 henkilöä)</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836566184"/>
        <c:crosses val="autoZero"/>
        <c:crossBetween val="between"/>
      </c:valAx>
      <c:spPr>
        <a:noFill/>
        <a:ln>
          <a:noFill/>
        </a:ln>
        <a:effectLst/>
      </c:spPr>
    </c:plotArea>
    <c:legend>
      <c:legendPos val="t"/>
      <c:layout>
        <c:manualLayout>
          <c:xMode val="edge"/>
          <c:yMode val="edge"/>
          <c:x val="9.9743750000000006E-2"/>
          <c:y val="0.8623456790123456"/>
          <c:w val="0.45067453703703697"/>
          <c:h val="5.0875514403292181E-2"/>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j-lt"/>
        </a:defRPr>
      </a:pPr>
      <a:endParaRPr lang="fi-FI"/>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Alkuperäinen sarja, viitevuosi 2015, miljoonaa euroa</c:v>
                </c:pt>
              </c:strCache>
            </c:strRef>
          </c:tx>
          <c:spPr>
            <a:ln w="28575" cap="rnd">
              <a:solidFill>
                <a:schemeClr val="tx1"/>
              </a:solidFill>
              <a:round/>
            </a:ln>
            <a:effectLst/>
          </c:spPr>
          <c:marker>
            <c:symbol val="none"/>
          </c:marker>
          <c:cat>
            <c:strRef>
              <c:f>Taul1!$A$2:$A$37</c:f>
              <c:strCache>
                <c:ptCount val="36"/>
                <c:pt idx="0">
                  <c:v>2015</c:v>
                </c:pt>
                <c:pt idx="1">
                  <c:v>II/2015</c:v>
                </c:pt>
                <c:pt idx="2">
                  <c:v>III/2015</c:v>
                </c:pt>
                <c:pt idx="3">
                  <c:v>IV/2015</c:v>
                </c:pt>
                <c:pt idx="4">
                  <c:v>2016</c:v>
                </c:pt>
                <c:pt idx="5">
                  <c:v>II/2016</c:v>
                </c:pt>
                <c:pt idx="6">
                  <c:v>III/2016</c:v>
                </c:pt>
                <c:pt idx="7">
                  <c:v>IV/2016</c:v>
                </c:pt>
                <c:pt idx="8">
                  <c:v>2017</c:v>
                </c:pt>
                <c:pt idx="9">
                  <c:v>II/2017</c:v>
                </c:pt>
                <c:pt idx="10">
                  <c:v>III/2017</c:v>
                </c:pt>
                <c:pt idx="11">
                  <c:v>IV/2017</c:v>
                </c:pt>
                <c:pt idx="12">
                  <c:v>2018</c:v>
                </c:pt>
                <c:pt idx="13">
                  <c:v>II/2018</c:v>
                </c:pt>
                <c:pt idx="14">
                  <c:v>III/2018</c:v>
                </c:pt>
                <c:pt idx="15">
                  <c:v>IV/2018</c:v>
                </c:pt>
                <c:pt idx="16">
                  <c:v>2019</c:v>
                </c:pt>
                <c:pt idx="17">
                  <c:v>II/2019</c:v>
                </c:pt>
                <c:pt idx="18">
                  <c:v>III/2019</c:v>
                </c:pt>
                <c:pt idx="19">
                  <c:v>IV/2019</c:v>
                </c:pt>
                <c:pt idx="20">
                  <c:v>2020</c:v>
                </c:pt>
                <c:pt idx="21">
                  <c:v>II/2020</c:v>
                </c:pt>
                <c:pt idx="22">
                  <c:v>III/2020</c:v>
                </c:pt>
                <c:pt idx="23">
                  <c:v>IV/2020</c:v>
                </c:pt>
                <c:pt idx="24">
                  <c:v>2021</c:v>
                </c:pt>
                <c:pt idx="25">
                  <c:v>II/2021</c:v>
                </c:pt>
                <c:pt idx="26">
                  <c:v>III/2021</c:v>
                </c:pt>
                <c:pt idx="27">
                  <c:v>IV/2021</c:v>
                </c:pt>
                <c:pt idx="28">
                  <c:v>2022</c:v>
                </c:pt>
                <c:pt idx="29">
                  <c:v>II/2022</c:v>
                </c:pt>
                <c:pt idx="30">
                  <c:v>III/2022</c:v>
                </c:pt>
                <c:pt idx="31">
                  <c:v>IV/2022</c:v>
                </c:pt>
                <c:pt idx="32">
                  <c:v>2023</c:v>
                </c:pt>
                <c:pt idx="33">
                  <c:v>II/2023</c:v>
                </c:pt>
                <c:pt idx="34">
                  <c:v>III/2023</c:v>
                </c:pt>
                <c:pt idx="35">
                  <c:v>IV/2023</c:v>
                </c:pt>
              </c:strCache>
            </c:strRef>
          </c:cat>
          <c:val>
            <c:numRef>
              <c:f>Taul1!$B$2:$B$37</c:f>
              <c:numCache>
                <c:formatCode>0</c:formatCode>
                <c:ptCount val="36"/>
                <c:pt idx="0">
                  <c:v>50061</c:v>
                </c:pt>
                <c:pt idx="1">
                  <c:v>53443</c:v>
                </c:pt>
                <c:pt idx="2">
                  <c:v>52356</c:v>
                </c:pt>
                <c:pt idx="3">
                  <c:v>55525</c:v>
                </c:pt>
                <c:pt idx="4">
                  <c:v>51567</c:v>
                </c:pt>
                <c:pt idx="5">
                  <c:v>54822</c:v>
                </c:pt>
                <c:pt idx="6">
                  <c:v>53976</c:v>
                </c:pt>
                <c:pt idx="7">
                  <c:v>56963</c:v>
                </c:pt>
                <c:pt idx="8">
                  <c:v>53369</c:v>
                </c:pt>
                <c:pt idx="9">
                  <c:v>56562</c:v>
                </c:pt>
                <c:pt idx="10">
                  <c:v>55559</c:v>
                </c:pt>
                <c:pt idx="11">
                  <c:v>58776</c:v>
                </c:pt>
                <c:pt idx="12">
                  <c:v>54643</c:v>
                </c:pt>
                <c:pt idx="13">
                  <c:v>57414</c:v>
                </c:pt>
                <c:pt idx="14">
                  <c:v>55912</c:v>
                </c:pt>
                <c:pt idx="15">
                  <c:v>58853</c:v>
                </c:pt>
                <c:pt idx="16">
                  <c:v>54836</c:v>
                </c:pt>
                <c:pt idx="17">
                  <c:v>57941</c:v>
                </c:pt>
                <c:pt idx="18">
                  <c:v>56999</c:v>
                </c:pt>
                <c:pt idx="19">
                  <c:v>59823</c:v>
                </c:pt>
                <c:pt idx="20">
                  <c:v>54922</c:v>
                </c:pt>
                <c:pt idx="21">
                  <c:v>53913</c:v>
                </c:pt>
                <c:pt idx="22">
                  <c:v>55706</c:v>
                </c:pt>
                <c:pt idx="23">
                  <c:v>59651</c:v>
                </c:pt>
                <c:pt idx="24">
                  <c:v>54092</c:v>
                </c:pt>
                <c:pt idx="25">
                  <c:v>58040</c:v>
                </c:pt>
                <c:pt idx="26">
                  <c:v>57517</c:v>
                </c:pt>
                <c:pt idx="27">
                  <c:v>61649</c:v>
                </c:pt>
                <c:pt idx="28">
                  <c:v>55993</c:v>
                </c:pt>
                <c:pt idx="29">
                  <c:v>59586</c:v>
                </c:pt>
                <c:pt idx="30">
                  <c:v>58237</c:v>
                </c:pt>
                <c:pt idx="31">
                  <c:v>61194</c:v>
                </c:pt>
                <c:pt idx="32">
                  <c:v>56219</c:v>
                </c:pt>
              </c:numCache>
            </c:numRef>
          </c:val>
          <c:smooth val="0"/>
          <c:extLst>
            <c:ext xmlns:c16="http://schemas.microsoft.com/office/drawing/2014/chart" uri="{C3380CC4-5D6E-409C-BE32-E72D297353CC}">
              <c16:uniqueId val="{00000000-1927-4B56-A13E-7911752C343C}"/>
            </c:ext>
          </c:extLst>
        </c:ser>
        <c:dLbls>
          <c:showLegendKey val="0"/>
          <c:showVal val="0"/>
          <c:showCatName val="0"/>
          <c:showSerName val="0"/>
          <c:showPercent val="0"/>
          <c:showBubbleSize val="0"/>
        </c:dLbls>
        <c:smooth val="0"/>
        <c:axId val="987104776"/>
        <c:axId val="987106088"/>
      </c:lineChart>
      <c:catAx>
        <c:axId val="987104776"/>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j-lt"/>
                <a:ea typeface="+mn-ea"/>
                <a:cs typeface="+mn-cs"/>
              </a:defRPr>
            </a:pPr>
            <a:endParaRPr lang="fi-FI"/>
          </a:p>
        </c:txPr>
        <c:crossAx val="987106088"/>
        <c:crosses val="autoZero"/>
        <c:auto val="1"/>
        <c:lblAlgn val="ctr"/>
        <c:lblOffset val="100"/>
        <c:tickLblSkip val="4"/>
        <c:noMultiLvlLbl val="0"/>
      </c:catAx>
      <c:valAx>
        <c:axId val="987106088"/>
        <c:scaling>
          <c:orientation val="minMax"/>
          <c:min val="40000"/>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j-lt"/>
                    <a:ea typeface="+mn-ea"/>
                    <a:cs typeface="+mn-cs"/>
                  </a:defRPr>
                </a:pPr>
                <a:r>
                  <a:rPr lang="fi-FI"/>
                  <a:t>BKT, fp2015,</a:t>
                </a:r>
                <a:r>
                  <a:rPr lang="fi-FI" baseline="0"/>
                  <a:t> </a:t>
                </a:r>
                <a:r>
                  <a:rPr lang="fi-FI" err="1"/>
                  <a:t>orig</a:t>
                </a:r>
                <a:r>
                  <a:rPr lang="fi-FI"/>
                  <a:t>, euroa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j-lt"/>
                  <a:ea typeface="+mn-ea"/>
                  <a:cs typeface="+mn-cs"/>
                </a:defRPr>
              </a:pPr>
              <a:endParaRPr lang="fi-FI"/>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j-lt"/>
                <a:ea typeface="+mn-ea"/>
                <a:cs typeface="+mn-cs"/>
              </a:defRPr>
            </a:pPr>
            <a:endParaRPr lang="fi-FI"/>
          </a:p>
        </c:txPr>
        <c:crossAx val="987104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mj-lt"/>
        </a:defRPr>
      </a:pPr>
      <a:endParaRPr lang="fi-FI"/>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Neljännesvuosimuutos</c:v>
                </c:pt>
              </c:strCache>
            </c:strRef>
          </c:tx>
          <c:spPr>
            <a:ln w="28575" cap="rnd">
              <a:solidFill>
                <a:schemeClr val="accent5">
                  <a:lumMod val="60000"/>
                  <a:lumOff val="40000"/>
                </a:schemeClr>
              </a:solidFill>
              <a:round/>
            </a:ln>
            <a:effectLst/>
          </c:spPr>
          <c:marker>
            <c:symbol val="none"/>
          </c:marker>
          <c:cat>
            <c:strRef>
              <c:f>Taul1!$A$2:$A$37</c:f>
              <c:strCache>
                <c:ptCount val="36"/>
                <c:pt idx="0">
                  <c:v>2015</c:v>
                </c:pt>
                <c:pt idx="1">
                  <c:v>II/2015</c:v>
                </c:pt>
                <c:pt idx="2">
                  <c:v>III/2015</c:v>
                </c:pt>
                <c:pt idx="3">
                  <c:v>IV/2015</c:v>
                </c:pt>
                <c:pt idx="4">
                  <c:v>2016</c:v>
                </c:pt>
                <c:pt idx="5">
                  <c:v>II/2016</c:v>
                </c:pt>
                <c:pt idx="6">
                  <c:v>III/2016</c:v>
                </c:pt>
                <c:pt idx="7">
                  <c:v>IV/2016</c:v>
                </c:pt>
                <c:pt idx="8">
                  <c:v>2017</c:v>
                </c:pt>
                <c:pt idx="9">
                  <c:v>II/2017</c:v>
                </c:pt>
                <c:pt idx="10">
                  <c:v>III/2017</c:v>
                </c:pt>
                <c:pt idx="11">
                  <c:v>IV/2017</c:v>
                </c:pt>
                <c:pt idx="12">
                  <c:v>2018</c:v>
                </c:pt>
                <c:pt idx="13">
                  <c:v>II/2018</c:v>
                </c:pt>
                <c:pt idx="14">
                  <c:v>III/2018</c:v>
                </c:pt>
                <c:pt idx="15">
                  <c:v>IV/2018</c:v>
                </c:pt>
                <c:pt idx="16">
                  <c:v>2019</c:v>
                </c:pt>
                <c:pt idx="17">
                  <c:v>II/2019</c:v>
                </c:pt>
                <c:pt idx="18">
                  <c:v>III/2019</c:v>
                </c:pt>
                <c:pt idx="19">
                  <c:v>IV/2019</c:v>
                </c:pt>
                <c:pt idx="20">
                  <c:v>2020</c:v>
                </c:pt>
                <c:pt idx="21">
                  <c:v>II/2020</c:v>
                </c:pt>
                <c:pt idx="22">
                  <c:v>III/2020</c:v>
                </c:pt>
                <c:pt idx="23">
                  <c:v>IV/2020</c:v>
                </c:pt>
                <c:pt idx="24">
                  <c:v>2021</c:v>
                </c:pt>
                <c:pt idx="25">
                  <c:v>II/2021</c:v>
                </c:pt>
                <c:pt idx="26">
                  <c:v>III/2021</c:v>
                </c:pt>
                <c:pt idx="27">
                  <c:v>IV/2021</c:v>
                </c:pt>
                <c:pt idx="28">
                  <c:v>2022</c:v>
                </c:pt>
                <c:pt idx="29">
                  <c:v>II/2022</c:v>
                </c:pt>
                <c:pt idx="30">
                  <c:v>III/2022</c:v>
                </c:pt>
                <c:pt idx="31">
                  <c:v>IV/2022</c:v>
                </c:pt>
                <c:pt idx="32">
                  <c:v>2023</c:v>
                </c:pt>
                <c:pt idx="33">
                  <c:v>II/2023</c:v>
                </c:pt>
                <c:pt idx="34">
                  <c:v>III/2023</c:v>
                </c:pt>
                <c:pt idx="35">
                  <c:v>IV/2023</c:v>
                </c:pt>
              </c:strCache>
            </c:strRef>
          </c:cat>
          <c:val>
            <c:numRef>
              <c:f>Taul1!$B$2:$B$37</c:f>
              <c:numCache>
                <c:formatCode>General</c:formatCode>
                <c:ptCount val="36"/>
                <c:pt idx="0">
                  <c:v>-8.6077844311377216</c:v>
                </c:pt>
                <c:pt idx="1">
                  <c:v>6.7557579752701713</c:v>
                </c:pt>
                <c:pt idx="2">
                  <c:v>-2.0339427053121972</c:v>
                </c:pt>
                <c:pt idx="3">
                  <c:v>6.0527924211169593</c:v>
                </c:pt>
                <c:pt idx="4">
                  <c:v>-7.1283205763169715</c:v>
                </c:pt>
                <c:pt idx="5">
                  <c:v>6.3121763918785323</c:v>
                </c:pt>
                <c:pt idx="6">
                  <c:v>-1.5431760971872599</c:v>
                </c:pt>
                <c:pt idx="7">
                  <c:v>5.5339410108196319</c:v>
                </c:pt>
                <c:pt idx="8">
                  <c:v>-6.3093587065288004</c:v>
                </c:pt>
                <c:pt idx="9">
                  <c:v>5.9828739530439101</c:v>
                </c:pt>
                <c:pt idx="10">
                  <c:v>-1.7732753438704396</c:v>
                </c:pt>
                <c:pt idx="11">
                  <c:v>5.7902410050576947</c:v>
                </c:pt>
                <c:pt idx="12">
                  <c:v>-7.0317816795971151</c:v>
                </c:pt>
                <c:pt idx="13">
                  <c:v>5.0710978533389461</c:v>
                </c:pt>
                <c:pt idx="14">
                  <c:v>-2.6160866687567452</c:v>
                </c:pt>
                <c:pt idx="15">
                  <c:v>5.2600515095149625</c:v>
                </c:pt>
                <c:pt idx="16">
                  <c:v>-6.8254804343024116</c:v>
                </c:pt>
                <c:pt idx="17">
                  <c:v>5.6623386096724682</c:v>
                </c:pt>
                <c:pt idx="18">
                  <c:v>-1.6257917536804722</c:v>
                </c:pt>
                <c:pt idx="19">
                  <c:v>4.954472885489225</c:v>
                </c:pt>
                <c:pt idx="20">
                  <c:v>-8.1925012119084641</c:v>
                </c:pt>
                <c:pt idx="21">
                  <c:v>-1.8371508685044224</c:v>
                </c:pt>
                <c:pt idx="22">
                  <c:v>3.325728488490709</c:v>
                </c:pt>
                <c:pt idx="23">
                  <c:v>7.0818224248734518</c:v>
                </c:pt>
                <c:pt idx="24">
                  <c:v>-9.3192067190826613</c:v>
                </c:pt>
                <c:pt idx="25">
                  <c:v>7.2986763292168799</c:v>
                </c:pt>
                <c:pt idx="26">
                  <c:v>-0.90110268780151381</c:v>
                </c:pt>
                <c:pt idx="27">
                  <c:v>7.1839630022428214</c:v>
                </c:pt>
                <c:pt idx="28">
                  <c:v>-9.174520267968667</c:v>
                </c:pt>
                <c:pt idx="29">
                  <c:v>6.4168735377636565</c:v>
                </c:pt>
                <c:pt idx="30">
                  <c:v>-2.2639546202128047</c:v>
                </c:pt>
                <c:pt idx="31">
                  <c:v>5.0775280320071392</c:v>
                </c:pt>
                <c:pt idx="32">
                  <c:v>-8.1298820145765944</c:v>
                </c:pt>
              </c:numCache>
            </c:numRef>
          </c:val>
          <c:smooth val="0"/>
          <c:extLst>
            <c:ext xmlns:c16="http://schemas.microsoft.com/office/drawing/2014/chart" uri="{C3380CC4-5D6E-409C-BE32-E72D297353CC}">
              <c16:uniqueId val="{00000000-E8EB-4138-8BEC-6D7F1DC14876}"/>
            </c:ext>
          </c:extLst>
        </c:ser>
        <c:ser>
          <c:idx val="1"/>
          <c:order val="1"/>
          <c:tx>
            <c:strRef>
              <c:f>Taul1!$C$1</c:f>
              <c:strCache>
                <c:ptCount val="1"/>
                <c:pt idx="0">
                  <c:v>Vuosimuutos</c:v>
                </c:pt>
              </c:strCache>
            </c:strRef>
          </c:tx>
          <c:spPr>
            <a:ln w="28575" cap="rnd">
              <a:solidFill>
                <a:schemeClr val="accent2"/>
              </a:solidFill>
              <a:round/>
            </a:ln>
            <a:effectLst/>
          </c:spPr>
          <c:marker>
            <c:symbol val="none"/>
          </c:marker>
          <c:cat>
            <c:strRef>
              <c:f>Taul1!$A$2:$A$37</c:f>
              <c:strCache>
                <c:ptCount val="36"/>
                <c:pt idx="0">
                  <c:v>2015</c:v>
                </c:pt>
                <c:pt idx="1">
                  <c:v>II/2015</c:v>
                </c:pt>
                <c:pt idx="2">
                  <c:v>III/2015</c:v>
                </c:pt>
                <c:pt idx="3">
                  <c:v>IV/2015</c:v>
                </c:pt>
                <c:pt idx="4">
                  <c:v>2016</c:v>
                </c:pt>
                <c:pt idx="5">
                  <c:v>II/2016</c:v>
                </c:pt>
                <c:pt idx="6">
                  <c:v>III/2016</c:v>
                </c:pt>
                <c:pt idx="7">
                  <c:v>IV/2016</c:v>
                </c:pt>
                <c:pt idx="8">
                  <c:v>2017</c:v>
                </c:pt>
                <c:pt idx="9">
                  <c:v>II/2017</c:v>
                </c:pt>
                <c:pt idx="10">
                  <c:v>III/2017</c:v>
                </c:pt>
                <c:pt idx="11">
                  <c:v>IV/2017</c:v>
                </c:pt>
                <c:pt idx="12">
                  <c:v>2018</c:v>
                </c:pt>
                <c:pt idx="13">
                  <c:v>II/2018</c:v>
                </c:pt>
                <c:pt idx="14">
                  <c:v>III/2018</c:v>
                </c:pt>
                <c:pt idx="15">
                  <c:v>IV/2018</c:v>
                </c:pt>
                <c:pt idx="16">
                  <c:v>2019</c:v>
                </c:pt>
                <c:pt idx="17">
                  <c:v>II/2019</c:v>
                </c:pt>
                <c:pt idx="18">
                  <c:v>III/2019</c:v>
                </c:pt>
                <c:pt idx="19">
                  <c:v>IV/2019</c:v>
                </c:pt>
                <c:pt idx="20">
                  <c:v>2020</c:v>
                </c:pt>
                <c:pt idx="21">
                  <c:v>II/2020</c:v>
                </c:pt>
                <c:pt idx="22">
                  <c:v>III/2020</c:v>
                </c:pt>
                <c:pt idx="23">
                  <c:v>IV/2020</c:v>
                </c:pt>
                <c:pt idx="24">
                  <c:v>2021</c:v>
                </c:pt>
                <c:pt idx="25">
                  <c:v>II/2021</c:v>
                </c:pt>
                <c:pt idx="26">
                  <c:v>III/2021</c:v>
                </c:pt>
                <c:pt idx="27">
                  <c:v>IV/2021</c:v>
                </c:pt>
                <c:pt idx="28">
                  <c:v>2022</c:v>
                </c:pt>
                <c:pt idx="29">
                  <c:v>II/2022</c:v>
                </c:pt>
                <c:pt idx="30">
                  <c:v>III/2022</c:v>
                </c:pt>
                <c:pt idx="31">
                  <c:v>IV/2022</c:v>
                </c:pt>
                <c:pt idx="32">
                  <c:v>2023</c:v>
                </c:pt>
                <c:pt idx="33">
                  <c:v>II/2023</c:v>
                </c:pt>
                <c:pt idx="34">
                  <c:v>III/2023</c:v>
                </c:pt>
                <c:pt idx="35">
                  <c:v>IV/2023</c:v>
                </c:pt>
              </c:strCache>
            </c:strRef>
          </c:cat>
          <c:val>
            <c:numRef>
              <c:f>Taul1!$C$2:$C$37</c:f>
              <c:numCache>
                <c:formatCode>General</c:formatCode>
                <c:ptCount val="36"/>
                <c:pt idx="0">
                  <c:v>-0.44744063954181845</c:v>
                </c:pt>
                <c:pt idx="1">
                  <c:v>0.88533997810247289</c:v>
                </c:pt>
                <c:pt idx="2">
                  <c:v>0.2873232961728478</c:v>
                </c:pt>
                <c:pt idx="3">
                  <c:v>1.3673871768657753</c:v>
                </c:pt>
                <c:pt idx="4">
                  <c:v>3.0083298375981338</c:v>
                </c:pt>
                <c:pt idx="5">
                  <c:v>2.5803192186067303</c:v>
                </c:pt>
                <c:pt idx="6">
                  <c:v>3.0942012376804939</c:v>
                </c:pt>
                <c:pt idx="7">
                  <c:v>2.5898244034218809</c:v>
                </c:pt>
                <c:pt idx="8">
                  <c:v>3.4944829057342863</c:v>
                </c:pt>
                <c:pt idx="9">
                  <c:v>3.1739082849950639</c:v>
                </c:pt>
                <c:pt idx="10">
                  <c:v>2.9327849414554574</c:v>
                </c:pt>
                <c:pt idx="11">
                  <c:v>3.1827677615294148</c:v>
                </c:pt>
                <c:pt idx="12">
                  <c:v>2.3871535910359842</c:v>
                </c:pt>
                <c:pt idx="13">
                  <c:v>1.5063116580036118</c:v>
                </c:pt>
                <c:pt idx="14">
                  <c:v>0.63536060764233238</c:v>
                </c:pt>
                <c:pt idx="15">
                  <c:v>0.13100585272900478</c:v>
                </c:pt>
                <c:pt idx="16">
                  <c:v>0.35320169097596832</c:v>
                </c:pt>
                <c:pt idx="17">
                  <c:v>0.91789459016964337</c:v>
                </c:pt>
                <c:pt idx="18">
                  <c:v>1.9441264844755946</c:v>
                </c:pt>
                <c:pt idx="19">
                  <c:v>1.6481742646933917</c:v>
                </c:pt>
                <c:pt idx="20">
                  <c:v>0.15683127872201386</c:v>
                </c:pt>
                <c:pt idx="21">
                  <c:v>-6.9518993458863365</c:v>
                </c:pt>
                <c:pt idx="22">
                  <c:v>-2.2684608501903569</c:v>
                </c:pt>
                <c:pt idx="23">
                  <c:v>-0.28751483543119072</c:v>
                </c:pt>
                <c:pt idx="24">
                  <c:v>-1.5112341138341701</c:v>
                </c:pt>
                <c:pt idx="25">
                  <c:v>7.6549255281657569</c:v>
                </c:pt>
                <c:pt idx="26">
                  <c:v>3.250996302014153</c:v>
                </c:pt>
                <c:pt idx="27">
                  <c:v>3.3494828250993258</c:v>
                </c:pt>
                <c:pt idx="28">
                  <c:v>3.5143829032019624</c:v>
                </c:pt>
                <c:pt idx="29">
                  <c:v>2.6636802205375565</c:v>
                </c:pt>
                <c:pt idx="30">
                  <c:v>1.2518038145244104</c:v>
                </c:pt>
                <c:pt idx="31">
                  <c:v>-0.73804927898262207</c:v>
                </c:pt>
                <c:pt idx="32">
                  <c:v>0.40362188130658172</c:v>
                </c:pt>
              </c:numCache>
            </c:numRef>
          </c:val>
          <c:smooth val="0"/>
          <c:extLst>
            <c:ext xmlns:c16="http://schemas.microsoft.com/office/drawing/2014/chart" uri="{C3380CC4-5D6E-409C-BE32-E72D297353CC}">
              <c16:uniqueId val="{00000001-E8EB-4138-8BEC-6D7F1DC14876}"/>
            </c:ext>
          </c:extLst>
        </c:ser>
        <c:dLbls>
          <c:showLegendKey val="0"/>
          <c:showVal val="0"/>
          <c:showCatName val="0"/>
          <c:showSerName val="0"/>
          <c:showPercent val="0"/>
          <c:showBubbleSize val="0"/>
        </c:dLbls>
        <c:smooth val="0"/>
        <c:axId val="987104776"/>
        <c:axId val="987106088"/>
      </c:lineChart>
      <c:catAx>
        <c:axId val="987104776"/>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j-lt"/>
                <a:ea typeface="+mn-ea"/>
                <a:cs typeface="+mn-cs"/>
              </a:defRPr>
            </a:pPr>
            <a:endParaRPr lang="fi-FI"/>
          </a:p>
        </c:txPr>
        <c:crossAx val="987106088"/>
        <c:crosses val="autoZero"/>
        <c:auto val="1"/>
        <c:lblAlgn val="ctr"/>
        <c:lblOffset val="100"/>
        <c:tickLblSkip val="4"/>
        <c:noMultiLvlLbl val="0"/>
      </c:catAx>
      <c:valAx>
        <c:axId val="987106088"/>
        <c:scaling>
          <c:orientation val="minMax"/>
          <c:min val="-10"/>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j-lt"/>
                    <a:ea typeface="+mn-ea"/>
                    <a:cs typeface="+mn-cs"/>
                  </a:defRPr>
                </a:pPr>
                <a:r>
                  <a:rPr lang="fi-FI"/>
                  <a:t>BKT, fp2015, </a:t>
                </a:r>
                <a:r>
                  <a:rPr lang="fi-FI" err="1"/>
                  <a:t>orig</a:t>
                </a:r>
                <a:r>
                  <a:rPr lang="fi-FI"/>
                  <a:t>,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j-lt"/>
                  <a:ea typeface="+mn-ea"/>
                  <a:cs typeface="+mn-cs"/>
                </a:defRPr>
              </a:pPr>
              <a:endParaRPr lang="fi-FI"/>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j-lt"/>
                <a:ea typeface="+mn-ea"/>
                <a:cs typeface="+mn-cs"/>
              </a:defRPr>
            </a:pPr>
            <a:endParaRPr lang="fi-FI"/>
          </a:p>
        </c:txPr>
        <c:crossAx val="98710477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mj-lt"/>
        </a:defRPr>
      </a:pPr>
      <a:endParaRPr lang="fi-FI"/>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Alkuperäinen sarja, viitevuosi 2015, miljoonaa euroa</c:v>
                </c:pt>
              </c:strCache>
            </c:strRef>
          </c:tx>
          <c:spPr>
            <a:ln w="28575" cap="rnd">
              <a:solidFill>
                <a:schemeClr val="tx1"/>
              </a:solidFill>
              <a:round/>
            </a:ln>
            <a:effectLst/>
          </c:spPr>
          <c:marker>
            <c:symbol val="none"/>
          </c:marker>
          <c:cat>
            <c:strRef>
              <c:f>Taul1!$A$2:$A$37</c:f>
              <c:strCache>
                <c:ptCount val="36"/>
                <c:pt idx="0">
                  <c:v>2015</c:v>
                </c:pt>
                <c:pt idx="1">
                  <c:v>II/2015</c:v>
                </c:pt>
                <c:pt idx="2">
                  <c:v>III/2015</c:v>
                </c:pt>
                <c:pt idx="3">
                  <c:v>IV/2015</c:v>
                </c:pt>
                <c:pt idx="4">
                  <c:v>2016</c:v>
                </c:pt>
                <c:pt idx="5">
                  <c:v>II/2016</c:v>
                </c:pt>
                <c:pt idx="6">
                  <c:v>III/2016</c:v>
                </c:pt>
                <c:pt idx="7">
                  <c:v>IV/2016</c:v>
                </c:pt>
                <c:pt idx="8">
                  <c:v>2017</c:v>
                </c:pt>
                <c:pt idx="9">
                  <c:v>II/2017</c:v>
                </c:pt>
                <c:pt idx="10">
                  <c:v>III/2017</c:v>
                </c:pt>
                <c:pt idx="11">
                  <c:v>IV/2017</c:v>
                </c:pt>
                <c:pt idx="12">
                  <c:v>2018</c:v>
                </c:pt>
                <c:pt idx="13">
                  <c:v>II/2018</c:v>
                </c:pt>
                <c:pt idx="14">
                  <c:v>III/2018</c:v>
                </c:pt>
                <c:pt idx="15">
                  <c:v>IV/2018</c:v>
                </c:pt>
                <c:pt idx="16">
                  <c:v>2019</c:v>
                </c:pt>
                <c:pt idx="17">
                  <c:v>II/2019</c:v>
                </c:pt>
                <c:pt idx="18">
                  <c:v>III/2019</c:v>
                </c:pt>
                <c:pt idx="19">
                  <c:v>IV/2019</c:v>
                </c:pt>
                <c:pt idx="20">
                  <c:v>2020</c:v>
                </c:pt>
                <c:pt idx="21">
                  <c:v>II/2020</c:v>
                </c:pt>
                <c:pt idx="22">
                  <c:v>III/2020</c:v>
                </c:pt>
                <c:pt idx="23">
                  <c:v>IV/2020</c:v>
                </c:pt>
                <c:pt idx="24">
                  <c:v>2021</c:v>
                </c:pt>
                <c:pt idx="25">
                  <c:v>II/2021</c:v>
                </c:pt>
                <c:pt idx="26">
                  <c:v>III/2021</c:v>
                </c:pt>
                <c:pt idx="27">
                  <c:v>IV/2021</c:v>
                </c:pt>
                <c:pt idx="28">
                  <c:v>2022</c:v>
                </c:pt>
                <c:pt idx="29">
                  <c:v>II/2022</c:v>
                </c:pt>
                <c:pt idx="30">
                  <c:v>III/2022</c:v>
                </c:pt>
                <c:pt idx="31">
                  <c:v>IV/2022</c:v>
                </c:pt>
                <c:pt idx="32">
                  <c:v>2023</c:v>
                </c:pt>
                <c:pt idx="33">
                  <c:v>II/2023</c:v>
                </c:pt>
                <c:pt idx="34">
                  <c:v>III/2023</c:v>
                </c:pt>
                <c:pt idx="35">
                  <c:v>IV/2023</c:v>
                </c:pt>
              </c:strCache>
            </c:strRef>
          </c:cat>
          <c:val>
            <c:numRef>
              <c:f>Taul1!$B$2:$B$37</c:f>
              <c:numCache>
                <c:formatCode>0</c:formatCode>
                <c:ptCount val="36"/>
                <c:pt idx="0">
                  <c:v>52179</c:v>
                </c:pt>
                <c:pt idx="1">
                  <c:v>52973</c:v>
                </c:pt>
                <c:pt idx="2">
                  <c:v>52968</c:v>
                </c:pt>
                <c:pt idx="3">
                  <c:v>53265</c:v>
                </c:pt>
                <c:pt idx="4">
                  <c:v>53922</c:v>
                </c:pt>
                <c:pt idx="5">
                  <c:v>54006</c:v>
                </c:pt>
                <c:pt idx="6">
                  <c:v>54616</c:v>
                </c:pt>
                <c:pt idx="7">
                  <c:v>54784</c:v>
                </c:pt>
                <c:pt idx="8">
                  <c:v>55343</c:v>
                </c:pt>
                <c:pt idx="9">
                  <c:v>56048</c:v>
                </c:pt>
                <c:pt idx="10">
                  <c:v>56257</c:v>
                </c:pt>
                <c:pt idx="11">
                  <c:v>56621</c:v>
                </c:pt>
                <c:pt idx="12">
                  <c:v>56777</c:v>
                </c:pt>
                <c:pt idx="13">
                  <c:v>56710</c:v>
                </c:pt>
                <c:pt idx="14">
                  <c:v>56657</c:v>
                </c:pt>
                <c:pt idx="15">
                  <c:v>56679</c:v>
                </c:pt>
                <c:pt idx="16">
                  <c:v>57047</c:v>
                </c:pt>
                <c:pt idx="17">
                  <c:v>57523</c:v>
                </c:pt>
                <c:pt idx="18">
                  <c:v>57568</c:v>
                </c:pt>
                <c:pt idx="19">
                  <c:v>57461</c:v>
                </c:pt>
                <c:pt idx="20">
                  <c:v>57330</c:v>
                </c:pt>
                <c:pt idx="21">
                  <c:v>53681</c:v>
                </c:pt>
                <c:pt idx="22">
                  <c:v>56366</c:v>
                </c:pt>
                <c:pt idx="23">
                  <c:v>56813</c:v>
                </c:pt>
                <c:pt idx="24">
                  <c:v>56827</c:v>
                </c:pt>
                <c:pt idx="25">
                  <c:v>57537</c:v>
                </c:pt>
                <c:pt idx="26">
                  <c:v>58141</c:v>
                </c:pt>
                <c:pt idx="27">
                  <c:v>58670</c:v>
                </c:pt>
                <c:pt idx="28">
                  <c:v>58687</c:v>
                </c:pt>
                <c:pt idx="29">
                  <c:v>58900</c:v>
                </c:pt>
                <c:pt idx="30">
                  <c:v>58794</c:v>
                </c:pt>
                <c:pt idx="31">
                  <c:v>58497</c:v>
                </c:pt>
                <c:pt idx="32">
                  <c:v>58742</c:v>
                </c:pt>
              </c:numCache>
            </c:numRef>
          </c:val>
          <c:smooth val="0"/>
          <c:extLst>
            <c:ext xmlns:c16="http://schemas.microsoft.com/office/drawing/2014/chart" uri="{C3380CC4-5D6E-409C-BE32-E72D297353CC}">
              <c16:uniqueId val="{00000000-1564-4FC1-9F67-032DFE69B0CE}"/>
            </c:ext>
          </c:extLst>
        </c:ser>
        <c:dLbls>
          <c:showLegendKey val="0"/>
          <c:showVal val="0"/>
          <c:showCatName val="0"/>
          <c:showSerName val="0"/>
          <c:showPercent val="0"/>
          <c:showBubbleSize val="0"/>
        </c:dLbls>
        <c:smooth val="0"/>
        <c:axId val="987104776"/>
        <c:axId val="987106088"/>
      </c:lineChart>
      <c:catAx>
        <c:axId val="987104776"/>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j-lt"/>
                <a:ea typeface="+mn-ea"/>
                <a:cs typeface="+mn-cs"/>
              </a:defRPr>
            </a:pPr>
            <a:endParaRPr lang="fi-FI"/>
          </a:p>
        </c:txPr>
        <c:crossAx val="987106088"/>
        <c:crosses val="autoZero"/>
        <c:auto val="1"/>
        <c:lblAlgn val="ctr"/>
        <c:lblOffset val="100"/>
        <c:tickLblSkip val="4"/>
        <c:noMultiLvlLbl val="0"/>
      </c:catAx>
      <c:valAx>
        <c:axId val="987106088"/>
        <c:scaling>
          <c:orientation val="minMax"/>
          <c:max val="65000"/>
          <c:min val="40000"/>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j-lt"/>
                    <a:ea typeface="+mn-ea"/>
                    <a:cs typeface="+mn-cs"/>
                  </a:defRPr>
                </a:pPr>
                <a:r>
                  <a:rPr lang="fi-FI"/>
                  <a:t>BKT, fp2015,</a:t>
                </a:r>
                <a:r>
                  <a:rPr lang="fi-FI" baseline="0"/>
                  <a:t> </a:t>
                </a:r>
                <a:r>
                  <a:rPr lang="fi-FI"/>
                  <a:t>SAWDA, euroa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j-lt"/>
                  <a:ea typeface="+mn-ea"/>
                  <a:cs typeface="+mn-cs"/>
                </a:defRPr>
              </a:pPr>
              <a:endParaRPr lang="fi-FI"/>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j-lt"/>
                <a:ea typeface="+mn-ea"/>
                <a:cs typeface="+mn-cs"/>
              </a:defRPr>
            </a:pPr>
            <a:endParaRPr lang="fi-FI"/>
          </a:p>
        </c:txPr>
        <c:crossAx val="987104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mj-lt"/>
        </a:defRPr>
      </a:pPr>
      <a:endParaRPr lang="fi-FI"/>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Neljännesvuosimuutos</c:v>
                </c:pt>
              </c:strCache>
            </c:strRef>
          </c:tx>
          <c:spPr>
            <a:ln w="28575" cap="rnd">
              <a:solidFill>
                <a:schemeClr val="accent5">
                  <a:lumMod val="60000"/>
                  <a:lumOff val="40000"/>
                </a:schemeClr>
              </a:solidFill>
              <a:round/>
            </a:ln>
            <a:effectLst/>
          </c:spPr>
          <c:marker>
            <c:symbol val="none"/>
          </c:marker>
          <c:cat>
            <c:strRef>
              <c:f>Taul1!$A$2:$A$37</c:f>
              <c:strCache>
                <c:ptCount val="36"/>
                <c:pt idx="0">
                  <c:v>2015</c:v>
                </c:pt>
                <c:pt idx="1">
                  <c:v>II/2015</c:v>
                </c:pt>
                <c:pt idx="2">
                  <c:v>III/2015</c:v>
                </c:pt>
                <c:pt idx="3">
                  <c:v>IV/2015</c:v>
                </c:pt>
                <c:pt idx="4">
                  <c:v>2016</c:v>
                </c:pt>
                <c:pt idx="5">
                  <c:v>II/2016</c:v>
                </c:pt>
                <c:pt idx="6">
                  <c:v>III/2016</c:v>
                </c:pt>
                <c:pt idx="7">
                  <c:v>IV/2016</c:v>
                </c:pt>
                <c:pt idx="8">
                  <c:v>2017</c:v>
                </c:pt>
                <c:pt idx="9">
                  <c:v>II/2017</c:v>
                </c:pt>
                <c:pt idx="10">
                  <c:v>III/2017</c:v>
                </c:pt>
                <c:pt idx="11">
                  <c:v>IV/2017</c:v>
                </c:pt>
                <c:pt idx="12">
                  <c:v>2018</c:v>
                </c:pt>
                <c:pt idx="13">
                  <c:v>II/2018</c:v>
                </c:pt>
                <c:pt idx="14">
                  <c:v>III/2018</c:v>
                </c:pt>
                <c:pt idx="15">
                  <c:v>IV/2018</c:v>
                </c:pt>
                <c:pt idx="16">
                  <c:v>2019</c:v>
                </c:pt>
                <c:pt idx="17">
                  <c:v>II/2019</c:v>
                </c:pt>
                <c:pt idx="18">
                  <c:v>III/2019</c:v>
                </c:pt>
                <c:pt idx="19">
                  <c:v>IV/2019</c:v>
                </c:pt>
                <c:pt idx="20">
                  <c:v>2020</c:v>
                </c:pt>
                <c:pt idx="21">
                  <c:v>II/2020</c:v>
                </c:pt>
                <c:pt idx="22">
                  <c:v>III/2020</c:v>
                </c:pt>
                <c:pt idx="23">
                  <c:v>IV/2020</c:v>
                </c:pt>
                <c:pt idx="24">
                  <c:v>2021</c:v>
                </c:pt>
                <c:pt idx="25">
                  <c:v>II/2021</c:v>
                </c:pt>
                <c:pt idx="26">
                  <c:v>III/2021</c:v>
                </c:pt>
                <c:pt idx="27">
                  <c:v>IV/2021</c:v>
                </c:pt>
                <c:pt idx="28">
                  <c:v>2022</c:v>
                </c:pt>
                <c:pt idx="29">
                  <c:v>II/2022</c:v>
                </c:pt>
                <c:pt idx="30">
                  <c:v>III/2022</c:v>
                </c:pt>
                <c:pt idx="31">
                  <c:v>IV/2022</c:v>
                </c:pt>
                <c:pt idx="32">
                  <c:v>2023</c:v>
                </c:pt>
                <c:pt idx="33">
                  <c:v>II/2023</c:v>
                </c:pt>
                <c:pt idx="34">
                  <c:v>III/2023</c:v>
                </c:pt>
                <c:pt idx="35">
                  <c:v>IV/2023</c:v>
                </c:pt>
              </c:strCache>
            </c:strRef>
          </c:cat>
          <c:val>
            <c:numRef>
              <c:f>Taul1!$B$2:$B$37</c:f>
              <c:numCache>
                <c:formatCode>0.0</c:formatCode>
                <c:ptCount val="36"/>
                <c:pt idx="0">
                  <c:v>-0.8</c:v>
                </c:pt>
                <c:pt idx="1">
                  <c:v>1.5</c:v>
                </c:pt>
                <c:pt idx="2">
                  <c:v>0</c:v>
                </c:pt>
                <c:pt idx="3">
                  <c:v>0.6</c:v>
                </c:pt>
                <c:pt idx="4">
                  <c:v>1.2</c:v>
                </c:pt>
                <c:pt idx="5">
                  <c:v>0.2</c:v>
                </c:pt>
                <c:pt idx="6">
                  <c:v>1.1000000000000001</c:v>
                </c:pt>
                <c:pt idx="7">
                  <c:v>0.3</c:v>
                </c:pt>
                <c:pt idx="8">
                  <c:v>1</c:v>
                </c:pt>
                <c:pt idx="9">
                  <c:v>1.3</c:v>
                </c:pt>
                <c:pt idx="10">
                  <c:v>0.4</c:v>
                </c:pt>
                <c:pt idx="11">
                  <c:v>0.6</c:v>
                </c:pt>
                <c:pt idx="12">
                  <c:v>0.3</c:v>
                </c:pt>
                <c:pt idx="13">
                  <c:v>-0.1</c:v>
                </c:pt>
                <c:pt idx="14">
                  <c:v>-0.1</c:v>
                </c:pt>
                <c:pt idx="15">
                  <c:v>0</c:v>
                </c:pt>
                <c:pt idx="16">
                  <c:v>0.6</c:v>
                </c:pt>
                <c:pt idx="17">
                  <c:v>0.8</c:v>
                </c:pt>
                <c:pt idx="18">
                  <c:v>0.1</c:v>
                </c:pt>
                <c:pt idx="19">
                  <c:v>-0.2</c:v>
                </c:pt>
                <c:pt idx="20">
                  <c:v>-0.2</c:v>
                </c:pt>
                <c:pt idx="21">
                  <c:v>-6.4</c:v>
                </c:pt>
                <c:pt idx="22">
                  <c:v>5</c:v>
                </c:pt>
                <c:pt idx="23">
                  <c:v>0.8</c:v>
                </c:pt>
                <c:pt idx="24">
                  <c:v>0</c:v>
                </c:pt>
                <c:pt idx="25">
                  <c:v>1.2</c:v>
                </c:pt>
                <c:pt idx="26">
                  <c:v>1.1000000000000001</c:v>
                </c:pt>
                <c:pt idx="27">
                  <c:v>0.9</c:v>
                </c:pt>
                <c:pt idx="28">
                  <c:v>0</c:v>
                </c:pt>
                <c:pt idx="29">
                  <c:v>0.4</c:v>
                </c:pt>
                <c:pt idx="30">
                  <c:v>-0.2</c:v>
                </c:pt>
                <c:pt idx="31">
                  <c:v>-0.5</c:v>
                </c:pt>
                <c:pt idx="32">
                  <c:v>0.4</c:v>
                </c:pt>
              </c:numCache>
            </c:numRef>
          </c:val>
          <c:smooth val="0"/>
          <c:extLst>
            <c:ext xmlns:c16="http://schemas.microsoft.com/office/drawing/2014/chart" uri="{C3380CC4-5D6E-409C-BE32-E72D297353CC}">
              <c16:uniqueId val="{00000000-0792-4A9D-B5C6-EF3AA5F25158}"/>
            </c:ext>
          </c:extLst>
        </c:ser>
        <c:ser>
          <c:idx val="1"/>
          <c:order val="1"/>
          <c:tx>
            <c:strRef>
              <c:f>Taul1!$C$1</c:f>
              <c:strCache>
                <c:ptCount val="1"/>
                <c:pt idx="0">
                  <c:v>Vuosimuutos</c:v>
                </c:pt>
              </c:strCache>
            </c:strRef>
          </c:tx>
          <c:spPr>
            <a:ln w="28575" cap="rnd">
              <a:solidFill>
                <a:schemeClr val="accent2"/>
              </a:solidFill>
              <a:round/>
            </a:ln>
            <a:effectLst/>
          </c:spPr>
          <c:marker>
            <c:symbol val="none"/>
          </c:marker>
          <c:cat>
            <c:strRef>
              <c:f>Taul1!$A$2:$A$37</c:f>
              <c:strCache>
                <c:ptCount val="36"/>
                <c:pt idx="0">
                  <c:v>2015</c:v>
                </c:pt>
                <c:pt idx="1">
                  <c:v>II/2015</c:v>
                </c:pt>
                <c:pt idx="2">
                  <c:v>III/2015</c:v>
                </c:pt>
                <c:pt idx="3">
                  <c:v>IV/2015</c:v>
                </c:pt>
                <c:pt idx="4">
                  <c:v>2016</c:v>
                </c:pt>
                <c:pt idx="5">
                  <c:v>II/2016</c:v>
                </c:pt>
                <c:pt idx="6">
                  <c:v>III/2016</c:v>
                </c:pt>
                <c:pt idx="7">
                  <c:v>IV/2016</c:v>
                </c:pt>
                <c:pt idx="8">
                  <c:v>2017</c:v>
                </c:pt>
                <c:pt idx="9">
                  <c:v>II/2017</c:v>
                </c:pt>
                <c:pt idx="10">
                  <c:v>III/2017</c:v>
                </c:pt>
                <c:pt idx="11">
                  <c:v>IV/2017</c:v>
                </c:pt>
                <c:pt idx="12">
                  <c:v>2018</c:v>
                </c:pt>
                <c:pt idx="13">
                  <c:v>II/2018</c:v>
                </c:pt>
                <c:pt idx="14">
                  <c:v>III/2018</c:v>
                </c:pt>
                <c:pt idx="15">
                  <c:v>IV/2018</c:v>
                </c:pt>
                <c:pt idx="16">
                  <c:v>2019</c:v>
                </c:pt>
                <c:pt idx="17">
                  <c:v>II/2019</c:v>
                </c:pt>
                <c:pt idx="18">
                  <c:v>III/2019</c:v>
                </c:pt>
                <c:pt idx="19">
                  <c:v>IV/2019</c:v>
                </c:pt>
                <c:pt idx="20">
                  <c:v>2020</c:v>
                </c:pt>
                <c:pt idx="21">
                  <c:v>II/2020</c:v>
                </c:pt>
                <c:pt idx="22">
                  <c:v>III/2020</c:v>
                </c:pt>
                <c:pt idx="23">
                  <c:v>IV/2020</c:v>
                </c:pt>
                <c:pt idx="24">
                  <c:v>2021</c:v>
                </c:pt>
                <c:pt idx="25">
                  <c:v>II/2021</c:v>
                </c:pt>
                <c:pt idx="26">
                  <c:v>III/2021</c:v>
                </c:pt>
                <c:pt idx="27">
                  <c:v>IV/2021</c:v>
                </c:pt>
                <c:pt idx="28">
                  <c:v>2022</c:v>
                </c:pt>
                <c:pt idx="29">
                  <c:v>II/2022</c:v>
                </c:pt>
                <c:pt idx="30">
                  <c:v>III/2022</c:v>
                </c:pt>
                <c:pt idx="31">
                  <c:v>IV/2022</c:v>
                </c:pt>
                <c:pt idx="32">
                  <c:v>2023</c:v>
                </c:pt>
                <c:pt idx="33">
                  <c:v>II/2023</c:v>
                </c:pt>
                <c:pt idx="34">
                  <c:v>III/2023</c:v>
                </c:pt>
                <c:pt idx="35">
                  <c:v>IV/2023</c:v>
                </c:pt>
              </c:strCache>
            </c:strRef>
          </c:cat>
          <c:val>
            <c:numRef>
              <c:f>Taul1!$C$2:$C$37</c:f>
              <c:numCache>
                <c:formatCode>0.0</c:formatCode>
                <c:ptCount val="36"/>
                <c:pt idx="0">
                  <c:v>-0.5</c:v>
                </c:pt>
                <c:pt idx="1">
                  <c:v>0.9</c:v>
                </c:pt>
                <c:pt idx="2">
                  <c:v>0.5</c:v>
                </c:pt>
                <c:pt idx="3">
                  <c:v>1.3</c:v>
                </c:pt>
                <c:pt idx="4">
                  <c:v>3.3</c:v>
                </c:pt>
                <c:pt idx="5">
                  <c:v>2</c:v>
                </c:pt>
                <c:pt idx="6">
                  <c:v>3.1</c:v>
                </c:pt>
                <c:pt idx="7">
                  <c:v>2.9</c:v>
                </c:pt>
                <c:pt idx="8">
                  <c:v>2.6</c:v>
                </c:pt>
                <c:pt idx="9">
                  <c:v>3.8</c:v>
                </c:pt>
                <c:pt idx="10">
                  <c:v>3</c:v>
                </c:pt>
                <c:pt idx="11">
                  <c:v>3.4</c:v>
                </c:pt>
                <c:pt idx="12">
                  <c:v>2.6</c:v>
                </c:pt>
                <c:pt idx="13">
                  <c:v>1.2</c:v>
                </c:pt>
                <c:pt idx="14">
                  <c:v>0.7</c:v>
                </c:pt>
                <c:pt idx="15">
                  <c:v>0.1</c:v>
                </c:pt>
                <c:pt idx="16">
                  <c:v>0.5</c:v>
                </c:pt>
                <c:pt idx="17">
                  <c:v>1.4</c:v>
                </c:pt>
                <c:pt idx="18">
                  <c:v>1.6</c:v>
                </c:pt>
                <c:pt idx="19">
                  <c:v>1.4</c:v>
                </c:pt>
                <c:pt idx="20">
                  <c:v>0.5</c:v>
                </c:pt>
                <c:pt idx="21">
                  <c:v>-6.7</c:v>
                </c:pt>
                <c:pt idx="22">
                  <c:v>-2.1</c:v>
                </c:pt>
                <c:pt idx="23">
                  <c:v>-1.1000000000000001</c:v>
                </c:pt>
                <c:pt idx="24">
                  <c:v>-0.9</c:v>
                </c:pt>
                <c:pt idx="25">
                  <c:v>7.2</c:v>
                </c:pt>
                <c:pt idx="26">
                  <c:v>3.1</c:v>
                </c:pt>
                <c:pt idx="27">
                  <c:v>3.3</c:v>
                </c:pt>
                <c:pt idx="28">
                  <c:v>3.3</c:v>
                </c:pt>
                <c:pt idx="29">
                  <c:v>2.4</c:v>
                </c:pt>
                <c:pt idx="30">
                  <c:v>1.1000000000000001</c:v>
                </c:pt>
                <c:pt idx="31">
                  <c:v>-0.3</c:v>
                </c:pt>
                <c:pt idx="32">
                  <c:v>0.1</c:v>
                </c:pt>
              </c:numCache>
            </c:numRef>
          </c:val>
          <c:smooth val="0"/>
          <c:extLst>
            <c:ext xmlns:c16="http://schemas.microsoft.com/office/drawing/2014/chart" uri="{C3380CC4-5D6E-409C-BE32-E72D297353CC}">
              <c16:uniqueId val="{00000001-0792-4A9D-B5C6-EF3AA5F25158}"/>
            </c:ext>
          </c:extLst>
        </c:ser>
        <c:dLbls>
          <c:showLegendKey val="0"/>
          <c:showVal val="0"/>
          <c:showCatName val="0"/>
          <c:showSerName val="0"/>
          <c:showPercent val="0"/>
          <c:showBubbleSize val="0"/>
        </c:dLbls>
        <c:smooth val="0"/>
        <c:axId val="987104776"/>
        <c:axId val="987106088"/>
      </c:lineChart>
      <c:catAx>
        <c:axId val="987104776"/>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j-lt"/>
                <a:ea typeface="+mn-ea"/>
                <a:cs typeface="+mn-cs"/>
              </a:defRPr>
            </a:pPr>
            <a:endParaRPr lang="fi-FI"/>
          </a:p>
        </c:txPr>
        <c:crossAx val="987106088"/>
        <c:crosses val="autoZero"/>
        <c:auto val="1"/>
        <c:lblAlgn val="ctr"/>
        <c:lblOffset val="100"/>
        <c:tickLblSkip val="4"/>
        <c:noMultiLvlLbl val="0"/>
      </c:catAx>
      <c:valAx>
        <c:axId val="987106088"/>
        <c:scaling>
          <c:orientation val="minMax"/>
          <c:min val="-10"/>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j-lt"/>
                    <a:ea typeface="+mn-ea"/>
                    <a:cs typeface="+mn-cs"/>
                  </a:defRPr>
                </a:pPr>
                <a:r>
                  <a:rPr lang="fi-FI" sz="1000"/>
                  <a:t>BKT, fp2015, SAWDA,</a:t>
                </a:r>
                <a:r>
                  <a:rPr lang="fi-FI" sz="1000" baseline="0"/>
                  <a:t> %</a:t>
                </a:r>
                <a:endParaRPr lang="fi-FI" sz="10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j-lt"/>
                  <a:ea typeface="+mn-ea"/>
                  <a:cs typeface="+mn-cs"/>
                </a:defRPr>
              </a:pPr>
              <a:endParaRPr lang="fi-FI"/>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j-lt"/>
                <a:ea typeface="+mn-ea"/>
                <a:cs typeface="+mn-cs"/>
              </a:defRPr>
            </a:pPr>
            <a:endParaRPr lang="fi-FI"/>
          </a:p>
        </c:txPr>
        <c:crossAx val="98710477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mj-lt"/>
        </a:defRPr>
      </a:pPr>
      <a:endParaRPr lang="fi-FI"/>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Taul1!$C$1</c:f>
              <c:strCache>
                <c:ptCount val="1"/>
                <c:pt idx="0">
                  <c:v>Kasvu</c:v>
                </c:pt>
              </c:strCache>
            </c:strRef>
          </c:tx>
          <c:spPr>
            <a:ln w="25400" cap="rnd">
              <a:solidFill>
                <a:schemeClr val="tx2"/>
              </a:solidFill>
              <a:round/>
            </a:ln>
            <a:effectLst/>
          </c:spPr>
          <c:marker>
            <c:symbol val="circle"/>
            <c:size val="6"/>
            <c:spPr>
              <a:solidFill>
                <a:schemeClr val="accent1">
                  <a:lumMod val="60000"/>
                  <a:lumOff val="40000"/>
                </a:schemeClr>
              </a:solidFill>
              <a:ln w="9525">
                <a:noFill/>
              </a:ln>
              <a:effectLst/>
            </c:spPr>
          </c:marker>
          <c:dPt>
            <c:idx val="12"/>
            <c:marker>
              <c:symbol val="circle"/>
              <c:size val="6"/>
              <c:spPr>
                <a:solidFill>
                  <a:schemeClr val="accent2"/>
                </a:solidFill>
                <a:ln w="9525">
                  <a:noFill/>
                </a:ln>
                <a:effectLst/>
              </c:spPr>
            </c:marker>
            <c:bubble3D val="0"/>
            <c:extLst>
              <c:ext xmlns:c16="http://schemas.microsoft.com/office/drawing/2014/chart" uri="{C3380CC4-5D6E-409C-BE32-E72D297353CC}">
                <c16:uniqueId val="{00000004-8100-43BC-8E7C-B32545FC0B29}"/>
              </c:ext>
            </c:extLst>
          </c:dPt>
          <c:dPt>
            <c:idx val="23"/>
            <c:marker>
              <c:symbol val="circle"/>
              <c:size val="6"/>
              <c:spPr>
                <a:solidFill>
                  <a:schemeClr val="accent2"/>
                </a:solidFill>
                <a:ln w="9525">
                  <a:noFill/>
                </a:ln>
                <a:effectLst/>
              </c:spPr>
            </c:marker>
            <c:bubble3D val="0"/>
            <c:extLst>
              <c:ext xmlns:c16="http://schemas.microsoft.com/office/drawing/2014/chart" uri="{C3380CC4-5D6E-409C-BE32-E72D297353CC}">
                <c16:uniqueId val="{00000005-8100-43BC-8E7C-B32545FC0B29}"/>
              </c:ext>
            </c:extLst>
          </c:dPt>
          <c:dPt>
            <c:idx val="36"/>
            <c:marker>
              <c:symbol val="circle"/>
              <c:size val="6"/>
              <c:spPr>
                <a:solidFill>
                  <a:schemeClr val="accent2"/>
                </a:solidFill>
                <a:ln w="9525">
                  <a:noFill/>
                </a:ln>
                <a:effectLst/>
              </c:spPr>
            </c:marker>
            <c:bubble3D val="0"/>
            <c:extLst>
              <c:ext xmlns:c16="http://schemas.microsoft.com/office/drawing/2014/chart" uri="{C3380CC4-5D6E-409C-BE32-E72D297353CC}">
                <c16:uniqueId val="{00000006-8100-43BC-8E7C-B32545FC0B29}"/>
              </c:ext>
            </c:extLst>
          </c:dPt>
          <c:dPt>
            <c:idx val="47"/>
            <c:marker>
              <c:symbol val="circle"/>
              <c:size val="6"/>
              <c:spPr>
                <a:solidFill>
                  <a:schemeClr val="accent2"/>
                </a:solidFill>
                <a:ln w="9525">
                  <a:noFill/>
                </a:ln>
                <a:effectLst/>
              </c:spPr>
            </c:marker>
            <c:bubble3D val="0"/>
            <c:extLst>
              <c:ext xmlns:c16="http://schemas.microsoft.com/office/drawing/2014/chart" uri="{C3380CC4-5D6E-409C-BE32-E72D297353CC}">
                <c16:uniqueId val="{00000007-8100-43BC-8E7C-B32545FC0B29}"/>
              </c:ext>
            </c:extLst>
          </c:dPt>
          <c:dPt>
            <c:idx val="60"/>
            <c:marker>
              <c:symbol val="circle"/>
              <c:size val="6"/>
              <c:spPr>
                <a:solidFill>
                  <a:schemeClr val="accent2"/>
                </a:solidFill>
                <a:ln w="9525">
                  <a:noFill/>
                </a:ln>
                <a:effectLst/>
              </c:spPr>
            </c:marker>
            <c:bubble3D val="0"/>
            <c:extLst>
              <c:ext xmlns:c16="http://schemas.microsoft.com/office/drawing/2014/chart" uri="{C3380CC4-5D6E-409C-BE32-E72D297353CC}">
                <c16:uniqueId val="{00000008-8100-43BC-8E7C-B32545FC0B29}"/>
              </c:ext>
            </c:extLst>
          </c:dPt>
          <c:dPt>
            <c:idx val="71"/>
            <c:marker>
              <c:symbol val="circle"/>
              <c:size val="6"/>
              <c:spPr>
                <a:solidFill>
                  <a:schemeClr val="accent2"/>
                </a:solidFill>
                <a:ln w="9525">
                  <a:noFill/>
                </a:ln>
                <a:effectLst/>
              </c:spPr>
            </c:marker>
            <c:bubble3D val="0"/>
            <c:extLst>
              <c:ext xmlns:c16="http://schemas.microsoft.com/office/drawing/2014/chart" uri="{C3380CC4-5D6E-409C-BE32-E72D297353CC}">
                <c16:uniqueId val="{00000009-8100-43BC-8E7C-B32545FC0B29}"/>
              </c:ext>
            </c:extLst>
          </c:dPt>
          <c:dPt>
            <c:idx val="84"/>
            <c:marker>
              <c:symbol val="circle"/>
              <c:size val="6"/>
              <c:spPr>
                <a:solidFill>
                  <a:schemeClr val="accent2"/>
                </a:solidFill>
                <a:ln w="9525">
                  <a:noFill/>
                </a:ln>
                <a:effectLst/>
              </c:spPr>
            </c:marker>
            <c:bubble3D val="0"/>
            <c:extLst>
              <c:ext xmlns:c16="http://schemas.microsoft.com/office/drawing/2014/chart" uri="{C3380CC4-5D6E-409C-BE32-E72D297353CC}">
                <c16:uniqueId val="{0000000A-8100-43BC-8E7C-B32545FC0B29}"/>
              </c:ext>
            </c:extLst>
          </c:dPt>
          <c:dPt>
            <c:idx val="95"/>
            <c:marker>
              <c:symbol val="circle"/>
              <c:size val="6"/>
              <c:spPr>
                <a:solidFill>
                  <a:schemeClr val="accent2"/>
                </a:solidFill>
                <a:ln w="9525">
                  <a:noFill/>
                </a:ln>
                <a:effectLst/>
              </c:spPr>
            </c:marker>
            <c:bubble3D val="0"/>
            <c:extLst>
              <c:ext xmlns:c16="http://schemas.microsoft.com/office/drawing/2014/chart" uri="{C3380CC4-5D6E-409C-BE32-E72D297353CC}">
                <c16:uniqueId val="{0000000B-8100-43BC-8E7C-B32545FC0B29}"/>
              </c:ext>
            </c:extLst>
          </c:dPt>
          <c:dPt>
            <c:idx val="108"/>
            <c:marker>
              <c:symbol val="circle"/>
              <c:size val="6"/>
              <c:spPr>
                <a:solidFill>
                  <a:schemeClr val="accent2"/>
                </a:solidFill>
                <a:ln w="9525">
                  <a:noFill/>
                </a:ln>
                <a:effectLst/>
              </c:spPr>
            </c:marker>
            <c:bubble3D val="0"/>
            <c:extLst>
              <c:ext xmlns:c16="http://schemas.microsoft.com/office/drawing/2014/chart" uri="{C3380CC4-5D6E-409C-BE32-E72D297353CC}">
                <c16:uniqueId val="{0000000C-8100-43BC-8E7C-B32545FC0B29}"/>
              </c:ext>
            </c:extLst>
          </c:dPt>
          <c:dPt>
            <c:idx val="119"/>
            <c:marker>
              <c:symbol val="circle"/>
              <c:size val="6"/>
              <c:spPr>
                <a:solidFill>
                  <a:schemeClr val="accent2"/>
                </a:solidFill>
                <a:ln w="9525">
                  <a:noFill/>
                </a:ln>
                <a:effectLst/>
              </c:spPr>
            </c:marker>
            <c:bubble3D val="0"/>
            <c:extLst>
              <c:ext xmlns:c16="http://schemas.microsoft.com/office/drawing/2014/chart" uri="{C3380CC4-5D6E-409C-BE32-E72D297353CC}">
                <c16:uniqueId val="{0000000D-8100-43BC-8E7C-B32545FC0B29}"/>
              </c:ext>
            </c:extLst>
          </c:dPt>
          <c:dPt>
            <c:idx val="132"/>
            <c:marker>
              <c:symbol val="circle"/>
              <c:size val="6"/>
              <c:spPr>
                <a:solidFill>
                  <a:schemeClr val="accent2"/>
                </a:solidFill>
                <a:ln w="9525">
                  <a:noFill/>
                </a:ln>
                <a:effectLst/>
              </c:spPr>
            </c:marker>
            <c:bubble3D val="0"/>
            <c:extLst>
              <c:ext xmlns:c16="http://schemas.microsoft.com/office/drawing/2014/chart" uri="{C3380CC4-5D6E-409C-BE32-E72D297353CC}">
                <c16:uniqueId val="{0000000E-8100-43BC-8E7C-B32545FC0B29}"/>
              </c:ext>
            </c:extLst>
          </c:dPt>
          <c:dPt>
            <c:idx val="143"/>
            <c:marker>
              <c:symbol val="circle"/>
              <c:size val="6"/>
              <c:spPr>
                <a:solidFill>
                  <a:schemeClr val="accent2"/>
                </a:solidFill>
                <a:ln w="9525">
                  <a:noFill/>
                </a:ln>
                <a:effectLst/>
              </c:spPr>
            </c:marker>
            <c:bubble3D val="0"/>
            <c:extLst>
              <c:ext xmlns:c16="http://schemas.microsoft.com/office/drawing/2014/chart" uri="{C3380CC4-5D6E-409C-BE32-E72D297353CC}">
                <c16:uniqueId val="{0000000F-8100-43BC-8E7C-B32545FC0B29}"/>
              </c:ext>
            </c:extLst>
          </c:dPt>
          <c:cat>
            <c:numRef>
              <c:f>Taul1!$B$2:$B$157</c:f>
              <c:numCache>
                <c:formatCode>General</c:formatCode>
                <c:ptCount val="156"/>
                <c:pt idx="0">
                  <c:v>1</c:v>
                </c:pt>
                <c:pt idx="1">
                  <c:v>2</c:v>
                </c:pt>
                <c:pt idx="2">
                  <c:v>3</c:v>
                </c:pt>
                <c:pt idx="3">
                  <c:v>4</c:v>
                </c:pt>
                <c:pt idx="4">
                  <c:v>5</c:v>
                </c:pt>
                <c:pt idx="5">
                  <c:v>6</c:v>
                </c:pt>
                <c:pt idx="6">
                  <c:v>7</c:v>
                </c:pt>
                <c:pt idx="7">
                  <c:v>8</c:v>
                </c:pt>
                <c:pt idx="8">
                  <c:v>9</c:v>
                </c:pt>
                <c:pt idx="9">
                  <c:v>10</c:v>
                </c:pt>
                <c:pt idx="10">
                  <c:v>11</c:v>
                </c:pt>
                <c:pt idx="11">
                  <c:v>12</c:v>
                </c:pt>
                <c:pt idx="12">
                  <c:v>1</c:v>
                </c:pt>
                <c:pt idx="13">
                  <c:v>2</c:v>
                </c:pt>
                <c:pt idx="14">
                  <c:v>3</c:v>
                </c:pt>
                <c:pt idx="15">
                  <c:v>4</c:v>
                </c:pt>
                <c:pt idx="16">
                  <c:v>5</c:v>
                </c:pt>
                <c:pt idx="17">
                  <c:v>6</c:v>
                </c:pt>
                <c:pt idx="18">
                  <c:v>7</c:v>
                </c:pt>
                <c:pt idx="19">
                  <c:v>8</c:v>
                </c:pt>
                <c:pt idx="20">
                  <c:v>9</c:v>
                </c:pt>
                <c:pt idx="21">
                  <c:v>10</c:v>
                </c:pt>
                <c:pt idx="22">
                  <c:v>11</c:v>
                </c:pt>
                <c:pt idx="23">
                  <c:v>12</c:v>
                </c:pt>
                <c:pt idx="24">
                  <c:v>1</c:v>
                </c:pt>
                <c:pt idx="25">
                  <c:v>2</c:v>
                </c:pt>
                <c:pt idx="26">
                  <c:v>3</c:v>
                </c:pt>
                <c:pt idx="27">
                  <c:v>4</c:v>
                </c:pt>
                <c:pt idx="28">
                  <c:v>5</c:v>
                </c:pt>
                <c:pt idx="29">
                  <c:v>6</c:v>
                </c:pt>
                <c:pt idx="30">
                  <c:v>7</c:v>
                </c:pt>
                <c:pt idx="31">
                  <c:v>8</c:v>
                </c:pt>
                <c:pt idx="32">
                  <c:v>9</c:v>
                </c:pt>
                <c:pt idx="33">
                  <c:v>10</c:v>
                </c:pt>
                <c:pt idx="34">
                  <c:v>11</c:v>
                </c:pt>
                <c:pt idx="35">
                  <c:v>12</c:v>
                </c:pt>
                <c:pt idx="36">
                  <c:v>1</c:v>
                </c:pt>
                <c:pt idx="37">
                  <c:v>2</c:v>
                </c:pt>
                <c:pt idx="38">
                  <c:v>3</c:v>
                </c:pt>
                <c:pt idx="39">
                  <c:v>4</c:v>
                </c:pt>
                <c:pt idx="40">
                  <c:v>5</c:v>
                </c:pt>
                <c:pt idx="41">
                  <c:v>6</c:v>
                </c:pt>
                <c:pt idx="42">
                  <c:v>7</c:v>
                </c:pt>
                <c:pt idx="43">
                  <c:v>8</c:v>
                </c:pt>
                <c:pt idx="44">
                  <c:v>9</c:v>
                </c:pt>
                <c:pt idx="45">
                  <c:v>10</c:v>
                </c:pt>
                <c:pt idx="46">
                  <c:v>11</c:v>
                </c:pt>
                <c:pt idx="47">
                  <c:v>12</c:v>
                </c:pt>
                <c:pt idx="48">
                  <c:v>1</c:v>
                </c:pt>
                <c:pt idx="49">
                  <c:v>2</c:v>
                </c:pt>
                <c:pt idx="50">
                  <c:v>3</c:v>
                </c:pt>
                <c:pt idx="51">
                  <c:v>4</c:v>
                </c:pt>
                <c:pt idx="52">
                  <c:v>5</c:v>
                </c:pt>
                <c:pt idx="53">
                  <c:v>6</c:v>
                </c:pt>
                <c:pt idx="54">
                  <c:v>7</c:v>
                </c:pt>
                <c:pt idx="55">
                  <c:v>8</c:v>
                </c:pt>
                <c:pt idx="56">
                  <c:v>9</c:v>
                </c:pt>
                <c:pt idx="57">
                  <c:v>10</c:v>
                </c:pt>
                <c:pt idx="58">
                  <c:v>11</c:v>
                </c:pt>
                <c:pt idx="59">
                  <c:v>12</c:v>
                </c:pt>
                <c:pt idx="60">
                  <c:v>1</c:v>
                </c:pt>
                <c:pt idx="61">
                  <c:v>2</c:v>
                </c:pt>
                <c:pt idx="62">
                  <c:v>3</c:v>
                </c:pt>
                <c:pt idx="63">
                  <c:v>4</c:v>
                </c:pt>
                <c:pt idx="64">
                  <c:v>5</c:v>
                </c:pt>
                <c:pt idx="65">
                  <c:v>6</c:v>
                </c:pt>
                <c:pt idx="66">
                  <c:v>7</c:v>
                </c:pt>
                <c:pt idx="67">
                  <c:v>8</c:v>
                </c:pt>
                <c:pt idx="68">
                  <c:v>9</c:v>
                </c:pt>
                <c:pt idx="69">
                  <c:v>10</c:v>
                </c:pt>
                <c:pt idx="70">
                  <c:v>11</c:v>
                </c:pt>
                <c:pt idx="71">
                  <c:v>12</c:v>
                </c:pt>
                <c:pt idx="72">
                  <c:v>1</c:v>
                </c:pt>
                <c:pt idx="73">
                  <c:v>2</c:v>
                </c:pt>
                <c:pt idx="74">
                  <c:v>3</c:v>
                </c:pt>
                <c:pt idx="75">
                  <c:v>4</c:v>
                </c:pt>
                <c:pt idx="76">
                  <c:v>5</c:v>
                </c:pt>
                <c:pt idx="77">
                  <c:v>6</c:v>
                </c:pt>
                <c:pt idx="78">
                  <c:v>7</c:v>
                </c:pt>
                <c:pt idx="79">
                  <c:v>8</c:v>
                </c:pt>
                <c:pt idx="80">
                  <c:v>9</c:v>
                </c:pt>
                <c:pt idx="81">
                  <c:v>10</c:v>
                </c:pt>
                <c:pt idx="82">
                  <c:v>11</c:v>
                </c:pt>
                <c:pt idx="83">
                  <c:v>12</c:v>
                </c:pt>
                <c:pt idx="84">
                  <c:v>1</c:v>
                </c:pt>
                <c:pt idx="85">
                  <c:v>2</c:v>
                </c:pt>
                <c:pt idx="86">
                  <c:v>3</c:v>
                </c:pt>
                <c:pt idx="87">
                  <c:v>4</c:v>
                </c:pt>
                <c:pt idx="88">
                  <c:v>5</c:v>
                </c:pt>
                <c:pt idx="89">
                  <c:v>6</c:v>
                </c:pt>
                <c:pt idx="90">
                  <c:v>7</c:v>
                </c:pt>
                <c:pt idx="91">
                  <c:v>8</c:v>
                </c:pt>
                <c:pt idx="92">
                  <c:v>9</c:v>
                </c:pt>
                <c:pt idx="93">
                  <c:v>10</c:v>
                </c:pt>
                <c:pt idx="94">
                  <c:v>11</c:v>
                </c:pt>
                <c:pt idx="95">
                  <c:v>12</c:v>
                </c:pt>
                <c:pt idx="96">
                  <c:v>1</c:v>
                </c:pt>
                <c:pt idx="97">
                  <c:v>2</c:v>
                </c:pt>
                <c:pt idx="98">
                  <c:v>3</c:v>
                </c:pt>
                <c:pt idx="99">
                  <c:v>4</c:v>
                </c:pt>
                <c:pt idx="100">
                  <c:v>5</c:v>
                </c:pt>
                <c:pt idx="101">
                  <c:v>6</c:v>
                </c:pt>
                <c:pt idx="102">
                  <c:v>7</c:v>
                </c:pt>
                <c:pt idx="103">
                  <c:v>8</c:v>
                </c:pt>
                <c:pt idx="104">
                  <c:v>9</c:v>
                </c:pt>
                <c:pt idx="105">
                  <c:v>10</c:v>
                </c:pt>
                <c:pt idx="106">
                  <c:v>11</c:v>
                </c:pt>
                <c:pt idx="107">
                  <c:v>12</c:v>
                </c:pt>
                <c:pt idx="108">
                  <c:v>1</c:v>
                </c:pt>
                <c:pt idx="109">
                  <c:v>2</c:v>
                </c:pt>
                <c:pt idx="110">
                  <c:v>3</c:v>
                </c:pt>
                <c:pt idx="111">
                  <c:v>4</c:v>
                </c:pt>
                <c:pt idx="112">
                  <c:v>5</c:v>
                </c:pt>
                <c:pt idx="113">
                  <c:v>6</c:v>
                </c:pt>
                <c:pt idx="114">
                  <c:v>7</c:v>
                </c:pt>
                <c:pt idx="115">
                  <c:v>8</c:v>
                </c:pt>
                <c:pt idx="116">
                  <c:v>9</c:v>
                </c:pt>
                <c:pt idx="117">
                  <c:v>10</c:v>
                </c:pt>
                <c:pt idx="118">
                  <c:v>11</c:v>
                </c:pt>
                <c:pt idx="119">
                  <c:v>12</c:v>
                </c:pt>
                <c:pt idx="120">
                  <c:v>1</c:v>
                </c:pt>
                <c:pt idx="121">
                  <c:v>2</c:v>
                </c:pt>
                <c:pt idx="122">
                  <c:v>3</c:v>
                </c:pt>
                <c:pt idx="123">
                  <c:v>4</c:v>
                </c:pt>
                <c:pt idx="124">
                  <c:v>5</c:v>
                </c:pt>
                <c:pt idx="125">
                  <c:v>6</c:v>
                </c:pt>
                <c:pt idx="126">
                  <c:v>7</c:v>
                </c:pt>
                <c:pt idx="127">
                  <c:v>8</c:v>
                </c:pt>
                <c:pt idx="128">
                  <c:v>9</c:v>
                </c:pt>
                <c:pt idx="129">
                  <c:v>10</c:v>
                </c:pt>
                <c:pt idx="130">
                  <c:v>11</c:v>
                </c:pt>
                <c:pt idx="131">
                  <c:v>12</c:v>
                </c:pt>
                <c:pt idx="132">
                  <c:v>1</c:v>
                </c:pt>
                <c:pt idx="133">
                  <c:v>2</c:v>
                </c:pt>
                <c:pt idx="134">
                  <c:v>3</c:v>
                </c:pt>
                <c:pt idx="135">
                  <c:v>4</c:v>
                </c:pt>
                <c:pt idx="136">
                  <c:v>5</c:v>
                </c:pt>
                <c:pt idx="137">
                  <c:v>6</c:v>
                </c:pt>
                <c:pt idx="138">
                  <c:v>7</c:v>
                </c:pt>
                <c:pt idx="139">
                  <c:v>8</c:v>
                </c:pt>
                <c:pt idx="140">
                  <c:v>9</c:v>
                </c:pt>
                <c:pt idx="141">
                  <c:v>10</c:v>
                </c:pt>
                <c:pt idx="142">
                  <c:v>11</c:v>
                </c:pt>
                <c:pt idx="143">
                  <c:v>12</c:v>
                </c:pt>
                <c:pt idx="144">
                  <c:v>1</c:v>
                </c:pt>
                <c:pt idx="145">
                  <c:v>2</c:v>
                </c:pt>
                <c:pt idx="146">
                  <c:v>3</c:v>
                </c:pt>
                <c:pt idx="147">
                  <c:v>4</c:v>
                </c:pt>
                <c:pt idx="148">
                  <c:v>5</c:v>
                </c:pt>
                <c:pt idx="149">
                  <c:v>6</c:v>
                </c:pt>
                <c:pt idx="150">
                  <c:v>7</c:v>
                </c:pt>
                <c:pt idx="151">
                  <c:v>8</c:v>
                </c:pt>
                <c:pt idx="152">
                  <c:v>9</c:v>
                </c:pt>
                <c:pt idx="153">
                  <c:v>10</c:v>
                </c:pt>
                <c:pt idx="154">
                  <c:v>11</c:v>
                </c:pt>
                <c:pt idx="155">
                  <c:v>12</c:v>
                </c:pt>
              </c:numCache>
            </c:numRef>
          </c:cat>
          <c:val>
            <c:numRef>
              <c:f>Taul1!$C$2:$C$157</c:f>
              <c:numCache>
                <c:formatCode>General</c:formatCode>
                <c:ptCount val="156"/>
                <c:pt idx="9">
                  <c:v>97.27272727272728</c:v>
                </c:pt>
                <c:pt idx="10">
                  <c:v>98.181818181818187</c:v>
                </c:pt>
                <c:pt idx="11">
                  <c:v>99.090909090909093</c:v>
                </c:pt>
                <c:pt idx="12">
                  <c:v>100</c:v>
                </c:pt>
                <c:pt idx="13">
                  <c:v>100.90909090909091</c:v>
                </c:pt>
                <c:pt idx="14">
                  <c:v>101.81818181818181</c:v>
                </c:pt>
                <c:pt idx="15">
                  <c:v>102.72727272727272</c:v>
                </c:pt>
                <c:pt idx="16">
                  <c:v>103.63636363636363</c:v>
                </c:pt>
                <c:pt idx="17">
                  <c:v>104.54545454545453</c:v>
                </c:pt>
                <c:pt idx="18">
                  <c:v>105.45454545454544</c:v>
                </c:pt>
                <c:pt idx="19">
                  <c:v>106.36363636363635</c:v>
                </c:pt>
                <c:pt idx="20">
                  <c:v>107.27272727272725</c:v>
                </c:pt>
                <c:pt idx="21">
                  <c:v>108.18181818181816</c:v>
                </c:pt>
                <c:pt idx="22">
                  <c:v>109.09090909090907</c:v>
                </c:pt>
                <c:pt idx="23">
                  <c:v>110</c:v>
                </c:pt>
                <c:pt idx="24">
                  <c:v>110.90909090909091</c:v>
                </c:pt>
                <c:pt idx="25">
                  <c:v>111.81818181818181</c:v>
                </c:pt>
                <c:pt idx="26">
                  <c:v>112.72727272727272</c:v>
                </c:pt>
                <c:pt idx="32">
                  <c:v>100.1</c:v>
                </c:pt>
                <c:pt idx="33">
                  <c:v>99.9</c:v>
                </c:pt>
                <c:pt idx="34">
                  <c:v>99.8</c:v>
                </c:pt>
                <c:pt idx="35">
                  <c:v>99.9</c:v>
                </c:pt>
                <c:pt idx="36">
                  <c:v>100</c:v>
                </c:pt>
                <c:pt idx="37">
                  <c:v>100.25</c:v>
                </c:pt>
                <c:pt idx="38">
                  <c:v>100.500625</c:v>
                </c:pt>
                <c:pt idx="39">
                  <c:v>101.00312812499999</c:v>
                </c:pt>
                <c:pt idx="40">
                  <c:v>101.50814376562498</c:v>
                </c:pt>
                <c:pt idx="41">
                  <c:v>102.01568448445309</c:v>
                </c:pt>
                <c:pt idx="42">
                  <c:v>103.03584132929763</c:v>
                </c:pt>
                <c:pt idx="43">
                  <c:v>104.0661997425906</c:v>
                </c:pt>
                <c:pt idx="44">
                  <c:v>105.1068617400165</c:v>
                </c:pt>
                <c:pt idx="45">
                  <c:v>106.68346466611673</c:v>
                </c:pt>
                <c:pt idx="46">
                  <c:v>108.28371663610848</c:v>
                </c:pt>
                <c:pt idx="47">
                  <c:v>110</c:v>
                </c:pt>
                <c:pt idx="48">
                  <c:v>111.1</c:v>
                </c:pt>
                <c:pt idx="49">
                  <c:v>111.93325</c:v>
                </c:pt>
                <c:pt idx="50">
                  <c:v>112.49291624999999</c:v>
                </c:pt>
                <c:pt idx="56">
                  <c:v>100.1</c:v>
                </c:pt>
                <c:pt idx="57">
                  <c:v>99.9</c:v>
                </c:pt>
                <c:pt idx="58">
                  <c:v>99.8</c:v>
                </c:pt>
                <c:pt idx="59">
                  <c:v>99.9</c:v>
                </c:pt>
                <c:pt idx="60">
                  <c:v>100</c:v>
                </c:pt>
                <c:pt idx="61">
                  <c:v>101</c:v>
                </c:pt>
                <c:pt idx="62">
                  <c:v>102.51499999999999</c:v>
                </c:pt>
                <c:pt idx="63">
                  <c:v>104.56529999999999</c:v>
                </c:pt>
                <c:pt idx="64">
                  <c:v>107.702259</c:v>
                </c:pt>
                <c:pt idx="65">
                  <c:v>110.39481547499999</c:v>
                </c:pt>
                <c:pt idx="66">
                  <c:v>111.49876362974999</c:v>
                </c:pt>
                <c:pt idx="67">
                  <c:v>112.05625744789873</c:v>
                </c:pt>
                <c:pt idx="68">
                  <c:v>111.94420119045083</c:v>
                </c:pt>
                <c:pt idx="69">
                  <c:v>111.66434068747471</c:v>
                </c:pt>
                <c:pt idx="70">
                  <c:v>111.10601898403733</c:v>
                </c:pt>
                <c:pt idx="71">
                  <c:v>110</c:v>
                </c:pt>
                <c:pt idx="72">
                  <c:v>108.9</c:v>
                </c:pt>
                <c:pt idx="73">
                  <c:v>107.26650000000001</c:v>
                </c:pt>
                <c:pt idx="74">
                  <c:v>105.12117000000001</c:v>
                </c:pt>
                <c:pt idx="81">
                  <c:v>109.9</c:v>
                </c:pt>
                <c:pt idx="82">
                  <c:v>110.7</c:v>
                </c:pt>
                <c:pt idx="83">
                  <c:v>110.9</c:v>
                </c:pt>
                <c:pt idx="84">
                  <c:v>100</c:v>
                </c:pt>
                <c:pt idx="85">
                  <c:v>109.2</c:v>
                </c:pt>
                <c:pt idx="86">
                  <c:v>110.4</c:v>
                </c:pt>
                <c:pt idx="87">
                  <c:v>110.2</c:v>
                </c:pt>
                <c:pt idx="88">
                  <c:v>109</c:v>
                </c:pt>
                <c:pt idx="89">
                  <c:v>110.2</c:v>
                </c:pt>
                <c:pt idx="90">
                  <c:v>109.7</c:v>
                </c:pt>
                <c:pt idx="91">
                  <c:v>110.2</c:v>
                </c:pt>
                <c:pt idx="92">
                  <c:v>110.5</c:v>
                </c:pt>
                <c:pt idx="93">
                  <c:v>109.7</c:v>
                </c:pt>
                <c:pt idx="94">
                  <c:v>110.8</c:v>
                </c:pt>
                <c:pt idx="95">
                  <c:v>110</c:v>
                </c:pt>
                <c:pt idx="96">
                  <c:v>109.6</c:v>
                </c:pt>
                <c:pt idx="97">
                  <c:v>109.7</c:v>
                </c:pt>
                <c:pt idx="98">
                  <c:v>109.3</c:v>
                </c:pt>
                <c:pt idx="105">
                  <c:v>105.2</c:v>
                </c:pt>
                <c:pt idx="106">
                  <c:v>104.6</c:v>
                </c:pt>
                <c:pt idx="107">
                  <c:v>104.8</c:v>
                </c:pt>
                <c:pt idx="108">
                  <c:v>100</c:v>
                </c:pt>
                <c:pt idx="109">
                  <c:v>104</c:v>
                </c:pt>
                <c:pt idx="110">
                  <c:v>105.1</c:v>
                </c:pt>
                <c:pt idx="111">
                  <c:v>104.3</c:v>
                </c:pt>
                <c:pt idx="112">
                  <c:v>105.4</c:v>
                </c:pt>
                <c:pt idx="113">
                  <c:v>105.5</c:v>
                </c:pt>
                <c:pt idx="114">
                  <c:v>104.1</c:v>
                </c:pt>
                <c:pt idx="115">
                  <c:v>105.1</c:v>
                </c:pt>
                <c:pt idx="116">
                  <c:v>104.7</c:v>
                </c:pt>
                <c:pt idx="117">
                  <c:v>105.8</c:v>
                </c:pt>
                <c:pt idx="118">
                  <c:v>105.4</c:v>
                </c:pt>
                <c:pt idx="119">
                  <c:v>110</c:v>
                </c:pt>
                <c:pt idx="120">
                  <c:v>105.3</c:v>
                </c:pt>
                <c:pt idx="121">
                  <c:v>106</c:v>
                </c:pt>
                <c:pt idx="122">
                  <c:v>104.9</c:v>
                </c:pt>
                <c:pt idx="129">
                  <c:v>99.4</c:v>
                </c:pt>
                <c:pt idx="130">
                  <c:v>100.6</c:v>
                </c:pt>
                <c:pt idx="131">
                  <c:v>99.4</c:v>
                </c:pt>
                <c:pt idx="132">
                  <c:v>100</c:v>
                </c:pt>
                <c:pt idx="133">
                  <c:v>100</c:v>
                </c:pt>
                <c:pt idx="134">
                  <c:v>100.9</c:v>
                </c:pt>
                <c:pt idx="135">
                  <c:v>110.9</c:v>
                </c:pt>
                <c:pt idx="136">
                  <c:v>110</c:v>
                </c:pt>
                <c:pt idx="137">
                  <c:v>109.2</c:v>
                </c:pt>
                <c:pt idx="138">
                  <c:v>109.6</c:v>
                </c:pt>
                <c:pt idx="139">
                  <c:v>109.3</c:v>
                </c:pt>
                <c:pt idx="140">
                  <c:v>110</c:v>
                </c:pt>
                <c:pt idx="141">
                  <c:v>110.2</c:v>
                </c:pt>
                <c:pt idx="142">
                  <c:v>109.7</c:v>
                </c:pt>
                <c:pt idx="143">
                  <c:v>110</c:v>
                </c:pt>
                <c:pt idx="144">
                  <c:v>110.5</c:v>
                </c:pt>
                <c:pt idx="145">
                  <c:v>110.2</c:v>
                </c:pt>
                <c:pt idx="146">
                  <c:v>109.3</c:v>
                </c:pt>
              </c:numCache>
            </c:numRef>
          </c:val>
          <c:smooth val="0"/>
          <c:extLst>
            <c:ext xmlns:c16="http://schemas.microsoft.com/office/drawing/2014/chart" uri="{C3380CC4-5D6E-409C-BE32-E72D297353CC}">
              <c16:uniqueId val="{00000000-8100-43BC-8E7C-B32545FC0B29}"/>
            </c:ext>
          </c:extLst>
        </c:ser>
        <c:dLbls>
          <c:showLegendKey val="0"/>
          <c:showVal val="0"/>
          <c:showCatName val="0"/>
          <c:showSerName val="0"/>
          <c:showPercent val="0"/>
          <c:showBubbleSize val="0"/>
        </c:dLbls>
        <c:marker val="1"/>
        <c:smooth val="0"/>
        <c:axId val="1150913072"/>
        <c:axId val="1150909136"/>
      </c:lineChart>
      <c:catAx>
        <c:axId val="1150913072"/>
        <c:scaling>
          <c:orientation val="minMax"/>
        </c:scaling>
        <c:delete val="0"/>
        <c:axPos val="b"/>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1150909136"/>
        <c:crosses val="autoZero"/>
        <c:auto val="1"/>
        <c:lblAlgn val="ctr"/>
        <c:lblOffset val="100"/>
        <c:noMultiLvlLbl val="0"/>
      </c:catAx>
      <c:valAx>
        <c:axId val="1150909136"/>
        <c:scaling>
          <c:orientation val="minMax"/>
          <c:max val="115"/>
          <c:min val="95"/>
        </c:scaling>
        <c:delete val="0"/>
        <c:axPos val="l"/>
        <c:majorGridlines>
          <c:spPr>
            <a:ln w="6350" cap="flat" cmpd="sng" algn="ctr">
              <a:solidFill>
                <a:schemeClr val="tx1">
                  <a:lumMod val="15000"/>
                  <a:lumOff val="85000"/>
                </a:schemeClr>
              </a:solidFill>
              <a:prstDash val="lgDash"/>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1150913072"/>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j-lt"/>
        </a:defRPr>
      </a:pPr>
      <a:endParaRPr lang="fi-FI"/>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Taul1!$D$1</c:f>
              <c:strCache>
                <c:ptCount val="1"/>
                <c:pt idx="0">
                  <c:v>Lasku</c:v>
                </c:pt>
              </c:strCache>
            </c:strRef>
          </c:tx>
          <c:spPr>
            <a:ln w="28575" cap="rnd">
              <a:solidFill>
                <a:schemeClr val="tx2"/>
              </a:solidFill>
              <a:round/>
            </a:ln>
            <a:effectLst/>
          </c:spPr>
          <c:marker>
            <c:symbol val="circle"/>
            <c:size val="6"/>
            <c:spPr>
              <a:solidFill>
                <a:schemeClr val="accent1">
                  <a:lumMod val="60000"/>
                  <a:lumOff val="40000"/>
                </a:schemeClr>
              </a:solidFill>
              <a:ln w="9525">
                <a:noFill/>
              </a:ln>
              <a:effectLst/>
            </c:spPr>
          </c:marker>
          <c:dPt>
            <c:idx val="12"/>
            <c:marker>
              <c:symbol val="circle"/>
              <c:size val="6"/>
              <c:spPr>
                <a:solidFill>
                  <a:schemeClr val="accent2"/>
                </a:solidFill>
                <a:ln w="9525">
                  <a:noFill/>
                </a:ln>
                <a:effectLst/>
              </c:spPr>
            </c:marker>
            <c:bubble3D val="0"/>
            <c:extLst>
              <c:ext xmlns:c16="http://schemas.microsoft.com/office/drawing/2014/chart" uri="{C3380CC4-5D6E-409C-BE32-E72D297353CC}">
                <c16:uniqueId val="{00000000-227D-4475-BC21-69A30E172F1E}"/>
              </c:ext>
            </c:extLst>
          </c:dPt>
          <c:dPt>
            <c:idx val="23"/>
            <c:marker>
              <c:symbol val="circle"/>
              <c:size val="6"/>
              <c:spPr>
                <a:solidFill>
                  <a:schemeClr val="accent2"/>
                </a:solidFill>
                <a:ln w="9525">
                  <a:noFill/>
                </a:ln>
                <a:effectLst/>
              </c:spPr>
            </c:marker>
            <c:bubble3D val="0"/>
            <c:extLst>
              <c:ext xmlns:c16="http://schemas.microsoft.com/office/drawing/2014/chart" uri="{C3380CC4-5D6E-409C-BE32-E72D297353CC}">
                <c16:uniqueId val="{00000001-227D-4475-BC21-69A30E172F1E}"/>
              </c:ext>
            </c:extLst>
          </c:dPt>
          <c:dPt>
            <c:idx val="36"/>
            <c:marker>
              <c:symbol val="circle"/>
              <c:size val="6"/>
              <c:spPr>
                <a:solidFill>
                  <a:schemeClr val="accent2"/>
                </a:solidFill>
                <a:ln w="9525">
                  <a:noFill/>
                </a:ln>
                <a:effectLst/>
              </c:spPr>
            </c:marker>
            <c:bubble3D val="0"/>
            <c:extLst>
              <c:ext xmlns:c16="http://schemas.microsoft.com/office/drawing/2014/chart" uri="{C3380CC4-5D6E-409C-BE32-E72D297353CC}">
                <c16:uniqueId val="{00000002-227D-4475-BC21-69A30E172F1E}"/>
              </c:ext>
            </c:extLst>
          </c:dPt>
          <c:dPt>
            <c:idx val="47"/>
            <c:marker>
              <c:symbol val="circle"/>
              <c:size val="6"/>
              <c:spPr>
                <a:solidFill>
                  <a:schemeClr val="accent2"/>
                </a:solidFill>
                <a:ln w="9525">
                  <a:noFill/>
                </a:ln>
                <a:effectLst/>
              </c:spPr>
            </c:marker>
            <c:bubble3D val="0"/>
            <c:extLst>
              <c:ext xmlns:c16="http://schemas.microsoft.com/office/drawing/2014/chart" uri="{C3380CC4-5D6E-409C-BE32-E72D297353CC}">
                <c16:uniqueId val="{00000003-227D-4475-BC21-69A30E172F1E}"/>
              </c:ext>
            </c:extLst>
          </c:dPt>
          <c:dPt>
            <c:idx val="60"/>
            <c:marker>
              <c:symbol val="circle"/>
              <c:size val="6"/>
              <c:spPr>
                <a:solidFill>
                  <a:schemeClr val="accent2"/>
                </a:solidFill>
                <a:ln w="9525">
                  <a:noFill/>
                </a:ln>
                <a:effectLst/>
              </c:spPr>
            </c:marker>
            <c:bubble3D val="0"/>
            <c:extLst>
              <c:ext xmlns:c16="http://schemas.microsoft.com/office/drawing/2014/chart" uri="{C3380CC4-5D6E-409C-BE32-E72D297353CC}">
                <c16:uniqueId val="{00000004-227D-4475-BC21-69A30E172F1E}"/>
              </c:ext>
            </c:extLst>
          </c:dPt>
          <c:dPt>
            <c:idx val="71"/>
            <c:marker>
              <c:symbol val="circle"/>
              <c:size val="6"/>
              <c:spPr>
                <a:solidFill>
                  <a:schemeClr val="accent2"/>
                </a:solidFill>
                <a:ln w="9525">
                  <a:noFill/>
                </a:ln>
                <a:effectLst/>
              </c:spPr>
            </c:marker>
            <c:bubble3D val="0"/>
            <c:extLst>
              <c:ext xmlns:c16="http://schemas.microsoft.com/office/drawing/2014/chart" uri="{C3380CC4-5D6E-409C-BE32-E72D297353CC}">
                <c16:uniqueId val="{00000005-227D-4475-BC21-69A30E172F1E}"/>
              </c:ext>
            </c:extLst>
          </c:dPt>
          <c:dPt>
            <c:idx val="84"/>
            <c:marker>
              <c:symbol val="circle"/>
              <c:size val="6"/>
              <c:spPr>
                <a:solidFill>
                  <a:schemeClr val="accent2"/>
                </a:solidFill>
                <a:ln w="9525">
                  <a:noFill/>
                </a:ln>
                <a:effectLst/>
              </c:spPr>
            </c:marker>
            <c:bubble3D val="0"/>
            <c:extLst>
              <c:ext xmlns:c16="http://schemas.microsoft.com/office/drawing/2014/chart" uri="{C3380CC4-5D6E-409C-BE32-E72D297353CC}">
                <c16:uniqueId val="{00000006-227D-4475-BC21-69A30E172F1E}"/>
              </c:ext>
            </c:extLst>
          </c:dPt>
          <c:dPt>
            <c:idx val="95"/>
            <c:marker>
              <c:symbol val="circle"/>
              <c:size val="6"/>
              <c:spPr>
                <a:solidFill>
                  <a:schemeClr val="accent2"/>
                </a:solidFill>
                <a:ln w="9525">
                  <a:noFill/>
                </a:ln>
                <a:effectLst/>
              </c:spPr>
            </c:marker>
            <c:bubble3D val="0"/>
            <c:extLst>
              <c:ext xmlns:c16="http://schemas.microsoft.com/office/drawing/2014/chart" uri="{C3380CC4-5D6E-409C-BE32-E72D297353CC}">
                <c16:uniqueId val="{00000007-227D-4475-BC21-69A30E172F1E}"/>
              </c:ext>
            </c:extLst>
          </c:dPt>
          <c:dPt>
            <c:idx val="108"/>
            <c:marker>
              <c:symbol val="circle"/>
              <c:size val="6"/>
              <c:spPr>
                <a:solidFill>
                  <a:schemeClr val="accent2"/>
                </a:solidFill>
                <a:ln w="9525">
                  <a:noFill/>
                </a:ln>
                <a:effectLst/>
              </c:spPr>
            </c:marker>
            <c:bubble3D val="0"/>
            <c:extLst>
              <c:ext xmlns:c16="http://schemas.microsoft.com/office/drawing/2014/chart" uri="{C3380CC4-5D6E-409C-BE32-E72D297353CC}">
                <c16:uniqueId val="{00000008-227D-4475-BC21-69A30E172F1E}"/>
              </c:ext>
            </c:extLst>
          </c:dPt>
          <c:dPt>
            <c:idx val="119"/>
            <c:marker>
              <c:symbol val="circle"/>
              <c:size val="6"/>
              <c:spPr>
                <a:solidFill>
                  <a:schemeClr val="accent2"/>
                </a:solidFill>
                <a:ln w="9525">
                  <a:noFill/>
                </a:ln>
                <a:effectLst/>
              </c:spPr>
            </c:marker>
            <c:bubble3D val="0"/>
            <c:extLst>
              <c:ext xmlns:c16="http://schemas.microsoft.com/office/drawing/2014/chart" uri="{C3380CC4-5D6E-409C-BE32-E72D297353CC}">
                <c16:uniqueId val="{00000009-227D-4475-BC21-69A30E172F1E}"/>
              </c:ext>
            </c:extLst>
          </c:dPt>
          <c:dPt>
            <c:idx val="132"/>
            <c:marker>
              <c:symbol val="circle"/>
              <c:size val="6"/>
              <c:spPr>
                <a:solidFill>
                  <a:schemeClr val="accent2"/>
                </a:solidFill>
                <a:ln w="9525">
                  <a:noFill/>
                </a:ln>
                <a:effectLst/>
              </c:spPr>
            </c:marker>
            <c:bubble3D val="0"/>
            <c:extLst>
              <c:ext xmlns:c16="http://schemas.microsoft.com/office/drawing/2014/chart" uri="{C3380CC4-5D6E-409C-BE32-E72D297353CC}">
                <c16:uniqueId val="{0000000A-227D-4475-BC21-69A30E172F1E}"/>
              </c:ext>
            </c:extLst>
          </c:dPt>
          <c:dPt>
            <c:idx val="143"/>
            <c:marker>
              <c:symbol val="circle"/>
              <c:size val="6"/>
              <c:spPr>
                <a:solidFill>
                  <a:schemeClr val="accent2"/>
                </a:solidFill>
                <a:ln w="9525">
                  <a:noFill/>
                </a:ln>
                <a:effectLst/>
              </c:spPr>
            </c:marker>
            <c:bubble3D val="0"/>
            <c:extLst>
              <c:ext xmlns:c16="http://schemas.microsoft.com/office/drawing/2014/chart" uri="{C3380CC4-5D6E-409C-BE32-E72D297353CC}">
                <c16:uniqueId val="{0000000B-227D-4475-BC21-69A30E172F1E}"/>
              </c:ext>
            </c:extLst>
          </c:dPt>
          <c:cat>
            <c:numRef>
              <c:f>Taul1!$B$2:$B$157</c:f>
              <c:numCache>
                <c:formatCode>General</c:formatCode>
                <c:ptCount val="156"/>
                <c:pt idx="0">
                  <c:v>1</c:v>
                </c:pt>
                <c:pt idx="1">
                  <c:v>2</c:v>
                </c:pt>
                <c:pt idx="2">
                  <c:v>3</c:v>
                </c:pt>
                <c:pt idx="3">
                  <c:v>4</c:v>
                </c:pt>
                <c:pt idx="4">
                  <c:v>5</c:v>
                </c:pt>
                <c:pt idx="5">
                  <c:v>6</c:v>
                </c:pt>
                <c:pt idx="6">
                  <c:v>7</c:v>
                </c:pt>
                <c:pt idx="7">
                  <c:v>8</c:v>
                </c:pt>
                <c:pt idx="8">
                  <c:v>9</c:v>
                </c:pt>
                <c:pt idx="9">
                  <c:v>10</c:v>
                </c:pt>
                <c:pt idx="10">
                  <c:v>11</c:v>
                </c:pt>
                <c:pt idx="11">
                  <c:v>12</c:v>
                </c:pt>
                <c:pt idx="12">
                  <c:v>1</c:v>
                </c:pt>
                <c:pt idx="13">
                  <c:v>2</c:v>
                </c:pt>
                <c:pt idx="14">
                  <c:v>3</c:v>
                </c:pt>
                <c:pt idx="15">
                  <c:v>4</c:v>
                </c:pt>
                <c:pt idx="16">
                  <c:v>5</c:v>
                </c:pt>
                <c:pt idx="17">
                  <c:v>6</c:v>
                </c:pt>
                <c:pt idx="18">
                  <c:v>7</c:v>
                </c:pt>
                <c:pt idx="19">
                  <c:v>8</c:v>
                </c:pt>
                <c:pt idx="20">
                  <c:v>9</c:v>
                </c:pt>
                <c:pt idx="21">
                  <c:v>10</c:v>
                </c:pt>
                <c:pt idx="22">
                  <c:v>11</c:v>
                </c:pt>
                <c:pt idx="23">
                  <c:v>12</c:v>
                </c:pt>
                <c:pt idx="24">
                  <c:v>1</c:v>
                </c:pt>
                <c:pt idx="25">
                  <c:v>2</c:v>
                </c:pt>
                <c:pt idx="26">
                  <c:v>3</c:v>
                </c:pt>
                <c:pt idx="27">
                  <c:v>4</c:v>
                </c:pt>
                <c:pt idx="28">
                  <c:v>5</c:v>
                </c:pt>
                <c:pt idx="29">
                  <c:v>6</c:v>
                </c:pt>
                <c:pt idx="30">
                  <c:v>7</c:v>
                </c:pt>
                <c:pt idx="31">
                  <c:v>8</c:v>
                </c:pt>
                <c:pt idx="32">
                  <c:v>9</c:v>
                </c:pt>
                <c:pt idx="33">
                  <c:v>10</c:v>
                </c:pt>
                <c:pt idx="34">
                  <c:v>11</c:v>
                </c:pt>
                <c:pt idx="35">
                  <c:v>12</c:v>
                </c:pt>
                <c:pt idx="36">
                  <c:v>1</c:v>
                </c:pt>
                <c:pt idx="37">
                  <c:v>2</c:v>
                </c:pt>
                <c:pt idx="38">
                  <c:v>3</c:v>
                </c:pt>
                <c:pt idx="39">
                  <c:v>4</c:v>
                </c:pt>
                <c:pt idx="40">
                  <c:v>5</c:v>
                </c:pt>
                <c:pt idx="41">
                  <c:v>6</c:v>
                </c:pt>
                <c:pt idx="42">
                  <c:v>7</c:v>
                </c:pt>
                <c:pt idx="43">
                  <c:v>8</c:v>
                </c:pt>
                <c:pt idx="44">
                  <c:v>9</c:v>
                </c:pt>
                <c:pt idx="45">
                  <c:v>10</c:v>
                </c:pt>
                <c:pt idx="46">
                  <c:v>11</c:v>
                </c:pt>
                <c:pt idx="47">
                  <c:v>12</c:v>
                </c:pt>
                <c:pt idx="48">
                  <c:v>1</c:v>
                </c:pt>
                <c:pt idx="49">
                  <c:v>2</c:v>
                </c:pt>
                <c:pt idx="50">
                  <c:v>3</c:v>
                </c:pt>
                <c:pt idx="51">
                  <c:v>4</c:v>
                </c:pt>
                <c:pt idx="52">
                  <c:v>5</c:v>
                </c:pt>
                <c:pt idx="53">
                  <c:v>6</c:v>
                </c:pt>
                <c:pt idx="54">
                  <c:v>7</c:v>
                </c:pt>
                <c:pt idx="55">
                  <c:v>8</c:v>
                </c:pt>
                <c:pt idx="56">
                  <c:v>9</c:v>
                </c:pt>
                <c:pt idx="57">
                  <c:v>10</c:v>
                </c:pt>
                <c:pt idx="58">
                  <c:v>11</c:v>
                </c:pt>
                <c:pt idx="59">
                  <c:v>12</c:v>
                </c:pt>
                <c:pt idx="60">
                  <c:v>1</c:v>
                </c:pt>
                <c:pt idx="61">
                  <c:v>2</c:v>
                </c:pt>
                <c:pt idx="62">
                  <c:v>3</c:v>
                </c:pt>
                <c:pt idx="63">
                  <c:v>4</c:v>
                </c:pt>
                <c:pt idx="64">
                  <c:v>5</c:v>
                </c:pt>
                <c:pt idx="65">
                  <c:v>6</c:v>
                </c:pt>
                <c:pt idx="66">
                  <c:v>7</c:v>
                </c:pt>
                <c:pt idx="67">
                  <c:v>8</c:v>
                </c:pt>
                <c:pt idx="68">
                  <c:v>9</c:v>
                </c:pt>
                <c:pt idx="69">
                  <c:v>10</c:v>
                </c:pt>
                <c:pt idx="70">
                  <c:v>11</c:v>
                </c:pt>
                <c:pt idx="71">
                  <c:v>12</c:v>
                </c:pt>
                <c:pt idx="72">
                  <c:v>1</c:v>
                </c:pt>
                <c:pt idx="73">
                  <c:v>2</c:v>
                </c:pt>
                <c:pt idx="74">
                  <c:v>3</c:v>
                </c:pt>
                <c:pt idx="75">
                  <c:v>4</c:v>
                </c:pt>
                <c:pt idx="76">
                  <c:v>5</c:v>
                </c:pt>
                <c:pt idx="77">
                  <c:v>6</c:v>
                </c:pt>
                <c:pt idx="78">
                  <c:v>7</c:v>
                </c:pt>
                <c:pt idx="79">
                  <c:v>8</c:v>
                </c:pt>
                <c:pt idx="80">
                  <c:v>9</c:v>
                </c:pt>
                <c:pt idx="81">
                  <c:v>10</c:v>
                </c:pt>
                <c:pt idx="82">
                  <c:v>11</c:v>
                </c:pt>
                <c:pt idx="83">
                  <c:v>12</c:v>
                </c:pt>
                <c:pt idx="84">
                  <c:v>1</c:v>
                </c:pt>
                <c:pt idx="85">
                  <c:v>2</c:v>
                </c:pt>
                <c:pt idx="86">
                  <c:v>3</c:v>
                </c:pt>
                <c:pt idx="87">
                  <c:v>4</c:v>
                </c:pt>
                <c:pt idx="88">
                  <c:v>5</c:v>
                </c:pt>
                <c:pt idx="89">
                  <c:v>6</c:v>
                </c:pt>
                <c:pt idx="90">
                  <c:v>7</c:v>
                </c:pt>
                <c:pt idx="91">
                  <c:v>8</c:v>
                </c:pt>
                <c:pt idx="92">
                  <c:v>9</c:v>
                </c:pt>
                <c:pt idx="93">
                  <c:v>10</c:v>
                </c:pt>
                <c:pt idx="94">
                  <c:v>11</c:v>
                </c:pt>
                <c:pt idx="95">
                  <c:v>12</c:v>
                </c:pt>
                <c:pt idx="96">
                  <c:v>1</c:v>
                </c:pt>
                <c:pt idx="97">
                  <c:v>2</c:v>
                </c:pt>
                <c:pt idx="98">
                  <c:v>3</c:v>
                </c:pt>
                <c:pt idx="99">
                  <c:v>4</c:v>
                </c:pt>
                <c:pt idx="100">
                  <c:v>5</c:v>
                </c:pt>
                <c:pt idx="101">
                  <c:v>6</c:v>
                </c:pt>
                <c:pt idx="102">
                  <c:v>7</c:v>
                </c:pt>
                <c:pt idx="103">
                  <c:v>8</c:v>
                </c:pt>
                <c:pt idx="104">
                  <c:v>9</c:v>
                </c:pt>
                <c:pt idx="105">
                  <c:v>10</c:v>
                </c:pt>
                <c:pt idx="106">
                  <c:v>11</c:v>
                </c:pt>
                <c:pt idx="107">
                  <c:v>12</c:v>
                </c:pt>
                <c:pt idx="108">
                  <c:v>1</c:v>
                </c:pt>
                <c:pt idx="109">
                  <c:v>2</c:v>
                </c:pt>
                <c:pt idx="110">
                  <c:v>3</c:v>
                </c:pt>
                <c:pt idx="111">
                  <c:v>4</c:v>
                </c:pt>
                <c:pt idx="112">
                  <c:v>5</c:v>
                </c:pt>
                <c:pt idx="113">
                  <c:v>6</c:v>
                </c:pt>
                <c:pt idx="114">
                  <c:v>7</c:v>
                </c:pt>
                <c:pt idx="115">
                  <c:v>8</c:v>
                </c:pt>
                <c:pt idx="116">
                  <c:v>9</c:v>
                </c:pt>
                <c:pt idx="117">
                  <c:v>10</c:v>
                </c:pt>
                <c:pt idx="118">
                  <c:v>11</c:v>
                </c:pt>
                <c:pt idx="119">
                  <c:v>12</c:v>
                </c:pt>
                <c:pt idx="120">
                  <c:v>1</c:v>
                </c:pt>
                <c:pt idx="121">
                  <c:v>2</c:v>
                </c:pt>
                <c:pt idx="122">
                  <c:v>3</c:v>
                </c:pt>
                <c:pt idx="123">
                  <c:v>4</c:v>
                </c:pt>
                <c:pt idx="124">
                  <c:v>5</c:v>
                </c:pt>
                <c:pt idx="125">
                  <c:v>6</c:v>
                </c:pt>
                <c:pt idx="126">
                  <c:v>7</c:v>
                </c:pt>
                <c:pt idx="127">
                  <c:v>8</c:v>
                </c:pt>
                <c:pt idx="128">
                  <c:v>9</c:v>
                </c:pt>
                <c:pt idx="129">
                  <c:v>10</c:v>
                </c:pt>
                <c:pt idx="130">
                  <c:v>11</c:v>
                </c:pt>
                <c:pt idx="131">
                  <c:v>12</c:v>
                </c:pt>
                <c:pt idx="132">
                  <c:v>1</c:v>
                </c:pt>
                <c:pt idx="133">
                  <c:v>2</c:v>
                </c:pt>
                <c:pt idx="134">
                  <c:v>3</c:v>
                </c:pt>
                <c:pt idx="135">
                  <c:v>4</c:v>
                </c:pt>
                <c:pt idx="136">
                  <c:v>5</c:v>
                </c:pt>
                <c:pt idx="137">
                  <c:v>6</c:v>
                </c:pt>
                <c:pt idx="138">
                  <c:v>7</c:v>
                </c:pt>
                <c:pt idx="139">
                  <c:v>8</c:v>
                </c:pt>
                <c:pt idx="140">
                  <c:v>9</c:v>
                </c:pt>
                <c:pt idx="141">
                  <c:v>10</c:v>
                </c:pt>
                <c:pt idx="142">
                  <c:v>11</c:v>
                </c:pt>
                <c:pt idx="143">
                  <c:v>12</c:v>
                </c:pt>
                <c:pt idx="144">
                  <c:v>1</c:v>
                </c:pt>
                <c:pt idx="145">
                  <c:v>2</c:v>
                </c:pt>
                <c:pt idx="146">
                  <c:v>3</c:v>
                </c:pt>
                <c:pt idx="147">
                  <c:v>4</c:v>
                </c:pt>
                <c:pt idx="148">
                  <c:v>5</c:v>
                </c:pt>
                <c:pt idx="149">
                  <c:v>6</c:v>
                </c:pt>
                <c:pt idx="150">
                  <c:v>7</c:v>
                </c:pt>
                <c:pt idx="151">
                  <c:v>8</c:v>
                </c:pt>
                <c:pt idx="152">
                  <c:v>9</c:v>
                </c:pt>
                <c:pt idx="153">
                  <c:v>10</c:v>
                </c:pt>
                <c:pt idx="154">
                  <c:v>11</c:v>
                </c:pt>
                <c:pt idx="155">
                  <c:v>12</c:v>
                </c:pt>
              </c:numCache>
            </c:numRef>
          </c:cat>
          <c:val>
            <c:numRef>
              <c:f>Taul1!$D$2:$D$157</c:f>
              <c:numCache>
                <c:formatCode>General</c:formatCode>
                <c:ptCount val="156"/>
                <c:pt idx="9">
                  <c:v>112.72727272727272</c:v>
                </c:pt>
                <c:pt idx="10">
                  <c:v>111.81818181818181</c:v>
                </c:pt>
                <c:pt idx="11">
                  <c:v>110.90909090909091</c:v>
                </c:pt>
                <c:pt idx="12">
                  <c:v>110</c:v>
                </c:pt>
                <c:pt idx="13">
                  <c:v>109.09090909090909</c:v>
                </c:pt>
                <c:pt idx="14">
                  <c:v>108.18181818181819</c:v>
                </c:pt>
                <c:pt idx="15">
                  <c:v>107.27272727272728</c:v>
                </c:pt>
                <c:pt idx="16">
                  <c:v>106.36363636363637</c:v>
                </c:pt>
                <c:pt idx="17">
                  <c:v>105.45454545454547</c:v>
                </c:pt>
                <c:pt idx="18">
                  <c:v>104.54545454545456</c:v>
                </c:pt>
                <c:pt idx="19">
                  <c:v>103.63636363636365</c:v>
                </c:pt>
                <c:pt idx="20">
                  <c:v>102.72727272727275</c:v>
                </c:pt>
                <c:pt idx="21">
                  <c:v>101.81818181818184</c:v>
                </c:pt>
                <c:pt idx="22">
                  <c:v>100.90909090909093</c:v>
                </c:pt>
                <c:pt idx="23">
                  <c:v>100</c:v>
                </c:pt>
                <c:pt idx="24">
                  <c:v>99.090909090909093</c:v>
                </c:pt>
                <c:pt idx="25">
                  <c:v>98.181818181818187</c:v>
                </c:pt>
                <c:pt idx="26">
                  <c:v>97.27272727272728</c:v>
                </c:pt>
                <c:pt idx="32">
                  <c:v>109.9</c:v>
                </c:pt>
                <c:pt idx="33">
                  <c:v>110.1</c:v>
                </c:pt>
                <c:pt idx="34">
                  <c:v>110.2</c:v>
                </c:pt>
                <c:pt idx="35">
                  <c:v>110.1</c:v>
                </c:pt>
                <c:pt idx="36">
                  <c:v>110</c:v>
                </c:pt>
                <c:pt idx="37">
                  <c:v>109.75</c:v>
                </c:pt>
                <c:pt idx="38">
                  <c:v>109.499375</c:v>
                </c:pt>
                <c:pt idx="39">
                  <c:v>108.99687187500001</c:v>
                </c:pt>
                <c:pt idx="40">
                  <c:v>108.49185623437502</c:v>
                </c:pt>
                <c:pt idx="41">
                  <c:v>107.98431551554691</c:v>
                </c:pt>
                <c:pt idx="42">
                  <c:v>106.96415867070237</c:v>
                </c:pt>
                <c:pt idx="43">
                  <c:v>105.9338002574094</c:v>
                </c:pt>
                <c:pt idx="44">
                  <c:v>104.8931382599835</c:v>
                </c:pt>
                <c:pt idx="45">
                  <c:v>103.31653533388327</c:v>
                </c:pt>
                <c:pt idx="46">
                  <c:v>101.71628336389152</c:v>
                </c:pt>
                <c:pt idx="47">
                  <c:v>100</c:v>
                </c:pt>
                <c:pt idx="48">
                  <c:v>98.9</c:v>
                </c:pt>
                <c:pt idx="49">
                  <c:v>98.066749999999999</c:v>
                </c:pt>
                <c:pt idx="50">
                  <c:v>97.507083750000007</c:v>
                </c:pt>
                <c:pt idx="57">
                  <c:v>105.12117000000001</c:v>
                </c:pt>
                <c:pt idx="58">
                  <c:v>107.26650000000001</c:v>
                </c:pt>
                <c:pt idx="59">
                  <c:v>108.9</c:v>
                </c:pt>
                <c:pt idx="60">
                  <c:v>110</c:v>
                </c:pt>
                <c:pt idx="61">
                  <c:v>111.10601898403733</c:v>
                </c:pt>
                <c:pt idx="62">
                  <c:v>111.66434068747471</c:v>
                </c:pt>
                <c:pt idx="63">
                  <c:v>111.94420119045083</c:v>
                </c:pt>
                <c:pt idx="64">
                  <c:v>112.05625744789873</c:v>
                </c:pt>
                <c:pt idx="65">
                  <c:v>111.49876362974999</c:v>
                </c:pt>
                <c:pt idx="66">
                  <c:v>110.39481547499999</c:v>
                </c:pt>
                <c:pt idx="67">
                  <c:v>107.702259</c:v>
                </c:pt>
                <c:pt idx="68">
                  <c:v>104.56529999999999</c:v>
                </c:pt>
                <c:pt idx="69">
                  <c:v>102.51499999999999</c:v>
                </c:pt>
                <c:pt idx="70">
                  <c:v>101</c:v>
                </c:pt>
                <c:pt idx="71">
                  <c:v>100</c:v>
                </c:pt>
                <c:pt idx="72">
                  <c:v>99.9</c:v>
                </c:pt>
                <c:pt idx="73">
                  <c:v>99.8</c:v>
                </c:pt>
                <c:pt idx="74">
                  <c:v>99.9</c:v>
                </c:pt>
                <c:pt idx="75">
                  <c:v>100.1</c:v>
                </c:pt>
                <c:pt idx="81">
                  <c:v>99.9</c:v>
                </c:pt>
                <c:pt idx="82">
                  <c:v>100.5</c:v>
                </c:pt>
                <c:pt idx="83">
                  <c:v>100.9</c:v>
                </c:pt>
                <c:pt idx="84">
                  <c:v>110</c:v>
                </c:pt>
                <c:pt idx="85">
                  <c:v>99</c:v>
                </c:pt>
                <c:pt idx="86">
                  <c:v>100.4</c:v>
                </c:pt>
                <c:pt idx="87">
                  <c:v>100.6</c:v>
                </c:pt>
                <c:pt idx="88">
                  <c:v>100.7</c:v>
                </c:pt>
                <c:pt idx="89">
                  <c:v>99</c:v>
                </c:pt>
                <c:pt idx="90">
                  <c:v>100.9</c:v>
                </c:pt>
                <c:pt idx="91">
                  <c:v>99.7</c:v>
                </c:pt>
                <c:pt idx="92">
                  <c:v>99.7</c:v>
                </c:pt>
                <c:pt idx="93">
                  <c:v>100.2</c:v>
                </c:pt>
                <c:pt idx="94">
                  <c:v>99</c:v>
                </c:pt>
                <c:pt idx="95">
                  <c:v>100</c:v>
                </c:pt>
                <c:pt idx="96">
                  <c:v>100.7</c:v>
                </c:pt>
                <c:pt idx="97">
                  <c:v>99.8</c:v>
                </c:pt>
                <c:pt idx="98">
                  <c:v>99.6</c:v>
                </c:pt>
                <c:pt idx="105">
                  <c:v>104.7</c:v>
                </c:pt>
                <c:pt idx="106">
                  <c:v>104.2</c:v>
                </c:pt>
                <c:pt idx="107">
                  <c:v>104.6</c:v>
                </c:pt>
                <c:pt idx="108">
                  <c:v>110</c:v>
                </c:pt>
                <c:pt idx="109">
                  <c:v>105.1</c:v>
                </c:pt>
                <c:pt idx="110">
                  <c:v>105.9</c:v>
                </c:pt>
                <c:pt idx="111">
                  <c:v>105.8</c:v>
                </c:pt>
                <c:pt idx="112">
                  <c:v>104.8</c:v>
                </c:pt>
                <c:pt idx="113">
                  <c:v>104.1</c:v>
                </c:pt>
                <c:pt idx="114">
                  <c:v>106</c:v>
                </c:pt>
                <c:pt idx="115">
                  <c:v>104.2</c:v>
                </c:pt>
                <c:pt idx="116">
                  <c:v>105.2</c:v>
                </c:pt>
                <c:pt idx="117">
                  <c:v>104.9</c:v>
                </c:pt>
                <c:pt idx="118">
                  <c:v>105.5</c:v>
                </c:pt>
                <c:pt idx="119">
                  <c:v>100</c:v>
                </c:pt>
                <c:pt idx="120">
                  <c:v>104.3</c:v>
                </c:pt>
                <c:pt idx="121">
                  <c:v>105</c:v>
                </c:pt>
                <c:pt idx="122">
                  <c:v>105</c:v>
                </c:pt>
                <c:pt idx="129">
                  <c:v>110.7</c:v>
                </c:pt>
                <c:pt idx="130">
                  <c:v>109.7</c:v>
                </c:pt>
                <c:pt idx="131">
                  <c:v>110.8</c:v>
                </c:pt>
                <c:pt idx="132">
                  <c:v>110</c:v>
                </c:pt>
                <c:pt idx="133">
                  <c:v>110.5</c:v>
                </c:pt>
                <c:pt idx="134">
                  <c:v>109</c:v>
                </c:pt>
                <c:pt idx="135">
                  <c:v>109.7</c:v>
                </c:pt>
                <c:pt idx="136">
                  <c:v>109.1</c:v>
                </c:pt>
                <c:pt idx="137">
                  <c:v>110.7</c:v>
                </c:pt>
                <c:pt idx="138">
                  <c:v>109.2</c:v>
                </c:pt>
                <c:pt idx="139">
                  <c:v>110.6</c:v>
                </c:pt>
                <c:pt idx="140">
                  <c:v>110.5</c:v>
                </c:pt>
                <c:pt idx="141">
                  <c:v>99.8</c:v>
                </c:pt>
                <c:pt idx="142">
                  <c:v>99.9</c:v>
                </c:pt>
                <c:pt idx="143">
                  <c:v>100</c:v>
                </c:pt>
                <c:pt idx="144">
                  <c:v>100</c:v>
                </c:pt>
                <c:pt idx="145">
                  <c:v>99.6</c:v>
                </c:pt>
                <c:pt idx="146">
                  <c:v>99.9</c:v>
                </c:pt>
              </c:numCache>
            </c:numRef>
          </c:val>
          <c:smooth val="0"/>
          <c:extLst>
            <c:ext xmlns:c16="http://schemas.microsoft.com/office/drawing/2014/chart" uri="{C3380CC4-5D6E-409C-BE32-E72D297353CC}">
              <c16:uniqueId val="{0000000C-227D-4475-BC21-69A30E172F1E}"/>
            </c:ext>
          </c:extLst>
        </c:ser>
        <c:dLbls>
          <c:showLegendKey val="0"/>
          <c:showVal val="0"/>
          <c:showCatName val="0"/>
          <c:showSerName val="0"/>
          <c:showPercent val="0"/>
          <c:showBubbleSize val="0"/>
        </c:dLbls>
        <c:marker val="1"/>
        <c:smooth val="0"/>
        <c:axId val="1150913072"/>
        <c:axId val="1150909136"/>
      </c:lineChart>
      <c:catAx>
        <c:axId val="1150913072"/>
        <c:scaling>
          <c:orientation val="minMax"/>
        </c:scaling>
        <c:delete val="0"/>
        <c:axPos val="b"/>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1150909136"/>
        <c:crosses val="autoZero"/>
        <c:auto val="1"/>
        <c:lblAlgn val="ctr"/>
        <c:lblOffset val="100"/>
        <c:noMultiLvlLbl val="0"/>
      </c:catAx>
      <c:valAx>
        <c:axId val="1150909136"/>
        <c:scaling>
          <c:orientation val="minMax"/>
          <c:max val="115"/>
          <c:min val="95"/>
        </c:scaling>
        <c:delete val="0"/>
        <c:axPos val="l"/>
        <c:majorGridlines>
          <c:spPr>
            <a:ln w="6350" cap="flat" cmpd="sng" algn="ctr">
              <a:solidFill>
                <a:schemeClr val="tx1">
                  <a:lumMod val="15000"/>
                  <a:lumOff val="85000"/>
                </a:schemeClr>
              </a:solidFill>
              <a:prstDash val="lgDash"/>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1150913072"/>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j-lt"/>
        </a:defRPr>
      </a:pPr>
      <a:endParaRPr lang="fi-FI"/>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Taul1!$B$1</c:f>
              <c:strCache>
                <c:ptCount val="1"/>
                <c:pt idx="0">
                  <c:v>BKT:n volyymin vuosimuutos, %</c:v>
                </c:pt>
              </c:strCache>
            </c:strRef>
          </c:tx>
          <c:spPr>
            <a:solidFill>
              <a:schemeClr val="accent1"/>
            </a:solidFill>
            <a:ln>
              <a:noFill/>
            </a:ln>
            <a:effectLst/>
          </c:spPr>
          <c:invertIfNegative val="0"/>
          <c:cat>
            <c:strRef>
              <c:f>Taul1!$A$2:$A$171</c:f>
              <c:strCache>
                <c:ptCount val="170"/>
                <c:pt idx="0">
                  <c:v>1860</c:v>
                </c:pt>
                <c:pt idx="1">
                  <c:v>1861</c:v>
                </c:pt>
                <c:pt idx="2">
                  <c:v>1862</c:v>
                </c:pt>
                <c:pt idx="3">
                  <c:v>1863</c:v>
                </c:pt>
                <c:pt idx="4">
                  <c:v>1864</c:v>
                </c:pt>
                <c:pt idx="5">
                  <c:v>1865</c:v>
                </c:pt>
                <c:pt idx="6">
                  <c:v>1866</c:v>
                </c:pt>
                <c:pt idx="7">
                  <c:v>1867</c:v>
                </c:pt>
                <c:pt idx="8">
                  <c:v>1868</c:v>
                </c:pt>
                <c:pt idx="9">
                  <c:v>1869</c:v>
                </c:pt>
                <c:pt idx="10">
                  <c:v>1870</c:v>
                </c:pt>
                <c:pt idx="11">
                  <c:v>1871</c:v>
                </c:pt>
                <c:pt idx="12">
                  <c:v>1872</c:v>
                </c:pt>
                <c:pt idx="13">
                  <c:v>1873</c:v>
                </c:pt>
                <c:pt idx="14">
                  <c:v>1874</c:v>
                </c:pt>
                <c:pt idx="15">
                  <c:v>1875</c:v>
                </c:pt>
                <c:pt idx="16">
                  <c:v>1876</c:v>
                </c:pt>
                <c:pt idx="17">
                  <c:v>1877</c:v>
                </c:pt>
                <c:pt idx="18">
                  <c:v>1878</c:v>
                </c:pt>
                <c:pt idx="19">
                  <c:v>1879</c:v>
                </c:pt>
                <c:pt idx="20">
                  <c:v>1880</c:v>
                </c:pt>
                <c:pt idx="21">
                  <c:v>1881</c:v>
                </c:pt>
                <c:pt idx="22">
                  <c:v>1882</c:v>
                </c:pt>
                <c:pt idx="23">
                  <c:v>1883</c:v>
                </c:pt>
                <c:pt idx="24">
                  <c:v>1884</c:v>
                </c:pt>
                <c:pt idx="25">
                  <c:v>1885</c:v>
                </c:pt>
                <c:pt idx="26">
                  <c:v>1886</c:v>
                </c:pt>
                <c:pt idx="27">
                  <c:v>1887</c:v>
                </c:pt>
                <c:pt idx="28">
                  <c:v>1888</c:v>
                </c:pt>
                <c:pt idx="29">
                  <c:v>1889</c:v>
                </c:pt>
                <c:pt idx="30">
                  <c:v>1890</c:v>
                </c:pt>
                <c:pt idx="31">
                  <c:v>1891</c:v>
                </c:pt>
                <c:pt idx="32">
                  <c:v>1892</c:v>
                </c:pt>
                <c:pt idx="33">
                  <c:v>1893</c:v>
                </c:pt>
                <c:pt idx="34">
                  <c:v>1894</c:v>
                </c:pt>
                <c:pt idx="35">
                  <c:v>1895</c:v>
                </c:pt>
                <c:pt idx="36">
                  <c:v>1896</c:v>
                </c:pt>
                <c:pt idx="37">
                  <c:v>1897</c:v>
                </c:pt>
                <c:pt idx="38">
                  <c:v>1898</c:v>
                </c:pt>
                <c:pt idx="39">
                  <c:v>1899</c:v>
                </c:pt>
                <c:pt idx="40">
                  <c:v>1900</c:v>
                </c:pt>
                <c:pt idx="41">
                  <c:v>1901</c:v>
                </c:pt>
                <c:pt idx="42">
                  <c:v>1902</c:v>
                </c:pt>
                <c:pt idx="43">
                  <c:v>1903</c:v>
                </c:pt>
                <c:pt idx="44">
                  <c:v>1904</c:v>
                </c:pt>
                <c:pt idx="45">
                  <c:v>1905</c:v>
                </c:pt>
                <c:pt idx="46">
                  <c:v>1906</c:v>
                </c:pt>
                <c:pt idx="47">
                  <c:v>1907</c:v>
                </c:pt>
                <c:pt idx="48">
                  <c:v>1908</c:v>
                </c:pt>
                <c:pt idx="49">
                  <c:v>1909</c:v>
                </c:pt>
                <c:pt idx="50">
                  <c:v>1910</c:v>
                </c:pt>
                <c:pt idx="51">
                  <c:v>1911</c:v>
                </c:pt>
                <c:pt idx="52">
                  <c:v>1912</c:v>
                </c:pt>
                <c:pt idx="53">
                  <c:v>1913</c:v>
                </c:pt>
                <c:pt idx="54">
                  <c:v>1914</c:v>
                </c:pt>
                <c:pt idx="55">
                  <c:v>1915</c:v>
                </c:pt>
                <c:pt idx="56">
                  <c:v>1916</c:v>
                </c:pt>
                <c:pt idx="57">
                  <c:v>1917</c:v>
                </c:pt>
                <c:pt idx="58">
                  <c:v>1918</c:v>
                </c:pt>
                <c:pt idx="59">
                  <c:v>1919</c:v>
                </c:pt>
                <c:pt idx="60">
                  <c:v>1920</c:v>
                </c:pt>
                <c:pt idx="61">
                  <c:v>1921</c:v>
                </c:pt>
                <c:pt idx="62">
                  <c:v>1922</c:v>
                </c:pt>
                <c:pt idx="63">
                  <c:v>1923</c:v>
                </c:pt>
                <c:pt idx="64">
                  <c:v>1924</c:v>
                </c:pt>
                <c:pt idx="65">
                  <c:v>1925</c:v>
                </c:pt>
                <c:pt idx="66">
                  <c:v>1926</c:v>
                </c:pt>
                <c:pt idx="67">
                  <c:v>1927</c:v>
                </c:pt>
                <c:pt idx="68">
                  <c:v>1928</c:v>
                </c:pt>
                <c:pt idx="69">
                  <c:v>1929</c:v>
                </c:pt>
                <c:pt idx="70">
                  <c:v>1930</c:v>
                </c:pt>
                <c:pt idx="71">
                  <c:v>1931</c:v>
                </c:pt>
                <c:pt idx="72">
                  <c:v>1932</c:v>
                </c:pt>
                <c:pt idx="73">
                  <c:v>1933</c:v>
                </c:pt>
                <c:pt idx="74">
                  <c:v>1934</c:v>
                </c:pt>
                <c:pt idx="75">
                  <c:v>1935</c:v>
                </c:pt>
                <c:pt idx="76">
                  <c:v>1936</c:v>
                </c:pt>
                <c:pt idx="77">
                  <c:v>1937</c:v>
                </c:pt>
                <c:pt idx="78">
                  <c:v>1938</c:v>
                </c:pt>
                <c:pt idx="79">
                  <c:v>1939</c:v>
                </c:pt>
                <c:pt idx="80">
                  <c:v>1940</c:v>
                </c:pt>
                <c:pt idx="81">
                  <c:v>1941</c:v>
                </c:pt>
                <c:pt idx="82">
                  <c:v>1942</c:v>
                </c:pt>
                <c:pt idx="83">
                  <c:v>1943</c:v>
                </c:pt>
                <c:pt idx="84">
                  <c:v>1944</c:v>
                </c:pt>
                <c:pt idx="85">
                  <c:v>1945</c:v>
                </c:pt>
                <c:pt idx="86">
                  <c:v>1946</c:v>
                </c:pt>
                <c:pt idx="87">
                  <c:v>1947</c:v>
                </c:pt>
                <c:pt idx="88">
                  <c:v>1948</c:v>
                </c:pt>
                <c:pt idx="89">
                  <c:v>1949</c:v>
                </c:pt>
                <c:pt idx="90">
                  <c:v>1950</c:v>
                </c:pt>
                <c:pt idx="91">
                  <c:v>1951</c:v>
                </c:pt>
                <c:pt idx="92">
                  <c:v>1952</c:v>
                </c:pt>
                <c:pt idx="93">
                  <c:v>1953</c:v>
                </c:pt>
                <c:pt idx="94">
                  <c:v>1954</c:v>
                </c:pt>
                <c:pt idx="95">
                  <c:v>1955</c:v>
                </c:pt>
                <c:pt idx="96">
                  <c:v>1956</c:v>
                </c:pt>
                <c:pt idx="97">
                  <c:v>1957</c:v>
                </c:pt>
                <c:pt idx="98">
                  <c:v>1958</c:v>
                </c:pt>
                <c:pt idx="99">
                  <c:v>1959</c:v>
                </c:pt>
                <c:pt idx="100">
                  <c:v>1960</c:v>
                </c:pt>
                <c:pt idx="101">
                  <c:v>1961</c:v>
                </c:pt>
                <c:pt idx="102">
                  <c:v>1962</c:v>
                </c:pt>
                <c:pt idx="103">
                  <c:v>1963</c:v>
                </c:pt>
                <c:pt idx="104">
                  <c:v>1964</c:v>
                </c:pt>
                <c:pt idx="105">
                  <c:v>1965</c:v>
                </c:pt>
                <c:pt idx="106">
                  <c:v>1966</c:v>
                </c:pt>
                <c:pt idx="107">
                  <c:v>1967</c:v>
                </c:pt>
                <c:pt idx="108">
                  <c:v>1968</c:v>
                </c:pt>
                <c:pt idx="109">
                  <c:v>1969</c:v>
                </c:pt>
                <c:pt idx="110">
                  <c:v>1970</c:v>
                </c:pt>
                <c:pt idx="111">
                  <c:v>1971</c:v>
                </c:pt>
                <c:pt idx="112">
                  <c:v>1972</c:v>
                </c:pt>
                <c:pt idx="113">
                  <c:v>1973</c:v>
                </c:pt>
                <c:pt idx="114">
                  <c:v>1974</c:v>
                </c:pt>
                <c:pt idx="115">
                  <c:v>1975</c:v>
                </c:pt>
                <c:pt idx="116">
                  <c:v>1976</c:v>
                </c:pt>
                <c:pt idx="117">
                  <c:v>1977</c:v>
                </c:pt>
                <c:pt idx="118">
                  <c:v>1978</c:v>
                </c:pt>
                <c:pt idx="119">
                  <c:v>1979</c:v>
                </c:pt>
                <c:pt idx="120">
                  <c:v>1980</c:v>
                </c:pt>
                <c:pt idx="121">
                  <c:v>1981</c:v>
                </c:pt>
                <c:pt idx="122">
                  <c:v>1982</c:v>
                </c:pt>
                <c:pt idx="123">
                  <c:v>1983</c:v>
                </c:pt>
                <c:pt idx="124">
                  <c:v>1984</c:v>
                </c:pt>
                <c:pt idx="125">
                  <c:v>1985</c:v>
                </c:pt>
                <c:pt idx="126">
                  <c:v>1986</c:v>
                </c:pt>
                <c:pt idx="127">
                  <c:v>1987</c:v>
                </c:pt>
                <c:pt idx="128">
                  <c:v>1988</c:v>
                </c:pt>
                <c:pt idx="129">
                  <c:v>1989</c:v>
                </c:pt>
                <c:pt idx="130">
                  <c:v>1990</c:v>
                </c:pt>
                <c:pt idx="131">
                  <c:v>1991</c:v>
                </c:pt>
                <c:pt idx="132">
                  <c:v>1992</c:v>
                </c:pt>
                <c:pt idx="133">
                  <c:v>1993</c:v>
                </c:pt>
                <c:pt idx="134">
                  <c:v>1994</c:v>
                </c:pt>
                <c:pt idx="135">
                  <c:v>1995</c:v>
                </c:pt>
                <c:pt idx="136">
                  <c:v>1996</c:v>
                </c:pt>
                <c:pt idx="137">
                  <c:v>1997</c:v>
                </c:pt>
                <c:pt idx="138">
                  <c:v>1998</c:v>
                </c:pt>
                <c:pt idx="139">
                  <c:v>1999</c:v>
                </c:pt>
                <c:pt idx="140">
                  <c:v>2000</c:v>
                </c:pt>
                <c:pt idx="141">
                  <c:v>2001</c:v>
                </c:pt>
                <c:pt idx="142">
                  <c:v>2002</c:v>
                </c:pt>
                <c:pt idx="143">
                  <c:v>2003</c:v>
                </c:pt>
                <c:pt idx="144">
                  <c:v>2004</c:v>
                </c:pt>
                <c:pt idx="145">
                  <c:v>2005</c:v>
                </c:pt>
                <c:pt idx="146">
                  <c:v>2006</c:v>
                </c:pt>
                <c:pt idx="147">
                  <c:v>2007</c:v>
                </c:pt>
                <c:pt idx="148">
                  <c:v>2008</c:v>
                </c:pt>
                <c:pt idx="149">
                  <c:v>2009</c:v>
                </c:pt>
                <c:pt idx="150">
                  <c:v>2010</c:v>
                </c:pt>
                <c:pt idx="151">
                  <c:v>2011</c:v>
                </c:pt>
                <c:pt idx="152">
                  <c:v>2012</c:v>
                </c:pt>
                <c:pt idx="153">
                  <c:v>2013</c:v>
                </c:pt>
                <c:pt idx="154">
                  <c:v>2014</c:v>
                </c:pt>
                <c:pt idx="155">
                  <c:v>2015</c:v>
                </c:pt>
                <c:pt idx="156">
                  <c:v>2016</c:v>
                </c:pt>
                <c:pt idx="157">
                  <c:v>2017</c:v>
                </c:pt>
                <c:pt idx="158">
                  <c:v>2018</c:v>
                </c:pt>
                <c:pt idx="159">
                  <c:v>2019</c:v>
                </c:pt>
                <c:pt idx="160">
                  <c:v>2020</c:v>
                </c:pt>
                <c:pt idx="161">
                  <c:v>2021</c:v>
                </c:pt>
                <c:pt idx="162">
                  <c:v>2022</c:v>
                </c:pt>
                <c:pt idx="163">
                  <c:v>2023</c:v>
                </c:pt>
                <c:pt idx="164">
                  <c:v>2024</c:v>
                </c:pt>
                <c:pt idx="165">
                  <c:v>2025</c:v>
                </c:pt>
                <c:pt idx="166">
                  <c:v>2026</c:v>
                </c:pt>
                <c:pt idx="167">
                  <c:v>2027</c:v>
                </c:pt>
                <c:pt idx="168">
                  <c:v>2028</c:v>
                </c:pt>
                <c:pt idx="169">
                  <c:v>2029</c:v>
                </c:pt>
              </c:strCache>
            </c:strRef>
          </c:cat>
          <c:val>
            <c:numRef>
              <c:f>Taul1!$B$2:$B$171</c:f>
              <c:numCache>
                <c:formatCode>General</c:formatCode>
                <c:ptCount val="170"/>
                <c:pt idx="1">
                  <c:v>0.62230732407850819</c:v>
                </c:pt>
                <c:pt idx="2">
                  <c:v>-5.1855375832540407</c:v>
                </c:pt>
                <c:pt idx="3">
                  <c:v>7.7772202709483151</c:v>
                </c:pt>
                <c:pt idx="4">
                  <c:v>2.3743016759776525</c:v>
                </c:pt>
                <c:pt idx="5">
                  <c:v>-0.77307867212368375</c:v>
                </c:pt>
                <c:pt idx="6">
                  <c:v>1.4665444546287931</c:v>
                </c:pt>
                <c:pt idx="7">
                  <c:v>-8.2655826558265755</c:v>
                </c:pt>
                <c:pt idx="8">
                  <c:v>9.8473658296405873</c:v>
                </c:pt>
                <c:pt idx="9">
                  <c:v>7.2613177947109087</c:v>
                </c:pt>
                <c:pt idx="10">
                  <c:v>4.3042206435436547</c:v>
                </c:pt>
                <c:pt idx="11">
                  <c:v>1.0016025641025772</c:v>
                </c:pt>
                <c:pt idx="12">
                  <c:v>3.4510115033716593</c:v>
                </c:pt>
                <c:pt idx="13">
                  <c:v>5.7515337423312829</c:v>
                </c:pt>
                <c:pt idx="14">
                  <c:v>2.1754894851341522</c:v>
                </c:pt>
                <c:pt idx="15">
                  <c:v>2.1646557842441405</c:v>
                </c:pt>
                <c:pt idx="16">
                  <c:v>5.52275095519279</c:v>
                </c:pt>
                <c:pt idx="17">
                  <c:v>-2.1724818959842129</c:v>
                </c:pt>
                <c:pt idx="18">
                  <c:v>-1.9515477792732216</c:v>
                </c:pt>
                <c:pt idx="19">
                  <c:v>0.9608785175017287</c:v>
                </c:pt>
                <c:pt idx="20">
                  <c:v>0.47586675730793004</c:v>
                </c:pt>
                <c:pt idx="21">
                  <c:v>-2.469553450608919</c:v>
                </c:pt>
                <c:pt idx="22">
                  <c:v>9.4693028095733656</c:v>
                </c:pt>
                <c:pt idx="23">
                  <c:v>3.8339670468948261</c:v>
                </c:pt>
                <c:pt idx="24">
                  <c:v>0.5797985962770813</c:v>
                </c:pt>
                <c:pt idx="25">
                  <c:v>2.396844660194164</c:v>
                </c:pt>
                <c:pt idx="26">
                  <c:v>5.0666666666666638</c:v>
                </c:pt>
                <c:pt idx="27">
                  <c:v>1.6920473773265554</c:v>
                </c:pt>
                <c:pt idx="28">
                  <c:v>3.6882972823072624</c:v>
                </c:pt>
                <c:pt idx="29">
                  <c:v>3.4501203530355795</c:v>
                </c:pt>
                <c:pt idx="30">
                  <c:v>5.7911065149948371</c:v>
                </c:pt>
                <c:pt idx="31">
                  <c:v>-1.0508308895405771</c:v>
                </c:pt>
                <c:pt idx="32">
                  <c:v>-3.0377871079278917</c:v>
                </c:pt>
                <c:pt idx="33">
                  <c:v>3.8970962812022503</c:v>
                </c:pt>
                <c:pt idx="34">
                  <c:v>7.8450600637411272</c:v>
                </c:pt>
                <c:pt idx="35">
                  <c:v>5.4557854057740274</c:v>
                </c:pt>
                <c:pt idx="36">
                  <c:v>6.5315800819142122</c:v>
                </c:pt>
                <c:pt idx="37">
                  <c:v>4.7753945770942829</c:v>
                </c:pt>
                <c:pt idx="38">
                  <c:v>4.4032444959443806</c:v>
                </c:pt>
                <c:pt idx="39">
                  <c:v>-2.3677395486496611</c:v>
                </c:pt>
                <c:pt idx="40">
                  <c:v>4.6987495263357326</c:v>
                </c:pt>
                <c:pt idx="41">
                  <c:v>-1.1400651465798051</c:v>
                </c:pt>
                <c:pt idx="42">
                  <c:v>-2.0318506315211482</c:v>
                </c:pt>
                <c:pt idx="43">
                  <c:v>6.6143497757847447</c:v>
                </c:pt>
                <c:pt idx="44">
                  <c:v>3.9256922537679539</c:v>
                </c:pt>
                <c:pt idx="45">
                  <c:v>1.6020236087689765</c:v>
                </c:pt>
                <c:pt idx="46">
                  <c:v>3.9668049792531024</c:v>
                </c:pt>
                <c:pt idx="47">
                  <c:v>3.4323116219667993</c:v>
                </c:pt>
                <c:pt idx="48">
                  <c:v>1.1421515665997806</c:v>
                </c:pt>
                <c:pt idx="49">
                  <c:v>4.4559743628872273</c:v>
                </c:pt>
                <c:pt idx="50">
                  <c:v>2.1913805697589384</c:v>
                </c:pt>
                <c:pt idx="51">
                  <c:v>2.759113652608991</c:v>
                </c:pt>
                <c:pt idx="52">
                  <c:v>5.5648302726766685</c:v>
                </c:pt>
                <c:pt idx="53">
                  <c:v>5.4296257248287016</c:v>
                </c:pt>
                <c:pt idx="54">
                  <c:v>-4.4000000000000039</c:v>
                </c:pt>
                <c:pt idx="55">
                  <c:v>-5.0993723849372614</c:v>
                </c:pt>
                <c:pt idx="56">
                  <c:v>1.4604574262882419</c:v>
                </c:pt>
                <c:pt idx="57">
                  <c:v>-16.051059206952733</c:v>
                </c:pt>
                <c:pt idx="58">
                  <c:v>-13.264315755418965</c:v>
                </c:pt>
                <c:pt idx="59">
                  <c:v>20.757180156657974</c:v>
                </c:pt>
                <c:pt idx="60">
                  <c:v>11.861003861003883</c:v>
                </c:pt>
                <c:pt idx="61">
                  <c:v>3.3411569791522489</c:v>
                </c:pt>
                <c:pt idx="62">
                  <c:v>10.420841683366767</c:v>
                </c:pt>
                <c:pt idx="63">
                  <c:v>7.4168179068360374</c:v>
                </c:pt>
                <c:pt idx="64">
                  <c:v>2.6582563640459522</c:v>
                </c:pt>
                <c:pt idx="65">
                  <c:v>5.6287030941408744</c:v>
                </c:pt>
                <c:pt idx="66">
                  <c:v>3.8745195803469468</c:v>
                </c:pt>
                <c:pt idx="67">
                  <c:v>7.7600000000000113</c:v>
                </c:pt>
                <c:pt idx="68">
                  <c:v>6.8207126948774954</c:v>
                </c:pt>
                <c:pt idx="69">
                  <c:v>1.2249152984102007</c:v>
                </c:pt>
                <c:pt idx="70">
                  <c:v>-1.2615859938208018</c:v>
                </c:pt>
                <c:pt idx="71">
                  <c:v>-2.4076488483268044</c:v>
                </c:pt>
                <c:pt idx="72">
                  <c:v>-0.4542215888849177</c:v>
                </c:pt>
                <c:pt idx="73">
                  <c:v>6.7459962422832698</c:v>
                </c:pt>
                <c:pt idx="74">
                  <c:v>11.289917022881557</c:v>
                </c:pt>
                <c:pt idx="75">
                  <c:v>4.2702214188883758</c:v>
                </c:pt>
                <c:pt idx="76">
                  <c:v>6.7750090285301656</c:v>
                </c:pt>
                <c:pt idx="77">
                  <c:v>5.6686734762903201</c:v>
                </c:pt>
                <c:pt idx="78">
                  <c:v>5.198130721464711</c:v>
                </c:pt>
                <c:pt idx="79">
                  <c:v>-4.2536359763889813</c:v>
                </c:pt>
                <c:pt idx="80">
                  <c:v>-5.2497775517986405</c:v>
                </c:pt>
                <c:pt idx="81">
                  <c:v>3.3136570968607337</c:v>
                </c:pt>
                <c:pt idx="82">
                  <c:v>0.31814050123359916</c:v>
                </c:pt>
                <c:pt idx="83">
                  <c:v>11.462041291825775</c:v>
                </c:pt>
                <c:pt idx="84">
                  <c:v>6.9678318429922115E-2</c:v>
                </c:pt>
                <c:pt idx="85">
                  <c:v>-5.6806313102007566</c:v>
                </c:pt>
                <c:pt idx="86">
                  <c:v>7.9790833589664878</c:v>
                </c:pt>
                <c:pt idx="87">
                  <c:v>2.3074293527802991</c:v>
                </c:pt>
                <c:pt idx="88">
                  <c:v>7.9244862727627208</c:v>
                </c:pt>
                <c:pt idx="89">
                  <c:v>6.0784313725490202</c:v>
                </c:pt>
                <c:pt idx="90">
                  <c:v>3.8476505496643609</c:v>
                </c:pt>
                <c:pt idx="91">
                  <c:v>8.5390416412946646</c:v>
                </c:pt>
                <c:pt idx="92">
                  <c:v>3.3057137925081914</c:v>
                </c:pt>
                <c:pt idx="93">
                  <c:v>0.7352326844347834</c:v>
                </c:pt>
                <c:pt idx="94">
                  <c:v>8.7418097370822068</c:v>
                </c:pt>
                <c:pt idx="95">
                  <c:v>5.0835176569292928</c:v>
                </c:pt>
                <c:pt idx="96">
                  <c:v>3.0194157140264855</c:v>
                </c:pt>
                <c:pt idx="97">
                  <c:v>4.7204706379680772</c:v>
                </c:pt>
                <c:pt idx="98">
                  <c:v>0.54495912806540314</c:v>
                </c:pt>
                <c:pt idx="99">
                  <c:v>5.9152196460236173</c:v>
                </c:pt>
                <c:pt idx="100">
                  <c:v>9.1733265944340836</c:v>
                </c:pt>
                <c:pt idx="101">
                  <c:v>7.6213072538410254</c:v>
                </c:pt>
                <c:pt idx="102">
                  <c:v>2.9815835461755702</c:v>
                </c:pt>
                <c:pt idx="103">
                  <c:v>3.2503132832080173</c:v>
                </c:pt>
                <c:pt idx="104">
                  <c:v>5.2744696452502016</c:v>
                </c:pt>
                <c:pt idx="105">
                  <c:v>5.3032304551459131</c:v>
                </c:pt>
                <c:pt idx="106">
                  <c:v>2.3743813151472226</c:v>
                </c:pt>
                <c:pt idx="107">
                  <c:v>2.1678103555832884</c:v>
                </c:pt>
                <c:pt idx="108">
                  <c:v>2.3028109121835172</c:v>
                </c:pt>
                <c:pt idx="109">
                  <c:v>9.5943555091339228</c:v>
                </c:pt>
                <c:pt idx="110">
                  <c:v>7.4687828217995023</c:v>
                </c:pt>
                <c:pt idx="111">
                  <c:v>2.0885365765374475</c:v>
                </c:pt>
                <c:pt idx="112">
                  <c:v>7.6318961849383138</c:v>
                </c:pt>
                <c:pt idx="113">
                  <c:v>6.7086126529738221</c:v>
                </c:pt>
                <c:pt idx="114">
                  <c:v>3.0284320686567945</c:v>
                </c:pt>
                <c:pt idx="115">
                  <c:v>1.152094444777374</c:v>
                </c:pt>
                <c:pt idx="116">
                  <c:v>0.50159963436928745</c:v>
                </c:pt>
                <c:pt idx="117">
                  <c:v>0.32515149103560237</c:v>
                </c:pt>
                <c:pt idx="118">
                  <c:v>3.1446540880503138</c:v>
                </c:pt>
                <c:pt idx="119">
                  <c:v>7.1808393759613232</c:v>
                </c:pt>
                <c:pt idx="120">
                  <c:v>5.6306121612202276</c:v>
                </c:pt>
                <c:pt idx="121">
                  <c:v>1.3168492658832243</c:v>
                </c:pt>
                <c:pt idx="122">
                  <c:v>3.1071011244564462</c:v>
                </c:pt>
                <c:pt idx="123">
                  <c:v>3.1165815141662723</c:v>
                </c:pt>
                <c:pt idx="124">
                  <c:v>3.2376919958560402</c:v>
                </c:pt>
                <c:pt idx="125">
                  <c:v>3.5488965872302547</c:v>
                </c:pt>
                <c:pt idx="126">
                  <c:v>2.7547907572514463</c:v>
                </c:pt>
                <c:pt idx="127">
                  <c:v>3.5748554557756274</c:v>
                </c:pt>
                <c:pt idx="128">
                  <c:v>5.2171916322232281</c:v>
                </c:pt>
                <c:pt idx="129">
                  <c:v>5.0871819570599719</c:v>
                </c:pt>
                <c:pt idx="130">
                  <c:v>0.67099675601354214</c:v>
                </c:pt>
                <c:pt idx="131">
                  <c:v>-5.8863280694266606</c:v>
                </c:pt>
                <c:pt idx="132">
                  <c:v>-3.294660065757149</c:v>
                </c:pt>
                <c:pt idx="133">
                  <c:v>-0.66199803041908645</c:v>
                </c:pt>
                <c:pt idx="134">
                  <c:v>3.9638392119528909</c:v>
                </c:pt>
                <c:pt idx="135">
                  <c:v>4.2168355570354921</c:v>
                </c:pt>
                <c:pt idx="136">
                  <c:v>3.6671531998634821</c:v>
                </c:pt>
                <c:pt idx="137">
                  <c:v>6.3344517683648682</c:v>
                </c:pt>
                <c:pt idx="138">
                  <c:v>5.457108601994709</c:v>
                </c:pt>
                <c:pt idx="139">
                  <c:v>4.3795210074584867</c:v>
                </c:pt>
                <c:pt idx="140">
                  <c:v>5.7732933565533884</c:v>
                </c:pt>
                <c:pt idx="141">
                  <c:v>2.6094237993934621</c:v>
                </c:pt>
                <c:pt idx="142">
                  <c:v>1.7071395487328722</c:v>
                </c:pt>
                <c:pt idx="143">
                  <c:v>2.0037733394053792</c:v>
                </c:pt>
                <c:pt idx="144">
                  <c:v>3.9920700724961122</c:v>
                </c:pt>
                <c:pt idx="145">
                  <c:v>2.7798363479318633</c:v>
                </c:pt>
                <c:pt idx="146">
                  <c:v>4.0273896309262147</c:v>
                </c:pt>
                <c:pt idx="147">
                  <c:v>5.299311175590482</c:v>
                </c:pt>
                <c:pt idx="148">
                  <c:v>0.78399150184080835</c:v>
                </c:pt>
                <c:pt idx="149">
                  <c:v>-8.0744110625647458</c:v>
                </c:pt>
                <c:pt idx="150">
                  <c:v>3.1859430430607016</c:v>
                </c:pt>
                <c:pt idx="151">
                  <c:v>2.547177875072415</c:v>
                </c:pt>
                <c:pt idx="152">
                  <c:v>-1.3970826580226858</c:v>
                </c:pt>
                <c:pt idx="153">
                  <c:v>-0.90216171283924451</c:v>
                </c:pt>
                <c:pt idx="154">
                  <c:v>-0.36490815688207112</c:v>
                </c:pt>
                <c:pt idx="155">
                  <c:v>0.54365921176549037</c:v>
                </c:pt>
                <c:pt idx="156">
                  <c:v>2.8114577666343399</c:v>
                </c:pt>
                <c:pt idx="157">
                  <c:v>3.1924096296841675</c:v>
                </c:pt>
                <c:pt idx="158">
                  <c:v>1.1397180134304907</c:v>
                </c:pt>
                <c:pt idx="159">
                  <c:v>1.2243080477202462</c:v>
                </c:pt>
                <c:pt idx="160">
                  <c:v>-2.3549754136559797</c:v>
                </c:pt>
                <c:pt idx="161">
                  <c:v>3.1696046246074694</c:v>
                </c:pt>
                <c:pt idx="162">
                  <c:v>1.6048560731177997</c:v>
                </c:pt>
              </c:numCache>
            </c:numRef>
          </c:val>
          <c:extLst>
            <c:ext xmlns:c16="http://schemas.microsoft.com/office/drawing/2014/chart" uri="{C3380CC4-5D6E-409C-BE32-E72D297353CC}">
              <c16:uniqueId val="{00000000-FA2B-4489-A899-FA01ACACF2BF}"/>
            </c:ext>
          </c:extLst>
        </c:ser>
        <c:dLbls>
          <c:showLegendKey val="0"/>
          <c:showVal val="0"/>
          <c:showCatName val="0"/>
          <c:showSerName val="0"/>
          <c:showPercent val="0"/>
          <c:showBubbleSize val="0"/>
        </c:dLbls>
        <c:gapWidth val="0"/>
        <c:overlap val="-20"/>
        <c:axId val="127373312"/>
        <c:axId val="127379544"/>
      </c:barChart>
      <c:catAx>
        <c:axId val="127373312"/>
        <c:scaling>
          <c:orientation val="minMax"/>
        </c:scaling>
        <c:delete val="0"/>
        <c:axPos val="b"/>
        <c:majorGridlines>
          <c:spPr>
            <a:ln w="6350" cap="flat" cmpd="sng" algn="ctr">
              <a:solidFill>
                <a:schemeClr val="bg1">
                  <a:lumMod val="95000"/>
                </a:schemeClr>
              </a:solidFill>
              <a:prstDash val="sysDot"/>
              <a:round/>
            </a:ln>
            <a:effectLst/>
          </c:spPr>
        </c:majorGridlines>
        <c:numFmt formatCode="General" sourceLinked="1"/>
        <c:majorTickMark val="out"/>
        <c:minorTickMark val="none"/>
        <c:tickLblPos val="low"/>
        <c:spPr>
          <a:noFill/>
          <a:ln w="9525" cap="flat" cmpd="sng" algn="ctr">
            <a:solidFill>
              <a:schemeClr val="tx1"/>
            </a:solidFill>
            <a:round/>
          </a:ln>
          <a:effectLst/>
        </c:spPr>
        <c:txPr>
          <a:bodyPr rot="-5400000" spcFirstLastPara="1" vertOverflow="ellipsis" wrap="square" anchor="ctr" anchorCtr="1"/>
          <a:lstStyle/>
          <a:p>
            <a:pPr>
              <a:defRPr sz="1100" b="0" i="0" u="none" strike="noStrike" kern="1200" baseline="0">
                <a:solidFill>
                  <a:schemeClr val="tx1"/>
                </a:solidFill>
                <a:latin typeface="+mj-lt"/>
                <a:ea typeface="+mn-ea"/>
                <a:cs typeface="+mn-cs"/>
              </a:defRPr>
            </a:pPr>
            <a:endParaRPr lang="fi-FI"/>
          </a:p>
        </c:txPr>
        <c:crossAx val="127379544"/>
        <c:crosses val="autoZero"/>
        <c:auto val="1"/>
        <c:lblAlgn val="ctr"/>
        <c:lblOffset val="100"/>
        <c:tickLblSkip val="10"/>
        <c:tickMarkSkip val="10"/>
        <c:noMultiLvlLbl val="0"/>
      </c:catAx>
      <c:valAx>
        <c:axId val="127379544"/>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solidFill>
                    <a:latin typeface="+mj-lt"/>
                    <a:ea typeface="+mn-ea"/>
                    <a:cs typeface="+mn-cs"/>
                  </a:defRPr>
                </a:pPr>
                <a:r>
                  <a:rPr lang="fi-FI"/>
                  <a:t>Suomen BKT:n volyymin kasvu, %</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j-lt"/>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j-lt"/>
                <a:ea typeface="+mn-ea"/>
                <a:cs typeface="+mn-cs"/>
              </a:defRPr>
            </a:pPr>
            <a:endParaRPr lang="fi-FI"/>
          </a:p>
        </c:txPr>
        <c:crossAx val="127373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0">
          <a:solidFill>
            <a:schemeClr val="tx1"/>
          </a:solidFill>
          <a:latin typeface="+mj-lt"/>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Taul1!$C$1</c:f>
              <c:strCache>
                <c:ptCount val="1"/>
                <c:pt idx="0">
                  <c:v>Volyymin muutokset, %</c:v>
                </c:pt>
              </c:strCache>
            </c:strRef>
          </c:tx>
          <c:spPr>
            <a:solidFill>
              <a:schemeClr val="accent2"/>
            </a:solidFill>
            <a:ln>
              <a:noFill/>
            </a:ln>
            <a:effectLst/>
          </c:spPr>
          <c:invertIfNegative val="0"/>
          <c:cat>
            <c:strRef>
              <c:f>Taul1!$A$2:$A$49</c:f>
              <c:strCache>
                <c:ptCount val="48"/>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strCache>
            </c:strRef>
          </c:cat>
          <c:val>
            <c:numRef>
              <c:f>Taul1!$C$2:$C$49</c:f>
              <c:numCache>
                <c:formatCode>0.0</c:formatCode>
                <c:ptCount val="48"/>
                <c:pt idx="1">
                  <c:v>0.5</c:v>
                </c:pt>
                <c:pt idx="2">
                  <c:v>0.3</c:v>
                </c:pt>
                <c:pt idx="3">
                  <c:v>3.1</c:v>
                </c:pt>
                <c:pt idx="4">
                  <c:v>7.2</c:v>
                </c:pt>
                <c:pt idx="5">
                  <c:v>5.6</c:v>
                </c:pt>
                <c:pt idx="6">
                  <c:v>1.3</c:v>
                </c:pt>
                <c:pt idx="7">
                  <c:v>3.1</c:v>
                </c:pt>
                <c:pt idx="8">
                  <c:v>3.1</c:v>
                </c:pt>
                <c:pt idx="9">
                  <c:v>3.2</c:v>
                </c:pt>
                <c:pt idx="10">
                  <c:v>3.5</c:v>
                </c:pt>
                <c:pt idx="11">
                  <c:v>2.8</c:v>
                </c:pt>
                <c:pt idx="12">
                  <c:v>3.6</c:v>
                </c:pt>
                <c:pt idx="13">
                  <c:v>5.2</c:v>
                </c:pt>
                <c:pt idx="14">
                  <c:v>5.0999999999999996</c:v>
                </c:pt>
                <c:pt idx="15">
                  <c:v>0.7</c:v>
                </c:pt>
                <c:pt idx="16">
                  <c:v>-5.9</c:v>
                </c:pt>
                <c:pt idx="17">
                  <c:v>-3.3</c:v>
                </c:pt>
                <c:pt idx="18">
                  <c:v>-0.7</c:v>
                </c:pt>
                <c:pt idx="19">
                  <c:v>4</c:v>
                </c:pt>
                <c:pt idx="20">
                  <c:v>4.2</c:v>
                </c:pt>
                <c:pt idx="21">
                  <c:v>3.7</c:v>
                </c:pt>
                <c:pt idx="22">
                  <c:v>6.3</c:v>
                </c:pt>
                <c:pt idx="23">
                  <c:v>5.5</c:v>
                </c:pt>
                <c:pt idx="24">
                  <c:v>4.4000000000000004</c:v>
                </c:pt>
                <c:pt idx="25">
                  <c:v>5.8</c:v>
                </c:pt>
                <c:pt idx="26">
                  <c:v>2.6</c:v>
                </c:pt>
                <c:pt idx="27">
                  <c:v>1.7</c:v>
                </c:pt>
                <c:pt idx="28">
                  <c:v>2</c:v>
                </c:pt>
                <c:pt idx="29">
                  <c:v>4</c:v>
                </c:pt>
                <c:pt idx="30">
                  <c:v>2.8</c:v>
                </c:pt>
                <c:pt idx="31">
                  <c:v>4</c:v>
                </c:pt>
                <c:pt idx="32">
                  <c:v>5.3</c:v>
                </c:pt>
                <c:pt idx="33">
                  <c:v>0.8</c:v>
                </c:pt>
                <c:pt idx="34">
                  <c:v>-8.1</c:v>
                </c:pt>
                <c:pt idx="35">
                  <c:v>3.2</c:v>
                </c:pt>
                <c:pt idx="36">
                  <c:v>2.5</c:v>
                </c:pt>
                <c:pt idx="37">
                  <c:v>-1.4</c:v>
                </c:pt>
                <c:pt idx="38">
                  <c:v>-0.9</c:v>
                </c:pt>
                <c:pt idx="39">
                  <c:v>-0.4</c:v>
                </c:pt>
                <c:pt idx="40">
                  <c:v>0.5</c:v>
                </c:pt>
                <c:pt idx="41">
                  <c:v>2.8</c:v>
                </c:pt>
                <c:pt idx="42">
                  <c:v>3.2</c:v>
                </c:pt>
                <c:pt idx="43">
                  <c:v>1.1000000000000001</c:v>
                </c:pt>
                <c:pt idx="44">
                  <c:v>1.2</c:v>
                </c:pt>
                <c:pt idx="45">
                  <c:v>-2.4</c:v>
                </c:pt>
                <c:pt idx="46">
                  <c:v>3.2</c:v>
                </c:pt>
                <c:pt idx="47">
                  <c:v>1.6</c:v>
                </c:pt>
              </c:numCache>
            </c:numRef>
          </c:val>
          <c:extLst>
            <c:ext xmlns:c16="http://schemas.microsoft.com/office/drawing/2014/chart" uri="{C3380CC4-5D6E-409C-BE32-E72D297353CC}">
              <c16:uniqueId val="{00000001-3024-4FBE-936F-33E2BFC0BA10}"/>
            </c:ext>
          </c:extLst>
        </c:ser>
        <c:ser>
          <c:idx val="2"/>
          <c:order val="2"/>
          <c:tx>
            <c:strRef>
              <c:f>Taul1!$D$1</c:f>
              <c:strCache>
                <c:ptCount val="1"/>
                <c:pt idx="0">
                  <c:v>Hinnan muutokset, %</c:v>
                </c:pt>
              </c:strCache>
            </c:strRef>
          </c:tx>
          <c:spPr>
            <a:solidFill>
              <a:schemeClr val="accent5">
                <a:lumMod val="60000"/>
                <a:lumOff val="40000"/>
              </a:schemeClr>
            </a:solidFill>
            <a:ln>
              <a:noFill/>
            </a:ln>
            <a:effectLst/>
          </c:spPr>
          <c:invertIfNegative val="0"/>
          <c:cat>
            <c:strRef>
              <c:f>Taul1!$A$2:$A$49</c:f>
              <c:strCache>
                <c:ptCount val="48"/>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strCache>
            </c:strRef>
          </c:cat>
          <c:val>
            <c:numRef>
              <c:f>Taul1!$D$2:$D$49</c:f>
              <c:numCache>
                <c:formatCode>0.0</c:formatCode>
                <c:ptCount val="48"/>
                <c:pt idx="1">
                  <c:v>13</c:v>
                </c:pt>
                <c:pt idx="2">
                  <c:v>9.4</c:v>
                </c:pt>
                <c:pt idx="3">
                  <c:v>7.4</c:v>
                </c:pt>
                <c:pt idx="4">
                  <c:v>8.1999999999999993</c:v>
                </c:pt>
                <c:pt idx="5">
                  <c:v>9.6999999999999993</c:v>
                </c:pt>
                <c:pt idx="6">
                  <c:v>11.6</c:v>
                </c:pt>
                <c:pt idx="7">
                  <c:v>9.1</c:v>
                </c:pt>
                <c:pt idx="8">
                  <c:v>8.1999999999999993</c:v>
                </c:pt>
                <c:pt idx="9">
                  <c:v>8.4</c:v>
                </c:pt>
                <c:pt idx="10">
                  <c:v>5.2</c:v>
                </c:pt>
                <c:pt idx="11">
                  <c:v>4.8</c:v>
                </c:pt>
                <c:pt idx="12">
                  <c:v>4.3</c:v>
                </c:pt>
                <c:pt idx="13">
                  <c:v>7.7</c:v>
                </c:pt>
                <c:pt idx="14">
                  <c:v>6.5</c:v>
                </c:pt>
                <c:pt idx="15">
                  <c:v>5.2</c:v>
                </c:pt>
                <c:pt idx="16">
                  <c:v>1.5</c:v>
                </c:pt>
                <c:pt idx="17">
                  <c:v>0.9</c:v>
                </c:pt>
                <c:pt idx="18">
                  <c:v>1.8</c:v>
                </c:pt>
                <c:pt idx="19">
                  <c:v>1.8</c:v>
                </c:pt>
                <c:pt idx="20">
                  <c:v>4.2</c:v>
                </c:pt>
                <c:pt idx="21">
                  <c:v>-0.1</c:v>
                </c:pt>
                <c:pt idx="22">
                  <c:v>2.1</c:v>
                </c:pt>
                <c:pt idx="23">
                  <c:v>3.1</c:v>
                </c:pt>
                <c:pt idx="24">
                  <c:v>0.9</c:v>
                </c:pt>
                <c:pt idx="25">
                  <c:v>1.6</c:v>
                </c:pt>
                <c:pt idx="26">
                  <c:v>3.3</c:v>
                </c:pt>
                <c:pt idx="27">
                  <c:v>0.9</c:v>
                </c:pt>
                <c:pt idx="28">
                  <c:v>0.2</c:v>
                </c:pt>
                <c:pt idx="29">
                  <c:v>0.6</c:v>
                </c:pt>
                <c:pt idx="30">
                  <c:v>0.9</c:v>
                </c:pt>
                <c:pt idx="31">
                  <c:v>0.9</c:v>
                </c:pt>
                <c:pt idx="32">
                  <c:v>2.8</c:v>
                </c:pt>
                <c:pt idx="33">
                  <c:v>3</c:v>
                </c:pt>
                <c:pt idx="34">
                  <c:v>1.8</c:v>
                </c:pt>
                <c:pt idx="35">
                  <c:v>0.3</c:v>
                </c:pt>
                <c:pt idx="36">
                  <c:v>2.6</c:v>
                </c:pt>
                <c:pt idx="37">
                  <c:v>3</c:v>
                </c:pt>
                <c:pt idx="38">
                  <c:v>2.6</c:v>
                </c:pt>
                <c:pt idx="39">
                  <c:v>1.6</c:v>
                </c:pt>
                <c:pt idx="40">
                  <c:v>1.6</c:v>
                </c:pt>
                <c:pt idx="41">
                  <c:v>0.1</c:v>
                </c:pt>
                <c:pt idx="42">
                  <c:v>0.8</c:v>
                </c:pt>
                <c:pt idx="43">
                  <c:v>2</c:v>
                </c:pt>
                <c:pt idx="44">
                  <c:v>1.5</c:v>
                </c:pt>
                <c:pt idx="45">
                  <c:v>1.6</c:v>
                </c:pt>
                <c:pt idx="46">
                  <c:v>2.2000000000000002</c:v>
                </c:pt>
                <c:pt idx="47">
                  <c:v>5.4</c:v>
                </c:pt>
              </c:numCache>
            </c:numRef>
          </c:val>
          <c:extLst>
            <c:ext xmlns:c16="http://schemas.microsoft.com/office/drawing/2014/chart" uri="{C3380CC4-5D6E-409C-BE32-E72D297353CC}">
              <c16:uniqueId val="{00000003-3024-4FBE-936F-33E2BFC0BA10}"/>
            </c:ext>
          </c:extLst>
        </c:ser>
        <c:dLbls>
          <c:showLegendKey val="0"/>
          <c:showVal val="0"/>
          <c:showCatName val="0"/>
          <c:showSerName val="0"/>
          <c:showPercent val="0"/>
          <c:showBubbleSize val="0"/>
        </c:dLbls>
        <c:gapWidth val="50"/>
        <c:overlap val="100"/>
        <c:axId val="1028300288"/>
        <c:axId val="1028301600"/>
      </c:barChart>
      <c:lineChart>
        <c:grouping val="standard"/>
        <c:varyColors val="0"/>
        <c:ser>
          <c:idx val="0"/>
          <c:order val="0"/>
          <c:tx>
            <c:strRef>
              <c:f>Taul1!$B$1</c:f>
              <c:strCache>
                <c:ptCount val="1"/>
                <c:pt idx="0">
                  <c:v>Arvon muutokset, %</c:v>
                </c:pt>
              </c:strCache>
            </c:strRef>
          </c:tx>
          <c:spPr>
            <a:ln w="25400" cap="rnd">
              <a:solidFill>
                <a:schemeClr val="tx1"/>
              </a:solidFill>
              <a:round/>
            </a:ln>
            <a:effectLst/>
          </c:spPr>
          <c:marker>
            <c:symbol val="none"/>
          </c:marker>
          <c:cat>
            <c:strRef>
              <c:f>Taul1!$A$2:$A$49</c:f>
              <c:strCache>
                <c:ptCount val="48"/>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strCache>
            </c:strRef>
          </c:cat>
          <c:val>
            <c:numRef>
              <c:f>Taul1!$B$2:$B$49</c:f>
              <c:numCache>
                <c:formatCode>0.0</c:formatCode>
                <c:ptCount val="48"/>
                <c:pt idx="1">
                  <c:v>13.6</c:v>
                </c:pt>
                <c:pt idx="2">
                  <c:v>9.8000000000000007</c:v>
                </c:pt>
                <c:pt idx="3">
                  <c:v>10.8</c:v>
                </c:pt>
                <c:pt idx="4">
                  <c:v>16</c:v>
                </c:pt>
                <c:pt idx="5">
                  <c:v>15.8</c:v>
                </c:pt>
                <c:pt idx="6">
                  <c:v>13.1</c:v>
                </c:pt>
                <c:pt idx="7">
                  <c:v>12.4</c:v>
                </c:pt>
                <c:pt idx="8">
                  <c:v>11.6</c:v>
                </c:pt>
                <c:pt idx="9">
                  <c:v>12</c:v>
                </c:pt>
                <c:pt idx="10">
                  <c:v>9</c:v>
                </c:pt>
                <c:pt idx="11">
                  <c:v>7.6</c:v>
                </c:pt>
                <c:pt idx="12">
                  <c:v>8</c:v>
                </c:pt>
                <c:pt idx="13">
                  <c:v>13.3</c:v>
                </c:pt>
                <c:pt idx="14">
                  <c:v>11.9</c:v>
                </c:pt>
                <c:pt idx="15">
                  <c:v>5.9</c:v>
                </c:pt>
                <c:pt idx="16">
                  <c:v>-4.5</c:v>
                </c:pt>
                <c:pt idx="17">
                  <c:v>-2.4</c:v>
                </c:pt>
                <c:pt idx="18">
                  <c:v>1.1000000000000001</c:v>
                </c:pt>
                <c:pt idx="19">
                  <c:v>5.9</c:v>
                </c:pt>
                <c:pt idx="20">
                  <c:v>8.6</c:v>
                </c:pt>
                <c:pt idx="21">
                  <c:v>3.6</c:v>
                </c:pt>
                <c:pt idx="22">
                  <c:v>8.5</c:v>
                </c:pt>
                <c:pt idx="23">
                  <c:v>8.6999999999999993</c:v>
                </c:pt>
                <c:pt idx="24">
                  <c:v>5.3</c:v>
                </c:pt>
                <c:pt idx="25">
                  <c:v>7.5</c:v>
                </c:pt>
                <c:pt idx="26">
                  <c:v>6</c:v>
                </c:pt>
                <c:pt idx="27">
                  <c:v>2.7</c:v>
                </c:pt>
                <c:pt idx="28">
                  <c:v>2.2000000000000002</c:v>
                </c:pt>
                <c:pt idx="29">
                  <c:v>4.5999999999999996</c:v>
                </c:pt>
                <c:pt idx="30">
                  <c:v>3.7</c:v>
                </c:pt>
                <c:pt idx="31">
                  <c:v>5</c:v>
                </c:pt>
                <c:pt idx="32">
                  <c:v>8.1999999999999993</c:v>
                </c:pt>
                <c:pt idx="33">
                  <c:v>3.8</c:v>
                </c:pt>
                <c:pt idx="34">
                  <c:v>-6.4</c:v>
                </c:pt>
                <c:pt idx="35">
                  <c:v>3.5</c:v>
                </c:pt>
                <c:pt idx="36">
                  <c:v>5.2</c:v>
                </c:pt>
                <c:pt idx="37">
                  <c:v>1.5</c:v>
                </c:pt>
                <c:pt idx="38">
                  <c:v>1.6</c:v>
                </c:pt>
                <c:pt idx="39">
                  <c:v>1.3</c:v>
                </c:pt>
                <c:pt idx="40">
                  <c:v>2.2000000000000002</c:v>
                </c:pt>
                <c:pt idx="41">
                  <c:v>2.9</c:v>
                </c:pt>
                <c:pt idx="42">
                  <c:v>4</c:v>
                </c:pt>
                <c:pt idx="43">
                  <c:v>3.2</c:v>
                </c:pt>
                <c:pt idx="44">
                  <c:v>2.7</c:v>
                </c:pt>
                <c:pt idx="45">
                  <c:v>-0.8</c:v>
                </c:pt>
                <c:pt idx="46">
                  <c:v>5.4</c:v>
                </c:pt>
                <c:pt idx="47">
                  <c:v>7.1</c:v>
                </c:pt>
              </c:numCache>
            </c:numRef>
          </c:val>
          <c:smooth val="0"/>
          <c:extLst>
            <c:ext xmlns:c16="http://schemas.microsoft.com/office/drawing/2014/chart" uri="{C3380CC4-5D6E-409C-BE32-E72D297353CC}">
              <c16:uniqueId val="{00000000-3024-4FBE-936F-33E2BFC0BA10}"/>
            </c:ext>
          </c:extLst>
        </c:ser>
        <c:dLbls>
          <c:showLegendKey val="0"/>
          <c:showVal val="0"/>
          <c:showCatName val="0"/>
          <c:showSerName val="0"/>
          <c:showPercent val="0"/>
          <c:showBubbleSize val="0"/>
        </c:dLbls>
        <c:marker val="1"/>
        <c:smooth val="0"/>
        <c:axId val="1028300288"/>
        <c:axId val="1028301600"/>
      </c:lineChart>
      <c:catAx>
        <c:axId val="1028300288"/>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1028301600"/>
        <c:crosses val="autoZero"/>
        <c:auto val="1"/>
        <c:lblAlgn val="ctr"/>
        <c:lblOffset val="100"/>
        <c:noMultiLvlLbl val="0"/>
      </c:catAx>
      <c:valAx>
        <c:axId val="1028301600"/>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r>
                  <a:rPr lang="fi-FI"/>
                  <a:t>Bruttokansantuotteen</a:t>
                </a:r>
                <a:r>
                  <a:rPr lang="fi-FI" baseline="0"/>
                  <a:t> vuosimuutokset, %</a:t>
                </a:r>
                <a:endParaRPr lang="fi-FI"/>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1028300288"/>
        <c:crosses val="autoZero"/>
        <c:crossBetween val="between"/>
      </c:valAx>
      <c:spPr>
        <a:noFill/>
        <a:ln>
          <a:noFill/>
        </a:ln>
        <a:effectLst/>
      </c:spPr>
    </c:plotArea>
    <c:legend>
      <c:legendPos val="t"/>
      <c:overlay val="1"/>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j-lt"/>
        </a:defRPr>
      </a:pPr>
      <a:endParaRPr lang="fi-FI"/>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Taul1!$B$1</c:f>
              <c:strCache>
                <c:ptCount val="1"/>
                <c:pt idx="0">
                  <c:v>Palvelut ja kauppa</c:v>
                </c:pt>
              </c:strCache>
            </c:strRef>
          </c:tx>
          <c:spPr>
            <a:solidFill>
              <a:schemeClr val="accent1"/>
            </a:solidFill>
            <a:ln>
              <a:noFill/>
            </a:ln>
            <a:effectLst/>
          </c:spPr>
          <c:invertIfNegative val="0"/>
          <c:cat>
            <c:strRef>
              <c:f>Taul1!$A$2:$A$171</c:f>
              <c:strCache>
                <c:ptCount val="170"/>
                <c:pt idx="0">
                  <c:v>1860</c:v>
                </c:pt>
                <c:pt idx="1">
                  <c:v>1861</c:v>
                </c:pt>
                <c:pt idx="2">
                  <c:v>1862</c:v>
                </c:pt>
                <c:pt idx="3">
                  <c:v>1863</c:v>
                </c:pt>
                <c:pt idx="4">
                  <c:v>1864</c:v>
                </c:pt>
                <c:pt idx="5">
                  <c:v>1865</c:v>
                </c:pt>
                <c:pt idx="6">
                  <c:v>1866</c:v>
                </c:pt>
                <c:pt idx="7">
                  <c:v>1867</c:v>
                </c:pt>
                <c:pt idx="8">
                  <c:v>1868</c:v>
                </c:pt>
                <c:pt idx="9">
                  <c:v>1869</c:v>
                </c:pt>
                <c:pt idx="10">
                  <c:v>1870</c:v>
                </c:pt>
                <c:pt idx="11">
                  <c:v>1871</c:v>
                </c:pt>
                <c:pt idx="12">
                  <c:v>1872</c:v>
                </c:pt>
                <c:pt idx="13">
                  <c:v>1873</c:v>
                </c:pt>
                <c:pt idx="14">
                  <c:v>1874</c:v>
                </c:pt>
                <c:pt idx="15">
                  <c:v>1875</c:v>
                </c:pt>
                <c:pt idx="16">
                  <c:v>1876</c:v>
                </c:pt>
                <c:pt idx="17">
                  <c:v>1877</c:v>
                </c:pt>
                <c:pt idx="18">
                  <c:v>1878</c:v>
                </c:pt>
                <c:pt idx="19">
                  <c:v>1879</c:v>
                </c:pt>
                <c:pt idx="20">
                  <c:v>1880</c:v>
                </c:pt>
                <c:pt idx="21">
                  <c:v>1881</c:v>
                </c:pt>
                <c:pt idx="22">
                  <c:v>1882</c:v>
                </c:pt>
                <c:pt idx="23">
                  <c:v>1883</c:v>
                </c:pt>
                <c:pt idx="24">
                  <c:v>1884</c:v>
                </c:pt>
                <c:pt idx="25">
                  <c:v>1885</c:v>
                </c:pt>
                <c:pt idx="26">
                  <c:v>1886</c:v>
                </c:pt>
                <c:pt idx="27">
                  <c:v>1887</c:v>
                </c:pt>
                <c:pt idx="28">
                  <c:v>1888</c:v>
                </c:pt>
                <c:pt idx="29">
                  <c:v>1889</c:v>
                </c:pt>
                <c:pt idx="30">
                  <c:v>1890</c:v>
                </c:pt>
                <c:pt idx="31">
                  <c:v>1891</c:v>
                </c:pt>
                <c:pt idx="32">
                  <c:v>1892</c:v>
                </c:pt>
                <c:pt idx="33">
                  <c:v>1893</c:v>
                </c:pt>
                <c:pt idx="34">
                  <c:v>1894</c:v>
                </c:pt>
                <c:pt idx="35">
                  <c:v>1895</c:v>
                </c:pt>
                <c:pt idx="36">
                  <c:v>1896</c:v>
                </c:pt>
                <c:pt idx="37">
                  <c:v>1897</c:v>
                </c:pt>
                <c:pt idx="38">
                  <c:v>1898</c:v>
                </c:pt>
                <c:pt idx="39">
                  <c:v>1899</c:v>
                </c:pt>
                <c:pt idx="40">
                  <c:v>1900</c:v>
                </c:pt>
                <c:pt idx="41">
                  <c:v>1901</c:v>
                </c:pt>
                <c:pt idx="42">
                  <c:v>1902</c:v>
                </c:pt>
                <c:pt idx="43">
                  <c:v>1903</c:v>
                </c:pt>
                <c:pt idx="44">
                  <c:v>1904</c:v>
                </c:pt>
                <c:pt idx="45">
                  <c:v>1905</c:v>
                </c:pt>
                <c:pt idx="46">
                  <c:v>1906</c:v>
                </c:pt>
                <c:pt idx="47">
                  <c:v>1907</c:v>
                </c:pt>
                <c:pt idx="48">
                  <c:v>1908</c:v>
                </c:pt>
                <c:pt idx="49">
                  <c:v>1909</c:v>
                </c:pt>
                <c:pt idx="50">
                  <c:v>1910</c:v>
                </c:pt>
                <c:pt idx="51">
                  <c:v>1911</c:v>
                </c:pt>
                <c:pt idx="52">
                  <c:v>1912</c:v>
                </c:pt>
                <c:pt idx="53">
                  <c:v>1913</c:v>
                </c:pt>
                <c:pt idx="54">
                  <c:v>1914</c:v>
                </c:pt>
                <c:pt idx="55">
                  <c:v>1915</c:v>
                </c:pt>
                <c:pt idx="56">
                  <c:v>1916</c:v>
                </c:pt>
                <c:pt idx="57">
                  <c:v>1917</c:v>
                </c:pt>
                <c:pt idx="58">
                  <c:v>1918</c:v>
                </c:pt>
                <c:pt idx="59">
                  <c:v>1919</c:v>
                </c:pt>
                <c:pt idx="60">
                  <c:v>1920</c:v>
                </c:pt>
                <c:pt idx="61">
                  <c:v>1921</c:v>
                </c:pt>
                <c:pt idx="62">
                  <c:v>1922</c:v>
                </c:pt>
                <c:pt idx="63">
                  <c:v>1923</c:v>
                </c:pt>
                <c:pt idx="64">
                  <c:v>1924</c:v>
                </c:pt>
                <c:pt idx="65">
                  <c:v>1925</c:v>
                </c:pt>
                <c:pt idx="66">
                  <c:v>1926</c:v>
                </c:pt>
                <c:pt idx="67">
                  <c:v>1927</c:v>
                </c:pt>
                <c:pt idx="68">
                  <c:v>1928</c:v>
                </c:pt>
                <c:pt idx="69">
                  <c:v>1929</c:v>
                </c:pt>
                <c:pt idx="70">
                  <c:v>1930</c:v>
                </c:pt>
                <c:pt idx="71">
                  <c:v>1931</c:v>
                </c:pt>
                <c:pt idx="72">
                  <c:v>1932</c:v>
                </c:pt>
                <c:pt idx="73">
                  <c:v>1933</c:v>
                </c:pt>
                <c:pt idx="74">
                  <c:v>1934</c:v>
                </c:pt>
                <c:pt idx="75">
                  <c:v>1935</c:v>
                </c:pt>
                <c:pt idx="76">
                  <c:v>1936</c:v>
                </c:pt>
                <c:pt idx="77">
                  <c:v>1937</c:v>
                </c:pt>
                <c:pt idx="78">
                  <c:v>1938</c:v>
                </c:pt>
                <c:pt idx="79">
                  <c:v>1939</c:v>
                </c:pt>
                <c:pt idx="80">
                  <c:v>1940</c:v>
                </c:pt>
                <c:pt idx="81">
                  <c:v>1941</c:v>
                </c:pt>
                <c:pt idx="82">
                  <c:v>1942</c:v>
                </c:pt>
                <c:pt idx="83">
                  <c:v>1943</c:v>
                </c:pt>
                <c:pt idx="84">
                  <c:v>1944</c:v>
                </c:pt>
                <c:pt idx="85">
                  <c:v>1945</c:v>
                </c:pt>
                <c:pt idx="86">
                  <c:v>1946</c:v>
                </c:pt>
                <c:pt idx="87">
                  <c:v>1947</c:v>
                </c:pt>
                <c:pt idx="88">
                  <c:v>1948</c:v>
                </c:pt>
                <c:pt idx="89">
                  <c:v>1949</c:v>
                </c:pt>
                <c:pt idx="90">
                  <c:v>1950</c:v>
                </c:pt>
                <c:pt idx="91">
                  <c:v>1951</c:v>
                </c:pt>
                <c:pt idx="92">
                  <c:v>1952</c:v>
                </c:pt>
                <c:pt idx="93">
                  <c:v>1953</c:v>
                </c:pt>
                <c:pt idx="94">
                  <c:v>1954</c:v>
                </c:pt>
                <c:pt idx="95">
                  <c:v>1955</c:v>
                </c:pt>
                <c:pt idx="96">
                  <c:v>1956</c:v>
                </c:pt>
                <c:pt idx="97">
                  <c:v>1957</c:v>
                </c:pt>
                <c:pt idx="98">
                  <c:v>1958</c:v>
                </c:pt>
                <c:pt idx="99">
                  <c:v>1959</c:v>
                </c:pt>
                <c:pt idx="100">
                  <c:v>1960</c:v>
                </c:pt>
                <c:pt idx="101">
                  <c:v>1961</c:v>
                </c:pt>
                <c:pt idx="102">
                  <c:v>1962</c:v>
                </c:pt>
                <c:pt idx="103">
                  <c:v>1963</c:v>
                </c:pt>
                <c:pt idx="104">
                  <c:v>1964</c:v>
                </c:pt>
                <c:pt idx="105">
                  <c:v>1965</c:v>
                </c:pt>
                <c:pt idx="106">
                  <c:v>1966</c:v>
                </c:pt>
                <c:pt idx="107">
                  <c:v>1967</c:v>
                </c:pt>
                <c:pt idx="108">
                  <c:v>1968</c:v>
                </c:pt>
                <c:pt idx="109">
                  <c:v>1969</c:v>
                </c:pt>
                <c:pt idx="110">
                  <c:v>1970</c:v>
                </c:pt>
                <c:pt idx="111">
                  <c:v>1971</c:v>
                </c:pt>
                <c:pt idx="112">
                  <c:v>1972</c:v>
                </c:pt>
                <c:pt idx="113">
                  <c:v>1973</c:v>
                </c:pt>
                <c:pt idx="114">
                  <c:v>1974</c:v>
                </c:pt>
                <c:pt idx="115">
                  <c:v>1975</c:v>
                </c:pt>
                <c:pt idx="116">
                  <c:v>1976</c:v>
                </c:pt>
                <c:pt idx="117">
                  <c:v>1977</c:v>
                </c:pt>
                <c:pt idx="118">
                  <c:v>1978</c:v>
                </c:pt>
                <c:pt idx="119">
                  <c:v>1979</c:v>
                </c:pt>
                <c:pt idx="120">
                  <c:v>1980</c:v>
                </c:pt>
                <c:pt idx="121">
                  <c:v>1981</c:v>
                </c:pt>
                <c:pt idx="122">
                  <c:v>1982</c:v>
                </c:pt>
                <c:pt idx="123">
                  <c:v>1983</c:v>
                </c:pt>
                <c:pt idx="124">
                  <c:v>1984</c:v>
                </c:pt>
                <c:pt idx="125">
                  <c:v>1985</c:v>
                </c:pt>
                <c:pt idx="126">
                  <c:v>1986</c:v>
                </c:pt>
                <c:pt idx="127">
                  <c:v>1987</c:v>
                </c:pt>
                <c:pt idx="128">
                  <c:v>1988</c:v>
                </c:pt>
                <c:pt idx="129">
                  <c:v>1989</c:v>
                </c:pt>
                <c:pt idx="130">
                  <c:v>1990</c:v>
                </c:pt>
                <c:pt idx="131">
                  <c:v>1991</c:v>
                </c:pt>
                <c:pt idx="132">
                  <c:v>1992</c:v>
                </c:pt>
                <c:pt idx="133">
                  <c:v>1993</c:v>
                </c:pt>
                <c:pt idx="134">
                  <c:v>1994</c:v>
                </c:pt>
                <c:pt idx="135">
                  <c:v>1995</c:v>
                </c:pt>
                <c:pt idx="136">
                  <c:v>1996</c:v>
                </c:pt>
                <c:pt idx="137">
                  <c:v>1997</c:v>
                </c:pt>
                <c:pt idx="138">
                  <c:v>1998</c:v>
                </c:pt>
                <c:pt idx="139">
                  <c:v>1999</c:v>
                </c:pt>
                <c:pt idx="140">
                  <c:v>2000</c:v>
                </c:pt>
                <c:pt idx="141">
                  <c:v>2001</c:v>
                </c:pt>
                <c:pt idx="142">
                  <c:v>2002</c:v>
                </c:pt>
                <c:pt idx="143">
                  <c:v>2003</c:v>
                </c:pt>
                <c:pt idx="144">
                  <c:v>2004</c:v>
                </c:pt>
                <c:pt idx="145">
                  <c:v>2005</c:v>
                </c:pt>
                <c:pt idx="146">
                  <c:v>2006</c:v>
                </c:pt>
                <c:pt idx="147">
                  <c:v>2007</c:v>
                </c:pt>
                <c:pt idx="148">
                  <c:v>2008</c:v>
                </c:pt>
                <c:pt idx="149">
                  <c:v>2009</c:v>
                </c:pt>
                <c:pt idx="150">
                  <c:v>2010</c:v>
                </c:pt>
                <c:pt idx="151">
                  <c:v>2011</c:v>
                </c:pt>
                <c:pt idx="152">
                  <c:v>2012</c:v>
                </c:pt>
                <c:pt idx="153">
                  <c:v>2013</c:v>
                </c:pt>
                <c:pt idx="154">
                  <c:v>2014</c:v>
                </c:pt>
                <c:pt idx="155">
                  <c:v>2015</c:v>
                </c:pt>
                <c:pt idx="156">
                  <c:v>2016</c:v>
                </c:pt>
                <c:pt idx="157">
                  <c:v>2017</c:v>
                </c:pt>
                <c:pt idx="158">
                  <c:v>2018</c:v>
                </c:pt>
                <c:pt idx="159">
                  <c:v>2019</c:v>
                </c:pt>
                <c:pt idx="160">
                  <c:v>2020</c:v>
                </c:pt>
                <c:pt idx="161">
                  <c:v>2021</c:v>
                </c:pt>
                <c:pt idx="162">
                  <c:v>2022</c:v>
                </c:pt>
                <c:pt idx="163">
                  <c:v>2023</c:v>
                </c:pt>
                <c:pt idx="164">
                  <c:v>2024</c:v>
                </c:pt>
                <c:pt idx="165">
                  <c:v>2025</c:v>
                </c:pt>
                <c:pt idx="166">
                  <c:v>2026</c:v>
                </c:pt>
                <c:pt idx="167">
                  <c:v>2027</c:v>
                </c:pt>
                <c:pt idx="168">
                  <c:v>2028</c:v>
                </c:pt>
                <c:pt idx="169">
                  <c:v>2029</c:v>
                </c:pt>
              </c:strCache>
            </c:strRef>
          </c:cat>
          <c:val>
            <c:numRef>
              <c:f>Taul1!$B$2:$B$171</c:f>
              <c:numCache>
                <c:formatCode>General</c:formatCode>
                <c:ptCount val="170"/>
                <c:pt idx="0">
                  <c:v>0.12249962732671024</c:v>
                </c:pt>
                <c:pt idx="1">
                  <c:v>0.12872239504287117</c:v>
                </c:pt>
                <c:pt idx="2">
                  <c:v>0.13370060921579988</c:v>
                </c:pt>
                <c:pt idx="3">
                  <c:v>0.13974558356864189</c:v>
                </c:pt>
                <c:pt idx="4">
                  <c:v>0.1438348309249762</c:v>
                </c:pt>
                <c:pt idx="5">
                  <c:v>0.1489908384612238</c:v>
                </c:pt>
                <c:pt idx="6">
                  <c:v>0.14703511146471607</c:v>
                </c:pt>
                <c:pt idx="7">
                  <c:v>0.14401262428829509</c:v>
                </c:pt>
                <c:pt idx="8">
                  <c:v>0.14579055792148388</c:v>
                </c:pt>
                <c:pt idx="9">
                  <c:v>0.15130215218436927</c:v>
                </c:pt>
                <c:pt idx="10">
                  <c:v>0.16036961371363229</c:v>
                </c:pt>
                <c:pt idx="11">
                  <c:v>0.16872590178961977</c:v>
                </c:pt>
                <c:pt idx="12">
                  <c:v>0.16854810842630091</c:v>
                </c:pt>
                <c:pt idx="13">
                  <c:v>0.17903791686211495</c:v>
                </c:pt>
                <c:pt idx="14">
                  <c:v>0.19183903902107455</c:v>
                </c:pt>
                <c:pt idx="15">
                  <c:v>0.19806180673723547</c:v>
                </c:pt>
                <c:pt idx="16">
                  <c:v>0.21530776297916712</c:v>
                </c:pt>
                <c:pt idx="17">
                  <c:v>0.21655231652239929</c:v>
                </c:pt>
                <c:pt idx="18">
                  <c:v>0.20837382180973069</c:v>
                </c:pt>
                <c:pt idx="19">
                  <c:v>0.20357340100012092</c:v>
                </c:pt>
                <c:pt idx="20">
                  <c:v>0.20855161517304963</c:v>
                </c:pt>
                <c:pt idx="21">
                  <c:v>0.21424100279925387</c:v>
                </c:pt>
                <c:pt idx="22">
                  <c:v>0.22010818378877697</c:v>
                </c:pt>
                <c:pt idx="23">
                  <c:v>0.22170832405864696</c:v>
                </c:pt>
                <c:pt idx="24">
                  <c:v>0.22401963778179243</c:v>
                </c:pt>
                <c:pt idx="25">
                  <c:v>0.22224170414860361</c:v>
                </c:pt>
                <c:pt idx="26">
                  <c:v>0.22348625769183578</c:v>
                </c:pt>
                <c:pt idx="27">
                  <c:v>0.22882005859140228</c:v>
                </c:pt>
                <c:pt idx="28">
                  <c:v>0.24126559402372413</c:v>
                </c:pt>
                <c:pt idx="29">
                  <c:v>0.25566685645255366</c:v>
                </c:pt>
                <c:pt idx="30">
                  <c:v>0.26900135870146985</c:v>
                </c:pt>
                <c:pt idx="31">
                  <c:v>0.27984675386392177</c:v>
                </c:pt>
                <c:pt idx="32">
                  <c:v>0.28660290167003932</c:v>
                </c:pt>
                <c:pt idx="33">
                  <c:v>0.29051435566305472</c:v>
                </c:pt>
                <c:pt idx="34">
                  <c:v>0.29727050346917228</c:v>
                </c:pt>
                <c:pt idx="35">
                  <c:v>0.30669355172507312</c:v>
                </c:pt>
                <c:pt idx="36">
                  <c:v>0.32856213541329571</c:v>
                </c:pt>
                <c:pt idx="37">
                  <c:v>0.36323184126047792</c:v>
                </c:pt>
                <c:pt idx="38">
                  <c:v>0.40945811572338747</c:v>
                </c:pt>
                <c:pt idx="39">
                  <c:v>0.43470477331466884</c:v>
                </c:pt>
                <c:pt idx="40">
                  <c:v>0.45657335700289148</c:v>
                </c:pt>
                <c:pt idx="41">
                  <c:v>0.4780863539644763</c:v>
                </c:pt>
                <c:pt idx="42">
                  <c:v>0.48413132831731837</c:v>
                </c:pt>
                <c:pt idx="43">
                  <c:v>0.51915662089113823</c:v>
                </c:pt>
                <c:pt idx="44">
                  <c:v>0.5412029979426799</c:v>
                </c:pt>
                <c:pt idx="45">
                  <c:v>0.55507088028155271</c:v>
                </c:pt>
                <c:pt idx="46">
                  <c:v>0.58974058612873492</c:v>
                </c:pt>
                <c:pt idx="47">
                  <c:v>0.63774479422483332</c:v>
                </c:pt>
                <c:pt idx="48">
                  <c:v>0.67899285451481406</c:v>
                </c:pt>
                <c:pt idx="49">
                  <c:v>0.70032805811308008</c:v>
                </c:pt>
                <c:pt idx="50">
                  <c:v>0.73873142458995888</c:v>
                </c:pt>
                <c:pt idx="51">
                  <c:v>0.77411230389041663</c:v>
                </c:pt>
                <c:pt idx="52">
                  <c:v>0.83385087396556146</c:v>
                </c:pt>
                <c:pt idx="53">
                  <c:v>0.88363301569484864</c:v>
                </c:pt>
                <c:pt idx="54">
                  <c:v>0.89910103830359167</c:v>
                </c:pt>
                <c:pt idx="55">
                  <c:v>1.0436470426818434</c:v>
                </c:pt>
                <c:pt idx="56">
                  <c:v>1.3855436803440555</c:v>
                </c:pt>
                <c:pt idx="57">
                  <c:v>1.8773201232840855</c:v>
                </c:pt>
                <c:pt idx="58">
                  <c:v>2.7070817498933133</c:v>
                </c:pt>
                <c:pt idx="59">
                  <c:v>4.4238544661004475</c:v>
                </c:pt>
                <c:pt idx="60">
                  <c:v>6.8894928286067154</c:v>
                </c:pt>
                <c:pt idx="61">
                  <c:v>8.1194673160467481</c:v>
                </c:pt>
                <c:pt idx="62">
                  <c:v>9.2436547523120467</c:v>
                </c:pt>
                <c:pt idx="63">
                  <c:v>10.53532353682373</c:v>
                </c:pt>
                <c:pt idx="64">
                  <c:v>11.641909430120458</c:v>
                </c:pt>
                <c:pt idx="65">
                  <c:v>12.496384334231012</c:v>
                </c:pt>
                <c:pt idx="66">
                  <c:v>13.491671582090117</c:v>
                </c:pt>
                <c:pt idx="67">
                  <c:v>14.522695295976321</c:v>
                </c:pt>
                <c:pt idx="68">
                  <c:v>15.916595264396362</c:v>
                </c:pt>
                <c:pt idx="69">
                  <c:v>16.789027298202125</c:v>
                </c:pt>
                <c:pt idx="70">
                  <c:v>16.342765956271723</c:v>
                </c:pt>
                <c:pt idx="71">
                  <c:v>15.770449119748237</c:v>
                </c:pt>
                <c:pt idx="72">
                  <c:v>15.352101335858906</c:v>
                </c:pt>
                <c:pt idx="73">
                  <c:v>15.727600919188388</c:v>
                </c:pt>
                <c:pt idx="74">
                  <c:v>16.706175590895523</c:v>
                </c:pt>
                <c:pt idx="75">
                  <c:v>17.565273122452368</c:v>
                </c:pt>
                <c:pt idx="76">
                  <c:v>19.032068369833151</c:v>
                </c:pt>
                <c:pt idx="77">
                  <c:v>20.760042067929373</c:v>
                </c:pt>
                <c:pt idx="78">
                  <c:v>23.078111938880969</c:v>
                </c:pt>
                <c:pt idx="79">
                  <c:v>24.255104004051976</c:v>
                </c:pt>
                <c:pt idx="80">
                  <c:v>32.588456736171345</c:v>
                </c:pt>
                <c:pt idx="81">
                  <c:v>38.213838751580802</c:v>
                </c:pt>
                <c:pt idx="82">
                  <c:v>45.404513537649706</c:v>
                </c:pt>
                <c:pt idx="83">
                  <c:v>53.494822742112163</c:v>
                </c:pt>
                <c:pt idx="84">
                  <c:v>63.589396531268378</c:v>
                </c:pt>
                <c:pt idx="85">
                  <c:v>72.432660629386291</c:v>
                </c:pt>
                <c:pt idx="86">
                  <c:v>101.2696773995292</c:v>
                </c:pt>
                <c:pt idx="87">
                  <c:v>141.58432253208593</c:v>
                </c:pt>
                <c:pt idx="88">
                  <c:v>194.07247925108655</c:v>
                </c:pt>
                <c:pt idx="89">
                  <c:v>220.58467000247177</c:v>
                </c:pt>
                <c:pt idx="90">
                  <c:v>295.37522621619303</c:v>
                </c:pt>
                <c:pt idx="91">
                  <c:v>410.78445421374641</c:v>
                </c:pt>
                <c:pt idx="92">
                  <c:v>454.46472771392951</c:v>
                </c:pt>
                <c:pt idx="93">
                  <c:v>476.18752084423073</c:v>
                </c:pt>
                <c:pt idx="94">
                  <c:v>522.49913612153341</c:v>
                </c:pt>
                <c:pt idx="95">
                  <c:v>605.93400565981881</c:v>
                </c:pt>
                <c:pt idx="96">
                  <c:v>715.90631260708062</c:v>
                </c:pt>
                <c:pt idx="97">
                  <c:v>784.12918197980241</c:v>
                </c:pt>
                <c:pt idx="98">
                  <c:v>852.43739216691722</c:v>
                </c:pt>
                <c:pt idx="99">
                  <c:v>939.70548661835778</c:v>
                </c:pt>
                <c:pt idx="100">
                  <c:v>1099.3794869641881</c:v>
                </c:pt>
                <c:pt idx="101">
                  <c:v>1243.0326630001261</c:v>
                </c:pt>
                <c:pt idx="102">
                  <c:v>1405.0319073008945</c:v>
                </c:pt>
                <c:pt idx="103">
                  <c:v>1582.4349258994923</c:v>
                </c:pt>
                <c:pt idx="104">
                  <c:v>1818.5107477224069</c:v>
                </c:pt>
                <c:pt idx="105">
                  <c:v>2025.8559343381337</c:v>
                </c:pt>
                <c:pt idx="106">
                  <c:v>2235.9703388051557</c:v>
                </c:pt>
                <c:pt idx="107">
                  <c:v>2473.2576934380122</c:v>
                </c:pt>
                <c:pt idx="108">
                  <c:v>2795.525420882489</c:v>
                </c:pt>
                <c:pt idx="109">
                  <c:v>3121.6008228724963</c:v>
                </c:pt>
                <c:pt idx="110">
                  <c:v>3477.7914689953395</c:v>
                </c:pt>
                <c:pt idx="111">
                  <c:v>3891.7895377639697</c:v>
                </c:pt>
                <c:pt idx="112">
                  <c:v>4546.1903312481627</c:v>
                </c:pt>
                <c:pt idx="113">
                  <c:v>5505.0320122591202</c:v>
                </c:pt>
                <c:pt idx="114">
                  <c:v>6928.4099878248453</c:v>
                </c:pt>
              </c:numCache>
            </c:numRef>
          </c:val>
          <c:extLst>
            <c:ext xmlns:c16="http://schemas.microsoft.com/office/drawing/2014/chart" uri="{C3380CC4-5D6E-409C-BE32-E72D297353CC}">
              <c16:uniqueId val="{00000000-6842-4B63-B448-8C1267087297}"/>
            </c:ext>
          </c:extLst>
        </c:ser>
        <c:ser>
          <c:idx val="1"/>
          <c:order val="1"/>
          <c:tx>
            <c:strRef>
              <c:f>Taul1!$C$1</c:f>
              <c:strCache>
                <c:ptCount val="1"/>
                <c:pt idx="0">
                  <c:v>Palveluala</c:v>
                </c:pt>
              </c:strCache>
            </c:strRef>
          </c:tx>
          <c:spPr>
            <a:solidFill>
              <a:schemeClr val="accent1">
                <a:lumMod val="75000"/>
              </a:schemeClr>
            </a:solidFill>
            <a:ln>
              <a:noFill/>
            </a:ln>
            <a:effectLst/>
          </c:spPr>
          <c:invertIfNegative val="0"/>
          <c:cat>
            <c:strRef>
              <c:f>Taul1!$A$2:$A$171</c:f>
              <c:strCache>
                <c:ptCount val="170"/>
                <c:pt idx="0">
                  <c:v>1860</c:v>
                </c:pt>
                <c:pt idx="1">
                  <c:v>1861</c:v>
                </c:pt>
                <c:pt idx="2">
                  <c:v>1862</c:v>
                </c:pt>
                <c:pt idx="3">
                  <c:v>1863</c:v>
                </c:pt>
                <c:pt idx="4">
                  <c:v>1864</c:v>
                </c:pt>
                <c:pt idx="5">
                  <c:v>1865</c:v>
                </c:pt>
                <c:pt idx="6">
                  <c:v>1866</c:v>
                </c:pt>
                <c:pt idx="7">
                  <c:v>1867</c:v>
                </c:pt>
                <c:pt idx="8">
                  <c:v>1868</c:v>
                </c:pt>
                <c:pt idx="9">
                  <c:v>1869</c:v>
                </c:pt>
                <c:pt idx="10">
                  <c:v>1870</c:v>
                </c:pt>
                <c:pt idx="11">
                  <c:v>1871</c:v>
                </c:pt>
                <c:pt idx="12">
                  <c:v>1872</c:v>
                </c:pt>
                <c:pt idx="13">
                  <c:v>1873</c:v>
                </c:pt>
                <c:pt idx="14">
                  <c:v>1874</c:v>
                </c:pt>
                <c:pt idx="15">
                  <c:v>1875</c:v>
                </c:pt>
                <c:pt idx="16">
                  <c:v>1876</c:v>
                </c:pt>
                <c:pt idx="17">
                  <c:v>1877</c:v>
                </c:pt>
                <c:pt idx="18">
                  <c:v>1878</c:v>
                </c:pt>
                <c:pt idx="19">
                  <c:v>1879</c:v>
                </c:pt>
                <c:pt idx="20">
                  <c:v>1880</c:v>
                </c:pt>
                <c:pt idx="21">
                  <c:v>1881</c:v>
                </c:pt>
                <c:pt idx="22">
                  <c:v>1882</c:v>
                </c:pt>
                <c:pt idx="23">
                  <c:v>1883</c:v>
                </c:pt>
                <c:pt idx="24">
                  <c:v>1884</c:v>
                </c:pt>
                <c:pt idx="25">
                  <c:v>1885</c:v>
                </c:pt>
                <c:pt idx="26">
                  <c:v>1886</c:v>
                </c:pt>
                <c:pt idx="27">
                  <c:v>1887</c:v>
                </c:pt>
                <c:pt idx="28">
                  <c:v>1888</c:v>
                </c:pt>
                <c:pt idx="29">
                  <c:v>1889</c:v>
                </c:pt>
                <c:pt idx="30">
                  <c:v>1890</c:v>
                </c:pt>
                <c:pt idx="31">
                  <c:v>1891</c:v>
                </c:pt>
                <c:pt idx="32">
                  <c:v>1892</c:v>
                </c:pt>
                <c:pt idx="33">
                  <c:v>1893</c:v>
                </c:pt>
                <c:pt idx="34">
                  <c:v>1894</c:v>
                </c:pt>
                <c:pt idx="35">
                  <c:v>1895</c:v>
                </c:pt>
                <c:pt idx="36">
                  <c:v>1896</c:v>
                </c:pt>
                <c:pt idx="37">
                  <c:v>1897</c:v>
                </c:pt>
                <c:pt idx="38">
                  <c:v>1898</c:v>
                </c:pt>
                <c:pt idx="39">
                  <c:v>1899</c:v>
                </c:pt>
                <c:pt idx="40">
                  <c:v>1900</c:v>
                </c:pt>
                <c:pt idx="41">
                  <c:v>1901</c:v>
                </c:pt>
                <c:pt idx="42">
                  <c:v>1902</c:v>
                </c:pt>
                <c:pt idx="43">
                  <c:v>1903</c:v>
                </c:pt>
                <c:pt idx="44">
                  <c:v>1904</c:v>
                </c:pt>
                <c:pt idx="45">
                  <c:v>1905</c:v>
                </c:pt>
                <c:pt idx="46">
                  <c:v>1906</c:v>
                </c:pt>
                <c:pt idx="47">
                  <c:v>1907</c:v>
                </c:pt>
                <c:pt idx="48">
                  <c:v>1908</c:v>
                </c:pt>
                <c:pt idx="49">
                  <c:v>1909</c:v>
                </c:pt>
                <c:pt idx="50">
                  <c:v>1910</c:v>
                </c:pt>
                <c:pt idx="51">
                  <c:v>1911</c:v>
                </c:pt>
                <c:pt idx="52">
                  <c:v>1912</c:v>
                </c:pt>
                <c:pt idx="53">
                  <c:v>1913</c:v>
                </c:pt>
                <c:pt idx="54">
                  <c:v>1914</c:v>
                </c:pt>
                <c:pt idx="55">
                  <c:v>1915</c:v>
                </c:pt>
                <c:pt idx="56">
                  <c:v>1916</c:v>
                </c:pt>
                <c:pt idx="57">
                  <c:v>1917</c:v>
                </c:pt>
                <c:pt idx="58">
                  <c:v>1918</c:v>
                </c:pt>
                <c:pt idx="59">
                  <c:v>1919</c:v>
                </c:pt>
                <c:pt idx="60">
                  <c:v>1920</c:v>
                </c:pt>
                <c:pt idx="61">
                  <c:v>1921</c:v>
                </c:pt>
                <c:pt idx="62">
                  <c:v>1922</c:v>
                </c:pt>
                <c:pt idx="63">
                  <c:v>1923</c:v>
                </c:pt>
                <c:pt idx="64">
                  <c:v>1924</c:v>
                </c:pt>
                <c:pt idx="65">
                  <c:v>1925</c:v>
                </c:pt>
                <c:pt idx="66">
                  <c:v>1926</c:v>
                </c:pt>
                <c:pt idx="67">
                  <c:v>1927</c:v>
                </c:pt>
                <c:pt idx="68">
                  <c:v>1928</c:v>
                </c:pt>
                <c:pt idx="69">
                  <c:v>1929</c:v>
                </c:pt>
                <c:pt idx="70">
                  <c:v>1930</c:v>
                </c:pt>
                <c:pt idx="71">
                  <c:v>1931</c:v>
                </c:pt>
                <c:pt idx="72">
                  <c:v>1932</c:v>
                </c:pt>
                <c:pt idx="73">
                  <c:v>1933</c:v>
                </c:pt>
                <c:pt idx="74">
                  <c:v>1934</c:v>
                </c:pt>
                <c:pt idx="75">
                  <c:v>1935</c:v>
                </c:pt>
                <c:pt idx="76">
                  <c:v>1936</c:v>
                </c:pt>
                <c:pt idx="77">
                  <c:v>1937</c:v>
                </c:pt>
                <c:pt idx="78">
                  <c:v>1938</c:v>
                </c:pt>
                <c:pt idx="79">
                  <c:v>1939</c:v>
                </c:pt>
                <c:pt idx="80">
                  <c:v>1940</c:v>
                </c:pt>
                <c:pt idx="81">
                  <c:v>1941</c:v>
                </c:pt>
                <c:pt idx="82">
                  <c:v>1942</c:v>
                </c:pt>
                <c:pt idx="83">
                  <c:v>1943</c:v>
                </c:pt>
                <c:pt idx="84">
                  <c:v>1944</c:v>
                </c:pt>
                <c:pt idx="85">
                  <c:v>1945</c:v>
                </c:pt>
                <c:pt idx="86">
                  <c:v>1946</c:v>
                </c:pt>
                <c:pt idx="87">
                  <c:v>1947</c:v>
                </c:pt>
                <c:pt idx="88">
                  <c:v>1948</c:v>
                </c:pt>
                <c:pt idx="89">
                  <c:v>1949</c:v>
                </c:pt>
                <c:pt idx="90">
                  <c:v>1950</c:v>
                </c:pt>
                <c:pt idx="91">
                  <c:v>1951</c:v>
                </c:pt>
                <c:pt idx="92">
                  <c:v>1952</c:v>
                </c:pt>
                <c:pt idx="93">
                  <c:v>1953</c:v>
                </c:pt>
                <c:pt idx="94">
                  <c:v>1954</c:v>
                </c:pt>
                <c:pt idx="95">
                  <c:v>1955</c:v>
                </c:pt>
                <c:pt idx="96">
                  <c:v>1956</c:v>
                </c:pt>
                <c:pt idx="97">
                  <c:v>1957</c:v>
                </c:pt>
                <c:pt idx="98">
                  <c:v>1958</c:v>
                </c:pt>
                <c:pt idx="99">
                  <c:v>1959</c:v>
                </c:pt>
                <c:pt idx="100">
                  <c:v>1960</c:v>
                </c:pt>
                <c:pt idx="101">
                  <c:v>1961</c:v>
                </c:pt>
                <c:pt idx="102">
                  <c:v>1962</c:v>
                </c:pt>
                <c:pt idx="103">
                  <c:v>1963</c:v>
                </c:pt>
                <c:pt idx="104">
                  <c:v>1964</c:v>
                </c:pt>
                <c:pt idx="105">
                  <c:v>1965</c:v>
                </c:pt>
                <c:pt idx="106">
                  <c:v>1966</c:v>
                </c:pt>
                <c:pt idx="107">
                  <c:v>1967</c:v>
                </c:pt>
                <c:pt idx="108">
                  <c:v>1968</c:v>
                </c:pt>
                <c:pt idx="109">
                  <c:v>1969</c:v>
                </c:pt>
                <c:pt idx="110">
                  <c:v>1970</c:v>
                </c:pt>
                <c:pt idx="111">
                  <c:v>1971</c:v>
                </c:pt>
                <c:pt idx="112">
                  <c:v>1972</c:v>
                </c:pt>
                <c:pt idx="113">
                  <c:v>1973</c:v>
                </c:pt>
                <c:pt idx="114">
                  <c:v>1974</c:v>
                </c:pt>
                <c:pt idx="115">
                  <c:v>1975</c:v>
                </c:pt>
                <c:pt idx="116">
                  <c:v>1976</c:v>
                </c:pt>
                <c:pt idx="117">
                  <c:v>1977</c:v>
                </c:pt>
                <c:pt idx="118">
                  <c:v>1978</c:v>
                </c:pt>
                <c:pt idx="119">
                  <c:v>1979</c:v>
                </c:pt>
                <c:pt idx="120">
                  <c:v>1980</c:v>
                </c:pt>
                <c:pt idx="121">
                  <c:v>1981</c:v>
                </c:pt>
                <c:pt idx="122">
                  <c:v>1982</c:v>
                </c:pt>
                <c:pt idx="123">
                  <c:v>1983</c:v>
                </c:pt>
                <c:pt idx="124">
                  <c:v>1984</c:v>
                </c:pt>
                <c:pt idx="125">
                  <c:v>1985</c:v>
                </c:pt>
                <c:pt idx="126">
                  <c:v>1986</c:v>
                </c:pt>
                <c:pt idx="127">
                  <c:v>1987</c:v>
                </c:pt>
                <c:pt idx="128">
                  <c:v>1988</c:v>
                </c:pt>
                <c:pt idx="129">
                  <c:v>1989</c:v>
                </c:pt>
                <c:pt idx="130">
                  <c:v>1990</c:v>
                </c:pt>
                <c:pt idx="131">
                  <c:v>1991</c:v>
                </c:pt>
                <c:pt idx="132">
                  <c:v>1992</c:v>
                </c:pt>
                <c:pt idx="133">
                  <c:v>1993</c:v>
                </c:pt>
                <c:pt idx="134">
                  <c:v>1994</c:v>
                </c:pt>
                <c:pt idx="135">
                  <c:v>1995</c:v>
                </c:pt>
                <c:pt idx="136">
                  <c:v>1996</c:v>
                </c:pt>
                <c:pt idx="137">
                  <c:v>1997</c:v>
                </c:pt>
                <c:pt idx="138">
                  <c:v>1998</c:v>
                </c:pt>
                <c:pt idx="139">
                  <c:v>1999</c:v>
                </c:pt>
                <c:pt idx="140">
                  <c:v>2000</c:v>
                </c:pt>
                <c:pt idx="141">
                  <c:v>2001</c:v>
                </c:pt>
                <c:pt idx="142">
                  <c:v>2002</c:v>
                </c:pt>
                <c:pt idx="143">
                  <c:v>2003</c:v>
                </c:pt>
                <c:pt idx="144">
                  <c:v>2004</c:v>
                </c:pt>
                <c:pt idx="145">
                  <c:v>2005</c:v>
                </c:pt>
                <c:pt idx="146">
                  <c:v>2006</c:v>
                </c:pt>
                <c:pt idx="147">
                  <c:v>2007</c:v>
                </c:pt>
                <c:pt idx="148">
                  <c:v>2008</c:v>
                </c:pt>
                <c:pt idx="149">
                  <c:v>2009</c:v>
                </c:pt>
                <c:pt idx="150">
                  <c:v>2010</c:v>
                </c:pt>
                <c:pt idx="151">
                  <c:v>2011</c:v>
                </c:pt>
                <c:pt idx="152">
                  <c:v>2012</c:v>
                </c:pt>
                <c:pt idx="153">
                  <c:v>2013</c:v>
                </c:pt>
                <c:pt idx="154">
                  <c:v>2014</c:v>
                </c:pt>
                <c:pt idx="155">
                  <c:v>2015</c:v>
                </c:pt>
                <c:pt idx="156">
                  <c:v>2016</c:v>
                </c:pt>
                <c:pt idx="157">
                  <c:v>2017</c:v>
                </c:pt>
                <c:pt idx="158">
                  <c:v>2018</c:v>
                </c:pt>
                <c:pt idx="159">
                  <c:v>2019</c:v>
                </c:pt>
                <c:pt idx="160">
                  <c:v>2020</c:v>
                </c:pt>
                <c:pt idx="161">
                  <c:v>2021</c:v>
                </c:pt>
                <c:pt idx="162">
                  <c:v>2022</c:v>
                </c:pt>
                <c:pt idx="163">
                  <c:v>2023</c:v>
                </c:pt>
                <c:pt idx="164">
                  <c:v>2024</c:v>
                </c:pt>
                <c:pt idx="165">
                  <c:v>2025</c:v>
                </c:pt>
                <c:pt idx="166">
                  <c:v>2026</c:v>
                </c:pt>
                <c:pt idx="167">
                  <c:v>2027</c:v>
                </c:pt>
                <c:pt idx="168">
                  <c:v>2028</c:v>
                </c:pt>
                <c:pt idx="169">
                  <c:v>2029</c:v>
                </c:pt>
              </c:strCache>
            </c:strRef>
          </c:cat>
          <c:val>
            <c:numRef>
              <c:f>Taul1!$C$2:$C$171</c:f>
              <c:numCache>
                <c:formatCode>General</c:formatCode>
                <c:ptCount val="170"/>
                <c:pt idx="115" formatCode="0">
                  <c:v>4032</c:v>
                </c:pt>
                <c:pt idx="116" formatCode="0">
                  <c:v>4724</c:v>
                </c:pt>
                <c:pt idx="117" formatCode="0">
                  <c:v>5251</c:v>
                </c:pt>
                <c:pt idx="118" formatCode="0">
                  <c:v>5822</c:v>
                </c:pt>
                <c:pt idx="119" formatCode="0">
                  <c:v>6756</c:v>
                </c:pt>
                <c:pt idx="120" formatCode="0">
                  <c:v>7650</c:v>
                </c:pt>
                <c:pt idx="121" formatCode="0">
                  <c:v>8841</c:v>
                </c:pt>
                <c:pt idx="122" formatCode="0">
                  <c:v>10001</c:v>
                </c:pt>
                <c:pt idx="123" formatCode="0">
                  <c:v>11232</c:v>
                </c:pt>
                <c:pt idx="124" formatCode="0">
                  <c:v>12650</c:v>
                </c:pt>
                <c:pt idx="125" formatCode="0">
                  <c:v>14042</c:v>
                </c:pt>
                <c:pt idx="126" formatCode="0">
                  <c:v>15724</c:v>
                </c:pt>
                <c:pt idx="127" formatCode="0">
                  <c:v>16912</c:v>
                </c:pt>
                <c:pt idx="128" formatCode="0">
                  <c:v>18837</c:v>
                </c:pt>
                <c:pt idx="129" formatCode="0">
                  <c:v>21263</c:v>
                </c:pt>
                <c:pt idx="130" formatCode="0">
                  <c:v>23544</c:v>
                </c:pt>
                <c:pt idx="131" formatCode="0">
                  <c:v>23610</c:v>
                </c:pt>
                <c:pt idx="132" formatCode="0">
                  <c:v>23959</c:v>
                </c:pt>
                <c:pt idx="133" formatCode="0">
                  <c:v>24735</c:v>
                </c:pt>
                <c:pt idx="134" formatCode="0">
                  <c:v>25847</c:v>
                </c:pt>
                <c:pt idx="135" formatCode="0">
                  <c:v>27886</c:v>
                </c:pt>
                <c:pt idx="136" formatCode="0">
                  <c:v>29188</c:v>
                </c:pt>
                <c:pt idx="137" formatCode="0">
                  <c:v>31539</c:v>
                </c:pt>
                <c:pt idx="138" formatCode="0">
                  <c:v>34456</c:v>
                </c:pt>
                <c:pt idx="139" formatCode="0">
                  <c:v>37212</c:v>
                </c:pt>
                <c:pt idx="140" formatCode="0">
                  <c:v>39871</c:v>
                </c:pt>
                <c:pt idx="141" formatCode="0">
                  <c:v>44024</c:v>
                </c:pt>
                <c:pt idx="142" formatCode="0">
                  <c:v>45298</c:v>
                </c:pt>
                <c:pt idx="143" formatCode="0">
                  <c:v>46341</c:v>
                </c:pt>
                <c:pt idx="144" formatCode="0">
                  <c:v>49304</c:v>
                </c:pt>
                <c:pt idx="145" formatCode="0">
                  <c:v>50934</c:v>
                </c:pt>
                <c:pt idx="146" formatCode="0">
                  <c:v>53031</c:v>
                </c:pt>
                <c:pt idx="147" formatCode="0">
                  <c:v>57841</c:v>
                </c:pt>
                <c:pt idx="148" formatCode="0">
                  <c:v>61453</c:v>
                </c:pt>
                <c:pt idx="149" formatCode="0">
                  <c:v>61038</c:v>
                </c:pt>
                <c:pt idx="150" formatCode="0">
                  <c:v>62628</c:v>
                </c:pt>
                <c:pt idx="151" formatCode="0">
                  <c:v>66371</c:v>
                </c:pt>
                <c:pt idx="152" formatCode="0">
                  <c:v>68855</c:v>
                </c:pt>
                <c:pt idx="153" formatCode="0">
                  <c:v>69640</c:v>
                </c:pt>
                <c:pt idx="154" formatCode="0">
                  <c:v>72066</c:v>
                </c:pt>
                <c:pt idx="155" formatCode="0">
                  <c:v>74910</c:v>
                </c:pt>
                <c:pt idx="156" formatCode="0">
                  <c:v>77896</c:v>
                </c:pt>
                <c:pt idx="157" formatCode="0">
                  <c:v>81625</c:v>
                </c:pt>
                <c:pt idx="158" formatCode="0">
                  <c:v>84763</c:v>
                </c:pt>
                <c:pt idx="159" formatCode="0">
                  <c:v>87694</c:v>
                </c:pt>
                <c:pt idx="160" formatCode="0">
                  <c:v>85262</c:v>
                </c:pt>
                <c:pt idx="161" formatCode="0">
                  <c:v>90609</c:v>
                </c:pt>
                <c:pt idx="162" formatCode="0">
                  <c:v>96630</c:v>
                </c:pt>
              </c:numCache>
            </c:numRef>
          </c:val>
          <c:extLst>
            <c:ext xmlns:c16="http://schemas.microsoft.com/office/drawing/2014/chart" uri="{C3380CC4-5D6E-409C-BE32-E72D297353CC}">
              <c16:uniqueId val="{00000001-6842-4B63-B448-8C1267087297}"/>
            </c:ext>
          </c:extLst>
        </c:ser>
        <c:ser>
          <c:idx val="2"/>
          <c:order val="2"/>
          <c:tx>
            <c:strRef>
              <c:f>Taul1!$D$1</c:f>
              <c:strCache>
                <c:ptCount val="1"/>
                <c:pt idx="0">
                  <c:v>Kauppa</c:v>
                </c:pt>
              </c:strCache>
            </c:strRef>
          </c:tx>
          <c:spPr>
            <a:solidFill>
              <a:schemeClr val="accent1">
                <a:lumMod val="60000"/>
                <a:lumOff val="40000"/>
              </a:schemeClr>
            </a:solidFill>
            <a:ln>
              <a:noFill/>
            </a:ln>
            <a:effectLst/>
          </c:spPr>
          <c:invertIfNegative val="0"/>
          <c:cat>
            <c:strRef>
              <c:f>Taul1!$A$2:$A$171</c:f>
              <c:strCache>
                <c:ptCount val="170"/>
                <c:pt idx="0">
                  <c:v>1860</c:v>
                </c:pt>
                <c:pt idx="1">
                  <c:v>1861</c:v>
                </c:pt>
                <c:pt idx="2">
                  <c:v>1862</c:v>
                </c:pt>
                <c:pt idx="3">
                  <c:v>1863</c:v>
                </c:pt>
                <c:pt idx="4">
                  <c:v>1864</c:v>
                </c:pt>
                <c:pt idx="5">
                  <c:v>1865</c:v>
                </c:pt>
                <c:pt idx="6">
                  <c:v>1866</c:v>
                </c:pt>
                <c:pt idx="7">
                  <c:v>1867</c:v>
                </c:pt>
                <c:pt idx="8">
                  <c:v>1868</c:v>
                </c:pt>
                <c:pt idx="9">
                  <c:v>1869</c:v>
                </c:pt>
                <c:pt idx="10">
                  <c:v>1870</c:v>
                </c:pt>
                <c:pt idx="11">
                  <c:v>1871</c:v>
                </c:pt>
                <c:pt idx="12">
                  <c:v>1872</c:v>
                </c:pt>
                <c:pt idx="13">
                  <c:v>1873</c:v>
                </c:pt>
                <c:pt idx="14">
                  <c:v>1874</c:v>
                </c:pt>
                <c:pt idx="15">
                  <c:v>1875</c:v>
                </c:pt>
                <c:pt idx="16">
                  <c:v>1876</c:v>
                </c:pt>
                <c:pt idx="17">
                  <c:v>1877</c:v>
                </c:pt>
                <c:pt idx="18">
                  <c:v>1878</c:v>
                </c:pt>
                <c:pt idx="19">
                  <c:v>1879</c:v>
                </c:pt>
                <c:pt idx="20">
                  <c:v>1880</c:v>
                </c:pt>
                <c:pt idx="21">
                  <c:v>1881</c:v>
                </c:pt>
                <c:pt idx="22">
                  <c:v>1882</c:v>
                </c:pt>
                <c:pt idx="23">
                  <c:v>1883</c:v>
                </c:pt>
                <c:pt idx="24">
                  <c:v>1884</c:v>
                </c:pt>
                <c:pt idx="25">
                  <c:v>1885</c:v>
                </c:pt>
                <c:pt idx="26">
                  <c:v>1886</c:v>
                </c:pt>
                <c:pt idx="27">
                  <c:v>1887</c:v>
                </c:pt>
                <c:pt idx="28">
                  <c:v>1888</c:v>
                </c:pt>
                <c:pt idx="29">
                  <c:v>1889</c:v>
                </c:pt>
                <c:pt idx="30">
                  <c:v>1890</c:v>
                </c:pt>
                <c:pt idx="31">
                  <c:v>1891</c:v>
                </c:pt>
                <c:pt idx="32">
                  <c:v>1892</c:v>
                </c:pt>
                <c:pt idx="33">
                  <c:v>1893</c:v>
                </c:pt>
                <c:pt idx="34">
                  <c:v>1894</c:v>
                </c:pt>
                <c:pt idx="35">
                  <c:v>1895</c:v>
                </c:pt>
                <c:pt idx="36">
                  <c:v>1896</c:v>
                </c:pt>
                <c:pt idx="37">
                  <c:v>1897</c:v>
                </c:pt>
                <c:pt idx="38">
                  <c:v>1898</c:v>
                </c:pt>
                <c:pt idx="39">
                  <c:v>1899</c:v>
                </c:pt>
                <c:pt idx="40">
                  <c:v>1900</c:v>
                </c:pt>
                <c:pt idx="41">
                  <c:v>1901</c:v>
                </c:pt>
                <c:pt idx="42">
                  <c:v>1902</c:v>
                </c:pt>
                <c:pt idx="43">
                  <c:v>1903</c:v>
                </c:pt>
                <c:pt idx="44">
                  <c:v>1904</c:v>
                </c:pt>
                <c:pt idx="45">
                  <c:v>1905</c:v>
                </c:pt>
                <c:pt idx="46">
                  <c:v>1906</c:v>
                </c:pt>
                <c:pt idx="47">
                  <c:v>1907</c:v>
                </c:pt>
                <c:pt idx="48">
                  <c:v>1908</c:v>
                </c:pt>
                <c:pt idx="49">
                  <c:v>1909</c:v>
                </c:pt>
                <c:pt idx="50">
                  <c:v>1910</c:v>
                </c:pt>
                <c:pt idx="51">
                  <c:v>1911</c:v>
                </c:pt>
                <c:pt idx="52">
                  <c:v>1912</c:v>
                </c:pt>
                <c:pt idx="53">
                  <c:v>1913</c:v>
                </c:pt>
                <c:pt idx="54">
                  <c:v>1914</c:v>
                </c:pt>
                <c:pt idx="55">
                  <c:v>1915</c:v>
                </c:pt>
                <c:pt idx="56">
                  <c:v>1916</c:v>
                </c:pt>
                <c:pt idx="57">
                  <c:v>1917</c:v>
                </c:pt>
                <c:pt idx="58">
                  <c:v>1918</c:v>
                </c:pt>
                <c:pt idx="59">
                  <c:v>1919</c:v>
                </c:pt>
                <c:pt idx="60">
                  <c:v>1920</c:v>
                </c:pt>
                <c:pt idx="61">
                  <c:v>1921</c:v>
                </c:pt>
                <c:pt idx="62">
                  <c:v>1922</c:v>
                </c:pt>
                <c:pt idx="63">
                  <c:v>1923</c:v>
                </c:pt>
                <c:pt idx="64">
                  <c:v>1924</c:v>
                </c:pt>
                <c:pt idx="65">
                  <c:v>1925</c:v>
                </c:pt>
                <c:pt idx="66">
                  <c:v>1926</c:v>
                </c:pt>
                <c:pt idx="67">
                  <c:v>1927</c:v>
                </c:pt>
                <c:pt idx="68">
                  <c:v>1928</c:v>
                </c:pt>
                <c:pt idx="69">
                  <c:v>1929</c:v>
                </c:pt>
                <c:pt idx="70">
                  <c:v>1930</c:v>
                </c:pt>
                <c:pt idx="71">
                  <c:v>1931</c:v>
                </c:pt>
                <c:pt idx="72">
                  <c:v>1932</c:v>
                </c:pt>
                <c:pt idx="73">
                  <c:v>1933</c:v>
                </c:pt>
                <c:pt idx="74">
                  <c:v>1934</c:v>
                </c:pt>
                <c:pt idx="75">
                  <c:v>1935</c:v>
                </c:pt>
                <c:pt idx="76">
                  <c:v>1936</c:v>
                </c:pt>
                <c:pt idx="77">
                  <c:v>1937</c:v>
                </c:pt>
                <c:pt idx="78">
                  <c:v>1938</c:v>
                </c:pt>
                <c:pt idx="79">
                  <c:v>1939</c:v>
                </c:pt>
                <c:pt idx="80">
                  <c:v>1940</c:v>
                </c:pt>
                <c:pt idx="81">
                  <c:v>1941</c:v>
                </c:pt>
                <c:pt idx="82">
                  <c:v>1942</c:v>
                </c:pt>
                <c:pt idx="83">
                  <c:v>1943</c:v>
                </c:pt>
                <c:pt idx="84">
                  <c:v>1944</c:v>
                </c:pt>
                <c:pt idx="85">
                  <c:v>1945</c:v>
                </c:pt>
                <c:pt idx="86">
                  <c:v>1946</c:v>
                </c:pt>
                <c:pt idx="87">
                  <c:v>1947</c:v>
                </c:pt>
                <c:pt idx="88">
                  <c:v>1948</c:v>
                </c:pt>
                <c:pt idx="89">
                  <c:v>1949</c:v>
                </c:pt>
                <c:pt idx="90">
                  <c:v>1950</c:v>
                </c:pt>
                <c:pt idx="91">
                  <c:v>1951</c:v>
                </c:pt>
                <c:pt idx="92">
                  <c:v>1952</c:v>
                </c:pt>
                <c:pt idx="93">
                  <c:v>1953</c:v>
                </c:pt>
                <c:pt idx="94">
                  <c:v>1954</c:v>
                </c:pt>
                <c:pt idx="95">
                  <c:v>1955</c:v>
                </c:pt>
                <c:pt idx="96">
                  <c:v>1956</c:v>
                </c:pt>
                <c:pt idx="97">
                  <c:v>1957</c:v>
                </c:pt>
                <c:pt idx="98">
                  <c:v>1958</c:v>
                </c:pt>
                <c:pt idx="99">
                  <c:v>1959</c:v>
                </c:pt>
                <c:pt idx="100">
                  <c:v>1960</c:v>
                </c:pt>
                <c:pt idx="101">
                  <c:v>1961</c:v>
                </c:pt>
                <c:pt idx="102">
                  <c:v>1962</c:v>
                </c:pt>
                <c:pt idx="103">
                  <c:v>1963</c:v>
                </c:pt>
                <c:pt idx="104">
                  <c:v>1964</c:v>
                </c:pt>
                <c:pt idx="105">
                  <c:v>1965</c:v>
                </c:pt>
                <c:pt idx="106">
                  <c:v>1966</c:v>
                </c:pt>
                <c:pt idx="107">
                  <c:v>1967</c:v>
                </c:pt>
                <c:pt idx="108">
                  <c:v>1968</c:v>
                </c:pt>
                <c:pt idx="109">
                  <c:v>1969</c:v>
                </c:pt>
                <c:pt idx="110">
                  <c:v>1970</c:v>
                </c:pt>
                <c:pt idx="111">
                  <c:v>1971</c:v>
                </c:pt>
                <c:pt idx="112">
                  <c:v>1972</c:v>
                </c:pt>
                <c:pt idx="113">
                  <c:v>1973</c:v>
                </c:pt>
                <c:pt idx="114">
                  <c:v>1974</c:v>
                </c:pt>
                <c:pt idx="115">
                  <c:v>1975</c:v>
                </c:pt>
                <c:pt idx="116">
                  <c:v>1976</c:v>
                </c:pt>
                <c:pt idx="117">
                  <c:v>1977</c:v>
                </c:pt>
                <c:pt idx="118">
                  <c:v>1978</c:v>
                </c:pt>
                <c:pt idx="119">
                  <c:v>1979</c:v>
                </c:pt>
                <c:pt idx="120">
                  <c:v>1980</c:v>
                </c:pt>
                <c:pt idx="121">
                  <c:v>1981</c:v>
                </c:pt>
                <c:pt idx="122">
                  <c:v>1982</c:v>
                </c:pt>
                <c:pt idx="123">
                  <c:v>1983</c:v>
                </c:pt>
                <c:pt idx="124">
                  <c:v>1984</c:v>
                </c:pt>
                <c:pt idx="125">
                  <c:v>1985</c:v>
                </c:pt>
                <c:pt idx="126">
                  <c:v>1986</c:v>
                </c:pt>
                <c:pt idx="127">
                  <c:v>1987</c:v>
                </c:pt>
                <c:pt idx="128">
                  <c:v>1988</c:v>
                </c:pt>
                <c:pt idx="129">
                  <c:v>1989</c:v>
                </c:pt>
                <c:pt idx="130">
                  <c:v>1990</c:v>
                </c:pt>
                <c:pt idx="131">
                  <c:v>1991</c:v>
                </c:pt>
                <c:pt idx="132">
                  <c:v>1992</c:v>
                </c:pt>
                <c:pt idx="133">
                  <c:v>1993</c:v>
                </c:pt>
                <c:pt idx="134">
                  <c:v>1994</c:v>
                </c:pt>
                <c:pt idx="135">
                  <c:v>1995</c:v>
                </c:pt>
                <c:pt idx="136">
                  <c:v>1996</c:v>
                </c:pt>
                <c:pt idx="137">
                  <c:v>1997</c:v>
                </c:pt>
                <c:pt idx="138">
                  <c:v>1998</c:v>
                </c:pt>
                <c:pt idx="139">
                  <c:v>1999</c:v>
                </c:pt>
                <c:pt idx="140">
                  <c:v>2000</c:v>
                </c:pt>
                <c:pt idx="141">
                  <c:v>2001</c:v>
                </c:pt>
                <c:pt idx="142">
                  <c:v>2002</c:v>
                </c:pt>
                <c:pt idx="143">
                  <c:v>2003</c:v>
                </c:pt>
                <c:pt idx="144">
                  <c:v>2004</c:v>
                </c:pt>
                <c:pt idx="145">
                  <c:v>2005</c:v>
                </c:pt>
                <c:pt idx="146">
                  <c:v>2006</c:v>
                </c:pt>
                <c:pt idx="147">
                  <c:v>2007</c:v>
                </c:pt>
                <c:pt idx="148">
                  <c:v>2008</c:v>
                </c:pt>
                <c:pt idx="149">
                  <c:v>2009</c:v>
                </c:pt>
                <c:pt idx="150">
                  <c:v>2010</c:v>
                </c:pt>
                <c:pt idx="151">
                  <c:v>2011</c:v>
                </c:pt>
                <c:pt idx="152">
                  <c:v>2012</c:v>
                </c:pt>
                <c:pt idx="153">
                  <c:v>2013</c:v>
                </c:pt>
                <c:pt idx="154">
                  <c:v>2014</c:v>
                </c:pt>
                <c:pt idx="155">
                  <c:v>2015</c:v>
                </c:pt>
                <c:pt idx="156">
                  <c:v>2016</c:v>
                </c:pt>
                <c:pt idx="157">
                  <c:v>2017</c:v>
                </c:pt>
                <c:pt idx="158">
                  <c:v>2018</c:v>
                </c:pt>
                <c:pt idx="159">
                  <c:v>2019</c:v>
                </c:pt>
                <c:pt idx="160">
                  <c:v>2020</c:v>
                </c:pt>
                <c:pt idx="161">
                  <c:v>2021</c:v>
                </c:pt>
                <c:pt idx="162">
                  <c:v>2022</c:v>
                </c:pt>
                <c:pt idx="163">
                  <c:v>2023</c:v>
                </c:pt>
                <c:pt idx="164">
                  <c:v>2024</c:v>
                </c:pt>
                <c:pt idx="165">
                  <c:v>2025</c:v>
                </c:pt>
                <c:pt idx="166">
                  <c:v>2026</c:v>
                </c:pt>
                <c:pt idx="167">
                  <c:v>2027</c:v>
                </c:pt>
                <c:pt idx="168">
                  <c:v>2028</c:v>
                </c:pt>
                <c:pt idx="169">
                  <c:v>2029</c:v>
                </c:pt>
              </c:strCache>
            </c:strRef>
          </c:cat>
          <c:val>
            <c:numRef>
              <c:f>Taul1!$D$2:$D$171</c:f>
              <c:numCache>
                <c:formatCode>General</c:formatCode>
                <c:ptCount val="170"/>
                <c:pt idx="115" formatCode="0">
                  <c:v>1824</c:v>
                </c:pt>
                <c:pt idx="116" formatCode="0">
                  <c:v>2081</c:v>
                </c:pt>
                <c:pt idx="117" formatCode="0">
                  <c:v>2181</c:v>
                </c:pt>
                <c:pt idx="118" formatCode="0">
                  <c:v>2392</c:v>
                </c:pt>
                <c:pt idx="119" formatCode="0">
                  <c:v>2795</c:v>
                </c:pt>
                <c:pt idx="120" formatCode="0">
                  <c:v>3315</c:v>
                </c:pt>
                <c:pt idx="121" formatCode="0">
                  <c:v>3775</c:v>
                </c:pt>
                <c:pt idx="122" formatCode="0">
                  <c:v>4278</c:v>
                </c:pt>
                <c:pt idx="123" formatCode="0">
                  <c:v>4731</c:v>
                </c:pt>
                <c:pt idx="124" formatCode="0">
                  <c:v>5232</c:v>
                </c:pt>
                <c:pt idx="125" formatCode="0">
                  <c:v>5794</c:v>
                </c:pt>
                <c:pt idx="126" formatCode="0">
                  <c:v>6034</c:v>
                </c:pt>
                <c:pt idx="127" formatCode="0">
                  <c:v>6737</c:v>
                </c:pt>
                <c:pt idx="128" formatCode="0">
                  <c:v>7474</c:v>
                </c:pt>
                <c:pt idx="129" formatCode="0">
                  <c:v>8306</c:v>
                </c:pt>
                <c:pt idx="130" formatCode="0">
                  <c:v>8485</c:v>
                </c:pt>
                <c:pt idx="131" formatCode="0">
                  <c:v>7617</c:v>
                </c:pt>
                <c:pt idx="132" formatCode="0">
                  <c:v>6874</c:v>
                </c:pt>
                <c:pt idx="133" formatCode="0">
                  <c:v>6854</c:v>
                </c:pt>
                <c:pt idx="134" formatCode="0">
                  <c:v>7473</c:v>
                </c:pt>
                <c:pt idx="135" formatCode="0">
                  <c:v>8005</c:v>
                </c:pt>
                <c:pt idx="136" formatCode="0">
                  <c:v>8433</c:v>
                </c:pt>
                <c:pt idx="137" formatCode="0">
                  <c:v>9521</c:v>
                </c:pt>
                <c:pt idx="138" formatCode="0">
                  <c:v>10138</c:v>
                </c:pt>
                <c:pt idx="139" formatCode="0">
                  <c:v>10630</c:v>
                </c:pt>
                <c:pt idx="140" formatCode="0">
                  <c:v>11034</c:v>
                </c:pt>
                <c:pt idx="141" formatCode="0">
                  <c:v>12018</c:v>
                </c:pt>
                <c:pt idx="142" formatCode="0">
                  <c:v>12563</c:v>
                </c:pt>
                <c:pt idx="143" formatCode="0">
                  <c:v>12735</c:v>
                </c:pt>
                <c:pt idx="144" formatCode="0">
                  <c:v>13618</c:v>
                </c:pt>
                <c:pt idx="145" formatCode="0">
                  <c:v>14127</c:v>
                </c:pt>
                <c:pt idx="146" formatCode="0">
                  <c:v>14100</c:v>
                </c:pt>
                <c:pt idx="147" formatCode="0">
                  <c:v>15319</c:v>
                </c:pt>
                <c:pt idx="148" formatCode="0">
                  <c:v>16696</c:v>
                </c:pt>
                <c:pt idx="149" formatCode="0">
                  <c:v>15291</c:v>
                </c:pt>
                <c:pt idx="150" formatCode="0">
                  <c:v>15491</c:v>
                </c:pt>
                <c:pt idx="151" formatCode="0">
                  <c:v>16894</c:v>
                </c:pt>
                <c:pt idx="152" formatCode="0">
                  <c:v>17614</c:v>
                </c:pt>
                <c:pt idx="153" formatCode="0">
                  <c:v>17387</c:v>
                </c:pt>
                <c:pt idx="154" formatCode="0">
                  <c:v>16920</c:v>
                </c:pt>
                <c:pt idx="155" formatCode="0">
                  <c:v>17010</c:v>
                </c:pt>
                <c:pt idx="156" formatCode="0">
                  <c:v>17034</c:v>
                </c:pt>
                <c:pt idx="157" formatCode="0">
                  <c:v>17819</c:v>
                </c:pt>
                <c:pt idx="158" formatCode="0">
                  <c:v>18043</c:v>
                </c:pt>
                <c:pt idx="159" formatCode="0">
                  <c:v>18320</c:v>
                </c:pt>
                <c:pt idx="160" formatCode="0">
                  <c:v>18811</c:v>
                </c:pt>
                <c:pt idx="161" formatCode="0">
                  <c:v>19522</c:v>
                </c:pt>
                <c:pt idx="162" formatCode="0">
                  <c:v>19416</c:v>
                </c:pt>
              </c:numCache>
            </c:numRef>
          </c:val>
          <c:extLst>
            <c:ext xmlns:c16="http://schemas.microsoft.com/office/drawing/2014/chart" uri="{C3380CC4-5D6E-409C-BE32-E72D297353CC}">
              <c16:uniqueId val="{00000002-6842-4B63-B448-8C1267087297}"/>
            </c:ext>
          </c:extLst>
        </c:ser>
        <c:ser>
          <c:idx val="3"/>
          <c:order val="3"/>
          <c:tx>
            <c:strRef>
              <c:f>Taul1!$E$1</c:f>
              <c:strCache>
                <c:ptCount val="1"/>
                <c:pt idx="0">
                  <c:v>Julkinen sektori</c:v>
                </c:pt>
              </c:strCache>
            </c:strRef>
          </c:tx>
          <c:spPr>
            <a:solidFill>
              <a:schemeClr val="accent1">
                <a:lumMod val="20000"/>
                <a:lumOff val="80000"/>
              </a:schemeClr>
            </a:solidFill>
            <a:ln>
              <a:noFill/>
            </a:ln>
            <a:effectLst/>
          </c:spPr>
          <c:invertIfNegative val="0"/>
          <c:cat>
            <c:strRef>
              <c:f>Taul1!$A$2:$A$171</c:f>
              <c:strCache>
                <c:ptCount val="170"/>
                <c:pt idx="0">
                  <c:v>1860</c:v>
                </c:pt>
                <c:pt idx="1">
                  <c:v>1861</c:v>
                </c:pt>
                <c:pt idx="2">
                  <c:v>1862</c:v>
                </c:pt>
                <c:pt idx="3">
                  <c:v>1863</c:v>
                </c:pt>
                <c:pt idx="4">
                  <c:v>1864</c:v>
                </c:pt>
                <c:pt idx="5">
                  <c:v>1865</c:v>
                </c:pt>
                <c:pt idx="6">
                  <c:v>1866</c:v>
                </c:pt>
                <c:pt idx="7">
                  <c:v>1867</c:v>
                </c:pt>
                <c:pt idx="8">
                  <c:v>1868</c:v>
                </c:pt>
                <c:pt idx="9">
                  <c:v>1869</c:v>
                </c:pt>
                <c:pt idx="10">
                  <c:v>1870</c:v>
                </c:pt>
                <c:pt idx="11">
                  <c:v>1871</c:v>
                </c:pt>
                <c:pt idx="12">
                  <c:v>1872</c:v>
                </c:pt>
                <c:pt idx="13">
                  <c:v>1873</c:v>
                </c:pt>
                <c:pt idx="14">
                  <c:v>1874</c:v>
                </c:pt>
                <c:pt idx="15">
                  <c:v>1875</c:v>
                </c:pt>
                <c:pt idx="16">
                  <c:v>1876</c:v>
                </c:pt>
                <c:pt idx="17">
                  <c:v>1877</c:v>
                </c:pt>
                <c:pt idx="18">
                  <c:v>1878</c:v>
                </c:pt>
                <c:pt idx="19">
                  <c:v>1879</c:v>
                </c:pt>
                <c:pt idx="20">
                  <c:v>1880</c:v>
                </c:pt>
                <c:pt idx="21">
                  <c:v>1881</c:v>
                </c:pt>
                <c:pt idx="22">
                  <c:v>1882</c:v>
                </c:pt>
                <c:pt idx="23">
                  <c:v>1883</c:v>
                </c:pt>
                <c:pt idx="24">
                  <c:v>1884</c:v>
                </c:pt>
                <c:pt idx="25">
                  <c:v>1885</c:v>
                </c:pt>
                <c:pt idx="26">
                  <c:v>1886</c:v>
                </c:pt>
                <c:pt idx="27">
                  <c:v>1887</c:v>
                </c:pt>
                <c:pt idx="28">
                  <c:v>1888</c:v>
                </c:pt>
                <c:pt idx="29">
                  <c:v>1889</c:v>
                </c:pt>
                <c:pt idx="30">
                  <c:v>1890</c:v>
                </c:pt>
                <c:pt idx="31">
                  <c:v>1891</c:v>
                </c:pt>
                <c:pt idx="32">
                  <c:v>1892</c:v>
                </c:pt>
                <c:pt idx="33">
                  <c:v>1893</c:v>
                </c:pt>
                <c:pt idx="34">
                  <c:v>1894</c:v>
                </c:pt>
                <c:pt idx="35">
                  <c:v>1895</c:v>
                </c:pt>
                <c:pt idx="36">
                  <c:v>1896</c:v>
                </c:pt>
                <c:pt idx="37">
                  <c:v>1897</c:v>
                </c:pt>
                <c:pt idx="38">
                  <c:v>1898</c:v>
                </c:pt>
                <c:pt idx="39">
                  <c:v>1899</c:v>
                </c:pt>
                <c:pt idx="40">
                  <c:v>1900</c:v>
                </c:pt>
                <c:pt idx="41">
                  <c:v>1901</c:v>
                </c:pt>
                <c:pt idx="42">
                  <c:v>1902</c:v>
                </c:pt>
                <c:pt idx="43">
                  <c:v>1903</c:v>
                </c:pt>
                <c:pt idx="44">
                  <c:v>1904</c:v>
                </c:pt>
                <c:pt idx="45">
                  <c:v>1905</c:v>
                </c:pt>
                <c:pt idx="46">
                  <c:v>1906</c:v>
                </c:pt>
                <c:pt idx="47">
                  <c:v>1907</c:v>
                </c:pt>
                <c:pt idx="48">
                  <c:v>1908</c:v>
                </c:pt>
                <c:pt idx="49">
                  <c:v>1909</c:v>
                </c:pt>
                <c:pt idx="50">
                  <c:v>1910</c:v>
                </c:pt>
                <c:pt idx="51">
                  <c:v>1911</c:v>
                </c:pt>
                <c:pt idx="52">
                  <c:v>1912</c:v>
                </c:pt>
                <c:pt idx="53">
                  <c:v>1913</c:v>
                </c:pt>
                <c:pt idx="54">
                  <c:v>1914</c:v>
                </c:pt>
                <c:pt idx="55">
                  <c:v>1915</c:v>
                </c:pt>
                <c:pt idx="56">
                  <c:v>1916</c:v>
                </c:pt>
                <c:pt idx="57">
                  <c:v>1917</c:v>
                </c:pt>
                <c:pt idx="58">
                  <c:v>1918</c:v>
                </c:pt>
                <c:pt idx="59">
                  <c:v>1919</c:v>
                </c:pt>
                <c:pt idx="60">
                  <c:v>1920</c:v>
                </c:pt>
                <c:pt idx="61">
                  <c:v>1921</c:v>
                </c:pt>
                <c:pt idx="62">
                  <c:v>1922</c:v>
                </c:pt>
                <c:pt idx="63">
                  <c:v>1923</c:v>
                </c:pt>
                <c:pt idx="64">
                  <c:v>1924</c:v>
                </c:pt>
                <c:pt idx="65">
                  <c:v>1925</c:v>
                </c:pt>
                <c:pt idx="66">
                  <c:v>1926</c:v>
                </c:pt>
                <c:pt idx="67">
                  <c:v>1927</c:v>
                </c:pt>
                <c:pt idx="68">
                  <c:v>1928</c:v>
                </c:pt>
                <c:pt idx="69">
                  <c:v>1929</c:v>
                </c:pt>
                <c:pt idx="70">
                  <c:v>1930</c:v>
                </c:pt>
                <c:pt idx="71">
                  <c:v>1931</c:v>
                </c:pt>
                <c:pt idx="72">
                  <c:v>1932</c:v>
                </c:pt>
                <c:pt idx="73">
                  <c:v>1933</c:v>
                </c:pt>
                <c:pt idx="74">
                  <c:v>1934</c:v>
                </c:pt>
                <c:pt idx="75">
                  <c:v>1935</c:v>
                </c:pt>
                <c:pt idx="76">
                  <c:v>1936</c:v>
                </c:pt>
                <c:pt idx="77">
                  <c:v>1937</c:v>
                </c:pt>
                <c:pt idx="78">
                  <c:v>1938</c:v>
                </c:pt>
                <c:pt idx="79">
                  <c:v>1939</c:v>
                </c:pt>
                <c:pt idx="80">
                  <c:v>1940</c:v>
                </c:pt>
                <c:pt idx="81">
                  <c:v>1941</c:v>
                </c:pt>
                <c:pt idx="82">
                  <c:v>1942</c:v>
                </c:pt>
                <c:pt idx="83">
                  <c:v>1943</c:v>
                </c:pt>
                <c:pt idx="84">
                  <c:v>1944</c:v>
                </c:pt>
                <c:pt idx="85">
                  <c:v>1945</c:v>
                </c:pt>
                <c:pt idx="86">
                  <c:v>1946</c:v>
                </c:pt>
                <c:pt idx="87">
                  <c:v>1947</c:v>
                </c:pt>
                <c:pt idx="88">
                  <c:v>1948</c:v>
                </c:pt>
                <c:pt idx="89">
                  <c:v>1949</c:v>
                </c:pt>
                <c:pt idx="90">
                  <c:v>1950</c:v>
                </c:pt>
                <c:pt idx="91">
                  <c:v>1951</c:v>
                </c:pt>
                <c:pt idx="92">
                  <c:v>1952</c:v>
                </c:pt>
                <c:pt idx="93">
                  <c:v>1953</c:v>
                </c:pt>
                <c:pt idx="94">
                  <c:v>1954</c:v>
                </c:pt>
                <c:pt idx="95">
                  <c:v>1955</c:v>
                </c:pt>
                <c:pt idx="96">
                  <c:v>1956</c:v>
                </c:pt>
                <c:pt idx="97">
                  <c:v>1957</c:v>
                </c:pt>
                <c:pt idx="98">
                  <c:v>1958</c:v>
                </c:pt>
                <c:pt idx="99">
                  <c:v>1959</c:v>
                </c:pt>
                <c:pt idx="100">
                  <c:v>1960</c:v>
                </c:pt>
                <c:pt idx="101">
                  <c:v>1961</c:v>
                </c:pt>
                <c:pt idx="102">
                  <c:v>1962</c:v>
                </c:pt>
                <c:pt idx="103">
                  <c:v>1963</c:v>
                </c:pt>
                <c:pt idx="104">
                  <c:v>1964</c:v>
                </c:pt>
                <c:pt idx="105">
                  <c:v>1965</c:v>
                </c:pt>
                <c:pt idx="106">
                  <c:v>1966</c:v>
                </c:pt>
                <c:pt idx="107">
                  <c:v>1967</c:v>
                </c:pt>
                <c:pt idx="108">
                  <c:v>1968</c:v>
                </c:pt>
                <c:pt idx="109">
                  <c:v>1969</c:v>
                </c:pt>
                <c:pt idx="110">
                  <c:v>1970</c:v>
                </c:pt>
                <c:pt idx="111">
                  <c:v>1971</c:v>
                </c:pt>
                <c:pt idx="112">
                  <c:v>1972</c:v>
                </c:pt>
                <c:pt idx="113">
                  <c:v>1973</c:v>
                </c:pt>
                <c:pt idx="114">
                  <c:v>1974</c:v>
                </c:pt>
                <c:pt idx="115">
                  <c:v>1975</c:v>
                </c:pt>
                <c:pt idx="116">
                  <c:v>1976</c:v>
                </c:pt>
                <c:pt idx="117">
                  <c:v>1977</c:v>
                </c:pt>
                <c:pt idx="118">
                  <c:v>1978</c:v>
                </c:pt>
                <c:pt idx="119">
                  <c:v>1979</c:v>
                </c:pt>
                <c:pt idx="120">
                  <c:v>1980</c:v>
                </c:pt>
                <c:pt idx="121">
                  <c:v>1981</c:v>
                </c:pt>
                <c:pt idx="122">
                  <c:v>1982</c:v>
                </c:pt>
                <c:pt idx="123">
                  <c:v>1983</c:v>
                </c:pt>
                <c:pt idx="124">
                  <c:v>1984</c:v>
                </c:pt>
                <c:pt idx="125">
                  <c:v>1985</c:v>
                </c:pt>
                <c:pt idx="126">
                  <c:v>1986</c:v>
                </c:pt>
                <c:pt idx="127">
                  <c:v>1987</c:v>
                </c:pt>
                <c:pt idx="128">
                  <c:v>1988</c:v>
                </c:pt>
                <c:pt idx="129">
                  <c:v>1989</c:v>
                </c:pt>
                <c:pt idx="130">
                  <c:v>1990</c:v>
                </c:pt>
                <c:pt idx="131">
                  <c:v>1991</c:v>
                </c:pt>
                <c:pt idx="132">
                  <c:v>1992</c:v>
                </c:pt>
                <c:pt idx="133">
                  <c:v>1993</c:v>
                </c:pt>
                <c:pt idx="134">
                  <c:v>1994</c:v>
                </c:pt>
                <c:pt idx="135">
                  <c:v>1995</c:v>
                </c:pt>
                <c:pt idx="136">
                  <c:v>1996</c:v>
                </c:pt>
                <c:pt idx="137">
                  <c:v>1997</c:v>
                </c:pt>
                <c:pt idx="138">
                  <c:v>1998</c:v>
                </c:pt>
                <c:pt idx="139">
                  <c:v>1999</c:v>
                </c:pt>
                <c:pt idx="140">
                  <c:v>2000</c:v>
                </c:pt>
                <c:pt idx="141">
                  <c:v>2001</c:v>
                </c:pt>
                <c:pt idx="142">
                  <c:v>2002</c:v>
                </c:pt>
                <c:pt idx="143">
                  <c:v>2003</c:v>
                </c:pt>
                <c:pt idx="144">
                  <c:v>2004</c:v>
                </c:pt>
                <c:pt idx="145">
                  <c:v>2005</c:v>
                </c:pt>
                <c:pt idx="146">
                  <c:v>2006</c:v>
                </c:pt>
                <c:pt idx="147">
                  <c:v>2007</c:v>
                </c:pt>
                <c:pt idx="148">
                  <c:v>2008</c:v>
                </c:pt>
                <c:pt idx="149">
                  <c:v>2009</c:v>
                </c:pt>
                <c:pt idx="150">
                  <c:v>2010</c:v>
                </c:pt>
                <c:pt idx="151">
                  <c:v>2011</c:v>
                </c:pt>
                <c:pt idx="152">
                  <c:v>2012</c:v>
                </c:pt>
                <c:pt idx="153">
                  <c:v>2013</c:v>
                </c:pt>
                <c:pt idx="154">
                  <c:v>2014</c:v>
                </c:pt>
                <c:pt idx="155">
                  <c:v>2015</c:v>
                </c:pt>
                <c:pt idx="156">
                  <c:v>2016</c:v>
                </c:pt>
                <c:pt idx="157">
                  <c:v>2017</c:v>
                </c:pt>
                <c:pt idx="158">
                  <c:v>2018</c:v>
                </c:pt>
                <c:pt idx="159">
                  <c:v>2019</c:v>
                </c:pt>
                <c:pt idx="160">
                  <c:v>2020</c:v>
                </c:pt>
                <c:pt idx="161">
                  <c:v>2021</c:v>
                </c:pt>
                <c:pt idx="162">
                  <c:v>2022</c:v>
                </c:pt>
                <c:pt idx="163">
                  <c:v>2023</c:v>
                </c:pt>
                <c:pt idx="164">
                  <c:v>2024</c:v>
                </c:pt>
                <c:pt idx="165">
                  <c:v>2025</c:v>
                </c:pt>
                <c:pt idx="166">
                  <c:v>2026</c:v>
                </c:pt>
                <c:pt idx="167">
                  <c:v>2027</c:v>
                </c:pt>
                <c:pt idx="168">
                  <c:v>2028</c:v>
                </c:pt>
                <c:pt idx="169">
                  <c:v>2029</c:v>
                </c:pt>
              </c:strCache>
            </c:strRef>
          </c:cat>
          <c:val>
            <c:numRef>
              <c:f>Taul1!$E$2:$E$171</c:f>
              <c:numCache>
                <c:formatCode>General</c:formatCode>
                <c:ptCount val="170"/>
                <c:pt idx="115" formatCode="0">
                  <c:v>2513</c:v>
                </c:pt>
                <c:pt idx="116" formatCode="0">
                  <c:v>3048</c:v>
                </c:pt>
                <c:pt idx="117" formatCode="0">
                  <c:v>3422</c:v>
                </c:pt>
                <c:pt idx="118" formatCode="0">
                  <c:v>3746</c:v>
                </c:pt>
                <c:pt idx="119" formatCode="0">
                  <c:v>4265</c:v>
                </c:pt>
                <c:pt idx="120" formatCode="0">
                  <c:v>4909</c:v>
                </c:pt>
                <c:pt idx="121" formatCode="0">
                  <c:v>5761</c:v>
                </c:pt>
                <c:pt idx="122" formatCode="0">
                  <c:v>6628</c:v>
                </c:pt>
                <c:pt idx="123" formatCode="0">
                  <c:v>7619</c:v>
                </c:pt>
                <c:pt idx="124" formatCode="0">
                  <c:v>8582</c:v>
                </c:pt>
                <c:pt idx="125" formatCode="0">
                  <c:v>9700</c:v>
                </c:pt>
                <c:pt idx="126" formatCode="0">
                  <c:v>10540</c:v>
                </c:pt>
                <c:pt idx="127" formatCode="0">
                  <c:v>11620</c:v>
                </c:pt>
                <c:pt idx="128" formatCode="0">
                  <c:v>12781</c:v>
                </c:pt>
                <c:pt idx="129" formatCode="0">
                  <c:v>14105</c:v>
                </c:pt>
                <c:pt idx="130" formatCode="0">
                  <c:v>15861</c:v>
                </c:pt>
                <c:pt idx="131" formatCode="0">
                  <c:v>17450</c:v>
                </c:pt>
                <c:pt idx="132" formatCode="0">
                  <c:v>17504</c:v>
                </c:pt>
                <c:pt idx="133" formatCode="0">
                  <c:v>16783</c:v>
                </c:pt>
                <c:pt idx="134" formatCode="0">
                  <c:v>16971</c:v>
                </c:pt>
                <c:pt idx="135" formatCode="0">
                  <c:v>17911</c:v>
                </c:pt>
                <c:pt idx="136" formatCode="0">
                  <c:v>18904</c:v>
                </c:pt>
                <c:pt idx="137" formatCode="0">
                  <c:v>19530</c:v>
                </c:pt>
                <c:pt idx="138" formatCode="0">
                  <c:v>20343</c:v>
                </c:pt>
                <c:pt idx="139" formatCode="0">
                  <c:v>20738</c:v>
                </c:pt>
                <c:pt idx="140" formatCode="0">
                  <c:v>21773</c:v>
                </c:pt>
                <c:pt idx="141" formatCode="0">
                  <c:v>22772</c:v>
                </c:pt>
                <c:pt idx="142" formatCode="0">
                  <c:v>23936</c:v>
                </c:pt>
                <c:pt idx="143" formatCode="0">
                  <c:v>24930</c:v>
                </c:pt>
                <c:pt idx="144" formatCode="0">
                  <c:v>25944</c:v>
                </c:pt>
                <c:pt idx="145" formatCode="0">
                  <c:v>27180</c:v>
                </c:pt>
                <c:pt idx="146" formatCode="0">
                  <c:v>28141</c:v>
                </c:pt>
                <c:pt idx="147" formatCode="0">
                  <c:v>29386</c:v>
                </c:pt>
                <c:pt idx="148" formatCode="0">
                  <c:v>31307</c:v>
                </c:pt>
                <c:pt idx="149" formatCode="0">
                  <c:v>32244</c:v>
                </c:pt>
                <c:pt idx="150" formatCode="0">
                  <c:v>32999</c:v>
                </c:pt>
                <c:pt idx="151" formatCode="0">
                  <c:v>34387</c:v>
                </c:pt>
                <c:pt idx="152" formatCode="0">
                  <c:v>35790</c:v>
                </c:pt>
                <c:pt idx="153" formatCode="0">
                  <c:v>36708</c:v>
                </c:pt>
                <c:pt idx="154" formatCode="0">
                  <c:v>36927</c:v>
                </c:pt>
                <c:pt idx="155" formatCode="0">
                  <c:v>36920</c:v>
                </c:pt>
                <c:pt idx="156" formatCode="0">
                  <c:v>36576</c:v>
                </c:pt>
                <c:pt idx="157" formatCode="0">
                  <c:v>36081</c:v>
                </c:pt>
                <c:pt idx="158" formatCode="0">
                  <c:v>37170</c:v>
                </c:pt>
                <c:pt idx="159" formatCode="0">
                  <c:v>38654</c:v>
                </c:pt>
                <c:pt idx="160" formatCode="0">
                  <c:v>39319</c:v>
                </c:pt>
                <c:pt idx="161" formatCode="0">
                  <c:v>41232</c:v>
                </c:pt>
                <c:pt idx="162" formatCode="0">
                  <c:v>43101</c:v>
                </c:pt>
              </c:numCache>
            </c:numRef>
          </c:val>
          <c:extLst>
            <c:ext xmlns:c16="http://schemas.microsoft.com/office/drawing/2014/chart" uri="{C3380CC4-5D6E-409C-BE32-E72D297353CC}">
              <c16:uniqueId val="{00000003-6842-4B63-B448-8C1267087297}"/>
            </c:ext>
          </c:extLst>
        </c:ser>
        <c:ser>
          <c:idx val="4"/>
          <c:order val="4"/>
          <c:tx>
            <c:strRef>
              <c:f>Taul1!$F$1</c:f>
              <c:strCache>
                <c:ptCount val="1"/>
                <c:pt idx="0">
                  <c:v>Maa- ja metsätalous</c:v>
                </c:pt>
              </c:strCache>
            </c:strRef>
          </c:tx>
          <c:spPr>
            <a:solidFill>
              <a:schemeClr val="accent5">
                <a:lumMod val="60000"/>
                <a:lumOff val="40000"/>
              </a:schemeClr>
            </a:solidFill>
            <a:ln>
              <a:noFill/>
            </a:ln>
            <a:effectLst/>
          </c:spPr>
          <c:invertIfNegative val="0"/>
          <c:cat>
            <c:strRef>
              <c:f>Taul1!$A$2:$A$171</c:f>
              <c:strCache>
                <c:ptCount val="170"/>
                <c:pt idx="0">
                  <c:v>1860</c:v>
                </c:pt>
                <c:pt idx="1">
                  <c:v>1861</c:v>
                </c:pt>
                <c:pt idx="2">
                  <c:v>1862</c:v>
                </c:pt>
                <c:pt idx="3">
                  <c:v>1863</c:v>
                </c:pt>
                <c:pt idx="4">
                  <c:v>1864</c:v>
                </c:pt>
                <c:pt idx="5">
                  <c:v>1865</c:v>
                </c:pt>
                <c:pt idx="6">
                  <c:v>1866</c:v>
                </c:pt>
                <c:pt idx="7">
                  <c:v>1867</c:v>
                </c:pt>
                <c:pt idx="8">
                  <c:v>1868</c:v>
                </c:pt>
                <c:pt idx="9">
                  <c:v>1869</c:v>
                </c:pt>
                <c:pt idx="10">
                  <c:v>1870</c:v>
                </c:pt>
                <c:pt idx="11">
                  <c:v>1871</c:v>
                </c:pt>
                <c:pt idx="12">
                  <c:v>1872</c:v>
                </c:pt>
                <c:pt idx="13">
                  <c:v>1873</c:v>
                </c:pt>
                <c:pt idx="14">
                  <c:v>1874</c:v>
                </c:pt>
                <c:pt idx="15">
                  <c:v>1875</c:v>
                </c:pt>
                <c:pt idx="16">
                  <c:v>1876</c:v>
                </c:pt>
                <c:pt idx="17">
                  <c:v>1877</c:v>
                </c:pt>
                <c:pt idx="18">
                  <c:v>1878</c:v>
                </c:pt>
                <c:pt idx="19">
                  <c:v>1879</c:v>
                </c:pt>
                <c:pt idx="20">
                  <c:v>1880</c:v>
                </c:pt>
                <c:pt idx="21">
                  <c:v>1881</c:v>
                </c:pt>
                <c:pt idx="22">
                  <c:v>1882</c:v>
                </c:pt>
                <c:pt idx="23">
                  <c:v>1883</c:v>
                </c:pt>
                <c:pt idx="24">
                  <c:v>1884</c:v>
                </c:pt>
                <c:pt idx="25">
                  <c:v>1885</c:v>
                </c:pt>
                <c:pt idx="26">
                  <c:v>1886</c:v>
                </c:pt>
                <c:pt idx="27">
                  <c:v>1887</c:v>
                </c:pt>
                <c:pt idx="28">
                  <c:v>1888</c:v>
                </c:pt>
                <c:pt idx="29">
                  <c:v>1889</c:v>
                </c:pt>
                <c:pt idx="30">
                  <c:v>1890</c:v>
                </c:pt>
                <c:pt idx="31">
                  <c:v>1891</c:v>
                </c:pt>
                <c:pt idx="32">
                  <c:v>1892</c:v>
                </c:pt>
                <c:pt idx="33">
                  <c:v>1893</c:v>
                </c:pt>
                <c:pt idx="34">
                  <c:v>1894</c:v>
                </c:pt>
                <c:pt idx="35">
                  <c:v>1895</c:v>
                </c:pt>
                <c:pt idx="36">
                  <c:v>1896</c:v>
                </c:pt>
                <c:pt idx="37">
                  <c:v>1897</c:v>
                </c:pt>
                <c:pt idx="38">
                  <c:v>1898</c:v>
                </c:pt>
                <c:pt idx="39">
                  <c:v>1899</c:v>
                </c:pt>
                <c:pt idx="40">
                  <c:v>1900</c:v>
                </c:pt>
                <c:pt idx="41">
                  <c:v>1901</c:v>
                </c:pt>
                <c:pt idx="42">
                  <c:v>1902</c:v>
                </c:pt>
                <c:pt idx="43">
                  <c:v>1903</c:v>
                </c:pt>
                <c:pt idx="44">
                  <c:v>1904</c:v>
                </c:pt>
                <c:pt idx="45">
                  <c:v>1905</c:v>
                </c:pt>
                <c:pt idx="46">
                  <c:v>1906</c:v>
                </c:pt>
                <c:pt idx="47">
                  <c:v>1907</c:v>
                </c:pt>
                <c:pt idx="48">
                  <c:v>1908</c:v>
                </c:pt>
                <c:pt idx="49">
                  <c:v>1909</c:v>
                </c:pt>
                <c:pt idx="50">
                  <c:v>1910</c:v>
                </c:pt>
                <c:pt idx="51">
                  <c:v>1911</c:v>
                </c:pt>
                <c:pt idx="52">
                  <c:v>1912</c:v>
                </c:pt>
                <c:pt idx="53">
                  <c:v>1913</c:v>
                </c:pt>
                <c:pt idx="54">
                  <c:v>1914</c:v>
                </c:pt>
                <c:pt idx="55">
                  <c:v>1915</c:v>
                </c:pt>
                <c:pt idx="56">
                  <c:v>1916</c:v>
                </c:pt>
                <c:pt idx="57">
                  <c:v>1917</c:v>
                </c:pt>
                <c:pt idx="58">
                  <c:v>1918</c:v>
                </c:pt>
                <c:pt idx="59">
                  <c:v>1919</c:v>
                </c:pt>
                <c:pt idx="60">
                  <c:v>1920</c:v>
                </c:pt>
                <c:pt idx="61">
                  <c:v>1921</c:v>
                </c:pt>
                <c:pt idx="62">
                  <c:v>1922</c:v>
                </c:pt>
                <c:pt idx="63">
                  <c:v>1923</c:v>
                </c:pt>
                <c:pt idx="64">
                  <c:v>1924</c:v>
                </c:pt>
                <c:pt idx="65">
                  <c:v>1925</c:v>
                </c:pt>
                <c:pt idx="66">
                  <c:v>1926</c:v>
                </c:pt>
                <c:pt idx="67">
                  <c:v>1927</c:v>
                </c:pt>
                <c:pt idx="68">
                  <c:v>1928</c:v>
                </c:pt>
                <c:pt idx="69">
                  <c:v>1929</c:v>
                </c:pt>
                <c:pt idx="70">
                  <c:v>1930</c:v>
                </c:pt>
                <c:pt idx="71">
                  <c:v>1931</c:v>
                </c:pt>
                <c:pt idx="72">
                  <c:v>1932</c:v>
                </c:pt>
                <c:pt idx="73">
                  <c:v>1933</c:v>
                </c:pt>
                <c:pt idx="74">
                  <c:v>1934</c:v>
                </c:pt>
                <c:pt idx="75">
                  <c:v>1935</c:v>
                </c:pt>
                <c:pt idx="76">
                  <c:v>1936</c:v>
                </c:pt>
                <c:pt idx="77">
                  <c:v>1937</c:v>
                </c:pt>
                <c:pt idx="78">
                  <c:v>1938</c:v>
                </c:pt>
                <c:pt idx="79">
                  <c:v>1939</c:v>
                </c:pt>
                <c:pt idx="80">
                  <c:v>1940</c:v>
                </c:pt>
                <c:pt idx="81">
                  <c:v>1941</c:v>
                </c:pt>
                <c:pt idx="82">
                  <c:v>1942</c:v>
                </c:pt>
                <c:pt idx="83">
                  <c:v>1943</c:v>
                </c:pt>
                <c:pt idx="84">
                  <c:v>1944</c:v>
                </c:pt>
                <c:pt idx="85">
                  <c:v>1945</c:v>
                </c:pt>
                <c:pt idx="86">
                  <c:v>1946</c:v>
                </c:pt>
                <c:pt idx="87">
                  <c:v>1947</c:v>
                </c:pt>
                <c:pt idx="88">
                  <c:v>1948</c:v>
                </c:pt>
                <c:pt idx="89">
                  <c:v>1949</c:v>
                </c:pt>
                <c:pt idx="90">
                  <c:v>1950</c:v>
                </c:pt>
                <c:pt idx="91">
                  <c:v>1951</c:v>
                </c:pt>
                <c:pt idx="92">
                  <c:v>1952</c:v>
                </c:pt>
                <c:pt idx="93">
                  <c:v>1953</c:v>
                </c:pt>
                <c:pt idx="94">
                  <c:v>1954</c:v>
                </c:pt>
                <c:pt idx="95">
                  <c:v>1955</c:v>
                </c:pt>
                <c:pt idx="96">
                  <c:v>1956</c:v>
                </c:pt>
                <c:pt idx="97">
                  <c:v>1957</c:v>
                </c:pt>
                <c:pt idx="98">
                  <c:v>1958</c:v>
                </c:pt>
                <c:pt idx="99">
                  <c:v>1959</c:v>
                </c:pt>
                <c:pt idx="100">
                  <c:v>1960</c:v>
                </c:pt>
                <c:pt idx="101">
                  <c:v>1961</c:v>
                </c:pt>
                <c:pt idx="102">
                  <c:v>1962</c:v>
                </c:pt>
                <c:pt idx="103">
                  <c:v>1963</c:v>
                </c:pt>
                <c:pt idx="104">
                  <c:v>1964</c:v>
                </c:pt>
                <c:pt idx="105">
                  <c:v>1965</c:v>
                </c:pt>
                <c:pt idx="106">
                  <c:v>1966</c:v>
                </c:pt>
                <c:pt idx="107">
                  <c:v>1967</c:v>
                </c:pt>
                <c:pt idx="108">
                  <c:v>1968</c:v>
                </c:pt>
                <c:pt idx="109">
                  <c:v>1969</c:v>
                </c:pt>
                <c:pt idx="110">
                  <c:v>1970</c:v>
                </c:pt>
                <c:pt idx="111">
                  <c:v>1971</c:v>
                </c:pt>
                <c:pt idx="112">
                  <c:v>1972</c:v>
                </c:pt>
                <c:pt idx="113">
                  <c:v>1973</c:v>
                </c:pt>
                <c:pt idx="114">
                  <c:v>1974</c:v>
                </c:pt>
                <c:pt idx="115">
                  <c:v>1975</c:v>
                </c:pt>
                <c:pt idx="116">
                  <c:v>1976</c:v>
                </c:pt>
                <c:pt idx="117">
                  <c:v>1977</c:v>
                </c:pt>
                <c:pt idx="118">
                  <c:v>1978</c:v>
                </c:pt>
                <c:pt idx="119">
                  <c:v>1979</c:v>
                </c:pt>
                <c:pt idx="120">
                  <c:v>1980</c:v>
                </c:pt>
                <c:pt idx="121">
                  <c:v>1981</c:v>
                </c:pt>
                <c:pt idx="122">
                  <c:v>1982</c:v>
                </c:pt>
                <c:pt idx="123">
                  <c:v>1983</c:v>
                </c:pt>
                <c:pt idx="124">
                  <c:v>1984</c:v>
                </c:pt>
                <c:pt idx="125">
                  <c:v>1985</c:v>
                </c:pt>
                <c:pt idx="126">
                  <c:v>1986</c:v>
                </c:pt>
                <c:pt idx="127">
                  <c:v>1987</c:v>
                </c:pt>
                <c:pt idx="128">
                  <c:v>1988</c:v>
                </c:pt>
                <c:pt idx="129">
                  <c:v>1989</c:v>
                </c:pt>
                <c:pt idx="130">
                  <c:v>1990</c:v>
                </c:pt>
                <c:pt idx="131">
                  <c:v>1991</c:v>
                </c:pt>
                <c:pt idx="132">
                  <c:v>1992</c:v>
                </c:pt>
                <c:pt idx="133">
                  <c:v>1993</c:v>
                </c:pt>
                <c:pt idx="134">
                  <c:v>1994</c:v>
                </c:pt>
                <c:pt idx="135">
                  <c:v>1995</c:v>
                </c:pt>
                <c:pt idx="136">
                  <c:v>1996</c:v>
                </c:pt>
                <c:pt idx="137">
                  <c:v>1997</c:v>
                </c:pt>
                <c:pt idx="138">
                  <c:v>1998</c:v>
                </c:pt>
                <c:pt idx="139">
                  <c:v>1999</c:v>
                </c:pt>
                <c:pt idx="140">
                  <c:v>2000</c:v>
                </c:pt>
                <c:pt idx="141">
                  <c:v>2001</c:v>
                </c:pt>
                <c:pt idx="142">
                  <c:v>2002</c:v>
                </c:pt>
                <c:pt idx="143">
                  <c:v>2003</c:v>
                </c:pt>
                <c:pt idx="144">
                  <c:v>2004</c:v>
                </c:pt>
                <c:pt idx="145">
                  <c:v>2005</c:v>
                </c:pt>
                <c:pt idx="146">
                  <c:v>2006</c:v>
                </c:pt>
                <c:pt idx="147">
                  <c:v>2007</c:v>
                </c:pt>
                <c:pt idx="148">
                  <c:v>2008</c:v>
                </c:pt>
                <c:pt idx="149">
                  <c:v>2009</c:v>
                </c:pt>
                <c:pt idx="150">
                  <c:v>2010</c:v>
                </c:pt>
                <c:pt idx="151">
                  <c:v>2011</c:v>
                </c:pt>
                <c:pt idx="152">
                  <c:v>2012</c:v>
                </c:pt>
                <c:pt idx="153">
                  <c:v>2013</c:v>
                </c:pt>
                <c:pt idx="154">
                  <c:v>2014</c:v>
                </c:pt>
                <c:pt idx="155">
                  <c:v>2015</c:v>
                </c:pt>
                <c:pt idx="156">
                  <c:v>2016</c:v>
                </c:pt>
                <c:pt idx="157">
                  <c:v>2017</c:v>
                </c:pt>
                <c:pt idx="158">
                  <c:v>2018</c:v>
                </c:pt>
                <c:pt idx="159">
                  <c:v>2019</c:v>
                </c:pt>
                <c:pt idx="160">
                  <c:v>2020</c:v>
                </c:pt>
                <c:pt idx="161">
                  <c:v>2021</c:v>
                </c:pt>
                <c:pt idx="162">
                  <c:v>2022</c:v>
                </c:pt>
                <c:pt idx="163">
                  <c:v>2023</c:v>
                </c:pt>
                <c:pt idx="164">
                  <c:v>2024</c:v>
                </c:pt>
                <c:pt idx="165">
                  <c:v>2025</c:v>
                </c:pt>
                <c:pt idx="166">
                  <c:v>2026</c:v>
                </c:pt>
                <c:pt idx="167">
                  <c:v>2027</c:v>
                </c:pt>
                <c:pt idx="168">
                  <c:v>2028</c:v>
                </c:pt>
                <c:pt idx="169">
                  <c:v>2029</c:v>
                </c:pt>
              </c:strCache>
            </c:strRef>
          </c:cat>
          <c:val>
            <c:numRef>
              <c:f>Taul1!$F$2:$F$171</c:f>
              <c:numCache>
                <c:formatCode>General</c:formatCode>
                <c:ptCount val="170"/>
                <c:pt idx="0">
                  <c:v>0.3365628367626452</c:v>
                </c:pt>
                <c:pt idx="1">
                  <c:v>0.36803226207008743</c:v>
                </c:pt>
                <c:pt idx="2">
                  <c:v>0.33709621685260183</c:v>
                </c:pt>
                <c:pt idx="3">
                  <c:v>0.36163170099060765</c:v>
                </c:pt>
                <c:pt idx="4">
                  <c:v>0.35131968591811241</c:v>
                </c:pt>
                <c:pt idx="5">
                  <c:v>0.36376522135043426</c:v>
                </c:pt>
                <c:pt idx="6">
                  <c:v>0.344385744748676</c:v>
                </c:pt>
                <c:pt idx="7">
                  <c:v>0.28464717467353134</c:v>
                </c:pt>
                <c:pt idx="8">
                  <c:v>0.34474133147531377</c:v>
                </c:pt>
                <c:pt idx="9">
                  <c:v>0.36145390762728868</c:v>
                </c:pt>
                <c:pt idx="10">
                  <c:v>0.37247709615305952</c:v>
                </c:pt>
                <c:pt idx="11">
                  <c:v>0.39150098602817995</c:v>
                </c:pt>
                <c:pt idx="12">
                  <c:v>0.42083689097579557</c:v>
                </c:pt>
                <c:pt idx="13">
                  <c:v>0.45852908399939879</c:v>
                </c:pt>
                <c:pt idx="14">
                  <c:v>0.49888817747278524</c:v>
                </c:pt>
                <c:pt idx="15">
                  <c:v>0.502088458012525</c:v>
                </c:pt>
                <c:pt idx="16">
                  <c:v>0.53871389085621491</c:v>
                </c:pt>
                <c:pt idx="17">
                  <c:v>0.50439977173567063</c:v>
                </c:pt>
                <c:pt idx="18">
                  <c:v>0.42048130424915797</c:v>
                </c:pt>
                <c:pt idx="19">
                  <c:v>0.40412431482382077</c:v>
                </c:pt>
                <c:pt idx="20">
                  <c:v>0.45212852291991917</c:v>
                </c:pt>
                <c:pt idx="21">
                  <c:v>0.43737167376445191</c:v>
                </c:pt>
                <c:pt idx="22">
                  <c:v>0.47186358624831515</c:v>
                </c:pt>
                <c:pt idx="23">
                  <c:v>0.4891095424902468</c:v>
                </c:pt>
                <c:pt idx="24">
                  <c:v>0.47133020615835852</c:v>
                </c:pt>
                <c:pt idx="25">
                  <c:v>0.45675115036621011</c:v>
                </c:pt>
                <c:pt idx="26">
                  <c:v>0.44234988793738061</c:v>
                </c:pt>
                <c:pt idx="27">
                  <c:v>0.4418165078474241</c:v>
                </c:pt>
                <c:pt idx="28">
                  <c:v>0.45070617601336821</c:v>
                </c:pt>
                <c:pt idx="29">
                  <c:v>0.49426555002649453</c:v>
                </c:pt>
                <c:pt idx="30">
                  <c:v>0.51720089389463042</c:v>
                </c:pt>
                <c:pt idx="31">
                  <c:v>0.57196124979684648</c:v>
                </c:pt>
                <c:pt idx="32">
                  <c:v>0.5454700386623329</c:v>
                </c:pt>
                <c:pt idx="33">
                  <c:v>0.5627159949042646</c:v>
                </c:pt>
                <c:pt idx="34">
                  <c:v>0.57178345643352757</c:v>
                </c:pt>
                <c:pt idx="35">
                  <c:v>0.58956279276541579</c:v>
                </c:pt>
                <c:pt idx="36">
                  <c:v>0.62441029197591691</c:v>
                </c:pt>
                <c:pt idx="37">
                  <c:v>0.67863726778817623</c:v>
                </c:pt>
                <c:pt idx="38">
                  <c:v>0.73090851660392786</c:v>
                </c:pt>
                <c:pt idx="39">
                  <c:v>0.73713128432008868</c:v>
                </c:pt>
                <c:pt idx="40">
                  <c:v>0.7892247397725215</c:v>
                </c:pt>
                <c:pt idx="41">
                  <c:v>0.76895629635416896</c:v>
                </c:pt>
                <c:pt idx="42">
                  <c:v>0.72753044270086908</c:v>
                </c:pt>
                <c:pt idx="43">
                  <c:v>0.81980519826336939</c:v>
                </c:pt>
                <c:pt idx="44">
                  <c:v>0.82389444561970371</c:v>
                </c:pt>
                <c:pt idx="45">
                  <c:v>0.86105325855335035</c:v>
                </c:pt>
                <c:pt idx="46">
                  <c:v>0.88541094932803732</c:v>
                </c:pt>
                <c:pt idx="47">
                  <c:v>0.91936948172194399</c:v>
                </c:pt>
                <c:pt idx="48">
                  <c:v>0.9348375043306868</c:v>
                </c:pt>
                <c:pt idx="49">
                  <c:v>0.95492815438572065</c:v>
                </c:pt>
                <c:pt idx="50">
                  <c:v>0.96221768228179472</c:v>
                </c:pt>
                <c:pt idx="51">
                  <c:v>1.0285346067997383</c:v>
                </c:pt>
                <c:pt idx="52">
                  <c:v>1.1097861738364678</c:v>
                </c:pt>
                <c:pt idx="53">
                  <c:v>1.1485451270399845</c:v>
                </c:pt>
                <c:pt idx="54">
                  <c:v>1.1232984694487029</c:v>
                </c:pt>
                <c:pt idx="55">
                  <c:v>1.108363826929917</c:v>
                </c:pt>
                <c:pt idx="56">
                  <c:v>1.5032428868611558</c:v>
                </c:pt>
                <c:pt idx="57">
                  <c:v>3.2114815216289836</c:v>
                </c:pt>
                <c:pt idx="58">
                  <c:v>5.0055943508798331</c:v>
                </c:pt>
                <c:pt idx="59">
                  <c:v>7.1341364965334986</c:v>
                </c:pt>
                <c:pt idx="60">
                  <c:v>10.744230738723418</c:v>
                </c:pt>
                <c:pt idx="61">
                  <c:v>12.707602849853846</c:v>
                </c:pt>
                <c:pt idx="62">
                  <c:v>12.403753991941873</c:v>
                </c:pt>
                <c:pt idx="63">
                  <c:v>11.771520791979924</c:v>
                </c:pt>
                <c:pt idx="64">
                  <c:v>12.469359743006539</c:v>
                </c:pt>
                <c:pt idx="65">
                  <c:v>13.441000473544236</c:v>
                </c:pt>
                <c:pt idx="66">
                  <c:v>13.383039837102279</c:v>
                </c:pt>
                <c:pt idx="67">
                  <c:v>15.092523025413342</c:v>
                </c:pt>
                <c:pt idx="68">
                  <c:v>15.045229990770517</c:v>
                </c:pt>
                <c:pt idx="69">
                  <c:v>13.704845824709457</c:v>
                </c:pt>
                <c:pt idx="70">
                  <c:v>11.550168054647914</c:v>
                </c:pt>
                <c:pt idx="71">
                  <c:v>9.6333778047070364</c:v>
                </c:pt>
                <c:pt idx="72">
                  <c:v>10.535856916913685</c:v>
                </c:pt>
                <c:pt idx="73">
                  <c:v>11.282944629579632</c:v>
                </c:pt>
                <c:pt idx="74">
                  <c:v>13.178933056012202</c:v>
                </c:pt>
                <c:pt idx="75">
                  <c:v>13.877483180492094</c:v>
                </c:pt>
                <c:pt idx="76">
                  <c:v>15.264804794469338</c:v>
                </c:pt>
                <c:pt idx="77">
                  <c:v>19.099452054531007</c:v>
                </c:pt>
                <c:pt idx="78">
                  <c:v>20.915433467470077</c:v>
                </c:pt>
                <c:pt idx="79">
                  <c:v>18.380811279996081</c:v>
                </c:pt>
                <c:pt idx="80">
                  <c:v>17.952507067760894</c:v>
                </c:pt>
                <c:pt idx="81">
                  <c:v>23.206123160470568</c:v>
                </c:pt>
                <c:pt idx="82">
                  <c:v>28.674513636069459</c:v>
                </c:pt>
                <c:pt idx="83">
                  <c:v>42.972833707537347</c:v>
                </c:pt>
                <c:pt idx="84">
                  <c:v>50.695999616746299</c:v>
                </c:pt>
                <c:pt idx="85">
                  <c:v>98.417516265167663</c:v>
                </c:pt>
                <c:pt idx="86">
                  <c:v>132.33515618551101</c:v>
                </c:pt>
                <c:pt idx="87">
                  <c:v>176.28745353157205</c:v>
                </c:pt>
                <c:pt idx="88">
                  <c:v>202.4177441385483</c:v>
                </c:pt>
                <c:pt idx="89">
                  <c:v>187.51866029242592</c:v>
                </c:pt>
                <c:pt idx="90">
                  <c:v>219.46812768082918</c:v>
                </c:pt>
                <c:pt idx="91">
                  <c:v>333.9137156491941</c:v>
                </c:pt>
                <c:pt idx="92">
                  <c:v>379.25102329550924</c:v>
                </c:pt>
                <c:pt idx="93">
                  <c:v>312.80964342324273</c:v>
                </c:pt>
                <c:pt idx="94">
                  <c:v>336.0827946816845</c:v>
                </c:pt>
                <c:pt idx="95">
                  <c:v>379.16212661384986</c:v>
                </c:pt>
                <c:pt idx="96">
                  <c:v>380.06887276677617</c:v>
                </c:pt>
                <c:pt idx="97">
                  <c:v>382.3090691445941</c:v>
                </c:pt>
                <c:pt idx="98">
                  <c:v>419.82346880487847</c:v>
                </c:pt>
                <c:pt idx="99">
                  <c:v>431.11334737562748</c:v>
                </c:pt>
                <c:pt idx="100">
                  <c:v>463.49783786053155</c:v>
                </c:pt>
                <c:pt idx="101">
                  <c:v>543.63207943238592</c:v>
                </c:pt>
                <c:pt idx="102">
                  <c:v>514.72836810949252</c:v>
                </c:pt>
                <c:pt idx="103">
                  <c:v>545.36284058944545</c:v>
                </c:pt>
                <c:pt idx="104">
                  <c:v>623.42016877282845</c:v>
                </c:pt>
                <c:pt idx="105">
                  <c:v>669.63149166631695</c:v>
                </c:pt>
                <c:pt idx="106">
                  <c:v>639.34317141777581</c:v>
                </c:pt>
                <c:pt idx="107">
                  <c:v>649.55466224442682</c:v>
                </c:pt>
                <c:pt idx="108">
                  <c:v>753.22725555229022</c:v>
                </c:pt>
                <c:pt idx="109">
                  <c:v>836.99609555396944</c:v>
                </c:pt>
                <c:pt idx="110">
                  <c:v>703.03518199756491</c:v>
                </c:pt>
                <c:pt idx="111">
                  <c:v>961.43782274654689</c:v>
                </c:pt>
                <c:pt idx="112">
                  <c:v>1000.2068726646794</c:v>
                </c:pt>
                <c:pt idx="113">
                  <c:v>1177.7829673789831</c:v>
                </c:pt>
                <c:pt idx="114">
                  <c:v>1443.8009572190267</c:v>
                </c:pt>
                <c:pt idx="115" formatCode="0">
                  <c:v>1757</c:v>
                </c:pt>
                <c:pt idx="116" formatCode="0">
                  <c:v>1896</c:v>
                </c:pt>
                <c:pt idx="117" formatCode="0">
                  <c:v>1929</c:v>
                </c:pt>
                <c:pt idx="118" formatCode="0">
                  <c:v>2056</c:v>
                </c:pt>
                <c:pt idx="119" formatCode="0">
                  <c:v>2330</c:v>
                </c:pt>
                <c:pt idx="120" formatCode="0">
                  <c:v>2875</c:v>
                </c:pt>
                <c:pt idx="121" formatCode="0">
                  <c:v>2906</c:v>
                </c:pt>
                <c:pt idx="122" formatCode="0">
                  <c:v>3311</c:v>
                </c:pt>
                <c:pt idx="123" formatCode="0">
                  <c:v>3597</c:v>
                </c:pt>
                <c:pt idx="124" formatCode="0">
                  <c:v>3856</c:v>
                </c:pt>
                <c:pt idx="125" formatCode="0">
                  <c:v>3990</c:v>
                </c:pt>
                <c:pt idx="126" formatCode="0">
                  <c:v>4088</c:v>
                </c:pt>
                <c:pt idx="127" formatCode="0">
                  <c:v>3552</c:v>
                </c:pt>
                <c:pt idx="128" formatCode="0">
                  <c:v>3960</c:v>
                </c:pt>
                <c:pt idx="129" formatCode="0">
                  <c:v>4455</c:v>
                </c:pt>
                <c:pt idx="130" formatCode="0">
                  <c:v>4876</c:v>
                </c:pt>
                <c:pt idx="131" formatCode="0">
                  <c:v>4163</c:v>
                </c:pt>
                <c:pt idx="132" formatCode="0">
                  <c:v>3608</c:v>
                </c:pt>
                <c:pt idx="133" formatCode="0">
                  <c:v>3723</c:v>
                </c:pt>
                <c:pt idx="134" formatCode="0">
                  <c:v>3779</c:v>
                </c:pt>
                <c:pt idx="135" formatCode="0">
                  <c:v>3725</c:v>
                </c:pt>
                <c:pt idx="136" formatCode="0">
                  <c:v>3502</c:v>
                </c:pt>
                <c:pt idx="137" formatCode="0">
                  <c:v>3735</c:v>
                </c:pt>
                <c:pt idx="138" formatCode="0">
                  <c:v>3433</c:v>
                </c:pt>
                <c:pt idx="139" formatCode="0">
                  <c:v>3592</c:v>
                </c:pt>
                <c:pt idx="140" formatCode="0">
                  <c:v>3967</c:v>
                </c:pt>
                <c:pt idx="141" formatCode="0">
                  <c:v>3943</c:v>
                </c:pt>
                <c:pt idx="142" formatCode="0">
                  <c:v>3915</c:v>
                </c:pt>
                <c:pt idx="143" formatCode="0">
                  <c:v>3798</c:v>
                </c:pt>
                <c:pt idx="144" formatCode="0">
                  <c:v>3727</c:v>
                </c:pt>
                <c:pt idx="145" formatCode="0">
                  <c:v>3702</c:v>
                </c:pt>
                <c:pt idx="146" formatCode="0">
                  <c:v>3396</c:v>
                </c:pt>
                <c:pt idx="147" formatCode="0">
                  <c:v>4421</c:v>
                </c:pt>
                <c:pt idx="148" formatCode="0">
                  <c:v>4244</c:v>
                </c:pt>
                <c:pt idx="149" formatCode="0">
                  <c:v>4064</c:v>
                </c:pt>
                <c:pt idx="150" formatCode="0">
                  <c:v>4514</c:v>
                </c:pt>
                <c:pt idx="151" formatCode="0">
                  <c:v>4552</c:v>
                </c:pt>
                <c:pt idx="152" formatCode="0">
                  <c:v>4596</c:v>
                </c:pt>
                <c:pt idx="153" formatCode="0">
                  <c:v>4776</c:v>
                </c:pt>
                <c:pt idx="154" formatCode="0">
                  <c:v>4901</c:v>
                </c:pt>
                <c:pt idx="155" formatCode="0">
                  <c:v>4706</c:v>
                </c:pt>
                <c:pt idx="156" formatCode="0">
                  <c:v>4979</c:v>
                </c:pt>
                <c:pt idx="157" formatCode="0">
                  <c:v>5178</c:v>
                </c:pt>
                <c:pt idx="158" formatCode="0">
                  <c:v>5528</c:v>
                </c:pt>
                <c:pt idx="159" formatCode="0">
                  <c:v>5579</c:v>
                </c:pt>
                <c:pt idx="160" formatCode="0">
                  <c:v>5787</c:v>
                </c:pt>
                <c:pt idx="161" formatCode="0">
                  <c:v>6061</c:v>
                </c:pt>
                <c:pt idx="162" formatCode="0">
                  <c:v>6109</c:v>
                </c:pt>
              </c:numCache>
            </c:numRef>
          </c:val>
          <c:extLst>
            <c:ext xmlns:c16="http://schemas.microsoft.com/office/drawing/2014/chart" uri="{C3380CC4-5D6E-409C-BE32-E72D297353CC}">
              <c16:uniqueId val="{00000004-6842-4B63-B448-8C1267087297}"/>
            </c:ext>
          </c:extLst>
        </c:ser>
        <c:ser>
          <c:idx val="5"/>
          <c:order val="5"/>
          <c:tx>
            <c:strRef>
              <c:f>Taul1!$G$1</c:f>
              <c:strCache>
                <c:ptCount val="1"/>
                <c:pt idx="0">
                  <c:v>Rakentaminen</c:v>
                </c:pt>
              </c:strCache>
            </c:strRef>
          </c:tx>
          <c:spPr>
            <a:solidFill>
              <a:schemeClr val="accent2"/>
            </a:solidFill>
            <a:ln>
              <a:noFill/>
            </a:ln>
            <a:effectLst/>
          </c:spPr>
          <c:invertIfNegative val="0"/>
          <c:cat>
            <c:strRef>
              <c:f>Taul1!$A$2:$A$171</c:f>
              <c:strCache>
                <c:ptCount val="170"/>
                <c:pt idx="0">
                  <c:v>1860</c:v>
                </c:pt>
                <c:pt idx="1">
                  <c:v>1861</c:v>
                </c:pt>
                <c:pt idx="2">
                  <c:v>1862</c:v>
                </c:pt>
                <c:pt idx="3">
                  <c:v>1863</c:v>
                </c:pt>
                <c:pt idx="4">
                  <c:v>1864</c:v>
                </c:pt>
                <c:pt idx="5">
                  <c:v>1865</c:v>
                </c:pt>
                <c:pt idx="6">
                  <c:v>1866</c:v>
                </c:pt>
                <c:pt idx="7">
                  <c:v>1867</c:v>
                </c:pt>
                <c:pt idx="8">
                  <c:v>1868</c:v>
                </c:pt>
                <c:pt idx="9">
                  <c:v>1869</c:v>
                </c:pt>
                <c:pt idx="10">
                  <c:v>1870</c:v>
                </c:pt>
                <c:pt idx="11">
                  <c:v>1871</c:v>
                </c:pt>
                <c:pt idx="12">
                  <c:v>1872</c:v>
                </c:pt>
                <c:pt idx="13">
                  <c:v>1873</c:v>
                </c:pt>
                <c:pt idx="14">
                  <c:v>1874</c:v>
                </c:pt>
                <c:pt idx="15">
                  <c:v>1875</c:v>
                </c:pt>
                <c:pt idx="16">
                  <c:v>1876</c:v>
                </c:pt>
                <c:pt idx="17">
                  <c:v>1877</c:v>
                </c:pt>
                <c:pt idx="18">
                  <c:v>1878</c:v>
                </c:pt>
                <c:pt idx="19">
                  <c:v>1879</c:v>
                </c:pt>
                <c:pt idx="20">
                  <c:v>1880</c:v>
                </c:pt>
                <c:pt idx="21">
                  <c:v>1881</c:v>
                </c:pt>
                <c:pt idx="22">
                  <c:v>1882</c:v>
                </c:pt>
                <c:pt idx="23">
                  <c:v>1883</c:v>
                </c:pt>
                <c:pt idx="24">
                  <c:v>1884</c:v>
                </c:pt>
                <c:pt idx="25">
                  <c:v>1885</c:v>
                </c:pt>
                <c:pt idx="26">
                  <c:v>1886</c:v>
                </c:pt>
                <c:pt idx="27">
                  <c:v>1887</c:v>
                </c:pt>
                <c:pt idx="28">
                  <c:v>1888</c:v>
                </c:pt>
                <c:pt idx="29">
                  <c:v>1889</c:v>
                </c:pt>
                <c:pt idx="30">
                  <c:v>1890</c:v>
                </c:pt>
                <c:pt idx="31">
                  <c:v>1891</c:v>
                </c:pt>
                <c:pt idx="32">
                  <c:v>1892</c:v>
                </c:pt>
                <c:pt idx="33">
                  <c:v>1893</c:v>
                </c:pt>
                <c:pt idx="34">
                  <c:v>1894</c:v>
                </c:pt>
                <c:pt idx="35">
                  <c:v>1895</c:v>
                </c:pt>
                <c:pt idx="36">
                  <c:v>1896</c:v>
                </c:pt>
                <c:pt idx="37">
                  <c:v>1897</c:v>
                </c:pt>
                <c:pt idx="38">
                  <c:v>1898</c:v>
                </c:pt>
                <c:pt idx="39">
                  <c:v>1899</c:v>
                </c:pt>
                <c:pt idx="40">
                  <c:v>1900</c:v>
                </c:pt>
                <c:pt idx="41">
                  <c:v>1901</c:v>
                </c:pt>
                <c:pt idx="42">
                  <c:v>1902</c:v>
                </c:pt>
                <c:pt idx="43">
                  <c:v>1903</c:v>
                </c:pt>
                <c:pt idx="44">
                  <c:v>1904</c:v>
                </c:pt>
                <c:pt idx="45">
                  <c:v>1905</c:v>
                </c:pt>
                <c:pt idx="46">
                  <c:v>1906</c:v>
                </c:pt>
                <c:pt idx="47">
                  <c:v>1907</c:v>
                </c:pt>
                <c:pt idx="48">
                  <c:v>1908</c:v>
                </c:pt>
                <c:pt idx="49">
                  <c:v>1909</c:v>
                </c:pt>
                <c:pt idx="50">
                  <c:v>1910</c:v>
                </c:pt>
                <c:pt idx="51">
                  <c:v>1911</c:v>
                </c:pt>
                <c:pt idx="52">
                  <c:v>1912</c:v>
                </c:pt>
                <c:pt idx="53">
                  <c:v>1913</c:v>
                </c:pt>
                <c:pt idx="54">
                  <c:v>1914</c:v>
                </c:pt>
                <c:pt idx="55">
                  <c:v>1915</c:v>
                </c:pt>
                <c:pt idx="56">
                  <c:v>1916</c:v>
                </c:pt>
                <c:pt idx="57">
                  <c:v>1917</c:v>
                </c:pt>
                <c:pt idx="58">
                  <c:v>1918</c:v>
                </c:pt>
                <c:pt idx="59">
                  <c:v>1919</c:v>
                </c:pt>
                <c:pt idx="60">
                  <c:v>1920</c:v>
                </c:pt>
                <c:pt idx="61">
                  <c:v>1921</c:v>
                </c:pt>
                <c:pt idx="62">
                  <c:v>1922</c:v>
                </c:pt>
                <c:pt idx="63">
                  <c:v>1923</c:v>
                </c:pt>
                <c:pt idx="64">
                  <c:v>1924</c:v>
                </c:pt>
                <c:pt idx="65">
                  <c:v>1925</c:v>
                </c:pt>
                <c:pt idx="66">
                  <c:v>1926</c:v>
                </c:pt>
                <c:pt idx="67">
                  <c:v>1927</c:v>
                </c:pt>
                <c:pt idx="68">
                  <c:v>1928</c:v>
                </c:pt>
                <c:pt idx="69">
                  <c:v>1929</c:v>
                </c:pt>
                <c:pt idx="70">
                  <c:v>1930</c:v>
                </c:pt>
                <c:pt idx="71">
                  <c:v>1931</c:v>
                </c:pt>
                <c:pt idx="72">
                  <c:v>1932</c:v>
                </c:pt>
                <c:pt idx="73">
                  <c:v>1933</c:v>
                </c:pt>
                <c:pt idx="74">
                  <c:v>1934</c:v>
                </c:pt>
                <c:pt idx="75">
                  <c:v>1935</c:v>
                </c:pt>
                <c:pt idx="76">
                  <c:v>1936</c:v>
                </c:pt>
                <c:pt idx="77">
                  <c:v>1937</c:v>
                </c:pt>
                <c:pt idx="78">
                  <c:v>1938</c:v>
                </c:pt>
                <c:pt idx="79">
                  <c:v>1939</c:v>
                </c:pt>
                <c:pt idx="80">
                  <c:v>1940</c:v>
                </c:pt>
                <c:pt idx="81">
                  <c:v>1941</c:v>
                </c:pt>
                <c:pt idx="82">
                  <c:v>1942</c:v>
                </c:pt>
                <c:pt idx="83">
                  <c:v>1943</c:v>
                </c:pt>
                <c:pt idx="84">
                  <c:v>1944</c:v>
                </c:pt>
                <c:pt idx="85">
                  <c:v>1945</c:v>
                </c:pt>
                <c:pt idx="86">
                  <c:v>1946</c:v>
                </c:pt>
                <c:pt idx="87">
                  <c:v>1947</c:v>
                </c:pt>
                <c:pt idx="88">
                  <c:v>1948</c:v>
                </c:pt>
                <c:pt idx="89">
                  <c:v>1949</c:v>
                </c:pt>
                <c:pt idx="90">
                  <c:v>1950</c:v>
                </c:pt>
                <c:pt idx="91">
                  <c:v>1951</c:v>
                </c:pt>
                <c:pt idx="92">
                  <c:v>1952</c:v>
                </c:pt>
                <c:pt idx="93">
                  <c:v>1953</c:v>
                </c:pt>
                <c:pt idx="94">
                  <c:v>1954</c:v>
                </c:pt>
                <c:pt idx="95">
                  <c:v>1955</c:v>
                </c:pt>
                <c:pt idx="96">
                  <c:v>1956</c:v>
                </c:pt>
                <c:pt idx="97">
                  <c:v>1957</c:v>
                </c:pt>
                <c:pt idx="98">
                  <c:v>1958</c:v>
                </c:pt>
                <c:pt idx="99">
                  <c:v>1959</c:v>
                </c:pt>
                <c:pt idx="100">
                  <c:v>1960</c:v>
                </c:pt>
                <c:pt idx="101">
                  <c:v>1961</c:v>
                </c:pt>
                <c:pt idx="102">
                  <c:v>1962</c:v>
                </c:pt>
                <c:pt idx="103">
                  <c:v>1963</c:v>
                </c:pt>
                <c:pt idx="104">
                  <c:v>1964</c:v>
                </c:pt>
                <c:pt idx="105">
                  <c:v>1965</c:v>
                </c:pt>
                <c:pt idx="106">
                  <c:v>1966</c:v>
                </c:pt>
                <c:pt idx="107">
                  <c:v>1967</c:v>
                </c:pt>
                <c:pt idx="108">
                  <c:v>1968</c:v>
                </c:pt>
                <c:pt idx="109">
                  <c:v>1969</c:v>
                </c:pt>
                <c:pt idx="110">
                  <c:v>1970</c:v>
                </c:pt>
                <c:pt idx="111">
                  <c:v>1971</c:v>
                </c:pt>
                <c:pt idx="112">
                  <c:v>1972</c:v>
                </c:pt>
                <c:pt idx="113">
                  <c:v>1973</c:v>
                </c:pt>
                <c:pt idx="114">
                  <c:v>1974</c:v>
                </c:pt>
                <c:pt idx="115">
                  <c:v>1975</c:v>
                </c:pt>
                <c:pt idx="116">
                  <c:v>1976</c:v>
                </c:pt>
                <c:pt idx="117">
                  <c:v>1977</c:v>
                </c:pt>
                <c:pt idx="118">
                  <c:v>1978</c:v>
                </c:pt>
                <c:pt idx="119">
                  <c:v>1979</c:v>
                </c:pt>
                <c:pt idx="120">
                  <c:v>1980</c:v>
                </c:pt>
                <c:pt idx="121">
                  <c:v>1981</c:v>
                </c:pt>
                <c:pt idx="122">
                  <c:v>1982</c:v>
                </c:pt>
                <c:pt idx="123">
                  <c:v>1983</c:v>
                </c:pt>
                <c:pt idx="124">
                  <c:v>1984</c:v>
                </c:pt>
                <c:pt idx="125">
                  <c:v>1985</c:v>
                </c:pt>
                <c:pt idx="126">
                  <c:v>1986</c:v>
                </c:pt>
                <c:pt idx="127">
                  <c:v>1987</c:v>
                </c:pt>
                <c:pt idx="128">
                  <c:v>1988</c:v>
                </c:pt>
                <c:pt idx="129">
                  <c:v>1989</c:v>
                </c:pt>
                <c:pt idx="130">
                  <c:v>1990</c:v>
                </c:pt>
                <c:pt idx="131">
                  <c:v>1991</c:v>
                </c:pt>
                <c:pt idx="132">
                  <c:v>1992</c:v>
                </c:pt>
                <c:pt idx="133">
                  <c:v>1993</c:v>
                </c:pt>
                <c:pt idx="134">
                  <c:v>1994</c:v>
                </c:pt>
                <c:pt idx="135">
                  <c:v>1995</c:v>
                </c:pt>
                <c:pt idx="136">
                  <c:v>1996</c:v>
                </c:pt>
                <c:pt idx="137">
                  <c:v>1997</c:v>
                </c:pt>
                <c:pt idx="138">
                  <c:v>1998</c:v>
                </c:pt>
                <c:pt idx="139">
                  <c:v>1999</c:v>
                </c:pt>
                <c:pt idx="140">
                  <c:v>2000</c:v>
                </c:pt>
                <c:pt idx="141">
                  <c:v>2001</c:v>
                </c:pt>
                <c:pt idx="142">
                  <c:v>2002</c:v>
                </c:pt>
                <c:pt idx="143">
                  <c:v>2003</c:v>
                </c:pt>
                <c:pt idx="144">
                  <c:v>2004</c:v>
                </c:pt>
                <c:pt idx="145">
                  <c:v>2005</c:v>
                </c:pt>
                <c:pt idx="146">
                  <c:v>2006</c:v>
                </c:pt>
                <c:pt idx="147">
                  <c:v>2007</c:v>
                </c:pt>
                <c:pt idx="148">
                  <c:v>2008</c:v>
                </c:pt>
                <c:pt idx="149">
                  <c:v>2009</c:v>
                </c:pt>
                <c:pt idx="150">
                  <c:v>2010</c:v>
                </c:pt>
                <c:pt idx="151">
                  <c:v>2011</c:v>
                </c:pt>
                <c:pt idx="152">
                  <c:v>2012</c:v>
                </c:pt>
                <c:pt idx="153">
                  <c:v>2013</c:v>
                </c:pt>
                <c:pt idx="154">
                  <c:v>2014</c:v>
                </c:pt>
                <c:pt idx="155">
                  <c:v>2015</c:v>
                </c:pt>
                <c:pt idx="156">
                  <c:v>2016</c:v>
                </c:pt>
                <c:pt idx="157">
                  <c:v>2017</c:v>
                </c:pt>
                <c:pt idx="158">
                  <c:v>2018</c:v>
                </c:pt>
                <c:pt idx="159">
                  <c:v>2019</c:v>
                </c:pt>
                <c:pt idx="160">
                  <c:v>2020</c:v>
                </c:pt>
                <c:pt idx="161">
                  <c:v>2021</c:v>
                </c:pt>
                <c:pt idx="162">
                  <c:v>2022</c:v>
                </c:pt>
                <c:pt idx="163">
                  <c:v>2023</c:v>
                </c:pt>
                <c:pt idx="164">
                  <c:v>2024</c:v>
                </c:pt>
                <c:pt idx="165">
                  <c:v>2025</c:v>
                </c:pt>
                <c:pt idx="166">
                  <c:v>2026</c:v>
                </c:pt>
                <c:pt idx="167">
                  <c:v>2027</c:v>
                </c:pt>
                <c:pt idx="168">
                  <c:v>2028</c:v>
                </c:pt>
                <c:pt idx="169">
                  <c:v>2029</c:v>
                </c:pt>
              </c:strCache>
            </c:strRef>
          </c:cat>
          <c:val>
            <c:numRef>
              <c:f>Taul1!$G$2:$G$171</c:f>
              <c:numCache>
                <c:formatCode>General</c:formatCode>
                <c:ptCount val="170"/>
                <c:pt idx="0">
                  <c:v>4.5515101009634004E-2</c:v>
                </c:pt>
                <c:pt idx="1">
                  <c:v>4.6404067826228419E-2</c:v>
                </c:pt>
                <c:pt idx="2">
                  <c:v>4.2670407196531875E-2</c:v>
                </c:pt>
                <c:pt idx="3">
                  <c:v>4.3737167376445167E-2</c:v>
                </c:pt>
                <c:pt idx="4">
                  <c:v>4.4803927556358467E-2</c:v>
                </c:pt>
                <c:pt idx="5">
                  <c:v>4.9426555002649426E-2</c:v>
                </c:pt>
                <c:pt idx="6">
                  <c:v>4.5159514282996235E-2</c:v>
                </c:pt>
                <c:pt idx="7">
                  <c:v>3.9825713383429745E-2</c:v>
                </c:pt>
                <c:pt idx="8">
                  <c:v>4.8537588186055011E-2</c:v>
                </c:pt>
                <c:pt idx="9">
                  <c:v>5.422697581225925E-2</c:v>
                </c:pt>
                <c:pt idx="10">
                  <c:v>5.7427256351999141E-2</c:v>
                </c:pt>
                <c:pt idx="11">
                  <c:v>5.8138429805274686E-2</c:v>
                </c:pt>
                <c:pt idx="12">
                  <c:v>6.0805330255057931E-2</c:v>
                </c:pt>
                <c:pt idx="13">
                  <c:v>6.4183404158116686E-2</c:v>
                </c:pt>
                <c:pt idx="14">
                  <c:v>6.7028097971218822E-2</c:v>
                </c:pt>
                <c:pt idx="15">
                  <c:v>6.596133779130553E-2</c:v>
                </c:pt>
                <c:pt idx="16">
                  <c:v>6.3827817431478931E-2</c:v>
                </c:pt>
                <c:pt idx="17">
                  <c:v>6.0627536891739046E-2</c:v>
                </c:pt>
                <c:pt idx="18">
                  <c:v>5.5827116082129216E-2</c:v>
                </c:pt>
                <c:pt idx="19">
                  <c:v>5.244904217907044E-2</c:v>
                </c:pt>
                <c:pt idx="20">
                  <c:v>5.4582562538897046E-2</c:v>
                </c:pt>
                <c:pt idx="21">
                  <c:v>5.7960636441955822E-2</c:v>
                </c:pt>
                <c:pt idx="22">
                  <c:v>5.7960636441955822E-2</c:v>
                </c:pt>
                <c:pt idx="23">
                  <c:v>6.3116643978203421E-2</c:v>
                </c:pt>
                <c:pt idx="24">
                  <c:v>6.0271950165101291E-2</c:v>
                </c:pt>
                <c:pt idx="25">
                  <c:v>6.5427957701348904E-2</c:v>
                </c:pt>
                <c:pt idx="26">
                  <c:v>6.7205891334537735E-2</c:v>
                </c:pt>
                <c:pt idx="27">
                  <c:v>5.6538289535404768E-2</c:v>
                </c:pt>
                <c:pt idx="28">
                  <c:v>5.7960636441955843E-2</c:v>
                </c:pt>
                <c:pt idx="29">
                  <c:v>6.7917064787813272E-2</c:v>
                </c:pt>
                <c:pt idx="30">
                  <c:v>7.3073072324060892E-2</c:v>
                </c:pt>
                <c:pt idx="31">
                  <c:v>7.4139832503974185E-2</c:v>
                </c:pt>
                <c:pt idx="32">
                  <c:v>7.6451146227119654E-2</c:v>
                </c:pt>
                <c:pt idx="33">
                  <c:v>7.1295138690872062E-2</c:v>
                </c:pt>
                <c:pt idx="34">
                  <c:v>7.1650725417509845E-2</c:v>
                </c:pt>
                <c:pt idx="35">
                  <c:v>7.2895278960742008E-2</c:v>
                </c:pt>
                <c:pt idx="36">
                  <c:v>7.8940253313584036E-2</c:v>
                </c:pt>
                <c:pt idx="37">
                  <c:v>9.0674615292630309E-2</c:v>
                </c:pt>
                <c:pt idx="38">
                  <c:v>9.8141936552023412E-2</c:v>
                </c:pt>
                <c:pt idx="39">
                  <c:v>0.1000976635485311</c:v>
                </c:pt>
                <c:pt idx="40">
                  <c:v>0.1052536710847787</c:v>
                </c:pt>
                <c:pt idx="41">
                  <c:v>0.10169780381840106</c:v>
                </c:pt>
                <c:pt idx="42">
                  <c:v>0.10240897727167658</c:v>
                </c:pt>
                <c:pt idx="43">
                  <c:v>0.10098663036512552</c:v>
                </c:pt>
                <c:pt idx="44">
                  <c:v>0.10187559718171994</c:v>
                </c:pt>
                <c:pt idx="45">
                  <c:v>0.10863174498783751</c:v>
                </c:pt>
                <c:pt idx="46">
                  <c:v>0.11449892597736065</c:v>
                </c:pt>
                <c:pt idx="47">
                  <c:v>0.12178845387343486</c:v>
                </c:pt>
                <c:pt idx="48">
                  <c:v>0.1203661069668838</c:v>
                </c:pt>
                <c:pt idx="49">
                  <c:v>0.10685381135464868</c:v>
                </c:pt>
                <c:pt idx="50">
                  <c:v>0.1077427781712431</c:v>
                </c:pt>
                <c:pt idx="51">
                  <c:v>0.11681023970050614</c:v>
                </c:pt>
                <c:pt idx="52">
                  <c:v>0.12267742069002928</c:v>
                </c:pt>
                <c:pt idx="53">
                  <c:v>0.13014474194942238</c:v>
                </c:pt>
                <c:pt idx="54">
                  <c:v>0.15219111900096388</c:v>
                </c:pt>
                <c:pt idx="55">
                  <c:v>0.15236891236428274</c:v>
                </c:pt>
                <c:pt idx="56">
                  <c:v>0.2000175337337434</c:v>
                </c:pt>
                <c:pt idx="57">
                  <c:v>0.28926980211982267</c:v>
                </c:pt>
                <c:pt idx="58">
                  <c:v>0.44217209457406209</c:v>
                </c:pt>
                <c:pt idx="59">
                  <c:v>0.57960636441955848</c:v>
                </c:pt>
                <c:pt idx="60">
                  <c:v>0.9234587290782782</c:v>
                </c:pt>
                <c:pt idx="61">
                  <c:v>1.0280012267097816</c:v>
                </c:pt>
                <c:pt idx="62">
                  <c:v>1.4609280663912618</c:v>
                </c:pt>
                <c:pt idx="63">
                  <c:v>1.8437171776168164</c:v>
                </c:pt>
                <c:pt idx="64">
                  <c:v>2.0440902980771973</c:v>
                </c:pt>
                <c:pt idx="65">
                  <c:v>2.032000349371514</c:v>
                </c:pt>
                <c:pt idx="66">
                  <c:v>2.2921120399070394</c:v>
                </c:pt>
                <c:pt idx="67">
                  <c:v>2.5552462176189863</c:v>
                </c:pt>
                <c:pt idx="68">
                  <c:v>3.5187084534440132</c:v>
                </c:pt>
                <c:pt idx="69">
                  <c:v>2.9872840904838718</c:v>
                </c:pt>
                <c:pt idx="70">
                  <c:v>2.5620023654251036</c:v>
                </c:pt>
                <c:pt idx="71">
                  <c:v>1.9214128773871684</c:v>
                </c:pt>
                <c:pt idx="72">
                  <c:v>2.0652477083121448</c:v>
                </c:pt>
                <c:pt idx="73">
                  <c:v>1.914301142854413</c:v>
                </c:pt>
                <c:pt idx="74">
                  <c:v>2.2931788000869524</c:v>
                </c:pt>
                <c:pt idx="75">
                  <c:v>2.5988055916321131</c:v>
                </c:pt>
                <c:pt idx="76">
                  <c:v>3.0279987706838964</c:v>
                </c:pt>
                <c:pt idx="77">
                  <c:v>3.4719487988911473</c:v>
                </c:pt>
                <c:pt idx="78">
                  <c:v>4.1568088343954841</c:v>
                </c:pt>
                <c:pt idx="79">
                  <c:v>4.0944033638705566</c:v>
                </c:pt>
                <c:pt idx="80">
                  <c:v>4.0014174348547806</c:v>
                </c:pt>
                <c:pt idx="81">
                  <c:v>4.1977013079588277</c:v>
                </c:pt>
                <c:pt idx="82">
                  <c:v>4.1708545100976773</c:v>
                </c:pt>
                <c:pt idx="83">
                  <c:v>4.2035684889483509</c:v>
                </c:pt>
                <c:pt idx="84">
                  <c:v>4.3648270694785785</c:v>
                </c:pt>
                <c:pt idx="85">
                  <c:v>11.834281849231489</c:v>
                </c:pt>
                <c:pt idx="86">
                  <c:v>19.463928449334716</c:v>
                </c:pt>
                <c:pt idx="87">
                  <c:v>27.426048638844257</c:v>
                </c:pt>
                <c:pt idx="88">
                  <c:v>52.235690143087837</c:v>
                </c:pt>
                <c:pt idx="89">
                  <c:v>63.667803404492012</c:v>
                </c:pt>
                <c:pt idx="90">
                  <c:v>84.1851575314911</c:v>
                </c:pt>
                <c:pt idx="91">
                  <c:v>111.2453074286251</c:v>
                </c:pt>
                <c:pt idx="92">
                  <c:v>121.39730847413328</c:v>
                </c:pt>
                <c:pt idx="93">
                  <c:v>130.96259142068922</c:v>
                </c:pt>
                <c:pt idx="94">
                  <c:v>140.63455038523645</c:v>
                </c:pt>
                <c:pt idx="95">
                  <c:v>147.88851960864687</c:v>
                </c:pt>
                <c:pt idx="96">
                  <c:v>164.70777177861322</c:v>
                </c:pt>
                <c:pt idx="97">
                  <c:v>176.42435442132759</c:v>
                </c:pt>
                <c:pt idx="98">
                  <c:v>194.47038079819421</c:v>
                </c:pt>
                <c:pt idx="99">
                  <c:v>211.71633704012586</c:v>
                </c:pt>
                <c:pt idx="100">
                  <c:v>248.36422603803686</c:v>
                </c:pt>
                <c:pt idx="101">
                  <c:v>276.22948066669466</c:v>
                </c:pt>
                <c:pt idx="102">
                  <c:v>301.32551744405731</c:v>
                </c:pt>
                <c:pt idx="103">
                  <c:v>330.22922876695077</c:v>
                </c:pt>
                <c:pt idx="104">
                  <c:v>373.15210546202616</c:v>
                </c:pt>
                <c:pt idx="105">
                  <c:v>424.38263571098713</c:v>
                </c:pt>
                <c:pt idx="106">
                  <c:v>458.30555438935312</c:v>
                </c:pt>
                <c:pt idx="107">
                  <c:v>494.9976909190143</c:v>
                </c:pt>
                <c:pt idx="108">
                  <c:v>520.61295604349471</c:v>
                </c:pt>
                <c:pt idx="109">
                  <c:v>588.63186951593264</c:v>
                </c:pt>
                <c:pt idx="110">
                  <c:v>694.72752844367938</c:v>
                </c:pt>
                <c:pt idx="111">
                  <c:v>761.88106133758754</c:v>
                </c:pt>
                <c:pt idx="112">
                  <c:v>939.45715605189127</c:v>
                </c:pt>
                <c:pt idx="113">
                  <c:v>1175.3599017590998</c:v>
                </c:pt>
                <c:pt idx="114">
                  <c:v>1498.6660858978125</c:v>
                </c:pt>
                <c:pt idx="115" formatCode="0">
                  <c:v>1615</c:v>
                </c:pt>
                <c:pt idx="116" formatCode="0">
                  <c:v>1580</c:v>
                </c:pt>
                <c:pt idx="117" formatCode="0">
                  <c:v>1661</c:v>
                </c:pt>
                <c:pt idx="118" formatCode="0">
                  <c:v>1692</c:v>
                </c:pt>
                <c:pt idx="119" formatCode="0">
                  <c:v>1856</c:v>
                </c:pt>
                <c:pt idx="120" formatCode="0">
                  <c:v>2125</c:v>
                </c:pt>
                <c:pt idx="121" formatCode="0">
                  <c:v>2370</c:v>
                </c:pt>
                <c:pt idx="122" formatCode="0">
                  <c:v>2699</c:v>
                </c:pt>
                <c:pt idx="123" formatCode="0">
                  <c:v>3146</c:v>
                </c:pt>
                <c:pt idx="124" formatCode="0">
                  <c:v>3382</c:v>
                </c:pt>
                <c:pt idx="125" formatCode="0">
                  <c:v>3424</c:v>
                </c:pt>
                <c:pt idx="126" formatCode="0">
                  <c:v>3702</c:v>
                </c:pt>
                <c:pt idx="127" formatCode="0">
                  <c:v>3999</c:v>
                </c:pt>
                <c:pt idx="128" formatCode="0">
                  <c:v>4783</c:v>
                </c:pt>
                <c:pt idx="129" formatCode="0">
                  <c:v>6110</c:v>
                </c:pt>
                <c:pt idx="130" formatCode="0">
                  <c:v>6362</c:v>
                </c:pt>
                <c:pt idx="131" formatCode="0">
                  <c:v>5545</c:v>
                </c:pt>
                <c:pt idx="132" formatCode="0">
                  <c:v>4154</c:v>
                </c:pt>
                <c:pt idx="133" formatCode="0">
                  <c:v>3400</c:v>
                </c:pt>
                <c:pt idx="134" formatCode="0">
                  <c:v>3612</c:v>
                </c:pt>
                <c:pt idx="135" formatCode="0">
                  <c:v>3930</c:v>
                </c:pt>
                <c:pt idx="136" formatCode="0">
                  <c:v>4422</c:v>
                </c:pt>
                <c:pt idx="137" formatCode="0">
                  <c:v>4826</c:v>
                </c:pt>
                <c:pt idx="138" formatCode="0">
                  <c:v>5655</c:v>
                </c:pt>
                <c:pt idx="139" formatCode="0">
                  <c:v>6271</c:v>
                </c:pt>
                <c:pt idx="140" formatCode="0">
                  <c:v>7020</c:v>
                </c:pt>
                <c:pt idx="141" formatCode="0">
                  <c:v>7283</c:v>
                </c:pt>
                <c:pt idx="142" formatCode="0">
                  <c:v>7064</c:v>
                </c:pt>
                <c:pt idx="143" formatCode="0">
                  <c:v>7490</c:v>
                </c:pt>
                <c:pt idx="144" formatCode="0">
                  <c:v>8164</c:v>
                </c:pt>
                <c:pt idx="145" formatCode="0">
                  <c:v>9090</c:v>
                </c:pt>
                <c:pt idx="146" formatCode="0">
                  <c:v>9750</c:v>
                </c:pt>
                <c:pt idx="147" formatCode="0">
                  <c:v>10881</c:v>
                </c:pt>
                <c:pt idx="148" formatCode="0">
                  <c:v>11673</c:v>
                </c:pt>
                <c:pt idx="149" formatCode="0">
                  <c:v>10556</c:v>
                </c:pt>
                <c:pt idx="150" formatCode="0">
                  <c:v>10548</c:v>
                </c:pt>
                <c:pt idx="151" formatCode="0">
                  <c:v>10997</c:v>
                </c:pt>
                <c:pt idx="152" formatCode="0">
                  <c:v>11505</c:v>
                </c:pt>
                <c:pt idx="153" formatCode="0">
                  <c:v>11494</c:v>
                </c:pt>
                <c:pt idx="154" formatCode="0">
                  <c:v>11290</c:v>
                </c:pt>
                <c:pt idx="155" formatCode="0">
                  <c:v>11688</c:v>
                </c:pt>
                <c:pt idx="156" formatCode="0">
                  <c:v>12915</c:v>
                </c:pt>
                <c:pt idx="157" formatCode="0">
                  <c:v>13804</c:v>
                </c:pt>
                <c:pt idx="158" formatCode="0">
                  <c:v>14763</c:v>
                </c:pt>
                <c:pt idx="159" formatCode="0">
                  <c:v>15140</c:v>
                </c:pt>
                <c:pt idx="160" formatCode="0">
                  <c:v>15640</c:v>
                </c:pt>
                <c:pt idx="161" formatCode="0">
                  <c:v>15142</c:v>
                </c:pt>
                <c:pt idx="162" formatCode="0">
                  <c:v>15999</c:v>
                </c:pt>
              </c:numCache>
            </c:numRef>
          </c:val>
          <c:extLst>
            <c:ext xmlns:c16="http://schemas.microsoft.com/office/drawing/2014/chart" uri="{C3380CC4-5D6E-409C-BE32-E72D297353CC}">
              <c16:uniqueId val="{00000005-6842-4B63-B448-8C1267087297}"/>
            </c:ext>
          </c:extLst>
        </c:ser>
        <c:ser>
          <c:idx val="6"/>
          <c:order val="6"/>
          <c:tx>
            <c:strRef>
              <c:f>Taul1!$H$1</c:f>
              <c:strCache>
                <c:ptCount val="1"/>
                <c:pt idx="0">
                  <c:v>Teollisuus</c:v>
                </c:pt>
              </c:strCache>
            </c:strRef>
          </c:tx>
          <c:spPr>
            <a:solidFill>
              <a:schemeClr val="accent4"/>
            </a:solidFill>
            <a:ln>
              <a:noFill/>
            </a:ln>
            <a:effectLst/>
          </c:spPr>
          <c:invertIfNegative val="0"/>
          <c:cat>
            <c:strRef>
              <c:f>Taul1!$A$2:$A$171</c:f>
              <c:strCache>
                <c:ptCount val="170"/>
                <c:pt idx="0">
                  <c:v>1860</c:v>
                </c:pt>
                <c:pt idx="1">
                  <c:v>1861</c:v>
                </c:pt>
                <c:pt idx="2">
                  <c:v>1862</c:v>
                </c:pt>
                <c:pt idx="3">
                  <c:v>1863</c:v>
                </c:pt>
                <c:pt idx="4">
                  <c:v>1864</c:v>
                </c:pt>
                <c:pt idx="5">
                  <c:v>1865</c:v>
                </c:pt>
                <c:pt idx="6">
                  <c:v>1866</c:v>
                </c:pt>
                <c:pt idx="7">
                  <c:v>1867</c:v>
                </c:pt>
                <c:pt idx="8">
                  <c:v>1868</c:v>
                </c:pt>
                <c:pt idx="9">
                  <c:v>1869</c:v>
                </c:pt>
                <c:pt idx="10">
                  <c:v>1870</c:v>
                </c:pt>
                <c:pt idx="11">
                  <c:v>1871</c:v>
                </c:pt>
                <c:pt idx="12">
                  <c:v>1872</c:v>
                </c:pt>
                <c:pt idx="13">
                  <c:v>1873</c:v>
                </c:pt>
                <c:pt idx="14">
                  <c:v>1874</c:v>
                </c:pt>
                <c:pt idx="15">
                  <c:v>1875</c:v>
                </c:pt>
                <c:pt idx="16">
                  <c:v>1876</c:v>
                </c:pt>
                <c:pt idx="17">
                  <c:v>1877</c:v>
                </c:pt>
                <c:pt idx="18">
                  <c:v>1878</c:v>
                </c:pt>
                <c:pt idx="19">
                  <c:v>1879</c:v>
                </c:pt>
                <c:pt idx="20">
                  <c:v>1880</c:v>
                </c:pt>
                <c:pt idx="21">
                  <c:v>1881</c:v>
                </c:pt>
                <c:pt idx="22">
                  <c:v>1882</c:v>
                </c:pt>
                <c:pt idx="23">
                  <c:v>1883</c:v>
                </c:pt>
                <c:pt idx="24">
                  <c:v>1884</c:v>
                </c:pt>
                <c:pt idx="25">
                  <c:v>1885</c:v>
                </c:pt>
                <c:pt idx="26">
                  <c:v>1886</c:v>
                </c:pt>
                <c:pt idx="27">
                  <c:v>1887</c:v>
                </c:pt>
                <c:pt idx="28">
                  <c:v>1888</c:v>
                </c:pt>
                <c:pt idx="29">
                  <c:v>1889</c:v>
                </c:pt>
                <c:pt idx="30">
                  <c:v>1890</c:v>
                </c:pt>
                <c:pt idx="31">
                  <c:v>1891</c:v>
                </c:pt>
                <c:pt idx="32">
                  <c:v>1892</c:v>
                </c:pt>
                <c:pt idx="33">
                  <c:v>1893</c:v>
                </c:pt>
                <c:pt idx="34">
                  <c:v>1894</c:v>
                </c:pt>
                <c:pt idx="35">
                  <c:v>1895</c:v>
                </c:pt>
                <c:pt idx="36">
                  <c:v>1896</c:v>
                </c:pt>
                <c:pt idx="37">
                  <c:v>1897</c:v>
                </c:pt>
                <c:pt idx="38">
                  <c:v>1898</c:v>
                </c:pt>
                <c:pt idx="39">
                  <c:v>1899</c:v>
                </c:pt>
                <c:pt idx="40">
                  <c:v>1900</c:v>
                </c:pt>
                <c:pt idx="41">
                  <c:v>1901</c:v>
                </c:pt>
                <c:pt idx="42">
                  <c:v>1902</c:v>
                </c:pt>
                <c:pt idx="43">
                  <c:v>1903</c:v>
                </c:pt>
                <c:pt idx="44">
                  <c:v>1904</c:v>
                </c:pt>
                <c:pt idx="45">
                  <c:v>1905</c:v>
                </c:pt>
                <c:pt idx="46">
                  <c:v>1906</c:v>
                </c:pt>
                <c:pt idx="47">
                  <c:v>1907</c:v>
                </c:pt>
                <c:pt idx="48">
                  <c:v>1908</c:v>
                </c:pt>
                <c:pt idx="49">
                  <c:v>1909</c:v>
                </c:pt>
                <c:pt idx="50">
                  <c:v>1910</c:v>
                </c:pt>
                <c:pt idx="51">
                  <c:v>1911</c:v>
                </c:pt>
                <c:pt idx="52">
                  <c:v>1912</c:v>
                </c:pt>
                <c:pt idx="53">
                  <c:v>1913</c:v>
                </c:pt>
                <c:pt idx="54">
                  <c:v>1914</c:v>
                </c:pt>
                <c:pt idx="55">
                  <c:v>1915</c:v>
                </c:pt>
                <c:pt idx="56">
                  <c:v>1916</c:v>
                </c:pt>
                <c:pt idx="57">
                  <c:v>1917</c:v>
                </c:pt>
                <c:pt idx="58">
                  <c:v>1918</c:v>
                </c:pt>
                <c:pt idx="59">
                  <c:v>1919</c:v>
                </c:pt>
                <c:pt idx="60">
                  <c:v>1920</c:v>
                </c:pt>
                <c:pt idx="61">
                  <c:v>1921</c:v>
                </c:pt>
                <c:pt idx="62">
                  <c:v>1922</c:v>
                </c:pt>
                <c:pt idx="63">
                  <c:v>1923</c:v>
                </c:pt>
                <c:pt idx="64">
                  <c:v>1924</c:v>
                </c:pt>
                <c:pt idx="65">
                  <c:v>1925</c:v>
                </c:pt>
                <c:pt idx="66">
                  <c:v>1926</c:v>
                </c:pt>
                <c:pt idx="67">
                  <c:v>1927</c:v>
                </c:pt>
                <c:pt idx="68">
                  <c:v>1928</c:v>
                </c:pt>
                <c:pt idx="69">
                  <c:v>1929</c:v>
                </c:pt>
                <c:pt idx="70">
                  <c:v>1930</c:v>
                </c:pt>
                <c:pt idx="71">
                  <c:v>1931</c:v>
                </c:pt>
                <c:pt idx="72">
                  <c:v>1932</c:v>
                </c:pt>
                <c:pt idx="73">
                  <c:v>1933</c:v>
                </c:pt>
                <c:pt idx="74">
                  <c:v>1934</c:v>
                </c:pt>
                <c:pt idx="75">
                  <c:v>1935</c:v>
                </c:pt>
                <c:pt idx="76">
                  <c:v>1936</c:v>
                </c:pt>
                <c:pt idx="77">
                  <c:v>1937</c:v>
                </c:pt>
                <c:pt idx="78">
                  <c:v>1938</c:v>
                </c:pt>
                <c:pt idx="79">
                  <c:v>1939</c:v>
                </c:pt>
                <c:pt idx="80">
                  <c:v>1940</c:v>
                </c:pt>
                <c:pt idx="81">
                  <c:v>1941</c:v>
                </c:pt>
                <c:pt idx="82">
                  <c:v>1942</c:v>
                </c:pt>
                <c:pt idx="83">
                  <c:v>1943</c:v>
                </c:pt>
                <c:pt idx="84">
                  <c:v>1944</c:v>
                </c:pt>
                <c:pt idx="85">
                  <c:v>1945</c:v>
                </c:pt>
                <c:pt idx="86">
                  <c:v>1946</c:v>
                </c:pt>
                <c:pt idx="87">
                  <c:v>1947</c:v>
                </c:pt>
                <c:pt idx="88">
                  <c:v>1948</c:v>
                </c:pt>
                <c:pt idx="89">
                  <c:v>1949</c:v>
                </c:pt>
                <c:pt idx="90">
                  <c:v>1950</c:v>
                </c:pt>
                <c:pt idx="91">
                  <c:v>1951</c:v>
                </c:pt>
                <c:pt idx="92">
                  <c:v>1952</c:v>
                </c:pt>
                <c:pt idx="93">
                  <c:v>1953</c:v>
                </c:pt>
                <c:pt idx="94">
                  <c:v>1954</c:v>
                </c:pt>
                <c:pt idx="95">
                  <c:v>1955</c:v>
                </c:pt>
                <c:pt idx="96">
                  <c:v>1956</c:v>
                </c:pt>
                <c:pt idx="97">
                  <c:v>1957</c:v>
                </c:pt>
                <c:pt idx="98">
                  <c:v>1958</c:v>
                </c:pt>
                <c:pt idx="99">
                  <c:v>1959</c:v>
                </c:pt>
                <c:pt idx="100">
                  <c:v>1960</c:v>
                </c:pt>
                <c:pt idx="101">
                  <c:v>1961</c:v>
                </c:pt>
                <c:pt idx="102">
                  <c:v>1962</c:v>
                </c:pt>
                <c:pt idx="103">
                  <c:v>1963</c:v>
                </c:pt>
                <c:pt idx="104">
                  <c:v>1964</c:v>
                </c:pt>
                <c:pt idx="105">
                  <c:v>1965</c:v>
                </c:pt>
                <c:pt idx="106">
                  <c:v>1966</c:v>
                </c:pt>
                <c:pt idx="107">
                  <c:v>1967</c:v>
                </c:pt>
                <c:pt idx="108">
                  <c:v>1968</c:v>
                </c:pt>
                <c:pt idx="109">
                  <c:v>1969</c:v>
                </c:pt>
                <c:pt idx="110">
                  <c:v>1970</c:v>
                </c:pt>
                <c:pt idx="111">
                  <c:v>1971</c:v>
                </c:pt>
                <c:pt idx="112">
                  <c:v>1972</c:v>
                </c:pt>
                <c:pt idx="113">
                  <c:v>1973</c:v>
                </c:pt>
                <c:pt idx="114">
                  <c:v>1974</c:v>
                </c:pt>
                <c:pt idx="115">
                  <c:v>1975</c:v>
                </c:pt>
                <c:pt idx="116">
                  <c:v>1976</c:v>
                </c:pt>
                <c:pt idx="117">
                  <c:v>1977</c:v>
                </c:pt>
                <c:pt idx="118">
                  <c:v>1978</c:v>
                </c:pt>
                <c:pt idx="119">
                  <c:v>1979</c:v>
                </c:pt>
                <c:pt idx="120">
                  <c:v>1980</c:v>
                </c:pt>
                <c:pt idx="121">
                  <c:v>1981</c:v>
                </c:pt>
                <c:pt idx="122">
                  <c:v>1982</c:v>
                </c:pt>
                <c:pt idx="123">
                  <c:v>1983</c:v>
                </c:pt>
                <c:pt idx="124">
                  <c:v>1984</c:v>
                </c:pt>
                <c:pt idx="125">
                  <c:v>1985</c:v>
                </c:pt>
                <c:pt idx="126">
                  <c:v>1986</c:v>
                </c:pt>
                <c:pt idx="127">
                  <c:v>1987</c:v>
                </c:pt>
                <c:pt idx="128">
                  <c:v>1988</c:v>
                </c:pt>
                <c:pt idx="129">
                  <c:v>1989</c:v>
                </c:pt>
                <c:pt idx="130">
                  <c:v>1990</c:v>
                </c:pt>
                <c:pt idx="131">
                  <c:v>1991</c:v>
                </c:pt>
                <c:pt idx="132">
                  <c:v>1992</c:v>
                </c:pt>
                <c:pt idx="133">
                  <c:v>1993</c:v>
                </c:pt>
                <c:pt idx="134">
                  <c:v>1994</c:v>
                </c:pt>
                <c:pt idx="135">
                  <c:v>1995</c:v>
                </c:pt>
                <c:pt idx="136">
                  <c:v>1996</c:v>
                </c:pt>
                <c:pt idx="137">
                  <c:v>1997</c:v>
                </c:pt>
                <c:pt idx="138">
                  <c:v>1998</c:v>
                </c:pt>
                <c:pt idx="139">
                  <c:v>1999</c:v>
                </c:pt>
                <c:pt idx="140">
                  <c:v>2000</c:v>
                </c:pt>
                <c:pt idx="141">
                  <c:v>2001</c:v>
                </c:pt>
                <c:pt idx="142">
                  <c:v>2002</c:v>
                </c:pt>
                <c:pt idx="143">
                  <c:v>2003</c:v>
                </c:pt>
                <c:pt idx="144">
                  <c:v>2004</c:v>
                </c:pt>
                <c:pt idx="145">
                  <c:v>2005</c:v>
                </c:pt>
                <c:pt idx="146">
                  <c:v>2006</c:v>
                </c:pt>
                <c:pt idx="147">
                  <c:v>2007</c:v>
                </c:pt>
                <c:pt idx="148">
                  <c:v>2008</c:v>
                </c:pt>
                <c:pt idx="149">
                  <c:v>2009</c:v>
                </c:pt>
                <c:pt idx="150">
                  <c:v>2010</c:v>
                </c:pt>
                <c:pt idx="151">
                  <c:v>2011</c:v>
                </c:pt>
                <c:pt idx="152">
                  <c:v>2012</c:v>
                </c:pt>
                <c:pt idx="153">
                  <c:v>2013</c:v>
                </c:pt>
                <c:pt idx="154">
                  <c:v>2014</c:v>
                </c:pt>
                <c:pt idx="155">
                  <c:v>2015</c:v>
                </c:pt>
                <c:pt idx="156">
                  <c:v>2016</c:v>
                </c:pt>
                <c:pt idx="157">
                  <c:v>2017</c:v>
                </c:pt>
                <c:pt idx="158">
                  <c:v>2018</c:v>
                </c:pt>
                <c:pt idx="159">
                  <c:v>2019</c:v>
                </c:pt>
                <c:pt idx="160">
                  <c:v>2020</c:v>
                </c:pt>
                <c:pt idx="161">
                  <c:v>2021</c:v>
                </c:pt>
                <c:pt idx="162">
                  <c:v>2022</c:v>
                </c:pt>
                <c:pt idx="163">
                  <c:v>2023</c:v>
                </c:pt>
                <c:pt idx="164">
                  <c:v>2024</c:v>
                </c:pt>
                <c:pt idx="165">
                  <c:v>2025</c:v>
                </c:pt>
                <c:pt idx="166">
                  <c:v>2026</c:v>
                </c:pt>
                <c:pt idx="167">
                  <c:v>2027</c:v>
                </c:pt>
                <c:pt idx="168">
                  <c:v>2028</c:v>
                </c:pt>
                <c:pt idx="169">
                  <c:v>2029</c:v>
                </c:pt>
              </c:strCache>
            </c:strRef>
          </c:cat>
          <c:val>
            <c:numRef>
              <c:f>Taul1!$H$2:$H$171</c:f>
              <c:numCache>
                <c:formatCode>General</c:formatCode>
                <c:ptCount val="170"/>
                <c:pt idx="0">
                  <c:v>4.124806028998082E-2</c:v>
                </c:pt>
                <c:pt idx="1">
                  <c:v>4.533730764631512E-2</c:v>
                </c:pt>
                <c:pt idx="2">
                  <c:v>5.0493315182562712E-2</c:v>
                </c:pt>
                <c:pt idx="3">
                  <c:v>4.7115241279503943E-2</c:v>
                </c:pt>
                <c:pt idx="4">
                  <c:v>4.9782141729287195E-2</c:v>
                </c:pt>
                <c:pt idx="5">
                  <c:v>5.2804628905708195E-2</c:v>
                </c:pt>
                <c:pt idx="6">
                  <c:v>5.1204488635838249E-2</c:v>
                </c:pt>
                <c:pt idx="7">
                  <c:v>4.6759654552866181E-2</c:v>
                </c:pt>
                <c:pt idx="8">
                  <c:v>4.5870687736271766E-2</c:v>
                </c:pt>
                <c:pt idx="9">
                  <c:v>5.2626835542389304E-2</c:v>
                </c:pt>
                <c:pt idx="10">
                  <c:v>5.5115942628853665E-2</c:v>
                </c:pt>
                <c:pt idx="11">
                  <c:v>6.1516503708333448E-2</c:v>
                </c:pt>
                <c:pt idx="12">
                  <c:v>7.538438604720632E-2</c:v>
                </c:pt>
                <c:pt idx="13">
                  <c:v>9.1207995382586893E-2</c:v>
                </c:pt>
                <c:pt idx="14">
                  <c:v>0.10169780381840096</c:v>
                </c:pt>
                <c:pt idx="15">
                  <c:v>9.4586069285645669E-2</c:v>
                </c:pt>
                <c:pt idx="16">
                  <c:v>9.8497523278661098E-2</c:v>
                </c:pt>
                <c:pt idx="17">
                  <c:v>0.10578705117473527</c:v>
                </c:pt>
                <c:pt idx="18">
                  <c:v>7.8229079860308456E-2</c:v>
                </c:pt>
                <c:pt idx="19">
                  <c:v>6.9694998421002088E-2</c:v>
                </c:pt>
                <c:pt idx="20">
                  <c:v>8.765212811620926E-2</c:v>
                </c:pt>
                <c:pt idx="21">
                  <c:v>0.10009766354853106</c:v>
                </c:pt>
                <c:pt idx="22">
                  <c:v>0.11040967862102626</c:v>
                </c:pt>
                <c:pt idx="23">
                  <c:v>0.10045325027516881</c:v>
                </c:pt>
                <c:pt idx="24">
                  <c:v>9.9386490095255534E-2</c:v>
                </c:pt>
                <c:pt idx="25">
                  <c:v>9.4408275922326826E-2</c:v>
                </c:pt>
                <c:pt idx="26">
                  <c:v>8.8718888296122567E-2</c:v>
                </c:pt>
                <c:pt idx="27">
                  <c:v>9.3697102469051302E-2</c:v>
                </c:pt>
                <c:pt idx="28">
                  <c:v>0.10436470426818427</c:v>
                </c:pt>
                <c:pt idx="29">
                  <c:v>0.12943356849614679</c:v>
                </c:pt>
                <c:pt idx="30">
                  <c:v>0.139745583568642</c:v>
                </c:pt>
                <c:pt idx="31">
                  <c:v>0.13476736939571327</c:v>
                </c:pt>
                <c:pt idx="32">
                  <c:v>0.12801122158959571</c:v>
                </c:pt>
                <c:pt idx="33">
                  <c:v>0.1221440406000726</c:v>
                </c:pt>
                <c:pt idx="34">
                  <c:v>0.13672309639222102</c:v>
                </c:pt>
                <c:pt idx="35">
                  <c:v>0.14881304509790502</c:v>
                </c:pt>
                <c:pt idx="36">
                  <c:v>0.1738819093258675</c:v>
                </c:pt>
                <c:pt idx="37">
                  <c:v>0.19895077355383001</c:v>
                </c:pt>
                <c:pt idx="38">
                  <c:v>0.22793109177480797</c:v>
                </c:pt>
                <c:pt idx="39">
                  <c:v>0.24393249447350746</c:v>
                </c:pt>
                <c:pt idx="40">
                  <c:v>0.27006811888138321</c:v>
                </c:pt>
                <c:pt idx="41">
                  <c:v>0.25068864227962495</c:v>
                </c:pt>
                <c:pt idx="42">
                  <c:v>0.24535484138005847</c:v>
                </c:pt>
                <c:pt idx="43">
                  <c:v>0.27344619278444204</c:v>
                </c:pt>
                <c:pt idx="44">
                  <c:v>0.28695848839667715</c:v>
                </c:pt>
                <c:pt idx="45">
                  <c:v>0.31451645971110403</c:v>
                </c:pt>
                <c:pt idx="46">
                  <c:v>0.35487555318449049</c:v>
                </c:pt>
                <c:pt idx="47">
                  <c:v>0.38118897095568516</c:v>
                </c:pt>
                <c:pt idx="48">
                  <c:v>0.36696550189017452</c:v>
                </c:pt>
                <c:pt idx="49">
                  <c:v>0.39790154710766018</c:v>
                </c:pt>
                <c:pt idx="50">
                  <c:v>0.42545951842208696</c:v>
                </c:pt>
                <c:pt idx="51">
                  <c:v>0.44839486229022285</c:v>
                </c:pt>
                <c:pt idx="52">
                  <c:v>0.48146442786753529</c:v>
                </c:pt>
                <c:pt idx="53">
                  <c:v>0.50706667218545443</c:v>
                </c:pt>
                <c:pt idx="54">
                  <c:v>0.48306456813740523</c:v>
                </c:pt>
                <c:pt idx="55">
                  <c:v>0.62103221807285847</c:v>
                </c:pt>
                <c:pt idx="56">
                  <c:v>1.0308459205228839</c:v>
                </c:pt>
                <c:pt idx="57">
                  <c:v>1.2258852400836981</c:v>
                </c:pt>
                <c:pt idx="58">
                  <c:v>1.3985225958663339</c:v>
                </c:pt>
                <c:pt idx="59">
                  <c:v>2.3955877773586294</c:v>
                </c:pt>
                <c:pt idx="60">
                  <c:v>4.5259078566454853</c:v>
                </c:pt>
                <c:pt idx="61">
                  <c:v>5.2774404033944045</c:v>
                </c:pt>
                <c:pt idx="62">
                  <c:v>6.2231233028875428</c:v>
                </c:pt>
                <c:pt idx="63">
                  <c:v>6.8864703414302939</c:v>
                </c:pt>
                <c:pt idx="64">
                  <c:v>7.0303051723552707</c:v>
                </c:pt>
                <c:pt idx="65">
                  <c:v>7.6081336031416411</c:v>
                </c:pt>
                <c:pt idx="66">
                  <c:v>8.2649022872415934</c:v>
                </c:pt>
                <c:pt idx="67">
                  <c:v>9.4952323614082648</c:v>
                </c:pt>
                <c:pt idx="68">
                  <c:v>10.292280009166818</c:v>
                </c:pt>
                <c:pt idx="69">
                  <c:v>10.127109974643576</c:v>
                </c:pt>
                <c:pt idx="70">
                  <c:v>8.7844144948593694</c:v>
                </c:pt>
                <c:pt idx="71">
                  <c:v>7.6712502471198434</c:v>
                </c:pt>
                <c:pt idx="72">
                  <c:v>7.6102671235014672</c:v>
                </c:pt>
                <c:pt idx="73">
                  <c:v>8.5436822809256032</c:v>
                </c:pt>
                <c:pt idx="74">
                  <c:v>9.9007790231386359</c:v>
                </c:pt>
                <c:pt idx="75">
                  <c:v>10.201249807147551</c:v>
                </c:pt>
                <c:pt idx="76">
                  <c:v>11.48580685712648</c:v>
                </c:pt>
                <c:pt idx="77">
                  <c:v>14.533007311048816</c:v>
                </c:pt>
                <c:pt idx="78">
                  <c:v>14.512027694177188</c:v>
                </c:pt>
                <c:pt idx="79">
                  <c:v>14.202133861912372</c:v>
                </c:pt>
                <c:pt idx="80">
                  <c:v>16.166394939859391</c:v>
                </c:pt>
                <c:pt idx="81">
                  <c:v>18.912413436319543</c:v>
                </c:pt>
                <c:pt idx="82">
                  <c:v>23.648473048407951</c:v>
                </c:pt>
                <c:pt idx="83">
                  <c:v>30.986716326031527</c:v>
                </c:pt>
                <c:pt idx="84">
                  <c:v>31.413775984723486</c:v>
                </c:pt>
                <c:pt idx="85">
                  <c:v>52.862233955423569</c:v>
                </c:pt>
                <c:pt idx="86">
                  <c:v>87.826187818898504</c:v>
                </c:pt>
                <c:pt idx="87">
                  <c:v>125.61865629941354</c:v>
                </c:pt>
                <c:pt idx="88">
                  <c:v>189.90002460071904</c:v>
                </c:pt>
                <c:pt idx="89">
                  <c:v>205.89449335824906</c:v>
                </c:pt>
                <c:pt idx="90">
                  <c:v>258.03986447277089</c:v>
                </c:pt>
                <c:pt idx="91">
                  <c:v>398.58871845688753</c:v>
                </c:pt>
                <c:pt idx="92">
                  <c:v>335.34761912436085</c:v>
                </c:pt>
                <c:pt idx="93">
                  <c:v>356.27994296134631</c:v>
                </c:pt>
                <c:pt idx="94">
                  <c:v>427.05361371760409</c:v>
                </c:pt>
                <c:pt idx="95">
                  <c:v>480.83681729501956</c:v>
                </c:pt>
                <c:pt idx="96">
                  <c:v>518.38606445451433</c:v>
                </c:pt>
                <c:pt idx="97">
                  <c:v>560.75777880067039</c:v>
                </c:pt>
                <c:pt idx="98">
                  <c:v>595.84405449810879</c:v>
                </c:pt>
                <c:pt idx="99">
                  <c:v>660.371133227521</c:v>
                </c:pt>
                <c:pt idx="100">
                  <c:v>722.41970695663122</c:v>
                </c:pt>
                <c:pt idx="101">
                  <c:v>814.32312439649024</c:v>
                </c:pt>
                <c:pt idx="102">
                  <c:v>852.2267937360931</c:v>
                </c:pt>
                <c:pt idx="103">
                  <c:v>920.24570720853114</c:v>
                </c:pt>
                <c:pt idx="104">
                  <c:v>1024.4375288635124</c:v>
                </c:pt>
                <c:pt idx="105">
                  <c:v>1105.2640748981908</c:v>
                </c:pt>
                <c:pt idx="106">
                  <c:v>1185.0521642386332</c:v>
                </c:pt>
                <c:pt idx="107">
                  <c:v>1275.9171249842564</c:v>
                </c:pt>
                <c:pt idx="108">
                  <c:v>1498.1468575506951</c:v>
                </c:pt>
                <c:pt idx="109">
                  <c:v>1849.4913724337712</c:v>
                </c:pt>
                <c:pt idx="110">
                  <c:v>2133.3362021915277</c:v>
                </c:pt>
                <c:pt idx="111">
                  <c:v>2244.9702968218644</c:v>
                </c:pt>
                <c:pt idx="112">
                  <c:v>2680.7759561694443</c:v>
                </c:pt>
                <c:pt idx="113">
                  <c:v>3332.9267601494598</c:v>
                </c:pt>
                <c:pt idx="114">
                  <c:v>4556.7479743062258</c:v>
                </c:pt>
                <c:pt idx="115" formatCode="0">
                  <c:v>4749</c:v>
                </c:pt>
                <c:pt idx="116" formatCode="0">
                  <c:v>5354</c:v>
                </c:pt>
                <c:pt idx="117" formatCode="0">
                  <c:v>5821</c:v>
                </c:pt>
                <c:pt idx="118" formatCode="0">
                  <c:v>6627</c:v>
                </c:pt>
                <c:pt idx="119" formatCode="0">
                  <c:v>8003</c:v>
                </c:pt>
                <c:pt idx="120" formatCode="0">
                  <c:v>9210</c:v>
                </c:pt>
                <c:pt idx="121" formatCode="0">
                  <c:v>10262</c:v>
                </c:pt>
                <c:pt idx="122" formatCode="0">
                  <c:v>11150</c:v>
                </c:pt>
                <c:pt idx="123" formatCode="0">
                  <c:v>12222</c:v>
                </c:pt>
                <c:pt idx="124" formatCode="0">
                  <c:v>13547</c:v>
                </c:pt>
                <c:pt idx="125" formatCode="0">
                  <c:v>14362</c:v>
                </c:pt>
                <c:pt idx="126" formatCode="0">
                  <c:v>14959</c:v>
                </c:pt>
                <c:pt idx="127" formatCode="0">
                  <c:v>16392</c:v>
                </c:pt>
                <c:pt idx="128" formatCode="0">
                  <c:v>18027</c:v>
                </c:pt>
                <c:pt idx="129" formatCode="0">
                  <c:v>19710</c:v>
                </c:pt>
                <c:pt idx="130" formatCode="0">
                  <c:v>19905</c:v>
                </c:pt>
                <c:pt idx="131" formatCode="0">
                  <c:v>17211</c:v>
                </c:pt>
                <c:pt idx="132" formatCode="0">
                  <c:v>17826</c:v>
                </c:pt>
                <c:pt idx="133" formatCode="0">
                  <c:v>19438</c:v>
                </c:pt>
                <c:pt idx="134" formatCode="0">
                  <c:v>21741</c:v>
                </c:pt>
                <c:pt idx="135" formatCode="0">
                  <c:v>24888</c:v>
                </c:pt>
                <c:pt idx="136" formatCode="0">
                  <c:v>24745</c:v>
                </c:pt>
                <c:pt idx="137" formatCode="0">
                  <c:v>26982</c:v>
                </c:pt>
                <c:pt idx="138" formatCode="0">
                  <c:v>30746</c:v>
                </c:pt>
                <c:pt idx="139" formatCode="0">
                  <c:v>31985</c:v>
                </c:pt>
                <c:pt idx="140" formatCode="0">
                  <c:v>35716</c:v>
                </c:pt>
                <c:pt idx="141" formatCode="0">
                  <c:v>37262</c:v>
                </c:pt>
                <c:pt idx="142" formatCode="0">
                  <c:v>37442</c:v>
                </c:pt>
                <c:pt idx="143" formatCode="0">
                  <c:v>37129</c:v>
                </c:pt>
                <c:pt idx="144" formatCode="0">
                  <c:v>38276</c:v>
                </c:pt>
                <c:pt idx="145" formatCode="0">
                  <c:v>38888</c:v>
                </c:pt>
                <c:pt idx="146" formatCode="0">
                  <c:v>42340</c:v>
                </c:pt>
                <c:pt idx="147" formatCode="0">
                  <c:v>46294</c:v>
                </c:pt>
                <c:pt idx="148" formatCode="0">
                  <c:v>45567</c:v>
                </c:pt>
                <c:pt idx="149" formatCode="0">
                  <c:v>35873</c:v>
                </c:pt>
                <c:pt idx="150" formatCode="0">
                  <c:v>38483</c:v>
                </c:pt>
                <c:pt idx="151" formatCode="0">
                  <c:v>38382</c:v>
                </c:pt>
                <c:pt idx="152" formatCode="0">
                  <c:v>35301</c:v>
                </c:pt>
                <c:pt idx="153" formatCode="0">
                  <c:v>35980</c:v>
                </c:pt>
                <c:pt idx="154" formatCode="0">
                  <c:v>36306</c:v>
                </c:pt>
                <c:pt idx="155" formatCode="0">
                  <c:v>37365</c:v>
                </c:pt>
                <c:pt idx="156" formatCode="0">
                  <c:v>37994</c:v>
                </c:pt>
                <c:pt idx="157" formatCode="0">
                  <c:v>41200</c:v>
                </c:pt>
                <c:pt idx="158" formatCode="0">
                  <c:v>41041</c:v>
                </c:pt>
                <c:pt idx="159" formatCode="0">
                  <c:v>41904</c:v>
                </c:pt>
                <c:pt idx="160" formatCode="0">
                  <c:v>41339</c:v>
                </c:pt>
                <c:pt idx="161" formatCode="0">
                  <c:v>44897</c:v>
                </c:pt>
                <c:pt idx="162" formatCode="0">
                  <c:v>52399</c:v>
                </c:pt>
              </c:numCache>
            </c:numRef>
          </c:val>
          <c:extLst>
            <c:ext xmlns:c16="http://schemas.microsoft.com/office/drawing/2014/chart" uri="{C3380CC4-5D6E-409C-BE32-E72D297353CC}">
              <c16:uniqueId val="{00000006-6842-4B63-B448-8C1267087297}"/>
            </c:ext>
          </c:extLst>
        </c:ser>
        <c:dLbls>
          <c:showLegendKey val="0"/>
          <c:showVal val="0"/>
          <c:showCatName val="0"/>
          <c:showSerName val="0"/>
          <c:showPercent val="0"/>
          <c:showBubbleSize val="0"/>
        </c:dLbls>
        <c:gapWidth val="0"/>
        <c:overlap val="100"/>
        <c:axId val="127391680"/>
        <c:axId val="127390368"/>
      </c:barChart>
      <c:catAx>
        <c:axId val="127391680"/>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5400000" spcFirstLastPara="1" vertOverflow="ellipsis" wrap="square" anchor="ctr" anchorCtr="1"/>
          <a:lstStyle/>
          <a:p>
            <a:pPr>
              <a:defRPr sz="1100" b="0" i="0" u="none" strike="noStrike" kern="1200" baseline="0">
                <a:solidFill>
                  <a:schemeClr val="tx1"/>
                </a:solidFill>
                <a:latin typeface="+mj-lt"/>
                <a:ea typeface="+mn-ea"/>
                <a:cs typeface="+mn-cs"/>
              </a:defRPr>
            </a:pPr>
            <a:endParaRPr lang="fi-FI"/>
          </a:p>
        </c:txPr>
        <c:crossAx val="127390368"/>
        <c:crosses val="autoZero"/>
        <c:auto val="1"/>
        <c:lblAlgn val="ctr"/>
        <c:lblOffset val="100"/>
        <c:tickLblSkip val="10"/>
        <c:tickMarkSkip val="10"/>
        <c:noMultiLvlLbl val="0"/>
      </c:catAx>
      <c:valAx>
        <c:axId val="127390368"/>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solidFill>
                    <a:latin typeface="+mj-lt"/>
                    <a:ea typeface="+mn-ea"/>
                    <a:cs typeface="+mn-cs"/>
                  </a:defRPr>
                </a:pPr>
                <a:r>
                  <a:rPr lang="fi-FI"/>
                  <a:t>Päätoimialojen osuudet </a:t>
                </a:r>
                <a:r>
                  <a:rPr lang="fi-FI" err="1"/>
                  <a:t>BKT:sta</a:t>
                </a:r>
                <a:r>
                  <a:rPr lang="fi-FI"/>
                  <a:t>, %</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j-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j-lt"/>
                <a:ea typeface="+mn-ea"/>
                <a:cs typeface="+mn-cs"/>
              </a:defRPr>
            </a:pPr>
            <a:endParaRPr lang="fi-FI"/>
          </a:p>
        </c:txPr>
        <c:crossAx val="12739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mj-lt"/>
        </a:defRPr>
      </a:pPr>
      <a:endParaRPr lang="fi-FI"/>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Taul1!$B$1</c:f>
              <c:strCache>
                <c:ptCount val="1"/>
                <c:pt idx="0">
                  <c:v>Bkt 1860</c:v>
                </c:pt>
              </c:strCache>
            </c:strRef>
          </c:tx>
          <c:spPr>
            <a:solidFill>
              <a:schemeClr val="bg1"/>
            </a:solidFill>
            <a:ln>
              <a:noFill/>
            </a:ln>
            <a:effectLst/>
          </c:spPr>
          <c:invertIfNegative val="0"/>
          <c:cat>
            <c:strRef>
              <c:f>Taul1!$A$59:$A$168</c:f>
              <c:strCache>
                <c:ptCount val="110"/>
                <c:pt idx="0">
                  <c:v>1917</c:v>
                </c:pt>
                <c:pt idx="1">
                  <c:v>1918</c:v>
                </c:pt>
                <c:pt idx="2">
                  <c:v>1919</c:v>
                </c:pt>
                <c:pt idx="3">
                  <c:v>1920</c:v>
                </c:pt>
                <c:pt idx="4">
                  <c:v>1921</c:v>
                </c:pt>
                <c:pt idx="5">
                  <c:v>1922</c:v>
                </c:pt>
                <c:pt idx="6">
                  <c:v>1923</c:v>
                </c:pt>
                <c:pt idx="7">
                  <c:v>1924</c:v>
                </c:pt>
                <c:pt idx="8">
                  <c:v>1925</c:v>
                </c:pt>
                <c:pt idx="9">
                  <c:v>1926</c:v>
                </c:pt>
                <c:pt idx="10">
                  <c:v>1927</c:v>
                </c:pt>
                <c:pt idx="11">
                  <c:v>1928</c:v>
                </c:pt>
                <c:pt idx="12">
                  <c:v>1929</c:v>
                </c:pt>
                <c:pt idx="13">
                  <c:v>1930</c:v>
                </c:pt>
                <c:pt idx="14">
                  <c:v>1931</c:v>
                </c:pt>
                <c:pt idx="15">
                  <c:v>1932</c:v>
                </c:pt>
                <c:pt idx="16">
                  <c:v>1933</c:v>
                </c:pt>
                <c:pt idx="17">
                  <c:v>1934</c:v>
                </c:pt>
                <c:pt idx="18">
                  <c:v>1935</c:v>
                </c:pt>
                <c:pt idx="19">
                  <c:v>1936</c:v>
                </c:pt>
                <c:pt idx="20">
                  <c:v>1937</c:v>
                </c:pt>
                <c:pt idx="21">
                  <c:v>1938</c:v>
                </c:pt>
                <c:pt idx="22">
                  <c:v>1939</c:v>
                </c:pt>
                <c:pt idx="23">
                  <c:v>1940</c:v>
                </c:pt>
                <c:pt idx="24">
                  <c:v>1941</c:v>
                </c:pt>
                <c:pt idx="25">
                  <c:v>1942</c:v>
                </c:pt>
                <c:pt idx="26">
                  <c:v>1943</c:v>
                </c:pt>
                <c:pt idx="27">
                  <c:v>1944</c:v>
                </c:pt>
                <c:pt idx="28">
                  <c:v>1945</c:v>
                </c:pt>
                <c:pt idx="29">
                  <c:v>1946</c:v>
                </c:pt>
                <c:pt idx="30">
                  <c:v>1947</c:v>
                </c:pt>
                <c:pt idx="31">
                  <c:v>1948</c:v>
                </c:pt>
                <c:pt idx="32">
                  <c:v>1949</c:v>
                </c:pt>
                <c:pt idx="33">
                  <c:v>1950</c:v>
                </c:pt>
                <c:pt idx="34">
                  <c:v>1951</c:v>
                </c:pt>
                <c:pt idx="35">
                  <c:v>1952</c:v>
                </c:pt>
                <c:pt idx="36">
                  <c:v>1953</c:v>
                </c:pt>
                <c:pt idx="37">
                  <c:v>1954</c:v>
                </c:pt>
                <c:pt idx="38">
                  <c:v>1955</c:v>
                </c:pt>
                <c:pt idx="39">
                  <c:v>1956</c:v>
                </c:pt>
                <c:pt idx="40">
                  <c:v>1957</c:v>
                </c:pt>
                <c:pt idx="41">
                  <c:v>1958</c:v>
                </c:pt>
                <c:pt idx="42">
                  <c:v>1959</c:v>
                </c:pt>
                <c:pt idx="43">
                  <c:v>1960</c:v>
                </c:pt>
                <c:pt idx="44">
                  <c:v>1961</c:v>
                </c:pt>
                <c:pt idx="45">
                  <c:v>1962</c:v>
                </c:pt>
                <c:pt idx="46">
                  <c:v>1963</c:v>
                </c:pt>
                <c:pt idx="47">
                  <c:v>1964</c:v>
                </c:pt>
                <c:pt idx="48">
                  <c:v>1965</c:v>
                </c:pt>
                <c:pt idx="49">
                  <c:v>1966</c:v>
                </c:pt>
                <c:pt idx="50">
                  <c:v>1967</c:v>
                </c:pt>
                <c:pt idx="51">
                  <c:v>1968</c:v>
                </c:pt>
                <c:pt idx="52">
                  <c:v>1969</c:v>
                </c:pt>
                <c:pt idx="53">
                  <c:v>1970</c:v>
                </c:pt>
                <c:pt idx="54">
                  <c:v>1971</c:v>
                </c:pt>
                <c:pt idx="55">
                  <c:v>1972</c:v>
                </c:pt>
                <c:pt idx="56">
                  <c:v>1973</c:v>
                </c:pt>
                <c:pt idx="57">
                  <c:v>1974</c:v>
                </c:pt>
                <c:pt idx="58">
                  <c:v>1975</c:v>
                </c:pt>
                <c:pt idx="59">
                  <c:v>1976</c:v>
                </c:pt>
                <c:pt idx="60">
                  <c:v>1977</c:v>
                </c:pt>
                <c:pt idx="61">
                  <c:v>1978</c:v>
                </c:pt>
                <c:pt idx="62">
                  <c:v>1979</c:v>
                </c:pt>
                <c:pt idx="63">
                  <c:v>1980</c:v>
                </c:pt>
                <c:pt idx="64">
                  <c:v>1981</c:v>
                </c:pt>
                <c:pt idx="65">
                  <c:v>1982</c:v>
                </c:pt>
                <c:pt idx="66">
                  <c:v>1983</c:v>
                </c:pt>
                <c:pt idx="67">
                  <c:v>1984</c:v>
                </c:pt>
                <c:pt idx="68">
                  <c:v>1985</c:v>
                </c:pt>
                <c:pt idx="69">
                  <c:v>1986</c:v>
                </c:pt>
                <c:pt idx="70">
                  <c:v>1987</c:v>
                </c:pt>
                <c:pt idx="71">
                  <c:v>1988</c:v>
                </c:pt>
                <c:pt idx="72">
                  <c:v>1989</c:v>
                </c:pt>
                <c:pt idx="73">
                  <c:v>1990</c:v>
                </c:pt>
                <c:pt idx="74">
                  <c:v>1991</c:v>
                </c:pt>
                <c:pt idx="75">
                  <c:v>1992</c:v>
                </c:pt>
                <c:pt idx="76">
                  <c:v>1993</c:v>
                </c:pt>
                <c:pt idx="77">
                  <c:v>1994</c:v>
                </c:pt>
                <c:pt idx="78">
                  <c:v>1995</c:v>
                </c:pt>
                <c:pt idx="79">
                  <c:v>1996</c:v>
                </c:pt>
                <c:pt idx="80">
                  <c:v>1997</c:v>
                </c:pt>
                <c:pt idx="81">
                  <c:v>1998</c:v>
                </c:pt>
                <c:pt idx="82">
                  <c:v>1999</c:v>
                </c:pt>
                <c:pt idx="83">
                  <c:v>2000</c:v>
                </c:pt>
                <c:pt idx="84">
                  <c:v>2001</c:v>
                </c:pt>
                <c:pt idx="85">
                  <c:v>2002</c:v>
                </c:pt>
                <c:pt idx="86">
                  <c:v>2003</c:v>
                </c:pt>
                <c:pt idx="87">
                  <c:v>2004</c:v>
                </c:pt>
                <c:pt idx="88">
                  <c:v>2005</c:v>
                </c:pt>
                <c:pt idx="89">
                  <c:v>2006</c:v>
                </c:pt>
                <c:pt idx="90">
                  <c:v>2007</c:v>
                </c:pt>
                <c:pt idx="91">
                  <c:v>2008</c:v>
                </c:pt>
                <c:pt idx="92">
                  <c:v>2009</c:v>
                </c:pt>
                <c:pt idx="93">
                  <c:v>2010</c:v>
                </c:pt>
                <c:pt idx="94">
                  <c:v>2011</c:v>
                </c:pt>
                <c:pt idx="95">
                  <c:v>2012</c:v>
                </c:pt>
                <c:pt idx="96">
                  <c:v>2013</c:v>
                </c:pt>
                <c:pt idx="97">
                  <c:v>2014</c:v>
                </c:pt>
                <c:pt idx="98">
                  <c:v>2015</c:v>
                </c:pt>
                <c:pt idx="99">
                  <c:v>2016</c:v>
                </c:pt>
                <c:pt idx="100">
                  <c:v>2017</c:v>
                </c:pt>
                <c:pt idx="101">
                  <c:v>2018</c:v>
                </c:pt>
                <c:pt idx="102">
                  <c:v>2019</c:v>
                </c:pt>
                <c:pt idx="103">
                  <c:v>2020</c:v>
                </c:pt>
                <c:pt idx="104">
                  <c:v>2021</c:v>
                </c:pt>
                <c:pt idx="105">
                  <c:v>2022</c:v>
                </c:pt>
                <c:pt idx="106">
                  <c:v>2023</c:v>
                </c:pt>
                <c:pt idx="107">
                  <c:v>2024</c:v>
                </c:pt>
                <c:pt idx="108">
                  <c:v>2025</c:v>
                </c:pt>
                <c:pt idx="109">
                  <c:v>2026</c:v>
                </c:pt>
              </c:strCache>
            </c:strRef>
          </c:cat>
          <c:val>
            <c:numRef>
              <c:f>Taul1!$B$59:$B$168</c:f>
              <c:numCache>
                <c:formatCode>0.0</c:formatCode>
                <c:ptCount val="110"/>
                <c:pt idx="0">
                  <c:v>8.73</c:v>
                </c:pt>
                <c:pt idx="1">
                  <c:v>8.73</c:v>
                </c:pt>
                <c:pt idx="2">
                  <c:v>8.73</c:v>
                </c:pt>
                <c:pt idx="3">
                  <c:v>8.73</c:v>
                </c:pt>
                <c:pt idx="4">
                  <c:v>8.73</c:v>
                </c:pt>
                <c:pt idx="5">
                  <c:v>8.73</c:v>
                </c:pt>
                <c:pt idx="6">
                  <c:v>8.73</c:v>
                </c:pt>
                <c:pt idx="7">
                  <c:v>8.73</c:v>
                </c:pt>
                <c:pt idx="8">
                  <c:v>8.73</c:v>
                </c:pt>
                <c:pt idx="9">
                  <c:v>8.73</c:v>
                </c:pt>
                <c:pt idx="10">
                  <c:v>8.73</c:v>
                </c:pt>
                <c:pt idx="11">
                  <c:v>8.73</c:v>
                </c:pt>
                <c:pt idx="12">
                  <c:v>8.73</c:v>
                </c:pt>
                <c:pt idx="13">
                  <c:v>8.73</c:v>
                </c:pt>
                <c:pt idx="14">
                  <c:v>8.73</c:v>
                </c:pt>
                <c:pt idx="15">
                  <c:v>8.73</c:v>
                </c:pt>
                <c:pt idx="16">
                  <c:v>8.73</c:v>
                </c:pt>
                <c:pt idx="17">
                  <c:v>8.73</c:v>
                </c:pt>
                <c:pt idx="18">
                  <c:v>8.73</c:v>
                </c:pt>
                <c:pt idx="19">
                  <c:v>8.73</c:v>
                </c:pt>
                <c:pt idx="20">
                  <c:v>8.73</c:v>
                </c:pt>
                <c:pt idx="21">
                  <c:v>8.73</c:v>
                </c:pt>
                <c:pt idx="22">
                  <c:v>8.73</c:v>
                </c:pt>
                <c:pt idx="23">
                  <c:v>8.73</c:v>
                </c:pt>
                <c:pt idx="24">
                  <c:v>8.73</c:v>
                </c:pt>
                <c:pt idx="25">
                  <c:v>8.73</c:v>
                </c:pt>
                <c:pt idx="26">
                  <c:v>8.73</c:v>
                </c:pt>
                <c:pt idx="27">
                  <c:v>8.73</c:v>
                </c:pt>
                <c:pt idx="28">
                  <c:v>8.73</c:v>
                </c:pt>
                <c:pt idx="29">
                  <c:v>8.73</c:v>
                </c:pt>
                <c:pt idx="30">
                  <c:v>8.73</c:v>
                </c:pt>
                <c:pt idx="31">
                  <c:v>8.73</c:v>
                </c:pt>
                <c:pt idx="32">
                  <c:v>8.73</c:v>
                </c:pt>
                <c:pt idx="33">
                  <c:v>8.73</c:v>
                </c:pt>
                <c:pt idx="34">
                  <c:v>8.73</c:v>
                </c:pt>
                <c:pt idx="35">
                  <c:v>8.73</c:v>
                </c:pt>
                <c:pt idx="36">
                  <c:v>8.73</c:v>
                </c:pt>
                <c:pt idx="37">
                  <c:v>8.73</c:v>
                </c:pt>
                <c:pt idx="38">
                  <c:v>8.73</c:v>
                </c:pt>
                <c:pt idx="39">
                  <c:v>8.73</c:v>
                </c:pt>
                <c:pt idx="40">
                  <c:v>8.73</c:v>
                </c:pt>
                <c:pt idx="41">
                  <c:v>8.73</c:v>
                </c:pt>
                <c:pt idx="42">
                  <c:v>8.73</c:v>
                </c:pt>
                <c:pt idx="43">
                  <c:v>8.73</c:v>
                </c:pt>
                <c:pt idx="44">
                  <c:v>8.73</c:v>
                </c:pt>
                <c:pt idx="45">
                  <c:v>8.73</c:v>
                </c:pt>
                <c:pt idx="46">
                  <c:v>8.73</c:v>
                </c:pt>
                <c:pt idx="47">
                  <c:v>8.73</c:v>
                </c:pt>
                <c:pt idx="48">
                  <c:v>8.73</c:v>
                </c:pt>
                <c:pt idx="49">
                  <c:v>8.73</c:v>
                </c:pt>
                <c:pt idx="50">
                  <c:v>8.73</c:v>
                </c:pt>
                <c:pt idx="51">
                  <c:v>8.73</c:v>
                </c:pt>
                <c:pt idx="52">
                  <c:v>8.73</c:v>
                </c:pt>
                <c:pt idx="53">
                  <c:v>8.73</c:v>
                </c:pt>
                <c:pt idx="54">
                  <c:v>8.73</c:v>
                </c:pt>
                <c:pt idx="55">
                  <c:v>8.73</c:v>
                </c:pt>
                <c:pt idx="56">
                  <c:v>8.73</c:v>
                </c:pt>
                <c:pt idx="57">
                  <c:v>8.73</c:v>
                </c:pt>
                <c:pt idx="58">
                  <c:v>8.73</c:v>
                </c:pt>
                <c:pt idx="59">
                  <c:v>8.73</c:v>
                </c:pt>
                <c:pt idx="60">
                  <c:v>8.73</c:v>
                </c:pt>
                <c:pt idx="61">
                  <c:v>8.73</c:v>
                </c:pt>
                <c:pt idx="62">
                  <c:v>8.73</c:v>
                </c:pt>
                <c:pt idx="63">
                  <c:v>8.73</c:v>
                </c:pt>
                <c:pt idx="64">
                  <c:v>8.73</c:v>
                </c:pt>
                <c:pt idx="65">
                  <c:v>8.73</c:v>
                </c:pt>
                <c:pt idx="66">
                  <c:v>8.73</c:v>
                </c:pt>
                <c:pt idx="67">
                  <c:v>8.73</c:v>
                </c:pt>
                <c:pt idx="68">
                  <c:v>8.73</c:v>
                </c:pt>
                <c:pt idx="69">
                  <c:v>8.73</c:v>
                </c:pt>
                <c:pt idx="70">
                  <c:v>8.73</c:v>
                </c:pt>
                <c:pt idx="71">
                  <c:v>8.73</c:v>
                </c:pt>
                <c:pt idx="72">
                  <c:v>8.73</c:v>
                </c:pt>
                <c:pt idx="73">
                  <c:v>8.73</c:v>
                </c:pt>
                <c:pt idx="74">
                  <c:v>8.73</c:v>
                </c:pt>
                <c:pt idx="75">
                  <c:v>8.73</c:v>
                </c:pt>
                <c:pt idx="76">
                  <c:v>8.73</c:v>
                </c:pt>
                <c:pt idx="77">
                  <c:v>8.73</c:v>
                </c:pt>
                <c:pt idx="78">
                  <c:v>8.73</c:v>
                </c:pt>
                <c:pt idx="79">
                  <c:v>8.73</c:v>
                </c:pt>
                <c:pt idx="80">
                  <c:v>8.73</c:v>
                </c:pt>
                <c:pt idx="81">
                  <c:v>8.73</c:v>
                </c:pt>
                <c:pt idx="82">
                  <c:v>8.73</c:v>
                </c:pt>
                <c:pt idx="83">
                  <c:v>8.73</c:v>
                </c:pt>
                <c:pt idx="84">
                  <c:v>8.73</c:v>
                </c:pt>
                <c:pt idx="85">
                  <c:v>8.73</c:v>
                </c:pt>
                <c:pt idx="86">
                  <c:v>8.73</c:v>
                </c:pt>
                <c:pt idx="87">
                  <c:v>8.73</c:v>
                </c:pt>
                <c:pt idx="88">
                  <c:v>8.73</c:v>
                </c:pt>
                <c:pt idx="89">
                  <c:v>8.73</c:v>
                </c:pt>
                <c:pt idx="90">
                  <c:v>8.73</c:v>
                </c:pt>
                <c:pt idx="91">
                  <c:v>8.73</c:v>
                </c:pt>
                <c:pt idx="92">
                  <c:v>8.73</c:v>
                </c:pt>
                <c:pt idx="93">
                  <c:v>8.73</c:v>
                </c:pt>
                <c:pt idx="94">
                  <c:v>8.73</c:v>
                </c:pt>
                <c:pt idx="95">
                  <c:v>8.73</c:v>
                </c:pt>
                <c:pt idx="96">
                  <c:v>8.73</c:v>
                </c:pt>
                <c:pt idx="97">
                  <c:v>8.73</c:v>
                </c:pt>
                <c:pt idx="98">
                  <c:v>8.73</c:v>
                </c:pt>
                <c:pt idx="99">
                  <c:v>8.73</c:v>
                </c:pt>
                <c:pt idx="100">
                  <c:v>8.73</c:v>
                </c:pt>
                <c:pt idx="101">
                  <c:v>8.73</c:v>
                </c:pt>
                <c:pt idx="102">
                  <c:v>8.73</c:v>
                </c:pt>
                <c:pt idx="103">
                  <c:v>8.73</c:v>
                </c:pt>
                <c:pt idx="104">
                  <c:v>8.73</c:v>
                </c:pt>
                <c:pt idx="105">
                  <c:v>8.73</c:v>
                </c:pt>
              </c:numCache>
            </c:numRef>
          </c:val>
          <c:extLst>
            <c:ext xmlns:c16="http://schemas.microsoft.com/office/drawing/2014/chart" uri="{C3380CC4-5D6E-409C-BE32-E72D297353CC}">
              <c16:uniqueId val="{00000000-BE11-4937-B743-768EA3A001AB}"/>
            </c:ext>
          </c:extLst>
        </c:ser>
        <c:ser>
          <c:idx val="1"/>
          <c:order val="1"/>
          <c:tx>
            <c:strRef>
              <c:f>Taul1!$C$1</c:f>
              <c:strCache>
                <c:ptCount val="1"/>
                <c:pt idx="0">
                  <c:v>Työpanos</c:v>
                </c:pt>
              </c:strCache>
            </c:strRef>
          </c:tx>
          <c:spPr>
            <a:solidFill>
              <a:schemeClr val="accent4"/>
            </a:solidFill>
            <a:ln>
              <a:noFill/>
            </a:ln>
            <a:effectLst/>
          </c:spPr>
          <c:invertIfNegative val="0"/>
          <c:cat>
            <c:strRef>
              <c:f>Taul1!$A$59:$A$168</c:f>
              <c:strCache>
                <c:ptCount val="110"/>
                <c:pt idx="0">
                  <c:v>1917</c:v>
                </c:pt>
                <c:pt idx="1">
                  <c:v>1918</c:v>
                </c:pt>
                <c:pt idx="2">
                  <c:v>1919</c:v>
                </c:pt>
                <c:pt idx="3">
                  <c:v>1920</c:v>
                </c:pt>
                <c:pt idx="4">
                  <c:v>1921</c:v>
                </c:pt>
                <c:pt idx="5">
                  <c:v>1922</c:v>
                </c:pt>
                <c:pt idx="6">
                  <c:v>1923</c:v>
                </c:pt>
                <c:pt idx="7">
                  <c:v>1924</c:v>
                </c:pt>
                <c:pt idx="8">
                  <c:v>1925</c:v>
                </c:pt>
                <c:pt idx="9">
                  <c:v>1926</c:v>
                </c:pt>
                <c:pt idx="10">
                  <c:v>1927</c:v>
                </c:pt>
                <c:pt idx="11">
                  <c:v>1928</c:v>
                </c:pt>
                <c:pt idx="12">
                  <c:v>1929</c:v>
                </c:pt>
                <c:pt idx="13">
                  <c:v>1930</c:v>
                </c:pt>
                <c:pt idx="14">
                  <c:v>1931</c:v>
                </c:pt>
                <c:pt idx="15">
                  <c:v>1932</c:v>
                </c:pt>
                <c:pt idx="16">
                  <c:v>1933</c:v>
                </c:pt>
                <c:pt idx="17">
                  <c:v>1934</c:v>
                </c:pt>
                <c:pt idx="18">
                  <c:v>1935</c:v>
                </c:pt>
                <c:pt idx="19">
                  <c:v>1936</c:v>
                </c:pt>
                <c:pt idx="20">
                  <c:v>1937</c:v>
                </c:pt>
                <c:pt idx="21">
                  <c:v>1938</c:v>
                </c:pt>
                <c:pt idx="22">
                  <c:v>1939</c:v>
                </c:pt>
                <c:pt idx="23">
                  <c:v>1940</c:v>
                </c:pt>
                <c:pt idx="24">
                  <c:v>1941</c:v>
                </c:pt>
                <c:pt idx="25">
                  <c:v>1942</c:v>
                </c:pt>
                <c:pt idx="26">
                  <c:v>1943</c:v>
                </c:pt>
                <c:pt idx="27">
                  <c:v>1944</c:v>
                </c:pt>
                <c:pt idx="28">
                  <c:v>1945</c:v>
                </c:pt>
                <c:pt idx="29">
                  <c:v>1946</c:v>
                </c:pt>
                <c:pt idx="30">
                  <c:v>1947</c:v>
                </c:pt>
                <c:pt idx="31">
                  <c:v>1948</c:v>
                </c:pt>
                <c:pt idx="32">
                  <c:v>1949</c:v>
                </c:pt>
                <c:pt idx="33">
                  <c:v>1950</c:v>
                </c:pt>
                <c:pt idx="34">
                  <c:v>1951</c:v>
                </c:pt>
                <c:pt idx="35">
                  <c:v>1952</c:v>
                </c:pt>
                <c:pt idx="36">
                  <c:v>1953</c:v>
                </c:pt>
                <c:pt idx="37">
                  <c:v>1954</c:v>
                </c:pt>
                <c:pt idx="38">
                  <c:v>1955</c:v>
                </c:pt>
                <c:pt idx="39">
                  <c:v>1956</c:v>
                </c:pt>
                <c:pt idx="40">
                  <c:v>1957</c:v>
                </c:pt>
                <c:pt idx="41">
                  <c:v>1958</c:v>
                </c:pt>
                <c:pt idx="42">
                  <c:v>1959</c:v>
                </c:pt>
                <c:pt idx="43">
                  <c:v>1960</c:v>
                </c:pt>
                <c:pt idx="44">
                  <c:v>1961</c:v>
                </c:pt>
                <c:pt idx="45">
                  <c:v>1962</c:v>
                </c:pt>
                <c:pt idx="46">
                  <c:v>1963</c:v>
                </c:pt>
                <c:pt idx="47">
                  <c:v>1964</c:v>
                </c:pt>
                <c:pt idx="48">
                  <c:v>1965</c:v>
                </c:pt>
                <c:pt idx="49">
                  <c:v>1966</c:v>
                </c:pt>
                <c:pt idx="50">
                  <c:v>1967</c:v>
                </c:pt>
                <c:pt idx="51">
                  <c:v>1968</c:v>
                </c:pt>
                <c:pt idx="52">
                  <c:v>1969</c:v>
                </c:pt>
                <c:pt idx="53">
                  <c:v>1970</c:v>
                </c:pt>
                <c:pt idx="54">
                  <c:v>1971</c:v>
                </c:pt>
                <c:pt idx="55">
                  <c:v>1972</c:v>
                </c:pt>
                <c:pt idx="56">
                  <c:v>1973</c:v>
                </c:pt>
                <c:pt idx="57">
                  <c:v>1974</c:v>
                </c:pt>
                <c:pt idx="58">
                  <c:v>1975</c:v>
                </c:pt>
                <c:pt idx="59">
                  <c:v>1976</c:v>
                </c:pt>
                <c:pt idx="60">
                  <c:v>1977</c:v>
                </c:pt>
                <c:pt idx="61">
                  <c:v>1978</c:v>
                </c:pt>
                <c:pt idx="62">
                  <c:v>1979</c:v>
                </c:pt>
                <c:pt idx="63">
                  <c:v>1980</c:v>
                </c:pt>
                <c:pt idx="64">
                  <c:v>1981</c:v>
                </c:pt>
                <c:pt idx="65">
                  <c:v>1982</c:v>
                </c:pt>
                <c:pt idx="66">
                  <c:v>1983</c:v>
                </c:pt>
                <c:pt idx="67">
                  <c:v>1984</c:v>
                </c:pt>
                <c:pt idx="68">
                  <c:v>1985</c:v>
                </c:pt>
                <c:pt idx="69">
                  <c:v>1986</c:v>
                </c:pt>
                <c:pt idx="70">
                  <c:v>1987</c:v>
                </c:pt>
                <c:pt idx="71">
                  <c:v>1988</c:v>
                </c:pt>
                <c:pt idx="72">
                  <c:v>1989</c:v>
                </c:pt>
                <c:pt idx="73">
                  <c:v>1990</c:v>
                </c:pt>
                <c:pt idx="74">
                  <c:v>1991</c:v>
                </c:pt>
                <c:pt idx="75">
                  <c:v>1992</c:v>
                </c:pt>
                <c:pt idx="76">
                  <c:v>1993</c:v>
                </c:pt>
                <c:pt idx="77">
                  <c:v>1994</c:v>
                </c:pt>
                <c:pt idx="78">
                  <c:v>1995</c:v>
                </c:pt>
                <c:pt idx="79">
                  <c:v>1996</c:v>
                </c:pt>
                <c:pt idx="80">
                  <c:v>1997</c:v>
                </c:pt>
                <c:pt idx="81">
                  <c:v>1998</c:v>
                </c:pt>
                <c:pt idx="82">
                  <c:v>1999</c:v>
                </c:pt>
                <c:pt idx="83">
                  <c:v>2000</c:v>
                </c:pt>
                <c:pt idx="84">
                  <c:v>2001</c:v>
                </c:pt>
                <c:pt idx="85">
                  <c:v>2002</c:v>
                </c:pt>
                <c:pt idx="86">
                  <c:v>2003</c:v>
                </c:pt>
                <c:pt idx="87">
                  <c:v>2004</c:v>
                </c:pt>
                <c:pt idx="88">
                  <c:v>2005</c:v>
                </c:pt>
                <c:pt idx="89">
                  <c:v>2006</c:v>
                </c:pt>
                <c:pt idx="90">
                  <c:v>2007</c:v>
                </c:pt>
                <c:pt idx="91">
                  <c:v>2008</c:v>
                </c:pt>
                <c:pt idx="92">
                  <c:v>2009</c:v>
                </c:pt>
                <c:pt idx="93">
                  <c:v>2010</c:v>
                </c:pt>
                <c:pt idx="94">
                  <c:v>2011</c:v>
                </c:pt>
                <c:pt idx="95">
                  <c:v>2012</c:v>
                </c:pt>
                <c:pt idx="96">
                  <c:v>2013</c:v>
                </c:pt>
                <c:pt idx="97">
                  <c:v>2014</c:v>
                </c:pt>
                <c:pt idx="98">
                  <c:v>2015</c:v>
                </c:pt>
                <c:pt idx="99">
                  <c:v>2016</c:v>
                </c:pt>
                <c:pt idx="100">
                  <c:v>2017</c:v>
                </c:pt>
                <c:pt idx="101">
                  <c:v>2018</c:v>
                </c:pt>
                <c:pt idx="102">
                  <c:v>2019</c:v>
                </c:pt>
                <c:pt idx="103">
                  <c:v>2020</c:v>
                </c:pt>
                <c:pt idx="104">
                  <c:v>2021</c:v>
                </c:pt>
                <c:pt idx="105">
                  <c:v>2022</c:v>
                </c:pt>
                <c:pt idx="106">
                  <c:v>2023</c:v>
                </c:pt>
                <c:pt idx="107">
                  <c:v>2024</c:v>
                </c:pt>
                <c:pt idx="108">
                  <c:v>2025</c:v>
                </c:pt>
                <c:pt idx="109">
                  <c:v>2026</c:v>
                </c:pt>
              </c:strCache>
            </c:strRef>
          </c:cat>
          <c:val>
            <c:numRef>
              <c:f>Taul1!$C$59:$C$168</c:f>
              <c:numCache>
                <c:formatCode>0.0</c:formatCode>
                <c:ptCount val="110"/>
                <c:pt idx="0">
                  <c:v>0</c:v>
                </c:pt>
                <c:pt idx="1">
                  <c:v>-0.12</c:v>
                </c:pt>
                <c:pt idx="2">
                  <c:v>0.25</c:v>
                </c:pt>
                <c:pt idx="3">
                  <c:v>0.82</c:v>
                </c:pt>
                <c:pt idx="4">
                  <c:v>0.67</c:v>
                </c:pt>
                <c:pt idx="5">
                  <c:v>1.1299999999999999</c:v>
                </c:pt>
                <c:pt idx="6">
                  <c:v>1.57</c:v>
                </c:pt>
                <c:pt idx="7">
                  <c:v>1.65</c:v>
                </c:pt>
                <c:pt idx="8">
                  <c:v>1.66</c:v>
                </c:pt>
                <c:pt idx="9">
                  <c:v>2.0099999999999998</c:v>
                </c:pt>
                <c:pt idx="10">
                  <c:v>2.37</c:v>
                </c:pt>
                <c:pt idx="11">
                  <c:v>2.83</c:v>
                </c:pt>
                <c:pt idx="12">
                  <c:v>2.4300000000000002</c:v>
                </c:pt>
                <c:pt idx="13">
                  <c:v>1.93</c:v>
                </c:pt>
                <c:pt idx="14">
                  <c:v>1.49</c:v>
                </c:pt>
                <c:pt idx="15">
                  <c:v>1.62</c:v>
                </c:pt>
                <c:pt idx="16">
                  <c:v>1.88</c:v>
                </c:pt>
                <c:pt idx="17">
                  <c:v>2.63</c:v>
                </c:pt>
                <c:pt idx="18">
                  <c:v>3</c:v>
                </c:pt>
                <c:pt idx="19">
                  <c:v>3.61</c:v>
                </c:pt>
                <c:pt idx="20">
                  <c:v>4.38</c:v>
                </c:pt>
                <c:pt idx="21">
                  <c:v>4.75</c:v>
                </c:pt>
                <c:pt idx="22">
                  <c:v>3.94</c:v>
                </c:pt>
                <c:pt idx="23">
                  <c:v>4.8499999999999996</c:v>
                </c:pt>
                <c:pt idx="24">
                  <c:v>5.01</c:v>
                </c:pt>
                <c:pt idx="25">
                  <c:v>4.74</c:v>
                </c:pt>
                <c:pt idx="26">
                  <c:v>5.0599999999999996</c:v>
                </c:pt>
                <c:pt idx="27">
                  <c:v>5.9</c:v>
                </c:pt>
                <c:pt idx="28">
                  <c:v>4.83</c:v>
                </c:pt>
                <c:pt idx="29">
                  <c:v>5.77</c:v>
                </c:pt>
                <c:pt idx="30">
                  <c:v>5.73</c:v>
                </c:pt>
                <c:pt idx="31">
                  <c:v>6.92</c:v>
                </c:pt>
                <c:pt idx="32">
                  <c:v>6.76</c:v>
                </c:pt>
                <c:pt idx="33">
                  <c:v>7.02</c:v>
                </c:pt>
                <c:pt idx="34">
                  <c:v>8.2799999999999994</c:v>
                </c:pt>
                <c:pt idx="35">
                  <c:v>8.42</c:v>
                </c:pt>
                <c:pt idx="36">
                  <c:v>8</c:v>
                </c:pt>
                <c:pt idx="37">
                  <c:v>8.86</c:v>
                </c:pt>
                <c:pt idx="38">
                  <c:v>9.7200000000000006</c:v>
                </c:pt>
                <c:pt idx="39">
                  <c:v>10.039999999999999</c:v>
                </c:pt>
                <c:pt idx="40">
                  <c:v>9.9</c:v>
                </c:pt>
                <c:pt idx="41">
                  <c:v>9.7200000000000006</c:v>
                </c:pt>
                <c:pt idx="42">
                  <c:v>10.29</c:v>
                </c:pt>
                <c:pt idx="43">
                  <c:v>11.19</c:v>
                </c:pt>
                <c:pt idx="44">
                  <c:v>11.87</c:v>
                </c:pt>
                <c:pt idx="45">
                  <c:v>11.68</c:v>
                </c:pt>
                <c:pt idx="46">
                  <c:v>11.79</c:v>
                </c:pt>
                <c:pt idx="47">
                  <c:v>12.28</c:v>
                </c:pt>
                <c:pt idx="48">
                  <c:v>12.75</c:v>
                </c:pt>
                <c:pt idx="49">
                  <c:v>12.45</c:v>
                </c:pt>
                <c:pt idx="50">
                  <c:v>11.58</c:v>
                </c:pt>
                <c:pt idx="51">
                  <c:v>10.92</c:v>
                </c:pt>
                <c:pt idx="52">
                  <c:v>11.19</c:v>
                </c:pt>
                <c:pt idx="53">
                  <c:v>11.7</c:v>
                </c:pt>
                <c:pt idx="54">
                  <c:v>10.91</c:v>
                </c:pt>
                <c:pt idx="55">
                  <c:v>11.03</c:v>
                </c:pt>
                <c:pt idx="56">
                  <c:v>11.45</c:v>
                </c:pt>
                <c:pt idx="57">
                  <c:v>11.51</c:v>
                </c:pt>
                <c:pt idx="58">
                  <c:v>10.94</c:v>
                </c:pt>
                <c:pt idx="59">
                  <c:v>10.55</c:v>
                </c:pt>
                <c:pt idx="60">
                  <c:v>9.98</c:v>
                </c:pt>
                <c:pt idx="61">
                  <c:v>9.9499999999999993</c:v>
                </c:pt>
                <c:pt idx="62">
                  <c:v>10.61</c:v>
                </c:pt>
                <c:pt idx="63">
                  <c:v>11.58</c:v>
                </c:pt>
                <c:pt idx="64">
                  <c:v>12.05</c:v>
                </c:pt>
                <c:pt idx="65">
                  <c:v>12.14</c:v>
                </c:pt>
                <c:pt idx="66">
                  <c:v>11.84</c:v>
                </c:pt>
                <c:pt idx="67">
                  <c:v>11.89</c:v>
                </c:pt>
                <c:pt idx="68">
                  <c:v>11.96</c:v>
                </c:pt>
                <c:pt idx="69">
                  <c:v>11.49</c:v>
                </c:pt>
                <c:pt idx="70">
                  <c:v>12.02</c:v>
                </c:pt>
                <c:pt idx="71">
                  <c:v>12.24</c:v>
                </c:pt>
                <c:pt idx="72">
                  <c:v>12.7</c:v>
                </c:pt>
                <c:pt idx="73">
                  <c:v>12.06</c:v>
                </c:pt>
                <c:pt idx="74">
                  <c:v>9.68</c:v>
                </c:pt>
                <c:pt idx="75">
                  <c:v>7.59</c:v>
                </c:pt>
                <c:pt idx="76">
                  <c:v>6.05</c:v>
                </c:pt>
                <c:pt idx="77">
                  <c:v>5.95</c:v>
                </c:pt>
                <c:pt idx="78">
                  <c:v>6.53</c:v>
                </c:pt>
                <c:pt idx="79">
                  <c:v>6.95</c:v>
                </c:pt>
                <c:pt idx="80">
                  <c:v>7.8</c:v>
                </c:pt>
                <c:pt idx="81">
                  <c:v>8.2100000000000009</c:v>
                </c:pt>
                <c:pt idx="82">
                  <c:v>8.82</c:v>
                </c:pt>
                <c:pt idx="83">
                  <c:v>9.26</c:v>
                </c:pt>
                <c:pt idx="84">
                  <c:v>9.48</c:v>
                </c:pt>
                <c:pt idx="85">
                  <c:v>9.74</c:v>
                </c:pt>
                <c:pt idx="86">
                  <c:v>9.6999999999999993</c:v>
                </c:pt>
                <c:pt idx="87">
                  <c:v>9.91</c:v>
                </c:pt>
                <c:pt idx="88">
                  <c:v>10.210000000000001</c:v>
                </c:pt>
                <c:pt idx="89">
                  <c:v>10.76</c:v>
                </c:pt>
                <c:pt idx="90">
                  <c:v>11.48</c:v>
                </c:pt>
                <c:pt idx="91">
                  <c:v>12.21</c:v>
                </c:pt>
                <c:pt idx="92">
                  <c:v>10.77</c:v>
                </c:pt>
                <c:pt idx="93">
                  <c:v>10.68</c:v>
                </c:pt>
                <c:pt idx="94">
                  <c:v>11.08</c:v>
                </c:pt>
                <c:pt idx="95">
                  <c:v>11.15</c:v>
                </c:pt>
                <c:pt idx="96">
                  <c:v>10.71</c:v>
                </c:pt>
                <c:pt idx="97">
                  <c:v>10.5</c:v>
                </c:pt>
                <c:pt idx="98">
                  <c:v>10.42</c:v>
                </c:pt>
                <c:pt idx="99">
                  <c:v>10.57</c:v>
                </c:pt>
                <c:pt idx="100">
                  <c:v>10.81</c:v>
                </c:pt>
                <c:pt idx="101">
                  <c:v>11.65</c:v>
                </c:pt>
                <c:pt idx="102">
                  <c:v>12.15</c:v>
                </c:pt>
                <c:pt idx="103">
                  <c:v>11.23</c:v>
                </c:pt>
                <c:pt idx="104">
                  <c:v>12.4</c:v>
                </c:pt>
                <c:pt idx="105">
                  <c:v>12.69</c:v>
                </c:pt>
              </c:numCache>
            </c:numRef>
          </c:val>
          <c:extLst>
            <c:ext xmlns:c16="http://schemas.microsoft.com/office/drawing/2014/chart" uri="{C3380CC4-5D6E-409C-BE32-E72D297353CC}">
              <c16:uniqueId val="{00000001-BE11-4937-B743-768EA3A001AB}"/>
            </c:ext>
          </c:extLst>
        </c:ser>
        <c:ser>
          <c:idx val="2"/>
          <c:order val="2"/>
          <c:tx>
            <c:strRef>
              <c:f>Taul1!$D$1</c:f>
              <c:strCache>
                <c:ptCount val="1"/>
                <c:pt idx="0">
                  <c:v>Tuottavuus</c:v>
                </c:pt>
              </c:strCache>
            </c:strRef>
          </c:tx>
          <c:spPr>
            <a:solidFill>
              <a:schemeClr val="accent1"/>
            </a:solidFill>
            <a:ln>
              <a:noFill/>
            </a:ln>
            <a:effectLst/>
          </c:spPr>
          <c:invertIfNegative val="0"/>
          <c:cat>
            <c:strRef>
              <c:f>Taul1!$A$59:$A$168</c:f>
              <c:strCache>
                <c:ptCount val="110"/>
                <c:pt idx="0">
                  <c:v>1917</c:v>
                </c:pt>
                <c:pt idx="1">
                  <c:v>1918</c:v>
                </c:pt>
                <c:pt idx="2">
                  <c:v>1919</c:v>
                </c:pt>
                <c:pt idx="3">
                  <c:v>1920</c:v>
                </c:pt>
                <c:pt idx="4">
                  <c:v>1921</c:v>
                </c:pt>
                <c:pt idx="5">
                  <c:v>1922</c:v>
                </c:pt>
                <c:pt idx="6">
                  <c:v>1923</c:v>
                </c:pt>
                <c:pt idx="7">
                  <c:v>1924</c:v>
                </c:pt>
                <c:pt idx="8">
                  <c:v>1925</c:v>
                </c:pt>
                <c:pt idx="9">
                  <c:v>1926</c:v>
                </c:pt>
                <c:pt idx="10">
                  <c:v>1927</c:v>
                </c:pt>
                <c:pt idx="11">
                  <c:v>1928</c:v>
                </c:pt>
                <c:pt idx="12">
                  <c:v>1929</c:v>
                </c:pt>
                <c:pt idx="13">
                  <c:v>1930</c:v>
                </c:pt>
                <c:pt idx="14">
                  <c:v>1931</c:v>
                </c:pt>
                <c:pt idx="15">
                  <c:v>1932</c:v>
                </c:pt>
                <c:pt idx="16">
                  <c:v>1933</c:v>
                </c:pt>
                <c:pt idx="17">
                  <c:v>1934</c:v>
                </c:pt>
                <c:pt idx="18">
                  <c:v>1935</c:v>
                </c:pt>
                <c:pt idx="19">
                  <c:v>1936</c:v>
                </c:pt>
                <c:pt idx="20">
                  <c:v>1937</c:v>
                </c:pt>
                <c:pt idx="21">
                  <c:v>1938</c:v>
                </c:pt>
                <c:pt idx="22">
                  <c:v>1939</c:v>
                </c:pt>
                <c:pt idx="23">
                  <c:v>1940</c:v>
                </c:pt>
                <c:pt idx="24">
                  <c:v>1941</c:v>
                </c:pt>
                <c:pt idx="25">
                  <c:v>1942</c:v>
                </c:pt>
                <c:pt idx="26">
                  <c:v>1943</c:v>
                </c:pt>
                <c:pt idx="27">
                  <c:v>1944</c:v>
                </c:pt>
                <c:pt idx="28">
                  <c:v>1945</c:v>
                </c:pt>
                <c:pt idx="29">
                  <c:v>1946</c:v>
                </c:pt>
                <c:pt idx="30">
                  <c:v>1947</c:v>
                </c:pt>
                <c:pt idx="31">
                  <c:v>1948</c:v>
                </c:pt>
                <c:pt idx="32">
                  <c:v>1949</c:v>
                </c:pt>
                <c:pt idx="33">
                  <c:v>1950</c:v>
                </c:pt>
                <c:pt idx="34">
                  <c:v>1951</c:v>
                </c:pt>
                <c:pt idx="35">
                  <c:v>1952</c:v>
                </c:pt>
                <c:pt idx="36">
                  <c:v>1953</c:v>
                </c:pt>
                <c:pt idx="37">
                  <c:v>1954</c:v>
                </c:pt>
                <c:pt idx="38">
                  <c:v>1955</c:v>
                </c:pt>
                <c:pt idx="39">
                  <c:v>1956</c:v>
                </c:pt>
                <c:pt idx="40">
                  <c:v>1957</c:v>
                </c:pt>
                <c:pt idx="41">
                  <c:v>1958</c:v>
                </c:pt>
                <c:pt idx="42">
                  <c:v>1959</c:v>
                </c:pt>
                <c:pt idx="43">
                  <c:v>1960</c:v>
                </c:pt>
                <c:pt idx="44">
                  <c:v>1961</c:v>
                </c:pt>
                <c:pt idx="45">
                  <c:v>1962</c:v>
                </c:pt>
                <c:pt idx="46">
                  <c:v>1963</c:v>
                </c:pt>
                <c:pt idx="47">
                  <c:v>1964</c:v>
                </c:pt>
                <c:pt idx="48">
                  <c:v>1965</c:v>
                </c:pt>
                <c:pt idx="49">
                  <c:v>1966</c:v>
                </c:pt>
                <c:pt idx="50">
                  <c:v>1967</c:v>
                </c:pt>
                <c:pt idx="51">
                  <c:v>1968</c:v>
                </c:pt>
                <c:pt idx="52">
                  <c:v>1969</c:v>
                </c:pt>
                <c:pt idx="53">
                  <c:v>1970</c:v>
                </c:pt>
                <c:pt idx="54">
                  <c:v>1971</c:v>
                </c:pt>
                <c:pt idx="55">
                  <c:v>1972</c:v>
                </c:pt>
                <c:pt idx="56">
                  <c:v>1973</c:v>
                </c:pt>
                <c:pt idx="57">
                  <c:v>1974</c:v>
                </c:pt>
                <c:pt idx="58">
                  <c:v>1975</c:v>
                </c:pt>
                <c:pt idx="59">
                  <c:v>1976</c:v>
                </c:pt>
                <c:pt idx="60">
                  <c:v>1977</c:v>
                </c:pt>
                <c:pt idx="61">
                  <c:v>1978</c:v>
                </c:pt>
                <c:pt idx="62">
                  <c:v>1979</c:v>
                </c:pt>
                <c:pt idx="63">
                  <c:v>1980</c:v>
                </c:pt>
                <c:pt idx="64">
                  <c:v>1981</c:v>
                </c:pt>
                <c:pt idx="65">
                  <c:v>1982</c:v>
                </c:pt>
                <c:pt idx="66">
                  <c:v>1983</c:v>
                </c:pt>
                <c:pt idx="67">
                  <c:v>1984</c:v>
                </c:pt>
                <c:pt idx="68">
                  <c:v>1985</c:v>
                </c:pt>
                <c:pt idx="69">
                  <c:v>1986</c:v>
                </c:pt>
                <c:pt idx="70">
                  <c:v>1987</c:v>
                </c:pt>
                <c:pt idx="71">
                  <c:v>1988</c:v>
                </c:pt>
                <c:pt idx="72">
                  <c:v>1989</c:v>
                </c:pt>
                <c:pt idx="73">
                  <c:v>1990</c:v>
                </c:pt>
                <c:pt idx="74">
                  <c:v>1991</c:v>
                </c:pt>
                <c:pt idx="75">
                  <c:v>1992</c:v>
                </c:pt>
                <c:pt idx="76">
                  <c:v>1993</c:v>
                </c:pt>
                <c:pt idx="77">
                  <c:v>1994</c:v>
                </c:pt>
                <c:pt idx="78">
                  <c:v>1995</c:v>
                </c:pt>
                <c:pt idx="79">
                  <c:v>1996</c:v>
                </c:pt>
                <c:pt idx="80">
                  <c:v>1997</c:v>
                </c:pt>
                <c:pt idx="81">
                  <c:v>1998</c:v>
                </c:pt>
                <c:pt idx="82">
                  <c:v>1999</c:v>
                </c:pt>
                <c:pt idx="83">
                  <c:v>2000</c:v>
                </c:pt>
                <c:pt idx="84">
                  <c:v>2001</c:v>
                </c:pt>
                <c:pt idx="85">
                  <c:v>2002</c:v>
                </c:pt>
                <c:pt idx="86">
                  <c:v>2003</c:v>
                </c:pt>
                <c:pt idx="87">
                  <c:v>2004</c:v>
                </c:pt>
                <c:pt idx="88">
                  <c:v>2005</c:v>
                </c:pt>
                <c:pt idx="89">
                  <c:v>2006</c:v>
                </c:pt>
                <c:pt idx="90">
                  <c:v>2007</c:v>
                </c:pt>
                <c:pt idx="91">
                  <c:v>2008</c:v>
                </c:pt>
                <c:pt idx="92">
                  <c:v>2009</c:v>
                </c:pt>
                <c:pt idx="93">
                  <c:v>2010</c:v>
                </c:pt>
                <c:pt idx="94">
                  <c:v>2011</c:v>
                </c:pt>
                <c:pt idx="95">
                  <c:v>2012</c:v>
                </c:pt>
                <c:pt idx="96">
                  <c:v>2013</c:v>
                </c:pt>
                <c:pt idx="97">
                  <c:v>2014</c:v>
                </c:pt>
                <c:pt idx="98">
                  <c:v>2015</c:v>
                </c:pt>
                <c:pt idx="99">
                  <c:v>2016</c:v>
                </c:pt>
                <c:pt idx="100">
                  <c:v>2017</c:v>
                </c:pt>
                <c:pt idx="101">
                  <c:v>2018</c:v>
                </c:pt>
                <c:pt idx="102">
                  <c:v>2019</c:v>
                </c:pt>
                <c:pt idx="103">
                  <c:v>2020</c:v>
                </c:pt>
                <c:pt idx="104">
                  <c:v>2021</c:v>
                </c:pt>
                <c:pt idx="105">
                  <c:v>2022</c:v>
                </c:pt>
                <c:pt idx="106">
                  <c:v>2023</c:v>
                </c:pt>
                <c:pt idx="107">
                  <c:v>2024</c:v>
                </c:pt>
                <c:pt idx="108">
                  <c:v>2025</c:v>
                </c:pt>
                <c:pt idx="109">
                  <c:v>2026</c:v>
                </c:pt>
              </c:strCache>
            </c:strRef>
          </c:cat>
          <c:val>
            <c:numRef>
              <c:f>Taul1!$D$59:$D$168</c:f>
              <c:numCache>
                <c:formatCode>0.0</c:formatCode>
                <c:ptCount val="110"/>
                <c:pt idx="0">
                  <c:v>0</c:v>
                </c:pt>
                <c:pt idx="1">
                  <c:v>-1.04</c:v>
                </c:pt>
                <c:pt idx="2">
                  <c:v>0.16</c:v>
                </c:pt>
                <c:pt idx="3">
                  <c:v>0.68</c:v>
                </c:pt>
                <c:pt idx="4">
                  <c:v>1.17</c:v>
                </c:pt>
                <c:pt idx="5">
                  <c:v>1.81</c:v>
                </c:pt>
                <c:pt idx="6">
                  <c:v>2.23</c:v>
                </c:pt>
                <c:pt idx="7">
                  <c:v>2.4900000000000002</c:v>
                </c:pt>
                <c:pt idx="8">
                  <c:v>3.2</c:v>
                </c:pt>
                <c:pt idx="9">
                  <c:v>3.38</c:v>
                </c:pt>
                <c:pt idx="10">
                  <c:v>4.12</c:v>
                </c:pt>
                <c:pt idx="11">
                  <c:v>4.6900000000000004</c:v>
                </c:pt>
                <c:pt idx="12">
                  <c:v>5.29</c:v>
                </c:pt>
                <c:pt idx="13">
                  <c:v>5.59</c:v>
                </c:pt>
                <c:pt idx="14">
                  <c:v>5.63</c:v>
                </c:pt>
                <c:pt idx="15">
                  <c:v>5.43</c:v>
                </c:pt>
                <c:pt idx="16">
                  <c:v>6.23</c:v>
                </c:pt>
                <c:pt idx="17">
                  <c:v>7.38</c:v>
                </c:pt>
                <c:pt idx="18">
                  <c:v>7.82</c:v>
                </c:pt>
                <c:pt idx="19">
                  <c:v>8.5299999999999994</c:v>
                </c:pt>
                <c:pt idx="20">
                  <c:v>8.94</c:v>
                </c:pt>
                <c:pt idx="21">
                  <c:v>9.7100000000000009</c:v>
                </c:pt>
                <c:pt idx="22">
                  <c:v>9.5399999999999991</c:v>
                </c:pt>
                <c:pt idx="23">
                  <c:v>7.46</c:v>
                </c:pt>
                <c:pt idx="24">
                  <c:v>8</c:v>
                </c:pt>
                <c:pt idx="25">
                  <c:v>8.34</c:v>
                </c:pt>
                <c:pt idx="26">
                  <c:v>10.52</c:v>
                </c:pt>
                <c:pt idx="27">
                  <c:v>9.6999999999999993</c:v>
                </c:pt>
                <c:pt idx="28">
                  <c:v>9.39</c:v>
                </c:pt>
                <c:pt idx="29">
                  <c:v>10.27</c:v>
                </c:pt>
                <c:pt idx="30">
                  <c:v>10.89</c:v>
                </c:pt>
                <c:pt idx="31">
                  <c:v>11.71</c:v>
                </c:pt>
                <c:pt idx="32">
                  <c:v>13.53</c:v>
                </c:pt>
                <c:pt idx="33">
                  <c:v>14.39</c:v>
                </c:pt>
                <c:pt idx="34">
                  <c:v>15.7</c:v>
                </c:pt>
                <c:pt idx="35">
                  <c:v>16.64</c:v>
                </c:pt>
                <c:pt idx="36">
                  <c:v>17.309999999999999</c:v>
                </c:pt>
                <c:pt idx="37">
                  <c:v>19.43</c:v>
                </c:pt>
                <c:pt idx="38">
                  <c:v>20.45</c:v>
                </c:pt>
                <c:pt idx="39">
                  <c:v>21.3</c:v>
                </c:pt>
                <c:pt idx="40">
                  <c:v>23.33</c:v>
                </c:pt>
                <c:pt idx="41">
                  <c:v>23.74</c:v>
                </c:pt>
                <c:pt idx="42">
                  <c:v>25.66</c:v>
                </c:pt>
                <c:pt idx="43">
                  <c:v>28.87</c:v>
                </c:pt>
                <c:pt idx="44">
                  <c:v>31.9</c:v>
                </c:pt>
                <c:pt idx="45">
                  <c:v>33.65</c:v>
                </c:pt>
                <c:pt idx="46">
                  <c:v>35.299999999999997</c:v>
                </c:pt>
                <c:pt idx="47">
                  <c:v>37.76</c:v>
                </c:pt>
                <c:pt idx="48">
                  <c:v>40.409999999999997</c:v>
                </c:pt>
                <c:pt idx="49">
                  <c:v>42.18</c:v>
                </c:pt>
                <c:pt idx="50">
                  <c:v>44.42</c:v>
                </c:pt>
                <c:pt idx="51">
                  <c:v>46.57</c:v>
                </c:pt>
                <c:pt idx="52">
                  <c:v>52.65</c:v>
                </c:pt>
                <c:pt idx="53">
                  <c:v>57.57</c:v>
                </c:pt>
                <c:pt idx="54">
                  <c:v>59.98</c:v>
                </c:pt>
                <c:pt idx="55">
                  <c:v>65.94</c:v>
                </c:pt>
                <c:pt idx="56">
                  <c:v>71.27</c:v>
                </c:pt>
                <c:pt idx="57">
                  <c:v>73.97</c:v>
                </c:pt>
                <c:pt idx="58">
                  <c:v>75.63</c:v>
                </c:pt>
                <c:pt idx="59">
                  <c:v>76.5</c:v>
                </c:pt>
                <c:pt idx="60">
                  <c:v>77.39</c:v>
                </c:pt>
                <c:pt idx="61">
                  <c:v>80.430000000000007</c:v>
                </c:pt>
                <c:pt idx="62">
                  <c:v>86.89</c:v>
                </c:pt>
                <c:pt idx="63">
                  <c:v>91.9</c:v>
                </c:pt>
                <c:pt idx="64">
                  <c:v>92.91</c:v>
                </c:pt>
                <c:pt idx="65">
                  <c:v>96.35</c:v>
                </c:pt>
                <c:pt idx="66">
                  <c:v>100.3</c:v>
                </c:pt>
                <c:pt idx="67">
                  <c:v>104.17</c:v>
                </c:pt>
                <c:pt idx="68">
                  <c:v>108.52</c:v>
                </c:pt>
                <c:pt idx="69">
                  <c:v>112.55</c:v>
                </c:pt>
                <c:pt idx="70">
                  <c:v>116.77</c:v>
                </c:pt>
                <c:pt idx="71">
                  <c:v>123.72</c:v>
                </c:pt>
                <c:pt idx="72">
                  <c:v>130.62</c:v>
                </c:pt>
                <c:pt idx="73">
                  <c:v>132.28</c:v>
                </c:pt>
                <c:pt idx="74">
                  <c:v>125.65</c:v>
                </c:pt>
                <c:pt idx="75">
                  <c:v>123</c:v>
                </c:pt>
                <c:pt idx="76">
                  <c:v>123.62</c:v>
                </c:pt>
                <c:pt idx="77">
                  <c:v>129.19999999999999</c:v>
                </c:pt>
                <c:pt idx="78">
                  <c:v>134.69</c:v>
                </c:pt>
                <c:pt idx="79">
                  <c:v>139.77000000000001</c:v>
                </c:pt>
                <c:pt idx="80">
                  <c:v>148.76</c:v>
                </c:pt>
                <c:pt idx="81">
                  <c:v>157.38</c:v>
                </c:pt>
                <c:pt idx="82">
                  <c:v>164.4</c:v>
                </c:pt>
                <c:pt idx="83">
                  <c:v>174.46</c:v>
                </c:pt>
                <c:pt idx="84">
                  <c:v>179.26</c:v>
                </c:pt>
                <c:pt idx="85">
                  <c:v>182.37</c:v>
                </c:pt>
                <c:pt idx="86">
                  <c:v>186.44</c:v>
                </c:pt>
                <c:pt idx="87">
                  <c:v>194.41</c:v>
                </c:pt>
                <c:pt idx="88">
                  <c:v>200.03</c:v>
                </c:pt>
                <c:pt idx="89">
                  <c:v>208.3</c:v>
                </c:pt>
                <c:pt idx="90">
                  <c:v>219.65</c:v>
                </c:pt>
                <c:pt idx="91">
                  <c:v>220.8</c:v>
                </c:pt>
                <c:pt idx="92">
                  <c:v>202.72</c:v>
                </c:pt>
                <c:pt idx="93">
                  <c:v>209.89</c:v>
                </c:pt>
                <c:pt idx="94">
                  <c:v>215.33</c:v>
                </c:pt>
                <c:pt idx="95">
                  <c:v>211.98</c:v>
                </c:pt>
                <c:pt idx="96">
                  <c:v>210.33</c:v>
                </c:pt>
                <c:pt idx="97">
                  <c:v>209.7</c:v>
                </c:pt>
                <c:pt idx="98">
                  <c:v>211.02</c:v>
                </c:pt>
                <c:pt idx="99">
                  <c:v>217.35</c:v>
                </c:pt>
                <c:pt idx="100">
                  <c:v>224.66</c:v>
                </c:pt>
                <c:pt idx="101">
                  <c:v>226.59</c:v>
                </c:pt>
                <c:pt idx="102">
                  <c:v>229.12</c:v>
                </c:pt>
                <c:pt idx="103">
                  <c:v>224.16</c:v>
                </c:pt>
                <c:pt idx="104">
                  <c:v>230.4</c:v>
                </c:pt>
                <c:pt idx="105">
                  <c:v>235.46</c:v>
                </c:pt>
              </c:numCache>
            </c:numRef>
          </c:val>
          <c:extLst>
            <c:ext xmlns:c16="http://schemas.microsoft.com/office/drawing/2014/chart" uri="{C3380CC4-5D6E-409C-BE32-E72D297353CC}">
              <c16:uniqueId val="{00000002-BE11-4937-B743-768EA3A001AB}"/>
            </c:ext>
          </c:extLst>
        </c:ser>
        <c:dLbls>
          <c:showLegendKey val="0"/>
          <c:showVal val="0"/>
          <c:showCatName val="0"/>
          <c:showSerName val="0"/>
          <c:showPercent val="0"/>
          <c:showBubbleSize val="0"/>
        </c:dLbls>
        <c:gapWidth val="0"/>
        <c:overlap val="100"/>
        <c:axId val="900371824"/>
        <c:axId val="900367888"/>
      </c:barChart>
      <c:catAx>
        <c:axId val="900371824"/>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i-FI"/>
          </a:p>
        </c:txPr>
        <c:crossAx val="900367888"/>
        <c:crosses val="autoZero"/>
        <c:auto val="1"/>
        <c:lblAlgn val="ctr"/>
        <c:lblOffset val="100"/>
        <c:tickLblSkip val="10"/>
        <c:tickMarkSkip val="10"/>
        <c:noMultiLvlLbl val="0"/>
      </c:catAx>
      <c:valAx>
        <c:axId val="900367888"/>
        <c:scaling>
          <c:orientation val="minMax"/>
          <c:max val="260"/>
          <c:min val="0"/>
        </c:scaling>
        <c:delete val="0"/>
        <c:axPos val="r"/>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i-FI"/>
          </a:p>
        </c:txPr>
        <c:crossAx val="900371824"/>
        <c:crosses val="max"/>
        <c:crossBetween val="between"/>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pPr>
      <a:endParaRPr lang="fi-FI"/>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Taul1!$A$2</c:f>
              <c:strCache>
                <c:ptCount val="1"/>
                <c:pt idx="0">
                  <c:v>Suomi</c:v>
                </c:pt>
              </c:strCache>
            </c:strRef>
          </c:tx>
          <c:spPr>
            <a:solidFill>
              <a:schemeClr val="tx2"/>
            </a:solidFill>
            <a:ln>
              <a:noFill/>
            </a:ln>
            <a:effectLst/>
          </c:spPr>
          <c:invertIfNegative val="0"/>
          <c:cat>
            <c:strRef>
              <c:f>Taul1!$B$1</c:f>
              <c:strCache>
                <c:ptCount val="1"/>
                <c:pt idx="0">
                  <c:v>BKT käypiin hintoihin, miljoonaa euroa</c:v>
                </c:pt>
              </c:strCache>
            </c:strRef>
          </c:cat>
          <c:val>
            <c:numRef>
              <c:f>Taul1!$B$2</c:f>
              <c:numCache>
                <c:formatCode>General</c:formatCode>
                <c:ptCount val="1"/>
                <c:pt idx="0">
                  <c:v>268650</c:v>
                </c:pt>
              </c:numCache>
            </c:numRef>
          </c:val>
          <c:extLst>
            <c:ext xmlns:c16="http://schemas.microsoft.com/office/drawing/2014/chart" uri="{C3380CC4-5D6E-409C-BE32-E72D297353CC}">
              <c16:uniqueId val="{00000000-5906-4D9D-AE57-4E656B612E22}"/>
            </c:ext>
          </c:extLst>
        </c:ser>
        <c:ser>
          <c:idx val="1"/>
          <c:order val="1"/>
          <c:tx>
            <c:strRef>
              <c:f>Taul1!$A$3</c:f>
              <c:strCache>
                <c:ptCount val="1"/>
                <c:pt idx="0">
                  <c:v>Viro</c:v>
                </c:pt>
              </c:strCache>
            </c:strRef>
          </c:tx>
          <c:spPr>
            <a:solidFill>
              <a:schemeClr val="accent4"/>
            </a:solidFill>
            <a:ln>
              <a:noFill/>
            </a:ln>
            <a:effectLst/>
          </c:spPr>
          <c:invertIfNegative val="0"/>
          <c:cat>
            <c:strRef>
              <c:f>Taul1!$B$1</c:f>
              <c:strCache>
                <c:ptCount val="1"/>
                <c:pt idx="0">
                  <c:v>BKT käypiin hintoihin, miljoonaa euroa</c:v>
                </c:pt>
              </c:strCache>
            </c:strRef>
          </c:cat>
          <c:val>
            <c:numRef>
              <c:f>Taul1!$B$3</c:f>
              <c:numCache>
                <c:formatCode>General</c:formatCode>
                <c:ptCount val="1"/>
                <c:pt idx="0">
                  <c:v>36181.4</c:v>
                </c:pt>
              </c:numCache>
            </c:numRef>
          </c:val>
          <c:extLst>
            <c:ext xmlns:c16="http://schemas.microsoft.com/office/drawing/2014/chart" uri="{C3380CC4-5D6E-409C-BE32-E72D297353CC}">
              <c16:uniqueId val="{00000003-5906-4D9D-AE57-4E656B612E22}"/>
            </c:ext>
          </c:extLst>
        </c:ser>
        <c:dLbls>
          <c:showLegendKey val="0"/>
          <c:showVal val="0"/>
          <c:showCatName val="0"/>
          <c:showSerName val="0"/>
          <c:showPercent val="0"/>
          <c:showBubbleSize val="0"/>
        </c:dLbls>
        <c:gapWidth val="150"/>
        <c:overlap val="-20"/>
        <c:axId val="853751656"/>
        <c:axId val="853750344"/>
      </c:barChart>
      <c:catAx>
        <c:axId val="8537516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853750344"/>
        <c:crosses val="autoZero"/>
        <c:auto val="1"/>
        <c:lblAlgn val="ctr"/>
        <c:lblOffset val="100"/>
        <c:noMultiLvlLbl val="0"/>
      </c:catAx>
      <c:valAx>
        <c:axId val="853750344"/>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853751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j-lt"/>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Taul1!$A$2</c:f>
              <c:strCache>
                <c:ptCount val="1"/>
                <c:pt idx="0">
                  <c:v>Suomi</c:v>
                </c:pt>
              </c:strCache>
            </c:strRef>
          </c:tx>
          <c:spPr>
            <a:solidFill>
              <a:schemeClr val="tx2"/>
            </a:solidFill>
            <a:ln>
              <a:noFill/>
            </a:ln>
            <a:effectLst/>
          </c:spPr>
          <c:invertIfNegative val="0"/>
          <c:cat>
            <c:strRef>
              <c:f>Taul1!$C$1</c:f>
              <c:strCache>
                <c:ptCount val="1"/>
                <c:pt idx="0">
                  <c:v>BKT käypiin hintoihin asukasta kohden, euroa</c:v>
                </c:pt>
              </c:strCache>
            </c:strRef>
          </c:cat>
          <c:val>
            <c:numRef>
              <c:f>Taul1!$C$2</c:f>
              <c:numCache>
                <c:formatCode>General</c:formatCode>
                <c:ptCount val="1"/>
                <c:pt idx="0">
                  <c:v>48350</c:v>
                </c:pt>
              </c:numCache>
            </c:numRef>
          </c:val>
          <c:extLst>
            <c:ext xmlns:c16="http://schemas.microsoft.com/office/drawing/2014/chart" uri="{C3380CC4-5D6E-409C-BE32-E72D297353CC}">
              <c16:uniqueId val="{00000000-23FD-4AAF-BE01-296BAB6CEA2E}"/>
            </c:ext>
          </c:extLst>
        </c:ser>
        <c:ser>
          <c:idx val="1"/>
          <c:order val="1"/>
          <c:tx>
            <c:strRef>
              <c:f>Taul1!$A$3</c:f>
              <c:strCache>
                <c:ptCount val="1"/>
                <c:pt idx="0">
                  <c:v>Viro</c:v>
                </c:pt>
              </c:strCache>
            </c:strRef>
          </c:tx>
          <c:spPr>
            <a:solidFill>
              <a:schemeClr val="accent4"/>
            </a:solidFill>
            <a:ln>
              <a:noFill/>
            </a:ln>
            <a:effectLst/>
          </c:spPr>
          <c:invertIfNegative val="0"/>
          <c:cat>
            <c:strRef>
              <c:f>Taul1!$C$1</c:f>
              <c:strCache>
                <c:ptCount val="1"/>
                <c:pt idx="0">
                  <c:v>BKT käypiin hintoihin asukasta kohden, euroa</c:v>
                </c:pt>
              </c:strCache>
            </c:strRef>
          </c:cat>
          <c:val>
            <c:numRef>
              <c:f>Taul1!$C$3</c:f>
              <c:numCache>
                <c:formatCode>General</c:formatCode>
                <c:ptCount val="1"/>
                <c:pt idx="0">
                  <c:v>27170</c:v>
                </c:pt>
              </c:numCache>
            </c:numRef>
          </c:val>
          <c:extLst>
            <c:ext xmlns:c16="http://schemas.microsoft.com/office/drawing/2014/chart" uri="{C3380CC4-5D6E-409C-BE32-E72D297353CC}">
              <c16:uniqueId val="{00000001-23FD-4AAF-BE01-296BAB6CEA2E}"/>
            </c:ext>
          </c:extLst>
        </c:ser>
        <c:dLbls>
          <c:showLegendKey val="0"/>
          <c:showVal val="0"/>
          <c:showCatName val="0"/>
          <c:showSerName val="0"/>
          <c:showPercent val="0"/>
          <c:showBubbleSize val="0"/>
        </c:dLbls>
        <c:gapWidth val="150"/>
        <c:overlap val="-20"/>
        <c:axId val="853751656"/>
        <c:axId val="853750344"/>
      </c:barChart>
      <c:catAx>
        <c:axId val="8537516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853750344"/>
        <c:crosses val="autoZero"/>
        <c:auto val="1"/>
        <c:lblAlgn val="ctr"/>
        <c:lblOffset val="100"/>
        <c:noMultiLvlLbl val="0"/>
      </c:catAx>
      <c:valAx>
        <c:axId val="853750344"/>
        <c:scaling>
          <c:orientation val="minMax"/>
          <c:max val="50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853751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j-lt"/>
        </a:defRPr>
      </a:pPr>
      <a:endParaRPr lang="fi-FI"/>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Taul1!$A$2</c:f>
              <c:strCache>
                <c:ptCount val="1"/>
                <c:pt idx="0">
                  <c:v>Suomi</c:v>
                </c:pt>
              </c:strCache>
            </c:strRef>
          </c:tx>
          <c:spPr>
            <a:solidFill>
              <a:schemeClr val="tx2"/>
            </a:solidFill>
            <a:ln>
              <a:noFill/>
            </a:ln>
            <a:effectLst/>
          </c:spPr>
          <c:invertIfNegative val="0"/>
          <c:cat>
            <c:strRef>
              <c:f>Taul1!$D$1</c:f>
              <c:strCache>
                <c:ptCount val="1"/>
                <c:pt idx="0">
                  <c:v>Ostovoimakorjattu BKT asukasta kohden, euroa (PPS, EU27 2020)</c:v>
                </c:pt>
              </c:strCache>
            </c:strRef>
          </c:cat>
          <c:val>
            <c:numRef>
              <c:f>Taul1!$D$2</c:f>
              <c:numCache>
                <c:formatCode>General</c:formatCode>
                <c:ptCount val="1"/>
                <c:pt idx="0">
                  <c:v>38678.699999999997</c:v>
                </c:pt>
              </c:numCache>
            </c:numRef>
          </c:val>
          <c:extLst>
            <c:ext xmlns:c16="http://schemas.microsoft.com/office/drawing/2014/chart" uri="{C3380CC4-5D6E-409C-BE32-E72D297353CC}">
              <c16:uniqueId val="{00000000-C0FC-477D-A1A2-8F27A98300FA}"/>
            </c:ext>
          </c:extLst>
        </c:ser>
        <c:ser>
          <c:idx val="1"/>
          <c:order val="1"/>
          <c:tx>
            <c:strRef>
              <c:f>Taul1!$A$3</c:f>
              <c:strCache>
                <c:ptCount val="1"/>
                <c:pt idx="0">
                  <c:v>Viro</c:v>
                </c:pt>
              </c:strCache>
            </c:strRef>
          </c:tx>
          <c:spPr>
            <a:solidFill>
              <a:schemeClr val="accent4"/>
            </a:solidFill>
            <a:ln>
              <a:noFill/>
            </a:ln>
            <a:effectLst/>
          </c:spPr>
          <c:invertIfNegative val="0"/>
          <c:cat>
            <c:strRef>
              <c:f>Taul1!$D$1</c:f>
              <c:strCache>
                <c:ptCount val="1"/>
                <c:pt idx="0">
                  <c:v>Ostovoimakorjattu BKT asukasta kohden, euroa (PPS, EU27 2020)</c:v>
                </c:pt>
              </c:strCache>
            </c:strRef>
          </c:cat>
          <c:val>
            <c:numRef>
              <c:f>Taul1!$D$3</c:f>
              <c:numCache>
                <c:formatCode>General</c:formatCode>
                <c:ptCount val="1"/>
                <c:pt idx="0">
                  <c:v>30671</c:v>
                </c:pt>
              </c:numCache>
            </c:numRef>
          </c:val>
          <c:extLst>
            <c:ext xmlns:c16="http://schemas.microsoft.com/office/drawing/2014/chart" uri="{C3380CC4-5D6E-409C-BE32-E72D297353CC}">
              <c16:uniqueId val="{00000001-C0FC-477D-A1A2-8F27A98300FA}"/>
            </c:ext>
          </c:extLst>
        </c:ser>
        <c:dLbls>
          <c:showLegendKey val="0"/>
          <c:showVal val="0"/>
          <c:showCatName val="0"/>
          <c:showSerName val="0"/>
          <c:showPercent val="0"/>
          <c:showBubbleSize val="0"/>
        </c:dLbls>
        <c:gapWidth val="150"/>
        <c:overlap val="-20"/>
        <c:axId val="853751656"/>
        <c:axId val="853750344"/>
      </c:barChart>
      <c:catAx>
        <c:axId val="8537516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853750344"/>
        <c:crosses val="autoZero"/>
        <c:auto val="1"/>
        <c:lblAlgn val="ctr"/>
        <c:lblOffset val="100"/>
        <c:noMultiLvlLbl val="0"/>
      </c:catAx>
      <c:valAx>
        <c:axId val="853750344"/>
        <c:scaling>
          <c:orientation val="minMax"/>
          <c:max val="50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853751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j-lt"/>
        </a:defRPr>
      </a:pPr>
      <a:endParaRPr lang="fi-F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Suomi</c:v>
                </c:pt>
              </c:strCache>
            </c:strRef>
          </c:tx>
          <c:spPr>
            <a:ln w="38100" cap="rnd">
              <a:solidFill>
                <a:schemeClr val="accent3"/>
              </a:solidFill>
              <a:round/>
            </a:ln>
            <a:effectLst/>
          </c:spPr>
          <c:marker>
            <c:symbol val="none"/>
          </c:marker>
          <c:cat>
            <c:numRef>
              <c:f>Taul1!$A$17:$A$49</c:f>
              <c:numCache>
                <c:formatCode>General</c:formatCod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numCache>
            </c:numRef>
          </c:cat>
          <c:val>
            <c:numRef>
              <c:f>Taul1!$B$17:$B$49</c:f>
              <c:numCache>
                <c:formatCode>General</c:formatCode>
                <c:ptCount val="33"/>
                <c:pt idx="0">
                  <c:v>102.08454855248212</c:v>
                </c:pt>
                <c:pt idx="1">
                  <c:v>96.076505080895231</c:v>
                </c:pt>
                <c:pt idx="2">
                  <c:v>92.909771896969886</c:v>
                </c:pt>
                <c:pt idx="3">
                  <c:v>92.295766432321244</c:v>
                </c:pt>
                <c:pt idx="4">
                  <c:v>95.953703987965483</c:v>
                </c:pt>
                <c:pt idx="5">
                  <c:v>100</c:v>
                </c:pt>
                <c:pt idx="6">
                  <c:v>103.66714763761398</c:v>
                </c:pt>
                <c:pt idx="7">
                  <c:v>110.23240106836951</c:v>
                </c:pt>
                <c:pt idx="8">
                  <c:v>116.24811960826452</c:v>
                </c:pt>
                <c:pt idx="9">
                  <c:v>121.33975992386333</c:v>
                </c:pt>
                <c:pt idx="10">
                  <c:v>128.34402726184265</c:v>
                </c:pt>
                <c:pt idx="11">
                  <c:v>131.69496208516256</c:v>
                </c:pt>
                <c:pt idx="12">
                  <c:v>133.94222208577656</c:v>
                </c:pt>
                <c:pt idx="13">
                  <c:v>136.62696097995274</c:v>
                </c:pt>
                <c:pt idx="14">
                  <c:v>142.08086451969422</c:v>
                </c:pt>
                <c:pt idx="15">
                  <c:v>146.03045467104656</c:v>
                </c:pt>
                <c:pt idx="16">
                  <c:v>151.9110920087189</c:v>
                </c:pt>
                <c:pt idx="17">
                  <c:v>159.96223866392413</c:v>
                </c:pt>
                <c:pt idx="18">
                  <c:v>161.21634482546895</c:v>
                </c:pt>
                <c:pt idx="19">
                  <c:v>148.19942897491788</c:v>
                </c:pt>
                <c:pt idx="20">
                  <c:v>152.92113099806588</c:v>
                </c:pt>
                <c:pt idx="21">
                  <c:v>156.81699567126145</c:v>
                </c:pt>
                <c:pt idx="22">
                  <c:v>154.62499616246583</c:v>
                </c:pt>
                <c:pt idx="23">
                  <c:v>153.23120375771344</c:v>
                </c:pt>
                <c:pt idx="24">
                  <c:v>152.67092377122157</c:v>
                </c:pt>
                <c:pt idx="25">
                  <c:v>153.50136616215883</c:v>
                </c:pt>
                <c:pt idx="26">
                  <c:v>157.81628956497713</c:v>
                </c:pt>
                <c:pt idx="27">
                  <c:v>162.85573941608081</c:v>
                </c:pt>
                <c:pt idx="28">
                  <c:v>164.71157093298129</c:v>
                </c:pt>
                <c:pt idx="29">
                  <c:v>166.72857888435209</c:v>
                </c:pt>
                <c:pt idx="30">
                  <c:v>162.80201393792404</c:v>
                </c:pt>
                <c:pt idx="31">
                  <c:v>167.96272986829584</c:v>
                </c:pt>
                <c:pt idx="32">
                  <c:v>170.65821385810332</c:v>
                </c:pt>
              </c:numCache>
            </c:numRef>
          </c:val>
          <c:smooth val="0"/>
          <c:extLst>
            <c:ext xmlns:c16="http://schemas.microsoft.com/office/drawing/2014/chart" uri="{C3380CC4-5D6E-409C-BE32-E72D297353CC}">
              <c16:uniqueId val="{00000000-194B-428B-980A-7D01C876C45F}"/>
            </c:ext>
          </c:extLst>
        </c:ser>
        <c:ser>
          <c:idx val="1"/>
          <c:order val="1"/>
          <c:tx>
            <c:strRef>
              <c:f>Taul1!$C$1</c:f>
              <c:strCache>
                <c:ptCount val="1"/>
                <c:pt idx="0">
                  <c:v>Viro</c:v>
                </c:pt>
              </c:strCache>
            </c:strRef>
          </c:tx>
          <c:spPr>
            <a:ln w="38100" cap="rnd">
              <a:solidFill>
                <a:schemeClr val="accent4"/>
              </a:solidFill>
              <a:round/>
            </a:ln>
            <a:effectLst/>
          </c:spPr>
          <c:marker>
            <c:symbol val="none"/>
          </c:marker>
          <c:cat>
            <c:numRef>
              <c:f>Taul1!$A$17:$A$49</c:f>
              <c:numCache>
                <c:formatCode>General</c:formatCod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numCache>
            </c:numRef>
          </c:cat>
          <c:val>
            <c:numRef>
              <c:f>Taul1!$C$17:$C$49</c:f>
              <c:numCache>
                <c:formatCode>General</c:formatCode>
                <c:ptCount val="33"/>
                <c:pt idx="5">
                  <c:v>100</c:v>
                </c:pt>
                <c:pt idx="6">
                  <c:v>104.9447482978011</c:v>
                </c:pt>
                <c:pt idx="7">
                  <c:v>118.63824087509767</c:v>
                </c:pt>
                <c:pt idx="8">
                  <c:v>123.78836923763812</c:v>
                </c:pt>
                <c:pt idx="9">
                  <c:v>123.2615247237415</c:v>
                </c:pt>
                <c:pt idx="10">
                  <c:v>135.6959482085054</c:v>
                </c:pt>
                <c:pt idx="11">
                  <c:v>143.841946645831</c:v>
                </c:pt>
                <c:pt idx="12">
                  <c:v>153.58187297689474</c:v>
                </c:pt>
                <c:pt idx="13">
                  <c:v>165.25505078691819</c:v>
                </c:pt>
                <c:pt idx="14">
                  <c:v>176.49960933139857</c:v>
                </c:pt>
                <c:pt idx="15">
                  <c:v>193.31398593593033</c:v>
                </c:pt>
                <c:pt idx="16">
                  <c:v>212.19109275588792</c:v>
                </c:pt>
                <c:pt idx="17">
                  <c:v>228.27547717379173</c:v>
                </c:pt>
                <c:pt idx="18">
                  <c:v>216.55988391561559</c:v>
                </c:pt>
                <c:pt idx="19">
                  <c:v>184.87777653755998</c:v>
                </c:pt>
                <c:pt idx="20">
                  <c:v>189.39837035383411</c:v>
                </c:pt>
                <c:pt idx="21">
                  <c:v>203.15436990735574</c:v>
                </c:pt>
                <c:pt idx="22">
                  <c:v>209.71090523495923</c:v>
                </c:pt>
                <c:pt idx="23">
                  <c:v>212.77151467797748</c:v>
                </c:pt>
                <c:pt idx="24">
                  <c:v>219.17847974104251</c:v>
                </c:pt>
                <c:pt idx="25">
                  <c:v>223.23920080366113</c:v>
                </c:pt>
                <c:pt idx="26">
                  <c:v>230.28462998102466</c:v>
                </c:pt>
                <c:pt idx="27">
                  <c:v>243.62093983703534</c:v>
                </c:pt>
                <c:pt idx="28">
                  <c:v>252.84071883022659</c:v>
                </c:pt>
                <c:pt idx="29">
                  <c:v>262.29713137626965</c:v>
                </c:pt>
                <c:pt idx="30">
                  <c:v>260.85054135506192</c:v>
                </c:pt>
                <c:pt idx="31">
                  <c:v>281.75466011831679</c:v>
                </c:pt>
                <c:pt idx="32">
                  <c:v>278.12702310525725</c:v>
                </c:pt>
              </c:numCache>
            </c:numRef>
          </c:val>
          <c:smooth val="0"/>
          <c:extLst>
            <c:ext xmlns:c16="http://schemas.microsoft.com/office/drawing/2014/chart" uri="{C3380CC4-5D6E-409C-BE32-E72D297353CC}">
              <c16:uniqueId val="{00000001-194B-428B-980A-7D01C876C45F}"/>
            </c:ext>
          </c:extLst>
        </c:ser>
        <c:dLbls>
          <c:showLegendKey val="0"/>
          <c:showVal val="0"/>
          <c:showCatName val="0"/>
          <c:showSerName val="0"/>
          <c:showPercent val="0"/>
          <c:showBubbleSize val="0"/>
        </c:dLbls>
        <c:smooth val="0"/>
        <c:axId val="831323840"/>
        <c:axId val="831325152"/>
      </c:lineChart>
      <c:catAx>
        <c:axId val="8313238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831325152"/>
        <c:crosses val="autoZero"/>
        <c:auto val="1"/>
        <c:lblAlgn val="ctr"/>
        <c:lblOffset val="100"/>
        <c:noMultiLvlLbl val="0"/>
      </c:catAx>
      <c:valAx>
        <c:axId val="831325152"/>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r>
                  <a:rPr lang="fi-FI"/>
                  <a:t>BKT:n</a:t>
                </a:r>
                <a:r>
                  <a:rPr lang="fi-FI" baseline="0"/>
                  <a:t> volyymi-indeksi (1995=100)</a:t>
                </a:r>
                <a:endParaRPr lang="fi-FI"/>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831323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j-lt"/>
        </a:defRPr>
      </a:pPr>
      <a:endParaRPr lang="fi-FI"/>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Suomi</c:v>
                </c:pt>
              </c:strCache>
            </c:strRef>
          </c:tx>
          <c:spPr>
            <a:ln w="38100" cap="rnd">
              <a:solidFill>
                <a:schemeClr val="tx2"/>
              </a:solidFill>
              <a:round/>
            </a:ln>
            <a:effectLst/>
          </c:spPr>
          <c:marker>
            <c:symbol val="none"/>
          </c:marker>
          <c:cat>
            <c:numRef>
              <c:f>Taul1!$A$22:$A$49</c:f>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cat>
          <c:val>
            <c:numRef>
              <c:f>Taul1!$B$22:$B$49</c:f>
              <c:numCache>
                <c:formatCode>General</c:formatCode>
                <c:ptCount val="28"/>
                <c:pt idx="0">
                  <c:v>24090</c:v>
                </c:pt>
                <c:pt idx="1">
                  <c:v>24890</c:v>
                </c:pt>
                <c:pt idx="2">
                  <c:v>26390</c:v>
                </c:pt>
                <c:pt idx="3">
                  <c:v>27750</c:v>
                </c:pt>
                <c:pt idx="4">
                  <c:v>28900</c:v>
                </c:pt>
                <c:pt idx="5">
                  <c:v>30510</c:v>
                </c:pt>
                <c:pt idx="6">
                  <c:v>31230</c:v>
                </c:pt>
                <c:pt idx="7">
                  <c:v>31690</c:v>
                </c:pt>
                <c:pt idx="8">
                  <c:v>32250</c:v>
                </c:pt>
                <c:pt idx="9">
                  <c:v>33440</c:v>
                </c:pt>
                <c:pt idx="10">
                  <c:v>34250</c:v>
                </c:pt>
                <c:pt idx="11">
                  <c:v>35490</c:v>
                </c:pt>
                <c:pt idx="12">
                  <c:v>37210</c:v>
                </c:pt>
                <c:pt idx="13">
                  <c:v>37330</c:v>
                </c:pt>
                <c:pt idx="14">
                  <c:v>34150</c:v>
                </c:pt>
                <c:pt idx="15">
                  <c:v>35080</c:v>
                </c:pt>
                <c:pt idx="16">
                  <c:v>35810</c:v>
                </c:pt>
                <c:pt idx="17">
                  <c:v>35140</c:v>
                </c:pt>
                <c:pt idx="18">
                  <c:v>34660</c:v>
                </c:pt>
                <c:pt idx="19">
                  <c:v>34390</c:v>
                </c:pt>
                <c:pt idx="20">
                  <c:v>34460</c:v>
                </c:pt>
                <c:pt idx="21">
                  <c:v>35330</c:v>
                </c:pt>
                <c:pt idx="22">
                  <c:v>36380</c:v>
                </c:pt>
                <c:pt idx="23">
                  <c:v>36740</c:v>
                </c:pt>
                <c:pt idx="24">
                  <c:v>37150</c:v>
                </c:pt>
                <c:pt idx="25">
                  <c:v>36220</c:v>
                </c:pt>
                <c:pt idx="26">
                  <c:v>37290</c:v>
                </c:pt>
                <c:pt idx="27">
                  <c:v>37780</c:v>
                </c:pt>
              </c:numCache>
            </c:numRef>
          </c:val>
          <c:smooth val="0"/>
          <c:extLst>
            <c:ext xmlns:c16="http://schemas.microsoft.com/office/drawing/2014/chart" uri="{C3380CC4-5D6E-409C-BE32-E72D297353CC}">
              <c16:uniqueId val="{00000000-C5F3-42D8-B2EE-8D72F749DB95}"/>
            </c:ext>
          </c:extLst>
        </c:ser>
        <c:ser>
          <c:idx val="1"/>
          <c:order val="1"/>
          <c:tx>
            <c:strRef>
              <c:f>Taul1!$C$1</c:f>
              <c:strCache>
                <c:ptCount val="1"/>
                <c:pt idx="0">
                  <c:v>Viro</c:v>
                </c:pt>
              </c:strCache>
            </c:strRef>
          </c:tx>
          <c:spPr>
            <a:ln w="38100" cap="rnd">
              <a:solidFill>
                <a:schemeClr val="accent4"/>
              </a:solidFill>
              <a:round/>
            </a:ln>
            <a:effectLst/>
          </c:spPr>
          <c:marker>
            <c:symbol val="none"/>
          </c:marker>
          <c:cat>
            <c:numRef>
              <c:f>Taul1!$A$22:$A$49</c:f>
              <c:numCache>
                <c:formatCode>General</c:formatCod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numCache>
            </c:numRef>
          </c:cat>
          <c:val>
            <c:numRef>
              <c:f>Taul1!$C$22:$C$49</c:f>
              <c:numCache>
                <c:formatCode>General</c:formatCode>
                <c:ptCount val="28"/>
                <c:pt idx="0">
                  <c:v>5370</c:v>
                </c:pt>
                <c:pt idx="1">
                  <c:v>5730</c:v>
                </c:pt>
                <c:pt idx="2">
                  <c:v>6570</c:v>
                </c:pt>
                <c:pt idx="3">
                  <c:v>6920</c:v>
                </c:pt>
                <c:pt idx="4">
                  <c:v>6960</c:v>
                </c:pt>
                <c:pt idx="5">
                  <c:v>7540</c:v>
                </c:pt>
                <c:pt idx="6">
                  <c:v>8040</c:v>
                </c:pt>
                <c:pt idx="7">
                  <c:v>8640</c:v>
                </c:pt>
                <c:pt idx="8">
                  <c:v>9350</c:v>
                </c:pt>
                <c:pt idx="9">
                  <c:v>10050</c:v>
                </c:pt>
                <c:pt idx="10">
                  <c:v>11070</c:v>
                </c:pt>
                <c:pt idx="11">
                  <c:v>12230</c:v>
                </c:pt>
                <c:pt idx="12">
                  <c:v>13230</c:v>
                </c:pt>
                <c:pt idx="13">
                  <c:v>12590</c:v>
                </c:pt>
                <c:pt idx="14">
                  <c:v>10770</c:v>
                </c:pt>
                <c:pt idx="15">
                  <c:v>11060</c:v>
                </c:pt>
                <c:pt idx="16">
                  <c:v>11890</c:v>
                </c:pt>
                <c:pt idx="17">
                  <c:v>12320</c:v>
                </c:pt>
                <c:pt idx="18">
                  <c:v>12540</c:v>
                </c:pt>
                <c:pt idx="19">
                  <c:v>12960</c:v>
                </c:pt>
                <c:pt idx="20">
                  <c:v>13230</c:v>
                </c:pt>
                <c:pt idx="21">
                  <c:v>13620</c:v>
                </c:pt>
                <c:pt idx="22">
                  <c:v>14410</c:v>
                </c:pt>
                <c:pt idx="23">
                  <c:v>14920</c:v>
                </c:pt>
                <c:pt idx="24">
                  <c:v>15410</c:v>
                </c:pt>
                <c:pt idx="25">
                  <c:v>15280</c:v>
                </c:pt>
                <c:pt idx="26">
                  <c:v>16490</c:v>
                </c:pt>
                <c:pt idx="27">
                  <c:v>16250</c:v>
                </c:pt>
              </c:numCache>
            </c:numRef>
          </c:val>
          <c:smooth val="0"/>
          <c:extLst>
            <c:ext xmlns:c16="http://schemas.microsoft.com/office/drawing/2014/chart" uri="{C3380CC4-5D6E-409C-BE32-E72D297353CC}">
              <c16:uniqueId val="{00000001-C5F3-42D8-B2EE-8D72F749DB95}"/>
            </c:ext>
          </c:extLst>
        </c:ser>
        <c:dLbls>
          <c:showLegendKey val="0"/>
          <c:showVal val="0"/>
          <c:showCatName val="0"/>
          <c:showSerName val="0"/>
          <c:showPercent val="0"/>
          <c:showBubbleSize val="0"/>
        </c:dLbls>
        <c:smooth val="0"/>
        <c:axId val="921353080"/>
        <c:axId val="921353408"/>
      </c:lineChart>
      <c:catAx>
        <c:axId val="9213530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921353408"/>
        <c:crosses val="autoZero"/>
        <c:auto val="1"/>
        <c:lblAlgn val="ctr"/>
        <c:lblOffset val="100"/>
        <c:noMultiLvlLbl val="0"/>
      </c:catAx>
      <c:valAx>
        <c:axId val="921353408"/>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r>
                  <a:rPr lang="fi-FI"/>
                  <a:t>BKT asukasta kohden vuoden 2010 hinnoin, euroa</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921353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j-lt"/>
        </a:defRPr>
      </a:pPr>
      <a:endParaRPr lang="fi-F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Taul1!$C$1</c:f>
              <c:strCache>
                <c:ptCount val="1"/>
                <c:pt idx="0">
                  <c:v>Neljännesvuositilinpito (fp2015, SAWDA)</c:v>
                </c:pt>
              </c:strCache>
            </c:strRef>
          </c:tx>
          <c:spPr>
            <a:ln w="28575" cap="rnd">
              <a:solidFill>
                <a:schemeClr val="accent1"/>
              </a:solidFill>
              <a:round/>
            </a:ln>
            <a:effectLst/>
          </c:spPr>
          <c:marker>
            <c:symbol val="none"/>
          </c:marker>
          <c:cat>
            <c:strRef>
              <c:f>Taul1!$A$62:$A$137</c:f>
              <c:strCache>
                <c:ptCount val="76"/>
                <c:pt idx="0">
                  <c:v>2005</c:v>
                </c:pt>
                <c:pt idx="1">
                  <c:v>II/2005</c:v>
                </c:pt>
                <c:pt idx="2">
                  <c:v>III/2005</c:v>
                </c:pt>
                <c:pt idx="3">
                  <c:v>IV/2005</c:v>
                </c:pt>
                <c:pt idx="4">
                  <c:v>2006</c:v>
                </c:pt>
                <c:pt idx="5">
                  <c:v>II/2006</c:v>
                </c:pt>
                <c:pt idx="6">
                  <c:v>III/2006</c:v>
                </c:pt>
                <c:pt idx="7">
                  <c:v>IV/2006</c:v>
                </c:pt>
                <c:pt idx="8">
                  <c:v>2007</c:v>
                </c:pt>
                <c:pt idx="9">
                  <c:v>II/2007</c:v>
                </c:pt>
                <c:pt idx="10">
                  <c:v>III/2007</c:v>
                </c:pt>
                <c:pt idx="11">
                  <c:v>IV/2007</c:v>
                </c:pt>
                <c:pt idx="12">
                  <c:v>2008</c:v>
                </c:pt>
                <c:pt idx="13">
                  <c:v>II/2008</c:v>
                </c:pt>
                <c:pt idx="14">
                  <c:v>III/2008</c:v>
                </c:pt>
                <c:pt idx="15">
                  <c:v>IV/2008</c:v>
                </c:pt>
                <c:pt idx="16">
                  <c:v>2009</c:v>
                </c:pt>
                <c:pt idx="17">
                  <c:v>II/2009</c:v>
                </c:pt>
                <c:pt idx="18">
                  <c:v>III/2009</c:v>
                </c:pt>
                <c:pt idx="19">
                  <c:v>IV/2009</c:v>
                </c:pt>
                <c:pt idx="20">
                  <c:v>2010</c:v>
                </c:pt>
                <c:pt idx="21">
                  <c:v>II/2010</c:v>
                </c:pt>
                <c:pt idx="22">
                  <c:v>III/2010</c:v>
                </c:pt>
                <c:pt idx="23">
                  <c:v>IV/2010</c:v>
                </c:pt>
                <c:pt idx="24">
                  <c:v>2011</c:v>
                </c:pt>
                <c:pt idx="25">
                  <c:v>II/2011</c:v>
                </c:pt>
                <c:pt idx="26">
                  <c:v>III/2011</c:v>
                </c:pt>
                <c:pt idx="27">
                  <c:v>IV/2011</c:v>
                </c:pt>
                <c:pt idx="28">
                  <c:v>2012</c:v>
                </c:pt>
                <c:pt idx="29">
                  <c:v>II/2012</c:v>
                </c:pt>
                <c:pt idx="30">
                  <c:v>III/2012</c:v>
                </c:pt>
                <c:pt idx="31">
                  <c:v>IV/2012</c:v>
                </c:pt>
                <c:pt idx="32">
                  <c:v>2013</c:v>
                </c:pt>
                <c:pt idx="33">
                  <c:v>II/2013</c:v>
                </c:pt>
                <c:pt idx="34">
                  <c:v>III/2013</c:v>
                </c:pt>
                <c:pt idx="35">
                  <c:v>IV/2013</c:v>
                </c:pt>
                <c:pt idx="36">
                  <c:v>2014</c:v>
                </c:pt>
                <c:pt idx="37">
                  <c:v>II/2014</c:v>
                </c:pt>
                <c:pt idx="38">
                  <c:v>III/2014</c:v>
                </c:pt>
                <c:pt idx="39">
                  <c:v>IV/2014</c:v>
                </c:pt>
                <c:pt idx="40">
                  <c:v>2015</c:v>
                </c:pt>
                <c:pt idx="41">
                  <c:v>II/2015</c:v>
                </c:pt>
                <c:pt idx="42">
                  <c:v>III/2015</c:v>
                </c:pt>
                <c:pt idx="43">
                  <c:v>IV/2015</c:v>
                </c:pt>
                <c:pt idx="44">
                  <c:v>2016</c:v>
                </c:pt>
                <c:pt idx="45">
                  <c:v>II/2016</c:v>
                </c:pt>
                <c:pt idx="46">
                  <c:v>III/2016</c:v>
                </c:pt>
                <c:pt idx="47">
                  <c:v>IV/2016</c:v>
                </c:pt>
                <c:pt idx="48">
                  <c:v>2017</c:v>
                </c:pt>
                <c:pt idx="49">
                  <c:v>II/2017</c:v>
                </c:pt>
                <c:pt idx="50">
                  <c:v>III/2017</c:v>
                </c:pt>
                <c:pt idx="51">
                  <c:v>IV/2017</c:v>
                </c:pt>
                <c:pt idx="52">
                  <c:v>2018</c:v>
                </c:pt>
                <c:pt idx="53">
                  <c:v>II/2018</c:v>
                </c:pt>
                <c:pt idx="54">
                  <c:v>III/2018</c:v>
                </c:pt>
                <c:pt idx="55">
                  <c:v>IV/2018</c:v>
                </c:pt>
                <c:pt idx="56">
                  <c:v>2019</c:v>
                </c:pt>
                <c:pt idx="57">
                  <c:v>II/2019</c:v>
                </c:pt>
                <c:pt idx="58">
                  <c:v>III/2019</c:v>
                </c:pt>
                <c:pt idx="59">
                  <c:v>IV/2019</c:v>
                </c:pt>
                <c:pt idx="60">
                  <c:v>2020</c:v>
                </c:pt>
                <c:pt idx="61">
                  <c:v>II/2020</c:v>
                </c:pt>
                <c:pt idx="62">
                  <c:v>III/2020</c:v>
                </c:pt>
                <c:pt idx="63">
                  <c:v>IV/2020</c:v>
                </c:pt>
                <c:pt idx="64">
                  <c:v>2021</c:v>
                </c:pt>
                <c:pt idx="65">
                  <c:v>II/2021</c:v>
                </c:pt>
                <c:pt idx="66">
                  <c:v>III/2021</c:v>
                </c:pt>
                <c:pt idx="67">
                  <c:v>IV/2021</c:v>
                </c:pt>
                <c:pt idx="68">
                  <c:v>2022</c:v>
                </c:pt>
                <c:pt idx="69">
                  <c:v>II/2022</c:v>
                </c:pt>
                <c:pt idx="70">
                  <c:v>III/2022</c:v>
                </c:pt>
                <c:pt idx="71">
                  <c:v>IV/2022</c:v>
                </c:pt>
                <c:pt idx="72">
                  <c:v>2023</c:v>
                </c:pt>
                <c:pt idx="73">
                  <c:v>II/2023</c:v>
                </c:pt>
                <c:pt idx="74">
                  <c:v>III/2023</c:v>
                </c:pt>
                <c:pt idx="75">
                  <c:v>IV/2023</c:v>
                </c:pt>
              </c:strCache>
            </c:strRef>
          </c:cat>
          <c:val>
            <c:numRef>
              <c:f>Taul1!$C$62:$C$137</c:f>
              <c:numCache>
                <c:formatCode>0</c:formatCode>
                <c:ptCount val="76"/>
                <c:pt idx="0">
                  <c:v>50328</c:v>
                </c:pt>
                <c:pt idx="1">
                  <c:v>49726</c:v>
                </c:pt>
                <c:pt idx="2">
                  <c:v>50446</c:v>
                </c:pt>
                <c:pt idx="3">
                  <c:v>50591</c:v>
                </c:pt>
                <c:pt idx="4">
                  <c:v>51853</c:v>
                </c:pt>
                <c:pt idx="5">
                  <c:v>51980</c:v>
                </c:pt>
                <c:pt idx="6">
                  <c:v>52474</c:v>
                </c:pt>
                <c:pt idx="7">
                  <c:v>52886</c:v>
                </c:pt>
                <c:pt idx="8">
                  <c:v>53908</c:v>
                </c:pt>
                <c:pt idx="9">
                  <c:v>54877</c:v>
                </c:pt>
                <c:pt idx="10">
                  <c:v>55381</c:v>
                </c:pt>
                <c:pt idx="11">
                  <c:v>56112</c:v>
                </c:pt>
                <c:pt idx="12">
                  <c:v>56043</c:v>
                </c:pt>
                <c:pt idx="13">
                  <c:v>55593</c:v>
                </c:pt>
                <c:pt idx="14">
                  <c:v>55785</c:v>
                </c:pt>
                <c:pt idx="15">
                  <c:v>54588</c:v>
                </c:pt>
                <c:pt idx="16">
                  <c:v>51052</c:v>
                </c:pt>
                <c:pt idx="17">
                  <c:v>50829</c:v>
                </c:pt>
                <c:pt idx="18">
                  <c:v>51299</c:v>
                </c:pt>
                <c:pt idx="19">
                  <c:v>50903</c:v>
                </c:pt>
                <c:pt idx="20">
                  <c:v>51413</c:v>
                </c:pt>
                <c:pt idx="21">
                  <c:v>52833</c:v>
                </c:pt>
                <c:pt idx="22">
                  <c:v>52616</c:v>
                </c:pt>
                <c:pt idx="23">
                  <c:v>53721</c:v>
                </c:pt>
                <c:pt idx="24">
                  <c:v>54021</c:v>
                </c:pt>
                <c:pt idx="25">
                  <c:v>53927</c:v>
                </c:pt>
                <c:pt idx="26">
                  <c:v>53993</c:v>
                </c:pt>
                <c:pt idx="27">
                  <c:v>54008</c:v>
                </c:pt>
                <c:pt idx="28">
                  <c:v>53772</c:v>
                </c:pt>
                <c:pt idx="29">
                  <c:v>53203</c:v>
                </c:pt>
                <c:pt idx="30">
                  <c:v>52998</c:v>
                </c:pt>
                <c:pt idx="31">
                  <c:v>52957</c:v>
                </c:pt>
                <c:pt idx="32">
                  <c:v>52503</c:v>
                </c:pt>
                <c:pt idx="33">
                  <c:v>52745</c:v>
                </c:pt>
                <c:pt idx="34">
                  <c:v>52929</c:v>
                </c:pt>
                <c:pt idx="35">
                  <c:v>52834</c:v>
                </c:pt>
                <c:pt idx="36">
                  <c:v>52426</c:v>
                </c:pt>
                <c:pt idx="37">
                  <c:v>52511</c:v>
                </c:pt>
                <c:pt idx="38">
                  <c:v>52714</c:v>
                </c:pt>
                <c:pt idx="39">
                  <c:v>52588</c:v>
                </c:pt>
                <c:pt idx="40">
                  <c:v>52179</c:v>
                </c:pt>
                <c:pt idx="41">
                  <c:v>52973</c:v>
                </c:pt>
                <c:pt idx="42">
                  <c:v>52968</c:v>
                </c:pt>
                <c:pt idx="43">
                  <c:v>53265</c:v>
                </c:pt>
                <c:pt idx="44">
                  <c:v>53922</c:v>
                </c:pt>
                <c:pt idx="45">
                  <c:v>54006</c:v>
                </c:pt>
                <c:pt idx="46">
                  <c:v>54616</c:v>
                </c:pt>
                <c:pt idx="47">
                  <c:v>54784</c:v>
                </c:pt>
                <c:pt idx="48">
                  <c:v>55343</c:v>
                </c:pt>
                <c:pt idx="49">
                  <c:v>56048</c:v>
                </c:pt>
                <c:pt idx="50">
                  <c:v>56257</c:v>
                </c:pt>
                <c:pt idx="51">
                  <c:v>56621</c:v>
                </c:pt>
                <c:pt idx="52">
                  <c:v>56777</c:v>
                </c:pt>
                <c:pt idx="53">
                  <c:v>56710</c:v>
                </c:pt>
                <c:pt idx="54">
                  <c:v>56657</c:v>
                </c:pt>
                <c:pt idx="55">
                  <c:v>56679</c:v>
                </c:pt>
                <c:pt idx="56">
                  <c:v>57047</c:v>
                </c:pt>
                <c:pt idx="57">
                  <c:v>57523</c:v>
                </c:pt>
                <c:pt idx="58">
                  <c:v>57568</c:v>
                </c:pt>
                <c:pt idx="59">
                  <c:v>57461</c:v>
                </c:pt>
                <c:pt idx="60">
                  <c:v>57330</c:v>
                </c:pt>
                <c:pt idx="61">
                  <c:v>53681</c:v>
                </c:pt>
                <c:pt idx="62">
                  <c:v>56366</c:v>
                </c:pt>
                <c:pt idx="63">
                  <c:v>56813</c:v>
                </c:pt>
                <c:pt idx="64">
                  <c:v>56827</c:v>
                </c:pt>
                <c:pt idx="65">
                  <c:v>57537</c:v>
                </c:pt>
                <c:pt idx="66">
                  <c:v>58141</c:v>
                </c:pt>
                <c:pt idx="67">
                  <c:v>58670</c:v>
                </c:pt>
                <c:pt idx="68">
                  <c:v>58687</c:v>
                </c:pt>
                <c:pt idx="69">
                  <c:v>58900</c:v>
                </c:pt>
                <c:pt idx="70">
                  <c:v>58794</c:v>
                </c:pt>
                <c:pt idx="71">
                  <c:v>58497</c:v>
                </c:pt>
                <c:pt idx="72">
                  <c:v>58742</c:v>
                </c:pt>
              </c:numCache>
            </c:numRef>
          </c:val>
          <c:smooth val="0"/>
          <c:extLst>
            <c:ext xmlns:c16="http://schemas.microsoft.com/office/drawing/2014/chart" uri="{C3380CC4-5D6E-409C-BE32-E72D297353CC}">
              <c16:uniqueId val="{00000000-D20A-48D3-A2FB-081FB17D7963}"/>
            </c:ext>
          </c:extLst>
        </c:ser>
        <c:dLbls>
          <c:showLegendKey val="0"/>
          <c:showVal val="0"/>
          <c:showCatName val="0"/>
          <c:showSerName val="0"/>
          <c:showPercent val="0"/>
          <c:showBubbleSize val="0"/>
        </c:dLbls>
        <c:marker val="1"/>
        <c:smooth val="0"/>
        <c:axId val="828484888"/>
        <c:axId val="828486528"/>
      </c:lineChart>
      <c:lineChart>
        <c:grouping val="standard"/>
        <c:varyColors val="0"/>
        <c:ser>
          <c:idx val="1"/>
          <c:order val="1"/>
          <c:tx>
            <c:strRef>
              <c:f>Taul1!$F$1</c:f>
              <c:strCache>
                <c:ptCount val="1"/>
                <c:pt idx="0">
                  <c:v>Vuositilinpito (fp2015)</c:v>
                </c:pt>
              </c:strCache>
            </c:strRef>
          </c:tx>
          <c:spPr>
            <a:ln w="28575" cap="rnd">
              <a:solidFill>
                <a:schemeClr val="accent2"/>
              </a:solidFill>
              <a:round/>
            </a:ln>
            <a:effectLst/>
          </c:spPr>
          <c:marker>
            <c:symbol val="none"/>
          </c:marker>
          <c:cat>
            <c:strRef>
              <c:f>Taul1!$E$17:$E$35</c:f>
              <c:strCache>
                <c:ptCount val="19"/>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strCache>
            </c:strRef>
          </c:cat>
          <c:val>
            <c:numRef>
              <c:f>Taul1!$F$17:$F$35</c:f>
              <c:numCache>
                <c:formatCode>0</c:formatCode>
                <c:ptCount val="19"/>
                <c:pt idx="0">
                  <c:v>201098</c:v>
                </c:pt>
                <c:pt idx="1">
                  <c:v>209197</c:v>
                </c:pt>
                <c:pt idx="2">
                  <c:v>220283</c:v>
                </c:pt>
                <c:pt idx="3">
                  <c:v>222010</c:v>
                </c:pt>
                <c:pt idx="4">
                  <c:v>204084</c:v>
                </c:pt>
                <c:pt idx="5">
                  <c:v>210586</c:v>
                </c:pt>
                <c:pt idx="6">
                  <c:v>215950</c:v>
                </c:pt>
                <c:pt idx="7">
                  <c:v>212933</c:v>
                </c:pt>
                <c:pt idx="8">
                  <c:v>211012</c:v>
                </c:pt>
                <c:pt idx="9">
                  <c:v>210242</c:v>
                </c:pt>
                <c:pt idx="10">
                  <c:v>211385</c:v>
                </c:pt>
                <c:pt idx="11">
                  <c:v>217328</c:v>
                </c:pt>
                <c:pt idx="12">
                  <c:v>224266</c:v>
                </c:pt>
                <c:pt idx="13">
                  <c:v>226822</c:v>
                </c:pt>
                <c:pt idx="14">
                  <c:v>229599</c:v>
                </c:pt>
                <c:pt idx="15">
                  <c:v>224192</c:v>
                </c:pt>
                <c:pt idx="16">
                  <c:v>231298</c:v>
                </c:pt>
                <c:pt idx="17">
                  <c:v>235010</c:v>
                </c:pt>
              </c:numCache>
            </c:numRef>
          </c:val>
          <c:smooth val="0"/>
          <c:extLst>
            <c:ext xmlns:c16="http://schemas.microsoft.com/office/drawing/2014/chart" uri="{C3380CC4-5D6E-409C-BE32-E72D297353CC}">
              <c16:uniqueId val="{00000001-D20A-48D3-A2FB-081FB17D7963}"/>
            </c:ext>
          </c:extLst>
        </c:ser>
        <c:dLbls>
          <c:showLegendKey val="0"/>
          <c:showVal val="0"/>
          <c:showCatName val="0"/>
          <c:showSerName val="0"/>
          <c:showPercent val="0"/>
          <c:showBubbleSize val="0"/>
        </c:dLbls>
        <c:marker val="1"/>
        <c:smooth val="0"/>
        <c:axId val="828481608"/>
        <c:axId val="828480296"/>
      </c:lineChart>
      <c:catAx>
        <c:axId val="828484888"/>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828486528"/>
        <c:crosses val="autoZero"/>
        <c:auto val="1"/>
        <c:lblAlgn val="ctr"/>
        <c:lblOffset val="100"/>
        <c:tickLblSkip val="4"/>
        <c:tickMarkSkip val="4"/>
        <c:noMultiLvlLbl val="0"/>
      </c:catAx>
      <c:valAx>
        <c:axId val="828486528"/>
        <c:scaling>
          <c:orientation val="minMax"/>
          <c:max val="65000"/>
          <c:min val="40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828484888"/>
        <c:crosses val="autoZero"/>
        <c:crossBetween val="between"/>
      </c:valAx>
      <c:valAx>
        <c:axId val="828480296"/>
        <c:scaling>
          <c:orientation val="minMax"/>
          <c:max val="260000"/>
          <c:min val="16000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828481608"/>
        <c:crosses val="max"/>
        <c:crossBetween val="between"/>
      </c:valAx>
      <c:catAx>
        <c:axId val="828481608"/>
        <c:scaling>
          <c:orientation val="minMax"/>
        </c:scaling>
        <c:delete val="0"/>
        <c:axPos val="t"/>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828480296"/>
        <c:crosses val="max"/>
        <c:auto val="1"/>
        <c:lblAlgn val="ctr"/>
        <c:lblOffset val="100"/>
        <c:noMultiLvlLbl val="0"/>
      </c:catAx>
      <c:spPr>
        <a:noFill/>
        <a:ln>
          <a:noFill/>
        </a:ln>
        <a:effectLst/>
      </c:spPr>
    </c:plotArea>
    <c:legend>
      <c:legendPos val="t"/>
      <c:layout>
        <c:manualLayout>
          <c:xMode val="edge"/>
          <c:yMode val="edge"/>
          <c:x val="0.13485813308074154"/>
          <c:y val="2.5000000000000001E-2"/>
          <c:w val="0.5901828005864308"/>
          <c:h val="0.12196303587051618"/>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j-lt"/>
        </a:defRPr>
      </a:pPr>
      <a:endParaRPr lang="fi-FI"/>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Taul1!$B$1</c:f>
              <c:strCache>
                <c:ptCount val="1"/>
                <c:pt idx="0">
                  <c:v>Neljännesvuositilinpito (fp2015, SAWDA, yoy)</c:v>
                </c:pt>
              </c:strCache>
            </c:strRef>
          </c:tx>
          <c:spPr>
            <a:solidFill>
              <a:schemeClr val="accent1"/>
            </a:solidFill>
            <a:ln>
              <a:noFill/>
            </a:ln>
            <a:effectLst/>
          </c:spPr>
          <c:invertIfNegative val="0"/>
          <c:cat>
            <c:strRef>
              <c:f>Taul1!$A$62:$A$137</c:f>
              <c:strCache>
                <c:ptCount val="76"/>
                <c:pt idx="0">
                  <c:v>2005</c:v>
                </c:pt>
                <c:pt idx="1">
                  <c:v>II/2005</c:v>
                </c:pt>
                <c:pt idx="2">
                  <c:v>III/2005</c:v>
                </c:pt>
                <c:pt idx="3">
                  <c:v>IV/2005</c:v>
                </c:pt>
                <c:pt idx="4">
                  <c:v>2006</c:v>
                </c:pt>
                <c:pt idx="5">
                  <c:v>II/2006</c:v>
                </c:pt>
                <c:pt idx="6">
                  <c:v>III/2006</c:v>
                </c:pt>
                <c:pt idx="7">
                  <c:v>IV/2006</c:v>
                </c:pt>
                <c:pt idx="8">
                  <c:v>2007</c:v>
                </c:pt>
                <c:pt idx="9">
                  <c:v>II/2007</c:v>
                </c:pt>
                <c:pt idx="10">
                  <c:v>III/2007</c:v>
                </c:pt>
                <c:pt idx="11">
                  <c:v>IV/2007</c:v>
                </c:pt>
                <c:pt idx="12">
                  <c:v>2008</c:v>
                </c:pt>
                <c:pt idx="13">
                  <c:v>II/2008</c:v>
                </c:pt>
                <c:pt idx="14">
                  <c:v>III/2008</c:v>
                </c:pt>
                <c:pt idx="15">
                  <c:v>IV/2008</c:v>
                </c:pt>
                <c:pt idx="16">
                  <c:v>2009</c:v>
                </c:pt>
                <c:pt idx="17">
                  <c:v>II/2009</c:v>
                </c:pt>
                <c:pt idx="18">
                  <c:v>III/2009</c:v>
                </c:pt>
                <c:pt idx="19">
                  <c:v>IV/2009</c:v>
                </c:pt>
                <c:pt idx="20">
                  <c:v>2010</c:v>
                </c:pt>
                <c:pt idx="21">
                  <c:v>II/2010</c:v>
                </c:pt>
                <c:pt idx="22">
                  <c:v>III/2010</c:v>
                </c:pt>
                <c:pt idx="23">
                  <c:v>IV/2010</c:v>
                </c:pt>
                <c:pt idx="24">
                  <c:v>2011</c:v>
                </c:pt>
                <c:pt idx="25">
                  <c:v>II/2011</c:v>
                </c:pt>
                <c:pt idx="26">
                  <c:v>III/2011</c:v>
                </c:pt>
                <c:pt idx="27">
                  <c:v>IV/2011</c:v>
                </c:pt>
                <c:pt idx="28">
                  <c:v>2012</c:v>
                </c:pt>
                <c:pt idx="29">
                  <c:v>II/2012</c:v>
                </c:pt>
                <c:pt idx="30">
                  <c:v>III/2012</c:v>
                </c:pt>
                <c:pt idx="31">
                  <c:v>IV/2012</c:v>
                </c:pt>
                <c:pt idx="32">
                  <c:v>2013</c:v>
                </c:pt>
                <c:pt idx="33">
                  <c:v>II/2013</c:v>
                </c:pt>
                <c:pt idx="34">
                  <c:v>III/2013</c:v>
                </c:pt>
                <c:pt idx="35">
                  <c:v>IV/2013</c:v>
                </c:pt>
                <c:pt idx="36">
                  <c:v>2014</c:v>
                </c:pt>
                <c:pt idx="37">
                  <c:v>II/2014</c:v>
                </c:pt>
                <c:pt idx="38">
                  <c:v>III/2014</c:v>
                </c:pt>
                <c:pt idx="39">
                  <c:v>IV/2014</c:v>
                </c:pt>
                <c:pt idx="40">
                  <c:v>2015</c:v>
                </c:pt>
                <c:pt idx="41">
                  <c:v>II/2015</c:v>
                </c:pt>
                <c:pt idx="42">
                  <c:v>III/2015</c:v>
                </c:pt>
                <c:pt idx="43">
                  <c:v>IV/2015</c:v>
                </c:pt>
                <c:pt idx="44">
                  <c:v>2016</c:v>
                </c:pt>
                <c:pt idx="45">
                  <c:v>II/2016</c:v>
                </c:pt>
                <c:pt idx="46">
                  <c:v>III/2016</c:v>
                </c:pt>
                <c:pt idx="47">
                  <c:v>IV/2016</c:v>
                </c:pt>
                <c:pt idx="48">
                  <c:v>2017</c:v>
                </c:pt>
                <c:pt idx="49">
                  <c:v>II/2017</c:v>
                </c:pt>
                <c:pt idx="50">
                  <c:v>III/2017</c:v>
                </c:pt>
                <c:pt idx="51">
                  <c:v>IV/2017</c:v>
                </c:pt>
                <c:pt idx="52">
                  <c:v>2018</c:v>
                </c:pt>
                <c:pt idx="53">
                  <c:v>II/2018</c:v>
                </c:pt>
                <c:pt idx="54">
                  <c:v>III/2018</c:v>
                </c:pt>
                <c:pt idx="55">
                  <c:v>IV/2018</c:v>
                </c:pt>
                <c:pt idx="56">
                  <c:v>2019</c:v>
                </c:pt>
                <c:pt idx="57">
                  <c:v>II/2019</c:v>
                </c:pt>
                <c:pt idx="58">
                  <c:v>III/2019</c:v>
                </c:pt>
                <c:pt idx="59">
                  <c:v>IV/2019</c:v>
                </c:pt>
                <c:pt idx="60">
                  <c:v>2020</c:v>
                </c:pt>
                <c:pt idx="61">
                  <c:v>II/2020</c:v>
                </c:pt>
                <c:pt idx="62">
                  <c:v>III/2020</c:v>
                </c:pt>
                <c:pt idx="63">
                  <c:v>IV/2020</c:v>
                </c:pt>
                <c:pt idx="64">
                  <c:v>2021</c:v>
                </c:pt>
                <c:pt idx="65">
                  <c:v>II/2021</c:v>
                </c:pt>
                <c:pt idx="66">
                  <c:v>III/2021</c:v>
                </c:pt>
                <c:pt idx="67">
                  <c:v>IV/2021</c:v>
                </c:pt>
                <c:pt idx="68">
                  <c:v>2022</c:v>
                </c:pt>
                <c:pt idx="69">
                  <c:v>II/2022</c:v>
                </c:pt>
                <c:pt idx="70">
                  <c:v>III/2022</c:v>
                </c:pt>
                <c:pt idx="71">
                  <c:v>IV/2022</c:v>
                </c:pt>
                <c:pt idx="72">
                  <c:v>2023</c:v>
                </c:pt>
                <c:pt idx="73">
                  <c:v>II/2023</c:v>
                </c:pt>
                <c:pt idx="74">
                  <c:v>III/2023</c:v>
                </c:pt>
                <c:pt idx="75">
                  <c:v>IV/2023</c:v>
                </c:pt>
              </c:strCache>
            </c:strRef>
          </c:cat>
          <c:val>
            <c:numRef>
              <c:f>Taul1!$B$62:$B$137</c:f>
              <c:numCache>
                <c:formatCode>0.0</c:formatCode>
                <c:ptCount val="76"/>
                <c:pt idx="0">
                  <c:v>4.5</c:v>
                </c:pt>
                <c:pt idx="1">
                  <c:v>2.4</c:v>
                </c:pt>
                <c:pt idx="2">
                  <c:v>2.8</c:v>
                </c:pt>
                <c:pt idx="3">
                  <c:v>1.5</c:v>
                </c:pt>
                <c:pt idx="4">
                  <c:v>3</c:v>
                </c:pt>
                <c:pt idx="5">
                  <c:v>4.5</c:v>
                </c:pt>
                <c:pt idx="6">
                  <c:v>4</c:v>
                </c:pt>
                <c:pt idx="7">
                  <c:v>4.5</c:v>
                </c:pt>
                <c:pt idx="8">
                  <c:v>4</c:v>
                </c:pt>
                <c:pt idx="9">
                  <c:v>5.6</c:v>
                </c:pt>
                <c:pt idx="10">
                  <c:v>5.5</c:v>
                </c:pt>
                <c:pt idx="11">
                  <c:v>6.1</c:v>
                </c:pt>
                <c:pt idx="12">
                  <c:v>4</c:v>
                </c:pt>
                <c:pt idx="13">
                  <c:v>1.3</c:v>
                </c:pt>
                <c:pt idx="14">
                  <c:v>0.7</c:v>
                </c:pt>
                <c:pt idx="15">
                  <c:v>-2.7</c:v>
                </c:pt>
                <c:pt idx="16">
                  <c:v>-8.9</c:v>
                </c:pt>
                <c:pt idx="17">
                  <c:v>-8.6</c:v>
                </c:pt>
                <c:pt idx="18">
                  <c:v>-8</c:v>
                </c:pt>
                <c:pt idx="19">
                  <c:v>-6.8</c:v>
                </c:pt>
                <c:pt idx="20">
                  <c:v>0.7</c:v>
                </c:pt>
                <c:pt idx="21">
                  <c:v>3.9</c:v>
                </c:pt>
                <c:pt idx="22">
                  <c:v>2.6</c:v>
                </c:pt>
                <c:pt idx="23">
                  <c:v>5.5</c:v>
                </c:pt>
                <c:pt idx="24">
                  <c:v>5.0999999999999996</c:v>
                </c:pt>
                <c:pt idx="25">
                  <c:v>2.1</c:v>
                </c:pt>
                <c:pt idx="26">
                  <c:v>2.6</c:v>
                </c:pt>
                <c:pt idx="27">
                  <c:v>0.5</c:v>
                </c:pt>
                <c:pt idx="28">
                  <c:v>-0.5</c:v>
                </c:pt>
                <c:pt idx="29">
                  <c:v>-1.3</c:v>
                </c:pt>
                <c:pt idx="30">
                  <c:v>-1.8</c:v>
                </c:pt>
                <c:pt idx="31">
                  <c:v>-1.9</c:v>
                </c:pt>
                <c:pt idx="32">
                  <c:v>-2.4</c:v>
                </c:pt>
                <c:pt idx="33">
                  <c:v>-0.9</c:v>
                </c:pt>
                <c:pt idx="34">
                  <c:v>-0.1</c:v>
                </c:pt>
                <c:pt idx="35">
                  <c:v>-0.2</c:v>
                </c:pt>
                <c:pt idx="36">
                  <c:v>-0.1</c:v>
                </c:pt>
                <c:pt idx="37">
                  <c:v>-0.4</c:v>
                </c:pt>
                <c:pt idx="38">
                  <c:v>-0.4</c:v>
                </c:pt>
                <c:pt idx="39">
                  <c:v>-0.5</c:v>
                </c:pt>
                <c:pt idx="40">
                  <c:v>-0.5</c:v>
                </c:pt>
                <c:pt idx="41">
                  <c:v>0.9</c:v>
                </c:pt>
                <c:pt idx="42">
                  <c:v>0.5</c:v>
                </c:pt>
                <c:pt idx="43">
                  <c:v>1.3</c:v>
                </c:pt>
                <c:pt idx="44">
                  <c:v>3.3</c:v>
                </c:pt>
                <c:pt idx="45">
                  <c:v>2</c:v>
                </c:pt>
                <c:pt idx="46">
                  <c:v>3.1</c:v>
                </c:pt>
                <c:pt idx="47">
                  <c:v>2.9</c:v>
                </c:pt>
                <c:pt idx="48">
                  <c:v>2.6</c:v>
                </c:pt>
                <c:pt idx="49">
                  <c:v>3.8</c:v>
                </c:pt>
                <c:pt idx="50">
                  <c:v>3</c:v>
                </c:pt>
                <c:pt idx="51">
                  <c:v>3.4</c:v>
                </c:pt>
                <c:pt idx="52">
                  <c:v>2.6</c:v>
                </c:pt>
                <c:pt idx="53">
                  <c:v>1.2</c:v>
                </c:pt>
                <c:pt idx="54">
                  <c:v>0.7</c:v>
                </c:pt>
                <c:pt idx="55">
                  <c:v>0.1</c:v>
                </c:pt>
                <c:pt idx="56">
                  <c:v>0.5</c:v>
                </c:pt>
                <c:pt idx="57">
                  <c:v>1.4</c:v>
                </c:pt>
                <c:pt idx="58">
                  <c:v>1.6</c:v>
                </c:pt>
                <c:pt idx="59">
                  <c:v>1.4</c:v>
                </c:pt>
                <c:pt idx="60">
                  <c:v>0.5</c:v>
                </c:pt>
                <c:pt idx="61">
                  <c:v>-6.7</c:v>
                </c:pt>
                <c:pt idx="62">
                  <c:v>-2.1</c:v>
                </c:pt>
                <c:pt idx="63">
                  <c:v>-1.1000000000000001</c:v>
                </c:pt>
                <c:pt idx="64">
                  <c:v>-0.9</c:v>
                </c:pt>
                <c:pt idx="65">
                  <c:v>7.2</c:v>
                </c:pt>
                <c:pt idx="66">
                  <c:v>3.1</c:v>
                </c:pt>
                <c:pt idx="67">
                  <c:v>3.3</c:v>
                </c:pt>
                <c:pt idx="68">
                  <c:v>3.3</c:v>
                </c:pt>
                <c:pt idx="69">
                  <c:v>2.4</c:v>
                </c:pt>
                <c:pt idx="70">
                  <c:v>1.1000000000000001</c:v>
                </c:pt>
                <c:pt idx="71">
                  <c:v>-0.3</c:v>
                </c:pt>
                <c:pt idx="72">
                  <c:v>0.1</c:v>
                </c:pt>
              </c:numCache>
            </c:numRef>
          </c:val>
          <c:extLst>
            <c:ext xmlns:c16="http://schemas.microsoft.com/office/drawing/2014/chart" uri="{C3380CC4-5D6E-409C-BE32-E72D297353CC}">
              <c16:uniqueId val="{00000000-CA3D-4EE4-9AF5-10808FC95A25}"/>
            </c:ext>
          </c:extLst>
        </c:ser>
        <c:dLbls>
          <c:showLegendKey val="0"/>
          <c:showVal val="0"/>
          <c:showCatName val="0"/>
          <c:showSerName val="0"/>
          <c:showPercent val="0"/>
          <c:showBubbleSize val="0"/>
        </c:dLbls>
        <c:gapWidth val="50"/>
        <c:overlap val="-20"/>
        <c:axId val="984878368"/>
        <c:axId val="984880992"/>
      </c:barChart>
      <c:lineChart>
        <c:grouping val="standard"/>
        <c:varyColors val="0"/>
        <c:ser>
          <c:idx val="1"/>
          <c:order val="1"/>
          <c:tx>
            <c:strRef>
              <c:f>Taul1!$E$1</c:f>
              <c:strCache>
                <c:ptCount val="1"/>
                <c:pt idx="0">
                  <c:v>Vuositilinpito (fp2015)</c:v>
                </c:pt>
              </c:strCache>
            </c:strRef>
          </c:tx>
          <c:spPr>
            <a:ln w="28575" cap="rnd">
              <a:noFill/>
              <a:round/>
            </a:ln>
            <a:effectLst/>
          </c:spPr>
          <c:marker>
            <c:symbol val="dash"/>
            <c:size val="16"/>
            <c:spPr>
              <a:solidFill>
                <a:schemeClr val="accent2"/>
              </a:solidFill>
              <a:ln w="9525">
                <a:noFill/>
              </a:ln>
              <a:effectLst/>
            </c:spPr>
          </c:marker>
          <c:cat>
            <c:strRef>
              <c:f>Taul1!$D$17:$D$35</c:f>
              <c:strCache>
                <c:ptCount val="19"/>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strCache>
            </c:strRef>
          </c:cat>
          <c:val>
            <c:numRef>
              <c:f>Taul1!$E$17:$E$35</c:f>
              <c:numCache>
                <c:formatCode>0.0</c:formatCode>
                <c:ptCount val="19"/>
                <c:pt idx="0">
                  <c:v>2.8</c:v>
                </c:pt>
                <c:pt idx="1">
                  <c:v>4</c:v>
                </c:pt>
                <c:pt idx="2">
                  <c:v>5.3</c:v>
                </c:pt>
                <c:pt idx="3">
                  <c:v>0.8</c:v>
                </c:pt>
                <c:pt idx="4">
                  <c:v>-8.1</c:v>
                </c:pt>
                <c:pt idx="5">
                  <c:v>3.2</c:v>
                </c:pt>
                <c:pt idx="6">
                  <c:v>2.5</c:v>
                </c:pt>
                <c:pt idx="7">
                  <c:v>-1.4</c:v>
                </c:pt>
                <c:pt idx="8">
                  <c:v>-0.9</c:v>
                </c:pt>
                <c:pt idx="9">
                  <c:v>-0.4</c:v>
                </c:pt>
                <c:pt idx="10">
                  <c:v>0.5</c:v>
                </c:pt>
                <c:pt idx="11">
                  <c:v>2.8</c:v>
                </c:pt>
                <c:pt idx="12">
                  <c:v>3.2</c:v>
                </c:pt>
                <c:pt idx="13">
                  <c:v>1.1000000000000001</c:v>
                </c:pt>
                <c:pt idx="14">
                  <c:v>1.2</c:v>
                </c:pt>
                <c:pt idx="15">
                  <c:v>-2.4</c:v>
                </c:pt>
                <c:pt idx="16">
                  <c:v>3.2</c:v>
                </c:pt>
                <c:pt idx="17">
                  <c:v>1.6</c:v>
                </c:pt>
              </c:numCache>
            </c:numRef>
          </c:val>
          <c:smooth val="0"/>
          <c:extLst>
            <c:ext xmlns:c16="http://schemas.microsoft.com/office/drawing/2014/chart" uri="{C3380CC4-5D6E-409C-BE32-E72D297353CC}">
              <c16:uniqueId val="{00000003-CA3D-4EE4-9AF5-10808FC95A25}"/>
            </c:ext>
          </c:extLst>
        </c:ser>
        <c:dLbls>
          <c:showLegendKey val="0"/>
          <c:showVal val="0"/>
          <c:showCatName val="0"/>
          <c:showSerName val="0"/>
          <c:showPercent val="0"/>
          <c:showBubbleSize val="0"/>
        </c:dLbls>
        <c:marker val="1"/>
        <c:smooth val="0"/>
        <c:axId val="830385224"/>
        <c:axId val="830387848"/>
      </c:lineChart>
      <c:catAx>
        <c:axId val="984878368"/>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984880992"/>
        <c:crosses val="autoZero"/>
        <c:auto val="1"/>
        <c:lblAlgn val="ctr"/>
        <c:lblOffset val="100"/>
        <c:tickLblSkip val="4"/>
        <c:tickMarkSkip val="4"/>
        <c:noMultiLvlLbl val="0"/>
      </c:catAx>
      <c:valAx>
        <c:axId val="98488099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984878368"/>
        <c:crosses val="autoZero"/>
        <c:crossBetween val="between"/>
      </c:valAx>
      <c:valAx>
        <c:axId val="830387848"/>
        <c:scaling>
          <c:orientation val="minMax"/>
          <c:max val="10"/>
          <c:min val="-1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830385224"/>
        <c:crosses val="max"/>
        <c:crossBetween val="between"/>
      </c:valAx>
      <c:catAx>
        <c:axId val="830385224"/>
        <c:scaling>
          <c:orientation val="minMax"/>
        </c:scaling>
        <c:delete val="0"/>
        <c:axPos val="t"/>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crossAx val="830387848"/>
        <c:crosses val="max"/>
        <c:auto val="1"/>
        <c:lblAlgn val="ctr"/>
        <c:lblOffset val="100"/>
        <c:noMultiLvlLbl val="0"/>
      </c:catAx>
      <c:spPr>
        <a:noFill/>
        <a:ln>
          <a:noFill/>
        </a:ln>
        <a:effectLst/>
      </c:spPr>
    </c:plotArea>
    <c:legend>
      <c:legendPos val="b"/>
      <c:layout>
        <c:manualLayout>
          <c:xMode val="edge"/>
          <c:yMode val="edge"/>
          <c:x val="9.8996370239667397E-2"/>
          <c:y val="2.8036964129483821E-2"/>
          <c:w val="0.63404562993721181"/>
          <c:h val="0.12352471566054241"/>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j-lt"/>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Reversed" id="21">
  <a:schemeClr val="accent1"/>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0.88017</cdr:x>
      <cdr:y>0.1526</cdr:y>
    </cdr:from>
    <cdr:to>
      <cdr:x>0.96929</cdr:x>
      <cdr:y>0.19939</cdr:y>
    </cdr:to>
    <cdr:sp macro="" textlink="">
      <cdr:nvSpPr>
        <cdr:cNvPr id="2" name="Tekstiruutu 17">
          <a:extLst xmlns:a="http://schemas.openxmlformats.org/drawingml/2006/main">
            <a:ext uri="{FF2B5EF4-FFF2-40B4-BE49-F238E27FC236}">
              <a16:creationId xmlns:a16="http://schemas.microsoft.com/office/drawing/2014/main" id="{030F5966-6930-63E0-3E1D-4450ACE6154F}"/>
            </a:ext>
          </a:extLst>
        </cdr:cNvPr>
        <cdr:cNvSpPr txBox="1"/>
      </cdr:nvSpPr>
      <cdr:spPr>
        <a:xfrm xmlns:a="http://schemas.openxmlformats.org/drawingml/2006/main">
          <a:off x="4707388" y="620405"/>
          <a:ext cx="476660" cy="190240"/>
        </a:xfrm>
        <a:prstGeom xmlns:a="http://schemas.openxmlformats.org/drawingml/2006/main" prst="rect">
          <a:avLst/>
        </a:prstGeom>
        <a:noFill xmlns:a="http://schemas.openxmlformats.org/drawingml/2006/main"/>
      </cdr:spPr>
      <cdr:txBody>
        <a:bodyPr xmlns:a="http://schemas.openxmlformats.org/drawingml/2006/main" wrap="none" lIns="36000" tIns="18000" rIns="36000" bIns="18000" anchor="ctr">
          <a:spAutoFit/>
        </a:bodyPr>
        <a:lstStyle xmlns:a="http://schemas.openxmlformats.org/drawingml/2006/main">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a:lstStyle>
        <a:p xmlns:a="http://schemas.openxmlformats.org/drawingml/2006/main">
          <a:r>
            <a:rPr lang="fi-FI" sz="1000" dirty="0">
              <a:latin typeface="+mj-lt"/>
            </a:rPr>
            <a:t>vuosi ↴</a:t>
          </a:r>
          <a:endParaRPr lang="fi-FI" sz="1600" b="0" dirty="0">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0.19805</cdr:x>
      <cdr:y>0</cdr:y>
    </cdr:from>
    <cdr:to>
      <cdr:x>1</cdr:x>
      <cdr:y>0.03625</cdr:y>
    </cdr:to>
    <cdr:sp macro="" textlink="">
      <cdr:nvSpPr>
        <cdr:cNvPr id="2" name="Tekstiruutu 1">
          <a:extLst xmlns:a="http://schemas.openxmlformats.org/drawingml/2006/main">
            <a:ext uri="{FF2B5EF4-FFF2-40B4-BE49-F238E27FC236}">
              <a16:creationId xmlns:a16="http://schemas.microsoft.com/office/drawing/2014/main" id="{47C46F6E-857B-4BD3-96F9-060BE4E2428B}"/>
            </a:ext>
          </a:extLst>
        </cdr:cNvPr>
        <cdr:cNvSpPr txBox="1"/>
      </cdr:nvSpPr>
      <cdr:spPr>
        <a:xfrm xmlns:a="http://schemas.openxmlformats.org/drawingml/2006/main">
          <a:off x="1049482" y="0"/>
          <a:ext cx="4249592" cy="152685"/>
        </a:xfrm>
        <a:prstGeom xmlns:a="http://schemas.openxmlformats.org/drawingml/2006/main" prst="rect">
          <a:avLst/>
        </a:prstGeom>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fi-FI" sz="1000" b="1" dirty="0">
              <a:solidFill>
                <a:schemeClr val="tx1">
                  <a:lumMod val="75000"/>
                  <a:lumOff val="25000"/>
                </a:schemeClr>
              </a:solidFill>
            </a:rPr>
            <a:t>Suomen bkt, mrd. eur (kiintein hinnoin)</a:t>
          </a:r>
        </a:p>
      </cdr:txBody>
    </cdr:sp>
  </cdr:relSizeAnchor>
  <cdr:relSizeAnchor xmlns:cdr="http://schemas.openxmlformats.org/drawingml/2006/chartDrawing">
    <cdr:from>
      <cdr:x>0.57596</cdr:x>
      <cdr:y>0.56993</cdr:y>
    </cdr:from>
    <cdr:to>
      <cdr:x>0.85113</cdr:x>
      <cdr:y>0.67833</cdr:y>
    </cdr:to>
    <cdr:sp macro="" textlink="">
      <cdr:nvSpPr>
        <cdr:cNvPr id="3" name="Tekstiruutu 1">
          <a:extLst xmlns:a="http://schemas.openxmlformats.org/drawingml/2006/main">
            <a:ext uri="{FF2B5EF4-FFF2-40B4-BE49-F238E27FC236}">
              <a16:creationId xmlns:a16="http://schemas.microsoft.com/office/drawing/2014/main" id="{35E30EC4-4092-45C5-9CEC-2E24EB8C95F8}"/>
            </a:ext>
          </a:extLst>
        </cdr:cNvPr>
        <cdr:cNvSpPr txBox="1"/>
      </cdr:nvSpPr>
      <cdr:spPr>
        <a:xfrm xmlns:a="http://schemas.openxmlformats.org/drawingml/2006/main">
          <a:off x="4976322" y="2769879"/>
          <a:ext cx="2377469" cy="526824"/>
        </a:xfrm>
        <a:prstGeom xmlns:a="http://schemas.openxmlformats.org/drawingml/2006/main" prst="rect">
          <a:avLst/>
        </a:prstGeom>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fi-FI" sz="1000" b="0" dirty="0">
              <a:solidFill>
                <a:schemeClr val="bg1"/>
              </a:solidFill>
            </a:rPr>
            <a:t>Tuottavuuskasvu on</a:t>
          </a:r>
          <a:br>
            <a:rPr lang="fi-FI" sz="1000" b="0" dirty="0">
              <a:solidFill>
                <a:schemeClr val="bg1"/>
              </a:solidFill>
            </a:rPr>
          </a:br>
          <a:r>
            <a:rPr lang="fi-FI" sz="1000" b="0" dirty="0">
              <a:solidFill>
                <a:schemeClr val="bg1"/>
              </a:solidFill>
            </a:rPr>
            <a:t>tuottanut 92 %</a:t>
          </a:r>
          <a:br>
            <a:rPr lang="fi-FI" sz="1000" b="0" dirty="0">
              <a:solidFill>
                <a:schemeClr val="bg1"/>
              </a:solidFill>
            </a:rPr>
          </a:br>
          <a:r>
            <a:rPr lang="fi-FI" sz="1000" b="0" dirty="0">
              <a:solidFill>
                <a:schemeClr val="bg1"/>
              </a:solidFill>
            </a:rPr>
            <a:t>talouskasvusta</a:t>
          </a:r>
        </a:p>
      </cdr:txBody>
    </cdr:sp>
  </cdr:relSizeAnchor>
  <cdr:relSizeAnchor xmlns:cdr="http://schemas.openxmlformats.org/drawingml/2006/chartDrawing">
    <cdr:from>
      <cdr:x>0.03075</cdr:x>
      <cdr:y>0.84044</cdr:y>
    </cdr:from>
    <cdr:to>
      <cdr:x>0.23527</cdr:x>
      <cdr:y>0.86143</cdr:y>
    </cdr:to>
    <cdr:sp macro="" textlink="">
      <cdr:nvSpPr>
        <cdr:cNvPr id="4" name="Tekstiruutu 1">
          <a:extLst xmlns:a="http://schemas.openxmlformats.org/drawingml/2006/main">
            <a:ext uri="{FF2B5EF4-FFF2-40B4-BE49-F238E27FC236}">
              <a16:creationId xmlns:a16="http://schemas.microsoft.com/office/drawing/2014/main" id="{286F3D02-638B-4877-BA2F-FFF63F9D482D}"/>
            </a:ext>
          </a:extLst>
        </cdr:cNvPr>
        <cdr:cNvSpPr txBox="1"/>
      </cdr:nvSpPr>
      <cdr:spPr>
        <a:xfrm xmlns:a="http://schemas.openxmlformats.org/drawingml/2006/main">
          <a:off x="265712" y="4084529"/>
          <a:ext cx="1767052" cy="102011"/>
        </a:xfrm>
        <a:prstGeom xmlns:a="http://schemas.openxmlformats.org/drawingml/2006/main" prst="rect">
          <a:avLst/>
        </a:prstGeom>
      </cdr:spPr>
      <cdr:txBody>
        <a:bodyPr xmlns:a="http://schemas.openxmlformats.org/drawingml/2006/main" wrap="none" lIns="0" tIns="0" rIns="0" bIns="0" rtlCol="0" anchor="b"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b="0" dirty="0">
              <a:solidFill>
                <a:schemeClr val="tx1">
                  <a:lumMod val="65000"/>
                  <a:lumOff val="35000"/>
                </a:schemeClr>
              </a:solidFill>
              <a:latin typeface="Arial" panose="020B0604020202020204" pitchFamily="34" charset="0"/>
              <a:cs typeface="Arial" panose="020B0604020202020204" pitchFamily="34" charset="0"/>
            </a:rPr>
            <a:t>Bkt vuonna 1917: 8,7</a:t>
          </a:r>
          <a:r>
            <a:rPr lang="fi-FI" sz="800" b="0" baseline="0" dirty="0">
              <a:solidFill>
                <a:schemeClr val="tx1">
                  <a:lumMod val="65000"/>
                  <a:lumOff val="35000"/>
                </a:schemeClr>
              </a:solidFill>
              <a:latin typeface="Arial" panose="020B0604020202020204" pitchFamily="34" charset="0"/>
              <a:cs typeface="Arial" panose="020B0604020202020204" pitchFamily="34" charset="0"/>
            </a:rPr>
            <a:t> mrd. €</a:t>
          </a:r>
          <a:endParaRPr lang="fi-FI" sz="800" b="0" dirty="0">
            <a:solidFill>
              <a:schemeClr val="tx1">
                <a:lumMod val="65000"/>
                <a:lumOff val="3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0.70592</cdr:x>
      <cdr:y>0.83913</cdr:y>
    </cdr:from>
    <cdr:to>
      <cdr:x>0.91046</cdr:x>
      <cdr:y>0.86012</cdr:y>
    </cdr:to>
    <cdr:sp macro="" textlink="">
      <cdr:nvSpPr>
        <cdr:cNvPr id="5" name="Tekstiruutu 1">
          <a:extLst xmlns:a="http://schemas.openxmlformats.org/drawingml/2006/main">
            <a:ext uri="{FF2B5EF4-FFF2-40B4-BE49-F238E27FC236}">
              <a16:creationId xmlns:a16="http://schemas.microsoft.com/office/drawing/2014/main" id="{62A765C6-8F6F-4452-ADED-9E61ED14D324}"/>
            </a:ext>
          </a:extLst>
        </cdr:cNvPr>
        <cdr:cNvSpPr txBox="1"/>
      </cdr:nvSpPr>
      <cdr:spPr>
        <a:xfrm xmlns:a="http://schemas.openxmlformats.org/drawingml/2006/main">
          <a:off x="6099176" y="4078151"/>
          <a:ext cx="1767226" cy="102012"/>
        </a:xfrm>
        <a:prstGeom xmlns:a="http://schemas.openxmlformats.org/drawingml/2006/main" prst="rect">
          <a:avLst/>
        </a:prstGeom>
      </cdr:spPr>
      <cdr:txBody>
        <a:bodyPr xmlns:a="http://schemas.openxmlformats.org/drawingml/2006/main" wrap="none" lIns="0" tIns="0" rIns="0" bIns="0" rtlCol="0" anchor="b"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fi-FI" sz="800" b="0" dirty="0">
              <a:solidFill>
                <a:schemeClr val="tx1">
                  <a:lumMod val="65000"/>
                  <a:lumOff val="35000"/>
                </a:schemeClr>
              </a:solidFill>
              <a:latin typeface="Arial" panose="020B0604020202020204" pitchFamily="34" charset="0"/>
              <a:cs typeface="Arial" panose="020B0604020202020204" pitchFamily="34" charset="0"/>
            </a:rPr>
            <a:t>Bkt vuonna 2021: 257</a:t>
          </a:r>
          <a:r>
            <a:rPr lang="fi-FI" sz="800" b="0" baseline="0" dirty="0">
              <a:solidFill>
                <a:schemeClr val="tx1">
                  <a:lumMod val="65000"/>
                  <a:lumOff val="35000"/>
                </a:schemeClr>
              </a:solidFill>
              <a:latin typeface="Arial" panose="020B0604020202020204" pitchFamily="34" charset="0"/>
              <a:cs typeface="Arial" panose="020B0604020202020204" pitchFamily="34" charset="0"/>
            </a:rPr>
            <a:t> mrd. €</a:t>
          </a:r>
          <a:endParaRPr lang="fi-FI" sz="800" b="0" dirty="0">
            <a:solidFill>
              <a:schemeClr val="tx1">
                <a:lumMod val="65000"/>
                <a:lumOff val="35000"/>
              </a:schemeClr>
            </a:solidFill>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7DA57BD-B1A2-43E2-87B3-AB9B995C4DD4}" type="datetimeFigureOut">
              <a:rPr lang="fi-FI" smtClean="0"/>
              <a:t>7.9.2023</a:t>
            </a:fld>
            <a:endParaRPr lang="fi-FI"/>
          </a:p>
        </p:txBody>
      </p:sp>
      <p:sp>
        <p:nvSpPr>
          <p:cNvPr id="4" name="Dian kuvan paikkamerkki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B2DC135-B97F-423C-93D3-79E024D2AE12}" type="slidenum">
              <a:rPr lang="fi-FI" smtClean="0"/>
              <a:t>‹#›</a:t>
            </a:fld>
            <a:endParaRPr lang="fi-FI"/>
          </a:p>
        </p:txBody>
      </p:sp>
    </p:spTree>
    <p:extLst>
      <p:ext uri="{BB962C8B-B14F-4D97-AF65-F5344CB8AC3E}">
        <p14:creationId xmlns:p14="http://schemas.microsoft.com/office/powerpoint/2010/main" val="3408806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67AFBA-6F82-3643-B895-40989DC573A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267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As a result of the energy crisis exacerbated by Russia's war of aggression and the rapid rise in the cost of living, the economy has drifted into a slight recession and GDP will shrink by 0.2% this year (according to </a:t>
            </a:r>
            <a:r>
              <a:rPr lang="en-US" err="1"/>
              <a:t>BoF</a:t>
            </a:r>
            <a:r>
              <a:rPr lang="en-US"/>
              <a:t> March interim forecast) </a:t>
            </a:r>
          </a:p>
          <a:p>
            <a:pPr marL="171450" indent="-171450">
              <a:buFontTx/>
              <a:buChar char="-"/>
            </a:pPr>
            <a:r>
              <a:rPr lang="en-US"/>
              <a:t>Economic growth weakened across the board at the end of 2022. Net exports continued to weigh on growth, and also private consumption and investment developed weakly. Especially the construction sector is experiencing a sharp slowdown.</a:t>
            </a:r>
          </a:p>
          <a:p>
            <a:pPr marL="171450" indent="-171450">
              <a:buFontTx/>
              <a:buChar char="-"/>
            </a:pPr>
            <a:r>
              <a:rPr lang="en-US"/>
              <a:t>Households have already cut their consumption in the past quarters, and the outlook for private consumption remains weak</a:t>
            </a:r>
          </a:p>
          <a:p>
            <a:pPr marL="171450" indent="-171450">
              <a:buFontTx/>
              <a:buChar char="-"/>
            </a:pPr>
            <a:r>
              <a:rPr lang="en-US"/>
              <a:t>The pass-through of changes in the ECB's policy rates to interest rates paid by the public (households and firms) is quite fast in Finland. More than 90 % of mortgage loans are adjustable-rate loans.  As a result, the average interest rate on the </a:t>
            </a:r>
            <a:r>
              <a:rPr lang="en-US" b="1"/>
              <a:t>stock</a:t>
            </a:r>
            <a:r>
              <a:rPr lang="en-US"/>
              <a:t> of mortgage loans has increased more rapidly in Finland than on average in the euro area (In February, by 1.5 percentage points in Finland vs. 0.5 &amp;-pts in euro area)</a:t>
            </a:r>
          </a:p>
          <a:p>
            <a:pPr marL="171450" indent="-171450">
              <a:buFontTx/>
              <a:buChar char="-"/>
            </a:pPr>
            <a:r>
              <a:rPr lang="en-US"/>
              <a:t>For this reason, also the loan demand and the annual growth of the mortgage loan stock has slowed much more in Finland than in the euro area on average.</a:t>
            </a:r>
          </a:p>
          <a:p>
            <a:pPr marL="171450" indent="-171450">
              <a:buFontTx/>
              <a:buChar char="-"/>
            </a:pPr>
            <a:r>
              <a:rPr lang="en-US"/>
              <a:t>Perhaps also as a reflection of this, households had used their accumulated excess savings at a faster rate in Finland than in the euro area in 2022 to compensate for both increased living costs and rapidly increasing loan servicing costs.</a:t>
            </a:r>
          </a:p>
          <a:p>
            <a:pPr marL="171450" indent="-171450">
              <a:buFontTx/>
              <a:buChar char="-"/>
            </a:pPr>
            <a:r>
              <a:rPr lang="en-US"/>
              <a:t>Despite the current difficulties, the recession is currently expected to be fairly short-lived. Growth will pick up next year (2024: +0.9%) – as inflation decelerates and the purchasing power of households recovers</a:t>
            </a:r>
          </a:p>
          <a:p>
            <a:pPr marL="171450" indent="-171450">
              <a:buFontTx/>
              <a:buChar char="-"/>
            </a:pPr>
            <a:endParaRPr lang="fi-FI"/>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67AFBA-6F82-3643-B895-40989DC573A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961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i="0">
                <a:solidFill>
                  <a:srgbClr val="000000"/>
                </a:solidFill>
                <a:effectLst/>
                <a:latin typeface="Roboto" panose="02000000000000000000" pitchFamily="2" charset="0"/>
              </a:rPr>
              <a:t>The </a:t>
            </a:r>
            <a:r>
              <a:rPr lang="en-US" b="0" i="0" err="1">
                <a:solidFill>
                  <a:srgbClr val="000000"/>
                </a:solidFill>
                <a:effectLst/>
                <a:latin typeface="Roboto" panose="02000000000000000000" pitchFamily="2" charset="0"/>
              </a:rPr>
              <a:t>labour</a:t>
            </a:r>
            <a:r>
              <a:rPr lang="en-US" b="0" i="0">
                <a:solidFill>
                  <a:srgbClr val="000000"/>
                </a:solidFill>
                <a:effectLst/>
                <a:latin typeface="Roboto" panose="02000000000000000000" pitchFamily="2" charset="0"/>
              </a:rPr>
              <a:t> market is still exceptionally tight despite the slowdown of growth, as in many other countries</a:t>
            </a:r>
          </a:p>
          <a:p>
            <a:pPr marL="171450" indent="-171450">
              <a:buFontTx/>
              <a:buChar char="-"/>
            </a:pPr>
            <a:r>
              <a:rPr lang="en-US" b="0" i="0">
                <a:solidFill>
                  <a:srgbClr val="000000"/>
                </a:solidFill>
                <a:effectLst/>
                <a:latin typeface="Roboto" panose="02000000000000000000" pitchFamily="2" charset="0"/>
              </a:rPr>
              <a:t>One factor that may be contributing to this tightness is the observed decrease in average working hours. This causes companies to open more vacancies than would otherwise be necessary (and consequently a larger increase in the number of people employed). </a:t>
            </a:r>
          </a:p>
          <a:p>
            <a:pPr marL="171450" indent="-171450">
              <a:buFontTx/>
              <a:buChar char="-"/>
            </a:pPr>
            <a:r>
              <a:rPr lang="en-US" b="0" i="0">
                <a:solidFill>
                  <a:srgbClr val="000000"/>
                </a:solidFill>
                <a:effectLst/>
                <a:latin typeface="Roboto" panose="02000000000000000000" pitchFamily="2" charset="0"/>
              </a:rPr>
              <a:t>Average hours have been on a downward trend for many decades already (</a:t>
            </a:r>
            <a:r>
              <a:rPr lang="en-US" b="0" i="0" err="1">
                <a:solidFill>
                  <a:srgbClr val="000000"/>
                </a:solidFill>
                <a:effectLst/>
                <a:latin typeface="Roboto" panose="02000000000000000000" pitchFamily="2" charset="0"/>
              </a:rPr>
              <a:t>bc</a:t>
            </a:r>
            <a:r>
              <a:rPr lang="en-US" b="0" i="0">
                <a:solidFill>
                  <a:srgbClr val="000000"/>
                </a:solidFill>
                <a:effectLst/>
                <a:latin typeface="Roboto" panose="02000000000000000000" pitchFamily="2" charset="0"/>
              </a:rPr>
              <a:t>. of increasing standard of living and preference for leisure) but this downward movement has sharpened during the Covid pandemic.  </a:t>
            </a:r>
          </a:p>
          <a:p>
            <a:pPr marL="171450" indent="-171450">
              <a:buFontTx/>
              <a:buChar char="-"/>
            </a:pPr>
            <a:r>
              <a:rPr lang="en-US" b="0" i="0">
                <a:solidFill>
                  <a:srgbClr val="000000"/>
                </a:solidFill>
                <a:effectLst/>
                <a:latin typeface="Roboto" panose="02000000000000000000" pitchFamily="2" charset="0"/>
              </a:rPr>
              <a:t>According to our forecast, employment will remain good despite the recession and the employment rate will only drop temporarily in 2023</a:t>
            </a:r>
          </a:p>
          <a:p>
            <a:pPr marL="171450" indent="-171450">
              <a:buFontTx/>
              <a:buChar char="-"/>
            </a:pPr>
            <a:r>
              <a:rPr lang="en-US" b="0" i="0">
                <a:solidFill>
                  <a:srgbClr val="000000"/>
                </a:solidFill>
                <a:effectLst/>
                <a:latin typeface="Roboto" panose="02000000000000000000" pitchFamily="2" charset="0"/>
              </a:rPr>
              <a:t>The reason for this slight optimism concerning the </a:t>
            </a:r>
            <a:r>
              <a:rPr lang="en-US" b="0" i="0" err="1">
                <a:solidFill>
                  <a:srgbClr val="000000"/>
                </a:solidFill>
                <a:effectLst/>
                <a:latin typeface="Roboto" panose="02000000000000000000" pitchFamily="2" charset="0"/>
              </a:rPr>
              <a:t>labour</a:t>
            </a:r>
            <a:r>
              <a:rPr lang="en-US" b="0" i="0">
                <a:solidFill>
                  <a:srgbClr val="000000"/>
                </a:solidFill>
                <a:effectLst/>
                <a:latin typeface="Roboto" panose="02000000000000000000" pitchFamily="2" charset="0"/>
              </a:rPr>
              <a:t> market is that </a:t>
            </a:r>
            <a:r>
              <a:rPr lang="en-US" b="0" i="0" err="1">
                <a:solidFill>
                  <a:srgbClr val="000000"/>
                </a:solidFill>
                <a:effectLst/>
                <a:latin typeface="Roboto" panose="02000000000000000000" pitchFamily="2" charset="0"/>
              </a:rPr>
              <a:t>i</a:t>
            </a:r>
            <a:r>
              <a:rPr lang="en-US" b="0" i="0">
                <a:solidFill>
                  <a:srgbClr val="000000"/>
                </a:solidFill>
                <a:effectLst/>
                <a:latin typeface="Roboto" panose="02000000000000000000" pitchFamily="2" charset="0"/>
              </a:rPr>
              <a:t>) the recession is expected to be mild and short. Also, ii) in many sectors, the labor shortages are structural in nature (especially in health and social services). Moreover, iii) the companies' balance sheets have remained quite strong as a whole – meaning there are buffers to counter the temporary weakness in demand.</a:t>
            </a:r>
            <a:endParaRPr lang="fi-FI"/>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67AFBA-6F82-3643-B895-40989DC573A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410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a:solidFill>
                  <a:schemeClr val="tx1"/>
                </a:solidFill>
                <a:latin typeface="+mn-lt"/>
                <a:ea typeface="+mn-ea"/>
                <a:cs typeface="+mn-cs"/>
              </a:rPr>
              <a:t>Finland's public debt ratio has doubled in 15 years and the growth trend is worrying. Finland's public debt ratio has grown almost continuously for 15 years. The public debt ratio in Sweden and Denmark has remained around 40%, but Finland's has doubled since 2009.</a:t>
            </a:r>
          </a:p>
          <a:p>
            <a:pPr marL="171450" indent="-171450" algn="l" defTabSz="914400" rtl="0" eaLnBrk="1" latinLnBrk="0" hangingPunct="1">
              <a:buFontTx/>
              <a:buChar char="-"/>
            </a:pPr>
            <a:r>
              <a:rPr lang="en-US" sz="1200" kern="1200">
                <a:solidFill>
                  <a:schemeClr val="tx1"/>
                </a:solidFill>
                <a:latin typeface="+mn-lt"/>
                <a:ea typeface="+mn-ea"/>
                <a:cs typeface="+mn-cs"/>
              </a:rPr>
              <a:t>The growth trend of Finland's public debt is indeed worrying. The debt ratio will continue to grow in the coming years, unless corrective measures are taken. (The latest forecast in these graphs is from December 2022 but the overall picture has not changed much)</a:t>
            </a:r>
          </a:p>
          <a:p>
            <a:pPr marL="171450" indent="-171450">
              <a:buFontTx/>
              <a:buChar char="-"/>
            </a:pPr>
            <a:r>
              <a:rPr lang="en-US" sz="1200" kern="1200">
                <a:solidFill>
                  <a:schemeClr val="tx1"/>
                </a:solidFill>
                <a:latin typeface="+mn-lt"/>
                <a:ea typeface="+mn-ea"/>
                <a:cs typeface="+mn-cs"/>
              </a:rPr>
              <a:t>Strong public finances are key for resilience in crises. </a:t>
            </a:r>
            <a:r>
              <a:rPr lang="en-US"/>
              <a:t>The sustainability of public finances should not be just "one goal among others“. It must be considered a necessary condition for the reliable operation of society and long-term development. It affects infrastructure as well as education, security, health and social integrity. </a:t>
            </a:r>
          </a:p>
          <a:p>
            <a:pPr marL="171450" indent="-171450">
              <a:buFontTx/>
              <a:buChar char="-"/>
            </a:pPr>
            <a:r>
              <a:rPr lang="en-US"/>
              <a:t>In order to balance public finances in Finland, an adjustment program lasting two terms of government would be needed.</a:t>
            </a:r>
            <a:endParaRPr lang="fi-FI"/>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67AFBA-6F82-3643-B895-40989DC573A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874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CCB7E9-03BD-4AC0-BEFD-36EC983AD3D6}" type="datetime1">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7.9.2023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67AFBA-6F82-3643-B895-40989DC573A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933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67AFBA-6F82-3643-B895-40989DC573A9}" type="slidenum">
              <a:rPr lang="fi-FI" smtClean="0"/>
              <a:t>24</a:t>
            </a:fld>
            <a:endParaRPr lang="fi-FI"/>
          </a:p>
        </p:txBody>
      </p:sp>
    </p:spTree>
    <p:extLst>
      <p:ext uri="{BB962C8B-B14F-4D97-AF65-F5344CB8AC3E}">
        <p14:creationId xmlns:p14="http://schemas.microsoft.com/office/powerpoint/2010/main" val="828061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07000"/>
              </a:lnSpc>
              <a:buFont typeface="+mj-lt"/>
              <a:buAutoNum type="alphaLcPeriod"/>
            </a:pPr>
            <a:r>
              <a:rPr lang="en-GB" sz="1800" kern="100" err="1">
                <a:effectLst/>
                <a:latin typeface="Calibri" panose="020F0502020204030204" pitchFamily="34" charset="0"/>
                <a:ea typeface="Calibri" panose="020F0502020204030204" pitchFamily="34" charset="0"/>
                <a:cs typeface="Times New Roman" panose="02020603050405020304" pitchFamily="18" charset="0"/>
              </a:rPr>
              <a:t>Kansainvälinen</a:t>
            </a: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kauppa</a:t>
            </a:r>
            <a:r>
              <a:rPr lang="en-GB" sz="1800" kern="100">
                <a:effectLst/>
                <a:latin typeface="Calibri" panose="020F0502020204030204" pitchFamily="34" charset="0"/>
                <a:ea typeface="Calibri" panose="020F0502020204030204" pitchFamily="34" charset="0"/>
                <a:cs typeface="Times New Roman" panose="02020603050405020304" pitchFamily="18" charset="0"/>
              </a:rPr>
              <a:t> – kaksi </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aaltoa</a:t>
            </a:r>
            <a:r>
              <a:rPr lang="en-GB" sz="1800" kern="100">
                <a:effectLst/>
                <a:latin typeface="Calibri" panose="020F0502020204030204" pitchFamily="34" charset="0"/>
                <a:ea typeface="Calibri" panose="020F0502020204030204" pitchFamily="34" charset="0"/>
                <a:cs typeface="Times New Roman" panose="02020603050405020304" pitchFamily="18" charset="0"/>
              </a:rPr>
              <a:t> (1800 </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ja</a:t>
            </a:r>
            <a:r>
              <a:rPr lang="en-GB" sz="1800" kern="100">
                <a:effectLst/>
                <a:latin typeface="Calibri" panose="020F0502020204030204" pitchFamily="34" charset="0"/>
                <a:ea typeface="Calibri" panose="020F0502020204030204" pitchFamily="34" charset="0"/>
                <a:cs typeface="Times New Roman" panose="02020603050405020304" pitchFamily="18" charset="0"/>
              </a:rPr>
              <a:t> WWII jälkeen) + </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konfliktien</a:t>
            </a:r>
            <a:r>
              <a:rPr lang="en-GB" sz="1800" kern="100">
                <a:effectLst/>
                <a:latin typeface="Calibri" panose="020F0502020204030204" pitchFamily="34" charset="0"/>
                <a:ea typeface="Calibri" panose="020F0502020204030204" pitchFamily="34" charset="0"/>
                <a:cs typeface="Times New Roman" panose="02020603050405020304" pitchFamily="18" charset="0"/>
              </a:rPr>
              <a:t> vaikutus</a:t>
            </a:r>
          </a:p>
          <a:p>
            <a:pPr marL="742950" lvl="1" indent="-285750">
              <a:lnSpc>
                <a:spcPct val="107000"/>
              </a:lnSpc>
              <a:buFont typeface="+mj-lt"/>
              <a:buAutoNum type="alphaLcPeriod"/>
            </a:pPr>
            <a:r>
              <a:rPr lang="en-GB" sz="1800" kern="100" err="1">
                <a:effectLst/>
                <a:latin typeface="Calibri" panose="020F0502020204030204" pitchFamily="34" charset="0"/>
                <a:ea typeface="Calibri" panose="020F0502020204030204" pitchFamily="34" charset="0"/>
                <a:cs typeface="Times New Roman" panose="02020603050405020304" pitchFamily="18" charset="0"/>
              </a:rPr>
              <a:t>Kansainvälinen</a:t>
            </a: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muuttoliike</a:t>
            </a:r>
            <a:endParaRPr lang="en-FI" sz="1800" kern="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mj-lt"/>
              <a:buAutoNum type="alphaLcPeriod"/>
            </a:pPr>
            <a:r>
              <a:rPr lang="en-GB" sz="1800" kern="100" err="1">
                <a:effectLst/>
                <a:latin typeface="Calibri" panose="020F0502020204030204" pitchFamily="34" charset="0"/>
                <a:ea typeface="Calibri" panose="020F0502020204030204" pitchFamily="34" charset="0"/>
                <a:cs typeface="Times New Roman" panose="02020603050405020304" pitchFamily="18" charset="0"/>
              </a:rPr>
              <a:t>Englanninkielen</a:t>
            </a: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yleistyminen</a:t>
            </a: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toisena</a:t>
            </a: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kielenä</a:t>
            </a:r>
            <a:endParaRPr lang="en-FI"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83F21-C8D2-4E00-8D51-4A2B7803AA3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818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07000"/>
              </a:lnSpc>
              <a:buFont typeface="+mj-lt"/>
              <a:buAutoNum type="alphaLcPeriod"/>
            </a:pPr>
            <a:r>
              <a:rPr lang="en-GB" sz="1800" kern="100" err="1">
                <a:effectLst/>
                <a:latin typeface="Calibri" panose="020F0502020204030204" pitchFamily="34" charset="0"/>
                <a:ea typeface="Calibri" panose="020F0502020204030204" pitchFamily="34" charset="0"/>
                <a:cs typeface="Times New Roman" panose="02020603050405020304" pitchFamily="18" charset="0"/>
              </a:rPr>
              <a:t>Teknologisten</a:t>
            </a: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innovaatioiden</a:t>
            </a: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aikakausi</a:t>
            </a:r>
            <a:endParaRPr lang="en-FI" sz="1800" kern="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lphaLcPeriod"/>
            </a:pPr>
            <a:r>
              <a:rPr lang="en-GB" sz="1800" kern="100" err="1">
                <a:effectLst/>
                <a:latin typeface="Calibri" panose="020F0502020204030204" pitchFamily="34" charset="0"/>
                <a:ea typeface="Calibri" panose="020F0502020204030204" pitchFamily="34" charset="0"/>
                <a:cs typeface="Times New Roman" panose="02020603050405020304" pitchFamily="18" charset="0"/>
              </a:rPr>
              <a:t>Automatisaatio</a:t>
            </a:r>
            <a:endParaRPr lang="en-FI" sz="1800" kern="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lphaLcPeriod"/>
            </a:pPr>
            <a:r>
              <a:rPr lang="en-GB" sz="1800" kern="100" err="1">
                <a:effectLst/>
                <a:latin typeface="Calibri" panose="020F0502020204030204" pitchFamily="34" charset="0"/>
                <a:ea typeface="Calibri" panose="020F0502020204030204" pitchFamily="34" charset="0"/>
                <a:cs typeface="Times New Roman" panose="02020603050405020304" pitchFamily="18" charset="0"/>
              </a:rPr>
              <a:t>Kybermaailma</a:t>
            </a:r>
            <a:endParaRPr lang="en-FI" sz="1800" kern="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mj-lt"/>
              <a:buAutoNum type="alphaLcPeriod"/>
            </a:pPr>
            <a:r>
              <a:rPr lang="en-GB" sz="1800" kern="100" err="1">
                <a:effectLst/>
                <a:latin typeface="Calibri" panose="020F0502020204030204" pitchFamily="34" charset="0"/>
                <a:ea typeface="Calibri" panose="020F0502020204030204" pitchFamily="34" charset="0"/>
                <a:cs typeface="Times New Roman" panose="02020603050405020304" pitchFamily="18" charset="0"/>
              </a:rPr>
              <a:t>Tekoäly</a:t>
            </a:r>
            <a:endParaRPr lang="en-FI"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83F21-C8D2-4E00-8D51-4A2B7803AA3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196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83F21-C8D2-4E00-8D51-4A2B7803AA3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241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mj-lt"/>
              <a:buAutoNum type="arabicPeriod"/>
            </a:pPr>
            <a:r>
              <a:rPr lang="en-GB" sz="1100" kern="100" err="1">
                <a:effectLst/>
                <a:latin typeface="Calibri" panose="020F0502020204030204" pitchFamily="34" charset="0"/>
                <a:ea typeface="Calibri" panose="020F0502020204030204" pitchFamily="34" charset="0"/>
                <a:cs typeface="Times New Roman" panose="02020603050405020304" pitchFamily="18" charset="0"/>
              </a:rPr>
              <a:t>Ilmastonmuutos</a:t>
            </a:r>
            <a:endParaRPr lang="en-FI" sz="1100" kern="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mj-lt"/>
              <a:buAutoNum type="alphaLcPeriod"/>
            </a:pPr>
            <a:r>
              <a:rPr lang="fi-FI" sz="1100" kern="100">
                <a:effectLst/>
                <a:latin typeface="Calibri" panose="020F0502020204030204" pitchFamily="34" charset="0"/>
                <a:ea typeface="Calibri" panose="020F0502020204030204" pitchFamily="34" charset="0"/>
                <a:cs typeface="Times New Roman" panose="02020603050405020304" pitchFamily="18" charset="0"/>
              </a:rPr>
              <a:t>Ekologinen kriisi, biodiversiteetin säilyminen, luonnonvarojen niukkuus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mj-lt"/>
              <a:buAutoNum type="alphaLcPeriod"/>
            </a:pPr>
            <a:r>
              <a:rPr lang="en-GB" sz="1100" err="1">
                <a:effectLst/>
                <a:latin typeface="Calibri" panose="020F0502020204030204" pitchFamily="34" charset="0"/>
                <a:ea typeface="Calibri" panose="020F0502020204030204" pitchFamily="34" charset="0"/>
                <a:cs typeface="Times New Roman" panose="02020603050405020304" pitchFamily="18" charset="0"/>
              </a:rPr>
              <a:t>Energiasiirtymä</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83F21-C8D2-4E00-8D51-4A2B7803AA3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835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mj-lt"/>
              <a:buAutoNum type="arabicPeriod"/>
            </a:pPr>
            <a:r>
              <a:rPr lang="en-GB" sz="1100" kern="100" err="1">
                <a:effectLst/>
                <a:latin typeface="Calibri" panose="020F0502020204030204" pitchFamily="34" charset="0"/>
                <a:ea typeface="Calibri" panose="020F0502020204030204" pitchFamily="34" charset="0"/>
                <a:cs typeface="Times New Roman" panose="02020603050405020304" pitchFamily="18" charset="0"/>
              </a:rPr>
              <a:t>Ilmastonmuutos</a:t>
            </a:r>
            <a:endParaRPr lang="en-FI" sz="1100" kern="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mj-lt"/>
              <a:buAutoNum type="alphaLcPeriod"/>
            </a:pPr>
            <a:r>
              <a:rPr lang="fi-FI" sz="1100" kern="100">
                <a:effectLst/>
                <a:latin typeface="Calibri" panose="020F0502020204030204" pitchFamily="34" charset="0"/>
                <a:ea typeface="Calibri" panose="020F0502020204030204" pitchFamily="34" charset="0"/>
                <a:cs typeface="Times New Roman" panose="02020603050405020304" pitchFamily="18" charset="0"/>
              </a:rPr>
              <a:t>Ekologinen kriisi, biodiversiteetin säilyminen, luonnonvarojen niukkuus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mj-lt"/>
              <a:buAutoNum type="alphaLcPeriod"/>
            </a:pPr>
            <a:r>
              <a:rPr lang="en-GB" sz="1100" err="1">
                <a:effectLst/>
                <a:latin typeface="Calibri" panose="020F0502020204030204" pitchFamily="34" charset="0"/>
                <a:ea typeface="Calibri" panose="020F0502020204030204" pitchFamily="34" charset="0"/>
                <a:cs typeface="Times New Roman" panose="02020603050405020304" pitchFamily="18" charset="0"/>
              </a:rPr>
              <a:t>Energiasiirtymä</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83F21-C8D2-4E00-8D51-4A2B7803AA3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201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euro area economy grew by 0.1 per cent in the first quarter of 2023, according to Eurostat’s preliminary flash estimate.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Lower energy prices, the easing of supply bottlenecks and fiscal policy support for firms and households have contributed to the resilience of the economy.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is a divergence across sectors of the economy. The manufacturing sector is working through a backlog of orders, but its prospects are worsening.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services sector is growing more strongly, especially owing to the reopening of the economy.</a:t>
            </a:r>
          </a:p>
          <a:p>
            <a:endParaRPr lang="en-US"/>
          </a:p>
          <a:p>
            <a:r>
              <a:rPr lang="en-US"/>
              <a:t>Household incomes are benefiting from the strength of the </a:t>
            </a:r>
            <a:r>
              <a:rPr lang="en-US" err="1"/>
              <a:t>labour</a:t>
            </a:r>
            <a:r>
              <a:rPr lang="en-US"/>
              <a:t> market, with the unemployment rate falling to a new historical low of 6.5 per cent in March. </a:t>
            </a:r>
          </a:p>
          <a:p>
            <a:endParaRPr lang="en-US"/>
          </a:p>
          <a:p>
            <a:r>
              <a:rPr lang="en-US"/>
              <a:t>Employment has continued to grow and total hours worked exceed pre-pandemic levels. At the same time, the average number of hours worked remains somewhat below its pre-pandemic level and its recovery has stalled since mid-2022.</a:t>
            </a:r>
          </a:p>
          <a:p>
            <a:endParaRPr lang="en-US"/>
          </a:p>
          <a:p>
            <a:r>
              <a:rPr lang="en-US"/>
              <a:t>Risk assessment: Renewed financial market tensions, if persistent, would pose a downside risk to the outlook for growth as they could tighten broader credit conditions more strongly than expected and dampen confidence. Russia’s war against Ukraine also continues to be a significant downside risk to the economy.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67AFBA-6F82-3643-B895-40989DC573A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79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a.	Parempi työllistyminen, pääsy palveluiden äärelle (puhdas vesi, sähkö, tietoliikenneyhteydet)</a:t>
            </a:r>
          </a:p>
          <a:p>
            <a:r>
              <a:rPr lang="fi-FI"/>
              <a:t>b.	Tehokkaammat liikenneratkaisut</a:t>
            </a:r>
          </a:p>
          <a:p>
            <a:r>
              <a:rPr lang="fi-FI"/>
              <a:t>c.	Slummiutuminen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83F21-C8D2-4E00-8D51-4A2B7803AA3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670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83F21-C8D2-4E00-8D51-4A2B7803AA3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526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83F21-C8D2-4E00-8D51-4A2B7803AA3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092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07000"/>
              </a:lnSpc>
              <a:buFont typeface="+mj-lt"/>
              <a:buAutoNum type="alphaLcPeriod"/>
            </a:pPr>
            <a:r>
              <a:rPr lang="en-GB" sz="1800" kern="100" err="1">
                <a:effectLst/>
                <a:latin typeface="Calibri" panose="020F0502020204030204" pitchFamily="34" charset="0"/>
                <a:ea typeface="Calibri" panose="020F0502020204030204" pitchFamily="34" charset="0"/>
                <a:cs typeface="Times New Roman" panose="02020603050405020304" pitchFamily="18" charset="0"/>
              </a:rPr>
              <a:t>Ihmisoikeudet</a:t>
            </a:r>
            <a:endParaRPr lang="en-FI" sz="1800" kern="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lphaLcPeriod"/>
            </a:pPr>
            <a:r>
              <a:rPr lang="en-GB" sz="1800" kern="100">
                <a:effectLst/>
                <a:latin typeface="Calibri" panose="020F0502020204030204" pitchFamily="34" charset="0"/>
                <a:ea typeface="Calibri" panose="020F0502020204030204" pitchFamily="34" charset="0"/>
                <a:cs typeface="Times New Roman" panose="02020603050405020304" pitchFamily="18" charset="0"/>
              </a:rPr>
              <a:t>Tasa-</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arvo</a:t>
            </a: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monimuotoisuus</a:t>
            </a:r>
            <a:endParaRPr lang="en-FI" sz="1800" kern="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mj-lt"/>
              <a:buAutoNum type="alphaLcPeriod"/>
            </a:pPr>
            <a:r>
              <a:rPr lang="en-GB" sz="1800" kern="100" err="1">
                <a:effectLst/>
                <a:latin typeface="Calibri" panose="020F0502020204030204" pitchFamily="34" charset="0"/>
                <a:ea typeface="Calibri" panose="020F0502020204030204" pitchFamily="34" charset="0"/>
                <a:cs typeface="Times New Roman" panose="02020603050405020304" pitchFamily="18" charset="0"/>
              </a:rPr>
              <a:t>Yksilöllisyys</a:t>
            </a: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83F21-C8D2-4E00-8D51-4A2B7803AA3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282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a:p>
        </p:txBody>
      </p:sp>
      <p:sp>
        <p:nvSpPr>
          <p:cNvPr id="4" name="Dian numeron paikkamerkki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40C32B-1D5C-4771-B006-B91B6B3E9BAF}"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777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7965" indent="-227965">
              <a:lnSpc>
                <a:spcPct val="107000"/>
              </a:lnSpc>
              <a:spcBef>
                <a:spcPts val="750"/>
              </a:spcBef>
              <a:spcAft>
                <a:spcPts val="750"/>
              </a:spcAft>
            </a:pPr>
            <a:endParaRPr lang="fi-FI" sz="1400">
              <a:solidFill>
                <a:schemeClr val="tx2"/>
              </a:solidFill>
              <a:latin typeface="Segoe UI"/>
              <a:cs typeface="Times New Roman"/>
            </a:endParaRPr>
          </a:p>
        </p:txBody>
      </p:sp>
      <p:sp>
        <p:nvSpPr>
          <p:cNvPr id="4" name="Dian numeron paikkamerkki 3"/>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2298F6A-F3CE-424D-A479-517A77679D8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695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Omistajien tahto tiivistyy kolmeen asiaan:</a:t>
            </a:r>
          </a:p>
          <a:p>
            <a:endParaRPr lang="fi-FI"/>
          </a:p>
          <a:p>
            <a:pPr marL="228600" indent="-228600">
              <a:buFontTx/>
              <a:buAutoNum type="arabicPeriod"/>
            </a:pPr>
            <a:r>
              <a:rPr lang="fi-FI" baseline="0"/>
              <a:t>Toiminnassa ja toimintakulttuurissa tulee näkyä se, että LähiTapiola on </a:t>
            </a:r>
            <a:r>
              <a:rPr lang="fi-FI" b="1" baseline="0"/>
              <a:t>olemassa asiakkaitaan varten</a:t>
            </a:r>
            <a:r>
              <a:rPr lang="fi-FI" baseline="0"/>
              <a:t>. Tämä tarkoittaa arvostavaa, asiakaskeskeistä toimintatapaa sekä avointa ja reilua toimintakulttuuria, jossa tavoitellaan asiakkaiden yhteistä etua.</a:t>
            </a:r>
          </a:p>
          <a:p>
            <a:pPr marL="228600" indent="-228600">
              <a:buFontTx/>
              <a:buAutoNum type="arabicPeriod"/>
            </a:pPr>
            <a:endParaRPr lang="fi-FI" baseline="0"/>
          </a:p>
          <a:p>
            <a:pPr marL="228600" indent="-228600">
              <a:buFontTx/>
              <a:buAutoNum type="arabicPeriod"/>
            </a:pPr>
            <a:r>
              <a:rPr lang="fi-FI" baseline="0"/>
              <a:t>LähiTapiolan tulee keskittyä asiakkaidensa elämänturvan parantamiseen ja edelleen kehittämiseen. Asiakkaiden tulee kokea saavansa konkreettista asiakashyötyä, hinta-laatusuhteeltaan yhä parempaa turvaa elämälleen ja liiketoiminnalleen kuin kilpailijoilta. </a:t>
            </a:r>
          </a:p>
          <a:p>
            <a:pPr marL="228600" indent="-228600">
              <a:buFontTx/>
              <a:buAutoNum type="arabicPeriod"/>
            </a:pPr>
            <a:endParaRPr lang="fi-FI" baseline="0"/>
          </a:p>
          <a:p>
            <a:pPr marL="228600" indent="-228600">
              <a:buFontTx/>
              <a:buAutoNum type="arabicPeriod"/>
            </a:pPr>
            <a:r>
              <a:rPr lang="fi-FI" baseline="0"/>
              <a:t>Liiketoiminnan tulee olla pitkäjänteistä ja vastuullista. Tuottoja tulee käyttää aktiivisesti omistaja-asiakkaiden hyväksi, mm. kilpailukykyisen hintatason varmistamiseen, tuotekehitykseen ja tulevaisuuden menestymisedellytysten varmistamiseen.</a:t>
            </a:r>
          </a:p>
        </p:txBody>
      </p:sp>
      <p:sp>
        <p:nvSpPr>
          <p:cNvPr id="4" name="Dian numeron paikkamerkki 3"/>
          <p:cNvSpPr>
            <a:spLocks noGrp="1"/>
          </p:cNvSpPr>
          <p:nvPr>
            <p:ph type="sldNum" sz="quarter" idx="10"/>
          </p:nvPr>
        </p:nvSpPr>
        <p:spPr/>
        <p:txBody>
          <a:bodyPr/>
          <a:lstStyle/>
          <a:p>
            <a:fld id="{072FA8E3-1E21-4FFD-9446-6E6D46BCD073}" type="slidenum">
              <a:rPr lang="fi-FI" smtClean="0"/>
              <a:t>62</a:t>
            </a:fld>
            <a:endParaRPr lang="fi-FI"/>
          </a:p>
        </p:txBody>
      </p:sp>
    </p:spTree>
    <p:extLst>
      <p:ext uri="{BB962C8B-B14F-4D97-AF65-F5344CB8AC3E}">
        <p14:creationId xmlns:p14="http://schemas.microsoft.com/office/powerpoint/2010/main" val="2556374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Oppilaat hyötyvät</a:t>
            </a:r>
            <a:r>
              <a:rPr lang="fi-FI" baseline="0"/>
              <a:t>, jos he tutustuvat YK:n kestävän kehityksen tavoitteisiin ja Pariisin ilmastosopimukseen heidän alasta riippumatta. Kestävyyssääntelystä on hyvä muistaa, että se on liikkuva </a:t>
            </a:r>
            <a:r>
              <a:rPr lang="fi-FI" baseline="0" err="1"/>
              <a:t>targetti</a:t>
            </a:r>
            <a:r>
              <a:rPr lang="fi-FI" baseline="0"/>
              <a:t> ja finanssialalle päästääkseen ei tarvitse osata koko sääntelyrakennetta. </a:t>
            </a:r>
            <a:endParaRPr lang="fi-FI"/>
          </a:p>
        </p:txBody>
      </p:sp>
      <p:sp>
        <p:nvSpPr>
          <p:cNvPr id="4" name="Dian numeron paikkamerkki 3"/>
          <p:cNvSpPr>
            <a:spLocks noGrp="1"/>
          </p:cNvSpPr>
          <p:nvPr>
            <p:ph type="sldNum" sz="quarter" idx="10"/>
          </p:nvPr>
        </p:nvSpPr>
        <p:spPr/>
        <p:txBody>
          <a:bodyPr/>
          <a:lstStyle/>
          <a:p>
            <a:fld id="{72298F6A-F3CE-424D-A479-517A77679D82}" type="slidenum">
              <a:rPr lang="fi-FI" smtClean="0"/>
              <a:t>67</a:t>
            </a:fld>
            <a:endParaRPr lang="fi-FI"/>
          </a:p>
        </p:txBody>
      </p:sp>
    </p:spTree>
    <p:extLst>
      <p:ext uri="{BB962C8B-B14F-4D97-AF65-F5344CB8AC3E}">
        <p14:creationId xmlns:p14="http://schemas.microsoft.com/office/powerpoint/2010/main" val="3673313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509B0EB-D934-4640-A729-29424EA70BA0}" type="slidenum">
              <a:rPr lang="en-US" smtClean="0"/>
              <a:t>69</a:t>
            </a:fld>
            <a:endParaRPr lang="en-US"/>
          </a:p>
        </p:txBody>
      </p:sp>
    </p:spTree>
    <p:extLst>
      <p:ext uri="{BB962C8B-B14F-4D97-AF65-F5344CB8AC3E}">
        <p14:creationId xmlns:p14="http://schemas.microsoft.com/office/powerpoint/2010/main" val="823331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2298F6A-F3CE-424D-A479-517A77679D8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888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Yhdysvaltain keskuspankin pääjohtajaksi</a:t>
            </a:r>
            <a:r>
              <a:rPr lang="fi-FI" baseline="0"/>
              <a:t> vuonna 1979 noussut Paul </a:t>
            </a:r>
            <a:r>
              <a:rPr lang="fi-FI" baseline="0" err="1"/>
              <a:t>Volcker</a:t>
            </a:r>
            <a:r>
              <a:rPr lang="fi-FI" baseline="0"/>
              <a:t> julisti pian virkaan astumisensa jälkeen sodan inflaatiota vastaan. Joulukuun 8. päivänä keskuudestamme poistunut </a:t>
            </a:r>
            <a:r>
              <a:rPr lang="fi-FI" baseline="0" err="1"/>
              <a:t>Volcker</a:t>
            </a:r>
            <a:r>
              <a:rPr lang="fi-FI" baseline="0"/>
              <a:t> muistetaan Yhdysvalloissa hyvin 1980-luvun alun voimakkaista koronnostoista, jotka taltuttivat kaksinumeroisena laukanneen inflaation. </a:t>
            </a:r>
          </a:p>
          <a:p>
            <a:r>
              <a:rPr lang="fi-FI" baseline="0" err="1"/>
              <a:t>Volckeria</a:t>
            </a:r>
            <a:r>
              <a:rPr lang="fi-FI" baseline="0"/>
              <a:t> seurannut pääjohtaja Alan Greenspan jatkoi edeltäjänsä maltillisella linjalla. </a:t>
            </a:r>
            <a:r>
              <a:rPr lang="fi-FI" baseline="0" err="1"/>
              <a:t>Volckerin</a:t>
            </a:r>
            <a:r>
              <a:rPr lang="fi-FI" baseline="0"/>
              <a:t> ja Greenspanin pääjohtajuuskausia kutsutaankin Yhdysvalloissa suuren maltillisuuden ajaksi, </a:t>
            </a:r>
            <a:r>
              <a:rPr lang="fi-FI" baseline="0" err="1"/>
              <a:t>the</a:t>
            </a:r>
            <a:r>
              <a:rPr lang="fi-FI" baseline="0"/>
              <a:t> Great </a:t>
            </a:r>
            <a:r>
              <a:rPr lang="fi-FI" baseline="0" err="1"/>
              <a:t>Moderation</a:t>
            </a:r>
            <a:r>
              <a:rPr lang="fi-FI" baseline="0"/>
              <a:t>. </a:t>
            </a:r>
          </a:p>
          <a:p>
            <a:endParaRPr lang="fi-FI" baseline="0"/>
          </a:p>
          <a:p>
            <a:r>
              <a:rPr lang="fi-FI" b="1" baseline="0"/>
              <a:t>Greenspan, kuten </a:t>
            </a:r>
            <a:r>
              <a:rPr lang="fi-FI" b="1" baseline="0" err="1"/>
              <a:t>Volckerkin</a:t>
            </a:r>
            <a:r>
              <a:rPr lang="fi-FI" b="1" baseline="0"/>
              <a:t>, puki hintavakaustavoitteen sanoiksi: Hintavakaus on tila, jossa odotetut muutokset yleiseen hintatasoon eivät muuta yritysten tai kotitalouksien kulutuspäätöksiä. </a:t>
            </a:r>
          </a:p>
          <a:p>
            <a:r>
              <a:rPr lang="fi-FI" b="1" baseline="0"/>
              <a:t>Keskuspankkiirien näkökulmasta hintavakaudella tarkoitetaan karkeasti ottaen kahden prosentin vuotuista inflaatiovauhtia eli yleisen hintatason nousua.</a:t>
            </a:r>
          </a:p>
          <a:p>
            <a:endParaRPr lang="fi-FI" baseline="0"/>
          </a:p>
          <a:p>
            <a:r>
              <a:rPr lang="fi-FI" b="1" baseline="0"/>
              <a:t>Euroalueella olemme saaneet nauttia hintavakaudesta koko euron olemassaoloajan. Arjen kokemukset hintojen noususta voivat kuitenkin olla erilaisia, kuten edellisen kalvon tutkimustuloksista näimme. Siksi olenkin nyt kiinnostunut kuulemaan teidän kokemuksianne rahapolitiikasta ja kuinka se on arjessanne näkynyt.</a:t>
            </a:r>
            <a:endParaRPr lang="fi-FI" b="1"/>
          </a:p>
          <a:p>
            <a:endParaRPr lang="fi-FI" baseline="0"/>
          </a:p>
          <a:p>
            <a:r>
              <a:rPr lang="fi-FI" baseline="0"/>
              <a:t>[</a:t>
            </a:r>
            <a:r>
              <a:rPr lang="fi-FI" baseline="0" err="1"/>
              <a:t>Volckerin</a:t>
            </a:r>
            <a:r>
              <a:rPr lang="fi-FI" baseline="0"/>
              <a:t> määrätietoisen taistelun varjopuolena oli taantuma, johon Yhdysvallat ajautui yritysten ja kotitalouksien rahoituskustannusten noustua merkittävästi. Se jäi kuitenkin suhteellisen lyhytaikaiseksi. Vuodesta 1983 alkoi pitkään kestänyt 1980-luvun nopeamman kasvun vaihe, joka jäi suurelle yleisölle mieleen presidentti Ronald Reaganin presidenttikausista.]</a:t>
            </a:r>
          </a:p>
          <a:p>
            <a:endParaRPr lang="fi-FI" baseline="0"/>
          </a:p>
          <a:p>
            <a:r>
              <a:rPr lang="fi-FI" baseline="0"/>
              <a:t>[</a:t>
            </a:r>
            <a:r>
              <a:rPr lang="fi-FI" baseline="0" err="1"/>
              <a:t>Volcker</a:t>
            </a:r>
            <a:r>
              <a:rPr lang="fi-FI" baseline="0"/>
              <a:t> sai aikalaistensa vihat niskoilleen, mutta historia muistaa hänet rahapolitiikan suurmiehenä. Suurmiehenä siksi, että </a:t>
            </a:r>
            <a:r>
              <a:rPr lang="fi-FI" baseline="0" err="1"/>
              <a:t>Volckerin</a:t>
            </a:r>
            <a:r>
              <a:rPr lang="fi-FI" baseline="0"/>
              <a:t> maltillisuutta korostava rahapolitiikka auttoi tasoittamaan taloussyklien aiheuttamia suhdannevaihteluita ja paransi elämän ennakoitavuutta yrityksille ja kansalaisille.]</a:t>
            </a:r>
          </a:p>
          <a:p>
            <a:endParaRPr lang="fi-FI" baseline="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67AFBA-6F82-3643-B895-40989DC573A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782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2298F6A-F3CE-424D-A479-517A77679D8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723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a:t>Suomen bruttokansantuote eli tavaroiden ja palvelujen kokonaistuotannon arvo vuonna 2022 oli 268 mrd. 650 milj. euroa.</a:t>
            </a:r>
          </a:p>
        </p:txBody>
      </p:sp>
      <p:sp>
        <p:nvSpPr>
          <p:cNvPr id="4" name="Dian numeron paikkamerkki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4064B412-FA48-4A0E-BBD5-D2A8DDE6B4E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86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318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a:t>Asukaslukuun suhteutettu bkt on yksi elintason mittari</a:t>
            </a:r>
          </a:p>
          <a:p>
            <a:pPr marL="171450" indent="-171450">
              <a:buFont typeface="Arial" panose="020B0604020202020204" pitchFamily="34" charset="0"/>
              <a:buChar char="•"/>
            </a:pPr>
            <a:r>
              <a:rPr lang="fi-FI"/>
              <a:t>Bkt:n kasvuvauhti kertoo kokonaistuotannon volyymin kasvun</a:t>
            </a:r>
          </a:p>
          <a:p>
            <a:pPr marL="628604" lvl="1" indent="-171450">
              <a:buFont typeface="Arial" panose="020B0604020202020204" pitchFamily="34" charset="0"/>
              <a:buChar char="•"/>
            </a:pPr>
            <a:r>
              <a:rPr lang="fi-FI"/>
              <a:t>Bkt:n arvon kasvu sisältää sekä volyymin muutoksen että hintojen muutoksen</a:t>
            </a:r>
          </a:p>
          <a:p>
            <a:pPr marL="171450" lvl="0" indent="-171450">
              <a:buFont typeface="Arial" panose="020B0604020202020204" pitchFamily="34" charset="0"/>
              <a:buChar char="•"/>
            </a:pPr>
            <a:r>
              <a:rPr lang="fi-FI"/>
              <a:t>Maita voidaan vertailla keskenään, koska bkt lasketaan kaikkialla YK:n standardien mukaisesti</a:t>
            </a:r>
          </a:p>
          <a:p>
            <a:pPr marL="628604" lvl="1" indent="-171450">
              <a:buFont typeface="Arial" panose="020B0604020202020204" pitchFamily="34" charset="0"/>
              <a:buChar char="•"/>
            </a:pPr>
            <a:r>
              <a:rPr lang="fi-FI"/>
              <a:t>Suomen osuus EU:n </a:t>
            </a:r>
            <a:r>
              <a:rPr lang="fi-FI" err="1"/>
              <a:t>bkt:sta</a:t>
            </a:r>
            <a:r>
              <a:rPr lang="fi-FI"/>
              <a:t> kertoo ”Suomen markkinan koon” -&gt; Suomi on pieni maa: 1/27 = 3,7 %.</a:t>
            </a:r>
          </a:p>
          <a:p>
            <a:pPr marL="628604" lvl="1" indent="-171450">
              <a:buFont typeface="Arial" panose="020B0604020202020204" pitchFamily="34" charset="0"/>
              <a:buChar char="•"/>
            </a:pPr>
            <a:r>
              <a:rPr lang="fi-FI"/>
              <a:t>Toisaalta Suomi on kokoaan suurempi, koska bkt asukasta kohden on Suomessa EU:n keskiarvoa suurempi.</a:t>
            </a:r>
          </a:p>
        </p:txBody>
      </p:sp>
      <p:sp>
        <p:nvSpPr>
          <p:cNvPr id="4" name="Dian numeron paikkamerkki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4064B412-FA48-4A0E-BBD5-D2A8DDE6B4E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88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626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a:t>Käypähintainen sarja kertoo kokonaistuotannon arvon kyseisen ajanhetken hintatasossa</a:t>
            </a:r>
          </a:p>
          <a:p>
            <a:pPr marL="171450" indent="-171450">
              <a:buFont typeface="Arial" panose="020B0604020202020204" pitchFamily="34" charset="0"/>
              <a:buChar char="•"/>
            </a:pPr>
            <a:r>
              <a:rPr lang="fi-FI"/>
              <a:t>Reaalinen volyymisarja kuvaa kokonaistuotannon kehitystä kiintein hinnoin</a:t>
            </a:r>
          </a:p>
          <a:p>
            <a:pPr marL="171450" indent="-171450">
              <a:buFont typeface="Arial" panose="020B0604020202020204" pitchFamily="34" charset="0"/>
              <a:buChar char="•"/>
            </a:pPr>
            <a:r>
              <a:rPr lang="fi-FI"/>
              <a:t>Viitevuosi kertoo minkä ajanhetken hintatasoon volyymiä verrataan</a:t>
            </a:r>
          </a:p>
          <a:p>
            <a:pPr marL="628604" lvl="1" indent="-171450">
              <a:buFont typeface="Arial" panose="020B0604020202020204" pitchFamily="34" charset="0"/>
              <a:buChar char="•"/>
            </a:pPr>
            <a:r>
              <a:rPr lang="fi-FI"/>
              <a:t>Viitevuoden 1975 hintainen kertoo kuinka suurta summaa nykyinen bkt olisi vastannut vuonna 1975</a:t>
            </a:r>
          </a:p>
          <a:p>
            <a:pPr marL="628604" lvl="1" indent="-171450">
              <a:buFont typeface="Arial" panose="020B0604020202020204" pitchFamily="34" charset="0"/>
              <a:buChar char="•"/>
            </a:pPr>
            <a:r>
              <a:rPr lang="fi-FI"/>
              <a:t>Viitevuoden 2022 hintainen kertoo kuinka suuri jokin menneiden vuosien bkt olisi ollut nykyrahassa</a:t>
            </a:r>
          </a:p>
          <a:p>
            <a:pPr marL="628604" lvl="1" indent="-171450">
              <a:buFont typeface="Arial" panose="020B0604020202020204" pitchFamily="34" charset="0"/>
              <a:buChar char="•"/>
            </a:pPr>
            <a:r>
              <a:rPr lang="fi-FI"/>
              <a:t>Volyymin muutosprosentit ovat samoja viitevuodesta riippumatta</a:t>
            </a:r>
          </a:p>
        </p:txBody>
      </p:sp>
      <p:sp>
        <p:nvSpPr>
          <p:cNvPr id="4" name="Dian numeron paikkamerkki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4064B412-FA48-4A0E-BBD5-D2A8DDE6B4E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89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774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a:t>Pienen maan bkt on yleensä pienempi ja suuren maan suurempi</a:t>
            </a:r>
          </a:p>
          <a:p>
            <a:pPr marL="628604" lvl="1" indent="-171450">
              <a:buFont typeface="Arial" panose="020B0604020202020204" pitchFamily="34" charset="0"/>
              <a:buChar char="•"/>
            </a:pPr>
            <a:r>
              <a:rPr lang="fi-FI"/>
              <a:t>Suomen bkt on samaa kokoluokkaa kuin Portugalin, Irakin, Perun, Tšekin ja Kolumbian, vaikka ne ovat 10-43 miljoonan asukasluvuillaan selvästi Suomea suurempia</a:t>
            </a:r>
          </a:p>
          <a:p>
            <a:pPr marL="171450" indent="-171450">
              <a:buFont typeface="Arial" panose="020B0604020202020204" pitchFamily="34" charset="0"/>
              <a:buChar char="•"/>
            </a:pPr>
            <a:r>
              <a:rPr lang="fi-FI"/>
              <a:t>Jos halutaan vertailla ”elintasoa”, niin bkt täytyy suhteuttaa esimerkiksi väkilukuun</a:t>
            </a:r>
          </a:p>
          <a:p>
            <a:pPr marL="171450" indent="-171450">
              <a:buFont typeface="Arial" panose="020B0604020202020204" pitchFamily="34" charset="0"/>
              <a:buChar char="•"/>
            </a:pPr>
            <a:r>
              <a:rPr lang="fi-FI"/>
              <a:t>Elintasovertailussa voidaan käyttää viimeisintä käypähintaista tietoa, mutta elintason kehitystä tarkastellaan kiintein hinnoin</a:t>
            </a:r>
          </a:p>
          <a:p>
            <a:pPr marL="171450" indent="-171450">
              <a:buFont typeface="Arial" panose="020B0604020202020204" pitchFamily="34" charset="0"/>
              <a:buChar char="•"/>
            </a:pPr>
            <a:r>
              <a:rPr lang="fi-FI"/>
              <a:t>Ostovoimakorjaus ottaa huomioon sen, että eri maissa on eri hintataso, jolloin sama rahasumma mahdollistaa erisuuruisen kulutuksen</a:t>
            </a:r>
          </a:p>
          <a:p>
            <a:pPr marL="171450" indent="-171450">
              <a:buFont typeface="Arial" panose="020B0604020202020204" pitchFamily="34" charset="0"/>
              <a:buChar char="•"/>
            </a:pPr>
            <a:r>
              <a:rPr lang="fi-FI"/>
              <a:t>Keskimääräisten lukujen taakse voi jäädä suuri hajonta</a:t>
            </a:r>
          </a:p>
          <a:p>
            <a:pPr marL="628604" lvl="1" indent="-171450">
              <a:buFont typeface="Arial" panose="020B0604020202020204" pitchFamily="34" charset="0"/>
              <a:buChar char="•"/>
            </a:pPr>
            <a:r>
              <a:rPr lang="fi-FI"/>
              <a:t>Suomessa on maailman suurin tulojentasaus (verotus ja sosiaaliturva), jonka takia Suomessa käytettävissä olevien tulojen vaihtelu on poikkeuksellisen pientä.</a:t>
            </a:r>
          </a:p>
        </p:txBody>
      </p:sp>
      <p:sp>
        <p:nvSpPr>
          <p:cNvPr id="4" name="Dian numeron paikkamerkki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4064B412-FA48-4A0E-BBD5-D2A8DDE6B4E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90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502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a:t>Indeksi auttaa vertailemaan erikokoisten suureiden kehitystä</a:t>
            </a:r>
          </a:p>
          <a:p>
            <a:pPr marL="171450" indent="-171450">
              <a:buFont typeface="Arial" panose="020B0604020202020204" pitchFamily="34" charset="0"/>
              <a:buChar char="•"/>
            </a:pPr>
            <a:r>
              <a:rPr lang="fi-FI"/>
              <a:t>Viron bkt on kasvanut vuosina 1995-2022 100 %-yksikköä enemmän kuin Suomen</a:t>
            </a:r>
          </a:p>
          <a:p>
            <a:pPr marL="171450" indent="-171450">
              <a:buFont typeface="Arial" panose="020B0604020202020204" pitchFamily="34" charset="0"/>
              <a:buChar char="•"/>
            </a:pPr>
            <a:r>
              <a:rPr lang="fi-FI"/>
              <a:t>Viro ottaa pikku hiljaa Suomea kiinni asukaslukua kohden suhteutetulla </a:t>
            </a:r>
            <a:r>
              <a:rPr lang="fi-FI" err="1"/>
              <a:t>bkt:lla</a:t>
            </a:r>
            <a:r>
              <a:rPr lang="fi-FI"/>
              <a:t> mitattuna</a:t>
            </a:r>
          </a:p>
        </p:txBody>
      </p:sp>
      <p:sp>
        <p:nvSpPr>
          <p:cNvPr id="4" name="Dian numeron paikkamerkki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4064B412-FA48-4A0E-BBD5-D2A8DDE6B4E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91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189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a:t>Neljännesvuositilinpidosta tietoja saa nopeammin, mutta suppeammalla tietosisällöllä kuin vuositilinpidosta</a:t>
            </a:r>
          </a:p>
          <a:p>
            <a:pPr marL="171450" indent="-171450">
              <a:buFont typeface="Arial" panose="020B0604020202020204" pitchFamily="34" charset="0"/>
              <a:buChar char="•"/>
            </a:pPr>
            <a:r>
              <a:rPr lang="fi-FI"/>
              <a:t>Neljännesvuositilinpidossakin on eri bkt-käsitteitä: myös kausitasoituksen osalta</a:t>
            </a:r>
          </a:p>
        </p:txBody>
      </p:sp>
      <p:sp>
        <p:nvSpPr>
          <p:cNvPr id="4" name="Dian numeron paikkamerkki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4064B412-FA48-4A0E-BBD5-D2A8DDE6B4E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92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7331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a:t>Neljännesvuositilinpito auttaa näkemään lähemmäs nykyhetkeä, koska vuositilinpito valmistuu vasta vuoden päätyttyä</a:t>
            </a:r>
          </a:p>
          <a:p>
            <a:pPr marL="171450" indent="-171450">
              <a:buFont typeface="Arial" panose="020B0604020202020204" pitchFamily="34" charset="0"/>
              <a:buChar char="•"/>
            </a:pPr>
            <a:r>
              <a:rPr lang="fi-FI"/>
              <a:t>Neljännesvuositilinpito tekee vuoden sisäiset muutokset näkyviksi ja osoittaa käännekohdat</a:t>
            </a:r>
          </a:p>
          <a:p>
            <a:pPr marL="171450" indent="-171450">
              <a:buFont typeface="Arial" panose="020B0604020202020204" pitchFamily="34" charset="0"/>
              <a:buChar char="•"/>
            </a:pPr>
            <a:r>
              <a:rPr lang="fi-FI"/>
              <a:t>Vasemmalla esimerkki kuvasta, jossa paheksuttu katkaistu asteikko auttaa lukijaa, koska se tuo muutokset paremmin näkyviin</a:t>
            </a:r>
          </a:p>
        </p:txBody>
      </p:sp>
      <p:sp>
        <p:nvSpPr>
          <p:cNvPr id="4" name="Dian numeron paikkamerkki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4064B412-FA48-4A0E-BBD5-D2A8DDE6B4E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93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692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lvl="0" indent="-171450" algn="l" defTabSz="91431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mj-lt"/>
              </a:rPr>
              <a:t>Työpäiviä on kuukaudessa 17-23 kpl eli vaihtelu voi olla 35 %</a:t>
            </a:r>
          </a:p>
          <a:p>
            <a:pPr marL="171450" marR="0" lvl="0" indent="-171450" algn="l" defTabSz="91431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mj-lt"/>
              </a:rPr>
              <a:t>Tällä vuosikymmenellä vuosineljänneksessä on työpäiviä 60-66 kpl eli vaihteluväli on noin 10 %</a:t>
            </a:r>
            <a:endParaRPr lang="fi-FI" sz="2400">
              <a:latin typeface="+mj-lt"/>
            </a:endParaRPr>
          </a:p>
          <a:p>
            <a:pPr marL="171450" indent="-171450">
              <a:buFont typeface="Arial" panose="020B0604020202020204" pitchFamily="34" charset="0"/>
              <a:buChar char="•"/>
            </a:pPr>
            <a:endParaRPr lang="fi-FI"/>
          </a:p>
        </p:txBody>
      </p:sp>
      <p:sp>
        <p:nvSpPr>
          <p:cNvPr id="4" name="Dian numeron paikkamerkki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4064B412-FA48-4A0E-BBD5-D2A8DDE6B4E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94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771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a:t>Vuodesta toiseen toistuvat ilmiöt, kuten opiskelijoiden tulo työmarkkinoille, voidaan puhdistaa aikasarjasta kausitasoituksella.</a:t>
            </a:r>
          </a:p>
          <a:p>
            <a:pPr marL="171450" indent="-171450">
              <a:buFont typeface="Arial" panose="020B0604020202020204" pitchFamily="34" charset="0"/>
              <a:buChar char="•"/>
            </a:pPr>
            <a:r>
              <a:rPr lang="fi-FI"/>
              <a:t>Se, että ”toukokuussa työllisiä oli 74 000 enemmän kuin huhtikuussa” ei ole uutinen vaan se, että työllisiä oli 7 000 enemmän kuin mitä olisi normaalin kausivaihtelun puitteissa oletettavaa.</a:t>
            </a:r>
          </a:p>
          <a:p>
            <a:pPr marL="171450" indent="-171450">
              <a:buFont typeface="Arial" panose="020B0604020202020204" pitchFamily="34" charset="0"/>
              <a:buChar char="•"/>
            </a:pPr>
            <a:r>
              <a:rPr lang="fi-FI"/>
              <a:t>Vastaavasti ei ole uutinen, että ”elokuussa työllisiä oli 70 000 vähemmän kuin heinäkuussa”.</a:t>
            </a:r>
          </a:p>
        </p:txBody>
      </p:sp>
      <p:sp>
        <p:nvSpPr>
          <p:cNvPr id="4" name="Dian numeron paikkamerkki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4064B412-FA48-4A0E-BBD5-D2A8DDE6B4E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95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927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555555"/>
                </a:solidFill>
                <a:effectLst/>
                <a:latin typeface="Open Sans" panose="020B0606030504020204" pitchFamily="34" charset="0"/>
              </a:rPr>
              <a:t>Inflation is still too fast and according to forecasts it is expected to stay elevated for too long. </a:t>
            </a:r>
          </a:p>
          <a:p>
            <a:endParaRPr lang="en-US" b="0" i="0">
              <a:solidFill>
                <a:srgbClr val="555555"/>
              </a:solidFill>
              <a:effectLst/>
              <a:latin typeface="Open Sans" panose="020B0606030504020204" pitchFamily="34" charset="0"/>
            </a:endParaRPr>
          </a:p>
          <a:p>
            <a:r>
              <a:rPr lang="en-US"/>
              <a:t>According to Eurostat’s flash estimate, inflation was 7.0 per cent in April, after having dropped from 8.5 per cent in February to 6.9 per cent in March. </a:t>
            </a:r>
          </a:p>
          <a:p>
            <a:pPr lvl="1"/>
            <a:endParaRPr lang="en-US" u="sng"/>
          </a:p>
          <a:p>
            <a:pPr lvl="1"/>
            <a:r>
              <a:rPr lang="en-US" u="sng"/>
              <a:t>Energy inflation is waning</a:t>
            </a:r>
            <a:r>
              <a:rPr lang="en-US"/>
              <a:t>: While base effects led to some increase in energy price inflation, from -0.9 per cent in March to 2.5 per cent in April, the rate stands far below those recorded after the start of Russia’s war against Ukraine.</a:t>
            </a:r>
          </a:p>
          <a:p>
            <a:pPr lvl="1"/>
            <a:r>
              <a:rPr lang="en-US" u="sng"/>
              <a:t>Food price inflation remains elevated</a:t>
            </a:r>
            <a:r>
              <a:rPr lang="en-US"/>
              <a:t>, however, standing at 13.6 per cent in April, after 15.5 per cent in March. </a:t>
            </a:r>
          </a:p>
          <a:p>
            <a:pPr marL="457200" lvl="1" indent="0">
              <a:buNone/>
            </a:pPr>
            <a:endParaRPr lang="en-US"/>
          </a:p>
          <a:p>
            <a:r>
              <a:rPr lang="en-US"/>
              <a:t>Inflation is still being pushed up by the gradual pass-through of past energy cost increases and supply bottlenecks. In services, especially, it is still being pushed higher also by pent-up demand from the reopening of the economy and by rising wages. </a:t>
            </a:r>
          </a:p>
          <a:p>
            <a:endParaRPr lang="en-US" u="sng"/>
          </a:p>
          <a:p>
            <a:r>
              <a:rPr lang="en-US" u="sng"/>
              <a:t>Underlying inflation</a:t>
            </a:r>
            <a:r>
              <a:rPr lang="en-US"/>
              <a:t>: Inflation excluding energy and food was 5.6 per cent in April, having edged down slightly compared with March to return to its February level.</a:t>
            </a:r>
          </a:p>
          <a:p>
            <a:pPr lvl="1"/>
            <a:r>
              <a:rPr lang="en-US"/>
              <a:t>.</a:t>
            </a:r>
          </a:p>
          <a:p>
            <a:pPr lvl="1"/>
            <a:r>
              <a:rPr lang="en-US"/>
              <a:t>Wage pressures have strengthened further as employees, in a context of a robust </a:t>
            </a:r>
            <a:r>
              <a:rPr lang="en-US" err="1"/>
              <a:t>labour</a:t>
            </a:r>
            <a:r>
              <a:rPr lang="en-US"/>
              <a:t> market, recoup some of the purchasing power they have lost as a result of high inflation. </a:t>
            </a:r>
          </a:p>
          <a:p>
            <a:pPr lvl="1"/>
            <a:r>
              <a:rPr lang="en-US"/>
              <a:t>Moreover, in some sectors firms have been able to increase their profit margins on the back of mismatches between supply and demand and the uncertainty created by high and volatile inflation. </a:t>
            </a:r>
          </a:p>
          <a:p>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en-US"/>
              <a:t>Although most measures of longer-term inflation expectations currently stand at around two per cent, some indicators have edged up and warrant continued monitoring</a:t>
            </a:r>
            <a:endParaRPr lang="fi-FI"/>
          </a:p>
          <a:p>
            <a:endParaRPr lang="fi-FI"/>
          </a:p>
          <a:p>
            <a:r>
              <a:rPr lang="en-US" b="0" i="0">
                <a:solidFill>
                  <a:srgbClr val="555555"/>
                </a:solidFill>
                <a:effectLst/>
                <a:latin typeface="Open Sans" panose="020B0606030504020204" pitchFamily="34" charset="0"/>
              </a:rPr>
              <a:t>Upside risks to the inflation outlook include existing pipeline pressures that could send retail prices higher than expected in the near term. </a:t>
            </a:r>
          </a:p>
          <a:p>
            <a:endParaRPr lang="en-US" b="0" i="0">
              <a:solidFill>
                <a:srgbClr val="555555"/>
              </a:solidFill>
              <a:effectLst/>
              <a:latin typeface="Open Sans" panose="020B0606030504020204" pitchFamily="34" charset="0"/>
            </a:endParaRPr>
          </a:p>
          <a:p>
            <a:r>
              <a:rPr lang="en-US" b="0" i="0">
                <a:solidFill>
                  <a:srgbClr val="555555"/>
                </a:solidFill>
                <a:effectLst/>
                <a:latin typeface="Open Sans" panose="020B0606030504020204" pitchFamily="34" charset="0"/>
              </a:rPr>
              <a:t>Moreover, Russia’s war against Ukraine could again push up the costs of energy and food. A lasting rise in inflation expectations above our target, or higher than anticipated increases in wages or profit margins, could also drive inflation higher, including over the medium term.</a:t>
            </a:r>
          </a:p>
          <a:p>
            <a:endParaRPr lang="en-US" b="0" i="0">
              <a:solidFill>
                <a:srgbClr val="555555"/>
              </a:solidFill>
              <a:effectLst/>
              <a:latin typeface="Open Sans" panose="020B0606030504020204" pitchFamily="34" charset="0"/>
            </a:endParaRPr>
          </a:p>
          <a:p>
            <a:r>
              <a:rPr lang="en-US" b="0" i="0">
                <a:solidFill>
                  <a:srgbClr val="555555"/>
                </a:solidFill>
                <a:effectLst/>
                <a:latin typeface="Open Sans" panose="020B0606030504020204" pitchFamily="34" charset="0"/>
              </a:rPr>
              <a:t>The downside risks on inflation include renewed financial market tensions, which could bring inflation down faster than projected.</a:t>
            </a:r>
          </a:p>
          <a:p>
            <a:endParaRPr lang="en-US" b="0" i="0">
              <a:solidFill>
                <a:srgbClr val="555555"/>
              </a:solidFill>
              <a:effectLst/>
              <a:latin typeface="Open Sans" panose="020B0606030504020204" pitchFamily="34" charset="0"/>
            </a:endParaRPr>
          </a:p>
          <a:p>
            <a:endParaRPr lang="fi-FI"/>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67AFBA-6F82-3643-B895-40989DC573A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084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a:t>Vuosimuutoksia tarkastelemalla välttää kausivaihtelun aiheuttaman ongelman, koska siinä verrataan kalenterivuoden samoja ajankohtia toisiinsa</a:t>
            </a:r>
          </a:p>
          <a:p>
            <a:pPr marL="171450" indent="-171450">
              <a:buFont typeface="Arial" panose="020B0604020202020204" pitchFamily="34" charset="0"/>
              <a:buChar char="•"/>
            </a:pPr>
            <a:r>
              <a:rPr lang="fi-FI"/>
              <a:t>Alkuperäisestä aikasarjasta lasketussa neljännesvuosimuutoksessa suuri osa vaihtelusta on kausivaihtelua</a:t>
            </a:r>
          </a:p>
          <a:p>
            <a:pPr marL="171450" indent="-171450">
              <a:buFont typeface="Arial" panose="020B0604020202020204" pitchFamily="34" charset="0"/>
              <a:buChar char="•"/>
            </a:pPr>
            <a:r>
              <a:rPr lang="fi-FI"/>
              <a:t>Kausitasoitetun aikasarjan neljännesvuosimuutos kertoo mihin suuntaan ollaan menossa</a:t>
            </a:r>
          </a:p>
          <a:p>
            <a:pPr marL="171450" indent="-171450">
              <a:buFont typeface="Arial" panose="020B0604020202020204" pitchFamily="34" charset="0"/>
              <a:buChar char="•"/>
            </a:pPr>
            <a:r>
              <a:rPr lang="fi-FI"/>
              <a:t>Kausitasoitetun neljännesvuosimuutoksen kertominen neljällä antaa osviittaa siitä mitä vuosivauhtia ollaan menossa</a:t>
            </a:r>
          </a:p>
          <a:p>
            <a:pPr marL="171450" indent="-171450">
              <a:buFont typeface="Arial" panose="020B0604020202020204" pitchFamily="34" charset="0"/>
              <a:buChar char="•"/>
            </a:pPr>
            <a:r>
              <a:rPr lang="fi-FI"/>
              <a:t>Neljännesvuosimuutoksia tarkastellessa muutokset ja käänteet näkyvät nopeammin</a:t>
            </a:r>
          </a:p>
          <a:p>
            <a:pPr marL="171450" indent="-171450">
              <a:buFont typeface="Arial" panose="020B0604020202020204" pitchFamily="34" charset="0"/>
              <a:buChar char="•"/>
            </a:pPr>
            <a:r>
              <a:rPr lang="fi-FI"/>
              <a:t>Muutosprosenteissa on aina kaksi vertailupistettä: osoittaja ja nimittäjä. Kumpi vain voi olla poikkeuksellinen (esim. työsulku näkyy muutosaikasarjassa kahdesti)</a:t>
            </a:r>
          </a:p>
        </p:txBody>
      </p:sp>
      <p:sp>
        <p:nvSpPr>
          <p:cNvPr id="4" name="Dian numeron paikkamerkki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4064B412-FA48-4A0E-BBD5-D2A8DDE6B4E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96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0104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Kaikissa saman rivin aikasarjoissa muutosprosentti on sama</a:t>
            </a:r>
          </a:p>
          <a:p>
            <a:r>
              <a:rPr lang="fi-FI" b="1"/>
              <a:t>Lineaarinen</a:t>
            </a:r>
            <a:r>
              <a:rPr lang="fi-FI"/>
              <a:t> </a:t>
            </a:r>
            <a:r>
              <a:rPr lang="fi-FI">
                <a:sym typeface="Wingdings" panose="05000000000000000000" pitchFamily="2" charset="2"/>
              </a:rPr>
              <a:t> kasvu näyttää jatkuvan vakaana</a:t>
            </a:r>
            <a:endParaRPr lang="fi-FI"/>
          </a:p>
          <a:p>
            <a:r>
              <a:rPr lang="fi-FI" b="1"/>
              <a:t>Kiihtyvä</a:t>
            </a:r>
            <a:r>
              <a:rPr lang="fi-FI"/>
              <a:t> </a:t>
            </a:r>
            <a:r>
              <a:rPr lang="fi-FI">
                <a:sym typeface="Wingdings" panose="05000000000000000000" pitchFamily="2" charset="2"/>
              </a:rPr>
              <a:t> kasvu on kiihtynyt</a:t>
            </a:r>
            <a:endParaRPr lang="fi-FI"/>
          </a:p>
          <a:p>
            <a:r>
              <a:rPr lang="fi-FI" b="1"/>
              <a:t>Taittunut</a:t>
            </a:r>
            <a:r>
              <a:rPr lang="fi-FI"/>
              <a:t> </a:t>
            </a:r>
            <a:r>
              <a:rPr lang="fi-FI">
                <a:sym typeface="Wingdings" panose="05000000000000000000" pitchFamily="2" charset="2"/>
              </a:rPr>
              <a:t> kasvu on taittunut ja kääntynyt laskuun</a:t>
            </a:r>
            <a:endParaRPr lang="fi-FI"/>
          </a:p>
          <a:p>
            <a:r>
              <a:rPr lang="fi-FI" b="1"/>
              <a:t>Poikkeama</a:t>
            </a:r>
            <a:r>
              <a:rPr lang="fi-FI"/>
              <a:t> </a:t>
            </a:r>
            <a:r>
              <a:rPr lang="fi-FI">
                <a:sym typeface="Wingdings" panose="05000000000000000000" pitchFamily="2" charset="2"/>
              </a:rPr>
              <a:t> kehitys on vakaata, mutta vuodentakainen havainto oli yksittäinen poikkeus</a:t>
            </a:r>
            <a:endParaRPr lang="fi-FI"/>
          </a:p>
          <a:p>
            <a:r>
              <a:rPr lang="fi-FI" b="1"/>
              <a:t>Tuplapoikkeama</a:t>
            </a:r>
            <a:r>
              <a:rPr lang="fi-FI"/>
              <a:t> </a:t>
            </a:r>
            <a:r>
              <a:rPr lang="fi-FI">
                <a:sym typeface="Wingdings" panose="05000000000000000000" pitchFamily="2" charset="2"/>
              </a:rPr>
              <a:t> kehitys on vakaata, mutta vertailtavat havainnot ovat poikkeuksia vastakkaisiin suuntiin</a:t>
            </a:r>
            <a:endParaRPr lang="fi-FI"/>
          </a:p>
          <a:p>
            <a:r>
              <a:rPr lang="fi-FI" b="1"/>
              <a:t>Tasomuutos</a:t>
            </a:r>
            <a:r>
              <a:rPr lang="fi-FI"/>
              <a:t> </a:t>
            </a:r>
            <a:r>
              <a:rPr lang="fi-FI">
                <a:sym typeface="Wingdings" panose="05000000000000000000" pitchFamily="2" charset="2"/>
              </a:rPr>
              <a:t> havaintojen välillä on tapahtunut tasomuutos, mutta sen molemmin puolin kehitys on vakaata</a:t>
            </a:r>
          </a:p>
          <a:p>
            <a:endParaRPr lang="fi-FI">
              <a:sym typeface="Wingdings" panose="05000000000000000000" pitchFamily="2" charset="2"/>
            </a:endParaRPr>
          </a:p>
          <a:p>
            <a:pPr marL="0" marR="0" lvl="0" indent="0" algn="l" defTabSz="914310" rtl="0" eaLnBrk="1" fontAlgn="auto" latinLnBrk="0" hangingPunct="1">
              <a:lnSpc>
                <a:spcPct val="100000"/>
              </a:lnSpc>
              <a:spcBef>
                <a:spcPts val="0"/>
              </a:spcBef>
              <a:spcAft>
                <a:spcPts val="0"/>
              </a:spcAft>
              <a:buClrTx/>
              <a:buSzTx/>
              <a:buFontTx/>
              <a:buNone/>
              <a:tabLst/>
              <a:defRPr/>
            </a:pPr>
            <a:r>
              <a:rPr lang="fi-FI"/>
              <a:t>Alkuperäinen kuva: Pasi Sorjonen https://blogs.helsinki.fi/hponka/files/2013/12/HY_Talouden_ennustaminen_220114.pdf</a:t>
            </a:r>
          </a:p>
        </p:txBody>
      </p:sp>
      <p:sp>
        <p:nvSpPr>
          <p:cNvPr id="4" name="Dian numeron paikkamerkki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4064B412-FA48-4A0E-BBD5-D2A8DDE6B4E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97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0132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a:t>Rakennetilastot, kuten vuositilinpito, aluetilinpito ja panos-tuotos -tilinpito kertovat talouden rakenteista.</a:t>
            </a:r>
          </a:p>
          <a:p>
            <a:pPr marL="171450" indent="-171450">
              <a:buFont typeface="Arial" panose="020B0604020202020204" pitchFamily="34" charset="0"/>
              <a:buChar char="•"/>
            </a:pPr>
            <a:r>
              <a:rPr lang="fi-FI"/>
              <a:t>Suhdannetilastot auttavat näkemään lähemmäs nykyhetkeä.</a:t>
            </a:r>
          </a:p>
          <a:p>
            <a:pPr marL="171450" indent="-171450">
              <a:buFont typeface="Arial" panose="020B0604020202020204" pitchFamily="34" charset="0"/>
              <a:buChar char="•"/>
            </a:pPr>
            <a:r>
              <a:rPr lang="fi-FI"/>
              <a:t>Erilaiset suhdannetilastot auttavat lisäksi arvioimaan miten eri neljännesvuositilinpidon erät ovat kehittyneet viimeisen julkaisun jälkeen</a:t>
            </a:r>
          </a:p>
          <a:p>
            <a:pPr marL="171450" indent="-171450">
              <a:buFont typeface="Arial" panose="020B0604020202020204" pitchFamily="34" charset="0"/>
              <a:buChar char="•"/>
            </a:pPr>
            <a:r>
              <a:rPr lang="fi-FI"/>
              <a:t>Kuukausitilastoista saadaan tietoa arvo-, hinta- ja volyymikehityksestä.</a:t>
            </a:r>
          </a:p>
        </p:txBody>
      </p:sp>
      <p:sp>
        <p:nvSpPr>
          <p:cNvPr id="4" name="Dian numeron paikkamerkki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4064B412-FA48-4A0E-BBD5-D2A8DDE6B4E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98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0375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1890: Suomen markka otetaan käyttöön</a:t>
            </a:r>
          </a:p>
          <a:p>
            <a:r>
              <a:rPr lang="fi-FI"/>
              <a:t>1866–1868: Suuret nälkävuodet</a:t>
            </a:r>
          </a:p>
          <a:p>
            <a:r>
              <a:rPr lang="fi-FI"/>
              <a:t>1874-1892: Pitkä lama (maailmalla </a:t>
            </a:r>
            <a:r>
              <a:rPr lang="fi-FI" b="0" i="0">
                <a:solidFill>
                  <a:srgbClr val="202122"/>
                </a:solidFill>
                <a:effectLst/>
                <a:latin typeface="Arial" panose="020B0604020202020204" pitchFamily="34" charset="0"/>
              </a:rPr>
              <a:t>1873–1896)</a:t>
            </a:r>
          </a:p>
          <a:p>
            <a:pPr marL="0" marR="0" lvl="0" indent="0" algn="l" defTabSz="914310" rtl="0" eaLnBrk="1" fontAlgn="auto" latinLnBrk="0" hangingPunct="1">
              <a:lnSpc>
                <a:spcPct val="100000"/>
              </a:lnSpc>
              <a:spcBef>
                <a:spcPts val="0"/>
              </a:spcBef>
              <a:spcAft>
                <a:spcPts val="0"/>
              </a:spcAft>
              <a:buClrTx/>
              <a:buSzTx/>
              <a:buFontTx/>
              <a:buNone/>
              <a:tabLst/>
              <a:defRPr/>
            </a:pPr>
            <a:r>
              <a:rPr lang="fi-FI" b="0" i="0">
                <a:solidFill>
                  <a:srgbClr val="202122"/>
                </a:solidFill>
                <a:effectLst/>
                <a:latin typeface="Arial" panose="020B0604020202020204" pitchFamily="34" charset="0"/>
              </a:rPr>
              <a:t>1899–1905: Katovuosia 1899 ja 1902 sekä maailmankaupan hidastumista. 1. sortokausi (</a:t>
            </a:r>
            <a:r>
              <a:rPr lang="fi-FI" b="0" i="0">
                <a:solidFill>
                  <a:srgbClr val="000000"/>
                </a:solidFill>
                <a:effectLst/>
                <a:latin typeface="Linux Libertine"/>
              </a:rPr>
              <a:t>1905 suurlakko</a:t>
            </a:r>
            <a:r>
              <a:rPr lang="fi-FI" b="0" i="0">
                <a:solidFill>
                  <a:srgbClr val="202122"/>
                </a:solidFill>
                <a:effectLst/>
                <a:latin typeface="Arial" panose="020B0604020202020204" pitchFamily="34" charset="0"/>
              </a:rPr>
              <a:t>, 2. Sortokausi 1908–1917)</a:t>
            </a:r>
            <a:endParaRPr lang="fi-FI"/>
          </a:p>
          <a:p>
            <a:r>
              <a:rPr lang="fi-FI"/>
              <a:t>1914-1918: I maailmansota</a:t>
            </a:r>
          </a:p>
          <a:p>
            <a:r>
              <a:rPr lang="fi-FI"/>
              <a:t>1918: Suomen sisällissota</a:t>
            </a:r>
          </a:p>
          <a:p>
            <a:r>
              <a:rPr lang="fi-FI" b="0" i="0">
                <a:solidFill>
                  <a:srgbClr val="202122"/>
                </a:solidFill>
                <a:effectLst/>
                <a:latin typeface="Arial" panose="020B0604020202020204" pitchFamily="34" charset="0"/>
              </a:rPr>
              <a:t>1929–1932: Suuri lama (USA:ssa 1929-1939)</a:t>
            </a:r>
            <a:endParaRPr lang="fi-FI"/>
          </a:p>
          <a:p>
            <a:r>
              <a:rPr lang="fi-FI"/>
              <a:t>1939-1940: Talvisota</a:t>
            </a:r>
          </a:p>
          <a:p>
            <a:r>
              <a:rPr lang="fi-FI"/>
              <a:t>1941-1944: Jatkosota</a:t>
            </a:r>
          </a:p>
          <a:p>
            <a:r>
              <a:rPr lang="fi-FI"/>
              <a:t>1944-1945: Lapin sota</a:t>
            </a:r>
          </a:p>
          <a:p>
            <a:r>
              <a:rPr lang="fi-FI"/>
              <a:t>1945-1952: Sotakorvaukset ja jälleenrakennus</a:t>
            </a:r>
          </a:p>
          <a:p>
            <a:r>
              <a:rPr lang="fi-FI"/>
              <a:t>1973: 1. öljykriisi</a:t>
            </a:r>
          </a:p>
          <a:p>
            <a:r>
              <a:rPr lang="fi-FI"/>
              <a:t>1979-1980: 2. öljykriisi</a:t>
            </a:r>
          </a:p>
          <a:p>
            <a:r>
              <a:rPr lang="fi-FI"/>
              <a:t>1990-1993: 1990-luvun lama</a:t>
            </a:r>
          </a:p>
          <a:p>
            <a:r>
              <a:rPr lang="fi-FI"/>
              <a:t>1995: Suomi liittyy </a:t>
            </a:r>
            <a:r>
              <a:rPr lang="fi-FI" err="1"/>
              <a:t>EU:iin</a:t>
            </a:r>
            <a:endParaRPr lang="fi-FI"/>
          </a:p>
          <a:p>
            <a:r>
              <a:rPr lang="fi-FI"/>
              <a:t>2002: Euro käyttöön käteisvaluuttana</a:t>
            </a:r>
          </a:p>
          <a:p>
            <a:r>
              <a:rPr lang="fi-FI"/>
              <a:t>2008: Finanssikriisi</a:t>
            </a:r>
          </a:p>
          <a:p>
            <a:r>
              <a:rPr lang="fi-FI"/>
              <a:t>2011-2014: Eurokriisi</a:t>
            </a:r>
          </a:p>
          <a:p>
            <a:r>
              <a:rPr lang="fi-FI"/>
              <a:t>2020: Koronapandemia</a:t>
            </a:r>
          </a:p>
        </p:txBody>
      </p:sp>
      <p:sp>
        <p:nvSpPr>
          <p:cNvPr id="4" name="Dian numeron paikkamerkki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4064B412-FA48-4A0E-BBD5-D2A8DDE6B4E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102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2312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Ylivelkaantumisen torjunta –logo kattaa kaikki valtioneuvoston ylivelkaantumisen torjuntaan tähtäävät toimet.</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E19A7-428E-4863-8016-BCA25115EC5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1011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dirty="0"/>
              <a:t>Ennakoivan talousneuvonnan tavoitteena on parantaa kansalaisten talouden hallintaa ja olla mukana velkaantumisesta aiheutuvien haittojen torjunnassa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t>Työn vaikuttavuutta tutkitaan ja työtä kehitetään vaikuttavuuskärjellä</a:t>
            </a:r>
          </a:p>
          <a:p>
            <a:r>
              <a:rPr lang="fi-FI" sz="1200" dirty="0"/>
              <a:t>Tavoitteeseen pyritään yhteistyöllä ulosoton ja oikeusavun talous- ja velkaneuvonnan kesken</a:t>
            </a:r>
          </a:p>
          <a:p>
            <a:r>
              <a:rPr lang="fi-FI" sz="1200" dirty="0"/>
              <a:t>Välittämme konkreettisia talouden hallinnan välineitä sekä osallistumme kansalaisten talouslukutaidon kehittämiseen </a:t>
            </a:r>
          </a:p>
          <a:p>
            <a:r>
              <a:rPr lang="fi-FI" sz="1200" dirty="0"/>
              <a:t>Järjestämme sidosryhmille ja heidän asiakkailleen tilaisuuksia sekä osallistumme sidosryhmien ja asiakkaiden tilaisuuksiin räätälöidyin kokonaisuuksin</a:t>
            </a:r>
          </a:p>
          <a:p>
            <a:r>
              <a:rPr lang="fi-FI" sz="1200" dirty="0"/>
              <a:t>Työ sisältää alueellista ja valtakunnallista yhteistyötä eri toimijoiden kanssa </a:t>
            </a:r>
          </a:p>
          <a:p>
            <a:r>
              <a:rPr lang="fi-FI" sz="1200" dirty="0"/>
              <a:t>Yhteistyötä verkossa, tapahtumissa sekä livenä</a:t>
            </a:r>
          </a:p>
          <a:p>
            <a:r>
              <a:rPr lang="fi-FI" sz="1200" dirty="0"/>
              <a:t>Työn vaikuttavuutta tutkitaan ja työtä kehitetään vaikuttavuuskärjellä</a:t>
            </a:r>
            <a:endParaRPr lang="fi-FI" sz="1200" dirty="0">
              <a:cs typeface="Calibri"/>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E19A7-428E-4863-8016-BCA25115EC5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5253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475BD-77B0-4146-A0BC-8DE4BF175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874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475BD-77B0-4146-A0BC-8DE4BF175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0945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475BD-77B0-4146-A0BC-8DE4BF175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776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E19A7-428E-4863-8016-BCA25115EC5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750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9261" y="5565314"/>
            <a:ext cx="5194080" cy="4823516"/>
          </a:xfrm>
        </p:spPr>
        <p:txBody>
          <a:bodyPr/>
          <a:lstStyle/>
          <a:p>
            <a:r>
              <a:rPr lang="en-US"/>
              <a:t>Key ECB interest rates</a:t>
            </a:r>
          </a:p>
          <a:p>
            <a:r>
              <a:rPr lang="en-US"/>
              <a:t>The Governing Council decided to raise the three key ECB interest rates by 25 basis points.  Accordingly, the interest rate on the main refinancing operations and the interest rates on the marginal </a:t>
            </a:r>
          </a:p>
          <a:p>
            <a:r>
              <a:rPr lang="en-US"/>
              <a:t>lending facility and the deposit facility will be increased to 3.75%, 4.00% and 3.25% respectively, with effect from 10 May 2023.</a:t>
            </a:r>
          </a:p>
          <a:p>
            <a:endParaRPr lang="en-US"/>
          </a:p>
          <a:p>
            <a:r>
              <a:rPr lang="en-US"/>
              <a:t>Asset purchase </a:t>
            </a:r>
            <a:r>
              <a:rPr lang="en-US" err="1"/>
              <a:t>programme</a:t>
            </a:r>
            <a:r>
              <a:rPr lang="en-US"/>
              <a:t> (APP) and pandemic emergency purchase </a:t>
            </a:r>
            <a:r>
              <a:rPr lang="en-US" err="1"/>
              <a:t>programme</a:t>
            </a:r>
            <a:r>
              <a:rPr lang="en-US"/>
              <a:t> (PEPP) </a:t>
            </a:r>
          </a:p>
          <a:p>
            <a:r>
              <a:rPr lang="en-US"/>
              <a:t>The APP portfolio is declining at a measured and predictable pace, as the </a:t>
            </a:r>
            <a:r>
              <a:rPr lang="en-US" err="1"/>
              <a:t>Eurosystem</a:t>
            </a:r>
            <a:r>
              <a:rPr lang="en-US"/>
              <a:t> does not reinvest all of the principal payments from maturing securities. The decline will amount to €15 billion </a:t>
            </a:r>
          </a:p>
          <a:p>
            <a:r>
              <a:rPr lang="en-US"/>
              <a:t>per month on average until the end of June 2023. The Governing Council expects to discontinue the reinvestments under the APP as of July 2023. </a:t>
            </a:r>
          </a:p>
          <a:p>
            <a:endParaRPr lang="en-US"/>
          </a:p>
          <a:p>
            <a:r>
              <a:rPr lang="en-US"/>
              <a:t>As concerns the PEPP, the Governing Council intends to reinvest the principal payments from maturing securities purchased under the </a:t>
            </a:r>
            <a:r>
              <a:rPr lang="en-US" err="1"/>
              <a:t>programme</a:t>
            </a:r>
            <a:r>
              <a:rPr lang="en-US"/>
              <a:t> until at least the end of 2024. In any case, the </a:t>
            </a:r>
          </a:p>
          <a:p>
            <a:r>
              <a:rPr lang="en-US"/>
              <a:t>future roll-off of the PEPP portfolio will be managed to avoid interference with the appropriate monetary policy stance.</a:t>
            </a:r>
          </a:p>
          <a:p>
            <a:endParaRPr lang="en-US"/>
          </a:p>
          <a:p>
            <a:r>
              <a:rPr lang="en-US"/>
              <a:t>The Governing Council will continue applying flexibility in reinvesting redemptions coming due in the PEPP portfolio, with a view to countering risks to the monetary policy transmission mechanism related </a:t>
            </a:r>
          </a:p>
          <a:p>
            <a:r>
              <a:rPr lang="en-US"/>
              <a:t>to the pandemic.</a:t>
            </a:r>
          </a:p>
          <a:p>
            <a:endParaRPr lang="en-US"/>
          </a:p>
          <a:p>
            <a:r>
              <a:rPr lang="en-US"/>
              <a:t>Refinancing operations </a:t>
            </a:r>
          </a:p>
          <a:p>
            <a:r>
              <a:rPr lang="en-US"/>
              <a:t>As banks are repaying the amounts borrowed under the targeted longer-term refinancing operations, the Governing Council will regularly assess how targeted lending operations are contributing to its </a:t>
            </a:r>
          </a:p>
          <a:p>
            <a:r>
              <a:rPr lang="en-US"/>
              <a:t>monetary policy stance. </a:t>
            </a:r>
          </a:p>
          <a:p>
            <a:endParaRPr lang="en-US"/>
          </a:p>
          <a:p>
            <a:r>
              <a:rPr lang="en-US"/>
              <a:t>The Governing Council stands ready to adjust all of its instruments within its mandate to ensure that  inflation returns to its 2% target over the medium term and to preserve the smooth functioning of </a:t>
            </a:r>
          </a:p>
          <a:p>
            <a:r>
              <a:rPr lang="en-US"/>
              <a:t>monetary policy transmission. The ECB’s policy toolkit is fully equipped to provide liquidity support to the euro area financial system if needed. Moreover, the Transmission Protection Instrument is </a:t>
            </a:r>
          </a:p>
          <a:p>
            <a:r>
              <a:rPr lang="en-US"/>
              <a:t>available to counter unwarranted, disorderly market dynamics that pose a serious threat to the transmission of monetary policy across all euro area countries, thus allowing the Governing Council to </a:t>
            </a:r>
          </a:p>
          <a:p>
            <a:r>
              <a:rPr lang="en-US"/>
              <a:t>more effectively deliver on its price stability mandate.</a:t>
            </a:r>
          </a:p>
          <a:p>
            <a:endParaRPr lang="fi-FI"/>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67AFBA-6F82-3643-B895-40989DC573A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3784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E19A7-428E-4863-8016-BCA25115EC5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1323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8D9C7-CF34-4F5C-B801-48D7D320461E}"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0785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Tässä voi esitellä itsensä</a:t>
            </a:r>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9501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Ehdotus: maakuntarajat pois ja aluetoimistot niminä kartalle?</a:t>
            </a:r>
          </a:p>
          <a:p>
            <a:r>
              <a:rPr lang="fi-FI"/>
              <a:t>Vai </a:t>
            </a:r>
            <a:r>
              <a:rPr lang="fi-FI" err="1"/>
              <a:t>tarviiko</a:t>
            </a:r>
            <a:r>
              <a:rPr lang="fi-FI"/>
              <a:t> koko tässä esityksessä?</a:t>
            </a:r>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2970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Tämä vain muistiinpanoihin </a:t>
            </a:r>
            <a:r>
              <a:rPr lang="fi-FI" err="1"/>
              <a:t>NYTistä</a:t>
            </a:r>
            <a:r>
              <a:rPr lang="fi-FI"/>
              <a:t> kerrottaessa?</a:t>
            </a:r>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5491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Kuntaluku liian pieni?</a:t>
            </a:r>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444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Otsikkoon: palvelumme opettajille</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5846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Siirtymä ohjelmaan</a:t>
            </a:r>
          </a:p>
          <a:p>
            <a:endParaRPr lang="fi-FI"/>
          </a:p>
          <a:p>
            <a:r>
              <a:rPr lang="fi-FI"/>
              <a:t>Osana opetusta, oppiaineisiin integroiden </a:t>
            </a:r>
          </a:p>
          <a:p>
            <a:r>
              <a:rPr lang="fi-FI"/>
              <a:t>Esim. Lappeenranta</a:t>
            </a:r>
          </a:p>
          <a:p>
            <a:endParaRPr lang="fi-FI"/>
          </a:p>
          <a:p>
            <a:r>
              <a:rPr lang="fi-FI"/>
              <a:t>Valinnaisena.</a:t>
            </a:r>
          </a:p>
          <a:p>
            <a:r>
              <a:rPr lang="fi-FI"/>
              <a:t>Suosituin tapa</a:t>
            </a:r>
          </a:p>
          <a:p>
            <a:endParaRPr lang="fi-FI"/>
          </a:p>
          <a:p>
            <a:r>
              <a:rPr lang="fi-FI"/>
              <a:t>Monialaisena kokonaisuutena</a:t>
            </a:r>
          </a:p>
          <a:p>
            <a:endParaRPr lang="fi-FI"/>
          </a:p>
          <a:p>
            <a:r>
              <a:rPr lang="fi-FI"/>
              <a:t>Voisiko alkuun näyttää videon (0:45) esim. https://www.youtube.com/watch?v=3lr78bvdOmY </a:t>
            </a: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1695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fi-FI" sz="1400">
                <a:solidFill>
                  <a:srgbClr val="300F5E"/>
                </a:solidFill>
                <a:latin typeface="Geomanist Medium" panose="02000603000000020004" pitchFamily="50" charset="0"/>
              </a:rPr>
              <a:t>2min</a:t>
            </a: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fi-FI" sz="1400">
                <a:solidFill>
                  <a:srgbClr val="300F5E"/>
                </a:solidFill>
                <a:latin typeface="Geomanist Medium" panose="02000603000000020004" pitchFamily="50" charset="0"/>
              </a:rPr>
              <a:t>viiden oppitunnin oppimiskokonaisuus </a:t>
            </a:r>
            <a:r>
              <a:rPr kumimoji="0" lang="fi-FI" sz="1400" b="0" i="0" u="none" strike="noStrike" kern="1200" cap="none" spc="0" normalizeH="0" baseline="0" noProof="0">
                <a:ln>
                  <a:noFill/>
                </a:ln>
                <a:solidFill>
                  <a:srgbClr val="300F5E"/>
                </a:solidFill>
                <a:effectLst/>
                <a:uLnTx/>
                <a:uFillTx/>
                <a:latin typeface="Geomanist Regular" panose="02000503000000020004" pitchFamily="50" charset="0"/>
                <a:ea typeface="+mn-ea"/>
                <a:cs typeface="+mn-cs"/>
              </a:rPr>
              <a:t>kolmannelle luokalle.</a:t>
            </a: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fi-FI" sz="1400">
                <a:solidFill>
                  <a:srgbClr val="300F5E"/>
                </a:solidFill>
                <a:latin typeface="Geomanist Regular" panose="02000503000000020004" pitchFamily="50" charset="0"/>
              </a:rPr>
              <a:t>Oppimiskokonaisuudessa </a:t>
            </a:r>
            <a:r>
              <a:rPr kumimoji="0" lang="fi-FI" sz="1400" b="0" i="0" u="none" strike="noStrike" kern="1200" cap="none" spc="0" normalizeH="0" baseline="0" noProof="0">
                <a:ln>
                  <a:noFill/>
                </a:ln>
                <a:solidFill>
                  <a:srgbClr val="300F5E"/>
                </a:solidFill>
                <a:effectLst/>
                <a:uLnTx/>
                <a:uFillTx/>
                <a:latin typeface="Geomanist Regular" panose="02000503000000020004" pitchFamily="50" charset="0"/>
                <a:ea typeface="+mn-ea"/>
                <a:cs typeface="+mn-cs"/>
              </a:rPr>
              <a:t>käsitellään </a:t>
            </a:r>
            <a:r>
              <a:rPr lang="fi-FI" sz="1400">
                <a:solidFill>
                  <a:srgbClr val="300F5E"/>
                </a:solidFill>
                <a:latin typeface="Geomanist Medium" panose="02000603000000020004" pitchFamily="50" charset="0"/>
              </a:rPr>
              <a:t>vastuullista toimintaa </a:t>
            </a:r>
            <a:r>
              <a:rPr kumimoji="0" lang="fi-FI" sz="1400" b="0" i="0" u="none" strike="noStrike" kern="1200" cap="none" spc="0" normalizeH="0" baseline="0" noProof="0">
                <a:ln>
                  <a:noFill/>
                </a:ln>
                <a:solidFill>
                  <a:srgbClr val="300F5E"/>
                </a:solidFill>
                <a:effectLst/>
                <a:uLnTx/>
                <a:uFillTx/>
                <a:latin typeface="Geomanist Regular" panose="02000503000000020004" pitchFamily="50" charset="0"/>
                <a:ea typeface="+mn-ea"/>
                <a:cs typeface="+mn-cs"/>
              </a:rPr>
              <a:t>eri näkökulmista, sitoen aiheet oppilaille tuttuihin tilanteisiin ja ympäristöihin. </a:t>
            </a: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fi-FI" sz="1400">
                <a:solidFill>
                  <a:srgbClr val="300F5E"/>
                </a:solidFill>
                <a:latin typeface="Geomanist Regular" panose="02000503000000020004" pitchFamily="50" charset="0"/>
              </a:rPr>
              <a:t>Opettaja saa käyttöönsä kattavat </a:t>
            </a:r>
            <a:r>
              <a:rPr lang="fi-FI" sz="1400">
                <a:solidFill>
                  <a:srgbClr val="300F5E"/>
                </a:solidFill>
                <a:latin typeface="Geomanist Medium" panose="02000603000000020004" pitchFamily="50" charset="0"/>
              </a:rPr>
              <a:t>materiaalit</a:t>
            </a:r>
            <a:r>
              <a:rPr lang="fi-FI" sz="1400">
                <a:solidFill>
                  <a:srgbClr val="300F5E"/>
                </a:solidFill>
                <a:latin typeface="Geomanist Regular" panose="02000503000000020004" pitchFamily="50" charset="0"/>
              </a:rPr>
              <a:t>, </a:t>
            </a:r>
            <a:r>
              <a:rPr lang="fi-FI" sz="1400" err="1">
                <a:solidFill>
                  <a:srgbClr val="300F5E"/>
                </a:solidFill>
                <a:latin typeface="Geomanist Regular" panose="02000503000000020004" pitchFamily="50" charset="0"/>
              </a:rPr>
              <a:t>tarinallistetut</a:t>
            </a:r>
            <a:r>
              <a:rPr lang="fi-FI" sz="1400">
                <a:solidFill>
                  <a:srgbClr val="300F5E"/>
                </a:solidFill>
                <a:latin typeface="Geomanist Regular" panose="02000503000000020004" pitchFamily="50" charset="0"/>
              </a:rPr>
              <a:t> </a:t>
            </a:r>
            <a:r>
              <a:rPr lang="fi-FI" sz="1400">
                <a:solidFill>
                  <a:srgbClr val="300F5E"/>
                </a:solidFill>
                <a:latin typeface="Geomanist Medium" panose="02000603000000020004" pitchFamily="50" charset="0"/>
              </a:rPr>
              <a:t>opetusvideot </a:t>
            </a:r>
            <a:r>
              <a:rPr lang="fi-FI" sz="1400">
                <a:solidFill>
                  <a:srgbClr val="300F5E"/>
                </a:solidFill>
                <a:latin typeface="Geomanist Regular" panose="02000503000000020004" pitchFamily="50" charset="0"/>
              </a:rPr>
              <a:t>sekä yksityiskohtaiset </a:t>
            </a:r>
            <a:r>
              <a:rPr lang="fi-FI" sz="1400">
                <a:solidFill>
                  <a:srgbClr val="300F5E"/>
                </a:solidFill>
                <a:latin typeface="Geomanist Medium" panose="02000603000000020004" pitchFamily="50" charset="0"/>
              </a:rPr>
              <a:t>oppituntisuunnitelmat </a:t>
            </a:r>
            <a:r>
              <a:rPr lang="fi-FI" sz="1400">
                <a:solidFill>
                  <a:srgbClr val="300F5E"/>
                </a:solidFill>
                <a:latin typeface="Geomanist Regular" panose="02000503000000020004" pitchFamily="50" charset="0"/>
              </a:rPr>
              <a:t>jokaiselle oppitunnille. </a:t>
            </a:r>
            <a:endParaRPr kumimoji="0" lang="en-US" sz="1400" b="0" i="0" u="none" strike="noStrike" kern="1200" cap="none" spc="0" normalizeH="0" baseline="0" noProof="0">
              <a:ln>
                <a:noFill/>
              </a:ln>
              <a:solidFill>
                <a:srgbClr val="300F5E"/>
              </a:solidFill>
              <a:effectLst/>
              <a:uLnTx/>
              <a:uFillTx/>
              <a:latin typeface="Geomanist Regular" panose="02000503000000020004" pitchFamily="50" charset="0"/>
              <a:ea typeface="+mn-ea"/>
              <a:cs typeface="+mn-cs"/>
            </a:endParaRPr>
          </a:p>
          <a:p>
            <a:pPr marL="0" marR="0" lvl="0" indent="0" algn="l" defTabSz="914400" rtl="0" eaLnBrk="1" fontAlgn="auto" latinLnBrk="0" hangingPunct="1">
              <a:lnSpc>
                <a:spcPct val="100000"/>
              </a:lnSpc>
              <a:spcBef>
                <a:spcPts val="0"/>
              </a:spcBef>
              <a:spcAft>
                <a:spcPts val="0"/>
              </a:spcAft>
              <a:buClr>
                <a:srgbClr val="EC008C"/>
              </a:buClr>
              <a:buSzTx/>
              <a:buFontTx/>
              <a:buNone/>
              <a:tabLst/>
              <a:defRPr/>
            </a:pPr>
            <a:endParaRPr kumimoji="0" lang="en-US" sz="1600" b="1" i="0" u="none" strike="noStrike" kern="0" cap="none" spc="0" normalizeH="0" baseline="0" noProof="0">
              <a:ln>
                <a:noFill/>
              </a:ln>
              <a:solidFill>
                <a:srgbClr val="EC008C"/>
              </a:solidFill>
              <a:effectLst/>
              <a:uLnTx/>
              <a:uFillTx/>
              <a:latin typeface="Geomanist Bold" panose="02000503000000020004" pitchFamily="50" charset="0"/>
              <a:ea typeface="+mn-ea"/>
              <a:cs typeface="+mn-cs"/>
            </a:endParaRPr>
          </a:p>
          <a:p>
            <a:pPr marR="0" lvl="0" indent="0" fontAlgn="auto">
              <a:lnSpc>
                <a:spcPct val="100000"/>
              </a:lnSpc>
              <a:spcBef>
                <a:spcPts val="0"/>
              </a:spcBef>
              <a:spcAft>
                <a:spcPts val="0"/>
              </a:spcAft>
              <a:buClr>
                <a:srgbClr val="EC008C"/>
              </a:buClr>
              <a:buSzTx/>
              <a:buFontTx/>
              <a:buNone/>
              <a:tabLst/>
              <a:defRPr/>
            </a:pPr>
            <a:r>
              <a:rPr lang="en-US" sz="1600" b="1" kern="0" err="1">
                <a:solidFill>
                  <a:schemeClr val="accent2"/>
                </a:solidFill>
                <a:latin typeface="Geomanist Bold" panose="02000503000000020004" pitchFamily="50" charset="0"/>
              </a:rPr>
              <a:t>Mitä</a:t>
            </a:r>
            <a:r>
              <a:rPr lang="en-US" sz="1600" b="1" kern="0">
                <a:solidFill>
                  <a:schemeClr val="accent2"/>
                </a:solidFill>
                <a:latin typeface="Geomanist Bold" panose="02000503000000020004" pitchFamily="50" charset="0"/>
              </a:rPr>
              <a:t> </a:t>
            </a:r>
            <a:r>
              <a:rPr lang="en-US" sz="1600" b="1" kern="0" err="1">
                <a:solidFill>
                  <a:schemeClr val="accent2"/>
                </a:solidFill>
                <a:latin typeface="Geomanist Bold" panose="02000503000000020004" pitchFamily="50" charset="0"/>
              </a:rPr>
              <a:t>opitaan</a:t>
            </a:r>
            <a:r>
              <a:rPr lang="en-US" sz="1600" b="1" kern="0">
                <a:solidFill>
                  <a:schemeClr val="accent2"/>
                </a:solidFill>
                <a:latin typeface="Geomanist Bold" panose="02000503000000020004" pitchFamily="50" charset="0"/>
              </a:rPr>
              <a:t>? </a:t>
            </a: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fi-FI" sz="1400">
                <a:solidFill>
                  <a:srgbClr val="300F5E"/>
                </a:solidFill>
                <a:latin typeface="Geomanist Regular" panose="02000503000000020004" pitchFamily="50" charset="0"/>
              </a:rPr>
              <a:t>Oppilaat</a:t>
            </a:r>
            <a:r>
              <a:rPr lang="fi-FI" sz="1400">
                <a:solidFill>
                  <a:srgbClr val="300F5E"/>
                </a:solidFill>
                <a:latin typeface="Geomanist Medium" panose="02000603000000020004" pitchFamily="50" charset="0"/>
              </a:rPr>
              <a:t> tutustuvat </a:t>
            </a:r>
            <a:r>
              <a:rPr lang="fi-FI" sz="1400">
                <a:solidFill>
                  <a:srgbClr val="300F5E"/>
                </a:solidFill>
                <a:latin typeface="Geomanist Regular" panose="02000503000000020004" pitchFamily="50" charset="0"/>
              </a:rPr>
              <a:t>yhteiskunnan toimintaan, </a:t>
            </a:r>
            <a:r>
              <a:rPr lang="fi-FI" sz="1400">
                <a:solidFill>
                  <a:srgbClr val="300F5E"/>
                </a:solidFill>
                <a:latin typeface="Geomanist Medium" panose="02000603000000020004" pitchFamily="50" charset="0"/>
              </a:rPr>
              <a:t>rohkaistuvat</a:t>
            </a:r>
            <a:r>
              <a:rPr lang="fi-FI" sz="1400">
                <a:solidFill>
                  <a:srgbClr val="300F5E"/>
                </a:solidFill>
                <a:latin typeface="Geomanist Regular" panose="02000503000000020004" pitchFamily="50" charset="0"/>
              </a:rPr>
              <a:t> toimimaan vastuullisesti aktiivisena osana yhteiskuntaa, </a:t>
            </a:r>
            <a:r>
              <a:rPr lang="fi-FI" sz="1400">
                <a:solidFill>
                  <a:srgbClr val="300F5E"/>
                </a:solidFill>
                <a:latin typeface="Geomanist Medium" panose="02000603000000020004" pitchFamily="50" charset="0"/>
              </a:rPr>
              <a:t>oppivat</a:t>
            </a:r>
            <a:r>
              <a:rPr lang="fi-FI" sz="1400">
                <a:solidFill>
                  <a:srgbClr val="300F5E"/>
                </a:solidFill>
                <a:latin typeface="Geomanist Regular" panose="02000503000000020004" pitchFamily="50" charset="0"/>
              </a:rPr>
              <a:t> oman talouden hallintaa, </a:t>
            </a:r>
            <a:r>
              <a:rPr lang="fi-FI" sz="1400">
                <a:solidFill>
                  <a:srgbClr val="300F5E"/>
                </a:solidFill>
                <a:latin typeface="Geomanist Medium" panose="02000603000000020004" pitchFamily="50" charset="0"/>
              </a:rPr>
              <a:t>hahmottavat</a:t>
            </a:r>
            <a:r>
              <a:rPr lang="fi-FI" sz="1400">
                <a:solidFill>
                  <a:srgbClr val="300F5E"/>
                </a:solidFill>
                <a:latin typeface="Geomanist Regular" panose="02000503000000020004" pitchFamily="50" charset="0"/>
              </a:rPr>
              <a:t> yritysten toimintaan liittyviä käsitteitä sekä </a:t>
            </a:r>
            <a:r>
              <a:rPr lang="fi-FI" sz="1400">
                <a:solidFill>
                  <a:srgbClr val="300F5E"/>
                </a:solidFill>
                <a:latin typeface="Geomanist Medium" panose="02000603000000020004" pitchFamily="50" charset="0"/>
              </a:rPr>
              <a:t>harjoittelevat</a:t>
            </a:r>
            <a:r>
              <a:rPr lang="fi-FI" sz="1400">
                <a:solidFill>
                  <a:srgbClr val="300F5E"/>
                </a:solidFill>
                <a:latin typeface="Geomanist Regular" panose="02000503000000020004" pitchFamily="50" charset="0"/>
              </a:rPr>
              <a:t> ympäristön kannalta kestävällä tavalla toimimista. </a:t>
            </a: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fi-FI" sz="1400">
                <a:solidFill>
                  <a:srgbClr val="300F5E"/>
                </a:solidFill>
                <a:latin typeface="Geomanist Regular" panose="02000503000000020004" pitchFamily="50" charset="0"/>
              </a:rPr>
              <a:t>Oppimiskokonaisuus vahvistaa </a:t>
            </a:r>
            <a:r>
              <a:rPr lang="fi-FI" sz="1400">
                <a:solidFill>
                  <a:srgbClr val="300F5E"/>
                </a:solidFill>
                <a:latin typeface="Geomanist Medium" panose="02000603000000020004" pitchFamily="50" charset="0"/>
              </a:rPr>
              <a:t>oppilaan omaa toimijuutta</a:t>
            </a:r>
            <a:r>
              <a:rPr lang="fi-FI" sz="1400">
                <a:solidFill>
                  <a:srgbClr val="300F5E"/>
                </a:solidFill>
                <a:latin typeface="Geomanist Regular" panose="02000503000000020004" pitchFamily="50" charset="0"/>
              </a:rPr>
              <a:t> sekä käsitystä hänestä itsestään aktiivisena osana yhteiskuntaamme. </a:t>
            </a: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lang="fi-FI" sz="1400">
              <a:solidFill>
                <a:srgbClr val="300F5E"/>
              </a:solidFill>
              <a:latin typeface="Geomanist Regular" panose="02000503000000020004" pitchFamily="50" charset="0"/>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fi-FI" sz="1400">
                <a:solidFill>
                  <a:schemeClr val="accent1"/>
                </a:solidFill>
                <a:latin typeface="Geomanist Regular" panose="02000503000000020004" pitchFamily="50" charset="0"/>
              </a:rPr>
              <a:t>Materiaalien käyttöönotto on helppoa kattavan opettajan materiaalin avulla. </a:t>
            </a:r>
          </a:p>
          <a:p>
            <a:pPr rtl="0" fontAlgn="base"/>
            <a:r>
              <a:rPr lang="fi-FI" sz="1400" b="0" i="0">
                <a:solidFill>
                  <a:schemeClr val="accent1"/>
                </a:solidFill>
                <a:effectLst/>
                <a:latin typeface="Geomanist Regular" panose="02000503000000020004" pitchFamily="50" charset="0"/>
              </a:rPr>
              <a:t>	Lähdetään liikkeelle: </a:t>
            </a:r>
            <a:r>
              <a:rPr lang="fi-FI" sz="1400" b="0" i="0" err="1">
                <a:solidFill>
                  <a:schemeClr val="accent1"/>
                </a:solidFill>
                <a:effectLst/>
                <a:latin typeface="Geomanist Regular" panose="02000503000000020004" pitchFamily="50" charset="0"/>
              </a:rPr>
              <a:t>Mun</a:t>
            </a:r>
            <a:r>
              <a:rPr lang="fi-FI" sz="1400" b="0" i="0">
                <a:solidFill>
                  <a:schemeClr val="accent1"/>
                </a:solidFill>
                <a:effectLst/>
                <a:latin typeface="Geomanist Regular" panose="02000503000000020004" pitchFamily="50" charset="0"/>
              </a:rPr>
              <a:t> elämä, </a:t>
            </a:r>
            <a:r>
              <a:rPr lang="fi-FI" sz="1400" b="0" i="0" err="1">
                <a:solidFill>
                  <a:schemeClr val="accent1"/>
                </a:solidFill>
                <a:effectLst/>
                <a:latin typeface="Geomanist Regular" panose="02000503000000020004" pitchFamily="50" charset="0"/>
              </a:rPr>
              <a:t>mun</a:t>
            </a:r>
            <a:r>
              <a:rPr lang="fi-FI" sz="1400" b="0" i="0">
                <a:solidFill>
                  <a:schemeClr val="accent1"/>
                </a:solidFill>
                <a:effectLst/>
                <a:latin typeface="Geomanist Regular" panose="02000503000000020004" pitchFamily="50" charset="0"/>
              </a:rPr>
              <a:t> vastuu </a:t>
            </a:r>
          </a:p>
          <a:p>
            <a:pPr rtl="0" fontAlgn="base"/>
            <a:r>
              <a:rPr lang="fi-FI" sz="1400" b="0" i="0">
                <a:solidFill>
                  <a:schemeClr val="accent1"/>
                </a:solidFill>
                <a:effectLst/>
                <a:latin typeface="Geomanist Regular" panose="02000503000000020004" pitchFamily="50" charset="0"/>
              </a:rPr>
              <a:t>	</a:t>
            </a:r>
            <a:r>
              <a:rPr lang="fi-FI" sz="1400" b="0" i="0" err="1">
                <a:solidFill>
                  <a:schemeClr val="accent1"/>
                </a:solidFill>
                <a:effectLst/>
                <a:latin typeface="Geomanist Regular" panose="02000503000000020004" pitchFamily="50" charset="0"/>
              </a:rPr>
              <a:t>Mun</a:t>
            </a:r>
            <a:r>
              <a:rPr lang="fi-FI" sz="1400" b="0" i="0">
                <a:solidFill>
                  <a:schemeClr val="accent1"/>
                </a:solidFill>
                <a:effectLst/>
                <a:latin typeface="Geomanist Regular" panose="02000503000000020004" pitchFamily="50" charset="0"/>
              </a:rPr>
              <a:t> oma, </a:t>
            </a:r>
            <a:r>
              <a:rPr lang="fi-FI" sz="1400" b="0" i="0" err="1">
                <a:solidFill>
                  <a:schemeClr val="accent1"/>
                </a:solidFill>
                <a:effectLst/>
                <a:latin typeface="Geomanist Regular" panose="02000503000000020004" pitchFamily="50" charset="0"/>
              </a:rPr>
              <a:t>sun</a:t>
            </a:r>
            <a:r>
              <a:rPr lang="fi-FI" sz="1400" b="0" i="0">
                <a:solidFill>
                  <a:schemeClr val="accent1"/>
                </a:solidFill>
                <a:effectLst/>
                <a:latin typeface="Geomanist Regular" panose="02000503000000020004" pitchFamily="50" charset="0"/>
              </a:rPr>
              <a:t> oma &amp; meidän oma </a:t>
            </a:r>
          </a:p>
          <a:p>
            <a:pPr rtl="0" fontAlgn="base"/>
            <a:r>
              <a:rPr lang="fi-FI" sz="1400" b="0" i="0">
                <a:solidFill>
                  <a:schemeClr val="accent1"/>
                </a:solidFill>
                <a:effectLst/>
                <a:latin typeface="Geomanist Regular" panose="02000503000000020004" pitchFamily="50" charset="0"/>
              </a:rPr>
              <a:t>	Talous hanskassa: </a:t>
            </a:r>
            <a:r>
              <a:rPr lang="fi-FI" sz="1400" b="0" i="0" err="1">
                <a:solidFill>
                  <a:schemeClr val="accent1"/>
                </a:solidFill>
                <a:effectLst/>
                <a:latin typeface="Geomanist Regular" panose="02000503000000020004" pitchFamily="50" charset="0"/>
              </a:rPr>
              <a:t>Mun</a:t>
            </a:r>
            <a:r>
              <a:rPr lang="fi-FI" sz="1400" b="0" i="0">
                <a:solidFill>
                  <a:schemeClr val="accent1"/>
                </a:solidFill>
                <a:effectLst/>
                <a:latin typeface="Geomanist Regular" panose="02000503000000020004" pitchFamily="50" charset="0"/>
              </a:rPr>
              <a:t> rahat, </a:t>
            </a:r>
            <a:r>
              <a:rPr lang="fi-FI" sz="1400" b="0" i="0" err="1">
                <a:solidFill>
                  <a:schemeClr val="accent1"/>
                </a:solidFill>
                <a:effectLst/>
                <a:latin typeface="Geomanist Regular" panose="02000503000000020004" pitchFamily="50" charset="0"/>
              </a:rPr>
              <a:t>mun</a:t>
            </a:r>
            <a:r>
              <a:rPr lang="fi-FI" sz="1400" b="0" i="0">
                <a:solidFill>
                  <a:schemeClr val="accent1"/>
                </a:solidFill>
                <a:effectLst/>
                <a:latin typeface="Geomanist Regular" panose="02000503000000020004" pitchFamily="50" charset="0"/>
              </a:rPr>
              <a:t> suunnitelmat </a:t>
            </a:r>
          </a:p>
          <a:p>
            <a:pPr rtl="0" fontAlgn="base"/>
            <a:r>
              <a:rPr lang="fi-FI" sz="1400" b="0" i="0">
                <a:solidFill>
                  <a:schemeClr val="accent1"/>
                </a:solidFill>
                <a:effectLst/>
                <a:latin typeface="Geomanist Regular" panose="02000503000000020004" pitchFamily="50" charset="0"/>
              </a:rPr>
              <a:t>	Yrittäminen kannattaa aina </a:t>
            </a:r>
          </a:p>
          <a:p>
            <a:pPr rtl="0" fontAlgn="base"/>
            <a:r>
              <a:rPr lang="fi-FI" sz="1400" b="0" i="0">
                <a:solidFill>
                  <a:schemeClr val="accent1"/>
                </a:solidFill>
                <a:effectLst/>
                <a:latin typeface="Geomanist Regular" panose="02000503000000020004" pitchFamily="50" charset="0"/>
              </a:rPr>
              <a:t>	Meidän tulevaisuus, meidän vastuu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endParaRPr lang="fi-FI" sz="1400">
              <a:solidFill>
                <a:srgbClr val="300F5E"/>
              </a:solidFill>
              <a:latin typeface="Geomanist Regular" panose="02000503000000020004" pitchFamily="50" charset="0"/>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lang="fi-FI" sz="1400">
              <a:solidFill>
                <a:srgbClr val="300F5E"/>
              </a:solidFill>
              <a:latin typeface="Geomanist Regular" panose="02000503000000020004" pitchFamily="50" charset="0"/>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fi-FI" sz="1400">
                <a:solidFill>
                  <a:srgbClr val="300F5E"/>
                </a:solidFill>
                <a:latin typeface="Geomanist Regular" panose="02000503000000020004" pitchFamily="50" charset="0"/>
              </a:rPr>
              <a:t>TÄSSÄ KATSOTAAN LYHYT PÄTKÄ VIDEO-OPPITUNNILTA  https://www.youtube.com/watch?v=a-yYtK7QFPk 00:42-04:20, jos aikaa, voi katsoa loppuun tai 11:12 saakka </a:t>
            </a:r>
          </a:p>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1584A-0DF2-D843-A4B5-46CC1CBD32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7876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962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Monetary policy and its financial leg is working as expected from increased policy rates to sovereign and private yields and tightening credit conditions overall. </a:t>
            </a:r>
          </a:p>
          <a:p>
            <a:endParaRPr lang="en-US" noProof="0"/>
          </a:p>
          <a:p>
            <a:r>
              <a:rPr lang="en-US" noProof="0"/>
              <a:t>The historically rapid tightening must be seen in the light of the prolonged period of very low market rates and below target inflation. </a:t>
            </a:r>
          </a:p>
          <a:p>
            <a:endParaRPr lang="en-US" noProof="0"/>
          </a:p>
          <a:p>
            <a:r>
              <a:rPr lang="en-US" noProof="0"/>
              <a:t>It seems that these developments have to some extent surprised financial intermediaries and investors. </a:t>
            </a:r>
          </a:p>
          <a:p>
            <a:endParaRPr lang="en-US" noProof="0"/>
          </a:p>
          <a:p>
            <a:r>
              <a:rPr lang="en-US" noProof="0"/>
              <a:t>Households, especially those with high debt levels, are suffering. This is in addition to the dismal household real income developments recently. However, it seems that t</a:t>
            </a:r>
            <a:r>
              <a:rPr lang="en-US" b="0" i="0">
                <a:solidFill>
                  <a:srgbClr val="555555"/>
                </a:solidFill>
                <a:effectLst/>
                <a:latin typeface="Open Sans" panose="020B0606030504020204" pitchFamily="34" charset="0"/>
              </a:rPr>
              <a:t>he continued resilience of the </a:t>
            </a:r>
            <a:r>
              <a:rPr lang="en-US" b="0" i="0" err="1">
                <a:solidFill>
                  <a:srgbClr val="555555"/>
                </a:solidFill>
                <a:effectLst/>
                <a:latin typeface="Open Sans" panose="020B0606030504020204" pitchFamily="34" charset="0"/>
              </a:rPr>
              <a:t>labour</a:t>
            </a:r>
            <a:r>
              <a:rPr lang="en-US" b="0" i="0">
                <a:solidFill>
                  <a:srgbClr val="555555"/>
                </a:solidFill>
                <a:effectLst/>
                <a:latin typeface="Open Sans" panose="020B0606030504020204" pitchFamily="34" charset="0"/>
              </a:rPr>
              <a:t> market,</a:t>
            </a:r>
          </a:p>
          <a:p>
            <a:r>
              <a:rPr lang="en-US" b="0" i="0">
                <a:solidFill>
                  <a:srgbClr val="555555"/>
                </a:solidFill>
                <a:effectLst/>
                <a:latin typeface="Open Sans" panose="020B0606030504020204" pitchFamily="34" charset="0"/>
              </a:rPr>
              <a:t>by bolstering household confidence and spending, has supported demand and may eventually lead to higher growth than expected when inflation </a:t>
            </a:r>
            <a:r>
              <a:rPr lang="en-US" b="0" i="0" noProof="0">
                <a:solidFill>
                  <a:srgbClr val="555555"/>
                </a:solidFill>
                <a:effectLst/>
                <a:latin typeface="Open Sans" panose="020B0606030504020204" pitchFamily="34" charset="0"/>
              </a:rPr>
              <a:t>slows down.</a:t>
            </a:r>
            <a:endParaRPr lang="en-US" noProof="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67AFBA-6F82-3643-B895-40989DC573A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6399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Siirtymä ohjelmaan</a:t>
            </a:r>
          </a:p>
          <a:p>
            <a:endParaRPr lang="fi-FI"/>
          </a:p>
          <a:p>
            <a:r>
              <a:rPr lang="fi-FI"/>
              <a:t>Osana opetusta, oppiaineisiin integroiden </a:t>
            </a:r>
          </a:p>
          <a:p>
            <a:r>
              <a:rPr lang="fi-FI"/>
              <a:t>Esim. Lappeenranta</a:t>
            </a:r>
          </a:p>
          <a:p>
            <a:endParaRPr lang="fi-FI"/>
          </a:p>
          <a:p>
            <a:r>
              <a:rPr lang="fi-FI"/>
              <a:t>Valinnaisena.</a:t>
            </a:r>
          </a:p>
          <a:p>
            <a:r>
              <a:rPr lang="fi-FI"/>
              <a:t>Suosituin tapa</a:t>
            </a:r>
          </a:p>
          <a:p>
            <a:endParaRPr lang="fi-FI"/>
          </a:p>
          <a:p>
            <a:r>
              <a:rPr lang="fi-FI"/>
              <a:t>Monialaisena kokonaisuutena</a:t>
            </a:r>
          </a:p>
          <a:p>
            <a:endParaRPr lang="fi-FI"/>
          </a:p>
          <a:p>
            <a:r>
              <a:rPr lang="fi-FI"/>
              <a:t>Voisiko alkuun näyttää videon (0:45) esim. https://www.youtube.com/watch?v=3lr78bvdOmY </a:t>
            </a: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2777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buClr>
                <a:schemeClr val="accent3"/>
              </a:buClr>
              <a:defRPr/>
            </a:pPr>
            <a:r>
              <a:rPr lang="en-US" sz="1400" b="1" kern="0" err="1">
                <a:solidFill>
                  <a:schemeClr val="accent2"/>
                </a:solidFill>
                <a:latin typeface="Geomanist Bold"/>
              </a:rPr>
              <a:t>Mitä</a:t>
            </a:r>
            <a:r>
              <a:rPr lang="en-US" sz="1400" b="1" kern="0">
                <a:solidFill>
                  <a:schemeClr val="accent2"/>
                </a:solidFill>
                <a:latin typeface="Geomanist Bold"/>
              </a:rPr>
              <a:t> </a:t>
            </a:r>
            <a:r>
              <a:rPr lang="en-US" sz="1400" b="1" kern="0" err="1">
                <a:solidFill>
                  <a:schemeClr val="accent2"/>
                </a:solidFill>
                <a:latin typeface="Geomanist Bold"/>
              </a:rPr>
              <a:t>opitaan</a:t>
            </a:r>
            <a:r>
              <a:rPr lang="en-US" sz="1400" b="1" kern="0">
                <a:solidFill>
                  <a:schemeClr val="accent2"/>
                </a:solidFill>
                <a:latin typeface="Geomanist Bold"/>
              </a:rPr>
              <a:t>? </a:t>
            </a:r>
            <a:endParaRPr lang="en-US" sz="1400" b="1" kern="0">
              <a:solidFill>
                <a:schemeClr val="accent2"/>
              </a:solidFill>
              <a:latin typeface="Geomanist Bold" panose="02000503000000020004" pitchFamily="50" charset="0"/>
            </a:endParaRPr>
          </a:p>
          <a:p>
            <a:pPr marL="285750" marR="0" lvl="0" indent="-28575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lang="fi-FI" sz="1200">
                <a:solidFill>
                  <a:srgbClr val="300F5E"/>
                </a:solidFill>
                <a:latin typeface="Geomanist Regular"/>
              </a:rPr>
              <a:t>Oppilas hahmottaa yhteiskunnan keskeiset toimijat ja ymmärtää oman roolinsa, vastuunsa ja velvollisuutensa yhteiskunnassa.  </a:t>
            </a:r>
          </a:p>
          <a:p>
            <a:pPr marL="285750" marR="0" lvl="0" indent="-28575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lang="fi-FI" sz="1200">
                <a:solidFill>
                  <a:srgbClr val="300F5E"/>
                </a:solidFill>
                <a:latin typeface="Geomanist Regular"/>
              </a:rPr>
              <a:t>Oppilas ymmärtää talouden peruskäsitteitä ja hahmottaa rahan kiertokulkua. Hän oppii vastuullista kuluttamista ja suunnittelemaan omaa rahankäyttöään. </a:t>
            </a:r>
          </a:p>
          <a:p>
            <a:pPr marL="285750" marR="0" lvl="0" indent="-28575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lang="fi-FI" sz="1200">
                <a:solidFill>
                  <a:srgbClr val="300F5E"/>
                </a:solidFill>
                <a:latin typeface="Geomanist Regular"/>
              </a:rPr>
              <a:t>Oppilas oppii, miten työtä haetaan ja mitä taitoja työelämässä tarvitaan. Hän tunnistaa omia vahvuuksiaan ja ymmärtää yhteistyön merkityksen.</a:t>
            </a:r>
          </a:p>
          <a:p>
            <a:pPr marL="285750" indent="-285750">
              <a:buClr>
                <a:schemeClr val="accent3"/>
              </a:buClr>
              <a:buFont typeface="Arial" panose="020B0604020202020204" pitchFamily="34" charset="0"/>
              <a:buChar char="•"/>
              <a:defRPr/>
            </a:pPr>
            <a:r>
              <a:rPr lang="fi-FI" sz="1200">
                <a:solidFill>
                  <a:srgbClr val="300F5E"/>
                </a:solidFill>
                <a:latin typeface="Geomanist Regular"/>
              </a:rPr>
              <a:t>Oppilas oppii yritteliästä asennetta. </a:t>
            </a:r>
            <a:endParaRPr lang="en-US" sz="1200">
              <a:solidFill>
                <a:srgbClr val="300F5E"/>
              </a:solidFill>
              <a:latin typeface="Geomanist Regular" panose="02000503000000020004" pitchFamily="50" charset="0"/>
            </a:endParaRPr>
          </a:p>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9320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buFont typeface="Arial" panose="020B0604020202020204" pitchFamily="34" charset="0"/>
              <a:buChar char="•"/>
            </a:pPr>
            <a:r>
              <a:rPr lang="fi-FI" sz="1800" b="0" i="0" u="none" strike="noStrike">
                <a:solidFill>
                  <a:srgbClr val="000000"/>
                </a:solidFill>
                <a:effectLst/>
                <a:latin typeface="Bariol Regular" panose="02000506040000020003" pitchFamily="50" charset="0"/>
              </a:rPr>
              <a:t>työelämän, talouden ja yrittäjyyden peliareena, jossa oppilaat toimivat tiimeittäin case-yrityksen johtoryhmässä, kilpaillen toisiaan vastaan kansainvälisillä markkinoilla. </a:t>
            </a:r>
            <a:r>
              <a:rPr lang="en-US" sz="1800" b="0" i="0">
                <a:solidFill>
                  <a:srgbClr val="000000"/>
                </a:solidFill>
                <a:effectLst/>
                <a:latin typeface="Bariol Regular" panose="02000506040000020003" pitchFamily="50"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fi-FI" sz="1800" b="0" i="0" u="none" strike="noStrike">
                <a:solidFill>
                  <a:srgbClr val="000000"/>
                </a:solidFill>
                <a:effectLst/>
                <a:latin typeface="Bariol Regular" panose="02000506040000020003" pitchFamily="50" charset="0"/>
              </a:rPr>
              <a:t>Opetussuunnitelmaan perustuvassa Yrityskylässä nuoret pääsevät itse kokeilemaan, toimimaan tiimeissä ja ottamaan hallittuja riskejä.</a:t>
            </a:r>
            <a:r>
              <a:rPr lang="en-US" sz="1800" b="0" i="0">
                <a:solidFill>
                  <a:srgbClr val="000000"/>
                </a:solidFill>
                <a:effectLst/>
                <a:latin typeface="Bariol Regular" panose="02000506040000020003" pitchFamily="50" charset="0"/>
              </a:rPr>
              <a:t>​</a:t>
            </a:r>
            <a:endParaRPr lang="en-US" sz="1800" b="0" i="0">
              <a:solidFill>
                <a:srgbClr val="444444"/>
              </a:solidFill>
              <a:effectLst/>
              <a:latin typeface="Arial" panose="020B0604020202020204" pitchFamily="34" charset="0"/>
            </a:endParaRPr>
          </a:p>
          <a:p>
            <a:endParaRPr lang="fi-FI"/>
          </a:p>
          <a:p>
            <a:pPr algn="l" rtl="0" fontAlgn="base"/>
            <a:r>
              <a:rPr lang="fi-FI" b="1" i="0" u="none" strike="noStrike">
                <a:solidFill>
                  <a:srgbClr val="000000"/>
                </a:solidFill>
                <a:effectLst/>
                <a:latin typeface="Bariol Regular" panose="02000506040000020003" pitchFamily="50" charset="0"/>
              </a:rPr>
              <a:t>Teemat ja tavoitteet (voi tarkentaa halutessaan lyhyesti tai tehdä yksittäisen noston, löytyvät avattuna myös opeportaalista) </a:t>
            </a:r>
            <a:r>
              <a:rPr lang="fi-FI" b="0" i="0">
                <a:solidFill>
                  <a:srgbClr val="000000"/>
                </a:solidFill>
                <a:effectLst/>
                <a:latin typeface="Bariol Regular" panose="02000506040000020003" pitchFamily="50" charset="0"/>
              </a:rPr>
              <a:t>​</a:t>
            </a:r>
            <a:endParaRPr lang="fi-FI"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fi-FI" sz="1800" b="1" i="0" u="none" strike="noStrike">
                <a:solidFill>
                  <a:srgbClr val="000000"/>
                </a:solidFill>
                <a:effectLst/>
                <a:latin typeface="Bariol Regular" panose="02000506040000020003" pitchFamily="50" charset="0"/>
              </a:rPr>
              <a:t>Työelämä: </a:t>
            </a:r>
            <a:r>
              <a:rPr lang="fi-FI" sz="1800" b="0" i="0" u="none" strike="noStrike">
                <a:solidFill>
                  <a:srgbClr val="000000"/>
                </a:solidFill>
                <a:effectLst/>
                <a:latin typeface="Bariol Regular" panose="02000506040000020003" pitchFamily="50" charset="0"/>
              </a:rPr>
              <a:t>Jokapäiväiset työelämätaidot kuten neuvottelu- ja ryhmätyötaidot-&gt; oppilas oppii tunnistamaan ja hyödyntämään vahvuuksiaan. </a:t>
            </a:r>
            <a:r>
              <a:rPr lang="en-US" sz="1800" b="0" i="0">
                <a:solidFill>
                  <a:srgbClr val="000000"/>
                </a:solidFill>
                <a:effectLst/>
                <a:latin typeface="Bariol Regular" panose="02000506040000020003" pitchFamily="50"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fi-FI" sz="1800" b="1" i="0" u="none" strike="noStrike">
                <a:solidFill>
                  <a:srgbClr val="000000"/>
                </a:solidFill>
                <a:effectLst/>
                <a:latin typeface="Bariol Regular" panose="02000506040000020003" pitchFamily="50" charset="0"/>
              </a:rPr>
              <a:t>Talous</a:t>
            </a:r>
            <a:r>
              <a:rPr lang="fi-FI" sz="1800" b="0" i="0" u="none" strike="noStrike">
                <a:solidFill>
                  <a:srgbClr val="000000"/>
                </a:solidFill>
                <a:effectLst/>
                <a:latin typeface="Bariol Regular" panose="02000506040000020003" pitchFamily="50" charset="0"/>
              </a:rPr>
              <a:t>: Liiketoiminta ja yrityksen toiminta kansainvälisessä toimintaympäristössä -&gt; oppilas ymmärtää liiketoiminnan perusperiaatteet ja oivaltaa vastuullisuuden merkityksen liiketoiminnassa.</a:t>
            </a:r>
            <a:r>
              <a:rPr lang="en-US" sz="1800" b="0" i="0">
                <a:solidFill>
                  <a:srgbClr val="000000"/>
                </a:solidFill>
                <a:effectLst/>
                <a:latin typeface="Bariol Regular" panose="02000506040000020003" pitchFamily="50"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fi-FI" sz="1800" b="1" i="0" u="none" strike="noStrike">
                <a:solidFill>
                  <a:srgbClr val="000000"/>
                </a:solidFill>
                <a:effectLst/>
                <a:latin typeface="Bariol Regular" panose="02000506040000020003" pitchFamily="50" charset="0"/>
              </a:rPr>
              <a:t>Yrittäjyys: </a:t>
            </a:r>
            <a:r>
              <a:rPr lang="fi-FI" sz="1800" b="0" i="0" u="none" strike="noStrike">
                <a:solidFill>
                  <a:srgbClr val="000000"/>
                </a:solidFill>
                <a:effectLst/>
                <a:latin typeface="Bariol Regular" panose="02000506040000020003" pitchFamily="50" charset="0"/>
              </a:rPr>
              <a:t>Sisäinen yrittäjyys: esimerkiksi yritteliäs asenne, rohkeus, sinnikkyys ja epäonnistumisen sietäminen -&gt; oppilas saa itsevarmuutta ja rohkeutta jatkaa sinnikkäästi lannistumatta. </a:t>
            </a:r>
            <a:r>
              <a:rPr lang="fi-FI" sz="1800" b="0" i="0" u="none" strike="noStrike">
                <a:solidFill>
                  <a:srgbClr val="333333"/>
                </a:solidFill>
                <a:effectLst/>
                <a:latin typeface="regularFont"/>
              </a:rPr>
              <a:t>Oppilas oppii yritysten roolista yhteiskunnassa ja oivaltaa yksilön vaikutusmahdollisuuksia.</a:t>
            </a:r>
            <a:r>
              <a:rPr lang="fi-FI" sz="1800" b="0" i="0">
                <a:solidFill>
                  <a:srgbClr val="333333"/>
                </a:solidFill>
                <a:effectLst/>
                <a:latin typeface="regularFont"/>
              </a:rPr>
              <a:t>​</a:t>
            </a:r>
            <a:endParaRPr lang="fi-FI" sz="1800" b="0" i="0">
              <a:solidFill>
                <a:srgbClr val="444444"/>
              </a:solidFill>
              <a:effectLst/>
              <a:latin typeface="Arial" panose="020B0604020202020204" pitchFamily="34" charset="0"/>
            </a:endParaRPr>
          </a:p>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2540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a:solidFill>
                  <a:srgbClr val="282828"/>
                </a:solidFill>
                <a:effectLst/>
                <a:latin typeface="Montserrat" panose="00000500000000000000" pitchFamily="2" charset="0"/>
              </a:rPr>
              <a:t>Oman talouden hallinta on ollut aiemmin osa Bisneskurssit-kokonaisuutta.</a:t>
            </a:r>
          </a:p>
          <a:p>
            <a:endParaRPr lang="fi-FI" b="0" i="0">
              <a:solidFill>
                <a:srgbClr val="282828"/>
              </a:solidFill>
              <a:effectLst/>
              <a:latin typeface="Montserrat" panose="00000500000000000000" pitchFamily="2" charset="0"/>
            </a:endParaRPr>
          </a:p>
          <a:p>
            <a:r>
              <a:rPr lang="fi-FI" b="0" i="0">
                <a:solidFill>
                  <a:srgbClr val="282828"/>
                </a:solidFill>
                <a:effectLst/>
                <a:latin typeface="Montserrat" panose="00000500000000000000" pitchFamily="2" charset="0"/>
              </a:rPr>
              <a:t>Kurssi on suunniteltu vastaamaan lukion opetussuunnitelmaa ja ammatillisen opetuksen perusteita. </a:t>
            </a:r>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1584A-0DF2-D843-A4B5-46CC1CBD32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01481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556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67AFBA-6F82-3643-B895-40989DC573A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713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67AFBA-6F82-3643-B895-40989DC573A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073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67AFBA-6F82-3643-B895-40989DC573A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346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35457E-A8B7-F2E2-B157-8393AC5FAD63}"/>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84A02656-2B2F-A59E-AD9F-70B3D77EB0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08DA0264-7C3A-10D0-C8A5-9937FC7DF3FA}"/>
              </a:ext>
            </a:extLst>
          </p:cNvPr>
          <p:cNvSpPr>
            <a:spLocks noGrp="1"/>
          </p:cNvSpPr>
          <p:nvPr>
            <p:ph type="dt" sz="half" idx="10"/>
          </p:nvPr>
        </p:nvSpPr>
        <p:spPr/>
        <p:txBody>
          <a:bodyPr/>
          <a:lstStyle/>
          <a:p>
            <a:fld id="{C6569E37-994F-4808-BCE4-6E573C731BA1}" type="datetimeFigureOut">
              <a:rPr lang="fi-FI" smtClean="0"/>
              <a:t>7.9.2023</a:t>
            </a:fld>
            <a:endParaRPr lang="fi-FI"/>
          </a:p>
        </p:txBody>
      </p:sp>
      <p:sp>
        <p:nvSpPr>
          <p:cNvPr id="5" name="Alatunnisteen paikkamerkki 4">
            <a:extLst>
              <a:ext uri="{FF2B5EF4-FFF2-40B4-BE49-F238E27FC236}">
                <a16:creationId xmlns:a16="http://schemas.microsoft.com/office/drawing/2014/main" id="{60F55F87-F4A1-505B-48F3-41DB206577E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F6C0C5D-EC6A-0440-8851-DE92CBB99183}"/>
              </a:ext>
            </a:extLst>
          </p:cNvPr>
          <p:cNvSpPr>
            <a:spLocks noGrp="1"/>
          </p:cNvSpPr>
          <p:nvPr>
            <p:ph type="sldNum" sz="quarter" idx="12"/>
          </p:nvPr>
        </p:nvSpPr>
        <p:spPr/>
        <p:txBody>
          <a:bodyPr/>
          <a:lstStyle/>
          <a:p>
            <a:fld id="{E5A177EA-E9AB-4E8A-9CAE-C5AF431C1462}" type="slidenum">
              <a:rPr lang="fi-FI" smtClean="0"/>
              <a:t>‹#›</a:t>
            </a:fld>
            <a:endParaRPr lang="fi-FI"/>
          </a:p>
        </p:txBody>
      </p:sp>
    </p:spTree>
    <p:extLst>
      <p:ext uri="{BB962C8B-B14F-4D97-AF65-F5344CB8AC3E}">
        <p14:creationId xmlns:p14="http://schemas.microsoft.com/office/powerpoint/2010/main" val="3791758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6F8541-62DC-DCDF-B55C-BA6C7C16CDC6}"/>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6F27C1C7-ADFE-1A01-CCFF-2FDF3CFCFE88}"/>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1FE13DE-E9A5-C838-3FBB-12B1A7B03778}"/>
              </a:ext>
            </a:extLst>
          </p:cNvPr>
          <p:cNvSpPr>
            <a:spLocks noGrp="1"/>
          </p:cNvSpPr>
          <p:nvPr>
            <p:ph type="dt" sz="half" idx="10"/>
          </p:nvPr>
        </p:nvSpPr>
        <p:spPr/>
        <p:txBody>
          <a:bodyPr/>
          <a:lstStyle/>
          <a:p>
            <a:fld id="{C6569E37-994F-4808-BCE4-6E573C731BA1}" type="datetimeFigureOut">
              <a:rPr lang="fi-FI" smtClean="0"/>
              <a:t>7.9.2023</a:t>
            </a:fld>
            <a:endParaRPr lang="fi-FI"/>
          </a:p>
        </p:txBody>
      </p:sp>
      <p:sp>
        <p:nvSpPr>
          <p:cNvPr id="5" name="Alatunnisteen paikkamerkki 4">
            <a:extLst>
              <a:ext uri="{FF2B5EF4-FFF2-40B4-BE49-F238E27FC236}">
                <a16:creationId xmlns:a16="http://schemas.microsoft.com/office/drawing/2014/main" id="{BE6D7FA8-1225-0770-C075-2B8F6031E48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560A6CE-8FD8-6029-94DA-27D269BC88CF}"/>
              </a:ext>
            </a:extLst>
          </p:cNvPr>
          <p:cNvSpPr>
            <a:spLocks noGrp="1"/>
          </p:cNvSpPr>
          <p:nvPr>
            <p:ph type="sldNum" sz="quarter" idx="12"/>
          </p:nvPr>
        </p:nvSpPr>
        <p:spPr/>
        <p:txBody>
          <a:bodyPr/>
          <a:lstStyle/>
          <a:p>
            <a:fld id="{E5A177EA-E9AB-4E8A-9CAE-C5AF431C1462}" type="slidenum">
              <a:rPr lang="fi-FI" smtClean="0"/>
              <a:t>‹#›</a:t>
            </a:fld>
            <a:endParaRPr lang="fi-FI"/>
          </a:p>
        </p:txBody>
      </p:sp>
    </p:spTree>
    <p:extLst>
      <p:ext uri="{BB962C8B-B14F-4D97-AF65-F5344CB8AC3E}">
        <p14:creationId xmlns:p14="http://schemas.microsoft.com/office/powerpoint/2010/main" val="24267612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Numeronosto">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9052833" cy="895350"/>
          </a:xfrm>
        </p:spPr>
        <p:txBody>
          <a:bodyPr rtlCol="0" anchor="t"/>
          <a:lstStyle>
            <a:lvl1pPr rtl="0">
              <a:lnSpc>
                <a:spcPct val="100000"/>
              </a:lnSpc>
              <a:defRPr sz="3200" b="0">
                <a:solidFill>
                  <a:schemeClr val="bg2"/>
                </a:solidFill>
              </a:defRPr>
            </a:lvl1pPr>
          </a:lstStyle>
          <a:p>
            <a:pPr rtl="0"/>
            <a:r>
              <a:rPr lang="fi-FI"/>
              <a:t>Numeronosto 32 pt </a:t>
            </a:r>
            <a:r>
              <a:rPr lang="fi-FI" err="1"/>
              <a:t>Curabitur</a:t>
            </a:r>
            <a:r>
              <a:rPr lang="fi-FI"/>
              <a:t> </a:t>
            </a:r>
            <a:r>
              <a:rPr lang="fi-FI" err="1"/>
              <a:t>aliquam</a:t>
            </a:r>
            <a:br>
              <a:rPr lang="fi-FI"/>
            </a:br>
            <a:r>
              <a:rPr lang="fi-FI" err="1"/>
              <a:t>bibendum</a:t>
            </a:r>
            <a:r>
              <a:rPr lang="fi-FI"/>
              <a:t> </a:t>
            </a:r>
            <a:r>
              <a:rPr lang="fi-FI" err="1"/>
              <a:t>orci</a:t>
            </a:r>
            <a:r>
              <a:rPr lang="fi-FI"/>
              <a:t> </a:t>
            </a:r>
            <a:r>
              <a:rPr lang="fi-FI" err="1"/>
              <a:t>eu</a:t>
            </a:r>
            <a:r>
              <a:rPr lang="fi-FI"/>
              <a:t> </a:t>
            </a:r>
            <a:r>
              <a:rPr lang="fi-FI" err="1"/>
              <a:t>feugiat</a:t>
            </a:r>
            <a:r>
              <a:rPr lang="fi-FI"/>
              <a:t> elit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bg2"/>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4" name="Tekstin paikkamerkki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747951" y="3502019"/>
            <a:ext cx="2191668" cy="1440000"/>
          </a:xfrm>
        </p:spPr>
        <p:txBody>
          <a:bodyPr rtlCol="0" anchor="t"/>
          <a:lstStyle>
            <a:lvl1pPr marL="0" indent="0" algn="l" rtl="0">
              <a:buNone/>
              <a:defRPr sz="1600">
                <a:solidFill>
                  <a:schemeClr val="bg2"/>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15" name="Tekstin paikkamerkki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3410756" y="2376884"/>
            <a:ext cx="2278634" cy="737020"/>
          </a:xfrm>
        </p:spPr>
        <p:txBody>
          <a:bodyPr rtlCol="0" anchor="t"/>
          <a:lstStyle>
            <a:lvl1pPr marL="0" indent="0" algn="l">
              <a:buNone/>
              <a:defRPr sz="6400" b="1" spc="20" baseline="0">
                <a:solidFill>
                  <a:schemeClr val="bg2"/>
                </a:solidFill>
              </a:defRPr>
            </a:lvl1pPr>
            <a:lvl2pPr marL="266700" indent="0" algn="ctr">
              <a:buNone/>
              <a:defRPr sz="1600">
                <a:solidFill>
                  <a:schemeClr val="tx1"/>
                </a:solidFill>
              </a:defRPr>
            </a:lvl2pPr>
            <a:lvl3pPr marL="542925" indent="0" algn="ctr">
              <a:buNone/>
              <a:defRPr sz="1600">
                <a:solidFill>
                  <a:schemeClr val="tx1"/>
                </a:solidFill>
              </a:defRPr>
            </a:lvl3pPr>
            <a:lvl4pPr marL="809625" indent="0" algn="ctr">
              <a:buNone/>
              <a:defRPr sz="1600">
                <a:solidFill>
                  <a:schemeClr val="tx1"/>
                </a:solidFill>
              </a:defRPr>
            </a:lvl4pPr>
            <a:lvl5pPr marL="1076325" indent="0" algn="ctr">
              <a:buNone/>
              <a:defRPr sz="1600">
                <a:solidFill>
                  <a:schemeClr val="tx1"/>
                </a:solidFill>
              </a:defRPr>
            </a:lvl5pPr>
          </a:lstStyle>
          <a:p>
            <a:pPr lvl="0" rtl="0"/>
            <a:r>
              <a:rPr lang="fi-FI"/>
              <a:t>1 234</a:t>
            </a:r>
          </a:p>
        </p:txBody>
      </p:sp>
      <p:sp>
        <p:nvSpPr>
          <p:cNvPr id="16" name="Tekstin paikkamerkki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8777048" y="2376884"/>
            <a:ext cx="2245178" cy="737020"/>
          </a:xfrm>
        </p:spPr>
        <p:txBody>
          <a:bodyPr rtlCol="0" anchor="t"/>
          <a:lstStyle>
            <a:lvl1pPr marL="0" indent="0" algn="l">
              <a:buNone/>
              <a:defRPr sz="6400" b="1" spc="20" baseline="0">
                <a:solidFill>
                  <a:schemeClr val="bg2"/>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1 234</a:t>
            </a:r>
          </a:p>
        </p:txBody>
      </p:sp>
      <p:sp>
        <p:nvSpPr>
          <p:cNvPr id="17" name="Tekstin paikkamerkki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6094199" y="3502019"/>
            <a:ext cx="2245178" cy="1440000"/>
          </a:xfrm>
        </p:spPr>
        <p:txBody>
          <a:bodyPr rtlCol="0" anchor="t"/>
          <a:lstStyle>
            <a:lvl1pPr marL="0" indent="0" algn="l" rtl="0">
              <a:buNone/>
              <a:defRPr sz="1600">
                <a:solidFill>
                  <a:schemeClr val="bg2"/>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18" name="Tekstin paikkamerkki 4">
            <a:extLst>
              <a:ext uri="{FF2B5EF4-FFF2-40B4-BE49-F238E27FC236}">
                <a16:creationId xmlns:a16="http://schemas.microsoft.com/office/drawing/2014/main" id="{1F5B3657-F2AE-455A-BF81-1A0C2ACECD20}"/>
              </a:ext>
            </a:extLst>
          </p:cNvPr>
          <p:cNvSpPr>
            <a:spLocks noGrp="1"/>
          </p:cNvSpPr>
          <p:nvPr>
            <p:ph type="body" sz="quarter" idx="34" hasCustomPrompt="1"/>
          </p:nvPr>
        </p:nvSpPr>
        <p:spPr>
          <a:xfrm>
            <a:off x="747951" y="2376884"/>
            <a:ext cx="2230931" cy="737020"/>
          </a:xfrm>
        </p:spPr>
        <p:txBody>
          <a:bodyPr rtlCol="0" anchor="t"/>
          <a:lstStyle>
            <a:lvl1pPr marL="0" indent="0" algn="l">
              <a:buFont typeface="Arial" panose="020B0604020202020204" pitchFamily="34" charset="0"/>
              <a:buNone/>
              <a:defRPr sz="6400" b="1" spc="20" baseline="0">
                <a:solidFill>
                  <a:schemeClr val="bg2"/>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1 234</a:t>
            </a:r>
          </a:p>
        </p:txBody>
      </p:sp>
      <p:sp>
        <p:nvSpPr>
          <p:cNvPr id="19" name="Tekstin paikkamerkki 5">
            <a:extLst>
              <a:ext uri="{FF2B5EF4-FFF2-40B4-BE49-F238E27FC236}">
                <a16:creationId xmlns:a16="http://schemas.microsoft.com/office/drawing/2014/main" id="{6A983D98-E0AB-429A-9EC2-B50D4216D691}"/>
              </a:ext>
            </a:extLst>
          </p:cNvPr>
          <p:cNvSpPr>
            <a:spLocks noGrp="1"/>
          </p:cNvSpPr>
          <p:nvPr>
            <p:ph type="body" sz="quarter" idx="35" hasCustomPrompt="1"/>
          </p:nvPr>
        </p:nvSpPr>
        <p:spPr>
          <a:xfrm>
            <a:off x="6121264" y="2376884"/>
            <a:ext cx="2223909" cy="737020"/>
          </a:xfrm>
        </p:spPr>
        <p:txBody>
          <a:bodyPr rtlCol="0" anchor="t"/>
          <a:lstStyle>
            <a:lvl1pPr marL="0" indent="0" algn="l">
              <a:buFont typeface="Arial" panose="020B0604020202020204" pitchFamily="34" charset="0"/>
              <a:buNone/>
              <a:defRPr sz="6400" b="1" spc="20" baseline="0">
                <a:solidFill>
                  <a:schemeClr val="bg2"/>
                </a:solidFill>
              </a:defRPr>
            </a:lvl1pPr>
            <a:lvl2pPr marL="266700" indent="0" algn="ctr">
              <a:buNone/>
              <a:defRPr sz="1600">
                <a:solidFill>
                  <a:schemeClr val="tx1"/>
                </a:solidFill>
              </a:defRPr>
            </a:lvl2pPr>
            <a:lvl3pPr marL="542925" indent="0" algn="ctr">
              <a:buNone/>
              <a:defRPr sz="1600">
                <a:solidFill>
                  <a:schemeClr val="tx1"/>
                </a:solidFill>
              </a:defRPr>
            </a:lvl3pPr>
            <a:lvl4pPr marL="809625" indent="0" algn="ctr">
              <a:buNone/>
              <a:defRPr sz="1600">
                <a:solidFill>
                  <a:schemeClr val="tx1"/>
                </a:solidFill>
              </a:defRPr>
            </a:lvl4pPr>
            <a:lvl5pPr marL="1076325" indent="0" algn="ctr">
              <a:buNone/>
              <a:defRPr sz="1600">
                <a:solidFill>
                  <a:schemeClr val="tx1"/>
                </a:solidFill>
              </a:defRPr>
            </a:lvl5pPr>
          </a:lstStyle>
          <a:p>
            <a:pPr lvl="0" rtl="0"/>
            <a:r>
              <a:rPr lang="fi-FI"/>
              <a:t>1 234</a:t>
            </a:r>
          </a:p>
        </p:txBody>
      </p:sp>
      <p:sp>
        <p:nvSpPr>
          <p:cNvPr id="21" name="Vertailu, vasen paikkamerkki 2">
            <a:extLst>
              <a:ext uri="{FF2B5EF4-FFF2-40B4-BE49-F238E27FC236}">
                <a16:creationId xmlns:a16="http://schemas.microsoft.com/office/drawing/2014/main" id="{78A963F8-6F6E-440E-B3B3-DDE13C083A36}"/>
              </a:ext>
            </a:extLst>
          </p:cNvPr>
          <p:cNvSpPr>
            <a:spLocks noGrp="1"/>
          </p:cNvSpPr>
          <p:nvPr>
            <p:ph type="body" sz="quarter" idx="37" hasCustomPrompt="1"/>
          </p:nvPr>
        </p:nvSpPr>
        <p:spPr>
          <a:xfrm>
            <a:off x="3377290" y="3502019"/>
            <a:ext cx="2279238" cy="1440000"/>
          </a:xfrm>
        </p:spPr>
        <p:txBody>
          <a:bodyPr rtlCol="0" anchor="t"/>
          <a:lstStyle>
            <a:lvl1pPr marL="0" indent="0" algn="l" rtl="0">
              <a:buFont typeface="Arial" panose="020B0604020202020204" pitchFamily="34" charset="0"/>
              <a:buNone/>
              <a:defRPr lang="fi-FI" sz="1600" kern="1200" dirty="0">
                <a:solidFill>
                  <a:schemeClr val="bg2"/>
                </a:solidFill>
                <a:latin typeface="+mn-lt"/>
                <a:ea typeface="+mn-ea"/>
                <a:cs typeface="+mn-cs"/>
              </a:defRPr>
            </a:lvl1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23" name="Tekstin paikkamerkki 7">
            <a:extLst>
              <a:ext uri="{FF2B5EF4-FFF2-40B4-BE49-F238E27FC236}">
                <a16:creationId xmlns:a16="http://schemas.microsoft.com/office/drawing/2014/main" id="{77D6BBBA-F4A3-45D4-91BC-A405FFDC7C3D}"/>
              </a:ext>
            </a:extLst>
          </p:cNvPr>
          <p:cNvSpPr>
            <a:spLocks noGrp="1"/>
          </p:cNvSpPr>
          <p:nvPr>
            <p:ph type="body" sz="quarter" idx="38" hasCustomPrompt="1"/>
          </p:nvPr>
        </p:nvSpPr>
        <p:spPr>
          <a:xfrm>
            <a:off x="8777049" y="3502019"/>
            <a:ext cx="2245178" cy="1440000"/>
          </a:xfrm>
        </p:spPr>
        <p:txBody>
          <a:bodyPr rtlCol="0" anchor="t"/>
          <a:lstStyle>
            <a:lvl1pPr marL="0" indent="0" algn="l" rtl="0">
              <a:buNone/>
              <a:defRPr sz="1600">
                <a:solidFill>
                  <a:schemeClr val="bg2"/>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Tree>
    <p:extLst>
      <p:ext uri="{BB962C8B-B14F-4D97-AF65-F5344CB8AC3E}">
        <p14:creationId xmlns:p14="http://schemas.microsoft.com/office/powerpoint/2010/main" val="26907403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fografiikka">
    <p:bg>
      <p:bgPr>
        <a:solidFill>
          <a:schemeClr val="accent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9052833" cy="895350"/>
          </a:xfrm>
        </p:spPr>
        <p:txBody>
          <a:bodyPr rtlCol="0" anchor="t"/>
          <a:lstStyle>
            <a:lvl1pPr rtl="0">
              <a:lnSpc>
                <a:spcPct val="100000"/>
              </a:lnSpc>
              <a:defRPr sz="3200" b="0">
                <a:solidFill>
                  <a:schemeClr val="accent5"/>
                </a:solidFill>
              </a:defRPr>
            </a:lvl1pPr>
          </a:lstStyle>
          <a:p>
            <a:pPr rtl="0"/>
            <a:r>
              <a:rPr lang="fi-FI"/>
              <a:t>Numeronosto 32 pt </a:t>
            </a:r>
            <a:r>
              <a:rPr lang="fi-FI" err="1"/>
              <a:t>Curabitur</a:t>
            </a:r>
            <a:r>
              <a:rPr lang="fi-FI"/>
              <a:t> </a:t>
            </a:r>
            <a:r>
              <a:rPr lang="fi-FI" err="1"/>
              <a:t>aliquam</a:t>
            </a:r>
            <a:br>
              <a:rPr lang="fi-FI"/>
            </a:br>
            <a:r>
              <a:rPr lang="fi-FI" err="1"/>
              <a:t>bibendum</a:t>
            </a:r>
            <a:r>
              <a:rPr lang="fi-FI"/>
              <a:t> </a:t>
            </a:r>
            <a:r>
              <a:rPr lang="fi-FI" err="1"/>
              <a:t>orci</a:t>
            </a:r>
            <a:r>
              <a:rPr lang="fi-FI"/>
              <a:t> </a:t>
            </a:r>
            <a:r>
              <a:rPr lang="fi-FI" err="1"/>
              <a:t>eu</a:t>
            </a:r>
            <a:r>
              <a:rPr lang="fi-FI"/>
              <a:t> </a:t>
            </a:r>
            <a:r>
              <a:rPr lang="fi-FI" err="1"/>
              <a:t>feugiat</a:t>
            </a:r>
            <a:r>
              <a:rPr lang="fi-FI"/>
              <a:t> elit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5"/>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4" name="Tekstin paikkamerkki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745402" y="3502019"/>
            <a:ext cx="1620000" cy="1440000"/>
          </a:xfrm>
        </p:spPr>
        <p:txBody>
          <a:bodyPr rtlCol="0" anchor="t"/>
          <a:lstStyle>
            <a:lvl1pPr marL="0" indent="0" algn="l" rtl="0">
              <a:buNone/>
              <a:defRPr sz="1600">
                <a:solidFill>
                  <a:schemeClr val="accent5"/>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17" name="Tekstin paikkamerkki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6775912" y="3502019"/>
            <a:ext cx="1620000" cy="1440000"/>
          </a:xfrm>
        </p:spPr>
        <p:txBody>
          <a:bodyPr rtlCol="0" anchor="t"/>
          <a:lstStyle>
            <a:lvl1pPr marL="0" indent="0" algn="l" rtl="0">
              <a:buNone/>
              <a:defRPr sz="1600">
                <a:solidFill>
                  <a:schemeClr val="accent5"/>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21" name="Vertailu, vasen paikkamerkki 2">
            <a:extLst>
              <a:ext uri="{FF2B5EF4-FFF2-40B4-BE49-F238E27FC236}">
                <a16:creationId xmlns:a16="http://schemas.microsoft.com/office/drawing/2014/main" id="{78A963F8-6F6E-440E-B3B3-DDE13C083A36}"/>
              </a:ext>
            </a:extLst>
          </p:cNvPr>
          <p:cNvSpPr>
            <a:spLocks noGrp="1"/>
          </p:cNvSpPr>
          <p:nvPr>
            <p:ph type="body" sz="quarter" idx="37" hasCustomPrompt="1"/>
          </p:nvPr>
        </p:nvSpPr>
        <p:spPr>
          <a:xfrm>
            <a:off x="3708342" y="3502019"/>
            <a:ext cx="1620000" cy="1440000"/>
          </a:xfrm>
        </p:spPr>
        <p:txBody>
          <a:bodyPr rtlCol="0" anchor="t"/>
          <a:lstStyle>
            <a:lvl1pPr marL="0" indent="0" algn="l" rtl="0">
              <a:buFont typeface="Arial" panose="020B0604020202020204" pitchFamily="34" charset="0"/>
              <a:buNone/>
              <a:defRPr lang="fi-FI" sz="1600" kern="1200" dirty="0">
                <a:solidFill>
                  <a:schemeClr val="accent5"/>
                </a:solidFill>
                <a:latin typeface="+mn-lt"/>
                <a:ea typeface="+mn-ea"/>
                <a:cs typeface="+mn-cs"/>
              </a:defRPr>
            </a:lvl1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23" name="Tekstin paikkamerkki 7">
            <a:extLst>
              <a:ext uri="{FF2B5EF4-FFF2-40B4-BE49-F238E27FC236}">
                <a16:creationId xmlns:a16="http://schemas.microsoft.com/office/drawing/2014/main" id="{77D6BBBA-F4A3-45D4-91BC-A405FFDC7C3D}"/>
              </a:ext>
            </a:extLst>
          </p:cNvPr>
          <p:cNvSpPr>
            <a:spLocks noGrp="1"/>
          </p:cNvSpPr>
          <p:nvPr>
            <p:ph type="body" sz="quarter" idx="38" hasCustomPrompt="1"/>
          </p:nvPr>
        </p:nvSpPr>
        <p:spPr>
          <a:xfrm>
            <a:off x="9843483" y="3511195"/>
            <a:ext cx="1620000" cy="1440000"/>
          </a:xfrm>
        </p:spPr>
        <p:txBody>
          <a:bodyPr rtlCol="0" anchor="t"/>
          <a:lstStyle>
            <a:lvl1pPr marL="0" indent="0" algn="l" rtl="0">
              <a:buNone/>
              <a:defRPr sz="1600">
                <a:solidFill>
                  <a:schemeClr val="accent5"/>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Tree>
    <p:extLst>
      <p:ext uri="{BB962C8B-B14F-4D97-AF65-F5344CB8AC3E}">
        <p14:creationId xmlns:p14="http://schemas.microsoft.com/office/powerpoint/2010/main" val="34392780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Infografiikka">
    <p:bg>
      <p:bgPr>
        <a:solidFill>
          <a:schemeClr val="accent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9052833" cy="895350"/>
          </a:xfrm>
        </p:spPr>
        <p:txBody>
          <a:bodyPr rtlCol="0" anchor="t"/>
          <a:lstStyle>
            <a:lvl1pPr rtl="0">
              <a:lnSpc>
                <a:spcPct val="100000"/>
              </a:lnSpc>
              <a:defRPr sz="3200" b="0">
                <a:solidFill>
                  <a:schemeClr val="accent5"/>
                </a:solidFill>
              </a:defRPr>
            </a:lvl1pPr>
          </a:lstStyle>
          <a:p>
            <a:pPr rtl="0"/>
            <a:r>
              <a:rPr lang="fi-FI"/>
              <a:t>Numeronosto 32 pt </a:t>
            </a:r>
            <a:r>
              <a:rPr lang="fi-FI" err="1"/>
              <a:t>Curabitur</a:t>
            </a:r>
            <a:r>
              <a:rPr lang="fi-FI"/>
              <a:t> </a:t>
            </a:r>
            <a:r>
              <a:rPr lang="fi-FI" err="1"/>
              <a:t>aliquam</a:t>
            </a:r>
            <a:br>
              <a:rPr lang="fi-FI"/>
            </a:br>
            <a:r>
              <a:rPr lang="fi-FI" err="1"/>
              <a:t>bibendum</a:t>
            </a:r>
            <a:r>
              <a:rPr lang="fi-FI"/>
              <a:t> </a:t>
            </a:r>
            <a:r>
              <a:rPr lang="fi-FI" err="1"/>
              <a:t>orci</a:t>
            </a:r>
            <a:r>
              <a:rPr lang="fi-FI"/>
              <a:t> </a:t>
            </a:r>
            <a:r>
              <a:rPr lang="fi-FI" err="1"/>
              <a:t>eu</a:t>
            </a:r>
            <a:r>
              <a:rPr lang="fi-FI"/>
              <a:t> </a:t>
            </a:r>
            <a:r>
              <a:rPr lang="fi-FI" err="1"/>
              <a:t>feugiat</a:t>
            </a:r>
            <a:r>
              <a:rPr lang="fi-FI"/>
              <a:t> elit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5"/>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4" name="Tekstin paikkamerkki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747951" y="3502019"/>
            <a:ext cx="1620000" cy="1440000"/>
          </a:xfrm>
        </p:spPr>
        <p:txBody>
          <a:bodyPr rtlCol="0" anchor="t"/>
          <a:lstStyle>
            <a:lvl1pPr marL="0" indent="0" algn="l" rtl="0">
              <a:buNone/>
              <a:defRPr sz="1600">
                <a:solidFill>
                  <a:schemeClr val="accent5"/>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16" name="Tekstin paikkamerkki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9910497" y="3502019"/>
            <a:ext cx="1620000" cy="1449176"/>
          </a:xfrm>
        </p:spPr>
        <p:txBody>
          <a:bodyPr rtlCol="0" anchor="t"/>
          <a:lstStyle>
            <a:lvl1pPr marL="0" indent="0" algn="l" rtl="0">
              <a:buNone/>
              <a:defRPr lang="fi-FI" sz="1600" kern="1200" dirty="0">
                <a:solidFill>
                  <a:schemeClr val="accent5"/>
                </a:solidFill>
                <a:latin typeface="+mn-lt"/>
                <a:ea typeface="+mn-ea"/>
                <a:cs typeface="+mn-cs"/>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17" name="Tekstin paikkamerkki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5225014" y="3502019"/>
            <a:ext cx="1620000" cy="1440000"/>
          </a:xfrm>
        </p:spPr>
        <p:txBody>
          <a:bodyPr rtlCol="0" anchor="t"/>
          <a:lstStyle>
            <a:lvl1pPr marL="0" indent="0" algn="l" rtl="0">
              <a:buNone/>
              <a:defRPr sz="1600">
                <a:solidFill>
                  <a:schemeClr val="accent5"/>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21" name="Vertailu, vasen paikkamerkki 2">
            <a:extLst>
              <a:ext uri="{FF2B5EF4-FFF2-40B4-BE49-F238E27FC236}">
                <a16:creationId xmlns:a16="http://schemas.microsoft.com/office/drawing/2014/main" id="{78A963F8-6F6E-440E-B3B3-DDE13C083A36}"/>
              </a:ext>
            </a:extLst>
          </p:cNvPr>
          <p:cNvSpPr>
            <a:spLocks noGrp="1"/>
          </p:cNvSpPr>
          <p:nvPr>
            <p:ph type="body" sz="quarter" idx="37" hasCustomPrompt="1"/>
          </p:nvPr>
        </p:nvSpPr>
        <p:spPr>
          <a:xfrm>
            <a:off x="2990601" y="3502019"/>
            <a:ext cx="1620000" cy="1440000"/>
          </a:xfrm>
        </p:spPr>
        <p:txBody>
          <a:bodyPr rtlCol="0" anchor="t"/>
          <a:lstStyle>
            <a:lvl1pPr marL="0" indent="0" algn="l" rtl="0">
              <a:buFont typeface="Arial" panose="020B0604020202020204" pitchFamily="34" charset="0"/>
              <a:buNone/>
              <a:defRPr lang="fi-FI" sz="1600" kern="1200" dirty="0">
                <a:solidFill>
                  <a:schemeClr val="accent5"/>
                </a:solidFill>
                <a:latin typeface="+mn-lt"/>
                <a:ea typeface="+mn-ea"/>
                <a:cs typeface="+mn-cs"/>
              </a:defRPr>
            </a:lvl1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23" name="Tekstin paikkamerkki 7">
            <a:extLst>
              <a:ext uri="{FF2B5EF4-FFF2-40B4-BE49-F238E27FC236}">
                <a16:creationId xmlns:a16="http://schemas.microsoft.com/office/drawing/2014/main" id="{77D6BBBA-F4A3-45D4-91BC-A405FFDC7C3D}"/>
              </a:ext>
            </a:extLst>
          </p:cNvPr>
          <p:cNvSpPr>
            <a:spLocks noGrp="1"/>
          </p:cNvSpPr>
          <p:nvPr>
            <p:ph type="body" sz="quarter" idx="38" hasCustomPrompt="1"/>
          </p:nvPr>
        </p:nvSpPr>
        <p:spPr>
          <a:xfrm>
            <a:off x="7567755" y="3511195"/>
            <a:ext cx="1620000" cy="1440000"/>
          </a:xfrm>
        </p:spPr>
        <p:txBody>
          <a:bodyPr rtlCol="0" anchor="t"/>
          <a:lstStyle>
            <a:lvl1pPr marL="0" indent="0" algn="l" rtl="0">
              <a:buNone/>
              <a:defRPr sz="1600">
                <a:solidFill>
                  <a:schemeClr val="accent5"/>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6" name="Freeform 5"/>
          <p:cNvSpPr>
            <a:spLocks noEditPoints="1"/>
          </p:cNvSpPr>
          <p:nvPr userDrawn="1"/>
        </p:nvSpPr>
        <p:spPr bwMode="auto">
          <a:xfrm>
            <a:off x="747951" y="2432390"/>
            <a:ext cx="627769" cy="627769"/>
          </a:xfrm>
          <a:custGeom>
            <a:avLst/>
            <a:gdLst>
              <a:gd name="T0" fmla="*/ 196 w 392"/>
              <a:gd name="T1" fmla="*/ 392 h 392"/>
              <a:gd name="T2" fmla="*/ 0 w 392"/>
              <a:gd name="T3" fmla="*/ 196 h 392"/>
              <a:gd name="T4" fmla="*/ 196 w 392"/>
              <a:gd name="T5" fmla="*/ 0 h 392"/>
              <a:gd name="T6" fmla="*/ 392 w 392"/>
              <a:gd name="T7" fmla="*/ 196 h 392"/>
              <a:gd name="T8" fmla="*/ 196 w 392"/>
              <a:gd name="T9" fmla="*/ 392 h 392"/>
              <a:gd name="T10" fmla="*/ 196 w 392"/>
              <a:gd name="T11" fmla="*/ 40 h 392"/>
              <a:gd name="T12" fmla="*/ 40 w 392"/>
              <a:gd name="T13" fmla="*/ 196 h 392"/>
              <a:gd name="T14" fmla="*/ 196 w 392"/>
              <a:gd name="T15" fmla="*/ 352 h 392"/>
              <a:gd name="T16" fmla="*/ 352 w 392"/>
              <a:gd name="T17" fmla="*/ 196 h 392"/>
              <a:gd name="T18" fmla="*/ 196 w 392"/>
              <a:gd name="T19" fmla="*/ 4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392">
                <a:moveTo>
                  <a:pt x="196" y="392"/>
                </a:moveTo>
                <a:cubicBezTo>
                  <a:pt x="88" y="392"/>
                  <a:pt x="0" y="304"/>
                  <a:pt x="0" y="196"/>
                </a:cubicBezTo>
                <a:cubicBezTo>
                  <a:pt x="0" y="88"/>
                  <a:pt x="88" y="0"/>
                  <a:pt x="196" y="0"/>
                </a:cubicBezTo>
                <a:cubicBezTo>
                  <a:pt x="304" y="0"/>
                  <a:pt x="392" y="88"/>
                  <a:pt x="392" y="196"/>
                </a:cubicBezTo>
                <a:cubicBezTo>
                  <a:pt x="392" y="304"/>
                  <a:pt x="304" y="392"/>
                  <a:pt x="196" y="392"/>
                </a:cubicBezTo>
                <a:close/>
                <a:moveTo>
                  <a:pt x="196" y="40"/>
                </a:moveTo>
                <a:cubicBezTo>
                  <a:pt x="110" y="40"/>
                  <a:pt x="40" y="110"/>
                  <a:pt x="40" y="196"/>
                </a:cubicBezTo>
                <a:cubicBezTo>
                  <a:pt x="40" y="282"/>
                  <a:pt x="110" y="352"/>
                  <a:pt x="196" y="352"/>
                </a:cubicBezTo>
                <a:cubicBezTo>
                  <a:pt x="282" y="352"/>
                  <a:pt x="352" y="282"/>
                  <a:pt x="352" y="196"/>
                </a:cubicBezTo>
                <a:cubicBezTo>
                  <a:pt x="352" y="110"/>
                  <a:pt x="282" y="40"/>
                  <a:pt x="196" y="4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Freeform 9"/>
          <p:cNvSpPr>
            <a:spLocks noEditPoints="1"/>
          </p:cNvSpPr>
          <p:nvPr userDrawn="1"/>
        </p:nvSpPr>
        <p:spPr bwMode="auto">
          <a:xfrm>
            <a:off x="2990601" y="2432390"/>
            <a:ext cx="627769" cy="628442"/>
          </a:xfrm>
          <a:custGeom>
            <a:avLst/>
            <a:gdLst>
              <a:gd name="T0" fmla="*/ 933 w 933"/>
              <a:gd name="T1" fmla="*/ 934 h 934"/>
              <a:gd name="T2" fmla="*/ 0 w 933"/>
              <a:gd name="T3" fmla="*/ 934 h 934"/>
              <a:gd name="T4" fmla="*/ 0 w 933"/>
              <a:gd name="T5" fmla="*/ 0 h 934"/>
              <a:gd name="T6" fmla="*/ 933 w 933"/>
              <a:gd name="T7" fmla="*/ 0 h 934"/>
              <a:gd name="T8" fmla="*/ 933 w 933"/>
              <a:gd name="T9" fmla="*/ 934 h 934"/>
              <a:gd name="T10" fmla="*/ 95 w 933"/>
              <a:gd name="T11" fmla="*/ 839 h 934"/>
              <a:gd name="T12" fmla="*/ 837 w 933"/>
              <a:gd name="T13" fmla="*/ 839 h 934"/>
              <a:gd name="T14" fmla="*/ 837 w 933"/>
              <a:gd name="T15" fmla="*/ 96 h 934"/>
              <a:gd name="T16" fmla="*/ 95 w 933"/>
              <a:gd name="T17" fmla="*/ 96 h 934"/>
              <a:gd name="T18" fmla="*/ 95 w 933"/>
              <a:gd name="T19" fmla="*/ 839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3" h="934">
                <a:moveTo>
                  <a:pt x="933" y="934"/>
                </a:moveTo>
                <a:lnTo>
                  <a:pt x="0" y="934"/>
                </a:lnTo>
                <a:lnTo>
                  <a:pt x="0" y="0"/>
                </a:lnTo>
                <a:lnTo>
                  <a:pt x="933" y="0"/>
                </a:lnTo>
                <a:lnTo>
                  <a:pt x="933" y="934"/>
                </a:lnTo>
                <a:close/>
                <a:moveTo>
                  <a:pt x="95" y="839"/>
                </a:moveTo>
                <a:lnTo>
                  <a:pt x="837" y="839"/>
                </a:lnTo>
                <a:lnTo>
                  <a:pt x="837" y="96"/>
                </a:lnTo>
                <a:lnTo>
                  <a:pt x="95" y="96"/>
                </a:lnTo>
                <a:lnTo>
                  <a:pt x="95" y="839"/>
                </a:lnTo>
                <a:close/>
              </a:path>
            </a:pathLst>
          </a:custGeom>
          <a:solidFill>
            <a:srgbClr val="FF86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13"/>
          <p:cNvSpPr>
            <a:spLocks noEditPoints="1"/>
          </p:cNvSpPr>
          <p:nvPr userDrawn="1"/>
        </p:nvSpPr>
        <p:spPr bwMode="auto">
          <a:xfrm>
            <a:off x="5225014" y="2432390"/>
            <a:ext cx="736097" cy="628442"/>
          </a:xfrm>
          <a:custGeom>
            <a:avLst/>
            <a:gdLst>
              <a:gd name="T0" fmla="*/ 1094 w 1094"/>
              <a:gd name="T1" fmla="*/ 934 h 934"/>
              <a:gd name="T2" fmla="*/ 0 w 1094"/>
              <a:gd name="T3" fmla="*/ 934 h 934"/>
              <a:gd name="T4" fmla="*/ 547 w 1094"/>
              <a:gd name="T5" fmla="*/ 0 h 934"/>
              <a:gd name="T6" fmla="*/ 1094 w 1094"/>
              <a:gd name="T7" fmla="*/ 934 h 934"/>
              <a:gd name="T8" fmla="*/ 167 w 1094"/>
              <a:gd name="T9" fmla="*/ 839 h 934"/>
              <a:gd name="T10" fmla="*/ 928 w 1094"/>
              <a:gd name="T11" fmla="*/ 839 h 934"/>
              <a:gd name="T12" fmla="*/ 547 w 1094"/>
              <a:gd name="T13" fmla="*/ 189 h 934"/>
              <a:gd name="T14" fmla="*/ 167 w 1094"/>
              <a:gd name="T15" fmla="*/ 839 h 9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934">
                <a:moveTo>
                  <a:pt x="1094" y="934"/>
                </a:moveTo>
                <a:lnTo>
                  <a:pt x="0" y="934"/>
                </a:lnTo>
                <a:lnTo>
                  <a:pt x="547" y="0"/>
                </a:lnTo>
                <a:lnTo>
                  <a:pt x="1094" y="934"/>
                </a:lnTo>
                <a:close/>
                <a:moveTo>
                  <a:pt x="167" y="839"/>
                </a:moveTo>
                <a:lnTo>
                  <a:pt x="928" y="839"/>
                </a:lnTo>
                <a:lnTo>
                  <a:pt x="547" y="189"/>
                </a:lnTo>
                <a:lnTo>
                  <a:pt x="167" y="83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6" name="Freeform 17"/>
          <p:cNvSpPr>
            <a:spLocks noEditPoints="1"/>
          </p:cNvSpPr>
          <p:nvPr userDrawn="1"/>
        </p:nvSpPr>
        <p:spPr bwMode="auto">
          <a:xfrm>
            <a:off x="7567755" y="2432390"/>
            <a:ext cx="736097" cy="628442"/>
          </a:xfrm>
          <a:custGeom>
            <a:avLst/>
            <a:gdLst>
              <a:gd name="T0" fmla="*/ 821 w 1094"/>
              <a:gd name="T1" fmla="*/ 934 h 934"/>
              <a:gd name="T2" fmla="*/ 274 w 1094"/>
              <a:gd name="T3" fmla="*/ 934 h 934"/>
              <a:gd name="T4" fmla="*/ 0 w 1094"/>
              <a:gd name="T5" fmla="*/ 467 h 934"/>
              <a:gd name="T6" fmla="*/ 274 w 1094"/>
              <a:gd name="T7" fmla="*/ 0 h 934"/>
              <a:gd name="T8" fmla="*/ 821 w 1094"/>
              <a:gd name="T9" fmla="*/ 0 h 934"/>
              <a:gd name="T10" fmla="*/ 1094 w 1094"/>
              <a:gd name="T11" fmla="*/ 467 h 934"/>
              <a:gd name="T12" fmla="*/ 821 w 1094"/>
              <a:gd name="T13" fmla="*/ 934 h 934"/>
              <a:gd name="T14" fmla="*/ 328 w 1094"/>
              <a:gd name="T15" fmla="*/ 839 h 934"/>
              <a:gd name="T16" fmla="*/ 766 w 1094"/>
              <a:gd name="T17" fmla="*/ 839 h 934"/>
              <a:gd name="T18" fmla="*/ 985 w 1094"/>
              <a:gd name="T19" fmla="*/ 467 h 934"/>
              <a:gd name="T20" fmla="*/ 766 w 1094"/>
              <a:gd name="T21" fmla="*/ 96 h 934"/>
              <a:gd name="T22" fmla="*/ 328 w 1094"/>
              <a:gd name="T23" fmla="*/ 96 h 934"/>
              <a:gd name="T24" fmla="*/ 109 w 1094"/>
              <a:gd name="T25" fmla="*/ 467 h 934"/>
              <a:gd name="T26" fmla="*/ 328 w 1094"/>
              <a:gd name="T27" fmla="*/ 839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4" h="934">
                <a:moveTo>
                  <a:pt x="821" y="934"/>
                </a:moveTo>
                <a:lnTo>
                  <a:pt x="274" y="934"/>
                </a:lnTo>
                <a:lnTo>
                  <a:pt x="0" y="467"/>
                </a:lnTo>
                <a:lnTo>
                  <a:pt x="274" y="0"/>
                </a:lnTo>
                <a:lnTo>
                  <a:pt x="821" y="0"/>
                </a:lnTo>
                <a:lnTo>
                  <a:pt x="1094" y="467"/>
                </a:lnTo>
                <a:lnTo>
                  <a:pt x="821" y="934"/>
                </a:lnTo>
                <a:close/>
                <a:moveTo>
                  <a:pt x="328" y="839"/>
                </a:moveTo>
                <a:lnTo>
                  <a:pt x="766" y="839"/>
                </a:lnTo>
                <a:lnTo>
                  <a:pt x="985" y="467"/>
                </a:lnTo>
                <a:lnTo>
                  <a:pt x="766" y="96"/>
                </a:lnTo>
                <a:lnTo>
                  <a:pt x="328" y="96"/>
                </a:lnTo>
                <a:lnTo>
                  <a:pt x="109" y="467"/>
                </a:lnTo>
                <a:lnTo>
                  <a:pt x="328" y="8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0" name="Freeform 21"/>
          <p:cNvSpPr>
            <a:spLocks noEditPoints="1"/>
          </p:cNvSpPr>
          <p:nvPr userDrawn="1"/>
        </p:nvSpPr>
        <p:spPr bwMode="auto">
          <a:xfrm>
            <a:off x="9910497" y="2432390"/>
            <a:ext cx="628442" cy="628442"/>
          </a:xfrm>
          <a:custGeom>
            <a:avLst/>
            <a:gdLst>
              <a:gd name="T0" fmla="*/ 791 w 934"/>
              <a:gd name="T1" fmla="*/ 934 h 934"/>
              <a:gd name="T2" fmla="*/ 143 w 934"/>
              <a:gd name="T3" fmla="*/ 934 h 934"/>
              <a:gd name="T4" fmla="*/ 0 w 934"/>
              <a:gd name="T5" fmla="*/ 791 h 934"/>
              <a:gd name="T6" fmla="*/ 0 w 934"/>
              <a:gd name="T7" fmla="*/ 143 h 934"/>
              <a:gd name="T8" fmla="*/ 143 w 934"/>
              <a:gd name="T9" fmla="*/ 0 h 934"/>
              <a:gd name="T10" fmla="*/ 791 w 934"/>
              <a:gd name="T11" fmla="*/ 0 h 934"/>
              <a:gd name="T12" fmla="*/ 934 w 934"/>
              <a:gd name="T13" fmla="*/ 143 h 934"/>
              <a:gd name="T14" fmla="*/ 934 w 934"/>
              <a:gd name="T15" fmla="*/ 791 h 934"/>
              <a:gd name="T16" fmla="*/ 791 w 934"/>
              <a:gd name="T17" fmla="*/ 934 h 934"/>
              <a:gd name="T18" fmla="*/ 181 w 934"/>
              <a:gd name="T19" fmla="*/ 839 h 934"/>
              <a:gd name="T20" fmla="*/ 753 w 934"/>
              <a:gd name="T21" fmla="*/ 839 h 934"/>
              <a:gd name="T22" fmla="*/ 838 w 934"/>
              <a:gd name="T23" fmla="*/ 753 h 934"/>
              <a:gd name="T24" fmla="*/ 838 w 934"/>
              <a:gd name="T25" fmla="*/ 181 h 934"/>
              <a:gd name="T26" fmla="*/ 753 w 934"/>
              <a:gd name="T27" fmla="*/ 96 h 934"/>
              <a:gd name="T28" fmla="*/ 181 w 934"/>
              <a:gd name="T29" fmla="*/ 96 h 934"/>
              <a:gd name="T30" fmla="*/ 95 w 934"/>
              <a:gd name="T31" fmla="*/ 181 h 934"/>
              <a:gd name="T32" fmla="*/ 95 w 934"/>
              <a:gd name="T33" fmla="*/ 753 h 934"/>
              <a:gd name="T34" fmla="*/ 181 w 934"/>
              <a:gd name="T35" fmla="*/ 839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4" h="934">
                <a:moveTo>
                  <a:pt x="791" y="934"/>
                </a:moveTo>
                <a:lnTo>
                  <a:pt x="143" y="934"/>
                </a:lnTo>
                <a:lnTo>
                  <a:pt x="0" y="791"/>
                </a:lnTo>
                <a:lnTo>
                  <a:pt x="0" y="143"/>
                </a:lnTo>
                <a:lnTo>
                  <a:pt x="143" y="0"/>
                </a:lnTo>
                <a:lnTo>
                  <a:pt x="791" y="0"/>
                </a:lnTo>
                <a:lnTo>
                  <a:pt x="934" y="143"/>
                </a:lnTo>
                <a:lnTo>
                  <a:pt x="934" y="791"/>
                </a:lnTo>
                <a:lnTo>
                  <a:pt x="791" y="934"/>
                </a:lnTo>
                <a:close/>
                <a:moveTo>
                  <a:pt x="181" y="839"/>
                </a:moveTo>
                <a:lnTo>
                  <a:pt x="753" y="839"/>
                </a:lnTo>
                <a:lnTo>
                  <a:pt x="838" y="753"/>
                </a:lnTo>
                <a:lnTo>
                  <a:pt x="838" y="181"/>
                </a:lnTo>
                <a:lnTo>
                  <a:pt x="753" y="96"/>
                </a:lnTo>
                <a:lnTo>
                  <a:pt x="181" y="96"/>
                </a:lnTo>
                <a:lnTo>
                  <a:pt x="95" y="181"/>
                </a:lnTo>
                <a:lnTo>
                  <a:pt x="95" y="753"/>
                </a:lnTo>
                <a:lnTo>
                  <a:pt x="181" y="83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3305699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ikajana">
    <p:bg>
      <p:bgPr>
        <a:solidFill>
          <a:schemeClr val="accent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11185072" cy="1093070"/>
          </a:xfrm>
        </p:spPr>
        <p:txBody>
          <a:bodyPr rtlCol="0" anchor="t"/>
          <a:lstStyle>
            <a:lvl1pPr rtl="0">
              <a:lnSpc>
                <a:spcPct val="100000"/>
              </a:lnSpc>
              <a:defRPr sz="3200" b="0">
                <a:solidFill>
                  <a:schemeClr val="tx1"/>
                </a:solidFill>
              </a:defRPr>
            </a:lvl1pPr>
          </a:lstStyle>
          <a:p>
            <a:pPr rtl="0"/>
            <a:r>
              <a:rPr lang="fi-FI"/>
              <a:t>Aikajana 32 pt </a:t>
            </a:r>
            <a:r>
              <a:rPr lang="fi-FI" err="1"/>
              <a:t>aliquam</a:t>
            </a:r>
            <a:r>
              <a:rPr lang="fi-FI"/>
              <a:t> </a:t>
            </a:r>
            <a:r>
              <a:rPr lang="fi-FI" err="1"/>
              <a:t>bibendum</a:t>
            </a:r>
            <a:r>
              <a:rPr lang="fi-FI"/>
              <a:t> </a:t>
            </a:r>
            <a:r>
              <a:rPr lang="fi-FI" err="1"/>
              <a:t>orci</a:t>
            </a:r>
            <a:r>
              <a:rPr lang="fi-FI"/>
              <a:t> </a:t>
            </a:r>
            <a:r>
              <a:rPr lang="fi-FI" err="1"/>
              <a:t>feugiat</a:t>
            </a:r>
            <a:r>
              <a:rPr lang="fi-FI"/>
              <a:t> elit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tx1"/>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4" name="Sisällön paikkamerkki 2">
            <a:extLst>
              <a:ext uri="{FF2B5EF4-FFF2-40B4-BE49-F238E27FC236}">
                <a16:creationId xmlns:a16="http://schemas.microsoft.com/office/drawing/2014/main" id="{B1948E38-8FB0-4E51-A01C-C88794372E50}"/>
              </a:ext>
            </a:extLst>
          </p:cNvPr>
          <p:cNvSpPr>
            <a:spLocks noGrp="1"/>
          </p:cNvSpPr>
          <p:nvPr>
            <p:ph idx="1" hasCustomPrompt="1"/>
          </p:nvPr>
        </p:nvSpPr>
        <p:spPr>
          <a:xfrm>
            <a:off x="1829241" y="4616231"/>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
        <p:nvSpPr>
          <p:cNvPr id="41" name="Sisällön paikkamerkki 2">
            <a:extLst>
              <a:ext uri="{FF2B5EF4-FFF2-40B4-BE49-F238E27FC236}">
                <a16:creationId xmlns:a16="http://schemas.microsoft.com/office/drawing/2014/main" id="{B1948E38-8FB0-4E51-A01C-C88794372E50}"/>
              </a:ext>
            </a:extLst>
          </p:cNvPr>
          <p:cNvSpPr>
            <a:spLocks noGrp="1"/>
          </p:cNvSpPr>
          <p:nvPr>
            <p:ph idx="42" hasCustomPrompt="1"/>
          </p:nvPr>
        </p:nvSpPr>
        <p:spPr>
          <a:xfrm>
            <a:off x="4922079" y="4616231"/>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
        <p:nvSpPr>
          <p:cNvPr id="43" name="Sisällön paikkamerkki 2">
            <a:extLst>
              <a:ext uri="{FF2B5EF4-FFF2-40B4-BE49-F238E27FC236}">
                <a16:creationId xmlns:a16="http://schemas.microsoft.com/office/drawing/2014/main" id="{B1948E38-8FB0-4E51-A01C-C88794372E50}"/>
              </a:ext>
            </a:extLst>
          </p:cNvPr>
          <p:cNvSpPr>
            <a:spLocks noGrp="1"/>
          </p:cNvSpPr>
          <p:nvPr>
            <p:ph idx="43" hasCustomPrompt="1"/>
          </p:nvPr>
        </p:nvSpPr>
        <p:spPr>
          <a:xfrm>
            <a:off x="8014918" y="4616231"/>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
        <p:nvSpPr>
          <p:cNvPr id="44" name="Sisällön paikkamerkki 2">
            <a:extLst>
              <a:ext uri="{FF2B5EF4-FFF2-40B4-BE49-F238E27FC236}">
                <a16:creationId xmlns:a16="http://schemas.microsoft.com/office/drawing/2014/main" id="{B1948E38-8FB0-4E51-A01C-C88794372E50}"/>
              </a:ext>
            </a:extLst>
          </p:cNvPr>
          <p:cNvSpPr>
            <a:spLocks noGrp="1"/>
          </p:cNvSpPr>
          <p:nvPr>
            <p:ph idx="44" hasCustomPrompt="1"/>
          </p:nvPr>
        </p:nvSpPr>
        <p:spPr>
          <a:xfrm>
            <a:off x="385114" y="1920274"/>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
        <p:nvSpPr>
          <p:cNvPr id="45" name="Sisällön paikkamerkki 2">
            <a:extLst>
              <a:ext uri="{FF2B5EF4-FFF2-40B4-BE49-F238E27FC236}">
                <a16:creationId xmlns:a16="http://schemas.microsoft.com/office/drawing/2014/main" id="{B1948E38-8FB0-4E51-A01C-C88794372E50}"/>
              </a:ext>
            </a:extLst>
          </p:cNvPr>
          <p:cNvSpPr>
            <a:spLocks noGrp="1"/>
          </p:cNvSpPr>
          <p:nvPr>
            <p:ph idx="45" hasCustomPrompt="1"/>
          </p:nvPr>
        </p:nvSpPr>
        <p:spPr>
          <a:xfrm>
            <a:off x="3354369" y="1920274"/>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
        <p:nvSpPr>
          <p:cNvPr id="46" name="Sisällön paikkamerkki 2">
            <a:extLst>
              <a:ext uri="{FF2B5EF4-FFF2-40B4-BE49-F238E27FC236}">
                <a16:creationId xmlns:a16="http://schemas.microsoft.com/office/drawing/2014/main" id="{B1948E38-8FB0-4E51-A01C-C88794372E50}"/>
              </a:ext>
            </a:extLst>
          </p:cNvPr>
          <p:cNvSpPr>
            <a:spLocks noGrp="1"/>
          </p:cNvSpPr>
          <p:nvPr>
            <p:ph idx="46" hasCustomPrompt="1"/>
          </p:nvPr>
        </p:nvSpPr>
        <p:spPr>
          <a:xfrm>
            <a:off x="6323624" y="1920274"/>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
        <p:nvSpPr>
          <p:cNvPr id="47" name="Vertailu, vasen paikkamerkki 2">
            <a:extLst>
              <a:ext uri="{FF2B5EF4-FFF2-40B4-BE49-F238E27FC236}">
                <a16:creationId xmlns:a16="http://schemas.microsoft.com/office/drawing/2014/main" id="{78A963F8-6F6E-440E-B3B3-DDE13C083A36}"/>
              </a:ext>
            </a:extLst>
          </p:cNvPr>
          <p:cNvSpPr>
            <a:spLocks noGrp="1"/>
          </p:cNvSpPr>
          <p:nvPr>
            <p:ph type="body" sz="quarter" idx="37" hasCustomPrompt="1"/>
          </p:nvPr>
        </p:nvSpPr>
        <p:spPr>
          <a:xfrm>
            <a:off x="2219722" y="3328284"/>
            <a:ext cx="1421472" cy="339483"/>
          </a:xfrm>
        </p:spPr>
        <p:txBody>
          <a:bodyPr rtlCol="0" anchor="b"/>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27.3.2023</a:t>
            </a:r>
          </a:p>
        </p:txBody>
      </p:sp>
      <p:sp>
        <p:nvSpPr>
          <p:cNvPr id="48" name="Vertailu, vasen paikkamerkki 2">
            <a:extLst>
              <a:ext uri="{FF2B5EF4-FFF2-40B4-BE49-F238E27FC236}">
                <a16:creationId xmlns:a16="http://schemas.microsoft.com/office/drawing/2014/main" id="{78A963F8-6F6E-440E-B3B3-DDE13C083A36}"/>
              </a:ext>
            </a:extLst>
          </p:cNvPr>
          <p:cNvSpPr>
            <a:spLocks noGrp="1"/>
          </p:cNvSpPr>
          <p:nvPr>
            <p:ph type="body" sz="quarter" idx="47" hasCustomPrompt="1"/>
          </p:nvPr>
        </p:nvSpPr>
        <p:spPr>
          <a:xfrm>
            <a:off x="775595" y="3984454"/>
            <a:ext cx="1421472" cy="339483"/>
          </a:xfrm>
        </p:spPr>
        <p:txBody>
          <a:bodyPr rtlCol="0" anchor="t"/>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13.2.2023</a:t>
            </a:r>
          </a:p>
        </p:txBody>
      </p:sp>
      <p:sp>
        <p:nvSpPr>
          <p:cNvPr id="50" name="Vertailu, vasen paikkamerkki 2">
            <a:extLst>
              <a:ext uri="{FF2B5EF4-FFF2-40B4-BE49-F238E27FC236}">
                <a16:creationId xmlns:a16="http://schemas.microsoft.com/office/drawing/2014/main" id="{78A963F8-6F6E-440E-B3B3-DDE13C083A36}"/>
              </a:ext>
            </a:extLst>
          </p:cNvPr>
          <p:cNvSpPr>
            <a:spLocks noGrp="1"/>
          </p:cNvSpPr>
          <p:nvPr>
            <p:ph type="body" sz="quarter" idx="48" hasCustomPrompt="1"/>
          </p:nvPr>
        </p:nvSpPr>
        <p:spPr>
          <a:xfrm>
            <a:off x="3744850" y="3984454"/>
            <a:ext cx="1421472" cy="339483"/>
          </a:xfrm>
        </p:spPr>
        <p:txBody>
          <a:bodyPr rtlCol="0" anchor="t"/>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18.5.2023</a:t>
            </a:r>
          </a:p>
        </p:txBody>
      </p:sp>
      <p:sp>
        <p:nvSpPr>
          <p:cNvPr id="51" name="Vertailu, vasen paikkamerkki 2">
            <a:extLst>
              <a:ext uri="{FF2B5EF4-FFF2-40B4-BE49-F238E27FC236}">
                <a16:creationId xmlns:a16="http://schemas.microsoft.com/office/drawing/2014/main" id="{78A963F8-6F6E-440E-B3B3-DDE13C083A36}"/>
              </a:ext>
            </a:extLst>
          </p:cNvPr>
          <p:cNvSpPr>
            <a:spLocks noGrp="1"/>
          </p:cNvSpPr>
          <p:nvPr>
            <p:ph type="body" sz="quarter" idx="49" hasCustomPrompt="1"/>
          </p:nvPr>
        </p:nvSpPr>
        <p:spPr>
          <a:xfrm>
            <a:off x="5312560" y="3328284"/>
            <a:ext cx="1421472" cy="339483"/>
          </a:xfrm>
        </p:spPr>
        <p:txBody>
          <a:bodyPr rtlCol="0" anchor="b"/>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10.7.2023</a:t>
            </a:r>
          </a:p>
        </p:txBody>
      </p:sp>
      <p:sp>
        <p:nvSpPr>
          <p:cNvPr id="52" name="Vertailu, vasen paikkamerkki 2">
            <a:extLst>
              <a:ext uri="{FF2B5EF4-FFF2-40B4-BE49-F238E27FC236}">
                <a16:creationId xmlns:a16="http://schemas.microsoft.com/office/drawing/2014/main" id="{78A963F8-6F6E-440E-B3B3-DDE13C083A36}"/>
              </a:ext>
            </a:extLst>
          </p:cNvPr>
          <p:cNvSpPr>
            <a:spLocks noGrp="1"/>
          </p:cNvSpPr>
          <p:nvPr>
            <p:ph type="body" sz="quarter" idx="50" hasCustomPrompt="1"/>
          </p:nvPr>
        </p:nvSpPr>
        <p:spPr>
          <a:xfrm>
            <a:off x="6714105" y="3984454"/>
            <a:ext cx="1421472" cy="339483"/>
          </a:xfrm>
        </p:spPr>
        <p:txBody>
          <a:bodyPr rtlCol="0" anchor="t"/>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5.9.2023</a:t>
            </a:r>
          </a:p>
        </p:txBody>
      </p:sp>
      <p:sp>
        <p:nvSpPr>
          <p:cNvPr id="53" name="Vertailu, vasen paikkamerkki 2">
            <a:extLst>
              <a:ext uri="{FF2B5EF4-FFF2-40B4-BE49-F238E27FC236}">
                <a16:creationId xmlns:a16="http://schemas.microsoft.com/office/drawing/2014/main" id="{78A963F8-6F6E-440E-B3B3-DDE13C083A36}"/>
              </a:ext>
            </a:extLst>
          </p:cNvPr>
          <p:cNvSpPr>
            <a:spLocks noGrp="1"/>
          </p:cNvSpPr>
          <p:nvPr>
            <p:ph type="body" sz="quarter" idx="51" hasCustomPrompt="1"/>
          </p:nvPr>
        </p:nvSpPr>
        <p:spPr>
          <a:xfrm>
            <a:off x="8405399" y="3328284"/>
            <a:ext cx="1421472" cy="339483"/>
          </a:xfrm>
        </p:spPr>
        <p:txBody>
          <a:bodyPr rtlCol="0" anchor="b"/>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7.10.2023</a:t>
            </a:r>
          </a:p>
        </p:txBody>
      </p:sp>
      <p:sp>
        <p:nvSpPr>
          <p:cNvPr id="54" name="Vertailu, vasen paikkamerkki 2">
            <a:extLst>
              <a:ext uri="{FF2B5EF4-FFF2-40B4-BE49-F238E27FC236}">
                <a16:creationId xmlns:a16="http://schemas.microsoft.com/office/drawing/2014/main" id="{78A963F8-6F6E-440E-B3B3-DDE13C083A36}"/>
              </a:ext>
            </a:extLst>
          </p:cNvPr>
          <p:cNvSpPr>
            <a:spLocks noGrp="1"/>
          </p:cNvSpPr>
          <p:nvPr>
            <p:ph type="body" sz="quarter" idx="52" hasCustomPrompt="1"/>
          </p:nvPr>
        </p:nvSpPr>
        <p:spPr>
          <a:xfrm>
            <a:off x="9683361" y="3984454"/>
            <a:ext cx="1421472" cy="339483"/>
          </a:xfrm>
        </p:spPr>
        <p:txBody>
          <a:bodyPr rtlCol="0" anchor="t"/>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12.12.2023</a:t>
            </a:r>
          </a:p>
        </p:txBody>
      </p:sp>
      <p:sp>
        <p:nvSpPr>
          <p:cNvPr id="62" name="Sisällön paikkamerkki 2">
            <a:extLst>
              <a:ext uri="{FF2B5EF4-FFF2-40B4-BE49-F238E27FC236}">
                <a16:creationId xmlns:a16="http://schemas.microsoft.com/office/drawing/2014/main" id="{B1948E38-8FB0-4E51-A01C-C88794372E50}"/>
              </a:ext>
            </a:extLst>
          </p:cNvPr>
          <p:cNvSpPr>
            <a:spLocks noGrp="1"/>
          </p:cNvSpPr>
          <p:nvPr>
            <p:ph idx="53" hasCustomPrompt="1"/>
          </p:nvPr>
        </p:nvSpPr>
        <p:spPr>
          <a:xfrm>
            <a:off x="9292880" y="1920274"/>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Tree>
    <p:extLst>
      <p:ext uri="{BB962C8B-B14F-4D97-AF65-F5344CB8AC3E}">
        <p14:creationId xmlns:p14="http://schemas.microsoft.com/office/powerpoint/2010/main" val="32355135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01_Väliotsikkodia">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60432" y="2674979"/>
            <a:ext cx="8000509" cy="2770232"/>
          </a:xfrm>
        </p:spPr>
        <p:txBody>
          <a:bodyPr rtlCol="0" anchor="t"/>
          <a:lstStyle>
            <a:lvl1pPr rtl="0">
              <a:lnSpc>
                <a:spcPct val="95000"/>
              </a:lnSpc>
              <a:defRPr sz="4000" b="0" baseline="0">
                <a:solidFill>
                  <a:schemeClr val="accent5"/>
                </a:solidFill>
              </a:defRPr>
            </a:lvl1pPr>
          </a:lstStyle>
          <a:p>
            <a:pPr rtl="0"/>
            <a:r>
              <a:rPr lang="fi-FI"/>
              <a:t>40 pt </a:t>
            </a:r>
            <a:r>
              <a:rPr lang="fi-FI" err="1"/>
              <a:t>Väliotikkodia</a:t>
            </a:r>
            <a:r>
              <a:rPr lang="fi-FI"/>
              <a:t> 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370989" y="88324"/>
            <a:ext cx="2388686" cy="1518052"/>
          </a:xfrm>
        </p:spPr>
        <p:txBody>
          <a:bodyPr rtlCol="0">
            <a:noAutofit/>
          </a:bodyPr>
          <a:lstStyle>
            <a:lvl1pPr marL="0" indent="0" rtl="0">
              <a:lnSpc>
                <a:spcPct val="100000"/>
              </a:lnSpc>
              <a:spcBef>
                <a:spcPts val="0"/>
              </a:spcBef>
              <a:spcAft>
                <a:spcPts val="1000"/>
              </a:spcAft>
              <a:buFont typeface="Arial" panose="020B0604020202020204" pitchFamily="34" charset="0"/>
              <a:buNone/>
              <a:defRPr sz="12000">
                <a:solidFill>
                  <a:schemeClr val="accent5"/>
                </a:solidFill>
              </a:defRPr>
            </a:lvl1pPr>
            <a:lvl2pPr marL="552450" indent="-285750">
              <a:lnSpc>
                <a:spcPct val="100000"/>
              </a:lnSpc>
              <a:spcBef>
                <a:spcPts val="0"/>
              </a:spcBef>
              <a:spcAft>
                <a:spcPts val="1000"/>
              </a:spcAft>
              <a:buFont typeface="Arial" panose="020B0604020202020204" pitchFamily="34" charset="0"/>
              <a:buChar char="•"/>
              <a:defRPr/>
            </a:lvl2pPr>
            <a:lvl3pPr marL="542925" indent="0">
              <a:buNone/>
              <a:defRPr/>
            </a:lvl3pPr>
            <a:lvl4pPr marL="809625" indent="0">
              <a:buNone/>
              <a:defRPr/>
            </a:lvl4pPr>
            <a:lvl5pPr marL="1076325" indent="0">
              <a:buNone/>
              <a:defRPr/>
            </a:lvl5pPr>
          </a:lstStyle>
          <a:p>
            <a:pPr lvl="0" rtl="0"/>
            <a:r>
              <a:rPr lang="fi-FI"/>
              <a:t>1</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5"/>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5" name="Group 4"/>
          <p:cNvGrpSpPr>
            <a:grpSpLocks noChangeAspect="1"/>
          </p:cNvGrpSpPr>
          <p:nvPr userDrawn="1"/>
        </p:nvGrpSpPr>
        <p:grpSpPr bwMode="auto">
          <a:xfrm>
            <a:off x="8760941" y="3426941"/>
            <a:ext cx="3431059" cy="3431059"/>
            <a:chOff x="1678" y="2"/>
            <a:chExt cx="4320" cy="4320"/>
          </a:xfrm>
          <a:solidFill>
            <a:schemeClr val="accent5"/>
          </a:solidFill>
        </p:grpSpPr>
        <p:sp>
          <p:nvSpPr>
            <p:cNvPr id="16" name="Rectangle 5"/>
            <p:cNvSpPr>
              <a:spLocks noChangeArrowheads="1"/>
            </p:cNvSpPr>
            <p:nvPr userDrawn="1"/>
          </p:nvSpPr>
          <p:spPr bwMode="auto">
            <a:xfrm>
              <a:off x="3118" y="144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Rectangle 6"/>
            <p:cNvSpPr>
              <a:spLocks noChangeArrowheads="1"/>
            </p:cNvSpPr>
            <p:nvPr userDrawn="1"/>
          </p:nvSpPr>
          <p:spPr bwMode="auto">
            <a:xfrm>
              <a:off x="4558" y="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Rectangle 7"/>
            <p:cNvSpPr>
              <a:spLocks noChangeArrowheads="1"/>
            </p:cNvSpPr>
            <p:nvPr userDrawn="1"/>
          </p:nvSpPr>
          <p:spPr bwMode="auto">
            <a:xfrm>
              <a:off x="4558" y="288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Rectangle 8"/>
            <p:cNvSpPr>
              <a:spLocks noChangeArrowheads="1"/>
            </p:cNvSpPr>
            <p:nvPr userDrawn="1"/>
          </p:nvSpPr>
          <p:spPr bwMode="auto">
            <a:xfrm>
              <a:off x="1678" y="288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2545059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02_Väliotsikkodia">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60432" y="2674979"/>
            <a:ext cx="8000509" cy="2770232"/>
          </a:xfrm>
        </p:spPr>
        <p:txBody>
          <a:bodyPr rtlCol="0" anchor="t"/>
          <a:lstStyle>
            <a:lvl1pPr rtl="0">
              <a:lnSpc>
                <a:spcPct val="95000"/>
              </a:lnSpc>
              <a:defRPr sz="4000" b="0" baseline="0">
                <a:solidFill>
                  <a:schemeClr val="accent1"/>
                </a:solidFill>
              </a:defRPr>
            </a:lvl1pPr>
          </a:lstStyle>
          <a:p>
            <a:pPr rtl="0"/>
            <a:r>
              <a:rPr lang="fi-FI"/>
              <a:t>40 pt </a:t>
            </a:r>
            <a:r>
              <a:rPr lang="fi-FI" err="1"/>
              <a:t>Väliotikkodia</a:t>
            </a:r>
            <a:r>
              <a:rPr lang="fi-FI"/>
              <a:t> 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370989" y="88324"/>
            <a:ext cx="2388686" cy="1518052"/>
          </a:xfrm>
        </p:spPr>
        <p:txBody>
          <a:bodyPr rtlCol="0">
            <a:noAutofit/>
          </a:bodyPr>
          <a:lstStyle>
            <a:lvl1pPr marL="0" indent="0" rtl="0">
              <a:lnSpc>
                <a:spcPct val="100000"/>
              </a:lnSpc>
              <a:spcBef>
                <a:spcPts val="0"/>
              </a:spcBef>
              <a:spcAft>
                <a:spcPts val="1000"/>
              </a:spcAft>
              <a:buFont typeface="Arial" panose="020B0604020202020204" pitchFamily="34" charset="0"/>
              <a:buNone/>
              <a:defRPr sz="12000">
                <a:solidFill>
                  <a:schemeClr val="accent1"/>
                </a:solidFill>
              </a:defRPr>
            </a:lvl1pPr>
            <a:lvl2pPr marL="552450" indent="-285750">
              <a:lnSpc>
                <a:spcPct val="100000"/>
              </a:lnSpc>
              <a:spcBef>
                <a:spcPts val="0"/>
              </a:spcBef>
              <a:spcAft>
                <a:spcPts val="1000"/>
              </a:spcAft>
              <a:buFont typeface="Arial" panose="020B0604020202020204" pitchFamily="34" charset="0"/>
              <a:buChar char="•"/>
              <a:defRPr/>
            </a:lvl2pPr>
            <a:lvl3pPr marL="542925" indent="0">
              <a:buNone/>
              <a:defRPr/>
            </a:lvl3pPr>
            <a:lvl4pPr marL="809625" indent="0">
              <a:buNone/>
              <a:defRPr/>
            </a:lvl4pPr>
            <a:lvl5pPr marL="1076325" indent="0">
              <a:buNone/>
              <a:defRPr/>
            </a:lvl5pPr>
          </a:lstStyle>
          <a:p>
            <a:pPr lvl="0" rtl="0"/>
            <a:r>
              <a:rPr lang="fi-FI"/>
              <a:t>2</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1"/>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5" name="Group 4"/>
          <p:cNvGrpSpPr>
            <a:grpSpLocks noChangeAspect="1"/>
          </p:cNvGrpSpPr>
          <p:nvPr userDrawn="1"/>
        </p:nvGrpSpPr>
        <p:grpSpPr bwMode="auto">
          <a:xfrm>
            <a:off x="8760941" y="3426941"/>
            <a:ext cx="3431059" cy="3431059"/>
            <a:chOff x="1678" y="2"/>
            <a:chExt cx="4320" cy="4320"/>
          </a:xfrm>
          <a:solidFill>
            <a:schemeClr val="accent1"/>
          </a:solidFill>
        </p:grpSpPr>
        <p:sp>
          <p:nvSpPr>
            <p:cNvPr id="16" name="Rectangle 5"/>
            <p:cNvSpPr>
              <a:spLocks noChangeArrowheads="1"/>
            </p:cNvSpPr>
            <p:nvPr userDrawn="1"/>
          </p:nvSpPr>
          <p:spPr bwMode="auto">
            <a:xfrm>
              <a:off x="3118" y="144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Rectangle 6"/>
            <p:cNvSpPr>
              <a:spLocks noChangeArrowheads="1"/>
            </p:cNvSpPr>
            <p:nvPr userDrawn="1"/>
          </p:nvSpPr>
          <p:spPr bwMode="auto">
            <a:xfrm>
              <a:off x="4558" y="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Rectangle 7"/>
            <p:cNvSpPr>
              <a:spLocks noChangeArrowheads="1"/>
            </p:cNvSpPr>
            <p:nvPr userDrawn="1"/>
          </p:nvSpPr>
          <p:spPr bwMode="auto">
            <a:xfrm>
              <a:off x="4558" y="288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Rectangle 8"/>
            <p:cNvSpPr>
              <a:spLocks noChangeArrowheads="1"/>
            </p:cNvSpPr>
            <p:nvPr userDrawn="1"/>
          </p:nvSpPr>
          <p:spPr bwMode="auto">
            <a:xfrm>
              <a:off x="1678" y="288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3383335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03_Väliotsikkodia">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60432" y="2674979"/>
            <a:ext cx="8000509" cy="2770232"/>
          </a:xfrm>
        </p:spPr>
        <p:txBody>
          <a:bodyPr rtlCol="0" anchor="t"/>
          <a:lstStyle>
            <a:lvl1pPr rtl="0">
              <a:lnSpc>
                <a:spcPct val="95000"/>
              </a:lnSpc>
              <a:defRPr sz="4000" b="0" baseline="0">
                <a:solidFill>
                  <a:schemeClr val="accent6"/>
                </a:solidFill>
              </a:defRPr>
            </a:lvl1pPr>
          </a:lstStyle>
          <a:p>
            <a:pPr rtl="0"/>
            <a:r>
              <a:rPr lang="fi-FI"/>
              <a:t>40 pt </a:t>
            </a:r>
            <a:r>
              <a:rPr lang="fi-FI" err="1"/>
              <a:t>Väliotikkodia</a:t>
            </a:r>
            <a:r>
              <a:rPr lang="fi-FI"/>
              <a:t> 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370989" y="88324"/>
            <a:ext cx="2388686" cy="1518052"/>
          </a:xfrm>
        </p:spPr>
        <p:txBody>
          <a:bodyPr rtlCol="0">
            <a:noAutofit/>
          </a:bodyPr>
          <a:lstStyle>
            <a:lvl1pPr marL="0" indent="0" rtl="0">
              <a:lnSpc>
                <a:spcPct val="100000"/>
              </a:lnSpc>
              <a:spcBef>
                <a:spcPts val="0"/>
              </a:spcBef>
              <a:spcAft>
                <a:spcPts val="1000"/>
              </a:spcAft>
              <a:buFont typeface="Arial" panose="020B0604020202020204" pitchFamily="34" charset="0"/>
              <a:buNone/>
              <a:defRPr sz="12000">
                <a:solidFill>
                  <a:schemeClr val="accent6"/>
                </a:solidFill>
              </a:defRPr>
            </a:lvl1pPr>
            <a:lvl2pPr marL="552450" indent="-285750">
              <a:lnSpc>
                <a:spcPct val="100000"/>
              </a:lnSpc>
              <a:spcBef>
                <a:spcPts val="0"/>
              </a:spcBef>
              <a:spcAft>
                <a:spcPts val="1000"/>
              </a:spcAft>
              <a:buFont typeface="Arial" panose="020B0604020202020204" pitchFamily="34" charset="0"/>
              <a:buChar char="•"/>
              <a:defRPr/>
            </a:lvl2pPr>
            <a:lvl3pPr marL="542925" indent="0">
              <a:buNone/>
              <a:defRPr/>
            </a:lvl3pPr>
            <a:lvl4pPr marL="809625" indent="0">
              <a:buNone/>
              <a:defRPr/>
            </a:lvl4pPr>
            <a:lvl5pPr marL="1076325" indent="0">
              <a:buNone/>
              <a:defRPr/>
            </a:lvl5pPr>
          </a:lstStyle>
          <a:p>
            <a:pPr lvl="0" rtl="0"/>
            <a:r>
              <a:rPr lang="fi-FI"/>
              <a:t>3</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6"/>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20" name="Group 19"/>
          <p:cNvGrpSpPr>
            <a:grpSpLocks noChangeAspect="1"/>
          </p:cNvGrpSpPr>
          <p:nvPr userDrawn="1"/>
        </p:nvGrpSpPr>
        <p:grpSpPr bwMode="auto">
          <a:xfrm>
            <a:off x="7968652" y="2286000"/>
            <a:ext cx="4223348" cy="4572000"/>
            <a:chOff x="2768" y="1"/>
            <a:chExt cx="5984" cy="6478"/>
          </a:xfrm>
          <a:solidFill>
            <a:schemeClr val="accent6"/>
          </a:solidFill>
        </p:grpSpPr>
        <p:sp>
          <p:nvSpPr>
            <p:cNvPr id="21" name="Freeform 20"/>
            <p:cNvSpPr>
              <a:spLocks/>
            </p:cNvSpPr>
            <p:nvPr/>
          </p:nvSpPr>
          <p:spPr bwMode="auto">
            <a:xfrm>
              <a:off x="2768" y="3004"/>
              <a:ext cx="1995" cy="2489"/>
            </a:xfrm>
            <a:custGeom>
              <a:avLst/>
              <a:gdLst>
                <a:gd name="T0" fmla="*/ 0 w 1995"/>
                <a:gd name="T1" fmla="*/ 1503 h 2489"/>
                <a:gd name="T2" fmla="*/ 1246 w 1995"/>
                <a:gd name="T3" fmla="*/ 1497 h 2489"/>
                <a:gd name="T4" fmla="*/ 1994 w 1995"/>
                <a:gd name="T5" fmla="*/ 2489 h 2489"/>
                <a:gd name="T6" fmla="*/ 1995 w 1995"/>
                <a:gd name="T7" fmla="*/ 0 h 2489"/>
                <a:gd name="T8" fmla="*/ 0 w 1995"/>
                <a:gd name="T9" fmla="*/ 1503 h 2489"/>
              </a:gdLst>
              <a:ahLst/>
              <a:cxnLst>
                <a:cxn ang="0">
                  <a:pos x="T0" y="T1"/>
                </a:cxn>
                <a:cxn ang="0">
                  <a:pos x="T2" y="T3"/>
                </a:cxn>
                <a:cxn ang="0">
                  <a:pos x="T4" y="T5"/>
                </a:cxn>
                <a:cxn ang="0">
                  <a:pos x="T6" y="T7"/>
                </a:cxn>
                <a:cxn ang="0">
                  <a:pos x="T8" y="T9"/>
                </a:cxn>
              </a:cxnLst>
              <a:rect l="0" t="0" r="r" b="b"/>
              <a:pathLst>
                <a:path w="1995" h="2489">
                  <a:moveTo>
                    <a:pt x="0" y="1503"/>
                  </a:moveTo>
                  <a:lnTo>
                    <a:pt x="1246" y="1497"/>
                  </a:lnTo>
                  <a:lnTo>
                    <a:pt x="1994" y="2489"/>
                  </a:lnTo>
                  <a:lnTo>
                    <a:pt x="1995"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21"/>
            <p:cNvSpPr>
              <a:spLocks/>
            </p:cNvSpPr>
            <p:nvPr/>
          </p:nvSpPr>
          <p:spPr bwMode="auto">
            <a:xfrm>
              <a:off x="4762" y="3992"/>
              <a:ext cx="1993" cy="2487"/>
            </a:xfrm>
            <a:custGeom>
              <a:avLst/>
              <a:gdLst>
                <a:gd name="T0" fmla="*/ 1993 w 1993"/>
                <a:gd name="T1" fmla="*/ 2487 h 2487"/>
                <a:gd name="T2" fmla="*/ 1993 w 1993"/>
                <a:gd name="T3" fmla="*/ 0 h 2487"/>
                <a:gd name="T4" fmla="*/ 0 w 1993"/>
                <a:gd name="T5" fmla="*/ 1501 h 2487"/>
                <a:gd name="T6" fmla="*/ 1246 w 1993"/>
                <a:gd name="T7" fmla="*/ 1495 h 2487"/>
                <a:gd name="T8" fmla="*/ 1993 w 1993"/>
                <a:gd name="T9" fmla="*/ 2487 h 2487"/>
              </a:gdLst>
              <a:ahLst/>
              <a:cxnLst>
                <a:cxn ang="0">
                  <a:pos x="T0" y="T1"/>
                </a:cxn>
                <a:cxn ang="0">
                  <a:pos x="T2" y="T3"/>
                </a:cxn>
                <a:cxn ang="0">
                  <a:pos x="T4" y="T5"/>
                </a:cxn>
                <a:cxn ang="0">
                  <a:pos x="T6" y="T7"/>
                </a:cxn>
                <a:cxn ang="0">
                  <a:pos x="T8" y="T9"/>
                </a:cxn>
              </a:cxnLst>
              <a:rect l="0" t="0" r="r" b="b"/>
              <a:pathLst>
                <a:path w="1993" h="2487">
                  <a:moveTo>
                    <a:pt x="1993" y="2487"/>
                  </a:moveTo>
                  <a:lnTo>
                    <a:pt x="1993" y="0"/>
                  </a:lnTo>
                  <a:lnTo>
                    <a:pt x="0" y="1501"/>
                  </a:lnTo>
                  <a:lnTo>
                    <a:pt x="1246" y="1495"/>
                  </a:lnTo>
                  <a:lnTo>
                    <a:pt x="1993" y="24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Freeform 22"/>
            <p:cNvSpPr>
              <a:spLocks/>
            </p:cNvSpPr>
            <p:nvPr/>
          </p:nvSpPr>
          <p:spPr bwMode="auto">
            <a:xfrm>
              <a:off x="4762" y="1503"/>
              <a:ext cx="1993" cy="2488"/>
            </a:xfrm>
            <a:custGeom>
              <a:avLst/>
              <a:gdLst>
                <a:gd name="T0" fmla="*/ 1993 w 1993"/>
                <a:gd name="T1" fmla="*/ 2488 h 2488"/>
                <a:gd name="T2" fmla="*/ 1993 w 1993"/>
                <a:gd name="T3" fmla="*/ 0 h 2488"/>
                <a:gd name="T4" fmla="*/ 0 w 1993"/>
                <a:gd name="T5" fmla="*/ 1501 h 2488"/>
                <a:gd name="T6" fmla="*/ 1246 w 1993"/>
                <a:gd name="T7" fmla="*/ 1496 h 2488"/>
                <a:gd name="T8" fmla="*/ 1993 w 1993"/>
                <a:gd name="T9" fmla="*/ 2488 h 2488"/>
              </a:gdLst>
              <a:ahLst/>
              <a:cxnLst>
                <a:cxn ang="0">
                  <a:pos x="T0" y="T1"/>
                </a:cxn>
                <a:cxn ang="0">
                  <a:pos x="T2" y="T3"/>
                </a:cxn>
                <a:cxn ang="0">
                  <a:pos x="T4" y="T5"/>
                </a:cxn>
                <a:cxn ang="0">
                  <a:pos x="T6" y="T7"/>
                </a:cxn>
                <a:cxn ang="0">
                  <a:pos x="T8" y="T9"/>
                </a:cxn>
              </a:cxnLst>
              <a:rect l="0" t="0" r="r" b="b"/>
              <a:pathLst>
                <a:path w="1993" h="2488">
                  <a:moveTo>
                    <a:pt x="1993" y="2488"/>
                  </a:moveTo>
                  <a:lnTo>
                    <a:pt x="1993" y="0"/>
                  </a:lnTo>
                  <a:lnTo>
                    <a:pt x="0" y="1501"/>
                  </a:lnTo>
                  <a:lnTo>
                    <a:pt x="1246" y="1496"/>
                  </a:lnTo>
                  <a:lnTo>
                    <a:pt x="1993" y="2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4" name="Freeform 23"/>
            <p:cNvSpPr>
              <a:spLocks/>
            </p:cNvSpPr>
            <p:nvPr/>
          </p:nvSpPr>
          <p:spPr bwMode="auto">
            <a:xfrm>
              <a:off x="6755" y="2489"/>
              <a:ext cx="1993" cy="2489"/>
            </a:xfrm>
            <a:custGeom>
              <a:avLst/>
              <a:gdLst>
                <a:gd name="T0" fmla="*/ 0 w 1993"/>
                <a:gd name="T1" fmla="*/ 1503 h 2489"/>
                <a:gd name="T2" fmla="*/ 1246 w 1993"/>
                <a:gd name="T3" fmla="*/ 1497 h 2489"/>
                <a:gd name="T4" fmla="*/ 1993 w 1993"/>
                <a:gd name="T5" fmla="*/ 2489 h 2489"/>
                <a:gd name="T6" fmla="*/ 1993 w 1993"/>
                <a:gd name="T7" fmla="*/ 0 h 2489"/>
                <a:gd name="T8" fmla="*/ 0 w 1993"/>
                <a:gd name="T9" fmla="*/ 1503 h 2489"/>
              </a:gdLst>
              <a:ahLst/>
              <a:cxnLst>
                <a:cxn ang="0">
                  <a:pos x="T0" y="T1"/>
                </a:cxn>
                <a:cxn ang="0">
                  <a:pos x="T2" y="T3"/>
                </a:cxn>
                <a:cxn ang="0">
                  <a:pos x="T4" y="T5"/>
                </a:cxn>
                <a:cxn ang="0">
                  <a:pos x="T6" y="T7"/>
                </a:cxn>
                <a:cxn ang="0">
                  <a:pos x="T8" y="T9"/>
                </a:cxn>
              </a:cxnLst>
              <a:rect l="0" t="0" r="r" b="b"/>
              <a:pathLst>
                <a:path w="1993" h="2489">
                  <a:moveTo>
                    <a:pt x="0" y="1503"/>
                  </a:moveTo>
                  <a:lnTo>
                    <a:pt x="1246" y="1497"/>
                  </a:lnTo>
                  <a:lnTo>
                    <a:pt x="1993" y="2489"/>
                  </a:lnTo>
                  <a:lnTo>
                    <a:pt x="1993"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5" name="Freeform 24"/>
            <p:cNvSpPr>
              <a:spLocks/>
            </p:cNvSpPr>
            <p:nvPr/>
          </p:nvSpPr>
          <p:spPr bwMode="auto">
            <a:xfrm>
              <a:off x="6755" y="1"/>
              <a:ext cx="1993" cy="2487"/>
            </a:xfrm>
            <a:custGeom>
              <a:avLst/>
              <a:gdLst>
                <a:gd name="T0" fmla="*/ 1993 w 1993"/>
                <a:gd name="T1" fmla="*/ 0 h 2487"/>
                <a:gd name="T2" fmla="*/ 0 w 1993"/>
                <a:gd name="T3" fmla="*/ 1501 h 2487"/>
                <a:gd name="T4" fmla="*/ 1246 w 1993"/>
                <a:gd name="T5" fmla="*/ 1496 h 2487"/>
                <a:gd name="T6" fmla="*/ 1993 w 1993"/>
                <a:gd name="T7" fmla="*/ 2487 h 2487"/>
                <a:gd name="T8" fmla="*/ 1993 w 1993"/>
                <a:gd name="T9" fmla="*/ 0 h 2487"/>
                <a:gd name="T10" fmla="*/ 1993 w 1993"/>
                <a:gd name="T11" fmla="*/ 0 h 2487"/>
              </a:gdLst>
              <a:ahLst/>
              <a:cxnLst>
                <a:cxn ang="0">
                  <a:pos x="T0" y="T1"/>
                </a:cxn>
                <a:cxn ang="0">
                  <a:pos x="T2" y="T3"/>
                </a:cxn>
                <a:cxn ang="0">
                  <a:pos x="T4" y="T5"/>
                </a:cxn>
                <a:cxn ang="0">
                  <a:pos x="T6" y="T7"/>
                </a:cxn>
                <a:cxn ang="0">
                  <a:pos x="T8" y="T9"/>
                </a:cxn>
                <a:cxn ang="0">
                  <a:pos x="T10" y="T11"/>
                </a:cxn>
              </a:cxnLst>
              <a:rect l="0" t="0" r="r" b="b"/>
              <a:pathLst>
                <a:path w="1993" h="2487">
                  <a:moveTo>
                    <a:pt x="1993" y="0"/>
                  </a:moveTo>
                  <a:lnTo>
                    <a:pt x="0" y="1501"/>
                  </a:lnTo>
                  <a:lnTo>
                    <a:pt x="1246" y="1496"/>
                  </a:lnTo>
                  <a:lnTo>
                    <a:pt x="1993" y="2487"/>
                  </a:lnTo>
                  <a:lnTo>
                    <a:pt x="1993" y="0"/>
                  </a:lnTo>
                  <a:lnTo>
                    <a:pt x="19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6" name="Freeform 25"/>
            <p:cNvSpPr>
              <a:spLocks/>
            </p:cNvSpPr>
            <p:nvPr/>
          </p:nvSpPr>
          <p:spPr bwMode="auto">
            <a:xfrm>
              <a:off x="6763" y="4978"/>
              <a:ext cx="1989" cy="1497"/>
            </a:xfrm>
            <a:custGeom>
              <a:avLst/>
              <a:gdLst>
                <a:gd name="T0" fmla="*/ 1989 w 1989"/>
                <a:gd name="T1" fmla="*/ 1497 h 1497"/>
                <a:gd name="T2" fmla="*/ 1989 w 1989"/>
                <a:gd name="T3" fmla="*/ 0 h 1497"/>
                <a:gd name="T4" fmla="*/ 0 w 1989"/>
                <a:gd name="T5" fmla="*/ 1497 h 1497"/>
                <a:gd name="T6" fmla="*/ 1989 w 1989"/>
                <a:gd name="T7" fmla="*/ 1497 h 1497"/>
              </a:gdLst>
              <a:ahLst/>
              <a:cxnLst>
                <a:cxn ang="0">
                  <a:pos x="T0" y="T1"/>
                </a:cxn>
                <a:cxn ang="0">
                  <a:pos x="T2" y="T3"/>
                </a:cxn>
                <a:cxn ang="0">
                  <a:pos x="T4" y="T5"/>
                </a:cxn>
                <a:cxn ang="0">
                  <a:pos x="T6" y="T7"/>
                </a:cxn>
              </a:cxnLst>
              <a:rect l="0" t="0" r="r" b="b"/>
              <a:pathLst>
                <a:path w="1989" h="1497">
                  <a:moveTo>
                    <a:pt x="1989" y="1497"/>
                  </a:moveTo>
                  <a:lnTo>
                    <a:pt x="1989" y="0"/>
                  </a:lnTo>
                  <a:lnTo>
                    <a:pt x="0" y="1497"/>
                  </a:lnTo>
                  <a:lnTo>
                    <a:pt x="1989" y="1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9180160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itaatti">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60432" y="1177096"/>
            <a:ext cx="8000509" cy="2770232"/>
          </a:xfrm>
        </p:spPr>
        <p:txBody>
          <a:bodyPr rtlCol="0" anchor="t"/>
          <a:lstStyle>
            <a:lvl1pPr rtl="0">
              <a:lnSpc>
                <a:spcPct val="95000"/>
              </a:lnSpc>
              <a:defRPr sz="4000" b="0" baseline="0">
                <a:solidFill>
                  <a:schemeClr val="accent4"/>
                </a:solidFill>
              </a:defRPr>
            </a:lvl1pPr>
          </a:lstStyle>
          <a:p>
            <a:pPr rtl="0"/>
            <a:r>
              <a:rPr lang="fi-FI"/>
              <a:t>40 pt Sitaatti/</a:t>
            </a:r>
            <a:r>
              <a:rPr lang="fi-FI" err="1"/>
              <a:t>Oneliner</a:t>
            </a:r>
            <a:r>
              <a:rPr lang="fi-FI"/>
              <a:t> 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 </a:t>
            </a:r>
            <a:r>
              <a:rPr lang="fi-FI" err="1"/>
              <a:t>mauris</a:t>
            </a:r>
            <a:r>
              <a:rPr lang="fi-FI"/>
              <a:t> </a:t>
            </a:r>
            <a:r>
              <a:rPr lang="fi-FI" err="1"/>
              <a:t>mollis</a:t>
            </a:r>
            <a:r>
              <a:rPr lang="fi-FI"/>
              <a:t> </a:t>
            </a:r>
            <a:r>
              <a:rPr lang="fi-FI" err="1"/>
              <a:t>porta</a:t>
            </a:r>
            <a:r>
              <a:rPr lang="fi-FI"/>
              <a:t> </a:t>
            </a:r>
            <a:r>
              <a:rPr lang="fi-FI" err="1"/>
              <a:t>ultrices</a:t>
            </a:r>
            <a:r>
              <a:rPr lang="fi-FI"/>
              <a:t> </a:t>
            </a:r>
            <a:r>
              <a:rPr lang="fi-FI" err="1"/>
              <a:t>proin</a:t>
            </a:r>
            <a:r>
              <a:rPr lang="fi-FI"/>
              <a:t> at </a:t>
            </a:r>
            <a:r>
              <a:rPr lang="fi-FI" err="1"/>
              <a:t>lorem</a:t>
            </a:r>
            <a:r>
              <a:rPr lang="fi-FI"/>
              <a:t> </a:t>
            </a:r>
            <a:r>
              <a:rPr lang="fi-FI" err="1"/>
              <a:t>quis</a:t>
            </a:r>
            <a:r>
              <a:rPr lang="fi-FI"/>
              <a:t> </a:t>
            </a:r>
            <a:r>
              <a:rPr lang="fi-FI" err="1"/>
              <a:t>leo</a:t>
            </a:r>
            <a:endParaRPr lang="fi-FI"/>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4"/>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5" name="Group 4"/>
          <p:cNvGrpSpPr>
            <a:grpSpLocks noChangeAspect="1"/>
          </p:cNvGrpSpPr>
          <p:nvPr userDrawn="1"/>
        </p:nvGrpSpPr>
        <p:grpSpPr bwMode="auto">
          <a:xfrm>
            <a:off x="8760941" y="3426941"/>
            <a:ext cx="3431059" cy="3431059"/>
            <a:chOff x="1678" y="2"/>
            <a:chExt cx="4320" cy="4320"/>
          </a:xfrm>
          <a:solidFill>
            <a:schemeClr val="accent4"/>
          </a:solidFill>
        </p:grpSpPr>
        <p:sp>
          <p:nvSpPr>
            <p:cNvPr id="16" name="Rectangle 5"/>
            <p:cNvSpPr>
              <a:spLocks noChangeArrowheads="1"/>
            </p:cNvSpPr>
            <p:nvPr userDrawn="1"/>
          </p:nvSpPr>
          <p:spPr bwMode="auto">
            <a:xfrm>
              <a:off x="3118" y="144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Rectangle 6"/>
            <p:cNvSpPr>
              <a:spLocks noChangeArrowheads="1"/>
            </p:cNvSpPr>
            <p:nvPr userDrawn="1"/>
          </p:nvSpPr>
          <p:spPr bwMode="auto">
            <a:xfrm>
              <a:off x="4558" y="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Rectangle 7"/>
            <p:cNvSpPr>
              <a:spLocks noChangeArrowheads="1"/>
            </p:cNvSpPr>
            <p:nvPr userDrawn="1"/>
          </p:nvSpPr>
          <p:spPr bwMode="auto">
            <a:xfrm>
              <a:off x="4558" y="288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Rectangle 8"/>
            <p:cNvSpPr>
              <a:spLocks noChangeArrowheads="1"/>
            </p:cNvSpPr>
            <p:nvPr userDrawn="1"/>
          </p:nvSpPr>
          <p:spPr bwMode="auto">
            <a:xfrm>
              <a:off x="1678" y="288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6750354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Kuvadia">
    <p:bg>
      <p:bgPr>
        <a:solidFill>
          <a:schemeClr val="accent2"/>
        </a:solidFill>
        <a:effectLst/>
      </p:bgPr>
    </p:bg>
    <p:spTree>
      <p:nvGrpSpPr>
        <p:cNvPr id="1" name=""/>
        <p:cNvGrpSpPr/>
        <p:nvPr/>
      </p:nvGrpSpPr>
      <p:grpSpPr>
        <a:xfrm>
          <a:off x="0" y="0"/>
          <a:ext cx="0" cy="0"/>
          <a:chOff x="0" y="0"/>
          <a:chExt cx="0" cy="0"/>
        </a:xfrm>
      </p:grpSpPr>
      <p:sp>
        <p:nvSpPr>
          <p:cNvPr id="4"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0"/>
            <a:ext cx="12192000" cy="6858000"/>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a:t>Lisää tai vedä ja pudota valokuva</a:t>
            </a:r>
          </a:p>
        </p:txBody>
      </p:sp>
    </p:spTree>
    <p:extLst>
      <p:ext uri="{BB962C8B-B14F-4D97-AF65-F5344CB8AC3E}">
        <p14:creationId xmlns:p14="http://schemas.microsoft.com/office/powerpoint/2010/main" val="20120988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Loppudia">
    <p:bg>
      <p:bgPr>
        <a:solidFill>
          <a:schemeClr val="accent1"/>
        </a:solidFill>
        <a:effectLst/>
      </p:bgPr>
    </p:bg>
    <p:spTree>
      <p:nvGrpSpPr>
        <p:cNvPr id="1" name=""/>
        <p:cNvGrpSpPr/>
        <p:nvPr/>
      </p:nvGrpSpPr>
      <p:grpSpPr>
        <a:xfrm>
          <a:off x="0" y="0"/>
          <a:ext cx="0" cy="0"/>
          <a:chOff x="0" y="0"/>
          <a:chExt cx="0" cy="0"/>
        </a:xfrm>
      </p:grpSpPr>
      <p:sp>
        <p:nvSpPr>
          <p:cNvPr id="14"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1" y="1917506"/>
            <a:ext cx="2673531" cy="3046379"/>
          </a:xfrm>
          <a:solidFill>
            <a:schemeClr val="bg2"/>
          </a:solidFill>
        </p:spPr>
        <p:txBody>
          <a:bodyPr tIns="1584000" rtlCol="0" anchor="t"/>
          <a:lstStyle>
            <a:lvl1pPr marL="0" indent="0" algn="ctr">
              <a:buNone/>
              <a:defRPr sz="1200" i="1" baseline="0">
                <a:latin typeface="Times New Roman" panose="02020603050405020304" pitchFamily="18" charset="0"/>
                <a:cs typeface="Times New Roman" panose="02020603050405020304" pitchFamily="18" charset="0"/>
              </a:defRPr>
            </a:lvl1pPr>
          </a:lstStyle>
          <a:p>
            <a:pPr rtl="0"/>
            <a:r>
              <a:rPr lang="fi-FI"/>
              <a:t>Lisää tai vedä henkilökuvasi tähän</a:t>
            </a:r>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442669" y="1928284"/>
            <a:ext cx="4778220" cy="658154"/>
          </a:xfrm>
        </p:spPr>
        <p:txBody>
          <a:bodyPr rtlCol="0" anchor="t"/>
          <a:lstStyle>
            <a:lvl1pPr rtl="0">
              <a:lnSpc>
                <a:spcPct val="100000"/>
              </a:lnSpc>
              <a:defRPr sz="5200" b="0">
                <a:solidFill>
                  <a:schemeClr val="bg2"/>
                </a:solidFill>
              </a:defRPr>
            </a:lvl1pPr>
          </a:lstStyle>
          <a:p>
            <a:pPr rtl="0"/>
            <a:r>
              <a:rPr lang="fi-FI"/>
              <a:t>Kiitos!</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3433960" y="3048994"/>
            <a:ext cx="4786929" cy="596809"/>
          </a:xfrm>
        </p:spPr>
        <p:txBody>
          <a:bodyPr rtlCol="0">
            <a:normAutofit/>
          </a:bodyPr>
          <a:lstStyle>
            <a:lvl1pPr marL="0" indent="0" rtl="0">
              <a:lnSpc>
                <a:spcPct val="100000"/>
              </a:lnSpc>
              <a:spcBef>
                <a:spcPts val="0"/>
              </a:spcBef>
              <a:spcAft>
                <a:spcPts val="0"/>
              </a:spcAft>
              <a:buFont typeface="Arial" panose="020B0604020202020204" pitchFamily="34" charset="0"/>
              <a:buNone/>
              <a:defRPr sz="1600">
                <a:solidFill>
                  <a:schemeClr val="bg2"/>
                </a:solidFill>
              </a:defRPr>
            </a:lvl1pPr>
            <a:lvl2pPr marL="552450" indent="-285750">
              <a:lnSpc>
                <a:spcPct val="100000"/>
              </a:lnSpc>
              <a:spcBef>
                <a:spcPts val="0"/>
              </a:spcBef>
              <a:spcAft>
                <a:spcPts val="1000"/>
              </a:spcAft>
              <a:buFont typeface="Arial" panose="020B0604020202020204" pitchFamily="34" charset="0"/>
              <a:buChar char="•"/>
              <a:defRPr>
                <a:solidFill>
                  <a:schemeClr val="bg2"/>
                </a:solidFill>
              </a:defRPr>
            </a:lvl2pPr>
            <a:lvl3pPr marL="542925" indent="0">
              <a:buNone/>
              <a:defRPr/>
            </a:lvl3pPr>
            <a:lvl4pPr marL="809625" indent="0">
              <a:buNone/>
              <a:defRPr/>
            </a:lvl4pPr>
            <a:lvl5pPr marL="1076325" indent="0">
              <a:buNone/>
              <a:defRPr/>
            </a:lvl5pPr>
          </a:lstStyle>
          <a:p>
            <a:pPr lvl="0" rtl="0"/>
            <a:r>
              <a:rPr lang="fi-FI"/>
              <a:t>@</a:t>
            </a:r>
            <a:r>
              <a:rPr lang="fi-FI" err="1"/>
              <a:t>someprofiilit</a:t>
            </a:r>
            <a:r>
              <a:rPr lang="fi-FI"/>
              <a:t> etc.</a:t>
            </a:r>
          </a:p>
          <a:p>
            <a:pPr lvl="0" rtl="0"/>
            <a:r>
              <a:rPr lang="fi-FI"/>
              <a:t>@</a:t>
            </a:r>
            <a:r>
              <a:rPr lang="fi-FI" err="1"/>
              <a:t>someprofiili</a:t>
            </a:r>
            <a:endParaRPr lang="fi-FI"/>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bg2"/>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5" name="Group 19"/>
          <p:cNvGrpSpPr>
            <a:grpSpLocks noChangeAspect="1"/>
          </p:cNvGrpSpPr>
          <p:nvPr userDrawn="1"/>
        </p:nvGrpSpPr>
        <p:grpSpPr bwMode="auto">
          <a:xfrm>
            <a:off x="7968652" y="2286000"/>
            <a:ext cx="4223348" cy="4572000"/>
            <a:chOff x="2768" y="1"/>
            <a:chExt cx="5984" cy="6478"/>
          </a:xfrm>
          <a:solidFill>
            <a:schemeClr val="bg2"/>
          </a:solidFill>
        </p:grpSpPr>
        <p:sp>
          <p:nvSpPr>
            <p:cNvPr id="16" name="Freeform 20"/>
            <p:cNvSpPr>
              <a:spLocks/>
            </p:cNvSpPr>
            <p:nvPr/>
          </p:nvSpPr>
          <p:spPr bwMode="auto">
            <a:xfrm>
              <a:off x="2768" y="3004"/>
              <a:ext cx="1995" cy="2489"/>
            </a:xfrm>
            <a:custGeom>
              <a:avLst/>
              <a:gdLst>
                <a:gd name="T0" fmla="*/ 0 w 1995"/>
                <a:gd name="T1" fmla="*/ 1503 h 2489"/>
                <a:gd name="T2" fmla="*/ 1246 w 1995"/>
                <a:gd name="T3" fmla="*/ 1497 h 2489"/>
                <a:gd name="T4" fmla="*/ 1994 w 1995"/>
                <a:gd name="T5" fmla="*/ 2489 h 2489"/>
                <a:gd name="T6" fmla="*/ 1995 w 1995"/>
                <a:gd name="T7" fmla="*/ 0 h 2489"/>
                <a:gd name="T8" fmla="*/ 0 w 1995"/>
                <a:gd name="T9" fmla="*/ 1503 h 2489"/>
              </a:gdLst>
              <a:ahLst/>
              <a:cxnLst>
                <a:cxn ang="0">
                  <a:pos x="T0" y="T1"/>
                </a:cxn>
                <a:cxn ang="0">
                  <a:pos x="T2" y="T3"/>
                </a:cxn>
                <a:cxn ang="0">
                  <a:pos x="T4" y="T5"/>
                </a:cxn>
                <a:cxn ang="0">
                  <a:pos x="T6" y="T7"/>
                </a:cxn>
                <a:cxn ang="0">
                  <a:pos x="T8" y="T9"/>
                </a:cxn>
              </a:cxnLst>
              <a:rect l="0" t="0" r="r" b="b"/>
              <a:pathLst>
                <a:path w="1995" h="2489">
                  <a:moveTo>
                    <a:pt x="0" y="1503"/>
                  </a:moveTo>
                  <a:lnTo>
                    <a:pt x="1246" y="1497"/>
                  </a:lnTo>
                  <a:lnTo>
                    <a:pt x="1994" y="2489"/>
                  </a:lnTo>
                  <a:lnTo>
                    <a:pt x="1995"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21"/>
            <p:cNvSpPr>
              <a:spLocks/>
            </p:cNvSpPr>
            <p:nvPr/>
          </p:nvSpPr>
          <p:spPr bwMode="auto">
            <a:xfrm>
              <a:off x="4762" y="3992"/>
              <a:ext cx="1993" cy="2487"/>
            </a:xfrm>
            <a:custGeom>
              <a:avLst/>
              <a:gdLst>
                <a:gd name="T0" fmla="*/ 1993 w 1993"/>
                <a:gd name="T1" fmla="*/ 2487 h 2487"/>
                <a:gd name="T2" fmla="*/ 1993 w 1993"/>
                <a:gd name="T3" fmla="*/ 0 h 2487"/>
                <a:gd name="T4" fmla="*/ 0 w 1993"/>
                <a:gd name="T5" fmla="*/ 1501 h 2487"/>
                <a:gd name="T6" fmla="*/ 1246 w 1993"/>
                <a:gd name="T7" fmla="*/ 1495 h 2487"/>
                <a:gd name="T8" fmla="*/ 1993 w 1993"/>
                <a:gd name="T9" fmla="*/ 2487 h 2487"/>
              </a:gdLst>
              <a:ahLst/>
              <a:cxnLst>
                <a:cxn ang="0">
                  <a:pos x="T0" y="T1"/>
                </a:cxn>
                <a:cxn ang="0">
                  <a:pos x="T2" y="T3"/>
                </a:cxn>
                <a:cxn ang="0">
                  <a:pos x="T4" y="T5"/>
                </a:cxn>
                <a:cxn ang="0">
                  <a:pos x="T6" y="T7"/>
                </a:cxn>
                <a:cxn ang="0">
                  <a:pos x="T8" y="T9"/>
                </a:cxn>
              </a:cxnLst>
              <a:rect l="0" t="0" r="r" b="b"/>
              <a:pathLst>
                <a:path w="1993" h="2487">
                  <a:moveTo>
                    <a:pt x="1993" y="2487"/>
                  </a:moveTo>
                  <a:lnTo>
                    <a:pt x="1993" y="0"/>
                  </a:lnTo>
                  <a:lnTo>
                    <a:pt x="0" y="1501"/>
                  </a:lnTo>
                  <a:lnTo>
                    <a:pt x="1246" y="1495"/>
                  </a:lnTo>
                  <a:lnTo>
                    <a:pt x="1993" y="24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22"/>
            <p:cNvSpPr>
              <a:spLocks/>
            </p:cNvSpPr>
            <p:nvPr/>
          </p:nvSpPr>
          <p:spPr bwMode="auto">
            <a:xfrm>
              <a:off x="4762" y="1503"/>
              <a:ext cx="1993" cy="2488"/>
            </a:xfrm>
            <a:custGeom>
              <a:avLst/>
              <a:gdLst>
                <a:gd name="T0" fmla="*/ 1993 w 1993"/>
                <a:gd name="T1" fmla="*/ 2488 h 2488"/>
                <a:gd name="T2" fmla="*/ 1993 w 1993"/>
                <a:gd name="T3" fmla="*/ 0 h 2488"/>
                <a:gd name="T4" fmla="*/ 0 w 1993"/>
                <a:gd name="T5" fmla="*/ 1501 h 2488"/>
                <a:gd name="T6" fmla="*/ 1246 w 1993"/>
                <a:gd name="T7" fmla="*/ 1496 h 2488"/>
                <a:gd name="T8" fmla="*/ 1993 w 1993"/>
                <a:gd name="T9" fmla="*/ 2488 h 2488"/>
              </a:gdLst>
              <a:ahLst/>
              <a:cxnLst>
                <a:cxn ang="0">
                  <a:pos x="T0" y="T1"/>
                </a:cxn>
                <a:cxn ang="0">
                  <a:pos x="T2" y="T3"/>
                </a:cxn>
                <a:cxn ang="0">
                  <a:pos x="T4" y="T5"/>
                </a:cxn>
                <a:cxn ang="0">
                  <a:pos x="T6" y="T7"/>
                </a:cxn>
                <a:cxn ang="0">
                  <a:pos x="T8" y="T9"/>
                </a:cxn>
              </a:cxnLst>
              <a:rect l="0" t="0" r="r" b="b"/>
              <a:pathLst>
                <a:path w="1993" h="2488">
                  <a:moveTo>
                    <a:pt x="1993" y="2488"/>
                  </a:moveTo>
                  <a:lnTo>
                    <a:pt x="1993" y="0"/>
                  </a:lnTo>
                  <a:lnTo>
                    <a:pt x="0" y="1501"/>
                  </a:lnTo>
                  <a:lnTo>
                    <a:pt x="1246" y="1496"/>
                  </a:lnTo>
                  <a:lnTo>
                    <a:pt x="1993" y="2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23"/>
            <p:cNvSpPr>
              <a:spLocks/>
            </p:cNvSpPr>
            <p:nvPr/>
          </p:nvSpPr>
          <p:spPr bwMode="auto">
            <a:xfrm>
              <a:off x="6755" y="2489"/>
              <a:ext cx="1993" cy="2489"/>
            </a:xfrm>
            <a:custGeom>
              <a:avLst/>
              <a:gdLst>
                <a:gd name="T0" fmla="*/ 0 w 1993"/>
                <a:gd name="T1" fmla="*/ 1503 h 2489"/>
                <a:gd name="T2" fmla="*/ 1246 w 1993"/>
                <a:gd name="T3" fmla="*/ 1497 h 2489"/>
                <a:gd name="T4" fmla="*/ 1993 w 1993"/>
                <a:gd name="T5" fmla="*/ 2489 h 2489"/>
                <a:gd name="T6" fmla="*/ 1993 w 1993"/>
                <a:gd name="T7" fmla="*/ 0 h 2489"/>
                <a:gd name="T8" fmla="*/ 0 w 1993"/>
                <a:gd name="T9" fmla="*/ 1503 h 2489"/>
              </a:gdLst>
              <a:ahLst/>
              <a:cxnLst>
                <a:cxn ang="0">
                  <a:pos x="T0" y="T1"/>
                </a:cxn>
                <a:cxn ang="0">
                  <a:pos x="T2" y="T3"/>
                </a:cxn>
                <a:cxn ang="0">
                  <a:pos x="T4" y="T5"/>
                </a:cxn>
                <a:cxn ang="0">
                  <a:pos x="T6" y="T7"/>
                </a:cxn>
                <a:cxn ang="0">
                  <a:pos x="T8" y="T9"/>
                </a:cxn>
              </a:cxnLst>
              <a:rect l="0" t="0" r="r" b="b"/>
              <a:pathLst>
                <a:path w="1993" h="2489">
                  <a:moveTo>
                    <a:pt x="0" y="1503"/>
                  </a:moveTo>
                  <a:lnTo>
                    <a:pt x="1246" y="1497"/>
                  </a:lnTo>
                  <a:lnTo>
                    <a:pt x="1993" y="2489"/>
                  </a:lnTo>
                  <a:lnTo>
                    <a:pt x="1993"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24"/>
            <p:cNvSpPr>
              <a:spLocks/>
            </p:cNvSpPr>
            <p:nvPr/>
          </p:nvSpPr>
          <p:spPr bwMode="auto">
            <a:xfrm>
              <a:off x="6755" y="1"/>
              <a:ext cx="1993" cy="2487"/>
            </a:xfrm>
            <a:custGeom>
              <a:avLst/>
              <a:gdLst>
                <a:gd name="T0" fmla="*/ 1993 w 1993"/>
                <a:gd name="T1" fmla="*/ 0 h 2487"/>
                <a:gd name="T2" fmla="*/ 0 w 1993"/>
                <a:gd name="T3" fmla="*/ 1501 h 2487"/>
                <a:gd name="T4" fmla="*/ 1246 w 1993"/>
                <a:gd name="T5" fmla="*/ 1496 h 2487"/>
                <a:gd name="T6" fmla="*/ 1993 w 1993"/>
                <a:gd name="T7" fmla="*/ 2487 h 2487"/>
                <a:gd name="T8" fmla="*/ 1993 w 1993"/>
                <a:gd name="T9" fmla="*/ 0 h 2487"/>
                <a:gd name="T10" fmla="*/ 1993 w 1993"/>
                <a:gd name="T11" fmla="*/ 0 h 2487"/>
              </a:gdLst>
              <a:ahLst/>
              <a:cxnLst>
                <a:cxn ang="0">
                  <a:pos x="T0" y="T1"/>
                </a:cxn>
                <a:cxn ang="0">
                  <a:pos x="T2" y="T3"/>
                </a:cxn>
                <a:cxn ang="0">
                  <a:pos x="T4" y="T5"/>
                </a:cxn>
                <a:cxn ang="0">
                  <a:pos x="T6" y="T7"/>
                </a:cxn>
                <a:cxn ang="0">
                  <a:pos x="T8" y="T9"/>
                </a:cxn>
                <a:cxn ang="0">
                  <a:pos x="T10" y="T11"/>
                </a:cxn>
              </a:cxnLst>
              <a:rect l="0" t="0" r="r" b="b"/>
              <a:pathLst>
                <a:path w="1993" h="2487">
                  <a:moveTo>
                    <a:pt x="1993" y="0"/>
                  </a:moveTo>
                  <a:lnTo>
                    <a:pt x="0" y="1501"/>
                  </a:lnTo>
                  <a:lnTo>
                    <a:pt x="1246" y="1496"/>
                  </a:lnTo>
                  <a:lnTo>
                    <a:pt x="1993" y="2487"/>
                  </a:lnTo>
                  <a:lnTo>
                    <a:pt x="1993" y="0"/>
                  </a:lnTo>
                  <a:lnTo>
                    <a:pt x="19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25"/>
            <p:cNvSpPr>
              <a:spLocks/>
            </p:cNvSpPr>
            <p:nvPr/>
          </p:nvSpPr>
          <p:spPr bwMode="auto">
            <a:xfrm>
              <a:off x="6763" y="4978"/>
              <a:ext cx="1989" cy="1497"/>
            </a:xfrm>
            <a:custGeom>
              <a:avLst/>
              <a:gdLst>
                <a:gd name="T0" fmla="*/ 1989 w 1989"/>
                <a:gd name="T1" fmla="*/ 1497 h 1497"/>
                <a:gd name="T2" fmla="*/ 1989 w 1989"/>
                <a:gd name="T3" fmla="*/ 0 h 1497"/>
                <a:gd name="T4" fmla="*/ 0 w 1989"/>
                <a:gd name="T5" fmla="*/ 1497 h 1497"/>
                <a:gd name="T6" fmla="*/ 1989 w 1989"/>
                <a:gd name="T7" fmla="*/ 1497 h 1497"/>
              </a:gdLst>
              <a:ahLst/>
              <a:cxnLst>
                <a:cxn ang="0">
                  <a:pos x="T0" y="T1"/>
                </a:cxn>
                <a:cxn ang="0">
                  <a:pos x="T2" y="T3"/>
                </a:cxn>
                <a:cxn ang="0">
                  <a:pos x="T4" y="T5"/>
                </a:cxn>
                <a:cxn ang="0">
                  <a:pos x="T6" y="T7"/>
                </a:cxn>
              </a:cxnLst>
              <a:rect l="0" t="0" r="r" b="b"/>
              <a:pathLst>
                <a:path w="1989" h="1497">
                  <a:moveTo>
                    <a:pt x="1989" y="1497"/>
                  </a:moveTo>
                  <a:lnTo>
                    <a:pt x="1989" y="0"/>
                  </a:lnTo>
                  <a:lnTo>
                    <a:pt x="0" y="1497"/>
                  </a:lnTo>
                  <a:lnTo>
                    <a:pt x="1989" y="1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3" name="Tekstin paikkamerkki 6">
            <a:extLst>
              <a:ext uri="{FF2B5EF4-FFF2-40B4-BE49-F238E27FC236}">
                <a16:creationId xmlns:a16="http://schemas.microsoft.com/office/drawing/2014/main" id="{755213BF-EF6D-45DC-A01B-DE6C2F23A6D2}"/>
              </a:ext>
            </a:extLst>
          </p:cNvPr>
          <p:cNvSpPr>
            <a:spLocks noGrp="1"/>
          </p:cNvSpPr>
          <p:nvPr>
            <p:ph type="body" sz="quarter" idx="33" hasCustomPrompt="1"/>
          </p:nvPr>
        </p:nvSpPr>
        <p:spPr>
          <a:xfrm>
            <a:off x="3433960" y="3790041"/>
            <a:ext cx="4786929" cy="1051925"/>
          </a:xfrm>
        </p:spPr>
        <p:txBody>
          <a:bodyPr rtlCol="0" anchor="t"/>
          <a:lstStyle>
            <a:lvl1pPr marL="0" indent="0" algn="l">
              <a:lnSpc>
                <a:spcPct val="100000"/>
              </a:lnSpc>
              <a:spcBef>
                <a:spcPts val="0"/>
              </a:spcBef>
              <a:buNone/>
              <a:defRPr sz="1200" baseline="0">
                <a:solidFill>
                  <a:schemeClr val="bg2"/>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Nimi Sukunimi</a:t>
            </a:r>
          </a:p>
          <a:p>
            <a:pPr lvl="0" rtl="0"/>
            <a:r>
              <a:rPr lang="fi-FI"/>
              <a:t>Titteli </a:t>
            </a:r>
          </a:p>
          <a:p>
            <a:pPr lvl="0" rtl="0"/>
            <a:r>
              <a:rPr lang="fi-FI"/>
              <a:t>Etc.</a:t>
            </a:r>
          </a:p>
        </p:txBody>
      </p:sp>
    </p:spTree>
    <p:extLst>
      <p:ext uri="{BB962C8B-B14F-4D97-AF65-F5344CB8AC3E}">
        <p14:creationId xmlns:p14="http://schemas.microsoft.com/office/powerpoint/2010/main" val="3737320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430B9718-8896-A8FD-21AF-1F503A57B5A4}"/>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5777BA90-64A7-3533-F7F4-14134711EBD3}"/>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7BD4C0A-0E96-5524-12AB-4E5A417B7F82}"/>
              </a:ext>
            </a:extLst>
          </p:cNvPr>
          <p:cNvSpPr>
            <a:spLocks noGrp="1"/>
          </p:cNvSpPr>
          <p:nvPr>
            <p:ph type="dt" sz="half" idx="10"/>
          </p:nvPr>
        </p:nvSpPr>
        <p:spPr/>
        <p:txBody>
          <a:bodyPr/>
          <a:lstStyle/>
          <a:p>
            <a:fld id="{C6569E37-994F-4808-BCE4-6E573C731BA1}" type="datetimeFigureOut">
              <a:rPr lang="fi-FI" smtClean="0"/>
              <a:t>7.9.2023</a:t>
            </a:fld>
            <a:endParaRPr lang="fi-FI"/>
          </a:p>
        </p:txBody>
      </p:sp>
      <p:sp>
        <p:nvSpPr>
          <p:cNvPr id="5" name="Alatunnisteen paikkamerkki 4">
            <a:extLst>
              <a:ext uri="{FF2B5EF4-FFF2-40B4-BE49-F238E27FC236}">
                <a16:creationId xmlns:a16="http://schemas.microsoft.com/office/drawing/2014/main" id="{A0EEF3DD-2258-352D-C394-A7964840B09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FCB3EA9-EB89-2B26-19F3-A5D91F303F50}"/>
              </a:ext>
            </a:extLst>
          </p:cNvPr>
          <p:cNvSpPr>
            <a:spLocks noGrp="1"/>
          </p:cNvSpPr>
          <p:nvPr>
            <p:ph type="sldNum" sz="quarter" idx="12"/>
          </p:nvPr>
        </p:nvSpPr>
        <p:spPr/>
        <p:txBody>
          <a:bodyPr/>
          <a:lstStyle/>
          <a:p>
            <a:fld id="{E5A177EA-E9AB-4E8A-9CAE-C5AF431C1462}" type="slidenum">
              <a:rPr lang="fi-FI" smtClean="0"/>
              <a:t>‹#›</a:t>
            </a:fld>
            <a:endParaRPr lang="fi-FI"/>
          </a:p>
        </p:txBody>
      </p:sp>
    </p:spTree>
    <p:extLst>
      <p:ext uri="{BB962C8B-B14F-4D97-AF65-F5344CB8AC3E}">
        <p14:creationId xmlns:p14="http://schemas.microsoft.com/office/powerpoint/2010/main" val="24678911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oppudia">
    <p:bg>
      <p:bgPr>
        <a:solidFill>
          <a:schemeClr val="accent4"/>
        </a:solidFill>
        <a:effectLst/>
      </p:bgPr>
    </p:bg>
    <p:spTree>
      <p:nvGrpSpPr>
        <p:cNvPr id="1" name=""/>
        <p:cNvGrpSpPr/>
        <p:nvPr/>
      </p:nvGrpSpPr>
      <p:grpSpPr>
        <a:xfrm>
          <a:off x="0" y="0"/>
          <a:ext cx="0" cy="0"/>
          <a:chOff x="0" y="0"/>
          <a:chExt cx="0" cy="0"/>
        </a:xfrm>
      </p:grpSpPr>
      <p:sp>
        <p:nvSpPr>
          <p:cNvPr id="14"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1" y="1917506"/>
            <a:ext cx="2673531" cy="3046379"/>
          </a:xfrm>
          <a:solidFill>
            <a:schemeClr val="accent6"/>
          </a:solidFill>
        </p:spPr>
        <p:txBody>
          <a:bodyPr tIns="1584000" rtlCol="0" anchor="t"/>
          <a:lstStyle>
            <a:lvl1pPr marL="0" indent="0" algn="ctr">
              <a:buNone/>
              <a:defRPr sz="1200" i="1" baseline="0">
                <a:latin typeface="Times New Roman" panose="02020603050405020304" pitchFamily="18" charset="0"/>
                <a:cs typeface="Times New Roman" panose="02020603050405020304" pitchFamily="18" charset="0"/>
              </a:defRPr>
            </a:lvl1pPr>
          </a:lstStyle>
          <a:p>
            <a:pPr rtl="0"/>
            <a:r>
              <a:rPr lang="fi-FI"/>
              <a:t>Lisää tai vedä henkilökuvasi tähän</a:t>
            </a:r>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442669" y="1928284"/>
            <a:ext cx="4778220" cy="658154"/>
          </a:xfrm>
        </p:spPr>
        <p:txBody>
          <a:bodyPr rtlCol="0" anchor="t"/>
          <a:lstStyle>
            <a:lvl1pPr rtl="0">
              <a:lnSpc>
                <a:spcPct val="100000"/>
              </a:lnSpc>
              <a:defRPr sz="5200" b="0">
                <a:solidFill>
                  <a:schemeClr val="accent6"/>
                </a:solidFill>
              </a:defRPr>
            </a:lvl1pPr>
          </a:lstStyle>
          <a:p>
            <a:pPr rtl="0"/>
            <a:r>
              <a:rPr lang="fi-FI"/>
              <a:t>Kiitos!</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3433960" y="3048994"/>
            <a:ext cx="4786929" cy="596809"/>
          </a:xfrm>
        </p:spPr>
        <p:txBody>
          <a:bodyPr rtlCol="0">
            <a:normAutofit/>
          </a:bodyPr>
          <a:lstStyle>
            <a:lvl1pPr marL="0" indent="0" rtl="0">
              <a:lnSpc>
                <a:spcPct val="100000"/>
              </a:lnSpc>
              <a:spcBef>
                <a:spcPts val="0"/>
              </a:spcBef>
              <a:spcAft>
                <a:spcPts val="0"/>
              </a:spcAft>
              <a:buFont typeface="Arial" panose="020B0604020202020204" pitchFamily="34" charset="0"/>
              <a:buNone/>
              <a:defRPr sz="1600">
                <a:solidFill>
                  <a:schemeClr val="accent6"/>
                </a:solidFill>
              </a:defRPr>
            </a:lvl1pPr>
            <a:lvl2pPr marL="552450" indent="-285750">
              <a:lnSpc>
                <a:spcPct val="100000"/>
              </a:lnSpc>
              <a:spcBef>
                <a:spcPts val="0"/>
              </a:spcBef>
              <a:spcAft>
                <a:spcPts val="1000"/>
              </a:spcAft>
              <a:buFont typeface="Arial" panose="020B0604020202020204" pitchFamily="34" charset="0"/>
              <a:buChar char="•"/>
              <a:defRPr>
                <a:solidFill>
                  <a:schemeClr val="bg2"/>
                </a:solidFill>
              </a:defRPr>
            </a:lvl2pPr>
            <a:lvl3pPr marL="542925" indent="0">
              <a:buNone/>
              <a:defRPr/>
            </a:lvl3pPr>
            <a:lvl4pPr marL="809625" indent="0">
              <a:buNone/>
              <a:defRPr/>
            </a:lvl4pPr>
            <a:lvl5pPr marL="1076325" indent="0">
              <a:buNone/>
              <a:defRPr/>
            </a:lvl5pPr>
          </a:lstStyle>
          <a:p>
            <a:pPr lvl="0" rtl="0"/>
            <a:r>
              <a:rPr lang="fi-FI"/>
              <a:t>@someprofiilit etc.</a:t>
            </a:r>
          </a:p>
          <a:p>
            <a:pPr lvl="0" rtl="0"/>
            <a:r>
              <a:rPr lang="fi-FI"/>
              <a:t>@someprofiili</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6"/>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5" name="Group 19"/>
          <p:cNvGrpSpPr>
            <a:grpSpLocks noChangeAspect="1"/>
          </p:cNvGrpSpPr>
          <p:nvPr userDrawn="1"/>
        </p:nvGrpSpPr>
        <p:grpSpPr bwMode="auto">
          <a:xfrm>
            <a:off x="7968652" y="2286000"/>
            <a:ext cx="4223348" cy="4572000"/>
            <a:chOff x="2768" y="1"/>
            <a:chExt cx="5984" cy="6478"/>
          </a:xfrm>
          <a:solidFill>
            <a:schemeClr val="accent6"/>
          </a:solidFill>
        </p:grpSpPr>
        <p:sp>
          <p:nvSpPr>
            <p:cNvPr id="16" name="Freeform 20"/>
            <p:cNvSpPr>
              <a:spLocks/>
            </p:cNvSpPr>
            <p:nvPr/>
          </p:nvSpPr>
          <p:spPr bwMode="auto">
            <a:xfrm>
              <a:off x="2768" y="3004"/>
              <a:ext cx="1995" cy="2489"/>
            </a:xfrm>
            <a:custGeom>
              <a:avLst/>
              <a:gdLst>
                <a:gd name="T0" fmla="*/ 0 w 1995"/>
                <a:gd name="T1" fmla="*/ 1503 h 2489"/>
                <a:gd name="T2" fmla="*/ 1246 w 1995"/>
                <a:gd name="T3" fmla="*/ 1497 h 2489"/>
                <a:gd name="T4" fmla="*/ 1994 w 1995"/>
                <a:gd name="T5" fmla="*/ 2489 h 2489"/>
                <a:gd name="T6" fmla="*/ 1995 w 1995"/>
                <a:gd name="T7" fmla="*/ 0 h 2489"/>
                <a:gd name="T8" fmla="*/ 0 w 1995"/>
                <a:gd name="T9" fmla="*/ 1503 h 2489"/>
              </a:gdLst>
              <a:ahLst/>
              <a:cxnLst>
                <a:cxn ang="0">
                  <a:pos x="T0" y="T1"/>
                </a:cxn>
                <a:cxn ang="0">
                  <a:pos x="T2" y="T3"/>
                </a:cxn>
                <a:cxn ang="0">
                  <a:pos x="T4" y="T5"/>
                </a:cxn>
                <a:cxn ang="0">
                  <a:pos x="T6" y="T7"/>
                </a:cxn>
                <a:cxn ang="0">
                  <a:pos x="T8" y="T9"/>
                </a:cxn>
              </a:cxnLst>
              <a:rect l="0" t="0" r="r" b="b"/>
              <a:pathLst>
                <a:path w="1995" h="2489">
                  <a:moveTo>
                    <a:pt x="0" y="1503"/>
                  </a:moveTo>
                  <a:lnTo>
                    <a:pt x="1246" y="1497"/>
                  </a:lnTo>
                  <a:lnTo>
                    <a:pt x="1994" y="2489"/>
                  </a:lnTo>
                  <a:lnTo>
                    <a:pt x="1995"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21"/>
            <p:cNvSpPr>
              <a:spLocks/>
            </p:cNvSpPr>
            <p:nvPr/>
          </p:nvSpPr>
          <p:spPr bwMode="auto">
            <a:xfrm>
              <a:off x="4762" y="3992"/>
              <a:ext cx="1993" cy="2487"/>
            </a:xfrm>
            <a:custGeom>
              <a:avLst/>
              <a:gdLst>
                <a:gd name="T0" fmla="*/ 1993 w 1993"/>
                <a:gd name="T1" fmla="*/ 2487 h 2487"/>
                <a:gd name="T2" fmla="*/ 1993 w 1993"/>
                <a:gd name="T3" fmla="*/ 0 h 2487"/>
                <a:gd name="T4" fmla="*/ 0 w 1993"/>
                <a:gd name="T5" fmla="*/ 1501 h 2487"/>
                <a:gd name="T6" fmla="*/ 1246 w 1993"/>
                <a:gd name="T7" fmla="*/ 1495 h 2487"/>
                <a:gd name="T8" fmla="*/ 1993 w 1993"/>
                <a:gd name="T9" fmla="*/ 2487 h 2487"/>
              </a:gdLst>
              <a:ahLst/>
              <a:cxnLst>
                <a:cxn ang="0">
                  <a:pos x="T0" y="T1"/>
                </a:cxn>
                <a:cxn ang="0">
                  <a:pos x="T2" y="T3"/>
                </a:cxn>
                <a:cxn ang="0">
                  <a:pos x="T4" y="T5"/>
                </a:cxn>
                <a:cxn ang="0">
                  <a:pos x="T6" y="T7"/>
                </a:cxn>
                <a:cxn ang="0">
                  <a:pos x="T8" y="T9"/>
                </a:cxn>
              </a:cxnLst>
              <a:rect l="0" t="0" r="r" b="b"/>
              <a:pathLst>
                <a:path w="1993" h="2487">
                  <a:moveTo>
                    <a:pt x="1993" y="2487"/>
                  </a:moveTo>
                  <a:lnTo>
                    <a:pt x="1993" y="0"/>
                  </a:lnTo>
                  <a:lnTo>
                    <a:pt x="0" y="1501"/>
                  </a:lnTo>
                  <a:lnTo>
                    <a:pt x="1246" y="1495"/>
                  </a:lnTo>
                  <a:lnTo>
                    <a:pt x="1993" y="24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22"/>
            <p:cNvSpPr>
              <a:spLocks/>
            </p:cNvSpPr>
            <p:nvPr/>
          </p:nvSpPr>
          <p:spPr bwMode="auto">
            <a:xfrm>
              <a:off x="4762" y="1503"/>
              <a:ext cx="1993" cy="2488"/>
            </a:xfrm>
            <a:custGeom>
              <a:avLst/>
              <a:gdLst>
                <a:gd name="T0" fmla="*/ 1993 w 1993"/>
                <a:gd name="T1" fmla="*/ 2488 h 2488"/>
                <a:gd name="T2" fmla="*/ 1993 w 1993"/>
                <a:gd name="T3" fmla="*/ 0 h 2488"/>
                <a:gd name="T4" fmla="*/ 0 w 1993"/>
                <a:gd name="T5" fmla="*/ 1501 h 2488"/>
                <a:gd name="T6" fmla="*/ 1246 w 1993"/>
                <a:gd name="T7" fmla="*/ 1496 h 2488"/>
                <a:gd name="T8" fmla="*/ 1993 w 1993"/>
                <a:gd name="T9" fmla="*/ 2488 h 2488"/>
              </a:gdLst>
              <a:ahLst/>
              <a:cxnLst>
                <a:cxn ang="0">
                  <a:pos x="T0" y="T1"/>
                </a:cxn>
                <a:cxn ang="0">
                  <a:pos x="T2" y="T3"/>
                </a:cxn>
                <a:cxn ang="0">
                  <a:pos x="T4" y="T5"/>
                </a:cxn>
                <a:cxn ang="0">
                  <a:pos x="T6" y="T7"/>
                </a:cxn>
                <a:cxn ang="0">
                  <a:pos x="T8" y="T9"/>
                </a:cxn>
              </a:cxnLst>
              <a:rect l="0" t="0" r="r" b="b"/>
              <a:pathLst>
                <a:path w="1993" h="2488">
                  <a:moveTo>
                    <a:pt x="1993" y="2488"/>
                  </a:moveTo>
                  <a:lnTo>
                    <a:pt x="1993" y="0"/>
                  </a:lnTo>
                  <a:lnTo>
                    <a:pt x="0" y="1501"/>
                  </a:lnTo>
                  <a:lnTo>
                    <a:pt x="1246" y="1496"/>
                  </a:lnTo>
                  <a:lnTo>
                    <a:pt x="1993" y="2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23"/>
            <p:cNvSpPr>
              <a:spLocks/>
            </p:cNvSpPr>
            <p:nvPr/>
          </p:nvSpPr>
          <p:spPr bwMode="auto">
            <a:xfrm>
              <a:off x="6755" y="2489"/>
              <a:ext cx="1993" cy="2489"/>
            </a:xfrm>
            <a:custGeom>
              <a:avLst/>
              <a:gdLst>
                <a:gd name="T0" fmla="*/ 0 w 1993"/>
                <a:gd name="T1" fmla="*/ 1503 h 2489"/>
                <a:gd name="T2" fmla="*/ 1246 w 1993"/>
                <a:gd name="T3" fmla="*/ 1497 h 2489"/>
                <a:gd name="T4" fmla="*/ 1993 w 1993"/>
                <a:gd name="T5" fmla="*/ 2489 h 2489"/>
                <a:gd name="T6" fmla="*/ 1993 w 1993"/>
                <a:gd name="T7" fmla="*/ 0 h 2489"/>
                <a:gd name="T8" fmla="*/ 0 w 1993"/>
                <a:gd name="T9" fmla="*/ 1503 h 2489"/>
              </a:gdLst>
              <a:ahLst/>
              <a:cxnLst>
                <a:cxn ang="0">
                  <a:pos x="T0" y="T1"/>
                </a:cxn>
                <a:cxn ang="0">
                  <a:pos x="T2" y="T3"/>
                </a:cxn>
                <a:cxn ang="0">
                  <a:pos x="T4" y="T5"/>
                </a:cxn>
                <a:cxn ang="0">
                  <a:pos x="T6" y="T7"/>
                </a:cxn>
                <a:cxn ang="0">
                  <a:pos x="T8" y="T9"/>
                </a:cxn>
              </a:cxnLst>
              <a:rect l="0" t="0" r="r" b="b"/>
              <a:pathLst>
                <a:path w="1993" h="2489">
                  <a:moveTo>
                    <a:pt x="0" y="1503"/>
                  </a:moveTo>
                  <a:lnTo>
                    <a:pt x="1246" y="1497"/>
                  </a:lnTo>
                  <a:lnTo>
                    <a:pt x="1993" y="2489"/>
                  </a:lnTo>
                  <a:lnTo>
                    <a:pt x="1993"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24"/>
            <p:cNvSpPr>
              <a:spLocks/>
            </p:cNvSpPr>
            <p:nvPr/>
          </p:nvSpPr>
          <p:spPr bwMode="auto">
            <a:xfrm>
              <a:off x="6755" y="1"/>
              <a:ext cx="1993" cy="2487"/>
            </a:xfrm>
            <a:custGeom>
              <a:avLst/>
              <a:gdLst>
                <a:gd name="T0" fmla="*/ 1993 w 1993"/>
                <a:gd name="T1" fmla="*/ 0 h 2487"/>
                <a:gd name="T2" fmla="*/ 0 w 1993"/>
                <a:gd name="T3" fmla="*/ 1501 h 2487"/>
                <a:gd name="T4" fmla="*/ 1246 w 1993"/>
                <a:gd name="T5" fmla="*/ 1496 h 2487"/>
                <a:gd name="T6" fmla="*/ 1993 w 1993"/>
                <a:gd name="T7" fmla="*/ 2487 h 2487"/>
                <a:gd name="T8" fmla="*/ 1993 w 1993"/>
                <a:gd name="T9" fmla="*/ 0 h 2487"/>
                <a:gd name="T10" fmla="*/ 1993 w 1993"/>
                <a:gd name="T11" fmla="*/ 0 h 2487"/>
              </a:gdLst>
              <a:ahLst/>
              <a:cxnLst>
                <a:cxn ang="0">
                  <a:pos x="T0" y="T1"/>
                </a:cxn>
                <a:cxn ang="0">
                  <a:pos x="T2" y="T3"/>
                </a:cxn>
                <a:cxn ang="0">
                  <a:pos x="T4" y="T5"/>
                </a:cxn>
                <a:cxn ang="0">
                  <a:pos x="T6" y="T7"/>
                </a:cxn>
                <a:cxn ang="0">
                  <a:pos x="T8" y="T9"/>
                </a:cxn>
                <a:cxn ang="0">
                  <a:pos x="T10" y="T11"/>
                </a:cxn>
              </a:cxnLst>
              <a:rect l="0" t="0" r="r" b="b"/>
              <a:pathLst>
                <a:path w="1993" h="2487">
                  <a:moveTo>
                    <a:pt x="1993" y="0"/>
                  </a:moveTo>
                  <a:lnTo>
                    <a:pt x="0" y="1501"/>
                  </a:lnTo>
                  <a:lnTo>
                    <a:pt x="1246" y="1496"/>
                  </a:lnTo>
                  <a:lnTo>
                    <a:pt x="1993" y="2487"/>
                  </a:lnTo>
                  <a:lnTo>
                    <a:pt x="1993" y="0"/>
                  </a:lnTo>
                  <a:lnTo>
                    <a:pt x="19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25"/>
            <p:cNvSpPr>
              <a:spLocks/>
            </p:cNvSpPr>
            <p:nvPr/>
          </p:nvSpPr>
          <p:spPr bwMode="auto">
            <a:xfrm>
              <a:off x="6763" y="4978"/>
              <a:ext cx="1989" cy="1497"/>
            </a:xfrm>
            <a:custGeom>
              <a:avLst/>
              <a:gdLst>
                <a:gd name="T0" fmla="*/ 1989 w 1989"/>
                <a:gd name="T1" fmla="*/ 1497 h 1497"/>
                <a:gd name="T2" fmla="*/ 1989 w 1989"/>
                <a:gd name="T3" fmla="*/ 0 h 1497"/>
                <a:gd name="T4" fmla="*/ 0 w 1989"/>
                <a:gd name="T5" fmla="*/ 1497 h 1497"/>
                <a:gd name="T6" fmla="*/ 1989 w 1989"/>
                <a:gd name="T7" fmla="*/ 1497 h 1497"/>
              </a:gdLst>
              <a:ahLst/>
              <a:cxnLst>
                <a:cxn ang="0">
                  <a:pos x="T0" y="T1"/>
                </a:cxn>
                <a:cxn ang="0">
                  <a:pos x="T2" y="T3"/>
                </a:cxn>
                <a:cxn ang="0">
                  <a:pos x="T4" y="T5"/>
                </a:cxn>
                <a:cxn ang="0">
                  <a:pos x="T6" y="T7"/>
                </a:cxn>
              </a:cxnLst>
              <a:rect l="0" t="0" r="r" b="b"/>
              <a:pathLst>
                <a:path w="1989" h="1497">
                  <a:moveTo>
                    <a:pt x="1989" y="1497"/>
                  </a:moveTo>
                  <a:lnTo>
                    <a:pt x="1989" y="0"/>
                  </a:lnTo>
                  <a:lnTo>
                    <a:pt x="0" y="1497"/>
                  </a:lnTo>
                  <a:lnTo>
                    <a:pt x="1989" y="1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3" name="Tekstin paikkamerkki 6">
            <a:extLst>
              <a:ext uri="{FF2B5EF4-FFF2-40B4-BE49-F238E27FC236}">
                <a16:creationId xmlns:a16="http://schemas.microsoft.com/office/drawing/2014/main" id="{755213BF-EF6D-45DC-A01B-DE6C2F23A6D2}"/>
              </a:ext>
            </a:extLst>
          </p:cNvPr>
          <p:cNvSpPr>
            <a:spLocks noGrp="1"/>
          </p:cNvSpPr>
          <p:nvPr>
            <p:ph type="body" sz="quarter" idx="33" hasCustomPrompt="1"/>
          </p:nvPr>
        </p:nvSpPr>
        <p:spPr>
          <a:xfrm>
            <a:off x="3433960" y="3790041"/>
            <a:ext cx="4786929" cy="1051925"/>
          </a:xfrm>
        </p:spPr>
        <p:txBody>
          <a:bodyPr rtlCol="0" anchor="t"/>
          <a:lstStyle>
            <a:lvl1pPr marL="0" indent="0" algn="l">
              <a:lnSpc>
                <a:spcPct val="100000"/>
              </a:lnSpc>
              <a:spcBef>
                <a:spcPts val="0"/>
              </a:spcBef>
              <a:buNone/>
              <a:defRPr sz="1200" baseline="0">
                <a:solidFill>
                  <a:schemeClr val="accent6"/>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Nimi Sukunimi</a:t>
            </a:r>
          </a:p>
          <a:p>
            <a:pPr lvl="0" rtl="0"/>
            <a:r>
              <a:rPr lang="fi-FI"/>
              <a:t>Titteli </a:t>
            </a:r>
          </a:p>
          <a:p>
            <a:pPr lvl="0" rtl="0"/>
            <a:r>
              <a:rPr lang="fi-FI"/>
              <a:t>Etc.</a:t>
            </a:r>
          </a:p>
        </p:txBody>
      </p:sp>
    </p:spTree>
    <p:extLst>
      <p:ext uri="{BB962C8B-B14F-4D97-AF65-F5344CB8AC3E}">
        <p14:creationId xmlns:p14="http://schemas.microsoft.com/office/powerpoint/2010/main" val="11266604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Kuvatekstillinen kuva">
    <p:spTree>
      <p:nvGrpSpPr>
        <p:cNvPr id="1" name=""/>
        <p:cNvGrpSpPr/>
        <p:nvPr/>
      </p:nvGrpSpPr>
      <p:grpSpPr>
        <a:xfrm>
          <a:off x="0" y="0"/>
          <a:ext cx="0" cy="0"/>
          <a:chOff x="0" y="0"/>
          <a:chExt cx="0" cy="0"/>
        </a:xfrm>
      </p:grpSpPr>
      <p:sp>
        <p:nvSpPr>
          <p:cNvPr id="12" name="Kuvan paikkamerkki 2">
            <a:extLst>
              <a:ext uri="{FF2B5EF4-FFF2-40B4-BE49-F238E27FC236}">
                <a16:creationId xmlns:a16="http://schemas.microsoft.com/office/drawing/2014/main" id="{D8DB35C5-7247-4ACB-9A83-A179111BD198}"/>
              </a:ext>
            </a:extLst>
          </p:cNvPr>
          <p:cNvSpPr>
            <a:spLocks noGrp="1"/>
          </p:cNvSpPr>
          <p:nvPr>
            <p:ph type="pic" idx="17"/>
          </p:nvPr>
        </p:nvSpPr>
        <p:spPr>
          <a:xfrm>
            <a:off x="-1588" y="-1588"/>
            <a:ext cx="5773738" cy="685958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565275 w 12192000"/>
              <a:gd name="connsiteY1" fmla="*/ 0 h 6858000"/>
              <a:gd name="connsiteX2" fmla="*/ 12192000 w 12192000"/>
              <a:gd name="connsiteY2" fmla="*/ 0 h 6858000"/>
              <a:gd name="connsiteX3" fmla="*/ 12192000 w 12192000"/>
              <a:gd name="connsiteY3" fmla="*/ 6858000 h 6858000"/>
              <a:gd name="connsiteX4" fmla="*/ 0 w 12192000"/>
              <a:gd name="connsiteY4" fmla="*/ 6858000 h 6858000"/>
              <a:gd name="connsiteX5" fmla="*/ 0 w 12192000"/>
              <a:gd name="connsiteY5" fmla="*/ 0 h 6858000"/>
              <a:gd name="connsiteX0" fmla="*/ 1588 w 12193588"/>
              <a:gd name="connsiteY0" fmla="*/ 0 h 6858000"/>
              <a:gd name="connsiteX1" fmla="*/ 1566863 w 12193588"/>
              <a:gd name="connsiteY1" fmla="*/ 0 h 6858000"/>
              <a:gd name="connsiteX2" fmla="*/ 12193588 w 12193588"/>
              <a:gd name="connsiteY2" fmla="*/ 0 h 6858000"/>
              <a:gd name="connsiteX3" fmla="*/ 12193588 w 12193588"/>
              <a:gd name="connsiteY3" fmla="*/ 6858000 h 6858000"/>
              <a:gd name="connsiteX4" fmla="*/ 1588 w 12193588"/>
              <a:gd name="connsiteY4" fmla="*/ 6858000 h 6858000"/>
              <a:gd name="connsiteX5" fmla="*/ 0 w 12193588"/>
              <a:gd name="connsiteY5" fmla="*/ 374650 h 6858000"/>
              <a:gd name="connsiteX6" fmla="*/ 1588 w 12193588"/>
              <a:gd name="connsiteY6" fmla="*/ 0 h 6858000"/>
              <a:gd name="connsiteX0" fmla="*/ 1565275 w 12193588"/>
              <a:gd name="connsiteY0" fmla="*/ 366712 h 6858000"/>
              <a:gd name="connsiteX1" fmla="*/ 1566863 w 12193588"/>
              <a:gd name="connsiteY1" fmla="*/ 0 h 6858000"/>
              <a:gd name="connsiteX2" fmla="*/ 12193588 w 12193588"/>
              <a:gd name="connsiteY2" fmla="*/ 0 h 6858000"/>
              <a:gd name="connsiteX3" fmla="*/ 12193588 w 12193588"/>
              <a:gd name="connsiteY3" fmla="*/ 6858000 h 6858000"/>
              <a:gd name="connsiteX4" fmla="*/ 1588 w 12193588"/>
              <a:gd name="connsiteY4" fmla="*/ 6858000 h 6858000"/>
              <a:gd name="connsiteX5" fmla="*/ 0 w 12193588"/>
              <a:gd name="connsiteY5" fmla="*/ 374650 h 6858000"/>
              <a:gd name="connsiteX6" fmla="*/ 1565275 w 12193588"/>
              <a:gd name="connsiteY6" fmla="*/ 366712 h 6858000"/>
              <a:gd name="connsiteX0" fmla="*/ 1565275 w 12193588"/>
              <a:gd name="connsiteY0" fmla="*/ 366712 h 6858000"/>
              <a:gd name="connsiteX1" fmla="*/ 1566863 w 12193588"/>
              <a:gd name="connsiteY1" fmla="*/ 0 h 6858000"/>
              <a:gd name="connsiteX2" fmla="*/ 12193588 w 12193588"/>
              <a:gd name="connsiteY2" fmla="*/ 0 h 6858000"/>
              <a:gd name="connsiteX3" fmla="*/ 12193588 w 12193588"/>
              <a:gd name="connsiteY3" fmla="*/ 6858000 h 6858000"/>
              <a:gd name="connsiteX4" fmla="*/ 1588 w 12193588"/>
              <a:gd name="connsiteY4" fmla="*/ 6858000 h 6858000"/>
              <a:gd name="connsiteX5" fmla="*/ 0 w 12193588"/>
              <a:gd name="connsiteY5" fmla="*/ 374650 h 6858000"/>
              <a:gd name="connsiteX6" fmla="*/ 1565275 w 12193588"/>
              <a:gd name="connsiteY6" fmla="*/ 366712 h 6858000"/>
              <a:gd name="connsiteX0" fmla="*/ 1565275 w 12193588"/>
              <a:gd name="connsiteY0" fmla="*/ 371475 h 6858000"/>
              <a:gd name="connsiteX1" fmla="*/ 1566863 w 12193588"/>
              <a:gd name="connsiteY1" fmla="*/ 0 h 6858000"/>
              <a:gd name="connsiteX2" fmla="*/ 12193588 w 12193588"/>
              <a:gd name="connsiteY2" fmla="*/ 0 h 6858000"/>
              <a:gd name="connsiteX3" fmla="*/ 12193588 w 12193588"/>
              <a:gd name="connsiteY3" fmla="*/ 6858000 h 6858000"/>
              <a:gd name="connsiteX4" fmla="*/ 1588 w 12193588"/>
              <a:gd name="connsiteY4" fmla="*/ 6858000 h 6858000"/>
              <a:gd name="connsiteX5" fmla="*/ 0 w 12193588"/>
              <a:gd name="connsiteY5" fmla="*/ 374650 h 6858000"/>
              <a:gd name="connsiteX6" fmla="*/ 1565275 w 12193588"/>
              <a:gd name="connsiteY6" fmla="*/ 371475 h 6858000"/>
              <a:gd name="connsiteX0" fmla="*/ 1565275 w 12193588"/>
              <a:gd name="connsiteY0" fmla="*/ 371475 h 6858000"/>
              <a:gd name="connsiteX1" fmla="*/ 1566863 w 12193588"/>
              <a:gd name="connsiteY1" fmla="*/ 0 h 6858000"/>
              <a:gd name="connsiteX2" fmla="*/ 12193588 w 12193588"/>
              <a:gd name="connsiteY2" fmla="*/ 0 h 6858000"/>
              <a:gd name="connsiteX3" fmla="*/ 12193588 w 12193588"/>
              <a:gd name="connsiteY3" fmla="*/ 6858000 h 6858000"/>
              <a:gd name="connsiteX4" fmla="*/ 1588 w 12193588"/>
              <a:gd name="connsiteY4" fmla="*/ 6858000 h 6858000"/>
              <a:gd name="connsiteX5" fmla="*/ 0 w 12193588"/>
              <a:gd name="connsiteY5" fmla="*/ 374650 h 6858000"/>
              <a:gd name="connsiteX6" fmla="*/ 1565275 w 12193588"/>
              <a:gd name="connsiteY6" fmla="*/ 371475 h 6858000"/>
              <a:gd name="connsiteX0" fmla="*/ 1566863 w 12193588"/>
              <a:gd name="connsiteY0" fmla="*/ 373062 h 6858000"/>
              <a:gd name="connsiteX1" fmla="*/ 1566863 w 12193588"/>
              <a:gd name="connsiteY1" fmla="*/ 0 h 6858000"/>
              <a:gd name="connsiteX2" fmla="*/ 12193588 w 12193588"/>
              <a:gd name="connsiteY2" fmla="*/ 0 h 6858000"/>
              <a:gd name="connsiteX3" fmla="*/ 12193588 w 12193588"/>
              <a:gd name="connsiteY3" fmla="*/ 6858000 h 6858000"/>
              <a:gd name="connsiteX4" fmla="*/ 1588 w 12193588"/>
              <a:gd name="connsiteY4" fmla="*/ 6858000 h 6858000"/>
              <a:gd name="connsiteX5" fmla="*/ 0 w 12193588"/>
              <a:gd name="connsiteY5" fmla="*/ 374650 h 6858000"/>
              <a:gd name="connsiteX6" fmla="*/ 1566863 w 12193588"/>
              <a:gd name="connsiteY6" fmla="*/ 373062 h 6858000"/>
              <a:gd name="connsiteX0" fmla="*/ 1566863 w 12193588"/>
              <a:gd name="connsiteY0" fmla="*/ 373062 h 6858000"/>
              <a:gd name="connsiteX1" fmla="*/ 1566863 w 12193588"/>
              <a:gd name="connsiteY1" fmla="*/ 0 h 6858000"/>
              <a:gd name="connsiteX2" fmla="*/ 12193588 w 12193588"/>
              <a:gd name="connsiteY2" fmla="*/ 0 h 6858000"/>
              <a:gd name="connsiteX3" fmla="*/ 12193588 w 12193588"/>
              <a:gd name="connsiteY3" fmla="*/ 6858000 h 6858000"/>
              <a:gd name="connsiteX4" fmla="*/ 1588 w 12193588"/>
              <a:gd name="connsiteY4" fmla="*/ 6858000 h 6858000"/>
              <a:gd name="connsiteX5" fmla="*/ 0 w 12193588"/>
              <a:gd name="connsiteY5" fmla="*/ 374650 h 6858000"/>
              <a:gd name="connsiteX6" fmla="*/ 1566863 w 12193588"/>
              <a:gd name="connsiteY6" fmla="*/ 373062 h 6858000"/>
              <a:gd name="connsiteX0" fmla="*/ 1566863 w 12193588"/>
              <a:gd name="connsiteY0" fmla="*/ 373062 h 6858000"/>
              <a:gd name="connsiteX1" fmla="*/ 1566863 w 12193588"/>
              <a:gd name="connsiteY1" fmla="*/ 0 h 6858000"/>
              <a:gd name="connsiteX2" fmla="*/ 12193588 w 12193588"/>
              <a:gd name="connsiteY2" fmla="*/ 0 h 6858000"/>
              <a:gd name="connsiteX3" fmla="*/ 12193588 w 12193588"/>
              <a:gd name="connsiteY3" fmla="*/ 6858000 h 6858000"/>
              <a:gd name="connsiteX4" fmla="*/ 1588 w 12193588"/>
              <a:gd name="connsiteY4" fmla="*/ 6858000 h 6858000"/>
              <a:gd name="connsiteX5" fmla="*/ 0 w 12193588"/>
              <a:gd name="connsiteY5" fmla="*/ 374650 h 6858000"/>
              <a:gd name="connsiteX6" fmla="*/ 1566863 w 12193588"/>
              <a:gd name="connsiteY6" fmla="*/ 373062 h 6858000"/>
              <a:gd name="connsiteX0" fmla="*/ 1566863 w 12193588"/>
              <a:gd name="connsiteY0" fmla="*/ 373062 h 6858000"/>
              <a:gd name="connsiteX1" fmla="*/ 1566863 w 12193588"/>
              <a:gd name="connsiteY1" fmla="*/ 0 h 6858000"/>
              <a:gd name="connsiteX2" fmla="*/ 12193588 w 12193588"/>
              <a:gd name="connsiteY2" fmla="*/ 0 h 6858000"/>
              <a:gd name="connsiteX3" fmla="*/ 12193588 w 12193588"/>
              <a:gd name="connsiteY3" fmla="*/ 6483350 h 6858000"/>
              <a:gd name="connsiteX4" fmla="*/ 12193588 w 12193588"/>
              <a:gd name="connsiteY4" fmla="*/ 6858000 h 6858000"/>
              <a:gd name="connsiteX5" fmla="*/ 1588 w 12193588"/>
              <a:gd name="connsiteY5" fmla="*/ 6858000 h 6858000"/>
              <a:gd name="connsiteX6" fmla="*/ 0 w 12193588"/>
              <a:gd name="connsiteY6" fmla="*/ 374650 h 6858000"/>
              <a:gd name="connsiteX7" fmla="*/ 1566863 w 12193588"/>
              <a:gd name="connsiteY7" fmla="*/ 373062 h 6858000"/>
              <a:gd name="connsiteX0" fmla="*/ 1566863 w 12193588"/>
              <a:gd name="connsiteY0" fmla="*/ 373062 h 6858000"/>
              <a:gd name="connsiteX1" fmla="*/ 1566863 w 12193588"/>
              <a:gd name="connsiteY1" fmla="*/ 0 h 6858000"/>
              <a:gd name="connsiteX2" fmla="*/ 12193588 w 12193588"/>
              <a:gd name="connsiteY2" fmla="*/ 0 h 6858000"/>
              <a:gd name="connsiteX3" fmla="*/ 12193588 w 12193588"/>
              <a:gd name="connsiteY3" fmla="*/ 6483350 h 6858000"/>
              <a:gd name="connsiteX4" fmla="*/ 12193588 w 12193588"/>
              <a:gd name="connsiteY4" fmla="*/ 6858000 h 6858000"/>
              <a:gd name="connsiteX5" fmla="*/ 10626726 w 12193588"/>
              <a:gd name="connsiteY5" fmla="*/ 6856413 h 6858000"/>
              <a:gd name="connsiteX6" fmla="*/ 1588 w 12193588"/>
              <a:gd name="connsiteY6" fmla="*/ 6858000 h 6858000"/>
              <a:gd name="connsiteX7" fmla="*/ 0 w 12193588"/>
              <a:gd name="connsiteY7" fmla="*/ 374650 h 6858000"/>
              <a:gd name="connsiteX8" fmla="*/ 1566863 w 12193588"/>
              <a:gd name="connsiteY8" fmla="*/ 373062 h 6858000"/>
              <a:gd name="connsiteX0" fmla="*/ 1566863 w 12193588"/>
              <a:gd name="connsiteY0" fmla="*/ 373062 h 6858000"/>
              <a:gd name="connsiteX1" fmla="*/ 1566863 w 12193588"/>
              <a:gd name="connsiteY1" fmla="*/ 0 h 6858000"/>
              <a:gd name="connsiteX2" fmla="*/ 12193588 w 12193588"/>
              <a:gd name="connsiteY2" fmla="*/ 0 h 6858000"/>
              <a:gd name="connsiteX3" fmla="*/ 12193588 w 12193588"/>
              <a:gd name="connsiteY3" fmla="*/ 6483350 h 6858000"/>
              <a:gd name="connsiteX4" fmla="*/ 10628313 w 12193588"/>
              <a:gd name="connsiteY4" fmla="*/ 6486525 h 6858000"/>
              <a:gd name="connsiteX5" fmla="*/ 10626726 w 12193588"/>
              <a:gd name="connsiteY5" fmla="*/ 6856413 h 6858000"/>
              <a:gd name="connsiteX6" fmla="*/ 1588 w 12193588"/>
              <a:gd name="connsiteY6" fmla="*/ 6858000 h 6858000"/>
              <a:gd name="connsiteX7" fmla="*/ 0 w 12193588"/>
              <a:gd name="connsiteY7" fmla="*/ 374650 h 6858000"/>
              <a:gd name="connsiteX8" fmla="*/ 1566863 w 12193588"/>
              <a:gd name="connsiteY8" fmla="*/ 373062 h 6858000"/>
              <a:gd name="connsiteX0" fmla="*/ 1566863 w 12193588"/>
              <a:gd name="connsiteY0" fmla="*/ 373062 h 6858000"/>
              <a:gd name="connsiteX1" fmla="*/ 1566863 w 12193588"/>
              <a:gd name="connsiteY1" fmla="*/ 0 h 6858000"/>
              <a:gd name="connsiteX2" fmla="*/ 12193588 w 12193588"/>
              <a:gd name="connsiteY2" fmla="*/ 0 h 6858000"/>
              <a:gd name="connsiteX3" fmla="*/ 12193588 w 12193588"/>
              <a:gd name="connsiteY3" fmla="*/ 6483350 h 6858000"/>
              <a:gd name="connsiteX4" fmla="*/ 10626726 w 12193588"/>
              <a:gd name="connsiteY4" fmla="*/ 6484938 h 6858000"/>
              <a:gd name="connsiteX5" fmla="*/ 10626726 w 12193588"/>
              <a:gd name="connsiteY5" fmla="*/ 6856413 h 6858000"/>
              <a:gd name="connsiteX6" fmla="*/ 1588 w 12193588"/>
              <a:gd name="connsiteY6" fmla="*/ 6858000 h 6858000"/>
              <a:gd name="connsiteX7" fmla="*/ 0 w 12193588"/>
              <a:gd name="connsiteY7" fmla="*/ 374650 h 6858000"/>
              <a:gd name="connsiteX8" fmla="*/ 1566863 w 12193588"/>
              <a:gd name="connsiteY8" fmla="*/ 373062 h 6858000"/>
              <a:gd name="connsiteX0" fmla="*/ 1566863 w 12193588"/>
              <a:gd name="connsiteY0" fmla="*/ 373062 h 6858000"/>
              <a:gd name="connsiteX1" fmla="*/ 1566863 w 12193588"/>
              <a:gd name="connsiteY1" fmla="*/ 0 h 6858000"/>
              <a:gd name="connsiteX2" fmla="*/ 6097588 w 12193588"/>
              <a:gd name="connsiteY2" fmla="*/ 0 h 6858000"/>
              <a:gd name="connsiteX3" fmla="*/ 12193588 w 12193588"/>
              <a:gd name="connsiteY3" fmla="*/ 0 h 6858000"/>
              <a:gd name="connsiteX4" fmla="*/ 12193588 w 12193588"/>
              <a:gd name="connsiteY4" fmla="*/ 6483350 h 6858000"/>
              <a:gd name="connsiteX5" fmla="*/ 10626726 w 12193588"/>
              <a:gd name="connsiteY5" fmla="*/ 6484938 h 6858000"/>
              <a:gd name="connsiteX6" fmla="*/ 10626726 w 12193588"/>
              <a:gd name="connsiteY6" fmla="*/ 6856413 h 6858000"/>
              <a:gd name="connsiteX7" fmla="*/ 1588 w 12193588"/>
              <a:gd name="connsiteY7" fmla="*/ 6858000 h 6858000"/>
              <a:gd name="connsiteX8" fmla="*/ 0 w 12193588"/>
              <a:gd name="connsiteY8" fmla="*/ 374650 h 6858000"/>
              <a:gd name="connsiteX9" fmla="*/ 1566863 w 12193588"/>
              <a:gd name="connsiteY9" fmla="*/ 373062 h 6858000"/>
              <a:gd name="connsiteX0" fmla="*/ 1566863 w 12193588"/>
              <a:gd name="connsiteY0" fmla="*/ 373062 h 6858000"/>
              <a:gd name="connsiteX1" fmla="*/ 1566863 w 12193588"/>
              <a:gd name="connsiteY1" fmla="*/ 0 h 6858000"/>
              <a:gd name="connsiteX2" fmla="*/ 6097588 w 12193588"/>
              <a:gd name="connsiteY2" fmla="*/ 0 h 6858000"/>
              <a:gd name="connsiteX3" fmla="*/ 12193588 w 12193588"/>
              <a:gd name="connsiteY3" fmla="*/ 0 h 6858000"/>
              <a:gd name="connsiteX4" fmla="*/ 12193588 w 12193588"/>
              <a:gd name="connsiteY4" fmla="*/ 6483350 h 6858000"/>
              <a:gd name="connsiteX5" fmla="*/ 10626726 w 12193588"/>
              <a:gd name="connsiteY5" fmla="*/ 6484938 h 6858000"/>
              <a:gd name="connsiteX6" fmla="*/ 10626726 w 12193588"/>
              <a:gd name="connsiteY6" fmla="*/ 6856413 h 6858000"/>
              <a:gd name="connsiteX7" fmla="*/ 6097588 w 12193588"/>
              <a:gd name="connsiteY7" fmla="*/ 6858000 h 6858000"/>
              <a:gd name="connsiteX8" fmla="*/ 1588 w 12193588"/>
              <a:gd name="connsiteY8" fmla="*/ 6858000 h 6858000"/>
              <a:gd name="connsiteX9" fmla="*/ 0 w 12193588"/>
              <a:gd name="connsiteY9" fmla="*/ 374650 h 6858000"/>
              <a:gd name="connsiteX10" fmla="*/ 1566863 w 12193588"/>
              <a:gd name="connsiteY10" fmla="*/ 373062 h 6858000"/>
              <a:gd name="connsiteX0" fmla="*/ 1566863 w 12193588"/>
              <a:gd name="connsiteY0" fmla="*/ 373062 h 6858000"/>
              <a:gd name="connsiteX1" fmla="*/ 1566863 w 12193588"/>
              <a:gd name="connsiteY1" fmla="*/ 0 h 6858000"/>
              <a:gd name="connsiteX2" fmla="*/ 6097588 w 12193588"/>
              <a:gd name="connsiteY2" fmla="*/ 0 h 6858000"/>
              <a:gd name="connsiteX3" fmla="*/ 12193588 w 12193588"/>
              <a:gd name="connsiteY3" fmla="*/ 0 h 6858000"/>
              <a:gd name="connsiteX4" fmla="*/ 12193588 w 12193588"/>
              <a:gd name="connsiteY4" fmla="*/ 6483350 h 6858000"/>
              <a:gd name="connsiteX5" fmla="*/ 10626726 w 12193588"/>
              <a:gd name="connsiteY5" fmla="*/ 6484938 h 6858000"/>
              <a:gd name="connsiteX6" fmla="*/ 6097588 w 12193588"/>
              <a:gd name="connsiteY6" fmla="*/ 6858000 h 6858000"/>
              <a:gd name="connsiteX7" fmla="*/ 1588 w 12193588"/>
              <a:gd name="connsiteY7" fmla="*/ 6858000 h 6858000"/>
              <a:gd name="connsiteX8" fmla="*/ 0 w 12193588"/>
              <a:gd name="connsiteY8" fmla="*/ 374650 h 6858000"/>
              <a:gd name="connsiteX9" fmla="*/ 1566863 w 12193588"/>
              <a:gd name="connsiteY9" fmla="*/ 373062 h 6858000"/>
              <a:gd name="connsiteX0" fmla="*/ 1566863 w 12193588"/>
              <a:gd name="connsiteY0" fmla="*/ 373062 h 6858000"/>
              <a:gd name="connsiteX1" fmla="*/ 1566863 w 12193588"/>
              <a:gd name="connsiteY1" fmla="*/ 0 h 6858000"/>
              <a:gd name="connsiteX2" fmla="*/ 6097588 w 12193588"/>
              <a:gd name="connsiteY2" fmla="*/ 0 h 6858000"/>
              <a:gd name="connsiteX3" fmla="*/ 12193588 w 12193588"/>
              <a:gd name="connsiteY3" fmla="*/ 0 h 6858000"/>
              <a:gd name="connsiteX4" fmla="*/ 12193588 w 12193588"/>
              <a:gd name="connsiteY4" fmla="*/ 6483350 h 6858000"/>
              <a:gd name="connsiteX5" fmla="*/ 6097588 w 12193588"/>
              <a:gd name="connsiteY5" fmla="*/ 6858000 h 6858000"/>
              <a:gd name="connsiteX6" fmla="*/ 1588 w 12193588"/>
              <a:gd name="connsiteY6" fmla="*/ 6858000 h 6858000"/>
              <a:gd name="connsiteX7" fmla="*/ 0 w 12193588"/>
              <a:gd name="connsiteY7" fmla="*/ 374650 h 6858000"/>
              <a:gd name="connsiteX8" fmla="*/ 1566863 w 12193588"/>
              <a:gd name="connsiteY8" fmla="*/ 373062 h 6858000"/>
              <a:gd name="connsiteX0" fmla="*/ 1566863 w 12193588"/>
              <a:gd name="connsiteY0" fmla="*/ 373062 h 6858000"/>
              <a:gd name="connsiteX1" fmla="*/ 1566863 w 12193588"/>
              <a:gd name="connsiteY1" fmla="*/ 0 h 6858000"/>
              <a:gd name="connsiteX2" fmla="*/ 6097588 w 12193588"/>
              <a:gd name="connsiteY2" fmla="*/ 0 h 6858000"/>
              <a:gd name="connsiteX3" fmla="*/ 12193588 w 12193588"/>
              <a:gd name="connsiteY3" fmla="*/ 0 h 6858000"/>
              <a:gd name="connsiteX4" fmla="*/ 6097588 w 12193588"/>
              <a:gd name="connsiteY4" fmla="*/ 6858000 h 6858000"/>
              <a:gd name="connsiteX5" fmla="*/ 1588 w 12193588"/>
              <a:gd name="connsiteY5" fmla="*/ 6858000 h 6858000"/>
              <a:gd name="connsiteX6" fmla="*/ 0 w 12193588"/>
              <a:gd name="connsiteY6" fmla="*/ 374650 h 6858000"/>
              <a:gd name="connsiteX7" fmla="*/ 1566863 w 12193588"/>
              <a:gd name="connsiteY7" fmla="*/ 373062 h 6858000"/>
              <a:gd name="connsiteX0" fmla="*/ 1566863 w 6097588"/>
              <a:gd name="connsiteY0" fmla="*/ 373062 h 6858000"/>
              <a:gd name="connsiteX1" fmla="*/ 1566863 w 6097588"/>
              <a:gd name="connsiteY1" fmla="*/ 0 h 6858000"/>
              <a:gd name="connsiteX2" fmla="*/ 6097588 w 6097588"/>
              <a:gd name="connsiteY2" fmla="*/ 0 h 6858000"/>
              <a:gd name="connsiteX3" fmla="*/ 6097588 w 6097588"/>
              <a:gd name="connsiteY3" fmla="*/ 6858000 h 6858000"/>
              <a:gd name="connsiteX4" fmla="*/ 1588 w 6097588"/>
              <a:gd name="connsiteY4" fmla="*/ 6858000 h 6858000"/>
              <a:gd name="connsiteX5" fmla="*/ 0 w 6097588"/>
              <a:gd name="connsiteY5" fmla="*/ 374650 h 6858000"/>
              <a:gd name="connsiteX6" fmla="*/ 1566863 w 6097588"/>
              <a:gd name="connsiteY6" fmla="*/ 373062 h 6858000"/>
              <a:gd name="connsiteX0" fmla="*/ 1566863 w 6097588"/>
              <a:gd name="connsiteY0" fmla="*/ 374650 h 6859588"/>
              <a:gd name="connsiteX1" fmla="*/ 1566863 w 6097588"/>
              <a:gd name="connsiteY1" fmla="*/ 1588 h 6859588"/>
              <a:gd name="connsiteX2" fmla="*/ 5773738 w 6097588"/>
              <a:gd name="connsiteY2" fmla="*/ 0 h 6859588"/>
              <a:gd name="connsiteX3" fmla="*/ 6097588 w 6097588"/>
              <a:gd name="connsiteY3" fmla="*/ 1588 h 6859588"/>
              <a:gd name="connsiteX4" fmla="*/ 6097588 w 6097588"/>
              <a:gd name="connsiteY4" fmla="*/ 6859588 h 6859588"/>
              <a:gd name="connsiteX5" fmla="*/ 1588 w 6097588"/>
              <a:gd name="connsiteY5" fmla="*/ 6859588 h 6859588"/>
              <a:gd name="connsiteX6" fmla="*/ 0 w 6097588"/>
              <a:gd name="connsiteY6" fmla="*/ 376238 h 6859588"/>
              <a:gd name="connsiteX7" fmla="*/ 1566863 w 6097588"/>
              <a:gd name="connsiteY7" fmla="*/ 374650 h 6859588"/>
              <a:gd name="connsiteX0" fmla="*/ 1566863 w 6097588"/>
              <a:gd name="connsiteY0" fmla="*/ 374650 h 6859588"/>
              <a:gd name="connsiteX1" fmla="*/ 1566863 w 6097588"/>
              <a:gd name="connsiteY1" fmla="*/ 1588 h 6859588"/>
              <a:gd name="connsiteX2" fmla="*/ 5773738 w 6097588"/>
              <a:gd name="connsiteY2" fmla="*/ 0 h 6859588"/>
              <a:gd name="connsiteX3" fmla="*/ 6097588 w 6097588"/>
              <a:gd name="connsiteY3" fmla="*/ 1588 h 6859588"/>
              <a:gd name="connsiteX4" fmla="*/ 6097588 w 6097588"/>
              <a:gd name="connsiteY4" fmla="*/ 6859588 h 6859588"/>
              <a:gd name="connsiteX5" fmla="*/ 5772151 w 6097588"/>
              <a:gd name="connsiteY5" fmla="*/ 6859588 h 6859588"/>
              <a:gd name="connsiteX6" fmla="*/ 1588 w 6097588"/>
              <a:gd name="connsiteY6" fmla="*/ 6859588 h 6859588"/>
              <a:gd name="connsiteX7" fmla="*/ 0 w 6097588"/>
              <a:gd name="connsiteY7" fmla="*/ 376238 h 6859588"/>
              <a:gd name="connsiteX8" fmla="*/ 1566863 w 6097588"/>
              <a:gd name="connsiteY8" fmla="*/ 374650 h 6859588"/>
              <a:gd name="connsiteX0" fmla="*/ 1566863 w 6097588"/>
              <a:gd name="connsiteY0" fmla="*/ 374650 h 6859588"/>
              <a:gd name="connsiteX1" fmla="*/ 1566863 w 6097588"/>
              <a:gd name="connsiteY1" fmla="*/ 1588 h 6859588"/>
              <a:gd name="connsiteX2" fmla="*/ 5773738 w 6097588"/>
              <a:gd name="connsiteY2" fmla="*/ 0 h 6859588"/>
              <a:gd name="connsiteX3" fmla="*/ 6097588 w 6097588"/>
              <a:gd name="connsiteY3" fmla="*/ 1588 h 6859588"/>
              <a:gd name="connsiteX4" fmla="*/ 5772151 w 6097588"/>
              <a:gd name="connsiteY4" fmla="*/ 6859588 h 6859588"/>
              <a:gd name="connsiteX5" fmla="*/ 1588 w 6097588"/>
              <a:gd name="connsiteY5" fmla="*/ 6859588 h 6859588"/>
              <a:gd name="connsiteX6" fmla="*/ 0 w 6097588"/>
              <a:gd name="connsiteY6" fmla="*/ 376238 h 6859588"/>
              <a:gd name="connsiteX7" fmla="*/ 1566863 w 6097588"/>
              <a:gd name="connsiteY7" fmla="*/ 374650 h 6859588"/>
              <a:gd name="connsiteX0" fmla="*/ 1566863 w 5773738"/>
              <a:gd name="connsiteY0" fmla="*/ 374650 h 6859588"/>
              <a:gd name="connsiteX1" fmla="*/ 1566863 w 5773738"/>
              <a:gd name="connsiteY1" fmla="*/ 1588 h 6859588"/>
              <a:gd name="connsiteX2" fmla="*/ 5773738 w 5773738"/>
              <a:gd name="connsiteY2" fmla="*/ 0 h 6859588"/>
              <a:gd name="connsiteX3" fmla="*/ 5772151 w 5773738"/>
              <a:gd name="connsiteY3" fmla="*/ 6859588 h 6859588"/>
              <a:gd name="connsiteX4" fmla="*/ 1588 w 5773738"/>
              <a:gd name="connsiteY4" fmla="*/ 6859588 h 6859588"/>
              <a:gd name="connsiteX5" fmla="*/ 0 w 5773738"/>
              <a:gd name="connsiteY5" fmla="*/ 376238 h 6859588"/>
              <a:gd name="connsiteX6" fmla="*/ 1566863 w 5773738"/>
              <a:gd name="connsiteY6" fmla="*/ 37465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3738" h="6859588">
                <a:moveTo>
                  <a:pt x="1566863" y="374650"/>
                </a:moveTo>
                <a:cubicBezTo>
                  <a:pt x="1567392" y="252413"/>
                  <a:pt x="1566334" y="123825"/>
                  <a:pt x="1566863" y="1588"/>
                </a:cubicBezTo>
                <a:lnTo>
                  <a:pt x="5773738" y="0"/>
                </a:lnTo>
                <a:lnTo>
                  <a:pt x="5772151" y="6859588"/>
                </a:lnTo>
                <a:lnTo>
                  <a:pt x="1588" y="6859588"/>
                </a:lnTo>
                <a:cubicBezTo>
                  <a:pt x="1059" y="4698471"/>
                  <a:pt x="529" y="2537355"/>
                  <a:pt x="0" y="376238"/>
                </a:cubicBezTo>
                <a:lnTo>
                  <a:pt x="1566863" y="374650"/>
                </a:lnTo>
                <a:close/>
              </a:path>
            </a:pathLst>
          </a:custGeom>
          <a:solidFill>
            <a:schemeClr val="bg1">
              <a:lumMod val="95000"/>
            </a:schemeClr>
          </a:solidFill>
          <a:ln w="1270">
            <a:noFill/>
          </a:ln>
        </p:spPr>
        <p:txBody>
          <a:bodyPr anchor="ctr" anchorCtr="0"/>
          <a:lstStyle>
            <a:lvl1pPr marL="0" indent="0" algn="ctr">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627527" y="627529"/>
            <a:ext cx="4788000" cy="1344706"/>
          </a:xfrm>
        </p:spPr>
        <p:txBody>
          <a:bodyPr/>
          <a:lstStyle>
            <a:lvl1pPr>
              <a:defRPr>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627527" y="2088776"/>
            <a:ext cx="4788000" cy="1093696"/>
          </a:xfrm>
        </p:spPr>
        <p:txBody>
          <a:bodyPr/>
          <a:lstStyle>
            <a:lvl1pPr>
              <a:defRPr>
                <a:solidFill>
                  <a:schemeClr val="bg1"/>
                </a:solidFill>
              </a:defRPr>
            </a:lvl1pPr>
            <a:lvl2pPr>
              <a:defRPr>
                <a:solidFill>
                  <a:schemeClr val="bg1"/>
                </a:solidFill>
              </a:defRPr>
            </a:lvl2pPr>
            <a:lvl3pPr>
              <a:defRPr sz="1400" i="1">
                <a:solidFill>
                  <a:schemeClr val="bg1"/>
                </a:solidFill>
              </a:defRPr>
            </a:lvl3pPr>
          </a:lstStyle>
          <a:p>
            <a:pPr lvl="0"/>
            <a:r>
              <a:rPr lang="fi-FI"/>
              <a:t>Muokkaa tekstin perustyylejä napsauttamalla</a:t>
            </a:r>
          </a:p>
          <a:p>
            <a:pPr lvl="1"/>
            <a:r>
              <a:rPr lang="fi-FI"/>
              <a:t>toinen taso</a:t>
            </a:r>
          </a:p>
          <a:p>
            <a:pPr lvl="2"/>
            <a:r>
              <a:rPr lang="fi-FI"/>
              <a:t>kolmas taso</a:t>
            </a:r>
          </a:p>
        </p:txBody>
      </p:sp>
      <p:sp>
        <p:nvSpPr>
          <p:cNvPr id="7" name="Sisällön paikkamerkki 2">
            <a:extLst>
              <a:ext uri="{FF2B5EF4-FFF2-40B4-BE49-F238E27FC236}">
                <a16:creationId xmlns:a16="http://schemas.microsoft.com/office/drawing/2014/main" id="{BABB6484-B38D-427A-8DEB-D67D82C7D61E}"/>
              </a:ext>
            </a:extLst>
          </p:cNvPr>
          <p:cNvSpPr>
            <a:spLocks noGrp="1"/>
          </p:cNvSpPr>
          <p:nvPr>
            <p:ph idx="13"/>
          </p:nvPr>
        </p:nvSpPr>
        <p:spPr>
          <a:xfrm>
            <a:off x="6778800" y="2088775"/>
            <a:ext cx="4788000" cy="4140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Päivämäärän paikkamerkki 8">
            <a:extLst>
              <a:ext uri="{FF2B5EF4-FFF2-40B4-BE49-F238E27FC236}">
                <a16:creationId xmlns:a16="http://schemas.microsoft.com/office/drawing/2014/main" id="{7FA0ABEB-59D7-40C3-8959-C4D289EE9725}"/>
              </a:ext>
            </a:extLst>
          </p:cNvPr>
          <p:cNvSpPr>
            <a:spLocks noGrp="1"/>
          </p:cNvSpPr>
          <p:nvPr>
            <p:ph type="dt" sz="half" idx="14"/>
          </p:nvPr>
        </p:nvSpPr>
        <p:spPr/>
        <p:txBody>
          <a:bodyPr/>
          <a:lstStyle/>
          <a:p>
            <a:fld id="{91D40959-9D59-4811-ABA6-E92E51CC87A9}" type="datetime1">
              <a:rPr lang="fi-FI" smtClean="0"/>
              <a:t>7.9.2023</a:t>
            </a:fld>
            <a:endParaRPr lang="fi-FI"/>
          </a:p>
        </p:txBody>
      </p:sp>
      <p:sp>
        <p:nvSpPr>
          <p:cNvPr id="10" name="Alatunnisteen paikkamerkki 9">
            <a:extLst>
              <a:ext uri="{FF2B5EF4-FFF2-40B4-BE49-F238E27FC236}">
                <a16:creationId xmlns:a16="http://schemas.microsoft.com/office/drawing/2014/main" id="{6C771D3B-1B78-4BF3-8366-A71AE54EC797}"/>
              </a:ext>
            </a:extLst>
          </p:cNvPr>
          <p:cNvSpPr>
            <a:spLocks noGrp="1"/>
          </p:cNvSpPr>
          <p:nvPr>
            <p:ph type="ftr" sz="quarter" idx="15"/>
          </p:nvPr>
        </p:nvSpPr>
        <p:spPr/>
        <p:txBody>
          <a:bodyPr/>
          <a:lstStyle/>
          <a:p>
            <a:endParaRPr lang="fi-FI"/>
          </a:p>
        </p:txBody>
      </p:sp>
      <p:sp>
        <p:nvSpPr>
          <p:cNvPr id="11" name="Dian numeron paikkamerkki 10">
            <a:extLst>
              <a:ext uri="{FF2B5EF4-FFF2-40B4-BE49-F238E27FC236}">
                <a16:creationId xmlns:a16="http://schemas.microsoft.com/office/drawing/2014/main" id="{F7DC38B2-50BB-465F-8860-8F3A15306479}"/>
              </a:ext>
            </a:extLst>
          </p:cNvPr>
          <p:cNvSpPr>
            <a:spLocks noGrp="1"/>
          </p:cNvSpPr>
          <p:nvPr>
            <p:ph type="sldNum" sz="quarter" idx="16"/>
          </p:nvPr>
        </p:nvSpPr>
        <p:spPr/>
        <p:txBody>
          <a:bodyPr/>
          <a:lstStyle/>
          <a:p>
            <a:fld id="{CCD26548-A701-4132-A0A2-A9B09A70FF4B}" type="slidenum">
              <a:rPr lang="fi-FI" smtClean="0"/>
              <a:pPr/>
              <a:t>‹#›</a:t>
            </a:fld>
            <a:endParaRPr lang="fi-FI"/>
          </a:p>
        </p:txBody>
      </p:sp>
      <p:sp>
        <p:nvSpPr>
          <p:cNvPr id="13" name="Tekstin paikkamerkki 4">
            <a:extLst>
              <a:ext uri="{FF2B5EF4-FFF2-40B4-BE49-F238E27FC236}">
                <a16:creationId xmlns:a16="http://schemas.microsoft.com/office/drawing/2014/main" id="{9952C0C8-62DB-4454-A068-B32810B43579}"/>
              </a:ext>
            </a:extLst>
          </p:cNvPr>
          <p:cNvSpPr>
            <a:spLocks noGrp="1"/>
          </p:cNvSpPr>
          <p:nvPr>
            <p:ph type="body" sz="quarter" idx="3"/>
          </p:nvPr>
        </p:nvSpPr>
        <p:spPr>
          <a:xfrm>
            <a:off x="6778800" y="1452281"/>
            <a:ext cx="4788000" cy="582147"/>
          </a:xfrm>
        </p:spPr>
        <p:txBody>
          <a:bodyPr anchor="t" anchorCtr="0"/>
          <a:lstStyle>
            <a:lvl1pPr marL="0" indent="0">
              <a:lnSpc>
                <a:spcPct val="900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Tree>
    <p:extLst>
      <p:ext uri="{BB962C8B-B14F-4D97-AF65-F5344CB8AC3E}">
        <p14:creationId xmlns:p14="http://schemas.microsoft.com/office/powerpoint/2010/main" val="32066239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ekstin kuva-asettelu_1">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564923" y="745618"/>
            <a:ext cx="4900246" cy="5389459"/>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a:t>Lisää tai vedä ja pudota valokuva</a:t>
            </a:r>
          </a:p>
        </p:txBody>
      </p:sp>
      <p:sp>
        <p:nvSpPr>
          <p:cNvPr id="2" name="Otsikko 1">
            <a:extLst>
              <a:ext uri="{FF2B5EF4-FFF2-40B4-BE49-F238E27FC236}">
                <a16:creationId xmlns:a16="http://schemas.microsoft.com/office/drawing/2014/main" id="{40EE479C-D1F6-4BAC-80D2-90EF74E3261A}"/>
              </a:ext>
            </a:extLst>
          </p:cNvPr>
          <p:cNvSpPr>
            <a:spLocks noGrp="1"/>
          </p:cNvSpPr>
          <p:nvPr>
            <p:ph type="title" hasCustomPrompt="1"/>
          </p:nvPr>
        </p:nvSpPr>
        <p:spPr>
          <a:xfrm>
            <a:off x="853200" y="651007"/>
            <a:ext cx="5253402" cy="1124345"/>
          </a:xfrm>
          <a:noFill/>
        </p:spPr>
        <p:txBody>
          <a:bodyPr lIns="0" tIns="0" rIns="0" bIns="0" rtlCol="0" anchor="t"/>
          <a:lstStyle>
            <a:lvl1pPr algn="l">
              <a:defRPr sz="4000" b="1" spc="0">
                <a:solidFill>
                  <a:schemeClr val="tx1"/>
                </a:solidFill>
              </a:defRPr>
            </a:lvl1pPr>
          </a:lstStyle>
          <a:p>
            <a:pPr rtl="0"/>
            <a:r>
              <a:rPr lang="fi-FI"/>
              <a:t>Muokkaa sivun otsikkoa napsauttamalla</a:t>
            </a:r>
          </a:p>
        </p:txBody>
      </p:sp>
      <p:sp>
        <p:nvSpPr>
          <p:cNvPr id="3" name="Sisällön paikkamerkki 2">
            <a:extLst>
              <a:ext uri="{FF2B5EF4-FFF2-40B4-BE49-F238E27FC236}">
                <a16:creationId xmlns:a16="http://schemas.microsoft.com/office/drawing/2014/main" id="{A22238F2-C6EC-476F-8371-119AECBA5622}"/>
              </a:ext>
            </a:extLst>
          </p:cNvPr>
          <p:cNvSpPr>
            <a:spLocks noGrp="1"/>
          </p:cNvSpPr>
          <p:nvPr>
            <p:ph sz="half" idx="1" hasCustomPrompt="1"/>
          </p:nvPr>
        </p:nvSpPr>
        <p:spPr>
          <a:xfrm>
            <a:off x="853200" y="2379041"/>
            <a:ext cx="5253402" cy="3201146"/>
          </a:xfrm>
        </p:spPr>
        <p:txBody>
          <a:bodyPr rtlCol="0"/>
          <a:lstStyle>
            <a:lvl1pPr marL="0" indent="0">
              <a:buNone/>
              <a:defRPr sz="2000">
                <a:solidFill>
                  <a:schemeClr val="tx1"/>
                </a:solidFill>
              </a:defRPr>
            </a:lvl1pPr>
            <a:lvl2pPr marL="266700" indent="0">
              <a:buNone/>
              <a:defRPr sz="2000">
                <a:solidFill>
                  <a:schemeClr val="tx1"/>
                </a:solidFill>
              </a:defRPr>
            </a:lvl2pPr>
            <a:lvl3pPr marL="542925" indent="0">
              <a:buNone/>
              <a:defRPr sz="2000">
                <a:solidFill>
                  <a:schemeClr val="tx1"/>
                </a:solidFill>
              </a:defRPr>
            </a:lvl3pPr>
            <a:lvl4pPr marL="809625" indent="0">
              <a:buNone/>
              <a:defRPr sz="2000">
                <a:solidFill>
                  <a:schemeClr val="tx1"/>
                </a:solidFill>
              </a:defRPr>
            </a:lvl4pPr>
            <a:lvl5pPr marL="1076325" indent="0">
              <a:buNone/>
              <a:defRPr sz="2000">
                <a:solidFill>
                  <a:schemeClr val="tx1"/>
                </a:solidFill>
              </a:defRPr>
            </a:lvl5pPr>
          </a:lstStyle>
          <a:p>
            <a:pPr lvl="0" rtl="0"/>
            <a:r>
              <a:rPr lang="fi-FI"/>
              <a:t>Muokkaa tekstin perustyyliä</a:t>
            </a:r>
          </a:p>
          <a:p>
            <a:pPr lvl="1" rtl="0"/>
            <a:r>
              <a:rPr lang="fi-FI"/>
              <a:t>Toinen taso</a:t>
            </a:r>
          </a:p>
          <a:p>
            <a:pPr lvl="2" rtl="0"/>
            <a:r>
              <a:rPr lang="fi-FI"/>
              <a:t>Kolmas taso</a:t>
            </a:r>
          </a:p>
          <a:p>
            <a:pPr lvl="3" rtl="0"/>
            <a:r>
              <a:rPr lang="fi-FI"/>
              <a:t>Neljäs taso</a:t>
            </a:r>
          </a:p>
          <a:p>
            <a:pPr lvl="4" rtl="0"/>
            <a:r>
              <a:rPr lang="fi-FI"/>
              <a:t>Viides taso</a:t>
            </a:r>
          </a:p>
        </p:txBody>
      </p:sp>
      <p:sp>
        <p:nvSpPr>
          <p:cNvPr id="5" name="Dian numeron paikkamerkki 4">
            <a:extLst>
              <a:ext uri="{FF2B5EF4-FFF2-40B4-BE49-F238E27FC236}">
                <a16:creationId xmlns:a16="http://schemas.microsoft.com/office/drawing/2014/main" id="{0505ED12-A431-4761-87A4-F05164BE0221}"/>
              </a:ext>
            </a:extLst>
          </p:cNvPr>
          <p:cNvSpPr>
            <a:spLocks noGrp="1"/>
          </p:cNvSpPr>
          <p:nvPr>
            <p:ph type="sldNum" sz="quarter" idx="33"/>
          </p:nvPr>
        </p:nvSpPr>
        <p:spPr>
          <a:xfrm>
            <a:off x="11215075" y="6455089"/>
            <a:ext cx="289169" cy="192998"/>
          </a:xfrm>
          <a:prstGeom prst="rect">
            <a:avLst/>
          </a:prstGeom>
        </p:spPr>
        <p:txBody>
          <a:bodyPr lIns="0" tIns="0" rIns="0" bIns="0" rtlCol="0"/>
          <a:lstStyle>
            <a:lvl1pPr algn="r">
              <a:defRPr sz="1100">
                <a:solidFill>
                  <a:srgbClr val="000000"/>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i-FI" sz="1100" b="0" i="0" u="none" strike="noStrike" kern="1200" cap="none" spc="0" normalizeH="0" baseline="0" noProof="0" smtClean="0">
                <a:ln>
                  <a:noFill/>
                </a:ln>
                <a:solidFill>
                  <a:srgbClr val="000000"/>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100" b="0" i="0" u="none" strike="noStrike" kern="1200" cap="none" spc="0" normalizeH="0" baseline="0" noProof="0">
              <a:ln>
                <a:noFill/>
              </a:ln>
              <a:solidFill>
                <a:srgbClr val="000000"/>
              </a:solidFill>
              <a:effectLst/>
              <a:uLnTx/>
              <a:uFillTx/>
              <a:latin typeface="Montserrat"/>
              <a:ea typeface="+mn-ea"/>
              <a:cs typeface="+mn-cs"/>
            </a:endParaRPr>
          </a:p>
        </p:txBody>
      </p:sp>
      <p:grpSp>
        <p:nvGrpSpPr>
          <p:cNvPr id="4" name="Group 28">
            <a:extLst>
              <a:ext uri="{FF2B5EF4-FFF2-40B4-BE49-F238E27FC236}">
                <a16:creationId xmlns:a16="http://schemas.microsoft.com/office/drawing/2014/main" id="{75568C59-83E2-BA68-FCA4-61DEEEF2A138}"/>
              </a:ext>
            </a:extLst>
          </p:cNvPr>
          <p:cNvGrpSpPr>
            <a:grpSpLocks noChangeAspect="1"/>
          </p:cNvGrpSpPr>
          <p:nvPr userDrawn="1"/>
        </p:nvGrpSpPr>
        <p:grpSpPr bwMode="auto">
          <a:xfrm>
            <a:off x="310242" y="6144138"/>
            <a:ext cx="1524141" cy="428400"/>
            <a:chOff x="3418" y="2582"/>
            <a:chExt cx="4682" cy="1316"/>
          </a:xfrm>
          <a:solidFill>
            <a:schemeClr val="tx2"/>
          </a:solidFill>
        </p:grpSpPr>
        <p:sp>
          <p:nvSpPr>
            <p:cNvPr id="6" name="Freeform 29">
              <a:extLst>
                <a:ext uri="{FF2B5EF4-FFF2-40B4-BE49-F238E27FC236}">
                  <a16:creationId xmlns:a16="http://schemas.microsoft.com/office/drawing/2014/main" id="{DBB0ECEA-5E04-CA38-FD48-2D9502D54998}"/>
                </a:ext>
              </a:extLst>
            </p:cNvPr>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9" name="Freeform 30">
              <a:extLst>
                <a:ext uri="{FF2B5EF4-FFF2-40B4-BE49-F238E27FC236}">
                  <a16:creationId xmlns:a16="http://schemas.microsoft.com/office/drawing/2014/main" id="{B2A6BEF0-EC81-257E-17E4-FF01DC010686}"/>
                </a:ext>
              </a:extLst>
            </p:cNvPr>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0" name="Freeform 31">
              <a:extLst>
                <a:ext uri="{FF2B5EF4-FFF2-40B4-BE49-F238E27FC236}">
                  <a16:creationId xmlns:a16="http://schemas.microsoft.com/office/drawing/2014/main" id="{3CE0E91C-8B3D-7BF9-1C80-8288895A6AAE}"/>
                </a:ext>
              </a:extLst>
            </p:cNvPr>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1" name="Freeform 32">
              <a:extLst>
                <a:ext uri="{FF2B5EF4-FFF2-40B4-BE49-F238E27FC236}">
                  <a16:creationId xmlns:a16="http://schemas.microsoft.com/office/drawing/2014/main" id="{34647BC1-F3E3-555D-1DF2-A2BF4B8A1645}"/>
                </a:ext>
              </a:extLst>
            </p:cNvPr>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3" name="Freeform 33">
              <a:extLst>
                <a:ext uri="{FF2B5EF4-FFF2-40B4-BE49-F238E27FC236}">
                  <a16:creationId xmlns:a16="http://schemas.microsoft.com/office/drawing/2014/main" id="{EF60184A-8A8A-DC28-CBBA-A2971474C22F}"/>
                </a:ext>
              </a:extLst>
            </p:cNvPr>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4" name="Freeform 34">
              <a:extLst>
                <a:ext uri="{FF2B5EF4-FFF2-40B4-BE49-F238E27FC236}">
                  <a16:creationId xmlns:a16="http://schemas.microsoft.com/office/drawing/2014/main" id="{12C99D27-0B34-42DB-1E70-FA9B7FC71757}"/>
                </a:ext>
              </a:extLst>
            </p:cNvPr>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5" name="Freeform 35">
              <a:extLst>
                <a:ext uri="{FF2B5EF4-FFF2-40B4-BE49-F238E27FC236}">
                  <a16:creationId xmlns:a16="http://schemas.microsoft.com/office/drawing/2014/main" id="{79FC051C-AC01-D3BE-B93D-5F04E3B037B4}"/>
                </a:ext>
              </a:extLst>
            </p:cNvPr>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6" name="Freeform 36">
              <a:extLst>
                <a:ext uri="{FF2B5EF4-FFF2-40B4-BE49-F238E27FC236}">
                  <a16:creationId xmlns:a16="http://schemas.microsoft.com/office/drawing/2014/main" id="{75EB4D86-6DF5-8A76-3481-D3AD90CDA7D9}"/>
                </a:ext>
              </a:extLst>
            </p:cNvPr>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7" name="Freeform 37">
              <a:extLst>
                <a:ext uri="{FF2B5EF4-FFF2-40B4-BE49-F238E27FC236}">
                  <a16:creationId xmlns:a16="http://schemas.microsoft.com/office/drawing/2014/main" id="{61FE3FFD-59C1-F78C-710B-182DCF704752}"/>
                </a:ext>
              </a:extLst>
            </p:cNvPr>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grpSp>
    </p:spTree>
    <p:extLst>
      <p:ext uri="{BB962C8B-B14F-4D97-AF65-F5344CB8AC3E}">
        <p14:creationId xmlns:p14="http://schemas.microsoft.com/office/powerpoint/2010/main" val="24647737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01_Otsikkodia">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50447" y="922752"/>
            <a:ext cx="7494394" cy="2931697"/>
          </a:xfrm>
        </p:spPr>
        <p:txBody>
          <a:bodyPr rtlCol="0" anchor="t"/>
          <a:lstStyle>
            <a:lvl1pPr rtl="0">
              <a:lnSpc>
                <a:spcPct val="83000"/>
              </a:lnSpc>
              <a:defRPr sz="5500" b="0">
                <a:solidFill>
                  <a:schemeClr val="bg2"/>
                </a:solidFill>
              </a:defRPr>
            </a:lvl1pPr>
          </a:lstStyle>
          <a:p>
            <a:pPr rtl="0"/>
            <a:r>
              <a:rPr lang="fi-FI"/>
              <a:t>1 Otsikkodia 55 pt</a:t>
            </a:r>
            <a:br>
              <a:rPr lang="fi-FI"/>
            </a:br>
            <a:r>
              <a:rPr lang="fi-FI" err="1"/>
              <a:t>Lorem</a:t>
            </a:r>
            <a:r>
              <a:rPr lang="fi-FI"/>
              <a:t> ipsum </a:t>
            </a:r>
            <a:r>
              <a:rPr lang="fi-FI" err="1"/>
              <a:t>dolor</a:t>
            </a:r>
            <a:r>
              <a:rPr lang="fi-FI"/>
              <a:t> sit </a:t>
            </a:r>
            <a:r>
              <a:rPr lang="fi-FI" err="1"/>
              <a:t>ametconsectetur</a:t>
            </a:r>
            <a:br>
              <a:rPr lang="fi-FI"/>
            </a:br>
            <a:r>
              <a:rPr lang="fi-FI" err="1"/>
              <a:t>adipiscing</a:t>
            </a:r>
            <a:r>
              <a:rPr lang="fi-FI"/>
              <a:t> elit </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50447" y="4195160"/>
            <a:ext cx="7494394" cy="742647"/>
          </a:xfrm>
        </p:spPr>
        <p:txBody>
          <a:bodyPr rtlCol="0"/>
          <a:lstStyle>
            <a:lvl1pPr marL="0" indent="0" rtl="0">
              <a:lnSpc>
                <a:spcPct val="100000"/>
              </a:lnSpc>
              <a:buNone/>
              <a:defRPr sz="2400" baseline="0">
                <a:solidFill>
                  <a:schemeClr val="bg2"/>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i-FI"/>
              <a:t>Alaotsikko 24 pt </a:t>
            </a:r>
            <a:r>
              <a:rPr lang="fi-FI" err="1"/>
              <a:t>lorem</a:t>
            </a:r>
            <a:r>
              <a:rPr lang="fi-FI"/>
              <a:t>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 </a:t>
            </a:r>
          </a:p>
        </p:txBody>
      </p:sp>
      <p:grpSp>
        <p:nvGrpSpPr>
          <p:cNvPr id="6" name="Group 28"/>
          <p:cNvGrpSpPr>
            <a:grpSpLocks noChangeAspect="1"/>
          </p:cNvGrpSpPr>
          <p:nvPr userDrawn="1"/>
        </p:nvGrpSpPr>
        <p:grpSpPr bwMode="auto">
          <a:xfrm>
            <a:off x="310242" y="6144138"/>
            <a:ext cx="1524141" cy="428400"/>
            <a:chOff x="3418" y="2582"/>
            <a:chExt cx="4682" cy="1316"/>
          </a:xfrm>
          <a:solidFill>
            <a:schemeClr val="bg2"/>
          </a:solidFill>
        </p:grpSpPr>
        <p:sp>
          <p:nvSpPr>
            <p:cNvPr id="8"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7" name="Group 19"/>
          <p:cNvGrpSpPr>
            <a:grpSpLocks noChangeAspect="1"/>
          </p:cNvGrpSpPr>
          <p:nvPr userDrawn="1"/>
        </p:nvGrpSpPr>
        <p:grpSpPr bwMode="auto">
          <a:xfrm>
            <a:off x="7961613" y="2278380"/>
            <a:ext cx="4230387" cy="4579620"/>
            <a:chOff x="2768" y="1"/>
            <a:chExt cx="5984" cy="6478"/>
          </a:xfrm>
          <a:solidFill>
            <a:schemeClr val="bg2"/>
          </a:solidFill>
        </p:grpSpPr>
        <p:sp>
          <p:nvSpPr>
            <p:cNvPr id="18" name="Freeform 20"/>
            <p:cNvSpPr>
              <a:spLocks/>
            </p:cNvSpPr>
            <p:nvPr/>
          </p:nvSpPr>
          <p:spPr bwMode="auto">
            <a:xfrm>
              <a:off x="2768" y="3004"/>
              <a:ext cx="1995" cy="2489"/>
            </a:xfrm>
            <a:custGeom>
              <a:avLst/>
              <a:gdLst>
                <a:gd name="T0" fmla="*/ 0 w 1995"/>
                <a:gd name="T1" fmla="*/ 1503 h 2489"/>
                <a:gd name="T2" fmla="*/ 1246 w 1995"/>
                <a:gd name="T3" fmla="*/ 1497 h 2489"/>
                <a:gd name="T4" fmla="*/ 1994 w 1995"/>
                <a:gd name="T5" fmla="*/ 2489 h 2489"/>
                <a:gd name="T6" fmla="*/ 1995 w 1995"/>
                <a:gd name="T7" fmla="*/ 0 h 2489"/>
                <a:gd name="T8" fmla="*/ 0 w 1995"/>
                <a:gd name="T9" fmla="*/ 1503 h 2489"/>
              </a:gdLst>
              <a:ahLst/>
              <a:cxnLst>
                <a:cxn ang="0">
                  <a:pos x="T0" y="T1"/>
                </a:cxn>
                <a:cxn ang="0">
                  <a:pos x="T2" y="T3"/>
                </a:cxn>
                <a:cxn ang="0">
                  <a:pos x="T4" y="T5"/>
                </a:cxn>
                <a:cxn ang="0">
                  <a:pos x="T6" y="T7"/>
                </a:cxn>
                <a:cxn ang="0">
                  <a:pos x="T8" y="T9"/>
                </a:cxn>
              </a:cxnLst>
              <a:rect l="0" t="0" r="r" b="b"/>
              <a:pathLst>
                <a:path w="1995" h="2489">
                  <a:moveTo>
                    <a:pt x="0" y="1503"/>
                  </a:moveTo>
                  <a:lnTo>
                    <a:pt x="1246" y="1497"/>
                  </a:lnTo>
                  <a:lnTo>
                    <a:pt x="1994" y="2489"/>
                  </a:lnTo>
                  <a:lnTo>
                    <a:pt x="1995"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21"/>
            <p:cNvSpPr>
              <a:spLocks/>
            </p:cNvSpPr>
            <p:nvPr/>
          </p:nvSpPr>
          <p:spPr bwMode="auto">
            <a:xfrm>
              <a:off x="4762" y="3992"/>
              <a:ext cx="1993" cy="2487"/>
            </a:xfrm>
            <a:custGeom>
              <a:avLst/>
              <a:gdLst>
                <a:gd name="T0" fmla="*/ 1993 w 1993"/>
                <a:gd name="T1" fmla="*/ 2487 h 2487"/>
                <a:gd name="T2" fmla="*/ 1993 w 1993"/>
                <a:gd name="T3" fmla="*/ 0 h 2487"/>
                <a:gd name="T4" fmla="*/ 0 w 1993"/>
                <a:gd name="T5" fmla="*/ 1501 h 2487"/>
                <a:gd name="T6" fmla="*/ 1246 w 1993"/>
                <a:gd name="T7" fmla="*/ 1495 h 2487"/>
                <a:gd name="T8" fmla="*/ 1993 w 1993"/>
                <a:gd name="T9" fmla="*/ 2487 h 2487"/>
              </a:gdLst>
              <a:ahLst/>
              <a:cxnLst>
                <a:cxn ang="0">
                  <a:pos x="T0" y="T1"/>
                </a:cxn>
                <a:cxn ang="0">
                  <a:pos x="T2" y="T3"/>
                </a:cxn>
                <a:cxn ang="0">
                  <a:pos x="T4" y="T5"/>
                </a:cxn>
                <a:cxn ang="0">
                  <a:pos x="T6" y="T7"/>
                </a:cxn>
                <a:cxn ang="0">
                  <a:pos x="T8" y="T9"/>
                </a:cxn>
              </a:cxnLst>
              <a:rect l="0" t="0" r="r" b="b"/>
              <a:pathLst>
                <a:path w="1993" h="2487">
                  <a:moveTo>
                    <a:pt x="1993" y="2487"/>
                  </a:moveTo>
                  <a:lnTo>
                    <a:pt x="1993" y="0"/>
                  </a:lnTo>
                  <a:lnTo>
                    <a:pt x="0" y="1501"/>
                  </a:lnTo>
                  <a:lnTo>
                    <a:pt x="1246" y="1495"/>
                  </a:lnTo>
                  <a:lnTo>
                    <a:pt x="1993" y="24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22"/>
            <p:cNvSpPr>
              <a:spLocks/>
            </p:cNvSpPr>
            <p:nvPr/>
          </p:nvSpPr>
          <p:spPr bwMode="auto">
            <a:xfrm>
              <a:off x="4762" y="1503"/>
              <a:ext cx="1993" cy="2488"/>
            </a:xfrm>
            <a:custGeom>
              <a:avLst/>
              <a:gdLst>
                <a:gd name="T0" fmla="*/ 1993 w 1993"/>
                <a:gd name="T1" fmla="*/ 2488 h 2488"/>
                <a:gd name="T2" fmla="*/ 1993 w 1993"/>
                <a:gd name="T3" fmla="*/ 0 h 2488"/>
                <a:gd name="T4" fmla="*/ 0 w 1993"/>
                <a:gd name="T5" fmla="*/ 1501 h 2488"/>
                <a:gd name="T6" fmla="*/ 1246 w 1993"/>
                <a:gd name="T7" fmla="*/ 1496 h 2488"/>
                <a:gd name="T8" fmla="*/ 1993 w 1993"/>
                <a:gd name="T9" fmla="*/ 2488 h 2488"/>
              </a:gdLst>
              <a:ahLst/>
              <a:cxnLst>
                <a:cxn ang="0">
                  <a:pos x="T0" y="T1"/>
                </a:cxn>
                <a:cxn ang="0">
                  <a:pos x="T2" y="T3"/>
                </a:cxn>
                <a:cxn ang="0">
                  <a:pos x="T4" y="T5"/>
                </a:cxn>
                <a:cxn ang="0">
                  <a:pos x="T6" y="T7"/>
                </a:cxn>
                <a:cxn ang="0">
                  <a:pos x="T8" y="T9"/>
                </a:cxn>
              </a:cxnLst>
              <a:rect l="0" t="0" r="r" b="b"/>
              <a:pathLst>
                <a:path w="1993" h="2488">
                  <a:moveTo>
                    <a:pt x="1993" y="2488"/>
                  </a:moveTo>
                  <a:lnTo>
                    <a:pt x="1993" y="0"/>
                  </a:lnTo>
                  <a:lnTo>
                    <a:pt x="0" y="1501"/>
                  </a:lnTo>
                  <a:lnTo>
                    <a:pt x="1246" y="1496"/>
                  </a:lnTo>
                  <a:lnTo>
                    <a:pt x="1993" y="2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23"/>
            <p:cNvSpPr>
              <a:spLocks/>
            </p:cNvSpPr>
            <p:nvPr/>
          </p:nvSpPr>
          <p:spPr bwMode="auto">
            <a:xfrm>
              <a:off x="6755" y="2489"/>
              <a:ext cx="1993" cy="2489"/>
            </a:xfrm>
            <a:custGeom>
              <a:avLst/>
              <a:gdLst>
                <a:gd name="T0" fmla="*/ 0 w 1993"/>
                <a:gd name="T1" fmla="*/ 1503 h 2489"/>
                <a:gd name="T2" fmla="*/ 1246 w 1993"/>
                <a:gd name="T3" fmla="*/ 1497 h 2489"/>
                <a:gd name="T4" fmla="*/ 1993 w 1993"/>
                <a:gd name="T5" fmla="*/ 2489 h 2489"/>
                <a:gd name="T6" fmla="*/ 1993 w 1993"/>
                <a:gd name="T7" fmla="*/ 0 h 2489"/>
                <a:gd name="T8" fmla="*/ 0 w 1993"/>
                <a:gd name="T9" fmla="*/ 1503 h 2489"/>
              </a:gdLst>
              <a:ahLst/>
              <a:cxnLst>
                <a:cxn ang="0">
                  <a:pos x="T0" y="T1"/>
                </a:cxn>
                <a:cxn ang="0">
                  <a:pos x="T2" y="T3"/>
                </a:cxn>
                <a:cxn ang="0">
                  <a:pos x="T4" y="T5"/>
                </a:cxn>
                <a:cxn ang="0">
                  <a:pos x="T6" y="T7"/>
                </a:cxn>
                <a:cxn ang="0">
                  <a:pos x="T8" y="T9"/>
                </a:cxn>
              </a:cxnLst>
              <a:rect l="0" t="0" r="r" b="b"/>
              <a:pathLst>
                <a:path w="1993" h="2489">
                  <a:moveTo>
                    <a:pt x="0" y="1503"/>
                  </a:moveTo>
                  <a:lnTo>
                    <a:pt x="1246" y="1497"/>
                  </a:lnTo>
                  <a:lnTo>
                    <a:pt x="1993" y="2489"/>
                  </a:lnTo>
                  <a:lnTo>
                    <a:pt x="1993"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24"/>
            <p:cNvSpPr>
              <a:spLocks/>
            </p:cNvSpPr>
            <p:nvPr/>
          </p:nvSpPr>
          <p:spPr bwMode="auto">
            <a:xfrm>
              <a:off x="6755" y="1"/>
              <a:ext cx="1993" cy="2487"/>
            </a:xfrm>
            <a:custGeom>
              <a:avLst/>
              <a:gdLst>
                <a:gd name="T0" fmla="*/ 1993 w 1993"/>
                <a:gd name="T1" fmla="*/ 0 h 2487"/>
                <a:gd name="T2" fmla="*/ 0 w 1993"/>
                <a:gd name="T3" fmla="*/ 1501 h 2487"/>
                <a:gd name="T4" fmla="*/ 1246 w 1993"/>
                <a:gd name="T5" fmla="*/ 1496 h 2487"/>
                <a:gd name="T6" fmla="*/ 1993 w 1993"/>
                <a:gd name="T7" fmla="*/ 2487 h 2487"/>
                <a:gd name="T8" fmla="*/ 1993 w 1993"/>
                <a:gd name="T9" fmla="*/ 0 h 2487"/>
                <a:gd name="T10" fmla="*/ 1993 w 1993"/>
                <a:gd name="T11" fmla="*/ 0 h 2487"/>
              </a:gdLst>
              <a:ahLst/>
              <a:cxnLst>
                <a:cxn ang="0">
                  <a:pos x="T0" y="T1"/>
                </a:cxn>
                <a:cxn ang="0">
                  <a:pos x="T2" y="T3"/>
                </a:cxn>
                <a:cxn ang="0">
                  <a:pos x="T4" y="T5"/>
                </a:cxn>
                <a:cxn ang="0">
                  <a:pos x="T6" y="T7"/>
                </a:cxn>
                <a:cxn ang="0">
                  <a:pos x="T8" y="T9"/>
                </a:cxn>
                <a:cxn ang="0">
                  <a:pos x="T10" y="T11"/>
                </a:cxn>
              </a:cxnLst>
              <a:rect l="0" t="0" r="r" b="b"/>
              <a:pathLst>
                <a:path w="1993" h="2487">
                  <a:moveTo>
                    <a:pt x="1993" y="0"/>
                  </a:moveTo>
                  <a:lnTo>
                    <a:pt x="0" y="1501"/>
                  </a:lnTo>
                  <a:lnTo>
                    <a:pt x="1246" y="1496"/>
                  </a:lnTo>
                  <a:lnTo>
                    <a:pt x="1993" y="2487"/>
                  </a:lnTo>
                  <a:lnTo>
                    <a:pt x="1993" y="0"/>
                  </a:lnTo>
                  <a:lnTo>
                    <a:pt x="19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Freeform 25"/>
            <p:cNvSpPr>
              <a:spLocks/>
            </p:cNvSpPr>
            <p:nvPr/>
          </p:nvSpPr>
          <p:spPr bwMode="auto">
            <a:xfrm>
              <a:off x="6763" y="4978"/>
              <a:ext cx="1989" cy="1497"/>
            </a:xfrm>
            <a:custGeom>
              <a:avLst/>
              <a:gdLst>
                <a:gd name="T0" fmla="*/ 1989 w 1989"/>
                <a:gd name="T1" fmla="*/ 1497 h 1497"/>
                <a:gd name="T2" fmla="*/ 1989 w 1989"/>
                <a:gd name="T3" fmla="*/ 0 h 1497"/>
                <a:gd name="T4" fmla="*/ 0 w 1989"/>
                <a:gd name="T5" fmla="*/ 1497 h 1497"/>
                <a:gd name="T6" fmla="*/ 1989 w 1989"/>
                <a:gd name="T7" fmla="*/ 1497 h 1497"/>
              </a:gdLst>
              <a:ahLst/>
              <a:cxnLst>
                <a:cxn ang="0">
                  <a:pos x="T0" y="T1"/>
                </a:cxn>
                <a:cxn ang="0">
                  <a:pos x="T2" y="T3"/>
                </a:cxn>
                <a:cxn ang="0">
                  <a:pos x="T4" y="T5"/>
                </a:cxn>
                <a:cxn ang="0">
                  <a:pos x="T6" y="T7"/>
                </a:cxn>
              </a:cxnLst>
              <a:rect l="0" t="0" r="r" b="b"/>
              <a:pathLst>
                <a:path w="1989" h="1497">
                  <a:moveTo>
                    <a:pt x="1989" y="1497"/>
                  </a:moveTo>
                  <a:lnTo>
                    <a:pt x="1989" y="0"/>
                  </a:lnTo>
                  <a:lnTo>
                    <a:pt x="0" y="1497"/>
                  </a:lnTo>
                  <a:lnTo>
                    <a:pt x="1989" y="1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0106600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02_Otsikkodia">
    <p:bg>
      <p:bgPr>
        <a:solidFill>
          <a:schemeClr val="tx2"/>
        </a:solidFill>
        <a:effectLst/>
      </p:bgPr>
    </p:bg>
    <p:spTree>
      <p:nvGrpSpPr>
        <p:cNvPr id="1" name=""/>
        <p:cNvGrpSpPr/>
        <p:nvPr/>
      </p:nvGrpSpPr>
      <p:grpSpPr>
        <a:xfrm>
          <a:off x="0" y="0"/>
          <a:ext cx="0" cy="0"/>
          <a:chOff x="0" y="0"/>
          <a:chExt cx="0" cy="0"/>
        </a:xfrm>
      </p:grpSpPr>
      <p:pic>
        <p:nvPicPr>
          <p:cNvPr id="3" name="Kuva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9143"/>
            <a:ext cx="12191998" cy="6876287"/>
          </a:xfrm>
          <a:prstGeom prst="rect">
            <a:avLst/>
          </a:prstGeom>
        </p:spPr>
      </p:pic>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50447" y="922752"/>
            <a:ext cx="7494394" cy="2931697"/>
          </a:xfrm>
          <a:effectLst>
            <a:outerShdw blurRad="50800" dist="38100" dir="2700000" algn="tl" rotWithShape="0">
              <a:prstClr val="black">
                <a:alpha val="40000"/>
              </a:prstClr>
            </a:outerShdw>
          </a:effectLst>
        </p:spPr>
        <p:txBody>
          <a:bodyPr rtlCol="0" anchor="t"/>
          <a:lstStyle>
            <a:lvl1pPr rtl="0">
              <a:lnSpc>
                <a:spcPct val="83000"/>
              </a:lnSpc>
              <a:defRPr sz="5500" b="0">
                <a:solidFill>
                  <a:schemeClr val="bg1"/>
                </a:solidFill>
              </a:defRPr>
            </a:lvl1pPr>
          </a:lstStyle>
          <a:p>
            <a:pPr rtl="0"/>
            <a:r>
              <a:rPr lang="fi-FI"/>
              <a:t>2 Otsikkodia 55 pt</a:t>
            </a:r>
            <a:br>
              <a:rPr lang="fi-FI"/>
            </a:br>
            <a:r>
              <a:rPr lang="fi-FI" err="1"/>
              <a:t>Lorem</a:t>
            </a:r>
            <a:r>
              <a:rPr lang="fi-FI"/>
              <a:t> ipsum </a:t>
            </a:r>
            <a:r>
              <a:rPr lang="fi-FI" err="1"/>
              <a:t>dolor</a:t>
            </a:r>
            <a:r>
              <a:rPr lang="fi-FI"/>
              <a:t> sit </a:t>
            </a:r>
            <a:r>
              <a:rPr lang="fi-FI" err="1"/>
              <a:t>ametconsectetur</a:t>
            </a:r>
            <a:br>
              <a:rPr lang="fi-FI"/>
            </a:br>
            <a:r>
              <a:rPr lang="fi-FI" err="1"/>
              <a:t>adipiscing</a:t>
            </a:r>
            <a:r>
              <a:rPr lang="fi-FI"/>
              <a:t> elit </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50447" y="4195160"/>
            <a:ext cx="7494394" cy="742647"/>
          </a:xfrm>
          <a:effectLst>
            <a:outerShdw blurRad="50800" dist="38100" dir="2700000" algn="tl" rotWithShape="0">
              <a:prstClr val="black">
                <a:alpha val="40000"/>
              </a:prstClr>
            </a:outerShdw>
          </a:effectLst>
        </p:spPr>
        <p:txBody>
          <a:bodyPr rtlCol="0"/>
          <a:lstStyle>
            <a:lvl1pPr marL="0" indent="0" rtl="0">
              <a:lnSpc>
                <a:spcPct val="100000"/>
              </a:lnSpc>
              <a:buNone/>
              <a:defRPr sz="24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i-FI"/>
              <a:t>Alaotsikko 24 pt </a:t>
            </a:r>
            <a:r>
              <a:rPr lang="fi-FI" err="1"/>
              <a:t>lorem</a:t>
            </a:r>
            <a:r>
              <a:rPr lang="fi-FI"/>
              <a:t>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 </a:t>
            </a:r>
          </a:p>
        </p:txBody>
      </p:sp>
      <p:grpSp>
        <p:nvGrpSpPr>
          <p:cNvPr id="6" name="Group 28"/>
          <p:cNvGrpSpPr>
            <a:grpSpLocks noChangeAspect="1"/>
          </p:cNvGrpSpPr>
          <p:nvPr userDrawn="1"/>
        </p:nvGrpSpPr>
        <p:grpSpPr bwMode="auto">
          <a:xfrm>
            <a:off x="310242" y="6144138"/>
            <a:ext cx="1524141" cy="428400"/>
            <a:chOff x="3418" y="2582"/>
            <a:chExt cx="4682" cy="1316"/>
          </a:xfrm>
          <a:solidFill>
            <a:schemeClr val="accent6"/>
          </a:solidFill>
        </p:grpSpPr>
        <p:sp>
          <p:nvSpPr>
            <p:cNvPr id="8"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6534721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03_Otsikkodia">
    <p:bg>
      <p:bgPr>
        <a:solidFill>
          <a:schemeClr val="accent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50447" y="922752"/>
            <a:ext cx="7494394" cy="2931697"/>
          </a:xfrm>
        </p:spPr>
        <p:txBody>
          <a:bodyPr rtlCol="0" anchor="t"/>
          <a:lstStyle>
            <a:lvl1pPr rtl="0">
              <a:lnSpc>
                <a:spcPct val="83000"/>
              </a:lnSpc>
              <a:defRPr sz="5500" b="0">
                <a:solidFill>
                  <a:schemeClr val="accent6"/>
                </a:solidFill>
              </a:defRPr>
            </a:lvl1pPr>
          </a:lstStyle>
          <a:p>
            <a:pPr rtl="0"/>
            <a:r>
              <a:rPr lang="fi-FI"/>
              <a:t>3 Otsikkodia 55 pt</a:t>
            </a:r>
            <a:br>
              <a:rPr lang="fi-FI"/>
            </a:br>
            <a:r>
              <a:rPr lang="fi-FI" err="1"/>
              <a:t>Lorem</a:t>
            </a:r>
            <a:r>
              <a:rPr lang="fi-FI"/>
              <a:t> ipsum </a:t>
            </a:r>
            <a:r>
              <a:rPr lang="fi-FI" err="1"/>
              <a:t>dolor</a:t>
            </a:r>
            <a:r>
              <a:rPr lang="fi-FI"/>
              <a:t> sit </a:t>
            </a:r>
            <a:r>
              <a:rPr lang="fi-FI" err="1"/>
              <a:t>ametconsectetur</a:t>
            </a:r>
            <a:br>
              <a:rPr lang="fi-FI"/>
            </a:br>
            <a:r>
              <a:rPr lang="fi-FI" err="1"/>
              <a:t>adipiscing</a:t>
            </a:r>
            <a:r>
              <a:rPr lang="fi-FI"/>
              <a:t> elit</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50447" y="4195160"/>
            <a:ext cx="7494394" cy="742647"/>
          </a:xfrm>
        </p:spPr>
        <p:txBody>
          <a:bodyPr rtlCol="0"/>
          <a:lstStyle>
            <a:lvl1pPr marL="0" indent="0" rtl="0">
              <a:lnSpc>
                <a:spcPct val="100000"/>
              </a:lnSpc>
              <a:buNone/>
              <a:defRPr sz="2400">
                <a:solidFill>
                  <a:schemeClr val="accent6"/>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i-FI"/>
              <a:t>Alaotsikko 24 pt </a:t>
            </a:r>
            <a:r>
              <a:rPr lang="fi-FI" err="1"/>
              <a:t>lorem</a:t>
            </a:r>
            <a:r>
              <a:rPr lang="fi-FI"/>
              <a:t>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 </a:t>
            </a:r>
          </a:p>
        </p:txBody>
      </p:sp>
      <p:grpSp>
        <p:nvGrpSpPr>
          <p:cNvPr id="6" name="Group 28"/>
          <p:cNvGrpSpPr>
            <a:grpSpLocks noChangeAspect="1"/>
          </p:cNvGrpSpPr>
          <p:nvPr userDrawn="1"/>
        </p:nvGrpSpPr>
        <p:grpSpPr bwMode="auto">
          <a:xfrm>
            <a:off x="310242" y="6144138"/>
            <a:ext cx="1524141" cy="428400"/>
            <a:chOff x="3418" y="2582"/>
            <a:chExt cx="4682" cy="1316"/>
          </a:xfrm>
          <a:solidFill>
            <a:schemeClr val="accent6"/>
          </a:solidFill>
        </p:grpSpPr>
        <p:sp>
          <p:nvSpPr>
            <p:cNvPr id="8"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7" name="Group 19"/>
          <p:cNvGrpSpPr>
            <a:grpSpLocks noChangeAspect="1"/>
          </p:cNvGrpSpPr>
          <p:nvPr userDrawn="1"/>
        </p:nvGrpSpPr>
        <p:grpSpPr bwMode="auto">
          <a:xfrm>
            <a:off x="7961613" y="2278380"/>
            <a:ext cx="4230387" cy="4579620"/>
            <a:chOff x="2768" y="1"/>
            <a:chExt cx="5984" cy="6478"/>
          </a:xfrm>
          <a:solidFill>
            <a:schemeClr val="accent6"/>
          </a:solidFill>
        </p:grpSpPr>
        <p:sp>
          <p:nvSpPr>
            <p:cNvPr id="18" name="Freeform 20"/>
            <p:cNvSpPr>
              <a:spLocks/>
            </p:cNvSpPr>
            <p:nvPr/>
          </p:nvSpPr>
          <p:spPr bwMode="auto">
            <a:xfrm>
              <a:off x="2768" y="3004"/>
              <a:ext cx="1995" cy="2489"/>
            </a:xfrm>
            <a:custGeom>
              <a:avLst/>
              <a:gdLst>
                <a:gd name="T0" fmla="*/ 0 w 1995"/>
                <a:gd name="T1" fmla="*/ 1503 h 2489"/>
                <a:gd name="T2" fmla="*/ 1246 w 1995"/>
                <a:gd name="T3" fmla="*/ 1497 h 2489"/>
                <a:gd name="T4" fmla="*/ 1994 w 1995"/>
                <a:gd name="T5" fmla="*/ 2489 h 2489"/>
                <a:gd name="T6" fmla="*/ 1995 w 1995"/>
                <a:gd name="T7" fmla="*/ 0 h 2489"/>
                <a:gd name="T8" fmla="*/ 0 w 1995"/>
                <a:gd name="T9" fmla="*/ 1503 h 2489"/>
              </a:gdLst>
              <a:ahLst/>
              <a:cxnLst>
                <a:cxn ang="0">
                  <a:pos x="T0" y="T1"/>
                </a:cxn>
                <a:cxn ang="0">
                  <a:pos x="T2" y="T3"/>
                </a:cxn>
                <a:cxn ang="0">
                  <a:pos x="T4" y="T5"/>
                </a:cxn>
                <a:cxn ang="0">
                  <a:pos x="T6" y="T7"/>
                </a:cxn>
                <a:cxn ang="0">
                  <a:pos x="T8" y="T9"/>
                </a:cxn>
              </a:cxnLst>
              <a:rect l="0" t="0" r="r" b="b"/>
              <a:pathLst>
                <a:path w="1995" h="2489">
                  <a:moveTo>
                    <a:pt x="0" y="1503"/>
                  </a:moveTo>
                  <a:lnTo>
                    <a:pt x="1246" y="1497"/>
                  </a:lnTo>
                  <a:lnTo>
                    <a:pt x="1994" y="2489"/>
                  </a:lnTo>
                  <a:lnTo>
                    <a:pt x="1995"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21"/>
            <p:cNvSpPr>
              <a:spLocks/>
            </p:cNvSpPr>
            <p:nvPr/>
          </p:nvSpPr>
          <p:spPr bwMode="auto">
            <a:xfrm>
              <a:off x="4762" y="3992"/>
              <a:ext cx="1993" cy="2487"/>
            </a:xfrm>
            <a:custGeom>
              <a:avLst/>
              <a:gdLst>
                <a:gd name="T0" fmla="*/ 1993 w 1993"/>
                <a:gd name="T1" fmla="*/ 2487 h 2487"/>
                <a:gd name="T2" fmla="*/ 1993 w 1993"/>
                <a:gd name="T3" fmla="*/ 0 h 2487"/>
                <a:gd name="T4" fmla="*/ 0 w 1993"/>
                <a:gd name="T5" fmla="*/ 1501 h 2487"/>
                <a:gd name="T6" fmla="*/ 1246 w 1993"/>
                <a:gd name="T7" fmla="*/ 1495 h 2487"/>
                <a:gd name="T8" fmla="*/ 1993 w 1993"/>
                <a:gd name="T9" fmla="*/ 2487 h 2487"/>
              </a:gdLst>
              <a:ahLst/>
              <a:cxnLst>
                <a:cxn ang="0">
                  <a:pos x="T0" y="T1"/>
                </a:cxn>
                <a:cxn ang="0">
                  <a:pos x="T2" y="T3"/>
                </a:cxn>
                <a:cxn ang="0">
                  <a:pos x="T4" y="T5"/>
                </a:cxn>
                <a:cxn ang="0">
                  <a:pos x="T6" y="T7"/>
                </a:cxn>
                <a:cxn ang="0">
                  <a:pos x="T8" y="T9"/>
                </a:cxn>
              </a:cxnLst>
              <a:rect l="0" t="0" r="r" b="b"/>
              <a:pathLst>
                <a:path w="1993" h="2487">
                  <a:moveTo>
                    <a:pt x="1993" y="2487"/>
                  </a:moveTo>
                  <a:lnTo>
                    <a:pt x="1993" y="0"/>
                  </a:lnTo>
                  <a:lnTo>
                    <a:pt x="0" y="1501"/>
                  </a:lnTo>
                  <a:lnTo>
                    <a:pt x="1246" y="1495"/>
                  </a:lnTo>
                  <a:lnTo>
                    <a:pt x="1993" y="24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22"/>
            <p:cNvSpPr>
              <a:spLocks/>
            </p:cNvSpPr>
            <p:nvPr/>
          </p:nvSpPr>
          <p:spPr bwMode="auto">
            <a:xfrm>
              <a:off x="4762" y="1503"/>
              <a:ext cx="1993" cy="2488"/>
            </a:xfrm>
            <a:custGeom>
              <a:avLst/>
              <a:gdLst>
                <a:gd name="T0" fmla="*/ 1993 w 1993"/>
                <a:gd name="T1" fmla="*/ 2488 h 2488"/>
                <a:gd name="T2" fmla="*/ 1993 w 1993"/>
                <a:gd name="T3" fmla="*/ 0 h 2488"/>
                <a:gd name="T4" fmla="*/ 0 w 1993"/>
                <a:gd name="T5" fmla="*/ 1501 h 2488"/>
                <a:gd name="T6" fmla="*/ 1246 w 1993"/>
                <a:gd name="T7" fmla="*/ 1496 h 2488"/>
                <a:gd name="T8" fmla="*/ 1993 w 1993"/>
                <a:gd name="T9" fmla="*/ 2488 h 2488"/>
              </a:gdLst>
              <a:ahLst/>
              <a:cxnLst>
                <a:cxn ang="0">
                  <a:pos x="T0" y="T1"/>
                </a:cxn>
                <a:cxn ang="0">
                  <a:pos x="T2" y="T3"/>
                </a:cxn>
                <a:cxn ang="0">
                  <a:pos x="T4" y="T5"/>
                </a:cxn>
                <a:cxn ang="0">
                  <a:pos x="T6" y="T7"/>
                </a:cxn>
                <a:cxn ang="0">
                  <a:pos x="T8" y="T9"/>
                </a:cxn>
              </a:cxnLst>
              <a:rect l="0" t="0" r="r" b="b"/>
              <a:pathLst>
                <a:path w="1993" h="2488">
                  <a:moveTo>
                    <a:pt x="1993" y="2488"/>
                  </a:moveTo>
                  <a:lnTo>
                    <a:pt x="1993" y="0"/>
                  </a:lnTo>
                  <a:lnTo>
                    <a:pt x="0" y="1501"/>
                  </a:lnTo>
                  <a:lnTo>
                    <a:pt x="1246" y="1496"/>
                  </a:lnTo>
                  <a:lnTo>
                    <a:pt x="1993" y="2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23"/>
            <p:cNvSpPr>
              <a:spLocks/>
            </p:cNvSpPr>
            <p:nvPr/>
          </p:nvSpPr>
          <p:spPr bwMode="auto">
            <a:xfrm>
              <a:off x="6755" y="2489"/>
              <a:ext cx="1993" cy="2489"/>
            </a:xfrm>
            <a:custGeom>
              <a:avLst/>
              <a:gdLst>
                <a:gd name="T0" fmla="*/ 0 w 1993"/>
                <a:gd name="T1" fmla="*/ 1503 h 2489"/>
                <a:gd name="T2" fmla="*/ 1246 w 1993"/>
                <a:gd name="T3" fmla="*/ 1497 h 2489"/>
                <a:gd name="T4" fmla="*/ 1993 w 1993"/>
                <a:gd name="T5" fmla="*/ 2489 h 2489"/>
                <a:gd name="T6" fmla="*/ 1993 w 1993"/>
                <a:gd name="T7" fmla="*/ 0 h 2489"/>
                <a:gd name="T8" fmla="*/ 0 w 1993"/>
                <a:gd name="T9" fmla="*/ 1503 h 2489"/>
              </a:gdLst>
              <a:ahLst/>
              <a:cxnLst>
                <a:cxn ang="0">
                  <a:pos x="T0" y="T1"/>
                </a:cxn>
                <a:cxn ang="0">
                  <a:pos x="T2" y="T3"/>
                </a:cxn>
                <a:cxn ang="0">
                  <a:pos x="T4" y="T5"/>
                </a:cxn>
                <a:cxn ang="0">
                  <a:pos x="T6" y="T7"/>
                </a:cxn>
                <a:cxn ang="0">
                  <a:pos x="T8" y="T9"/>
                </a:cxn>
              </a:cxnLst>
              <a:rect l="0" t="0" r="r" b="b"/>
              <a:pathLst>
                <a:path w="1993" h="2489">
                  <a:moveTo>
                    <a:pt x="0" y="1503"/>
                  </a:moveTo>
                  <a:lnTo>
                    <a:pt x="1246" y="1497"/>
                  </a:lnTo>
                  <a:lnTo>
                    <a:pt x="1993" y="2489"/>
                  </a:lnTo>
                  <a:lnTo>
                    <a:pt x="1993"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24"/>
            <p:cNvSpPr>
              <a:spLocks/>
            </p:cNvSpPr>
            <p:nvPr/>
          </p:nvSpPr>
          <p:spPr bwMode="auto">
            <a:xfrm>
              <a:off x="6755" y="1"/>
              <a:ext cx="1993" cy="2487"/>
            </a:xfrm>
            <a:custGeom>
              <a:avLst/>
              <a:gdLst>
                <a:gd name="T0" fmla="*/ 1993 w 1993"/>
                <a:gd name="T1" fmla="*/ 0 h 2487"/>
                <a:gd name="T2" fmla="*/ 0 w 1993"/>
                <a:gd name="T3" fmla="*/ 1501 h 2487"/>
                <a:gd name="T4" fmla="*/ 1246 w 1993"/>
                <a:gd name="T5" fmla="*/ 1496 h 2487"/>
                <a:gd name="T6" fmla="*/ 1993 w 1993"/>
                <a:gd name="T7" fmla="*/ 2487 h 2487"/>
                <a:gd name="T8" fmla="*/ 1993 w 1993"/>
                <a:gd name="T9" fmla="*/ 0 h 2487"/>
                <a:gd name="T10" fmla="*/ 1993 w 1993"/>
                <a:gd name="T11" fmla="*/ 0 h 2487"/>
              </a:gdLst>
              <a:ahLst/>
              <a:cxnLst>
                <a:cxn ang="0">
                  <a:pos x="T0" y="T1"/>
                </a:cxn>
                <a:cxn ang="0">
                  <a:pos x="T2" y="T3"/>
                </a:cxn>
                <a:cxn ang="0">
                  <a:pos x="T4" y="T5"/>
                </a:cxn>
                <a:cxn ang="0">
                  <a:pos x="T6" y="T7"/>
                </a:cxn>
                <a:cxn ang="0">
                  <a:pos x="T8" y="T9"/>
                </a:cxn>
                <a:cxn ang="0">
                  <a:pos x="T10" y="T11"/>
                </a:cxn>
              </a:cxnLst>
              <a:rect l="0" t="0" r="r" b="b"/>
              <a:pathLst>
                <a:path w="1993" h="2487">
                  <a:moveTo>
                    <a:pt x="1993" y="0"/>
                  </a:moveTo>
                  <a:lnTo>
                    <a:pt x="0" y="1501"/>
                  </a:lnTo>
                  <a:lnTo>
                    <a:pt x="1246" y="1496"/>
                  </a:lnTo>
                  <a:lnTo>
                    <a:pt x="1993" y="2487"/>
                  </a:lnTo>
                  <a:lnTo>
                    <a:pt x="1993" y="0"/>
                  </a:lnTo>
                  <a:lnTo>
                    <a:pt x="19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Freeform 25"/>
            <p:cNvSpPr>
              <a:spLocks/>
            </p:cNvSpPr>
            <p:nvPr/>
          </p:nvSpPr>
          <p:spPr bwMode="auto">
            <a:xfrm>
              <a:off x="6763" y="4978"/>
              <a:ext cx="1989" cy="1497"/>
            </a:xfrm>
            <a:custGeom>
              <a:avLst/>
              <a:gdLst>
                <a:gd name="T0" fmla="*/ 1989 w 1989"/>
                <a:gd name="T1" fmla="*/ 1497 h 1497"/>
                <a:gd name="T2" fmla="*/ 1989 w 1989"/>
                <a:gd name="T3" fmla="*/ 0 h 1497"/>
                <a:gd name="T4" fmla="*/ 0 w 1989"/>
                <a:gd name="T5" fmla="*/ 1497 h 1497"/>
                <a:gd name="T6" fmla="*/ 1989 w 1989"/>
                <a:gd name="T7" fmla="*/ 1497 h 1497"/>
              </a:gdLst>
              <a:ahLst/>
              <a:cxnLst>
                <a:cxn ang="0">
                  <a:pos x="T0" y="T1"/>
                </a:cxn>
                <a:cxn ang="0">
                  <a:pos x="T2" y="T3"/>
                </a:cxn>
                <a:cxn ang="0">
                  <a:pos x="T4" y="T5"/>
                </a:cxn>
                <a:cxn ang="0">
                  <a:pos x="T6" y="T7"/>
                </a:cxn>
              </a:cxnLst>
              <a:rect l="0" t="0" r="r" b="b"/>
              <a:pathLst>
                <a:path w="1989" h="1497">
                  <a:moveTo>
                    <a:pt x="1989" y="1497"/>
                  </a:moveTo>
                  <a:lnTo>
                    <a:pt x="1989" y="0"/>
                  </a:lnTo>
                  <a:lnTo>
                    <a:pt x="0" y="1497"/>
                  </a:lnTo>
                  <a:lnTo>
                    <a:pt x="1989" y="1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6829272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1_Otsikko_ja_teksti">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9052833" cy="895350"/>
          </a:xfrm>
        </p:spPr>
        <p:txBody>
          <a:bodyPr rtlCol="0" anchor="t"/>
          <a:lstStyle>
            <a:lvl1pPr rtl="0">
              <a:lnSpc>
                <a:spcPct val="100000"/>
              </a:lnSpc>
              <a:defRPr sz="3200" b="0" baseline="0">
                <a:solidFill>
                  <a:schemeClr val="accent1"/>
                </a:solidFill>
              </a:defRPr>
            </a:lvl1pPr>
          </a:lstStyle>
          <a:p>
            <a:pPr rtl="0"/>
            <a:r>
              <a:rPr lang="fi-FI"/>
              <a:t>1 Tekstidian otsikko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eu</a:t>
            </a:r>
            <a:r>
              <a:rPr lang="fi-FI"/>
              <a:t> </a:t>
            </a:r>
            <a:r>
              <a:rPr lang="fi-FI" err="1"/>
              <a:t>feugiat</a:t>
            </a:r>
            <a:r>
              <a:rPr lang="fi-FI"/>
              <a:t> elit</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33425" y="2085976"/>
            <a:ext cx="8629650" cy="3371850"/>
          </a:xfrm>
        </p:spPr>
        <p:txBody>
          <a:bodyPr rtlCol="0">
            <a:normAutofit/>
          </a:bodyPr>
          <a:lstStyle>
            <a:lvl1pPr marL="0" indent="0" rtl="0">
              <a:lnSpc>
                <a:spcPct val="100000"/>
              </a:lnSpc>
              <a:spcBef>
                <a:spcPts val="0"/>
              </a:spcBef>
              <a:spcAft>
                <a:spcPts val="1000"/>
              </a:spcAft>
              <a:buFont typeface="Arial" panose="020B0604020202020204" pitchFamily="34" charset="0"/>
              <a:buNone/>
              <a:defRPr sz="1800">
                <a:solidFill>
                  <a:schemeClr val="accent1"/>
                </a:solidFill>
              </a:defRPr>
            </a:lvl1pPr>
            <a:lvl2pPr marL="552450" indent="-285750">
              <a:lnSpc>
                <a:spcPct val="100000"/>
              </a:lnSpc>
              <a:spcBef>
                <a:spcPts val="0"/>
              </a:spcBef>
              <a:spcAft>
                <a:spcPts val="1000"/>
              </a:spcAft>
              <a:buFont typeface="Arial" panose="020B0604020202020204" pitchFamily="34" charset="0"/>
              <a:buChar char="•"/>
              <a:defRPr/>
            </a:lvl2pPr>
            <a:lvl3pPr marL="542925" indent="0">
              <a:buNone/>
              <a:defRPr/>
            </a:lvl3pPr>
            <a:lvl4pPr marL="809625" indent="0">
              <a:buNone/>
              <a:defRPr/>
            </a:lvl4pPr>
            <a:lvl5pPr marL="1076325" indent="0">
              <a:buNone/>
              <a:defRPr/>
            </a:lvl5pPr>
          </a:lstStyle>
          <a:p>
            <a:pPr lvl="0" rtl="0"/>
            <a:r>
              <a:rPr lang="fi-FI"/>
              <a:t>18 pt </a:t>
            </a:r>
            <a:r>
              <a:rPr lang="fi-FI" err="1"/>
              <a:t>Sed</a:t>
            </a:r>
            <a:r>
              <a:rPr lang="fi-FI"/>
              <a:t> </a:t>
            </a:r>
            <a:r>
              <a:rPr lang="fi-FI" err="1"/>
              <a:t>finibus</a:t>
            </a:r>
            <a:r>
              <a:rPr lang="fi-FI"/>
              <a:t> </a:t>
            </a:r>
            <a:r>
              <a:rPr lang="fi-FI" err="1"/>
              <a:t>risus</a:t>
            </a:r>
            <a:r>
              <a:rPr lang="fi-FI"/>
              <a:t> </a:t>
            </a:r>
            <a:r>
              <a:rPr lang="fi-FI" err="1"/>
              <a:t>justo</a:t>
            </a:r>
            <a:r>
              <a:rPr lang="fi-FI"/>
              <a:t>, </a:t>
            </a:r>
            <a:r>
              <a:rPr lang="fi-FI" err="1"/>
              <a:t>eu</a:t>
            </a:r>
            <a:r>
              <a:rPr lang="fi-FI"/>
              <a:t> </a:t>
            </a:r>
            <a:r>
              <a:rPr lang="fi-FI" err="1"/>
              <a:t>rutrum</a:t>
            </a:r>
            <a:r>
              <a:rPr lang="fi-FI"/>
              <a:t> </a:t>
            </a:r>
            <a:r>
              <a:rPr lang="fi-FI" err="1"/>
              <a:t>justo</a:t>
            </a:r>
            <a:r>
              <a:rPr lang="fi-FI"/>
              <a:t> </a:t>
            </a:r>
            <a:r>
              <a:rPr lang="fi-FI" err="1"/>
              <a:t>porttitor</a:t>
            </a:r>
            <a:r>
              <a:rPr lang="fi-FI"/>
              <a:t> </a:t>
            </a:r>
            <a:r>
              <a:rPr lang="fi-FI" err="1"/>
              <a:t>ac</a:t>
            </a:r>
            <a:r>
              <a:rPr lang="fi-FI"/>
              <a:t>. </a:t>
            </a:r>
            <a:r>
              <a:rPr lang="fi-FI" err="1"/>
              <a:t>Maecenas</a:t>
            </a:r>
            <a:r>
              <a:rPr lang="fi-FI"/>
              <a:t> </a:t>
            </a:r>
            <a:r>
              <a:rPr lang="fi-FI" err="1"/>
              <a:t>mauris</a:t>
            </a:r>
            <a:r>
              <a:rPr lang="fi-FI"/>
              <a:t> </a:t>
            </a:r>
            <a:r>
              <a:rPr lang="fi-FI" err="1"/>
              <a:t>velit</a:t>
            </a:r>
            <a:r>
              <a:rPr lang="fi-FI"/>
              <a:t>, </a:t>
            </a:r>
            <a:r>
              <a:rPr lang="fi-FI" err="1"/>
              <a:t>ullamcorper</a:t>
            </a:r>
            <a:r>
              <a:rPr lang="fi-FI"/>
              <a:t> </a:t>
            </a:r>
            <a:r>
              <a:rPr lang="fi-FI" err="1"/>
              <a:t>eu</a:t>
            </a:r>
            <a:r>
              <a:rPr lang="fi-FI"/>
              <a:t> </a:t>
            </a:r>
            <a:r>
              <a:rPr lang="fi-FI" err="1"/>
              <a:t>justo</a:t>
            </a:r>
            <a:r>
              <a:rPr lang="fi-FI"/>
              <a:t> sit </a:t>
            </a:r>
            <a:r>
              <a:rPr lang="fi-FI" err="1"/>
              <a:t>amet</a:t>
            </a:r>
            <a:r>
              <a:rPr lang="fi-FI"/>
              <a:t>, </a:t>
            </a:r>
            <a:r>
              <a:rPr lang="fi-FI" err="1"/>
              <a:t>condimentum</a:t>
            </a:r>
            <a:r>
              <a:rPr lang="fi-FI"/>
              <a:t> </a:t>
            </a:r>
            <a:r>
              <a:rPr lang="fi-FI" err="1"/>
              <a:t>facilisis</a:t>
            </a:r>
            <a:r>
              <a:rPr lang="fi-FI"/>
              <a:t> </a:t>
            </a:r>
            <a:r>
              <a:rPr lang="fi-FI" err="1"/>
              <a:t>ipsum</a:t>
            </a:r>
            <a:r>
              <a:rPr lang="fi-FI"/>
              <a:t>.</a:t>
            </a:r>
          </a:p>
          <a:p>
            <a:pPr lvl="1" rtl="0"/>
            <a:r>
              <a:rPr lang="fi-FI"/>
              <a:t>16 pt </a:t>
            </a:r>
            <a:r>
              <a:rPr lang="fi-FI" err="1"/>
              <a:t>Nulla</a:t>
            </a:r>
            <a:r>
              <a:rPr lang="fi-FI"/>
              <a:t> </a:t>
            </a:r>
            <a:r>
              <a:rPr lang="fi-FI" err="1"/>
              <a:t>finibus</a:t>
            </a:r>
            <a:r>
              <a:rPr lang="fi-FI"/>
              <a:t> </a:t>
            </a:r>
            <a:r>
              <a:rPr lang="fi-FI" err="1"/>
              <a:t>posuere</a:t>
            </a:r>
            <a:r>
              <a:rPr lang="fi-FI"/>
              <a:t> </a:t>
            </a:r>
            <a:r>
              <a:rPr lang="fi-FI" err="1"/>
              <a:t>metus</a:t>
            </a:r>
            <a:r>
              <a:rPr lang="fi-FI"/>
              <a:t>, </a:t>
            </a:r>
            <a:r>
              <a:rPr lang="fi-FI" err="1"/>
              <a:t>eu</a:t>
            </a:r>
            <a:r>
              <a:rPr lang="fi-FI"/>
              <a:t> </a:t>
            </a:r>
            <a:r>
              <a:rPr lang="fi-FI" err="1"/>
              <a:t>posuere</a:t>
            </a:r>
            <a:r>
              <a:rPr lang="fi-FI"/>
              <a:t> </a:t>
            </a:r>
            <a:r>
              <a:rPr lang="fi-FI" err="1"/>
              <a:t>sem</a:t>
            </a:r>
            <a:r>
              <a:rPr lang="fi-FI"/>
              <a:t> </a:t>
            </a:r>
            <a:r>
              <a:rPr lang="fi-FI" err="1"/>
              <a:t>ultrices</a:t>
            </a:r>
            <a:r>
              <a:rPr lang="fi-FI"/>
              <a:t> </a:t>
            </a:r>
            <a:r>
              <a:rPr lang="fi-FI" err="1"/>
              <a:t>eget</a:t>
            </a:r>
            <a:r>
              <a:rPr lang="fi-FI"/>
              <a:t>. </a:t>
            </a:r>
            <a:r>
              <a:rPr lang="fi-FI" err="1"/>
              <a:t>Sed</a:t>
            </a:r>
            <a:r>
              <a:rPr lang="fi-FI"/>
              <a:t> </a:t>
            </a:r>
            <a:r>
              <a:rPr lang="fi-FI" err="1"/>
              <a:t>vestibulum</a:t>
            </a:r>
            <a:r>
              <a:rPr lang="fi-FI"/>
              <a:t> </a:t>
            </a:r>
            <a:r>
              <a:rPr lang="fi-FI" err="1"/>
              <a:t>nibh</a:t>
            </a:r>
            <a:r>
              <a:rPr lang="fi-FI"/>
              <a:t> a </a:t>
            </a:r>
            <a:r>
              <a:rPr lang="fi-FI" err="1"/>
              <a:t>dui</a:t>
            </a:r>
            <a:r>
              <a:rPr lang="fi-FI"/>
              <a:t> </a:t>
            </a:r>
            <a:r>
              <a:rPr lang="fi-FI" err="1"/>
              <a:t>lobortis</a:t>
            </a:r>
            <a:r>
              <a:rPr lang="fi-FI"/>
              <a:t>, id </a:t>
            </a:r>
            <a:r>
              <a:rPr lang="fi-FI" err="1"/>
              <a:t>venenatis</a:t>
            </a:r>
            <a:r>
              <a:rPr lang="fi-FI"/>
              <a:t> </a:t>
            </a:r>
            <a:r>
              <a:rPr lang="fi-FI" err="1"/>
              <a:t>nunc</a:t>
            </a:r>
            <a:r>
              <a:rPr lang="fi-FI"/>
              <a:t> </a:t>
            </a:r>
            <a:r>
              <a:rPr lang="fi-FI" err="1"/>
              <a:t>rhoncus</a:t>
            </a:r>
            <a:r>
              <a:rPr lang="fi-FI"/>
              <a:t>.</a:t>
            </a:r>
          </a:p>
          <a:p>
            <a:pPr lvl="1" rtl="0"/>
            <a:r>
              <a:rPr lang="fi-FI" err="1"/>
              <a:t>Nullam</a:t>
            </a:r>
            <a:r>
              <a:rPr lang="fi-FI"/>
              <a:t> vitae </a:t>
            </a:r>
            <a:r>
              <a:rPr lang="fi-FI" err="1"/>
              <a:t>turpis</a:t>
            </a:r>
            <a:r>
              <a:rPr lang="fi-FI"/>
              <a:t> </a:t>
            </a:r>
            <a:r>
              <a:rPr lang="fi-FI" err="1"/>
              <a:t>nec</a:t>
            </a:r>
            <a:r>
              <a:rPr lang="fi-FI"/>
              <a:t> elit </a:t>
            </a:r>
            <a:r>
              <a:rPr lang="fi-FI" err="1"/>
              <a:t>hendrerit</a:t>
            </a:r>
            <a:r>
              <a:rPr lang="fi-FI"/>
              <a:t> </a:t>
            </a:r>
            <a:r>
              <a:rPr lang="fi-FI" err="1"/>
              <a:t>finibus</a:t>
            </a:r>
            <a:r>
              <a:rPr lang="fi-FI"/>
              <a:t>. </a:t>
            </a:r>
            <a:r>
              <a:rPr lang="fi-FI" err="1"/>
              <a:t>Proin</a:t>
            </a:r>
            <a:r>
              <a:rPr lang="fi-FI"/>
              <a:t> </a:t>
            </a:r>
            <a:r>
              <a:rPr lang="fi-FI" err="1"/>
              <a:t>nisi</a:t>
            </a:r>
            <a:r>
              <a:rPr lang="fi-FI"/>
              <a:t> </a:t>
            </a:r>
            <a:r>
              <a:rPr lang="fi-FI" err="1"/>
              <a:t>ligula</a:t>
            </a:r>
            <a:r>
              <a:rPr lang="fi-FI"/>
              <a:t>, </a:t>
            </a:r>
            <a:r>
              <a:rPr lang="fi-FI" err="1"/>
              <a:t>facilisis</a:t>
            </a:r>
            <a:r>
              <a:rPr lang="fi-FI"/>
              <a:t> </a:t>
            </a:r>
            <a:r>
              <a:rPr lang="fi-FI" err="1"/>
              <a:t>nec</a:t>
            </a:r>
            <a:r>
              <a:rPr lang="fi-FI"/>
              <a:t> </a:t>
            </a:r>
            <a:r>
              <a:rPr lang="fi-FI" err="1"/>
              <a:t>sapien</a:t>
            </a:r>
            <a:r>
              <a:rPr lang="fi-FI"/>
              <a:t> sit </a:t>
            </a:r>
            <a:r>
              <a:rPr lang="fi-FI" err="1"/>
              <a:t>amet</a:t>
            </a:r>
            <a:r>
              <a:rPr lang="fi-FI"/>
              <a:t>.</a:t>
            </a:r>
          </a:p>
          <a:p>
            <a:pPr lvl="0" rtl="0"/>
            <a:r>
              <a:rPr lang="fi-FI"/>
              <a:t>18 pt </a:t>
            </a:r>
            <a:r>
              <a:rPr lang="fi-FI" err="1"/>
              <a:t>Nulla</a:t>
            </a:r>
            <a:r>
              <a:rPr lang="fi-FI"/>
              <a:t> </a:t>
            </a:r>
            <a:r>
              <a:rPr lang="fi-FI" err="1"/>
              <a:t>posuere</a:t>
            </a:r>
            <a:r>
              <a:rPr lang="fi-FI"/>
              <a:t> </a:t>
            </a:r>
            <a:r>
              <a:rPr lang="fi-FI" err="1"/>
              <a:t>fringilla</a:t>
            </a:r>
            <a:r>
              <a:rPr lang="fi-FI"/>
              <a:t> </a:t>
            </a:r>
            <a:r>
              <a:rPr lang="fi-FI" err="1"/>
              <a:t>fringilla</a:t>
            </a:r>
            <a:r>
              <a:rPr lang="fi-FI"/>
              <a:t>. 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0" rtl="0"/>
            <a:r>
              <a:rPr lang="fi-FI" err="1"/>
              <a:t>Morbi</a:t>
            </a:r>
            <a:r>
              <a:rPr lang="fi-FI"/>
              <a:t> </a:t>
            </a:r>
            <a:r>
              <a:rPr lang="fi-FI" err="1"/>
              <a:t>placerat</a:t>
            </a:r>
            <a:r>
              <a:rPr lang="fi-FI"/>
              <a:t>, </a:t>
            </a:r>
            <a:r>
              <a:rPr lang="fi-FI" err="1"/>
              <a:t>mauris</a:t>
            </a:r>
            <a:r>
              <a:rPr lang="fi-FI"/>
              <a:t> </a:t>
            </a:r>
            <a:r>
              <a:rPr lang="fi-FI" err="1"/>
              <a:t>sed</a:t>
            </a:r>
            <a:r>
              <a:rPr lang="fi-FI"/>
              <a:t> </a:t>
            </a:r>
            <a:r>
              <a:rPr lang="fi-FI" err="1"/>
              <a:t>iaculis</a:t>
            </a:r>
            <a:r>
              <a:rPr lang="fi-FI"/>
              <a:t> </a:t>
            </a:r>
            <a:r>
              <a:rPr lang="fi-FI" err="1"/>
              <a:t>tristique</a:t>
            </a:r>
            <a:r>
              <a:rPr lang="fi-FI"/>
              <a:t>, </a:t>
            </a:r>
            <a:r>
              <a:rPr lang="fi-FI" err="1"/>
              <a:t>leo</a:t>
            </a:r>
            <a:r>
              <a:rPr lang="fi-FI"/>
              <a:t> mi </a:t>
            </a:r>
            <a:r>
              <a:rPr lang="fi-FI" err="1"/>
              <a:t>mattis</a:t>
            </a:r>
            <a:r>
              <a:rPr lang="fi-FI"/>
              <a:t> </a:t>
            </a:r>
            <a:r>
              <a:rPr lang="fi-FI" err="1"/>
              <a:t>purus</a:t>
            </a:r>
            <a:r>
              <a:rPr lang="fi-FI"/>
              <a:t>, vitae </a:t>
            </a:r>
            <a:r>
              <a:rPr lang="fi-FI" err="1"/>
              <a:t>ullamcorper</a:t>
            </a:r>
            <a:r>
              <a:rPr lang="fi-FI"/>
              <a:t> </a:t>
            </a:r>
            <a:r>
              <a:rPr lang="fi-FI" err="1"/>
              <a:t>dolor</a:t>
            </a:r>
            <a:r>
              <a:rPr lang="fi-FI"/>
              <a:t> tellus sit </a:t>
            </a:r>
            <a:r>
              <a:rPr lang="fi-FI" err="1"/>
              <a:t>amet</a:t>
            </a:r>
            <a:r>
              <a:rPr lang="fi-FI"/>
              <a:t> </a:t>
            </a:r>
            <a:r>
              <a:rPr lang="fi-FI" err="1"/>
              <a:t>tortor</a:t>
            </a:r>
            <a:r>
              <a:rPr lang="fi-FI"/>
              <a: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1"/>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3005011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2_Otsikko_ja_teksti">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9052833" cy="895350"/>
          </a:xfrm>
        </p:spPr>
        <p:txBody>
          <a:bodyPr rtlCol="0" anchor="t"/>
          <a:lstStyle>
            <a:lvl1pPr rtl="0">
              <a:lnSpc>
                <a:spcPct val="100000"/>
              </a:lnSpc>
              <a:defRPr sz="3200" b="0">
                <a:solidFill>
                  <a:schemeClr val="tx1"/>
                </a:solidFill>
              </a:defRPr>
            </a:lvl1pPr>
          </a:lstStyle>
          <a:p>
            <a:pPr rtl="0"/>
            <a:r>
              <a:rPr lang="fi-FI"/>
              <a:t>2 Tekstidian otsikko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eu</a:t>
            </a:r>
            <a:r>
              <a:rPr lang="fi-FI"/>
              <a:t> </a:t>
            </a:r>
            <a:r>
              <a:rPr lang="fi-FI" err="1"/>
              <a:t>feugiat</a:t>
            </a:r>
            <a:r>
              <a:rPr lang="fi-FI"/>
              <a:t> elit</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33425" y="2085976"/>
            <a:ext cx="8629650" cy="3371850"/>
          </a:xfrm>
        </p:spPr>
        <p:txBody>
          <a:bodyPr rtlCol="0">
            <a:normAutofit/>
          </a:bodyPr>
          <a:lstStyle>
            <a:lvl1pPr marL="0" indent="0" rtl="0">
              <a:lnSpc>
                <a:spcPct val="100000"/>
              </a:lnSpc>
              <a:spcBef>
                <a:spcPts val="0"/>
              </a:spcBef>
              <a:spcAft>
                <a:spcPts val="1000"/>
              </a:spcAft>
              <a:buFont typeface="Arial" panose="020B0604020202020204" pitchFamily="34" charset="0"/>
              <a:buNone/>
              <a:defRPr sz="1800">
                <a:solidFill>
                  <a:schemeClr val="tx1"/>
                </a:solidFill>
              </a:defRPr>
            </a:lvl1pPr>
            <a:lvl2pPr marL="552450" indent="-285750">
              <a:lnSpc>
                <a:spcPct val="100000"/>
              </a:lnSpc>
              <a:spcBef>
                <a:spcPts val="0"/>
              </a:spcBef>
              <a:spcAft>
                <a:spcPts val="1000"/>
              </a:spcAft>
              <a:buFont typeface="Arial" panose="020B0604020202020204" pitchFamily="34" charset="0"/>
              <a:buChar char="•"/>
              <a:defRPr>
                <a:solidFill>
                  <a:schemeClr val="tx1"/>
                </a:solidFill>
              </a:defRPr>
            </a:lvl2pPr>
            <a:lvl3pPr marL="542925" indent="0">
              <a:buNone/>
              <a:defRPr/>
            </a:lvl3pPr>
            <a:lvl4pPr marL="809625" indent="0">
              <a:buNone/>
              <a:defRPr/>
            </a:lvl4pPr>
            <a:lvl5pPr marL="1076325" indent="0">
              <a:buNone/>
              <a:defRPr/>
            </a:lvl5pPr>
          </a:lstStyle>
          <a:p>
            <a:pPr lvl="0" rtl="0"/>
            <a:r>
              <a:rPr lang="fi-FI"/>
              <a:t>18 pt </a:t>
            </a:r>
            <a:r>
              <a:rPr lang="fi-FI" err="1"/>
              <a:t>Sed</a:t>
            </a:r>
            <a:r>
              <a:rPr lang="fi-FI"/>
              <a:t> </a:t>
            </a:r>
            <a:r>
              <a:rPr lang="fi-FI" err="1"/>
              <a:t>finibus</a:t>
            </a:r>
            <a:r>
              <a:rPr lang="fi-FI"/>
              <a:t> </a:t>
            </a:r>
            <a:r>
              <a:rPr lang="fi-FI" err="1"/>
              <a:t>risus</a:t>
            </a:r>
            <a:r>
              <a:rPr lang="fi-FI"/>
              <a:t> </a:t>
            </a:r>
            <a:r>
              <a:rPr lang="fi-FI" err="1"/>
              <a:t>justo</a:t>
            </a:r>
            <a:r>
              <a:rPr lang="fi-FI"/>
              <a:t>, </a:t>
            </a:r>
            <a:r>
              <a:rPr lang="fi-FI" err="1"/>
              <a:t>eu</a:t>
            </a:r>
            <a:r>
              <a:rPr lang="fi-FI"/>
              <a:t> </a:t>
            </a:r>
            <a:r>
              <a:rPr lang="fi-FI" err="1"/>
              <a:t>rutrum</a:t>
            </a:r>
            <a:r>
              <a:rPr lang="fi-FI"/>
              <a:t> </a:t>
            </a:r>
            <a:r>
              <a:rPr lang="fi-FI" err="1"/>
              <a:t>justo</a:t>
            </a:r>
            <a:r>
              <a:rPr lang="fi-FI"/>
              <a:t> </a:t>
            </a:r>
            <a:r>
              <a:rPr lang="fi-FI" err="1"/>
              <a:t>porttitor</a:t>
            </a:r>
            <a:r>
              <a:rPr lang="fi-FI"/>
              <a:t> </a:t>
            </a:r>
            <a:r>
              <a:rPr lang="fi-FI" err="1"/>
              <a:t>ac</a:t>
            </a:r>
            <a:r>
              <a:rPr lang="fi-FI"/>
              <a:t>. </a:t>
            </a:r>
            <a:r>
              <a:rPr lang="fi-FI" err="1"/>
              <a:t>Maecenas</a:t>
            </a:r>
            <a:r>
              <a:rPr lang="fi-FI"/>
              <a:t> </a:t>
            </a:r>
            <a:r>
              <a:rPr lang="fi-FI" err="1"/>
              <a:t>mauris</a:t>
            </a:r>
            <a:r>
              <a:rPr lang="fi-FI"/>
              <a:t> </a:t>
            </a:r>
            <a:r>
              <a:rPr lang="fi-FI" err="1"/>
              <a:t>velit</a:t>
            </a:r>
            <a:r>
              <a:rPr lang="fi-FI"/>
              <a:t>, </a:t>
            </a:r>
            <a:r>
              <a:rPr lang="fi-FI" err="1"/>
              <a:t>ullamcorper</a:t>
            </a:r>
            <a:r>
              <a:rPr lang="fi-FI"/>
              <a:t> </a:t>
            </a:r>
            <a:r>
              <a:rPr lang="fi-FI" err="1"/>
              <a:t>eu</a:t>
            </a:r>
            <a:r>
              <a:rPr lang="fi-FI"/>
              <a:t> </a:t>
            </a:r>
            <a:r>
              <a:rPr lang="fi-FI" err="1"/>
              <a:t>justo</a:t>
            </a:r>
            <a:r>
              <a:rPr lang="fi-FI"/>
              <a:t> sit </a:t>
            </a:r>
            <a:r>
              <a:rPr lang="fi-FI" err="1"/>
              <a:t>amet</a:t>
            </a:r>
            <a:r>
              <a:rPr lang="fi-FI"/>
              <a:t>, </a:t>
            </a:r>
            <a:r>
              <a:rPr lang="fi-FI" err="1"/>
              <a:t>condimentum</a:t>
            </a:r>
            <a:r>
              <a:rPr lang="fi-FI"/>
              <a:t> </a:t>
            </a:r>
            <a:r>
              <a:rPr lang="fi-FI" err="1"/>
              <a:t>facilisis</a:t>
            </a:r>
            <a:r>
              <a:rPr lang="fi-FI"/>
              <a:t> </a:t>
            </a:r>
            <a:r>
              <a:rPr lang="fi-FI" err="1"/>
              <a:t>ipsum</a:t>
            </a:r>
            <a:r>
              <a:rPr lang="fi-FI"/>
              <a:t>.</a:t>
            </a:r>
          </a:p>
          <a:p>
            <a:pPr lvl="1" rtl="0"/>
            <a:r>
              <a:rPr lang="fi-FI"/>
              <a:t>16 pt </a:t>
            </a:r>
            <a:r>
              <a:rPr lang="fi-FI" err="1"/>
              <a:t>Nulla</a:t>
            </a:r>
            <a:r>
              <a:rPr lang="fi-FI"/>
              <a:t> </a:t>
            </a:r>
            <a:r>
              <a:rPr lang="fi-FI" err="1"/>
              <a:t>finibus</a:t>
            </a:r>
            <a:r>
              <a:rPr lang="fi-FI"/>
              <a:t> </a:t>
            </a:r>
            <a:r>
              <a:rPr lang="fi-FI" err="1"/>
              <a:t>posuere</a:t>
            </a:r>
            <a:r>
              <a:rPr lang="fi-FI"/>
              <a:t> </a:t>
            </a:r>
            <a:r>
              <a:rPr lang="fi-FI" err="1"/>
              <a:t>metus</a:t>
            </a:r>
            <a:r>
              <a:rPr lang="fi-FI"/>
              <a:t>, </a:t>
            </a:r>
            <a:r>
              <a:rPr lang="fi-FI" err="1"/>
              <a:t>eu</a:t>
            </a:r>
            <a:r>
              <a:rPr lang="fi-FI"/>
              <a:t> </a:t>
            </a:r>
            <a:r>
              <a:rPr lang="fi-FI" err="1"/>
              <a:t>posuere</a:t>
            </a:r>
            <a:r>
              <a:rPr lang="fi-FI"/>
              <a:t> </a:t>
            </a:r>
            <a:r>
              <a:rPr lang="fi-FI" err="1"/>
              <a:t>sem</a:t>
            </a:r>
            <a:r>
              <a:rPr lang="fi-FI"/>
              <a:t> </a:t>
            </a:r>
            <a:r>
              <a:rPr lang="fi-FI" err="1"/>
              <a:t>ultrices</a:t>
            </a:r>
            <a:r>
              <a:rPr lang="fi-FI"/>
              <a:t> </a:t>
            </a:r>
            <a:r>
              <a:rPr lang="fi-FI" err="1"/>
              <a:t>eget</a:t>
            </a:r>
            <a:r>
              <a:rPr lang="fi-FI"/>
              <a:t>. </a:t>
            </a:r>
            <a:r>
              <a:rPr lang="fi-FI" err="1"/>
              <a:t>Sed</a:t>
            </a:r>
            <a:r>
              <a:rPr lang="fi-FI"/>
              <a:t> </a:t>
            </a:r>
            <a:r>
              <a:rPr lang="fi-FI" err="1"/>
              <a:t>vestibulum</a:t>
            </a:r>
            <a:r>
              <a:rPr lang="fi-FI"/>
              <a:t> </a:t>
            </a:r>
            <a:r>
              <a:rPr lang="fi-FI" err="1"/>
              <a:t>nibh</a:t>
            </a:r>
            <a:r>
              <a:rPr lang="fi-FI"/>
              <a:t> a </a:t>
            </a:r>
            <a:r>
              <a:rPr lang="fi-FI" err="1"/>
              <a:t>dui</a:t>
            </a:r>
            <a:r>
              <a:rPr lang="fi-FI"/>
              <a:t> </a:t>
            </a:r>
            <a:r>
              <a:rPr lang="fi-FI" err="1"/>
              <a:t>lobortis</a:t>
            </a:r>
            <a:r>
              <a:rPr lang="fi-FI"/>
              <a:t>, id </a:t>
            </a:r>
            <a:r>
              <a:rPr lang="fi-FI" err="1"/>
              <a:t>venenatis</a:t>
            </a:r>
            <a:r>
              <a:rPr lang="fi-FI"/>
              <a:t> </a:t>
            </a:r>
            <a:r>
              <a:rPr lang="fi-FI" err="1"/>
              <a:t>nunc</a:t>
            </a:r>
            <a:r>
              <a:rPr lang="fi-FI"/>
              <a:t> </a:t>
            </a:r>
            <a:r>
              <a:rPr lang="fi-FI" err="1"/>
              <a:t>rhoncus</a:t>
            </a:r>
            <a:r>
              <a:rPr lang="fi-FI"/>
              <a:t>.</a:t>
            </a:r>
          </a:p>
          <a:p>
            <a:pPr lvl="1" rtl="0"/>
            <a:r>
              <a:rPr lang="fi-FI" err="1"/>
              <a:t>Nullam</a:t>
            </a:r>
            <a:r>
              <a:rPr lang="fi-FI"/>
              <a:t> vitae </a:t>
            </a:r>
            <a:r>
              <a:rPr lang="fi-FI" err="1"/>
              <a:t>turpis</a:t>
            </a:r>
            <a:r>
              <a:rPr lang="fi-FI"/>
              <a:t> </a:t>
            </a:r>
            <a:r>
              <a:rPr lang="fi-FI" err="1"/>
              <a:t>nec</a:t>
            </a:r>
            <a:r>
              <a:rPr lang="fi-FI"/>
              <a:t> elit </a:t>
            </a:r>
            <a:r>
              <a:rPr lang="fi-FI" err="1"/>
              <a:t>hendrerit</a:t>
            </a:r>
            <a:r>
              <a:rPr lang="fi-FI"/>
              <a:t> </a:t>
            </a:r>
            <a:r>
              <a:rPr lang="fi-FI" err="1"/>
              <a:t>finibus</a:t>
            </a:r>
            <a:r>
              <a:rPr lang="fi-FI"/>
              <a:t>. </a:t>
            </a:r>
            <a:r>
              <a:rPr lang="fi-FI" err="1"/>
              <a:t>Proin</a:t>
            </a:r>
            <a:r>
              <a:rPr lang="fi-FI"/>
              <a:t> </a:t>
            </a:r>
            <a:r>
              <a:rPr lang="fi-FI" err="1"/>
              <a:t>nisi</a:t>
            </a:r>
            <a:r>
              <a:rPr lang="fi-FI"/>
              <a:t> </a:t>
            </a:r>
            <a:r>
              <a:rPr lang="fi-FI" err="1"/>
              <a:t>ligula</a:t>
            </a:r>
            <a:r>
              <a:rPr lang="fi-FI"/>
              <a:t>, </a:t>
            </a:r>
            <a:r>
              <a:rPr lang="fi-FI" err="1"/>
              <a:t>facilisis</a:t>
            </a:r>
            <a:r>
              <a:rPr lang="fi-FI"/>
              <a:t> </a:t>
            </a:r>
            <a:r>
              <a:rPr lang="fi-FI" err="1"/>
              <a:t>nec</a:t>
            </a:r>
            <a:r>
              <a:rPr lang="fi-FI"/>
              <a:t> </a:t>
            </a:r>
            <a:r>
              <a:rPr lang="fi-FI" err="1"/>
              <a:t>sapien</a:t>
            </a:r>
            <a:r>
              <a:rPr lang="fi-FI"/>
              <a:t> sit </a:t>
            </a:r>
            <a:r>
              <a:rPr lang="fi-FI" err="1"/>
              <a:t>amet</a:t>
            </a:r>
            <a:r>
              <a:rPr lang="fi-FI"/>
              <a:t>.</a:t>
            </a:r>
          </a:p>
          <a:p>
            <a:pPr lvl="0" rtl="0"/>
            <a:r>
              <a:rPr lang="fi-FI"/>
              <a:t>18 pt </a:t>
            </a:r>
            <a:r>
              <a:rPr lang="fi-FI" err="1"/>
              <a:t>Nulla</a:t>
            </a:r>
            <a:r>
              <a:rPr lang="fi-FI"/>
              <a:t> </a:t>
            </a:r>
            <a:r>
              <a:rPr lang="fi-FI" err="1"/>
              <a:t>posuere</a:t>
            </a:r>
            <a:r>
              <a:rPr lang="fi-FI"/>
              <a:t> </a:t>
            </a:r>
            <a:r>
              <a:rPr lang="fi-FI" err="1"/>
              <a:t>fringilla</a:t>
            </a:r>
            <a:r>
              <a:rPr lang="fi-FI"/>
              <a:t> </a:t>
            </a:r>
            <a:r>
              <a:rPr lang="fi-FI" err="1"/>
              <a:t>fringilla</a:t>
            </a:r>
            <a:r>
              <a:rPr lang="fi-FI"/>
              <a:t>. 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0" rtl="0"/>
            <a:r>
              <a:rPr lang="fi-FI" err="1"/>
              <a:t>Morbi</a:t>
            </a:r>
            <a:r>
              <a:rPr lang="fi-FI"/>
              <a:t> </a:t>
            </a:r>
            <a:r>
              <a:rPr lang="fi-FI" err="1"/>
              <a:t>placerat</a:t>
            </a:r>
            <a:r>
              <a:rPr lang="fi-FI"/>
              <a:t>, </a:t>
            </a:r>
            <a:r>
              <a:rPr lang="fi-FI" err="1"/>
              <a:t>mauris</a:t>
            </a:r>
            <a:r>
              <a:rPr lang="fi-FI"/>
              <a:t> </a:t>
            </a:r>
            <a:r>
              <a:rPr lang="fi-FI" err="1"/>
              <a:t>sed</a:t>
            </a:r>
            <a:r>
              <a:rPr lang="fi-FI"/>
              <a:t> </a:t>
            </a:r>
            <a:r>
              <a:rPr lang="fi-FI" err="1"/>
              <a:t>iaculis</a:t>
            </a:r>
            <a:r>
              <a:rPr lang="fi-FI"/>
              <a:t> </a:t>
            </a:r>
            <a:r>
              <a:rPr lang="fi-FI" err="1"/>
              <a:t>tristique</a:t>
            </a:r>
            <a:r>
              <a:rPr lang="fi-FI"/>
              <a:t>, </a:t>
            </a:r>
            <a:r>
              <a:rPr lang="fi-FI" err="1"/>
              <a:t>leo</a:t>
            </a:r>
            <a:r>
              <a:rPr lang="fi-FI"/>
              <a:t> mi </a:t>
            </a:r>
            <a:r>
              <a:rPr lang="fi-FI" err="1"/>
              <a:t>mattis</a:t>
            </a:r>
            <a:r>
              <a:rPr lang="fi-FI"/>
              <a:t> </a:t>
            </a:r>
            <a:r>
              <a:rPr lang="fi-FI" err="1"/>
              <a:t>purus</a:t>
            </a:r>
            <a:r>
              <a:rPr lang="fi-FI"/>
              <a:t>, vitae </a:t>
            </a:r>
            <a:r>
              <a:rPr lang="fi-FI" err="1"/>
              <a:t>ullamcorper</a:t>
            </a:r>
            <a:r>
              <a:rPr lang="fi-FI"/>
              <a:t> </a:t>
            </a:r>
            <a:r>
              <a:rPr lang="fi-FI" err="1"/>
              <a:t>dolor</a:t>
            </a:r>
            <a:r>
              <a:rPr lang="fi-FI"/>
              <a:t> tellus sit </a:t>
            </a:r>
            <a:r>
              <a:rPr lang="fi-FI" err="1"/>
              <a:t>amet</a:t>
            </a:r>
            <a:r>
              <a:rPr lang="fi-FI"/>
              <a:t> </a:t>
            </a:r>
            <a:r>
              <a:rPr lang="fi-FI" err="1"/>
              <a:t>tortor</a:t>
            </a:r>
            <a:r>
              <a:rPr lang="fi-FI"/>
              <a: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tx2"/>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5426314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01_Teksti+kuv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5283799" cy="1352038"/>
          </a:xfrm>
        </p:spPr>
        <p:txBody>
          <a:bodyPr rtlCol="0" anchor="t"/>
          <a:lstStyle>
            <a:lvl1pPr rtl="0">
              <a:lnSpc>
                <a:spcPct val="100000"/>
              </a:lnSpc>
              <a:defRPr sz="3200" b="0" baseline="0">
                <a:solidFill>
                  <a:schemeClr val="tx1"/>
                </a:solidFill>
              </a:defRPr>
            </a:lvl1pPr>
          </a:lstStyle>
          <a:p>
            <a:pPr rtl="0"/>
            <a:r>
              <a:rPr lang="fi-FI"/>
              <a:t>1 </a:t>
            </a:r>
            <a:r>
              <a:rPr lang="fi-FI" err="1"/>
              <a:t>Teksti+kuva</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33426" y="2266951"/>
            <a:ext cx="4886324" cy="3371850"/>
          </a:xfrm>
        </p:spPr>
        <p:txBody>
          <a:bodyPr rtlCol="0">
            <a:normAutofit/>
          </a:bodyPr>
          <a:lstStyle>
            <a:lvl1pPr marL="0" indent="0" rtl="0">
              <a:lnSpc>
                <a:spcPct val="100000"/>
              </a:lnSpc>
              <a:spcBef>
                <a:spcPts val="0"/>
              </a:spcBef>
              <a:spcAft>
                <a:spcPts val="1000"/>
              </a:spcAft>
              <a:buFont typeface="Arial" panose="020B0604020202020204" pitchFamily="34" charset="0"/>
              <a:buNone/>
              <a:defRPr sz="1800">
                <a:solidFill>
                  <a:schemeClr val="tx1"/>
                </a:solidFill>
              </a:defRPr>
            </a:lvl1pPr>
            <a:lvl2pPr marL="552450" indent="-285750">
              <a:lnSpc>
                <a:spcPct val="100000"/>
              </a:lnSpc>
              <a:spcBef>
                <a:spcPts val="0"/>
              </a:spcBef>
              <a:spcAft>
                <a:spcPts val="1000"/>
              </a:spcAft>
              <a:buFont typeface="Arial" panose="020B0604020202020204" pitchFamily="34" charset="0"/>
              <a:buChar char="•"/>
              <a:defRPr>
                <a:solidFill>
                  <a:schemeClr val="tx1"/>
                </a:solidFill>
              </a:defRPr>
            </a:lvl2pPr>
            <a:lvl3pPr marL="542925" indent="0">
              <a:buNone/>
              <a:defRPr/>
            </a:lvl3pPr>
            <a:lvl4pPr marL="809625" indent="0">
              <a:buNone/>
              <a:defRPr/>
            </a:lvl4pPr>
            <a:lvl5pPr marL="1076325" indent="0">
              <a:buNone/>
              <a:defRPr/>
            </a:lvl5pPr>
          </a:lstStyle>
          <a:p>
            <a:pPr lvl="0" rtl="0"/>
            <a:r>
              <a:rPr lang="fi-FI"/>
              <a:t>18 pt </a:t>
            </a:r>
            <a:r>
              <a:rPr lang="fi-FI" err="1"/>
              <a:t>Sed</a:t>
            </a:r>
            <a:r>
              <a:rPr lang="fi-FI"/>
              <a:t> </a:t>
            </a:r>
            <a:r>
              <a:rPr lang="fi-FI" err="1"/>
              <a:t>finibus</a:t>
            </a:r>
            <a:r>
              <a:rPr lang="fi-FI"/>
              <a:t> </a:t>
            </a:r>
            <a:r>
              <a:rPr lang="fi-FI" err="1"/>
              <a:t>risus</a:t>
            </a:r>
            <a:r>
              <a:rPr lang="fi-FI"/>
              <a:t> </a:t>
            </a:r>
            <a:r>
              <a:rPr lang="fi-FI" err="1"/>
              <a:t>justo</a:t>
            </a:r>
            <a:r>
              <a:rPr lang="fi-FI"/>
              <a:t>, </a:t>
            </a:r>
            <a:r>
              <a:rPr lang="fi-FI" err="1"/>
              <a:t>eu</a:t>
            </a:r>
            <a:r>
              <a:rPr lang="fi-FI"/>
              <a:t> </a:t>
            </a:r>
            <a:r>
              <a:rPr lang="fi-FI" err="1"/>
              <a:t>rutrum</a:t>
            </a:r>
            <a:r>
              <a:rPr lang="fi-FI"/>
              <a:t> </a:t>
            </a:r>
            <a:r>
              <a:rPr lang="fi-FI" err="1"/>
              <a:t>justo</a:t>
            </a:r>
            <a:r>
              <a:rPr lang="fi-FI"/>
              <a:t> </a:t>
            </a:r>
            <a:r>
              <a:rPr lang="fi-FI" err="1"/>
              <a:t>porttitor</a:t>
            </a:r>
            <a:r>
              <a:rPr lang="fi-FI"/>
              <a:t> </a:t>
            </a:r>
            <a:r>
              <a:rPr lang="fi-FI" err="1"/>
              <a:t>ac</a:t>
            </a:r>
            <a:r>
              <a:rPr lang="fi-FI"/>
              <a:t>. </a:t>
            </a:r>
            <a:r>
              <a:rPr lang="fi-FI" err="1"/>
              <a:t>Maecenas</a:t>
            </a:r>
            <a:r>
              <a:rPr lang="fi-FI"/>
              <a:t> </a:t>
            </a:r>
            <a:r>
              <a:rPr lang="fi-FI" err="1"/>
              <a:t>mauris</a:t>
            </a:r>
            <a:r>
              <a:rPr lang="fi-FI"/>
              <a:t> </a:t>
            </a:r>
            <a:r>
              <a:rPr lang="fi-FI" err="1"/>
              <a:t>velit</a:t>
            </a:r>
            <a:r>
              <a:rPr lang="fi-FI"/>
              <a:t>, </a:t>
            </a:r>
            <a:r>
              <a:rPr lang="fi-FI" err="1"/>
              <a:t>ullamcorper</a:t>
            </a:r>
            <a:r>
              <a:rPr lang="fi-FI"/>
              <a:t> </a:t>
            </a:r>
            <a:r>
              <a:rPr lang="fi-FI" err="1"/>
              <a:t>eu</a:t>
            </a:r>
            <a:r>
              <a:rPr lang="fi-FI"/>
              <a:t> </a:t>
            </a:r>
            <a:r>
              <a:rPr lang="fi-FI" err="1"/>
              <a:t>justo</a:t>
            </a:r>
            <a:r>
              <a:rPr lang="fi-FI"/>
              <a:t> sit </a:t>
            </a:r>
            <a:r>
              <a:rPr lang="fi-FI" err="1"/>
              <a:t>amet</a:t>
            </a:r>
            <a:r>
              <a:rPr lang="fi-FI"/>
              <a:t>, </a:t>
            </a:r>
            <a:r>
              <a:rPr lang="fi-FI" err="1"/>
              <a:t>condimentum</a:t>
            </a:r>
            <a:r>
              <a:rPr lang="fi-FI"/>
              <a:t> </a:t>
            </a:r>
            <a:r>
              <a:rPr lang="fi-FI" err="1"/>
              <a:t>facilisis</a:t>
            </a:r>
            <a:r>
              <a:rPr lang="fi-FI"/>
              <a:t> </a:t>
            </a:r>
            <a:r>
              <a:rPr lang="fi-FI" err="1"/>
              <a:t>ipsum</a:t>
            </a:r>
            <a:r>
              <a:rPr lang="fi-FI"/>
              <a:t>.</a:t>
            </a:r>
          </a:p>
          <a:p>
            <a:pPr lvl="1" rtl="0"/>
            <a:r>
              <a:rPr lang="fi-FI"/>
              <a:t>16 pt </a:t>
            </a:r>
            <a:r>
              <a:rPr lang="fi-FI" err="1"/>
              <a:t>Nulla</a:t>
            </a:r>
            <a:r>
              <a:rPr lang="fi-FI"/>
              <a:t> </a:t>
            </a:r>
            <a:r>
              <a:rPr lang="fi-FI" err="1"/>
              <a:t>finibus</a:t>
            </a:r>
            <a:r>
              <a:rPr lang="fi-FI"/>
              <a:t> </a:t>
            </a:r>
            <a:r>
              <a:rPr lang="fi-FI" err="1"/>
              <a:t>posuere</a:t>
            </a:r>
            <a:r>
              <a:rPr lang="fi-FI"/>
              <a:t> </a:t>
            </a:r>
            <a:r>
              <a:rPr lang="fi-FI" err="1"/>
              <a:t>metus</a:t>
            </a:r>
            <a:r>
              <a:rPr lang="fi-FI"/>
              <a:t>, </a:t>
            </a:r>
            <a:r>
              <a:rPr lang="fi-FI" err="1"/>
              <a:t>eu</a:t>
            </a:r>
            <a:r>
              <a:rPr lang="fi-FI"/>
              <a:t> </a:t>
            </a:r>
            <a:r>
              <a:rPr lang="fi-FI" err="1"/>
              <a:t>posuere</a:t>
            </a:r>
            <a:r>
              <a:rPr lang="fi-FI"/>
              <a:t> </a:t>
            </a:r>
            <a:r>
              <a:rPr lang="fi-FI" err="1"/>
              <a:t>sem</a:t>
            </a:r>
            <a:r>
              <a:rPr lang="fi-FI"/>
              <a:t> </a:t>
            </a:r>
            <a:r>
              <a:rPr lang="fi-FI" err="1"/>
              <a:t>ultrices</a:t>
            </a:r>
            <a:r>
              <a:rPr lang="fi-FI"/>
              <a:t> </a:t>
            </a:r>
            <a:r>
              <a:rPr lang="fi-FI" err="1"/>
              <a:t>eget</a:t>
            </a:r>
            <a:r>
              <a:rPr lang="fi-FI"/>
              <a:t>. </a:t>
            </a:r>
            <a:r>
              <a:rPr lang="fi-FI" err="1"/>
              <a:t>Sed</a:t>
            </a:r>
            <a:r>
              <a:rPr lang="fi-FI"/>
              <a:t> </a:t>
            </a:r>
            <a:r>
              <a:rPr lang="fi-FI" err="1"/>
              <a:t>vestibulum</a:t>
            </a:r>
            <a:r>
              <a:rPr lang="fi-FI"/>
              <a:t> </a:t>
            </a:r>
            <a:r>
              <a:rPr lang="fi-FI" err="1"/>
              <a:t>nibh</a:t>
            </a:r>
            <a:r>
              <a:rPr lang="fi-FI"/>
              <a:t> a </a:t>
            </a:r>
            <a:r>
              <a:rPr lang="fi-FI" err="1"/>
              <a:t>dui</a:t>
            </a:r>
            <a:r>
              <a:rPr lang="fi-FI"/>
              <a:t> </a:t>
            </a:r>
            <a:r>
              <a:rPr lang="fi-FI" err="1"/>
              <a:t>lobortis</a:t>
            </a:r>
            <a:r>
              <a:rPr lang="fi-FI"/>
              <a:t>, id </a:t>
            </a:r>
            <a:r>
              <a:rPr lang="fi-FI" err="1"/>
              <a:t>venenatis</a:t>
            </a:r>
            <a:r>
              <a:rPr lang="fi-FI"/>
              <a:t> </a:t>
            </a:r>
            <a:r>
              <a:rPr lang="fi-FI" err="1"/>
              <a:t>nunc</a:t>
            </a:r>
            <a:r>
              <a:rPr lang="fi-FI"/>
              <a:t> </a:t>
            </a:r>
            <a:r>
              <a:rPr lang="fi-FI" err="1"/>
              <a:t>rhoncus</a:t>
            </a:r>
            <a:r>
              <a:rPr lang="fi-FI"/>
              <a:t>.</a:t>
            </a:r>
          </a:p>
          <a:p>
            <a:pPr lvl="1" rtl="0"/>
            <a:r>
              <a:rPr lang="fi-FI" err="1"/>
              <a:t>Nullam</a:t>
            </a:r>
            <a:r>
              <a:rPr lang="fi-FI"/>
              <a:t> vitae </a:t>
            </a:r>
            <a:r>
              <a:rPr lang="fi-FI" err="1"/>
              <a:t>turpis</a:t>
            </a:r>
            <a:r>
              <a:rPr lang="fi-FI"/>
              <a:t> </a:t>
            </a:r>
            <a:r>
              <a:rPr lang="fi-FI" err="1"/>
              <a:t>nec</a:t>
            </a:r>
            <a:r>
              <a:rPr lang="fi-FI"/>
              <a:t> elit </a:t>
            </a:r>
            <a:r>
              <a:rPr lang="fi-FI" err="1"/>
              <a:t>hendrerit</a:t>
            </a:r>
            <a:r>
              <a:rPr lang="fi-FI"/>
              <a:t> </a:t>
            </a:r>
            <a:r>
              <a:rPr lang="fi-FI" err="1"/>
              <a:t>finibus</a:t>
            </a:r>
            <a:r>
              <a:rPr lang="fi-FI"/>
              <a:t>. </a:t>
            </a:r>
            <a:r>
              <a:rPr lang="fi-FI" err="1"/>
              <a:t>Proin</a:t>
            </a:r>
            <a:r>
              <a:rPr lang="fi-FI"/>
              <a:t> </a:t>
            </a:r>
            <a:r>
              <a:rPr lang="fi-FI" err="1"/>
              <a:t>nisi</a:t>
            </a:r>
            <a:r>
              <a:rPr lang="fi-FI"/>
              <a:t> </a:t>
            </a:r>
            <a:r>
              <a:rPr lang="fi-FI" err="1"/>
              <a:t>ligula</a:t>
            </a:r>
            <a:r>
              <a:rPr lang="fi-FI"/>
              <a:t>, </a:t>
            </a:r>
            <a:r>
              <a:rPr lang="fi-FI" err="1"/>
              <a:t>facilisis</a:t>
            </a:r>
            <a:r>
              <a:rPr lang="fi-FI"/>
              <a:t> </a:t>
            </a:r>
            <a:r>
              <a:rPr lang="fi-FI" err="1"/>
              <a:t>nec</a:t>
            </a:r>
            <a:r>
              <a:rPr lang="fi-FI"/>
              <a:t> </a:t>
            </a:r>
            <a:r>
              <a:rPr lang="fi-FI" err="1"/>
              <a:t>sapien</a:t>
            </a:r>
            <a:r>
              <a:rPr lang="fi-FI"/>
              <a:t> sit </a:t>
            </a:r>
            <a:r>
              <a:rPr lang="fi-FI" err="1"/>
              <a:t>amet</a:t>
            </a:r>
            <a:r>
              <a:rPr lang="fi-FI"/>
              <a: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tx2"/>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4"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00776" y="0"/>
            <a:ext cx="5991224" cy="6858000"/>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a:t>Lisää tai vedä ja pudota valokuva</a:t>
            </a:r>
          </a:p>
        </p:txBody>
      </p:sp>
    </p:spTree>
    <p:extLst>
      <p:ext uri="{BB962C8B-B14F-4D97-AF65-F5344CB8AC3E}">
        <p14:creationId xmlns:p14="http://schemas.microsoft.com/office/powerpoint/2010/main" val="39915070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02_Teksti+kuva">
    <p:bg>
      <p:bgPr>
        <a:solidFill>
          <a:schemeClr val="bg1"/>
        </a:solidFill>
        <a:effectLst/>
      </p:bgPr>
    </p:bg>
    <p:spTree>
      <p:nvGrpSpPr>
        <p:cNvPr id="1" name=""/>
        <p:cNvGrpSpPr/>
        <p:nvPr/>
      </p:nvGrpSpPr>
      <p:grpSpPr>
        <a:xfrm>
          <a:off x="0" y="0"/>
          <a:ext cx="0" cy="0"/>
          <a:chOff x="0" y="0"/>
          <a:chExt cx="0" cy="0"/>
        </a:xfrm>
      </p:grpSpPr>
      <p:sp>
        <p:nvSpPr>
          <p:cNvPr id="14"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0"/>
            <a:ext cx="5991224" cy="6858000"/>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a:t>Lisää tai vedä ja pudota valokuva</a:t>
            </a:r>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6577692" y="409576"/>
            <a:ext cx="5149901" cy="1352038"/>
          </a:xfrm>
        </p:spPr>
        <p:txBody>
          <a:bodyPr rtlCol="0" anchor="t"/>
          <a:lstStyle>
            <a:lvl1pPr rtl="0">
              <a:lnSpc>
                <a:spcPct val="100000"/>
              </a:lnSpc>
              <a:defRPr sz="3200" b="0">
                <a:solidFill>
                  <a:schemeClr val="tx1"/>
                </a:solidFill>
              </a:defRPr>
            </a:lvl1pPr>
          </a:lstStyle>
          <a:p>
            <a:pPr rtl="0"/>
            <a:r>
              <a:rPr lang="fi-FI"/>
              <a:t>2 </a:t>
            </a:r>
            <a:r>
              <a:rPr lang="fi-FI" err="1"/>
              <a:t>Teksti+kuva</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sp>
        <p:nvSpPr>
          <p:cNvPr id="15" name="Tekstin paikkamerkki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7000876" y="2266951"/>
            <a:ext cx="4726717" cy="3618592"/>
          </a:xfrm>
        </p:spPr>
        <p:txBody>
          <a:bodyPr rtlCol="0"/>
          <a:lstStyle>
            <a:lvl1pPr marL="0" indent="0">
              <a:buNone/>
              <a:defRPr>
                <a:solidFill>
                  <a:schemeClr val="tx1"/>
                </a:solidFill>
              </a:defRPr>
            </a:lvl1pPr>
            <a:lvl2pPr>
              <a:defRPr>
                <a:solidFill>
                  <a:schemeClr val="tx1"/>
                </a:solidFill>
              </a:defRPr>
            </a:lvl2pPr>
          </a:lstStyle>
          <a:p>
            <a:pPr lvl="0" rtl="0"/>
            <a:r>
              <a:rPr lang="fi-FI"/>
              <a:t>Muokkaa tekstin perustyyliä</a:t>
            </a:r>
          </a:p>
          <a:p>
            <a:pPr lvl="1" rtl="0"/>
            <a:r>
              <a:rPr lang="fi-FI"/>
              <a:t>Toinen taso</a:t>
            </a:r>
          </a:p>
        </p:txBody>
      </p:sp>
    </p:spTree>
    <p:extLst>
      <p:ext uri="{BB962C8B-B14F-4D97-AF65-F5344CB8AC3E}">
        <p14:creationId xmlns:p14="http://schemas.microsoft.com/office/powerpoint/2010/main" val="2965103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isältödi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92B9D-7A8F-4266-A606-5654101A5AAD}"/>
              </a:ext>
            </a:extLst>
          </p:cNvPr>
          <p:cNvSpPr>
            <a:spLocks noGrp="1"/>
          </p:cNvSpPr>
          <p:nvPr>
            <p:ph type="title" hasCustomPrompt="1"/>
          </p:nvPr>
        </p:nvSpPr>
        <p:spPr>
          <a:xfrm>
            <a:off x="5969000" y="532852"/>
            <a:ext cx="5384800" cy="1083955"/>
          </a:xfrm>
        </p:spPr>
        <p:txBody>
          <a:bodyPr anchor="b">
            <a:normAutofit/>
          </a:bodyPr>
          <a:lstStyle>
            <a:lvl1pPr>
              <a:defRPr sz="2800">
                <a:solidFill>
                  <a:srgbClr val="7B0041"/>
                </a:solidFill>
              </a:defRPr>
            </a:lvl1pPr>
          </a:lstStyle>
          <a:p>
            <a:r>
              <a:rPr lang="fi-FI" dirty="0"/>
              <a:t>Otsikko</a:t>
            </a:r>
          </a:p>
        </p:txBody>
      </p:sp>
      <p:sp>
        <p:nvSpPr>
          <p:cNvPr id="7" name="Content Placeholder 6">
            <a:extLst>
              <a:ext uri="{FF2B5EF4-FFF2-40B4-BE49-F238E27FC236}">
                <a16:creationId xmlns:a16="http://schemas.microsoft.com/office/drawing/2014/main" id="{96AF43BA-C9EA-457E-9EBC-730D23D82292}"/>
              </a:ext>
            </a:extLst>
          </p:cNvPr>
          <p:cNvSpPr>
            <a:spLocks noGrp="1"/>
          </p:cNvSpPr>
          <p:nvPr>
            <p:ph sz="quarter" idx="11" hasCustomPrompt="1"/>
          </p:nvPr>
        </p:nvSpPr>
        <p:spPr>
          <a:xfrm>
            <a:off x="254000" y="254000"/>
            <a:ext cx="5048250" cy="6350000"/>
          </a:xfrm>
          <a:solidFill>
            <a:schemeClr val="bg2"/>
          </a:solidFill>
        </p:spPr>
        <p:txBody>
          <a:bodyPr/>
          <a:lstStyle>
            <a:lvl1pPr marL="0" indent="0" algn="ctr">
              <a:buNone/>
              <a:defRPr/>
            </a:lvl1pPr>
          </a:lstStyle>
          <a:p>
            <a:pPr lvl="0"/>
            <a:r>
              <a:rPr lang="fi-FI" dirty="0"/>
              <a:t>Paikka kuvalle tai taulukolle</a:t>
            </a:r>
          </a:p>
        </p:txBody>
      </p:sp>
      <p:sp>
        <p:nvSpPr>
          <p:cNvPr id="10" name="Text Placeholder 10">
            <a:extLst>
              <a:ext uri="{FF2B5EF4-FFF2-40B4-BE49-F238E27FC236}">
                <a16:creationId xmlns:a16="http://schemas.microsoft.com/office/drawing/2014/main" id="{A5ED5C20-F793-402C-B139-86A1E48E38F6}"/>
              </a:ext>
            </a:extLst>
          </p:cNvPr>
          <p:cNvSpPr>
            <a:spLocks noGrp="1"/>
          </p:cNvSpPr>
          <p:nvPr>
            <p:ph type="body" sz="quarter" idx="12" hasCustomPrompt="1"/>
          </p:nvPr>
        </p:nvSpPr>
        <p:spPr>
          <a:xfrm>
            <a:off x="5969000" y="2024746"/>
            <a:ext cx="5384800" cy="3708400"/>
          </a:xfrm>
        </p:spPr>
        <p:txBody>
          <a:bodyPr/>
          <a:lstStyle>
            <a:lvl1pPr>
              <a:defRPr/>
            </a:lvl1pPr>
          </a:lstStyle>
          <a:p>
            <a:pPr lvl="0"/>
            <a:r>
              <a:rPr lang="en-US" dirty="0" err="1"/>
              <a:t>Tekstilaatikko</a:t>
            </a:r>
            <a:endParaRPr lang="fi-FI" dirty="0"/>
          </a:p>
        </p:txBody>
      </p:sp>
      <p:sp>
        <p:nvSpPr>
          <p:cNvPr id="9" name="Date Placeholder 3">
            <a:extLst>
              <a:ext uri="{FF2B5EF4-FFF2-40B4-BE49-F238E27FC236}">
                <a16:creationId xmlns:a16="http://schemas.microsoft.com/office/drawing/2014/main" id="{7DC6B07A-CB49-4486-8225-AF33ED23B503}"/>
              </a:ext>
            </a:extLst>
          </p:cNvPr>
          <p:cNvSpPr>
            <a:spLocks noGrp="1"/>
          </p:cNvSpPr>
          <p:nvPr>
            <p:ph type="dt" sz="half" idx="10"/>
          </p:nvPr>
        </p:nvSpPr>
        <p:spPr>
          <a:xfrm>
            <a:off x="4724400" y="6274348"/>
            <a:ext cx="2743200" cy="245936"/>
          </a:xfrm>
        </p:spPr>
        <p:txBody>
          <a:bodyPr/>
          <a:lstStyle>
            <a:lvl1pPr algn="ctr">
              <a:defRPr sz="1000">
                <a:solidFill>
                  <a:schemeClr val="tx1"/>
                </a:solidFill>
              </a:defRPr>
            </a:lvl1pPr>
          </a:lstStyle>
          <a:p>
            <a:fld id="{DBB5E80D-2142-488C-B8B0-04B61F3E6118}" type="datetime1">
              <a:rPr lang="fi-FI" smtClean="0"/>
              <a:pPr/>
              <a:t>7.9.2023</a:t>
            </a:fld>
            <a:endParaRPr lang="fi-FI" dirty="0"/>
          </a:p>
        </p:txBody>
      </p:sp>
    </p:spTree>
    <p:extLst>
      <p:ext uri="{BB962C8B-B14F-4D97-AF65-F5344CB8AC3E}">
        <p14:creationId xmlns:p14="http://schemas.microsoft.com/office/powerpoint/2010/main" val="29538164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03_Teksti+kuva">
    <p:bg>
      <p:bgPr>
        <a:solidFill>
          <a:schemeClr val="accent3"/>
        </a:solidFill>
        <a:effectLst/>
      </p:bgPr>
    </p:bg>
    <p:spTree>
      <p:nvGrpSpPr>
        <p:cNvPr id="1" name=""/>
        <p:cNvGrpSpPr/>
        <p:nvPr/>
      </p:nvGrpSpPr>
      <p:grpSpPr>
        <a:xfrm>
          <a:off x="0" y="0"/>
          <a:ext cx="0" cy="0"/>
          <a:chOff x="0" y="0"/>
          <a:chExt cx="0" cy="0"/>
        </a:xfrm>
      </p:grpSpPr>
      <p:sp>
        <p:nvSpPr>
          <p:cNvPr id="25"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00776" y="486534"/>
            <a:ext cx="5991224" cy="6371465"/>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a:t>Lisää tai vedä ja pudota valokuva</a:t>
            </a:r>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5283799" cy="1352038"/>
          </a:xfrm>
        </p:spPr>
        <p:txBody>
          <a:bodyPr rtlCol="0" anchor="t"/>
          <a:lstStyle>
            <a:lvl1pPr rtl="0">
              <a:lnSpc>
                <a:spcPct val="100000"/>
              </a:lnSpc>
              <a:defRPr sz="3200" b="0">
                <a:solidFill>
                  <a:schemeClr val="accent1"/>
                </a:solidFill>
              </a:defRPr>
            </a:lvl1pPr>
          </a:lstStyle>
          <a:p>
            <a:pPr rtl="0"/>
            <a:r>
              <a:rPr lang="fi-FI"/>
              <a:t>3 </a:t>
            </a:r>
            <a:r>
              <a:rPr lang="fi-FI" err="1"/>
              <a:t>Teksti+kuva</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6"/>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4" name="Tekstin paikkamerkki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733427" y="2266951"/>
            <a:ext cx="4860614" cy="3371850"/>
          </a:xfrm>
        </p:spPr>
        <p:txBody>
          <a:bodyPr rtlCol="0"/>
          <a:lstStyle>
            <a:lvl1pPr marL="0" indent="0">
              <a:buNone/>
              <a:defRPr>
                <a:solidFill>
                  <a:schemeClr val="accent1"/>
                </a:solidFill>
              </a:defRPr>
            </a:lvl1pPr>
            <a:lvl2pPr>
              <a:defRPr>
                <a:solidFill>
                  <a:schemeClr val="accent1"/>
                </a:solidFill>
              </a:defRPr>
            </a:lvl2pPr>
          </a:lstStyle>
          <a:p>
            <a:pPr lvl="0" rtl="0"/>
            <a:r>
              <a:rPr lang="fi-FI"/>
              <a:t>Muokkaa tekstin perustyyliä</a:t>
            </a:r>
          </a:p>
          <a:p>
            <a:pPr lvl="1" rtl="0"/>
            <a:r>
              <a:rPr lang="fi-FI"/>
              <a:t>Toinen taso</a:t>
            </a:r>
          </a:p>
        </p:txBody>
      </p:sp>
    </p:spTree>
    <p:extLst>
      <p:ext uri="{BB962C8B-B14F-4D97-AF65-F5344CB8AC3E}">
        <p14:creationId xmlns:p14="http://schemas.microsoft.com/office/powerpoint/2010/main" val="12710571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04_Teksti+kuva">
    <p:bg>
      <p:bgPr>
        <a:solidFill>
          <a:schemeClr val="bg2"/>
        </a:solidFill>
        <a:effectLst/>
      </p:bgPr>
    </p:bg>
    <p:spTree>
      <p:nvGrpSpPr>
        <p:cNvPr id="1" name=""/>
        <p:cNvGrpSpPr/>
        <p:nvPr/>
      </p:nvGrpSpPr>
      <p:grpSpPr>
        <a:xfrm>
          <a:off x="0" y="0"/>
          <a:ext cx="0" cy="0"/>
          <a:chOff x="0" y="0"/>
          <a:chExt cx="0" cy="0"/>
        </a:xfrm>
      </p:grpSpPr>
      <p:sp>
        <p:nvSpPr>
          <p:cNvPr id="37"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00776" y="486534"/>
            <a:ext cx="5991224" cy="6371465"/>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a:t>Lisää tai vedä ja pudota valokuva</a:t>
            </a:r>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5283799" cy="1352038"/>
          </a:xfrm>
        </p:spPr>
        <p:txBody>
          <a:bodyPr rtlCol="0" anchor="t"/>
          <a:lstStyle>
            <a:lvl1pPr rtl="0">
              <a:lnSpc>
                <a:spcPct val="100000"/>
              </a:lnSpc>
              <a:defRPr sz="3200" b="0">
                <a:solidFill>
                  <a:schemeClr val="accent6"/>
                </a:solidFill>
              </a:defRPr>
            </a:lvl1pPr>
          </a:lstStyle>
          <a:p>
            <a:pPr rtl="0"/>
            <a:r>
              <a:rPr lang="fi-FI"/>
              <a:t>4 </a:t>
            </a:r>
            <a:r>
              <a:rPr lang="fi-FI" err="1"/>
              <a:t>Teksti+kuva</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6"/>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36" name="Tekstin paikkamerkki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733427" y="2266951"/>
            <a:ext cx="4860614" cy="3371850"/>
          </a:xfrm>
        </p:spPr>
        <p:txBody>
          <a:bodyPr rtlCol="0"/>
          <a:lstStyle>
            <a:lvl1pPr marL="0" indent="0">
              <a:buNone/>
              <a:defRPr>
                <a:solidFill>
                  <a:schemeClr val="accent6"/>
                </a:solidFill>
              </a:defRPr>
            </a:lvl1pPr>
            <a:lvl2pPr>
              <a:defRPr>
                <a:solidFill>
                  <a:schemeClr val="accent6"/>
                </a:solidFill>
              </a:defRPr>
            </a:lvl2pPr>
          </a:lstStyle>
          <a:p>
            <a:pPr lvl="0" rtl="0"/>
            <a:r>
              <a:rPr lang="fi-FI"/>
              <a:t>Muokkaa tekstin perustyyliä</a:t>
            </a:r>
          </a:p>
          <a:p>
            <a:pPr lvl="1" rtl="0"/>
            <a:r>
              <a:rPr lang="fi-FI"/>
              <a:t>Toinen taso</a:t>
            </a:r>
          </a:p>
        </p:txBody>
      </p:sp>
    </p:spTree>
    <p:extLst>
      <p:ext uri="{BB962C8B-B14F-4D97-AF65-F5344CB8AC3E}">
        <p14:creationId xmlns:p14="http://schemas.microsoft.com/office/powerpoint/2010/main" val="17729933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05_Teksti+kuva">
    <p:bg>
      <p:bgPr>
        <a:solidFill>
          <a:schemeClr val="accent2"/>
        </a:solidFill>
        <a:effectLst/>
      </p:bgPr>
    </p:bg>
    <p:spTree>
      <p:nvGrpSpPr>
        <p:cNvPr id="1" name=""/>
        <p:cNvGrpSpPr/>
        <p:nvPr/>
      </p:nvGrpSpPr>
      <p:grpSpPr>
        <a:xfrm>
          <a:off x="0" y="0"/>
          <a:ext cx="0" cy="0"/>
          <a:chOff x="0" y="0"/>
          <a:chExt cx="0" cy="0"/>
        </a:xfrm>
      </p:grpSpPr>
      <p:sp>
        <p:nvSpPr>
          <p:cNvPr id="23"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00776" y="486534"/>
            <a:ext cx="5991224" cy="6371465"/>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a:t>Lisää tai vedä ja pudota valokuva</a:t>
            </a:r>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5283799" cy="1352038"/>
          </a:xfrm>
        </p:spPr>
        <p:txBody>
          <a:bodyPr rtlCol="0" anchor="t"/>
          <a:lstStyle>
            <a:lvl1pPr rtl="0">
              <a:lnSpc>
                <a:spcPct val="100000"/>
              </a:lnSpc>
              <a:defRPr sz="3200" b="0">
                <a:solidFill>
                  <a:schemeClr val="bg1"/>
                </a:solidFill>
              </a:defRPr>
            </a:lvl1pPr>
          </a:lstStyle>
          <a:p>
            <a:pPr rtl="0"/>
            <a:r>
              <a:rPr lang="fi-FI"/>
              <a:t>5 </a:t>
            </a:r>
            <a:r>
              <a:rPr lang="fi-FI" err="1"/>
              <a:t>Teksti+kuva</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bg1"/>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2" name="Tekstin paikkamerkki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733427" y="2266951"/>
            <a:ext cx="4860614" cy="3371850"/>
          </a:xfrm>
        </p:spPr>
        <p:txBody>
          <a:bodyPr rtlCol="0"/>
          <a:lstStyle>
            <a:lvl1pPr marL="0" indent="0">
              <a:buNone/>
              <a:defRPr>
                <a:solidFill>
                  <a:schemeClr val="bg1"/>
                </a:solidFill>
              </a:defRPr>
            </a:lvl1pPr>
            <a:lvl2pPr>
              <a:defRPr>
                <a:solidFill>
                  <a:schemeClr val="bg1"/>
                </a:solidFill>
              </a:defRPr>
            </a:lvl2pPr>
          </a:lstStyle>
          <a:p>
            <a:pPr lvl="0" rtl="0"/>
            <a:r>
              <a:rPr lang="fi-FI"/>
              <a:t>Muokkaa tekstin perustyyliä</a:t>
            </a:r>
          </a:p>
          <a:p>
            <a:pPr lvl="1" rtl="0"/>
            <a:r>
              <a:rPr lang="fi-FI"/>
              <a:t>Toinen taso</a:t>
            </a:r>
          </a:p>
        </p:txBody>
      </p:sp>
    </p:spTree>
    <p:extLst>
      <p:ext uri="{BB962C8B-B14F-4D97-AF65-F5344CB8AC3E}">
        <p14:creationId xmlns:p14="http://schemas.microsoft.com/office/powerpoint/2010/main" val="8173820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01_Teksti+graafi">
    <p:bg>
      <p:bgPr>
        <a:solidFill>
          <a:schemeClr val="bg1"/>
        </a:solidFill>
        <a:effectLst/>
      </p:bgPr>
    </p:bg>
    <p:spTree>
      <p:nvGrpSpPr>
        <p:cNvPr id="1" name=""/>
        <p:cNvGrpSpPr/>
        <p:nvPr/>
      </p:nvGrpSpPr>
      <p:grpSpPr>
        <a:xfrm>
          <a:off x="0" y="0"/>
          <a:ext cx="0" cy="0"/>
          <a:chOff x="0" y="0"/>
          <a:chExt cx="0" cy="0"/>
        </a:xfrm>
      </p:grpSpPr>
      <p:sp>
        <p:nvSpPr>
          <p:cNvPr id="3" name="Suorakulmio 2"/>
          <p:cNvSpPr/>
          <p:nvPr userDrawn="1"/>
        </p:nvSpPr>
        <p:spPr>
          <a:xfrm>
            <a:off x="0" y="0"/>
            <a:ext cx="598067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5283799" cy="1352038"/>
          </a:xfrm>
        </p:spPr>
        <p:txBody>
          <a:bodyPr rtlCol="0" anchor="t"/>
          <a:lstStyle>
            <a:lvl1pPr rtl="0">
              <a:lnSpc>
                <a:spcPct val="100000"/>
              </a:lnSpc>
              <a:defRPr sz="3200" b="0">
                <a:solidFill>
                  <a:schemeClr val="accent1"/>
                </a:solidFill>
              </a:defRPr>
            </a:lvl1pPr>
          </a:lstStyle>
          <a:p>
            <a:pPr rtl="0"/>
            <a:r>
              <a:rPr lang="fi-FI"/>
              <a:t>1 </a:t>
            </a:r>
            <a:r>
              <a:rPr lang="fi-FI" err="1"/>
              <a:t>Teksti+graafi</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1"/>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5" name="Tekstin paikkamerkki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733427" y="2266951"/>
            <a:ext cx="4860614" cy="3371850"/>
          </a:xfrm>
        </p:spPr>
        <p:txBody>
          <a:bodyPr rtlCol="0"/>
          <a:lstStyle>
            <a:lvl1pPr marL="0" indent="0">
              <a:buNone/>
              <a:defRPr>
                <a:solidFill>
                  <a:schemeClr val="accent1"/>
                </a:solidFill>
              </a:defRPr>
            </a:lvl1pPr>
            <a:lvl2pPr>
              <a:defRPr>
                <a:solidFill>
                  <a:schemeClr val="accent1"/>
                </a:solidFill>
              </a:defRPr>
            </a:lvl2pPr>
          </a:lstStyle>
          <a:p>
            <a:pPr lvl="0" rtl="0"/>
            <a:r>
              <a:rPr lang="fi-FI"/>
              <a:t>Muokkaa tekstin perustyyliä</a:t>
            </a:r>
          </a:p>
          <a:p>
            <a:pPr lvl="1" rtl="0"/>
            <a:r>
              <a:rPr lang="fi-FI"/>
              <a:t>Toinen taso</a:t>
            </a:r>
          </a:p>
        </p:txBody>
      </p:sp>
    </p:spTree>
    <p:extLst>
      <p:ext uri="{BB962C8B-B14F-4D97-AF65-F5344CB8AC3E}">
        <p14:creationId xmlns:p14="http://schemas.microsoft.com/office/powerpoint/2010/main" val="10274393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eksti+taulukko">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11156214" cy="677819"/>
          </a:xfrm>
        </p:spPr>
        <p:txBody>
          <a:bodyPr rtlCol="0" anchor="t"/>
          <a:lstStyle>
            <a:lvl1pPr rtl="0">
              <a:lnSpc>
                <a:spcPct val="100000"/>
              </a:lnSpc>
              <a:defRPr sz="3200" b="0">
                <a:solidFill>
                  <a:schemeClr val="accent1"/>
                </a:solidFill>
              </a:defRPr>
            </a:lvl1pPr>
          </a:lstStyle>
          <a:p>
            <a:pPr rtl="0"/>
            <a:r>
              <a:rPr lang="fi-FI" err="1"/>
              <a:t>Teksti+Taulukko</a:t>
            </a:r>
            <a:r>
              <a:rPr lang="fi-FI"/>
              <a:t> 32 pt </a:t>
            </a:r>
            <a:r>
              <a:rPr lang="fi-FI" err="1"/>
              <a:t>Curabitur</a:t>
            </a:r>
            <a:r>
              <a:rPr lang="fi-FI"/>
              <a:t> eli Otsikko</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33424" y="1087396"/>
            <a:ext cx="10717170" cy="601362"/>
          </a:xfrm>
        </p:spPr>
        <p:txBody>
          <a:bodyPr rtlCol="0">
            <a:normAutofit/>
          </a:bodyPr>
          <a:lstStyle>
            <a:lvl1pPr marL="0" indent="0" rtl="0">
              <a:lnSpc>
                <a:spcPct val="100000"/>
              </a:lnSpc>
              <a:spcBef>
                <a:spcPts val="0"/>
              </a:spcBef>
              <a:spcAft>
                <a:spcPts val="1000"/>
              </a:spcAft>
              <a:buFont typeface="Arial" panose="020B0604020202020204" pitchFamily="34" charset="0"/>
              <a:buNone/>
              <a:defRPr sz="1800">
                <a:solidFill>
                  <a:schemeClr val="accent1"/>
                </a:solidFill>
              </a:defRPr>
            </a:lvl1pPr>
            <a:lvl2pPr marL="552450" indent="-285750">
              <a:lnSpc>
                <a:spcPct val="100000"/>
              </a:lnSpc>
              <a:spcBef>
                <a:spcPts val="0"/>
              </a:spcBef>
              <a:spcAft>
                <a:spcPts val="1000"/>
              </a:spcAft>
              <a:buFont typeface="Arial" panose="020B0604020202020204" pitchFamily="34" charset="0"/>
              <a:buChar char="•"/>
              <a:defRPr>
                <a:solidFill>
                  <a:schemeClr val="tx1"/>
                </a:solidFill>
              </a:defRPr>
            </a:lvl2pPr>
            <a:lvl3pPr marL="542925" indent="0">
              <a:buNone/>
              <a:defRPr/>
            </a:lvl3pPr>
            <a:lvl4pPr marL="809625" indent="0">
              <a:buNone/>
              <a:defRPr/>
            </a:lvl4pPr>
            <a:lvl5pPr marL="1076325" indent="0">
              <a:buNone/>
              <a:defRPr/>
            </a:lvl5pPr>
          </a:lstStyle>
          <a:p>
            <a:pPr lvl="0" rtl="0"/>
            <a:r>
              <a:rPr lang="fi-FI"/>
              <a:t>18 pt </a:t>
            </a:r>
            <a:r>
              <a:rPr lang="fi-FI" err="1"/>
              <a:t>Sed</a:t>
            </a:r>
            <a:r>
              <a:rPr lang="fi-FI"/>
              <a:t> </a:t>
            </a:r>
            <a:r>
              <a:rPr lang="fi-FI" err="1"/>
              <a:t>finibus</a:t>
            </a:r>
            <a:r>
              <a:rPr lang="fi-FI"/>
              <a:t> </a:t>
            </a:r>
            <a:r>
              <a:rPr lang="fi-FI" err="1"/>
              <a:t>risus</a:t>
            </a:r>
            <a:r>
              <a:rPr lang="fi-FI"/>
              <a:t> </a:t>
            </a:r>
            <a:r>
              <a:rPr lang="fi-FI" err="1"/>
              <a:t>justo</a:t>
            </a:r>
            <a:r>
              <a:rPr lang="fi-FI"/>
              <a:t>, </a:t>
            </a:r>
            <a:r>
              <a:rPr lang="fi-FI" err="1"/>
              <a:t>eu</a:t>
            </a:r>
            <a:r>
              <a:rPr lang="fi-FI"/>
              <a:t> </a:t>
            </a:r>
            <a:r>
              <a:rPr lang="fi-FI" err="1"/>
              <a:t>rutrum</a:t>
            </a:r>
            <a:r>
              <a:rPr lang="fi-FI"/>
              <a:t> </a:t>
            </a:r>
            <a:r>
              <a:rPr lang="fi-FI" err="1"/>
              <a:t>justo</a:t>
            </a:r>
            <a:r>
              <a:rPr lang="fi-FI"/>
              <a:t> </a:t>
            </a:r>
            <a:r>
              <a:rPr lang="fi-FI" err="1"/>
              <a:t>porttitor</a:t>
            </a:r>
            <a:r>
              <a:rPr lang="fi-FI"/>
              <a:t> </a:t>
            </a:r>
            <a:r>
              <a:rPr lang="fi-FI" err="1"/>
              <a:t>ac</a:t>
            </a:r>
            <a:r>
              <a:rPr lang="fi-FI"/>
              <a:t>. </a:t>
            </a:r>
            <a:r>
              <a:rPr lang="fi-FI" err="1"/>
              <a:t>Maecenas</a:t>
            </a:r>
            <a:r>
              <a:rPr lang="fi-FI"/>
              <a:t> </a:t>
            </a:r>
            <a:r>
              <a:rPr lang="fi-FI" err="1"/>
              <a:t>mauris</a:t>
            </a:r>
            <a:r>
              <a:rPr lang="fi-FI"/>
              <a:t> </a:t>
            </a:r>
            <a:r>
              <a:rPr lang="fi-FI" err="1"/>
              <a:t>velit</a:t>
            </a:r>
            <a:r>
              <a:rPr lang="fi-FI"/>
              <a:t>, </a:t>
            </a:r>
            <a:r>
              <a:rPr lang="fi-FI" err="1"/>
              <a:t>ullamcorper</a:t>
            </a:r>
            <a:r>
              <a:rPr lang="fi-FI"/>
              <a:t> </a:t>
            </a:r>
            <a:r>
              <a:rPr lang="fi-FI" err="1"/>
              <a:t>eu</a:t>
            </a:r>
            <a:r>
              <a:rPr lang="fi-FI"/>
              <a:t> </a:t>
            </a:r>
            <a:r>
              <a:rPr lang="fi-FI" err="1"/>
              <a:t>justo</a:t>
            </a:r>
            <a:r>
              <a:rPr lang="fi-FI"/>
              <a:t> sit </a:t>
            </a:r>
            <a:r>
              <a:rPr lang="fi-FI" err="1"/>
              <a:t>amet</a:t>
            </a:r>
            <a:r>
              <a:rPr lang="fi-FI"/>
              <a:t>, </a:t>
            </a:r>
            <a:r>
              <a:rPr lang="fi-FI" err="1"/>
              <a:t>condimentum</a:t>
            </a:r>
            <a:r>
              <a:rPr lang="fi-FI"/>
              <a:t> </a:t>
            </a:r>
            <a:r>
              <a:rPr lang="fi-FI" err="1"/>
              <a:t>facilisis</a:t>
            </a:r>
            <a:r>
              <a:rPr lang="fi-FI"/>
              <a:t> </a:t>
            </a:r>
            <a:r>
              <a:rPr lang="fi-FI" err="1"/>
              <a:t>ipsum</a:t>
            </a:r>
            <a:r>
              <a:rPr lang="fi-FI"/>
              <a: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1"/>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5413460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Numeronosto">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9052833" cy="895350"/>
          </a:xfrm>
        </p:spPr>
        <p:txBody>
          <a:bodyPr rtlCol="0" anchor="t"/>
          <a:lstStyle>
            <a:lvl1pPr rtl="0">
              <a:lnSpc>
                <a:spcPct val="100000"/>
              </a:lnSpc>
              <a:defRPr sz="3200" b="0">
                <a:solidFill>
                  <a:schemeClr val="bg2"/>
                </a:solidFill>
              </a:defRPr>
            </a:lvl1pPr>
          </a:lstStyle>
          <a:p>
            <a:pPr rtl="0"/>
            <a:r>
              <a:rPr lang="fi-FI"/>
              <a:t>Numeronosto 32 pt </a:t>
            </a:r>
            <a:r>
              <a:rPr lang="fi-FI" err="1"/>
              <a:t>Curabitur</a:t>
            </a:r>
            <a:r>
              <a:rPr lang="fi-FI"/>
              <a:t> </a:t>
            </a:r>
            <a:r>
              <a:rPr lang="fi-FI" err="1"/>
              <a:t>aliquam</a:t>
            </a:r>
            <a:br>
              <a:rPr lang="fi-FI"/>
            </a:br>
            <a:r>
              <a:rPr lang="fi-FI" err="1"/>
              <a:t>bibendum</a:t>
            </a:r>
            <a:r>
              <a:rPr lang="fi-FI"/>
              <a:t> </a:t>
            </a:r>
            <a:r>
              <a:rPr lang="fi-FI" err="1"/>
              <a:t>orci</a:t>
            </a:r>
            <a:r>
              <a:rPr lang="fi-FI"/>
              <a:t> </a:t>
            </a:r>
            <a:r>
              <a:rPr lang="fi-FI" err="1"/>
              <a:t>eu</a:t>
            </a:r>
            <a:r>
              <a:rPr lang="fi-FI"/>
              <a:t> </a:t>
            </a:r>
            <a:r>
              <a:rPr lang="fi-FI" err="1"/>
              <a:t>feugiat</a:t>
            </a:r>
            <a:r>
              <a:rPr lang="fi-FI"/>
              <a:t> elit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bg2"/>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4" name="Tekstin paikkamerkki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747951" y="3502019"/>
            <a:ext cx="2191668" cy="1440000"/>
          </a:xfrm>
        </p:spPr>
        <p:txBody>
          <a:bodyPr rtlCol="0" anchor="t"/>
          <a:lstStyle>
            <a:lvl1pPr marL="0" indent="0" algn="l" rtl="0">
              <a:buNone/>
              <a:defRPr sz="1600">
                <a:solidFill>
                  <a:schemeClr val="bg2"/>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15" name="Tekstin paikkamerkki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3410756" y="2376884"/>
            <a:ext cx="2278634" cy="737020"/>
          </a:xfrm>
        </p:spPr>
        <p:txBody>
          <a:bodyPr rtlCol="0" anchor="t"/>
          <a:lstStyle>
            <a:lvl1pPr marL="0" indent="0" algn="l">
              <a:buNone/>
              <a:defRPr sz="6400" b="1" spc="20" baseline="0">
                <a:solidFill>
                  <a:schemeClr val="bg2"/>
                </a:solidFill>
              </a:defRPr>
            </a:lvl1pPr>
            <a:lvl2pPr marL="266700" indent="0" algn="ctr">
              <a:buNone/>
              <a:defRPr sz="1600">
                <a:solidFill>
                  <a:schemeClr val="tx1"/>
                </a:solidFill>
              </a:defRPr>
            </a:lvl2pPr>
            <a:lvl3pPr marL="542925" indent="0" algn="ctr">
              <a:buNone/>
              <a:defRPr sz="1600">
                <a:solidFill>
                  <a:schemeClr val="tx1"/>
                </a:solidFill>
              </a:defRPr>
            </a:lvl3pPr>
            <a:lvl4pPr marL="809625" indent="0" algn="ctr">
              <a:buNone/>
              <a:defRPr sz="1600">
                <a:solidFill>
                  <a:schemeClr val="tx1"/>
                </a:solidFill>
              </a:defRPr>
            </a:lvl4pPr>
            <a:lvl5pPr marL="1076325" indent="0" algn="ctr">
              <a:buNone/>
              <a:defRPr sz="1600">
                <a:solidFill>
                  <a:schemeClr val="tx1"/>
                </a:solidFill>
              </a:defRPr>
            </a:lvl5pPr>
          </a:lstStyle>
          <a:p>
            <a:pPr lvl="0" rtl="0"/>
            <a:r>
              <a:rPr lang="fi-FI"/>
              <a:t>1 234</a:t>
            </a:r>
          </a:p>
        </p:txBody>
      </p:sp>
      <p:sp>
        <p:nvSpPr>
          <p:cNvPr id="16" name="Tekstin paikkamerkki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8777048" y="2376884"/>
            <a:ext cx="2245178" cy="737020"/>
          </a:xfrm>
        </p:spPr>
        <p:txBody>
          <a:bodyPr rtlCol="0" anchor="t"/>
          <a:lstStyle>
            <a:lvl1pPr marL="0" indent="0" algn="l">
              <a:buNone/>
              <a:defRPr sz="6400" b="1" spc="20" baseline="0">
                <a:solidFill>
                  <a:schemeClr val="bg2"/>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1 234</a:t>
            </a:r>
          </a:p>
        </p:txBody>
      </p:sp>
      <p:sp>
        <p:nvSpPr>
          <p:cNvPr id="17" name="Tekstin paikkamerkki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6094199" y="3502019"/>
            <a:ext cx="2245178" cy="1440000"/>
          </a:xfrm>
        </p:spPr>
        <p:txBody>
          <a:bodyPr rtlCol="0" anchor="t"/>
          <a:lstStyle>
            <a:lvl1pPr marL="0" indent="0" algn="l" rtl="0">
              <a:buNone/>
              <a:defRPr sz="1600">
                <a:solidFill>
                  <a:schemeClr val="bg2"/>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18" name="Tekstin paikkamerkki 4">
            <a:extLst>
              <a:ext uri="{FF2B5EF4-FFF2-40B4-BE49-F238E27FC236}">
                <a16:creationId xmlns:a16="http://schemas.microsoft.com/office/drawing/2014/main" id="{1F5B3657-F2AE-455A-BF81-1A0C2ACECD20}"/>
              </a:ext>
            </a:extLst>
          </p:cNvPr>
          <p:cNvSpPr>
            <a:spLocks noGrp="1"/>
          </p:cNvSpPr>
          <p:nvPr>
            <p:ph type="body" sz="quarter" idx="34" hasCustomPrompt="1"/>
          </p:nvPr>
        </p:nvSpPr>
        <p:spPr>
          <a:xfrm>
            <a:off x="747951" y="2376884"/>
            <a:ext cx="2230931" cy="737020"/>
          </a:xfrm>
        </p:spPr>
        <p:txBody>
          <a:bodyPr rtlCol="0" anchor="t"/>
          <a:lstStyle>
            <a:lvl1pPr marL="0" indent="0" algn="l">
              <a:buFont typeface="Arial" panose="020B0604020202020204" pitchFamily="34" charset="0"/>
              <a:buNone/>
              <a:defRPr sz="6400" b="1" spc="20" baseline="0">
                <a:solidFill>
                  <a:schemeClr val="bg2"/>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1 234</a:t>
            </a:r>
          </a:p>
        </p:txBody>
      </p:sp>
      <p:sp>
        <p:nvSpPr>
          <p:cNvPr id="19" name="Tekstin paikkamerkki 5">
            <a:extLst>
              <a:ext uri="{FF2B5EF4-FFF2-40B4-BE49-F238E27FC236}">
                <a16:creationId xmlns:a16="http://schemas.microsoft.com/office/drawing/2014/main" id="{6A983D98-E0AB-429A-9EC2-B50D4216D691}"/>
              </a:ext>
            </a:extLst>
          </p:cNvPr>
          <p:cNvSpPr>
            <a:spLocks noGrp="1"/>
          </p:cNvSpPr>
          <p:nvPr>
            <p:ph type="body" sz="quarter" idx="35" hasCustomPrompt="1"/>
          </p:nvPr>
        </p:nvSpPr>
        <p:spPr>
          <a:xfrm>
            <a:off x="6121264" y="2376884"/>
            <a:ext cx="2223909" cy="737020"/>
          </a:xfrm>
        </p:spPr>
        <p:txBody>
          <a:bodyPr rtlCol="0" anchor="t"/>
          <a:lstStyle>
            <a:lvl1pPr marL="0" indent="0" algn="l">
              <a:buFont typeface="Arial" panose="020B0604020202020204" pitchFamily="34" charset="0"/>
              <a:buNone/>
              <a:defRPr sz="6400" b="1" spc="20" baseline="0">
                <a:solidFill>
                  <a:schemeClr val="bg2"/>
                </a:solidFill>
              </a:defRPr>
            </a:lvl1pPr>
            <a:lvl2pPr marL="266700" indent="0" algn="ctr">
              <a:buNone/>
              <a:defRPr sz="1600">
                <a:solidFill>
                  <a:schemeClr val="tx1"/>
                </a:solidFill>
              </a:defRPr>
            </a:lvl2pPr>
            <a:lvl3pPr marL="542925" indent="0" algn="ctr">
              <a:buNone/>
              <a:defRPr sz="1600">
                <a:solidFill>
                  <a:schemeClr val="tx1"/>
                </a:solidFill>
              </a:defRPr>
            </a:lvl3pPr>
            <a:lvl4pPr marL="809625" indent="0" algn="ctr">
              <a:buNone/>
              <a:defRPr sz="1600">
                <a:solidFill>
                  <a:schemeClr val="tx1"/>
                </a:solidFill>
              </a:defRPr>
            </a:lvl4pPr>
            <a:lvl5pPr marL="1076325" indent="0" algn="ctr">
              <a:buNone/>
              <a:defRPr sz="1600">
                <a:solidFill>
                  <a:schemeClr val="tx1"/>
                </a:solidFill>
              </a:defRPr>
            </a:lvl5pPr>
          </a:lstStyle>
          <a:p>
            <a:pPr lvl="0" rtl="0"/>
            <a:r>
              <a:rPr lang="fi-FI"/>
              <a:t>1 234</a:t>
            </a:r>
          </a:p>
        </p:txBody>
      </p:sp>
      <p:sp>
        <p:nvSpPr>
          <p:cNvPr id="21" name="Vertailu, vasen paikkamerkki 2">
            <a:extLst>
              <a:ext uri="{FF2B5EF4-FFF2-40B4-BE49-F238E27FC236}">
                <a16:creationId xmlns:a16="http://schemas.microsoft.com/office/drawing/2014/main" id="{78A963F8-6F6E-440E-B3B3-DDE13C083A36}"/>
              </a:ext>
            </a:extLst>
          </p:cNvPr>
          <p:cNvSpPr>
            <a:spLocks noGrp="1"/>
          </p:cNvSpPr>
          <p:nvPr>
            <p:ph type="body" sz="quarter" idx="37" hasCustomPrompt="1"/>
          </p:nvPr>
        </p:nvSpPr>
        <p:spPr>
          <a:xfrm>
            <a:off x="3377290" y="3502019"/>
            <a:ext cx="2279238" cy="1440000"/>
          </a:xfrm>
        </p:spPr>
        <p:txBody>
          <a:bodyPr rtlCol="0" anchor="t"/>
          <a:lstStyle>
            <a:lvl1pPr marL="0" indent="0" algn="l" rtl="0">
              <a:buFont typeface="Arial" panose="020B0604020202020204" pitchFamily="34" charset="0"/>
              <a:buNone/>
              <a:defRPr lang="fi-FI" sz="1600" kern="1200" dirty="0">
                <a:solidFill>
                  <a:schemeClr val="bg2"/>
                </a:solidFill>
                <a:latin typeface="+mn-lt"/>
                <a:ea typeface="+mn-ea"/>
                <a:cs typeface="+mn-cs"/>
              </a:defRPr>
            </a:lvl1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23" name="Tekstin paikkamerkki 7">
            <a:extLst>
              <a:ext uri="{FF2B5EF4-FFF2-40B4-BE49-F238E27FC236}">
                <a16:creationId xmlns:a16="http://schemas.microsoft.com/office/drawing/2014/main" id="{77D6BBBA-F4A3-45D4-91BC-A405FFDC7C3D}"/>
              </a:ext>
            </a:extLst>
          </p:cNvPr>
          <p:cNvSpPr>
            <a:spLocks noGrp="1"/>
          </p:cNvSpPr>
          <p:nvPr>
            <p:ph type="body" sz="quarter" idx="38" hasCustomPrompt="1"/>
          </p:nvPr>
        </p:nvSpPr>
        <p:spPr>
          <a:xfrm>
            <a:off x="8777049" y="3502019"/>
            <a:ext cx="2245178" cy="1440000"/>
          </a:xfrm>
        </p:spPr>
        <p:txBody>
          <a:bodyPr rtlCol="0" anchor="t"/>
          <a:lstStyle>
            <a:lvl1pPr marL="0" indent="0" algn="l" rtl="0">
              <a:buNone/>
              <a:defRPr sz="1600">
                <a:solidFill>
                  <a:schemeClr val="bg2"/>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Tree>
    <p:extLst>
      <p:ext uri="{BB962C8B-B14F-4D97-AF65-F5344CB8AC3E}">
        <p14:creationId xmlns:p14="http://schemas.microsoft.com/office/powerpoint/2010/main" val="28859275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nfografiikka">
    <p:bg>
      <p:bgPr>
        <a:solidFill>
          <a:schemeClr val="accent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9052833" cy="895350"/>
          </a:xfrm>
        </p:spPr>
        <p:txBody>
          <a:bodyPr rtlCol="0" anchor="t"/>
          <a:lstStyle>
            <a:lvl1pPr rtl="0">
              <a:lnSpc>
                <a:spcPct val="100000"/>
              </a:lnSpc>
              <a:defRPr sz="3200" b="0">
                <a:solidFill>
                  <a:schemeClr val="accent5"/>
                </a:solidFill>
              </a:defRPr>
            </a:lvl1pPr>
          </a:lstStyle>
          <a:p>
            <a:pPr rtl="0"/>
            <a:r>
              <a:rPr lang="fi-FI"/>
              <a:t>Numeronosto 32 pt </a:t>
            </a:r>
            <a:r>
              <a:rPr lang="fi-FI" err="1"/>
              <a:t>Curabitur</a:t>
            </a:r>
            <a:r>
              <a:rPr lang="fi-FI"/>
              <a:t> </a:t>
            </a:r>
            <a:r>
              <a:rPr lang="fi-FI" err="1"/>
              <a:t>aliquam</a:t>
            </a:r>
            <a:br>
              <a:rPr lang="fi-FI"/>
            </a:br>
            <a:r>
              <a:rPr lang="fi-FI" err="1"/>
              <a:t>bibendum</a:t>
            </a:r>
            <a:r>
              <a:rPr lang="fi-FI"/>
              <a:t> </a:t>
            </a:r>
            <a:r>
              <a:rPr lang="fi-FI" err="1"/>
              <a:t>orci</a:t>
            </a:r>
            <a:r>
              <a:rPr lang="fi-FI"/>
              <a:t> </a:t>
            </a:r>
            <a:r>
              <a:rPr lang="fi-FI" err="1"/>
              <a:t>eu</a:t>
            </a:r>
            <a:r>
              <a:rPr lang="fi-FI"/>
              <a:t> </a:t>
            </a:r>
            <a:r>
              <a:rPr lang="fi-FI" err="1"/>
              <a:t>feugiat</a:t>
            </a:r>
            <a:r>
              <a:rPr lang="fi-FI"/>
              <a:t> elit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5"/>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4" name="Tekstin paikkamerkki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747951" y="3502019"/>
            <a:ext cx="1620000" cy="1440000"/>
          </a:xfrm>
        </p:spPr>
        <p:txBody>
          <a:bodyPr rtlCol="0" anchor="t"/>
          <a:lstStyle>
            <a:lvl1pPr marL="0" indent="0" algn="l" rtl="0">
              <a:buNone/>
              <a:defRPr sz="1600">
                <a:solidFill>
                  <a:schemeClr val="accent5"/>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16" name="Tekstin paikkamerkki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9910497" y="3502019"/>
            <a:ext cx="1620000" cy="1449176"/>
          </a:xfrm>
        </p:spPr>
        <p:txBody>
          <a:bodyPr rtlCol="0" anchor="t"/>
          <a:lstStyle>
            <a:lvl1pPr marL="0" indent="0" algn="l" rtl="0">
              <a:buNone/>
              <a:defRPr lang="fi-FI" sz="1600" kern="1200" dirty="0">
                <a:solidFill>
                  <a:schemeClr val="accent5"/>
                </a:solidFill>
                <a:latin typeface="+mn-lt"/>
                <a:ea typeface="+mn-ea"/>
                <a:cs typeface="+mn-cs"/>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17" name="Tekstin paikkamerkki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5225014" y="3502019"/>
            <a:ext cx="1620000" cy="1440000"/>
          </a:xfrm>
        </p:spPr>
        <p:txBody>
          <a:bodyPr rtlCol="0" anchor="t"/>
          <a:lstStyle>
            <a:lvl1pPr marL="0" indent="0" algn="l" rtl="0">
              <a:buNone/>
              <a:defRPr sz="1600">
                <a:solidFill>
                  <a:schemeClr val="accent5"/>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21" name="Vertailu, vasen paikkamerkki 2">
            <a:extLst>
              <a:ext uri="{FF2B5EF4-FFF2-40B4-BE49-F238E27FC236}">
                <a16:creationId xmlns:a16="http://schemas.microsoft.com/office/drawing/2014/main" id="{78A963F8-6F6E-440E-B3B3-DDE13C083A36}"/>
              </a:ext>
            </a:extLst>
          </p:cNvPr>
          <p:cNvSpPr>
            <a:spLocks noGrp="1"/>
          </p:cNvSpPr>
          <p:nvPr>
            <p:ph type="body" sz="quarter" idx="37" hasCustomPrompt="1"/>
          </p:nvPr>
        </p:nvSpPr>
        <p:spPr>
          <a:xfrm>
            <a:off x="2990601" y="3502019"/>
            <a:ext cx="1620000" cy="1440000"/>
          </a:xfrm>
        </p:spPr>
        <p:txBody>
          <a:bodyPr rtlCol="0" anchor="t"/>
          <a:lstStyle>
            <a:lvl1pPr marL="0" indent="0" algn="l" rtl="0">
              <a:buFont typeface="Arial" panose="020B0604020202020204" pitchFamily="34" charset="0"/>
              <a:buNone/>
              <a:defRPr lang="fi-FI" sz="1600" kern="1200" dirty="0">
                <a:solidFill>
                  <a:schemeClr val="accent5"/>
                </a:solidFill>
                <a:latin typeface="+mn-lt"/>
                <a:ea typeface="+mn-ea"/>
                <a:cs typeface="+mn-cs"/>
              </a:defRPr>
            </a:lvl1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23" name="Tekstin paikkamerkki 7">
            <a:extLst>
              <a:ext uri="{FF2B5EF4-FFF2-40B4-BE49-F238E27FC236}">
                <a16:creationId xmlns:a16="http://schemas.microsoft.com/office/drawing/2014/main" id="{77D6BBBA-F4A3-45D4-91BC-A405FFDC7C3D}"/>
              </a:ext>
            </a:extLst>
          </p:cNvPr>
          <p:cNvSpPr>
            <a:spLocks noGrp="1"/>
          </p:cNvSpPr>
          <p:nvPr>
            <p:ph type="body" sz="quarter" idx="38" hasCustomPrompt="1"/>
          </p:nvPr>
        </p:nvSpPr>
        <p:spPr>
          <a:xfrm>
            <a:off x="7567755" y="3511195"/>
            <a:ext cx="1620000" cy="1440000"/>
          </a:xfrm>
        </p:spPr>
        <p:txBody>
          <a:bodyPr rtlCol="0" anchor="t"/>
          <a:lstStyle>
            <a:lvl1pPr marL="0" indent="0" algn="l" rtl="0">
              <a:buNone/>
              <a:defRPr sz="1600">
                <a:solidFill>
                  <a:schemeClr val="accent5"/>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6" name="Freeform 5"/>
          <p:cNvSpPr>
            <a:spLocks noEditPoints="1"/>
          </p:cNvSpPr>
          <p:nvPr userDrawn="1"/>
        </p:nvSpPr>
        <p:spPr bwMode="auto">
          <a:xfrm>
            <a:off x="747951" y="2432390"/>
            <a:ext cx="627769" cy="627769"/>
          </a:xfrm>
          <a:custGeom>
            <a:avLst/>
            <a:gdLst>
              <a:gd name="T0" fmla="*/ 196 w 392"/>
              <a:gd name="T1" fmla="*/ 392 h 392"/>
              <a:gd name="T2" fmla="*/ 0 w 392"/>
              <a:gd name="T3" fmla="*/ 196 h 392"/>
              <a:gd name="T4" fmla="*/ 196 w 392"/>
              <a:gd name="T5" fmla="*/ 0 h 392"/>
              <a:gd name="T6" fmla="*/ 392 w 392"/>
              <a:gd name="T7" fmla="*/ 196 h 392"/>
              <a:gd name="T8" fmla="*/ 196 w 392"/>
              <a:gd name="T9" fmla="*/ 392 h 392"/>
              <a:gd name="T10" fmla="*/ 196 w 392"/>
              <a:gd name="T11" fmla="*/ 40 h 392"/>
              <a:gd name="T12" fmla="*/ 40 w 392"/>
              <a:gd name="T13" fmla="*/ 196 h 392"/>
              <a:gd name="T14" fmla="*/ 196 w 392"/>
              <a:gd name="T15" fmla="*/ 352 h 392"/>
              <a:gd name="T16" fmla="*/ 352 w 392"/>
              <a:gd name="T17" fmla="*/ 196 h 392"/>
              <a:gd name="T18" fmla="*/ 196 w 392"/>
              <a:gd name="T19" fmla="*/ 4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392">
                <a:moveTo>
                  <a:pt x="196" y="392"/>
                </a:moveTo>
                <a:cubicBezTo>
                  <a:pt x="88" y="392"/>
                  <a:pt x="0" y="304"/>
                  <a:pt x="0" y="196"/>
                </a:cubicBezTo>
                <a:cubicBezTo>
                  <a:pt x="0" y="88"/>
                  <a:pt x="88" y="0"/>
                  <a:pt x="196" y="0"/>
                </a:cubicBezTo>
                <a:cubicBezTo>
                  <a:pt x="304" y="0"/>
                  <a:pt x="392" y="88"/>
                  <a:pt x="392" y="196"/>
                </a:cubicBezTo>
                <a:cubicBezTo>
                  <a:pt x="392" y="304"/>
                  <a:pt x="304" y="392"/>
                  <a:pt x="196" y="392"/>
                </a:cubicBezTo>
                <a:close/>
                <a:moveTo>
                  <a:pt x="196" y="40"/>
                </a:moveTo>
                <a:cubicBezTo>
                  <a:pt x="110" y="40"/>
                  <a:pt x="40" y="110"/>
                  <a:pt x="40" y="196"/>
                </a:cubicBezTo>
                <a:cubicBezTo>
                  <a:pt x="40" y="282"/>
                  <a:pt x="110" y="352"/>
                  <a:pt x="196" y="352"/>
                </a:cubicBezTo>
                <a:cubicBezTo>
                  <a:pt x="282" y="352"/>
                  <a:pt x="352" y="282"/>
                  <a:pt x="352" y="196"/>
                </a:cubicBezTo>
                <a:cubicBezTo>
                  <a:pt x="352" y="110"/>
                  <a:pt x="282" y="40"/>
                  <a:pt x="196" y="4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Freeform 9"/>
          <p:cNvSpPr>
            <a:spLocks noEditPoints="1"/>
          </p:cNvSpPr>
          <p:nvPr userDrawn="1"/>
        </p:nvSpPr>
        <p:spPr bwMode="auto">
          <a:xfrm>
            <a:off x="2990601" y="2432390"/>
            <a:ext cx="627769" cy="628442"/>
          </a:xfrm>
          <a:custGeom>
            <a:avLst/>
            <a:gdLst>
              <a:gd name="T0" fmla="*/ 933 w 933"/>
              <a:gd name="T1" fmla="*/ 934 h 934"/>
              <a:gd name="T2" fmla="*/ 0 w 933"/>
              <a:gd name="T3" fmla="*/ 934 h 934"/>
              <a:gd name="T4" fmla="*/ 0 w 933"/>
              <a:gd name="T5" fmla="*/ 0 h 934"/>
              <a:gd name="T6" fmla="*/ 933 w 933"/>
              <a:gd name="T7" fmla="*/ 0 h 934"/>
              <a:gd name="T8" fmla="*/ 933 w 933"/>
              <a:gd name="T9" fmla="*/ 934 h 934"/>
              <a:gd name="T10" fmla="*/ 95 w 933"/>
              <a:gd name="T11" fmla="*/ 839 h 934"/>
              <a:gd name="T12" fmla="*/ 837 w 933"/>
              <a:gd name="T13" fmla="*/ 839 h 934"/>
              <a:gd name="T14" fmla="*/ 837 w 933"/>
              <a:gd name="T15" fmla="*/ 96 h 934"/>
              <a:gd name="T16" fmla="*/ 95 w 933"/>
              <a:gd name="T17" fmla="*/ 96 h 934"/>
              <a:gd name="T18" fmla="*/ 95 w 933"/>
              <a:gd name="T19" fmla="*/ 839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3" h="934">
                <a:moveTo>
                  <a:pt x="933" y="934"/>
                </a:moveTo>
                <a:lnTo>
                  <a:pt x="0" y="934"/>
                </a:lnTo>
                <a:lnTo>
                  <a:pt x="0" y="0"/>
                </a:lnTo>
                <a:lnTo>
                  <a:pt x="933" y="0"/>
                </a:lnTo>
                <a:lnTo>
                  <a:pt x="933" y="934"/>
                </a:lnTo>
                <a:close/>
                <a:moveTo>
                  <a:pt x="95" y="839"/>
                </a:moveTo>
                <a:lnTo>
                  <a:pt x="837" y="839"/>
                </a:lnTo>
                <a:lnTo>
                  <a:pt x="837" y="96"/>
                </a:lnTo>
                <a:lnTo>
                  <a:pt x="95" y="96"/>
                </a:lnTo>
                <a:lnTo>
                  <a:pt x="95" y="839"/>
                </a:lnTo>
                <a:close/>
              </a:path>
            </a:pathLst>
          </a:custGeom>
          <a:solidFill>
            <a:srgbClr val="FF86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13"/>
          <p:cNvSpPr>
            <a:spLocks noEditPoints="1"/>
          </p:cNvSpPr>
          <p:nvPr userDrawn="1"/>
        </p:nvSpPr>
        <p:spPr bwMode="auto">
          <a:xfrm>
            <a:off x="5225014" y="2432390"/>
            <a:ext cx="736097" cy="628442"/>
          </a:xfrm>
          <a:custGeom>
            <a:avLst/>
            <a:gdLst>
              <a:gd name="T0" fmla="*/ 1094 w 1094"/>
              <a:gd name="T1" fmla="*/ 934 h 934"/>
              <a:gd name="T2" fmla="*/ 0 w 1094"/>
              <a:gd name="T3" fmla="*/ 934 h 934"/>
              <a:gd name="T4" fmla="*/ 547 w 1094"/>
              <a:gd name="T5" fmla="*/ 0 h 934"/>
              <a:gd name="T6" fmla="*/ 1094 w 1094"/>
              <a:gd name="T7" fmla="*/ 934 h 934"/>
              <a:gd name="T8" fmla="*/ 167 w 1094"/>
              <a:gd name="T9" fmla="*/ 839 h 934"/>
              <a:gd name="T10" fmla="*/ 928 w 1094"/>
              <a:gd name="T11" fmla="*/ 839 h 934"/>
              <a:gd name="T12" fmla="*/ 547 w 1094"/>
              <a:gd name="T13" fmla="*/ 189 h 934"/>
              <a:gd name="T14" fmla="*/ 167 w 1094"/>
              <a:gd name="T15" fmla="*/ 839 h 9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934">
                <a:moveTo>
                  <a:pt x="1094" y="934"/>
                </a:moveTo>
                <a:lnTo>
                  <a:pt x="0" y="934"/>
                </a:lnTo>
                <a:lnTo>
                  <a:pt x="547" y="0"/>
                </a:lnTo>
                <a:lnTo>
                  <a:pt x="1094" y="934"/>
                </a:lnTo>
                <a:close/>
                <a:moveTo>
                  <a:pt x="167" y="839"/>
                </a:moveTo>
                <a:lnTo>
                  <a:pt x="928" y="839"/>
                </a:lnTo>
                <a:lnTo>
                  <a:pt x="547" y="189"/>
                </a:lnTo>
                <a:lnTo>
                  <a:pt x="167" y="83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6" name="Freeform 17"/>
          <p:cNvSpPr>
            <a:spLocks noEditPoints="1"/>
          </p:cNvSpPr>
          <p:nvPr userDrawn="1"/>
        </p:nvSpPr>
        <p:spPr bwMode="auto">
          <a:xfrm>
            <a:off x="7567755" y="2432390"/>
            <a:ext cx="736097" cy="628442"/>
          </a:xfrm>
          <a:custGeom>
            <a:avLst/>
            <a:gdLst>
              <a:gd name="T0" fmla="*/ 821 w 1094"/>
              <a:gd name="T1" fmla="*/ 934 h 934"/>
              <a:gd name="T2" fmla="*/ 274 w 1094"/>
              <a:gd name="T3" fmla="*/ 934 h 934"/>
              <a:gd name="T4" fmla="*/ 0 w 1094"/>
              <a:gd name="T5" fmla="*/ 467 h 934"/>
              <a:gd name="T6" fmla="*/ 274 w 1094"/>
              <a:gd name="T7" fmla="*/ 0 h 934"/>
              <a:gd name="T8" fmla="*/ 821 w 1094"/>
              <a:gd name="T9" fmla="*/ 0 h 934"/>
              <a:gd name="T10" fmla="*/ 1094 w 1094"/>
              <a:gd name="T11" fmla="*/ 467 h 934"/>
              <a:gd name="T12" fmla="*/ 821 w 1094"/>
              <a:gd name="T13" fmla="*/ 934 h 934"/>
              <a:gd name="T14" fmla="*/ 328 w 1094"/>
              <a:gd name="T15" fmla="*/ 839 h 934"/>
              <a:gd name="T16" fmla="*/ 766 w 1094"/>
              <a:gd name="T17" fmla="*/ 839 h 934"/>
              <a:gd name="T18" fmla="*/ 985 w 1094"/>
              <a:gd name="T19" fmla="*/ 467 h 934"/>
              <a:gd name="T20" fmla="*/ 766 w 1094"/>
              <a:gd name="T21" fmla="*/ 96 h 934"/>
              <a:gd name="T22" fmla="*/ 328 w 1094"/>
              <a:gd name="T23" fmla="*/ 96 h 934"/>
              <a:gd name="T24" fmla="*/ 109 w 1094"/>
              <a:gd name="T25" fmla="*/ 467 h 934"/>
              <a:gd name="T26" fmla="*/ 328 w 1094"/>
              <a:gd name="T27" fmla="*/ 839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4" h="934">
                <a:moveTo>
                  <a:pt x="821" y="934"/>
                </a:moveTo>
                <a:lnTo>
                  <a:pt x="274" y="934"/>
                </a:lnTo>
                <a:lnTo>
                  <a:pt x="0" y="467"/>
                </a:lnTo>
                <a:lnTo>
                  <a:pt x="274" y="0"/>
                </a:lnTo>
                <a:lnTo>
                  <a:pt x="821" y="0"/>
                </a:lnTo>
                <a:lnTo>
                  <a:pt x="1094" y="467"/>
                </a:lnTo>
                <a:lnTo>
                  <a:pt x="821" y="934"/>
                </a:lnTo>
                <a:close/>
                <a:moveTo>
                  <a:pt x="328" y="839"/>
                </a:moveTo>
                <a:lnTo>
                  <a:pt x="766" y="839"/>
                </a:lnTo>
                <a:lnTo>
                  <a:pt x="985" y="467"/>
                </a:lnTo>
                <a:lnTo>
                  <a:pt x="766" y="96"/>
                </a:lnTo>
                <a:lnTo>
                  <a:pt x="328" y="96"/>
                </a:lnTo>
                <a:lnTo>
                  <a:pt x="109" y="467"/>
                </a:lnTo>
                <a:lnTo>
                  <a:pt x="328" y="8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0" name="Freeform 21"/>
          <p:cNvSpPr>
            <a:spLocks noEditPoints="1"/>
          </p:cNvSpPr>
          <p:nvPr userDrawn="1"/>
        </p:nvSpPr>
        <p:spPr bwMode="auto">
          <a:xfrm>
            <a:off x="9910497" y="2432390"/>
            <a:ext cx="628442" cy="628442"/>
          </a:xfrm>
          <a:custGeom>
            <a:avLst/>
            <a:gdLst>
              <a:gd name="T0" fmla="*/ 791 w 934"/>
              <a:gd name="T1" fmla="*/ 934 h 934"/>
              <a:gd name="T2" fmla="*/ 143 w 934"/>
              <a:gd name="T3" fmla="*/ 934 h 934"/>
              <a:gd name="T4" fmla="*/ 0 w 934"/>
              <a:gd name="T5" fmla="*/ 791 h 934"/>
              <a:gd name="T6" fmla="*/ 0 w 934"/>
              <a:gd name="T7" fmla="*/ 143 h 934"/>
              <a:gd name="T8" fmla="*/ 143 w 934"/>
              <a:gd name="T9" fmla="*/ 0 h 934"/>
              <a:gd name="T10" fmla="*/ 791 w 934"/>
              <a:gd name="T11" fmla="*/ 0 h 934"/>
              <a:gd name="T12" fmla="*/ 934 w 934"/>
              <a:gd name="T13" fmla="*/ 143 h 934"/>
              <a:gd name="T14" fmla="*/ 934 w 934"/>
              <a:gd name="T15" fmla="*/ 791 h 934"/>
              <a:gd name="T16" fmla="*/ 791 w 934"/>
              <a:gd name="T17" fmla="*/ 934 h 934"/>
              <a:gd name="T18" fmla="*/ 181 w 934"/>
              <a:gd name="T19" fmla="*/ 839 h 934"/>
              <a:gd name="T20" fmla="*/ 753 w 934"/>
              <a:gd name="T21" fmla="*/ 839 h 934"/>
              <a:gd name="T22" fmla="*/ 838 w 934"/>
              <a:gd name="T23" fmla="*/ 753 h 934"/>
              <a:gd name="T24" fmla="*/ 838 w 934"/>
              <a:gd name="T25" fmla="*/ 181 h 934"/>
              <a:gd name="T26" fmla="*/ 753 w 934"/>
              <a:gd name="T27" fmla="*/ 96 h 934"/>
              <a:gd name="T28" fmla="*/ 181 w 934"/>
              <a:gd name="T29" fmla="*/ 96 h 934"/>
              <a:gd name="T30" fmla="*/ 95 w 934"/>
              <a:gd name="T31" fmla="*/ 181 h 934"/>
              <a:gd name="T32" fmla="*/ 95 w 934"/>
              <a:gd name="T33" fmla="*/ 753 h 934"/>
              <a:gd name="T34" fmla="*/ 181 w 934"/>
              <a:gd name="T35" fmla="*/ 839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4" h="934">
                <a:moveTo>
                  <a:pt x="791" y="934"/>
                </a:moveTo>
                <a:lnTo>
                  <a:pt x="143" y="934"/>
                </a:lnTo>
                <a:lnTo>
                  <a:pt x="0" y="791"/>
                </a:lnTo>
                <a:lnTo>
                  <a:pt x="0" y="143"/>
                </a:lnTo>
                <a:lnTo>
                  <a:pt x="143" y="0"/>
                </a:lnTo>
                <a:lnTo>
                  <a:pt x="791" y="0"/>
                </a:lnTo>
                <a:lnTo>
                  <a:pt x="934" y="143"/>
                </a:lnTo>
                <a:lnTo>
                  <a:pt x="934" y="791"/>
                </a:lnTo>
                <a:lnTo>
                  <a:pt x="791" y="934"/>
                </a:lnTo>
                <a:close/>
                <a:moveTo>
                  <a:pt x="181" y="839"/>
                </a:moveTo>
                <a:lnTo>
                  <a:pt x="753" y="839"/>
                </a:lnTo>
                <a:lnTo>
                  <a:pt x="838" y="753"/>
                </a:lnTo>
                <a:lnTo>
                  <a:pt x="838" y="181"/>
                </a:lnTo>
                <a:lnTo>
                  <a:pt x="753" y="96"/>
                </a:lnTo>
                <a:lnTo>
                  <a:pt x="181" y="96"/>
                </a:lnTo>
                <a:lnTo>
                  <a:pt x="95" y="181"/>
                </a:lnTo>
                <a:lnTo>
                  <a:pt x="95" y="753"/>
                </a:lnTo>
                <a:lnTo>
                  <a:pt x="181" y="83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4975741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ikajana">
    <p:bg>
      <p:bgPr>
        <a:solidFill>
          <a:schemeClr val="accent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11185072" cy="1093070"/>
          </a:xfrm>
        </p:spPr>
        <p:txBody>
          <a:bodyPr rtlCol="0" anchor="t"/>
          <a:lstStyle>
            <a:lvl1pPr rtl="0">
              <a:lnSpc>
                <a:spcPct val="100000"/>
              </a:lnSpc>
              <a:defRPr sz="3200" b="0">
                <a:solidFill>
                  <a:schemeClr val="tx1"/>
                </a:solidFill>
              </a:defRPr>
            </a:lvl1pPr>
          </a:lstStyle>
          <a:p>
            <a:pPr rtl="0"/>
            <a:r>
              <a:rPr lang="fi-FI"/>
              <a:t>Aikajana 32 pt </a:t>
            </a:r>
            <a:r>
              <a:rPr lang="fi-FI" err="1"/>
              <a:t>aliquam</a:t>
            </a:r>
            <a:r>
              <a:rPr lang="fi-FI"/>
              <a:t> </a:t>
            </a:r>
            <a:r>
              <a:rPr lang="fi-FI" err="1"/>
              <a:t>bibendum</a:t>
            </a:r>
            <a:r>
              <a:rPr lang="fi-FI"/>
              <a:t> </a:t>
            </a:r>
            <a:r>
              <a:rPr lang="fi-FI" err="1"/>
              <a:t>orci</a:t>
            </a:r>
            <a:r>
              <a:rPr lang="fi-FI"/>
              <a:t> </a:t>
            </a:r>
            <a:r>
              <a:rPr lang="fi-FI" err="1"/>
              <a:t>feugiat</a:t>
            </a:r>
            <a:r>
              <a:rPr lang="fi-FI"/>
              <a:t> elit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tx1"/>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4" name="Sisällön paikkamerkki 2">
            <a:extLst>
              <a:ext uri="{FF2B5EF4-FFF2-40B4-BE49-F238E27FC236}">
                <a16:creationId xmlns:a16="http://schemas.microsoft.com/office/drawing/2014/main" id="{B1948E38-8FB0-4E51-A01C-C88794372E50}"/>
              </a:ext>
            </a:extLst>
          </p:cNvPr>
          <p:cNvSpPr>
            <a:spLocks noGrp="1"/>
          </p:cNvSpPr>
          <p:nvPr>
            <p:ph idx="1" hasCustomPrompt="1"/>
          </p:nvPr>
        </p:nvSpPr>
        <p:spPr>
          <a:xfrm>
            <a:off x="1829241" y="4616231"/>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
        <p:nvSpPr>
          <p:cNvPr id="41" name="Sisällön paikkamerkki 2">
            <a:extLst>
              <a:ext uri="{FF2B5EF4-FFF2-40B4-BE49-F238E27FC236}">
                <a16:creationId xmlns:a16="http://schemas.microsoft.com/office/drawing/2014/main" id="{B1948E38-8FB0-4E51-A01C-C88794372E50}"/>
              </a:ext>
            </a:extLst>
          </p:cNvPr>
          <p:cNvSpPr>
            <a:spLocks noGrp="1"/>
          </p:cNvSpPr>
          <p:nvPr>
            <p:ph idx="42" hasCustomPrompt="1"/>
          </p:nvPr>
        </p:nvSpPr>
        <p:spPr>
          <a:xfrm>
            <a:off x="4922079" y="4616231"/>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
        <p:nvSpPr>
          <p:cNvPr id="43" name="Sisällön paikkamerkki 2">
            <a:extLst>
              <a:ext uri="{FF2B5EF4-FFF2-40B4-BE49-F238E27FC236}">
                <a16:creationId xmlns:a16="http://schemas.microsoft.com/office/drawing/2014/main" id="{B1948E38-8FB0-4E51-A01C-C88794372E50}"/>
              </a:ext>
            </a:extLst>
          </p:cNvPr>
          <p:cNvSpPr>
            <a:spLocks noGrp="1"/>
          </p:cNvSpPr>
          <p:nvPr>
            <p:ph idx="43" hasCustomPrompt="1"/>
          </p:nvPr>
        </p:nvSpPr>
        <p:spPr>
          <a:xfrm>
            <a:off x="8014918" y="4616231"/>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
        <p:nvSpPr>
          <p:cNvPr id="44" name="Sisällön paikkamerkki 2">
            <a:extLst>
              <a:ext uri="{FF2B5EF4-FFF2-40B4-BE49-F238E27FC236}">
                <a16:creationId xmlns:a16="http://schemas.microsoft.com/office/drawing/2014/main" id="{B1948E38-8FB0-4E51-A01C-C88794372E50}"/>
              </a:ext>
            </a:extLst>
          </p:cNvPr>
          <p:cNvSpPr>
            <a:spLocks noGrp="1"/>
          </p:cNvSpPr>
          <p:nvPr>
            <p:ph idx="44" hasCustomPrompt="1"/>
          </p:nvPr>
        </p:nvSpPr>
        <p:spPr>
          <a:xfrm>
            <a:off x="385114" y="1920274"/>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
        <p:nvSpPr>
          <p:cNvPr id="45" name="Sisällön paikkamerkki 2">
            <a:extLst>
              <a:ext uri="{FF2B5EF4-FFF2-40B4-BE49-F238E27FC236}">
                <a16:creationId xmlns:a16="http://schemas.microsoft.com/office/drawing/2014/main" id="{B1948E38-8FB0-4E51-A01C-C88794372E50}"/>
              </a:ext>
            </a:extLst>
          </p:cNvPr>
          <p:cNvSpPr>
            <a:spLocks noGrp="1"/>
          </p:cNvSpPr>
          <p:nvPr>
            <p:ph idx="45" hasCustomPrompt="1"/>
          </p:nvPr>
        </p:nvSpPr>
        <p:spPr>
          <a:xfrm>
            <a:off x="3354369" y="1920274"/>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
        <p:nvSpPr>
          <p:cNvPr id="46" name="Sisällön paikkamerkki 2">
            <a:extLst>
              <a:ext uri="{FF2B5EF4-FFF2-40B4-BE49-F238E27FC236}">
                <a16:creationId xmlns:a16="http://schemas.microsoft.com/office/drawing/2014/main" id="{B1948E38-8FB0-4E51-A01C-C88794372E50}"/>
              </a:ext>
            </a:extLst>
          </p:cNvPr>
          <p:cNvSpPr>
            <a:spLocks noGrp="1"/>
          </p:cNvSpPr>
          <p:nvPr>
            <p:ph idx="46" hasCustomPrompt="1"/>
          </p:nvPr>
        </p:nvSpPr>
        <p:spPr>
          <a:xfrm>
            <a:off x="6323624" y="1920274"/>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
        <p:nvSpPr>
          <p:cNvPr id="47" name="Vertailu, vasen paikkamerkki 2">
            <a:extLst>
              <a:ext uri="{FF2B5EF4-FFF2-40B4-BE49-F238E27FC236}">
                <a16:creationId xmlns:a16="http://schemas.microsoft.com/office/drawing/2014/main" id="{78A963F8-6F6E-440E-B3B3-DDE13C083A36}"/>
              </a:ext>
            </a:extLst>
          </p:cNvPr>
          <p:cNvSpPr>
            <a:spLocks noGrp="1"/>
          </p:cNvSpPr>
          <p:nvPr>
            <p:ph type="body" sz="quarter" idx="37" hasCustomPrompt="1"/>
          </p:nvPr>
        </p:nvSpPr>
        <p:spPr>
          <a:xfrm>
            <a:off x="2219722" y="3328284"/>
            <a:ext cx="1421472" cy="339483"/>
          </a:xfrm>
        </p:spPr>
        <p:txBody>
          <a:bodyPr rtlCol="0" anchor="b"/>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27.3.2023</a:t>
            </a:r>
          </a:p>
        </p:txBody>
      </p:sp>
      <p:sp>
        <p:nvSpPr>
          <p:cNvPr id="48" name="Vertailu, vasen paikkamerkki 2">
            <a:extLst>
              <a:ext uri="{FF2B5EF4-FFF2-40B4-BE49-F238E27FC236}">
                <a16:creationId xmlns:a16="http://schemas.microsoft.com/office/drawing/2014/main" id="{78A963F8-6F6E-440E-B3B3-DDE13C083A36}"/>
              </a:ext>
            </a:extLst>
          </p:cNvPr>
          <p:cNvSpPr>
            <a:spLocks noGrp="1"/>
          </p:cNvSpPr>
          <p:nvPr>
            <p:ph type="body" sz="quarter" idx="47" hasCustomPrompt="1"/>
          </p:nvPr>
        </p:nvSpPr>
        <p:spPr>
          <a:xfrm>
            <a:off x="775595" y="3984454"/>
            <a:ext cx="1421472" cy="339483"/>
          </a:xfrm>
        </p:spPr>
        <p:txBody>
          <a:bodyPr rtlCol="0" anchor="t"/>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13.2.2023</a:t>
            </a:r>
          </a:p>
        </p:txBody>
      </p:sp>
      <p:sp>
        <p:nvSpPr>
          <p:cNvPr id="50" name="Vertailu, vasen paikkamerkki 2">
            <a:extLst>
              <a:ext uri="{FF2B5EF4-FFF2-40B4-BE49-F238E27FC236}">
                <a16:creationId xmlns:a16="http://schemas.microsoft.com/office/drawing/2014/main" id="{78A963F8-6F6E-440E-B3B3-DDE13C083A36}"/>
              </a:ext>
            </a:extLst>
          </p:cNvPr>
          <p:cNvSpPr>
            <a:spLocks noGrp="1"/>
          </p:cNvSpPr>
          <p:nvPr>
            <p:ph type="body" sz="quarter" idx="48" hasCustomPrompt="1"/>
          </p:nvPr>
        </p:nvSpPr>
        <p:spPr>
          <a:xfrm>
            <a:off x="3744850" y="3984454"/>
            <a:ext cx="1421472" cy="339483"/>
          </a:xfrm>
        </p:spPr>
        <p:txBody>
          <a:bodyPr rtlCol="0" anchor="t"/>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18.5.2023</a:t>
            </a:r>
          </a:p>
        </p:txBody>
      </p:sp>
      <p:sp>
        <p:nvSpPr>
          <p:cNvPr id="51" name="Vertailu, vasen paikkamerkki 2">
            <a:extLst>
              <a:ext uri="{FF2B5EF4-FFF2-40B4-BE49-F238E27FC236}">
                <a16:creationId xmlns:a16="http://schemas.microsoft.com/office/drawing/2014/main" id="{78A963F8-6F6E-440E-B3B3-DDE13C083A36}"/>
              </a:ext>
            </a:extLst>
          </p:cNvPr>
          <p:cNvSpPr>
            <a:spLocks noGrp="1"/>
          </p:cNvSpPr>
          <p:nvPr>
            <p:ph type="body" sz="quarter" idx="49" hasCustomPrompt="1"/>
          </p:nvPr>
        </p:nvSpPr>
        <p:spPr>
          <a:xfrm>
            <a:off x="5312560" y="3328284"/>
            <a:ext cx="1421472" cy="339483"/>
          </a:xfrm>
        </p:spPr>
        <p:txBody>
          <a:bodyPr rtlCol="0" anchor="b"/>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10.7.2023</a:t>
            </a:r>
          </a:p>
        </p:txBody>
      </p:sp>
      <p:sp>
        <p:nvSpPr>
          <p:cNvPr id="52" name="Vertailu, vasen paikkamerkki 2">
            <a:extLst>
              <a:ext uri="{FF2B5EF4-FFF2-40B4-BE49-F238E27FC236}">
                <a16:creationId xmlns:a16="http://schemas.microsoft.com/office/drawing/2014/main" id="{78A963F8-6F6E-440E-B3B3-DDE13C083A36}"/>
              </a:ext>
            </a:extLst>
          </p:cNvPr>
          <p:cNvSpPr>
            <a:spLocks noGrp="1"/>
          </p:cNvSpPr>
          <p:nvPr>
            <p:ph type="body" sz="quarter" idx="50" hasCustomPrompt="1"/>
          </p:nvPr>
        </p:nvSpPr>
        <p:spPr>
          <a:xfrm>
            <a:off x="6714105" y="3984454"/>
            <a:ext cx="1421472" cy="339483"/>
          </a:xfrm>
        </p:spPr>
        <p:txBody>
          <a:bodyPr rtlCol="0" anchor="t"/>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5.9.2023</a:t>
            </a:r>
          </a:p>
        </p:txBody>
      </p:sp>
      <p:sp>
        <p:nvSpPr>
          <p:cNvPr id="53" name="Vertailu, vasen paikkamerkki 2">
            <a:extLst>
              <a:ext uri="{FF2B5EF4-FFF2-40B4-BE49-F238E27FC236}">
                <a16:creationId xmlns:a16="http://schemas.microsoft.com/office/drawing/2014/main" id="{78A963F8-6F6E-440E-B3B3-DDE13C083A36}"/>
              </a:ext>
            </a:extLst>
          </p:cNvPr>
          <p:cNvSpPr>
            <a:spLocks noGrp="1"/>
          </p:cNvSpPr>
          <p:nvPr>
            <p:ph type="body" sz="quarter" idx="51" hasCustomPrompt="1"/>
          </p:nvPr>
        </p:nvSpPr>
        <p:spPr>
          <a:xfrm>
            <a:off x="8405399" y="3328284"/>
            <a:ext cx="1421472" cy="339483"/>
          </a:xfrm>
        </p:spPr>
        <p:txBody>
          <a:bodyPr rtlCol="0" anchor="b"/>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7.10.2023</a:t>
            </a:r>
          </a:p>
        </p:txBody>
      </p:sp>
      <p:sp>
        <p:nvSpPr>
          <p:cNvPr id="54" name="Vertailu, vasen paikkamerkki 2">
            <a:extLst>
              <a:ext uri="{FF2B5EF4-FFF2-40B4-BE49-F238E27FC236}">
                <a16:creationId xmlns:a16="http://schemas.microsoft.com/office/drawing/2014/main" id="{78A963F8-6F6E-440E-B3B3-DDE13C083A36}"/>
              </a:ext>
            </a:extLst>
          </p:cNvPr>
          <p:cNvSpPr>
            <a:spLocks noGrp="1"/>
          </p:cNvSpPr>
          <p:nvPr>
            <p:ph type="body" sz="quarter" idx="52" hasCustomPrompt="1"/>
          </p:nvPr>
        </p:nvSpPr>
        <p:spPr>
          <a:xfrm>
            <a:off x="9683361" y="3984454"/>
            <a:ext cx="1421472" cy="339483"/>
          </a:xfrm>
        </p:spPr>
        <p:txBody>
          <a:bodyPr rtlCol="0" anchor="t"/>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12.12.2023</a:t>
            </a:r>
          </a:p>
        </p:txBody>
      </p:sp>
      <p:sp>
        <p:nvSpPr>
          <p:cNvPr id="62" name="Sisällön paikkamerkki 2">
            <a:extLst>
              <a:ext uri="{FF2B5EF4-FFF2-40B4-BE49-F238E27FC236}">
                <a16:creationId xmlns:a16="http://schemas.microsoft.com/office/drawing/2014/main" id="{B1948E38-8FB0-4E51-A01C-C88794372E50}"/>
              </a:ext>
            </a:extLst>
          </p:cNvPr>
          <p:cNvSpPr>
            <a:spLocks noGrp="1"/>
          </p:cNvSpPr>
          <p:nvPr>
            <p:ph idx="53" hasCustomPrompt="1"/>
          </p:nvPr>
        </p:nvSpPr>
        <p:spPr>
          <a:xfrm>
            <a:off x="9292880" y="1920274"/>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Tree>
    <p:extLst>
      <p:ext uri="{BB962C8B-B14F-4D97-AF65-F5344CB8AC3E}">
        <p14:creationId xmlns:p14="http://schemas.microsoft.com/office/powerpoint/2010/main" val="39866155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01_Väliotsikkodia">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60432" y="2674979"/>
            <a:ext cx="8000509" cy="2770232"/>
          </a:xfrm>
        </p:spPr>
        <p:txBody>
          <a:bodyPr rtlCol="0" anchor="t"/>
          <a:lstStyle>
            <a:lvl1pPr rtl="0">
              <a:lnSpc>
                <a:spcPct val="95000"/>
              </a:lnSpc>
              <a:defRPr sz="4000" b="0" baseline="0">
                <a:solidFill>
                  <a:schemeClr val="accent5"/>
                </a:solidFill>
              </a:defRPr>
            </a:lvl1pPr>
          </a:lstStyle>
          <a:p>
            <a:pPr rtl="0"/>
            <a:r>
              <a:rPr lang="fi-FI"/>
              <a:t>40 pt </a:t>
            </a:r>
            <a:r>
              <a:rPr lang="fi-FI" err="1"/>
              <a:t>Väliotikkodia</a:t>
            </a:r>
            <a:r>
              <a:rPr lang="fi-FI"/>
              <a:t> 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370989" y="88324"/>
            <a:ext cx="2388686" cy="1518052"/>
          </a:xfrm>
        </p:spPr>
        <p:txBody>
          <a:bodyPr rtlCol="0">
            <a:noAutofit/>
          </a:bodyPr>
          <a:lstStyle>
            <a:lvl1pPr marL="0" indent="0" rtl="0">
              <a:lnSpc>
                <a:spcPct val="100000"/>
              </a:lnSpc>
              <a:spcBef>
                <a:spcPts val="0"/>
              </a:spcBef>
              <a:spcAft>
                <a:spcPts val="1000"/>
              </a:spcAft>
              <a:buFont typeface="Arial" panose="020B0604020202020204" pitchFamily="34" charset="0"/>
              <a:buNone/>
              <a:defRPr sz="12000">
                <a:solidFill>
                  <a:schemeClr val="accent5"/>
                </a:solidFill>
              </a:defRPr>
            </a:lvl1pPr>
            <a:lvl2pPr marL="552450" indent="-285750">
              <a:lnSpc>
                <a:spcPct val="100000"/>
              </a:lnSpc>
              <a:spcBef>
                <a:spcPts val="0"/>
              </a:spcBef>
              <a:spcAft>
                <a:spcPts val="1000"/>
              </a:spcAft>
              <a:buFont typeface="Arial" panose="020B0604020202020204" pitchFamily="34" charset="0"/>
              <a:buChar char="•"/>
              <a:defRPr/>
            </a:lvl2pPr>
            <a:lvl3pPr marL="542925" indent="0">
              <a:buNone/>
              <a:defRPr/>
            </a:lvl3pPr>
            <a:lvl4pPr marL="809625" indent="0">
              <a:buNone/>
              <a:defRPr/>
            </a:lvl4pPr>
            <a:lvl5pPr marL="1076325" indent="0">
              <a:buNone/>
              <a:defRPr/>
            </a:lvl5pPr>
          </a:lstStyle>
          <a:p>
            <a:pPr lvl="0" rtl="0"/>
            <a:r>
              <a:rPr lang="fi-FI"/>
              <a:t>1</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5"/>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5" name="Group 4"/>
          <p:cNvGrpSpPr>
            <a:grpSpLocks noChangeAspect="1"/>
          </p:cNvGrpSpPr>
          <p:nvPr userDrawn="1"/>
        </p:nvGrpSpPr>
        <p:grpSpPr bwMode="auto">
          <a:xfrm>
            <a:off x="8760941" y="3426941"/>
            <a:ext cx="3431059" cy="3431059"/>
            <a:chOff x="1678" y="2"/>
            <a:chExt cx="4320" cy="4320"/>
          </a:xfrm>
          <a:solidFill>
            <a:schemeClr val="accent5"/>
          </a:solidFill>
        </p:grpSpPr>
        <p:sp>
          <p:nvSpPr>
            <p:cNvPr id="16" name="Rectangle 5"/>
            <p:cNvSpPr>
              <a:spLocks noChangeArrowheads="1"/>
            </p:cNvSpPr>
            <p:nvPr userDrawn="1"/>
          </p:nvSpPr>
          <p:spPr bwMode="auto">
            <a:xfrm>
              <a:off x="3118" y="144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Rectangle 6"/>
            <p:cNvSpPr>
              <a:spLocks noChangeArrowheads="1"/>
            </p:cNvSpPr>
            <p:nvPr userDrawn="1"/>
          </p:nvSpPr>
          <p:spPr bwMode="auto">
            <a:xfrm>
              <a:off x="4558" y="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Rectangle 7"/>
            <p:cNvSpPr>
              <a:spLocks noChangeArrowheads="1"/>
            </p:cNvSpPr>
            <p:nvPr userDrawn="1"/>
          </p:nvSpPr>
          <p:spPr bwMode="auto">
            <a:xfrm>
              <a:off x="4558" y="288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Rectangle 8"/>
            <p:cNvSpPr>
              <a:spLocks noChangeArrowheads="1"/>
            </p:cNvSpPr>
            <p:nvPr userDrawn="1"/>
          </p:nvSpPr>
          <p:spPr bwMode="auto">
            <a:xfrm>
              <a:off x="1678" y="288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6277762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02_Väliotsikkodia">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60432" y="2674979"/>
            <a:ext cx="8000509" cy="2770232"/>
          </a:xfrm>
        </p:spPr>
        <p:txBody>
          <a:bodyPr rtlCol="0" anchor="t"/>
          <a:lstStyle>
            <a:lvl1pPr rtl="0">
              <a:lnSpc>
                <a:spcPct val="95000"/>
              </a:lnSpc>
              <a:defRPr sz="4000" b="0" baseline="0">
                <a:solidFill>
                  <a:schemeClr val="accent1"/>
                </a:solidFill>
              </a:defRPr>
            </a:lvl1pPr>
          </a:lstStyle>
          <a:p>
            <a:pPr rtl="0"/>
            <a:r>
              <a:rPr lang="fi-FI"/>
              <a:t>40 pt </a:t>
            </a:r>
            <a:r>
              <a:rPr lang="fi-FI" err="1"/>
              <a:t>Väliotikkodia</a:t>
            </a:r>
            <a:r>
              <a:rPr lang="fi-FI"/>
              <a:t> 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370989" y="88324"/>
            <a:ext cx="2388686" cy="1518052"/>
          </a:xfrm>
        </p:spPr>
        <p:txBody>
          <a:bodyPr rtlCol="0">
            <a:noAutofit/>
          </a:bodyPr>
          <a:lstStyle>
            <a:lvl1pPr marL="0" indent="0" rtl="0">
              <a:lnSpc>
                <a:spcPct val="100000"/>
              </a:lnSpc>
              <a:spcBef>
                <a:spcPts val="0"/>
              </a:spcBef>
              <a:spcAft>
                <a:spcPts val="1000"/>
              </a:spcAft>
              <a:buFont typeface="Arial" panose="020B0604020202020204" pitchFamily="34" charset="0"/>
              <a:buNone/>
              <a:defRPr sz="12000">
                <a:solidFill>
                  <a:schemeClr val="accent1"/>
                </a:solidFill>
              </a:defRPr>
            </a:lvl1pPr>
            <a:lvl2pPr marL="552450" indent="-285750">
              <a:lnSpc>
                <a:spcPct val="100000"/>
              </a:lnSpc>
              <a:spcBef>
                <a:spcPts val="0"/>
              </a:spcBef>
              <a:spcAft>
                <a:spcPts val="1000"/>
              </a:spcAft>
              <a:buFont typeface="Arial" panose="020B0604020202020204" pitchFamily="34" charset="0"/>
              <a:buChar char="•"/>
              <a:defRPr/>
            </a:lvl2pPr>
            <a:lvl3pPr marL="542925" indent="0">
              <a:buNone/>
              <a:defRPr/>
            </a:lvl3pPr>
            <a:lvl4pPr marL="809625" indent="0">
              <a:buNone/>
              <a:defRPr/>
            </a:lvl4pPr>
            <a:lvl5pPr marL="1076325" indent="0">
              <a:buNone/>
              <a:defRPr/>
            </a:lvl5pPr>
          </a:lstStyle>
          <a:p>
            <a:pPr lvl="0" rtl="0"/>
            <a:r>
              <a:rPr lang="fi-FI"/>
              <a:t>2</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1"/>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5" name="Group 4"/>
          <p:cNvGrpSpPr>
            <a:grpSpLocks noChangeAspect="1"/>
          </p:cNvGrpSpPr>
          <p:nvPr userDrawn="1"/>
        </p:nvGrpSpPr>
        <p:grpSpPr bwMode="auto">
          <a:xfrm>
            <a:off x="8760941" y="3426941"/>
            <a:ext cx="3431059" cy="3431059"/>
            <a:chOff x="1678" y="2"/>
            <a:chExt cx="4320" cy="4320"/>
          </a:xfrm>
          <a:solidFill>
            <a:schemeClr val="accent1"/>
          </a:solidFill>
        </p:grpSpPr>
        <p:sp>
          <p:nvSpPr>
            <p:cNvPr id="16" name="Rectangle 5"/>
            <p:cNvSpPr>
              <a:spLocks noChangeArrowheads="1"/>
            </p:cNvSpPr>
            <p:nvPr userDrawn="1"/>
          </p:nvSpPr>
          <p:spPr bwMode="auto">
            <a:xfrm>
              <a:off x="3118" y="144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Rectangle 6"/>
            <p:cNvSpPr>
              <a:spLocks noChangeArrowheads="1"/>
            </p:cNvSpPr>
            <p:nvPr userDrawn="1"/>
          </p:nvSpPr>
          <p:spPr bwMode="auto">
            <a:xfrm>
              <a:off x="4558" y="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Rectangle 7"/>
            <p:cNvSpPr>
              <a:spLocks noChangeArrowheads="1"/>
            </p:cNvSpPr>
            <p:nvPr userDrawn="1"/>
          </p:nvSpPr>
          <p:spPr bwMode="auto">
            <a:xfrm>
              <a:off x="4558" y="288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Rectangle 8"/>
            <p:cNvSpPr>
              <a:spLocks noChangeArrowheads="1"/>
            </p:cNvSpPr>
            <p:nvPr userDrawn="1"/>
          </p:nvSpPr>
          <p:spPr bwMode="auto">
            <a:xfrm>
              <a:off x="1678" y="288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151776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isältödia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92B9D-7A8F-4266-A606-5654101A5AAD}"/>
              </a:ext>
            </a:extLst>
          </p:cNvPr>
          <p:cNvSpPr>
            <a:spLocks noGrp="1"/>
          </p:cNvSpPr>
          <p:nvPr>
            <p:ph type="title" hasCustomPrompt="1"/>
          </p:nvPr>
        </p:nvSpPr>
        <p:spPr>
          <a:xfrm>
            <a:off x="1507281" y="532852"/>
            <a:ext cx="9846519" cy="1083955"/>
          </a:xfrm>
        </p:spPr>
        <p:txBody>
          <a:bodyPr anchor="b">
            <a:normAutofit/>
          </a:bodyPr>
          <a:lstStyle>
            <a:lvl1pPr>
              <a:defRPr sz="2800">
                <a:solidFill>
                  <a:srgbClr val="7B0041"/>
                </a:solidFill>
              </a:defRPr>
            </a:lvl1pPr>
          </a:lstStyle>
          <a:p>
            <a:r>
              <a:rPr lang="fi-FI" dirty="0"/>
              <a:t>Otsikko</a:t>
            </a:r>
          </a:p>
        </p:txBody>
      </p:sp>
      <p:sp>
        <p:nvSpPr>
          <p:cNvPr id="9" name="Date Placeholder 3">
            <a:extLst>
              <a:ext uri="{FF2B5EF4-FFF2-40B4-BE49-F238E27FC236}">
                <a16:creationId xmlns:a16="http://schemas.microsoft.com/office/drawing/2014/main" id="{7DC6B07A-CB49-4486-8225-AF33ED23B503}"/>
              </a:ext>
            </a:extLst>
          </p:cNvPr>
          <p:cNvSpPr>
            <a:spLocks noGrp="1"/>
          </p:cNvSpPr>
          <p:nvPr>
            <p:ph type="dt" sz="half" idx="10"/>
          </p:nvPr>
        </p:nvSpPr>
        <p:spPr>
          <a:xfrm>
            <a:off x="4724400" y="6274348"/>
            <a:ext cx="2743200" cy="245936"/>
          </a:xfrm>
        </p:spPr>
        <p:txBody>
          <a:bodyPr/>
          <a:lstStyle>
            <a:lvl1pPr algn="ctr">
              <a:defRPr sz="1000">
                <a:solidFill>
                  <a:schemeClr val="tx1"/>
                </a:solidFill>
              </a:defRPr>
            </a:lvl1pPr>
          </a:lstStyle>
          <a:p>
            <a:fld id="{BE5FB3F5-42DE-48C8-B670-F7AA01FC3C3A}" type="datetime1">
              <a:rPr lang="fi-FI" smtClean="0"/>
              <a:pPr/>
              <a:t>7.9.2023</a:t>
            </a:fld>
            <a:endParaRPr lang="fi-FI" dirty="0"/>
          </a:p>
        </p:txBody>
      </p:sp>
      <p:sp>
        <p:nvSpPr>
          <p:cNvPr id="10" name="Text Placeholder 10">
            <a:extLst>
              <a:ext uri="{FF2B5EF4-FFF2-40B4-BE49-F238E27FC236}">
                <a16:creationId xmlns:a16="http://schemas.microsoft.com/office/drawing/2014/main" id="{A5ED5C20-F793-402C-B139-86A1E48E38F6}"/>
              </a:ext>
            </a:extLst>
          </p:cNvPr>
          <p:cNvSpPr>
            <a:spLocks noGrp="1"/>
          </p:cNvSpPr>
          <p:nvPr>
            <p:ph type="body" sz="quarter" idx="12" hasCustomPrompt="1"/>
          </p:nvPr>
        </p:nvSpPr>
        <p:spPr>
          <a:xfrm>
            <a:off x="5969000" y="2024746"/>
            <a:ext cx="5384800" cy="3708400"/>
          </a:xfrm>
        </p:spPr>
        <p:txBody>
          <a:bodyPr/>
          <a:lstStyle>
            <a:lvl1pPr>
              <a:defRPr/>
            </a:lvl1pPr>
          </a:lstStyle>
          <a:p>
            <a:pPr lvl="0"/>
            <a:r>
              <a:rPr lang="en-US" dirty="0" err="1"/>
              <a:t>Tekstilaatikko</a:t>
            </a:r>
            <a:endParaRPr lang="fi-FI" dirty="0"/>
          </a:p>
        </p:txBody>
      </p:sp>
      <p:sp>
        <p:nvSpPr>
          <p:cNvPr id="12" name="Text Placeholder 10">
            <a:extLst>
              <a:ext uri="{FF2B5EF4-FFF2-40B4-BE49-F238E27FC236}">
                <a16:creationId xmlns:a16="http://schemas.microsoft.com/office/drawing/2014/main" id="{0F2D52D7-7469-4416-B8C2-A84B335510A7}"/>
              </a:ext>
            </a:extLst>
          </p:cNvPr>
          <p:cNvSpPr>
            <a:spLocks noGrp="1"/>
          </p:cNvSpPr>
          <p:nvPr>
            <p:ph type="body" sz="quarter" idx="13" hasCustomPrompt="1"/>
          </p:nvPr>
        </p:nvSpPr>
        <p:spPr>
          <a:xfrm>
            <a:off x="1507281" y="2024746"/>
            <a:ext cx="4239469" cy="3708400"/>
          </a:xfrm>
        </p:spPr>
        <p:txBody>
          <a:bodyPr/>
          <a:lstStyle>
            <a:lvl1pPr>
              <a:defRPr/>
            </a:lvl1pPr>
          </a:lstStyle>
          <a:p>
            <a:pPr lvl="0"/>
            <a:r>
              <a:rPr lang="en-US" dirty="0" err="1"/>
              <a:t>Tekstilaatikko</a:t>
            </a:r>
            <a:endParaRPr lang="fi-FI" dirty="0"/>
          </a:p>
        </p:txBody>
      </p:sp>
    </p:spTree>
    <p:extLst>
      <p:ext uri="{BB962C8B-B14F-4D97-AF65-F5344CB8AC3E}">
        <p14:creationId xmlns:p14="http://schemas.microsoft.com/office/powerpoint/2010/main" val="36594985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03_Väliotsikkodia">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60432" y="2674979"/>
            <a:ext cx="8000509" cy="2770232"/>
          </a:xfrm>
        </p:spPr>
        <p:txBody>
          <a:bodyPr rtlCol="0" anchor="t"/>
          <a:lstStyle>
            <a:lvl1pPr rtl="0">
              <a:lnSpc>
                <a:spcPct val="95000"/>
              </a:lnSpc>
              <a:defRPr sz="4000" b="0" baseline="0">
                <a:solidFill>
                  <a:schemeClr val="accent6"/>
                </a:solidFill>
              </a:defRPr>
            </a:lvl1pPr>
          </a:lstStyle>
          <a:p>
            <a:pPr rtl="0"/>
            <a:r>
              <a:rPr lang="fi-FI"/>
              <a:t>40 pt </a:t>
            </a:r>
            <a:r>
              <a:rPr lang="fi-FI" err="1"/>
              <a:t>Väliotikkodia</a:t>
            </a:r>
            <a:r>
              <a:rPr lang="fi-FI"/>
              <a:t> 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370989" y="88324"/>
            <a:ext cx="2388686" cy="1518052"/>
          </a:xfrm>
        </p:spPr>
        <p:txBody>
          <a:bodyPr rtlCol="0">
            <a:noAutofit/>
          </a:bodyPr>
          <a:lstStyle>
            <a:lvl1pPr marL="0" indent="0" rtl="0">
              <a:lnSpc>
                <a:spcPct val="100000"/>
              </a:lnSpc>
              <a:spcBef>
                <a:spcPts val="0"/>
              </a:spcBef>
              <a:spcAft>
                <a:spcPts val="1000"/>
              </a:spcAft>
              <a:buFont typeface="Arial" panose="020B0604020202020204" pitchFamily="34" charset="0"/>
              <a:buNone/>
              <a:defRPr sz="12000">
                <a:solidFill>
                  <a:schemeClr val="accent6"/>
                </a:solidFill>
              </a:defRPr>
            </a:lvl1pPr>
            <a:lvl2pPr marL="552450" indent="-285750">
              <a:lnSpc>
                <a:spcPct val="100000"/>
              </a:lnSpc>
              <a:spcBef>
                <a:spcPts val="0"/>
              </a:spcBef>
              <a:spcAft>
                <a:spcPts val="1000"/>
              </a:spcAft>
              <a:buFont typeface="Arial" panose="020B0604020202020204" pitchFamily="34" charset="0"/>
              <a:buChar char="•"/>
              <a:defRPr/>
            </a:lvl2pPr>
            <a:lvl3pPr marL="542925" indent="0">
              <a:buNone/>
              <a:defRPr/>
            </a:lvl3pPr>
            <a:lvl4pPr marL="809625" indent="0">
              <a:buNone/>
              <a:defRPr/>
            </a:lvl4pPr>
            <a:lvl5pPr marL="1076325" indent="0">
              <a:buNone/>
              <a:defRPr/>
            </a:lvl5pPr>
          </a:lstStyle>
          <a:p>
            <a:pPr lvl="0" rtl="0"/>
            <a:r>
              <a:rPr lang="fi-FI"/>
              <a:t>3</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6"/>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20" name="Group 19"/>
          <p:cNvGrpSpPr>
            <a:grpSpLocks noChangeAspect="1"/>
          </p:cNvGrpSpPr>
          <p:nvPr userDrawn="1"/>
        </p:nvGrpSpPr>
        <p:grpSpPr bwMode="auto">
          <a:xfrm>
            <a:off x="7968652" y="2286000"/>
            <a:ext cx="4223348" cy="4572000"/>
            <a:chOff x="2768" y="1"/>
            <a:chExt cx="5984" cy="6478"/>
          </a:xfrm>
          <a:solidFill>
            <a:schemeClr val="accent6"/>
          </a:solidFill>
        </p:grpSpPr>
        <p:sp>
          <p:nvSpPr>
            <p:cNvPr id="21" name="Freeform 20"/>
            <p:cNvSpPr>
              <a:spLocks/>
            </p:cNvSpPr>
            <p:nvPr/>
          </p:nvSpPr>
          <p:spPr bwMode="auto">
            <a:xfrm>
              <a:off x="2768" y="3004"/>
              <a:ext cx="1995" cy="2489"/>
            </a:xfrm>
            <a:custGeom>
              <a:avLst/>
              <a:gdLst>
                <a:gd name="T0" fmla="*/ 0 w 1995"/>
                <a:gd name="T1" fmla="*/ 1503 h 2489"/>
                <a:gd name="T2" fmla="*/ 1246 w 1995"/>
                <a:gd name="T3" fmla="*/ 1497 h 2489"/>
                <a:gd name="T4" fmla="*/ 1994 w 1995"/>
                <a:gd name="T5" fmla="*/ 2489 h 2489"/>
                <a:gd name="T6" fmla="*/ 1995 w 1995"/>
                <a:gd name="T7" fmla="*/ 0 h 2489"/>
                <a:gd name="T8" fmla="*/ 0 w 1995"/>
                <a:gd name="T9" fmla="*/ 1503 h 2489"/>
              </a:gdLst>
              <a:ahLst/>
              <a:cxnLst>
                <a:cxn ang="0">
                  <a:pos x="T0" y="T1"/>
                </a:cxn>
                <a:cxn ang="0">
                  <a:pos x="T2" y="T3"/>
                </a:cxn>
                <a:cxn ang="0">
                  <a:pos x="T4" y="T5"/>
                </a:cxn>
                <a:cxn ang="0">
                  <a:pos x="T6" y="T7"/>
                </a:cxn>
                <a:cxn ang="0">
                  <a:pos x="T8" y="T9"/>
                </a:cxn>
              </a:cxnLst>
              <a:rect l="0" t="0" r="r" b="b"/>
              <a:pathLst>
                <a:path w="1995" h="2489">
                  <a:moveTo>
                    <a:pt x="0" y="1503"/>
                  </a:moveTo>
                  <a:lnTo>
                    <a:pt x="1246" y="1497"/>
                  </a:lnTo>
                  <a:lnTo>
                    <a:pt x="1994" y="2489"/>
                  </a:lnTo>
                  <a:lnTo>
                    <a:pt x="1995"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21"/>
            <p:cNvSpPr>
              <a:spLocks/>
            </p:cNvSpPr>
            <p:nvPr/>
          </p:nvSpPr>
          <p:spPr bwMode="auto">
            <a:xfrm>
              <a:off x="4762" y="3992"/>
              <a:ext cx="1993" cy="2487"/>
            </a:xfrm>
            <a:custGeom>
              <a:avLst/>
              <a:gdLst>
                <a:gd name="T0" fmla="*/ 1993 w 1993"/>
                <a:gd name="T1" fmla="*/ 2487 h 2487"/>
                <a:gd name="T2" fmla="*/ 1993 w 1993"/>
                <a:gd name="T3" fmla="*/ 0 h 2487"/>
                <a:gd name="T4" fmla="*/ 0 w 1993"/>
                <a:gd name="T5" fmla="*/ 1501 h 2487"/>
                <a:gd name="T6" fmla="*/ 1246 w 1993"/>
                <a:gd name="T7" fmla="*/ 1495 h 2487"/>
                <a:gd name="T8" fmla="*/ 1993 w 1993"/>
                <a:gd name="T9" fmla="*/ 2487 h 2487"/>
              </a:gdLst>
              <a:ahLst/>
              <a:cxnLst>
                <a:cxn ang="0">
                  <a:pos x="T0" y="T1"/>
                </a:cxn>
                <a:cxn ang="0">
                  <a:pos x="T2" y="T3"/>
                </a:cxn>
                <a:cxn ang="0">
                  <a:pos x="T4" y="T5"/>
                </a:cxn>
                <a:cxn ang="0">
                  <a:pos x="T6" y="T7"/>
                </a:cxn>
                <a:cxn ang="0">
                  <a:pos x="T8" y="T9"/>
                </a:cxn>
              </a:cxnLst>
              <a:rect l="0" t="0" r="r" b="b"/>
              <a:pathLst>
                <a:path w="1993" h="2487">
                  <a:moveTo>
                    <a:pt x="1993" y="2487"/>
                  </a:moveTo>
                  <a:lnTo>
                    <a:pt x="1993" y="0"/>
                  </a:lnTo>
                  <a:lnTo>
                    <a:pt x="0" y="1501"/>
                  </a:lnTo>
                  <a:lnTo>
                    <a:pt x="1246" y="1495"/>
                  </a:lnTo>
                  <a:lnTo>
                    <a:pt x="1993" y="24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Freeform 22"/>
            <p:cNvSpPr>
              <a:spLocks/>
            </p:cNvSpPr>
            <p:nvPr/>
          </p:nvSpPr>
          <p:spPr bwMode="auto">
            <a:xfrm>
              <a:off x="4762" y="1503"/>
              <a:ext cx="1993" cy="2488"/>
            </a:xfrm>
            <a:custGeom>
              <a:avLst/>
              <a:gdLst>
                <a:gd name="T0" fmla="*/ 1993 w 1993"/>
                <a:gd name="T1" fmla="*/ 2488 h 2488"/>
                <a:gd name="T2" fmla="*/ 1993 w 1993"/>
                <a:gd name="T3" fmla="*/ 0 h 2488"/>
                <a:gd name="T4" fmla="*/ 0 w 1993"/>
                <a:gd name="T5" fmla="*/ 1501 h 2488"/>
                <a:gd name="T6" fmla="*/ 1246 w 1993"/>
                <a:gd name="T7" fmla="*/ 1496 h 2488"/>
                <a:gd name="T8" fmla="*/ 1993 w 1993"/>
                <a:gd name="T9" fmla="*/ 2488 h 2488"/>
              </a:gdLst>
              <a:ahLst/>
              <a:cxnLst>
                <a:cxn ang="0">
                  <a:pos x="T0" y="T1"/>
                </a:cxn>
                <a:cxn ang="0">
                  <a:pos x="T2" y="T3"/>
                </a:cxn>
                <a:cxn ang="0">
                  <a:pos x="T4" y="T5"/>
                </a:cxn>
                <a:cxn ang="0">
                  <a:pos x="T6" y="T7"/>
                </a:cxn>
                <a:cxn ang="0">
                  <a:pos x="T8" y="T9"/>
                </a:cxn>
              </a:cxnLst>
              <a:rect l="0" t="0" r="r" b="b"/>
              <a:pathLst>
                <a:path w="1993" h="2488">
                  <a:moveTo>
                    <a:pt x="1993" y="2488"/>
                  </a:moveTo>
                  <a:lnTo>
                    <a:pt x="1993" y="0"/>
                  </a:lnTo>
                  <a:lnTo>
                    <a:pt x="0" y="1501"/>
                  </a:lnTo>
                  <a:lnTo>
                    <a:pt x="1246" y="1496"/>
                  </a:lnTo>
                  <a:lnTo>
                    <a:pt x="1993" y="2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4" name="Freeform 23"/>
            <p:cNvSpPr>
              <a:spLocks/>
            </p:cNvSpPr>
            <p:nvPr/>
          </p:nvSpPr>
          <p:spPr bwMode="auto">
            <a:xfrm>
              <a:off x="6755" y="2489"/>
              <a:ext cx="1993" cy="2489"/>
            </a:xfrm>
            <a:custGeom>
              <a:avLst/>
              <a:gdLst>
                <a:gd name="T0" fmla="*/ 0 w 1993"/>
                <a:gd name="T1" fmla="*/ 1503 h 2489"/>
                <a:gd name="T2" fmla="*/ 1246 w 1993"/>
                <a:gd name="T3" fmla="*/ 1497 h 2489"/>
                <a:gd name="T4" fmla="*/ 1993 w 1993"/>
                <a:gd name="T5" fmla="*/ 2489 h 2489"/>
                <a:gd name="T6" fmla="*/ 1993 w 1993"/>
                <a:gd name="T7" fmla="*/ 0 h 2489"/>
                <a:gd name="T8" fmla="*/ 0 w 1993"/>
                <a:gd name="T9" fmla="*/ 1503 h 2489"/>
              </a:gdLst>
              <a:ahLst/>
              <a:cxnLst>
                <a:cxn ang="0">
                  <a:pos x="T0" y="T1"/>
                </a:cxn>
                <a:cxn ang="0">
                  <a:pos x="T2" y="T3"/>
                </a:cxn>
                <a:cxn ang="0">
                  <a:pos x="T4" y="T5"/>
                </a:cxn>
                <a:cxn ang="0">
                  <a:pos x="T6" y="T7"/>
                </a:cxn>
                <a:cxn ang="0">
                  <a:pos x="T8" y="T9"/>
                </a:cxn>
              </a:cxnLst>
              <a:rect l="0" t="0" r="r" b="b"/>
              <a:pathLst>
                <a:path w="1993" h="2489">
                  <a:moveTo>
                    <a:pt x="0" y="1503"/>
                  </a:moveTo>
                  <a:lnTo>
                    <a:pt x="1246" y="1497"/>
                  </a:lnTo>
                  <a:lnTo>
                    <a:pt x="1993" y="2489"/>
                  </a:lnTo>
                  <a:lnTo>
                    <a:pt x="1993"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5" name="Freeform 24"/>
            <p:cNvSpPr>
              <a:spLocks/>
            </p:cNvSpPr>
            <p:nvPr/>
          </p:nvSpPr>
          <p:spPr bwMode="auto">
            <a:xfrm>
              <a:off x="6755" y="1"/>
              <a:ext cx="1993" cy="2487"/>
            </a:xfrm>
            <a:custGeom>
              <a:avLst/>
              <a:gdLst>
                <a:gd name="T0" fmla="*/ 1993 w 1993"/>
                <a:gd name="T1" fmla="*/ 0 h 2487"/>
                <a:gd name="T2" fmla="*/ 0 w 1993"/>
                <a:gd name="T3" fmla="*/ 1501 h 2487"/>
                <a:gd name="T4" fmla="*/ 1246 w 1993"/>
                <a:gd name="T5" fmla="*/ 1496 h 2487"/>
                <a:gd name="T6" fmla="*/ 1993 w 1993"/>
                <a:gd name="T7" fmla="*/ 2487 h 2487"/>
                <a:gd name="T8" fmla="*/ 1993 w 1993"/>
                <a:gd name="T9" fmla="*/ 0 h 2487"/>
                <a:gd name="T10" fmla="*/ 1993 w 1993"/>
                <a:gd name="T11" fmla="*/ 0 h 2487"/>
              </a:gdLst>
              <a:ahLst/>
              <a:cxnLst>
                <a:cxn ang="0">
                  <a:pos x="T0" y="T1"/>
                </a:cxn>
                <a:cxn ang="0">
                  <a:pos x="T2" y="T3"/>
                </a:cxn>
                <a:cxn ang="0">
                  <a:pos x="T4" y="T5"/>
                </a:cxn>
                <a:cxn ang="0">
                  <a:pos x="T6" y="T7"/>
                </a:cxn>
                <a:cxn ang="0">
                  <a:pos x="T8" y="T9"/>
                </a:cxn>
                <a:cxn ang="0">
                  <a:pos x="T10" y="T11"/>
                </a:cxn>
              </a:cxnLst>
              <a:rect l="0" t="0" r="r" b="b"/>
              <a:pathLst>
                <a:path w="1993" h="2487">
                  <a:moveTo>
                    <a:pt x="1993" y="0"/>
                  </a:moveTo>
                  <a:lnTo>
                    <a:pt x="0" y="1501"/>
                  </a:lnTo>
                  <a:lnTo>
                    <a:pt x="1246" y="1496"/>
                  </a:lnTo>
                  <a:lnTo>
                    <a:pt x="1993" y="2487"/>
                  </a:lnTo>
                  <a:lnTo>
                    <a:pt x="1993" y="0"/>
                  </a:lnTo>
                  <a:lnTo>
                    <a:pt x="19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6" name="Freeform 25"/>
            <p:cNvSpPr>
              <a:spLocks/>
            </p:cNvSpPr>
            <p:nvPr/>
          </p:nvSpPr>
          <p:spPr bwMode="auto">
            <a:xfrm>
              <a:off x="6763" y="4978"/>
              <a:ext cx="1989" cy="1497"/>
            </a:xfrm>
            <a:custGeom>
              <a:avLst/>
              <a:gdLst>
                <a:gd name="T0" fmla="*/ 1989 w 1989"/>
                <a:gd name="T1" fmla="*/ 1497 h 1497"/>
                <a:gd name="T2" fmla="*/ 1989 w 1989"/>
                <a:gd name="T3" fmla="*/ 0 h 1497"/>
                <a:gd name="T4" fmla="*/ 0 w 1989"/>
                <a:gd name="T5" fmla="*/ 1497 h 1497"/>
                <a:gd name="T6" fmla="*/ 1989 w 1989"/>
                <a:gd name="T7" fmla="*/ 1497 h 1497"/>
              </a:gdLst>
              <a:ahLst/>
              <a:cxnLst>
                <a:cxn ang="0">
                  <a:pos x="T0" y="T1"/>
                </a:cxn>
                <a:cxn ang="0">
                  <a:pos x="T2" y="T3"/>
                </a:cxn>
                <a:cxn ang="0">
                  <a:pos x="T4" y="T5"/>
                </a:cxn>
                <a:cxn ang="0">
                  <a:pos x="T6" y="T7"/>
                </a:cxn>
              </a:cxnLst>
              <a:rect l="0" t="0" r="r" b="b"/>
              <a:pathLst>
                <a:path w="1989" h="1497">
                  <a:moveTo>
                    <a:pt x="1989" y="1497"/>
                  </a:moveTo>
                  <a:lnTo>
                    <a:pt x="1989" y="0"/>
                  </a:lnTo>
                  <a:lnTo>
                    <a:pt x="0" y="1497"/>
                  </a:lnTo>
                  <a:lnTo>
                    <a:pt x="1989" y="1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40621655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itaatti">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60432" y="1177096"/>
            <a:ext cx="8000509" cy="2770232"/>
          </a:xfrm>
        </p:spPr>
        <p:txBody>
          <a:bodyPr rtlCol="0" anchor="t"/>
          <a:lstStyle>
            <a:lvl1pPr rtl="0">
              <a:lnSpc>
                <a:spcPct val="95000"/>
              </a:lnSpc>
              <a:defRPr sz="4000" b="0" baseline="0">
                <a:solidFill>
                  <a:schemeClr val="accent4"/>
                </a:solidFill>
              </a:defRPr>
            </a:lvl1pPr>
          </a:lstStyle>
          <a:p>
            <a:pPr rtl="0"/>
            <a:r>
              <a:rPr lang="fi-FI"/>
              <a:t>40 pt Sitaatti/</a:t>
            </a:r>
            <a:r>
              <a:rPr lang="fi-FI" err="1"/>
              <a:t>Oneliner</a:t>
            </a:r>
            <a:r>
              <a:rPr lang="fi-FI"/>
              <a:t> 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 </a:t>
            </a:r>
            <a:r>
              <a:rPr lang="fi-FI" err="1"/>
              <a:t>mauris</a:t>
            </a:r>
            <a:r>
              <a:rPr lang="fi-FI"/>
              <a:t> </a:t>
            </a:r>
            <a:r>
              <a:rPr lang="fi-FI" err="1"/>
              <a:t>mollis</a:t>
            </a:r>
            <a:r>
              <a:rPr lang="fi-FI"/>
              <a:t> </a:t>
            </a:r>
            <a:r>
              <a:rPr lang="fi-FI" err="1"/>
              <a:t>porta</a:t>
            </a:r>
            <a:r>
              <a:rPr lang="fi-FI"/>
              <a:t> </a:t>
            </a:r>
            <a:r>
              <a:rPr lang="fi-FI" err="1"/>
              <a:t>ultrices</a:t>
            </a:r>
            <a:r>
              <a:rPr lang="fi-FI"/>
              <a:t> </a:t>
            </a:r>
            <a:r>
              <a:rPr lang="fi-FI" err="1"/>
              <a:t>proin</a:t>
            </a:r>
            <a:r>
              <a:rPr lang="fi-FI"/>
              <a:t> at </a:t>
            </a:r>
            <a:r>
              <a:rPr lang="fi-FI" err="1"/>
              <a:t>lorem</a:t>
            </a:r>
            <a:r>
              <a:rPr lang="fi-FI"/>
              <a:t> </a:t>
            </a:r>
            <a:r>
              <a:rPr lang="fi-FI" err="1"/>
              <a:t>quis</a:t>
            </a:r>
            <a:r>
              <a:rPr lang="fi-FI"/>
              <a:t> </a:t>
            </a:r>
            <a:r>
              <a:rPr lang="fi-FI" err="1"/>
              <a:t>leo</a:t>
            </a:r>
            <a:endParaRPr lang="fi-FI"/>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4"/>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5" name="Group 4"/>
          <p:cNvGrpSpPr>
            <a:grpSpLocks noChangeAspect="1"/>
          </p:cNvGrpSpPr>
          <p:nvPr userDrawn="1"/>
        </p:nvGrpSpPr>
        <p:grpSpPr bwMode="auto">
          <a:xfrm>
            <a:off x="8760941" y="3426941"/>
            <a:ext cx="3431059" cy="3431059"/>
            <a:chOff x="1678" y="2"/>
            <a:chExt cx="4320" cy="4320"/>
          </a:xfrm>
          <a:solidFill>
            <a:schemeClr val="accent4"/>
          </a:solidFill>
        </p:grpSpPr>
        <p:sp>
          <p:nvSpPr>
            <p:cNvPr id="16" name="Rectangle 5"/>
            <p:cNvSpPr>
              <a:spLocks noChangeArrowheads="1"/>
            </p:cNvSpPr>
            <p:nvPr userDrawn="1"/>
          </p:nvSpPr>
          <p:spPr bwMode="auto">
            <a:xfrm>
              <a:off x="3118" y="144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Rectangle 6"/>
            <p:cNvSpPr>
              <a:spLocks noChangeArrowheads="1"/>
            </p:cNvSpPr>
            <p:nvPr userDrawn="1"/>
          </p:nvSpPr>
          <p:spPr bwMode="auto">
            <a:xfrm>
              <a:off x="4558" y="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Rectangle 7"/>
            <p:cNvSpPr>
              <a:spLocks noChangeArrowheads="1"/>
            </p:cNvSpPr>
            <p:nvPr userDrawn="1"/>
          </p:nvSpPr>
          <p:spPr bwMode="auto">
            <a:xfrm>
              <a:off x="4558" y="288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Rectangle 8"/>
            <p:cNvSpPr>
              <a:spLocks noChangeArrowheads="1"/>
            </p:cNvSpPr>
            <p:nvPr userDrawn="1"/>
          </p:nvSpPr>
          <p:spPr bwMode="auto">
            <a:xfrm>
              <a:off x="1678" y="288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9336447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Kuvadia">
    <p:bg>
      <p:bgPr>
        <a:solidFill>
          <a:schemeClr val="accent2"/>
        </a:solidFill>
        <a:effectLst/>
      </p:bgPr>
    </p:bg>
    <p:spTree>
      <p:nvGrpSpPr>
        <p:cNvPr id="1" name=""/>
        <p:cNvGrpSpPr/>
        <p:nvPr/>
      </p:nvGrpSpPr>
      <p:grpSpPr>
        <a:xfrm>
          <a:off x="0" y="0"/>
          <a:ext cx="0" cy="0"/>
          <a:chOff x="0" y="0"/>
          <a:chExt cx="0" cy="0"/>
        </a:xfrm>
      </p:grpSpPr>
      <p:sp>
        <p:nvSpPr>
          <p:cNvPr id="4"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0"/>
            <a:ext cx="12192000" cy="6858000"/>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a:t>Lisää tai vedä ja pudota valokuva</a:t>
            </a:r>
          </a:p>
        </p:txBody>
      </p:sp>
    </p:spTree>
    <p:extLst>
      <p:ext uri="{BB962C8B-B14F-4D97-AF65-F5344CB8AC3E}">
        <p14:creationId xmlns:p14="http://schemas.microsoft.com/office/powerpoint/2010/main" val="19741512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Loppudia">
    <p:bg>
      <p:bgPr>
        <a:solidFill>
          <a:schemeClr val="accent1"/>
        </a:solidFill>
        <a:effectLst/>
      </p:bgPr>
    </p:bg>
    <p:spTree>
      <p:nvGrpSpPr>
        <p:cNvPr id="1" name=""/>
        <p:cNvGrpSpPr/>
        <p:nvPr/>
      </p:nvGrpSpPr>
      <p:grpSpPr>
        <a:xfrm>
          <a:off x="0" y="0"/>
          <a:ext cx="0" cy="0"/>
          <a:chOff x="0" y="0"/>
          <a:chExt cx="0" cy="0"/>
        </a:xfrm>
      </p:grpSpPr>
      <p:sp>
        <p:nvSpPr>
          <p:cNvPr id="14"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1" y="1917506"/>
            <a:ext cx="2673531" cy="3046379"/>
          </a:xfrm>
          <a:solidFill>
            <a:schemeClr val="bg2"/>
          </a:solidFill>
        </p:spPr>
        <p:txBody>
          <a:bodyPr tIns="1584000" rtlCol="0" anchor="t"/>
          <a:lstStyle>
            <a:lvl1pPr marL="0" indent="0" algn="ctr">
              <a:buNone/>
              <a:defRPr sz="1200" i="1" baseline="0">
                <a:latin typeface="Times New Roman" panose="02020603050405020304" pitchFamily="18" charset="0"/>
                <a:cs typeface="Times New Roman" panose="02020603050405020304" pitchFamily="18" charset="0"/>
              </a:defRPr>
            </a:lvl1pPr>
          </a:lstStyle>
          <a:p>
            <a:pPr rtl="0"/>
            <a:r>
              <a:rPr lang="fi-FI"/>
              <a:t>Lisää tai vedä henkilökuvasi tähän</a:t>
            </a:r>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442669" y="1928284"/>
            <a:ext cx="4778220" cy="658154"/>
          </a:xfrm>
        </p:spPr>
        <p:txBody>
          <a:bodyPr rtlCol="0" anchor="t"/>
          <a:lstStyle>
            <a:lvl1pPr rtl="0">
              <a:lnSpc>
                <a:spcPct val="100000"/>
              </a:lnSpc>
              <a:defRPr sz="5200" b="0">
                <a:solidFill>
                  <a:schemeClr val="bg2"/>
                </a:solidFill>
              </a:defRPr>
            </a:lvl1pPr>
          </a:lstStyle>
          <a:p>
            <a:pPr rtl="0"/>
            <a:r>
              <a:rPr lang="fi-FI"/>
              <a:t>Kiitos!</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3433960" y="3048994"/>
            <a:ext cx="4786929" cy="596809"/>
          </a:xfrm>
        </p:spPr>
        <p:txBody>
          <a:bodyPr rtlCol="0">
            <a:normAutofit/>
          </a:bodyPr>
          <a:lstStyle>
            <a:lvl1pPr marL="0" indent="0" rtl="0">
              <a:lnSpc>
                <a:spcPct val="100000"/>
              </a:lnSpc>
              <a:spcBef>
                <a:spcPts val="0"/>
              </a:spcBef>
              <a:spcAft>
                <a:spcPts val="0"/>
              </a:spcAft>
              <a:buFont typeface="Arial" panose="020B0604020202020204" pitchFamily="34" charset="0"/>
              <a:buNone/>
              <a:defRPr sz="1600">
                <a:solidFill>
                  <a:schemeClr val="bg2"/>
                </a:solidFill>
              </a:defRPr>
            </a:lvl1pPr>
            <a:lvl2pPr marL="552450" indent="-285750">
              <a:lnSpc>
                <a:spcPct val="100000"/>
              </a:lnSpc>
              <a:spcBef>
                <a:spcPts val="0"/>
              </a:spcBef>
              <a:spcAft>
                <a:spcPts val="1000"/>
              </a:spcAft>
              <a:buFont typeface="Arial" panose="020B0604020202020204" pitchFamily="34" charset="0"/>
              <a:buChar char="•"/>
              <a:defRPr>
                <a:solidFill>
                  <a:schemeClr val="bg2"/>
                </a:solidFill>
              </a:defRPr>
            </a:lvl2pPr>
            <a:lvl3pPr marL="542925" indent="0">
              <a:buNone/>
              <a:defRPr/>
            </a:lvl3pPr>
            <a:lvl4pPr marL="809625" indent="0">
              <a:buNone/>
              <a:defRPr/>
            </a:lvl4pPr>
            <a:lvl5pPr marL="1076325" indent="0">
              <a:buNone/>
              <a:defRPr/>
            </a:lvl5pPr>
          </a:lstStyle>
          <a:p>
            <a:pPr lvl="0" rtl="0"/>
            <a:r>
              <a:rPr lang="fi-FI"/>
              <a:t>@</a:t>
            </a:r>
            <a:r>
              <a:rPr lang="fi-FI" err="1"/>
              <a:t>someprofiilit</a:t>
            </a:r>
            <a:r>
              <a:rPr lang="fi-FI"/>
              <a:t> etc.</a:t>
            </a:r>
          </a:p>
          <a:p>
            <a:pPr lvl="0" rtl="0"/>
            <a:r>
              <a:rPr lang="fi-FI"/>
              <a:t>@</a:t>
            </a:r>
            <a:r>
              <a:rPr lang="fi-FI" err="1"/>
              <a:t>someprofiili</a:t>
            </a:r>
            <a:endParaRPr lang="fi-FI"/>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bg2"/>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5" name="Group 19"/>
          <p:cNvGrpSpPr>
            <a:grpSpLocks noChangeAspect="1"/>
          </p:cNvGrpSpPr>
          <p:nvPr userDrawn="1"/>
        </p:nvGrpSpPr>
        <p:grpSpPr bwMode="auto">
          <a:xfrm>
            <a:off x="7968652" y="2286000"/>
            <a:ext cx="4223348" cy="4572000"/>
            <a:chOff x="2768" y="1"/>
            <a:chExt cx="5984" cy="6478"/>
          </a:xfrm>
          <a:solidFill>
            <a:schemeClr val="bg2"/>
          </a:solidFill>
        </p:grpSpPr>
        <p:sp>
          <p:nvSpPr>
            <p:cNvPr id="16" name="Freeform 20"/>
            <p:cNvSpPr>
              <a:spLocks/>
            </p:cNvSpPr>
            <p:nvPr/>
          </p:nvSpPr>
          <p:spPr bwMode="auto">
            <a:xfrm>
              <a:off x="2768" y="3004"/>
              <a:ext cx="1995" cy="2489"/>
            </a:xfrm>
            <a:custGeom>
              <a:avLst/>
              <a:gdLst>
                <a:gd name="T0" fmla="*/ 0 w 1995"/>
                <a:gd name="T1" fmla="*/ 1503 h 2489"/>
                <a:gd name="T2" fmla="*/ 1246 w 1995"/>
                <a:gd name="T3" fmla="*/ 1497 h 2489"/>
                <a:gd name="T4" fmla="*/ 1994 w 1995"/>
                <a:gd name="T5" fmla="*/ 2489 h 2489"/>
                <a:gd name="T6" fmla="*/ 1995 w 1995"/>
                <a:gd name="T7" fmla="*/ 0 h 2489"/>
                <a:gd name="T8" fmla="*/ 0 w 1995"/>
                <a:gd name="T9" fmla="*/ 1503 h 2489"/>
              </a:gdLst>
              <a:ahLst/>
              <a:cxnLst>
                <a:cxn ang="0">
                  <a:pos x="T0" y="T1"/>
                </a:cxn>
                <a:cxn ang="0">
                  <a:pos x="T2" y="T3"/>
                </a:cxn>
                <a:cxn ang="0">
                  <a:pos x="T4" y="T5"/>
                </a:cxn>
                <a:cxn ang="0">
                  <a:pos x="T6" y="T7"/>
                </a:cxn>
                <a:cxn ang="0">
                  <a:pos x="T8" y="T9"/>
                </a:cxn>
              </a:cxnLst>
              <a:rect l="0" t="0" r="r" b="b"/>
              <a:pathLst>
                <a:path w="1995" h="2489">
                  <a:moveTo>
                    <a:pt x="0" y="1503"/>
                  </a:moveTo>
                  <a:lnTo>
                    <a:pt x="1246" y="1497"/>
                  </a:lnTo>
                  <a:lnTo>
                    <a:pt x="1994" y="2489"/>
                  </a:lnTo>
                  <a:lnTo>
                    <a:pt x="1995"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21"/>
            <p:cNvSpPr>
              <a:spLocks/>
            </p:cNvSpPr>
            <p:nvPr/>
          </p:nvSpPr>
          <p:spPr bwMode="auto">
            <a:xfrm>
              <a:off x="4762" y="3992"/>
              <a:ext cx="1993" cy="2487"/>
            </a:xfrm>
            <a:custGeom>
              <a:avLst/>
              <a:gdLst>
                <a:gd name="T0" fmla="*/ 1993 w 1993"/>
                <a:gd name="T1" fmla="*/ 2487 h 2487"/>
                <a:gd name="T2" fmla="*/ 1993 w 1993"/>
                <a:gd name="T3" fmla="*/ 0 h 2487"/>
                <a:gd name="T4" fmla="*/ 0 w 1993"/>
                <a:gd name="T5" fmla="*/ 1501 h 2487"/>
                <a:gd name="T6" fmla="*/ 1246 w 1993"/>
                <a:gd name="T7" fmla="*/ 1495 h 2487"/>
                <a:gd name="T8" fmla="*/ 1993 w 1993"/>
                <a:gd name="T9" fmla="*/ 2487 h 2487"/>
              </a:gdLst>
              <a:ahLst/>
              <a:cxnLst>
                <a:cxn ang="0">
                  <a:pos x="T0" y="T1"/>
                </a:cxn>
                <a:cxn ang="0">
                  <a:pos x="T2" y="T3"/>
                </a:cxn>
                <a:cxn ang="0">
                  <a:pos x="T4" y="T5"/>
                </a:cxn>
                <a:cxn ang="0">
                  <a:pos x="T6" y="T7"/>
                </a:cxn>
                <a:cxn ang="0">
                  <a:pos x="T8" y="T9"/>
                </a:cxn>
              </a:cxnLst>
              <a:rect l="0" t="0" r="r" b="b"/>
              <a:pathLst>
                <a:path w="1993" h="2487">
                  <a:moveTo>
                    <a:pt x="1993" y="2487"/>
                  </a:moveTo>
                  <a:lnTo>
                    <a:pt x="1993" y="0"/>
                  </a:lnTo>
                  <a:lnTo>
                    <a:pt x="0" y="1501"/>
                  </a:lnTo>
                  <a:lnTo>
                    <a:pt x="1246" y="1495"/>
                  </a:lnTo>
                  <a:lnTo>
                    <a:pt x="1993" y="24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22"/>
            <p:cNvSpPr>
              <a:spLocks/>
            </p:cNvSpPr>
            <p:nvPr/>
          </p:nvSpPr>
          <p:spPr bwMode="auto">
            <a:xfrm>
              <a:off x="4762" y="1503"/>
              <a:ext cx="1993" cy="2488"/>
            </a:xfrm>
            <a:custGeom>
              <a:avLst/>
              <a:gdLst>
                <a:gd name="T0" fmla="*/ 1993 w 1993"/>
                <a:gd name="T1" fmla="*/ 2488 h 2488"/>
                <a:gd name="T2" fmla="*/ 1993 w 1993"/>
                <a:gd name="T3" fmla="*/ 0 h 2488"/>
                <a:gd name="T4" fmla="*/ 0 w 1993"/>
                <a:gd name="T5" fmla="*/ 1501 h 2488"/>
                <a:gd name="T6" fmla="*/ 1246 w 1993"/>
                <a:gd name="T7" fmla="*/ 1496 h 2488"/>
                <a:gd name="T8" fmla="*/ 1993 w 1993"/>
                <a:gd name="T9" fmla="*/ 2488 h 2488"/>
              </a:gdLst>
              <a:ahLst/>
              <a:cxnLst>
                <a:cxn ang="0">
                  <a:pos x="T0" y="T1"/>
                </a:cxn>
                <a:cxn ang="0">
                  <a:pos x="T2" y="T3"/>
                </a:cxn>
                <a:cxn ang="0">
                  <a:pos x="T4" y="T5"/>
                </a:cxn>
                <a:cxn ang="0">
                  <a:pos x="T6" y="T7"/>
                </a:cxn>
                <a:cxn ang="0">
                  <a:pos x="T8" y="T9"/>
                </a:cxn>
              </a:cxnLst>
              <a:rect l="0" t="0" r="r" b="b"/>
              <a:pathLst>
                <a:path w="1993" h="2488">
                  <a:moveTo>
                    <a:pt x="1993" y="2488"/>
                  </a:moveTo>
                  <a:lnTo>
                    <a:pt x="1993" y="0"/>
                  </a:lnTo>
                  <a:lnTo>
                    <a:pt x="0" y="1501"/>
                  </a:lnTo>
                  <a:lnTo>
                    <a:pt x="1246" y="1496"/>
                  </a:lnTo>
                  <a:lnTo>
                    <a:pt x="1993" y="2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23"/>
            <p:cNvSpPr>
              <a:spLocks/>
            </p:cNvSpPr>
            <p:nvPr/>
          </p:nvSpPr>
          <p:spPr bwMode="auto">
            <a:xfrm>
              <a:off x="6755" y="2489"/>
              <a:ext cx="1993" cy="2489"/>
            </a:xfrm>
            <a:custGeom>
              <a:avLst/>
              <a:gdLst>
                <a:gd name="T0" fmla="*/ 0 w 1993"/>
                <a:gd name="T1" fmla="*/ 1503 h 2489"/>
                <a:gd name="T2" fmla="*/ 1246 w 1993"/>
                <a:gd name="T3" fmla="*/ 1497 h 2489"/>
                <a:gd name="T4" fmla="*/ 1993 w 1993"/>
                <a:gd name="T5" fmla="*/ 2489 h 2489"/>
                <a:gd name="T6" fmla="*/ 1993 w 1993"/>
                <a:gd name="T7" fmla="*/ 0 h 2489"/>
                <a:gd name="T8" fmla="*/ 0 w 1993"/>
                <a:gd name="T9" fmla="*/ 1503 h 2489"/>
              </a:gdLst>
              <a:ahLst/>
              <a:cxnLst>
                <a:cxn ang="0">
                  <a:pos x="T0" y="T1"/>
                </a:cxn>
                <a:cxn ang="0">
                  <a:pos x="T2" y="T3"/>
                </a:cxn>
                <a:cxn ang="0">
                  <a:pos x="T4" y="T5"/>
                </a:cxn>
                <a:cxn ang="0">
                  <a:pos x="T6" y="T7"/>
                </a:cxn>
                <a:cxn ang="0">
                  <a:pos x="T8" y="T9"/>
                </a:cxn>
              </a:cxnLst>
              <a:rect l="0" t="0" r="r" b="b"/>
              <a:pathLst>
                <a:path w="1993" h="2489">
                  <a:moveTo>
                    <a:pt x="0" y="1503"/>
                  </a:moveTo>
                  <a:lnTo>
                    <a:pt x="1246" y="1497"/>
                  </a:lnTo>
                  <a:lnTo>
                    <a:pt x="1993" y="2489"/>
                  </a:lnTo>
                  <a:lnTo>
                    <a:pt x="1993"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24"/>
            <p:cNvSpPr>
              <a:spLocks/>
            </p:cNvSpPr>
            <p:nvPr/>
          </p:nvSpPr>
          <p:spPr bwMode="auto">
            <a:xfrm>
              <a:off x="6755" y="1"/>
              <a:ext cx="1993" cy="2487"/>
            </a:xfrm>
            <a:custGeom>
              <a:avLst/>
              <a:gdLst>
                <a:gd name="T0" fmla="*/ 1993 w 1993"/>
                <a:gd name="T1" fmla="*/ 0 h 2487"/>
                <a:gd name="T2" fmla="*/ 0 w 1993"/>
                <a:gd name="T3" fmla="*/ 1501 h 2487"/>
                <a:gd name="T4" fmla="*/ 1246 w 1993"/>
                <a:gd name="T5" fmla="*/ 1496 h 2487"/>
                <a:gd name="T6" fmla="*/ 1993 w 1993"/>
                <a:gd name="T7" fmla="*/ 2487 h 2487"/>
                <a:gd name="T8" fmla="*/ 1993 w 1993"/>
                <a:gd name="T9" fmla="*/ 0 h 2487"/>
                <a:gd name="T10" fmla="*/ 1993 w 1993"/>
                <a:gd name="T11" fmla="*/ 0 h 2487"/>
              </a:gdLst>
              <a:ahLst/>
              <a:cxnLst>
                <a:cxn ang="0">
                  <a:pos x="T0" y="T1"/>
                </a:cxn>
                <a:cxn ang="0">
                  <a:pos x="T2" y="T3"/>
                </a:cxn>
                <a:cxn ang="0">
                  <a:pos x="T4" y="T5"/>
                </a:cxn>
                <a:cxn ang="0">
                  <a:pos x="T6" y="T7"/>
                </a:cxn>
                <a:cxn ang="0">
                  <a:pos x="T8" y="T9"/>
                </a:cxn>
                <a:cxn ang="0">
                  <a:pos x="T10" y="T11"/>
                </a:cxn>
              </a:cxnLst>
              <a:rect l="0" t="0" r="r" b="b"/>
              <a:pathLst>
                <a:path w="1993" h="2487">
                  <a:moveTo>
                    <a:pt x="1993" y="0"/>
                  </a:moveTo>
                  <a:lnTo>
                    <a:pt x="0" y="1501"/>
                  </a:lnTo>
                  <a:lnTo>
                    <a:pt x="1246" y="1496"/>
                  </a:lnTo>
                  <a:lnTo>
                    <a:pt x="1993" y="2487"/>
                  </a:lnTo>
                  <a:lnTo>
                    <a:pt x="1993" y="0"/>
                  </a:lnTo>
                  <a:lnTo>
                    <a:pt x="19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25"/>
            <p:cNvSpPr>
              <a:spLocks/>
            </p:cNvSpPr>
            <p:nvPr/>
          </p:nvSpPr>
          <p:spPr bwMode="auto">
            <a:xfrm>
              <a:off x="6763" y="4978"/>
              <a:ext cx="1989" cy="1497"/>
            </a:xfrm>
            <a:custGeom>
              <a:avLst/>
              <a:gdLst>
                <a:gd name="T0" fmla="*/ 1989 w 1989"/>
                <a:gd name="T1" fmla="*/ 1497 h 1497"/>
                <a:gd name="T2" fmla="*/ 1989 w 1989"/>
                <a:gd name="T3" fmla="*/ 0 h 1497"/>
                <a:gd name="T4" fmla="*/ 0 w 1989"/>
                <a:gd name="T5" fmla="*/ 1497 h 1497"/>
                <a:gd name="T6" fmla="*/ 1989 w 1989"/>
                <a:gd name="T7" fmla="*/ 1497 h 1497"/>
              </a:gdLst>
              <a:ahLst/>
              <a:cxnLst>
                <a:cxn ang="0">
                  <a:pos x="T0" y="T1"/>
                </a:cxn>
                <a:cxn ang="0">
                  <a:pos x="T2" y="T3"/>
                </a:cxn>
                <a:cxn ang="0">
                  <a:pos x="T4" y="T5"/>
                </a:cxn>
                <a:cxn ang="0">
                  <a:pos x="T6" y="T7"/>
                </a:cxn>
              </a:cxnLst>
              <a:rect l="0" t="0" r="r" b="b"/>
              <a:pathLst>
                <a:path w="1989" h="1497">
                  <a:moveTo>
                    <a:pt x="1989" y="1497"/>
                  </a:moveTo>
                  <a:lnTo>
                    <a:pt x="1989" y="0"/>
                  </a:lnTo>
                  <a:lnTo>
                    <a:pt x="0" y="1497"/>
                  </a:lnTo>
                  <a:lnTo>
                    <a:pt x="1989" y="1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3" name="Tekstin paikkamerkki 6">
            <a:extLst>
              <a:ext uri="{FF2B5EF4-FFF2-40B4-BE49-F238E27FC236}">
                <a16:creationId xmlns:a16="http://schemas.microsoft.com/office/drawing/2014/main" id="{755213BF-EF6D-45DC-A01B-DE6C2F23A6D2}"/>
              </a:ext>
            </a:extLst>
          </p:cNvPr>
          <p:cNvSpPr>
            <a:spLocks noGrp="1"/>
          </p:cNvSpPr>
          <p:nvPr>
            <p:ph type="body" sz="quarter" idx="33" hasCustomPrompt="1"/>
          </p:nvPr>
        </p:nvSpPr>
        <p:spPr>
          <a:xfrm>
            <a:off x="3433960" y="3790041"/>
            <a:ext cx="4786929" cy="1051925"/>
          </a:xfrm>
        </p:spPr>
        <p:txBody>
          <a:bodyPr rtlCol="0" anchor="t"/>
          <a:lstStyle>
            <a:lvl1pPr marL="0" indent="0" algn="l">
              <a:lnSpc>
                <a:spcPct val="100000"/>
              </a:lnSpc>
              <a:spcBef>
                <a:spcPts val="0"/>
              </a:spcBef>
              <a:buNone/>
              <a:defRPr sz="1200" baseline="0">
                <a:solidFill>
                  <a:schemeClr val="bg2"/>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Nimi Sukunimi</a:t>
            </a:r>
          </a:p>
          <a:p>
            <a:pPr lvl="0" rtl="0"/>
            <a:r>
              <a:rPr lang="fi-FI"/>
              <a:t>Titteli </a:t>
            </a:r>
          </a:p>
          <a:p>
            <a:pPr lvl="0" rtl="0"/>
            <a:r>
              <a:rPr lang="fi-FI"/>
              <a:t>Etc.</a:t>
            </a:r>
          </a:p>
        </p:txBody>
      </p:sp>
    </p:spTree>
    <p:extLst>
      <p:ext uri="{BB962C8B-B14F-4D97-AF65-F5344CB8AC3E}">
        <p14:creationId xmlns:p14="http://schemas.microsoft.com/office/powerpoint/2010/main" val="3843491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Otsikkodia_2">
    <p:bg>
      <p:bgPr>
        <a:solidFill>
          <a:schemeClr val="tx2"/>
        </a:solidFill>
        <a:effectLst/>
      </p:bgPr>
    </p:bg>
    <p:spTree>
      <p:nvGrpSpPr>
        <p:cNvPr id="1" name=""/>
        <p:cNvGrpSpPr/>
        <p:nvPr/>
      </p:nvGrpSpPr>
      <p:grpSpPr>
        <a:xfrm>
          <a:off x="0" y="0"/>
          <a:ext cx="0" cy="0"/>
          <a:chOff x="0" y="0"/>
          <a:chExt cx="0" cy="0"/>
        </a:xfrm>
      </p:grpSpPr>
      <p:sp>
        <p:nvSpPr>
          <p:cNvPr id="3" name="Suorakulmio 2"/>
          <p:cNvSpPr/>
          <p:nvPr userDrawn="1"/>
        </p:nvSpPr>
        <p:spPr>
          <a:xfrm>
            <a:off x="323400" y="2238375"/>
            <a:ext cx="11545200" cy="42841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Kuva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23400" y="342629"/>
            <a:ext cx="11545200" cy="2737522"/>
          </a:xfrm>
          <a:prstGeom prst="rect">
            <a:avLst/>
          </a:prstGeom>
        </p:spPr>
      </p:pic>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953244" y="4200524"/>
            <a:ext cx="10285513" cy="646913"/>
          </a:xfrm>
          <a:noFill/>
        </p:spPr>
        <p:txBody>
          <a:bodyPr rtlCol="0" anchor="ctr"/>
          <a:lstStyle>
            <a:lvl1pPr algn="ctr">
              <a:defRPr sz="5400">
                <a:solidFill>
                  <a:schemeClr val="tx1"/>
                </a:solidFill>
              </a:defRPr>
            </a:lvl1pPr>
          </a:lstStyle>
          <a:p>
            <a:pPr rtl="0"/>
            <a:r>
              <a:rPr lang="fi-FI"/>
              <a:t>Otsikko</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953244" y="4896799"/>
            <a:ext cx="10285513" cy="501057"/>
          </a:xfrm>
          <a:noFill/>
        </p:spPr>
        <p:txBody>
          <a:bodyPr rtlCol="0" anchor="ctr"/>
          <a:lstStyle>
            <a:lvl1pPr marL="0" indent="0" algn="ctr">
              <a:buNone/>
              <a:defRPr sz="2800">
                <a:solidFill>
                  <a:schemeClr val="tx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i-FI"/>
              <a:t>Alaotsikko</a:t>
            </a:r>
          </a:p>
        </p:txBody>
      </p:sp>
      <p:pic>
        <p:nvPicPr>
          <p:cNvPr id="11" name="Kuva 10">
            <a:extLst>
              <a:ext uri="{FF2B5EF4-FFF2-40B4-BE49-F238E27FC236}">
                <a16:creationId xmlns:a16="http://schemas.microsoft.com/office/drawing/2014/main" id="{58583C34-77EF-2444-8F76-BA333D6F2B7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297089" y="2181418"/>
            <a:ext cx="1597823" cy="1709733"/>
          </a:xfrm>
          <a:prstGeom prst="rect">
            <a:avLst/>
          </a:prstGeom>
        </p:spPr>
      </p:pic>
      <p:sp>
        <p:nvSpPr>
          <p:cNvPr id="4" name="Alatunnisteen paikkamerkki 3">
            <a:extLst>
              <a:ext uri="{FF2B5EF4-FFF2-40B4-BE49-F238E27FC236}">
                <a16:creationId xmlns:a16="http://schemas.microsoft.com/office/drawing/2014/main" id="{FC10C5B9-D993-4D3C-C2E6-0525BB74B4D7}"/>
              </a:ext>
            </a:extLst>
          </p:cNvPr>
          <p:cNvSpPr>
            <a:spLocks noGrp="1"/>
          </p:cNvSpPr>
          <p:nvPr>
            <p:ph type="ftr" sz="quarter" idx="33"/>
          </p:nvPr>
        </p:nvSpPr>
        <p:spPr/>
        <p:txBody>
          <a:bodyPr/>
          <a:lstStyle/>
          <a:p>
            <a:pPr rtl="0"/>
            <a:r>
              <a:rPr lang="fi-FI" noProof="0"/>
              <a:t>Lisää alatunniste</a:t>
            </a:r>
          </a:p>
        </p:txBody>
      </p:sp>
      <p:grpSp>
        <p:nvGrpSpPr>
          <p:cNvPr id="5" name="Group 28">
            <a:extLst>
              <a:ext uri="{FF2B5EF4-FFF2-40B4-BE49-F238E27FC236}">
                <a16:creationId xmlns:a16="http://schemas.microsoft.com/office/drawing/2014/main" id="{763B901B-9277-C02D-B242-427F58A4BDDB}"/>
              </a:ext>
            </a:extLst>
          </p:cNvPr>
          <p:cNvGrpSpPr>
            <a:grpSpLocks noChangeAspect="1"/>
          </p:cNvGrpSpPr>
          <p:nvPr userDrawn="1"/>
        </p:nvGrpSpPr>
        <p:grpSpPr bwMode="auto">
          <a:xfrm>
            <a:off x="587333" y="5819831"/>
            <a:ext cx="1524141" cy="428400"/>
            <a:chOff x="3418" y="2582"/>
            <a:chExt cx="4682" cy="1316"/>
          </a:xfrm>
          <a:solidFill>
            <a:schemeClr val="tx2"/>
          </a:solidFill>
        </p:grpSpPr>
        <p:sp>
          <p:nvSpPr>
            <p:cNvPr id="6" name="Freeform 29">
              <a:extLst>
                <a:ext uri="{FF2B5EF4-FFF2-40B4-BE49-F238E27FC236}">
                  <a16:creationId xmlns:a16="http://schemas.microsoft.com/office/drawing/2014/main" id="{2B15DEB7-3427-1CEC-05B3-48EF389183F3}"/>
                </a:ext>
              </a:extLst>
            </p:cNvPr>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 name="Freeform 30">
              <a:extLst>
                <a:ext uri="{FF2B5EF4-FFF2-40B4-BE49-F238E27FC236}">
                  <a16:creationId xmlns:a16="http://schemas.microsoft.com/office/drawing/2014/main" id="{B54271DB-2B7D-3D76-402C-268695EB232D}"/>
                </a:ext>
              </a:extLst>
            </p:cNvPr>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31">
              <a:extLst>
                <a:ext uri="{FF2B5EF4-FFF2-40B4-BE49-F238E27FC236}">
                  <a16:creationId xmlns:a16="http://schemas.microsoft.com/office/drawing/2014/main" id="{05779CAC-ED01-A0AC-6095-0644F78487F1}"/>
                </a:ext>
              </a:extLst>
            </p:cNvPr>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32">
              <a:extLst>
                <a:ext uri="{FF2B5EF4-FFF2-40B4-BE49-F238E27FC236}">
                  <a16:creationId xmlns:a16="http://schemas.microsoft.com/office/drawing/2014/main" id="{14993456-A904-0E85-288F-C2B9460C0F74}"/>
                </a:ext>
              </a:extLst>
            </p:cNvPr>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33">
              <a:extLst>
                <a:ext uri="{FF2B5EF4-FFF2-40B4-BE49-F238E27FC236}">
                  <a16:creationId xmlns:a16="http://schemas.microsoft.com/office/drawing/2014/main" id="{39306991-A4EC-5462-51B7-2DEFDEDD8F73}"/>
                </a:ext>
              </a:extLst>
            </p:cNvPr>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34">
              <a:extLst>
                <a:ext uri="{FF2B5EF4-FFF2-40B4-BE49-F238E27FC236}">
                  <a16:creationId xmlns:a16="http://schemas.microsoft.com/office/drawing/2014/main" id="{29B69BC9-3BD9-17E5-9889-8DF36758043C}"/>
                </a:ext>
              </a:extLst>
            </p:cNvPr>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35">
              <a:extLst>
                <a:ext uri="{FF2B5EF4-FFF2-40B4-BE49-F238E27FC236}">
                  <a16:creationId xmlns:a16="http://schemas.microsoft.com/office/drawing/2014/main" id="{E37CCC38-DF5B-B6BA-93F5-7E12F43C781B}"/>
                </a:ext>
              </a:extLst>
            </p:cNvPr>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36">
              <a:extLst>
                <a:ext uri="{FF2B5EF4-FFF2-40B4-BE49-F238E27FC236}">
                  <a16:creationId xmlns:a16="http://schemas.microsoft.com/office/drawing/2014/main" id="{96221C2B-88DF-19D5-956E-895031C60445}"/>
                </a:ext>
              </a:extLst>
            </p:cNvPr>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37">
              <a:extLst>
                <a:ext uri="{FF2B5EF4-FFF2-40B4-BE49-F238E27FC236}">
                  <a16:creationId xmlns:a16="http://schemas.microsoft.com/office/drawing/2014/main" id="{53257E4E-C688-4D71-D64B-957B48615229}"/>
                </a:ext>
              </a:extLst>
            </p:cNvPr>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4253508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853200" y="432000"/>
            <a:ext cx="10651044" cy="432000"/>
          </a:xfrm>
        </p:spPr>
        <p:txBody>
          <a:bodyPr rtlCol="0"/>
          <a:lstStyle>
            <a:lvl1pPr>
              <a:defRPr>
                <a:solidFill>
                  <a:schemeClr val="tx1"/>
                </a:solidFill>
              </a:defRPr>
            </a:lvl1pPr>
          </a:lstStyle>
          <a:p>
            <a:pPr rtl="0"/>
            <a:r>
              <a:rPr lang="fi-FI"/>
              <a:t>Muokkaa sivun otsikkoa napsauttamalla</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853200" y="1008000"/>
            <a:ext cx="10661869" cy="360000"/>
          </a:xfrm>
        </p:spPr>
        <p:txBody>
          <a:bodyPr rtlCol="0"/>
          <a:lstStyle>
            <a:lvl1pPr marL="0" indent="0">
              <a:buNone/>
              <a:defRPr>
                <a:solidFill>
                  <a:schemeClr val="tx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i-FI"/>
              <a:t>Alaotsikko</a:t>
            </a:r>
          </a:p>
        </p:txBody>
      </p:sp>
      <p:sp>
        <p:nvSpPr>
          <p:cNvPr id="3" name="Sisällön paikkamerkki 2">
            <a:extLst>
              <a:ext uri="{FF2B5EF4-FFF2-40B4-BE49-F238E27FC236}">
                <a16:creationId xmlns:a16="http://schemas.microsoft.com/office/drawing/2014/main" id="{B1948E38-8FB0-4E51-A01C-C88794372E50}"/>
              </a:ext>
            </a:extLst>
          </p:cNvPr>
          <p:cNvSpPr>
            <a:spLocks noGrp="1"/>
          </p:cNvSpPr>
          <p:nvPr>
            <p:ph idx="1" hasCustomPrompt="1"/>
          </p:nvPr>
        </p:nvSpPr>
        <p:spPr>
          <a:xfrm>
            <a:off x="864025" y="1454048"/>
            <a:ext cx="10651044" cy="4679250"/>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fi-FI"/>
              <a:t>Muokkaa tekstin perustyyliä</a:t>
            </a:r>
          </a:p>
          <a:p>
            <a:pPr lvl="1" rtl="0"/>
            <a:r>
              <a:rPr lang="fi-FI"/>
              <a:t>Toinen taso</a:t>
            </a:r>
          </a:p>
          <a:p>
            <a:pPr lvl="2" rtl="0"/>
            <a:r>
              <a:rPr lang="fi-FI"/>
              <a:t>Kolmas taso</a:t>
            </a:r>
          </a:p>
          <a:p>
            <a:pPr lvl="3" rtl="0"/>
            <a:r>
              <a:rPr lang="fi-FI"/>
              <a:t>Neljäs taso</a:t>
            </a:r>
          </a:p>
          <a:p>
            <a:pPr lvl="4" rtl="0"/>
            <a:r>
              <a:rPr lang="fi-FI"/>
              <a:t>Viides taso</a:t>
            </a:r>
          </a:p>
        </p:txBody>
      </p:sp>
      <p:sp>
        <p:nvSpPr>
          <p:cNvPr id="11" name="Dian numeron paikkamerkki 4">
            <a:extLst>
              <a:ext uri="{FF2B5EF4-FFF2-40B4-BE49-F238E27FC236}">
                <a16:creationId xmlns:a16="http://schemas.microsoft.com/office/drawing/2014/main" id="{0505ED12-A431-4761-87A4-F05164BE0221}"/>
              </a:ext>
            </a:extLst>
          </p:cNvPr>
          <p:cNvSpPr>
            <a:spLocks noGrp="1"/>
          </p:cNvSpPr>
          <p:nvPr>
            <p:ph type="sldNum" sz="quarter" idx="33"/>
          </p:nvPr>
        </p:nvSpPr>
        <p:spPr>
          <a:xfrm>
            <a:off x="11215075" y="6455089"/>
            <a:ext cx="289169" cy="192998"/>
          </a:xfrm>
          <a:prstGeom prst="rect">
            <a:avLst/>
          </a:prstGeom>
        </p:spPr>
        <p:txBody>
          <a:bodyPr lIns="0" tIns="0" rIns="0" bIns="0" rtlCol="0"/>
          <a:lstStyle>
            <a:lvl1pPr algn="r">
              <a:defRPr sz="1100">
                <a:solidFill>
                  <a:srgbClr val="000000"/>
                </a:solidFill>
              </a:defRPr>
            </a:lvl1pPr>
          </a:lstStyle>
          <a:p>
            <a:fld id="{19B51A1E-902D-48AF-9020-955120F399B6}" type="slidenum">
              <a:rPr lang="fi-FI" smtClean="0"/>
              <a:pPr/>
              <a:t>‹#›</a:t>
            </a:fld>
            <a:endParaRPr lang="fi-FI"/>
          </a:p>
        </p:txBody>
      </p:sp>
      <p:grpSp>
        <p:nvGrpSpPr>
          <p:cNvPr id="18" name="Group 28">
            <a:extLst>
              <a:ext uri="{FF2B5EF4-FFF2-40B4-BE49-F238E27FC236}">
                <a16:creationId xmlns:a16="http://schemas.microsoft.com/office/drawing/2014/main" id="{CDF12AC1-687D-B367-FD8F-5B9A593933F4}"/>
              </a:ext>
            </a:extLst>
          </p:cNvPr>
          <p:cNvGrpSpPr>
            <a:grpSpLocks noChangeAspect="1"/>
          </p:cNvGrpSpPr>
          <p:nvPr userDrawn="1"/>
        </p:nvGrpSpPr>
        <p:grpSpPr bwMode="auto">
          <a:xfrm>
            <a:off x="268679" y="6174824"/>
            <a:ext cx="1524141" cy="428400"/>
            <a:chOff x="3418" y="2582"/>
            <a:chExt cx="4682" cy="1316"/>
          </a:xfrm>
          <a:solidFill>
            <a:srgbClr val="285F74"/>
          </a:solidFill>
        </p:grpSpPr>
        <p:sp>
          <p:nvSpPr>
            <p:cNvPr id="19" name="Freeform 29">
              <a:extLst>
                <a:ext uri="{FF2B5EF4-FFF2-40B4-BE49-F238E27FC236}">
                  <a16:creationId xmlns:a16="http://schemas.microsoft.com/office/drawing/2014/main" id="{8B957D9B-DEE7-A112-0190-C91B7AAA821B}"/>
                </a:ext>
              </a:extLst>
            </p:cNvPr>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Montserrat"/>
              </a:endParaRPr>
            </a:p>
          </p:txBody>
        </p:sp>
        <p:sp>
          <p:nvSpPr>
            <p:cNvPr id="20" name="Freeform 30">
              <a:extLst>
                <a:ext uri="{FF2B5EF4-FFF2-40B4-BE49-F238E27FC236}">
                  <a16:creationId xmlns:a16="http://schemas.microsoft.com/office/drawing/2014/main" id="{A15BD2A8-ACAB-AF89-56D0-5CF0599A1CD3}"/>
                </a:ext>
              </a:extLst>
            </p:cNvPr>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Montserrat"/>
              </a:endParaRPr>
            </a:p>
          </p:txBody>
        </p:sp>
        <p:sp>
          <p:nvSpPr>
            <p:cNvPr id="21" name="Freeform 31">
              <a:extLst>
                <a:ext uri="{FF2B5EF4-FFF2-40B4-BE49-F238E27FC236}">
                  <a16:creationId xmlns:a16="http://schemas.microsoft.com/office/drawing/2014/main" id="{251B159A-948F-46BE-B91C-25ADBB4C280F}"/>
                </a:ext>
              </a:extLst>
            </p:cNvPr>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Montserrat"/>
              </a:endParaRPr>
            </a:p>
          </p:txBody>
        </p:sp>
        <p:sp>
          <p:nvSpPr>
            <p:cNvPr id="22" name="Freeform 32">
              <a:extLst>
                <a:ext uri="{FF2B5EF4-FFF2-40B4-BE49-F238E27FC236}">
                  <a16:creationId xmlns:a16="http://schemas.microsoft.com/office/drawing/2014/main" id="{59660E59-BBFA-E32B-9BD4-7EF3C43ADBCC}"/>
                </a:ext>
              </a:extLst>
            </p:cNvPr>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Montserrat"/>
              </a:endParaRPr>
            </a:p>
          </p:txBody>
        </p:sp>
        <p:sp>
          <p:nvSpPr>
            <p:cNvPr id="23" name="Freeform 33">
              <a:extLst>
                <a:ext uri="{FF2B5EF4-FFF2-40B4-BE49-F238E27FC236}">
                  <a16:creationId xmlns:a16="http://schemas.microsoft.com/office/drawing/2014/main" id="{E5C8B25F-6CF9-7CAF-172A-62889E51E846}"/>
                </a:ext>
              </a:extLst>
            </p:cNvPr>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Montserrat"/>
              </a:endParaRPr>
            </a:p>
          </p:txBody>
        </p:sp>
        <p:sp>
          <p:nvSpPr>
            <p:cNvPr id="24" name="Freeform 34">
              <a:extLst>
                <a:ext uri="{FF2B5EF4-FFF2-40B4-BE49-F238E27FC236}">
                  <a16:creationId xmlns:a16="http://schemas.microsoft.com/office/drawing/2014/main" id="{9D5FC3DD-396C-E151-6398-F36DF3EF762F}"/>
                </a:ext>
              </a:extLst>
            </p:cNvPr>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Montserrat"/>
              </a:endParaRPr>
            </a:p>
          </p:txBody>
        </p:sp>
        <p:sp>
          <p:nvSpPr>
            <p:cNvPr id="25" name="Freeform 35">
              <a:extLst>
                <a:ext uri="{FF2B5EF4-FFF2-40B4-BE49-F238E27FC236}">
                  <a16:creationId xmlns:a16="http://schemas.microsoft.com/office/drawing/2014/main" id="{93B43C97-FF0D-3C07-5638-9EB82ED3D5FD}"/>
                </a:ext>
              </a:extLst>
            </p:cNvPr>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Montserrat"/>
              </a:endParaRPr>
            </a:p>
          </p:txBody>
        </p:sp>
        <p:sp>
          <p:nvSpPr>
            <p:cNvPr id="26" name="Freeform 36">
              <a:extLst>
                <a:ext uri="{FF2B5EF4-FFF2-40B4-BE49-F238E27FC236}">
                  <a16:creationId xmlns:a16="http://schemas.microsoft.com/office/drawing/2014/main" id="{388C1E7F-9BC3-A81D-6B8D-A48655DAE75C}"/>
                </a:ext>
              </a:extLst>
            </p:cNvPr>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Montserrat"/>
              </a:endParaRPr>
            </a:p>
          </p:txBody>
        </p:sp>
        <p:sp>
          <p:nvSpPr>
            <p:cNvPr id="27" name="Freeform 37">
              <a:extLst>
                <a:ext uri="{FF2B5EF4-FFF2-40B4-BE49-F238E27FC236}">
                  <a16:creationId xmlns:a16="http://schemas.microsoft.com/office/drawing/2014/main" id="{B7549D60-BB29-E6AD-AF26-ADA9434ADDA2}"/>
                </a:ext>
              </a:extLst>
            </p:cNvPr>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Montserrat"/>
              </a:endParaRPr>
            </a:p>
          </p:txBody>
        </p:sp>
      </p:grpSp>
    </p:spTree>
    <p:extLst>
      <p:ext uri="{BB962C8B-B14F-4D97-AF65-F5344CB8AC3E}">
        <p14:creationId xmlns:p14="http://schemas.microsoft.com/office/powerpoint/2010/main" val="26555736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eksti_ja_infografiikka_3">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853200" y="682086"/>
            <a:ext cx="10252461" cy="432000"/>
          </a:xfrm>
        </p:spPr>
        <p:txBody>
          <a:bodyPr rtlCol="0"/>
          <a:lstStyle>
            <a:lvl1pPr algn="ctr">
              <a:defRPr sz="4000">
                <a:solidFill>
                  <a:schemeClr val="tx1"/>
                </a:solidFill>
              </a:defRPr>
            </a:lvl1pPr>
          </a:lstStyle>
          <a:p>
            <a:pPr rtl="0"/>
            <a:r>
              <a:rPr lang="fi-FI"/>
              <a:t>Muokkaa sivun otsikkoa napsauttamalla</a:t>
            </a:r>
          </a:p>
        </p:txBody>
      </p:sp>
      <p:sp>
        <p:nvSpPr>
          <p:cNvPr id="5" name="Tekstin paikkamerkki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988732" y="4134449"/>
            <a:ext cx="3093083" cy="1805241"/>
          </a:xfrm>
        </p:spPr>
        <p:txBody>
          <a:bodyPr rtlCol="0" anchor="ctr"/>
          <a:lstStyle>
            <a:lvl1pPr marL="0" indent="0" algn="ctr">
              <a:buFont typeface="Arial" panose="020B0604020202020204" pitchFamily="34" charset="0"/>
              <a:buNone/>
              <a:defRPr sz="1600">
                <a:solidFill>
                  <a:schemeClr val="tx1"/>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Muokkaa tekstin perustyyliä</a:t>
            </a:r>
          </a:p>
        </p:txBody>
      </p:sp>
      <p:sp>
        <p:nvSpPr>
          <p:cNvPr id="13" name="Tekstin paikkamerkki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552275" y="1716889"/>
            <a:ext cx="3091445" cy="1805241"/>
          </a:xfrm>
        </p:spPr>
        <p:txBody>
          <a:bodyPr rtlCol="0" anchor="ctr"/>
          <a:lstStyle>
            <a:lvl1pPr marL="0" indent="0" algn="ctr">
              <a:buFont typeface="Arial" panose="020B0604020202020204" pitchFamily="34" charset="0"/>
              <a:buNone/>
              <a:defRPr sz="1600">
                <a:solidFill>
                  <a:schemeClr val="tx1"/>
                </a:solidFill>
              </a:defRPr>
            </a:lvl1pPr>
            <a:lvl2pPr marL="266700" indent="0" algn="ctr">
              <a:buNone/>
              <a:defRPr sz="1600">
                <a:solidFill>
                  <a:schemeClr val="tx1"/>
                </a:solidFill>
              </a:defRPr>
            </a:lvl2pPr>
            <a:lvl3pPr marL="542925" indent="0" algn="ctr">
              <a:buNone/>
              <a:defRPr sz="1600">
                <a:solidFill>
                  <a:schemeClr val="tx1"/>
                </a:solidFill>
              </a:defRPr>
            </a:lvl3pPr>
            <a:lvl4pPr marL="809625" indent="0" algn="ctr">
              <a:buNone/>
              <a:defRPr sz="1600">
                <a:solidFill>
                  <a:schemeClr val="tx1"/>
                </a:solidFill>
              </a:defRPr>
            </a:lvl4pPr>
            <a:lvl5pPr marL="1076325" indent="0" algn="ctr">
              <a:buNone/>
              <a:defRPr sz="1600">
                <a:solidFill>
                  <a:schemeClr val="tx1"/>
                </a:solidFill>
              </a:defRPr>
            </a:lvl5pPr>
          </a:lstStyle>
          <a:p>
            <a:pPr lvl="0" rtl="0"/>
            <a:r>
              <a:rPr lang="fi-FI"/>
              <a:t>Muokkaa tekstin perustyyliä</a:t>
            </a:r>
          </a:p>
        </p:txBody>
      </p:sp>
      <p:sp>
        <p:nvSpPr>
          <p:cNvPr id="15" name="Tekstin paikkamerkki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8121992" y="1716889"/>
            <a:ext cx="3093083" cy="1805241"/>
          </a:xfrm>
        </p:spPr>
        <p:txBody>
          <a:bodyPr rtlCol="0" anchor="ctr"/>
          <a:lstStyle>
            <a:lvl1pPr marL="0" indent="0" algn="ctr">
              <a:buFont typeface="Arial" panose="020B0604020202020204" pitchFamily="34" charset="0"/>
              <a:buNone/>
              <a:defRPr sz="1600">
                <a:solidFill>
                  <a:schemeClr val="tx1"/>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Muokkaa tekstin perustyyliä</a:t>
            </a:r>
          </a:p>
        </p:txBody>
      </p:sp>
      <p:sp>
        <p:nvSpPr>
          <p:cNvPr id="17" name="Tekstin paikkamerkki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121992" y="4134449"/>
            <a:ext cx="3093083" cy="1805241"/>
          </a:xfrm>
        </p:spPr>
        <p:txBody>
          <a:bodyPr rtlCol="0" anchor="ctr"/>
          <a:lstStyle>
            <a:lvl1pPr marL="0" indent="0" algn="ctr">
              <a:buFont typeface="Arial" panose="020B0604020202020204" pitchFamily="34" charset="0"/>
              <a:buNone/>
              <a:defRPr sz="1600">
                <a:solidFill>
                  <a:schemeClr val="tx1"/>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Muokkaa tekstin perustyyliä</a:t>
            </a:r>
          </a:p>
        </p:txBody>
      </p:sp>
      <p:sp>
        <p:nvSpPr>
          <p:cNvPr id="14" name="Alaotsikko 4"/>
          <p:cNvSpPr txBox="1">
            <a:spLocks/>
          </p:cNvSpPr>
          <p:nvPr userDrawn="1"/>
        </p:nvSpPr>
        <p:spPr>
          <a:xfrm>
            <a:off x="8835205" y="6431644"/>
            <a:ext cx="1924891" cy="248802"/>
          </a:xfrm>
          <a:prstGeom prst="rect">
            <a:avLst/>
          </a:prstGeom>
        </p:spPr>
        <p:txBody>
          <a:bodyPr vert="horz" lIns="0" tIns="0" rIns="0" bIns="0" rtlCol="0">
            <a:noAutofit/>
          </a:bodyPr>
          <a:lstStyle>
            <a:lvl1pPr marL="0" indent="0" algn="ctr" defTabSz="1371600" rtl="0" eaLnBrk="1" latinLnBrk="0" hangingPunct="1">
              <a:lnSpc>
                <a:spcPct val="90000"/>
              </a:lnSpc>
              <a:spcBef>
                <a:spcPts val="1500"/>
              </a:spcBef>
              <a:buFont typeface="Arial" panose="020B0604020202020204" pitchFamily="34" charset="0"/>
              <a:buNone/>
              <a:defRPr sz="4800" kern="1200">
                <a:solidFill>
                  <a:schemeClr val="bg2"/>
                </a:solidFill>
                <a:latin typeface="+mn-lt"/>
                <a:ea typeface="+mn-ea"/>
                <a:cs typeface="+mn-cs"/>
              </a:defRPr>
            </a:lvl1pPr>
            <a:lvl2pPr marL="457200" indent="0" algn="ctr" defTabSz="1371600" rtl="0" eaLnBrk="1" latinLnBrk="0" hangingPunct="1">
              <a:lnSpc>
                <a:spcPct val="90000"/>
              </a:lnSpc>
              <a:spcBef>
                <a:spcPts val="750"/>
              </a:spcBef>
              <a:buFont typeface="Arial" panose="020B0604020202020204" pitchFamily="34" charset="0"/>
              <a:buNone/>
              <a:defRPr sz="2000" kern="1200">
                <a:solidFill>
                  <a:schemeClr val="tx1"/>
                </a:solidFill>
                <a:latin typeface="+mn-lt"/>
                <a:ea typeface="+mn-ea"/>
                <a:cs typeface="+mn-cs"/>
              </a:defRPr>
            </a:lvl2pPr>
            <a:lvl3pPr marL="914400" indent="0" algn="ctr" defTabSz="13716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3pPr>
            <a:lvl4pPr marL="1371600" indent="0" algn="ctr" defTabSz="1371600" rtl="0" eaLnBrk="1" latinLnBrk="0" hangingPunct="1">
              <a:lnSpc>
                <a:spcPct val="90000"/>
              </a:lnSpc>
              <a:spcBef>
                <a:spcPts val="750"/>
              </a:spcBef>
              <a:buFont typeface="Arial" panose="020B0604020202020204" pitchFamily="34" charset="0"/>
              <a:buNone/>
              <a:defRPr sz="1600" kern="1200">
                <a:solidFill>
                  <a:schemeClr val="tx1"/>
                </a:solidFill>
                <a:latin typeface="+mn-lt"/>
                <a:ea typeface="+mn-ea"/>
                <a:cs typeface="+mn-cs"/>
              </a:defRPr>
            </a:lvl4pPr>
            <a:lvl5pPr marL="1828800" indent="0" algn="ctr" defTabSz="1371600" rtl="0" eaLnBrk="1" latinLnBrk="0" hangingPunct="1">
              <a:lnSpc>
                <a:spcPct val="90000"/>
              </a:lnSpc>
              <a:spcBef>
                <a:spcPts val="750"/>
              </a:spcBef>
              <a:buFont typeface="Arial" panose="020B0604020202020204" pitchFamily="34" charset="0"/>
              <a:buNone/>
              <a:defRPr sz="1600" kern="1200">
                <a:solidFill>
                  <a:schemeClr val="tx1"/>
                </a:solidFill>
                <a:latin typeface="+mn-lt"/>
                <a:ea typeface="+mn-ea"/>
                <a:cs typeface="+mn-cs"/>
              </a:defRPr>
            </a:lvl5pPr>
            <a:lvl6pPr marL="2286000" indent="0" algn="ctr" defTabSz="1371600" rtl="0" eaLnBrk="1" latinLnBrk="0" hangingPunct="1">
              <a:lnSpc>
                <a:spcPct val="90000"/>
              </a:lnSpc>
              <a:spcBef>
                <a:spcPts val="750"/>
              </a:spcBef>
              <a:buFont typeface="Arial" panose="020B0604020202020204" pitchFamily="34" charset="0"/>
              <a:buNone/>
              <a:defRPr sz="1600" kern="1200">
                <a:solidFill>
                  <a:schemeClr val="tx1"/>
                </a:solidFill>
                <a:latin typeface="+mn-lt"/>
                <a:ea typeface="+mn-ea"/>
                <a:cs typeface="+mn-cs"/>
              </a:defRPr>
            </a:lvl6pPr>
            <a:lvl7pPr marL="2743200" indent="0" algn="ctr" defTabSz="1371600" rtl="0" eaLnBrk="1" latinLnBrk="0" hangingPunct="1">
              <a:lnSpc>
                <a:spcPct val="90000"/>
              </a:lnSpc>
              <a:spcBef>
                <a:spcPts val="750"/>
              </a:spcBef>
              <a:buFont typeface="Arial" panose="020B0604020202020204" pitchFamily="34" charset="0"/>
              <a:buNone/>
              <a:defRPr sz="1600" kern="1200">
                <a:solidFill>
                  <a:schemeClr val="tx1"/>
                </a:solidFill>
                <a:latin typeface="+mn-lt"/>
                <a:ea typeface="+mn-ea"/>
                <a:cs typeface="+mn-cs"/>
              </a:defRPr>
            </a:lvl7pPr>
            <a:lvl8pPr marL="3200400" indent="0" algn="ctr" defTabSz="1371600" rtl="0" eaLnBrk="1" latinLnBrk="0" hangingPunct="1">
              <a:lnSpc>
                <a:spcPct val="90000"/>
              </a:lnSpc>
              <a:spcBef>
                <a:spcPts val="750"/>
              </a:spcBef>
              <a:buFont typeface="Arial" panose="020B0604020202020204" pitchFamily="34" charset="0"/>
              <a:buNone/>
              <a:defRPr sz="1600" kern="1200">
                <a:solidFill>
                  <a:schemeClr val="tx1"/>
                </a:solidFill>
                <a:latin typeface="+mn-lt"/>
                <a:ea typeface="+mn-ea"/>
                <a:cs typeface="+mn-cs"/>
              </a:defRPr>
            </a:lvl8pPr>
            <a:lvl9pPr marL="3657600" indent="0" algn="ctr" defTabSz="1371600" rtl="0" eaLnBrk="1" latinLnBrk="0" hangingPunct="1">
              <a:lnSpc>
                <a:spcPct val="90000"/>
              </a:lnSpc>
              <a:spcBef>
                <a:spcPts val="75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i-FI" sz="1400" b="1">
                <a:solidFill>
                  <a:schemeClr val="tx2"/>
                </a:solidFill>
              </a:rPr>
              <a:t>nuoriyrittajyys.fi</a:t>
            </a:r>
          </a:p>
        </p:txBody>
      </p:sp>
      <p:sp>
        <p:nvSpPr>
          <p:cNvPr id="23" name="Dian numeron paikkamerkki 4">
            <a:extLst>
              <a:ext uri="{FF2B5EF4-FFF2-40B4-BE49-F238E27FC236}">
                <a16:creationId xmlns:a16="http://schemas.microsoft.com/office/drawing/2014/main" id="{0505ED12-A431-4761-87A4-F05164BE0221}"/>
              </a:ext>
            </a:extLst>
          </p:cNvPr>
          <p:cNvSpPr>
            <a:spLocks noGrp="1"/>
          </p:cNvSpPr>
          <p:nvPr>
            <p:ph type="sldNum" sz="quarter" idx="33"/>
          </p:nvPr>
        </p:nvSpPr>
        <p:spPr>
          <a:xfrm>
            <a:off x="11215075" y="6455089"/>
            <a:ext cx="289169" cy="192998"/>
          </a:xfrm>
          <a:prstGeom prst="rect">
            <a:avLst/>
          </a:prstGeom>
        </p:spPr>
        <p:txBody>
          <a:bodyPr lIns="0" tIns="0" rIns="0" bIns="0" rtlCol="0"/>
          <a:lstStyle>
            <a:lvl1pPr algn="r">
              <a:defRPr sz="1100">
                <a:solidFill>
                  <a:srgbClr val="000000"/>
                </a:solidFill>
              </a:defRPr>
            </a:lvl1pPr>
          </a:lstStyle>
          <a:p>
            <a:fld id="{19B51A1E-902D-48AF-9020-955120F399B6}" type="slidenum">
              <a:rPr lang="fi-FI" smtClean="0"/>
              <a:pPr/>
              <a:t>‹#›</a:t>
            </a:fld>
            <a:endParaRPr lang="fi-FI"/>
          </a:p>
        </p:txBody>
      </p:sp>
      <p:sp>
        <p:nvSpPr>
          <p:cNvPr id="27" name="Vertailu, vasen paikkamerkki 1">
            <a:extLst>
              <a:ext uri="{FF2B5EF4-FFF2-40B4-BE49-F238E27FC236}">
                <a16:creationId xmlns:a16="http://schemas.microsoft.com/office/drawing/2014/main" id="{9322B50D-6A7D-41C6-BA57-613BC231DF36}"/>
              </a:ext>
            </a:extLst>
          </p:cNvPr>
          <p:cNvSpPr>
            <a:spLocks noGrp="1"/>
          </p:cNvSpPr>
          <p:nvPr>
            <p:ph type="body" idx="34" hasCustomPrompt="1"/>
          </p:nvPr>
        </p:nvSpPr>
        <p:spPr>
          <a:xfrm>
            <a:off x="980920" y="1716889"/>
            <a:ext cx="3093083" cy="1805241"/>
          </a:xfrm>
        </p:spPr>
        <p:txBody>
          <a:bodyPr vert="horz" lIns="0" tIns="0" rIns="0" bIns="0" rtlCol="0" anchor="ctr">
            <a:noAutofit/>
          </a:bodyPr>
          <a:lstStyle>
            <a:lvl1pPr marL="266700" indent="-266700">
              <a:buNone/>
              <a:defRPr lang="fi-FI" sz="1600" kern="1200" dirty="0">
                <a:solidFill>
                  <a:schemeClr val="tx1"/>
                </a:solidFill>
                <a:latin typeface="+mn-lt"/>
                <a:ea typeface="+mn-ea"/>
                <a:cs typeface="+mn-cs"/>
              </a:defRPr>
            </a:lvl1pPr>
          </a:lstStyle>
          <a:p>
            <a:pPr marL="0" lvl="0" indent="0" algn="ctr"/>
            <a:r>
              <a:rPr lang="fi-FI"/>
              <a:t>Muokkaa tekstin perustyyliä</a:t>
            </a:r>
          </a:p>
        </p:txBody>
      </p:sp>
      <p:sp>
        <p:nvSpPr>
          <p:cNvPr id="28" name="Vertailu, vasen paikkamerkki 2">
            <a:extLst>
              <a:ext uri="{FF2B5EF4-FFF2-40B4-BE49-F238E27FC236}">
                <a16:creationId xmlns:a16="http://schemas.microsoft.com/office/drawing/2014/main" id="{78A963F8-6F6E-440E-B3B3-DDE13C083A36}"/>
              </a:ext>
            </a:extLst>
          </p:cNvPr>
          <p:cNvSpPr>
            <a:spLocks noGrp="1"/>
          </p:cNvSpPr>
          <p:nvPr>
            <p:ph type="body" sz="quarter" idx="35" hasCustomPrompt="1"/>
          </p:nvPr>
        </p:nvSpPr>
        <p:spPr>
          <a:xfrm>
            <a:off x="4550278" y="4154277"/>
            <a:ext cx="3091445" cy="1785413"/>
          </a:xfrm>
        </p:spPr>
        <p:txBody>
          <a:bodyPr rtlCol="0" anchor="ctr"/>
          <a:lstStyle>
            <a:lvl1pPr marL="0" indent="0" algn="ctr">
              <a:buFont typeface="Arial" panose="020B0604020202020204" pitchFamily="34" charset="0"/>
              <a:buNone/>
              <a:defRPr lang="fi-FI" sz="1600" kern="1200" dirty="0">
                <a:solidFill>
                  <a:schemeClr val="tx1"/>
                </a:solidFill>
                <a:latin typeface="+mn-lt"/>
                <a:ea typeface="+mn-ea"/>
                <a:cs typeface="+mn-cs"/>
              </a:defRPr>
            </a:lvl1pPr>
          </a:lstStyle>
          <a:p>
            <a:pPr lvl="0" rtl="0"/>
            <a:r>
              <a:rPr lang="fi-FI"/>
              <a:t>Muokkaa tekstin perustyyliä</a:t>
            </a:r>
          </a:p>
        </p:txBody>
      </p:sp>
      <p:grpSp>
        <p:nvGrpSpPr>
          <p:cNvPr id="30" name="Ryhmä 29"/>
          <p:cNvGrpSpPr/>
          <p:nvPr userDrawn="1"/>
        </p:nvGrpSpPr>
        <p:grpSpPr>
          <a:xfrm>
            <a:off x="4318043" y="1716889"/>
            <a:ext cx="3559908" cy="4222801"/>
            <a:chOff x="4314094" y="1716889"/>
            <a:chExt cx="3559908" cy="4222801"/>
          </a:xfrm>
        </p:grpSpPr>
        <p:cxnSp>
          <p:nvCxnSpPr>
            <p:cNvPr id="34" name="Suora yhdysviiva 33"/>
            <p:cNvCxnSpPr/>
            <p:nvPr userDrawn="1"/>
          </p:nvCxnSpPr>
          <p:spPr>
            <a:xfrm>
              <a:off x="4314094" y="1716889"/>
              <a:ext cx="0" cy="4222801"/>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Suora yhdysviiva 34"/>
            <p:cNvCxnSpPr/>
            <p:nvPr userDrawn="1"/>
          </p:nvCxnSpPr>
          <p:spPr>
            <a:xfrm>
              <a:off x="7874002" y="1716889"/>
              <a:ext cx="0" cy="4222801"/>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cxnSp>
        <p:nvCxnSpPr>
          <p:cNvPr id="32" name="Suora yhdysviiva 31"/>
          <p:cNvCxnSpPr/>
          <p:nvPr userDrawn="1"/>
        </p:nvCxnSpPr>
        <p:spPr>
          <a:xfrm flipV="1">
            <a:off x="984000" y="3828289"/>
            <a:ext cx="10224000" cy="1"/>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6" name="Kuva 1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54372" y="6301714"/>
            <a:ext cx="1620352" cy="320414"/>
          </a:xfrm>
          <a:prstGeom prst="rect">
            <a:avLst/>
          </a:prstGeom>
        </p:spPr>
      </p:pic>
    </p:spTree>
    <p:extLst>
      <p:ext uri="{BB962C8B-B14F-4D97-AF65-F5344CB8AC3E}">
        <p14:creationId xmlns:p14="http://schemas.microsoft.com/office/powerpoint/2010/main" val="39017598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Blanko">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9505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Materiaalit">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EE479C-D1F6-4BAC-80D2-90EF74E3261A}"/>
              </a:ext>
            </a:extLst>
          </p:cNvPr>
          <p:cNvSpPr>
            <a:spLocks noGrp="1"/>
          </p:cNvSpPr>
          <p:nvPr>
            <p:ph type="title" hasCustomPrompt="1"/>
          </p:nvPr>
        </p:nvSpPr>
        <p:spPr>
          <a:xfrm>
            <a:off x="853200" y="651008"/>
            <a:ext cx="10789567" cy="607270"/>
          </a:xfrm>
          <a:noFill/>
        </p:spPr>
        <p:txBody>
          <a:bodyPr lIns="0" tIns="0" rIns="0" bIns="0" rtlCol="0" anchor="t"/>
          <a:lstStyle>
            <a:lvl1pPr algn="l">
              <a:defRPr sz="4000" b="1" spc="0">
                <a:solidFill>
                  <a:schemeClr val="tx1"/>
                </a:solidFill>
              </a:defRPr>
            </a:lvl1pPr>
          </a:lstStyle>
          <a:p>
            <a:pPr rtl="0"/>
            <a:r>
              <a:rPr lang="fi-FI"/>
              <a:t>Otsikko</a:t>
            </a:r>
          </a:p>
        </p:txBody>
      </p:sp>
      <p:sp>
        <p:nvSpPr>
          <p:cNvPr id="3" name="Sisällön paikkamerkki 2">
            <a:extLst>
              <a:ext uri="{FF2B5EF4-FFF2-40B4-BE49-F238E27FC236}">
                <a16:creationId xmlns:a16="http://schemas.microsoft.com/office/drawing/2014/main" id="{A22238F2-C6EC-476F-8371-119AECBA5622}"/>
              </a:ext>
            </a:extLst>
          </p:cNvPr>
          <p:cNvSpPr>
            <a:spLocks noGrp="1"/>
          </p:cNvSpPr>
          <p:nvPr>
            <p:ph sz="half" idx="1" hasCustomPrompt="1"/>
          </p:nvPr>
        </p:nvSpPr>
        <p:spPr>
          <a:xfrm>
            <a:off x="853200" y="1625602"/>
            <a:ext cx="5558889" cy="4109154"/>
          </a:xfrm>
        </p:spPr>
        <p:txBody>
          <a:bodyPr rtlCol="0"/>
          <a:lstStyle>
            <a:lvl1pPr marL="457200" indent="-457200">
              <a:lnSpc>
                <a:spcPct val="100000"/>
              </a:lnSpc>
              <a:spcBef>
                <a:spcPts val="0"/>
              </a:spcBef>
              <a:spcAft>
                <a:spcPts val="1200"/>
              </a:spcAft>
              <a:buFont typeface="+mj-lt"/>
              <a:buAutoNum type="arabicPeriod"/>
              <a:defRPr sz="2000">
                <a:solidFill>
                  <a:schemeClr val="tx1"/>
                </a:solidFill>
              </a:defRPr>
            </a:lvl1pPr>
            <a:lvl2pPr marL="266700" indent="0">
              <a:buNone/>
              <a:defRPr sz="20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rtl="0"/>
            <a:r>
              <a:rPr lang="fi-FI"/>
              <a:t>Muokkaa tekstin perustyyliä</a:t>
            </a:r>
          </a:p>
        </p:txBody>
      </p:sp>
      <p:sp>
        <p:nvSpPr>
          <p:cNvPr id="7" name="Dian numeron paikkamerkki 4">
            <a:extLst>
              <a:ext uri="{FF2B5EF4-FFF2-40B4-BE49-F238E27FC236}">
                <a16:creationId xmlns:a16="http://schemas.microsoft.com/office/drawing/2014/main" id="{0505ED12-A431-4761-87A4-F05164BE0221}"/>
              </a:ext>
            </a:extLst>
          </p:cNvPr>
          <p:cNvSpPr>
            <a:spLocks noGrp="1"/>
          </p:cNvSpPr>
          <p:nvPr>
            <p:ph type="sldNum" sz="quarter" idx="33"/>
          </p:nvPr>
        </p:nvSpPr>
        <p:spPr>
          <a:xfrm>
            <a:off x="11215075" y="6455089"/>
            <a:ext cx="289169" cy="192998"/>
          </a:xfrm>
          <a:prstGeom prst="rect">
            <a:avLst/>
          </a:prstGeom>
        </p:spPr>
        <p:txBody>
          <a:bodyPr lIns="0" tIns="0" rIns="0" bIns="0" rtlCol="0"/>
          <a:lstStyle>
            <a:lvl1pPr algn="r">
              <a:defRPr sz="1100">
                <a:solidFill>
                  <a:srgbClr val="000000"/>
                </a:solidFill>
              </a:defRPr>
            </a:lvl1pPr>
          </a:lstStyle>
          <a:p>
            <a:fld id="{19B51A1E-902D-48AF-9020-955120F399B6}" type="slidenum">
              <a:rPr lang="fi-FI" smtClean="0"/>
              <a:pPr/>
              <a:t>‹#›</a:t>
            </a:fld>
            <a:endParaRPr lang="fi-FI"/>
          </a:p>
        </p:txBody>
      </p:sp>
      <p:grpSp>
        <p:nvGrpSpPr>
          <p:cNvPr id="4" name="Group 28">
            <a:extLst>
              <a:ext uri="{FF2B5EF4-FFF2-40B4-BE49-F238E27FC236}">
                <a16:creationId xmlns:a16="http://schemas.microsoft.com/office/drawing/2014/main" id="{2BB6AC28-3C3A-7B3E-98F9-D82157F74CFE}"/>
              </a:ext>
            </a:extLst>
          </p:cNvPr>
          <p:cNvGrpSpPr>
            <a:grpSpLocks noChangeAspect="1"/>
          </p:cNvGrpSpPr>
          <p:nvPr userDrawn="1"/>
        </p:nvGrpSpPr>
        <p:grpSpPr bwMode="auto">
          <a:xfrm>
            <a:off x="310242" y="6144138"/>
            <a:ext cx="1524141" cy="428400"/>
            <a:chOff x="3418" y="2582"/>
            <a:chExt cx="4682" cy="1316"/>
          </a:xfrm>
          <a:solidFill>
            <a:schemeClr val="tx2"/>
          </a:solidFill>
        </p:grpSpPr>
        <p:sp>
          <p:nvSpPr>
            <p:cNvPr id="5" name="Freeform 29">
              <a:extLst>
                <a:ext uri="{FF2B5EF4-FFF2-40B4-BE49-F238E27FC236}">
                  <a16:creationId xmlns:a16="http://schemas.microsoft.com/office/drawing/2014/main" id="{F041A4F1-8FA6-CF04-F43B-AAC1D697F2C8}"/>
                </a:ext>
              </a:extLst>
            </p:cNvPr>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30">
              <a:extLst>
                <a:ext uri="{FF2B5EF4-FFF2-40B4-BE49-F238E27FC236}">
                  <a16:creationId xmlns:a16="http://schemas.microsoft.com/office/drawing/2014/main" id="{2CDE828E-592A-AB0A-FC7B-1C0444992C01}"/>
                </a:ext>
              </a:extLst>
            </p:cNvPr>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31">
              <a:extLst>
                <a:ext uri="{FF2B5EF4-FFF2-40B4-BE49-F238E27FC236}">
                  <a16:creationId xmlns:a16="http://schemas.microsoft.com/office/drawing/2014/main" id="{1A568444-50C1-BBC5-D72C-930B8B59B2FB}"/>
                </a:ext>
              </a:extLst>
            </p:cNvPr>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32">
              <a:extLst>
                <a:ext uri="{FF2B5EF4-FFF2-40B4-BE49-F238E27FC236}">
                  <a16:creationId xmlns:a16="http://schemas.microsoft.com/office/drawing/2014/main" id="{C6BA84E9-DE0F-089A-AB08-9AD0AA8D76B8}"/>
                </a:ext>
              </a:extLst>
            </p:cNvPr>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33">
              <a:extLst>
                <a:ext uri="{FF2B5EF4-FFF2-40B4-BE49-F238E27FC236}">
                  <a16:creationId xmlns:a16="http://schemas.microsoft.com/office/drawing/2014/main" id="{95A79966-3BCE-982B-0C5B-AC8C1F2C3D0C}"/>
                </a:ext>
              </a:extLst>
            </p:cNvPr>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34">
              <a:extLst>
                <a:ext uri="{FF2B5EF4-FFF2-40B4-BE49-F238E27FC236}">
                  <a16:creationId xmlns:a16="http://schemas.microsoft.com/office/drawing/2014/main" id="{FA9D7832-F3D0-F8A9-38F6-98C2D3BE318F}"/>
                </a:ext>
              </a:extLst>
            </p:cNvPr>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35">
              <a:extLst>
                <a:ext uri="{FF2B5EF4-FFF2-40B4-BE49-F238E27FC236}">
                  <a16:creationId xmlns:a16="http://schemas.microsoft.com/office/drawing/2014/main" id="{450A4DF3-029B-53B0-91DC-9E43D02A31B3}"/>
                </a:ext>
              </a:extLst>
            </p:cNvPr>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36">
              <a:extLst>
                <a:ext uri="{FF2B5EF4-FFF2-40B4-BE49-F238E27FC236}">
                  <a16:creationId xmlns:a16="http://schemas.microsoft.com/office/drawing/2014/main" id="{C0766CF9-217F-7CAA-B309-099CB5D90A87}"/>
                </a:ext>
              </a:extLst>
            </p:cNvPr>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37">
              <a:extLst>
                <a:ext uri="{FF2B5EF4-FFF2-40B4-BE49-F238E27FC236}">
                  <a16:creationId xmlns:a16="http://schemas.microsoft.com/office/drawing/2014/main" id="{D7A68BB1-F185-8915-EEEC-41625A82606E}"/>
                </a:ext>
              </a:extLst>
            </p:cNvPr>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1482667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Otsikko_ja_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EE479C-D1F6-4BAC-80D2-90EF74E3261A}"/>
              </a:ext>
            </a:extLst>
          </p:cNvPr>
          <p:cNvSpPr>
            <a:spLocks noGrp="1"/>
          </p:cNvSpPr>
          <p:nvPr>
            <p:ph type="title" hasCustomPrompt="1"/>
          </p:nvPr>
        </p:nvSpPr>
        <p:spPr>
          <a:xfrm>
            <a:off x="853200" y="651008"/>
            <a:ext cx="10789567" cy="607270"/>
          </a:xfrm>
          <a:noFill/>
        </p:spPr>
        <p:txBody>
          <a:bodyPr lIns="0" tIns="0" rIns="0" bIns="0" rtlCol="0" anchor="t"/>
          <a:lstStyle>
            <a:lvl1pPr algn="l">
              <a:defRPr sz="4000" b="1" spc="0">
                <a:solidFill>
                  <a:schemeClr val="tx1"/>
                </a:solidFill>
              </a:defRPr>
            </a:lvl1pPr>
          </a:lstStyle>
          <a:p>
            <a:pPr rtl="0"/>
            <a:r>
              <a:rPr lang="fi-FI"/>
              <a:t>Otsikko</a:t>
            </a:r>
          </a:p>
        </p:txBody>
      </p:sp>
      <p:sp>
        <p:nvSpPr>
          <p:cNvPr id="3" name="Sisällön paikkamerkki 2">
            <a:extLst>
              <a:ext uri="{FF2B5EF4-FFF2-40B4-BE49-F238E27FC236}">
                <a16:creationId xmlns:a16="http://schemas.microsoft.com/office/drawing/2014/main" id="{A22238F2-C6EC-476F-8371-119AECBA5622}"/>
              </a:ext>
            </a:extLst>
          </p:cNvPr>
          <p:cNvSpPr>
            <a:spLocks noGrp="1"/>
          </p:cNvSpPr>
          <p:nvPr>
            <p:ph sz="half" idx="1" hasCustomPrompt="1"/>
          </p:nvPr>
        </p:nvSpPr>
        <p:spPr>
          <a:xfrm>
            <a:off x="853200" y="1363046"/>
            <a:ext cx="10548617" cy="4390054"/>
          </a:xfrm>
        </p:spPr>
        <p:txBody>
          <a:bodyPr rtlCol="0"/>
          <a:lstStyle>
            <a:lvl1pPr marL="0" indent="0">
              <a:buNone/>
              <a:defRPr sz="2000">
                <a:solidFill>
                  <a:schemeClr val="tx1"/>
                </a:solidFill>
              </a:defRPr>
            </a:lvl1pPr>
            <a:lvl2pPr marL="266700" indent="0">
              <a:buNone/>
              <a:defRPr sz="20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rtl="0"/>
            <a:r>
              <a:rPr lang="fi-FI"/>
              <a:t>Muokkaa tekstin perustyyliä</a:t>
            </a:r>
          </a:p>
        </p:txBody>
      </p:sp>
      <p:sp>
        <p:nvSpPr>
          <p:cNvPr id="7" name="Dian numeron paikkamerkki 4">
            <a:extLst>
              <a:ext uri="{FF2B5EF4-FFF2-40B4-BE49-F238E27FC236}">
                <a16:creationId xmlns:a16="http://schemas.microsoft.com/office/drawing/2014/main" id="{0505ED12-A431-4761-87A4-F05164BE0221}"/>
              </a:ext>
            </a:extLst>
          </p:cNvPr>
          <p:cNvSpPr>
            <a:spLocks noGrp="1"/>
          </p:cNvSpPr>
          <p:nvPr>
            <p:ph type="sldNum" sz="quarter" idx="33"/>
          </p:nvPr>
        </p:nvSpPr>
        <p:spPr>
          <a:xfrm>
            <a:off x="11215075" y="6455089"/>
            <a:ext cx="289169" cy="192998"/>
          </a:xfrm>
          <a:prstGeom prst="rect">
            <a:avLst/>
          </a:prstGeom>
        </p:spPr>
        <p:txBody>
          <a:bodyPr lIns="0" tIns="0" rIns="0" bIns="0" rtlCol="0"/>
          <a:lstStyle>
            <a:lvl1pPr algn="r">
              <a:defRPr sz="1100">
                <a:solidFill>
                  <a:srgbClr val="000000"/>
                </a:solidFill>
              </a:defRPr>
            </a:lvl1pPr>
          </a:lstStyle>
          <a:p>
            <a:fld id="{19B51A1E-902D-48AF-9020-955120F399B6}" type="slidenum">
              <a:rPr lang="fi-FI" smtClean="0"/>
              <a:pPr/>
              <a:t>‹#›</a:t>
            </a:fld>
            <a:endParaRPr lang="fi-FI"/>
          </a:p>
        </p:txBody>
      </p:sp>
      <p:grpSp>
        <p:nvGrpSpPr>
          <p:cNvPr id="4" name="Group 28">
            <a:extLst>
              <a:ext uri="{FF2B5EF4-FFF2-40B4-BE49-F238E27FC236}">
                <a16:creationId xmlns:a16="http://schemas.microsoft.com/office/drawing/2014/main" id="{EA0A550B-E5A8-7841-DB7F-C7B77B723CA8}"/>
              </a:ext>
            </a:extLst>
          </p:cNvPr>
          <p:cNvGrpSpPr>
            <a:grpSpLocks noChangeAspect="1"/>
          </p:cNvGrpSpPr>
          <p:nvPr userDrawn="1"/>
        </p:nvGrpSpPr>
        <p:grpSpPr bwMode="auto">
          <a:xfrm>
            <a:off x="310242" y="6144138"/>
            <a:ext cx="1524141" cy="428400"/>
            <a:chOff x="3418" y="2582"/>
            <a:chExt cx="4682" cy="1316"/>
          </a:xfrm>
          <a:solidFill>
            <a:schemeClr val="tx2"/>
          </a:solidFill>
        </p:grpSpPr>
        <p:sp>
          <p:nvSpPr>
            <p:cNvPr id="5" name="Freeform 29">
              <a:extLst>
                <a:ext uri="{FF2B5EF4-FFF2-40B4-BE49-F238E27FC236}">
                  <a16:creationId xmlns:a16="http://schemas.microsoft.com/office/drawing/2014/main" id="{F0A11C4F-D370-1BFF-1954-31C928EB305F}"/>
                </a:ext>
              </a:extLst>
            </p:cNvPr>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30">
              <a:extLst>
                <a:ext uri="{FF2B5EF4-FFF2-40B4-BE49-F238E27FC236}">
                  <a16:creationId xmlns:a16="http://schemas.microsoft.com/office/drawing/2014/main" id="{76E19554-487B-3A9D-27EC-C5B1770CD58D}"/>
                </a:ext>
              </a:extLst>
            </p:cNvPr>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31">
              <a:extLst>
                <a:ext uri="{FF2B5EF4-FFF2-40B4-BE49-F238E27FC236}">
                  <a16:creationId xmlns:a16="http://schemas.microsoft.com/office/drawing/2014/main" id="{3560EFEA-8CF3-714E-E846-CC2D34365D8F}"/>
                </a:ext>
              </a:extLst>
            </p:cNvPr>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32">
              <a:extLst>
                <a:ext uri="{FF2B5EF4-FFF2-40B4-BE49-F238E27FC236}">
                  <a16:creationId xmlns:a16="http://schemas.microsoft.com/office/drawing/2014/main" id="{7DE680C0-E750-78DE-B6E1-7A7DBBAB2B19}"/>
                </a:ext>
              </a:extLst>
            </p:cNvPr>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33">
              <a:extLst>
                <a:ext uri="{FF2B5EF4-FFF2-40B4-BE49-F238E27FC236}">
                  <a16:creationId xmlns:a16="http://schemas.microsoft.com/office/drawing/2014/main" id="{9D2F9CA9-2A9E-4E71-DF3A-F988F6584CE3}"/>
                </a:ext>
              </a:extLst>
            </p:cNvPr>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34">
              <a:extLst>
                <a:ext uri="{FF2B5EF4-FFF2-40B4-BE49-F238E27FC236}">
                  <a16:creationId xmlns:a16="http://schemas.microsoft.com/office/drawing/2014/main" id="{AC742297-A7EE-7870-1A33-2C60823E0E8B}"/>
                </a:ext>
              </a:extLst>
            </p:cNvPr>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35">
              <a:extLst>
                <a:ext uri="{FF2B5EF4-FFF2-40B4-BE49-F238E27FC236}">
                  <a16:creationId xmlns:a16="http://schemas.microsoft.com/office/drawing/2014/main" id="{2EA5395A-8B1B-ACBA-157F-0F48FA555975}"/>
                </a:ext>
              </a:extLst>
            </p:cNvPr>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36">
              <a:extLst>
                <a:ext uri="{FF2B5EF4-FFF2-40B4-BE49-F238E27FC236}">
                  <a16:creationId xmlns:a16="http://schemas.microsoft.com/office/drawing/2014/main" id="{59C47FEC-5E94-01D8-DC30-F0C927A0A032}"/>
                </a:ext>
              </a:extLst>
            </p:cNvPr>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37">
              <a:extLst>
                <a:ext uri="{FF2B5EF4-FFF2-40B4-BE49-F238E27FC236}">
                  <a16:creationId xmlns:a16="http://schemas.microsoft.com/office/drawing/2014/main" id="{54C2E1ED-3FB7-704F-3435-60700DE90F94}"/>
                </a:ext>
              </a:extLst>
            </p:cNvPr>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974748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isältödi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92B9D-7A8F-4266-A606-5654101A5AAD}"/>
              </a:ext>
            </a:extLst>
          </p:cNvPr>
          <p:cNvSpPr>
            <a:spLocks noGrp="1"/>
          </p:cNvSpPr>
          <p:nvPr>
            <p:ph type="title" hasCustomPrompt="1"/>
          </p:nvPr>
        </p:nvSpPr>
        <p:spPr>
          <a:xfrm>
            <a:off x="1507281" y="532852"/>
            <a:ext cx="9846519" cy="1083955"/>
          </a:xfrm>
        </p:spPr>
        <p:txBody>
          <a:bodyPr anchor="b">
            <a:normAutofit/>
          </a:bodyPr>
          <a:lstStyle>
            <a:lvl1pPr>
              <a:defRPr sz="2800">
                <a:solidFill>
                  <a:srgbClr val="7B0041"/>
                </a:solidFill>
              </a:defRPr>
            </a:lvl1pPr>
          </a:lstStyle>
          <a:p>
            <a:r>
              <a:rPr lang="fi-FI" dirty="0"/>
              <a:t>Otsikko</a:t>
            </a:r>
          </a:p>
        </p:txBody>
      </p:sp>
      <p:sp>
        <p:nvSpPr>
          <p:cNvPr id="9" name="Date Placeholder 3">
            <a:extLst>
              <a:ext uri="{FF2B5EF4-FFF2-40B4-BE49-F238E27FC236}">
                <a16:creationId xmlns:a16="http://schemas.microsoft.com/office/drawing/2014/main" id="{7DC6B07A-CB49-4486-8225-AF33ED23B503}"/>
              </a:ext>
            </a:extLst>
          </p:cNvPr>
          <p:cNvSpPr>
            <a:spLocks noGrp="1"/>
          </p:cNvSpPr>
          <p:nvPr>
            <p:ph type="dt" sz="half" idx="10"/>
          </p:nvPr>
        </p:nvSpPr>
        <p:spPr>
          <a:xfrm>
            <a:off x="4724400" y="6274348"/>
            <a:ext cx="2743200" cy="245936"/>
          </a:xfrm>
        </p:spPr>
        <p:txBody>
          <a:bodyPr/>
          <a:lstStyle>
            <a:lvl1pPr algn="ctr">
              <a:defRPr sz="1000">
                <a:solidFill>
                  <a:schemeClr val="tx1"/>
                </a:solidFill>
              </a:defRPr>
            </a:lvl1pPr>
          </a:lstStyle>
          <a:p>
            <a:fld id="{B0C0BF21-0564-4E69-BF4D-AA5FC5C1768C}" type="datetime1">
              <a:rPr lang="fi-FI" smtClean="0"/>
              <a:pPr/>
              <a:t>7.9.2023</a:t>
            </a:fld>
            <a:endParaRPr lang="fi-FI" dirty="0"/>
          </a:p>
        </p:txBody>
      </p:sp>
      <p:sp>
        <p:nvSpPr>
          <p:cNvPr id="12" name="Text Placeholder 10">
            <a:extLst>
              <a:ext uri="{FF2B5EF4-FFF2-40B4-BE49-F238E27FC236}">
                <a16:creationId xmlns:a16="http://schemas.microsoft.com/office/drawing/2014/main" id="{C1D9920B-E415-4FD8-B834-69F5C50B64A8}"/>
              </a:ext>
            </a:extLst>
          </p:cNvPr>
          <p:cNvSpPr>
            <a:spLocks noGrp="1"/>
          </p:cNvSpPr>
          <p:nvPr>
            <p:ph type="body" sz="quarter" idx="11" hasCustomPrompt="1"/>
          </p:nvPr>
        </p:nvSpPr>
        <p:spPr>
          <a:xfrm>
            <a:off x="1507281" y="2024746"/>
            <a:ext cx="9847262" cy="3708400"/>
          </a:xfrm>
        </p:spPr>
        <p:txBody>
          <a:bodyPr/>
          <a:lstStyle>
            <a:lvl1pPr marL="0" indent="0">
              <a:buFont typeface="Arial" panose="020B0604020202020204" pitchFamily="34" charset="0"/>
              <a:buNone/>
              <a:defRPr/>
            </a:lvl1pPr>
          </a:lstStyle>
          <a:p>
            <a:pPr lvl="0"/>
            <a:r>
              <a:rPr lang="en-US" dirty="0" err="1"/>
              <a:t>Tekstilaatikko</a:t>
            </a:r>
            <a:endParaRPr lang="en-US" dirty="0"/>
          </a:p>
        </p:txBody>
      </p:sp>
    </p:spTree>
    <p:extLst>
      <p:ext uri="{BB962C8B-B14F-4D97-AF65-F5344CB8AC3E}">
        <p14:creationId xmlns:p14="http://schemas.microsoft.com/office/powerpoint/2010/main" val="28727380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PY-factsheetpohja">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906767"/>
          </a:xfrm>
          <a:prstGeom prst="rect">
            <a:avLst/>
          </a:prstGeom>
        </p:spPr>
      </p:pic>
      <p:sp>
        <p:nvSpPr>
          <p:cNvPr id="7" name="Title 1">
            <a:extLst>
              <a:ext uri="{FF2B5EF4-FFF2-40B4-BE49-F238E27FC236}">
                <a16:creationId xmlns:a16="http://schemas.microsoft.com/office/drawing/2014/main" id="{0F55D444-AB68-0E4E-97E0-1F4535805802}"/>
              </a:ext>
            </a:extLst>
          </p:cNvPr>
          <p:cNvSpPr>
            <a:spLocks noGrp="1"/>
          </p:cNvSpPr>
          <p:nvPr>
            <p:ph type="title"/>
          </p:nvPr>
        </p:nvSpPr>
        <p:spPr>
          <a:xfrm>
            <a:off x="543697" y="599440"/>
            <a:ext cx="11104607" cy="691064"/>
          </a:xfrm>
          <a:prstGeom prst="rect">
            <a:avLst/>
          </a:prstGeom>
        </p:spPr>
        <p:txBody>
          <a:bodyPr/>
          <a:lstStyle>
            <a:lvl1pPr algn="ctr">
              <a:defRPr b="1">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45" name="Ryhmä 44"/>
          <p:cNvGrpSpPr>
            <a:grpSpLocks noChangeAspect="1"/>
          </p:cNvGrpSpPr>
          <p:nvPr userDrawn="1"/>
        </p:nvGrpSpPr>
        <p:grpSpPr>
          <a:xfrm>
            <a:off x="5204678" y="6170511"/>
            <a:ext cx="1782644" cy="317165"/>
            <a:chOff x="9190156" y="5989201"/>
            <a:chExt cx="2516188" cy="447676"/>
          </a:xfrm>
          <a:solidFill>
            <a:schemeClr val="bg1"/>
          </a:solidFill>
        </p:grpSpPr>
        <p:sp>
          <p:nvSpPr>
            <p:cNvPr id="46" name="Freeform 5"/>
            <p:cNvSpPr>
              <a:spLocks/>
            </p:cNvSpPr>
            <p:nvPr userDrawn="1"/>
          </p:nvSpPr>
          <p:spPr bwMode="auto">
            <a:xfrm>
              <a:off x="9931519" y="5992376"/>
              <a:ext cx="123825" cy="171450"/>
            </a:xfrm>
            <a:custGeom>
              <a:avLst/>
              <a:gdLst>
                <a:gd name="T0" fmla="*/ 235 w 235"/>
                <a:gd name="T1" fmla="*/ 211 h 324"/>
                <a:gd name="T2" fmla="*/ 235 w 235"/>
                <a:gd name="T3" fmla="*/ 211 h 324"/>
                <a:gd name="T4" fmla="*/ 235 w 235"/>
                <a:gd name="T5" fmla="*/ 224 h 324"/>
                <a:gd name="T6" fmla="*/ 233 w 235"/>
                <a:gd name="T7" fmla="*/ 236 h 324"/>
                <a:gd name="T8" fmla="*/ 231 w 235"/>
                <a:gd name="T9" fmla="*/ 247 h 324"/>
                <a:gd name="T10" fmla="*/ 227 w 235"/>
                <a:gd name="T11" fmla="*/ 256 h 324"/>
                <a:gd name="T12" fmla="*/ 222 w 235"/>
                <a:gd name="T13" fmla="*/ 267 h 324"/>
                <a:gd name="T14" fmla="*/ 216 w 235"/>
                <a:gd name="T15" fmla="*/ 277 h 324"/>
                <a:gd name="T16" fmla="*/ 210 w 235"/>
                <a:gd name="T17" fmla="*/ 285 h 324"/>
                <a:gd name="T18" fmla="*/ 201 w 235"/>
                <a:gd name="T19" fmla="*/ 293 h 324"/>
                <a:gd name="T20" fmla="*/ 201 w 235"/>
                <a:gd name="T21" fmla="*/ 293 h 324"/>
                <a:gd name="T22" fmla="*/ 193 w 235"/>
                <a:gd name="T23" fmla="*/ 300 h 324"/>
                <a:gd name="T24" fmla="*/ 184 w 235"/>
                <a:gd name="T25" fmla="*/ 306 h 324"/>
                <a:gd name="T26" fmla="*/ 174 w 235"/>
                <a:gd name="T27" fmla="*/ 312 h 324"/>
                <a:gd name="T28" fmla="*/ 163 w 235"/>
                <a:gd name="T29" fmla="*/ 316 h 324"/>
                <a:gd name="T30" fmla="*/ 152 w 235"/>
                <a:gd name="T31" fmla="*/ 319 h 324"/>
                <a:gd name="T32" fmla="*/ 141 w 235"/>
                <a:gd name="T33" fmla="*/ 321 h 324"/>
                <a:gd name="T34" fmla="*/ 129 w 235"/>
                <a:gd name="T35" fmla="*/ 323 h 324"/>
                <a:gd name="T36" fmla="*/ 117 w 235"/>
                <a:gd name="T37" fmla="*/ 324 h 324"/>
                <a:gd name="T38" fmla="*/ 117 w 235"/>
                <a:gd name="T39" fmla="*/ 324 h 324"/>
                <a:gd name="T40" fmla="*/ 105 w 235"/>
                <a:gd name="T41" fmla="*/ 323 h 324"/>
                <a:gd name="T42" fmla="*/ 94 w 235"/>
                <a:gd name="T43" fmla="*/ 321 h 324"/>
                <a:gd name="T44" fmla="*/ 82 w 235"/>
                <a:gd name="T45" fmla="*/ 319 h 324"/>
                <a:gd name="T46" fmla="*/ 72 w 235"/>
                <a:gd name="T47" fmla="*/ 316 h 324"/>
                <a:gd name="T48" fmla="*/ 61 w 235"/>
                <a:gd name="T49" fmla="*/ 312 h 324"/>
                <a:gd name="T50" fmla="*/ 52 w 235"/>
                <a:gd name="T51" fmla="*/ 306 h 324"/>
                <a:gd name="T52" fmla="*/ 42 w 235"/>
                <a:gd name="T53" fmla="*/ 300 h 324"/>
                <a:gd name="T54" fmla="*/ 34 w 235"/>
                <a:gd name="T55" fmla="*/ 293 h 324"/>
                <a:gd name="T56" fmla="*/ 34 w 235"/>
                <a:gd name="T57" fmla="*/ 293 h 324"/>
                <a:gd name="T58" fmla="*/ 26 w 235"/>
                <a:gd name="T59" fmla="*/ 285 h 324"/>
                <a:gd name="T60" fmla="*/ 19 w 235"/>
                <a:gd name="T61" fmla="*/ 277 h 324"/>
                <a:gd name="T62" fmla="*/ 13 w 235"/>
                <a:gd name="T63" fmla="*/ 267 h 324"/>
                <a:gd name="T64" fmla="*/ 8 w 235"/>
                <a:gd name="T65" fmla="*/ 256 h 324"/>
                <a:gd name="T66" fmla="*/ 4 w 235"/>
                <a:gd name="T67" fmla="*/ 247 h 324"/>
                <a:gd name="T68" fmla="*/ 1 w 235"/>
                <a:gd name="T69" fmla="*/ 236 h 324"/>
                <a:gd name="T70" fmla="*/ 0 w 235"/>
                <a:gd name="T71" fmla="*/ 224 h 324"/>
                <a:gd name="T72" fmla="*/ 0 w 235"/>
                <a:gd name="T73" fmla="*/ 211 h 324"/>
                <a:gd name="T74" fmla="*/ 0 w 235"/>
                <a:gd name="T75" fmla="*/ 0 h 324"/>
                <a:gd name="T76" fmla="*/ 62 w 235"/>
                <a:gd name="T77" fmla="*/ 0 h 324"/>
                <a:gd name="T78" fmla="*/ 62 w 235"/>
                <a:gd name="T79" fmla="*/ 209 h 324"/>
                <a:gd name="T80" fmla="*/ 62 w 235"/>
                <a:gd name="T81" fmla="*/ 209 h 324"/>
                <a:gd name="T82" fmla="*/ 62 w 235"/>
                <a:gd name="T83" fmla="*/ 222 h 324"/>
                <a:gd name="T84" fmla="*/ 65 w 235"/>
                <a:gd name="T85" fmla="*/ 233 h 324"/>
                <a:gd name="T86" fmla="*/ 71 w 235"/>
                <a:gd name="T87" fmla="*/ 244 h 324"/>
                <a:gd name="T88" fmla="*/ 77 w 235"/>
                <a:gd name="T89" fmla="*/ 252 h 324"/>
                <a:gd name="T90" fmla="*/ 77 w 235"/>
                <a:gd name="T91" fmla="*/ 252 h 324"/>
                <a:gd name="T92" fmla="*/ 86 w 235"/>
                <a:gd name="T93" fmla="*/ 259 h 324"/>
                <a:gd name="T94" fmla="*/ 95 w 235"/>
                <a:gd name="T95" fmla="*/ 264 h 324"/>
                <a:gd name="T96" fmla="*/ 105 w 235"/>
                <a:gd name="T97" fmla="*/ 267 h 324"/>
                <a:gd name="T98" fmla="*/ 117 w 235"/>
                <a:gd name="T99" fmla="*/ 268 h 324"/>
                <a:gd name="T100" fmla="*/ 117 w 235"/>
                <a:gd name="T101" fmla="*/ 268 h 324"/>
                <a:gd name="T102" fmla="*/ 129 w 235"/>
                <a:gd name="T103" fmla="*/ 267 h 324"/>
                <a:gd name="T104" fmla="*/ 140 w 235"/>
                <a:gd name="T105" fmla="*/ 264 h 324"/>
                <a:gd name="T106" fmla="*/ 150 w 235"/>
                <a:gd name="T107" fmla="*/ 259 h 324"/>
                <a:gd name="T108" fmla="*/ 158 w 235"/>
                <a:gd name="T109" fmla="*/ 252 h 324"/>
                <a:gd name="T110" fmla="*/ 158 w 235"/>
                <a:gd name="T111" fmla="*/ 252 h 324"/>
                <a:gd name="T112" fmla="*/ 165 w 235"/>
                <a:gd name="T113" fmla="*/ 244 h 324"/>
                <a:gd name="T114" fmla="*/ 170 w 235"/>
                <a:gd name="T115" fmla="*/ 233 h 324"/>
                <a:gd name="T116" fmla="*/ 173 w 235"/>
                <a:gd name="T117" fmla="*/ 222 h 324"/>
                <a:gd name="T118" fmla="*/ 173 w 235"/>
                <a:gd name="T119" fmla="*/ 209 h 324"/>
                <a:gd name="T120" fmla="*/ 173 w 235"/>
                <a:gd name="T121" fmla="*/ 0 h 324"/>
                <a:gd name="T122" fmla="*/ 235 w 235"/>
                <a:gd name="T123" fmla="*/ 0 h 324"/>
                <a:gd name="T124" fmla="*/ 235 w 235"/>
                <a:gd name="T125" fmla="*/ 21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5" h="324">
                  <a:moveTo>
                    <a:pt x="235" y="211"/>
                  </a:moveTo>
                  <a:lnTo>
                    <a:pt x="235" y="211"/>
                  </a:lnTo>
                  <a:lnTo>
                    <a:pt x="235" y="224"/>
                  </a:lnTo>
                  <a:lnTo>
                    <a:pt x="233" y="236"/>
                  </a:lnTo>
                  <a:lnTo>
                    <a:pt x="231" y="247"/>
                  </a:lnTo>
                  <a:lnTo>
                    <a:pt x="227" y="256"/>
                  </a:lnTo>
                  <a:lnTo>
                    <a:pt x="222" y="267"/>
                  </a:lnTo>
                  <a:lnTo>
                    <a:pt x="216" y="277"/>
                  </a:lnTo>
                  <a:lnTo>
                    <a:pt x="210" y="285"/>
                  </a:lnTo>
                  <a:lnTo>
                    <a:pt x="201" y="293"/>
                  </a:lnTo>
                  <a:lnTo>
                    <a:pt x="201" y="293"/>
                  </a:lnTo>
                  <a:lnTo>
                    <a:pt x="193" y="300"/>
                  </a:lnTo>
                  <a:lnTo>
                    <a:pt x="184" y="306"/>
                  </a:lnTo>
                  <a:lnTo>
                    <a:pt x="174" y="312"/>
                  </a:lnTo>
                  <a:lnTo>
                    <a:pt x="163" y="316"/>
                  </a:lnTo>
                  <a:lnTo>
                    <a:pt x="152" y="319"/>
                  </a:lnTo>
                  <a:lnTo>
                    <a:pt x="141" y="321"/>
                  </a:lnTo>
                  <a:lnTo>
                    <a:pt x="129" y="323"/>
                  </a:lnTo>
                  <a:lnTo>
                    <a:pt x="117" y="324"/>
                  </a:lnTo>
                  <a:lnTo>
                    <a:pt x="117" y="324"/>
                  </a:lnTo>
                  <a:lnTo>
                    <a:pt x="105" y="323"/>
                  </a:lnTo>
                  <a:lnTo>
                    <a:pt x="94" y="321"/>
                  </a:lnTo>
                  <a:lnTo>
                    <a:pt x="82" y="319"/>
                  </a:lnTo>
                  <a:lnTo>
                    <a:pt x="72" y="316"/>
                  </a:lnTo>
                  <a:lnTo>
                    <a:pt x="61" y="312"/>
                  </a:lnTo>
                  <a:lnTo>
                    <a:pt x="52" y="306"/>
                  </a:lnTo>
                  <a:lnTo>
                    <a:pt x="42" y="300"/>
                  </a:lnTo>
                  <a:lnTo>
                    <a:pt x="34" y="293"/>
                  </a:lnTo>
                  <a:lnTo>
                    <a:pt x="34" y="293"/>
                  </a:lnTo>
                  <a:lnTo>
                    <a:pt x="26" y="285"/>
                  </a:lnTo>
                  <a:lnTo>
                    <a:pt x="19" y="277"/>
                  </a:lnTo>
                  <a:lnTo>
                    <a:pt x="13" y="267"/>
                  </a:lnTo>
                  <a:lnTo>
                    <a:pt x="8" y="256"/>
                  </a:lnTo>
                  <a:lnTo>
                    <a:pt x="4" y="247"/>
                  </a:lnTo>
                  <a:lnTo>
                    <a:pt x="1" y="236"/>
                  </a:lnTo>
                  <a:lnTo>
                    <a:pt x="0" y="224"/>
                  </a:lnTo>
                  <a:lnTo>
                    <a:pt x="0" y="211"/>
                  </a:lnTo>
                  <a:lnTo>
                    <a:pt x="0" y="0"/>
                  </a:lnTo>
                  <a:lnTo>
                    <a:pt x="62" y="0"/>
                  </a:lnTo>
                  <a:lnTo>
                    <a:pt x="62" y="209"/>
                  </a:lnTo>
                  <a:lnTo>
                    <a:pt x="62" y="209"/>
                  </a:lnTo>
                  <a:lnTo>
                    <a:pt x="62" y="222"/>
                  </a:lnTo>
                  <a:lnTo>
                    <a:pt x="65" y="233"/>
                  </a:lnTo>
                  <a:lnTo>
                    <a:pt x="71" y="244"/>
                  </a:lnTo>
                  <a:lnTo>
                    <a:pt x="77" y="252"/>
                  </a:lnTo>
                  <a:lnTo>
                    <a:pt x="77" y="252"/>
                  </a:lnTo>
                  <a:lnTo>
                    <a:pt x="86" y="259"/>
                  </a:lnTo>
                  <a:lnTo>
                    <a:pt x="95" y="264"/>
                  </a:lnTo>
                  <a:lnTo>
                    <a:pt x="105" y="267"/>
                  </a:lnTo>
                  <a:lnTo>
                    <a:pt x="117" y="268"/>
                  </a:lnTo>
                  <a:lnTo>
                    <a:pt x="117" y="268"/>
                  </a:lnTo>
                  <a:lnTo>
                    <a:pt x="129" y="267"/>
                  </a:lnTo>
                  <a:lnTo>
                    <a:pt x="140" y="264"/>
                  </a:lnTo>
                  <a:lnTo>
                    <a:pt x="150" y="259"/>
                  </a:lnTo>
                  <a:lnTo>
                    <a:pt x="158" y="252"/>
                  </a:lnTo>
                  <a:lnTo>
                    <a:pt x="158" y="252"/>
                  </a:lnTo>
                  <a:lnTo>
                    <a:pt x="165" y="244"/>
                  </a:lnTo>
                  <a:lnTo>
                    <a:pt x="170" y="233"/>
                  </a:lnTo>
                  <a:lnTo>
                    <a:pt x="173" y="222"/>
                  </a:lnTo>
                  <a:lnTo>
                    <a:pt x="173" y="209"/>
                  </a:lnTo>
                  <a:lnTo>
                    <a:pt x="173" y="0"/>
                  </a:lnTo>
                  <a:lnTo>
                    <a:pt x="235" y="0"/>
                  </a:lnTo>
                  <a:lnTo>
                    <a:pt x="235" y="2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7" name="Freeform 6"/>
            <p:cNvSpPr>
              <a:spLocks/>
            </p:cNvSpPr>
            <p:nvPr userDrawn="1"/>
          </p:nvSpPr>
          <p:spPr bwMode="auto">
            <a:xfrm>
              <a:off x="10245844" y="5992376"/>
              <a:ext cx="128588" cy="169863"/>
            </a:xfrm>
            <a:custGeom>
              <a:avLst/>
              <a:gdLst>
                <a:gd name="T0" fmla="*/ 63 w 242"/>
                <a:gd name="T1" fmla="*/ 321 h 321"/>
                <a:gd name="T2" fmla="*/ 0 w 242"/>
                <a:gd name="T3" fmla="*/ 321 h 321"/>
                <a:gd name="T4" fmla="*/ 0 w 242"/>
                <a:gd name="T5" fmla="*/ 0 h 321"/>
                <a:gd name="T6" fmla="*/ 125 w 242"/>
                <a:gd name="T7" fmla="*/ 0 h 321"/>
                <a:gd name="T8" fmla="*/ 125 w 242"/>
                <a:gd name="T9" fmla="*/ 0 h 321"/>
                <a:gd name="T10" fmla="*/ 137 w 242"/>
                <a:gd name="T11" fmla="*/ 2 h 321"/>
                <a:gd name="T12" fmla="*/ 148 w 242"/>
                <a:gd name="T13" fmla="*/ 3 h 321"/>
                <a:gd name="T14" fmla="*/ 159 w 242"/>
                <a:gd name="T15" fmla="*/ 5 h 321"/>
                <a:gd name="T16" fmla="*/ 169 w 242"/>
                <a:gd name="T17" fmla="*/ 9 h 321"/>
                <a:gd name="T18" fmla="*/ 178 w 242"/>
                <a:gd name="T19" fmla="*/ 13 h 321"/>
                <a:gd name="T20" fmla="*/ 186 w 242"/>
                <a:gd name="T21" fmla="*/ 17 h 321"/>
                <a:gd name="T22" fmla="*/ 195 w 242"/>
                <a:gd name="T23" fmla="*/ 22 h 321"/>
                <a:gd name="T24" fmla="*/ 203 w 242"/>
                <a:gd name="T25" fmla="*/ 29 h 321"/>
                <a:gd name="T26" fmla="*/ 203 w 242"/>
                <a:gd name="T27" fmla="*/ 29 h 321"/>
                <a:gd name="T28" fmla="*/ 208 w 242"/>
                <a:gd name="T29" fmla="*/ 37 h 321"/>
                <a:gd name="T30" fmla="*/ 214 w 242"/>
                <a:gd name="T31" fmla="*/ 44 h 321"/>
                <a:gd name="T32" fmla="*/ 219 w 242"/>
                <a:gd name="T33" fmla="*/ 52 h 321"/>
                <a:gd name="T34" fmla="*/ 223 w 242"/>
                <a:gd name="T35" fmla="*/ 60 h 321"/>
                <a:gd name="T36" fmla="*/ 226 w 242"/>
                <a:gd name="T37" fmla="*/ 70 h 321"/>
                <a:gd name="T38" fmla="*/ 229 w 242"/>
                <a:gd name="T39" fmla="*/ 79 h 321"/>
                <a:gd name="T40" fmla="*/ 229 w 242"/>
                <a:gd name="T41" fmla="*/ 89 h 321"/>
                <a:gd name="T42" fmla="*/ 230 w 242"/>
                <a:gd name="T43" fmla="*/ 98 h 321"/>
                <a:gd name="T44" fmla="*/ 230 w 242"/>
                <a:gd name="T45" fmla="*/ 98 h 321"/>
                <a:gd name="T46" fmla="*/ 229 w 242"/>
                <a:gd name="T47" fmla="*/ 115 h 321"/>
                <a:gd name="T48" fmla="*/ 226 w 242"/>
                <a:gd name="T49" fmla="*/ 128 h 321"/>
                <a:gd name="T50" fmla="*/ 220 w 242"/>
                <a:gd name="T51" fmla="*/ 142 h 321"/>
                <a:gd name="T52" fmla="*/ 212 w 242"/>
                <a:gd name="T53" fmla="*/ 154 h 321"/>
                <a:gd name="T54" fmla="*/ 212 w 242"/>
                <a:gd name="T55" fmla="*/ 154 h 321"/>
                <a:gd name="T56" fmla="*/ 204 w 242"/>
                <a:gd name="T57" fmla="*/ 164 h 321"/>
                <a:gd name="T58" fmla="*/ 195 w 242"/>
                <a:gd name="T59" fmla="*/ 170 h 321"/>
                <a:gd name="T60" fmla="*/ 184 w 242"/>
                <a:gd name="T61" fmla="*/ 177 h 321"/>
                <a:gd name="T62" fmla="*/ 171 w 242"/>
                <a:gd name="T63" fmla="*/ 183 h 321"/>
                <a:gd name="T64" fmla="*/ 242 w 242"/>
                <a:gd name="T65" fmla="*/ 321 h 321"/>
                <a:gd name="T66" fmla="*/ 170 w 242"/>
                <a:gd name="T67" fmla="*/ 321 h 321"/>
                <a:gd name="T68" fmla="*/ 120 w 242"/>
                <a:gd name="T69" fmla="*/ 217 h 321"/>
                <a:gd name="T70" fmla="*/ 120 w 242"/>
                <a:gd name="T71" fmla="*/ 141 h 321"/>
                <a:gd name="T72" fmla="*/ 121 w 242"/>
                <a:gd name="T73" fmla="*/ 141 h 321"/>
                <a:gd name="T74" fmla="*/ 121 w 242"/>
                <a:gd name="T75" fmla="*/ 141 h 321"/>
                <a:gd name="T76" fmla="*/ 132 w 242"/>
                <a:gd name="T77" fmla="*/ 141 h 321"/>
                <a:gd name="T78" fmla="*/ 140 w 242"/>
                <a:gd name="T79" fmla="*/ 138 h 321"/>
                <a:gd name="T80" fmla="*/ 148 w 242"/>
                <a:gd name="T81" fmla="*/ 135 h 321"/>
                <a:gd name="T82" fmla="*/ 155 w 242"/>
                <a:gd name="T83" fmla="*/ 130 h 321"/>
                <a:gd name="T84" fmla="*/ 155 w 242"/>
                <a:gd name="T85" fmla="*/ 130 h 321"/>
                <a:gd name="T86" fmla="*/ 161 w 242"/>
                <a:gd name="T87" fmla="*/ 123 h 321"/>
                <a:gd name="T88" fmla="*/ 165 w 242"/>
                <a:gd name="T89" fmla="*/ 116 h 321"/>
                <a:gd name="T90" fmla="*/ 166 w 242"/>
                <a:gd name="T91" fmla="*/ 108 h 321"/>
                <a:gd name="T92" fmla="*/ 167 w 242"/>
                <a:gd name="T93" fmla="*/ 98 h 321"/>
                <a:gd name="T94" fmla="*/ 167 w 242"/>
                <a:gd name="T95" fmla="*/ 98 h 321"/>
                <a:gd name="T96" fmla="*/ 166 w 242"/>
                <a:gd name="T97" fmla="*/ 90 h 321"/>
                <a:gd name="T98" fmla="*/ 165 w 242"/>
                <a:gd name="T99" fmla="*/ 82 h 321"/>
                <a:gd name="T100" fmla="*/ 161 w 242"/>
                <a:gd name="T101" fmla="*/ 74 h 321"/>
                <a:gd name="T102" fmla="*/ 155 w 242"/>
                <a:gd name="T103" fmla="*/ 68 h 321"/>
                <a:gd name="T104" fmla="*/ 155 w 242"/>
                <a:gd name="T105" fmla="*/ 68 h 321"/>
                <a:gd name="T106" fmla="*/ 148 w 242"/>
                <a:gd name="T107" fmla="*/ 63 h 321"/>
                <a:gd name="T108" fmla="*/ 140 w 242"/>
                <a:gd name="T109" fmla="*/ 59 h 321"/>
                <a:gd name="T110" fmla="*/ 132 w 242"/>
                <a:gd name="T111" fmla="*/ 58 h 321"/>
                <a:gd name="T112" fmla="*/ 121 w 242"/>
                <a:gd name="T113" fmla="*/ 56 h 321"/>
                <a:gd name="T114" fmla="*/ 63 w 242"/>
                <a:gd name="T115" fmla="*/ 56 h 321"/>
                <a:gd name="T116" fmla="*/ 63 w 242"/>
                <a:gd name="T117"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2" h="321">
                  <a:moveTo>
                    <a:pt x="63" y="321"/>
                  </a:moveTo>
                  <a:lnTo>
                    <a:pt x="0" y="321"/>
                  </a:lnTo>
                  <a:lnTo>
                    <a:pt x="0" y="0"/>
                  </a:lnTo>
                  <a:lnTo>
                    <a:pt x="125" y="0"/>
                  </a:lnTo>
                  <a:lnTo>
                    <a:pt x="125" y="0"/>
                  </a:lnTo>
                  <a:lnTo>
                    <a:pt x="137" y="2"/>
                  </a:lnTo>
                  <a:lnTo>
                    <a:pt x="148" y="3"/>
                  </a:lnTo>
                  <a:lnTo>
                    <a:pt x="159" y="5"/>
                  </a:lnTo>
                  <a:lnTo>
                    <a:pt x="169" y="9"/>
                  </a:lnTo>
                  <a:lnTo>
                    <a:pt x="178" y="13"/>
                  </a:lnTo>
                  <a:lnTo>
                    <a:pt x="186" y="17"/>
                  </a:lnTo>
                  <a:lnTo>
                    <a:pt x="195" y="22"/>
                  </a:lnTo>
                  <a:lnTo>
                    <a:pt x="203" y="29"/>
                  </a:lnTo>
                  <a:lnTo>
                    <a:pt x="203" y="29"/>
                  </a:lnTo>
                  <a:lnTo>
                    <a:pt x="208" y="37"/>
                  </a:lnTo>
                  <a:lnTo>
                    <a:pt x="214" y="44"/>
                  </a:lnTo>
                  <a:lnTo>
                    <a:pt x="219" y="52"/>
                  </a:lnTo>
                  <a:lnTo>
                    <a:pt x="223" y="60"/>
                  </a:lnTo>
                  <a:lnTo>
                    <a:pt x="226" y="70"/>
                  </a:lnTo>
                  <a:lnTo>
                    <a:pt x="229" y="79"/>
                  </a:lnTo>
                  <a:lnTo>
                    <a:pt x="229" y="89"/>
                  </a:lnTo>
                  <a:lnTo>
                    <a:pt x="230" y="98"/>
                  </a:lnTo>
                  <a:lnTo>
                    <a:pt x="230" y="98"/>
                  </a:lnTo>
                  <a:lnTo>
                    <a:pt x="229" y="115"/>
                  </a:lnTo>
                  <a:lnTo>
                    <a:pt x="226" y="128"/>
                  </a:lnTo>
                  <a:lnTo>
                    <a:pt x="220" y="142"/>
                  </a:lnTo>
                  <a:lnTo>
                    <a:pt x="212" y="154"/>
                  </a:lnTo>
                  <a:lnTo>
                    <a:pt x="212" y="154"/>
                  </a:lnTo>
                  <a:lnTo>
                    <a:pt x="204" y="164"/>
                  </a:lnTo>
                  <a:lnTo>
                    <a:pt x="195" y="170"/>
                  </a:lnTo>
                  <a:lnTo>
                    <a:pt x="184" y="177"/>
                  </a:lnTo>
                  <a:lnTo>
                    <a:pt x="171" y="183"/>
                  </a:lnTo>
                  <a:lnTo>
                    <a:pt x="242" y="321"/>
                  </a:lnTo>
                  <a:lnTo>
                    <a:pt x="170" y="321"/>
                  </a:lnTo>
                  <a:lnTo>
                    <a:pt x="120" y="217"/>
                  </a:lnTo>
                  <a:lnTo>
                    <a:pt x="120" y="141"/>
                  </a:lnTo>
                  <a:lnTo>
                    <a:pt x="121" y="141"/>
                  </a:lnTo>
                  <a:lnTo>
                    <a:pt x="121" y="141"/>
                  </a:lnTo>
                  <a:lnTo>
                    <a:pt x="132" y="141"/>
                  </a:lnTo>
                  <a:lnTo>
                    <a:pt x="140" y="138"/>
                  </a:lnTo>
                  <a:lnTo>
                    <a:pt x="148" y="135"/>
                  </a:lnTo>
                  <a:lnTo>
                    <a:pt x="155" y="130"/>
                  </a:lnTo>
                  <a:lnTo>
                    <a:pt x="155" y="130"/>
                  </a:lnTo>
                  <a:lnTo>
                    <a:pt x="161" y="123"/>
                  </a:lnTo>
                  <a:lnTo>
                    <a:pt x="165" y="116"/>
                  </a:lnTo>
                  <a:lnTo>
                    <a:pt x="166" y="108"/>
                  </a:lnTo>
                  <a:lnTo>
                    <a:pt x="167" y="98"/>
                  </a:lnTo>
                  <a:lnTo>
                    <a:pt x="167" y="98"/>
                  </a:lnTo>
                  <a:lnTo>
                    <a:pt x="166" y="90"/>
                  </a:lnTo>
                  <a:lnTo>
                    <a:pt x="165" y="82"/>
                  </a:lnTo>
                  <a:lnTo>
                    <a:pt x="161" y="74"/>
                  </a:lnTo>
                  <a:lnTo>
                    <a:pt x="155" y="68"/>
                  </a:lnTo>
                  <a:lnTo>
                    <a:pt x="155" y="68"/>
                  </a:lnTo>
                  <a:lnTo>
                    <a:pt x="148" y="63"/>
                  </a:lnTo>
                  <a:lnTo>
                    <a:pt x="140" y="59"/>
                  </a:lnTo>
                  <a:lnTo>
                    <a:pt x="132" y="58"/>
                  </a:lnTo>
                  <a:lnTo>
                    <a:pt x="121" y="56"/>
                  </a:lnTo>
                  <a:lnTo>
                    <a:pt x="63" y="56"/>
                  </a:lnTo>
                  <a:lnTo>
                    <a:pt x="63" y="3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8" name="Rectangle 7"/>
            <p:cNvSpPr>
              <a:spLocks noChangeArrowheads="1"/>
            </p:cNvSpPr>
            <p:nvPr userDrawn="1"/>
          </p:nvSpPr>
          <p:spPr bwMode="auto">
            <a:xfrm>
              <a:off x="10401419" y="5992376"/>
              <a:ext cx="33338" cy="169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9" name="Freeform 8"/>
            <p:cNvSpPr>
              <a:spLocks/>
            </p:cNvSpPr>
            <p:nvPr userDrawn="1"/>
          </p:nvSpPr>
          <p:spPr bwMode="auto">
            <a:xfrm>
              <a:off x="10528419" y="5992376"/>
              <a:ext cx="134938" cy="169863"/>
            </a:xfrm>
            <a:custGeom>
              <a:avLst/>
              <a:gdLst>
                <a:gd name="T0" fmla="*/ 159 w 254"/>
                <a:gd name="T1" fmla="*/ 189 h 321"/>
                <a:gd name="T2" fmla="*/ 159 w 254"/>
                <a:gd name="T3" fmla="*/ 321 h 321"/>
                <a:gd name="T4" fmla="*/ 96 w 254"/>
                <a:gd name="T5" fmla="*/ 321 h 321"/>
                <a:gd name="T6" fmla="*/ 96 w 254"/>
                <a:gd name="T7" fmla="*/ 189 h 321"/>
                <a:gd name="T8" fmla="*/ 0 w 254"/>
                <a:gd name="T9" fmla="*/ 0 h 321"/>
                <a:gd name="T10" fmla="*/ 68 w 254"/>
                <a:gd name="T11" fmla="*/ 0 h 321"/>
                <a:gd name="T12" fmla="*/ 128 w 254"/>
                <a:gd name="T13" fmla="*/ 130 h 321"/>
                <a:gd name="T14" fmla="*/ 186 w 254"/>
                <a:gd name="T15" fmla="*/ 0 h 321"/>
                <a:gd name="T16" fmla="*/ 254 w 254"/>
                <a:gd name="T17" fmla="*/ 0 h 321"/>
                <a:gd name="T18" fmla="*/ 159 w 254"/>
                <a:gd name="T19" fmla="*/ 18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321">
                  <a:moveTo>
                    <a:pt x="159" y="189"/>
                  </a:moveTo>
                  <a:lnTo>
                    <a:pt x="159" y="321"/>
                  </a:lnTo>
                  <a:lnTo>
                    <a:pt x="96" y="321"/>
                  </a:lnTo>
                  <a:lnTo>
                    <a:pt x="96" y="189"/>
                  </a:lnTo>
                  <a:lnTo>
                    <a:pt x="0" y="0"/>
                  </a:lnTo>
                  <a:lnTo>
                    <a:pt x="68" y="0"/>
                  </a:lnTo>
                  <a:lnTo>
                    <a:pt x="128" y="130"/>
                  </a:lnTo>
                  <a:lnTo>
                    <a:pt x="186" y="0"/>
                  </a:lnTo>
                  <a:lnTo>
                    <a:pt x="254" y="0"/>
                  </a:lnTo>
                  <a:lnTo>
                    <a:pt x="159"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0" name="Freeform 9"/>
            <p:cNvSpPr>
              <a:spLocks/>
            </p:cNvSpPr>
            <p:nvPr userDrawn="1"/>
          </p:nvSpPr>
          <p:spPr bwMode="auto">
            <a:xfrm>
              <a:off x="10690344" y="6035239"/>
              <a:ext cx="90488" cy="127000"/>
            </a:xfrm>
            <a:custGeom>
              <a:avLst/>
              <a:gdLst>
                <a:gd name="T0" fmla="*/ 128 w 171"/>
                <a:gd name="T1" fmla="*/ 67 h 238"/>
                <a:gd name="T2" fmla="*/ 128 w 171"/>
                <a:gd name="T3" fmla="*/ 67 h 238"/>
                <a:gd name="T4" fmla="*/ 119 w 171"/>
                <a:gd name="T5" fmla="*/ 62 h 238"/>
                <a:gd name="T6" fmla="*/ 113 w 171"/>
                <a:gd name="T7" fmla="*/ 58 h 238"/>
                <a:gd name="T8" fmla="*/ 105 w 171"/>
                <a:gd name="T9" fmla="*/ 55 h 238"/>
                <a:gd name="T10" fmla="*/ 96 w 171"/>
                <a:gd name="T11" fmla="*/ 53 h 238"/>
                <a:gd name="T12" fmla="*/ 96 w 171"/>
                <a:gd name="T13" fmla="*/ 53 h 238"/>
                <a:gd name="T14" fmla="*/ 90 w 171"/>
                <a:gd name="T15" fmla="*/ 55 h 238"/>
                <a:gd name="T16" fmla="*/ 83 w 171"/>
                <a:gd name="T17" fmla="*/ 56 h 238"/>
                <a:gd name="T18" fmla="*/ 76 w 171"/>
                <a:gd name="T19" fmla="*/ 59 h 238"/>
                <a:gd name="T20" fmla="*/ 70 w 171"/>
                <a:gd name="T21" fmla="*/ 64 h 238"/>
                <a:gd name="T22" fmla="*/ 70 w 171"/>
                <a:gd name="T23" fmla="*/ 64 h 238"/>
                <a:gd name="T24" fmla="*/ 65 w 171"/>
                <a:gd name="T25" fmla="*/ 71 h 238"/>
                <a:gd name="T26" fmla="*/ 61 w 171"/>
                <a:gd name="T27" fmla="*/ 78 h 238"/>
                <a:gd name="T28" fmla="*/ 60 w 171"/>
                <a:gd name="T29" fmla="*/ 87 h 238"/>
                <a:gd name="T30" fmla="*/ 58 w 171"/>
                <a:gd name="T31" fmla="*/ 97 h 238"/>
                <a:gd name="T32" fmla="*/ 58 w 171"/>
                <a:gd name="T33" fmla="*/ 238 h 238"/>
                <a:gd name="T34" fmla="*/ 0 w 171"/>
                <a:gd name="T35" fmla="*/ 238 h 238"/>
                <a:gd name="T36" fmla="*/ 0 w 171"/>
                <a:gd name="T37" fmla="*/ 3 h 238"/>
                <a:gd name="T38" fmla="*/ 57 w 171"/>
                <a:gd name="T39" fmla="*/ 3 h 238"/>
                <a:gd name="T40" fmla="*/ 57 w 171"/>
                <a:gd name="T41" fmla="*/ 26 h 238"/>
                <a:gd name="T42" fmla="*/ 57 w 171"/>
                <a:gd name="T43" fmla="*/ 26 h 238"/>
                <a:gd name="T44" fmla="*/ 62 w 171"/>
                <a:gd name="T45" fmla="*/ 21 h 238"/>
                <a:gd name="T46" fmla="*/ 69 w 171"/>
                <a:gd name="T47" fmla="*/ 15 h 238"/>
                <a:gd name="T48" fmla="*/ 75 w 171"/>
                <a:gd name="T49" fmla="*/ 11 h 238"/>
                <a:gd name="T50" fmla="*/ 83 w 171"/>
                <a:gd name="T51" fmla="*/ 7 h 238"/>
                <a:gd name="T52" fmla="*/ 90 w 171"/>
                <a:gd name="T53" fmla="*/ 4 h 238"/>
                <a:gd name="T54" fmla="*/ 98 w 171"/>
                <a:gd name="T55" fmla="*/ 3 h 238"/>
                <a:gd name="T56" fmla="*/ 107 w 171"/>
                <a:gd name="T57" fmla="*/ 2 h 238"/>
                <a:gd name="T58" fmla="*/ 115 w 171"/>
                <a:gd name="T59" fmla="*/ 0 h 238"/>
                <a:gd name="T60" fmla="*/ 115 w 171"/>
                <a:gd name="T61" fmla="*/ 0 h 238"/>
                <a:gd name="T62" fmla="*/ 132 w 171"/>
                <a:gd name="T63" fmla="*/ 2 h 238"/>
                <a:gd name="T64" fmla="*/ 147 w 171"/>
                <a:gd name="T65" fmla="*/ 6 h 238"/>
                <a:gd name="T66" fmla="*/ 159 w 171"/>
                <a:gd name="T67" fmla="*/ 14 h 238"/>
                <a:gd name="T68" fmla="*/ 171 w 171"/>
                <a:gd name="T69" fmla="*/ 24 h 238"/>
                <a:gd name="T70" fmla="*/ 128 w 171"/>
                <a:gd name="T71" fmla="*/ 6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1" h="238">
                  <a:moveTo>
                    <a:pt x="128" y="67"/>
                  </a:moveTo>
                  <a:lnTo>
                    <a:pt x="128" y="67"/>
                  </a:lnTo>
                  <a:lnTo>
                    <a:pt x="119" y="62"/>
                  </a:lnTo>
                  <a:lnTo>
                    <a:pt x="113" y="58"/>
                  </a:lnTo>
                  <a:lnTo>
                    <a:pt x="105" y="55"/>
                  </a:lnTo>
                  <a:lnTo>
                    <a:pt x="96" y="53"/>
                  </a:lnTo>
                  <a:lnTo>
                    <a:pt x="96" y="53"/>
                  </a:lnTo>
                  <a:lnTo>
                    <a:pt x="90" y="55"/>
                  </a:lnTo>
                  <a:lnTo>
                    <a:pt x="83" y="56"/>
                  </a:lnTo>
                  <a:lnTo>
                    <a:pt x="76" y="59"/>
                  </a:lnTo>
                  <a:lnTo>
                    <a:pt x="70" y="64"/>
                  </a:lnTo>
                  <a:lnTo>
                    <a:pt x="70" y="64"/>
                  </a:lnTo>
                  <a:lnTo>
                    <a:pt x="65" y="71"/>
                  </a:lnTo>
                  <a:lnTo>
                    <a:pt x="61" y="78"/>
                  </a:lnTo>
                  <a:lnTo>
                    <a:pt x="60" y="87"/>
                  </a:lnTo>
                  <a:lnTo>
                    <a:pt x="58" y="97"/>
                  </a:lnTo>
                  <a:lnTo>
                    <a:pt x="58" y="238"/>
                  </a:lnTo>
                  <a:lnTo>
                    <a:pt x="0" y="238"/>
                  </a:lnTo>
                  <a:lnTo>
                    <a:pt x="0" y="3"/>
                  </a:lnTo>
                  <a:lnTo>
                    <a:pt x="57" y="3"/>
                  </a:lnTo>
                  <a:lnTo>
                    <a:pt x="57" y="26"/>
                  </a:lnTo>
                  <a:lnTo>
                    <a:pt x="57" y="26"/>
                  </a:lnTo>
                  <a:lnTo>
                    <a:pt x="62" y="21"/>
                  </a:lnTo>
                  <a:lnTo>
                    <a:pt x="69" y="15"/>
                  </a:lnTo>
                  <a:lnTo>
                    <a:pt x="75" y="11"/>
                  </a:lnTo>
                  <a:lnTo>
                    <a:pt x="83" y="7"/>
                  </a:lnTo>
                  <a:lnTo>
                    <a:pt x="90" y="4"/>
                  </a:lnTo>
                  <a:lnTo>
                    <a:pt x="98" y="3"/>
                  </a:lnTo>
                  <a:lnTo>
                    <a:pt x="107" y="2"/>
                  </a:lnTo>
                  <a:lnTo>
                    <a:pt x="115" y="0"/>
                  </a:lnTo>
                  <a:lnTo>
                    <a:pt x="115" y="0"/>
                  </a:lnTo>
                  <a:lnTo>
                    <a:pt x="132" y="2"/>
                  </a:lnTo>
                  <a:lnTo>
                    <a:pt x="147" y="6"/>
                  </a:lnTo>
                  <a:lnTo>
                    <a:pt x="159" y="14"/>
                  </a:lnTo>
                  <a:lnTo>
                    <a:pt x="171" y="24"/>
                  </a:lnTo>
                  <a:lnTo>
                    <a:pt x="128"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1" name="Freeform 10"/>
            <p:cNvSpPr>
              <a:spLocks noEditPoints="1"/>
            </p:cNvSpPr>
            <p:nvPr userDrawn="1"/>
          </p:nvSpPr>
          <p:spPr bwMode="auto">
            <a:xfrm>
              <a:off x="10815756" y="5990789"/>
              <a:ext cx="31750" cy="171450"/>
            </a:xfrm>
            <a:custGeom>
              <a:avLst/>
              <a:gdLst>
                <a:gd name="T0" fmla="*/ 0 w 60"/>
                <a:gd name="T1" fmla="*/ 48 h 322"/>
                <a:gd name="T2" fmla="*/ 0 w 60"/>
                <a:gd name="T3" fmla="*/ 0 h 322"/>
                <a:gd name="T4" fmla="*/ 60 w 60"/>
                <a:gd name="T5" fmla="*/ 0 h 322"/>
                <a:gd name="T6" fmla="*/ 60 w 60"/>
                <a:gd name="T7" fmla="*/ 48 h 322"/>
                <a:gd name="T8" fmla="*/ 0 w 60"/>
                <a:gd name="T9" fmla="*/ 48 h 322"/>
                <a:gd name="T10" fmla="*/ 0 w 60"/>
                <a:gd name="T11" fmla="*/ 322 h 322"/>
                <a:gd name="T12" fmla="*/ 0 w 60"/>
                <a:gd name="T13" fmla="*/ 87 h 322"/>
                <a:gd name="T14" fmla="*/ 59 w 60"/>
                <a:gd name="T15" fmla="*/ 87 h 322"/>
                <a:gd name="T16" fmla="*/ 59 w 60"/>
                <a:gd name="T17" fmla="*/ 322 h 322"/>
                <a:gd name="T18" fmla="*/ 0 w 60"/>
                <a:gd name="T19"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322">
                  <a:moveTo>
                    <a:pt x="0" y="48"/>
                  </a:moveTo>
                  <a:lnTo>
                    <a:pt x="0" y="0"/>
                  </a:lnTo>
                  <a:lnTo>
                    <a:pt x="60" y="0"/>
                  </a:lnTo>
                  <a:lnTo>
                    <a:pt x="60" y="48"/>
                  </a:lnTo>
                  <a:lnTo>
                    <a:pt x="0" y="48"/>
                  </a:lnTo>
                  <a:close/>
                  <a:moveTo>
                    <a:pt x="0" y="322"/>
                  </a:moveTo>
                  <a:lnTo>
                    <a:pt x="0" y="87"/>
                  </a:lnTo>
                  <a:lnTo>
                    <a:pt x="59" y="87"/>
                  </a:lnTo>
                  <a:lnTo>
                    <a:pt x="59" y="322"/>
                  </a:lnTo>
                  <a:lnTo>
                    <a:pt x="0"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2" name="Freeform 11"/>
            <p:cNvSpPr>
              <a:spLocks/>
            </p:cNvSpPr>
            <p:nvPr userDrawn="1"/>
          </p:nvSpPr>
          <p:spPr bwMode="auto">
            <a:xfrm>
              <a:off x="10888781" y="6005076"/>
              <a:ext cx="66675" cy="157163"/>
            </a:xfrm>
            <a:custGeom>
              <a:avLst/>
              <a:gdLst>
                <a:gd name="T0" fmla="*/ 92 w 124"/>
                <a:gd name="T1" fmla="*/ 297 h 297"/>
                <a:gd name="T2" fmla="*/ 92 w 124"/>
                <a:gd name="T3" fmla="*/ 297 h 297"/>
                <a:gd name="T4" fmla="*/ 76 w 124"/>
                <a:gd name="T5" fmla="*/ 296 h 297"/>
                <a:gd name="T6" fmla="*/ 62 w 124"/>
                <a:gd name="T7" fmla="*/ 292 h 297"/>
                <a:gd name="T8" fmla="*/ 50 w 124"/>
                <a:gd name="T9" fmla="*/ 285 h 297"/>
                <a:gd name="T10" fmla="*/ 41 w 124"/>
                <a:gd name="T11" fmla="*/ 276 h 297"/>
                <a:gd name="T12" fmla="*/ 41 w 124"/>
                <a:gd name="T13" fmla="*/ 276 h 297"/>
                <a:gd name="T14" fmla="*/ 34 w 124"/>
                <a:gd name="T15" fmla="*/ 266 h 297"/>
                <a:gd name="T16" fmla="*/ 28 w 124"/>
                <a:gd name="T17" fmla="*/ 255 h 297"/>
                <a:gd name="T18" fmla="*/ 26 w 124"/>
                <a:gd name="T19" fmla="*/ 243 h 297"/>
                <a:gd name="T20" fmla="*/ 24 w 124"/>
                <a:gd name="T21" fmla="*/ 229 h 297"/>
                <a:gd name="T22" fmla="*/ 24 w 124"/>
                <a:gd name="T23" fmla="*/ 114 h 297"/>
                <a:gd name="T24" fmla="*/ 0 w 124"/>
                <a:gd name="T25" fmla="*/ 114 h 297"/>
                <a:gd name="T26" fmla="*/ 0 w 124"/>
                <a:gd name="T27" fmla="*/ 69 h 297"/>
                <a:gd name="T28" fmla="*/ 24 w 124"/>
                <a:gd name="T29" fmla="*/ 69 h 297"/>
                <a:gd name="T30" fmla="*/ 24 w 124"/>
                <a:gd name="T31" fmla="*/ 0 h 297"/>
                <a:gd name="T32" fmla="*/ 83 w 124"/>
                <a:gd name="T33" fmla="*/ 0 h 297"/>
                <a:gd name="T34" fmla="*/ 83 w 124"/>
                <a:gd name="T35" fmla="*/ 69 h 297"/>
                <a:gd name="T36" fmla="*/ 124 w 124"/>
                <a:gd name="T37" fmla="*/ 69 h 297"/>
                <a:gd name="T38" fmla="*/ 124 w 124"/>
                <a:gd name="T39" fmla="*/ 114 h 297"/>
                <a:gd name="T40" fmla="*/ 83 w 124"/>
                <a:gd name="T41" fmla="*/ 114 h 297"/>
                <a:gd name="T42" fmla="*/ 83 w 124"/>
                <a:gd name="T43" fmla="*/ 227 h 297"/>
                <a:gd name="T44" fmla="*/ 83 w 124"/>
                <a:gd name="T45" fmla="*/ 227 h 297"/>
                <a:gd name="T46" fmla="*/ 84 w 124"/>
                <a:gd name="T47" fmla="*/ 236 h 297"/>
                <a:gd name="T48" fmla="*/ 86 w 124"/>
                <a:gd name="T49" fmla="*/ 239 h 297"/>
                <a:gd name="T50" fmla="*/ 88 w 124"/>
                <a:gd name="T51" fmla="*/ 242 h 297"/>
                <a:gd name="T52" fmla="*/ 91 w 124"/>
                <a:gd name="T53" fmla="*/ 244 h 297"/>
                <a:gd name="T54" fmla="*/ 94 w 124"/>
                <a:gd name="T55" fmla="*/ 246 h 297"/>
                <a:gd name="T56" fmla="*/ 103 w 124"/>
                <a:gd name="T57" fmla="*/ 247 h 297"/>
                <a:gd name="T58" fmla="*/ 124 w 124"/>
                <a:gd name="T59" fmla="*/ 247 h 297"/>
                <a:gd name="T60" fmla="*/ 124 w 124"/>
                <a:gd name="T61" fmla="*/ 297 h 297"/>
                <a:gd name="T62" fmla="*/ 92 w 124"/>
                <a:gd name="T63"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4" h="297">
                  <a:moveTo>
                    <a:pt x="92" y="297"/>
                  </a:moveTo>
                  <a:lnTo>
                    <a:pt x="92" y="297"/>
                  </a:lnTo>
                  <a:lnTo>
                    <a:pt x="76" y="296"/>
                  </a:lnTo>
                  <a:lnTo>
                    <a:pt x="62" y="292"/>
                  </a:lnTo>
                  <a:lnTo>
                    <a:pt x="50" y="285"/>
                  </a:lnTo>
                  <a:lnTo>
                    <a:pt x="41" y="276"/>
                  </a:lnTo>
                  <a:lnTo>
                    <a:pt x="41" y="276"/>
                  </a:lnTo>
                  <a:lnTo>
                    <a:pt x="34" y="266"/>
                  </a:lnTo>
                  <a:lnTo>
                    <a:pt x="28" y="255"/>
                  </a:lnTo>
                  <a:lnTo>
                    <a:pt x="26" y="243"/>
                  </a:lnTo>
                  <a:lnTo>
                    <a:pt x="24" y="229"/>
                  </a:lnTo>
                  <a:lnTo>
                    <a:pt x="24" y="114"/>
                  </a:lnTo>
                  <a:lnTo>
                    <a:pt x="0" y="114"/>
                  </a:lnTo>
                  <a:lnTo>
                    <a:pt x="0" y="69"/>
                  </a:lnTo>
                  <a:lnTo>
                    <a:pt x="24" y="69"/>
                  </a:lnTo>
                  <a:lnTo>
                    <a:pt x="24" y="0"/>
                  </a:lnTo>
                  <a:lnTo>
                    <a:pt x="83" y="0"/>
                  </a:lnTo>
                  <a:lnTo>
                    <a:pt x="83" y="69"/>
                  </a:lnTo>
                  <a:lnTo>
                    <a:pt x="124" y="69"/>
                  </a:lnTo>
                  <a:lnTo>
                    <a:pt x="124" y="114"/>
                  </a:lnTo>
                  <a:lnTo>
                    <a:pt x="83" y="114"/>
                  </a:lnTo>
                  <a:lnTo>
                    <a:pt x="83" y="227"/>
                  </a:lnTo>
                  <a:lnTo>
                    <a:pt x="83" y="227"/>
                  </a:lnTo>
                  <a:lnTo>
                    <a:pt x="84" y="236"/>
                  </a:lnTo>
                  <a:lnTo>
                    <a:pt x="86" y="239"/>
                  </a:lnTo>
                  <a:lnTo>
                    <a:pt x="88" y="242"/>
                  </a:lnTo>
                  <a:lnTo>
                    <a:pt x="91" y="244"/>
                  </a:lnTo>
                  <a:lnTo>
                    <a:pt x="94" y="246"/>
                  </a:lnTo>
                  <a:lnTo>
                    <a:pt x="103" y="247"/>
                  </a:lnTo>
                  <a:lnTo>
                    <a:pt x="124" y="247"/>
                  </a:lnTo>
                  <a:lnTo>
                    <a:pt x="124" y="297"/>
                  </a:lnTo>
                  <a:lnTo>
                    <a:pt x="92"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3" name="Freeform 12"/>
            <p:cNvSpPr>
              <a:spLocks/>
            </p:cNvSpPr>
            <p:nvPr userDrawn="1"/>
          </p:nvSpPr>
          <p:spPr bwMode="auto">
            <a:xfrm>
              <a:off x="10990381" y="6005076"/>
              <a:ext cx="66675" cy="157163"/>
            </a:xfrm>
            <a:custGeom>
              <a:avLst/>
              <a:gdLst>
                <a:gd name="T0" fmla="*/ 92 w 125"/>
                <a:gd name="T1" fmla="*/ 297 h 297"/>
                <a:gd name="T2" fmla="*/ 92 w 125"/>
                <a:gd name="T3" fmla="*/ 297 h 297"/>
                <a:gd name="T4" fmla="*/ 77 w 125"/>
                <a:gd name="T5" fmla="*/ 296 h 297"/>
                <a:gd name="T6" fmla="*/ 62 w 125"/>
                <a:gd name="T7" fmla="*/ 292 h 297"/>
                <a:gd name="T8" fmla="*/ 52 w 125"/>
                <a:gd name="T9" fmla="*/ 285 h 297"/>
                <a:gd name="T10" fmla="*/ 41 w 125"/>
                <a:gd name="T11" fmla="*/ 276 h 297"/>
                <a:gd name="T12" fmla="*/ 41 w 125"/>
                <a:gd name="T13" fmla="*/ 276 h 297"/>
                <a:gd name="T14" fmla="*/ 34 w 125"/>
                <a:gd name="T15" fmla="*/ 266 h 297"/>
                <a:gd name="T16" fmla="*/ 28 w 125"/>
                <a:gd name="T17" fmla="*/ 255 h 297"/>
                <a:gd name="T18" fmla="*/ 26 w 125"/>
                <a:gd name="T19" fmla="*/ 243 h 297"/>
                <a:gd name="T20" fmla="*/ 24 w 125"/>
                <a:gd name="T21" fmla="*/ 229 h 297"/>
                <a:gd name="T22" fmla="*/ 24 w 125"/>
                <a:gd name="T23" fmla="*/ 114 h 297"/>
                <a:gd name="T24" fmla="*/ 0 w 125"/>
                <a:gd name="T25" fmla="*/ 114 h 297"/>
                <a:gd name="T26" fmla="*/ 0 w 125"/>
                <a:gd name="T27" fmla="*/ 69 h 297"/>
                <a:gd name="T28" fmla="*/ 24 w 125"/>
                <a:gd name="T29" fmla="*/ 69 h 297"/>
                <a:gd name="T30" fmla="*/ 24 w 125"/>
                <a:gd name="T31" fmla="*/ 0 h 297"/>
                <a:gd name="T32" fmla="*/ 83 w 125"/>
                <a:gd name="T33" fmla="*/ 0 h 297"/>
                <a:gd name="T34" fmla="*/ 83 w 125"/>
                <a:gd name="T35" fmla="*/ 69 h 297"/>
                <a:gd name="T36" fmla="*/ 125 w 125"/>
                <a:gd name="T37" fmla="*/ 69 h 297"/>
                <a:gd name="T38" fmla="*/ 125 w 125"/>
                <a:gd name="T39" fmla="*/ 114 h 297"/>
                <a:gd name="T40" fmla="*/ 83 w 125"/>
                <a:gd name="T41" fmla="*/ 114 h 297"/>
                <a:gd name="T42" fmla="*/ 83 w 125"/>
                <a:gd name="T43" fmla="*/ 227 h 297"/>
                <a:gd name="T44" fmla="*/ 83 w 125"/>
                <a:gd name="T45" fmla="*/ 227 h 297"/>
                <a:gd name="T46" fmla="*/ 84 w 125"/>
                <a:gd name="T47" fmla="*/ 236 h 297"/>
                <a:gd name="T48" fmla="*/ 86 w 125"/>
                <a:gd name="T49" fmla="*/ 239 h 297"/>
                <a:gd name="T50" fmla="*/ 88 w 125"/>
                <a:gd name="T51" fmla="*/ 242 h 297"/>
                <a:gd name="T52" fmla="*/ 91 w 125"/>
                <a:gd name="T53" fmla="*/ 244 h 297"/>
                <a:gd name="T54" fmla="*/ 95 w 125"/>
                <a:gd name="T55" fmla="*/ 246 h 297"/>
                <a:gd name="T56" fmla="*/ 103 w 125"/>
                <a:gd name="T57" fmla="*/ 247 h 297"/>
                <a:gd name="T58" fmla="*/ 125 w 125"/>
                <a:gd name="T59" fmla="*/ 247 h 297"/>
                <a:gd name="T60" fmla="*/ 125 w 125"/>
                <a:gd name="T61" fmla="*/ 297 h 297"/>
                <a:gd name="T62" fmla="*/ 92 w 125"/>
                <a:gd name="T63"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5" h="297">
                  <a:moveTo>
                    <a:pt x="92" y="297"/>
                  </a:moveTo>
                  <a:lnTo>
                    <a:pt x="92" y="297"/>
                  </a:lnTo>
                  <a:lnTo>
                    <a:pt x="77" y="296"/>
                  </a:lnTo>
                  <a:lnTo>
                    <a:pt x="62" y="292"/>
                  </a:lnTo>
                  <a:lnTo>
                    <a:pt x="52" y="285"/>
                  </a:lnTo>
                  <a:lnTo>
                    <a:pt x="41" y="276"/>
                  </a:lnTo>
                  <a:lnTo>
                    <a:pt x="41" y="276"/>
                  </a:lnTo>
                  <a:lnTo>
                    <a:pt x="34" y="266"/>
                  </a:lnTo>
                  <a:lnTo>
                    <a:pt x="28" y="255"/>
                  </a:lnTo>
                  <a:lnTo>
                    <a:pt x="26" y="243"/>
                  </a:lnTo>
                  <a:lnTo>
                    <a:pt x="24" y="229"/>
                  </a:lnTo>
                  <a:lnTo>
                    <a:pt x="24" y="114"/>
                  </a:lnTo>
                  <a:lnTo>
                    <a:pt x="0" y="114"/>
                  </a:lnTo>
                  <a:lnTo>
                    <a:pt x="0" y="69"/>
                  </a:lnTo>
                  <a:lnTo>
                    <a:pt x="24" y="69"/>
                  </a:lnTo>
                  <a:lnTo>
                    <a:pt x="24" y="0"/>
                  </a:lnTo>
                  <a:lnTo>
                    <a:pt x="83" y="0"/>
                  </a:lnTo>
                  <a:lnTo>
                    <a:pt x="83" y="69"/>
                  </a:lnTo>
                  <a:lnTo>
                    <a:pt x="125" y="69"/>
                  </a:lnTo>
                  <a:lnTo>
                    <a:pt x="125" y="114"/>
                  </a:lnTo>
                  <a:lnTo>
                    <a:pt x="83" y="114"/>
                  </a:lnTo>
                  <a:lnTo>
                    <a:pt x="83" y="227"/>
                  </a:lnTo>
                  <a:lnTo>
                    <a:pt x="83" y="227"/>
                  </a:lnTo>
                  <a:lnTo>
                    <a:pt x="84" y="236"/>
                  </a:lnTo>
                  <a:lnTo>
                    <a:pt x="86" y="239"/>
                  </a:lnTo>
                  <a:lnTo>
                    <a:pt x="88" y="242"/>
                  </a:lnTo>
                  <a:lnTo>
                    <a:pt x="91" y="244"/>
                  </a:lnTo>
                  <a:lnTo>
                    <a:pt x="95" y="246"/>
                  </a:lnTo>
                  <a:lnTo>
                    <a:pt x="103" y="247"/>
                  </a:lnTo>
                  <a:lnTo>
                    <a:pt x="125" y="247"/>
                  </a:lnTo>
                  <a:lnTo>
                    <a:pt x="125" y="297"/>
                  </a:lnTo>
                  <a:lnTo>
                    <a:pt x="92"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4" name="Freeform 13"/>
            <p:cNvSpPr>
              <a:spLocks noEditPoints="1"/>
            </p:cNvSpPr>
            <p:nvPr userDrawn="1"/>
          </p:nvSpPr>
          <p:spPr bwMode="auto">
            <a:xfrm>
              <a:off x="11223744" y="5990789"/>
              <a:ext cx="53975" cy="217488"/>
            </a:xfrm>
            <a:custGeom>
              <a:avLst/>
              <a:gdLst>
                <a:gd name="T0" fmla="*/ 102 w 102"/>
                <a:gd name="T1" fmla="*/ 343 h 409"/>
                <a:gd name="T2" fmla="*/ 102 w 102"/>
                <a:gd name="T3" fmla="*/ 343 h 409"/>
                <a:gd name="T4" fmla="*/ 101 w 102"/>
                <a:gd name="T5" fmla="*/ 356 h 409"/>
                <a:gd name="T6" fmla="*/ 98 w 102"/>
                <a:gd name="T7" fmla="*/ 367 h 409"/>
                <a:gd name="T8" fmla="*/ 93 w 102"/>
                <a:gd name="T9" fmla="*/ 378 h 409"/>
                <a:gd name="T10" fmla="*/ 86 w 102"/>
                <a:gd name="T11" fmla="*/ 389 h 409"/>
                <a:gd name="T12" fmla="*/ 86 w 102"/>
                <a:gd name="T13" fmla="*/ 389 h 409"/>
                <a:gd name="T14" fmla="*/ 75 w 102"/>
                <a:gd name="T15" fmla="*/ 397 h 409"/>
                <a:gd name="T16" fmla="*/ 63 w 102"/>
                <a:gd name="T17" fmla="*/ 404 h 409"/>
                <a:gd name="T18" fmla="*/ 49 w 102"/>
                <a:gd name="T19" fmla="*/ 408 h 409"/>
                <a:gd name="T20" fmla="*/ 33 w 102"/>
                <a:gd name="T21" fmla="*/ 409 h 409"/>
                <a:gd name="T22" fmla="*/ 0 w 102"/>
                <a:gd name="T23" fmla="*/ 409 h 409"/>
                <a:gd name="T24" fmla="*/ 0 w 102"/>
                <a:gd name="T25" fmla="*/ 361 h 409"/>
                <a:gd name="T26" fmla="*/ 23 w 102"/>
                <a:gd name="T27" fmla="*/ 361 h 409"/>
                <a:gd name="T28" fmla="*/ 23 w 102"/>
                <a:gd name="T29" fmla="*/ 361 h 409"/>
                <a:gd name="T30" fmla="*/ 31 w 102"/>
                <a:gd name="T31" fmla="*/ 359 h 409"/>
                <a:gd name="T32" fmla="*/ 35 w 102"/>
                <a:gd name="T33" fmla="*/ 358 h 409"/>
                <a:gd name="T34" fmla="*/ 38 w 102"/>
                <a:gd name="T35" fmla="*/ 355 h 409"/>
                <a:gd name="T36" fmla="*/ 41 w 102"/>
                <a:gd name="T37" fmla="*/ 352 h 409"/>
                <a:gd name="T38" fmla="*/ 42 w 102"/>
                <a:gd name="T39" fmla="*/ 348 h 409"/>
                <a:gd name="T40" fmla="*/ 44 w 102"/>
                <a:gd name="T41" fmla="*/ 339 h 409"/>
                <a:gd name="T42" fmla="*/ 44 w 102"/>
                <a:gd name="T43" fmla="*/ 87 h 409"/>
                <a:gd name="T44" fmla="*/ 102 w 102"/>
                <a:gd name="T45" fmla="*/ 87 h 409"/>
                <a:gd name="T46" fmla="*/ 102 w 102"/>
                <a:gd name="T47" fmla="*/ 343 h 409"/>
                <a:gd name="T48" fmla="*/ 42 w 102"/>
                <a:gd name="T49" fmla="*/ 48 h 409"/>
                <a:gd name="T50" fmla="*/ 42 w 102"/>
                <a:gd name="T51" fmla="*/ 0 h 409"/>
                <a:gd name="T52" fmla="*/ 102 w 102"/>
                <a:gd name="T53" fmla="*/ 0 h 409"/>
                <a:gd name="T54" fmla="*/ 102 w 102"/>
                <a:gd name="T55" fmla="*/ 48 h 409"/>
                <a:gd name="T56" fmla="*/ 42 w 102"/>
                <a:gd name="T57" fmla="*/ 4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2" h="409">
                  <a:moveTo>
                    <a:pt x="102" y="343"/>
                  </a:moveTo>
                  <a:lnTo>
                    <a:pt x="102" y="343"/>
                  </a:lnTo>
                  <a:lnTo>
                    <a:pt x="101" y="356"/>
                  </a:lnTo>
                  <a:lnTo>
                    <a:pt x="98" y="367"/>
                  </a:lnTo>
                  <a:lnTo>
                    <a:pt x="93" y="378"/>
                  </a:lnTo>
                  <a:lnTo>
                    <a:pt x="86" y="389"/>
                  </a:lnTo>
                  <a:lnTo>
                    <a:pt x="86" y="389"/>
                  </a:lnTo>
                  <a:lnTo>
                    <a:pt x="75" y="397"/>
                  </a:lnTo>
                  <a:lnTo>
                    <a:pt x="63" y="404"/>
                  </a:lnTo>
                  <a:lnTo>
                    <a:pt x="49" y="408"/>
                  </a:lnTo>
                  <a:lnTo>
                    <a:pt x="33" y="409"/>
                  </a:lnTo>
                  <a:lnTo>
                    <a:pt x="0" y="409"/>
                  </a:lnTo>
                  <a:lnTo>
                    <a:pt x="0" y="361"/>
                  </a:lnTo>
                  <a:lnTo>
                    <a:pt x="23" y="361"/>
                  </a:lnTo>
                  <a:lnTo>
                    <a:pt x="23" y="361"/>
                  </a:lnTo>
                  <a:lnTo>
                    <a:pt x="31" y="359"/>
                  </a:lnTo>
                  <a:lnTo>
                    <a:pt x="35" y="358"/>
                  </a:lnTo>
                  <a:lnTo>
                    <a:pt x="38" y="355"/>
                  </a:lnTo>
                  <a:lnTo>
                    <a:pt x="41" y="352"/>
                  </a:lnTo>
                  <a:lnTo>
                    <a:pt x="42" y="348"/>
                  </a:lnTo>
                  <a:lnTo>
                    <a:pt x="44" y="339"/>
                  </a:lnTo>
                  <a:lnTo>
                    <a:pt x="44" y="87"/>
                  </a:lnTo>
                  <a:lnTo>
                    <a:pt x="102" y="87"/>
                  </a:lnTo>
                  <a:lnTo>
                    <a:pt x="102" y="343"/>
                  </a:lnTo>
                  <a:close/>
                  <a:moveTo>
                    <a:pt x="42" y="48"/>
                  </a:moveTo>
                  <a:lnTo>
                    <a:pt x="42" y="0"/>
                  </a:lnTo>
                  <a:lnTo>
                    <a:pt x="102" y="0"/>
                  </a:lnTo>
                  <a:lnTo>
                    <a:pt x="102" y="48"/>
                  </a:lnTo>
                  <a:lnTo>
                    <a:pt x="4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5" name="Freeform 14"/>
            <p:cNvSpPr>
              <a:spLocks/>
            </p:cNvSpPr>
            <p:nvPr userDrawn="1"/>
          </p:nvSpPr>
          <p:spPr bwMode="auto">
            <a:xfrm>
              <a:off x="11314231" y="6036826"/>
              <a:ext cx="115888" cy="169863"/>
            </a:xfrm>
            <a:custGeom>
              <a:avLst/>
              <a:gdLst>
                <a:gd name="T0" fmla="*/ 119 w 218"/>
                <a:gd name="T1" fmla="*/ 272 h 321"/>
                <a:gd name="T2" fmla="*/ 119 w 218"/>
                <a:gd name="T3" fmla="*/ 272 h 321"/>
                <a:gd name="T4" fmla="*/ 111 w 218"/>
                <a:gd name="T5" fmla="*/ 290 h 321"/>
                <a:gd name="T6" fmla="*/ 105 w 218"/>
                <a:gd name="T7" fmla="*/ 297 h 321"/>
                <a:gd name="T8" fmla="*/ 101 w 218"/>
                <a:gd name="T9" fmla="*/ 303 h 321"/>
                <a:gd name="T10" fmla="*/ 101 w 218"/>
                <a:gd name="T11" fmla="*/ 303 h 321"/>
                <a:gd name="T12" fmla="*/ 90 w 218"/>
                <a:gd name="T13" fmla="*/ 310 h 321"/>
                <a:gd name="T14" fmla="*/ 79 w 218"/>
                <a:gd name="T15" fmla="*/ 316 h 321"/>
                <a:gd name="T16" fmla="*/ 66 w 218"/>
                <a:gd name="T17" fmla="*/ 320 h 321"/>
                <a:gd name="T18" fmla="*/ 51 w 218"/>
                <a:gd name="T19" fmla="*/ 321 h 321"/>
                <a:gd name="T20" fmla="*/ 27 w 218"/>
                <a:gd name="T21" fmla="*/ 321 h 321"/>
                <a:gd name="T22" fmla="*/ 27 w 218"/>
                <a:gd name="T23" fmla="*/ 268 h 321"/>
                <a:gd name="T24" fmla="*/ 41 w 218"/>
                <a:gd name="T25" fmla="*/ 268 h 321"/>
                <a:gd name="T26" fmla="*/ 41 w 218"/>
                <a:gd name="T27" fmla="*/ 268 h 321"/>
                <a:gd name="T28" fmla="*/ 51 w 218"/>
                <a:gd name="T29" fmla="*/ 267 h 321"/>
                <a:gd name="T30" fmla="*/ 59 w 218"/>
                <a:gd name="T31" fmla="*/ 263 h 321"/>
                <a:gd name="T32" fmla="*/ 66 w 218"/>
                <a:gd name="T33" fmla="*/ 256 h 321"/>
                <a:gd name="T34" fmla="*/ 70 w 218"/>
                <a:gd name="T35" fmla="*/ 248 h 321"/>
                <a:gd name="T36" fmla="*/ 79 w 218"/>
                <a:gd name="T37" fmla="*/ 218 h 321"/>
                <a:gd name="T38" fmla="*/ 0 w 218"/>
                <a:gd name="T39" fmla="*/ 0 h 321"/>
                <a:gd name="T40" fmla="*/ 62 w 218"/>
                <a:gd name="T41" fmla="*/ 0 h 321"/>
                <a:gd name="T42" fmla="*/ 111 w 218"/>
                <a:gd name="T43" fmla="*/ 146 h 321"/>
                <a:gd name="T44" fmla="*/ 157 w 218"/>
                <a:gd name="T45" fmla="*/ 0 h 321"/>
                <a:gd name="T46" fmla="*/ 218 w 218"/>
                <a:gd name="T47" fmla="*/ 0 h 321"/>
                <a:gd name="T48" fmla="*/ 119 w 218"/>
                <a:gd name="T49" fmla="*/ 27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8" h="321">
                  <a:moveTo>
                    <a:pt x="119" y="272"/>
                  </a:moveTo>
                  <a:lnTo>
                    <a:pt x="119" y="272"/>
                  </a:lnTo>
                  <a:lnTo>
                    <a:pt x="111" y="290"/>
                  </a:lnTo>
                  <a:lnTo>
                    <a:pt x="105" y="297"/>
                  </a:lnTo>
                  <a:lnTo>
                    <a:pt x="101" y="303"/>
                  </a:lnTo>
                  <a:lnTo>
                    <a:pt x="101" y="303"/>
                  </a:lnTo>
                  <a:lnTo>
                    <a:pt x="90" y="310"/>
                  </a:lnTo>
                  <a:lnTo>
                    <a:pt x="79" y="316"/>
                  </a:lnTo>
                  <a:lnTo>
                    <a:pt x="66" y="320"/>
                  </a:lnTo>
                  <a:lnTo>
                    <a:pt x="51" y="321"/>
                  </a:lnTo>
                  <a:lnTo>
                    <a:pt x="27" y="321"/>
                  </a:lnTo>
                  <a:lnTo>
                    <a:pt x="27" y="268"/>
                  </a:lnTo>
                  <a:lnTo>
                    <a:pt x="41" y="268"/>
                  </a:lnTo>
                  <a:lnTo>
                    <a:pt x="41" y="268"/>
                  </a:lnTo>
                  <a:lnTo>
                    <a:pt x="51" y="267"/>
                  </a:lnTo>
                  <a:lnTo>
                    <a:pt x="59" y="263"/>
                  </a:lnTo>
                  <a:lnTo>
                    <a:pt x="66" y="256"/>
                  </a:lnTo>
                  <a:lnTo>
                    <a:pt x="70" y="248"/>
                  </a:lnTo>
                  <a:lnTo>
                    <a:pt x="79" y="218"/>
                  </a:lnTo>
                  <a:lnTo>
                    <a:pt x="0" y="0"/>
                  </a:lnTo>
                  <a:lnTo>
                    <a:pt x="62" y="0"/>
                  </a:lnTo>
                  <a:lnTo>
                    <a:pt x="111" y="146"/>
                  </a:lnTo>
                  <a:lnTo>
                    <a:pt x="157" y="0"/>
                  </a:lnTo>
                  <a:lnTo>
                    <a:pt x="218" y="0"/>
                  </a:lnTo>
                  <a:lnTo>
                    <a:pt x="119"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6" name="Freeform 15"/>
            <p:cNvSpPr>
              <a:spLocks/>
            </p:cNvSpPr>
            <p:nvPr userDrawn="1"/>
          </p:nvSpPr>
          <p:spPr bwMode="auto">
            <a:xfrm>
              <a:off x="11449169" y="6036826"/>
              <a:ext cx="115888" cy="169863"/>
            </a:xfrm>
            <a:custGeom>
              <a:avLst/>
              <a:gdLst>
                <a:gd name="T0" fmla="*/ 119 w 218"/>
                <a:gd name="T1" fmla="*/ 272 h 321"/>
                <a:gd name="T2" fmla="*/ 119 w 218"/>
                <a:gd name="T3" fmla="*/ 272 h 321"/>
                <a:gd name="T4" fmla="*/ 111 w 218"/>
                <a:gd name="T5" fmla="*/ 290 h 321"/>
                <a:gd name="T6" fmla="*/ 105 w 218"/>
                <a:gd name="T7" fmla="*/ 297 h 321"/>
                <a:gd name="T8" fmla="*/ 101 w 218"/>
                <a:gd name="T9" fmla="*/ 303 h 321"/>
                <a:gd name="T10" fmla="*/ 101 w 218"/>
                <a:gd name="T11" fmla="*/ 303 h 321"/>
                <a:gd name="T12" fmla="*/ 91 w 218"/>
                <a:gd name="T13" fmla="*/ 310 h 321"/>
                <a:gd name="T14" fmla="*/ 79 w 218"/>
                <a:gd name="T15" fmla="*/ 316 h 321"/>
                <a:gd name="T16" fmla="*/ 66 w 218"/>
                <a:gd name="T17" fmla="*/ 320 h 321"/>
                <a:gd name="T18" fmla="*/ 51 w 218"/>
                <a:gd name="T19" fmla="*/ 321 h 321"/>
                <a:gd name="T20" fmla="*/ 27 w 218"/>
                <a:gd name="T21" fmla="*/ 321 h 321"/>
                <a:gd name="T22" fmla="*/ 27 w 218"/>
                <a:gd name="T23" fmla="*/ 268 h 321"/>
                <a:gd name="T24" fmla="*/ 41 w 218"/>
                <a:gd name="T25" fmla="*/ 268 h 321"/>
                <a:gd name="T26" fmla="*/ 41 w 218"/>
                <a:gd name="T27" fmla="*/ 268 h 321"/>
                <a:gd name="T28" fmla="*/ 51 w 218"/>
                <a:gd name="T29" fmla="*/ 267 h 321"/>
                <a:gd name="T30" fmla="*/ 59 w 218"/>
                <a:gd name="T31" fmla="*/ 263 h 321"/>
                <a:gd name="T32" fmla="*/ 66 w 218"/>
                <a:gd name="T33" fmla="*/ 256 h 321"/>
                <a:gd name="T34" fmla="*/ 70 w 218"/>
                <a:gd name="T35" fmla="*/ 248 h 321"/>
                <a:gd name="T36" fmla="*/ 81 w 218"/>
                <a:gd name="T37" fmla="*/ 218 h 321"/>
                <a:gd name="T38" fmla="*/ 0 w 218"/>
                <a:gd name="T39" fmla="*/ 0 h 321"/>
                <a:gd name="T40" fmla="*/ 62 w 218"/>
                <a:gd name="T41" fmla="*/ 0 h 321"/>
                <a:gd name="T42" fmla="*/ 111 w 218"/>
                <a:gd name="T43" fmla="*/ 146 h 321"/>
                <a:gd name="T44" fmla="*/ 157 w 218"/>
                <a:gd name="T45" fmla="*/ 0 h 321"/>
                <a:gd name="T46" fmla="*/ 218 w 218"/>
                <a:gd name="T47" fmla="*/ 0 h 321"/>
                <a:gd name="T48" fmla="*/ 119 w 218"/>
                <a:gd name="T49" fmla="*/ 27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8" h="321">
                  <a:moveTo>
                    <a:pt x="119" y="272"/>
                  </a:moveTo>
                  <a:lnTo>
                    <a:pt x="119" y="272"/>
                  </a:lnTo>
                  <a:lnTo>
                    <a:pt x="111" y="290"/>
                  </a:lnTo>
                  <a:lnTo>
                    <a:pt x="105" y="297"/>
                  </a:lnTo>
                  <a:lnTo>
                    <a:pt x="101" y="303"/>
                  </a:lnTo>
                  <a:lnTo>
                    <a:pt x="101" y="303"/>
                  </a:lnTo>
                  <a:lnTo>
                    <a:pt x="91" y="310"/>
                  </a:lnTo>
                  <a:lnTo>
                    <a:pt x="79" y="316"/>
                  </a:lnTo>
                  <a:lnTo>
                    <a:pt x="66" y="320"/>
                  </a:lnTo>
                  <a:lnTo>
                    <a:pt x="51" y="321"/>
                  </a:lnTo>
                  <a:lnTo>
                    <a:pt x="27" y="321"/>
                  </a:lnTo>
                  <a:lnTo>
                    <a:pt x="27" y="268"/>
                  </a:lnTo>
                  <a:lnTo>
                    <a:pt x="41" y="268"/>
                  </a:lnTo>
                  <a:lnTo>
                    <a:pt x="41" y="268"/>
                  </a:lnTo>
                  <a:lnTo>
                    <a:pt x="51" y="267"/>
                  </a:lnTo>
                  <a:lnTo>
                    <a:pt x="59" y="263"/>
                  </a:lnTo>
                  <a:lnTo>
                    <a:pt x="66" y="256"/>
                  </a:lnTo>
                  <a:lnTo>
                    <a:pt x="70" y="248"/>
                  </a:lnTo>
                  <a:lnTo>
                    <a:pt x="81" y="218"/>
                  </a:lnTo>
                  <a:lnTo>
                    <a:pt x="0" y="0"/>
                  </a:lnTo>
                  <a:lnTo>
                    <a:pt x="62" y="0"/>
                  </a:lnTo>
                  <a:lnTo>
                    <a:pt x="111" y="146"/>
                  </a:lnTo>
                  <a:lnTo>
                    <a:pt x="157" y="0"/>
                  </a:lnTo>
                  <a:lnTo>
                    <a:pt x="218" y="0"/>
                  </a:lnTo>
                  <a:lnTo>
                    <a:pt x="119"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7" name="Freeform 16"/>
            <p:cNvSpPr>
              <a:spLocks/>
            </p:cNvSpPr>
            <p:nvPr userDrawn="1"/>
          </p:nvSpPr>
          <p:spPr bwMode="auto">
            <a:xfrm>
              <a:off x="11588869" y="6035239"/>
              <a:ext cx="106363" cy="128588"/>
            </a:xfrm>
            <a:custGeom>
              <a:avLst/>
              <a:gdLst>
                <a:gd name="T0" fmla="*/ 171 w 199"/>
                <a:gd name="T1" fmla="*/ 222 h 241"/>
                <a:gd name="T2" fmla="*/ 139 w 199"/>
                <a:gd name="T3" fmla="*/ 236 h 241"/>
                <a:gd name="T4" fmla="*/ 100 w 199"/>
                <a:gd name="T5" fmla="*/ 241 h 241"/>
                <a:gd name="T6" fmla="*/ 83 w 199"/>
                <a:gd name="T7" fmla="*/ 240 h 241"/>
                <a:gd name="T8" fmla="*/ 55 w 199"/>
                <a:gd name="T9" fmla="*/ 236 h 241"/>
                <a:gd name="T10" fmla="*/ 30 w 199"/>
                <a:gd name="T11" fmla="*/ 228 h 241"/>
                <a:gd name="T12" fmla="*/ 9 w 199"/>
                <a:gd name="T13" fmla="*/ 215 h 241"/>
                <a:gd name="T14" fmla="*/ 39 w 199"/>
                <a:gd name="T15" fmla="*/ 169 h 241"/>
                <a:gd name="T16" fmla="*/ 44 w 199"/>
                <a:gd name="T17" fmla="*/ 175 h 241"/>
                <a:gd name="T18" fmla="*/ 58 w 199"/>
                <a:gd name="T19" fmla="*/ 183 h 241"/>
                <a:gd name="T20" fmla="*/ 82 w 199"/>
                <a:gd name="T21" fmla="*/ 189 h 241"/>
                <a:gd name="T22" fmla="*/ 101 w 199"/>
                <a:gd name="T23" fmla="*/ 191 h 241"/>
                <a:gd name="T24" fmla="*/ 119 w 199"/>
                <a:gd name="T25" fmla="*/ 189 h 241"/>
                <a:gd name="T26" fmla="*/ 132 w 199"/>
                <a:gd name="T27" fmla="*/ 184 h 241"/>
                <a:gd name="T28" fmla="*/ 139 w 199"/>
                <a:gd name="T29" fmla="*/ 177 h 241"/>
                <a:gd name="T30" fmla="*/ 142 w 199"/>
                <a:gd name="T31" fmla="*/ 166 h 241"/>
                <a:gd name="T32" fmla="*/ 142 w 199"/>
                <a:gd name="T33" fmla="*/ 162 h 241"/>
                <a:gd name="T34" fmla="*/ 139 w 199"/>
                <a:gd name="T35" fmla="*/ 154 h 241"/>
                <a:gd name="T36" fmla="*/ 132 w 199"/>
                <a:gd name="T37" fmla="*/ 149 h 241"/>
                <a:gd name="T38" fmla="*/ 118 w 199"/>
                <a:gd name="T39" fmla="*/ 145 h 241"/>
                <a:gd name="T40" fmla="*/ 81 w 199"/>
                <a:gd name="T41" fmla="*/ 142 h 241"/>
                <a:gd name="T42" fmla="*/ 51 w 199"/>
                <a:gd name="T43" fmla="*/ 135 h 241"/>
                <a:gd name="T44" fmla="*/ 29 w 199"/>
                <a:gd name="T45" fmla="*/ 121 h 241"/>
                <a:gd name="T46" fmla="*/ 17 w 199"/>
                <a:gd name="T47" fmla="*/ 102 h 241"/>
                <a:gd name="T48" fmla="*/ 13 w 199"/>
                <a:gd name="T49" fmla="*/ 75 h 241"/>
                <a:gd name="T50" fmla="*/ 13 w 199"/>
                <a:gd name="T51" fmla="*/ 67 h 241"/>
                <a:gd name="T52" fmla="*/ 17 w 199"/>
                <a:gd name="T53" fmla="*/ 51 h 241"/>
                <a:gd name="T54" fmla="*/ 24 w 199"/>
                <a:gd name="T55" fmla="*/ 37 h 241"/>
                <a:gd name="T56" fmla="*/ 33 w 199"/>
                <a:gd name="T57" fmla="*/ 25 h 241"/>
                <a:gd name="T58" fmla="*/ 40 w 199"/>
                <a:gd name="T59" fmla="*/ 19 h 241"/>
                <a:gd name="T60" fmla="*/ 68 w 199"/>
                <a:gd name="T61" fmla="*/ 6 h 241"/>
                <a:gd name="T62" fmla="*/ 103 w 199"/>
                <a:gd name="T63" fmla="*/ 0 h 241"/>
                <a:gd name="T64" fmla="*/ 118 w 199"/>
                <a:gd name="T65" fmla="*/ 2 h 241"/>
                <a:gd name="T66" fmla="*/ 143 w 199"/>
                <a:gd name="T67" fmla="*/ 4 h 241"/>
                <a:gd name="T68" fmla="*/ 167 w 199"/>
                <a:gd name="T69" fmla="*/ 11 h 241"/>
                <a:gd name="T70" fmla="*/ 184 w 199"/>
                <a:gd name="T71" fmla="*/ 22 h 241"/>
                <a:gd name="T72" fmla="*/ 157 w 199"/>
                <a:gd name="T73" fmla="*/ 64 h 241"/>
                <a:gd name="T74" fmla="*/ 146 w 199"/>
                <a:gd name="T75" fmla="*/ 58 h 241"/>
                <a:gd name="T76" fmla="*/ 119 w 199"/>
                <a:gd name="T77" fmla="*/ 51 h 241"/>
                <a:gd name="T78" fmla="*/ 103 w 199"/>
                <a:gd name="T79" fmla="*/ 49 h 241"/>
                <a:gd name="T80" fmla="*/ 82 w 199"/>
                <a:gd name="T81" fmla="*/ 52 h 241"/>
                <a:gd name="T82" fmla="*/ 73 w 199"/>
                <a:gd name="T83" fmla="*/ 58 h 241"/>
                <a:gd name="T84" fmla="*/ 68 w 199"/>
                <a:gd name="T85" fmla="*/ 66 h 241"/>
                <a:gd name="T86" fmla="*/ 68 w 199"/>
                <a:gd name="T87" fmla="*/ 71 h 241"/>
                <a:gd name="T88" fmla="*/ 70 w 199"/>
                <a:gd name="T89" fmla="*/ 79 h 241"/>
                <a:gd name="T90" fmla="*/ 75 w 199"/>
                <a:gd name="T91" fmla="*/ 86 h 241"/>
                <a:gd name="T92" fmla="*/ 93 w 199"/>
                <a:gd name="T93" fmla="*/ 92 h 241"/>
                <a:gd name="T94" fmla="*/ 130 w 199"/>
                <a:gd name="T95" fmla="*/ 96 h 241"/>
                <a:gd name="T96" fmla="*/ 160 w 199"/>
                <a:gd name="T97" fmla="*/ 102 h 241"/>
                <a:gd name="T98" fmla="*/ 182 w 199"/>
                <a:gd name="T99" fmla="*/ 116 h 241"/>
                <a:gd name="T100" fmla="*/ 195 w 199"/>
                <a:gd name="T101" fmla="*/ 136 h 241"/>
                <a:gd name="T102" fmla="*/ 199 w 199"/>
                <a:gd name="T103" fmla="*/ 164 h 241"/>
                <a:gd name="T104" fmla="*/ 199 w 199"/>
                <a:gd name="T105" fmla="*/ 173 h 241"/>
                <a:gd name="T106" fmla="*/ 195 w 199"/>
                <a:gd name="T107" fmla="*/ 189 h 241"/>
                <a:gd name="T108" fmla="*/ 188 w 199"/>
                <a:gd name="T109" fmla="*/ 204 h 241"/>
                <a:gd name="T110" fmla="*/ 177 w 199"/>
                <a:gd name="T111" fmla="*/ 217 h 241"/>
                <a:gd name="T112" fmla="*/ 171 w 199"/>
                <a:gd name="T113" fmla="*/ 22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9" h="241">
                  <a:moveTo>
                    <a:pt x="171" y="222"/>
                  </a:moveTo>
                  <a:lnTo>
                    <a:pt x="171" y="222"/>
                  </a:lnTo>
                  <a:lnTo>
                    <a:pt x="156" y="230"/>
                  </a:lnTo>
                  <a:lnTo>
                    <a:pt x="139" y="236"/>
                  </a:lnTo>
                  <a:lnTo>
                    <a:pt x="120" y="240"/>
                  </a:lnTo>
                  <a:lnTo>
                    <a:pt x="100" y="241"/>
                  </a:lnTo>
                  <a:lnTo>
                    <a:pt x="100" y="241"/>
                  </a:lnTo>
                  <a:lnTo>
                    <a:pt x="83" y="240"/>
                  </a:lnTo>
                  <a:lnTo>
                    <a:pt x="68" y="238"/>
                  </a:lnTo>
                  <a:lnTo>
                    <a:pt x="55" y="236"/>
                  </a:lnTo>
                  <a:lnTo>
                    <a:pt x="43" y="232"/>
                  </a:lnTo>
                  <a:lnTo>
                    <a:pt x="30" y="228"/>
                  </a:lnTo>
                  <a:lnTo>
                    <a:pt x="19" y="222"/>
                  </a:lnTo>
                  <a:lnTo>
                    <a:pt x="9" y="215"/>
                  </a:lnTo>
                  <a:lnTo>
                    <a:pt x="0" y="207"/>
                  </a:lnTo>
                  <a:lnTo>
                    <a:pt x="39" y="169"/>
                  </a:lnTo>
                  <a:lnTo>
                    <a:pt x="39" y="169"/>
                  </a:lnTo>
                  <a:lnTo>
                    <a:pt x="44" y="175"/>
                  </a:lnTo>
                  <a:lnTo>
                    <a:pt x="51" y="179"/>
                  </a:lnTo>
                  <a:lnTo>
                    <a:pt x="58" y="183"/>
                  </a:lnTo>
                  <a:lnTo>
                    <a:pt x="64" y="185"/>
                  </a:lnTo>
                  <a:lnTo>
                    <a:pt x="82" y="189"/>
                  </a:lnTo>
                  <a:lnTo>
                    <a:pt x="101" y="191"/>
                  </a:lnTo>
                  <a:lnTo>
                    <a:pt x="101" y="191"/>
                  </a:lnTo>
                  <a:lnTo>
                    <a:pt x="111" y="191"/>
                  </a:lnTo>
                  <a:lnTo>
                    <a:pt x="119" y="189"/>
                  </a:lnTo>
                  <a:lnTo>
                    <a:pt x="126" y="187"/>
                  </a:lnTo>
                  <a:lnTo>
                    <a:pt x="132" y="184"/>
                  </a:lnTo>
                  <a:lnTo>
                    <a:pt x="137" y="181"/>
                  </a:lnTo>
                  <a:lnTo>
                    <a:pt x="139" y="177"/>
                  </a:lnTo>
                  <a:lnTo>
                    <a:pt x="142" y="172"/>
                  </a:lnTo>
                  <a:lnTo>
                    <a:pt x="142" y="166"/>
                  </a:lnTo>
                  <a:lnTo>
                    <a:pt x="142" y="166"/>
                  </a:lnTo>
                  <a:lnTo>
                    <a:pt x="142" y="162"/>
                  </a:lnTo>
                  <a:lnTo>
                    <a:pt x="141" y="158"/>
                  </a:lnTo>
                  <a:lnTo>
                    <a:pt x="139" y="154"/>
                  </a:lnTo>
                  <a:lnTo>
                    <a:pt x="137" y="151"/>
                  </a:lnTo>
                  <a:lnTo>
                    <a:pt x="132" y="149"/>
                  </a:lnTo>
                  <a:lnTo>
                    <a:pt x="128" y="147"/>
                  </a:lnTo>
                  <a:lnTo>
                    <a:pt x="118" y="145"/>
                  </a:lnTo>
                  <a:lnTo>
                    <a:pt x="81" y="142"/>
                  </a:lnTo>
                  <a:lnTo>
                    <a:pt x="81" y="142"/>
                  </a:lnTo>
                  <a:lnTo>
                    <a:pt x="64" y="139"/>
                  </a:lnTo>
                  <a:lnTo>
                    <a:pt x="51" y="135"/>
                  </a:lnTo>
                  <a:lnTo>
                    <a:pt x="39" y="128"/>
                  </a:lnTo>
                  <a:lnTo>
                    <a:pt x="29" y="121"/>
                  </a:lnTo>
                  <a:lnTo>
                    <a:pt x="22" y="112"/>
                  </a:lnTo>
                  <a:lnTo>
                    <a:pt x="17" y="102"/>
                  </a:lnTo>
                  <a:lnTo>
                    <a:pt x="14" y="90"/>
                  </a:lnTo>
                  <a:lnTo>
                    <a:pt x="13" y="75"/>
                  </a:lnTo>
                  <a:lnTo>
                    <a:pt x="13" y="75"/>
                  </a:lnTo>
                  <a:lnTo>
                    <a:pt x="13" y="67"/>
                  </a:lnTo>
                  <a:lnTo>
                    <a:pt x="14" y="59"/>
                  </a:lnTo>
                  <a:lnTo>
                    <a:pt x="17" y="51"/>
                  </a:lnTo>
                  <a:lnTo>
                    <a:pt x="19" y="44"/>
                  </a:lnTo>
                  <a:lnTo>
                    <a:pt x="24" y="37"/>
                  </a:lnTo>
                  <a:lnTo>
                    <a:pt x="28" y="32"/>
                  </a:lnTo>
                  <a:lnTo>
                    <a:pt x="33" y="25"/>
                  </a:lnTo>
                  <a:lnTo>
                    <a:pt x="40" y="19"/>
                  </a:lnTo>
                  <a:lnTo>
                    <a:pt x="40" y="19"/>
                  </a:lnTo>
                  <a:lnTo>
                    <a:pt x="54" y="11"/>
                  </a:lnTo>
                  <a:lnTo>
                    <a:pt x="68" y="6"/>
                  </a:lnTo>
                  <a:lnTo>
                    <a:pt x="85" y="2"/>
                  </a:lnTo>
                  <a:lnTo>
                    <a:pt x="103" y="0"/>
                  </a:lnTo>
                  <a:lnTo>
                    <a:pt x="103" y="0"/>
                  </a:lnTo>
                  <a:lnTo>
                    <a:pt x="118" y="2"/>
                  </a:lnTo>
                  <a:lnTo>
                    <a:pt x="131" y="3"/>
                  </a:lnTo>
                  <a:lnTo>
                    <a:pt x="143" y="4"/>
                  </a:lnTo>
                  <a:lnTo>
                    <a:pt x="156" y="7"/>
                  </a:lnTo>
                  <a:lnTo>
                    <a:pt x="167" y="11"/>
                  </a:lnTo>
                  <a:lnTo>
                    <a:pt x="176" y="17"/>
                  </a:lnTo>
                  <a:lnTo>
                    <a:pt x="184" y="22"/>
                  </a:lnTo>
                  <a:lnTo>
                    <a:pt x="192" y="29"/>
                  </a:lnTo>
                  <a:lnTo>
                    <a:pt x="157" y="64"/>
                  </a:lnTo>
                  <a:lnTo>
                    <a:pt x="157" y="64"/>
                  </a:lnTo>
                  <a:lnTo>
                    <a:pt x="146" y="58"/>
                  </a:lnTo>
                  <a:lnTo>
                    <a:pt x="134" y="53"/>
                  </a:lnTo>
                  <a:lnTo>
                    <a:pt x="119" y="51"/>
                  </a:lnTo>
                  <a:lnTo>
                    <a:pt x="103" y="49"/>
                  </a:lnTo>
                  <a:lnTo>
                    <a:pt x="103" y="49"/>
                  </a:lnTo>
                  <a:lnTo>
                    <a:pt x="88" y="51"/>
                  </a:lnTo>
                  <a:lnTo>
                    <a:pt x="82" y="52"/>
                  </a:lnTo>
                  <a:lnTo>
                    <a:pt x="77" y="55"/>
                  </a:lnTo>
                  <a:lnTo>
                    <a:pt x="73" y="58"/>
                  </a:lnTo>
                  <a:lnTo>
                    <a:pt x="71" y="62"/>
                  </a:lnTo>
                  <a:lnTo>
                    <a:pt x="68" y="66"/>
                  </a:lnTo>
                  <a:lnTo>
                    <a:pt x="68" y="71"/>
                  </a:lnTo>
                  <a:lnTo>
                    <a:pt x="68" y="71"/>
                  </a:lnTo>
                  <a:lnTo>
                    <a:pt x="68" y="75"/>
                  </a:lnTo>
                  <a:lnTo>
                    <a:pt x="70" y="79"/>
                  </a:lnTo>
                  <a:lnTo>
                    <a:pt x="73" y="83"/>
                  </a:lnTo>
                  <a:lnTo>
                    <a:pt x="75" y="86"/>
                  </a:lnTo>
                  <a:lnTo>
                    <a:pt x="82" y="90"/>
                  </a:lnTo>
                  <a:lnTo>
                    <a:pt x="93" y="92"/>
                  </a:lnTo>
                  <a:lnTo>
                    <a:pt x="130" y="96"/>
                  </a:lnTo>
                  <a:lnTo>
                    <a:pt x="130" y="96"/>
                  </a:lnTo>
                  <a:lnTo>
                    <a:pt x="146" y="98"/>
                  </a:lnTo>
                  <a:lnTo>
                    <a:pt x="160" y="102"/>
                  </a:lnTo>
                  <a:lnTo>
                    <a:pt x="172" y="108"/>
                  </a:lnTo>
                  <a:lnTo>
                    <a:pt x="182" y="116"/>
                  </a:lnTo>
                  <a:lnTo>
                    <a:pt x="190" y="126"/>
                  </a:lnTo>
                  <a:lnTo>
                    <a:pt x="195" y="136"/>
                  </a:lnTo>
                  <a:lnTo>
                    <a:pt x="198" y="150"/>
                  </a:lnTo>
                  <a:lnTo>
                    <a:pt x="199" y="164"/>
                  </a:lnTo>
                  <a:lnTo>
                    <a:pt x="199" y="164"/>
                  </a:lnTo>
                  <a:lnTo>
                    <a:pt x="199" y="173"/>
                  </a:lnTo>
                  <a:lnTo>
                    <a:pt x="198" y="181"/>
                  </a:lnTo>
                  <a:lnTo>
                    <a:pt x="195" y="189"/>
                  </a:lnTo>
                  <a:lnTo>
                    <a:pt x="192" y="198"/>
                  </a:lnTo>
                  <a:lnTo>
                    <a:pt x="188" y="204"/>
                  </a:lnTo>
                  <a:lnTo>
                    <a:pt x="183" y="211"/>
                  </a:lnTo>
                  <a:lnTo>
                    <a:pt x="177" y="217"/>
                  </a:lnTo>
                  <a:lnTo>
                    <a:pt x="171" y="222"/>
                  </a:lnTo>
                  <a:lnTo>
                    <a:pt x="171" y="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8" name="Freeform 17"/>
            <p:cNvSpPr>
              <a:spLocks noEditPoints="1"/>
            </p:cNvSpPr>
            <p:nvPr userDrawn="1"/>
          </p:nvSpPr>
          <p:spPr bwMode="auto">
            <a:xfrm>
              <a:off x="9190156" y="5993964"/>
              <a:ext cx="466725" cy="398463"/>
            </a:xfrm>
            <a:custGeom>
              <a:avLst/>
              <a:gdLst>
                <a:gd name="T0" fmla="*/ 671 w 881"/>
                <a:gd name="T1" fmla="*/ 401 h 754"/>
                <a:gd name="T2" fmla="*/ 878 w 881"/>
                <a:gd name="T3" fmla="*/ 748 h 754"/>
                <a:gd name="T4" fmla="*/ 881 w 881"/>
                <a:gd name="T5" fmla="*/ 754 h 754"/>
                <a:gd name="T6" fmla="*/ 618 w 881"/>
                <a:gd name="T7" fmla="*/ 754 h 754"/>
                <a:gd name="T8" fmla="*/ 304 w 881"/>
                <a:gd name="T9" fmla="*/ 754 h 754"/>
                <a:gd name="T10" fmla="*/ 206 w 881"/>
                <a:gd name="T11" fmla="*/ 754 h 754"/>
                <a:gd name="T12" fmla="*/ 0 w 881"/>
                <a:gd name="T13" fmla="*/ 754 h 754"/>
                <a:gd name="T14" fmla="*/ 193 w 881"/>
                <a:gd name="T15" fmla="*/ 420 h 754"/>
                <a:gd name="T16" fmla="*/ 383 w 881"/>
                <a:gd name="T17" fmla="*/ 91 h 754"/>
                <a:gd name="T18" fmla="*/ 436 w 881"/>
                <a:gd name="T19" fmla="*/ 0 h 754"/>
                <a:gd name="T20" fmla="*/ 438 w 881"/>
                <a:gd name="T21" fmla="*/ 0 h 754"/>
                <a:gd name="T22" fmla="*/ 671 w 881"/>
                <a:gd name="T23" fmla="*/ 401 h 754"/>
                <a:gd name="T24" fmla="*/ 583 w 881"/>
                <a:gd name="T25" fmla="*/ 250 h 754"/>
                <a:gd name="T26" fmla="*/ 583 w 881"/>
                <a:gd name="T27" fmla="*/ 250 h 754"/>
                <a:gd name="T28" fmla="*/ 486 w 881"/>
                <a:gd name="T29" fmla="*/ 250 h 754"/>
                <a:gd name="T30" fmla="*/ 486 w 881"/>
                <a:gd name="T31" fmla="*/ 416 h 754"/>
                <a:gd name="T32" fmla="*/ 486 w 881"/>
                <a:gd name="T33" fmla="*/ 416 h 754"/>
                <a:gd name="T34" fmla="*/ 579 w 881"/>
                <a:gd name="T35" fmla="*/ 257 h 754"/>
                <a:gd name="T36" fmla="*/ 583 w 881"/>
                <a:gd name="T37" fmla="*/ 250 h 754"/>
                <a:gd name="T38" fmla="*/ 486 w 881"/>
                <a:gd name="T39" fmla="*/ 416 h 754"/>
                <a:gd name="T40" fmla="*/ 486 w 881"/>
                <a:gd name="T41" fmla="*/ 416 h 754"/>
                <a:gd name="T42" fmla="*/ 388 w 881"/>
                <a:gd name="T43" fmla="*/ 416 h 754"/>
                <a:gd name="T44" fmla="*/ 388 w 881"/>
                <a:gd name="T45" fmla="*/ 585 h 754"/>
                <a:gd name="T46" fmla="*/ 486 w 881"/>
                <a:gd name="T47" fmla="*/ 416 h 754"/>
                <a:gd name="T48" fmla="*/ 388 w 881"/>
                <a:gd name="T49" fmla="*/ 585 h 754"/>
                <a:gd name="T50" fmla="*/ 301 w 881"/>
                <a:gd name="T51" fmla="*/ 585 h 754"/>
                <a:gd name="T52" fmla="*/ 291 w 881"/>
                <a:gd name="T53" fmla="*/ 585 h 754"/>
                <a:gd name="T54" fmla="*/ 291 w 881"/>
                <a:gd name="T55" fmla="*/ 754 h 754"/>
                <a:gd name="T56" fmla="*/ 291 w 881"/>
                <a:gd name="T57" fmla="*/ 754 h 754"/>
                <a:gd name="T58" fmla="*/ 321 w 881"/>
                <a:gd name="T59" fmla="*/ 701 h 754"/>
                <a:gd name="T60" fmla="*/ 388 w 881"/>
                <a:gd name="T61" fmla="*/ 58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1" h="754">
                  <a:moveTo>
                    <a:pt x="671" y="401"/>
                  </a:moveTo>
                  <a:lnTo>
                    <a:pt x="878" y="748"/>
                  </a:lnTo>
                  <a:lnTo>
                    <a:pt x="881" y="754"/>
                  </a:lnTo>
                  <a:lnTo>
                    <a:pt x="618" y="754"/>
                  </a:lnTo>
                  <a:lnTo>
                    <a:pt x="304" y="754"/>
                  </a:lnTo>
                  <a:lnTo>
                    <a:pt x="206" y="754"/>
                  </a:lnTo>
                  <a:lnTo>
                    <a:pt x="0" y="754"/>
                  </a:lnTo>
                  <a:lnTo>
                    <a:pt x="193" y="420"/>
                  </a:lnTo>
                  <a:lnTo>
                    <a:pt x="383" y="91"/>
                  </a:lnTo>
                  <a:lnTo>
                    <a:pt x="436" y="0"/>
                  </a:lnTo>
                  <a:lnTo>
                    <a:pt x="438" y="0"/>
                  </a:lnTo>
                  <a:lnTo>
                    <a:pt x="671" y="401"/>
                  </a:lnTo>
                  <a:close/>
                  <a:moveTo>
                    <a:pt x="583" y="250"/>
                  </a:moveTo>
                  <a:lnTo>
                    <a:pt x="583" y="250"/>
                  </a:lnTo>
                  <a:lnTo>
                    <a:pt x="486" y="250"/>
                  </a:lnTo>
                  <a:lnTo>
                    <a:pt x="486" y="416"/>
                  </a:lnTo>
                  <a:lnTo>
                    <a:pt x="486" y="416"/>
                  </a:lnTo>
                  <a:lnTo>
                    <a:pt x="579" y="257"/>
                  </a:lnTo>
                  <a:lnTo>
                    <a:pt x="583" y="250"/>
                  </a:lnTo>
                  <a:close/>
                  <a:moveTo>
                    <a:pt x="486" y="416"/>
                  </a:moveTo>
                  <a:lnTo>
                    <a:pt x="486" y="416"/>
                  </a:lnTo>
                  <a:lnTo>
                    <a:pt x="388" y="416"/>
                  </a:lnTo>
                  <a:lnTo>
                    <a:pt x="388" y="585"/>
                  </a:lnTo>
                  <a:lnTo>
                    <a:pt x="486" y="416"/>
                  </a:lnTo>
                  <a:close/>
                  <a:moveTo>
                    <a:pt x="388" y="585"/>
                  </a:moveTo>
                  <a:lnTo>
                    <a:pt x="301" y="585"/>
                  </a:lnTo>
                  <a:lnTo>
                    <a:pt x="291" y="585"/>
                  </a:lnTo>
                  <a:lnTo>
                    <a:pt x="291" y="754"/>
                  </a:lnTo>
                  <a:lnTo>
                    <a:pt x="291" y="754"/>
                  </a:lnTo>
                  <a:lnTo>
                    <a:pt x="321" y="701"/>
                  </a:lnTo>
                  <a:lnTo>
                    <a:pt x="388" y="5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9" name="Freeform 22"/>
            <p:cNvSpPr>
              <a:spLocks noEditPoints="1"/>
            </p:cNvSpPr>
            <p:nvPr userDrawn="1"/>
          </p:nvSpPr>
          <p:spPr bwMode="auto">
            <a:xfrm>
              <a:off x="10085506" y="5992376"/>
              <a:ext cx="127000" cy="173038"/>
            </a:xfrm>
            <a:custGeom>
              <a:avLst/>
              <a:gdLst>
                <a:gd name="T0" fmla="*/ 232 w 238"/>
                <a:gd name="T1" fmla="*/ 83 h 327"/>
                <a:gd name="T2" fmla="*/ 215 w 238"/>
                <a:gd name="T3" fmla="*/ 45 h 327"/>
                <a:gd name="T4" fmla="*/ 197 w 238"/>
                <a:gd name="T5" fmla="*/ 26 h 327"/>
                <a:gd name="T6" fmla="*/ 166 w 238"/>
                <a:gd name="T7" fmla="*/ 9 h 327"/>
                <a:gd name="T8" fmla="*/ 132 w 238"/>
                <a:gd name="T9" fmla="*/ 0 h 327"/>
                <a:gd name="T10" fmla="*/ 103 w 238"/>
                <a:gd name="T11" fmla="*/ 0 h 327"/>
                <a:gd name="T12" fmla="*/ 59 w 238"/>
                <a:gd name="T13" fmla="*/ 14 h 327"/>
                <a:gd name="T14" fmla="*/ 32 w 238"/>
                <a:gd name="T15" fmla="*/ 34 h 327"/>
                <a:gd name="T16" fmla="*/ 15 w 238"/>
                <a:gd name="T17" fmla="*/ 58 h 327"/>
                <a:gd name="T18" fmla="*/ 4 w 238"/>
                <a:gd name="T19" fmla="*/ 86 h 327"/>
                <a:gd name="T20" fmla="*/ 4 w 238"/>
                <a:gd name="T21" fmla="*/ 90 h 327"/>
                <a:gd name="T22" fmla="*/ 0 w 238"/>
                <a:gd name="T23" fmla="*/ 164 h 327"/>
                <a:gd name="T24" fmla="*/ 1 w 238"/>
                <a:gd name="T25" fmla="*/ 225 h 327"/>
                <a:gd name="T26" fmla="*/ 16 w 238"/>
                <a:gd name="T27" fmla="*/ 270 h 327"/>
                <a:gd name="T28" fmla="*/ 32 w 238"/>
                <a:gd name="T29" fmla="*/ 292 h 327"/>
                <a:gd name="T30" fmla="*/ 50 w 238"/>
                <a:gd name="T31" fmla="*/ 306 h 327"/>
                <a:gd name="T32" fmla="*/ 83 w 238"/>
                <a:gd name="T33" fmla="*/ 321 h 327"/>
                <a:gd name="T34" fmla="*/ 119 w 238"/>
                <a:gd name="T35" fmla="*/ 327 h 327"/>
                <a:gd name="T36" fmla="*/ 151 w 238"/>
                <a:gd name="T37" fmla="*/ 323 h 327"/>
                <a:gd name="T38" fmla="*/ 178 w 238"/>
                <a:gd name="T39" fmla="*/ 312 h 327"/>
                <a:gd name="T40" fmla="*/ 207 w 238"/>
                <a:gd name="T41" fmla="*/ 292 h 327"/>
                <a:gd name="T42" fmla="*/ 207 w 238"/>
                <a:gd name="T43" fmla="*/ 290 h 327"/>
                <a:gd name="T44" fmla="*/ 230 w 238"/>
                <a:gd name="T45" fmla="*/ 255 h 327"/>
                <a:gd name="T46" fmla="*/ 234 w 238"/>
                <a:gd name="T47" fmla="*/ 241 h 327"/>
                <a:gd name="T48" fmla="*/ 237 w 238"/>
                <a:gd name="T49" fmla="*/ 225 h 327"/>
                <a:gd name="T50" fmla="*/ 238 w 238"/>
                <a:gd name="T51" fmla="*/ 164 h 327"/>
                <a:gd name="T52" fmla="*/ 234 w 238"/>
                <a:gd name="T53" fmla="*/ 90 h 327"/>
                <a:gd name="T54" fmla="*/ 119 w 238"/>
                <a:gd name="T55" fmla="*/ 264 h 327"/>
                <a:gd name="T56" fmla="*/ 89 w 238"/>
                <a:gd name="T57" fmla="*/ 256 h 327"/>
                <a:gd name="T58" fmla="*/ 77 w 238"/>
                <a:gd name="T59" fmla="*/ 244 h 327"/>
                <a:gd name="T60" fmla="*/ 69 w 238"/>
                <a:gd name="T61" fmla="*/ 225 h 327"/>
                <a:gd name="T62" fmla="*/ 66 w 238"/>
                <a:gd name="T63" fmla="*/ 164 h 327"/>
                <a:gd name="T64" fmla="*/ 69 w 238"/>
                <a:gd name="T65" fmla="*/ 101 h 327"/>
                <a:gd name="T66" fmla="*/ 74 w 238"/>
                <a:gd name="T67" fmla="*/ 87 h 327"/>
                <a:gd name="T68" fmla="*/ 81 w 238"/>
                <a:gd name="T69" fmla="*/ 77 h 327"/>
                <a:gd name="T70" fmla="*/ 98 w 238"/>
                <a:gd name="T71" fmla="*/ 66 h 327"/>
                <a:gd name="T72" fmla="*/ 111 w 238"/>
                <a:gd name="T73" fmla="*/ 62 h 327"/>
                <a:gd name="T74" fmla="*/ 130 w 238"/>
                <a:gd name="T75" fmla="*/ 63 h 327"/>
                <a:gd name="T76" fmla="*/ 156 w 238"/>
                <a:gd name="T77" fmla="*/ 77 h 327"/>
                <a:gd name="T78" fmla="*/ 164 w 238"/>
                <a:gd name="T79" fmla="*/ 87 h 327"/>
                <a:gd name="T80" fmla="*/ 168 w 238"/>
                <a:gd name="T81" fmla="*/ 102 h 327"/>
                <a:gd name="T82" fmla="*/ 171 w 238"/>
                <a:gd name="T83" fmla="*/ 164 h 327"/>
                <a:gd name="T84" fmla="*/ 168 w 238"/>
                <a:gd name="T85" fmla="*/ 225 h 327"/>
                <a:gd name="T86" fmla="*/ 160 w 238"/>
                <a:gd name="T87" fmla="*/ 244 h 327"/>
                <a:gd name="T88" fmla="*/ 152 w 238"/>
                <a:gd name="T89" fmla="*/ 255 h 327"/>
                <a:gd name="T90" fmla="*/ 134 w 238"/>
                <a:gd name="T91" fmla="*/ 263 h 327"/>
                <a:gd name="T92" fmla="*/ 119 w 238"/>
                <a:gd name="T93" fmla="*/ 26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8" h="327">
                  <a:moveTo>
                    <a:pt x="234" y="90"/>
                  </a:moveTo>
                  <a:lnTo>
                    <a:pt x="232" y="83"/>
                  </a:lnTo>
                  <a:lnTo>
                    <a:pt x="232" y="83"/>
                  </a:lnTo>
                  <a:lnTo>
                    <a:pt x="228" y="70"/>
                  </a:lnTo>
                  <a:lnTo>
                    <a:pt x="223" y="58"/>
                  </a:lnTo>
                  <a:lnTo>
                    <a:pt x="215" y="45"/>
                  </a:lnTo>
                  <a:lnTo>
                    <a:pt x="207" y="34"/>
                  </a:lnTo>
                  <a:lnTo>
                    <a:pt x="207" y="34"/>
                  </a:lnTo>
                  <a:lnTo>
                    <a:pt x="197" y="26"/>
                  </a:lnTo>
                  <a:lnTo>
                    <a:pt x="187" y="19"/>
                  </a:lnTo>
                  <a:lnTo>
                    <a:pt x="177" y="14"/>
                  </a:lnTo>
                  <a:lnTo>
                    <a:pt x="166" y="9"/>
                  </a:lnTo>
                  <a:lnTo>
                    <a:pt x="155" y="5"/>
                  </a:lnTo>
                  <a:lnTo>
                    <a:pt x="144" y="2"/>
                  </a:lnTo>
                  <a:lnTo>
                    <a:pt x="132" y="0"/>
                  </a:lnTo>
                  <a:lnTo>
                    <a:pt x="119" y="0"/>
                  </a:lnTo>
                  <a:lnTo>
                    <a:pt x="119" y="0"/>
                  </a:lnTo>
                  <a:lnTo>
                    <a:pt x="103" y="0"/>
                  </a:lnTo>
                  <a:lnTo>
                    <a:pt x="87" y="3"/>
                  </a:lnTo>
                  <a:lnTo>
                    <a:pt x="73" y="9"/>
                  </a:lnTo>
                  <a:lnTo>
                    <a:pt x="59" y="14"/>
                  </a:lnTo>
                  <a:lnTo>
                    <a:pt x="59" y="14"/>
                  </a:lnTo>
                  <a:lnTo>
                    <a:pt x="45" y="24"/>
                  </a:lnTo>
                  <a:lnTo>
                    <a:pt x="32" y="34"/>
                  </a:lnTo>
                  <a:lnTo>
                    <a:pt x="32" y="34"/>
                  </a:lnTo>
                  <a:lnTo>
                    <a:pt x="23" y="47"/>
                  </a:lnTo>
                  <a:lnTo>
                    <a:pt x="15" y="58"/>
                  </a:lnTo>
                  <a:lnTo>
                    <a:pt x="8" y="71"/>
                  </a:lnTo>
                  <a:lnTo>
                    <a:pt x="4" y="86"/>
                  </a:lnTo>
                  <a:lnTo>
                    <a:pt x="4" y="86"/>
                  </a:lnTo>
                  <a:lnTo>
                    <a:pt x="4" y="86"/>
                  </a:lnTo>
                  <a:lnTo>
                    <a:pt x="4" y="90"/>
                  </a:lnTo>
                  <a:lnTo>
                    <a:pt x="4" y="90"/>
                  </a:lnTo>
                  <a:lnTo>
                    <a:pt x="1" y="102"/>
                  </a:lnTo>
                  <a:lnTo>
                    <a:pt x="1" y="119"/>
                  </a:lnTo>
                  <a:lnTo>
                    <a:pt x="0" y="164"/>
                  </a:lnTo>
                  <a:lnTo>
                    <a:pt x="0" y="164"/>
                  </a:lnTo>
                  <a:lnTo>
                    <a:pt x="1" y="209"/>
                  </a:lnTo>
                  <a:lnTo>
                    <a:pt x="1" y="225"/>
                  </a:lnTo>
                  <a:lnTo>
                    <a:pt x="4" y="237"/>
                  </a:lnTo>
                  <a:lnTo>
                    <a:pt x="5" y="244"/>
                  </a:lnTo>
                  <a:lnTo>
                    <a:pt x="16" y="270"/>
                  </a:lnTo>
                  <a:lnTo>
                    <a:pt x="16" y="270"/>
                  </a:lnTo>
                  <a:lnTo>
                    <a:pt x="23" y="282"/>
                  </a:lnTo>
                  <a:lnTo>
                    <a:pt x="32" y="292"/>
                  </a:lnTo>
                  <a:lnTo>
                    <a:pt x="32" y="292"/>
                  </a:lnTo>
                  <a:lnTo>
                    <a:pt x="40" y="300"/>
                  </a:lnTo>
                  <a:lnTo>
                    <a:pt x="50" y="306"/>
                  </a:lnTo>
                  <a:lnTo>
                    <a:pt x="61" y="313"/>
                  </a:lnTo>
                  <a:lnTo>
                    <a:pt x="72" y="317"/>
                  </a:lnTo>
                  <a:lnTo>
                    <a:pt x="83" y="321"/>
                  </a:lnTo>
                  <a:lnTo>
                    <a:pt x="94" y="324"/>
                  </a:lnTo>
                  <a:lnTo>
                    <a:pt x="106" y="326"/>
                  </a:lnTo>
                  <a:lnTo>
                    <a:pt x="119" y="327"/>
                  </a:lnTo>
                  <a:lnTo>
                    <a:pt x="119" y="327"/>
                  </a:lnTo>
                  <a:lnTo>
                    <a:pt x="134" y="326"/>
                  </a:lnTo>
                  <a:lnTo>
                    <a:pt x="151" y="323"/>
                  </a:lnTo>
                  <a:lnTo>
                    <a:pt x="164" y="319"/>
                  </a:lnTo>
                  <a:lnTo>
                    <a:pt x="178" y="312"/>
                  </a:lnTo>
                  <a:lnTo>
                    <a:pt x="178" y="312"/>
                  </a:lnTo>
                  <a:lnTo>
                    <a:pt x="193" y="302"/>
                  </a:lnTo>
                  <a:lnTo>
                    <a:pt x="207" y="292"/>
                  </a:lnTo>
                  <a:lnTo>
                    <a:pt x="207" y="292"/>
                  </a:lnTo>
                  <a:lnTo>
                    <a:pt x="207" y="290"/>
                  </a:lnTo>
                  <a:lnTo>
                    <a:pt x="207" y="290"/>
                  </a:lnTo>
                  <a:lnTo>
                    <a:pt x="207" y="290"/>
                  </a:lnTo>
                  <a:lnTo>
                    <a:pt x="216" y="279"/>
                  </a:lnTo>
                  <a:lnTo>
                    <a:pt x="223" y="268"/>
                  </a:lnTo>
                  <a:lnTo>
                    <a:pt x="230" y="255"/>
                  </a:lnTo>
                  <a:lnTo>
                    <a:pt x="234" y="241"/>
                  </a:lnTo>
                  <a:lnTo>
                    <a:pt x="234" y="241"/>
                  </a:lnTo>
                  <a:lnTo>
                    <a:pt x="234" y="241"/>
                  </a:lnTo>
                  <a:lnTo>
                    <a:pt x="234" y="236"/>
                  </a:lnTo>
                  <a:lnTo>
                    <a:pt x="234" y="236"/>
                  </a:lnTo>
                  <a:lnTo>
                    <a:pt x="237" y="225"/>
                  </a:lnTo>
                  <a:lnTo>
                    <a:pt x="237" y="209"/>
                  </a:lnTo>
                  <a:lnTo>
                    <a:pt x="238" y="164"/>
                  </a:lnTo>
                  <a:lnTo>
                    <a:pt x="238" y="164"/>
                  </a:lnTo>
                  <a:lnTo>
                    <a:pt x="237" y="117"/>
                  </a:lnTo>
                  <a:lnTo>
                    <a:pt x="237" y="101"/>
                  </a:lnTo>
                  <a:lnTo>
                    <a:pt x="234" y="90"/>
                  </a:lnTo>
                  <a:lnTo>
                    <a:pt x="234" y="90"/>
                  </a:lnTo>
                  <a:close/>
                  <a:moveTo>
                    <a:pt x="119" y="264"/>
                  </a:moveTo>
                  <a:lnTo>
                    <a:pt x="119" y="264"/>
                  </a:lnTo>
                  <a:lnTo>
                    <a:pt x="107" y="264"/>
                  </a:lnTo>
                  <a:lnTo>
                    <a:pt x="98" y="262"/>
                  </a:lnTo>
                  <a:lnTo>
                    <a:pt x="89" y="256"/>
                  </a:lnTo>
                  <a:lnTo>
                    <a:pt x="81" y="249"/>
                  </a:lnTo>
                  <a:lnTo>
                    <a:pt x="81" y="249"/>
                  </a:lnTo>
                  <a:lnTo>
                    <a:pt x="77" y="244"/>
                  </a:lnTo>
                  <a:lnTo>
                    <a:pt x="74" y="238"/>
                  </a:lnTo>
                  <a:lnTo>
                    <a:pt x="72" y="232"/>
                  </a:lnTo>
                  <a:lnTo>
                    <a:pt x="69" y="225"/>
                  </a:lnTo>
                  <a:lnTo>
                    <a:pt x="69" y="225"/>
                  </a:lnTo>
                  <a:lnTo>
                    <a:pt x="68" y="204"/>
                  </a:lnTo>
                  <a:lnTo>
                    <a:pt x="66" y="164"/>
                  </a:lnTo>
                  <a:lnTo>
                    <a:pt x="66" y="164"/>
                  </a:lnTo>
                  <a:lnTo>
                    <a:pt x="68" y="126"/>
                  </a:lnTo>
                  <a:lnTo>
                    <a:pt x="69" y="101"/>
                  </a:lnTo>
                  <a:lnTo>
                    <a:pt x="69" y="101"/>
                  </a:lnTo>
                  <a:lnTo>
                    <a:pt x="72" y="94"/>
                  </a:lnTo>
                  <a:lnTo>
                    <a:pt x="74" y="87"/>
                  </a:lnTo>
                  <a:lnTo>
                    <a:pt x="77" y="82"/>
                  </a:lnTo>
                  <a:lnTo>
                    <a:pt x="81" y="77"/>
                  </a:lnTo>
                  <a:lnTo>
                    <a:pt x="81" y="77"/>
                  </a:lnTo>
                  <a:lnTo>
                    <a:pt x="87" y="73"/>
                  </a:lnTo>
                  <a:lnTo>
                    <a:pt x="92" y="68"/>
                  </a:lnTo>
                  <a:lnTo>
                    <a:pt x="98" y="66"/>
                  </a:lnTo>
                  <a:lnTo>
                    <a:pt x="104" y="63"/>
                  </a:lnTo>
                  <a:lnTo>
                    <a:pt x="104" y="63"/>
                  </a:lnTo>
                  <a:lnTo>
                    <a:pt x="111" y="62"/>
                  </a:lnTo>
                  <a:lnTo>
                    <a:pt x="119" y="62"/>
                  </a:lnTo>
                  <a:lnTo>
                    <a:pt x="119" y="62"/>
                  </a:lnTo>
                  <a:lnTo>
                    <a:pt x="130" y="63"/>
                  </a:lnTo>
                  <a:lnTo>
                    <a:pt x="140" y="66"/>
                  </a:lnTo>
                  <a:lnTo>
                    <a:pt x="148" y="70"/>
                  </a:lnTo>
                  <a:lnTo>
                    <a:pt x="156" y="77"/>
                  </a:lnTo>
                  <a:lnTo>
                    <a:pt x="156" y="77"/>
                  </a:lnTo>
                  <a:lnTo>
                    <a:pt x="160" y="82"/>
                  </a:lnTo>
                  <a:lnTo>
                    <a:pt x="164" y="87"/>
                  </a:lnTo>
                  <a:lnTo>
                    <a:pt x="166" y="94"/>
                  </a:lnTo>
                  <a:lnTo>
                    <a:pt x="168" y="102"/>
                  </a:lnTo>
                  <a:lnTo>
                    <a:pt x="168" y="102"/>
                  </a:lnTo>
                  <a:lnTo>
                    <a:pt x="171" y="126"/>
                  </a:lnTo>
                  <a:lnTo>
                    <a:pt x="171" y="164"/>
                  </a:lnTo>
                  <a:lnTo>
                    <a:pt x="171" y="164"/>
                  </a:lnTo>
                  <a:lnTo>
                    <a:pt x="171" y="200"/>
                  </a:lnTo>
                  <a:lnTo>
                    <a:pt x="168" y="225"/>
                  </a:lnTo>
                  <a:lnTo>
                    <a:pt x="168" y="225"/>
                  </a:lnTo>
                  <a:lnTo>
                    <a:pt x="166" y="232"/>
                  </a:lnTo>
                  <a:lnTo>
                    <a:pt x="164" y="238"/>
                  </a:lnTo>
                  <a:lnTo>
                    <a:pt x="160" y="244"/>
                  </a:lnTo>
                  <a:lnTo>
                    <a:pt x="156" y="249"/>
                  </a:lnTo>
                  <a:lnTo>
                    <a:pt x="156" y="249"/>
                  </a:lnTo>
                  <a:lnTo>
                    <a:pt x="152" y="255"/>
                  </a:lnTo>
                  <a:lnTo>
                    <a:pt x="147" y="258"/>
                  </a:lnTo>
                  <a:lnTo>
                    <a:pt x="140" y="260"/>
                  </a:lnTo>
                  <a:lnTo>
                    <a:pt x="134" y="263"/>
                  </a:lnTo>
                  <a:lnTo>
                    <a:pt x="134" y="263"/>
                  </a:lnTo>
                  <a:lnTo>
                    <a:pt x="126" y="264"/>
                  </a:lnTo>
                  <a:lnTo>
                    <a:pt x="119" y="264"/>
                  </a:lnTo>
                  <a:lnTo>
                    <a:pt x="119"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0" name="Rectangle 23"/>
            <p:cNvSpPr>
              <a:spLocks noChangeArrowheads="1"/>
            </p:cNvSpPr>
            <p:nvPr userDrawn="1"/>
          </p:nvSpPr>
          <p:spPr bwMode="auto">
            <a:xfrm>
              <a:off x="11168181" y="5990789"/>
              <a:ext cx="31750"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1" name="Rectangle 24"/>
            <p:cNvSpPr>
              <a:spLocks noChangeArrowheads="1"/>
            </p:cNvSpPr>
            <p:nvPr userDrawn="1"/>
          </p:nvSpPr>
          <p:spPr bwMode="auto">
            <a:xfrm>
              <a:off x="11112619" y="5990789"/>
              <a:ext cx="31750"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2" name="Freeform 25"/>
            <p:cNvSpPr>
              <a:spLocks/>
            </p:cNvSpPr>
            <p:nvPr userDrawn="1"/>
          </p:nvSpPr>
          <p:spPr bwMode="auto">
            <a:xfrm>
              <a:off x="11088806" y="6038414"/>
              <a:ext cx="111125" cy="123825"/>
            </a:xfrm>
            <a:custGeom>
              <a:avLst/>
              <a:gdLst>
                <a:gd name="T0" fmla="*/ 149 w 210"/>
                <a:gd name="T1" fmla="*/ 234 h 234"/>
                <a:gd name="T2" fmla="*/ 149 w 210"/>
                <a:gd name="T3" fmla="*/ 61 h 234"/>
                <a:gd name="T4" fmla="*/ 149 w 210"/>
                <a:gd name="T5" fmla="*/ 61 h 234"/>
                <a:gd name="T6" fmla="*/ 119 w 210"/>
                <a:gd name="T7" fmla="*/ 61 h 234"/>
                <a:gd name="T8" fmla="*/ 119 w 210"/>
                <a:gd name="T9" fmla="*/ 61 h 234"/>
                <a:gd name="T10" fmla="*/ 105 w 210"/>
                <a:gd name="T11" fmla="*/ 62 h 234"/>
                <a:gd name="T12" fmla="*/ 93 w 210"/>
                <a:gd name="T13" fmla="*/ 65 h 234"/>
                <a:gd name="T14" fmla="*/ 83 w 210"/>
                <a:gd name="T15" fmla="*/ 71 h 234"/>
                <a:gd name="T16" fmla="*/ 75 w 210"/>
                <a:gd name="T17" fmla="*/ 77 h 234"/>
                <a:gd name="T18" fmla="*/ 68 w 210"/>
                <a:gd name="T19" fmla="*/ 86 h 234"/>
                <a:gd name="T20" fmla="*/ 64 w 210"/>
                <a:gd name="T21" fmla="*/ 94 h 234"/>
                <a:gd name="T22" fmla="*/ 62 w 210"/>
                <a:gd name="T23" fmla="*/ 103 h 234"/>
                <a:gd name="T24" fmla="*/ 59 w 210"/>
                <a:gd name="T25" fmla="*/ 113 h 234"/>
                <a:gd name="T26" fmla="*/ 60 w 210"/>
                <a:gd name="T27" fmla="*/ 124 h 234"/>
                <a:gd name="T28" fmla="*/ 62 w 210"/>
                <a:gd name="T29" fmla="*/ 133 h 234"/>
                <a:gd name="T30" fmla="*/ 64 w 210"/>
                <a:gd name="T31" fmla="*/ 143 h 234"/>
                <a:gd name="T32" fmla="*/ 70 w 210"/>
                <a:gd name="T33" fmla="*/ 151 h 234"/>
                <a:gd name="T34" fmla="*/ 77 w 210"/>
                <a:gd name="T35" fmla="*/ 159 h 234"/>
                <a:gd name="T36" fmla="*/ 85 w 210"/>
                <a:gd name="T37" fmla="*/ 166 h 234"/>
                <a:gd name="T38" fmla="*/ 94 w 210"/>
                <a:gd name="T39" fmla="*/ 170 h 234"/>
                <a:gd name="T40" fmla="*/ 105 w 210"/>
                <a:gd name="T41" fmla="*/ 174 h 234"/>
                <a:gd name="T42" fmla="*/ 105 w 210"/>
                <a:gd name="T43" fmla="*/ 174 h 234"/>
                <a:gd name="T44" fmla="*/ 132 w 210"/>
                <a:gd name="T45" fmla="*/ 175 h 234"/>
                <a:gd name="T46" fmla="*/ 132 w 210"/>
                <a:gd name="T47" fmla="*/ 234 h 234"/>
                <a:gd name="T48" fmla="*/ 132 w 210"/>
                <a:gd name="T49" fmla="*/ 234 h 234"/>
                <a:gd name="T50" fmla="*/ 119 w 210"/>
                <a:gd name="T51" fmla="*/ 234 h 234"/>
                <a:gd name="T52" fmla="*/ 103 w 210"/>
                <a:gd name="T53" fmla="*/ 232 h 234"/>
                <a:gd name="T54" fmla="*/ 73 w 210"/>
                <a:gd name="T55" fmla="*/ 227 h 234"/>
                <a:gd name="T56" fmla="*/ 73 w 210"/>
                <a:gd name="T57" fmla="*/ 227 h 234"/>
                <a:gd name="T58" fmla="*/ 60 w 210"/>
                <a:gd name="T59" fmla="*/ 223 h 234"/>
                <a:gd name="T60" fmla="*/ 48 w 210"/>
                <a:gd name="T61" fmla="*/ 216 h 234"/>
                <a:gd name="T62" fmla="*/ 37 w 210"/>
                <a:gd name="T63" fmla="*/ 207 h 234"/>
                <a:gd name="T64" fmla="*/ 28 w 210"/>
                <a:gd name="T65" fmla="*/ 194 h 234"/>
                <a:gd name="T66" fmla="*/ 18 w 210"/>
                <a:gd name="T67" fmla="*/ 181 h 234"/>
                <a:gd name="T68" fmla="*/ 11 w 210"/>
                <a:gd name="T69" fmla="*/ 166 h 234"/>
                <a:gd name="T70" fmla="*/ 6 w 210"/>
                <a:gd name="T71" fmla="*/ 149 h 234"/>
                <a:gd name="T72" fmla="*/ 2 w 210"/>
                <a:gd name="T73" fmla="*/ 133 h 234"/>
                <a:gd name="T74" fmla="*/ 0 w 210"/>
                <a:gd name="T75" fmla="*/ 115 h 234"/>
                <a:gd name="T76" fmla="*/ 2 w 210"/>
                <a:gd name="T77" fmla="*/ 98 h 234"/>
                <a:gd name="T78" fmla="*/ 6 w 210"/>
                <a:gd name="T79" fmla="*/ 81 h 234"/>
                <a:gd name="T80" fmla="*/ 13 w 210"/>
                <a:gd name="T81" fmla="*/ 64 h 234"/>
                <a:gd name="T82" fmla="*/ 17 w 210"/>
                <a:gd name="T83" fmla="*/ 56 h 234"/>
                <a:gd name="T84" fmla="*/ 22 w 210"/>
                <a:gd name="T85" fmla="*/ 49 h 234"/>
                <a:gd name="T86" fmla="*/ 28 w 210"/>
                <a:gd name="T87" fmla="*/ 41 h 234"/>
                <a:gd name="T88" fmla="*/ 36 w 210"/>
                <a:gd name="T89" fmla="*/ 34 h 234"/>
                <a:gd name="T90" fmla="*/ 43 w 210"/>
                <a:gd name="T91" fmla="*/ 27 h 234"/>
                <a:gd name="T92" fmla="*/ 52 w 210"/>
                <a:gd name="T93" fmla="*/ 20 h 234"/>
                <a:gd name="T94" fmla="*/ 62 w 210"/>
                <a:gd name="T95" fmla="*/ 15 h 234"/>
                <a:gd name="T96" fmla="*/ 73 w 210"/>
                <a:gd name="T97" fmla="*/ 9 h 234"/>
                <a:gd name="T98" fmla="*/ 73 w 210"/>
                <a:gd name="T99" fmla="*/ 9 h 234"/>
                <a:gd name="T100" fmla="*/ 85 w 210"/>
                <a:gd name="T101" fmla="*/ 5 h 234"/>
                <a:gd name="T102" fmla="*/ 97 w 210"/>
                <a:gd name="T103" fmla="*/ 3 h 234"/>
                <a:gd name="T104" fmla="*/ 108 w 210"/>
                <a:gd name="T105" fmla="*/ 0 h 234"/>
                <a:gd name="T106" fmla="*/ 120 w 210"/>
                <a:gd name="T107" fmla="*/ 0 h 234"/>
                <a:gd name="T108" fmla="*/ 120 w 210"/>
                <a:gd name="T109" fmla="*/ 0 h 234"/>
                <a:gd name="T110" fmla="*/ 210 w 210"/>
                <a:gd name="T111" fmla="*/ 0 h 234"/>
                <a:gd name="T112" fmla="*/ 210 w 210"/>
                <a:gd name="T113" fmla="*/ 234 h 234"/>
                <a:gd name="T114" fmla="*/ 149 w 210"/>
                <a:gd name="T115"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0" h="234">
                  <a:moveTo>
                    <a:pt x="149" y="234"/>
                  </a:moveTo>
                  <a:lnTo>
                    <a:pt x="149" y="61"/>
                  </a:lnTo>
                  <a:lnTo>
                    <a:pt x="149" y="61"/>
                  </a:lnTo>
                  <a:lnTo>
                    <a:pt x="119" y="61"/>
                  </a:lnTo>
                  <a:lnTo>
                    <a:pt x="119" y="61"/>
                  </a:lnTo>
                  <a:lnTo>
                    <a:pt x="105" y="62"/>
                  </a:lnTo>
                  <a:lnTo>
                    <a:pt x="93" y="65"/>
                  </a:lnTo>
                  <a:lnTo>
                    <a:pt x="83" y="71"/>
                  </a:lnTo>
                  <a:lnTo>
                    <a:pt x="75" y="77"/>
                  </a:lnTo>
                  <a:lnTo>
                    <a:pt x="68" y="86"/>
                  </a:lnTo>
                  <a:lnTo>
                    <a:pt x="64" y="94"/>
                  </a:lnTo>
                  <a:lnTo>
                    <a:pt x="62" y="103"/>
                  </a:lnTo>
                  <a:lnTo>
                    <a:pt x="59" y="113"/>
                  </a:lnTo>
                  <a:lnTo>
                    <a:pt x="60" y="124"/>
                  </a:lnTo>
                  <a:lnTo>
                    <a:pt x="62" y="133"/>
                  </a:lnTo>
                  <a:lnTo>
                    <a:pt x="64" y="143"/>
                  </a:lnTo>
                  <a:lnTo>
                    <a:pt x="70" y="151"/>
                  </a:lnTo>
                  <a:lnTo>
                    <a:pt x="77" y="159"/>
                  </a:lnTo>
                  <a:lnTo>
                    <a:pt x="85" y="166"/>
                  </a:lnTo>
                  <a:lnTo>
                    <a:pt x="94" y="170"/>
                  </a:lnTo>
                  <a:lnTo>
                    <a:pt x="105" y="174"/>
                  </a:lnTo>
                  <a:lnTo>
                    <a:pt x="105" y="174"/>
                  </a:lnTo>
                  <a:lnTo>
                    <a:pt x="132" y="175"/>
                  </a:lnTo>
                  <a:lnTo>
                    <a:pt x="132" y="234"/>
                  </a:lnTo>
                  <a:lnTo>
                    <a:pt x="132" y="234"/>
                  </a:lnTo>
                  <a:lnTo>
                    <a:pt x="119" y="234"/>
                  </a:lnTo>
                  <a:lnTo>
                    <a:pt x="103" y="232"/>
                  </a:lnTo>
                  <a:lnTo>
                    <a:pt x="73" y="227"/>
                  </a:lnTo>
                  <a:lnTo>
                    <a:pt x="73" y="227"/>
                  </a:lnTo>
                  <a:lnTo>
                    <a:pt x="60" y="223"/>
                  </a:lnTo>
                  <a:lnTo>
                    <a:pt x="48" y="216"/>
                  </a:lnTo>
                  <a:lnTo>
                    <a:pt x="37" y="207"/>
                  </a:lnTo>
                  <a:lnTo>
                    <a:pt x="28" y="194"/>
                  </a:lnTo>
                  <a:lnTo>
                    <a:pt x="18" y="181"/>
                  </a:lnTo>
                  <a:lnTo>
                    <a:pt x="11" y="166"/>
                  </a:lnTo>
                  <a:lnTo>
                    <a:pt x="6" y="149"/>
                  </a:lnTo>
                  <a:lnTo>
                    <a:pt x="2" y="133"/>
                  </a:lnTo>
                  <a:lnTo>
                    <a:pt x="0" y="115"/>
                  </a:lnTo>
                  <a:lnTo>
                    <a:pt x="2" y="98"/>
                  </a:lnTo>
                  <a:lnTo>
                    <a:pt x="6" y="81"/>
                  </a:lnTo>
                  <a:lnTo>
                    <a:pt x="13" y="64"/>
                  </a:lnTo>
                  <a:lnTo>
                    <a:pt x="17" y="56"/>
                  </a:lnTo>
                  <a:lnTo>
                    <a:pt x="22" y="49"/>
                  </a:lnTo>
                  <a:lnTo>
                    <a:pt x="28" y="41"/>
                  </a:lnTo>
                  <a:lnTo>
                    <a:pt x="36" y="34"/>
                  </a:lnTo>
                  <a:lnTo>
                    <a:pt x="43" y="27"/>
                  </a:lnTo>
                  <a:lnTo>
                    <a:pt x="52" y="20"/>
                  </a:lnTo>
                  <a:lnTo>
                    <a:pt x="62" y="15"/>
                  </a:lnTo>
                  <a:lnTo>
                    <a:pt x="73" y="9"/>
                  </a:lnTo>
                  <a:lnTo>
                    <a:pt x="73" y="9"/>
                  </a:lnTo>
                  <a:lnTo>
                    <a:pt x="85" y="5"/>
                  </a:lnTo>
                  <a:lnTo>
                    <a:pt x="97" y="3"/>
                  </a:lnTo>
                  <a:lnTo>
                    <a:pt x="108" y="0"/>
                  </a:lnTo>
                  <a:lnTo>
                    <a:pt x="120" y="0"/>
                  </a:lnTo>
                  <a:lnTo>
                    <a:pt x="120" y="0"/>
                  </a:lnTo>
                  <a:lnTo>
                    <a:pt x="210" y="0"/>
                  </a:lnTo>
                  <a:lnTo>
                    <a:pt x="210" y="234"/>
                  </a:lnTo>
                  <a:lnTo>
                    <a:pt x="149"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3" name="Freeform 26"/>
            <p:cNvSpPr>
              <a:spLocks/>
            </p:cNvSpPr>
            <p:nvPr userDrawn="1"/>
          </p:nvSpPr>
          <p:spPr bwMode="auto">
            <a:xfrm>
              <a:off x="9764831" y="5989201"/>
              <a:ext cx="123825" cy="169863"/>
            </a:xfrm>
            <a:custGeom>
              <a:avLst/>
              <a:gdLst>
                <a:gd name="T0" fmla="*/ 202 w 236"/>
                <a:gd name="T1" fmla="*/ 33 h 322"/>
                <a:gd name="T2" fmla="*/ 202 w 236"/>
                <a:gd name="T3" fmla="*/ 33 h 322"/>
                <a:gd name="T4" fmla="*/ 194 w 236"/>
                <a:gd name="T5" fmla="*/ 26 h 322"/>
                <a:gd name="T6" fmla="*/ 185 w 236"/>
                <a:gd name="T7" fmla="*/ 19 h 322"/>
                <a:gd name="T8" fmla="*/ 176 w 236"/>
                <a:gd name="T9" fmla="*/ 14 h 322"/>
                <a:gd name="T10" fmla="*/ 166 w 236"/>
                <a:gd name="T11" fmla="*/ 10 h 322"/>
                <a:gd name="T12" fmla="*/ 157 w 236"/>
                <a:gd name="T13" fmla="*/ 5 h 322"/>
                <a:gd name="T14" fmla="*/ 146 w 236"/>
                <a:gd name="T15" fmla="*/ 3 h 322"/>
                <a:gd name="T16" fmla="*/ 135 w 236"/>
                <a:gd name="T17" fmla="*/ 1 h 322"/>
                <a:gd name="T18" fmla="*/ 123 w 236"/>
                <a:gd name="T19" fmla="*/ 0 h 322"/>
                <a:gd name="T20" fmla="*/ 0 w 236"/>
                <a:gd name="T21" fmla="*/ 0 h 322"/>
                <a:gd name="T22" fmla="*/ 0 w 236"/>
                <a:gd name="T23" fmla="*/ 322 h 322"/>
                <a:gd name="T24" fmla="*/ 67 w 236"/>
                <a:gd name="T25" fmla="*/ 322 h 322"/>
                <a:gd name="T26" fmla="*/ 67 w 236"/>
                <a:gd name="T27" fmla="*/ 121 h 322"/>
                <a:gd name="T28" fmla="*/ 67 w 236"/>
                <a:gd name="T29" fmla="*/ 121 h 322"/>
                <a:gd name="T30" fmla="*/ 67 w 236"/>
                <a:gd name="T31" fmla="*/ 64 h 322"/>
                <a:gd name="T32" fmla="*/ 67 w 236"/>
                <a:gd name="T33" fmla="*/ 64 h 322"/>
                <a:gd name="T34" fmla="*/ 117 w 236"/>
                <a:gd name="T35" fmla="*/ 64 h 322"/>
                <a:gd name="T36" fmla="*/ 117 w 236"/>
                <a:gd name="T37" fmla="*/ 64 h 322"/>
                <a:gd name="T38" fmla="*/ 128 w 236"/>
                <a:gd name="T39" fmla="*/ 65 h 322"/>
                <a:gd name="T40" fmla="*/ 138 w 236"/>
                <a:gd name="T41" fmla="*/ 68 h 322"/>
                <a:gd name="T42" fmla="*/ 146 w 236"/>
                <a:gd name="T43" fmla="*/ 73 h 322"/>
                <a:gd name="T44" fmla="*/ 153 w 236"/>
                <a:gd name="T45" fmla="*/ 80 h 322"/>
                <a:gd name="T46" fmla="*/ 153 w 236"/>
                <a:gd name="T47" fmla="*/ 80 h 322"/>
                <a:gd name="T48" fmla="*/ 160 w 236"/>
                <a:gd name="T49" fmla="*/ 88 h 322"/>
                <a:gd name="T50" fmla="*/ 165 w 236"/>
                <a:gd name="T51" fmla="*/ 98 h 322"/>
                <a:gd name="T52" fmla="*/ 168 w 236"/>
                <a:gd name="T53" fmla="*/ 107 h 322"/>
                <a:gd name="T54" fmla="*/ 169 w 236"/>
                <a:gd name="T55" fmla="*/ 120 h 322"/>
                <a:gd name="T56" fmla="*/ 169 w 236"/>
                <a:gd name="T57" fmla="*/ 322 h 322"/>
                <a:gd name="T58" fmla="*/ 236 w 236"/>
                <a:gd name="T59" fmla="*/ 322 h 322"/>
                <a:gd name="T60" fmla="*/ 236 w 236"/>
                <a:gd name="T61" fmla="*/ 120 h 322"/>
                <a:gd name="T62" fmla="*/ 236 w 236"/>
                <a:gd name="T63" fmla="*/ 120 h 322"/>
                <a:gd name="T64" fmla="*/ 234 w 236"/>
                <a:gd name="T65" fmla="*/ 106 h 322"/>
                <a:gd name="T66" fmla="*/ 233 w 236"/>
                <a:gd name="T67" fmla="*/ 94 h 322"/>
                <a:gd name="T68" fmla="*/ 230 w 236"/>
                <a:gd name="T69" fmla="*/ 83 h 322"/>
                <a:gd name="T70" fmla="*/ 226 w 236"/>
                <a:gd name="T71" fmla="*/ 71 h 322"/>
                <a:gd name="T72" fmla="*/ 222 w 236"/>
                <a:gd name="T73" fmla="*/ 61 h 322"/>
                <a:gd name="T74" fmla="*/ 215 w 236"/>
                <a:gd name="T75" fmla="*/ 50 h 322"/>
                <a:gd name="T76" fmla="*/ 209 w 236"/>
                <a:gd name="T77" fmla="*/ 42 h 322"/>
                <a:gd name="T78" fmla="*/ 202 w 236"/>
                <a:gd name="T79" fmla="*/ 33 h 322"/>
                <a:gd name="T80" fmla="*/ 202 w 236"/>
                <a:gd name="T81" fmla="*/ 3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 h="322">
                  <a:moveTo>
                    <a:pt x="202" y="33"/>
                  </a:moveTo>
                  <a:lnTo>
                    <a:pt x="202" y="33"/>
                  </a:lnTo>
                  <a:lnTo>
                    <a:pt x="194" y="26"/>
                  </a:lnTo>
                  <a:lnTo>
                    <a:pt x="185" y="19"/>
                  </a:lnTo>
                  <a:lnTo>
                    <a:pt x="176" y="14"/>
                  </a:lnTo>
                  <a:lnTo>
                    <a:pt x="166" y="10"/>
                  </a:lnTo>
                  <a:lnTo>
                    <a:pt x="157" y="5"/>
                  </a:lnTo>
                  <a:lnTo>
                    <a:pt x="146" y="3"/>
                  </a:lnTo>
                  <a:lnTo>
                    <a:pt x="135" y="1"/>
                  </a:lnTo>
                  <a:lnTo>
                    <a:pt x="123" y="0"/>
                  </a:lnTo>
                  <a:lnTo>
                    <a:pt x="0" y="0"/>
                  </a:lnTo>
                  <a:lnTo>
                    <a:pt x="0" y="322"/>
                  </a:lnTo>
                  <a:lnTo>
                    <a:pt x="67" y="322"/>
                  </a:lnTo>
                  <a:lnTo>
                    <a:pt x="67" y="121"/>
                  </a:lnTo>
                  <a:lnTo>
                    <a:pt x="67" y="121"/>
                  </a:lnTo>
                  <a:lnTo>
                    <a:pt x="67" y="64"/>
                  </a:lnTo>
                  <a:lnTo>
                    <a:pt x="67" y="64"/>
                  </a:lnTo>
                  <a:lnTo>
                    <a:pt x="117" y="64"/>
                  </a:lnTo>
                  <a:lnTo>
                    <a:pt x="117" y="64"/>
                  </a:lnTo>
                  <a:lnTo>
                    <a:pt x="128" y="65"/>
                  </a:lnTo>
                  <a:lnTo>
                    <a:pt x="138" y="68"/>
                  </a:lnTo>
                  <a:lnTo>
                    <a:pt x="146" y="73"/>
                  </a:lnTo>
                  <a:lnTo>
                    <a:pt x="153" y="80"/>
                  </a:lnTo>
                  <a:lnTo>
                    <a:pt x="153" y="80"/>
                  </a:lnTo>
                  <a:lnTo>
                    <a:pt x="160" y="88"/>
                  </a:lnTo>
                  <a:lnTo>
                    <a:pt x="165" y="98"/>
                  </a:lnTo>
                  <a:lnTo>
                    <a:pt x="168" y="107"/>
                  </a:lnTo>
                  <a:lnTo>
                    <a:pt x="169" y="120"/>
                  </a:lnTo>
                  <a:lnTo>
                    <a:pt x="169" y="322"/>
                  </a:lnTo>
                  <a:lnTo>
                    <a:pt x="236" y="322"/>
                  </a:lnTo>
                  <a:lnTo>
                    <a:pt x="236" y="120"/>
                  </a:lnTo>
                  <a:lnTo>
                    <a:pt x="236" y="120"/>
                  </a:lnTo>
                  <a:lnTo>
                    <a:pt x="234" y="106"/>
                  </a:lnTo>
                  <a:lnTo>
                    <a:pt x="233" y="94"/>
                  </a:lnTo>
                  <a:lnTo>
                    <a:pt x="230" y="83"/>
                  </a:lnTo>
                  <a:lnTo>
                    <a:pt x="226" y="71"/>
                  </a:lnTo>
                  <a:lnTo>
                    <a:pt x="222" y="61"/>
                  </a:lnTo>
                  <a:lnTo>
                    <a:pt x="215" y="50"/>
                  </a:lnTo>
                  <a:lnTo>
                    <a:pt x="209" y="42"/>
                  </a:lnTo>
                  <a:lnTo>
                    <a:pt x="202" y="33"/>
                  </a:lnTo>
                  <a:lnTo>
                    <a:pt x="202"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4" name="Freeform 27"/>
            <p:cNvSpPr>
              <a:spLocks/>
            </p:cNvSpPr>
            <p:nvPr userDrawn="1"/>
          </p:nvSpPr>
          <p:spPr bwMode="auto">
            <a:xfrm>
              <a:off x="9763244" y="6224151"/>
              <a:ext cx="122238" cy="168275"/>
            </a:xfrm>
            <a:custGeom>
              <a:avLst/>
              <a:gdLst>
                <a:gd name="T0" fmla="*/ 230 w 230"/>
                <a:gd name="T1" fmla="*/ 0 h 319"/>
                <a:gd name="T2" fmla="*/ 172 w 230"/>
                <a:gd name="T3" fmla="*/ 0 h 319"/>
                <a:gd name="T4" fmla="*/ 172 w 230"/>
                <a:gd name="T5" fmla="*/ 206 h 319"/>
                <a:gd name="T6" fmla="*/ 172 w 230"/>
                <a:gd name="T7" fmla="*/ 206 h 319"/>
                <a:gd name="T8" fmla="*/ 171 w 230"/>
                <a:gd name="T9" fmla="*/ 219 h 319"/>
                <a:gd name="T10" fmla="*/ 168 w 230"/>
                <a:gd name="T11" fmla="*/ 232 h 319"/>
                <a:gd name="T12" fmla="*/ 164 w 230"/>
                <a:gd name="T13" fmla="*/ 243 h 319"/>
                <a:gd name="T14" fmla="*/ 156 w 230"/>
                <a:gd name="T15" fmla="*/ 251 h 319"/>
                <a:gd name="T16" fmla="*/ 156 w 230"/>
                <a:gd name="T17" fmla="*/ 251 h 319"/>
                <a:gd name="T18" fmla="*/ 148 w 230"/>
                <a:gd name="T19" fmla="*/ 259 h 319"/>
                <a:gd name="T20" fmla="*/ 138 w 230"/>
                <a:gd name="T21" fmla="*/ 264 h 319"/>
                <a:gd name="T22" fmla="*/ 128 w 230"/>
                <a:gd name="T23" fmla="*/ 267 h 319"/>
                <a:gd name="T24" fmla="*/ 114 w 230"/>
                <a:gd name="T25" fmla="*/ 268 h 319"/>
                <a:gd name="T26" fmla="*/ 114 w 230"/>
                <a:gd name="T27" fmla="*/ 268 h 319"/>
                <a:gd name="T28" fmla="*/ 102 w 230"/>
                <a:gd name="T29" fmla="*/ 267 h 319"/>
                <a:gd name="T30" fmla="*/ 91 w 230"/>
                <a:gd name="T31" fmla="*/ 264 h 319"/>
                <a:gd name="T32" fmla="*/ 80 w 230"/>
                <a:gd name="T33" fmla="*/ 259 h 319"/>
                <a:gd name="T34" fmla="*/ 72 w 230"/>
                <a:gd name="T35" fmla="*/ 251 h 319"/>
                <a:gd name="T36" fmla="*/ 72 w 230"/>
                <a:gd name="T37" fmla="*/ 251 h 319"/>
                <a:gd name="T38" fmla="*/ 65 w 230"/>
                <a:gd name="T39" fmla="*/ 243 h 319"/>
                <a:gd name="T40" fmla="*/ 61 w 230"/>
                <a:gd name="T41" fmla="*/ 232 h 319"/>
                <a:gd name="T42" fmla="*/ 58 w 230"/>
                <a:gd name="T43" fmla="*/ 219 h 319"/>
                <a:gd name="T44" fmla="*/ 57 w 230"/>
                <a:gd name="T45" fmla="*/ 206 h 319"/>
                <a:gd name="T46" fmla="*/ 57 w 230"/>
                <a:gd name="T47" fmla="*/ 0 h 319"/>
                <a:gd name="T48" fmla="*/ 0 w 230"/>
                <a:gd name="T49" fmla="*/ 0 h 319"/>
                <a:gd name="T50" fmla="*/ 0 w 230"/>
                <a:gd name="T51" fmla="*/ 209 h 319"/>
                <a:gd name="T52" fmla="*/ 0 w 230"/>
                <a:gd name="T53" fmla="*/ 209 h 319"/>
                <a:gd name="T54" fmla="*/ 0 w 230"/>
                <a:gd name="T55" fmla="*/ 221 h 319"/>
                <a:gd name="T56" fmla="*/ 1 w 230"/>
                <a:gd name="T57" fmla="*/ 232 h 319"/>
                <a:gd name="T58" fmla="*/ 4 w 230"/>
                <a:gd name="T59" fmla="*/ 243 h 319"/>
                <a:gd name="T60" fmla="*/ 8 w 230"/>
                <a:gd name="T61" fmla="*/ 253 h 319"/>
                <a:gd name="T62" fmla="*/ 12 w 230"/>
                <a:gd name="T63" fmla="*/ 263 h 319"/>
                <a:gd name="T64" fmla="*/ 17 w 230"/>
                <a:gd name="T65" fmla="*/ 272 h 319"/>
                <a:gd name="T66" fmla="*/ 24 w 230"/>
                <a:gd name="T67" fmla="*/ 281 h 319"/>
                <a:gd name="T68" fmla="*/ 32 w 230"/>
                <a:gd name="T69" fmla="*/ 289 h 319"/>
                <a:gd name="T70" fmla="*/ 32 w 230"/>
                <a:gd name="T71" fmla="*/ 289 h 319"/>
                <a:gd name="T72" fmla="*/ 40 w 230"/>
                <a:gd name="T73" fmla="*/ 296 h 319"/>
                <a:gd name="T74" fmla="*/ 50 w 230"/>
                <a:gd name="T75" fmla="*/ 301 h 319"/>
                <a:gd name="T76" fmla="*/ 59 w 230"/>
                <a:gd name="T77" fmla="*/ 306 h 319"/>
                <a:gd name="T78" fmla="*/ 69 w 230"/>
                <a:gd name="T79" fmla="*/ 311 h 319"/>
                <a:gd name="T80" fmla="*/ 80 w 230"/>
                <a:gd name="T81" fmla="*/ 315 h 319"/>
                <a:gd name="T82" fmla="*/ 91 w 230"/>
                <a:gd name="T83" fmla="*/ 316 h 319"/>
                <a:gd name="T84" fmla="*/ 103 w 230"/>
                <a:gd name="T85" fmla="*/ 319 h 319"/>
                <a:gd name="T86" fmla="*/ 114 w 230"/>
                <a:gd name="T87" fmla="*/ 319 h 319"/>
                <a:gd name="T88" fmla="*/ 114 w 230"/>
                <a:gd name="T89" fmla="*/ 319 h 319"/>
                <a:gd name="T90" fmla="*/ 126 w 230"/>
                <a:gd name="T91" fmla="*/ 319 h 319"/>
                <a:gd name="T92" fmla="*/ 138 w 230"/>
                <a:gd name="T93" fmla="*/ 316 h 319"/>
                <a:gd name="T94" fmla="*/ 149 w 230"/>
                <a:gd name="T95" fmla="*/ 315 h 319"/>
                <a:gd name="T96" fmla="*/ 160 w 230"/>
                <a:gd name="T97" fmla="*/ 311 h 319"/>
                <a:gd name="T98" fmla="*/ 170 w 230"/>
                <a:gd name="T99" fmla="*/ 306 h 319"/>
                <a:gd name="T100" fmla="*/ 179 w 230"/>
                <a:gd name="T101" fmla="*/ 301 h 319"/>
                <a:gd name="T102" fmla="*/ 187 w 230"/>
                <a:gd name="T103" fmla="*/ 296 h 319"/>
                <a:gd name="T104" fmla="*/ 197 w 230"/>
                <a:gd name="T105" fmla="*/ 289 h 319"/>
                <a:gd name="T106" fmla="*/ 197 w 230"/>
                <a:gd name="T107" fmla="*/ 289 h 319"/>
                <a:gd name="T108" fmla="*/ 204 w 230"/>
                <a:gd name="T109" fmla="*/ 281 h 319"/>
                <a:gd name="T110" fmla="*/ 211 w 230"/>
                <a:gd name="T111" fmla="*/ 272 h 319"/>
                <a:gd name="T112" fmla="*/ 216 w 230"/>
                <a:gd name="T113" fmla="*/ 263 h 319"/>
                <a:gd name="T114" fmla="*/ 221 w 230"/>
                <a:gd name="T115" fmla="*/ 253 h 319"/>
                <a:gd name="T116" fmla="*/ 226 w 230"/>
                <a:gd name="T117" fmla="*/ 243 h 319"/>
                <a:gd name="T118" fmla="*/ 228 w 230"/>
                <a:gd name="T119" fmla="*/ 232 h 319"/>
                <a:gd name="T120" fmla="*/ 230 w 230"/>
                <a:gd name="T121" fmla="*/ 221 h 319"/>
                <a:gd name="T122" fmla="*/ 230 w 230"/>
                <a:gd name="T123" fmla="*/ 209 h 319"/>
                <a:gd name="T124" fmla="*/ 230 w 230"/>
                <a:gd name="T12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0" h="319">
                  <a:moveTo>
                    <a:pt x="230" y="0"/>
                  </a:moveTo>
                  <a:lnTo>
                    <a:pt x="172" y="0"/>
                  </a:lnTo>
                  <a:lnTo>
                    <a:pt x="172" y="206"/>
                  </a:lnTo>
                  <a:lnTo>
                    <a:pt x="172" y="206"/>
                  </a:lnTo>
                  <a:lnTo>
                    <a:pt x="171" y="219"/>
                  </a:lnTo>
                  <a:lnTo>
                    <a:pt x="168" y="232"/>
                  </a:lnTo>
                  <a:lnTo>
                    <a:pt x="164" y="243"/>
                  </a:lnTo>
                  <a:lnTo>
                    <a:pt x="156" y="251"/>
                  </a:lnTo>
                  <a:lnTo>
                    <a:pt x="156" y="251"/>
                  </a:lnTo>
                  <a:lnTo>
                    <a:pt x="148" y="259"/>
                  </a:lnTo>
                  <a:lnTo>
                    <a:pt x="138" y="264"/>
                  </a:lnTo>
                  <a:lnTo>
                    <a:pt x="128" y="267"/>
                  </a:lnTo>
                  <a:lnTo>
                    <a:pt x="114" y="268"/>
                  </a:lnTo>
                  <a:lnTo>
                    <a:pt x="114" y="268"/>
                  </a:lnTo>
                  <a:lnTo>
                    <a:pt x="102" y="267"/>
                  </a:lnTo>
                  <a:lnTo>
                    <a:pt x="91" y="264"/>
                  </a:lnTo>
                  <a:lnTo>
                    <a:pt x="80" y="259"/>
                  </a:lnTo>
                  <a:lnTo>
                    <a:pt x="72" y="251"/>
                  </a:lnTo>
                  <a:lnTo>
                    <a:pt x="72" y="251"/>
                  </a:lnTo>
                  <a:lnTo>
                    <a:pt x="65" y="243"/>
                  </a:lnTo>
                  <a:lnTo>
                    <a:pt x="61" y="232"/>
                  </a:lnTo>
                  <a:lnTo>
                    <a:pt x="58" y="219"/>
                  </a:lnTo>
                  <a:lnTo>
                    <a:pt x="57" y="206"/>
                  </a:lnTo>
                  <a:lnTo>
                    <a:pt x="57" y="0"/>
                  </a:lnTo>
                  <a:lnTo>
                    <a:pt x="0" y="0"/>
                  </a:lnTo>
                  <a:lnTo>
                    <a:pt x="0" y="209"/>
                  </a:lnTo>
                  <a:lnTo>
                    <a:pt x="0" y="209"/>
                  </a:lnTo>
                  <a:lnTo>
                    <a:pt x="0" y="221"/>
                  </a:lnTo>
                  <a:lnTo>
                    <a:pt x="1" y="232"/>
                  </a:lnTo>
                  <a:lnTo>
                    <a:pt x="4" y="243"/>
                  </a:lnTo>
                  <a:lnTo>
                    <a:pt x="8" y="253"/>
                  </a:lnTo>
                  <a:lnTo>
                    <a:pt x="12" y="263"/>
                  </a:lnTo>
                  <a:lnTo>
                    <a:pt x="17" y="272"/>
                  </a:lnTo>
                  <a:lnTo>
                    <a:pt x="24" y="281"/>
                  </a:lnTo>
                  <a:lnTo>
                    <a:pt x="32" y="289"/>
                  </a:lnTo>
                  <a:lnTo>
                    <a:pt x="32" y="289"/>
                  </a:lnTo>
                  <a:lnTo>
                    <a:pt x="40" y="296"/>
                  </a:lnTo>
                  <a:lnTo>
                    <a:pt x="50" y="301"/>
                  </a:lnTo>
                  <a:lnTo>
                    <a:pt x="59" y="306"/>
                  </a:lnTo>
                  <a:lnTo>
                    <a:pt x="69" y="311"/>
                  </a:lnTo>
                  <a:lnTo>
                    <a:pt x="80" y="315"/>
                  </a:lnTo>
                  <a:lnTo>
                    <a:pt x="91" y="316"/>
                  </a:lnTo>
                  <a:lnTo>
                    <a:pt x="103" y="319"/>
                  </a:lnTo>
                  <a:lnTo>
                    <a:pt x="114" y="319"/>
                  </a:lnTo>
                  <a:lnTo>
                    <a:pt x="114" y="319"/>
                  </a:lnTo>
                  <a:lnTo>
                    <a:pt x="126" y="319"/>
                  </a:lnTo>
                  <a:lnTo>
                    <a:pt x="138" y="316"/>
                  </a:lnTo>
                  <a:lnTo>
                    <a:pt x="149" y="315"/>
                  </a:lnTo>
                  <a:lnTo>
                    <a:pt x="160" y="311"/>
                  </a:lnTo>
                  <a:lnTo>
                    <a:pt x="170" y="306"/>
                  </a:lnTo>
                  <a:lnTo>
                    <a:pt x="179" y="301"/>
                  </a:lnTo>
                  <a:lnTo>
                    <a:pt x="187" y="296"/>
                  </a:lnTo>
                  <a:lnTo>
                    <a:pt x="197" y="289"/>
                  </a:lnTo>
                  <a:lnTo>
                    <a:pt x="197" y="289"/>
                  </a:lnTo>
                  <a:lnTo>
                    <a:pt x="204" y="281"/>
                  </a:lnTo>
                  <a:lnTo>
                    <a:pt x="211" y="272"/>
                  </a:lnTo>
                  <a:lnTo>
                    <a:pt x="216" y="263"/>
                  </a:lnTo>
                  <a:lnTo>
                    <a:pt x="221" y="253"/>
                  </a:lnTo>
                  <a:lnTo>
                    <a:pt x="226" y="243"/>
                  </a:lnTo>
                  <a:lnTo>
                    <a:pt x="228" y="232"/>
                  </a:lnTo>
                  <a:lnTo>
                    <a:pt x="230" y="221"/>
                  </a:lnTo>
                  <a:lnTo>
                    <a:pt x="230" y="209"/>
                  </a:lnTo>
                  <a:lnTo>
                    <a:pt x="2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5" name="Freeform 28"/>
            <p:cNvSpPr>
              <a:spLocks/>
            </p:cNvSpPr>
            <p:nvPr userDrawn="1"/>
          </p:nvSpPr>
          <p:spPr bwMode="auto">
            <a:xfrm>
              <a:off x="10088681" y="6222564"/>
              <a:ext cx="123825" cy="169863"/>
            </a:xfrm>
            <a:custGeom>
              <a:avLst/>
              <a:gdLst>
                <a:gd name="T0" fmla="*/ 118 w 234"/>
                <a:gd name="T1" fmla="*/ 145 h 321"/>
                <a:gd name="T2" fmla="*/ 177 w 234"/>
                <a:gd name="T3" fmla="*/ 191 h 321"/>
                <a:gd name="T4" fmla="*/ 177 w 234"/>
                <a:gd name="T5" fmla="*/ 206 h 321"/>
                <a:gd name="T6" fmla="*/ 173 w 234"/>
                <a:gd name="T7" fmla="*/ 231 h 321"/>
                <a:gd name="T8" fmla="*/ 162 w 234"/>
                <a:gd name="T9" fmla="*/ 251 h 321"/>
                <a:gd name="T10" fmla="*/ 152 w 234"/>
                <a:gd name="T11" fmla="*/ 259 h 321"/>
                <a:gd name="T12" fmla="*/ 129 w 234"/>
                <a:gd name="T13" fmla="*/ 269 h 321"/>
                <a:gd name="T14" fmla="*/ 115 w 234"/>
                <a:gd name="T15" fmla="*/ 270 h 321"/>
                <a:gd name="T16" fmla="*/ 91 w 234"/>
                <a:gd name="T17" fmla="*/ 265 h 321"/>
                <a:gd name="T18" fmla="*/ 73 w 234"/>
                <a:gd name="T19" fmla="*/ 253 h 321"/>
                <a:gd name="T20" fmla="*/ 69 w 234"/>
                <a:gd name="T21" fmla="*/ 247 h 321"/>
                <a:gd name="T22" fmla="*/ 64 w 234"/>
                <a:gd name="T23" fmla="*/ 231 h 321"/>
                <a:gd name="T24" fmla="*/ 58 w 234"/>
                <a:gd name="T25" fmla="*/ 194 h 321"/>
                <a:gd name="T26" fmla="*/ 57 w 234"/>
                <a:gd name="T27" fmla="*/ 160 h 321"/>
                <a:gd name="T28" fmla="*/ 61 w 234"/>
                <a:gd name="T29" fmla="*/ 102 h 321"/>
                <a:gd name="T30" fmla="*/ 66 w 234"/>
                <a:gd name="T31" fmla="*/ 83 h 321"/>
                <a:gd name="T32" fmla="*/ 73 w 234"/>
                <a:gd name="T33" fmla="*/ 69 h 321"/>
                <a:gd name="T34" fmla="*/ 81 w 234"/>
                <a:gd name="T35" fmla="*/ 61 h 321"/>
                <a:gd name="T36" fmla="*/ 103 w 234"/>
                <a:gd name="T37" fmla="*/ 51 h 321"/>
                <a:gd name="T38" fmla="*/ 115 w 234"/>
                <a:gd name="T39" fmla="*/ 50 h 321"/>
                <a:gd name="T40" fmla="*/ 137 w 234"/>
                <a:gd name="T41" fmla="*/ 54 h 321"/>
                <a:gd name="T42" fmla="*/ 154 w 234"/>
                <a:gd name="T43" fmla="*/ 62 h 321"/>
                <a:gd name="T44" fmla="*/ 167 w 234"/>
                <a:gd name="T45" fmla="*/ 77 h 321"/>
                <a:gd name="T46" fmla="*/ 175 w 234"/>
                <a:gd name="T47" fmla="*/ 98 h 321"/>
                <a:gd name="T48" fmla="*/ 233 w 234"/>
                <a:gd name="T49" fmla="*/ 98 h 321"/>
                <a:gd name="T50" fmla="*/ 220 w 234"/>
                <a:gd name="T51" fmla="*/ 60 h 321"/>
                <a:gd name="T52" fmla="*/ 205 w 234"/>
                <a:gd name="T53" fmla="*/ 36 h 321"/>
                <a:gd name="T54" fmla="*/ 198 w 234"/>
                <a:gd name="T55" fmla="*/ 30 h 321"/>
                <a:gd name="T56" fmla="*/ 181 w 234"/>
                <a:gd name="T57" fmla="*/ 16 h 321"/>
                <a:gd name="T58" fmla="*/ 162 w 234"/>
                <a:gd name="T59" fmla="*/ 8 h 321"/>
                <a:gd name="T60" fmla="*/ 140 w 234"/>
                <a:gd name="T61" fmla="*/ 2 h 321"/>
                <a:gd name="T62" fmla="*/ 115 w 234"/>
                <a:gd name="T63" fmla="*/ 0 h 321"/>
                <a:gd name="T64" fmla="*/ 103 w 234"/>
                <a:gd name="T65" fmla="*/ 1 h 321"/>
                <a:gd name="T66" fmla="*/ 80 w 234"/>
                <a:gd name="T67" fmla="*/ 5 h 321"/>
                <a:gd name="T68" fmla="*/ 58 w 234"/>
                <a:gd name="T69" fmla="*/ 13 h 321"/>
                <a:gd name="T70" fmla="*/ 39 w 234"/>
                <a:gd name="T71" fmla="*/ 27 h 321"/>
                <a:gd name="T72" fmla="*/ 31 w 234"/>
                <a:gd name="T73" fmla="*/ 34 h 321"/>
                <a:gd name="T74" fmla="*/ 15 w 234"/>
                <a:gd name="T75" fmla="*/ 55 h 321"/>
                <a:gd name="T76" fmla="*/ 5 w 234"/>
                <a:gd name="T77" fmla="*/ 81 h 321"/>
                <a:gd name="T78" fmla="*/ 2 w 234"/>
                <a:gd name="T79" fmla="*/ 96 h 321"/>
                <a:gd name="T80" fmla="*/ 0 w 234"/>
                <a:gd name="T81" fmla="*/ 160 h 321"/>
                <a:gd name="T82" fmla="*/ 1 w 234"/>
                <a:gd name="T83" fmla="*/ 206 h 321"/>
                <a:gd name="T84" fmla="*/ 5 w 234"/>
                <a:gd name="T85" fmla="*/ 239 h 321"/>
                <a:gd name="T86" fmla="*/ 9 w 234"/>
                <a:gd name="T87" fmla="*/ 253 h 321"/>
                <a:gd name="T88" fmla="*/ 21 w 234"/>
                <a:gd name="T89" fmla="*/ 276 h 321"/>
                <a:gd name="T90" fmla="*/ 31 w 234"/>
                <a:gd name="T91" fmla="*/ 287 h 321"/>
                <a:gd name="T92" fmla="*/ 49 w 234"/>
                <a:gd name="T93" fmla="*/ 302 h 321"/>
                <a:gd name="T94" fmla="*/ 69 w 234"/>
                <a:gd name="T95" fmla="*/ 313 h 321"/>
                <a:gd name="T96" fmla="*/ 91 w 234"/>
                <a:gd name="T97" fmla="*/ 318 h 321"/>
                <a:gd name="T98" fmla="*/ 115 w 234"/>
                <a:gd name="T99" fmla="*/ 321 h 321"/>
                <a:gd name="T100" fmla="*/ 129 w 234"/>
                <a:gd name="T101" fmla="*/ 319 h 321"/>
                <a:gd name="T102" fmla="*/ 152 w 234"/>
                <a:gd name="T103" fmla="*/ 315 h 321"/>
                <a:gd name="T104" fmla="*/ 175 w 234"/>
                <a:gd name="T105" fmla="*/ 307 h 321"/>
                <a:gd name="T106" fmla="*/ 194 w 234"/>
                <a:gd name="T107" fmla="*/ 293 h 321"/>
                <a:gd name="T108" fmla="*/ 204 w 234"/>
                <a:gd name="T109" fmla="*/ 285 h 321"/>
                <a:gd name="T110" fmla="*/ 218 w 234"/>
                <a:gd name="T111" fmla="*/ 268 h 321"/>
                <a:gd name="T112" fmla="*/ 227 w 234"/>
                <a:gd name="T113" fmla="*/ 245 h 321"/>
                <a:gd name="T114" fmla="*/ 233 w 234"/>
                <a:gd name="T115" fmla="*/ 219 h 321"/>
                <a:gd name="T116" fmla="*/ 234 w 234"/>
                <a:gd name="T117" fmla="*/ 18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4" h="321">
                  <a:moveTo>
                    <a:pt x="234" y="145"/>
                  </a:moveTo>
                  <a:lnTo>
                    <a:pt x="118" y="145"/>
                  </a:lnTo>
                  <a:lnTo>
                    <a:pt x="118" y="191"/>
                  </a:lnTo>
                  <a:lnTo>
                    <a:pt x="177" y="191"/>
                  </a:lnTo>
                  <a:lnTo>
                    <a:pt x="177" y="206"/>
                  </a:lnTo>
                  <a:lnTo>
                    <a:pt x="177" y="206"/>
                  </a:lnTo>
                  <a:lnTo>
                    <a:pt x="175" y="220"/>
                  </a:lnTo>
                  <a:lnTo>
                    <a:pt x="173" y="231"/>
                  </a:lnTo>
                  <a:lnTo>
                    <a:pt x="169" y="242"/>
                  </a:lnTo>
                  <a:lnTo>
                    <a:pt x="162" y="251"/>
                  </a:lnTo>
                  <a:lnTo>
                    <a:pt x="162" y="251"/>
                  </a:lnTo>
                  <a:lnTo>
                    <a:pt x="152" y="259"/>
                  </a:lnTo>
                  <a:lnTo>
                    <a:pt x="141" y="265"/>
                  </a:lnTo>
                  <a:lnTo>
                    <a:pt x="129" y="269"/>
                  </a:lnTo>
                  <a:lnTo>
                    <a:pt x="115" y="270"/>
                  </a:lnTo>
                  <a:lnTo>
                    <a:pt x="115" y="270"/>
                  </a:lnTo>
                  <a:lnTo>
                    <a:pt x="103" y="269"/>
                  </a:lnTo>
                  <a:lnTo>
                    <a:pt x="91" y="265"/>
                  </a:lnTo>
                  <a:lnTo>
                    <a:pt x="81" y="259"/>
                  </a:lnTo>
                  <a:lnTo>
                    <a:pt x="73" y="253"/>
                  </a:lnTo>
                  <a:lnTo>
                    <a:pt x="73" y="253"/>
                  </a:lnTo>
                  <a:lnTo>
                    <a:pt x="69" y="247"/>
                  </a:lnTo>
                  <a:lnTo>
                    <a:pt x="66" y="239"/>
                  </a:lnTo>
                  <a:lnTo>
                    <a:pt x="64" y="231"/>
                  </a:lnTo>
                  <a:lnTo>
                    <a:pt x="61" y="220"/>
                  </a:lnTo>
                  <a:lnTo>
                    <a:pt x="58" y="194"/>
                  </a:lnTo>
                  <a:lnTo>
                    <a:pt x="57" y="160"/>
                  </a:lnTo>
                  <a:lnTo>
                    <a:pt x="57" y="160"/>
                  </a:lnTo>
                  <a:lnTo>
                    <a:pt x="58" y="128"/>
                  </a:lnTo>
                  <a:lnTo>
                    <a:pt x="61" y="102"/>
                  </a:lnTo>
                  <a:lnTo>
                    <a:pt x="64" y="91"/>
                  </a:lnTo>
                  <a:lnTo>
                    <a:pt x="66" y="83"/>
                  </a:lnTo>
                  <a:lnTo>
                    <a:pt x="69" y="74"/>
                  </a:lnTo>
                  <a:lnTo>
                    <a:pt x="73" y="69"/>
                  </a:lnTo>
                  <a:lnTo>
                    <a:pt x="73" y="69"/>
                  </a:lnTo>
                  <a:lnTo>
                    <a:pt x="81" y="61"/>
                  </a:lnTo>
                  <a:lnTo>
                    <a:pt x="92" y="55"/>
                  </a:lnTo>
                  <a:lnTo>
                    <a:pt x="103" y="51"/>
                  </a:lnTo>
                  <a:lnTo>
                    <a:pt x="115" y="50"/>
                  </a:lnTo>
                  <a:lnTo>
                    <a:pt x="115" y="50"/>
                  </a:lnTo>
                  <a:lnTo>
                    <a:pt x="126" y="51"/>
                  </a:lnTo>
                  <a:lnTo>
                    <a:pt x="137" y="54"/>
                  </a:lnTo>
                  <a:lnTo>
                    <a:pt x="145" y="57"/>
                  </a:lnTo>
                  <a:lnTo>
                    <a:pt x="154" y="62"/>
                  </a:lnTo>
                  <a:lnTo>
                    <a:pt x="160" y="69"/>
                  </a:lnTo>
                  <a:lnTo>
                    <a:pt x="167" y="77"/>
                  </a:lnTo>
                  <a:lnTo>
                    <a:pt x="171" y="87"/>
                  </a:lnTo>
                  <a:lnTo>
                    <a:pt x="175" y="98"/>
                  </a:lnTo>
                  <a:lnTo>
                    <a:pt x="233" y="98"/>
                  </a:lnTo>
                  <a:lnTo>
                    <a:pt x="233" y="98"/>
                  </a:lnTo>
                  <a:lnTo>
                    <a:pt x="228" y="77"/>
                  </a:lnTo>
                  <a:lnTo>
                    <a:pt x="220" y="60"/>
                  </a:lnTo>
                  <a:lnTo>
                    <a:pt x="211" y="43"/>
                  </a:lnTo>
                  <a:lnTo>
                    <a:pt x="205" y="36"/>
                  </a:lnTo>
                  <a:lnTo>
                    <a:pt x="198" y="30"/>
                  </a:lnTo>
                  <a:lnTo>
                    <a:pt x="198" y="30"/>
                  </a:lnTo>
                  <a:lnTo>
                    <a:pt x="190" y="23"/>
                  </a:lnTo>
                  <a:lnTo>
                    <a:pt x="181" y="16"/>
                  </a:lnTo>
                  <a:lnTo>
                    <a:pt x="171" y="12"/>
                  </a:lnTo>
                  <a:lnTo>
                    <a:pt x="162" y="8"/>
                  </a:lnTo>
                  <a:lnTo>
                    <a:pt x="151" y="4"/>
                  </a:lnTo>
                  <a:lnTo>
                    <a:pt x="140" y="2"/>
                  </a:lnTo>
                  <a:lnTo>
                    <a:pt x="128" y="1"/>
                  </a:lnTo>
                  <a:lnTo>
                    <a:pt x="115" y="0"/>
                  </a:lnTo>
                  <a:lnTo>
                    <a:pt x="115" y="0"/>
                  </a:lnTo>
                  <a:lnTo>
                    <a:pt x="103" y="1"/>
                  </a:lnTo>
                  <a:lnTo>
                    <a:pt x="91" y="2"/>
                  </a:lnTo>
                  <a:lnTo>
                    <a:pt x="80" y="5"/>
                  </a:lnTo>
                  <a:lnTo>
                    <a:pt x="69" y="9"/>
                  </a:lnTo>
                  <a:lnTo>
                    <a:pt x="58" y="13"/>
                  </a:lnTo>
                  <a:lnTo>
                    <a:pt x="49" y="19"/>
                  </a:lnTo>
                  <a:lnTo>
                    <a:pt x="39" y="27"/>
                  </a:lnTo>
                  <a:lnTo>
                    <a:pt x="31" y="34"/>
                  </a:lnTo>
                  <a:lnTo>
                    <a:pt x="31" y="34"/>
                  </a:lnTo>
                  <a:lnTo>
                    <a:pt x="21" y="45"/>
                  </a:lnTo>
                  <a:lnTo>
                    <a:pt x="15" y="55"/>
                  </a:lnTo>
                  <a:lnTo>
                    <a:pt x="9" y="68"/>
                  </a:lnTo>
                  <a:lnTo>
                    <a:pt x="5" y="81"/>
                  </a:lnTo>
                  <a:lnTo>
                    <a:pt x="5" y="81"/>
                  </a:lnTo>
                  <a:lnTo>
                    <a:pt x="2" y="96"/>
                  </a:lnTo>
                  <a:lnTo>
                    <a:pt x="1" y="114"/>
                  </a:lnTo>
                  <a:lnTo>
                    <a:pt x="0" y="160"/>
                  </a:lnTo>
                  <a:lnTo>
                    <a:pt x="0" y="160"/>
                  </a:lnTo>
                  <a:lnTo>
                    <a:pt x="1" y="206"/>
                  </a:lnTo>
                  <a:lnTo>
                    <a:pt x="2" y="224"/>
                  </a:lnTo>
                  <a:lnTo>
                    <a:pt x="5" y="239"/>
                  </a:lnTo>
                  <a:lnTo>
                    <a:pt x="5" y="239"/>
                  </a:lnTo>
                  <a:lnTo>
                    <a:pt x="9" y="253"/>
                  </a:lnTo>
                  <a:lnTo>
                    <a:pt x="15" y="265"/>
                  </a:lnTo>
                  <a:lnTo>
                    <a:pt x="21" y="276"/>
                  </a:lnTo>
                  <a:lnTo>
                    <a:pt x="31" y="287"/>
                  </a:lnTo>
                  <a:lnTo>
                    <a:pt x="31" y="287"/>
                  </a:lnTo>
                  <a:lnTo>
                    <a:pt x="39" y="293"/>
                  </a:lnTo>
                  <a:lnTo>
                    <a:pt x="49" y="302"/>
                  </a:lnTo>
                  <a:lnTo>
                    <a:pt x="58" y="307"/>
                  </a:lnTo>
                  <a:lnTo>
                    <a:pt x="69" y="313"/>
                  </a:lnTo>
                  <a:lnTo>
                    <a:pt x="80" y="315"/>
                  </a:lnTo>
                  <a:lnTo>
                    <a:pt x="91" y="318"/>
                  </a:lnTo>
                  <a:lnTo>
                    <a:pt x="103" y="319"/>
                  </a:lnTo>
                  <a:lnTo>
                    <a:pt x="115" y="321"/>
                  </a:lnTo>
                  <a:lnTo>
                    <a:pt x="115" y="321"/>
                  </a:lnTo>
                  <a:lnTo>
                    <a:pt x="129" y="319"/>
                  </a:lnTo>
                  <a:lnTo>
                    <a:pt x="141" y="318"/>
                  </a:lnTo>
                  <a:lnTo>
                    <a:pt x="152" y="315"/>
                  </a:lnTo>
                  <a:lnTo>
                    <a:pt x="164" y="311"/>
                  </a:lnTo>
                  <a:lnTo>
                    <a:pt x="175" y="307"/>
                  </a:lnTo>
                  <a:lnTo>
                    <a:pt x="185" y="300"/>
                  </a:lnTo>
                  <a:lnTo>
                    <a:pt x="194" y="293"/>
                  </a:lnTo>
                  <a:lnTo>
                    <a:pt x="204" y="285"/>
                  </a:lnTo>
                  <a:lnTo>
                    <a:pt x="204" y="285"/>
                  </a:lnTo>
                  <a:lnTo>
                    <a:pt x="211" y="276"/>
                  </a:lnTo>
                  <a:lnTo>
                    <a:pt x="218" y="268"/>
                  </a:lnTo>
                  <a:lnTo>
                    <a:pt x="222" y="257"/>
                  </a:lnTo>
                  <a:lnTo>
                    <a:pt x="227" y="245"/>
                  </a:lnTo>
                  <a:lnTo>
                    <a:pt x="230" y="232"/>
                  </a:lnTo>
                  <a:lnTo>
                    <a:pt x="233" y="219"/>
                  </a:lnTo>
                  <a:lnTo>
                    <a:pt x="234" y="205"/>
                  </a:lnTo>
                  <a:lnTo>
                    <a:pt x="234" y="189"/>
                  </a:lnTo>
                  <a:lnTo>
                    <a:pt x="234"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6" name="Freeform 29"/>
            <p:cNvSpPr>
              <a:spLocks/>
            </p:cNvSpPr>
            <p:nvPr userDrawn="1"/>
          </p:nvSpPr>
          <p:spPr bwMode="auto">
            <a:xfrm>
              <a:off x="10283944" y="6224151"/>
              <a:ext cx="107950" cy="166688"/>
            </a:xfrm>
            <a:custGeom>
              <a:avLst/>
              <a:gdLst>
                <a:gd name="T0" fmla="*/ 184 w 205"/>
                <a:gd name="T1" fmla="*/ 135 h 316"/>
                <a:gd name="T2" fmla="*/ 57 w 205"/>
                <a:gd name="T3" fmla="*/ 135 h 316"/>
                <a:gd name="T4" fmla="*/ 57 w 205"/>
                <a:gd name="T5" fmla="*/ 51 h 316"/>
                <a:gd name="T6" fmla="*/ 205 w 205"/>
                <a:gd name="T7" fmla="*/ 51 h 316"/>
                <a:gd name="T8" fmla="*/ 205 w 205"/>
                <a:gd name="T9" fmla="*/ 0 h 316"/>
                <a:gd name="T10" fmla="*/ 0 w 205"/>
                <a:gd name="T11" fmla="*/ 0 h 316"/>
                <a:gd name="T12" fmla="*/ 0 w 205"/>
                <a:gd name="T13" fmla="*/ 316 h 316"/>
                <a:gd name="T14" fmla="*/ 57 w 205"/>
                <a:gd name="T15" fmla="*/ 316 h 316"/>
                <a:gd name="T16" fmla="*/ 57 w 205"/>
                <a:gd name="T17" fmla="*/ 185 h 316"/>
                <a:gd name="T18" fmla="*/ 184 w 205"/>
                <a:gd name="T19" fmla="*/ 185 h 316"/>
                <a:gd name="T20" fmla="*/ 184 w 205"/>
                <a:gd name="T21" fmla="*/ 13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5" h="316">
                  <a:moveTo>
                    <a:pt x="184" y="135"/>
                  </a:moveTo>
                  <a:lnTo>
                    <a:pt x="57" y="135"/>
                  </a:lnTo>
                  <a:lnTo>
                    <a:pt x="57" y="51"/>
                  </a:lnTo>
                  <a:lnTo>
                    <a:pt x="205" y="51"/>
                  </a:lnTo>
                  <a:lnTo>
                    <a:pt x="205" y="0"/>
                  </a:lnTo>
                  <a:lnTo>
                    <a:pt x="0" y="0"/>
                  </a:lnTo>
                  <a:lnTo>
                    <a:pt x="0" y="316"/>
                  </a:lnTo>
                  <a:lnTo>
                    <a:pt x="57" y="316"/>
                  </a:lnTo>
                  <a:lnTo>
                    <a:pt x="57" y="185"/>
                  </a:lnTo>
                  <a:lnTo>
                    <a:pt x="184" y="185"/>
                  </a:lnTo>
                  <a:lnTo>
                    <a:pt x="184"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7" name="Freeform 30"/>
            <p:cNvSpPr>
              <a:spLocks/>
            </p:cNvSpPr>
            <p:nvPr userDrawn="1"/>
          </p:nvSpPr>
          <p:spPr bwMode="auto">
            <a:xfrm>
              <a:off x="10506194" y="6267014"/>
              <a:ext cx="87313" cy="123825"/>
            </a:xfrm>
            <a:custGeom>
              <a:avLst/>
              <a:gdLst>
                <a:gd name="T0" fmla="*/ 94 w 165"/>
                <a:gd name="T1" fmla="*/ 48 h 233"/>
                <a:gd name="T2" fmla="*/ 94 w 165"/>
                <a:gd name="T3" fmla="*/ 48 h 233"/>
                <a:gd name="T4" fmla="*/ 103 w 165"/>
                <a:gd name="T5" fmla="*/ 49 h 233"/>
                <a:gd name="T6" fmla="*/ 111 w 165"/>
                <a:gd name="T7" fmla="*/ 52 h 233"/>
                <a:gd name="T8" fmla="*/ 118 w 165"/>
                <a:gd name="T9" fmla="*/ 56 h 233"/>
                <a:gd name="T10" fmla="*/ 124 w 165"/>
                <a:gd name="T11" fmla="*/ 62 h 233"/>
                <a:gd name="T12" fmla="*/ 165 w 165"/>
                <a:gd name="T13" fmla="*/ 21 h 233"/>
                <a:gd name="T14" fmla="*/ 165 w 165"/>
                <a:gd name="T15" fmla="*/ 21 h 233"/>
                <a:gd name="T16" fmla="*/ 154 w 165"/>
                <a:gd name="T17" fmla="*/ 11 h 233"/>
                <a:gd name="T18" fmla="*/ 142 w 165"/>
                <a:gd name="T19" fmla="*/ 6 h 233"/>
                <a:gd name="T20" fmla="*/ 128 w 165"/>
                <a:gd name="T21" fmla="*/ 2 h 233"/>
                <a:gd name="T22" fmla="*/ 113 w 165"/>
                <a:gd name="T23" fmla="*/ 0 h 233"/>
                <a:gd name="T24" fmla="*/ 113 w 165"/>
                <a:gd name="T25" fmla="*/ 0 h 233"/>
                <a:gd name="T26" fmla="*/ 97 w 165"/>
                <a:gd name="T27" fmla="*/ 3 h 233"/>
                <a:gd name="T28" fmla="*/ 89 w 165"/>
                <a:gd name="T29" fmla="*/ 4 h 233"/>
                <a:gd name="T30" fmla="*/ 81 w 165"/>
                <a:gd name="T31" fmla="*/ 7 h 233"/>
                <a:gd name="T32" fmla="*/ 74 w 165"/>
                <a:gd name="T33" fmla="*/ 10 h 233"/>
                <a:gd name="T34" fmla="*/ 69 w 165"/>
                <a:gd name="T35" fmla="*/ 14 h 233"/>
                <a:gd name="T36" fmla="*/ 62 w 165"/>
                <a:gd name="T37" fmla="*/ 19 h 233"/>
                <a:gd name="T38" fmla="*/ 56 w 165"/>
                <a:gd name="T39" fmla="*/ 25 h 233"/>
                <a:gd name="T40" fmla="*/ 52 w 165"/>
                <a:gd name="T41" fmla="*/ 30 h 233"/>
                <a:gd name="T42" fmla="*/ 52 w 165"/>
                <a:gd name="T43" fmla="*/ 3 h 233"/>
                <a:gd name="T44" fmla="*/ 0 w 165"/>
                <a:gd name="T45" fmla="*/ 3 h 233"/>
                <a:gd name="T46" fmla="*/ 0 w 165"/>
                <a:gd name="T47" fmla="*/ 233 h 233"/>
                <a:gd name="T48" fmla="*/ 54 w 165"/>
                <a:gd name="T49" fmla="*/ 233 h 233"/>
                <a:gd name="T50" fmla="*/ 54 w 165"/>
                <a:gd name="T51" fmla="*/ 94 h 233"/>
                <a:gd name="T52" fmla="*/ 54 w 165"/>
                <a:gd name="T53" fmla="*/ 94 h 233"/>
                <a:gd name="T54" fmla="*/ 55 w 165"/>
                <a:gd name="T55" fmla="*/ 83 h 233"/>
                <a:gd name="T56" fmla="*/ 56 w 165"/>
                <a:gd name="T57" fmla="*/ 75 h 233"/>
                <a:gd name="T58" fmla="*/ 60 w 165"/>
                <a:gd name="T59" fmla="*/ 67 h 233"/>
                <a:gd name="T60" fmla="*/ 66 w 165"/>
                <a:gd name="T61" fmla="*/ 59 h 233"/>
                <a:gd name="T62" fmla="*/ 66 w 165"/>
                <a:gd name="T63" fmla="*/ 59 h 233"/>
                <a:gd name="T64" fmla="*/ 73 w 165"/>
                <a:gd name="T65" fmla="*/ 55 h 233"/>
                <a:gd name="T66" fmla="*/ 79 w 165"/>
                <a:gd name="T67" fmla="*/ 51 h 233"/>
                <a:gd name="T68" fmla="*/ 86 w 165"/>
                <a:gd name="T69" fmla="*/ 49 h 233"/>
                <a:gd name="T70" fmla="*/ 94 w 165"/>
                <a:gd name="T71" fmla="*/ 48 h 233"/>
                <a:gd name="T72" fmla="*/ 94 w 165"/>
                <a:gd name="T73" fmla="*/ 4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233">
                  <a:moveTo>
                    <a:pt x="94" y="48"/>
                  </a:moveTo>
                  <a:lnTo>
                    <a:pt x="94" y="48"/>
                  </a:lnTo>
                  <a:lnTo>
                    <a:pt x="103" y="49"/>
                  </a:lnTo>
                  <a:lnTo>
                    <a:pt x="111" y="52"/>
                  </a:lnTo>
                  <a:lnTo>
                    <a:pt x="118" y="56"/>
                  </a:lnTo>
                  <a:lnTo>
                    <a:pt x="124" y="62"/>
                  </a:lnTo>
                  <a:lnTo>
                    <a:pt x="165" y="21"/>
                  </a:lnTo>
                  <a:lnTo>
                    <a:pt x="165" y="21"/>
                  </a:lnTo>
                  <a:lnTo>
                    <a:pt x="154" y="11"/>
                  </a:lnTo>
                  <a:lnTo>
                    <a:pt x="142" y="6"/>
                  </a:lnTo>
                  <a:lnTo>
                    <a:pt x="128" y="2"/>
                  </a:lnTo>
                  <a:lnTo>
                    <a:pt x="113" y="0"/>
                  </a:lnTo>
                  <a:lnTo>
                    <a:pt x="113" y="0"/>
                  </a:lnTo>
                  <a:lnTo>
                    <a:pt x="97" y="3"/>
                  </a:lnTo>
                  <a:lnTo>
                    <a:pt x="89" y="4"/>
                  </a:lnTo>
                  <a:lnTo>
                    <a:pt x="81" y="7"/>
                  </a:lnTo>
                  <a:lnTo>
                    <a:pt x="74" y="10"/>
                  </a:lnTo>
                  <a:lnTo>
                    <a:pt x="69" y="14"/>
                  </a:lnTo>
                  <a:lnTo>
                    <a:pt x="62" y="19"/>
                  </a:lnTo>
                  <a:lnTo>
                    <a:pt x="56" y="25"/>
                  </a:lnTo>
                  <a:lnTo>
                    <a:pt x="52" y="30"/>
                  </a:lnTo>
                  <a:lnTo>
                    <a:pt x="52" y="3"/>
                  </a:lnTo>
                  <a:lnTo>
                    <a:pt x="0" y="3"/>
                  </a:lnTo>
                  <a:lnTo>
                    <a:pt x="0" y="233"/>
                  </a:lnTo>
                  <a:lnTo>
                    <a:pt x="54" y="233"/>
                  </a:lnTo>
                  <a:lnTo>
                    <a:pt x="54" y="94"/>
                  </a:lnTo>
                  <a:lnTo>
                    <a:pt x="54" y="94"/>
                  </a:lnTo>
                  <a:lnTo>
                    <a:pt x="55" y="83"/>
                  </a:lnTo>
                  <a:lnTo>
                    <a:pt x="56" y="75"/>
                  </a:lnTo>
                  <a:lnTo>
                    <a:pt x="60" y="67"/>
                  </a:lnTo>
                  <a:lnTo>
                    <a:pt x="66" y="59"/>
                  </a:lnTo>
                  <a:lnTo>
                    <a:pt x="66" y="59"/>
                  </a:lnTo>
                  <a:lnTo>
                    <a:pt x="73" y="55"/>
                  </a:lnTo>
                  <a:lnTo>
                    <a:pt x="79" y="51"/>
                  </a:lnTo>
                  <a:lnTo>
                    <a:pt x="86" y="49"/>
                  </a:lnTo>
                  <a:lnTo>
                    <a:pt x="94" y="48"/>
                  </a:lnTo>
                  <a:lnTo>
                    <a:pt x="94"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8" name="Freeform 31"/>
            <p:cNvSpPr>
              <a:spLocks/>
            </p:cNvSpPr>
            <p:nvPr userDrawn="1"/>
          </p:nvSpPr>
          <p:spPr bwMode="auto">
            <a:xfrm>
              <a:off x="10587156" y="6267014"/>
              <a:ext cx="104775" cy="123825"/>
            </a:xfrm>
            <a:custGeom>
              <a:avLst/>
              <a:gdLst>
                <a:gd name="T0" fmla="*/ 106 w 199"/>
                <a:gd name="T1" fmla="*/ 189 h 233"/>
                <a:gd name="T2" fmla="*/ 84 w 199"/>
                <a:gd name="T3" fmla="*/ 185 h 233"/>
                <a:gd name="T4" fmla="*/ 68 w 199"/>
                <a:gd name="T5" fmla="*/ 174 h 233"/>
                <a:gd name="T6" fmla="*/ 63 w 199"/>
                <a:gd name="T7" fmla="*/ 168 h 233"/>
                <a:gd name="T8" fmla="*/ 54 w 199"/>
                <a:gd name="T9" fmla="*/ 151 h 233"/>
                <a:gd name="T10" fmla="*/ 53 w 199"/>
                <a:gd name="T11" fmla="*/ 142 h 233"/>
                <a:gd name="T12" fmla="*/ 52 w 199"/>
                <a:gd name="T13" fmla="*/ 94 h 233"/>
                <a:gd name="T14" fmla="*/ 54 w 199"/>
                <a:gd name="T15" fmla="*/ 81 h 233"/>
                <a:gd name="T16" fmla="*/ 58 w 199"/>
                <a:gd name="T17" fmla="*/ 68 h 233"/>
                <a:gd name="T18" fmla="*/ 65 w 199"/>
                <a:gd name="T19" fmla="*/ 57 h 233"/>
                <a:gd name="T20" fmla="*/ 73 w 199"/>
                <a:gd name="T21" fmla="*/ 49 h 233"/>
                <a:gd name="T22" fmla="*/ 86 w 199"/>
                <a:gd name="T23" fmla="*/ 45 h 233"/>
                <a:gd name="T24" fmla="*/ 99 w 199"/>
                <a:gd name="T25" fmla="*/ 43 h 233"/>
                <a:gd name="T26" fmla="*/ 106 w 199"/>
                <a:gd name="T27" fmla="*/ 44 h 233"/>
                <a:gd name="T28" fmla="*/ 118 w 199"/>
                <a:gd name="T29" fmla="*/ 47 h 233"/>
                <a:gd name="T30" fmla="*/ 129 w 199"/>
                <a:gd name="T31" fmla="*/ 53 h 233"/>
                <a:gd name="T32" fmla="*/ 137 w 199"/>
                <a:gd name="T33" fmla="*/ 63 h 233"/>
                <a:gd name="T34" fmla="*/ 140 w 199"/>
                <a:gd name="T35" fmla="*/ 68 h 233"/>
                <a:gd name="T36" fmla="*/ 146 w 199"/>
                <a:gd name="T37" fmla="*/ 94 h 233"/>
                <a:gd name="T38" fmla="*/ 95 w 199"/>
                <a:gd name="T39" fmla="*/ 97 h 233"/>
                <a:gd name="T40" fmla="*/ 199 w 199"/>
                <a:gd name="T41" fmla="*/ 132 h 233"/>
                <a:gd name="T42" fmla="*/ 199 w 199"/>
                <a:gd name="T43" fmla="*/ 109 h 233"/>
                <a:gd name="T44" fmla="*/ 196 w 199"/>
                <a:gd name="T45" fmla="*/ 86 h 233"/>
                <a:gd name="T46" fmla="*/ 192 w 199"/>
                <a:gd name="T47" fmla="*/ 66 h 233"/>
                <a:gd name="T48" fmla="*/ 184 w 199"/>
                <a:gd name="T49" fmla="*/ 47 h 233"/>
                <a:gd name="T50" fmla="*/ 172 w 199"/>
                <a:gd name="T51" fmla="*/ 30 h 233"/>
                <a:gd name="T52" fmla="*/ 165 w 199"/>
                <a:gd name="T53" fmla="*/ 23 h 233"/>
                <a:gd name="T54" fmla="*/ 150 w 199"/>
                <a:gd name="T55" fmla="*/ 13 h 233"/>
                <a:gd name="T56" fmla="*/ 131 w 199"/>
                <a:gd name="T57" fmla="*/ 4 h 233"/>
                <a:gd name="T58" fmla="*/ 110 w 199"/>
                <a:gd name="T59" fmla="*/ 0 h 233"/>
                <a:gd name="T60" fmla="*/ 99 w 199"/>
                <a:gd name="T61" fmla="*/ 0 h 233"/>
                <a:gd name="T62" fmla="*/ 78 w 199"/>
                <a:gd name="T63" fmla="*/ 2 h 233"/>
                <a:gd name="T64" fmla="*/ 58 w 199"/>
                <a:gd name="T65" fmla="*/ 7 h 233"/>
                <a:gd name="T66" fmla="*/ 42 w 199"/>
                <a:gd name="T67" fmla="*/ 17 h 233"/>
                <a:gd name="T68" fmla="*/ 27 w 199"/>
                <a:gd name="T69" fmla="*/ 30 h 233"/>
                <a:gd name="T70" fmla="*/ 22 w 199"/>
                <a:gd name="T71" fmla="*/ 38 h 233"/>
                <a:gd name="T72" fmla="*/ 11 w 199"/>
                <a:gd name="T73" fmla="*/ 57 h 233"/>
                <a:gd name="T74" fmla="*/ 4 w 199"/>
                <a:gd name="T75" fmla="*/ 78 h 233"/>
                <a:gd name="T76" fmla="*/ 1 w 199"/>
                <a:gd name="T77" fmla="*/ 102 h 233"/>
                <a:gd name="T78" fmla="*/ 0 w 199"/>
                <a:gd name="T79" fmla="*/ 116 h 233"/>
                <a:gd name="T80" fmla="*/ 1 w 199"/>
                <a:gd name="T81" fmla="*/ 143 h 233"/>
                <a:gd name="T82" fmla="*/ 7 w 199"/>
                <a:gd name="T83" fmla="*/ 168 h 233"/>
                <a:gd name="T84" fmla="*/ 15 w 199"/>
                <a:gd name="T85" fmla="*/ 188 h 233"/>
                <a:gd name="T86" fmla="*/ 26 w 199"/>
                <a:gd name="T87" fmla="*/ 204 h 233"/>
                <a:gd name="T88" fmla="*/ 41 w 199"/>
                <a:gd name="T89" fmla="*/ 217 h 233"/>
                <a:gd name="T90" fmla="*/ 58 w 199"/>
                <a:gd name="T91" fmla="*/ 226 h 233"/>
                <a:gd name="T92" fmla="*/ 80 w 199"/>
                <a:gd name="T93" fmla="*/ 232 h 233"/>
                <a:gd name="T94" fmla="*/ 105 w 199"/>
                <a:gd name="T95" fmla="*/ 233 h 233"/>
                <a:gd name="T96" fmla="*/ 117 w 199"/>
                <a:gd name="T97" fmla="*/ 232 h 233"/>
                <a:gd name="T98" fmla="*/ 140 w 199"/>
                <a:gd name="T99" fmla="*/ 228 h 233"/>
                <a:gd name="T100" fmla="*/ 162 w 199"/>
                <a:gd name="T101" fmla="*/ 219 h 233"/>
                <a:gd name="T102" fmla="*/ 181 w 199"/>
                <a:gd name="T103" fmla="*/ 207 h 233"/>
                <a:gd name="T104" fmla="*/ 158 w 199"/>
                <a:gd name="T105" fmla="*/ 168 h 233"/>
                <a:gd name="T106" fmla="*/ 147 w 199"/>
                <a:gd name="T107" fmla="*/ 177 h 233"/>
                <a:gd name="T108" fmla="*/ 121 w 199"/>
                <a:gd name="T109" fmla="*/ 188 h 233"/>
                <a:gd name="T110" fmla="*/ 106 w 199"/>
                <a:gd name="T111" fmla="*/ 18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9" h="233">
                  <a:moveTo>
                    <a:pt x="106" y="189"/>
                  </a:moveTo>
                  <a:lnTo>
                    <a:pt x="106" y="189"/>
                  </a:lnTo>
                  <a:lnTo>
                    <a:pt x="94" y="188"/>
                  </a:lnTo>
                  <a:lnTo>
                    <a:pt x="84" y="185"/>
                  </a:lnTo>
                  <a:lnTo>
                    <a:pt x="76" y="181"/>
                  </a:lnTo>
                  <a:lnTo>
                    <a:pt x="68" y="174"/>
                  </a:lnTo>
                  <a:lnTo>
                    <a:pt x="68" y="174"/>
                  </a:lnTo>
                  <a:lnTo>
                    <a:pt x="63" y="168"/>
                  </a:lnTo>
                  <a:lnTo>
                    <a:pt x="57" y="160"/>
                  </a:lnTo>
                  <a:lnTo>
                    <a:pt x="54" y="151"/>
                  </a:lnTo>
                  <a:lnTo>
                    <a:pt x="53" y="142"/>
                  </a:lnTo>
                  <a:lnTo>
                    <a:pt x="53" y="142"/>
                  </a:lnTo>
                  <a:lnTo>
                    <a:pt x="52" y="139"/>
                  </a:lnTo>
                  <a:lnTo>
                    <a:pt x="52" y="94"/>
                  </a:lnTo>
                  <a:lnTo>
                    <a:pt x="52" y="94"/>
                  </a:lnTo>
                  <a:lnTo>
                    <a:pt x="54" y="81"/>
                  </a:lnTo>
                  <a:lnTo>
                    <a:pt x="58" y="68"/>
                  </a:lnTo>
                  <a:lnTo>
                    <a:pt x="58" y="68"/>
                  </a:lnTo>
                  <a:lnTo>
                    <a:pt x="61" y="63"/>
                  </a:lnTo>
                  <a:lnTo>
                    <a:pt x="65" y="57"/>
                  </a:lnTo>
                  <a:lnTo>
                    <a:pt x="69" y="53"/>
                  </a:lnTo>
                  <a:lnTo>
                    <a:pt x="73" y="49"/>
                  </a:lnTo>
                  <a:lnTo>
                    <a:pt x="79" y="47"/>
                  </a:lnTo>
                  <a:lnTo>
                    <a:pt x="86" y="45"/>
                  </a:lnTo>
                  <a:lnTo>
                    <a:pt x="91" y="44"/>
                  </a:lnTo>
                  <a:lnTo>
                    <a:pt x="99" y="43"/>
                  </a:lnTo>
                  <a:lnTo>
                    <a:pt x="99" y="43"/>
                  </a:lnTo>
                  <a:lnTo>
                    <a:pt x="106" y="44"/>
                  </a:lnTo>
                  <a:lnTo>
                    <a:pt x="113" y="45"/>
                  </a:lnTo>
                  <a:lnTo>
                    <a:pt x="118" y="47"/>
                  </a:lnTo>
                  <a:lnTo>
                    <a:pt x="124" y="49"/>
                  </a:lnTo>
                  <a:lnTo>
                    <a:pt x="129" y="53"/>
                  </a:lnTo>
                  <a:lnTo>
                    <a:pt x="133" y="57"/>
                  </a:lnTo>
                  <a:lnTo>
                    <a:pt x="137" y="63"/>
                  </a:lnTo>
                  <a:lnTo>
                    <a:pt x="140" y="68"/>
                  </a:lnTo>
                  <a:lnTo>
                    <a:pt x="140" y="68"/>
                  </a:lnTo>
                  <a:lnTo>
                    <a:pt x="144" y="81"/>
                  </a:lnTo>
                  <a:lnTo>
                    <a:pt x="146" y="94"/>
                  </a:lnTo>
                  <a:lnTo>
                    <a:pt x="146" y="97"/>
                  </a:lnTo>
                  <a:lnTo>
                    <a:pt x="95" y="97"/>
                  </a:lnTo>
                  <a:lnTo>
                    <a:pt x="95" y="132"/>
                  </a:lnTo>
                  <a:lnTo>
                    <a:pt x="199" y="132"/>
                  </a:lnTo>
                  <a:lnTo>
                    <a:pt x="199" y="109"/>
                  </a:lnTo>
                  <a:lnTo>
                    <a:pt x="199" y="109"/>
                  </a:lnTo>
                  <a:lnTo>
                    <a:pt x="197" y="97"/>
                  </a:lnTo>
                  <a:lnTo>
                    <a:pt x="196" y="86"/>
                  </a:lnTo>
                  <a:lnTo>
                    <a:pt x="195" y="75"/>
                  </a:lnTo>
                  <a:lnTo>
                    <a:pt x="192" y="66"/>
                  </a:lnTo>
                  <a:lnTo>
                    <a:pt x="188" y="56"/>
                  </a:lnTo>
                  <a:lnTo>
                    <a:pt x="184" y="47"/>
                  </a:lnTo>
                  <a:lnTo>
                    <a:pt x="178" y="38"/>
                  </a:lnTo>
                  <a:lnTo>
                    <a:pt x="172" y="30"/>
                  </a:lnTo>
                  <a:lnTo>
                    <a:pt x="172" y="30"/>
                  </a:lnTo>
                  <a:lnTo>
                    <a:pt x="165" y="23"/>
                  </a:lnTo>
                  <a:lnTo>
                    <a:pt x="158" y="17"/>
                  </a:lnTo>
                  <a:lnTo>
                    <a:pt x="150" y="13"/>
                  </a:lnTo>
                  <a:lnTo>
                    <a:pt x="140" y="7"/>
                  </a:lnTo>
                  <a:lnTo>
                    <a:pt x="131" y="4"/>
                  </a:lnTo>
                  <a:lnTo>
                    <a:pt x="121" y="2"/>
                  </a:lnTo>
                  <a:lnTo>
                    <a:pt x="110" y="0"/>
                  </a:lnTo>
                  <a:lnTo>
                    <a:pt x="99" y="0"/>
                  </a:lnTo>
                  <a:lnTo>
                    <a:pt x="99" y="0"/>
                  </a:lnTo>
                  <a:lnTo>
                    <a:pt x="88" y="0"/>
                  </a:lnTo>
                  <a:lnTo>
                    <a:pt x="78" y="2"/>
                  </a:lnTo>
                  <a:lnTo>
                    <a:pt x="68" y="4"/>
                  </a:lnTo>
                  <a:lnTo>
                    <a:pt x="58" y="7"/>
                  </a:lnTo>
                  <a:lnTo>
                    <a:pt x="50" y="11"/>
                  </a:lnTo>
                  <a:lnTo>
                    <a:pt x="42" y="17"/>
                  </a:lnTo>
                  <a:lnTo>
                    <a:pt x="34" y="23"/>
                  </a:lnTo>
                  <a:lnTo>
                    <a:pt x="27" y="30"/>
                  </a:lnTo>
                  <a:lnTo>
                    <a:pt x="27" y="30"/>
                  </a:lnTo>
                  <a:lnTo>
                    <a:pt x="22" y="38"/>
                  </a:lnTo>
                  <a:lnTo>
                    <a:pt x="15" y="47"/>
                  </a:lnTo>
                  <a:lnTo>
                    <a:pt x="11" y="57"/>
                  </a:lnTo>
                  <a:lnTo>
                    <a:pt x="7" y="67"/>
                  </a:lnTo>
                  <a:lnTo>
                    <a:pt x="4" y="78"/>
                  </a:lnTo>
                  <a:lnTo>
                    <a:pt x="1" y="90"/>
                  </a:lnTo>
                  <a:lnTo>
                    <a:pt x="1" y="102"/>
                  </a:lnTo>
                  <a:lnTo>
                    <a:pt x="0" y="116"/>
                  </a:lnTo>
                  <a:lnTo>
                    <a:pt x="0" y="116"/>
                  </a:lnTo>
                  <a:lnTo>
                    <a:pt x="0" y="131"/>
                  </a:lnTo>
                  <a:lnTo>
                    <a:pt x="1" y="143"/>
                  </a:lnTo>
                  <a:lnTo>
                    <a:pt x="4" y="155"/>
                  </a:lnTo>
                  <a:lnTo>
                    <a:pt x="7" y="168"/>
                  </a:lnTo>
                  <a:lnTo>
                    <a:pt x="11" y="179"/>
                  </a:lnTo>
                  <a:lnTo>
                    <a:pt x="15" y="188"/>
                  </a:lnTo>
                  <a:lnTo>
                    <a:pt x="20" y="196"/>
                  </a:lnTo>
                  <a:lnTo>
                    <a:pt x="26" y="204"/>
                  </a:lnTo>
                  <a:lnTo>
                    <a:pt x="33" y="211"/>
                  </a:lnTo>
                  <a:lnTo>
                    <a:pt x="41" y="217"/>
                  </a:lnTo>
                  <a:lnTo>
                    <a:pt x="49" y="222"/>
                  </a:lnTo>
                  <a:lnTo>
                    <a:pt x="58" y="226"/>
                  </a:lnTo>
                  <a:lnTo>
                    <a:pt x="69" y="229"/>
                  </a:lnTo>
                  <a:lnTo>
                    <a:pt x="80" y="232"/>
                  </a:lnTo>
                  <a:lnTo>
                    <a:pt x="93" y="233"/>
                  </a:lnTo>
                  <a:lnTo>
                    <a:pt x="105" y="233"/>
                  </a:lnTo>
                  <a:lnTo>
                    <a:pt x="105" y="233"/>
                  </a:lnTo>
                  <a:lnTo>
                    <a:pt x="117" y="232"/>
                  </a:lnTo>
                  <a:lnTo>
                    <a:pt x="129" y="230"/>
                  </a:lnTo>
                  <a:lnTo>
                    <a:pt x="140" y="228"/>
                  </a:lnTo>
                  <a:lnTo>
                    <a:pt x="151" y="225"/>
                  </a:lnTo>
                  <a:lnTo>
                    <a:pt x="162" y="219"/>
                  </a:lnTo>
                  <a:lnTo>
                    <a:pt x="172" y="214"/>
                  </a:lnTo>
                  <a:lnTo>
                    <a:pt x="181" y="207"/>
                  </a:lnTo>
                  <a:lnTo>
                    <a:pt x="191" y="199"/>
                  </a:lnTo>
                  <a:lnTo>
                    <a:pt x="158" y="168"/>
                  </a:lnTo>
                  <a:lnTo>
                    <a:pt x="158" y="168"/>
                  </a:lnTo>
                  <a:lnTo>
                    <a:pt x="147" y="177"/>
                  </a:lnTo>
                  <a:lnTo>
                    <a:pt x="135" y="184"/>
                  </a:lnTo>
                  <a:lnTo>
                    <a:pt x="121" y="188"/>
                  </a:lnTo>
                  <a:lnTo>
                    <a:pt x="106" y="189"/>
                  </a:lnTo>
                  <a:lnTo>
                    <a:pt x="106"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9" name="Freeform 32"/>
            <p:cNvSpPr>
              <a:spLocks/>
            </p:cNvSpPr>
            <p:nvPr userDrawn="1"/>
          </p:nvSpPr>
          <p:spPr bwMode="auto">
            <a:xfrm>
              <a:off x="10696694" y="6236851"/>
              <a:ext cx="61913" cy="153988"/>
            </a:xfrm>
            <a:custGeom>
              <a:avLst/>
              <a:gdLst>
                <a:gd name="T0" fmla="*/ 39 w 118"/>
                <a:gd name="T1" fmla="*/ 272 h 292"/>
                <a:gd name="T2" fmla="*/ 39 w 118"/>
                <a:gd name="T3" fmla="*/ 272 h 292"/>
                <a:gd name="T4" fmla="*/ 49 w 118"/>
                <a:gd name="T5" fmla="*/ 280 h 292"/>
                <a:gd name="T6" fmla="*/ 61 w 118"/>
                <a:gd name="T7" fmla="*/ 287 h 292"/>
                <a:gd name="T8" fmla="*/ 75 w 118"/>
                <a:gd name="T9" fmla="*/ 291 h 292"/>
                <a:gd name="T10" fmla="*/ 90 w 118"/>
                <a:gd name="T11" fmla="*/ 292 h 292"/>
                <a:gd name="T12" fmla="*/ 118 w 118"/>
                <a:gd name="T13" fmla="*/ 292 h 292"/>
                <a:gd name="T14" fmla="*/ 118 w 118"/>
                <a:gd name="T15" fmla="*/ 247 h 292"/>
                <a:gd name="T16" fmla="*/ 101 w 118"/>
                <a:gd name="T17" fmla="*/ 247 h 292"/>
                <a:gd name="T18" fmla="*/ 101 w 118"/>
                <a:gd name="T19" fmla="*/ 247 h 292"/>
                <a:gd name="T20" fmla="*/ 95 w 118"/>
                <a:gd name="T21" fmla="*/ 247 h 292"/>
                <a:gd name="T22" fmla="*/ 91 w 118"/>
                <a:gd name="T23" fmla="*/ 246 h 292"/>
                <a:gd name="T24" fmla="*/ 87 w 118"/>
                <a:gd name="T25" fmla="*/ 244 h 292"/>
                <a:gd name="T26" fmla="*/ 83 w 118"/>
                <a:gd name="T27" fmla="*/ 242 h 292"/>
                <a:gd name="T28" fmla="*/ 80 w 118"/>
                <a:gd name="T29" fmla="*/ 238 h 292"/>
                <a:gd name="T30" fmla="*/ 79 w 118"/>
                <a:gd name="T31" fmla="*/ 233 h 292"/>
                <a:gd name="T32" fmla="*/ 78 w 118"/>
                <a:gd name="T33" fmla="*/ 229 h 292"/>
                <a:gd name="T34" fmla="*/ 78 w 118"/>
                <a:gd name="T35" fmla="*/ 224 h 292"/>
                <a:gd name="T36" fmla="*/ 78 w 118"/>
                <a:gd name="T37" fmla="*/ 108 h 292"/>
                <a:gd name="T38" fmla="*/ 118 w 118"/>
                <a:gd name="T39" fmla="*/ 108 h 292"/>
                <a:gd name="T40" fmla="*/ 118 w 118"/>
                <a:gd name="T41" fmla="*/ 69 h 292"/>
                <a:gd name="T42" fmla="*/ 78 w 118"/>
                <a:gd name="T43" fmla="*/ 69 h 292"/>
                <a:gd name="T44" fmla="*/ 78 w 118"/>
                <a:gd name="T45" fmla="*/ 0 h 292"/>
                <a:gd name="T46" fmla="*/ 24 w 118"/>
                <a:gd name="T47" fmla="*/ 0 h 292"/>
                <a:gd name="T48" fmla="*/ 24 w 118"/>
                <a:gd name="T49" fmla="*/ 69 h 292"/>
                <a:gd name="T50" fmla="*/ 0 w 118"/>
                <a:gd name="T51" fmla="*/ 69 h 292"/>
                <a:gd name="T52" fmla="*/ 0 w 118"/>
                <a:gd name="T53" fmla="*/ 108 h 292"/>
                <a:gd name="T54" fmla="*/ 24 w 118"/>
                <a:gd name="T55" fmla="*/ 108 h 292"/>
                <a:gd name="T56" fmla="*/ 24 w 118"/>
                <a:gd name="T57" fmla="*/ 227 h 292"/>
                <a:gd name="T58" fmla="*/ 24 w 118"/>
                <a:gd name="T59" fmla="*/ 227 h 292"/>
                <a:gd name="T60" fmla="*/ 24 w 118"/>
                <a:gd name="T61" fmla="*/ 240 h 292"/>
                <a:gd name="T62" fmla="*/ 29 w 118"/>
                <a:gd name="T63" fmla="*/ 251 h 292"/>
                <a:gd name="T64" fmla="*/ 33 w 118"/>
                <a:gd name="T65" fmla="*/ 262 h 292"/>
                <a:gd name="T66" fmla="*/ 39 w 118"/>
                <a:gd name="T67" fmla="*/ 272 h 292"/>
                <a:gd name="T68" fmla="*/ 39 w 118"/>
                <a:gd name="T69" fmla="*/ 27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8" h="292">
                  <a:moveTo>
                    <a:pt x="39" y="272"/>
                  </a:moveTo>
                  <a:lnTo>
                    <a:pt x="39" y="272"/>
                  </a:lnTo>
                  <a:lnTo>
                    <a:pt x="49" y="280"/>
                  </a:lnTo>
                  <a:lnTo>
                    <a:pt x="61" y="287"/>
                  </a:lnTo>
                  <a:lnTo>
                    <a:pt x="75" y="291"/>
                  </a:lnTo>
                  <a:lnTo>
                    <a:pt x="90" y="292"/>
                  </a:lnTo>
                  <a:lnTo>
                    <a:pt x="118" y="292"/>
                  </a:lnTo>
                  <a:lnTo>
                    <a:pt x="118" y="247"/>
                  </a:lnTo>
                  <a:lnTo>
                    <a:pt x="101" y="247"/>
                  </a:lnTo>
                  <a:lnTo>
                    <a:pt x="101" y="247"/>
                  </a:lnTo>
                  <a:lnTo>
                    <a:pt x="95" y="247"/>
                  </a:lnTo>
                  <a:lnTo>
                    <a:pt x="91" y="246"/>
                  </a:lnTo>
                  <a:lnTo>
                    <a:pt x="87" y="244"/>
                  </a:lnTo>
                  <a:lnTo>
                    <a:pt x="83" y="242"/>
                  </a:lnTo>
                  <a:lnTo>
                    <a:pt x="80" y="238"/>
                  </a:lnTo>
                  <a:lnTo>
                    <a:pt x="79" y="233"/>
                  </a:lnTo>
                  <a:lnTo>
                    <a:pt x="78" y="229"/>
                  </a:lnTo>
                  <a:lnTo>
                    <a:pt x="78" y="224"/>
                  </a:lnTo>
                  <a:lnTo>
                    <a:pt x="78" y="108"/>
                  </a:lnTo>
                  <a:lnTo>
                    <a:pt x="118" y="108"/>
                  </a:lnTo>
                  <a:lnTo>
                    <a:pt x="118" y="69"/>
                  </a:lnTo>
                  <a:lnTo>
                    <a:pt x="78" y="69"/>
                  </a:lnTo>
                  <a:lnTo>
                    <a:pt x="78" y="0"/>
                  </a:lnTo>
                  <a:lnTo>
                    <a:pt x="24" y="0"/>
                  </a:lnTo>
                  <a:lnTo>
                    <a:pt x="24" y="69"/>
                  </a:lnTo>
                  <a:lnTo>
                    <a:pt x="0" y="69"/>
                  </a:lnTo>
                  <a:lnTo>
                    <a:pt x="0" y="108"/>
                  </a:lnTo>
                  <a:lnTo>
                    <a:pt x="24" y="108"/>
                  </a:lnTo>
                  <a:lnTo>
                    <a:pt x="24" y="227"/>
                  </a:lnTo>
                  <a:lnTo>
                    <a:pt x="24" y="227"/>
                  </a:lnTo>
                  <a:lnTo>
                    <a:pt x="24" y="240"/>
                  </a:lnTo>
                  <a:lnTo>
                    <a:pt x="29" y="251"/>
                  </a:lnTo>
                  <a:lnTo>
                    <a:pt x="33" y="262"/>
                  </a:lnTo>
                  <a:lnTo>
                    <a:pt x="39" y="272"/>
                  </a:lnTo>
                  <a:lnTo>
                    <a:pt x="39"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0" name="Freeform 33"/>
            <p:cNvSpPr>
              <a:spLocks/>
            </p:cNvSpPr>
            <p:nvPr userDrawn="1"/>
          </p:nvSpPr>
          <p:spPr bwMode="auto">
            <a:xfrm>
              <a:off x="10885606" y="6267014"/>
              <a:ext cx="100013" cy="169863"/>
            </a:xfrm>
            <a:custGeom>
              <a:avLst/>
              <a:gdLst>
                <a:gd name="T0" fmla="*/ 138 w 189"/>
                <a:gd name="T1" fmla="*/ 3 h 321"/>
                <a:gd name="T2" fmla="*/ 133 w 189"/>
                <a:gd name="T3" fmla="*/ 24 h 321"/>
                <a:gd name="T4" fmla="*/ 121 w 189"/>
                <a:gd name="T5" fmla="*/ 14 h 321"/>
                <a:gd name="T6" fmla="*/ 109 w 189"/>
                <a:gd name="T7" fmla="*/ 7 h 321"/>
                <a:gd name="T8" fmla="*/ 94 w 189"/>
                <a:gd name="T9" fmla="*/ 3 h 321"/>
                <a:gd name="T10" fmla="*/ 78 w 189"/>
                <a:gd name="T11" fmla="*/ 0 h 321"/>
                <a:gd name="T12" fmla="*/ 48 w 189"/>
                <a:gd name="T13" fmla="*/ 5 h 321"/>
                <a:gd name="T14" fmla="*/ 23 w 189"/>
                <a:gd name="T15" fmla="*/ 20 h 321"/>
                <a:gd name="T16" fmla="*/ 18 w 189"/>
                <a:gd name="T17" fmla="*/ 27 h 321"/>
                <a:gd name="T18" fmla="*/ 10 w 189"/>
                <a:gd name="T19" fmla="*/ 44 h 321"/>
                <a:gd name="T20" fmla="*/ 4 w 189"/>
                <a:gd name="T21" fmla="*/ 67 h 321"/>
                <a:gd name="T22" fmla="*/ 0 w 189"/>
                <a:gd name="T23" fmla="*/ 112 h 321"/>
                <a:gd name="T24" fmla="*/ 1 w 189"/>
                <a:gd name="T25" fmla="*/ 143 h 321"/>
                <a:gd name="T26" fmla="*/ 5 w 189"/>
                <a:gd name="T27" fmla="*/ 169 h 321"/>
                <a:gd name="T28" fmla="*/ 14 w 189"/>
                <a:gd name="T29" fmla="*/ 188 h 321"/>
                <a:gd name="T30" fmla="*/ 23 w 189"/>
                <a:gd name="T31" fmla="*/ 203 h 321"/>
                <a:gd name="T32" fmla="*/ 34 w 189"/>
                <a:gd name="T33" fmla="*/ 211 h 321"/>
                <a:gd name="T34" fmla="*/ 61 w 189"/>
                <a:gd name="T35" fmla="*/ 220 h 321"/>
                <a:gd name="T36" fmla="*/ 78 w 189"/>
                <a:gd name="T37" fmla="*/ 222 h 321"/>
                <a:gd name="T38" fmla="*/ 93 w 189"/>
                <a:gd name="T39" fmla="*/ 175 h 321"/>
                <a:gd name="T40" fmla="*/ 82 w 189"/>
                <a:gd name="T41" fmla="*/ 173 h 321"/>
                <a:gd name="T42" fmla="*/ 65 w 189"/>
                <a:gd name="T43" fmla="*/ 163 h 321"/>
                <a:gd name="T44" fmla="*/ 60 w 189"/>
                <a:gd name="T45" fmla="*/ 154 h 321"/>
                <a:gd name="T46" fmla="*/ 56 w 189"/>
                <a:gd name="T47" fmla="*/ 137 h 321"/>
                <a:gd name="T48" fmla="*/ 53 w 189"/>
                <a:gd name="T49" fmla="*/ 112 h 321"/>
                <a:gd name="T50" fmla="*/ 55 w 189"/>
                <a:gd name="T51" fmla="*/ 98 h 321"/>
                <a:gd name="T52" fmla="*/ 57 w 189"/>
                <a:gd name="T53" fmla="*/ 76 h 321"/>
                <a:gd name="T54" fmla="*/ 60 w 189"/>
                <a:gd name="T55" fmla="*/ 68 h 321"/>
                <a:gd name="T56" fmla="*/ 74 w 189"/>
                <a:gd name="T57" fmla="*/ 53 h 321"/>
                <a:gd name="T58" fmla="*/ 94 w 189"/>
                <a:gd name="T59" fmla="*/ 48 h 321"/>
                <a:gd name="T60" fmla="*/ 106 w 189"/>
                <a:gd name="T61" fmla="*/ 49 h 321"/>
                <a:gd name="T62" fmla="*/ 124 w 189"/>
                <a:gd name="T63" fmla="*/ 60 h 321"/>
                <a:gd name="T64" fmla="*/ 129 w 189"/>
                <a:gd name="T65" fmla="*/ 68 h 321"/>
                <a:gd name="T66" fmla="*/ 135 w 189"/>
                <a:gd name="T67" fmla="*/ 86 h 321"/>
                <a:gd name="T68" fmla="*/ 136 w 189"/>
                <a:gd name="T69" fmla="*/ 112 h 321"/>
                <a:gd name="T70" fmla="*/ 136 w 189"/>
                <a:gd name="T71" fmla="*/ 224 h 321"/>
                <a:gd name="T72" fmla="*/ 133 w 189"/>
                <a:gd name="T73" fmla="*/ 245 h 321"/>
                <a:gd name="T74" fmla="*/ 124 w 189"/>
                <a:gd name="T75" fmla="*/ 260 h 321"/>
                <a:gd name="T76" fmla="*/ 117 w 189"/>
                <a:gd name="T77" fmla="*/ 267 h 321"/>
                <a:gd name="T78" fmla="*/ 98 w 189"/>
                <a:gd name="T79" fmla="*/ 275 h 321"/>
                <a:gd name="T80" fmla="*/ 86 w 189"/>
                <a:gd name="T81" fmla="*/ 276 h 321"/>
                <a:gd name="T82" fmla="*/ 61 w 189"/>
                <a:gd name="T83" fmla="*/ 272 h 321"/>
                <a:gd name="T84" fmla="*/ 40 w 189"/>
                <a:gd name="T85" fmla="*/ 260 h 321"/>
                <a:gd name="T86" fmla="*/ 7 w 189"/>
                <a:gd name="T87" fmla="*/ 292 h 321"/>
                <a:gd name="T88" fmla="*/ 23 w 189"/>
                <a:gd name="T89" fmla="*/ 305 h 321"/>
                <a:gd name="T90" fmla="*/ 44 w 189"/>
                <a:gd name="T91" fmla="*/ 313 h 321"/>
                <a:gd name="T92" fmla="*/ 64 w 189"/>
                <a:gd name="T93" fmla="*/ 318 h 321"/>
                <a:gd name="T94" fmla="*/ 89 w 189"/>
                <a:gd name="T95" fmla="*/ 321 h 321"/>
                <a:gd name="T96" fmla="*/ 99 w 189"/>
                <a:gd name="T97" fmla="*/ 320 h 321"/>
                <a:gd name="T98" fmla="*/ 120 w 189"/>
                <a:gd name="T99" fmla="*/ 317 h 321"/>
                <a:gd name="T100" fmla="*/ 139 w 189"/>
                <a:gd name="T101" fmla="*/ 310 h 321"/>
                <a:gd name="T102" fmla="*/ 155 w 189"/>
                <a:gd name="T103" fmla="*/ 301 h 321"/>
                <a:gd name="T104" fmla="*/ 162 w 189"/>
                <a:gd name="T105" fmla="*/ 294 h 321"/>
                <a:gd name="T106" fmla="*/ 174 w 189"/>
                <a:gd name="T107" fmla="*/ 280 h 321"/>
                <a:gd name="T108" fmla="*/ 183 w 189"/>
                <a:gd name="T109" fmla="*/ 264 h 321"/>
                <a:gd name="T110" fmla="*/ 187 w 189"/>
                <a:gd name="T111" fmla="*/ 246 h 321"/>
                <a:gd name="T112" fmla="*/ 189 w 189"/>
                <a:gd name="T113" fmla="*/ 226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9" h="321">
                  <a:moveTo>
                    <a:pt x="189" y="3"/>
                  </a:moveTo>
                  <a:lnTo>
                    <a:pt x="138" y="3"/>
                  </a:lnTo>
                  <a:lnTo>
                    <a:pt x="138" y="30"/>
                  </a:lnTo>
                  <a:lnTo>
                    <a:pt x="133" y="24"/>
                  </a:lnTo>
                  <a:lnTo>
                    <a:pt x="133" y="24"/>
                  </a:lnTo>
                  <a:lnTo>
                    <a:pt x="121" y="14"/>
                  </a:lnTo>
                  <a:lnTo>
                    <a:pt x="116" y="10"/>
                  </a:lnTo>
                  <a:lnTo>
                    <a:pt x="109" y="7"/>
                  </a:lnTo>
                  <a:lnTo>
                    <a:pt x="101" y="4"/>
                  </a:lnTo>
                  <a:lnTo>
                    <a:pt x="94" y="3"/>
                  </a:lnTo>
                  <a:lnTo>
                    <a:pt x="78" y="0"/>
                  </a:lnTo>
                  <a:lnTo>
                    <a:pt x="78" y="0"/>
                  </a:lnTo>
                  <a:lnTo>
                    <a:pt x="61" y="1"/>
                  </a:lnTo>
                  <a:lnTo>
                    <a:pt x="48" y="5"/>
                  </a:lnTo>
                  <a:lnTo>
                    <a:pt x="34" y="12"/>
                  </a:lnTo>
                  <a:lnTo>
                    <a:pt x="23" y="20"/>
                  </a:lnTo>
                  <a:lnTo>
                    <a:pt x="23" y="20"/>
                  </a:lnTo>
                  <a:lnTo>
                    <a:pt x="18" y="27"/>
                  </a:lnTo>
                  <a:lnTo>
                    <a:pt x="14" y="35"/>
                  </a:lnTo>
                  <a:lnTo>
                    <a:pt x="10" y="44"/>
                  </a:lnTo>
                  <a:lnTo>
                    <a:pt x="5" y="54"/>
                  </a:lnTo>
                  <a:lnTo>
                    <a:pt x="4" y="67"/>
                  </a:lnTo>
                  <a:lnTo>
                    <a:pt x="1" y="80"/>
                  </a:lnTo>
                  <a:lnTo>
                    <a:pt x="0" y="112"/>
                  </a:lnTo>
                  <a:lnTo>
                    <a:pt x="0" y="112"/>
                  </a:lnTo>
                  <a:lnTo>
                    <a:pt x="1" y="143"/>
                  </a:lnTo>
                  <a:lnTo>
                    <a:pt x="4" y="156"/>
                  </a:lnTo>
                  <a:lnTo>
                    <a:pt x="5" y="169"/>
                  </a:lnTo>
                  <a:lnTo>
                    <a:pt x="10" y="178"/>
                  </a:lnTo>
                  <a:lnTo>
                    <a:pt x="14" y="188"/>
                  </a:lnTo>
                  <a:lnTo>
                    <a:pt x="18" y="196"/>
                  </a:lnTo>
                  <a:lnTo>
                    <a:pt x="23" y="203"/>
                  </a:lnTo>
                  <a:lnTo>
                    <a:pt x="23" y="203"/>
                  </a:lnTo>
                  <a:lnTo>
                    <a:pt x="34" y="211"/>
                  </a:lnTo>
                  <a:lnTo>
                    <a:pt x="46" y="218"/>
                  </a:lnTo>
                  <a:lnTo>
                    <a:pt x="61" y="220"/>
                  </a:lnTo>
                  <a:lnTo>
                    <a:pt x="78" y="222"/>
                  </a:lnTo>
                  <a:lnTo>
                    <a:pt x="78" y="222"/>
                  </a:lnTo>
                  <a:lnTo>
                    <a:pt x="93" y="222"/>
                  </a:lnTo>
                  <a:lnTo>
                    <a:pt x="93" y="175"/>
                  </a:lnTo>
                  <a:lnTo>
                    <a:pt x="93" y="175"/>
                  </a:lnTo>
                  <a:lnTo>
                    <a:pt x="82" y="173"/>
                  </a:lnTo>
                  <a:lnTo>
                    <a:pt x="72" y="169"/>
                  </a:lnTo>
                  <a:lnTo>
                    <a:pt x="65" y="163"/>
                  </a:lnTo>
                  <a:lnTo>
                    <a:pt x="60" y="154"/>
                  </a:lnTo>
                  <a:lnTo>
                    <a:pt x="60" y="154"/>
                  </a:lnTo>
                  <a:lnTo>
                    <a:pt x="57" y="147"/>
                  </a:lnTo>
                  <a:lnTo>
                    <a:pt x="56" y="137"/>
                  </a:lnTo>
                  <a:lnTo>
                    <a:pt x="55" y="125"/>
                  </a:lnTo>
                  <a:lnTo>
                    <a:pt x="53" y="112"/>
                  </a:lnTo>
                  <a:lnTo>
                    <a:pt x="53" y="112"/>
                  </a:lnTo>
                  <a:lnTo>
                    <a:pt x="55" y="98"/>
                  </a:lnTo>
                  <a:lnTo>
                    <a:pt x="56" y="86"/>
                  </a:lnTo>
                  <a:lnTo>
                    <a:pt x="57" y="76"/>
                  </a:lnTo>
                  <a:lnTo>
                    <a:pt x="60" y="68"/>
                  </a:lnTo>
                  <a:lnTo>
                    <a:pt x="60" y="68"/>
                  </a:lnTo>
                  <a:lnTo>
                    <a:pt x="65" y="60"/>
                  </a:lnTo>
                  <a:lnTo>
                    <a:pt x="74" y="53"/>
                  </a:lnTo>
                  <a:lnTo>
                    <a:pt x="83" y="49"/>
                  </a:lnTo>
                  <a:lnTo>
                    <a:pt x="94" y="48"/>
                  </a:lnTo>
                  <a:lnTo>
                    <a:pt x="94" y="48"/>
                  </a:lnTo>
                  <a:lnTo>
                    <a:pt x="106" y="49"/>
                  </a:lnTo>
                  <a:lnTo>
                    <a:pt x="116" y="53"/>
                  </a:lnTo>
                  <a:lnTo>
                    <a:pt x="124" y="60"/>
                  </a:lnTo>
                  <a:lnTo>
                    <a:pt x="129" y="68"/>
                  </a:lnTo>
                  <a:lnTo>
                    <a:pt x="129" y="68"/>
                  </a:lnTo>
                  <a:lnTo>
                    <a:pt x="132" y="76"/>
                  </a:lnTo>
                  <a:lnTo>
                    <a:pt x="135" y="86"/>
                  </a:lnTo>
                  <a:lnTo>
                    <a:pt x="135" y="98"/>
                  </a:lnTo>
                  <a:lnTo>
                    <a:pt x="136" y="112"/>
                  </a:lnTo>
                  <a:lnTo>
                    <a:pt x="136" y="224"/>
                  </a:lnTo>
                  <a:lnTo>
                    <a:pt x="136" y="224"/>
                  </a:lnTo>
                  <a:lnTo>
                    <a:pt x="135" y="235"/>
                  </a:lnTo>
                  <a:lnTo>
                    <a:pt x="133" y="245"/>
                  </a:lnTo>
                  <a:lnTo>
                    <a:pt x="129" y="253"/>
                  </a:lnTo>
                  <a:lnTo>
                    <a:pt x="124" y="260"/>
                  </a:lnTo>
                  <a:lnTo>
                    <a:pt x="124" y="260"/>
                  </a:lnTo>
                  <a:lnTo>
                    <a:pt x="117" y="267"/>
                  </a:lnTo>
                  <a:lnTo>
                    <a:pt x="109" y="272"/>
                  </a:lnTo>
                  <a:lnTo>
                    <a:pt x="98" y="275"/>
                  </a:lnTo>
                  <a:lnTo>
                    <a:pt x="86" y="276"/>
                  </a:lnTo>
                  <a:lnTo>
                    <a:pt x="86" y="276"/>
                  </a:lnTo>
                  <a:lnTo>
                    <a:pt x="74" y="275"/>
                  </a:lnTo>
                  <a:lnTo>
                    <a:pt x="61" y="272"/>
                  </a:lnTo>
                  <a:lnTo>
                    <a:pt x="50" y="267"/>
                  </a:lnTo>
                  <a:lnTo>
                    <a:pt x="40" y="260"/>
                  </a:lnTo>
                  <a:lnTo>
                    <a:pt x="7" y="292"/>
                  </a:lnTo>
                  <a:lnTo>
                    <a:pt x="7" y="292"/>
                  </a:lnTo>
                  <a:lnTo>
                    <a:pt x="15" y="299"/>
                  </a:lnTo>
                  <a:lnTo>
                    <a:pt x="23" y="305"/>
                  </a:lnTo>
                  <a:lnTo>
                    <a:pt x="33" y="310"/>
                  </a:lnTo>
                  <a:lnTo>
                    <a:pt x="44" y="313"/>
                  </a:lnTo>
                  <a:lnTo>
                    <a:pt x="53" y="317"/>
                  </a:lnTo>
                  <a:lnTo>
                    <a:pt x="64" y="318"/>
                  </a:lnTo>
                  <a:lnTo>
                    <a:pt x="76" y="320"/>
                  </a:lnTo>
                  <a:lnTo>
                    <a:pt x="89" y="321"/>
                  </a:lnTo>
                  <a:lnTo>
                    <a:pt x="89" y="321"/>
                  </a:lnTo>
                  <a:lnTo>
                    <a:pt x="99" y="320"/>
                  </a:lnTo>
                  <a:lnTo>
                    <a:pt x="110" y="318"/>
                  </a:lnTo>
                  <a:lnTo>
                    <a:pt x="120" y="317"/>
                  </a:lnTo>
                  <a:lnTo>
                    <a:pt x="129" y="314"/>
                  </a:lnTo>
                  <a:lnTo>
                    <a:pt x="139" y="310"/>
                  </a:lnTo>
                  <a:lnTo>
                    <a:pt x="147" y="306"/>
                  </a:lnTo>
                  <a:lnTo>
                    <a:pt x="155" y="301"/>
                  </a:lnTo>
                  <a:lnTo>
                    <a:pt x="162" y="294"/>
                  </a:lnTo>
                  <a:lnTo>
                    <a:pt x="162" y="294"/>
                  </a:lnTo>
                  <a:lnTo>
                    <a:pt x="169" y="287"/>
                  </a:lnTo>
                  <a:lnTo>
                    <a:pt x="174" y="280"/>
                  </a:lnTo>
                  <a:lnTo>
                    <a:pt x="178" y="272"/>
                  </a:lnTo>
                  <a:lnTo>
                    <a:pt x="183" y="264"/>
                  </a:lnTo>
                  <a:lnTo>
                    <a:pt x="185" y="254"/>
                  </a:lnTo>
                  <a:lnTo>
                    <a:pt x="187" y="246"/>
                  </a:lnTo>
                  <a:lnTo>
                    <a:pt x="188" y="237"/>
                  </a:lnTo>
                  <a:lnTo>
                    <a:pt x="189" y="226"/>
                  </a:lnTo>
                  <a:lnTo>
                    <a:pt x="18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1" name="Freeform 34"/>
            <p:cNvSpPr>
              <a:spLocks/>
            </p:cNvSpPr>
            <p:nvPr userDrawn="1"/>
          </p:nvSpPr>
          <p:spPr bwMode="auto">
            <a:xfrm>
              <a:off x="10995144" y="6267014"/>
              <a:ext cx="101600" cy="125413"/>
            </a:xfrm>
            <a:custGeom>
              <a:avLst/>
              <a:gdLst>
                <a:gd name="T0" fmla="*/ 193 w 193"/>
                <a:gd name="T1" fmla="*/ 162 h 236"/>
                <a:gd name="T2" fmla="*/ 189 w 193"/>
                <a:gd name="T3" fmla="*/ 135 h 236"/>
                <a:gd name="T4" fmla="*/ 175 w 193"/>
                <a:gd name="T5" fmla="*/ 115 h 236"/>
                <a:gd name="T6" fmla="*/ 155 w 193"/>
                <a:gd name="T7" fmla="*/ 102 h 236"/>
                <a:gd name="T8" fmla="*/ 125 w 193"/>
                <a:gd name="T9" fmla="*/ 96 h 236"/>
                <a:gd name="T10" fmla="*/ 88 w 193"/>
                <a:gd name="T11" fmla="*/ 91 h 236"/>
                <a:gd name="T12" fmla="*/ 75 w 193"/>
                <a:gd name="T13" fmla="*/ 89 h 236"/>
                <a:gd name="T14" fmla="*/ 66 w 193"/>
                <a:gd name="T15" fmla="*/ 83 h 236"/>
                <a:gd name="T16" fmla="*/ 62 w 193"/>
                <a:gd name="T17" fmla="*/ 77 h 236"/>
                <a:gd name="T18" fmla="*/ 62 w 193"/>
                <a:gd name="T19" fmla="*/ 68 h 236"/>
                <a:gd name="T20" fmla="*/ 64 w 193"/>
                <a:gd name="T21" fmla="*/ 57 h 236"/>
                <a:gd name="T22" fmla="*/ 70 w 193"/>
                <a:gd name="T23" fmla="*/ 51 h 236"/>
                <a:gd name="T24" fmla="*/ 81 w 193"/>
                <a:gd name="T25" fmla="*/ 45 h 236"/>
                <a:gd name="T26" fmla="*/ 98 w 193"/>
                <a:gd name="T27" fmla="*/ 44 h 236"/>
                <a:gd name="T28" fmla="*/ 114 w 193"/>
                <a:gd name="T29" fmla="*/ 45 h 236"/>
                <a:gd name="T30" fmla="*/ 141 w 193"/>
                <a:gd name="T31" fmla="*/ 52 h 236"/>
                <a:gd name="T32" fmla="*/ 185 w 193"/>
                <a:gd name="T33" fmla="*/ 26 h 236"/>
                <a:gd name="T34" fmla="*/ 177 w 193"/>
                <a:gd name="T35" fmla="*/ 19 h 236"/>
                <a:gd name="T36" fmla="*/ 159 w 193"/>
                <a:gd name="T37" fmla="*/ 11 h 236"/>
                <a:gd name="T38" fmla="*/ 137 w 193"/>
                <a:gd name="T39" fmla="*/ 4 h 236"/>
                <a:gd name="T40" fmla="*/ 113 w 193"/>
                <a:gd name="T41" fmla="*/ 2 h 236"/>
                <a:gd name="T42" fmla="*/ 99 w 193"/>
                <a:gd name="T43" fmla="*/ 0 h 236"/>
                <a:gd name="T44" fmla="*/ 65 w 193"/>
                <a:gd name="T45" fmla="*/ 6 h 236"/>
                <a:gd name="T46" fmla="*/ 36 w 193"/>
                <a:gd name="T47" fmla="*/ 19 h 236"/>
                <a:gd name="T48" fmla="*/ 31 w 193"/>
                <a:gd name="T49" fmla="*/ 25 h 236"/>
                <a:gd name="T50" fmla="*/ 21 w 193"/>
                <a:gd name="T51" fmla="*/ 36 h 236"/>
                <a:gd name="T52" fmla="*/ 15 w 193"/>
                <a:gd name="T53" fmla="*/ 49 h 236"/>
                <a:gd name="T54" fmla="*/ 11 w 193"/>
                <a:gd name="T55" fmla="*/ 64 h 236"/>
                <a:gd name="T56" fmla="*/ 11 w 193"/>
                <a:gd name="T57" fmla="*/ 72 h 236"/>
                <a:gd name="T58" fmla="*/ 15 w 193"/>
                <a:gd name="T59" fmla="*/ 98 h 236"/>
                <a:gd name="T60" fmla="*/ 27 w 193"/>
                <a:gd name="T61" fmla="*/ 117 h 236"/>
                <a:gd name="T62" fmla="*/ 47 w 193"/>
                <a:gd name="T63" fmla="*/ 130 h 236"/>
                <a:gd name="T64" fmla="*/ 76 w 193"/>
                <a:gd name="T65" fmla="*/ 136 h 236"/>
                <a:gd name="T66" fmla="*/ 114 w 193"/>
                <a:gd name="T67" fmla="*/ 139 h 236"/>
                <a:gd name="T68" fmla="*/ 128 w 193"/>
                <a:gd name="T69" fmla="*/ 143 h 236"/>
                <a:gd name="T70" fmla="*/ 136 w 193"/>
                <a:gd name="T71" fmla="*/ 149 h 236"/>
                <a:gd name="T72" fmla="*/ 140 w 193"/>
                <a:gd name="T73" fmla="*/ 157 h 236"/>
                <a:gd name="T74" fmla="*/ 140 w 193"/>
                <a:gd name="T75" fmla="*/ 164 h 236"/>
                <a:gd name="T76" fmla="*/ 137 w 193"/>
                <a:gd name="T77" fmla="*/ 176 h 236"/>
                <a:gd name="T78" fmla="*/ 129 w 193"/>
                <a:gd name="T79" fmla="*/ 184 h 236"/>
                <a:gd name="T80" fmla="*/ 115 w 193"/>
                <a:gd name="T81" fmla="*/ 189 h 236"/>
                <a:gd name="T82" fmla="*/ 96 w 193"/>
                <a:gd name="T83" fmla="*/ 191 h 236"/>
                <a:gd name="T84" fmla="*/ 77 w 193"/>
                <a:gd name="T85" fmla="*/ 189 h 236"/>
                <a:gd name="T86" fmla="*/ 54 w 193"/>
                <a:gd name="T87" fmla="*/ 183 h 236"/>
                <a:gd name="T88" fmla="*/ 41 w 193"/>
                <a:gd name="T89" fmla="*/ 174 h 236"/>
                <a:gd name="T90" fmla="*/ 0 w 193"/>
                <a:gd name="T91" fmla="*/ 204 h 236"/>
                <a:gd name="T92" fmla="*/ 8 w 193"/>
                <a:gd name="T93" fmla="*/ 211 h 236"/>
                <a:gd name="T94" fmla="*/ 28 w 193"/>
                <a:gd name="T95" fmla="*/ 223 h 236"/>
                <a:gd name="T96" fmla="*/ 53 w 193"/>
                <a:gd name="T97" fmla="*/ 232 h 236"/>
                <a:gd name="T98" fmla="*/ 80 w 193"/>
                <a:gd name="T99" fmla="*/ 234 h 236"/>
                <a:gd name="T100" fmla="*/ 96 w 193"/>
                <a:gd name="T101" fmla="*/ 236 h 236"/>
                <a:gd name="T102" fmla="*/ 134 w 193"/>
                <a:gd name="T103" fmla="*/ 230 h 236"/>
                <a:gd name="T104" fmla="*/ 164 w 193"/>
                <a:gd name="T105" fmla="*/ 217 h 236"/>
                <a:gd name="T106" fmla="*/ 171 w 193"/>
                <a:gd name="T107" fmla="*/ 213 h 236"/>
                <a:gd name="T108" fmla="*/ 182 w 193"/>
                <a:gd name="T109" fmla="*/ 200 h 236"/>
                <a:gd name="T110" fmla="*/ 189 w 193"/>
                <a:gd name="T111" fmla="*/ 187 h 236"/>
                <a:gd name="T112" fmla="*/ 192 w 193"/>
                <a:gd name="T113" fmla="*/ 170 h 236"/>
                <a:gd name="T114" fmla="*/ 193 w 193"/>
                <a:gd name="T115" fmla="*/ 16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3" h="236">
                  <a:moveTo>
                    <a:pt x="193" y="162"/>
                  </a:moveTo>
                  <a:lnTo>
                    <a:pt x="193" y="162"/>
                  </a:lnTo>
                  <a:lnTo>
                    <a:pt x="192" y="147"/>
                  </a:lnTo>
                  <a:lnTo>
                    <a:pt x="189" y="135"/>
                  </a:lnTo>
                  <a:lnTo>
                    <a:pt x="183" y="124"/>
                  </a:lnTo>
                  <a:lnTo>
                    <a:pt x="175" y="115"/>
                  </a:lnTo>
                  <a:lnTo>
                    <a:pt x="166" y="108"/>
                  </a:lnTo>
                  <a:lnTo>
                    <a:pt x="155" y="102"/>
                  </a:lnTo>
                  <a:lnTo>
                    <a:pt x="141" y="98"/>
                  </a:lnTo>
                  <a:lnTo>
                    <a:pt x="125" y="96"/>
                  </a:lnTo>
                  <a:lnTo>
                    <a:pt x="88" y="91"/>
                  </a:lnTo>
                  <a:lnTo>
                    <a:pt x="88" y="91"/>
                  </a:lnTo>
                  <a:lnTo>
                    <a:pt x="81" y="90"/>
                  </a:lnTo>
                  <a:lnTo>
                    <a:pt x="75" y="89"/>
                  </a:lnTo>
                  <a:lnTo>
                    <a:pt x="70" y="86"/>
                  </a:lnTo>
                  <a:lnTo>
                    <a:pt x="66" y="83"/>
                  </a:lnTo>
                  <a:lnTo>
                    <a:pt x="64" y="79"/>
                  </a:lnTo>
                  <a:lnTo>
                    <a:pt x="62" y="77"/>
                  </a:lnTo>
                  <a:lnTo>
                    <a:pt x="62" y="68"/>
                  </a:lnTo>
                  <a:lnTo>
                    <a:pt x="62" y="68"/>
                  </a:lnTo>
                  <a:lnTo>
                    <a:pt x="62" y="63"/>
                  </a:lnTo>
                  <a:lnTo>
                    <a:pt x="64" y="57"/>
                  </a:lnTo>
                  <a:lnTo>
                    <a:pt x="66" y="53"/>
                  </a:lnTo>
                  <a:lnTo>
                    <a:pt x="70" y="51"/>
                  </a:lnTo>
                  <a:lnTo>
                    <a:pt x="76" y="48"/>
                  </a:lnTo>
                  <a:lnTo>
                    <a:pt x="81" y="45"/>
                  </a:lnTo>
                  <a:lnTo>
                    <a:pt x="90" y="44"/>
                  </a:lnTo>
                  <a:lnTo>
                    <a:pt x="98" y="44"/>
                  </a:lnTo>
                  <a:lnTo>
                    <a:pt x="98" y="44"/>
                  </a:lnTo>
                  <a:lnTo>
                    <a:pt x="114" y="45"/>
                  </a:lnTo>
                  <a:lnTo>
                    <a:pt x="129" y="48"/>
                  </a:lnTo>
                  <a:lnTo>
                    <a:pt x="141" y="52"/>
                  </a:lnTo>
                  <a:lnTo>
                    <a:pt x="152" y="59"/>
                  </a:lnTo>
                  <a:lnTo>
                    <a:pt x="185" y="26"/>
                  </a:lnTo>
                  <a:lnTo>
                    <a:pt x="185" y="26"/>
                  </a:lnTo>
                  <a:lnTo>
                    <a:pt x="177" y="19"/>
                  </a:lnTo>
                  <a:lnTo>
                    <a:pt x="169" y="15"/>
                  </a:lnTo>
                  <a:lnTo>
                    <a:pt x="159" y="11"/>
                  </a:lnTo>
                  <a:lnTo>
                    <a:pt x="148" y="7"/>
                  </a:lnTo>
                  <a:lnTo>
                    <a:pt x="137" y="4"/>
                  </a:lnTo>
                  <a:lnTo>
                    <a:pt x="125" y="3"/>
                  </a:lnTo>
                  <a:lnTo>
                    <a:pt x="113" y="2"/>
                  </a:lnTo>
                  <a:lnTo>
                    <a:pt x="99" y="0"/>
                  </a:lnTo>
                  <a:lnTo>
                    <a:pt x="99" y="0"/>
                  </a:lnTo>
                  <a:lnTo>
                    <a:pt x="81" y="2"/>
                  </a:lnTo>
                  <a:lnTo>
                    <a:pt x="65" y="6"/>
                  </a:lnTo>
                  <a:lnTo>
                    <a:pt x="50" y="11"/>
                  </a:lnTo>
                  <a:lnTo>
                    <a:pt x="36" y="19"/>
                  </a:lnTo>
                  <a:lnTo>
                    <a:pt x="36" y="19"/>
                  </a:lnTo>
                  <a:lnTo>
                    <a:pt x="31" y="25"/>
                  </a:lnTo>
                  <a:lnTo>
                    <a:pt x="26" y="30"/>
                  </a:lnTo>
                  <a:lnTo>
                    <a:pt x="21" y="36"/>
                  </a:lnTo>
                  <a:lnTo>
                    <a:pt x="17" y="43"/>
                  </a:lnTo>
                  <a:lnTo>
                    <a:pt x="15" y="49"/>
                  </a:lnTo>
                  <a:lnTo>
                    <a:pt x="12" y="57"/>
                  </a:lnTo>
                  <a:lnTo>
                    <a:pt x="11" y="64"/>
                  </a:lnTo>
                  <a:lnTo>
                    <a:pt x="11" y="72"/>
                  </a:lnTo>
                  <a:lnTo>
                    <a:pt x="11" y="72"/>
                  </a:lnTo>
                  <a:lnTo>
                    <a:pt x="12" y="86"/>
                  </a:lnTo>
                  <a:lnTo>
                    <a:pt x="15" y="98"/>
                  </a:lnTo>
                  <a:lnTo>
                    <a:pt x="20" y="109"/>
                  </a:lnTo>
                  <a:lnTo>
                    <a:pt x="27" y="117"/>
                  </a:lnTo>
                  <a:lnTo>
                    <a:pt x="36" y="124"/>
                  </a:lnTo>
                  <a:lnTo>
                    <a:pt x="47" y="130"/>
                  </a:lnTo>
                  <a:lnTo>
                    <a:pt x="61" y="134"/>
                  </a:lnTo>
                  <a:lnTo>
                    <a:pt x="76" y="136"/>
                  </a:lnTo>
                  <a:lnTo>
                    <a:pt x="114" y="139"/>
                  </a:lnTo>
                  <a:lnTo>
                    <a:pt x="114" y="139"/>
                  </a:lnTo>
                  <a:lnTo>
                    <a:pt x="121" y="140"/>
                  </a:lnTo>
                  <a:lnTo>
                    <a:pt x="128" y="143"/>
                  </a:lnTo>
                  <a:lnTo>
                    <a:pt x="132" y="146"/>
                  </a:lnTo>
                  <a:lnTo>
                    <a:pt x="136" y="149"/>
                  </a:lnTo>
                  <a:lnTo>
                    <a:pt x="139" y="153"/>
                  </a:lnTo>
                  <a:lnTo>
                    <a:pt x="140" y="157"/>
                  </a:lnTo>
                  <a:lnTo>
                    <a:pt x="140" y="164"/>
                  </a:lnTo>
                  <a:lnTo>
                    <a:pt x="140" y="164"/>
                  </a:lnTo>
                  <a:lnTo>
                    <a:pt x="140" y="170"/>
                  </a:lnTo>
                  <a:lnTo>
                    <a:pt x="137" y="176"/>
                  </a:lnTo>
                  <a:lnTo>
                    <a:pt x="134" y="180"/>
                  </a:lnTo>
                  <a:lnTo>
                    <a:pt x="129" y="184"/>
                  </a:lnTo>
                  <a:lnTo>
                    <a:pt x="124" y="187"/>
                  </a:lnTo>
                  <a:lnTo>
                    <a:pt x="115" y="189"/>
                  </a:lnTo>
                  <a:lnTo>
                    <a:pt x="107" y="191"/>
                  </a:lnTo>
                  <a:lnTo>
                    <a:pt x="96" y="191"/>
                  </a:lnTo>
                  <a:lnTo>
                    <a:pt x="96" y="191"/>
                  </a:lnTo>
                  <a:lnTo>
                    <a:pt x="77" y="189"/>
                  </a:lnTo>
                  <a:lnTo>
                    <a:pt x="61" y="185"/>
                  </a:lnTo>
                  <a:lnTo>
                    <a:pt x="54" y="183"/>
                  </a:lnTo>
                  <a:lnTo>
                    <a:pt x="46" y="179"/>
                  </a:lnTo>
                  <a:lnTo>
                    <a:pt x="41" y="174"/>
                  </a:lnTo>
                  <a:lnTo>
                    <a:pt x="34" y="169"/>
                  </a:lnTo>
                  <a:lnTo>
                    <a:pt x="0" y="204"/>
                  </a:lnTo>
                  <a:lnTo>
                    <a:pt x="0" y="204"/>
                  </a:lnTo>
                  <a:lnTo>
                    <a:pt x="8" y="211"/>
                  </a:lnTo>
                  <a:lnTo>
                    <a:pt x="17" y="218"/>
                  </a:lnTo>
                  <a:lnTo>
                    <a:pt x="28" y="223"/>
                  </a:lnTo>
                  <a:lnTo>
                    <a:pt x="41" y="228"/>
                  </a:lnTo>
                  <a:lnTo>
                    <a:pt x="53" y="232"/>
                  </a:lnTo>
                  <a:lnTo>
                    <a:pt x="66" y="233"/>
                  </a:lnTo>
                  <a:lnTo>
                    <a:pt x="80" y="234"/>
                  </a:lnTo>
                  <a:lnTo>
                    <a:pt x="96" y="236"/>
                  </a:lnTo>
                  <a:lnTo>
                    <a:pt x="96" y="236"/>
                  </a:lnTo>
                  <a:lnTo>
                    <a:pt x="115" y="234"/>
                  </a:lnTo>
                  <a:lnTo>
                    <a:pt x="134" y="230"/>
                  </a:lnTo>
                  <a:lnTo>
                    <a:pt x="151" y="225"/>
                  </a:lnTo>
                  <a:lnTo>
                    <a:pt x="164" y="217"/>
                  </a:lnTo>
                  <a:lnTo>
                    <a:pt x="164" y="217"/>
                  </a:lnTo>
                  <a:lnTo>
                    <a:pt x="171" y="213"/>
                  </a:lnTo>
                  <a:lnTo>
                    <a:pt x="177" y="206"/>
                  </a:lnTo>
                  <a:lnTo>
                    <a:pt x="182" y="200"/>
                  </a:lnTo>
                  <a:lnTo>
                    <a:pt x="186" y="194"/>
                  </a:lnTo>
                  <a:lnTo>
                    <a:pt x="189" y="187"/>
                  </a:lnTo>
                  <a:lnTo>
                    <a:pt x="190" y="179"/>
                  </a:lnTo>
                  <a:lnTo>
                    <a:pt x="192" y="170"/>
                  </a:lnTo>
                  <a:lnTo>
                    <a:pt x="193" y="162"/>
                  </a:lnTo>
                  <a:lnTo>
                    <a:pt x="193"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2" name="Freeform 35"/>
            <p:cNvSpPr>
              <a:spLocks/>
            </p:cNvSpPr>
            <p:nvPr userDrawn="1"/>
          </p:nvSpPr>
          <p:spPr bwMode="auto">
            <a:xfrm>
              <a:off x="11231681" y="6267014"/>
              <a:ext cx="173038" cy="123825"/>
            </a:xfrm>
            <a:custGeom>
              <a:avLst/>
              <a:gdLst>
                <a:gd name="T0" fmla="*/ 231 w 327"/>
                <a:gd name="T1" fmla="*/ 48 h 233"/>
                <a:gd name="T2" fmla="*/ 246 w 327"/>
                <a:gd name="T3" fmla="*/ 51 h 233"/>
                <a:gd name="T4" fmla="*/ 260 w 327"/>
                <a:gd name="T5" fmla="*/ 59 h 233"/>
                <a:gd name="T6" fmla="*/ 266 w 327"/>
                <a:gd name="T7" fmla="*/ 66 h 233"/>
                <a:gd name="T8" fmla="*/ 272 w 327"/>
                <a:gd name="T9" fmla="*/ 83 h 233"/>
                <a:gd name="T10" fmla="*/ 272 w 327"/>
                <a:gd name="T11" fmla="*/ 233 h 233"/>
                <a:gd name="T12" fmla="*/ 327 w 327"/>
                <a:gd name="T13" fmla="*/ 86 h 233"/>
                <a:gd name="T14" fmla="*/ 324 w 327"/>
                <a:gd name="T15" fmla="*/ 67 h 233"/>
                <a:gd name="T16" fmla="*/ 320 w 327"/>
                <a:gd name="T17" fmla="*/ 49 h 233"/>
                <a:gd name="T18" fmla="*/ 312 w 327"/>
                <a:gd name="T19" fmla="*/ 34 h 233"/>
                <a:gd name="T20" fmla="*/ 301 w 327"/>
                <a:gd name="T21" fmla="*/ 21 h 233"/>
                <a:gd name="T22" fmla="*/ 290 w 327"/>
                <a:gd name="T23" fmla="*/ 13 h 233"/>
                <a:gd name="T24" fmla="*/ 263 w 327"/>
                <a:gd name="T25" fmla="*/ 2 h 233"/>
                <a:gd name="T26" fmla="*/ 245 w 327"/>
                <a:gd name="T27" fmla="*/ 0 h 233"/>
                <a:gd name="T28" fmla="*/ 226 w 327"/>
                <a:gd name="T29" fmla="*/ 3 h 233"/>
                <a:gd name="T30" fmla="*/ 208 w 327"/>
                <a:gd name="T31" fmla="*/ 9 h 233"/>
                <a:gd name="T32" fmla="*/ 192 w 327"/>
                <a:gd name="T33" fmla="*/ 17 h 233"/>
                <a:gd name="T34" fmla="*/ 177 w 327"/>
                <a:gd name="T35" fmla="*/ 30 h 233"/>
                <a:gd name="T36" fmla="*/ 173 w 327"/>
                <a:gd name="T37" fmla="*/ 29 h 233"/>
                <a:gd name="T38" fmla="*/ 167 w 327"/>
                <a:gd name="T39" fmla="*/ 23 h 233"/>
                <a:gd name="T40" fmla="*/ 155 w 327"/>
                <a:gd name="T41" fmla="*/ 13 h 233"/>
                <a:gd name="T42" fmla="*/ 140 w 327"/>
                <a:gd name="T43" fmla="*/ 4 h 233"/>
                <a:gd name="T44" fmla="*/ 123 w 327"/>
                <a:gd name="T45" fmla="*/ 2 h 233"/>
                <a:gd name="T46" fmla="*/ 113 w 327"/>
                <a:gd name="T47" fmla="*/ 0 h 233"/>
                <a:gd name="T48" fmla="*/ 82 w 327"/>
                <a:gd name="T49" fmla="*/ 7 h 233"/>
                <a:gd name="T50" fmla="*/ 57 w 327"/>
                <a:gd name="T51" fmla="*/ 25 h 233"/>
                <a:gd name="T52" fmla="*/ 52 w 327"/>
                <a:gd name="T53" fmla="*/ 3 h 233"/>
                <a:gd name="T54" fmla="*/ 0 w 327"/>
                <a:gd name="T55" fmla="*/ 233 h 233"/>
                <a:gd name="T56" fmla="*/ 53 w 327"/>
                <a:gd name="T57" fmla="*/ 94 h 233"/>
                <a:gd name="T58" fmla="*/ 54 w 327"/>
                <a:gd name="T59" fmla="*/ 83 h 233"/>
                <a:gd name="T60" fmla="*/ 61 w 327"/>
                <a:gd name="T61" fmla="*/ 66 h 233"/>
                <a:gd name="T62" fmla="*/ 67 w 327"/>
                <a:gd name="T63" fmla="*/ 59 h 233"/>
                <a:gd name="T64" fmla="*/ 79 w 327"/>
                <a:gd name="T65" fmla="*/ 51 h 233"/>
                <a:gd name="T66" fmla="*/ 95 w 327"/>
                <a:gd name="T67" fmla="*/ 48 h 233"/>
                <a:gd name="T68" fmla="*/ 104 w 327"/>
                <a:gd name="T69" fmla="*/ 49 h 233"/>
                <a:gd name="T70" fmla="*/ 117 w 327"/>
                <a:gd name="T71" fmla="*/ 55 h 233"/>
                <a:gd name="T72" fmla="*/ 123 w 327"/>
                <a:gd name="T73" fmla="*/ 59 h 233"/>
                <a:gd name="T74" fmla="*/ 133 w 327"/>
                <a:gd name="T75" fmla="*/ 74 h 233"/>
                <a:gd name="T76" fmla="*/ 136 w 327"/>
                <a:gd name="T77" fmla="*/ 94 h 233"/>
                <a:gd name="T78" fmla="*/ 189 w 327"/>
                <a:gd name="T79" fmla="*/ 233 h 233"/>
                <a:gd name="T80" fmla="*/ 189 w 327"/>
                <a:gd name="T81" fmla="*/ 93 h 233"/>
                <a:gd name="T82" fmla="*/ 193 w 327"/>
                <a:gd name="T83" fmla="*/ 72 h 233"/>
                <a:gd name="T84" fmla="*/ 204 w 327"/>
                <a:gd name="T85" fmla="*/ 57 h 233"/>
                <a:gd name="T86" fmla="*/ 210 w 327"/>
                <a:gd name="T87" fmla="*/ 53 h 233"/>
                <a:gd name="T88" fmla="*/ 223 w 327"/>
                <a:gd name="T89" fmla="*/ 49 h 233"/>
                <a:gd name="T90" fmla="*/ 231 w 327"/>
                <a:gd name="T91" fmla="*/ 4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7" h="233">
                  <a:moveTo>
                    <a:pt x="231" y="48"/>
                  </a:moveTo>
                  <a:lnTo>
                    <a:pt x="231" y="48"/>
                  </a:lnTo>
                  <a:lnTo>
                    <a:pt x="240" y="49"/>
                  </a:lnTo>
                  <a:lnTo>
                    <a:pt x="246" y="51"/>
                  </a:lnTo>
                  <a:lnTo>
                    <a:pt x="253" y="55"/>
                  </a:lnTo>
                  <a:lnTo>
                    <a:pt x="260" y="59"/>
                  </a:lnTo>
                  <a:lnTo>
                    <a:pt x="260" y="59"/>
                  </a:lnTo>
                  <a:lnTo>
                    <a:pt x="266" y="66"/>
                  </a:lnTo>
                  <a:lnTo>
                    <a:pt x="270" y="74"/>
                  </a:lnTo>
                  <a:lnTo>
                    <a:pt x="272" y="83"/>
                  </a:lnTo>
                  <a:lnTo>
                    <a:pt x="272" y="94"/>
                  </a:lnTo>
                  <a:lnTo>
                    <a:pt x="272" y="233"/>
                  </a:lnTo>
                  <a:lnTo>
                    <a:pt x="327" y="233"/>
                  </a:lnTo>
                  <a:lnTo>
                    <a:pt x="327" y="86"/>
                  </a:lnTo>
                  <a:lnTo>
                    <a:pt x="327" y="86"/>
                  </a:lnTo>
                  <a:lnTo>
                    <a:pt x="324" y="67"/>
                  </a:lnTo>
                  <a:lnTo>
                    <a:pt x="323" y="57"/>
                  </a:lnTo>
                  <a:lnTo>
                    <a:pt x="320" y="49"/>
                  </a:lnTo>
                  <a:lnTo>
                    <a:pt x="316" y="41"/>
                  </a:lnTo>
                  <a:lnTo>
                    <a:pt x="312" y="34"/>
                  </a:lnTo>
                  <a:lnTo>
                    <a:pt x="308" y="28"/>
                  </a:lnTo>
                  <a:lnTo>
                    <a:pt x="301" y="21"/>
                  </a:lnTo>
                  <a:lnTo>
                    <a:pt x="301" y="21"/>
                  </a:lnTo>
                  <a:lnTo>
                    <a:pt x="290" y="13"/>
                  </a:lnTo>
                  <a:lnTo>
                    <a:pt x="278" y="6"/>
                  </a:lnTo>
                  <a:lnTo>
                    <a:pt x="263" y="2"/>
                  </a:lnTo>
                  <a:lnTo>
                    <a:pt x="245" y="0"/>
                  </a:lnTo>
                  <a:lnTo>
                    <a:pt x="245" y="0"/>
                  </a:lnTo>
                  <a:lnTo>
                    <a:pt x="236" y="2"/>
                  </a:lnTo>
                  <a:lnTo>
                    <a:pt x="226" y="3"/>
                  </a:lnTo>
                  <a:lnTo>
                    <a:pt x="217" y="4"/>
                  </a:lnTo>
                  <a:lnTo>
                    <a:pt x="208" y="9"/>
                  </a:lnTo>
                  <a:lnTo>
                    <a:pt x="200" y="13"/>
                  </a:lnTo>
                  <a:lnTo>
                    <a:pt x="192" y="17"/>
                  </a:lnTo>
                  <a:lnTo>
                    <a:pt x="184" y="23"/>
                  </a:lnTo>
                  <a:lnTo>
                    <a:pt x="177" y="30"/>
                  </a:lnTo>
                  <a:lnTo>
                    <a:pt x="176" y="32"/>
                  </a:lnTo>
                  <a:lnTo>
                    <a:pt x="173" y="29"/>
                  </a:lnTo>
                  <a:lnTo>
                    <a:pt x="173" y="29"/>
                  </a:lnTo>
                  <a:lnTo>
                    <a:pt x="167" y="23"/>
                  </a:lnTo>
                  <a:lnTo>
                    <a:pt x="162" y="17"/>
                  </a:lnTo>
                  <a:lnTo>
                    <a:pt x="155" y="13"/>
                  </a:lnTo>
                  <a:lnTo>
                    <a:pt x="148" y="9"/>
                  </a:lnTo>
                  <a:lnTo>
                    <a:pt x="140" y="4"/>
                  </a:lnTo>
                  <a:lnTo>
                    <a:pt x="132" y="3"/>
                  </a:lnTo>
                  <a:lnTo>
                    <a:pt x="123" y="2"/>
                  </a:lnTo>
                  <a:lnTo>
                    <a:pt x="113" y="0"/>
                  </a:lnTo>
                  <a:lnTo>
                    <a:pt x="113" y="0"/>
                  </a:lnTo>
                  <a:lnTo>
                    <a:pt x="97" y="2"/>
                  </a:lnTo>
                  <a:lnTo>
                    <a:pt x="82" y="7"/>
                  </a:lnTo>
                  <a:lnTo>
                    <a:pt x="68" y="14"/>
                  </a:lnTo>
                  <a:lnTo>
                    <a:pt x="57" y="25"/>
                  </a:lnTo>
                  <a:lnTo>
                    <a:pt x="52" y="29"/>
                  </a:lnTo>
                  <a:lnTo>
                    <a:pt x="52" y="3"/>
                  </a:lnTo>
                  <a:lnTo>
                    <a:pt x="0" y="3"/>
                  </a:lnTo>
                  <a:lnTo>
                    <a:pt x="0" y="233"/>
                  </a:lnTo>
                  <a:lnTo>
                    <a:pt x="53" y="233"/>
                  </a:lnTo>
                  <a:lnTo>
                    <a:pt x="53" y="94"/>
                  </a:lnTo>
                  <a:lnTo>
                    <a:pt x="53" y="94"/>
                  </a:lnTo>
                  <a:lnTo>
                    <a:pt x="54" y="83"/>
                  </a:lnTo>
                  <a:lnTo>
                    <a:pt x="57" y="74"/>
                  </a:lnTo>
                  <a:lnTo>
                    <a:pt x="61" y="66"/>
                  </a:lnTo>
                  <a:lnTo>
                    <a:pt x="67" y="59"/>
                  </a:lnTo>
                  <a:lnTo>
                    <a:pt x="67" y="59"/>
                  </a:lnTo>
                  <a:lnTo>
                    <a:pt x="74" y="55"/>
                  </a:lnTo>
                  <a:lnTo>
                    <a:pt x="79" y="51"/>
                  </a:lnTo>
                  <a:lnTo>
                    <a:pt x="87" y="49"/>
                  </a:lnTo>
                  <a:lnTo>
                    <a:pt x="95" y="48"/>
                  </a:lnTo>
                  <a:lnTo>
                    <a:pt x="95" y="48"/>
                  </a:lnTo>
                  <a:lnTo>
                    <a:pt x="104" y="49"/>
                  </a:lnTo>
                  <a:lnTo>
                    <a:pt x="110" y="51"/>
                  </a:lnTo>
                  <a:lnTo>
                    <a:pt x="117" y="55"/>
                  </a:lnTo>
                  <a:lnTo>
                    <a:pt x="123" y="59"/>
                  </a:lnTo>
                  <a:lnTo>
                    <a:pt x="123" y="59"/>
                  </a:lnTo>
                  <a:lnTo>
                    <a:pt x="129" y="66"/>
                  </a:lnTo>
                  <a:lnTo>
                    <a:pt x="133" y="74"/>
                  </a:lnTo>
                  <a:lnTo>
                    <a:pt x="136" y="83"/>
                  </a:lnTo>
                  <a:lnTo>
                    <a:pt x="136" y="94"/>
                  </a:lnTo>
                  <a:lnTo>
                    <a:pt x="136" y="233"/>
                  </a:lnTo>
                  <a:lnTo>
                    <a:pt x="189" y="233"/>
                  </a:lnTo>
                  <a:lnTo>
                    <a:pt x="189" y="93"/>
                  </a:lnTo>
                  <a:lnTo>
                    <a:pt x="189" y="93"/>
                  </a:lnTo>
                  <a:lnTo>
                    <a:pt x="191" y="82"/>
                  </a:lnTo>
                  <a:lnTo>
                    <a:pt x="193" y="72"/>
                  </a:lnTo>
                  <a:lnTo>
                    <a:pt x="197" y="64"/>
                  </a:lnTo>
                  <a:lnTo>
                    <a:pt x="204" y="57"/>
                  </a:lnTo>
                  <a:lnTo>
                    <a:pt x="204" y="57"/>
                  </a:lnTo>
                  <a:lnTo>
                    <a:pt x="210" y="53"/>
                  </a:lnTo>
                  <a:lnTo>
                    <a:pt x="217" y="51"/>
                  </a:lnTo>
                  <a:lnTo>
                    <a:pt x="223" y="49"/>
                  </a:lnTo>
                  <a:lnTo>
                    <a:pt x="231" y="48"/>
                  </a:lnTo>
                  <a:lnTo>
                    <a:pt x="231"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3" name="Freeform 36"/>
            <p:cNvSpPr>
              <a:spLocks/>
            </p:cNvSpPr>
            <p:nvPr userDrawn="1"/>
          </p:nvSpPr>
          <p:spPr bwMode="auto">
            <a:xfrm>
              <a:off x="11423769" y="6224151"/>
              <a:ext cx="98425" cy="166688"/>
            </a:xfrm>
            <a:custGeom>
              <a:avLst/>
              <a:gdLst>
                <a:gd name="T0" fmla="*/ 94 w 188"/>
                <a:gd name="T1" fmla="*/ 131 h 316"/>
                <a:gd name="T2" fmla="*/ 94 w 188"/>
                <a:gd name="T3" fmla="*/ 131 h 316"/>
                <a:gd name="T4" fmla="*/ 103 w 188"/>
                <a:gd name="T5" fmla="*/ 132 h 316"/>
                <a:gd name="T6" fmla="*/ 112 w 188"/>
                <a:gd name="T7" fmla="*/ 134 h 316"/>
                <a:gd name="T8" fmla="*/ 118 w 188"/>
                <a:gd name="T9" fmla="*/ 138 h 316"/>
                <a:gd name="T10" fmla="*/ 124 w 188"/>
                <a:gd name="T11" fmla="*/ 142 h 316"/>
                <a:gd name="T12" fmla="*/ 129 w 188"/>
                <a:gd name="T13" fmla="*/ 149 h 316"/>
                <a:gd name="T14" fmla="*/ 132 w 188"/>
                <a:gd name="T15" fmla="*/ 157 h 316"/>
                <a:gd name="T16" fmla="*/ 133 w 188"/>
                <a:gd name="T17" fmla="*/ 165 h 316"/>
                <a:gd name="T18" fmla="*/ 135 w 188"/>
                <a:gd name="T19" fmla="*/ 176 h 316"/>
                <a:gd name="T20" fmla="*/ 135 w 188"/>
                <a:gd name="T21" fmla="*/ 316 h 316"/>
                <a:gd name="T22" fmla="*/ 188 w 188"/>
                <a:gd name="T23" fmla="*/ 316 h 316"/>
                <a:gd name="T24" fmla="*/ 188 w 188"/>
                <a:gd name="T25" fmla="*/ 166 h 316"/>
                <a:gd name="T26" fmla="*/ 188 w 188"/>
                <a:gd name="T27" fmla="*/ 166 h 316"/>
                <a:gd name="T28" fmla="*/ 186 w 188"/>
                <a:gd name="T29" fmla="*/ 149 h 316"/>
                <a:gd name="T30" fmla="*/ 182 w 188"/>
                <a:gd name="T31" fmla="*/ 134 h 316"/>
                <a:gd name="T32" fmla="*/ 177 w 188"/>
                <a:gd name="T33" fmla="*/ 119 h 316"/>
                <a:gd name="T34" fmla="*/ 169 w 188"/>
                <a:gd name="T35" fmla="*/ 108 h 316"/>
                <a:gd name="T36" fmla="*/ 169 w 188"/>
                <a:gd name="T37" fmla="*/ 108 h 316"/>
                <a:gd name="T38" fmla="*/ 163 w 188"/>
                <a:gd name="T39" fmla="*/ 102 h 316"/>
                <a:gd name="T40" fmla="*/ 158 w 188"/>
                <a:gd name="T41" fmla="*/ 97 h 316"/>
                <a:gd name="T42" fmla="*/ 151 w 188"/>
                <a:gd name="T43" fmla="*/ 93 h 316"/>
                <a:gd name="T44" fmla="*/ 144 w 188"/>
                <a:gd name="T45" fmla="*/ 90 h 316"/>
                <a:gd name="T46" fmla="*/ 137 w 188"/>
                <a:gd name="T47" fmla="*/ 87 h 316"/>
                <a:gd name="T48" fmla="*/ 129 w 188"/>
                <a:gd name="T49" fmla="*/ 85 h 316"/>
                <a:gd name="T50" fmla="*/ 112 w 188"/>
                <a:gd name="T51" fmla="*/ 83 h 316"/>
                <a:gd name="T52" fmla="*/ 112 w 188"/>
                <a:gd name="T53" fmla="*/ 83 h 316"/>
                <a:gd name="T54" fmla="*/ 97 w 188"/>
                <a:gd name="T55" fmla="*/ 85 h 316"/>
                <a:gd name="T56" fmla="*/ 83 w 188"/>
                <a:gd name="T57" fmla="*/ 90 h 316"/>
                <a:gd name="T58" fmla="*/ 69 w 188"/>
                <a:gd name="T59" fmla="*/ 97 h 316"/>
                <a:gd name="T60" fmla="*/ 57 w 188"/>
                <a:gd name="T61" fmla="*/ 108 h 316"/>
                <a:gd name="T62" fmla="*/ 53 w 188"/>
                <a:gd name="T63" fmla="*/ 112 h 316"/>
                <a:gd name="T64" fmla="*/ 53 w 188"/>
                <a:gd name="T65" fmla="*/ 0 h 316"/>
                <a:gd name="T66" fmla="*/ 0 w 188"/>
                <a:gd name="T67" fmla="*/ 0 h 316"/>
                <a:gd name="T68" fmla="*/ 0 w 188"/>
                <a:gd name="T69" fmla="*/ 316 h 316"/>
                <a:gd name="T70" fmla="*/ 53 w 188"/>
                <a:gd name="T71" fmla="*/ 316 h 316"/>
                <a:gd name="T72" fmla="*/ 53 w 188"/>
                <a:gd name="T73" fmla="*/ 176 h 316"/>
                <a:gd name="T74" fmla="*/ 53 w 188"/>
                <a:gd name="T75" fmla="*/ 176 h 316"/>
                <a:gd name="T76" fmla="*/ 54 w 188"/>
                <a:gd name="T77" fmla="*/ 165 h 316"/>
                <a:gd name="T78" fmla="*/ 56 w 188"/>
                <a:gd name="T79" fmla="*/ 157 h 316"/>
                <a:gd name="T80" fmla="*/ 58 w 188"/>
                <a:gd name="T81" fmla="*/ 149 h 316"/>
                <a:gd name="T82" fmla="*/ 64 w 188"/>
                <a:gd name="T83" fmla="*/ 142 h 316"/>
                <a:gd name="T84" fmla="*/ 69 w 188"/>
                <a:gd name="T85" fmla="*/ 138 h 316"/>
                <a:gd name="T86" fmla="*/ 76 w 188"/>
                <a:gd name="T87" fmla="*/ 134 h 316"/>
                <a:gd name="T88" fmla="*/ 84 w 188"/>
                <a:gd name="T89" fmla="*/ 132 h 316"/>
                <a:gd name="T90" fmla="*/ 94 w 188"/>
                <a:gd name="T91" fmla="*/ 131 h 316"/>
                <a:gd name="T92" fmla="*/ 94 w 188"/>
                <a:gd name="T93" fmla="*/ 13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316">
                  <a:moveTo>
                    <a:pt x="94" y="131"/>
                  </a:moveTo>
                  <a:lnTo>
                    <a:pt x="94" y="131"/>
                  </a:lnTo>
                  <a:lnTo>
                    <a:pt x="103" y="132"/>
                  </a:lnTo>
                  <a:lnTo>
                    <a:pt x="112" y="134"/>
                  </a:lnTo>
                  <a:lnTo>
                    <a:pt x="118" y="138"/>
                  </a:lnTo>
                  <a:lnTo>
                    <a:pt x="124" y="142"/>
                  </a:lnTo>
                  <a:lnTo>
                    <a:pt x="129" y="149"/>
                  </a:lnTo>
                  <a:lnTo>
                    <a:pt x="132" y="157"/>
                  </a:lnTo>
                  <a:lnTo>
                    <a:pt x="133" y="165"/>
                  </a:lnTo>
                  <a:lnTo>
                    <a:pt x="135" y="176"/>
                  </a:lnTo>
                  <a:lnTo>
                    <a:pt x="135" y="316"/>
                  </a:lnTo>
                  <a:lnTo>
                    <a:pt x="188" y="316"/>
                  </a:lnTo>
                  <a:lnTo>
                    <a:pt x="188" y="166"/>
                  </a:lnTo>
                  <a:lnTo>
                    <a:pt x="188" y="166"/>
                  </a:lnTo>
                  <a:lnTo>
                    <a:pt x="186" y="149"/>
                  </a:lnTo>
                  <a:lnTo>
                    <a:pt x="182" y="134"/>
                  </a:lnTo>
                  <a:lnTo>
                    <a:pt x="177" y="119"/>
                  </a:lnTo>
                  <a:lnTo>
                    <a:pt x="169" y="108"/>
                  </a:lnTo>
                  <a:lnTo>
                    <a:pt x="169" y="108"/>
                  </a:lnTo>
                  <a:lnTo>
                    <a:pt x="163" y="102"/>
                  </a:lnTo>
                  <a:lnTo>
                    <a:pt x="158" y="97"/>
                  </a:lnTo>
                  <a:lnTo>
                    <a:pt x="151" y="93"/>
                  </a:lnTo>
                  <a:lnTo>
                    <a:pt x="144" y="90"/>
                  </a:lnTo>
                  <a:lnTo>
                    <a:pt x="137" y="87"/>
                  </a:lnTo>
                  <a:lnTo>
                    <a:pt x="129" y="85"/>
                  </a:lnTo>
                  <a:lnTo>
                    <a:pt x="112" y="83"/>
                  </a:lnTo>
                  <a:lnTo>
                    <a:pt x="112" y="83"/>
                  </a:lnTo>
                  <a:lnTo>
                    <a:pt x="97" y="85"/>
                  </a:lnTo>
                  <a:lnTo>
                    <a:pt x="83" y="90"/>
                  </a:lnTo>
                  <a:lnTo>
                    <a:pt x="69" y="97"/>
                  </a:lnTo>
                  <a:lnTo>
                    <a:pt x="57" y="108"/>
                  </a:lnTo>
                  <a:lnTo>
                    <a:pt x="53" y="112"/>
                  </a:lnTo>
                  <a:lnTo>
                    <a:pt x="53" y="0"/>
                  </a:lnTo>
                  <a:lnTo>
                    <a:pt x="0" y="0"/>
                  </a:lnTo>
                  <a:lnTo>
                    <a:pt x="0" y="316"/>
                  </a:lnTo>
                  <a:lnTo>
                    <a:pt x="53" y="316"/>
                  </a:lnTo>
                  <a:lnTo>
                    <a:pt x="53" y="176"/>
                  </a:lnTo>
                  <a:lnTo>
                    <a:pt x="53" y="176"/>
                  </a:lnTo>
                  <a:lnTo>
                    <a:pt x="54" y="165"/>
                  </a:lnTo>
                  <a:lnTo>
                    <a:pt x="56" y="157"/>
                  </a:lnTo>
                  <a:lnTo>
                    <a:pt x="58" y="149"/>
                  </a:lnTo>
                  <a:lnTo>
                    <a:pt x="64" y="142"/>
                  </a:lnTo>
                  <a:lnTo>
                    <a:pt x="69" y="138"/>
                  </a:lnTo>
                  <a:lnTo>
                    <a:pt x="76" y="134"/>
                  </a:lnTo>
                  <a:lnTo>
                    <a:pt x="84" y="132"/>
                  </a:lnTo>
                  <a:lnTo>
                    <a:pt x="94" y="131"/>
                  </a:lnTo>
                  <a:lnTo>
                    <a:pt x="94" y="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4" name="Freeform 37"/>
            <p:cNvSpPr>
              <a:spLocks/>
            </p:cNvSpPr>
            <p:nvPr userDrawn="1"/>
          </p:nvSpPr>
          <p:spPr bwMode="auto">
            <a:xfrm>
              <a:off x="11534894" y="6267014"/>
              <a:ext cx="103188" cy="123825"/>
            </a:xfrm>
            <a:custGeom>
              <a:avLst/>
              <a:gdLst>
                <a:gd name="T0" fmla="*/ 104 w 197"/>
                <a:gd name="T1" fmla="*/ 189 h 233"/>
                <a:gd name="T2" fmla="*/ 84 w 197"/>
                <a:gd name="T3" fmla="*/ 185 h 233"/>
                <a:gd name="T4" fmla="*/ 66 w 197"/>
                <a:gd name="T5" fmla="*/ 174 h 233"/>
                <a:gd name="T6" fmla="*/ 61 w 197"/>
                <a:gd name="T7" fmla="*/ 168 h 233"/>
                <a:gd name="T8" fmla="*/ 54 w 197"/>
                <a:gd name="T9" fmla="*/ 151 h 233"/>
                <a:gd name="T10" fmla="*/ 51 w 197"/>
                <a:gd name="T11" fmla="*/ 142 h 233"/>
                <a:gd name="T12" fmla="*/ 51 w 197"/>
                <a:gd name="T13" fmla="*/ 94 h 233"/>
                <a:gd name="T14" fmla="*/ 53 w 197"/>
                <a:gd name="T15" fmla="*/ 81 h 233"/>
                <a:gd name="T16" fmla="*/ 57 w 197"/>
                <a:gd name="T17" fmla="*/ 68 h 233"/>
                <a:gd name="T18" fmla="*/ 64 w 197"/>
                <a:gd name="T19" fmla="*/ 57 h 233"/>
                <a:gd name="T20" fmla="*/ 73 w 197"/>
                <a:gd name="T21" fmla="*/ 49 h 233"/>
                <a:gd name="T22" fmla="*/ 84 w 197"/>
                <a:gd name="T23" fmla="*/ 45 h 233"/>
                <a:gd name="T24" fmla="*/ 98 w 197"/>
                <a:gd name="T25" fmla="*/ 43 h 233"/>
                <a:gd name="T26" fmla="*/ 104 w 197"/>
                <a:gd name="T27" fmla="*/ 44 h 233"/>
                <a:gd name="T28" fmla="*/ 118 w 197"/>
                <a:gd name="T29" fmla="*/ 47 h 233"/>
                <a:gd name="T30" fmla="*/ 128 w 197"/>
                <a:gd name="T31" fmla="*/ 53 h 233"/>
                <a:gd name="T32" fmla="*/ 136 w 197"/>
                <a:gd name="T33" fmla="*/ 63 h 233"/>
                <a:gd name="T34" fmla="*/ 140 w 197"/>
                <a:gd name="T35" fmla="*/ 68 h 233"/>
                <a:gd name="T36" fmla="*/ 145 w 197"/>
                <a:gd name="T37" fmla="*/ 94 h 233"/>
                <a:gd name="T38" fmla="*/ 94 w 197"/>
                <a:gd name="T39" fmla="*/ 97 h 233"/>
                <a:gd name="T40" fmla="*/ 197 w 197"/>
                <a:gd name="T41" fmla="*/ 132 h 233"/>
                <a:gd name="T42" fmla="*/ 197 w 197"/>
                <a:gd name="T43" fmla="*/ 109 h 233"/>
                <a:gd name="T44" fmla="*/ 196 w 197"/>
                <a:gd name="T45" fmla="*/ 86 h 233"/>
                <a:gd name="T46" fmla="*/ 190 w 197"/>
                <a:gd name="T47" fmla="*/ 66 h 233"/>
                <a:gd name="T48" fmla="*/ 182 w 197"/>
                <a:gd name="T49" fmla="*/ 47 h 233"/>
                <a:gd name="T50" fmla="*/ 171 w 197"/>
                <a:gd name="T51" fmla="*/ 30 h 233"/>
                <a:gd name="T52" fmla="*/ 164 w 197"/>
                <a:gd name="T53" fmla="*/ 23 h 233"/>
                <a:gd name="T54" fmla="*/ 148 w 197"/>
                <a:gd name="T55" fmla="*/ 13 h 233"/>
                <a:gd name="T56" fmla="*/ 130 w 197"/>
                <a:gd name="T57" fmla="*/ 4 h 233"/>
                <a:gd name="T58" fmla="*/ 108 w 197"/>
                <a:gd name="T59" fmla="*/ 0 h 233"/>
                <a:gd name="T60" fmla="*/ 98 w 197"/>
                <a:gd name="T61" fmla="*/ 0 h 233"/>
                <a:gd name="T62" fmla="*/ 77 w 197"/>
                <a:gd name="T63" fmla="*/ 2 h 233"/>
                <a:gd name="T64" fmla="*/ 58 w 197"/>
                <a:gd name="T65" fmla="*/ 7 h 233"/>
                <a:gd name="T66" fmla="*/ 40 w 197"/>
                <a:gd name="T67" fmla="*/ 17 h 233"/>
                <a:gd name="T68" fmla="*/ 27 w 197"/>
                <a:gd name="T69" fmla="*/ 30 h 233"/>
                <a:gd name="T70" fmla="*/ 20 w 197"/>
                <a:gd name="T71" fmla="*/ 38 h 233"/>
                <a:gd name="T72" fmla="*/ 9 w 197"/>
                <a:gd name="T73" fmla="*/ 57 h 233"/>
                <a:gd name="T74" fmla="*/ 2 w 197"/>
                <a:gd name="T75" fmla="*/ 78 h 233"/>
                <a:gd name="T76" fmla="*/ 0 w 197"/>
                <a:gd name="T77" fmla="*/ 102 h 233"/>
                <a:gd name="T78" fmla="*/ 0 w 197"/>
                <a:gd name="T79" fmla="*/ 116 h 233"/>
                <a:gd name="T80" fmla="*/ 1 w 197"/>
                <a:gd name="T81" fmla="*/ 143 h 233"/>
                <a:gd name="T82" fmla="*/ 5 w 197"/>
                <a:gd name="T83" fmla="*/ 168 h 233"/>
                <a:gd name="T84" fmla="*/ 13 w 197"/>
                <a:gd name="T85" fmla="*/ 188 h 233"/>
                <a:gd name="T86" fmla="*/ 25 w 197"/>
                <a:gd name="T87" fmla="*/ 204 h 233"/>
                <a:gd name="T88" fmla="*/ 40 w 197"/>
                <a:gd name="T89" fmla="*/ 217 h 233"/>
                <a:gd name="T90" fmla="*/ 58 w 197"/>
                <a:gd name="T91" fmla="*/ 226 h 233"/>
                <a:gd name="T92" fmla="*/ 80 w 197"/>
                <a:gd name="T93" fmla="*/ 232 h 233"/>
                <a:gd name="T94" fmla="*/ 104 w 197"/>
                <a:gd name="T95" fmla="*/ 233 h 233"/>
                <a:gd name="T96" fmla="*/ 117 w 197"/>
                <a:gd name="T97" fmla="*/ 232 h 233"/>
                <a:gd name="T98" fmla="*/ 140 w 197"/>
                <a:gd name="T99" fmla="*/ 228 h 233"/>
                <a:gd name="T100" fmla="*/ 160 w 197"/>
                <a:gd name="T101" fmla="*/ 219 h 233"/>
                <a:gd name="T102" fmla="*/ 181 w 197"/>
                <a:gd name="T103" fmla="*/ 207 h 233"/>
                <a:gd name="T104" fmla="*/ 158 w 197"/>
                <a:gd name="T105" fmla="*/ 168 h 233"/>
                <a:gd name="T106" fmla="*/ 145 w 197"/>
                <a:gd name="T107" fmla="*/ 177 h 233"/>
                <a:gd name="T108" fmla="*/ 119 w 197"/>
                <a:gd name="T109" fmla="*/ 188 h 233"/>
                <a:gd name="T110" fmla="*/ 104 w 197"/>
                <a:gd name="T111" fmla="*/ 18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7" h="233">
                  <a:moveTo>
                    <a:pt x="104" y="189"/>
                  </a:moveTo>
                  <a:lnTo>
                    <a:pt x="104" y="189"/>
                  </a:lnTo>
                  <a:lnTo>
                    <a:pt x="94" y="188"/>
                  </a:lnTo>
                  <a:lnTo>
                    <a:pt x="84" y="185"/>
                  </a:lnTo>
                  <a:lnTo>
                    <a:pt x="74" y="181"/>
                  </a:lnTo>
                  <a:lnTo>
                    <a:pt x="66" y="174"/>
                  </a:lnTo>
                  <a:lnTo>
                    <a:pt x="66" y="174"/>
                  </a:lnTo>
                  <a:lnTo>
                    <a:pt x="61" y="168"/>
                  </a:lnTo>
                  <a:lnTo>
                    <a:pt x="57" y="160"/>
                  </a:lnTo>
                  <a:lnTo>
                    <a:pt x="54" y="151"/>
                  </a:lnTo>
                  <a:lnTo>
                    <a:pt x="51" y="142"/>
                  </a:lnTo>
                  <a:lnTo>
                    <a:pt x="51" y="142"/>
                  </a:lnTo>
                  <a:lnTo>
                    <a:pt x="51" y="139"/>
                  </a:lnTo>
                  <a:lnTo>
                    <a:pt x="51" y="94"/>
                  </a:lnTo>
                  <a:lnTo>
                    <a:pt x="51" y="94"/>
                  </a:lnTo>
                  <a:lnTo>
                    <a:pt x="53" y="81"/>
                  </a:lnTo>
                  <a:lnTo>
                    <a:pt x="57" y="68"/>
                  </a:lnTo>
                  <a:lnTo>
                    <a:pt x="57" y="68"/>
                  </a:lnTo>
                  <a:lnTo>
                    <a:pt x="59" y="63"/>
                  </a:lnTo>
                  <a:lnTo>
                    <a:pt x="64" y="57"/>
                  </a:lnTo>
                  <a:lnTo>
                    <a:pt x="68" y="53"/>
                  </a:lnTo>
                  <a:lnTo>
                    <a:pt x="73" y="49"/>
                  </a:lnTo>
                  <a:lnTo>
                    <a:pt x="79" y="47"/>
                  </a:lnTo>
                  <a:lnTo>
                    <a:pt x="84" y="45"/>
                  </a:lnTo>
                  <a:lnTo>
                    <a:pt x="91" y="44"/>
                  </a:lnTo>
                  <a:lnTo>
                    <a:pt x="98" y="43"/>
                  </a:lnTo>
                  <a:lnTo>
                    <a:pt x="98" y="43"/>
                  </a:lnTo>
                  <a:lnTo>
                    <a:pt x="104" y="44"/>
                  </a:lnTo>
                  <a:lnTo>
                    <a:pt x="111" y="45"/>
                  </a:lnTo>
                  <a:lnTo>
                    <a:pt x="118" y="47"/>
                  </a:lnTo>
                  <a:lnTo>
                    <a:pt x="123" y="49"/>
                  </a:lnTo>
                  <a:lnTo>
                    <a:pt x="128" y="53"/>
                  </a:lnTo>
                  <a:lnTo>
                    <a:pt x="132" y="57"/>
                  </a:lnTo>
                  <a:lnTo>
                    <a:pt x="136" y="63"/>
                  </a:lnTo>
                  <a:lnTo>
                    <a:pt x="140" y="68"/>
                  </a:lnTo>
                  <a:lnTo>
                    <a:pt x="140" y="68"/>
                  </a:lnTo>
                  <a:lnTo>
                    <a:pt x="143" y="81"/>
                  </a:lnTo>
                  <a:lnTo>
                    <a:pt x="145" y="94"/>
                  </a:lnTo>
                  <a:lnTo>
                    <a:pt x="145" y="97"/>
                  </a:lnTo>
                  <a:lnTo>
                    <a:pt x="94" y="97"/>
                  </a:lnTo>
                  <a:lnTo>
                    <a:pt x="94" y="132"/>
                  </a:lnTo>
                  <a:lnTo>
                    <a:pt x="197" y="132"/>
                  </a:lnTo>
                  <a:lnTo>
                    <a:pt x="197" y="109"/>
                  </a:lnTo>
                  <a:lnTo>
                    <a:pt x="197" y="109"/>
                  </a:lnTo>
                  <a:lnTo>
                    <a:pt x="197" y="97"/>
                  </a:lnTo>
                  <a:lnTo>
                    <a:pt x="196" y="86"/>
                  </a:lnTo>
                  <a:lnTo>
                    <a:pt x="193" y="75"/>
                  </a:lnTo>
                  <a:lnTo>
                    <a:pt x="190" y="66"/>
                  </a:lnTo>
                  <a:lnTo>
                    <a:pt x="186" y="56"/>
                  </a:lnTo>
                  <a:lnTo>
                    <a:pt x="182" y="47"/>
                  </a:lnTo>
                  <a:lnTo>
                    <a:pt x="177" y="38"/>
                  </a:lnTo>
                  <a:lnTo>
                    <a:pt x="171" y="30"/>
                  </a:lnTo>
                  <a:lnTo>
                    <a:pt x="171" y="30"/>
                  </a:lnTo>
                  <a:lnTo>
                    <a:pt x="164" y="23"/>
                  </a:lnTo>
                  <a:lnTo>
                    <a:pt x="156" y="17"/>
                  </a:lnTo>
                  <a:lnTo>
                    <a:pt x="148" y="13"/>
                  </a:lnTo>
                  <a:lnTo>
                    <a:pt x="140" y="7"/>
                  </a:lnTo>
                  <a:lnTo>
                    <a:pt x="130" y="4"/>
                  </a:lnTo>
                  <a:lnTo>
                    <a:pt x="119" y="2"/>
                  </a:lnTo>
                  <a:lnTo>
                    <a:pt x="108" y="0"/>
                  </a:lnTo>
                  <a:lnTo>
                    <a:pt x="98" y="0"/>
                  </a:lnTo>
                  <a:lnTo>
                    <a:pt x="98" y="0"/>
                  </a:lnTo>
                  <a:lnTo>
                    <a:pt x="87" y="0"/>
                  </a:lnTo>
                  <a:lnTo>
                    <a:pt x="77" y="2"/>
                  </a:lnTo>
                  <a:lnTo>
                    <a:pt x="66" y="4"/>
                  </a:lnTo>
                  <a:lnTo>
                    <a:pt x="58" y="7"/>
                  </a:lnTo>
                  <a:lnTo>
                    <a:pt x="49" y="11"/>
                  </a:lnTo>
                  <a:lnTo>
                    <a:pt x="40" y="17"/>
                  </a:lnTo>
                  <a:lnTo>
                    <a:pt x="34" y="23"/>
                  </a:lnTo>
                  <a:lnTo>
                    <a:pt x="27" y="30"/>
                  </a:lnTo>
                  <a:lnTo>
                    <a:pt x="27" y="30"/>
                  </a:lnTo>
                  <a:lnTo>
                    <a:pt x="20" y="38"/>
                  </a:lnTo>
                  <a:lnTo>
                    <a:pt x="15" y="47"/>
                  </a:lnTo>
                  <a:lnTo>
                    <a:pt x="9" y="57"/>
                  </a:lnTo>
                  <a:lnTo>
                    <a:pt x="6" y="67"/>
                  </a:lnTo>
                  <a:lnTo>
                    <a:pt x="2" y="78"/>
                  </a:lnTo>
                  <a:lnTo>
                    <a:pt x="1" y="90"/>
                  </a:lnTo>
                  <a:lnTo>
                    <a:pt x="0" y="102"/>
                  </a:lnTo>
                  <a:lnTo>
                    <a:pt x="0" y="116"/>
                  </a:lnTo>
                  <a:lnTo>
                    <a:pt x="0" y="116"/>
                  </a:lnTo>
                  <a:lnTo>
                    <a:pt x="0" y="131"/>
                  </a:lnTo>
                  <a:lnTo>
                    <a:pt x="1" y="143"/>
                  </a:lnTo>
                  <a:lnTo>
                    <a:pt x="2" y="155"/>
                  </a:lnTo>
                  <a:lnTo>
                    <a:pt x="5" y="168"/>
                  </a:lnTo>
                  <a:lnTo>
                    <a:pt x="9" y="179"/>
                  </a:lnTo>
                  <a:lnTo>
                    <a:pt x="13" y="188"/>
                  </a:lnTo>
                  <a:lnTo>
                    <a:pt x="19" y="196"/>
                  </a:lnTo>
                  <a:lnTo>
                    <a:pt x="25" y="204"/>
                  </a:lnTo>
                  <a:lnTo>
                    <a:pt x="32" y="211"/>
                  </a:lnTo>
                  <a:lnTo>
                    <a:pt x="40" y="217"/>
                  </a:lnTo>
                  <a:lnTo>
                    <a:pt x="49" y="222"/>
                  </a:lnTo>
                  <a:lnTo>
                    <a:pt x="58" y="226"/>
                  </a:lnTo>
                  <a:lnTo>
                    <a:pt x="68" y="229"/>
                  </a:lnTo>
                  <a:lnTo>
                    <a:pt x="80" y="232"/>
                  </a:lnTo>
                  <a:lnTo>
                    <a:pt x="91" y="233"/>
                  </a:lnTo>
                  <a:lnTo>
                    <a:pt x="104" y="233"/>
                  </a:lnTo>
                  <a:lnTo>
                    <a:pt x="104" y="233"/>
                  </a:lnTo>
                  <a:lnTo>
                    <a:pt x="117" y="232"/>
                  </a:lnTo>
                  <a:lnTo>
                    <a:pt x="128" y="230"/>
                  </a:lnTo>
                  <a:lnTo>
                    <a:pt x="140" y="228"/>
                  </a:lnTo>
                  <a:lnTo>
                    <a:pt x="149" y="225"/>
                  </a:lnTo>
                  <a:lnTo>
                    <a:pt x="160" y="219"/>
                  </a:lnTo>
                  <a:lnTo>
                    <a:pt x="170" y="214"/>
                  </a:lnTo>
                  <a:lnTo>
                    <a:pt x="181" y="207"/>
                  </a:lnTo>
                  <a:lnTo>
                    <a:pt x="189" y="199"/>
                  </a:lnTo>
                  <a:lnTo>
                    <a:pt x="158" y="168"/>
                  </a:lnTo>
                  <a:lnTo>
                    <a:pt x="158" y="168"/>
                  </a:lnTo>
                  <a:lnTo>
                    <a:pt x="145" y="177"/>
                  </a:lnTo>
                  <a:lnTo>
                    <a:pt x="133" y="184"/>
                  </a:lnTo>
                  <a:lnTo>
                    <a:pt x="119" y="188"/>
                  </a:lnTo>
                  <a:lnTo>
                    <a:pt x="104" y="189"/>
                  </a:lnTo>
                  <a:lnTo>
                    <a:pt x="104"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5" name="Freeform 38"/>
            <p:cNvSpPr>
              <a:spLocks/>
            </p:cNvSpPr>
            <p:nvPr userDrawn="1"/>
          </p:nvSpPr>
          <p:spPr bwMode="auto">
            <a:xfrm>
              <a:off x="11642844" y="6236851"/>
              <a:ext cx="63500" cy="153988"/>
            </a:xfrm>
            <a:custGeom>
              <a:avLst/>
              <a:gdLst>
                <a:gd name="T0" fmla="*/ 41 w 120"/>
                <a:gd name="T1" fmla="*/ 272 h 292"/>
                <a:gd name="T2" fmla="*/ 41 w 120"/>
                <a:gd name="T3" fmla="*/ 272 h 292"/>
                <a:gd name="T4" fmla="*/ 51 w 120"/>
                <a:gd name="T5" fmla="*/ 280 h 292"/>
                <a:gd name="T6" fmla="*/ 63 w 120"/>
                <a:gd name="T7" fmla="*/ 287 h 292"/>
                <a:gd name="T8" fmla="*/ 75 w 120"/>
                <a:gd name="T9" fmla="*/ 291 h 292"/>
                <a:gd name="T10" fmla="*/ 91 w 120"/>
                <a:gd name="T11" fmla="*/ 292 h 292"/>
                <a:gd name="T12" fmla="*/ 120 w 120"/>
                <a:gd name="T13" fmla="*/ 292 h 292"/>
                <a:gd name="T14" fmla="*/ 120 w 120"/>
                <a:gd name="T15" fmla="*/ 247 h 292"/>
                <a:gd name="T16" fmla="*/ 102 w 120"/>
                <a:gd name="T17" fmla="*/ 247 h 292"/>
                <a:gd name="T18" fmla="*/ 102 w 120"/>
                <a:gd name="T19" fmla="*/ 247 h 292"/>
                <a:gd name="T20" fmla="*/ 97 w 120"/>
                <a:gd name="T21" fmla="*/ 247 h 292"/>
                <a:gd name="T22" fmla="*/ 91 w 120"/>
                <a:gd name="T23" fmla="*/ 246 h 292"/>
                <a:gd name="T24" fmla="*/ 87 w 120"/>
                <a:gd name="T25" fmla="*/ 244 h 292"/>
                <a:gd name="T26" fmla="*/ 85 w 120"/>
                <a:gd name="T27" fmla="*/ 242 h 292"/>
                <a:gd name="T28" fmla="*/ 82 w 120"/>
                <a:gd name="T29" fmla="*/ 238 h 292"/>
                <a:gd name="T30" fmla="*/ 81 w 120"/>
                <a:gd name="T31" fmla="*/ 233 h 292"/>
                <a:gd name="T32" fmla="*/ 79 w 120"/>
                <a:gd name="T33" fmla="*/ 229 h 292"/>
                <a:gd name="T34" fmla="*/ 79 w 120"/>
                <a:gd name="T35" fmla="*/ 224 h 292"/>
                <a:gd name="T36" fmla="*/ 79 w 120"/>
                <a:gd name="T37" fmla="*/ 108 h 292"/>
                <a:gd name="T38" fmla="*/ 120 w 120"/>
                <a:gd name="T39" fmla="*/ 108 h 292"/>
                <a:gd name="T40" fmla="*/ 120 w 120"/>
                <a:gd name="T41" fmla="*/ 69 h 292"/>
                <a:gd name="T42" fmla="*/ 79 w 120"/>
                <a:gd name="T43" fmla="*/ 69 h 292"/>
                <a:gd name="T44" fmla="*/ 79 w 120"/>
                <a:gd name="T45" fmla="*/ 0 h 292"/>
                <a:gd name="T46" fmla="*/ 26 w 120"/>
                <a:gd name="T47" fmla="*/ 0 h 292"/>
                <a:gd name="T48" fmla="*/ 26 w 120"/>
                <a:gd name="T49" fmla="*/ 69 h 292"/>
                <a:gd name="T50" fmla="*/ 0 w 120"/>
                <a:gd name="T51" fmla="*/ 69 h 292"/>
                <a:gd name="T52" fmla="*/ 0 w 120"/>
                <a:gd name="T53" fmla="*/ 108 h 292"/>
                <a:gd name="T54" fmla="*/ 26 w 120"/>
                <a:gd name="T55" fmla="*/ 108 h 292"/>
                <a:gd name="T56" fmla="*/ 26 w 120"/>
                <a:gd name="T57" fmla="*/ 227 h 292"/>
                <a:gd name="T58" fmla="*/ 26 w 120"/>
                <a:gd name="T59" fmla="*/ 227 h 292"/>
                <a:gd name="T60" fmla="*/ 26 w 120"/>
                <a:gd name="T61" fmla="*/ 240 h 292"/>
                <a:gd name="T62" fmla="*/ 29 w 120"/>
                <a:gd name="T63" fmla="*/ 251 h 292"/>
                <a:gd name="T64" fmla="*/ 34 w 120"/>
                <a:gd name="T65" fmla="*/ 262 h 292"/>
                <a:gd name="T66" fmla="*/ 41 w 120"/>
                <a:gd name="T67" fmla="*/ 272 h 292"/>
                <a:gd name="T68" fmla="*/ 41 w 120"/>
                <a:gd name="T69" fmla="*/ 27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292">
                  <a:moveTo>
                    <a:pt x="41" y="272"/>
                  </a:moveTo>
                  <a:lnTo>
                    <a:pt x="41" y="272"/>
                  </a:lnTo>
                  <a:lnTo>
                    <a:pt x="51" y="280"/>
                  </a:lnTo>
                  <a:lnTo>
                    <a:pt x="63" y="287"/>
                  </a:lnTo>
                  <a:lnTo>
                    <a:pt x="75" y="291"/>
                  </a:lnTo>
                  <a:lnTo>
                    <a:pt x="91" y="292"/>
                  </a:lnTo>
                  <a:lnTo>
                    <a:pt x="120" y="292"/>
                  </a:lnTo>
                  <a:lnTo>
                    <a:pt x="120" y="247"/>
                  </a:lnTo>
                  <a:lnTo>
                    <a:pt x="102" y="247"/>
                  </a:lnTo>
                  <a:lnTo>
                    <a:pt x="102" y="247"/>
                  </a:lnTo>
                  <a:lnTo>
                    <a:pt x="97" y="247"/>
                  </a:lnTo>
                  <a:lnTo>
                    <a:pt x="91" y="246"/>
                  </a:lnTo>
                  <a:lnTo>
                    <a:pt x="87" y="244"/>
                  </a:lnTo>
                  <a:lnTo>
                    <a:pt x="85" y="242"/>
                  </a:lnTo>
                  <a:lnTo>
                    <a:pt x="82" y="238"/>
                  </a:lnTo>
                  <a:lnTo>
                    <a:pt x="81" y="233"/>
                  </a:lnTo>
                  <a:lnTo>
                    <a:pt x="79" y="229"/>
                  </a:lnTo>
                  <a:lnTo>
                    <a:pt x="79" y="224"/>
                  </a:lnTo>
                  <a:lnTo>
                    <a:pt x="79" y="108"/>
                  </a:lnTo>
                  <a:lnTo>
                    <a:pt x="120" y="108"/>
                  </a:lnTo>
                  <a:lnTo>
                    <a:pt x="120" y="69"/>
                  </a:lnTo>
                  <a:lnTo>
                    <a:pt x="79" y="69"/>
                  </a:lnTo>
                  <a:lnTo>
                    <a:pt x="79" y="0"/>
                  </a:lnTo>
                  <a:lnTo>
                    <a:pt x="26" y="0"/>
                  </a:lnTo>
                  <a:lnTo>
                    <a:pt x="26" y="69"/>
                  </a:lnTo>
                  <a:lnTo>
                    <a:pt x="0" y="69"/>
                  </a:lnTo>
                  <a:lnTo>
                    <a:pt x="0" y="108"/>
                  </a:lnTo>
                  <a:lnTo>
                    <a:pt x="26" y="108"/>
                  </a:lnTo>
                  <a:lnTo>
                    <a:pt x="26" y="227"/>
                  </a:lnTo>
                  <a:lnTo>
                    <a:pt x="26" y="227"/>
                  </a:lnTo>
                  <a:lnTo>
                    <a:pt x="26" y="240"/>
                  </a:lnTo>
                  <a:lnTo>
                    <a:pt x="29" y="251"/>
                  </a:lnTo>
                  <a:lnTo>
                    <a:pt x="34" y="262"/>
                  </a:lnTo>
                  <a:lnTo>
                    <a:pt x="41" y="272"/>
                  </a:lnTo>
                  <a:lnTo>
                    <a:pt x="41"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6" name="Freeform 39"/>
            <p:cNvSpPr>
              <a:spLocks/>
            </p:cNvSpPr>
            <p:nvPr userDrawn="1"/>
          </p:nvSpPr>
          <p:spPr bwMode="auto">
            <a:xfrm>
              <a:off x="9928344" y="6224151"/>
              <a:ext cx="122238" cy="168275"/>
            </a:xfrm>
            <a:custGeom>
              <a:avLst/>
              <a:gdLst>
                <a:gd name="T0" fmla="*/ 114 w 230"/>
                <a:gd name="T1" fmla="*/ 58 h 318"/>
                <a:gd name="T2" fmla="*/ 114 w 230"/>
                <a:gd name="T3" fmla="*/ 58 h 318"/>
                <a:gd name="T4" fmla="*/ 125 w 230"/>
                <a:gd name="T5" fmla="*/ 60 h 318"/>
                <a:gd name="T6" fmla="*/ 135 w 230"/>
                <a:gd name="T7" fmla="*/ 64 h 318"/>
                <a:gd name="T8" fmla="*/ 144 w 230"/>
                <a:gd name="T9" fmla="*/ 68 h 318"/>
                <a:gd name="T10" fmla="*/ 152 w 230"/>
                <a:gd name="T11" fmla="*/ 75 h 318"/>
                <a:gd name="T12" fmla="*/ 152 w 230"/>
                <a:gd name="T13" fmla="*/ 75 h 318"/>
                <a:gd name="T14" fmla="*/ 159 w 230"/>
                <a:gd name="T15" fmla="*/ 84 h 318"/>
                <a:gd name="T16" fmla="*/ 163 w 230"/>
                <a:gd name="T17" fmla="*/ 94 h 318"/>
                <a:gd name="T18" fmla="*/ 167 w 230"/>
                <a:gd name="T19" fmla="*/ 104 h 318"/>
                <a:gd name="T20" fmla="*/ 167 w 230"/>
                <a:gd name="T21" fmla="*/ 117 h 318"/>
                <a:gd name="T22" fmla="*/ 167 w 230"/>
                <a:gd name="T23" fmla="*/ 318 h 318"/>
                <a:gd name="T24" fmla="*/ 230 w 230"/>
                <a:gd name="T25" fmla="*/ 318 h 318"/>
                <a:gd name="T26" fmla="*/ 230 w 230"/>
                <a:gd name="T27" fmla="*/ 117 h 318"/>
                <a:gd name="T28" fmla="*/ 230 w 230"/>
                <a:gd name="T29" fmla="*/ 117 h 318"/>
                <a:gd name="T30" fmla="*/ 228 w 230"/>
                <a:gd name="T31" fmla="*/ 104 h 318"/>
                <a:gd name="T32" fmla="*/ 227 w 230"/>
                <a:gd name="T33" fmla="*/ 92 h 318"/>
                <a:gd name="T34" fmla="*/ 224 w 230"/>
                <a:gd name="T35" fmla="*/ 80 h 318"/>
                <a:gd name="T36" fmla="*/ 220 w 230"/>
                <a:gd name="T37" fmla="*/ 69 h 318"/>
                <a:gd name="T38" fmla="*/ 216 w 230"/>
                <a:gd name="T39" fmla="*/ 58 h 318"/>
                <a:gd name="T40" fmla="*/ 211 w 230"/>
                <a:gd name="T41" fmla="*/ 49 h 318"/>
                <a:gd name="T42" fmla="*/ 204 w 230"/>
                <a:gd name="T43" fmla="*/ 41 h 318"/>
                <a:gd name="T44" fmla="*/ 196 w 230"/>
                <a:gd name="T45" fmla="*/ 32 h 318"/>
                <a:gd name="T46" fmla="*/ 196 w 230"/>
                <a:gd name="T47" fmla="*/ 32 h 318"/>
                <a:gd name="T48" fmla="*/ 189 w 230"/>
                <a:gd name="T49" fmla="*/ 26 h 318"/>
                <a:gd name="T50" fmla="*/ 181 w 230"/>
                <a:gd name="T51" fmla="*/ 19 h 318"/>
                <a:gd name="T52" fmla="*/ 171 w 230"/>
                <a:gd name="T53" fmla="*/ 13 h 318"/>
                <a:gd name="T54" fmla="*/ 162 w 230"/>
                <a:gd name="T55" fmla="*/ 9 h 318"/>
                <a:gd name="T56" fmla="*/ 152 w 230"/>
                <a:gd name="T57" fmla="*/ 5 h 318"/>
                <a:gd name="T58" fmla="*/ 141 w 230"/>
                <a:gd name="T59" fmla="*/ 2 h 318"/>
                <a:gd name="T60" fmla="*/ 130 w 230"/>
                <a:gd name="T61" fmla="*/ 1 h 318"/>
                <a:gd name="T62" fmla="*/ 120 w 230"/>
                <a:gd name="T63" fmla="*/ 0 h 318"/>
                <a:gd name="T64" fmla="*/ 0 w 230"/>
                <a:gd name="T65" fmla="*/ 0 h 318"/>
                <a:gd name="T66" fmla="*/ 0 w 230"/>
                <a:gd name="T67" fmla="*/ 318 h 318"/>
                <a:gd name="T68" fmla="*/ 61 w 230"/>
                <a:gd name="T69" fmla="*/ 318 h 318"/>
                <a:gd name="T70" fmla="*/ 61 w 230"/>
                <a:gd name="T71" fmla="*/ 117 h 318"/>
                <a:gd name="T72" fmla="*/ 61 w 230"/>
                <a:gd name="T73" fmla="*/ 117 h 318"/>
                <a:gd name="T74" fmla="*/ 61 w 230"/>
                <a:gd name="T75" fmla="*/ 61 h 318"/>
                <a:gd name="T76" fmla="*/ 61 w 230"/>
                <a:gd name="T77" fmla="*/ 58 h 318"/>
                <a:gd name="T78" fmla="*/ 64 w 230"/>
                <a:gd name="T79" fmla="*/ 60 h 318"/>
                <a:gd name="T80" fmla="*/ 64 w 230"/>
                <a:gd name="T81" fmla="*/ 60 h 318"/>
                <a:gd name="T82" fmla="*/ 114 w 230"/>
                <a:gd name="T83" fmla="*/ 58 h 318"/>
                <a:gd name="T84" fmla="*/ 114 w 230"/>
                <a:gd name="T85" fmla="*/ 5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0" h="318">
                  <a:moveTo>
                    <a:pt x="114" y="58"/>
                  </a:moveTo>
                  <a:lnTo>
                    <a:pt x="114" y="58"/>
                  </a:lnTo>
                  <a:lnTo>
                    <a:pt x="125" y="60"/>
                  </a:lnTo>
                  <a:lnTo>
                    <a:pt x="135" y="64"/>
                  </a:lnTo>
                  <a:lnTo>
                    <a:pt x="144" y="68"/>
                  </a:lnTo>
                  <a:lnTo>
                    <a:pt x="152" y="75"/>
                  </a:lnTo>
                  <a:lnTo>
                    <a:pt x="152" y="75"/>
                  </a:lnTo>
                  <a:lnTo>
                    <a:pt x="159" y="84"/>
                  </a:lnTo>
                  <a:lnTo>
                    <a:pt x="163" y="94"/>
                  </a:lnTo>
                  <a:lnTo>
                    <a:pt x="167" y="104"/>
                  </a:lnTo>
                  <a:lnTo>
                    <a:pt x="167" y="117"/>
                  </a:lnTo>
                  <a:lnTo>
                    <a:pt x="167" y="318"/>
                  </a:lnTo>
                  <a:lnTo>
                    <a:pt x="230" y="318"/>
                  </a:lnTo>
                  <a:lnTo>
                    <a:pt x="230" y="117"/>
                  </a:lnTo>
                  <a:lnTo>
                    <a:pt x="230" y="117"/>
                  </a:lnTo>
                  <a:lnTo>
                    <a:pt x="228" y="104"/>
                  </a:lnTo>
                  <a:lnTo>
                    <a:pt x="227" y="92"/>
                  </a:lnTo>
                  <a:lnTo>
                    <a:pt x="224" y="80"/>
                  </a:lnTo>
                  <a:lnTo>
                    <a:pt x="220" y="69"/>
                  </a:lnTo>
                  <a:lnTo>
                    <a:pt x="216" y="58"/>
                  </a:lnTo>
                  <a:lnTo>
                    <a:pt x="211" y="49"/>
                  </a:lnTo>
                  <a:lnTo>
                    <a:pt x="204" y="41"/>
                  </a:lnTo>
                  <a:lnTo>
                    <a:pt x="196" y="32"/>
                  </a:lnTo>
                  <a:lnTo>
                    <a:pt x="196" y="32"/>
                  </a:lnTo>
                  <a:lnTo>
                    <a:pt x="189" y="26"/>
                  </a:lnTo>
                  <a:lnTo>
                    <a:pt x="181" y="19"/>
                  </a:lnTo>
                  <a:lnTo>
                    <a:pt x="171" y="13"/>
                  </a:lnTo>
                  <a:lnTo>
                    <a:pt x="162" y="9"/>
                  </a:lnTo>
                  <a:lnTo>
                    <a:pt x="152" y="5"/>
                  </a:lnTo>
                  <a:lnTo>
                    <a:pt x="141" y="2"/>
                  </a:lnTo>
                  <a:lnTo>
                    <a:pt x="130" y="1"/>
                  </a:lnTo>
                  <a:lnTo>
                    <a:pt x="120" y="0"/>
                  </a:lnTo>
                  <a:lnTo>
                    <a:pt x="0" y="0"/>
                  </a:lnTo>
                  <a:lnTo>
                    <a:pt x="0" y="318"/>
                  </a:lnTo>
                  <a:lnTo>
                    <a:pt x="61" y="318"/>
                  </a:lnTo>
                  <a:lnTo>
                    <a:pt x="61" y="117"/>
                  </a:lnTo>
                  <a:lnTo>
                    <a:pt x="61" y="117"/>
                  </a:lnTo>
                  <a:lnTo>
                    <a:pt x="61" y="61"/>
                  </a:lnTo>
                  <a:lnTo>
                    <a:pt x="61" y="58"/>
                  </a:lnTo>
                  <a:lnTo>
                    <a:pt x="64" y="60"/>
                  </a:lnTo>
                  <a:lnTo>
                    <a:pt x="64" y="60"/>
                  </a:lnTo>
                  <a:lnTo>
                    <a:pt x="114" y="58"/>
                  </a:lnTo>
                  <a:lnTo>
                    <a:pt x="114"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7" name="Freeform 40"/>
            <p:cNvSpPr>
              <a:spLocks noEditPoints="1"/>
            </p:cNvSpPr>
            <p:nvPr userDrawn="1"/>
          </p:nvSpPr>
          <p:spPr bwMode="auto">
            <a:xfrm>
              <a:off x="10393481" y="6267014"/>
              <a:ext cx="101600" cy="123825"/>
            </a:xfrm>
            <a:custGeom>
              <a:avLst/>
              <a:gdLst>
                <a:gd name="T0" fmla="*/ 192 w 193"/>
                <a:gd name="T1" fmla="*/ 94 h 235"/>
                <a:gd name="T2" fmla="*/ 185 w 193"/>
                <a:gd name="T3" fmla="*/ 57 h 235"/>
                <a:gd name="T4" fmla="*/ 182 w 193"/>
                <a:gd name="T5" fmla="*/ 53 h 235"/>
                <a:gd name="T6" fmla="*/ 167 w 193"/>
                <a:gd name="T7" fmla="*/ 29 h 235"/>
                <a:gd name="T8" fmla="*/ 161 w 193"/>
                <a:gd name="T9" fmla="*/ 22 h 235"/>
                <a:gd name="T10" fmla="*/ 146 w 193"/>
                <a:gd name="T11" fmla="*/ 11 h 235"/>
                <a:gd name="T12" fmla="*/ 127 w 193"/>
                <a:gd name="T13" fmla="*/ 4 h 235"/>
                <a:gd name="T14" fmla="*/ 108 w 193"/>
                <a:gd name="T15" fmla="*/ 1 h 235"/>
                <a:gd name="T16" fmla="*/ 97 w 193"/>
                <a:gd name="T17" fmla="*/ 0 h 235"/>
                <a:gd name="T18" fmla="*/ 69 w 193"/>
                <a:gd name="T19" fmla="*/ 3 h 235"/>
                <a:gd name="T20" fmla="*/ 48 w 193"/>
                <a:gd name="T21" fmla="*/ 11 h 235"/>
                <a:gd name="T22" fmla="*/ 35 w 193"/>
                <a:gd name="T23" fmla="*/ 19 h 235"/>
                <a:gd name="T24" fmla="*/ 26 w 193"/>
                <a:gd name="T25" fmla="*/ 29 h 235"/>
                <a:gd name="T26" fmla="*/ 15 w 193"/>
                <a:gd name="T27" fmla="*/ 44 h 235"/>
                <a:gd name="T28" fmla="*/ 7 w 193"/>
                <a:gd name="T29" fmla="*/ 64 h 235"/>
                <a:gd name="T30" fmla="*/ 1 w 193"/>
                <a:gd name="T31" fmla="*/ 88 h 235"/>
                <a:gd name="T32" fmla="*/ 0 w 193"/>
                <a:gd name="T33" fmla="*/ 117 h 235"/>
                <a:gd name="T34" fmla="*/ 1 w 193"/>
                <a:gd name="T35" fmla="*/ 152 h 235"/>
                <a:gd name="T36" fmla="*/ 8 w 193"/>
                <a:gd name="T37" fmla="*/ 180 h 235"/>
                <a:gd name="T38" fmla="*/ 12 w 193"/>
                <a:gd name="T39" fmla="*/ 188 h 235"/>
                <a:gd name="T40" fmla="*/ 25 w 193"/>
                <a:gd name="T41" fmla="*/ 207 h 235"/>
                <a:gd name="T42" fmla="*/ 31 w 193"/>
                <a:gd name="T43" fmla="*/ 214 h 235"/>
                <a:gd name="T44" fmla="*/ 48 w 193"/>
                <a:gd name="T45" fmla="*/ 224 h 235"/>
                <a:gd name="T46" fmla="*/ 65 w 193"/>
                <a:gd name="T47" fmla="*/ 231 h 235"/>
                <a:gd name="T48" fmla="*/ 86 w 193"/>
                <a:gd name="T49" fmla="*/ 234 h 235"/>
                <a:gd name="T50" fmla="*/ 97 w 193"/>
                <a:gd name="T51" fmla="*/ 235 h 235"/>
                <a:gd name="T52" fmla="*/ 123 w 193"/>
                <a:gd name="T53" fmla="*/ 233 h 235"/>
                <a:gd name="T54" fmla="*/ 146 w 193"/>
                <a:gd name="T55" fmla="*/ 223 h 235"/>
                <a:gd name="T56" fmla="*/ 157 w 193"/>
                <a:gd name="T57" fmla="*/ 216 h 235"/>
                <a:gd name="T58" fmla="*/ 167 w 193"/>
                <a:gd name="T59" fmla="*/ 207 h 235"/>
                <a:gd name="T60" fmla="*/ 178 w 193"/>
                <a:gd name="T61" fmla="*/ 190 h 235"/>
                <a:gd name="T62" fmla="*/ 187 w 193"/>
                <a:gd name="T63" fmla="*/ 171 h 235"/>
                <a:gd name="T64" fmla="*/ 192 w 193"/>
                <a:gd name="T65" fmla="*/ 147 h 235"/>
                <a:gd name="T66" fmla="*/ 193 w 193"/>
                <a:gd name="T67" fmla="*/ 117 h 235"/>
                <a:gd name="T68" fmla="*/ 125 w 193"/>
                <a:gd name="T69" fmla="*/ 175 h 235"/>
                <a:gd name="T70" fmla="*/ 120 w 193"/>
                <a:gd name="T71" fmla="*/ 181 h 235"/>
                <a:gd name="T72" fmla="*/ 105 w 193"/>
                <a:gd name="T73" fmla="*/ 186 h 235"/>
                <a:gd name="T74" fmla="*/ 97 w 193"/>
                <a:gd name="T75" fmla="*/ 188 h 235"/>
                <a:gd name="T76" fmla="*/ 80 w 193"/>
                <a:gd name="T77" fmla="*/ 185 h 235"/>
                <a:gd name="T78" fmla="*/ 67 w 193"/>
                <a:gd name="T79" fmla="*/ 175 h 235"/>
                <a:gd name="T80" fmla="*/ 63 w 193"/>
                <a:gd name="T81" fmla="*/ 170 h 235"/>
                <a:gd name="T82" fmla="*/ 59 w 193"/>
                <a:gd name="T83" fmla="*/ 161 h 235"/>
                <a:gd name="T84" fmla="*/ 54 w 193"/>
                <a:gd name="T85" fmla="*/ 135 h 235"/>
                <a:gd name="T86" fmla="*/ 53 w 193"/>
                <a:gd name="T87" fmla="*/ 117 h 235"/>
                <a:gd name="T88" fmla="*/ 57 w 193"/>
                <a:gd name="T89" fmla="*/ 80 h 235"/>
                <a:gd name="T90" fmla="*/ 64 w 193"/>
                <a:gd name="T91" fmla="*/ 63 h 235"/>
                <a:gd name="T92" fmla="*/ 67 w 193"/>
                <a:gd name="T93" fmla="*/ 58 h 235"/>
                <a:gd name="T94" fmla="*/ 80 w 193"/>
                <a:gd name="T95" fmla="*/ 50 h 235"/>
                <a:gd name="T96" fmla="*/ 97 w 193"/>
                <a:gd name="T97" fmla="*/ 48 h 235"/>
                <a:gd name="T98" fmla="*/ 105 w 193"/>
                <a:gd name="T99" fmla="*/ 49 h 235"/>
                <a:gd name="T100" fmla="*/ 120 w 193"/>
                <a:gd name="T101" fmla="*/ 54 h 235"/>
                <a:gd name="T102" fmla="*/ 125 w 193"/>
                <a:gd name="T103" fmla="*/ 58 h 235"/>
                <a:gd name="T104" fmla="*/ 131 w 193"/>
                <a:gd name="T105" fmla="*/ 65 h 235"/>
                <a:gd name="T106" fmla="*/ 138 w 193"/>
                <a:gd name="T107" fmla="*/ 87 h 235"/>
                <a:gd name="T108" fmla="*/ 139 w 193"/>
                <a:gd name="T109" fmla="*/ 118 h 235"/>
                <a:gd name="T110" fmla="*/ 139 w 193"/>
                <a:gd name="T111" fmla="*/ 139 h 235"/>
                <a:gd name="T112" fmla="*/ 132 w 193"/>
                <a:gd name="T113" fmla="*/ 167 h 235"/>
                <a:gd name="T114" fmla="*/ 125 w 193"/>
                <a:gd name="T115" fmla="*/ 17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3" h="235">
                  <a:moveTo>
                    <a:pt x="193" y="117"/>
                  </a:moveTo>
                  <a:lnTo>
                    <a:pt x="192" y="94"/>
                  </a:lnTo>
                  <a:lnTo>
                    <a:pt x="189" y="72"/>
                  </a:lnTo>
                  <a:lnTo>
                    <a:pt x="185" y="57"/>
                  </a:lnTo>
                  <a:lnTo>
                    <a:pt x="182" y="53"/>
                  </a:lnTo>
                  <a:lnTo>
                    <a:pt x="182" y="53"/>
                  </a:lnTo>
                  <a:lnTo>
                    <a:pt x="176" y="39"/>
                  </a:lnTo>
                  <a:lnTo>
                    <a:pt x="167" y="29"/>
                  </a:lnTo>
                  <a:lnTo>
                    <a:pt x="167" y="29"/>
                  </a:lnTo>
                  <a:lnTo>
                    <a:pt x="161" y="22"/>
                  </a:lnTo>
                  <a:lnTo>
                    <a:pt x="153" y="16"/>
                  </a:lnTo>
                  <a:lnTo>
                    <a:pt x="146" y="11"/>
                  </a:lnTo>
                  <a:lnTo>
                    <a:pt x="136" y="7"/>
                  </a:lnTo>
                  <a:lnTo>
                    <a:pt x="127" y="4"/>
                  </a:lnTo>
                  <a:lnTo>
                    <a:pt x="117" y="1"/>
                  </a:lnTo>
                  <a:lnTo>
                    <a:pt x="108" y="1"/>
                  </a:lnTo>
                  <a:lnTo>
                    <a:pt x="97" y="0"/>
                  </a:lnTo>
                  <a:lnTo>
                    <a:pt x="97" y="0"/>
                  </a:lnTo>
                  <a:lnTo>
                    <a:pt x="83" y="1"/>
                  </a:lnTo>
                  <a:lnTo>
                    <a:pt x="69" y="3"/>
                  </a:lnTo>
                  <a:lnTo>
                    <a:pt x="59" y="7"/>
                  </a:lnTo>
                  <a:lnTo>
                    <a:pt x="48" y="11"/>
                  </a:lnTo>
                  <a:lnTo>
                    <a:pt x="48" y="11"/>
                  </a:lnTo>
                  <a:lnTo>
                    <a:pt x="35" y="19"/>
                  </a:lnTo>
                  <a:lnTo>
                    <a:pt x="26" y="29"/>
                  </a:lnTo>
                  <a:lnTo>
                    <a:pt x="26" y="29"/>
                  </a:lnTo>
                  <a:lnTo>
                    <a:pt x="19" y="35"/>
                  </a:lnTo>
                  <a:lnTo>
                    <a:pt x="15" y="44"/>
                  </a:lnTo>
                  <a:lnTo>
                    <a:pt x="10" y="53"/>
                  </a:lnTo>
                  <a:lnTo>
                    <a:pt x="7" y="64"/>
                  </a:lnTo>
                  <a:lnTo>
                    <a:pt x="3" y="76"/>
                  </a:lnTo>
                  <a:lnTo>
                    <a:pt x="1" y="88"/>
                  </a:lnTo>
                  <a:lnTo>
                    <a:pt x="0" y="102"/>
                  </a:lnTo>
                  <a:lnTo>
                    <a:pt x="0" y="117"/>
                  </a:lnTo>
                  <a:lnTo>
                    <a:pt x="0" y="135"/>
                  </a:lnTo>
                  <a:lnTo>
                    <a:pt x="1" y="152"/>
                  </a:lnTo>
                  <a:lnTo>
                    <a:pt x="4" y="166"/>
                  </a:lnTo>
                  <a:lnTo>
                    <a:pt x="8" y="180"/>
                  </a:lnTo>
                  <a:lnTo>
                    <a:pt x="12" y="188"/>
                  </a:lnTo>
                  <a:lnTo>
                    <a:pt x="12" y="188"/>
                  </a:lnTo>
                  <a:lnTo>
                    <a:pt x="18" y="199"/>
                  </a:lnTo>
                  <a:lnTo>
                    <a:pt x="25" y="207"/>
                  </a:lnTo>
                  <a:lnTo>
                    <a:pt x="25" y="207"/>
                  </a:lnTo>
                  <a:lnTo>
                    <a:pt x="31" y="214"/>
                  </a:lnTo>
                  <a:lnTo>
                    <a:pt x="40" y="219"/>
                  </a:lnTo>
                  <a:lnTo>
                    <a:pt x="48" y="224"/>
                  </a:lnTo>
                  <a:lnTo>
                    <a:pt x="56" y="227"/>
                  </a:lnTo>
                  <a:lnTo>
                    <a:pt x="65" y="231"/>
                  </a:lnTo>
                  <a:lnTo>
                    <a:pt x="75" y="233"/>
                  </a:lnTo>
                  <a:lnTo>
                    <a:pt x="86" y="234"/>
                  </a:lnTo>
                  <a:lnTo>
                    <a:pt x="97" y="235"/>
                  </a:lnTo>
                  <a:lnTo>
                    <a:pt x="97" y="235"/>
                  </a:lnTo>
                  <a:lnTo>
                    <a:pt x="110" y="234"/>
                  </a:lnTo>
                  <a:lnTo>
                    <a:pt x="123" y="233"/>
                  </a:lnTo>
                  <a:lnTo>
                    <a:pt x="135" y="229"/>
                  </a:lnTo>
                  <a:lnTo>
                    <a:pt x="146" y="223"/>
                  </a:lnTo>
                  <a:lnTo>
                    <a:pt x="146" y="223"/>
                  </a:lnTo>
                  <a:lnTo>
                    <a:pt x="157" y="216"/>
                  </a:lnTo>
                  <a:lnTo>
                    <a:pt x="167" y="207"/>
                  </a:lnTo>
                  <a:lnTo>
                    <a:pt x="167" y="207"/>
                  </a:lnTo>
                  <a:lnTo>
                    <a:pt x="173" y="200"/>
                  </a:lnTo>
                  <a:lnTo>
                    <a:pt x="178" y="190"/>
                  </a:lnTo>
                  <a:lnTo>
                    <a:pt x="182" y="181"/>
                  </a:lnTo>
                  <a:lnTo>
                    <a:pt x="187" y="171"/>
                  </a:lnTo>
                  <a:lnTo>
                    <a:pt x="189" y="159"/>
                  </a:lnTo>
                  <a:lnTo>
                    <a:pt x="192" y="147"/>
                  </a:lnTo>
                  <a:lnTo>
                    <a:pt x="192" y="132"/>
                  </a:lnTo>
                  <a:lnTo>
                    <a:pt x="193" y="117"/>
                  </a:lnTo>
                  <a:lnTo>
                    <a:pt x="193" y="117"/>
                  </a:lnTo>
                  <a:close/>
                  <a:moveTo>
                    <a:pt x="125" y="175"/>
                  </a:moveTo>
                  <a:lnTo>
                    <a:pt x="125" y="175"/>
                  </a:lnTo>
                  <a:lnTo>
                    <a:pt x="120" y="181"/>
                  </a:lnTo>
                  <a:lnTo>
                    <a:pt x="113" y="185"/>
                  </a:lnTo>
                  <a:lnTo>
                    <a:pt x="105" y="186"/>
                  </a:lnTo>
                  <a:lnTo>
                    <a:pt x="97" y="188"/>
                  </a:lnTo>
                  <a:lnTo>
                    <a:pt x="97" y="188"/>
                  </a:lnTo>
                  <a:lnTo>
                    <a:pt x="89" y="186"/>
                  </a:lnTo>
                  <a:lnTo>
                    <a:pt x="80" y="185"/>
                  </a:lnTo>
                  <a:lnTo>
                    <a:pt x="74" y="181"/>
                  </a:lnTo>
                  <a:lnTo>
                    <a:pt x="67" y="175"/>
                  </a:lnTo>
                  <a:lnTo>
                    <a:pt x="67" y="175"/>
                  </a:lnTo>
                  <a:lnTo>
                    <a:pt x="63" y="170"/>
                  </a:lnTo>
                  <a:lnTo>
                    <a:pt x="63" y="170"/>
                  </a:lnTo>
                  <a:lnTo>
                    <a:pt x="59" y="161"/>
                  </a:lnTo>
                  <a:lnTo>
                    <a:pt x="56" y="148"/>
                  </a:lnTo>
                  <a:lnTo>
                    <a:pt x="54" y="135"/>
                  </a:lnTo>
                  <a:lnTo>
                    <a:pt x="53" y="117"/>
                  </a:lnTo>
                  <a:lnTo>
                    <a:pt x="53" y="117"/>
                  </a:lnTo>
                  <a:lnTo>
                    <a:pt x="54" y="97"/>
                  </a:lnTo>
                  <a:lnTo>
                    <a:pt x="57" y="80"/>
                  </a:lnTo>
                  <a:lnTo>
                    <a:pt x="61" y="68"/>
                  </a:lnTo>
                  <a:lnTo>
                    <a:pt x="64" y="63"/>
                  </a:lnTo>
                  <a:lnTo>
                    <a:pt x="67" y="58"/>
                  </a:lnTo>
                  <a:lnTo>
                    <a:pt x="67" y="58"/>
                  </a:lnTo>
                  <a:lnTo>
                    <a:pt x="74" y="54"/>
                  </a:lnTo>
                  <a:lnTo>
                    <a:pt x="80" y="50"/>
                  </a:lnTo>
                  <a:lnTo>
                    <a:pt x="87" y="49"/>
                  </a:lnTo>
                  <a:lnTo>
                    <a:pt x="97" y="48"/>
                  </a:lnTo>
                  <a:lnTo>
                    <a:pt x="97" y="48"/>
                  </a:lnTo>
                  <a:lnTo>
                    <a:pt x="105" y="49"/>
                  </a:lnTo>
                  <a:lnTo>
                    <a:pt x="113" y="50"/>
                  </a:lnTo>
                  <a:lnTo>
                    <a:pt x="120" y="54"/>
                  </a:lnTo>
                  <a:lnTo>
                    <a:pt x="125" y="58"/>
                  </a:lnTo>
                  <a:lnTo>
                    <a:pt x="125" y="58"/>
                  </a:lnTo>
                  <a:lnTo>
                    <a:pt x="131" y="65"/>
                  </a:lnTo>
                  <a:lnTo>
                    <a:pt x="131" y="65"/>
                  </a:lnTo>
                  <a:lnTo>
                    <a:pt x="135" y="75"/>
                  </a:lnTo>
                  <a:lnTo>
                    <a:pt x="138" y="87"/>
                  </a:lnTo>
                  <a:lnTo>
                    <a:pt x="139" y="101"/>
                  </a:lnTo>
                  <a:lnTo>
                    <a:pt x="139" y="118"/>
                  </a:lnTo>
                  <a:lnTo>
                    <a:pt x="139" y="118"/>
                  </a:lnTo>
                  <a:lnTo>
                    <a:pt x="139" y="139"/>
                  </a:lnTo>
                  <a:lnTo>
                    <a:pt x="136" y="155"/>
                  </a:lnTo>
                  <a:lnTo>
                    <a:pt x="132" y="167"/>
                  </a:lnTo>
                  <a:lnTo>
                    <a:pt x="129" y="171"/>
                  </a:lnTo>
                  <a:lnTo>
                    <a:pt x="125" y="175"/>
                  </a:lnTo>
                  <a:lnTo>
                    <a:pt x="125"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8" name="Rectangle 41"/>
            <p:cNvSpPr>
              <a:spLocks noChangeArrowheads="1"/>
            </p:cNvSpPr>
            <p:nvPr userDrawn="1"/>
          </p:nvSpPr>
          <p:spPr bwMode="auto">
            <a:xfrm>
              <a:off x="10456981" y="6224151"/>
              <a:ext cx="23813"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9" name="Rectangle 42"/>
            <p:cNvSpPr>
              <a:spLocks noChangeArrowheads="1"/>
            </p:cNvSpPr>
            <p:nvPr userDrawn="1"/>
          </p:nvSpPr>
          <p:spPr bwMode="auto">
            <a:xfrm>
              <a:off x="10407769" y="6224151"/>
              <a:ext cx="23813"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0" name="Freeform 43"/>
            <p:cNvSpPr>
              <a:spLocks/>
            </p:cNvSpPr>
            <p:nvPr userDrawn="1"/>
          </p:nvSpPr>
          <p:spPr bwMode="auto">
            <a:xfrm>
              <a:off x="10763369" y="6268601"/>
              <a:ext cx="107950" cy="122238"/>
            </a:xfrm>
            <a:custGeom>
              <a:avLst/>
              <a:gdLst>
                <a:gd name="T0" fmla="*/ 0 w 205"/>
                <a:gd name="T1" fmla="*/ 126 h 231"/>
                <a:gd name="T2" fmla="*/ 0 w 205"/>
                <a:gd name="T3" fmla="*/ 126 h 231"/>
                <a:gd name="T4" fmla="*/ 2 w 205"/>
                <a:gd name="T5" fmla="*/ 144 h 231"/>
                <a:gd name="T6" fmla="*/ 8 w 205"/>
                <a:gd name="T7" fmla="*/ 160 h 231"/>
                <a:gd name="T8" fmla="*/ 15 w 205"/>
                <a:gd name="T9" fmla="*/ 175 h 231"/>
                <a:gd name="T10" fmla="*/ 24 w 205"/>
                <a:gd name="T11" fmla="*/ 190 h 231"/>
                <a:gd name="T12" fmla="*/ 34 w 205"/>
                <a:gd name="T13" fmla="*/ 202 h 231"/>
                <a:gd name="T14" fmla="*/ 46 w 205"/>
                <a:gd name="T15" fmla="*/ 212 h 231"/>
                <a:gd name="T16" fmla="*/ 58 w 205"/>
                <a:gd name="T17" fmla="*/ 220 h 231"/>
                <a:gd name="T18" fmla="*/ 70 w 205"/>
                <a:gd name="T19" fmla="*/ 224 h 231"/>
                <a:gd name="T20" fmla="*/ 70 w 205"/>
                <a:gd name="T21" fmla="*/ 224 h 231"/>
                <a:gd name="T22" fmla="*/ 98 w 205"/>
                <a:gd name="T23" fmla="*/ 228 h 231"/>
                <a:gd name="T24" fmla="*/ 126 w 205"/>
                <a:gd name="T25" fmla="*/ 231 h 231"/>
                <a:gd name="T26" fmla="*/ 126 w 205"/>
                <a:gd name="T27" fmla="*/ 177 h 231"/>
                <a:gd name="T28" fmla="*/ 126 w 205"/>
                <a:gd name="T29" fmla="*/ 177 h 231"/>
                <a:gd name="T30" fmla="*/ 115 w 205"/>
                <a:gd name="T31" fmla="*/ 175 h 231"/>
                <a:gd name="T32" fmla="*/ 115 w 205"/>
                <a:gd name="T33" fmla="*/ 175 h 231"/>
                <a:gd name="T34" fmla="*/ 102 w 205"/>
                <a:gd name="T35" fmla="*/ 175 h 231"/>
                <a:gd name="T36" fmla="*/ 102 w 205"/>
                <a:gd name="T37" fmla="*/ 175 h 231"/>
                <a:gd name="T38" fmla="*/ 89 w 205"/>
                <a:gd name="T39" fmla="*/ 171 h 231"/>
                <a:gd name="T40" fmla="*/ 79 w 205"/>
                <a:gd name="T41" fmla="*/ 166 h 231"/>
                <a:gd name="T42" fmla="*/ 70 w 205"/>
                <a:gd name="T43" fmla="*/ 159 h 231"/>
                <a:gd name="T44" fmla="*/ 64 w 205"/>
                <a:gd name="T45" fmla="*/ 151 h 231"/>
                <a:gd name="T46" fmla="*/ 58 w 205"/>
                <a:gd name="T47" fmla="*/ 141 h 231"/>
                <a:gd name="T48" fmla="*/ 55 w 205"/>
                <a:gd name="T49" fmla="*/ 132 h 231"/>
                <a:gd name="T50" fmla="*/ 54 w 205"/>
                <a:gd name="T51" fmla="*/ 121 h 231"/>
                <a:gd name="T52" fmla="*/ 54 w 205"/>
                <a:gd name="T53" fmla="*/ 111 h 231"/>
                <a:gd name="T54" fmla="*/ 54 w 205"/>
                <a:gd name="T55" fmla="*/ 111 h 231"/>
                <a:gd name="T56" fmla="*/ 55 w 205"/>
                <a:gd name="T57" fmla="*/ 100 h 231"/>
                <a:gd name="T58" fmla="*/ 58 w 205"/>
                <a:gd name="T59" fmla="*/ 91 h 231"/>
                <a:gd name="T60" fmla="*/ 64 w 205"/>
                <a:gd name="T61" fmla="*/ 81 h 231"/>
                <a:gd name="T62" fmla="*/ 70 w 205"/>
                <a:gd name="T63" fmla="*/ 73 h 231"/>
                <a:gd name="T64" fmla="*/ 79 w 205"/>
                <a:gd name="T65" fmla="*/ 66 h 231"/>
                <a:gd name="T66" fmla="*/ 89 w 205"/>
                <a:gd name="T67" fmla="*/ 61 h 231"/>
                <a:gd name="T68" fmla="*/ 102 w 205"/>
                <a:gd name="T69" fmla="*/ 57 h 231"/>
                <a:gd name="T70" fmla="*/ 115 w 205"/>
                <a:gd name="T71" fmla="*/ 55 h 231"/>
                <a:gd name="T72" fmla="*/ 115 w 205"/>
                <a:gd name="T73" fmla="*/ 55 h 231"/>
                <a:gd name="T74" fmla="*/ 147 w 205"/>
                <a:gd name="T75" fmla="*/ 55 h 231"/>
                <a:gd name="T76" fmla="*/ 149 w 205"/>
                <a:gd name="T77" fmla="*/ 55 h 231"/>
                <a:gd name="T78" fmla="*/ 149 w 205"/>
                <a:gd name="T79" fmla="*/ 231 h 231"/>
                <a:gd name="T80" fmla="*/ 205 w 205"/>
                <a:gd name="T81" fmla="*/ 231 h 231"/>
                <a:gd name="T82" fmla="*/ 205 w 205"/>
                <a:gd name="T83" fmla="*/ 0 h 231"/>
                <a:gd name="T84" fmla="*/ 205 w 205"/>
                <a:gd name="T85" fmla="*/ 0 h 231"/>
                <a:gd name="T86" fmla="*/ 117 w 205"/>
                <a:gd name="T87" fmla="*/ 0 h 231"/>
                <a:gd name="T88" fmla="*/ 117 w 205"/>
                <a:gd name="T89" fmla="*/ 0 h 231"/>
                <a:gd name="T90" fmla="*/ 106 w 205"/>
                <a:gd name="T91" fmla="*/ 0 h 231"/>
                <a:gd name="T92" fmla="*/ 94 w 205"/>
                <a:gd name="T93" fmla="*/ 1 h 231"/>
                <a:gd name="T94" fmla="*/ 83 w 205"/>
                <a:gd name="T95" fmla="*/ 5 h 231"/>
                <a:gd name="T96" fmla="*/ 70 w 205"/>
                <a:gd name="T97" fmla="*/ 9 h 231"/>
                <a:gd name="T98" fmla="*/ 70 w 205"/>
                <a:gd name="T99" fmla="*/ 9 h 231"/>
                <a:gd name="T100" fmla="*/ 53 w 205"/>
                <a:gd name="T101" fmla="*/ 19 h 231"/>
                <a:gd name="T102" fmla="*/ 38 w 205"/>
                <a:gd name="T103" fmla="*/ 30 h 231"/>
                <a:gd name="T104" fmla="*/ 24 w 205"/>
                <a:gd name="T105" fmla="*/ 42 h 231"/>
                <a:gd name="T106" fmla="*/ 15 w 205"/>
                <a:gd name="T107" fmla="*/ 57 h 231"/>
                <a:gd name="T108" fmla="*/ 6 w 205"/>
                <a:gd name="T109" fmla="*/ 72 h 231"/>
                <a:gd name="T110" fmla="*/ 1 w 205"/>
                <a:gd name="T111" fmla="*/ 89 h 231"/>
                <a:gd name="T112" fmla="*/ 0 w 205"/>
                <a:gd name="T113" fmla="*/ 107 h 231"/>
                <a:gd name="T114" fmla="*/ 0 w 205"/>
                <a:gd name="T115" fmla="*/ 126 h 231"/>
                <a:gd name="T116" fmla="*/ 0 w 205"/>
                <a:gd name="T117" fmla="*/ 12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5" h="231">
                  <a:moveTo>
                    <a:pt x="0" y="126"/>
                  </a:moveTo>
                  <a:lnTo>
                    <a:pt x="0" y="126"/>
                  </a:lnTo>
                  <a:lnTo>
                    <a:pt x="2" y="144"/>
                  </a:lnTo>
                  <a:lnTo>
                    <a:pt x="8" y="160"/>
                  </a:lnTo>
                  <a:lnTo>
                    <a:pt x="15" y="175"/>
                  </a:lnTo>
                  <a:lnTo>
                    <a:pt x="24" y="190"/>
                  </a:lnTo>
                  <a:lnTo>
                    <a:pt x="34" y="202"/>
                  </a:lnTo>
                  <a:lnTo>
                    <a:pt x="46" y="212"/>
                  </a:lnTo>
                  <a:lnTo>
                    <a:pt x="58" y="220"/>
                  </a:lnTo>
                  <a:lnTo>
                    <a:pt x="70" y="224"/>
                  </a:lnTo>
                  <a:lnTo>
                    <a:pt x="70" y="224"/>
                  </a:lnTo>
                  <a:lnTo>
                    <a:pt x="98" y="228"/>
                  </a:lnTo>
                  <a:lnTo>
                    <a:pt x="126" y="231"/>
                  </a:lnTo>
                  <a:lnTo>
                    <a:pt x="126" y="177"/>
                  </a:lnTo>
                  <a:lnTo>
                    <a:pt x="126" y="177"/>
                  </a:lnTo>
                  <a:lnTo>
                    <a:pt x="115" y="175"/>
                  </a:lnTo>
                  <a:lnTo>
                    <a:pt x="115" y="175"/>
                  </a:lnTo>
                  <a:lnTo>
                    <a:pt x="102" y="175"/>
                  </a:lnTo>
                  <a:lnTo>
                    <a:pt x="102" y="175"/>
                  </a:lnTo>
                  <a:lnTo>
                    <a:pt x="89" y="171"/>
                  </a:lnTo>
                  <a:lnTo>
                    <a:pt x="79" y="166"/>
                  </a:lnTo>
                  <a:lnTo>
                    <a:pt x="70" y="159"/>
                  </a:lnTo>
                  <a:lnTo>
                    <a:pt x="64" y="151"/>
                  </a:lnTo>
                  <a:lnTo>
                    <a:pt x="58" y="141"/>
                  </a:lnTo>
                  <a:lnTo>
                    <a:pt x="55" y="132"/>
                  </a:lnTo>
                  <a:lnTo>
                    <a:pt x="54" y="121"/>
                  </a:lnTo>
                  <a:lnTo>
                    <a:pt x="54" y="111"/>
                  </a:lnTo>
                  <a:lnTo>
                    <a:pt x="54" y="111"/>
                  </a:lnTo>
                  <a:lnTo>
                    <a:pt x="55" y="100"/>
                  </a:lnTo>
                  <a:lnTo>
                    <a:pt x="58" y="91"/>
                  </a:lnTo>
                  <a:lnTo>
                    <a:pt x="64" y="81"/>
                  </a:lnTo>
                  <a:lnTo>
                    <a:pt x="70" y="73"/>
                  </a:lnTo>
                  <a:lnTo>
                    <a:pt x="79" y="66"/>
                  </a:lnTo>
                  <a:lnTo>
                    <a:pt x="89" y="61"/>
                  </a:lnTo>
                  <a:lnTo>
                    <a:pt x="102" y="57"/>
                  </a:lnTo>
                  <a:lnTo>
                    <a:pt x="115" y="55"/>
                  </a:lnTo>
                  <a:lnTo>
                    <a:pt x="115" y="55"/>
                  </a:lnTo>
                  <a:lnTo>
                    <a:pt x="147" y="55"/>
                  </a:lnTo>
                  <a:lnTo>
                    <a:pt x="149" y="55"/>
                  </a:lnTo>
                  <a:lnTo>
                    <a:pt x="149" y="231"/>
                  </a:lnTo>
                  <a:lnTo>
                    <a:pt x="205" y="231"/>
                  </a:lnTo>
                  <a:lnTo>
                    <a:pt x="205" y="0"/>
                  </a:lnTo>
                  <a:lnTo>
                    <a:pt x="205" y="0"/>
                  </a:lnTo>
                  <a:lnTo>
                    <a:pt x="117" y="0"/>
                  </a:lnTo>
                  <a:lnTo>
                    <a:pt x="117" y="0"/>
                  </a:lnTo>
                  <a:lnTo>
                    <a:pt x="106" y="0"/>
                  </a:lnTo>
                  <a:lnTo>
                    <a:pt x="94" y="1"/>
                  </a:lnTo>
                  <a:lnTo>
                    <a:pt x="83" y="5"/>
                  </a:lnTo>
                  <a:lnTo>
                    <a:pt x="70" y="9"/>
                  </a:lnTo>
                  <a:lnTo>
                    <a:pt x="70" y="9"/>
                  </a:lnTo>
                  <a:lnTo>
                    <a:pt x="53" y="19"/>
                  </a:lnTo>
                  <a:lnTo>
                    <a:pt x="38" y="30"/>
                  </a:lnTo>
                  <a:lnTo>
                    <a:pt x="24" y="42"/>
                  </a:lnTo>
                  <a:lnTo>
                    <a:pt x="15" y="57"/>
                  </a:lnTo>
                  <a:lnTo>
                    <a:pt x="6" y="72"/>
                  </a:lnTo>
                  <a:lnTo>
                    <a:pt x="1" y="89"/>
                  </a:lnTo>
                  <a:lnTo>
                    <a:pt x="0" y="107"/>
                  </a:lnTo>
                  <a:lnTo>
                    <a:pt x="0" y="126"/>
                  </a:lnTo>
                  <a:lnTo>
                    <a:pt x="0"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1" name="Freeform 44"/>
            <p:cNvSpPr>
              <a:spLocks/>
            </p:cNvSpPr>
            <p:nvPr userDrawn="1"/>
          </p:nvSpPr>
          <p:spPr bwMode="auto">
            <a:xfrm>
              <a:off x="11104681" y="6268601"/>
              <a:ext cx="109538" cy="122238"/>
            </a:xfrm>
            <a:custGeom>
              <a:avLst/>
              <a:gdLst>
                <a:gd name="T0" fmla="*/ 0 w 206"/>
                <a:gd name="T1" fmla="*/ 126 h 231"/>
                <a:gd name="T2" fmla="*/ 0 w 206"/>
                <a:gd name="T3" fmla="*/ 126 h 231"/>
                <a:gd name="T4" fmla="*/ 4 w 206"/>
                <a:gd name="T5" fmla="*/ 144 h 231"/>
                <a:gd name="T6" fmla="*/ 9 w 206"/>
                <a:gd name="T7" fmla="*/ 160 h 231"/>
                <a:gd name="T8" fmla="*/ 17 w 206"/>
                <a:gd name="T9" fmla="*/ 175 h 231"/>
                <a:gd name="T10" fmla="*/ 25 w 206"/>
                <a:gd name="T11" fmla="*/ 190 h 231"/>
                <a:gd name="T12" fmla="*/ 36 w 206"/>
                <a:gd name="T13" fmla="*/ 202 h 231"/>
                <a:gd name="T14" fmla="*/ 47 w 206"/>
                <a:gd name="T15" fmla="*/ 212 h 231"/>
                <a:gd name="T16" fmla="*/ 59 w 206"/>
                <a:gd name="T17" fmla="*/ 220 h 231"/>
                <a:gd name="T18" fmla="*/ 71 w 206"/>
                <a:gd name="T19" fmla="*/ 224 h 231"/>
                <a:gd name="T20" fmla="*/ 71 w 206"/>
                <a:gd name="T21" fmla="*/ 224 h 231"/>
                <a:gd name="T22" fmla="*/ 98 w 206"/>
                <a:gd name="T23" fmla="*/ 228 h 231"/>
                <a:gd name="T24" fmla="*/ 128 w 206"/>
                <a:gd name="T25" fmla="*/ 231 h 231"/>
                <a:gd name="T26" fmla="*/ 128 w 206"/>
                <a:gd name="T27" fmla="*/ 177 h 231"/>
                <a:gd name="T28" fmla="*/ 128 w 206"/>
                <a:gd name="T29" fmla="*/ 177 h 231"/>
                <a:gd name="T30" fmla="*/ 116 w 206"/>
                <a:gd name="T31" fmla="*/ 175 h 231"/>
                <a:gd name="T32" fmla="*/ 116 w 206"/>
                <a:gd name="T33" fmla="*/ 175 h 231"/>
                <a:gd name="T34" fmla="*/ 104 w 206"/>
                <a:gd name="T35" fmla="*/ 175 h 231"/>
                <a:gd name="T36" fmla="*/ 104 w 206"/>
                <a:gd name="T37" fmla="*/ 175 h 231"/>
                <a:gd name="T38" fmla="*/ 90 w 206"/>
                <a:gd name="T39" fmla="*/ 171 h 231"/>
                <a:gd name="T40" fmla="*/ 81 w 206"/>
                <a:gd name="T41" fmla="*/ 166 h 231"/>
                <a:gd name="T42" fmla="*/ 71 w 206"/>
                <a:gd name="T43" fmla="*/ 159 h 231"/>
                <a:gd name="T44" fmla="*/ 64 w 206"/>
                <a:gd name="T45" fmla="*/ 151 h 231"/>
                <a:gd name="T46" fmla="*/ 60 w 206"/>
                <a:gd name="T47" fmla="*/ 141 h 231"/>
                <a:gd name="T48" fmla="*/ 56 w 206"/>
                <a:gd name="T49" fmla="*/ 132 h 231"/>
                <a:gd name="T50" fmla="*/ 55 w 206"/>
                <a:gd name="T51" fmla="*/ 121 h 231"/>
                <a:gd name="T52" fmla="*/ 55 w 206"/>
                <a:gd name="T53" fmla="*/ 111 h 231"/>
                <a:gd name="T54" fmla="*/ 55 w 206"/>
                <a:gd name="T55" fmla="*/ 111 h 231"/>
                <a:gd name="T56" fmla="*/ 56 w 206"/>
                <a:gd name="T57" fmla="*/ 100 h 231"/>
                <a:gd name="T58" fmla="*/ 60 w 206"/>
                <a:gd name="T59" fmla="*/ 91 h 231"/>
                <a:gd name="T60" fmla="*/ 64 w 206"/>
                <a:gd name="T61" fmla="*/ 81 h 231"/>
                <a:gd name="T62" fmla="*/ 71 w 206"/>
                <a:gd name="T63" fmla="*/ 73 h 231"/>
                <a:gd name="T64" fmla="*/ 79 w 206"/>
                <a:gd name="T65" fmla="*/ 66 h 231"/>
                <a:gd name="T66" fmla="*/ 90 w 206"/>
                <a:gd name="T67" fmla="*/ 61 h 231"/>
                <a:gd name="T68" fmla="*/ 102 w 206"/>
                <a:gd name="T69" fmla="*/ 57 h 231"/>
                <a:gd name="T70" fmla="*/ 116 w 206"/>
                <a:gd name="T71" fmla="*/ 55 h 231"/>
                <a:gd name="T72" fmla="*/ 116 w 206"/>
                <a:gd name="T73" fmla="*/ 55 h 231"/>
                <a:gd name="T74" fmla="*/ 147 w 206"/>
                <a:gd name="T75" fmla="*/ 55 h 231"/>
                <a:gd name="T76" fmla="*/ 150 w 206"/>
                <a:gd name="T77" fmla="*/ 55 h 231"/>
                <a:gd name="T78" fmla="*/ 150 w 206"/>
                <a:gd name="T79" fmla="*/ 231 h 231"/>
                <a:gd name="T80" fmla="*/ 206 w 206"/>
                <a:gd name="T81" fmla="*/ 231 h 231"/>
                <a:gd name="T82" fmla="*/ 206 w 206"/>
                <a:gd name="T83" fmla="*/ 0 h 231"/>
                <a:gd name="T84" fmla="*/ 206 w 206"/>
                <a:gd name="T85" fmla="*/ 0 h 231"/>
                <a:gd name="T86" fmla="*/ 117 w 206"/>
                <a:gd name="T87" fmla="*/ 0 h 231"/>
                <a:gd name="T88" fmla="*/ 117 w 206"/>
                <a:gd name="T89" fmla="*/ 0 h 231"/>
                <a:gd name="T90" fmla="*/ 107 w 206"/>
                <a:gd name="T91" fmla="*/ 0 h 231"/>
                <a:gd name="T92" fmla="*/ 96 w 206"/>
                <a:gd name="T93" fmla="*/ 1 h 231"/>
                <a:gd name="T94" fmla="*/ 83 w 206"/>
                <a:gd name="T95" fmla="*/ 5 h 231"/>
                <a:gd name="T96" fmla="*/ 71 w 206"/>
                <a:gd name="T97" fmla="*/ 9 h 231"/>
                <a:gd name="T98" fmla="*/ 71 w 206"/>
                <a:gd name="T99" fmla="*/ 9 h 231"/>
                <a:gd name="T100" fmla="*/ 53 w 206"/>
                <a:gd name="T101" fmla="*/ 19 h 231"/>
                <a:gd name="T102" fmla="*/ 38 w 206"/>
                <a:gd name="T103" fmla="*/ 30 h 231"/>
                <a:gd name="T104" fmla="*/ 26 w 206"/>
                <a:gd name="T105" fmla="*/ 42 h 231"/>
                <a:gd name="T106" fmla="*/ 15 w 206"/>
                <a:gd name="T107" fmla="*/ 57 h 231"/>
                <a:gd name="T108" fmla="*/ 7 w 206"/>
                <a:gd name="T109" fmla="*/ 72 h 231"/>
                <a:gd name="T110" fmla="*/ 3 w 206"/>
                <a:gd name="T111" fmla="*/ 89 h 231"/>
                <a:gd name="T112" fmla="*/ 0 w 206"/>
                <a:gd name="T113" fmla="*/ 107 h 231"/>
                <a:gd name="T114" fmla="*/ 0 w 206"/>
                <a:gd name="T115" fmla="*/ 126 h 231"/>
                <a:gd name="T116" fmla="*/ 0 w 206"/>
                <a:gd name="T117" fmla="*/ 12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6" h="231">
                  <a:moveTo>
                    <a:pt x="0" y="126"/>
                  </a:moveTo>
                  <a:lnTo>
                    <a:pt x="0" y="126"/>
                  </a:lnTo>
                  <a:lnTo>
                    <a:pt x="4" y="144"/>
                  </a:lnTo>
                  <a:lnTo>
                    <a:pt x="9" y="160"/>
                  </a:lnTo>
                  <a:lnTo>
                    <a:pt x="17" y="175"/>
                  </a:lnTo>
                  <a:lnTo>
                    <a:pt x="25" y="190"/>
                  </a:lnTo>
                  <a:lnTo>
                    <a:pt x="36" y="202"/>
                  </a:lnTo>
                  <a:lnTo>
                    <a:pt x="47" y="212"/>
                  </a:lnTo>
                  <a:lnTo>
                    <a:pt x="59" y="220"/>
                  </a:lnTo>
                  <a:lnTo>
                    <a:pt x="71" y="224"/>
                  </a:lnTo>
                  <a:lnTo>
                    <a:pt x="71" y="224"/>
                  </a:lnTo>
                  <a:lnTo>
                    <a:pt x="98" y="228"/>
                  </a:lnTo>
                  <a:lnTo>
                    <a:pt x="128" y="231"/>
                  </a:lnTo>
                  <a:lnTo>
                    <a:pt x="128" y="177"/>
                  </a:lnTo>
                  <a:lnTo>
                    <a:pt x="128" y="177"/>
                  </a:lnTo>
                  <a:lnTo>
                    <a:pt x="116" y="175"/>
                  </a:lnTo>
                  <a:lnTo>
                    <a:pt x="116" y="175"/>
                  </a:lnTo>
                  <a:lnTo>
                    <a:pt x="104" y="175"/>
                  </a:lnTo>
                  <a:lnTo>
                    <a:pt x="104" y="175"/>
                  </a:lnTo>
                  <a:lnTo>
                    <a:pt x="90" y="171"/>
                  </a:lnTo>
                  <a:lnTo>
                    <a:pt x="81" y="166"/>
                  </a:lnTo>
                  <a:lnTo>
                    <a:pt x="71" y="159"/>
                  </a:lnTo>
                  <a:lnTo>
                    <a:pt x="64" y="151"/>
                  </a:lnTo>
                  <a:lnTo>
                    <a:pt x="60" y="141"/>
                  </a:lnTo>
                  <a:lnTo>
                    <a:pt x="56" y="132"/>
                  </a:lnTo>
                  <a:lnTo>
                    <a:pt x="55" y="121"/>
                  </a:lnTo>
                  <a:lnTo>
                    <a:pt x="55" y="111"/>
                  </a:lnTo>
                  <a:lnTo>
                    <a:pt x="55" y="111"/>
                  </a:lnTo>
                  <a:lnTo>
                    <a:pt x="56" y="100"/>
                  </a:lnTo>
                  <a:lnTo>
                    <a:pt x="60" y="91"/>
                  </a:lnTo>
                  <a:lnTo>
                    <a:pt x="64" y="81"/>
                  </a:lnTo>
                  <a:lnTo>
                    <a:pt x="71" y="73"/>
                  </a:lnTo>
                  <a:lnTo>
                    <a:pt x="79" y="66"/>
                  </a:lnTo>
                  <a:lnTo>
                    <a:pt x="90" y="61"/>
                  </a:lnTo>
                  <a:lnTo>
                    <a:pt x="102" y="57"/>
                  </a:lnTo>
                  <a:lnTo>
                    <a:pt x="116" y="55"/>
                  </a:lnTo>
                  <a:lnTo>
                    <a:pt x="116" y="55"/>
                  </a:lnTo>
                  <a:lnTo>
                    <a:pt x="147" y="55"/>
                  </a:lnTo>
                  <a:lnTo>
                    <a:pt x="150" y="55"/>
                  </a:lnTo>
                  <a:lnTo>
                    <a:pt x="150" y="231"/>
                  </a:lnTo>
                  <a:lnTo>
                    <a:pt x="206" y="231"/>
                  </a:lnTo>
                  <a:lnTo>
                    <a:pt x="206" y="0"/>
                  </a:lnTo>
                  <a:lnTo>
                    <a:pt x="206" y="0"/>
                  </a:lnTo>
                  <a:lnTo>
                    <a:pt x="117" y="0"/>
                  </a:lnTo>
                  <a:lnTo>
                    <a:pt x="117" y="0"/>
                  </a:lnTo>
                  <a:lnTo>
                    <a:pt x="107" y="0"/>
                  </a:lnTo>
                  <a:lnTo>
                    <a:pt x="96" y="1"/>
                  </a:lnTo>
                  <a:lnTo>
                    <a:pt x="83" y="5"/>
                  </a:lnTo>
                  <a:lnTo>
                    <a:pt x="71" y="9"/>
                  </a:lnTo>
                  <a:lnTo>
                    <a:pt x="71" y="9"/>
                  </a:lnTo>
                  <a:lnTo>
                    <a:pt x="53" y="19"/>
                  </a:lnTo>
                  <a:lnTo>
                    <a:pt x="38" y="30"/>
                  </a:lnTo>
                  <a:lnTo>
                    <a:pt x="26" y="42"/>
                  </a:lnTo>
                  <a:lnTo>
                    <a:pt x="15" y="57"/>
                  </a:lnTo>
                  <a:lnTo>
                    <a:pt x="7" y="72"/>
                  </a:lnTo>
                  <a:lnTo>
                    <a:pt x="3" y="89"/>
                  </a:lnTo>
                  <a:lnTo>
                    <a:pt x="0" y="107"/>
                  </a:lnTo>
                  <a:lnTo>
                    <a:pt x="0" y="126"/>
                  </a:lnTo>
                  <a:lnTo>
                    <a:pt x="0"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897640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3E9FD-C3AB-4FCA-BC25-3679137774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9E56E07A-7ED3-4A4A-9D41-1E09E6E1C3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F2D872EE-4D3D-423A-86B1-95A19C925792}"/>
              </a:ext>
            </a:extLst>
          </p:cNvPr>
          <p:cNvSpPr>
            <a:spLocks noGrp="1"/>
          </p:cNvSpPr>
          <p:nvPr>
            <p:ph type="dt" sz="half" idx="10"/>
          </p:nvPr>
        </p:nvSpPr>
        <p:spPr/>
        <p:txBody>
          <a:bodyPr/>
          <a:lstStyle/>
          <a:p>
            <a:fld id="{35820CC5-181D-43B4-8F16-FAE87E05CA9E}" type="datetimeFigureOut">
              <a:rPr lang="fi-FI" smtClean="0"/>
              <a:t>7.9.2023</a:t>
            </a:fld>
            <a:endParaRPr lang="fi-FI"/>
          </a:p>
        </p:txBody>
      </p:sp>
      <p:sp>
        <p:nvSpPr>
          <p:cNvPr id="5" name="Footer Placeholder 4">
            <a:extLst>
              <a:ext uri="{FF2B5EF4-FFF2-40B4-BE49-F238E27FC236}">
                <a16:creationId xmlns:a16="http://schemas.microsoft.com/office/drawing/2014/main" id="{5BFAF2C1-EF75-4229-9369-7439CE159993}"/>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DDF00A73-842F-471E-AE18-320F4B80F52F}"/>
              </a:ext>
            </a:extLst>
          </p:cNvPr>
          <p:cNvSpPr>
            <a:spLocks noGrp="1"/>
          </p:cNvSpPr>
          <p:nvPr>
            <p:ph type="sldNum" sz="quarter" idx="12"/>
          </p:nvPr>
        </p:nvSpPr>
        <p:spPr/>
        <p:txBody>
          <a:bodyPr/>
          <a:lstStyle/>
          <a:p>
            <a:fld id="{4CB558F3-9748-471A-87F3-C190CEDE1F11}" type="slidenum">
              <a:rPr lang="fi-FI" smtClean="0"/>
              <a:t>‹#›</a:t>
            </a:fld>
            <a:endParaRPr lang="fi-FI"/>
          </a:p>
        </p:txBody>
      </p:sp>
    </p:spTree>
    <p:extLst>
      <p:ext uri="{BB962C8B-B14F-4D97-AF65-F5344CB8AC3E}">
        <p14:creationId xmlns:p14="http://schemas.microsoft.com/office/powerpoint/2010/main" val="30475875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ADEB4-1001-45B7-9D67-F01C20045F2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817417BC-51CF-492E-9988-28CD27A8062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529FAEB4-EFAB-4DC8-987F-504FF6A245DF}"/>
              </a:ext>
            </a:extLst>
          </p:cNvPr>
          <p:cNvSpPr>
            <a:spLocks noGrp="1"/>
          </p:cNvSpPr>
          <p:nvPr>
            <p:ph type="dt" sz="half" idx="10"/>
          </p:nvPr>
        </p:nvSpPr>
        <p:spPr/>
        <p:txBody>
          <a:bodyPr/>
          <a:lstStyle/>
          <a:p>
            <a:fld id="{35820CC5-181D-43B4-8F16-FAE87E05CA9E}" type="datetimeFigureOut">
              <a:rPr lang="fi-FI" smtClean="0"/>
              <a:t>7.9.2023</a:t>
            </a:fld>
            <a:endParaRPr lang="fi-FI"/>
          </a:p>
        </p:txBody>
      </p:sp>
      <p:sp>
        <p:nvSpPr>
          <p:cNvPr id="5" name="Footer Placeholder 4">
            <a:extLst>
              <a:ext uri="{FF2B5EF4-FFF2-40B4-BE49-F238E27FC236}">
                <a16:creationId xmlns:a16="http://schemas.microsoft.com/office/drawing/2014/main" id="{7326F0C8-21A5-4149-BFBF-1181D0C96D58}"/>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FE32BA53-68A7-463D-BAEA-CD38A8665846}"/>
              </a:ext>
            </a:extLst>
          </p:cNvPr>
          <p:cNvSpPr>
            <a:spLocks noGrp="1"/>
          </p:cNvSpPr>
          <p:nvPr>
            <p:ph type="sldNum" sz="quarter" idx="12"/>
          </p:nvPr>
        </p:nvSpPr>
        <p:spPr/>
        <p:txBody>
          <a:bodyPr/>
          <a:lstStyle/>
          <a:p>
            <a:fld id="{4CB558F3-9748-471A-87F3-C190CEDE1F11}" type="slidenum">
              <a:rPr lang="fi-FI" smtClean="0"/>
              <a:t>‹#›</a:t>
            </a:fld>
            <a:endParaRPr lang="fi-FI"/>
          </a:p>
        </p:txBody>
      </p:sp>
    </p:spTree>
    <p:extLst>
      <p:ext uri="{BB962C8B-B14F-4D97-AF65-F5344CB8AC3E}">
        <p14:creationId xmlns:p14="http://schemas.microsoft.com/office/powerpoint/2010/main" val="23075520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B7809-BECA-4CEB-BD90-9D708106EF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8D709E8A-2FDF-45E8-8FB3-26BD60D37D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BE48B1F-0A29-4D46-A769-A517D5ED21EC}"/>
              </a:ext>
            </a:extLst>
          </p:cNvPr>
          <p:cNvSpPr>
            <a:spLocks noGrp="1"/>
          </p:cNvSpPr>
          <p:nvPr>
            <p:ph type="dt" sz="half" idx="10"/>
          </p:nvPr>
        </p:nvSpPr>
        <p:spPr/>
        <p:txBody>
          <a:bodyPr/>
          <a:lstStyle/>
          <a:p>
            <a:fld id="{35820CC5-181D-43B4-8F16-FAE87E05CA9E}" type="datetimeFigureOut">
              <a:rPr lang="fi-FI" smtClean="0"/>
              <a:t>7.9.2023</a:t>
            </a:fld>
            <a:endParaRPr lang="fi-FI"/>
          </a:p>
        </p:txBody>
      </p:sp>
      <p:sp>
        <p:nvSpPr>
          <p:cNvPr id="5" name="Footer Placeholder 4">
            <a:extLst>
              <a:ext uri="{FF2B5EF4-FFF2-40B4-BE49-F238E27FC236}">
                <a16:creationId xmlns:a16="http://schemas.microsoft.com/office/drawing/2014/main" id="{C2B96DB7-221B-451F-B436-9052BC7D3760}"/>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99E3068D-6DBE-4FDC-840B-47451A5D94E9}"/>
              </a:ext>
            </a:extLst>
          </p:cNvPr>
          <p:cNvSpPr>
            <a:spLocks noGrp="1"/>
          </p:cNvSpPr>
          <p:nvPr>
            <p:ph type="sldNum" sz="quarter" idx="12"/>
          </p:nvPr>
        </p:nvSpPr>
        <p:spPr/>
        <p:txBody>
          <a:bodyPr/>
          <a:lstStyle/>
          <a:p>
            <a:fld id="{4CB558F3-9748-471A-87F3-C190CEDE1F11}" type="slidenum">
              <a:rPr lang="fi-FI" smtClean="0"/>
              <a:t>‹#›</a:t>
            </a:fld>
            <a:endParaRPr lang="fi-FI"/>
          </a:p>
        </p:txBody>
      </p:sp>
    </p:spTree>
    <p:extLst>
      <p:ext uri="{BB962C8B-B14F-4D97-AF65-F5344CB8AC3E}">
        <p14:creationId xmlns:p14="http://schemas.microsoft.com/office/powerpoint/2010/main" val="11097892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B97F0-5BA2-43FF-97F7-9BF6F8B279E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C823D3D-3807-43C7-9CAA-4EA9B6AD560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9395960C-E8EB-4FB4-A5C4-45AFB418378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CB30D46B-43B4-4285-AD8C-2D9534AAF0F3}"/>
              </a:ext>
            </a:extLst>
          </p:cNvPr>
          <p:cNvSpPr>
            <a:spLocks noGrp="1"/>
          </p:cNvSpPr>
          <p:nvPr>
            <p:ph type="dt" sz="half" idx="10"/>
          </p:nvPr>
        </p:nvSpPr>
        <p:spPr/>
        <p:txBody>
          <a:bodyPr/>
          <a:lstStyle/>
          <a:p>
            <a:fld id="{35820CC5-181D-43B4-8F16-FAE87E05CA9E}" type="datetimeFigureOut">
              <a:rPr lang="fi-FI" smtClean="0"/>
              <a:t>7.9.2023</a:t>
            </a:fld>
            <a:endParaRPr lang="fi-FI"/>
          </a:p>
        </p:txBody>
      </p:sp>
      <p:sp>
        <p:nvSpPr>
          <p:cNvPr id="6" name="Footer Placeholder 5">
            <a:extLst>
              <a:ext uri="{FF2B5EF4-FFF2-40B4-BE49-F238E27FC236}">
                <a16:creationId xmlns:a16="http://schemas.microsoft.com/office/drawing/2014/main" id="{D80A0F85-7DDD-4A5F-8230-84FF9FFBB514}"/>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3EC47582-F977-4A85-B3BD-8CFBEA85B55B}"/>
              </a:ext>
            </a:extLst>
          </p:cNvPr>
          <p:cNvSpPr>
            <a:spLocks noGrp="1"/>
          </p:cNvSpPr>
          <p:nvPr>
            <p:ph type="sldNum" sz="quarter" idx="12"/>
          </p:nvPr>
        </p:nvSpPr>
        <p:spPr/>
        <p:txBody>
          <a:bodyPr/>
          <a:lstStyle/>
          <a:p>
            <a:fld id="{4CB558F3-9748-471A-87F3-C190CEDE1F11}" type="slidenum">
              <a:rPr lang="fi-FI" smtClean="0"/>
              <a:t>‹#›</a:t>
            </a:fld>
            <a:endParaRPr lang="fi-FI"/>
          </a:p>
        </p:txBody>
      </p:sp>
    </p:spTree>
    <p:extLst>
      <p:ext uri="{BB962C8B-B14F-4D97-AF65-F5344CB8AC3E}">
        <p14:creationId xmlns:p14="http://schemas.microsoft.com/office/powerpoint/2010/main" val="16300437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4BBBD-EA2A-45D8-AE25-1A288751AFB7}"/>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2D595BAA-1013-4236-AE06-90C0D65E14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A4A173B-981E-4E00-9066-84554B9FD42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7F383A58-A83B-46C1-9F88-D810AFC3A0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3F6BE44-84AB-46DD-8927-15EE0CBB04B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4FD53D3D-37EB-43DB-A6EB-8BD15303E11D}"/>
              </a:ext>
            </a:extLst>
          </p:cNvPr>
          <p:cNvSpPr>
            <a:spLocks noGrp="1"/>
          </p:cNvSpPr>
          <p:nvPr>
            <p:ph type="dt" sz="half" idx="10"/>
          </p:nvPr>
        </p:nvSpPr>
        <p:spPr/>
        <p:txBody>
          <a:bodyPr/>
          <a:lstStyle/>
          <a:p>
            <a:fld id="{35820CC5-181D-43B4-8F16-FAE87E05CA9E}" type="datetimeFigureOut">
              <a:rPr lang="fi-FI" smtClean="0"/>
              <a:t>7.9.2023</a:t>
            </a:fld>
            <a:endParaRPr lang="fi-FI"/>
          </a:p>
        </p:txBody>
      </p:sp>
      <p:sp>
        <p:nvSpPr>
          <p:cNvPr id="8" name="Footer Placeholder 7">
            <a:extLst>
              <a:ext uri="{FF2B5EF4-FFF2-40B4-BE49-F238E27FC236}">
                <a16:creationId xmlns:a16="http://schemas.microsoft.com/office/drawing/2014/main" id="{4B739F6B-C4E3-409C-918D-BFE63958C608}"/>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B9DD0EB3-1317-4EFE-8331-3E31C3B81445}"/>
              </a:ext>
            </a:extLst>
          </p:cNvPr>
          <p:cNvSpPr>
            <a:spLocks noGrp="1"/>
          </p:cNvSpPr>
          <p:nvPr>
            <p:ph type="sldNum" sz="quarter" idx="12"/>
          </p:nvPr>
        </p:nvSpPr>
        <p:spPr/>
        <p:txBody>
          <a:bodyPr/>
          <a:lstStyle/>
          <a:p>
            <a:fld id="{4CB558F3-9748-471A-87F3-C190CEDE1F11}" type="slidenum">
              <a:rPr lang="fi-FI" smtClean="0"/>
              <a:t>‹#›</a:t>
            </a:fld>
            <a:endParaRPr lang="fi-FI"/>
          </a:p>
        </p:txBody>
      </p:sp>
    </p:spTree>
    <p:extLst>
      <p:ext uri="{BB962C8B-B14F-4D97-AF65-F5344CB8AC3E}">
        <p14:creationId xmlns:p14="http://schemas.microsoft.com/office/powerpoint/2010/main" val="12415483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9F754-16E2-446D-8471-79A541527BE4}"/>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AAE7AE74-A90B-43BE-8A9B-7B3FC96EA9CF}"/>
              </a:ext>
            </a:extLst>
          </p:cNvPr>
          <p:cNvSpPr>
            <a:spLocks noGrp="1"/>
          </p:cNvSpPr>
          <p:nvPr>
            <p:ph type="dt" sz="half" idx="10"/>
          </p:nvPr>
        </p:nvSpPr>
        <p:spPr/>
        <p:txBody>
          <a:bodyPr/>
          <a:lstStyle/>
          <a:p>
            <a:fld id="{35820CC5-181D-43B4-8F16-FAE87E05CA9E}" type="datetimeFigureOut">
              <a:rPr lang="fi-FI" smtClean="0"/>
              <a:t>7.9.2023</a:t>
            </a:fld>
            <a:endParaRPr lang="fi-FI"/>
          </a:p>
        </p:txBody>
      </p:sp>
      <p:sp>
        <p:nvSpPr>
          <p:cNvPr id="4" name="Footer Placeholder 3">
            <a:extLst>
              <a:ext uri="{FF2B5EF4-FFF2-40B4-BE49-F238E27FC236}">
                <a16:creationId xmlns:a16="http://schemas.microsoft.com/office/drawing/2014/main" id="{30A74EC6-240A-4572-8003-02528EE8169C}"/>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A42EAB56-D25E-47B3-A99A-1C0366504A59}"/>
              </a:ext>
            </a:extLst>
          </p:cNvPr>
          <p:cNvSpPr>
            <a:spLocks noGrp="1"/>
          </p:cNvSpPr>
          <p:nvPr>
            <p:ph type="sldNum" sz="quarter" idx="12"/>
          </p:nvPr>
        </p:nvSpPr>
        <p:spPr/>
        <p:txBody>
          <a:bodyPr/>
          <a:lstStyle/>
          <a:p>
            <a:fld id="{4CB558F3-9748-471A-87F3-C190CEDE1F11}" type="slidenum">
              <a:rPr lang="fi-FI" smtClean="0"/>
              <a:t>‹#›</a:t>
            </a:fld>
            <a:endParaRPr lang="fi-FI"/>
          </a:p>
        </p:txBody>
      </p:sp>
    </p:spTree>
    <p:extLst>
      <p:ext uri="{BB962C8B-B14F-4D97-AF65-F5344CB8AC3E}">
        <p14:creationId xmlns:p14="http://schemas.microsoft.com/office/powerpoint/2010/main" val="5281509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B5FCD8-93D0-424C-B005-D31E405663A0}"/>
              </a:ext>
            </a:extLst>
          </p:cNvPr>
          <p:cNvSpPr>
            <a:spLocks noGrp="1"/>
          </p:cNvSpPr>
          <p:nvPr>
            <p:ph type="dt" sz="half" idx="10"/>
          </p:nvPr>
        </p:nvSpPr>
        <p:spPr/>
        <p:txBody>
          <a:bodyPr/>
          <a:lstStyle/>
          <a:p>
            <a:fld id="{35820CC5-181D-43B4-8F16-FAE87E05CA9E}" type="datetimeFigureOut">
              <a:rPr lang="fi-FI" smtClean="0"/>
              <a:t>7.9.2023</a:t>
            </a:fld>
            <a:endParaRPr lang="fi-FI"/>
          </a:p>
        </p:txBody>
      </p:sp>
      <p:sp>
        <p:nvSpPr>
          <p:cNvPr id="3" name="Footer Placeholder 2">
            <a:extLst>
              <a:ext uri="{FF2B5EF4-FFF2-40B4-BE49-F238E27FC236}">
                <a16:creationId xmlns:a16="http://schemas.microsoft.com/office/drawing/2014/main" id="{73532DD0-6880-4D5A-A627-E6B7E0B49BF5}"/>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3085EE17-0D3A-459B-AC6D-55470DDFF6DC}"/>
              </a:ext>
            </a:extLst>
          </p:cNvPr>
          <p:cNvSpPr>
            <a:spLocks noGrp="1"/>
          </p:cNvSpPr>
          <p:nvPr>
            <p:ph type="sldNum" sz="quarter" idx="12"/>
          </p:nvPr>
        </p:nvSpPr>
        <p:spPr/>
        <p:txBody>
          <a:bodyPr/>
          <a:lstStyle/>
          <a:p>
            <a:fld id="{4CB558F3-9748-471A-87F3-C190CEDE1F11}" type="slidenum">
              <a:rPr lang="fi-FI" smtClean="0"/>
              <a:t>‹#›</a:t>
            </a:fld>
            <a:endParaRPr lang="fi-FI"/>
          </a:p>
        </p:txBody>
      </p:sp>
    </p:spTree>
    <p:extLst>
      <p:ext uri="{BB962C8B-B14F-4D97-AF65-F5344CB8AC3E}">
        <p14:creationId xmlns:p14="http://schemas.microsoft.com/office/powerpoint/2010/main" val="38226326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3A57-769E-4A95-89A3-A8968A2296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EF51D815-B11C-4ED5-92A2-13C52A801F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41987E62-C830-4808-B686-87332CEC42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A54FF6-73D2-4BB3-85AC-4CB62BCC76A1}"/>
              </a:ext>
            </a:extLst>
          </p:cNvPr>
          <p:cNvSpPr>
            <a:spLocks noGrp="1"/>
          </p:cNvSpPr>
          <p:nvPr>
            <p:ph type="dt" sz="half" idx="10"/>
          </p:nvPr>
        </p:nvSpPr>
        <p:spPr/>
        <p:txBody>
          <a:bodyPr/>
          <a:lstStyle/>
          <a:p>
            <a:fld id="{35820CC5-181D-43B4-8F16-FAE87E05CA9E}" type="datetimeFigureOut">
              <a:rPr lang="fi-FI" smtClean="0"/>
              <a:t>7.9.2023</a:t>
            </a:fld>
            <a:endParaRPr lang="fi-FI"/>
          </a:p>
        </p:txBody>
      </p:sp>
      <p:sp>
        <p:nvSpPr>
          <p:cNvPr id="6" name="Footer Placeholder 5">
            <a:extLst>
              <a:ext uri="{FF2B5EF4-FFF2-40B4-BE49-F238E27FC236}">
                <a16:creationId xmlns:a16="http://schemas.microsoft.com/office/drawing/2014/main" id="{E1FE5012-841E-4715-B8B9-59EFB6545AE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B90C2F4D-3F55-4E78-8C5B-3EBE0EFB9922}"/>
              </a:ext>
            </a:extLst>
          </p:cNvPr>
          <p:cNvSpPr>
            <a:spLocks noGrp="1"/>
          </p:cNvSpPr>
          <p:nvPr>
            <p:ph type="sldNum" sz="quarter" idx="12"/>
          </p:nvPr>
        </p:nvSpPr>
        <p:spPr/>
        <p:txBody>
          <a:bodyPr/>
          <a:lstStyle/>
          <a:p>
            <a:fld id="{4CB558F3-9748-471A-87F3-C190CEDE1F11}" type="slidenum">
              <a:rPr lang="fi-FI" smtClean="0"/>
              <a:t>‹#›</a:t>
            </a:fld>
            <a:endParaRPr lang="fi-FI"/>
          </a:p>
        </p:txBody>
      </p:sp>
    </p:spTree>
    <p:extLst>
      <p:ext uri="{BB962C8B-B14F-4D97-AF65-F5344CB8AC3E}">
        <p14:creationId xmlns:p14="http://schemas.microsoft.com/office/powerpoint/2010/main" val="2226613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E455F-0971-40DB-9DE8-1A168DE167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1278607B-461F-454A-8437-498AE423C5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7241A423-6366-4F8E-B606-3F166A6E6E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F55957-8888-4E8F-A10D-10E880A791AC}"/>
              </a:ext>
            </a:extLst>
          </p:cNvPr>
          <p:cNvSpPr>
            <a:spLocks noGrp="1"/>
          </p:cNvSpPr>
          <p:nvPr>
            <p:ph type="dt" sz="half" idx="10"/>
          </p:nvPr>
        </p:nvSpPr>
        <p:spPr/>
        <p:txBody>
          <a:bodyPr/>
          <a:lstStyle/>
          <a:p>
            <a:fld id="{35820CC5-181D-43B4-8F16-FAE87E05CA9E}" type="datetimeFigureOut">
              <a:rPr lang="fi-FI" smtClean="0"/>
              <a:t>7.9.2023</a:t>
            </a:fld>
            <a:endParaRPr lang="fi-FI"/>
          </a:p>
        </p:txBody>
      </p:sp>
      <p:sp>
        <p:nvSpPr>
          <p:cNvPr id="6" name="Footer Placeholder 5">
            <a:extLst>
              <a:ext uri="{FF2B5EF4-FFF2-40B4-BE49-F238E27FC236}">
                <a16:creationId xmlns:a16="http://schemas.microsoft.com/office/drawing/2014/main" id="{384C5B8E-682F-44C9-A089-363D2082B8C7}"/>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57541D85-AF94-4857-A728-7FFAD91F042F}"/>
              </a:ext>
            </a:extLst>
          </p:cNvPr>
          <p:cNvSpPr>
            <a:spLocks noGrp="1"/>
          </p:cNvSpPr>
          <p:nvPr>
            <p:ph type="sldNum" sz="quarter" idx="12"/>
          </p:nvPr>
        </p:nvSpPr>
        <p:spPr/>
        <p:txBody>
          <a:bodyPr/>
          <a:lstStyle/>
          <a:p>
            <a:fld id="{4CB558F3-9748-471A-87F3-C190CEDE1F11}" type="slidenum">
              <a:rPr lang="fi-FI" smtClean="0"/>
              <a:t>‹#›</a:t>
            </a:fld>
            <a:endParaRPr lang="fi-FI"/>
          </a:p>
        </p:txBody>
      </p:sp>
    </p:spTree>
    <p:extLst>
      <p:ext uri="{BB962C8B-B14F-4D97-AF65-F5344CB8AC3E}">
        <p14:creationId xmlns:p14="http://schemas.microsoft.com/office/powerpoint/2010/main" val="3683480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isältö_palsta_puolikuva_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979714"/>
            <a:ext cx="5094514" cy="1325563"/>
          </a:xfrm>
        </p:spPr>
        <p:txBody>
          <a:bodyPr>
            <a:normAutofit/>
          </a:bodyPr>
          <a:lstStyle>
            <a:lvl1pPr>
              <a:defRPr sz="2800" b="1" i="0">
                <a:latin typeface="+mn-lt"/>
                <a:ea typeface="Arial" charset="0"/>
                <a:cs typeface="Arial" charset="0"/>
              </a:defRPr>
            </a:lvl1pPr>
          </a:lstStyle>
          <a:p>
            <a:r>
              <a:rPr lang="fi-FI"/>
              <a:t>Muokkaa perustyyl. napsautt.</a:t>
            </a:r>
            <a:endParaRPr lang="en-US" dirty="0"/>
          </a:p>
        </p:txBody>
      </p:sp>
      <p:sp>
        <p:nvSpPr>
          <p:cNvPr id="3" name="Content Placeholder 2"/>
          <p:cNvSpPr>
            <a:spLocks noGrp="1"/>
          </p:cNvSpPr>
          <p:nvPr>
            <p:ph sz="half" idx="1"/>
          </p:nvPr>
        </p:nvSpPr>
        <p:spPr>
          <a:xfrm>
            <a:off x="838201" y="2471057"/>
            <a:ext cx="5094513" cy="3429000"/>
          </a:xfrm>
        </p:spPr>
        <p:txBody>
          <a:bodyPr/>
          <a:lstStyle>
            <a:lvl1pPr>
              <a:defRPr sz="2400">
                <a:latin typeface="+mn-lt"/>
                <a:ea typeface="Arial" charset="0"/>
                <a:cs typeface="Arial" charset="0"/>
              </a:defRPr>
            </a:lvl1pPr>
            <a:lvl2pPr>
              <a:defRPr sz="2000">
                <a:latin typeface="+mn-lt"/>
                <a:ea typeface="Arial" charset="0"/>
                <a:cs typeface="Arial" charset="0"/>
              </a:defRPr>
            </a:lvl2pPr>
            <a:lvl3pPr>
              <a:defRPr sz="1800">
                <a:latin typeface="+mn-lt"/>
                <a:ea typeface="Arial" charset="0"/>
                <a:cs typeface="Arial" charset="0"/>
              </a:defRPr>
            </a:lvl3pPr>
            <a:lvl4pPr>
              <a:defRPr sz="1600">
                <a:latin typeface="+mn-lt"/>
                <a:ea typeface="Arial" charset="0"/>
                <a:cs typeface="Arial" charset="0"/>
              </a:defRPr>
            </a:lvl4pPr>
            <a:lvl5pPr>
              <a:defRPr sz="1600">
                <a:latin typeface="+mn-lt"/>
                <a:ea typeface="Arial" charset="0"/>
                <a:cs typeface="Arial" charset="0"/>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6" name="Kuvan paikkamerkki 5"/>
          <p:cNvSpPr>
            <a:spLocks noGrp="1"/>
          </p:cNvSpPr>
          <p:nvPr>
            <p:ph type="pic" sz="quarter" idx="10"/>
          </p:nvPr>
        </p:nvSpPr>
        <p:spPr>
          <a:xfrm>
            <a:off x="6106887" y="0"/>
            <a:ext cx="6085114" cy="6858000"/>
          </a:xfrm>
        </p:spPr>
        <p:txBody>
          <a:bodyPr/>
          <a:lstStyle/>
          <a:p>
            <a:r>
              <a:rPr lang="fi-FI"/>
              <a:t>Lisää kuva napsauttamalla kuvaketta</a:t>
            </a:r>
          </a:p>
        </p:txBody>
      </p:sp>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0158" y="336404"/>
            <a:ext cx="558331" cy="558331"/>
          </a:xfrm>
          <a:prstGeom prst="rect">
            <a:avLst/>
          </a:prstGeom>
        </p:spPr>
      </p:pic>
    </p:spTree>
    <p:extLst>
      <p:ext uri="{BB962C8B-B14F-4D97-AF65-F5344CB8AC3E}">
        <p14:creationId xmlns:p14="http://schemas.microsoft.com/office/powerpoint/2010/main" val="10965811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2BD59-E674-47DB-BF52-596921D50DBD}"/>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24ADCD2A-0F26-449B-9375-6FDECCC394A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B9CB7797-595A-46F9-8E5C-C8E6666C6F4C}"/>
              </a:ext>
            </a:extLst>
          </p:cNvPr>
          <p:cNvSpPr>
            <a:spLocks noGrp="1"/>
          </p:cNvSpPr>
          <p:nvPr>
            <p:ph type="dt" sz="half" idx="10"/>
          </p:nvPr>
        </p:nvSpPr>
        <p:spPr/>
        <p:txBody>
          <a:bodyPr/>
          <a:lstStyle/>
          <a:p>
            <a:fld id="{35820CC5-181D-43B4-8F16-FAE87E05CA9E}" type="datetimeFigureOut">
              <a:rPr lang="fi-FI" smtClean="0"/>
              <a:t>7.9.2023</a:t>
            </a:fld>
            <a:endParaRPr lang="fi-FI"/>
          </a:p>
        </p:txBody>
      </p:sp>
      <p:sp>
        <p:nvSpPr>
          <p:cNvPr id="5" name="Footer Placeholder 4">
            <a:extLst>
              <a:ext uri="{FF2B5EF4-FFF2-40B4-BE49-F238E27FC236}">
                <a16:creationId xmlns:a16="http://schemas.microsoft.com/office/drawing/2014/main" id="{DAF612EB-C2D0-4D60-8605-C6F141ADB8AD}"/>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1F5DB746-973F-4AA4-B282-D8C4CDC83643}"/>
              </a:ext>
            </a:extLst>
          </p:cNvPr>
          <p:cNvSpPr>
            <a:spLocks noGrp="1"/>
          </p:cNvSpPr>
          <p:nvPr>
            <p:ph type="sldNum" sz="quarter" idx="12"/>
          </p:nvPr>
        </p:nvSpPr>
        <p:spPr/>
        <p:txBody>
          <a:bodyPr/>
          <a:lstStyle/>
          <a:p>
            <a:fld id="{4CB558F3-9748-471A-87F3-C190CEDE1F11}" type="slidenum">
              <a:rPr lang="fi-FI" smtClean="0"/>
              <a:t>‹#›</a:t>
            </a:fld>
            <a:endParaRPr lang="fi-FI"/>
          </a:p>
        </p:txBody>
      </p:sp>
    </p:spTree>
    <p:extLst>
      <p:ext uri="{BB962C8B-B14F-4D97-AF65-F5344CB8AC3E}">
        <p14:creationId xmlns:p14="http://schemas.microsoft.com/office/powerpoint/2010/main" val="3591935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51CA53-A09D-4B40-9B8D-77DA9D588B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A5D86F60-61F2-4F17-96A2-8EB8CE8674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61AB1B8D-7034-43D5-A599-4857C8854F5C}"/>
              </a:ext>
            </a:extLst>
          </p:cNvPr>
          <p:cNvSpPr>
            <a:spLocks noGrp="1"/>
          </p:cNvSpPr>
          <p:nvPr>
            <p:ph type="dt" sz="half" idx="10"/>
          </p:nvPr>
        </p:nvSpPr>
        <p:spPr/>
        <p:txBody>
          <a:bodyPr/>
          <a:lstStyle/>
          <a:p>
            <a:fld id="{35820CC5-181D-43B4-8F16-FAE87E05CA9E}" type="datetimeFigureOut">
              <a:rPr lang="fi-FI" smtClean="0"/>
              <a:t>7.9.2023</a:t>
            </a:fld>
            <a:endParaRPr lang="fi-FI"/>
          </a:p>
        </p:txBody>
      </p:sp>
      <p:sp>
        <p:nvSpPr>
          <p:cNvPr id="5" name="Footer Placeholder 4">
            <a:extLst>
              <a:ext uri="{FF2B5EF4-FFF2-40B4-BE49-F238E27FC236}">
                <a16:creationId xmlns:a16="http://schemas.microsoft.com/office/drawing/2014/main" id="{EAA7C66F-D932-4A78-A962-A773E059BE27}"/>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628B31F3-31A2-4D7E-B340-D6C3BF878865}"/>
              </a:ext>
            </a:extLst>
          </p:cNvPr>
          <p:cNvSpPr>
            <a:spLocks noGrp="1"/>
          </p:cNvSpPr>
          <p:nvPr>
            <p:ph type="sldNum" sz="quarter" idx="12"/>
          </p:nvPr>
        </p:nvSpPr>
        <p:spPr/>
        <p:txBody>
          <a:bodyPr/>
          <a:lstStyle/>
          <a:p>
            <a:fld id="{4CB558F3-9748-471A-87F3-C190CEDE1F11}" type="slidenum">
              <a:rPr lang="fi-FI" smtClean="0"/>
              <a:t>‹#›</a:t>
            </a:fld>
            <a:endParaRPr lang="fi-FI"/>
          </a:p>
        </p:txBody>
      </p:sp>
    </p:spTree>
    <p:extLst>
      <p:ext uri="{BB962C8B-B14F-4D97-AF65-F5344CB8AC3E}">
        <p14:creationId xmlns:p14="http://schemas.microsoft.com/office/powerpoint/2010/main" val="2229871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cSld name="Title Slide Picture 4">
    <p:bg>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7154822" y="3429000"/>
            <a:ext cx="4514664" cy="1358908"/>
          </a:xfrm>
        </p:spPr>
        <p:txBody>
          <a:bodyPr anchor="t"/>
          <a:lstStyle>
            <a:lvl1pPr algn="l">
              <a:defRPr sz="3000">
                <a:solidFill>
                  <a:srgbClr val="00294D"/>
                </a:solidFill>
              </a:defRPr>
            </a:lvl1pPr>
          </a:lstStyle>
          <a:p>
            <a:r>
              <a:rPr lang="fi-FI"/>
              <a:t>Muokkaa perustyyl. napsautt.</a:t>
            </a:r>
            <a:endParaRPr lang="en-US"/>
          </a:p>
        </p:txBody>
      </p:sp>
      <p:pic>
        <p:nvPicPr>
          <p:cNvPr id="12" name="Kuva 14">
            <a:extLst>
              <a:ext uri="{FF2B5EF4-FFF2-40B4-BE49-F238E27FC236}">
                <a16:creationId xmlns:a16="http://schemas.microsoft.com/office/drawing/2014/main" id="{DBC445C1-62CD-1A4A-ABB8-238A009A77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298" y="5965450"/>
            <a:ext cx="1795825" cy="477479"/>
          </a:xfrm>
          <a:prstGeom prst="rect">
            <a:avLst/>
          </a:prstGeom>
        </p:spPr>
      </p:pic>
      <p:sp>
        <p:nvSpPr>
          <p:cNvPr id="13" name="Freeform 12">
            <a:extLst>
              <a:ext uri="{FF2B5EF4-FFF2-40B4-BE49-F238E27FC236}">
                <a16:creationId xmlns:a16="http://schemas.microsoft.com/office/drawing/2014/main" id="{16F09FB4-EC09-FA44-93AB-A80C5EF2C97C}"/>
              </a:ext>
            </a:extLst>
          </p:cNvPr>
          <p:cNvSpPr/>
          <p:nvPr/>
        </p:nvSpPr>
        <p:spPr>
          <a:xfrm>
            <a:off x="7771778" y="1"/>
            <a:ext cx="4420222" cy="1947283"/>
          </a:xfrm>
          <a:custGeom>
            <a:avLst/>
            <a:gdLst>
              <a:gd name="connsiteX0" fmla="*/ 0 w 4420222"/>
              <a:gd name="connsiteY0" fmla="*/ 0 h 1947283"/>
              <a:gd name="connsiteX1" fmla="*/ 4420222 w 4420222"/>
              <a:gd name="connsiteY1" fmla="*/ 0 h 1947283"/>
              <a:gd name="connsiteX2" fmla="*/ 4420222 w 4420222"/>
              <a:gd name="connsiteY2" fmla="*/ 1856610 h 1947283"/>
              <a:gd name="connsiteX3" fmla="*/ 4418220 w 4420222"/>
              <a:gd name="connsiteY3" fmla="*/ 1857431 h 1947283"/>
              <a:gd name="connsiteX4" fmla="*/ 3245869 w 4420222"/>
              <a:gd name="connsiteY4" fmla="*/ 1801192 h 1947283"/>
              <a:gd name="connsiteX5" fmla="*/ 608554 w 4420222"/>
              <a:gd name="connsiteY5" fmla="*/ 560973 h 1947283"/>
              <a:gd name="connsiteX6" fmla="*/ 11813 w 4420222"/>
              <a:gd name="connsiteY6" fmla="*/ 20932 h 194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0222" h="1947283">
                <a:moveTo>
                  <a:pt x="0" y="0"/>
                </a:moveTo>
                <a:lnTo>
                  <a:pt x="4420222" y="0"/>
                </a:lnTo>
                <a:lnTo>
                  <a:pt x="4420222" y="1856610"/>
                </a:lnTo>
                <a:lnTo>
                  <a:pt x="4418220" y="1857431"/>
                </a:lnTo>
                <a:cubicBezTo>
                  <a:pt x="4048063" y="1989105"/>
                  <a:pt x="3628075" y="1980747"/>
                  <a:pt x="3245869" y="1801192"/>
                </a:cubicBezTo>
                <a:lnTo>
                  <a:pt x="608554" y="560973"/>
                </a:lnTo>
                <a:cubicBezTo>
                  <a:pt x="356864" y="444951"/>
                  <a:pt x="154210" y="250010"/>
                  <a:pt x="11813" y="20932"/>
                </a:cubicBezTo>
                <a:close/>
              </a:path>
            </a:pathLst>
          </a:custGeom>
          <a:solidFill>
            <a:srgbClr val="A70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err="1"/>
          </a:p>
        </p:txBody>
      </p:sp>
      <p:sp>
        <p:nvSpPr>
          <p:cNvPr id="9" name="Picture Placeholder 8">
            <a:extLst>
              <a:ext uri="{FF2B5EF4-FFF2-40B4-BE49-F238E27FC236}">
                <a16:creationId xmlns:a16="http://schemas.microsoft.com/office/drawing/2014/main" id="{EC4AB469-7265-EF42-A45E-498216F85979}"/>
              </a:ext>
            </a:extLst>
          </p:cNvPr>
          <p:cNvSpPr>
            <a:spLocks noGrp="1"/>
          </p:cNvSpPr>
          <p:nvPr>
            <p:ph type="pic" sz="quarter" idx="10" hasCustomPrompt="1"/>
          </p:nvPr>
        </p:nvSpPr>
        <p:spPr>
          <a:xfrm>
            <a:off x="1" y="0"/>
            <a:ext cx="6818967" cy="6858000"/>
          </a:xfrm>
          <a:custGeom>
            <a:avLst/>
            <a:gdLst>
              <a:gd name="connsiteX0" fmla="*/ 0 w 6818967"/>
              <a:gd name="connsiteY0" fmla="*/ 0 h 6858000"/>
              <a:gd name="connsiteX1" fmla="*/ 6104476 w 6818967"/>
              <a:gd name="connsiteY1" fmla="*/ 0 h 6858000"/>
              <a:gd name="connsiteX2" fmla="*/ 6745931 w 6818967"/>
              <a:gd name="connsiteY2" fmla="*/ 3011864 h 6858000"/>
              <a:gd name="connsiteX3" fmla="*/ 4521697 w 6818967"/>
              <a:gd name="connsiteY3" fmla="*/ 6824718 h 6858000"/>
              <a:gd name="connsiteX4" fmla="*/ 4404825 w 6818967"/>
              <a:gd name="connsiteY4" fmla="*/ 6858000 h 6858000"/>
              <a:gd name="connsiteX5" fmla="*/ 0 w 681896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8967" h="6858000">
                <a:moveTo>
                  <a:pt x="0" y="0"/>
                </a:moveTo>
                <a:lnTo>
                  <a:pt x="6104476" y="0"/>
                </a:lnTo>
                <a:lnTo>
                  <a:pt x="6745931" y="3011864"/>
                </a:lnTo>
                <a:cubicBezTo>
                  <a:pt x="7102447" y="4687289"/>
                  <a:pt x="6120721" y="6325224"/>
                  <a:pt x="4521697" y="6824718"/>
                </a:cubicBezTo>
                <a:lnTo>
                  <a:pt x="4404825" y="6858000"/>
                </a:lnTo>
                <a:lnTo>
                  <a:pt x="0" y="6858000"/>
                </a:lnTo>
                <a:close/>
              </a:path>
            </a:pathLst>
          </a:custGeom>
          <a:solidFill>
            <a:schemeClr val="bg1">
              <a:lumMod val="95000"/>
            </a:schemeClr>
          </a:solidFill>
        </p:spPr>
        <p:txBody>
          <a:bodyPr wrap="square" lIns="503999" tIns="1080000" rIns="1440000" bIns="46800" anchor="t" anchorCtr="1">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a:t>Vedä kuva muodon sisälle tai lisää kuva napsauttamalla paikkamerkkiä. Kuvia löytyy mm. M-boksista.</a:t>
            </a:r>
          </a:p>
        </p:txBody>
      </p:sp>
    </p:spTree>
    <p:extLst>
      <p:ext uri="{BB962C8B-B14F-4D97-AF65-F5344CB8AC3E}">
        <p14:creationId xmlns:p14="http://schemas.microsoft.com/office/powerpoint/2010/main" val="360554459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Content and Picture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bwMode="hidden">
          <a:xfrm>
            <a:off x="0" y="0"/>
            <a:ext cx="6079957" cy="6859200"/>
          </a:xfrm>
          <a:solidFill>
            <a:schemeClr val="bg1">
              <a:lumMod val="95000"/>
            </a:schemeClr>
          </a:solidFill>
        </p:spPr>
        <p:txBody>
          <a:bodyPr wrap="square" lIns="396000" tIns="108000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a:t>Vedä kuva muodon sisälle tai lisää kuva napsauttamalla paikkamerkkiä. Kuvia löytyy mm. M-boksista.</a:t>
            </a:r>
          </a:p>
        </p:txBody>
      </p:sp>
      <p:sp>
        <p:nvSpPr>
          <p:cNvPr id="2" name="Title 1"/>
          <p:cNvSpPr>
            <a:spLocks noGrp="1"/>
          </p:cNvSpPr>
          <p:nvPr>
            <p:ph type="title"/>
          </p:nvPr>
        </p:nvSpPr>
        <p:spPr>
          <a:xfrm>
            <a:off x="6341486" y="478544"/>
            <a:ext cx="5255427" cy="1325563"/>
          </a:xfrm>
        </p:spPr>
        <p:txBody>
          <a:bodyPr/>
          <a:lstStyle/>
          <a:p>
            <a:r>
              <a:rPr lang="fi-FI"/>
              <a:t>Muokkaa perustyyl. napsautt.</a:t>
            </a:r>
            <a:endParaRPr lang="en-US"/>
          </a:p>
        </p:txBody>
      </p:sp>
      <p:sp>
        <p:nvSpPr>
          <p:cNvPr id="3" name="Content Placeholder 2"/>
          <p:cNvSpPr>
            <a:spLocks noGrp="1"/>
          </p:cNvSpPr>
          <p:nvPr>
            <p:ph idx="1"/>
          </p:nvPr>
        </p:nvSpPr>
        <p:spPr>
          <a:xfrm>
            <a:off x="6341486" y="1896512"/>
            <a:ext cx="5240913" cy="4032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Tree>
    <p:extLst>
      <p:ext uri="{BB962C8B-B14F-4D97-AF65-F5344CB8AC3E}">
        <p14:creationId xmlns:p14="http://schemas.microsoft.com/office/powerpoint/2010/main" val="23126658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cSld name="Title Slide Picture 5">
    <p:bg>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6681871" y="2618917"/>
            <a:ext cx="4689392" cy="1358908"/>
          </a:xfrm>
        </p:spPr>
        <p:txBody>
          <a:bodyPr anchor="t"/>
          <a:lstStyle>
            <a:lvl1pPr algn="l">
              <a:defRPr sz="3000">
                <a:solidFill>
                  <a:schemeClr val="accent2"/>
                </a:solidFill>
              </a:defRPr>
            </a:lvl1pPr>
          </a:lstStyle>
          <a:p>
            <a:r>
              <a:rPr lang="fi-FI"/>
              <a:t>Muokkaa perustyyl. napsautt.</a:t>
            </a:r>
            <a:endParaRPr lang="en-US"/>
          </a:p>
        </p:txBody>
      </p:sp>
      <p:pic>
        <p:nvPicPr>
          <p:cNvPr id="12" name="Kuva 14">
            <a:extLst>
              <a:ext uri="{FF2B5EF4-FFF2-40B4-BE49-F238E27FC236}">
                <a16:creationId xmlns:a16="http://schemas.microsoft.com/office/drawing/2014/main" id="{DBC445C1-62CD-1A4A-ABB8-238A009A77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298" y="5965450"/>
            <a:ext cx="1795825" cy="477479"/>
          </a:xfrm>
          <a:prstGeom prst="rect">
            <a:avLst/>
          </a:prstGeom>
        </p:spPr>
      </p:pic>
      <p:sp>
        <p:nvSpPr>
          <p:cNvPr id="13" name="Freeform 12">
            <a:extLst>
              <a:ext uri="{FF2B5EF4-FFF2-40B4-BE49-F238E27FC236}">
                <a16:creationId xmlns:a16="http://schemas.microsoft.com/office/drawing/2014/main" id="{D4EF6524-51CC-6D44-B859-35F0ADA7C88E}"/>
              </a:ext>
            </a:extLst>
          </p:cNvPr>
          <p:cNvSpPr/>
          <p:nvPr/>
        </p:nvSpPr>
        <p:spPr>
          <a:xfrm>
            <a:off x="2107921" y="5654691"/>
            <a:ext cx="5267275" cy="1203311"/>
          </a:xfrm>
          <a:custGeom>
            <a:avLst/>
            <a:gdLst>
              <a:gd name="connsiteX0" fmla="*/ 2966516 w 5267275"/>
              <a:gd name="connsiteY0" fmla="*/ 1182 h 1203311"/>
              <a:gd name="connsiteX1" fmla="*/ 5178362 w 5267275"/>
              <a:gd name="connsiteY1" fmla="*/ 1069994 h 1203311"/>
              <a:gd name="connsiteX2" fmla="*/ 5267275 w 5267275"/>
              <a:gd name="connsiteY2" fmla="*/ 1203311 h 1203311"/>
              <a:gd name="connsiteX3" fmla="*/ 0 w 5267275"/>
              <a:gd name="connsiteY3" fmla="*/ 1203311 h 1203311"/>
              <a:gd name="connsiteX4" fmla="*/ 1948729 w 5267275"/>
              <a:gd name="connsiteY4" fmla="*/ 239420 h 1203311"/>
              <a:gd name="connsiteX5" fmla="*/ 2966516 w 5267275"/>
              <a:gd name="connsiteY5" fmla="*/ 1182 h 120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7275" h="1203311">
                <a:moveTo>
                  <a:pt x="2966516" y="1182"/>
                </a:moveTo>
                <a:cubicBezTo>
                  <a:pt x="3822129" y="-24440"/>
                  <a:pt x="4657248" y="367817"/>
                  <a:pt x="5178362" y="1069994"/>
                </a:cubicBezTo>
                <a:lnTo>
                  <a:pt x="5267275" y="1203311"/>
                </a:lnTo>
                <a:lnTo>
                  <a:pt x="0" y="1203311"/>
                </a:lnTo>
                <a:lnTo>
                  <a:pt x="1948729" y="239420"/>
                </a:lnTo>
                <a:cubicBezTo>
                  <a:pt x="2278747" y="88540"/>
                  <a:pt x="2624271" y="11431"/>
                  <a:pt x="2966516" y="1182"/>
                </a:cubicBezTo>
                <a:close/>
              </a:path>
            </a:pathLst>
          </a:custGeom>
          <a:solidFill>
            <a:srgbClr val="34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err="1"/>
          </a:p>
        </p:txBody>
      </p:sp>
      <p:sp>
        <p:nvSpPr>
          <p:cNvPr id="8" name="Picture Placeholder 7">
            <a:extLst>
              <a:ext uri="{FF2B5EF4-FFF2-40B4-BE49-F238E27FC236}">
                <a16:creationId xmlns:a16="http://schemas.microsoft.com/office/drawing/2014/main" id="{70CD72BA-0DD2-424B-BAC3-4111A4141819}"/>
              </a:ext>
            </a:extLst>
          </p:cNvPr>
          <p:cNvSpPr>
            <a:spLocks noGrp="1"/>
          </p:cNvSpPr>
          <p:nvPr>
            <p:ph type="pic" sz="quarter" idx="10" hasCustomPrompt="1"/>
          </p:nvPr>
        </p:nvSpPr>
        <p:spPr>
          <a:xfrm>
            <a:off x="2" y="0"/>
            <a:ext cx="7557033" cy="6127958"/>
          </a:xfrm>
          <a:custGeom>
            <a:avLst/>
            <a:gdLst>
              <a:gd name="connsiteX0" fmla="*/ 0 w 7557033"/>
              <a:gd name="connsiteY0" fmla="*/ 0 h 6127958"/>
              <a:gd name="connsiteX1" fmla="*/ 7557033 w 7557033"/>
              <a:gd name="connsiteY1" fmla="*/ 0 h 6127958"/>
              <a:gd name="connsiteX2" fmla="*/ 7542509 w 7557033"/>
              <a:gd name="connsiteY2" fmla="*/ 170842 h 6127958"/>
              <a:gd name="connsiteX3" fmla="*/ 7157690 w 7557033"/>
              <a:gd name="connsiteY3" fmla="*/ 1160377 h 6127958"/>
              <a:gd name="connsiteX4" fmla="*/ 4082714 w 7557033"/>
              <a:gd name="connsiteY4" fmla="*/ 4968592 h 6127958"/>
              <a:gd name="connsiteX5" fmla="*/ 100525 w 7557033"/>
              <a:gd name="connsiteY5" fmla="*/ 5797101 h 6127958"/>
              <a:gd name="connsiteX6" fmla="*/ 0 w 7557033"/>
              <a:gd name="connsiteY6" fmla="*/ 5745372 h 612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7033" h="6127958">
                <a:moveTo>
                  <a:pt x="0" y="0"/>
                </a:moveTo>
                <a:lnTo>
                  <a:pt x="7557033" y="0"/>
                </a:lnTo>
                <a:lnTo>
                  <a:pt x="7542509" y="170842"/>
                </a:lnTo>
                <a:cubicBezTo>
                  <a:pt x="7494481" y="541811"/>
                  <a:pt x="7365951" y="887198"/>
                  <a:pt x="7157690" y="1160377"/>
                </a:cubicBezTo>
                <a:lnTo>
                  <a:pt x="4082714" y="4968592"/>
                </a:lnTo>
                <a:cubicBezTo>
                  <a:pt x="3078328" y="6137601"/>
                  <a:pt x="1429183" y="6439477"/>
                  <a:pt x="100525" y="5797101"/>
                </a:cubicBezTo>
                <a:lnTo>
                  <a:pt x="0" y="5745372"/>
                </a:lnTo>
                <a:close/>
              </a:path>
            </a:pathLst>
          </a:custGeom>
          <a:solidFill>
            <a:schemeClr val="bg1">
              <a:lumMod val="95000"/>
            </a:schemeClr>
          </a:solidFill>
        </p:spPr>
        <p:txBody>
          <a:bodyPr wrap="square" lIns="503999" tIns="1080000" rIns="144000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a:t>Vedä kuva muodon sisälle tai lisää kuva napsauttamalla paikkamerkkiä. Kuvia löytyy mm. M-boksista.</a:t>
            </a:r>
          </a:p>
        </p:txBody>
      </p:sp>
    </p:spTree>
    <p:extLst>
      <p:ext uri="{BB962C8B-B14F-4D97-AF65-F5344CB8AC3E}">
        <p14:creationId xmlns:p14="http://schemas.microsoft.com/office/powerpoint/2010/main" val="6168424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strategia">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F58FC512-A63B-FA44-A5D7-B458E0E078D2}"/>
              </a:ext>
            </a:extLst>
          </p:cNvPr>
          <p:cNvSpPr>
            <a:spLocks noGrp="1"/>
          </p:cNvSpPr>
          <p:nvPr>
            <p:ph type="sldNum" sz="quarter" idx="12"/>
          </p:nvPr>
        </p:nvSpPr>
        <p:spPr>
          <a:xfrm>
            <a:off x="768000" y="6256115"/>
            <a:ext cx="51984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A9AC7E-A2A1-48D7-AEC9-9843A3FAE4A9}" type="slidenum">
              <a:rPr kumimoji="0" lang="fi-FI" sz="1200" b="0" i="0" u="none" strike="noStrike" kern="1200" cap="none" spc="0" normalizeH="0" baseline="0" noProof="0" smtClean="0">
                <a:ln>
                  <a:noFill/>
                </a:ln>
                <a:solidFill>
                  <a:srgbClr val="00A1D4"/>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i-FI" sz="1200" b="0" i="0" u="none" strike="noStrike" kern="1200" cap="none" spc="0" normalizeH="0" baseline="0" noProof="0">
              <a:ln>
                <a:noFill/>
              </a:ln>
              <a:solidFill>
                <a:srgbClr val="00A1D4"/>
              </a:solidFill>
              <a:effectLst/>
              <a:uLnTx/>
              <a:uFillTx/>
              <a:latin typeface="Segoe UI"/>
              <a:ea typeface="+mn-ea"/>
              <a:cs typeface="+mn-cs"/>
            </a:endParaRPr>
          </a:p>
        </p:txBody>
      </p:sp>
      <p:pic>
        <p:nvPicPr>
          <p:cNvPr id="8" name="Kuva 14">
            <a:extLst>
              <a:ext uri="{FF2B5EF4-FFF2-40B4-BE49-F238E27FC236}">
                <a16:creationId xmlns:a16="http://schemas.microsoft.com/office/drawing/2014/main" id="{B00684C2-A9A8-9C46-A833-C51F2EBBBD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51612" y="6213384"/>
            <a:ext cx="1813866" cy="482276"/>
          </a:xfrm>
          <a:prstGeom prst="rect">
            <a:avLst/>
          </a:prstGeom>
        </p:spPr>
      </p:pic>
    </p:spTree>
    <p:extLst>
      <p:ext uri="{BB962C8B-B14F-4D97-AF65-F5344CB8AC3E}">
        <p14:creationId xmlns:p14="http://schemas.microsoft.com/office/powerpoint/2010/main" val="495584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Otsikko ja sisältö">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2pPr marL="685783" indent="-228594">
              <a:buFont typeface="Arial" panose="020B0604020202020204" pitchFamily="34" charset="0"/>
              <a:buChar char="•"/>
              <a:defRPr/>
            </a:lvl2pPr>
            <a:lvl4pPr marL="1600160" indent="-228594">
              <a:buFont typeface="Arial" panose="020B0604020202020204" pitchFamily="34" charset="0"/>
              <a:buChar char="•"/>
              <a:defRPr/>
            </a:lvl4pPr>
            <a:lvl6pPr marL="2514537" indent="-228594">
              <a:buFont typeface="Arial" panose="020B0604020202020204" pitchFamily="34" charset="0"/>
              <a:buChar char="•"/>
              <a:defRPr/>
            </a:lvl6pPr>
            <a:lvl8pPr marL="3428914" indent="-228594">
              <a:buFont typeface="Arial" panose="020B0604020202020204" pitchFamily="34" charset="0"/>
              <a:buChar cha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endParaRPr lang="en-US"/>
          </a:p>
          <a:p>
            <a:pPr lvl="6"/>
            <a:endParaRPr lang="en-US"/>
          </a:p>
          <a:p>
            <a:pPr lvl="7"/>
            <a:endParaRPr lang="en-US"/>
          </a:p>
          <a:p>
            <a:pPr lvl="8"/>
            <a:endParaRPr lang="en-US"/>
          </a:p>
          <a:p>
            <a:pPr lvl="8"/>
            <a:endParaRPr lang="en-US"/>
          </a:p>
        </p:txBody>
      </p:sp>
      <p:sp>
        <p:nvSpPr>
          <p:cNvPr id="4" name="Date Placeholder 3"/>
          <p:cNvSpPr>
            <a:spLocks noGrp="1"/>
          </p:cNvSpPr>
          <p:nvPr>
            <p:ph type="dt" sz="half" idx="10"/>
          </p:nvPr>
        </p:nvSpPr>
        <p:spPr/>
        <p:txBody>
          <a:bodyPr/>
          <a:lstStyle/>
          <a:p>
            <a:fld id="{CEC2032B-B569-4AAA-9EAC-0A7CD4E62993}" type="datetime1">
              <a:rPr lang="fi-FI" smtClean="0"/>
              <a:t>7.9.2023</a:t>
            </a:fld>
            <a:endParaRPr lang="fi-FI"/>
          </a:p>
        </p:txBody>
      </p:sp>
      <p:sp>
        <p:nvSpPr>
          <p:cNvPr id="5" name="Footer Placeholder 4"/>
          <p:cNvSpPr>
            <a:spLocks noGrp="1"/>
          </p:cNvSpPr>
          <p:nvPr>
            <p:ph type="ftr" sz="quarter" idx="11"/>
          </p:nvPr>
        </p:nvSpPr>
        <p:spPr/>
        <p:txBody>
          <a:bodyPr/>
          <a:lstStyle/>
          <a:p>
            <a:r>
              <a:rPr lang="fi-FI"/>
              <a:t>[Etunimi Sukunimi]</a:t>
            </a:r>
          </a:p>
        </p:txBody>
      </p:sp>
      <p:sp>
        <p:nvSpPr>
          <p:cNvPr id="6" name="Slide Number Placeholder 5"/>
          <p:cNvSpPr>
            <a:spLocks noGrp="1"/>
          </p:cNvSpPr>
          <p:nvPr>
            <p:ph type="sldNum" sz="quarter" idx="12"/>
          </p:nvPr>
        </p:nvSpPr>
        <p:spPr/>
        <p:txBody>
          <a:bodyPr/>
          <a:lstStyle/>
          <a:p>
            <a:fld id="{F3C6E038-3418-4B82-A5D1-3F1B38CFA945}" type="slidenum">
              <a:rPr lang="fi-FI" smtClean="0"/>
              <a:t>‹#›</a:t>
            </a:fld>
            <a:endParaRPr lang="fi-FI"/>
          </a:p>
        </p:txBody>
      </p:sp>
      <p:sp>
        <p:nvSpPr>
          <p:cNvPr id="7" name="Title 6">
            <a:extLst>
              <a:ext uri="{FF2B5EF4-FFF2-40B4-BE49-F238E27FC236}">
                <a16:creationId xmlns:a16="http://schemas.microsoft.com/office/drawing/2014/main" id="{D625825D-A1FF-475D-B2F6-A251FC7F647F}"/>
              </a:ext>
            </a:extLst>
          </p:cNvPr>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15231886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cSld name="Title Slide Picture 1">
    <p:bg>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6749280" y="1941854"/>
            <a:ext cx="5066056" cy="1358908"/>
          </a:xfrm>
        </p:spPr>
        <p:txBody>
          <a:bodyPr anchor="t"/>
          <a:lstStyle>
            <a:lvl1pPr algn="l">
              <a:defRPr sz="3000">
                <a:solidFill>
                  <a:srgbClr val="00294D"/>
                </a:solidFill>
              </a:defRPr>
            </a:lvl1pPr>
          </a:lstStyle>
          <a:p>
            <a:r>
              <a:rPr lang="fi-FI"/>
              <a:t>Muokkaa perustyyl. napsautt.</a:t>
            </a:r>
            <a:endParaRPr lang="en-US"/>
          </a:p>
        </p:txBody>
      </p:sp>
      <p:sp>
        <p:nvSpPr>
          <p:cNvPr id="11" name="Freeform 10">
            <a:extLst>
              <a:ext uri="{FF2B5EF4-FFF2-40B4-BE49-F238E27FC236}">
                <a16:creationId xmlns:a16="http://schemas.microsoft.com/office/drawing/2014/main" id="{490B21B4-26C9-4A47-8E24-943837275490}"/>
              </a:ext>
            </a:extLst>
          </p:cNvPr>
          <p:cNvSpPr/>
          <p:nvPr/>
        </p:nvSpPr>
        <p:spPr>
          <a:xfrm rot="7165977">
            <a:off x="5132316" y="-2324571"/>
            <a:ext cx="3211097" cy="4992467"/>
          </a:xfrm>
          <a:custGeom>
            <a:avLst/>
            <a:gdLst>
              <a:gd name="connsiteX0" fmla="*/ 2816894 w 3211097"/>
              <a:gd name="connsiteY0" fmla="*/ 4992467 h 4992467"/>
              <a:gd name="connsiteX1" fmla="*/ 0 w 3211097"/>
              <a:gd name="connsiteY1" fmla="*/ 0 h 4992467"/>
              <a:gd name="connsiteX2" fmla="*/ 78335 w 3211097"/>
              <a:gd name="connsiteY2" fmla="*/ 28345 h 4992467"/>
              <a:gd name="connsiteX3" fmla="*/ 410090 w 3211097"/>
              <a:gd name="connsiteY3" fmla="*/ 234420 h 4992467"/>
              <a:gd name="connsiteX4" fmla="*/ 2612733 w 3211097"/>
              <a:gd name="connsiteY4" fmla="*/ 2323722 h 4992467"/>
              <a:gd name="connsiteX5" fmla="*/ 2874518 w 3211097"/>
              <a:gd name="connsiteY5" fmla="*/ 4913460 h 499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1097" h="4992467">
                <a:moveTo>
                  <a:pt x="2816894" y="4992467"/>
                </a:moveTo>
                <a:lnTo>
                  <a:pt x="0" y="0"/>
                </a:lnTo>
                <a:lnTo>
                  <a:pt x="78335" y="28345"/>
                </a:lnTo>
                <a:cubicBezTo>
                  <a:pt x="202265" y="80174"/>
                  <a:pt x="314922" y="149065"/>
                  <a:pt x="410090" y="234420"/>
                </a:cubicBezTo>
                <a:lnTo>
                  <a:pt x="2612733" y="2323722"/>
                </a:lnTo>
                <a:cubicBezTo>
                  <a:pt x="3310825" y="3027595"/>
                  <a:pt x="3398087" y="4114119"/>
                  <a:pt x="2874518" y="4913460"/>
                </a:cubicBezTo>
                <a:close/>
              </a:path>
            </a:pathLst>
          </a:custGeom>
          <a:solidFill>
            <a:srgbClr val="008BC1"/>
          </a:solidFill>
          <a:ln w="257" cap="flat">
            <a:noFill/>
            <a:prstDash val="solid"/>
            <a:miter/>
          </a:ln>
        </p:spPr>
        <p:txBody>
          <a:bodyPr wrap="square" rtlCol="0" anchor="ctr">
            <a:noAutofit/>
          </a:bodyPr>
          <a:lstStyle/>
          <a:p>
            <a:endParaRPr lang="fi-FI" sz="3200"/>
          </a:p>
        </p:txBody>
      </p:sp>
      <p:pic>
        <p:nvPicPr>
          <p:cNvPr id="12" name="Kuva 14">
            <a:extLst>
              <a:ext uri="{FF2B5EF4-FFF2-40B4-BE49-F238E27FC236}">
                <a16:creationId xmlns:a16="http://schemas.microsoft.com/office/drawing/2014/main" id="{DBC445C1-62CD-1A4A-ABB8-238A009A77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298" y="5965450"/>
            <a:ext cx="1795825" cy="477479"/>
          </a:xfrm>
          <a:prstGeom prst="rect">
            <a:avLst/>
          </a:prstGeom>
        </p:spPr>
      </p:pic>
      <p:sp>
        <p:nvSpPr>
          <p:cNvPr id="21" name="Picture Placeholder 20">
            <a:extLst>
              <a:ext uri="{FF2B5EF4-FFF2-40B4-BE49-F238E27FC236}">
                <a16:creationId xmlns:a16="http://schemas.microsoft.com/office/drawing/2014/main" id="{C39CBE3A-051C-B345-8E2A-B448E4AF0F33}"/>
              </a:ext>
            </a:extLst>
          </p:cNvPr>
          <p:cNvSpPr>
            <a:spLocks noGrp="1"/>
          </p:cNvSpPr>
          <p:nvPr>
            <p:ph type="pic" sz="quarter" idx="10" hasCustomPrompt="1"/>
          </p:nvPr>
        </p:nvSpPr>
        <p:spPr>
          <a:xfrm>
            <a:off x="0" y="318044"/>
            <a:ext cx="5201062" cy="6539956"/>
          </a:xfrm>
          <a:custGeom>
            <a:avLst/>
            <a:gdLst>
              <a:gd name="connsiteX0" fmla="*/ 1267916 w 5201062"/>
              <a:gd name="connsiteY0" fmla="*/ 120 h 6539956"/>
              <a:gd name="connsiteX1" fmla="*/ 2545915 w 5201062"/>
              <a:gd name="connsiteY1" fmla="*/ 479152 h 6539956"/>
              <a:gd name="connsiteX2" fmla="*/ 4621399 w 5201062"/>
              <a:gd name="connsiteY2" fmla="*/ 2242015 h 6539956"/>
              <a:gd name="connsiteX3" fmla="*/ 4819184 w 5201062"/>
              <a:gd name="connsiteY3" fmla="*/ 4553640 h 6539956"/>
              <a:gd name="connsiteX4" fmla="*/ 3159725 w 5201062"/>
              <a:gd name="connsiteY4" fmla="*/ 6539956 h 6539956"/>
              <a:gd name="connsiteX5" fmla="*/ 0 w 5201062"/>
              <a:gd name="connsiteY5" fmla="*/ 6539956 h 6539956"/>
              <a:gd name="connsiteX6" fmla="*/ 0 w 5201062"/>
              <a:gd name="connsiteY6" fmla="*/ 434000 h 6539956"/>
              <a:gd name="connsiteX7" fmla="*/ 160099 w 5201062"/>
              <a:gd name="connsiteY7" fmla="*/ 319050 h 6539956"/>
              <a:gd name="connsiteX8" fmla="*/ 1267916 w 5201062"/>
              <a:gd name="connsiteY8" fmla="*/ 120 h 6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1062" h="6539956">
                <a:moveTo>
                  <a:pt x="1267916" y="120"/>
                </a:moveTo>
                <a:cubicBezTo>
                  <a:pt x="1719817" y="5039"/>
                  <a:pt x="2173007" y="162390"/>
                  <a:pt x="2545915" y="479152"/>
                </a:cubicBezTo>
                <a:lnTo>
                  <a:pt x="4621399" y="2242015"/>
                </a:lnTo>
                <a:cubicBezTo>
                  <a:pt x="5308984" y="2826328"/>
                  <a:pt x="5397501" y="3860870"/>
                  <a:pt x="4819184" y="4553640"/>
                </a:cubicBezTo>
                <a:lnTo>
                  <a:pt x="3159725" y="6539956"/>
                </a:lnTo>
                <a:lnTo>
                  <a:pt x="0" y="6539956"/>
                </a:lnTo>
                <a:lnTo>
                  <a:pt x="0" y="434000"/>
                </a:lnTo>
                <a:lnTo>
                  <a:pt x="160099" y="319050"/>
                </a:lnTo>
                <a:cubicBezTo>
                  <a:pt x="494177" y="103680"/>
                  <a:pt x="880573" y="-4095"/>
                  <a:pt x="1267916" y="120"/>
                </a:cubicBezTo>
                <a:close/>
              </a:path>
            </a:pathLst>
          </a:custGeom>
          <a:solidFill>
            <a:schemeClr val="bg1">
              <a:lumMod val="95000"/>
            </a:schemeClr>
          </a:solidFill>
        </p:spPr>
        <p:txBody>
          <a:bodyPr wrap="square" lIns="360000" tIns="1440000" rIns="1404000" bIns="46800">
            <a:noAutofit/>
          </a:bodyPr>
          <a:lstStyle>
            <a:lvl1pPr marL="342900" marR="0" indent="-34290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a:t>	Vedä kuva muodon sisälle tai lisää kuva napsauttamalla paikkamerkkiä. Kuvia löytyy mm. M-boksista.</a:t>
            </a:r>
          </a:p>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i-FI"/>
          </a:p>
        </p:txBody>
      </p:sp>
    </p:spTree>
    <p:extLst>
      <p:ext uri="{BB962C8B-B14F-4D97-AF65-F5344CB8AC3E}">
        <p14:creationId xmlns:p14="http://schemas.microsoft.com/office/powerpoint/2010/main" val="2554552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Vain otsikko">
    <p:spTree>
      <p:nvGrpSpPr>
        <p:cNvPr id="1" name=""/>
        <p:cNvGrpSpPr/>
        <p:nvPr/>
      </p:nvGrpSpPr>
      <p:grpSpPr>
        <a:xfrm>
          <a:off x="0" y="0"/>
          <a:ext cx="0" cy="0"/>
          <a:chOff x="0" y="0"/>
          <a:chExt cx="0" cy="0"/>
        </a:xfrm>
      </p:grpSpPr>
      <p:sp>
        <p:nvSpPr>
          <p:cNvPr id="2" name="Title 1"/>
          <p:cNvSpPr>
            <a:spLocks noGrp="1"/>
          </p:cNvSpPr>
          <p:nvPr>
            <p:ph type="title"/>
          </p:nvPr>
        </p:nvSpPr>
        <p:spPr>
          <a:xfrm>
            <a:off x="766800" y="478544"/>
            <a:ext cx="10800000" cy="1325563"/>
          </a:xfrm>
        </p:spPr>
        <p:txBody>
          <a:bodyPr/>
          <a:lstStyle/>
          <a:p>
            <a:r>
              <a:rPr lang="fi-FI"/>
              <a:t>Muokkaa perustyyl. napsautt.</a:t>
            </a:r>
            <a:endParaRPr lang="en-US"/>
          </a:p>
        </p:txBody>
      </p:sp>
      <p:sp>
        <p:nvSpPr>
          <p:cNvPr id="3" name="Date Placeholder 2">
            <a:extLst>
              <a:ext uri="{FF2B5EF4-FFF2-40B4-BE49-F238E27FC236}">
                <a16:creationId xmlns:a16="http://schemas.microsoft.com/office/drawing/2014/main" id="{464CE35A-49C5-5142-8E89-DCBF1BE6EE0B}"/>
              </a:ext>
            </a:extLst>
          </p:cNvPr>
          <p:cNvSpPr>
            <a:spLocks noGrp="1"/>
          </p:cNvSpPr>
          <p:nvPr>
            <p:ph type="dt" sz="half" idx="10"/>
          </p:nvPr>
        </p:nvSpPr>
        <p:spPr>
          <a:xfrm>
            <a:off x="1341445" y="6030339"/>
            <a:ext cx="1340323" cy="365125"/>
          </a:xfrm>
        </p:spPr>
        <p:txBody>
          <a:bodyPr/>
          <a:lstStyle/>
          <a:p>
            <a:fld id="{63236DEF-552B-4B5D-9E34-BF865D38E85B}" type="datetime1">
              <a:rPr lang="fi-FI" smtClean="0"/>
              <a:t>7.9.2023</a:t>
            </a:fld>
            <a:endParaRPr lang="fi-FI"/>
          </a:p>
        </p:txBody>
      </p:sp>
      <p:sp>
        <p:nvSpPr>
          <p:cNvPr id="4" name="Footer Placeholder 3">
            <a:extLst>
              <a:ext uri="{FF2B5EF4-FFF2-40B4-BE49-F238E27FC236}">
                <a16:creationId xmlns:a16="http://schemas.microsoft.com/office/drawing/2014/main" id="{B6C3DCF7-E621-1046-BC89-3174B29C72C6}"/>
              </a:ext>
            </a:extLst>
          </p:cNvPr>
          <p:cNvSpPr>
            <a:spLocks noGrp="1"/>
          </p:cNvSpPr>
          <p:nvPr>
            <p:ph type="ftr" sz="quarter" idx="11"/>
          </p:nvPr>
        </p:nvSpPr>
        <p:spPr>
          <a:xfrm>
            <a:off x="2810161" y="6030339"/>
            <a:ext cx="3756035" cy="365125"/>
          </a:xfrm>
        </p:spPr>
        <p:txBody>
          <a:bodyPr/>
          <a:lstStyle/>
          <a:p>
            <a:r>
              <a:rPr lang="fi-FI"/>
              <a:t>[Etunimi Sukunimi]</a:t>
            </a:r>
          </a:p>
        </p:txBody>
      </p:sp>
      <p:sp>
        <p:nvSpPr>
          <p:cNvPr id="5" name="Slide Number Placeholder 4">
            <a:extLst>
              <a:ext uri="{FF2B5EF4-FFF2-40B4-BE49-F238E27FC236}">
                <a16:creationId xmlns:a16="http://schemas.microsoft.com/office/drawing/2014/main" id="{52CEFFD8-D4E4-B346-978C-458E56E899CD}"/>
              </a:ext>
            </a:extLst>
          </p:cNvPr>
          <p:cNvSpPr>
            <a:spLocks noGrp="1"/>
          </p:cNvSpPr>
          <p:nvPr>
            <p:ph type="sldNum" sz="quarter" idx="12"/>
          </p:nvPr>
        </p:nvSpPr>
        <p:spPr>
          <a:xfrm>
            <a:off x="768000" y="6030339"/>
            <a:ext cx="519845" cy="365125"/>
          </a:xfrm>
        </p:spPr>
        <p:txBody>
          <a:bodyPr/>
          <a:lstStyle/>
          <a:p>
            <a:fld id="{F3C6E038-3418-4B82-A5D1-3F1B38CFA945}" type="slidenum">
              <a:rPr lang="fi-FI" smtClean="0"/>
              <a:t>‹#›</a:t>
            </a:fld>
            <a:endParaRPr lang="fi-FI"/>
          </a:p>
        </p:txBody>
      </p:sp>
    </p:spTree>
    <p:extLst>
      <p:ext uri="{BB962C8B-B14F-4D97-AF65-F5344CB8AC3E}">
        <p14:creationId xmlns:p14="http://schemas.microsoft.com/office/powerpoint/2010/main" val="7593666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Etusiv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64DE-9822-40D3-8850-CB1164203AC4}"/>
              </a:ext>
            </a:extLst>
          </p:cNvPr>
          <p:cNvSpPr>
            <a:spLocks noGrp="1"/>
          </p:cNvSpPr>
          <p:nvPr>
            <p:ph type="ctrTitle" hasCustomPrompt="1"/>
          </p:nvPr>
        </p:nvSpPr>
        <p:spPr>
          <a:xfrm>
            <a:off x="2136530" y="2426677"/>
            <a:ext cx="7918939" cy="1311886"/>
          </a:xfrm>
        </p:spPr>
        <p:txBody>
          <a:bodyPr anchor="b">
            <a:noAutofit/>
          </a:bodyPr>
          <a:lstStyle>
            <a:lvl1pPr algn="ctr">
              <a:defRPr sz="3600">
                <a:solidFill>
                  <a:srgbClr val="7B0041"/>
                </a:solidFill>
              </a:defRPr>
            </a:lvl1pPr>
          </a:lstStyle>
          <a:p>
            <a:r>
              <a:rPr lang="en-US" err="1"/>
              <a:t>Pääotsikko</a:t>
            </a:r>
            <a:endParaRPr lang="fi-FI"/>
          </a:p>
        </p:txBody>
      </p:sp>
      <p:sp>
        <p:nvSpPr>
          <p:cNvPr id="3" name="Subtitle 2">
            <a:extLst>
              <a:ext uri="{FF2B5EF4-FFF2-40B4-BE49-F238E27FC236}">
                <a16:creationId xmlns:a16="http://schemas.microsoft.com/office/drawing/2014/main" id="{621E34A7-79A9-4581-B84F-D674C2E2E8AF}"/>
              </a:ext>
            </a:extLst>
          </p:cNvPr>
          <p:cNvSpPr>
            <a:spLocks noGrp="1"/>
          </p:cNvSpPr>
          <p:nvPr>
            <p:ph type="subTitle" idx="1" hasCustomPrompt="1"/>
          </p:nvPr>
        </p:nvSpPr>
        <p:spPr>
          <a:xfrm>
            <a:off x="2136530" y="4065100"/>
            <a:ext cx="7918939" cy="917208"/>
          </a:xfrm>
        </p:spPr>
        <p:txBody>
          <a:bodyPr>
            <a:normAutofit/>
          </a:bodyPr>
          <a:lstStyle>
            <a:lvl1pPr marL="0" indent="0" algn="ctr">
              <a:buNone/>
              <a:defRPr sz="1800">
                <a:solidFill>
                  <a:srgbClr val="7B004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Alaotsikko</a:t>
            </a:r>
            <a:endParaRPr lang="fi-FI"/>
          </a:p>
        </p:txBody>
      </p:sp>
      <p:sp>
        <p:nvSpPr>
          <p:cNvPr id="13" name="Text Placeholder 12">
            <a:extLst>
              <a:ext uri="{FF2B5EF4-FFF2-40B4-BE49-F238E27FC236}">
                <a16:creationId xmlns:a16="http://schemas.microsoft.com/office/drawing/2014/main" id="{AB23162A-9B38-4309-8D4C-9F19D7D91314}"/>
              </a:ext>
            </a:extLst>
          </p:cNvPr>
          <p:cNvSpPr>
            <a:spLocks noGrp="1"/>
          </p:cNvSpPr>
          <p:nvPr>
            <p:ph type="body" sz="quarter" idx="13" hasCustomPrompt="1"/>
          </p:nvPr>
        </p:nvSpPr>
        <p:spPr>
          <a:xfrm>
            <a:off x="3036094" y="5675802"/>
            <a:ext cx="6119813" cy="285382"/>
          </a:xfrm>
        </p:spPr>
        <p:txBody>
          <a:bodyPr anchor="ctr">
            <a:noAutofit/>
          </a:bodyPr>
          <a:lstStyle>
            <a:lvl1pPr marL="0" indent="0" algn="ctr">
              <a:buNone/>
              <a:defRPr sz="1000">
                <a:solidFill>
                  <a:srgbClr val="7B0041"/>
                </a:solidFill>
              </a:defRPr>
            </a:lvl1pPr>
          </a:lstStyle>
          <a:p>
            <a:pPr lvl="0"/>
            <a:r>
              <a:rPr lang="fi-FI"/>
              <a:t>ESITTÄJÄN NIMI</a:t>
            </a:r>
          </a:p>
        </p:txBody>
      </p:sp>
      <p:sp>
        <p:nvSpPr>
          <p:cNvPr id="7" name="Date Placeholder 3">
            <a:extLst>
              <a:ext uri="{FF2B5EF4-FFF2-40B4-BE49-F238E27FC236}">
                <a16:creationId xmlns:a16="http://schemas.microsoft.com/office/drawing/2014/main" id="{E42EB389-7477-4887-B7CE-B06781E79B8B}"/>
              </a:ext>
            </a:extLst>
          </p:cNvPr>
          <p:cNvSpPr>
            <a:spLocks noGrp="1"/>
          </p:cNvSpPr>
          <p:nvPr>
            <p:ph type="dt" sz="half" idx="10"/>
          </p:nvPr>
        </p:nvSpPr>
        <p:spPr>
          <a:xfrm>
            <a:off x="4724400" y="6274348"/>
            <a:ext cx="2743200" cy="245936"/>
          </a:xfrm>
        </p:spPr>
        <p:txBody>
          <a:bodyPr/>
          <a:lstStyle>
            <a:lvl1pPr algn="ctr">
              <a:defRPr sz="1000">
                <a:solidFill>
                  <a:srgbClr val="7B0041"/>
                </a:solidFill>
              </a:defRPr>
            </a:lvl1pPr>
          </a:lstStyle>
          <a:p>
            <a:fld id="{B0C0BF21-0564-4E69-BF4D-AA5FC5C1768C}" type="datetime1">
              <a:rPr lang="fi-FI" smtClean="0"/>
              <a:t>7.9.2023</a:t>
            </a:fld>
            <a:endParaRPr lang="fi-FI"/>
          </a:p>
        </p:txBody>
      </p:sp>
      <p:cxnSp>
        <p:nvCxnSpPr>
          <p:cNvPr id="5" name="Straight Connector 4">
            <a:extLst>
              <a:ext uri="{FF2B5EF4-FFF2-40B4-BE49-F238E27FC236}">
                <a16:creationId xmlns:a16="http://schemas.microsoft.com/office/drawing/2014/main" id="{A224581F-767B-4771-9D13-EF65A65E4653}"/>
              </a:ext>
            </a:extLst>
          </p:cNvPr>
          <p:cNvCxnSpPr>
            <a:cxnSpLocks/>
          </p:cNvCxnSpPr>
          <p:nvPr userDrawn="1"/>
        </p:nvCxnSpPr>
        <p:spPr>
          <a:xfrm>
            <a:off x="2136531" y="3786552"/>
            <a:ext cx="7918939"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737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1_Otsikkodia">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50447" y="922752"/>
            <a:ext cx="7494394" cy="2931697"/>
          </a:xfrm>
        </p:spPr>
        <p:txBody>
          <a:bodyPr rtlCol="0" anchor="t"/>
          <a:lstStyle>
            <a:lvl1pPr rtl="0">
              <a:lnSpc>
                <a:spcPct val="83000"/>
              </a:lnSpc>
              <a:defRPr sz="5500" b="0">
                <a:solidFill>
                  <a:schemeClr val="bg2"/>
                </a:solidFill>
              </a:defRPr>
            </a:lvl1pPr>
          </a:lstStyle>
          <a:p>
            <a:pPr rtl="0"/>
            <a:r>
              <a:rPr lang="fi-FI"/>
              <a:t>1 Otsikkodia 55 pt</a:t>
            </a:r>
            <a:br>
              <a:rPr lang="fi-FI"/>
            </a:br>
            <a:r>
              <a:rPr lang="fi-FI" err="1"/>
              <a:t>Lorem</a:t>
            </a:r>
            <a:r>
              <a:rPr lang="fi-FI"/>
              <a:t> ipsum </a:t>
            </a:r>
            <a:r>
              <a:rPr lang="fi-FI" err="1"/>
              <a:t>dolor</a:t>
            </a:r>
            <a:r>
              <a:rPr lang="fi-FI"/>
              <a:t> sit </a:t>
            </a:r>
            <a:r>
              <a:rPr lang="fi-FI" err="1"/>
              <a:t>ametconsectetur</a:t>
            </a:r>
            <a:br>
              <a:rPr lang="fi-FI"/>
            </a:br>
            <a:r>
              <a:rPr lang="fi-FI" err="1"/>
              <a:t>adipiscing</a:t>
            </a:r>
            <a:r>
              <a:rPr lang="fi-FI"/>
              <a:t> elit </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50447" y="4195160"/>
            <a:ext cx="7494394" cy="742647"/>
          </a:xfrm>
        </p:spPr>
        <p:txBody>
          <a:bodyPr rtlCol="0"/>
          <a:lstStyle>
            <a:lvl1pPr marL="0" indent="0" rtl="0">
              <a:lnSpc>
                <a:spcPct val="100000"/>
              </a:lnSpc>
              <a:buNone/>
              <a:defRPr sz="2400" baseline="0">
                <a:solidFill>
                  <a:schemeClr val="bg2"/>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i-FI"/>
              <a:t>Alaotsikko 24 pt </a:t>
            </a:r>
            <a:r>
              <a:rPr lang="fi-FI" err="1"/>
              <a:t>lorem</a:t>
            </a:r>
            <a:r>
              <a:rPr lang="fi-FI"/>
              <a:t>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 </a:t>
            </a:r>
          </a:p>
        </p:txBody>
      </p:sp>
      <p:grpSp>
        <p:nvGrpSpPr>
          <p:cNvPr id="6" name="Group 28"/>
          <p:cNvGrpSpPr>
            <a:grpSpLocks noChangeAspect="1"/>
          </p:cNvGrpSpPr>
          <p:nvPr userDrawn="1"/>
        </p:nvGrpSpPr>
        <p:grpSpPr bwMode="auto">
          <a:xfrm>
            <a:off x="310242" y="6144138"/>
            <a:ext cx="1524141" cy="428400"/>
            <a:chOff x="3418" y="2582"/>
            <a:chExt cx="4682" cy="1316"/>
          </a:xfrm>
          <a:solidFill>
            <a:schemeClr val="bg2"/>
          </a:solidFill>
        </p:grpSpPr>
        <p:sp>
          <p:nvSpPr>
            <p:cNvPr id="8"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7" name="Group 19"/>
          <p:cNvGrpSpPr>
            <a:grpSpLocks noChangeAspect="1"/>
          </p:cNvGrpSpPr>
          <p:nvPr userDrawn="1"/>
        </p:nvGrpSpPr>
        <p:grpSpPr bwMode="auto">
          <a:xfrm>
            <a:off x="7961613" y="2278380"/>
            <a:ext cx="4230387" cy="4579620"/>
            <a:chOff x="2768" y="1"/>
            <a:chExt cx="5984" cy="6478"/>
          </a:xfrm>
          <a:solidFill>
            <a:schemeClr val="bg2"/>
          </a:solidFill>
        </p:grpSpPr>
        <p:sp>
          <p:nvSpPr>
            <p:cNvPr id="18" name="Freeform 20"/>
            <p:cNvSpPr>
              <a:spLocks/>
            </p:cNvSpPr>
            <p:nvPr/>
          </p:nvSpPr>
          <p:spPr bwMode="auto">
            <a:xfrm>
              <a:off x="2768" y="3004"/>
              <a:ext cx="1995" cy="2489"/>
            </a:xfrm>
            <a:custGeom>
              <a:avLst/>
              <a:gdLst>
                <a:gd name="T0" fmla="*/ 0 w 1995"/>
                <a:gd name="T1" fmla="*/ 1503 h 2489"/>
                <a:gd name="T2" fmla="*/ 1246 w 1995"/>
                <a:gd name="T3" fmla="*/ 1497 h 2489"/>
                <a:gd name="T4" fmla="*/ 1994 w 1995"/>
                <a:gd name="T5" fmla="*/ 2489 h 2489"/>
                <a:gd name="T6" fmla="*/ 1995 w 1995"/>
                <a:gd name="T7" fmla="*/ 0 h 2489"/>
                <a:gd name="T8" fmla="*/ 0 w 1995"/>
                <a:gd name="T9" fmla="*/ 1503 h 2489"/>
              </a:gdLst>
              <a:ahLst/>
              <a:cxnLst>
                <a:cxn ang="0">
                  <a:pos x="T0" y="T1"/>
                </a:cxn>
                <a:cxn ang="0">
                  <a:pos x="T2" y="T3"/>
                </a:cxn>
                <a:cxn ang="0">
                  <a:pos x="T4" y="T5"/>
                </a:cxn>
                <a:cxn ang="0">
                  <a:pos x="T6" y="T7"/>
                </a:cxn>
                <a:cxn ang="0">
                  <a:pos x="T8" y="T9"/>
                </a:cxn>
              </a:cxnLst>
              <a:rect l="0" t="0" r="r" b="b"/>
              <a:pathLst>
                <a:path w="1995" h="2489">
                  <a:moveTo>
                    <a:pt x="0" y="1503"/>
                  </a:moveTo>
                  <a:lnTo>
                    <a:pt x="1246" y="1497"/>
                  </a:lnTo>
                  <a:lnTo>
                    <a:pt x="1994" y="2489"/>
                  </a:lnTo>
                  <a:lnTo>
                    <a:pt x="1995"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21"/>
            <p:cNvSpPr>
              <a:spLocks/>
            </p:cNvSpPr>
            <p:nvPr/>
          </p:nvSpPr>
          <p:spPr bwMode="auto">
            <a:xfrm>
              <a:off x="4762" y="3992"/>
              <a:ext cx="1993" cy="2487"/>
            </a:xfrm>
            <a:custGeom>
              <a:avLst/>
              <a:gdLst>
                <a:gd name="T0" fmla="*/ 1993 w 1993"/>
                <a:gd name="T1" fmla="*/ 2487 h 2487"/>
                <a:gd name="T2" fmla="*/ 1993 w 1993"/>
                <a:gd name="T3" fmla="*/ 0 h 2487"/>
                <a:gd name="T4" fmla="*/ 0 w 1993"/>
                <a:gd name="T5" fmla="*/ 1501 h 2487"/>
                <a:gd name="T6" fmla="*/ 1246 w 1993"/>
                <a:gd name="T7" fmla="*/ 1495 h 2487"/>
                <a:gd name="T8" fmla="*/ 1993 w 1993"/>
                <a:gd name="T9" fmla="*/ 2487 h 2487"/>
              </a:gdLst>
              <a:ahLst/>
              <a:cxnLst>
                <a:cxn ang="0">
                  <a:pos x="T0" y="T1"/>
                </a:cxn>
                <a:cxn ang="0">
                  <a:pos x="T2" y="T3"/>
                </a:cxn>
                <a:cxn ang="0">
                  <a:pos x="T4" y="T5"/>
                </a:cxn>
                <a:cxn ang="0">
                  <a:pos x="T6" y="T7"/>
                </a:cxn>
                <a:cxn ang="0">
                  <a:pos x="T8" y="T9"/>
                </a:cxn>
              </a:cxnLst>
              <a:rect l="0" t="0" r="r" b="b"/>
              <a:pathLst>
                <a:path w="1993" h="2487">
                  <a:moveTo>
                    <a:pt x="1993" y="2487"/>
                  </a:moveTo>
                  <a:lnTo>
                    <a:pt x="1993" y="0"/>
                  </a:lnTo>
                  <a:lnTo>
                    <a:pt x="0" y="1501"/>
                  </a:lnTo>
                  <a:lnTo>
                    <a:pt x="1246" y="1495"/>
                  </a:lnTo>
                  <a:lnTo>
                    <a:pt x="1993" y="24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22"/>
            <p:cNvSpPr>
              <a:spLocks/>
            </p:cNvSpPr>
            <p:nvPr/>
          </p:nvSpPr>
          <p:spPr bwMode="auto">
            <a:xfrm>
              <a:off x="4762" y="1503"/>
              <a:ext cx="1993" cy="2488"/>
            </a:xfrm>
            <a:custGeom>
              <a:avLst/>
              <a:gdLst>
                <a:gd name="T0" fmla="*/ 1993 w 1993"/>
                <a:gd name="T1" fmla="*/ 2488 h 2488"/>
                <a:gd name="T2" fmla="*/ 1993 w 1993"/>
                <a:gd name="T3" fmla="*/ 0 h 2488"/>
                <a:gd name="T4" fmla="*/ 0 w 1993"/>
                <a:gd name="T5" fmla="*/ 1501 h 2488"/>
                <a:gd name="T6" fmla="*/ 1246 w 1993"/>
                <a:gd name="T7" fmla="*/ 1496 h 2488"/>
                <a:gd name="T8" fmla="*/ 1993 w 1993"/>
                <a:gd name="T9" fmla="*/ 2488 h 2488"/>
              </a:gdLst>
              <a:ahLst/>
              <a:cxnLst>
                <a:cxn ang="0">
                  <a:pos x="T0" y="T1"/>
                </a:cxn>
                <a:cxn ang="0">
                  <a:pos x="T2" y="T3"/>
                </a:cxn>
                <a:cxn ang="0">
                  <a:pos x="T4" y="T5"/>
                </a:cxn>
                <a:cxn ang="0">
                  <a:pos x="T6" y="T7"/>
                </a:cxn>
                <a:cxn ang="0">
                  <a:pos x="T8" y="T9"/>
                </a:cxn>
              </a:cxnLst>
              <a:rect l="0" t="0" r="r" b="b"/>
              <a:pathLst>
                <a:path w="1993" h="2488">
                  <a:moveTo>
                    <a:pt x="1993" y="2488"/>
                  </a:moveTo>
                  <a:lnTo>
                    <a:pt x="1993" y="0"/>
                  </a:lnTo>
                  <a:lnTo>
                    <a:pt x="0" y="1501"/>
                  </a:lnTo>
                  <a:lnTo>
                    <a:pt x="1246" y="1496"/>
                  </a:lnTo>
                  <a:lnTo>
                    <a:pt x="1993" y="2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23"/>
            <p:cNvSpPr>
              <a:spLocks/>
            </p:cNvSpPr>
            <p:nvPr/>
          </p:nvSpPr>
          <p:spPr bwMode="auto">
            <a:xfrm>
              <a:off x="6755" y="2489"/>
              <a:ext cx="1993" cy="2489"/>
            </a:xfrm>
            <a:custGeom>
              <a:avLst/>
              <a:gdLst>
                <a:gd name="T0" fmla="*/ 0 w 1993"/>
                <a:gd name="T1" fmla="*/ 1503 h 2489"/>
                <a:gd name="T2" fmla="*/ 1246 w 1993"/>
                <a:gd name="T3" fmla="*/ 1497 h 2489"/>
                <a:gd name="T4" fmla="*/ 1993 w 1993"/>
                <a:gd name="T5" fmla="*/ 2489 h 2489"/>
                <a:gd name="T6" fmla="*/ 1993 w 1993"/>
                <a:gd name="T7" fmla="*/ 0 h 2489"/>
                <a:gd name="T8" fmla="*/ 0 w 1993"/>
                <a:gd name="T9" fmla="*/ 1503 h 2489"/>
              </a:gdLst>
              <a:ahLst/>
              <a:cxnLst>
                <a:cxn ang="0">
                  <a:pos x="T0" y="T1"/>
                </a:cxn>
                <a:cxn ang="0">
                  <a:pos x="T2" y="T3"/>
                </a:cxn>
                <a:cxn ang="0">
                  <a:pos x="T4" y="T5"/>
                </a:cxn>
                <a:cxn ang="0">
                  <a:pos x="T6" y="T7"/>
                </a:cxn>
                <a:cxn ang="0">
                  <a:pos x="T8" y="T9"/>
                </a:cxn>
              </a:cxnLst>
              <a:rect l="0" t="0" r="r" b="b"/>
              <a:pathLst>
                <a:path w="1993" h="2489">
                  <a:moveTo>
                    <a:pt x="0" y="1503"/>
                  </a:moveTo>
                  <a:lnTo>
                    <a:pt x="1246" y="1497"/>
                  </a:lnTo>
                  <a:lnTo>
                    <a:pt x="1993" y="2489"/>
                  </a:lnTo>
                  <a:lnTo>
                    <a:pt x="1993"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24"/>
            <p:cNvSpPr>
              <a:spLocks/>
            </p:cNvSpPr>
            <p:nvPr/>
          </p:nvSpPr>
          <p:spPr bwMode="auto">
            <a:xfrm>
              <a:off x="6755" y="1"/>
              <a:ext cx="1993" cy="2487"/>
            </a:xfrm>
            <a:custGeom>
              <a:avLst/>
              <a:gdLst>
                <a:gd name="T0" fmla="*/ 1993 w 1993"/>
                <a:gd name="T1" fmla="*/ 0 h 2487"/>
                <a:gd name="T2" fmla="*/ 0 w 1993"/>
                <a:gd name="T3" fmla="*/ 1501 h 2487"/>
                <a:gd name="T4" fmla="*/ 1246 w 1993"/>
                <a:gd name="T5" fmla="*/ 1496 h 2487"/>
                <a:gd name="T6" fmla="*/ 1993 w 1993"/>
                <a:gd name="T7" fmla="*/ 2487 h 2487"/>
                <a:gd name="T8" fmla="*/ 1993 w 1993"/>
                <a:gd name="T9" fmla="*/ 0 h 2487"/>
                <a:gd name="T10" fmla="*/ 1993 w 1993"/>
                <a:gd name="T11" fmla="*/ 0 h 2487"/>
              </a:gdLst>
              <a:ahLst/>
              <a:cxnLst>
                <a:cxn ang="0">
                  <a:pos x="T0" y="T1"/>
                </a:cxn>
                <a:cxn ang="0">
                  <a:pos x="T2" y="T3"/>
                </a:cxn>
                <a:cxn ang="0">
                  <a:pos x="T4" y="T5"/>
                </a:cxn>
                <a:cxn ang="0">
                  <a:pos x="T6" y="T7"/>
                </a:cxn>
                <a:cxn ang="0">
                  <a:pos x="T8" y="T9"/>
                </a:cxn>
                <a:cxn ang="0">
                  <a:pos x="T10" y="T11"/>
                </a:cxn>
              </a:cxnLst>
              <a:rect l="0" t="0" r="r" b="b"/>
              <a:pathLst>
                <a:path w="1993" h="2487">
                  <a:moveTo>
                    <a:pt x="1993" y="0"/>
                  </a:moveTo>
                  <a:lnTo>
                    <a:pt x="0" y="1501"/>
                  </a:lnTo>
                  <a:lnTo>
                    <a:pt x="1246" y="1496"/>
                  </a:lnTo>
                  <a:lnTo>
                    <a:pt x="1993" y="2487"/>
                  </a:lnTo>
                  <a:lnTo>
                    <a:pt x="1993" y="0"/>
                  </a:lnTo>
                  <a:lnTo>
                    <a:pt x="19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Freeform 25"/>
            <p:cNvSpPr>
              <a:spLocks/>
            </p:cNvSpPr>
            <p:nvPr/>
          </p:nvSpPr>
          <p:spPr bwMode="auto">
            <a:xfrm>
              <a:off x="6763" y="4978"/>
              <a:ext cx="1989" cy="1497"/>
            </a:xfrm>
            <a:custGeom>
              <a:avLst/>
              <a:gdLst>
                <a:gd name="T0" fmla="*/ 1989 w 1989"/>
                <a:gd name="T1" fmla="*/ 1497 h 1497"/>
                <a:gd name="T2" fmla="*/ 1989 w 1989"/>
                <a:gd name="T3" fmla="*/ 0 h 1497"/>
                <a:gd name="T4" fmla="*/ 0 w 1989"/>
                <a:gd name="T5" fmla="*/ 1497 h 1497"/>
                <a:gd name="T6" fmla="*/ 1989 w 1989"/>
                <a:gd name="T7" fmla="*/ 1497 h 1497"/>
              </a:gdLst>
              <a:ahLst/>
              <a:cxnLst>
                <a:cxn ang="0">
                  <a:pos x="T0" y="T1"/>
                </a:cxn>
                <a:cxn ang="0">
                  <a:pos x="T2" y="T3"/>
                </a:cxn>
                <a:cxn ang="0">
                  <a:pos x="T4" y="T5"/>
                </a:cxn>
                <a:cxn ang="0">
                  <a:pos x="T6" y="T7"/>
                </a:cxn>
              </a:cxnLst>
              <a:rect l="0" t="0" r="r" b="b"/>
              <a:pathLst>
                <a:path w="1989" h="1497">
                  <a:moveTo>
                    <a:pt x="1989" y="1497"/>
                  </a:moveTo>
                  <a:lnTo>
                    <a:pt x="1989" y="0"/>
                  </a:lnTo>
                  <a:lnTo>
                    <a:pt x="0" y="1497"/>
                  </a:lnTo>
                  <a:lnTo>
                    <a:pt x="1989" y="1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2635729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isältödi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92B9D-7A8F-4266-A606-5654101A5AAD}"/>
              </a:ext>
            </a:extLst>
          </p:cNvPr>
          <p:cNvSpPr>
            <a:spLocks noGrp="1"/>
          </p:cNvSpPr>
          <p:nvPr>
            <p:ph type="title" hasCustomPrompt="1"/>
          </p:nvPr>
        </p:nvSpPr>
        <p:spPr>
          <a:xfrm>
            <a:off x="1507281" y="532852"/>
            <a:ext cx="9846519" cy="1083955"/>
          </a:xfrm>
        </p:spPr>
        <p:txBody>
          <a:bodyPr anchor="b">
            <a:normAutofit/>
          </a:bodyPr>
          <a:lstStyle>
            <a:lvl1pPr>
              <a:defRPr sz="2800">
                <a:solidFill>
                  <a:srgbClr val="7B0041"/>
                </a:solidFill>
              </a:defRPr>
            </a:lvl1pPr>
          </a:lstStyle>
          <a:p>
            <a:r>
              <a:rPr lang="fi-FI"/>
              <a:t>Otsikko</a:t>
            </a:r>
          </a:p>
        </p:txBody>
      </p:sp>
      <p:sp>
        <p:nvSpPr>
          <p:cNvPr id="9" name="Date Placeholder 3">
            <a:extLst>
              <a:ext uri="{FF2B5EF4-FFF2-40B4-BE49-F238E27FC236}">
                <a16:creationId xmlns:a16="http://schemas.microsoft.com/office/drawing/2014/main" id="{7DC6B07A-CB49-4486-8225-AF33ED23B503}"/>
              </a:ext>
            </a:extLst>
          </p:cNvPr>
          <p:cNvSpPr>
            <a:spLocks noGrp="1"/>
          </p:cNvSpPr>
          <p:nvPr>
            <p:ph type="dt" sz="half" idx="10"/>
          </p:nvPr>
        </p:nvSpPr>
        <p:spPr>
          <a:xfrm>
            <a:off x="4724400" y="6274348"/>
            <a:ext cx="2743200" cy="245936"/>
          </a:xfrm>
        </p:spPr>
        <p:txBody>
          <a:bodyPr/>
          <a:lstStyle>
            <a:lvl1pPr algn="ctr">
              <a:defRPr sz="1000">
                <a:solidFill>
                  <a:schemeClr val="tx1"/>
                </a:solidFill>
              </a:defRPr>
            </a:lvl1pPr>
          </a:lstStyle>
          <a:p>
            <a:fld id="{B0C0BF21-0564-4E69-BF4D-AA5FC5C1768C}" type="datetime1">
              <a:rPr lang="fi-FI" smtClean="0"/>
              <a:pPr/>
              <a:t>7.9.2023</a:t>
            </a:fld>
            <a:endParaRPr lang="fi-FI"/>
          </a:p>
        </p:txBody>
      </p:sp>
      <p:sp>
        <p:nvSpPr>
          <p:cNvPr id="12" name="Text Placeholder 10">
            <a:extLst>
              <a:ext uri="{FF2B5EF4-FFF2-40B4-BE49-F238E27FC236}">
                <a16:creationId xmlns:a16="http://schemas.microsoft.com/office/drawing/2014/main" id="{C1D9920B-E415-4FD8-B834-69F5C50B64A8}"/>
              </a:ext>
            </a:extLst>
          </p:cNvPr>
          <p:cNvSpPr>
            <a:spLocks noGrp="1"/>
          </p:cNvSpPr>
          <p:nvPr>
            <p:ph type="body" sz="quarter" idx="11" hasCustomPrompt="1"/>
          </p:nvPr>
        </p:nvSpPr>
        <p:spPr>
          <a:xfrm>
            <a:off x="1507281" y="2024746"/>
            <a:ext cx="9847262" cy="3708400"/>
          </a:xfrm>
        </p:spPr>
        <p:txBody>
          <a:bodyPr/>
          <a:lstStyle>
            <a:lvl1pPr marL="0" indent="0">
              <a:buFont typeface="Arial" panose="020B0604020202020204" pitchFamily="34" charset="0"/>
              <a:buNone/>
              <a:defRPr/>
            </a:lvl1pPr>
          </a:lstStyle>
          <a:p>
            <a:pPr lvl="0"/>
            <a:r>
              <a:rPr lang="en-US" err="1"/>
              <a:t>Tekstilaatikko</a:t>
            </a:r>
            <a:endParaRPr lang="en-US"/>
          </a:p>
        </p:txBody>
      </p:sp>
    </p:spTree>
    <p:extLst>
      <p:ext uri="{BB962C8B-B14F-4D97-AF65-F5344CB8AC3E}">
        <p14:creationId xmlns:p14="http://schemas.microsoft.com/office/powerpoint/2010/main" val="5902571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isältö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92B9D-7A8F-4266-A606-5654101A5AAD}"/>
              </a:ext>
            </a:extLst>
          </p:cNvPr>
          <p:cNvSpPr>
            <a:spLocks noGrp="1"/>
          </p:cNvSpPr>
          <p:nvPr>
            <p:ph type="title" hasCustomPrompt="1"/>
          </p:nvPr>
        </p:nvSpPr>
        <p:spPr>
          <a:xfrm>
            <a:off x="1507281" y="532852"/>
            <a:ext cx="9846519" cy="1083955"/>
          </a:xfrm>
        </p:spPr>
        <p:txBody>
          <a:bodyPr anchor="b">
            <a:normAutofit/>
          </a:bodyPr>
          <a:lstStyle>
            <a:lvl1pPr>
              <a:defRPr sz="2800">
                <a:solidFill>
                  <a:srgbClr val="7B0041"/>
                </a:solidFill>
              </a:defRPr>
            </a:lvl1pPr>
          </a:lstStyle>
          <a:p>
            <a:r>
              <a:rPr lang="fi-FI"/>
              <a:t>Otsikko</a:t>
            </a:r>
          </a:p>
        </p:txBody>
      </p:sp>
      <p:sp>
        <p:nvSpPr>
          <p:cNvPr id="9" name="Date Placeholder 3">
            <a:extLst>
              <a:ext uri="{FF2B5EF4-FFF2-40B4-BE49-F238E27FC236}">
                <a16:creationId xmlns:a16="http://schemas.microsoft.com/office/drawing/2014/main" id="{7DC6B07A-CB49-4486-8225-AF33ED23B503}"/>
              </a:ext>
            </a:extLst>
          </p:cNvPr>
          <p:cNvSpPr>
            <a:spLocks noGrp="1"/>
          </p:cNvSpPr>
          <p:nvPr>
            <p:ph type="dt" sz="half" idx="10"/>
          </p:nvPr>
        </p:nvSpPr>
        <p:spPr>
          <a:xfrm>
            <a:off x="4724400" y="6274348"/>
            <a:ext cx="2743200" cy="245936"/>
          </a:xfrm>
        </p:spPr>
        <p:txBody>
          <a:bodyPr/>
          <a:lstStyle>
            <a:lvl1pPr algn="ctr">
              <a:defRPr sz="1000">
                <a:solidFill>
                  <a:schemeClr val="tx1"/>
                </a:solidFill>
              </a:defRPr>
            </a:lvl1pPr>
          </a:lstStyle>
          <a:p>
            <a:fld id="{406760C1-0C4C-4803-81D6-656739E3F298}" type="datetime1">
              <a:rPr lang="fi-FI" smtClean="0"/>
              <a:pPr/>
              <a:t>7.9.2023</a:t>
            </a:fld>
            <a:endParaRPr lang="fi-FI"/>
          </a:p>
        </p:txBody>
      </p:sp>
      <p:sp>
        <p:nvSpPr>
          <p:cNvPr id="5" name="Text Placeholder 10">
            <a:extLst>
              <a:ext uri="{FF2B5EF4-FFF2-40B4-BE49-F238E27FC236}">
                <a16:creationId xmlns:a16="http://schemas.microsoft.com/office/drawing/2014/main" id="{B804BF75-E5B7-4F2A-9FD8-08EF23D7C279}"/>
              </a:ext>
            </a:extLst>
          </p:cNvPr>
          <p:cNvSpPr>
            <a:spLocks noGrp="1"/>
          </p:cNvSpPr>
          <p:nvPr>
            <p:ph type="body" sz="quarter" idx="11" hasCustomPrompt="1"/>
          </p:nvPr>
        </p:nvSpPr>
        <p:spPr>
          <a:xfrm>
            <a:off x="1506538" y="2024746"/>
            <a:ext cx="9847262" cy="3708400"/>
          </a:xfrm>
        </p:spPr>
        <p:txBody>
          <a:bodyPr/>
          <a:lstStyle>
            <a:lvl1pPr>
              <a:defRPr/>
            </a:lvl1pPr>
          </a:lstStyle>
          <a:p>
            <a:pPr lvl="0"/>
            <a:r>
              <a:rPr lang="en-US" err="1"/>
              <a:t>Tekstilaatikko</a:t>
            </a:r>
            <a:endParaRPr lang="fi-FI"/>
          </a:p>
        </p:txBody>
      </p:sp>
    </p:spTree>
    <p:extLst>
      <p:ext uri="{BB962C8B-B14F-4D97-AF65-F5344CB8AC3E}">
        <p14:creationId xmlns:p14="http://schemas.microsoft.com/office/powerpoint/2010/main" val="150041659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isältödi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92B9D-7A8F-4266-A606-5654101A5AAD}"/>
              </a:ext>
            </a:extLst>
          </p:cNvPr>
          <p:cNvSpPr>
            <a:spLocks noGrp="1"/>
          </p:cNvSpPr>
          <p:nvPr>
            <p:ph type="title" hasCustomPrompt="1"/>
          </p:nvPr>
        </p:nvSpPr>
        <p:spPr>
          <a:xfrm>
            <a:off x="1507281" y="532852"/>
            <a:ext cx="9846519" cy="1083955"/>
          </a:xfrm>
        </p:spPr>
        <p:txBody>
          <a:bodyPr anchor="b">
            <a:normAutofit/>
          </a:bodyPr>
          <a:lstStyle>
            <a:lvl1pPr>
              <a:defRPr sz="2800">
                <a:solidFill>
                  <a:srgbClr val="7B0041"/>
                </a:solidFill>
              </a:defRPr>
            </a:lvl1pPr>
          </a:lstStyle>
          <a:p>
            <a:r>
              <a:rPr lang="fi-FI"/>
              <a:t>Otsikko</a:t>
            </a:r>
          </a:p>
        </p:txBody>
      </p:sp>
      <p:sp>
        <p:nvSpPr>
          <p:cNvPr id="9" name="Date Placeholder 3">
            <a:extLst>
              <a:ext uri="{FF2B5EF4-FFF2-40B4-BE49-F238E27FC236}">
                <a16:creationId xmlns:a16="http://schemas.microsoft.com/office/drawing/2014/main" id="{7DC6B07A-CB49-4486-8225-AF33ED23B503}"/>
              </a:ext>
            </a:extLst>
          </p:cNvPr>
          <p:cNvSpPr>
            <a:spLocks noGrp="1"/>
          </p:cNvSpPr>
          <p:nvPr>
            <p:ph type="dt" sz="half" idx="10"/>
          </p:nvPr>
        </p:nvSpPr>
        <p:spPr>
          <a:xfrm>
            <a:off x="4724400" y="6274348"/>
            <a:ext cx="2743200" cy="245936"/>
          </a:xfrm>
        </p:spPr>
        <p:txBody>
          <a:bodyPr/>
          <a:lstStyle>
            <a:lvl1pPr algn="ctr">
              <a:defRPr sz="1000">
                <a:solidFill>
                  <a:schemeClr val="tx1"/>
                </a:solidFill>
              </a:defRPr>
            </a:lvl1pPr>
          </a:lstStyle>
          <a:p>
            <a:fld id="{309C4C8E-7D32-49C1-8F92-C2BEEABC8AB3}" type="datetime1">
              <a:rPr lang="fi-FI" smtClean="0"/>
              <a:pPr/>
              <a:t>7.9.2023</a:t>
            </a:fld>
            <a:endParaRPr lang="fi-FI"/>
          </a:p>
        </p:txBody>
      </p:sp>
      <p:sp>
        <p:nvSpPr>
          <p:cNvPr id="7" name="Content Placeholder 6">
            <a:extLst>
              <a:ext uri="{FF2B5EF4-FFF2-40B4-BE49-F238E27FC236}">
                <a16:creationId xmlns:a16="http://schemas.microsoft.com/office/drawing/2014/main" id="{96AF43BA-C9EA-457E-9EBC-730D23D82292}"/>
              </a:ext>
            </a:extLst>
          </p:cNvPr>
          <p:cNvSpPr>
            <a:spLocks noGrp="1"/>
          </p:cNvSpPr>
          <p:nvPr>
            <p:ph sz="quarter" idx="11" hasCustomPrompt="1"/>
          </p:nvPr>
        </p:nvSpPr>
        <p:spPr>
          <a:xfrm>
            <a:off x="1593850" y="2070100"/>
            <a:ext cx="3797300" cy="3175000"/>
          </a:xfrm>
          <a:solidFill>
            <a:schemeClr val="bg2"/>
          </a:solidFill>
        </p:spPr>
        <p:txBody>
          <a:bodyPr/>
          <a:lstStyle>
            <a:lvl1pPr marL="0" indent="0" algn="ctr">
              <a:buNone/>
              <a:defRPr/>
            </a:lvl1pPr>
          </a:lstStyle>
          <a:p>
            <a:pPr lvl="0"/>
            <a:r>
              <a:rPr lang="fi-FI"/>
              <a:t>Paikka kuvalle tai taulukolle</a:t>
            </a:r>
          </a:p>
        </p:txBody>
      </p:sp>
      <p:sp>
        <p:nvSpPr>
          <p:cNvPr id="10" name="Text Placeholder 10">
            <a:extLst>
              <a:ext uri="{FF2B5EF4-FFF2-40B4-BE49-F238E27FC236}">
                <a16:creationId xmlns:a16="http://schemas.microsoft.com/office/drawing/2014/main" id="{A5ED5C20-F793-402C-B139-86A1E48E38F6}"/>
              </a:ext>
            </a:extLst>
          </p:cNvPr>
          <p:cNvSpPr>
            <a:spLocks noGrp="1"/>
          </p:cNvSpPr>
          <p:nvPr>
            <p:ph type="body" sz="quarter" idx="12" hasCustomPrompt="1"/>
          </p:nvPr>
        </p:nvSpPr>
        <p:spPr>
          <a:xfrm>
            <a:off x="5969000" y="2024746"/>
            <a:ext cx="5384800" cy="3708400"/>
          </a:xfrm>
        </p:spPr>
        <p:txBody>
          <a:bodyPr/>
          <a:lstStyle>
            <a:lvl1pPr>
              <a:defRPr/>
            </a:lvl1pPr>
          </a:lstStyle>
          <a:p>
            <a:pPr lvl="0"/>
            <a:r>
              <a:rPr lang="en-US" err="1"/>
              <a:t>Tekstilaatikko</a:t>
            </a:r>
            <a:endParaRPr lang="fi-FI"/>
          </a:p>
        </p:txBody>
      </p:sp>
    </p:spTree>
    <p:extLst>
      <p:ext uri="{BB962C8B-B14F-4D97-AF65-F5344CB8AC3E}">
        <p14:creationId xmlns:p14="http://schemas.microsoft.com/office/powerpoint/2010/main" val="245686352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isältödi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92B9D-7A8F-4266-A606-5654101A5AAD}"/>
              </a:ext>
            </a:extLst>
          </p:cNvPr>
          <p:cNvSpPr>
            <a:spLocks noGrp="1"/>
          </p:cNvSpPr>
          <p:nvPr>
            <p:ph type="title" hasCustomPrompt="1"/>
          </p:nvPr>
        </p:nvSpPr>
        <p:spPr>
          <a:xfrm>
            <a:off x="5969000" y="532852"/>
            <a:ext cx="5384800" cy="1083955"/>
          </a:xfrm>
        </p:spPr>
        <p:txBody>
          <a:bodyPr anchor="b">
            <a:normAutofit/>
          </a:bodyPr>
          <a:lstStyle>
            <a:lvl1pPr>
              <a:defRPr sz="2800">
                <a:solidFill>
                  <a:srgbClr val="7B0041"/>
                </a:solidFill>
              </a:defRPr>
            </a:lvl1pPr>
          </a:lstStyle>
          <a:p>
            <a:r>
              <a:rPr lang="fi-FI"/>
              <a:t>Otsikko</a:t>
            </a:r>
          </a:p>
        </p:txBody>
      </p:sp>
      <p:sp>
        <p:nvSpPr>
          <p:cNvPr id="7" name="Content Placeholder 6">
            <a:extLst>
              <a:ext uri="{FF2B5EF4-FFF2-40B4-BE49-F238E27FC236}">
                <a16:creationId xmlns:a16="http://schemas.microsoft.com/office/drawing/2014/main" id="{96AF43BA-C9EA-457E-9EBC-730D23D82292}"/>
              </a:ext>
            </a:extLst>
          </p:cNvPr>
          <p:cNvSpPr>
            <a:spLocks noGrp="1"/>
          </p:cNvSpPr>
          <p:nvPr>
            <p:ph sz="quarter" idx="11" hasCustomPrompt="1"/>
          </p:nvPr>
        </p:nvSpPr>
        <p:spPr>
          <a:xfrm>
            <a:off x="254000" y="254000"/>
            <a:ext cx="5048250" cy="6350000"/>
          </a:xfrm>
          <a:solidFill>
            <a:schemeClr val="bg2"/>
          </a:solidFill>
        </p:spPr>
        <p:txBody>
          <a:bodyPr/>
          <a:lstStyle>
            <a:lvl1pPr marL="0" indent="0" algn="ctr">
              <a:buNone/>
              <a:defRPr/>
            </a:lvl1pPr>
          </a:lstStyle>
          <a:p>
            <a:pPr lvl="0"/>
            <a:r>
              <a:rPr lang="fi-FI"/>
              <a:t>Paikka kuvalle tai taulukolle</a:t>
            </a:r>
          </a:p>
        </p:txBody>
      </p:sp>
      <p:sp>
        <p:nvSpPr>
          <p:cNvPr id="10" name="Text Placeholder 10">
            <a:extLst>
              <a:ext uri="{FF2B5EF4-FFF2-40B4-BE49-F238E27FC236}">
                <a16:creationId xmlns:a16="http://schemas.microsoft.com/office/drawing/2014/main" id="{A5ED5C20-F793-402C-B139-86A1E48E38F6}"/>
              </a:ext>
            </a:extLst>
          </p:cNvPr>
          <p:cNvSpPr>
            <a:spLocks noGrp="1"/>
          </p:cNvSpPr>
          <p:nvPr>
            <p:ph type="body" sz="quarter" idx="12" hasCustomPrompt="1"/>
          </p:nvPr>
        </p:nvSpPr>
        <p:spPr>
          <a:xfrm>
            <a:off x="5969000" y="2024746"/>
            <a:ext cx="5384800" cy="3708400"/>
          </a:xfrm>
        </p:spPr>
        <p:txBody>
          <a:bodyPr/>
          <a:lstStyle>
            <a:lvl1pPr>
              <a:defRPr/>
            </a:lvl1pPr>
          </a:lstStyle>
          <a:p>
            <a:pPr lvl="0"/>
            <a:r>
              <a:rPr lang="en-US" err="1"/>
              <a:t>Tekstilaatikko</a:t>
            </a:r>
            <a:endParaRPr lang="fi-FI"/>
          </a:p>
        </p:txBody>
      </p:sp>
      <p:sp>
        <p:nvSpPr>
          <p:cNvPr id="9" name="Date Placeholder 3">
            <a:extLst>
              <a:ext uri="{FF2B5EF4-FFF2-40B4-BE49-F238E27FC236}">
                <a16:creationId xmlns:a16="http://schemas.microsoft.com/office/drawing/2014/main" id="{7DC6B07A-CB49-4486-8225-AF33ED23B503}"/>
              </a:ext>
            </a:extLst>
          </p:cNvPr>
          <p:cNvSpPr>
            <a:spLocks noGrp="1"/>
          </p:cNvSpPr>
          <p:nvPr>
            <p:ph type="dt" sz="half" idx="10"/>
          </p:nvPr>
        </p:nvSpPr>
        <p:spPr>
          <a:xfrm>
            <a:off x="4724400" y="6274348"/>
            <a:ext cx="2743200" cy="245936"/>
          </a:xfrm>
        </p:spPr>
        <p:txBody>
          <a:bodyPr/>
          <a:lstStyle>
            <a:lvl1pPr algn="ctr">
              <a:defRPr sz="1000">
                <a:solidFill>
                  <a:schemeClr val="tx1"/>
                </a:solidFill>
              </a:defRPr>
            </a:lvl1pPr>
          </a:lstStyle>
          <a:p>
            <a:fld id="{DBB5E80D-2142-488C-B8B0-04B61F3E6118}" type="datetime1">
              <a:rPr lang="fi-FI" smtClean="0"/>
              <a:pPr/>
              <a:t>7.9.2023</a:t>
            </a:fld>
            <a:endParaRPr lang="fi-FI"/>
          </a:p>
        </p:txBody>
      </p:sp>
    </p:spTree>
    <p:extLst>
      <p:ext uri="{BB962C8B-B14F-4D97-AF65-F5344CB8AC3E}">
        <p14:creationId xmlns:p14="http://schemas.microsoft.com/office/powerpoint/2010/main" val="3911882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isältödia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92B9D-7A8F-4266-A606-5654101A5AAD}"/>
              </a:ext>
            </a:extLst>
          </p:cNvPr>
          <p:cNvSpPr>
            <a:spLocks noGrp="1"/>
          </p:cNvSpPr>
          <p:nvPr>
            <p:ph type="title" hasCustomPrompt="1"/>
          </p:nvPr>
        </p:nvSpPr>
        <p:spPr>
          <a:xfrm>
            <a:off x="1507281" y="532852"/>
            <a:ext cx="9846519" cy="1083955"/>
          </a:xfrm>
        </p:spPr>
        <p:txBody>
          <a:bodyPr anchor="b">
            <a:normAutofit/>
          </a:bodyPr>
          <a:lstStyle>
            <a:lvl1pPr>
              <a:defRPr sz="2800">
                <a:solidFill>
                  <a:srgbClr val="7B0041"/>
                </a:solidFill>
              </a:defRPr>
            </a:lvl1pPr>
          </a:lstStyle>
          <a:p>
            <a:r>
              <a:rPr lang="fi-FI"/>
              <a:t>Otsikko</a:t>
            </a:r>
          </a:p>
        </p:txBody>
      </p:sp>
      <p:sp>
        <p:nvSpPr>
          <p:cNvPr id="9" name="Date Placeholder 3">
            <a:extLst>
              <a:ext uri="{FF2B5EF4-FFF2-40B4-BE49-F238E27FC236}">
                <a16:creationId xmlns:a16="http://schemas.microsoft.com/office/drawing/2014/main" id="{7DC6B07A-CB49-4486-8225-AF33ED23B503}"/>
              </a:ext>
            </a:extLst>
          </p:cNvPr>
          <p:cNvSpPr>
            <a:spLocks noGrp="1"/>
          </p:cNvSpPr>
          <p:nvPr>
            <p:ph type="dt" sz="half" idx="10"/>
          </p:nvPr>
        </p:nvSpPr>
        <p:spPr>
          <a:xfrm>
            <a:off x="4724400" y="6274348"/>
            <a:ext cx="2743200" cy="245936"/>
          </a:xfrm>
        </p:spPr>
        <p:txBody>
          <a:bodyPr/>
          <a:lstStyle>
            <a:lvl1pPr algn="ctr">
              <a:defRPr sz="1000">
                <a:solidFill>
                  <a:schemeClr val="tx1"/>
                </a:solidFill>
              </a:defRPr>
            </a:lvl1pPr>
          </a:lstStyle>
          <a:p>
            <a:fld id="{BE5FB3F5-42DE-48C8-B670-F7AA01FC3C3A}" type="datetime1">
              <a:rPr lang="fi-FI" smtClean="0"/>
              <a:pPr/>
              <a:t>7.9.2023</a:t>
            </a:fld>
            <a:endParaRPr lang="fi-FI"/>
          </a:p>
        </p:txBody>
      </p:sp>
      <p:sp>
        <p:nvSpPr>
          <p:cNvPr id="10" name="Text Placeholder 10">
            <a:extLst>
              <a:ext uri="{FF2B5EF4-FFF2-40B4-BE49-F238E27FC236}">
                <a16:creationId xmlns:a16="http://schemas.microsoft.com/office/drawing/2014/main" id="{A5ED5C20-F793-402C-B139-86A1E48E38F6}"/>
              </a:ext>
            </a:extLst>
          </p:cNvPr>
          <p:cNvSpPr>
            <a:spLocks noGrp="1"/>
          </p:cNvSpPr>
          <p:nvPr>
            <p:ph type="body" sz="quarter" idx="12" hasCustomPrompt="1"/>
          </p:nvPr>
        </p:nvSpPr>
        <p:spPr>
          <a:xfrm>
            <a:off x="5969000" y="2024746"/>
            <a:ext cx="5384800" cy="3708400"/>
          </a:xfrm>
        </p:spPr>
        <p:txBody>
          <a:bodyPr/>
          <a:lstStyle>
            <a:lvl1pPr>
              <a:defRPr/>
            </a:lvl1pPr>
          </a:lstStyle>
          <a:p>
            <a:pPr lvl="0"/>
            <a:r>
              <a:rPr lang="en-US" err="1"/>
              <a:t>Tekstilaatikko</a:t>
            </a:r>
            <a:endParaRPr lang="fi-FI"/>
          </a:p>
        </p:txBody>
      </p:sp>
      <p:sp>
        <p:nvSpPr>
          <p:cNvPr id="12" name="Text Placeholder 10">
            <a:extLst>
              <a:ext uri="{FF2B5EF4-FFF2-40B4-BE49-F238E27FC236}">
                <a16:creationId xmlns:a16="http://schemas.microsoft.com/office/drawing/2014/main" id="{0F2D52D7-7469-4416-B8C2-A84B335510A7}"/>
              </a:ext>
            </a:extLst>
          </p:cNvPr>
          <p:cNvSpPr>
            <a:spLocks noGrp="1"/>
          </p:cNvSpPr>
          <p:nvPr>
            <p:ph type="body" sz="quarter" idx="13" hasCustomPrompt="1"/>
          </p:nvPr>
        </p:nvSpPr>
        <p:spPr>
          <a:xfrm>
            <a:off x="1507281" y="2024746"/>
            <a:ext cx="4239469" cy="3708400"/>
          </a:xfrm>
        </p:spPr>
        <p:txBody>
          <a:bodyPr/>
          <a:lstStyle>
            <a:lvl1pPr>
              <a:defRPr/>
            </a:lvl1pPr>
          </a:lstStyle>
          <a:p>
            <a:pPr lvl="0"/>
            <a:r>
              <a:rPr lang="en-US" err="1"/>
              <a:t>Tekstilaatikko</a:t>
            </a:r>
            <a:endParaRPr lang="fi-FI"/>
          </a:p>
        </p:txBody>
      </p:sp>
    </p:spTree>
    <p:extLst>
      <p:ext uri="{BB962C8B-B14F-4D97-AF65-F5344CB8AC3E}">
        <p14:creationId xmlns:p14="http://schemas.microsoft.com/office/powerpoint/2010/main" val="30771756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Kuva-/taulu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7DC6B07A-CB49-4486-8225-AF33ED23B503}"/>
              </a:ext>
            </a:extLst>
          </p:cNvPr>
          <p:cNvSpPr>
            <a:spLocks noGrp="1"/>
          </p:cNvSpPr>
          <p:nvPr>
            <p:ph type="dt" sz="half" idx="10"/>
          </p:nvPr>
        </p:nvSpPr>
        <p:spPr>
          <a:xfrm>
            <a:off x="4724400" y="6274348"/>
            <a:ext cx="2743200" cy="245936"/>
          </a:xfrm>
        </p:spPr>
        <p:txBody>
          <a:bodyPr/>
          <a:lstStyle>
            <a:lvl1pPr algn="ctr">
              <a:defRPr sz="1000">
                <a:solidFill>
                  <a:schemeClr val="tx1"/>
                </a:solidFill>
              </a:defRPr>
            </a:lvl1pPr>
          </a:lstStyle>
          <a:p>
            <a:fld id="{7DE5491C-FC1C-42DC-9E75-9F8E8A00DFCE}" type="datetime1">
              <a:rPr lang="fi-FI" smtClean="0"/>
              <a:pPr/>
              <a:t>7.9.2023</a:t>
            </a:fld>
            <a:endParaRPr lang="fi-FI"/>
          </a:p>
        </p:txBody>
      </p:sp>
      <p:sp>
        <p:nvSpPr>
          <p:cNvPr id="8" name="Content Placeholder 6">
            <a:extLst>
              <a:ext uri="{FF2B5EF4-FFF2-40B4-BE49-F238E27FC236}">
                <a16:creationId xmlns:a16="http://schemas.microsoft.com/office/drawing/2014/main" id="{4B44CD33-4276-4B51-A940-303623A3E7FC}"/>
              </a:ext>
            </a:extLst>
          </p:cNvPr>
          <p:cNvSpPr>
            <a:spLocks noGrp="1"/>
          </p:cNvSpPr>
          <p:nvPr>
            <p:ph sz="quarter" idx="11" hasCustomPrompt="1"/>
          </p:nvPr>
        </p:nvSpPr>
        <p:spPr>
          <a:xfrm>
            <a:off x="250825" y="254000"/>
            <a:ext cx="11690350" cy="5556250"/>
          </a:xfrm>
          <a:solidFill>
            <a:schemeClr val="bg2"/>
          </a:solidFill>
        </p:spPr>
        <p:txBody>
          <a:bodyPr/>
          <a:lstStyle>
            <a:lvl1pPr marL="0" indent="0" algn="ctr">
              <a:buNone/>
              <a:defRPr/>
            </a:lvl1pPr>
          </a:lstStyle>
          <a:p>
            <a:pPr lvl="0"/>
            <a:r>
              <a:rPr lang="fi-FI"/>
              <a:t>Paikka kuvalle tai taulukolle</a:t>
            </a:r>
          </a:p>
        </p:txBody>
      </p:sp>
    </p:spTree>
    <p:extLst>
      <p:ext uri="{BB962C8B-B14F-4D97-AF65-F5344CB8AC3E}">
        <p14:creationId xmlns:p14="http://schemas.microsoft.com/office/powerpoint/2010/main" val="25490016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Pallodi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92B9D-7A8F-4266-A606-5654101A5AAD}"/>
              </a:ext>
            </a:extLst>
          </p:cNvPr>
          <p:cNvSpPr>
            <a:spLocks noGrp="1"/>
          </p:cNvSpPr>
          <p:nvPr>
            <p:ph type="title" hasCustomPrompt="1"/>
          </p:nvPr>
        </p:nvSpPr>
        <p:spPr>
          <a:xfrm>
            <a:off x="1172741" y="495300"/>
            <a:ext cx="9846519" cy="1343757"/>
          </a:xfrm>
        </p:spPr>
        <p:txBody>
          <a:bodyPr anchor="b">
            <a:normAutofit/>
          </a:bodyPr>
          <a:lstStyle>
            <a:lvl1pPr algn="ctr">
              <a:defRPr sz="4400" b="1">
                <a:solidFill>
                  <a:schemeClr val="accent5"/>
                </a:solidFill>
              </a:defRPr>
            </a:lvl1pPr>
          </a:lstStyle>
          <a:p>
            <a:r>
              <a:rPr lang="fi-FI"/>
              <a:t>Otsikko</a:t>
            </a:r>
          </a:p>
        </p:txBody>
      </p:sp>
      <p:sp>
        <p:nvSpPr>
          <p:cNvPr id="9" name="Date Placeholder 3">
            <a:extLst>
              <a:ext uri="{FF2B5EF4-FFF2-40B4-BE49-F238E27FC236}">
                <a16:creationId xmlns:a16="http://schemas.microsoft.com/office/drawing/2014/main" id="{7DC6B07A-CB49-4486-8225-AF33ED23B503}"/>
              </a:ext>
            </a:extLst>
          </p:cNvPr>
          <p:cNvSpPr>
            <a:spLocks noGrp="1"/>
          </p:cNvSpPr>
          <p:nvPr>
            <p:ph type="dt" sz="half" idx="10"/>
          </p:nvPr>
        </p:nvSpPr>
        <p:spPr>
          <a:xfrm>
            <a:off x="4724400" y="6274348"/>
            <a:ext cx="2743200" cy="245936"/>
          </a:xfrm>
        </p:spPr>
        <p:txBody>
          <a:bodyPr/>
          <a:lstStyle>
            <a:lvl1pPr algn="ctr">
              <a:defRPr sz="1000">
                <a:solidFill>
                  <a:schemeClr val="tx1"/>
                </a:solidFill>
              </a:defRPr>
            </a:lvl1pPr>
          </a:lstStyle>
          <a:p>
            <a:fld id="{96772E93-B4A2-426F-BF88-3FE754EC98EA}" type="datetime1">
              <a:rPr lang="fi-FI" smtClean="0"/>
              <a:pPr/>
              <a:t>7.9.2023</a:t>
            </a:fld>
            <a:endParaRPr lang="fi-FI"/>
          </a:p>
        </p:txBody>
      </p:sp>
      <p:pic>
        <p:nvPicPr>
          <p:cNvPr id="7" name="Picture 6" descr="A picture containing drawing&#10;&#10;Description automatically generated">
            <a:extLst>
              <a:ext uri="{FF2B5EF4-FFF2-40B4-BE49-F238E27FC236}">
                <a16:creationId xmlns:a16="http://schemas.microsoft.com/office/drawing/2014/main" id="{16571313-1994-49CE-8A32-E93B6CAF68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39898" y="2266598"/>
            <a:ext cx="3112204" cy="3112204"/>
          </a:xfrm>
          <a:prstGeom prst="rect">
            <a:avLst/>
          </a:prstGeom>
        </p:spPr>
      </p:pic>
    </p:spTree>
    <p:extLst>
      <p:ext uri="{BB962C8B-B14F-4D97-AF65-F5344CB8AC3E}">
        <p14:creationId xmlns:p14="http://schemas.microsoft.com/office/powerpoint/2010/main" val="23376842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Pallo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92B9D-7A8F-4266-A606-5654101A5AAD}"/>
              </a:ext>
            </a:extLst>
          </p:cNvPr>
          <p:cNvSpPr>
            <a:spLocks noGrp="1"/>
          </p:cNvSpPr>
          <p:nvPr>
            <p:ph type="title" hasCustomPrompt="1"/>
          </p:nvPr>
        </p:nvSpPr>
        <p:spPr>
          <a:xfrm>
            <a:off x="1172741" y="495300"/>
            <a:ext cx="9846519" cy="1343757"/>
          </a:xfrm>
        </p:spPr>
        <p:txBody>
          <a:bodyPr anchor="b">
            <a:normAutofit/>
          </a:bodyPr>
          <a:lstStyle>
            <a:lvl1pPr algn="ctr">
              <a:defRPr sz="4400" b="1">
                <a:solidFill>
                  <a:schemeClr val="accent3"/>
                </a:solidFill>
              </a:defRPr>
            </a:lvl1pPr>
          </a:lstStyle>
          <a:p>
            <a:r>
              <a:rPr lang="fi-FI"/>
              <a:t>Otsikko</a:t>
            </a:r>
          </a:p>
        </p:txBody>
      </p:sp>
      <p:sp>
        <p:nvSpPr>
          <p:cNvPr id="9" name="Date Placeholder 3">
            <a:extLst>
              <a:ext uri="{FF2B5EF4-FFF2-40B4-BE49-F238E27FC236}">
                <a16:creationId xmlns:a16="http://schemas.microsoft.com/office/drawing/2014/main" id="{7DC6B07A-CB49-4486-8225-AF33ED23B503}"/>
              </a:ext>
            </a:extLst>
          </p:cNvPr>
          <p:cNvSpPr>
            <a:spLocks noGrp="1"/>
          </p:cNvSpPr>
          <p:nvPr>
            <p:ph type="dt" sz="half" idx="10"/>
          </p:nvPr>
        </p:nvSpPr>
        <p:spPr>
          <a:xfrm>
            <a:off x="4724400" y="6274348"/>
            <a:ext cx="2743200" cy="245936"/>
          </a:xfrm>
        </p:spPr>
        <p:txBody>
          <a:bodyPr/>
          <a:lstStyle>
            <a:lvl1pPr algn="ctr">
              <a:defRPr sz="1000">
                <a:solidFill>
                  <a:schemeClr val="tx1"/>
                </a:solidFill>
              </a:defRPr>
            </a:lvl1pPr>
          </a:lstStyle>
          <a:p>
            <a:fld id="{9B211811-1C66-4E52-8115-456A39F005BB}" type="datetime1">
              <a:rPr lang="fi-FI" smtClean="0"/>
              <a:pPr/>
              <a:t>7.9.2023</a:t>
            </a:fld>
            <a:endParaRPr lang="fi-FI"/>
          </a:p>
        </p:txBody>
      </p:sp>
      <p:pic>
        <p:nvPicPr>
          <p:cNvPr id="7" name="Picture 6">
            <a:extLst>
              <a:ext uri="{FF2B5EF4-FFF2-40B4-BE49-F238E27FC236}">
                <a16:creationId xmlns:a16="http://schemas.microsoft.com/office/drawing/2014/main" id="{16571313-1994-49CE-8A32-E93B6CAF68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539898" y="2266598"/>
            <a:ext cx="3112204" cy="3112204"/>
          </a:xfrm>
          <a:prstGeom prst="rect">
            <a:avLst/>
          </a:prstGeom>
        </p:spPr>
      </p:pic>
    </p:spTree>
    <p:extLst>
      <p:ext uri="{BB962C8B-B14F-4D97-AF65-F5344CB8AC3E}">
        <p14:creationId xmlns:p14="http://schemas.microsoft.com/office/powerpoint/2010/main" val="8423856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allodi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92B9D-7A8F-4266-A606-5654101A5AAD}"/>
              </a:ext>
            </a:extLst>
          </p:cNvPr>
          <p:cNvSpPr>
            <a:spLocks noGrp="1"/>
          </p:cNvSpPr>
          <p:nvPr>
            <p:ph type="title" hasCustomPrompt="1"/>
          </p:nvPr>
        </p:nvSpPr>
        <p:spPr>
          <a:xfrm>
            <a:off x="1172741" y="495300"/>
            <a:ext cx="9846519" cy="1343757"/>
          </a:xfrm>
        </p:spPr>
        <p:txBody>
          <a:bodyPr anchor="b">
            <a:normAutofit/>
          </a:bodyPr>
          <a:lstStyle>
            <a:lvl1pPr algn="ctr">
              <a:defRPr sz="4400" b="1">
                <a:solidFill>
                  <a:srgbClr val="009C9B"/>
                </a:solidFill>
              </a:defRPr>
            </a:lvl1pPr>
          </a:lstStyle>
          <a:p>
            <a:r>
              <a:rPr lang="fi-FI"/>
              <a:t>Otsikko</a:t>
            </a:r>
          </a:p>
        </p:txBody>
      </p:sp>
      <p:sp>
        <p:nvSpPr>
          <p:cNvPr id="9" name="Date Placeholder 3">
            <a:extLst>
              <a:ext uri="{FF2B5EF4-FFF2-40B4-BE49-F238E27FC236}">
                <a16:creationId xmlns:a16="http://schemas.microsoft.com/office/drawing/2014/main" id="{7DC6B07A-CB49-4486-8225-AF33ED23B503}"/>
              </a:ext>
            </a:extLst>
          </p:cNvPr>
          <p:cNvSpPr>
            <a:spLocks noGrp="1"/>
          </p:cNvSpPr>
          <p:nvPr>
            <p:ph type="dt" sz="half" idx="10"/>
          </p:nvPr>
        </p:nvSpPr>
        <p:spPr>
          <a:xfrm>
            <a:off x="4724400" y="6274348"/>
            <a:ext cx="2743200" cy="245936"/>
          </a:xfrm>
        </p:spPr>
        <p:txBody>
          <a:bodyPr/>
          <a:lstStyle>
            <a:lvl1pPr algn="ctr">
              <a:defRPr sz="1000">
                <a:solidFill>
                  <a:schemeClr val="tx1"/>
                </a:solidFill>
              </a:defRPr>
            </a:lvl1pPr>
          </a:lstStyle>
          <a:p>
            <a:fld id="{427BCAD7-B77A-402F-9014-AFB481F1E2CB}" type="datetime1">
              <a:rPr lang="fi-FI" smtClean="0"/>
              <a:pPr/>
              <a:t>7.9.2023</a:t>
            </a:fld>
            <a:endParaRPr lang="fi-FI"/>
          </a:p>
        </p:txBody>
      </p:sp>
      <p:pic>
        <p:nvPicPr>
          <p:cNvPr id="7" name="Picture 6">
            <a:extLst>
              <a:ext uri="{FF2B5EF4-FFF2-40B4-BE49-F238E27FC236}">
                <a16:creationId xmlns:a16="http://schemas.microsoft.com/office/drawing/2014/main" id="{16571313-1994-49CE-8A32-E93B6CAF68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539898" y="2266598"/>
            <a:ext cx="3112204" cy="3112204"/>
          </a:xfrm>
          <a:prstGeom prst="rect">
            <a:avLst/>
          </a:prstGeom>
        </p:spPr>
      </p:pic>
    </p:spTree>
    <p:extLst>
      <p:ext uri="{BB962C8B-B14F-4D97-AF65-F5344CB8AC3E}">
        <p14:creationId xmlns:p14="http://schemas.microsoft.com/office/powerpoint/2010/main" val="11280520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allodi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92B9D-7A8F-4266-A606-5654101A5AAD}"/>
              </a:ext>
            </a:extLst>
          </p:cNvPr>
          <p:cNvSpPr>
            <a:spLocks noGrp="1"/>
          </p:cNvSpPr>
          <p:nvPr>
            <p:ph type="title" hasCustomPrompt="1"/>
          </p:nvPr>
        </p:nvSpPr>
        <p:spPr>
          <a:xfrm>
            <a:off x="1172741" y="495300"/>
            <a:ext cx="9846519" cy="1343757"/>
          </a:xfrm>
        </p:spPr>
        <p:txBody>
          <a:bodyPr anchor="b">
            <a:normAutofit/>
          </a:bodyPr>
          <a:lstStyle>
            <a:lvl1pPr algn="ctr">
              <a:defRPr sz="4400" b="1">
                <a:solidFill>
                  <a:schemeClr val="accent2"/>
                </a:solidFill>
              </a:defRPr>
            </a:lvl1pPr>
          </a:lstStyle>
          <a:p>
            <a:r>
              <a:rPr lang="fi-FI"/>
              <a:t>Otsikko</a:t>
            </a:r>
          </a:p>
        </p:txBody>
      </p:sp>
      <p:sp>
        <p:nvSpPr>
          <p:cNvPr id="9" name="Date Placeholder 3">
            <a:extLst>
              <a:ext uri="{FF2B5EF4-FFF2-40B4-BE49-F238E27FC236}">
                <a16:creationId xmlns:a16="http://schemas.microsoft.com/office/drawing/2014/main" id="{7DC6B07A-CB49-4486-8225-AF33ED23B503}"/>
              </a:ext>
            </a:extLst>
          </p:cNvPr>
          <p:cNvSpPr>
            <a:spLocks noGrp="1"/>
          </p:cNvSpPr>
          <p:nvPr>
            <p:ph type="dt" sz="half" idx="10"/>
          </p:nvPr>
        </p:nvSpPr>
        <p:spPr>
          <a:xfrm>
            <a:off x="4724400" y="6274348"/>
            <a:ext cx="2743200" cy="245936"/>
          </a:xfrm>
        </p:spPr>
        <p:txBody>
          <a:bodyPr/>
          <a:lstStyle>
            <a:lvl1pPr algn="ctr">
              <a:defRPr sz="1000">
                <a:solidFill>
                  <a:schemeClr val="tx1"/>
                </a:solidFill>
              </a:defRPr>
            </a:lvl1pPr>
          </a:lstStyle>
          <a:p>
            <a:fld id="{91002220-CFB3-4328-8510-63E00F67C774}" type="datetime1">
              <a:rPr lang="fi-FI" smtClean="0"/>
              <a:pPr/>
              <a:t>7.9.2023</a:t>
            </a:fld>
            <a:endParaRPr lang="fi-FI"/>
          </a:p>
        </p:txBody>
      </p:sp>
      <p:pic>
        <p:nvPicPr>
          <p:cNvPr id="7" name="Picture 6">
            <a:extLst>
              <a:ext uri="{FF2B5EF4-FFF2-40B4-BE49-F238E27FC236}">
                <a16:creationId xmlns:a16="http://schemas.microsoft.com/office/drawing/2014/main" id="{16571313-1994-49CE-8A32-E93B6CAF68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539898" y="2266598"/>
            <a:ext cx="3112204" cy="3112204"/>
          </a:xfrm>
          <a:prstGeom prst="rect">
            <a:avLst/>
          </a:prstGeom>
        </p:spPr>
      </p:pic>
    </p:spTree>
    <p:extLst>
      <p:ext uri="{BB962C8B-B14F-4D97-AF65-F5344CB8AC3E}">
        <p14:creationId xmlns:p14="http://schemas.microsoft.com/office/powerpoint/2010/main" val="3272796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2_Otsikkodia">
    <p:bg>
      <p:bgPr>
        <a:solidFill>
          <a:schemeClr val="tx2"/>
        </a:solidFill>
        <a:effectLst/>
      </p:bgPr>
    </p:bg>
    <p:spTree>
      <p:nvGrpSpPr>
        <p:cNvPr id="1" name=""/>
        <p:cNvGrpSpPr/>
        <p:nvPr/>
      </p:nvGrpSpPr>
      <p:grpSpPr>
        <a:xfrm>
          <a:off x="0" y="0"/>
          <a:ext cx="0" cy="0"/>
          <a:chOff x="0" y="0"/>
          <a:chExt cx="0" cy="0"/>
        </a:xfrm>
      </p:grpSpPr>
      <p:pic>
        <p:nvPicPr>
          <p:cNvPr id="3" name="Kuva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9143"/>
            <a:ext cx="12191998" cy="6876287"/>
          </a:xfrm>
          <a:prstGeom prst="rect">
            <a:avLst/>
          </a:prstGeom>
        </p:spPr>
      </p:pic>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50447" y="922752"/>
            <a:ext cx="7494394" cy="2931697"/>
          </a:xfrm>
          <a:effectLst>
            <a:outerShdw blurRad="50800" dist="38100" dir="2700000" algn="tl" rotWithShape="0">
              <a:prstClr val="black">
                <a:alpha val="40000"/>
              </a:prstClr>
            </a:outerShdw>
          </a:effectLst>
        </p:spPr>
        <p:txBody>
          <a:bodyPr rtlCol="0" anchor="t"/>
          <a:lstStyle>
            <a:lvl1pPr rtl="0">
              <a:lnSpc>
                <a:spcPct val="83000"/>
              </a:lnSpc>
              <a:defRPr sz="5500" b="0">
                <a:solidFill>
                  <a:schemeClr val="bg1"/>
                </a:solidFill>
              </a:defRPr>
            </a:lvl1pPr>
          </a:lstStyle>
          <a:p>
            <a:pPr rtl="0"/>
            <a:r>
              <a:rPr lang="fi-FI"/>
              <a:t>2 Otsikkodia 55 pt</a:t>
            </a:r>
            <a:br>
              <a:rPr lang="fi-FI"/>
            </a:br>
            <a:r>
              <a:rPr lang="fi-FI" err="1"/>
              <a:t>Lorem</a:t>
            </a:r>
            <a:r>
              <a:rPr lang="fi-FI"/>
              <a:t> ipsum </a:t>
            </a:r>
            <a:r>
              <a:rPr lang="fi-FI" err="1"/>
              <a:t>dolor</a:t>
            </a:r>
            <a:r>
              <a:rPr lang="fi-FI"/>
              <a:t> sit </a:t>
            </a:r>
            <a:r>
              <a:rPr lang="fi-FI" err="1"/>
              <a:t>ametconsectetur</a:t>
            </a:r>
            <a:br>
              <a:rPr lang="fi-FI"/>
            </a:br>
            <a:r>
              <a:rPr lang="fi-FI" err="1"/>
              <a:t>adipiscing</a:t>
            </a:r>
            <a:r>
              <a:rPr lang="fi-FI"/>
              <a:t> elit </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50447" y="4195160"/>
            <a:ext cx="7494394" cy="742647"/>
          </a:xfrm>
          <a:effectLst>
            <a:outerShdw blurRad="50800" dist="38100" dir="2700000" algn="tl" rotWithShape="0">
              <a:prstClr val="black">
                <a:alpha val="40000"/>
              </a:prstClr>
            </a:outerShdw>
          </a:effectLst>
        </p:spPr>
        <p:txBody>
          <a:bodyPr rtlCol="0"/>
          <a:lstStyle>
            <a:lvl1pPr marL="0" indent="0" rtl="0">
              <a:lnSpc>
                <a:spcPct val="100000"/>
              </a:lnSpc>
              <a:buNone/>
              <a:defRPr sz="24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i-FI"/>
              <a:t>Alaotsikko 24 pt </a:t>
            </a:r>
            <a:r>
              <a:rPr lang="fi-FI" err="1"/>
              <a:t>lorem</a:t>
            </a:r>
            <a:r>
              <a:rPr lang="fi-FI"/>
              <a:t>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 </a:t>
            </a:r>
          </a:p>
        </p:txBody>
      </p:sp>
      <p:grpSp>
        <p:nvGrpSpPr>
          <p:cNvPr id="6" name="Group 28"/>
          <p:cNvGrpSpPr>
            <a:grpSpLocks noChangeAspect="1"/>
          </p:cNvGrpSpPr>
          <p:nvPr userDrawn="1"/>
        </p:nvGrpSpPr>
        <p:grpSpPr bwMode="auto">
          <a:xfrm>
            <a:off x="310242" y="6144138"/>
            <a:ext cx="1524141" cy="428400"/>
            <a:chOff x="3418" y="2582"/>
            <a:chExt cx="4682" cy="1316"/>
          </a:xfrm>
          <a:solidFill>
            <a:schemeClr val="accent6"/>
          </a:solidFill>
        </p:grpSpPr>
        <p:sp>
          <p:nvSpPr>
            <p:cNvPr id="8"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316548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Logo_slide">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3603" y="1737293"/>
            <a:ext cx="7619292" cy="3336155"/>
          </a:xfrm>
          <a:prstGeom prst="rect">
            <a:avLst/>
          </a:prstGeom>
        </p:spPr>
      </p:pic>
    </p:spTree>
    <p:extLst>
      <p:ext uri="{BB962C8B-B14F-4D97-AF65-F5344CB8AC3E}">
        <p14:creationId xmlns:p14="http://schemas.microsoft.com/office/powerpoint/2010/main" val="19884938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Logo_väritausta_slide">
    <p:bg>
      <p:bgPr>
        <a:solidFill>
          <a:schemeClr val="bg2"/>
        </a:solidFill>
        <a:effectLst/>
      </p:bgPr>
    </p:bg>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4550" y="1762125"/>
            <a:ext cx="7631830" cy="3339470"/>
          </a:xfrm>
          <a:prstGeom prst="rect">
            <a:avLst/>
          </a:prstGeom>
        </p:spPr>
      </p:pic>
    </p:spTree>
    <p:extLst>
      <p:ext uri="{BB962C8B-B14F-4D97-AF65-F5344CB8AC3E}">
        <p14:creationId xmlns:p14="http://schemas.microsoft.com/office/powerpoint/2010/main" val="2922468277"/>
      </p:ext>
    </p:extLst>
  </p:cSld>
  <p:clrMapOvr>
    <a:overrideClrMapping bg1="dk1" tx1="lt1" bg2="dk2" tx2="lt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unnus-slide">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28637" t="21020"/>
          <a:stretch/>
        </p:blipFill>
        <p:spPr>
          <a:xfrm>
            <a:off x="-9832" y="0"/>
            <a:ext cx="4894080" cy="5416429"/>
          </a:xfrm>
          <a:prstGeom prst="rect">
            <a:avLst/>
          </a:prstGeom>
        </p:spPr>
      </p:pic>
    </p:spTree>
    <p:extLst>
      <p:ext uri="{BB962C8B-B14F-4D97-AF65-F5344CB8AC3E}">
        <p14:creationId xmlns:p14="http://schemas.microsoft.com/office/powerpoint/2010/main" val="3629445755"/>
      </p:ext>
    </p:extLst>
  </p:cSld>
  <p:clrMapOvr>
    <a:overrideClrMapping bg1="dk1" tx1="lt1" bg2="dk2" tx2="lt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Aloitus_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685925"/>
            <a:ext cx="9144000" cy="1824038"/>
          </a:xfrm>
        </p:spPr>
        <p:txBody>
          <a:bodyPr anchor="b">
            <a:normAutofit/>
          </a:bodyPr>
          <a:lstStyle>
            <a:lvl1pPr algn="l">
              <a:defRPr sz="4000" b="0" i="0">
                <a:latin typeface="Calibri" charset="0"/>
                <a:ea typeface="Calibri" charset="0"/>
                <a:cs typeface="Calibri" charset="0"/>
              </a:defRPr>
            </a:lvl1pPr>
          </a:lstStyle>
          <a:p>
            <a:r>
              <a:rPr lang="fi-FI"/>
              <a:t>Muokkaa perustyyl. napsautt.</a:t>
            </a:r>
            <a:endParaRPr lang="en-US" dirty="0"/>
          </a:p>
        </p:txBody>
      </p:sp>
      <p:sp>
        <p:nvSpPr>
          <p:cNvPr id="3" name="Subtitle 2"/>
          <p:cNvSpPr>
            <a:spLocks noGrp="1"/>
          </p:cNvSpPr>
          <p:nvPr>
            <p:ph type="subTitle" idx="1"/>
          </p:nvPr>
        </p:nvSpPr>
        <p:spPr>
          <a:xfrm>
            <a:off x="838200" y="3602038"/>
            <a:ext cx="9144000" cy="1655762"/>
          </a:xfrm>
        </p:spPr>
        <p:txBody>
          <a:bodyPr>
            <a:normAutofit/>
          </a:bodyPr>
          <a:lstStyle>
            <a:lvl1pPr marL="0" indent="0" algn="l">
              <a:buNone/>
              <a:defRPr sz="2000" b="0" i="0">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4" name="Date Placeholder 3"/>
          <p:cNvSpPr>
            <a:spLocks noGrp="1"/>
          </p:cNvSpPr>
          <p:nvPr>
            <p:ph type="dt" sz="half" idx="10"/>
          </p:nvPr>
        </p:nvSpPr>
        <p:spPr>
          <a:xfrm>
            <a:off x="838200" y="6251575"/>
            <a:ext cx="2743200" cy="365125"/>
          </a:xfrm>
        </p:spPr>
        <p:txBody>
          <a:bodyPr/>
          <a:lstStyle>
            <a:lvl1pPr>
              <a:defRPr sz="1000" b="0" i="0">
                <a:latin typeface="Arial" charset="0"/>
                <a:ea typeface="Arial" charset="0"/>
                <a:cs typeface="Arial" charset="0"/>
              </a:defRPr>
            </a:lvl1pPr>
          </a:lstStyle>
          <a:p>
            <a:fld id="{5C317776-8F2A-6640-9E15-2B2A9A7F522E}" type="datetime1">
              <a:rPr lang="fi-FI" smtClean="0"/>
              <a:t>7.9.2023</a:t>
            </a:fld>
            <a:endParaRPr lang="en-US" dirty="0"/>
          </a:p>
        </p:txBody>
      </p:sp>
      <p:pic>
        <p:nvPicPr>
          <p:cNvPr id="8" name="Kuva 7"/>
          <p:cNvPicPr>
            <a:picLocks noChangeAspect="1"/>
          </p:cNvPicPr>
          <p:nvPr userDrawn="1"/>
        </p:nvPicPr>
        <p:blipFill rotWithShape="1">
          <a:blip r:embed="rId2">
            <a:extLst>
              <a:ext uri="{28A0092B-C50C-407E-A947-70E740481C1C}">
                <a14:useLocalDpi xmlns:a14="http://schemas.microsoft.com/office/drawing/2010/main" val="0"/>
              </a:ext>
            </a:extLst>
          </a:blip>
          <a:srcRect l="9360" t="19813" r="71295" b="35122"/>
          <a:stretch/>
        </p:blipFill>
        <p:spPr>
          <a:xfrm>
            <a:off x="342899" y="255588"/>
            <a:ext cx="1085477" cy="1106487"/>
          </a:xfrm>
          <a:prstGeom prst="rect">
            <a:avLst/>
          </a:prstGeom>
        </p:spPr>
      </p:pic>
      <p:pic>
        <p:nvPicPr>
          <p:cNvPr id="9" name="Kuva 8"/>
          <p:cNvPicPr>
            <a:picLocks noChangeAspect="1"/>
          </p:cNvPicPr>
          <p:nvPr userDrawn="1"/>
        </p:nvPicPr>
        <p:blipFill rotWithShape="1">
          <a:blip r:embed="rId2">
            <a:extLst>
              <a:ext uri="{28A0092B-C50C-407E-A947-70E740481C1C}">
                <a14:useLocalDpi xmlns:a14="http://schemas.microsoft.com/office/drawing/2010/main" val="0"/>
              </a:ext>
            </a:extLst>
          </a:blip>
          <a:srcRect l="27769" t="30652" r="29672" b="46531"/>
          <a:stretch/>
        </p:blipFill>
        <p:spPr>
          <a:xfrm>
            <a:off x="7492164" y="6238875"/>
            <a:ext cx="1396710" cy="327674"/>
          </a:xfrm>
          <a:prstGeom prst="rect">
            <a:avLst/>
          </a:prstGeom>
        </p:spPr>
      </p:pic>
      <p:pic>
        <p:nvPicPr>
          <p:cNvPr id="10" name="Kuva 9"/>
          <p:cNvPicPr>
            <a:picLocks noChangeAspect="1"/>
          </p:cNvPicPr>
          <p:nvPr userDrawn="1"/>
        </p:nvPicPr>
        <p:blipFill rotWithShape="1">
          <a:blip r:embed="rId2">
            <a:extLst>
              <a:ext uri="{28A0092B-C50C-407E-A947-70E740481C1C}">
                <a14:useLocalDpi xmlns:a14="http://schemas.microsoft.com/office/drawing/2010/main" val="0"/>
              </a:ext>
            </a:extLst>
          </a:blip>
          <a:srcRect l="27770" t="54040" r="8454" b="23143"/>
          <a:stretch/>
        </p:blipFill>
        <p:spPr>
          <a:xfrm>
            <a:off x="9293443" y="6238875"/>
            <a:ext cx="2093018" cy="327674"/>
          </a:xfrm>
          <a:prstGeom prst="rect">
            <a:avLst/>
          </a:prstGeom>
        </p:spPr>
      </p:pic>
    </p:spTree>
    <p:extLst>
      <p:ext uri="{BB962C8B-B14F-4D97-AF65-F5344CB8AC3E}">
        <p14:creationId xmlns:p14="http://schemas.microsoft.com/office/powerpoint/2010/main" val="2356156622"/>
      </p:ext>
    </p:extLst>
  </p:cSld>
  <p:clrMapOvr>
    <a:overrideClrMapping bg1="dk1" tx1="lt1" bg2="dk2" tx2="lt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Aloitus_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685925"/>
            <a:ext cx="9144000" cy="1824038"/>
          </a:xfrm>
        </p:spPr>
        <p:txBody>
          <a:bodyPr anchor="b">
            <a:normAutofit/>
          </a:bodyPr>
          <a:lstStyle>
            <a:lvl1pPr algn="l">
              <a:defRPr sz="4000" b="0" i="0">
                <a:solidFill>
                  <a:schemeClr val="tx1"/>
                </a:solidFill>
                <a:latin typeface="Calibri" charset="0"/>
                <a:ea typeface="Calibri" charset="0"/>
                <a:cs typeface="Calibri" charset="0"/>
              </a:defRPr>
            </a:lvl1pPr>
          </a:lstStyle>
          <a:p>
            <a:r>
              <a:rPr lang="fi-FI"/>
              <a:t>Muokkaa perustyyl. napsautt.</a:t>
            </a:r>
            <a:endParaRPr lang="en-US" dirty="0"/>
          </a:p>
        </p:txBody>
      </p:sp>
      <p:sp>
        <p:nvSpPr>
          <p:cNvPr id="3" name="Subtitle 2"/>
          <p:cNvSpPr>
            <a:spLocks noGrp="1"/>
          </p:cNvSpPr>
          <p:nvPr>
            <p:ph type="subTitle" idx="1"/>
          </p:nvPr>
        </p:nvSpPr>
        <p:spPr>
          <a:xfrm>
            <a:off x="838200" y="3602038"/>
            <a:ext cx="9144000" cy="1655762"/>
          </a:xfrm>
        </p:spPr>
        <p:txBody>
          <a:bodyPr>
            <a:normAutofit/>
          </a:bodyPr>
          <a:lstStyle>
            <a:lvl1pPr marL="0" indent="0" algn="l">
              <a:buNone/>
              <a:defRPr sz="2000" b="0" i="0">
                <a:solidFill>
                  <a:schemeClr val="tx1"/>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4" name="Date Placeholder 3"/>
          <p:cNvSpPr>
            <a:spLocks noGrp="1"/>
          </p:cNvSpPr>
          <p:nvPr>
            <p:ph type="dt" sz="half" idx="10"/>
          </p:nvPr>
        </p:nvSpPr>
        <p:spPr>
          <a:xfrm>
            <a:off x="838200" y="6251575"/>
            <a:ext cx="2743200" cy="365125"/>
          </a:xfrm>
        </p:spPr>
        <p:txBody>
          <a:bodyPr/>
          <a:lstStyle>
            <a:lvl1pPr>
              <a:defRPr sz="1000" b="0" i="0">
                <a:solidFill>
                  <a:schemeClr val="tx1"/>
                </a:solidFill>
                <a:latin typeface="Arial" charset="0"/>
                <a:ea typeface="Arial" charset="0"/>
                <a:cs typeface="Arial" charset="0"/>
              </a:defRPr>
            </a:lvl1pPr>
          </a:lstStyle>
          <a:p>
            <a:fld id="{5C317776-8F2A-6640-9E15-2B2A9A7F522E}" type="datetime1">
              <a:rPr lang="fi-FI" smtClean="0"/>
              <a:pPr/>
              <a:t>7.9.2023</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28055" t="30894" r="28604" b="46839"/>
          <a:stretch/>
        </p:blipFill>
        <p:spPr>
          <a:xfrm>
            <a:off x="7500710" y="6238875"/>
            <a:ext cx="1440229" cy="323773"/>
          </a:xfrm>
          <a:prstGeom prst="rect">
            <a:avLst/>
          </a:prstGeom>
        </p:spPr>
      </p:pic>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8056" t="52934" r="4758" b="24799"/>
          <a:stretch/>
        </p:blipFill>
        <p:spPr>
          <a:xfrm>
            <a:off x="9293443" y="6226055"/>
            <a:ext cx="2232598" cy="323773"/>
          </a:xfrm>
          <a:prstGeom prst="rect">
            <a:avLst/>
          </a:prstGeom>
        </p:spPr>
      </p:pic>
      <p:pic>
        <p:nvPicPr>
          <p:cNvPr id="5" name="Kuva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158" y="336404"/>
            <a:ext cx="935075" cy="935075"/>
          </a:xfrm>
          <a:prstGeom prst="rect">
            <a:avLst/>
          </a:prstGeom>
        </p:spPr>
      </p:pic>
    </p:spTree>
    <p:extLst>
      <p:ext uri="{BB962C8B-B14F-4D97-AF65-F5344CB8AC3E}">
        <p14:creationId xmlns:p14="http://schemas.microsoft.com/office/powerpoint/2010/main" val="4197620350"/>
      </p:ext>
    </p:extLst>
  </p:cSld>
  <p:clrMapOvr>
    <a:overrideClrMapping bg1="lt1" tx1="dk1" bg2="lt2" tx2="dk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Sisältö_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979714"/>
            <a:ext cx="10515600" cy="1325563"/>
          </a:xfrm>
        </p:spPr>
        <p:txBody>
          <a:bodyPr>
            <a:normAutofit/>
          </a:bodyPr>
          <a:lstStyle>
            <a:lvl1pPr>
              <a:defRPr sz="2800" b="1" i="0">
                <a:latin typeface="+mn-lt"/>
                <a:ea typeface="Arial" charset="0"/>
                <a:cs typeface="Arial" charset="0"/>
              </a:defRPr>
            </a:lvl1pPr>
          </a:lstStyle>
          <a:p>
            <a:r>
              <a:rPr lang="fi-FI"/>
              <a:t>Muokkaa perustyyl. napsautt.</a:t>
            </a:r>
            <a:endParaRPr lang="en-US" dirty="0"/>
          </a:p>
        </p:txBody>
      </p:sp>
      <p:sp>
        <p:nvSpPr>
          <p:cNvPr id="3" name="Content Placeholder 2"/>
          <p:cNvSpPr>
            <a:spLocks noGrp="1"/>
          </p:cNvSpPr>
          <p:nvPr>
            <p:ph idx="1"/>
          </p:nvPr>
        </p:nvSpPr>
        <p:spPr>
          <a:xfrm>
            <a:off x="838200" y="2305277"/>
            <a:ext cx="10515600" cy="3509939"/>
          </a:xfrm>
        </p:spPr>
        <p:txBody>
          <a:bodyPr/>
          <a:lstStyle>
            <a:lvl1pPr>
              <a:defRPr sz="2000">
                <a:latin typeface="+mn-lt"/>
                <a:ea typeface="Arial" charset="0"/>
                <a:cs typeface="Arial" charset="0"/>
              </a:defRPr>
            </a:lvl1pPr>
            <a:lvl2pPr>
              <a:defRPr sz="1800">
                <a:latin typeface="+mn-lt"/>
                <a:ea typeface="Arial" charset="0"/>
                <a:cs typeface="Arial" charset="0"/>
              </a:defRPr>
            </a:lvl2pPr>
            <a:lvl3pPr>
              <a:defRPr sz="1600">
                <a:latin typeface="+mn-lt"/>
                <a:ea typeface="Arial" charset="0"/>
                <a:cs typeface="Arial" charset="0"/>
              </a:defRPr>
            </a:lvl3pPr>
            <a:lvl4pPr>
              <a:defRPr sz="1400">
                <a:latin typeface="+mn-lt"/>
                <a:ea typeface="Arial" charset="0"/>
                <a:cs typeface="Arial" charset="0"/>
              </a:defRPr>
            </a:lvl4pPr>
            <a:lvl5pPr>
              <a:defRPr sz="1200">
                <a:latin typeface="+mn-lt"/>
                <a:ea typeface="Arial" charset="0"/>
                <a:cs typeface="Arial" charset="0"/>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cxnSp>
        <p:nvCxnSpPr>
          <p:cNvPr id="8" name="Straight Connector 7"/>
          <p:cNvCxnSpPr/>
          <p:nvPr userDrawn="1"/>
        </p:nvCxnSpPr>
        <p:spPr>
          <a:xfrm>
            <a:off x="838200" y="6007868"/>
            <a:ext cx="1051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28055" t="30894" r="28604" b="46839"/>
          <a:stretch/>
        </p:blipFill>
        <p:spPr>
          <a:xfrm>
            <a:off x="7500710" y="6238875"/>
            <a:ext cx="1440229" cy="323773"/>
          </a:xfrm>
          <a:prstGeom prst="rect">
            <a:avLst/>
          </a:prstGeom>
        </p:spPr>
      </p:pic>
      <p:pic>
        <p:nvPicPr>
          <p:cNvPr id="15" name="Kuva 14"/>
          <p:cNvPicPr>
            <a:picLocks noChangeAspect="1"/>
          </p:cNvPicPr>
          <p:nvPr userDrawn="1"/>
        </p:nvPicPr>
        <p:blipFill rotWithShape="1">
          <a:blip r:embed="rId2">
            <a:extLst>
              <a:ext uri="{28A0092B-C50C-407E-A947-70E740481C1C}">
                <a14:useLocalDpi xmlns:a14="http://schemas.microsoft.com/office/drawing/2010/main" val="0"/>
              </a:ext>
            </a:extLst>
          </a:blip>
          <a:srcRect l="28056" t="52934" r="4758" b="24799"/>
          <a:stretch/>
        </p:blipFill>
        <p:spPr>
          <a:xfrm>
            <a:off x="9293443" y="6226055"/>
            <a:ext cx="2232598" cy="323773"/>
          </a:xfrm>
          <a:prstGeom prst="rect">
            <a:avLst/>
          </a:prstGeom>
        </p:spPr>
      </p:pic>
      <p:pic>
        <p:nvPicPr>
          <p:cNvPr id="9" name="Kuva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158" y="336404"/>
            <a:ext cx="558331" cy="558331"/>
          </a:xfrm>
          <a:prstGeom prst="rect">
            <a:avLst/>
          </a:prstGeom>
        </p:spPr>
      </p:pic>
    </p:spTree>
    <p:extLst>
      <p:ext uri="{BB962C8B-B14F-4D97-AF65-F5344CB8AC3E}">
        <p14:creationId xmlns:p14="http://schemas.microsoft.com/office/powerpoint/2010/main" val="11205003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Sisältö_2palsta_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979714"/>
            <a:ext cx="10515600" cy="1325563"/>
          </a:xfrm>
        </p:spPr>
        <p:txBody>
          <a:bodyPr>
            <a:normAutofit/>
          </a:bodyPr>
          <a:lstStyle>
            <a:lvl1pPr>
              <a:defRPr sz="2800" b="1" i="0">
                <a:latin typeface="+mn-lt"/>
                <a:ea typeface="Arial" charset="0"/>
                <a:cs typeface="Arial" charset="0"/>
              </a:defRPr>
            </a:lvl1pPr>
          </a:lstStyle>
          <a:p>
            <a:r>
              <a:rPr lang="fi-FI"/>
              <a:t>Muokkaa perustyyl. napsautt.</a:t>
            </a:r>
            <a:endParaRPr lang="en-US" dirty="0"/>
          </a:p>
        </p:txBody>
      </p:sp>
      <p:sp>
        <p:nvSpPr>
          <p:cNvPr id="3" name="Content Placeholder 2"/>
          <p:cNvSpPr>
            <a:spLocks noGrp="1"/>
          </p:cNvSpPr>
          <p:nvPr>
            <p:ph sz="half" idx="1"/>
          </p:nvPr>
        </p:nvSpPr>
        <p:spPr>
          <a:xfrm>
            <a:off x="838200" y="2471057"/>
            <a:ext cx="5181600" cy="3429000"/>
          </a:xfrm>
        </p:spPr>
        <p:txBody>
          <a:bodyPr/>
          <a:lstStyle>
            <a:lvl1pPr>
              <a:defRPr sz="2400">
                <a:latin typeface="+mn-lt"/>
                <a:ea typeface="Arial" charset="0"/>
                <a:cs typeface="Arial" charset="0"/>
              </a:defRPr>
            </a:lvl1pPr>
            <a:lvl2pPr>
              <a:defRPr sz="2000">
                <a:latin typeface="+mn-lt"/>
                <a:ea typeface="Arial" charset="0"/>
                <a:cs typeface="Arial" charset="0"/>
              </a:defRPr>
            </a:lvl2pPr>
            <a:lvl3pPr>
              <a:defRPr sz="1800">
                <a:latin typeface="+mn-lt"/>
                <a:ea typeface="Arial" charset="0"/>
                <a:cs typeface="Arial" charset="0"/>
              </a:defRPr>
            </a:lvl3pPr>
            <a:lvl4pPr>
              <a:defRPr sz="1600">
                <a:latin typeface="+mn-lt"/>
                <a:ea typeface="Arial" charset="0"/>
                <a:cs typeface="Arial" charset="0"/>
              </a:defRPr>
            </a:lvl4pPr>
            <a:lvl5pPr>
              <a:defRPr sz="1600">
                <a:latin typeface="+mn-lt"/>
                <a:ea typeface="Arial" charset="0"/>
                <a:cs typeface="Arial" charset="0"/>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172200" y="2471057"/>
            <a:ext cx="5181600" cy="3429000"/>
          </a:xfrm>
        </p:spPr>
        <p:txBody>
          <a:bodyPr/>
          <a:lstStyle>
            <a:lvl1pPr>
              <a:defRPr sz="2400">
                <a:latin typeface="+mn-lt"/>
                <a:ea typeface="Arial" charset="0"/>
                <a:cs typeface="Arial" charset="0"/>
              </a:defRPr>
            </a:lvl1pPr>
            <a:lvl2pPr>
              <a:defRPr sz="2000">
                <a:latin typeface="+mn-lt"/>
                <a:ea typeface="Arial" charset="0"/>
                <a:cs typeface="Arial" charset="0"/>
              </a:defRPr>
            </a:lvl2pPr>
            <a:lvl3pPr>
              <a:defRPr sz="1800">
                <a:latin typeface="+mn-lt"/>
                <a:ea typeface="Arial" charset="0"/>
                <a:cs typeface="Arial" charset="0"/>
              </a:defRPr>
            </a:lvl3pPr>
            <a:lvl4pPr>
              <a:defRPr sz="1600">
                <a:latin typeface="+mn-lt"/>
                <a:ea typeface="Arial" charset="0"/>
                <a:cs typeface="Arial" charset="0"/>
              </a:defRPr>
            </a:lvl4pPr>
            <a:lvl5pPr>
              <a:defRPr sz="1600">
                <a:latin typeface="+mn-lt"/>
                <a:ea typeface="Arial" charset="0"/>
                <a:cs typeface="Arial" charset="0"/>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cxnSp>
        <p:nvCxnSpPr>
          <p:cNvPr id="10" name="Straight Connector 7"/>
          <p:cNvCxnSpPr/>
          <p:nvPr userDrawn="1"/>
        </p:nvCxnSpPr>
        <p:spPr>
          <a:xfrm>
            <a:off x="838200" y="6007868"/>
            <a:ext cx="1051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28055" t="30894" r="28604" b="46839"/>
          <a:stretch/>
        </p:blipFill>
        <p:spPr>
          <a:xfrm>
            <a:off x="7500710" y="6238875"/>
            <a:ext cx="1440229" cy="323773"/>
          </a:xfrm>
          <a:prstGeom prst="rect">
            <a:avLst/>
          </a:prstGeom>
        </p:spPr>
      </p:pic>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8056" t="52934" r="4758" b="24799"/>
          <a:stretch/>
        </p:blipFill>
        <p:spPr>
          <a:xfrm>
            <a:off x="9293443" y="6226055"/>
            <a:ext cx="2232598" cy="323773"/>
          </a:xfrm>
          <a:prstGeom prst="rect">
            <a:avLst/>
          </a:prstGeom>
        </p:spPr>
      </p:pic>
      <p:pic>
        <p:nvPicPr>
          <p:cNvPr id="9" name="Kuva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158" y="336404"/>
            <a:ext cx="558331" cy="558331"/>
          </a:xfrm>
          <a:prstGeom prst="rect">
            <a:avLst/>
          </a:prstGeom>
        </p:spPr>
      </p:pic>
    </p:spTree>
    <p:extLst>
      <p:ext uri="{BB962C8B-B14F-4D97-AF65-F5344CB8AC3E}">
        <p14:creationId xmlns:p14="http://schemas.microsoft.com/office/powerpoint/2010/main" val="13497794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Väli_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685925"/>
            <a:ext cx="9144000" cy="1824038"/>
          </a:xfrm>
        </p:spPr>
        <p:txBody>
          <a:bodyPr anchor="b">
            <a:normAutofit/>
          </a:bodyPr>
          <a:lstStyle>
            <a:lvl1pPr algn="l">
              <a:defRPr sz="4000" b="0" i="0">
                <a:latin typeface="Calibri" charset="0"/>
                <a:ea typeface="Calibri" charset="0"/>
                <a:cs typeface="Calibri" charset="0"/>
              </a:defRPr>
            </a:lvl1pPr>
          </a:lstStyle>
          <a:p>
            <a:r>
              <a:rPr lang="fi-FI"/>
              <a:t>Muokkaa perustyyl. napsautt.</a:t>
            </a:r>
            <a:endParaRPr lang="en-US" dirty="0"/>
          </a:p>
        </p:txBody>
      </p:sp>
      <p:sp>
        <p:nvSpPr>
          <p:cNvPr id="3" name="Subtitle 2"/>
          <p:cNvSpPr>
            <a:spLocks noGrp="1"/>
          </p:cNvSpPr>
          <p:nvPr>
            <p:ph type="subTitle" idx="1"/>
          </p:nvPr>
        </p:nvSpPr>
        <p:spPr>
          <a:xfrm>
            <a:off x="838200" y="3602038"/>
            <a:ext cx="9144000" cy="1655762"/>
          </a:xfrm>
        </p:spPr>
        <p:txBody>
          <a:bodyPr>
            <a:normAutofit/>
          </a:bodyPr>
          <a:lstStyle>
            <a:lvl1pPr marL="0" indent="0" algn="l">
              <a:buNone/>
              <a:defRPr sz="2000" b="0" i="0">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4" name="Date Placeholder 3"/>
          <p:cNvSpPr>
            <a:spLocks noGrp="1"/>
          </p:cNvSpPr>
          <p:nvPr>
            <p:ph type="dt" sz="half" idx="10"/>
          </p:nvPr>
        </p:nvSpPr>
        <p:spPr>
          <a:xfrm>
            <a:off x="838200" y="6251575"/>
            <a:ext cx="2743200" cy="365125"/>
          </a:xfrm>
        </p:spPr>
        <p:txBody>
          <a:bodyPr/>
          <a:lstStyle>
            <a:lvl1pPr>
              <a:defRPr sz="1000" b="0" i="0">
                <a:latin typeface="Arial" charset="0"/>
                <a:ea typeface="Arial" charset="0"/>
                <a:cs typeface="Arial" charset="0"/>
              </a:defRPr>
            </a:lvl1pPr>
          </a:lstStyle>
          <a:p>
            <a:fld id="{5C317776-8F2A-6640-9E15-2B2A9A7F522E}" type="datetime1">
              <a:rPr lang="fi-FI" smtClean="0"/>
              <a:t>7.9.2023</a:t>
            </a:fld>
            <a:endParaRPr lang="en-US" dirty="0"/>
          </a:p>
        </p:txBody>
      </p:sp>
      <p:pic>
        <p:nvPicPr>
          <p:cNvPr id="8" name="Kuva 7"/>
          <p:cNvPicPr>
            <a:picLocks noChangeAspect="1"/>
          </p:cNvPicPr>
          <p:nvPr userDrawn="1"/>
        </p:nvPicPr>
        <p:blipFill rotWithShape="1">
          <a:blip r:embed="rId2">
            <a:extLst>
              <a:ext uri="{28A0092B-C50C-407E-A947-70E740481C1C}">
                <a14:useLocalDpi xmlns:a14="http://schemas.microsoft.com/office/drawing/2010/main" val="0"/>
              </a:ext>
            </a:extLst>
          </a:blip>
          <a:srcRect l="9360" t="19813" r="71295" b="35122"/>
          <a:stretch/>
        </p:blipFill>
        <p:spPr>
          <a:xfrm>
            <a:off x="342899" y="255588"/>
            <a:ext cx="1085477" cy="1106487"/>
          </a:xfrm>
          <a:prstGeom prst="rect">
            <a:avLst/>
          </a:prstGeom>
        </p:spPr>
      </p:pic>
      <p:pic>
        <p:nvPicPr>
          <p:cNvPr id="9" name="Kuva 8"/>
          <p:cNvPicPr>
            <a:picLocks noChangeAspect="1"/>
          </p:cNvPicPr>
          <p:nvPr userDrawn="1"/>
        </p:nvPicPr>
        <p:blipFill rotWithShape="1">
          <a:blip r:embed="rId2">
            <a:extLst>
              <a:ext uri="{28A0092B-C50C-407E-A947-70E740481C1C}">
                <a14:useLocalDpi xmlns:a14="http://schemas.microsoft.com/office/drawing/2010/main" val="0"/>
              </a:ext>
            </a:extLst>
          </a:blip>
          <a:srcRect l="27769" t="30652" r="29672" b="46531"/>
          <a:stretch/>
        </p:blipFill>
        <p:spPr>
          <a:xfrm>
            <a:off x="7492164" y="6238875"/>
            <a:ext cx="1396710" cy="327674"/>
          </a:xfrm>
          <a:prstGeom prst="rect">
            <a:avLst/>
          </a:prstGeom>
        </p:spPr>
      </p:pic>
      <p:pic>
        <p:nvPicPr>
          <p:cNvPr id="10" name="Kuva 9"/>
          <p:cNvPicPr>
            <a:picLocks noChangeAspect="1"/>
          </p:cNvPicPr>
          <p:nvPr userDrawn="1"/>
        </p:nvPicPr>
        <p:blipFill rotWithShape="1">
          <a:blip r:embed="rId2">
            <a:extLst>
              <a:ext uri="{28A0092B-C50C-407E-A947-70E740481C1C}">
                <a14:useLocalDpi xmlns:a14="http://schemas.microsoft.com/office/drawing/2010/main" val="0"/>
              </a:ext>
            </a:extLst>
          </a:blip>
          <a:srcRect l="27770" t="54040" r="8454" b="23143"/>
          <a:stretch/>
        </p:blipFill>
        <p:spPr>
          <a:xfrm>
            <a:off x="9293443" y="6238875"/>
            <a:ext cx="2093018" cy="327674"/>
          </a:xfrm>
          <a:prstGeom prst="rect">
            <a:avLst/>
          </a:prstGeom>
        </p:spPr>
      </p:pic>
    </p:spTree>
    <p:extLst>
      <p:ext uri="{BB962C8B-B14F-4D97-AF65-F5344CB8AC3E}">
        <p14:creationId xmlns:p14="http://schemas.microsoft.com/office/powerpoint/2010/main" val="2337139053"/>
      </p:ext>
    </p:extLst>
  </p:cSld>
  <p:clrMapOvr>
    <a:overrideClrMapping bg1="dk1" tx1="lt1" bg2="dk2" tx2="lt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Kuvatausta_slide">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2000" cy="6858000"/>
          </a:xfrm>
        </p:spPr>
        <p:txBody>
          <a:bodyPr anchor="ctr"/>
          <a:lstStyle>
            <a:lvl1pPr algn="ctr">
              <a:defRPr/>
            </a:lvl1pPr>
          </a:lstStyle>
          <a:p>
            <a:r>
              <a:rPr lang="en-US" dirty="0" err="1"/>
              <a:t>Sijoita</a:t>
            </a:r>
            <a:r>
              <a:rPr lang="en-US" dirty="0"/>
              <a:t> </a:t>
            </a:r>
            <a:r>
              <a:rPr lang="en-US" dirty="0" err="1"/>
              <a:t>kuva</a:t>
            </a:r>
            <a:endParaRPr lang="en-US" dirty="0"/>
          </a:p>
        </p:txBody>
      </p:sp>
    </p:spTree>
    <p:extLst>
      <p:ext uri="{BB962C8B-B14F-4D97-AF65-F5344CB8AC3E}">
        <p14:creationId xmlns:p14="http://schemas.microsoft.com/office/powerpoint/2010/main" val="11398544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isältö_palsta_puolikuva_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979714"/>
            <a:ext cx="5094514" cy="1325563"/>
          </a:xfrm>
        </p:spPr>
        <p:txBody>
          <a:bodyPr>
            <a:normAutofit/>
          </a:bodyPr>
          <a:lstStyle>
            <a:lvl1pPr>
              <a:defRPr sz="2800" b="1" i="0">
                <a:latin typeface="+mn-lt"/>
                <a:ea typeface="Arial" charset="0"/>
                <a:cs typeface="Arial" charset="0"/>
              </a:defRPr>
            </a:lvl1pPr>
          </a:lstStyle>
          <a:p>
            <a:r>
              <a:rPr lang="fi-FI"/>
              <a:t>Muokkaa perustyyl. napsautt.</a:t>
            </a:r>
            <a:endParaRPr lang="en-US" dirty="0"/>
          </a:p>
        </p:txBody>
      </p:sp>
      <p:sp>
        <p:nvSpPr>
          <p:cNvPr id="3" name="Content Placeholder 2"/>
          <p:cNvSpPr>
            <a:spLocks noGrp="1"/>
          </p:cNvSpPr>
          <p:nvPr>
            <p:ph sz="half" idx="1"/>
          </p:nvPr>
        </p:nvSpPr>
        <p:spPr>
          <a:xfrm>
            <a:off x="838201" y="2471057"/>
            <a:ext cx="5094513" cy="3429000"/>
          </a:xfrm>
        </p:spPr>
        <p:txBody>
          <a:bodyPr/>
          <a:lstStyle>
            <a:lvl1pPr>
              <a:defRPr sz="2400">
                <a:latin typeface="+mn-lt"/>
                <a:ea typeface="Arial" charset="0"/>
                <a:cs typeface="Arial" charset="0"/>
              </a:defRPr>
            </a:lvl1pPr>
            <a:lvl2pPr>
              <a:defRPr sz="2000">
                <a:latin typeface="+mn-lt"/>
                <a:ea typeface="Arial" charset="0"/>
                <a:cs typeface="Arial" charset="0"/>
              </a:defRPr>
            </a:lvl2pPr>
            <a:lvl3pPr>
              <a:defRPr sz="1800">
                <a:latin typeface="+mn-lt"/>
                <a:ea typeface="Arial" charset="0"/>
                <a:cs typeface="Arial" charset="0"/>
              </a:defRPr>
            </a:lvl3pPr>
            <a:lvl4pPr>
              <a:defRPr sz="1600">
                <a:latin typeface="+mn-lt"/>
                <a:ea typeface="Arial" charset="0"/>
                <a:cs typeface="Arial" charset="0"/>
              </a:defRPr>
            </a:lvl4pPr>
            <a:lvl5pPr>
              <a:defRPr sz="1600">
                <a:latin typeface="+mn-lt"/>
                <a:ea typeface="Arial" charset="0"/>
                <a:cs typeface="Arial" charset="0"/>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6" name="Kuvan paikkamerkki 5"/>
          <p:cNvSpPr>
            <a:spLocks noGrp="1"/>
          </p:cNvSpPr>
          <p:nvPr>
            <p:ph type="pic" sz="quarter" idx="10"/>
          </p:nvPr>
        </p:nvSpPr>
        <p:spPr>
          <a:xfrm>
            <a:off x="6106887" y="0"/>
            <a:ext cx="6085114" cy="6858000"/>
          </a:xfrm>
        </p:spPr>
        <p:txBody>
          <a:bodyPr/>
          <a:lstStyle/>
          <a:p>
            <a:r>
              <a:rPr lang="fi-FI"/>
              <a:t>Lisää kuva napsauttamalla kuvaketta</a:t>
            </a:r>
          </a:p>
        </p:txBody>
      </p:sp>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0158" y="336404"/>
            <a:ext cx="558331" cy="558331"/>
          </a:xfrm>
          <a:prstGeom prst="rect">
            <a:avLst/>
          </a:prstGeom>
        </p:spPr>
      </p:pic>
    </p:spTree>
    <p:extLst>
      <p:ext uri="{BB962C8B-B14F-4D97-AF65-F5344CB8AC3E}">
        <p14:creationId xmlns:p14="http://schemas.microsoft.com/office/powerpoint/2010/main" val="278504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3_Otsikkodia">
    <p:bg>
      <p:bgPr>
        <a:solidFill>
          <a:schemeClr val="accent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50447" y="922752"/>
            <a:ext cx="7494394" cy="2931697"/>
          </a:xfrm>
        </p:spPr>
        <p:txBody>
          <a:bodyPr rtlCol="0" anchor="t"/>
          <a:lstStyle>
            <a:lvl1pPr rtl="0">
              <a:lnSpc>
                <a:spcPct val="83000"/>
              </a:lnSpc>
              <a:defRPr sz="5500" b="0">
                <a:solidFill>
                  <a:schemeClr val="accent6"/>
                </a:solidFill>
              </a:defRPr>
            </a:lvl1pPr>
          </a:lstStyle>
          <a:p>
            <a:pPr rtl="0"/>
            <a:r>
              <a:rPr lang="fi-FI"/>
              <a:t>3 Otsikkodia 55 pt</a:t>
            </a:r>
            <a:br>
              <a:rPr lang="fi-FI"/>
            </a:br>
            <a:r>
              <a:rPr lang="fi-FI" err="1"/>
              <a:t>Lorem</a:t>
            </a:r>
            <a:r>
              <a:rPr lang="fi-FI"/>
              <a:t> ipsum </a:t>
            </a:r>
            <a:r>
              <a:rPr lang="fi-FI" err="1"/>
              <a:t>dolor</a:t>
            </a:r>
            <a:r>
              <a:rPr lang="fi-FI"/>
              <a:t> sit </a:t>
            </a:r>
            <a:r>
              <a:rPr lang="fi-FI" err="1"/>
              <a:t>ametconsectetur</a:t>
            </a:r>
            <a:br>
              <a:rPr lang="fi-FI"/>
            </a:br>
            <a:r>
              <a:rPr lang="fi-FI" err="1"/>
              <a:t>adipiscing</a:t>
            </a:r>
            <a:r>
              <a:rPr lang="fi-FI"/>
              <a:t> elit</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50447" y="4195160"/>
            <a:ext cx="7494394" cy="742647"/>
          </a:xfrm>
        </p:spPr>
        <p:txBody>
          <a:bodyPr rtlCol="0"/>
          <a:lstStyle>
            <a:lvl1pPr marL="0" indent="0" rtl="0">
              <a:lnSpc>
                <a:spcPct val="100000"/>
              </a:lnSpc>
              <a:buNone/>
              <a:defRPr sz="2400">
                <a:solidFill>
                  <a:schemeClr val="accent6"/>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i-FI"/>
              <a:t>Alaotsikko 24 pt </a:t>
            </a:r>
            <a:r>
              <a:rPr lang="fi-FI" err="1"/>
              <a:t>lorem</a:t>
            </a:r>
            <a:r>
              <a:rPr lang="fi-FI"/>
              <a:t>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 </a:t>
            </a:r>
          </a:p>
        </p:txBody>
      </p:sp>
      <p:grpSp>
        <p:nvGrpSpPr>
          <p:cNvPr id="6" name="Group 28"/>
          <p:cNvGrpSpPr>
            <a:grpSpLocks noChangeAspect="1"/>
          </p:cNvGrpSpPr>
          <p:nvPr userDrawn="1"/>
        </p:nvGrpSpPr>
        <p:grpSpPr bwMode="auto">
          <a:xfrm>
            <a:off x="310242" y="6144138"/>
            <a:ext cx="1524141" cy="428400"/>
            <a:chOff x="3418" y="2582"/>
            <a:chExt cx="4682" cy="1316"/>
          </a:xfrm>
          <a:solidFill>
            <a:schemeClr val="accent6"/>
          </a:solidFill>
        </p:grpSpPr>
        <p:sp>
          <p:nvSpPr>
            <p:cNvPr id="8"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7" name="Group 19"/>
          <p:cNvGrpSpPr>
            <a:grpSpLocks noChangeAspect="1"/>
          </p:cNvGrpSpPr>
          <p:nvPr userDrawn="1"/>
        </p:nvGrpSpPr>
        <p:grpSpPr bwMode="auto">
          <a:xfrm>
            <a:off x="7961613" y="2278380"/>
            <a:ext cx="4230387" cy="4579620"/>
            <a:chOff x="2768" y="1"/>
            <a:chExt cx="5984" cy="6478"/>
          </a:xfrm>
          <a:solidFill>
            <a:schemeClr val="accent6"/>
          </a:solidFill>
        </p:grpSpPr>
        <p:sp>
          <p:nvSpPr>
            <p:cNvPr id="18" name="Freeform 20"/>
            <p:cNvSpPr>
              <a:spLocks/>
            </p:cNvSpPr>
            <p:nvPr/>
          </p:nvSpPr>
          <p:spPr bwMode="auto">
            <a:xfrm>
              <a:off x="2768" y="3004"/>
              <a:ext cx="1995" cy="2489"/>
            </a:xfrm>
            <a:custGeom>
              <a:avLst/>
              <a:gdLst>
                <a:gd name="T0" fmla="*/ 0 w 1995"/>
                <a:gd name="T1" fmla="*/ 1503 h 2489"/>
                <a:gd name="T2" fmla="*/ 1246 w 1995"/>
                <a:gd name="T3" fmla="*/ 1497 h 2489"/>
                <a:gd name="T4" fmla="*/ 1994 w 1995"/>
                <a:gd name="T5" fmla="*/ 2489 h 2489"/>
                <a:gd name="T6" fmla="*/ 1995 w 1995"/>
                <a:gd name="T7" fmla="*/ 0 h 2489"/>
                <a:gd name="T8" fmla="*/ 0 w 1995"/>
                <a:gd name="T9" fmla="*/ 1503 h 2489"/>
              </a:gdLst>
              <a:ahLst/>
              <a:cxnLst>
                <a:cxn ang="0">
                  <a:pos x="T0" y="T1"/>
                </a:cxn>
                <a:cxn ang="0">
                  <a:pos x="T2" y="T3"/>
                </a:cxn>
                <a:cxn ang="0">
                  <a:pos x="T4" y="T5"/>
                </a:cxn>
                <a:cxn ang="0">
                  <a:pos x="T6" y="T7"/>
                </a:cxn>
                <a:cxn ang="0">
                  <a:pos x="T8" y="T9"/>
                </a:cxn>
              </a:cxnLst>
              <a:rect l="0" t="0" r="r" b="b"/>
              <a:pathLst>
                <a:path w="1995" h="2489">
                  <a:moveTo>
                    <a:pt x="0" y="1503"/>
                  </a:moveTo>
                  <a:lnTo>
                    <a:pt x="1246" y="1497"/>
                  </a:lnTo>
                  <a:lnTo>
                    <a:pt x="1994" y="2489"/>
                  </a:lnTo>
                  <a:lnTo>
                    <a:pt x="1995"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21"/>
            <p:cNvSpPr>
              <a:spLocks/>
            </p:cNvSpPr>
            <p:nvPr/>
          </p:nvSpPr>
          <p:spPr bwMode="auto">
            <a:xfrm>
              <a:off x="4762" y="3992"/>
              <a:ext cx="1993" cy="2487"/>
            </a:xfrm>
            <a:custGeom>
              <a:avLst/>
              <a:gdLst>
                <a:gd name="T0" fmla="*/ 1993 w 1993"/>
                <a:gd name="T1" fmla="*/ 2487 h 2487"/>
                <a:gd name="T2" fmla="*/ 1993 w 1993"/>
                <a:gd name="T3" fmla="*/ 0 h 2487"/>
                <a:gd name="T4" fmla="*/ 0 w 1993"/>
                <a:gd name="T5" fmla="*/ 1501 h 2487"/>
                <a:gd name="T6" fmla="*/ 1246 w 1993"/>
                <a:gd name="T7" fmla="*/ 1495 h 2487"/>
                <a:gd name="T8" fmla="*/ 1993 w 1993"/>
                <a:gd name="T9" fmla="*/ 2487 h 2487"/>
              </a:gdLst>
              <a:ahLst/>
              <a:cxnLst>
                <a:cxn ang="0">
                  <a:pos x="T0" y="T1"/>
                </a:cxn>
                <a:cxn ang="0">
                  <a:pos x="T2" y="T3"/>
                </a:cxn>
                <a:cxn ang="0">
                  <a:pos x="T4" y="T5"/>
                </a:cxn>
                <a:cxn ang="0">
                  <a:pos x="T6" y="T7"/>
                </a:cxn>
                <a:cxn ang="0">
                  <a:pos x="T8" y="T9"/>
                </a:cxn>
              </a:cxnLst>
              <a:rect l="0" t="0" r="r" b="b"/>
              <a:pathLst>
                <a:path w="1993" h="2487">
                  <a:moveTo>
                    <a:pt x="1993" y="2487"/>
                  </a:moveTo>
                  <a:lnTo>
                    <a:pt x="1993" y="0"/>
                  </a:lnTo>
                  <a:lnTo>
                    <a:pt x="0" y="1501"/>
                  </a:lnTo>
                  <a:lnTo>
                    <a:pt x="1246" y="1495"/>
                  </a:lnTo>
                  <a:lnTo>
                    <a:pt x="1993" y="24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22"/>
            <p:cNvSpPr>
              <a:spLocks/>
            </p:cNvSpPr>
            <p:nvPr/>
          </p:nvSpPr>
          <p:spPr bwMode="auto">
            <a:xfrm>
              <a:off x="4762" y="1503"/>
              <a:ext cx="1993" cy="2488"/>
            </a:xfrm>
            <a:custGeom>
              <a:avLst/>
              <a:gdLst>
                <a:gd name="T0" fmla="*/ 1993 w 1993"/>
                <a:gd name="T1" fmla="*/ 2488 h 2488"/>
                <a:gd name="T2" fmla="*/ 1993 w 1993"/>
                <a:gd name="T3" fmla="*/ 0 h 2488"/>
                <a:gd name="T4" fmla="*/ 0 w 1993"/>
                <a:gd name="T5" fmla="*/ 1501 h 2488"/>
                <a:gd name="T6" fmla="*/ 1246 w 1993"/>
                <a:gd name="T7" fmla="*/ 1496 h 2488"/>
                <a:gd name="T8" fmla="*/ 1993 w 1993"/>
                <a:gd name="T9" fmla="*/ 2488 h 2488"/>
              </a:gdLst>
              <a:ahLst/>
              <a:cxnLst>
                <a:cxn ang="0">
                  <a:pos x="T0" y="T1"/>
                </a:cxn>
                <a:cxn ang="0">
                  <a:pos x="T2" y="T3"/>
                </a:cxn>
                <a:cxn ang="0">
                  <a:pos x="T4" y="T5"/>
                </a:cxn>
                <a:cxn ang="0">
                  <a:pos x="T6" y="T7"/>
                </a:cxn>
                <a:cxn ang="0">
                  <a:pos x="T8" y="T9"/>
                </a:cxn>
              </a:cxnLst>
              <a:rect l="0" t="0" r="r" b="b"/>
              <a:pathLst>
                <a:path w="1993" h="2488">
                  <a:moveTo>
                    <a:pt x="1993" y="2488"/>
                  </a:moveTo>
                  <a:lnTo>
                    <a:pt x="1993" y="0"/>
                  </a:lnTo>
                  <a:lnTo>
                    <a:pt x="0" y="1501"/>
                  </a:lnTo>
                  <a:lnTo>
                    <a:pt x="1246" y="1496"/>
                  </a:lnTo>
                  <a:lnTo>
                    <a:pt x="1993" y="2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23"/>
            <p:cNvSpPr>
              <a:spLocks/>
            </p:cNvSpPr>
            <p:nvPr/>
          </p:nvSpPr>
          <p:spPr bwMode="auto">
            <a:xfrm>
              <a:off x="6755" y="2489"/>
              <a:ext cx="1993" cy="2489"/>
            </a:xfrm>
            <a:custGeom>
              <a:avLst/>
              <a:gdLst>
                <a:gd name="T0" fmla="*/ 0 w 1993"/>
                <a:gd name="T1" fmla="*/ 1503 h 2489"/>
                <a:gd name="T2" fmla="*/ 1246 w 1993"/>
                <a:gd name="T3" fmla="*/ 1497 h 2489"/>
                <a:gd name="T4" fmla="*/ 1993 w 1993"/>
                <a:gd name="T5" fmla="*/ 2489 h 2489"/>
                <a:gd name="T6" fmla="*/ 1993 w 1993"/>
                <a:gd name="T7" fmla="*/ 0 h 2489"/>
                <a:gd name="T8" fmla="*/ 0 w 1993"/>
                <a:gd name="T9" fmla="*/ 1503 h 2489"/>
              </a:gdLst>
              <a:ahLst/>
              <a:cxnLst>
                <a:cxn ang="0">
                  <a:pos x="T0" y="T1"/>
                </a:cxn>
                <a:cxn ang="0">
                  <a:pos x="T2" y="T3"/>
                </a:cxn>
                <a:cxn ang="0">
                  <a:pos x="T4" y="T5"/>
                </a:cxn>
                <a:cxn ang="0">
                  <a:pos x="T6" y="T7"/>
                </a:cxn>
                <a:cxn ang="0">
                  <a:pos x="T8" y="T9"/>
                </a:cxn>
              </a:cxnLst>
              <a:rect l="0" t="0" r="r" b="b"/>
              <a:pathLst>
                <a:path w="1993" h="2489">
                  <a:moveTo>
                    <a:pt x="0" y="1503"/>
                  </a:moveTo>
                  <a:lnTo>
                    <a:pt x="1246" y="1497"/>
                  </a:lnTo>
                  <a:lnTo>
                    <a:pt x="1993" y="2489"/>
                  </a:lnTo>
                  <a:lnTo>
                    <a:pt x="1993"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24"/>
            <p:cNvSpPr>
              <a:spLocks/>
            </p:cNvSpPr>
            <p:nvPr/>
          </p:nvSpPr>
          <p:spPr bwMode="auto">
            <a:xfrm>
              <a:off x="6755" y="1"/>
              <a:ext cx="1993" cy="2487"/>
            </a:xfrm>
            <a:custGeom>
              <a:avLst/>
              <a:gdLst>
                <a:gd name="T0" fmla="*/ 1993 w 1993"/>
                <a:gd name="T1" fmla="*/ 0 h 2487"/>
                <a:gd name="T2" fmla="*/ 0 w 1993"/>
                <a:gd name="T3" fmla="*/ 1501 h 2487"/>
                <a:gd name="T4" fmla="*/ 1246 w 1993"/>
                <a:gd name="T5" fmla="*/ 1496 h 2487"/>
                <a:gd name="T6" fmla="*/ 1993 w 1993"/>
                <a:gd name="T7" fmla="*/ 2487 h 2487"/>
                <a:gd name="T8" fmla="*/ 1993 w 1993"/>
                <a:gd name="T9" fmla="*/ 0 h 2487"/>
                <a:gd name="T10" fmla="*/ 1993 w 1993"/>
                <a:gd name="T11" fmla="*/ 0 h 2487"/>
              </a:gdLst>
              <a:ahLst/>
              <a:cxnLst>
                <a:cxn ang="0">
                  <a:pos x="T0" y="T1"/>
                </a:cxn>
                <a:cxn ang="0">
                  <a:pos x="T2" y="T3"/>
                </a:cxn>
                <a:cxn ang="0">
                  <a:pos x="T4" y="T5"/>
                </a:cxn>
                <a:cxn ang="0">
                  <a:pos x="T6" y="T7"/>
                </a:cxn>
                <a:cxn ang="0">
                  <a:pos x="T8" y="T9"/>
                </a:cxn>
                <a:cxn ang="0">
                  <a:pos x="T10" y="T11"/>
                </a:cxn>
              </a:cxnLst>
              <a:rect l="0" t="0" r="r" b="b"/>
              <a:pathLst>
                <a:path w="1993" h="2487">
                  <a:moveTo>
                    <a:pt x="1993" y="0"/>
                  </a:moveTo>
                  <a:lnTo>
                    <a:pt x="0" y="1501"/>
                  </a:lnTo>
                  <a:lnTo>
                    <a:pt x="1246" y="1496"/>
                  </a:lnTo>
                  <a:lnTo>
                    <a:pt x="1993" y="2487"/>
                  </a:lnTo>
                  <a:lnTo>
                    <a:pt x="1993" y="0"/>
                  </a:lnTo>
                  <a:lnTo>
                    <a:pt x="19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Freeform 25"/>
            <p:cNvSpPr>
              <a:spLocks/>
            </p:cNvSpPr>
            <p:nvPr/>
          </p:nvSpPr>
          <p:spPr bwMode="auto">
            <a:xfrm>
              <a:off x="6763" y="4978"/>
              <a:ext cx="1989" cy="1497"/>
            </a:xfrm>
            <a:custGeom>
              <a:avLst/>
              <a:gdLst>
                <a:gd name="T0" fmla="*/ 1989 w 1989"/>
                <a:gd name="T1" fmla="*/ 1497 h 1497"/>
                <a:gd name="T2" fmla="*/ 1989 w 1989"/>
                <a:gd name="T3" fmla="*/ 0 h 1497"/>
                <a:gd name="T4" fmla="*/ 0 w 1989"/>
                <a:gd name="T5" fmla="*/ 1497 h 1497"/>
                <a:gd name="T6" fmla="*/ 1989 w 1989"/>
                <a:gd name="T7" fmla="*/ 1497 h 1497"/>
              </a:gdLst>
              <a:ahLst/>
              <a:cxnLst>
                <a:cxn ang="0">
                  <a:pos x="T0" y="T1"/>
                </a:cxn>
                <a:cxn ang="0">
                  <a:pos x="T2" y="T3"/>
                </a:cxn>
                <a:cxn ang="0">
                  <a:pos x="T4" y="T5"/>
                </a:cxn>
                <a:cxn ang="0">
                  <a:pos x="T6" y="T7"/>
                </a:cxn>
              </a:cxnLst>
              <a:rect l="0" t="0" r="r" b="b"/>
              <a:pathLst>
                <a:path w="1989" h="1497">
                  <a:moveTo>
                    <a:pt x="1989" y="1497"/>
                  </a:moveTo>
                  <a:lnTo>
                    <a:pt x="1989" y="0"/>
                  </a:lnTo>
                  <a:lnTo>
                    <a:pt x="0" y="1497"/>
                  </a:lnTo>
                  <a:lnTo>
                    <a:pt x="1989" y="1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58971325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Lopetus_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685925"/>
            <a:ext cx="9144000" cy="1824038"/>
          </a:xfrm>
        </p:spPr>
        <p:txBody>
          <a:bodyPr anchor="b">
            <a:normAutofit/>
          </a:bodyPr>
          <a:lstStyle>
            <a:lvl1pPr algn="l">
              <a:defRPr sz="4000" b="0" i="0">
                <a:latin typeface="Calibri" charset="0"/>
                <a:ea typeface="Calibri" charset="0"/>
                <a:cs typeface="Calibri" charset="0"/>
              </a:defRPr>
            </a:lvl1pPr>
          </a:lstStyle>
          <a:p>
            <a:r>
              <a:rPr lang="en-US" dirty="0" err="1"/>
              <a:t>Yhteystiedot</a:t>
            </a:r>
            <a:endParaRPr lang="en-US" dirty="0"/>
          </a:p>
        </p:txBody>
      </p:sp>
      <p:sp>
        <p:nvSpPr>
          <p:cNvPr id="3" name="Subtitle 2"/>
          <p:cNvSpPr>
            <a:spLocks noGrp="1"/>
          </p:cNvSpPr>
          <p:nvPr>
            <p:ph type="subTitle" idx="1" hasCustomPrompt="1"/>
          </p:nvPr>
        </p:nvSpPr>
        <p:spPr>
          <a:xfrm>
            <a:off x="838200" y="3602038"/>
            <a:ext cx="9144000" cy="1655762"/>
          </a:xfrm>
        </p:spPr>
        <p:txBody>
          <a:bodyPr>
            <a:normAutofit/>
          </a:bodyPr>
          <a:lstStyle>
            <a:lvl1pPr marL="0" indent="0" algn="l">
              <a:buNone/>
              <a:defRPr sz="2000" b="0" i="0" baseline="0">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Lisää</a:t>
            </a:r>
            <a:r>
              <a:rPr lang="en-US" dirty="0"/>
              <a:t> </a:t>
            </a:r>
            <a:r>
              <a:rPr lang="en-US" dirty="0" err="1"/>
              <a:t>yhteystiedot</a:t>
            </a:r>
            <a:endParaRPr lang="en-US" dirty="0"/>
          </a:p>
        </p:txBody>
      </p:sp>
      <p:sp>
        <p:nvSpPr>
          <p:cNvPr id="4" name="Date Placeholder 3"/>
          <p:cNvSpPr>
            <a:spLocks noGrp="1"/>
          </p:cNvSpPr>
          <p:nvPr>
            <p:ph type="dt" sz="half" idx="10"/>
          </p:nvPr>
        </p:nvSpPr>
        <p:spPr>
          <a:xfrm>
            <a:off x="838200" y="6251575"/>
            <a:ext cx="2743200" cy="365125"/>
          </a:xfrm>
        </p:spPr>
        <p:txBody>
          <a:bodyPr/>
          <a:lstStyle>
            <a:lvl1pPr>
              <a:defRPr sz="1000" b="0" i="0">
                <a:latin typeface="Arial" charset="0"/>
                <a:ea typeface="Arial" charset="0"/>
                <a:cs typeface="Arial" charset="0"/>
              </a:defRPr>
            </a:lvl1pPr>
          </a:lstStyle>
          <a:p>
            <a:fld id="{5C317776-8F2A-6640-9E15-2B2A9A7F522E}" type="datetime1">
              <a:rPr lang="fi-FI" smtClean="0"/>
              <a:t>7.9.2023</a:t>
            </a:fld>
            <a:endParaRPr lang="en-US" dirty="0"/>
          </a:p>
        </p:txBody>
      </p:sp>
      <p:pic>
        <p:nvPicPr>
          <p:cNvPr id="8" name="Kuva 7"/>
          <p:cNvPicPr>
            <a:picLocks noChangeAspect="1"/>
          </p:cNvPicPr>
          <p:nvPr userDrawn="1"/>
        </p:nvPicPr>
        <p:blipFill rotWithShape="1">
          <a:blip r:embed="rId2">
            <a:extLst>
              <a:ext uri="{28A0092B-C50C-407E-A947-70E740481C1C}">
                <a14:useLocalDpi xmlns:a14="http://schemas.microsoft.com/office/drawing/2010/main" val="0"/>
              </a:ext>
            </a:extLst>
          </a:blip>
          <a:srcRect l="9360" t="19813" r="71295" b="35122"/>
          <a:stretch/>
        </p:blipFill>
        <p:spPr>
          <a:xfrm>
            <a:off x="342899" y="255588"/>
            <a:ext cx="1085477" cy="1106487"/>
          </a:xfrm>
          <a:prstGeom prst="rect">
            <a:avLst/>
          </a:prstGeom>
        </p:spPr>
      </p:pic>
      <p:pic>
        <p:nvPicPr>
          <p:cNvPr id="9" name="Kuva 8"/>
          <p:cNvPicPr>
            <a:picLocks noChangeAspect="1"/>
          </p:cNvPicPr>
          <p:nvPr userDrawn="1"/>
        </p:nvPicPr>
        <p:blipFill rotWithShape="1">
          <a:blip r:embed="rId2">
            <a:extLst>
              <a:ext uri="{28A0092B-C50C-407E-A947-70E740481C1C}">
                <a14:useLocalDpi xmlns:a14="http://schemas.microsoft.com/office/drawing/2010/main" val="0"/>
              </a:ext>
            </a:extLst>
          </a:blip>
          <a:srcRect l="27769" t="30652" r="29672" b="46531"/>
          <a:stretch/>
        </p:blipFill>
        <p:spPr>
          <a:xfrm>
            <a:off x="7492164" y="6238875"/>
            <a:ext cx="1396710" cy="327674"/>
          </a:xfrm>
          <a:prstGeom prst="rect">
            <a:avLst/>
          </a:prstGeom>
        </p:spPr>
      </p:pic>
      <p:pic>
        <p:nvPicPr>
          <p:cNvPr id="10" name="Kuva 9"/>
          <p:cNvPicPr>
            <a:picLocks noChangeAspect="1"/>
          </p:cNvPicPr>
          <p:nvPr userDrawn="1"/>
        </p:nvPicPr>
        <p:blipFill rotWithShape="1">
          <a:blip r:embed="rId2">
            <a:extLst>
              <a:ext uri="{28A0092B-C50C-407E-A947-70E740481C1C}">
                <a14:useLocalDpi xmlns:a14="http://schemas.microsoft.com/office/drawing/2010/main" val="0"/>
              </a:ext>
            </a:extLst>
          </a:blip>
          <a:srcRect l="27770" t="54040" r="8454" b="23143"/>
          <a:stretch/>
        </p:blipFill>
        <p:spPr>
          <a:xfrm>
            <a:off x="9293443" y="6238875"/>
            <a:ext cx="2093018" cy="327674"/>
          </a:xfrm>
          <a:prstGeom prst="rect">
            <a:avLst/>
          </a:prstGeom>
        </p:spPr>
      </p:pic>
    </p:spTree>
    <p:extLst>
      <p:ext uri="{BB962C8B-B14F-4D97-AF65-F5344CB8AC3E}">
        <p14:creationId xmlns:p14="http://schemas.microsoft.com/office/powerpoint/2010/main" val="41209162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1_Otsikko_ja_teksti">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9052833" cy="895350"/>
          </a:xfrm>
        </p:spPr>
        <p:txBody>
          <a:bodyPr rtlCol="0" anchor="t"/>
          <a:lstStyle>
            <a:lvl1pPr rtl="0">
              <a:lnSpc>
                <a:spcPct val="100000"/>
              </a:lnSpc>
              <a:defRPr sz="3200" b="0" baseline="0">
                <a:solidFill>
                  <a:schemeClr val="accent1"/>
                </a:solidFill>
              </a:defRPr>
            </a:lvl1pPr>
          </a:lstStyle>
          <a:p>
            <a:pPr rtl="0"/>
            <a:r>
              <a:rPr lang="fi-FI"/>
              <a:t>1 Tekstidian otsikko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eu</a:t>
            </a:r>
            <a:r>
              <a:rPr lang="fi-FI"/>
              <a:t> </a:t>
            </a:r>
            <a:r>
              <a:rPr lang="fi-FI" err="1"/>
              <a:t>feugiat</a:t>
            </a:r>
            <a:r>
              <a:rPr lang="fi-FI"/>
              <a:t> elit</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33425" y="2085976"/>
            <a:ext cx="8629650" cy="3371850"/>
          </a:xfrm>
        </p:spPr>
        <p:txBody>
          <a:bodyPr rtlCol="0">
            <a:normAutofit/>
          </a:bodyPr>
          <a:lstStyle>
            <a:lvl1pPr marL="0" indent="0" rtl="0">
              <a:lnSpc>
                <a:spcPct val="100000"/>
              </a:lnSpc>
              <a:spcBef>
                <a:spcPts val="0"/>
              </a:spcBef>
              <a:spcAft>
                <a:spcPts val="1000"/>
              </a:spcAft>
              <a:buFont typeface="Arial" panose="020B0604020202020204" pitchFamily="34" charset="0"/>
              <a:buNone/>
              <a:defRPr sz="1800">
                <a:solidFill>
                  <a:schemeClr val="accent1"/>
                </a:solidFill>
              </a:defRPr>
            </a:lvl1pPr>
            <a:lvl2pPr marL="552450" indent="-285750">
              <a:lnSpc>
                <a:spcPct val="100000"/>
              </a:lnSpc>
              <a:spcBef>
                <a:spcPts val="0"/>
              </a:spcBef>
              <a:spcAft>
                <a:spcPts val="1000"/>
              </a:spcAft>
              <a:buFont typeface="Arial" panose="020B0604020202020204" pitchFamily="34" charset="0"/>
              <a:buChar char="•"/>
              <a:defRPr/>
            </a:lvl2pPr>
            <a:lvl3pPr marL="542925" indent="0">
              <a:buNone/>
              <a:defRPr/>
            </a:lvl3pPr>
            <a:lvl4pPr marL="809625" indent="0">
              <a:buNone/>
              <a:defRPr/>
            </a:lvl4pPr>
            <a:lvl5pPr marL="1076325" indent="0">
              <a:buNone/>
              <a:defRPr/>
            </a:lvl5pPr>
          </a:lstStyle>
          <a:p>
            <a:pPr lvl="0" rtl="0"/>
            <a:r>
              <a:rPr lang="fi-FI"/>
              <a:t>18 pt </a:t>
            </a:r>
            <a:r>
              <a:rPr lang="fi-FI" err="1"/>
              <a:t>Sed</a:t>
            </a:r>
            <a:r>
              <a:rPr lang="fi-FI"/>
              <a:t> </a:t>
            </a:r>
            <a:r>
              <a:rPr lang="fi-FI" err="1"/>
              <a:t>finibus</a:t>
            </a:r>
            <a:r>
              <a:rPr lang="fi-FI"/>
              <a:t> </a:t>
            </a:r>
            <a:r>
              <a:rPr lang="fi-FI" err="1"/>
              <a:t>risus</a:t>
            </a:r>
            <a:r>
              <a:rPr lang="fi-FI"/>
              <a:t> </a:t>
            </a:r>
            <a:r>
              <a:rPr lang="fi-FI" err="1"/>
              <a:t>justo</a:t>
            </a:r>
            <a:r>
              <a:rPr lang="fi-FI"/>
              <a:t>, </a:t>
            </a:r>
            <a:r>
              <a:rPr lang="fi-FI" err="1"/>
              <a:t>eu</a:t>
            </a:r>
            <a:r>
              <a:rPr lang="fi-FI"/>
              <a:t> </a:t>
            </a:r>
            <a:r>
              <a:rPr lang="fi-FI" err="1"/>
              <a:t>rutrum</a:t>
            </a:r>
            <a:r>
              <a:rPr lang="fi-FI"/>
              <a:t> </a:t>
            </a:r>
            <a:r>
              <a:rPr lang="fi-FI" err="1"/>
              <a:t>justo</a:t>
            </a:r>
            <a:r>
              <a:rPr lang="fi-FI"/>
              <a:t> </a:t>
            </a:r>
            <a:r>
              <a:rPr lang="fi-FI" err="1"/>
              <a:t>porttitor</a:t>
            </a:r>
            <a:r>
              <a:rPr lang="fi-FI"/>
              <a:t> </a:t>
            </a:r>
            <a:r>
              <a:rPr lang="fi-FI" err="1"/>
              <a:t>ac</a:t>
            </a:r>
            <a:r>
              <a:rPr lang="fi-FI"/>
              <a:t>. </a:t>
            </a:r>
            <a:r>
              <a:rPr lang="fi-FI" err="1"/>
              <a:t>Maecenas</a:t>
            </a:r>
            <a:r>
              <a:rPr lang="fi-FI"/>
              <a:t> </a:t>
            </a:r>
            <a:r>
              <a:rPr lang="fi-FI" err="1"/>
              <a:t>mauris</a:t>
            </a:r>
            <a:r>
              <a:rPr lang="fi-FI"/>
              <a:t> </a:t>
            </a:r>
            <a:r>
              <a:rPr lang="fi-FI" err="1"/>
              <a:t>velit</a:t>
            </a:r>
            <a:r>
              <a:rPr lang="fi-FI"/>
              <a:t>, </a:t>
            </a:r>
            <a:r>
              <a:rPr lang="fi-FI" err="1"/>
              <a:t>ullamcorper</a:t>
            </a:r>
            <a:r>
              <a:rPr lang="fi-FI"/>
              <a:t> </a:t>
            </a:r>
            <a:r>
              <a:rPr lang="fi-FI" err="1"/>
              <a:t>eu</a:t>
            </a:r>
            <a:r>
              <a:rPr lang="fi-FI"/>
              <a:t> </a:t>
            </a:r>
            <a:r>
              <a:rPr lang="fi-FI" err="1"/>
              <a:t>justo</a:t>
            </a:r>
            <a:r>
              <a:rPr lang="fi-FI"/>
              <a:t> sit </a:t>
            </a:r>
            <a:r>
              <a:rPr lang="fi-FI" err="1"/>
              <a:t>amet</a:t>
            </a:r>
            <a:r>
              <a:rPr lang="fi-FI"/>
              <a:t>, </a:t>
            </a:r>
            <a:r>
              <a:rPr lang="fi-FI" err="1"/>
              <a:t>condimentum</a:t>
            </a:r>
            <a:r>
              <a:rPr lang="fi-FI"/>
              <a:t> </a:t>
            </a:r>
            <a:r>
              <a:rPr lang="fi-FI" err="1"/>
              <a:t>facilisis</a:t>
            </a:r>
            <a:r>
              <a:rPr lang="fi-FI"/>
              <a:t> </a:t>
            </a:r>
            <a:r>
              <a:rPr lang="fi-FI" err="1"/>
              <a:t>ipsum</a:t>
            </a:r>
            <a:r>
              <a:rPr lang="fi-FI"/>
              <a:t>.</a:t>
            </a:r>
          </a:p>
          <a:p>
            <a:pPr lvl="1" rtl="0"/>
            <a:r>
              <a:rPr lang="fi-FI"/>
              <a:t>16 pt </a:t>
            </a:r>
            <a:r>
              <a:rPr lang="fi-FI" err="1"/>
              <a:t>Nulla</a:t>
            </a:r>
            <a:r>
              <a:rPr lang="fi-FI"/>
              <a:t> </a:t>
            </a:r>
            <a:r>
              <a:rPr lang="fi-FI" err="1"/>
              <a:t>finibus</a:t>
            </a:r>
            <a:r>
              <a:rPr lang="fi-FI"/>
              <a:t> </a:t>
            </a:r>
            <a:r>
              <a:rPr lang="fi-FI" err="1"/>
              <a:t>posuere</a:t>
            </a:r>
            <a:r>
              <a:rPr lang="fi-FI"/>
              <a:t> </a:t>
            </a:r>
            <a:r>
              <a:rPr lang="fi-FI" err="1"/>
              <a:t>metus</a:t>
            </a:r>
            <a:r>
              <a:rPr lang="fi-FI"/>
              <a:t>, </a:t>
            </a:r>
            <a:r>
              <a:rPr lang="fi-FI" err="1"/>
              <a:t>eu</a:t>
            </a:r>
            <a:r>
              <a:rPr lang="fi-FI"/>
              <a:t> </a:t>
            </a:r>
            <a:r>
              <a:rPr lang="fi-FI" err="1"/>
              <a:t>posuere</a:t>
            </a:r>
            <a:r>
              <a:rPr lang="fi-FI"/>
              <a:t> </a:t>
            </a:r>
            <a:r>
              <a:rPr lang="fi-FI" err="1"/>
              <a:t>sem</a:t>
            </a:r>
            <a:r>
              <a:rPr lang="fi-FI"/>
              <a:t> </a:t>
            </a:r>
            <a:r>
              <a:rPr lang="fi-FI" err="1"/>
              <a:t>ultrices</a:t>
            </a:r>
            <a:r>
              <a:rPr lang="fi-FI"/>
              <a:t> </a:t>
            </a:r>
            <a:r>
              <a:rPr lang="fi-FI" err="1"/>
              <a:t>eget</a:t>
            </a:r>
            <a:r>
              <a:rPr lang="fi-FI"/>
              <a:t>. </a:t>
            </a:r>
            <a:r>
              <a:rPr lang="fi-FI" err="1"/>
              <a:t>Sed</a:t>
            </a:r>
            <a:r>
              <a:rPr lang="fi-FI"/>
              <a:t> </a:t>
            </a:r>
            <a:r>
              <a:rPr lang="fi-FI" err="1"/>
              <a:t>vestibulum</a:t>
            </a:r>
            <a:r>
              <a:rPr lang="fi-FI"/>
              <a:t> </a:t>
            </a:r>
            <a:r>
              <a:rPr lang="fi-FI" err="1"/>
              <a:t>nibh</a:t>
            </a:r>
            <a:r>
              <a:rPr lang="fi-FI"/>
              <a:t> a </a:t>
            </a:r>
            <a:r>
              <a:rPr lang="fi-FI" err="1"/>
              <a:t>dui</a:t>
            </a:r>
            <a:r>
              <a:rPr lang="fi-FI"/>
              <a:t> </a:t>
            </a:r>
            <a:r>
              <a:rPr lang="fi-FI" err="1"/>
              <a:t>lobortis</a:t>
            </a:r>
            <a:r>
              <a:rPr lang="fi-FI"/>
              <a:t>, id </a:t>
            </a:r>
            <a:r>
              <a:rPr lang="fi-FI" err="1"/>
              <a:t>venenatis</a:t>
            </a:r>
            <a:r>
              <a:rPr lang="fi-FI"/>
              <a:t> </a:t>
            </a:r>
            <a:r>
              <a:rPr lang="fi-FI" err="1"/>
              <a:t>nunc</a:t>
            </a:r>
            <a:r>
              <a:rPr lang="fi-FI"/>
              <a:t> </a:t>
            </a:r>
            <a:r>
              <a:rPr lang="fi-FI" err="1"/>
              <a:t>rhoncus</a:t>
            </a:r>
            <a:r>
              <a:rPr lang="fi-FI"/>
              <a:t>.</a:t>
            </a:r>
          </a:p>
          <a:p>
            <a:pPr lvl="1" rtl="0"/>
            <a:r>
              <a:rPr lang="fi-FI" err="1"/>
              <a:t>Nullam</a:t>
            </a:r>
            <a:r>
              <a:rPr lang="fi-FI"/>
              <a:t> vitae </a:t>
            </a:r>
            <a:r>
              <a:rPr lang="fi-FI" err="1"/>
              <a:t>turpis</a:t>
            </a:r>
            <a:r>
              <a:rPr lang="fi-FI"/>
              <a:t> </a:t>
            </a:r>
            <a:r>
              <a:rPr lang="fi-FI" err="1"/>
              <a:t>nec</a:t>
            </a:r>
            <a:r>
              <a:rPr lang="fi-FI"/>
              <a:t> elit </a:t>
            </a:r>
            <a:r>
              <a:rPr lang="fi-FI" err="1"/>
              <a:t>hendrerit</a:t>
            </a:r>
            <a:r>
              <a:rPr lang="fi-FI"/>
              <a:t> </a:t>
            </a:r>
            <a:r>
              <a:rPr lang="fi-FI" err="1"/>
              <a:t>finibus</a:t>
            </a:r>
            <a:r>
              <a:rPr lang="fi-FI"/>
              <a:t>. </a:t>
            </a:r>
            <a:r>
              <a:rPr lang="fi-FI" err="1"/>
              <a:t>Proin</a:t>
            </a:r>
            <a:r>
              <a:rPr lang="fi-FI"/>
              <a:t> </a:t>
            </a:r>
            <a:r>
              <a:rPr lang="fi-FI" err="1"/>
              <a:t>nisi</a:t>
            </a:r>
            <a:r>
              <a:rPr lang="fi-FI"/>
              <a:t> </a:t>
            </a:r>
            <a:r>
              <a:rPr lang="fi-FI" err="1"/>
              <a:t>ligula</a:t>
            </a:r>
            <a:r>
              <a:rPr lang="fi-FI"/>
              <a:t>, </a:t>
            </a:r>
            <a:r>
              <a:rPr lang="fi-FI" err="1"/>
              <a:t>facilisis</a:t>
            </a:r>
            <a:r>
              <a:rPr lang="fi-FI"/>
              <a:t> </a:t>
            </a:r>
            <a:r>
              <a:rPr lang="fi-FI" err="1"/>
              <a:t>nec</a:t>
            </a:r>
            <a:r>
              <a:rPr lang="fi-FI"/>
              <a:t> </a:t>
            </a:r>
            <a:r>
              <a:rPr lang="fi-FI" err="1"/>
              <a:t>sapien</a:t>
            </a:r>
            <a:r>
              <a:rPr lang="fi-FI"/>
              <a:t> sit </a:t>
            </a:r>
            <a:r>
              <a:rPr lang="fi-FI" err="1"/>
              <a:t>amet</a:t>
            </a:r>
            <a:r>
              <a:rPr lang="fi-FI"/>
              <a:t>.</a:t>
            </a:r>
          </a:p>
          <a:p>
            <a:pPr lvl="0" rtl="0"/>
            <a:r>
              <a:rPr lang="fi-FI"/>
              <a:t>18 pt </a:t>
            </a:r>
            <a:r>
              <a:rPr lang="fi-FI" err="1"/>
              <a:t>Nulla</a:t>
            </a:r>
            <a:r>
              <a:rPr lang="fi-FI"/>
              <a:t> </a:t>
            </a:r>
            <a:r>
              <a:rPr lang="fi-FI" err="1"/>
              <a:t>posuere</a:t>
            </a:r>
            <a:r>
              <a:rPr lang="fi-FI"/>
              <a:t> </a:t>
            </a:r>
            <a:r>
              <a:rPr lang="fi-FI" err="1"/>
              <a:t>fringilla</a:t>
            </a:r>
            <a:r>
              <a:rPr lang="fi-FI"/>
              <a:t> </a:t>
            </a:r>
            <a:r>
              <a:rPr lang="fi-FI" err="1"/>
              <a:t>fringilla</a:t>
            </a:r>
            <a:r>
              <a:rPr lang="fi-FI"/>
              <a:t>. 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0" rtl="0"/>
            <a:r>
              <a:rPr lang="fi-FI" err="1"/>
              <a:t>Morbi</a:t>
            </a:r>
            <a:r>
              <a:rPr lang="fi-FI"/>
              <a:t> </a:t>
            </a:r>
            <a:r>
              <a:rPr lang="fi-FI" err="1"/>
              <a:t>placerat</a:t>
            </a:r>
            <a:r>
              <a:rPr lang="fi-FI"/>
              <a:t>, </a:t>
            </a:r>
            <a:r>
              <a:rPr lang="fi-FI" err="1"/>
              <a:t>mauris</a:t>
            </a:r>
            <a:r>
              <a:rPr lang="fi-FI"/>
              <a:t> </a:t>
            </a:r>
            <a:r>
              <a:rPr lang="fi-FI" err="1"/>
              <a:t>sed</a:t>
            </a:r>
            <a:r>
              <a:rPr lang="fi-FI"/>
              <a:t> </a:t>
            </a:r>
            <a:r>
              <a:rPr lang="fi-FI" err="1"/>
              <a:t>iaculis</a:t>
            </a:r>
            <a:r>
              <a:rPr lang="fi-FI"/>
              <a:t> </a:t>
            </a:r>
            <a:r>
              <a:rPr lang="fi-FI" err="1"/>
              <a:t>tristique</a:t>
            </a:r>
            <a:r>
              <a:rPr lang="fi-FI"/>
              <a:t>, </a:t>
            </a:r>
            <a:r>
              <a:rPr lang="fi-FI" err="1"/>
              <a:t>leo</a:t>
            </a:r>
            <a:r>
              <a:rPr lang="fi-FI"/>
              <a:t> mi </a:t>
            </a:r>
            <a:r>
              <a:rPr lang="fi-FI" err="1"/>
              <a:t>mattis</a:t>
            </a:r>
            <a:r>
              <a:rPr lang="fi-FI"/>
              <a:t> </a:t>
            </a:r>
            <a:r>
              <a:rPr lang="fi-FI" err="1"/>
              <a:t>purus</a:t>
            </a:r>
            <a:r>
              <a:rPr lang="fi-FI"/>
              <a:t>, vitae </a:t>
            </a:r>
            <a:r>
              <a:rPr lang="fi-FI" err="1"/>
              <a:t>ullamcorper</a:t>
            </a:r>
            <a:r>
              <a:rPr lang="fi-FI"/>
              <a:t> </a:t>
            </a:r>
            <a:r>
              <a:rPr lang="fi-FI" err="1"/>
              <a:t>dolor</a:t>
            </a:r>
            <a:r>
              <a:rPr lang="fi-FI"/>
              <a:t> tellus sit </a:t>
            </a:r>
            <a:r>
              <a:rPr lang="fi-FI" err="1"/>
              <a:t>amet</a:t>
            </a:r>
            <a:r>
              <a:rPr lang="fi-FI"/>
              <a:t> </a:t>
            </a:r>
            <a:r>
              <a:rPr lang="fi-FI" err="1"/>
              <a:t>tortor</a:t>
            </a:r>
            <a:r>
              <a:rPr lang="fi-FI"/>
              <a: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1"/>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4178651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DA0063-C8BD-A111-534A-61F5A66B528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16D9A6B-581C-9899-6382-8D79B716C4E7}"/>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B35D9F1-96A6-0742-75EF-B0CE56D38B7D}"/>
              </a:ext>
            </a:extLst>
          </p:cNvPr>
          <p:cNvSpPr>
            <a:spLocks noGrp="1"/>
          </p:cNvSpPr>
          <p:nvPr>
            <p:ph type="dt" sz="half" idx="10"/>
          </p:nvPr>
        </p:nvSpPr>
        <p:spPr/>
        <p:txBody>
          <a:bodyPr/>
          <a:lstStyle/>
          <a:p>
            <a:fld id="{C6569E37-994F-4808-BCE4-6E573C731BA1}" type="datetimeFigureOut">
              <a:rPr lang="fi-FI" smtClean="0"/>
              <a:t>7.9.2023</a:t>
            </a:fld>
            <a:endParaRPr lang="fi-FI"/>
          </a:p>
        </p:txBody>
      </p:sp>
      <p:sp>
        <p:nvSpPr>
          <p:cNvPr id="5" name="Alatunnisteen paikkamerkki 4">
            <a:extLst>
              <a:ext uri="{FF2B5EF4-FFF2-40B4-BE49-F238E27FC236}">
                <a16:creationId xmlns:a16="http://schemas.microsoft.com/office/drawing/2014/main" id="{E2C15E4C-29F0-6783-E74F-E7AF03DA92B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62203DE-D01F-D4B8-0D36-DAF612064023}"/>
              </a:ext>
            </a:extLst>
          </p:cNvPr>
          <p:cNvSpPr>
            <a:spLocks noGrp="1"/>
          </p:cNvSpPr>
          <p:nvPr>
            <p:ph type="sldNum" sz="quarter" idx="12"/>
          </p:nvPr>
        </p:nvSpPr>
        <p:spPr/>
        <p:txBody>
          <a:bodyPr/>
          <a:lstStyle/>
          <a:p>
            <a:fld id="{E5A177EA-E9AB-4E8A-9CAE-C5AF431C1462}" type="slidenum">
              <a:rPr lang="fi-FI" smtClean="0"/>
              <a:t>‹#›</a:t>
            </a:fld>
            <a:endParaRPr lang="fi-FI"/>
          </a:p>
        </p:txBody>
      </p:sp>
    </p:spTree>
    <p:extLst>
      <p:ext uri="{BB962C8B-B14F-4D97-AF65-F5344CB8AC3E}">
        <p14:creationId xmlns:p14="http://schemas.microsoft.com/office/powerpoint/2010/main" val="363189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2_Otsikko_ja_teksti">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9052833" cy="895350"/>
          </a:xfrm>
        </p:spPr>
        <p:txBody>
          <a:bodyPr rtlCol="0" anchor="t"/>
          <a:lstStyle>
            <a:lvl1pPr rtl="0">
              <a:lnSpc>
                <a:spcPct val="100000"/>
              </a:lnSpc>
              <a:defRPr sz="3200" b="0">
                <a:solidFill>
                  <a:schemeClr val="tx1"/>
                </a:solidFill>
              </a:defRPr>
            </a:lvl1pPr>
          </a:lstStyle>
          <a:p>
            <a:pPr rtl="0"/>
            <a:r>
              <a:rPr lang="fi-FI"/>
              <a:t>2 Tekstidian otsikko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eu</a:t>
            </a:r>
            <a:r>
              <a:rPr lang="fi-FI"/>
              <a:t> </a:t>
            </a:r>
            <a:r>
              <a:rPr lang="fi-FI" err="1"/>
              <a:t>feugiat</a:t>
            </a:r>
            <a:r>
              <a:rPr lang="fi-FI"/>
              <a:t> elit</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33425" y="2085976"/>
            <a:ext cx="8629650" cy="3371850"/>
          </a:xfrm>
        </p:spPr>
        <p:txBody>
          <a:bodyPr rtlCol="0">
            <a:normAutofit/>
          </a:bodyPr>
          <a:lstStyle>
            <a:lvl1pPr marL="0" indent="0" rtl="0">
              <a:lnSpc>
                <a:spcPct val="100000"/>
              </a:lnSpc>
              <a:spcBef>
                <a:spcPts val="0"/>
              </a:spcBef>
              <a:spcAft>
                <a:spcPts val="1000"/>
              </a:spcAft>
              <a:buFont typeface="Arial" panose="020B0604020202020204" pitchFamily="34" charset="0"/>
              <a:buNone/>
              <a:defRPr sz="1800">
                <a:solidFill>
                  <a:schemeClr val="tx1"/>
                </a:solidFill>
              </a:defRPr>
            </a:lvl1pPr>
            <a:lvl2pPr marL="552450" indent="-285750">
              <a:lnSpc>
                <a:spcPct val="100000"/>
              </a:lnSpc>
              <a:spcBef>
                <a:spcPts val="0"/>
              </a:spcBef>
              <a:spcAft>
                <a:spcPts val="1000"/>
              </a:spcAft>
              <a:buFont typeface="Arial" panose="020B0604020202020204" pitchFamily="34" charset="0"/>
              <a:buChar char="•"/>
              <a:defRPr>
                <a:solidFill>
                  <a:schemeClr val="tx1"/>
                </a:solidFill>
              </a:defRPr>
            </a:lvl2pPr>
            <a:lvl3pPr marL="542925" indent="0">
              <a:buNone/>
              <a:defRPr/>
            </a:lvl3pPr>
            <a:lvl4pPr marL="809625" indent="0">
              <a:buNone/>
              <a:defRPr/>
            </a:lvl4pPr>
            <a:lvl5pPr marL="1076325" indent="0">
              <a:buNone/>
              <a:defRPr/>
            </a:lvl5pPr>
          </a:lstStyle>
          <a:p>
            <a:pPr lvl="0" rtl="0"/>
            <a:r>
              <a:rPr lang="fi-FI"/>
              <a:t>18 pt </a:t>
            </a:r>
            <a:r>
              <a:rPr lang="fi-FI" err="1"/>
              <a:t>Sed</a:t>
            </a:r>
            <a:r>
              <a:rPr lang="fi-FI"/>
              <a:t> </a:t>
            </a:r>
            <a:r>
              <a:rPr lang="fi-FI" err="1"/>
              <a:t>finibus</a:t>
            </a:r>
            <a:r>
              <a:rPr lang="fi-FI"/>
              <a:t> </a:t>
            </a:r>
            <a:r>
              <a:rPr lang="fi-FI" err="1"/>
              <a:t>risus</a:t>
            </a:r>
            <a:r>
              <a:rPr lang="fi-FI"/>
              <a:t> </a:t>
            </a:r>
            <a:r>
              <a:rPr lang="fi-FI" err="1"/>
              <a:t>justo</a:t>
            </a:r>
            <a:r>
              <a:rPr lang="fi-FI"/>
              <a:t>, </a:t>
            </a:r>
            <a:r>
              <a:rPr lang="fi-FI" err="1"/>
              <a:t>eu</a:t>
            </a:r>
            <a:r>
              <a:rPr lang="fi-FI"/>
              <a:t> </a:t>
            </a:r>
            <a:r>
              <a:rPr lang="fi-FI" err="1"/>
              <a:t>rutrum</a:t>
            </a:r>
            <a:r>
              <a:rPr lang="fi-FI"/>
              <a:t> </a:t>
            </a:r>
            <a:r>
              <a:rPr lang="fi-FI" err="1"/>
              <a:t>justo</a:t>
            </a:r>
            <a:r>
              <a:rPr lang="fi-FI"/>
              <a:t> </a:t>
            </a:r>
            <a:r>
              <a:rPr lang="fi-FI" err="1"/>
              <a:t>porttitor</a:t>
            </a:r>
            <a:r>
              <a:rPr lang="fi-FI"/>
              <a:t> </a:t>
            </a:r>
            <a:r>
              <a:rPr lang="fi-FI" err="1"/>
              <a:t>ac</a:t>
            </a:r>
            <a:r>
              <a:rPr lang="fi-FI"/>
              <a:t>. </a:t>
            </a:r>
            <a:r>
              <a:rPr lang="fi-FI" err="1"/>
              <a:t>Maecenas</a:t>
            </a:r>
            <a:r>
              <a:rPr lang="fi-FI"/>
              <a:t> </a:t>
            </a:r>
            <a:r>
              <a:rPr lang="fi-FI" err="1"/>
              <a:t>mauris</a:t>
            </a:r>
            <a:r>
              <a:rPr lang="fi-FI"/>
              <a:t> </a:t>
            </a:r>
            <a:r>
              <a:rPr lang="fi-FI" err="1"/>
              <a:t>velit</a:t>
            </a:r>
            <a:r>
              <a:rPr lang="fi-FI"/>
              <a:t>, </a:t>
            </a:r>
            <a:r>
              <a:rPr lang="fi-FI" err="1"/>
              <a:t>ullamcorper</a:t>
            </a:r>
            <a:r>
              <a:rPr lang="fi-FI"/>
              <a:t> </a:t>
            </a:r>
            <a:r>
              <a:rPr lang="fi-FI" err="1"/>
              <a:t>eu</a:t>
            </a:r>
            <a:r>
              <a:rPr lang="fi-FI"/>
              <a:t> </a:t>
            </a:r>
            <a:r>
              <a:rPr lang="fi-FI" err="1"/>
              <a:t>justo</a:t>
            </a:r>
            <a:r>
              <a:rPr lang="fi-FI"/>
              <a:t> sit </a:t>
            </a:r>
            <a:r>
              <a:rPr lang="fi-FI" err="1"/>
              <a:t>amet</a:t>
            </a:r>
            <a:r>
              <a:rPr lang="fi-FI"/>
              <a:t>, </a:t>
            </a:r>
            <a:r>
              <a:rPr lang="fi-FI" err="1"/>
              <a:t>condimentum</a:t>
            </a:r>
            <a:r>
              <a:rPr lang="fi-FI"/>
              <a:t> </a:t>
            </a:r>
            <a:r>
              <a:rPr lang="fi-FI" err="1"/>
              <a:t>facilisis</a:t>
            </a:r>
            <a:r>
              <a:rPr lang="fi-FI"/>
              <a:t> </a:t>
            </a:r>
            <a:r>
              <a:rPr lang="fi-FI" err="1"/>
              <a:t>ipsum</a:t>
            </a:r>
            <a:r>
              <a:rPr lang="fi-FI"/>
              <a:t>.</a:t>
            </a:r>
          </a:p>
          <a:p>
            <a:pPr lvl="1" rtl="0"/>
            <a:r>
              <a:rPr lang="fi-FI"/>
              <a:t>16 pt </a:t>
            </a:r>
            <a:r>
              <a:rPr lang="fi-FI" err="1"/>
              <a:t>Nulla</a:t>
            </a:r>
            <a:r>
              <a:rPr lang="fi-FI"/>
              <a:t> </a:t>
            </a:r>
            <a:r>
              <a:rPr lang="fi-FI" err="1"/>
              <a:t>finibus</a:t>
            </a:r>
            <a:r>
              <a:rPr lang="fi-FI"/>
              <a:t> </a:t>
            </a:r>
            <a:r>
              <a:rPr lang="fi-FI" err="1"/>
              <a:t>posuere</a:t>
            </a:r>
            <a:r>
              <a:rPr lang="fi-FI"/>
              <a:t> </a:t>
            </a:r>
            <a:r>
              <a:rPr lang="fi-FI" err="1"/>
              <a:t>metus</a:t>
            </a:r>
            <a:r>
              <a:rPr lang="fi-FI"/>
              <a:t>, </a:t>
            </a:r>
            <a:r>
              <a:rPr lang="fi-FI" err="1"/>
              <a:t>eu</a:t>
            </a:r>
            <a:r>
              <a:rPr lang="fi-FI"/>
              <a:t> </a:t>
            </a:r>
            <a:r>
              <a:rPr lang="fi-FI" err="1"/>
              <a:t>posuere</a:t>
            </a:r>
            <a:r>
              <a:rPr lang="fi-FI"/>
              <a:t> </a:t>
            </a:r>
            <a:r>
              <a:rPr lang="fi-FI" err="1"/>
              <a:t>sem</a:t>
            </a:r>
            <a:r>
              <a:rPr lang="fi-FI"/>
              <a:t> </a:t>
            </a:r>
            <a:r>
              <a:rPr lang="fi-FI" err="1"/>
              <a:t>ultrices</a:t>
            </a:r>
            <a:r>
              <a:rPr lang="fi-FI"/>
              <a:t> </a:t>
            </a:r>
            <a:r>
              <a:rPr lang="fi-FI" err="1"/>
              <a:t>eget</a:t>
            </a:r>
            <a:r>
              <a:rPr lang="fi-FI"/>
              <a:t>. </a:t>
            </a:r>
            <a:r>
              <a:rPr lang="fi-FI" err="1"/>
              <a:t>Sed</a:t>
            </a:r>
            <a:r>
              <a:rPr lang="fi-FI"/>
              <a:t> </a:t>
            </a:r>
            <a:r>
              <a:rPr lang="fi-FI" err="1"/>
              <a:t>vestibulum</a:t>
            </a:r>
            <a:r>
              <a:rPr lang="fi-FI"/>
              <a:t> </a:t>
            </a:r>
            <a:r>
              <a:rPr lang="fi-FI" err="1"/>
              <a:t>nibh</a:t>
            </a:r>
            <a:r>
              <a:rPr lang="fi-FI"/>
              <a:t> a </a:t>
            </a:r>
            <a:r>
              <a:rPr lang="fi-FI" err="1"/>
              <a:t>dui</a:t>
            </a:r>
            <a:r>
              <a:rPr lang="fi-FI"/>
              <a:t> </a:t>
            </a:r>
            <a:r>
              <a:rPr lang="fi-FI" err="1"/>
              <a:t>lobortis</a:t>
            </a:r>
            <a:r>
              <a:rPr lang="fi-FI"/>
              <a:t>, id </a:t>
            </a:r>
            <a:r>
              <a:rPr lang="fi-FI" err="1"/>
              <a:t>venenatis</a:t>
            </a:r>
            <a:r>
              <a:rPr lang="fi-FI"/>
              <a:t> </a:t>
            </a:r>
            <a:r>
              <a:rPr lang="fi-FI" err="1"/>
              <a:t>nunc</a:t>
            </a:r>
            <a:r>
              <a:rPr lang="fi-FI"/>
              <a:t> </a:t>
            </a:r>
            <a:r>
              <a:rPr lang="fi-FI" err="1"/>
              <a:t>rhoncus</a:t>
            </a:r>
            <a:r>
              <a:rPr lang="fi-FI"/>
              <a:t>.</a:t>
            </a:r>
          </a:p>
          <a:p>
            <a:pPr lvl="1" rtl="0"/>
            <a:r>
              <a:rPr lang="fi-FI" err="1"/>
              <a:t>Nullam</a:t>
            </a:r>
            <a:r>
              <a:rPr lang="fi-FI"/>
              <a:t> vitae </a:t>
            </a:r>
            <a:r>
              <a:rPr lang="fi-FI" err="1"/>
              <a:t>turpis</a:t>
            </a:r>
            <a:r>
              <a:rPr lang="fi-FI"/>
              <a:t> </a:t>
            </a:r>
            <a:r>
              <a:rPr lang="fi-FI" err="1"/>
              <a:t>nec</a:t>
            </a:r>
            <a:r>
              <a:rPr lang="fi-FI"/>
              <a:t> elit </a:t>
            </a:r>
            <a:r>
              <a:rPr lang="fi-FI" err="1"/>
              <a:t>hendrerit</a:t>
            </a:r>
            <a:r>
              <a:rPr lang="fi-FI"/>
              <a:t> </a:t>
            </a:r>
            <a:r>
              <a:rPr lang="fi-FI" err="1"/>
              <a:t>finibus</a:t>
            </a:r>
            <a:r>
              <a:rPr lang="fi-FI"/>
              <a:t>. </a:t>
            </a:r>
            <a:r>
              <a:rPr lang="fi-FI" err="1"/>
              <a:t>Proin</a:t>
            </a:r>
            <a:r>
              <a:rPr lang="fi-FI"/>
              <a:t> </a:t>
            </a:r>
            <a:r>
              <a:rPr lang="fi-FI" err="1"/>
              <a:t>nisi</a:t>
            </a:r>
            <a:r>
              <a:rPr lang="fi-FI"/>
              <a:t> </a:t>
            </a:r>
            <a:r>
              <a:rPr lang="fi-FI" err="1"/>
              <a:t>ligula</a:t>
            </a:r>
            <a:r>
              <a:rPr lang="fi-FI"/>
              <a:t>, </a:t>
            </a:r>
            <a:r>
              <a:rPr lang="fi-FI" err="1"/>
              <a:t>facilisis</a:t>
            </a:r>
            <a:r>
              <a:rPr lang="fi-FI"/>
              <a:t> </a:t>
            </a:r>
            <a:r>
              <a:rPr lang="fi-FI" err="1"/>
              <a:t>nec</a:t>
            </a:r>
            <a:r>
              <a:rPr lang="fi-FI"/>
              <a:t> </a:t>
            </a:r>
            <a:r>
              <a:rPr lang="fi-FI" err="1"/>
              <a:t>sapien</a:t>
            </a:r>
            <a:r>
              <a:rPr lang="fi-FI"/>
              <a:t> sit </a:t>
            </a:r>
            <a:r>
              <a:rPr lang="fi-FI" err="1"/>
              <a:t>amet</a:t>
            </a:r>
            <a:r>
              <a:rPr lang="fi-FI"/>
              <a:t>.</a:t>
            </a:r>
          </a:p>
          <a:p>
            <a:pPr lvl="0" rtl="0"/>
            <a:r>
              <a:rPr lang="fi-FI"/>
              <a:t>18 pt </a:t>
            </a:r>
            <a:r>
              <a:rPr lang="fi-FI" err="1"/>
              <a:t>Nulla</a:t>
            </a:r>
            <a:r>
              <a:rPr lang="fi-FI"/>
              <a:t> </a:t>
            </a:r>
            <a:r>
              <a:rPr lang="fi-FI" err="1"/>
              <a:t>posuere</a:t>
            </a:r>
            <a:r>
              <a:rPr lang="fi-FI"/>
              <a:t> </a:t>
            </a:r>
            <a:r>
              <a:rPr lang="fi-FI" err="1"/>
              <a:t>fringilla</a:t>
            </a:r>
            <a:r>
              <a:rPr lang="fi-FI"/>
              <a:t> </a:t>
            </a:r>
            <a:r>
              <a:rPr lang="fi-FI" err="1"/>
              <a:t>fringilla</a:t>
            </a:r>
            <a:r>
              <a:rPr lang="fi-FI"/>
              <a:t>. 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0" rtl="0"/>
            <a:r>
              <a:rPr lang="fi-FI" err="1"/>
              <a:t>Morbi</a:t>
            </a:r>
            <a:r>
              <a:rPr lang="fi-FI"/>
              <a:t> </a:t>
            </a:r>
            <a:r>
              <a:rPr lang="fi-FI" err="1"/>
              <a:t>placerat</a:t>
            </a:r>
            <a:r>
              <a:rPr lang="fi-FI"/>
              <a:t>, </a:t>
            </a:r>
            <a:r>
              <a:rPr lang="fi-FI" err="1"/>
              <a:t>mauris</a:t>
            </a:r>
            <a:r>
              <a:rPr lang="fi-FI"/>
              <a:t> </a:t>
            </a:r>
            <a:r>
              <a:rPr lang="fi-FI" err="1"/>
              <a:t>sed</a:t>
            </a:r>
            <a:r>
              <a:rPr lang="fi-FI"/>
              <a:t> </a:t>
            </a:r>
            <a:r>
              <a:rPr lang="fi-FI" err="1"/>
              <a:t>iaculis</a:t>
            </a:r>
            <a:r>
              <a:rPr lang="fi-FI"/>
              <a:t> </a:t>
            </a:r>
            <a:r>
              <a:rPr lang="fi-FI" err="1"/>
              <a:t>tristique</a:t>
            </a:r>
            <a:r>
              <a:rPr lang="fi-FI"/>
              <a:t>, </a:t>
            </a:r>
            <a:r>
              <a:rPr lang="fi-FI" err="1"/>
              <a:t>leo</a:t>
            </a:r>
            <a:r>
              <a:rPr lang="fi-FI"/>
              <a:t> mi </a:t>
            </a:r>
            <a:r>
              <a:rPr lang="fi-FI" err="1"/>
              <a:t>mattis</a:t>
            </a:r>
            <a:r>
              <a:rPr lang="fi-FI"/>
              <a:t> </a:t>
            </a:r>
            <a:r>
              <a:rPr lang="fi-FI" err="1"/>
              <a:t>purus</a:t>
            </a:r>
            <a:r>
              <a:rPr lang="fi-FI"/>
              <a:t>, vitae </a:t>
            </a:r>
            <a:r>
              <a:rPr lang="fi-FI" err="1"/>
              <a:t>ullamcorper</a:t>
            </a:r>
            <a:r>
              <a:rPr lang="fi-FI"/>
              <a:t> </a:t>
            </a:r>
            <a:r>
              <a:rPr lang="fi-FI" err="1"/>
              <a:t>dolor</a:t>
            </a:r>
            <a:r>
              <a:rPr lang="fi-FI"/>
              <a:t> tellus sit </a:t>
            </a:r>
            <a:r>
              <a:rPr lang="fi-FI" err="1"/>
              <a:t>amet</a:t>
            </a:r>
            <a:r>
              <a:rPr lang="fi-FI"/>
              <a:t> </a:t>
            </a:r>
            <a:r>
              <a:rPr lang="fi-FI" err="1"/>
              <a:t>tortor</a:t>
            </a:r>
            <a:r>
              <a:rPr lang="fi-FI"/>
              <a: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tx2"/>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4278430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1_Teksti+kuv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5283799" cy="1352038"/>
          </a:xfrm>
        </p:spPr>
        <p:txBody>
          <a:bodyPr rtlCol="0" anchor="t"/>
          <a:lstStyle>
            <a:lvl1pPr rtl="0">
              <a:lnSpc>
                <a:spcPct val="100000"/>
              </a:lnSpc>
              <a:defRPr sz="3200" b="0" baseline="0">
                <a:solidFill>
                  <a:schemeClr val="tx1"/>
                </a:solidFill>
              </a:defRPr>
            </a:lvl1pPr>
          </a:lstStyle>
          <a:p>
            <a:pPr rtl="0"/>
            <a:r>
              <a:rPr lang="fi-FI"/>
              <a:t>1 </a:t>
            </a:r>
            <a:r>
              <a:rPr lang="fi-FI" err="1"/>
              <a:t>Teksti+kuva</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33426" y="2266951"/>
            <a:ext cx="4886324" cy="3371850"/>
          </a:xfrm>
        </p:spPr>
        <p:txBody>
          <a:bodyPr rtlCol="0">
            <a:normAutofit/>
          </a:bodyPr>
          <a:lstStyle>
            <a:lvl1pPr marL="0" indent="0" rtl="0">
              <a:lnSpc>
                <a:spcPct val="100000"/>
              </a:lnSpc>
              <a:spcBef>
                <a:spcPts val="0"/>
              </a:spcBef>
              <a:spcAft>
                <a:spcPts val="1000"/>
              </a:spcAft>
              <a:buFont typeface="Arial" panose="020B0604020202020204" pitchFamily="34" charset="0"/>
              <a:buNone/>
              <a:defRPr sz="1800">
                <a:solidFill>
                  <a:schemeClr val="tx1"/>
                </a:solidFill>
              </a:defRPr>
            </a:lvl1pPr>
            <a:lvl2pPr marL="552450" indent="-285750">
              <a:lnSpc>
                <a:spcPct val="100000"/>
              </a:lnSpc>
              <a:spcBef>
                <a:spcPts val="0"/>
              </a:spcBef>
              <a:spcAft>
                <a:spcPts val="1000"/>
              </a:spcAft>
              <a:buFont typeface="Arial" panose="020B0604020202020204" pitchFamily="34" charset="0"/>
              <a:buChar char="•"/>
              <a:defRPr>
                <a:solidFill>
                  <a:schemeClr val="tx1"/>
                </a:solidFill>
              </a:defRPr>
            </a:lvl2pPr>
            <a:lvl3pPr marL="542925" indent="0">
              <a:buNone/>
              <a:defRPr/>
            </a:lvl3pPr>
            <a:lvl4pPr marL="809625" indent="0">
              <a:buNone/>
              <a:defRPr/>
            </a:lvl4pPr>
            <a:lvl5pPr marL="1076325" indent="0">
              <a:buNone/>
              <a:defRPr/>
            </a:lvl5pPr>
          </a:lstStyle>
          <a:p>
            <a:pPr lvl="0" rtl="0"/>
            <a:r>
              <a:rPr lang="fi-FI"/>
              <a:t>18 pt </a:t>
            </a:r>
            <a:r>
              <a:rPr lang="fi-FI" err="1"/>
              <a:t>Sed</a:t>
            </a:r>
            <a:r>
              <a:rPr lang="fi-FI"/>
              <a:t> </a:t>
            </a:r>
            <a:r>
              <a:rPr lang="fi-FI" err="1"/>
              <a:t>finibus</a:t>
            </a:r>
            <a:r>
              <a:rPr lang="fi-FI"/>
              <a:t> </a:t>
            </a:r>
            <a:r>
              <a:rPr lang="fi-FI" err="1"/>
              <a:t>risus</a:t>
            </a:r>
            <a:r>
              <a:rPr lang="fi-FI"/>
              <a:t> </a:t>
            </a:r>
            <a:r>
              <a:rPr lang="fi-FI" err="1"/>
              <a:t>justo</a:t>
            </a:r>
            <a:r>
              <a:rPr lang="fi-FI"/>
              <a:t>, </a:t>
            </a:r>
            <a:r>
              <a:rPr lang="fi-FI" err="1"/>
              <a:t>eu</a:t>
            </a:r>
            <a:r>
              <a:rPr lang="fi-FI"/>
              <a:t> </a:t>
            </a:r>
            <a:r>
              <a:rPr lang="fi-FI" err="1"/>
              <a:t>rutrum</a:t>
            </a:r>
            <a:r>
              <a:rPr lang="fi-FI"/>
              <a:t> </a:t>
            </a:r>
            <a:r>
              <a:rPr lang="fi-FI" err="1"/>
              <a:t>justo</a:t>
            </a:r>
            <a:r>
              <a:rPr lang="fi-FI"/>
              <a:t> </a:t>
            </a:r>
            <a:r>
              <a:rPr lang="fi-FI" err="1"/>
              <a:t>porttitor</a:t>
            </a:r>
            <a:r>
              <a:rPr lang="fi-FI"/>
              <a:t> </a:t>
            </a:r>
            <a:r>
              <a:rPr lang="fi-FI" err="1"/>
              <a:t>ac</a:t>
            </a:r>
            <a:r>
              <a:rPr lang="fi-FI"/>
              <a:t>. </a:t>
            </a:r>
            <a:r>
              <a:rPr lang="fi-FI" err="1"/>
              <a:t>Maecenas</a:t>
            </a:r>
            <a:r>
              <a:rPr lang="fi-FI"/>
              <a:t> </a:t>
            </a:r>
            <a:r>
              <a:rPr lang="fi-FI" err="1"/>
              <a:t>mauris</a:t>
            </a:r>
            <a:r>
              <a:rPr lang="fi-FI"/>
              <a:t> </a:t>
            </a:r>
            <a:r>
              <a:rPr lang="fi-FI" err="1"/>
              <a:t>velit</a:t>
            </a:r>
            <a:r>
              <a:rPr lang="fi-FI"/>
              <a:t>, </a:t>
            </a:r>
            <a:r>
              <a:rPr lang="fi-FI" err="1"/>
              <a:t>ullamcorper</a:t>
            </a:r>
            <a:r>
              <a:rPr lang="fi-FI"/>
              <a:t> </a:t>
            </a:r>
            <a:r>
              <a:rPr lang="fi-FI" err="1"/>
              <a:t>eu</a:t>
            </a:r>
            <a:r>
              <a:rPr lang="fi-FI"/>
              <a:t> </a:t>
            </a:r>
            <a:r>
              <a:rPr lang="fi-FI" err="1"/>
              <a:t>justo</a:t>
            </a:r>
            <a:r>
              <a:rPr lang="fi-FI"/>
              <a:t> sit </a:t>
            </a:r>
            <a:r>
              <a:rPr lang="fi-FI" err="1"/>
              <a:t>amet</a:t>
            </a:r>
            <a:r>
              <a:rPr lang="fi-FI"/>
              <a:t>, </a:t>
            </a:r>
            <a:r>
              <a:rPr lang="fi-FI" err="1"/>
              <a:t>condimentum</a:t>
            </a:r>
            <a:r>
              <a:rPr lang="fi-FI"/>
              <a:t> </a:t>
            </a:r>
            <a:r>
              <a:rPr lang="fi-FI" err="1"/>
              <a:t>facilisis</a:t>
            </a:r>
            <a:r>
              <a:rPr lang="fi-FI"/>
              <a:t> </a:t>
            </a:r>
            <a:r>
              <a:rPr lang="fi-FI" err="1"/>
              <a:t>ipsum</a:t>
            </a:r>
            <a:r>
              <a:rPr lang="fi-FI"/>
              <a:t>.</a:t>
            </a:r>
          </a:p>
          <a:p>
            <a:pPr lvl="1" rtl="0"/>
            <a:r>
              <a:rPr lang="fi-FI"/>
              <a:t>16 pt </a:t>
            </a:r>
            <a:r>
              <a:rPr lang="fi-FI" err="1"/>
              <a:t>Nulla</a:t>
            </a:r>
            <a:r>
              <a:rPr lang="fi-FI"/>
              <a:t> </a:t>
            </a:r>
            <a:r>
              <a:rPr lang="fi-FI" err="1"/>
              <a:t>finibus</a:t>
            </a:r>
            <a:r>
              <a:rPr lang="fi-FI"/>
              <a:t> </a:t>
            </a:r>
            <a:r>
              <a:rPr lang="fi-FI" err="1"/>
              <a:t>posuere</a:t>
            </a:r>
            <a:r>
              <a:rPr lang="fi-FI"/>
              <a:t> </a:t>
            </a:r>
            <a:r>
              <a:rPr lang="fi-FI" err="1"/>
              <a:t>metus</a:t>
            </a:r>
            <a:r>
              <a:rPr lang="fi-FI"/>
              <a:t>, </a:t>
            </a:r>
            <a:r>
              <a:rPr lang="fi-FI" err="1"/>
              <a:t>eu</a:t>
            </a:r>
            <a:r>
              <a:rPr lang="fi-FI"/>
              <a:t> </a:t>
            </a:r>
            <a:r>
              <a:rPr lang="fi-FI" err="1"/>
              <a:t>posuere</a:t>
            </a:r>
            <a:r>
              <a:rPr lang="fi-FI"/>
              <a:t> </a:t>
            </a:r>
            <a:r>
              <a:rPr lang="fi-FI" err="1"/>
              <a:t>sem</a:t>
            </a:r>
            <a:r>
              <a:rPr lang="fi-FI"/>
              <a:t> </a:t>
            </a:r>
            <a:r>
              <a:rPr lang="fi-FI" err="1"/>
              <a:t>ultrices</a:t>
            </a:r>
            <a:r>
              <a:rPr lang="fi-FI"/>
              <a:t> </a:t>
            </a:r>
            <a:r>
              <a:rPr lang="fi-FI" err="1"/>
              <a:t>eget</a:t>
            </a:r>
            <a:r>
              <a:rPr lang="fi-FI"/>
              <a:t>. </a:t>
            </a:r>
            <a:r>
              <a:rPr lang="fi-FI" err="1"/>
              <a:t>Sed</a:t>
            </a:r>
            <a:r>
              <a:rPr lang="fi-FI"/>
              <a:t> </a:t>
            </a:r>
            <a:r>
              <a:rPr lang="fi-FI" err="1"/>
              <a:t>vestibulum</a:t>
            </a:r>
            <a:r>
              <a:rPr lang="fi-FI"/>
              <a:t> </a:t>
            </a:r>
            <a:r>
              <a:rPr lang="fi-FI" err="1"/>
              <a:t>nibh</a:t>
            </a:r>
            <a:r>
              <a:rPr lang="fi-FI"/>
              <a:t> a </a:t>
            </a:r>
            <a:r>
              <a:rPr lang="fi-FI" err="1"/>
              <a:t>dui</a:t>
            </a:r>
            <a:r>
              <a:rPr lang="fi-FI"/>
              <a:t> </a:t>
            </a:r>
            <a:r>
              <a:rPr lang="fi-FI" err="1"/>
              <a:t>lobortis</a:t>
            </a:r>
            <a:r>
              <a:rPr lang="fi-FI"/>
              <a:t>, id </a:t>
            </a:r>
            <a:r>
              <a:rPr lang="fi-FI" err="1"/>
              <a:t>venenatis</a:t>
            </a:r>
            <a:r>
              <a:rPr lang="fi-FI"/>
              <a:t> </a:t>
            </a:r>
            <a:r>
              <a:rPr lang="fi-FI" err="1"/>
              <a:t>nunc</a:t>
            </a:r>
            <a:r>
              <a:rPr lang="fi-FI"/>
              <a:t> </a:t>
            </a:r>
            <a:r>
              <a:rPr lang="fi-FI" err="1"/>
              <a:t>rhoncus</a:t>
            </a:r>
            <a:r>
              <a:rPr lang="fi-FI"/>
              <a:t>.</a:t>
            </a:r>
          </a:p>
          <a:p>
            <a:pPr lvl="1" rtl="0"/>
            <a:r>
              <a:rPr lang="fi-FI" err="1"/>
              <a:t>Nullam</a:t>
            </a:r>
            <a:r>
              <a:rPr lang="fi-FI"/>
              <a:t> vitae </a:t>
            </a:r>
            <a:r>
              <a:rPr lang="fi-FI" err="1"/>
              <a:t>turpis</a:t>
            </a:r>
            <a:r>
              <a:rPr lang="fi-FI"/>
              <a:t> </a:t>
            </a:r>
            <a:r>
              <a:rPr lang="fi-FI" err="1"/>
              <a:t>nec</a:t>
            </a:r>
            <a:r>
              <a:rPr lang="fi-FI"/>
              <a:t> elit </a:t>
            </a:r>
            <a:r>
              <a:rPr lang="fi-FI" err="1"/>
              <a:t>hendrerit</a:t>
            </a:r>
            <a:r>
              <a:rPr lang="fi-FI"/>
              <a:t> </a:t>
            </a:r>
            <a:r>
              <a:rPr lang="fi-FI" err="1"/>
              <a:t>finibus</a:t>
            </a:r>
            <a:r>
              <a:rPr lang="fi-FI"/>
              <a:t>. </a:t>
            </a:r>
            <a:r>
              <a:rPr lang="fi-FI" err="1"/>
              <a:t>Proin</a:t>
            </a:r>
            <a:r>
              <a:rPr lang="fi-FI"/>
              <a:t> </a:t>
            </a:r>
            <a:r>
              <a:rPr lang="fi-FI" err="1"/>
              <a:t>nisi</a:t>
            </a:r>
            <a:r>
              <a:rPr lang="fi-FI"/>
              <a:t> </a:t>
            </a:r>
            <a:r>
              <a:rPr lang="fi-FI" err="1"/>
              <a:t>ligula</a:t>
            </a:r>
            <a:r>
              <a:rPr lang="fi-FI"/>
              <a:t>, </a:t>
            </a:r>
            <a:r>
              <a:rPr lang="fi-FI" err="1"/>
              <a:t>facilisis</a:t>
            </a:r>
            <a:r>
              <a:rPr lang="fi-FI"/>
              <a:t> </a:t>
            </a:r>
            <a:r>
              <a:rPr lang="fi-FI" err="1"/>
              <a:t>nec</a:t>
            </a:r>
            <a:r>
              <a:rPr lang="fi-FI"/>
              <a:t> </a:t>
            </a:r>
            <a:r>
              <a:rPr lang="fi-FI" err="1"/>
              <a:t>sapien</a:t>
            </a:r>
            <a:r>
              <a:rPr lang="fi-FI"/>
              <a:t> sit </a:t>
            </a:r>
            <a:r>
              <a:rPr lang="fi-FI" err="1"/>
              <a:t>amet</a:t>
            </a:r>
            <a:r>
              <a:rPr lang="fi-FI"/>
              <a: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tx2"/>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4"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00776" y="0"/>
            <a:ext cx="5991224" cy="6858000"/>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a:t>Lisää tai vedä ja pudota valokuva</a:t>
            </a:r>
          </a:p>
        </p:txBody>
      </p:sp>
    </p:spTree>
    <p:extLst>
      <p:ext uri="{BB962C8B-B14F-4D97-AF65-F5344CB8AC3E}">
        <p14:creationId xmlns:p14="http://schemas.microsoft.com/office/powerpoint/2010/main" val="3096742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2_Teksti+kuva">
    <p:bg>
      <p:bgPr>
        <a:solidFill>
          <a:schemeClr val="bg1"/>
        </a:solidFill>
        <a:effectLst/>
      </p:bgPr>
    </p:bg>
    <p:spTree>
      <p:nvGrpSpPr>
        <p:cNvPr id="1" name=""/>
        <p:cNvGrpSpPr/>
        <p:nvPr/>
      </p:nvGrpSpPr>
      <p:grpSpPr>
        <a:xfrm>
          <a:off x="0" y="0"/>
          <a:ext cx="0" cy="0"/>
          <a:chOff x="0" y="0"/>
          <a:chExt cx="0" cy="0"/>
        </a:xfrm>
      </p:grpSpPr>
      <p:sp>
        <p:nvSpPr>
          <p:cNvPr id="14"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0"/>
            <a:ext cx="5991224" cy="6858000"/>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a:t>Lisää tai vedä ja pudota valokuva</a:t>
            </a:r>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6577692" y="409576"/>
            <a:ext cx="5149901" cy="1352038"/>
          </a:xfrm>
        </p:spPr>
        <p:txBody>
          <a:bodyPr rtlCol="0" anchor="t"/>
          <a:lstStyle>
            <a:lvl1pPr rtl="0">
              <a:lnSpc>
                <a:spcPct val="100000"/>
              </a:lnSpc>
              <a:defRPr sz="3200" b="0">
                <a:solidFill>
                  <a:schemeClr val="tx1"/>
                </a:solidFill>
              </a:defRPr>
            </a:lvl1pPr>
          </a:lstStyle>
          <a:p>
            <a:pPr rtl="0"/>
            <a:r>
              <a:rPr lang="fi-FI"/>
              <a:t>2 </a:t>
            </a:r>
            <a:r>
              <a:rPr lang="fi-FI" err="1"/>
              <a:t>Teksti+kuva</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sp>
        <p:nvSpPr>
          <p:cNvPr id="15" name="Tekstin paikkamerkki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7000876" y="2266951"/>
            <a:ext cx="4726717" cy="3618592"/>
          </a:xfrm>
        </p:spPr>
        <p:txBody>
          <a:bodyPr rtlCol="0"/>
          <a:lstStyle>
            <a:lvl1pPr marL="0" indent="0">
              <a:buNone/>
              <a:defRPr>
                <a:solidFill>
                  <a:schemeClr val="tx1"/>
                </a:solidFill>
              </a:defRPr>
            </a:lvl1pPr>
            <a:lvl2pPr>
              <a:defRPr>
                <a:solidFill>
                  <a:schemeClr val="tx1"/>
                </a:solidFill>
              </a:defRPr>
            </a:lvl2pPr>
          </a:lstStyle>
          <a:p>
            <a:pPr lvl="0" rtl="0"/>
            <a:r>
              <a:rPr lang="fi-FI"/>
              <a:t>Muokkaa tekstin perustyyliä</a:t>
            </a:r>
          </a:p>
          <a:p>
            <a:pPr lvl="1" rtl="0"/>
            <a:r>
              <a:rPr lang="fi-FI"/>
              <a:t>Toinen taso</a:t>
            </a:r>
          </a:p>
        </p:txBody>
      </p:sp>
    </p:spTree>
    <p:extLst>
      <p:ext uri="{BB962C8B-B14F-4D97-AF65-F5344CB8AC3E}">
        <p14:creationId xmlns:p14="http://schemas.microsoft.com/office/powerpoint/2010/main" val="3839617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3_Teksti+kuva">
    <p:bg>
      <p:bgPr>
        <a:solidFill>
          <a:schemeClr val="accent3"/>
        </a:solidFill>
        <a:effectLst/>
      </p:bgPr>
    </p:bg>
    <p:spTree>
      <p:nvGrpSpPr>
        <p:cNvPr id="1" name=""/>
        <p:cNvGrpSpPr/>
        <p:nvPr/>
      </p:nvGrpSpPr>
      <p:grpSpPr>
        <a:xfrm>
          <a:off x="0" y="0"/>
          <a:ext cx="0" cy="0"/>
          <a:chOff x="0" y="0"/>
          <a:chExt cx="0" cy="0"/>
        </a:xfrm>
      </p:grpSpPr>
      <p:sp>
        <p:nvSpPr>
          <p:cNvPr id="25"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00776" y="486534"/>
            <a:ext cx="5991224" cy="6371465"/>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a:t>Lisää tai vedä ja pudota valokuva</a:t>
            </a:r>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5283799" cy="1352038"/>
          </a:xfrm>
        </p:spPr>
        <p:txBody>
          <a:bodyPr rtlCol="0" anchor="t"/>
          <a:lstStyle>
            <a:lvl1pPr rtl="0">
              <a:lnSpc>
                <a:spcPct val="100000"/>
              </a:lnSpc>
              <a:defRPr sz="3200" b="0">
                <a:solidFill>
                  <a:schemeClr val="accent1"/>
                </a:solidFill>
              </a:defRPr>
            </a:lvl1pPr>
          </a:lstStyle>
          <a:p>
            <a:pPr rtl="0"/>
            <a:r>
              <a:rPr lang="fi-FI"/>
              <a:t>3 </a:t>
            </a:r>
            <a:r>
              <a:rPr lang="fi-FI" err="1"/>
              <a:t>Teksti+kuva</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6"/>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4" name="Tekstin paikkamerkki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733427" y="2266951"/>
            <a:ext cx="4860614" cy="3371850"/>
          </a:xfrm>
        </p:spPr>
        <p:txBody>
          <a:bodyPr rtlCol="0"/>
          <a:lstStyle>
            <a:lvl1pPr marL="0" indent="0">
              <a:buNone/>
              <a:defRPr>
                <a:solidFill>
                  <a:schemeClr val="accent1"/>
                </a:solidFill>
              </a:defRPr>
            </a:lvl1pPr>
            <a:lvl2pPr>
              <a:defRPr>
                <a:solidFill>
                  <a:schemeClr val="accent1"/>
                </a:solidFill>
              </a:defRPr>
            </a:lvl2pPr>
          </a:lstStyle>
          <a:p>
            <a:pPr lvl="0" rtl="0"/>
            <a:r>
              <a:rPr lang="fi-FI"/>
              <a:t>Muokkaa tekstin perustyyliä</a:t>
            </a:r>
          </a:p>
          <a:p>
            <a:pPr lvl="1" rtl="0"/>
            <a:r>
              <a:rPr lang="fi-FI"/>
              <a:t>Toinen taso</a:t>
            </a:r>
          </a:p>
        </p:txBody>
      </p:sp>
    </p:spTree>
    <p:extLst>
      <p:ext uri="{BB962C8B-B14F-4D97-AF65-F5344CB8AC3E}">
        <p14:creationId xmlns:p14="http://schemas.microsoft.com/office/powerpoint/2010/main" val="844972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4_Teksti+kuva">
    <p:bg>
      <p:bgPr>
        <a:solidFill>
          <a:schemeClr val="bg2"/>
        </a:solidFill>
        <a:effectLst/>
      </p:bgPr>
    </p:bg>
    <p:spTree>
      <p:nvGrpSpPr>
        <p:cNvPr id="1" name=""/>
        <p:cNvGrpSpPr/>
        <p:nvPr/>
      </p:nvGrpSpPr>
      <p:grpSpPr>
        <a:xfrm>
          <a:off x="0" y="0"/>
          <a:ext cx="0" cy="0"/>
          <a:chOff x="0" y="0"/>
          <a:chExt cx="0" cy="0"/>
        </a:xfrm>
      </p:grpSpPr>
      <p:sp>
        <p:nvSpPr>
          <p:cNvPr id="37"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00776" y="486534"/>
            <a:ext cx="5991224" cy="6371465"/>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a:t>Lisää tai vedä ja pudota valokuva</a:t>
            </a:r>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5283799" cy="1352038"/>
          </a:xfrm>
        </p:spPr>
        <p:txBody>
          <a:bodyPr rtlCol="0" anchor="t"/>
          <a:lstStyle>
            <a:lvl1pPr rtl="0">
              <a:lnSpc>
                <a:spcPct val="100000"/>
              </a:lnSpc>
              <a:defRPr sz="3200" b="0">
                <a:solidFill>
                  <a:schemeClr val="accent6"/>
                </a:solidFill>
              </a:defRPr>
            </a:lvl1pPr>
          </a:lstStyle>
          <a:p>
            <a:pPr rtl="0"/>
            <a:r>
              <a:rPr lang="fi-FI"/>
              <a:t>4 </a:t>
            </a:r>
            <a:r>
              <a:rPr lang="fi-FI" err="1"/>
              <a:t>Teksti+kuva</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6"/>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36" name="Tekstin paikkamerkki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733427" y="2266951"/>
            <a:ext cx="4860614" cy="3371850"/>
          </a:xfrm>
        </p:spPr>
        <p:txBody>
          <a:bodyPr rtlCol="0"/>
          <a:lstStyle>
            <a:lvl1pPr marL="0" indent="0">
              <a:buNone/>
              <a:defRPr>
                <a:solidFill>
                  <a:schemeClr val="accent6"/>
                </a:solidFill>
              </a:defRPr>
            </a:lvl1pPr>
            <a:lvl2pPr>
              <a:defRPr>
                <a:solidFill>
                  <a:schemeClr val="accent6"/>
                </a:solidFill>
              </a:defRPr>
            </a:lvl2pPr>
          </a:lstStyle>
          <a:p>
            <a:pPr lvl="0" rtl="0"/>
            <a:r>
              <a:rPr lang="fi-FI"/>
              <a:t>Muokkaa tekstin perustyyliä</a:t>
            </a:r>
          </a:p>
          <a:p>
            <a:pPr lvl="1" rtl="0"/>
            <a:r>
              <a:rPr lang="fi-FI"/>
              <a:t>Toinen taso</a:t>
            </a:r>
          </a:p>
        </p:txBody>
      </p:sp>
    </p:spTree>
    <p:extLst>
      <p:ext uri="{BB962C8B-B14F-4D97-AF65-F5344CB8AC3E}">
        <p14:creationId xmlns:p14="http://schemas.microsoft.com/office/powerpoint/2010/main" val="1355591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5_Teksti+kuva">
    <p:bg>
      <p:bgPr>
        <a:solidFill>
          <a:schemeClr val="accent2"/>
        </a:solidFill>
        <a:effectLst/>
      </p:bgPr>
    </p:bg>
    <p:spTree>
      <p:nvGrpSpPr>
        <p:cNvPr id="1" name=""/>
        <p:cNvGrpSpPr/>
        <p:nvPr/>
      </p:nvGrpSpPr>
      <p:grpSpPr>
        <a:xfrm>
          <a:off x="0" y="0"/>
          <a:ext cx="0" cy="0"/>
          <a:chOff x="0" y="0"/>
          <a:chExt cx="0" cy="0"/>
        </a:xfrm>
      </p:grpSpPr>
      <p:sp>
        <p:nvSpPr>
          <p:cNvPr id="23"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00776" y="486534"/>
            <a:ext cx="5991224" cy="6371465"/>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a:t>Lisää tai vedä ja pudota valokuva</a:t>
            </a:r>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5283799" cy="1352038"/>
          </a:xfrm>
        </p:spPr>
        <p:txBody>
          <a:bodyPr rtlCol="0" anchor="t"/>
          <a:lstStyle>
            <a:lvl1pPr rtl="0">
              <a:lnSpc>
                <a:spcPct val="100000"/>
              </a:lnSpc>
              <a:defRPr sz="3200" b="0">
                <a:solidFill>
                  <a:schemeClr val="bg1"/>
                </a:solidFill>
              </a:defRPr>
            </a:lvl1pPr>
          </a:lstStyle>
          <a:p>
            <a:pPr rtl="0"/>
            <a:r>
              <a:rPr lang="fi-FI"/>
              <a:t>5 </a:t>
            </a:r>
            <a:r>
              <a:rPr lang="fi-FI" err="1"/>
              <a:t>Teksti+kuva</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bg1"/>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2" name="Tekstin paikkamerkki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733427" y="2266951"/>
            <a:ext cx="4860614" cy="3371850"/>
          </a:xfrm>
        </p:spPr>
        <p:txBody>
          <a:bodyPr rtlCol="0"/>
          <a:lstStyle>
            <a:lvl1pPr marL="0" indent="0">
              <a:buNone/>
              <a:defRPr>
                <a:solidFill>
                  <a:schemeClr val="bg1"/>
                </a:solidFill>
              </a:defRPr>
            </a:lvl1pPr>
            <a:lvl2pPr>
              <a:defRPr>
                <a:solidFill>
                  <a:schemeClr val="bg1"/>
                </a:solidFill>
              </a:defRPr>
            </a:lvl2pPr>
          </a:lstStyle>
          <a:p>
            <a:pPr lvl="0" rtl="0"/>
            <a:r>
              <a:rPr lang="fi-FI"/>
              <a:t>Muokkaa tekstin perustyyliä</a:t>
            </a:r>
          </a:p>
          <a:p>
            <a:pPr lvl="1" rtl="0"/>
            <a:r>
              <a:rPr lang="fi-FI"/>
              <a:t>Toinen taso</a:t>
            </a:r>
          </a:p>
        </p:txBody>
      </p:sp>
    </p:spTree>
    <p:extLst>
      <p:ext uri="{BB962C8B-B14F-4D97-AF65-F5344CB8AC3E}">
        <p14:creationId xmlns:p14="http://schemas.microsoft.com/office/powerpoint/2010/main" val="158118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1_Teksti+graafi">
    <p:bg>
      <p:bgPr>
        <a:solidFill>
          <a:schemeClr val="bg1"/>
        </a:solidFill>
        <a:effectLst/>
      </p:bgPr>
    </p:bg>
    <p:spTree>
      <p:nvGrpSpPr>
        <p:cNvPr id="1" name=""/>
        <p:cNvGrpSpPr/>
        <p:nvPr/>
      </p:nvGrpSpPr>
      <p:grpSpPr>
        <a:xfrm>
          <a:off x="0" y="0"/>
          <a:ext cx="0" cy="0"/>
          <a:chOff x="0" y="0"/>
          <a:chExt cx="0" cy="0"/>
        </a:xfrm>
      </p:grpSpPr>
      <p:sp>
        <p:nvSpPr>
          <p:cNvPr id="3" name="Suorakulmio 2"/>
          <p:cNvSpPr/>
          <p:nvPr userDrawn="1"/>
        </p:nvSpPr>
        <p:spPr>
          <a:xfrm>
            <a:off x="0" y="0"/>
            <a:ext cx="598067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5283799" cy="1352038"/>
          </a:xfrm>
        </p:spPr>
        <p:txBody>
          <a:bodyPr rtlCol="0" anchor="t"/>
          <a:lstStyle>
            <a:lvl1pPr rtl="0">
              <a:lnSpc>
                <a:spcPct val="100000"/>
              </a:lnSpc>
              <a:defRPr sz="3200" b="0">
                <a:solidFill>
                  <a:schemeClr val="accent1"/>
                </a:solidFill>
              </a:defRPr>
            </a:lvl1pPr>
          </a:lstStyle>
          <a:p>
            <a:pPr rtl="0"/>
            <a:r>
              <a:rPr lang="fi-FI"/>
              <a:t>1 </a:t>
            </a:r>
            <a:r>
              <a:rPr lang="fi-FI" err="1"/>
              <a:t>Teksti+graafi</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1"/>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5" name="Tekstin paikkamerkki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733427" y="2266951"/>
            <a:ext cx="4860614" cy="3371850"/>
          </a:xfrm>
        </p:spPr>
        <p:txBody>
          <a:bodyPr rtlCol="0"/>
          <a:lstStyle>
            <a:lvl1pPr marL="0" indent="0">
              <a:buNone/>
              <a:defRPr>
                <a:solidFill>
                  <a:schemeClr val="accent1"/>
                </a:solidFill>
              </a:defRPr>
            </a:lvl1pPr>
            <a:lvl2pPr>
              <a:defRPr>
                <a:solidFill>
                  <a:schemeClr val="accent1"/>
                </a:solidFill>
              </a:defRPr>
            </a:lvl2pPr>
          </a:lstStyle>
          <a:p>
            <a:pPr lvl="0" rtl="0"/>
            <a:r>
              <a:rPr lang="fi-FI"/>
              <a:t>Muokkaa tekstin perustyyliä</a:t>
            </a:r>
          </a:p>
          <a:p>
            <a:pPr lvl="1" rtl="0"/>
            <a:r>
              <a:rPr lang="fi-FI"/>
              <a:t>Toinen taso</a:t>
            </a:r>
          </a:p>
        </p:txBody>
      </p:sp>
    </p:spTree>
    <p:extLst>
      <p:ext uri="{BB962C8B-B14F-4D97-AF65-F5344CB8AC3E}">
        <p14:creationId xmlns:p14="http://schemas.microsoft.com/office/powerpoint/2010/main" val="196706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ksti+taulukko">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11156214" cy="677819"/>
          </a:xfrm>
        </p:spPr>
        <p:txBody>
          <a:bodyPr rtlCol="0" anchor="t"/>
          <a:lstStyle>
            <a:lvl1pPr rtl="0">
              <a:lnSpc>
                <a:spcPct val="100000"/>
              </a:lnSpc>
              <a:defRPr sz="3200" b="0">
                <a:solidFill>
                  <a:schemeClr val="accent1"/>
                </a:solidFill>
              </a:defRPr>
            </a:lvl1pPr>
          </a:lstStyle>
          <a:p>
            <a:pPr rtl="0"/>
            <a:r>
              <a:rPr lang="fi-FI" err="1"/>
              <a:t>Teksti+Taulukko</a:t>
            </a:r>
            <a:r>
              <a:rPr lang="fi-FI"/>
              <a:t> 32 pt </a:t>
            </a:r>
            <a:r>
              <a:rPr lang="fi-FI" err="1"/>
              <a:t>Curabitur</a:t>
            </a:r>
            <a:r>
              <a:rPr lang="fi-FI"/>
              <a:t> eli Otsikko</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33424" y="1087396"/>
            <a:ext cx="10717170" cy="601362"/>
          </a:xfrm>
        </p:spPr>
        <p:txBody>
          <a:bodyPr rtlCol="0">
            <a:normAutofit/>
          </a:bodyPr>
          <a:lstStyle>
            <a:lvl1pPr marL="0" indent="0" rtl="0">
              <a:lnSpc>
                <a:spcPct val="100000"/>
              </a:lnSpc>
              <a:spcBef>
                <a:spcPts val="0"/>
              </a:spcBef>
              <a:spcAft>
                <a:spcPts val="1000"/>
              </a:spcAft>
              <a:buFont typeface="Arial" panose="020B0604020202020204" pitchFamily="34" charset="0"/>
              <a:buNone/>
              <a:defRPr sz="1800">
                <a:solidFill>
                  <a:schemeClr val="accent1"/>
                </a:solidFill>
              </a:defRPr>
            </a:lvl1pPr>
            <a:lvl2pPr marL="552450" indent="-285750">
              <a:lnSpc>
                <a:spcPct val="100000"/>
              </a:lnSpc>
              <a:spcBef>
                <a:spcPts val="0"/>
              </a:spcBef>
              <a:spcAft>
                <a:spcPts val="1000"/>
              </a:spcAft>
              <a:buFont typeface="Arial" panose="020B0604020202020204" pitchFamily="34" charset="0"/>
              <a:buChar char="•"/>
              <a:defRPr>
                <a:solidFill>
                  <a:schemeClr val="tx1"/>
                </a:solidFill>
              </a:defRPr>
            </a:lvl2pPr>
            <a:lvl3pPr marL="542925" indent="0">
              <a:buNone/>
              <a:defRPr/>
            </a:lvl3pPr>
            <a:lvl4pPr marL="809625" indent="0">
              <a:buNone/>
              <a:defRPr/>
            </a:lvl4pPr>
            <a:lvl5pPr marL="1076325" indent="0">
              <a:buNone/>
              <a:defRPr/>
            </a:lvl5pPr>
          </a:lstStyle>
          <a:p>
            <a:pPr lvl="0" rtl="0"/>
            <a:r>
              <a:rPr lang="fi-FI"/>
              <a:t>18 pt </a:t>
            </a:r>
            <a:r>
              <a:rPr lang="fi-FI" err="1"/>
              <a:t>Sed</a:t>
            </a:r>
            <a:r>
              <a:rPr lang="fi-FI"/>
              <a:t> </a:t>
            </a:r>
            <a:r>
              <a:rPr lang="fi-FI" err="1"/>
              <a:t>finibus</a:t>
            </a:r>
            <a:r>
              <a:rPr lang="fi-FI"/>
              <a:t> </a:t>
            </a:r>
            <a:r>
              <a:rPr lang="fi-FI" err="1"/>
              <a:t>risus</a:t>
            </a:r>
            <a:r>
              <a:rPr lang="fi-FI"/>
              <a:t> </a:t>
            </a:r>
            <a:r>
              <a:rPr lang="fi-FI" err="1"/>
              <a:t>justo</a:t>
            </a:r>
            <a:r>
              <a:rPr lang="fi-FI"/>
              <a:t>, </a:t>
            </a:r>
            <a:r>
              <a:rPr lang="fi-FI" err="1"/>
              <a:t>eu</a:t>
            </a:r>
            <a:r>
              <a:rPr lang="fi-FI"/>
              <a:t> </a:t>
            </a:r>
            <a:r>
              <a:rPr lang="fi-FI" err="1"/>
              <a:t>rutrum</a:t>
            </a:r>
            <a:r>
              <a:rPr lang="fi-FI"/>
              <a:t> </a:t>
            </a:r>
            <a:r>
              <a:rPr lang="fi-FI" err="1"/>
              <a:t>justo</a:t>
            </a:r>
            <a:r>
              <a:rPr lang="fi-FI"/>
              <a:t> </a:t>
            </a:r>
            <a:r>
              <a:rPr lang="fi-FI" err="1"/>
              <a:t>porttitor</a:t>
            </a:r>
            <a:r>
              <a:rPr lang="fi-FI"/>
              <a:t> </a:t>
            </a:r>
            <a:r>
              <a:rPr lang="fi-FI" err="1"/>
              <a:t>ac</a:t>
            </a:r>
            <a:r>
              <a:rPr lang="fi-FI"/>
              <a:t>. </a:t>
            </a:r>
            <a:r>
              <a:rPr lang="fi-FI" err="1"/>
              <a:t>Maecenas</a:t>
            </a:r>
            <a:r>
              <a:rPr lang="fi-FI"/>
              <a:t> </a:t>
            </a:r>
            <a:r>
              <a:rPr lang="fi-FI" err="1"/>
              <a:t>mauris</a:t>
            </a:r>
            <a:r>
              <a:rPr lang="fi-FI"/>
              <a:t> </a:t>
            </a:r>
            <a:r>
              <a:rPr lang="fi-FI" err="1"/>
              <a:t>velit</a:t>
            </a:r>
            <a:r>
              <a:rPr lang="fi-FI"/>
              <a:t>, </a:t>
            </a:r>
            <a:r>
              <a:rPr lang="fi-FI" err="1"/>
              <a:t>ullamcorper</a:t>
            </a:r>
            <a:r>
              <a:rPr lang="fi-FI"/>
              <a:t> </a:t>
            </a:r>
            <a:r>
              <a:rPr lang="fi-FI" err="1"/>
              <a:t>eu</a:t>
            </a:r>
            <a:r>
              <a:rPr lang="fi-FI"/>
              <a:t> </a:t>
            </a:r>
            <a:r>
              <a:rPr lang="fi-FI" err="1"/>
              <a:t>justo</a:t>
            </a:r>
            <a:r>
              <a:rPr lang="fi-FI"/>
              <a:t> sit </a:t>
            </a:r>
            <a:r>
              <a:rPr lang="fi-FI" err="1"/>
              <a:t>amet</a:t>
            </a:r>
            <a:r>
              <a:rPr lang="fi-FI"/>
              <a:t>, </a:t>
            </a:r>
            <a:r>
              <a:rPr lang="fi-FI" err="1"/>
              <a:t>condimentum</a:t>
            </a:r>
            <a:r>
              <a:rPr lang="fi-FI"/>
              <a:t> </a:t>
            </a:r>
            <a:r>
              <a:rPr lang="fi-FI" err="1"/>
              <a:t>facilisis</a:t>
            </a:r>
            <a:r>
              <a:rPr lang="fi-FI"/>
              <a:t> </a:t>
            </a:r>
            <a:r>
              <a:rPr lang="fi-FI" err="1"/>
              <a:t>ipsum</a:t>
            </a:r>
            <a:r>
              <a:rPr lang="fi-FI"/>
              <a: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1"/>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883591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umeronosto">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9052833" cy="895350"/>
          </a:xfrm>
        </p:spPr>
        <p:txBody>
          <a:bodyPr rtlCol="0" anchor="t"/>
          <a:lstStyle>
            <a:lvl1pPr rtl="0">
              <a:lnSpc>
                <a:spcPct val="100000"/>
              </a:lnSpc>
              <a:defRPr sz="3200" b="0">
                <a:solidFill>
                  <a:schemeClr val="bg2"/>
                </a:solidFill>
              </a:defRPr>
            </a:lvl1pPr>
          </a:lstStyle>
          <a:p>
            <a:pPr rtl="0"/>
            <a:r>
              <a:rPr lang="fi-FI"/>
              <a:t>Numeronosto 32 pt </a:t>
            </a:r>
            <a:r>
              <a:rPr lang="fi-FI" err="1"/>
              <a:t>Curabitur</a:t>
            </a:r>
            <a:r>
              <a:rPr lang="fi-FI"/>
              <a:t> </a:t>
            </a:r>
            <a:r>
              <a:rPr lang="fi-FI" err="1"/>
              <a:t>aliquam</a:t>
            </a:r>
            <a:br>
              <a:rPr lang="fi-FI"/>
            </a:br>
            <a:r>
              <a:rPr lang="fi-FI" err="1"/>
              <a:t>bibendum</a:t>
            </a:r>
            <a:r>
              <a:rPr lang="fi-FI"/>
              <a:t> </a:t>
            </a:r>
            <a:r>
              <a:rPr lang="fi-FI" err="1"/>
              <a:t>orci</a:t>
            </a:r>
            <a:r>
              <a:rPr lang="fi-FI"/>
              <a:t> </a:t>
            </a:r>
            <a:r>
              <a:rPr lang="fi-FI" err="1"/>
              <a:t>eu</a:t>
            </a:r>
            <a:r>
              <a:rPr lang="fi-FI"/>
              <a:t> </a:t>
            </a:r>
            <a:r>
              <a:rPr lang="fi-FI" err="1"/>
              <a:t>feugiat</a:t>
            </a:r>
            <a:r>
              <a:rPr lang="fi-FI"/>
              <a:t> elit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bg2"/>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4" name="Tekstin paikkamerkki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747951" y="3502019"/>
            <a:ext cx="2191668" cy="1440000"/>
          </a:xfrm>
        </p:spPr>
        <p:txBody>
          <a:bodyPr rtlCol="0" anchor="t"/>
          <a:lstStyle>
            <a:lvl1pPr marL="0" indent="0" algn="l" rtl="0">
              <a:buNone/>
              <a:defRPr sz="1600">
                <a:solidFill>
                  <a:schemeClr val="bg2"/>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15" name="Tekstin paikkamerkki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3410756" y="2376884"/>
            <a:ext cx="2278634" cy="737020"/>
          </a:xfrm>
        </p:spPr>
        <p:txBody>
          <a:bodyPr rtlCol="0" anchor="t"/>
          <a:lstStyle>
            <a:lvl1pPr marL="0" indent="0" algn="l">
              <a:buNone/>
              <a:defRPr sz="6400" b="1" spc="20" baseline="0">
                <a:solidFill>
                  <a:schemeClr val="bg2"/>
                </a:solidFill>
              </a:defRPr>
            </a:lvl1pPr>
            <a:lvl2pPr marL="266700" indent="0" algn="ctr">
              <a:buNone/>
              <a:defRPr sz="1600">
                <a:solidFill>
                  <a:schemeClr val="tx1"/>
                </a:solidFill>
              </a:defRPr>
            </a:lvl2pPr>
            <a:lvl3pPr marL="542925" indent="0" algn="ctr">
              <a:buNone/>
              <a:defRPr sz="1600">
                <a:solidFill>
                  <a:schemeClr val="tx1"/>
                </a:solidFill>
              </a:defRPr>
            </a:lvl3pPr>
            <a:lvl4pPr marL="809625" indent="0" algn="ctr">
              <a:buNone/>
              <a:defRPr sz="1600">
                <a:solidFill>
                  <a:schemeClr val="tx1"/>
                </a:solidFill>
              </a:defRPr>
            </a:lvl4pPr>
            <a:lvl5pPr marL="1076325" indent="0" algn="ctr">
              <a:buNone/>
              <a:defRPr sz="1600">
                <a:solidFill>
                  <a:schemeClr val="tx1"/>
                </a:solidFill>
              </a:defRPr>
            </a:lvl5pPr>
          </a:lstStyle>
          <a:p>
            <a:pPr lvl="0" rtl="0"/>
            <a:r>
              <a:rPr lang="fi-FI"/>
              <a:t>1 234</a:t>
            </a:r>
          </a:p>
        </p:txBody>
      </p:sp>
      <p:sp>
        <p:nvSpPr>
          <p:cNvPr id="16" name="Tekstin paikkamerkki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8777048" y="2376884"/>
            <a:ext cx="2245178" cy="737020"/>
          </a:xfrm>
        </p:spPr>
        <p:txBody>
          <a:bodyPr rtlCol="0" anchor="t"/>
          <a:lstStyle>
            <a:lvl1pPr marL="0" indent="0" algn="l">
              <a:buNone/>
              <a:defRPr sz="6400" b="1" spc="20" baseline="0">
                <a:solidFill>
                  <a:schemeClr val="bg2"/>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1 234</a:t>
            </a:r>
          </a:p>
        </p:txBody>
      </p:sp>
      <p:sp>
        <p:nvSpPr>
          <p:cNvPr id="17" name="Tekstin paikkamerkki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6094199" y="3502019"/>
            <a:ext cx="2245178" cy="1440000"/>
          </a:xfrm>
        </p:spPr>
        <p:txBody>
          <a:bodyPr rtlCol="0" anchor="t"/>
          <a:lstStyle>
            <a:lvl1pPr marL="0" indent="0" algn="l" rtl="0">
              <a:buNone/>
              <a:defRPr sz="1600">
                <a:solidFill>
                  <a:schemeClr val="bg2"/>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18" name="Tekstin paikkamerkki 4">
            <a:extLst>
              <a:ext uri="{FF2B5EF4-FFF2-40B4-BE49-F238E27FC236}">
                <a16:creationId xmlns:a16="http://schemas.microsoft.com/office/drawing/2014/main" id="{1F5B3657-F2AE-455A-BF81-1A0C2ACECD20}"/>
              </a:ext>
            </a:extLst>
          </p:cNvPr>
          <p:cNvSpPr>
            <a:spLocks noGrp="1"/>
          </p:cNvSpPr>
          <p:nvPr>
            <p:ph type="body" sz="quarter" idx="34" hasCustomPrompt="1"/>
          </p:nvPr>
        </p:nvSpPr>
        <p:spPr>
          <a:xfrm>
            <a:off x="747951" y="2376884"/>
            <a:ext cx="2230931" cy="737020"/>
          </a:xfrm>
        </p:spPr>
        <p:txBody>
          <a:bodyPr rtlCol="0" anchor="t"/>
          <a:lstStyle>
            <a:lvl1pPr marL="0" indent="0" algn="l">
              <a:buFont typeface="Arial" panose="020B0604020202020204" pitchFamily="34" charset="0"/>
              <a:buNone/>
              <a:defRPr sz="6400" b="1" spc="20" baseline="0">
                <a:solidFill>
                  <a:schemeClr val="bg2"/>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1 234</a:t>
            </a:r>
          </a:p>
        </p:txBody>
      </p:sp>
      <p:sp>
        <p:nvSpPr>
          <p:cNvPr id="19" name="Tekstin paikkamerkki 5">
            <a:extLst>
              <a:ext uri="{FF2B5EF4-FFF2-40B4-BE49-F238E27FC236}">
                <a16:creationId xmlns:a16="http://schemas.microsoft.com/office/drawing/2014/main" id="{6A983D98-E0AB-429A-9EC2-B50D4216D691}"/>
              </a:ext>
            </a:extLst>
          </p:cNvPr>
          <p:cNvSpPr>
            <a:spLocks noGrp="1"/>
          </p:cNvSpPr>
          <p:nvPr>
            <p:ph type="body" sz="quarter" idx="35" hasCustomPrompt="1"/>
          </p:nvPr>
        </p:nvSpPr>
        <p:spPr>
          <a:xfrm>
            <a:off x="6121264" y="2376884"/>
            <a:ext cx="2223909" cy="737020"/>
          </a:xfrm>
        </p:spPr>
        <p:txBody>
          <a:bodyPr rtlCol="0" anchor="t"/>
          <a:lstStyle>
            <a:lvl1pPr marL="0" indent="0" algn="l">
              <a:buFont typeface="Arial" panose="020B0604020202020204" pitchFamily="34" charset="0"/>
              <a:buNone/>
              <a:defRPr sz="6400" b="1" spc="20" baseline="0">
                <a:solidFill>
                  <a:schemeClr val="bg2"/>
                </a:solidFill>
              </a:defRPr>
            </a:lvl1pPr>
            <a:lvl2pPr marL="266700" indent="0" algn="ctr">
              <a:buNone/>
              <a:defRPr sz="1600">
                <a:solidFill>
                  <a:schemeClr val="tx1"/>
                </a:solidFill>
              </a:defRPr>
            </a:lvl2pPr>
            <a:lvl3pPr marL="542925" indent="0" algn="ctr">
              <a:buNone/>
              <a:defRPr sz="1600">
                <a:solidFill>
                  <a:schemeClr val="tx1"/>
                </a:solidFill>
              </a:defRPr>
            </a:lvl3pPr>
            <a:lvl4pPr marL="809625" indent="0" algn="ctr">
              <a:buNone/>
              <a:defRPr sz="1600">
                <a:solidFill>
                  <a:schemeClr val="tx1"/>
                </a:solidFill>
              </a:defRPr>
            </a:lvl4pPr>
            <a:lvl5pPr marL="1076325" indent="0" algn="ctr">
              <a:buNone/>
              <a:defRPr sz="1600">
                <a:solidFill>
                  <a:schemeClr val="tx1"/>
                </a:solidFill>
              </a:defRPr>
            </a:lvl5pPr>
          </a:lstStyle>
          <a:p>
            <a:pPr lvl="0" rtl="0"/>
            <a:r>
              <a:rPr lang="fi-FI"/>
              <a:t>1 234</a:t>
            </a:r>
          </a:p>
        </p:txBody>
      </p:sp>
      <p:sp>
        <p:nvSpPr>
          <p:cNvPr id="21" name="Vertailu, vasen paikkamerkki 2">
            <a:extLst>
              <a:ext uri="{FF2B5EF4-FFF2-40B4-BE49-F238E27FC236}">
                <a16:creationId xmlns:a16="http://schemas.microsoft.com/office/drawing/2014/main" id="{78A963F8-6F6E-440E-B3B3-DDE13C083A36}"/>
              </a:ext>
            </a:extLst>
          </p:cNvPr>
          <p:cNvSpPr>
            <a:spLocks noGrp="1"/>
          </p:cNvSpPr>
          <p:nvPr>
            <p:ph type="body" sz="quarter" idx="37" hasCustomPrompt="1"/>
          </p:nvPr>
        </p:nvSpPr>
        <p:spPr>
          <a:xfrm>
            <a:off x="3377290" y="3502019"/>
            <a:ext cx="2279238" cy="1440000"/>
          </a:xfrm>
        </p:spPr>
        <p:txBody>
          <a:bodyPr rtlCol="0" anchor="t"/>
          <a:lstStyle>
            <a:lvl1pPr marL="0" indent="0" algn="l" rtl="0">
              <a:buFont typeface="Arial" panose="020B0604020202020204" pitchFamily="34" charset="0"/>
              <a:buNone/>
              <a:defRPr lang="fi-FI" sz="1600" kern="1200" dirty="0">
                <a:solidFill>
                  <a:schemeClr val="bg2"/>
                </a:solidFill>
                <a:latin typeface="+mn-lt"/>
                <a:ea typeface="+mn-ea"/>
                <a:cs typeface="+mn-cs"/>
              </a:defRPr>
            </a:lvl1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23" name="Tekstin paikkamerkki 7">
            <a:extLst>
              <a:ext uri="{FF2B5EF4-FFF2-40B4-BE49-F238E27FC236}">
                <a16:creationId xmlns:a16="http://schemas.microsoft.com/office/drawing/2014/main" id="{77D6BBBA-F4A3-45D4-91BC-A405FFDC7C3D}"/>
              </a:ext>
            </a:extLst>
          </p:cNvPr>
          <p:cNvSpPr>
            <a:spLocks noGrp="1"/>
          </p:cNvSpPr>
          <p:nvPr>
            <p:ph type="body" sz="quarter" idx="38" hasCustomPrompt="1"/>
          </p:nvPr>
        </p:nvSpPr>
        <p:spPr>
          <a:xfrm>
            <a:off x="8777049" y="3502019"/>
            <a:ext cx="2245178" cy="1440000"/>
          </a:xfrm>
        </p:spPr>
        <p:txBody>
          <a:bodyPr rtlCol="0" anchor="t"/>
          <a:lstStyle>
            <a:lvl1pPr marL="0" indent="0" algn="l" rtl="0">
              <a:buNone/>
              <a:defRPr sz="1600">
                <a:solidFill>
                  <a:schemeClr val="bg2"/>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Tree>
    <p:extLst>
      <p:ext uri="{BB962C8B-B14F-4D97-AF65-F5344CB8AC3E}">
        <p14:creationId xmlns:p14="http://schemas.microsoft.com/office/powerpoint/2010/main" val="1118794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fiikka">
    <p:bg>
      <p:bgPr>
        <a:solidFill>
          <a:schemeClr val="accent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9052833" cy="895350"/>
          </a:xfrm>
        </p:spPr>
        <p:txBody>
          <a:bodyPr rtlCol="0" anchor="t"/>
          <a:lstStyle>
            <a:lvl1pPr rtl="0">
              <a:lnSpc>
                <a:spcPct val="100000"/>
              </a:lnSpc>
              <a:defRPr sz="3200" b="0">
                <a:solidFill>
                  <a:schemeClr val="accent5"/>
                </a:solidFill>
              </a:defRPr>
            </a:lvl1pPr>
          </a:lstStyle>
          <a:p>
            <a:pPr rtl="0"/>
            <a:r>
              <a:rPr lang="fi-FI"/>
              <a:t>Numeronosto 32 pt </a:t>
            </a:r>
            <a:r>
              <a:rPr lang="fi-FI" err="1"/>
              <a:t>Curabitur</a:t>
            </a:r>
            <a:r>
              <a:rPr lang="fi-FI"/>
              <a:t> </a:t>
            </a:r>
            <a:r>
              <a:rPr lang="fi-FI" err="1"/>
              <a:t>aliquam</a:t>
            </a:r>
            <a:br>
              <a:rPr lang="fi-FI"/>
            </a:br>
            <a:r>
              <a:rPr lang="fi-FI" err="1"/>
              <a:t>bibendum</a:t>
            </a:r>
            <a:r>
              <a:rPr lang="fi-FI"/>
              <a:t> </a:t>
            </a:r>
            <a:r>
              <a:rPr lang="fi-FI" err="1"/>
              <a:t>orci</a:t>
            </a:r>
            <a:r>
              <a:rPr lang="fi-FI"/>
              <a:t> </a:t>
            </a:r>
            <a:r>
              <a:rPr lang="fi-FI" err="1"/>
              <a:t>eu</a:t>
            </a:r>
            <a:r>
              <a:rPr lang="fi-FI"/>
              <a:t> </a:t>
            </a:r>
            <a:r>
              <a:rPr lang="fi-FI" err="1"/>
              <a:t>feugiat</a:t>
            </a:r>
            <a:r>
              <a:rPr lang="fi-FI"/>
              <a:t> elit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5"/>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4" name="Tekstin paikkamerkki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747951" y="3502019"/>
            <a:ext cx="1620000" cy="1440000"/>
          </a:xfrm>
        </p:spPr>
        <p:txBody>
          <a:bodyPr rtlCol="0" anchor="t"/>
          <a:lstStyle>
            <a:lvl1pPr marL="0" indent="0" algn="l" rtl="0">
              <a:buNone/>
              <a:defRPr sz="1600">
                <a:solidFill>
                  <a:schemeClr val="accent5"/>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16" name="Tekstin paikkamerkki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9910497" y="3502019"/>
            <a:ext cx="1620000" cy="1449176"/>
          </a:xfrm>
        </p:spPr>
        <p:txBody>
          <a:bodyPr rtlCol="0" anchor="t"/>
          <a:lstStyle>
            <a:lvl1pPr marL="0" indent="0" algn="l" rtl="0">
              <a:buNone/>
              <a:defRPr lang="fi-FI" sz="1600" kern="1200" dirty="0">
                <a:solidFill>
                  <a:schemeClr val="accent5"/>
                </a:solidFill>
                <a:latin typeface="+mn-lt"/>
                <a:ea typeface="+mn-ea"/>
                <a:cs typeface="+mn-cs"/>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17" name="Tekstin paikkamerkki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5225014" y="3502019"/>
            <a:ext cx="1620000" cy="1440000"/>
          </a:xfrm>
        </p:spPr>
        <p:txBody>
          <a:bodyPr rtlCol="0" anchor="t"/>
          <a:lstStyle>
            <a:lvl1pPr marL="0" indent="0" algn="l" rtl="0">
              <a:buNone/>
              <a:defRPr sz="1600">
                <a:solidFill>
                  <a:schemeClr val="accent5"/>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21" name="Vertailu, vasen paikkamerkki 2">
            <a:extLst>
              <a:ext uri="{FF2B5EF4-FFF2-40B4-BE49-F238E27FC236}">
                <a16:creationId xmlns:a16="http://schemas.microsoft.com/office/drawing/2014/main" id="{78A963F8-6F6E-440E-B3B3-DDE13C083A36}"/>
              </a:ext>
            </a:extLst>
          </p:cNvPr>
          <p:cNvSpPr>
            <a:spLocks noGrp="1"/>
          </p:cNvSpPr>
          <p:nvPr>
            <p:ph type="body" sz="quarter" idx="37" hasCustomPrompt="1"/>
          </p:nvPr>
        </p:nvSpPr>
        <p:spPr>
          <a:xfrm>
            <a:off x="2990601" y="3502019"/>
            <a:ext cx="1620000" cy="1440000"/>
          </a:xfrm>
        </p:spPr>
        <p:txBody>
          <a:bodyPr rtlCol="0" anchor="t"/>
          <a:lstStyle>
            <a:lvl1pPr marL="0" indent="0" algn="l" rtl="0">
              <a:buFont typeface="Arial" panose="020B0604020202020204" pitchFamily="34" charset="0"/>
              <a:buNone/>
              <a:defRPr lang="fi-FI" sz="1600" kern="1200" dirty="0">
                <a:solidFill>
                  <a:schemeClr val="accent5"/>
                </a:solidFill>
                <a:latin typeface="+mn-lt"/>
                <a:ea typeface="+mn-ea"/>
                <a:cs typeface="+mn-cs"/>
              </a:defRPr>
            </a:lvl1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23" name="Tekstin paikkamerkki 7">
            <a:extLst>
              <a:ext uri="{FF2B5EF4-FFF2-40B4-BE49-F238E27FC236}">
                <a16:creationId xmlns:a16="http://schemas.microsoft.com/office/drawing/2014/main" id="{77D6BBBA-F4A3-45D4-91BC-A405FFDC7C3D}"/>
              </a:ext>
            </a:extLst>
          </p:cNvPr>
          <p:cNvSpPr>
            <a:spLocks noGrp="1"/>
          </p:cNvSpPr>
          <p:nvPr>
            <p:ph type="body" sz="quarter" idx="38" hasCustomPrompt="1"/>
          </p:nvPr>
        </p:nvSpPr>
        <p:spPr>
          <a:xfrm>
            <a:off x="7567755" y="3511195"/>
            <a:ext cx="1620000" cy="1440000"/>
          </a:xfrm>
        </p:spPr>
        <p:txBody>
          <a:bodyPr rtlCol="0" anchor="t"/>
          <a:lstStyle>
            <a:lvl1pPr marL="0" indent="0" algn="l" rtl="0">
              <a:buNone/>
              <a:defRPr sz="1600">
                <a:solidFill>
                  <a:schemeClr val="accent5"/>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6" name="Freeform 5"/>
          <p:cNvSpPr>
            <a:spLocks noEditPoints="1"/>
          </p:cNvSpPr>
          <p:nvPr userDrawn="1"/>
        </p:nvSpPr>
        <p:spPr bwMode="auto">
          <a:xfrm>
            <a:off x="747951" y="2432390"/>
            <a:ext cx="627769" cy="627769"/>
          </a:xfrm>
          <a:custGeom>
            <a:avLst/>
            <a:gdLst>
              <a:gd name="T0" fmla="*/ 196 w 392"/>
              <a:gd name="T1" fmla="*/ 392 h 392"/>
              <a:gd name="T2" fmla="*/ 0 w 392"/>
              <a:gd name="T3" fmla="*/ 196 h 392"/>
              <a:gd name="T4" fmla="*/ 196 w 392"/>
              <a:gd name="T5" fmla="*/ 0 h 392"/>
              <a:gd name="T6" fmla="*/ 392 w 392"/>
              <a:gd name="T7" fmla="*/ 196 h 392"/>
              <a:gd name="T8" fmla="*/ 196 w 392"/>
              <a:gd name="T9" fmla="*/ 392 h 392"/>
              <a:gd name="T10" fmla="*/ 196 w 392"/>
              <a:gd name="T11" fmla="*/ 40 h 392"/>
              <a:gd name="T12" fmla="*/ 40 w 392"/>
              <a:gd name="T13" fmla="*/ 196 h 392"/>
              <a:gd name="T14" fmla="*/ 196 w 392"/>
              <a:gd name="T15" fmla="*/ 352 h 392"/>
              <a:gd name="T16" fmla="*/ 352 w 392"/>
              <a:gd name="T17" fmla="*/ 196 h 392"/>
              <a:gd name="T18" fmla="*/ 196 w 392"/>
              <a:gd name="T19" fmla="*/ 4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392">
                <a:moveTo>
                  <a:pt x="196" y="392"/>
                </a:moveTo>
                <a:cubicBezTo>
                  <a:pt x="88" y="392"/>
                  <a:pt x="0" y="304"/>
                  <a:pt x="0" y="196"/>
                </a:cubicBezTo>
                <a:cubicBezTo>
                  <a:pt x="0" y="88"/>
                  <a:pt x="88" y="0"/>
                  <a:pt x="196" y="0"/>
                </a:cubicBezTo>
                <a:cubicBezTo>
                  <a:pt x="304" y="0"/>
                  <a:pt x="392" y="88"/>
                  <a:pt x="392" y="196"/>
                </a:cubicBezTo>
                <a:cubicBezTo>
                  <a:pt x="392" y="304"/>
                  <a:pt x="304" y="392"/>
                  <a:pt x="196" y="392"/>
                </a:cubicBezTo>
                <a:close/>
                <a:moveTo>
                  <a:pt x="196" y="40"/>
                </a:moveTo>
                <a:cubicBezTo>
                  <a:pt x="110" y="40"/>
                  <a:pt x="40" y="110"/>
                  <a:pt x="40" y="196"/>
                </a:cubicBezTo>
                <a:cubicBezTo>
                  <a:pt x="40" y="282"/>
                  <a:pt x="110" y="352"/>
                  <a:pt x="196" y="352"/>
                </a:cubicBezTo>
                <a:cubicBezTo>
                  <a:pt x="282" y="352"/>
                  <a:pt x="352" y="282"/>
                  <a:pt x="352" y="196"/>
                </a:cubicBezTo>
                <a:cubicBezTo>
                  <a:pt x="352" y="110"/>
                  <a:pt x="282" y="40"/>
                  <a:pt x="196" y="4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Freeform 9"/>
          <p:cNvSpPr>
            <a:spLocks noEditPoints="1"/>
          </p:cNvSpPr>
          <p:nvPr userDrawn="1"/>
        </p:nvSpPr>
        <p:spPr bwMode="auto">
          <a:xfrm>
            <a:off x="2990601" y="2432390"/>
            <a:ext cx="627769" cy="628442"/>
          </a:xfrm>
          <a:custGeom>
            <a:avLst/>
            <a:gdLst>
              <a:gd name="T0" fmla="*/ 933 w 933"/>
              <a:gd name="T1" fmla="*/ 934 h 934"/>
              <a:gd name="T2" fmla="*/ 0 w 933"/>
              <a:gd name="T3" fmla="*/ 934 h 934"/>
              <a:gd name="T4" fmla="*/ 0 w 933"/>
              <a:gd name="T5" fmla="*/ 0 h 934"/>
              <a:gd name="T6" fmla="*/ 933 w 933"/>
              <a:gd name="T7" fmla="*/ 0 h 934"/>
              <a:gd name="T8" fmla="*/ 933 w 933"/>
              <a:gd name="T9" fmla="*/ 934 h 934"/>
              <a:gd name="T10" fmla="*/ 95 w 933"/>
              <a:gd name="T11" fmla="*/ 839 h 934"/>
              <a:gd name="T12" fmla="*/ 837 w 933"/>
              <a:gd name="T13" fmla="*/ 839 h 934"/>
              <a:gd name="T14" fmla="*/ 837 w 933"/>
              <a:gd name="T15" fmla="*/ 96 h 934"/>
              <a:gd name="T16" fmla="*/ 95 w 933"/>
              <a:gd name="T17" fmla="*/ 96 h 934"/>
              <a:gd name="T18" fmla="*/ 95 w 933"/>
              <a:gd name="T19" fmla="*/ 839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3" h="934">
                <a:moveTo>
                  <a:pt x="933" y="934"/>
                </a:moveTo>
                <a:lnTo>
                  <a:pt x="0" y="934"/>
                </a:lnTo>
                <a:lnTo>
                  <a:pt x="0" y="0"/>
                </a:lnTo>
                <a:lnTo>
                  <a:pt x="933" y="0"/>
                </a:lnTo>
                <a:lnTo>
                  <a:pt x="933" y="934"/>
                </a:lnTo>
                <a:close/>
                <a:moveTo>
                  <a:pt x="95" y="839"/>
                </a:moveTo>
                <a:lnTo>
                  <a:pt x="837" y="839"/>
                </a:lnTo>
                <a:lnTo>
                  <a:pt x="837" y="96"/>
                </a:lnTo>
                <a:lnTo>
                  <a:pt x="95" y="96"/>
                </a:lnTo>
                <a:lnTo>
                  <a:pt x="95" y="839"/>
                </a:lnTo>
                <a:close/>
              </a:path>
            </a:pathLst>
          </a:custGeom>
          <a:solidFill>
            <a:srgbClr val="FF86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13"/>
          <p:cNvSpPr>
            <a:spLocks noEditPoints="1"/>
          </p:cNvSpPr>
          <p:nvPr userDrawn="1"/>
        </p:nvSpPr>
        <p:spPr bwMode="auto">
          <a:xfrm>
            <a:off x="5225014" y="2432390"/>
            <a:ext cx="736097" cy="628442"/>
          </a:xfrm>
          <a:custGeom>
            <a:avLst/>
            <a:gdLst>
              <a:gd name="T0" fmla="*/ 1094 w 1094"/>
              <a:gd name="T1" fmla="*/ 934 h 934"/>
              <a:gd name="T2" fmla="*/ 0 w 1094"/>
              <a:gd name="T3" fmla="*/ 934 h 934"/>
              <a:gd name="T4" fmla="*/ 547 w 1094"/>
              <a:gd name="T5" fmla="*/ 0 h 934"/>
              <a:gd name="T6" fmla="*/ 1094 w 1094"/>
              <a:gd name="T7" fmla="*/ 934 h 934"/>
              <a:gd name="T8" fmla="*/ 167 w 1094"/>
              <a:gd name="T9" fmla="*/ 839 h 934"/>
              <a:gd name="T10" fmla="*/ 928 w 1094"/>
              <a:gd name="T11" fmla="*/ 839 h 934"/>
              <a:gd name="T12" fmla="*/ 547 w 1094"/>
              <a:gd name="T13" fmla="*/ 189 h 934"/>
              <a:gd name="T14" fmla="*/ 167 w 1094"/>
              <a:gd name="T15" fmla="*/ 839 h 9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4" h="934">
                <a:moveTo>
                  <a:pt x="1094" y="934"/>
                </a:moveTo>
                <a:lnTo>
                  <a:pt x="0" y="934"/>
                </a:lnTo>
                <a:lnTo>
                  <a:pt x="547" y="0"/>
                </a:lnTo>
                <a:lnTo>
                  <a:pt x="1094" y="934"/>
                </a:lnTo>
                <a:close/>
                <a:moveTo>
                  <a:pt x="167" y="839"/>
                </a:moveTo>
                <a:lnTo>
                  <a:pt x="928" y="839"/>
                </a:lnTo>
                <a:lnTo>
                  <a:pt x="547" y="189"/>
                </a:lnTo>
                <a:lnTo>
                  <a:pt x="167" y="83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6" name="Freeform 17"/>
          <p:cNvSpPr>
            <a:spLocks noEditPoints="1"/>
          </p:cNvSpPr>
          <p:nvPr userDrawn="1"/>
        </p:nvSpPr>
        <p:spPr bwMode="auto">
          <a:xfrm>
            <a:off x="7567755" y="2432390"/>
            <a:ext cx="736097" cy="628442"/>
          </a:xfrm>
          <a:custGeom>
            <a:avLst/>
            <a:gdLst>
              <a:gd name="T0" fmla="*/ 821 w 1094"/>
              <a:gd name="T1" fmla="*/ 934 h 934"/>
              <a:gd name="T2" fmla="*/ 274 w 1094"/>
              <a:gd name="T3" fmla="*/ 934 h 934"/>
              <a:gd name="T4" fmla="*/ 0 w 1094"/>
              <a:gd name="T5" fmla="*/ 467 h 934"/>
              <a:gd name="T6" fmla="*/ 274 w 1094"/>
              <a:gd name="T7" fmla="*/ 0 h 934"/>
              <a:gd name="T8" fmla="*/ 821 w 1094"/>
              <a:gd name="T9" fmla="*/ 0 h 934"/>
              <a:gd name="T10" fmla="*/ 1094 w 1094"/>
              <a:gd name="T11" fmla="*/ 467 h 934"/>
              <a:gd name="T12" fmla="*/ 821 w 1094"/>
              <a:gd name="T13" fmla="*/ 934 h 934"/>
              <a:gd name="T14" fmla="*/ 328 w 1094"/>
              <a:gd name="T15" fmla="*/ 839 h 934"/>
              <a:gd name="T16" fmla="*/ 766 w 1094"/>
              <a:gd name="T17" fmla="*/ 839 h 934"/>
              <a:gd name="T18" fmla="*/ 985 w 1094"/>
              <a:gd name="T19" fmla="*/ 467 h 934"/>
              <a:gd name="T20" fmla="*/ 766 w 1094"/>
              <a:gd name="T21" fmla="*/ 96 h 934"/>
              <a:gd name="T22" fmla="*/ 328 w 1094"/>
              <a:gd name="T23" fmla="*/ 96 h 934"/>
              <a:gd name="T24" fmla="*/ 109 w 1094"/>
              <a:gd name="T25" fmla="*/ 467 h 934"/>
              <a:gd name="T26" fmla="*/ 328 w 1094"/>
              <a:gd name="T27" fmla="*/ 839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4" h="934">
                <a:moveTo>
                  <a:pt x="821" y="934"/>
                </a:moveTo>
                <a:lnTo>
                  <a:pt x="274" y="934"/>
                </a:lnTo>
                <a:lnTo>
                  <a:pt x="0" y="467"/>
                </a:lnTo>
                <a:lnTo>
                  <a:pt x="274" y="0"/>
                </a:lnTo>
                <a:lnTo>
                  <a:pt x="821" y="0"/>
                </a:lnTo>
                <a:lnTo>
                  <a:pt x="1094" y="467"/>
                </a:lnTo>
                <a:lnTo>
                  <a:pt x="821" y="934"/>
                </a:lnTo>
                <a:close/>
                <a:moveTo>
                  <a:pt x="328" y="839"/>
                </a:moveTo>
                <a:lnTo>
                  <a:pt x="766" y="839"/>
                </a:lnTo>
                <a:lnTo>
                  <a:pt x="985" y="467"/>
                </a:lnTo>
                <a:lnTo>
                  <a:pt x="766" y="96"/>
                </a:lnTo>
                <a:lnTo>
                  <a:pt x="328" y="96"/>
                </a:lnTo>
                <a:lnTo>
                  <a:pt x="109" y="467"/>
                </a:lnTo>
                <a:lnTo>
                  <a:pt x="328" y="8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0" name="Freeform 21"/>
          <p:cNvSpPr>
            <a:spLocks noEditPoints="1"/>
          </p:cNvSpPr>
          <p:nvPr userDrawn="1"/>
        </p:nvSpPr>
        <p:spPr bwMode="auto">
          <a:xfrm>
            <a:off x="9910497" y="2432390"/>
            <a:ext cx="628442" cy="628442"/>
          </a:xfrm>
          <a:custGeom>
            <a:avLst/>
            <a:gdLst>
              <a:gd name="T0" fmla="*/ 791 w 934"/>
              <a:gd name="T1" fmla="*/ 934 h 934"/>
              <a:gd name="T2" fmla="*/ 143 w 934"/>
              <a:gd name="T3" fmla="*/ 934 h 934"/>
              <a:gd name="T4" fmla="*/ 0 w 934"/>
              <a:gd name="T5" fmla="*/ 791 h 934"/>
              <a:gd name="T6" fmla="*/ 0 w 934"/>
              <a:gd name="T7" fmla="*/ 143 h 934"/>
              <a:gd name="T8" fmla="*/ 143 w 934"/>
              <a:gd name="T9" fmla="*/ 0 h 934"/>
              <a:gd name="T10" fmla="*/ 791 w 934"/>
              <a:gd name="T11" fmla="*/ 0 h 934"/>
              <a:gd name="T12" fmla="*/ 934 w 934"/>
              <a:gd name="T13" fmla="*/ 143 h 934"/>
              <a:gd name="T14" fmla="*/ 934 w 934"/>
              <a:gd name="T15" fmla="*/ 791 h 934"/>
              <a:gd name="T16" fmla="*/ 791 w 934"/>
              <a:gd name="T17" fmla="*/ 934 h 934"/>
              <a:gd name="T18" fmla="*/ 181 w 934"/>
              <a:gd name="T19" fmla="*/ 839 h 934"/>
              <a:gd name="T20" fmla="*/ 753 w 934"/>
              <a:gd name="T21" fmla="*/ 839 h 934"/>
              <a:gd name="T22" fmla="*/ 838 w 934"/>
              <a:gd name="T23" fmla="*/ 753 h 934"/>
              <a:gd name="T24" fmla="*/ 838 w 934"/>
              <a:gd name="T25" fmla="*/ 181 h 934"/>
              <a:gd name="T26" fmla="*/ 753 w 934"/>
              <a:gd name="T27" fmla="*/ 96 h 934"/>
              <a:gd name="T28" fmla="*/ 181 w 934"/>
              <a:gd name="T29" fmla="*/ 96 h 934"/>
              <a:gd name="T30" fmla="*/ 95 w 934"/>
              <a:gd name="T31" fmla="*/ 181 h 934"/>
              <a:gd name="T32" fmla="*/ 95 w 934"/>
              <a:gd name="T33" fmla="*/ 753 h 934"/>
              <a:gd name="T34" fmla="*/ 181 w 934"/>
              <a:gd name="T35" fmla="*/ 839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4" h="934">
                <a:moveTo>
                  <a:pt x="791" y="934"/>
                </a:moveTo>
                <a:lnTo>
                  <a:pt x="143" y="934"/>
                </a:lnTo>
                <a:lnTo>
                  <a:pt x="0" y="791"/>
                </a:lnTo>
                <a:lnTo>
                  <a:pt x="0" y="143"/>
                </a:lnTo>
                <a:lnTo>
                  <a:pt x="143" y="0"/>
                </a:lnTo>
                <a:lnTo>
                  <a:pt x="791" y="0"/>
                </a:lnTo>
                <a:lnTo>
                  <a:pt x="934" y="143"/>
                </a:lnTo>
                <a:lnTo>
                  <a:pt x="934" y="791"/>
                </a:lnTo>
                <a:lnTo>
                  <a:pt x="791" y="934"/>
                </a:lnTo>
                <a:close/>
                <a:moveTo>
                  <a:pt x="181" y="839"/>
                </a:moveTo>
                <a:lnTo>
                  <a:pt x="753" y="839"/>
                </a:lnTo>
                <a:lnTo>
                  <a:pt x="838" y="753"/>
                </a:lnTo>
                <a:lnTo>
                  <a:pt x="838" y="181"/>
                </a:lnTo>
                <a:lnTo>
                  <a:pt x="753" y="96"/>
                </a:lnTo>
                <a:lnTo>
                  <a:pt x="181" y="96"/>
                </a:lnTo>
                <a:lnTo>
                  <a:pt x="95" y="181"/>
                </a:lnTo>
                <a:lnTo>
                  <a:pt x="95" y="753"/>
                </a:lnTo>
                <a:lnTo>
                  <a:pt x="181" y="83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906094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BD0C4D-82C7-24A1-D87D-1CC44AB36FB9}"/>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2BA0E03D-3D81-CFB1-4B93-D42690B989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A9FEB9CE-6068-12B4-983A-BBE6CF5805EA}"/>
              </a:ext>
            </a:extLst>
          </p:cNvPr>
          <p:cNvSpPr>
            <a:spLocks noGrp="1"/>
          </p:cNvSpPr>
          <p:nvPr>
            <p:ph type="dt" sz="half" idx="10"/>
          </p:nvPr>
        </p:nvSpPr>
        <p:spPr/>
        <p:txBody>
          <a:bodyPr/>
          <a:lstStyle/>
          <a:p>
            <a:fld id="{C6569E37-994F-4808-BCE4-6E573C731BA1}" type="datetimeFigureOut">
              <a:rPr lang="fi-FI" smtClean="0"/>
              <a:t>7.9.2023</a:t>
            </a:fld>
            <a:endParaRPr lang="fi-FI"/>
          </a:p>
        </p:txBody>
      </p:sp>
      <p:sp>
        <p:nvSpPr>
          <p:cNvPr id="5" name="Alatunnisteen paikkamerkki 4">
            <a:extLst>
              <a:ext uri="{FF2B5EF4-FFF2-40B4-BE49-F238E27FC236}">
                <a16:creationId xmlns:a16="http://schemas.microsoft.com/office/drawing/2014/main" id="{3D1BB49D-CA88-8E3E-CB0F-16FBA2C5445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A321874-36C9-F472-69C0-984401E3D321}"/>
              </a:ext>
            </a:extLst>
          </p:cNvPr>
          <p:cNvSpPr>
            <a:spLocks noGrp="1"/>
          </p:cNvSpPr>
          <p:nvPr>
            <p:ph type="sldNum" sz="quarter" idx="12"/>
          </p:nvPr>
        </p:nvSpPr>
        <p:spPr/>
        <p:txBody>
          <a:bodyPr/>
          <a:lstStyle/>
          <a:p>
            <a:fld id="{E5A177EA-E9AB-4E8A-9CAE-C5AF431C1462}" type="slidenum">
              <a:rPr lang="fi-FI" smtClean="0"/>
              <a:t>‹#›</a:t>
            </a:fld>
            <a:endParaRPr lang="fi-FI"/>
          </a:p>
        </p:txBody>
      </p:sp>
    </p:spTree>
    <p:extLst>
      <p:ext uri="{BB962C8B-B14F-4D97-AF65-F5344CB8AC3E}">
        <p14:creationId xmlns:p14="http://schemas.microsoft.com/office/powerpoint/2010/main" val="1401483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ikajana">
    <p:bg>
      <p:bgPr>
        <a:solidFill>
          <a:schemeClr val="accent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11185072" cy="1093070"/>
          </a:xfrm>
        </p:spPr>
        <p:txBody>
          <a:bodyPr rtlCol="0" anchor="t"/>
          <a:lstStyle>
            <a:lvl1pPr rtl="0">
              <a:lnSpc>
                <a:spcPct val="100000"/>
              </a:lnSpc>
              <a:defRPr sz="3200" b="0">
                <a:solidFill>
                  <a:schemeClr val="tx1"/>
                </a:solidFill>
              </a:defRPr>
            </a:lvl1pPr>
          </a:lstStyle>
          <a:p>
            <a:pPr rtl="0"/>
            <a:r>
              <a:rPr lang="fi-FI"/>
              <a:t>Aikajana 32 pt </a:t>
            </a:r>
            <a:r>
              <a:rPr lang="fi-FI" err="1"/>
              <a:t>aliquam</a:t>
            </a:r>
            <a:r>
              <a:rPr lang="fi-FI"/>
              <a:t> </a:t>
            </a:r>
            <a:r>
              <a:rPr lang="fi-FI" err="1"/>
              <a:t>bibendum</a:t>
            </a:r>
            <a:r>
              <a:rPr lang="fi-FI"/>
              <a:t> </a:t>
            </a:r>
            <a:r>
              <a:rPr lang="fi-FI" err="1"/>
              <a:t>orci</a:t>
            </a:r>
            <a:r>
              <a:rPr lang="fi-FI"/>
              <a:t> </a:t>
            </a:r>
            <a:r>
              <a:rPr lang="fi-FI" err="1"/>
              <a:t>feugiat</a:t>
            </a:r>
            <a:r>
              <a:rPr lang="fi-FI"/>
              <a:t> elit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tx1"/>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4" name="Sisällön paikkamerkki 2">
            <a:extLst>
              <a:ext uri="{FF2B5EF4-FFF2-40B4-BE49-F238E27FC236}">
                <a16:creationId xmlns:a16="http://schemas.microsoft.com/office/drawing/2014/main" id="{B1948E38-8FB0-4E51-A01C-C88794372E50}"/>
              </a:ext>
            </a:extLst>
          </p:cNvPr>
          <p:cNvSpPr>
            <a:spLocks noGrp="1"/>
          </p:cNvSpPr>
          <p:nvPr>
            <p:ph idx="1" hasCustomPrompt="1"/>
          </p:nvPr>
        </p:nvSpPr>
        <p:spPr>
          <a:xfrm>
            <a:off x="1829241" y="4616231"/>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
        <p:nvSpPr>
          <p:cNvPr id="41" name="Sisällön paikkamerkki 2">
            <a:extLst>
              <a:ext uri="{FF2B5EF4-FFF2-40B4-BE49-F238E27FC236}">
                <a16:creationId xmlns:a16="http://schemas.microsoft.com/office/drawing/2014/main" id="{B1948E38-8FB0-4E51-A01C-C88794372E50}"/>
              </a:ext>
            </a:extLst>
          </p:cNvPr>
          <p:cNvSpPr>
            <a:spLocks noGrp="1"/>
          </p:cNvSpPr>
          <p:nvPr>
            <p:ph idx="42" hasCustomPrompt="1"/>
          </p:nvPr>
        </p:nvSpPr>
        <p:spPr>
          <a:xfrm>
            <a:off x="4922079" y="4616231"/>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
        <p:nvSpPr>
          <p:cNvPr id="43" name="Sisällön paikkamerkki 2">
            <a:extLst>
              <a:ext uri="{FF2B5EF4-FFF2-40B4-BE49-F238E27FC236}">
                <a16:creationId xmlns:a16="http://schemas.microsoft.com/office/drawing/2014/main" id="{B1948E38-8FB0-4E51-A01C-C88794372E50}"/>
              </a:ext>
            </a:extLst>
          </p:cNvPr>
          <p:cNvSpPr>
            <a:spLocks noGrp="1"/>
          </p:cNvSpPr>
          <p:nvPr>
            <p:ph idx="43" hasCustomPrompt="1"/>
          </p:nvPr>
        </p:nvSpPr>
        <p:spPr>
          <a:xfrm>
            <a:off x="8014918" y="4616231"/>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
        <p:nvSpPr>
          <p:cNvPr id="44" name="Sisällön paikkamerkki 2">
            <a:extLst>
              <a:ext uri="{FF2B5EF4-FFF2-40B4-BE49-F238E27FC236}">
                <a16:creationId xmlns:a16="http://schemas.microsoft.com/office/drawing/2014/main" id="{B1948E38-8FB0-4E51-A01C-C88794372E50}"/>
              </a:ext>
            </a:extLst>
          </p:cNvPr>
          <p:cNvSpPr>
            <a:spLocks noGrp="1"/>
          </p:cNvSpPr>
          <p:nvPr>
            <p:ph idx="44" hasCustomPrompt="1"/>
          </p:nvPr>
        </p:nvSpPr>
        <p:spPr>
          <a:xfrm>
            <a:off x="385114" y="1920274"/>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
        <p:nvSpPr>
          <p:cNvPr id="45" name="Sisällön paikkamerkki 2">
            <a:extLst>
              <a:ext uri="{FF2B5EF4-FFF2-40B4-BE49-F238E27FC236}">
                <a16:creationId xmlns:a16="http://schemas.microsoft.com/office/drawing/2014/main" id="{B1948E38-8FB0-4E51-A01C-C88794372E50}"/>
              </a:ext>
            </a:extLst>
          </p:cNvPr>
          <p:cNvSpPr>
            <a:spLocks noGrp="1"/>
          </p:cNvSpPr>
          <p:nvPr>
            <p:ph idx="45" hasCustomPrompt="1"/>
          </p:nvPr>
        </p:nvSpPr>
        <p:spPr>
          <a:xfrm>
            <a:off x="3354369" y="1920274"/>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
        <p:nvSpPr>
          <p:cNvPr id="46" name="Sisällön paikkamerkki 2">
            <a:extLst>
              <a:ext uri="{FF2B5EF4-FFF2-40B4-BE49-F238E27FC236}">
                <a16:creationId xmlns:a16="http://schemas.microsoft.com/office/drawing/2014/main" id="{B1948E38-8FB0-4E51-A01C-C88794372E50}"/>
              </a:ext>
            </a:extLst>
          </p:cNvPr>
          <p:cNvSpPr>
            <a:spLocks noGrp="1"/>
          </p:cNvSpPr>
          <p:nvPr>
            <p:ph idx="46" hasCustomPrompt="1"/>
          </p:nvPr>
        </p:nvSpPr>
        <p:spPr>
          <a:xfrm>
            <a:off x="6323624" y="1920274"/>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
        <p:nvSpPr>
          <p:cNvPr id="47" name="Vertailu, vasen paikkamerkki 2">
            <a:extLst>
              <a:ext uri="{FF2B5EF4-FFF2-40B4-BE49-F238E27FC236}">
                <a16:creationId xmlns:a16="http://schemas.microsoft.com/office/drawing/2014/main" id="{78A963F8-6F6E-440E-B3B3-DDE13C083A36}"/>
              </a:ext>
            </a:extLst>
          </p:cNvPr>
          <p:cNvSpPr>
            <a:spLocks noGrp="1"/>
          </p:cNvSpPr>
          <p:nvPr>
            <p:ph type="body" sz="quarter" idx="37" hasCustomPrompt="1"/>
          </p:nvPr>
        </p:nvSpPr>
        <p:spPr>
          <a:xfrm>
            <a:off x="2219722" y="3328284"/>
            <a:ext cx="1421472" cy="339483"/>
          </a:xfrm>
        </p:spPr>
        <p:txBody>
          <a:bodyPr rtlCol="0" anchor="b"/>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27.3.2023</a:t>
            </a:r>
          </a:p>
        </p:txBody>
      </p:sp>
      <p:sp>
        <p:nvSpPr>
          <p:cNvPr id="48" name="Vertailu, vasen paikkamerkki 2">
            <a:extLst>
              <a:ext uri="{FF2B5EF4-FFF2-40B4-BE49-F238E27FC236}">
                <a16:creationId xmlns:a16="http://schemas.microsoft.com/office/drawing/2014/main" id="{78A963F8-6F6E-440E-B3B3-DDE13C083A36}"/>
              </a:ext>
            </a:extLst>
          </p:cNvPr>
          <p:cNvSpPr>
            <a:spLocks noGrp="1"/>
          </p:cNvSpPr>
          <p:nvPr>
            <p:ph type="body" sz="quarter" idx="47" hasCustomPrompt="1"/>
          </p:nvPr>
        </p:nvSpPr>
        <p:spPr>
          <a:xfrm>
            <a:off x="775595" y="3984454"/>
            <a:ext cx="1421472" cy="339483"/>
          </a:xfrm>
        </p:spPr>
        <p:txBody>
          <a:bodyPr rtlCol="0" anchor="t"/>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13.2.2023</a:t>
            </a:r>
          </a:p>
        </p:txBody>
      </p:sp>
      <p:sp>
        <p:nvSpPr>
          <p:cNvPr id="50" name="Vertailu, vasen paikkamerkki 2">
            <a:extLst>
              <a:ext uri="{FF2B5EF4-FFF2-40B4-BE49-F238E27FC236}">
                <a16:creationId xmlns:a16="http://schemas.microsoft.com/office/drawing/2014/main" id="{78A963F8-6F6E-440E-B3B3-DDE13C083A36}"/>
              </a:ext>
            </a:extLst>
          </p:cNvPr>
          <p:cNvSpPr>
            <a:spLocks noGrp="1"/>
          </p:cNvSpPr>
          <p:nvPr>
            <p:ph type="body" sz="quarter" idx="48" hasCustomPrompt="1"/>
          </p:nvPr>
        </p:nvSpPr>
        <p:spPr>
          <a:xfrm>
            <a:off x="3744850" y="3984454"/>
            <a:ext cx="1421472" cy="339483"/>
          </a:xfrm>
        </p:spPr>
        <p:txBody>
          <a:bodyPr rtlCol="0" anchor="t"/>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18.5.2023</a:t>
            </a:r>
          </a:p>
        </p:txBody>
      </p:sp>
      <p:sp>
        <p:nvSpPr>
          <p:cNvPr id="51" name="Vertailu, vasen paikkamerkki 2">
            <a:extLst>
              <a:ext uri="{FF2B5EF4-FFF2-40B4-BE49-F238E27FC236}">
                <a16:creationId xmlns:a16="http://schemas.microsoft.com/office/drawing/2014/main" id="{78A963F8-6F6E-440E-B3B3-DDE13C083A36}"/>
              </a:ext>
            </a:extLst>
          </p:cNvPr>
          <p:cNvSpPr>
            <a:spLocks noGrp="1"/>
          </p:cNvSpPr>
          <p:nvPr>
            <p:ph type="body" sz="quarter" idx="49" hasCustomPrompt="1"/>
          </p:nvPr>
        </p:nvSpPr>
        <p:spPr>
          <a:xfrm>
            <a:off x="5312560" y="3328284"/>
            <a:ext cx="1421472" cy="339483"/>
          </a:xfrm>
        </p:spPr>
        <p:txBody>
          <a:bodyPr rtlCol="0" anchor="b"/>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10.7.2023</a:t>
            </a:r>
          </a:p>
        </p:txBody>
      </p:sp>
      <p:sp>
        <p:nvSpPr>
          <p:cNvPr id="52" name="Vertailu, vasen paikkamerkki 2">
            <a:extLst>
              <a:ext uri="{FF2B5EF4-FFF2-40B4-BE49-F238E27FC236}">
                <a16:creationId xmlns:a16="http://schemas.microsoft.com/office/drawing/2014/main" id="{78A963F8-6F6E-440E-B3B3-DDE13C083A36}"/>
              </a:ext>
            </a:extLst>
          </p:cNvPr>
          <p:cNvSpPr>
            <a:spLocks noGrp="1"/>
          </p:cNvSpPr>
          <p:nvPr>
            <p:ph type="body" sz="quarter" idx="50" hasCustomPrompt="1"/>
          </p:nvPr>
        </p:nvSpPr>
        <p:spPr>
          <a:xfrm>
            <a:off x="6714105" y="3984454"/>
            <a:ext cx="1421472" cy="339483"/>
          </a:xfrm>
        </p:spPr>
        <p:txBody>
          <a:bodyPr rtlCol="0" anchor="t"/>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5.9.2023</a:t>
            </a:r>
          </a:p>
        </p:txBody>
      </p:sp>
      <p:sp>
        <p:nvSpPr>
          <p:cNvPr id="53" name="Vertailu, vasen paikkamerkki 2">
            <a:extLst>
              <a:ext uri="{FF2B5EF4-FFF2-40B4-BE49-F238E27FC236}">
                <a16:creationId xmlns:a16="http://schemas.microsoft.com/office/drawing/2014/main" id="{78A963F8-6F6E-440E-B3B3-DDE13C083A36}"/>
              </a:ext>
            </a:extLst>
          </p:cNvPr>
          <p:cNvSpPr>
            <a:spLocks noGrp="1"/>
          </p:cNvSpPr>
          <p:nvPr>
            <p:ph type="body" sz="quarter" idx="51" hasCustomPrompt="1"/>
          </p:nvPr>
        </p:nvSpPr>
        <p:spPr>
          <a:xfrm>
            <a:off x="8405399" y="3328284"/>
            <a:ext cx="1421472" cy="339483"/>
          </a:xfrm>
        </p:spPr>
        <p:txBody>
          <a:bodyPr rtlCol="0" anchor="b"/>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7.10.2023</a:t>
            </a:r>
          </a:p>
        </p:txBody>
      </p:sp>
      <p:sp>
        <p:nvSpPr>
          <p:cNvPr id="54" name="Vertailu, vasen paikkamerkki 2">
            <a:extLst>
              <a:ext uri="{FF2B5EF4-FFF2-40B4-BE49-F238E27FC236}">
                <a16:creationId xmlns:a16="http://schemas.microsoft.com/office/drawing/2014/main" id="{78A963F8-6F6E-440E-B3B3-DDE13C083A36}"/>
              </a:ext>
            </a:extLst>
          </p:cNvPr>
          <p:cNvSpPr>
            <a:spLocks noGrp="1"/>
          </p:cNvSpPr>
          <p:nvPr>
            <p:ph type="body" sz="quarter" idx="52" hasCustomPrompt="1"/>
          </p:nvPr>
        </p:nvSpPr>
        <p:spPr>
          <a:xfrm>
            <a:off x="9683361" y="3984454"/>
            <a:ext cx="1421472" cy="339483"/>
          </a:xfrm>
        </p:spPr>
        <p:txBody>
          <a:bodyPr rtlCol="0" anchor="t"/>
          <a:lstStyle>
            <a:lvl1pPr marL="0" indent="0" algn="ctr" rtl="0">
              <a:buFont typeface="Arial" panose="020B0604020202020204" pitchFamily="34" charset="0"/>
              <a:buNone/>
              <a:defRPr lang="fi-FI" sz="1600" kern="1200" dirty="0">
                <a:solidFill>
                  <a:schemeClr val="tx1"/>
                </a:solidFill>
                <a:latin typeface="+mn-lt"/>
                <a:ea typeface="+mn-ea"/>
                <a:cs typeface="+mn-cs"/>
              </a:defRPr>
            </a:lvl1pPr>
          </a:lstStyle>
          <a:p>
            <a:pPr lvl="0" rtl="0"/>
            <a:r>
              <a:rPr lang="fi-FI"/>
              <a:t>12.12.2023</a:t>
            </a:r>
          </a:p>
        </p:txBody>
      </p:sp>
      <p:sp>
        <p:nvSpPr>
          <p:cNvPr id="62" name="Sisällön paikkamerkki 2">
            <a:extLst>
              <a:ext uri="{FF2B5EF4-FFF2-40B4-BE49-F238E27FC236}">
                <a16:creationId xmlns:a16="http://schemas.microsoft.com/office/drawing/2014/main" id="{B1948E38-8FB0-4E51-A01C-C88794372E50}"/>
              </a:ext>
            </a:extLst>
          </p:cNvPr>
          <p:cNvSpPr>
            <a:spLocks noGrp="1"/>
          </p:cNvSpPr>
          <p:nvPr>
            <p:ph idx="53" hasCustomPrompt="1"/>
          </p:nvPr>
        </p:nvSpPr>
        <p:spPr>
          <a:xfrm>
            <a:off x="9292880" y="1920274"/>
            <a:ext cx="2202434" cy="1147390"/>
          </a:xfrm>
        </p:spPr>
        <p:txBody>
          <a:bodyPr rtlCol="0"/>
          <a:lstStyle>
            <a:lvl1pPr marL="0" indent="0" rtl="0">
              <a:buNone/>
              <a:defRPr sz="1100" b="1">
                <a:solidFill>
                  <a:schemeClr val="tx1"/>
                </a:solidFill>
              </a:defRPr>
            </a:lvl1pPr>
            <a:lvl2pPr marL="182563" indent="-182563" rtl="0">
              <a:buFont typeface="Arial" panose="020B0604020202020204" pitchFamily="34" charset="0"/>
              <a:buChar char="•"/>
              <a:defRPr sz="10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1" rtl="0"/>
            <a:r>
              <a:rPr lang="fi-FI" err="1"/>
              <a:t>Nulla</a:t>
            </a:r>
            <a:r>
              <a:rPr lang="fi-FI"/>
              <a:t> </a:t>
            </a:r>
            <a:r>
              <a:rPr lang="fi-FI" err="1"/>
              <a:t>vestibulum</a:t>
            </a:r>
            <a:r>
              <a:rPr lang="fi-FI"/>
              <a:t>, </a:t>
            </a:r>
            <a:r>
              <a:rPr lang="fi-FI" err="1"/>
              <a:t>erat</a:t>
            </a:r>
            <a:r>
              <a:rPr lang="fi-FI"/>
              <a:t> in </a:t>
            </a:r>
            <a:r>
              <a:rPr lang="fi-FI" err="1"/>
              <a:t>vehicula</a:t>
            </a:r>
            <a:r>
              <a:rPr lang="fi-FI"/>
              <a:t> </a:t>
            </a:r>
            <a:r>
              <a:rPr lang="fi-FI" err="1"/>
              <a:t>rhoncus</a:t>
            </a:r>
            <a:r>
              <a:rPr lang="fi-FI"/>
              <a:t>, </a:t>
            </a:r>
            <a:r>
              <a:rPr lang="fi-FI" err="1"/>
              <a:t>nisi</a:t>
            </a:r>
            <a:r>
              <a:rPr lang="fi-FI"/>
              <a:t> </a:t>
            </a:r>
            <a:r>
              <a:rPr lang="fi-FI" err="1"/>
              <a:t>enim</a:t>
            </a:r>
            <a:r>
              <a:rPr lang="fi-FI"/>
              <a:t> </a:t>
            </a:r>
            <a:r>
              <a:rPr lang="fi-FI" err="1"/>
              <a:t>convallis</a:t>
            </a:r>
            <a:r>
              <a:rPr lang="fi-FI"/>
              <a:t> </a:t>
            </a:r>
            <a:r>
              <a:rPr lang="fi-FI" err="1"/>
              <a:t>purus</a:t>
            </a:r>
            <a:r>
              <a:rPr lang="fi-FI"/>
              <a:t>, </a:t>
            </a:r>
            <a:r>
              <a:rPr lang="fi-FI" err="1"/>
              <a:t>vel</a:t>
            </a:r>
            <a:r>
              <a:rPr lang="fi-FI"/>
              <a:t> </a:t>
            </a:r>
            <a:r>
              <a:rPr lang="fi-FI" err="1"/>
              <a:t>eleifend</a:t>
            </a:r>
            <a:r>
              <a:rPr lang="fi-FI"/>
              <a:t> libero </a:t>
            </a:r>
            <a:r>
              <a:rPr lang="fi-FI" err="1"/>
              <a:t>ligula</a:t>
            </a:r>
            <a:r>
              <a:rPr lang="fi-FI"/>
              <a:t> at </a:t>
            </a:r>
            <a:r>
              <a:rPr lang="fi-FI" err="1"/>
              <a:t>tortor</a:t>
            </a:r>
            <a:r>
              <a:rPr lang="fi-FI"/>
              <a:t>. </a:t>
            </a:r>
          </a:p>
        </p:txBody>
      </p:sp>
    </p:spTree>
    <p:extLst>
      <p:ext uri="{BB962C8B-B14F-4D97-AF65-F5344CB8AC3E}">
        <p14:creationId xmlns:p14="http://schemas.microsoft.com/office/powerpoint/2010/main" val="1591088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1_Väliotsikkodia">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60432" y="2674979"/>
            <a:ext cx="8000509" cy="2770232"/>
          </a:xfrm>
        </p:spPr>
        <p:txBody>
          <a:bodyPr rtlCol="0" anchor="t"/>
          <a:lstStyle>
            <a:lvl1pPr rtl="0">
              <a:lnSpc>
                <a:spcPct val="95000"/>
              </a:lnSpc>
              <a:defRPr sz="4000" b="0" baseline="0">
                <a:solidFill>
                  <a:schemeClr val="accent5"/>
                </a:solidFill>
              </a:defRPr>
            </a:lvl1pPr>
          </a:lstStyle>
          <a:p>
            <a:pPr rtl="0"/>
            <a:r>
              <a:rPr lang="fi-FI"/>
              <a:t>40 pt </a:t>
            </a:r>
            <a:r>
              <a:rPr lang="fi-FI" err="1"/>
              <a:t>Väliotikkodia</a:t>
            </a:r>
            <a:r>
              <a:rPr lang="fi-FI"/>
              <a:t> 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370989" y="88324"/>
            <a:ext cx="2388686" cy="1518052"/>
          </a:xfrm>
        </p:spPr>
        <p:txBody>
          <a:bodyPr rtlCol="0">
            <a:noAutofit/>
          </a:bodyPr>
          <a:lstStyle>
            <a:lvl1pPr marL="0" indent="0" rtl="0">
              <a:lnSpc>
                <a:spcPct val="100000"/>
              </a:lnSpc>
              <a:spcBef>
                <a:spcPts val="0"/>
              </a:spcBef>
              <a:spcAft>
                <a:spcPts val="1000"/>
              </a:spcAft>
              <a:buFont typeface="Arial" panose="020B0604020202020204" pitchFamily="34" charset="0"/>
              <a:buNone/>
              <a:defRPr sz="12000">
                <a:solidFill>
                  <a:schemeClr val="accent5"/>
                </a:solidFill>
              </a:defRPr>
            </a:lvl1pPr>
            <a:lvl2pPr marL="552450" indent="-285750">
              <a:lnSpc>
                <a:spcPct val="100000"/>
              </a:lnSpc>
              <a:spcBef>
                <a:spcPts val="0"/>
              </a:spcBef>
              <a:spcAft>
                <a:spcPts val="1000"/>
              </a:spcAft>
              <a:buFont typeface="Arial" panose="020B0604020202020204" pitchFamily="34" charset="0"/>
              <a:buChar char="•"/>
              <a:defRPr/>
            </a:lvl2pPr>
            <a:lvl3pPr marL="542925" indent="0">
              <a:buNone/>
              <a:defRPr/>
            </a:lvl3pPr>
            <a:lvl4pPr marL="809625" indent="0">
              <a:buNone/>
              <a:defRPr/>
            </a:lvl4pPr>
            <a:lvl5pPr marL="1076325" indent="0">
              <a:buNone/>
              <a:defRPr/>
            </a:lvl5pPr>
          </a:lstStyle>
          <a:p>
            <a:pPr lvl="0" rtl="0"/>
            <a:r>
              <a:rPr lang="fi-FI"/>
              <a:t>1</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5"/>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5" name="Group 4"/>
          <p:cNvGrpSpPr>
            <a:grpSpLocks noChangeAspect="1"/>
          </p:cNvGrpSpPr>
          <p:nvPr userDrawn="1"/>
        </p:nvGrpSpPr>
        <p:grpSpPr bwMode="auto">
          <a:xfrm>
            <a:off x="8760941" y="3426941"/>
            <a:ext cx="3431059" cy="3431059"/>
            <a:chOff x="1678" y="2"/>
            <a:chExt cx="4320" cy="4320"/>
          </a:xfrm>
          <a:solidFill>
            <a:schemeClr val="accent5"/>
          </a:solidFill>
        </p:grpSpPr>
        <p:sp>
          <p:nvSpPr>
            <p:cNvPr id="16" name="Rectangle 5"/>
            <p:cNvSpPr>
              <a:spLocks noChangeArrowheads="1"/>
            </p:cNvSpPr>
            <p:nvPr userDrawn="1"/>
          </p:nvSpPr>
          <p:spPr bwMode="auto">
            <a:xfrm>
              <a:off x="3118" y="144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Rectangle 6"/>
            <p:cNvSpPr>
              <a:spLocks noChangeArrowheads="1"/>
            </p:cNvSpPr>
            <p:nvPr userDrawn="1"/>
          </p:nvSpPr>
          <p:spPr bwMode="auto">
            <a:xfrm>
              <a:off x="4558" y="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Rectangle 7"/>
            <p:cNvSpPr>
              <a:spLocks noChangeArrowheads="1"/>
            </p:cNvSpPr>
            <p:nvPr userDrawn="1"/>
          </p:nvSpPr>
          <p:spPr bwMode="auto">
            <a:xfrm>
              <a:off x="4558" y="288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Rectangle 8"/>
            <p:cNvSpPr>
              <a:spLocks noChangeArrowheads="1"/>
            </p:cNvSpPr>
            <p:nvPr userDrawn="1"/>
          </p:nvSpPr>
          <p:spPr bwMode="auto">
            <a:xfrm>
              <a:off x="1678" y="288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826684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2_Väliotsikkodia">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60432" y="2674979"/>
            <a:ext cx="8000509" cy="2770232"/>
          </a:xfrm>
        </p:spPr>
        <p:txBody>
          <a:bodyPr rtlCol="0" anchor="t"/>
          <a:lstStyle>
            <a:lvl1pPr rtl="0">
              <a:lnSpc>
                <a:spcPct val="95000"/>
              </a:lnSpc>
              <a:defRPr sz="4000" b="0" baseline="0">
                <a:solidFill>
                  <a:schemeClr val="accent1"/>
                </a:solidFill>
              </a:defRPr>
            </a:lvl1pPr>
          </a:lstStyle>
          <a:p>
            <a:pPr rtl="0"/>
            <a:r>
              <a:rPr lang="fi-FI"/>
              <a:t>40 pt </a:t>
            </a:r>
            <a:r>
              <a:rPr lang="fi-FI" err="1"/>
              <a:t>Väliotikkodia</a:t>
            </a:r>
            <a:r>
              <a:rPr lang="fi-FI"/>
              <a:t> 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370989" y="88324"/>
            <a:ext cx="2388686" cy="1518052"/>
          </a:xfrm>
        </p:spPr>
        <p:txBody>
          <a:bodyPr rtlCol="0">
            <a:noAutofit/>
          </a:bodyPr>
          <a:lstStyle>
            <a:lvl1pPr marL="0" indent="0" rtl="0">
              <a:lnSpc>
                <a:spcPct val="100000"/>
              </a:lnSpc>
              <a:spcBef>
                <a:spcPts val="0"/>
              </a:spcBef>
              <a:spcAft>
                <a:spcPts val="1000"/>
              </a:spcAft>
              <a:buFont typeface="Arial" panose="020B0604020202020204" pitchFamily="34" charset="0"/>
              <a:buNone/>
              <a:defRPr sz="12000">
                <a:solidFill>
                  <a:schemeClr val="accent1"/>
                </a:solidFill>
              </a:defRPr>
            </a:lvl1pPr>
            <a:lvl2pPr marL="552450" indent="-285750">
              <a:lnSpc>
                <a:spcPct val="100000"/>
              </a:lnSpc>
              <a:spcBef>
                <a:spcPts val="0"/>
              </a:spcBef>
              <a:spcAft>
                <a:spcPts val="1000"/>
              </a:spcAft>
              <a:buFont typeface="Arial" panose="020B0604020202020204" pitchFamily="34" charset="0"/>
              <a:buChar char="•"/>
              <a:defRPr/>
            </a:lvl2pPr>
            <a:lvl3pPr marL="542925" indent="0">
              <a:buNone/>
              <a:defRPr/>
            </a:lvl3pPr>
            <a:lvl4pPr marL="809625" indent="0">
              <a:buNone/>
              <a:defRPr/>
            </a:lvl4pPr>
            <a:lvl5pPr marL="1076325" indent="0">
              <a:buNone/>
              <a:defRPr/>
            </a:lvl5pPr>
          </a:lstStyle>
          <a:p>
            <a:pPr lvl="0" rtl="0"/>
            <a:r>
              <a:rPr lang="fi-FI"/>
              <a:t>2</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1"/>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5" name="Group 4"/>
          <p:cNvGrpSpPr>
            <a:grpSpLocks noChangeAspect="1"/>
          </p:cNvGrpSpPr>
          <p:nvPr userDrawn="1"/>
        </p:nvGrpSpPr>
        <p:grpSpPr bwMode="auto">
          <a:xfrm>
            <a:off x="8760941" y="3426941"/>
            <a:ext cx="3431059" cy="3431059"/>
            <a:chOff x="1678" y="2"/>
            <a:chExt cx="4320" cy="4320"/>
          </a:xfrm>
          <a:solidFill>
            <a:schemeClr val="accent1"/>
          </a:solidFill>
        </p:grpSpPr>
        <p:sp>
          <p:nvSpPr>
            <p:cNvPr id="16" name="Rectangle 5"/>
            <p:cNvSpPr>
              <a:spLocks noChangeArrowheads="1"/>
            </p:cNvSpPr>
            <p:nvPr userDrawn="1"/>
          </p:nvSpPr>
          <p:spPr bwMode="auto">
            <a:xfrm>
              <a:off x="3118" y="144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Rectangle 6"/>
            <p:cNvSpPr>
              <a:spLocks noChangeArrowheads="1"/>
            </p:cNvSpPr>
            <p:nvPr userDrawn="1"/>
          </p:nvSpPr>
          <p:spPr bwMode="auto">
            <a:xfrm>
              <a:off x="4558" y="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Rectangle 7"/>
            <p:cNvSpPr>
              <a:spLocks noChangeArrowheads="1"/>
            </p:cNvSpPr>
            <p:nvPr userDrawn="1"/>
          </p:nvSpPr>
          <p:spPr bwMode="auto">
            <a:xfrm>
              <a:off x="4558" y="288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Rectangle 8"/>
            <p:cNvSpPr>
              <a:spLocks noChangeArrowheads="1"/>
            </p:cNvSpPr>
            <p:nvPr userDrawn="1"/>
          </p:nvSpPr>
          <p:spPr bwMode="auto">
            <a:xfrm>
              <a:off x="1678" y="288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988857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3_Väliotsikkodia">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60432" y="2674979"/>
            <a:ext cx="8000509" cy="2770232"/>
          </a:xfrm>
        </p:spPr>
        <p:txBody>
          <a:bodyPr rtlCol="0" anchor="t"/>
          <a:lstStyle>
            <a:lvl1pPr rtl="0">
              <a:lnSpc>
                <a:spcPct val="95000"/>
              </a:lnSpc>
              <a:defRPr sz="4000" b="0" baseline="0">
                <a:solidFill>
                  <a:schemeClr val="accent6"/>
                </a:solidFill>
              </a:defRPr>
            </a:lvl1pPr>
          </a:lstStyle>
          <a:p>
            <a:pPr rtl="0"/>
            <a:r>
              <a:rPr lang="fi-FI"/>
              <a:t>40 pt </a:t>
            </a:r>
            <a:r>
              <a:rPr lang="fi-FI" err="1"/>
              <a:t>Väliotikkodia</a:t>
            </a:r>
            <a:r>
              <a:rPr lang="fi-FI"/>
              <a:t> 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370989" y="88324"/>
            <a:ext cx="2388686" cy="1518052"/>
          </a:xfrm>
        </p:spPr>
        <p:txBody>
          <a:bodyPr rtlCol="0">
            <a:noAutofit/>
          </a:bodyPr>
          <a:lstStyle>
            <a:lvl1pPr marL="0" indent="0" rtl="0">
              <a:lnSpc>
                <a:spcPct val="100000"/>
              </a:lnSpc>
              <a:spcBef>
                <a:spcPts val="0"/>
              </a:spcBef>
              <a:spcAft>
                <a:spcPts val="1000"/>
              </a:spcAft>
              <a:buFont typeface="Arial" panose="020B0604020202020204" pitchFamily="34" charset="0"/>
              <a:buNone/>
              <a:defRPr sz="12000">
                <a:solidFill>
                  <a:schemeClr val="accent6"/>
                </a:solidFill>
              </a:defRPr>
            </a:lvl1pPr>
            <a:lvl2pPr marL="552450" indent="-285750">
              <a:lnSpc>
                <a:spcPct val="100000"/>
              </a:lnSpc>
              <a:spcBef>
                <a:spcPts val="0"/>
              </a:spcBef>
              <a:spcAft>
                <a:spcPts val="1000"/>
              </a:spcAft>
              <a:buFont typeface="Arial" panose="020B0604020202020204" pitchFamily="34" charset="0"/>
              <a:buChar char="•"/>
              <a:defRPr/>
            </a:lvl2pPr>
            <a:lvl3pPr marL="542925" indent="0">
              <a:buNone/>
              <a:defRPr/>
            </a:lvl3pPr>
            <a:lvl4pPr marL="809625" indent="0">
              <a:buNone/>
              <a:defRPr/>
            </a:lvl4pPr>
            <a:lvl5pPr marL="1076325" indent="0">
              <a:buNone/>
              <a:defRPr/>
            </a:lvl5pPr>
          </a:lstStyle>
          <a:p>
            <a:pPr lvl="0" rtl="0"/>
            <a:r>
              <a:rPr lang="fi-FI"/>
              <a:t>3</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6"/>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20" name="Group 19"/>
          <p:cNvGrpSpPr>
            <a:grpSpLocks noChangeAspect="1"/>
          </p:cNvGrpSpPr>
          <p:nvPr userDrawn="1"/>
        </p:nvGrpSpPr>
        <p:grpSpPr bwMode="auto">
          <a:xfrm>
            <a:off x="7968652" y="2286000"/>
            <a:ext cx="4223348" cy="4572000"/>
            <a:chOff x="2768" y="1"/>
            <a:chExt cx="5984" cy="6478"/>
          </a:xfrm>
          <a:solidFill>
            <a:schemeClr val="accent6"/>
          </a:solidFill>
        </p:grpSpPr>
        <p:sp>
          <p:nvSpPr>
            <p:cNvPr id="21" name="Freeform 20"/>
            <p:cNvSpPr>
              <a:spLocks/>
            </p:cNvSpPr>
            <p:nvPr/>
          </p:nvSpPr>
          <p:spPr bwMode="auto">
            <a:xfrm>
              <a:off x="2768" y="3004"/>
              <a:ext cx="1995" cy="2489"/>
            </a:xfrm>
            <a:custGeom>
              <a:avLst/>
              <a:gdLst>
                <a:gd name="T0" fmla="*/ 0 w 1995"/>
                <a:gd name="T1" fmla="*/ 1503 h 2489"/>
                <a:gd name="T2" fmla="*/ 1246 w 1995"/>
                <a:gd name="T3" fmla="*/ 1497 h 2489"/>
                <a:gd name="T4" fmla="*/ 1994 w 1995"/>
                <a:gd name="T5" fmla="*/ 2489 h 2489"/>
                <a:gd name="T6" fmla="*/ 1995 w 1995"/>
                <a:gd name="T7" fmla="*/ 0 h 2489"/>
                <a:gd name="T8" fmla="*/ 0 w 1995"/>
                <a:gd name="T9" fmla="*/ 1503 h 2489"/>
              </a:gdLst>
              <a:ahLst/>
              <a:cxnLst>
                <a:cxn ang="0">
                  <a:pos x="T0" y="T1"/>
                </a:cxn>
                <a:cxn ang="0">
                  <a:pos x="T2" y="T3"/>
                </a:cxn>
                <a:cxn ang="0">
                  <a:pos x="T4" y="T5"/>
                </a:cxn>
                <a:cxn ang="0">
                  <a:pos x="T6" y="T7"/>
                </a:cxn>
                <a:cxn ang="0">
                  <a:pos x="T8" y="T9"/>
                </a:cxn>
              </a:cxnLst>
              <a:rect l="0" t="0" r="r" b="b"/>
              <a:pathLst>
                <a:path w="1995" h="2489">
                  <a:moveTo>
                    <a:pt x="0" y="1503"/>
                  </a:moveTo>
                  <a:lnTo>
                    <a:pt x="1246" y="1497"/>
                  </a:lnTo>
                  <a:lnTo>
                    <a:pt x="1994" y="2489"/>
                  </a:lnTo>
                  <a:lnTo>
                    <a:pt x="1995"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21"/>
            <p:cNvSpPr>
              <a:spLocks/>
            </p:cNvSpPr>
            <p:nvPr/>
          </p:nvSpPr>
          <p:spPr bwMode="auto">
            <a:xfrm>
              <a:off x="4762" y="3992"/>
              <a:ext cx="1993" cy="2487"/>
            </a:xfrm>
            <a:custGeom>
              <a:avLst/>
              <a:gdLst>
                <a:gd name="T0" fmla="*/ 1993 w 1993"/>
                <a:gd name="T1" fmla="*/ 2487 h 2487"/>
                <a:gd name="T2" fmla="*/ 1993 w 1993"/>
                <a:gd name="T3" fmla="*/ 0 h 2487"/>
                <a:gd name="T4" fmla="*/ 0 w 1993"/>
                <a:gd name="T5" fmla="*/ 1501 h 2487"/>
                <a:gd name="T6" fmla="*/ 1246 w 1993"/>
                <a:gd name="T7" fmla="*/ 1495 h 2487"/>
                <a:gd name="T8" fmla="*/ 1993 w 1993"/>
                <a:gd name="T9" fmla="*/ 2487 h 2487"/>
              </a:gdLst>
              <a:ahLst/>
              <a:cxnLst>
                <a:cxn ang="0">
                  <a:pos x="T0" y="T1"/>
                </a:cxn>
                <a:cxn ang="0">
                  <a:pos x="T2" y="T3"/>
                </a:cxn>
                <a:cxn ang="0">
                  <a:pos x="T4" y="T5"/>
                </a:cxn>
                <a:cxn ang="0">
                  <a:pos x="T6" y="T7"/>
                </a:cxn>
                <a:cxn ang="0">
                  <a:pos x="T8" y="T9"/>
                </a:cxn>
              </a:cxnLst>
              <a:rect l="0" t="0" r="r" b="b"/>
              <a:pathLst>
                <a:path w="1993" h="2487">
                  <a:moveTo>
                    <a:pt x="1993" y="2487"/>
                  </a:moveTo>
                  <a:lnTo>
                    <a:pt x="1993" y="0"/>
                  </a:lnTo>
                  <a:lnTo>
                    <a:pt x="0" y="1501"/>
                  </a:lnTo>
                  <a:lnTo>
                    <a:pt x="1246" y="1495"/>
                  </a:lnTo>
                  <a:lnTo>
                    <a:pt x="1993" y="24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Freeform 22"/>
            <p:cNvSpPr>
              <a:spLocks/>
            </p:cNvSpPr>
            <p:nvPr/>
          </p:nvSpPr>
          <p:spPr bwMode="auto">
            <a:xfrm>
              <a:off x="4762" y="1503"/>
              <a:ext cx="1993" cy="2488"/>
            </a:xfrm>
            <a:custGeom>
              <a:avLst/>
              <a:gdLst>
                <a:gd name="T0" fmla="*/ 1993 w 1993"/>
                <a:gd name="T1" fmla="*/ 2488 h 2488"/>
                <a:gd name="T2" fmla="*/ 1993 w 1993"/>
                <a:gd name="T3" fmla="*/ 0 h 2488"/>
                <a:gd name="T4" fmla="*/ 0 w 1993"/>
                <a:gd name="T5" fmla="*/ 1501 h 2488"/>
                <a:gd name="T6" fmla="*/ 1246 w 1993"/>
                <a:gd name="T7" fmla="*/ 1496 h 2488"/>
                <a:gd name="T8" fmla="*/ 1993 w 1993"/>
                <a:gd name="T9" fmla="*/ 2488 h 2488"/>
              </a:gdLst>
              <a:ahLst/>
              <a:cxnLst>
                <a:cxn ang="0">
                  <a:pos x="T0" y="T1"/>
                </a:cxn>
                <a:cxn ang="0">
                  <a:pos x="T2" y="T3"/>
                </a:cxn>
                <a:cxn ang="0">
                  <a:pos x="T4" y="T5"/>
                </a:cxn>
                <a:cxn ang="0">
                  <a:pos x="T6" y="T7"/>
                </a:cxn>
                <a:cxn ang="0">
                  <a:pos x="T8" y="T9"/>
                </a:cxn>
              </a:cxnLst>
              <a:rect l="0" t="0" r="r" b="b"/>
              <a:pathLst>
                <a:path w="1993" h="2488">
                  <a:moveTo>
                    <a:pt x="1993" y="2488"/>
                  </a:moveTo>
                  <a:lnTo>
                    <a:pt x="1993" y="0"/>
                  </a:lnTo>
                  <a:lnTo>
                    <a:pt x="0" y="1501"/>
                  </a:lnTo>
                  <a:lnTo>
                    <a:pt x="1246" y="1496"/>
                  </a:lnTo>
                  <a:lnTo>
                    <a:pt x="1993" y="2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4" name="Freeform 23"/>
            <p:cNvSpPr>
              <a:spLocks/>
            </p:cNvSpPr>
            <p:nvPr/>
          </p:nvSpPr>
          <p:spPr bwMode="auto">
            <a:xfrm>
              <a:off x="6755" y="2489"/>
              <a:ext cx="1993" cy="2489"/>
            </a:xfrm>
            <a:custGeom>
              <a:avLst/>
              <a:gdLst>
                <a:gd name="T0" fmla="*/ 0 w 1993"/>
                <a:gd name="T1" fmla="*/ 1503 h 2489"/>
                <a:gd name="T2" fmla="*/ 1246 w 1993"/>
                <a:gd name="T3" fmla="*/ 1497 h 2489"/>
                <a:gd name="T4" fmla="*/ 1993 w 1993"/>
                <a:gd name="T5" fmla="*/ 2489 h 2489"/>
                <a:gd name="T6" fmla="*/ 1993 w 1993"/>
                <a:gd name="T7" fmla="*/ 0 h 2489"/>
                <a:gd name="T8" fmla="*/ 0 w 1993"/>
                <a:gd name="T9" fmla="*/ 1503 h 2489"/>
              </a:gdLst>
              <a:ahLst/>
              <a:cxnLst>
                <a:cxn ang="0">
                  <a:pos x="T0" y="T1"/>
                </a:cxn>
                <a:cxn ang="0">
                  <a:pos x="T2" y="T3"/>
                </a:cxn>
                <a:cxn ang="0">
                  <a:pos x="T4" y="T5"/>
                </a:cxn>
                <a:cxn ang="0">
                  <a:pos x="T6" y="T7"/>
                </a:cxn>
                <a:cxn ang="0">
                  <a:pos x="T8" y="T9"/>
                </a:cxn>
              </a:cxnLst>
              <a:rect l="0" t="0" r="r" b="b"/>
              <a:pathLst>
                <a:path w="1993" h="2489">
                  <a:moveTo>
                    <a:pt x="0" y="1503"/>
                  </a:moveTo>
                  <a:lnTo>
                    <a:pt x="1246" y="1497"/>
                  </a:lnTo>
                  <a:lnTo>
                    <a:pt x="1993" y="2489"/>
                  </a:lnTo>
                  <a:lnTo>
                    <a:pt x="1993"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5" name="Freeform 24"/>
            <p:cNvSpPr>
              <a:spLocks/>
            </p:cNvSpPr>
            <p:nvPr/>
          </p:nvSpPr>
          <p:spPr bwMode="auto">
            <a:xfrm>
              <a:off x="6755" y="1"/>
              <a:ext cx="1993" cy="2487"/>
            </a:xfrm>
            <a:custGeom>
              <a:avLst/>
              <a:gdLst>
                <a:gd name="T0" fmla="*/ 1993 w 1993"/>
                <a:gd name="T1" fmla="*/ 0 h 2487"/>
                <a:gd name="T2" fmla="*/ 0 w 1993"/>
                <a:gd name="T3" fmla="*/ 1501 h 2487"/>
                <a:gd name="T4" fmla="*/ 1246 w 1993"/>
                <a:gd name="T5" fmla="*/ 1496 h 2487"/>
                <a:gd name="T6" fmla="*/ 1993 w 1993"/>
                <a:gd name="T7" fmla="*/ 2487 h 2487"/>
                <a:gd name="T8" fmla="*/ 1993 w 1993"/>
                <a:gd name="T9" fmla="*/ 0 h 2487"/>
                <a:gd name="T10" fmla="*/ 1993 w 1993"/>
                <a:gd name="T11" fmla="*/ 0 h 2487"/>
              </a:gdLst>
              <a:ahLst/>
              <a:cxnLst>
                <a:cxn ang="0">
                  <a:pos x="T0" y="T1"/>
                </a:cxn>
                <a:cxn ang="0">
                  <a:pos x="T2" y="T3"/>
                </a:cxn>
                <a:cxn ang="0">
                  <a:pos x="T4" y="T5"/>
                </a:cxn>
                <a:cxn ang="0">
                  <a:pos x="T6" y="T7"/>
                </a:cxn>
                <a:cxn ang="0">
                  <a:pos x="T8" y="T9"/>
                </a:cxn>
                <a:cxn ang="0">
                  <a:pos x="T10" y="T11"/>
                </a:cxn>
              </a:cxnLst>
              <a:rect l="0" t="0" r="r" b="b"/>
              <a:pathLst>
                <a:path w="1993" h="2487">
                  <a:moveTo>
                    <a:pt x="1993" y="0"/>
                  </a:moveTo>
                  <a:lnTo>
                    <a:pt x="0" y="1501"/>
                  </a:lnTo>
                  <a:lnTo>
                    <a:pt x="1246" y="1496"/>
                  </a:lnTo>
                  <a:lnTo>
                    <a:pt x="1993" y="2487"/>
                  </a:lnTo>
                  <a:lnTo>
                    <a:pt x="1993" y="0"/>
                  </a:lnTo>
                  <a:lnTo>
                    <a:pt x="19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6" name="Freeform 25"/>
            <p:cNvSpPr>
              <a:spLocks/>
            </p:cNvSpPr>
            <p:nvPr/>
          </p:nvSpPr>
          <p:spPr bwMode="auto">
            <a:xfrm>
              <a:off x="6763" y="4978"/>
              <a:ext cx="1989" cy="1497"/>
            </a:xfrm>
            <a:custGeom>
              <a:avLst/>
              <a:gdLst>
                <a:gd name="T0" fmla="*/ 1989 w 1989"/>
                <a:gd name="T1" fmla="*/ 1497 h 1497"/>
                <a:gd name="T2" fmla="*/ 1989 w 1989"/>
                <a:gd name="T3" fmla="*/ 0 h 1497"/>
                <a:gd name="T4" fmla="*/ 0 w 1989"/>
                <a:gd name="T5" fmla="*/ 1497 h 1497"/>
                <a:gd name="T6" fmla="*/ 1989 w 1989"/>
                <a:gd name="T7" fmla="*/ 1497 h 1497"/>
              </a:gdLst>
              <a:ahLst/>
              <a:cxnLst>
                <a:cxn ang="0">
                  <a:pos x="T0" y="T1"/>
                </a:cxn>
                <a:cxn ang="0">
                  <a:pos x="T2" y="T3"/>
                </a:cxn>
                <a:cxn ang="0">
                  <a:pos x="T4" y="T5"/>
                </a:cxn>
                <a:cxn ang="0">
                  <a:pos x="T6" y="T7"/>
                </a:cxn>
              </a:cxnLst>
              <a:rect l="0" t="0" r="r" b="b"/>
              <a:pathLst>
                <a:path w="1989" h="1497">
                  <a:moveTo>
                    <a:pt x="1989" y="1497"/>
                  </a:moveTo>
                  <a:lnTo>
                    <a:pt x="1989" y="0"/>
                  </a:lnTo>
                  <a:lnTo>
                    <a:pt x="0" y="1497"/>
                  </a:lnTo>
                  <a:lnTo>
                    <a:pt x="1989" y="1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226991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taatti">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60432" y="1177096"/>
            <a:ext cx="8000509" cy="2770232"/>
          </a:xfrm>
        </p:spPr>
        <p:txBody>
          <a:bodyPr rtlCol="0" anchor="t"/>
          <a:lstStyle>
            <a:lvl1pPr rtl="0">
              <a:lnSpc>
                <a:spcPct val="95000"/>
              </a:lnSpc>
              <a:defRPr sz="4000" b="0" baseline="0">
                <a:solidFill>
                  <a:schemeClr val="accent4"/>
                </a:solidFill>
              </a:defRPr>
            </a:lvl1pPr>
          </a:lstStyle>
          <a:p>
            <a:pPr rtl="0"/>
            <a:r>
              <a:rPr lang="fi-FI"/>
              <a:t>40 pt Sitaatti/</a:t>
            </a:r>
            <a:r>
              <a:rPr lang="fi-FI" err="1"/>
              <a:t>Oneliner</a:t>
            </a:r>
            <a:r>
              <a:rPr lang="fi-FI"/>
              <a:t> 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 </a:t>
            </a:r>
            <a:r>
              <a:rPr lang="fi-FI" err="1"/>
              <a:t>mauris</a:t>
            </a:r>
            <a:r>
              <a:rPr lang="fi-FI"/>
              <a:t> </a:t>
            </a:r>
            <a:r>
              <a:rPr lang="fi-FI" err="1"/>
              <a:t>mollis</a:t>
            </a:r>
            <a:r>
              <a:rPr lang="fi-FI"/>
              <a:t> </a:t>
            </a:r>
            <a:r>
              <a:rPr lang="fi-FI" err="1"/>
              <a:t>porta</a:t>
            </a:r>
            <a:r>
              <a:rPr lang="fi-FI"/>
              <a:t> </a:t>
            </a:r>
            <a:r>
              <a:rPr lang="fi-FI" err="1"/>
              <a:t>ultrices</a:t>
            </a:r>
            <a:r>
              <a:rPr lang="fi-FI"/>
              <a:t> </a:t>
            </a:r>
            <a:r>
              <a:rPr lang="fi-FI" err="1"/>
              <a:t>proin</a:t>
            </a:r>
            <a:r>
              <a:rPr lang="fi-FI"/>
              <a:t> at </a:t>
            </a:r>
            <a:r>
              <a:rPr lang="fi-FI" err="1"/>
              <a:t>lorem</a:t>
            </a:r>
            <a:r>
              <a:rPr lang="fi-FI"/>
              <a:t> </a:t>
            </a:r>
            <a:r>
              <a:rPr lang="fi-FI" err="1"/>
              <a:t>quis</a:t>
            </a:r>
            <a:r>
              <a:rPr lang="fi-FI"/>
              <a:t> </a:t>
            </a:r>
            <a:r>
              <a:rPr lang="fi-FI" err="1"/>
              <a:t>leo</a:t>
            </a:r>
            <a:endParaRPr lang="fi-FI"/>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4"/>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5" name="Group 4"/>
          <p:cNvGrpSpPr>
            <a:grpSpLocks noChangeAspect="1"/>
          </p:cNvGrpSpPr>
          <p:nvPr userDrawn="1"/>
        </p:nvGrpSpPr>
        <p:grpSpPr bwMode="auto">
          <a:xfrm>
            <a:off x="8760941" y="3426941"/>
            <a:ext cx="3431059" cy="3431059"/>
            <a:chOff x="1678" y="2"/>
            <a:chExt cx="4320" cy="4320"/>
          </a:xfrm>
          <a:solidFill>
            <a:schemeClr val="accent4"/>
          </a:solidFill>
        </p:grpSpPr>
        <p:sp>
          <p:nvSpPr>
            <p:cNvPr id="16" name="Rectangle 5"/>
            <p:cNvSpPr>
              <a:spLocks noChangeArrowheads="1"/>
            </p:cNvSpPr>
            <p:nvPr userDrawn="1"/>
          </p:nvSpPr>
          <p:spPr bwMode="auto">
            <a:xfrm>
              <a:off x="3118" y="144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Rectangle 6"/>
            <p:cNvSpPr>
              <a:spLocks noChangeArrowheads="1"/>
            </p:cNvSpPr>
            <p:nvPr userDrawn="1"/>
          </p:nvSpPr>
          <p:spPr bwMode="auto">
            <a:xfrm>
              <a:off x="4558" y="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Rectangle 7"/>
            <p:cNvSpPr>
              <a:spLocks noChangeArrowheads="1"/>
            </p:cNvSpPr>
            <p:nvPr userDrawn="1"/>
          </p:nvSpPr>
          <p:spPr bwMode="auto">
            <a:xfrm>
              <a:off x="4558" y="288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Rectangle 8"/>
            <p:cNvSpPr>
              <a:spLocks noChangeArrowheads="1"/>
            </p:cNvSpPr>
            <p:nvPr userDrawn="1"/>
          </p:nvSpPr>
          <p:spPr bwMode="auto">
            <a:xfrm>
              <a:off x="1678" y="2882"/>
              <a:ext cx="1440" cy="1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89454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uvadia">
    <p:bg>
      <p:bgPr>
        <a:solidFill>
          <a:schemeClr val="accent2"/>
        </a:solidFill>
        <a:effectLst/>
      </p:bgPr>
    </p:bg>
    <p:spTree>
      <p:nvGrpSpPr>
        <p:cNvPr id="1" name=""/>
        <p:cNvGrpSpPr/>
        <p:nvPr/>
      </p:nvGrpSpPr>
      <p:grpSpPr>
        <a:xfrm>
          <a:off x="0" y="0"/>
          <a:ext cx="0" cy="0"/>
          <a:chOff x="0" y="0"/>
          <a:chExt cx="0" cy="0"/>
        </a:xfrm>
      </p:grpSpPr>
      <p:sp>
        <p:nvSpPr>
          <p:cNvPr id="4"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0"/>
            <a:ext cx="12192000" cy="6858000"/>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a:t>Lisää tai vedä ja pudota valokuva</a:t>
            </a:r>
          </a:p>
        </p:txBody>
      </p:sp>
    </p:spTree>
    <p:extLst>
      <p:ext uri="{BB962C8B-B14F-4D97-AF65-F5344CB8AC3E}">
        <p14:creationId xmlns:p14="http://schemas.microsoft.com/office/powerpoint/2010/main" val="39729335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ppudia">
    <p:bg>
      <p:bgPr>
        <a:solidFill>
          <a:schemeClr val="accent1"/>
        </a:solidFill>
        <a:effectLst/>
      </p:bgPr>
    </p:bg>
    <p:spTree>
      <p:nvGrpSpPr>
        <p:cNvPr id="1" name=""/>
        <p:cNvGrpSpPr/>
        <p:nvPr/>
      </p:nvGrpSpPr>
      <p:grpSpPr>
        <a:xfrm>
          <a:off x="0" y="0"/>
          <a:ext cx="0" cy="0"/>
          <a:chOff x="0" y="0"/>
          <a:chExt cx="0" cy="0"/>
        </a:xfrm>
      </p:grpSpPr>
      <p:sp>
        <p:nvSpPr>
          <p:cNvPr id="14"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1" y="1917506"/>
            <a:ext cx="2673531" cy="3046379"/>
          </a:xfrm>
          <a:solidFill>
            <a:schemeClr val="bg2"/>
          </a:solidFill>
        </p:spPr>
        <p:txBody>
          <a:bodyPr tIns="1584000" rtlCol="0" anchor="t"/>
          <a:lstStyle>
            <a:lvl1pPr marL="0" indent="0" algn="ctr">
              <a:buNone/>
              <a:defRPr sz="1200" i="1" baseline="0">
                <a:latin typeface="Times New Roman" panose="02020603050405020304" pitchFamily="18" charset="0"/>
                <a:cs typeface="Times New Roman" panose="02020603050405020304" pitchFamily="18" charset="0"/>
              </a:defRPr>
            </a:lvl1pPr>
          </a:lstStyle>
          <a:p>
            <a:pPr rtl="0"/>
            <a:r>
              <a:rPr lang="fi-FI"/>
              <a:t>Lisää tai vedä henkilökuvasi tähän</a:t>
            </a:r>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442669" y="1928284"/>
            <a:ext cx="4778220" cy="658154"/>
          </a:xfrm>
        </p:spPr>
        <p:txBody>
          <a:bodyPr rtlCol="0" anchor="t"/>
          <a:lstStyle>
            <a:lvl1pPr rtl="0">
              <a:lnSpc>
                <a:spcPct val="100000"/>
              </a:lnSpc>
              <a:defRPr sz="5200" b="0">
                <a:solidFill>
                  <a:schemeClr val="bg2"/>
                </a:solidFill>
              </a:defRPr>
            </a:lvl1pPr>
          </a:lstStyle>
          <a:p>
            <a:pPr rtl="0"/>
            <a:r>
              <a:rPr lang="fi-FI"/>
              <a:t>Kiitos!</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3433960" y="3048994"/>
            <a:ext cx="4786929" cy="596809"/>
          </a:xfrm>
        </p:spPr>
        <p:txBody>
          <a:bodyPr rtlCol="0">
            <a:normAutofit/>
          </a:bodyPr>
          <a:lstStyle>
            <a:lvl1pPr marL="0" indent="0" rtl="0">
              <a:lnSpc>
                <a:spcPct val="100000"/>
              </a:lnSpc>
              <a:spcBef>
                <a:spcPts val="0"/>
              </a:spcBef>
              <a:spcAft>
                <a:spcPts val="0"/>
              </a:spcAft>
              <a:buFont typeface="Arial" panose="020B0604020202020204" pitchFamily="34" charset="0"/>
              <a:buNone/>
              <a:defRPr sz="1600">
                <a:solidFill>
                  <a:schemeClr val="bg2"/>
                </a:solidFill>
              </a:defRPr>
            </a:lvl1pPr>
            <a:lvl2pPr marL="552450" indent="-285750">
              <a:lnSpc>
                <a:spcPct val="100000"/>
              </a:lnSpc>
              <a:spcBef>
                <a:spcPts val="0"/>
              </a:spcBef>
              <a:spcAft>
                <a:spcPts val="1000"/>
              </a:spcAft>
              <a:buFont typeface="Arial" panose="020B0604020202020204" pitchFamily="34" charset="0"/>
              <a:buChar char="•"/>
              <a:defRPr>
                <a:solidFill>
                  <a:schemeClr val="bg2"/>
                </a:solidFill>
              </a:defRPr>
            </a:lvl2pPr>
            <a:lvl3pPr marL="542925" indent="0">
              <a:buNone/>
              <a:defRPr/>
            </a:lvl3pPr>
            <a:lvl4pPr marL="809625" indent="0">
              <a:buNone/>
              <a:defRPr/>
            </a:lvl4pPr>
            <a:lvl5pPr marL="1076325" indent="0">
              <a:buNone/>
              <a:defRPr/>
            </a:lvl5pPr>
          </a:lstStyle>
          <a:p>
            <a:pPr lvl="0" rtl="0"/>
            <a:r>
              <a:rPr lang="fi-FI"/>
              <a:t>@</a:t>
            </a:r>
            <a:r>
              <a:rPr lang="fi-FI" err="1"/>
              <a:t>someprofiilit</a:t>
            </a:r>
            <a:r>
              <a:rPr lang="fi-FI"/>
              <a:t> etc.</a:t>
            </a:r>
          </a:p>
          <a:p>
            <a:pPr lvl="0" rtl="0"/>
            <a:r>
              <a:rPr lang="fi-FI"/>
              <a:t>@</a:t>
            </a:r>
            <a:r>
              <a:rPr lang="fi-FI" err="1"/>
              <a:t>someprofiili</a:t>
            </a:r>
            <a:endParaRPr lang="fi-FI"/>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bg2"/>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5" name="Group 19"/>
          <p:cNvGrpSpPr>
            <a:grpSpLocks noChangeAspect="1"/>
          </p:cNvGrpSpPr>
          <p:nvPr userDrawn="1"/>
        </p:nvGrpSpPr>
        <p:grpSpPr bwMode="auto">
          <a:xfrm>
            <a:off x="7968652" y="2286000"/>
            <a:ext cx="4223348" cy="4572000"/>
            <a:chOff x="2768" y="1"/>
            <a:chExt cx="5984" cy="6478"/>
          </a:xfrm>
          <a:solidFill>
            <a:schemeClr val="bg2"/>
          </a:solidFill>
        </p:grpSpPr>
        <p:sp>
          <p:nvSpPr>
            <p:cNvPr id="16" name="Freeform 20"/>
            <p:cNvSpPr>
              <a:spLocks/>
            </p:cNvSpPr>
            <p:nvPr/>
          </p:nvSpPr>
          <p:spPr bwMode="auto">
            <a:xfrm>
              <a:off x="2768" y="3004"/>
              <a:ext cx="1995" cy="2489"/>
            </a:xfrm>
            <a:custGeom>
              <a:avLst/>
              <a:gdLst>
                <a:gd name="T0" fmla="*/ 0 w 1995"/>
                <a:gd name="T1" fmla="*/ 1503 h 2489"/>
                <a:gd name="T2" fmla="*/ 1246 w 1995"/>
                <a:gd name="T3" fmla="*/ 1497 h 2489"/>
                <a:gd name="T4" fmla="*/ 1994 w 1995"/>
                <a:gd name="T5" fmla="*/ 2489 h 2489"/>
                <a:gd name="T6" fmla="*/ 1995 w 1995"/>
                <a:gd name="T7" fmla="*/ 0 h 2489"/>
                <a:gd name="T8" fmla="*/ 0 w 1995"/>
                <a:gd name="T9" fmla="*/ 1503 h 2489"/>
              </a:gdLst>
              <a:ahLst/>
              <a:cxnLst>
                <a:cxn ang="0">
                  <a:pos x="T0" y="T1"/>
                </a:cxn>
                <a:cxn ang="0">
                  <a:pos x="T2" y="T3"/>
                </a:cxn>
                <a:cxn ang="0">
                  <a:pos x="T4" y="T5"/>
                </a:cxn>
                <a:cxn ang="0">
                  <a:pos x="T6" y="T7"/>
                </a:cxn>
                <a:cxn ang="0">
                  <a:pos x="T8" y="T9"/>
                </a:cxn>
              </a:cxnLst>
              <a:rect l="0" t="0" r="r" b="b"/>
              <a:pathLst>
                <a:path w="1995" h="2489">
                  <a:moveTo>
                    <a:pt x="0" y="1503"/>
                  </a:moveTo>
                  <a:lnTo>
                    <a:pt x="1246" y="1497"/>
                  </a:lnTo>
                  <a:lnTo>
                    <a:pt x="1994" y="2489"/>
                  </a:lnTo>
                  <a:lnTo>
                    <a:pt x="1995"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21"/>
            <p:cNvSpPr>
              <a:spLocks/>
            </p:cNvSpPr>
            <p:nvPr/>
          </p:nvSpPr>
          <p:spPr bwMode="auto">
            <a:xfrm>
              <a:off x="4762" y="3992"/>
              <a:ext cx="1993" cy="2487"/>
            </a:xfrm>
            <a:custGeom>
              <a:avLst/>
              <a:gdLst>
                <a:gd name="T0" fmla="*/ 1993 w 1993"/>
                <a:gd name="T1" fmla="*/ 2487 h 2487"/>
                <a:gd name="T2" fmla="*/ 1993 w 1993"/>
                <a:gd name="T3" fmla="*/ 0 h 2487"/>
                <a:gd name="T4" fmla="*/ 0 w 1993"/>
                <a:gd name="T5" fmla="*/ 1501 h 2487"/>
                <a:gd name="T6" fmla="*/ 1246 w 1993"/>
                <a:gd name="T7" fmla="*/ 1495 h 2487"/>
                <a:gd name="T8" fmla="*/ 1993 w 1993"/>
                <a:gd name="T9" fmla="*/ 2487 h 2487"/>
              </a:gdLst>
              <a:ahLst/>
              <a:cxnLst>
                <a:cxn ang="0">
                  <a:pos x="T0" y="T1"/>
                </a:cxn>
                <a:cxn ang="0">
                  <a:pos x="T2" y="T3"/>
                </a:cxn>
                <a:cxn ang="0">
                  <a:pos x="T4" y="T5"/>
                </a:cxn>
                <a:cxn ang="0">
                  <a:pos x="T6" y="T7"/>
                </a:cxn>
                <a:cxn ang="0">
                  <a:pos x="T8" y="T9"/>
                </a:cxn>
              </a:cxnLst>
              <a:rect l="0" t="0" r="r" b="b"/>
              <a:pathLst>
                <a:path w="1993" h="2487">
                  <a:moveTo>
                    <a:pt x="1993" y="2487"/>
                  </a:moveTo>
                  <a:lnTo>
                    <a:pt x="1993" y="0"/>
                  </a:lnTo>
                  <a:lnTo>
                    <a:pt x="0" y="1501"/>
                  </a:lnTo>
                  <a:lnTo>
                    <a:pt x="1246" y="1495"/>
                  </a:lnTo>
                  <a:lnTo>
                    <a:pt x="1993" y="24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22"/>
            <p:cNvSpPr>
              <a:spLocks/>
            </p:cNvSpPr>
            <p:nvPr/>
          </p:nvSpPr>
          <p:spPr bwMode="auto">
            <a:xfrm>
              <a:off x="4762" y="1503"/>
              <a:ext cx="1993" cy="2488"/>
            </a:xfrm>
            <a:custGeom>
              <a:avLst/>
              <a:gdLst>
                <a:gd name="T0" fmla="*/ 1993 w 1993"/>
                <a:gd name="T1" fmla="*/ 2488 h 2488"/>
                <a:gd name="T2" fmla="*/ 1993 w 1993"/>
                <a:gd name="T3" fmla="*/ 0 h 2488"/>
                <a:gd name="T4" fmla="*/ 0 w 1993"/>
                <a:gd name="T5" fmla="*/ 1501 h 2488"/>
                <a:gd name="T6" fmla="*/ 1246 w 1993"/>
                <a:gd name="T7" fmla="*/ 1496 h 2488"/>
                <a:gd name="T8" fmla="*/ 1993 w 1993"/>
                <a:gd name="T9" fmla="*/ 2488 h 2488"/>
              </a:gdLst>
              <a:ahLst/>
              <a:cxnLst>
                <a:cxn ang="0">
                  <a:pos x="T0" y="T1"/>
                </a:cxn>
                <a:cxn ang="0">
                  <a:pos x="T2" y="T3"/>
                </a:cxn>
                <a:cxn ang="0">
                  <a:pos x="T4" y="T5"/>
                </a:cxn>
                <a:cxn ang="0">
                  <a:pos x="T6" y="T7"/>
                </a:cxn>
                <a:cxn ang="0">
                  <a:pos x="T8" y="T9"/>
                </a:cxn>
              </a:cxnLst>
              <a:rect l="0" t="0" r="r" b="b"/>
              <a:pathLst>
                <a:path w="1993" h="2488">
                  <a:moveTo>
                    <a:pt x="1993" y="2488"/>
                  </a:moveTo>
                  <a:lnTo>
                    <a:pt x="1993" y="0"/>
                  </a:lnTo>
                  <a:lnTo>
                    <a:pt x="0" y="1501"/>
                  </a:lnTo>
                  <a:lnTo>
                    <a:pt x="1246" y="1496"/>
                  </a:lnTo>
                  <a:lnTo>
                    <a:pt x="1993" y="2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23"/>
            <p:cNvSpPr>
              <a:spLocks/>
            </p:cNvSpPr>
            <p:nvPr/>
          </p:nvSpPr>
          <p:spPr bwMode="auto">
            <a:xfrm>
              <a:off x="6755" y="2489"/>
              <a:ext cx="1993" cy="2489"/>
            </a:xfrm>
            <a:custGeom>
              <a:avLst/>
              <a:gdLst>
                <a:gd name="T0" fmla="*/ 0 w 1993"/>
                <a:gd name="T1" fmla="*/ 1503 h 2489"/>
                <a:gd name="T2" fmla="*/ 1246 w 1993"/>
                <a:gd name="T3" fmla="*/ 1497 h 2489"/>
                <a:gd name="T4" fmla="*/ 1993 w 1993"/>
                <a:gd name="T5" fmla="*/ 2489 h 2489"/>
                <a:gd name="T6" fmla="*/ 1993 w 1993"/>
                <a:gd name="T7" fmla="*/ 0 h 2489"/>
                <a:gd name="T8" fmla="*/ 0 w 1993"/>
                <a:gd name="T9" fmla="*/ 1503 h 2489"/>
              </a:gdLst>
              <a:ahLst/>
              <a:cxnLst>
                <a:cxn ang="0">
                  <a:pos x="T0" y="T1"/>
                </a:cxn>
                <a:cxn ang="0">
                  <a:pos x="T2" y="T3"/>
                </a:cxn>
                <a:cxn ang="0">
                  <a:pos x="T4" y="T5"/>
                </a:cxn>
                <a:cxn ang="0">
                  <a:pos x="T6" y="T7"/>
                </a:cxn>
                <a:cxn ang="0">
                  <a:pos x="T8" y="T9"/>
                </a:cxn>
              </a:cxnLst>
              <a:rect l="0" t="0" r="r" b="b"/>
              <a:pathLst>
                <a:path w="1993" h="2489">
                  <a:moveTo>
                    <a:pt x="0" y="1503"/>
                  </a:moveTo>
                  <a:lnTo>
                    <a:pt x="1246" y="1497"/>
                  </a:lnTo>
                  <a:lnTo>
                    <a:pt x="1993" y="2489"/>
                  </a:lnTo>
                  <a:lnTo>
                    <a:pt x="1993"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24"/>
            <p:cNvSpPr>
              <a:spLocks/>
            </p:cNvSpPr>
            <p:nvPr/>
          </p:nvSpPr>
          <p:spPr bwMode="auto">
            <a:xfrm>
              <a:off x="6755" y="1"/>
              <a:ext cx="1993" cy="2487"/>
            </a:xfrm>
            <a:custGeom>
              <a:avLst/>
              <a:gdLst>
                <a:gd name="T0" fmla="*/ 1993 w 1993"/>
                <a:gd name="T1" fmla="*/ 0 h 2487"/>
                <a:gd name="T2" fmla="*/ 0 w 1993"/>
                <a:gd name="T3" fmla="*/ 1501 h 2487"/>
                <a:gd name="T4" fmla="*/ 1246 w 1993"/>
                <a:gd name="T5" fmla="*/ 1496 h 2487"/>
                <a:gd name="T6" fmla="*/ 1993 w 1993"/>
                <a:gd name="T7" fmla="*/ 2487 h 2487"/>
                <a:gd name="T8" fmla="*/ 1993 w 1993"/>
                <a:gd name="T9" fmla="*/ 0 h 2487"/>
                <a:gd name="T10" fmla="*/ 1993 w 1993"/>
                <a:gd name="T11" fmla="*/ 0 h 2487"/>
              </a:gdLst>
              <a:ahLst/>
              <a:cxnLst>
                <a:cxn ang="0">
                  <a:pos x="T0" y="T1"/>
                </a:cxn>
                <a:cxn ang="0">
                  <a:pos x="T2" y="T3"/>
                </a:cxn>
                <a:cxn ang="0">
                  <a:pos x="T4" y="T5"/>
                </a:cxn>
                <a:cxn ang="0">
                  <a:pos x="T6" y="T7"/>
                </a:cxn>
                <a:cxn ang="0">
                  <a:pos x="T8" y="T9"/>
                </a:cxn>
                <a:cxn ang="0">
                  <a:pos x="T10" y="T11"/>
                </a:cxn>
              </a:cxnLst>
              <a:rect l="0" t="0" r="r" b="b"/>
              <a:pathLst>
                <a:path w="1993" h="2487">
                  <a:moveTo>
                    <a:pt x="1993" y="0"/>
                  </a:moveTo>
                  <a:lnTo>
                    <a:pt x="0" y="1501"/>
                  </a:lnTo>
                  <a:lnTo>
                    <a:pt x="1246" y="1496"/>
                  </a:lnTo>
                  <a:lnTo>
                    <a:pt x="1993" y="2487"/>
                  </a:lnTo>
                  <a:lnTo>
                    <a:pt x="1993" y="0"/>
                  </a:lnTo>
                  <a:lnTo>
                    <a:pt x="19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25"/>
            <p:cNvSpPr>
              <a:spLocks/>
            </p:cNvSpPr>
            <p:nvPr/>
          </p:nvSpPr>
          <p:spPr bwMode="auto">
            <a:xfrm>
              <a:off x="6763" y="4978"/>
              <a:ext cx="1989" cy="1497"/>
            </a:xfrm>
            <a:custGeom>
              <a:avLst/>
              <a:gdLst>
                <a:gd name="T0" fmla="*/ 1989 w 1989"/>
                <a:gd name="T1" fmla="*/ 1497 h 1497"/>
                <a:gd name="T2" fmla="*/ 1989 w 1989"/>
                <a:gd name="T3" fmla="*/ 0 h 1497"/>
                <a:gd name="T4" fmla="*/ 0 w 1989"/>
                <a:gd name="T5" fmla="*/ 1497 h 1497"/>
                <a:gd name="T6" fmla="*/ 1989 w 1989"/>
                <a:gd name="T7" fmla="*/ 1497 h 1497"/>
              </a:gdLst>
              <a:ahLst/>
              <a:cxnLst>
                <a:cxn ang="0">
                  <a:pos x="T0" y="T1"/>
                </a:cxn>
                <a:cxn ang="0">
                  <a:pos x="T2" y="T3"/>
                </a:cxn>
                <a:cxn ang="0">
                  <a:pos x="T4" y="T5"/>
                </a:cxn>
                <a:cxn ang="0">
                  <a:pos x="T6" y="T7"/>
                </a:cxn>
              </a:cxnLst>
              <a:rect l="0" t="0" r="r" b="b"/>
              <a:pathLst>
                <a:path w="1989" h="1497">
                  <a:moveTo>
                    <a:pt x="1989" y="1497"/>
                  </a:moveTo>
                  <a:lnTo>
                    <a:pt x="1989" y="0"/>
                  </a:lnTo>
                  <a:lnTo>
                    <a:pt x="0" y="1497"/>
                  </a:lnTo>
                  <a:lnTo>
                    <a:pt x="1989" y="1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3" name="Tekstin paikkamerkki 6">
            <a:extLst>
              <a:ext uri="{FF2B5EF4-FFF2-40B4-BE49-F238E27FC236}">
                <a16:creationId xmlns:a16="http://schemas.microsoft.com/office/drawing/2014/main" id="{755213BF-EF6D-45DC-A01B-DE6C2F23A6D2}"/>
              </a:ext>
            </a:extLst>
          </p:cNvPr>
          <p:cNvSpPr>
            <a:spLocks noGrp="1"/>
          </p:cNvSpPr>
          <p:nvPr>
            <p:ph type="body" sz="quarter" idx="33" hasCustomPrompt="1"/>
          </p:nvPr>
        </p:nvSpPr>
        <p:spPr>
          <a:xfrm>
            <a:off x="3433960" y="3790041"/>
            <a:ext cx="4786929" cy="1051925"/>
          </a:xfrm>
        </p:spPr>
        <p:txBody>
          <a:bodyPr rtlCol="0" anchor="t"/>
          <a:lstStyle>
            <a:lvl1pPr marL="0" indent="0" algn="l">
              <a:lnSpc>
                <a:spcPct val="100000"/>
              </a:lnSpc>
              <a:spcBef>
                <a:spcPts val="0"/>
              </a:spcBef>
              <a:buNone/>
              <a:defRPr sz="1200" baseline="0">
                <a:solidFill>
                  <a:schemeClr val="bg2"/>
                </a:solidFill>
              </a:defRPr>
            </a:lvl1pPr>
            <a:lvl2pPr marL="266700" indent="0">
              <a:buNone/>
              <a:defRPr sz="1600">
                <a:solidFill>
                  <a:schemeClr val="tx1"/>
                </a:solidFill>
              </a:defRPr>
            </a:lvl2pPr>
            <a:lvl3pPr marL="542925" indent="0">
              <a:buNone/>
              <a:defRPr sz="1600">
                <a:solidFill>
                  <a:schemeClr val="tx1"/>
                </a:solidFill>
              </a:defRPr>
            </a:lvl3pPr>
            <a:lvl4pPr marL="809625" indent="0">
              <a:buNone/>
              <a:defRPr sz="1600">
                <a:solidFill>
                  <a:schemeClr val="tx1"/>
                </a:solidFill>
              </a:defRPr>
            </a:lvl4pPr>
            <a:lvl5pPr marL="1076325" indent="0">
              <a:buNone/>
              <a:defRPr sz="1600">
                <a:solidFill>
                  <a:schemeClr val="tx1"/>
                </a:solidFill>
              </a:defRPr>
            </a:lvl5pPr>
          </a:lstStyle>
          <a:p>
            <a:pPr lvl="0" rtl="0"/>
            <a:r>
              <a:rPr lang="fi-FI"/>
              <a:t>Nimi Sukunimi</a:t>
            </a:r>
          </a:p>
          <a:p>
            <a:pPr lvl="0" rtl="0"/>
            <a:r>
              <a:rPr lang="fi-FI"/>
              <a:t>Titteli </a:t>
            </a:r>
          </a:p>
          <a:p>
            <a:pPr lvl="0" rtl="0"/>
            <a:r>
              <a:rPr lang="fi-FI"/>
              <a:t>Etc.</a:t>
            </a:r>
          </a:p>
        </p:txBody>
      </p:sp>
    </p:spTree>
    <p:extLst>
      <p:ext uri="{BB962C8B-B14F-4D97-AF65-F5344CB8AC3E}">
        <p14:creationId xmlns:p14="http://schemas.microsoft.com/office/powerpoint/2010/main" val="4093128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eksti+kuva">
    <p:bg>
      <p:bgPr>
        <a:solidFill>
          <a:schemeClr val="bg1"/>
        </a:solidFill>
        <a:effectLst/>
      </p:bgPr>
    </p:bg>
    <p:spTree>
      <p:nvGrpSpPr>
        <p:cNvPr id="1" name=""/>
        <p:cNvGrpSpPr/>
        <p:nvPr/>
      </p:nvGrpSpPr>
      <p:grpSpPr>
        <a:xfrm>
          <a:off x="0" y="0"/>
          <a:ext cx="0" cy="0"/>
          <a:chOff x="0" y="0"/>
          <a:chExt cx="0" cy="0"/>
        </a:xfrm>
      </p:grpSpPr>
      <p:sp>
        <p:nvSpPr>
          <p:cNvPr id="14"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0"/>
            <a:ext cx="5991224" cy="6858000"/>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a:t>Lisää tai vedä ja pudota valokuva</a:t>
            </a:r>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6577692" y="409576"/>
            <a:ext cx="5149901" cy="1352038"/>
          </a:xfrm>
        </p:spPr>
        <p:txBody>
          <a:bodyPr rtlCol="0" anchor="t"/>
          <a:lstStyle>
            <a:lvl1pPr rtl="0">
              <a:lnSpc>
                <a:spcPct val="100000"/>
              </a:lnSpc>
              <a:defRPr sz="3200" b="0">
                <a:solidFill>
                  <a:schemeClr val="tx1"/>
                </a:solidFill>
              </a:defRPr>
            </a:lvl1pPr>
          </a:lstStyle>
          <a:p>
            <a:pPr rtl="0"/>
            <a:r>
              <a:rPr lang="fi-FI"/>
              <a:t>2 </a:t>
            </a:r>
            <a:r>
              <a:rPr lang="fi-FI" err="1"/>
              <a:t>Teksti+kuva</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000876" y="2266951"/>
            <a:ext cx="4762499" cy="3371850"/>
          </a:xfrm>
        </p:spPr>
        <p:txBody>
          <a:bodyPr rtlCol="0">
            <a:normAutofit/>
          </a:bodyPr>
          <a:lstStyle>
            <a:lvl1pPr marL="0" indent="0" rtl="0">
              <a:lnSpc>
                <a:spcPct val="100000"/>
              </a:lnSpc>
              <a:spcBef>
                <a:spcPts val="0"/>
              </a:spcBef>
              <a:spcAft>
                <a:spcPts val="1000"/>
              </a:spcAft>
              <a:buFont typeface="Arial" panose="020B0604020202020204" pitchFamily="34" charset="0"/>
              <a:buNone/>
              <a:defRPr sz="1800">
                <a:solidFill>
                  <a:schemeClr val="tx1"/>
                </a:solidFill>
              </a:defRPr>
            </a:lvl1pPr>
            <a:lvl2pPr marL="552450" indent="-285750">
              <a:lnSpc>
                <a:spcPct val="100000"/>
              </a:lnSpc>
              <a:spcBef>
                <a:spcPts val="0"/>
              </a:spcBef>
              <a:spcAft>
                <a:spcPts val="1000"/>
              </a:spcAft>
              <a:buFont typeface="Arial" panose="020B0604020202020204" pitchFamily="34" charset="0"/>
              <a:buChar char="•"/>
              <a:defRPr>
                <a:solidFill>
                  <a:schemeClr val="tx1"/>
                </a:solidFill>
              </a:defRPr>
            </a:lvl2pPr>
            <a:lvl3pPr marL="542925" indent="0">
              <a:buNone/>
              <a:defRPr/>
            </a:lvl3pPr>
            <a:lvl4pPr marL="809625" indent="0">
              <a:buNone/>
              <a:defRPr/>
            </a:lvl4pPr>
            <a:lvl5pPr marL="1076325" indent="0">
              <a:buNone/>
              <a:defRPr/>
            </a:lvl5pPr>
          </a:lstStyle>
          <a:p>
            <a:pPr lvl="0" rtl="0"/>
            <a:r>
              <a:rPr lang="fi-FI"/>
              <a:t>18 pt </a:t>
            </a:r>
            <a:r>
              <a:rPr lang="fi-FI" err="1"/>
              <a:t>Sed</a:t>
            </a:r>
            <a:r>
              <a:rPr lang="fi-FI"/>
              <a:t> </a:t>
            </a:r>
            <a:r>
              <a:rPr lang="fi-FI" err="1"/>
              <a:t>finibus</a:t>
            </a:r>
            <a:r>
              <a:rPr lang="fi-FI"/>
              <a:t> </a:t>
            </a:r>
            <a:r>
              <a:rPr lang="fi-FI" err="1"/>
              <a:t>risus</a:t>
            </a:r>
            <a:r>
              <a:rPr lang="fi-FI"/>
              <a:t> </a:t>
            </a:r>
            <a:r>
              <a:rPr lang="fi-FI" err="1"/>
              <a:t>justo</a:t>
            </a:r>
            <a:r>
              <a:rPr lang="fi-FI"/>
              <a:t>, </a:t>
            </a:r>
            <a:r>
              <a:rPr lang="fi-FI" err="1"/>
              <a:t>eu</a:t>
            </a:r>
            <a:r>
              <a:rPr lang="fi-FI"/>
              <a:t> </a:t>
            </a:r>
            <a:r>
              <a:rPr lang="fi-FI" err="1"/>
              <a:t>rutrum</a:t>
            </a:r>
            <a:r>
              <a:rPr lang="fi-FI"/>
              <a:t> </a:t>
            </a:r>
            <a:r>
              <a:rPr lang="fi-FI" err="1"/>
              <a:t>justo</a:t>
            </a:r>
            <a:r>
              <a:rPr lang="fi-FI"/>
              <a:t> </a:t>
            </a:r>
            <a:r>
              <a:rPr lang="fi-FI" err="1"/>
              <a:t>porttitor</a:t>
            </a:r>
            <a:r>
              <a:rPr lang="fi-FI"/>
              <a:t> </a:t>
            </a:r>
            <a:r>
              <a:rPr lang="fi-FI" err="1"/>
              <a:t>ac</a:t>
            </a:r>
            <a:r>
              <a:rPr lang="fi-FI"/>
              <a:t>. </a:t>
            </a:r>
            <a:r>
              <a:rPr lang="fi-FI" err="1"/>
              <a:t>Maecenas</a:t>
            </a:r>
            <a:r>
              <a:rPr lang="fi-FI"/>
              <a:t> </a:t>
            </a:r>
            <a:r>
              <a:rPr lang="fi-FI" err="1"/>
              <a:t>mauris</a:t>
            </a:r>
            <a:r>
              <a:rPr lang="fi-FI"/>
              <a:t> </a:t>
            </a:r>
            <a:r>
              <a:rPr lang="fi-FI" err="1"/>
              <a:t>velit</a:t>
            </a:r>
            <a:r>
              <a:rPr lang="fi-FI"/>
              <a:t>, </a:t>
            </a:r>
            <a:r>
              <a:rPr lang="fi-FI" err="1"/>
              <a:t>ullamcorper</a:t>
            </a:r>
            <a:r>
              <a:rPr lang="fi-FI"/>
              <a:t> </a:t>
            </a:r>
            <a:r>
              <a:rPr lang="fi-FI" err="1"/>
              <a:t>eu</a:t>
            </a:r>
            <a:r>
              <a:rPr lang="fi-FI"/>
              <a:t> </a:t>
            </a:r>
            <a:r>
              <a:rPr lang="fi-FI" err="1"/>
              <a:t>justo</a:t>
            </a:r>
            <a:r>
              <a:rPr lang="fi-FI"/>
              <a:t> sit </a:t>
            </a:r>
            <a:r>
              <a:rPr lang="fi-FI" err="1"/>
              <a:t>amet</a:t>
            </a:r>
            <a:r>
              <a:rPr lang="fi-FI"/>
              <a:t>, </a:t>
            </a:r>
            <a:r>
              <a:rPr lang="fi-FI" err="1"/>
              <a:t>condimentum</a:t>
            </a:r>
            <a:r>
              <a:rPr lang="fi-FI"/>
              <a:t> </a:t>
            </a:r>
            <a:r>
              <a:rPr lang="fi-FI" err="1"/>
              <a:t>facilisis</a:t>
            </a:r>
            <a:r>
              <a:rPr lang="fi-FI"/>
              <a:t> </a:t>
            </a:r>
            <a:r>
              <a:rPr lang="fi-FI" err="1"/>
              <a:t>ipsum</a:t>
            </a:r>
            <a:r>
              <a:rPr lang="fi-FI"/>
              <a:t>.</a:t>
            </a:r>
          </a:p>
          <a:p>
            <a:pPr lvl="1" rtl="0"/>
            <a:r>
              <a:rPr lang="fi-FI"/>
              <a:t>16 pt </a:t>
            </a:r>
            <a:r>
              <a:rPr lang="fi-FI" err="1"/>
              <a:t>Nulla</a:t>
            </a:r>
            <a:r>
              <a:rPr lang="fi-FI"/>
              <a:t> </a:t>
            </a:r>
            <a:r>
              <a:rPr lang="fi-FI" err="1"/>
              <a:t>finibus</a:t>
            </a:r>
            <a:r>
              <a:rPr lang="fi-FI"/>
              <a:t> </a:t>
            </a:r>
            <a:r>
              <a:rPr lang="fi-FI" err="1"/>
              <a:t>posuere</a:t>
            </a:r>
            <a:r>
              <a:rPr lang="fi-FI"/>
              <a:t> </a:t>
            </a:r>
            <a:r>
              <a:rPr lang="fi-FI" err="1"/>
              <a:t>metus</a:t>
            </a:r>
            <a:r>
              <a:rPr lang="fi-FI"/>
              <a:t>, </a:t>
            </a:r>
            <a:r>
              <a:rPr lang="fi-FI" err="1"/>
              <a:t>eu</a:t>
            </a:r>
            <a:r>
              <a:rPr lang="fi-FI"/>
              <a:t> </a:t>
            </a:r>
            <a:r>
              <a:rPr lang="fi-FI" err="1"/>
              <a:t>posuere</a:t>
            </a:r>
            <a:r>
              <a:rPr lang="fi-FI"/>
              <a:t> </a:t>
            </a:r>
            <a:r>
              <a:rPr lang="fi-FI" err="1"/>
              <a:t>sem</a:t>
            </a:r>
            <a:r>
              <a:rPr lang="fi-FI"/>
              <a:t> </a:t>
            </a:r>
            <a:r>
              <a:rPr lang="fi-FI" err="1"/>
              <a:t>ultrices</a:t>
            </a:r>
            <a:r>
              <a:rPr lang="fi-FI"/>
              <a:t> </a:t>
            </a:r>
            <a:r>
              <a:rPr lang="fi-FI" err="1"/>
              <a:t>eget</a:t>
            </a:r>
            <a:r>
              <a:rPr lang="fi-FI"/>
              <a:t>. </a:t>
            </a:r>
            <a:r>
              <a:rPr lang="fi-FI" err="1"/>
              <a:t>Sed</a:t>
            </a:r>
            <a:r>
              <a:rPr lang="fi-FI"/>
              <a:t> </a:t>
            </a:r>
            <a:r>
              <a:rPr lang="fi-FI" err="1"/>
              <a:t>vestibulum</a:t>
            </a:r>
            <a:r>
              <a:rPr lang="fi-FI"/>
              <a:t> </a:t>
            </a:r>
            <a:r>
              <a:rPr lang="fi-FI" err="1"/>
              <a:t>nibh</a:t>
            </a:r>
            <a:r>
              <a:rPr lang="fi-FI"/>
              <a:t> a </a:t>
            </a:r>
            <a:r>
              <a:rPr lang="fi-FI" err="1"/>
              <a:t>dui</a:t>
            </a:r>
            <a:r>
              <a:rPr lang="fi-FI"/>
              <a:t> </a:t>
            </a:r>
            <a:r>
              <a:rPr lang="fi-FI" err="1"/>
              <a:t>lobortis</a:t>
            </a:r>
            <a:r>
              <a:rPr lang="fi-FI"/>
              <a:t>, id </a:t>
            </a:r>
            <a:r>
              <a:rPr lang="fi-FI" err="1"/>
              <a:t>venenatis</a:t>
            </a:r>
            <a:r>
              <a:rPr lang="fi-FI"/>
              <a:t> </a:t>
            </a:r>
            <a:r>
              <a:rPr lang="fi-FI" err="1"/>
              <a:t>nunc</a:t>
            </a:r>
            <a:r>
              <a:rPr lang="fi-FI"/>
              <a:t> </a:t>
            </a:r>
            <a:r>
              <a:rPr lang="fi-FI" err="1"/>
              <a:t>rhoncus</a:t>
            </a:r>
            <a:r>
              <a:rPr lang="fi-FI"/>
              <a:t>.</a:t>
            </a:r>
          </a:p>
          <a:p>
            <a:pPr lvl="1" rtl="0"/>
            <a:r>
              <a:rPr lang="fi-FI" err="1"/>
              <a:t>Nullam</a:t>
            </a:r>
            <a:r>
              <a:rPr lang="fi-FI"/>
              <a:t> vitae </a:t>
            </a:r>
            <a:r>
              <a:rPr lang="fi-FI" err="1"/>
              <a:t>turpis</a:t>
            </a:r>
            <a:r>
              <a:rPr lang="fi-FI"/>
              <a:t> </a:t>
            </a:r>
            <a:r>
              <a:rPr lang="fi-FI" err="1"/>
              <a:t>nec</a:t>
            </a:r>
            <a:r>
              <a:rPr lang="fi-FI"/>
              <a:t> elit </a:t>
            </a:r>
            <a:r>
              <a:rPr lang="fi-FI" err="1"/>
              <a:t>hendrerit</a:t>
            </a:r>
            <a:r>
              <a:rPr lang="fi-FI"/>
              <a:t> </a:t>
            </a:r>
            <a:r>
              <a:rPr lang="fi-FI" err="1"/>
              <a:t>finibus</a:t>
            </a:r>
            <a:r>
              <a:rPr lang="fi-FI"/>
              <a:t>. </a:t>
            </a:r>
            <a:r>
              <a:rPr lang="fi-FI" err="1"/>
              <a:t>Proin</a:t>
            </a:r>
            <a:r>
              <a:rPr lang="fi-FI"/>
              <a:t> </a:t>
            </a:r>
            <a:r>
              <a:rPr lang="fi-FI" err="1"/>
              <a:t>nisi</a:t>
            </a:r>
            <a:r>
              <a:rPr lang="fi-FI"/>
              <a:t> </a:t>
            </a:r>
            <a:r>
              <a:rPr lang="fi-FI" err="1"/>
              <a:t>ligula</a:t>
            </a:r>
            <a:r>
              <a:rPr lang="fi-FI"/>
              <a:t>, </a:t>
            </a:r>
            <a:r>
              <a:rPr lang="fi-FI" err="1"/>
              <a:t>facilisis</a:t>
            </a:r>
            <a:r>
              <a:rPr lang="fi-FI"/>
              <a:t> </a:t>
            </a:r>
            <a:r>
              <a:rPr lang="fi-FI" err="1"/>
              <a:t>nec</a:t>
            </a:r>
            <a:r>
              <a:rPr lang="fi-FI"/>
              <a:t> </a:t>
            </a:r>
            <a:r>
              <a:rPr lang="fi-FI" err="1"/>
              <a:t>sapien</a:t>
            </a:r>
            <a:r>
              <a:rPr lang="fi-FI"/>
              <a:t> sit </a:t>
            </a:r>
            <a:r>
              <a:rPr lang="fi-FI" err="1"/>
              <a:t>amet</a:t>
            </a:r>
            <a:r>
              <a:rPr lang="fi-FI"/>
              <a: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tx2"/>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917915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Teksti+kuva">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5283799" cy="1352038"/>
          </a:xfrm>
        </p:spPr>
        <p:txBody>
          <a:bodyPr rtlCol="0" anchor="t"/>
          <a:lstStyle>
            <a:lvl1pPr rtl="0">
              <a:lnSpc>
                <a:spcPct val="100000"/>
              </a:lnSpc>
              <a:defRPr sz="3200" b="0">
                <a:solidFill>
                  <a:schemeClr val="bg1"/>
                </a:solidFill>
              </a:defRPr>
            </a:lvl1pPr>
          </a:lstStyle>
          <a:p>
            <a:pPr rtl="0"/>
            <a:r>
              <a:rPr lang="fi-FI"/>
              <a:t>5 </a:t>
            </a:r>
            <a:r>
              <a:rPr lang="fi-FI" err="1"/>
              <a:t>Teksti+kuva</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33426" y="2266951"/>
            <a:ext cx="4886324" cy="3371850"/>
          </a:xfrm>
        </p:spPr>
        <p:txBody>
          <a:bodyPr rtlCol="0">
            <a:normAutofit/>
          </a:bodyPr>
          <a:lstStyle>
            <a:lvl1pPr marL="0" indent="0" rtl="0">
              <a:lnSpc>
                <a:spcPct val="100000"/>
              </a:lnSpc>
              <a:spcBef>
                <a:spcPts val="0"/>
              </a:spcBef>
              <a:spcAft>
                <a:spcPts val="1000"/>
              </a:spcAft>
              <a:buFont typeface="Arial" panose="020B0604020202020204" pitchFamily="34" charset="0"/>
              <a:buNone/>
              <a:defRPr sz="1800">
                <a:solidFill>
                  <a:schemeClr val="bg1"/>
                </a:solidFill>
              </a:defRPr>
            </a:lvl1pPr>
            <a:lvl2pPr marL="552450" indent="-285750">
              <a:lnSpc>
                <a:spcPct val="100000"/>
              </a:lnSpc>
              <a:spcBef>
                <a:spcPts val="0"/>
              </a:spcBef>
              <a:spcAft>
                <a:spcPts val="1000"/>
              </a:spcAft>
              <a:buFont typeface="Arial" panose="020B0604020202020204" pitchFamily="34" charset="0"/>
              <a:buChar char="•"/>
              <a:defRPr>
                <a:solidFill>
                  <a:schemeClr val="bg1"/>
                </a:solidFill>
              </a:defRPr>
            </a:lvl2pPr>
            <a:lvl3pPr marL="542925" indent="0">
              <a:buNone/>
              <a:defRPr/>
            </a:lvl3pPr>
            <a:lvl4pPr marL="809625" indent="0">
              <a:buNone/>
              <a:defRPr/>
            </a:lvl4pPr>
            <a:lvl5pPr marL="1076325" indent="0">
              <a:buNone/>
              <a:defRPr/>
            </a:lvl5pPr>
          </a:lstStyle>
          <a:p>
            <a:pPr lvl="0" rtl="0"/>
            <a:r>
              <a:rPr lang="fi-FI"/>
              <a:t>18 pt </a:t>
            </a:r>
            <a:r>
              <a:rPr lang="fi-FI" err="1"/>
              <a:t>Sed</a:t>
            </a:r>
            <a:r>
              <a:rPr lang="fi-FI"/>
              <a:t> </a:t>
            </a:r>
            <a:r>
              <a:rPr lang="fi-FI" err="1"/>
              <a:t>finibus</a:t>
            </a:r>
            <a:r>
              <a:rPr lang="fi-FI"/>
              <a:t> </a:t>
            </a:r>
            <a:r>
              <a:rPr lang="fi-FI" err="1"/>
              <a:t>risus</a:t>
            </a:r>
            <a:r>
              <a:rPr lang="fi-FI"/>
              <a:t> </a:t>
            </a:r>
            <a:r>
              <a:rPr lang="fi-FI" err="1"/>
              <a:t>justo</a:t>
            </a:r>
            <a:r>
              <a:rPr lang="fi-FI"/>
              <a:t>, </a:t>
            </a:r>
            <a:r>
              <a:rPr lang="fi-FI" err="1"/>
              <a:t>eu</a:t>
            </a:r>
            <a:r>
              <a:rPr lang="fi-FI"/>
              <a:t> </a:t>
            </a:r>
            <a:r>
              <a:rPr lang="fi-FI" err="1"/>
              <a:t>rutrum</a:t>
            </a:r>
            <a:r>
              <a:rPr lang="fi-FI"/>
              <a:t> </a:t>
            </a:r>
            <a:r>
              <a:rPr lang="fi-FI" err="1"/>
              <a:t>justo</a:t>
            </a:r>
            <a:r>
              <a:rPr lang="fi-FI"/>
              <a:t> </a:t>
            </a:r>
            <a:r>
              <a:rPr lang="fi-FI" err="1"/>
              <a:t>porttitor</a:t>
            </a:r>
            <a:r>
              <a:rPr lang="fi-FI"/>
              <a:t> </a:t>
            </a:r>
            <a:r>
              <a:rPr lang="fi-FI" err="1"/>
              <a:t>ac</a:t>
            </a:r>
            <a:r>
              <a:rPr lang="fi-FI"/>
              <a:t>. </a:t>
            </a:r>
            <a:r>
              <a:rPr lang="fi-FI" err="1"/>
              <a:t>Maecenas</a:t>
            </a:r>
            <a:r>
              <a:rPr lang="fi-FI"/>
              <a:t> </a:t>
            </a:r>
            <a:r>
              <a:rPr lang="fi-FI" err="1"/>
              <a:t>mauris</a:t>
            </a:r>
            <a:r>
              <a:rPr lang="fi-FI"/>
              <a:t> </a:t>
            </a:r>
            <a:r>
              <a:rPr lang="fi-FI" err="1"/>
              <a:t>velit</a:t>
            </a:r>
            <a:r>
              <a:rPr lang="fi-FI"/>
              <a:t>, </a:t>
            </a:r>
            <a:r>
              <a:rPr lang="fi-FI" err="1"/>
              <a:t>ullamcorper</a:t>
            </a:r>
            <a:r>
              <a:rPr lang="fi-FI"/>
              <a:t> </a:t>
            </a:r>
            <a:r>
              <a:rPr lang="fi-FI" err="1"/>
              <a:t>eu</a:t>
            </a:r>
            <a:r>
              <a:rPr lang="fi-FI"/>
              <a:t> </a:t>
            </a:r>
            <a:r>
              <a:rPr lang="fi-FI" err="1"/>
              <a:t>justo</a:t>
            </a:r>
            <a:r>
              <a:rPr lang="fi-FI"/>
              <a:t> sit </a:t>
            </a:r>
            <a:r>
              <a:rPr lang="fi-FI" err="1"/>
              <a:t>amet</a:t>
            </a:r>
            <a:r>
              <a:rPr lang="fi-FI"/>
              <a:t>, </a:t>
            </a:r>
            <a:r>
              <a:rPr lang="fi-FI" err="1"/>
              <a:t>condimentum</a:t>
            </a:r>
            <a:r>
              <a:rPr lang="fi-FI"/>
              <a:t> </a:t>
            </a:r>
            <a:r>
              <a:rPr lang="fi-FI" err="1"/>
              <a:t>facilisis</a:t>
            </a:r>
            <a:r>
              <a:rPr lang="fi-FI"/>
              <a:t> </a:t>
            </a:r>
            <a:r>
              <a:rPr lang="fi-FI" err="1"/>
              <a:t>ipsum</a:t>
            </a:r>
            <a:r>
              <a:rPr lang="fi-FI"/>
              <a:t>.</a:t>
            </a:r>
          </a:p>
          <a:p>
            <a:pPr lvl="1" rtl="0"/>
            <a:r>
              <a:rPr lang="fi-FI"/>
              <a:t>16 pt </a:t>
            </a:r>
            <a:r>
              <a:rPr lang="fi-FI" err="1"/>
              <a:t>Nulla</a:t>
            </a:r>
            <a:r>
              <a:rPr lang="fi-FI"/>
              <a:t> </a:t>
            </a:r>
            <a:r>
              <a:rPr lang="fi-FI" err="1"/>
              <a:t>finibus</a:t>
            </a:r>
            <a:r>
              <a:rPr lang="fi-FI"/>
              <a:t> </a:t>
            </a:r>
            <a:r>
              <a:rPr lang="fi-FI" err="1"/>
              <a:t>posuere</a:t>
            </a:r>
            <a:r>
              <a:rPr lang="fi-FI"/>
              <a:t> </a:t>
            </a:r>
            <a:r>
              <a:rPr lang="fi-FI" err="1"/>
              <a:t>metus</a:t>
            </a:r>
            <a:r>
              <a:rPr lang="fi-FI"/>
              <a:t>, </a:t>
            </a:r>
            <a:r>
              <a:rPr lang="fi-FI" err="1"/>
              <a:t>eu</a:t>
            </a:r>
            <a:r>
              <a:rPr lang="fi-FI"/>
              <a:t> </a:t>
            </a:r>
            <a:r>
              <a:rPr lang="fi-FI" err="1"/>
              <a:t>posuere</a:t>
            </a:r>
            <a:r>
              <a:rPr lang="fi-FI"/>
              <a:t> </a:t>
            </a:r>
            <a:r>
              <a:rPr lang="fi-FI" err="1"/>
              <a:t>sem</a:t>
            </a:r>
            <a:r>
              <a:rPr lang="fi-FI"/>
              <a:t> </a:t>
            </a:r>
            <a:r>
              <a:rPr lang="fi-FI" err="1"/>
              <a:t>ultrices</a:t>
            </a:r>
            <a:r>
              <a:rPr lang="fi-FI"/>
              <a:t> </a:t>
            </a:r>
            <a:r>
              <a:rPr lang="fi-FI" err="1"/>
              <a:t>eget</a:t>
            </a:r>
            <a:r>
              <a:rPr lang="fi-FI"/>
              <a:t>. </a:t>
            </a:r>
            <a:r>
              <a:rPr lang="fi-FI" err="1"/>
              <a:t>Sed</a:t>
            </a:r>
            <a:r>
              <a:rPr lang="fi-FI"/>
              <a:t> </a:t>
            </a:r>
            <a:r>
              <a:rPr lang="fi-FI" err="1"/>
              <a:t>vestibulum</a:t>
            </a:r>
            <a:r>
              <a:rPr lang="fi-FI"/>
              <a:t> </a:t>
            </a:r>
            <a:r>
              <a:rPr lang="fi-FI" err="1"/>
              <a:t>nibh</a:t>
            </a:r>
            <a:r>
              <a:rPr lang="fi-FI"/>
              <a:t> a </a:t>
            </a:r>
            <a:r>
              <a:rPr lang="fi-FI" err="1"/>
              <a:t>dui</a:t>
            </a:r>
            <a:r>
              <a:rPr lang="fi-FI"/>
              <a:t> </a:t>
            </a:r>
            <a:r>
              <a:rPr lang="fi-FI" err="1"/>
              <a:t>lobortis</a:t>
            </a:r>
            <a:r>
              <a:rPr lang="fi-FI"/>
              <a:t>, id </a:t>
            </a:r>
            <a:r>
              <a:rPr lang="fi-FI" err="1"/>
              <a:t>venenatis</a:t>
            </a:r>
            <a:r>
              <a:rPr lang="fi-FI"/>
              <a:t> </a:t>
            </a:r>
            <a:r>
              <a:rPr lang="fi-FI" err="1"/>
              <a:t>nunc</a:t>
            </a:r>
            <a:r>
              <a:rPr lang="fi-FI"/>
              <a:t> </a:t>
            </a:r>
            <a:r>
              <a:rPr lang="fi-FI" err="1"/>
              <a:t>rhoncus</a:t>
            </a:r>
            <a:r>
              <a:rPr lang="fi-FI"/>
              <a:t>.</a:t>
            </a:r>
          </a:p>
          <a:p>
            <a:pPr lvl="1" rtl="0"/>
            <a:r>
              <a:rPr lang="fi-FI" err="1"/>
              <a:t>Nullam</a:t>
            </a:r>
            <a:r>
              <a:rPr lang="fi-FI"/>
              <a:t> vitae </a:t>
            </a:r>
            <a:r>
              <a:rPr lang="fi-FI" err="1"/>
              <a:t>turpis</a:t>
            </a:r>
            <a:r>
              <a:rPr lang="fi-FI"/>
              <a:t> </a:t>
            </a:r>
            <a:r>
              <a:rPr lang="fi-FI" err="1"/>
              <a:t>nec</a:t>
            </a:r>
            <a:r>
              <a:rPr lang="fi-FI"/>
              <a:t> elit </a:t>
            </a:r>
            <a:r>
              <a:rPr lang="fi-FI" err="1"/>
              <a:t>hendrerit</a:t>
            </a:r>
            <a:r>
              <a:rPr lang="fi-FI"/>
              <a:t> </a:t>
            </a:r>
            <a:r>
              <a:rPr lang="fi-FI" err="1"/>
              <a:t>finibus</a:t>
            </a:r>
            <a:r>
              <a:rPr lang="fi-FI"/>
              <a:t>. </a:t>
            </a:r>
            <a:r>
              <a:rPr lang="fi-FI" err="1"/>
              <a:t>Proin</a:t>
            </a:r>
            <a:r>
              <a:rPr lang="fi-FI"/>
              <a:t> </a:t>
            </a:r>
            <a:r>
              <a:rPr lang="fi-FI" err="1"/>
              <a:t>nisi</a:t>
            </a:r>
            <a:r>
              <a:rPr lang="fi-FI"/>
              <a:t> </a:t>
            </a:r>
            <a:r>
              <a:rPr lang="fi-FI" err="1"/>
              <a:t>ligula</a:t>
            </a:r>
            <a:r>
              <a:rPr lang="fi-FI"/>
              <a:t>, </a:t>
            </a:r>
            <a:r>
              <a:rPr lang="fi-FI" err="1"/>
              <a:t>facilisis</a:t>
            </a:r>
            <a:r>
              <a:rPr lang="fi-FI"/>
              <a:t> </a:t>
            </a:r>
            <a:r>
              <a:rPr lang="fi-FI" err="1"/>
              <a:t>nec</a:t>
            </a:r>
            <a:r>
              <a:rPr lang="fi-FI"/>
              <a:t> </a:t>
            </a:r>
            <a:r>
              <a:rPr lang="fi-FI" err="1"/>
              <a:t>sapien</a:t>
            </a:r>
            <a:r>
              <a:rPr lang="fi-FI"/>
              <a:t> sit </a:t>
            </a:r>
            <a:r>
              <a:rPr lang="fi-FI" err="1"/>
              <a:t>amet</a:t>
            </a:r>
            <a:r>
              <a:rPr lang="fi-FI"/>
              <a: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bg1"/>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pic>
        <p:nvPicPr>
          <p:cNvPr id="3" name="Kuva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12530" y="486535"/>
            <a:ext cx="5979470" cy="6371464"/>
          </a:xfrm>
          <a:prstGeom prst="rect">
            <a:avLst/>
          </a:prstGeom>
        </p:spPr>
      </p:pic>
      <p:grpSp>
        <p:nvGrpSpPr>
          <p:cNvPr id="36" name="Group 19"/>
          <p:cNvGrpSpPr>
            <a:grpSpLocks noChangeAspect="1"/>
          </p:cNvGrpSpPr>
          <p:nvPr userDrawn="1"/>
        </p:nvGrpSpPr>
        <p:grpSpPr bwMode="auto">
          <a:xfrm>
            <a:off x="9136731" y="3550508"/>
            <a:ext cx="3055269" cy="3307492"/>
            <a:chOff x="2768" y="1"/>
            <a:chExt cx="5984" cy="6478"/>
          </a:xfrm>
          <a:solidFill>
            <a:schemeClr val="accent2"/>
          </a:solidFill>
        </p:grpSpPr>
        <p:sp>
          <p:nvSpPr>
            <p:cNvPr id="37" name="Freeform 20"/>
            <p:cNvSpPr>
              <a:spLocks/>
            </p:cNvSpPr>
            <p:nvPr/>
          </p:nvSpPr>
          <p:spPr bwMode="auto">
            <a:xfrm>
              <a:off x="2768" y="3004"/>
              <a:ext cx="1995" cy="2489"/>
            </a:xfrm>
            <a:custGeom>
              <a:avLst/>
              <a:gdLst>
                <a:gd name="T0" fmla="*/ 0 w 1995"/>
                <a:gd name="T1" fmla="*/ 1503 h 2489"/>
                <a:gd name="T2" fmla="*/ 1246 w 1995"/>
                <a:gd name="T3" fmla="*/ 1497 h 2489"/>
                <a:gd name="T4" fmla="*/ 1994 w 1995"/>
                <a:gd name="T5" fmla="*/ 2489 h 2489"/>
                <a:gd name="T6" fmla="*/ 1995 w 1995"/>
                <a:gd name="T7" fmla="*/ 0 h 2489"/>
                <a:gd name="T8" fmla="*/ 0 w 1995"/>
                <a:gd name="T9" fmla="*/ 1503 h 2489"/>
              </a:gdLst>
              <a:ahLst/>
              <a:cxnLst>
                <a:cxn ang="0">
                  <a:pos x="T0" y="T1"/>
                </a:cxn>
                <a:cxn ang="0">
                  <a:pos x="T2" y="T3"/>
                </a:cxn>
                <a:cxn ang="0">
                  <a:pos x="T4" y="T5"/>
                </a:cxn>
                <a:cxn ang="0">
                  <a:pos x="T6" y="T7"/>
                </a:cxn>
                <a:cxn ang="0">
                  <a:pos x="T8" y="T9"/>
                </a:cxn>
              </a:cxnLst>
              <a:rect l="0" t="0" r="r" b="b"/>
              <a:pathLst>
                <a:path w="1995" h="2489">
                  <a:moveTo>
                    <a:pt x="0" y="1503"/>
                  </a:moveTo>
                  <a:lnTo>
                    <a:pt x="1246" y="1497"/>
                  </a:lnTo>
                  <a:lnTo>
                    <a:pt x="1994" y="2489"/>
                  </a:lnTo>
                  <a:lnTo>
                    <a:pt x="1995"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8" name="Freeform 21"/>
            <p:cNvSpPr>
              <a:spLocks/>
            </p:cNvSpPr>
            <p:nvPr/>
          </p:nvSpPr>
          <p:spPr bwMode="auto">
            <a:xfrm>
              <a:off x="4762" y="3992"/>
              <a:ext cx="1993" cy="2487"/>
            </a:xfrm>
            <a:custGeom>
              <a:avLst/>
              <a:gdLst>
                <a:gd name="T0" fmla="*/ 1993 w 1993"/>
                <a:gd name="T1" fmla="*/ 2487 h 2487"/>
                <a:gd name="T2" fmla="*/ 1993 w 1993"/>
                <a:gd name="T3" fmla="*/ 0 h 2487"/>
                <a:gd name="T4" fmla="*/ 0 w 1993"/>
                <a:gd name="T5" fmla="*/ 1501 h 2487"/>
                <a:gd name="T6" fmla="*/ 1246 w 1993"/>
                <a:gd name="T7" fmla="*/ 1495 h 2487"/>
                <a:gd name="T8" fmla="*/ 1993 w 1993"/>
                <a:gd name="T9" fmla="*/ 2487 h 2487"/>
              </a:gdLst>
              <a:ahLst/>
              <a:cxnLst>
                <a:cxn ang="0">
                  <a:pos x="T0" y="T1"/>
                </a:cxn>
                <a:cxn ang="0">
                  <a:pos x="T2" y="T3"/>
                </a:cxn>
                <a:cxn ang="0">
                  <a:pos x="T4" y="T5"/>
                </a:cxn>
                <a:cxn ang="0">
                  <a:pos x="T6" y="T7"/>
                </a:cxn>
                <a:cxn ang="0">
                  <a:pos x="T8" y="T9"/>
                </a:cxn>
              </a:cxnLst>
              <a:rect l="0" t="0" r="r" b="b"/>
              <a:pathLst>
                <a:path w="1993" h="2487">
                  <a:moveTo>
                    <a:pt x="1993" y="2487"/>
                  </a:moveTo>
                  <a:lnTo>
                    <a:pt x="1993" y="0"/>
                  </a:lnTo>
                  <a:lnTo>
                    <a:pt x="0" y="1501"/>
                  </a:lnTo>
                  <a:lnTo>
                    <a:pt x="1246" y="1495"/>
                  </a:lnTo>
                  <a:lnTo>
                    <a:pt x="1993" y="24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9" name="Freeform 22"/>
            <p:cNvSpPr>
              <a:spLocks/>
            </p:cNvSpPr>
            <p:nvPr/>
          </p:nvSpPr>
          <p:spPr bwMode="auto">
            <a:xfrm>
              <a:off x="4762" y="1503"/>
              <a:ext cx="1993" cy="2488"/>
            </a:xfrm>
            <a:custGeom>
              <a:avLst/>
              <a:gdLst>
                <a:gd name="T0" fmla="*/ 1993 w 1993"/>
                <a:gd name="T1" fmla="*/ 2488 h 2488"/>
                <a:gd name="T2" fmla="*/ 1993 w 1993"/>
                <a:gd name="T3" fmla="*/ 0 h 2488"/>
                <a:gd name="T4" fmla="*/ 0 w 1993"/>
                <a:gd name="T5" fmla="*/ 1501 h 2488"/>
                <a:gd name="T6" fmla="*/ 1246 w 1993"/>
                <a:gd name="T7" fmla="*/ 1496 h 2488"/>
                <a:gd name="T8" fmla="*/ 1993 w 1993"/>
                <a:gd name="T9" fmla="*/ 2488 h 2488"/>
              </a:gdLst>
              <a:ahLst/>
              <a:cxnLst>
                <a:cxn ang="0">
                  <a:pos x="T0" y="T1"/>
                </a:cxn>
                <a:cxn ang="0">
                  <a:pos x="T2" y="T3"/>
                </a:cxn>
                <a:cxn ang="0">
                  <a:pos x="T4" y="T5"/>
                </a:cxn>
                <a:cxn ang="0">
                  <a:pos x="T6" y="T7"/>
                </a:cxn>
                <a:cxn ang="0">
                  <a:pos x="T8" y="T9"/>
                </a:cxn>
              </a:cxnLst>
              <a:rect l="0" t="0" r="r" b="b"/>
              <a:pathLst>
                <a:path w="1993" h="2488">
                  <a:moveTo>
                    <a:pt x="1993" y="2488"/>
                  </a:moveTo>
                  <a:lnTo>
                    <a:pt x="1993" y="0"/>
                  </a:lnTo>
                  <a:lnTo>
                    <a:pt x="0" y="1501"/>
                  </a:lnTo>
                  <a:lnTo>
                    <a:pt x="1246" y="1496"/>
                  </a:lnTo>
                  <a:lnTo>
                    <a:pt x="1993" y="2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0" name="Freeform 23"/>
            <p:cNvSpPr>
              <a:spLocks/>
            </p:cNvSpPr>
            <p:nvPr/>
          </p:nvSpPr>
          <p:spPr bwMode="auto">
            <a:xfrm>
              <a:off x="6755" y="2489"/>
              <a:ext cx="1993" cy="2489"/>
            </a:xfrm>
            <a:custGeom>
              <a:avLst/>
              <a:gdLst>
                <a:gd name="T0" fmla="*/ 0 w 1993"/>
                <a:gd name="T1" fmla="*/ 1503 h 2489"/>
                <a:gd name="T2" fmla="*/ 1246 w 1993"/>
                <a:gd name="T3" fmla="*/ 1497 h 2489"/>
                <a:gd name="T4" fmla="*/ 1993 w 1993"/>
                <a:gd name="T5" fmla="*/ 2489 h 2489"/>
                <a:gd name="T6" fmla="*/ 1993 w 1993"/>
                <a:gd name="T7" fmla="*/ 0 h 2489"/>
                <a:gd name="T8" fmla="*/ 0 w 1993"/>
                <a:gd name="T9" fmla="*/ 1503 h 2489"/>
              </a:gdLst>
              <a:ahLst/>
              <a:cxnLst>
                <a:cxn ang="0">
                  <a:pos x="T0" y="T1"/>
                </a:cxn>
                <a:cxn ang="0">
                  <a:pos x="T2" y="T3"/>
                </a:cxn>
                <a:cxn ang="0">
                  <a:pos x="T4" y="T5"/>
                </a:cxn>
                <a:cxn ang="0">
                  <a:pos x="T6" y="T7"/>
                </a:cxn>
                <a:cxn ang="0">
                  <a:pos x="T8" y="T9"/>
                </a:cxn>
              </a:cxnLst>
              <a:rect l="0" t="0" r="r" b="b"/>
              <a:pathLst>
                <a:path w="1993" h="2489">
                  <a:moveTo>
                    <a:pt x="0" y="1503"/>
                  </a:moveTo>
                  <a:lnTo>
                    <a:pt x="1246" y="1497"/>
                  </a:lnTo>
                  <a:lnTo>
                    <a:pt x="1993" y="2489"/>
                  </a:lnTo>
                  <a:lnTo>
                    <a:pt x="1993"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1" name="Freeform 24"/>
            <p:cNvSpPr>
              <a:spLocks/>
            </p:cNvSpPr>
            <p:nvPr/>
          </p:nvSpPr>
          <p:spPr bwMode="auto">
            <a:xfrm>
              <a:off x="6755" y="1"/>
              <a:ext cx="1993" cy="2487"/>
            </a:xfrm>
            <a:custGeom>
              <a:avLst/>
              <a:gdLst>
                <a:gd name="T0" fmla="*/ 1993 w 1993"/>
                <a:gd name="T1" fmla="*/ 0 h 2487"/>
                <a:gd name="T2" fmla="*/ 0 w 1993"/>
                <a:gd name="T3" fmla="*/ 1501 h 2487"/>
                <a:gd name="T4" fmla="*/ 1246 w 1993"/>
                <a:gd name="T5" fmla="*/ 1496 h 2487"/>
                <a:gd name="T6" fmla="*/ 1993 w 1993"/>
                <a:gd name="T7" fmla="*/ 2487 h 2487"/>
                <a:gd name="T8" fmla="*/ 1993 w 1993"/>
                <a:gd name="T9" fmla="*/ 0 h 2487"/>
                <a:gd name="T10" fmla="*/ 1993 w 1993"/>
                <a:gd name="T11" fmla="*/ 0 h 2487"/>
              </a:gdLst>
              <a:ahLst/>
              <a:cxnLst>
                <a:cxn ang="0">
                  <a:pos x="T0" y="T1"/>
                </a:cxn>
                <a:cxn ang="0">
                  <a:pos x="T2" y="T3"/>
                </a:cxn>
                <a:cxn ang="0">
                  <a:pos x="T4" y="T5"/>
                </a:cxn>
                <a:cxn ang="0">
                  <a:pos x="T6" y="T7"/>
                </a:cxn>
                <a:cxn ang="0">
                  <a:pos x="T8" y="T9"/>
                </a:cxn>
                <a:cxn ang="0">
                  <a:pos x="T10" y="T11"/>
                </a:cxn>
              </a:cxnLst>
              <a:rect l="0" t="0" r="r" b="b"/>
              <a:pathLst>
                <a:path w="1993" h="2487">
                  <a:moveTo>
                    <a:pt x="1993" y="0"/>
                  </a:moveTo>
                  <a:lnTo>
                    <a:pt x="0" y="1501"/>
                  </a:lnTo>
                  <a:lnTo>
                    <a:pt x="1246" y="1496"/>
                  </a:lnTo>
                  <a:lnTo>
                    <a:pt x="1993" y="2487"/>
                  </a:lnTo>
                  <a:lnTo>
                    <a:pt x="1993" y="0"/>
                  </a:lnTo>
                  <a:lnTo>
                    <a:pt x="19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2" name="Freeform 25"/>
            <p:cNvSpPr>
              <a:spLocks/>
            </p:cNvSpPr>
            <p:nvPr/>
          </p:nvSpPr>
          <p:spPr bwMode="auto">
            <a:xfrm>
              <a:off x="6763" y="4978"/>
              <a:ext cx="1989" cy="1497"/>
            </a:xfrm>
            <a:custGeom>
              <a:avLst/>
              <a:gdLst>
                <a:gd name="T0" fmla="*/ 1989 w 1989"/>
                <a:gd name="T1" fmla="*/ 1497 h 1497"/>
                <a:gd name="T2" fmla="*/ 1989 w 1989"/>
                <a:gd name="T3" fmla="*/ 0 h 1497"/>
                <a:gd name="T4" fmla="*/ 0 w 1989"/>
                <a:gd name="T5" fmla="*/ 1497 h 1497"/>
                <a:gd name="T6" fmla="*/ 1989 w 1989"/>
                <a:gd name="T7" fmla="*/ 1497 h 1497"/>
              </a:gdLst>
              <a:ahLst/>
              <a:cxnLst>
                <a:cxn ang="0">
                  <a:pos x="T0" y="T1"/>
                </a:cxn>
                <a:cxn ang="0">
                  <a:pos x="T2" y="T3"/>
                </a:cxn>
                <a:cxn ang="0">
                  <a:pos x="T4" y="T5"/>
                </a:cxn>
                <a:cxn ang="0">
                  <a:pos x="T6" y="T7"/>
                </a:cxn>
              </a:cxnLst>
              <a:rect l="0" t="0" r="r" b="b"/>
              <a:pathLst>
                <a:path w="1989" h="1497">
                  <a:moveTo>
                    <a:pt x="1989" y="1497"/>
                  </a:moveTo>
                  <a:lnTo>
                    <a:pt x="1989" y="0"/>
                  </a:lnTo>
                  <a:lnTo>
                    <a:pt x="0" y="1497"/>
                  </a:lnTo>
                  <a:lnTo>
                    <a:pt x="1989" y="1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8863339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eksti+graafi">
    <p:bg>
      <p:bgPr>
        <a:solidFill>
          <a:schemeClr val="bg1"/>
        </a:solidFill>
        <a:effectLst/>
      </p:bgPr>
    </p:bg>
    <p:spTree>
      <p:nvGrpSpPr>
        <p:cNvPr id="1" name=""/>
        <p:cNvGrpSpPr/>
        <p:nvPr/>
      </p:nvGrpSpPr>
      <p:grpSpPr>
        <a:xfrm>
          <a:off x="0" y="0"/>
          <a:ext cx="0" cy="0"/>
          <a:chOff x="0" y="0"/>
          <a:chExt cx="0" cy="0"/>
        </a:xfrm>
      </p:grpSpPr>
      <p:sp>
        <p:nvSpPr>
          <p:cNvPr id="3" name="Suorakulmio 2"/>
          <p:cNvSpPr/>
          <p:nvPr userDrawn="1"/>
        </p:nvSpPr>
        <p:spPr>
          <a:xfrm>
            <a:off x="0" y="0"/>
            <a:ext cx="598067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5283799" cy="1352038"/>
          </a:xfrm>
        </p:spPr>
        <p:txBody>
          <a:bodyPr rtlCol="0" anchor="t"/>
          <a:lstStyle>
            <a:lvl1pPr rtl="0">
              <a:lnSpc>
                <a:spcPct val="100000"/>
              </a:lnSpc>
              <a:defRPr sz="3200" b="0">
                <a:solidFill>
                  <a:schemeClr val="accent1"/>
                </a:solidFill>
              </a:defRPr>
            </a:lvl1pPr>
          </a:lstStyle>
          <a:p>
            <a:pPr rtl="0"/>
            <a:r>
              <a:rPr lang="fi-FI"/>
              <a:t>1 </a:t>
            </a:r>
            <a:r>
              <a:rPr lang="fi-FI" err="1"/>
              <a:t>Teksti+graafi</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33426" y="2266951"/>
            <a:ext cx="4886324" cy="3371850"/>
          </a:xfrm>
        </p:spPr>
        <p:txBody>
          <a:bodyPr rtlCol="0">
            <a:normAutofit/>
          </a:bodyPr>
          <a:lstStyle>
            <a:lvl1pPr marL="0" indent="0" rtl="0">
              <a:lnSpc>
                <a:spcPct val="100000"/>
              </a:lnSpc>
              <a:spcBef>
                <a:spcPts val="0"/>
              </a:spcBef>
              <a:spcAft>
                <a:spcPts val="1000"/>
              </a:spcAft>
              <a:buFont typeface="Arial" panose="020B0604020202020204" pitchFamily="34" charset="0"/>
              <a:buNone/>
              <a:defRPr sz="1800">
                <a:solidFill>
                  <a:schemeClr val="accent1"/>
                </a:solidFill>
              </a:defRPr>
            </a:lvl1pPr>
            <a:lvl2pPr marL="552450" indent="-285750">
              <a:lnSpc>
                <a:spcPct val="100000"/>
              </a:lnSpc>
              <a:spcBef>
                <a:spcPts val="0"/>
              </a:spcBef>
              <a:spcAft>
                <a:spcPts val="1000"/>
              </a:spcAft>
              <a:buFont typeface="Arial" panose="020B0604020202020204" pitchFamily="34" charset="0"/>
              <a:buChar char="•"/>
              <a:defRPr>
                <a:solidFill>
                  <a:schemeClr val="accent1"/>
                </a:solidFill>
              </a:defRPr>
            </a:lvl2pPr>
            <a:lvl3pPr marL="542925" indent="0">
              <a:buNone/>
              <a:defRPr/>
            </a:lvl3pPr>
            <a:lvl4pPr marL="809625" indent="0">
              <a:buNone/>
              <a:defRPr/>
            </a:lvl4pPr>
            <a:lvl5pPr marL="1076325" indent="0">
              <a:buNone/>
              <a:defRPr/>
            </a:lvl5pPr>
          </a:lstStyle>
          <a:p>
            <a:pPr lvl="0" rtl="0"/>
            <a:r>
              <a:rPr lang="fi-FI"/>
              <a:t>18 pt </a:t>
            </a:r>
            <a:r>
              <a:rPr lang="fi-FI" err="1"/>
              <a:t>Sed</a:t>
            </a:r>
            <a:r>
              <a:rPr lang="fi-FI"/>
              <a:t> </a:t>
            </a:r>
            <a:r>
              <a:rPr lang="fi-FI" err="1"/>
              <a:t>finibus</a:t>
            </a:r>
            <a:r>
              <a:rPr lang="fi-FI"/>
              <a:t> </a:t>
            </a:r>
            <a:r>
              <a:rPr lang="fi-FI" err="1"/>
              <a:t>risus</a:t>
            </a:r>
            <a:r>
              <a:rPr lang="fi-FI"/>
              <a:t> </a:t>
            </a:r>
            <a:r>
              <a:rPr lang="fi-FI" err="1"/>
              <a:t>justo</a:t>
            </a:r>
            <a:r>
              <a:rPr lang="fi-FI"/>
              <a:t>, </a:t>
            </a:r>
            <a:r>
              <a:rPr lang="fi-FI" err="1"/>
              <a:t>eu</a:t>
            </a:r>
            <a:r>
              <a:rPr lang="fi-FI"/>
              <a:t> </a:t>
            </a:r>
            <a:r>
              <a:rPr lang="fi-FI" err="1"/>
              <a:t>rutrum</a:t>
            </a:r>
            <a:r>
              <a:rPr lang="fi-FI"/>
              <a:t> </a:t>
            </a:r>
            <a:r>
              <a:rPr lang="fi-FI" err="1"/>
              <a:t>justo</a:t>
            </a:r>
            <a:r>
              <a:rPr lang="fi-FI"/>
              <a:t> </a:t>
            </a:r>
            <a:r>
              <a:rPr lang="fi-FI" err="1"/>
              <a:t>porttitor</a:t>
            </a:r>
            <a:r>
              <a:rPr lang="fi-FI"/>
              <a:t> </a:t>
            </a:r>
            <a:r>
              <a:rPr lang="fi-FI" err="1"/>
              <a:t>ac</a:t>
            </a:r>
            <a:r>
              <a:rPr lang="fi-FI"/>
              <a:t>. </a:t>
            </a:r>
            <a:r>
              <a:rPr lang="fi-FI" err="1"/>
              <a:t>Maecenas</a:t>
            </a:r>
            <a:r>
              <a:rPr lang="fi-FI"/>
              <a:t> </a:t>
            </a:r>
            <a:r>
              <a:rPr lang="fi-FI" err="1"/>
              <a:t>mauris</a:t>
            </a:r>
            <a:r>
              <a:rPr lang="fi-FI"/>
              <a:t> </a:t>
            </a:r>
            <a:r>
              <a:rPr lang="fi-FI" err="1"/>
              <a:t>velit</a:t>
            </a:r>
            <a:r>
              <a:rPr lang="fi-FI"/>
              <a:t>, </a:t>
            </a:r>
            <a:r>
              <a:rPr lang="fi-FI" err="1"/>
              <a:t>ullamcorper</a:t>
            </a:r>
            <a:r>
              <a:rPr lang="fi-FI"/>
              <a:t> </a:t>
            </a:r>
            <a:r>
              <a:rPr lang="fi-FI" err="1"/>
              <a:t>eu</a:t>
            </a:r>
            <a:r>
              <a:rPr lang="fi-FI"/>
              <a:t> </a:t>
            </a:r>
            <a:r>
              <a:rPr lang="fi-FI" err="1"/>
              <a:t>justo</a:t>
            </a:r>
            <a:r>
              <a:rPr lang="fi-FI"/>
              <a:t> sit </a:t>
            </a:r>
            <a:r>
              <a:rPr lang="fi-FI" err="1"/>
              <a:t>amet</a:t>
            </a:r>
            <a:r>
              <a:rPr lang="fi-FI"/>
              <a:t>, </a:t>
            </a:r>
            <a:r>
              <a:rPr lang="fi-FI" err="1"/>
              <a:t>condimentum</a:t>
            </a:r>
            <a:r>
              <a:rPr lang="fi-FI"/>
              <a:t> </a:t>
            </a:r>
            <a:r>
              <a:rPr lang="fi-FI" err="1"/>
              <a:t>facilisis</a:t>
            </a:r>
            <a:r>
              <a:rPr lang="fi-FI"/>
              <a:t> </a:t>
            </a:r>
            <a:r>
              <a:rPr lang="fi-FI" err="1"/>
              <a:t>ipsum</a:t>
            </a:r>
            <a:r>
              <a:rPr lang="fi-FI"/>
              <a:t>.</a:t>
            </a:r>
          </a:p>
          <a:p>
            <a:pPr lvl="1" rtl="0"/>
            <a:r>
              <a:rPr lang="fi-FI"/>
              <a:t>16 pt </a:t>
            </a:r>
            <a:r>
              <a:rPr lang="fi-FI" err="1"/>
              <a:t>Nulla</a:t>
            </a:r>
            <a:r>
              <a:rPr lang="fi-FI"/>
              <a:t> </a:t>
            </a:r>
            <a:r>
              <a:rPr lang="fi-FI" err="1"/>
              <a:t>finibus</a:t>
            </a:r>
            <a:r>
              <a:rPr lang="fi-FI"/>
              <a:t> </a:t>
            </a:r>
            <a:r>
              <a:rPr lang="fi-FI" err="1"/>
              <a:t>posuere</a:t>
            </a:r>
            <a:r>
              <a:rPr lang="fi-FI"/>
              <a:t> </a:t>
            </a:r>
            <a:r>
              <a:rPr lang="fi-FI" err="1"/>
              <a:t>metus</a:t>
            </a:r>
            <a:r>
              <a:rPr lang="fi-FI"/>
              <a:t>, </a:t>
            </a:r>
            <a:r>
              <a:rPr lang="fi-FI" err="1"/>
              <a:t>eu</a:t>
            </a:r>
            <a:r>
              <a:rPr lang="fi-FI"/>
              <a:t> </a:t>
            </a:r>
            <a:r>
              <a:rPr lang="fi-FI" err="1"/>
              <a:t>posuere</a:t>
            </a:r>
            <a:r>
              <a:rPr lang="fi-FI"/>
              <a:t> </a:t>
            </a:r>
            <a:r>
              <a:rPr lang="fi-FI" err="1"/>
              <a:t>sem</a:t>
            </a:r>
            <a:r>
              <a:rPr lang="fi-FI"/>
              <a:t> </a:t>
            </a:r>
            <a:r>
              <a:rPr lang="fi-FI" err="1"/>
              <a:t>ultrices</a:t>
            </a:r>
            <a:r>
              <a:rPr lang="fi-FI"/>
              <a:t> </a:t>
            </a:r>
            <a:r>
              <a:rPr lang="fi-FI" err="1"/>
              <a:t>eget</a:t>
            </a:r>
            <a:r>
              <a:rPr lang="fi-FI"/>
              <a:t>. </a:t>
            </a:r>
            <a:r>
              <a:rPr lang="fi-FI" err="1"/>
              <a:t>Sed</a:t>
            </a:r>
            <a:r>
              <a:rPr lang="fi-FI"/>
              <a:t> </a:t>
            </a:r>
            <a:r>
              <a:rPr lang="fi-FI" err="1"/>
              <a:t>vestibulum</a:t>
            </a:r>
            <a:r>
              <a:rPr lang="fi-FI"/>
              <a:t> </a:t>
            </a:r>
            <a:r>
              <a:rPr lang="fi-FI" err="1"/>
              <a:t>nibh</a:t>
            </a:r>
            <a:r>
              <a:rPr lang="fi-FI"/>
              <a:t> a </a:t>
            </a:r>
            <a:r>
              <a:rPr lang="fi-FI" err="1"/>
              <a:t>dui</a:t>
            </a:r>
            <a:r>
              <a:rPr lang="fi-FI"/>
              <a:t> </a:t>
            </a:r>
            <a:r>
              <a:rPr lang="fi-FI" err="1"/>
              <a:t>lobortis</a:t>
            </a:r>
            <a:r>
              <a:rPr lang="fi-FI"/>
              <a:t>, id </a:t>
            </a:r>
            <a:r>
              <a:rPr lang="fi-FI" err="1"/>
              <a:t>venenatis</a:t>
            </a:r>
            <a:r>
              <a:rPr lang="fi-FI"/>
              <a:t> </a:t>
            </a:r>
            <a:r>
              <a:rPr lang="fi-FI" err="1"/>
              <a:t>nunc</a:t>
            </a:r>
            <a:r>
              <a:rPr lang="fi-FI"/>
              <a:t> </a:t>
            </a:r>
            <a:r>
              <a:rPr lang="fi-FI" err="1"/>
              <a:t>rhoncus</a:t>
            </a:r>
            <a:r>
              <a:rPr lang="fi-FI"/>
              <a:t>.</a:t>
            </a:r>
          </a:p>
          <a:p>
            <a:pPr lvl="1" rtl="0"/>
            <a:r>
              <a:rPr lang="fi-FI" err="1"/>
              <a:t>Nullam</a:t>
            </a:r>
            <a:r>
              <a:rPr lang="fi-FI"/>
              <a:t> vitae </a:t>
            </a:r>
            <a:r>
              <a:rPr lang="fi-FI" err="1"/>
              <a:t>turpis</a:t>
            </a:r>
            <a:r>
              <a:rPr lang="fi-FI"/>
              <a:t> </a:t>
            </a:r>
            <a:r>
              <a:rPr lang="fi-FI" err="1"/>
              <a:t>nec</a:t>
            </a:r>
            <a:r>
              <a:rPr lang="fi-FI"/>
              <a:t> elit </a:t>
            </a:r>
            <a:r>
              <a:rPr lang="fi-FI" err="1"/>
              <a:t>hendrerit</a:t>
            </a:r>
            <a:r>
              <a:rPr lang="fi-FI"/>
              <a:t> </a:t>
            </a:r>
            <a:r>
              <a:rPr lang="fi-FI" err="1"/>
              <a:t>finibus</a:t>
            </a:r>
            <a:r>
              <a:rPr lang="fi-FI"/>
              <a:t>. </a:t>
            </a:r>
            <a:r>
              <a:rPr lang="fi-FI" err="1"/>
              <a:t>Proin</a:t>
            </a:r>
            <a:r>
              <a:rPr lang="fi-FI"/>
              <a:t> </a:t>
            </a:r>
            <a:r>
              <a:rPr lang="fi-FI" err="1"/>
              <a:t>nisi</a:t>
            </a:r>
            <a:r>
              <a:rPr lang="fi-FI"/>
              <a:t> </a:t>
            </a:r>
            <a:r>
              <a:rPr lang="fi-FI" err="1"/>
              <a:t>ligula</a:t>
            </a:r>
            <a:r>
              <a:rPr lang="fi-FI"/>
              <a:t>, </a:t>
            </a:r>
            <a:r>
              <a:rPr lang="fi-FI" err="1"/>
              <a:t>facilisis</a:t>
            </a:r>
            <a:r>
              <a:rPr lang="fi-FI"/>
              <a:t> </a:t>
            </a:r>
            <a:r>
              <a:rPr lang="fi-FI" err="1"/>
              <a:t>nec</a:t>
            </a:r>
            <a:r>
              <a:rPr lang="fi-FI"/>
              <a:t> </a:t>
            </a:r>
            <a:r>
              <a:rPr lang="fi-FI" err="1"/>
              <a:t>sapien</a:t>
            </a:r>
            <a:r>
              <a:rPr lang="fi-FI"/>
              <a:t> sit </a:t>
            </a:r>
            <a:r>
              <a:rPr lang="fi-FI" err="1"/>
              <a:t>amet</a:t>
            </a:r>
            <a:r>
              <a:rPr lang="fi-FI"/>
              <a: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1"/>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103180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0CC235-ECDF-4177-BE5D-9A0519908834}"/>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3AAF0C1-6BCE-C336-C116-666535CFFE1F}"/>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95388AFD-B6BB-3319-44EA-3560028597D8}"/>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FEA9580A-3179-3F74-C393-0314C0A5D08A}"/>
              </a:ext>
            </a:extLst>
          </p:cNvPr>
          <p:cNvSpPr>
            <a:spLocks noGrp="1"/>
          </p:cNvSpPr>
          <p:nvPr>
            <p:ph type="dt" sz="half" idx="10"/>
          </p:nvPr>
        </p:nvSpPr>
        <p:spPr/>
        <p:txBody>
          <a:bodyPr/>
          <a:lstStyle/>
          <a:p>
            <a:fld id="{C6569E37-994F-4808-BCE4-6E573C731BA1}" type="datetimeFigureOut">
              <a:rPr lang="fi-FI" smtClean="0"/>
              <a:t>7.9.2023</a:t>
            </a:fld>
            <a:endParaRPr lang="fi-FI"/>
          </a:p>
        </p:txBody>
      </p:sp>
      <p:sp>
        <p:nvSpPr>
          <p:cNvPr id="6" name="Alatunnisteen paikkamerkki 5">
            <a:extLst>
              <a:ext uri="{FF2B5EF4-FFF2-40B4-BE49-F238E27FC236}">
                <a16:creationId xmlns:a16="http://schemas.microsoft.com/office/drawing/2014/main" id="{24147AAD-A99A-6D77-8432-CF49F16222D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29547C2-E353-277A-F029-661879F8CBE6}"/>
              </a:ext>
            </a:extLst>
          </p:cNvPr>
          <p:cNvSpPr>
            <a:spLocks noGrp="1"/>
          </p:cNvSpPr>
          <p:nvPr>
            <p:ph type="sldNum" sz="quarter" idx="12"/>
          </p:nvPr>
        </p:nvSpPr>
        <p:spPr/>
        <p:txBody>
          <a:bodyPr/>
          <a:lstStyle/>
          <a:p>
            <a:fld id="{E5A177EA-E9AB-4E8A-9CAE-C5AF431C1462}" type="slidenum">
              <a:rPr lang="fi-FI" smtClean="0"/>
              <a:t>‹#›</a:t>
            </a:fld>
            <a:endParaRPr lang="fi-FI"/>
          </a:p>
        </p:txBody>
      </p:sp>
    </p:spTree>
    <p:extLst>
      <p:ext uri="{BB962C8B-B14F-4D97-AF65-F5344CB8AC3E}">
        <p14:creationId xmlns:p14="http://schemas.microsoft.com/office/powerpoint/2010/main" val="9590736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Aloitusdia">
    <p:spTree>
      <p:nvGrpSpPr>
        <p:cNvPr id="1" name=""/>
        <p:cNvGrpSpPr/>
        <p:nvPr/>
      </p:nvGrpSpPr>
      <p:grpSpPr>
        <a:xfrm>
          <a:off x="0" y="0"/>
          <a:ext cx="0" cy="0"/>
          <a:chOff x="0" y="0"/>
          <a:chExt cx="0" cy="0"/>
        </a:xfrm>
      </p:grpSpPr>
      <p:pic>
        <p:nvPicPr>
          <p:cNvPr id="7" name="Kuva 6"/>
          <p:cNvPicPr>
            <a:picLocks noChangeAspect="1"/>
          </p:cNvPicPr>
          <p:nvPr userDrawn="1"/>
        </p:nvPicPr>
        <p:blipFill rotWithShape="1">
          <a:blip r:embed="rId2" cstate="screen">
            <a:extLst>
              <a:ext uri="{28A0092B-C50C-407E-A947-70E740481C1C}">
                <a14:useLocalDpi xmlns:a14="http://schemas.microsoft.com/office/drawing/2010/main" val="0"/>
              </a:ext>
            </a:extLst>
          </a:blip>
          <a:srcRect l="25281" r="1302" b="26093"/>
          <a:stretch/>
        </p:blipFill>
        <p:spPr>
          <a:xfrm>
            <a:off x="0" y="9645"/>
            <a:ext cx="12192000" cy="6858000"/>
          </a:xfrm>
          <a:prstGeom prst="rect">
            <a:avLst/>
          </a:prstGeom>
        </p:spPr>
      </p:pic>
      <p:sp>
        <p:nvSpPr>
          <p:cNvPr id="2" name="Otsikko 1"/>
          <p:cNvSpPr>
            <a:spLocks noGrp="1"/>
          </p:cNvSpPr>
          <p:nvPr>
            <p:ph type="ctrTitle"/>
          </p:nvPr>
        </p:nvSpPr>
        <p:spPr>
          <a:xfrm>
            <a:off x="1163128" y="1519403"/>
            <a:ext cx="7447472" cy="2387600"/>
          </a:xfrm>
        </p:spPr>
        <p:txBody>
          <a:bodyPr anchor="b"/>
          <a:lstStyle>
            <a:lvl1pPr algn="l">
              <a:defRPr sz="6000">
                <a:solidFill>
                  <a:schemeClr val="bg1"/>
                </a:solidFill>
              </a:defRPr>
            </a:lvl1pPr>
          </a:lstStyle>
          <a:p>
            <a:r>
              <a:rPr lang="fi-FI"/>
              <a:t>Muokkaa perustyyl. napsautt.</a:t>
            </a:r>
          </a:p>
        </p:txBody>
      </p:sp>
      <p:sp>
        <p:nvSpPr>
          <p:cNvPr id="3" name="Alaotsikko 2"/>
          <p:cNvSpPr>
            <a:spLocks noGrp="1"/>
          </p:cNvSpPr>
          <p:nvPr>
            <p:ph type="subTitle" idx="1"/>
          </p:nvPr>
        </p:nvSpPr>
        <p:spPr>
          <a:xfrm>
            <a:off x="1163128" y="4371661"/>
            <a:ext cx="7447472" cy="82788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Kuva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232139" y="5664200"/>
            <a:ext cx="2286005" cy="539497"/>
          </a:xfrm>
          <a:prstGeom prst="rect">
            <a:avLst/>
          </a:prstGeom>
        </p:spPr>
      </p:pic>
      <p:sp>
        <p:nvSpPr>
          <p:cNvPr id="21" name="nimi"/>
          <p:cNvSpPr>
            <a:spLocks noGrp="1"/>
          </p:cNvSpPr>
          <p:nvPr>
            <p:ph type="body" sz="quarter" idx="13" hasCustomPrompt="1"/>
          </p:nvPr>
        </p:nvSpPr>
        <p:spPr>
          <a:xfrm>
            <a:off x="8889025" y="151707"/>
            <a:ext cx="2811908" cy="418047"/>
          </a:xfrm>
        </p:spPr>
        <p:txBody>
          <a:bodyPr anchor="ctr" anchorCtr="0">
            <a:noAutofit/>
          </a:bodyPr>
          <a:lstStyle>
            <a:lvl1pPr marL="0" indent="0" algn="r">
              <a:buNone/>
              <a:defRPr sz="1400" baseline="0">
                <a:solidFill>
                  <a:schemeClr val="tx1"/>
                </a:solidFill>
              </a:defRPr>
            </a:lvl1pPr>
            <a:lvl2pPr algn="r">
              <a:defRPr sz="1400"/>
            </a:lvl2pPr>
            <a:lvl3pPr algn="r">
              <a:defRPr sz="1400"/>
            </a:lvl3pPr>
            <a:lvl4pPr algn="r">
              <a:defRPr sz="1400"/>
            </a:lvl4pPr>
            <a:lvl5pPr algn="r">
              <a:defRPr sz="1400"/>
            </a:lvl5pPr>
          </a:lstStyle>
          <a:p>
            <a:pPr lvl="0"/>
            <a:r>
              <a:rPr lang="fi-FI"/>
              <a:t>Etunimi Sukunimi</a:t>
            </a:r>
          </a:p>
        </p:txBody>
      </p:sp>
      <p:sp>
        <p:nvSpPr>
          <p:cNvPr id="22" name="tilaisuuden nimi"/>
          <p:cNvSpPr>
            <a:spLocks noGrp="1"/>
          </p:cNvSpPr>
          <p:nvPr>
            <p:ph type="body" sz="quarter" idx="15" hasCustomPrompt="1"/>
          </p:nvPr>
        </p:nvSpPr>
        <p:spPr>
          <a:xfrm>
            <a:off x="4886864" y="159980"/>
            <a:ext cx="2811908" cy="418046"/>
          </a:xfrm>
        </p:spPr>
        <p:txBody>
          <a:bodyPr anchor="ctr" anchorCtr="0"/>
          <a:lstStyle>
            <a:lvl1pPr marL="0" indent="0" algn="ctr">
              <a:buNone/>
              <a:defRPr sz="1400" baseline="0">
                <a:solidFill>
                  <a:schemeClr val="bg2"/>
                </a:solidFill>
              </a:defRPr>
            </a:lvl1pPr>
            <a:lvl2pPr algn="ctr">
              <a:defRPr/>
            </a:lvl2pPr>
            <a:lvl3pPr algn="ctr">
              <a:defRPr/>
            </a:lvl3pPr>
            <a:lvl4pPr algn="ctr">
              <a:defRPr/>
            </a:lvl4pPr>
            <a:lvl5pPr algn="ctr">
              <a:defRPr/>
            </a:lvl5pPr>
          </a:lstStyle>
          <a:p>
            <a:pPr lvl="0"/>
            <a:r>
              <a:rPr lang="fi-FI"/>
              <a:t>Tilaisuuden nimi</a:t>
            </a:r>
          </a:p>
        </p:txBody>
      </p:sp>
      <p:sp>
        <p:nvSpPr>
          <p:cNvPr id="23" name="päivämäärä"/>
          <p:cNvSpPr>
            <a:spLocks noGrp="1"/>
          </p:cNvSpPr>
          <p:nvPr>
            <p:ph type="body" sz="quarter" idx="14" hasCustomPrompt="1"/>
          </p:nvPr>
        </p:nvSpPr>
        <p:spPr>
          <a:xfrm>
            <a:off x="1163128" y="151707"/>
            <a:ext cx="2811908" cy="421381"/>
          </a:xfrm>
        </p:spPr>
        <p:txBody>
          <a:bodyPr anchor="ctr" anchorCtr="0">
            <a:normAutofit/>
          </a:bodyPr>
          <a:lstStyle>
            <a:lvl1pPr marL="0" indent="0">
              <a:buNone/>
              <a:defRPr sz="1400">
                <a:solidFill>
                  <a:schemeClr val="bg2"/>
                </a:solidFill>
              </a:defRPr>
            </a:lvl1pPr>
          </a:lstStyle>
          <a:p>
            <a:pPr lvl="0"/>
            <a:r>
              <a:rPr lang="fi-FI"/>
              <a:t>Päivämäärä</a:t>
            </a:r>
          </a:p>
        </p:txBody>
      </p:sp>
    </p:spTree>
    <p:extLst>
      <p:ext uri="{BB962C8B-B14F-4D97-AF65-F5344CB8AC3E}">
        <p14:creationId xmlns:p14="http://schemas.microsoft.com/office/powerpoint/2010/main" val="41649979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solidFill>
                  <a:schemeClr val="tx2"/>
                </a:solidFill>
              </a:defRPr>
            </a:lvl1pPr>
          </a:lstStyle>
          <a:p>
            <a:r>
              <a:rPr lang="fi-FI"/>
              <a:t>Muokkaa perustyyl. napsautt.</a:t>
            </a:r>
          </a:p>
        </p:txBody>
      </p:sp>
      <p:sp>
        <p:nvSpPr>
          <p:cNvPr id="3" name="Sisällön paikkamerkki 2"/>
          <p:cNvSpPr>
            <a:spLocks noGrp="1"/>
          </p:cNvSpPr>
          <p:nvPr>
            <p:ph idx="1"/>
          </p:nvPr>
        </p:nvSpPr>
        <p:spPr>
          <a:xfrm>
            <a:off x="838200" y="2166254"/>
            <a:ext cx="10515600" cy="369721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Tekstiruutu 6"/>
          <p:cNvSpPr txBox="1"/>
          <p:nvPr userDrawn="1"/>
        </p:nvSpPr>
        <p:spPr>
          <a:xfrm>
            <a:off x="4323074" y="6405912"/>
            <a:ext cx="3362877" cy="246221"/>
          </a:xfrm>
          <a:prstGeom prst="rect">
            <a:avLst/>
          </a:prstGeom>
          <a:noFill/>
        </p:spPr>
        <p:txBody>
          <a:bodyPr wrap="square" rtlCol="0">
            <a:spAutoFit/>
          </a:bodyPr>
          <a:lstStyle/>
          <a:p>
            <a:pPr algn="ctr"/>
            <a:r>
              <a:rPr lang="fi-FI" sz="980" b="0">
                <a:solidFill>
                  <a:schemeClr val="tx2"/>
                </a:solidFill>
                <a:latin typeface="+mn-lt"/>
              </a:rPr>
              <a:t>OIKEUSMINISTERIÖ </a:t>
            </a:r>
            <a:r>
              <a:rPr lang="fi-FI" sz="980" b="0" baseline="0">
                <a:solidFill>
                  <a:schemeClr val="tx2"/>
                </a:solidFill>
                <a:latin typeface="+mn-lt"/>
              </a:rPr>
              <a:t>         JUSTITIEMINISTERIET</a:t>
            </a:r>
            <a:r>
              <a:rPr lang="fi-FI" sz="980" b="0">
                <a:solidFill>
                  <a:schemeClr val="tx2"/>
                </a:solidFill>
                <a:latin typeface="+mn-lt"/>
              </a:rPr>
              <a:t>    </a:t>
            </a:r>
          </a:p>
        </p:txBody>
      </p:sp>
      <p:cxnSp>
        <p:nvCxnSpPr>
          <p:cNvPr id="8" name="Suora yhdysviiva 7"/>
          <p:cNvCxnSpPr/>
          <p:nvPr userDrawn="1"/>
        </p:nvCxnSpPr>
        <p:spPr>
          <a:xfrm>
            <a:off x="5844014" y="6517592"/>
            <a:ext cx="195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579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Yhteystiedot">
    <p:bg>
      <p:bgRef idx="1001">
        <a:schemeClr val="bg2"/>
      </p:bgRef>
    </p:bg>
    <p:spTree>
      <p:nvGrpSpPr>
        <p:cNvPr id="1" name=""/>
        <p:cNvGrpSpPr/>
        <p:nvPr/>
      </p:nvGrpSpPr>
      <p:grpSpPr>
        <a:xfrm>
          <a:off x="0" y="0"/>
          <a:ext cx="0" cy="0"/>
          <a:chOff x="0" y="0"/>
          <a:chExt cx="0" cy="0"/>
        </a:xfrm>
      </p:grpSpPr>
      <p:sp>
        <p:nvSpPr>
          <p:cNvPr id="2" name="Tekstiruutu 1"/>
          <p:cNvSpPr txBox="1"/>
          <p:nvPr userDrawn="1"/>
        </p:nvSpPr>
        <p:spPr>
          <a:xfrm>
            <a:off x="2139884" y="6315960"/>
            <a:ext cx="7890235" cy="276999"/>
          </a:xfrm>
          <a:prstGeom prst="rect">
            <a:avLst/>
          </a:prstGeom>
          <a:noFill/>
        </p:spPr>
        <p:txBody>
          <a:bodyPr wrap="square" rtlCol="0">
            <a:spAutoFit/>
          </a:bodyPr>
          <a:lstStyle/>
          <a:p>
            <a:pPr algn="ctr"/>
            <a:r>
              <a:rPr lang="fi-FI" sz="1200"/>
              <a:t>www.oikeusministerio.fi</a:t>
            </a:r>
            <a:r>
              <a:rPr lang="fi-FI" sz="1200" baseline="0"/>
              <a:t> | </a:t>
            </a:r>
            <a:r>
              <a:rPr lang="fi-FI" sz="1200">
                <a:solidFill>
                  <a:schemeClr val="tx1"/>
                </a:solidFill>
                <a:latin typeface="+mn-lt"/>
              </a:rPr>
              <a:t>www.justitieministeriet.fi</a:t>
            </a:r>
          </a:p>
        </p:txBody>
      </p:sp>
      <p:pic>
        <p:nvPicPr>
          <p:cNvPr id="14" name="Kuva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789772" y="5472550"/>
            <a:ext cx="2286005" cy="539497"/>
          </a:xfrm>
          <a:prstGeom prst="rect">
            <a:avLst/>
          </a:prstGeom>
        </p:spPr>
      </p:pic>
      <p:sp>
        <p:nvSpPr>
          <p:cNvPr id="4" name="Otsikko 3"/>
          <p:cNvSpPr>
            <a:spLocks noGrp="1"/>
          </p:cNvSpPr>
          <p:nvPr>
            <p:ph type="title"/>
          </p:nvPr>
        </p:nvSpPr>
        <p:spPr>
          <a:xfrm>
            <a:off x="1323096" y="2568923"/>
            <a:ext cx="9523807" cy="1119283"/>
          </a:xfrm>
        </p:spPr>
        <p:txBody>
          <a:bodyPr>
            <a:normAutofit/>
          </a:bodyPr>
          <a:lstStyle>
            <a:lvl1pPr algn="ctr">
              <a:defRPr sz="3600"/>
            </a:lvl1pPr>
          </a:lstStyle>
          <a:p>
            <a:r>
              <a:rPr lang="fi-FI"/>
              <a:t>Muokkaa perustyyl. napsautt.</a:t>
            </a:r>
          </a:p>
        </p:txBody>
      </p:sp>
      <p:sp>
        <p:nvSpPr>
          <p:cNvPr id="9" name="Tekstin paikkamerkki 8"/>
          <p:cNvSpPr>
            <a:spLocks noGrp="1"/>
          </p:cNvSpPr>
          <p:nvPr>
            <p:ph type="body" sz="quarter" idx="10"/>
          </p:nvPr>
        </p:nvSpPr>
        <p:spPr>
          <a:xfrm>
            <a:off x="3969656" y="3840163"/>
            <a:ext cx="4230688" cy="1328474"/>
          </a:xfrm>
        </p:spPr>
        <p:txBody>
          <a:bodyPr>
            <a:normAutofit/>
          </a:bodyPr>
          <a:lstStyle>
            <a:lvl1pPr marL="0" indent="0" algn="ctr">
              <a:buNone/>
              <a:defRPr sz="1800"/>
            </a:lvl1pPr>
          </a:lstStyle>
          <a:p>
            <a:pPr lvl="0"/>
            <a:r>
              <a:rPr lang="fi-FI"/>
              <a:t>Muokkaa tekstin perustyylejä</a:t>
            </a:r>
          </a:p>
        </p:txBody>
      </p:sp>
    </p:spTree>
    <p:extLst>
      <p:ext uri="{BB962C8B-B14F-4D97-AF65-F5344CB8AC3E}">
        <p14:creationId xmlns:p14="http://schemas.microsoft.com/office/powerpoint/2010/main" val="2189634761"/>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Slide Picture" type="title">
  <p:cSld name="Title Slide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024000"/>
            <a:ext cx="12192000" cy="1243838"/>
          </a:xfrm>
        </p:spPr>
        <p:txBody>
          <a:bodyPr anchor="b">
            <a:normAutofit/>
          </a:bodyPr>
          <a:lstStyle>
            <a:lvl1pPr algn="ctr">
              <a:defRPr sz="5500">
                <a:solidFill>
                  <a:schemeClr val="bg1"/>
                </a:solidFill>
              </a:defRPr>
            </a:lvl1pPr>
          </a:lstStyle>
          <a:p>
            <a:r>
              <a:rPr lang="en-US"/>
              <a:t>Click to edit Master title style</a:t>
            </a:r>
          </a:p>
        </p:txBody>
      </p:sp>
      <p:sp>
        <p:nvSpPr>
          <p:cNvPr id="3" name="Subtitle 2"/>
          <p:cNvSpPr>
            <a:spLocks noGrp="1"/>
          </p:cNvSpPr>
          <p:nvPr>
            <p:ph type="subTitle" idx="1"/>
          </p:nvPr>
        </p:nvSpPr>
        <p:spPr>
          <a:xfrm>
            <a:off x="0" y="4284000"/>
            <a:ext cx="12192000" cy="1319821"/>
          </a:xfrm>
        </p:spPr>
        <p:txBody>
          <a:bodyPr>
            <a:normAutofit/>
          </a:bodyPr>
          <a:lstStyle>
            <a:lvl1pPr marL="0" indent="0" algn="ctr">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24">
            <a:extLst>
              <a:ext uri="{FF2B5EF4-FFF2-40B4-BE49-F238E27FC236}">
                <a16:creationId xmlns:a16="http://schemas.microsoft.com/office/drawing/2014/main" id="{EDCB669D-9B7E-4496-A605-F4FC083A1E64}"/>
              </a:ext>
            </a:extLst>
          </p:cNvPr>
          <p:cNvSpPr>
            <a:spLocks noGrp="1" noChangeArrowheads="1"/>
          </p:cNvSpPr>
          <p:nvPr>
            <p:ph type="ftr" sz="quarter" idx="3"/>
          </p:nvPr>
        </p:nvSpPr>
        <p:spPr>
          <a:xfrm>
            <a:off x="500400" y="5980269"/>
            <a:ext cx="5736000" cy="333375"/>
          </a:xfrm>
        </p:spPr>
        <p:txBody>
          <a:bodyPr lIns="90000" rIns="90000"/>
          <a:lstStyle>
            <a:lvl1pPr>
              <a:defRPr sz="1200">
                <a:solidFill>
                  <a:schemeClr val="bg1"/>
                </a:solidFill>
                <a:latin typeface="+mn-lt"/>
              </a:defRPr>
            </a:lvl1pPr>
          </a:lstStyle>
          <a:p>
            <a:r>
              <a:rPr lang="fi-FI"/>
              <a:t>Pääjohtaja Olli Rehn</a:t>
            </a:r>
          </a:p>
        </p:txBody>
      </p:sp>
      <p:sp>
        <p:nvSpPr>
          <p:cNvPr id="5" name="title_and_company2">
            <a:extLst>
              <a:ext uri="{FF2B5EF4-FFF2-40B4-BE49-F238E27FC236}">
                <a16:creationId xmlns:a16="http://schemas.microsoft.com/office/drawing/2014/main" id="{3C4F6C1F-0097-4539-BD1D-56E0CA461091}"/>
              </a:ext>
            </a:extLst>
          </p:cNvPr>
          <p:cNvSpPr txBox="1"/>
          <p:nvPr userDrawn="1"/>
        </p:nvSpPr>
        <p:spPr>
          <a:xfrm>
            <a:off x="500400" y="6174000"/>
            <a:ext cx="6840000" cy="334800"/>
          </a:xfrm>
          <a:prstGeom prst="rect">
            <a:avLst/>
          </a:prstGeom>
          <a:noFill/>
        </p:spPr>
        <p:txBody>
          <a:bodyPr vert="horz" rtlCol="0" anchor="ctr">
            <a:noAutofit/>
          </a:bodyPr>
          <a:lstStyle/>
          <a:p>
            <a:pPr algn="l"/>
            <a:r>
              <a:rPr lang="fi-FI" sz="1200">
                <a:solidFill>
                  <a:srgbClr val="FFFFFF"/>
                </a:solidFill>
                <a:latin typeface="Arial" panose="020B0604020202020204" pitchFamily="34" charset="0"/>
              </a:rPr>
              <a:t>Suomen Pankki</a:t>
            </a:r>
          </a:p>
        </p:txBody>
      </p:sp>
    </p:spTree>
    <p:extLst>
      <p:ext uri="{BB962C8B-B14F-4D97-AF65-F5344CB8AC3E}">
        <p14:creationId xmlns:p14="http://schemas.microsoft.com/office/powerpoint/2010/main" val="27442628"/>
      </p:ext>
    </p:extLst>
  </p:cSld>
  <p:clrMapOvr>
    <a:masterClrMapping/>
  </p:clrMapOvr>
  <p:hf hdr="0"/>
  <p:extLst>
    <p:ext uri="{DCECCB84-F9BA-43D5-87BE-67443E8EF086}">
      <p15:sldGuideLst xmlns:p15="http://schemas.microsoft.com/office/powerpoint/2012/main">
        <p15:guide id="1" orient="horz" pos="2636">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ntent" type="twoObj">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017B4C31-6296-4268-8321-9B548CD95154}"/>
              </a:ext>
            </a:extLst>
          </p:cNvPr>
          <p:cNvSpPr>
            <a:spLocks noGrp="1"/>
          </p:cNvSpPr>
          <p:nvPr>
            <p:ph type="dt" sz="half" idx="10"/>
          </p:nvPr>
        </p:nvSpPr>
        <p:spPr/>
        <p:txBody>
          <a:bodyPr/>
          <a:lstStyle/>
          <a:p>
            <a:r>
              <a:rPr lang="fi-FI"/>
              <a:t>15.5.2023</a:t>
            </a:r>
          </a:p>
        </p:txBody>
      </p:sp>
      <p:sp>
        <p:nvSpPr>
          <p:cNvPr id="9" name="Slide Number Placeholder 8">
            <a:extLst>
              <a:ext uri="{FF2B5EF4-FFF2-40B4-BE49-F238E27FC236}">
                <a16:creationId xmlns:a16="http://schemas.microsoft.com/office/drawing/2014/main" id="{5D9B695D-1C4E-47BE-AF14-60388108DAB7}"/>
              </a:ext>
            </a:extLst>
          </p:cNvPr>
          <p:cNvSpPr>
            <a:spLocks noGrp="1"/>
          </p:cNvSpPr>
          <p:nvPr>
            <p:ph type="sldNum" sz="quarter" idx="12"/>
          </p:nvPr>
        </p:nvSpPr>
        <p:spPr/>
        <p:txBody>
          <a:bodyPr/>
          <a:lstStyle/>
          <a:p>
            <a:fld id="{471A5582-A9DA-4417-AD47-C383050DF7ED}" type="slidenum">
              <a:rPr lang="fi-FI" smtClean="0"/>
              <a:pPr/>
              <a:t>‹#›</a:t>
            </a:fld>
            <a:endParaRPr lang="fi-FI"/>
          </a:p>
        </p:txBody>
      </p:sp>
      <p:sp>
        <p:nvSpPr>
          <p:cNvPr id="5" name="d_distribution_slide">
            <a:extLst>
              <a:ext uri="{FF2B5EF4-FFF2-40B4-BE49-F238E27FC236}">
                <a16:creationId xmlns:a16="http://schemas.microsoft.com/office/drawing/2014/main" id="{8A6E8E1A-92A4-43B8-88D5-03746149470C}"/>
              </a:ext>
            </a:extLst>
          </p:cNvPr>
          <p:cNvSpPr txBox="1"/>
          <p:nvPr userDrawn="1"/>
        </p:nvSpPr>
        <p:spPr>
          <a:xfrm>
            <a:off x="799200" y="6433200"/>
            <a:ext cx="4744800" cy="241200"/>
          </a:xfrm>
          <a:prstGeom prst="rect">
            <a:avLst/>
          </a:prstGeom>
          <a:noFill/>
        </p:spPr>
        <p:txBody>
          <a:bodyPr vert="horz" rtlCol="0" anchor="ctr">
            <a:noAutofit/>
          </a:bodyPr>
          <a:lstStyle/>
          <a:p>
            <a:pPr algn="l"/>
            <a:r>
              <a:rPr lang="en-GB" sz="900">
                <a:solidFill>
                  <a:srgbClr val="4E55A1"/>
                </a:solidFill>
                <a:latin typeface="Arial" panose="020B0604020202020204" pitchFamily="34" charset="0"/>
              </a:rPr>
              <a:t>| Public | BOF/FIN-FSA-UNRESTRICTED</a:t>
            </a:r>
          </a:p>
        </p:txBody>
      </p:sp>
    </p:spTree>
    <p:extLst>
      <p:ext uri="{BB962C8B-B14F-4D97-AF65-F5344CB8AC3E}">
        <p14:creationId xmlns:p14="http://schemas.microsoft.com/office/powerpoint/2010/main" val="2820094037"/>
      </p:ext>
    </p:extLst>
  </p:cSld>
  <p:clrMapOvr>
    <a:masterClrMapping/>
  </p:clrMapOvr>
  <p:hf hdr="0"/>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ntent Blue text" userDrawn="1">
  <p:cSld name="Title and two Content Blu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E683-160E-474A-8124-AA09062185F0}"/>
              </a:ext>
            </a:extLst>
          </p:cNvPr>
          <p:cNvSpPr>
            <a:spLocks noGrp="1"/>
          </p:cNvSpPr>
          <p:nvPr>
            <p:ph type="title"/>
          </p:nvPr>
        </p:nvSpPr>
        <p:spPr/>
        <p:txBody>
          <a:bodyPr>
            <a:normAutofit/>
          </a:bodyPr>
          <a:lstStyle>
            <a:lvl1pPr>
              <a:defRPr sz="3500">
                <a:solidFill>
                  <a:srgbClr val="4E55A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C2AAA2C3-4455-D14F-9238-67B2FFA806E8}"/>
              </a:ext>
            </a:extLst>
          </p:cNvPr>
          <p:cNvSpPr>
            <a:spLocks noGrp="1"/>
          </p:cNvSpPr>
          <p:nvPr>
            <p:ph sz="half" idx="1"/>
          </p:nvPr>
        </p:nvSpPr>
        <p:spPr>
          <a:xfrm>
            <a:off x="597965" y="1825625"/>
            <a:ext cx="5421835" cy="4160308"/>
          </a:xfrm>
          <a:prstGeom prst="rect">
            <a:avLst/>
          </a:prstGeom>
        </p:spPr>
        <p:txBody>
          <a:bodyPr/>
          <a:lstStyle>
            <a:lvl1pPr>
              <a:defRPr sz="2400">
                <a:solidFill>
                  <a:srgbClr val="4E55A1"/>
                </a:solidFill>
              </a:defRPr>
            </a:lvl1pPr>
            <a:lvl2pPr>
              <a:defRPr sz="2000">
                <a:solidFill>
                  <a:srgbClr val="4E55A1"/>
                </a:solidFill>
              </a:defRPr>
            </a:lvl2pPr>
            <a:lvl3pPr>
              <a:defRPr sz="1800">
                <a:solidFill>
                  <a:srgbClr val="4E55A1"/>
                </a:solidFill>
              </a:defRPr>
            </a:lvl3pPr>
            <a:lvl4pPr>
              <a:defRPr sz="1600">
                <a:solidFill>
                  <a:srgbClr val="4E55A1"/>
                </a:solidFill>
              </a:defRPr>
            </a:lvl4pPr>
            <a:lvl5pPr>
              <a:defRPr sz="1400">
                <a:solidFill>
                  <a:srgbClr val="4E55A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8" name="Content Placeholder 2">
            <a:extLst>
              <a:ext uri="{FF2B5EF4-FFF2-40B4-BE49-F238E27FC236}">
                <a16:creationId xmlns:a16="http://schemas.microsoft.com/office/drawing/2014/main" id="{E0F72B86-6786-C042-B3F5-99F28336FFD9}"/>
              </a:ext>
            </a:extLst>
          </p:cNvPr>
          <p:cNvSpPr>
            <a:spLocks noGrp="1"/>
          </p:cNvSpPr>
          <p:nvPr>
            <p:ph sz="half" idx="13"/>
          </p:nvPr>
        </p:nvSpPr>
        <p:spPr>
          <a:xfrm>
            <a:off x="6185965" y="1825625"/>
            <a:ext cx="5421835" cy="4160308"/>
          </a:xfrm>
          <a:prstGeom prst="rect">
            <a:avLst/>
          </a:prstGeom>
        </p:spPr>
        <p:txBody>
          <a:bodyPr/>
          <a:lstStyle>
            <a:lvl1pPr>
              <a:defRPr sz="2400">
                <a:solidFill>
                  <a:srgbClr val="4E55A1"/>
                </a:solidFill>
              </a:defRPr>
            </a:lvl1pPr>
            <a:lvl2pPr>
              <a:defRPr sz="2000">
                <a:solidFill>
                  <a:srgbClr val="4E55A1"/>
                </a:solidFill>
              </a:defRPr>
            </a:lvl2pPr>
            <a:lvl3pPr>
              <a:defRPr sz="1800">
                <a:solidFill>
                  <a:srgbClr val="4E55A1"/>
                </a:solidFill>
              </a:defRPr>
            </a:lvl3pPr>
            <a:lvl4pPr>
              <a:defRPr sz="1600">
                <a:solidFill>
                  <a:srgbClr val="4E55A1"/>
                </a:solidFill>
              </a:defRPr>
            </a:lvl4pPr>
            <a:lvl5pPr>
              <a:defRPr sz="1400">
                <a:solidFill>
                  <a:srgbClr val="4E55A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AC835DF6-7E27-4CA5-99BF-B6C43DF35D8A}"/>
              </a:ext>
            </a:extLst>
          </p:cNvPr>
          <p:cNvSpPr>
            <a:spLocks noGrp="1"/>
          </p:cNvSpPr>
          <p:nvPr>
            <p:ph type="dt" sz="half" idx="14"/>
          </p:nvPr>
        </p:nvSpPr>
        <p:spPr/>
        <p:txBody>
          <a:bodyPr/>
          <a:lstStyle/>
          <a:p>
            <a:r>
              <a:rPr lang="fi-FI"/>
              <a:t>24.8.2023</a:t>
            </a:r>
          </a:p>
        </p:txBody>
      </p:sp>
      <p:sp>
        <p:nvSpPr>
          <p:cNvPr id="9" name="Slide Number Placeholder 8">
            <a:extLst>
              <a:ext uri="{FF2B5EF4-FFF2-40B4-BE49-F238E27FC236}">
                <a16:creationId xmlns:a16="http://schemas.microsoft.com/office/drawing/2014/main" id="{C84BA4FF-AA68-48D8-9D13-71A9FD3C9226}"/>
              </a:ext>
            </a:extLst>
          </p:cNvPr>
          <p:cNvSpPr>
            <a:spLocks noGrp="1"/>
          </p:cNvSpPr>
          <p:nvPr>
            <p:ph type="sldNum" sz="quarter" idx="16"/>
          </p:nvPr>
        </p:nvSpPr>
        <p:spPr/>
        <p:txBody>
          <a:bodyPr/>
          <a:lstStyle/>
          <a:p>
            <a:fld id="{471A5582-A9DA-4417-AD47-C383050DF7ED}" type="slidenum">
              <a:rPr lang="fi-FI" smtClean="0"/>
              <a:pPr/>
              <a:t>‹#›</a:t>
            </a:fld>
            <a:endParaRPr lang="fi-FI"/>
          </a:p>
        </p:txBody>
      </p:sp>
      <p:sp>
        <p:nvSpPr>
          <p:cNvPr id="4" name="d_distribution_slide">
            <a:extLst>
              <a:ext uri="{FF2B5EF4-FFF2-40B4-BE49-F238E27FC236}">
                <a16:creationId xmlns:a16="http://schemas.microsoft.com/office/drawing/2014/main" id="{8BFABA52-28F3-8A66-C81C-E274649A526E}"/>
              </a:ext>
            </a:extLst>
          </p:cNvPr>
          <p:cNvSpPr txBox="1"/>
          <p:nvPr userDrawn="1"/>
        </p:nvSpPr>
        <p:spPr>
          <a:xfrm>
            <a:off x="799200" y="6433200"/>
            <a:ext cx="4744800" cy="241200"/>
          </a:xfrm>
          <a:prstGeom prst="rect">
            <a:avLst/>
          </a:prstGeom>
          <a:noFill/>
        </p:spPr>
        <p:txBody>
          <a:bodyPr vert="horz" rtlCol="0" anchor="ctr">
            <a:noAutofit/>
          </a:bodyPr>
          <a:lstStyle/>
          <a:p>
            <a:pPr algn="l"/>
            <a:r>
              <a:rPr lang="en-GB" sz="900">
                <a:solidFill>
                  <a:srgbClr val="4E55A1"/>
                </a:solidFill>
                <a:latin typeface="Arial" panose="020B0604020202020204" pitchFamily="34" charset="0"/>
              </a:rPr>
              <a:t>| Public | BOF/FIN-FSA-UNRESTRICTED</a:t>
            </a:r>
          </a:p>
        </p:txBody>
      </p:sp>
    </p:spTree>
    <p:extLst>
      <p:ext uri="{BB962C8B-B14F-4D97-AF65-F5344CB8AC3E}">
        <p14:creationId xmlns:p14="http://schemas.microsoft.com/office/powerpoint/2010/main" val="3234563115"/>
      </p:ext>
    </p:extLst>
  </p:cSld>
  <p:clrMapOvr>
    <a:masterClrMapping/>
  </p:clrMapOvr>
  <p:hf hdr="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Otsikkodia 1">
    <p:spTree>
      <p:nvGrpSpPr>
        <p:cNvPr id="1" name=""/>
        <p:cNvGrpSpPr/>
        <p:nvPr/>
      </p:nvGrpSpPr>
      <p:grpSpPr>
        <a:xfrm>
          <a:off x="0" y="0"/>
          <a:ext cx="0" cy="0"/>
          <a:chOff x="0" y="0"/>
          <a:chExt cx="0" cy="0"/>
        </a:xfrm>
      </p:grpSpPr>
      <p:grpSp>
        <p:nvGrpSpPr>
          <p:cNvPr id="148" name="Ryhmä 147">
            <a:extLst>
              <a:ext uri="{FF2B5EF4-FFF2-40B4-BE49-F238E27FC236}">
                <a16:creationId xmlns:a16="http://schemas.microsoft.com/office/drawing/2014/main" id="{BCB3FF14-CEF3-5AD5-6DD4-335ED9B8AB79}"/>
              </a:ext>
              <a:ext uri="{C183D7F6-B498-43B3-948B-1728B52AA6E4}">
                <adec:decorative xmlns:adec="http://schemas.microsoft.com/office/drawing/2017/decorative" val="1"/>
              </a:ext>
            </a:extLst>
          </p:cNvPr>
          <p:cNvGrpSpPr/>
          <p:nvPr userDrawn="1"/>
        </p:nvGrpSpPr>
        <p:grpSpPr>
          <a:xfrm>
            <a:off x="9311545" y="325901"/>
            <a:ext cx="2613083" cy="430973"/>
            <a:chOff x="18621877" y="651801"/>
            <a:chExt cx="5225825" cy="861946"/>
          </a:xfrm>
        </p:grpSpPr>
        <p:sp>
          <p:nvSpPr>
            <p:cNvPr id="13" name="Vapaamuotoinen: Muoto 12">
              <a:extLst>
                <a:ext uri="{FF2B5EF4-FFF2-40B4-BE49-F238E27FC236}">
                  <a16:creationId xmlns:a16="http://schemas.microsoft.com/office/drawing/2014/main" id="{350AD8CE-A341-7849-6E71-5448A2CC6041}"/>
                </a:ext>
                <a:ext uri="{C183D7F6-B498-43B3-948B-1728B52AA6E4}">
                  <adec:decorative xmlns:adec="http://schemas.microsoft.com/office/drawing/2017/decorative" val="1"/>
                </a:ext>
              </a:extLst>
            </p:cNvPr>
            <p:cNvSpPr/>
            <p:nvPr/>
          </p:nvSpPr>
          <p:spPr>
            <a:xfrm>
              <a:off x="22749237" y="651942"/>
              <a:ext cx="378331" cy="132158"/>
            </a:xfrm>
            <a:custGeom>
              <a:avLst/>
              <a:gdLst>
                <a:gd name="connsiteX0" fmla="*/ 312254 w 378331"/>
                <a:gd name="connsiteY0" fmla="*/ 0 h 132158"/>
                <a:gd name="connsiteX1" fmla="*/ 67857 w 378331"/>
                <a:gd name="connsiteY1" fmla="*/ 0 h 132158"/>
                <a:gd name="connsiteX2" fmla="*/ 436 w 378331"/>
                <a:gd name="connsiteY2" fmla="*/ 58388 h 132158"/>
                <a:gd name="connsiteX3" fmla="*/ 66079 w 378331"/>
                <a:gd name="connsiteY3" fmla="*/ 132158 h 132158"/>
                <a:gd name="connsiteX4" fmla="*/ 310475 w 378331"/>
                <a:gd name="connsiteY4" fmla="*/ 132158 h 132158"/>
                <a:gd name="connsiteX5" fmla="*/ 377895 w 378331"/>
                <a:gd name="connsiteY5" fmla="*/ 73756 h 132158"/>
                <a:gd name="connsiteX6" fmla="*/ 312254 w 378331"/>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31" h="132158">
                  <a:moveTo>
                    <a:pt x="312254" y="0"/>
                  </a:moveTo>
                  <a:lnTo>
                    <a:pt x="67857" y="0"/>
                  </a:lnTo>
                  <a:cubicBezTo>
                    <a:pt x="33997" y="0"/>
                    <a:pt x="4256" y="24748"/>
                    <a:pt x="436" y="58388"/>
                  </a:cubicBezTo>
                  <a:cubicBezTo>
                    <a:pt x="-4084" y="98252"/>
                    <a:pt x="27114" y="132158"/>
                    <a:pt x="66079" y="132158"/>
                  </a:cubicBezTo>
                  <a:lnTo>
                    <a:pt x="310475" y="132158"/>
                  </a:lnTo>
                  <a:cubicBezTo>
                    <a:pt x="344331" y="132158"/>
                    <a:pt x="374073" y="107410"/>
                    <a:pt x="377895" y="73756"/>
                  </a:cubicBezTo>
                  <a:cubicBezTo>
                    <a:pt x="382417" y="33906"/>
                    <a:pt x="351214" y="0"/>
                    <a:pt x="312254" y="0"/>
                  </a:cubicBezTo>
                  <a:close/>
                </a:path>
              </a:pathLst>
            </a:custGeom>
            <a:solidFill>
              <a:srgbClr val="1A56EC"/>
            </a:solidFill>
            <a:ln w="360" cap="flat">
              <a:noFill/>
              <a:prstDash val="solid"/>
              <a:miter/>
            </a:ln>
          </p:spPr>
          <p:txBody>
            <a:bodyPr rtlCol="0" anchor="ctr"/>
            <a:lstStyle/>
            <a:p>
              <a:endParaRPr lang="fi-FI" sz="900"/>
            </a:p>
          </p:txBody>
        </p:sp>
        <p:sp>
          <p:nvSpPr>
            <p:cNvPr id="14" name="Vapaamuotoinen: Muoto 13">
              <a:extLst>
                <a:ext uri="{FF2B5EF4-FFF2-40B4-BE49-F238E27FC236}">
                  <a16:creationId xmlns:a16="http://schemas.microsoft.com/office/drawing/2014/main" id="{3053A341-5BE5-75D2-728B-E8ADF7C18E1C}"/>
                </a:ext>
                <a:ext uri="{C183D7F6-B498-43B3-948B-1728B52AA6E4}">
                  <adec:decorative xmlns:adec="http://schemas.microsoft.com/office/drawing/2017/decorative" val="1"/>
                </a:ext>
              </a:extLst>
            </p:cNvPr>
            <p:cNvSpPr/>
            <p:nvPr/>
          </p:nvSpPr>
          <p:spPr>
            <a:xfrm>
              <a:off x="23237987" y="651801"/>
              <a:ext cx="609715" cy="132161"/>
            </a:xfrm>
            <a:custGeom>
              <a:avLst/>
              <a:gdLst>
                <a:gd name="connsiteX0" fmla="*/ 543636 w 609715"/>
                <a:gd name="connsiteY0" fmla="*/ 0 h 132161"/>
                <a:gd name="connsiteX1" fmla="*/ 67857 w 609715"/>
                <a:gd name="connsiteY1" fmla="*/ 0 h 132161"/>
                <a:gd name="connsiteX2" fmla="*/ 436 w 609715"/>
                <a:gd name="connsiteY2" fmla="*/ 58406 h 132161"/>
                <a:gd name="connsiteX3" fmla="*/ 66083 w 609715"/>
                <a:gd name="connsiteY3" fmla="*/ 132162 h 132161"/>
                <a:gd name="connsiteX4" fmla="*/ 541859 w 609715"/>
                <a:gd name="connsiteY4" fmla="*/ 132162 h 132161"/>
                <a:gd name="connsiteX5" fmla="*/ 609279 w 609715"/>
                <a:gd name="connsiteY5" fmla="*/ 73759 h 132161"/>
                <a:gd name="connsiteX6" fmla="*/ 543636 w 609715"/>
                <a:gd name="connsiteY6" fmla="*/ 0 h 13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715" h="132161">
                  <a:moveTo>
                    <a:pt x="543636" y="0"/>
                  </a:moveTo>
                  <a:lnTo>
                    <a:pt x="67857" y="0"/>
                  </a:lnTo>
                  <a:cubicBezTo>
                    <a:pt x="33990" y="0"/>
                    <a:pt x="4259" y="24752"/>
                    <a:pt x="436" y="58406"/>
                  </a:cubicBezTo>
                  <a:cubicBezTo>
                    <a:pt x="-4081" y="98256"/>
                    <a:pt x="27107" y="132162"/>
                    <a:pt x="66083" y="132162"/>
                  </a:cubicBezTo>
                  <a:lnTo>
                    <a:pt x="541859" y="132162"/>
                  </a:lnTo>
                  <a:cubicBezTo>
                    <a:pt x="575714" y="132162"/>
                    <a:pt x="605457" y="107410"/>
                    <a:pt x="609279" y="73759"/>
                  </a:cubicBezTo>
                  <a:cubicBezTo>
                    <a:pt x="613801" y="33906"/>
                    <a:pt x="582598" y="0"/>
                    <a:pt x="543636" y="0"/>
                  </a:cubicBezTo>
                  <a:close/>
                </a:path>
              </a:pathLst>
            </a:custGeom>
            <a:solidFill>
              <a:srgbClr val="1A3061"/>
            </a:solidFill>
            <a:ln w="360" cap="flat">
              <a:noFill/>
              <a:prstDash val="solid"/>
              <a:miter/>
            </a:ln>
          </p:spPr>
          <p:txBody>
            <a:bodyPr rtlCol="0" anchor="ctr"/>
            <a:lstStyle/>
            <a:p>
              <a:endParaRPr lang="fi-FI" sz="900"/>
            </a:p>
          </p:txBody>
        </p:sp>
        <p:sp>
          <p:nvSpPr>
            <p:cNvPr id="15" name="Vapaamuotoinen: Muoto 14">
              <a:extLst>
                <a:ext uri="{FF2B5EF4-FFF2-40B4-BE49-F238E27FC236}">
                  <a16:creationId xmlns:a16="http://schemas.microsoft.com/office/drawing/2014/main" id="{5479F0B4-2A1C-7BDF-37D7-58ECF70A35C2}"/>
                </a:ext>
                <a:ext uri="{C183D7F6-B498-43B3-948B-1728B52AA6E4}">
                  <adec:decorative xmlns:adec="http://schemas.microsoft.com/office/drawing/2017/decorative" val="1"/>
                </a:ext>
              </a:extLst>
            </p:cNvPr>
            <p:cNvSpPr/>
            <p:nvPr/>
          </p:nvSpPr>
          <p:spPr>
            <a:xfrm>
              <a:off x="23237986" y="894962"/>
              <a:ext cx="418476" cy="132158"/>
            </a:xfrm>
            <a:custGeom>
              <a:avLst/>
              <a:gdLst>
                <a:gd name="connsiteX0" fmla="*/ 352396 w 418476"/>
                <a:gd name="connsiteY0" fmla="*/ 0 h 132158"/>
                <a:gd name="connsiteX1" fmla="*/ 67858 w 418476"/>
                <a:gd name="connsiteY1" fmla="*/ 0 h 132158"/>
                <a:gd name="connsiteX2" fmla="*/ 437 w 418476"/>
                <a:gd name="connsiteY2" fmla="*/ 58392 h 132158"/>
                <a:gd name="connsiteX3" fmla="*/ 66079 w 418476"/>
                <a:gd name="connsiteY3" fmla="*/ 132158 h 132158"/>
                <a:gd name="connsiteX4" fmla="*/ 350621 w 418476"/>
                <a:gd name="connsiteY4" fmla="*/ 132158 h 132158"/>
                <a:gd name="connsiteX5" fmla="*/ 418041 w 418476"/>
                <a:gd name="connsiteY5" fmla="*/ 73756 h 132158"/>
                <a:gd name="connsiteX6" fmla="*/ 352396 w 418476"/>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476" h="132158">
                  <a:moveTo>
                    <a:pt x="352396" y="0"/>
                  </a:moveTo>
                  <a:lnTo>
                    <a:pt x="67858" y="0"/>
                  </a:lnTo>
                  <a:cubicBezTo>
                    <a:pt x="34002" y="0"/>
                    <a:pt x="4260" y="24748"/>
                    <a:pt x="437" y="58392"/>
                  </a:cubicBezTo>
                  <a:cubicBezTo>
                    <a:pt x="-4084" y="98252"/>
                    <a:pt x="27105" y="132158"/>
                    <a:pt x="66079" y="132158"/>
                  </a:cubicBezTo>
                  <a:lnTo>
                    <a:pt x="350621" y="132158"/>
                  </a:lnTo>
                  <a:cubicBezTo>
                    <a:pt x="384476" y="132158"/>
                    <a:pt x="414219" y="107410"/>
                    <a:pt x="418041" y="73756"/>
                  </a:cubicBezTo>
                  <a:cubicBezTo>
                    <a:pt x="422558" y="33906"/>
                    <a:pt x="391360" y="0"/>
                    <a:pt x="352396" y="0"/>
                  </a:cubicBezTo>
                  <a:close/>
                </a:path>
              </a:pathLst>
            </a:custGeom>
            <a:solidFill>
              <a:srgbClr val="1A3061"/>
            </a:solidFill>
            <a:ln w="360" cap="flat">
              <a:noFill/>
              <a:prstDash val="solid"/>
              <a:miter/>
            </a:ln>
          </p:spPr>
          <p:txBody>
            <a:bodyPr rtlCol="0" anchor="ctr"/>
            <a:lstStyle/>
            <a:p>
              <a:endParaRPr lang="fi-FI" sz="900"/>
            </a:p>
          </p:txBody>
        </p:sp>
        <p:sp>
          <p:nvSpPr>
            <p:cNvPr id="16" name="Vapaamuotoinen: Muoto 15">
              <a:extLst>
                <a:ext uri="{FF2B5EF4-FFF2-40B4-BE49-F238E27FC236}">
                  <a16:creationId xmlns:a16="http://schemas.microsoft.com/office/drawing/2014/main" id="{3FF4F1B9-E8B5-D5F2-8860-9BFA35C80180}"/>
                </a:ext>
                <a:ext uri="{C183D7F6-B498-43B3-948B-1728B52AA6E4}">
                  <adec:decorative xmlns:adec="http://schemas.microsoft.com/office/drawing/2017/decorative" val="1"/>
                </a:ext>
              </a:extLst>
            </p:cNvPr>
            <p:cNvSpPr/>
            <p:nvPr/>
          </p:nvSpPr>
          <p:spPr>
            <a:xfrm>
              <a:off x="23237987" y="1138119"/>
              <a:ext cx="227137" cy="132158"/>
            </a:xfrm>
            <a:custGeom>
              <a:avLst/>
              <a:gdLst>
                <a:gd name="connsiteX0" fmla="*/ 66083 w 227137"/>
                <a:gd name="connsiteY0" fmla="*/ 132158 h 132158"/>
                <a:gd name="connsiteX1" fmla="*/ 159280 w 227137"/>
                <a:gd name="connsiteY1" fmla="*/ 132158 h 132158"/>
                <a:gd name="connsiteX2" fmla="*/ 226700 w 227137"/>
                <a:gd name="connsiteY2" fmla="*/ 73766 h 132158"/>
                <a:gd name="connsiteX3" fmla="*/ 161059 w 227137"/>
                <a:gd name="connsiteY3" fmla="*/ 0 h 132158"/>
                <a:gd name="connsiteX4" fmla="*/ 67857 w 227137"/>
                <a:gd name="connsiteY4" fmla="*/ 0 h 132158"/>
                <a:gd name="connsiteX5" fmla="*/ 436 w 227137"/>
                <a:gd name="connsiteY5" fmla="*/ 58388 h 132158"/>
                <a:gd name="connsiteX6" fmla="*/ 66083 w 227137"/>
                <a:gd name="connsiteY6" fmla="*/ 132158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137" h="132158">
                  <a:moveTo>
                    <a:pt x="66083" y="132158"/>
                  </a:moveTo>
                  <a:lnTo>
                    <a:pt x="159280" y="132158"/>
                  </a:lnTo>
                  <a:cubicBezTo>
                    <a:pt x="193146" y="132158"/>
                    <a:pt x="222877" y="107410"/>
                    <a:pt x="226700" y="73766"/>
                  </a:cubicBezTo>
                  <a:cubicBezTo>
                    <a:pt x="231223" y="33906"/>
                    <a:pt x="200034" y="0"/>
                    <a:pt x="161059" y="0"/>
                  </a:cubicBezTo>
                  <a:lnTo>
                    <a:pt x="67857" y="0"/>
                  </a:lnTo>
                  <a:cubicBezTo>
                    <a:pt x="34001" y="0"/>
                    <a:pt x="4259" y="24748"/>
                    <a:pt x="436" y="58388"/>
                  </a:cubicBezTo>
                  <a:cubicBezTo>
                    <a:pt x="-4081" y="98252"/>
                    <a:pt x="27118" y="132158"/>
                    <a:pt x="66083" y="132158"/>
                  </a:cubicBezTo>
                  <a:close/>
                </a:path>
              </a:pathLst>
            </a:custGeom>
            <a:solidFill>
              <a:srgbClr val="1A3061"/>
            </a:solidFill>
            <a:ln w="360" cap="flat">
              <a:noFill/>
              <a:prstDash val="solid"/>
              <a:miter/>
            </a:ln>
          </p:spPr>
          <p:txBody>
            <a:bodyPr rtlCol="0" anchor="ctr"/>
            <a:lstStyle/>
            <a:p>
              <a:endParaRPr lang="fi-FI" sz="900"/>
            </a:p>
          </p:txBody>
        </p:sp>
        <p:sp>
          <p:nvSpPr>
            <p:cNvPr id="17" name="Vapaamuotoinen: Muoto 16">
              <a:extLst>
                <a:ext uri="{FF2B5EF4-FFF2-40B4-BE49-F238E27FC236}">
                  <a16:creationId xmlns:a16="http://schemas.microsoft.com/office/drawing/2014/main" id="{E2470B72-FBE7-AAFA-16F5-2D48B70FB32B}"/>
                </a:ext>
                <a:ext uri="{C183D7F6-B498-43B3-948B-1728B52AA6E4}">
                  <adec:decorative xmlns:adec="http://schemas.microsoft.com/office/drawing/2017/decorative" val="1"/>
                </a:ext>
              </a:extLst>
            </p:cNvPr>
            <p:cNvSpPr/>
            <p:nvPr/>
          </p:nvSpPr>
          <p:spPr>
            <a:xfrm>
              <a:off x="23237986" y="1381280"/>
              <a:ext cx="295432" cy="132158"/>
            </a:xfrm>
            <a:custGeom>
              <a:avLst/>
              <a:gdLst>
                <a:gd name="connsiteX0" fmla="*/ 229355 w 295432"/>
                <a:gd name="connsiteY0" fmla="*/ 0 h 132158"/>
                <a:gd name="connsiteX1" fmla="*/ 67858 w 295432"/>
                <a:gd name="connsiteY1" fmla="*/ 0 h 132158"/>
                <a:gd name="connsiteX2" fmla="*/ 437 w 295432"/>
                <a:gd name="connsiteY2" fmla="*/ 58388 h 132158"/>
                <a:gd name="connsiteX3" fmla="*/ 66079 w 295432"/>
                <a:gd name="connsiteY3" fmla="*/ 132158 h 132158"/>
                <a:gd name="connsiteX4" fmla="*/ 227576 w 295432"/>
                <a:gd name="connsiteY4" fmla="*/ 132158 h 132158"/>
                <a:gd name="connsiteX5" fmla="*/ 294996 w 295432"/>
                <a:gd name="connsiteY5" fmla="*/ 73770 h 132158"/>
                <a:gd name="connsiteX6" fmla="*/ 229355 w 295432"/>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32" h="132158">
                  <a:moveTo>
                    <a:pt x="229355" y="0"/>
                  </a:moveTo>
                  <a:lnTo>
                    <a:pt x="67858" y="0"/>
                  </a:lnTo>
                  <a:cubicBezTo>
                    <a:pt x="34002" y="0"/>
                    <a:pt x="4260" y="24748"/>
                    <a:pt x="437" y="58388"/>
                  </a:cubicBezTo>
                  <a:cubicBezTo>
                    <a:pt x="-4084" y="98252"/>
                    <a:pt x="27105" y="132158"/>
                    <a:pt x="66079" y="132158"/>
                  </a:cubicBezTo>
                  <a:lnTo>
                    <a:pt x="227576" y="132158"/>
                  </a:lnTo>
                  <a:cubicBezTo>
                    <a:pt x="261432" y="132158"/>
                    <a:pt x="291174" y="107410"/>
                    <a:pt x="294996" y="73770"/>
                  </a:cubicBezTo>
                  <a:cubicBezTo>
                    <a:pt x="299518" y="33906"/>
                    <a:pt x="268315" y="0"/>
                    <a:pt x="229355" y="0"/>
                  </a:cubicBezTo>
                  <a:close/>
                </a:path>
              </a:pathLst>
            </a:custGeom>
            <a:solidFill>
              <a:srgbClr val="1A3061"/>
            </a:solidFill>
            <a:ln w="360" cap="flat">
              <a:noFill/>
              <a:prstDash val="solid"/>
              <a:miter/>
            </a:ln>
          </p:spPr>
          <p:txBody>
            <a:bodyPr rtlCol="0" anchor="ctr"/>
            <a:lstStyle/>
            <a:p>
              <a:endParaRPr lang="fi-FI" sz="900"/>
            </a:p>
          </p:txBody>
        </p:sp>
        <p:sp>
          <p:nvSpPr>
            <p:cNvPr id="18" name="Vapaamuotoinen: Muoto 17">
              <a:extLst>
                <a:ext uri="{FF2B5EF4-FFF2-40B4-BE49-F238E27FC236}">
                  <a16:creationId xmlns:a16="http://schemas.microsoft.com/office/drawing/2014/main" id="{D71CD60F-6990-243B-65EB-1F2F3EBBB32E}"/>
                </a:ext>
                <a:ext uri="{C183D7F6-B498-43B3-948B-1728B52AA6E4}">
                  <adec:decorative xmlns:adec="http://schemas.microsoft.com/office/drawing/2017/decorative" val="1"/>
                </a:ext>
              </a:extLst>
            </p:cNvPr>
            <p:cNvSpPr/>
            <p:nvPr/>
          </p:nvSpPr>
          <p:spPr>
            <a:xfrm>
              <a:off x="19335290" y="1140894"/>
              <a:ext cx="371705" cy="369508"/>
            </a:xfrm>
            <a:custGeom>
              <a:avLst/>
              <a:gdLst>
                <a:gd name="connsiteX0" fmla="*/ 81743 w 371705"/>
                <a:gd name="connsiteY0" fmla="*/ 344948 h 369508"/>
                <a:gd name="connsiteX1" fmla="*/ 21624 w 371705"/>
                <a:gd name="connsiteY1" fmla="*/ 278240 h 369508"/>
                <a:gd name="connsiteX2" fmla="*/ 0 w 371705"/>
                <a:gd name="connsiteY2" fmla="*/ 184024 h 369508"/>
                <a:gd name="connsiteX3" fmla="*/ 21624 w 371705"/>
                <a:gd name="connsiteY3" fmla="*/ 91283 h 369508"/>
                <a:gd name="connsiteX4" fmla="*/ 81743 w 371705"/>
                <a:gd name="connsiteY4" fmla="*/ 24561 h 369508"/>
                <a:gd name="connsiteX5" fmla="*/ 169354 w 371705"/>
                <a:gd name="connsiteY5" fmla="*/ 0 h 369508"/>
                <a:gd name="connsiteX6" fmla="*/ 222513 w 371705"/>
                <a:gd name="connsiteY6" fmla="*/ 9906 h 369508"/>
                <a:gd name="connsiteX7" fmla="*/ 269793 w 371705"/>
                <a:gd name="connsiteY7" fmla="*/ 38859 h 369508"/>
                <a:gd name="connsiteX8" fmla="*/ 299127 w 371705"/>
                <a:gd name="connsiteY8" fmla="*/ 84310 h 369508"/>
                <a:gd name="connsiteX9" fmla="*/ 299127 w 371705"/>
                <a:gd name="connsiteY9" fmla="*/ 284461 h 369508"/>
                <a:gd name="connsiteX10" fmla="*/ 248166 w 371705"/>
                <a:gd name="connsiteY10" fmla="*/ 346776 h 369508"/>
                <a:gd name="connsiteX11" fmla="*/ 169354 w 371705"/>
                <a:gd name="connsiteY11" fmla="*/ 369509 h 369508"/>
                <a:gd name="connsiteX12" fmla="*/ 81743 w 371705"/>
                <a:gd name="connsiteY12" fmla="*/ 344948 h 369508"/>
                <a:gd name="connsiteX13" fmla="*/ 241574 w 371705"/>
                <a:gd name="connsiteY13" fmla="*/ 279698 h 369508"/>
                <a:gd name="connsiteX14" fmla="*/ 278961 w 371705"/>
                <a:gd name="connsiteY14" fmla="*/ 239734 h 369508"/>
                <a:gd name="connsiteX15" fmla="*/ 292525 w 371705"/>
                <a:gd name="connsiteY15" fmla="*/ 184747 h 369508"/>
                <a:gd name="connsiteX16" fmla="*/ 279332 w 371705"/>
                <a:gd name="connsiteY16" fmla="*/ 130128 h 369508"/>
                <a:gd name="connsiteX17" fmla="*/ 241931 w 371705"/>
                <a:gd name="connsiteY17" fmla="*/ 90178 h 369508"/>
                <a:gd name="connsiteX18" fmla="*/ 186954 w 371705"/>
                <a:gd name="connsiteY18" fmla="*/ 75509 h 369508"/>
                <a:gd name="connsiteX19" fmla="*/ 133063 w 371705"/>
                <a:gd name="connsiteY19" fmla="*/ 90178 h 369508"/>
                <a:gd name="connsiteX20" fmla="*/ 95674 w 371705"/>
                <a:gd name="connsiteY20" fmla="*/ 130128 h 369508"/>
                <a:gd name="connsiteX21" fmla="*/ 82110 w 371705"/>
                <a:gd name="connsiteY21" fmla="*/ 184747 h 369508"/>
                <a:gd name="connsiteX22" fmla="*/ 96043 w 371705"/>
                <a:gd name="connsiteY22" fmla="*/ 240115 h 369508"/>
                <a:gd name="connsiteX23" fmla="*/ 133430 w 371705"/>
                <a:gd name="connsiteY23" fmla="*/ 279698 h 369508"/>
                <a:gd name="connsiteX24" fmla="*/ 186954 w 371705"/>
                <a:gd name="connsiteY24" fmla="*/ 294734 h 369508"/>
                <a:gd name="connsiteX25" fmla="*/ 241574 w 371705"/>
                <a:gd name="connsiteY25" fmla="*/ 279698 h 369508"/>
                <a:gd name="connsiteX26" fmla="*/ 292525 w 371705"/>
                <a:gd name="connsiteY26" fmla="*/ 321491 h 369508"/>
                <a:gd name="connsiteX27" fmla="*/ 292525 w 371705"/>
                <a:gd name="connsiteY27" fmla="*/ 282265 h 369508"/>
                <a:gd name="connsiteX28" fmla="*/ 296920 w 371705"/>
                <a:gd name="connsiteY28" fmla="*/ 184024 h 369508"/>
                <a:gd name="connsiteX29" fmla="*/ 292525 w 371705"/>
                <a:gd name="connsiteY29" fmla="*/ 87982 h 369508"/>
                <a:gd name="connsiteX30" fmla="*/ 292525 w 371705"/>
                <a:gd name="connsiteY30" fmla="*/ 8063 h 369508"/>
                <a:gd name="connsiteX31" fmla="*/ 371706 w 371705"/>
                <a:gd name="connsiteY31" fmla="*/ 8063 h 369508"/>
                <a:gd name="connsiteX32" fmla="*/ 371706 w 371705"/>
                <a:gd name="connsiteY32" fmla="*/ 285199 h 369508"/>
                <a:gd name="connsiteX33" fmla="*/ 371706 w 371705"/>
                <a:gd name="connsiteY33" fmla="*/ 323691 h 369508"/>
                <a:gd name="connsiteX34" fmla="*/ 371706 w 371705"/>
                <a:gd name="connsiteY34" fmla="*/ 361445 h 369508"/>
                <a:gd name="connsiteX35" fmla="*/ 292525 w 371705"/>
                <a:gd name="connsiteY35" fmla="*/ 361445 h 369508"/>
                <a:gd name="connsiteX36" fmla="*/ 292525 w 371705"/>
                <a:gd name="connsiteY36" fmla="*/ 321491 h 36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1705" h="369508">
                  <a:moveTo>
                    <a:pt x="81743" y="344948"/>
                  </a:moveTo>
                  <a:cubicBezTo>
                    <a:pt x="56076" y="328579"/>
                    <a:pt x="36037" y="306344"/>
                    <a:pt x="21624" y="278240"/>
                  </a:cubicBezTo>
                  <a:cubicBezTo>
                    <a:pt x="7200" y="250137"/>
                    <a:pt x="0" y="218733"/>
                    <a:pt x="0" y="184024"/>
                  </a:cubicBezTo>
                  <a:cubicBezTo>
                    <a:pt x="0" y="150294"/>
                    <a:pt x="7200" y="119386"/>
                    <a:pt x="21624" y="91283"/>
                  </a:cubicBezTo>
                  <a:cubicBezTo>
                    <a:pt x="36037" y="63179"/>
                    <a:pt x="56076" y="40944"/>
                    <a:pt x="81743" y="24561"/>
                  </a:cubicBezTo>
                  <a:cubicBezTo>
                    <a:pt x="107406" y="8189"/>
                    <a:pt x="136605" y="0"/>
                    <a:pt x="169354" y="0"/>
                  </a:cubicBezTo>
                  <a:cubicBezTo>
                    <a:pt x="186954" y="0"/>
                    <a:pt x="204658" y="3301"/>
                    <a:pt x="222513" y="9906"/>
                  </a:cubicBezTo>
                  <a:cubicBezTo>
                    <a:pt x="240343" y="16498"/>
                    <a:pt x="256102" y="26159"/>
                    <a:pt x="269793" y="38859"/>
                  </a:cubicBezTo>
                  <a:cubicBezTo>
                    <a:pt x="283472" y="51570"/>
                    <a:pt x="293263" y="66722"/>
                    <a:pt x="299127" y="84310"/>
                  </a:cubicBezTo>
                  <a:lnTo>
                    <a:pt x="299127" y="284461"/>
                  </a:lnTo>
                  <a:cubicBezTo>
                    <a:pt x="289833" y="310850"/>
                    <a:pt x="272841" y="331639"/>
                    <a:pt x="248166" y="346776"/>
                  </a:cubicBezTo>
                  <a:cubicBezTo>
                    <a:pt x="223478" y="361928"/>
                    <a:pt x="197218" y="369509"/>
                    <a:pt x="169354" y="369509"/>
                  </a:cubicBezTo>
                  <a:cubicBezTo>
                    <a:pt x="136605" y="369509"/>
                    <a:pt x="107406" y="361330"/>
                    <a:pt x="81743" y="344948"/>
                  </a:cubicBezTo>
                  <a:close/>
                  <a:moveTo>
                    <a:pt x="241574" y="279698"/>
                  </a:moveTo>
                  <a:cubicBezTo>
                    <a:pt x="257449" y="269680"/>
                    <a:pt x="269908" y="256372"/>
                    <a:pt x="278961" y="239734"/>
                  </a:cubicBezTo>
                  <a:cubicBezTo>
                    <a:pt x="288004" y="223139"/>
                    <a:pt x="292525" y="204801"/>
                    <a:pt x="292525" y="184747"/>
                  </a:cubicBezTo>
                  <a:cubicBezTo>
                    <a:pt x="292525" y="165215"/>
                    <a:pt x="288119" y="147007"/>
                    <a:pt x="279332" y="130128"/>
                  </a:cubicBezTo>
                  <a:cubicBezTo>
                    <a:pt x="270531" y="113277"/>
                    <a:pt x="258072" y="99969"/>
                    <a:pt x="241931" y="90178"/>
                  </a:cubicBezTo>
                  <a:cubicBezTo>
                    <a:pt x="225803" y="80412"/>
                    <a:pt x="207477" y="75509"/>
                    <a:pt x="186954" y="75509"/>
                  </a:cubicBezTo>
                  <a:cubicBezTo>
                    <a:pt x="166903" y="75509"/>
                    <a:pt x="148948" y="80412"/>
                    <a:pt x="133063" y="90178"/>
                  </a:cubicBezTo>
                  <a:cubicBezTo>
                    <a:pt x="117173" y="99969"/>
                    <a:pt x="104717" y="113277"/>
                    <a:pt x="95674" y="130128"/>
                  </a:cubicBezTo>
                  <a:cubicBezTo>
                    <a:pt x="86621" y="147007"/>
                    <a:pt x="82110" y="165215"/>
                    <a:pt x="82110" y="184747"/>
                  </a:cubicBezTo>
                  <a:cubicBezTo>
                    <a:pt x="82110" y="205284"/>
                    <a:pt x="86748" y="223733"/>
                    <a:pt x="96043" y="240115"/>
                  </a:cubicBezTo>
                  <a:cubicBezTo>
                    <a:pt x="105312" y="256487"/>
                    <a:pt x="117785" y="269680"/>
                    <a:pt x="133430" y="279698"/>
                  </a:cubicBezTo>
                  <a:cubicBezTo>
                    <a:pt x="149073" y="289720"/>
                    <a:pt x="166903" y="294734"/>
                    <a:pt x="186954" y="294734"/>
                  </a:cubicBezTo>
                  <a:cubicBezTo>
                    <a:pt x="207477" y="294734"/>
                    <a:pt x="225677" y="289720"/>
                    <a:pt x="241574" y="279698"/>
                  </a:cubicBezTo>
                  <a:close/>
                  <a:moveTo>
                    <a:pt x="292525" y="321491"/>
                  </a:moveTo>
                  <a:lnTo>
                    <a:pt x="292525" y="282265"/>
                  </a:lnTo>
                  <a:lnTo>
                    <a:pt x="296920" y="184024"/>
                  </a:lnTo>
                  <a:lnTo>
                    <a:pt x="292525" y="87982"/>
                  </a:lnTo>
                  <a:lnTo>
                    <a:pt x="292525" y="8063"/>
                  </a:lnTo>
                  <a:lnTo>
                    <a:pt x="371706" y="8063"/>
                  </a:lnTo>
                  <a:lnTo>
                    <a:pt x="371706" y="285199"/>
                  </a:lnTo>
                  <a:lnTo>
                    <a:pt x="371706" y="323691"/>
                  </a:lnTo>
                  <a:lnTo>
                    <a:pt x="371706" y="361445"/>
                  </a:lnTo>
                  <a:lnTo>
                    <a:pt x="292525" y="361445"/>
                  </a:lnTo>
                  <a:lnTo>
                    <a:pt x="292525" y="321491"/>
                  </a:lnTo>
                  <a:close/>
                </a:path>
              </a:pathLst>
            </a:custGeom>
            <a:solidFill>
              <a:srgbClr val="1A3061"/>
            </a:solidFill>
            <a:ln w="360" cap="flat">
              <a:noFill/>
              <a:prstDash val="solid"/>
              <a:miter/>
            </a:ln>
          </p:spPr>
          <p:txBody>
            <a:bodyPr rtlCol="0" anchor="ctr"/>
            <a:lstStyle/>
            <a:p>
              <a:endParaRPr lang="fi-FI" sz="900"/>
            </a:p>
          </p:txBody>
        </p:sp>
        <p:sp>
          <p:nvSpPr>
            <p:cNvPr id="19" name="Vapaamuotoinen: Muoto 18">
              <a:extLst>
                <a:ext uri="{FF2B5EF4-FFF2-40B4-BE49-F238E27FC236}">
                  <a16:creationId xmlns:a16="http://schemas.microsoft.com/office/drawing/2014/main" id="{84DE95DB-C204-600E-7B03-359CFEB1C6CD}"/>
                </a:ext>
                <a:ext uri="{C183D7F6-B498-43B3-948B-1728B52AA6E4}">
                  <adec:decorative xmlns:adec="http://schemas.microsoft.com/office/drawing/2017/decorative" val="1"/>
                </a:ext>
              </a:extLst>
            </p:cNvPr>
            <p:cNvSpPr/>
            <p:nvPr/>
          </p:nvSpPr>
          <p:spPr>
            <a:xfrm>
              <a:off x="20270542" y="1137961"/>
              <a:ext cx="374640" cy="375376"/>
            </a:xfrm>
            <a:custGeom>
              <a:avLst/>
              <a:gdLst>
                <a:gd name="connsiteX0" fmla="*/ 92741 w 374640"/>
                <a:gd name="connsiteY0" fmla="*/ 350448 h 375376"/>
                <a:gd name="connsiteX1" fmla="*/ 24929 w 374640"/>
                <a:gd name="connsiteY1" fmla="*/ 282632 h 375376"/>
                <a:gd name="connsiteX2" fmla="*/ 0 w 374640"/>
                <a:gd name="connsiteY2" fmla="*/ 186957 h 375376"/>
                <a:gd name="connsiteX3" fmla="*/ 24929 w 374640"/>
                <a:gd name="connsiteY3" fmla="*/ 92744 h 375376"/>
                <a:gd name="connsiteX4" fmla="*/ 92741 w 374640"/>
                <a:gd name="connsiteY4" fmla="*/ 24928 h 375376"/>
                <a:gd name="connsiteX5" fmla="*/ 188421 w 374640"/>
                <a:gd name="connsiteY5" fmla="*/ 0 h 375376"/>
                <a:gd name="connsiteX6" fmla="*/ 282267 w 374640"/>
                <a:gd name="connsiteY6" fmla="*/ 24928 h 375376"/>
                <a:gd name="connsiteX7" fmla="*/ 349712 w 374640"/>
                <a:gd name="connsiteY7" fmla="*/ 93112 h 375376"/>
                <a:gd name="connsiteX8" fmla="*/ 374640 w 374640"/>
                <a:gd name="connsiteY8" fmla="*/ 186957 h 375376"/>
                <a:gd name="connsiteX9" fmla="*/ 349712 w 374640"/>
                <a:gd name="connsiteY9" fmla="*/ 282265 h 375376"/>
                <a:gd name="connsiteX10" fmla="*/ 282267 w 374640"/>
                <a:gd name="connsiteY10" fmla="*/ 350448 h 375376"/>
                <a:gd name="connsiteX11" fmla="*/ 188421 w 374640"/>
                <a:gd name="connsiteY11" fmla="*/ 375376 h 375376"/>
                <a:gd name="connsiteX12" fmla="*/ 92741 w 374640"/>
                <a:gd name="connsiteY12" fmla="*/ 350448 h 375376"/>
                <a:gd name="connsiteX13" fmla="*/ 241197 w 374640"/>
                <a:gd name="connsiteY13" fmla="*/ 283003 h 375376"/>
                <a:gd name="connsiteX14" fmla="*/ 278965 w 374640"/>
                <a:gd name="connsiteY14" fmla="*/ 243038 h 375376"/>
                <a:gd name="connsiteX15" fmla="*/ 292526 w 374640"/>
                <a:gd name="connsiteY15" fmla="*/ 187681 h 375376"/>
                <a:gd name="connsiteX16" fmla="*/ 278595 w 374640"/>
                <a:gd name="connsiteY16" fmla="*/ 132338 h 375376"/>
                <a:gd name="connsiteX17" fmla="*/ 240840 w 374640"/>
                <a:gd name="connsiteY17" fmla="*/ 92017 h 375376"/>
                <a:gd name="connsiteX18" fmla="*/ 187682 w 374640"/>
                <a:gd name="connsiteY18" fmla="*/ 76985 h 375376"/>
                <a:gd name="connsiteX19" fmla="*/ 134168 w 374640"/>
                <a:gd name="connsiteY19" fmla="*/ 92017 h 375376"/>
                <a:gd name="connsiteX20" fmla="*/ 96047 w 374640"/>
                <a:gd name="connsiteY20" fmla="*/ 132338 h 375376"/>
                <a:gd name="connsiteX21" fmla="*/ 82114 w 374640"/>
                <a:gd name="connsiteY21" fmla="*/ 186957 h 375376"/>
                <a:gd name="connsiteX22" fmla="*/ 96047 w 374640"/>
                <a:gd name="connsiteY22" fmla="*/ 243038 h 375376"/>
                <a:gd name="connsiteX23" fmla="*/ 134535 w 374640"/>
                <a:gd name="connsiteY23" fmla="*/ 283003 h 375376"/>
                <a:gd name="connsiteX24" fmla="*/ 187682 w 374640"/>
                <a:gd name="connsiteY24" fmla="*/ 297668 h 375376"/>
                <a:gd name="connsiteX25" fmla="*/ 241197 w 374640"/>
                <a:gd name="connsiteY25" fmla="*/ 283003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4640" h="375376">
                  <a:moveTo>
                    <a:pt x="92741" y="350448"/>
                  </a:moveTo>
                  <a:cubicBezTo>
                    <a:pt x="64145" y="333835"/>
                    <a:pt x="41538" y="311218"/>
                    <a:pt x="24929" y="282632"/>
                  </a:cubicBezTo>
                  <a:cubicBezTo>
                    <a:pt x="8305" y="254035"/>
                    <a:pt x="0" y="222149"/>
                    <a:pt x="0" y="186957"/>
                  </a:cubicBezTo>
                  <a:cubicBezTo>
                    <a:pt x="0" y="152745"/>
                    <a:pt x="8305" y="121341"/>
                    <a:pt x="24929" y="92744"/>
                  </a:cubicBezTo>
                  <a:cubicBezTo>
                    <a:pt x="41538" y="64155"/>
                    <a:pt x="64145" y="41552"/>
                    <a:pt x="92741" y="24928"/>
                  </a:cubicBezTo>
                  <a:cubicBezTo>
                    <a:pt x="121327" y="8319"/>
                    <a:pt x="153228" y="0"/>
                    <a:pt x="188421" y="0"/>
                  </a:cubicBezTo>
                  <a:cubicBezTo>
                    <a:pt x="222633" y="0"/>
                    <a:pt x="253907" y="8319"/>
                    <a:pt x="282267" y="24928"/>
                  </a:cubicBezTo>
                  <a:cubicBezTo>
                    <a:pt x="310597" y="41552"/>
                    <a:pt x="333088" y="64285"/>
                    <a:pt x="349712" y="93112"/>
                  </a:cubicBezTo>
                  <a:cubicBezTo>
                    <a:pt x="366322" y="121964"/>
                    <a:pt x="374640" y="153228"/>
                    <a:pt x="374640" y="186957"/>
                  </a:cubicBezTo>
                  <a:cubicBezTo>
                    <a:pt x="374640" y="221666"/>
                    <a:pt x="366322" y="253438"/>
                    <a:pt x="349712" y="282265"/>
                  </a:cubicBezTo>
                  <a:cubicBezTo>
                    <a:pt x="333088" y="311106"/>
                    <a:pt x="310597" y="333835"/>
                    <a:pt x="282267" y="350448"/>
                  </a:cubicBezTo>
                  <a:cubicBezTo>
                    <a:pt x="253907" y="367057"/>
                    <a:pt x="222633" y="375376"/>
                    <a:pt x="188421" y="375376"/>
                  </a:cubicBezTo>
                  <a:cubicBezTo>
                    <a:pt x="153228" y="375376"/>
                    <a:pt x="121327" y="367057"/>
                    <a:pt x="92741" y="350448"/>
                  </a:cubicBezTo>
                  <a:close/>
                  <a:moveTo>
                    <a:pt x="241197" y="283003"/>
                  </a:moveTo>
                  <a:cubicBezTo>
                    <a:pt x="257338" y="273222"/>
                    <a:pt x="269908" y="259903"/>
                    <a:pt x="278965" y="243038"/>
                  </a:cubicBezTo>
                  <a:cubicBezTo>
                    <a:pt x="287994" y="226173"/>
                    <a:pt x="292526" y="207735"/>
                    <a:pt x="292526" y="187681"/>
                  </a:cubicBezTo>
                  <a:cubicBezTo>
                    <a:pt x="292526" y="167655"/>
                    <a:pt x="287879" y="149203"/>
                    <a:pt x="278595" y="132338"/>
                  </a:cubicBezTo>
                  <a:cubicBezTo>
                    <a:pt x="269300" y="115473"/>
                    <a:pt x="256715" y="102039"/>
                    <a:pt x="240840" y="92017"/>
                  </a:cubicBezTo>
                  <a:cubicBezTo>
                    <a:pt x="224954" y="81999"/>
                    <a:pt x="207225" y="76985"/>
                    <a:pt x="187682" y="76985"/>
                  </a:cubicBezTo>
                  <a:cubicBezTo>
                    <a:pt x="168124" y="76985"/>
                    <a:pt x="150295" y="81999"/>
                    <a:pt x="134168" y="92017"/>
                  </a:cubicBezTo>
                  <a:cubicBezTo>
                    <a:pt x="118041" y="102039"/>
                    <a:pt x="105316" y="115473"/>
                    <a:pt x="96047" y="132338"/>
                  </a:cubicBezTo>
                  <a:cubicBezTo>
                    <a:pt x="86748" y="149203"/>
                    <a:pt x="82114" y="167414"/>
                    <a:pt x="82114" y="186957"/>
                  </a:cubicBezTo>
                  <a:cubicBezTo>
                    <a:pt x="82114" y="207480"/>
                    <a:pt x="86748" y="226173"/>
                    <a:pt x="96047" y="243038"/>
                  </a:cubicBezTo>
                  <a:cubicBezTo>
                    <a:pt x="105316" y="259903"/>
                    <a:pt x="118153" y="273222"/>
                    <a:pt x="134535" y="283003"/>
                  </a:cubicBezTo>
                  <a:cubicBezTo>
                    <a:pt x="150893" y="292780"/>
                    <a:pt x="168622" y="297668"/>
                    <a:pt x="187682" y="297668"/>
                  </a:cubicBezTo>
                  <a:cubicBezTo>
                    <a:pt x="207225" y="297668"/>
                    <a:pt x="225081" y="292780"/>
                    <a:pt x="241197" y="283003"/>
                  </a:cubicBezTo>
                  <a:close/>
                </a:path>
              </a:pathLst>
            </a:custGeom>
            <a:solidFill>
              <a:srgbClr val="1A3061"/>
            </a:solidFill>
            <a:ln w="360" cap="flat">
              <a:noFill/>
              <a:prstDash val="solid"/>
              <a:miter/>
            </a:ln>
          </p:spPr>
          <p:txBody>
            <a:bodyPr rtlCol="0" anchor="ctr"/>
            <a:lstStyle/>
            <a:p>
              <a:endParaRPr lang="fi-FI" sz="900"/>
            </a:p>
          </p:txBody>
        </p:sp>
        <p:sp>
          <p:nvSpPr>
            <p:cNvPr id="20" name="Vapaamuotoinen: Muoto 19">
              <a:extLst>
                <a:ext uri="{FF2B5EF4-FFF2-40B4-BE49-F238E27FC236}">
                  <a16:creationId xmlns:a16="http://schemas.microsoft.com/office/drawing/2014/main" id="{505B6006-96B5-C5EB-2A60-45B7813F8C3E}"/>
                </a:ext>
                <a:ext uri="{C183D7F6-B498-43B3-948B-1728B52AA6E4}">
                  <adec:decorative xmlns:adec="http://schemas.microsoft.com/office/drawing/2017/decorative" val="1"/>
                </a:ext>
              </a:extLst>
            </p:cNvPr>
            <p:cNvSpPr/>
            <p:nvPr/>
          </p:nvSpPr>
          <p:spPr>
            <a:xfrm>
              <a:off x="22091434" y="1148965"/>
              <a:ext cx="321864" cy="362906"/>
            </a:xfrm>
            <a:custGeom>
              <a:avLst/>
              <a:gdLst>
                <a:gd name="connsiteX0" fmla="*/ 64156 w 321864"/>
                <a:gd name="connsiteY0" fmla="*/ 346042 h 362906"/>
                <a:gd name="connsiteX1" fmla="*/ 17233 w 321864"/>
                <a:gd name="connsiteY1" fmla="*/ 299853 h 362906"/>
                <a:gd name="connsiteX2" fmla="*/ 0 w 321864"/>
                <a:gd name="connsiteY2" fmla="*/ 232408 h 362906"/>
                <a:gd name="connsiteX3" fmla="*/ 0 w 321864"/>
                <a:gd name="connsiteY3" fmla="*/ 0 h 362906"/>
                <a:gd name="connsiteX4" fmla="*/ 81392 w 321864"/>
                <a:gd name="connsiteY4" fmla="*/ 0 h 362906"/>
                <a:gd name="connsiteX5" fmla="*/ 81392 w 321864"/>
                <a:gd name="connsiteY5" fmla="*/ 203074 h 362906"/>
                <a:gd name="connsiteX6" fmla="*/ 101910 w 321864"/>
                <a:gd name="connsiteY6" fmla="*/ 264295 h 362906"/>
                <a:gd name="connsiteX7" fmla="*/ 159096 w 321864"/>
                <a:gd name="connsiteY7" fmla="*/ 286660 h 362906"/>
                <a:gd name="connsiteX8" fmla="*/ 200890 w 321864"/>
                <a:gd name="connsiteY8" fmla="*/ 275663 h 362906"/>
                <a:gd name="connsiteX9" fmla="*/ 230213 w 321864"/>
                <a:gd name="connsiteY9" fmla="*/ 245234 h 362906"/>
                <a:gd name="connsiteX10" fmla="*/ 240488 w 321864"/>
                <a:gd name="connsiteY10" fmla="*/ 200154 h 362906"/>
                <a:gd name="connsiteX11" fmla="*/ 240488 w 321864"/>
                <a:gd name="connsiteY11" fmla="*/ 0 h 362906"/>
                <a:gd name="connsiteX12" fmla="*/ 321864 w 321864"/>
                <a:gd name="connsiteY12" fmla="*/ 0 h 362906"/>
                <a:gd name="connsiteX13" fmla="*/ 321864 w 321864"/>
                <a:gd name="connsiteY13" fmla="*/ 273467 h 362906"/>
                <a:gd name="connsiteX14" fmla="*/ 321864 w 321864"/>
                <a:gd name="connsiteY14" fmla="*/ 313784 h 362906"/>
                <a:gd name="connsiteX15" fmla="*/ 321864 w 321864"/>
                <a:gd name="connsiteY15" fmla="*/ 353367 h 362906"/>
                <a:gd name="connsiteX16" fmla="*/ 242683 w 321864"/>
                <a:gd name="connsiteY16" fmla="*/ 353367 h 362906"/>
                <a:gd name="connsiteX17" fmla="*/ 242683 w 321864"/>
                <a:gd name="connsiteY17" fmla="*/ 277124 h 362906"/>
                <a:gd name="connsiteX18" fmla="*/ 250009 w 321864"/>
                <a:gd name="connsiteY18" fmla="*/ 277124 h 362906"/>
                <a:gd name="connsiteX19" fmla="*/ 203824 w 321864"/>
                <a:gd name="connsiteY19" fmla="*/ 340912 h 362906"/>
                <a:gd name="connsiteX20" fmla="*/ 130510 w 321864"/>
                <a:gd name="connsiteY20" fmla="*/ 362907 h 362906"/>
                <a:gd name="connsiteX21" fmla="*/ 64156 w 321864"/>
                <a:gd name="connsiteY21" fmla="*/ 346042 h 36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1864" h="362906">
                  <a:moveTo>
                    <a:pt x="64156" y="346042"/>
                  </a:moveTo>
                  <a:cubicBezTo>
                    <a:pt x="44360" y="334803"/>
                    <a:pt x="28712" y="319411"/>
                    <a:pt x="17233" y="299853"/>
                  </a:cubicBezTo>
                  <a:cubicBezTo>
                    <a:pt x="5741" y="280310"/>
                    <a:pt x="0" y="257819"/>
                    <a:pt x="0" y="232408"/>
                  </a:cubicBezTo>
                  <a:lnTo>
                    <a:pt x="0" y="0"/>
                  </a:lnTo>
                  <a:lnTo>
                    <a:pt x="81392" y="0"/>
                  </a:lnTo>
                  <a:lnTo>
                    <a:pt x="81392" y="203074"/>
                  </a:lnTo>
                  <a:cubicBezTo>
                    <a:pt x="81392" y="228992"/>
                    <a:pt x="88220" y="249388"/>
                    <a:pt x="101910" y="264295"/>
                  </a:cubicBezTo>
                  <a:cubicBezTo>
                    <a:pt x="115590" y="279205"/>
                    <a:pt x="134650" y="286660"/>
                    <a:pt x="159096" y="286660"/>
                  </a:cubicBezTo>
                  <a:cubicBezTo>
                    <a:pt x="174248" y="286660"/>
                    <a:pt x="188179" y="282988"/>
                    <a:pt x="200890" y="275663"/>
                  </a:cubicBezTo>
                  <a:cubicBezTo>
                    <a:pt x="213601" y="268323"/>
                    <a:pt x="223367" y="258190"/>
                    <a:pt x="230213" y="245234"/>
                  </a:cubicBezTo>
                  <a:cubicBezTo>
                    <a:pt x="237057" y="232293"/>
                    <a:pt x="240488" y="217260"/>
                    <a:pt x="240488" y="200154"/>
                  </a:cubicBezTo>
                  <a:lnTo>
                    <a:pt x="240488" y="0"/>
                  </a:lnTo>
                  <a:lnTo>
                    <a:pt x="321864" y="0"/>
                  </a:lnTo>
                  <a:lnTo>
                    <a:pt x="321864" y="273467"/>
                  </a:lnTo>
                  <a:lnTo>
                    <a:pt x="321864" y="313784"/>
                  </a:lnTo>
                  <a:lnTo>
                    <a:pt x="321864" y="353367"/>
                  </a:lnTo>
                  <a:lnTo>
                    <a:pt x="242683" y="353367"/>
                  </a:lnTo>
                  <a:lnTo>
                    <a:pt x="242683" y="277124"/>
                  </a:lnTo>
                  <a:lnTo>
                    <a:pt x="250009" y="277124"/>
                  </a:lnTo>
                  <a:cubicBezTo>
                    <a:pt x="241211" y="304983"/>
                    <a:pt x="225819" y="326243"/>
                    <a:pt x="203824" y="340912"/>
                  </a:cubicBezTo>
                  <a:cubicBezTo>
                    <a:pt x="181828" y="355578"/>
                    <a:pt x="157382" y="362907"/>
                    <a:pt x="130510" y="362907"/>
                  </a:cubicBezTo>
                  <a:cubicBezTo>
                    <a:pt x="106064" y="362907"/>
                    <a:pt x="83955" y="357280"/>
                    <a:pt x="64156" y="346042"/>
                  </a:cubicBezTo>
                  <a:close/>
                </a:path>
              </a:pathLst>
            </a:custGeom>
            <a:solidFill>
              <a:srgbClr val="1A3061"/>
            </a:solidFill>
            <a:ln w="360" cap="flat">
              <a:noFill/>
              <a:prstDash val="solid"/>
              <a:miter/>
            </a:ln>
          </p:spPr>
          <p:txBody>
            <a:bodyPr rtlCol="0" anchor="ctr"/>
            <a:lstStyle/>
            <a:p>
              <a:endParaRPr lang="fi-FI" sz="900"/>
            </a:p>
          </p:txBody>
        </p:sp>
        <p:sp>
          <p:nvSpPr>
            <p:cNvPr id="21" name="Vapaamuotoinen: Muoto 20">
              <a:extLst>
                <a:ext uri="{FF2B5EF4-FFF2-40B4-BE49-F238E27FC236}">
                  <a16:creationId xmlns:a16="http://schemas.microsoft.com/office/drawing/2014/main" id="{A7A18610-02CE-7605-3DAC-9206844E2543}"/>
                </a:ext>
                <a:ext uri="{C183D7F6-B498-43B3-948B-1728B52AA6E4}">
                  <adec:decorative xmlns:adec="http://schemas.microsoft.com/office/drawing/2017/decorative" val="1"/>
                </a:ext>
              </a:extLst>
            </p:cNvPr>
            <p:cNvSpPr/>
            <p:nvPr/>
          </p:nvSpPr>
          <p:spPr>
            <a:xfrm>
              <a:off x="19042556" y="1149124"/>
              <a:ext cx="82114" cy="353216"/>
            </a:xfrm>
            <a:custGeom>
              <a:avLst/>
              <a:gdLst>
                <a:gd name="connsiteX0" fmla="*/ 0 w 82114"/>
                <a:gd name="connsiteY0" fmla="*/ 353216 h 353216"/>
                <a:gd name="connsiteX1" fmla="*/ 82114 w 82114"/>
                <a:gd name="connsiteY1" fmla="*/ 353216 h 353216"/>
                <a:gd name="connsiteX2" fmla="*/ 82114 w 82114"/>
                <a:gd name="connsiteY2" fmla="*/ 0 h 353216"/>
                <a:gd name="connsiteX3" fmla="*/ 0 w 82114"/>
                <a:gd name="connsiteY3" fmla="*/ 0 h 353216"/>
              </a:gdLst>
              <a:ahLst/>
              <a:cxnLst>
                <a:cxn ang="0">
                  <a:pos x="connsiteX0" y="connsiteY0"/>
                </a:cxn>
                <a:cxn ang="0">
                  <a:pos x="connsiteX1" y="connsiteY1"/>
                </a:cxn>
                <a:cxn ang="0">
                  <a:pos x="connsiteX2" y="connsiteY2"/>
                </a:cxn>
                <a:cxn ang="0">
                  <a:pos x="connsiteX3" y="connsiteY3"/>
                </a:cxn>
              </a:cxnLst>
              <a:rect l="l" t="t" r="r" b="b"/>
              <a:pathLst>
                <a:path w="82114" h="353216">
                  <a:moveTo>
                    <a:pt x="0" y="353216"/>
                  </a:moveTo>
                  <a:lnTo>
                    <a:pt x="82114" y="353216"/>
                  </a:lnTo>
                  <a:lnTo>
                    <a:pt x="82114" y="0"/>
                  </a:lnTo>
                  <a:lnTo>
                    <a:pt x="0" y="0"/>
                  </a:lnTo>
                  <a:close/>
                </a:path>
              </a:pathLst>
            </a:custGeom>
            <a:solidFill>
              <a:srgbClr val="1A3061"/>
            </a:solidFill>
            <a:ln w="360" cap="flat">
              <a:noFill/>
              <a:prstDash val="solid"/>
              <a:miter/>
            </a:ln>
          </p:spPr>
          <p:txBody>
            <a:bodyPr rtlCol="0" anchor="ctr"/>
            <a:lstStyle/>
            <a:p>
              <a:endParaRPr lang="fi-FI" sz="900"/>
            </a:p>
          </p:txBody>
        </p:sp>
        <p:sp>
          <p:nvSpPr>
            <p:cNvPr id="22" name="Vapaamuotoinen: Muoto 21">
              <a:extLst>
                <a:ext uri="{FF2B5EF4-FFF2-40B4-BE49-F238E27FC236}">
                  <a16:creationId xmlns:a16="http://schemas.microsoft.com/office/drawing/2014/main" id="{079B1F9A-6965-7ABD-A20A-C4852B9C2A1B}"/>
                </a:ext>
                <a:ext uri="{C183D7F6-B498-43B3-948B-1728B52AA6E4}">
                  <adec:decorative xmlns:adec="http://schemas.microsoft.com/office/drawing/2017/decorative" val="1"/>
                </a:ext>
              </a:extLst>
            </p:cNvPr>
            <p:cNvSpPr/>
            <p:nvPr/>
          </p:nvSpPr>
          <p:spPr>
            <a:xfrm>
              <a:off x="19029366" y="999402"/>
              <a:ext cx="109237" cy="103370"/>
            </a:xfrm>
            <a:custGeom>
              <a:avLst/>
              <a:gdLst>
                <a:gd name="connsiteX0" fmla="*/ 54251 w 109237"/>
                <a:gd name="connsiteY0" fmla="*/ 103371 h 103370"/>
                <a:gd name="connsiteX1" fmla="*/ 93112 w 109237"/>
                <a:gd name="connsiteY1" fmla="*/ 87982 h 103370"/>
                <a:gd name="connsiteX2" fmla="*/ 109238 w 109237"/>
                <a:gd name="connsiteY2" fmla="*/ 52780 h 103370"/>
                <a:gd name="connsiteX3" fmla="*/ 92745 w 109237"/>
                <a:gd name="connsiteY3" fmla="*/ 15760 h 103370"/>
                <a:gd name="connsiteX4" fmla="*/ 54251 w 109237"/>
                <a:gd name="connsiteY4" fmla="*/ 0 h 103370"/>
                <a:gd name="connsiteX5" fmla="*/ 16130 w 109237"/>
                <a:gd name="connsiteY5" fmla="*/ 15760 h 103370"/>
                <a:gd name="connsiteX6" fmla="*/ 0 w 109237"/>
                <a:gd name="connsiteY6" fmla="*/ 52780 h 103370"/>
                <a:gd name="connsiteX7" fmla="*/ 16130 w 109237"/>
                <a:gd name="connsiteY7" fmla="*/ 87982 h 103370"/>
                <a:gd name="connsiteX8" fmla="*/ 54251 w 109237"/>
                <a:gd name="connsiteY8" fmla="*/ 103371 h 10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37" h="103370">
                  <a:moveTo>
                    <a:pt x="54251" y="103371"/>
                  </a:moveTo>
                  <a:cubicBezTo>
                    <a:pt x="69389" y="103371"/>
                    <a:pt x="82355" y="98241"/>
                    <a:pt x="93112" y="87982"/>
                  </a:cubicBezTo>
                  <a:cubicBezTo>
                    <a:pt x="103857" y="77708"/>
                    <a:pt x="109238" y="65987"/>
                    <a:pt x="109238" y="52780"/>
                  </a:cubicBezTo>
                  <a:cubicBezTo>
                    <a:pt x="109238" y="38618"/>
                    <a:pt x="103741" y="26275"/>
                    <a:pt x="92745" y="15760"/>
                  </a:cubicBezTo>
                  <a:cubicBezTo>
                    <a:pt x="81747" y="5259"/>
                    <a:pt x="68906" y="0"/>
                    <a:pt x="54251" y="0"/>
                  </a:cubicBezTo>
                  <a:cubicBezTo>
                    <a:pt x="39586" y="0"/>
                    <a:pt x="26872" y="5259"/>
                    <a:pt x="16130" y="15760"/>
                  </a:cubicBezTo>
                  <a:cubicBezTo>
                    <a:pt x="5374" y="26275"/>
                    <a:pt x="0" y="38618"/>
                    <a:pt x="0" y="52780"/>
                  </a:cubicBezTo>
                  <a:cubicBezTo>
                    <a:pt x="0" y="65987"/>
                    <a:pt x="5374" y="77708"/>
                    <a:pt x="16130" y="87982"/>
                  </a:cubicBezTo>
                  <a:cubicBezTo>
                    <a:pt x="26872" y="98241"/>
                    <a:pt x="39586" y="103371"/>
                    <a:pt x="54251" y="103371"/>
                  </a:cubicBezTo>
                  <a:close/>
                </a:path>
              </a:pathLst>
            </a:custGeom>
            <a:solidFill>
              <a:srgbClr val="1A3061"/>
            </a:solidFill>
            <a:ln w="360" cap="flat">
              <a:noFill/>
              <a:prstDash val="solid"/>
              <a:miter/>
            </a:ln>
          </p:spPr>
          <p:txBody>
            <a:bodyPr rtlCol="0" anchor="ctr"/>
            <a:lstStyle/>
            <a:p>
              <a:endParaRPr lang="fi-FI" sz="900"/>
            </a:p>
          </p:txBody>
        </p:sp>
        <p:sp>
          <p:nvSpPr>
            <p:cNvPr id="23" name="Vapaamuotoinen: Muoto 22">
              <a:extLst>
                <a:ext uri="{FF2B5EF4-FFF2-40B4-BE49-F238E27FC236}">
                  <a16:creationId xmlns:a16="http://schemas.microsoft.com/office/drawing/2014/main" id="{BD5B49D8-7479-C7EB-3659-DDAF0BF83122}"/>
                </a:ext>
                <a:ext uri="{C183D7F6-B498-43B3-948B-1728B52AA6E4}">
                  <adec:decorative xmlns:adec="http://schemas.microsoft.com/office/drawing/2017/decorative" val="1"/>
                </a:ext>
              </a:extLst>
            </p:cNvPr>
            <p:cNvSpPr/>
            <p:nvPr/>
          </p:nvSpPr>
          <p:spPr>
            <a:xfrm>
              <a:off x="19756400" y="1138371"/>
              <a:ext cx="284612" cy="375376"/>
            </a:xfrm>
            <a:custGeom>
              <a:avLst/>
              <a:gdLst>
                <a:gd name="connsiteX0" fmla="*/ 255645 w 284612"/>
                <a:gd name="connsiteY0" fmla="*/ 185118 h 375376"/>
                <a:gd name="connsiteX1" fmla="*/ 179768 w 284612"/>
                <a:gd name="connsiteY1" fmla="*/ 148821 h 375376"/>
                <a:gd name="connsiteX2" fmla="*/ 146777 w 284612"/>
                <a:gd name="connsiteY2" fmla="*/ 141496 h 375376"/>
                <a:gd name="connsiteX3" fmla="*/ 107918 w 284612"/>
                <a:gd name="connsiteY3" fmla="*/ 127565 h 375376"/>
                <a:gd name="connsiteX4" fmla="*/ 94721 w 284612"/>
                <a:gd name="connsiteY4" fmla="*/ 103371 h 375376"/>
                <a:gd name="connsiteX5" fmla="*/ 108285 w 284612"/>
                <a:gd name="connsiteY5" fmla="*/ 77708 h 375376"/>
                <a:gd name="connsiteX6" fmla="*/ 143844 w 284612"/>
                <a:gd name="connsiteY6" fmla="*/ 67445 h 375376"/>
                <a:gd name="connsiteX7" fmla="*/ 186728 w 284612"/>
                <a:gd name="connsiteY7" fmla="*/ 80642 h 375376"/>
                <a:gd name="connsiteX8" fmla="*/ 208747 w 284612"/>
                <a:gd name="connsiteY8" fmla="*/ 112287 h 375376"/>
                <a:gd name="connsiteX9" fmla="*/ 279141 w 284612"/>
                <a:gd name="connsiteY9" fmla="*/ 85008 h 375376"/>
                <a:gd name="connsiteX10" fmla="*/ 235479 w 284612"/>
                <a:gd name="connsiteY10" fmla="*/ 25652 h 375376"/>
                <a:gd name="connsiteX11" fmla="*/ 146777 w 284612"/>
                <a:gd name="connsiteY11" fmla="*/ 0 h 375376"/>
                <a:gd name="connsiteX12" fmla="*/ 79699 w 284612"/>
                <a:gd name="connsiteY12" fmla="*/ 15022 h 375376"/>
                <a:gd name="connsiteX13" fmla="*/ 33132 w 284612"/>
                <a:gd name="connsiteY13" fmla="*/ 55343 h 375376"/>
                <a:gd name="connsiteX14" fmla="*/ 16278 w 284612"/>
                <a:gd name="connsiteY14" fmla="*/ 110700 h 375376"/>
                <a:gd name="connsiteX15" fmla="*/ 42300 w 284612"/>
                <a:gd name="connsiteY15" fmla="*/ 175946 h 375376"/>
                <a:gd name="connsiteX16" fmla="*/ 121848 w 284612"/>
                <a:gd name="connsiteY16" fmla="*/ 213347 h 375376"/>
                <a:gd name="connsiteX17" fmla="*/ 156302 w 284612"/>
                <a:gd name="connsiteY17" fmla="*/ 221411 h 375376"/>
                <a:gd name="connsiteX18" fmla="*/ 192962 w 284612"/>
                <a:gd name="connsiteY18" fmla="*/ 236065 h 375376"/>
                <a:gd name="connsiteX19" fmla="*/ 205435 w 284612"/>
                <a:gd name="connsiteY19" fmla="*/ 262466 h 375376"/>
                <a:gd name="connsiteX20" fmla="*/ 190766 w 284612"/>
                <a:gd name="connsiteY20" fmla="*/ 293251 h 375376"/>
                <a:gd name="connsiteX21" fmla="*/ 150434 w 284612"/>
                <a:gd name="connsiteY21" fmla="*/ 304983 h 375376"/>
                <a:gd name="connsiteX22" fmla="*/ 96182 w 284612"/>
                <a:gd name="connsiteY22" fmla="*/ 286660 h 375376"/>
                <a:gd name="connsiteX23" fmla="*/ 71243 w 284612"/>
                <a:gd name="connsiteY23" fmla="*/ 247509 h 375376"/>
                <a:gd name="connsiteX24" fmla="*/ 0 w 284612"/>
                <a:gd name="connsiteY24" fmla="*/ 272463 h 375376"/>
                <a:gd name="connsiteX25" fmla="*/ 48902 w 284612"/>
                <a:gd name="connsiteY25" fmla="*/ 346042 h 375376"/>
                <a:gd name="connsiteX26" fmla="*/ 148973 w 284612"/>
                <a:gd name="connsiteY26" fmla="*/ 375376 h 375376"/>
                <a:gd name="connsiteX27" fmla="*/ 219366 w 284612"/>
                <a:gd name="connsiteY27" fmla="*/ 359602 h 375376"/>
                <a:gd name="connsiteX28" fmla="*/ 267381 w 284612"/>
                <a:gd name="connsiteY28" fmla="*/ 316718 h 375376"/>
                <a:gd name="connsiteX29" fmla="*/ 284612 w 284612"/>
                <a:gd name="connsiteY29" fmla="*/ 256598 h 375376"/>
                <a:gd name="connsiteX30" fmla="*/ 255645 w 284612"/>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2" h="375376">
                  <a:moveTo>
                    <a:pt x="255645" y="185118"/>
                  </a:moveTo>
                  <a:cubicBezTo>
                    <a:pt x="236333" y="168253"/>
                    <a:pt x="211047" y="156151"/>
                    <a:pt x="179768" y="148821"/>
                  </a:cubicBezTo>
                  <a:lnTo>
                    <a:pt x="146777" y="141496"/>
                  </a:lnTo>
                  <a:cubicBezTo>
                    <a:pt x="129657" y="137583"/>
                    <a:pt x="116719" y="132946"/>
                    <a:pt x="107918" y="127565"/>
                  </a:cubicBezTo>
                  <a:cubicBezTo>
                    <a:pt x="99116" y="122190"/>
                    <a:pt x="94721" y="114127"/>
                    <a:pt x="94721" y="103371"/>
                  </a:cubicBezTo>
                  <a:cubicBezTo>
                    <a:pt x="94721" y="93112"/>
                    <a:pt x="99232" y="84566"/>
                    <a:pt x="108285" y="77708"/>
                  </a:cubicBezTo>
                  <a:cubicBezTo>
                    <a:pt x="117328" y="70876"/>
                    <a:pt x="129189" y="67445"/>
                    <a:pt x="143844" y="67445"/>
                  </a:cubicBezTo>
                  <a:cubicBezTo>
                    <a:pt x="160453" y="67445"/>
                    <a:pt x="174751" y="71840"/>
                    <a:pt x="186728" y="80642"/>
                  </a:cubicBezTo>
                  <a:cubicBezTo>
                    <a:pt x="197091" y="88259"/>
                    <a:pt x="204417" y="98814"/>
                    <a:pt x="208747" y="112287"/>
                  </a:cubicBezTo>
                  <a:lnTo>
                    <a:pt x="279141" y="85008"/>
                  </a:lnTo>
                  <a:cubicBezTo>
                    <a:pt x="271646" y="61275"/>
                    <a:pt x="257157" y="41462"/>
                    <a:pt x="235479" y="25652"/>
                  </a:cubicBezTo>
                  <a:cubicBezTo>
                    <a:pt x="212023" y="8560"/>
                    <a:pt x="182447" y="0"/>
                    <a:pt x="146777" y="0"/>
                  </a:cubicBezTo>
                  <a:cubicBezTo>
                    <a:pt x="121848" y="0"/>
                    <a:pt x="99483" y="5018"/>
                    <a:pt x="79699" y="15022"/>
                  </a:cubicBezTo>
                  <a:cubicBezTo>
                    <a:pt x="59900" y="25054"/>
                    <a:pt x="44381" y="38492"/>
                    <a:pt x="33132" y="55343"/>
                  </a:cubicBezTo>
                  <a:cubicBezTo>
                    <a:pt x="21894" y="72208"/>
                    <a:pt x="16278" y="90671"/>
                    <a:pt x="16278" y="110700"/>
                  </a:cubicBezTo>
                  <a:cubicBezTo>
                    <a:pt x="16278" y="137583"/>
                    <a:pt x="24954" y="159336"/>
                    <a:pt x="42300" y="175946"/>
                  </a:cubicBezTo>
                  <a:cubicBezTo>
                    <a:pt x="59648" y="192569"/>
                    <a:pt x="86164" y="205043"/>
                    <a:pt x="121848" y="213347"/>
                  </a:cubicBezTo>
                  <a:lnTo>
                    <a:pt x="156302" y="221411"/>
                  </a:lnTo>
                  <a:cubicBezTo>
                    <a:pt x="172439" y="225320"/>
                    <a:pt x="184646" y="230212"/>
                    <a:pt x="192962" y="236065"/>
                  </a:cubicBezTo>
                  <a:cubicBezTo>
                    <a:pt x="201267" y="241933"/>
                    <a:pt x="205435" y="250734"/>
                    <a:pt x="205435" y="262466"/>
                  </a:cubicBezTo>
                  <a:cubicBezTo>
                    <a:pt x="205435" y="275180"/>
                    <a:pt x="200533" y="285440"/>
                    <a:pt x="190766" y="293251"/>
                  </a:cubicBezTo>
                  <a:cubicBezTo>
                    <a:pt x="180975" y="301074"/>
                    <a:pt x="167552" y="304983"/>
                    <a:pt x="150434" y="304983"/>
                  </a:cubicBezTo>
                  <a:cubicBezTo>
                    <a:pt x="128921" y="304983"/>
                    <a:pt x="110851" y="298888"/>
                    <a:pt x="96182" y="286660"/>
                  </a:cubicBezTo>
                  <a:cubicBezTo>
                    <a:pt x="83421" y="276030"/>
                    <a:pt x="75102" y="262974"/>
                    <a:pt x="71243" y="247509"/>
                  </a:cubicBezTo>
                  <a:lnTo>
                    <a:pt x="0" y="272463"/>
                  </a:lnTo>
                  <a:cubicBezTo>
                    <a:pt x="7110" y="303039"/>
                    <a:pt x="23341" y="327625"/>
                    <a:pt x="48902" y="346042"/>
                  </a:cubicBezTo>
                  <a:cubicBezTo>
                    <a:pt x="76030" y="365585"/>
                    <a:pt x="109390" y="375376"/>
                    <a:pt x="148973" y="375376"/>
                  </a:cubicBezTo>
                  <a:cubicBezTo>
                    <a:pt x="175363" y="375376"/>
                    <a:pt x="198830" y="370106"/>
                    <a:pt x="219366" y="359602"/>
                  </a:cubicBezTo>
                  <a:cubicBezTo>
                    <a:pt x="239885" y="349102"/>
                    <a:pt x="255887" y="334800"/>
                    <a:pt x="267381" y="316718"/>
                  </a:cubicBezTo>
                  <a:cubicBezTo>
                    <a:pt x="278861" y="298647"/>
                    <a:pt x="284612" y="278597"/>
                    <a:pt x="284612" y="256598"/>
                  </a:cubicBezTo>
                  <a:cubicBezTo>
                    <a:pt x="284612" y="225806"/>
                    <a:pt x="274950" y="201979"/>
                    <a:pt x="255645" y="185118"/>
                  </a:cubicBezTo>
                  <a:close/>
                </a:path>
              </a:pathLst>
            </a:custGeom>
            <a:solidFill>
              <a:srgbClr val="1A3061"/>
            </a:solidFill>
            <a:ln w="360" cap="flat">
              <a:noFill/>
              <a:prstDash val="solid"/>
              <a:miter/>
            </a:ln>
          </p:spPr>
          <p:txBody>
            <a:bodyPr rtlCol="0" anchor="ctr"/>
            <a:lstStyle/>
            <a:p>
              <a:endParaRPr lang="fi-FI" sz="900"/>
            </a:p>
          </p:txBody>
        </p:sp>
        <p:sp>
          <p:nvSpPr>
            <p:cNvPr id="24" name="Vapaamuotoinen: Muoto 23">
              <a:extLst>
                <a:ext uri="{FF2B5EF4-FFF2-40B4-BE49-F238E27FC236}">
                  <a16:creationId xmlns:a16="http://schemas.microsoft.com/office/drawing/2014/main" id="{B51CA7B1-97EE-10FB-F881-D601B0BC9B98}"/>
                </a:ext>
                <a:ext uri="{C183D7F6-B498-43B3-948B-1728B52AA6E4}">
                  <adec:decorative xmlns:adec="http://schemas.microsoft.com/office/drawing/2017/decorative" val="1"/>
                </a:ext>
              </a:extLst>
            </p:cNvPr>
            <p:cNvSpPr/>
            <p:nvPr/>
          </p:nvSpPr>
          <p:spPr>
            <a:xfrm>
              <a:off x="21399694" y="1138371"/>
              <a:ext cx="284612" cy="375376"/>
            </a:xfrm>
            <a:custGeom>
              <a:avLst/>
              <a:gdLst>
                <a:gd name="connsiteX0" fmla="*/ 255645 w 284612"/>
                <a:gd name="connsiteY0" fmla="*/ 185118 h 375376"/>
                <a:gd name="connsiteX1" fmla="*/ 179768 w 284612"/>
                <a:gd name="connsiteY1" fmla="*/ 148821 h 375376"/>
                <a:gd name="connsiteX2" fmla="*/ 146777 w 284612"/>
                <a:gd name="connsiteY2" fmla="*/ 141496 h 375376"/>
                <a:gd name="connsiteX3" fmla="*/ 107918 w 284612"/>
                <a:gd name="connsiteY3" fmla="*/ 127565 h 375376"/>
                <a:gd name="connsiteX4" fmla="*/ 94721 w 284612"/>
                <a:gd name="connsiteY4" fmla="*/ 103371 h 375376"/>
                <a:gd name="connsiteX5" fmla="*/ 108285 w 284612"/>
                <a:gd name="connsiteY5" fmla="*/ 77708 h 375376"/>
                <a:gd name="connsiteX6" fmla="*/ 143844 w 284612"/>
                <a:gd name="connsiteY6" fmla="*/ 67445 h 375376"/>
                <a:gd name="connsiteX7" fmla="*/ 186728 w 284612"/>
                <a:gd name="connsiteY7" fmla="*/ 80642 h 375376"/>
                <a:gd name="connsiteX8" fmla="*/ 208747 w 284612"/>
                <a:gd name="connsiteY8" fmla="*/ 112287 h 375376"/>
                <a:gd name="connsiteX9" fmla="*/ 279141 w 284612"/>
                <a:gd name="connsiteY9" fmla="*/ 85008 h 375376"/>
                <a:gd name="connsiteX10" fmla="*/ 235479 w 284612"/>
                <a:gd name="connsiteY10" fmla="*/ 25652 h 375376"/>
                <a:gd name="connsiteX11" fmla="*/ 146777 w 284612"/>
                <a:gd name="connsiteY11" fmla="*/ 0 h 375376"/>
                <a:gd name="connsiteX12" fmla="*/ 79699 w 284612"/>
                <a:gd name="connsiteY12" fmla="*/ 15022 h 375376"/>
                <a:gd name="connsiteX13" fmla="*/ 33132 w 284612"/>
                <a:gd name="connsiteY13" fmla="*/ 55343 h 375376"/>
                <a:gd name="connsiteX14" fmla="*/ 16278 w 284612"/>
                <a:gd name="connsiteY14" fmla="*/ 110700 h 375376"/>
                <a:gd name="connsiteX15" fmla="*/ 42300 w 284612"/>
                <a:gd name="connsiteY15" fmla="*/ 175946 h 375376"/>
                <a:gd name="connsiteX16" fmla="*/ 121848 w 284612"/>
                <a:gd name="connsiteY16" fmla="*/ 213347 h 375376"/>
                <a:gd name="connsiteX17" fmla="*/ 156302 w 284612"/>
                <a:gd name="connsiteY17" fmla="*/ 221411 h 375376"/>
                <a:gd name="connsiteX18" fmla="*/ 192962 w 284612"/>
                <a:gd name="connsiteY18" fmla="*/ 236065 h 375376"/>
                <a:gd name="connsiteX19" fmla="*/ 205435 w 284612"/>
                <a:gd name="connsiteY19" fmla="*/ 262466 h 375376"/>
                <a:gd name="connsiteX20" fmla="*/ 190766 w 284612"/>
                <a:gd name="connsiteY20" fmla="*/ 293251 h 375376"/>
                <a:gd name="connsiteX21" fmla="*/ 150434 w 284612"/>
                <a:gd name="connsiteY21" fmla="*/ 304983 h 375376"/>
                <a:gd name="connsiteX22" fmla="*/ 96182 w 284612"/>
                <a:gd name="connsiteY22" fmla="*/ 286660 h 375376"/>
                <a:gd name="connsiteX23" fmla="*/ 71228 w 284612"/>
                <a:gd name="connsiteY23" fmla="*/ 247509 h 375376"/>
                <a:gd name="connsiteX24" fmla="*/ 0 w 284612"/>
                <a:gd name="connsiteY24" fmla="*/ 272463 h 375376"/>
                <a:gd name="connsiteX25" fmla="*/ 48902 w 284612"/>
                <a:gd name="connsiteY25" fmla="*/ 346042 h 375376"/>
                <a:gd name="connsiteX26" fmla="*/ 148973 w 284612"/>
                <a:gd name="connsiteY26" fmla="*/ 375376 h 375376"/>
                <a:gd name="connsiteX27" fmla="*/ 219352 w 284612"/>
                <a:gd name="connsiteY27" fmla="*/ 359602 h 375376"/>
                <a:gd name="connsiteX28" fmla="*/ 267381 w 284612"/>
                <a:gd name="connsiteY28" fmla="*/ 316718 h 375376"/>
                <a:gd name="connsiteX29" fmla="*/ 284612 w 284612"/>
                <a:gd name="connsiteY29" fmla="*/ 256598 h 375376"/>
                <a:gd name="connsiteX30" fmla="*/ 255645 w 284612"/>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2" h="375376">
                  <a:moveTo>
                    <a:pt x="255645" y="185118"/>
                  </a:moveTo>
                  <a:cubicBezTo>
                    <a:pt x="236333" y="168253"/>
                    <a:pt x="211033" y="156151"/>
                    <a:pt x="179768" y="148821"/>
                  </a:cubicBezTo>
                  <a:lnTo>
                    <a:pt x="146777" y="141496"/>
                  </a:lnTo>
                  <a:cubicBezTo>
                    <a:pt x="129657" y="137583"/>
                    <a:pt x="116715" y="132946"/>
                    <a:pt x="107918" y="127565"/>
                  </a:cubicBezTo>
                  <a:cubicBezTo>
                    <a:pt x="99116" y="122190"/>
                    <a:pt x="94721" y="114127"/>
                    <a:pt x="94721" y="103371"/>
                  </a:cubicBezTo>
                  <a:cubicBezTo>
                    <a:pt x="94721" y="93112"/>
                    <a:pt x="99230" y="84566"/>
                    <a:pt x="108285" y="77708"/>
                  </a:cubicBezTo>
                  <a:cubicBezTo>
                    <a:pt x="117328" y="70876"/>
                    <a:pt x="129175" y="67445"/>
                    <a:pt x="143844" y="67445"/>
                  </a:cubicBezTo>
                  <a:cubicBezTo>
                    <a:pt x="160452" y="67445"/>
                    <a:pt x="174751" y="71840"/>
                    <a:pt x="186728" y="80642"/>
                  </a:cubicBezTo>
                  <a:cubicBezTo>
                    <a:pt x="197091" y="88259"/>
                    <a:pt x="204417" y="98814"/>
                    <a:pt x="208747" y="112287"/>
                  </a:cubicBezTo>
                  <a:lnTo>
                    <a:pt x="279141" y="85008"/>
                  </a:lnTo>
                  <a:cubicBezTo>
                    <a:pt x="271636" y="61275"/>
                    <a:pt x="257157" y="41462"/>
                    <a:pt x="235479" y="25652"/>
                  </a:cubicBezTo>
                  <a:cubicBezTo>
                    <a:pt x="212023" y="8560"/>
                    <a:pt x="182447" y="0"/>
                    <a:pt x="146777" y="0"/>
                  </a:cubicBezTo>
                  <a:cubicBezTo>
                    <a:pt x="121848" y="0"/>
                    <a:pt x="99483" y="5018"/>
                    <a:pt x="79699" y="15022"/>
                  </a:cubicBezTo>
                  <a:cubicBezTo>
                    <a:pt x="59900" y="25054"/>
                    <a:pt x="44370" y="38492"/>
                    <a:pt x="33132" y="55343"/>
                  </a:cubicBezTo>
                  <a:cubicBezTo>
                    <a:pt x="21893" y="72208"/>
                    <a:pt x="16278" y="90671"/>
                    <a:pt x="16278" y="110700"/>
                  </a:cubicBezTo>
                  <a:cubicBezTo>
                    <a:pt x="16278" y="137583"/>
                    <a:pt x="24952" y="159336"/>
                    <a:pt x="42300" y="175946"/>
                  </a:cubicBezTo>
                  <a:cubicBezTo>
                    <a:pt x="59648" y="192569"/>
                    <a:pt x="86164" y="205043"/>
                    <a:pt x="121848" y="213347"/>
                  </a:cubicBezTo>
                  <a:lnTo>
                    <a:pt x="156302" y="221411"/>
                  </a:lnTo>
                  <a:cubicBezTo>
                    <a:pt x="172439" y="225320"/>
                    <a:pt x="184646" y="230212"/>
                    <a:pt x="192962" y="236065"/>
                  </a:cubicBezTo>
                  <a:cubicBezTo>
                    <a:pt x="201267" y="241933"/>
                    <a:pt x="205435" y="250734"/>
                    <a:pt x="205435" y="262466"/>
                  </a:cubicBezTo>
                  <a:cubicBezTo>
                    <a:pt x="205435" y="275180"/>
                    <a:pt x="200532" y="285440"/>
                    <a:pt x="190766" y="293251"/>
                  </a:cubicBezTo>
                  <a:cubicBezTo>
                    <a:pt x="180975" y="301074"/>
                    <a:pt x="167540" y="304983"/>
                    <a:pt x="150434" y="304983"/>
                  </a:cubicBezTo>
                  <a:cubicBezTo>
                    <a:pt x="128921" y="304983"/>
                    <a:pt x="110851" y="298888"/>
                    <a:pt x="96182" y="286660"/>
                  </a:cubicBezTo>
                  <a:cubicBezTo>
                    <a:pt x="83421" y="276030"/>
                    <a:pt x="75102" y="262974"/>
                    <a:pt x="71228" y="247509"/>
                  </a:cubicBezTo>
                  <a:lnTo>
                    <a:pt x="0" y="272463"/>
                  </a:lnTo>
                  <a:cubicBezTo>
                    <a:pt x="7110" y="303039"/>
                    <a:pt x="23341" y="327625"/>
                    <a:pt x="48902" y="346042"/>
                  </a:cubicBezTo>
                  <a:cubicBezTo>
                    <a:pt x="76027" y="365585"/>
                    <a:pt x="109390" y="375376"/>
                    <a:pt x="148973" y="375376"/>
                  </a:cubicBezTo>
                  <a:cubicBezTo>
                    <a:pt x="175363" y="375376"/>
                    <a:pt x="198830" y="370106"/>
                    <a:pt x="219352" y="359602"/>
                  </a:cubicBezTo>
                  <a:cubicBezTo>
                    <a:pt x="239885" y="349102"/>
                    <a:pt x="255887" y="334800"/>
                    <a:pt x="267381" y="316718"/>
                  </a:cubicBezTo>
                  <a:cubicBezTo>
                    <a:pt x="278859" y="298647"/>
                    <a:pt x="284612" y="278597"/>
                    <a:pt x="284612" y="256598"/>
                  </a:cubicBezTo>
                  <a:cubicBezTo>
                    <a:pt x="284612" y="225806"/>
                    <a:pt x="274950" y="201979"/>
                    <a:pt x="255645" y="185118"/>
                  </a:cubicBezTo>
                  <a:close/>
                </a:path>
              </a:pathLst>
            </a:custGeom>
            <a:solidFill>
              <a:srgbClr val="1A3061"/>
            </a:solidFill>
            <a:ln w="360" cap="flat">
              <a:noFill/>
              <a:prstDash val="solid"/>
              <a:miter/>
            </a:ln>
          </p:spPr>
          <p:txBody>
            <a:bodyPr rtlCol="0" anchor="ctr"/>
            <a:lstStyle/>
            <a:p>
              <a:endParaRPr lang="fi-FI" sz="900"/>
            </a:p>
          </p:txBody>
        </p:sp>
        <p:sp>
          <p:nvSpPr>
            <p:cNvPr id="25" name="Vapaamuotoinen: Muoto 24">
              <a:extLst>
                <a:ext uri="{FF2B5EF4-FFF2-40B4-BE49-F238E27FC236}">
                  <a16:creationId xmlns:a16="http://schemas.microsoft.com/office/drawing/2014/main" id="{03F3995C-4EC0-B7D9-09C9-32A019FB6652}"/>
                </a:ext>
                <a:ext uri="{C183D7F6-B498-43B3-948B-1728B52AA6E4}">
                  <adec:decorative xmlns:adec="http://schemas.microsoft.com/office/drawing/2017/decorative" val="1"/>
                </a:ext>
              </a:extLst>
            </p:cNvPr>
            <p:cNvSpPr/>
            <p:nvPr/>
          </p:nvSpPr>
          <p:spPr>
            <a:xfrm>
              <a:off x="21014397" y="1138699"/>
              <a:ext cx="353176" cy="374638"/>
            </a:xfrm>
            <a:custGeom>
              <a:avLst/>
              <a:gdLst>
                <a:gd name="connsiteX0" fmla="*/ 317926 w 353176"/>
                <a:gd name="connsiteY0" fmla="*/ 264626 h 374638"/>
                <a:gd name="connsiteX1" fmla="*/ 312314 w 353176"/>
                <a:gd name="connsiteY1" fmla="*/ 262099 h 374638"/>
                <a:gd name="connsiteX2" fmla="*/ 310294 w 353176"/>
                <a:gd name="connsiteY2" fmla="*/ 261073 h 374638"/>
                <a:gd name="connsiteX3" fmla="*/ 278217 w 353176"/>
                <a:gd name="connsiteY3" fmla="*/ 246112 h 374638"/>
                <a:gd name="connsiteX4" fmla="*/ 244868 w 353176"/>
                <a:gd name="connsiteY4" fmla="*/ 285922 h 374638"/>
                <a:gd name="connsiteX5" fmla="*/ 184748 w 353176"/>
                <a:gd name="connsiteY5" fmla="*/ 303525 h 374638"/>
                <a:gd name="connsiteX6" fmla="*/ 128671 w 353176"/>
                <a:gd name="connsiteY6" fmla="*/ 289227 h 374638"/>
                <a:gd name="connsiteX7" fmla="*/ 90163 w 353176"/>
                <a:gd name="connsiteY7" fmla="*/ 248539 h 374638"/>
                <a:gd name="connsiteX8" fmla="*/ 78166 w 353176"/>
                <a:gd name="connsiteY8" fmla="*/ 211875 h 374638"/>
                <a:gd name="connsiteX9" fmla="*/ 351173 w 353176"/>
                <a:gd name="connsiteY9" fmla="*/ 211875 h 374638"/>
                <a:gd name="connsiteX10" fmla="*/ 339081 w 353176"/>
                <a:gd name="connsiteY10" fmla="*/ 104465 h 374638"/>
                <a:gd name="connsiteX11" fmla="*/ 277493 w 353176"/>
                <a:gd name="connsiteY11" fmla="*/ 27862 h 374638"/>
                <a:gd name="connsiteX12" fmla="*/ 178146 w 353176"/>
                <a:gd name="connsiteY12" fmla="*/ 0 h 374638"/>
                <a:gd name="connsiteX13" fmla="*/ 86877 w 353176"/>
                <a:gd name="connsiteY13" fmla="*/ 24932 h 374638"/>
                <a:gd name="connsiteX14" fmla="*/ 23089 w 353176"/>
                <a:gd name="connsiteY14" fmla="*/ 92744 h 374638"/>
                <a:gd name="connsiteX15" fmla="*/ 0 w 353176"/>
                <a:gd name="connsiteY15" fmla="*/ 186947 h 374638"/>
                <a:gd name="connsiteX16" fmla="*/ 23456 w 353176"/>
                <a:gd name="connsiteY16" fmla="*/ 281898 h 374638"/>
                <a:gd name="connsiteX17" fmla="*/ 89074 w 353176"/>
                <a:gd name="connsiteY17" fmla="*/ 349710 h 374638"/>
                <a:gd name="connsiteX18" fmla="*/ 183291 w 353176"/>
                <a:gd name="connsiteY18" fmla="*/ 374638 h 374638"/>
                <a:gd name="connsiteX19" fmla="*/ 283361 w 353176"/>
                <a:gd name="connsiteY19" fmla="*/ 349343 h 374638"/>
                <a:gd name="connsiteX20" fmla="*/ 347059 w 353176"/>
                <a:gd name="connsiteY20" fmla="*/ 278204 h 374638"/>
                <a:gd name="connsiteX21" fmla="*/ 317926 w 353176"/>
                <a:gd name="connsiteY21" fmla="*/ 264626 h 374638"/>
                <a:gd name="connsiteX22" fmla="*/ 88335 w 353176"/>
                <a:gd name="connsiteY22" fmla="*/ 124998 h 374638"/>
                <a:gd name="connsiteX23" fmla="*/ 123537 w 353176"/>
                <a:gd name="connsiteY23" fmla="*/ 83576 h 374638"/>
                <a:gd name="connsiteX24" fmla="*/ 177423 w 353176"/>
                <a:gd name="connsiteY24" fmla="*/ 68921 h 374638"/>
                <a:gd name="connsiteX25" fmla="*/ 230570 w 353176"/>
                <a:gd name="connsiteY25" fmla="*/ 82114 h 374638"/>
                <a:gd name="connsiteX26" fmla="*/ 265034 w 353176"/>
                <a:gd name="connsiteY26" fmla="*/ 119869 h 374638"/>
                <a:gd name="connsiteX27" fmla="*/ 273810 w 353176"/>
                <a:gd name="connsiteY27" fmla="*/ 145168 h 374638"/>
                <a:gd name="connsiteX28" fmla="*/ 81276 w 353176"/>
                <a:gd name="connsiteY28" fmla="*/ 145168 h 374638"/>
                <a:gd name="connsiteX29" fmla="*/ 88335 w 353176"/>
                <a:gd name="connsiteY29" fmla="*/ 124998 h 3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3176" h="374638">
                  <a:moveTo>
                    <a:pt x="317926" y="264626"/>
                  </a:moveTo>
                  <a:cubicBezTo>
                    <a:pt x="316086" y="263852"/>
                    <a:pt x="314218" y="263013"/>
                    <a:pt x="312314" y="262099"/>
                  </a:cubicBezTo>
                  <a:cubicBezTo>
                    <a:pt x="311615" y="261757"/>
                    <a:pt x="310978" y="261415"/>
                    <a:pt x="310294" y="261073"/>
                  </a:cubicBezTo>
                  <a:lnTo>
                    <a:pt x="278217" y="246112"/>
                  </a:lnTo>
                  <a:cubicBezTo>
                    <a:pt x="271117" y="262265"/>
                    <a:pt x="260020" y="275537"/>
                    <a:pt x="244868" y="285922"/>
                  </a:cubicBezTo>
                  <a:cubicBezTo>
                    <a:pt x="227748" y="297657"/>
                    <a:pt x="207722" y="303525"/>
                    <a:pt x="184748" y="303525"/>
                  </a:cubicBezTo>
                  <a:cubicBezTo>
                    <a:pt x="163733" y="303525"/>
                    <a:pt x="145025" y="298763"/>
                    <a:pt x="128671" y="289227"/>
                  </a:cubicBezTo>
                  <a:cubicBezTo>
                    <a:pt x="112274" y="279702"/>
                    <a:pt x="99448" y="266127"/>
                    <a:pt x="90163" y="248539"/>
                  </a:cubicBezTo>
                  <a:cubicBezTo>
                    <a:pt x="84336" y="237477"/>
                    <a:pt x="80337" y="225259"/>
                    <a:pt x="78166" y="211875"/>
                  </a:cubicBezTo>
                  <a:lnTo>
                    <a:pt x="351173" y="211875"/>
                  </a:lnTo>
                  <a:cubicBezTo>
                    <a:pt x="356051" y="172785"/>
                    <a:pt x="352022" y="136989"/>
                    <a:pt x="339081" y="104465"/>
                  </a:cubicBezTo>
                  <a:cubicBezTo>
                    <a:pt x="326119" y="71981"/>
                    <a:pt x="305596" y="46444"/>
                    <a:pt x="277493" y="27862"/>
                  </a:cubicBezTo>
                  <a:cubicBezTo>
                    <a:pt x="249375" y="9298"/>
                    <a:pt x="216268" y="0"/>
                    <a:pt x="178146" y="0"/>
                  </a:cubicBezTo>
                  <a:cubicBezTo>
                    <a:pt x="144430" y="0"/>
                    <a:pt x="114002" y="8319"/>
                    <a:pt x="86877" y="24932"/>
                  </a:cubicBezTo>
                  <a:cubicBezTo>
                    <a:pt x="59738" y="41552"/>
                    <a:pt x="38478" y="64159"/>
                    <a:pt x="23089" y="92744"/>
                  </a:cubicBezTo>
                  <a:cubicBezTo>
                    <a:pt x="7696" y="121341"/>
                    <a:pt x="0" y="152749"/>
                    <a:pt x="0" y="186947"/>
                  </a:cubicBezTo>
                  <a:cubicBezTo>
                    <a:pt x="0" y="221666"/>
                    <a:pt x="7811" y="253301"/>
                    <a:pt x="23456" y="281898"/>
                  </a:cubicBezTo>
                  <a:cubicBezTo>
                    <a:pt x="39090" y="310483"/>
                    <a:pt x="60959" y="333101"/>
                    <a:pt x="89074" y="349710"/>
                  </a:cubicBezTo>
                  <a:cubicBezTo>
                    <a:pt x="117166" y="366323"/>
                    <a:pt x="148570" y="374638"/>
                    <a:pt x="183291" y="374638"/>
                  </a:cubicBezTo>
                  <a:cubicBezTo>
                    <a:pt x="220916" y="374638"/>
                    <a:pt x="254264" y="366208"/>
                    <a:pt x="283361" y="349343"/>
                  </a:cubicBezTo>
                  <a:cubicBezTo>
                    <a:pt x="310827" y="333417"/>
                    <a:pt x="332008" y="309634"/>
                    <a:pt x="347059" y="278204"/>
                  </a:cubicBezTo>
                  <a:lnTo>
                    <a:pt x="317926" y="264626"/>
                  </a:lnTo>
                  <a:close/>
                  <a:moveTo>
                    <a:pt x="88335" y="124998"/>
                  </a:moveTo>
                  <a:cubicBezTo>
                    <a:pt x="96402" y="107169"/>
                    <a:pt x="108134" y="93367"/>
                    <a:pt x="123537" y="83576"/>
                  </a:cubicBezTo>
                  <a:cubicBezTo>
                    <a:pt x="138931" y="73810"/>
                    <a:pt x="156886" y="68921"/>
                    <a:pt x="177423" y="68921"/>
                  </a:cubicBezTo>
                  <a:cubicBezTo>
                    <a:pt x="197945" y="68921"/>
                    <a:pt x="215659" y="73313"/>
                    <a:pt x="230570" y="82114"/>
                  </a:cubicBezTo>
                  <a:cubicBezTo>
                    <a:pt x="245477" y="90916"/>
                    <a:pt x="256956" y="103500"/>
                    <a:pt x="265034" y="119869"/>
                  </a:cubicBezTo>
                  <a:cubicBezTo>
                    <a:pt x="268883" y="127705"/>
                    <a:pt x="271791" y="136150"/>
                    <a:pt x="273810" y="145168"/>
                  </a:cubicBezTo>
                  <a:lnTo>
                    <a:pt x="81276" y="145168"/>
                  </a:lnTo>
                  <a:cubicBezTo>
                    <a:pt x="83130" y="138094"/>
                    <a:pt x="85467" y="131363"/>
                    <a:pt x="88335" y="124998"/>
                  </a:cubicBezTo>
                  <a:close/>
                </a:path>
              </a:pathLst>
            </a:custGeom>
            <a:solidFill>
              <a:srgbClr val="1A3061"/>
            </a:solidFill>
            <a:ln w="360" cap="flat">
              <a:noFill/>
              <a:prstDash val="solid"/>
              <a:miter/>
            </a:ln>
          </p:spPr>
          <p:txBody>
            <a:bodyPr rtlCol="0" anchor="ctr"/>
            <a:lstStyle/>
            <a:p>
              <a:endParaRPr lang="fi-FI" sz="900"/>
            </a:p>
          </p:txBody>
        </p:sp>
        <p:sp>
          <p:nvSpPr>
            <p:cNvPr id="26" name="Vapaamuotoinen: Muoto 25">
              <a:extLst>
                <a:ext uri="{FF2B5EF4-FFF2-40B4-BE49-F238E27FC236}">
                  <a16:creationId xmlns:a16="http://schemas.microsoft.com/office/drawing/2014/main" id="{4076F9A0-6A4F-E4E9-2402-A9CCC2AE9494}"/>
                </a:ext>
                <a:ext uri="{C183D7F6-B498-43B3-948B-1728B52AA6E4}">
                  <adec:decorative xmlns:adec="http://schemas.microsoft.com/office/drawing/2017/decorative" val="1"/>
                </a:ext>
              </a:extLst>
            </p:cNvPr>
            <p:cNvSpPr/>
            <p:nvPr/>
          </p:nvSpPr>
          <p:spPr>
            <a:xfrm>
              <a:off x="22464394" y="1138371"/>
              <a:ext cx="284616" cy="375376"/>
            </a:xfrm>
            <a:custGeom>
              <a:avLst/>
              <a:gdLst>
                <a:gd name="connsiteX0" fmla="*/ 255649 w 284616"/>
                <a:gd name="connsiteY0" fmla="*/ 185118 h 375376"/>
                <a:gd name="connsiteX1" fmla="*/ 179768 w 284616"/>
                <a:gd name="connsiteY1" fmla="*/ 148821 h 375376"/>
                <a:gd name="connsiteX2" fmla="*/ 146777 w 284616"/>
                <a:gd name="connsiteY2" fmla="*/ 141496 h 375376"/>
                <a:gd name="connsiteX3" fmla="*/ 107918 w 284616"/>
                <a:gd name="connsiteY3" fmla="*/ 127565 h 375376"/>
                <a:gd name="connsiteX4" fmla="*/ 94724 w 284616"/>
                <a:gd name="connsiteY4" fmla="*/ 103371 h 375376"/>
                <a:gd name="connsiteX5" fmla="*/ 108289 w 284616"/>
                <a:gd name="connsiteY5" fmla="*/ 77708 h 375376"/>
                <a:gd name="connsiteX6" fmla="*/ 143844 w 284616"/>
                <a:gd name="connsiteY6" fmla="*/ 67445 h 375376"/>
                <a:gd name="connsiteX7" fmla="*/ 186730 w 284616"/>
                <a:gd name="connsiteY7" fmla="*/ 80642 h 375376"/>
                <a:gd name="connsiteX8" fmla="*/ 208751 w 284616"/>
                <a:gd name="connsiteY8" fmla="*/ 112287 h 375376"/>
                <a:gd name="connsiteX9" fmla="*/ 279141 w 284616"/>
                <a:gd name="connsiteY9" fmla="*/ 85008 h 375376"/>
                <a:gd name="connsiteX10" fmla="*/ 235483 w 284616"/>
                <a:gd name="connsiteY10" fmla="*/ 25652 h 375376"/>
                <a:gd name="connsiteX11" fmla="*/ 146777 w 284616"/>
                <a:gd name="connsiteY11" fmla="*/ 0 h 375376"/>
                <a:gd name="connsiteX12" fmla="*/ 79687 w 284616"/>
                <a:gd name="connsiteY12" fmla="*/ 15022 h 375376"/>
                <a:gd name="connsiteX13" fmla="*/ 33132 w 284616"/>
                <a:gd name="connsiteY13" fmla="*/ 55343 h 375376"/>
                <a:gd name="connsiteX14" fmla="*/ 16281 w 284616"/>
                <a:gd name="connsiteY14" fmla="*/ 110700 h 375376"/>
                <a:gd name="connsiteX15" fmla="*/ 42300 w 284616"/>
                <a:gd name="connsiteY15" fmla="*/ 175946 h 375376"/>
                <a:gd name="connsiteX16" fmla="*/ 121848 w 284616"/>
                <a:gd name="connsiteY16" fmla="*/ 213347 h 375376"/>
                <a:gd name="connsiteX17" fmla="*/ 156302 w 284616"/>
                <a:gd name="connsiteY17" fmla="*/ 221411 h 375376"/>
                <a:gd name="connsiteX18" fmla="*/ 192965 w 284616"/>
                <a:gd name="connsiteY18" fmla="*/ 236065 h 375376"/>
                <a:gd name="connsiteX19" fmla="*/ 205435 w 284616"/>
                <a:gd name="connsiteY19" fmla="*/ 262466 h 375376"/>
                <a:gd name="connsiteX20" fmla="*/ 190770 w 284616"/>
                <a:gd name="connsiteY20" fmla="*/ 293251 h 375376"/>
                <a:gd name="connsiteX21" fmla="*/ 150434 w 284616"/>
                <a:gd name="connsiteY21" fmla="*/ 304983 h 375376"/>
                <a:gd name="connsiteX22" fmla="*/ 96186 w 284616"/>
                <a:gd name="connsiteY22" fmla="*/ 286660 h 375376"/>
                <a:gd name="connsiteX23" fmla="*/ 71232 w 284616"/>
                <a:gd name="connsiteY23" fmla="*/ 247509 h 375376"/>
                <a:gd name="connsiteX24" fmla="*/ 0 w 284616"/>
                <a:gd name="connsiteY24" fmla="*/ 272463 h 375376"/>
                <a:gd name="connsiteX25" fmla="*/ 48906 w 284616"/>
                <a:gd name="connsiteY25" fmla="*/ 346042 h 375376"/>
                <a:gd name="connsiteX26" fmla="*/ 148976 w 284616"/>
                <a:gd name="connsiteY26" fmla="*/ 375376 h 375376"/>
                <a:gd name="connsiteX27" fmla="*/ 219356 w 284616"/>
                <a:gd name="connsiteY27" fmla="*/ 359602 h 375376"/>
                <a:gd name="connsiteX28" fmla="*/ 267384 w 284616"/>
                <a:gd name="connsiteY28" fmla="*/ 316718 h 375376"/>
                <a:gd name="connsiteX29" fmla="*/ 284616 w 284616"/>
                <a:gd name="connsiteY29" fmla="*/ 256598 h 375376"/>
                <a:gd name="connsiteX30" fmla="*/ 255649 w 284616"/>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6" h="375376">
                  <a:moveTo>
                    <a:pt x="255649" y="185118"/>
                  </a:moveTo>
                  <a:cubicBezTo>
                    <a:pt x="236333" y="168253"/>
                    <a:pt x="211037" y="156151"/>
                    <a:pt x="179768" y="148821"/>
                  </a:cubicBezTo>
                  <a:lnTo>
                    <a:pt x="146777" y="141496"/>
                  </a:lnTo>
                  <a:cubicBezTo>
                    <a:pt x="129660" y="137583"/>
                    <a:pt x="116719" y="132946"/>
                    <a:pt x="107918" y="127565"/>
                  </a:cubicBezTo>
                  <a:cubicBezTo>
                    <a:pt x="99119" y="122190"/>
                    <a:pt x="94724" y="114127"/>
                    <a:pt x="94724" y="103371"/>
                  </a:cubicBezTo>
                  <a:cubicBezTo>
                    <a:pt x="94724" y="93112"/>
                    <a:pt x="99232" y="84566"/>
                    <a:pt x="108289" y="77708"/>
                  </a:cubicBezTo>
                  <a:cubicBezTo>
                    <a:pt x="117328" y="70876"/>
                    <a:pt x="129177" y="67445"/>
                    <a:pt x="143844" y="67445"/>
                  </a:cubicBezTo>
                  <a:cubicBezTo>
                    <a:pt x="160456" y="67445"/>
                    <a:pt x="174754" y="71840"/>
                    <a:pt x="186730" y="80642"/>
                  </a:cubicBezTo>
                  <a:cubicBezTo>
                    <a:pt x="197091" y="88259"/>
                    <a:pt x="204420" y="98814"/>
                    <a:pt x="208751" y="112287"/>
                  </a:cubicBezTo>
                  <a:lnTo>
                    <a:pt x="279141" y="85008"/>
                  </a:lnTo>
                  <a:cubicBezTo>
                    <a:pt x="271636" y="61275"/>
                    <a:pt x="257161" y="41462"/>
                    <a:pt x="235483" y="25652"/>
                  </a:cubicBezTo>
                  <a:cubicBezTo>
                    <a:pt x="212027" y="8560"/>
                    <a:pt x="182451" y="0"/>
                    <a:pt x="146777" y="0"/>
                  </a:cubicBezTo>
                  <a:cubicBezTo>
                    <a:pt x="121848" y="0"/>
                    <a:pt x="99486" y="5018"/>
                    <a:pt x="79687" y="15022"/>
                  </a:cubicBezTo>
                  <a:cubicBezTo>
                    <a:pt x="59904" y="25054"/>
                    <a:pt x="44370" y="38492"/>
                    <a:pt x="33132" y="55343"/>
                  </a:cubicBezTo>
                  <a:cubicBezTo>
                    <a:pt x="21894" y="72208"/>
                    <a:pt x="16281" y="90671"/>
                    <a:pt x="16281" y="110700"/>
                  </a:cubicBezTo>
                  <a:cubicBezTo>
                    <a:pt x="16281" y="137583"/>
                    <a:pt x="24954" y="159336"/>
                    <a:pt x="42300" y="175946"/>
                  </a:cubicBezTo>
                  <a:cubicBezTo>
                    <a:pt x="59648" y="192569"/>
                    <a:pt x="86164" y="205043"/>
                    <a:pt x="121848" y="213347"/>
                  </a:cubicBezTo>
                  <a:lnTo>
                    <a:pt x="156302" y="221411"/>
                  </a:lnTo>
                  <a:cubicBezTo>
                    <a:pt x="172444" y="225320"/>
                    <a:pt x="184646" y="230212"/>
                    <a:pt x="192965" y="236065"/>
                  </a:cubicBezTo>
                  <a:cubicBezTo>
                    <a:pt x="201270" y="241933"/>
                    <a:pt x="205435" y="250734"/>
                    <a:pt x="205435" y="262466"/>
                  </a:cubicBezTo>
                  <a:cubicBezTo>
                    <a:pt x="205435" y="275180"/>
                    <a:pt x="200533" y="285440"/>
                    <a:pt x="190770" y="293251"/>
                  </a:cubicBezTo>
                  <a:cubicBezTo>
                    <a:pt x="180979" y="301074"/>
                    <a:pt x="167540" y="304983"/>
                    <a:pt x="150434" y="304983"/>
                  </a:cubicBezTo>
                  <a:cubicBezTo>
                    <a:pt x="128921" y="304983"/>
                    <a:pt x="110851" y="298888"/>
                    <a:pt x="96186" y="286660"/>
                  </a:cubicBezTo>
                  <a:cubicBezTo>
                    <a:pt x="83421" y="276030"/>
                    <a:pt x="75105" y="262974"/>
                    <a:pt x="71232" y="247509"/>
                  </a:cubicBezTo>
                  <a:lnTo>
                    <a:pt x="0" y="272463"/>
                  </a:lnTo>
                  <a:cubicBezTo>
                    <a:pt x="7112" y="303039"/>
                    <a:pt x="23341" y="327625"/>
                    <a:pt x="48906" y="346042"/>
                  </a:cubicBezTo>
                  <a:cubicBezTo>
                    <a:pt x="76030" y="365585"/>
                    <a:pt x="109393" y="375376"/>
                    <a:pt x="148976" y="375376"/>
                  </a:cubicBezTo>
                  <a:cubicBezTo>
                    <a:pt x="175363" y="375376"/>
                    <a:pt x="198833" y="370106"/>
                    <a:pt x="219356" y="359602"/>
                  </a:cubicBezTo>
                  <a:cubicBezTo>
                    <a:pt x="239889" y="349102"/>
                    <a:pt x="255890" y="334800"/>
                    <a:pt x="267384" y="316718"/>
                  </a:cubicBezTo>
                  <a:cubicBezTo>
                    <a:pt x="278864" y="298647"/>
                    <a:pt x="284616" y="278597"/>
                    <a:pt x="284616" y="256598"/>
                  </a:cubicBezTo>
                  <a:cubicBezTo>
                    <a:pt x="284616" y="225806"/>
                    <a:pt x="274950" y="201979"/>
                    <a:pt x="255649" y="185118"/>
                  </a:cubicBezTo>
                  <a:close/>
                </a:path>
              </a:pathLst>
            </a:custGeom>
            <a:solidFill>
              <a:srgbClr val="1A3061"/>
            </a:solidFill>
            <a:ln w="360" cap="flat">
              <a:noFill/>
              <a:prstDash val="solid"/>
              <a:miter/>
            </a:ln>
          </p:spPr>
          <p:txBody>
            <a:bodyPr rtlCol="0" anchor="ctr"/>
            <a:lstStyle/>
            <a:p>
              <a:endParaRPr lang="fi-FI" sz="900"/>
            </a:p>
          </p:txBody>
        </p:sp>
        <p:sp>
          <p:nvSpPr>
            <p:cNvPr id="27" name="Vapaamuotoinen: Muoto 26">
              <a:extLst>
                <a:ext uri="{FF2B5EF4-FFF2-40B4-BE49-F238E27FC236}">
                  <a16:creationId xmlns:a16="http://schemas.microsoft.com/office/drawing/2014/main" id="{4FD7E0C9-1EBB-A684-4797-7C0AAF295231}"/>
                </a:ext>
                <a:ext uri="{C183D7F6-B498-43B3-948B-1728B52AA6E4}">
                  <adec:decorative xmlns:adec="http://schemas.microsoft.com/office/drawing/2017/decorative" val="1"/>
                </a:ext>
              </a:extLst>
            </p:cNvPr>
            <p:cNvSpPr/>
            <p:nvPr/>
          </p:nvSpPr>
          <p:spPr>
            <a:xfrm>
              <a:off x="21736752" y="999316"/>
              <a:ext cx="322584" cy="503027"/>
            </a:xfrm>
            <a:custGeom>
              <a:avLst/>
              <a:gdLst>
                <a:gd name="connsiteX0" fmla="*/ 165583 w 322584"/>
                <a:gd name="connsiteY0" fmla="*/ 310926 h 503027"/>
                <a:gd name="connsiteX1" fmla="*/ 312325 w 322584"/>
                <a:gd name="connsiteY1" fmla="*/ 149646 h 503027"/>
                <a:gd name="connsiteX2" fmla="*/ 212611 w 322584"/>
                <a:gd name="connsiteY2" fmla="*/ 149646 h 503027"/>
                <a:gd name="connsiteX3" fmla="*/ 85045 w 322584"/>
                <a:gd name="connsiteY3" fmla="*/ 291876 h 503027"/>
                <a:gd name="connsiteX4" fmla="*/ 82112 w 322584"/>
                <a:gd name="connsiteY4" fmla="*/ 291876 h 503027"/>
                <a:gd name="connsiteX5" fmla="*/ 82112 w 322584"/>
                <a:gd name="connsiteY5" fmla="*/ 0 h 503027"/>
                <a:gd name="connsiteX6" fmla="*/ 0 w 322584"/>
                <a:gd name="connsiteY6" fmla="*/ 0 h 503027"/>
                <a:gd name="connsiteX7" fmla="*/ 0 w 322584"/>
                <a:gd name="connsiteY7" fmla="*/ 503028 h 503027"/>
                <a:gd name="connsiteX8" fmla="*/ 82112 w 322584"/>
                <a:gd name="connsiteY8" fmla="*/ 503028 h 503027"/>
                <a:gd name="connsiteX9" fmla="*/ 82112 w 322584"/>
                <a:gd name="connsiteY9" fmla="*/ 338803 h 503027"/>
                <a:gd name="connsiteX10" fmla="*/ 85045 w 322584"/>
                <a:gd name="connsiteY10" fmla="*/ 338803 h 503027"/>
                <a:gd name="connsiteX11" fmla="*/ 219936 w 322584"/>
                <a:gd name="connsiteY11" fmla="*/ 503028 h 503027"/>
                <a:gd name="connsiteX12" fmla="*/ 322584 w 322584"/>
                <a:gd name="connsiteY12" fmla="*/ 503028 h 50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84" h="503027">
                  <a:moveTo>
                    <a:pt x="165583" y="310926"/>
                  </a:moveTo>
                  <a:lnTo>
                    <a:pt x="312325" y="149646"/>
                  </a:lnTo>
                  <a:lnTo>
                    <a:pt x="212611" y="149646"/>
                  </a:lnTo>
                  <a:lnTo>
                    <a:pt x="85045" y="291876"/>
                  </a:lnTo>
                  <a:lnTo>
                    <a:pt x="82112" y="291876"/>
                  </a:lnTo>
                  <a:lnTo>
                    <a:pt x="82112" y="0"/>
                  </a:lnTo>
                  <a:lnTo>
                    <a:pt x="0" y="0"/>
                  </a:lnTo>
                  <a:lnTo>
                    <a:pt x="0" y="503028"/>
                  </a:lnTo>
                  <a:lnTo>
                    <a:pt x="82112" y="503028"/>
                  </a:lnTo>
                  <a:lnTo>
                    <a:pt x="82112" y="338803"/>
                  </a:lnTo>
                  <a:lnTo>
                    <a:pt x="85045" y="338803"/>
                  </a:lnTo>
                  <a:lnTo>
                    <a:pt x="219936" y="503028"/>
                  </a:lnTo>
                  <a:lnTo>
                    <a:pt x="322584" y="503028"/>
                  </a:lnTo>
                  <a:close/>
                </a:path>
              </a:pathLst>
            </a:custGeom>
            <a:solidFill>
              <a:srgbClr val="1A3061"/>
            </a:solidFill>
            <a:ln w="360" cap="flat">
              <a:noFill/>
              <a:prstDash val="solid"/>
              <a:miter/>
            </a:ln>
          </p:spPr>
          <p:txBody>
            <a:bodyPr rtlCol="0" anchor="ctr"/>
            <a:lstStyle/>
            <a:p>
              <a:endParaRPr lang="fi-FI" sz="900"/>
            </a:p>
          </p:txBody>
        </p:sp>
        <p:sp>
          <p:nvSpPr>
            <p:cNvPr id="28" name="Vapaamuotoinen: Muoto 27">
              <a:extLst>
                <a:ext uri="{FF2B5EF4-FFF2-40B4-BE49-F238E27FC236}">
                  <a16:creationId xmlns:a16="http://schemas.microsoft.com/office/drawing/2014/main" id="{73F7E617-3464-EF42-BA39-286F791C0C53}"/>
                </a:ext>
                <a:ext uri="{C183D7F6-B498-43B3-948B-1728B52AA6E4}">
                  <adec:decorative xmlns:adec="http://schemas.microsoft.com/office/drawing/2017/decorative" val="1"/>
                </a:ext>
              </a:extLst>
            </p:cNvPr>
            <p:cNvSpPr/>
            <p:nvPr/>
          </p:nvSpPr>
          <p:spPr>
            <a:xfrm>
              <a:off x="20696788" y="999287"/>
              <a:ext cx="322588" cy="503052"/>
            </a:xfrm>
            <a:custGeom>
              <a:avLst/>
              <a:gdLst>
                <a:gd name="connsiteX0" fmla="*/ 312325 w 322588"/>
                <a:gd name="connsiteY0" fmla="*/ 149675 h 503052"/>
                <a:gd name="connsiteX1" fmla="*/ 212625 w 322588"/>
                <a:gd name="connsiteY1" fmla="*/ 149675 h 503052"/>
                <a:gd name="connsiteX2" fmla="*/ 85049 w 322588"/>
                <a:gd name="connsiteY2" fmla="*/ 291905 h 503052"/>
                <a:gd name="connsiteX3" fmla="*/ 82114 w 322588"/>
                <a:gd name="connsiteY3" fmla="*/ 291905 h 503052"/>
                <a:gd name="connsiteX4" fmla="*/ 82114 w 322588"/>
                <a:gd name="connsiteY4" fmla="*/ 0 h 503052"/>
                <a:gd name="connsiteX5" fmla="*/ 0 w 322588"/>
                <a:gd name="connsiteY5" fmla="*/ 0 h 503052"/>
                <a:gd name="connsiteX6" fmla="*/ 0 w 322588"/>
                <a:gd name="connsiteY6" fmla="*/ 503053 h 503052"/>
                <a:gd name="connsiteX7" fmla="*/ 82114 w 322588"/>
                <a:gd name="connsiteY7" fmla="*/ 503053 h 503052"/>
                <a:gd name="connsiteX8" fmla="*/ 82114 w 322588"/>
                <a:gd name="connsiteY8" fmla="*/ 338828 h 503052"/>
                <a:gd name="connsiteX9" fmla="*/ 85049 w 322588"/>
                <a:gd name="connsiteY9" fmla="*/ 338828 h 503052"/>
                <a:gd name="connsiteX10" fmla="*/ 219951 w 322588"/>
                <a:gd name="connsiteY10" fmla="*/ 503053 h 503052"/>
                <a:gd name="connsiteX11" fmla="*/ 322588 w 322588"/>
                <a:gd name="connsiteY11" fmla="*/ 503053 h 503052"/>
                <a:gd name="connsiteX12" fmla="*/ 165587 w 322588"/>
                <a:gd name="connsiteY12" fmla="*/ 310951 h 5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88" h="503052">
                  <a:moveTo>
                    <a:pt x="312325" y="149675"/>
                  </a:moveTo>
                  <a:lnTo>
                    <a:pt x="212625" y="149675"/>
                  </a:lnTo>
                  <a:lnTo>
                    <a:pt x="85049" y="291905"/>
                  </a:lnTo>
                  <a:lnTo>
                    <a:pt x="82114" y="291905"/>
                  </a:lnTo>
                  <a:lnTo>
                    <a:pt x="82114" y="0"/>
                  </a:lnTo>
                  <a:lnTo>
                    <a:pt x="0" y="0"/>
                  </a:lnTo>
                  <a:lnTo>
                    <a:pt x="0" y="503053"/>
                  </a:lnTo>
                  <a:lnTo>
                    <a:pt x="82114" y="503053"/>
                  </a:lnTo>
                  <a:lnTo>
                    <a:pt x="82114" y="338828"/>
                  </a:lnTo>
                  <a:lnTo>
                    <a:pt x="85049" y="338828"/>
                  </a:lnTo>
                  <a:lnTo>
                    <a:pt x="219951" y="503053"/>
                  </a:lnTo>
                  <a:lnTo>
                    <a:pt x="322588" y="503053"/>
                  </a:lnTo>
                  <a:lnTo>
                    <a:pt x="165587" y="310951"/>
                  </a:lnTo>
                  <a:close/>
                </a:path>
              </a:pathLst>
            </a:custGeom>
            <a:solidFill>
              <a:srgbClr val="1A3061"/>
            </a:solidFill>
            <a:ln w="360" cap="flat">
              <a:noFill/>
              <a:prstDash val="solid"/>
              <a:miter/>
            </a:ln>
          </p:spPr>
          <p:txBody>
            <a:bodyPr rtlCol="0" anchor="ctr"/>
            <a:lstStyle/>
            <a:p>
              <a:endParaRPr lang="fi-FI" sz="900"/>
            </a:p>
          </p:txBody>
        </p:sp>
        <p:sp>
          <p:nvSpPr>
            <p:cNvPr id="29" name="Vapaamuotoinen: Muoto 28">
              <a:extLst>
                <a:ext uri="{FF2B5EF4-FFF2-40B4-BE49-F238E27FC236}">
                  <a16:creationId xmlns:a16="http://schemas.microsoft.com/office/drawing/2014/main" id="{0C849757-54BA-5FB5-866B-4DEE9D8EE0D9}"/>
                </a:ext>
                <a:ext uri="{C183D7F6-B498-43B3-948B-1728B52AA6E4}">
                  <adec:decorative xmlns:adec="http://schemas.microsoft.com/office/drawing/2017/decorative" val="1"/>
                </a:ext>
              </a:extLst>
            </p:cNvPr>
            <p:cNvSpPr/>
            <p:nvPr/>
          </p:nvSpPr>
          <p:spPr>
            <a:xfrm>
              <a:off x="19198706" y="999237"/>
              <a:ext cx="82114" cy="503103"/>
            </a:xfrm>
            <a:custGeom>
              <a:avLst/>
              <a:gdLst>
                <a:gd name="connsiteX0" fmla="*/ 0 w 82114"/>
                <a:gd name="connsiteY0" fmla="*/ 503103 h 503103"/>
                <a:gd name="connsiteX1" fmla="*/ 82114 w 82114"/>
                <a:gd name="connsiteY1" fmla="*/ 503103 h 503103"/>
                <a:gd name="connsiteX2" fmla="*/ 82114 w 82114"/>
                <a:gd name="connsiteY2" fmla="*/ 0 h 503103"/>
                <a:gd name="connsiteX3" fmla="*/ 0 w 82114"/>
                <a:gd name="connsiteY3" fmla="*/ 0 h 503103"/>
              </a:gdLst>
              <a:ahLst/>
              <a:cxnLst>
                <a:cxn ang="0">
                  <a:pos x="connsiteX0" y="connsiteY0"/>
                </a:cxn>
                <a:cxn ang="0">
                  <a:pos x="connsiteX1" y="connsiteY1"/>
                </a:cxn>
                <a:cxn ang="0">
                  <a:pos x="connsiteX2" y="connsiteY2"/>
                </a:cxn>
                <a:cxn ang="0">
                  <a:pos x="connsiteX3" y="connsiteY3"/>
                </a:cxn>
              </a:cxnLst>
              <a:rect l="l" t="t" r="r" b="b"/>
              <a:pathLst>
                <a:path w="82114" h="503103">
                  <a:moveTo>
                    <a:pt x="0" y="503103"/>
                  </a:moveTo>
                  <a:lnTo>
                    <a:pt x="82114" y="503103"/>
                  </a:lnTo>
                  <a:lnTo>
                    <a:pt x="82114" y="0"/>
                  </a:lnTo>
                  <a:lnTo>
                    <a:pt x="0" y="0"/>
                  </a:lnTo>
                  <a:close/>
                </a:path>
              </a:pathLst>
            </a:custGeom>
            <a:solidFill>
              <a:srgbClr val="1A3061"/>
            </a:solidFill>
            <a:ln w="360" cap="flat">
              <a:noFill/>
              <a:prstDash val="solid"/>
              <a:miter/>
            </a:ln>
          </p:spPr>
          <p:txBody>
            <a:bodyPr rtlCol="0" anchor="ctr"/>
            <a:lstStyle/>
            <a:p>
              <a:endParaRPr lang="fi-FI" sz="900"/>
            </a:p>
          </p:txBody>
        </p:sp>
        <p:sp>
          <p:nvSpPr>
            <p:cNvPr id="30" name="Vapaamuotoinen: Muoto 29">
              <a:extLst>
                <a:ext uri="{FF2B5EF4-FFF2-40B4-BE49-F238E27FC236}">
                  <a16:creationId xmlns:a16="http://schemas.microsoft.com/office/drawing/2014/main" id="{43C54C06-1974-0C46-2350-449008E86DA7}"/>
                </a:ext>
                <a:ext uri="{C183D7F6-B498-43B3-948B-1728B52AA6E4}">
                  <adec:decorative xmlns:adec="http://schemas.microsoft.com/office/drawing/2017/decorative" val="1"/>
                </a:ext>
              </a:extLst>
            </p:cNvPr>
            <p:cNvSpPr/>
            <p:nvPr/>
          </p:nvSpPr>
          <p:spPr>
            <a:xfrm>
              <a:off x="18621877" y="999233"/>
              <a:ext cx="374132" cy="503103"/>
            </a:xfrm>
            <a:custGeom>
              <a:avLst/>
              <a:gdLst>
                <a:gd name="connsiteX0" fmla="*/ 374133 w 374132"/>
                <a:gd name="connsiteY0" fmla="*/ 0 h 503103"/>
                <a:gd name="connsiteX1" fmla="*/ 0 w 374132"/>
                <a:gd name="connsiteY1" fmla="*/ 0 h 503103"/>
                <a:gd name="connsiteX2" fmla="*/ 0 w 374132"/>
                <a:gd name="connsiteY2" fmla="*/ 81441 h 503103"/>
                <a:gd name="connsiteX3" fmla="*/ 145902 w 374132"/>
                <a:gd name="connsiteY3" fmla="*/ 81441 h 503103"/>
                <a:gd name="connsiteX4" fmla="*/ 145902 w 374132"/>
                <a:gd name="connsiteY4" fmla="*/ 503103 h 503103"/>
                <a:gd name="connsiteX5" fmla="*/ 233146 w 374132"/>
                <a:gd name="connsiteY5" fmla="*/ 503103 h 503103"/>
                <a:gd name="connsiteX6" fmla="*/ 233146 w 374132"/>
                <a:gd name="connsiteY6" fmla="*/ 81441 h 503103"/>
                <a:gd name="connsiteX7" fmla="*/ 374133 w 374132"/>
                <a:gd name="connsiteY7" fmla="*/ 81441 h 50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132" h="503103">
                  <a:moveTo>
                    <a:pt x="374133" y="0"/>
                  </a:moveTo>
                  <a:lnTo>
                    <a:pt x="0" y="0"/>
                  </a:lnTo>
                  <a:lnTo>
                    <a:pt x="0" y="81441"/>
                  </a:lnTo>
                  <a:lnTo>
                    <a:pt x="145902" y="81441"/>
                  </a:lnTo>
                  <a:lnTo>
                    <a:pt x="145902" y="503103"/>
                  </a:lnTo>
                  <a:lnTo>
                    <a:pt x="233146" y="503103"/>
                  </a:lnTo>
                  <a:lnTo>
                    <a:pt x="233146" y="81441"/>
                  </a:lnTo>
                  <a:lnTo>
                    <a:pt x="374133" y="81441"/>
                  </a:lnTo>
                  <a:close/>
                </a:path>
              </a:pathLst>
            </a:custGeom>
            <a:solidFill>
              <a:srgbClr val="1A3061"/>
            </a:solidFill>
            <a:ln w="360" cap="flat">
              <a:noFill/>
              <a:prstDash val="solid"/>
              <a:miter/>
            </a:ln>
          </p:spPr>
          <p:txBody>
            <a:bodyPr rtlCol="0" anchor="ctr"/>
            <a:lstStyle/>
            <a:p>
              <a:endParaRPr lang="fi-FI" sz="900"/>
            </a:p>
          </p:txBody>
        </p:sp>
        <p:sp>
          <p:nvSpPr>
            <p:cNvPr id="31" name="Vapaamuotoinen: Muoto 30">
              <a:extLst>
                <a:ext uri="{FF2B5EF4-FFF2-40B4-BE49-F238E27FC236}">
                  <a16:creationId xmlns:a16="http://schemas.microsoft.com/office/drawing/2014/main" id="{14A4FBB3-49B4-EE54-FC54-A14278DEC176}"/>
                </a:ext>
                <a:ext uri="{C183D7F6-B498-43B3-948B-1728B52AA6E4}">
                  <adec:decorative xmlns:adec="http://schemas.microsoft.com/office/drawing/2017/decorative" val="1"/>
                </a:ext>
              </a:extLst>
            </p:cNvPr>
            <p:cNvSpPr/>
            <p:nvPr/>
          </p:nvSpPr>
          <p:spPr>
            <a:xfrm>
              <a:off x="20066949" y="1036015"/>
              <a:ext cx="181828" cy="466324"/>
            </a:xfrm>
            <a:custGeom>
              <a:avLst/>
              <a:gdLst>
                <a:gd name="connsiteX0" fmla="*/ 181828 w 181828"/>
                <a:gd name="connsiteY0" fmla="*/ 112946 h 466324"/>
                <a:gd name="connsiteX1" fmla="*/ 129038 w 181828"/>
                <a:gd name="connsiteY1" fmla="*/ 112946 h 466324"/>
                <a:gd name="connsiteX2" fmla="*/ 129038 w 181828"/>
                <a:gd name="connsiteY2" fmla="*/ 0 h 466324"/>
                <a:gd name="connsiteX3" fmla="*/ 47662 w 181828"/>
                <a:gd name="connsiteY3" fmla="*/ 0 h 466324"/>
                <a:gd name="connsiteX4" fmla="*/ 47662 w 181828"/>
                <a:gd name="connsiteY4" fmla="*/ 112946 h 466324"/>
                <a:gd name="connsiteX5" fmla="*/ 0 w 181828"/>
                <a:gd name="connsiteY5" fmla="*/ 112946 h 466324"/>
                <a:gd name="connsiteX6" fmla="*/ 0 w 181828"/>
                <a:gd name="connsiteY6" fmla="*/ 186255 h 466324"/>
                <a:gd name="connsiteX7" fmla="*/ 47662 w 181828"/>
                <a:gd name="connsiteY7" fmla="*/ 186255 h 466324"/>
                <a:gd name="connsiteX8" fmla="*/ 47662 w 181828"/>
                <a:gd name="connsiteY8" fmla="*/ 466325 h 466324"/>
                <a:gd name="connsiteX9" fmla="*/ 129038 w 181828"/>
                <a:gd name="connsiteY9" fmla="*/ 466325 h 466324"/>
                <a:gd name="connsiteX10" fmla="*/ 129038 w 181828"/>
                <a:gd name="connsiteY10" fmla="*/ 186255 h 466324"/>
                <a:gd name="connsiteX11" fmla="*/ 181828 w 181828"/>
                <a:gd name="connsiteY11" fmla="*/ 186255 h 4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828" h="466324">
                  <a:moveTo>
                    <a:pt x="181828" y="112946"/>
                  </a:moveTo>
                  <a:lnTo>
                    <a:pt x="129038" y="112946"/>
                  </a:lnTo>
                  <a:lnTo>
                    <a:pt x="129038" y="0"/>
                  </a:lnTo>
                  <a:lnTo>
                    <a:pt x="47662" y="0"/>
                  </a:lnTo>
                  <a:lnTo>
                    <a:pt x="47662" y="112946"/>
                  </a:lnTo>
                  <a:lnTo>
                    <a:pt x="0" y="112946"/>
                  </a:lnTo>
                  <a:lnTo>
                    <a:pt x="0" y="186255"/>
                  </a:lnTo>
                  <a:lnTo>
                    <a:pt x="47662" y="186255"/>
                  </a:lnTo>
                  <a:lnTo>
                    <a:pt x="47662" y="466325"/>
                  </a:lnTo>
                  <a:lnTo>
                    <a:pt x="129038" y="466325"/>
                  </a:lnTo>
                  <a:lnTo>
                    <a:pt x="129038" y="186255"/>
                  </a:lnTo>
                  <a:lnTo>
                    <a:pt x="181828" y="186255"/>
                  </a:lnTo>
                  <a:close/>
                </a:path>
              </a:pathLst>
            </a:custGeom>
            <a:solidFill>
              <a:srgbClr val="1A3061"/>
            </a:solidFill>
            <a:ln w="360" cap="flat">
              <a:noFill/>
              <a:prstDash val="solid"/>
              <a:miter/>
            </a:ln>
          </p:spPr>
          <p:txBody>
            <a:bodyPr rtlCol="0" anchor="ctr"/>
            <a:lstStyle/>
            <a:p>
              <a:endParaRPr lang="fi-FI" sz="900"/>
            </a:p>
          </p:txBody>
        </p:sp>
      </p:grpSp>
      <p:grpSp>
        <p:nvGrpSpPr>
          <p:cNvPr id="147" name="Ryhmä 146">
            <a:extLst>
              <a:ext uri="{FF2B5EF4-FFF2-40B4-BE49-F238E27FC236}">
                <a16:creationId xmlns:a16="http://schemas.microsoft.com/office/drawing/2014/main" id="{9F7A4EE6-3F65-1162-49EA-30EEB5A48041}"/>
              </a:ext>
              <a:ext uri="{C183D7F6-B498-43B3-948B-1728B52AA6E4}">
                <adec:decorative xmlns:adec="http://schemas.microsoft.com/office/drawing/2017/decorative" val="1"/>
              </a:ext>
            </a:extLst>
          </p:cNvPr>
          <p:cNvGrpSpPr/>
          <p:nvPr userDrawn="1"/>
        </p:nvGrpSpPr>
        <p:grpSpPr>
          <a:xfrm>
            <a:off x="252573" y="320066"/>
            <a:ext cx="5379459" cy="6187608"/>
            <a:chOff x="505113" y="640131"/>
            <a:chExt cx="10758217" cy="12375216"/>
          </a:xfrm>
          <a:solidFill>
            <a:srgbClr val="1A56EC"/>
          </a:solidFill>
        </p:grpSpPr>
        <p:sp>
          <p:nvSpPr>
            <p:cNvPr id="32" name="Vapaamuotoinen: Muoto 31">
              <a:extLst>
                <a:ext uri="{FF2B5EF4-FFF2-40B4-BE49-F238E27FC236}">
                  <a16:creationId xmlns:a16="http://schemas.microsoft.com/office/drawing/2014/main" id="{31255013-E401-303A-E124-2FA5CD41B1BD}"/>
                </a:ext>
                <a:ext uri="{C183D7F6-B498-43B3-948B-1728B52AA6E4}">
                  <adec:decorative xmlns:adec="http://schemas.microsoft.com/office/drawing/2017/decorative" val="1"/>
                </a:ext>
              </a:extLst>
            </p:cNvPr>
            <p:cNvSpPr/>
            <p:nvPr/>
          </p:nvSpPr>
          <p:spPr>
            <a:xfrm>
              <a:off x="507515" y="11624733"/>
              <a:ext cx="1432537" cy="291358"/>
            </a:xfrm>
            <a:custGeom>
              <a:avLst/>
              <a:gdLst>
                <a:gd name="connsiteX0" fmla="*/ 1288629 w 1432537"/>
                <a:gd name="connsiteY0" fmla="*/ 0 h 291358"/>
                <a:gd name="connsiteX1" fmla="*/ 143905 w 1432537"/>
                <a:gd name="connsiteY1" fmla="*/ 0 h 291358"/>
                <a:gd name="connsiteX2" fmla="*/ 0 w 1432537"/>
                <a:gd name="connsiteY2" fmla="*/ 143908 h 291358"/>
                <a:gd name="connsiteX3" fmla="*/ 0 w 1432537"/>
                <a:gd name="connsiteY3" fmla="*/ 147450 h 291358"/>
                <a:gd name="connsiteX4" fmla="*/ 143905 w 1432537"/>
                <a:gd name="connsiteY4" fmla="*/ 291359 h 291358"/>
                <a:gd name="connsiteX5" fmla="*/ 1288629 w 1432537"/>
                <a:gd name="connsiteY5" fmla="*/ 291359 h 291358"/>
                <a:gd name="connsiteX6" fmla="*/ 1432537 w 1432537"/>
                <a:gd name="connsiteY6" fmla="*/ 147450 h 291358"/>
                <a:gd name="connsiteX7" fmla="*/ 1432537 w 1432537"/>
                <a:gd name="connsiteY7" fmla="*/ 143908 h 291358"/>
                <a:gd name="connsiteX8" fmla="*/ 1288629 w 1432537"/>
                <a:gd name="connsiteY8"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8">
                  <a:moveTo>
                    <a:pt x="1288629" y="0"/>
                  </a:moveTo>
                  <a:lnTo>
                    <a:pt x="143905" y="0"/>
                  </a:lnTo>
                  <a:cubicBezTo>
                    <a:pt x="64436" y="0"/>
                    <a:pt x="0" y="64436"/>
                    <a:pt x="0" y="143908"/>
                  </a:cubicBezTo>
                  <a:lnTo>
                    <a:pt x="0" y="147450"/>
                  </a:lnTo>
                  <a:cubicBezTo>
                    <a:pt x="0" y="226933"/>
                    <a:pt x="64436" y="291359"/>
                    <a:pt x="143905" y="291359"/>
                  </a:cubicBezTo>
                  <a:lnTo>
                    <a:pt x="1288629" y="291359"/>
                  </a:lnTo>
                  <a:cubicBezTo>
                    <a:pt x="1368101" y="291359"/>
                    <a:pt x="1432537" y="226933"/>
                    <a:pt x="1432537" y="147450"/>
                  </a:cubicBezTo>
                  <a:lnTo>
                    <a:pt x="1432537" y="143908"/>
                  </a:lnTo>
                  <a:cubicBezTo>
                    <a:pt x="1432537" y="64436"/>
                    <a:pt x="1368101" y="0"/>
                    <a:pt x="1288629" y="0"/>
                  </a:cubicBezTo>
                  <a:close/>
                </a:path>
              </a:pathLst>
            </a:custGeom>
            <a:grpFill/>
            <a:ln w="360" cap="flat">
              <a:noFill/>
              <a:prstDash val="solid"/>
              <a:miter/>
            </a:ln>
          </p:spPr>
          <p:txBody>
            <a:bodyPr rtlCol="0" anchor="ctr"/>
            <a:lstStyle/>
            <a:p>
              <a:endParaRPr lang="fi-FI" sz="900"/>
            </a:p>
          </p:txBody>
        </p:sp>
        <p:sp>
          <p:nvSpPr>
            <p:cNvPr id="33" name="Vapaamuotoinen: Muoto 32">
              <a:extLst>
                <a:ext uri="{FF2B5EF4-FFF2-40B4-BE49-F238E27FC236}">
                  <a16:creationId xmlns:a16="http://schemas.microsoft.com/office/drawing/2014/main" id="{8CFF1C2F-EE75-25A1-AEE4-CF2F90B87F27}"/>
                </a:ext>
                <a:ext uri="{C183D7F6-B498-43B3-948B-1728B52AA6E4}">
                  <adec:decorative xmlns:adec="http://schemas.microsoft.com/office/drawing/2017/decorative" val="1"/>
                </a:ext>
              </a:extLst>
            </p:cNvPr>
            <p:cNvSpPr/>
            <p:nvPr/>
          </p:nvSpPr>
          <p:spPr>
            <a:xfrm>
              <a:off x="507517" y="12171710"/>
              <a:ext cx="1048446" cy="291354"/>
            </a:xfrm>
            <a:custGeom>
              <a:avLst/>
              <a:gdLst>
                <a:gd name="connsiteX0" fmla="*/ 902763 w 1048446"/>
                <a:gd name="connsiteY0" fmla="*/ 0 h 291354"/>
                <a:gd name="connsiteX1" fmla="*/ 147956 w 1048446"/>
                <a:gd name="connsiteY1" fmla="*/ 0 h 291354"/>
                <a:gd name="connsiteX2" fmla="*/ 4469 w 1048446"/>
                <a:gd name="connsiteY2" fmla="*/ 109149 h 291354"/>
                <a:gd name="connsiteX3" fmla="*/ 145685 w 1048446"/>
                <a:gd name="connsiteY3" fmla="*/ 291355 h 291354"/>
                <a:gd name="connsiteX4" fmla="*/ 900477 w 1048446"/>
                <a:gd name="connsiteY4" fmla="*/ 291355 h 291354"/>
                <a:gd name="connsiteX5" fmla="*/ 1043979 w 1048446"/>
                <a:gd name="connsiteY5" fmla="*/ 182220 h 291354"/>
                <a:gd name="connsiteX6" fmla="*/ 902763 w 104844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6" h="291354">
                  <a:moveTo>
                    <a:pt x="902763" y="0"/>
                  </a:moveTo>
                  <a:lnTo>
                    <a:pt x="147956" y="0"/>
                  </a:lnTo>
                  <a:cubicBezTo>
                    <a:pt x="81033" y="0"/>
                    <a:pt x="20369" y="44141"/>
                    <a:pt x="4469" y="109149"/>
                  </a:cubicBezTo>
                  <a:cubicBezTo>
                    <a:pt x="-19038" y="205219"/>
                    <a:pt x="53437" y="291355"/>
                    <a:pt x="145685" y="291355"/>
                  </a:cubicBezTo>
                  <a:lnTo>
                    <a:pt x="900477" y="291355"/>
                  </a:lnTo>
                  <a:cubicBezTo>
                    <a:pt x="967400" y="291355"/>
                    <a:pt x="1028067" y="247214"/>
                    <a:pt x="1043979" y="182220"/>
                  </a:cubicBezTo>
                  <a:cubicBezTo>
                    <a:pt x="1067485" y="86150"/>
                    <a:pt x="994996" y="0"/>
                    <a:pt x="902763" y="0"/>
                  </a:cubicBezTo>
                  <a:close/>
                </a:path>
              </a:pathLst>
            </a:custGeom>
            <a:grpFill/>
            <a:ln w="360" cap="flat">
              <a:noFill/>
              <a:prstDash val="solid"/>
              <a:miter/>
            </a:ln>
          </p:spPr>
          <p:txBody>
            <a:bodyPr rtlCol="0" anchor="ctr"/>
            <a:lstStyle/>
            <a:p>
              <a:endParaRPr lang="fi-FI" sz="900"/>
            </a:p>
          </p:txBody>
        </p:sp>
        <p:sp>
          <p:nvSpPr>
            <p:cNvPr id="34" name="Vapaamuotoinen: Muoto 33">
              <a:extLst>
                <a:ext uri="{FF2B5EF4-FFF2-40B4-BE49-F238E27FC236}">
                  <a16:creationId xmlns:a16="http://schemas.microsoft.com/office/drawing/2014/main" id="{7C8DFD10-BE3B-E088-3026-99244A8F2FFB}"/>
                </a:ext>
                <a:ext uri="{C183D7F6-B498-43B3-948B-1728B52AA6E4}">
                  <adec:decorative xmlns:adec="http://schemas.microsoft.com/office/drawing/2017/decorative" val="1"/>
                </a:ext>
              </a:extLst>
            </p:cNvPr>
            <p:cNvSpPr/>
            <p:nvPr/>
          </p:nvSpPr>
          <p:spPr>
            <a:xfrm>
              <a:off x="507514" y="12723727"/>
              <a:ext cx="571449" cy="291357"/>
            </a:xfrm>
            <a:custGeom>
              <a:avLst/>
              <a:gdLst>
                <a:gd name="connsiteX0" fmla="*/ 145684 w 571449"/>
                <a:gd name="connsiteY0" fmla="*/ 291357 h 291357"/>
                <a:gd name="connsiteX1" fmla="*/ 423480 w 571449"/>
                <a:gd name="connsiteY1" fmla="*/ 291357 h 291357"/>
                <a:gd name="connsiteX2" fmla="*/ 566981 w 571449"/>
                <a:gd name="connsiteY2" fmla="*/ 182206 h 291357"/>
                <a:gd name="connsiteX3" fmla="*/ 425766 w 571449"/>
                <a:gd name="connsiteY3" fmla="*/ 0 h 291357"/>
                <a:gd name="connsiteX4" fmla="*/ 147970 w 571449"/>
                <a:gd name="connsiteY4" fmla="*/ 0 h 291357"/>
                <a:gd name="connsiteX5" fmla="*/ 4469 w 571449"/>
                <a:gd name="connsiteY5" fmla="*/ 109149 h 291357"/>
                <a:gd name="connsiteX6" fmla="*/ 145684 w 57144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7">
                  <a:moveTo>
                    <a:pt x="145684" y="291357"/>
                  </a:moveTo>
                  <a:lnTo>
                    <a:pt x="423480" y="291357"/>
                  </a:lnTo>
                  <a:cubicBezTo>
                    <a:pt x="490403" y="291357"/>
                    <a:pt x="551067" y="247214"/>
                    <a:pt x="566981" y="182206"/>
                  </a:cubicBezTo>
                  <a:cubicBezTo>
                    <a:pt x="590488" y="86138"/>
                    <a:pt x="517999" y="0"/>
                    <a:pt x="425766" y="0"/>
                  </a:cubicBezTo>
                  <a:lnTo>
                    <a:pt x="147970" y="0"/>
                  </a:lnTo>
                  <a:cubicBezTo>
                    <a:pt x="81043" y="0"/>
                    <a:pt x="20380" y="44141"/>
                    <a:pt x="4469" y="109149"/>
                  </a:cubicBezTo>
                  <a:cubicBezTo>
                    <a:pt x="-19038" y="205205"/>
                    <a:pt x="53447" y="291357"/>
                    <a:pt x="145684" y="291357"/>
                  </a:cubicBezTo>
                  <a:close/>
                </a:path>
              </a:pathLst>
            </a:custGeom>
            <a:grpFill/>
            <a:ln w="360" cap="flat">
              <a:noFill/>
              <a:prstDash val="solid"/>
              <a:miter/>
            </a:ln>
          </p:spPr>
          <p:txBody>
            <a:bodyPr rtlCol="0" anchor="ctr"/>
            <a:lstStyle/>
            <a:p>
              <a:endParaRPr lang="fi-FI" sz="900"/>
            </a:p>
          </p:txBody>
        </p:sp>
        <p:sp>
          <p:nvSpPr>
            <p:cNvPr id="35" name="Vapaamuotoinen: Muoto 34">
              <a:extLst>
                <a:ext uri="{FF2B5EF4-FFF2-40B4-BE49-F238E27FC236}">
                  <a16:creationId xmlns:a16="http://schemas.microsoft.com/office/drawing/2014/main" id="{BD59A6B2-42C4-E156-FCB0-25A29AFB916B}"/>
                </a:ext>
                <a:ext uri="{C183D7F6-B498-43B3-948B-1728B52AA6E4}">
                  <adec:decorative xmlns:adec="http://schemas.microsoft.com/office/drawing/2017/decorative" val="1"/>
                </a:ext>
              </a:extLst>
            </p:cNvPr>
            <p:cNvSpPr/>
            <p:nvPr/>
          </p:nvSpPr>
          <p:spPr>
            <a:xfrm>
              <a:off x="2815667" y="11624733"/>
              <a:ext cx="1028522" cy="291358"/>
            </a:xfrm>
            <a:custGeom>
              <a:avLst/>
              <a:gdLst>
                <a:gd name="connsiteX0" fmla="*/ 884604 w 1028522"/>
                <a:gd name="connsiteY0" fmla="*/ 0 h 291358"/>
                <a:gd name="connsiteX1" fmla="*/ 143905 w 1028522"/>
                <a:gd name="connsiteY1" fmla="*/ 0 h 291358"/>
                <a:gd name="connsiteX2" fmla="*/ 0 w 1028522"/>
                <a:gd name="connsiteY2" fmla="*/ 143908 h 291358"/>
                <a:gd name="connsiteX3" fmla="*/ 0 w 1028522"/>
                <a:gd name="connsiteY3" fmla="*/ 147450 h 291358"/>
                <a:gd name="connsiteX4" fmla="*/ 143905 w 1028522"/>
                <a:gd name="connsiteY4" fmla="*/ 291359 h 291358"/>
                <a:gd name="connsiteX5" fmla="*/ 884604 w 1028522"/>
                <a:gd name="connsiteY5" fmla="*/ 291359 h 291358"/>
                <a:gd name="connsiteX6" fmla="*/ 1028523 w 1028522"/>
                <a:gd name="connsiteY6" fmla="*/ 147450 h 291358"/>
                <a:gd name="connsiteX7" fmla="*/ 1028523 w 1028522"/>
                <a:gd name="connsiteY7" fmla="*/ 143908 h 291358"/>
                <a:gd name="connsiteX8" fmla="*/ 884604 w 1028522"/>
                <a:gd name="connsiteY8"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22" h="291358">
                  <a:moveTo>
                    <a:pt x="884604" y="0"/>
                  </a:moveTo>
                  <a:lnTo>
                    <a:pt x="143905" y="0"/>
                  </a:lnTo>
                  <a:cubicBezTo>
                    <a:pt x="64436" y="0"/>
                    <a:pt x="0" y="64436"/>
                    <a:pt x="0" y="143908"/>
                  </a:cubicBezTo>
                  <a:lnTo>
                    <a:pt x="0" y="147450"/>
                  </a:lnTo>
                  <a:cubicBezTo>
                    <a:pt x="0" y="226933"/>
                    <a:pt x="64436" y="291359"/>
                    <a:pt x="143905" y="291359"/>
                  </a:cubicBezTo>
                  <a:lnTo>
                    <a:pt x="884604" y="291359"/>
                  </a:lnTo>
                  <a:cubicBezTo>
                    <a:pt x="964087" y="291359"/>
                    <a:pt x="1028523" y="226933"/>
                    <a:pt x="1028523" y="147450"/>
                  </a:cubicBezTo>
                  <a:lnTo>
                    <a:pt x="1028523" y="143908"/>
                  </a:lnTo>
                  <a:cubicBezTo>
                    <a:pt x="1028523" y="64436"/>
                    <a:pt x="964087" y="0"/>
                    <a:pt x="884604" y="0"/>
                  </a:cubicBezTo>
                  <a:close/>
                </a:path>
              </a:pathLst>
            </a:custGeom>
            <a:grpFill/>
            <a:ln w="360" cap="flat">
              <a:noFill/>
              <a:prstDash val="solid"/>
              <a:miter/>
            </a:ln>
          </p:spPr>
          <p:txBody>
            <a:bodyPr rtlCol="0" anchor="ctr"/>
            <a:lstStyle/>
            <a:p>
              <a:endParaRPr lang="fi-FI" sz="900"/>
            </a:p>
          </p:txBody>
        </p:sp>
        <p:sp>
          <p:nvSpPr>
            <p:cNvPr id="36" name="Vapaamuotoinen: Muoto 35">
              <a:extLst>
                <a:ext uri="{FF2B5EF4-FFF2-40B4-BE49-F238E27FC236}">
                  <a16:creationId xmlns:a16="http://schemas.microsoft.com/office/drawing/2014/main" id="{B85A55FE-2754-5755-2114-242CD624ED03}"/>
                </a:ext>
                <a:ext uri="{C183D7F6-B498-43B3-948B-1728B52AA6E4}">
                  <adec:decorative xmlns:adec="http://schemas.microsoft.com/office/drawing/2017/decorative" val="1"/>
                </a:ext>
              </a:extLst>
            </p:cNvPr>
            <p:cNvSpPr/>
            <p:nvPr/>
          </p:nvSpPr>
          <p:spPr>
            <a:xfrm>
              <a:off x="1798727" y="12171429"/>
              <a:ext cx="906259" cy="291358"/>
            </a:xfrm>
            <a:custGeom>
              <a:avLst/>
              <a:gdLst>
                <a:gd name="connsiteX0" fmla="*/ 760578 w 906259"/>
                <a:gd name="connsiteY0" fmla="*/ 0 h 291358"/>
                <a:gd name="connsiteX1" fmla="*/ 147967 w 906259"/>
                <a:gd name="connsiteY1" fmla="*/ 0 h 291358"/>
                <a:gd name="connsiteX2" fmla="*/ 4465 w 906259"/>
                <a:gd name="connsiteY2" fmla="*/ 109149 h 291358"/>
                <a:gd name="connsiteX3" fmla="*/ 145681 w 906259"/>
                <a:gd name="connsiteY3" fmla="*/ 291359 h 291358"/>
                <a:gd name="connsiteX4" fmla="*/ 758303 w 906259"/>
                <a:gd name="connsiteY4" fmla="*/ 291359 h 291358"/>
                <a:gd name="connsiteX5" fmla="*/ 901791 w 906259"/>
                <a:gd name="connsiteY5" fmla="*/ 182221 h 291358"/>
                <a:gd name="connsiteX6" fmla="*/ 760578 w 906259"/>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59" h="291358">
                  <a:moveTo>
                    <a:pt x="760578" y="0"/>
                  </a:moveTo>
                  <a:lnTo>
                    <a:pt x="147967" y="0"/>
                  </a:lnTo>
                  <a:cubicBezTo>
                    <a:pt x="81040" y="0"/>
                    <a:pt x="20376" y="44145"/>
                    <a:pt x="4465" y="109149"/>
                  </a:cubicBezTo>
                  <a:cubicBezTo>
                    <a:pt x="-19030" y="205219"/>
                    <a:pt x="53444" y="291359"/>
                    <a:pt x="145681" y="291359"/>
                  </a:cubicBezTo>
                  <a:lnTo>
                    <a:pt x="758303" y="291359"/>
                  </a:lnTo>
                  <a:cubicBezTo>
                    <a:pt x="825216" y="291359"/>
                    <a:pt x="885880" y="247214"/>
                    <a:pt x="901791" y="182221"/>
                  </a:cubicBezTo>
                  <a:cubicBezTo>
                    <a:pt x="925297" y="86150"/>
                    <a:pt x="852812" y="0"/>
                    <a:pt x="760578" y="0"/>
                  </a:cubicBezTo>
                  <a:close/>
                </a:path>
              </a:pathLst>
            </a:custGeom>
            <a:grpFill/>
            <a:ln w="360" cap="flat">
              <a:noFill/>
              <a:prstDash val="solid"/>
              <a:miter/>
            </a:ln>
          </p:spPr>
          <p:txBody>
            <a:bodyPr rtlCol="0" anchor="ctr"/>
            <a:lstStyle/>
            <a:p>
              <a:endParaRPr lang="fi-FI" sz="900"/>
            </a:p>
          </p:txBody>
        </p:sp>
        <p:sp>
          <p:nvSpPr>
            <p:cNvPr id="37" name="Vapaamuotoinen: Muoto 36">
              <a:extLst>
                <a:ext uri="{FF2B5EF4-FFF2-40B4-BE49-F238E27FC236}">
                  <a16:creationId xmlns:a16="http://schemas.microsoft.com/office/drawing/2014/main" id="{262A5A64-8FA7-D0E8-78B7-E4081E7D2EDD}"/>
                </a:ext>
                <a:ext uri="{C183D7F6-B498-43B3-948B-1728B52AA6E4}">
                  <adec:decorative xmlns:adec="http://schemas.microsoft.com/office/drawing/2017/decorative" val="1"/>
                </a:ext>
              </a:extLst>
            </p:cNvPr>
            <p:cNvSpPr/>
            <p:nvPr/>
          </p:nvSpPr>
          <p:spPr>
            <a:xfrm>
              <a:off x="2051306" y="12722086"/>
              <a:ext cx="1509059" cy="291357"/>
            </a:xfrm>
            <a:custGeom>
              <a:avLst/>
              <a:gdLst>
                <a:gd name="connsiteX0" fmla="*/ 145684 w 1509059"/>
                <a:gd name="connsiteY0" fmla="*/ 291357 h 291357"/>
                <a:gd name="connsiteX1" fmla="*/ 1361090 w 1509059"/>
                <a:gd name="connsiteY1" fmla="*/ 291357 h 291357"/>
                <a:gd name="connsiteX2" fmla="*/ 1504592 w 1509059"/>
                <a:gd name="connsiteY2" fmla="*/ 182220 h 291357"/>
                <a:gd name="connsiteX3" fmla="*/ 1363376 w 1509059"/>
                <a:gd name="connsiteY3" fmla="*/ 0 h 291357"/>
                <a:gd name="connsiteX4" fmla="*/ 147970 w 1509059"/>
                <a:gd name="connsiteY4" fmla="*/ 0 h 291357"/>
                <a:gd name="connsiteX5" fmla="*/ 4468 w 1509059"/>
                <a:gd name="connsiteY5" fmla="*/ 109133 h 291357"/>
                <a:gd name="connsiteX6" fmla="*/ 145684 w 150905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9" h="291357">
                  <a:moveTo>
                    <a:pt x="145684" y="291357"/>
                  </a:moveTo>
                  <a:lnTo>
                    <a:pt x="1361090" y="291357"/>
                  </a:lnTo>
                  <a:cubicBezTo>
                    <a:pt x="1428014" y="291357"/>
                    <a:pt x="1488681" y="247214"/>
                    <a:pt x="1504592" y="182220"/>
                  </a:cubicBezTo>
                  <a:cubicBezTo>
                    <a:pt x="1528098" y="86138"/>
                    <a:pt x="1455609" y="0"/>
                    <a:pt x="1363376" y="0"/>
                  </a:cubicBezTo>
                  <a:lnTo>
                    <a:pt x="147970" y="0"/>
                  </a:lnTo>
                  <a:cubicBezTo>
                    <a:pt x="81047" y="0"/>
                    <a:pt x="20379" y="44139"/>
                    <a:pt x="4468" y="109133"/>
                  </a:cubicBezTo>
                  <a:cubicBezTo>
                    <a:pt x="-19038" y="205204"/>
                    <a:pt x="53451" y="291357"/>
                    <a:pt x="145684" y="291357"/>
                  </a:cubicBezTo>
                  <a:close/>
                </a:path>
              </a:pathLst>
            </a:custGeom>
            <a:grpFill/>
            <a:ln w="360" cap="flat">
              <a:noFill/>
              <a:prstDash val="solid"/>
              <a:miter/>
            </a:ln>
          </p:spPr>
          <p:txBody>
            <a:bodyPr rtlCol="0" anchor="ctr"/>
            <a:lstStyle/>
            <a:p>
              <a:endParaRPr lang="fi-FI" sz="900"/>
            </a:p>
          </p:txBody>
        </p:sp>
        <p:sp>
          <p:nvSpPr>
            <p:cNvPr id="38" name="Vapaamuotoinen: Muoto 37">
              <a:extLst>
                <a:ext uri="{FF2B5EF4-FFF2-40B4-BE49-F238E27FC236}">
                  <a16:creationId xmlns:a16="http://schemas.microsoft.com/office/drawing/2014/main" id="{0F19F9A9-E154-4C89-D6DF-7009EBAF939A}"/>
                </a:ext>
                <a:ext uri="{C183D7F6-B498-43B3-948B-1728B52AA6E4}">
                  <adec:decorative xmlns:adec="http://schemas.microsoft.com/office/drawing/2017/decorative" val="1"/>
                </a:ext>
              </a:extLst>
            </p:cNvPr>
            <p:cNvSpPr/>
            <p:nvPr/>
          </p:nvSpPr>
          <p:spPr>
            <a:xfrm>
              <a:off x="6051682" y="11624733"/>
              <a:ext cx="901645" cy="291358"/>
            </a:xfrm>
            <a:custGeom>
              <a:avLst/>
              <a:gdLst>
                <a:gd name="connsiteX0" fmla="*/ 757740 w 901645"/>
                <a:gd name="connsiteY0" fmla="*/ 0 h 291358"/>
                <a:gd name="connsiteX1" fmla="*/ 143908 w 901645"/>
                <a:gd name="connsiteY1" fmla="*/ 0 h 291358"/>
                <a:gd name="connsiteX2" fmla="*/ 0 w 901645"/>
                <a:gd name="connsiteY2" fmla="*/ 143908 h 291358"/>
                <a:gd name="connsiteX3" fmla="*/ 0 w 901645"/>
                <a:gd name="connsiteY3" fmla="*/ 147450 h 291358"/>
                <a:gd name="connsiteX4" fmla="*/ 143908 w 901645"/>
                <a:gd name="connsiteY4" fmla="*/ 291359 h 291358"/>
                <a:gd name="connsiteX5" fmla="*/ 757740 w 901645"/>
                <a:gd name="connsiteY5" fmla="*/ 291359 h 291358"/>
                <a:gd name="connsiteX6" fmla="*/ 901645 w 901645"/>
                <a:gd name="connsiteY6" fmla="*/ 147450 h 291358"/>
                <a:gd name="connsiteX7" fmla="*/ 901645 w 901645"/>
                <a:gd name="connsiteY7" fmla="*/ 143908 h 291358"/>
                <a:gd name="connsiteX8" fmla="*/ 757740 w 901645"/>
                <a:gd name="connsiteY8"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5" h="291358">
                  <a:moveTo>
                    <a:pt x="757740" y="0"/>
                  </a:moveTo>
                  <a:lnTo>
                    <a:pt x="143908" y="0"/>
                  </a:lnTo>
                  <a:cubicBezTo>
                    <a:pt x="64426" y="0"/>
                    <a:pt x="0" y="64436"/>
                    <a:pt x="0" y="143908"/>
                  </a:cubicBezTo>
                  <a:lnTo>
                    <a:pt x="0" y="147450"/>
                  </a:lnTo>
                  <a:cubicBezTo>
                    <a:pt x="0" y="226933"/>
                    <a:pt x="64426" y="291359"/>
                    <a:pt x="143908" y="291359"/>
                  </a:cubicBezTo>
                  <a:lnTo>
                    <a:pt x="757740" y="291359"/>
                  </a:lnTo>
                  <a:cubicBezTo>
                    <a:pt x="837223" y="291359"/>
                    <a:pt x="901645" y="226933"/>
                    <a:pt x="901645" y="147450"/>
                  </a:cubicBezTo>
                  <a:lnTo>
                    <a:pt x="901645" y="143908"/>
                  </a:lnTo>
                  <a:cubicBezTo>
                    <a:pt x="901645" y="64436"/>
                    <a:pt x="837223" y="0"/>
                    <a:pt x="757740" y="0"/>
                  </a:cubicBezTo>
                  <a:close/>
                </a:path>
              </a:pathLst>
            </a:custGeom>
            <a:grpFill/>
            <a:ln w="360" cap="flat">
              <a:noFill/>
              <a:prstDash val="solid"/>
              <a:miter/>
            </a:ln>
          </p:spPr>
          <p:txBody>
            <a:bodyPr rtlCol="0" anchor="ctr"/>
            <a:lstStyle/>
            <a:p>
              <a:endParaRPr lang="fi-FI" sz="900"/>
            </a:p>
          </p:txBody>
        </p:sp>
        <p:sp>
          <p:nvSpPr>
            <p:cNvPr id="39" name="Vapaamuotoinen: Muoto 38">
              <a:extLst>
                <a:ext uri="{FF2B5EF4-FFF2-40B4-BE49-F238E27FC236}">
                  <a16:creationId xmlns:a16="http://schemas.microsoft.com/office/drawing/2014/main" id="{27BD9365-45F1-1259-23A8-8A90CB9F6F45}"/>
                </a:ext>
                <a:ext uri="{C183D7F6-B498-43B3-948B-1728B52AA6E4}">
                  <adec:decorative xmlns:adec="http://schemas.microsoft.com/office/drawing/2017/decorative" val="1"/>
                </a:ext>
              </a:extLst>
            </p:cNvPr>
            <p:cNvSpPr/>
            <p:nvPr/>
          </p:nvSpPr>
          <p:spPr>
            <a:xfrm>
              <a:off x="4360341" y="11624733"/>
              <a:ext cx="917198" cy="291358"/>
            </a:xfrm>
            <a:custGeom>
              <a:avLst/>
              <a:gdLst>
                <a:gd name="connsiteX0" fmla="*/ 771517 w 917198"/>
                <a:gd name="connsiteY0" fmla="*/ 0 h 291358"/>
                <a:gd name="connsiteX1" fmla="*/ 147970 w 917198"/>
                <a:gd name="connsiteY1" fmla="*/ 0 h 291358"/>
                <a:gd name="connsiteX2" fmla="*/ 4468 w 917198"/>
                <a:gd name="connsiteY2" fmla="*/ 109149 h 291358"/>
                <a:gd name="connsiteX3" fmla="*/ 145684 w 917198"/>
                <a:gd name="connsiteY3" fmla="*/ 291359 h 291358"/>
                <a:gd name="connsiteX4" fmla="*/ 769242 w 917198"/>
                <a:gd name="connsiteY4" fmla="*/ 291359 h 291358"/>
                <a:gd name="connsiteX5" fmla="*/ 912730 w 917198"/>
                <a:gd name="connsiteY5" fmla="*/ 182220 h 291358"/>
                <a:gd name="connsiteX6" fmla="*/ 771517 w 917198"/>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8">
                  <a:moveTo>
                    <a:pt x="771517" y="0"/>
                  </a:moveTo>
                  <a:lnTo>
                    <a:pt x="147970" y="0"/>
                  </a:lnTo>
                  <a:cubicBezTo>
                    <a:pt x="81046" y="0"/>
                    <a:pt x="20383" y="44141"/>
                    <a:pt x="4468" y="109149"/>
                  </a:cubicBezTo>
                  <a:cubicBezTo>
                    <a:pt x="-19038" y="205219"/>
                    <a:pt x="53450" y="291359"/>
                    <a:pt x="145684" y="291359"/>
                  </a:cubicBezTo>
                  <a:lnTo>
                    <a:pt x="769242" y="291359"/>
                  </a:lnTo>
                  <a:cubicBezTo>
                    <a:pt x="836155" y="291359"/>
                    <a:pt x="896818" y="247214"/>
                    <a:pt x="912730" y="182220"/>
                  </a:cubicBezTo>
                  <a:cubicBezTo>
                    <a:pt x="936236" y="86150"/>
                    <a:pt x="863751" y="0"/>
                    <a:pt x="771517" y="0"/>
                  </a:cubicBezTo>
                  <a:close/>
                </a:path>
              </a:pathLst>
            </a:custGeom>
            <a:grpFill/>
            <a:ln w="360" cap="flat">
              <a:noFill/>
              <a:prstDash val="solid"/>
              <a:miter/>
            </a:ln>
          </p:spPr>
          <p:txBody>
            <a:bodyPr rtlCol="0" anchor="ctr"/>
            <a:lstStyle/>
            <a:p>
              <a:endParaRPr lang="fi-FI" sz="900"/>
            </a:p>
          </p:txBody>
        </p:sp>
        <p:sp>
          <p:nvSpPr>
            <p:cNvPr id="40" name="Vapaamuotoinen: Muoto 39">
              <a:extLst>
                <a:ext uri="{FF2B5EF4-FFF2-40B4-BE49-F238E27FC236}">
                  <a16:creationId xmlns:a16="http://schemas.microsoft.com/office/drawing/2014/main" id="{9128A21C-8CCB-C834-6983-CCEEA0806653}"/>
                </a:ext>
                <a:ext uri="{C183D7F6-B498-43B3-948B-1728B52AA6E4}">
                  <adec:decorative xmlns:adec="http://schemas.microsoft.com/office/drawing/2017/decorative" val="1"/>
                </a:ext>
              </a:extLst>
            </p:cNvPr>
            <p:cNvSpPr/>
            <p:nvPr/>
          </p:nvSpPr>
          <p:spPr>
            <a:xfrm>
              <a:off x="3516328" y="12171429"/>
              <a:ext cx="1286212" cy="291358"/>
            </a:xfrm>
            <a:custGeom>
              <a:avLst/>
              <a:gdLst>
                <a:gd name="connsiteX0" fmla="*/ 1140528 w 1286212"/>
                <a:gd name="connsiteY0" fmla="*/ 0 h 291358"/>
                <a:gd name="connsiteX1" fmla="*/ 147956 w 1286212"/>
                <a:gd name="connsiteY1" fmla="*/ 0 h 291358"/>
                <a:gd name="connsiteX2" fmla="*/ 4469 w 1286212"/>
                <a:gd name="connsiteY2" fmla="*/ 109149 h 291358"/>
                <a:gd name="connsiteX3" fmla="*/ 145671 w 1286212"/>
                <a:gd name="connsiteY3" fmla="*/ 291359 h 291358"/>
                <a:gd name="connsiteX4" fmla="*/ 1138242 w 1286212"/>
                <a:gd name="connsiteY4" fmla="*/ 291359 h 291358"/>
                <a:gd name="connsiteX5" fmla="*/ 1281744 w 1286212"/>
                <a:gd name="connsiteY5" fmla="*/ 182221 h 291358"/>
                <a:gd name="connsiteX6" fmla="*/ 1140528 w 128621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2" h="291358">
                  <a:moveTo>
                    <a:pt x="1140528" y="0"/>
                  </a:moveTo>
                  <a:lnTo>
                    <a:pt x="147956" y="0"/>
                  </a:lnTo>
                  <a:cubicBezTo>
                    <a:pt x="81043" y="0"/>
                    <a:pt x="20369" y="44145"/>
                    <a:pt x="4469" y="109149"/>
                  </a:cubicBezTo>
                  <a:cubicBezTo>
                    <a:pt x="-19038" y="205219"/>
                    <a:pt x="53437" y="291359"/>
                    <a:pt x="145671" y="291359"/>
                  </a:cubicBezTo>
                  <a:lnTo>
                    <a:pt x="1138242" y="291359"/>
                  </a:lnTo>
                  <a:cubicBezTo>
                    <a:pt x="1205169" y="291359"/>
                    <a:pt x="1265833" y="247214"/>
                    <a:pt x="1281744" y="182221"/>
                  </a:cubicBezTo>
                  <a:cubicBezTo>
                    <a:pt x="1305251" y="86150"/>
                    <a:pt x="1232765" y="0"/>
                    <a:pt x="1140528" y="0"/>
                  </a:cubicBezTo>
                  <a:close/>
                </a:path>
              </a:pathLst>
            </a:custGeom>
            <a:grpFill/>
            <a:ln w="360" cap="flat">
              <a:noFill/>
              <a:prstDash val="solid"/>
              <a:miter/>
            </a:ln>
          </p:spPr>
          <p:txBody>
            <a:bodyPr rtlCol="0" anchor="ctr"/>
            <a:lstStyle/>
            <a:p>
              <a:endParaRPr lang="fi-FI" sz="900"/>
            </a:p>
          </p:txBody>
        </p:sp>
        <p:sp>
          <p:nvSpPr>
            <p:cNvPr id="41" name="Vapaamuotoinen: Muoto 40">
              <a:extLst>
                <a:ext uri="{FF2B5EF4-FFF2-40B4-BE49-F238E27FC236}">
                  <a16:creationId xmlns:a16="http://schemas.microsoft.com/office/drawing/2014/main" id="{A60AF286-A02C-EB41-AB85-6D871385904E}"/>
                </a:ext>
                <a:ext uri="{C183D7F6-B498-43B3-948B-1728B52AA6E4}">
                  <adec:decorative xmlns:adec="http://schemas.microsoft.com/office/drawing/2017/decorative" val="1"/>
                </a:ext>
              </a:extLst>
            </p:cNvPr>
            <p:cNvSpPr/>
            <p:nvPr/>
          </p:nvSpPr>
          <p:spPr>
            <a:xfrm>
              <a:off x="4015136" y="12722086"/>
              <a:ext cx="987070" cy="291357"/>
            </a:xfrm>
            <a:custGeom>
              <a:avLst/>
              <a:gdLst>
                <a:gd name="connsiteX0" fmla="*/ 145684 w 987070"/>
                <a:gd name="connsiteY0" fmla="*/ 291357 h 291357"/>
                <a:gd name="connsiteX1" fmla="*/ 839114 w 987070"/>
                <a:gd name="connsiteY1" fmla="*/ 291357 h 291357"/>
                <a:gd name="connsiteX2" fmla="*/ 982602 w 987070"/>
                <a:gd name="connsiteY2" fmla="*/ 182220 h 291357"/>
                <a:gd name="connsiteX3" fmla="*/ 841389 w 987070"/>
                <a:gd name="connsiteY3" fmla="*/ 0 h 291357"/>
                <a:gd name="connsiteX4" fmla="*/ 147970 w 987070"/>
                <a:gd name="connsiteY4" fmla="*/ 0 h 291357"/>
                <a:gd name="connsiteX5" fmla="*/ 4468 w 987070"/>
                <a:gd name="connsiteY5" fmla="*/ 109133 h 291357"/>
                <a:gd name="connsiteX6" fmla="*/ 145684 w 987070"/>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0" h="291357">
                  <a:moveTo>
                    <a:pt x="145684" y="291357"/>
                  </a:moveTo>
                  <a:lnTo>
                    <a:pt x="839114" y="291357"/>
                  </a:lnTo>
                  <a:cubicBezTo>
                    <a:pt x="906038" y="291357"/>
                    <a:pt x="966705" y="247214"/>
                    <a:pt x="982602" y="182220"/>
                  </a:cubicBezTo>
                  <a:cubicBezTo>
                    <a:pt x="1006108" y="86138"/>
                    <a:pt x="933634" y="0"/>
                    <a:pt x="841389" y="0"/>
                  </a:cubicBezTo>
                  <a:lnTo>
                    <a:pt x="147970" y="0"/>
                  </a:lnTo>
                  <a:cubicBezTo>
                    <a:pt x="81046" y="0"/>
                    <a:pt x="20383" y="44139"/>
                    <a:pt x="4468" y="109133"/>
                  </a:cubicBezTo>
                  <a:cubicBezTo>
                    <a:pt x="-19038" y="205204"/>
                    <a:pt x="53450" y="291357"/>
                    <a:pt x="145684" y="291357"/>
                  </a:cubicBezTo>
                  <a:close/>
                </a:path>
              </a:pathLst>
            </a:custGeom>
            <a:grpFill/>
            <a:ln w="360" cap="flat">
              <a:noFill/>
              <a:prstDash val="solid"/>
              <a:miter/>
            </a:ln>
          </p:spPr>
          <p:txBody>
            <a:bodyPr rtlCol="0" anchor="ctr"/>
            <a:lstStyle/>
            <a:p>
              <a:endParaRPr lang="fi-FI" sz="900"/>
            </a:p>
          </p:txBody>
        </p:sp>
        <p:sp>
          <p:nvSpPr>
            <p:cNvPr id="42" name="Vapaamuotoinen: Muoto 41">
              <a:extLst>
                <a:ext uri="{FF2B5EF4-FFF2-40B4-BE49-F238E27FC236}">
                  <a16:creationId xmlns:a16="http://schemas.microsoft.com/office/drawing/2014/main" id="{65FDA9C1-B1CC-2564-7B30-ABE40395BF4C}"/>
                </a:ext>
                <a:ext uri="{C183D7F6-B498-43B3-948B-1728B52AA6E4}">
                  <adec:decorative xmlns:adec="http://schemas.microsoft.com/office/drawing/2017/decorative" val="1"/>
                </a:ext>
              </a:extLst>
            </p:cNvPr>
            <p:cNvSpPr/>
            <p:nvPr/>
          </p:nvSpPr>
          <p:spPr>
            <a:xfrm>
              <a:off x="9384657" y="12171433"/>
              <a:ext cx="428648" cy="291357"/>
            </a:xfrm>
            <a:custGeom>
              <a:avLst/>
              <a:gdLst>
                <a:gd name="connsiteX0" fmla="*/ 145683 w 428648"/>
                <a:gd name="connsiteY0" fmla="*/ 291357 h 291357"/>
                <a:gd name="connsiteX1" fmla="*/ 280690 w 428648"/>
                <a:gd name="connsiteY1" fmla="*/ 291357 h 291357"/>
                <a:gd name="connsiteX2" fmla="*/ 424180 w 428648"/>
                <a:gd name="connsiteY2" fmla="*/ 182206 h 291357"/>
                <a:gd name="connsiteX3" fmla="*/ 282975 w 428648"/>
                <a:gd name="connsiteY3" fmla="*/ 0 h 291357"/>
                <a:gd name="connsiteX4" fmla="*/ 147958 w 428648"/>
                <a:gd name="connsiteY4" fmla="*/ 0 h 291357"/>
                <a:gd name="connsiteX5" fmla="*/ 4467 w 428648"/>
                <a:gd name="connsiteY5" fmla="*/ 109149 h 291357"/>
                <a:gd name="connsiteX6" fmla="*/ 145683 w 428648"/>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48" h="291357">
                  <a:moveTo>
                    <a:pt x="145683" y="291357"/>
                  </a:moveTo>
                  <a:lnTo>
                    <a:pt x="280690" y="291357"/>
                  </a:lnTo>
                  <a:cubicBezTo>
                    <a:pt x="347617" y="291357"/>
                    <a:pt x="408280" y="247214"/>
                    <a:pt x="424180" y="182206"/>
                  </a:cubicBezTo>
                  <a:cubicBezTo>
                    <a:pt x="447683" y="86138"/>
                    <a:pt x="375209" y="0"/>
                    <a:pt x="282975" y="0"/>
                  </a:cubicBezTo>
                  <a:lnTo>
                    <a:pt x="147958" y="0"/>
                  </a:lnTo>
                  <a:cubicBezTo>
                    <a:pt x="81045" y="0"/>
                    <a:pt x="20382" y="44141"/>
                    <a:pt x="4467" y="109149"/>
                  </a:cubicBezTo>
                  <a:cubicBezTo>
                    <a:pt x="-19036" y="205205"/>
                    <a:pt x="53449" y="291357"/>
                    <a:pt x="145683" y="291357"/>
                  </a:cubicBezTo>
                  <a:close/>
                </a:path>
              </a:pathLst>
            </a:custGeom>
            <a:grpFill/>
            <a:ln w="360" cap="flat">
              <a:noFill/>
              <a:prstDash val="solid"/>
              <a:miter/>
            </a:ln>
          </p:spPr>
          <p:txBody>
            <a:bodyPr rtlCol="0" anchor="ctr"/>
            <a:lstStyle/>
            <a:p>
              <a:endParaRPr lang="fi-FI" sz="900"/>
            </a:p>
          </p:txBody>
        </p:sp>
        <p:sp>
          <p:nvSpPr>
            <p:cNvPr id="43" name="Vapaamuotoinen: Muoto 42">
              <a:extLst>
                <a:ext uri="{FF2B5EF4-FFF2-40B4-BE49-F238E27FC236}">
                  <a16:creationId xmlns:a16="http://schemas.microsoft.com/office/drawing/2014/main" id="{D77001C4-DF20-1F6B-755A-E123BA57F02D}"/>
                </a:ext>
                <a:ext uri="{C183D7F6-B498-43B3-948B-1728B52AA6E4}">
                  <adec:decorative xmlns:adec="http://schemas.microsoft.com/office/drawing/2017/decorative" val="1"/>
                </a:ext>
              </a:extLst>
            </p:cNvPr>
            <p:cNvSpPr/>
            <p:nvPr/>
          </p:nvSpPr>
          <p:spPr>
            <a:xfrm>
              <a:off x="8103963" y="12722082"/>
              <a:ext cx="718135" cy="291357"/>
            </a:xfrm>
            <a:custGeom>
              <a:avLst/>
              <a:gdLst>
                <a:gd name="connsiteX0" fmla="*/ 572457 w 718135"/>
                <a:gd name="connsiteY0" fmla="*/ 0 h 291357"/>
                <a:gd name="connsiteX1" fmla="*/ 147960 w 718135"/>
                <a:gd name="connsiteY1" fmla="*/ 0 h 291357"/>
                <a:gd name="connsiteX2" fmla="*/ 4469 w 718135"/>
                <a:gd name="connsiteY2" fmla="*/ 109152 h 291357"/>
                <a:gd name="connsiteX3" fmla="*/ 145685 w 718135"/>
                <a:gd name="connsiteY3" fmla="*/ 291357 h 291357"/>
                <a:gd name="connsiteX4" fmla="*/ 570171 w 718135"/>
                <a:gd name="connsiteY4" fmla="*/ 291357 h 291357"/>
                <a:gd name="connsiteX5" fmla="*/ 713670 w 718135"/>
                <a:gd name="connsiteY5" fmla="*/ 182224 h 291357"/>
                <a:gd name="connsiteX6" fmla="*/ 572457 w 71813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5" h="291357">
                  <a:moveTo>
                    <a:pt x="572457" y="0"/>
                  </a:moveTo>
                  <a:lnTo>
                    <a:pt x="147960" y="0"/>
                  </a:lnTo>
                  <a:cubicBezTo>
                    <a:pt x="81033" y="0"/>
                    <a:pt x="20369" y="44144"/>
                    <a:pt x="4469" y="109152"/>
                  </a:cubicBezTo>
                  <a:cubicBezTo>
                    <a:pt x="-19037" y="205219"/>
                    <a:pt x="53437" y="291357"/>
                    <a:pt x="145685" y="291357"/>
                  </a:cubicBezTo>
                  <a:lnTo>
                    <a:pt x="570171" y="291357"/>
                  </a:lnTo>
                  <a:cubicBezTo>
                    <a:pt x="637095" y="291357"/>
                    <a:pt x="697758" y="247218"/>
                    <a:pt x="713670" y="182224"/>
                  </a:cubicBezTo>
                  <a:cubicBezTo>
                    <a:pt x="737165" y="86154"/>
                    <a:pt x="664691" y="0"/>
                    <a:pt x="572457" y="0"/>
                  </a:cubicBezTo>
                  <a:close/>
                </a:path>
              </a:pathLst>
            </a:custGeom>
            <a:grpFill/>
            <a:ln w="360" cap="flat">
              <a:noFill/>
              <a:prstDash val="solid"/>
              <a:miter/>
            </a:ln>
          </p:spPr>
          <p:txBody>
            <a:bodyPr rtlCol="0" anchor="ctr"/>
            <a:lstStyle/>
            <a:p>
              <a:endParaRPr lang="fi-FI" sz="900"/>
            </a:p>
          </p:txBody>
        </p:sp>
        <p:sp>
          <p:nvSpPr>
            <p:cNvPr id="44" name="Vapaamuotoinen: Muoto 43">
              <a:extLst>
                <a:ext uri="{FF2B5EF4-FFF2-40B4-BE49-F238E27FC236}">
                  <a16:creationId xmlns:a16="http://schemas.microsoft.com/office/drawing/2014/main" id="{F277DE12-618D-6E01-DA04-98BAE14EC45F}"/>
                </a:ext>
                <a:ext uri="{C183D7F6-B498-43B3-948B-1728B52AA6E4}">
                  <adec:decorative xmlns:adec="http://schemas.microsoft.com/office/drawing/2017/decorative" val="1"/>
                </a:ext>
              </a:extLst>
            </p:cNvPr>
            <p:cNvSpPr/>
            <p:nvPr/>
          </p:nvSpPr>
          <p:spPr>
            <a:xfrm>
              <a:off x="6780132" y="12171429"/>
              <a:ext cx="811835" cy="291358"/>
            </a:xfrm>
            <a:custGeom>
              <a:avLst/>
              <a:gdLst>
                <a:gd name="connsiteX0" fmla="*/ 666152 w 811835"/>
                <a:gd name="connsiteY0" fmla="*/ 0 h 291358"/>
                <a:gd name="connsiteX1" fmla="*/ 147960 w 811835"/>
                <a:gd name="connsiteY1" fmla="*/ 0 h 291358"/>
                <a:gd name="connsiteX2" fmla="*/ 4469 w 811835"/>
                <a:gd name="connsiteY2" fmla="*/ 109149 h 291358"/>
                <a:gd name="connsiteX3" fmla="*/ 145685 w 811835"/>
                <a:gd name="connsiteY3" fmla="*/ 291359 h 291358"/>
                <a:gd name="connsiteX4" fmla="*/ 663878 w 811835"/>
                <a:gd name="connsiteY4" fmla="*/ 291359 h 291358"/>
                <a:gd name="connsiteX5" fmla="*/ 807368 w 811835"/>
                <a:gd name="connsiteY5" fmla="*/ 182221 h 291358"/>
                <a:gd name="connsiteX6" fmla="*/ 666152 w 8118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5" h="291358">
                  <a:moveTo>
                    <a:pt x="666152" y="0"/>
                  </a:moveTo>
                  <a:lnTo>
                    <a:pt x="147960" y="0"/>
                  </a:lnTo>
                  <a:cubicBezTo>
                    <a:pt x="81047" y="0"/>
                    <a:pt x="20369" y="44145"/>
                    <a:pt x="4469" y="109149"/>
                  </a:cubicBezTo>
                  <a:cubicBezTo>
                    <a:pt x="-19038" y="205219"/>
                    <a:pt x="53437" y="291359"/>
                    <a:pt x="145685" y="291359"/>
                  </a:cubicBezTo>
                  <a:lnTo>
                    <a:pt x="663878" y="291359"/>
                  </a:lnTo>
                  <a:cubicBezTo>
                    <a:pt x="730790" y="291359"/>
                    <a:pt x="791453" y="247214"/>
                    <a:pt x="807368" y="182221"/>
                  </a:cubicBezTo>
                  <a:cubicBezTo>
                    <a:pt x="830871" y="86150"/>
                    <a:pt x="758386" y="0"/>
                    <a:pt x="666152" y="0"/>
                  </a:cubicBezTo>
                  <a:close/>
                </a:path>
              </a:pathLst>
            </a:custGeom>
            <a:grpFill/>
            <a:ln w="360" cap="flat">
              <a:noFill/>
              <a:prstDash val="solid"/>
              <a:miter/>
            </a:ln>
          </p:spPr>
          <p:txBody>
            <a:bodyPr rtlCol="0" anchor="ctr"/>
            <a:lstStyle/>
            <a:p>
              <a:endParaRPr lang="fi-FI" sz="900"/>
            </a:p>
          </p:txBody>
        </p:sp>
        <p:sp>
          <p:nvSpPr>
            <p:cNvPr id="45" name="Vapaamuotoinen: Muoto 44">
              <a:extLst>
                <a:ext uri="{FF2B5EF4-FFF2-40B4-BE49-F238E27FC236}">
                  <a16:creationId xmlns:a16="http://schemas.microsoft.com/office/drawing/2014/main" id="{5775B9B5-F1FC-0CBF-2C1F-A3A700D16282}"/>
                </a:ext>
                <a:ext uri="{C183D7F6-B498-43B3-948B-1728B52AA6E4}">
                  <adec:decorative xmlns:adec="http://schemas.microsoft.com/office/drawing/2017/decorative" val="1"/>
                </a:ext>
              </a:extLst>
            </p:cNvPr>
            <p:cNvSpPr/>
            <p:nvPr/>
          </p:nvSpPr>
          <p:spPr>
            <a:xfrm>
              <a:off x="5654678" y="12722086"/>
              <a:ext cx="809213" cy="291357"/>
            </a:xfrm>
            <a:custGeom>
              <a:avLst/>
              <a:gdLst>
                <a:gd name="connsiteX0" fmla="*/ 145681 w 809213"/>
                <a:gd name="connsiteY0" fmla="*/ 291357 h 291357"/>
                <a:gd name="connsiteX1" fmla="*/ 661257 w 809213"/>
                <a:gd name="connsiteY1" fmla="*/ 291357 h 291357"/>
                <a:gd name="connsiteX2" fmla="*/ 804744 w 809213"/>
                <a:gd name="connsiteY2" fmla="*/ 182220 h 291357"/>
                <a:gd name="connsiteX3" fmla="*/ 663543 w 809213"/>
                <a:gd name="connsiteY3" fmla="*/ 0 h 291357"/>
                <a:gd name="connsiteX4" fmla="*/ 147967 w 809213"/>
                <a:gd name="connsiteY4" fmla="*/ 0 h 291357"/>
                <a:gd name="connsiteX5" fmla="*/ 4465 w 809213"/>
                <a:gd name="connsiteY5" fmla="*/ 109133 h 291357"/>
                <a:gd name="connsiteX6" fmla="*/ 145681 w 809213"/>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3" h="291357">
                  <a:moveTo>
                    <a:pt x="145681" y="291357"/>
                  </a:moveTo>
                  <a:lnTo>
                    <a:pt x="661257" y="291357"/>
                  </a:lnTo>
                  <a:cubicBezTo>
                    <a:pt x="728169" y="291357"/>
                    <a:pt x="788847" y="247214"/>
                    <a:pt x="804744" y="182220"/>
                  </a:cubicBezTo>
                  <a:cubicBezTo>
                    <a:pt x="828251" y="86138"/>
                    <a:pt x="755776" y="0"/>
                    <a:pt x="663543" y="0"/>
                  </a:cubicBezTo>
                  <a:lnTo>
                    <a:pt x="147967" y="0"/>
                  </a:lnTo>
                  <a:cubicBezTo>
                    <a:pt x="81040" y="0"/>
                    <a:pt x="20377" y="44139"/>
                    <a:pt x="4465" y="109133"/>
                  </a:cubicBezTo>
                  <a:cubicBezTo>
                    <a:pt x="-19031" y="205204"/>
                    <a:pt x="53444" y="291357"/>
                    <a:pt x="145681" y="291357"/>
                  </a:cubicBezTo>
                  <a:close/>
                </a:path>
              </a:pathLst>
            </a:custGeom>
            <a:grpFill/>
            <a:ln w="360" cap="flat">
              <a:noFill/>
              <a:prstDash val="solid"/>
              <a:miter/>
            </a:ln>
          </p:spPr>
          <p:txBody>
            <a:bodyPr rtlCol="0" anchor="ctr"/>
            <a:lstStyle/>
            <a:p>
              <a:endParaRPr lang="fi-FI" sz="900"/>
            </a:p>
          </p:txBody>
        </p:sp>
        <p:sp>
          <p:nvSpPr>
            <p:cNvPr id="46" name="Vapaamuotoinen: Muoto 45">
              <a:extLst>
                <a:ext uri="{FF2B5EF4-FFF2-40B4-BE49-F238E27FC236}">
                  <a16:creationId xmlns:a16="http://schemas.microsoft.com/office/drawing/2014/main" id="{892B4D84-B0CD-00A9-163D-A15106759EC1}"/>
                </a:ext>
                <a:ext uri="{C183D7F6-B498-43B3-948B-1728B52AA6E4}">
                  <adec:decorative xmlns:adec="http://schemas.microsoft.com/office/drawing/2017/decorative" val="1"/>
                </a:ext>
              </a:extLst>
            </p:cNvPr>
            <p:cNvSpPr/>
            <p:nvPr/>
          </p:nvSpPr>
          <p:spPr>
            <a:xfrm>
              <a:off x="10962567" y="12723993"/>
              <a:ext cx="298366" cy="291354"/>
            </a:xfrm>
            <a:custGeom>
              <a:avLst/>
              <a:gdLst>
                <a:gd name="connsiteX0" fmla="*/ 152682 w 298366"/>
                <a:gd name="connsiteY0" fmla="*/ 0 h 291354"/>
                <a:gd name="connsiteX1" fmla="*/ 147959 w 298366"/>
                <a:gd name="connsiteY1" fmla="*/ 0 h 291354"/>
                <a:gd name="connsiteX2" fmla="*/ 4468 w 298366"/>
                <a:gd name="connsiteY2" fmla="*/ 109135 h 291354"/>
                <a:gd name="connsiteX3" fmla="*/ 145684 w 298366"/>
                <a:gd name="connsiteY3" fmla="*/ 291355 h 291354"/>
                <a:gd name="connsiteX4" fmla="*/ 150411 w 298366"/>
                <a:gd name="connsiteY4" fmla="*/ 291355 h 291354"/>
                <a:gd name="connsiteX5" fmla="*/ 293898 w 298366"/>
                <a:gd name="connsiteY5" fmla="*/ 182206 h 291354"/>
                <a:gd name="connsiteX6" fmla="*/ 152682 w 29836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6" h="291354">
                  <a:moveTo>
                    <a:pt x="152682" y="0"/>
                  </a:moveTo>
                  <a:lnTo>
                    <a:pt x="147959" y="0"/>
                  </a:lnTo>
                  <a:cubicBezTo>
                    <a:pt x="81047" y="0"/>
                    <a:pt x="20369" y="44141"/>
                    <a:pt x="4468" y="109135"/>
                  </a:cubicBezTo>
                  <a:cubicBezTo>
                    <a:pt x="-19038" y="205205"/>
                    <a:pt x="53451" y="291355"/>
                    <a:pt x="145684" y="291355"/>
                  </a:cubicBezTo>
                  <a:lnTo>
                    <a:pt x="150411" y="291355"/>
                  </a:lnTo>
                  <a:cubicBezTo>
                    <a:pt x="217320" y="291355"/>
                    <a:pt x="277987" y="247214"/>
                    <a:pt x="293898" y="182206"/>
                  </a:cubicBezTo>
                  <a:cubicBezTo>
                    <a:pt x="317405" y="86150"/>
                    <a:pt x="244916" y="0"/>
                    <a:pt x="152682" y="0"/>
                  </a:cubicBezTo>
                  <a:close/>
                </a:path>
              </a:pathLst>
            </a:custGeom>
            <a:grpFill/>
            <a:ln w="360" cap="flat">
              <a:noFill/>
              <a:prstDash val="solid"/>
              <a:miter/>
            </a:ln>
          </p:spPr>
          <p:txBody>
            <a:bodyPr rtlCol="0" anchor="ctr"/>
            <a:lstStyle/>
            <a:p>
              <a:endParaRPr lang="fi-FI" sz="900"/>
            </a:p>
          </p:txBody>
        </p:sp>
        <p:sp>
          <p:nvSpPr>
            <p:cNvPr id="47" name="Vapaamuotoinen: Muoto 46">
              <a:extLst>
                <a:ext uri="{FF2B5EF4-FFF2-40B4-BE49-F238E27FC236}">
                  <a16:creationId xmlns:a16="http://schemas.microsoft.com/office/drawing/2014/main" id="{543EF541-836F-B29C-90D8-BB0D22343E28}"/>
                </a:ext>
                <a:ext uri="{C183D7F6-B498-43B3-948B-1728B52AA6E4}">
                  <adec:decorative xmlns:adec="http://schemas.microsoft.com/office/drawing/2017/decorative" val="1"/>
                </a:ext>
              </a:extLst>
            </p:cNvPr>
            <p:cNvSpPr/>
            <p:nvPr/>
          </p:nvSpPr>
          <p:spPr>
            <a:xfrm>
              <a:off x="505344" y="9427292"/>
              <a:ext cx="1432537" cy="291357"/>
            </a:xfrm>
            <a:custGeom>
              <a:avLst/>
              <a:gdLst>
                <a:gd name="connsiteX0" fmla="*/ 1288629 w 1432537"/>
                <a:gd name="connsiteY0" fmla="*/ 0 h 291357"/>
                <a:gd name="connsiteX1" fmla="*/ 143919 w 1432537"/>
                <a:gd name="connsiteY1" fmla="*/ 0 h 291357"/>
                <a:gd name="connsiteX2" fmla="*/ 0 w 1432537"/>
                <a:gd name="connsiteY2" fmla="*/ 143908 h 291357"/>
                <a:gd name="connsiteX3" fmla="*/ 0 w 1432537"/>
                <a:gd name="connsiteY3" fmla="*/ 147450 h 291357"/>
                <a:gd name="connsiteX4" fmla="*/ 143919 w 1432537"/>
                <a:gd name="connsiteY4" fmla="*/ 291357 h 291357"/>
                <a:gd name="connsiteX5" fmla="*/ 1288629 w 1432537"/>
                <a:gd name="connsiteY5" fmla="*/ 291357 h 291357"/>
                <a:gd name="connsiteX6" fmla="*/ 1432538 w 1432537"/>
                <a:gd name="connsiteY6" fmla="*/ 147450 h 291357"/>
                <a:gd name="connsiteX7" fmla="*/ 1432538 w 1432537"/>
                <a:gd name="connsiteY7" fmla="*/ 143908 h 291357"/>
                <a:gd name="connsiteX8" fmla="*/ 1288629 w 1432537"/>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7">
                  <a:moveTo>
                    <a:pt x="1288629" y="0"/>
                  </a:moveTo>
                  <a:lnTo>
                    <a:pt x="143919" y="0"/>
                  </a:lnTo>
                  <a:cubicBezTo>
                    <a:pt x="64436" y="0"/>
                    <a:pt x="0" y="64436"/>
                    <a:pt x="0" y="143908"/>
                  </a:cubicBezTo>
                  <a:lnTo>
                    <a:pt x="0" y="147450"/>
                  </a:lnTo>
                  <a:cubicBezTo>
                    <a:pt x="0" y="226922"/>
                    <a:pt x="64436" y="291357"/>
                    <a:pt x="143919" y="291357"/>
                  </a:cubicBezTo>
                  <a:lnTo>
                    <a:pt x="1288629" y="291357"/>
                  </a:lnTo>
                  <a:cubicBezTo>
                    <a:pt x="1368112" y="291357"/>
                    <a:pt x="1432538" y="226922"/>
                    <a:pt x="1432538" y="147450"/>
                  </a:cubicBezTo>
                  <a:lnTo>
                    <a:pt x="1432538" y="143908"/>
                  </a:lnTo>
                  <a:cubicBezTo>
                    <a:pt x="1432538" y="64436"/>
                    <a:pt x="1368112" y="0"/>
                    <a:pt x="1288629" y="0"/>
                  </a:cubicBezTo>
                  <a:close/>
                </a:path>
              </a:pathLst>
            </a:custGeom>
            <a:grpFill/>
            <a:ln w="360" cap="flat">
              <a:noFill/>
              <a:prstDash val="solid"/>
              <a:miter/>
            </a:ln>
          </p:spPr>
          <p:txBody>
            <a:bodyPr rtlCol="0" anchor="ctr"/>
            <a:lstStyle/>
            <a:p>
              <a:endParaRPr lang="fi-FI" sz="900"/>
            </a:p>
          </p:txBody>
        </p:sp>
        <p:sp>
          <p:nvSpPr>
            <p:cNvPr id="48" name="Vapaamuotoinen: Muoto 47">
              <a:extLst>
                <a:ext uri="{FF2B5EF4-FFF2-40B4-BE49-F238E27FC236}">
                  <a16:creationId xmlns:a16="http://schemas.microsoft.com/office/drawing/2014/main" id="{23252FA3-D093-8237-13D9-4716E75B41BC}"/>
                </a:ext>
                <a:ext uri="{C183D7F6-B498-43B3-948B-1728B52AA6E4}">
                  <adec:decorative xmlns:adec="http://schemas.microsoft.com/office/drawing/2017/decorative" val="1"/>
                </a:ext>
              </a:extLst>
            </p:cNvPr>
            <p:cNvSpPr/>
            <p:nvPr/>
          </p:nvSpPr>
          <p:spPr>
            <a:xfrm>
              <a:off x="505353" y="9974269"/>
              <a:ext cx="1048442" cy="291358"/>
            </a:xfrm>
            <a:custGeom>
              <a:avLst/>
              <a:gdLst>
                <a:gd name="connsiteX0" fmla="*/ 902763 w 1048442"/>
                <a:gd name="connsiteY0" fmla="*/ 0 h 291358"/>
                <a:gd name="connsiteX1" fmla="*/ 147956 w 1048442"/>
                <a:gd name="connsiteY1" fmla="*/ 0 h 291358"/>
                <a:gd name="connsiteX2" fmla="*/ 4469 w 1048442"/>
                <a:gd name="connsiteY2" fmla="*/ 109149 h 291358"/>
                <a:gd name="connsiteX3" fmla="*/ 145671 w 1048442"/>
                <a:gd name="connsiteY3" fmla="*/ 291358 h 291358"/>
                <a:gd name="connsiteX4" fmla="*/ 900477 w 1048442"/>
                <a:gd name="connsiteY4" fmla="*/ 291358 h 291358"/>
                <a:gd name="connsiteX5" fmla="*/ 1043978 w 1048442"/>
                <a:gd name="connsiteY5" fmla="*/ 182209 h 291358"/>
                <a:gd name="connsiteX6" fmla="*/ 902763 w 104844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2" h="291358">
                  <a:moveTo>
                    <a:pt x="902763" y="0"/>
                  </a:moveTo>
                  <a:lnTo>
                    <a:pt x="147956" y="0"/>
                  </a:lnTo>
                  <a:cubicBezTo>
                    <a:pt x="81033" y="0"/>
                    <a:pt x="20369" y="44144"/>
                    <a:pt x="4469" y="109149"/>
                  </a:cubicBezTo>
                  <a:cubicBezTo>
                    <a:pt x="-19038" y="205205"/>
                    <a:pt x="53437" y="291358"/>
                    <a:pt x="145671" y="291358"/>
                  </a:cubicBezTo>
                  <a:lnTo>
                    <a:pt x="900477" y="291358"/>
                  </a:lnTo>
                  <a:cubicBezTo>
                    <a:pt x="967400" y="291358"/>
                    <a:pt x="1028064" y="247214"/>
                    <a:pt x="1043978" y="182209"/>
                  </a:cubicBezTo>
                  <a:cubicBezTo>
                    <a:pt x="1067471" y="86150"/>
                    <a:pt x="994996" y="0"/>
                    <a:pt x="902763" y="0"/>
                  </a:cubicBezTo>
                  <a:close/>
                </a:path>
              </a:pathLst>
            </a:custGeom>
            <a:grpFill/>
            <a:ln w="360" cap="flat">
              <a:noFill/>
              <a:prstDash val="solid"/>
              <a:miter/>
            </a:ln>
          </p:spPr>
          <p:txBody>
            <a:bodyPr rtlCol="0" anchor="ctr"/>
            <a:lstStyle/>
            <a:p>
              <a:endParaRPr lang="fi-FI" sz="900"/>
            </a:p>
          </p:txBody>
        </p:sp>
        <p:sp>
          <p:nvSpPr>
            <p:cNvPr id="49" name="Vapaamuotoinen: Muoto 48">
              <a:extLst>
                <a:ext uri="{FF2B5EF4-FFF2-40B4-BE49-F238E27FC236}">
                  <a16:creationId xmlns:a16="http://schemas.microsoft.com/office/drawing/2014/main" id="{51351D85-384C-4293-73C2-848FFEA40AE1}"/>
                </a:ext>
                <a:ext uri="{C183D7F6-B498-43B3-948B-1728B52AA6E4}">
                  <adec:decorative xmlns:adec="http://schemas.microsoft.com/office/drawing/2017/decorative" val="1"/>
                </a:ext>
              </a:extLst>
            </p:cNvPr>
            <p:cNvSpPr/>
            <p:nvPr/>
          </p:nvSpPr>
          <p:spPr>
            <a:xfrm>
              <a:off x="505344" y="10526286"/>
              <a:ext cx="571449" cy="291358"/>
            </a:xfrm>
            <a:custGeom>
              <a:avLst/>
              <a:gdLst>
                <a:gd name="connsiteX0" fmla="*/ 145683 w 571449"/>
                <a:gd name="connsiteY0" fmla="*/ 291358 h 291358"/>
                <a:gd name="connsiteX1" fmla="*/ 423482 w 571449"/>
                <a:gd name="connsiteY1" fmla="*/ 291358 h 291358"/>
                <a:gd name="connsiteX2" fmla="*/ 566980 w 571449"/>
                <a:gd name="connsiteY2" fmla="*/ 182209 h 291358"/>
                <a:gd name="connsiteX3" fmla="*/ 425768 w 571449"/>
                <a:gd name="connsiteY3" fmla="*/ 0 h 291358"/>
                <a:gd name="connsiteX4" fmla="*/ 147969 w 571449"/>
                <a:gd name="connsiteY4" fmla="*/ 0 h 291358"/>
                <a:gd name="connsiteX5" fmla="*/ 4467 w 571449"/>
                <a:gd name="connsiteY5" fmla="*/ 109138 h 291358"/>
                <a:gd name="connsiteX6" fmla="*/ 145683 w 571449"/>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8">
                  <a:moveTo>
                    <a:pt x="145683" y="291358"/>
                  </a:moveTo>
                  <a:lnTo>
                    <a:pt x="423482" y="291358"/>
                  </a:lnTo>
                  <a:cubicBezTo>
                    <a:pt x="490406" y="291358"/>
                    <a:pt x="551069" y="247217"/>
                    <a:pt x="566980" y="182209"/>
                  </a:cubicBezTo>
                  <a:cubicBezTo>
                    <a:pt x="590487" y="86139"/>
                    <a:pt x="518012" y="0"/>
                    <a:pt x="425768" y="0"/>
                  </a:cubicBezTo>
                  <a:lnTo>
                    <a:pt x="147969" y="0"/>
                  </a:lnTo>
                  <a:cubicBezTo>
                    <a:pt x="81045" y="0"/>
                    <a:pt x="20382" y="44144"/>
                    <a:pt x="4467" y="109138"/>
                  </a:cubicBezTo>
                  <a:cubicBezTo>
                    <a:pt x="-19036" y="205208"/>
                    <a:pt x="53450" y="291358"/>
                    <a:pt x="145683" y="291358"/>
                  </a:cubicBezTo>
                  <a:close/>
                </a:path>
              </a:pathLst>
            </a:custGeom>
            <a:grpFill/>
            <a:ln w="360" cap="flat">
              <a:noFill/>
              <a:prstDash val="solid"/>
              <a:miter/>
            </a:ln>
          </p:spPr>
          <p:txBody>
            <a:bodyPr rtlCol="0" anchor="ctr"/>
            <a:lstStyle/>
            <a:p>
              <a:endParaRPr lang="fi-FI" sz="900"/>
            </a:p>
          </p:txBody>
        </p:sp>
        <p:sp>
          <p:nvSpPr>
            <p:cNvPr id="50" name="Vapaamuotoinen: Muoto 49">
              <a:extLst>
                <a:ext uri="{FF2B5EF4-FFF2-40B4-BE49-F238E27FC236}">
                  <a16:creationId xmlns:a16="http://schemas.microsoft.com/office/drawing/2014/main" id="{F0945E72-B103-C806-2063-D9A3FE7282EC}"/>
                </a:ext>
                <a:ext uri="{C183D7F6-B498-43B3-948B-1728B52AA6E4}">
                  <adec:decorative xmlns:adec="http://schemas.microsoft.com/office/drawing/2017/decorative" val="1"/>
                </a:ext>
              </a:extLst>
            </p:cNvPr>
            <p:cNvSpPr/>
            <p:nvPr/>
          </p:nvSpPr>
          <p:spPr>
            <a:xfrm>
              <a:off x="505350" y="11078300"/>
              <a:ext cx="726299" cy="291357"/>
            </a:xfrm>
            <a:custGeom>
              <a:avLst/>
              <a:gdLst>
                <a:gd name="connsiteX0" fmla="*/ 580618 w 726299"/>
                <a:gd name="connsiteY0" fmla="*/ 0 h 291357"/>
                <a:gd name="connsiteX1" fmla="*/ 147956 w 726299"/>
                <a:gd name="connsiteY1" fmla="*/ 0 h 291357"/>
                <a:gd name="connsiteX2" fmla="*/ 4469 w 726299"/>
                <a:gd name="connsiteY2" fmla="*/ 109148 h 291357"/>
                <a:gd name="connsiteX3" fmla="*/ 145681 w 726299"/>
                <a:gd name="connsiteY3" fmla="*/ 291357 h 291357"/>
                <a:gd name="connsiteX4" fmla="*/ 578332 w 726299"/>
                <a:gd name="connsiteY4" fmla="*/ 291357 h 291357"/>
                <a:gd name="connsiteX5" fmla="*/ 721834 w 726299"/>
                <a:gd name="connsiteY5" fmla="*/ 182220 h 291357"/>
                <a:gd name="connsiteX6" fmla="*/ 580618 w 726299"/>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299" h="291357">
                  <a:moveTo>
                    <a:pt x="580618" y="0"/>
                  </a:moveTo>
                  <a:lnTo>
                    <a:pt x="147956" y="0"/>
                  </a:lnTo>
                  <a:cubicBezTo>
                    <a:pt x="81044" y="0"/>
                    <a:pt x="20380" y="44140"/>
                    <a:pt x="4469" y="109148"/>
                  </a:cubicBezTo>
                  <a:cubicBezTo>
                    <a:pt x="-19038" y="205219"/>
                    <a:pt x="53437" y="291357"/>
                    <a:pt x="145681" y="291357"/>
                  </a:cubicBezTo>
                  <a:lnTo>
                    <a:pt x="578332" y="291357"/>
                  </a:lnTo>
                  <a:cubicBezTo>
                    <a:pt x="645259" y="291357"/>
                    <a:pt x="705923" y="247214"/>
                    <a:pt x="721834" y="182220"/>
                  </a:cubicBezTo>
                  <a:cubicBezTo>
                    <a:pt x="745330" y="86150"/>
                    <a:pt x="672855" y="0"/>
                    <a:pt x="580618" y="0"/>
                  </a:cubicBezTo>
                  <a:close/>
                </a:path>
              </a:pathLst>
            </a:custGeom>
            <a:grpFill/>
            <a:ln w="360" cap="flat">
              <a:noFill/>
              <a:prstDash val="solid"/>
              <a:miter/>
            </a:ln>
          </p:spPr>
          <p:txBody>
            <a:bodyPr rtlCol="0" anchor="ctr"/>
            <a:lstStyle/>
            <a:p>
              <a:endParaRPr lang="fi-FI" sz="900"/>
            </a:p>
          </p:txBody>
        </p:sp>
        <p:sp>
          <p:nvSpPr>
            <p:cNvPr id="51" name="Vapaamuotoinen: Muoto 50">
              <a:extLst>
                <a:ext uri="{FF2B5EF4-FFF2-40B4-BE49-F238E27FC236}">
                  <a16:creationId xmlns:a16="http://schemas.microsoft.com/office/drawing/2014/main" id="{028EBF3F-AD10-EC56-B6FB-7E169C25D7D9}"/>
                </a:ext>
                <a:ext uri="{C183D7F6-B498-43B3-948B-1728B52AA6E4}">
                  <adec:decorative xmlns:adec="http://schemas.microsoft.com/office/drawing/2017/decorative" val="1"/>
                </a:ext>
              </a:extLst>
            </p:cNvPr>
            <p:cNvSpPr/>
            <p:nvPr/>
          </p:nvSpPr>
          <p:spPr>
            <a:xfrm>
              <a:off x="2813500" y="9427292"/>
              <a:ext cx="1028512" cy="291357"/>
            </a:xfrm>
            <a:custGeom>
              <a:avLst/>
              <a:gdLst>
                <a:gd name="connsiteX0" fmla="*/ 884604 w 1028512"/>
                <a:gd name="connsiteY0" fmla="*/ 0 h 291357"/>
                <a:gd name="connsiteX1" fmla="*/ 143908 w 1028512"/>
                <a:gd name="connsiteY1" fmla="*/ 0 h 291357"/>
                <a:gd name="connsiteX2" fmla="*/ 0 w 1028512"/>
                <a:gd name="connsiteY2" fmla="*/ 143908 h 291357"/>
                <a:gd name="connsiteX3" fmla="*/ 0 w 1028512"/>
                <a:gd name="connsiteY3" fmla="*/ 147450 h 291357"/>
                <a:gd name="connsiteX4" fmla="*/ 143908 w 1028512"/>
                <a:gd name="connsiteY4" fmla="*/ 291357 h 291357"/>
                <a:gd name="connsiteX5" fmla="*/ 884604 w 1028512"/>
                <a:gd name="connsiteY5" fmla="*/ 291357 h 291357"/>
                <a:gd name="connsiteX6" fmla="*/ 1028512 w 1028512"/>
                <a:gd name="connsiteY6" fmla="*/ 147450 h 291357"/>
                <a:gd name="connsiteX7" fmla="*/ 1028512 w 1028512"/>
                <a:gd name="connsiteY7" fmla="*/ 143908 h 291357"/>
                <a:gd name="connsiteX8" fmla="*/ 884604 w 1028512"/>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7">
                  <a:moveTo>
                    <a:pt x="884604" y="0"/>
                  </a:moveTo>
                  <a:lnTo>
                    <a:pt x="143908" y="0"/>
                  </a:lnTo>
                  <a:cubicBezTo>
                    <a:pt x="64436" y="0"/>
                    <a:pt x="0" y="64436"/>
                    <a:pt x="0" y="143908"/>
                  </a:cubicBezTo>
                  <a:lnTo>
                    <a:pt x="0" y="147450"/>
                  </a:lnTo>
                  <a:cubicBezTo>
                    <a:pt x="0" y="226922"/>
                    <a:pt x="64436" y="291357"/>
                    <a:pt x="143908" y="291357"/>
                  </a:cubicBezTo>
                  <a:lnTo>
                    <a:pt x="884604" y="291357"/>
                  </a:lnTo>
                  <a:cubicBezTo>
                    <a:pt x="964091" y="291357"/>
                    <a:pt x="1028512" y="226922"/>
                    <a:pt x="1028512" y="147450"/>
                  </a:cubicBezTo>
                  <a:lnTo>
                    <a:pt x="1028512" y="143908"/>
                  </a:lnTo>
                  <a:cubicBezTo>
                    <a:pt x="1028512" y="64436"/>
                    <a:pt x="964091" y="0"/>
                    <a:pt x="884604" y="0"/>
                  </a:cubicBezTo>
                  <a:close/>
                </a:path>
              </a:pathLst>
            </a:custGeom>
            <a:grpFill/>
            <a:ln w="360" cap="flat">
              <a:noFill/>
              <a:prstDash val="solid"/>
              <a:miter/>
            </a:ln>
          </p:spPr>
          <p:txBody>
            <a:bodyPr rtlCol="0" anchor="ctr"/>
            <a:lstStyle/>
            <a:p>
              <a:endParaRPr lang="fi-FI" sz="900"/>
            </a:p>
          </p:txBody>
        </p:sp>
        <p:sp>
          <p:nvSpPr>
            <p:cNvPr id="52" name="Vapaamuotoinen: Muoto 51">
              <a:extLst>
                <a:ext uri="{FF2B5EF4-FFF2-40B4-BE49-F238E27FC236}">
                  <a16:creationId xmlns:a16="http://schemas.microsoft.com/office/drawing/2014/main" id="{C6C9C5B6-D21F-2FFC-3A60-09254418DD74}"/>
                </a:ext>
                <a:ext uri="{C183D7F6-B498-43B3-948B-1728B52AA6E4}">
                  <adec:decorative xmlns:adec="http://schemas.microsoft.com/office/drawing/2017/decorative" val="1"/>
                </a:ext>
              </a:extLst>
            </p:cNvPr>
            <p:cNvSpPr/>
            <p:nvPr/>
          </p:nvSpPr>
          <p:spPr>
            <a:xfrm>
              <a:off x="1796560" y="9973988"/>
              <a:ext cx="906262" cy="291358"/>
            </a:xfrm>
            <a:custGeom>
              <a:avLst/>
              <a:gdLst>
                <a:gd name="connsiteX0" fmla="*/ 760578 w 906262"/>
                <a:gd name="connsiteY0" fmla="*/ 0 h 291358"/>
                <a:gd name="connsiteX1" fmla="*/ 147967 w 906262"/>
                <a:gd name="connsiteY1" fmla="*/ 0 h 291358"/>
                <a:gd name="connsiteX2" fmla="*/ 4469 w 906262"/>
                <a:gd name="connsiteY2" fmla="*/ 109149 h 291358"/>
                <a:gd name="connsiteX3" fmla="*/ 145681 w 906262"/>
                <a:gd name="connsiteY3" fmla="*/ 291358 h 291358"/>
                <a:gd name="connsiteX4" fmla="*/ 758306 w 906262"/>
                <a:gd name="connsiteY4" fmla="*/ 291358 h 291358"/>
                <a:gd name="connsiteX5" fmla="*/ 901794 w 906262"/>
                <a:gd name="connsiteY5" fmla="*/ 182220 h 291358"/>
                <a:gd name="connsiteX6" fmla="*/ 760578 w 90626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2" h="291358">
                  <a:moveTo>
                    <a:pt x="760578" y="0"/>
                  </a:moveTo>
                  <a:lnTo>
                    <a:pt x="147967" y="0"/>
                  </a:lnTo>
                  <a:cubicBezTo>
                    <a:pt x="81043" y="0"/>
                    <a:pt x="20379" y="44141"/>
                    <a:pt x="4469" y="109149"/>
                  </a:cubicBezTo>
                  <a:cubicBezTo>
                    <a:pt x="-19038" y="205205"/>
                    <a:pt x="53447" y="291358"/>
                    <a:pt x="145681" y="291358"/>
                  </a:cubicBezTo>
                  <a:lnTo>
                    <a:pt x="758306" y="291358"/>
                  </a:lnTo>
                  <a:cubicBezTo>
                    <a:pt x="825219" y="291358"/>
                    <a:pt x="885883" y="247214"/>
                    <a:pt x="901794" y="182220"/>
                  </a:cubicBezTo>
                  <a:cubicBezTo>
                    <a:pt x="925300" y="86150"/>
                    <a:pt x="852815" y="0"/>
                    <a:pt x="760578" y="0"/>
                  </a:cubicBezTo>
                  <a:close/>
                </a:path>
              </a:pathLst>
            </a:custGeom>
            <a:grpFill/>
            <a:ln w="360" cap="flat">
              <a:noFill/>
              <a:prstDash val="solid"/>
              <a:miter/>
            </a:ln>
          </p:spPr>
          <p:txBody>
            <a:bodyPr rtlCol="0" anchor="ctr"/>
            <a:lstStyle/>
            <a:p>
              <a:endParaRPr lang="fi-FI" sz="900"/>
            </a:p>
          </p:txBody>
        </p:sp>
        <p:sp>
          <p:nvSpPr>
            <p:cNvPr id="53" name="Vapaamuotoinen: Muoto 52">
              <a:extLst>
                <a:ext uri="{FF2B5EF4-FFF2-40B4-BE49-F238E27FC236}">
                  <a16:creationId xmlns:a16="http://schemas.microsoft.com/office/drawing/2014/main" id="{D3BB4FAD-4711-2FA5-A64D-6F457CDF4D32}"/>
                </a:ext>
                <a:ext uri="{C183D7F6-B498-43B3-948B-1728B52AA6E4}">
                  <adec:decorative xmlns:adec="http://schemas.microsoft.com/office/drawing/2017/decorative" val="1"/>
                </a:ext>
              </a:extLst>
            </p:cNvPr>
            <p:cNvSpPr/>
            <p:nvPr/>
          </p:nvSpPr>
          <p:spPr>
            <a:xfrm>
              <a:off x="2049143" y="10524644"/>
              <a:ext cx="1509055" cy="291358"/>
            </a:xfrm>
            <a:custGeom>
              <a:avLst/>
              <a:gdLst>
                <a:gd name="connsiteX0" fmla="*/ 145684 w 1509055"/>
                <a:gd name="connsiteY0" fmla="*/ 291358 h 291358"/>
                <a:gd name="connsiteX1" fmla="*/ 1361090 w 1509055"/>
                <a:gd name="connsiteY1" fmla="*/ 291358 h 291358"/>
                <a:gd name="connsiteX2" fmla="*/ 1504592 w 1509055"/>
                <a:gd name="connsiteY2" fmla="*/ 182221 h 291358"/>
                <a:gd name="connsiteX3" fmla="*/ 1363376 w 1509055"/>
                <a:gd name="connsiteY3" fmla="*/ 0 h 291358"/>
                <a:gd name="connsiteX4" fmla="*/ 147970 w 1509055"/>
                <a:gd name="connsiteY4" fmla="*/ 0 h 291358"/>
                <a:gd name="connsiteX5" fmla="*/ 4468 w 1509055"/>
                <a:gd name="connsiteY5" fmla="*/ 109149 h 291358"/>
                <a:gd name="connsiteX6" fmla="*/ 145684 w 1509055"/>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5" h="291358">
                  <a:moveTo>
                    <a:pt x="145684" y="291358"/>
                  </a:moveTo>
                  <a:lnTo>
                    <a:pt x="1361090" y="291358"/>
                  </a:lnTo>
                  <a:cubicBezTo>
                    <a:pt x="1428013" y="291358"/>
                    <a:pt x="1488681" y="247214"/>
                    <a:pt x="1504592" y="182221"/>
                  </a:cubicBezTo>
                  <a:cubicBezTo>
                    <a:pt x="1528084" y="86139"/>
                    <a:pt x="1455609" y="0"/>
                    <a:pt x="1363376" y="0"/>
                  </a:cubicBezTo>
                  <a:lnTo>
                    <a:pt x="147970" y="0"/>
                  </a:lnTo>
                  <a:cubicBezTo>
                    <a:pt x="81047" y="0"/>
                    <a:pt x="20379" y="44141"/>
                    <a:pt x="4468" y="109149"/>
                  </a:cubicBezTo>
                  <a:cubicBezTo>
                    <a:pt x="-19038" y="205205"/>
                    <a:pt x="53451" y="291358"/>
                    <a:pt x="145684" y="291358"/>
                  </a:cubicBezTo>
                  <a:close/>
                </a:path>
              </a:pathLst>
            </a:custGeom>
            <a:grpFill/>
            <a:ln w="360" cap="flat">
              <a:noFill/>
              <a:prstDash val="solid"/>
              <a:miter/>
            </a:ln>
          </p:spPr>
          <p:txBody>
            <a:bodyPr rtlCol="0" anchor="ctr"/>
            <a:lstStyle/>
            <a:p>
              <a:endParaRPr lang="fi-FI" sz="900"/>
            </a:p>
          </p:txBody>
        </p:sp>
        <p:sp>
          <p:nvSpPr>
            <p:cNvPr id="54" name="Vapaamuotoinen: Muoto 53">
              <a:extLst>
                <a:ext uri="{FF2B5EF4-FFF2-40B4-BE49-F238E27FC236}">
                  <a16:creationId xmlns:a16="http://schemas.microsoft.com/office/drawing/2014/main" id="{3428A09C-27C9-38BA-5D62-B9B2366A5C7A}"/>
                </a:ext>
                <a:ext uri="{C183D7F6-B498-43B3-948B-1728B52AA6E4}">
                  <adec:decorative xmlns:adec="http://schemas.microsoft.com/office/drawing/2017/decorative" val="1"/>
                </a:ext>
              </a:extLst>
            </p:cNvPr>
            <p:cNvSpPr/>
            <p:nvPr/>
          </p:nvSpPr>
          <p:spPr>
            <a:xfrm>
              <a:off x="1412060" y="11078300"/>
              <a:ext cx="1122581" cy="291357"/>
            </a:xfrm>
            <a:custGeom>
              <a:avLst/>
              <a:gdLst>
                <a:gd name="connsiteX0" fmla="*/ 976900 w 1122581"/>
                <a:gd name="connsiteY0" fmla="*/ 0 h 291357"/>
                <a:gd name="connsiteX1" fmla="*/ 147960 w 1122581"/>
                <a:gd name="connsiteY1" fmla="*/ 0 h 291357"/>
                <a:gd name="connsiteX2" fmla="*/ 4469 w 1122581"/>
                <a:gd name="connsiteY2" fmla="*/ 109148 h 291357"/>
                <a:gd name="connsiteX3" fmla="*/ 145674 w 1122581"/>
                <a:gd name="connsiteY3" fmla="*/ 291357 h 291357"/>
                <a:gd name="connsiteX4" fmla="*/ 974614 w 1122581"/>
                <a:gd name="connsiteY4" fmla="*/ 291357 h 291357"/>
                <a:gd name="connsiteX5" fmla="*/ 1118116 w 1122581"/>
                <a:gd name="connsiteY5" fmla="*/ 182220 h 291357"/>
                <a:gd name="connsiteX6" fmla="*/ 976900 w 1122581"/>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1" h="291357">
                  <a:moveTo>
                    <a:pt x="976900" y="0"/>
                  </a:moveTo>
                  <a:lnTo>
                    <a:pt x="147960" y="0"/>
                  </a:lnTo>
                  <a:cubicBezTo>
                    <a:pt x="81033" y="0"/>
                    <a:pt x="20369" y="44140"/>
                    <a:pt x="4469" y="109148"/>
                  </a:cubicBezTo>
                  <a:cubicBezTo>
                    <a:pt x="-19038" y="205219"/>
                    <a:pt x="53437" y="291357"/>
                    <a:pt x="145674" y="291357"/>
                  </a:cubicBezTo>
                  <a:lnTo>
                    <a:pt x="974614" y="291357"/>
                  </a:lnTo>
                  <a:cubicBezTo>
                    <a:pt x="1041542" y="291357"/>
                    <a:pt x="1102205" y="247214"/>
                    <a:pt x="1118116" y="182220"/>
                  </a:cubicBezTo>
                  <a:cubicBezTo>
                    <a:pt x="1141612" y="86150"/>
                    <a:pt x="1069137" y="0"/>
                    <a:pt x="976900" y="0"/>
                  </a:cubicBezTo>
                  <a:close/>
                </a:path>
              </a:pathLst>
            </a:custGeom>
            <a:grpFill/>
            <a:ln w="360" cap="flat">
              <a:noFill/>
              <a:prstDash val="solid"/>
              <a:miter/>
            </a:ln>
          </p:spPr>
          <p:txBody>
            <a:bodyPr rtlCol="0" anchor="ctr"/>
            <a:lstStyle/>
            <a:p>
              <a:endParaRPr lang="fi-FI" sz="900"/>
            </a:p>
          </p:txBody>
        </p:sp>
        <p:sp>
          <p:nvSpPr>
            <p:cNvPr id="55" name="Vapaamuotoinen: Muoto 54">
              <a:extLst>
                <a:ext uri="{FF2B5EF4-FFF2-40B4-BE49-F238E27FC236}">
                  <a16:creationId xmlns:a16="http://schemas.microsoft.com/office/drawing/2014/main" id="{B38C7F4D-EAE7-D827-D07B-20082D70DA31}"/>
                </a:ext>
                <a:ext uri="{C183D7F6-B498-43B3-948B-1728B52AA6E4}">
                  <adec:decorative xmlns:adec="http://schemas.microsoft.com/office/drawing/2017/decorative" val="1"/>
                </a:ext>
              </a:extLst>
            </p:cNvPr>
            <p:cNvSpPr/>
            <p:nvPr/>
          </p:nvSpPr>
          <p:spPr>
            <a:xfrm>
              <a:off x="6049518" y="9427292"/>
              <a:ext cx="901644" cy="291357"/>
            </a:xfrm>
            <a:custGeom>
              <a:avLst/>
              <a:gdLst>
                <a:gd name="connsiteX0" fmla="*/ 757740 w 901644"/>
                <a:gd name="connsiteY0" fmla="*/ 0 h 291357"/>
                <a:gd name="connsiteX1" fmla="*/ 143908 w 901644"/>
                <a:gd name="connsiteY1" fmla="*/ 0 h 291357"/>
                <a:gd name="connsiteX2" fmla="*/ 0 w 901644"/>
                <a:gd name="connsiteY2" fmla="*/ 143908 h 291357"/>
                <a:gd name="connsiteX3" fmla="*/ 0 w 901644"/>
                <a:gd name="connsiteY3" fmla="*/ 147450 h 291357"/>
                <a:gd name="connsiteX4" fmla="*/ 143908 w 901644"/>
                <a:gd name="connsiteY4" fmla="*/ 291357 h 291357"/>
                <a:gd name="connsiteX5" fmla="*/ 757740 w 901644"/>
                <a:gd name="connsiteY5" fmla="*/ 291357 h 291357"/>
                <a:gd name="connsiteX6" fmla="*/ 901645 w 901644"/>
                <a:gd name="connsiteY6" fmla="*/ 147450 h 291357"/>
                <a:gd name="connsiteX7" fmla="*/ 901645 w 901644"/>
                <a:gd name="connsiteY7" fmla="*/ 143908 h 291357"/>
                <a:gd name="connsiteX8" fmla="*/ 757740 w 901644"/>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4" h="291357">
                  <a:moveTo>
                    <a:pt x="757740" y="0"/>
                  </a:moveTo>
                  <a:lnTo>
                    <a:pt x="143908" y="0"/>
                  </a:lnTo>
                  <a:cubicBezTo>
                    <a:pt x="64421" y="0"/>
                    <a:pt x="0" y="64436"/>
                    <a:pt x="0" y="143908"/>
                  </a:cubicBezTo>
                  <a:lnTo>
                    <a:pt x="0" y="147450"/>
                  </a:lnTo>
                  <a:cubicBezTo>
                    <a:pt x="0" y="226922"/>
                    <a:pt x="64421" y="291357"/>
                    <a:pt x="143908" y="291357"/>
                  </a:cubicBezTo>
                  <a:lnTo>
                    <a:pt x="757740" y="291357"/>
                  </a:lnTo>
                  <a:cubicBezTo>
                    <a:pt x="837223" y="291357"/>
                    <a:pt x="901645" y="226922"/>
                    <a:pt x="901645" y="147450"/>
                  </a:cubicBezTo>
                  <a:lnTo>
                    <a:pt x="901645" y="143908"/>
                  </a:lnTo>
                  <a:cubicBezTo>
                    <a:pt x="901645" y="64436"/>
                    <a:pt x="837223" y="0"/>
                    <a:pt x="757740" y="0"/>
                  </a:cubicBezTo>
                  <a:close/>
                </a:path>
              </a:pathLst>
            </a:custGeom>
            <a:grpFill/>
            <a:ln w="360" cap="flat">
              <a:noFill/>
              <a:prstDash val="solid"/>
              <a:miter/>
            </a:ln>
          </p:spPr>
          <p:txBody>
            <a:bodyPr rtlCol="0" anchor="ctr"/>
            <a:lstStyle/>
            <a:p>
              <a:endParaRPr lang="fi-FI" sz="900"/>
            </a:p>
          </p:txBody>
        </p:sp>
        <p:sp>
          <p:nvSpPr>
            <p:cNvPr id="56" name="Vapaamuotoinen: Muoto 55">
              <a:extLst>
                <a:ext uri="{FF2B5EF4-FFF2-40B4-BE49-F238E27FC236}">
                  <a16:creationId xmlns:a16="http://schemas.microsoft.com/office/drawing/2014/main" id="{98C010F2-42DC-AC34-4AD1-24206D2729C0}"/>
                </a:ext>
                <a:ext uri="{C183D7F6-B498-43B3-948B-1728B52AA6E4}">
                  <adec:decorative xmlns:adec="http://schemas.microsoft.com/office/drawing/2017/decorative" val="1"/>
                </a:ext>
              </a:extLst>
            </p:cNvPr>
            <p:cNvSpPr/>
            <p:nvPr/>
          </p:nvSpPr>
          <p:spPr>
            <a:xfrm>
              <a:off x="4358176" y="9427292"/>
              <a:ext cx="917198" cy="291357"/>
            </a:xfrm>
            <a:custGeom>
              <a:avLst/>
              <a:gdLst>
                <a:gd name="connsiteX0" fmla="*/ 771514 w 917198"/>
                <a:gd name="connsiteY0" fmla="*/ 0 h 291357"/>
                <a:gd name="connsiteX1" fmla="*/ 147971 w 917198"/>
                <a:gd name="connsiteY1" fmla="*/ 0 h 291357"/>
                <a:gd name="connsiteX2" fmla="*/ 4469 w 917198"/>
                <a:gd name="connsiteY2" fmla="*/ 109152 h 291357"/>
                <a:gd name="connsiteX3" fmla="*/ 145685 w 917198"/>
                <a:gd name="connsiteY3" fmla="*/ 291357 h 291357"/>
                <a:gd name="connsiteX4" fmla="*/ 769229 w 917198"/>
                <a:gd name="connsiteY4" fmla="*/ 291357 h 291357"/>
                <a:gd name="connsiteX5" fmla="*/ 912730 w 917198"/>
                <a:gd name="connsiteY5" fmla="*/ 182220 h 291357"/>
                <a:gd name="connsiteX6" fmla="*/ 771514 w 91719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7">
                  <a:moveTo>
                    <a:pt x="771514" y="0"/>
                  </a:moveTo>
                  <a:lnTo>
                    <a:pt x="147971" y="0"/>
                  </a:lnTo>
                  <a:cubicBezTo>
                    <a:pt x="81047" y="0"/>
                    <a:pt x="20380" y="44144"/>
                    <a:pt x="4469" y="109152"/>
                  </a:cubicBezTo>
                  <a:cubicBezTo>
                    <a:pt x="-19038" y="205208"/>
                    <a:pt x="53437" y="291357"/>
                    <a:pt x="145685" y="291357"/>
                  </a:cubicBezTo>
                  <a:lnTo>
                    <a:pt x="769229" y="291357"/>
                  </a:lnTo>
                  <a:cubicBezTo>
                    <a:pt x="836156" y="291357"/>
                    <a:pt x="896819" y="247217"/>
                    <a:pt x="912730" y="182220"/>
                  </a:cubicBezTo>
                  <a:cubicBezTo>
                    <a:pt x="936237" y="86153"/>
                    <a:pt x="863752" y="0"/>
                    <a:pt x="771514" y="0"/>
                  </a:cubicBezTo>
                  <a:close/>
                </a:path>
              </a:pathLst>
            </a:custGeom>
            <a:grpFill/>
            <a:ln w="360" cap="flat">
              <a:noFill/>
              <a:prstDash val="solid"/>
              <a:miter/>
            </a:ln>
          </p:spPr>
          <p:txBody>
            <a:bodyPr rtlCol="0" anchor="ctr"/>
            <a:lstStyle/>
            <a:p>
              <a:endParaRPr lang="fi-FI" sz="900"/>
            </a:p>
          </p:txBody>
        </p:sp>
        <p:sp>
          <p:nvSpPr>
            <p:cNvPr id="57" name="Vapaamuotoinen: Muoto 56">
              <a:extLst>
                <a:ext uri="{FF2B5EF4-FFF2-40B4-BE49-F238E27FC236}">
                  <a16:creationId xmlns:a16="http://schemas.microsoft.com/office/drawing/2014/main" id="{7B833999-9502-C5CA-131B-5AC19EE36F8A}"/>
                </a:ext>
                <a:ext uri="{C183D7F6-B498-43B3-948B-1728B52AA6E4}">
                  <adec:decorative xmlns:adec="http://schemas.microsoft.com/office/drawing/2017/decorative" val="1"/>
                </a:ext>
              </a:extLst>
            </p:cNvPr>
            <p:cNvSpPr/>
            <p:nvPr/>
          </p:nvSpPr>
          <p:spPr>
            <a:xfrm>
              <a:off x="3514164" y="9973988"/>
              <a:ext cx="1286212" cy="291358"/>
            </a:xfrm>
            <a:custGeom>
              <a:avLst/>
              <a:gdLst>
                <a:gd name="connsiteX0" fmla="*/ 1140528 w 1286212"/>
                <a:gd name="connsiteY0" fmla="*/ 0 h 291358"/>
                <a:gd name="connsiteX1" fmla="*/ 147956 w 1286212"/>
                <a:gd name="connsiteY1" fmla="*/ 0 h 291358"/>
                <a:gd name="connsiteX2" fmla="*/ 4469 w 1286212"/>
                <a:gd name="connsiteY2" fmla="*/ 109149 h 291358"/>
                <a:gd name="connsiteX3" fmla="*/ 145671 w 1286212"/>
                <a:gd name="connsiteY3" fmla="*/ 291358 h 291358"/>
                <a:gd name="connsiteX4" fmla="*/ 1138242 w 1286212"/>
                <a:gd name="connsiteY4" fmla="*/ 291358 h 291358"/>
                <a:gd name="connsiteX5" fmla="*/ 1281744 w 1286212"/>
                <a:gd name="connsiteY5" fmla="*/ 182220 h 291358"/>
                <a:gd name="connsiteX6" fmla="*/ 1140528 w 128621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2" h="291358">
                  <a:moveTo>
                    <a:pt x="1140528" y="0"/>
                  </a:moveTo>
                  <a:lnTo>
                    <a:pt x="147956" y="0"/>
                  </a:lnTo>
                  <a:cubicBezTo>
                    <a:pt x="81033" y="0"/>
                    <a:pt x="20366" y="44141"/>
                    <a:pt x="4469" y="109149"/>
                  </a:cubicBezTo>
                  <a:cubicBezTo>
                    <a:pt x="-19038" y="205205"/>
                    <a:pt x="53437" y="291358"/>
                    <a:pt x="145671" y="291358"/>
                  </a:cubicBezTo>
                  <a:lnTo>
                    <a:pt x="1138242" y="291358"/>
                  </a:lnTo>
                  <a:cubicBezTo>
                    <a:pt x="1205170" y="291358"/>
                    <a:pt x="1265833" y="247214"/>
                    <a:pt x="1281744" y="182220"/>
                  </a:cubicBezTo>
                  <a:cubicBezTo>
                    <a:pt x="1305251" y="86150"/>
                    <a:pt x="1232762" y="0"/>
                    <a:pt x="1140528" y="0"/>
                  </a:cubicBezTo>
                  <a:close/>
                </a:path>
              </a:pathLst>
            </a:custGeom>
            <a:grpFill/>
            <a:ln w="360" cap="flat">
              <a:noFill/>
              <a:prstDash val="solid"/>
              <a:miter/>
            </a:ln>
          </p:spPr>
          <p:txBody>
            <a:bodyPr rtlCol="0" anchor="ctr"/>
            <a:lstStyle/>
            <a:p>
              <a:endParaRPr lang="fi-FI" sz="900"/>
            </a:p>
          </p:txBody>
        </p:sp>
        <p:sp>
          <p:nvSpPr>
            <p:cNvPr id="58" name="Vapaamuotoinen: Muoto 57">
              <a:extLst>
                <a:ext uri="{FF2B5EF4-FFF2-40B4-BE49-F238E27FC236}">
                  <a16:creationId xmlns:a16="http://schemas.microsoft.com/office/drawing/2014/main" id="{632C7E49-200A-967E-E8B9-F47B91AD0832}"/>
                </a:ext>
                <a:ext uri="{C183D7F6-B498-43B3-948B-1728B52AA6E4}">
                  <adec:decorative xmlns:adec="http://schemas.microsoft.com/office/drawing/2017/decorative" val="1"/>
                </a:ext>
              </a:extLst>
            </p:cNvPr>
            <p:cNvSpPr/>
            <p:nvPr/>
          </p:nvSpPr>
          <p:spPr>
            <a:xfrm>
              <a:off x="4012972" y="10524644"/>
              <a:ext cx="987070" cy="291358"/>
            </a:xfrm>
            <a:custGeom>
              <a:avLst/>
              <a:gdLst>
                <a:gd name="connsiteX0" fmla="*/ 145684 w 987070"/>
                <a:gd name="connsiteY0" fmla="*/ 291358 h 291358"/>
                <a:gd name="connsiteX1" fmla="*/ 839114 w 987070"/>
                <a:gd name="connsiteY1" fmla="*/ 291358 h 291358"/>
                <a:gd name="connsiteX2" fmla="*/ 982601 w 987070"/>
                <a:gd name="connsiteY2" fmla="*/ 182221 h 291358"/>
                <a:gd name="connsiteX3" fmla="*/ 841385 w 987070"/>
                <a:gd name="connsiteY3" fmla="*/ 0 h 291358"/>
                <a:gd name="connsiteX4" fmla="*/ 147959 w 987070"/>
                <a:gd name="connsiteY4" fmla="*/ 0 h 291358"/>
                <a:gd name="connsiteX5" fmla="*/ 4468 w 987070"/>
                <a:gd name="connsiteY5" fmla="*/ 109149 h 291358"/>
                <a:gd name="connsiteX6" fmla="*/ 145684 w 987070"/>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0" h="291358">
                  <a:moveTo>
                    <a:pt x="145684" y="291358"/>
                  </a:moveTo>
                  <a:lnTo>
                    <a:pt x="839114" y="291358"/>
                  </a:lnTo>
                  <a:cubicBezTo>
                    <a:pt x="906038" y="291358"/>
                    <a:pt x="966701" y="247214"/>
                    <a:pt x="982601" y="182221"/>
                  </a:cubicBezTo>
                  <a:cubicBezTo>
                    <a:pt x="1006108" y="86139"/>
                    <a:pt x="933634" y="0"/>
                    <a:pt x="841385" y="0"/>
                  </a:cubicBezTo>
                  <a:lnTo>
                    <a:pt x="147959" y="0"/>
                  </a:lnTo>
                  <a:cubicBezTo>
                    <a:pt x="81046" y="0"/>
                    <a:pt x="20383" y="44141"/>
                    <a:pt x="4468" y="109149"/>
                  </a:cubicBezTo>
                  <a:cubicBezTo>
                    <a:pt x="-19038" y="205205"/>
                    <a:pt x="53450" y="291358"/>
                    <a:pt x="145684" y="291358"/>
                  </a:cubicBezTo>
                  <a:close/>
                </a:path>
              </a:pathLst>
            </a:custGeom>
            <a:grpFill/>
            <a:ln w="360" cap="flat">
              <a:noFill/>
              <a:prstDash val="solid"/>
              <a:miter/>
            </a:ln>
          </p:spPr>
          <p:txBody>
            <a:bodyPr rtlCol="0" anchor="ctr"/>
            <a:lstStyle/>
            <a:p>
              <a:endParaRPr lang="fi-FI" sz="900"/>
            </a:p>
          </p:txBody>
        </p:sp>
        <p:sp>
          <p:nvSpPr>
            <p:cNvPr id="59" name="Vapaamuotoinen: Muoto 58">
              <a:extLst>
                <a:ext uri="{FF2B5EF4-FFF2-40B4-BE49-F238E27FC236}">
                  <a16:creationId xmlns:a16="http://schemas.microsoft.com/office/drawing/2014/main" id="{D4AB14EE-AAE9-8D36-1843-D2D3E4B11F7E}"/>
                </a:ext>
                <a:ext uri="{C183D7F6-B498-43B3-948B-1728B52AA6E4}">
                  <adec:decorative xmlns:adec="http://schemas.microsoft.com/office/drawing/2017/decorative" val="1"/>
                </a:ext>
              </a:extLst>
            </p:cNvPr>
            <p:cNvSpPr/>
            <p:nvPr/>
          </p:nvSpPr>
          <p:spPr>
            <a:xfrm>
              <a:off x="4796073" y="11078300"/>
              <a:ext cx="726305" cy="291357"/>
            </a:xfrm>
            <a:custGeom>
              <a:avLst/>
              <a:gdLst>
                <a:gd name="connsiteX0" fmla="*/ 580621 w 726305"/>
                <a:gd name="connsiteY0" fmla="*/ 0 h 291357"/>
                <a:gd name="connsiteX1" fmla="*/ 147970 w 726305"/>
                <a:gd name="connsiteY1" fmla="*/ 0 h 291357"/>
                <a:gd name="connsiteX2" fmla="*/ 4468 w 726305"/>
                <a:gd name="connsiteY2" fmla="*/ 109148 h 291357"/>
                <a:gd name="connsiteX3" fmla="*/ 145684 w 726305"/>
                <a:gd name="connsiteY3" fmla="*/ 291357 h 291357"/>
                <a:gd name="connsiteX4" fmla="*/ 578335 w 726305"/>
                <a:gd name="connsiteY4" fmla="*/ 291357 h 291357"/>
                <a:gd name="connsiteX5" fmla="*/ 721837 w 726305"/>
                <a:gd name="connsiteY5" fmla="*/ 182220 h 291357"/>
                <a:gd name="connsiteX6" fmla="*/ 580621 w 72630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5" h="291357">
                  <a:moveTo>
                    <a:pt x="580621" y="0"/>
                  </a:moveTo>
                  <a:lnTo>
                    <a:pt x="147970" y="0"/>
                  </a:lnTo>
                  <a:cubicBezTo>
                    <a:pt x="81043" y="0"/>
                    <a:pt x="20379" y="44140"/>
                    <a:pt x="4468" y="109148"/>
                  </a:cubicBezTo>
                  <a:cubicBezTo>
                    <a:pt x="-19038" y="205219"/>
                    <a:pt x="53451" y="291357"/>
                    <a:pt x="145684" y="291357"/>
                  </a:cubicBezTo>
                  <a:lnTo>
                    <a:pt x="578335" y="291357"/>
                  </a:lnTo>
                  <a:cubicBezTo>
                    <a:pt x="645259" y="291357"/>
                    <a:pt x="705922" y="247214"/>
                    <a:pt x="721837" y="182220"/>
                  </a:cubicBezTo>
                  <a:cubicBezTo>
                    <a:pt x="745344" y="86150"/>
                    <a:pt x="672855" y="0"/>
                    <a:pt x="580621" y="0"/>
                  </a:cubicBezTo>
                  <a:close/>
                </a:path>
              </a:pathLst>
            </a:custGeom>
            <a:grpFill/>
            <a:ln w="360" cap="flat">
              <a:noFill/>
              <a:prstDash val="solid"/>
              <a:miter/>
            </a:ln>
          </p:spPr>
          <p:txBody>
            <a:bodyPr rtlCol="0" anchor="ctr"/>
            <a:lstStyle/>
            <a:p>
              <a:endParaRPr lang="fi-FI" sz="900"/>
            </a:p>
          </p:txBody>
        </p:sp>
        <p:sp>
          <p:nvSpPr>
            <p:cNvPr id="60" name="Vapaamuotoinen: Muoto 59">
              <a:extLst>
                <a:ext uri="{FF2B5EF4-FFF2-40B4-BE49-F238E27FC236}">
                  <a16:creationId xmlns:a16="http://schemas.microsoft.com/office/drawing/2014/main" id="{166B8156-4F09-32A9-298E-26FC5D3EADDA}"/>
                </a:ext>
                <a:ext uri="{C183D7F6-B498-43B3-948B-1728B52AA6E4}">
                  <adec:decorative xmlns:adec="http://schemas.microsoft.com/office/drawing/2017/decorative" val="1"/>
                </a:ext>
              </a:extLst>
            </p:cNvPr>
            <p:cNvSpPr/>
            <p:nvPr/>
          </p:nvSpPr>
          <p:spPr>
            <a:xfrm>
              <a:off x="3211732" y="11078303"/>
              <a:ext cx="571449" cy="291358"/>
            </a:xfrm>
            <a:custGeom>
              <a:avLst/>
              <a:gdLst>
                <a:gd name="connsiteX0" fmla="*/ 145684 w 571449"/>
                <a:gd name="connsiteY0" fmla="*/ 291358 h 291358"/>
                <a:gd name="connsiteX1" fmla="*/ 423480 w 571449"/>
                <a:gd name="connsiteY1" fmla="*/ 291358 h 291358"/>
                <a:gd name="connsiteX2" fmla="*/ 566981 w 571449"/>
                <a:gd name="connsiteY2" fmla="*/ 182206 h 291358"/>
                <a:gd name="connsiteX3" fmla="*/ 425765 w 571449"/>
                <a:gd name="connsiteY3" fmla="*/ 0 h 291358"/>
                <a:gd name="connsiteX4" fmla="*/ 147970 w 571449"/>
                <a:gd name="connsiteY4" fmla="*/ 0 h 291358"/>
                <a:gd name="connsiteX5" fmla="*/ 4468 w 571449"/>
                <a:gd name="connsiteY5" fmla="*/ 109138 h 291358"/>
                <a:gd name="connsiteX6" fmla="*/ 145684 w 571449"/>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8">
                  <a:moveTo>
                    <a:pt x="145684" y="291358"/>
                  </a:moveTo>
                  <a:lnTo>
                    <a:pt x="423480" y="291358"/>
                  </a:lnTo>
                  <a:cubicBezTo>
                    <a:pt x="490403" y="291358"/>
                    <a:pt x="551067" y="247214"/>
                    <a:pt x="566981" y="182206"/>
                  </a:cubicBezTo>
                  <a:cubicBezTo>
                    <a:pt x="590488" y="86138"/>
                    <a:pt x="517999" y="0"/>
                    <a:pt x="425765" y="0"/>
                  </a:cubicBezTo>
                  <a:lnTo>
                    <a:pt x="147970" y="0"/>
                  </a:lnTo>
                  <a:cubicBezTo>
                    <a:pt x="81043" y="0"/>
                    <a:pt x="20380" y="44140"/>
                    <a:pt x="4468" y="109138"/>
                  </a:cubicBezTo>
                  <a:cubicBezTo>
                    <a:pt x="-19038" y="205205"/>
                    <a:pt x="53447" y="291358"/>
                    <a:pt x="145684" y="291358"/>
                  </a:cubicBezTo>
                  <a:close/>
                </a:path>
              </a:pathLst>
            </a:custGeom>
            <a:grpFill/>
            <a:ln w="360" cap="flat">
              <a:noFill/>
              <a:prstDash val="solid"/>
              <a:miter/>
            </a:ln>
          </p:spPr>
          <p:txBody>
            <a:bodyPr rtlCol="0" anchor="ctr"/>
            <a:lstStyle/>
            <a:p>
              <a:endParaRPr lang="fi-FI" sz="900"/>
            </a:p>
          </p:txBody>
        </p:sp>
        <p:sp>
          <p:nvSpPr>
            <p:cNvPr id="61" name="Vapaamuotoinen: Muoto 60">
              <a:extLst>
                <a:ext uri="{FF2B5EF4-FFF2-40B4-BE49-F238E27FC236}">
                  <a16:creationId xmlns:a16="http://schemas.microsoft.com/office/drawing/2014/main" id="{EA7D8223-9F30-D4AD-DD2B-82E39A5A0861}"/>
                </a:ext>
                <a:ext uri="{C183D7F6-B498-43B3-948B-1728B52AA6E4}">
                  <adec:decorative xmlns:adec="http://schemas.microsoft.com/office/drawing/2017/decorative" val="1"/>
                </a:ext>
              </a:extLst>
            </p:cNvPr>
            <p:cNvSpPr/>
            <p:nvPr/>
          </p:nvSpPr>
          <p:spPr>
            <a:xfrm>
              <a:off x="9382492" y="9973992"/>
              <a:ext cx="428646" cy="291358"/>
            </a:xfrm>
            <a:custGeom>
              <a:avLst/>
              <a:gdLst>
                <a:gd name="connsiteX0" fmla="*/ 145684 w 428646"/>
                <a:gd name="connsiteY0" fmla="*/ 291358 h 291358"/>
                <a:gd name="connsiteX1" fmla="*/ 280690 w 428646"/>
                <a:gd name="connsiteY1" fmla="*/ 291358 h 291358"/>
                <a:gd name="connsiteX2" fmla="*/ 424178 w 428646"/>
                <a:gd name="connsiteY2" fmla="*/ 182206 h 291358"/>
                <a:gd name="connsiteX3" fmla="*/ 282976 w 428646"/>
                <a:gd name="connsiteY3" fmla="*/ 0 h 291358"/>
                <a:gd name="connsiteX4" fmla="*/ 147959 w 428646"/>
                <a:gd name="connsiteY4" fmla="*/ 0 h 291358"/>
                <a:gd name="connsiteX5" fmla="*/ 4468 w 428646"/>
                <a:gd name="connsiteY5" fmla="*/ 109134 h 291358"/>
                <a:gd name="connsiteX6" fmla="*/ 145684 w 428646"/>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46" h="291358">
                  <a:moveTo>
                    <a:pt x="145684" y="291358"/>
                  </a:moveTo>
                  <a:lnTo>
                    <a:pt x="280690" y="291358"/>
                  </a:lnTo>
                  <a:cubicBezTo>
                    <a:pt x="347614" y="291358"/>
                    <a:pt x="408281" y="247214"/>
                    <a:pt x="424178" y="182206"/>
                  </a:cubicBezTo>
                  <a:cubicBezTo>
                    <a:pt x="447684" y="86139"/>
                    <a:pt x="375210" y="0"/>
                    <a:pt x="282976" y="0"/>
                  </a:cubicBezTo>
                  <a:lnTo>
                    <a:pt x="147959" y="0"/>
                  </a:lnTo>
                  <a:cubicBezTo>
                    <a:pt x="81046" y="0"/>
                    <a:pt x="20383" y="44129"/>
                    <a:pt x="4468" y="109134"/>
                  </a:cubicBezTo>
                  <a:cubicBezTo>
                    <a:pt x="-19038" y="205205"/>
                    <a:pt x="53450" y="291358"/>
                    <a:pt x="145684" y="291358"/>
                  </a:cubicBezTo>
                  <a:close/>
                </a:path>
              </a:pathLst>
            </a:custGeom>
            <a:grpFill/>
            <a:ln w="360" cap="flat">
              <a:noFill/>
              <a:prstDash val="solid"/>
              <a:miter/>
            </a:ln>
          </p:spPr>
          <p:txBody>
            <a:bodyPr rtlCol="0" anchor="ctr"/>
            <a:lstStyle/>
            <a:p>
              <a:endParaRPr lang="fi-FI" sz="900"/>
            </a:p>
          </p:txBody>
        </p:sp>
        <p:sp>
          <p:nvSpPr>
            <p:cNvPr id="62" name="Vapaamuotoinen: Muoto 61">
              <a:extLst>
                <a:ext uri="{FF2B5EF4-FFF2-40B4-BE49-F238E27FC236}">
                  <a16:creationId xmlns:a16="http://schemas.microsoft.com/office/drawing/2014/main" id="{F1717457-57FD-0088-57FE-11574614FE6D}"/>
                </a:ext>
                <a:ext uri="{C183D7F6-B498-43B3-948B-1728B52AA6E4}">
                  <adec:decorative xmlns:adec="http://schemas.microsoft.com/office/drawing/2017/decorative" val="1"/>
                </a:ext>
              </a:extLst>
            </p:cNvPr>
            <p:cNvSpPr/>
            <p:nvPr/>
          </p:nvSpPr>
          <p:spPr>
            <a:xfrm>
              <a:off x="8101800" y="10524641"/>
              <a:ext cx="718135" cy="291358"/>
            </a:xfrm>
            <a:custGeom>
              <a:avLst/>
              <a:gdLst>
                <a:gd name="connsiteX0" fmla="*/ 572454 w 718135"/>
                <a:gd name="connsiteY0" fmla="*/ 0 h 291358"/>
                <a:gd name="connsiteX1" fmla="*/ 147956 w 718135"/>
                <a:gd name="connsiteY1" fmla="*/ 0 h 291358"/>
                <a:gd name="connsiteX2" fmla="*/ 4469 w 718135"/>
                <a:gd name="connsiteY2" fmla="*/ 109149 h 291358"/>
                <a:gd name="connsiteX3" fmla="*/ 145685 w 718135"/>
                <a:gd name="connsiteY3" fmla="*/ 291358 h 291358"/>
                <a:gd name="connsiteX4" fmla="*/ 570168 w 718135"/>
                <a:gd name="connsiteY4" fmla="*/ 291358 h 291358"/>
                <a:gd name="connsiteX5" fmla="*/ 713670 w 718135"/>
                <a:gd name="connsiteY5" fmla="*/ 182221 h 291358"/>
                <a:gd name="connsiteX6" fmla="*/ 572454 w 7181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5" h="291358">
                  <a:moveTo>
                    <a:pt x="572454" y="0"/>
                  </a:moveTo>
                  <a:lnTo>
                    <a:pt x="147956" y="0"/>
                  </a:lnTo>
                  <a:cubicBezTo>
                    <a:pt x="81033" y="0"/>
                    <a:pt x="20369" y="44144"/>
                    <a:pt x="4469" y="109149"/>
                  </a:cubicBezTo>
                  <a:cubicBezTo>
                    <a:pt x="-19037" y="205219"/>
                    <a:pt x="53437" y="291358"/>
                    <a:pt x="145685" y="291358"/>
                  </a:cubicBezTo>
                  <a:lnTo>
                    <a:pt x="570168" y="291358"/>
                  </a:lnTo>
                  <a:cubicBezTo>
                    <a:pt x="637095" y="291358"/>
                    <a:pt x="697758" y="247214"/>
                    <a:pt x="713670" y="182221"/>
                  </a:cubicBezTo>
                  <a:cubicBezTo>
                    <a:pt x="737165" y="86153"/>
                    <a:pt x="664691" y="0"/>
                    <a:pt x="572454" y="0"/>
                  </a:cubicBezTo>
                  <a:close/>
                </a:path>
              </a:pathLst>
            </a:custGeom>
            <a:grpFill/>
            <a:ln w="360" cap="flat">
              <a:noFill/>
              <a:prstDash val="solid"/>
              <a:miter/>
            </a:ln>
          </p:spPr>
          <p:txBody>
            <a:bodyPr rtlCol="0" anchor="ctr"/>
            <a:lstStyle/>
            <a:p>
              <a:endParaRPr lang="fi-FI" sz="900"/>
            </a:p>
          </p:txBody>
        </p:sp>
        <p:sp>
          <p:nvSpPr>
            <p:cNvPr id="63" name="Vapaamuotoinen: Muoto 62">
              <a:extLst>
                <a:ext uri="{FF2B5EF4-FFF2-40B4-BE49-F238E27FC236}">
                  <a16:creationId xmlns:a16="http://schemas.microsoft.com/office/drawing/2014/main" id="{B249CE13-3758-6878-B51F-6D35A7DA7A26}"/>
                </a:ext>
                <a:ext uri="{C183D7F6-B498-43B3-948B-1728B52AA6E4}">
                  <adec:decorative xmlns:adec="http://schemas.microsoft.com/office/drawing/2017/decorative" val="1"/>
                </a:ext>
              </a:extLst>
            </p:cNvPr>
            <p:cNvSpPr/>
            <p:nvPr/>
          </p:nvSpPr>
          <p:spPr>
            <a:xfrm>
              <a:off x="6777966" y="9973988"/>
              <a:ext cx="811833" cy="291358"/>
            </a:xfrm>
            <a:custGeom>
              <a:avLst/>
              <a:gdLst>
                <a:gd name="connsiteX0" fmla="*/ 666148 w 811833"/>
                <a:gd name="connsiteY0" fmla="*/ 0 h 291358"/>
                <a:gd name="connsiteX1" fmla="*/ 147970 w 811833"/>
                <a:gd name="connsiteY1" fmla="*/ 0 h 291358"/>
                <a:gd name="connsiteX2" fmla="*/ 4468 w 811833"/>
                <a:gd name="connsiteY2" fmla="*/ 109149 h 291358"/>
                <a:gd name="connsiteX3" fmla="*/ 145684 w 811833"/>
                <a:gd name="connsiteY3" fmla="*/ 291358 h 291358"/>
                <a:gd name="connsiteX4" fmla="*/ 663876 w 811833"/>
                <a:gd name="connsiteY4" fmla="*/ 291358 h 291358"/>
                <a:gd name="connsiteX5" fmla="*/ 807364 w 811833"/>
                <a:gd name="connsiteY5" fmla="*/ 182220 h 291358"/>
                <a:gd name="connsiteX6" fmla="*/ 666148 w 811833"/>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3" h="291358">
                  <a:moveTo>
                    <a:pt x="666148" y="0"/>
                  </a:moveTo>
                  <a:lnTo>
                    <a:pt x="147970" y="0"/>
                  </a:lnTo>
                  <a:cubicBezTo>
                    <a:pt x="81047" y="0"/>
                    <a:pt x="20379" y="44141"/>
                    <a:pt x="4468" y="109149"/>
                  </a:cubicBezTo>
                  <a:cubicBezTo>
                    <a:pt x="-19038" y="205205"/>
                    <a:pt x="53451" y="291358"/>
                    <a:pt x="145684" y="291358"/>
                  </a:cubicBezTo>
                  <a:lnTo>
                    <a:pt x="663876" y="291358"/>
                  </a:lnTo>
                  <a:cubicBezTo>
                    <a:pt x="730789" y="291358"/>
                    <a:pt x="791453" y="247214"/>
                    <a:pt x="807364" y="182220"/>
                  </a:cubicBezTo>
                  <a:cubicBezTo>
                    <a:pt x="830870" y="86150"/>
                    <a:pt x="758396" y="0"/>
                    <a:pt x="666148" y="0"/>
                  </a:cubicBezTo>
                  <a:close/>
                </a:path>
              </a:pathLst>
            </a:custGeom>
            <a:grpFill/>
            <a:ln w="360" cap="flat">
              <a:noFill/>
              <a:prstDash val="solid"/>
              <a:miter/>
            </a:ln>
          </p:spPr>
          <p:txBody>
            <a:bodyPr rtlCol="0" anchor="ctr"/>
            <a:lstStyle/>
            <a:p>
              <a:endParaRPr lang="fi-FI" sz="900"/>
            </a:p>
          </p:txBody>
        </p:sp>
        <p:sp>
          <p:nvSpPr>
            <p:cNvPr id="64" name="Vapaamuotoinen: Muoto 63">
              <a:extLst>
                <a:ext uri="{FF2B5EF4-FFF2-40B4-BE49-F238E27FC236}">
                  <a16:creationId xmlns:a16="http://schemas.microsoft.com/office/drawing/2014/main" id="{F51EA6C4-2A60-4B81-7801-3D408E64BF08}"/>
                </a:ext>
                <a:ext uri="{C183D7F6-B498-43B3-948B-1728B52AA6E4}">
                  <adec:decorative xmlns:adec="http://schemas.microsoft.com/office/drawing/2017/decorative" val="1"/>
                </a:ext>
              </a:extLst>
            </p:cNvPr>
            <p:cNvSpPr/>
            <p:nvPr/>
          </p:nvSpPr>
          <p:spPr>
            <a:xfrm>
              <a:off x="5652512" y="10524644"/>
              <a:ext cx="809216" cy="291358"/>
            </a:xfrm>
            <a:custGeom>
              <a:avLst/>
              <a:gdLst>
                <a:gd name="connsiteX0" fmla="*/ 145684 w 809216"/>
                <a:gd name="connsiteY0" fmla="*/ 291358 h 291358"/>
                <a:gd name="connsiteX1" fmla="*/ 661260 w 809216"/>
                <a:gd name="connsiteY1" fmla="*/ 291358 h 291358"/>
                <a:gd name="connsiteX2" fmla="*/ 804747 w 809216"/>
                <a:gd name="connsiteY2" fmla="*/ 182221 h 291358"/>
                <a:gd name="connsiteX3" fmla="*/ 663531 w 809216"/>
                <a:gd name="connsiteY3" fmla="*/ 0 h 291358"/>
                <a:gd name="connsiteX4" fmla="*/ 147970 w 809216"/>
                <a:gd name="connsiteY4" fmla="*/ 0 h 291358"/>
                <a:gd name="connsiteX5" fmla="*/ 4468 w 809216"/>
                <a:gd name="connsiteY5" fmla="*/ 109149 h 291358"/>
                <a:gd name="connsiteX6" fmla="*/ 145684 w 809216"/>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6" h="291358">
                  <a:moveTo>
                    <a:pt x="145684" y="291358"/>
                  </a:moveTo>
                  <a:lnTo>
                    <a:pt x="661260" y="291358"/>
                  </a:lnTo>
                  <a:cubicBezTo>
                    <a:pt x="728172" y="291358"/>
                    <a:pt x="788847" y="247214"/>
                    <a:pt x="804747" y="182221"/>
                  </a:cubicBezTo>
                  <a:cubicBezTo>
                    <a:pt x="828254" y="86139"/>
                    <a:pt x="755780" y="0"/>
                    <a:pt x="663531" y="0"/>
                  </a:cubicBezTo>
                  <a:lnTo>
                    <a:pt x="147970" y="0"/>
                  </a:lnTo>
                  <a:cubicBezTo>
                    <a:pt x="81043" y="0"/>
                    <a:pt x="20380" y="44141"/>
                    <a:pt x="4468" y="109149"/>
                  </a:cubicBezTo>
                  <a:cubicBezTo>
                    <a:pt x="-19038" y="205205"/>
                    <a:pt x="53447" y="291358"/>
                    <a:pt x="145684" y="291358"/>
                  </a:cubicBezTo>
                  <a:close/>
                </a:path>
              </a:pathLst>
            </a:custGeom>
            <a:grpFill/>
            <a:ln w="360" cap="flat">
              <a:noFill/>
              <a:prstDash val="solid"/>
              <a:miter/>
            </a:ln>
          </p:spPr>
          <p:txBody>
            <a:bodyPr rtlCol="0" anchor="ctr"/>
            <a:lstStyle/>
            <a:p>
              <a:endParaRPr lang="fi-FI" sz="900"/>
            </a:p>
          </p:txBody>
        </p:sp>
        <p:sp>
          <p:nvSpPr>
            <p:cNvPr id="65" name="Vapaamuotoinen: Muoto 64">
              <a:extLst>
                <a:ext uri="{FF2B5EF4-FFF2-40B4-BE49-F238E27FC236}">
                  <a16:creationId xmlns:a16="http://schemas.microsoft.com/office/drawing/2014/main" id="{283BD6BB-DFAA-4937-D5E6-CAA3314D33E3}"/>
                </a:ext>
                <a:ext uri="{C183D7F6-B498-43B3-948B-1728B52AA6E4}">
                  <adec:decorative xmlns:adec="http://schemas.microsoft.com/office/drawing/2017/decorative" val="1"/>
                </a:ext>
              </a:extLst>
            </p:cNvPr>
            <p:cNvSpPr/>
            <p:nvPr/>
          </p:nvSpPr>
          <p:spPr>
            <a:xfrm>
              <a:off x="7217938" y="11078300"/>
              <a:ext cx="545145" cy="291357"/>
            </a:xfrm>
            <a:custGeom>
              <a:avLst/>
              <a:gdLst>
                <a:gd name="connsiteX0" fmla="*/ 399466 w 545145"/>
                <a:gd name="connsiteY0" fmla="*/ 0 h 291357"/>
                <a:gd name="connsiteX1" fmla="*/ 147970 w 545145"/>
                <a:gd name="connsiteY1" fmla="*/ 0 h 291357"/>
                <a:gd name="connsiteX2" fmla="*/ 4468 w 545145"/>
                <a:gd name="connsiteY2" fmla="*/ 109148 h 291357"/>
                <a:gd name="connsiteX3" fmla="*/ 145685 w 545145"/>
                <a:gd name="connsiteY3" fmla="*/ 291357 h 291357"/>
                <a:gd name="connsiteX4" fmla="*/ 397180 w 545145"/>
                <a:gd name="connsiteY4" fmla="*/ 291357 h 291357"/>
                <a:gd name="connsiteX5" fmla="*/ 540681 w 545145"/>
                <a:gd name="connsiteY5" fmla="*/ 182220 h 291357"/>
                <a:gd name="connsiteX6" fmla="*/ 399466 w 54514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5" h="291357">
                  <a:moveTo>
                    <a:pt x="399466" y="0"/>
                  </a:moveTo>
                  <a:lnTo>
                    <a:pt x="147970" y="0"/>
                  </a:lnTo>
                  <a:cubicBezTo>
                    <a:pt x="81043" y="0"/>
                    <a:pt x="20380" y="44140"/>
                    <a:pt x="4468" y="109148"/>
                  </a:cubicBezTo>
                  <a:cubicBezTo>
                    <a:pt x="-19038" y="205219"/>
                    <a:pt x="53447" y="291357"/>
                    <a:pt x="145685" y="291357"/>
                  </a:cubicBezTo>
                  <a:lnTo>
                    <a:pt x="397180" y="291357"/>
                  </a:lnTo>
                  <a:cubicBezTo>
                    <a:pt x="464103" y="291357"/>
                    <a:pt x="524767" y="247214"/>
                    <a:pt x="540681" y="182220"/>
                  </a:cubicBezTo>
                  <a:cubicBezTo>
                    <a:pt x="564174" y="86150"/>
                    <a:pt x="491699" y="0"/>
                    <a:pt x="399466" y="0"/>
                  </a:cubicBezTo>
                  <a:close/>
                </a:path>
              </a:pathLst>
            </a:custGeom>
            <a:grpFill/>
            <a:ln w="360" cap="flat">
              <a:noFill/>
              <a:prstDash val="solid"/>
              <a:miter/>
            </a:ln>
          </p:spPr>
          <p:txBody>
            <a:bodyPr rtlCol="0" anchor="ctr"/>
            <a:lstStyle/>
            <a:p>
              <a:endParaRPr lang="fi-FI" sz="900"/>
            </a:p>
          </p:txBody>
        </p:sp>
        <p:sp>
          <p:nvSpPr>
            <p:cNvPr id="66" name="Vapaamuotoinen: Muoto 65">
              <a:extLst>
                <a:ext uri="{FF2B5EF4-FFF2-40B4-BE49-F238E27FC236}">
                  <a16:creationId xmlns:a16="http://schemas.microsoft.com/office/drawing/2014/main" id="{4AB8510A-FB01-B982-9CFA-24869666E002}"/>
                </a:ext>
                <a:ext uri="{C183D7F6-B498-43B3-948B-1728B52AA6E4}">
                  <adec:decorative xmlns:adec="http://schemas.microsoft.com/office/drawing/2017/decorative" val="1"/>
                </a:ext>
              </a:extLst>
            </p:cNvPr>
            <p:cNvSpPr/>
            <p:nvPr/>
          </p:nvSpPr>
          <p:spPr>
            <a:xfrm>
              <a:off x="10960403" y="10526552"/>
              <a:ext cx="298366" cy="291354"/>
            </a:xfrm>
            <a:custGeom>
              <a:avLst/>
              <a:gdLst>
                <a:gd name="connsiteX0" fmla="*/ 152682 w 298366"/>
                <a:gd name="connsiteY0" fmla="*/ 0 h 291354"/>
                <a:gd name="connsiteX1" fmla="*/ 147959 w 298366"/>
                <a:gd name="connsiteY1" fmla="*/ 0 h 291354"/>
                <a:gd name="connsiteX2" fmla="*/ 4468 w 298366"/>
                <a:gd name="connsiteY2" fmla="*/ 109149 h 291354"/>
                <a:gd name="connsiteX3" fmla="*/ 145684 w 298366"/>
                <a:gd name="connsiteY3" fmla="*/ 291355 h 291354"/>
                <a:gd name="connsiteX4" fmla="*/ 150396 w 298366"/>
                <a:gd name="connsiteY4" fmla="*/ 291355 h 291354"/>
                <a:gd name="connsiteX5" fmla="*/ 293898 w 298366"/>
                <a:gd name="connsiteY5" fmla="*/ 182206 h 291354"/>
                <a:gd name="connsiteX6" fmla="*/ 152682 w 29836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6" h="291354">
                  <a:moveTo>
                    <a:pt x="152682" y="0"/>
                  </a:moveTo>
                  <a:lnTo>
                    <a:pt x="147959" y="0"/>
                  </a:lnTo>
                  <a:cubicBezTo>
                    <a:pt x="81046" y="0"/>
                    <a:pt x="20383" y="44141"/>
                    <a:pt x="4468" y="109149"/>
                  </a:cubicBezTo>
                  <a:cubicBezTo>
                    <a:pt x="-19038" y="205219"/>
                    <a:pt x="53451" y="291355"/>
                    <a:pt x="145684" y="291355"/>
                  </a:cubicBezTo>
                  <a:lnTo>
                    <a:pt x="150396" y="291355"/>
                  </a:lnTo>
                  <a:cubicBezTo>
                    <a:pt x="217320" y="291355"/>
                    <a:pt x="277983" y="247214"/>
                    <a:pt x="293898" y="182206"/>
                  </a:cubicBezTo>
                  <a:cubicBezTo>
                    <a:pt x="317405" y="86150"/>
                    <a:pt x="244916" y="0"/>
                    <a:pt x="152682" y="0"/>
                  </a:cubicBezTo>
                  <a:close/>
                </a:path>
              </a:pathLst>
            </a:custGeom>
            <a:grpFill/>
            <a:ln w="360" cap="flat">
              <a:noFill/>
              <a:prstDash val="solid"/>
              <a:miter/>
            </a:ln>
          </p:spPr>
          <p:txBody>
            <a:bodyPr rtlCol="0" anchor="ctr"/>
            <a:lstStyle/>
            <a:p>
              <a:endParaRPr lang="fi-FI" sz="900"/>
            </a:p>
          </p:txBody>
        </p:sp>
        <p:sp>
          <p:nvSpPr>
            <p:cNvPr id="67" name="Vapaamuotoinen: Muoto 66">
              <a:extLst>
                <a:ext uri="{FF2B5EF4-FFF2-40B4-BE49-F238E27FC236}">
                  <a16:creationId xmlns:a16="http://schemas.microsoft.com/office/drawing/2014/main" id="{D1319FBB-4C8C-F9BF-FCFF-67EE2E575DBF}"/>
                </a:ext>
                <a:ext uri="{C183D7F6-B498-43B3-948B-1728B52AA6E4}">
                  <adec:decorative xmlns:adec="http://schemas.microsoft.com/office/drawing/2017/decorative" val="1"/>
                </a:ext>
              </a:extLst>
            </p:cNvPr>
            <p:cNvSpPr/>
            <p:nvPr/>
          </p:nvSpPr>
          <p:spPr>
            <a:xfrm>
              <a:off x="509678" y="7230899"/>
              <a:ext cx="1432537" cy="291353"/>
            </a:xfrm>
            <a:custGeom>
              <a:avLst/>
              <a:gdLst>
                <a:gd name="connsiteX0" fmla="*/ 1288629 w 1432537"/>
                <a:gd name="connsiteY0" fmla="*/ 0 h 291353"/>
                <a:gd name="connsiteX1" fmla="*/ 143909 w 1432537"/>
                <a:gd name="connsiteY1" fmla="*/ 0 h 291353"/>
                <a:gd name="connsiteX2" fmla="*/ 0 w 1432537"/>
                <a:gd name="connsiteY2" fmla="*/ 143904 h 291353"/>
                <a:gd name="connsiteX3" fmla="*/ 0 w 1432537"/>
                <a:gd name="connsiteY3" fmla="*/ 147450 h 291353"/>
                <a:gd name="connsiteX4" fmla="*/ 143909 w 1432537"/>
                <a:gd name="connsiteY4" fmla="*/ 291354 h 291353"/>
                <a:gd name="connsiteX5" fmla="*/ 1288629 w 1432537"/>
                <a:gd name="connsiteY5" fmla="*/ 291354 h 291353"/>
                <a:gd name="connsiteX6" fmla="*/ 1432538 w 1432537"/>
                <a:gd name="connsiteY6" fmla="*/ 147450 h 291353"/>
                <a:gd name="connsiteX7" fmla="*/ 1432538 w 1432537"/>
                <a:gd name="connsiteY7" fmla="*/ 143904 h 291353"/>
                <a:gd name="connsiteX8" fmla="*/ 1288629 w 1432537"/>
                <a:gd name="connsiteY8"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3">
                  <a:moveTo>
                    <a:pt x="1288629" y="0"/>
                  </a:moveTo>
                  <a:lnTo>
                    <a:pt x="143909" y="0"/>
                  </a:lnTo>
                  <a:cubicBezTo>
                    <a:pt x="64436" y="0"/>
                    <a:pt x="0" y="64436"/>
                    <a:pt x="0" y="143904"/>
                  </a:cubicBezTo>
                  <a:lnTo>
                    <a:pt x="0" y="147450"/>
                  </a:lnTo>
                  <a:cubicBezTo>
                    <a:pt x="0" y="226933"/>
                    <a:pt x="64436" y="291354"/>
                    <a:pt x="143909" y="291354"/>
                  </a:cubicBezTo>
                  <a:lnTo>
                    <a:pt x="1288629" y="291354"/>
                  </a:lnTo>
                  <a:cubicBezTo>
                    <a:pt x="1368112" y="291354"/>
                    <a:pt x="1432538" y="226933"/>
                    <a:pt x="1432538" y="147450"/>
                  </a:cubicBezTo>
                  <a:lnTo>
                    <a:pt x="1432538" y="143904"/>
                  </a:lnTo>
                  <a:cubicBezTo>
                    <a:pt x="1432538" y="64436"/>
                    <a:pt x="1368112" y="0"/>
                    <a:pt x="1288629" y="0"/>
                  </a:cubicBezTo>
                  <a:close/>
                </a:path>
              </a:pathLst>
            </a:custGeom>
            <a:grpFill/>
            <a:ln w="360" cap="flat">
              <a:noFill/>
              <a:prstDash val="solid"/>
              <a:miter/>
            </a:ln>
          </p:spPr>
          <p:txBody>
            <a:bodyPr rtlCol="0" anchor="ctr"/>
            <a:lstStyle/>
            <a:p>
              <a:endParaRPr lang="fi-FI" sz="900"/>
            </a:p>
          </p:txBody>
        </p:sp>
        <p:sp>
          <p:nvSpPr>
            <p:cNvPr id="68" name="Vapaamuotoinen: Muoto 67">
              <a:extLst>
                <a:ext uri="{FF2B5EF4-FFF2-40B4-BE49-F238E27FC236}">
                  <a16:creationId xmlns:a16="http://schemas.microsoft.com/office/drawing/2014/main" id="{727E41CF-DEA0-0BF9-0023-2372FBEA8E4B}"/>
                </a:ext>
                <a:ext uri="{C183D7F6-B498-43B3-948B-1728B52AA6E4}">
                  <adec:decorative xmlns:adec="http://schemas.microsoft.com/office/drawing/2017/decorative" val="1"/>
                </a:ext>
              </a:extLst>
            </p:cNvPr>
            <p:cNvSpPr/>
            <p:nvPr/>
          </p:nvSpPr>
          <p:spPr>
            <a:xfrm>
              <a:off x="509684" y="7777876"/>
              <a:ext cx="1048443" cy="291357"/>
            </a:xfrm>
            <a:custGeom>
              <a:avLst/>
              <a:gdLst>
                <a:gd name="connsiteX0" fmla="*/ 902759 w 1048443"/>
                <a:gd name="connsiteY0" fmla="*/ 0 h 291357"/>
                <a:gd name="connsiteX1" fmla="*/ 147956 w 1048443"/>
                <a:gd name="connsiteY1" fmla="*/ 0 h 291357"/>
                <a:gd name="connsiteX2" fmla="*/ 4469 w 1048443"/>
                <a:gd name="connsiteY2" fmla="*/ 109148 h 291357"/>
                <a:gd name="connsiteX3" fmla="*/ 145681 w 1048443"/>
                <a:gd name="connsiteY3" fmla="*/ 291357 h 291357"/>
                <a:gd name="connsiteX4" fmla="*/ 900473 w 1048443"/>
                <a:gd name="connsiteY4" fmla="*/ 291357 h 291357"/>
                <a:gd name="connsiteX5" fmla="*/ 1043975 w 1048443"/>
                <a:gd name="connsiteY5" fmla="*/ 182220 h 291357"/>
                <a:gd name="connsiteX6" fmla="*/ 902759 w 1048443"/>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3" h="291357">
                  <a:moveTo>
                    <a:pt x="902759" y="0"/>
                  </a:moveTo>
                  <a:lnTo>
                    <a:pt x="147956" y="0"/>
                  </a:lnTo>
                  <a:cubicBezTo>
                    <a:pt x="81033" y="0"/>
                    <a:pt x="20366" y="44140"/>
                    <a:pt x="4469" y="109148"/>
                  </a:cubicBezTo>
                  <a:cubicBezTo>
                    <a:pt x="-19038" y="205219"/>
                    <a:pt x="53437" y="291357"/>
                    <a:pt x="145681" y="291357"/>
                  </a:cubicBezTo>
                  <a:lnTo>
                    <a:pt x="900473" y="291357"/>
                  </a:lnTo>
                  <a:cubicBezTo>
                    <a:pt x="967400" y="291357"/>
                    <a:pt x="1028064" y="247214"/>
                    <a:pt x="1043975" y="182220"/>
                  </a:cubicBezTo>
                  <a:cubicBezTo>
                    <a:pt x="1067481" y="86149"/>
                    <a:pt x="994996" y="0"/>
                    <a:pt x="902759" y="0"/>
                  </a:cubicBezTo>
                  <a:close/>
                </a:path>
              </a:pathLst>
            </a:custGeom>
            <a:grpFill/>
            <a:ln w="360" cap="flat">
              <a:noFill/>
              <a:prstDash val="solid"/>
              <a:miter/>
            </a:ln>
          </p:spPr>
          <p:txBody>
            <a:bodyPr rtlCol="0" anchor="ctr"/>
            <a:lstStyle/>
            <a:p>
              <a:endParaRPr lang="fi-FI" sz="900"/>
            </a:p>
          </p:txBody>
        </p:sp>
        <p:sp>
          <p:nvSpPr>
            <p:cNvPr id="69" name="Vapaamuotoinen: Muoto 68">
              <a:extLst>
                <a:ext uri="{FF2B5EF4-FFF2-40B4-BE49-F238E27FC236}">
                  <a16:creationId xmlns:a16="http://schemas.microsoft.com/office/drawing/2014/main" id="{0788722C-A857-4B4F-4E51-C244E074AD74}"/>
                </a:ext>
                <a:ext uri="{C183D7F6-B498-43B3-948B-1728B52AA6E4}">
                  <adec:decorative xmlns:adec="http://schemas.microsoft.com/office/drawing/2017/decorative" val="1"/>
                </a:ext>
              </a:extLst>
            </p:cNvPr>
            <p:cNvSpPr/>
            <p:nvPr/>
          </p:nvSpPr>
          <p:spPr>
            <a:xfrm>
              <a:off x="509677" y="8329893"/>
              <a:ext cx="571449" cy="291354"/>
            </a:xfrm>
            <a:custGeom>
              <a:avLst/>
              <a:gdLst>
                <a:gd name="connsiteX0" fmla="*/ 145684 w 571449"/>
                <a:gd name="connsiteY0" fmla="*/ 291355 h 291354"/>
                <a:gd name="connsiteX1" fmla="*/ 423480 w 571449"/>
                <a:gd name="connsiteY1" fmla="*/ 291355 h 291354"/>
                <a:gd name="connsiteX2" fmla="*/ 566981 w 571449"/>
                <a:gd name="connsiteY2" fmla="*/ 182206 h 291354"/>
                <a:gd name="connsiteX3" fmla="*/ 425766 w 571449"/>
                <a:gd name="connsiteY3" fmla="*/ 0 h 291354"/>
                <a:gd name="connsiteX4" fmla="*/ 147970 w 571449"/>
                <a:gd name="connsiteY4" fmla="*/ 0 h 291354"/>
                <a:gd name="connsiteX5" fmla="*/ 4469 w 571449"/>
                <a:gd name="connsiteY5" fmla="*/ 109134 h 291354"/>
                <a:gd name="connsiteX6" fmla="*/ 145684 w 571449"/>
                <a:gd name="connsiteY6" fmla="*/ 291355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4">
                  <a:moveTo>
                    <a:pt x="145684" y="291355"/>
                  </a:moveTo>
                  <a:lnTo>
                    <a:pt x="423480" y="291355"/>
                  </a:lnTo>
                  <a:cubicBezTo>
                    <a:pt x="490403" y="291355"/>
                    <a:pt x="551081" y="247214"/>
                    <a:pt x="566981" y="182206"/>
                  </a:cubicBezTo>
                  <a:cubicBezTo>
                    <a:pt x="590488" y="86139"/>
                    <a:pt x="517999" y="0"/>
                    <a:pt x="425766" y="0"/>
                  </a:cubicBezTo>
                  <a:lnTo>
                    <a:pt x="147970" y="0"/>
                  </a:lnTo>
                  <a:cubicBezTo>
                    <a:pt x="81043" y="0"/>
                    <a:pt x="20380" y="44141"/>
                    <a:pt x="4469" y="109134"/>
                  </a:cubicBezTo>
                  <a:cubicBezTo>
                    <a:pt x="-19038" y="205205"/>
                    <a:pt x="53447" y="291355"/>
                    <a:pt x="145684" y="291355"/>
                  </a:cubicBezTo>
                  <a:close/>
                </a:path>
              </a:pathLst>
            </a:custGeom>
            <a:grpFill/>
            <a:ln w="360" cap="flat">
              <a:noFill/>
              <a:prstDash val="solid"/>
              <a:miter/>
            </a:ln>
          </p:spPr>
          <p:txBody>
            <a:bodyPr rtlCol="0" anchor="ctr"/>
            <a:lstStyle/>
            <a:p>
              <a:endParaRPr lang="fi-FI" sz="900"/>
            </a:p>
          </p:txBody>
        </p:sp>
        <p:sp>
          <p:nvSpPr>
            <p:cNvPr id="70" name="Vapaamuotoinen: Muoto 69">
              <a:extLst>
                <a:ext uri="{FF2B5EF4-FFF2-40B4-BE49-F238E27FC236}">
                  <a16:creationId xmlns:a16="http://schemas.microsoft.com/office/drawing/2014/main" id="{5C400C17-0690-B5FC-50E3-DC132DA1CAB3}"/>
                </a:ext>
                <a:ext uri="{C183D7F6-B498-43B3-948B-1728B52AA6E4}">
                  <adec:decorative xmlns:adec="http://schemas.microsoft.com/office/drawing/2017/decorative" val="1"/>
                </a:ext>
              </a:extLst>
            </p:cNvPr>
            <p:cNvSpPr/>
            <p:nvPr/>
          </p:nvSpPr>
          <p:spPr>
            <a:xfrm>
              <a:off x="509681" y="8881906"/>
              <a:ext cx="726304" cy="291358"/>
            </a:xfrm>
            <a:custGeom>
              <a:avLst/>
              <a:gdLst>
                <a:gd name="connsiteX0" fmla="*/ 580621 w 726304"/>
                <a:gd name="connsiteY0" fmla="*/ 0 h 291358"/>
                <a:gd name="connsiteX1" fmla="*/ 147956 w 726304"/>
                <a:gd name="connsiteY1" fmla="*/ 0 h 291358"/>
                <a:gd name="connsiteX2" fmla="*/ 4468 w 726304"/>
                <a:gd name="connsiteY2" fmla="*/ 109148 h 291358"/>
                <a:gd name="connsiteX3" fmla="*/ 145684 w 726304"/>
                <a:gd name="connsiteY3" fmla="*/ 291358 h 291358"/>
                <a:gd name="connsiteX4" fmla="*/ 578335 w 726304"/>
                <a:gd name="connsiteY4" fmla="*/ 291358 h 291358"/>
                <a:gd name="connsiteX5" fmla="*/ 721837 w 726304"/>
                <a:gd name="connsiteY5" fmla="*/ 182220 h 291358"/>
                <a:gd name="connsiteX6" fmla="*/ 580621 w 726304"/>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4" h="291358">
                  <a:moveTo>
                    <a:pt x="580621" y="0"/>
                  </a:moveTo>
                  <a:lnTo>
                    <a:pt x="147956" y="0"/>
                  </a:lnTo>
                  <a:cubicBezTo>
                    <a:pt x="81032" y="0"/>
                    <a:pt x="20369" y="44144"/>
                    <a:pt x="4468" y="109148"/>
                  </a:cubicBezTo>
                  <a:cubicBezTo>
                    <a:pt x="-19038" y="205208"/>
                    <a:pt x="53451" y="291358"/>
                    <a:pt x="145684" y="291358"/>
                  </a:cubicBezTo>
                  <a:lnTo>
                    <a:pt x="578335" y="291358"/>
                  </a:lnTo>
                  <a:cubicBezTo>
                    <a:pt x="645259" y="291358"/>
                    <a:pt x="705922" y="247214"/>
                    <a:pt x="721837" y="182220"/>
                  </a:cubicBezTo>
                  <a:cubicBezTo>
                    <a:pt x="745340" y="86153"/>
                    <a:pt x="672855" y="0"/>
                    <a:pt x="580621" y="0"/>
                  </a:cubicBezTo>
                  <a:close/>
                </a:path>
              </a:pathLst>
            </a:custGeom>
            <a:grpFill/>
            <a:ln w="360" cap="flat">
              <a:noFill/>
              <a:prstDash val="solid"/>
              <a:miter/>
            </a:ln>
          </p:spPr>
          <p:txBody>
            <a:bodyPr rtlCol="0" anchor="ctr"/>
            <a:lstStyle/>
            <a:p>
              <a:endParaRPr lang="fi-FI" sz="900"/>
            </a:p>
          </p:txBody>
        </p:sp>
        <p:sp>
          <p:nvSpPr>
            <p:cNvPr id="71" name="Vapaamuotoinen: Muoto 70">
              <a:extLst>
                <a:ext uri="{FF2B5EF4-FFF2-40B4-BE49-F238E27FC236}">
                  <a16:creationId xmlns:a16="http://schemas.microsoft.com/office/drawing/2014/main" id="{A4FB884B-5711-AC8E-B650-1056EE00430B}"/>
                </a:ext>
                <a:ext uri="{C183D7F6-B498-43B3-948B-1728B52AA6E4}">
                  <adec:decorative xmlns:adec="http://schemas.microsoft.com/office/drawing/2017/decorative" val="1"/>
                </a:ext>
              </a:extLst>
            </p:cNvPr>
            <p:cNvSpPr/>
            <p:nvPr/>
          </p:nvSpPr>
          <p:spPr>
            <a:xfrm>
              <a:off x="2817834" y="7230899"/>
              <a:ext cx="1028508" cy="291353"/>
            </a:xfrm>
            <a:custGeom>
              <a:avLst/>
              <a:gdLst>
                <a:gd name="connsiteX0" fmla="*/ 884604 w 1028508"/>
                <a:gd name="connsiteY0" fmla="*/ 0 h 291353"/>
                <a:gd name="connsiteX1" fmla="*/ 143908 w 1028508"/>
                <a:gd name="connsiteY1" fmla="*/ 0 h 291353"/>
                <a:gd name="connsiteX2" fmla="*/ 0 w 1028508"/>
                <a:gd name="connsiteY2" fmla="*/ 143904 h 291353"/>
                <a:gd name="connsiteX3" fmla="*/ 0 w 1028508"/>
                <a:gd name="connsiteY3" fmla="*/ 147450 h 291353"/>
                <a:gd name="connsiteX4" fmla="*/ 143908 w 1028508"/>
                <a:gd name="connsiteY4" fmla="*/ 291354 h 291353"/>
                <a:gd name="connsiteX5" fmla="*/ 884604 w 1028508"/>
                <a:gd name="connsiteY5" fmla="*/ 291354 h 291353"/>
                <a:gd name="connsiteX6" fmla="*/ 1028508 w 1028508"/>
                <a:gd name="connsiteY6" fmla="*/ 147450 h 291353"/>
                <a:gd name="connsiteX7" fmla="*/ 1028508 w 1028508"/>
                <a:gd name="connsiteY7" fmla="*/ 143904 h 291353"/>
                <a:gd name="connsiteX8" fmla="*/ 884604 w 1028508"/>
                <a:gd name="connsiteY8"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08" h="291353">
                  <a:moveTo>
                    <a:pt x="884604" y="0"/>
                  </a:moveTo>
                  <a:lnTo>
                    <a:pt x="143908" y="0"/>
                  </a:lnTo>
                  <a:cubicBezTo>
                    <a:pt x="64422" y="0"/>
                    <a:pt x="0" y="64436"/>
                    <a:pt x="0" y="143904"/>
                  </a:cubicBezTo>
                  <a:lnTo>
                    <a:pt x="0" y="147450"/>
                  </a:lnTo>
                  <a:cubicBezTo>
                    <a:pt x="0" y="226933"/>
                    <a:pt x="64422" y="291354"/>
                    <a:pt x="143908" y="291354"/>
                  </a:cubicBezTo>
                  <a:lnTo>
                    <a:pt x="884604" y="291354"/>
                  </a:lnTo>
                  <a:cubicBezTo>
                    <a:pt x="964087" y="291354"/>
                    <a:pt x="1028508" y="226933"/>
                    <a:pt x="1028508" y="147450"/>
                  </a:cubicBezTo>
                  <a:lnTo>
                    <a:pt x="1028508" y="143904"/>
                  </a:lnTo>
                  <a:cubicBezTo>
                    <a:pt x="1028508" y="64436"/>
                    <a:pt x="964087" y="0"/>
                    <a:pt x="884604" y="0"/>
                  </a:cubicBezTo>
                  <a:close/>
                </a:path>
              </a:pathLst>
            </a:custGeom>
            <a:grpFill/>
            <a:ln w="360" cap="flat">
              <a:noFill/>
              <a:prstDash val="solid"/>
              <a:miter/>
            </a:ln>
          </p:spPr>
          <p:txBody>
            <a:bodyPr rtlCol="0" anchor="ctr"/>
            <a:lstStyle/>
            <a:p>
              <a:endParaRPr lang="fi-FI" sz="900"/>
            </a:p>
          </p:txBody>
        </p:sp>
        <p:sp>
          <p:nvSpPr>
            <p:cNvPr id="72" name="Vapaamuotoinen: Muoto 71">
              <a:extLst>
                <a:ext uri="{FF2B5EF4-FFF2-40B4-BE49-F238E27FC236}">
                  <a16:creationId xmlns:a16="http://schemas.microsoft.com/office/drawing/2014/main" id="{54DF7E18-FF9A-743D-84DF-02AE9C57ACA0}"/>
                </a:ext>
                <a:ext uri="{C183D7F6-B498-43B3-948B-1728B52AA6E4}">
                  <adec:decorative xmlns:adec="http://schemas.microsoft.com/office/drawing/2017/decorative" val="1"/>
                </a:ext>
              </a:extLst>
            </p:cNvPr>
            <p:cNvSpPr/>
            <p:nvPr/>
          </p:nvSpPr>
          <p:spPr>
            <a:xfrm>
              <a:off x="1800894" y="7777595"/>
              <a:ext cx="906259" cy="291358"/>
            </a:xfrm>
            <a:custGeom>
              <a:avLst/>
              <a:gdLst>
                <a:gd name="connsiteX0" fmla="*/ 760582 w 906259"/>
                <a:gd name="connsiteY0" fmla="*/ 0 h 291358"/>
                <a:gd name="connsiteX1" fmla="*/ 147971 w 906259"/>
                <a:gd name="connsiteY1" fmla="*/ 0 h 291358"/>
                <a:gd name="connsiteX2" fmla="*/ 4469 w 906259"/>
                <a:gd name="connsiteY2" fmla="*/ 109149 h 291358"/>
                <a:gd name="connsiteX3" fmla="*/ 145685 w 906259"/>
                <a:gd name="connsiteY3" fmla="*/ 291358 h 291358"/>
                <a:gd name="connsiteX4" fmla="*/ 758296 w 906259"/>
                <a:gd name="connsiteY4" fmla="*/ 291358 h 291358"/>
                <a:gd name="connsiteX5" fmla="*/ 901794 w 906259"/>
                <a:gd name="connsiteY5" fmla="*/ 182221 h 291358"/>
                <a:gd name="connsiteX6" fmla="*/ 760582 w 906259"/>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59" h="291358">
                  <a:moveTo>
                    <a:pt x="760582" y="0"/>
                  </a:moveTo>
                  <a:lnTo>
                    <a:pt x="147971" y="0"/>
                  </a:lnTo>
                  <a:cubicBezTo>
                    <a:pt x="81044" y="0"/>
                    <a:pt x="20380" y="44141"/>
                    <a:pt x="4469" y="109149"/>
                  </a:cubicBezTo>
                  <a:cubicBezTo>
                    <a:pt x="-19038" y="205219"/>
                    <a:pt x="53437" y="291358"/>
                    <a:pt x="145685" y="291358"/>
                  </a:cubicBezTo>
                  <a:lnTo>
                    <a:pt x="758296" y="291358"/>
                  </a:lnTo>
                  <a:cubicBezTo>
                    <a:pt x="825220" y="291358"/>
                    <a:pt x="885883" y="247214"/>
                    <a:pt x="901794" y="182221"/>
                  </a:cubicBezTo>
                  <a:cubicBezTo>
                    <a:pt x="925290" y="86150"/>
                    <a:pt x="852815" y="0"/>
                    <a:pt x="760582" y="0"/>
                  </a:cubicBezTo>
                  <a:close/>
                </a:path>
              </a:pathLst>
            </a:custGeom>
            <a:grpFill/>
            <a:ln w="360" cap="flat">
              <a:noFill/>
              <a:prstDash val="solid"/>
              <a:miter/>
            </a:ln>
          </p:spPr>
          <p:txBody>
            <a:bodyPr rtlCol="0" anchor="ctr"/>
            <a:lstStyle/>
            <a:p>
              <a:endParaRPr lang="fi-FI" sz="900"/>
            </a:p>
          </p:txBody>
        </p:sp>
        <p:sp>
          <p:nvSpPr>
            <p:cNvPr id="73" name="Vapaamuotoinen: Muoto 72">
              <a:extLst>
                <a:ext uri="{FF2B5EF4-FFF2-40B4-BE49-F238E27FC236}">
                  <a16:creationId xmlns:a16="http://schemas.microsoft.com/office/drawing/2014/main" id="{1DBCF237-8222-5CC0-E14E-69C6D57845A0}"/>
                </a:ext>
                <a:ext uri="{C183D7F6-B498-43B3-948B-1728B52AA6E4}">
                  <adec:decorative xmlns:adec="http://schemas.microsoft.com/office/drawing/2017/decorative" val="1"/>
                </a:ext>
              </a:extLst>
            </p:cNvPr>
            <p:cNvSpPr/>
            <p:nvPr/>
          </p:nvSpPr>
          <p:spPr>
            <a:xfrm>
              <a:off x="2053473" y="8328252"/>
              <a:ext cx="1509049" cy="291357"/>
            </a:xfrm>
            <a:custGeom>
              <a:avLst/>
              <a:gdLst>
                <a:gd name="connsiteX0" fmla="*/ 145684 w 1509049"/>
                <a:gd name="connsiteY0" fmla="*/ 291357 h 291357"/>
                <a:gd name="connsiteX1" fmla="*/ 1361090 w 1509049"/>
                <a:gd name="connsiteY1" fmla="*/ 291357 h 291357"/>
                <a:gd name="connsiteX2" fmla="*/ 1504581 w 1509049"/>
                <a:gd name="connsiteY2" fmla="*/ 182206 h 291357"/>
                <a:gd name="connsiteX3" fmla="*/ 1363376 w 1509049"/>
                <a:gd name="connsiteY3" fmla="*/ 0 h 291357"/>
                <a:gd name="connsiteX4" fmla="*/ 147959 w 1509049"/>
                <a:gd name="connsiteY4" fmla="*/ 0 h 291357"/>
                <a:gd name="connsiteX5" fmla="*/ 4468 w 1509049"/>
                <a:gd name="connsiteY5" fmla="*/ 109138 h 291357"/>
                <a:gd name="connsiteX6" fmla="*/ 145684 w 150904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49" h="291357">
                  <a:moveTo>
                    <a:pt x="145684" y="291357"/>
                  </a:moveTo>
                  <a:lnTo>
                    <a:pt x="1361090" y="291357"/>
                  </a:lnTo>
                  <a:cubicBezTo>
                    <a:pt x="1428017" y="291357"/>
                    <a:pt x="1488681" y="247214"/>
                    <a:pt x="1504581" y="182206"/>
                  </a:cubicBezTo>
                  <a:cubicBezTo>
                    <a:pt x="1528088" y="86138"/>
                    <a:pt x="1455613" y="0"/>
                    <a:pt x="1363376" y="0"/>
                  </a:cubicBezTo>
                  <a:lnTo>
                    <a:pt x="147959" y="0"/>
                  </a:lnTo>
                  <a:cubicBezTo>
                    <a:pt x="81047" y="0"/>
                    <a:pt x="20383" y="44129"/>
                    <a:pt x="4468" y="109138"/>
                  </a:cubicBezTo>
                  <a:cubicBezTo>
                    <a:pt x="-19038" y="205204"/>
                    <a:pt x="53451" y="291357"/>
                    <a:pt x="145684" y="291357"/>
                  </a:cubicBezTo>
                  <a:close/>
                </a:path>
              </a:pathLst>
            </a:custGeom>
            <a:grpFill/>
            <a:ln w="360" cap="flat">
              <a:noFill/>
              <a:prstDash val="solid"/>
              <a:miter/>
            </a:ln>
          </p:spPr>
          <p:txBody>
            <a:bodyPr rtlCol="0" anchor="ctr"/>
            <a:lstStyle/>
            <a:p>
              <a:endParaRPr lang="fi-FI" sz="900"/>
            </a:p>
          </p:txBody>
        </p:sp>
        <p:sp>
          <p:nvSpPr>
            <p:cNvPr id="74" name="Vapaamuotoinen: Muoto 73">
              <a:extLst>
                <a:ext uri="{FF2B5EF4-FFF2-40B4-BE49-F238E27FC236}">
                  <a16:creationId xmlns:a16="http://schemas.microsoft.com/office/drawing/2014/main" id="{8B9A022D-FE43-7041-2BCA-AFD04DA491D8}"/>
                </a:ext>
                <a:ext uri="{C183D7F6-B498-43B3-948B-1728B52AA6E4}">
                  <adec:decorative xmlns:adec="http://schemas.microsoft.com/office/drawing/2017/decorative" val="1"/>
                </a:ext>
              </a:extLst>
            </p:cNvPr>
            <p:cNvSpPr/>
            <p:nvPr/>
          </p:nvSpPr>
          <p:spPr>
            <a:xfrm>
              <a:off x="1416390" y="8881906"/>
              <a:ext cx="1122580" cy="291358"/>
            </a:xfrm>
            <a:custGeom>
              <a:avLst/>
              <a:gdLst>
                <a:gd name="connsiteX0" fmla="*/ 976900 w 1122580"/>
                <a:gd name="connsiteY0" fmla="*/ 0 h 291358"/>
                <a:gd name="connsiteX1" fmla="*/ 147956 w 1122580"/>
                <a:gd name="connsiteY1" fmla="*/ 0 h 291358"/>
                <a:gd name="connsiteX2" fmla="*/ 4469 w 1122580"/>
                <a:gd name="connsiteY2" fmla="*/ 109148 h 291358"/>
                <a:gd name="connsiteX3" fmla="*/ 145685 w 1122580"/>
                <a:gd name="connsiteY3" fmla="*/ 291358 h 291358"/>
                <a:gd name="connsiteX4" fmla="*/ 974614 w 1122580"/>
                <a:gd name="connsiteY4" fmla="*/ 291358 h 291358"/>
                <a:gd name="connsiteX5" fmla="*/ 1118116 w 1122580"/>
                <a:gd name="connsiteY5" fmla="*/ 182220 h 291358"/>
                <a:gd name="connsiteX6" fmla="*/ 976900 w 1122580"/>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0" h="291358">
                  <a:moveTo>
                    <a:pt x="976900" y="0"/>
                  </a:moveTo>
                  <a:lnTo>
                    <a:pt x="147956" y="0"/>
                  </a:lnTo>
                  <a:cubicBezTo>
                    <a:pt x="81033" y="0"/>
                    <a:pt x="20366" y="44144"/>
                    <a:pt x="4469" y="109148"/>
                  </a:cubicBezTo>
                  <a:cubicBezTo>
                    <a:pt x="-19038" y="205208"/>
                    <a:pt x="53437" y="291358"/>
                    <a:pt x="145685" y="291358"/>
                  </a:cubicBezTo>
                  <a:lnTo>
                    <a:pt x="974614" y="291358"/>
                  </a:lnTo>
                  <a:cubicBezTo>
                    <a:pt x="1041538" y="291358"/>
                    <a:pt x="1102201" y="247214"/>
                    <a:pt x="1118116" y="182220"/>
                  </a:cubicBezTo>
                  <a:cubicBezTo>
                    <a:pt x="1141608" y="86153"/>
                    <a:pt x="1069134" y="0"/>
                    <a:pt x="976900" y="0"/>
                  </a:cubicBezTo>
                  <a:close/>
                </a:path>
              </a:pathLst>
            </a:custGeom>
            <a:grpFill/>
            <a:ln w="360" cap="flat">
              <a:noFill/>
              <a:prstDash val="solid"/>
              <a:miter/>
            </a:ln>
          </p:spPr>
          <p:txBody>
            <a:bodyPr rtlCol="0" anchor="ctr"/>
            <a:lstStyle/>
            <a:p>
              <a:endParaRPr lang="fi-FI" sz="900"/>
            </a:p>
          </p:txBody>
        </p:sp>
        <p:sp>
          <p:nvSpPr>
            <p:cNvPr id="75" name="Vapaamuotoinen: Muoto 74">
              <a:extLst>
                <a:ext uri="{FF2B5EF4-FFF2-40B4-BE49-F238E27FC236}">
                  <a16:creationId xmlns:a16="http://schemas.microsoft.com/office/drawing/2014/main" id="{71F8D9B2-6220-3A06-B274-B6A31F771708}"/>
                </a:ext>
                <a:ext uri="{C183D7F6-B498-43B3-948B-1728B52AA6E4}">
                  <adec:decorative xmlns:adec="http://schemas.microsoft.com/office/drawing/2017/decorative" val="1"/>
                </a:ext>
              </a:extLst>
            </p:cNvPr>
            <p:cNvSpPr/>
            <p:nvPr/>
          </p:nvSpPr>
          <p:spPr>
            <a:xfrm>
              <a:off x="6053838" y="7230899"/>
              <a:ext cx="901659" cy="291353"/>
            </a:xfrm>
            <a:custGeom>
              <a:avLst/>
              <a:gdLst>
                <a:gd name="connsiteX0" fmla="*/ 757751 w 901659"/>
                <a:gd name="connsiteY0" fmla="*/ 0 h 291353"/>
                <a:gd name="connsiteX1" fmla="*/ 143919 w 901659"/>
                <a:gd name="connsiteY1" fmla="*/ 0 h 291353"/>
                <a:gd name="connsiteX2" fmla="*/ 0 w 901659"/>
                <a:gd name="connsiteY2" fmla="*/ 143904 h 291353"/>
                <a:gd name="connsiteX3" fmla="*/ 0 w 901659"/>
                <a:gd name="connsiteY3" fmla="*/ 147450 h 291353"/>
                <a:gd name="connsiteX4" fmla="*/ 143919 w 901659"/>
                <a:gd name="connsiteY4" fmla="*/ 291354 h 291353"/>
                <a:gd name="connsiteX5" fmla="*/ 757751 w 901659"/>
                <a:gd name="connsiteY5" fmla="*/ 291354 h 291353"/>
                <a:gd name="connsiteX6" fmla="*/ 901659 w 901659"/>
                <a:gd name="connsiteY6" fmla="*/ 147450 h 291353"/>
                <a:gd name="connsiteX7" fmla="*/ 901659 w 901659"/>
                <a:gd name="connsiteY7" fmla="*/ 143904 h 291353"/>
                <a:gd name="connsiteX8" fmla="*/ 757751 w 901659"/>
                <a:gd name="connsiteY8"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59" h="291353">
                  <a:moveTo>
                    <a:pt x="757751" y="0"/>
                  </a:moveTo>
                  <a:lnTo>
                    <a:pt x="143919" y="0"/>
                  </a:lnTo>
                  <a:cubicBezTo>
                    <a:pt x="64436" y="0"/>
                    <a:pt x="0" y="64436"/>
                    <a:pt x="0" y="143904"/>
                  </a:cubicBezTo>
                  <a:lnTo>
                    <a:pt x="0" y="147450"/>
                  </a:lnTo>
                  <a:cubicBezTo>
                    <a:pt x="0" y="226933"/>
                    <a:pt x="64436" y="291354"/>
                    <a:pt x="143919" y="291354"/>
                  </a:cubicBezTo>
                  <a:lnTo>
                    <a:pt x="757751" y="291354"/>
                  </a:lnTo>
                  <a:cubicBezTo>
                    <a:pt x="837234" y="291354"/>
                    <a:pt x="901659" y="226933"/>
                    <a:pt x="901659" y="147450"/>
                  </a:cubicBezTo>
                  <a:lnTo>
                    <a:pt x="901659" y="143904"/>
                  </a:lnTo>
                  <a:cubicBezTo>
                    <a:pt x="901659" y="64436"/>
                    <a:pt x="837234" y="0"/>
                    <a:pt x="757751" y="0"/>
                  </a:cubicBezTo>
                  <a:close/>
                </a:path>
              </a:pathLst>
            </a:custGeom>
            <a:grpFill/>
            <a:ln w="360" cap="flat">
              <a:noFill/>
              <a:prstDash val="solid"/>
              <a:miter/>
            </a:ln>
          </p:spPr>
          <p:txBody>
            <a:bodyPr rtlCol="0" anchor="ctr"/>
            <a:lstStyle/>
            <a:p>
              <a:endParaRPr lang="fi-FI" sz="900"/>
            </a:p>
          </p:txBody>
        </p:sp>
        <p:sp>
          <p:nvSpPr>
            <p:cNvPr id="76" name="Vapaamuotoinen: Muoto 75">
              <a:extLst>
                <a:ext uri="{FF2B5EF4-FFF2-40B4-BE49-F238E27FC236}">
                  <a16:creationId xmlns:a16="http://schemas.microsoft.com/office/drawing/2014/main" id="{8BE5614C-CD0A-DBB1-3232-7E7B0BD2C2E6}"/>
                </a:ext>
                <a:ext uri="{C183D7F6-B498-43B3-948B-1728B52AA6E4}">
                  <adec:decorative xmlns:adec="http://schemas.microsoft.com/office/drawing/2017/decorative" val="1"/>
                </a:ext>
              </a:extLst>
            </p:cNvPr>
            <p:cNvSpPr/>
            <p:nvPr/>
          </p:nvSpPr>
          <p:spPr>
            <a:xfrm>
              <a:off x="4362508" y="7230899"/>
              <a:ext cx="917196" cy="291353"/>
            </a:xfrm>
            <a:custGeom>
              <a:avLst/>
              <a:gdLst>
                <a:gd name="connsiteX0" fmla="*/ 771517 w 917196"/>
                <a:gd name="connsiteY0" fmla="*/ 0 h 291353"/>
                <a:gd name="connsiteX1" fmla="*/ 147959 w 917196"/>
                <a:gd name="connsiteY1" fmla="*/ 0 h 291353"/>
                <a:gd name="connsiteX2" fmla="*/ 4468 w 917196"/>
                <a:gd name="connsiteY2" fmla="*/ 109148 h 291353"/>
                <a:gd name="connsiteX3" fmla="*/ 145684 w 917196"/>
                <a:gd name="connsiteY3" fmla="*/ 291354 h 291353"/>
                <a:gd name="connsiteX4" fmla="*/ 769231 w 917196"/>
                <a:gd name="connsiteY4" fmla="*/ 291354 h 291353"/>
                <a:gd name="connsiteX5" fmla="*/ 912733 w 917196"/>
                <a:gd name="connsiteY5" fmla="*/ 182220 h 291353"/>
                <a:gd name="connsiteX6" fmla="*/ 771517 w 917196"/>
                <a:gd name="connsiteY6"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6" h="291353">
                  <a:moveTo>
                    <a:pt x="771517" y="0"/>
                  </a:moveTo>
                  <a:lnTo>
                    <a:pt x="147959" y="0"/>
                  </a:lnTo>
                  <a:cubicBezTo>
                    <a:pt x="81046" y="0"/>
                    <a:pt x="20368" y="44140"/>
                    <a:pt x="4468" y="109148"/>
                  </a:cubicBezTo>
                  <a:cubicBezTo>
                    <a:pt x="-19035" y="205219"/>
                    <a:pt x="53439" y="291354"/>
                    <a:pt x="145684" y="291354"/>
                  </a:cubicBezTo>
                  <a:lnTo>
                    <a:pt x="769231" y="291354"/>
                  </a:lnTo>
                  <a:cubicBezTo>
                    <a:pt x="836155" y="291354"/>
                    <a:pt x="896818" y="247214"/>
                    <a:pt x="912733" y="182220"/>
                  </a:cubicBezTo>
                  <a:cubicBezTo>
                    <a:pt x="936225" y="86150"/>
                    <a:pt x="863751" y="0"/>
                    <a:pt x="771517" y="0"/>
                  </a:cubicBezTo>
                  <a:close/>
                </a:path>
              </a:pathLst>
            </a:custGeom>
            <a:grpFill/>
            <a:ln w="360" cap="flat">
              <a:noFill/>
              <a:prstDash val="solid"/>
              <a:miter/>
            </a:ln>
          </p:spPr>
          <p:txBody>
            <a:bodyPr rtlCol="0" anchor="ctr"/>
            <a:lstStyle/>
            <a:p>
              <a:endParaRPr lang="fi-FI" sz="900"/>
            </a:p>
          </p:txBody>
        </p:sp>
        <p:sp>
          <p:nvSpPr>
            <p:cNvPr id="77" name="Vapaamuotoinen: Muoto 76">
              <a:extLst>
                <a:ext uri="{FF2B5EF4-FFF2-40B4-BE49-F238E27FC236}">
                  <a16:creationId xmlns:a16="http://schemas.microsoft.com/office/drawing/2014/main" id="{48A66DE4-5707-772E-B71A-5D12F6E5E2A4}"/>
                </a:ext>
                <a:ext uri="{C183D7F6-B498-43B3-948B-1728B52AA6E4}">
                  <adec:decorative xmlns:adec="http://schemas.microsoft.com/office/drawing/2017/decorative" val="1"/>
                </a:ext>
              </a:extLst>
            </p:cNvPr>
            <p:cNvSpPr/>
            <p:nvPr/>
          </p:nvSpPr>
          <p:spPr>
            <a:xfrm>
              <a:off x="3518491" y="7777595"/>
              <a:ext cx="1286212" cy="291358"/>
            </a:xfrm>
            <a:custGeom>
              <a:avLst/>
              <a:gdLst>
                <a:gd name="connsiteX0" fmla="*/ 1140528 w 1286212"/>
                <a:gd name="connsiteY0" fmla="*/ 0 h 291358"/>
                <a:gd name="connsiteX1" fmla="*/ 147957 w 1286212"/>
                <a:gd name="connsiteY1" fmla="*/ 0 h 291358"/>
                <a:gd name="connsiteX2" fmla="*/ 4469 w 1286212"/>
                <a:gd name="connsiteY2" fmla="*/ 109149 h 291358"/>
                <a:gd name="connsiteX3" fmla="*/ 145671 w 1286212"/>
                <a:gd name="connsiteY3" fmla="*/ 291358 h 291358"/>
                <a:gd name="connsiteX4" fmla="*/ 1138243 w 1286212"/>
                <a:gd name="connsiteY4" fmla="*/ 291358 h 291358"/>
                <a:gd name="connsiteX5" fmla="*/ 1281744 w 1286212"/>
                <a:gd name="connsiteY5" fmla="*/ 182221 h 291358"/>
                <a:gd name="connsiteX6" fmla="*/ 1140528 w 128621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2" h="291358">
                  <a:moveTo>
                    <a:pt x="1140528" y="0"/>
                  </a:moveTo>
                  <a:lnTo>
                    <a:pt x="147957" y="0"/>
                  </a:lnTo>
                  <a:cubicBezTo>
                    <a:pt x="81033" y="0"/>
                    <a:pt x="20369" y="44141"/>
                    <a:pt x="4469" y="109149"/>
                  </a:cubicBezTo>
                  <a:cubicBezTo>
                    <a:pt x="-19038" y="205219"/>
                    <a:pt x="53437" y="291358"/>
                    <a:pt x="145671" y="291358"/>
                  </a:cubicBezTo>
                  <a:lnTo>
                    <a:pt x="1138243" y="291358"/>
                  </a:lnTo>
                  <a:cubicBezTo>
                    <a:pt x="1205170" y="291358"/>
                    <a:pt x="1265833" y="247214"/>
                    <a:pt x="1281744" y="182221"/>
                  </a:cubicBezTo>
                  <a:cubicBezTo>
                    <a:pt x="1305251" y="86150"/>
                    <a:pt x="1232766" y="0"/>
                    <a:pt x="1140528" y="0"/>
                  </a:cubicBezTo>
                  <a:close/>
                </a:path>
              </a:pathLst>
            </a:custGeom>
            <a:grpFill/>
            <a:ln w="360" cap="flat">
              <a:noFill/>
              <a:prstDash val="solid"/>
              <a:miter/>
            </a:ln>
          </p:spPr>
          <p:txBody>
            <a:bodyPr rtlCol="0" anchor="ctr"/>
            <a:lstStyle/>
            <a:p>
              <a:endParaRPr lang="fi-FI" sz="900"/>
            </a:p>
          </p:txBody>
        </p:sp>
        <p:sp>
          <p:nvSpPr>
            <p:cNvPr id="78" name="Vapaamuotoinen: Muoto 77">
              <a:extLst>
                <a:ext uri="{FF2B5EF4-FFF2-40B4-BE49-F238E27FC236}">
                  <a16:creationId xmlns:a16="http://schemas.microsoft.com/office/drawing/2014/main" id="{A9ED6210-A10A-78AA-F76A-17DE98205545}"/>
                </a:ext>
                <a:ext uri="{C183D7F6-B498-43B3-948B-1728B52AA6E4}">
                  <adec:decorative xmlns:adec="http://schemas.microsoft.com/office/drawing/2017/decorative" val="1"/>
                </a:ext>
              </a:extLst>
            </p:cNvPr>
            <p:cNvSpPr/>
            <p:nvPr/>
          </p:nvSpPr>
          <p:spPr>
            <a:xfrm>
              <a:off x="4017306" y="8328252"/>
              <a:ext cx="987069" cy="291357"/>
            </a:xfrm>
            <a:custGeom>
              <a:avLst/>
              <a:gdLst>
                <a:gd name="connsiteX0" fmla="*/ 145681 w 987069"/>
                <a:gd name="connsiteY0" fmla="*/ 291357 h 291357"/>
                <a:gd name="connsiteX1" fmla="*/ 839111 w 987069"/>
                <a:gd name="connsiteY1" fmla="*/ 291357 h 291357"/>
                <a:gd name="connsiteX2" fmla="*/ 982602 w 987069"/>
                <a:gd name="connsiteY2" fmla="*/ 182206 h 291357"/>
                <a:gd name="connsiteX3" fmla="*/ 841386 w 987069"/>
                <a:gd name="connsiteY3" fmla="*/ 0 h 291357"/>
                <a:gd name="connsiteX4" fmla="*/ 147967 w 987069"/>
                <a:gd name="connsiteY4" fmla="*/ 0 h 291357"/>
                <a:gd name="connsiteX5" fmla="*/ 4468 w 987069"/>
                <a:gd name="connsiteY5" fmla="*/ 109138 h 291357"/>
                <a:gd name="connsiteX6" fmla="*/ 145681 w 98706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69" h="291357">
                  <a:moveTo>
                    <a:pt x="145681" y="291357"/>
                  </a:moveTo>
                  <a:lnTo>
                    <a:pt x="839111" y="291357"/>
                  </a:lnTo>
                  <a:cubicBezTo>
                    <a:pt x="906038" y="291357"/>
                    <a:pt x="966702" y="247214"/>
                    <a:pt x="982602" y="182206"/>
                  </a:cubicBezTo>
                  <a:cubicBezTo>
                    <a:pt x="1006105" y="86138"/>
                    <a:pt x="933630" y="0"/>
                    <a:pt x="841386" y="0"/>
                  </a:cubicBezTo>
                  <a:lnTo>
                    <a:pt x="147967" y="0"/>
                  </a:lnTo>
                  <a:cubicBezTo>
                    <a:pt x="81043" y="0"/>
                    <a:pt x="20380" y="44129"/>
                    <a:pt x="4468" y="109138"/>
                  </a:cubicBezTo>
                  <a:cubicBezTo>
                    <a:pt x="-19038" y="205204"/>
                    <a:pt x="53447" y="291357"/>
                    <a:pt x="145681" y="291357"/>
                  </a:cubicBezTo>
                  <a:close/>
                </a:path>
              </a:pathLst>
            </a:custGeom>
            <a:grpFill/>
            <a:ln w="360" cap="flat">
              <a:noFill/>
              <a:prstDash val="solid"/>
              <a:miter/>
            </a:ln>
          </p:spPr>
          <p:txBody>
            <a:bodyPr rtlCol="0" anchor="ctr"/>
            <a:lstStyle/>
            <a:p>
              <a:endParaRPr lang="fi-FI" sz="900"/>
            </a:p>
          </p:txBody>
        </p:sp>
        <p:sp>
          <p:nvSpPr>
            <p:cNvPr id="79" name="Vapaamuotoinen: Muoto 78">
              <a:extLst>
                <a:ext uri="{FF2B5EF4-FFF2-40B4-BE49-F238E27FC236}">
                  <a16:creationId xmlns:a16="http://schemas.microsoft.com/office/drawing/2014/main" id="{5E981DFA-9823-0A69-2FF7-501939EA78AB}"/>
                </a:ext>
                <a:ext uri="{C183D7F6-B498-43B3-948B-1728B52AA6E4}">
                  <adec:decorative xmlns:adec="http://schemas.microsoft.com/office/drawing/2017/decorative" val="1"/>
                </a:ext>
              </a:extLst>
            </p:cNvPr>
            <p:cNvSpPr/>
            <p:nvPr/>
          </p:nvSpPr>
          <p:spPr>
            <a:xfrm>
              <a:off x="4800403" y="8881906"/>
              <a:ext cx="726305" cy="291358"/>
            </a:xfrm>
            <a:custGeom>
              <a:avLst/>
              <a:gdLst>
                <a:gd name="connsiteX0" fmla="*/ 580621 w 726305"/>
                <a:gd name="connsiteY0" fmla="*/ 0 h 291358"/>
                <a:gd name="connsiteX1" fmla="*/ 147956 w 726305"/>
                <a:gd name="connsiteY1" fmla="*/ 0 h 291358"/>
                <a:gd name="connsiteX2" fmla="*/ 4468 w 726305"/>
                <a:gd name="connsiteY2" fmla="*/ 109148 h 291358"/>
                <a:gd name="connsiteX3" fmla="*/ 145684 w 726305"/>
                <a:gd name="connsiteY3" fmla="*/ 291358 h 291358"/>
                <a:gd name="connsiteX4" fmla="*/ 578335 w 726305"/>
                <a:gd name="connsiteY4" fmla="*/ 291358 h 291358"/>
                <a:gd name="connsiteX5" fmla="*/ 721837 w 726305"/>
                <a:gd name="connsiteY5" fmla="*/ 182220 h 291358"/>
                <a:gd name="connsiteX6" fmla="*/ 580621 w 72630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5" h="291358">
                  <a:moveTo>
                    <a:pt x="580621" y="0"/>
                  </a:moveTo>
                  <a:lnTo>
                    <a:pt x="147956" y="0"/>
                  </a:lnTo>
                  <a:cubicBezTo>
                    <a:pt x="81032" y="0"/>
                    <a:pt x="20369" y="44144"/>
                    <a:pt x="4468" y="109148"/>
                  </a:cubicBezTo>
                  <a:cubicBezTo>
                    <a:pt x="-19038" y="205208"/>
                    <a:pt x="53451" y="291358"/>
                    <a:pt x="145684" y="291358"/>
                  </a:cubicBezTo>
                  <a:lnTo>
                    <a:pt x="578335" y="291358"/>
                  </a:lnTo>
                  <a:cubicBezTo>
                    <a:pt x="645259" y="291358"/>
                    <a:pt x="705922" y="247214"/>
                    <a:pt x="721837" y="182220"/>
                  </a:cubicBezTo>
                  <a:cubicBezTo>
                    <a:pt x="745344" y="86153"/>
                    <a:pt x="672855" y="0"/>
                    <a:pt x="580621" y="0"/>
                  </a:cubicBezTo>
                  <a:close/>
                </a:path>
              </a:pathLst>
            </a:custGeom>
            <a:grpFill/>
            <a:ln w="360" cap="flat">
              <a:noFill/>
              <a:prstDash val="solid"/>
              <a:miter/>
            </a:ln>
          </p:spPr>
          <p:txBody>
            <a:bodyPr rtlCol="0" anchor="ctr"/>
            <a:lstStyle/>
            <a:p>
              <a:endParaRPr lang="fi-FI" sz="900"/>
            </a:p>
          </p:txBody>
        </p:sp>
        <p:sp>
          <p:nvSpPr>
            <p:cNvPr id="80" name="Vapaamuotoinen: Muoto 79">
              <a:extLst>
                <a:ext uri="{FF2B5EF4-FFF2-40B4-BE49-F238E27FC236}">
                  <a16:creationId xmlns:a16="http://schemas.microsoft.com/office/drawing/2014/main" id="{0651503C-A195-3FB7-0C62-963DB3F13118}"/>
                </a:ext>
                <a:ext uri="{C183D7F6-B498-43B3-948B-1728B52AA6E4}">
                  <adec:decorative xmlns:adec="http://schemas.microsoft.com/office/drawing/2017/decorative" val="1"/>
                </a:ext>
              </a:extLst>
            </p:cNvPr>
            <p:cNvSpPr/>
            <p:nvPr/>
          </p:nvSpPr>
          <p:spPr>
            <a:xfrm>
              <a:off x="3216063" y="8881910"/>
              <a:ext cx="571448" cy="291354"/>
            </a:xfrm>
            <a:custGeom>
              <a:avLst/>
              <a:gdLst>
                <a:gd name="connsiteX0" fmla="*/ 145684 w 571448"/>
                <a:gd name="connsiteY0" fmla="*/ 291355 h 291354"/>
                <a:gd name="connsiteX1" fmla="*/ 423480 w 571448"/>
                <a:gd name="connsiteY1" fmla="*/ 291355 h 291354"/>
                <a:gd name="connsiteX2" fmla="*/ 566981 w 571448"/>
                <a:gd name="connsiteY2" fmla="*/ 182206 h 291354"/>
                <a:gd name="connsiteX3" fmla="*/ 425766 w 571448"/>
                <a:gd name="connsiteY3" fmla="*/ 0 h 291354"/>
                <a:gd name="connsiteX4" fmla="*/ 147970 w 571448"/>
                <a:gd name="connsiteY4" fmla="*/ 0 h 291354"/>
                <a:gd name="connsiteX5" fmla="*/ 4468 w 571448"/>
                <a:gd name="connsiteY5" fmla="*/ 109134 h 291354"/>
                <a:gd name="connsiteX6" fmla="*/ 145684 w 571448"/>
                <a:gd name="connsiteY6" fmla="*/ 291355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8" h="291354">
                  <a:moveTo>
                    <a:pt x="145684" y="291355"/>
                  </a:moveTo>
                  <a:lnTo>
                    <a:pt x="423480" y="291355"/>
                  </a:lnTo>
                  <a:cubicBezTo>
                    <a:pt x="490403" y="291355"/>
                    <a:pt x="551067" y="247214"/>
                    <a:pt x="566981" y="182206"/>
                  </a:cubicBezTo>
                  <a:cubicBezTo>
                    <a:pt x="590484" y="86139"/>
                    <a:pt x="517999" y="0"/>
                    <a:pt x="425766" y="0"/>
                  </a:cubicBezTo>
                  <a:lnTo>
                    <a:pt x="147970" y="0"/>
                  </a:lnTo>
                  <a:cubicBezTo>
                    <a:pt x="81043" y="0"/>
                    <a:pt x="20380" y="44141"/>
                    <a:pt x="4468" y="109134"/>
                  </a:cubicBezTo>
                  <a:cubicBezTo>
                    <a:pt x="-19038" y="205205"/>
                    <a:pt x="53447" y="291355"/>
                    <a:pt x="145684" y="291355"/>
                  </a:cubicBezTo>
                  <a:close/>
                </a:path>
              </a:pathLst>
            </a:custGeom>
            <a:grpFill/>
            <a:ln w="360" cap="flat">
              <a:noFill/>
              <a:prstDash val="solid"/>
              <a:miter/>
            </a:ln>
          </p:spPr>
          <p:txBody>
            <a:bodyPr rtlCol="0" anchor="ctr"/>
            <a:lstStyle/>
            <a:p>
              <a:endParaRPr lang="fi-FI" sz="900"/>
            </a:p>
          </p:txBody>
        </p:sp>
        <p:sp>
          <p:nvSpPr>
            <p:cNvPr id="81" name="Vapaamuotoinen: Muoto 80">
              <a:extLst>
                <a:ext uri="{FF2B5EF4-FFF2-40B4-BE49-F238E27FC236}">
                  <a16:creationId xmlns:a16="http://schemas.microsoft.com/office/drawing/2014/main" id="{B6A6C199-23D5-45FF-C05D-6F96510FCC34}"/>
                </a:ext>
                <a:ext uri="{C183D7F6-B498-43B3-948B-1728B52AA6E4}">
                  <adec:decorative xmlns:adec="http://schemas.microsoft.com/office/drawing/2017/decorative" val="1"/>
                </a:ext>
              </a:extLst>
            </p:cNvPr>
            <p:cNvSpPr/>
            <p:nvPr/>
          </p:nvSpPr>
          <p:spPr>
            <a:xfrm>
              <a:off x="9386822" y="7777598"/>
              <a:ext cx="428654" cy="291358"/>
            </a:xfrm>
            <a:custGeom>
              <a:avLst/>
              <a:gdLst>
                <a:gd name="connsiteX0" fmla="*/ 145681 w 428654"/>
                <a:gd name="connsiteY0" fmla="*/ 291358 h 291358"/>
                <a:gd name="connsiteX1" fmla="*/ 280687 w 428654"/>
                <a:gd name="connsiteY1" fmla="*/ 291358 h 291358"/>
                <a:gd name="connsiteX2" fmla="*/ 424189 w 428654"/>
                <a:gd name="connsiteY2" fmla="*/ 182206 h 291358"/>
                <a:gd name="connsiteX3" fmla="*/ 282973 w 428654"/>
                <a:gd name="connsiteY3" fmla="*/ 0 h 291358"/>
                <a:gd name="connsiteX4" fmla="*/ 147956 w 428654"/>
                <a:gd name="connsiteY4" fmla="*/ 0 h 291358"/>
                <a:gd name="connsiteX5" fmla="*/ 4469 w 428654"/>
                <a:gd name="connsiteY5" fmla="*/ 109138 h 291358"/>
                <a:gd name="connsiteX6" fmla="*/ 145681 w 428654"/>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4" h="291358">
                  <a:moveTo>
                    <a:pt x="145681" y="291358"/>
                  </a:moveTo>
                  <a:lnTo>
                    <a:pt x="280687" y="291358"/>
                  </a:lnTo>
                  <a:cubicBezTo>
                    <a:pt x="347614" y="291358"/>
                    <a:pt x="408278" y="247214"/>
                    <a:pt x="424189" y="182206"/>
                  </a:cubicBezTo>
                  <a:cubicBezTo>
                    <a:pt x="447685" y="86139"/>
                    <a:pt x="375210" y="0"/>
                    <a:pt x="282973" y="0"/>
                  </a:cubicBezTo>
                  <a:lnTo>
                    <a:pt x="147956" y="0"/>
                  </a:lnTo>
                  <a:cubicBezTo>
                    <a:pt x="81043" y="0"/>
                    <a:pt x="20379" y="44141"/>
                    <a:pt x="4469" y="109138"/>
                  </a:cubicBezTo>
                  <a:cubicBezTo>
                    <a:pt x="-19038" y="205205"/>
                    <a:pt x="53447" y="291358"/>
                    <a:pt x="145681" y="291358"/>
                  </a:cubicBezTo>
                  <a:close/>
                </a:path>
              </a:pathLst>
            </a:custGeom>
            <a:grpFill/>
            <a:ln w="360" cap="flat">
              <a:noFill/>
              <a:prstDash val="solid"/>
              <a:miter/>
            </a:ln>
          </p:spPr>
          <p:txBody>
            <a:bodyPr rtlCol="0" anchor="ctr"/>
            <a:lstStyle/>
            <a:p>
              <a:endParaRPr lang="fi-FI" sz="900"/>
            </a:p>
          </p:txBody>
        </p:sp>
        <p:sp>
          <p:nvSpPr>
            <p:cNvPr id="82" name="Vapaamuotoinen: Muoto 81">
              <a:extLst>
                <a:ext uri="{FF2B5EF4-FFF2-40B4-BE49-F238E27FC236}">
                  <a16:creationId xmlns:a16="http://schemas.microsoft.com/office/drawing/2014/main" id="{F3B969EB-8D97-2E87-5226-5C757A3C467D}"/>
                </a:ext>
                <a:ext uri="{C183D7F6-B498-43B3-948B-1728B52AA6E4}">
                  <adec:decorative xmlns:adec="http://schemas.microsoft.com/office/drawing/2017/decorative" val="1"/>
                </a:ext>
              </a:extLst>
            </p:cNvPr>
            <p:cNvSpPr/>
            <p:nvPr/>
          </p:nvSpPr>
          <p:spPr>
            <a:xfrm>
              <a:off x="8106127" y="8328247"/>
              <a:ext cx="718140" cy="291358"/>
            </a:xfrm>
            <a:custGeom>
              <a:avLst/>
              <a:gdLst>
                <a:gd name="connsiteX0" fmla="*/ 572458 w 718140"/>
                <a:gd name="connsiteY0" fmla="*/ 0 h 291358"/>
                <a:gd name="connsiteX1" fmla="*/ 147960 w 718140"/>
                <a:gd name="connsiteY1" fmla="*/ 0 h 291358"/>
                <a:gd name="connsiteX2" fmla="*/ 4469 w 718140"/>
                <a:gd name="connsiteY2" fmla="*/ 109149 h 291358"/>
                <a:gd name="connsiteX3" fmla="*/ 145685 w 718140"/>
                <a:gd name="connsiteY3" fmla="*/ 291358 h 291358"/>
                <a:gd name="connsiteX4" fmla="*/ 570171 w 718140"/>
                <a:gd name="connsiteY4" fmla="*/ 291358 h 291358"/>
                <a:gd name="connsiteX5" fmla="*/ 713673 w 718140"/>
                <a:gd name="connsiteY5" fmla="*/ 182221 h 291358"/>
                <a:gd name="connsiteX6" fmla="*/ 572458 w 718140"/>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40" h="291358">
                  <a:moveTo>
                    <a:pt x="572458" y="0"/>
                  </a:moveTo>
                  <a:lnTo>
                    <a:pt x="147960" y="0"/>
                  </a:lnTo>
                  <a:cubicBezTo>
                    <a:pt x="81033" y="0"/>
                    <a:pt x="20370" y="44144"/>
                    <a:pt x="4469" y="109149"/>
                  </a:cubicBezTo>
                  <a:cubicBezTo>
                    <a:pt x="-19037" y="205220"/>
                    <a:pt x="53437" y="291358"/>
                    <a:pt x="145685" y="291358"/>
                  </a:cubicBezTo>
                  <a:lnTo>
                    <a:pt x="570171" y="291358"/>
                  </a:lnTo>
                  <a:cubicBezTo>
                    <a:pt x="637095" y="291358"/>
                    <a:pt x="697759" y="247214"/>
                    <a:pt x="713673" y="182221"/>
                  </a:cubicBezTo>
                  <a:cubicBezTo>
                    <a:pt x="737177" y="86153"/>
                    <a:pt x="664691" y="0"/>
                    <a:pt x="572458" y="0"/>
                  </a:cubicBezTo>
                  <a:close/>
                </a:path>
              </a:pathLst>
            </a:custGeom>
            <a:grpFill/>
            <a:ln w="360" cap="flat">
              <a:noFill/>
              <a:prstDash val="solid"/>
              <a:miter/>
            </a:ln>
          </p:spPr>
          <p:txBody>
            <a:bodyPr rtlCol="0" anchor="ctr"/>
            <a:lstStyle/>
            <a:p>
              <a:endParaRPr lang="fi-FI" sz="900"/>
            </a:p>
          </p:txBody>
        </p:sp>
        <p:sp>
          <p:nvSpPr>
            <p:cNvPr id="83" name="Vapaamuotoinen: Muoto 82">
              <a:extLst>
                <a:ext uri="{FF2B5EF4-FFF2-40B4-BE49-F238E27FC236}">
                  <a16:creationId xmlns:a16="http://schemas.microsoft.com/office/drawing/2014/main" id="{5C28B1FE-EB3F-90A9-8EC5-7B1E647E27D9}"/>
                </a:ext>
                <a:ext uri="{C183D7F6-B498-43B3-948B-1728B52AA6E4}">
                  <adec:decorative xmlns:adec="http://schemas.microsoft.com/office/drawing/2017/decorative" val="1"/>
                </a:ext>
              </a:extLst>
            </p:cNvPr>
            <p:cNvSpPr/>
            <p:nvPr/>
          </p:nvSpPr>
          <p:spPr>
            <a:xfrm>
              <a:off x="6782297" y="7777595"/>
              <a:ext cx="811835" cy="291358"/>
            </a:xfrm>
            <a:custGeom>
              <a:avLst/>
              <a:gdLst>
                <a:gd name="connsiteX0" fmla="*/ 666151 w 811835"/>
                <a:gd name="connsiteY0" fmla="*/ 0 h 291358"/>
                <a:gd name="connsiteX1" fmla="*/ 147970 w 811835"/>
                <a:gd name="connsiteY1" fmla="*/ 0 h 291358"/>
                <a:gd name="connsiteX2" fmla="*/ 4468 w 811835"/>
                <a:gd name="connsiteY2" fmla="*/ 109149 h 291358"/>
                <a:gd name="connsiteX3" fmla="*/ 145684 w 811835"/>
                <a:gd name="connsiteY3" fmla="*/ 291358 h 291358"/>
                <a:gd name="connsiteX4" fmla="*/ 663876 w 811835"/>
                <a:gd name="connsiteY4" fmla="*/ 291358 h 291358"/>
                <a:gd name="connsiteX5" fmla="*/ 807367 w 811835"/>
                <a:gd name="connsiteY5" fmla="*/ 182221 h 291358"/>
                <a:gd name="connsiteX6" fmla="*/ 666151 w 8118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5" h="291358">
                  <a:moveTo>
                    <a:pt x="666151" y="0"/>
                  </a:moveTo>
                  <a:lnTo>
                    <a:pt x="147970" y="0"/>
                  </a:lnTo>
                  <a:cubicBezTo>
                    <a:pt x="81046" y="0"/>
                    <a:pt x="20383" y="44141"/>
                    <a:pt x="4468" y="109149"/>
                  </a:cubicBezTo>
                  <a:cubicBezTo>
                    <a:pt x="-19035" y="205219"/>
                    <a:pt x="53439" y="291358"/>
                    <a:pt x="145684" y="291358"/>
                  </a:cubicBezTo>
                  <a:lnTo>
                    <a:pt x="663876" y="291358"/>
                  </a:lnTo>
                  <a:cubicBezTo>
                    <a:pt x="730789" y="291358"/>
                    <a:pt x="791453" y="247214"/>
                    <a:pt x="807367" y="182221"/>
                  </a:cubicBezTo>
                  <a:cubicBezTo>
                    <a:pt x="830874" y="86150"/>
                    <a:pt x="758385" y="0"/>
                    <a:pt x="666151" y="0"/>
                  </a:cubicBezTo>
                  <a:close/>
                </a:path>
              </a:pathLst>
            </a:custGeom>
            <a:grpFill/>
            <a:ln w="360" cap="flat">
              <a:noFill/>
              <a:prstDash val="solid"/>
              <a:miter/>
            </a:ln>
          </p:spPr>
          <p:txBody>
            <a:bodyPr rtlCol="0" anchor="ctr"/>
            <a:lstStyle/>
            <a:p>
              <a:endParaRPr lang="fi-FI" sz="900"/>
            </a:p>
          </p:txBody>
        </p:sp>
        <p:sp>
          <p:nvSpPr>
            <p:cNvPr id="84" name="Vapaamuotoinen: Muoto 83">
              <a:extLst>
                <a:ext uri="{FF2B5EF4-FFF2-40B4-BE49-F238E27FC236}">
                  <a16:creationId xmlns:a16="http://schemas.microsoft.com/office/drawing/2014/main" id="{2D70FFA5-17C5-62D3-A7C8-2F00A508C492}"/>
                </a:ext>
                <a:ext uri="{C183D7F6-B498-43B3-948B-1728B52AA6E4}">
                  <adec:decorative xmlns:adec="http://schemas.microsoft.com/office/drawing/2017/decorative" val="1"/>
                </a:ext>
              </a:extLst>
            </p:cNvPr>
            <p:cNvSpPr/>
            <p:nvPr/>
          </p:nvSpPr>
          <p:spPr>
            <a:xfrm>
              <a:off x="5656842" y="8328252"/>
              <a:ext cx="809218" cy="291357"/>
            </a:xfrm>
            <a:custGeom>
              <a:avLst/>
              <a:gdLst>
                <a:gd name="connsiteX0" fmla="*/ 145684 w 809218"/>
                <a:gd name="connsiteY0" fmla="*/ 291357 h 291357"/>
                <a:gd name="connsiteX1" fmla="*/ 661260 w 809218"/>
                <a:gd name="connsiteY1" fmla="*/ 291357 h 291357"/>
                <a:gd name="connsiteX2" fmla="*/ 804750 w 809218"/>
                <a:gd name="connsiteY2" fmla="*/ 182206 h 291357"/>
                <a:gd name="connsiteX3" fmla="*/ 663535 w 809218"/>
                <a:gd name="connsiteY3" fmla="*/ 0 h 291357"/>
                <a:gd name="connsiteX4" fmla="*/ 147970 w 809218"/>
                <a:gd name="connsiteY4" fmla="*/ 0 h 291357"/>
                <a:gd name="connsiteX5" fmla="*/ 4468 w 809218"/>
                <a:gd name="connsiteY5" fmla="*/ 109138 h 291357"/>
                <a:gd name="connsiteX6" fmla="*/ 145684 w 809218"/>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8" h="291357">
                  <a:moveTo>
                    <a:pt x="145684" y="291357"/>
                  </a:moveTo>
                  <a:lnTo>
                    <a:pt x="661260" y="291357"/>
                  </a:lnTo>
                  <a:cubicBezTo>
                    <a:pt x="728173" y="291357"/>
                    <a:pt x="788850" y="247214"/>
                    <a:pt x="804750" y="182206"/>
                  </a:cubicBezTo>
                  <a:cubicBezTo>
                    <a:pt x="828254" y="86138"/>
                    <a:pt x="755779" y="0"/>
                    <a:pt x="663535" y="0"/>
                  </a:cubicBezTo>
                  <a:lnTo>
                    <a:pt x="147970" y="0"/>
                  </a:lnTo>
                  <a:cubicBezTo>
                    <a:pt x="81047" y="0"/>
                    <a:pt x="20379" y="44129"/>
                    <a:pt x="4468" y="109138"/>
                  </a:cubicBezTo>
                  <a:cubicBezTo>
                    <a:pt x="-19038" y="205204"/>
                    <a:pt x="53451" y="291357"/>
                    <a:pt x="145684" y="291357"/>
                  </a:cubicBezTo>
                  <a:close/>
                </a:path>
              </a:pathLst>
            </a:custGeom>
            <a:grpFill/>
            <a:ln w="360" cap="flat">
              <a:noFill/>
              <a:prstDash val="solid"/>
              <a:miter/>
            </a:ln>
          </p:spPr>
          <p:txBody>
            <a:bodyPr rtlCol="0" anchor="ctr"/>
            <a:lstStyle/>
            <a:p>
              <a:endParaRPr lang="fi-FI" sz="900"/>
            </a:p>
          </p:txBody>
        </p:sp>
        <p:sp>
          <p:nvSpPr>
            <p:cNvPr id="85" name="Vapaamuotoinen: Muoto 84">
              <a:extLst>
                <a:ext uri="{FF2B5EF4-FFF2-40B4-BE49-F238E27FC236}">
                  <a16:creationId xmlns:a16="http://schemas.microsoft.com/office/drawing/2014/main" id="{8D9F6EAD-DC0A-9786-A28A-1465015C1D38}"/>
                </a:ext>
                <a:ext uri="{C183D7F6-B498-43B3-948B-1728B52AA6E4}">
                  <adec:decorative xmlns:adec="http://schemas.microsoft.com/office/drawing/2017/decorative" val="1"/>
                </a:ext>
              </a:extLst>
            </p:cNvPr>
            <p:cNvSpPr/>
            <p:nvPr/>
          </p:nvSpPr>
          <p:spPr>
            <a:xfrm>
              <a:off x="7222269" y="8881906"/>
              <a:ext cx="545136" cy="291358"/>
            </a:xfrm>
            <a:custGeom>
              <a:avLst/>
              <a:gdLst>
                <a:gd name="connsiteX0" fmla="*/ 399466 w 545136"/>
                <a:gd name="connsiteY0" fmla="*/ 0 h 291358"/>
                <a:gd name="connsiteX1" fmla="*/ 147956 w 545136"/>
                <a:gd name="connsiteY1" fmla="*/ 0 h 291358"/>
                <a:gd name="connsiteX2" fmla="*/ 4469 w 545136"/>
                <a:gd name="connsiteY2" fmla="*/ 109148 h 291358"/>
                <a:gd name="connsiteX3" fmla="*/ 145685 w 545136"/>
                <a:gd name="connsiteY3" fmla="*/ 291358 h 291358"/>
                <a:gd name="connsiteX4" fmla="*/ 397180 w 545136"/>
                <a:gd name="connsiteY4" fmla="*/ 291358 h 291358"/>
                <a:gd name="connsiteX5" fmla="*/ 540667 w 545136"/>
                <a:gd name="connsiteY5" fmla="*/ 182220 h 291358"/>
                <a:gd name="connsiteX6" fmla="*/ 399466 w 545136"/>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36" h="291358">
                  <a:moveTo>
                    <a:pt x="399466" y="0"/>
                  </a:moveTo>
                  <a:lnTo>
                    <a:pt x="147956" y="0"/>
                  </a:lnTo>
                  <a:cubicBezTo>
                    <a:pt x="81047" y="0"/>
                    <a:pt x="20380" y="44144"/>
                    <a:pt x="4469" y="109148"/>
                  </a:cubicBezTo>
                  <a:cubicBezTo>
                    <a:pt x="-19038" y="205208"/>
                    <a:pt x="53437" y="291358"/>
                    <a:pt x="145685" y="291358"/>
                  </a:cubicBezTo>
                  <a:lnTo>
                    <a:pt x="397180" y="291358"/>
                  </a:lnTo>
                  <a:cubicBezTo>
                    <a:pt x="464104" y="291358"/>
                    <a:pt x="524771" y="247214"/>
                    <a:pt x="540667" y="182220"/>
                  </a:cubicBezTo>
                  <a:cubicBezTo>
                    <a:pt x="564174" y="86153"/>
                    <a:pt x="491700" y="0"/>
                    <a:pt x="399466" y="0"/>
                  </a:cubicBezTo>
                  <a:close/>
                </a:path>
              </a:pathLst>
            </a:custGeom>
            <a:grpFill/>
            <a:ln w="360" cap="flat">
              <a:noFill/>
              <a:prstDash val="solid"/>
              <a:miter/>
            </a:ln>
          </p:spPr>
          <p:txBody>
            <a:bodyPr rtlCol="0" anchor="ctr"/>
            <a:lstStyle/>
            <a:p>
              <a:endParaRPr lang="fi-FI" sz="900"/>
            </a:p>
          </p:txBody>
        </p:sp>
        <p:sp>
          <p:nvSpPr>
            <p:cNvPr id="86" name="Vapaamuotoinen: Muoto 85">
              <a:extLst>
                <a:ext uri="{FF2B5EF4-FFF2-40B4-BE49-F238E27FC236}">
                  <a16:creationId xmlns:a16="http://schemas.microsoft.com/office/drawing/2014/main" id="{E7F812CA-D614-4124-6A73-D68393E5C6EE}"/>
                </a:ext>
                <a:ext uri="{C183D7F6-B498-43B3-948B-1728B52AA6E4}">
                  <adec:decorative xmlns:adec="http://schemas.microsoft.com/office/drawing/2017/decorative" val="1"/>
                </a:ext>
              </a:extLst>
            </p:cNvPr>
            <p:cNvSpPr/>
            <p:nvPr/>
          </p:nvSpPr>
          <p:spPr>
            <a:xfrm>
              <a:off x="10964733" y="8330155"/>
              <a:ext cx="298363" cy="291358"/>
            </a:xfrm>
            <a:custGeom>
              <a:avLst/>
              <a:gdLst>
                <a:gd name="connsiteX0" fmla="*/ 152683 w 298363"/>
                <a:gd name="connsiteY0" fmla="*/ 0 h 291358"/>
                <a:gd name="connsiteX1" fmla="*/ 147971 w 298363"/>
                <a:gd name="connsiteY1" fmla="*/ 0 h 291358"/>
                <a:gd name="connsiteX2" fmla="*/ 4469 w 298363"/>
                <a:gd name="connsiteY2" fmla="*/ 109138 h 291358"/>
                <a:gd name="connsiteX3" fmla="*/ 145685 w 298363"/>
                <a:gd name="connsiteY3" fmla="*/ 291358 h 291358"/>
                <a:gd name="connsiteX4" fmla="*/ 150407 w 298363"/>
                <a:gd name="connsiteY4" fmla="*/ 291358 h 291358"/>
                <a:gd name="connsiteX5" fmla="*/ 293895 w 298363"/>
                <a:gd name="connsiteY5" fmla="*/ 182220 h 291358"/>
                <a:gd name="connsiteX6" fmla="*/ 152683 w 298363"/>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3" h="291358">
                  <a:moveTo>
                    <a:pt x="152683" y="0"/>
                  </a:moveTo>
                  <a:lnTo>
                    <a:pt x="147971" y="0"/>
                  </a:lnTo>
                  <a:cubicBezTo>
                    <a:pt x="81043" y="0"/>
                    <a:pt x="20379" y="44144"/>
                    <a:pt x="4469" y="109138"/>
                  </a:cubicBezTo>
                  <a:cubicBezTo>
                    <a:pt x="-19038" y="205208"/>
                    <a:pt x="53447" y="291358"/>
                    <a:pt x="145685" y="291358"/>
                  </a:cubicBezTo>
                  <a:lnTo>
                    <a:pt x="150407" y="291358"/>
                  </a:lnTo>
                  <a:cubicBezTo>
                    <a:pt x="217321" y="291358"/>
                    <a:pt x="277984" y="247217"/>
                    <a:pt x="293895" y="182220"/>
                  </a:cubicBezTo>
                  <a:cubicBezTo>
                    <a:pt x="317402" y="86153"/>
                    <a:pt x="244916" y="0"/>
                    <a:pt x="152683" y="0"/>
                  </a:cubicBezTo>
                  <a:close/>
                </a:path>
              </a:pathLst>
            </a:custGeom>
            <a:grpFill/>
            <a:ln w="360" cap="flat">
              <a:noFill/>
              <a:prstDash val="solid"/>
              <a:miter/>
            </a:ln>
          </p:spPr>
          <p:txBody>
            <a:bodyPr rtlCol="0" anchor="ctr"/>
            <a:lstStyle/>
            <a:p>
              <a:endParaRPr lang="fi-FI" sz="900"/>
            </a:p>
          </p:txBody>
        </p:sp>
        <p:sp>
          <p:nvSpPr>
            <p:cNvPr id="87" name="Vapaamuotoinen: Muoto 86">
              <a:extLst>
                <a:ext uri="{FF2B5EF4-FFF2-40B4-BE49-F238E27FC236}">
                  <a16:creationId xmlns:a16="http://schemas.microsoft.com/office/drawing/2014/main" id="{7A7F1D29-C524-17B9-631D-42D6ACC7820F}"/>
                </a:ext>
                <a:ext uri="{C183D7F6-B498-43B3-948B-1728B52AA6E4}">
                  <adec:decorative xmlns:adec="http://schemas.microsoft.com/office/drawing/2017/decorative" val="1"/>
                </a:ext>
              </a:extLst>
            </p:cNvPr>
            <p:cNvSpPr/>
            <p:nvPr/>
          </p:nvSpPr>
          <p:spPr>
            <a:xfrm>
              <a:off x="505578" y="5033965"/>
              <a:ext cx="1432537" cy="291357"/>
            </a:xfrm>
            <a:custGeom>
              <a:avLst/>
              <a:gdLst>
                <a:gd name="connsiteX0" fmla="*/ 1288633 w 1432537"/>
                <a:gd name="connsiteY0" fmla="*/ 0 h 291357"/>
                <a:gd name="connsiteX1" fmla="*/ 143923 w 1432537"/>
                <a:gd name="connsiteY1" fmla="*/ 0 h 291357"/>
                <a:gd name="connsiteX2" fmla="*/ 0 w 1432537"/>
                <a:gd name="connsiteY2" fmla="*/ 143908 h 291357"/>
                <a:gd name="connsiteX3" fmla="*/ 0 w 1432537"/>
                <a:gd name="connsiteY3" fmla="*/ 147450 h 291357"/>
                <a:gd name="connsiteX4" fmla="*/ 143923 w 1432537"/>
                <a:gd name="connsiteY4" fmla="*/ 291358 h 291357"/>
                <a:gd name="connsiteX5" fmla="*/ 1288633 w 1432537"/>
                <a:gd name="connsiteY5" fmla="*/ 291358 h 291357"/>
                <a:gd name="connsiteX6" fmla="*/ 1432537 w 1432537"/>
                <a:gd name="connsiteY6" fmla="*/ 147450 h 291357"/>
                <a:gd name="connsiteX7" fmla="*/ 1432537 w 1432537"/>
                <a:gd name="connsiteY7" fmla="*/ 143908 h 291357"/>
                <a:gd name="connsiteX8" fmla="*/ 1288633 w 1432537"/>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7">
                  <a:moveTo>
                    <a:pt x="1288633" y="0"/>
                  </a:moveTo>
                  <a:lnTo>
                    <a:pt x="143923" y="0"/>
                  </a:lnTo>
                  <a:cubicBezTo>
                    <a:pt x="64436" y="0"/>
                    <a:pt x="0" y="64436"/>
                    <a:pt x="0" y="143908"/>
                  </a:cubicBezTo>
                  <a:lnTo>
                    <a:pt x="0" y="147450"/>
                  </a:lnTo>
                  <a:cubicBezTo>
                    <a:pt x="0" y="226933"/>
                    <a:pt x="64436" y="291358"/>
                    <a:pt x="143923" y="291358"/>
                  </a:cubicBezTo>
                  <a:lnTo>
                    <a:pt x="1288633" y="291358"/>
                  </a:lnTo>
                  <a:cubicBezTo>
                    <a:pt x="1368116" y="291358"/>
                    <a:pt x="1432537" y="226933"/>
                    <a:pt x="1432537" y="147450"/>
                  </a:cubicBezTo>
                  <a:lnTo>
                    <a:pt x="1432537" y="143908"/>
                  </a:lnTo>
                  <a:cubicBezTo>
                    <a:pt x="1432537" y="64436"/>
                    <a:pt x="1368116" y="0"/>
                    <a:pt x="1288633" y="0"/>
                  </a:cubicBezTo>
                  <a:close/>
                </a:path>
              </a:pathLst>
            </a:custGeom>
            <a:grpFill/>
            <a:ln w="360" cap="flat">
              <a:noFill/>
              <a:prstDash val="solid"/>
              <a:miter/>
            </a:ln>
          </p:spPr>
          <p:txBody>
            <a:bodyPr rtlCol="0" anchor="ctr"/>
            <a:lstStyle/>
            <a:p>
              <a:endParaRPr lang="fi-FI" sz="900"/>
            </a:p>
          </p:txBody>
        </p:sp>
        <p:sp>
          <p:nvSpPr>
            <p:cNvPr id="88" name="Vapaamuotoinen: Muoto 87">
              <a:extLst>
                <a:ext uri="{FF2B5EF4-FFF2-40B4-BE49-F238E27FC236}">
                  <a16:creationId xmlns:a16="http://schemas.microsoft.com/office/drawing/2014/main" id="{C456AFDD-FE4A-B4F7-E8E2-C56C452BD2D7}"/>
                </a:ext>
                <a:ext uri="{C183D7F6-B498-43B3-948B-1728B52AA6E4}">
                  <adec:decorative xmlns:adec="http://schemas.microsoft.com/office/drawing/2017/decorative" val="1"/>
                </a:ext>
              </a:extLst>
            </p:cNvPr>
            <p:cNvSpPr/>
            <p:nvPr/>
          </p:nvSpPr>
          <p:spPr>
            <a:xfrm>
              <a:off x="505587" y="5580942"/>
              <a:ext cx="1048443" cy="291354"/>
            </a:xfrm>
            <a:custGeom>
              <a:avLst/>
              <a:gdLst>
                <a:gd name="connsiteX0" fmla="*/ 902759 w 1048443"/>
                <a:gd name="connsiteY0" fmla="*/ 0 h 291354"/>
                <a:gd name="connsiteX1" fmla="*/ 147956 w 1048443"/>
                <a:gd name="connsiteY1" fmla="*/ 0 h 291354"/>
                <a:gd name="connsiteX2" fmla="*/ 4469 w 1048443"/>
                <a:gd name="connsiteY2" fmla="*/ 109148 h 291354"/>
                <a:gd name="connsiteX3" fmla="*/ 145671 w 1048443"/>
                <a:gd name="connsiteY3" fmla="*/ 291354 h 291354"/>
                <a:gd name="connsiteX4" fmla="*/ 900473 w 1048443"/>
                <a:gd name="connsiteY4" fmla="*/ 291354 h 291354"/>
                <a:gd name="connsiteX5" fmla="*/ 1043975 w 1048443"/>
                <a:gd name="connsiteY5" fmla="*/ 182220 h 291354"/>
                <a:gd name="connsiteX6" fmla="*/ 902759 w 1048443"/>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3" h="291354">
                  <a:moveTo>
                    <a:pt x="902759" y="0"/>
                  </a:moveTo>
                  <a:lnTo>
                    <a:pt x="147956" y="0"/>
                  </a:lnTo>
                  <a:cubicBezTo>
                    <a:pt x="81029" y="0"/>
                    <a:pt x="20366" y="44140"/>
                    <a:pt x="4469" y="109148"/>
                  </a:cubicBezTo>
                  <a:cubicBezTo>
                    <a:pt x="-19038" y="205205"/>
                    <a:pt x="53437" y="291354"/>
                    <a:pt x="145671" y="291354"/>
                  </a:cubicBezTo>
                  <a:lnTo>
                    <a:pt x="900473" y="291354"/>
                  </a:lnTo>
                  <a:cubicBezTo>
                    <a:pt x="967400" y="291354"/>
                    <a:pt x="1028064" y="247214"/>
                    <a:pt x="1043975" y="182220"/>
                  </a:cubicBezTo>
                  <a:cubicBezTo>
                    <a:pt x="1067481" y="86150"/>
                    <a:pt x="994996" y="0"/>
                    <a:pt x="902759" y="0"/>
                  </a:cubicBezTo>
                  <a:close/>
                </a:path>
              </a:pathLst>
            </a:custGeom>
            <a:grpFill/>
            <a:ln w="360" cap="flat">
              <a:noFill/>
              <a:prstDash val="solid"/>
              <a:miter/>
            </a:ln>
          </p:spPr>
          <p:txBody>
            <a:bodyPr rtlCol="0" anchor="ctr"/>
            <a:lstStyle/>
            <a:p>
              <a:endParaRPr lang="fi-FI" sz="900"/>
            </a:p>
          </p:txBody>
        </p:sp>
        <p:sp>
          <p:nvSpPr>
            <p:cNvPr id="89" name="Vapaamuotoinen: Muoto 88">
              <a:extLst>
                <a:ext uri="{FF2B5EF4-FFF2-40B4-BE49-F238E27FC236}">
                  <a16:creationId xmlns:a16="http://schemas.microsoft.com/office/drawing/2014/main" id="{A247A1D0-242F-07F4-A8C7-FE368787A398}"/>
                </a:ext>
                <a:ext uri="{C183D7F6-B498-43B3-948B-1728B52AA6E4}">
                  <adec:decorative xmlns:adec="http://schemas.microsoft.com/office/drawing/2017/decorative" val="1"/>
                </a:ext>
              </a:extLst>
            </p:cNvPr>
            <p:cNvSpPr/>
            <p:nvPr/>
          </p:nvSpPr>
          <p:spPr>
            <a:xfrm>
              <a:off x="505581" y="6132959"/>
              <a:ext cx="571446" cy="291358"/>
            </a:xfrm>
            <a:custGeom>
              <a:avLst/>
              <a:gdLst>
                <a:gd name="connsiteX0" fmla="*/ 145680 w 571446"/>
                <a:gd name="connsiteY0" fmla="*/ 291358 h 291358"/>
                <a:gd name="connsiteX1" fmla="*/ 423475 w 571446"/>
                <a:gd name="connsiteY1" fmla="*/ 291358 h 291358"/>
                <a:gd name="connsiteX2" fmla="*/ 566977 w 571446"/>
                <a:gd name="connsiteY2" fmla="*/ 182209 h 291358"/>
                <a:gd name="connsiteX3" fmla="*/ 425761 w 571446"/>
                <a:gd name="connsiteY3" fmla="*/ 0 h 291358"/>
                <a:gd name="connsiteX4" fmla="*/ 147966 w 571446"/>
                <a:gd name="connsiteY4" fmla="*/ 0 h 291358"/>
                <a:gd name="connsiteX5" fmla="*/ 4464 w 571446"/>
                <a:gd name="connsiteY5" fmla="*/ 109138 h 291358"/>
                <a:gd name="connsiteX6" fmla="*/ 145680 w 571446"/>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6" h="291358">
                  <a:moveTo>
                    <a:pt x="145680" y="291358"/>
                  </a:moveTo>
                  <a:lnTo>
                    <a:pt x="423475" y="291358"/>
                  </a:lnTo>
                  <a:cubicBezTo>
                    <a:pt x="490413" y="291358"/>
                    <a:pt x="551077" y="247214"/>
                    <a:pt x="566977" y="182209"/>
                  </a:cubicBezTo>
                  <a:cubicBezTo>
                    <a:pt x="590484" y="86139"/>
                    <a:pt x="518009" y="0"/>
                    <a:pt x="425761" y="0"/>
                  </a:cubicBezTo>
                  <a:lnTo>
                    <a:pt x="147966" y="0"/>
                  </a:lnTo>
                  <a:cubicBezTo>
                    <a:pt x="81042" y="0"/>
                    <a:pt x="20375" y="44130"/>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90" name="Vapaamuotoinen: Muoto 89">
              <a:extLst>
                <a:ext uri="{FF2B5EF4-FFF2-40B4-BE49-F238E27FC236}">
                  <a16:creationId xmlns:a16="http://schemas.microsoft.com/office/drawing/2014/main" id="{83032B33-1C10-F906-6E19-FC96364A150A}"/>
                </a:ext>
                <a:ext uri="{C183D7F6-B498-43B3-948B-1728B52AA6E4}">
                  <adec:decorative xmlns:adec="http://schemas.microsoft.com/office/drawing/2017/decorative" val="1"/>
                </a:ext>
              </a:extLst>
            </p:cNvPr>
            <p:cNvSpPr/>
            <p:nvPr/>
          </p:nvSpPr>
          <p:spPr>
            <a:xfrm>
              <a:off x="505584" y="6684973"/>
              <a:ext cx="726301" cy="291354"/>
            </a:xfrm>
            <a:custGeom>
              <a:avLst/>
              <a:gdLst>
                <a:gd name="connsiteX0" fmla="*/ 580622 w 726301"/>
                <a:gd name="connsiteY0" fmla="*/ 0 h 291354"/>
                <a:gd name="connsiteX1" fmla="*/ 147960 w 726301"/>
                <a:gd name="connsiteY1" fmla="*/ 0 h 291354"/>
                <a:gd name="connsiteX2" fmla="*/ 4469 w 726301"/>
                <a:gd name="connsiteY2" fmla="*/ 109149 h 291354"/>
                <a:gd name="connsiteX3" fmla="*/ 145674 w 726301"/>
                <a:gd name="connsiteY3" fmla="*/ 291355 h 291354"/>
                <a:gd name="connsiteX4" fmla="*/ 578336 w 726301"/>
                <a:gd name="connsiteY4" fmla="*/ 291355 h 291354"/>
                <a:gd name="connsiteX5" fmla="*/ 721837 w 726301"/>
                <a:gd name="connsiteY5" fmla="*/ 182220 h 291354"/>
                <a:gd name="connsiteX6" fmla="*/ 580622 w 72630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4">
                  <a:moveTo>
                    <a:pt x="580622" y="0"/>
                  </a:moveTo>
                  <a:lnTo>
                    <a:pt x="147960" y="0"/>
                  </a:lnTo>
                  <a:cubicBezTo>
                    <a:pt x="81047" y="0"/>
                    <a:pt x="20369" y="44141"/>
                    <a:pt x="4469" y="109149"/>
                  </a:cubicBezTo>
                  <a:cubicBezTo>
                    <a:pt x="-19038" y="205219"/>
                    <a:pt x="53437" y="291355"/>
                    <a:pt x="145674" y="291355"/>
                  </a:cubicBezTo>
                  <a:lnTo>
                    <a:pt x="578336" y="291355"/>
                  </a:lnTo>
                  <a:cubicBezTo>
                    <a:pt x="645259" y="291355"/>
                    <a:pt x="705923" y="247214"/>
                    <a:pt x="721837" y="182220"/>
                  </a:cubicBezTo>
                  <a:cubicBezTo>
                    <a:pt x="745330" y="86150"/>
                    <a:pt x="672855" y="0"/>
                    <a:pt x="580622" y="0"/>
                  </a:cubicBezTo>
                  <a:close/>
                </a:path>
              </a:pathLst>
            </a:custGeom>
            <a:grpFill/>
            <a:ln w="360" cap="flat">
              <a:noFill/>
              <a:prstDash val="solid"/>
              <a:miter/>
            </a:ln>
          </p:spPr>
          <p:txBody>
            <a:bodyPr rtlCol="0" anchor="ctr"/>
            <a:lstStyle/>
            <a:p>
              <a:endParaRPr lang="fi-FI" sz="900"/>
            </a:p>
          </p:txBody>
        </p:sp>
        <p:sp>
          <p:nvSpPr>
            <p:cNvPr id="91" name="Vapaamuotoinen: Muoto 90">
              <a:extLst>
                <a:ext uri="{FF2B5EF4-FFF2-40B4-BE49-F238E27FC236}">
                  <a16:creationId xmlns:a16="http://schemas.microsoft.com/office/drawing/2014/main" id="{62BC5D9A-B89F-BE31-D732-49CFCE97B78C}"/>
                </a:ext>
                <a:ext uri="{C183D7F6-B498-43B3-948B-1728B52AA6E4}">
                  <adec:decorative xmlns:adec="http://schemas.microsoft.com/office/drawing/2017/decorative" val="1"/>
                </a:ext>
              </a:extLst>
            </p:cNvPr>
            <p:cNvSpPr/>
            <p:nvPr/>
          </p:nvSpPr>
          <p:spPr>
            <a:xfrm>
              <a:off x="2813734" y="5033965"/>
              <a:ext cx="1028512" cy="291357"/>
            </a:xfrm>
            <a:custGeom>
              <a:avLst/>
              <a:gdLst>
                <a:gd name="connsiteX0" fmla="*/ 884604 w 1028512"/>
                <a:gd name="connsiteY0" fmla="*/ 0 h 291357"/>
                <a:gd name="connsiteX1" fmla="*/ 143909 w 1028512"/>
                <a:gd name="connsiteY1" fmla="*/ 0 h 291357"/>
                <a:gd name="connsiteX2" fmla="*/ 0 w 1028512"/>
                <a:gd name="connsiteY2" fmla="*/ 143908 h 291357"/>
                <a:gd name="connsiteX3" fmla="*/ 0 w 1028512"/>
                <a:gd name="connsiteY3" fmla="*/ 147450 h 291357"/>
                <a:gd name="connsiteX4" fmla="*/ 143909 w 1028512"/>
                <a:gd name="connsiteY4" fmla="*/ 291358 h 291357"/>
                <a:gd name="connsiteX5" fmla="*/ 884604 w 1028512"/>
                <a:gd name="connsiteY5" fmla="*/ 291358 h 291357"/>
                <a:gd name="connsiteX6" fmla="*/ 1028512 w 1028512"/>
                <a:gd name="connsiteY6" fmla="*/ 147450 h 291357"/>
                <a:gd name="connsiteX7" fmla="*/ 1028512 w 1028512"/>
                <a:gd name="connsiteY7" fmla="*/ 143908 h 291357"/>
                <a:gd name="connsiteX8" fmla="*/ 884604 w 1028512"/>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7">
                  <a:moveTo>
                    <a:pt x="884604" y="0"/>
                  </a:moveTo>
                  <a:lnTo>
                    <a:pt x="143909" y="0"/>
                  </a:lnTo>
                  <a:cubicBezTo>
                    <a:pt x="64436" y="0"/>
                    <a:pt x="0" y="64436"/>
                    <a:pt x="0" y="143908"/>
                  </a:cubicBezTo>
                  <a:lnTo>
                    <a:pt x="0" y="147450"/>
                  </a:lnTo>
                  <a:cubicBezTo>
                    <a:pt x="0" y="226933"/>
                    <a:pt x="64436" y="291358"/>
                    <a:pt x="143909" y="291358"/>
                  </a:cubicBezTo>
                  <a:lnTo>
                    <a:pt x="884604" y="291358"/>
                  </a:lnTo>
                  <a:cubicBezTo>
                    <a:pt x="964087" y="291358"/>
                    <a:pt x="1028512" y="226933"/>
                    <a:pt x="1028512" y="147450"/>
                  </a:cubicBezTo>
                  <a:lnTo>
                    <a:pt x="1028512" y="143908"/>
                  </a:lnTo>
                  <a:cubicBezTo>
                    <a:pt x="1028512" y="64436"/>
                    <a:pt x="964087" y="0"/>
                    <a:pt x="884604" y="0"/>
                  </a:cubicBezTo>
                  <a:close/>
                </a:path>
              </a:pathLst>
            </a:custGeom>
            <a:grpFill/>
            <a:ln w="360" cap="flat">
              <a:noFill/>
              <a:prstDash val="solid"/>
              <a:miter/>
            </a:ln>
          </p:spPr>
          <p:txBody>
            <a:bodyPr rtlCol="0" anchor="ctr"/>
            <a:lstStyle/>
            <a:p>
              <a:endParaRPr lang="fi-FI" sz="900"/>
            </a:p>
          </p:txBody>
        </p:sp>
        <p:sp>
          <p:nvSpPr>
            <p:cNvPr id="92" name="Vapaamuotoinen: Muoto 91">
              <a:extLst>
                <a:ext uri="{FF2B5EF4-FFF2-40B4-BE49-F238E27FC236}">
                  <a16:creationId xmlns:a16="http://schemas.microsoft.com/office/drawing/2014/main" id="{6BBA602F-8569-C2C9-CB6D-D9577DD8B167}"/>
                </a:ext>
                <a:ext uri="{C183D7F6-B498-43B3-948B-1728B52AA6E4}">
                  <adec:decorative xmlns:adec="http://schemas.microsoft.com/office/drawing/2017/decorative" val="1"/>
                </a:ext>
              </a:extLst>
            </p:cNvPr>
            <p:cNvSpPr/>
            <p:nvPr/>
          </p:nvSpPr>
          <p:spPr>
            <a:xfrm>
              <a:off x="1796794" y="5580662"/>
              <a:ext cx="906261" cy="291354"/>
            </a:xfrm>
            <a:custGeom>
              <a:avLst/>
              <a:gdLst>
                <a:gd name="connsiteX0" fmla="*/ 760581 w 906261"/>
                <a:gd name="connsiteY0" fmla="*/ 0 h 291354"/>
                <a:gd name="connsiteX1" fmla="*/ 147970 w 906261"/>
                <a:gd name="connsiteY1" fmla="*/ 0 h 291354"/>
                <a:gd name="connsiteX2" fmla="*/ 4469 w 906261"/>
                <a:gd name="connsiteY2" fmla="*/ 109148 h 291354"/>
                <a:gd name="connsiteX3" fmla="*/ 145684 w 906261"/>
                <a:gd name="connsiteY3" fmla="*/ 291354 h 291354"/>
                <a:gd name="connsiteX4" fmla="*/ 758296 w 906261"/>
                <a:gd name="connsiteY4" fmla="*/ 291354 h 291354"/>
                <a:gd name="connsiteX5" fmla="*/ 901797 w 906261"/>
                <a:gd name="connsiteY5" fmla="*/ 182220 h 291354"/>
                <a:gd name="connsiteX6" fmla="*/ 760581 w 90626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1" h="291354">
                  <a:moveTo>
                    <a:pt x="760581" y="0"/>
                  </a:moveTo>
                  <a:lnTo>
                    <a:pt x="147970" y="0"/>
                  </a:lnTo>
                  <a:cubicBezTo>
                    <a:pt x="81043" y="0"/>
                    <a:pt x="20379" y="44140"/>
                    <a:pt x="4469" y="109148"/>
                  </a:cubicBezTo>
                  <a:cubicBezTo>
                    <a:pt x="-19038" y="205205"/>
                    <a:pt x="53447" y="291354"/>
                    <a:pt x="145684" y="291354"/>
                  </a:cubicBezTo>
                  <a:lnTo>
                    <a:pt x="758296" y="291354"/>
                  </a:lnTo>
                  <a:cubicBezTo>
                    <a:pt x="825219" y="291354"/>
                    <a:pt x="885883" y="247214"/>
                    <a:pt x="901797" y="182220"/>
                  </a:cubicBezTo>
                  <a:cubicBezTo>
                    <a:pt x="925289" y="86149"/>
                    <a:pt x="852815" y="0"/>
                    <a:pt x="760581" y="0"/>
                  </a:cubicBezTo>
                  <a:close/>
                </a:path>
              </a:pathLst>
            </a:custGeom>
            <a:grpFill/>
            <a:ln w="360" cap="flat">
              <a:noFill/>
              <a:prstDash val="solid"/>
              <a:miter/>
            </a:ln>
          </p:spPr>
          <p:txBody>
            <a:bodyPr rtlCol="0" anchor="ctr"/>
            <a:lstStyle/>
            <a:p>
              <a:endParaRPr lang="fi-FI" sz="900"/>
            </a:p>
          </p:txBody>
        </p:sp>
        <p:sp>
          <p:nvSpPr>
            <p:cNvPr id="93" name="Vapaamuotoinen: Muoto 92">
              <a:extLst>
                <a:ext uri="{FF2B5EF4-FFF2-40B4-BE49-F238E27FC236}">
                  <a16:creationId xmlns:a16="http://schemas.microsoft.com/office/drawing/2014/main" id="{9B1AF777-2389-138B-F4E5-20811624078B}"/>
                </a:ext>
                <a:ext uri="{C183D7F6-B498-43B3-948B-1728B52AA6E4}">
                  <adec:decorative xmlns:adec="http://schemas.microsoft.com/office/drawing/2017/decorative" val="1"/>
                </a:ext>
              </a:extLst>
            </p:cNvPr>
            <p:cNvSpPr/>
            <p:nvPr/>
          </p:nvSpPr>
          <p:spPr>
            <a:xfrm>
              <a:off x="2049377" y="6131318"/>
              <a:ext cx="1509056" cy="291353"/>
            </a:xfrm>
            <a:custGeom>
              <a:avLst/>
              <a:gdLst>
                <a:gd name="connsiteX0" fmla="*/ 145681 w 1509056"/>
                <a:gd name="connsiteY0" fmla="*/ 291354 h 291353"/>
                <a:gd name="connsiteX1" fmla="*/ 1361090 w 1509056"/>
                <a:gd name="connsiteY1" fmla="*/ 291354 h 291353"/>
                <a:gd name="connsiteX2" fmla="*/ 1504588 w 1509056"/>
                <a:gd name="connsiteY2" fmla="*/ 182206 h 291353"/>
                <a:gd name="connsiteX3" fmla="*/ 1363376 w 1509056"/>
                <a:gd name="connsiteY3" fmla="*/ 0 h 291353"/>
                <a:gd name="connsiteX4" fmla="*/ 147967 w 1509056"/>
                <a:gd name="connsiteY4" fmla="*/ 0 h 291353"/>
                <a:gd name="connsiteX5" fmla="*/ 4469 w 1509056"/>
                <a:gd name="connsiteY5" fmla="*/ 109134 h 291353"/>
                <a:gd name="connsiteX6" fmla="*/ 145681 w 1509056"/>
                <a:gd name="connsiteY6" fmla="*/ 291354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6" h="291353">
                  <a:moveTo>
                    <a:pt x="145681" y="291354"/>
                  </a:moveTo>
                  <a:lnTo>
                    <a:pt x="1361090" y="291354"/>
                  </a:lnTo>
                  <a:cubicBezTo>
                    <a:pt x="1428014" y="291354"/>
                    <a:pt x="1488677" y="247214"/>
                    <a:pt x="1504588" y="182206"/>
                  </a:cubicBezTo>
                  <a:cubicBezTo>
                    <a:pt x="1528095" y="86150"/>
                    <a:pt x="1455610" y="0"/>
                    <a:pt x="1363376" y="0"/>
                  </a:cubicBezTo>
                  <a:lnTo>
                    <a:pt x="147967" y="0"/>
                  </a:lnTo>
                  <a:cubicBezTo>
                    <a:pt x="81043" y="0"/>
                    <a:pt x="20379" y="44140"/>
                    <a:pt x="4469" y="109134"/>
                  </a:cubicBezTo>
                  <a:cubicBezTo>
                    <a:pt x="-19038" y="205204"/>
                    <a:pt x="53447" y="291354"/>
                    <a:pt x="145681" y="291354"/>
                  </a:cubicBezTo>
                  <a:close/>
                </a:path>
              </a:pathLst>
            </a:custGeom>
            <a:grpFill/>
            <a:ln w="360" cap="flat">
              <a:noFill/>
              <a:prstDash val="solid"/>
              <a:miter/>
            </a:ln>
          </p:spPr>
          <p:txBody>
            <a:bodyPr rtlCol="0" anchor="ctr"/>
            <a:lstStyle/>
            <a:p>
              <a:endParaRPr lang="fi-FI" sz="900"/>
            </a:p>
          </p:txBody>
        </p:sp>
        <p:sp>
          <p:nvSpPr>
            <p:cNvPr id="94" name="Vapaamuotoinen: Muoto 93">
              <a:extLst>
                <a:ext uri="{FF2B5EF4-FFF2-40B4-BE49-F238E27FC236}">
                  <a16:creationId xmlns:a16="http://schemas.microsoft.com/office/drawing/2014/main" id="{D8ACE357-B998-3E7E-D7A9-A51E7B72224C}"/>
                </a:ext>
                <a:ext uri="{C183D7F6-B498-43B3-948B-1728B52AA6E4}">
                  <adec:decorative xmlns:adec="http://schemas.microsoft.com/office/drawing/2017/decorative" val="1"/>
                </a:ext>
              </a:extLst>
            </p:cNvPr>
            <p:cNvSpPr/>
            <p:nvPr/>
          </p:nvSpPr>
          <p:spPr>
            <a:xfrm>
              <a:off x="1412290" y="6684973"/>
              <a:ext cx="1122584" cy="291354"/>
            </a:xfrm>
            <a:custGeom>
              <a:avLst/>
              <a:gdLst>
                <a:gd name="connsiteX0" fmla="*/ 976900 w 1122584"/>
                <a:gd name="connsiteY0" fmla="*/ 0 h 291354"/>
                <a:gd name="connsiteX1" fmla="*/ 147960 w 1122584"/>
                <a:gd name="connsiteY1" fmla="*/ 0 h 291354"/>
                <a:gd name="connsiteX2" fmla="*/ 4469 w 1122584"/>
                <a:gd name="connsiteY2" fmla="*/ 109149 h 291354"/>
                <a:gd name="connsiteX3" fmla="*/ 145685 w 1122584"/>
                <a:gd name="connsiteY3" fmla="*/ 291355 h 291354"/>
                <a:gd name="connsiteX4" fmla="*/ 974614 w 1122584"/>
                <a:gd name="connsiteY4" fmla="*/ 291355 h 291354"/>
                <a:gd name="connsiteX5" fmla="*/ 1118116 w 1122584"/>
                <a:gd name="connsiteY5" fmla="*/ 182220 h 291354"/>
                <a:gd name="connsiteX6" fmla="*/ 976900 w 1122584"/>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4" h="291354">
                  <a:moveTo>
                    <a:pt x="976900" y="0"/>
                  </a:moveTo>
                  <a:lnTo>
                    <a:pt x="147960" y="0"/>
                  </a:lnTo>
                  <a:cubicBezTo>
                    <a:pt x="81047" y="0"/>
                    <a:pt x="20369" y="44141"/>
                    <a:pt x="4469" y="109149"/>
                  </a:cubicBezTo>
                  <a:cubicBezTo>
                    <a:pt x="-19038" y="205219"/>
                    <a:pt x="53437" y="291355"/>
                    <a:pt x="145685" y="291355"/>
                  </a:cubicBezTo>
                  <a:lnTo>
                    <a:pt x="974614" y="291355"/>
                  </a:lnTo>
                  <a:cubicBezTo>
                    <a:pt x="1041541" y="291355"/>
                    <a:pt x="1102205" y="247214"/>
                    <a:pt x="1118116" y="182220"/>
                  </a:cubicBezTo>
                  <a:cubicBezTo>
                    <a:pt x="1141623" y="86150"/>
                    <a:pt x="1069137" y="0"/>
                    <a:pt x="976900" y="0"/>
                  </a:cubicBezTo>
                  <a:close/>
                </a:path>
              </a:pathLst>
            </a:custGeom>
            <a:grpFill/>
            <a:ln w="360" cap="flat">
              <a:noFill/>
              <a:prstDash val="solid"/>
              <a:miter/>
            </a:ln>
          </p:spPr>
          <p:txBody>
            <a:bodyPr rtlCol="0" anchor="ctr"/>
            <a:lstStyle/>
            <a:p>
              <a:endParaRPr lang="fi-FI" sz="900"/>
            </a:p>
          </p:txBody>
        </p:sp>
        <p:sp>
          <p:nvSpPr>
            <p:cNvPr id="95" name="Vapaamuotoinen: Muoto 94">
              <a:extLst>
                <a:ext uri="{FF2B5EF4-FFF2-40B4-BE49-F238E27FC236}">
                  <a16:creationId xmlns:a16="http://schemas.microsoft.com/office/drawing/2014/main" id="{69C08AA1-AE6D-83B7-18D5-EA285E116F66}"/>
                </a:ext>
                <a:ext uri="{C183D7F6-B498-43B3-948B-1728B52AA6E4}">
                  <adec:decorative xmlns:adec="http://schemas.microsoft.com/office/drawing/2017/decorative" val="1"/>
                </a:ext>
              </a:extLst>
            </p:cNvPr>
            <p:cNvSpPr/>
            <p:nvPr/>
          </p:nvSpPr>
          <p:spPr>
            <a:xfrm>
              <a:off x="6049756" y="5033965"/>
              <a:ext cx="901644" cy="291357"/>
            </a:xfrm>
            <a:custGeom>
              <a:avLst/>
              <a:gdLst>
                <a:gd name="connsiteX0" fmla="*/ 757736 w 901644"/>
                <a:gd name="connsiteY0" fmla="*/ 0 h 291357"/>
                <a:gd name="connsiteX1" fmla="*/ 143905 w 901644"/>
                <a:gd name="connsiteY1" fmla="*/ 0 h 291357"/>
                <a:gd name="connsiteX2" fmla="*/ 0 w 901644"/>
                <a:gd name="connsiteY2" fmla="*/ 143908 h 291357"/>
                <a:gd name="connsiteX3" fmla="*/ 0 w 901644"/>
                <a:gd name="connsiteY3" fmla="*/ 147450 h 291357"/>
                <a:gd name="connsiteX4" fmla="*/ 143905 w 901644"/>
                <a:gd name="connsiteY4" fmla="*/ 291358 h 291357"/>
                <a:gd name="connsiteX5" fmla="*/ 757736 w 901644"/>
                <a:gd name="connsiteY5" fmla="*/ 291358 h 291357"/>
                <a:gd name="connsiteX6" fmla="*/ 901645 w 901644"/>
                <a:gd name="connsiteY6" fmla="*/ 147450 h 291357"/>
                <a:gd name="connsiteX7" fmla="*/ 901645 w 901644"/>
                <a:gd name="connsiteY7" fmla="*/ 143908 h 291357"/>
                <a:gd name="connsiteX8" fmla="*/ 757736 w 901644"/>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4" h="291357">
                  <a:moveTo>
                    <a:pt x="757736" y="0"/>
                  </a:moveTo>
                  <a:lnTo>
                    <a:pt x="143905" y="0"/>
                  </a:lnTo>
                  <a:cubicBezTo>
                    <a:pt x="64421" y="0"/>
                    <a:pt x="0" y="64436"/>
                    <a:pt x="0" y="143908"/>
                  </a:cubicBezTo>
                  <a:lnTo>
                    <a:pt x="0" y="147450"/>
                  </a:lnTo>
                  <a:cubicBezTo>
                    <a:pt x="0" y="226933"/>
                    <a:pt x="64421" y="291358"/>
                    <a:pt x="143905" y="291358"/>
                  </a:cubicBezTo>
                  <a:lnTo>
                    <a:pt x="757736" y="291358"/>
                  </a:lnTo>
                  <a:cubicBezTo>
                    <a:pt x="837220" y="291358"/>
                    <a:pt x="901645" y="226933"/>
                    <a:pt x="901645" y="147450"/>
                  </a:cubicBezTo>
                  <a:lnTo>
                    <a:pt x="901645" y="143908"/>
                  </a:lnTo>
                  <a:cubicBezTo>
                    <a:pt x="901645" y="64436"/>
                    <a:pt x="837220" y="0"/>
                    <a:pt x="757736" y="0"/>
                  </a:cubicBezTo>
                  <a:close/>
                </a:path>
              </a:pathLst>
            </a:custGeom>
            <a:grpFill/>
            <a:ln w="360" cap="flat">
              <a:noFill/>
              <a:prstDash val="solid"/>
              <a:miter/>
            </a:ln>
          </p:spPr>
          <p:txBody>
            <a:bodyPr rtlCol="0" anchor="ctr"/>
            <a:lstStyle/>
            <a:p>
              <a:endParaRPr lang="fi-FI" sz="900"/>
            </a:p>
          </p:txBody>
        </p:sp>
        <p:sp>
          <p:nvSpPr>
            <p:cNvPr id="96" name="Vapaamuotoinen: Muoto 95">
              <a:extLst>
                <a:ext uri="{FF2B5EF4-FFF2-40B4-BE49-F238E27FC236}">
                  <a16:creationId xmlns:a16="http://schemas.microsoft.com/office/drawing/2014/main" id="{1E43F509-D84B-E7A7-F450-FF27A6183449}"/>
                </a:ext>
                <a:ext uri="{C183D7F6-B498-43B3-948B-1728B52AA6E4}">
                  <adec:decorative xmlns:adec="http://schemas.microsoft.com/office/drawing/2017/decorative" val="1"/>
                </a:ext>
              </a:extLst>
            </p:cNvPr>
            <p:cNvSpPr/>
            <p:nvPr/>
          </p:nvSpPr>
          <p:spPr>
            <a:xfrm>
              <a:off x="4358411" y="5033965"/>
              <a:ext cx="917198" cy="291357"/>
            </a:xfrm>
            <a:custGeom>
              <a:avLst/>
              <a:gdLst>
                <a:gd name="connsiteX0" fmla="*/ 771514 w 917198"/>
                <a:gd name="connsiteY0" fmla="*/ 0 h 291357"/>
                <a:gd name="connsiteX1" fmla="*/ 147956 w 917198"/>
                <a:gd name="connsiteY1" fmla="*/ 0 h 291357"/>
                <a:gd name="connsiteX2" fmla="*/ 4468 w 917198"/>
                <a:gd name="connsiteY2" fmla="*/ 109148 h 291357"/>
                <a:gd name="connsiteX3" fmla="*/ 145684 w 917198"/>
                <a:gd name="connsiteY3" fmla="*/ 291358 h 291357"/>
                <a:gd name="connsiteX4" fmla="*/ 769243 w 917198"/>
                <a:gd name="connsiteY4" fmla="*/ 291358 h 291357"/>
                <a:gd name="connsiteX5" fmla="*/ 912730 w 917198"/>
                <a:gd name="connsiteY5" fmla="*/ 182220 h 291357"/>
                <a:gd name="connsiteX6" fmla="*/ 771514 w 91719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7">
                  <a:moveTo>
                    <a:pt x="771514" y="0"/>
                  </a:moveTo>
                  <a:lnTo>
                    <a:pt x="147956" y="0"/>
                  </a:lnTo>
                  <a:cubicBezTo>
                    <a:pt x="81043" y="0"/>
                    <a:pt x="20380" y="44140"/>
                    <a:pt x="4468" y="109148"/>
                  </a:cubicBezTo>
                  <a:cubicBezTo>
                    <a:pt x="-19038" y="205205"/>
                    <a:pt x="53447" y="291358"/>
                    <a:pt x="145684" y="291358"/>
                  </a:cubicBezTo>
                  <a:lnTo>
                    <a:pt x="769243" y="291358"/>
                  </a:lnTo>
                  <a:cubicBezTo>
                    <a:pt x="836152" y="291358"/>
                    <a:pt x="896819" y="247214"/>
                    <a:pt x="912730" y="182220"/>
                  </a:cubicBezTo>
                  <a:cubicBezTo>
                    <a:pt x="936237" y="86150"/>
                    <a:pt x="863748" y="0"/>
                    <a:pt x="771514" y="0"/>
                  </a:cubicBezTo>
                  <a:close/>
                </a:path>
              </a:pathLst>
            </a:custGeom>
            <a:grpFill/>
            <a:ln w="360" cap="flat">
              <a:noFill/>
              <a:prstDash val="solid"/>
              <a:miter/>
            </a:ln>
          </p:spPr>
          <p:txBody>
            <a:bodyPr rtlCol="0" anchor="ctr"/>
            <a:lstStyle/>
            <a:p>
              <a:endParaRPr lang="fi-FI" sz="900"/>
            </a:p>
          </p:txBody>
        </p:sp>
        <p:sp>
          <p:nvSpPr>
            <p:cNvPr id="97" name="Vapaamuotoinen: Muoto 96">
              <a:extLst>
                <a:ext uri="{FF2B5EF4-FFF2-40B4-BE49-F238E27FC236}">
                  <a16:creationId xmlns:a16="http://schemas.microsoft.com/office/drawing/2014/main" id="{A37D3A39-E8AB-15D6-8B26-E50A306126DC}"/>
                </a:ext>
                <a:ext uri="{C183D7F6-B498-43B3-948B-1728B52AA6E4}">
                  <adec:decorative xmlns:adec="http://schemas.microsoft.com/office/drawing/2017/decorative" val="1"/>
                </a:ext>
              </a:extLst>
            </p:cNvPr>
            <p:cNvSpPr/>
            <p:nvPr/>
          </p:nvSpPr>
          <p:spPr>
            <a:xfrm>
              <a:off x="3514394" y="5580662"/>
              <a:ext cx="1286216" cy="291354"/>
            </a:xfrm>
            <a:custGeom>
              <a:avLst/>
              <a:gdLst>
                <a:gd name="connsiteX0" fmla="*/ 1140532 w 1286216"/>
                <a:gd name="connsiteY0" fmla="*/ 0 h 291354"/>
                <a:gd name="connsiteX1" fmla="*/ 147960 w 1286216"/>
                <a:gd name="connsiteY1" fmla="*/ 0 h 291354"/>
                <a:gd name="connsiteX2" fmla="*/ 4469 w 1286216"/>
                <a:gd name="connsiteY2" fmla="*/ 109148 h 291354"/>
                <a:gd name="connsiteX3" fmla="*/ 145674 w 1286216"/>
                <a:gd name="connsiteY3" fmla="*/ 291354 h 291354"/>
                <a:gd name="connsiteX4" fmla="*/ 1138246 w 1286216"/>
                <a:gd name="connsiteY4" fmla="*/ 291354 h 291354"/>
                <a:gd name="connsiteX5" fmla="*/ 1281748 w 1286216"/>
                <a:gd name="connsiteY5" fmla="*/ 182220 h 291354"/>
                <a:gd name="connsiteX6" fmla="*/ 1140532 w 128621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6" h="291354">
                  <a:moveTo>
                    <a:pt x="1140532" y="0"/>
                  </a:moveTo>
                  <a:lnTo>
                    <a:pt x="147960" y="0"/>
                  </a:lnTo>
                  <a:cubicBezTo>
                    <a:pt x="81033" y="0"/>
                    <a:pt x="20369" y="44140"/>
                    <a:pt x="4469" y="109148"/>
                  </a:cubicBezTo>
                  <a:cubicBezTo>
                    <a:pt x="-19038" y="205205"/>
                    <a:pt x="53437" y="291354"/>
                    <a:pt x="145674" y="291354"/>
                  </a:cubicBezTo>
                  <a:lnTo>
                    <a:pt x="1138246" y="291354"/>
                  </a:lnTo>
                  <a:cubicBezTo>
                    <a:pt x="1205170" y="291354"/>
                    <a:pt x="1265833" y="247214"/>
                    <a:pt x="1281748" y="182220"/>
                  </a:cubicBezTo>
                  <a:cubicBezTo>
                    <a:pt x="1305254" y="86149"/>
                    <a:pt x="1232765" y="0"/>
                    <a:pt x="1140532" y="0"/>
                  </a:cubicBezTo>
                  <a:close/>
                </a:path>
              </a:pathLst>
            </a:custGeom>
            <a:grpFill/>
            <a:ln w="360" cap="flat">
              <a:noFill/>
              <a:prstDash val="solid"/>
              <a:miter/>
            </a:ln>
          </p:spPr>
          <p:txBody>
            <a:bodyPr rtlCol="0" anchor="ctr"/>
            <a:lstStyle/>
            <a:p>
              <a:endParaRPr lang="fi-FI" sz="900"/>
            </a:p>
          </p:txBody>
        </p:sp>
        <p:sp>
          <p:nvSpPr>
            <p:cNvPr id="98" name="Vapaamuotoinen: Muoto 97">
              <a:extLst>
                <a:ext uri="{FF2B5EF4-FFF2-40B4-BE49-F238E27FC236}">
                  <a16:creationId xmlns:a16="http://schemas.microsoft.com/office/drawing/2014/main" id="{8AFA280D-868C-0819-8D64-59D910C597CF}"/>
                </a:ext>
                <a:ext uri="{C183D7F6-B498-43B3-948B-1728B52AA6E4}">
                  <adec:decorative xmlns:adec="http://schemas.microsoft.com/office/drawing/2017/decorative" val="1"/>
                </a:ext>
              </a:extLst>
            </p:cNvPr>
            <p:cNvSpPr/>
            <p:nvPr/>
          </p:nvSpPr>
          <p:spPr>
            <a:xfrm>
              <a:off x="4013206" y="6131318"/>
              <a:ext cx="987070" cy="291353"/>
            </a:xfrm>
            <a:custGeom>
              <a:avLst/>
              <a:gdLst>
                <a:gd name="connsiteX0" fmla="*/ 145684 w 987070"/>
                <a:gd name="connsiteY0" fmla="*/ 291354 h 291353"/>
                <a:gd name="connsiteX1" fmla="*/ 839111 w 987070"/>
                <a:gd name="connsiteY1" fmla="*/ 291354 h 291353"/>
                <a:gd name="connsiteX2" fmla="*/ 982602 w 987070"/>
                <a:gd name="connsiteY2" fmla="*/ 182206 h 291353"/>
                <a:gd name="connsiteX3" fmla="*/ 841397 w 987070"/>
                <a:gd name="connsiteY3" fmla="*/ 0 h 291353"/>
                <a:gd name="connsiteX4" fmla="*/ 147970 w 987070"/>
                <a:gd name="connsiteY4" fmla="*/ 0 h 291353"/>
                <a:gd name="connsiteX5" fmla="*/ 4468 w 987070"/>
                <a:gd name="connsiteY5" fmla="*/ 109134 h 291353"/>
                <a:gd name="connsiteX6" fmla="*/ 145684 w 987070"/>
                <a:gd name="connsiteY6" fmla="*/ 291354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0" h="291353">
                  <a:moveTo>
                    <a:pt x="145684" y="291354"/>
                  </a:moveTo>
                  <a:lnTo>
                    <a:pt x="839111" y="291354"/>
                  </a:lnTo>
                  <a:cubicBezTo>
                    <a:pt x="906038" y="291354"/>
                    <a:pt x="966702" y="247214"/>
                    <a:pt x="982602" y="182206"/>
                  </a:cubicBezTo>
                  <a:cubicBezTo>
                    <a:pt x="1006108" y="86150"/>
                    <a:pt x="933634" y="0"/>
                    <a:pt x="841397" y="0"/>
                  </a:cubicBezTo>
                  <a:lnTo>
                    <a:pt x="147970" y="0"/>
                  </a:lnTo>
                  <a:cubicBezTo>
                    <a:pt x="81043" y="0"/>
                    <a:pt x="20380" y="44140"/>
                    <a:pt x="4468" y="109134"/>
                  </a:cubicBezTo>
                  <a:cubicBezTo>
                    <a:pt x="-19038" y="205204"/>
                    <a:pt x="53447" y="291354"/>
                    <a:pt x="145684" y="291354"/>
                  </a:cubicBezTo>
                  <a:close/>
                </a:path>
              </a:pathLst>
            </a:custGeom>
            <a:grpFill/>
            <a:ln w="360" cap="flat">
              <a:noFill/>
              <a:prstDash val="solid"/>
              <a:miter/>
            </a:ln>
          </p:spPr>
          <p:txBody>
            <a:bodyPr rtlCol="0" anchor="ctr"/>
            <a:lstStyle/>
            <a:p>
              <a:endParaRPr lang="fi-FI" sz="900"/>
            </a:p>
          </p:txBody>
        </p:sp>
        <p:sp>
          <p:nvSpPr>
            <p:cNvPr id="99" name="Vapaamuotoinen: Muoto 98">
              <a:extLst>
                <a:ext uri="{FF2B5EF4-FFF2-40B4-BE49-F238E27FC236}">
                  <a16:creationId xmlns:a16="http://schemas.microsoft.com/office/drawing/2014/main" id="{A34751A2-C90A-0E6C-D127-52540D059BF7}"/>
                </a:ext>
                <a:ext uri="{C183D7F6-B498-43B3-948B-1728B52AA6E4}">
                  <adec:decorative xmlns:adec="http://schemas.microsoft.com/office/drawing/2017/decorative" val="1"/>
                </a:ext>
              </a:extLst>
            </p:cNvPr>
            <p:cNvSpPr/>
            <p:nvPr/>
          </p:nvSpPr>
          <p:spPr>
            <a:xfrm>
              <a:off x="4796306" y="6684973"/>
              <a:ext cx="726301" cy="291354"/>
            </a:xfrm>
            <a:custGeom>
              <a:avLst/>
              <a:gdLst>
                <a:gd name="connsiteX0" fmla="*/ 580621 w 726301"/>
                <a:gd name="connsiteY0" fmla="*/ 0 h 291354"/>
                <a:gd name="connsiteX1" fmla="*/ 147960 w 726301"/>
                <a:gd name="connsiteY1" fmla="*/ 0 h 291354"/>
                <a:gd name="connsiteX2" fmla="*/ 4469 w 726301"/>
                <a:gd name="connsiteY2" fmla="*/ 109149 h 291354"/>
                <a:gd name="connsiteX3" fmla="*/ 145685 w 726301"/>
                <a:gd name="connsiteY3" fmla="*/ 291355 h 291354"/>
                <a:gd name="connsiteX4" fmla="*/ 578336 w 726301"/>
                <a:gd name="connsiteY4" fmla="*/ 291355 h 291354"/>
                <a:gd name="connsiteX5" fmla="*/ 721837 w 726301"/>
                <a:gd name="connsiteY5" fmla="*/ 182220 h 291354"/>
                <a:gd name="connsiteX6" fmla="*/ 580621 w 72630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4">
                  <a:moveTo>
                    <a:pt x="580621" y="0"/>
                  </a:moveTo>
                  <a:lnTo>
                    <a:pt x="147960" y="0"/>
                  </a:lnTo>
                  <a:cubicBezTo>
                    <a:pt x="81047" y="0"/>
                    <a:pt x="20369" y="44141"/>
                    <a:pt x="4469" y="109149"/>
                  </a:cubicBezTo>
                  <a:cubicBezTo>
                    <a:pt x="-19038" y="205219"/>
                    <a:pt x="53437" y="291355"/>
                    <a:pt x="145685" y="291355"/>
                  </a:cubicBezTo>
                  <a:lnTo>
                    <a:pt x="578336" y="291355"/>
                  </a:lnTo>
                  <a:cubicBezTo>
                    <a:pt x="645259" y="291355"/>
                    <a:pt x="705927" y="247214"/>
                    <a:pt x="721837" y="182220"/>
                  </a:cubicBezTo>
                  <a:cubicBezTo>
                    <a:pt x="745330" y="86150"/>
                    <a:pt x="672855" y="0"/>
                    <a:pt x="580621" y="0"/>
                  </a:cubicBezTo>
                  <a:close/>
                </a:path>
              </a:pathLst>
            </a:custGeom>
            <a:grpFill/>
            <a:ln w="360" cap="flat">
              <a:noFill/>
              <a:prstDash val="solid"/>
              <a:miter/>
            </a:ln>
          </p:spPr>
          <p:txBody>
            <a:bodyPr rtlCol="0" anchor="ctr"/>
            <a:lstStyle/>
            <a:p>
              <a:endParaRPr lang="fi-FI" sz="900"/>
            </a:p>
          </p:txBody>
        </p:sp>
        <p:sp>
          <p:nvSpPr>
            <p:cNvPr id="100" name="Vapaamuotoinen: Muoto 99">
              <a:extLst>
                <a:ext uri="{FF2B5EF4-FFF2-40B4-BE49-F238E27FC236}">
                  <a16:creationId xmlns:a16="http://schemas.microsoft.com/office/drawing/2014/main" id="{02C9CC09-8B58-D374-16A5-00785689AAE6}"/>
                </a:ext>
                <a:ext uri="{C183D7F6-B498-43B3-948B-1728B52AA6E4}">
                  <adec:decorative xmlns:adec="http://schemas.microsoft.com/office/drawing/2017/decorative" val="1"/>
                </a:ext>
              </a:extLst>
            </p:cNvPr>
            <p:cNvSpPr/>
            <p:nvPr/>
          </p:nvSpPr>
          <p:spPr>
            <a:xfrm>
              <a:off x="3211963" y="6684976"/>
              <a:ext cx="571450" cy="291358"/>
            </a:xfrm>
            <a:custGeom>
              <a:avLst/>
              <a:gdLst>
                <a:gd name="connsiteX0" fmla="*/ 145684 w 571450"/>
                <a:gd name="connsiteY0" fmla="*/ 291358 h 291358"/>
                <a:gd name="connsiteX1" fmla="*/ 423494 w 571450"/>
                <a:gd name="connsiteY1" fmla="*/ 291358 h 291358"/>
                <a:gd name="connsiteX2" fmla="*/ 566981 w 571450"/>
                <a:gd name="connsiteY2" fmla="*/ 182206 h 291358"/>
                <a:gd name="connsiteX3" fmla="*/ 425765 w 571450"/>
                <a:gd name="connsiteY3" fmla="*/ 0 h 291358"/>
                <a:gd name="connsiteX4" fmla="*/ 147970 w 571450"/>
                <a:gd name="connsiteY4" fmla="*/ 0 h 291358"/>
                <a:gd name="connsiteX5" fmla="*/ 4468 w 571450"/>
                <a:gd name="connsiteY5" fmla="*/ 109134 h 291358"/>
                <a:gd name="connsiteX6" fmla="*/ 145684 w 571450"/>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50" h="291358">
                  <a:moveTo>
                    <a:pt x="145684" y="291358"/>
                  </a:moveTo>
                  <a:lnTo>
                    <a:pt x="423494" y="291358"/>
                  </a:lnTo>
                  <a:cubicBezTo>
                    <a:pt x="490407" y="291358"/>
                    <a:pt x="551070" y="247214"/>
                    <a:pt x="566981" y="182206"/>
                  </a:cubicBezTo>
                  <a:cubicBezTo>
                    <a:pt x="590488" y="86139"/>
                    <a:pt x="518013" y="0"/>
                    <a:pt x="425765" y="0"/>
                  </a:cubicBezTo>
                  <a:lnTo>
                    <a:pt x="147970" y="0"/>
                  </a:lnTo>
                  <a:cubicBezTo>
                    <a:pt x="81046" y="0"/>
                    <a:pt x="20383" y="44141"/>
                    <a:pt x="4468" y="109134"/>
                  </a:cubicBezTo>
                  <a:cubicBezTo>
                    <a:pt x="-19038" y="205205"/>
                    <a:pt x="53450" y="291358"/>
                    <a:pt x="145684" y="291358"/>
                  </a:cubicBezTo>
                  <a:close/>
                </a:path>
              </a:pathLst>
            </a:custGeom>
            <a:grpFill/>
            <a:ln w="360" cap="flat">
              <a:noFill/>
              <a:prstDash val="solid"/>
              <a:miter/>
            </a:ln>
          </p:spPr>
          <p:txBody>
            <a:bodyPr rtlCol="0" anchor="ctr"/>
            <a:lstStyle/>
            <a:p>
              <a:endParaRPr lang="fi-FI" sz="900"/>
            </a:p>
          </p:txBody>
        </p:sp>
        <p:sp>
          <p:nvSpPr>
            <p:cNvPr id="101" name="Vapaamuotoinen: Muoto 100">
              <a:extLst>
                <a:ext uri="{FF2B5EF4-FFF2-40B4-BE49-F238E27FC236}">
                  <a16:creationId xmlns:a16="http://schemas.microsoft.com/office/drawing/2014/main" id="{55FF0BD7-B067-FE43-BF17-0E0D26660254}"/>
                </a:ext>
                <a:ext uri="{C183D7F6-B498-43B3-948B-1728B52AA6E4}">
                  <adec:decorative xmlns:adec="http://schemas.microsoft.com/office/drawing/2017/decorative" val="1"/>
                </a:ext>
              </a:extLst>
            </p:cNvPr>
            <p:cNvSpPr/>
            <p:nvPr/>
          </p:nvSpPr>
          <p:spPr>
            <a:xfrm>
              <a:off x="9382726" y="5580665"/>
              <a:ext cx="428654" cy="291354"/>
            </a:xfrm>
            <a:custGeom>
              <a:avLst/>
              <a:gdLst>
                <a:gd name="connsiteX0" fmla="*/ 145685 w 428654"/>
                <a:gd name="connsiteY0" fmla="*/ 291354 h 291354"/>
                <a:gd name="connsiteX1" fmla="*/ 280690 w 428654"/>
                <a:gd name="connsiteY1" fmla="*/ 291354 h 291354"/>
                <a:gd name="connsiteX2" fmla="*/ 424189 w 428654"/>
                <a:gd name="connsiteY2" fmla="*/ 182206 h 291354"/>
                <a:gd name="connsiteX3" fmla="*/ 282976 w 428654"/>
                <a:gd name="connsiteY3" fmla="*/ 0 h 291354"/>
                <a:gd name="connsiteX4" fmla="*/ 147956 w 428654"/>
                <a:gd name="connsiteY4" fmla="*/ 0 h 291354"/>
                <a:gd name="connsiteX5" fmla="*/ 4468 w 428654"/>
                <a:gd name="connsiteY5" fmla="*/ 109134 h 291354"/>
                <a:gd name="connsiteX6" fmla="*/ 145685 w 428654"/>
                <a:gd name="connsiteY6" fmla="*/ 291354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4" h="291354">
                  <a:moveTo>
                    <a:pt x="145685" y="291354"/>
                  </a:moveTo>
                  <a:lnTo>
                    <a:pt x="280690" y="291354"/>
                  </a:lnTo>
                  <a:cubicBezTo>
                    <a:pt x="347614" y="291354"/>
                    <a:pt x="408277" y="247214"/>
                    <a:pt x="424189" y="182206"/>
                  </a:cubicBezTo>
                  <a:cubicBezTo>
                    <a:pt x="447685" y="86150"/>
                    <a:pt x="375210" y="0"/>
                    <a:pt x="282976" y="0"/>
                  </a:cubicBezTo>
                  <a:lnTo>
                    <a:pt x="147956" y="0"/>
                  </a:lnTo>
                  <a:cubicBezTo>
                    <a:pt x="81043" y="0"/>
                    <a:pt x="20380" y="44140"/>
                    <a:pt x="4468" y="109134"/>
                  </a:cubicBezTo>
                  <a:cubicBezTo>
                    <a:pt x="-19038" y="205205"/>
                    <a:pt x="53451" y="291354"/>
                    <a:pt x="145685" y="291354"/>
                  </a:cubicBezTo>
                  <a:close/>
                </a:path>
              </a:pathLst>
            </a:custGeom>
            <a:grpFill/>
            <a:ln w="360" cap="flat">
              <a:noFill/>
              <a:prstDash val="solid"/>
              <a:miter/>
            </a:ln>
          </p:spPr>
          <p:txBody>
            <a:bodyPr rtlCol="0" anchor="ctr"/>
            <a:lstStyle/>
            <a:p>
              <a:endParaRPr lang="fi-FI" sz="900"/>
            </a:p>
          </p:txBody>
        </p:sp>
        <p:sp>
          <p:nvSpPr>
            <p:cNvPr id="102" name="Vapaamuotoinen: Muoto 101">
              <a:extLst>
                <a:ext uri="{FF2B5EF4-FFF2-40B4-BE49-F238E27FC236}">
                  <a16:creationId xmlns:a16="http://schemas.microsoft.com/office/drawing/2014/main" id="{42FD7B4C-1486-D0C6-2A6C-7569358C8732}"/>
                </a:ext>
                <a:ext uri="{C183D7F6-B498-43B3-948B-1728B52AA6E4}">
                  <adec:decorative xmlns:adec="http://schemas.microsoft.com/office/drawing/2017/decorative" val="1"/>
                </a:ext>
              </a:extLst>
            </p:cNvPr>
            <p:cNvSpPr/>
            <p:nvPr/>
          </p:nvSpPr>
          <p:spPr>
            <a:xfrm>
              <a:off x="8102030" y="6131315"/>
              <a:ext cx="718137" cy="291357"/>
            </a:xfrm>
            <a:custGeom>
              <a:avLst/>
              <a:gdLst>
                <a:gd name="connsiteX0" fmla="*/ 572454 w 718137"/>
                <a:gd name="connsiteY0" fmla="*/ 0 h 291357"/>
                <a:gd name="connsiteX1" fmla="*/ 147956 w 718137"/>
                <a:gd name="connsiteY1" fmla="*/ 0 h 291357"/>
                <a:gd name="connsiteX2" fmla="*/ 4469 w 718137"/>
                <a:gd name="connsiteY2" fmla="*/ 109138 h 291357"/>
                <a:gd name="connsiteX3" fmla="*/ 145685 w 718137"/>
                <a:gd name="connsiteY3" fmla="*/ 291357 h 291357"/>
                <a:gd name="connsiteX4" fmla="*/ 570182 w 718137"/>
                <a:gd name="connsiteY4" fmla="*/ 291357 h 291357"/>
                <a:gd name="connsiteX5" fmla="*/ 713669 w 718137"/>
                <a:gd name="connsiteY5" fmla="*/ 182220 h 291357"/>
                <a:gd name="connsiteX6" fmla="*/ 572454 w 718137"/>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7" h="291357">
                  <a:moveTo>
                    <a:pt x="572454" y="0"/>
                  </a:moveTo>
                  <a:lnTo>
                    <a:pt x="147956" y="0"/>
                  </a:lnTo>
                  <a:cubicBezTo>
                    <a:pt x="81044" y="0"/>
                    <a:pt x="20380" y="44144"/>
                    <a:pt x="4469" y="109138"/>
                  </a:cubicBezTo>
                  <a:cubicBezTo>
                    <a:pt x="-19038" y="205208"/>
                    <a:pt x="53437" y="291357"/>
                    <a:pt x="145685" y="291357"/>
                  </a:cubicBezTo>
                  <a:lnTo>
                    <a:pt x="570182" y="291357"/>
                  </a:lnTo>
                  <a:cubicBezTo>
                    <a:pt x="637095" y="291357"/>
                    <a:pt x="697759" y="247217"/>
                    <a:pt x="713669" y="182220"/>
                  </a:cubicBezTo>
                  <a:cubicBezTo>
                    <a:pt x="737176" y="86153"/>
                    <a:pt x="664691" y="0"/>
                    <a:pt x="572454" y="0"/>
                  </a:cubicBezTo>
                  <a:close/>
                </a:path>
              </a:pathLst>
            </a:custGeom>
            <a:grpFill/>
            <a:ln w="360" cap="flat">
              <a:noFill/>
              <a:prstDash val="solid"/>
              <a:miter/>
            </a:ln>
          </p:spPr>
          <p:txBody>
            <a:bodyPr rtlCol="0" anchor="ctr"/>
            <a:lstStyle/>
            <a:p>
              <a:endParaRPr lang="fi-FI" sz="900"/>
            </a:p>
          </p:txBody>
        </p:sp>
        <p:sp>
          <p:nvSpPr>
            <p:cNvPr id="103" name="Vapaamuotoinen: Muoto 102">
              <a:extLst>
                <a:ext uri="{FF2B5EF4-FFF2-40B4-BE49-F238E27FC236}">
                  <a16:creationId xmlns:a16="http://schemas.microsoft.com/office/drawing/2014/main" id="{D7EAAE51-AE93-F93B-F356-8DD732E80A52}"/>
                </a:ext>
                <a:ext uri="{C183D7F6-B498-43B3-948B-1728B52AA6E4}">
                  <adec:decorative xmlns:adec="http://schemas.microsoft.com/office/drawing/2017/decorative" val="1"/>
                </a:ext>
              </a:extLst>
            </p:cNvPr>
            <p:cNvSpPr/>
            <p:nvPr/>
          </p:nvSpPr>
          <p:spPr>
            <a:xfrm>
              <a:off x="6778203" y="5580662"/>
              <a:ext cx="811832" cy="291354"/>
            </a:xfrm>
            <a:custGeom>
              <a:avLst/>
              <a:gdLst>
                <a:gd name="connsiteX0" fmla="*/ 666149 w 811832"/>
                <a:gd name="connsiteY0" fmla="*/ 0 h 291354"/>
                <a:gd name="connsiteX1" fmla="*/ 147970 w 811832"/>
                <a:gd name="connsiteY1" fmla="*/ 0 h 291354"/>
                <a:gd name="connsiteX2" fmla="*/ 4469 w 811832"/>
                <a:gd name="connsiteY2" fmla="*/ 109148 h 291354"/>
                <a:gd name="connsiteX3" fmla="*/ 145685 w 811832"/>
                <a:gd name="connsiteY3" fmla="*/ 291354 h 291354"/>
                <a:gd name="connsiteX4" fmla="*/ 663863 w 811832"/>
                <a:gd name="connsiteY4" fmla="*/ 291354 h 291354"/>
                <a:gd name="connsiteX5" fmla="*/ 807364 w 811832"/>
                <a:gd name="connsiteY5" fmla="*/ 182220 h 291354"/>
                <a:gd name="connsiteX6" fmla="*/ 666149 w 811832"/>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2" h="291354">
                  <a:moveTo>
                    <a:pt x="666149" y="0"/>
                  </a:moveTo>
                  <a:lnTo>
                    <a:pt x="147970" y="0"/>
                  </a:lnTo>
                  <a:cubicBezTo>
                    <a:pt x="81043" y="0"/>
                    <a:pt x="20369" y="44140"/>
                    <a:pt x="4469" y="109148"/>
                  </a:cubicBezTo>
                  <a:cubicBezTo>
                    <a:pt x="-19038" y="205205"/>
                    <a:pt x="53437" y="291354"/>
                    <a:pt x="145685" y="291354"/>
                  </a:cubicBezTo>
                  <a:lnTo>
                    <a:pt x="663863" y="291354"/>
                  </a:lnTo>
                  <a:cubicBezTo>
                    <a:pt x="730787" y="291354"/>
                    <a:pt x="791453" y="247214"/>
                    <a:pt x="807364" y="182220"/>
                  </a:cubicBezTo>
                  <a:cubicBezTo>
                    <a:pt x="830871" y="86149"/>
                    <a:pt x="758383" y="0"/>
                    <a:pt x="666149" y="0"/>
                  </a:cubicBezTo>
                  <a:close/>
                </a:path>
              </a:pathLst>
            </a:custGeom>
            <a:grpFill/>
            <a:ln w="360" cap="flat">
              <a:noFill/>
              <a:prstDash val="solid"/>
              <a:miter/>
            </a:ln>
          </p:spPr>
          <p:txBody>
            <a:bodyPr rtlCol="0" anchor="ctr"/>
            <a:lstStyle/>
            <a:p>
              <a:endParaRPr lang="fi-FI" sz="900"/>
            </a:p>
          </p:txBody>
        </p:sp>
        <p:sp>
          <p:nvSpPr>
            <p:cNvPr id="104" name="Vapaamuotoinen: Muoto 103">
              <a:extLst>
                <a:ext uri="{FF2B5EF4-FFF2-40B4-BE49-F238E27FC236}">
                  <a16:creationId xmlns:a16="http://schemas.microsoft.com/office/drawing/2014/main" id="{35D784F2-ED5C-29E9-61E4-A78129306EA8}"/>
                </a:ext>
                <a:ext uri="{C183D7F6-B498-43B3-948B-1728B52AA6E4}">
                  <adec:decorative xmlns:adec="http://schemas.microsoft.com/office/drawing/2017/decorative" val="1"/>
                </a:ext>
              </a:extLst>
            </p:cNvPr>
            <p:cNvSpPr/>
            <p:nvPr/>
          </p:nvSpPr>
          <p:spPr>
            <a:xfrm>
              <a:off x="5652745" y="6131318"/>
              <a:ext cx="809219" cy="291353"/>
            </a:xfrm>
            <a:custGeom>
              <a:avLst/>
              <a:gdLst>
                <a:gd name="connsiteX0" fmla="*/ 145684 w 809219"/>
                <a:gd name="connsiteY0" fmla="*/ 291354 h 291353"/>
                <a:gd name="connsiteX1" fmla="*/ 661249 w 809219"/>
                <a:gd name="connsiteY1" fmla="*/ 291354 h 291353"/>
                <a:gd name="connsiteX2" fmla="*/ 804751 w 809219"/>
                <a:gd name="connsiteY2" fmla="*/ 182206 h 291353"/>
                <a:gd name="connsiteX3" fmla="*/ 663535 w 809219"/>
                <a:gd name="connsiteY3" fmla="*/ 0 h 291353"/>
                <a:gd name="connsiteX4" fmla="*/ 147970 w 809219"/>
                <a:gd name="connsiteY4" fmla="*/ 0 h 291353"/>
                <a:gd name="connsiteX5" fmla="*/ 4468 w 809219"/>
                <a:gd name="connsiteY5" fmla="*/ 109134 h 291353"/>
                <a:gd name="connsiteX6" fmla="*/ 145684 w 809219"/>
                <a:gd name="connsiteY6" fmla="*/ 291354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9" h="291353">
                  <a:moveTo>
                    <a:pt x="145684" y="291354"/>
                  </a:moveTo>
                  <a:lnTo>
                    <a:pt x="661249" y="291354"/>
                  </a:lnTo>
                  <a:cubicBezTo>
                    <a:pt x="728172" y="291354"/>
                    <a:pt x="788851" y="247214"/>
                    <a:pt x="804751" y="182206"/>
                  </a:cubicBezTo>
                  <a:cubicBezTo>
                    <a:pt x="828257" y="86150"/>
                    <a:pt x="755768" y="0"/>
                    <a:pt x="663535" y="0"/>
                  </a:cubicBezTo>
                  <a:lnTo>
                    <a:pt x="147970" y="0"/>
                  </a:lnTo>
                  <a:cubicBezTo>
                    <a:pt x="81047" y="0"/>
                    <a:pt x="20383" y="44140"/>
                    <a:pt x="4468" y="109134"/>
                  </a:cubicBezTo>
                  <a:cubicBezTo>
                    <a:pt x="-19038" y="205204"/>
                    <a:pt x="53451" y="291354"/>
                    <a:pt x="145684" y="291354"/>
                  </a:cubicBezTo>
                  <a:close/>
                </a:path>
              </a:pathLst>
            </a:custGeom>
            <a:grpFill/>
            <a:ln w="360" cap="flat">
              <a:noFill/>
              <a:prstDash val="solid"/>
              <a:miter/>
            </a:ln>
          </p:spPr>
          <p:txBody>
            <a:bodyPr rtlCol="0" anchor="ctr"/>
            <a:lstStyle/>
            <a:p>
              <a:endParaRPr lang="fi-FI" sz="900"/>
            </a:p>
          </p:txBody>
        </p:sp>
        <p:sp>
          <p:nvSpPr>
            <p:cNvPr id="105" name="Vapaamuotoinen: Muoto 104">
              <a:extLst>
                <a:ext uri="{FF2B5EF4-FFF2-40B4-BE49-F238E27FC236}">
                  <a16:creationId xmlns:a16="http://schemas.microsoft.com/office/drawing/2014/main" id="{2F1B975D-E06A-19A1-C34C-A84E70F87507}"/>
                </a:ext>
                <a:ext uri="{C183D7F6-B498-43B3-948B-1728B52AA6E4}">
                  <adec:decorative xmlns:adec="http://schemas.microsoft.com/office/drawing/2017/decorative" val="1"/>
                </a:ext>
              </a:extLst>
            </p:cNvPr>
            <p:cNvSpPr/>
            <p:nvPr/>
          </p:nvSpPr>
          <p:spPr>
            <a:xfrm>
              <a:off x="7218172" y="6684973"/>
              <a:ext cx="545148" cy="291354"/>
            </a:xfrm>
            <a:custGeom>
              <a:avLst/>
              <a:gdLst>
                <a:gd name="connsiteX0" fmla="*/ 399466 w 545148"/>
                <a:gd name="connsiteY0" fmla="*/ 0 h 291354"/>
                <a:gd name="connsiteX1" fmla="*/ 147970 w 545148"/>
                <a:gd name="connsiteY1" fmla="*/ 0 h 291354"/>
                <a:gd name="connsiteX2" fmla="*/ 4468 w 545148"/>
                <a:gd name="connsiteY2" fmla="*/ 109149 h 291354"/>
                <a:gd name="connsiteX3" fmla="*/ 145685 w 545148"/>
                <a:gd name="connsiteY3" fmla="*/ 291355 h 291354"/>
                <a:gd name="connsiteX4" fmla="*/ 397191 w 545148"/>
                <a:gd name="connsiteY4" fmla="*/ 291355 h 291354"/>
                <a:gd name="connsiteX5" fmla="*/ 540681 w 545148"/>
                <a:gd name="connsiteY5" fmla="*/ 182220 h 291354"/>
                <a:gd name="connsiteX6" fmla="*/ 399466 w 545148"/>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8" h="291354">
                  <a:moveTo>
                    <a:pt x="399466" y="0"/>
                  </a:moveTo>
                  <a:lnTo>
                    <a:pt x="147970" y="0"/>
                  </a:lnTo>
                  <a:cubicBezTo>
                    <a:pt x="81043" y="0"/>
                    <a:pt x="20380" y="44141"/>
                    <a:pt x="4468" y="109149"/>
                  </a:cubicBezTo>
                  <a:cubicBezTo>
                    <a:pt x="-19038" y="205219"/>
                    <a:pt x="53447" y="291355"/>
                    <a:pt x="145685" y="291355"/>
                  </a:cubicBezTo>
                  <a:lnTo>
                    <a:pt x="397191" y="291355"/>
                  </a:lnTo>
                  <a:cubicBezTo>
                    <a:pt x="464103" y="291355"/>
                    <a:pt x="524767" y="247214"/>
                    <a:pt x="540681" y="182220"/>
                  </a:cubicBezTo>
                  <a:cubicBezTo>
                    <a:pt x="564185" y="86150"/>
                    <a:pt x="491699" y="0"/>
                    <a:pt x="399466" y="0"/>
                  </a:cubicBezTo>
                  <a:close/>
                </a:path>
              </a:pathLst>
            </a:custGeom>
            <a:grpFill/>
            <a:ln w="360" cap="flat">
              <a:noFill/>
              <a:prstDash val="solid"/>
              <a:miter/>
            </a:ln>
          </p:spPr>
          <p:txBody>
            <a:bodyPr rtlCol="0" anchor="ctr"/>
            <a:lstStyle/>
            <a:p>
              <a:endParaRPr lang="fi-FI" sz="900"/>
            </a:p>
          </p:txBody>
        </p:sp>
        <p:sp>
          <p:nvSpPr>
            <p:cNvPr id="106" name="Vapaamuotoinen: Muoto 105">
              <a:extLst>
                <a:ext uri="{FF2B5EF4-FFF2-40B4-BE49-F238E27FC236}">
                  <a16:creationId xmlns:a16="http://schemas.microsoft.com/office/drawing/2014/main" id="{E9D23CA8-C0AC-7214-AB6B-C99DE84C8CF7}"/>
                </a:ext>
                <a:ext uri="{C183D7F6-B498-43B3-948B-1728B52AA6E4}">
                  <adec:decorative xmlns:adec="http://schemas.microsoft.com/office/drawing/2017/decorative" val="1"/>
                </a:ext>
              </a:extLst>
            </p:cNvPr>
            <p:cNvSpPr/>
            <p:nvPr/>
          </p:nvSpPr>
          <p:spPr>
            <a:xfrm>
              <a:off x="10960637" y="6133222"/>
              <a:ext cx="298363" cy="291358"/>
            </a:xfrm>
            <a:custGeom>
              <a:avLst/>
              <a:gdLst>
                <a:gd name="connsiteX0" fmla="*/ 152678 w 298363"/>
                <a:gd name="connsiteY0" fmla="*/ 0 h 291358"/>
                <a:gd name="connsiteX1" fmla="*/ 147956 w 298363"/>
                <a:gd name="connsiteY1" fmla="*/ 0 h 291358"/>
                <a:gd name="connsiteX2" fmla="*/ 4469 w 298363"/>
                <a:gd name="connsiteY2" fmla="*/ 109149 h 291358"/>
                <a:gd name="connsiteX3" fmla="*/ 145684 w 298363"/>
                <a:gd name="connsiteY3" fmla="*/ 291358 h 291358"/>
                <a:gd name="connsiteX4" fmla="*/ 150393 w 298363"/>
                <a:gd name="connsiteY4" fmla="*/ 291358 h 291358"/>
                <a:gd name="connsiteX5" fmla="*/ 293895 w 298363"/>
                <a:gd name="connsiteY5" fmla="*/ 182221 h 291358"/>
                <a:gd name="connsiteX6" fmla="*/ 152678 w 298363"/>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3" h="291358">
                  <a:moveTo>
                    <a:pt x="152678" y="0"/>
                  </a:moveTo>
                  <a:lnTo>
                    <a:pt x="147956" y="0"/>
                  </a:lnTo>
                  <a:cubicBezTo>
                    <a:pt x="81043" y="0"/>
                    <a:pt x="20379" y="44141"/>
                    <a:pt x="4469" y="109149"/>
                  </a:cubicBezTo>
                  <a:cubicBezTo>
                    <a:pt x="-19038" y="205219"/>
                    <a:pt x="53447" y="291358"/>
                    <a:pt x="145684" y="291358"/>
                  </a:cubicBezTo>
                  <a:lnTo>
                    <a:pt x="150393" y="291358"/>
                  </a:lnTo>
                  <a:cubicBezTo>
                    <a:pt x="217320" y="291358"/>
                    <a:pt x="277983" y="247214"/>
                    <a:pt x="293895" y="182221"/>
                  </a:cubicBezTo>
                  <a:cubicBezTo>
                    <a:pt x="317401" y="86150"/>
                    <a:pt x="244916" y="0"/>
                    <a:pt x="152678" y="0"/>
                  </a:cubicBezTo>
                  <a:close/>
                </a:path>
              </a:pathLst>
            </a:custGeom>
            <a:grpFill/>
            <a:ln w="360" cap="flat">
              <a:noFill/>
              <a:prstDash val="solid"/>
              <a:miter/>
            </a:ln>
          </p:spPr>
          <p:txBody>
            <a:bodyPr rtlCol="0" anchor="ctr"/>
            <a:lstStyle/>
            <a:p>
              <a:endParaRPr lang="fi-FI" sz="900"/>
            </a:p>
          </p:txBody>
        </p:sp>
        <p:sp>
          <p:nvSpPr>
            <p:cNvPr id="107" name="Vapaamuotoinen: Muoto 106">
              <a:extLst>
                <a:ext uri="{FF2B5EF4-FFF2-40B4-BE49-F238E27FC236}">
                  <a16:creationId xmlns:a16="http://schemas.microsoft.com/office/drawing/2014/main" id="{AD239B08-22AB-667F-5F5A-EDD23269A21F}"/>
                </a:ext>
                <a:ext uri="{C183D7F6-B498-43B3-948B-1728B52AA6E4}">
                  <adec:decorative xmlns:adec="http://schemas.microsoft.com/office/drawing/2017/decorative" val="1"/>
                </a:ext>
              </a:extLst>
            </p:cNvPr>
            <p:cNvSpPr/>
            <p:nvPr/>
          </p:nvSpPr>
          <p:spPr>
            <a:xfrm>
              <a:off x="509909" y="2837572"/>
              <a:ext cx="1432537" cy="291357"/>
            </a:xfrm>
            <a:custGeom>
              <a:avLst/>
              <a:gdLst>
                <a:gd name="connsiteX0" fmla="*/ 1288629 w 1432537"/>
                <a:gd name="connsiteY0" fmla="*/ 0 h 291357"/>
                <a:gd name="connsiteX1" fmla="*/ 143923 w 1432537"/>
                <a:gd name="connsiteY1" fmla="*/ 0 h 291357"/>
                <a:gd name="connsiteX2" fmla="*/ 0 w 1432537"/>
                <a:gd name="connsiteY2" fmla="*/ 143908 h 291357"/>
                <a:gd name="connsiteX3" fmla="*/ 0 w 1432537"/>
                <a:gd name="connsiteY3" fmla="*/ 147450 h 291357"/>
                <a:gd name="connsiteX4" fmla="*/ 143923 w 1432537"/>
                <a:gd name="connsiteY4" fmla="*/ 291358 h 291357"/>
                <a:gd name="connsiteX5" fmla="*/ 1288629 w 1432537"/>
                <a:gd name="connsiteY5" fmla="*/ 291358 h 291357"/>
                <a:gd name="connsiteX6" fmla="*/ 1432537 w 1432537"/>
                <a:gd name="connsiteY6" fmla="*/ 147450 h 291357"/>
                <a:gd name="connsiteX7" fmla="*/ 1432537 w 1432537"/>
                <a:gd name="connsiteY7" fmla="*/ 143908 h 291357"/>
                <a:gd name="connsiteX8" fmla="*/ 1288629 w 1432537"/>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7">
                  <a:moveTo>
                    <a:pt x="1288629" y="0"/>
                  </a:moveTo>
                  <a:lnTo>
                    <a:pt x="143923" y="0"/>
                  </a:lnTo>
                  <a:cubicBezTo>
                    <a:pt x="64436" y="0"/>
                    <a:pt x="0" y="64436"/>
                    <a:pt x="0" y="143908"/>
                  </a:cubicBezTo>
                  <a:lnTo>
                    <a:pt x="0" y="147450"/>
                  </a:lnTo>
                  <a:cubicBezTo>
                    <a:pt x="0" y="226933"/>
                    <a:pt x="64436" y="291358"/>
                    <a:pt x="143923" y="291358"/>
                  </a:cubicBezTo>
                  <a:lnTo>
                    <a:pt x="1288629" y="291358"/>
                  </a:lnTo>
                  <a:cubicBezTo>
                    <a:pt x="1368116" y="291358"/>
                    <a:pt x="1432537" y="226933"/>
                    <a:pt x="1432537" y="147450"/>
                  </a:cubicBezTo>
                  <a:lnTo>
                    <a:pt x="1432537" y="143908"/>
                  </a:lnTo>
                  <a:cubicBezTo>
                    <a:pt x="1432537" y="64436"/>
                    <a:pt x="1368116" y="0"/>
                    <a:pt x="1288629" y="0"/>
                  </a:cubicBezTo>
                  <a:close/>
                </a:path>
              </a:pathLst>
            </a:custGeom>
            <a:grpFill/>
            <a:ln w="360" cap="flat">
              <a:noFill/>
              <a:prstDash val="solid"/>
              <a:miter/>
            </a:ln>
          </p:spPr>
          <p:txBody>
            <a:bodyPr rtlCol="0" anchor="ctr"/>
            <a:lstStyle/>
            <a:p>
              <a:endParaRPr lang="fi-FI" sz="900"/>
            </a:p>
          </p:txBody>
        </p:sp>
        <p:sp>
          <p:nvSpPr>
            <p:cNvPr id="108" name="Vapaamuotoinen: Muoto 107">
              <a:extLst>
                <a:ext uri="{FF2B5EF4-FFF2-40B4-BE49-F238E27FC236}">
                  <a16:creationId xmlns:a16="http://schemas.microsoft.com/office/drawing/2014/main" id="{3C5D887D-EA2F-E5B5-AC03-75B26958D391}"/>
                </a:ext>
                <a:ext uri="{C183D7F6-B498-43B3-948B-1728B52AA6E4}">
                  <adec:decorative xmlns:adec="http://schemas.microsoft.com/office/drawing/2017/decorative" val="1"/>
                </a:ext>
              </a:extLst>
            </p:cNvPr>
            <p:cNvSpPr/>
            <p:nvPr/>
          </p:nvSpPr>
          <p:spPr>
            <a:xfrm>
              <a:off x="509914" y="3384549"/>
              <a:ext cx="1048446" cy="291353"/>
            </a:xfrm>
            <a:custGeom>
              <a:avLst/>
              <a:gdLst>
                <a:gd name="connsiteX0" fmla="*/ 902763 w 1048446"/>
                <a:gd name="connsiteY0" fmla="*/ 0 h 291353"/>
                <a:gd name="connsiteX1" fmla="*/ 147956 w 1048446"/>
                <a:gd name="connsiteY1" fmla="*/ 0 h 291353"/>
                <a:gd name="connsiteX2" fmla="*/ 4469 w 1048446"/>
                <a:gd name="connsiteY2" fmla="*/ 109148 h 291353"/>
                <a:gd name="connsiteX3" fmla="*/ 145685 w 1048446"/>
                <a:gd name="connsiteY3" fmla="*/ 291354 h 291353"/>
                <a:gd name="connsiteX4" fmla="*/ 900477 w 1048446"/>
                <a:gd name="connsiteY4" fmla="*/ 291354 h 291353"/>
                <a:gd name="connsiteX5" fmla="*/ 1043978 w 1048446"/>
                <a:gd name="connsiteY5" fmla="*/ 182220 h 291353"/>
                <a:gd name="connsiteX6" fmla="*/ 902763 w 1048446"/>
                <a:gd name="connsiteY6"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6" h="291353">
                  <a:moveTo>
                    <a:pt x="902763" y="0"/>
                  </a:moveTo>
                  <a:lnTo>
                    <a:pt x="147956" y="0"/>
                  </a:lnTo>
                  <a:cubicBezTo>
                    <a:pt x="81033" y="0"/>
                    <a:pt x="20369" y="44140"/>
                    <a:pt x="4469" y="109148"/>
                  </a:cubicBezTo>
                  <a:cubicBezTo>
                    <a:pt x="-19038" y="205219"/>
                    <a:pt x="53437" y="291354"/>
                    <a:pt x="145685" y="291354"/>
                  </a:cubicBezTo>
                  <a:lnTo>
                    <a:pt x="900477" y="291354"/>
                  </a:lnTo>
                  <a:cubicBezTo>
                    <a:pt x="967400" y="291354"/>
                    <a:pt x="1028067" y="247214"/>
                    <a:pt x="1043978" y="182220"/>
                  </a:cubicBezTo>
                  <a:cubicBezTo>
                    <a:pt x="1067485" y="86149"/>
                    <a:pt x="994996" y="0"/>
                    <a:pt x="902763" y="0"/>
                  </a:cubicBezTo>
                  <a:close/>
                </a:path>
              </a:pathLst>
            </a:custGeom>
            <a:grpFill/>
            <a:ln w="360" cap="flat">
              <a:noFill/>
              <a:prstDash val="solid"/>
              <a:miter/>
            </a:ln>
          </p:spPr>
          <p:txBody>
            <a:bodyPr rtlCol="0" anchor="ctr"/>
            <a:lstStyle/>
            <a:p>
              <a:endParaRPr lang="fi-FI" sz="900"/>
            </a:p>
          </p:txBody>
        </p:sp>
        <p:sp>
          <p:nvSpPr>
            <p:cNvPr id="109" name="Vapaamuotoinen: Muoto 108">
              <a:extLst>
                <a:ext uri="{FF2B5EF4-FFF2-40B4-BE49-F238E27FC236}">
                  <a16:creationId xmlns:a16="http://schemas.microsoft.com/office/drawing/2014/main" id="{FEC02CB7-7DC4-73CC-824F-5DF00B2A42DE}"/>
                </a:ext>
                <a:ext uri="{C183D7F6-B498-43B3-948B-1728B52AA6E4}">
                  <adec:decorative xmlns:adec="http://schemas.microsoft.com/office/drawing/2017/decorative" val="1"/>
                </a:ext>
              </a:extLst>
            </p:cNvPr>
            <p:cNvSpPr/>
            <p:nvPr/>
          </p:nvSpPr>
          <p:spPr>
            <a:xfrm>
              <a:off x="509912" y="3936566"/>
              <a:ext cx="571448" cy="291354"/>
            </a:xfrm>
            <a:custGeom>
              <a:avLst/>
              <a:gdLst>
                <a:gd name="connsiteX0" fmla="*/ 145683 w 571448"/>
                <a:gd name="connsiteY0" fmla="*/ 291354 h 291354"/>
                <a:gd name="connsiteX1" fmla="*/ 423478 w 571448"/>
                <a:gd name="connsiteY1" fmla="*/ 291354 h 291354"/>
                <a:gd name="connsiteX2" fmla="*/ 566980 w 571448"/>
                <a:gd name="connsiteY2" fmla="*/ 182206 h 291354"/>
                <a:gd name="connsiteX3" fmla="*/ 425764 w 571448"/>
                <a:gd name="connsiteY3" fmla="*/ 0 h 291354"/>
                <a:gd name="connsiteX4" fmla="*/ 147958 w 571448"/>
                <a:gd name="connsiteY4" fmla="*/ 0 h 291354"/>
                <a:gd name="connsiteX5" fmla="*/ 4467 w 571448"/>
                <a:gd name="connsiteY5" fmla="*/ 109134 h 291354"/>
                <a:gd name="connsiteX6" fmla="*/ 145683 w 571448"/>
                <a:gd name="connsiteY6" fmla="*/ 291354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8" h="291354">
                  <a:moveTo>
                    <a:pt x="145683" y="291354"/>
                  </a:moveTo>
                  <a:lnTo>
                    <a:pt x="423478" y="291354"/>
                  </a:lnTo>
                  <a:cubicBezTo>
                    <a:pt x="490406" y="291354"/>
                    <a:pt x="551069" y="247214"/>
                    <a:pt x="566980" y="182206"/>
                  </a:cubicBezTo>
                  <a:cubicBezTo>
                    <a:pt x="590487" y="86150"/>
                    <a:pt x="518002" y="0"/>
                    <a:pt x="425764" y="0"/>
                  </a:cubicBezTo>
                  <a:lnTo>
                    <a:pt x="147958" y="0"/>
                  </a:lnTo>
                  <a:cubicBezTo>
                    <a:pt x="81045" y="0"/>
                    <a:pt x="20382" y="44140"/>
                    <a:pt x="4467" y="109134"/>
                  </a:cubicBezTo>
                  <a:cubicBezTo>
                    <a:pt x="-19036" y="205205"/>
                    <a:pt x="53450" y="291354"/>
                    <a:pt x="145683" y="291354"/>
                  </a:cubicBezTo>
                  <a:close/>
                </a:path>
              </a:pathLst>
            </a:custGeom>
            <a:grpFill/>
            <a:ln w="360" cap="flat">
              <a:noFill/>
              <a:prstDash val="solid"/>
              <a:miter/>
            </a:ln>
          </p:spPr>
          <p:txBody>
            <a:bodyPr rtlCol="0" anchor="ctr"/>
            <a:lstStyle/>
            <a:p>
              <a:endParaRPr lang="fi-FI" sz="900"/>
            </a:p>
          </p:txBody>
        </p:sp>
        <p:sp>
          <p:nvSpPr>
            <p:cNvPr id="110" name="Vapaamuotoinen: Muoto 109">
              <a:extLst>
                <a:ext uri="{FF2B5EF4-FFF2-40B4-BE49-F238E27FC236}">
                  <a16:creationId xmlns:a16="http://schemas.microsoft.com/office/drawing/2014/main" id="{40ABFA00-F9B5-A1C5-51FA-E6A57DE3A009}"/>
                </a:ext>
                <a:ext uri="{C183D7F6-B498-43B3-948B-1728B52AA6E4}">
                  <adec:decorative xmlns:adec="http://schemas.microsoft.com/office/drawing/2017/decorative" val="1"/>
                </a:ext>
              </a:extLst>
            </p:cNvPr>
            <p:cNvSpPr/>
            <p:nvPr/>
          </p:nvSpPr>
          <p:spPr>
            <a:xfrm>
              <a:off x="509912" y="4488576"/>
              <a:ext cx="726304" cy="291357"/>
            </a:xfrm>
            <a:custGeom>
              <a:avLst/>
              <a:gdLst>
                <a:gd name="connsiteX0" fmla="*/ 580620 w 726304"/>
                <a:gd name="connsiteY0" fmla="*/ 0 h 291357"/>
                <a:gd name="connsiteX1" fmla="*/ 147958 w 726304"/>
                <a:gd name="connsiteY1" fmla="*/ 0 h 291357"/>
                <a:gd name="connsiteX2" fmla="*/ 4467 w 726304"/>
                <a:gd name="connsiteY2" fmla="*/ 109152 h 291357"/>
                <a:gd name="connsiteX3" fmla="*/ 145683 w 726304"/>
                <a:gd name="connsiteY3" fmla="*/ 291358 h 291357"/>
                <a:gd name="connsiteX4" fmla="*/ 578334 w 726304"/>
                <a:gd name="connsiteY4" fmla="*/ 291358 h 291357"/>
                <a:gd name="connsiteX5" fmla="*/ 721836 w 726304"/>
                <a:gd name="connsiteY5" fmla="*/ 182220 h 291357"/>
                <a:gd name="connsiteX6" fmla="*/ 580620 w 726304"/>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4" h="291357">
                  <a:moveTo>
                    <a:pt x="580620" y="0"/>
                  </a:moveTo>
                  <a:lnTo>
                    <a:pt x="147958" y="0"/>
                  </a:lnTo>
                  <a:cubicBezTo>
                    <a:pt x="81045" y="0"/>
                    <a:pt x="20382" y="44144"/>
                    <a:pt x="4467" y="109152"/>
                  </a:cubicBezTo>
                  <a:cubicBezTo>
                    <a:pt x="-19036" y="205219"/>
                    <a:pt x="53450" y="291358"/>
                    <a:pt x="145683" y="291358"/>
                  </a:cubicBezTo>
                  <a:lnTo>
                    <a:pt x="578334" y="291358"/>
                  </a:lnTo>
                  <a:cubicBezTo>
                    <a:pt x="645261" y="291358"/>
                    <a:pt x="705925" y="247217"/>
                    <a:pt x="721836" y="182220"/>
                  </a:cubicBezTo>
                  <a:cubicBezTo>
                    <a:pt x="745342" y="86153"/>
                    <a:pt x="672853" y="0"/>
                    <a:pt x="580620" y="0"/>
                  </a:cubicBezTo>
                  <a:close/>
                </a:path>
              </a:pathLst>
            </a:custGeom>
            <a:grpFill/>
            <a:ln w="360" cap="flat">
              <a:noFill/>
              <a:prstDash val="solid"/>
              <a:miter/>
            </a:ln>
          </p:spPr>
          <p:txBody>
            <a:bodyPr rtlCol="0" anchor="ctr"/>
            <a:lstStyle/>
            <a:p>
              <a:endParaRPr lang="fi-FI" sz="900"/>
            </a:p>
          </p:txBody>
        </p:sp>
        <p:sp>
          <p:nvSpPr>
            <p:cNvPr id="111" name="Vapaamuotoinen: Muoto 110">
              <a:extLst>
                <a:ext uri="{FF2B5EF4-FFF2-40B4-BE49-F238E27FC236}">
                  <a16:creationId xmlns:a16="http://schemas.microsoft.com/office/drawing/2014/main" id="{B492A04F-91A9-A4A0-4EDD-D61EC3239642}"/>
                </a:ext>
                <a:ext uri="{C183D7F6-B498-43B3-948B-1728B52AA6E4}">
                  <adec:decorative xmlns:adec="http://schemas.microsoft.com/office/drawing/2017/decorative" val="1"/>
                </a:ext>
              </a:extLst>
            </p:cNvPr>
            <p:cNvSpPr/>
            <p:nvPr/>
          </p:nvSpPr>
          <p:spPr>
            <a:xfrm>
              <a:off x="2818065" y="2837572"/>
              <a:ext cx="1028512" cy="291357"/>
            </a:xfrm>
            <a:custGeom>
              <a:avLst/>
              <a:gdLst>
                <a:gd name="connsiteX0" fmla="*/ 884603 w 1028512"/>
                <a:gd name="connsiteY0" fmla="*/ 0 h 291357"/>
                <a:gd name="connsiteX1" fmla="*/ 143909 w 1028512"/>
                <a:gd name="connsiteY1" fmla="*/ 0 h 291357"/>
                <a:gd name="connsiteX2" fmla="*/ 0 w 1028512"/>
                <a:gd name="connsiteY2" fmla="*/ 143908 h 291357"/>
                <a:gd name="connsiteX3" fmla="*/ 0 w 1028512"/>
                <a:gd name="connsiteY3" fmla="*/ 147450 h 291357"/>
                <a:gd name="connsiteX4" fmla="*/ 143909 w 1028512"/>
                <a:gd name="connsiteY4" fmla="*/ 291358 h 291357"/>
                <a:gd name="connsiteX5" fmla="*/ 884603 w 1028512"/>
                <a:gd name="connsiteY5" fmla="*/ 291358 h 291357"/>
                <a:gd name="connsiteX6" fmla="*/ 1028512 w 1028512"/>
                <a:gd name="connsiteY6" fmla="*/ 147450 h 291357"/>
                <a:gd name="connsiteX7" fmla="*/ 1028512 w 1028512"/>
                <a:gd name="connsiteY7" fmla="*/ 143908 h 291357"/>
                <a:gd name="connsiteX8" fmla="*/ 884603 w 1028512"/>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7">
                  <a:moveTo>
                    <a:pt x="884603" y="0"/>
                  </a:moveTo>
                  <a:lnTo>
                    <a:pt x="143909" y="0"/>
                  </a:lnTo>
                  <a:cubicBezTo>
                    <a:pt x="64425" y="0"/>
                    <a:pt x="0" y="64436"/>
                    <a:pt x="0" y="143908"/>
                  </a:cubicBezTo>
                  <a:lnTo>
                    <a:pt x="0" y="147450"/>
                  </a:lnTo>
                  <a:cubicBezTo>
                    <a:pt x="0" y="226933"/>
                    <a:pt x="64425" y="291358"/>
                    <a:pt x="143909" y="291358"/>
                  </a:cubicBezTo>
                  <a:lnTo>
                    <a:pt x="884603" y="291358"/>
                  </a:lnTo>
                  <a:cubicBezTo>
                    <a:pt x="964090" y="291358"/>
                    <a:pt x="1028512" y="226933"/>
                    <a:pt x="1028512" y="147450"/>
                  </a:cubicBezTo>
                  <a:lnTo>
                    <a:pt x="1028512" y="143908"/>
                  </a:lnTo>
                  <a:cubicBezTo>
                    <a:pt x="1028512" y="64436"/>
                    <a:pt x="964090" y="0"/>
                    <a:pt x="884603" y="0"/>
                  </a:cubicBezTo>
                  <a:close/>
                </a:path>
              </a:pathLst>
            </a:custGeom>
            <a:grpFill/>
            <a:ln w="360" cap="flat">
              <a:noFill/>
              <a:prstDash val="solid"/>
              <a:miter/>
            </a:ln>
          </p:spPr>
          <p:txBody>
            <a:bodyPr rtlCol="0" anchor="ctr"/>
            <a:lstStyle/>
            <a:p>
              <a:endParaRPr lang="fi-FI" sz="900"/>
            </a:p>
          </p:txBody>
        </p:sp>
        <p:sp>
          <p:nvSpPr>
            <p:cNvPr id="112" name="Vapaamuotoinen: Muoto 111">
              <a:extLst>
                <a:ext uri="{FF2B5EF4-FFF2-40B4-BE49-F238E27FC236}">
                  <a16:creationId xmlns:a16="http://schemas.microsoft.com/office/drawing/2014/main" id="{7C84EAB3-27CD-87CD-9D3B-6B4C7153C713}"/>
                </a:ext>
                <a:ext uri="{C183D7F6-B498-43B3-948B-1728B52AA6E4}">
                  <adec:decorative xmlns:adec="http://schemas.microsoft.com/office/drawing/2017/decorative" val="1"/>
                </a:ext>
              </a:extLst>
            </p:cNvPr>
            <p:cNvSpPr/>
            <p:nvPr/>
          </p:nvSpPr>
          <p:spPr>
            <a:xfrm>
              <a:off x="1801126" y="3384268"/>
              <a:ext cx="906261" cy="291354"/>
            </a:xfrm>
            <a:custGeom>
              <a:avLst/>
              <a:gdLst>
                <a:gd name="connsiteX0" fmla="*/ 760577 w 906261"/>
                <a:gd name="connsiteY0" fmla="*/ 0 h 291354"/>
                <a:gd name="connsiteX1" fmla="*/ 147966 w 906261"/>
                <a:gd name="connsiteY1" fmla="*/ 0 h 291354"/>
                <a:gd name="connsiteX2" fmla="*/ 4464 w 906261"/>
                <a:gd name="connsiteY2" fmla="*/ 109148 h 291354"/>
                <a:gd name="connsiteX3" fmla="*/ 145680 w 906261"/>
                <a:gd name="connsiteY3" fmla="*/ 291354 h 291354"/>
                <a:gd name="connsiteX4" fmla="*/ 758291 w 906261"/>
                <a:gd name="connsiteY4" fmla="*/ 291354 h 291354"/>
                <a:gd name="connsiteX5" fmla="*/ 901793 w 906261"/>
                <a:gd name="connsiteY5" fmla="*/ 182220 h 291354"/>
                <a:gd name="connsiteX6" fmla="*/ 760577 w 90626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1" h="291354">
                  <a:moveTo>
                    <a:pt x="760577" y="0"/>
                  </a:moveTo>
                  <a:lnTo>
                    <a:pt x="147966" y="0"/>
                  </a:lnTo>
                  <a:cubicBezTo>
                    <a:pt x="81042" y="0"/>
                    <a:pt x="20375" y="44140"/>
                    <a:pt x="4464" y="109148"/>
                  </a:cubicBezTo>
                  <a:cubicBezTo>
                    <a:pt x="-19028" y="205219"/>
                    <a:pt x="53446" y="291354"/>
                    <a:pt x="145680" y="291354"/>
                  </a:cubicBezTo>
                  <a:lnTo>
                    <a:pt x="758291" y="291354"/>
                  </a:lnTo>
                  <a:cubicBezTo>
                    <a:pt x="825215" y="291354"/>
                    <a:pt x="885882" y="247214"/>
                    <a:pt x="901793" y="182220"/>
                  </a:cubicBezTo>
                  <a:cubicBezTo>
                    <a:pt x="925300" y="86150"/>
                    <a:pt x="852811" y="0"/>
                    <a:pt x="760577" y="0"/>
                  </a:cubicBezTo>
                  <a:close/>
                </a:path>
              </a:pathLst>
            </a:custGeom>
            <a:grpFill/>
            <a:ln w="360" cap="flat">
              <a:noFill/>
              <a:prstDash val="solid"/>
              <a:miter/>
            </a:ln>
          </p:spPr>
          <p:txBody>
            <a:bodyPr rtlCol="0" anchor="ctr"/>
            <a:lstStyle/>
            <a:p>
              <a:endParaRPr lang="fi-FI" sz="900"/>
            </a:p>
          </p:txBody>
        </p:sp>
        <p:sp>
          <p:nvSpPr>
            <p:cNvPr id="113" name="Vapaamuotoinen: Muoto 112">
              <a:extLst>
                <a:ext uri="{FF2B5EF4-FFF2-40B4-BE49-F238E27FC236}">
                  <a16:creationId xmlns:a16="http://schemas.microsoft.com/office/drawing/2014/main" id="{C0FB9588-61E0-F42F-2D9F-9BB6A28643EB}"/>
                </a:ext>
                <a:ext uri="{C183D7F6-B498-43B3-948B-1728B52AA6E4}">
                  <adec:decorative xmlns:adec="http://schemas.microsoft.com/office/drawing/2017/decorative" val="1"/>
                </a:ext>
              </a:extLst>
            </p:cNvPr>
            <p:cNvSpPr/>
            <p:nvPr/>
          </p:nvSpPr>
          <p:spPr>
            <a:xfrm>
              <a:off x="2053707" y="3934921"/>
              <a:ext cx="1509055" cy="291358"/>
            </a:xfrm>
            <a:custGeom>
              <a:avLst/>
              <a:gdLst>
                <a:gd name="connsiteX0" fmla="*/ 145684 w 1509055"/>
                <a:gd name="connsiteY0" fmla="*/ 291358 h 291358"/>
                <a:gd name="connsiteX1" fmla="*/ 1361090 w 1509055"/>
                <a:gd name="connsiteY1" fmla="*/ 291358 h 291358"/>
                <a:gd name="connsiteX2" fmla="*/ 1504592 w 1509055"/>
                <a:gd name="connsiteY2" fmla="*/ 182210 h 291358"/>
                <a:gd name="connsiteX3" fmla="*/ 1363376 w 1509055"/>
                <a:gd name="connsiteY3" fmla="*/ 0 h 291358"/>
                <a:gd name="connsiteX4" fmla="*/ 147956 w 1509055"/>
                <a:gd name="connsiteY4" fmla="*/ 0 h 291358"/>
                <a:gd name="connsiteX5" fmla="*/ 4468 w 1509055"/>
                <a:gd name="connsiteY5" fmla="*/ 109138 h 291358"/>
                <a:gd name="connsiteX6" fmla="*/ 145684 w 1509055"/>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5" h="291358">
                  <a:moveTo>
                    <a:pt x="145684" y="291358"/>
                  </a:moveTo>
                  <a:lnTo>
                    <a:pt x="1361090" y="291358"/>
                  </a:lnTo>
                  <a:cubicBezTo>
                    <a:pt x="1428014" y="291358"/>
                    <a:pt x="1488677" y="247218"/>
                    <a:pt x="1504592" y="182210"/>
                  </a:cubicBezTo>
                  <a:cubicBezTo>
                    <a:pt x="1528084" y="86153"/>
                    <a:pt x="1455610" y="0"/>
                    <a:pt x="1363376" y="0"/>
                  </a:cubicBezTo>
                  <a:lnTo>
                    <a:pt x="147956" y="0"/>
                  </a:lnTo>
                  <a:cubicBezTo>
                    <a:pt x="81043" y="0"/>
                    <a:pt x="20379" y="44144"/>
                    <a:pt x="4468" y="109138"/>
                  </a:cubicBezTo>
                  <a:cubicBezTo>
                    <a:pt x="-19038" y="205208"/>
                    <a:pt x="53451" y="291358"/>
                    <a:pt x="145684" y="291358"/>
                  </a:cubicBezTo>
                  <a:close/>
                </a:path>
              </a:pathLst>
            </a:custGeom>
            <a:grpFill/>
            <a:ln w="360" cap="flat">
              <a:noFill/>
              <a:prstDash val="solid"/>
              <a:miter/>
            </a:ln>
          </p:spPr>
          <p:txBody>
            <a:bodyPr rtlCol="0" anchor="ctr"/>
            <a:lstStyle/>
            <a:p>
              <a:endParaRPr lang="fi-FI" sz="900"/>
            </a:p>
          </p:txBody>
        </p:sp>
        <p:sp>
          <p:nvSpPr>
            <p:cNvPr id="114" name="Vapaamuotoinen: Muoto 113">
              <a:extLst>
                <a:ext uri="{FF2B5EF4-FFF2-40B4-BE49-F238E27FC236}">
                  <a16:creationId xmlns:a16="http://schemas.microsoft.com/office/drawing/2014/main" id="{5F5D860F-277C-C95C-088F-56C9F377E93D}"/>
                </a:ext>
                <a:ext uri="{C183D7F6-B498-43B3-948B-1728B52AA6E4}">
                  <adec:decorative xmlns:adec="http://schemas.microsoft.com/office/drawing/2017/decorative" val="1"/>
                </a:ext>
              </a:extLst>
            </p:cNvPr>
            <p:cNvSpPr/>
            <p:nvPr/>
          </p:nvSpPr>
          <p:spPr>
            <a:xfrm>
              <a:off x="1416621" y="4488576"/>
              <a:ext cx="1122584" cy="291357"/>
            </a:xfrm>
            <a:custGeom>
              <a:avLst/>
              <a:gdLst>
                <a:gd name="connsiteX0" fmla="*/ 976900 w 1122584"/>
                <a:gd name="connsiteY0" fmla="*/ 0 h 291357"/>
                <a:gd name="connsiteX1" fmla="*/ 147971 w 1122584"/>
                <a:gd name="connsiteY1" fmla="*/ 0 h 291357"/>
                <a:gd name="connsiteX2" fmla="*/ 4469 w 1122584"/>
                <a:gd name="connsiteY2" fmla="*/ 109152 h 291357"/>
                <a:gd name="connsiteX3" fmla="*/ 145685 w 1122584"/>
                <a:gd name="connsiteY3" fmla="*/ 291358 h 291357"/>
                <a:gd name="connsiteX4" fmla="*/ 974629 w 1122584"/>
                <a:gd name="connsiteY4" fmla="*/ 291358 h 291357"/>
                <a:gd name="connsiteX5" fmla="*/ 1118116 w 1122584"/>
                <a:gd name="connsiteY5" fmla="*/ 182220 h 291357"/>
                <a:gd name="connsiteX6" fmla="*/ 976900 w 1122584"/>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4" h="291357">
                  <a:moveTo>
                    <a:pt x="976900" y="0"/>
                  </a:moveTo>
                  <a:lnTo>
                    <a:pt x="147971" y="0"/>
                  </a:lnTo>
                  <a:cubicBezTo>
                    <a:pt x="81047" y="0"/>
                    <a:pt x="20369" y="44144"/>
                    <a:pt x="4469" y="109152"/>
                  </a:cubicBezTo>
                  <a:cubicBezTo>
                    <a:pt x="-19038" y="205219"/>
                    <a:pt x="53437" y="291358"/>
                    <a:pt x="145685" y="291358"/>
                  </a:cubicBezTo>
                  <a:lnTo>
                    <a:pt x="974629" y="291358"/>
                  </a:lnTo>
                  <a:cubicBezTo>
                    <a:pt x="1041541" y="291358"/>
                    <a:pt x="1102205" y="247217"/>
                    <a:pt x="1118116" y="182220"/>
                  </a:cubicBezTo>
                  <a:cubicBezTo>
                    <a:pt x="1141623" y="86153"/>
                    <a:pt x="1069134" y="0"/>
                    <a:pt x="976900" y="0"/>
                  </a:cubicBezTo>
                  <a:close/>
                </a:path>
              </a:pathLst>
            </a:custGeom>
            <a:grpFill/>
            <a:ln w="360" cap="flat">
              <a:noFill/>
              <a:prstDash val="solid"/>
              <a:miter/>
            </a:ln>
          </p:spPr>
          <p:txBody>
            <a:bodyPr rtlCol="0" anchor="ctr"/>
            <a:lstStyle/>
            <a:p>
              <a:endParaRPr lang="fi-FI" sz="900"/>
            </a:p>
          </p:txBody>
        </p:sp>
        <p:sp>
          <p:nvSpPr>
            <p:cNvPr id="115" name="Vapaamuotoinen: Muoto 114">
              <a:extLst>
                <a:ext uri="{FF2B5EF4-FFF2-40B4-BE49-F238E27FC236}">
                  <a16:creationId xmlns:a16="http://schemas.microsoft.com/office/drawing/2014/main" id="{6E45D1FA-E894-CAB5-7F4A-46C7B8CE44E9}"/>
                </a:ext>
                <a:ext uri="{C183D7F6-B498-43B3-948B-1728B52AA6E4}">
                  <adec:decorative xmlns:adec="http://schemas.microsoft.com/office/drawing/2017/decorative" val="1"/>
                </a:ext>
              </a:extLst>
            </p:cNvPr>
            <p:cNvSpPr/>
            <p:nvPr/>
          </p:nvSpPr>
          <p:spPr>
            <a:xfrm>
              <a:off x="6054083" y="2837572"/>
              <a:ext cx="901645" cy="291357"/>
            </a:xfrm>
            <a:custGeom>
              <a:avLst/>
              <a:gdLst>
                <a:gd name="connsiteX0" fmla="*/ 757736 w 901645"/>
                <a:gd name="connsiteY0" fmla="*/ 0 h 291357"/>
                <a:gd name="connsiteX1" fmla="*/ 143908 w 901645"/>
                <a:gd name="connsiteY1" fmla="*/ 0 h 291357"/>
                <a:gd name="connsiteX2" fmla="*/ 0 w 901645"/>
                <a:gd name="connsiteY2" fmla="*/ 143908 h 291357"/>
                <a:gd name="connsiteX3" fmla="*/ 0 w 901645"/>
                <a:gd name="connsiteY3" fmla="*/ 147450 h 291357"/>
                <a:gd name="connsiteX4" fmla="*/ 143908 w 901645"/>
                <a:gd name="connsiteY4" fmla="*/ 291358 h 291357"/>
                <a:gd name="connsiteX5" fmla="*/ 757736 w 901645"/>
                <a:gd name="connsiteY5" fmla="*/ 291358 h 291357"/>
                <a:gd name="connsiteX6" fmla="*/ 901645 w 901645"/>
                <a:gd name="connsiteY6" fmla="*/ 147450 h 291357"/>
                <a:gd name="connsiteX7" fmla="*/ 901645 w 901645"/>
                <a:gd name="connsiteY7" fmla="*/ 143908 h 291357"/>
                <a:gd name="connsiteX8" fmla="*/ 757736 w 901645"/>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5" h="291357">
                  <a:moveTo>
                    <a:pt x="757736" y="0"/>
                  </a:moveTo>
                  <a:lnTo>
                    <a:pt x="143908" y="0"/>
                  </a:lnTo>
                  <a:cubicBezTo>
                    <a:pt x="64421" y="0"/>
                    <a:pt x="0" y="64436"/>
                    <a:pt x="0" y="143908"/>
                  </a:cubicBezTo>
                  <a:lnTo>
                    <a:pt x="0" y="147450"/>
                  </a:lnTo>
                  <a:cubicBezTo>
                    <a:pt x="0" y="226933"/>
                    <a:pt x="64421" y="291358"/>
                    <a:pt x="143908" y="291358"/>
                  </a:cubicBezTo>
                  <a:lnTo>
                    <a:pt x="757736" y="291358"/>
                  </a:lnTo>
                  <a:cubicBezTo>
                    <a:pt x="837223" y="291358"/>
                    <a:pt x="901645" y="226933"/>
                    <a:pt x="901645" y="147450"/>
                  </a:cubicBezTo>
                  <a:lnTo>
                    <a:pt x="901645" y="143908"/>
                  </a:lnTo>
                  <a:cubicBezTo>
                    <a:pt x="901645" y="64436"/>
                    <a:pt x="837223" y="0"/>
                    <a:pt x="757736" y="0"/>
                  </a:cubicBezTo>
                  <a:close/>
                </a:path>
              </a:pathLst>
            </a:custGeom>
            <a:grpFill/>
            <a:ln w="360" cap="flat">
              <a:noFill/>
              <a:prstDash val="solid"/>
              <a:miter/>
            </a:ln>
          </p:spPr>
          <p:txBody>
            <a:bodyPr rtlCol="0" anchor="ctr"/>
            <a:lstStyle/>
            <a:p>
              <a:endParaRPr lang="fi-FI" sz="900"/>
            </a:p>
          </p:txBody>
        </p:sp>
        <p:sp>
          <p:nvSpPr>
            <p:cNvPr id="116" name="Vapaamuotoinen: Muoto 115">
              <a:extLst>
                <a:ext uri="{FF2B5EF4-FFF2-40B4-BE49-F238E27FC236}">
                  <a16:creationId xmlns:a16="http://schemas.microsoft.com/office/drawing/2014/main" id="{818B1D21-CFC0-159C-D388-31C26F03A0BA}"/>
                </a:ext>
                <a:ext uri="{C183D7F6-B498-43B3-948B-1728B52AA6E4}">
                  <adec:decorative xmlns:adec="http://schemas.microsoft.com/office/drawing/2017/decorative" val="1"/>
                </a:ext>
              </a:extLst>
            </p:cNvPr>
            <p:cNvSpPr/>
            <p:nvPr/>
          </p:nvSpPr>
          <p:spPr>
            <a:xfrm>
              <a:off x="4362742" y="2837572"/>
              <a:ext cx="917198" cy="291357"/>
            </a:xfrm>
            <a:custGeom>
              <a:avLst/>
              <a:gdLst>
                <a:gd name="connsiteX0" fmla="*/ 771514 w 917198"/>
                <a:gd name="connsiteY0" fmla="*/ 0 h 291357"/>
                <a:gd name="connsiteX1" fmla="*/ 147956 w 917198"/>
                <a:gd name="connsiteY1" fmla="*/ 0 h 291357"/>
                <a:gd name="connsiteX2" fmla="*/ 4468 w 917198"/>
                <a:gd name="connsiteY2" fmla="*/ 109148 h 291357"/>
                <a:gd name="connsiteX3" fmla="*/ 145684 w 917198"/>
                <a:gd name="connsiteY3" fmla="*/ 291358 h 291357"/>
                <a:gd name="connsiteX4" fmla="*/ 769228 w 917198"/>
                <a:gd name="connsiteY4" fmla="*/ 291358 h 291357"/>
                <a:gd name="connsiteX5" fmla="*/ 912730 w 917198"/>
                <a:gd name="connsiteY5" fmla="*/ 182220 h 291357"/>
                <a:gd name="connsiteX6" fmla="*/ 771514 w 91719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7">
                  <a:moveTo>
                    <a:pt x="771514" y="0"/>
                  </a:moveTo>
                  <a:lnTo>
                    <a:pt x="147956" y="0"/>
                  </a:lnTo>
                  <a:cubicBezTo>
                    <a:pt x="81046" y="0"/>
                    <a:pt x="20379" y="44140"/>
                    <a:pt x="4468" y="109148"/>
                  </a:cubicBezTo>
                  <a:cubicBezTo>
                    <a:pt x="-19038" y="205205"/>
                    <a:pt x="53451" y="291358"/>
                    <a:pt x="145684" y="291358"/>
                  </a:cubicBezTo>
                  <a:lnTo>
                    <a:pt x="769228" y="291358"/>
                  </a:lnTo>
                  <a:cubicBezTo>
                    <a:pt x="836155" y="291358"/>
                    <a:pt x="896818" y="247214"/>
                    <a:pt x="912730" y="182220"/>
                  </a:cubicBezTo>
                  <a:cubicBezTo>
                    <a:pt x="936236" y="86150"/>
                    <a:pt x="863751" y="0"/>
                    <a:pt x="771514" y="0"/>
                  </a:cubicBezTo>
                  <a:close/>
                </a:path>
              </a:pathLst>
            </a:custGeom>
            <a:grpFill/>
            <a:ln w="360" cap="flat">
              <a:noFill/>
              <a:prstDash val="solid"/>
              <a:miter/>
            </a:ln>
          </p:spPr>
          <p:txBody>
            <a:bodyPr rtlCol="0" anchor="ctr"/>
            <a:lstStyle/>
            <a:p>
              <a:endParaRPr lang="fi-FI" sz="900"/>
            </a:p>
          </p:txBody>
        </p:sp>
        <p:sp>
          <p:nvSpPr>
            <p:cNvPr id="117" name="Vapaamuotoinen: Muoto 116">
              <a:extLst>
                <a:ext uri="{FF2B5EF4-FFF2-40B4-BE49-F238E27FC236}">
                  <a16:creationId xmlns:a16="http://schemas.microsoft.com/office/drawing/2014/main" id="{2515373C-BF65-1A90-E982-346E5048672A}"/>
                </a:ext>
                <a:ext uri="{C183D7F6-B498-43B3-948B-1728B52AA6E4}">
                  <adec:decorative xmlns:adec="http://schemas.microsoft.com/office/drawing/2017/decorative" val="1"/>
                </a:ext>
              </a:extLst>
            </p:cNvPr>
            <p:cNvSpPr/>
            <p:nvPr/>
          </p:nvSpPr>
          <p:spPr>
            <a:xfrm>
              <a:off x="3518724" y="3384268"/>
              <a:ext cx="1286216" cy="291354"/>
            </a:xfrm>
            <a:custGeom>
              <a:avLst/>
              <a:gdLst>
                <a:gd name="connsiteX0" fmla="*/ 1140533 w 1286216"/>
                <a:gd name="connsiteY0" fmla="*/ 0 h 291354"/>
                <a:gd name="connsiteX1" fmla="*/ 147960 w 1286216"/>
                <a:gd name="connsiteY1" fmla="*/ 0 h 291354"/>
                <a:gd name="connsiteX2" fmla="*/ 4473 w 1286216"/>
                <a:gd name="connsiteY2" fmla="*/ 109148 h 291354"/>
                <a:gd name="connsiteX3" fmla="*/ 145675 w 1286216"/>
                <a:gd name="connsiteY3" fmla="*/ 291354 h 291354"/>
                <a:gd name="connsiteX4" fmla="*/ 1138247 w 1286216"/>
                <a:gd name="connsiteY4" fmla="*/ 291354 h 291354"/>
                <a:gd name="connsiteX5" fmla="*/ 1281749 w 1286216"/>
                <a:gd name="connsiteY5" fmla="*/ 182220 h 291354"/>
                <a:gd name="connsiteX6" fmla="*/ 1140533 w 128621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6" h="291354">
                  <a:moveTo>
                    <a:pt x="1140533" y="0"/>
                  </a:moveTo>
                  <a:lnTo>
                    <a:pt x="147960" y="0"/>
                  </a:lnTo>
                  <a:cubicBezTo>
                    <a:pt x="81037" y="0"/>
                    <a:pt x="20370" y="44140"/>
                    <a:pt x="4473" y="109148"/>
                  </a:cubicBezTo>
                  <a:cubicBezTo>
                    <a:pt x="-19048" y="205219"/>
                    <a:pt x="53441" y="291354"/>
                    <a:pt x="145675" y="291354"/>
                  </a:cubicBezTo>
                  <a:lnTo>
                    <a:pt x="1138247" y="291354"/>
                  </a:lnTo>
                  <a:cubicBezTo>
                    <a:pt x="1205170" y="291354"/>
                    <a:pt x="1265837" y="247214"/>
                    <a:pt x="1281749" y="182220"/>
                  </a:cubicBezTo>
                  <a:cubicBezTo>
                    <a:pt x="1305255" y="86150"/>
                    <a:pt x="1232766" y="0"/>
                    <a:pt x="1140533" y="0"/>
                  </a:cubicBezTo>
                  <a:close/>
                </a:path>
              </a:pathLst>
            </a:custGeom>
            <a:grpFill/>
            <a:ln w="360" cap="flat">
              <a:noFill/>
              <a:prstDash val="solid"/>
              <a:miter/>
            </a:ln>
          </p:spPr>
          <p:txBody>
            <a:bodyPr rtlCol="0" anchor="ctr"/>
            <a:lstStyle/>
            <a:p>
              <a:endParaRPr lang="fi-FI" sz="900"/>
            </a:p>
          </p:txBody>
        </p:sp>
        <p:sp>
          <p:nvSpPr>
            <p:cNvPr id="118" name="Vapaamuotoinen: Muoto 117">
              <a:extLst>
                <a:ext uri="{FF2B5EF4-FFF2-40B4-BE49-F238E27FC236}">
                  <a16:creationId xmlns:a16="http://schemas.microsoft.com/office/drawing/2014/main" id="{22449964-45CD-D1E3-BA45-2751516FC6B2}"/>
                </a:ext>
                <a:ext uri="{C183D7F6-B498-43B3-948B-1728B52AA6E4}">
                  <adec:decorative xmlns:adec="http://schemas.microsoft.com/office/drawing/2017/decorative" val="1"/>
                </a:ext>
              </a:extLst>
            </p:cNvPr>
            <p:cNvSpPr/>
            <p:nvPr/>
          </p:nvSpPr>
          <p:spPr>
            <a:xfrm>
              <a:off x="4017537" y="3934921"/>
              <a:ext cx="987075" cy="291358"/>
            </a:xfrm>
            <a:custGeom>
              <a:avLst/>
              <a:gdLst>
                <a:gd name="connsiteX0" fmla="*/ 145680 w 987075"/>
                <a:gd name="connsiteY0" fmla="*/ 291358 h 291358"/>
                <a:gd name="connsiteX1" fmla="*/ 839110 w 987075"/>
                <a:gd name="connsiteY1" fmla="*/ 291358 h 291358"/>
                <a:gd name="connsiteX2" fmla="*/ 982612 w 987075"/>
                <a:gd name="connsiteY2" fmla="*/ 182210 h 291358"/>
                <a:gd name="connsiteX3" fmla="*/ 841396 w 987075"/>
                <a:gd name="connsiteY3" fmla="*/ 0 h 291358"/>
                <a:gd name="connsiteX4" fmla="*/ 147966 w 987075"/>
                <a:gd name="connsiteY4" fmla="*/ 0 h 291358"/>
                <a:gd name="connsiteX5" fmla="*/ 4464 w 987075"/>
                <a:gd name="connsiteY5" fmla="*/ 109138 h 291358"/>
                <a:gd name="connsiteX6" fmla="*/ 145680 w 987075"/>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5" h="291358">
                  <a:moveTo>
                    <a:pt x="145680" y="291358"/>
                  </a:moveTo>
                  <a:lnTo>
                    <a:pt x="839110" y="291358"/>
                  </a:lnTo>
                  <a:cubicBezTo>
                    <a:pt x="906034" y="291358"/>
                    <a:pt x="966697" y="247218"/>
                    <a:pt x="982612" y="182210"/>
                  </a:cubicBezTo>
                  <a:cubicBezTo>
                    <a:pt x="1006104" y="86153"/>
                    <a:pt x="933630" y="0"/>
                    <a:pt x="841396" y="0"/>
                  </a:cubicBezTo>
                  <a:lnTo>
                    <a:pt x="147966" y="0"/>
                  </a:lnTo>
                  <a:cubicBezTo>
                    <a:pt x="81042" y="0"/>
                    <a:pt x="20375"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19" name="Vapaamuotoinen: Muoto 118">
              <a:extLst>
                <a:ext uri="{FF2B5EF4-FFF2-40B4-BE49-F238E27FC236}">
                  <a16:creationId xmlns:a16="http://schemas.microsoft.com/office/drawing/2014/main" id="{1E87C2B7-9EA9-AA22-B727-6A65AA688C79}"/>
                </a:ext>
                <a:ext uri="{C183D7F6-B498-43B3-948B-1728B52AA6E4}">
                  <adec:decorative xmlns:adec="http://schemas.microsoft.com/office/drawing/2017/decorative" val="1"/>
                </a:ext>
              </a:extLst>
            </p:cNvPr>
            <p:cNvSpPr/>
            <p:nvPr/>
          </p:nvSpPr>
          <p:spPr>
            <a:xfrm>
              <a:off x="4800637" y="4488576"/>
              <a:ext cx="726301" cy="291357"/>
            </a:xfrm>
            <a:custGeom>
              <a:avLst/>
              <a:gdLst>
                <a:gd name="connsiteX0" fmla="*/ 580617 w 726301"/>
                <a:gd name="connsiteY0" fmla="*/ 0 h 291357"/>
                <a:gd name="connsiteX1" fmla="*/ 147967 w 726301"/>
                <a:gd name="connsiteY1" fmla="*/ 0 h 291357"/>
                <a:gd name="connsiteX2" fmla="*/ 4469 w 726301"/>
                <a:gd name="connsiteY2" fmla="*/ 109152 h 291357"/>
                <a:gd name="connsiteX3" fmla="*/ 145681 w 726301"/>
                <a:gd name="connsiteY3" fmla="*/ 291358 h 291357"/>
                <a:gd name="connsiteX4" fmla="*/ 578332 w 726301"/>
                <a:gd name="connsiteY4" fmla="*/ 291358 h 291357"/>
                <a:gd name="connsiteX5" fmla="*/ 721833 w 726301"/>
                <a:gd name="connsiteY5" fmla="*/ 182220 h 291357"/>
                <a:gd name="connsiteX6" fmla="*/ 580617 w 726301"/>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7">
                  <a:moveTo>
                    <a:pt x="580617" y="0"/>
                  </a:moveTo>
                  <a:lnTo>
                    <a:pt x="147967" y="0"/>
                  </a:lnTo>
                  <a:cubicBezTo>
                    <a:pt x="81043" y="0"/>
                    <a:pt x="20379" y="44144"/>
                    <a:pt x="4469" y="109152"/>
                  </a:cubicBezTo>
                  <a:cubicBezTo>
                    <a:pt x="-19038" y="205219"/>
                    <a:pt x="53447" y="291358"/>
                    <a:pt x="145681" y="291358"/>
                  </a:cubicBezTo>
                  <a:lnTo>
                    <a:pt x="578332" y="291358"/>
                  </a:lnTo>
                  <a:cubicBezTo>
                    <a:pt x="645259" y="291358"/>
                    <a:pt x="705922" y="247217"/>
                    <a:pt x="721833" y="182220"/>
                  </a:cubicBezTo>
                  <a:cubicBezTo>
                    <a:pt x="745340" y="86153"/>
                    <a:pt x="672855" y="0"/>
                    <a:pt x="580617" y="0"/>
                  </a:cubicBezTo>
                  <a:close/>
                </a:path>
              </a:pathLst>
            </a:custGeom>
            <a:grpFill/>
            <a:ln w="360" cap="flat">
              <a:noFill/>
              <a:prstDash val="solid"/>
              <a:miter/>
            </a:ln>
          </p:spPr>
          <p:txBody>
            <a:bodyPr rtlCol="0" anchor="ctr"/>
            <a:lstStyle/>
            <a:p>
              <a:endParaRPr lang="fi-FI" sz="900"/>
            </a:p>
          </p:txBody>
        </p:sp>
        <p:sp>
          <p:nvSpPr>
            <p:cNvPr id="120" name="Vapaamuotoinen: Muoto 119">
              <a:extLst>
                <a:ext uri="{FF2B5EF4-FFF2-40B4-BE49-F238E27FC236}">
                  <a16:creationId xmlns:a16="http://schemas.microsoft.com/office/drawing/2014/main" id="{275C73C8-EB79-04C2-F31B-BA6FC3521716}"/>
                </a:ext>
                <a:ext uri="{C183D7F6-B498-43B3-948B-1728B52AA6E4}">
                  <adec:decorative xmlns:adec="http://schemas.microsoft.com/office/drawing/2017/decorative" val="1"/>
                </a:ext>
              </a:extLst>
            </p:cNvPr>
            <p:cNvSpPr/>
            <p:nvPr/>
          </p:nvSpPr>
          <p:spPr>
            <a:xfrm>
              <a:off x="3216293" y="4488579"/>
              <a:ext cx="571450" cy="291358"/>
            </a:xfrm>
            <a:custGeom>
              <a:avLst/>
              <a:gdLst>
                <a:gd name="connsiteX0" fmla="*/ 145684 w 571450"/>
                <a:gd name="connsiteY0" fmla="*/ 291358 h 291358"/>
                <a:gd name="connsiteX1" fmla="*/ 423480 w 571450"/>
                <a:gd name="connsiteY1" fmla="*/ 291358 h 291358"/>
                <a:gd name="connsiteX2" fmla="*/ 566982 w 571450"/>
                <a:gd name="connsiteY2" fmla="*/ 182209 h 291358"/>
                <a:gd name="connsiteX3" fmla="*/ 425766 w 571450"/>
                <a:gd name="connsiteY3" fmla="*/ 0 h 291358"/>
                <a:gd name="connsiteX4" fmla="*/ 147959 w 571450"/>
                <a:gd name="connsiteY4" fmla="*/ 0 h 291358"/>
                <a:gd name="connsiteX5" fmla="*/ 4468 w 571450"/>
                <a:gd name="connsiteY5" fmla="*/ 109138 h 291358"/>
                <a:gd name="connsiteX6" fmla="*/ 145684 w 571450"/>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50" h="291358">
                  <a:moveTo>
                    <a:pt x="145684" y="291358"/>
                  </a:moveTo>
                  <a:lnTo>
                    <a:pt x="423480" y="291358"/>
                  </a:lnTo>
                  <a:cubicBezTo>
                    <a:pt x="490407" y="291358"/>
                    <a:pt x="551071" y="247214"/>
                    <a:pt x="566982" y="182209"/>
                  </a:cubicBezTo>
                  <a:cubicBezTo>
                    <a:pt x="590488" y="86153"/>
                    <a:pt x="518014" y="0"/>
                    <a:pt x="425766" y="0"/>
                  </a:cubicBezTo>
                  <a:lnTo>
                    <a:pt x="147959" y="0"/>
                  </a:lnTo>
                  <a:cubicBezTo>
                    <a:pt x="81047" y="0"/>
                    <a:pt x="20383" y="44144"/>
                    <a:pt x="4468" y="109138"/>
                  </a:cubicBezTo>
                  <a:cubicBezTo>
                    <a:pt x="-19038" y="205205"/>
                    <a:pt x="53451" y="291358"/>
                    <a:pt x="145684" y="291358"/>
                  </a:cubicBezTo>
                  <a:close/>
                </a:path>
              </a:pathLst>
            </a:custGeom>
            <a:grpFill/>
            <a:ln w="360" cap="flat">
              <a:noFill/>
              <a:prstDash val="solid"/>
              <a:miter/>
            </a:ln>
          </p:spPr>
          <p:txBody>
            <a:bodyPr rtlCol="0" anchor="ctr"/>
            <a:lstStyle/>
            <a:p>
              <a:endParaRPr lang="fi-FI" sz="900"/>
            </a:p>
          </p:txBody>
        </p:sp>
        <p:sp>
          <p:nvSpPr>
            <p:cNvPr id="121" name="Vapaamuotoinen: Muoto 120">
              <a:extLst>
                <a:ext uri="{FF2B5EF4-FFF2-40B4-BE49-F238E27FC236}">
                  <a16:creationId xmlns:a16="http://schemas.microsoft.com/office/drawing/2014/main" id="{EC75481A-5902-0FE7-E9BE-9E517D8927D5}"/>
                </a:ext>
                <a:ext uri="{C183D7F6-B498-43B3-948B-1728B52AA6E4}">
                  <adec:decorative xmlns:adec="http://schemas.microsoft.com/office/drawing/2017/decorative" val="1"/>
                </a:ext>
              </a:extLst>
            </p:cNvPr>
            <p:cNvSpPr/>
            <p:nvPr/>
          </p:nvSpPr>
          <p:spPr>
            <a:xfrm>
              <a:off x="9387057" y="3384268"/>
              <a:ext cx="428651" cy="291357"/>
            </a:xfrm>
            <a:custGeom>
              <a:avLst/>
              <a:gdLst>
                <a:gd name="connsiteX0" fmla="*/ 145680 w 428651"/>
                <a:gd name="connsiteY0" fmla="*/ 291358 h 291357"/>
                <a:gd name="connsiteX1" fmla="*/ 280687 w 428651"/>
                <a:gd name="connsiteY1" fmla="*/ 291358 h 291357"/>
                <a:gd name="connsiteX2" fmla="*/ 424188 w 428651"/>
                <a:gd name="connsiteY2" fmla="*/ 182209 h 291357"/>
                <a:gd name="connsiteX3" fmla="*/ 282972 w 428651"/>
                <a:gd name="connsiteY3" fmla="*/ 0 h 291357"/>
                <a:gd name="connsiteX4" fmla="*/ 147966 w 428651"/>
                <a:gd name="connsiteY4" fmla="*/ 0 h 291357"/>
                <a:gd name="connsiteX5" fmla="*/ 4464 w 428651"/>
                <a:gd name="connsiteY5" fmla="*/ 109138 h 291357"/>
                <a:gd name="connsiteX6" fmla="*/ 145680 w 428651"/>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1" h="291357">
                  <a:moveTo>
                    <a:pt x="145680" y="291358"/>
                  </a:moveTo>
                  <a:lnTo>
                    <a:pt x="280687" y="291358"/>
                  </a:lnTo>
                  <a:cubicBezTo>
                    <a:pt x="347609" y="291358"/>
                    <a:pt x="408274" y="247217"/>
                    <a:pt x="424188" y="182209"/>
                  </a:cubicBezTo>
                  <a:cubicBezTo>
                    <a:pt x="447680" y="86139"/>
                    <a:pt x="375205" y="0"/>
                    <a:pt x="282972" y="0"/>
                  </a:cubicBezTo>
                  <a:lnTo>
                    <a:pt x="147966" y="0"/>
                  </a:lnTo>
                  <a:cubicBezTo>
                    <a:pt x="81042" y="0"/>
                    <a:pt x="20375"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22" name="Vapaamuotoinen: Muoto 121">
              <a:extLst>
                <a:ext uri="{FF2B5EF4-FFF2-40B4-BE49-F238E27FC236}">
                  <a16:creationId xmlns:a16="http://schemas.microsoft.com/office/drawing/2014/main" id="{FE02EBCE-443B-6962-E964-455F6847ABA6}"/>
                </a:ext>
                <a:ext uri="{C183D7F6-B498-43B3-948B-1728B52AA6E4}">
                  <adec:decorative xmlns:adec="http://schemas.microsoft.com/office/drawing/2017/decorative" val="1"/>
                </a:ext>
              </a:extLst>
            </p:cNvPr>
            <p:cNvSpPr/>
            <p:nvPr/>
          </p:nvSpPr>
          <p:spPr>
            <a:xfrm>
              <a:off x="8106364" y="3934921"/>
              <a:ext cx="718135" cy="291358"/>
            </a:xfrm>
            <a:custGeom>
              <a:avLst/>
              <a:gdLst>
                <a:gd name="connsiteX0" fmla="*/ 572454 w 718135"/>
                <a:gd name="connsiteY0" fmla="*/ 0 h 291358"/>
                <a:gd name="connsiteX1" fmla="*/ 147957 w 718135"/>
                <a:gd name="connsiteY1" fmla="*/ 0 h 291358"/>
                <a:gd name="connsiteX2" fmla="*/ 4469 w 718135"/>
                <a:gd name="connsiteY2" fmla="*/ 109138 h 291358"/>
                <a:gd name="connsiteX3" fmla="*/ 145685 w 718135"/>
                <a:gd name="connsiteY3" fmla="*/ 291358 h 291358"/>
                <a:gd name="connsiteX4" fmla="*/ 570168 w 718135"/>
                <a:gd name="connsiteY4" fmla="*/ 291358 h 291358"/>
                <a:gd name="connsiteX5" fmla="*/ 713670 w 718135"/>
                <a:gd name="connsiteY5" fmla="*/ 182220 h 291358"/>
                <a:gd name="connsiteX6" fmla="*/ 572454 w 7181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5" h="291358">
                  <a:moveTo>
                    <a:pt x="572454" y="0"/>
                  </a:moveTo>
                  <a:lnTo>
                    <a:pt x="147957" y="0"/>
                  </a:lnTo>
                  <a:cubicBezTo>
                    <a:pt x="81033" y="0"/>
                    <a:pt x="20369" y="44144"/>
                    <a:pt x="4469" y="109138"/>
                  </a:cubicBezTo>
                  <a:cubicBezTo>
                    <a:pt x="-19037" y="205219"/>
                    <a:pt x="53437" y="291358"/>
                    <a:pt x="145685" y="291358"/>
                  </a:cubicBezTo>
                  <a:lnTo>
                    <a:pt x="570168" y="291358"/>
                  </a:lnTo>
                  <a:cubicBezTo>
                    <a:pt x="637095" y="291358"/>
                    <a:pt x="697758" y="247214"/>
                    <a:pt x="713670" y="182220"/>
                  </a:cubicBezTo>
                  <a:cubicBezTo>
                    <a:pt x="737165" y="86150"/>
                    <a:pt x="664691" y="0"/>
                    <a:pt x="572454" y="0"/>
                  </a:cubicBezTo>
                  <a:close/>
                </a:path>
              </a:pathLst>
            </a:custGeom>
            <a:grpFill/>
            <a:ln w="360" cap="flat">
              <a:noFill/>
              <a:prstDash val="solid"/>
              <a:miter/>
            </a:ln>
          </p:spPr>
          <p:txBody>
            <a:bodyPr rtlCol="0" anchor="ctr"/>
            <a:lstStyle/>
            <a:p>
              <a:endParaRPr lang="fi-FI" sz="900"/>
            </a:p>
          </p:txBody>
        </p:sp>
        <p:sp>
          <p:nvSpPr>
            <p:cNvPr id="123" name="Vapaamuotoinen: Muoto 122">
              <a:extLst>
                <a:ext uri="{FF2B5EF4-FFF2-40B4-BE49-F238E27FC236}">
                  <a16:creationId xmlns:a16="http://schemas.microsoft.com/office/drawing/2014/main" id="{CF485B61-B32E-8999-33CA-68A15D9F9D79}"/>
                </a:ext>
                <a:ext uri="{C183D7F6-B498-43B3-948B-1728B52AA6E4}">
                  <adec:decorative xmlns:adec="http://schemas.microsoft.com/office/drawing/2017/decorative" val="1"/>
                </a:ext>
              </a:extLst>
            </p:cNvPr>
            <p:cNvSpPr/>
            <p:nvPr/>
          </p:nvSpPr>
          <p:spPr>
            <a:xfrm>
              <a:off x="6782533" y="3384268"/>
              <a:ext cx="811833" cy="291354"/>
            </a:xfrm>
            <a:custGeom>
              <a:avLst/>
              <a:gdLst>
                <a:gd name="connsiteX0" fmla="*/ 666149 w 811833"/>
                <a:gd name="connsiteY0" fmla="*/ 0 h 291354"/>
                <a:gd name="connsiteX1" fmla="*/ 147956 w 811833"/>
                <a:gd name="connsiteY1" fmla="*/ 0 h 291354"/>
                <a:gd name="connsiteX2" fmla="*/ 4469 w 811833"/>
                <a:gd name="connsiteY2" fmla="*/ 109148 h 291354"/>
                <a:gd name="connsiteX3" fmla="*/ 145685 w 811833"/>
                <a:gd name="connsiteY3" fmla="*/ 291354 h 291354"/>
                <a:gd name="connsiteX4" fmla="*/ 663863 w 811833"/>
                <a:gd name="connsiteY4" fmla="*/ 291354 h 291354"/>
                <a:gd name="connsiteX5" fmla="*/ 807365 w 811833"/>
                <a:gd name="connsiteY5" fmla="*/ 182220 h 291354"/>
                <a:gd name="connsiteX6" fmla="*/ 666149 w 811833"/>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3" h="291354">
                  <a:moveTo>
                    <a:pt x="666149" y="0"/>
                  </a:moveTo>
                  <a:lnTo>
                    <a:pt x="147956" y="0"/>
                  </a:lnTo>
                  <a:cubicBezTo>
                    <a:pt x="81033" y="0"/>
                    <a:pt x="20369" y="44140"/>
                    <a:pt x="4469" y="109148"/>
                  </a:cubicBezTo>
                  <a:cubicBezTo>
                    <a:pt x="-19038" y="205219"/>
                    <a:pt x="53437" y="291354"/>
                    <a:pt x="145685" y="291354"/>
                  </a:cubicBezTo>
                  <a:lnTo>
                    <a:pt x="663863" y="291354"/>
                  </a:lnTo>
                  <a:cubicBezTo>
                    <a:pt x="730790" y="291354"/>
                    <a:pt x="791453" y="247214"/>
                    <a:pt x="807365" y="182220"/>
                  </a:cubicBezTo>
                  <a:cubicBezTo>
                    <a:pt x="830871" y="86150"/>
                    <a:pt x="758386" y="0"/>
                    <a:pt x="666149" y="0"/>
                  </a:cubicBezTo>
                  <a:close/>
                </a:path>
              </a:pathLst>
            </a:custGeom>
            <a:grpFill/>
            <a:ln w="360" cap="flat">
              <a:noFill/>
              <a:prstDash val="solid"/>
              <a:miter/>
            </a:ln>
          </p:spPr>
          <p:txBody>
            <a:bodyPr rtlCol="0" anchor="ctr"/>
            <a:lstStyle/>
            <a:p>
              <a:endParaRPr lang="fi-FI" sz="900"/>
            </a:p>
          </p:txBody>
        </p:sp>
        <p:sp>
          <p:nvSpPr>
            <p:cNvPr id="124" name="Vapaamuotoinen: Muoto 123">
              <a:extLst>
                <a:ext uri="{FF2B5EF4-FFF2-40B4-BE49-F238E27FC236}">
                  <a16:creationId xmlns:a16="http://schemas.microsoft.com/office/drawing/2014/main" id="{2AEED81B-EA89-DEA9-B82A-6D00A3310F96}"/>
                </a:ext>
                <a:ext uri="{C183D7F6-B498-43B3-948B-1728B52AA6E4}">
                  <adec:decorative xmlns:adec="http://schemas.microsoft.com/office/drawing/2017/decorative" val="1"/>
                </a:ext>
              </a:extLst>
            </p:cNvPr>
            <p:cNvSpPr/>
            <p:nvPr/>
          </p:nvSpPr>
          <p:spPr>
            <a:xfrm>
              <a:off x="5657079" y="3934921"/>
              <a:ext cx="809212" cy="291358"/>
            </a:xfrm>
            <a:custGeom>
              <a:avLst/>
              <a:gdLst>
                <a:gd name="connsiteX0" fmla="*/ 145678 w 809212"/>
                <a:gd name="connsiteY0" fmla="*/ 291358 h 291358"/>
                <a:gd name="connsiteX1" fmla="*/ 661257 w 809212"/>
                <a:gd name="connsiteY1" fmla="*/ 291358 h 291358"/>
                <a:gd name="connsiteX2" fmla="*/ 804744 w 809212"/>
                <a:gd name="connsiteY2" fmla="*/ 182210 h 291358"/>
                <a:gd name="connsiteX3" fmla="*/ 663528 w 809212"/>
                <a:gd name="connsiteY3" fmla="*/ 0 h 291358"/>
                <a:gd name="connsiteX4" fmla="*/ 147963 w 809212"/>
                <a:gd name="connsiteY4" fmla="*/ 0 h 291358"/>
                <a:gd name="connsiteX5" fmla="*/ 4465 w 809212"/>
                <a:gd name="connsiteY5" fmla="*/ 109138 h 291358"/>
                <a:gd name="connsiteX6" fmla="*/ 145678 w 809212"/>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2" h="291358">
                  <a:moveTo>
                    <a:pt x="145678" y="291358"/>
                  </a:moveTo>
                  <a:lnTo>
                    <a:pt x="661257" y="291358"/>
                  </a:lnTo>
                  <a:cubicBezTo>
                    <a:pt x="728169" y="291358"/>
                    <a:pt x="788844" y="247218"/>
                    <a:pt x="804744" y="182210"/>
                  </a:cubicBezTo>
                  <a:cubicBezTo>
                    <a:pt x="828251" y="86153"/>
                    <a:pt x="755776" y="0"/>
                    <a:pt x="663528" y="0"/>
                  </a:cubicBezTo>
                  <a:lnTo>
                    <a:pt x="147963" y="0"/>
                  </a:lnTo>
                  <a:cubicBezTo>
                    <a:pt x="81040" y="0"/>
                    <a:pt x="20376" y="44144"/>
                    <a:pt x="4465" y="109138"/>
                  </a:cubicBezTo>
                  <a:cubicBezTo>
                    <a:pt x="-19030" y="205208"/>
                    <a:pt x="53444" y="291358"/>
                    <a:pt x="145678" y="291358"/>
                  </a:cubicBezTo>
                  <a:close/>
                </a:path>
              </a:pathLst>
            </a:custGeom>
            <a:grpFill/>
            <a:ln w="360" cap="flat">
              <a:noFill/>
              <a:prstDash val="solid"/>
              <a:miter/>
            </a:ln>
          </p:spPr>
          <p:txBody>
            <a:bodyPr rtlCol="0" anchor="ctr"/>
            <a:lstStyle/>
            <a:p>
              <a:endParaRPr lang="fi-FI" sz="900"/>
            </a:p>
          </p:txBody>
        </p:sp>
        <p:sp>
          <p:nvSpPr>
            <p:cNvPr id="125" name="Vapaamuotoinen: Muoto 124">
              <a:extLst>
                <a:ext uri="{FF2B5EF4-FFF2-40B4-BE49-F238E27FC236}">
                  <a16:creationId xmlns:a16="http://schemas.microsoft.com/office/drawing/2014/main" id="{F95E606E-233E-76D1-1045-2EE2F882E3BD}"/>
                </a:ext>
                <a:ext uri="{C183D7F6-B498-43B3-948B-1728B52AA6E4}">
                  <adec:decorative xmlns:adec="http://schemas.microsoft.com/office/drawing/2017/decorative" val="1"/>
                </a:ext>
              </a:extLst>
            </p:cNvPr>
            <p:cNvSpPr/>
            <p:nvPr/>
          </p:nvSpPr>
          <p:spPr>
            <a:xfrm>
              <a:off x="7222503" y="4488576"/>
              <a:ext cx="545148" cy="291357"/>
            </a:xfrm>
            <a:custGeom>
              <a:avLst/>
              <a:gdLst>
                <a:gd name="connsiteX0" fmla="*/ 399465 w 545148"/>
                <a:gd name="connsiteY0" fmla="*/ 0 h 291357"/>
                <a:gd name="connsiteX1" fmla="*/ 147970 w 545148"/>
                <a:gd name="connsiteY1" fmla="*/ 0 h 291357"/>
                <a:gd name="connsiteX2" fmla="*/ 4469 w 545148"/>
                <a:gd name="connsiteY2" fmla="*/ 109152 h 291357"/>
                <a:gd name="connsiteX3" fmla="*/ 145684 w 545148"/>
                <a:gd name="connsiteY3" fmla="*/ 291358 h 291357"/>
                <a:gd name="connsiteX4" fmla="*/ 397180 w 545148"/>
                <a:gd name="connsiteY4" fmla="*/ 291358 h 291357"/>
                <a:gd name="connsiteX5" fmla="*/ 540681 w 545148"/>
                <a:gd name="connsiteY5" fmla="*/ 182220 h 291357"/>
                <a:gd name="connsiteX6" fmla="*/ 399465 w 54514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8" h="291357">
                  <a:moveTo>
                    <a:pt x="399465" y="0"/>
                  </a:moveTo>
                  <a:lnTo>
                    <a:pt x="147970" y="0"/>
                  </a:lnTo>
                  <a:cubicBezTo>
                    <a:pt x="81043" y="0"/>
                    <a:pt x="20379" y="44144"/>
                    <a:pt x="4469" y="109152"/>
                  </a:cubicBezTo>
                  <a:cubicBezTo>
                    <a:pt x="-19038" y="205219"/>
                    <a:pt x="53447" y="291358"/>
                    <a:pt x="145684" y="291358"/>
                  </a:cubicBezTo>
                  <a:lnTo>
                    <a:pt x="397180" y="291358"/>
                  </a:lnTo>
                  <a:cubicBezTo>
                    <a:pt x="464103" y="291358"/>
                    <a:pt x="524767" y="247217"/>
                    <a:pt x="540681" y="182220"/>
                  </a:cubicBezTo>
                  <a:cubicBezTo>
                    <a:pt x="564184" y="86153"/>
                    <a:pt x="491699" y="0"/>
                    <a:pt x="399465" y="0"/>
                  </a:cubicBezTo>
                  <a:close/>
                </a:path>
              </a:pathLst>
            </a:custGeom>
            <a:grpFill/>
            <a:ln w="360" cap="flat">
              <a:noFill/>
              <a:prstDash val="solid"/>
              <a:miter/>
            </a:ln>
          </p:spPr>
          <p:txBody>
            <a:bodyPr rtlCol="0" anchor="ctr"/>
            <a:lstStyle/>
            <a:p>
              <a:endParaRPr lang="fi-FI" sz="900"/>
            </a:p>
          </p:txBody>
        </p:sp>
        <p:sp>
          <p:nvSpPr>
            <p:cNvPr id="126" name="Vapaamuotoinen: Muoto 125">
              <a:extLst>
                <a:ext uri="{FF2B5EF4-FFF2-40B4-BE49-F238E27FC236}">
                  <a16:creationId xmlns:a16="http://schemas.microsoft.com/office/drawing/2014/main" id="{7D911DC4-41AC-256C-7E74-BB3D6074ACF0}"/>
                </a:ext>
                <a:ext uri="{C183D7F6-B498-43B3-948B-1728B52AA6E4}">
                  <adec:decorative xmlns:adec="http://schemas.microsoft.com/office/drawing/2017/decorative" val="1"/>
                </a:ext>
              </a:extLst>
            </p:cNvPr>
            <p:cNvSpPr/>
            <p:nvPr/>
          </p:nvSpPr>
          <p:spPr>
            <a:xfrm>
              <a:off x="10964964" y="3936829"/>
              <a:ext cx="298366" cy="291357"/>
            </a:xfrm>
            <a:custGeom>
              <a:avLst/>
              <a:gdLst>
                <a:gd name="connsiteX0" fmla="*/ 152682 w 298366"/>
                <a:gd name="connsiteY0" fmla="*/ 0 h 291357"/>
                <a:gd name="connsiteX1" fmla="*/ 147970 w 298366"/>
                <a:gd name="connsiteY1" fmla="*/ 0 h 291357"/>
                <a:gd name="connsiteX2" fmla="*/ 4468 w 298366"/>
                <a:gd name="connsiteY2" fmla="*/ 109152 h 291357"/>
                <a:gd name="connsiteX3" fmla="*/ 145684 w 298366"/>
                <a:gd name="connsiteY3" fmla="*/ 291358 h 291357"/>
                <a:gd name="connsiteX4" fmla="*/ 150411 w 298366"/>
                <a:gd name="connsiteY4" fmla="*/ 291358 h 291357"/>
                <a:gd name="connsiteX5" fmla="*/ 293898 w 298366"/>
                <a:gd name="connsiteY5" fmla="*/ 182220 h 291357"/>
                <a:gd name="connsiteX6" fmla="*/ 152682 w 298366"/>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6" h="291357">
                  <a:moveTo>
                    <a:pt x="152682" y="0"/>
                  </a:moveTo>
                  <a:lnTo>
                    <a:pt x="147970" y="0"/>
                  </a:lnTo>
                  <a:cubicBezTo>
                    <a:pt x="81047" y="0"/>
                    <a:pt x="20383" y="44144"/>
                    <a:pt x="4468" y="109152"/>
                  </a:cubicBezTo>
                  <a:cubicBezTo>
                    <a:pt x="-19038" y="205219"/>
                    <a:pt x="53451" y="291358"/>
                    <a:pt x="145684" y="291358"/>
                  </a:cubicBezTo>
                  <a:lnTo>
                    <a:pt x="150411" y="291358"/>
                  </a:lnTo>
                  <a:cubicBezTo>
                    <a:pt x="217320" y="291358"/>
                    <a:pt x="277987" y="247217"/>
                    <a:pt x="293898" y="182220"/>
                  </a:cubicBezTo>
                  <a:cubicBezTo>
                    <a:pt x="317405" y="86153"/>
                    <a:pt x="244916" y="0"/>
                    <a:pt x="152682" y="0"/>
                  </a:cubicBezTo>
                  <a:close/>
                </a:path>
              </a:pathLst>
            </a:custGeom>
            <a:grpFill/>
            <a:ln w="360" cap="flat">
              <a:noFill/>
              <a:prstDash val="solid"/>
              <a:miter/>
            </a:ln>
          </p:spPr>
          <p:txBody>
            <a:bodyPr rtlCol="0" anchor="ctr"/>
            <a:lstStyle/>
            <a:p>
              <a:endParaRPr lang="fi-FI" sz="900"/>
            </a:p>
          </p:txBody>
        </p:sp>
        <p:sp>
          <p:nvSpPr>
            <p:cNvPr id="127" name="Vapaamuotoinen: Muoto 126">
              <a:extLst>
                <a:ext uri="{FF2B5EF4-FFF2-40B4-BE49-F238E27FC236}">
                  <a16:creationId xmlns:a16="http://schemas.microsoft.com/office/drawing/2014/main" id="{62CFD832-24C6-66A9-D7E6-D1C079912F2F}"/>
                </a:ext>
                <a:ext uri="{C183D7F6-B498-43B3-948B-1728B52AA6E4}">
                  <adec:decorative xmlns:adec="http://schemas.microsoft.com/office/drawing/2017/decorative" val="1"/>
                </a:ext>
              </a:extLst>
            </p:cNvPr>
            <p:cNvSpPr/>
            <p:nvPr/>
          </p:nvSpPr>
          <p:spPr>
            <a:xfrm>
              <a:off x="505114" y="640131"/>
              <a:ext cx="1432537" cy="291354"/>
            </a:xfrm>
            <a:custGeom>
              <a:avLst/>
              <a:gdLst>
                <a:gd name="connsiteX0" fmla="*/ 1288629 w 1432537"/>
                <a:gd name="connsiteY0" fmla="*/ 0 h 291354"/>
                <a:gd name="connsiteX1" fmla="*/ 143919 w 1432537"/>
                <a:gd name="connsiteY1" fmla="*/ 0 h 291354"/>
                <a:gd name="connsiteX2" fmla="*/ 0 w 1432537"/>
                <a:gd name="connsiteY2" fmla="*/ 143904 h 291354"/>
                <a:gd name="connsiteX3" fmla="*/ 0 w 1432537"/>
                <a:gd name="connsiteY3" fmla="*/ 147450 h 291354"/>
                <a:gd name="connsiteX4" fmla="*/ 143919 w 1432537"/>
                <a:gd name="connsiteY4" fmla="*/ 291354 h 291354"/>
                <a:gd name="connsiteX5" fmla="*/ 1288629 w 1432537"/>
                <a:gd name="connsiteY5" fmla="*/ 291354 h 291354"/>
                <a:gd name="connsiteX6" fmla="*/ 1432537 w 1432537"/>
                <a:gd name="connsiteY6" fmla="*/ 147450 h 291354"/>
                <a:gd name="connsiteX7" fmla="*/ 1432537 w 1432537"/>
                <a:gd name="connsiteY7" fmla="*/ 143904 h 291354"/>
                <a:gd name="connsiteX8" fmla="*/ 1288629 w 1432537"/>
                <a:gd name="connsiteY8"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4">
                  <a:moveTo>
                    <a:pt x="1288629" y="0"/>
                  </a:moveTo>
                  <a:lnTo>
                    <a:pt x="143919" y="0"/>
                  </a:lnTo>
                  <a:cubicBezTo>
                    <a:pt x="64436" y="0"/>
                    <a:pt x="0" y="64436"/>
                    <a:pt x="0" y="143904"/>
                  </a:cubicBezTo>
                  <a:lnTo>
                    <a:pt x="0" y="147450"/>
                  </a:lnTo>
                  <a:cubicBezTo>
                    <a:pt x="0" y="226933"/>
                    <a:pt x="64436" y="291354"/>
                    <a:pt x="143919" y="291354"/>
                  </a:cubicBezTo>
                  <a:lnTo>
                    <a:pt x="1288629" y="291354"/>
                  </a:lnTo>
                  <a:cubicBezTo>
                    <a:pt x="1368112" y="291354"/>
                    <a:pt x="1432537" y="226933"/>
                    <a:pt x="1432537" y="147450"/>
                  </a:cubicBezTo>
                  <a:lnTo>
                    <a:pt x="1432537" y="143904"/>
                  </a:lnTo>
                  <a:cubicBezTo>
                    <a:pt x="1432537" y="64436"/>
                    <a:pt x="1368112" y="0"/>
                    <a:pt x="1288629" y="0"/>
                  </a:cubicBezTo>
                  <a:close/>
                </a:path>
              </a:pathLst>
            </a:custGeom>
            <a:grpFill/>
            <a:ln w="360" cap="flat">
              <a:noFill/>
              <a:prstDash val="solid"/>
              <a:miter/>
            </a:ln>
          </p:spPr>
          <p:txBody>
            <a:bodyPr rtlCol="0" anchor="ctr"/>
            <a:lstStyle/>
            <a:p>
              <a:endParaRPr lang="fi-FI" sz="900"/>
            </a:p>
          </p:txBody>
        </p:sp>
        <p:sp>
          <p:nvSpPr>
            <p:cNvPr id="128" name="Vapaamuotoinen: Muoto 127">
              <a:extLst>
                <a:ext uri="{FF2B5EF4-FFF2-40B4-BE49-F238E27FC236}">
                  <a16:creationId xmlns:a16="http://schemas.microsoft.com/office/drawing/2014/main" id="{2FA85CD7-3BB8-B524-8CA8-9260240FA383}"/>
                </a:ext>
                <a:ext uri="{C183D7F6-B498-43B3-948B-1728B52AA6E4}">
                  <adec:decorative xmlns:adec="http://schemas.microsoft.com/office/drawing/2017/decorative" val="1"/>
                </a:ext>
              </a:extLst>
            </p:cNvPr>
            <p:cNvSpPr/>
            <p:nvPr/>
          </p:nvSpPr>
          <p:spPr>
            <a:xfrm>
              <a:off x="505119" y="1187105"/>
              <a:ext cx="1048443" cy="291357"/>
            </a:xfrm>
            <a:custGeom>
              <a:avLst/>
              <a:gdLst>
                <a:gd name="connsiteX0" fmla="*/ 902763 w 1048443"/>
                <a:gd name="connsiteY0" fmla="*/ 0 h 291357"/>
                <a:gd name="connsiteX1" fmla="*/ 147956 w 1048443"/>
                <a:gd name="connsiteY1" fmla="*/ 0 h 291357"/>
                <a:gd name="connsiteX2" fmla="*/ 4469 w 1048443"/>
                <a:gd name="connsiteY2" fmla="*/ 109148 h 291357"/>
                <a:gd name="connsiteX3" fmla="*/ 145685 w 1048443"/>
                <a:gd name="connsiteY3" fmla="*/ 291358 h 291357"/>
                <a:gd name="connsiteX4" fmla="*/ 900477 w 1048443"/>
                <a:gd name="connsiteY4" fmla="*/ 291358 h 291357"/>
                <a:gd name="connsiteX5" fmla="*/ 1043975 w 1048443"/>
                <a:gd name="connsiteY5" fmla="*/ 182220 h 291357"/>
                <a:gd name="connsiteX6" fmla="*/ 902763 w 1048443"/>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3" h="291357">
                  <a:moveTo>
                    <a:pt x="902763" y="0"/>
                  </a:moveTo>
                  <a:lnTo>
                    <a:pt x="147956" y="0"/>
                  </a:lnTo>
                  <a:cubicBezTo>
                    <a:pt x="81033" y="0"/>
                    <a:pt x="20366" y="44144"/>
                    <a:pt x="4469" y="109148"/>
                  </a:cubicBezTo>
                  <a:cubicBezTo>
                    <a:pt x="-19038" y="205219"/>
                    <a:pt x="53437" y="291358"/>
                    <a:pt x="145685" y="291358"/>
                  </a:cubicBezTo>
                  <a:lnTo>
                    <a:pt x="900477" y="291358"/>
                  </a:lnTo>
                  <a:cubicBezTo>
                    <a:pt x="967400" y="291358"/>
                    <a:pt x="1028064" y="247214"/>
                    <a:pt x="1043975" y="182220"/>
                  </a:cubicBezTo>
                  <a:cubicBezTo>
                    <a:pt x="1067482" y="86150"/>
                    <a:pt x="994996" y="0"/>
                    <a:pt x="902763" y="0"/>
                  </a:cubicBezTo>
                  <a:close/>
                </a:path>
              </a:pathLst>
            </a:custGeom>
            <a:grpFill/>
            <a:ln w="360" cap="flat">
              <a:noFill/>
              <a:prstDash val="solid"/>
              <a:miter/>
            </a:ln>
          </p:spPr>
          <p:txBody>
            <a:bodyPr rtlCol="0" anchor="ctr"/>
            <a:lstStyle/>
            <a:p>
              <a:endParaRPr lang="fi-FI" sz="900"/>
            </a:p>
          </p:txBody>
        </p:sp>
        <p:sp>
          <p:nvSpPr>
            <p:cNvPr id="129" name="Vapaamuotoinen: Muoto 128">
              <a:extLst>
                <a:ext uri="{FF2B5EF4-FFF2-40B4-BE49-F238E27FC236}">
                  <a16:creationId xmlns:a16="http://schemas.microsoft.com/office/drawing/2014/main" id="{2C4F177F-BB32-75CE-2C66-33ED16229305}"/>
                </a:ext>
                <a:ext uri="{C183D7F6-B498-43B3-948B-1728B52AA6E4}">
                  <adec:decorative xmlns:adec="http://schemas.microsoft.com/office/drawing/2017/decorative" val="1"/>
                </a:ext>
              </a:extLst>
            </p:cNvPr>
            <p:cNvSpPr/>
            <p:nvPr/>
          </p:nvSpPr>
          <p:spPr>
            <a:xfrm>
              <a:off x="505113" y="1739125"/>
              <a:ext cx="571449" cy="291354"/>
            </a:xfrm>
            <a:custGeom>
              <a:avLst/>
              <a:gdLst>
                <a:gd name="connsiteX0" fmla="*/ 145684 w 571449"/>
                <a:gd name="connsiteY0" fmla="*/ 291354 h 291354"/>
                <a:gd name="connsiteX1" fmla="*/ 423480 w 571449"/>
                <a:gd name="connsiteY1" fmla="*/ 291354 h 291354"/>
                <a:gd name="connsiteX2" fmla="*/ 566981 w 571449"/>
                <a:gd name="connsiteY2" fmla="*/ 182206 h 291354"/>
                <a:gd name="connsiteX3" fmla="*/ 425765 w 571449"/>
                <a:gd name="connsiteY3" fmla="*/ 0 h 291354"/>
                <a:gd name="connsiteX4" fmla="*/ 147970 w 571449"/>
                <a:gd name="connsiteY4" fmla="*/ 0 h 291354"/>
                <a:gd name="connsiteX5" fmla="*/ 4468 w 571449"/>
                <a:gd name="connsiteY5" fmla="*/ 109134 h 291354"/>
                <a:gd name="connsiteX6" fmla="*/ 145684 w 571449"/>
                <a:gd name="connsiteY6" fmla="*/ 291354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4">
                  <a:moveTo>
                    <a:pt x="145684" y="291354"/>
                  </a:moveTo>
                  <a:lnTo>
                    <a:pt x="423480" y="291354"/>
                  </a:lnTo>
                  <a:cubicBezTo>
                    <a:pt x="490403" y="291354"/>
                    <a:pt x="551070" y="247214"/>
                    <a:pt x="566981" y="182206"/>
                  </a:cubicBezTo>
                  <a:cubicBezTo>
                    <a:pt x="590488" y="86150"/>
                    <a:pt x="517999" y="0"/>
                    <a:pt x="425765" y="0"/>
                  </a:cubicBezTo>
                  <a:lnTo>
                    <a:pt x="147970" y="0"/>
                  </a:lnTo>
                  <a:cubicBezTo>
                    <a:pt x="81043" y="0"/>
                    <a:pt x="20379" y="44140"/>
                    <a:pt x="4468" y="109134"/>
                  </a:cubicBezTo>
                  <a:cubicBezTo>
                    <a:pt x="-19038" y="205205"/>
                    <a:pt x="53451" y="291354"/>
                    <a:pt x="145684" y="291354"/>
                  </a:cubicBezTo>
                  <a:close/>
                </a:path>
              </a:pathLst>
            </a:custGeom>
            <a:grpFill/>
            <a:ln w="360" cap="flat">
              <a:noFill/>
              <a:prstDash val="solid"/>
              <a:miter/>
            </a:ln>
          </p:spPr>
          <p:txBody>
            <a:bodyPr rtlCol="0" anchor="ctr"/>
            <a:lstStyle/>
            <a:p>
              <a:endParaRPr lang="fi-FI" sz="900"/>
            </a:p>
          </p:txBody>
        </p:sp>
        <p:sp>
          <p:nvSpPr>
            <p:cNvPr id="130" name="Vapaamuotoinen: Muoto 129">
              <a:extLst>
                <a:ext uri="{FF2B5EF4-FFF2-40B4-BE49-F238E27FC236}">
                  <a16:creationId xmlns:a16="http://schemas.microsoft.com/office/drawing/2014/main" id="{43AD86D0-86A3-6CE3-E0BB-74F1A06C8FCD}"/>
                </a:ext>
                <a:ext uri="{C183D7F6-B498-43B3-948B-1728B52AA6E4}">
                  <adec:decorative xmlns:adec="http://schemas.microsoft.com/office/drawing/2017/decorative" val="1"/>
                </a:ext>
              </a:extLst>
            </p:cNvPr>
            <p:cNvSpPr/>
            <p:nvPr/>
          </p:nvSpPr>
          <p:spPr>
            <a:xfrm>
              <a:off x="505113" y="2291135"/>
              <a:ext cx="726304" cy="291357"/>
            </a:xfrm>
            <a:custGeom>
              <a:avLst/>
              <a:gdLst>
                <a:gd name="connsiteX0" fmla="*/ 580621 w 726304"/>
                <a:gd name="connsiteY0" fmla="*/ 0 h 291357"/>
                <a:gd name="connsiteX1" fmla="*/ 147970 w 726304"/>
                <a:gd name="connsiteY1" fmla="*/ 0 h 291357"/>
                <a:gd name="connsiteX2" fmla="*/ 4468 w 726304"/>
                <a:gd name="connsiteY2" fmla="*/ 109152 h 291357"/>
                <a:gd name="connsiteX3" fmla="*/ 145684 w 726304"/>
                <a:gd name="connsiteY3" fmla="*/ 291358 h 291357"/>
                <a:gd name="connsiteX4" fmla="*/ 578335 w 726304"/>
                <a:gd name="connsiteY4" fmla="*/ 291358 h 291357"/>
                <a:gd name="connsiteX5" fmla="*/ 721837 w 726304"/>
                <a:gd name="connsiteY5" fmla="*/ 182224 h 291357"/>
                <a:gd name="connsiteX6" fmla="*/ 580621 w 726304"/>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4" h="291357">
                  <a:moveTo>
                    <a:pt x="580621" y="0"/>
                  </a:moveTo>
                  <a:lnTo>
                    <a:pt x="147970" y="0"/>
                  </a:lnTo>
                  <a:cubicBezTo>
                    <a:pt x="81043" y="0"/>
                    <a:pt x="20379" y="44144"/>
                    <a:pt x="4468" y="109152"/>
                  </a:cubicBezTo>
                  <a:cubicBezTo>
                    <a:pt x="-19038" y="205219"/>
                    <a:pt x="53451" y="291358"/>
                    <a:pt x="145684" y="291358"/>
                  </a:cubicBezTo>
                  <a:lnTo>
                    <a:pt x="578335" y="291358"/>
                  </a:lnTo>
                  <a:cubicBezTo>
                    <a:pt x="645259" y="291358"/>
                    <a:pt x="705922" y="247218"/>
                    <a:pt x="721837" y="182224"/>
                  </a:cubicBezTo>
                  <a:cubicBezTo>
                    <a:pt x="745340" y="86153"/>
                    <a:pt x="672855" y="0"/>
                    <a:pt x="580621" y="0"/>
                  </a:cubicBezTo>
                  <a:close/>
                </a:path>
              </a:pathLst>
            </a:custGeom>
            <a:grpFill/>
            <a:ln w="360" cap="flat">
              <a:noFill/>
              <a:prstDash val="solid"/>
              <a:miter/>
            </a:ln>
          </p:spPr>
          <p:txBody>
            <a:bodyPr rtlCol="0" anchor="ctr"/>
            <a:lstStyle/>
            <a:p>
              <a:endParaRPr lang="fi-FI" sz="900"/>
            </a:p>
          </p:txBody>
        </p:sp>
        <p:sp>
          <p:nvSpPr>
            <p:cNvPr id="131" name="Vapaamuotoinen: Muoto 130">
              <a:extLst>
                <a:ext uri="{FF2B5EF4-FFF2-40B4-BE49-F238E27FC236}">
                  <a16:creationId xmlns:a16="http://schemas.microsoft.com/office/drawing/2014/main" id="{7113651F-76EB-2514-5A7E-5F2ED9568979}"/>
                </a:ext>
                <a:ext uri="{C183D7F6-B498-43B3-948B-1728B52AA6E4}">
                  <adec:decorative xmlns:adec="http://schemas.microsoft.com/office/drawing/2017/decorative" val="1"/>
                </a:ext>
              </a:extLst>
            </p:cNvPr>
            <p:cNvSpPr/>
            <p:nvPr/>
          </p:nvSpPr>
          <p:spPr>
            <a:xfrm>
              <a:off x="2813270" y="640131"/>
              <a:ext cx="1028512" cy="291354"/>
            </a:xfrm>
            <a:custGeom>
              <a:avLst/>
              <a:gdLst>
                <a:gd name="connsiteX0" fmla="*/ 884604 w 1028512"/>
                <a:gd name="connsiteY0" fmla="*/ 0 h 291354"/>
                <a:gd name="connsiteX1" fmla="*/ 143909 w 1028512"/>
                <a:gd name="connsiteY1" fmla="*/ 0 h 291354"/>
                <a:gd name="connsiteX2" fmla="*/ 0 w 1028512"/>
                <a:gd name="connsiteY2" fmla="*/ 143904 h 291354"/>
                <a:gd name="connsiteX3" fmla="*/ 0 w 1028512"/>
                <a:gd name="connsiteY3" fmla="*/ 147450 h 291354"/>
                <a:gd name="connsiteX4" fmla="*/ 143909 w 1028512"/>
                <a:gd name="connsiteY4" fmla="*/ 291354 h 291354"/>
                <a:gd name="connsiteX5" fmla="*/ 884604 w 1028512"/>
                <a:gd name="connsiteY5" fmla="*/ 291354 h 291354"/>
                <a:gd name="connsiteX6" fmla="*/ 1028512 w 1028512"/>
                <a:gd name="connsiteY6" fmla="*/ 147450 h 291354"/>
                <a:gd name="connsiteX7" fmla="*/ 1028512 w 1028512"/>
                <a:gd name="connsiteY7" fmla="*/ 143904 h 291354"/>
                <a:gd name="connsiteX8" fmla="*/ 884604 w 1028512"/>
                <a:gd name="connsiteY8"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4">
                  <a:moveTo>
                    <a:pt x="884604" y="0"/>
                  </a:moveTo>
                  <a:lnTo>
                    <a:pt x="143909" y="0"/>
                  </a:lnTo>
                  <a:cubicBezTo>
                    <a:pt x="64436" y="0"/>
                    <a:pt x="0" y="64436"/>
                    <a:pt x="0" y="143904"/>
                  </a:cubicBezTo>
                  <a:lnTo>
                    <a:pt x="0" y="147450"/>
                  </a:lnTo>
                  <a:cubicBezTo>
                    <a:pt x="0" y="226933"/>
                    <a:pt x="64436" y="291354"/>
                    <a:pt x="143909" y="291354"/>
                  </a:cubicBezTo>
                  <a:lnTo>
                    <a:pt x="884604" y="291354"/>
                  </a:lnTo>
                  <a:cubicBezTo>
                    <a:pt x="964087" y="291354"/>
                    <a:pt x="1028512" y="226933"/>
                    <a:pt x="1028512" y="147450"/>
                  </a:cubicBezTo>
                  <a:lnTo>
                    <a:pt x="1028512" y="143904"/>
                  </a:lnTo>
                  <a:cubicBezTo>
                    <a:pt x="1028512" y="64436"/>
                    <a:pt x="964087" y="0"/>
                    <a:pt x="884604" y="0"/>
                  </a:cubicBezTo>
                  <a:close/>
                </a:path>
              </a:pathLst>
            </a:custGeom>
            <a:grpFill/>
            <a:ln w="360" cap="flat">
              <a:noFill/>
              <a:prstDash val="solid"/>
              <a:miter/>
            </a:ln>
          </p:spPr>
          <p:txBody>
            <a:bodyPr rtlCol="0" anchor="ctr"/>
            <a:lstStyle/>
            <a:p>
              <a:endParaRPr lang="fi-FI" sz="900"/>
            </a:p>
          </p:txBody>
        </p:sp>
        <p:sp>
          <p:nvSpPr>
            <p:cNvPr id="132" name="Vapaamuotoinen: Muoto 131">
              <a:extLst>
                <a:ext uri="{FF2B5EF4-FFF2-40B4-BE49-F238E27FC236}">
                  <a16:creationId xmlns:a16="http://schemas.microsoft.com/office/drawing/2014/main" id="{D3D6DCF7-49F3-1919-8A6C-76ACFC8CA850}"/>
                </a:ext>
                <a:ext uri="{C183D7F6-B498-43B3-948B-1728B52AA6E4}">
                  <adec:decorative xmlns:adec="http://schemas.microsoft.com/office/drawing/2017/decorative" val="1"/>
                </a:ext>
              </a:extLst>
            </p:cNvPr>
            <p:cNvSpPr/>
            <p:nvPr/>
          </p:nvSpPr>
          <p:spPr>
            <a:xfrm>
              <a:off x="1796326" y="1186827"/>
              <a:ext cx="906265" cy="291357"/>
            </a:xfrm>
            <a:custGeom>
              <a:avLst/>
              <a:gdLst>
                <a:gd name="connsiteX0" fmla="*/ 760581 w 906265"/>
                <a:gd name="connsiteY0" fmla="*/ 0 h 291357"/>
                <a:gd name="connsiteX1" fmla="*/ 147970 w 906265"/>
                <a:gd name="connsiteY1" fmla="*/ 0 h 291357"/>
                <a:gd name="connsiteX2" fmla="*/ 4468 w 906265"/>
                <a:gd name="connsiteY2" fmla="*/ 109148 h 291357"/>
                <a:gd name="connsiteX3" fmla="*/ 145684 w 906265"/>
                <a:gd name="connsiteY3" fmla="*/ 291358 h 291357"/>
                <a:gd name="connsiteX4" fmla="*/ 758296 w 906265"/>
                <a:gd name="connsiteY4" fmla="*/ 291358 h 291357"/>
                <a:gd name="connsiteX5" fmla="*/ 901797 w 906265"/>
                <a:gd name="connsiteY5" fmla="*/ 182220 h 291357"/>
                <a:gd name="connsiteX6" fmla="*/ 760581 w 90626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5" h="291357">
                  <a:moveTo>
                    <a:pt x="760581" y="0"/>
                  </a:moveTo>
                  <a:lnTo>
                    <a:pt x="147970" y="0"/>
                  </a:lnTo>
                  <a:cubicBezTo>
                    <a:pt x="81047" y="0"/>
                    <a:pt x="20379" y="44140"/>
                    <a:pt x="4468" y="109148"/>
                  </a:cubicBezTo>
                  <a:cubicBezTo>
                    <a:pt x="-19038" y="205219"/>
                    <a:pt x="53451" y="291358"/>
                    <a:pt x="145684" y="291358"/>
                  </a:cubicBezTo>
                  <a:lnTo>
                    <a:pt x="758296" y="291358"/>
                  </a:lnTo>
                  <a:cubicBezTo>
                    <a:pt x="825219" y="291358"/>
                    <a:pt x="885886" y="247214"/>
                    <a:pt x="901797" y="182220"/>
                  </a:cubicBezTo>
                  <a:cubicBezTo>
                    <a:pt x="925304" y="86150"/>
                    <a:pt x="852815" y="0"/>
                    <a:pt x="760581" y="0"/>
                  </a:cubicBezTo>
                  <a:close/>
                </a:path>
              </a:pathLst>
            </a:custGeom>
            <a:grpFill/>
            <a:ln w="360" cap="flat">
              <a:noFill/>
              <a:prstDash val="solid"/>
              <a:miter/>
            </a:ln>
          </p:spPr>
          <p:txBody>
            <a:bodyPr rtlCol="0" anchor="ctr"/>
            <a:lstStyle/>
            <a:p>
              <a:endParaRPr lang="fi-FI" sz="900"/>
            </a:p>
          </p:txBody>
        </p:sp>
        <p:sp>
          <p:nvSpPr>
            <p:cNvPr id="133" name="Vapaamuotoinen: Muoto 132">
              <a:extLst>
                <a:ext uri="{FF2B5EF4-FFF2-40B4-BE49-F238E27FC236}">
                  <a16:creationId xmlns:a16="http://schemas.microsoft.com/office/drawing/2014/main" id="{1210A860-4E9E-3E92-373D-732E1091A72C}"/>
                </a:ext>
                <a:ext uri="{C183D7F6-B498-43B3-948B-1728B52AA6E4}">
                  <adec:decorative xmlns:adec="http://schemas.microsoft.com/office/drawing/2017/decorative" val="1"/>
                </a:ext>
              </a:extLst>
            </p:cNvPr>
            <p:cNvSpPr/>
            <p:nvPr/>
          </p:nvSpPr>
          <p:spPr>
            <a:xfrm>
              <a:off x="2048909" y="1737480"/>
              <a:ext cx="1509055" cy="291357"/>
            </a:xfrm>
            <a:custGeom>
              <a:avLst/>
              <a:gdLst>
                <a:gd name="connsiteX0" fmla="*/ 145680 w 1509055"/>
                <a:gd name="connsiteY0" fmla="*/ 291358 h 291357"/>
                <a:gd name="connsiteX1" fmla="*/ 1361100 w 1509055"/>
                <a:gd name="connsiteY1" fmla="*/ 291358 h 291357"/>
                <a:gd name="connsiteX2" fmla="*/ 1504587 w 1509055"/>
                <a:gd name="connsiteY2" fmla="*/ 182209 h 291357"/>
                <a:gd name="connsiteX3" fmla="*/ 1363372 w 1509055"/>
                <a:gd name="connsiteY3" fmla="*/ 0 h 291357"/>
                <a:gd name="connsiteX4" fmla="*/ 147966 w 1509055"/>
                <a:gd name="connsiteY4" fmla="*/ 0 h 291357"/>
                <a:gd name="connsiteX5" fmla="*/ 4464 w 1509055"/>
                <a:gd name="connsiteY5" fmla="*/ 109138 h 291357"/>
                <a:gd name="connsiteX6" fmla="*/ 145680 w 1509055"/>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5" h="291357">
                  <a:moveTo>
                    <a:pt x="145680" y="291358"/>
                  </a:moveTo>
                  <a:lnTo>
                    <a:pt x="1361100" y="291358"/>
                  </a:lnTo>
                  <a:cubicBezTo>
                    <a:pt x="1428013" y="291358"/>
                    <a:pt x="1488676" y="247217"/>
                    <a:pt x="1504587" y="182209"/>
                  </a:cubicBezTo>
                  <a:cubicBezTo>
                    <a:pt x="1528094" y="86139"/>
                    <a:pt x="1455609" y="0"/>
                    <a:pt x="1363372" y="0"/>
                  </a:cubicBezTo>
                  <a:lnTo>
                    <a:pt x="147966" y="0"/>
                  </a:lnTo>
                  <a:cubicBezTo>
                    <a:pt x="81042" y="0"/>
                    <a:pt x="20379"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34" name="Vapaamuotoinen: Muoto 133">
              <a:extLst>
                <a:ext uri="{FF2B5EF4-FFF2-40B4-BE49-F238E27FC236}">
                  <a16:creationId xmlns:a16="http://schemas.microsoft.com/office/drawing/2014/main" id="{F238E293-7021-B746-0237-2C4942ED32E6}"/>
                </a:ext>
                <a:ext uri="{C183D7F6-B498-43B3-948B-1728B52AA6E4}">
                  <adec:decorative xmlns:adec="http://schemas.microsoft.com/office/drawing/2017/decorative" val="1"/>
                </a:ext>
              </a:extLst>
            </p:cNvPr>
            <p:cNvSpPr/>
            <p:nvPr/>
          </p:nvSpPr>
          <p:spPr>
            <a:xfrm>
              <a:off x="1411826" y="2291135"/>
              <a:ext cx="1122580" cy="291357"/>
            </a:xfrm>
            <a:custGeom>
              <a:avLst/>
              <a:gdLst>
                <a:gd name="connsiteX0" fmla="*/ 976900 w 1122580"/>
                <a:gd name="connsiteY0" fmla="*/ 0 h 291357"/>
                <a:gd name="connsiteX1" fmla="*/ 147956 w 1122580"/>
                <a:gd name="connsiteY1" fmla="*/ 0 h 291357"/>
                <a:gd name="connsiteX2" fmla="*/ 4469 w 1122580"/>
                <a:gd name="connsiteY2" fmla="*/ 109152 h 291357"/>
                <a:gd name="connsiteX3" fmla="*/ 145671 w 1122580"/>
                <a:gd name="connsiteY3" fmla="*/ 291358 h 291357"/>
                <a:gd name="connsiteX4" fmla="*/ 974614 w 1122580"/>
                <a:gd name="connsiteY4" fmla="*/ 291358 h 291357"/>
                <a:gd name="connsiteX5" fmla="*/ 1118116 w 1122580"/>
                <a:gd name="connsiteY5" fmla="*/ 182224 h 291357"/>
                <a:gd name="connsiteX6" fmla="*/ 976900 w 1122580"/>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0" h="291357">
                  <a:moveTo>
                    <a:pt x="976900" y="0"/>
                  </a:moveTo>
                  <a:lnTo>
                    <a:pt x="147956" y="0"/>
                  </a:lnTo>
                  <a:cubicBezTo>
                    <a:pt x="81047" y="0"/>
                    <a:pt x="20369" y="44144"/>
                    <a:pt x="4469" y="109152"/>
                  </a:cubicBezTo>
                  <a:cubicBezTo>
                    <a:pt x="-19038" y="205219"/>
                    <a:pt x="53437" y="291358"/>
                    <a:pt x="145671" y="291358"/>
                  </a:cubicBezTo>
                  <a:lnTo>
                    <a:pt x="974614" y="291358"/>
                  </a:lnTo>
                  <a:cubicBezTo>
                    <a:pt x="1041541" y="291358"/>
                    <a:pt x="1102205" y="247218"/>
                    <a:pt x="1118116" y="182224"/>
                  </a:cubicBezTo>
                  <a:cubicBezTo>
                    <a:pt x="1141608" y="86153"/>
                    <a:pt x="1069134" y="0"/>
                    <a:pt x="976900" y="0"/>
                  </a:cubicBezTo>
                  <a:close/>
                </a:path>
              </a:pathLst>
            </a:custGeom>
            <a:grpFill/>
            <a:ln w="360" cap="flat">
              <a:noFill/>
              <a:prstDash val="solid"/>
              <a:miter/>
            </a:ln>
          </p:spPr>
          <p:txBody>
            <a:bodyPr rtlCol="0" anchor="ctr"/>
            <a:lstStyle/>
            <a:p>
              <a:endParaRPr lang="fi-FI" sz="900"/>
            </a:p>
          </p:txBody>
        </p:sp>
        <p:sp>
          <p:nvSpPr>
            <p:cNvPr id="135" name="Vapaamuotoinen: Muoto 134">
              <a:extLst>
                <a:ext uri="{FF2B5EF4-FFF2-40B4-BE49-F238E27FC236}">
                  <a16:creationId xmlns:a16="http://schemas.microsoft.com/office/drawing/2014/main" id="{C27DDD15-E2A2-4BF5-6BDB-F1DE336E7D1D}"/>
                </a:ext>
                <a:ext uri="{C183D7F6-B498-43B3-948B-1728B52AA6E4}">
                  <adec:decorative xmlns:adec="http://schemas.microsoft.com/office/drawing/2017/decorative" val="1"/>
                </a:ext>
              </a:extLst>
            </p:cNvPr>
            <p:cNvSpPr/>
            <p:nvPr/>
          </p:nvSpPr>
          <p:spPr>
            <a:xfrm>
              <a:off x="6049284" y="640131"/>
              <a:ext cx="901645" cy="291354"/>
            </a:xfrm>
            <a:custGeom>
              <a:avLst/>
              <a:gdLst>
                <a:gd name="connsiteX0" fmla="*/ 757736 w 901645"/>
                <a:gd name="connsiteY0" fmla="*/ 0 h 291354"/>
                <a:gd name="connsiteX1" fmla="*/ 143908 w 901645"/>
                <a:gd name="connsiteY1" fmla="*/ 0 h 291354"/>
                <a:gd name="connsiteX2" fmla="*/ 0 w 901645"/>
                <a:gd name="connsiteY2" fmla="*/ 143904 h 291354"/>
                <a:gd name="connsiteX3" fmla="*/ 0 w 901645"/>
                <a:gd name="connsiteY3" fmla="*/ 147450 h 291354"/>
                <a:gd name="connsiteX4" fmla="*/ 143908 w 901645"/>
                <a:gd name="connsiteY4" fmla="*/ 291354 h 291354"/>
                <a:gd name="connsiteX5" fmla="*/ 757736 w 901645"/>
                <a:gd name="connsiteY5" fmla="*/ 291354 h 291354"/>
                <a:gd name="connsiteX6" fmla="*/ 901645 w 901645"/>
                <a:gd name="connsiteY6" fmla="*/ 147450 h 291354"/>
                <a:gd name="connsiteX7" fmla="*/ 901645 w 901645"/>
                <a:gd name="connsiteY7" fmla="*/ 143904 h 291354"/>
                <a:gd name="connsiteX8" fmla="*/ 757736 w 901645"/>
                <a:gd name="connsiteY8"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5" h="291354">
                  <a:moveTo>
                    <a:pt x="757736" y="0"/>
                  </a:moveTo>
                  <a:lnTo>
                    <a:pt x="143908" y="0"/>
                  </a:lnTo>
                  <a:cubicBezTo>
                    <a:pt x="64421" y="0"/>
                    <a:pt x="0" y="64436"/>
                    <a:pt x="0" y="143904"/>
                  </a:cubicBezTo>
                  <a:lnTo>
                    <a:pt x="0" y="147450"/>
                  </a:lnTo>
                  <a:cubicBezTo>
                    <a:pt x="0" y="226933"/>
                    <a:pt x="64421" y="291354"/>
                    <a:pt x="143908" y="291354"/>
                  </a:cubicBezTo>
                  <a:lnTo>
                    <a:pt x="757736" y="291354"/>
                  </a:lnTo>
                  <a:cubicBezTo>
                    <a:pt x="837223" y="291354"/>
                    <a:pt x="901645" y="226933"/>
                    <a:pt x="901645" y="147450"/>
                  </a:cubicBezTo>
                  <a:lnTo>
                    <a:pt x="901645" y="143904"/>
                  </a:lnTo>
                  <a:cubicBezTo>
                    <a:pt x="901645" y="64436"/>
                    <a:pt x="837223" y="0"/>
                    <a:pt x="757736" y="0"/>
                  </a:cubicBezTo>
                  <a:close/>
                </a:path>
              </a:pathLst>
            </a:custGeom>
            <a:grpFill/>
            <a:ln w="360" cap="flat">
              <a:noFill/>
              <a:prstDash val="solid"/>
              <a:miter/>
            </a:ln>
          </p:spPr>
          <p:txBody>
            <a:bodyPr rtlCol="0" anchor="ctr"/>
            <a:lstStyle/>
            <a:p>
              <a:endParaRPr lang="fi-FI" sz="900"/>
            </a:p>
          </p:txBody>
        </p:sp>
        <p:sp>
          <p:nvSpPr>
            <p:cNvPr id="136" name="Vapaamuotoinen: Muoto 135">
              <a:extLst>
                <a:ext uri="{FF2B5EF4-FFF2-40B4-BE49-F238E27FC236}">
                  <a16:creationId xmlns:a16="http://schemas.microsoft.com/office/drawing/2014/main" id="{F52F31C1-B585-34A4-DF97-3A0B9FD27E1F}"/>
                </a:ext>
                <a:ext uri="{C183D7F6-B498-43B3-948B-1728B52AA6E4}">
                  <adec:decorative xmlns:adec="http://schemas.microsoft.com/office/drawing/2017/decorative" val="1"/>
                </a:ext>
              </a:extLst>
            </p:cNvPr>
            <p:cNvSpPr/>
            <p:nvPr/>
          </p:nvSpPr>
          <p:spPr>
            <a:xfrm>
              <a:off x="4357943" y="640131"/>
              <a:ext cx="917198" cy="291354"/>
            </a:xfrm>
            <a:custGeom>
              <a:avLst/>
              <a:gdLst>
                <a:gd name="connsiteX0" fmla="*/ 771514 w 917198"/>
                <a:gd name="connsiteY0" fmla="*/ 0 h 291354"/>
                <a:gd name="connsiteX1" fmla="*/ 147970 w 917198"/>
                <a:gd name="connsiteY1" fmla="*/ 0 h 291354"/>
                <a:gd name="connsiteX2" fmla="*/ 4468 w 917198"/>
                <a:gd name="connsiteY2" fmla="*/ 109148 h 291354"/>
                <a:gd name="connsiteX3" fmla="*/ 145684 w 917198"/>
                <a:gd name="connsiteY3" fmla="*/ 291354 h 291354"/>
                <a:gd name="connsiteX4" fmla="*/ 769242 w 917198"/>
                <a:gd name="connsiteY4" fmla="*/ 291354 h 291354"/>
                <a:gd name="connsiteX5" fmla="*/ 912730 w 917198"/>
                <a:gd name="connsiteY5" fmla="*/ 182220 h 291354"/>
                <a:gd name="connsiteX6" fmla="*/ 771514 w 917198"/>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4">
                  <a:moveTo>
                    <a:pt x="771514" y="0"/>
                  </a:moveTo>
                  <a:lnTo>
                    <a:pt x="147970" y="0"/>
                  </a:lnTo>
                  <a:cubicBezTo>
                    <a:pt x="81043" y="0"/>
                    <a:pt x="20379" y="44140"/>
                    <a:pt x="4468" y="109148"/>
                  </a:cubicBezTo>
                  <a:cubicBezTo>
                    <a:pt x="-19038" y="205215"/>
                    <a:pt x="53451" y="291354"/>
                    <a:pt x="145684" y="291354"/>
                  </a:cubicBezTo>
                  <a:lnTo>
                    <a:pt x="769242" y="291354"/>
                  </a:lnTo>
                  <a:cubicBezTo>
                    <a:pt x="836155" y="291354"/>
                    <a:pt x="896819" y="247214"/>
                    <a:pt x="912730" y="182220"/>
                  </a:cubicBezTo>
                  <a:cubicBezTo>
                    <a:pt x="936236" y="86150"/>
                    <a:pt x="863762" y="0"/>
                    <a:pt x="771514" y="0"/>
                  </a:cubicBezTo>
                  <a:close/>
                </a:path>
              </a:pathLst>
            </a:custGeom>
            <a:grpFill/>
            <a:ln w="360" cap="flat">
              <a:noFill/>
              <a:prstDash val="solid"/>
              <a:miter/>
            </a:ln>
          </p:spPr>
          <p:txBody>
            <a:bodyPr rtlCol="0" anchor="ctr"/>
            <a:lstStyle/>
            <a:p>
              <a:endParaRPr lang="fi-FI" sz="900"/>
            </a:p>
          </p:txBody>
        </p:sp>
        <p:sp>
          <p:nvSpPr>
            <p:cNvPr id="137" name="Vapaamuotoinen: Muoto 136">
              <a:extLst>
                <a:ext uri="{FF2B5EF4-FFF2-40B4-BE49-F238E27FC236}">
                  <a16:creationId xmlns:a16="http://schemas.microsoft.com/office/drawing/2014/main" id="{836E6200-B08E-FDB0-D1C0-1A6A382E3331}"/>
                </a:ext>
                <a:ext uri="{C183D7F6-B498-43B3-948B-1728B52AA6E4}">
                  <adec:decorative xmlns:adec="http://schemas.microsoft.com/office/drawing/2017/decorative" val="1"/>
                </a:ext>
              </a:extLst>
            </p:cNvPr>
            <p:cNvSpPr/>
            <p:nvPr/>
          </p:nvSpPr>
          <p:spPr>
            <a:xfrm>
              <a:off x="3513930" y="1186827"/>
              <a:ext cx="1286215" cy="291357"/>
            </a:xfrm>
            <a:custGeom>
              <a:avLst/>
              <a:gdLst>
                <a:gd name="connsiteX0" fmla="*/ 1140532 w 1286215"/>
                <a:gd name="connsiteY0" fmla="*/ 0 h 291357"/>
                <a:gd name="connsiteX1" fmla="*/ 147960 w 1286215"/>
                <a:gd name="connsiteY1" fmla="*/ 0 h 291357"/>
                <a:gd name="connsiteX2" fmla="*/ 4469 w 1286215"/>
                <a:gd name="connsiteY2" fmla="*/ 109148 h 291357"/>
                <a:gd name="connsiteX3" fmla="*/ 145674 w 1286215"/>
                <a:gd name="connsiteY3" fmla="*/ 291358 h 291357"/>
                <a:gd name="connsiteX4" fmla="*/ 1138246 w 1286215"/>
                <a:gd name="connsiteY4" fmla="*/ 291358 h 291357"/>
                <a:gd name="connsiteX5" fmla="*/ 1281748 w 1286215"/>
                <a:gd name="connsiteY5" fmla="*/ 182220 h 291357"/>
                <a:gd name="connsiteX6" fmla="*/ 1140532 w 128621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5" h="291357">
                  <a:moveTo>
                    <a:pt x="1140532" y="0"/>
                  </a:moveTo>
                  <a:lnTo>
                    <a:pt x="147960" y="0"/>
                  </a:lnTo>
                  <a:cubicBezTo>
                    <a:pt x="81033" y="0"/>
                    <a:pt x="20369" y="44140"/>
                    <a:pt x="4469" y="109148"/>
                  </a:cubicBezTo>
                  <a:cubicBezTo>
                    <a:pt x="-19038" y="205219"/>
                    <a:pt x="53437" y="291358"/>
                    <a:pt x="145674" y="291358"/>
                  </a:cubicBezTo>
                  <a:lnTo>
                    <a:pt x="1138246" y="291358"/>
                  </a:lnTo>
                  <a:cubicBezTo>
                    <a:pt x="1205170" y="291358"/>
                    <a:pt x="1265833" y="247214"/>
                    <a:pt x="1281748" y="182220"/>
                  </a:cubicBezTo>
                  <a:cubicBezTo>
                    <a:pt x="1305251" y="86150"/>
                    <a:pt x="1232765" y="0"/>
                    <a:pt x="1140532" y="0"/>
                  </a:cubicBezTo>
                  <a:close/>
                </a:path>
              </a:pathLst>
            </a:custGeom>
            <a:grpFill/>
            <a:ln w="360" cap="flat">
              <a:noFill/>
              <a:prstDash val="solid"/>
              <a:miter/>
            </a:ln>
          </p:spPr>
          <p:txBody>
            <a:bodyPr rtlCol="0" anchor="ctr"/>
            <a:lstStyle/>
            <a:p>
              <a:endParaRPr lang="fi-FI" sz="900"/>
            </a:p>
          </p:txBody>
        </p:sp>
        <p:sp>
          <p:nvSpPr>
            <p:cNvPr id="138" name="Vapaamuotoinen: Muoto 137">
              <a:extLst>
                <a:ext uri="{FF2B5EF4-FFF2-40B4-BE49-F238E27FC236}">
                  <a16:creationId xmlns:a16="http://schemas.microsoft.com/office/drawing/2014/main" id="{495A72F6-E8AC-C5B5-8B61-7BFAC4EC2BB7}"/>
                </a:ext>
                <a:ext uri="{C183D7F6-B498-43B3-948B-1728B52AA6E4}">
                  <adec:decorative xmlns:adec="http://schemas.microsoft.com/office/drawing/2017/decorative" val="1"/>
                </a:ext>
              </a:extLst>
            </p:cNvPr>
            <p:cNvSpPr/>
            <p:nvPr/>
          </p:nvSpPr>
          <p:spPr>
            <a:xfrm>
              <a:off x="4012741" y="1737480"/>
              <a:ext cx="987074" cy="291357"/>
            </a:xfrm>
            <a:custGeom>
              <a:avLst/>
              <a:gdLst>
                <a:gd name="connsiteX0" fmla="*/ 145681 w 987074"/>
                <a:gd name="connsiteY0" fmla="*/ 291358 h 291357"/>
                <a:gd name="connsiteX1" fmla="*/ 839108 w 987074"/>
                <a:gd name="connsiteY1" fmla="*/ 291358 h 291357"/>
                <a:gd name="connsiteX2" fmla="*/ 982609 w 987074"/>
                <a:gd name="connsiteY2" fmla="*/ 182209 h 291357"/>
                <a:gd name="connsiteX3" fmla="*/ 841393 w 987074"/>
                <a:gd name="connsiteY3" fmla="*/ 0 h 291357"/>
                <a:gd name="connsiteX4" fmla="*/ 147967 w 987074"/>
                <a:gd name="connsiteY4" fmla="*/ 0 h 291357"/>
                <a:gd name="connsiteX5" fmla="*/ 4465 w 987074"/>
                <a:gd name="connsiteY5" fmla="*/ 109138 h 291357"/>
                <a:gd name="connsiteX6" fmla="*/ 145681 w 987074"/>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4" h="291357">
                  <a:moveTo>
                    <a:pt x="145681" y="291358"/>
                  </a:moveTo>
                  <a:lnTo>
                    <a:pt x="839108" y="291358"/>
                  </a:lnTo>
                  <a:cubicBezTo>
                    <a:pt x="906035" y="291358"/>
                    <a:pt x="966698" y="247217"/>
                    <a:pt x="982609" y="182209"/>
                  </a:cubicBezTo>
                  <a:cubicBezTo>
                    <a:pt x="1006105" y="86139"/>
                    <a:pt x="933631" y="0"/>
                    <a:pt x="841393" y="0"/>
                  </a:cubicBezTo>
                  <a:lnTo>
                    <a:pt x="147967" y="0"/>
                  </a:lnTo>
                  <a:cubicBezTo>
                    <a:pt x="81040" y="0"/>
                    <a:pt x="20377" y="44144"/>
                    <a:pt x="4465" y="109138"/>
                  </a:cubicBezTo>
                  <a:cubicBezTo>
                    <a:pt x="-19031" y="205208"/>
                    <a:pt x="53444" y="291358"/>
                    <a:pt x="145681" y="291358"/>
                  </a:cubicBezTo>
                  <a:close/>
                </a:path>
              </a:pathLst>
            </a:custGeom>
            <a:grpFill/>
            <a:ln w="360" cap="flat">
              <a:noFill/>
              <a:prstDash val="solid"/>
              <a:miter/>
            </a:ln>
          </p:spPr>
          <p:txBody>
            <a:bodyPr rtlCol="0" anchor="ctr"/>
            <a:lstStyle/>
            <a:p>
              <a:endParaRPr lang="fi-FI" sz="900"/>
            </a:p>
          </p:txBody>
        </p:sp>
        <p:sp>
          <p:nvSpPr>
            <p:cNvPr id="139" name="Vapaamuotoinen: Muoto 138">
              <a:extLst>
                <a:ext uri="{FF2B5EF4-FFF2-40B4-BE49-F238E27FC236}">
                  <a16:creationId xmlns:a16="http://schemas.microsoft.com/office/drawing/2014/main" id="{06EAC371-FE62-155B-620F-D1BA1C328BC9}"/>
                </a:ext>
                <a:ext uri="{C183D7F6-B498-43B3-948B-1728B52AA6E4}">
                  <adec:decorative xmlns:adec="http://schemas.microsoft.com/office/drawing/2017/decorative" val="1"/>
                </a:ext>
              </a:extLst>
            </p:cNvPr>
            <p:cNvSpPr/>
            <p:nvPr/>
          </p:nvSpPr>
          <p:spPr>
            <a:xfrm>
              <a:off x="4795842" y="2291135"/>
              <a:ext cx="726301" cy="291357"/>
            </a:xfrm>
            <a:custGeom>
              <a:avLst/>
              <a:gdLst>
                <a:gd name="connsiteX0" fmla="*/ 580621 w 726301"/>
                <a:gd name="connsiteY0" fmla="*/ 0 h 291357"/>
                <a:gd name="connsiteX1" fmla="*/ 147960 w 726301"/>
                <a:gd name="connsiteY1" fmla="*/ 0 h 291357"/>
                <a:gd name="connsiteX2" fmla="*/ 4469 w 726301"/>
                <a:gd name="connsiteY2" fmla="*/ 109152 h 291357"/>
                <a:gd name="connsiteX3" fmla="*/ 145674 w 726301"/>
                <a:gd name="connsiteY3" fmla="*/ 291358 h 291357"/>
                <a:gd name="connsiteX4" fmla="*/ 578336 w 726301"/>
                <a:gd name="connsiteY4" fmla="*/ 291358 h 291357"/>
                <a:gd name="connsiteX5" fmla="*/ 721837 w 726301"/>
                <a:gd name="connsiteY5" fmla="*/ 182224 h 291357"/>
                <a:gd name="connsiteX6" fmla="*/ 580621 w 726301"/>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7">
                  <a:moveTo>
                    <a:pt x="580621" y="0"/>
                  </a:moveTo>
                  <a:lnTo>
                    <a:pt x="147960" y="0"/>
                  </a:lnTo>
                  <a:cubicBezTo>
                    <a:pt x="81033" y="0"/>
                    <a:pt x="20369" y="44144"/>
                    <a:pt x="4469" y="109152"/>
                  </a:cubicBezTo>
                  <a:cubicBezTo>
                    <a:pt x="-19038" y="205219"/>
                    <a:pt x="53437" y="291358"/>
                    <a:pt x="145674" y="291358"/>
                  </a:cubicBezTo>
                  <a:lnTo>
                    <a:pt x="578336" y="291358"/>
                  </a:lnTo>
                  <a:cubicBezTo>
                    <a:pt x="645259" y="291358"/>
                    <a:pt x="705923" y="247218"/>
                    <a:pt x="721837" y="182224"/>
                  </a:cubicBezTo>
                  <a:cubicBezTo>
                    <a:pt x="745330" y="86153"/>
                    <a:pt x="672855" y="0"/>
                    <a:pt x="580621" y="0"/>
                  </a:cubicBezTo>
                  <a:close/>
                </a:path>
              </a:pathLst>
            </a:custGeom>
            <a:grpFill/>
            <a:ln w="360" cap="flat">
              <a:noFill/>
              <a:prstDash val="solid"/>
              <a:miter/>
            </a:ln>
          </p:spPr>
          <p:txBody>
            <a:bodyPr rtlCol="0" anchor="ctr"/>
            <a:lstStyle/>
            <a:p>
              <a:endParaRPr lang="fi-FI" sz="900"/>
            </a:p>
          </p:txBody>
        </p:sp>
        <p:sp>
          <p:nvSpPr>
            <p:cNvPr id="140" name="Vapaamuotoinen: Muoto 139">
              <a:extLst>
                <a:ext uri="{FF2B5EF4-FFF2-40B4-BE49-F238E27FC236}">
                  <a16:creationId xmlns:a16="http://schemas.microsoft.com/office/drawing/2014/main" id="{2BCF9043-DD08-245B-7971-C5181B98406E}"/>
                </a:ext>
                <a:ext uri="{C183D7F6-B498-43B3-948B-1728B52AA6E4}">
                  <adec:decorative xmlns:adec="http://schemas.microsoft.com/office/drawing/2017/decorative" val="1"/>
                </a:ext>
              </a:extLst>
            </p:cNvPr>
            <p:cNvSpPr/>
            <p:nvPr/>
          </p:nvSpPr>
          <p:spPr>
            <a:xfrm>
              <a:off x="3211499" y="2291138"/>
              <a:ext cx="571446" cy="291357"/>
            </a:xfrm>
            <a:custGeom>
              <a:avLst/>
              <a:gdLst>
                <a:gd name="connsiteX0" fmla="*/ 145680 w 571446"/>
                <a:gd name="connsiteY0" fmla="*/ 291358 h 291357"/>
                <a:gd name="connsiteX1" fmla="*/ 423475 w 571446"/>
                <a:gd name="connsiteY1" fmla="*/ 291358 h 291357"/>
                <a:gd name="connsiteX2" fmla="*/ 566977 w 571446"/>
                <a:gd name="connsiteY2" fmla="*/ 182209 h 291357"/>
                <a:gd name="connsiteX3" fmla="*/ 425761 w 571446"/>
                <a:gd name="connsiteY3" fmla="*/ 0 h 291357"/>
                <a:gd name="connsiteX4" fmla="*/ 147966 w 571446"/>
                <a:gd name="connsiteY4" fmla="*/ 0 h 291357"/>
                <a:gd name="connsiteX5" fmla="*/ 4464 w 571446"/>
                <a:gd name="connsiteY5" fmla="*/ 109138 h 291357"/>
                <a:gd name="connsiteX6" fmla="*/ 145680 w 571446"/>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6" h="291357">
                  <a:moveTo>
                    <a:pt x="145680" y="291358"/>
                  </a:moveTo>
                  <a:lnTo>
                    <a:pt x="423475" y="291358"/>
                  </a:lnTo>
                  <a:cubicBezTo>
                    <a:pt x="490413" y="291358"/>
                    <a:pt x="551077" y="247214"/>
                    <a:pt x="566977" y="182209"/>
                  </a:cubicBezTo>
                  <a:cubicBezTo>
                    <a:pt x="590484" y="86139"/>
                    <a:pt x="518009" y="0"/>
                    <a:pt x="425761" y="0"/>
                  </a:cubicBezTo>
                  <a:lnTo>
                    <a:pt x="147966" y="0"/>
                  </a:lnTo>
                  <a:cubicBezTo>
                    <a:pt x="81042" y="0"/>
                    <a:pt x="20375"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41" name="Vapaamuotoinen: Muoto 140">
              <a:extLst>
                <a:ext uri="{FF2B5EF4-FFF2-40B4-BE49-F238E27FC236}">
                  <a16:creationId xmlns:a16="http://schemas.microsoft.com/office/drawing/2014/main" id="{81859216-08E3-586B-CCC1-4C248B1DF179}"/>
                </a:ext>
                <a:ext uri="{C183D7F6-B498-43B3-948B-1728B52AA6E4}">
                  <adec:decorative xmlns:adec="http://schemas.microsoft.com/office/drawing/2017/decorative" val="1"/>
                </a:ext>
              </a:extLst>
            </p:cNvPr>
            <p:cNvSpPr/>
            <p:nvPr/>
          </p:nvSpPr>
          <p:spPr>
            <a:xfrm>
              <a:off x="9382258" y="1186827"/>
              <a:ext cx="428653" cy="291357"/>
            </a:xfrm>
            <a:custGeom>
              <a:avLst/>
              <a:gdLst>
                <a:gd name="connsiteX0" fmla="*/ 145684 w 428653"/>
                <a:gd name="connsiteY0" fmla="*/ 291358 h 291357"/>
                <a:gd name="connsiteX1" fmla="*/ 280687 w 428653"/>
                <a:gd name="connsiteY1" fmla="*/ 291358 h 291357"/>
                <a:gd name="connsiteX2" fmla="*/ 424189 w 428653"/>
                <a:gd name="connsiteY2" fmla="*/ 182209 h 291357"/>
                <a:gd name="connsiteX3" fmla="*/ 282973 w 428653"/>
                <a:gd name="connsiteY3" fmla="*/ 0 h 291357"/>
                <a:gd name="connsiteX4" fmla="*/ 147970 w 428653"/>
                <a:gd name="connsiteY4" fmla="*/ 0 h 291357"/>
                <a:gd name="connsiteX5" fmla="*/ 4469 w 428653"/>
                <a:gd name="connsiteY5" fmla="*/ 109138 h 291357"/>
                <a:gd name="connsiteX6" fmla="*/ 145684 w 428653"/>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3" h="291357">
                  <a:moveTo>
                    <a:pt x="145684" y="291358"/>
                  </a:moveTo>
                  <a:lnTo>
                    <a:pt x="280687" y="291358"/>
                  </a:lnTo>
                  <a:cubicBezTo>
                    <a:pt x="347614" y="291358"/>
                    <a:pt x="408278" y="247218"/>
                    <a:pt x="424189" y="182209"/>
                  </a:cubicBezTo>
                  <a:cubicBezTo>
                    <a:pt x="447684" y="86139"/>
                    <a:pt x="375210" y="0"/>
                    <a:pt x="282973" y="0"/>
                  </a:cubicBezTo>
                  <a:lnTo>
                    <a:pt x="147970" y="0"/>
                  </a:lnTo>
                  <a:cubicBezTo>
                    <a:pt x="81043" y="0"/>
                    <a:pt x="20379" y="44144"/>
                    <a:pt x="4469" y="109138"/>
                  </a:cubicBezTo>
                  <a:cubicBezTo>
                    <a:pt x="-19038" y="205208"/>
                    <a:pt x="53447" y="291358"/>
                    <a:pt x="145684" y="291358"/>
                  </a:cubicBezTo>
                  <a:close/>
                </a:path>
              </a:pathLst>
            </a:custGeom>
            <a:grpFill/>
            <a:ln w="360" cap="flat">
              <a:noFill/>
              <a:prstDash val="solid"/>
              <a:miter/>
            </a:ln>
          </p:spPr>
          <p:txBody>
            <a:bodyPr rtlCol="0" anchor="ctr"/>
            <a:lstStyle/>
            <a:p>
              <a:endParaRPr lang="fi-FI" sz="900"/>
            </a:p>
          </p:txBody>
        </p:sp>
        <p:sp>
          <p:nvSpPr>
            <p:cNvPr id="142" name="Vapaamuotoinen: Muoto 141">
              <a:extLst>
                <a:ext uri="{FF2B5EF4-FFF2-40B4-BE49-F238E27FC236}">
                  <a16:creationId xmlns:a16="http://schemas.microsoft.com/office/drawing/2014/main" id="{EE1DEBFA-3055-594E-FC3D-43B508F7E8B3}"/>
                </a:ext>
                <a:ext uri="{C183D7F6-B498-43B3-948B-1728B52AA6E4}">
                  <adec:decorative xmlns:adec="http://schemas.microsoft.com/office/drawing/2017/decorative" val="1"/>
                </a:ext>
              </a:extLst>
            </p:cNvPr>
            <p:cNvSpPr/>
            <p:nvPr/>
          </p:nvSpPr>
          <p:spPr>
            <a:xfrm>
              <a:off x="8101566" y="1737480"/>
              <a:ext cx="718137" cy="291357"/>
            </a:xfrm>
            <a:custGeom>
              <a:avLst/>
              <a:gdLst>
                <a:gd name="connsiteX0" fmla="*/ 572454 w 718137"/>
                <a:gd name="connsiteY0" fmla="*/ 0 h 291357"/>
                <a:gd name="connsiteX1" fmla="*/ 147957 w 718137"/>
                <a:gd name="connsiteY1" fmla="*/ 0 h 291357"/>
                <a:gd name="connsiteX2" fmla="*/ 4469 w 718137"/>
                <a:gd name="connsiteY2" fmla="*/ 109138 h 291357"/>
                <a:gd name="connsiteX3" fmla="*/ 145685 w 718137"/>
                <a:gd name="connsiteY3" fmla="*/ 291358 h 291357"/>
                <a:gd name="connsiteX4" fmla="*/ 570168 w 718137"/>
                <a:gd name="connsiteY4" fmla="*/ 291358 h 291357"/>
                <a:gd name="connsiteX5" fmla="*/ 713670 w 718137"/>
                <a:gd name="connsiteY5" fmla="*/ 182220 h 291357"/>
                <a:gd name="connsiteX6" fmla="*/ 572454 w 718137"/>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7" h="291357">
                  <a:moveTo>
                    <a:pt x="572454" y="0"/>
                  </a:moveTo>
                  <a:lnTo>
                    <a:pt x="147957" y="0"/>
                  </a:lnTo>
                  <a:cubicBezTo>
                    <a:pt x="81033" y="0"/>
                    <a:pt x="20369" y="44144"/>
                    <a:pt x="4469" y="109138"/>
                  </a:cubicBezTo>
                  <a:cubicBezTo>
                    <a:pt x="-19037" y="205205"/>
                    <a:pt x="53437" y="291358"/>
                    <a:pt x="145685" y="291358"/>
                  </a:cubicBezTo>
                  <a:lnTo>
                    <a:pt x="570168" y="291358"/>
                  </a:lnTo>
                  <a:cubicBezTo>
                    <a:pt x="637095" y="291358"/>
                    <a:pt x="697758" y="247214"/>
                    <a:pt x="713670" y="182220"/>
                  </a:cubicBezTo>
                  <a:cubicBezTo>
                    <a:pt x="737176" y="86153"/>
                    <a:pt x="664687" y="0"/>
                    <a:pt x="572454" y="0"/>
                  </a:cubicBezTo>
                  <a:close/>
                </a:path>
              </a:pathLst>
            </a:custGeom>
            <a:grpFill/>
            <a:ln w="360" cap="flat">
              <a:noFill/>
              <a:prstDash val="solid"/>
              <a:miter/>
            </a:ln>
          </p:spPr>
          <p:txBody>
            <a:bodyPr rtlCol="0" anchor="ctr"/>
            <a:lstStyle/>
            <a:p>
              <a:endParaRPr lang="fi-FI" sz="900"/>
            </a:p>
          </p:txBody>
        </p:sp>
        <p:sp>
          <p:nvSpPr>
            <p:cNvPr id="143" name="Vapaamuotoinen: Muoto 142">
              <a:extLst>
                <a:ext uri="{FF2B5EF4-FFF2-40B4-BE49-F238E27FC236}">
                  <a16:creationId xmlns:a16="http://schemas.microsoft.com/office/drawing/2014/main" id="{F2C44A3F-9D25-FA0E-6ECE-80019CB13C1B}"/>
                </a:ext>
                <a:ext uri="{C183D7F6-B498-43B3-948B-1728B52AA6E4}">
                  <adec:decorative xmlns:adec="http://schemas.microsoft.com/office/drawing/2017/decorative" val="1"/>
                </a:ext>
              </a:extLst>
            </p:cNvPr>
            <p:cNvSpPr/>
            <p:nvPr/>
          </p:nvSpPr>
          <p:spPr>
            <a:xfrm>
              <a:off x="6777738" y="1186827"/>
              <a:ext cx="811833" cy="291357"/>
            </a:xfrm>
            <a:custGeom>
              <a:avLst/>
              <a:gdLst>
                <a:gd name="connsiteX0" fmla="*/ 666149 w 811833"/>
                <a:gd name="connsiteY0" fmla="*/ 0 h 291357"/>
                <a:gd name="connsiteX1" fmla="*/ 147956 w 811833"/>
                <a:gd name="connsiteY1" fmla="*/ 0 h 291357"/>
                <a:gd name="connsiteX2" fmla="*/ 4469 w 811833"/>
                <a:gd name="connsiteY2" fmla="*/ 109148 h 291357"/>
                <a:gd name="connsiteX3" fmla="*/ 145670 w 811833"/>
                <a:gd name="connsiteY3" fmla="*/ 291358 h 291357"/>
                <a:gd name="connsiteX4" fmla="*/ 663863 w 811833"/>
                <a:gd name="connsiteY4" fmla="*/ 291358 h 291357"/>
                <a:gd name="connsiteX5" fmla="*/ 807365 w 811833"/>
                <a:gd name="connsiteY5" fmla="*/ 182220 h 291357"/>
                <a:gd name="connsiteX6" fmla="*/ 666149 w 811833"/>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3" h="291357">
                  <a:moveTo>
                    <a:pt x="666149" y="0"/>
                  </a:moveTo>
                  <a:lnTo>
                    <a:pt x="147956" y="0"/>
                  </a:lnTo>
                  <a:cubicBezTo>
                    <a:pt x="81044" y="0"/>
                    <a:pt x="20366" y="44140"/>
                    <a:pt x="4469" y="109148"/>
                  </a:cubicBezTo>
                  <a:cubicBezTo>
                    <a:pt x="-19037" y="205219"/>
                    <a:pt x="53437" y="291358"/>
                    <a:pt x="145670" y="291358"/>
                  </a:cubicBezTo>
                  <a:lnTo>
                    <a:pt x="663863" y="291358"/>
                  </a:lnTo>
                  <a:cubicBezTo>
                    <a:pt x="730786" y="291358"/>
                    <a:pt x="791454" y="247214"/>
                    <a:pt x="807365" y="182220"/>
                  </a:cubicBezTo>
                  <a:cubicBezTo>
                    <a:pt x="830872" y="86150"/>
                    <a:pt x="758382" y="0"/>
                    <a:pt x="666149" y="0"/>
                  </a:cubicBezTo>
                  <a:close/>
                </a:path>
              </a:pathLst>
            </a:custGeom>
            <a:grpFill/>
            <a:ln w="360" cap="flat">
              <a:noFill/>
              <a:prstDash val="solid"/>
              <a:miter/>
            </a:ln>
          </p:spPr>
          <p:txBody>
            <a:bodyPr rtlCol="0" anchor="ctr"/>
            <a:lstStyle/>
            <a:p>
              <a:endParaRPr lang="fi-FI" sz="900"/>
            </a:p>
          </p:txBody>
        </p:sp>
        <p:sp>
          <p:nvSpPr>
            <p:cNvPr id="144" name="Vapaamuotoinen: Muoto 143">
              <a:extLst>
                <a:ext uri="{FF2B5EF4-FFF2-40B4-BE49-F238E27FC236}">
                  <a16:creationId xmlns:a16="http://schemas.microsoft.com/office/drawing/2014/main" id="{A8F58AED-42D3-9DB9-6696-C4E37DB77CE6}"/>
                </a:ext>
                <a:ext uri="{C183D7F6-B498-43B3-948B-1728B52AA6E4}">
                  <adec:decorative xmlns:adec="http://schemas.microsoft.com/office/drawing/2017/decorative" val="1"/>
                </a:ext>
              </a:extLst>
            </p:cNvPr>
            <p:cNvSpPr/>
            <p:nvPr/>
          </p:nvSpPr>
          <p:spPr>
            <a:xfrm>
              <a:off x="5652278" y="1737480"/>
              <a:ext cx="809219" cy="291357"/>
            </a:xfrm>
            <a:custGeom>
              <a:avLst/>
              <a:gdLst>
                <a:gd name="connsiteX0" fmla="*/ 145684 w 809219"/>
                <a:gd name="connsiteY0" fmla="*/ 291358 h 291357"/>
                <a:gd name="connsiteX1" fmla="*/ 661260 w 809219"/>
                <a:gd name="connsiteY1" fmla="*/ 291358 h 291357"/>
                <a:gd name="connsiteX2" fmla="*/ 804750 w 809219"/>
                <a:gd name="connsiteY2" fmla="*/ 182209 h 291357"/>
                <a:gd name="connsiteX3" fmla="*/ 663535 w 809219"/>
                <a:gd name="connsiteY3" fmla="*/ 0 h 291357"/>
                <a:gd name="connsiteX4" fmla="*/ 147956 w 809219"/>
                <a:gd name="connsiteY4" fmla="*/ 0 h 291357"/>
                <a:gd name="connsiteX5" fmla="*/ 4468 w 809219"/>
                <a:gd name="connsiteY5" fmla="*/ 109138 h 291357"/>
                <a:gd name="connsiteX6" fmla="*/ 145684 w 809219"/>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9" h="291357">
                  <a:moveTo>
                    <a:pt x="145684" y="291358"/>
                  </a:moveTo>
                  <a:lnTo>
                    <a:pt x="661260" y="291358"/>
                  </a:lnTo>
                  <a:cubicBezTo>
                    <a:pt x="728172" y="291358"/>
                    <a:pt x="788836" y="247217"/>
                    <a:pt x="804750" y="182209"/>
                  </a:cubicBezTo>
                  <a:cubicBezTo>
                    <a:pt x="828257" y="86139"/>
                    <a:pt x="755783" y="0"/>
                    <a:pt x="663535" y="0"/>
                  </a:cubicBezTo>
                  <a:lnTo>
                    <a:pt x="147956" y="0"/>
                  </a:lnTo>
                  <a:cubicBezTo>
                    <a:pt x="81047" y="0"/>
                    <a:pt x="20379" y="44144"/>
                    <a:pt x="4468" y="109138"/>
                  </a:cubicBezTo>
                  <a:cubicBezTo>
                    <a:pt x="-19038" y="205208"/>
                    <a:pt x="53451" y="291358"/>
                    <a:pt x="145684" y="291358"/>
                  </a:cubicBezTo>
                  <a:close/>
                </a:path>
              </a:pathLst>
            </a:custGeom>
            <a:grpFill/>
            <a:ln w="360" cap="flat">
              <a:noFill/>
              <a:prstDash val="solid"/>
              <a:miter/>
            </a:ln>
          </p:spPr>
          <p:txBody>
            <a:bodyPr rtlCol="0" anchor="ctr"/>
            <a:lstStyle/>
            <a:p>
              <a:endParaRPr lang="fi-FI" sz="900"/>
            </a:p>
          </p:txBody>
        </p:sp>
        <p:sp>
          <p:nvSpPr>
            <p:cNvPr id="145" name="Vapaamuotoinen: Muoto 144">
              <a:extLst>
                <a:ext uri="{FF2B5EF4-FFF2-40B4-BE49-F238E27FC236}">
                  <a16:creationId xmlns:a16="http://schemas.microsoft.com/office/drawing/2014/main" id="{5817E6CA-2F8E-7D51-72E3-00545D8890B8}"/>
                </a:ext>
                <a:ext uri="{C183D7F6-B498-43B3-948B-1728B52AA6E4}">
                  <adec:decorative xmlns:adec="http://schemas.microsoft.com/office/drawing/2017/decorative" val="1"/>
                </a:ext>
              </a:extLst>
            </p:cNvPr>
            <p:cNvSpPr/>
            <p:nvPr/>
          </p:nvSpPr>
          <p:spPr>
            <a:xfrm>
              <a:off x="7217702" y="2291135"/>
              <a:ext cx="545148" cy="291357"/>
            </a:xfrm>
            <a:custGeom>
              <a:avLst/>
              <a:gdLst>
                <a:gd name="connsiteX0" fmla="*/ 399465 w 545148"/>
                <a:gd name="connsiteY0" fmla="*/ 0 h 291357"/>
                <a:gd name="connsiteX1" fmla="*/ 147969 w 545148"/>
                <a:gd name="connsiteY1" fmla="*/ 0 h 291357"/>
                <a:gd name="connsiteX2" fmla="*/ 4467 w 545148"/>
                <a:gd name="connsiteY2" fmla="*/ 109152 h 291357"/>
                <a:gd name="connsiteX3" fmla="*/ 145683 w 545148"/>
                <a:gd name="connsiteY3" fmla="*/ 291358 h 291357"/>
                <a:gd name="connsiteX4" fmla="*/ 397179 w 545148"/>
                <a:gd name="connsiteY4" fmla="*/ 291358 h 291357"/>
                <a:gd name="connsiteX5" fmla="*/ 540680 w 545148"/>
                <a:gd name="connsiteY5" fmla="*/ 182224 h 291357"/>
                <a:gd name="connsiteX6" fmla="*/ 399465 w 54514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8" h="291357">
                  <a:moveTo>
                    <a:pt x="399465" y="0"/>
                  </a:moveTo>
                  <a:lnTo>
                    <a:pt x="147969" y="0"/>
                  </a:lnTo>
                  <a:cubicBezTo>
                    <a:pt x="81046" y="0"/>
                    <a:pt x="20382" y="44144"/>
                    <a:pt x="4467" y="109152"/>
                  </a:cubicBezTo>
                  <a:cubicBezTo>
                    <a:pt x="-19035" y="205219"/>
                    <a:pt x="53450" y="291358"/>
                    <a:pt x="145683" y="291358"/>
                  </a:cubicBezTo>
                  <a:lnTo>
                    <a:pt x="397179" y="291358"/>
                  </a:lnTo>
                  <a:cubicBezTo>
                    <a:pt x="464106" y="291358"/>
                    <a:pt x="524770" y="247218"/>
                    <a:pt x="540680" y="182224"/>
                  </a:cubicBezTo>
                  <a:cubicBezTo>
                    <a:pt x="564187" y="86153"/>
                    <a:pt x="491702" y="0"/>
                    <a:pt x="399465" y="0"/>
                  </a:cubicBezTo>
                  <a:close/>
                </a:path>
              </a:pathLst>
            </a:custGeom>
            <a:grpFill/>
            <a:ln w="360" cap="flat">
              <a:noFill/>
              <a:prstDash val="solid"/>
              <a:miter/>
            </a:ln>
          </p:spPr>
          <p:txBody>
            <a:bodyPr rtlCol="0" anchor="ctr"/>
            <a:lstStyle/>
            <a:p>
              <a:endParaRPr lang="fi-FI" sz="900"/>
            </a:p>
          </p:txBody>
        </p:sp>
        <p:sp>
          <p:nvSpPr>
            <p:cNvPr id="146" name="Vapaamuotoinen: Muoto 145">
              <a:extLst>
                <a:ext uri="{FF2B5EF4-FFF2-40B4-BE49-F238E27FC236}">
                  <a16:creationId xmlns:a16="http://schemas.microsoft.com/office/drawing/2014/main" id="{739B96B5-7C70-DD72-83FD-2D4FBA6B66F7}"/>
                </a:ext>
                <a:ext uri="{C183D7F6-B498-43B3-948B-1728B52AA6E4}">
                  <adec:decorative xmlns:adec="http://schemas.microsoft.com/office/drawing/2017/decorative" val="1"/>
                </a:ext>
              </a:extLst>
            </p:cNvPr>
            <p:cNvSpPr/>
            <p:nvPr/>
          </p:nvSpPr>
          <p:spPr>
            <a:xfrm>
              <a:off x="10960172" y="1739388"/>
              <a:ext cx="298360" cy="291357"/>
            </a:xfrm>
            <a:custGeom>
              <a:avLst/>
              <a:gdLst>
                <a:gd name="connsiteX0" fmla="*/ 152680 w 298360"/>
                <a:gd name="connsiteY0" fmla="*/ 0 h 291357"/>
                <a:gd name="connsiteX1" fmla="*/ 147956 w 298360"/>
                <a:gd name="connsiteY1" fmla="*/ 0 h 291357"/>
                <a:gd name="connsiteX2" fmla="*/ 4469 w 298360"/>
                <a:gd name="connsiteY2" fmla="*/ 109148 h 291357"/>
                <a:gd name="connsiteX3" fmla="*/ 145685 w 298360"/>
                <a:gd name="connsiteY3" fmla="*/ 291358 h 291357"/>
                <a:gd name="connsiteX4" fmla="*/ 150393 w 298360"/>
                <a:gd name="connsiteY4" fmla="*/ 291358 h 291357"/>
                <a:gd name="connsiteX5" fmla="*/ 293895 w 298360"/>
                <a:gd name="connsiteY5" fmla="*/ 182220 h 291357"/>
                <a:gd name="connsiteX6" fmla="*/ 152680 w 298360"/>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0" h="291357">
                  <a:moveTo>
                    <a:pt x="152680" y="0"/>
                  </a:moveTo>
                  <a:lnTo>
                    <a:pt x="147956" y="0"/>
                  </a:lnTo>
                  <a:cubicBezTo>
                    <a:pt x="81044" y="0"/>
                    <a:pt x="20380" y="44144"/>
                    <a:pt x="4469" y="109148"/>
                  </a:cubicBezTo>
                  <a:cubicBezTo>
                    <a:pt x="-19038" y="205219"/>
                    <a:pt x="53437" y="291358"/>
                    <a:pt x="145685" y="291358"/>
                  </a:cubicBezTo>
                  <a:lnTo>
                    <a:pt x="150393" y="291358"/>
                  </a:lnTo>
                  <a:cubicBezTo>
                    <a:pt x="217321" y="291358"/>
                    <a:pt x="277984" y="247214"/>
                    <a:pt x="293895" y="182220"/>
                  </a:cubicBezTo>
                  <a:cubicBezTo>
                    <a:pt x="317391" y="86150"/>
                    <a:pt x="244916" y="0"/>
                    <a:pt x="152680" y="0"/>
                  </a:cubicBezTo>
                  <a:close/>
                </a:path>
              </a:pathLst>
            </a:custGeom>
            <a:grpFill/>
            <a:ln w="360" cap="flat">
              <a:noFill/>
              <a:prstDash val="solid"/>
              <a:miter/>
            </a:ln>
          </p:spPr>
          <p:txBody>
            <a:bodyPr rtlCol="0" anchor="ctr"/>
            <a:lstStyle/>
            <a:p>
              <a:endParaRPr lang="fi-FI" sz="900"/>
            </a:p>
          </p:txBody>
        </p:sp>
      </p:gr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6602398" y="2142292"/>
            <a:ext cx="5175841" cy="2387600"/>
          </a:xfrm>
        </p:spPr>
        <p:txBody>
          <a:bodyPr anchor="b"/>
          <a:lstStyle>
            <a:lvl1pPr algn="l">
              <a:lnSpc>
                <a:spcPct val="85000"/>
              </a:lnSpc>
              <a:defRPr sz="4500"/>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6602398" y="4718677"/>
            <a:ext cx="5175841" cy="1046988"/>
          </a:xfrm>
        </p:spPr>
        <p:txBody>
          <a:bodyPr/>
          <a:lstStyle>
            <a:lvl1pPr marL="0" indent="0" algn="l">
              <a:spcBef>
                <a:spcPts val="0"/>
              </a:spcBef>
              <a:spcAft>
                <a:spcPts val="0"/>
              </a:spcAft>
              <a:buNone/>
              <a:defRPr sz="17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endParaRPr lang="en-GB"/>
          </a:p>
        </p:txBody>
      </p:sp>
    </p:spTree>
    <p:extLst>
      <p:ext uri="{BB962C8B-B14F-4D97-AF65-F5344CB8AC3E}">
        <p14:creationId xmlns:p14="http://schemas.microsoft.com/office/powerpoint/2010/main" val="1663186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Otsikkodia 2">
    <p:bg>
      <p:bgPr>
        <a:solidFill>
          <a:srgbClr val="1A3061"/>
        </a:solidFill>
        <a:effectLst/>
      </p:bgPr>
    </p:bg>
    <p:spTree>
      <p:nvGrpSpPr>
        <p:cNvPr id="1" name=""/>
        <p:cNvGrpSpPr/>
        <p:nvPr/>
      </p:nvGrpSpPr>
      <p:grpSpPr>
        <a:xfrm>
          <a:off x="0" y="0"/>
          <a:ext cx="0" cy="0"/>
          <a:chOff x="0" y="0"/>
          <a:chExt cx="0" cy="0"/>
        </a:xfrm>
      </p:grpSpPr>
      <p:grpSp>
        <p:nvGrpSpPr>
          <p:cNvPr id="4" name="Ryhmä 3">
            <a:extLst>
              <a:ext uri="{FF2B5EF4-FFF2-40B4-BE49-F238E27FC236}">
                <a16:creationId xmlns:a16="http://schemas.microsoft.com/office/drawing/2014/main" id="{672302FA-23B2-C4CE-9CA4-2914D95B1148}"/>
              </a:ext>
              <a:ext uri="{C183D7F6-B498-43B3-948B-1728B52AA6E4}">
                <adec:decorative xmlns:adec="http://schemas.microsoft.com/office/drawing/2017/decorative" val="1"/>
              </a:ext>
            </a:extLst>
          </p:cNvPr>
          <p:cNvGrpSpPr/>
          <p:nvPr userDrawn="1"/>
        </p:nvGrpSpPr>
        <p:grpSpPr>
          <a:xfrm>
            <a:off x="9311545" y="325901"/>
            <a:ext cx="2613083" cy="430973"/>
            <a:chOff x="18621877" y="651801"/>
            <a:chExt cx="5225825" cy="861946"/>
          </a:xfrm>
        </p:grpSpPr>
        <p:sp>
          <p:nvSpPr>
            <p:cNvPr id="13" name="Vapaamuotoinen: Muoto 12">
              <a:extLst>
                <a:ext uri="{FF2B5EF4-FFF2-40B4-BE49-F238E27FC236}">
                  <a16:creationId xmlns:a16="http://schemas.microsoft.com/office/drawing/2014/main" id="{350AD8CE-A341-7849-6E71-5448A2CC6041}"/>
                </a:ext>
                <a:ext uri="{C183D7F6-B498-43B3-948B-1728B52AA6E4}">
                  <adec:decorative xmlns:adec="http://schemas.microsoft.com/office/drawing/2017/decorative" val="1"/>
                </a:ext>
              </a:extLst>
            </p:cNvPr>
            <p:cNvSpPr/>
            <p:nvPr/>
          </p:nvSpPr>
          <p:spPr>
            <a:xfrm>
              <a:off x="22749237" y="651942"/>
              <a:ext cx="378331" cy="132158"/>
            </a:xfrm>
            <a:custGeom>
              <a:avLst/>
              <a:gdLst>
                <a:gd name="connsiteX0" fmla="*/ 312254 w 378331"/>
                <a:gd name="connsiteY0" fmla="*/ 0 h 132158"/>
                <a:gd name="connsiteX1" fmla="*/ 67857 w 378331"/>
                <a:gd name="connsiteY1" fmla="*/ 0 h 132158"/>
                <a:gd name="connsiteX2" fmla="*/ 436 w 378331"/>
                <a:gd name="connsiteY2" fmla="*/ 58388 h 132158"/>
                <a:gd name="connsiteX3" fmla="*/ 66079 w 378331"/>
                <a:gd name="connsiteY3" fmla="*/ 132158 h 132158"/>
                <a:gd name="connsiteX4" fmla="*/ 310475 w 378331"/>
                <a:gd name="connsiteY4" fmla="*/ 132158 h 132158"/>
                <a:gd name="connsiteX5" fmla="*/ 377895 w 378331"/>
                <a:gd name="connsiteY5" fmla="*/ 73756 h 132158"/>
                <a:gd name="connsiteX6" fmla="*/ 312254 w 378331"/>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31" h="132158">
                  <a:moveTo>
                    <a:pt x="312254" y="0"/>
                  </a:moveTo>
                  <a:lnTo>
                    <a:pt x="67857" y="0"/>
                  </a:lnTo>
                  <a:cubicBezTo>
                    <a:pt x="33997" y="0"/>
                    <a:pt x="4256" y="24748"/>
                    <a:pt x="436" y="58388"/>
                  </a:cubicBezTo>
                  <a:cubicBezTo>
                    <a:pt x="-4084" y="98252"/>
                    <a:pt x="27114" y="132158"/>
                    <a:pt x="66079" y="132158"/>
                  </a:cubicBezTo>
                  <a:lnTo>
                    <a:pt x="310475" y="132158"/>
                  </a:lnTo>
                  <a:cubicBezTo>
                    <a:pt x="344331" y="132158"/>
                    <a:pt x="374073" y="107410"/>
                    <a:pt x="377895" y="73756"/>
                  </a:cubicBezTo>
                  <a:cubicBezTo>
                    <a:pt x="382417" y="33906"/>
                    <a:pt x="351214" y="0"/>
                    <a:pt x="312254" y="0"/>
                  </a:cubicBezTo>
                  <a:close/>
                </a:path>
              </a:pathLst>
            </a:custGeom>
            <a:solidFill>
              <a:srgbClr val="FFFFFF"/>
            </a:solidFill>
            <a:ln w="360" cap="flat">
              <a:noFill/>
              <a:prstDash val="solid"/>
              <a:miter/>
            </a:ln>
          </p:spPr>
          <p:txBody>
            <a:bodyPr rtlCol="0" anchor="ctr"/>
            <a:lstStyle/>
            <a:p>
              <a:endParaRPr lang="fi-FI" sz="900"/>
            </a:p>
          </p:txBody>
        </p:sp>
        <p:sp>
          <p:nvSpPr>
            <p:cNvPr id="14" name="Vapaamuotoinen: Muoto 13">
              <a:extLst>
                <a:ext uri="{FF2B5EF4-FFF2-40B4-BE49-F238E27FC236}">
                  <a16:creationId xmlns:a16="http://schemas.microsoft.com/office/drawing/2014/main" id="{3053A341-5BE5-75D2-728B-E8ADF7C18E1C}"/>
                </a:ext>
                <a:ext uri="{C183D7F6-B498-43B3-948B-1728B52AA6E4}">
                  <adec:decorative xmlns:adec="http://schemas.microsoft.com/office/drawing/2017/decorative" val="1"/>
                </a:ext>
              </a:extLst>
            </p:cNvPr>
            <p:cNvSpPr/>
            <p:nvPr/>
          </p:nvSpPr>
          <p:spPr>
            <a:xfrm>
              <a:off x="23237987" y="651801"/>
              <a:ext cx="609715" cy="132161"/>
            </a:xfrm>
            <a:custGeom>
              <a:avLst/>
              <a:gdLst>
                <a:gd name="connsiteX0" fmla="*/ 543636 w 609715"/>
                <a:gd name="connsiteY0" fmla="*/ 0 h 132161"/>
                <a:gd name="connsiteX1" fmla="*/ 67857 w 609715"/>
                <a:gd name="connsiteY1" fmla="*/ 0 h 132161"/>
                <a:gd name="connsiteX2" fmla="*/ 436 w 609715"/>
                <a:gd name="connsiteY2" fmla="*/ 58406 h 132161"/>
                <a:gd name="connsiteX3" fmla="*/ 66083 w 609715"/>
                <a:gd name="connsiteY3" fmla="*/ 132162 h 132161"/>
                <a:gd name="connsiteX4" fmla="*/ 541859 w 609715"/>
                <a:gd name="connsiteY4" fmla="*/ 132162 h 132161"/>
                <a:gd name="connsiteX5" fmla="*/ 609279 w 609715"/>
                <a:gd name="connsiteY5" fmla="*/ 73759 h 132161"/>
                <a:gd name="connsiteX6" fmla="*/ 543636 w 609715"/>
                <a:gd name="connsiteY6" fmla="*/ 0 h 13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715" h="132161">
                  <a:moveTo>
                    <a:pt x="543636" y="0"/>
                  </a:moveTo>
                  <a:lnTo>
                    <a:pt x="67857" y="0"/>
                  </a:lnTo>
                  <a:cubicBezTo>
                    <a:pt x="33990" y="0"/>
                    <a:pt x="4259" y="24752"/>
                    <a:pt x="436" y="58406"/>
                  </a:cubicBezTo>
                  <a:cubicBezTo>
                    <a:pt x="-4081" y="98256"/>
                    <a:pt x="27107" y="132162"/>
                    <a:pt x="66083" y="132162"/>
                  </a:cubicBezTo>
                  <a:lnTo>
                    <a:pt x="541859" y="132162"/>
                  </a:lnTo>
                  <a:cubicBezTo>
                    <a:pt x="575714" y="132162"/>
                    <a:pt x="605457" y="107410"/>
                    <a:pt x="609279" y="73759"/>
                  </a:cubicBezTo>
                  <a:cubicBezTo>
                    <a:pt x="613801" y="33906"/>
                    <a:pt x="582598" y="0"/>
                    <a:pt x="543636" y="0"/>
                  </a:cubicBezTo>
                  <a:close/>
                </a:path>
              </a:pathLst>
            </a:custGeom>
            <a:solidFill>
              <a:srgbClr val="FFFFFF"/>
            </a:solidFill>
            <a:ln w="360" cap="flat">
              <a:noFill/>
              <a:prstDash val="solid"/>
              <a:miter/>
            </a:ln>
          </p:spPr>
          <p:txBody>
            <a:bodyPr rtlCol="0" anchor="ctr"/>
            <a:lstStyle/>
            <a:p>
              <a:endParaRPr lang="fi-FI" sz="900"/>
            </a:p>
          </p:txBody>
        </p:sp>
        <p:sp>
          <p:nvSpPr>
            <p:cNvPr id="15" name="Vapaamuotoinen: Muoto 14">
              <a:extLst>
                <a:ext uri="{FF2B5EF4-FFF2-40B4-BE49-F238E27FC236}">
                  <a16:creationId xmlns:a16="http://schemas.microsoft.com/office/drawing/2014/main" id="{5479F0B4-2A1C-7BDF-37D7-58ECF70A35C2}"/>
                </a:ext>
                <a:ext uri="{C183D7F6-B498-43B3-948B-1728B52AA6E4}">
                  <adec:decorative xmlns:adec="http://schemas.microsoft.com/office/drawing/2017/decorative" val="1"/>
                </a:ext>
              </a:extLst>
            </p:cNvPr>
            <p:cNvSpPr/>
            <p:nvPr/>
          </p:nvSpPr>
          <p:spPr>
            <a:xfrm>
              <a:off x="23237986" y="894962"/>
              <a:ext cx="418476" cy="132158"/>
            </a:xfrm>
            <a:custGeom>
              <a:avLst/>
              <a:gdLst>
                <a:gd name="connsiteX0" fmla="*/ 352396 w 418476"/>
                <a:gd name="connsiteY0" fmla="*/ 0 h 132158"/>
                <a:gd name="connsiteX1" fmla="*/ 67858 w 418476"/>
                <a:gd name="connsiteY1" fmla="*/ 0 h 132158"/>
                <a:gd name="connsiteX2" fmla="*/ 437 w 418476"/>
                <a:gd name="connsiteY2" fmla="*/ 58392 h 132158"/>
                <a:gd name="connsiteX3" fmla="*/ 66079 w 418476"/>
                <a:gd name="connsiteY3" fmla="*/ 132158 h 132158"/>
                <a:gd name="connsiteX4" fmla="*/ 350621 w 418476"/>
                <a:gd name="connsiteY4" fmla="*/ 132158 h 132158"/>
                <a:gd name="connsiteX5" fmla="*/ 418041 w 418476"/>
                <a:gd name="connsiteY5" fmla="*/ 73756 h 132158"/>
                <a:gd name="connsiteX6" fmla="*/ 352396 w 418476"/>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476" h="132158">
                  <a:moveTo>
                    <a:pt x="352396" y="0"/>
                  </a:moveTo>
                  <a:lnTo>
                    <a:pt x="67858" y="0"/>
                  </a:lnTo>
                  <a:cubicBezTo>
                    <a:pt x="34002" y="0"/>
                    <a:pt x="4260" y="24748"/>
                    <a:pt x="437" y="58392"/>
                  </a:cubicBezTo>
                  <a:cubicBezTo>
                    <a:pt x="-4084" y="98252"/>
                    <a:pt x="27105" y="132158"/>
                    <a:pt x="66079" y="132158"/>
                  </a:cubicBezTo>
                  <a:lnTo>
                    <a:pt x="350621" y="132158"/>
                  </a:lnTo>
                  <a:cubicBezTo>
                    <a:pt x="384476" y="132158"/>
                    <a:pt x="414219" y="107410"/>
                    <a:pt x="418041" y="73756"/>
                  </a:cubicBezTo>
                  <a:cubicBezTo>
                    <a:pt x="422558" y="33906"/>
                    <a:pt x="391360" y="0"/>
                    <a:pt x="352396" y="0"/>
                  </a:cubicBezTo>
                  <a:close/>
                </a:path>
              </a:pathLst>
            </a:custGeom>
            <a:solidFill>
              <a:srgbClr val="FFFFFF"/>
            </a:solidFill>
            <a:ln w="360" cap="flat">
              <a:noFill/>
              <a:prstDash val="solid"/>
              <a:miter/>
            </a:ln>
          </p:spPr>
          <p:txBody>
            <a:bodyPr rtlCol="0" anchor="ctr"/>
            <a:lstStyle/>
            <a:p>
              <a:endParaRPr lang="fi-FI" sz="900"/>
            </a:p>
          </p:txBody>
        </p:sp>
        <p:sp>
          <p:nvSpPr>
            <p:cNvPr id="16" name="Vapaamuotoinen: Muoto 15">
              <a:extLst>
                <a:ext uri="{FF2B5EF4-FFF2-40B4-BE49-F238E27FC236}">
                  <a16:creationId xmlns:a16="http://schemas.microsoft.com/office/drawing/2014/main" id="{3FF4F1B9-E8B5-D5F2-8860-9BFA35C80180}"/>
                </a:ext>
                <a:ext uri="{C183D7F6-B498-43B3-948B-1728B52AA6E4}">
                  <adec:decorative xmlns:adec="http://schemas.microsoft.com/office/drawing/2017/decorative" val="1"/>
                </a:ext>
              </a:extLst>
            </p:cNvPr>
            <p:cNvSpPr/>
            <p:nvPr/>
          </p:nvSpPr>
          <p:spPr>
            <a:xfrm>
              <a:off x="23237987" y="1138119"/>
              <a:ext cx="227137" cy="132158"/>
            </a:xfrm>
            <a:custGeom>
              <a:avLst/>
              <a:gdLst>
                <a:gd name="connsiteX0" fmla="*/ 66083 w 227137"/>
                <a:gd name="connsiteY0" fmla="*/ 132158 h 132158"/>
                <a:gd name="connsiteX1" fmla="*/ 159280 w 227137"/>
                <a:gd name="connsiteY1" fmla="*/ 132158 h 132158"/>
                <a:gd name="connsiteX2" fmla="*/ 226700 w 227137"/>
                <a:gd name="connsiteY2" fmla="*/ 73766 h 132158"/>
                <a:gd name="connsiteX3" fmla="*/ 161059 w 227137"/>
                <a:gd name="connsiteY3" fmla="*/ 0 h 132158"/>
                <a:gd name="connsiteX4" fmla="*/ 67857 w 227137"/>
                <a:gd name="connsiteY4" fmla="*/ 0 h 132158"/>
                <a:gd name="connsiteX5" fmla="*/ 436 w 227137"/>
                <a:gd name="connsiteY5" fmla="*/ 58388 h 132158"/>
                <a:gd name="connsiteX6" fmla="*/ 66083 w 227137"/>
                <a:gd name="connsiteY6" fmla="*/ 132158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137" h="132158">
                  <a:moveTo>
                    <a:pt x="66083" y="132158"/>
                  </a:moveTo>
                  <a:lnTo>
                    <a:pt x="159280" y="132158"/>
                  </a:lnTo>
                  <a:cubicBezTo>
                    <a:pt x="193146" y="132158"/>
                    <a:pt x="222877" y="107410"/>
                    <a:pt x="226700" y="73766"/>
                  </a:cubicBezTo>
                  <a:cubicBezTo>
                    <a:pt x="231223" y="33906"/>
                    <a:pt x="200034" y="0"/>
                    <a:pt x="161059" y="0"/>
                  </a:cubicBezTo>
                  <a:lnTo>
                    <a:pt x="67857" y="0"/>
                  </a:lnTo>
                  <a:cubicBezTo>
                    <a:pt x="34001" y="0"/>
                    <a:pt x="4259" y="24748"/>
                    <a:pt x="436" y="58388"/>
                  </a:cubicBezTo>
                  <a:cubicBezTo>
                    <a:pt x="-4081" y="98252"/>
                    <a:pt x="27118" y="132158"/>
                    <a:pt x="66083" y="132158"/>
                  </a:cubicBezTo>
                  <a:close/>
                </a:path>
              </a:pathLst>
            </a:custGeom>
            <a:solidFill>
              <a:srgbClr val="FFFFFF"/>
            </a:solidFill>
            <a:ln w="360" cap="flat">
              <a:noFill/>
              <a:prstDash val="solid"/>
              <a:miter/>
            </a:ln>
          </p:spPr>
          <p:txBody>
            <a:bodyPr rtlCol="0" anchor="ctr"/>
            <a:lstStyle/>
            <a:p>
              <a:endParaRPr lang="fi-FI" sz="900"/>
            </a:p>
          </p:txBody>
        </p:sp>
        <p:sp>
          <p:nvSpPr>
            <p:cNvPr id="17" name="Vapaamuotoinen: Muoto 16">
              <a:extLst>
                <a:ext uri="{FF2B5EF4-FFF2-40B4-BE49-F238E27FC236}">
                  <a16:creationId xmlns:a16="http://schemas.microsoft.com/office/drawing/2014/main" id="{E2470B72-FBE7-AAFA-16F5-2D48B70FB32B}"/>
                </a:ext>
                <a:ext uri="{C183D7F6-B498-43B3-948B-1728B52AA6E4}">
                  <adec:decorative xmlns:adec="http://schemas.microsoft.com/office/drawing/2017/decorative" val="1"/>
                </a:ext>
              </a:extLst>
            </p:cNvPr>
            <p:cNvSpPr/>
            <p:nvPr/>
          </p:nvSpPr>
          <p:spPr>
            <a:xfrm>
              <a:off x="23237986" y="1381280"/>
              <a:ext cx="295432" cy="132158"/>
            </a:xfrm>
            <a:custGeom>
              <a:avLst/>
              <a:gdLst>
                <a:gd name="connsiteX0" fmla="*/ 229355 w 295432"/>
                <a:gd name="connsiteY0" fmla="*/ 0 h 132158"/>
                <a:gd name="connsiteX1" fmla="*/ 67858 w 295432"/>
                <a:gd name="connsiteY1" fmla="*/ 0 h 132158"/>
                <a:gd name="connsiteX2" fmla="*/ 437 w 295432"/>
                <a:gd name="connsiteY2" fmla="*/ 58388 h 132158"/>
                <a:gd name="connsiteX3" fmla="*/ 66079 w 295432"/>
                <a:gd name="connsiteY3" fmla="*/ 132158 h 132158"/>
                <a:gd name="connsiteX4" fmla="*/ 227576 w 295432"/>
                <a:gd name="connsiteY4" fmla="*/ 132158 h 132158"/>
                <a:gd name="connsiteX5" fmla="*/ 294996 w 295432"/>
                <a:gd name="connsiteY5" fmla="*/ 73770 h 132158"/>
                <a:gd name="connsiteX6" fmla="*/ 229355 w 295432"/>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32" h="132158">
                  <a:moveTo>
                    <a:pt x="229355" y="0"/>
                  </a:moveTo>
                  <a:lnTo>
                    <a:pt x="67858" y="0"/>
                  </a:lnTo>
                  <a:cubicBezTo>
                    <a:pt x="34002" y="0"/>
                    <a:pt x="4260" y="24748"/>
                    <a:pt x="437" y="58388"/>
                  </a:cubicBezTo>
                  <a:cubicBezTo>
                    <a:pt x="-4084" y="98252"/>
                    <a:pt x="27105" y="132158"/>
                    <a:pt x="66079" y="132158"/>
                  </a:cubicBezTo>
                  <a:lnTo>
                    <a:pt x="227576" y="132158"/>
                  </a:lnTo>
                  <a:cubicBezTo>
                    <a:pt x="261432" y="132158"/>
                    <a:pt x="291174" y="107410"/>
                    <a:pt x="294996" y="73770"/>
                  </a:cubicBezTo>
                  <a:cubicBezTo>
                    <a:pt x="299518" y="33906"/>
                    <a:pt x="268315" y="0"/>
                    <a:pt x="229355" y="0"/>
                  </a:cubicBezTo>
                  <a:close/>
                </a:path>
              </a:pathLst>
            </a:custGeom>
            <a:solidFill>
              <a:srgbClr val="FFFFFF"/>
            </a:solidFill>
            <a:ln w="360" cap="flat">
              <a:noFill/>
              <a:prstDash val="solid"/>
              <a:miter/>
            </a:ln>
          </p:spPr>
          <p:txBody>
            <a:bodyPr rtlCol="0" anchor="ctr"/>
            <a:lstStyle/>
            <a:p>
              <a:endParaRPr lang="fi-FI" sz="900"/>
            </a:p>
          </p:txBody>
        </p:sp>
        <p:sp>
          <p:nvSpPr>
            <p:cNvPr id="18" name="Vapaamuotoinen: Muoto 17">
              <a:extLst>
                <a:ext uri="{FF2B5EF4-FFF2-40B4-BE49-F238E27FC236}">
                  <a16:creationId xmlns:a16="http://schemas.microsoft.com/office/drawing/2014/main" id="{D71CD60F-6990-243B-65EB-1F2F3EBBB32E}"/>
                </a:ext>
                <a:ext uri="{C183D7F6-B498-43B3-948B-1728B52AA6E4}">
                  <adec:decorative xmlns:adec="http://schemas.microsoft.com/office/drawing/2017/decorative" val="1"/>
                </a:ext>
              </a:extLst>
            </p:cNvPr>
            <p:cNvSpPr/>
            <p:nvPr/>
          </p:nvSpPr>
          <p:spPr>
            <a:xfrm>
              <a:off x="19335290" y="1140894"/>
              <a:ext cx="371705" cy="369508"/>
            </a:xfrm>
            <a:custGeom>
              <a:avLst/>
              <a:gdLst>
                <a:gd name="connsiteX0" fmla="*/ 81743 w 371705"/>
                <a:gd name="connsiteY0" fmla="*/ 344948 h 369508"/>
                <a:gd name="connsiteX1" fmla="*/ 21624 w 371705"/>
                <a:gd name="connsiteY1" fmla="*/ 278240 h 369508"/>
                <a:gd name="connsiteX2" fmla="*/ 0 w 371705"/>
                <a:gd name="connsiteY2" fmla="*/ 184024 h 369508"/>
                <a:gd name="connsiteX3" fmla="*/ 21624 w 371705"/>
                <a:gd name="connsiteY3" fmla="*/ 91283 h 369508"/>
                <a:gd name="connsiteX4" fmla="*/ 81743 w 371705"/>
                <a:gd name="connsiteY4" fmla="*/ 24561 h 369508"/>
                <a:gd name="connsiteX5" fmla="*/ 169354 w 371705"/>
                <a:gd name="connsiteY5" fmla="*/ 0 h 369508"/>
                <a:gd name="connsiteX6" fmla="*/ 222513 w 371705"/>
                <a:gd name="connsiteY6" fmla="*/ 9906 h 369508"/>
                <a:gd name="connsiteX7" fmla="*/ 269793 w 371705"/>
                <a:gd name="connsiteY7" fmla="*/ 38859 h 369508"/>
                <a:gd name="connsiteX8" fmla="*/ 299127 w 371705"/>
                <a:gd name="connsiteY8" fmla="*/ 84310 h 369508"/>
                <a:gd name="connsiteX9" fmla="*/ 299127 w 371705"/>
                <a:gd name="connsiteY9" fmla="*/ 284461 h 369508"/>
                <a:gd name="connsiteX10" fmla="*/ 248166 w 371705"/>
                <a:gd name="connsiteY10" fmla="*/ 346776 h 369508"/>
                <a:gd name="connsiteX11" fmla="*/ 169354 w 371705"/>
                <a:gd name="connsiteY11" fmla="*/ 369509 h 369508"/>
                <a:gd name="connsiteX12" fmla="*/ 81743 w 371705"/>
                <a:gd name="connsiteY12" fmla="*/ 344948 h 369508"/>
                <a:gd name="connsiteX13" fmla="*/ 241574 w 371705"/>
                <a:gd name="connsiteY13" fmla="*/ 279698 h 369508"/>
                <a:gd name="connsiteX14" fmla="*/ 278961 w 371705"/>
                <a:gd name="connsiteY14" fmla="*/ 239734 h 369508"/>
                <a:gd name="connsiteX15" fmla="*/ 292525 w 371705"/>
                <a:gd name="connsiteY15" fmla="*/ 184747 h 369508"/>
                <a:gd name="connsiteX16" fmla="*/ 279332 w 371705"/>
                <a:gd name="connsiteY16" fmla="*/ 130128 h 369508"/>
                <a:gd name="connsiteX17" fmla="*/ 241931 w 371705"/>
                <a:gd name="connsiteY17" fmla="*/ 90178 h 369508"/>
                <a:gd name="connsiteX18" fmla="*/ 186954 w 371705"/>
                <a:gd name="connsiteY18" fmla="*/ 75509 h 369508"/>
                <a:gd name="connsiteX19" fmla="*/ 133063 w 371705"/>
                <a:gd name="connsiteY19" fmla="*/ 90178 h 369508"/>
                <a:gd name="connsiteX20" fmla="*/ 95674 w 371705"/>
                <a:gd name="connsiteY20" fmla="*/ 130128 h 369508"/>
                <a:gd name="connsiteX21" fmla="*/ 82110 w 371705"/>
                <a:gd name="connsiteY21" fmla="*/ 184747 h 369508"/>
                <a:gd name="connsiteX22" fmla="*/ 96043 w 371705"/>
                <a:gd name="connsiteY22" fmla="*/ 240115 h 369508"/>
                <a:gd name="connsiteX23" fmla="*/ 133430 w 371705"/>
                <a:gd name="connsiteY23" fmla="*/ 279698 h 369508"/>
                <a:gd name="connsiteX24" fmla="*/ 186954 w 371705"/>
                <a:gd name="connsiteY24" fmla="*/ 294734 h 369508"/>
                <a:gd name="connsiteX25" fmla="*/ 241574 w 371705"/>
                <a:gd name="connsiteY25" fmla="*/ 279698 h 369508"/>
                <a:gd name="connsiteX26" fmla="*/ 292525 w 371705"/>
                <a:gd name="connsiteY26" fmla="*/ 321491 h 369508"/>
                <a:gd name="connsiteX27" fmla="*/ 292525 w 371705"/>
                <a:gd name="connsiteY27" fmla="*/ 282265 h 369508"/>
                <a:gd name="connsiteX28" fmla="*/ 296920 w 371705"/>
                <a:gd name="connsiteY28" fmla="*/ 184024 h 369508"/>
                <a:gd name="connsiteX29" fmla="*/ 292525 w 371705"/>
                <a:gd name="connsiteY29" fmla="*/ 87982 h 369508"/>
                <a:gd name="connsiteX30" fmla="*/ 292525 w 371705"/>
                <a:gd name="connsiteY30" fmla="*/ 8063 h 369508"/>
                <a:gd name="connsiteX31" fmla="*/ 371706 w 371705"/>
                <a:gd name="connsiteY31" fmla="*/ 8063 h 369508"/>
                <a:gd name="connsiteX32" fmla="*/ 371706 w 371705"/>
                <a:gd name="connsiteY32" fmla="*/ 285199 h 369508"/>
                <a:gd name="connsiteX33" fmla="*/ 371706 w 371705"/>
                <a:gd name="connsiteY33" fmla="*/ 323691 h 369508"/>
                <a:gd name="connsiteX34" fmla="*/ 371706 w 371705"/>
                <a:gd name="connsiteY34" fmla="*/ 361445 h 369508"/>
                <a:gd name="connsiteX35" fmla="*/ 292525 w 371705"/>
                <a:gd name="connsiteY35" fmla="*/ 361445 h 369508"/>
                <a:gd name="connsiteX36" fmla="*/ 292525 w 371705"/>
                <a:gd name="connsiteY36" fmla="*/ 321491 h 36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1705" h="369508">
                  <a:moveTo>
                    <a:pt x="81743" y="344948"/>
                  </a:moveTo>
                  <a:cubicBezTo>
                    <a:pt x="56076" y="328579"/>
                    <a:pt x="36037" y="306344"/>
                    <a:pt x="21624" y="278240"/>
                  </a:cubicBezTo>
                  <a:cubicBezTo>
                    <a:pt x="7200" y="250137"/>
                    <a:pt x="0" y="218733"/>
                    <a:pt x="0" y="184024"/>
                  </a:cubicBezTo>
                  <a:cubicBezTo>
                    <a:pt x="0" y="150294"/>
                    <a:pt x="7200" y="119386"/>
                    <a:pt x="21624" y="91283"/>
                  </a:cubicBezTo>
                  <a:cubicBezTo>
                    <a:pt x="36037" y="63179"/>
                    <a:pt x="56076" y="40944"/>
                    <a:pt x="81743" y="24561"/>
                  </a:cubicBezTo>
                  <a:cubicBezTo>
                    <a:pt x="107406" y="8189"/>
                    <a:pt x="136605" y="0"/>
                    <a:pt x="169354" y="0"/>
                  </a:cubicBezTo>
                  <a:cubicBezTo>
                    <a:pt x="186954" y="0"/>
                    <a:pt x="204658" y="3301"/>
                    <a:pt x="222513" y="9906"/>
                  </a:cubicBezTo>
                  <a:cubicBezTo>
                    <a:pt x="240343" y="16498"/>
                    <a:pt x="256102" y="26159"/>
                    <a:pt x="269793" y="38859"/>
                  </a:cubicBezTo>
                  <a:cubicBezTo>
                    <a:pt x="283472" y="51570"/>
                    <a:pt x="293263" y="66722"/>
                    <a:pt x="299127" y="84310"/>
                  </a:cubicBezTo>
                  <a:lnTo>
                    <a:pt x="299127" y="284461"/>
                  </a:lnTo>
                  <a:cubicBezTo>
                    <a:pt x="289833" y="310850"/>
                    <a:pt x="272841" y="331639"/>
                    <a:pt x="248166" y="346776"/>
                  </a:cubicBezTo>
                  <a:cubicBezTo>
                    <a:pt x="223478" y="361928"/>
                    <a:pt x="197218" y="369509"/>
                    <a:pt x="169354" y="369509"/>
                  </a:cubicBezTo>
                  <a:cubicBezTo>
                    <a:pt x="136605" y="369509"/>
                    <a:pt x="107406" y="361330"/>
                    <a:pt x="81743" y="344948"/>
                  </a:cubicBezTo>
                  <a:close/>
                  <a:moveTo>
                    <a:pt x="241574" y="279698"/>
                  </a:moveTo>
                  <a:cubicBezTo>
                    <a:pt x="257449" y="269680"/>
                    <a:pt x="269908" y="256372"/>
                    <a:pt x="278961" y="239734"/>
                  </a:cubicBezTo>
                  <a:cubicBezTo>
                    <a:pt x="288004" y="223139"/>
                    <a:pt x="292525" y="204801"/>
                    <a:pt x="292525" y="184747"/>
                  </a:cubicBezTo>
                  <a:cubicBezTo>
                    <a:pt x="292525" y="165215"/>
                    <a:pt x="288119" y="147007"/>
                    <a:pt x="279332" y="130128"/>
                  </a:cubicBezTo>
                  <a:cubicBezTo>
                    <a:pt x="270531" y="113277"/>
                    <a:pt x="258072" y="99969"/>
                    <a:pt x="241931" y="90178"/>
                  </a:cubicBezTo>
                  <a:cubicBezTo>
                    <a:pt x="225803" y="80412"/>
                    <a:pt x="207477" y="75509"/>
                    <a:pt x="186954" y="75509"/>
                  </a:cubicBezTo>
                  <a:cubicBezTo>
                    <a:pt x="166903" y="75509"/>
                    <a:pt x="148948" y="80412"/>
                    <a:pt x="133063" y="90178"/>
                  </a:cubicBezTo>
                  <a:cubicBezTo>
                    <a:pt x="117173" y="99969"/>
                    <a:pt x="104717" y="113277"/>
                    <a:pt x="95674" y="130128"/>
                  </a:cubicBezTo>
                  <a:cubicBezTo>
                    <a:pt x="86621" y="147007"/>
                    <a:pt x="82110" y="165215"/>
                    <a:pt x="82110" y="184747"/>
                  </a:cubicBezTo>
                  <a:cubicBezTo>
                    <a:pt x="82110" y="205284"/>
                    <a:pt x="86748" y="223733"/>
                    <a:pt x="96043" y="240115"/>
                  </a:cubicBezTo>
                  <a:cubicBezTo>
                    <a:pt x="105312" y="256487"/>
                    <a:pt x="117785" y="269680"/>
                    <a:pt x="133430" y="279698"/>
                  </a:cubicBezTo>
                  <a:cubicBezTo>
                    <a:pt x="149073" y="289720"/>
                    <a:pt x="166903" y="294734"/>
                    <a:pt x="186954" y="294734"/>
                  </a:cubicBezTo>
                  <a:cubicBezTo>
                    <a:pt x="207477" y="294734"/>
                    <a:pt x="225677" y="289720"/>
                    <a:pt x="241574" y="279698"/>
                  </a:cubicBezTo>
                  <a:close/>
                  <a:moveTo>
                    <a:pt x="292525" y="321491"/>
                  </a:moveTo>
                  <a:lnTo>
                    <a:pt x="292525" y="282265"/>
                  </a:lnTo>
                  <a:lnTo>
                    <a:pt x="296920" y="184024"/>
                  </a:lnTo>
                  <a:lnTo>
                    <a:pt x="292525" y="87982"/>
                  </a:lnTo>
                  <a:lnTo>
                    <a:pt x="292525" y="8063"/>
                  </a:lnTo>
                  <a:lnTo>
                    <a:pt x="371706" y="8063"/>
                  </a:lnTo>
                  <a:lnTo>
                    <a:pt x="371706" y="285199"/>
                  </a:lnTo>
                  <a:lnTo>
                    <a:pt x="371706" y="323691"/>
                  </a:lnTo>
                  <a:lnTo>
                    <a:pt x="371706" y="361445"/>
                  </a:lnTo>
                  <a:lnTo>
                    <a:pt x="292525" y="361445"/>
                  </a:lnTo>
                  <a:lnTo>
                    <a:pt x="292525" y="321491"/>
                  </a:lnTo>
                  <a:close/>
                </a:path>
              </a:pathLst>
            </a:custGeom>
            <a:solidFill>
              <a:srgbClr val="FFFFFF"/>
            </a:solidFill>
            <a:ln w="360" cap="flat">
              <a:noFill/>
              <a:prstDash val="solid"/>
              <a:miter/>
            </a:ln>
          </p:spPr>
          <p:txBody>
            <a:bodyPr rtlCol="0" anchor="ctr"/>
            <a:lstStyle/>
            <a:p>
              <a:endParaRPr lang="fi-FI" sz="900"/>
            </a:p>
          </p:txBody>
        </p:sp>
        <p:sp>
          <p:nvSpPr>
            <p:cNvPr id="19" name="Vapaamuotoinen: Muoto 18">
              <a:extLst>
                <a:ext uri="{FF2B5EF4-FFF2-40B4-BE49-F238E27FC236}">
                  <a16:creationId xmlns:a16="http://schemas.microsoft.com/office/drawing/2014/main" id="{84DE95DB-C204-600E-7B03-359CFEB1C6CD}"/>
                </a:ext>
                <a:ext uri="{C183D7F6-B498-43B3-948B-1728B52AA6E4}">
                  <adec:decorative xmlns:adec="http://schemas.microsoft.com/office/drawing/2017/decorative" val="1"/>
                </a:ext>
              </a:extLst>
            </p:cNvPr>
            <p:cNvSpPr/>
            <p:nvPr/>
          </p:nvSpPr>
          <p:spPr>
            <a:xfrm>
              <a:off x="20270542" y="1137961"/>
              <a:ext cx="374640" cy="375376"/>
            </a:xfrm>
            <a:custGeom>
              <a:avLst/>
              <a:gdLst>
                <a:gd name="connsiteX0" fmla="*/ 92741 w 374640"/>
                <a:gd name="connsiteY0" fmla="*/ 350448 h 375376"/>
                <a:gd name="connsiteX1" fmla="*/ 24929 w 374640"/>
                <a:gd name="connsiteY1" fmla="*/ 282632 h 375376"/>
                <a:gd name="connsiteX2" fmla="*/ 0 w 374640"/>
                <a:gd name="connsiteY2" fmla="*/ 186957 h 375376"/>
                <a:gd name="connsiteX3" fmla="*/ 24929 w 374640"/>
                <a:gd name="connsiteY3" fmla="*/ 92744 h 375376"/>
                <a:gd name="connsiteX4" fmla="*/ 92741 w 374640"/>
                <a:gd name="connsiteY4" fmla="*/ 24928 h 375376"/>
                <a:gd name="connsiteX5" fmla="*/ 188421 w 374640"/>
                <a:gd name="connsiteY5" fmla="*/ 0 h 375376"/>
                <a:gd name="connsiteX6" fmla="*/ 282267 w 374640"/>
                <a:gd name="connsiteY6" fmla="*/ 24928 h 375376"/>
                <a:gd name="connsiteX7" fmla="*/ 349712 w 374640"/>
                <a:gd name="connsiteY7" fmla="*/ 93112 h 375376"/>
                <a:gd name="connsiteX8" fmla="*/ 374640 w 374640"/>
                <a:gd name="connsiteY8" fmla="*/ 186957 h 375376"/>
                <a:gd name="connsiteX9" fmla="*/ 349712 w 374640"/>
                <a:gd name="connsiteY9" fmla="*/ 282265 h 375376"/>
                <a:gd name="connsiteX10" fmla="*/ 282267 w 374640"/>
                <a:gd name="connsiteY10" fmla="*/ 350448 h 375376"/>
                <a:gd name="connsiteX11" fmla="*/ 188421 w 374640"/>
                <a:gd name="connsiteY11" fmla="*/ 375376 h 375376"/>
                <a:gd name="connsiteX12" fmla="*/ 92741 w 374640"/>
                <a:gd name="connsiteY12" fmla="*/ 350448 h 375376"/>
                <a:gd name="connsiteX13" fmla="*/ 241197 w 374640"/>
                <a:gd name="connsiteY13" fmla="*/ 283003 h 375376"/>
                <a:gd name="connsiteX14" fmla="*/ 278965 w 374640"/>
                <a:gd name="connsiteY14" fmla="*/ 243038 h 375376"/>
                <a:gd name="connsiteX15" fmla="*/ 292526 w 374640"/>
                <a:gd name="connsiteY15" fmla="*/ 187681 h 375376"/>
                <a:gd name="connsiteX16" fmla="*/ 278595 w 374640"/>
                <a:gd name="connsiteY16" fmla="*/ 132338 h 375376"/>
                <a:gd name="connsiteX17" fmla="*/ 240840 w 374640"/>
                <a:gd name="connsiteY17" fmla="*/ 92017 h 375376"/>
                <a:gd name="connsiteX18" fmla="*/ 187682 w 374640"/>
                <a:gd name="connsiteY18" fmla="*/ 76985 h 375376"/>
                <a:gd name="connsiteX19" fmla="*/ 134168 w 374640"/>
                <a:gd name="connsiteY19" fmla="*/ 92017 h 375376"/>
                <a:gd name="connsiteX20" fmla="*/ 96047 w 374640"/>
                <a:gd name="connsiteY20" fmla="*/ 132338 h 375376"/>
                <a:gd name="connsiteX21" fmla="*/ 82114 w 374640"/>
                <a:gd name="connsiteY21" fmla="*/ 186957 h 375376"/>
                <a:gd name="connsiteX22" fmla="*/ 96047 w 374640"/>
                <a:gd name="connsiteY22" fmla="*/ 243038 h 375376"/>
                <a:gd name="connsiteX23" fmla="*/ 134535 w 374640"/>
                <a:gd name="connsiteY23" fmla="*/ 283003 h 375376"/>
                <a:gd name="connsiteX24" fmla="*/ 187682 w 374640"/>
                <a:gd name="connsiteY24" fmla="*/ 297668 h 375376"/>
                <a:gd name="connsiteX25" fmla="*/ 241197 w 374640"/>
                <a:gd name="connsiteY25" fmla="*/ 283003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4640" h="375376">
                  <a:moveTo>
                    <a:pt x="92741" y="350448"/>
                  </a:moveTo>
                  <a:cubicBezTo>
                    <a:pt x="64145" y="333835"/>
                    <a:pt x="41538" y="311218"/>
                    <a:pt x="24929" y="282632"/>
                  </a:cubicBezTo>
                  <a:cubicBezTo>
                    <a:pt x="8305" y="254035"/>
                    <a:pt x="0" y="222149"/>
                    <a:pt x="0" y="186957"/>
                  </a:cubicBezTo>
                  <a:cubicBezTo>
                    <a:pt x="0" y="152745"/>
                    <a:pt x="8305" y="121341"/>
                    <a:pt x="24929" y="92744"/>
                  </a:cubicBezTo>
                  <a:cubicBezTo>
                    <a:pt x="41538" y="64155"/>
                    <a:pt x="64145" y="41552"/>
                    <a:pt x="92741" y="24928"/>
                  </a:cubicBezTo>
                  <a:cubicBezTo>
                    <a:pt x="121327" y="8319"/>
                    <a:pt x="153228" y="0"/>
                    <a:pt x="188421" y="0"/>
                  </a:cubicBezTo>
                  <a:cubicBezTo>
                    <a:pt x="222633" y="0"/>
                    <a:pt x="253907" y="8319"/>
                    <a:pt x="282267" y="24928"/>
                  </a:cubicBezTo>
                  <a:cubicBezTo>
                    <a:pt x="310597" y="41552"/>
                    <a:pt x="333088" y="64285"/>
                    <a:pt x="349712" y="93112"/>
                  </a:cubicBezTo>
                  <a:cubicBezTo>
                    <a:pt x="366322" y="121964"/>
                    <a:pt x="374640" y="153228"/>
                    <a:pt x="374640" y="186957"/>
                  </a:cubicBezTo>
                  <a:cubicBezTo>
                    <a:pt x="374640" y="221666"/>
                    <a:pt x="366322" y="253438"/>
                    <a:pt x="349712" y="282265"/>
                  </a:cubicBezTo>
                  <a:cubicBezTo>
                    <a:pt x="333088" y="311106"/>
                    <a:pt x="310597" y="333835"/>
                    <a:pt x="282267" y="350448"/>
                  </a:cubicBezTo>
                  <a:cubicBezTo>
                    <a:pt x="253907" y="367057"/>
                    <a:pt x="222633" y="375376"/>
                    <a:pt x="188421" y="375376"/>
                  </a:cubicBezTo>
                  <a:cubicBezTo>
                    <a:pt x="153228" y="375376"/>
                    <a:pt x="121327" y="367057"/>
                    <a:pt x="92741" y="350448"/>
                  </a:cubicBezTo>
                  <a:close/>
                  <a:moveTo>
                    <a:pt x="241197" y="283003"/>
                  </a:moveTo>
                  <a:cubicBezTo>
                    <a:pt x="257338" y="273222"/>
                    <a:pt x="269908" y="259903"/>
                    <a:pt x="278965" y="243038"/>
                  </a:cubicBezTo>
                  <a:cubicBezTo>
                    <a:pt x="287994" y="226173"/>
                    <a:pt x="292526" y="207735"/>
                    <a:pt x="292526" y="187681"/>
                  </a:cubicBezTo>
                  <a:cubicBezTo>
                    <a:pt x="292526" y="167655"/>
                    <a:pt x="287879" y="149203"/>
                    <a:pt x="278595" y="132338"/>
                  </a:cubicBezTo>
                  <a:cubicBezTo>
                    <a:pt x="269300" y="115473"/>
                    <a:pt x="256715" y="102039"/>
                    <a:pt x="240840" y="92017"/>
                  </a:cubicBezTo>
                  <a:cubicBezTo>
                    <a:pt x="224954" y="81999"/>
                    <a:pt x="207225" y="76985"/>
                    <a:pt x="187682" y="76985"/>
                  </a:cubicBezTo>
                  <a:cubicBezTo>
                    <a:pt x="168124" y="76985"/>
                    <a:pt x="150295" y="81999"/>
                    <a:pt x="134168" y="92017"/>
                  </a:cubicBezTo>
                  <a:cubicBezTo>
                    <a:pt x="118041" y="102039"/>
                    <a:pt x="105316" y="115473"/>
                    <a:pt x="96047" y="132338"/>
                  </a:cubicBezTo>
                  <a:cubicBezTo>
                    <a:pt x="86748" y="149203"/>
                    <a:pt x="82114" y="167414"/>
                    <a:pt x="82114" y="186957"/>
                  </a:cubicBezTo>
                  <a:cubicBezTo>
                    <a:pt x="82114" y="207480"/>
                    <a:pt x="86748" y="226173"/>
                    <a:pt x="96047" y="243038"/>
                  </a:cubicBezTo>
                  <a:cubicBezTo>
                    <a:pt x="105316" y="259903"/>
                    <a:pt x="118153" y="273222"/>
                    <a:pt x="134535" y="283003"/>
                  </a:cubicBezTo>
                  <a:cubicBezTo>
                    <a:pt x="150893" y="292780"/>
                    <a:pt x="168622" y="297668"/>
                    <a:pt x="187682" y="297668"/>
                  </a:cubicBezTo>
                  <a:cubicBezTo>
                    <a:pt x="207225" y="297668"/>
                    <a:pt x="225081" y="292780"/>
                    <a:pt x="241197" y="283003"/>
                  </a:cubicBezTo>
                  <a:close/>
                </a:path>
              </a:pathLst>
            </a:custGeom>
            <a:solidFill>
              <a:srgbClr val="FFFFFF"/>
            </a:solidFill>
            <a:ln w="360" cap="flat">
              <a:noFill/>
              <a:prstDash val="solid"/>
              <a:miter/>
            </a:ln>
          </p:spPr>
          <p:txBody>
            <a:bodyPr rtlCol="0" anchor="ctr"/>
            <a:lstStyle/>
            <a:p>
              <a:endParaRPr lang="fi-FI" sz="900"/>
            </a:p>
          </p:txBody>
        </p:sp>
        <p:sp>
          <p:nvSpPr>
            <p:cNvPr id="20" name="Vapaamuotoinen: Muoto 19">
              <a:extLst>
                <a:ext uri="{FF2B5EF4-FFF2-40B4-BE49-F238E27FC236}">
                  <a16:creationId xmlns:a16="http://schemas.microsoft.com/office/drawing/2014/main" id="{505B6006-96B5-C5EB-2A60-45B7813F8C3E}"/>
                </a:ext>
                <a:ext uri="{C183D7F6-B498-43B3-948B-1728B52AA6E4}">
                  <adec:decorative xmlns:adec="http://schemas.microsoft.com/office/drawing/2017/decorative" val="1"/>
                </a:ext>
              </a:extLst>
            </p:cNvPr>
            <p:cNvSpPr/>
            <p:nvPr/>
          </p:nvSpPr>
          <p:spPr>
            <a:xfrm>
              <a:off x="22091434" y="1148965"/>
              <a:ext cx="321864" cy="362906"/>
            </a:xfrm>
            <a:custGeom>
              <a:avLst/>
              <a:gdLst>
                <a:gd name="connsiteX0" fmla="*/ 64156 w 321864"/>
                <a:gd name="connsiteY0" fmla="*/ 346042 h 362906"/>
                <a:gd name="connsiteX1" fmla="*/ 17233 w 321864"/>
                <a:gd name="connsiteY1" fmla="*/ 299853 h 362906"/>
                <a:gd name="connsiteX2" fmla="*/ 0 w 321864"/>
                <a:gd name="connsiteY2" fmla="*/ 232408 h 362906"/>
                <a:gd name="connsiteX3" fmla="*/ 0 w 321864"/>
                <a:gd name="connsiteY3" fmla="*/ 0 h 362906"/>
                <a:gd name="connsiteX4" fmla="*/ 81392 w 321864"/>
                <a:gd name="connsiteY4" fmla="*/ 0 h 362906"/>
                <a:gd name="connsiteX5" fmla="*/ 81392 w 321864"/>
                <a:gd name="connsiteY5" fmla="*/ 203074 h 362906"/>
                <a:gd name="connsiteX6" fmla="*/ 101910 w 321864"/>
                <a:gd name="connsiteY6" fmla="*/ 264295 h 362906"/>
                <a:gd name="connsiteX7" fmla="*/ 159096 w 321864"/>
                <a:gd name="connsiteY7" fmla="*/ 286660 h 362906"/>
                <a:gd name="connsiteX8" fmla="*/ 200890 w 321864"/>
                <a:gd name="connsiteY8" fmla="*/ 275663 h 362906"/>
                <a:gd name="connsiteX9" fmla="*/ 230213 w 321864"/>
                <a:gd name="connsiteY9" fmla="*/ 245234 h 362906"/>
                <a:gd name="connsiteX10" fmla="*/ 240488 w 321864"/>
                <a:gd name="connsiteY10" fmla="*/ 200154 h 362906"/>
                <a:gd name="connsiteX11" fmla="*/ 240488 w 321864"/>
                <a:gd name="connsiteY11" fmla="*/ 0 h 362906"/>
                <a:gd name="connsiteX12" fmla="*/ 321864 w 321864"/>
                <a:gd name="connsiteY12" fmla="*/ 0 h 362906"/>
                <a:gd name="connsiteX13" fmla="*/ 321864 w 321864"/>
                <a:gd name="connsiteY13" fmla="*/ 273467 h 362906"/>
                <a:gd name="connsiteX14" fmla="*/ 321864 w 321864"/>
                <a:gd name="connsiteY14" fmla="*/ 313784 h 362906"/>
                <a:gd name="connsiteX15" fmla="*/ 321864 w 321864"/>
                <a:gd name="connsiteY15" fmla="*/ 353367 h 362906"/>
                <a:gd name="connsiteX16" fmla="*/ 242683 w 321864"/>
                <a:gd name="connsiteY16" fmla="*/ 353367 h 362906"/>
                <a:gd name="connsiteX17" fmla="*/ 242683 w 321864"/>
                <a:gd name="connsiteY17" fmla="*/ 277124 h 362906"/>
                <a:gd name="connsiteX18" fmla="*/ 250009 w 321864"/>
                <a:gd name="connsiteY18" fmla="*/ 277124 h 362906"/>
                <a:gd name="connsiteX19" fmla="*/ 203824 w 321864"/>
                <a:gd name="connsiteY19" fmla="*/ 340912 h 362906"/>
                <a:gd name="connsiteX20" fmla="*/ 130510 w 321864"/>
                <a:gd name="connsiteY20" fmla="*/ 362907 h 362906"/>
                <a:gd name="connsiteX21" fmla="*/ 64156 w 321864"/>
                <a:gd name="connsiteY21" fmla="*/ 346042 h 36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1864" h="362906">
                  <a:moveTo>
                    <a:pt x="64156" y="346042"/>
                  </a:moveTo>
                  <a:cubicBezTo>
                    <a:pt x="44360" y="334803"/>
                    <a:pt x="28712" y="319411"/>
                    <a:pt x="17233" y="299853"/>
                  </a:cubicBezTo>
                  <a:cubicBezTo>
                    <a:pt x="5741" y="280310"/>
                    <a:pt x="0" y="257819"/>
                    <a:pt x="0" y="232408"/>
                  </a:cubicBezTo>
                  <a:lnTo>
                    <a:pt x="0" y="0"/>
                  </a:lnTo>
                  <a:lnTo>
                    <a:pt x="81392" y="0"/>
                  </a:lnTo>
                  <a:lnTo>
                    <a:pt x="81392" y="203074"/>
                  </a:lnTo>
                  <a:cubicBezTo>
                    <a:pt x="81392" y="228992"/>
                    <a:pt x="88220" y="249388"/>
                    <a:pt x="101910" y="264295"/>
                  </a:cubicBezTo>
                  <a:cubicBezTo>
                    <a:pt x="115590" y="279205"/>
                    <a:pt x="134650" y="286660"/>
                    <a:pt x="159096" y="286660"/>
                  </a:cubicBezTo>
                  <a:cubicBezTo>
                    <a:pt x="174248" y="286660"/>
                    <a:pt x="188179" y="282988"/>
                    <a:pt x="200890" y="275663"/>
                  </a:cubicBezTo>
                  <a:cubicBezTo>
                    <a:pt x="213601" y="268323"/>
                    <a:pt x="223367" y="258190"/>
                    <a:pt x="230213" y="245234"/>
                  </a:cubicBezTo>
                  <a:cubicBezTo>
                    <a:pt x="237057" y="232293"/>
                    <a:pt x="240488" y="217260"/>
                    <a:pt x="240488" y="200154"/>
                  </a:cubicBezTo>
                  <a:lnTo>
                    <a:pt x="240488" y="0"/>
                  </a:lnTo>
                  <a:lnTo>
                    <a:pt x="321864" y="0"/>
                  </a:lnTo>
                  <a:lnTo>
                    <a:pt x="321864" y="273467"/>
                  </a:lnTo>
                  <a:lnTo>
                    <a:pt x="321864" y="313784"/>
                  </a:lnTo>
                  <a:lnTo>
                    <a:pt x="321864" y="353367"/>
                  </a:lnTo>
                  <a:lnTo>
                    <a:pt x="242683" y="353367"/>
                  </a:lnTo>
                  <a:lnTo>
                    <a:pt x="242683" y="277124"/>
                  </a:lnTo>
                  <a:lnTo>
                    <a:pt x="250009" y="277124"/>
                  </a:lnTo>
                  <a:cubicBezTo>
                    <a:pt x="241211" y="304983"/>
                    <a:pt x="225819" y="326243"/>
                    <a:pt x="203824" y="340912"/>
                  </a:cubicBezTo>
                  <a:cubicBezTo>
                    <a:pt x="181828" y="355578"/>
                    <a:pt x="157382" y="362907"/>
                    <a:pt x="130510" y="362907"/>
                  </a:cubicBezTo>
                  <a:cubicBezTo>
                    <a:pt x="106064" y="362907"/>
                    <a:pt x="83955" y="357280"/>
                    <a:pt x="64156" y="346042"/>
                  </a:cubicBezTo>
                  <a:close/>
                </a:path>
              </a:pathLst>
            </a:custGeom>
            <a:solidFill>
              <a:srgbClr val="FFFFFF"/>
            </a:solidFill>
            <a:ln w="360" cap="flat">
              <a:noFill/>
              <a:prstDash val="solid"/>
              <a:miter/>
            </a:ln>
          </p:spPr>
          <p:txBody>
            <a:bodyPr rtlCol="0" anchor="ctr"/>
            <a:lstStyle/>
            <a:p>
              <a:endParaRPr lang="fi-FI" sz="900"/>
            </a:p>
          </p:txBody>
        </p:sp>
        <p:sp>
          <p:nvSpPr>
            <p:cNvPr id="21" name="Vapaamuotoinen: Muoto 20">
              <a:extLst>
                <a:ext uri="{FF2B5EF4-FFF2-40B4-BE49-F238E27FC236}">
                  <a16:creationId xmlns:a16="http://schemas.microsoft.com/office/drawing/2014/main" id="{A7A18610-02CE-7605-3DAC-9206844E2543}"/>
                </a:ext>
                <a:ext uri="{C183D7F6-B498-43B3-948B-1728B52AA6E4}">
                  <adec:decorative xmlns:adec="http://schemas.microsoft.com/office/drawing/2017/decorative" val="1"/>
                </a:ext>
              </a:extLst>
            </p:cNvPr>
            <p:cNvSpPr/>
            <p:nvPr/>
          </p:nvSpPr>
          <p:spPr>
            <a:xfrm>
              <a:off x="19042556" y="1149124"/>
              <a:ext cx="82114" cy="353216"/>
            </a:xfrm>
            <a:custGeom>
              <a:avLst/>
              <a:gdLst>
                <a:gd name="connsiteX0" fmla="*/ 0 w 82114"/>
                <a:gd name="connsiteY0" fmla="*/ 353216 h 353216"/>
                <a:gd name="connsiteX1" fmla="*/ 82114 w 82114"/>
                <a:gd name="connsiteY1" fmla="*/ 353216 h 353216"/>
                <a:gd name="connsiteX2" fmla="*/ 82114 w 82114"/>
                <a:gd name="connsiteY2" fmla="*/ 0 h 353216"/>
                <a:gd name="connsiteX3" fmla="*/ 0 w 82114"/>
                <a:gd name="connsiteY3" fmla="*/ 0 h 353216"/>
              </a:gdLst>
              <a:ahLst/>
              <a:cxnLst>
                <a:cxn ang="0">
                  <a:pos x="connsiteX0" y="connsiteY0"/>
                </a:cxn>
                <a:cxn ang="0">
                  <a:pos x="connsiteX1" y="connsiteY1"/>
                </a:cxn>
                <a:cxn ang="0">
                  <a:pos x="connsiteX2" y="connsiteY2"/>
                </a:cxn>
                <a:cxn ang="0">
                  <a:pos x="connsiteX3" y="connsiteY3"/>
                </a:cxn>
              </a:cxnLst>
              <a:rect l="l" t="t" r="r" b="b"/>
              <a:pathLst>
                <a:path w="82114" h="353216">
                  <a:moveTo>
                    <a:pt x="0" y="353216"/>
                  </a:moveTo>
                  <a:lnTo>
                    <a:pt x="82114" y="353216"/>
                  </a:lnTo>
                  <a:lnTo>
                    <a:pt x="82114" y="0"/>
                  </a:lnTo>
                  <a:lnTo>
                    <a:pt x="0" y="0"/>
                  </a:lnTo>
                  <a:close/>
                </a:path>
              </a:pathLst>
            </a:custGeom>
            <a:solidFill>
              <a:srgbClr val="FFFFFF"/>
            </a:solidFill>
            <a:ln w="360" cap="flat">
              <a:noFill/>
              <a:prstDash val="solid"/>
              <a:miter/>
            </a:ln>
          </p:spPr>
          <p:txBody>
            <a:bodyPr rtlCol="0" anchor="ctr"/>
            <a:lstStyle/>
            <a:p>
              <a:endParaRPr lang="fi-FI" sz="900"/>
            </a:p>
          </p:txBody>
        </p:sp>
        <p:sp>
          <p:nvSpPr>
            <p:cNvPr id="22" name="Vapaamuotoinen: Muoto 21">
              <a:extLst>
                <a:ext uri="{FF2B5EF4-FFF2-40B4-BE49-F238E27FC236}">
                  <a16:creationId xmlns:a16="http://schemas.microsoft.com/office/drawing/2014/main" id="{079B1F9A-6965-7ABD-A20A-C4852B9C2A1B}"/>
                </a:ext>
                <a:ext uri="{C183D7F6-B498-43B3-948B-1728B52AA6E4}">
                  <adec:decorative xmlns:adec="http://schemas.microsoft.com/office/drawing/2017/decorative" val="1"/>
                </a:ext>
              </a:extLst>
            </p:cNvPr>
            <p:cNvSpPr/>
            <p:nvPr/>
          </p:nvSpPr>
          <p:spPr>
            <a:xfrm>
              <a:off x="19029366" y="999402"/>
              <a:ext cx="109237" cy="103370"/>
            </a:xfrm>
            <a:custGeom>
              <a:avLst/>
              <a:gdLst>
                <a:gd name="connsiteX0" fmla="*/ 54251 w 109237"/>
                <a:gd name="connsiteY0" fmla="*/ 103371 h 103370"/>
                <a:gd name="connsiteX1" fmla="*/ 93112 w 109237"/>
                <a:gd name="connsiteY1" fmla="*/ 87982 h 103370"/>
                <a:gd name="connsiteX2" fmla="*/ 109238 w 109237"/>
                <a:gd name="connsiteY2" fmla="*/ 52780 h 103370"/>
                <a:gd name="connsiteX3" fmla="*/ 92745 w 109237"/>
                <a:gd name="connsiteY3" fmla="*/ 15760 h 103370"/>
                <a:gd name="connsiteX4" fmla="*/ 54251 w 109237"/>
                <a:gd name="connsiteY4" fmla="*/ 0 h 103370"/>
                <a:gd name="connsiteX5" fmla="*/ 16130 w 109237"/>
                <a:gd name="connsiteY5" fmla="*/ 15760 h 103370"/>
                <a:gd name="connsiteX6" fmla="*/ 0 w 109237"/>
                <a:gd name="connsiteY6" fmla="*/ 52780 h 103370"/>
                <a:gd name="connsiteX7" fmla="*/ 16130 w 109237"/>
                <a:gd name="connsiteY7" fmla="*/ 87982 h 103370"/>
                <a:gd name="connsiteX8" fmla="*/ 54251 w 109237"/>
                <a:gd name="connsiteY8" fmla="*/ 103371 h 10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37" h="103370">
                  <a:moveTo>
                    <a:pt x="54251" y="103371"/>
                  </a:moveTo>
                  <a:cubicBezTo>
                    <a:pt x="69389" y="103371"/>
                    <a:pt x="82355" y="98241"/>
                    <a:pt x="93112" y="87982"/>
                  </a:cubicBezTo>
                  <a:cubicBezTo>
                    <a:pt x="103857" y="77708"/>
                    <a:pt x="109238" y="65987"/>
                    <a:pt x="109238" y="52780"/>
                  </a:cubicBezTo>
                  <a:cubicBezTo>
                    <a:pt x="109238" y="38618"/>
                    <a:pt x="103741" y="26275"/>
                    <a:pt x="92745" y="15760"/>
                  </a:cubicBezTo>
                  <a:cubicBezTo>
                    <a:pt x="81747" y="5259"/>
                    <a:pt x="68906" y="0"/>
                    <a:pt x="54251" y="0"/>
                  </a:cubicBezTo>
                  <a:cubicBezTo>
                    <a:pt x="39586" y="0"/>
                    <a:pt x="26872" y="5259"/>
                    <a:pt x="16130" y="15760"/>
                  </a:cubicBezTo>
                  <a:cubicBezTo>
                    <a:pt x="5374" y="26275"/>
                    <a:pt x="0" y="38618"/>
                    <a:pt x="0" y="52780"/>
                  </a:cubicBezTo>
                  <a:cubicBezTo>
                    <a:pt x="0" y="65987"/>
                    <a:pt x="5374" y="77708"/>
                    <a:pt x="16130" y="87982"/>
                  </a:cubicBezTo>
                  <a:cubicBezTo>
                    <a:pt x="26872" y="98241"/>
                    <a:pt x="39586" y="103371"/>
                    <a:pt x="54251" y="103371"/>
                  </a:cubicBezTo>
                  <a:close/>
                </a:path>
              </a:pathLst>
            </a:custGeom>
            <a:solidFill>
              <a:srgbClr val="FFFFFF"/>
            </a:solidFill>
            <a:ln w="360" cap="flat">
              <a:noFill/>
              <a:prstDash val="solid"/>
              <a:miter/>
            </a:ln>
          </p:spPr>
          <p:txBody>
            <a:bodyPr rtlCol="0" anchor="ctr"/>
            <a:lstStyle/>
            <a:p>
              <a:endParaRPr lang="fi-FI" sz="900"/>
            </a:p>
          </p:txBody>
        </p:sp>
        <p:sp>
          <p:nvSpPr>
            <p:cNvPr id="23" name="Vapaamuotoinen: Muoto 22">
              <a:extLst>
                <a:ext uri="{FF2B5EF4-FFF2-40B4-BE49-F238E27FC236}">
                  <a16:creationId xmlns:a16="http://schemas.microsoft.com/office/drawing/2014/main" id="{BD5B49D8-7479-C7EB-3659-DDAF0BF83122}"/>
                </a:ext>
                <a:ext uri="{C183D7F6-B498-43B3-948B-1728B52AA6E4}">
                  <adec:decorative xmlns:adec="http://schemas.microsoft.com/office/drawing/2017/decorative" val="1"/>
                </a:ext>
              </a:extLst>
            </p:cNvPr>
            <p:cNvSpPr/>
            <p:nvPr/>
          </p:nvSpPr>
          <p:spPr>
            <a:xfrm>
              <a:off x="19756400" y="1138371"/>
              <a:ext cx="284612" cy="375376"/>
            </a:xfrm>
            <a:custGeom>
              <a:avLst/>
              <a:gdLst>
                <a:gd name="connsiteX0" fmla="*/ 255645 w 284612"/>
                <a:gd name="connsiteY0" fmla="*/ 185118 h 375376"/>
                <a:gd name="connsiteX1" fmla="*/ 179768 w 284612"/>
                <a:gd name="connsiteY1" fmla="*/ 148821 h 375376"/>
                <a:gd name="connsiteX2" fmla="*/ 146777 w 284612"/>
                <a:gd name="connsiteY2" fmla="*/ 141496 h 375376"/>
                <a:gd name="connsiteX3" fmla="*/ 107918 w 284612"/>
                <a:gd name="connsiteY3" fmla="*/ 127565 h 375376"/>
                <a:gd name="connsiteX4" fmla="*/ 94721 w 284612"/>
                <a:gd name="connsiteY4" fmla="*/ 103371 h 375376"/>
                <a:gd name="connsiteX5" fmla="*/ 108285 w 284612"/>
                <a:gd name="connsiteY5" fmla="*/ 77708 h 375376"/>
                <a:gd name="connsiteX6" fmla="*/ 143844 w 284612"/>
                <a:gd name="connsiteY6" fmla="*/ 67445 h 375376"/>
                <a:gd name="connsiteX7" fmla="*/ 186728 w 284612"/>
                <a:gd name="connsiteY7" fmla="*/ 80642 h 375376"/>
                <a:gd name="connsiteX8" fmla="*/ 208747 w 284612"/>
                <a:gd name="connsiteY8" fmla="*/ 112287 h 375376"/>
                <a:gd name="connsiteX9" fmla="*/ 279141 w 284612"/>
                <a:gd name="connsiteY9" fmla="*/ 85008 h 375376"/>
                <a:gd name="connsiteX10" fmla="*/ 235479 w 284612"/>
                <a:gd name="connsiteY10" fmla="*/ 25652 h 375376"/>
                <a:gd name="connsiteX11" fmla="*/ 146777 w 284612"/>
                <a:gd name="connsiteY11" fmla="*/ 0 h 375376"/>
                <a:gd name="connsiteX12" fmla="*/ 79699 w 284612"/>
                <a:gd name="connsiteY12" fmla="*/ 15022 h 375376"/>
                <a:gd name="connsiteX13" fmla="*/ 33132 w 284612"/>
                <a:gd name="connsiteY13" fmla="*/ 55343 h 375376"/>
                <a:gd name="connsiteX14" fmla="*/ 16278 w 284612"/>
                <a:gd name="connsiteY14" fmla="*/ 110700 h 375376"/>
                <a:gd name="connsiteX15" fmla="*/ 42300 w 284612"/>
                <a:gd name="connsiteY15" fmla="*/ 175946 h 375376"/>
                <a:gd name="connsiteX16" fmla="*/ 121848 w 284612"/>
                <a:gd name="connsiteY16" fmla="*/ 213347 h 375376"/>
                <a:gd name="connsiteX17" fmla="*/ 156302 w 284612"/>
                <a:gd name="connsiteY17" fmla="*/ 221411 h 375376"/>
                <a:gd name="connsiteX18" fmla="*/ 192962 w 284612"/>
                <a:gd name="connsiteY18" fmla="*/ 236065 h 375376"/>
                <a:gd name="connsiteX19" fmla="*/ 205435 w 284612"/>
                <a:gd name="connsiteY19" fmla="*/ 262466 h 375376"/>
                <a:gd name="connsiteX20" fmla="*/ 190766 w 284612"/>
                <a:gd name="connsiteY20" fmla="*/ 293251 h 375376"/>
                <a:gd name="connsiteX21" fmla="*/ 150434 w 284612"/>
                <a:gd name="connsiteY21" fmla="*/ 304983 h 375376"/>
                <a:gd name="connsiteX22" fmla="*/ 96182 w 284612"/>
                <a:gd name="connsiteY22" fmla="*/ 286660 h 375376"/>
                <a:gd name="connsiteX23" fmla="*/ 71243 w 284612"/>
                <a:gd name="connsiteY23" fmla="*/ 247509 h 375376"/>
                <a:gd name="connsiteX24" fmla="*/ 0 w 284612"/>
                <a:gd name="connsiteY24" fmla="*/ 272463 h 375376"/>
                <a:gd name="connsiteX25" fmla="*/ 48902 w 284612"/>
                <a:gd name="connsiteY25" fmla="*/ 346042 h 375376"/>
                <a:gd name="connsiteX26" fmla="*/ 148973 w 284612"/>
                <a:gd name="connsiteY26" fmla="*/ 375376 h 375376"/>
                <a:gd name="connsiteX27" fmla="*/ 219366 w 284612"/>
                <a:gd name="connsiteY27" fmla="*/ 359602 h 375376"/>
                <a:gd name="connsiteX28" fmla="*/ 267381 w 284612"/>
                <a:gd name="connsiteY28" fmla="*/ 316718 h 375376"/>
                <a:gd name="connsiteX29" fmla="*/ 284612 w 284612"/>
                <a:gd name="connsiteY29" fmla="*/ 256598 h 375376"/>
                <a:gd name="connsiteX30" fmla="*/ 255645 w 284612"/>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2" h="375376">
                  <a:moveTo>
                    <a:pt x="255645" y="185118"/>
                  </a:moveTo>
                  <a:cubicBezTo>
                    <a:pt x="236333" y="168253"/>
                    <a:pt x="211047" y="156151"/>
                    <a:pt x="179768" y="148821"/>
                  </a:cubicBezTo>
                  <a:lnTo>
                    <a:pt x="146777" y="141496"/>
                  </a:lnTo>
                  <a:cubicBezTo>
                    <a:pt x="129657" y="137583"/>
                    <a:pt x="116719" y="132946"/>
                    <a:pt x="107918" y="127565"/>
                  </a:cubicBezTo>
                  <a:cubicBezTo>
                    <a:pt x="99116" y="122190"/>
                    <a:pt x="94721" y="114127"/>
                    <a:pt x="94721" y="103371"/>
                  </a:cubicBezTo>
                  <a:cubicBezTo>
                    <a:pt x="94721" y="93112"/>
                    <a:pt x="99232" y="84566"/>
                    <a:pt x="108285" y="77708"/>
                  </a:cubicBezTo>
                  <a:cubicBezTo>
                    <a:pt x="117328" y="70876"/>
                    <a:pt x="129189" y="67445"/>
                    <a:pt x="143844" y="67445"/>
                  </a:cubicBezTo>
                  <a:cubicBezTo>
                    <a:pt x="160453" y="67445"/>
                    <a:pt x="174751" y="71840"/>
                    <a:pt x="186728" y="80642"/>
                  </a:cubicBezTo>
                  <a:cubicBezTo>
                    <a:pt x="197091" y="88259"/>
                    <a:pt x="204417" y="98814"/>
                    <a:pt x="208747" y="112287"/>
                  </a:cubicBezTo>
                  <a:lnTo>
                    <a:pt x="279141" y="85008"/>
                  </a:lnTo>
                  <a:cubicBezTo>
                    <a:pt x="271646" y="61275"/>
                    <a:pt x="257157" y="41462"/>
                    <a:pt x="235479" y="25652"/>
                  </a:cubicBezTo>
                  <a:cubicBezTo>
                    <a:pt x="212023" y="8560"/>
                    <a:pt x="182447" y="0"/>
                    <a:pt x="146777" y="0"/>
                  </a:cubicBezTo>
                  <a:cubicBezTo>
                    <a:pt x="121848" y="0"/>
                    <a:pt x="99483" y="5018"/>
                    <a:pt x="79699" y="15022"/>
                  </a:cubicBezTo>
                  <a:cubicBezTo>
                    <a:pt x="59900" y="25054"/>
                    <a:pt x="44381" y="38492"/>
                    <a:pt x="33132" y="55343"/>
                  </a:cubicBezTo>
                  <a:cubicBezTo>
                    <a:pt x="21894" y="72208"/>
                    <a:pt x="16278" y="90671"/>
                    <a:pt x="16278" y="110700"/>
                  </a:cubicBezTo>
                  <a:cubicBezTo>
                    <a:pt x="16278" y="137583"/>
                    <a:pt x="24954" y="159336"/>
                    <a:pt x="42300" y="175946"/>
                  </a:cubicBezTo>
                  <a:cubicBezTo>
                    <a:pt x="59648" y="192569"/>
                    <a:pt x="86164" y="205043"/>
                    <a:pt x="121848" y="213347"/>
                  </a:cubicBezTo>
                  <a:lnTo>
                    <a:pt x="156302" y="221411"/>
                  </a:lnTo>
                  <a:cubicBezTo>
                    <a:pt x="172439" y="225320"/>
                    <a:pt x="184646" y="230212"/>
                    <a:pt x="192962" y="236065"/>
                  </a:cubicBezTo>
                  <a:cubicBezTo>
                    <a:pt x="201267" y="241933"/>
                    <a:pt x="205435" y="250734"/>
                    <a:pt x="205435" y="262466"/>
                  </a:cubicBezTo>
                  <a:cubicBezTo>
                    <a:pt x="205435" y="275180"/>
                    <a:pt x="200533" y="285440"/>
                    <a:pt x="190766" y="293251"/>
                  </a:cubicBezTo>
                  <a:cubicBezTo>
                    <a:pt x="180975" y="301074"/>
                    <a:pt x="167552" y="304983"/>
                    <a:pt x="150434" y="304983"/>
                  </a:cubicBezTo>
                  <a:cubicBezTo>
                    <a:pt x="128921" y="304983"/>
                    <a:pt x="110851" y="298888"/>
                    <a:pt x="96182" y="286660"/>
                  </a:cubicBezTo>
                  <a:cubicBezTo>
                    <a:pt x="83421" y="276030"/>
                    <a:pt x="75102" y="262974"/>
                    <a:pt x="71243" y="247509"/>
                  </a:cubicBezTo>
                  <a:lnTo>
                    <a:pt x="0" y="272463"/>
                  </a:lnTo>
                  <a:cubicBezTo>
                    <a:pt x="7110" y="303039"/>
                    <a:pt x="23341" y="327625"/>
                    <a:pt x="48902" y="346042"/>
                  </a:cubicBezTo>
                  <a:cubicBezTo>
                    <a:pt x="76030" y="365585"/>
                    <a:pt x="109390" y="375376"/>
                    <a:pt x="148973" y="375376"/>
                  </a:cubicBezTo>
                  <a:cubicBezTo>
                    <a:pt x="175363" y="375376"/>
                    <a:pt x="198830" y="370106"/>
                    <a:pt x="219366" y="359602"/>
                  </a:cubicBezTo>
                  <a:cubicBezTo>
                    <a:pt x="239885" y="349102"/>
                    <a:pt x="255887" y="334800"/>
                    <a:pt x="267381" y="316718"/>
                  </a:cubicBezTo>
                  <a:cubicBezTo>
                    <a:pt x="278861" y="298647"/>
                    <a:pt x="284612" y="278597"/>
                    <a:pt x="284612" y="256598"/>
                  </a:cubicBezTo>
                  <a:cubicBezTo>
                    <a:pt x="284612" y="225806"/>
                    <a:pt x="274950" y="201979"/>
                    <a:pt x="255645" y="185118"/>
                  </a:cubicBezTo>
                  <a:close/>
                </a:path>
              </a:pathLst>
            </a:custGeom>
            <a:solidFill>
              <a:srgbClr val="FFFFFF"/>
            </a:solidFill>
            <a:ln w="360" cap="flat">
              <a:noFill/>
              <a:prstDash val="solid"/>
              <a:miter/>
            </a:ln>
          </p:spPr>
          <p:txBody>
            <a:bodyPr rtlCol="0" anchor="ctr"/>
            <a:lstStyle/>
            <a:p>
              <a:endParaRPr lang="fi-FI" sz="900"/>
            </a:p>
          </p:txBody>
        </p:sp>
        <p:sp>
          <p:nvSpPr>
            <p:cNvPr id="24" name="Vapaamuotoinen: Muoto 23">
              <a:extLst>
                <a:ext uri="{FF2B5EF4-FFF2-40B4-BE49-F238E27FC236}">
                  <a16:creationId xmlns:a16="http://schemas.microsoft.com/office/drawing/2014/main" id="{B51CA7B1-97EE-10FB-F881-D601B0BC9B98}"/>
                </a:ext>
                <a:ext uri="{C183D7F6-B498-43B3-948B-1728B52AA6E4}">
                  <adec:decorative xmlns:adec="http://schemas.microsoft.com/office/drawing/2017/decorative" val="1"/>
                </a:ext>
              </a:extLst>
            </p:cNvPr>
            <p:cNvSpPr/>
            <p:nvPr/>
          </p:nvSpPr>
          <p:spPr>
            <a:xfrm>
              <a:off x="21399694" y="1138371"/>
              <a:ext cx="284612" cy="375376"/>
            </a:xfrm>
            <a:custGeom>
              <a:avLst/>
              <a:gdLst>
                <a:gd name="connsiteX0" fmla="*/ 255645 w 284612"/>
                <a:gd name="connsiteY0" fmla="*/ 185118 h 375376"/>
                <a:gd name="connsiteX1" fmla="*/ 179768 w 284612"/>
                <a:gd name="connsiteY1" fmla="*/ 148821 h 375376"/>
                <a:gd name="connsiteX2" fmla="*/ 146777 w 284612"/>
                <a:gd name="connsiteY2" fmla="*/ 141496 h 375376"/>
                <a:gd name="connsiteX3" fmla="*/ 107918 w 284612"/>
                <a:gd name="connsiteY3" fmla="*/ 127565 h 375376"/>
                <a:gd name="connsiteX4" fmla="*/ 94721 w 284612"/>
                <a:gd name="connsiteY4" fmla="*/ 103371 h 375376"/>
                <a:gd name="connsiteX5" fmla="*/ 108285 w 284612"/>
                <a:gd name="connsiteY5" fmla="*/ 77708 h 375376"/>
                <a:gd name="connsiteX6" fmla="*/ 143844 w 284612"/>
                <a:gd name="connsiteY6" fmla="*/ 67445 h 375376"/>
                <a:gd name="connsiteX7" fmla="*/ 186728 w 284612"/>
                <a:gd name="connsiteY7" fmla="*/ 80642 h 375376"/>
                <a:gd name="connsiteX8" fmla="*/ 208747 w 284612"/>
                <a:gd name="connsiteY8" fmla="*/ 112287 h 375376"/>
                <a:gd name="connsiteX9" fmla="*/ 279141 w 284612"/>
                <a:gd name="connsiteY9" fmla="*/ 85008 h 375376"/>
                <a:gd name="connsiteX10" fmla="*/ 235479 w 284612"/>
                <a:gd name="connsiteY10" fmla="*/ 25652 h 375376"/>
                <a:gd name="connsiteX11" fmla="*/ 146777 w 284612"/>
                <a:gd name="connsiteY11" fmla="*/ 0 h 375376"/>
                <a:gd name="connsiteX12" fmla="*/ 79699 w 284612"/>
                <a:gd name="connsiteY12" fmla="*/ 15022 h 375376"/>
                <a:gd name="connsiteX13" fmla="*/ 33132 w 284612"/>
                <a:gd name="connsiteY13" fmla="*/ 55343 h 375376"/>
                <a:gd name="connsiteX14" fmla="*/ 16278 w 284612"/>
                <a:gd name="connsiteY14" fmla="*/ 110700 h 375376"/>
                <a:gd name="connsiteX15" fmla="*/ 42300 w 284612"/>
                <a:gd name="connsiteY15" fmla="*/ 175946 h 375376"/>
                <a:gd name="connsiteX16" fmla="*/ 121848 w 284612"/>
                <a:gd name="connsiteY16" fmla="*/ 213347 h 375376"/>
                <a:gd name="connsiteX17" fmla="*/ 156302 w 284612"/>
                <a:gd name="connsiteY17" fmla="*/ 221411 h 375376"/>
                <a:gd name="connsiteX18" fmla="*/ 192962 w 284612"/>
                <a:gd name="connsiteY18" fmla="*/ 236065 h 375376"/>
                <a:gd name="connsiteX19" fmla="*/ 205435 w 284612"/>
                <a:gd name="connsiteY19" fmla="*/ 262466 h 375376"/>
                <a:gd name="connsiteX20" fmla="*/ 190766 w 284612"/>
                <a:gd name="connsiteY20" fmla="*/ 293251 h 375376"/>
                <a:gd name="connsiteX21" fmla="*/ 150434 w 284612"/>
                <a:gd name="connsiteY21" fmla="*/ 304983 h 375376"/>
                <a:gd name="connsiteX22" fmla="*/ 96182 w 284612"/>
                <a:gd name="connsiteY22" fmla="*/ 286660 h 375376"/>
                <a:gd name="connsiteX23" fmla="*/ 71228 w 284612"/>
                <a:gd name="connsiteY23" fmla="*/ 247509 h 375376"/>
                <a:gd name="connsiteX24" fmla="*/ 0 w 284612"/>
                <a:gd name="connsiteY24" fmla="*/ 272463 h 375376"/>
                <a:gd name="connsiteX25" fmla="*/ 48902 w 284612"/>
                <a:gd name="connsiteY25" fmla="*/ 346042 h 375376"/>
                <a:gd name="connsiteX26" fmla="*/ 148973 w 284612"/>
                <a:gd name="connsiteY26" fmla="*/ 375376 h 375376"/>
                <a:gd name="connsiteX27" fmla="*/ 219352 w 284612"/>
                <a:gd name="connsiteY27" fmla="*/ 359602 h 375376"/>
                <a:gd name="connsiteX28" fmla="*/ 267381 w 284612"/>
                <a:gd name="connsiteY28" fmla="*/ 316718 h 375376"/>
                <a:gd name="connsiteX29" fmla="*/ 284612 w 284612"/>
                <a:gd name="connsiteY29" fmla="*/ 256598 h 375376"/>
                <a:gd name="connsiteX30" fmla="*/ 255645 w 284612"/>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2" h="375376">
                  <a:moveTo>
                    <a:pt x="255645" y="185118"/>
                  </a:moveTo>
                  <a:cubicBezTo>
                    <a:pt x="236333" y="168253"/>
                    <a:pt x="211033" y="156151"/>
                    <a:pt x="179768" y="148821"/>
                  </a:cubicBezTo>
                  <a:lnTo>
                    <a:pt x="146777" y="141496"/>
                  </a:lnTo>
                  <a:cubicBezTo>
                    <a:pt x="129657" y="137583"/>
                    <a:pt x="116715" y="132946"/>
                    <a:pt x="107918" y="127565"/>
                  </a:cubicBezTo>
                  <a:cubicBezTo>
                    <a:pt x="99116" y="122190"/>
                    <a:pt x="94721" y="114127"/>
                    <a:pt x="94721" y="103371"/>
                  </a:cubicBezTo>
                  <a:cubicBezTo>
                    <a:pt x="94721" y="93112"/>
                    <a:pt x="99230" y="84566"/>
                    <a:pt x="108285" y="77708"/>
                  </a:cubicBezTo>
                  <a:cubicBezTo>
                    <a:pt x="117328" y="70876"/>
                    <a:pt x="129175" y="67445"/>
                    <a:pt x="143844" y="67445"/>
                  </a:cubicBezTo>
                  <a:cubicBezTo>
                    <a:pt x="160452" y="67445"/>
                    <a:pt x="174751" y="71840"/>
                    <a:pt x="186728" y="80642"/>
                  </a:cubicBezTo>
                  <a:cubicBezTo>
                    <a:pt x="197091" y="88259"/>
                    <a:pt x="204417" y="98814"/>
                    <a:pt x="208747" y="112287"/>
                  </a:cubicBezTo>
                  <a:lnTo>
                    <a:pt x="279141" y="85008"/>
                  </a:lnTo>
                  <a:cubicBezTo>
                    <a:pt x="271636" y="61275"/>
                    <a:pt x="257157" y="41462"/>
                    <a:pt x="235479" y="25652"/>
                  </a:cubicBezTo>
                  <a:cubicBezTo>
                    <a:pt x="212023" y="8560"/>
                    <a:pt x="182447" y="0"/>
                    <a:pt x="146777" y="0"/>
                  </a:cubicBezTo>
                  <a:cubicBezTo>
                    <a:pt x="121848" y="0"/>
                    <a:pt x="99483" y="5018"/>
                    <a:pt x="79699" y="15022"/>
                  </a:cubicBezTo>
                  <a:cubicBezTo>
                    <a:pt x="59900" y="25054"/>
                    <a:pt x="44370" y="38492"/>
                    <a:pt x="33132" y="55343"/>
                  </a:cubicBezTo>
                  <a:cubicBezTo>
                    <a:pt x="21893" y="72208"/>
                    <a:pt x="16278" y="90671"/>
                    <a:pt x="16278" y="110700"/>
                  </a:cubicBezTo>
                  <a:cubicBezTo>
                    <a:pt x="16278" y="137583"/>
                    <a:pt x="24952" y="159336"/>
                    <a:pt x="42300" y="175946"/>
                  </a:cubicBezTo>
                  <a:cubicBezTo>
                    <a:pt x="59648" y="192569"/>
                    <a:pt x="86164" y="205043"/>
                    <a:pt x="121848" y="213347"/>
                  </a:cubicBezTo>
                  <a:lnTo>
                    <a:pt x="156302" y="221411"/>
                  </a:lnTo>
                  <a:cubicBezTo>
                    <a:pt x="172439" y="225320"/>
                    <a:pt x="184646" y="230212"/>
                    <a:pt x="192962" y="236065"/>
                  </a:cubicBezTo>
                  <a:cubicBezTo>
                    <a:pt x="201267" y="241933"/>
                    <a:pt x="205435" y="250734"/>
                    <a:pt x="205435" y="262466"/>
                  </a:cubicBezTo>
                  <a:cubicBezTo>
                    <a:pt x="205435" y="275180"/>
                    <a:pt x="200532" y="285440"/>
                    <a:pt x="190766" y="293251"/>
                  </a:cubicBezTo>
                  <a:cubicBezTo>
                    <a:pt x="180975" y="301074"/>
                    <a:pt x="167540" y="304983"/>
                    <a:pt x="150434" y="304983"/>
                  </a:cubicBezTo>
                  <a:cubicBezTo>
                    <a:pt x="128921" y="304983"/>
                    <a:pt x="110851" y="298888"/>
                    <a:pt x="96182" y="286660"/>
                  </a:cubicBezTo>
                  <a:cubicBezTo>
                    <a:pt x="83421" y="276030"/>
                    <a:pt x="75102" y="262974"/>
                    <a:pt x="71228" y="247509"/>
                  </a:cubicBezTo>
                  <a:lnTo>
                    <a:pt x="0" y="272463"/>
                  </a:lnTo>
                  <a:cubicBezTo>
                    <a:pt x="7110" y="303039"/>
                    <a:pt x="23341" y="327625"/>
                    <a:pt x="48902" y="346042"/>
                  </a:cubicBezTo>
                  <a:cubicBezTo>
                    <a:pt x="76027" y="365585"/>
                    <a:pt x="109390" y="375376"/>
                    <a:pt x="148973" y="375376"/>
                  </a:cubicBezTo>
                  <a:cubicBezTo>
                    <a:pt x="175363" y="375376"/>
                    <a:pt x="198830" y="370106"/>
                    <a:pt x="219352" y="359602"/>
                  </a:cubicBezTo>
                  <a:cubicBezTo>
                    <a:pt x="239885" y="349102"/>
                    <a:pt x="255887" y="334800"/>
                    <a:pt x="267381" y="316718"/>
                  </a:cubicBezTo>
                  <a:cubicBezTo>
                    <a:pt x="278859" y="298647"/>
                    <a:pt x="284612" y="278597"/>
                    <a:pt x="284612" y="256598"/>
                  </a:cubicBezTo>
                  <a:cubicBezTo>
                    <a:pt x="284612" y="225806"/>
                    <a:pt x="274950" y="201979"/>
                    <a:pt x="255645" y="185118"/>
                  </a:cubicBezTo>
                  <a:close/>
                </a:path>
              </a:pathLst>
            </a:custGeom>
            <a:solidFill>
              <a:srgbClr val="FFFFFF"/>
            </a:solidFill>
            <a:ln w="360" cap="flat">
              <a:noFill/>
              <a:prstDash val="solid"/>
              <a:miter/>
            </a:ln>
          </p:spPr>
          <p:txBody>
            <a:bodyPr rtlCol="0" anchor="ctr"/>
            <a:lstStyle/>
            <a:p>
              <a:endParaRPr lang="fi-FI" sz="900"/>
            </a:p>
          </p:txBody>
        </p:sp>
        <p:sp>
          <p:nvSpPr>
            <p:cNvPr id="25" name="Vapaamuotoinen: Muoto 24">
              <a:extLst>
                <a:ext uri="{FF2B5EF4-FFF2-40B4-BE49-F238E27FC236}">
                  <a16:creationId xmlns:a16="http://schemas.microsoft.com/office/drawing/2014/main" id="{03F3995C-4EC0-B7D9-09C9-32A019FB6652}"/>
                </a:ext>
                <a:ext uri="{C183D7F6-B498-43B3-948B-1728B52AA6E4}">
                  <adec:decorative xmlns:adec="http://schemas.microsoft.com/office/drawing/2017/decorative" val="1"/>
                </a:ext>
              </a:extLst>
            </p:cNvPr>
            <p:cNvSpPr/>
            <p:nvPr/>
          </p:nvSpPr>
          <p:spPr>
            <a:xfrm>
              <a:off x="21014397" y="1138699"/>
              <a:ext cx="353176" cy="374638"/>
            </a:xfrm>
            <a:custGeom>
              <a:avLst/>
              <a:gdLst>
                <a:gd name="connsiteX0" fmla="*/ 317926 w 353176"/>
                <a:gd name="connsiteY0" fmla="*/ 264626 h 374638"/>
                <a:gd name="connsiteX1" fmla="*/ 312314 w 353176"/>
                <a:gd name="connsiteY1" fmla="*/ 262099 h 374638"/>
                <a:gd name="connsiteX2" fmla="*/ 310294 w 353176"/>
                <a:gd name="connsiteY2" fmla="*/ 261073 h 374638"/>
                <a:gd name="connsiteX3" fmla="*/ 278217 w 353176"/>
                <a:gd name="connsiteY3" fmla="*/ 246112 h 374638"/>
                <a:gd name="connsiteX4" fmla="*/ 244868 w 353176"/>
                <a:gd name="connsiteY4" fmla="*/ 285922 h 374638"/>
                <a:gd name="connsiteX5" fmla="*/ 184748 w 353176"/>
                <a:gd name="connsiteY5" fmla="*/ 303525 h 374638"/>
                <a:gd name="connsiteX6" fmla="*/ 128671 w 353176"/>
                <a:gd name="connsiteY6" fmla="*/ 289227 h 374638"/>
                <a:gd name="connsiteX7" fmla="*/ 90163 w 353176"/>
                <a:gd name="connsiteY7" fmla="*/ 248539 h 374638"/>
                <a:gd name="connsiteX8" fmla="*/ 78166 w 353176"/>
                <a:gd name="connsiteY8" fmla="*/ 211875 h 374638"/>
                <a:gd name="connsiteX9" fmla="*/ 351173 w 353176"/>
                <a:gd name="connsiteY9" fmla="*/ 211875 h 374638"/>
                <a:gd name="connsiteX10" fmla="*/ 339081 w 353176"/>
                <a:gd name="connsiteY10" fmla="*/ 104465 h 374638"/>
                <a:gd name="connsiteX11" fmla="*/ 277493 w 353176"/>
                <a:gd name="connsiteY11" fmla="*/ 27862 h 374638"/>
                <a:gd name="connsiteX12" fmla="*/ 178146 w 353176"/>
                <a:gd name="connsiteY12" fmla="*/ 0 h 374638"/>
                <a:gd name="connsiteX13" fmla="*/ 86877 w 353176"/>
                <a:gd name="connsiteY13" fmla="*/ 24932 h 374638"/>
                <a:gd name="connsiteX14" fmla="*/ 23089 w 353176"/>
                <a:gd name="connsiteY14" fmla="*/ 92744 h 374638"/>
                <a:gd name="connsiteX15" fmla="*/ 0 w 353176"/>
                <a:gd name="connsiteY15" fmla="*/ 186947 h 374638"/>
                <a:gd name="connsiteX16" fmla="*/ 23456 w 353176"/>
                <a:gd name="connsiteY16" fmla="*/ 281898 h 374638"/>
                <a:gd name="connsiteX17" fmla="*/ 89074 w 353176"/>
                <a:gd name="connsiteY17" fmla="*/ 349710 h 374638"/>
                <a:gd name="connsiteX18" fmla="*/ 183291 w 353176"/>
                <a:gd name="connsiteY18" fmla="*/ 374638 h 374638"/>
                <a:gd name="connsiteX19" fmla="*/ 283361 w 353176"/>
                <a:gd name="connsiteY19" fmla="*/ 349343 h 374638"/>
                <a:gd name="connsiteX20" fmla="*/ 347059 w 353176"/>
                <a:gd name="connsiteY20" fmla="*/ 278204 h 374638"/>
                <a:gd name="connsiteX21" fmla="*/ 317926 w 353176"/>
                <a:gd name="connsiteY21" fmla="*/ 264626 h 374638"/>
                <a:gd name="connsiteX22" fmla="*/ 88335 w 353176"/>
                <a:gd name="connsiteY22" fmla="*/ 124998 h 374638"/>
                <a:gd name="connsiteX23" fmla="*/ 123537 w 353176"/>
                <a:gd name="connsiteY23" fmla="*/ 83576 h 374638"/>
                <a:gd name="connsiteX24" fmla="*/ 177423 w 353176"/>
                <a:gd name="connsiteY24" fmla="*/ 68921 h 374638"/>
                <a:gd name="connsiteX25" fmla="*/ 230570 w 353176"/>
                <a:gd name="connsiteY25" fmla="*/ 82114 h 374638"/>
                <a:gd name="connsiteX26" fmla="*/ 265034 w 353176"/>
                <a:gd name="connsiteY26" fmla="*/ 119869 h 374638"/>
                <a:gd name="connsiteX27" fmla="*/ 273810 w 353176"/>
                <a:gd name="connsiteY27" fmla="*/ 145168 h 374638"/>
                <a:gd name="connsiteX28" fmla="*/ 81276 w 353176"/>
                <a:gd name="connsiteY28" fmla="*/ 145168 h 374638"/>
                <a:gd name="connsiteX29" fmla="*/ 88335 w 353176"/>
                <a:gd name="connsiteY29" fmla="*/ 124998 h 3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3176" h="374638">
                  <a:moveTo>
                    <a:pt x="317926" y="264626"/>
                  </a:moveTo>
                  <a:cubicBezTo>
                    <a:pt x="316086" y="263852"/>
                    <a:pt x="314218" y="263013"/>
                    <a:pt x="312314" y="262099"/>
                  </a:cubicBezTo>
                  <a:cubicBezTo>
                    <a:pt x="311615" y="261757"/>
                    <a:pt x="310978" y="261415"/>
                    <a:pt x="310294" y="261073"/>
                  </a:cubicBezTo>
                  <a:lnTo>
                    <a:pt x="278217" y="246112"/>
                  </a:lnTo>
                  <a:cubicBezTo>
                    <a:pt x="271117" y="262265"/>
                    <a:pt x="260020" y="275537"/>
                    <a:pt x="244868" y="285922"/>
                  </a:cubicBezTo>
                  <a:cubicBezTo>
                    <a:pt x="227748" y="297657"/>
                    <a:pt x="207722" y="303525"/>
                    <a:pt x="184748" y="303525"/>
                  </a:cubicBezTo>
                  <a:cubicBezTo>
                    <a:pt x="163733" y="303525"/>
                    <a:pt x="145025" y="298763"/>
                    <a:pt x="128671" y="289227"/>
                  </a:cubicBezTo>
                  <a:cubicBezTo>
                    <a:pt x="112274" y="279702"/>
                    <a:pt x="99448" y="266127"/>
                    <a:pt x="90163" y="248539"/>
                  </a:cubicBezTo>
                  <a:cubicBezTo>
                    <a:pt x="84336" y="237477"/>
                    <a:pt x="80337" y="225259"/>
                    <a:pt x="78166" y="211875"/>
                  </a:cubicBezTo>
                  <a:lnTo>
                    <a:pt x="351173" y="211875"/>
                  </a:lnTo>
                  <a:cubicBezTo>
                    <a:pt x="356051" y="172785"/>
                    <a:pt x="352022" y="136989"/>
                    <a:pt x="339081" y="104465"/>
                  </a:cubicBezTo>
                  <a:cubicBezTo>
                    <a:pt x="326119" y="71981"/>
                    <a:pt x="305596" y="46444"/>
                    <a:pt x="277493" y="27862"/>
                  </a:cubicBezTo>
                  <a:cubicBezTo>
                    <a:pt x="249375" y="9298"/>
                    <a:pt x="216268" y="0"/>
                    <a:pt x="178146" y="0"/>
                  </a:cubicBezTo>
                  <a:cubicBezTo>
                    <a:pt x="144430" y="0"/>
                    <a:pt x="114002" y="8319"/>
                    <a:pt x="86877" y="24932"/>
                  </a:cubicBezTo>
                  <a:cubicBezTo>
                    <a:pt x="59738" y="41552"/>
                    <a:pt x="38478" y="64159"/>
                    <a:pt x="23089" y="92744"/>
                  </a:cubicBezTo>
                  <a:cubicBezTo>
                    <a:pt x="7696" y="121341"/>
                    <a:pt x="0" y="152749"/>
                    <a:pt x="0" y="186947"/>
                  </a:cubicBezTo>
                  <a:cubicBezTo>
                    <a:pt x="0" y="221666"/>
                    <a:pt x="7811" y="253301"/>
                    <a:pt x="23456" y="281898"/>
                  </a:cubicBezTo>
                  <a:cubicBezTo>
                    <a:pt x="39090" y="310483"/>
                    <a:pt x="60959" y="333101"/>
                    <a:pt x="89074" y="349710"/>
                  </a:cubicBezTo>
                  <a:cubicBezTo>
                    <a:pt x="117166" y="366323"/>
                    <a:pt x="148570" y="374638"/>
                    <a:pt x="183291" y="374638"/>
                  </a:cubicBezTo>
                  <a:cubicBezTo>
                    <a:pt x="220916" y="374638"/>
                    <a:pt x="254264" y="366208"/>
                    <a:pt x="283361" y="349343"/>
                  </a:cubicBezTo>
                  <a:cubicBezTo>
                    <a:pt x="310827" y="333417"/>
                    <a:pt x="332008" y="309634"/>
                    <a:pt x="347059" y="278204"/>
                  </a:cubicBezTo>
                  <a:lnTo>
                    <a:pt x="317926" y="264626"/>
                  </a:lnTo>
                  <a:close/>
                  <a:moveTo>
                    <a:pt x="88335" y="124998"/>
                  </a:moveTo>
                  <a:cubicBezTo>
                    <a:pt x="96402" y="107169"/>
                    <a:pt x="108134" y="93367"/>
                    <a:pt x="123537" y="83576"/>
                  </a:cubicBezTo>
                  <a:cubicBezTo>
                    <a:pt x="138931" y="73810"/>
                    <a:pt x="156886" y="68921"/>
                    <a:pt x="177423" y="68921"/>
                  </a:cubicBezTo>
                  <a:cubicBezTo>
                    <a:pt x="197945" y="68921"/>
                    <a:pt x="215659" y="73313"/>
                    <a:pt x="230570" y="82114"/>
                  </a:cubicBezTo>
                  <a:cubicBezTo>
                    <a:pt x="245477" y="90916"/>
                    <a:pt x="256956" y="103500"/>
                    <a:pt x="265034" y="119869"/>
                  </a:cubicBezTo>
                  <a:cubicBezTo>
                    <a:pt x="268883" y="127705"/>
                    <a:pt x="271791" y="136150"/>
                    <a:pt x="273810" y="145168"/>
                  </a:cubicBezTo>
                  <a:lnTo>
                    <a:pt x="81276" y="145168"/>
                  </a:lnTo>
                  <a:cubicBezTo>
                    <a:pt x="83130" y="138094"/>
                    <a:pt x="85467" y="131363"/>
                    <a:pt x="88335" y="124998"/>
                  </a:cubicBezTo>
                  <a:close/>
                </a:path>
              </a:pathLst>
            </a:custGeom>
            <a:solidFill>
              <a:srgbClr val="FFFFFF"/>
            </a:solidFill>
            <a:ln w="360" cap="flat">
              <a:noFill/>
              <a:prstDash val="solid"/>
              <a:miter/>
            </a:ln>
          </p:spPr>
          <p:txBody>
            <a:bodyPr rtlCol="0" anchor="ctr"/>
            <a:lstStyle/>
            <a:p>
              <a:endParaRPr lang="fi-FI" sz="900"/>
            </a:p>
          </p:txBody>
        </p:sp>
        <p:sp>
          <p:nvSpPr>
            <p:cNvPr id="26" name="Vapaamuotoinen: Muoto 25">
              <a:extLst>
                <a:ext uri="{FF2B5EF4-FFF2-40B4-BE49-F238E27FC236}">
                  <a16:creationId xmlns:a16="http://schemas.microsoft.com/office/drawing/2014/main" id="{4076F9A0-6A4F-E4E9-2402-A9CCC2AE9494}"/>
                </a:ext>
                <a:ext uri="{C183D7F6-B498-43B3-948B-1728B52AA6E4}">
                  <adec:decorative xmlns:adec="http://schemas.microsoft.com/office/drawing/2017/decorative" val="1"/>
                </a:ext>
              </a:extLst>
            </p:cNvPr>
            <p:cNvSpPr/>
            <p:nvPr/>
          </p:nvSpPr>
          <p:spPr>
            <a:xfrm>
              <a:off x="22464394" y="1138371"/>
              <a:ext cx="284616" cy="375376"/>
            </a:xfrm>
            <a:custGeom>
              <a:avLst/>
              <a:gdLst>
                <a:gd name="connsiteX0" fmla="*/ 255649 w 284616"/>
                <a:gd name="connsiteY0" fmla="*/ 185118 h 375376"/>
                <a:gd name="connsiteX1" fmla="*/ 179768 w 284616"/>
                <a:gd name="connsiteY1" fmla="*/ 148821 h 375376"/>
                <a:gd name="connsiteX2" fmla="*/ 146777 w 284616"/>
                <a:gd name="connsiteY2" fmla="*/ 141496 h 375376"/>
                <a:gd name="connsiteX3" fmla="*/ 107918 w 284616"/>
                <a:gd name="connsiteY3" fmla="*/ 127565 h 375376"/>
                <a:gd name="connsiteX4" fmla="*/ 94724 w 284616"/>
                <a:gd name="connsiteY4" fmla="*/ 103371 h 375376"/>
                <a:gd name="connsiteX5" fmla="*/ 108289 w 284616"/>
                <a:gd name="connsiteY5" fmla="*/ 77708 h 375376"/>
                <a:gd name="connsiteX6" fmla="*/ 143844 w 284616"/>
                <a:gd name="connsiteY6" fmla="*/ 67445 h 375376"/>
                <a:gd name="connsiteX7" fmla="*/ 186730 w 284616"/>
                <a:gd name="connsiteY7" fmla="*/ 80642 h 375376"/>
                <a:gd name="connsiteX8" fmla="*/ 208751 w 284616"/>
                <a:gd name="connsiteY8" fmla="*/ 112287 h 375376"/>
                <a:gd name="connsiteX9" fmla="*/ 279141 w 284616"/>
                <a:gd name="connsiteY9" fmla="*/ 85008 h 375376"/>
                <a:gd name="connsiteX10" fmla="*/ 235483 w 284616"/>
                <a:gd name="connsiteY10" fmla="*/ 25652 h 375376"/>
                <a:gd name="connsiteX11" fmla="*/ 146777 w 284616"/>
                <a:gd name="connsiteY11" fmla="*/ 0 h 375376"/>
                <a:gd name="connsiteX12" fmla="*/ 79687 w 284616"/>
                <a:gd name="connsiteY12" fmla="*/ 15022 h 375376"/>
                <a:gd name="connsiteX13" fmla="*/ 33132 w 284616"/>
                <a:gd name="connsiteY13" fmla="*/ 55343 h 375376"/>
                <a:gd name="connsiteX14" fmla="*/ 16281 w 284616"/>
                <a:gd name="connsiteY14" fmla="*/ 110700 h 375376"/>
                <a:gd name="connsiteX15" fmla="*/ 42300 w 284616"/>
                <a:gd name="connsiteY15" fmla="*/ 175946 h 375376"/>
                <a:gd name="connsiteX16" fmla="*/ 121848 w 284616"/>
                <a:gd name="connsiteY16" fmla="*/ 213347 h 375376"/>
                <a:gd name="connsiteX17" fmla="*/ 156302 w 284616"/>
                <a:gd name="connsiteY17" fmla="*/ 221411 h 375376"/>
                <a:gd name="connsiteX18" fmla="*/ 192965 w 284616"/>
                <a:gd name="connsiteY18" fmla="*/ 236065 h 375376"/>
                <a:gd name="connsiteX19" fmla="*/ 205435 w 284616"/>
                <a:gd name="connsiteY19" fmla="*/ 262466 h 375376"/>
                <a:gd name="connsiteX20" fmla="*/ 190770 w 284616"/>
                <a:gd name="connsiteY20" fmla="*/ 293251 h 375376"/>
                <a:gd name="connsiteX21" fmla="*/ 150434 w 284616"/>
                <a:gd name="connsiteY21" fmla="*/ 304983 h 375376"/>
                <a:gd name="connsiteX22" fmla="*/ 96186 w 284616"/>
                <a:gd name="connsiteY22" fmla="*/ 286660 h 375376"/>
                <a:gd name="connsiteX23" fmla="*/ 71232 w 284616"/>
                <a:gd name="connsiteY23" fmla="*/ 247509 h 375376"/>
                <a:gd name="connsiteX24" fmla="*/ 0 w 284616"/>
                <a:gd name="connsiteY24" fmla="*/ 272463 h 375376"/>
                <a:gd name="connsiteX25" fmla="*/ 48906 w 284616"/>
                <a:gd name="connsiteY25" fmla="*/ 346042 h 375376"/>
                <a:gd name="connsiteX26" fmla="*/ 148976 w 284616"/>
                <a:gd name="connsiteY26" fmla="*/ 375376 h 375376"/>
                <a:gd name="connsiteX27" fmla="*/ 219356 w 284616"/>
                <a:gd name="connsiteY27" fmla="*/ 359602 h 375376"/>
                <a:gd name="connsiteX28" fmla="*/ 267384 w 284616"/>
                <a:gd name="connsiteY28" fmla="*/ 316718 h 375376"/>
                <a:gd name="connsiteX29" fmla="*/ 284616 w 284616"/>
                <a:gd name="connsiteY29" fmla="*/ 256598 h 375376"/>
                <a:gd name="connsiteX30" fmla="*/ 255649 w 284616"/>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6" h="375376">
                  <a:moveTo>
                    <a:pt x="255649" y="185118"/>
                  </a:moveTo>
                  <a:cubicBezTo>
                    <a:pt x="236333" y="168253"/>
                    <a:pt x="211037" y="156151"/>
                    <a:pt x="179768" y="148821"/>
                  </a:cubicBezTo>
                  <a:lnTo>
                    <a:pt x="146777" y="141496"/>
                  </a:lnTo>
                  <a:cubicBezTo>
                    <a:pt x="129660" y="137583"/>
                    <a:pt x="116719" y="132946"/>
                    <a:pt x="107918" y="127565"/>
                  </a:cubicBezTo>
                  <a:cubicBezTo>
                    <a:pt x="99119" y="122190"/>
                    <a:pt x="94724" y="114127"/>
                    <a:pt x="94724" y="103371"/>
                  </a:cubicBezTo>
                  <a:cubicBezTo>
                    <a:pt x="94724" y="93112"/>
                    <a:pt x="99232" y="84566"/>
                    <a:pt x="108289" y="77708"/>
                  </a:cubicBezTo>
                  <a:cubicBezTo>
                    <a:pt x="117328" y="70876"/>
                    <a:pt x="129177" y="67445"/>
                    <a:pt x="143844" y="67445"/>
                  </a:cubicBezTo>
                  <a:cubicBezTo>
                    <a:pt x="160456" y="67445"/>
                    <a:pt x="174754" y="71840"/>
                    <a:pt x="186730" y="80642"/>
                  </a:cubicBezTo>
                  <a:cubicBezTo>
                    <a:pt x="197091" y="88259"/>
                    <a:pt x="204420" y="98814"/>
                    <a:pt x="208751" y="112287"/>
                  </a:cubicBezTo>
                  <a:lnTo>
                    <a:pt x="279141" y="85008"/>
                  </a:lnTo>
                  <a:cubicBezTo>
                    <a:pt x="271636" y="61275"/>
                    <a:pt x="257161" y="41462"/>
                    <a:pt x="235483" y="25652"/>
                  </a:cubicBezTo>
                  <a:cubicBezTo>
                    <a:pt x="212027" y="8560"/>
                    <a:pt x="182451" y="0"/>
                    <a:pt x="146777" y="0"/>
                  </a:cubicBezTo>
                  <a:cubicBezTo>
                    <a:pt x="121848" y="0"/>
                    <a:pt x="99486" y="5018"/>
                    <a:pt x="79687" y="15022"/>
                  </a:cubicBezTo>
                  <a:cubicBezTo>
                    <a:pt x="59904" y="25054"/>
                    <a:pt x="44370" y="38492"/>
                    <a:pt x="33132" y="55343"/>
                  </a:cubicBezTo>
                  <a:cubicBezTo>
                    <a:pt x="21894" y="72208"/>
                    <a:pt x="16281" y="90671"/>
                    <a:pt x="16281" y="110700"/>
                  </a:cubicBezTo>
                  <a:cubicBezTo>
                    <a:pt x="16281" y="137583"/>
                    <a:pt x="24954" y="159336"/>
                    <a:pt x="42300" y="175946"/>
                  </a:cubicBezTo>
                  <a:cubicBezTo>
                    <a:pt x="59648" y="192569"/>
                    <a:pt x="86164" y="205043"/>
                    <a:pt x="121848" y="213347"/>
                  </a:cubicBezTo>
                  <a:lnTo>
                    <a:pt x="156302" y="221411"/>
                  </a:lnTo>
                  <a:cubicBezTo>
                    <a:pt x="172444" y="225320"/>
                    <a:pt x="184646" y="230212"/>
                    <a:pt x="192965" y="236065"/>
                  </a:cubicBezTo>
                  <a:cubicBezTo>
                    <a:pt x="201270" y="241933"/>
                    <a:pt x="205435" y="250734"/>
                    <a:pt x="205435" y="262466"/>
                  </a:cubicBezTo>
                  <a:cubicBezTo>
                    <a:pt x="205435" y="275180"/>
                    <a:pt x="200533" y="285440"/>
                    <a:pt x="190770" y="293251"/>
                  </a:cubicBezTo>
                  <a:cubicBezTo>
                    <a:pt x="180979" y="301074"/>
                    <a:pt x="167540" y="304983"/>
                    <a:pt x="150434" y="304983"/>
                  </a:cubicBezTo>
                  <a:cubicBezTo>
                    <a:pt x="128921" y="304983"/>
                    <a:pt x="110851" y="298888"/>
                    <a:pt x="96186" y="286660"/>
                  </a:cubicBezTo>
                  <a:cubicBezTo>
                    <a:pt x="83421" y="276030"/>
                    <a:pt x="75105" y="262974"/>
                    <a:pt x="71232" y="247509"/>
                  </a:cubicBezTo>
                  <a:lnTo>
                    <a:pt x="0" y="272463"/>
                  </a:lnTo>
                  <a:cubicBezTo>
                    <a:pt x="7112" y="303039"/>
                    <a:pt x="23341" y="327625"/>
                    <a:pt x="48906" y="346042"/>
                  </a:cubicBezTo>
                  <a:cubicBezTo>
                    <a:pt x="76030" y="365585"/>
                    <a:pt x="109393" y="375376"/>
                    <a:pt x="148976" y="375376"/>
                  </a:cubicBezTo>
                  <a:cubicBezTo>
                    <a:pt x="175363" y="375376"/>
                    <a:pt x="198833" y="370106"/>
                    <a:pt x="219356" y="359602"/>
                  </a:cubicBezTo>
                  <a:cubicBezTo>
                    <a:pt x="239889" y="349102"/>
                    <a:pt x="255890" y="334800"/>
                    <a:pt x="267384" y="316718"/>
                  </a:cubicBezTo>
                  <a:cubicBezTo>
                    <a:pt x="278864" y="298647"/>
                    <a:pt x="284616" y="278597"/>
                    <a:pt x="284616" y="256598"/>
                  </a:cubicBezTo>
                  <a:cubicBezTo>
                    <a:pt x="284616" y="225806"/>
                    <a:pt x="274950" y="201979"/>
                    <a:pt x="255649" y="185118"/>
                  </a:cubicBezTo>
                  <a:close/>
                </a:path>
              </a:pathLst>
            </a:custGeom>
            <a:solidFill>
              <a:srgbClr val="FFFFFF"/>
            </a:solidFill>
            <a:ln w="360" cap="flat">
              <a:noFill/>
              <a:prstDash val="solid"/>
              <a:miter/>
            </a:ln>
          </p:spPr>
          <p:txBody>
            <a:bodyPr rtlCol="0" anchor="ctr"/>
            <a:lstStyle/>
            <a:p>
              <a:endParaRPr lang="fi-FI" sz="900"/>
            </a:p>
          </p:txBody>
        </p:sp>
        <p:sp>
          <p:nvSpPr>
            <p:cNvPr id="27" name="Vapaamuotoinen: Muoto 26">
              <a:extLst>
                <a:ext uri="{FF2B5EF4-FFF2-40B4-BE49-F238E27FC236}">
                  <a16:creationId xmlns:a16="http://schemas.microsoft.com/office/drawing/2014/main" id="{4FD7E0C9-1EBB-A684-4797-7C0AAF295231}"/>
                </a:ext>
                <a:ext uri="{C183D7F6-B498-43B3-948B-1728B52AA6E4}">
                  <adec:decorative xmlns:adec="http://schemas.microsoft.com/office/drawing/2017/decorative" val="1"/>
                </a:ext>
              </a:extLst>
            </p:cNvPr>
            <p:cNvSpPr/>
            <p:nvPr/>
          </p:nvSpPr>
          <p:spPr>
            <a:xfrm>
              <a:off x="21736752" y="999316"/>
              <a:ext cx="322584" cy="503027"/>
            </a:xfrm>
            <a:custGeom>
              <a:avLst/>
              <a:gdLst>
                <a:gd name="connsiteX0" fmla="*/ 165583 w 322584"/>
                <a:gd name="connsiteY0" fmla="*/ 310926 h 503027"/>
                <a:gd name="connsiteX1" fmla="*/ 312325 w 322584"/>
                <a:gd name="connsiteY1" fmla="*/ 149646 h 503027"/>
                <a:gd name="connsiteX2" fmla="*/ 212611 w 322584"/>
                <a:gd name="connsiteY2" fmla="*/ 149646 h 503027"/>
                <a:gd name="connsiteX3" fmla="*/ 85045 w 322584"/>
                <a:gd name="connsiteY3" fmla="*/ 291876 h 503027"/>
                <a:gd name="connsiteX4" fmla="*/ 82112 w 322584"/>
                <a:gd name="connsiteY4" fmla="*/ 291876 h 503027"/>
                <a:gd name="connsiteX5" fmla="*/ 82112 w 322584"/>
                <a:gd name="connsiteY5" fmla="*/ 0 h 503027"/>
                <a:gd name="connsiteX6" fmla="*/ 0 w 322584"/>
                <a:gd name="connsiteY6" fmla="*/ 0 h 503027"/>
                <a:gd name="connsiteX7" fmla="*/ 0 w 322584"/>
                <a:gd name="connsiteY7" fmla="*/ 503028 h 503027"/>
                <a:gd name="connsiteX8" fmla="*/ 82112 w 322584"/>
                <a:gd name="connsiteY8" fmla="*/ 503028 h 503027"/>
                <a:gd name="connsiteX9" fmla="*/ 82112 w 322584"/>
                <a:gd name="connsiteY9" fmla="*/ 338803 h 503027"/>
                <a:gd name="connsiteX10" fmla="*/ 85045 w 322584"/>
                <a:gd name="connsiteY10" fmla="*/ 338803 h 503027"/>
                <a:gd name="connsiteX11" fmla="*/ 219936 w 322584"/>
                <a:gd name="connsiteY11" fmla="*/ 503028 h 503027"/>
                <a:gd name="connsiteX12" fmla="*/ 322584 w 322584"/>
                <a:gd name="connsiteY12" fmla="*/ 503028 h 50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84" h="503027">
                  <a:moveTo>
                    <a:pt x="165583" y="310926"/>
                  </a:moveTo>
                  <a:lnTo>
                    <a:pt x="312325" y="149646"/>
                  </a:lnTo>
                  <a:lnTo>
                    <a:pt x="212611" y="149646"/>
                  </a:lnTo>
                  <a:lnTo>
                    <a:pt x="85045" y="291876"/>
                  </a:lnTo>
                  <a:lnTo>
                    <a:pt x="82112" y="291876"/>
                  </a:lnTo>
                  <a:lnTo>
                    <a:pt x="82112" y="0"/>
                  </a:lnTo>
                  <a:lnTo>
                    <a:pt x="0" y="0"/>
                  </a:lnTo>
                  <a:lnTo>
                    <a:pt x="0" y="503028"/>
                  </a:lnTo>
                  <a:lnTo>
                    <a:pt x="82112" y="503028"/>
                  </a:lnTo>
                  <a:lnTo>
                    <a:pt x="82112" y="338803"/>
                  </a:lnTo>
                  <a:lnTo>
                    <a:pt x="85045" y="338803"/>
                  </a:lnTo>
                  <a:lnTo>
                    <a:pt x="219936" y="503028"/>
                  </a:lnTo>
                  <a:lnTo>
                    <a:pt x="322584" y="503028"/>
                  </a:lnTo>
                  <a:close/>
                </a:path>
              </a:pathLst>
            </a:custGeom>
            <a:solidFill>
              <a:srgbClr val="FFFFFF"/>
            </a:solidFill>
            <a:ln w="360" cap="flat">
              <a:noFill/>
              <a:prstDash val="solid"/>
              <a:miter/>
            </a:ln>
          </p:spPr>
          <p:txBody>
            <a:bodyPr rtlCol="0" anchor="ctr"/>
            <a:lstStyle/>
            <a:p>
              <a:endParaRPr lang="fi-FI" sz="900"/>
            </a:p>
          </p:txBody>
        </p:sp>
        <p:sp>
          <p:nvSpPr>
            <p:cNvPr id="28" name="Vapaamuotoinen: Muoto 27">
              <a:extLst>
                <a:ext uri="{FF2B5EF4-FFF2-40B4-BE49-F238E27FC236}">
                  <a16:creationId xmlns:a16="http://schemas.microsoft.com/office/drawing/2014/main" id="{73F7E617-3464-EF42-BA39-286F791C0C53}"/>
                </a:ext>
                <a:ext uri="{C183D7F6-B498-43B3-948B-1728B52AA6E4}">
                  <adec:decorative xmlns:adec="http://schemas.microsoft.com/office/drawing/2017/decorative" val="1"/>
                </a:ext>
              </a:extLst>
            </p:cNvPr>
            <p:cNvSpPr/>
            <p:nvPr/>
          </p:nvSpPr>
          <p:spPr>
            <a:xfrm>
              <a:off x="20696788" y="999287"/>
              <a:ext cx="322588" cy="503052"/>
            </a:xfrm>
            <a:custGeom>
              <a:avLst/>
              <a:gdLst>
                <a:gd name="connsiteX0" fmla="*/ 312325 w 322588"/>
                <a:gd name="connsiteY0" fmla="*/ 149675 h 503052"/>
                <a:gd name="connsiteX1" fmla="*/ 212625 w 322588"/>
                <a:gd name="connsiteY1" fmla="*/ 149675 h 503052"/>
                <a:gd name="connsiteX2" fmla="*/ 85049 w 322588"/>
                <a:gd name="connsiteY2" fmla="*/ 291905 h 503052"/>
                <a:gd name="connsiteX3" fmla="*/ 82114 w 322588"/>
                <a:gd name="connsiteY3" fmla="*/ 291905 h 503052"/>
                <a:gd name="connsiteX4" fmla="*/ 82114 w 322588"/>
                <a:gd name="connsiteY4" fmla="*/ 0 h 503052"/>
                <a:gd name="connsiteX5" fmla="*/ 0 w 322588"/>
                <a:gd name="connsiteY5" fmla="*/ 0 h 503052"/>
                <a:gd name="connsiteX6" fmla="*/ 0 w 322588"/>
                <a:gd name="connsiteY6" fmla="*/ 503053 h 503052"/>
                <a:gd name="connsiteX7" fmla="*/ 82114 w 322588"/>
                <a:gd name="connsiteY7" fmla="*/ 503053 h 503052"/>
                <a:gd name="connsiteX8" fmla="*/ 82114 w 322588"/>
                <a:gd name="connsiteY8" fmla="*/ 338828 h 503052"/>
                <a:gd name="connsiteX9" fmla="*/ 85049 w 322588"/>
                <a:gd name="connsiteY9" fmla="*/ 338828 h 503052"/>
                <a:gd name="connsiteX10" fmla="*/ 219951 w 322588"/>
                <a:gd name="connsiteY10" fmla="*/ 503053 h 503052"/>
                <a:gd name="connsiteX11" fmla="*/ 322588 w 322588"/>
                <a:gd name="connsiteY11" fmla="*/ 503053 h 503052"/>
                <a:gd name="connsiteX12" fmla="*/ 165587 w 322588"/>
                <a:gd name="connsiteY12" fmla="*/ 310951 h 5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88" h="503052">
                  <a:moveTo>
                    <a:pt x="312325" y="149675"/>
                  </a:moveTo>
                  <a:lnTo>
                    <a:pt x="212625" y="149675"/>
                  </a:lnTo>
                  <a:lnTo>
                    <a:pt x="85049" y="291905"/>
                  </a:lnTo>
                  <a:lnTo>
                    <a:pt x="82114" y="291905"/>
                  </a:lnTo>
                  <a:lnTo>
                    <a:pt x="82114" y="0"/>
                  </a:lnTo>
                  <a:lnTo>
                    <a:pt x="0" y="0"/>
                  </a:lnTo>
                  <a:lnTo>
                    <a:pt x="0" y="503053"/>
                  </a:lnTo>
                  <a:lnTo>
                    <a:pt x="82114" y="503053"/>
                  </a:lnTo>
                  <a:lnTo>
                    <a:pt x="82114" y="338828"/>
                  </a:lnTo>
                  <a:lnTo>
                    <a:pt x="85049" y="338828"/>
                  </a:lnTo>
                  <a:lnTo>
                    <a:pt x="219951" y="503053"/>
                  </a:lnTo>
                  <a:lnTo>
                    <a:pt x="322588" y="503053"/>
                  </a:lnTo>
                  <a:lnTo>
                    <a:pt x="165587" y="310951"/>
                  </a:lnTo>
                  <a:close/>
                </a:path>
              </a:pathLst>
            </a:custGeom>
            <a:solidFill>
              <a:srgbClr val="FFFFFF"/>
            </a:solidFill>
            <a:ln w="360" cap="flat">
              <a:noFill/>
              <a:prstDash val="solid"/>
              <a:miter/>
            </a:ln>
          </p:spPr>
          <p:txBody>
            <a:bodyPr rtlCol="0" anchor="ctr"/>
            <a:lstStyle/>
            <a:p>
              <a:endParaRPr lang="fi-FI" sz="900"/>
            </a:p>
          </p:txBody>
        </p:sp>
        <p:sp>
          <p:nvSpPr>
            <p:cNvPr id="29" name="Vapaamuotoinen: Muoto 28">
              <a:extLst>
                <a:ext uri="{FF2B5EF4-FFF2-40B4-BE49-F238E27FC236}">
                  <a16:creationId xmlns:a16="http://schemas.microsoft.com/office/drawing/2014/main" id="{0C849757-54BA-5FB5-866B-4DEE9D8EE0D9}"/>
                </a:ext>
                <a:ext uri="{C183D7F6-B498-43B3-948B-1728B52AA6E4}">
                  <adec:decorative xmlns:adec="http://schemas.microsoft.com/office/drawing/2017/decorative" val="1"/>
                </a:ext>
              </a:extLst>
            </p:cNvPr>
            <p:cNvSpPr/>
            <p:nvPr/>
          </p:nvSpPr>
          <p:spPr>
            <a:xfrm>
              <a:off x="19198706" y="999237"/>
              <a:ext cx="82114" cy="503103"/>
            </a:xfrm>
            <a:custGeom>
              <a:avLst/>
              <a:gdLst>
                <a:gd name="connsiteX0" fmla="*/ 0 w 82114"/>
                <a:gd name="connsiteY0" fmla="*/ 503103 h 503103"/>
                <a:gd name="connsiteX1" fmla="*/ 82114 w 82114"/>
                <a:gd name="connsiteY1" fmla="*/ 503103 h 503103"/>
                <a:gd name="connsiteX2" fmla="*/ 82114 w 82114"/>
                <a:gd name="connsiteY2" fmla="*/ 0 h 503103"/>
                <a:gd name="connsiteX3" fmla="*/ 0 w 82114"/>
                <a:gd name="connsiteY3" fmla="*/ 0 h 503103"/>
              </a:gdLst>
              <a:ahLst/>
              <a:cxnLst>
                <a:cxn ang="0">
                  <a:pos x="connsiteX0" y="connsiteY0"/>
                </a:cxn>
                <a:cxn ang="0">
                  <a:pos x="connsiteX1" y="connsiteY1"/>
                </a:cxn>
                <a:cxn ang="0">
                  <a:pos x="connsiteX2" y="connsiteY2"/>
                </a:cxn>
                <a:cxn ang="0">
                  <a:pos x="connsiteX3" y="connsiteY3"/>
                </a:cxn>
              </a:cxnLst>
              <a:rect l="l" t="t" r="r" b="b"/>
              <a:pathLst>
                <a:path w="82114" h="503103">
                  <a:moveTo>
                    <a:pt x="0" y="503103"/>
                  </a:moveTo>
                  <a:lnTo>
                    <a:pt x="82114" y="503103"/>
                  </a:lnTo>
                  <a:lnTo>
                    <a:pt x="82114" y="0"/>
                  </a:lnTo>
                  <a:lnTo>
                    <a:pt x="0" y="0"/>
                  </a:lnTo>
                  <a:close/>
                </a:path>
              </a:pathLst>
            </a:custGeom>
            <a:solidFill>
              <a:srgbClr val="FFFFFF"/>
            </a:solidFill>
            <a:ln w="360" cap="flat">
              <a:noFill/>
              <a:prstDash val="solid"/>
              <a:miter/>
            </a:ln>
          </p:spPr>
          <p:txBody>
            <a:bodyPr rtlCol="0" anchor="ctr"/>
            <a:lstStyle/>
            <a:p>
              <a:endParaRPr lang="fi-FI" sz="900"/>
            </a:p>
          </p:txBody>
        </p:sp>
        <p:sp>
          <p:nvSpPr>
            <p:cNvPr id="30" name="Vapaamuotoinen: Muoto 29">
              <a:extLst>
                <a:ext uri="{FF2B5EF4-FFF2-40B4-BE49-F238E27FC236}">
                  <a16:creationId xmlns:a16="http://schemas.microsoft.com/office/drawing/2014/main" id="{43C54C06-1974-0C46-2350-449008E86DA7}"/>
                </a:ext>
                <a:ext uri="{C183D7F6-B498-43B3-948B-1728B52AA6E4}">
                  <adec:decorative xmlns:adec="http://schemas.microsoft.com/office/drawing/2017/decorative" val="1"/>
                </a:ext>
              </a:extLst>
            </p:cNvPr>
            <p:cNvSpPr/>
            <p:nvPr/>
          </p:nvSpPr>
          <p:spPr>
            <a:xfrm>
              <a:off x="18621877" y="999233"/>
              <a:ext cx="374132" cy="503103"/>
            </a:xfrm>
            <a:custGeom>
              <a:avLst/>
              <a:gdLst>
                <a:gd name="connsiteX0" fmla="*/ 374133 w 374132"/>
                <a:gd name="connsiteY0" fmla="*/ 0 h 503103"/>
                <a:gd name="connsiteX1" fmla="*/ 0 w 374132"/>
                <a:gd name="connsiteY1" fmla="*/ 0 h 503103"/>
                <a:gd name="connsiteX2" fmla="*/ 0 w 374132"/>
                <a:gd name="connsiteY2" fmla="*/ 81441 h 503103"/>
                <a:gd name="connsiteX3" fmla="*/ 145902 w 374132"/>
                <a:gd name="connsiteY3" fmla="*/ 81441 h 503103"/>
                <a:gd name="connsiteX4" fmla="*/ 145902 w 374132"/>
                <a:gd name="connsiteY4" fmla="*/ 503103 h 503103"/>
                <a:gd name="connsiteX5" fmla="*/ 233146 w 374132"/>
                <a:gd name="connsiteY5" fmla="*/ 503103 h 503103"/>
                <a:gd name="connsiteX6" fmla="*/ 233146 w 374132"/>
                <a:gd name="connsiteY6" fmla="*/ 81441 h 503103"/>
                <a:gd name="connsiteX7" fmla="*/ 374133 w 374132"/>
                <a:gd name="connsiteY7" fmla="*/ 81441 h 50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132" h="503103">
                  <a:moveTo>
                    <a:pt x="374133" y="0"/>
                  </a:moveTo>
                  <a:lnTo>
                    <a:pt x="0" y="0"/>
                  </a:lnTo>
                  <a:lnTo>
                    <a:pt x="0" y="81441"/>
                  </a:lnTo>
                  <a:lnTo>
                    <a:pt x="145902" y="81441"/>
                  </a:lnTo>
                  <a:lnTo>
                    <a:pt x="145902" y="503103"/>
                  </a:lnTo>
                  <a:lnTo>
                    <a:pt x="233146" y="503103"/>
                  </a:lnTo>
                  <a:lnTo>
                    <a:pt x="233146" y="81441"/>
                  </a:lnTo>
                  <a:lnTo>
                    <a:pt x="374133" y="81441"/>
                  </a:lnTo>
                  <a:close/>
                </a:path>
              </a:pathLst>
            </a:custGeom>
            <a:solidFill>
              <a:srgbClr val="FFFFFF"/>
            </a:solidFill>
            <a:ln w="360" cap="flat">
              <a:noFill/>
              <a:prstDash val="solid"/>
              <a:miter/>
            </a:ln>
          </p:spPr>
          <p:txBody>
            <a:bodyPr rtlCol="0" anchor="ctr"/>
            <a:lstStyle/>
            <a:p>
              <a:endParaRPr lang="fi-FI" sz="900"/>
            </a:p>
          </p:txBody>
        </p:sp>
        <p:sp>
          <p:nvSpPr>
            <p:cNvPr id="31" name="Vapaamuotoinen: Muoto 30">
              <a:extLst>
                <a:ext uri="{FF2B5EF4-FFF2-40B4-BE49-F238E27FC236}">
                  <a16:creationId xmlns:a16="http://schemas.microsoft.com/office/drawing/2014/main" id="{14A4FBB3-49B4-EE54-FC54-A14278DEC176}"/>
                </a:ext>
                <a:ext uri="{C183D7F6-B498-43B3-948B-1728B52AA6E4}">
                  <adec:decorative xmlns:adec="http://schemas.microsoft.com/office/drawing/2017/decorative" val="1"/>
                </a:ext>
              </a:extLst>
            </p:cNvPr>
            <p:cNvSpPr/>
            <p:nvPr/>
          </p:nvSpPr>
          <p:spPr>
            <a:xfrm>
              <a:off x="20066949" y="1036015"/>
              <a:ext cx="181828" cy="466324"/>
            </a:xfrm>
            <a:custGeom>
              <a:avLst/>
              <a:gdLst>
                <a:gd name="connsiteX0" fmla="*/ 181828 w 181828"/>
                <a:gd name="connsiteY0" fmla="*/ 112946 h 466324"/>
                <a:gd name="connsiteX1" fmla="*/ 129038 w 181828"/>
                <a:gd name="connsiteY1" fmla="*/ 112946 h 466324"/>
                <a:gd name="connsiteX2" fmla="*/ 129038 w 181828"/>
                <a:gd name="connsiteY2" fmla="*/ 0 h 466324"/>
                <a:gd name="connsiteX3" fmla="*/ 47662 w 181828"/>
                <a:gd name="connsiteY3" fmla="*/ 0 h 466324"/>
                <a:gd name="connsiteX4" fmla="*/ 47662 w 181828"/>
                <a:gd name="connsiteY4" fmla="*/ 112946 h 466324"/>
                <a:gd name="connsiteX5" fmla="*/ 0 w 181828"/>
                <a:gd name="connsiteY5" fmla="*/ 112946 h 466324"/>
                <a:gd name="connsiteX6" fmla="*/ 0 w 181828"/>
                <a:gd name="connsiteY6" fmla="*/ 186255 h 466324"/>
                <a:gd name="connsiteX7" fmla="*/ 47662 w 181828"/>
                <a:gd name="connsiteY7" fmla="*/ 186255 h 466324"/>
                <a:gd name="connsiteX8" fmla="*/ 47662 w 181828"/>
                <a:gd name="connsiteY8" fmla="*/ 466325 h 466324"/>
                <a:gd name="connsiteX9" fmla="*/ 129038 w 181828"/>
                <a:gd name="connsiteY9" fmla="*/ 466325 h 466324"/>
                <a:gd name="connsiteX10" fmla="*/ 129038 w 181828"/>
                <a:gd name="connsiteY10" fmla="*/ 186255 h 466324"/>
                <a:gd name="connsiteX11" fmla="*/ 181828 w 181828"/>
                <a:gd name="connsiteY11" fmla="*/ 186255 h 4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828" h="466324">
                  <a:moveTo>
                    <a:pt x="181828" y="112946"/>
                  </a:moveTo>
                  <a:lnTo>
                    <a:pt x="129038" y="112946"/>
                  </a:lnTo>
                  <a:lnTo>
                    <a:pt x="129038" y="0"/>
                  </a:lnTo>
                  <a:lnTo>
                    <a:pt x="47662" y="0"/>
                  </a:lnTo>
                  <a:lnTo>
                    <a:pt x="47662" y="112946"/>
                  </a:lnTo>
                  <a:lnTo>
                    <a:pt x="0" y="112946"/>
                  </a:lnTo>
                  <a:lnTo>
                    <a:pt x="0" y="186255"/>
                  </a:lnTo>
                  <a:lnTo>
                    <a:pt x="47662" y="186255"/>
                  </a:lnTo>
                  <a:lnTo>
                    <a:pt x="47662" y="466325"/>
                  </a:lnTo>
                  <a:lnTo>
                    <a:pt x="129038" y="466325"/>
                  </a:lnTo>
                  <a:lnTo>
                    <a:pt x="129038" y="186255"/>
                  </a:lnTo>
                  <a:lnTo>
                    <a:pt x="181828" y="186255"/>
                  </a:lnTo>
                  <a:close/>
                </a:path>
              </a:pathLst>
            </a:custGeom>
            <a:solidFill>
              <a:srgbClr val="FFFFFF"/>
            </a:solidFill>
            <a:ln w="360" cap="flat">
              <a:noFill/>
              <a:prstDash val="solid"/>
              <a:miter/>
            </a:ln>
          </p:spPr>
          <p:txBody>
            <a:bodyPr rtlCol="0" anchor="ctr"/>
            <a:lstStyle/>
            <a:p>
              <a:endParaRPr lang="fi-FI" sz="900"/>
            </a:p>
          </p:txBody>
        </p:sp>
      </p:grpSp>
      <p:grpSp>
        <p:nvGrpSpPr>
          <p:cNvPr id="147" name="Ryhmä 146">
            <a:extLst>
              <a:ext uri="{FF2B5EF4-FFF2-40B4-BE49-F238E27FC236}">
                <a16:creationId xmlns:a16="http://schemas.microsoft.com/office/drawing/2014/main" id="{9F7A4EE6-3F65-1162-49EA-30EEB5A48041}"/>
              </a:ext>
              <a:ext uri="{C183D7F6-B498-43B3-948B-1728B52AA6E4}">
                <adec:decorative xmlns:adec="http://schemas.microsoft.com/office/drawing/2017/decorative" val="1"/>
              </a:ext>
            </a:extLst>
          </p:cNvPr>
          <p:cNvGrpSpPr/>
          <p:nvPr userDrawn="1"/>
        </p:nvGrpSpPr>
        <p:grpSpPr>
          <a:xfrm>
            <a:off x="252573" y="320066"/>
            <a:ext cx="5379459" cy="6187608"/>
            <a:chOff x="505113" y="640131"/>
            <a:chExt cx="10758217" cy="12375216"/>
          </a:xfrm>
          <a:solidFill>
            <a:srgbClr val="1A56EC"/>
          </a:solidFill>
        </p:grpSpPr>
        <p:sp>
          <p:nvSpPr>
            <p:cNvPr id="32" name="Vapaamuotoinen: Muoto 31">
              <a:extLst>
                <a:ext uri="{FF2B5EF4-FFF2-40B4-BE49-F238E27FC236}">
                  <a16:creationId xmlns:a16="http://schemas.microsoft.com/office/drawing/2014/main" id="{31255013-E401-303A-E124-2FA5CD41B1BD}"/>
                </a:ext>
                <a:ext uri="{C183D7F6-B498-43B3-948B-1728B52AA6E4}">
                  <adec:decorative xmlns:adec="http://schemas.microsoft.com/office/drawing/2017/decorative" val="1"/>
                </a:ext>
              </a:extLst>
            </p:cNvPr>
            <p:cNvSpPr/>
            <p:nvPr/>
          </p:nvSpPr>
          <p:spPr>
            <a:xfrm>
              <a:off x="507515" y="11624733"/>
              <a:ext cx="1432537" cy="291358"/>
            </a:xfrm>
            <a:custGeom>
              <a:avLst/>
              <a:gdLst>
                <a:gd name="connsiteX0" fmla="*/ 1288629 w 1432537"/>
                <a:gd name="connsiteY0" fmla="*/ 0 h 291358"/>
                <a:gd name="connsiteX1" fmla="*/ 143905 w 1432537"/>
                <a:gd name="connsiteY1" fmla="*/ 0 h 291358"/>
                <a:gd name="connsiteX2" fmla="*/ 0 w 1432537"/>
                <a:gd name="connsiteY2" fmla="*/ 143908 h 291358"/>
                <a:gd name="connsiteX3" fmla="*/ 0 w 1432537"/>
                <a:gd name="connsiteY3" fmla="*/ 147450 h 291358"/>
                <a:gd name="connsiteX4" fmla="*/ 143905 w 1432537"/>
                <a:gd name="connsiteY4" fmla="*/ 291359 h 291358"/>
                <a:gd name="connsiteX5" fmla="*/ 1288629 w 1432537"/>
                <a:gd name="connsiteY5" fmla="*/ 291359 h 291358"/>
                <a:gd name="connsiteX6" fmla="*/ 1432537 w 1432537"/>
                <a:gd name="connsiteY6" fmla="*/ 147450 h 291358"/>
                <a:gd name="connsiteX7" fmla="*/ 1432537 w 1432537"/>
                <a:gd name="connsiteY7" fmla="*/ 143908 h 291358"/>
                <a:gd name="connsiteX8" fmla="*/ 1288629 w 1432537"/>
                <a:gd name="connsiteY8"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8">
                  <a:moveTo>
                    <a:pt x="1288629" y="0"/>
                  </a:moveTo>
                  <a:lnTo>
                    <a:pt x="143905" y="0"/>
                  </a:lnTo>
                  <a:cubicBezTo>
                    <a:pt x="64436" y="0"/>
                    <a:pt x="0" y="64436"/>
                    <a:pt x="0" y="143908"/>
                  </a:cubicBezTo>
                  <a:lnTo>
                    <a:pt x="0" y="147450"/>
                  </a:lnTo>
                  <a:cubicBezTo>
                    <a:pt x="0" y="226933"/>
                    <a:pt x="64436" y="291359"/>
                    <a:pt x="143905" y="291359"/>
                  </a:cubicBezTo>
                  <a:lnTo>
                    <a:pt x="1288629" y="291359"/>
                  </a:lnTo>
                  <a:cubicBezTo>
                    <a:pt x="1368101" y="291359"/>
                    <a:pt x="1432537" y="226933"/>
                    <a:pt x="1432537" y="147450"/>
                  </a:cubicBezTo>
                  <a:lnTo>
                    <a:pt x="1432537" y="143908"/>
                  </a:lnTo>
                  <a:cubicBezTo>
                    <a:pt x="1432537" y="64436"/>
                    <a:pt x="1368101" y="0"/>
                    <a:pt x="1288629" y="0"/>
                  </a:cubicBezTo>
                  <a:close/>
                </a:path>
              </a:pathLst>
            </a:custGeom>
            <a:grpFill/>
            <a:ln w="360" cap="flat">
              <a:noFill/>
              <a:prstDash val="solid"/>
              <a:miter/>
            </a:ln>
          </p:spPr>
          <p:txBody>
            <a:bodyPr rtlCol="0" anchor="ctr"/>
            <a:lstStyle/>
            <a:p>
              <a:endParaRPr lang="fi-FI" sz="900"/>
            </a:p>
          </p:txBody>
        </p:sp>
        <p:sp>
          <p:nvSpPr>
            <p:cNvPr id="33" name="Vapaamuotoinen: Muoto 32">
              <a:extLst>
                <a:ext uri="{FF2B5EF4-FFF2-40B4-BE49-F238E27FC236}">
                  <a16:creationId xmlns:a16="http://schemas.microsoft.com/office/drawing/2014/main" id="{8CFF1C2F-EE75-25A1-AEE4-CF2F90B87F27}"/>
                </a:ext>
                <a:ext uri="{C183D7F6-B498-43B3-948B-1728B52AA6E4}">
                  <adec:decorative xmlns:adec="http://schemas.microsoft.com/office/drawing/2017/decorative" val="1"/>
                </a:ext>
              </a:extLst>
            </p:cNvPr>
            <p:cNvSpPr/>
            <p:nvPr/>
          </p:nvSpPr>
          <p:spPr>
            <a:xfrm>
              <a:off x="507517" y="12171710"/>
              <a:ext cx="1048446" cy="291354"/>
            </a:xfrm>
            <a:custGeom>
              <a:avLst/>
              <a:gdLst>
                <a:gd name="connsiteX0" fmla="*/ 902763 w 1048446"/>
                <a:gd name="connsiteY0" fmla="*/ 0 h 291354"/>
                <a:gd name="connsiteX1" fmla="*/ 147956 w 1048446"/>
                <a:gd name="connsiteY1" fmla="*/ 0 h 291354"/>
                <a:gd name="connsiteX2" fmla="*/ 4469 w 1048446"/>
                <a:gd name="connsiteY2" fmla="*/ 109149 h 291354"/>
                <a:gd name="connsiteX3" fmla="*/ 145685 w 1048446"/>
                <a:gd name="connsiteY3" fmla="*/ 291355 h 291354"/>
                <a:gd name="connsiteX4" fmla="*/ 900477 w 1048446"/>
                <a:gd name="connsiteY4" fmla="*/ 291355 h 291354"/>
                <a:gd name="connsiteX5" fmla="*/ 1043979 w 1048446"/>
                <a:gd name="connsiteY5" fmla="*/ 182220 h 291354"/>
                <a:gd name="connsiteX6" fmla="*/ 902763 w 104844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6" h="291354">
                  <a:moveTo>
                    <a:pt x="902763" y="0"/>
                  </a:moveTo>
                  <a:lnTo>
                    <a:pt x="147956" y="0"/>
                  </a:lnTo>
                  <a:cubicBezTo>
                    <a:pt x="81033" y="0"/>
                    <a:pt x="20369" y="44141"/>
                    <a:pt x="4469" y="109149"/>
                  </a:cubicBezTo>
                  <a:cubicBezTo>
                    <a:pt x="-19038" y="205219"/>
                    <a:pt x="53437" y="291355"/>
                    <a:pt x="145685" y="291355"/>
                  </a:cubicBezTo>
                  <a:lnTo>
                    <a:pt x="900477" y="291355"/>
                  </a:lnTo>
                  <a:cubicBezTo>
                    <a:pt x="967400" y="291355"/>
                    <a:pt x="1028067" y="247214"/>
                    <a:pt x="1043979" y="182220"/>
                  </a:cubicBezTo>
                  <a:cubicBezTo>
                    <a:pt x="1067485" y="86150"/>
                    <a:pt x="994996" y="0"/>
                    <a:pt x="902763" y="0"/>
                  </a:cubicBezTo>
                  <a:close/>
                </a:path>
              </a:pathLst>
            </a:custGeom>
            <a:grpFill/>
            <a:ln w="360" cap="flat">
              <a:noFill/>
              <a:prstDash val="solid"/>
              <a:miter/>
            </a:ln>
          </p:spPr>
          <p:txBody>
            <a:bodyPr rtlCol="0" anchor="ctr"/>
            <a:lstStyle/>
            <a:p>
              <a:endParaRPr lang="fi-FI" sz="900"/>
            </a:p>
          </p:txBody>
        </p:sp>
        <p:sp>
          <p:nvSpPr>
            <p:cNvPr id="34" name="Vapaamuotoinen: Muoto 33">
              <a:extLst>
                <a:ext uri="{FF2B5EF4-FFF2-40B4-BE49-F238E27FC236}">
                  <a16:creationId xmlns:a16="http://schemas.microsoft.com/office/drawing/2014/main" id="{7C8DFD10-BE3B-E088-3026-99244A8F2FFB}"/>
                </a:ext>
                <a:ext uri="{C183D7F6-B498-43B3-948B-1728B52AA6E4}">
                  <adec:decorative xmlns:adec="http://schemas.microsoft.com/office/drawing/2017/decorative" val="1"/>
                </a:ext>
              </a:extLst>
            </p:cNvPr>
            <p:cNvSpPr/>
            <p:nvPr/>
          </p:nvSpPr>
          <p:spPr>
            <a:xfrm>
              <a:off x="507514" y="12723727"/>
              <a:ext cx="571449" cy="291357"/>
            </a:xfrm>
            <a:custGeom>
              <a:avLst/>
              <a:gdLst>
                <a:gd name="connsiteX0" fmla="*/ 145684 w 571449"/>
                <a:gd name="connsiteY0" fmla="*/ 291357 h 291357"/>
                <a:gd name="connsiteX1" fmla="*/ 423480 w 571449"/>
                <a:gd name="connsiteY1" fmla="*/ 291357 h 291357"/>
                <a:gd name="connsiteX2" fmla="*/ 566981 w 571449"/>
                <a:gd name="connsiteY2" fmla="*/ 182206 h 291357"/>
                <a:gd name="connsiteX3" fmla="*/ 425766 w 571449"/>
                <a:gd name="connsiteY3" fmla="*/ 0 h 291357"/>
                <a:gd name="connsiteX4" fmla="*/ 147970 w 571449"/>
                <a:gd name="connsiteY4" fmla="*/ 0 h 291357"/>
                <a:gd name="connsiteX5" fmla="*/ 4469 w 571449"/>
                <a:gd name="connsiteY5" fmla="*/ 109149 h 291357"/>
                <a:gd name="connsiteX6" fmla="*/ 145684 w 57144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7">
                  <a:moveTo>
                    <a:pt x="145684" y="291357"/>
                  </a:moveTo>
                  <a:lnTo>
                    <a:pt x="423480" y="291357"/>
                  </a:lnTo>
                  <a:cubicBezTo>
                    <a:pt x="490403" y="291357"/>
                    <a:pt x="551067" y="247214"/>
                    <a:pt x="566981" y="182206"/>
                  </a:cubicBezTo>
                  <a:cubicBezTo>
                    <a:pt x="590488" y="86138"/>
                    <a:pt x="517999" y="0"/>
                    <a:pt x="425766" y="0"/>
                  </a:cubicBezTo>
                  <a:lnTo>
                    <a:pt x="147970" y="0"/>
                  </a:lnTo>
                  <a:cubicBezTo>
                    <a:pt x="81043" y="0"/>
                    <a:pt x="20380" y="44141"/>
                    <a:pt x="4469" y="109149"/>
                  </a:cubicBezTo>
                  <a:cubicBezTo>
                    <a:pt x="-19038" y="205205"/>
                    <a:pt x="53447" y="291357"/>
                    <a:pt x="145684" y="291357"/>
                  </a:cubicBezTo>
                  <a:close/>
                </a:path>
              </a:pathLst>
            </a:custGeom>
            <a:grpFill/>
            <a:ln w="360" cap="flat">
              <a:noFill/>
              <a:prstDash val="solid"/>
              <a:miter/>
            </a:ln>
          </p:spPr>
          <p:txBody>
            <a:bodyPr rtlCol="0" anchor="ctr"/>
            <a:lstStyle/>
            <a:p>
              <a:endParaRPr lang="fi-FI" sz="900"/>
            </a:p>
          </p:txBody>
        </p:sp>
        <p:sp>
          <p:nvSpPr>
            <p:cNvPr id="35" name="Vapaamuotoinen: Muoto 34">
              <a:extLst>
                <a:ext uri="{FF2B5EF4-FFF2-40B4-BE49-F238E27FC236}">
                  <a16:creationId xmlns:a16="http://schemas.microsoft.com/office/drawing/2014/main" id="{BD59A6B2-42C4-E156-FCB0-25A29AFB916B}"/>
                </a:ext>
                <a:ext uri="{C183D7F6-B498-43B3-948B-1728B52AA6E4}">
                  <adec:decorative xmlns:adec="http://schemas.microsoft.com/office/drawing/2017/decorative" val="1"/>
                </a:ext>
              </a:extLst>
            </p:cNvPr>
            <p:cNvSpPr/>
            <p:nvPr/>
          </p:nvSpPr>
          <p:spPr>
            <a:xfrm>
              <a:off x="2815667" y="11624733"/>
              <a:ext cx="1028522" cy="291358"/>
            </a:xfrm>
            <a:custGeom>
              <a:avLst/>
              <a:gdLst>
                <a:gd name="connsiteX0" fmla="*/ 884604 w 1028522"/>
                <a:gd name="connsiteY0" fmla="*/ 0 h 291358"/>
                <a:gd name="connsiteX1" fmla="*/ 143905 w 1028522"/>
                <a:gd name="connsiteY1" fmla="*/ 0 h 291358"/>
                <a:gd name="connsiteX2" fmla="*/ 0 w 1028522"/>
                <a:gd name="connsiteY2" fmla="*/ 143908 h 291358"/>
                <a:gd name="connsiteX3" fmla="*/ 0 w 1028522"/>
                <a:gd name="connsiteY3" fmla="*/ 147450 h 291358"/>
                <a:gd name="connsiteX4" fmla="*/ 143905 w 1028522"/>
                <a:gd name="connsiteY4" fmla="*/ 291359 h 291358"/>
                <a:gd name="connsiteX5" fmla="*/ 884604 w 1028522"/>
                <a:gd name="connsiteY5" fmla="*/ 291359 h 291358"/>
                <a:gd name="connsiteX6" fmla="*/ 1028523 w 1028522"/>
                <a:gd name="connsiteY6" fmla="*/ 147450 h 291358"/>
                <a:gd name="connsiteX7" fmla="*/ 1028523 w 1028522"/>
                <a:gd name="connsiteY7" fmla="*/ 143908 h 291358"/>
                <a:gd name="connsiteX8" fmla="*/ 884604 w 1028522"/>
                <a:gd name="connsiteY8"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22" h="291358">
                  <a:moveTo>
                    <a:pt x="884604" y="0"/>
                  </a:moveTo>
                  <a:lnTo>
                    <a:pt x="143905" y="0"/>
                  </a:lnTo>
                  <a:cubicBezTo>
                    <a:pt x="64436" y="0"/>
                    <a:pt x="0" y="64436"/>
                    <a:pt x="0" y="143908"/>
                  </a:cubicBezTo>
                  <a:lnTo>
                    <a:pt x="0" y="147450"/>
                  </a:lnTo>
                  <a:cubicBezTo>
                    <a:pt x="0" y="226933"/>
                    <a:pt x="64436" y="291359"/>
                    <a:pt x="143905" y="291359"/>
                  </a:cubicBezTo>
                  <a:lnTo>
                    <a:pt x="884604" y="291359"/>
                  </a:lnTo>
                  <a:cubicBezTo>
                    <a:pt x="964087" y="291359"/>
                    <a:pt x="1028523" y="226933"/>
                    <a:pt x="1028523" y="147450"/>
                  </a:cubicBezTo>
                  <a:lnTo>
                    <a:pt x="1028523" y="143908"/>
                  </a:lnTo>
                  <a:cubicBezTo>
                    <a:pt x="1028523" y="64436"/>
                    <a:pt x="964087" y="0"/>
                    <a:pt x="884604" y="0"/>
                  </a:cubicBezTo>
                  <a:close/>
                </a:path>
              </a:pathLst>
            </a:custGeom>
            <a:grpFill/>
            <a:ln w="360" cap="flat">
              <a:noFill/>
              <a:prstDash val="solid"/>
              <a:miter/>
            </a:ln>
          </p:spPr>
          <p:txBody>
            <a:bodyPr rtlCol="0" anchor="ctr"/>
            <a:lstStyle/>
            <a:p>
              <a:endParaRPr lang="fi-FI" sz="900"/>
            </a:p>
          </p:txBody>
        </p:sp>
        <p:sp>
          <p:nvSpPr>
            <p:cNvPr id="36" name="Vapaamuotoinen: Muoto 35">
              <a:extLst>
                <a:ext uri="{FF2B5EF4-FFF2-40B4-BE49-F238E27FC236}">
                  <a16:creationId xmlns:a16="http://schemas.microsoft.com/office/drawing/2014/main" id="{B85A55FE-2754-5755-2114-242CD624ED03}"/>
                </a:ext>
                <a:ext uri="{C183D7F6-B498-43B3-948B-1728B52AA6E4}">
                  <adec:decorative xmlns:adec="http://schemas.microsoft.com/office/drawing/2017/decorative" val="1"/>
                </a:ext>
              </a:extLst>
            </p:cNvPr>
            <p:cNvSpPr/>
            <p:nvPr/>
          </p:nvSpPr>
          <p:spPr>
            <a:xfrm>
              <a:off x="1798727" y="12171429"/>
              <a:ext cx="906259" cy="291358"/>
            </a:xfrm>
            <a:custGeom>
              <a:avLst/>
              <a:gdLst>
                <a:gd name="connsiteX0" fmla="*/ 760578 w 906259"/>
                <a:gd name="connsiteY0" fmla="*/ 0 h 291358"/>
                <a:gd name="connsiteX1" fmla="*/ 147967 w 906259"/>
                <a:gd name="connsiteY1" fmla="*/ 0 h 291358"/>
                <a:gd name="connsiteX2" fmla="*/ 4465 w 906259"/>
                <a:gd name="connsiteY2" fmla="*/ 109149 h 291358"/>
                <a:gd name="connsiteX3" fmla="*/ 145681 w 906259"/>
                <a:gd name="connsiteY3" fmla="*/ 291359 h 291358"/>
                <a:gd name="connsiteX4" fmla="*/ 758303 w 906259"/>
                <a:gd name="connsiteY4" fmla="*/ 291359 h 291358"/>
                <a:gd name="connsiteX5" fmla="*/ 901791 w 906259"/>
                <a:gd name="connsiteY5" fmla="*/ 182221 h 291358"/>
                <a:gd name="connsiteX6" fmla="*/ 760578 w 906259"/>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59" h="291358">
                  <a:moveTo>
                    <a:pt x="760578" y="0"/>
                  </a:moveTo>
                  <a:lnTo>
                    <a:pt x="147967" y="0"/>
                  </a:lnTo>
                  <a:cubicBezTo>
                    <a:pt x="81040" y="0"/>
                    <a:pt x="20376" y="44145"/>
                    <a:pt x="4465" y="109149"/>
                  </a:cubicBezTo>
                  <a:cubicBezTo>
                    <a:pt x="-19030" y="205219"/>
                    <a:pt x="53444" y="291359"/>
                    <a:pt x="145681" y="291359"/>
                  </a:cubicBezTo>
                  <a:lnTo>
                    <a:pt x="758303" y="291359"/>
                  </a:lnTo>
                  <a:cubicBezTo>
                    <a:pt x="825216" y="291359"/>
                    <a:pt x="885880" y="247214"/>
                    <a:pt x="901791" y="182221"/>
                  </a:cubicBezTo>
                  <a:cubicBezTo>
                    <a:pt x="925297" y="86150"/>
                    <a:pt x="852812" y="0"/>
                    <a:pt x="760578" y="0"/>
                  </a:cubicBezTo>
                  <a:close/>
                </a:path>
              </a:pathLst>
            </a:custGeom>
            <a:grpFill/>
            <a:ln w="360" cap="flat">
              <a:noFill/>
              <a:prstDash val="solid"/>
              <a:miter/>
            </a:ln>
          </p:spPr>
          <p:txBody>
            <a:bodyPr rtlCol="0" anchor="ctr"/>
            <a:lstStyle/>
            <a:p>
              <a:endParaRPr lang="fi-FI" sz="900"/>
            </a:p>
          </p:txBody>
        </p:sp>
        <p:sp>
          <p:nvSpPr>
            <p:cNvPr id="37" name="Vapaamuotoinen: Muoto 36">
              <a:extLst>
                <a:ext uri="{FF2B5EF4-FFF2-40B4-BE49-F238E27FC236}">
                  <a16:creationId xmlns:a16="http://schemas.microsoft.com/office/drawing/2014/main" id="{262A5A64-8FA7-D0E8-78B7-E4081E7D2EDD}"/>
                </a:ext>
                <a:ext uri="{C183D7F6-B498-43B3-948B-1728B52AA6E4}">
                  <adec:decorative xmlns:adec="http://schemas.microsoft.com/office/drawing/2017/decorative" val="1"/>
                </a:ext>
              </a:extLst>
            </p:cNvPr>
            <p:cNvSpPr/>
            <p:nvPr/>
          </p:nvSpPr>
          <p:spPr>
            <a:xfrm>
              <a:off x="2051306" y="12722086"/>
              <a:ext cx="1509059" cy="291357"/>
            </a:xfrm>
            <a:custGeom>
              <a:avLst/>
              <a:gdLst>
                <a:gd name="connsiteX0" fmla="*/ 145684 w 1509059"/>
                <a:gd name="connsiteY0" fmla="*/ 291357 h 291357"/>
                <a:gd name="connsiteX1" fmla="*/ 1361090 w 1509059"/>
                <a:gd name="connsiteY1" fmla="*/ 291357 h 291357"/>
                <a:gd name="connsiteX2" fmla="*/ 1504592 w 1509059"/>
                <a:gd name="connsiteY2" fmla="*/ 182220 h 291357"/>
                <a:gd name="connsiteX3" fmla="*/ 1363376 w 1509059"/>
                <a:gd name="connsiteY3" fmla="*/ 0 h 291357"/>
                <a:gd name="connsiteX4" fmla="*/ 147970 w 1509059"/>
                <a:gd name="connsiteY4" fmla="*/ 0 h 291357"/>
                <a:gd name="connsiteX5" fmla="*/ 4468 w 1509059"/>
                <a:gd name="connsiteY5" fmla="*/ 109133 h 291357"/>
                <a:gd name="connsiteX6" fmla="*/ 145684 w 150905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9" h="291357">
                  <a:moveTo>
                    <a:pt x="145684" y="291357"/>
                  </a:moveTo>
                  <a:lnTo>
                    <a:pt x="1361090" y="291357"/>
                  </a:lnTo>
                  <a:cubicBezTo>
                    <a:pt x="1428014" y="291357"/>
                    <a:pt x="1488681" y="247214"/>
                    <a:pt x="1504592" y="182220"/>
                  </a:cubicBezTo>
                  <a:cubicBezTo>
                    <a:pt x="1528098" y="86138"/>
                    <a:pt x="1455609" y="0"/>
                    <a:pt x="1363376" y="0"/>
                  </a:cubicBezTo>
                  <a:lnTo>
                    <a:pt x="147970" y="0"/>
                  </a:lnTo>
                  <a:cubicBezTo>
                    <a:pt x="81047" y="0"/>
                    <a:pt x="20379" y="44139"/>
                    <a:pt x="4468" y="109133"/>
                  </a:cubicBezTo>
                  <a:cubicBezTo>
                    <a:pt x="-19038" y="205204"/>
                    <a:pt x="53451" y="291357"/>
                    <a:pt x="145684" y="291357"/>
                  </a:cubicBezTo>
                  <a:close/>
                </a:path>
              </a:pathLst>
            </a:custGeom>
            <a:grpFill/>
            <a:ln w="360" cap="flat">
              <a:noFill/>
              <a:prstDash val="solid"/>
              <a:miter/>
            </a:ln>
          </p:spPr>
          <p:txBody>
            <a:bodyPr rtlCol="0" anchor="ctr"/>
            <a:lstStyle/>
            <a:p>
              <a:endParaRPr lang="fi-FI" sz="900"/>
            </a:p>
          </p:txBody>
        </p:sp>
        <p:sp>
          <p:nvSpPr>
            <p:cNvPr id="38" name="Vapaamuotoinen: Muoto 37">
              <a:extLst>
                <a:ext uri="{FF2B5EF4-FFF2-40B4-BE49-F238E27FC236}">
                  <a16:creationId xmlns:a16="http://schemas.microsoft.com/office/drawing/2014/main" id="{0F19F9A9-E154-4C89-D6DF-7009EBAF939A}"/>
                </a:ext>
                <a:ext uri="{C183D7F6-B498-43B3-948B-1728B52AA6E4}">
                  <adec:decorative xmlns:adec="http://schemas.microsoft.com/office/drawing/2017/decorative" val="1"/>
                </a:ext>
              </a:extLst>
            </p:cNvPr>
            <p:cNvSpPr/>
            <p:nvPr/>
          </p:nvSpPr>
          <p:spPr>
            <a:xfrm>
              <a:off x="6051682" y="11624733"/>
              <a:ext cx="901645" cy="291358"/>
            </a:xfrm>
            <a:custGeom>
              <a:avLst/>
              <a:gdLst>
                <a:gd name="connsiteX0" fmla="*/ 757740 w 901645"/>
                <a:gd name="connsiteY0" fmla="*/ 0 h 291358"/>
                <a:gd name="connsiteX1" fmla="*/ 143908 w 901645"/>
                <a:gd name="connsiteY1" fmla="*/ 0 h 291358"/>
                <a:gd name="connsiteX2" fmla="*/ 0 w 901645"/>
                <a:gd name="connsiteY2" fmla="*/ 143908 h 291358"/>
                <a:gd name="connsiteX3" fmla="*/ 0 w 901645"/>
                <a:gd name="connsiteY3" fmla="*/ 147450 h 291358"/>
                <a:gd name="connsiteX4" fmla="*/ 143908 w 901645"/>
                <a:gd name="connsiteY4" fmla="*/ 291359 h 291358"/>
                <a:gd name="connsiteX5" fmla="*/ 757740 w 901645"/>
                <a:gd name="connsiteY5" fmla="*/ 291359 h 291358"/>
                <a:gd name="connsiteX6" fmla="*/ 901645 w 901645"/>
                <a:gd name="connsiteY6" fmla="*/ 147450 h 291358"/>
                <a:gd name="connsiteX7" fmla="*/ 901645 w 901645"/>
                <a:gd name="connsiteY7" fmla="*/ 143908 h 291358"/>
                <a:gd name="connsiteX8" fmla="*/ 757740 w 901645"/>
                <a:gd name="connsiteY8"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5" h="291358">
                  <a:moveTo>
                    <a:pt x="757740" y="0"/>
                  </a:moveTo>
                  <a:lnTo>
                    <a:pt x="143908" y="0"/>
                  </a:lnTo>
                  <a:cubicBezTo>
                    <a:pt x="64426" y="0"/>
                    <a:pt x="0" y="64436"/>
                    <a:pt x="0" y="143908"/>
                  </a:cubicBezTo>
                  <a:lnTo>
                    <a:pt x="0" y="147450"/>
                  </a:lnTo>
                  <a:cubicBezTo>
                    <a:pt x="0" y="226933"/>
                    <a:pt x="64426" y="291359"/>
                    <a:pt x="143908" y="291359"/>
                  </a:cubicBezTo>
                  <a:lnTo>
                    <a:pt x="757740" y="291359"/>
                  </a:lnTo>
                  <a:cubicBezTo>
                    <a:pt x="837223" y="291359"/>
                    <a:pt x="901645" y="226933"/>
                    <a:pt x="901645" y="147450"/>
                  </a:cubicBezTo>
                  <a:lnTo>
                    <a:pt x="901645" y="143908"/>
                  </a:lnTo>
                  <a:cubicBezTo>
                    <a:pt x="901645" y="64436"/>
                    <a:pt x="837223" y="0"/>
                    <a:pt x="757740" y="0"/>
                  </a:cubicBezTo>
                  <a:close/>
                </a:path>
              </a:pathLst>
            </a:custGeom>
            <a:grpFill/>
            <a:ln w="360" cap="flat">
              <a:noFill/>
              <a:prstDash val="solid"/>
              <a:miter/>
            </a:ln>
          </p:spPr>
          <p:txBody>
            <a:bodyPr rtlCol="0" anchor="ctr"/>
            <a:lstStyle/>
            <a:p>
              <a:endParaRPr lang="fi-FI" sz="900"/>
            </a:p>
          </p:txBody>
        </p:sp>
        <p:sp>
          <p:nvSpPr>
            <p:cNvPr id="39" name="Vapaamuotoinen: Muoto 38">
              <a:extLst>
                <a:ext uri="{FF2B5EF4-FFF2-40B4-BE49-F238E27FC236}">
                  <a16:creationId xmlns:a16="http://schemas.microsoft.com/office/drawing/2014/main" id="{27BD9365-45F1-1259-23A8-8A90CB9F6F45}"/>
                </a:ext>
                <a:ext uri="{C183D7F6-B498-43B3-948B-1728B52AA6E4}">
                  <adec:decorative xmlns:adec="http://schemas.microsoft.com/office/drawing/2017/decorative" val="1"/>
                </a:ext>
              </a:extLst>
            </p:cNvPr>
            <p:cNvSpPr/>
            <p:nvPr/>
          </p:nvSpPr>
          <p:spPr>
            <a:xfrm>
              <a:off x="4360341" y="11624733"/>
              <a:ext cx="917198" cy="291358"/>
            </a:xfrm>
            <a:custGeom>
              <a:avLst/>
              <a:gdLst>
                <a:gd name="connsiteX0" fmla="*/ 771517 w 917198"/>
                <a:gd name="connsiteY0" fmla="*/ 0 h 291358"/>
                <a:gd name="connsiteX1" fmla="*/ 147970 w 917198"/>
                <a:gd name="connsiteY1" fmla="*/ 0 h 291358"/>
                <a:gd name="connsiteX2" fmla="*/ 4468 w 917198"/>
                <a:gd name="connsiteY2" fmla="*/ 109149 h 291358"/>
                <a:gd name="connsiteX3" fmla="*/ 145684 w 917198"/>
                <a:gd name="connsiteY3" fmla="*/ 291359 h 291358"/>
                <a:gd name="connsiteX4" fmla="*/ 769242 w 917198"/>
                <a:gd name="connsiteY4" fmla="*/ 291359 h 291358"/>
                <a:gd name="connsiteX5" fmla="*/ 912730 w 917198"/>
                <a:gd name="connsiteY5" fmla="*/ 182220 h 291358"/>
                <a:gd name="connsiteX6" fmla="*/ 771517 w 917198"/>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8">
                  <a:moveTo>
                    <a:pt x="771517" y="0"/>
                  </a:moveTo>
                  <a:lnTo>
                    <a:pt x="147970" y="0"/>
                  </a:lnTo>
                  <a:cubicBezTo>
                    <a:pt x="81046" y="0"/>
                    <a:pt x="20383" y="44141"/>
                    <a:pt x="4468" y="109149"/>
                  </a:cubicBezTo>
                  <a:cubicBezTo>
                    <a:pt x="-19038" y="205219"/>
                    <a:pt x="53450" y="291359"/>
                    <a:pt x="145684" y="291359"/>
                  </a:cubicBezTo>
                  <a:lnTo>
                    <a:pt x="769242" y="291359"/>
                  </a:lnTo>
                  <a:cubicBezTo>
                    <a:pt x="836155" y="291359"/>
                    <a:pt x="896818" y="247214"/>
                    <a:pt x="912730" y="182220"/>
                  </a:cubicBezTo>
                  <a:cubicBezTo>
                    <a:pt x="936236" y="86150"/>
                    <a:pt x="863751" y="0"/>
                    <a:pt x="771517" y="0"/>
                  </a:cubicBezTo>
                  <a:close/>
                </a:path>
              </a:pathLst>
            </a:custGeom>
            <a:grpFill/>
            <a:ln w="360" cap="flat">
              <a:noFill/>
              <a:prstDash val="solid"/>
              <a:miter/>
            </a:ln>
          </p:spPr>
          <p:txBody>
            <a:bodyPr rtlCol="0" anchor="ctr"/>
            <a:lstStyle/>
            <a:p>
              <a:endParaRPr lang="fi-FI" sz="900"/>
            </a:p>
          </p:txBody>
        </p:sp>
        <p:sp>
          <p:nvSpPr>
            <p:cNvPr id="40" name="Vapaamuotoinen: Muoto 39">
              <a:extLst>
                <a:ext uri="{FF2B5EF4-FFF2-40B4-BE49-F238E27FC236}">
                  <a16:creationId xmlns:a16="http://schemas.microsoft.com/office/drawing/2014/main" id="{9128A21C-8CCB-C834-6983-CCEEA0806653}"/>
                </a:ext>
                <a:ext uri="{C183D7F6-B498-43B3-948B-1728B52AA6E4}">
                  <adec:decorative xmlns:adec="http://schemas.microsoft.com/office/drawing/2017/decorative" val="1"/>
                </a:ext>
              </a:extLst>
            </p:cNvPr>
            <p:cNvSpPr/>
            <p:nvPr/>
          </p:nvSpPr>
          <p:spPr>
            <a:xfrm>
              <a:off x="3516328" y="12171429"/>
              <a:ext cx="1286212" cy="291358"/>
            </a:xfrm>
            <a:custGeom>
              <a:avLst/>
              <a:gdLst>
                <a:gd name="connsiteX0" fmla="*/ 1140528 w 1286212"/>
                <a:gd name="connsiteY0" fmla="*/ 0 h 291358"/>
                <a:gd name="connsiteX1" fmla="*/ 147956 w 1286212"/>
                <a:gd name="connsiteY1" fmla="*/ 0 h 291358"/>
                <a:gd name="connsiteX2" fmla="*/ 4469 w 1286212"/>
                <a:gd name="connsiteY2" fmla="*/ 109149 h 291358"/>
                <a:gd name="connsiteX3" fmla="*/ 145671 w 1286212"/>
                <a:gd name="connsiteY3" fmla="*/ 291359 h 291358"/>
                <a:gd name="connsiteX4" fmla="*/ 1138242 w 1286212"/>
                <a:gd name="connsiteY4" fmla="*/ 291359 h 291358"/>
                <a:gd name="connsiteX5" fmla="*/ 1281744 w 1286212"/>
                <a:gd name="connsiteY5" fmla="*/ 182221 h 291358"/>
                <a:gd name="connsiteX6" fmla="*/ 1140528 w 128621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2" h="291358">
                  <a:moveTo>
                    <a:pt x="1140528" y="0"/>
                  </a:moveTo>
                  <a:lnTo>
                    <a:pt x="147956" y="0"/>
                  </a:lnTo>
                  <a:cubicBezTo>
                    <a:pt x="81043" y="0"/>
                    <a:pt x="20369" y="44145"/>
                    <a:pt x="4469" y="109149"/>
                  </a:cubicBezTo>
                  <a:cubicBezTo>
                    <a:pt x="-19038" y="205219"/>
                    <a:pt x="53437" y="291359"/>
                    <a:pt x="145671" y="291359"/>
                  </a:cubicBezTo>
                  <a:lnTo>
                    <a:pt x="1138242" y="291359"/>
                  </a:lnTo>
                  <a:cubicBezTo>
                    <a:pt x="1205169" y="291359"/>
                    <a:pt x="1265833" y="247214"/>
                    <a:pt x="1281744" y="182221"/>
                  </a:cubicBezTo>
                  <a:cubicBezTo>
                    <a:pt x="1305251" y="86150"/>
                    <a:pt x="1232765" y="0"/>
                    <a:pt x="1140528" y="0"/>
                  </a:cubicBezTo>
                  <a:close/>
                </a:path>
              </a:pathLst>
            </a:custGeom>
            <a:grpFill/>
            <a:ln w="360" cap="flat">
              <a:noFill/>
              <a:prstDash val="solid"/>
              <a:miter/>
            </a:ln>
          </p:spPr>
          <p:txBody>
            <a:bodyPr rtlCol="0" anchor="ctr"/>
            <a:lstStyle/>
            <a:p>
              <a:endParaRPr lang="fi-FI" sz="900"/>
            </a:p>
          </p:txBody>
        </p:sp>
        <p:sp>
          <p:nvSpPr>
            <p:cNvPr id="41" name="Vapaamuotoinen: Muoto 40">
              <a:extLst>
                <a:ext uri="{FF2B5EF4-FFF2-40B4-BE49-F238E27FC236}">
                  <a16:creationId xmlns:a16="http://schemas.microsoft.com/office/drawing/2014/main" id="{A60AF286-A02C-EB41-AB85-6D871385904E}"/>
                </a:ext>
                <a:ext uri="{C183D7F6-B498-43B3-948B-1728B52AA6E4}">
                  <adec:decorative xmlns:adec="http://schemas.microsoft.com/office/drawing/2017/decorative" val="1"/>
                </a:ext>
              </a:extLst>
            </p:cNvPr>
            <p:cNvSpPr/>
            <p:nvPr/>
          </p:nvSpPr>
          <p:spPr>
            <a:xfrm>
              <a:off x="4015136" y="12722086"/>
              <a:ext cx="987070" cy="291357"/>
            </a:xfrm>
            <a:custGeom>
              <a:avLst/>
              <a:gdLst>
                <a:gd name="connsiteX0" fmla="*/ 145684 w 987070"/>
                <a:gd name="connsiteY0" fmla="*/ 291357 h 291357"/>
                <a:gd name="connsiteX1" fmla="*/ 839114 w 987070"/>
                <a:gd name="connsiteY1" fmla="*/ 291357 h 291357"/>
                <a:gd name="connsiteX2" fmla="*/ 982602 w 987070"/>
                <a:gd name="connsiteY2" fmla="*/ 182220 h 291357"/>
                <a:gd name="connsiteX3" fmla="*/ 841389 w 987070"/>
                <a:gd name="connsiteY3" fmla="*/ 0 h 291357"/>
                <a:gd name="connsiteX4" fmla="*/ 147970 w 987070"/>
                <a:gd name="connsiteY4" fmla="*/ 0 h 291357"/>
                <a:gd name="connsiteX5" fmla="*/ 4468 w 987070"/>
                <a:gd name="connsiteY5" fmla="*/ 109133 h 291357"/>
                <a:gd name="connsiteX6" fmla="*/ 145684 w 987070"/>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0" h="291357">
                  <a:moveTo>
                    <a:pt x="145684" y="291357"/>
                  </a:moveTo>
                  <a:lnTo>
                    <a:pt x="839114" y="291357"/>
                  </a:lnTo>
                  <a:cubicBezTo>
                    <a:pt x="906038" y="291357"/>
                    <a:pt x="966705" y="247214"/>
                    <a:pt x="982602" y="182220"/>
                  </a:cubicBezTo>
                  <a:cubicBezTo>
                    <a:pt x="1006108" y="86138"/>
                    <a:pt x="933634" y="0"/>
                    <a:pt x="841389" y="0"/>
                  </a:cubicBezTo>
                  <a:lnTo>
                    <a:pt x="147970" y="0"/>
                  </a:lnTo>
                  <a:cubicBezTo>
                    <a:pt x="81046" y="0"/>
                    <a:pt x="20383" y="44139"/>
                    <a:pt x="4468" y="109133"/>
                  </a:cubicBezTo>
                  <a:cubicBezTo>
                    <a:pt x="-19038" y="205204"/>
                    <a:pt x="53450" y="291357"/>
                    <a:pt x="145684" y="291357"/>
                  </a:cubicBezTo>
                  <a:close/>
                </a:path>
              </a:pathLst>
            </a:custGeom>
            <a:grpFill/>
            <a:ln w="360" cap="flat">
              <a:noFill/>
              <a:prstDash val="solid"/>
              <a:miter/>
            </a:ln>
          </p:spPr>
          <p:txBody>
            <a:bodyPr rtlCol="0" anchor="ctr"/>
            <a:lstStyle/>
            <a:p>
              <a:endParaRPr lang="fi-FI" sz="900"/>
            </a:p>
          </p:txBody>
        </p:sp>
        <p:sp>
          <p:nvSpPr>
            <p:cNvPr id="42" name="Vapaamuotoinen: Muoto 41">
              <a:extLst>
                <a:ext uri="{FF2B5EF4-FFF2-40B4-BE49-F238E27FC236}">
                  <a16:creationId xmlns:a16="http://schemas.microsoft.com/office/drawing/2014/main" id="{65FDA9C1-B1CC-2564-7B30-ABE40395BF4C}"/>
                </a:ext>
                <a:ext uri="{C183D7F6-B498-43B3-948B-1728B52AA6E4}">
                  <adec:decorative xmlns:adec="http://schemas.microsoft.com/office/drawing/2017/decorative" val="1"/>
                </a:ext>
              </a:extLst>
            </p:cNvPr>
            <p:cNvSpPr/>
            <p:nvPr/>
          </p:nvSpPr>
          <p:spPr>
            <a:xfrm>
              <a:off x="9384657" y="12171433"/>
              <a:ext cx="428648" cy="291357"/>
            </a:xfrm>
            <a:custGeom>
              <a:avLst/>
              <a:gdLst>
                <a:gd name="connsiteX0" fmla="*/ 145683 w 428648"/>
                <a:gd name="connsiteY0" fmla="*/ 291357 h 291357"/>
                <a:gd name="connsiteX1" fmla="*/ 280690 w 428648"/>
                <a:gd name="connsiteY1" fmla="*/ 291357 h 291357"/>
                <a:gd name="connsiteX2" fmla="*/ 424180 w 428648"/>
                <a:gd name="connsiteY2" fmla="*/ 182206 h 291357"/>
                <a:gd name="connsiteX3" fmla="*/ 282975 w 428648"/>
                <a:gd name="connsiteY3" fmla="*/ 0 h 291357"/>
                <a:gd name="connsiteX4" fmla="*/ 147958 w 428648"/>
                <a:gd name="connsiteY4" fmla="*/ 0 h 291357"/>
                <a:gd name="connsiteX5" fmla="*/ 4467 w 428648"/>
                <a:gd name="connsiteY5" fmla="*/ 109149 h 291357"/>
                <a:gd name="connsiteX6" fmla="*/ 145683 w 428648"/>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48" h="291357">
                  <a:moveTo>
                    <a:pt x="145683" y="291357"/>
                  </a:moveTo>
                  <a:lnTo>
                    <a:pt x="280690" y="291357"/>
                  </a:lnTo>
                  <a:cubicBezTo>
                    <a:pt x="347617" y="291357"/>
                    <a:pt x="408280" y="247214"/>
                    <a:pt x="424180" y="182206"/>
                  </a:cubicBezTo>
                  <a:cubicBezTo>
                    <a:pt x="447683" y="86138"/>
                    <a:pt x="375209" y="0"/>
                    <a:pt x="282975" y="0"/>
                  </a:cubicBezTo>
                  <a:lnTo>
                    <a:pt x="147958" y="0"/>
                  </a:lnTo>
                  <a:cubicBezTo>
                    <a:pt x="81045" y="0"/>
                    <a:pt x="20382" y="44141"/>
                    <a:pt x="4467" y="109149"/>
                  </a:cubicBezTo>
                  <a:cubicBezTo>
                    <a:pt x="-19036" y="205205"/>
                    <a:pt x="53449" y="291357"/>
                    <a:pt x="145683" y="291357"/>
                  </a:cubicBezTo>
                  <a:close/>
                </a:path>
              </a:pathLst>
            </a:custGeom>
            <a:grpFill/>
            <a:ln w="360" cap="flat">
              <a:noFill/>
              <a:prstDash val="solid"/>
              <a:miter/>
            </a:ln>
          </p:spPr>
          <p:txBody>
            <a:bodyPr rtlCol="0" anchor="ctr"/>
            <a:lstStyle/>
            <a:p>
              <a:endParaRPr lang="fi-FI" sz="900"/>
            </a:p>
          </p:txBody>
        </p:sp>
        <p:sp>
          <p:nvSpPr>
            <p:cNvPr id="43" name="Vapaamuotoinen: Muoto 42">
              <a:extLst>
                <a:ext uri="{FF2B5EF4-FFF2-40B4-BE49-F238E27FC236}">
                  <a16:creationId xmlns:a16="http://schemas.microsoft.com/office/drawing/2014/main" id="{D77001C4-DF20-1F6B-755A-E123BA57F02D}"/>
                </a:ext>
                <a:ext uri="{C183D7F6-B498-43B3-948B-1728B52AA6E4}">
                  <adec:decorative xmlns:adec="http://schemas.microsoft.com/office/drawing/2017/decorative" val="1"/>
                </a:ext>
              </a:extLst>
            </p:cNvPr>
            <p:cNvSpPr/>
            <p:nvPr/>
          </p:nvSpPr>
          <p:spPr>
            <a:xfrm>
              <a:off x="8103963" y="12722082"/>
              <a:ext cx="718135" cy="291357"/>
            </a:xfrm>
            <a:custGeom>
              <a:avLst/>
              <a:gdLst>
                <a:gd name="connsiteX0" fmla="*/ 572457 w 718135"/>
                <a:gd name="connsiteY0" fmla="*/ 0 h 291357"/>
                <a:gd name="connsiteX1" fmla="*/ 147960 w 718135"/>
                <a:gd name="connsiteY1" fmla="*/ 0 h 291357"/>
                <a:gd name="connsiteX2" fmla="*/ 4469 w 718135"/>
                <a:gd name="connsiteY2" fmla="*/ 109152 h 291357"/>
                <a:gd name="connsiteX3" fmla="*/ 145685 w 718135"/>
                <a:gd name="connsiteY3" fmla="*/ 291357 h 291357"/>
                <a:gd name="connsiteX4" fmla="*/ 570171 w 718135"/>
                <a:gd name="connsiteY4" fmla="*/ 291357 h 291357"/>
                <a:gd name="connsiteX5" fmla="*/ 713670 w 718135"/>
                <a:gd name="connsiteY5" fmla="*/ 182224 h 291357"/>
                <a:gd name="connsiteX6" fmla="*/ 572457 w 71813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5" h="291357">
                  <a:moveTo>
                    <a:pt x="572457" y="0"/>
                  </a:moveTo>
                  <a:lnTo>
                    <a:pt x="147960" y="0"/>
                  </a:lnTo>
                  <a:cubicBezTo>
                    <a:pt x="81033" y="0"/>
                    <a:pt x="20369" y="44144"/>
                    <a:pt x="4469" y="109152"/>
                  </a:cubicBezTo>
                  <a:cubicBezTo>
                    <a:pt x="-19037" y="205219"/>
                    <a:pt x="53437" y="291357"/>
                    <a:pt x="145685" y="291357"/>
                  </a:cubicBezTo>
                  <a:lnTo>
                    <a:pt x="570171" y="291357"/>
                  </a:lnTo>
                  <a:cubicBezTo>
                    <a:pt x="637095" y="291357"/>
                    <a:pt x="697758" y="247218"/>
                    <a:pt x="713670" y="182224"/>
                  </a:cubicBezTo>
                  <a:cubicBezTo>
                    <a:pt x="737165" y="86154"/>
                    <a:pt x="664691" y="0"/>
                    <a:pt x="572457" y="0"/>
                  </a:cubicBezTo>
                  <a:close/>
                </a:path>
              </a:pathLst>
            </a:custGeom>
            <a:grpFill/>
            <a:ln w="360" cap="flat">
              <a:noFill/>
              <a:prstDash val="solid"/>
              <a:miter/>
            </a:ln>
          </p:spPr>
          <p:txBody>
            <a:bodyPr rtlCol="0" anchor="ctr"/>
            <a:lstStyle/>
            <a:p>
              <a:endParaRPr lang="fi-FI" sz="900"/>
            </a:p>
          </p:txBody>
        </p:sp>
        <p:sp>
          <p:nvSpPr>
            <p:cNvPr id="44" name="Vapaamuotoinen: Muoto 43">
              <a:extLst>
                <a:ext uri="{FF2B5EF4-FFF2-40B4-BE49-F238E27FC236}">
                  <a16:creationId xmlns:a16="http://schemas.microsoft.com/office/drawing/2014/main" id="{F277DE12-618D-6E01-DA04-98BAE14EC45F}"/>
                </a:ext>
                <a:ext uri="{C183D7F6-B498-43B3-948B-1728B52AA6E4}">
                  <adec:decorative xmlns:adec="http://schemas.microsoft.com/office/drawing/2017/decorative" val="1"/>
                </a:ext>
              </a:extLst>
            </p:cNvPr>
            <p:cNvSpPr/>
            <p:nvPr/>
          </p:nvSpPr>
          <p:spPr>
            <a:xfrm>
              <a:off x="6780132" y="12171429"/>
              <a:ext cx="811835" cy="291358"/>
            </a:xfrm>
            <a:custGeom>
              <a:avLst/>
              <a:gdLst>
                <a:gd name="connsiteX0" fmla="*/ 666152 w 811835"/>
                <a:gd name="connsiteY0" fmla="*/ 0 h 291358"/>
                <a:gd name="connsiteX1" fmla="*/ 147960 w 811835"/>
                <a:gd name="connsiteY1" fmla="*/ 0 h 291358"/>
                <a:gd name="connsiteX2" fmla="*/ 4469 w 811835"/>
                <a:gd name="connsiteY2" fmla="*/ 109149 h 291358"/>
                <a:gd name="connsiteX3" fmla="*/ 145685 w 811835"/>
                <a:gd name="connsiteY3" fmla="*/ 291359 h 291358"/>
                <a:gd name="connsiteX4" fmla="*/ 663878 w 811835"/>
                <a:gd name="connsiteY4" fmla="*/ 291359 h 291358"/>
                <a:gd name="connsiteX5" fmla="*/ 807368 w 811835"/>
                <a:gd name="connsiteY5" fmla="*/ 182221 h 291358"/>
                <a:gd name="connsiteX6" fmla="*/ 666152 w 8118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5" h="291358">
                  <a:moveTo>
                    <a:pt x="666152" y="0"/>
                  </a:moveTo>
                  <a:lnTo>
                    <a:pt x="147960" y="0"/>
                  </a:lnTo>
                  <a:cubicBezTo>
                    <a:pt x="81047" y="0"/>
                    <a:pt x="20369" y="44145"/>
                    <a:pt x="4469" y="109149"/>
                  </a:cubicBezTo>
                  <a:cubicBezTo>
                    <a:pt x="-19038" y="205219"/>
                    <a:pt x="53437" y="291359"/>
                    <a:pt x="145685" y="291359"/>
                  </a:cubicBezTo>
                  <a:lnTo>
                    <a:pt x="663878" y="291359"/>
                  </a:lnTo>
                  <a:cubicBezTo>
                    <a:pt x="730790" y="291359"/>
                    <a:pt x="791453" y="247214"/>
                    <a:pt x="807368" y="182221"/>
                  </a:cubicBezTo>
                  <a:cubicBezTo>
                    <a:pt x="830871" y="86150"/>
                    <a:pt x="758386" y="0"/>
                    <a:pt x="666152" y="0"/>
                  </a:cubicBezTo>
                  <a:close/>
                </a:path>
              </a:pathLst>
            </a:custGeom>
            <a:grpFill/>
            <a:ln w="360" cap="flat">
              <a:noFill/>
              <a:prstDash val="solid"/>
              <a:miter/>
            </a:ln>
          </p:spPr>
          <p:txBody>
            <a:bodyPr rtlCol="0" anchor="ctr"/>
            <a:lstStyle/>
            <a:p>
              <a:endParaRPr lang="fi-FI" sz="900"/>
            </a:p>
          </p:txBody>
        </p:sp>
        <p:sp>
          <p:nvSpPr>
            <p:cNvPr id="45" name="Vapaamuotoinen: Muoto 44">
              <a:extLst>
                <a:ext uri="{FF2B5EF4-FFF2-40B4-BE49-F238E27FC236}">
                  <a16:creationId xmlns:a16="http://schemas.microsoft.com/office/drawing/2014/main" id="{5775B9B5-F1FC-0CBF-2C1F-A3A700D16282}"/>
                </a:ext>
                <a:ext uri="{C183D7F6-B498-43B3-948B-1728B52AA6E4}">
                  <adec:decorative xmlns:adec="http://schemas.microsoft.com/office/drawing/2017/decorative" val="1"/>
                </a:ext>
              </a:extLst>
            </p:cNvPr>
            <p:cNvSpPr/>
            <p:nvPr/>
          </p:nvSpPr>
          <p:spPr>
            <a:xfrm>
              <a:off x="5654678" y="12722086"/>
              <a:ext cx="809213" cy="291357"/>
            </a:xfrm>
            <a:custGeom>
              <a:avLst/>
              <a:gdLst>
                <a:gd name="connsiteX0" fmla="*/ 145681 w 809213"/>
                <a:gd name="connsiteY0" fmla="*/ 291357 h 291357"/>
                <a:gd name="connsiteX1" fmla="*/ 661257 w 809213"/>
                <a:gd name="connsiteY1" fmla="*/ 291357 h 291357"/>
                <a:gd name="connsiteX2" fmla="*/ 804744 w 809213"/>
                <a:gd name="connsiteY2" fmla="*/ 182220 h 291357"/>
                <a:gd name="connsiteX3" fmla="*/ 663543 w 809213"/>
                <a:gd name="connsiteY3" fmla="*/ 0 h 291357"/>
                <a:gd name="connsiteX4" fmla="*/ 147967 w 809213"/>
                <a:gd name="connsiteY4" fmla="*/ 0 h 291357"/>
                <a:gd name="connsiteX5" fmla="*/ 4465 w 809213"/>
                <a:gd name="connsiteY5" fmla="*/ 109133 h 291357"/>
                <a:gd name="connsiteX6" fmla="*/ 145681 w 809213"/>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3" h="291357">
                  <a:moveTo>
                    <a:pt x="145681" y="291357"/>
                  </a:moveTo>
                  <a:lnTo>
                    <a:pt x="661257" y="291357"/>
                  </a:lnTo>
                  <a:cubicBezTo>
                    <a:pt x="728169" y="291357"/>
                    <a:pt x="788847" y="247214"/>
                    <a:pt x="804744" y="182220"/>
                  </a:cubicBezTo>
                  <a:cubicBezTo>
                    <a:pt x="828251" y="86138"/>
                    <a:pt x="755776" y="0"/>
                    <a:pt x="663543" y="0"/>
                  </a:cubicBezTo>
                  <a:lnTo>
                    <a:pt x="147967" y="0"/>
                  </a:lnTo>
                  <a:cubicBezTo>
                    <a:pt x="81040" y="0"/>
                    <a:pt x="20377" y="44139"/>
                    <a:pt x="4465" y="109133"/>
                  </a:cubicBezTo>
                  <a:cubicBezTo>
                    <a:pt x="-19031" y="205204"/>
                    <a:pt x="53444" y="291357"/>
                    <a:pt x="145681" y="291357"/>
                  </a:cubicBezTo>
                  <a:close/>
                </a:path>
              </a:pathLst>
            </a:custGeom>
            <a:grpFill/>
            <a:ln w="360" cap="flat">
              <a:noFill/>
              <a:prstDash val="solid"/>
              <a:miter/>
            </a:ln>
          </p:spPr>
          <p:txBody>
            <a:bodyPr rtlCol="0" anchor="ctr"/>
            <a:lstStyle/>
            <a:p>
              <a:endParaRPr lang="fi-FI" sz="900"/>
            </a:p>
          </p:txBody>
        </p:sp>
        <p:sp>
          <p:nvSpPr>
            <p:cNvPr id="46" name="Vapaamuotoinen: Muoto 45">
              <a:extLst>
                <a:ext uri="{FF2B5EF4-FFF2-40B4-BE49-F238E27FC236}">
                  <a16:creationId xmlns:a16="http://schemas.microsoft.com/office/drawing/2014/main" id="{892B4D84-B0CD-00A9-163D-A15106759EC1}"/>
                </a:ext>
                <a:ext uri="{C183D7F6-B498-43B3-948B-1728B52AA6E4}">
                  <adec:decorative xmlns:adec="http://schemas.microsoft.com/office/drawing/2017/decorative" val="1"/>
                </a:ext>
              </a:extLst>
            </p:cNvPr>
            <p:cNvSpPr/>
            <p:nvPr/>
          </p:nvSpPr>
          <p:spPr>
            <a:xfrm>
              <a:off x="10962567" y="12723993"/>
              <a:ext cx="298366" cy="291354"/>
            </a:xfrm>
            <a:custGeom>
              <a:avLst/>
              <a:gdLst>
                <a:gd name="connsiteX0" fmla="*/ 152682 w 298366"/>
                <a:gd name="connsiteY0" fmla="*/ 0 h 291354"/>
                <a:gd name="connsiteX1" fmla="*/ 147959 w 298366"/>
                <a:gd name="connsiteY1" fmla="*/ 0 h 291354"/>
                <a:gd name="connsiteX2" fmla="*/ 4468 w 298366"/>
                <a:gd name="connsiteY2" fmla="*/ 109135 h 291354"/>
                <a:gd name="connsiteX3" fmla="*/ 145684 w 298366"/>
                <a:gd name="connsiteY3" fmla="*/ 291355 h 291354"/>
                <a:gd name="connsiteX4" fmla="*/ 150411 w 298366"/>
                <a:gd name="connsiteY4" fmla="*/ 291355 h 291354"/>
                <a:gd name="connsiteX5" fmla="*/ 293898 w 298366"/>
                <a:gd name="connsiteY5" fmla="*/ 182206 h 291354"/>
                <a:gd name="connsiteX6" fmla="*/ 152682 w 29836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6" h="291354">
                  <a:moveTo>
                    <a:pt x="152682" y="0"/>
                  </a:moveTo>
                  <a:lnTo>
                    <a:pt x="147959" y="0"/>
                  </a:lnTo>
                  <a:cubicBezTo>
                    <a:pt x="81047" y="0"/>
                    <a:pt x="20369" y="44141"/>
                    <a:pt x="4468" y="109135"/>
                  </a:cubicBezTo>
                  <a:cubicBezTo>
                    <a:pt x="-19038" y="205205"/>
                    <a:pt x="53451" y="291355"/>
                    <a:pt x="145684" y="291355"/>
                  </a:cubicBezTo>
                  <a:lnTo>
                    <a:pt x="150411" y="291355"/>
                  </a:lnTo>
                  <a:cubicBezTo>
                    <a:pt x="217320" y="291355"/>
                    <a:pt x="277987" y="247214"/>
                    <a:pt x="293898" y="182206"/>
                  </a:cubicBezTo>
                  <a:cubicBezTo>
                    <a:pt x="317405" y="86150"/>
                    <a:pt x="244916" y="0"/>
                    <a:pt x="152682" y="0"/>
                  </a:cubicBezTo>
                  <a:close/>
                </a:path>
              </a:pathLst>
            </a:custGeom>
            <a:grpFill/>
            <a:ln w="360" cap="flat">
              <a:noFill/>
              <a:prstDash val="solid"/>
              <a:miter/>
            </a:ln>
          </p:spPr>
          <p:txBody>
            <a:bodyPr rtlCol="0" anchor="ctr"/>
            <a:lstStyle/>
            <a:p>
              <a:endParaRPr lang="fi-FI" sz="900"/>
            </a:p>
          </p:txBody>
        </p:sp>
        <p:sp>
          <p:nvSpPr>
            <p:cNvPr id="47" name="Vapaamuotoinen: Muoto 46">
              <a:extLst>
                <a:ext uri="{FF2B5EF4-FFF2-40B4-BE49-F238E27FC236}">
                  <a16:creationId xmlns:a16="http://schemas.microsoft.com/office/drawing/2014/main" id="{543EF541-836F-B29C-90D8-BB0D22343E28}"/>
                </a:ext>
                <a:ext uri="{C183D7F6-B498-43B3-948B-1728B52AA6E4}">
                  <adec:decorative xmlns:adec="http://schemas.microsoft.com/office/drawing/2017/decorative" val="1"/>
                </a:ext>
              </a:extLst>
            </p:cNvPr>
            <p:cNvSpPr/>
            <p:nvPr/>
          </p:nvSpPr>
          <p:spPr>
            <a:xfrm>
              <a:off x="505344" y="9427292"/>
              <a:ext cx="1432537" cy="291357"/>
            </a:xfrm>
            <a:custGeom>
              <a:avLst/>
              <a:gdLst>
                <a:gd name="connsiteX0" fmla="*/ 1288629 w 1432537"/>
                <a:gd name="connsiteY0" fmla="*/ 0 h 291357"/>
                <a:gd name="connsiteX1" fmla="*/ 143919 w 1432537"/>
                <a:gd name="connsiteY1" fmla="*/ 0 h 291357"/>
                <a:gd name="connsiteX2" fmla="*/ 0 w 1432537"/>
                <a:gd name="connsiteY2" fmla="*/ 143908 h 291357"/>
                <a:gd name="connsiteX3" fmla="*/ 0 w 1432537"/>
                <a:gd name="connsiteY3" fmla="*/ 147450 h 291357"/>
                <a:gd name="connsiteX4" fmla="*/ 143919 w 1432537"/>
                <a:gd name="connsiteY4" fmla="*/ 291357 h 291357"/>
                <a:gd name="connsiteX5" fmla="*/ 1288629 w 1432537"/>
                <a:gd name="connsiteY5" fmla="*/ 291357 h 291357"/>
                <a:gd name="connsiteX6" fmla="*/ 1432538 w 1432537"/>
                <a:gd name="connsiteY6" fmla="*/ 147450 h 291357"/>
                <a:gd name="connsiteX7" fmla="*/ 1432538 w 1432537"/>
                <a:gd name="connsiteY7" fmla="*/ 143908 h 291357"/>
                <a:gd name="connsiteX8" fmla="*/ 1288629 w 1432537"/>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7">
                  <a:moveTo>
                    <a:pt x="1288629" y="0"/>
                  </a:moveTo>
                  <a:lnTo>
                    <a:pt x="143919" y="0"/>
                  </a:lnTo>
                  <a:cubicBezTo>
                    <a:pt x="64436" y="0"/>
                    <a:pt x="0" y="64436"/>
                    <a:pt x="0" y="143908"/>
                  </a:cubicBezTo>
                  <a:lnTo>
                    <a:pt x="0" y="147450"/>
                  </a:lnTo>
                  <a:cubicBezTo>
                    <a:pt x="0" y="226922"/>
                    <a:pt x="64436" y="291357"/>
                    <a:pt x="143919" y="291357"/>
                  </a:cubicBezTo>
                  <a:lnTo>
                    <a:pt x="1288629" y="291357"/>
                  </a:lnTo>
                  <a:cubicBezTo>
                    <a:pt x="1368112" y="291357"/>
                    <a:pt x="1432538" y="226922"/>
                    <a:pt x="1432538" y="147450"/>
                  </a:cubicBezTo>
                  <a:lnTo>
                    <a:pt x="1432538" y="143908"/>
                  </a:lnTo>
                  <a:cubicBezTo>
                    <a:pt x="1432538" y="64436"/>
                    <a:pt x="1368112" y="0"/>
                    <a:pt x="1288629" y="0"/>
                  </a:cubicBezTo>
                  <a:close/>
                </a:path>
              </a:pathLst>
            </a:custGeom>
            <a:grpFill/>
            <a:ln w="360" cap="flat">
              <a:noFill/>
              <a:prstDash val="solid"/>
              <a:miter/>
            </a:ln>
          </p:spPr>
          <p:txBody>
            <a:bodyPr rtlCol="0" anchor="ctr"/>
            <a:lstStyle/>
            <a:p>
              <a:endParaRPr lang="fi-FI" sz="900"/>
            </a:p>
          </p:txBody>
        </p:sp>
        <p:sp>
          <p:nvSpPr>
            <p:cNvPr id="48" name="Vapaamuotoinen: Muoto 47">
              <a:extLst>
                <a:ext uri="{FF2B5EF4-FFF2-40B4-BE49-F238E27FC236}">
                  <a16:creationId xmlns:a16="http://schemas.microsoft.com/office/drawing/2014/main" id="{23252FA3-D093-8237-13D9-4716E75B41BC}"/>
                </a:ext>
                <a:ext uri="{C183D7F6-B498-43B3-948B-1728B52AA6E4}">
                  <adec:decorative xmlns:adec="http://schemas.microsoft.com/office/drawing/2017/decorative" val="1"/>
                </a:ext>
              </a:extLst>
            </p:cNvPr>
            <p:cNvSpPr/>
            <p:nvPr/>
          </p:nvSpPr>
          <p:spPr>
            <a:xfrm>
              <a:off x="505353" y="9974269"/>
              <a:ext cx="1048442" cy="291358"/>
            </a:xfrm>
            <a:custGeom>
              <a:avLst/>
              <a:gdLst>
                <a:gd name="connsiteX0" fmla="*/ 902763 w 1048442"/>
                <a:gd name="connsiteY0" fmla="*/ 0 h 291358"/>
                <a:gd name="connsiteX1" fmla="*/ 147956 w 1048442"/>
                <a:gd name="connsiteY1" fmla="*/ 0 h 291358"/>
                <a:gd name="connsiteX2" fmla="*/ 4469 w 1048442"/>
                <a:gd name="connsiteY2" fmla="*/ 109149 h 291358"/>
                <a:gd name="connsiteX3" fmla="*/ 145671 w 1048442"/>
                <a:gd name="connsiteY3" fmla="*/ 291358 h 291358"/>
                <a:gd name="connsiteX4" fmla="*/ 900477 w 1048442"/>
                <a:gd name="connsiteY4" fmla="*/ 291358 h 291358"/>
                <a:gd name="connsiteX5" fmla="*/ 1043978 w 1048442"/>
                <a:gd name="connsiteY5" fmla="*/ 182209 h 291358"/>
                <a:gd name="connsiteX6" fmla="*/ 902763 w 104844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2" h="291358">
                  <a:moveTo>
                    <a:pt x="902763" y="0"/>
                  </a:moveTo>
                  <a:lnTo>
                    <a:pt x="147956" y="0"/>
                  </a:lnTo>
                  <a:cubicBezTo>
                    <a:pt x="81033" y="0"/>
                    <a:pt x="20369" y="44144"/>
                    <a:pt x="4469" y="109149"/>
                  </a:cubicBezTo>
                  <a:cubicBezTo>
                    <a:pt x="-19038" y="205205"/>
                    <a:pt x="53437" y="291358"/>
                    <a:pt x="145671" y="291358"/>
                  </a:cubicBezTo>
                  <a:lnTo>
                    <a:pt x="900477" y="291358"/>
                  </a:lnTo>
                  <a:cubicBezTo>
                    <a:pt x="967400" y="291358"/>
                    <a:pt x="1028064" y="247214"/>
                    <a:pt x="1043978" y="182209"/>
                  </a:cubicBezTo>
                  <a:cubicBezTo>
                    <a:pt x="1067471" y="86150"/>
                    <a:pt x="994996" y="0"/>
                    <a:pt x="902763" y="0"/>
                  </a:cubicBezTo>
                  <a:close/>
                </a:path>
              </a:pathLst>
            </a:custGeom>
            <a:grpFill/>
            <a:ln w="360" cap="flat">
              <a:noFill/>
              <a:prstDash val="solid"/>
              <a:miter/>
            </a:ln>
          </p:spPr>
          <p:txBody>
            <a:bodyPr rtlCol="0" anchor="ctr"/>
            <a:lstStyle/>
            <a:p>
              <a:endParaRPr lang="fi-FI" sz="900"/>
            </a:p>
          </p:txBody>
        </p:sp>
        <p:sp>
          <p:nvSpPr>
            <p:cNvPr id="49" name="Vapaamuotoinen: Muoto 48">
              <a:extLst>
                <a:ext uri="{FF2B5EF4-FFF2-40B4-BE49-F238E27FC236}">
                  <a16:creationId xmlns:a16="http://schemas.microsoft.com/office/drawing/2014/main" id="{51351D85-384C-4293-73C2-848FFEA40AE1}"/>
                </a:ext>
                <a:ext uri="{C183D7F6-B498-43B3-948B-1728B52AA6E4}">
                  <adec:decorative xmlns:adec="http://schemas.microsoft.com/office/drawing/2017/decorative" val="1"/>
                </a:ext>
              </a:extLst>
            </p:cNvPr>
            <p:cNvSpPr/>
            <p:nvPr/>
          </p:nvSpPr>
          <p:spPr>
            <a:xfrm>
              <a:off x="505344" y="10526286"/>
              <a:ext cx="571449" cy="291358"/>
            </a:xfrm>
            <a:custGeom>
              <a:avLst/>
              <a:gdLst>
                <a:gd name="connsiteX0" fmla="*/ 145683 w 571449"/>
                <a:gd name="connsiteY0" fmla="*/ 291358 h 291358"/>
                <a:gd name="connsiteX1" fmla="*/ 423482 w 571449"/>
                <a:gd name="connsiteY1" fmla="*/ 291358 h 291358"/>
                <a:gd name="connsiteX2" fmla="*/ 566980 w 571449"/>
                <a:gd name="connsiteY2" fmla="*/ 182209 h 291358"/>
                <a:gd name="connsiteX3" fmla="*/ 425768 w 571449"/>
                <a:gd name="connsiteY3" fmla="*/ 0 h 291358"/>
                <a:gd name="connsiteX4" fmla="*/ 147969 w 571449"/>
                <a:gd name="connsiteY4" fmla="*/ 0 h 291358"/>
                <a:gd name="connsiteX5" fmla="*/ 4467 w 571449"/>
                <a:gd name="connsiteY5" fmla="*/ 109138 h 291358"/>
                <a:gd name="connsiteX6" fmla="*/ 145683 w 571449"/>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8">
                  <a:moveTo>
                    <a:pt x="145683" y="291358"/>
                  </a:moveTo>
                  <a:lnTo>
                    <a:pt x="423482" y="291358"/>
                  </a:lnTo>
                  <a:cubicBezTo>
                    <a:pt x="490406" y="291358"/>
                    <a:pt x="551069" y="247217"/>
                    <a:pt x="566980" y="182209"/>
                  </a:cubicBezTo>
                  <a:cubicBezTo>
                    <a:pt x="590487" y="86139"/>
                    <a:pt x="518012" y="0"/>
                    <a:pt x="425768" y="0"/>
                  </a:cubicBezTo>
                  <a:lnTo>
                    <a:pt x="147969" y="0"/>
                  </a:lnTo>
                  <a:cubicBezTo>
                    <a:pt x="81045" y="0"/>
                    <a:pt x="20382" y="44144"/>
                    <a:pt x="4467" y="109138"/>
                  </a:cubicBezTo>
                  <a:cubicBezTo>
                    <a:pt x="-19036" y="205208"/>
                    <a:pt x="53450" y="291358"/>
                    <a:pt x="145683" y="291358"/>
                  </a:cubicBezTo>
                  <a:close/>
                </a:path>
              </a:pathLst>
            </a:custGeom>
            <a:grpFill/>
            <a:ln w="360" cap="flat">
              <a:noFill/>
              <a:prstDash val="solid"/>
              <a:miter/>
            </a:ln>
          </p:spPr>
          <p:txBody>
            <a:bodyPr rtlCol="0" anchor="ctr"/>
            <a:lstStyle/>
            <a:p>
              <a:endParaRPr lang="fi-FI" sz="900"/>
            </a:p>
          </p:txBody>
        </p:sp>
        <p:sp>
          <p:nvSpPr>
            <p:cNvPr id="50" name="Vapaamuotoinen: Muoto 49">
              <a:extLst>
                <a:ext uri="{FF2B5EF4-FFF2-40B4-BE49-F238E27FC236}">
                  <a16:creationId xmlns:a16="http://schemas.microsoft.com/office/drawing/2014/main" id="{F0945E72-B103-C806-2063-D9A3FE7282EC}"/>
                </a:ext>
                <a:ext uri="{C183D7F6-B498-43B3-948B-1728B52AA6E4}">
                  <adec:decorative xmlns:adec="http://schemas.microsoft.com/office/drawing/2017/decorative" val="1"/>
                </a:ext>
              </a:extLst>
            </p:cNvPr>
            <p:cNvSpPr/>
            <p:nvPr/>
          </p:nvSpPr>
          <p:spPr>
            <a:xfrm>
              <a:off x="505350" y="11078300"/>
              <a:ext cx="726299" cy="291357"/>
            </a:xfrm>
            <a:custGeom>
              <a:avLst/>
              <a:gdLst>
                <a:gd name="connsiteX0" fmla="*/ 580618 w 726299"/>
                <a:gd name="connsiteY0" fmla="*/ 0 h 291357"/>
                <a:gd name="connsiteX1" fmla="*/ 147956 w 726299"/>
                <a:gd name="connsiteY1" fmla="*/ 0 h 291357"/>
                <a:gd name="connsiteX2" fmla="*/ 4469 w 726299"/>
                <a:gd name="connsiteY2" fmla="*/ 109148 h 291357"/>
                <a:gd name="connsiteX3" fmla="*/ 145681 w 726299"/>
                <a:gd name="connsiteY3" fmla="*/ 291357 h 291357"/>
                <a:gd name="connsiteX4" fmla="*/ 578332 w 726299"/>
                <a:gd name="connsiteY4" fmla="*/ 291357 h 291357"/>
                <a:gd name="connsiteX5" fmla="*/ 721834 w 726299"/>
                <a:gd name="connsiteY5" fmla="*/ 182220 h 291357"/>
                <a:gd name="connsiteX6" fmla="*/ 580618 w 726299"/>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299" h="291357">
                  <a:moveTo>
                    <a:pt x="580618" y="0"/>
                  </a:moveTo>
                  <a:lnTo>
                    <a:pt x="147956" y="0"/>
                  </a:lnTo>
                  <a:cubicBezTo>
                    <a:pt x="81044" y="0"/>
                    <a:pt x="20380" y="44140"/>
                    <a:pt x="4469" y="109148"/>
                  </a:cubicBezTo>
                  <a:cubicBezTo>
                    <a:pt x="-19038" y="205219"/>
                    <a:pt x="53437" y="291357"/>
                    <a:pt x="145681" y="291357"/>
                  </a:cubicBezTo>
                  <a:lnTo>
                    <a:pt x="578332" y="291357"/>
                  </a:lnTo>
                  <a:cubicBezTo>
                    <a:pt x="645259" y="291357"/>
                    <a:pt x="705923" y="247214"/>
                    <a:pt x="721834" y="182220"/>
                  </a:cubicBezTo>
                  <a:cubicBezTo>
                    <a:pt x="745330" y="86150"/>
                    <a:pt x="672855" y="0"/>
                    <a:pt x="580618" y="0"/>
                  </a:cubicBezTo>
                  <a:close/>
                </a:path>
              </a:pathLst>
            </a:custGeom>
            <a:grpFill/>
            <a:ln w="360" cap="flat">
              <a:noFill/>
              <a:prstDash val="solid"/>
              <a:miter/>
            </a:ln>
          </p:spPr>
          <p:txBody>
            <a:bodyPr rtlCol="0" anchor="ctr"/>
            <a:lstStyle/>
            <a:p>
              <a:endParaRPr lang="fi-FI" sz="900"/>
            </a:p>
          </p:txBody>
        </p:sp>
        <p:sp>
          <p:nvSpPr>
            <p:cNvPr id="51" name="Vapaamuotoinen: Muoto 50">
              <a:extLst>
                <a:ext uri="{FF2B5EF4-FFF2-40B4-BE49-F238E27FC236}">
                  <a16:creationId xmlns:a16="http://schemas.microsoft.com/office/drawing/2014/main" id="{028EBF3F-AD10-EC56-B6FB-7E169C25D7D9}"/>
                </a:ext>
                <a:ext uri="{C183D7F6-B498-43B3-948B-1728B52AA6E4}">
                  <adec:decorative xmlns:adec="http://schemas.microsoft.com/office/drawing/2017/decorative" val="1"/>
                </a:ext>
              </a:extLst>
            </p:cNvPr>
            <p:cNvSpPr/>
            <p:nvPr/>
          </p:nvSpPr>
          <p:spPr>
            <a:xfrm>
              <a:off x="2813500" y="9427292"/>
              <a:ext cx="1028512" cy="291357"/>
            </a:xfrm>
            <a:custGeom>
              <a:avLst/>
              <a:gdLst>
                <a:gd name="connsiteX0" fmla="*/ 884604 w 1028512"/>
                <a:gd name="connsiteY0" fmla="*/ 0 h 291357"/>
                <a:gd name="connsiteX1" fmla="*/ 143908 w 1028512"/>
                <a:gd name="connsiteY1" fmla="*/ 0 h 291357"/>
                <a:gd name="connsiteX2" fmla="*/ 0 w 1028512"/>
                <a:gd name="connsiteY2" fmla="*/ 143908 h 291357"/>
                <a:gd name="connsiteX3" fmla="*/ 0 w 1028512"/>
                <a:gd name="connsiteY3" fmla="*/ 147450 h 291357"/>
                <a:gd name="connsiteX4" fmla="*/ 143908 w 1028512"/>
                <a:gd name="connsiteY4" fmla="*/ 291357 h 291357"/>
                <a:gd name="connsiteX5" fmla="*/ 884604 w 1028512"/>
                <a:gd name="connsiteY5" fmla="*/ 291357 h 291357"/>
                <a:gd name="connsiteX6" fmla="*/ 1028512 w 1028512"/>
                <a:gd name="connsiteY6" fmla="*/ 147450 h 291357"/>
                <a:gd name="connsiteX7" fmla="*/ 1028512 w 1028512"/>
                <a:gd name="connsiteY7" fmla="*/ 143908 h 291357"/>
                <a:gd name="connsiteX8" fmla="*/ 884604 w 1028512"/>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7">
                  <a:moveTo>
                    <a:pt x="884604" y="0"/>
                  </a:moveTo>
                  <a:lnTo>
                    <a:pt x="143908" y="0"/>
                  </a:lnTo>
                  <a:cubicBezTo>
                    <a:pt x="64436" y="0"/>
                    <a:pt x="0" y="64436"/>
                    <a:pt x="0" y="143908"/>
                  </a:cubicBezTo>
                  <a:lnTo>
                    <a:pt x="0" y="147450"/>
                  </a:lnTo>
                  <a:cubicBezTo>
                    <a:pt x="0" y="226922"/>
                    <a:pt x="64436" y="291357"/>
                    <a:pt x="143908" y="291357"/>
                  </a:cubicBezTo>
                  <a:lnTo>
                    <a:pt x="884604" y="291357"/>
                  </a:lnTo>
                  <a:cubicBezTo>
                    <a:pt x="964091" y="291357"/>
                    <a:pt x="1028512" y="226922"/>
                    <a:pt x="1028512" y="147450"/>
                  </a:cubicBezTo>
                  <a:lnTo>
                    <a:pt x="1028512" y="143908"/>
                  </a:lnTo>
                  <a:cubicBezTo>
                    <a:pt x="1028512" y="64436"/>
                    <a:pt x="964091" y="0"/>
                    <a:pt x="884604" y="0"/>
                  </a:cubicBezTo>
                  <a:close/>
                </a:path>
              </a:pathLst>
            </a:custGeom>
            <a:grpFill/>
            <a:ln w="360" cap="flat">
              <a:noFill/>
              <a:prstDash val="solid"/>
              <a:miter/>
            </a:ln>
          </p:spPr>
          <p:txBody>
            <a:bodyPr rtlCol="0" anchor="ctr"/>
            <a:lstStyle/>
            <a:p>
              <a:endParaRPr lang="fi-FI" sz="900"/>
            </a:p>
          </p:txBody>
        </p:sp>
        <p:sp>
          <p:nvSpPr>
            <p:cNvPr id="52" name="Vapaamuotoinen: Muoto 51">
              <a:extLst>
                <a:ext uri="{FF2B5EF4-FFF2-40B4-BE49-F238E27FC236}">
                  <a16:creationId xmlns:a16="http://schemas.microsoft.com/office/drawing/2014/main" id="{C6C9C5B6-D21F-2FFC-3A60-09254418DD74}"/>
                </a:ext>
                <a:ext uri="{C183D7F6-B498-43B3-948B-1728B52AA6E4}">
                  <adec:decorative xmlns:adec="http://schemas.microsoft.com/office/drawing/2017/decorative" val="1"/>
                </a:ext>
              </a:extLst>
            </p:cNvPr>
            <p:cNvSpPr/>
            <p:nvPr/>
          </p:nvSpPr>
          <p:spPr>
            <a:xfrm>
              <a:off x="1796560" y="9973988"/>
              <a:ext cx="906262" cy="291358"/>
            </a:xfrm>
            <a:custGeom>
              <a:avLst/>
              <a:gdLst>
                <a:gd name="connsiteX0" fmla="*/ 760578 w 906262"/>
                <a:gd name="connsiteY0" fmla="*/ 0 h 291358"/>
                <a:gd name="connsiteX1" fmla="*/ 147967 w 906262"/>
                <a:gd name="connsiteY1" fmla="*/ 0 h 291358"/>
                <a:gd name="connsiteX2" fmla="*/ 4469 w 906262"/>
                <a:gd name="connsiteY2" fmla="*/ 109149 h 291358"/>
                <a:gd name="connsiteX3" fmla="*/ 145681 w 906262"/>
                <a:gd name="connsiteY3" fmla="*/ 291358 h 291358"/>
                <a:gd name="connsiteX4" fmla="*/ 758306 w 906262"/>
                <a:gd name="connsiteY4" fmla="*/ 291358 h 291358"/>
                <a:gd name="connsiteX5" fmla="*/ 901794 w 906262"/>
                <a:gd name="connsiteY5" fmla="*/ 182220 h 291358"/>
                <a:gd name="connsiteX6" fmla="*/ 760578 w 90626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2" h="291358">
                  <a:moveTo>
                    <a:pt x="760578" y="0"/>
                  </a:moveTo>
                  <a:lnTo>
                    <a:pt x="147967" y="0"/>
                  </a:lnTo>
                  <a:cubicBezTo>
                    <a:pt x="81043" y="0"/>
                    <a:pt x="20379" y="44141"/>
                    <a:pt x="4469" y="109149"/>
                  </a:cubicBezTo>
                  <a:cubicBezTo>
                    <a:pt x="-19038" y="205205"/>
                    <a:pt x="53447" y="291358"/>
                    <a:pt x="145681" y="291358"/>
                  </a:cubicBezTo>
                  <a:lnTo>
                    <a:pt x="758306" y="291358"/>
                  </a:lnTo>
                  <a:cubicBezTo>
                    <a:pt x="825219" y="291358"/>
                    <a:pt x="885883" y="247214"/>
                    <a:pt x="901794" y="182220"/>
                  </a:cubicBezTo>
                  <a:cubicBezTo>
                    <a:pt x="925300" y="86150"/>
                    <a:pt x="852815" y="0"/>
                    <a:pt x="760578" y="0"/>
                  </a:cubicBezTo>
                  <a:close/>
                </a:path>
              </a:pathLst>
            </a:custGeom>
            <a:grpFill/>
            <a:ln w="360" cap="flat">
              <a:noFill/>
              <a:prstDash val="solid"/>
              <a:miter/>
            </a:ln>
          </p:spPr>
          <p:txBody>
            <a:bodyPr rtlCol="0" anchor="ctr"/>
            <a:lstStyle/>
            <a:p>
              <a:endParaRPr lang="fi-FI" sz="900"/>
            </a:p>
          </p:txBody>
        </p:sp>
        <p:sp>
          <p:nvSpPr>
            <p:cNvPr id="53" name="Vapaamuotoinen: Muoto 52">
              <a:extLst>
                <a:ext uri="{FF2B5EF4-FFF2-40B4-BE49-F238E27FC236}">
                  <a16:creationId xmlns:a16="http://schemas.microsoft.com/office/drawing/2014/main" id="{D3BB4FAD-4711-2FA5-A64D-6F457CDF4D32}"/>
                </a:ext>
                <a:ext uri="{C183D7F6-B498-43B3-948B-1728B52AA6E4}">
                  <adec:decorative xmlns:adec="http://schemas.microsoft.com/office/drawing/2017/decorative" val="1"/>
                </a:ext>
              </a:extLst>
            </p:cNvPr>
            <p:cNvSpPr/>
            <p:nvPr/>
          </p:nvSpPr>
          <p:spPr>
            <a:xfrm>
              <a:off x="2049143" y="10524644"/>
              <a:ext cx="1509055" cy="291358"/>
            </a:xfrm>
            <a:custGeom>
              <a:avLst/>
              <a:gdLst>
                <a:gd name="connsiteX0" fmla="*/ 145684 w 1509055"/>
                <a:gd name="connsiteY0" fmla="*/ 291358 h 291358"/>
                <a:gd name="connsiteX1" fmla="*/ 1361090 w 1509055"/>
                <a:gd name="connsiteY1" fmla="*/ 291358 h 291358"/>
                <a:gd name="connsiteX2" fmla="*/ 1504592 w 1509055"/>
                <a:gd name="connsiteY2" fmla="*/ 182221 h 291358"/>
                <a:gd name="connsiteX3" fmla="*/ 1363376 w 1509055"/>
                <a:gd name="connsiteY3" fmla="*/ 0 h 291358"/>
                <a:gd name="connsiteX4" fmla="*/ 147970 w 1509055"/>
                <a:gd name="connsiteY4" fmla="*/ 0 h 291358"/>
                <a:gd name="connsiteX5" fmla="*/ 4468 w 1509055"/>
                <a:gd name="connsiteY5" fmla="*/ 109149 h 291358"/>
                <a:gd name="connsiteX6" fmla="*/ 145684 w 1509055"/>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5" h="291358">
                  <a:moveTo>
                    <a:pt x="145684" y="291358"/>
                  </a:moveTo>
                  <a:lnTo>
                    <a:pt x="1361090" y="291358"/>
                  </a:lnTo>
                  <a:cubicBezTo>
                    <a:pt x="1428013" y="291358"/>
                    <a:pt x="1488681" y="247214"/>
                    <a:pt x="1504592" y="182221"/>
                  </a:cubicBezTo>
                  <a:cubicBezTo>
                    <a:pt x="1528084" y="86139"/>
                    <a:pt x="1455609" y="0"/>
                    <a:pt x="1363376" y="0"/>
                  </a:cubicBezTo>
                  <a:lnTo>
                    <a:pt x="147970" y="0"/>
                  </a:lnTo>
                  <a:cubicBezTo>
                    <a:pt x="81047" y="0"/>
                    <a:pt x="20379" y="44141"/>
                    <a:pt x="4468" y="109149"/>
                  </a:cubicBezTo>
                  <a:cubicBezTo>
                    <a:pt x="-19038" y="205205"/>
                    <a:pt x="53451" y="291358"/>
                    <a:pt x="145684" y="291358"/>
                  </a:cubicBezTo>
                  <a:close/>
                </a:path>
              </a:pathLst>
            </a:custGeom>
            <a:grpFill/>
            <a:ln w="360" cap="flat">
              <a:noFill/>
              <a:prstDash val="solid"/>
              <a:miter/>
            </a:ln>
          </p:spPr>
          <p:txBody>
            <a:bodyPr rtlCol="0" anchor="ctr"/>
            <a:lstStyle/>
            <a:p>
              <a:endParaRPr lang="fi-FI" sz="900"/>
            </a:p>
          </p:txBody>
        </p:sp>
        <p:sp>
          <p:nvSpPr>
            <p:cNvPr id="54" name="Vapaamuotoinen: Muoto 53">
              <a:extLst>
                <a:ext uri="{FF2B5EF4-FFF2-40B4-BE49-F238E27FC236}">
                  <a16:creationId xmlns:a16="http://schemas.microsoft.com/office/drawing/2014/main" id="{3428A09C-27C9-38BA-5D62-B9B2366A5C7A}"/>
                </a:ext>
                <a:ext uri="{C183D7F6-B498-43B3-948B-1728B52AA6E4}">
                  <adec:decorative xmlns:adec="http://schemas.microsoft.com/office/drawing/2017/decorative" val="1"/>
                </a:ext>
              </a:extLst>
            </p:cNvPr>
            <p:cNvSpPr/>
            <p:nvPr/>
          </p:nvSpPr>
          <p:spPr>
            <a:xfrm>
              <a:off x="1412060" y="11078300"/>
              <a:ext cx="1122581" cy="291357"/>
            </a:xfrm>
            <a:custGeom>
              <a:avLst/>
              <a:gdLst>
                <a:gd name="connsiteX0" fmla="*/ 976900 w 1122581"/>
                <a:gd name="connsiteY0" fmla="*/ 0 h 291357"/>
                <a:gd name="connsiteX1" fmla="*/ 147960 w 1122581"/>
                <a:gd name="connsiteY1" fmla="*/ 0 h 291357"/>
                <a:gd name="connsiteX2" fmla="*/ 4469 w 1122581"/>
                <a:gd name="connsiteY2" fmla="*/ 109148 h 291357"/>
                <a:gd name="connsiteX3" fmla="*/ 145674 w 1122581"/>
                <a:gd name="connsiteY3" fmla="*/ 291357 h 291357"/>
                <a:gd name="connsiteX4" fmla="*/ 974614 w 1122581"/>
                <a:gd name="connsiteY4" fmla="*/ 291357 h 291357"/>
                <a:gd name="connsiteX5" fmla="*/ 1118116 w 1122581"/>
                <a:gd name="connsiteY5" fmla="*/ 182220 h 291357"/>
                <a:gd name="connsiteX6" fmla="*/ 976900 w 1122581"/>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1" h="291357">
                  <a:moveTo>
                    <a:pt x="976900" y="0"/>
                  </a:moveTo>
                  <a:lnTo>
                    <a:pt x="147960" y="0"/>
                  </a:lnTo>
                  <a:cubicBezTo>
                    <a:pt x="81033" y="0"/>
                    <a:pt x="20369" y="44140"/>
                    <a:pt x="4469" y="109148"/>
                  </a:cubicBezTo>
                  <a:cubicBezTo>
                    <a:pt x="-19038" y="205219"/>
                    <a:pt x="53437" y="291357"/>
                    <a:pt x="145674" y="291357"/>
                  </a:cubicBezTo>
                  <a:lnTo>
                    <a:pt x="974614" y="291357"/>
                  </a:lnTo>
                  <a:cubicBezTo>
                    <a:pt x="1041542" y="291357"/>
                    <a:pt x="1102205" y="247214"/>
                    <a:pt x="1118116" y="182220"/>
                  </a:cubicBezTo>
                  <a:cubicBezTo>
                    <a:pt x="1141612" y="86150"/>
                    <a:pt x="1069137" y="0"/>
                    <a:pt x="976900" y="0"/>
                  </a:cubicBezTo>
                  <a:close/>
                </a:path>
              </a:pathLst>
            </a:custGeom>
            <a:grpFill/>
            <a:ln w="360" cap="flat">
              <a:noFill/>
              <a:prstDash val="solid"/>
              <a:miter/>
            </a:ln>
          </p:spPr>
          <p:txBody>
            <a:bodyPr rtlCol="0" anchor="ctr"/>
            <a:lstStyle/>
            <a:p>
              <a:endParaRPr lang="fi-FI" sz="900"/>
            </a:p>
          </p:txBody>
        </p:sp>
        <p:sp>
          <p:nvSpPr>
            <p:cNvPr id="55" name="Vapaamuotoinen: Muoto 54">
              <a:extLst>
                <a:ext uri="{FF2B5EF4-FFF2-40B4-BE49-F238E27FC236}">
                  <a16:creationId xmlns:a16="http://schemas.microsoft.com/office/drawing/2014/main" id="{B38C7F4D-EAE7-D827-D07B-20082D70DA31}"/>
                </a:ext>
                <a:ext uri="{C183D7F6-B498-43B3-948B-1728B52AA6E4}">
                  <adec:decorative xmlns:adec="http://schemas.microsoft.com/office/drawing/2017/decorative" val="1"/>
                </a:ext>
              </a:extLst>
            </p:cNvPr>
            <p:cNvSpPr/>
            <p:nvPr/>
          </p:nvSpPr>
          <p:spPr>
            <a:xfrm>
              <a:off x="6049518" y="9427292"/>
              <a:ext cx="901644" cy="291357"/>
            </a:xfrm>
            <a:custGeom>
              <a:avLst/>
              <a:gdLst>
                <a:gd name="connsiteX0" fmla="*/ 757740 w 901644"/>
                <a:gd name="connsiteY0" fmla="*/ 0 h 291357"/>
                <a:gd name="connsiteX1" fmla="*/ 143908 w 901644"/>
                <a:gd name="connsiteY1" fmla="*/ 0 h 291357"/>
                <a:gd name="connsiteX2" fmla="*/ 0 w 901644"/>
                <a:gd name="connsiteY2" fmla="*/ 143908 h 291357"/>
                <a:gd name="connsiteX3" fmla="*/ 0 w 901644"/>
                <a:gd name="connsiteY3" fmla="*/ 147450 h 291357"/>
                <a:gd name="connsiteX4" fmla="*/ 143908 w 901644"/>
                <a:gd name="connsiteY4" fmla="*/ 291357 h 291357"/>
                <a:gd name="connsiteX5" fmla="*/ 757740 w 901644"/>
                <a:gd name="connsiteY5" fmla="*/ 291357 h 291357"/>
                <a:gd name="connsiteX6" fmla="*/ 901645 w 901644"/>
                <a:gd name="connsiteY6" fmla="*/ 147450 h 291357"/>
                <a:gd name="connsiteX7" fmla="*/ 901645 w 901644"/>
                <a:gd name="connsiteY7" fmla="*/ 143908 h 291357"/>
                <a:gd name="connsiteX8" fmla="*/ 757740 w 901644"/>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4" h="291357">
                  <a:moveTo>
                    <a:pt x="757740" y="0"/>
                  </a:moveTo>
                  <a:lnTo>
                    <a:pt x="143908" y="0"/>
                  </a:lnTo>
                  <a:cubicBezTo>
                    <a:pt x="64421" y="0"/>
                    <a:pt x="0" y="64436"/>
                    <a:pt x="0" y="143908"/>
                  </a:cubicBezTo>
                  <a:lnTo>
                    <a:pt x="0" y="147450"/>
                  </a:lnTo>
                  <a:cubicBezTo>
                    <a:pt x="0" y="226922"/>
                    <a:pt x="64421" y="291357"/>
                    <a:pt x="143908" y="291357"/>
                  </a:cubicBezTo>
                  <a:lnTo>
                    <a:pt x="757740" y="291357"/>
                  </a:lnTo>
                  <a:cubicBezTo>
                    <a:pt x="837223" y="291357"/>
                    <a:pt x="901645" y="226922"/>
                    <a:pt x="901645" y="147450"/>
                  </a:cubicBezTo>
                  <a:lnTo>
                    <a:pt x="901645" y="143908"/>
                  </a:lnTo>
                  <a:cubicBezTo>
                    <a:pt x="901645" y="64436"/>
                    <a:pt x="837223" y="0"/>
                    <a:pt x="757740" y="0"/>
                  </a:cubicBezTo>
                  <a:close/>
                </a:path>
              </a:pathLst>
            </a:custGeom>
            <a:grpFill/>
            <a:ln w="360" cap="flat">
              <a:noFill/>
              <a:prstDash val="solid"/>
              <a:miter/>
            </a:ln>
          </p:spPr>
          <p:txBody>
            <a:bodyPr rtlCol="0" anchor="ctr"/>
            <a:lstStyle/>
            <a:p>
              <a:endParaRPr lang="fi-FI" sz="900"/>
            </a:p>
          </p:txBody>
        </p:sp>
        <p:sp>
          <p:nvSpPr>
            <p:cNvPr id="56" name="Vapaamuotoinen: Muoto 55">
              <a:extLst>
                <a:ext uri="{FF2B5EF4-FFF2-40B4-BE49-F238E27FC236}">
                  <a16:creationId xmlns:a16="http://schemas.microsoft.com/office/drawing/2014/main" id="{98C010F2-42DC-AC34-4AD1-24206D2729C0}"/>
                </a:ext>
                <a:ext uri="{C183D7F6-B498-43B3-948B-1728B52AA6E4}">
                  <adec:decorative xmlns:adec="http://schemas.microsoft.com/office/drawing/2017/decorative" val="1"/>
                </a:ext>
              </a:extLst>
            </p:cNvPr>
            <p:cNvSpPr/>
            <p:nvPr/>
          </p:nvSpPr>
          <p:spPr>
            <a:xfrm>
              <a:off x="4358176" y="9427292"/>
              <a:ext cx="917198" cy="291357"/>
            </a:xfrm>
            <a:custGeom>
              <a:avLst/>
              <a:gdLst>
                <a:gd name="connsiteX0" fmla="*/ 771514 w 917198"/>
                <a:gd name="connsiteY0" fmla="*/ 0 h 291357"/>
                <a:gd name="connsiteX1" fmla="*/ 147971 w 917198"/>
                <a:gd name="connsiteY1" fmla="*/ 0 h 291357"/>
                <a:gd name="connsiteX2" fmla="*/ 4469 w 917198"/>
                <a:gd name="connsiteY2" fmla="*/ 109152 h 291357"/>
                <a:gd name="connsiteX3" fmla="*/ 145685 w 917198"/>
                <a:gd name="connsiteY3" fmla="*/ 291357 h 291357"/>
                <a:gd name="connsiteX4" fmla="*/ 769229 w 917198"/>
                <a:gd name="connsiteY4" fmla="*/ 291357 h 291357"/>
                <a:gd name="connsiteX5" fmla="*/ 912730 w 917198"/>
                <a:gd name="connsiteY5" fmla="*/ 182220 h 291357"/>
                <a:gd name="connsiteX6" fmla="*/ 771514 w 91719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7">
                  <a:moveTo>
                    <a:pt x="771514" y="0"/>
                  </a:moveTo>
                  <a:lnTo>
                    <a:pt x="147971" y="0"/>
                  </a:lnTo>
                  <a:cubicBezTo>
                    <a:pt x="81047" y="0"/>
                    <a:pt x="20380" y="44144"/>
                    <a:pt x="4469" y="109152"/>
                  </a:cubicBezTo>
                  <a:cubicBezTo>
                    <a:pt x="-19038" y="205208"/>
                    <a:pt x="53437" y="291357"/>
                    <a:pt x="145685" y="291357"/>
                  </a:cubicBezTo>
                  <a:lnTo>
                    <a:pt x="769229" y="291357"/>
                  </a:lnTo>
                  <a:cubicBezTo>
                    <a:pt x="836156" y="291357"/>
                    <a:pt x="896819" y="247217"/>
                    <a:pt x="912730" y="182220"/>
                  </a:cubicBezTo>
                  <a:cubicBezTo>
                    <a:pt x="936237" y="86153"/>
                    <a:pt x="863752" y="0"/>
                    <a:pt x="771514" y="0"/>
                  </a:cubicBezTo>
                  <a:close/>
                </a:path>
              </a:pathLst>
            </a:custGeom>
            <a:grpFill/>
            <a:ln w="360" cap="flat">
              <a:noFill/>
              <a:prstDash val="solid"/>
              <a:miter/>
            </a:ln>
          </p:spPr>
          <p:txBody>
            <a:bodyPr rtlCol="0" anchor="ctr"/>
            <a:lstStyle/>
            <a:p>
              <a:endParaRPr lang="fi-FI" sz="900"/>
            </a:p>
          </p:txBody>
        </p:sp>
        <p:sp>
          <p:nvSpPr>
            <p:cNvPr id="57" name="Vapaamuotoinen: Muoto 56">
              <a:extLst>
                <a:ext uri="{FF2B5EF4-FFF2-40B4-BE49-F238E27FC236}">
                  <a16:creationId xmlns:a16="http://schemas.microsoft.com/office/drawing/2014/main" id="{7B833999-9502-C5CA-131B-5AC19EE36F8A}"/>
                </a:ext>
                <a:ext uri="{C183D7F6-B498-43B3-948B-1728B52AA6E4}">
                  <adec:decorative xmlns:adec="http://schemas.microsoft.com/office/drawing/2017/decorative" val="1"/>
                </a:ext>
              </a:extLst>
            </p:cNvPr>
            <p:cNvSpPr/>
            <p:nvPr/>
          </p:nvSpPr>
          <p:spPr>
            <a:xfrm>
              <a:off x="3514164" y="9973988"/>
              <a:ext cx="1286212" cy="291358"/>
            </a:xfrm>
            <a:custGeom>
              <a:avLst/>
              <a:gdLst>
                <a:gd name="connsiteX0" fmla="*/ 1140528 w 1286212"/>
                <a:gd name="connsiteY0" fmla="*/ 0 h 291358"/>
                <a:gd name="connsiteX1" fmla="*/ 147956 w 1286212"/>
                <a:gd name="connsiteY1" fmla="*/ 0 h 291358"/>
                <a:gd name="connsiteX2" fmla="*/ 4469 w 1286212"/>
                <a:gd name="connsiteY2" fmla="*/ 109149 h 291358"/>
                <a:gd name="connsiteX3" fmla="*/ 145671 w 1286212"/>
                <a:gd name="connsiteY3" fmla="*/ 291358 h 291358"/>
                <a:gd name="connsiteX4" fmla="*/ 1138242 w 1286212"/>
                <a:gd name="connsiteY4" fmla="*/ 291358 h 291358"/>
                <a:gd name="connsiteX5" fmla="*/ 1281744 w 1286212"/>
                <a:gd name="connsiteY5" fmla="*/ 182220 h 291358"/>
                <a:gd name="connsiteX6" fmla="*/ 1140528 w 128621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2" h="291358">
                  <a:moveTo>
                    <a:pt x="1140528" y="0"/>
                  </a:moveTo>
                  <a:lnTo>
                    <a:pt x="147956" y="0"/>
                  </a:lnTo>
                  <a:cubicBezTo>
                    <a:pt x="81033" y="0"/>
                    <a:pt x="20366" y="44141"/>
                    <a:pt x="4469" y="109149"/>
                  </a:cubicBezTo>
                  <a:cubicBezTo>
                    <a:pt x="-19038" y="205205"/>
                    <a:pt x="53437" y="291358"/>
                    <a:pt x="145671" y="291358"/>
                  </a:cubicBezTo>
                  <a:lnTo>
                    <a:pt x="1138242" y="291358"/>
                  </a:lnTo>
                  <a:cubicBezTo>
                    <a:pt x="1205170" y="291358"/>
                    <a:pt x="1265833" y="247214"/>
                    <a:pt x="1281744" y="182220"/>
                  </a:cubicBezTo>
                  <a:cubicBezTo>
                    <a:pt x="1305251" y="86150"/>
                    <a:pt x="1232762" y="0"/>
                    <a:pt x="1140528" y="0"/>
                  </a:cubicBezTo>
                  <a:close/>
                </a:path>
              </a:pathLst>
            </a:custGeom>
            <a:grpFill/>
            <a:ln w="360" cap="flat">
              <a:noFill/>
              <a:prstDash val="solid"/>
              <a:miter/>
            </a:ln>
          </p:spPr>
          <p:txBody>
            <a:bodyPr rtlCol="0" anchor="ctr"/>
            <a:lstStyle/>
            <a:p>
              <a:endParaRPr lang="fi-FI" sz="900"/>
            </a:p>
          </p:txBody>
        </p:sp>
        <p:sp>
          <p:nvSpPr>
            <p:cNvPr id="58" name="Vapaamuotoinen: Muoto 57">
              <a:extLst>
                <a:ext uri="{FF2B5EF4-FFF2-40B4-BE49-F238E27FC236}">
                  <a16:creationId xmlns:a16="http://schemas.microsoft.com/office/drawing/2014/main" id="{632C7E49-200A-967E-E8B9-F47B91AD0832}"/>
                </a:ext>
                <a:ext uri="{C183D7F6-B498-43B3-948B-1728B52AA6E4}">
                  <adec:decorative xmlns:adec="http://schemas.microsoft.com/office/drawing/2017/decorative" val="1"/>
                </a:ext>
              </a:extLst>
            </p:cNvPr>
            <p:cNvSpPr/>
            <p:nvPr/>
          </p:nvSpPr>
          <p:spPr>
            <a:xfrm>
              <a:off x="4012972" y="10524644"/>
              <a:ext cx="987070" cy="291358"/>
            </a:xfrm>
            <a:custGeom>
              <a:avLst/>
              <a:gdLst>
                <a:gd name="connsiteX0" fmla="*/ 145684 w 987070"/>
                <a:gd name="connsiteY0" fmla="*/ 291358 h 291358"/>
                <a:gd name="connsiteX1" fmla="*/ 839114 w 987070"/>
                <a:gd name="connsiteY1" fmla="*/ 291358 h 291358"/>
                <a:gd name="connsiteX2" fmla="*/ 982601 w 987070"/>
                <a:gd name="connsiteY2" fmla="*/ 182221 h 291358"/>
                <a:gd name="connsiteX3" fmla="*/ 841385 w 987070"/>
                <a:gd name="connsiteY3" fmla="*/ 0 h 291358"/>
                <a:gd name="connsiteX4" fmla="*/ 147959 w 987070"/>
                <a:gd name="connsiteY4" fmla="*/ 0 h 291358"/>
                <a:gd name="connsiteX5" fmla="*/ 4468 w 987070"/>
                <a:gd name="connsiteY5" fmla="*/ 109149 h 291358"/>
                <a:gd name="connsiteX6" fmla="*/ 145684 w 987070"/>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0" h="291358">
                  <a:moveTo>
                    <a:pt x="145684" y="291358"/>
                  </a:moveTo>
                  <a:lnTo>
                    <a:pt x="839114" y="291358"/>
                  </a:lnTo>
                  <a:cubicBezTo>
                    <a:pt x="906038" y="291358"/>
                    <a:pt x="966701" y="247214"/>
                    <a:pt x="982601" y="182221"/>
                  </a:cubicBezTo>
                  <a:cubicBezTo>
                    <a:pt x="1006108" y="86139"/>
                    <a:pt x="933634" y="0"/>
                    <a:pt x="841385" y="0"/>
                  </a:cubicBezTo>
                  <a:lnTo>
                    <a:pt x="147959" y="0"/>
                  </a:lnTo>
                  <a:cubicBezTo>
                    <a:pt x="81046" y="0"/>
                    <a:pt x="20383" y="44141"/>
                    <a:pt x="4468" y="109149"/>
                  </a:cubicBezTo>
                  <a:cubicBezTo>
                    <a:pt x="-19038" y="205205"/>
                    <a:pt x="53450" y="291358"/>
                    <a:pt x="145684" y="291358"/>
                  </a:cubicBezTo>
                  <a:close/>
                </a:path>
              </a:pathLst>
            </a:custGeom>
            <a:grpFill/>
            <a:ln w="360" cap="flat">
              <a:noFill/>
              <a:prstDash val="solid"/>
              <a:miter/>
            </a:ln>
          </p:spPr>
          <p:txBody>
            <a:bodyPr rtlCol="0" anchor="ctr"/>
            <a:lstStyle/>
            <a:p>
              <a:endParaRPr lang="fi-FI" sz="900"/>
            </a:p>
          </p:txBody>
        </p:sp>
        <p:sp>
          <p:nvSpPr>
            <p:cNvPr id="59" name="Vapaamuotoinen: Muoto 58">
              <a:extLst>
                <a:ext uri="{FF2B5EF4-FFF2-40B4-BE49-F238E27FC236}">
                  <a16:creationId xmlns:a16="http://schemas.microsoft.com/office/drawing/2014/main" id="{D4AB14EE-AAE9-8D36-1843-D2D3E4B11F7E}"/>
                </a:ext>
                <a:ext uri="{C183D7F6-B498-43B3-948B-1728B52AA6E4}">
                  <adec:decorative xmlns:adec="http://schemas.microsoft.com/office/drawing/2017/decorative" val="1"/>
                </a:ext>
              </a:extLst>
            </p:cNvPr>
            <p:cNvSpPr/>
            <p:nvPr/>
          </p:nvSpPr>
          <p:spPr>
            <a:xfrm>
              <a:off x="4796073" y="11078300"/>
              <a:ext cx="726305" cy="291357"/>
            </a:xfrm>
            <a:custGeom>
              <a:avLst/>
              <a:gdLst>
                <a:gd name="connsiteX0" fmla="*/ 580621 w 726305"/>
                <a:gd name="connsiteY0" fmla="*/ 0 h 291357"/>
                <a:gd name="connsiteX1" fmla="*/ 147970 w 726305"/>
                <a:gd name="connsiteY1" fmla="*/ 0 h 291357"/>
                <a:gd name="connsiteX2" fmla="*/ 4468 w 726305"/>
                <a:gd name="connsiteY2" fmla="*/ 109148 h 291357"/>
                <a:gd name="connsiteX3" fmla="*/ 145684 w 726305"/>
                <a:gd name="connsiteY3" fmla="*/ 291357 h 291357"/>
                <a:gd name="connsiteX4" fmla="*/ 578335 w 726305"/>
                <a:gd name="connsiteY4" fmla="*/ 291357 h 291357"/>
                <a:gd name="connsiteX5" fmla="*/ 721837 w 726305"/>
                <a:gd name="connsiteY5" fmla="*/ 182220 h 291357"/>
                <a:gd name="connsiteX6" fmla="*/ 580621 w 72630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5" h="291357">
                  <a:moveTo>
                    <a:pt x="580621" y="0"/>
                  </a:moveTo>
                  <a:lnTo>
                    <a:pt x="147970" y="0"/>
                  </a:lnTo>
                  <a:cubicBezTo>
                    <a:pt x="81043" y="0"/>
                    <a:pt x="20379" y="44140"/>
                    <a:pt x="4468" y="109148"/>
                  </a:cubicBezTo>
                  <a:cubicBezTo>
                    <a:pt x="-19038" y="205219"/>
                    <a:pt x="53451" y="291357"/>
                    <a:pt x="145684" y="291357"/>
                  </a:cubicBezTo>
                  <a:lnTo>
                    <a:pt x="578335" y="291357"/>
                  </a:lnTo>
                  <a:cubicBezTo>
                    <a:pt x="645259" y="291357"/>
                    <a:pt x="705922" y="247214"/>
                    <a:pt x="721837" y="182220"/>
                  </a:cubicBezTo>
                  <a:cubicBezTo>
                    <a:pt x="745344" y="86150"/>
                    <a:pt x="672855" y="0"/>
                    <a:pt x="580621" y="0"/>
                  </a:cubicBezTo>
                  <a:close/>
                </a:path>
              </a:pathLst>
            </a:custGeom>
            <a:grpFill/>
            <a:ln w="360" cap="flat">
              <a:noFill/>
              <a:prstDash val="solid"/>
              <a:miter/>
            </a:ln>
          </p:spPr>
          <p:txBody>
            <a:bodyPr rtlCol="0" anchor="ctr"/>
            <a:lstStyle/>
            <a:p>
              <a:endParaRPr lang="fi-FI" sz="900"/>
            </a:p>
          </p:txBody>
        </p:sp>
        <p:sp>
          <p:nvSpPr>
            <p:cNvPr id="60" name="Vapaamuotoinen: Muoto 59">
              <a:extLst>
                <a:ext uri="{FF2B5EF4-FFF2-40B4-BE49-F238E27FC236}">
                  <a16:creationId xmlns:a16="http://schemas.microsoft.com/office/drawing/2014/main" id="{166B8156-4F09-32A9-298E-26FC5D3EADDA}"/>
                </a:ext>
                <a:ext uri="{C183D7F6-B498-43B3-948B-1728B52AA6E4}">
                  <adec:decorative xmlns:adec="http://schemas.microsoft.com/office/drawing/2017/decorative" val="1"/>
                </a:ext>
              </a:extLst>
            </p:cNvPr>
            <p:cNvSpPr/>
            <p:nvPr/>
          </p:nvSpPr>
          <p:spPr>
            <a:xfrm>
              <a:off x="3211732" y="11078303"/>
              <a:ext cx="571449" cy="291358"/>
            </a:xfrm>
            <a:custGeom>
              <a:avLst/>
              <a:gdLst>
                <a:gd name="connsiteX0" fmla="*/ 145684 w 571449"/>
                <a:gd name="connsiteY0" fmla="*/ 291358 h 291358"/>
                <a:gd name="connsiteX1" fmla="*/ 423480 w 571449"/>
                <a:gd name="connsiteY1" fmla="*/ 291358 h 291358"/>
                <a:gd name="connsiteX2" fmla="*/ 566981 w 571449"/>
                <a:gd name="connsiteY2" fmla="*/ 182206 h 291358"/>
                <a:gd name="connsiteX3" fmla="*/ 425765 w 571449"/>
                <a:gd name="connsiteY3" fmla="*/ 0 h 291358"/>
                <a:gd name="connsiteX4" fmla="*/ 147970 w 571449"/>
                <a:gd name="connsiteY4" fmla="*/ 0 h 291358"/>
                <a:gd name="connsiteX5" fmla="*/ 4468 w 571449"/>
                <a:gd name="connsiteY5" fmla="*/ 109138 h 291358"/>
                <a:gd name="connsiteX6" fmla="*/ 145684 w 571449"/>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8">
                  <a:moveTo>
                    <a:pt x="145684" y="291358"/>
                  </a:moveTo>
                  <a:lnTo>
                    <a:pt x="423480" y="291358"/>
                  </a:lnTo>
                  <a:cubicBezTo>
                    <a:pt x="490403" y="291358"/>
                    <a:pt x="551067" y="247214"/>
                    <a:pt x="566981" y="182206"/>
                  </a:cubicBezTo>
                  <a:cubicBezTo>
                    <a:pt x="590488" y="86138"/>
                    <a:pt x="517999" y="0"/>
                    <a:pt x="425765" y="0"/>
                  </a:cubicBezTo>
                  <a:lnTo>
                    <a:pt x="147970" y="0"/>
                  </a:lnTo>
                  <a:cubicBezTo>
                    <a:pt x="81043" y="0"/>
                    <a:pt x="20380" y="44140"/>
                    <a:pt x="4468" y="109138"/>
                  </a:cubicBezTo>
                  <a:cubicBezTo>
                    <a:pt x="-19038" y="205205"/>
                    <a:pt x="53447" y="291358"/>
                    <a:pt x="145684" y="291358"/>
                  </a:cubicBezTo>
                  <a:close/>
                </a:path>
              </a:pathLst>
            </a:custGeom>
            <a:grpFill/>
            <a:ln w="360" cap="flat">
              <a:noFill/>
              <a:prstDash val="solid"/>
              <a:miter/>
            </a:ln>
          </p:spPr>
          <p:txBody>
            <a:bodyPr rtlCol="0" anchor="ctr"/>
            <a:lstStyle/>
            <a:p>
              <a:endParaRPr lang="fi-FI" sz="900"/>
            </a:p>
          </p:txBody>
        </p:sp>
        <p:sp>
          <p:nvSpPr>
            <p:cNvPr id="61" name="Vapaamuotoinen: Muoto 60">
              <a:extLst>
                <a:ext uri="{FF2B5EF4-FFF2-40B4-BE49-F238E27FC236}">
                  <a16:creationId xmlns:a16="http://schemas.microsoft.com/office/drawing/2014/main" id="{EA7D8223-9F30-D4AD-DD2B-82E39A5A0861}"/>
                </a:ext>
                <a:ext uri="{C183D7F6-B498-43B3-948B-1728B52AA6E4}">
                  <adec:decorative xmlns:adec="http://schemas.microsoft.com/office/drawing/2017/decorative" val="1"/>
                </a:ext>
              </a:extLst>
            </p:cNvPr>
            <p:cNvSpPr/>
            <p:nvPr/>
          </p:nvSpPr>
          <p:spPr>
            <a:xfrm>
              <a:off x="9382492" y="9973992"/>
              <a:ext cx="428646" cy="291358"/>
            </a:xfrm>
            <a:custGeom>
              <a:avLst/>
              <a:gdLst>
                <a:gd name="connsiteX0" fmla="*/ 145684 w 428646"/>
                <a:gd name="connsiteY0" fmla="*/ 291358 h 291358"/>
                <a:gd name="connsiteX1" fmla="*/ 280690 w 428646"/>
                <a:gd name="connsiteY1" fmla="*/ 291358 h 291358"/>
                <a:gd name="connsiteX2" fmla="*/ 424178 w 428646"/>
                <a:gd name="connsiteY2" fmla="*/ 182206 h 291358"/>
                <a:gd name="connsiteX3" fmla="*/ 282976 w 428646"/>
                <a:gd name="connsiteY3" fmla="*/ 0 h 291358"/>
                <a:gd name="connsiteX4" fmla="*/ 147959 w 428646"/>
                <a:gd name="connsiteY4" fmla="*/ 0 h 291358"/>
                <a:gd name="connsiteX5" fmla="*/ 4468 w 428646"/>
                <a:gd name="connsiteY5" fmla="*/ 109134 h 291358"/>
                <a:gd name="connsiteX6" fmla="*/ 145684 w 428646"/>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46" h="291358">
                  <a:moveTo>
                    <a:pt x="145684" y="291358"/>
                  </a:moveTo>
                  <a:lnTo>
                    <a:pt x="280690" y="291358"/>
                  </a:lnTo>
                  <a:cubicBezTo>
                    <a:pt x="347614" y="291358"/>
                    <a:pt x="408281" y="247214"/>
                    <a:pt x="424178" y="182206"/>
                  </a:cubicBezTo>
                  <a:cubicBezTo>
                    <a:pt x="447684" y="86139"/>
                    <a:pt x="375210" y="0"/>
                    <a:pt x="282976" y="0"/>
                  </a:cubicBezTo>
                  <a:lnTo>
                    <a:pt x="147959" y="0"/>
                  </a:lnTo>
                  <a:cubicBezTo>
                    <a:pt x="81046" y="0"/>
                    <a:pt x="20383" y="44129"/>
                    <a:pt x="4468" y="109134"/>
                  </a:cubicBezTo>
                  <a:cubicBezTo>
                    <a:pt x="-19038" y="205205"/>
                    <a:pt x="53450" y="291358"/>
                    <a:pt x="145684" y="291358"/>
                  </a:cubicBezTo>
                  <a:close/>
                </a:path>
              </a:pathLst>
            </a:custGeom>
            <a:grpFill/>
            <a:ln w="360" cap="flat">
              <a:noFill/>
              <a:prstDash val="solid"/>
              <a:miter/>
            </a:ln>
          </p:spPr>
          <p:txBody>
            <a:bodyPr rtlCol="0" anchor="ctr"/>
            <a:lstStyle/>
            <a:p>
              <a:endParaRPr lang="fi-FI" sz="900"/>
            </a:p>
          </p:txBody>
        </p:sp>
        <p:sp>
          <p:nvSpPr>
            <p:cNvPr id="62" name="Vapaamuotoinen: Muoto 61">
              <a:extLst>
                <a:ext uri="{FF2B5EF4-FFF2-40B4-BE49-F238E27FC236}">
                  <a16:creationId xmlns:a16="http://schemas.microsoft.com/office/drawing/2014/main" id="{F1717457-57FD-0088-57FE-11574614FE6D}"/>
                </a:ext>
                <a:ext uri="{C183D7F6-B498-43B3-948B-1728B52AA6E4}">
                  <adec:decorative xmlns:adec="http://schemas.microsoft.com/office/drawing/2017/decorative" val="1"/>
                </a:ext>
              </a:extLst>
            </p:cNvPr>
            <p:cNvSpPr/>
            <p:nvPr/>
          </p:nvSpPr>
          <p:spPr>
            <a:xfrm>
              <a:off x="8101800" y="10524641"/>
              <a:ext cx="718135" cy="291358"/>
            </a:xfrm>
            <a:custGeom>
              <a:avLst/>
              <a:gdLst>
                <a:gd name="connsiteX0" fmla="*/ 572454 w 718135"/>
                <a:gd name="connsiteY0" fmla="*/ 0 h 291358"/>
                <a:gd name="connsiteX1" fmla="*/ 147956 w 718135"/>
                <a:gd name="connsiteY1" fmla="*/ 0 h 291358"/>
                <a:gd name="connsiteX2" fmla="*/ 4469 w 718135"/>
                <a:gd name="connsiteY2" fmla="*/ 109149 h 291358"/>
                <a:gd name="connsiteX3" fmla="*/ 145685 w 718135"/>
                <a:gd name="connsiteY3" fmla="*/ 291358 h 291358"/>
                <a:gd name="connsiteX4" fmla="*/ 570168 w 718135"/>
                <a:gd name="connsiteY4" fmla="*/ 291358 h 291358"/>
                <a:gd name="connsiteX5" fmla="*/ 713670 w 718135"/>
                <a:gd name="connsiteY5" fmla="*/ 182221 h 291358"/>
                <a:gd name="connsiteX6" fmla="*/ 572454 w 7181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5" h="291358">
                  <a:moveTo>
                    <a:pt x="572454" y="0"/>
                  </a:moveTo>
                  <a:lnTo>
                    <a:pt x="147956" y="0"/>
                  </a:lnTo>
                  <a:cubicBezTo>
                    <a:pt x="81033" y="0"/>
                    <a:pt x="20369" y="44144"/>
                    <a:pt x="4469" y="109149"/>
                  </a:cubicBezTo>
                  <a:cubicBezTo>
                    <a:pt x="-19037" y="205219"/>
                    <a:pt x="53437" y="291358"/>
                    <a:pt x="145685" y="291358"/>
                  </a:cubicBezTo>
                  <a:lnTo>
                    <a:pt x="570168" y="291358"/>
                  </a:lnTo>
                  <a:cubicBezTo>
                    <a:pt x="637095" y="291358"/>
                    <a:pt x="697758" y="247214"/>
                    <a:pt x="713670" y="182221"/>
                  </a:cubicBezTo>
                  <a:cubicBezTo>
                    <a:pt x="737165" y="86153"/>
                    <a:pt x="664691" y="0"/>
                    <a:pt x="572454" y="0"/>
                  </a:cubicBezTo>
                  <a:close/>
                </a:path>
              </a:pathLst>
            </a:custGeom>
            <a:grpFill/>
            <a:ln w="360" cap="flat">
              <a:noFill/>
              <a:prstDash val="solid"/>
              <a:miter/>
            </a:ln>
          </p:spPr>
          <p:txBody>
            <a:bodyPr rtlCol="0" anchor="ctr"/>
            <a:lstStyle/>
            <a:p>
              <a:endParaRPr lang="fi-FI" sz="900"/>
            </a:p>
          </p:txBody>
        </p:sp>
        <p:sp>
          <p:nvSpPr>
            <p:cNvPr id="63" name="Vapaamuotoinen: Muoto 62">
              <a:extLst>
                <a:ext uri="{FF2B5EF4-FFF2-40B4-BE49-F238E27FC236}">
                  <a16:creationId xmlns:a16="http://schemas.microsoft.com/office/drawing/2014/main" id="{B249CE13-3758-6878-B51F-6D35A7DA7A26}"/>
                </a:ext>
                <a:ext uri="{C183D7F6-B498-43B3-948B-1728B52AA6E4}">
                  <adec:decorative xmlns:adec="http://schemas.microsoft.com/office/drawing/2017/decorative" val="1"/>
                </a:ext>
              </a:extLst>
            </p:cNvPr>
            <p:cNvSpPr/>
            <p:nvPr/>
          </p:nvSpPr>
          <p:spPr>
            <a:xfrm>
              <a:off x="6777966" y="9973988"/>
              <a:ext cx="811833" cy="291358"/>
            </a:xfrm>
            <a:custGeom>
              <a:avLst/>
              <a:gdLst>
                <a:gd name="connsiteX0" fmla="*/ 666148 w 811833"/>
                <a:gd name="connsiteY0" fmla="*/ 0 h 291358"/>
                <a:gd name="connsiteX1" fmla="*/ 147970 w 811833"/>
                <a:gd name="connsiteY1" fmla="*/ 0 h 291358"/>
                <a:gd name="connsiteX2" fmla="*/ 4468 w 811833"/>
                <a:gd name="connsiteY2" fmla="*/ 109149 h 291358"/>
                <a:gd name="connsiteX3" fmla="*/ 145684 w 811833"/>
                <a:gd name="connsiteY3" fmla="*/ 291358 h 291358"/>
                <a:gd name="connsiteX4" fmla="*/ 663876 w 811833"/>
                <a:gd name="connsiteY4" fmla="*/ 291358 h 291358"/>
                <a:gd name="connsiteX5" fmla="*/ 807364 w 811833"/>
                <a:gd name="connsiteY5" fmla="*/ 182220 h 291358"/>
                <a:gd name="connsiteX6" fmla="*/ 666148 w 811833"/>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3" h="291358">
                  <a:moveTo>
                    <a:pt x="666148" y="0"/>
                  </a:moveTo>
                  <a:lnTo>
                    <a:pt x="147970" y="0"/>
                  </a:lnTo>
                  <a:cubicBezTo>
                    <a:pt x="81047" y="0"/>
                    <a:pt x="20379" y="44141"/>
                    <a:pt x="4468" y="109149"/>
                  </a:cubicBezTo>
                  <a:cubicBezTo>
                    <a:pt x="-19038" y="205205"/>
                    <a:pt x="53451" y="291358"/>
                    <a:pt x="145684" y="291358"/>
                  </a:cubicBezTo>
                  <a:lnTo>
                    <a:pt x="663876" y="291358"/>
                  </a:lnTo>
                  <a:cubicBezTo>
                    <a:pt x="730789" y="291358"/>
                    <a:pt x="791453" y="247214"/>
                    <a:pt x="807364" y="182220"/>
                  </a:cubicBezTo>
                  <a:cubicBezTo>
                    <a:pt x="830870" y="86150"/>
                    <a:pt x="758396" y="0"/>
                    <a:pt x="666148" y="0"/>
                  </a:cubicBezTo>
                  <a:close/>
                </a:path>
              </a:pathLst>
            </a:custGeom>
            <a:grpFill/>
            <a:ln w="360" cap="flat">
              <a:noFill/>
              <a:prstDash val="solid"/>
              <a:miter/>
            </a:ln>
          </p:spPr>
          <p:txBody>
            <a:bodyPr rtlCol="0" anchor="ctr"/>
            <a:lstStyle/>
            <a:p>
              <a:endParaRPr lang="fi-FI" sz="900"/>
            </a:p>
          </p:txBody>
        </p:sp>
        <p:sp>
          <p:nvSpPr>
            <p:cNvPr id="64" name="Vapaamuotoinen: Muoto 63">
              <a:extLst>
                <a:ext uri="{FF2B5EF4-FFF2-40B4-BE49-F238E27FC236}">
                  <a16:creationId xmlns:a16="http://schemas.microsoft.com/office/drawing/2014/main" id="{F51EA6C4-2A60-4B81-7801-3D408E64BF08}"/>
                </a:ext>
                <a:ext uri="{C183D7F6-B498-43B3-948B-1728B52AA6E4}">
                  <adec:decorative xmlns:adec="http://schemas.microsoft.com/office/drawing/2017/decorative" val="1"/>
                </a:ext>
              </a:extLst>
            </p:cNvPr>
            <p:cNvSpPr/>
            <p:nvPr/>
          </p:nvSpPr>
          <p:spPr>
            <a:xfrm>
              <a:off x="5652512" y="10524644"/>
              <a:ext cx="809216" cy="291358"/>
            </a:xfrm>
            <a:custGeom>
              <a:avLst/>
              <a:gdLst>
                <a:gd name="connsiteX0" fmla="*/ 145684 w 809216"/>
                <a:gd name="connsiteY0" fmla="*/ 291358 h 291358"/>
                <a:gd name="connsiteX1" fmla="*/ 661260 w 809216"/>
                <a:gd name="connsiteY1" fmla="*/ 291358 h 291358"/>
                <a:gd name="connsiteX2" fmla="*/ 804747 w 809216"/>
                <a:gd name="connsiteY2" fmla="*/ 182221 h 291358"/>
                <a:gd name="connsiteX3" fmla="*/ 663531 w 809216"/>
                <a:gd name="connsiteY3" fmla="*/ 0 h 291358"/>
                <a:gd name="connsiteX4" fmla="*/ 147970 w 809216"/>
                <a:gd name="connsiteY4" fmla="*/ 0 h 291358"/>
                <a:gd name="connsiteX5" fmla="*/ 4468 w 809216"/>
                <a:gd name="connsiteY5" fmla="*/ 109149 h 291358"/>
                <a:gd name="connsiteX6" fmla="*/ 145684 w 809216"/>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6" h="291358">
                  <a:moveTo>
                    <a:pt x="145684" y="291358"/>
                  </a:moveTo>
                  <a:lnTo>
                    <a:pt x="661260" y="291358"/>
                  </a:lnTo>
                  <a:cubicBezTo>
                    <a:pt x="728172" y="291358"/>
                    <a:pt x="788847" y="247214"/>
                    <a:pt x="804747" y="182221"/>
                  </a:cubicBezTo>
                  <a:cubicBezTo>
                    <a:pt x="828254" y="86139"/>
                    <a:pt x="755780" y="0"/>
                    <a:pt x="663531" y="0"/>
                  </a:cubicBezTo>
                  <a:lnTo>
                    <a:pt x="147970" y="0"/>
                  </a:lnTo>
                  <a:cubicBezTo>
                    <a:pt x="81043" y="0"/>
                    <a:pt x="20380" y="44141"/>
                    <a:pt x="4468" y="109149"/>
                  </a:cubicBezTo>
                  <a:cubicBezTo>
                    <a:pt x="-19038" y="205205"/>
                    <a:pt x="53447" y="291358"/>
                    <a:pt x="145684" y="291358"/>
                  </a:cubicBezTo>
                  <a:close/>
                </a:path>
              </a:pathLst>
            </a:custGeom>
            <a:grpFill/>
            <a:ln w="360" cap="flat">
              <a:noFill/>
              <a:prstDash val="solid"/>
              <a:miter/>
            </a:ln>
          </p:spPr>
          <p:txBody>
            <a:bodyPr rtlCol="0" anchor="ctr"/>
            <a:lstStyle/>
            <a:p>
              <a:endParaRPr lang="fi-FI" sz="900"/>
            </a:p>
          </p:txBody>
        </p:sp>
        <p:sp>
          <p:nvSpPr>
            <p:cNvPr id="65" name="Vapaamuotoinen: Muoto 64">
              <a:extLst>
                <a:ext uri="{FF2B5EF4-FFF2-40B4-BE49-F238E27FC236}">
                  <a16:creationId xmlns:a16="http://schemas.microsoft.com/office/drawing/2014/main" id="{283BD6BB-DFAA-4937-D5E6-CAA3314D33E3}"/>
                </a:ext>
                <a:ext uri="{C183D7F6-B498-43B3-948B-1728B52AA6E4}">
                  <adec:decorative xmlns:adec="http://schemas.microsoft.com/office/drawing/2017/decorative" val="1"/>
                </a:ext>
              </a:extLst>
            </p:cNvPr>
            <p:cNvSpPr/>
            <p:nvPr/>
          </p:nvSpPr>
          <p:spPr>
            <a:xfrm>
              <a:off x="7217938" y="11078300"/>
              <a:ext cx="545145" cy="291357"/>
            </a:xfrm>
            <a:custGeom>
              <a:avLst/>
              <a:gdLst>
                <a:gd name="connsiteX0" fmla="*/ 399466 w 545145"/>
                <a:gd name="connsiteY0" fmla="*/ 0 h 291357"/>
                <a:gd name="connsiteX1" fmla="*/ 147970 w 545145"/>
                <a:gd name="connsiteY1" fmla="*/ 0 h 291357"/>
                <a:gd name="connsiteX2" fmla="*/ 4468 w 545145"/>
                <a:gd name="connsiteY2" fmla="*/ 109148 h 291357"/>
                <a:gd name="connsiteX3" fmla="*/ 145685 w 545145"/>
                <a:gd name="connsiteY3" fmla="*/ 291357 h 291357"/>
                <a:gd name="connsiteX4" fmla="*/ 397180 w 545145"/>
                <a:gd name="connsiteY4" fmla="*/ 291357 h 291357"/>
                <a:gd name="connsiteX5" fmla="*/ 540681 w 545145"/>
                <a:gd name="connsiteY5" fmla="*/ 182220 h 291357"/>
                <a:gd name="connsiteX6" fmla="*/ 399466 w 54514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5" h="291357">
                  <a:moveTo>
                    <a:pt x="399466" y="0"/>
                  </a:moveTo>
                  <a:lnTo>
                    <a:pt x="147970" y="0"/>
                  </a:lnTo>
                  <a:cubicBezTo>
                    <a:pt x="81043" y="0"/>
                    <a:pt x="20380" y="44140"/>
                    <a:pt x="4468" y="109148"/>
                  </a:cubicBezTo>
                  <a:cubicBezTo>
                    <a:pt x="-19038" y="205219"/>
                    <a:pt x="53447" y="291357"/>
                    <a:pt x="145685" y="291357"/>
                  </a:cubicBezTo>
                  <a:lnTo>
                    <a:pt x="397180" y="291357"/>
                  </a:lnTo>
                  <a:cubicBezTo>
                    <a:pt x="464103" y="291357"/>
                    <a:pt x="524767" y="247214"/>
                    <a:pt x="540681" y="182220"/>
                  </a:cubicBezTo>
                  <a:cubicBezTo>
                    <a:pt x="564174" y="86150"/>
                    <a:pt x="491699" y="0"/>
                    <a:pt x="399466" y="0"/>
                  </a:cubicBezTo>
                  <a:close/>
                </a:path>
              </a:pathLst>
            </a:custGeom>
            <a:grpFill/>
            <a:ln w="360" cap="flat">
              <a:noFill/>
              <a:prstDash val="solid"/>
              <a:miter/>
            </a:ln>
          </p:spPr>
          <p:txBody>
            <a:bodyPr rtlCol="0" anchor="ctr"/>
            <a:lstStyle/>
            <a:p>
              <a:endParaRPr lang="fi-FI" sz="900"/>
            </a:p>
          </p:txBody>
        </p:sp>
        <p:sp>
          <p:nvSpPr>
            <p:cNvPr id="66" name="Vapaamuotoinen: Muoto 65">
              <a:extLst>
                <a:ext uri="{FF2B5EF4-FFF2-40B4-BE49-F238E27FC236}">
                  <a16:creationId xmlns:a16="http://schemas.microsoft.com/office/drawing/2014/main" id="{4AB8510A-FB01-B982-9CFA-24869666E002}"/>
                </a:ext>
                <a:ext uri="{C183D7F6-B498-43B3-948B-1728B52AA6E4}">
                  <adec:decorative xmlns:adec="http://schemas.microsoft.com/office/drawing/2017/decorative" val="1"/>
                </a:ext>
              </a:extLst>
            </p:cNvPr>
            <p:cNvSpPr/>
            <p:nvPr/>
          </p:nvSpPr>
          <p:spPr>
            <a:xfrm>
              <a:off x="10960403" y="10526552"/>
              <a:ext cx="298366" cy="291354"/>
            </a:xfrm>
            <a:custGeom>
              <a:avLst/>
              <a:gdLst>
                <a:gd name="connsiteX0" fmla="*/ 152682 w 298366"/>
                <a:gd name="connsiteY0" fmla="*/ 0 h 291354"/>
                <a:gd name="connsiteX1" fmla="*/ 147959 w 298366"/>
                <a:gd name="connsiteY1" fmla="*/ 0 h 291354"/>
                <a:gd name="connsiteX2" fmla="*/ 4468 w 298366"/>
                <a:gd name="connsiteY2" fmla="*/ 109149 h 291354"/>
                <a:gd name="connsiteX3" fmla="*/ 145684 w 298366"/>
                <a:gd name="connsiteY3" fmla="*/ 291355 h 291354"/>
                <a:gd name="connsiteX4" fmla="*/ 150396 w 298366"/>
                <a:gd name="connsiteY4" fmla="*/ 291355 h 291354"/>
                <a:gd name="connsiteX5" fmla="*/ 293898 w 298366"/>
                <a:gd name="connsiteY5" fmla="*/ 182206 h 291354"/>
                <a:gd name="connsiteX6" fmla="*/ 152682 w 29836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6" h="291354">
                  <a:moveTo>
                    <a:pt x="152682" y="0"/>
                  </a:moveTo>
                  <a:lnTo>
                    <a:pt x="147959" y="0"/>
                  </a:lnTo>
                  <a:cubicBezTo>
                    <a:pt x="81046" y="0"/>
                    <a:pt x="20383" y="44141"/>
                    <a:pt x="4468" y="109149"/>
                  </a:cubicBezTo>
                  <a:cubicBezTo>
                    <a:pt x="-19038" y="205219"/>
                    <a:pt x="53451" y="291355"/>
                    <a:pt x="145684" y="291355"/>
                  </a:cubicBezTo>
                  <a:lnTo>
                    <a:pt x="150396" y="291355"/>
                  </a:lnTo>
                  <a:cubicBezTo>
                    <a:pt x="217320" y="291355"/>
                    <a:pt x="277983" y="247214"/>
                    <a:pt x="293898" y="182206"/>
                  </a:cubicBezTo>
                  <a:cubicBezTo>
                    <a:pt x="317405" y="86150"/>
                    <a:pt x="244916" y="0"/>
                    <a:pt x="152682" y="0"/>
                  </a:cubicBezTo>
                  <a:close/>
                </a:path>
              </a:pathLst>
            </a:custGeom>
            <a:grpFill/>
            <a:ln w="360" cap="flat">
              <a:noFill/>
              <a:prstDash val="solid"/>
              <a:miter/>
            </a:ln>
          </p:spPr>
          <p:txBody>
            <a:bodyPr rtlCol="0" anchor="ctr"/>
            <a:lstStyle/>
            <a:p>
              <a:endParaRPr lang="fi-FI" sz="900"/>
            </a:p>
          </p:txBody>
        </p:sp>
        <p:sp>
          <p:nvSpPr>
            <p:cNvPr id="67" name="Vapaamuotoinen: Muoto 66">
              <a:extLst>
                <a:ext uri="{FF2B5EF4-FFF2-40B4-BE49-F238E27FC236}">
                  <a16:creationId xmlns:a16="http://schemas.microsoft.com/office/drawing/2014/main" id="{D1319FBB-4C8C-F9BF-FCFF-67EE2E575DBF}"/>
                </a:ext>
                <a:ext uri="{C183D7F6-B498-43B3-948B-1728B52AA6E4}">
                  <adec:decorative xmlns:adec="http://schemas.microsoft.com/office/drawing/2017/decorative" val="1"/>
                </a:ext>
              </a:extLst>
            </p:cNvPr>
            <p:cNvSpPr/>
            <p:nvPr/>
          </p:nvSpPr>
          <p:spPr>
            <a:xfrm>
              <a:off x="509678" y="7230899"/>
              <a:ext cx="1432537" cy="291353"/>
            </a:xfrm>
            <a:custGeom>
              <a:avLst/>
              <a:gdLst>
                <a:gd name="connsiteX0" fmla="*/ 1288629 w 1432537"/>
                <a:gd name="connsiteY0" fmla="*/ 0 h 291353"/>
                <a:gd name="connsiteX1" fmla="*/ 143909 w 1432537"/>
                <a:gd name="connsiteY1" fmla="*/ 0 h 291353"/>
                <a:gd name="connsiteX2" fmla="*/ 0 w 1432537"/>
                <a:gd name="connsiteY2" fmla="*/ 143904 h 291353"/>
                <a:gd name="connsiteX3" fmla="*/ 0 w 1432537"/>
                <a:gd name="connsiteY3" fmla="*/ 147450 h 291353"/>
                <a:gd name="connsiteX4" fmla="*/ 143909 w 1432537"/>
                <a:gd name="connsiteY4" fmla="*/ 291354 h 291353"/>
                <a:gd name="connsiteX5" fmla="*/ 1288629 w 1432537"/>
                <a:gd name="connsiteY5" fmla="*/ 291354 h 291353"/>
                <a:gd name="connsiteX6" fmla="*/ 1432538 w 1432537"/>
                <a:gd name="connsiteY6" fmla="*/ 147450 h 291353"/>
                <a:gd name="connsiteX7" fmla="*/ 1432538 w 1432537"/>
                <a:gd name="connsiteY7" fmla="*/ 143904 h 291353"/>
                <a:gd name="connsiteX8" fmla="*/ 1288629 w 1432537"/>
                <a:gd name="connsiteY8"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3">
                  <a:moveTo>
                    <a:pt x="1288629" y="0"/>
                  </a:moveTo>
                  <a:lnTo>
                    <a:pt x="143909" y="0"/>
                  </a:lnTo>
                  <a:cubicBezTo>
                    <a:pt x="64436" y="0"/>
                    <a:pt x="0" y="64436"/>
                    <a:pt x="0" y="143904"/>
                  </a:cubicBezTo>
                  <a:lnTo>
                    <a:pt x="0" y="147450"/>
                  </a:lnTo>
                  <a:cubicBezTo>
                    <a:pt x="0" y="226933"/>
                    <a:pt x="64436" y="291354"/>
                    <a:pt x="143909" y="291354"/>
                  </a:cubicBezTo>
                  <a:lnTo>
                    <a:pt x="1288629" y="291354"/>
                  </a:lnTo>
                  <a:cubicBezTo>
                    <a:pt x="1368112" y="291354"/>
                    <a:pt x="1432538" y="226933"/>
                    <a:pt x="1432538" y="147450"/>
                  </a:cubicBezTo>
                  <a:lnTo>
                    <a:pt x="1432538" y="143904"/>
                  </a:lnTo>
                  <a:cubicBezTo>
                    <a:pt x="1432538" y="64436"/>
                    <a:pt x="1368112" y="0"/>
                    <a:pt x="1288629" y="0"/>
                  </a:cubicBezTo>
                  <a:close/>
                </a:path>
              </a:pathLst>
            </a:custGeom>
            <a:grpFill/>
            <a:ln w="360" cap="flat">
              <a:noFill/>
              <a:prstDash val="solid"/>
              <a:miter/>
            </a:ln>
          </p:spPr>
          <p:txBody>
            <a:bodyPr rtlCol="0" anchor="ctr"/>
            <a:lstStyle/>
            <a:p>
              <a:endParaRPr lang="fi-FI" sz="900"/>
            </a:p>
          </p:txBody>
        </p:sp>
        <p:sp>
          <p:nvSpPr>
            <p:cNvPr id="68" name="Vapaamuotoinen: Muoto 67">
              <a:extLst>
                <a:ext uri="{FF2B5EF4-FFF2-40B4-BE49-F238E27FC236}">
                  <a16:creationId xmlns:a16="http://schemas.microsoft.com/office/drawing/2014/main" id="{727E41CF-DEA0-0BF9-0023-2372FBEA8E4B}"/>
                </a:ext>
                <a:ext uri="{C183D7F6-B498-43B3-948B-1728B52AA6E4}">
                  <adec:decorative xmlns:adec="http://schemas.microsoft.com/office/drawing/2017/decorative" val="1"/>
                </a:ext>
              </a:extLst>
            </p:cNvPr>
            <p:cNvSpPr/>
            <p:nvPr/>
          </p:nvSpPr>
          <p:spPr>
            <a:xfrm>
              <a:off x="509684" y="7777876"/>
              <a:ext cx="1048443" cy="291357"/>
            </a:xfrm>
            <a:custGeom>
              <a:avLst/>
              <a:gdLst>
                <a:gd name="connsiteX0" fmla="*/ 902759 w 1048443"/>
                <a:gd name="connsiteY0" fmla="*/ 0 h 291357"/>
                <a:gd name="connsiteX1" fmla="*/ 147956 w 1048443"/>
                <a:gd name="connsiteY1" fmla="*/ 0 h 291357"/>
                <a:gd name="connsiteX2" fmla="*/ 4469 w 1048443"/>
                <a:gd name="connsiteY2" fmla="*/ 109148 h 291357"/>
                <a:gd name="connsiteX3" fmla="*/ 145681 w 1048443"/>
                <a:gd name="connsiteY3" fmla="*/ 291357 h 291357"/>
                <a:gd name="connsiteX4" fmla="*/ 900473 w 1048443"/>
                <a:gd name="connsiteY4" fmla="*/ 291357 h 291357"/>
                <a:gd name="connsiteX5" fmla="*/ 1043975 w 1048443"/>
                <a:gd name="connsiteY5" fmla="*/ 182220 h 291357"/>
                <a:gd name="connsiteX6" fmla="*/ 902759 w 1048443"/>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3" h="291357">
                  <a:moveTo>
                    <a:pt x="902759" y="0"/>
                  </a:moveTo>
                  <a:lnTo>
                    <a:pt x="147956" y="0"/>
                  </a:lnTo>
                  <a:cubicBezTo>
                    <a:pt x="81033" y="0"/>
                    <a:pt x="20366" y="44140"/>
                    <a:pt x="4469" y="109148"/>
                  </a:cubicBezTo>
                  <a:cubicBezTo>
                    <a:pt x="-19038" y="205219"/>
                    <a:pt x="53437" y="291357"/>
                    <a:pt x="145681" y="291357"/>
                  </a:cubicBezTo>
                  <a:lnTo>
                    <a:pt x="900473" y="291357"/>
                  </a:lnTo>
                  <a:cubicBezTo>
                    <a:pt x="967400" y="291357"/>
                    <a:pt x="1028064" y="247214"/>
                    <a:pt x="1043975" y="182220"/>
                  </a:cubicBezTo>
                  <a:cubicBezTo>
                    <a:pt x="1067481" y="86149"/>
                    <a:pt x="994996" y="0"/>
                    <a:pt x="902759" y="0"/>
                  </a:cubicBezTo>
                  <a:close/>
                </a:path>
              </a:pathLst>
            </a:custGeom>
            <a:grpFill/>
            <a:ln w="360" cap="flat">
              <a:noFill/>
              <a:prstDash val="solid"/>
              <a:miter/>
            </a:ln>
          </p:spPr>
          <p:txBody>
            <a:bodyPr rtlCol="0" anchor="ctr"/>
            <a:lstStyle/>
            <a:p>
              <a:endParaRPr lang="fi-FI" sz="900"/>
            </a:p>
          </p:txBody>
        </p:sp>
        <p:sp>
          <p:nvSpPr>
            <p:cNvPr id="69" name="Vapaamuotoinen: Muoto 68">
              <a:extLst>
                <a:ext uri="{FF2B5EF4-FFF2-40B4-BE49-F238E27FC236}">
                  <a16:creationId xmlns:a16="http://schemas.microsoft.com/office/drawing/2014/main" id="{0788722C-A857-4B4F-4E51-C244E074AD74}"/>
                </a:ext>
                <a:ext uri="{C183D7F6-B498-43B3-948B-1728B52AA6E4}">
                  <adec:decorative xmlns:adec="http://schemas.microsoft.com/office/drawing/2017/decorative" val="1"/>
                </a:ext>
              </a:extLst>
            </p:cNvPr>
            <p:cNvSpPr/>
            <p:nvPr/>
          </p:nvSpPr>
          <p:spPr>
            <a:xfrm>
              <a:off x="509677" y="8329893"/>
              <a:ext cx="571449" cy="291354"/>
            </a:xfrm>
            <a:custGeom>
              <a:avLst/>
              <a:gdLst>
                <a:gd name="connsiteX0" fmla="*/ 145684 w 571449"/>
                <a:gd name="connsiteY0" fmla="*/ 291355 h 291354"/>
                <a:gd name="connsiteX1" fmla="*/ 423480 w 571449"/>
                <a:gd name="connsiteY1" fmla="*/ 291355 h 291354"/>
                <a:gd name="connsiteX2" fmla="*/ 566981 w 571449"/>
                <a:gd name="connsiteY2" fmla="*/ 182206 h 291354"/>
                <a:gd name="connsiteX3" fmla="*/ 425766 w 571449"/>
                <a:gd name="connsiteY3" fmla="*/ 0 h 291354"/>
                <a:gd name="connsiteX4" fmla="*/ 147970 w 571449"/>
                <a:gd name="connsiteY4" fmla="*/ 0 h 291354"/>
                <a:gd name="connsiteX5" fmla="*/ 4469 w 571449"/>
                <a:gd name="connsiteY5" fmla="*/ 109134 h 291354"/>
                <a:gd name="connsiteX6" fmla="*/ 145684 w 571449"/>
                <a:gd name="connsiteY6" fmla="*/ 291355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4">
                  <a:moveTo>
                    <a:pt x="145684" y="291355"/>
                  </a:moveTo>
                  <a:lnTo>
                    <a:pt x="423480" y="291355"/>
                  </a:lnTo>
                  <a:cubicBezTo>
                    <a:pt x="490403" y="291355"/>
                    <a:pt x="551081" y="247214"/>
                    <a:pt x="566981" y="182206"/>
                  </a:cubicBezTo>
                  <a:cubicBezTo>
                    <a:pt x="590488" y="86139"/>
                    <a:pt x="517999" y="0"/>
                    <a:pt x="425766" y="0"/>
                  </a:cubicBezTo>
                  <a:lnTo>
                    <a:pt x="147970" y="0"/>
                  </a:lnTo>
                  <a:cubicBezTo>
                    <a:pt x="81043" y="0"/>
                    <a:pt x="20380" y="44141"/>
                    <a:pt x="4469" y="109134"/>
                  </a:cubicBezTo>
                  <a:cubicBezTo>
                    <a:pt x="-19038" y="205205"/>
                    <a:pt x="53447" y="291355"/>
                    <a:pt x="145684" y="291355"/>
                  </a:cubicBezTo>
                  <a:close/>
                </a:path>
              </a:pathLst>
            </a:custGeom>
            <a:grpFill/>
            <a:ln w="360" cap="flat">
              <a:noFill/>
              <a:prstDash val="solid"/>
              <a:miter/>
            </a:ln>
          </p:spPr>
          <p:txBody>
            <a:bodyPr rtlCol="0" anchor="ctr"/>
            <a:lstStyle/>
            <a:p>
              <a:endParaRPr lang="fi-FI" sz="900"/>
            </a:p>
          </p:txBody>
        </p:sp>
        <p:sp>
          <p:nvSpPr>
            <p:cNvPr id="70" name="Vapaamuotoinen: Muoto 69">
              <a:extLst>
                <a:ext uri="{FF2B5EF4-FFF2-40B4-BE49-F238E27FC236}">
                  <a16:creationId xmlns:a16="http://schemas.microsoft.com/office/drawing/2014/main" id="{5C400C17-0690-B5FC-50E3-DC132DA1CAB3}"/>
                </a:ext>
                <a:ext uri="{C183D7F6-B498-43B3-948B-1728B52AA6E4}">
                  <adec:decorative xmlns:adec="http://schemas.microsoft.com/office/drawing/2017/decorative" val="1"/>
                </a:ext>
              </a:extLst>
            </p:cNvPr>
            <p:cNvSpPr/>
            <p:nvPr/>
          </p:nvSpPr>
          <p:spPr>
            <a:xfrm>
              <a:off x="509681" y="8881906"/>
              <a:ext cx="726304" cy="291358"/>
            </a:xfrm>
            <a:custGeom>
              <a:avLst/>
              <a:gdLst>
                <a:gd name="connsiteX0" fmla="*/ 580621 w 726304"/>
                <a:gd name="connsiteY0" fmla="*/ 0 h 291358"/>
                <a:gd name="connsiteX1" fmla="*/ 147956 w 726304"/>
                <a:gd name="connsiteY1" fmla="*/ 0 h 291358"/>
                <a:gd name="connsiteX2" fmla="*/ 4468 w 726304"/>
                <a:gd name="connsiteY2" fmla="*/ 109148 h 291358"/>
                <a:gd name="connsiteX3" fmla="*/ 145684 w 726304"/>
                <a:gd name="connsiteY3" fmla="*/ 291358 h 291358"/>
                <a:gd name="connsiteX4" fmla="*/ 578335 w 726304"/>
                <a:gd name="connsiteY4" fmla="*/ 291358 h 291358"/>
                <a:gd name="connsiteX5" fmla="*/ 721837 w 726304"/>
                <a:gd name="connsiteY5" fmla="*/ 182220 h 291358"/>
                <a:gd name="connsiteX6" fmla="*/ 580621 w 726304"/>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4" h="291358">
                  <a:moveTo>
                    <a:pt x="580621" y="0"/>
                  </a:moveTo>
                  <a:lnTo>
                    <a:pt x="147956" y="0"/>
                  </a:lnTo>
                  <a:cubicBezTo>
                    <a:pt x="81032" y="0"/>
                    <a:pt x="20369" y="44144"/>
                    <a:pt x="4468" y="109148"/>
                  </a:cubicBezTo>
                  <a:cubicBezTo>
                    <a:pt x="-19038" y="205208"/>
                    <a:pt x="53451" y="291358"/>
                    <a:pt x="145684" y="291358"/>
                  </a:cubicBezTo>
                  <a:lnTo>
                    <a:pt x="578335" y="291358"/>
                  </a:lnTo>
                  <a:cubicBezTo>
                    <a:pt x="645259" y="291358"/>
                    <a:pt x="705922" y="247214"/>
                    <a:pt x="721837" y="182220"/>
                  </a:cubicBezTo>
                  <a:cubicBezTo>
                    <a:pt x="745340" y="86153"/>
                    <a:pt x="672855" y="0"/>
                    <a:pt x="580621" y="0"/>
                  </a:cubicBezTo>
                  <a:close/>
                </a:path>
              </a:pathLst>
            </a:custGeom>
            <a:grpFill/>
            <a:ln w="360" cap="flat">
              <a:noFill/>
              <a:prstDash val="solid"/>
              <a:miter/>
            </a:ln>
          </p:spPr>
          <p:txBody>
            <a:bodyPr rtlCol="0" anchor="ctr"/>
            <a:lstStyle/>
            <a:p>
              <a:endParaRPr lang="fi-FI" sz="900"/>
            </a:p>
          </p:txBody>
        </p:sp>
        <p:sp>
          <p:nvSpPr>
            <p:cNvPr id="71" name="Vapaamuotoinen: Muoto 70">
              <a:extLst>
                <a:ext uri="{FF2B5EF4-FFF2-40B4-BE49-F238E27FC236}">
                  <a16:creationId xmlns:a16="http://schemas.microsoft.com/office/drawing/2014/main" id="{A4FB884B-5711-AC8E-B650-1056EE00430B}"/>
                </a:ext>
                <a:ext uri="{C183D7F6-B498-43B3-948B-1728B52AA6E4}">
                  <adec:decorative xmlns:adec="http://schemas.microsoft.com/office/drawing/2017/decorative" val="1"/>
                </a:ext>
              </a:extLst>
            </p:cNvPr>
            <p:cNvSpPr/>
            <p:nvPr/>
          </p:nvSpPr>
          <p:spPr>
            <a:xfrm>
              <a:off x="2817834" y="7230899"/>
              <a:ext cx="1028508" cy="291353"/>
            </a:xfrm>
            <a:custGeom>
              <a:avLst/>
              <a:gdLst>
                <a:gd name="connsiteX0" fmla="*/ 884604 w 1028508"/>
                <a:gd name="connsiteY0" fmla="*/ 0 h 291353"/>
                <a:gd name="connsiteX1" fmla="*/ 143908 w 1028508"/>
                <a:gd name="connsiteY1" fmla="*/ 0 h 291353"/>
                <a:gd name="connsiteX2" fmla="*/ 0 w 1028508"/>
                <a:gd name="connsiteY2" fmla="*/ 143904 h 291353"/>
                <a:gd name="connsiteX3" fmla="*/ 0 w 1028508"/>
                <a:gd name="connsiteY3" fmla="*/ 147450 h 291353"/>
                <a:gd name="connsiteX4" fmla="*/ 143908 w 1028508"/>
                <a:gd name="connsiteY4" fmla="*/ 291354 h 291353"/>
                <a:gd name="connsiteX5" fmla="*/ 884604 w 1028508"/>
                <a:gd name="connsiteY5" fmla="*/ 291354 h 291353"/>
                <a:gd name="connsiteX6" fmla="*/ 1028508 w 1028508"/>
                <a:gd name="connsiteY6" fmla="*/ 147450 h 291353"/>
                <a:gd name="connsiteX7" fmla="*/ 1028508 w 1028508"/>
                <a:gd name="connsiteY7" fmla="*/ 143904 h 291353"/>
                <a:gd name="connsiteX8" fmla="*/ 884604 w 1028508"/>
                <a:gd name="connsiteY8"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08" h="291353">
                  <a:moveTo>
                    <a:pt x="884604" y="0"/>
                  </a:moveTo>
                  <a:lnTo>
                    <a:pt x="143908" y="0"/>
                  </a:lnTo>
                  <a:cubicBezTo>
                    <a:pt x="64422" y="0"/>
                    <a:pt x="0" y="64436"/>
                    <a:pt x="0" y="143904"/>
                  </a:cubicBezTo>
                  <a:lnTo>
                    <a:pt x="0" y="147450"/>
                  </a:lnTo>
                  <a:cubicBezTo>
                    <a:pt x="0" y="226933"/>
                    <a:pt x="64422" y="291354"/>
                    <a:pt x="143908" y="291354"/>
                  </a:cubicBezTo>
                  <a:lnTo>
                    <a:pt x="884604" y="291354"/>
                  </a:lnTo>
                  <a:cubicBezTo>
                    <a:pt x="964087" y="291354"/>
                    <a:pt x="1028508" y="226933"/>
                    <a:pt x="1028508" y="147450"/>
                  </a:cubicBezTo>
                  <a:lnTo>
                    <a:pt x="1028508" y="143904"/>
                  </a:lnTo>
                  <a:cubicBezTo>
                    <a:pt x="1028508" y="64436"/>
                    <a:pt x="964087" y="0"/>
                    <a:pt x="884604" y="0"/>
                  </a:cubicBezTo>
                  <a:close/>
                </a:path>
              </a:pathLst>
            </a:custGeom>
            <a:grpFill/>
            <a:ln w="360" cap="flat">
              <a:noFill/>
              <a:prstDash val="solid"/>
              <a:miter/>
            </a:ln>
          </p:spPr>
          <p:txBody>
            <a:bodyPr rtlCol="0" anchor="ctr"/>
            <a:lstStyle/>
            <a:p>
              <a:endParaRPr lang="fi-FI" sz="900"/>
            </a:p>
          </p:txBody>
        </p:sp>
        <p:sp>
          <p:nvSpPr>
            <p:cNvPr id="72" name="Vapaamuotoinen: Muoto 71">
              <a:extLst>
                <a:ext uri="{FF2B5EF4-FFF2-40B4-BE49-F238E27FC236}">
                  <a16:creationId xmlns:a16="http://schemas.microsoft.com/office/drawing/2014/main" id="{54DF7E18-FF9A-743D-84DF-02AE9C57ACA0}"/>
                </a:ext>
                <a:ext uri="{C183D7F6-B498-43B3-948B-1728B52AA6E4}">
                  <adec:decorative xmlns:adec="http://schemas.microsoft.com/office/drawing/2017/decorative" val="1"/>
                </a:ext>
              </a:extLst>
            </p:cNvPr>
            <p:cNvSpPr/>
            <p:nvPr/>
          </p:nvSpPr>
          <p:spPr>
            <a:xfrm>
              <a:off x="1800894" y="7777595"/>
              <a:ext cx="906259" cy="291358"/>
            </a:xfrm>
            <a:custGeom>
              <a:avLst/>
              <a:gdLst>
                <a:gd name="connsiteX0" fmla="*/ 760582 w 906259"/>
                <a:gd name="connsiteY0" fmla="*/ 0 h 291358"/>
                <a:gd name="connsiteX1" fmla="*/ 147971 w 906259"/>
                <a:gd name="connsiteY1" fmla="*/ 0 h 291358"/>
                <a:gd name="connsiteX2" fmla="*/ 4469 w 906259"/>
                <a:gd name="connsiteY2" fmla="*/ 109149 h 291358"/>
                <a:gd name="connsiteX3" fmla="*/ 145685 w 906259"/>
                <a:gd name="connsiteY3" fmla="*/ 291358 h 291358"/>
                <a:gd name="connsiteX4" fmla="*/ 758296 w 906259"/>
                <a:gd name="connsiteY4" fmla="*/ 291358 h 291358"/>
                <a:gd name="connsiteX5" fmla="*/ 901794 w 906259"/>
                <a:gd name="connsiteY5" fmla="*/ 182221 h 291358"/>
                <a:gd name="connsiteX6" fmla="*/ 760582 w 906259"/>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59" h="291358">
                  <a:moveTo>
                    <a:pt x="760582" y="0"/>
                  </a:moveTo>
                  <a:lnTo>
                    <a:pt x="147971" y="0"/>
                  </a:lnTo>
                  <a:cubicBezTo>
                    <a:pt x="81044" y="0"/>
                    <a:pt x="20380" y="44141"/>
                    <a:pt x="4469" y="109149"/>
                  </a:cubicBezTo>
                  <a:cubicBezTo>
                    <a:pt x="-19038" y="205219"/>
                    <a:pt x="53437" y="291358"/>
                    <a:pt x="145685" y="291358"/>
                  </a:cubicBezTo>
                  <a:lnTo>
                    <a:pt x="758296" y="291358"/>
                  </a:lnTo>
                  <a:cubicBezTo>
                    <a:pt x="825220" y="291358"/>
                    <a:pt x="885883" y="247214"/>
                    <a:pt x="901794" y="182221"/>
                  </a:cubicBezTo>
                  <a:cubicBezTo>
                    <a:pt x="925290" y="86150"/>
                    <a:pt x="852815" y="0"/>
                    <a:pt x="760582" y="0"/>
                  </a:cubicBezTo>
                  <a:close/>
                </a:path>
              </a:pathLst>
            </a:custGeom>
            <a:grpFill/>
            <a:ln w="360" cap="flat">
              <a:noFill/>
              <a:prstDash val="solid"/>
              <a:miter/>
            </a:ln>
          </p:spPr>
          <p:txBody>
            <a:bodyPr rtlCol="0" anchor="ctr"/>
            <a:lstStyle/>
            <a:p>
              <a:endParaRPr lang="fi-FI" sz="900"/>
            </a:p>
          </p:txBody>
        </p:sp>
        <p:sp>
          <p:nvSpPr>
            <p:cNvPr id="73" name="Vapaamuotoinen: Muoto 72">
              <a:extLst>
                <a:ext uri="{FF2B5EF4-FFF2-40B4-BE49-F238E27FC236}">
                  <a16:creationId xmlns:a16="http://schemas.microsoft.com/office/drawing/2014/main" id="{1DBCF237-8222-5CC0-E14E-69C6D57845A0}"/>
                </a:ext>
                <a:ext uri="{C183D7F6-B498-43B3-948B-1728B52AA6E4}">
                  <adec:decorative xmlns:adec="http://schemas.microsoft.com/office/drawing/2017/decorative" val="1"/>
                </a:ext>
              </a:extLst>
            </p:cNvPr>
            <p:cNvSpPr/>
            <p:nvPr/>
          </p:nvSpPr>
          <p:spPr>
            <a:xfrm>
              <a:off x="2053473" y="8328252"/>
              <a:ext cx="1509049" cy="291357"/>
            </a:xfrm>
            <a:custGeom>
              <a:avLst/>
              <a:gdLst>
                <a:gd name="connsiteX0" fmla="*/ 145684 w 1509049"/>
                <a:gd name="connsiteY0" fmla="*/ 291357 h 291357"/>
                <a:gd name="connsiteX1" fmla="*/ 1361090 w 1509049"/>
                <a:gd name="connsiteY1" fmla="*/ 291357 h 291357"/>
                <a:gd name="connsiteX2" fmla="*/ 1504581 w 1509049"/>
                <a:gd name="connsiteY2" fmla="*/ 182206 h 291357"/>
                <a:gd name="connsiteX3" fmla="*/ 1363376 w 1509049"/>
                <a:gd name="connsiteY3" fmla="*/ 0 h 291357"/>
                <a:gd name="connsiteX4" fmla="*/ 147959 w 1509049"/>
                <a:gd name="connsiteY4" fmla="*/ 0 h 291357"/>
                <a:gd name="connsiteX5" fmla="*/ 4468 w 1509049"/>
                <a:gd name="connsiteY5" fmla="*/ 109138 h 291357"/>
                <a:gd name="connsiteX6" fmla="*/ 145684 w 150904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49" h="291357">
                  <a:moveTo>
                    <a:pt x="145684" y="291357"/>
                  </a:moveTo>
                  <a:lnTo>
                    <a:pt x="1361090" y="291357"/>
                  </a:lnTo>
                  <a:cubicBezTo>
                    <a:pt x="1428017" y="291357"/>
                    <a:pt x="1488681" y="247214"/>
                    <a:pt x="1504581" y="182206"/>
                  </a:cubicBezTo>
                  <a:cubicBezTo>
                    <a:pt x="1528088" y="86138"/>
                    <a:pt x="1455613" y="0"/>
                    <a:pt x="1363376" y="0"/>
                  </a:cubicBezTo>
                  <a:lnTo>
                    <a:pt x="147959" y="0"/>
                  </a:lnTo>
                  <a:cubicBezTo>
                    <a:pt x="81047" y="0"/>
                    <a:pt x="20383" y="44129"/>
                    <a:pt x="4468" y="109138"/>
                  </a:cubicBezTo>
                  <a:cubicBezTo>
                    <a:pt x="-19038" y="205204"/>
                    <a:pt x="53451" y="291357"/>
                    <a:pt x="145684" y="291357"/>
                  </a:cubicBezTo>
                  <a:close/>
                </a:path>
              </a:pathLst>
            </a:custGeom>
            <a:grpFill/>
            <a:ln w="360" cap="flat">
              <a:noFill/>
              <a:prstDash val="solid"/>
              <a:miter/>
            </a:ln>
          </p:spPr>
          <p:txBody>
            <a:bodyPr rtlCol="0" anchor="ctr"/>
            <a:lstStyle/>
            <a:p>
              <a:endParaRPr lang="fi-FI" sz="900"/>
            </a:p>
          </p:txBody>
        </p:sp>
        <p:sp>
          <p:nvSpPr>
            <p:cNvPr id="74" name="Vapaamuotoinen: Muoto 73">
              <a:extLst>
                <a:ext uri="{FF2B5EF4-FFF2-40B4-BE49-F238E27FC236}">
                  <a16:creationId xmlns:a16="http://schemas.microsoft.com/office/drawing/2014/main" id="{8B9A022D-FE43-7041-2BCA-AFD04DA491D8}"/>
                </a:ext>
                <a:ext uri="{C183D7F6-B498-43B3-948B-1728B52AA6E4}">
                  <adec:decorative xmlns:adec="http://schemas.microsoft.com/office/drawing/2017/decorative" val="1"/>
                </a:ext>
              </a:extLst>
            </p:cNvPr>
            <p:cNvSpPr/>
            <p:nvPr/>
          </p:nvSpPr>
          <p:spPr>
            <a:xfrm>
              <a:off x="1416390" y="8881906"/>
              <a:ext cx="1122580" cy="291358"/>
            </a:xfrm>
            <a:custGeom>
              <a:avLst/>
              <a:gdLst>
                <a:gd name="connsiteX0" fmla="*/ 976900 w 1122580"/>
                <a:gd name="connsiteY0" fmla="*/ 0 h 291358"/>
                <a:gd name="connsiteX1" fmla="*/ 147956 w 1122580"/>
                <a:gd name="connsiteY1" fmla="*/ 0 h 291358"/>
                <a:gd name="connsiteX2" fmla="*/ 4469 w 1122580"/>
                <a:gd name="connsiteY2" fmla="*/ 109148 h 291358"/>
                <a:gd name="connsiteX3" fmla="*/ 145685 w 1122580"/>
                <a:gd name="connsiteY3" fmla="*/ 291358 h 291358"/>
                <a:gd name="connsiteX4" fmla="*/ 974614 w 1122580"/>
                <a:gd name="connsiteY4" fmla="*/ 291358 h 291358"/>
                <a:gd name="connsiteX5" fmla="*/ 1118116 w 1122580"/>
                <a:gd name="connsiteY5" fmla="*/ 182220 h 291358"/>
                <a:gd name="connsiteX6" fmla="*/ 976900 w 1122580"/>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0" h="291358">
                  <a:moveTo>
                    <a:pt x="976900" y="0"/>
                  </a:moveTo>
                  <a:lnTo>
                    <a:pt x="147956" y="0"/>
                  </a:lnTo>
                  <a:cubicBezTo>
                    <a:pt x="81033" y="0"/>
                    <a:pt x="20366" y="44144"/>
                    <a:pt x="4469" y="109148"/>
                  </a:cubicBezTo>
                  <a:cubicBezTo>
                    <a:pt x="-19038" y="205208"/>
                    <a:pt x="53437" y="291358"/>
                    <a:pt x="145685" y="291358"/>
                  </a:cubicBezTo>
                  <a:lnTo>
                    <a:pt x="974614" y="291358"/>
                  </a:lnTo>
                  <a:cubicBezTo>
                    <a:pt x="1041538" y="291358"/>
                    <a:pt x="1102201" y="247214"/>
                    <a:pt x="1118116" y="182220"/>
                  </a:cubicBezTo>
                  <a:cubicBezTo>
                    <a:pt x="1141608" y="86153"/>
                    <a:pt x="1069134" y="0"/>
                    <a:pt x="976900" y="0"/>
                  </a:cubicBezTo>
                  <a:close/>
                </a:path>
              </a:pathLst>
            </a:custGeom>
            <a:grpFill/>
            <a:ln w="360" cap="flat">
              <a:noFill/>
              <a:prstDash val="solid"/>
              <a:miter/>
            </a:ln>
          </p:spPr>
          <p:txBody>
            <a:bodyPr rtlCol="0" anchor="ctr"/>
            <a:lstStyle/>
            <a:p>
              <a:endParaRPr lang="fi-FI" sz="900"/>
            </a:p>
          </p:txBody>
        </p:sp>
        <p:sp>
          <p:nvSpPr>
            <p:cNvPr id="75" name="Vapaamuotoinen: Muoto 74">
              <a:extLst>
                <a:ext uri="{FF2B5EF4-FFF2-40B4-BE49-F238E27FC236}">
                  <a16:creationId xmlns:a16="http://schemas.microsoft.com/office/drawing/2014/main" id="{71F8D9B2-6220-3A06-B274-B6A31F771708}"/>
                </a:ext>
                <a:ext uri="{C183D7F6-B498-43B3-948B-1728B52AA6E4}">
                  <adec:decorative xmlns:adec="http://schemas.microsoft.com/office/drawing/2017/decorative" val="1"/>
                </a:ext>
              </a:extLst>
            </p:cNvPr>
            <p:cNvSpPr/>
            <p:nvPr/>
          </p:nvSpPr>
          <p:spPr>
            <a:xfrm>
              <a:off x="6053838" y="7230899"/>
              <a:ext cx="901659" cy="291353"/>
            </a:xfrm>
            <a:custGeom>
              <a:avLst/>
              <a:gdLst>
                <a:gd name="connsiteX0" fmla="*/ 757751 w 901659"/>
                <a:gd name="connsiteY0" fmla="*/ 0 h 291353"/>
                <a:gd name="connsiteX1" fmla="*/ 143919 w 901659"/>
                <a:gd name="connsiteY1" fmla="*/ 0 h 291353"/>
                <a:gd name="connsiteX2" fmla="*/ 0 w 901659"/>
                <a:gd name="connsiteY2" fmla="*/ 143904 h 291353"/>
                <a:gd name="connsiteX3" fmla="*/ 0 w 901659"/>
                <a:gd name="connsiteY3" fmla="*/ 147450 h 291353"/>
                <a:gd name="connsiteX4" fmla="*/ 143919 w 901659"/>
                <a:gd name="connsiteY4" fmla="*/ 291354 h 291353"/>
                <a:gd name="connsiteX5" fmla="*/ 757751 w 901659"/>
                <a:gd name="connsiteY5" fmla="*/ 291354 h 291353"/>
                <a:gd name="connsiteX6" fmla="*/ 901659 w 901659"/>
                <a:gd name="connsiteY6" fmla="*/ 147450 h 291353"/>
                <a:gd name="connsiteX7" fmla="*/ 901659 w 901659"/>
                <a:gd name="connsiteY7" fmla="*/ 143904 h 291353"/>
                <a:gd name="connsiteX8" fmla="*/ 757751 w 901659"/>
                <a:gd name="connsiteY8"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59" h="291353">
                  <a:moveTo>
                    <a:pt x="757751" y="0"/>
                  </a:moveTo>
                  <a:lnTo>
                    <a:pt x="143919" y="0"/>
                  </a:lnTo>
                  <a:cubicBezTo>
                    <a:pt x="64436" y="0"/>
                    <a:pt x="0" y="64436"/>
                    <a:pt x="0" y="143904"/>
                  </a:cubicBezTo>
                  <a:lnTo>
                    <a:pt x="0" y="147450"/>
                  </a:lnTo>
                  <a:cubicBezTo>
                    <a:pt x="0" y="226933"/>
                    <a:pt x="64436" y="291354"/>
                    <a:pt x="143919" y="291354"/>
                  </a:cubicBezTo>
                  <a:lnTo>
                    <a:pt x="757751" y="291354"/>
                  </a:lnTo>
                  <a:cubicBezTo>
                    <a:pt x="837234" y="291354"/>
                    <a:pt x="901659" y="226933"/>
                    <a:pt x="901659" y="147450"/>
                  </a:cubicBezTo>
                  <a:lnTo>
                    <a:pt x="901659" y="143904"/>
                  </a:lnTo>
                  <a:cubicBezTo>
                    <a:pt x="901659" y="64436"/>
                    <a:pt x="837234" y="0"/>
                    <a:pt x="757751" y="0"/>
                  </a:cubicBezTo>
                  <a:close/>
                </a:path>
              </a:pathLst>
            </a:custGeom>
            <a:grpFill/>
            <a:ln w="360" cap="flat">
              <a:noFill/>
              <a:prstDash val="solid"/>
              <a:miter/>
            </a:ln>
          </p:spPr>
          <p:txBody>
            <a:bodyPr rtlCol="0" anchor="ctr"/>
            <a:lstStyle/>
            <a:p>
              <a:endParaRPr lang="fi-FI" sz="900"/>
            </a:p>
          </p:txBody>
        </p:sp>
        <p:sp>
          <p:nvSpPr>
            <p:cNvPr id="76" name="Vapaamuotoinen: Muoto 75">
              <a:extLst>
                <a:ext uri="{FF2B5EF4-FFF2-40B4-BE49-F238E27FC236}">
                  <a16:creationId xmlns:a16="http://schemas.microsoft.com/office/drawing/2014/main" id="{8BE5614C-CD0A-DBB1-3232-7E7B0BD2C2E6}"/>
                </a:ext>
                <a:ext uri="{C183D7F6-B498-43B3-948B-1728B52AA6E4}">
                  <adec:decorative xmlns:adec="http://schemas.microsoft.com/office/drawing/2017/decorative" val="1"/>
                </a:ext>
              </a:extLst>
            </p:cNvPr>
            <p:cNvSpPr/>
            <p:nvPr/>
          </p:nvSpPr>
          <p:spPr>
            <a:xfrm>
              <a:off x="4362508" y="7230899"/>
              <a:ext cx="917196" cy="291353"/>
            </a:xfrm>
            <a:custGeom>
              <a:avLst/>
              <a:gdLst>
                <a:gd name="connsiteX0" fmla="*/ 771517 w 917196"/>
                <a:gd name="connsiteY0" fmla="*/ 0 h 291353"/>
                <a:gd name="connsiteX1" fmla="*/ 147959 w 917196"/>
                <a:gd name="connsiteY1" fmla="*/ 0 h 291353"/>
                <a:gd name="connsiteX2" fmla="*/ 4468 w 917196"/>
                <a:gd name="connsiteY2" fmla="*/ 109148 h 291353"/>
                <a:gd name="connsiteX3" fmla="*/ 145684 w 917196"/>
                <a:gd name="connsiteY3" fmla="*/ 291354 h 291353"/>
                <a:gd name="connsiteX4" fmla="*/ 769231 w 917196"/>
                <a:gd name="connsiteY4" fmla="*/ 291354 h 291353"/>
                <a:gd name="connsiteX5" fmla="*/ 912733 w 917196"/>
                <a:gd name="connsiteY5" fmla="*/ 182220 h 291353"/>
                <a:gd name="connsiteX6" fmla="*/ 771517 w 917196"/>
                <a:gd name="connsiteY6"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6" h="291353">
                  <a:moveTo>
                    <a:pt x="771517" y="0"/>
                  </a:moveTo>
                  <a:lnTo>
                    <a:pt x="147959" y="0"/>
                  </a:lnTo>
                  <a:cubicBezTo>
                    <a:pt x="81046" y="0"/>
                    <a:pt x="20368" y="44140"/>
                    <a:pt x="4468" y="109148"/>
                  </a:cubicBezTo>
                  <a:cubicBezTo>
                    <a:pt x="-19035" y="205219"/>
                    <a:pt x="53439" y="291354"/>
                    <a:pt x="145684" y="291354"/>
                  </a:cubicBezTo>
                  <a:lnTo>
                    <a:pt x="769231" y="291354"/>
                  </a:lnTo>
                  <a:cubicBezTo>
                    <a:pt x="836155" y="291354"/>
                    <a:pt x="896818" y="247214"/>
                    <a:pt x="912733" y="182220"/>
                  </a:cubicBezTo>
                  <a:cubicBezTo>
                    <a:pt x="936225" y="86150"/>
                    <a:pt x="863751" y="0"/>
                    <a:pt x="771517" y="0"/>
                  </a:cubicBezTo>
                  <a:close/>
                </a:path>
              </a:pathLst>
            </a:custGeom>
            <a:grpFill/>
            <a:ln w="360" cap="flat">
              <a:noFill/>
              <a:prstDash val="solid"/>
              <a:miter/>
            </a:ln>
          </p:spPr>
          <p:txBody>
            <a:bodyPr rtlCol="0" anchor="ctr"/>
            <a:lstStyle/>
            <a:p>
              <a:endParaRPr lang="fi-FI" sz="900"/>
            </a:p>
          </p:txBody>
        </p:sp>
        <p:sp>
          <p:nvSpPr>
            <p:cNvPr id="77" name="Vapaamuotoinen: Muoto 76">
              <a:extLst>
                <a:ext uri="{FF2B5EF4-FFF2-40B4-BE49-F238E27FC236}">
                  <a16:creationId xmlns:a16="http://schemas.microsoft.com/office/drawing/2014/main" id="{48A66DE4-5707-772E-B71A-5D12F6E5E2A4}"/>
                </a:ext>
                <a:ext uri="{C183D7F6-B498-43B3-948B-1728B52AA6E4}">
                  <adec:decorative xmlns:adec="http://schemas.microsoft.com/office/drawing/2017/decorative" val="1"/>
                </a:ext>
              </a:extLst>
            </p:cNvPr>
            <p:cNvSpPr/>
            <p:nvPr/>
          </p:nvSpPr>
          <p:spPr>
            <a:xfrm>
              <a:off x="3518491" y="7777595"/>
              <a:ext cx="1286212" cy="291358"/>
            </a:xfrm>
            <a:custGeom>
              <a:avLst/>
              <a:gdLst>
                <a:gd name="connsiteX0" fmla="*/ 1140528 w 1286212"/>
                <a:gd name="connsiteY0" fmla="*/ 0 h 291358"/>
                <a:gd name="connsiteX1" fmla="*/ 147957 w 1286212"/>
                <a:gd name="connsiteY1" fmla="*/ 0 h 291358"/>
                <a:gd name="connsiteX2" fmla="*/ 4469 w 1286212"/>
                <a:gd name="connsiteY2" fmla="*/ 109149 h 291358"/>
                <a:gd name="connsiteX3" fmla="*/ 145671 w 1286212"/>
                <a:gd name="connsiteY3" fmla="*/ 291358 h 291358"/>
                <a:gd name="connsiteX4" fmla="*/ 1138243 w 1286212"/>
                <a:gd name="connsiteY4" fmla="*/ 291358 h 291358"/>
                <a:gd name="connsiteX5" fmla="*/ 1281744 w 1286212"/>
                <a:gd name="connsiteY5" fmla="*/ 182221 h 291358"/>
                <a:gd name="connsiteX6" fmla="*/ 1140528 w 128621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2" h="291358">
                  <a:moveTo>
                    <a:pt x="1140528" y="0"/>
                  </a:moveTo>
                  <a:lnTo>
                    <a:pt x="147957" y="0"/>
                  </a:lnTo>
                  <a:cubicBezTo>
                    <a:pt x="81033" y="0"/>
                    <a:pt x="20369" y="44141"/>
                    <a:pt x="4469" y="109149"/>
                  </a:cubicBezTo>
                  <a:cubicBezTo>
                    <a:pt x="-19038" y="205219"/>
                    <a:pt x="53437" y="291358"/>
                    <a:pt x="145671" y="291358"/>
                  </a:cubicBezTo>
                  <a:lnTo>
                    <a:pt x="1138243" y="291358"/>
                  </a:lnTo>
                  <a:cubicBezTo>
                    <a:pt x="1205170" y="291358"/>
                    <a:pt x="1265833" y="247214"/>
                    <a:pt x="1281744" y="182221"/>
                  </a:cubicBezTo>
                  <a:cubicBezTo>
                    <a:pt x="1305251" y="86150"/>
                    <a:pt x="1232766" y="0"/>
                    <a:pt x="1140528" y="0"/>
                  </a:cubicBezTo>
                  <a:close/>
                </a:path>
              </a:pathLst>
            </a:custGeom>
            <a:grpFill/>
            <a:ln w="360" cap="flat">
              <a:noFill/>
              <a:prstDash val="solid"/>
              <a:miter/>
            </a:ln>
          </p:spPr>
          <p:txBody>
            <a:bodyPr rtlCol="0" anchor="ctr"/>
            <a:lstStyle/>
            <a:p>
              <a:endParaRPr lang="fi-FI" sz="900"/>
            </a:p>
          </p:txBody>
        </p:sp>
        <p:sp>
          <p:nvSpPr>
            <p:cNvPr id="78" name="Vapaamuotoinen: Muoto 77">
              <a:extLst>
                <a:ext uri="{FF2B5EF4-FFF2-40B4-BE49-F238E27FC236}">
                  <a16:creationId xmlns:a16="http://schemas.microsoft.com/office/drawing/2014/main" id="{A9ED6210-A10A-78AA-F76A-17DE98205545}"/>
                </a:ext>
                <a:ext uri="{C183D7F6-B498-43B3-948B-1728B52AA6E4}">
                  <adec:decorative xmlns:adec="http://schemas.microsoft.com/office/drawing/2017/decorative" val="1"/>
                </a:ext>
              </a:extLst>
            </p:cNvPr>
            <p:cNvSpPr/>
            <p:nvPr/>
          </p:nvSpPr>
          <p:spPr>
            <a:xfrm>
              <a:off x="4017306" y="8328252"/>
              <a:ext cx="987069" cy="291357"/>
            </a:xfrm>
            <a:custGeom>
              <a:avLst/>
              <a:gdLst>
                <a:gd name="connsiteX0" fmla="*/ 145681 w 987069"/>
                <a:gd name="connsiteY0" fmla="*/ 291357 h 291357"/>
                <a:gd name="connsiteX1" fmla="*/ 839111 w 987069"/>
                <a:gd name="connsiteY1" fmla="*/ 291357 h 291357"/>
                <a:gd name="connsiteX2" fmla="*/ 982602 w 987069"/>
                <a:gd name="connsiteY2" fmla="*/ 182206 h 291357"/>
                <a:gd name="connsiteX3" fmla="*/ 841386 w 987069"/>
                <a:gd name="connsiteY3" fmla="*/ 0 h 291357"/>
                <a:gd name="connsiteX4" fmla="*/ 147967 w 987069"/>
                <a:gd name="connsiteY4" fmla="*/ 0 h 291357"/>
                <a:gd name="connsiteX5" fmla="*/ 4468 w 987069"/>
                <a:gd name="connsiteY5" fmla="*/ 109138 h 291357"/>
                <a:gd name="connsiteX6" fmla="*/ 145681 w 98706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69" h="291357">
                  <a:moveTo>
                    <a:pt x="145681" y="291357"/>
                  </a:moveTo>
                  <a:lnTo>
                    <a:pt x="839111" y="291357"/>
                  </a:lnTo>
                  <a:cubicBezTo>
                    <a:pt x="906038" y="291357"/>
                    <a:pt x="966702" y="247214"/>
                    <a:pt x="982602" y="182206"/>
                  </a:cubicBezTo>
                  <a:cubicBezTo>
                    <a:pt x="1006105" y="86138"/>
                    <a:pt x="933630" y="0"/>
                    <a:pt x="841386" y="0"/>
                  </a:cubicBezTo>
                  <a:lnTo>
                    <a:pt x="147967" y="0"/>
                  </a:lnTo>
                  <a:cubicBezTo>
                    <a:pt x="81043" y="0"/>
                    <a:pt x="20380" y="44129"/>
                    <a:pt x="4468" y="109138"/>
                  </a:cubicBezTo>
                  <a:cubicBezTo>
                    <a:pt x="-19038" y="205204"/>
                    <a:pt x="53447" y="291357"/>
                    <a:pt x="145681" y="291357"/>
                  </a:cubicBezTo>
                  <a:close/>
                </a:path>
              </a:pathLst>
            </a:custGeom>
            <a:grpFill/>
            <a:ln w="360" cap="flat">
              <a:noFill/>
              <a:prstDash val="solid"/>
              <a:miter/>
            </a:ln>
          </p:spPr>
          <p:txBody>
            <a:bodyPr rtlCol="0" anchor="ctr"/>
            <a:lstStyle/>
            <a:p>
              <a:endParaRPr lang="fi-FI" sz="900"/>
            </a:p>
          </p:txBody>
        </p:sp>
        <p:sp>
          <p:nvSpPr>
            <p:cNvPr id="79" name="Vapaamuotoinen: Muoto 78">
              <a:extLst>
                <a:ext uri="{FF2B5EF4-FFF2-40B4-BE49-F238E27FC236}">
                  <a16:creationId xmlns:a16="http://schemas.microsoft.com/office/drawing/2014/main" id="{5E981DFA-9823-0A69-2FF7-501939EA78AB}"/>
                </a:ext>
                <a:ext uri="{C183D7F6-B498-43B3-948B-1728B52AA6E4}">
                  <adec:decorative xmlns:adec="http://schemas.microsoft.com/office/drawing/2017/decorative" val="1"/>
                </a:ext>
              </a:extLst>
            </p:cNvPr>
            <p:cNvSpPr/>
            <p:nvPr/>
          </p:nvSpPr>
          <p:spPr>
            <a:xfrm>
              <a:off x="4800403" y="8881906"/>
              <a:ext cx="726305" cy="291358"/>
            </a:xfrm>
            <a:custGeom>
              <a:avLst/>
              <a:gdLst>
                <a:gd name="connsiteX0" fmla="*/ 580621 w 726305"/>
                <a:gd name="connsiteY0" fmla="*/ 0 h 291358"/>
                <a:gd name="connsiteX1" fmla="*/ 147956 w 726305"/>
                <a:gd name="connsiteY1" fmla="*/ 0 h 291358"/>
                <a:gd name="connsiteX2" fmla="*/ 4468 w 726305"/>
                <a:gd name="connsiteY2" fmla="*/ 109148 h 291358"/>
                <a:gd name="connsiteX3" fmla="*/ 145684 w 726305"/>
                <a:gd name="connsiteY3" fmla="*/ 291358 h 291358"/>
                <a:gd name="connsiteX4" fmla="*/ 578335 w 726305"/>
                <a:gd name="connsiteY4" fmla="*/ 291358 h 291358"/>
                <a:gd name="connsiteX5" fmla="*/ 721837 w 726305"/>
                <a:gd name="connsiteY5" fmla="*/ 182220 h 291358"/>
                <a:gd name="connsiteX6" fmla="*/ 580621 w 72630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5" h="291358">
                  <a:moveTo>
                    <a:pt x="580621" y="0"/>
                  </a:moveTo>
                  <a:lnTo>
                    <a:pt x="147956" y="0"/>
                  </a:lnTo>
                  <a:cubicBezTo>
                    <a:pt x="81032" y="0"/>
                    <a:pt x="20369" y="44144"/>
                    <a:pt x="4468" y="109148"/>
                  </a:cubicBezTo>
                  <a:cubicBezTo>
                    <a:pt x="-19038" y="205208"/>
                    <a:pt x="53451" y="291358"/>
                    <a:pt x="145684" y="291358"/>
                  </a:cubicBezTo>
                  <a:lnTo>
                    <a:pt x="578335" y="291358"/>
                  </a:lnTo>
                  <a:cubicBezTo>
                    <a:pt x="645259" y="291358"/>
                    <a:pt x="705922" y="247214"/>
                    <a:pt x="721837" y="182220"/>
                  </a:cubicBezTo>
                  <a:cubicBezTo>
                    <a:pt x="745344" y="86153"/>
                    <a:pt x="672855" y="0"/>
                    <a:pt x="580621" y="0"/>
                  </a:cubicBezTo>
                  <a:close/>
                </a:path>
              </a:pathLst>
            </a:custGeom>
            <a:grpFill/>
            <a:ln w="360" cap="flat">
              <a:noFill/>
              <a:prstDash val="solid"/>
              <a:miter/>
            </a:ln>
          </p:spPr>
          <p:txBody>
            <a:bodyPr rtlCol="0" anchor="ctr"/>
            <a:lstStyle/>
            <a:p>
              <a:endParaRPr lang="fi-FI" sz="900"/>
            </a:p>
          </p:txBody>
        </p:sp>
        <p:sp>
          <p:nvSpPr>
            <p:cNvPr id="80" name="Vapaamuotoinen: Muoto 79">
              <a:extLst>
                <a:ext uri="{FF2B5EF4-FFF2-40B4-BE49-F238E27FC236}">
                  <a16:creationId xmlns:a16="http://schemas.microsoft.com/office/drawing/2014/main" id="{0651503C-A195-3FB7-0C62-963DB3F13118}"/>
                </a:ext>
                <a:ext uri="{C183D7F6-B498-43B3-948B-1728B52AA6E4}">
                  <adec:decorative xmlns:adec="http://schemas.microsoft.com/office/drawing/2017/decorative" val="1"/>
                </a:ext>
              </a:extLst>
            </p:cNvPr>
            <p:cNvSpPr/>
            <p:nvPr/>
          </p:nvSpPr>
          <p:spPr>
            <a:xfrm>
              <a:off x="3216063" y="8881910"/>
              <a:ext cx="571448" cy="291354"/>
            </a:xfrm>
            <a:custGeom>
              <a:avLst/>
              <a:gdLst>
                <a:gd name="connsiteX0" fmla="*/ 145684 w 571448"/>
                <a:gd name="connsiteY0" fmla="*/ 291355 h 291354"/>
                <a:gd name="connsiteX1" fmla="*/ 423480 w 571448"/>
                <a:gd name="connsiteY1" fmla="*/ 291355 h 291354"/>
                <a:gd name="connsiteX2" fmla="*/ 566981 w 571448"/>
                <a:gd name="connsiteY2" fmla="*/ 182206 h 291354"/>
                <a:gd name="connsiteX3" fmla="*/ 425766 w 571448"/>
                <a:gd name="connsiteY3" fmla="*/ 0 h 291354"/>
                <a:gd name="connsiteX4" fmla="*/ 147970 w 571448"/>
                <a:gd name="connsiteY4" fmla="*/ 0 h 291354"/>
                <a:gd name="connsiteX5" fmla="*/ 4468 w 571448"/>
                <a:gd name="connsiteY5" fmla="*/ 109134 h 291354"/>
                <a:gd name="connsiteX6" fmla="*/ 145684 w 571448"/>
                <a:gd name="connsiteY6" fmla="*/ 291355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8" h="291354">
                  <a:moveTo>
                    <a:pt x="145684" y="291355"/>
                  </a:moveTo>
                  <a:lnTo>
                    <a:pt x="423480" y="291355"/>
                  </a:lnTo>
                  <a:cubicBezTo>
                    <a:pt x="490403" y="291355"/>
                    <a:pt x="551067" y="247214"/>
                    <a:pt x="566981" y="182206"/>
                  </a:cubicBezTo>
                  <a:cubicBezTo>
                    <a:pt x="590484" y="86139"/>
                    <a:pt x="517999" y="0"/>
                    <a:pt x="425766" y="0"/>
                  </a:cubicBezTo>
                  <a:lnTo>
                    <a:pt x="147970" y="0"/>
                  </a:lnTo>
                  <a:cubicBezTo>
                    <a:pt x="81043" y="0"/>
                    <a:pt x="20380" y="44141"/>
                    <a:pt x="4468" y="109134"/>
                  </a:cubicBezTo>
                  <a:cubicBezTo>
                    <a:pt x="-19038" y="205205"/>
                    <a:pt x="53447" y="291355"/>
                    <a:pt x="145684" y="291355"/>
                  </a:cubicBezTo>
                  <a:close/>
                </a:path>
              </a:pathLst>
            </a:custGeom>
            <a:grpFill/>
            <a:ln w="360" cap="flat">
              <a:noFill/>
              <a:prstDash val="solid"/>
              <a:miter/>
            </a:ln>
          </p:spPr>
          <p:txBody>
            <a:bodyPr rtlCol="0" anchor="ctr"/>
            <a:lstStyle/>
            <a:p>
              <a:endParaRPr lang="fi-FI" sz="900"/>
            </a:p>
          </p:txBody>
        </p:sp>
        <p:sp>
          <p:nvSpPr>
            <p:cNvPr id="81" name="Vapaamuotoinen: Muoto 80">
              <a:extLst>
                <a:ext uri="{FF2B5EF4-FFF2-40B4-BE49-F238E27FC236}">
                  <a16:creationId xmlns:a16="http://schemas.microsoft.com/office/drawing/2014/main" id="{B6A6C199-23D5-45FF-C05D-6F96510FCC34}"/>
                </a:ext>
                <a:ext uri="{C183D7F6-B498-43B3-948B-1728B52AA6E4}">
                  <adec:decorative xmlns:adec="http://schemas.microsoft.com/office/drawing/2017/decorative" val="1"/>
                </a:ext>
              </a:extLst>
            </p:cNvPr>
            <p:cNvSpPr/>
            <p:nvPr/>
          </p:nvSpPr>
          <p:spPr>
            <a:xfrm>
              <a:off x="9386822" y="7777598"/>
              <a:ext cx="428654" cy="291358"/>
            </a:xfrm>
            <a:custGeom>
              <a:avLst/>
              <a:gdLst>
                <a:gd name="connsiteX0" fmla="*/ 145681 w 428654"/>
                <a:gd name="connsiteY0" fmla="*/ 291358 h 291358"/>
                <a:gd name="connsiteX1" fmla="*/ 280687 w 428654"/>
                <a:gd name="connsiteY1" fmla="*/ 291358 h 291358"/>
                <a:gd name="connsiteX2" fmla="*/ 424189 w 428654"/>
                <a:gd name="connsiteY2" fmla="*/ 182206 h 291358"/>
                <a:gd name="connsiteX3" fmla="*/ 282973 w 428654"/>
                <a:gd name="connsiteY3" fmla="*/ 0 h 291358"/>
                <a:gd name="connsiteX4" fmla="*/ 147956 w 428654"/>
                <a:gd name="connsiteY4" fmla="*/ 0 h 291358"/>
                <a:gd name="connsiteX5" fmla="*/ 4469 w 428654"/>
                <a:gd name="connsiteY5" fmla="*/ 109138 h 291358"/>
                <a:gd name="connsiteX6" fmla="*/ 145681 w 428654"/>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4" h="291358">
                  <a:moveTo>
                    <a:pt x="145681" y="291358"/>
                  </a:moveTo>
                  <a:lnTo>
                    <a:pt x="280687" y="291358"/>
                  </a:lnTo>
                  <a:cubicBezTo>
                    <a:pt x="347614" y="291358"/>
                    <a:pt x="408278" y="247214"/>
                    <a:pt x="424189" y="182206"/>
                  </a:cubicBezTo>
                  <a:cubicBezTo>
                    <a:pt x="447685" y="86139"/>
                    <a:pt x="375210" y="0"/>
                    <a:pt x="282973" y="0"/>
                  </a:cubicBezTo>
                  <a:lnTo>
                    <a:pt x="147956" y="0"/>
                  </a:lnTo>
                  <a:cubicBezTo>
                    <a:pt x="81043" y="0"/>
                    <a:pt x="20379" y="44141"/>
                    <a:pt x="4469" y="109138"/>
                  </a:cubicBezTo>
                  <a:cubicBezTo>
                    <a:pt x="-19038" y="205205"/>
                    <a:pt x="53447" y="291358"/>
                    <a:pt x="145681" y="291358"/>
                  </a:cubicBezTo>
                  <a:close/>
                </a:path>
              </a:pathLst>
            </a:custGeom>
            <a:grpFill/>
            <a:ln w="360" cap="flat">
              <a:noFill/>
              <a:prstDash val="solid"/>
              <a:miter/>
            </a:ln>
          </p:spPr>
          <p:txBody>
            <a:bodyPr rtlCol="0" anchor="ctr"/>
            <a:lstStyle/>
            <a:p>
              <a:endParaRPr lang="fi-FI" sz="900"/>
            </a:p>
          </p:txBody>
        </p:sp>
        <p:sp>
          <p:nvSpPr>
            <p:cNvPr id="82" name="Vapaamuotoinen: Muoto 81">
              <a:extLst>
                <a:ext uri="{FF2B5EF4-FFF2-40B4-BE49-F238E27FC236}">
                  <a16:creationId xmlns:a16="http://schemas.microsoft.com/office/drawing/2014/main" id="{F3B969EB-8D97-2E87-5226-5C757A3C467D}"/>
                </a:ext>
                <a:ext uri="{C183D7F6-B498-43B3-948B-1728B52AA6E4}">
                  <adec:decorative xmlns:adec="http://schemas.microsoft.com/office/drawing/2017/decorative" val="1"/>
                </a:ext>
              </a:extLst>
            </p:cNvPr>
            <p:cNvSpPr/>
            <p:nvPr/>
          </p:nvSpPr>
          <p:spPr>
            <a:xfrm>
              <a:off x="8106127" y="8328247"/>
              <a:ext cx="718140" cy="291358"/>
            </a:xfrm>
            <a:custGeom>
              <a:avLst/>
              <a:gdLst>
                <a:gd name="connsiteX0" fmla="*/ 572458 w 718140"/>
                <a:gd name="connsiteY0" fmla="*/ 0 h 291358"/>
                <a:gd name="connsiteX1" fmla="*/ 147960 w 718140"/>
                <a:gd name="connsiteY1" fmla="*/ 0 h 291358"/>
                <a:gd name="connsiteX2" fmla="*/ 4469 w 718140"/>
                <a:gd name="connsiteY2" fmla="*/ 109149 h 291358"/>
                <a:gd name="connsiteX3" fmla="*/ 145685 w 718140"/>
                <a:gd name="connsiteY3" fmla="*/ 291358 h 291358"/>
                <a:gd name="connsiteX4" fmla="*/ 570171 w 718140"/>
                <a:gd name="connsiteY4" fmla="*/ 291358 h 291358"/>
                <a:gd name="connsiteX5" fmla="*/ 713673 w 718140"/>
                <a:gd name="connsiteY5" fmla="*/ 182221 h 291358"/>
                <a:gd name="connsiteX6" fmla="*/ 572458 w 718140"/>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40" h="291358">
                  <a:moveTo>
                    <a:pt x="572458" y="0"/>
                  </a:moveTo>
                  <a:lnTo>
                    <a:pt x="147960" y="0"/>
                  </a:lnTo>
                  <a:cubicBezTo>
                    <a:pt x="81033" y="0"/>
                    <a:pt x="20370" y="44144"/>
                    <a:pt x="4469" y="109149"/>
                  </a:cubicBezTo>
                  <a:cubicBezTo>
                    <a:pt x="-19037" y="205220"/>
                    <a:pt x="53437" y="291358"/>
                    <a:pt x="145685" y="291358"/>
                  </a:cubicBezTo>
                  <a:lnTo>
                    <a:pt x="570171" y="291358"/>
                  </a:lnTo>
                  <a:cubicBezTo>
                    <a:pt x="637095" y="291358"/>
                    <a:pt x="697759" y="247214"/>
                    <a:pt x="713673" y="182221"/>
                  </a:cubicBezTo>
                  <a:cubicBezTo>
                    <a:pt x="737177" y="86153"/>
                    <a:pt x="664691" y="0"/>
                    <a:pt x="572458" y="0"/>
                  </a:cubicBezTo>
                  <a:close/>
                </a:path>
              </a:pathLst>
            </a:custGeom>
            <a:grpFill/>
            <a:ln w="360" cap="flat">
              <a:noFill/>
              <a:prstDash val="solid"/>
              <a:miter/>
            </a:ln>
          </p:spPr>
          <p:txBody>
            <a:bodyPr rtlCol="0" anchor="ctr"/>
            <a:lstStyle/>
            <a:p>
              <a:endParaRPr lang="fi-FI" sz="900"/>
            </a:p>
          </p:txBody>
        </p:sp>
        <p:sp>
          <p:nvSpPr>
            <p:cNvPr id="83" name="Vapaamuotoinen: Muoto 82">
              <a:extLst>
                <a:ext uri="{FF2B5EF4-FFF2-40B4-BE49-F238E27FC236}">
                  <a16:creationId xmlns:a16="http://schemas.microsoft.com/office/drawing/2014/main" id="{5C28B1FE-EB3F-90A9-8EC5-7B1E647E27D9}"/>
                </a:ext>
                <a:ext uri="{C183D7F6-B498-43B3-948B-1728B52AA6E4}">
                  <adec:decorative xmlns:adec="http://schemas.microsoft.com/office/drawing/2017/decorative" val="1"/>
                </a:ext>
              </a:extLst>
            </p:cNvPr>
            <p:cNvSpPr/>
            <p:nvPr/>
          </p:nvSpPr>
          <p:spPr>
            <a:xfrm>
              <a:off x="6782297" y="7777595"/>
              <a:ext cx="811835" cy="291358"/>
            </a:xfrm>
            <a:custGeom>
              <a:avLst/>
              <a:gdLst>
                <a:gd name="connsiteX0" fmla="*/ 666151 w 811835"/>
                <a:gd name="connsiteY0" fmla="*/ 0 h 291358"/>
                <a:gd name="connsiteX1" fmla="*/ 147970 w 811835"/>
                <a:gd name="connsiteY1" fmla="*/ 0 h 291358"/>
                <a:gd name="connsiteX2" fmla="*/ 4468 w 811835"/>
                <a:gd name="connsiteY2" fmla="*/ 109149 h 291358"/>
                <a:gd name="connsiteX3" fmla="*/ 145684 w 811835"/>
                <a:gd name="connsiteY3" fmla="*/ 291358 h 291358"/>
                <a:gd name="connsiteX4" fmla="*/ 663876 w 811835"/>
                <a:gd name="connsiteY4" fmla="*/ 291358 h 291358"/>
                <a:gd name="connsiteX5" fmla="*/ 807367 w 811835"/>
                <a:gd name="connsiteY5" fmla="*/ 182221 h 291358"/>
                <a:gd name="connsiteX6" fmla="*/ 666151 w 8118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5" h="291358">
                  <a:moveTo>
                    <a:pt x="666151" y="0"/>
                  </a:moveTo>
                  <a:lnTo>
                    <a:pt x="147970" y="0"/>
                  </a:lnTo>
                  <a:cubicBezTo>
                    <a:pt x="81046" y="0"/>
                    <a:pt x="20383" y="44141"/>
                    <a:pt x="4468" y="109149"/>
                  </a:cubicBezTo>
                  <a:cubicBezTo>
                    <a:pt x="-19035" y="205219"/>
                    <a:pt x="53439" y="291358"/>
                    <a:pt x="145684" y="291358"/>
                  </a:cubicBezTo>
                  <a:lnTo>
                    <a:pt x="663876" y="291358"/>
                  </a:lnTo>
                  <a:cubicBezTo>
                    <a:pt x="730789" y="291358"/>
                    <a:pt x="791453" y="247214"/>
                    <a:pt x="807367" y="182221"/>
                  </a:cubicBezTo>
                  <a:cubicBezTo>
                    <a:pt x="830874" y="86150"/>
                    <a:pt x="758385" y="0"/>
                    <a:pt x="666151" y="0"/>
                  </a:cubicBezTo>
                  <a:close/>
                </a:path>
              </a:pathLst>
            </a:custGeom>
            <a:grpFill/>
            <a:ln w="360" cap="flat">
              <a:noFill/>
              <a:prstDash val="solid"/>
              <a:miter/>
            </a:ln>
          </p:spPr>
          <p:txBody>
            <a:bodyPr rtlCol="0" anchor="ctr"/>
            <a:lstStyle/>
            <a:p>
              <a:endParaRPr lang="fi-FI" sz="900"/>
            </a:p>
          </p:txBody>
        </p:sp>
        <p:sp>
          <p:nvSpPr>
            <p:cNvPr id="84" name="Vapaamuotoinen: Muoto 83">
              <a:extLst>
                <a:ext uri="{FF2B5EF4-FFF2-40B4-BE49-F238E27FC236}">
                  <a16:creationId xmlns:a16="http://schemas.microsoft.com/office/drawing/2014/main" id="{2D70FFA5-17C5-62D3-A7C8-2F00A508C492}"/>
                </a:ext>
                <a:ext uri="{C183D7F6-B498-43B3-948B-1728B52AA6E4}">
                  <adec:decorative xmlns:adec="http://schemas.microsoft.com/office/drawing/2017/decorative" val="1"/>
                </a:ext>
              </a:extLst>
            </p:cNvPr>
            <p:cNvSpPr/>
            <p:nvPr/>
          </p:nvSpPr>
          <p:spPr>
            <a:xfrm>
              <a:off x="5656842" y="8328252"/>
              <a:ext cx="809218" cy="291357"/>
            </a:xfrm>
            <a:custGeom>
              <a:avLst/>
              <a:gdLst>
                <a:gd name="connsiteX0" fmla="*/ 145684 w 809218"/>
                <a:gd name="connsiteY0" fmla="*/ 291357 h 291357"/>
                <a:gd name="connsiteX1" fmla="*/ 661260 w 809218"/>
                <a:gd name="connsiteY1" fmla="*/ 291357 h 291357"/>
                <a:gd name="connsiteX2" fmla="*/ 804750 w 809218"/>
                <a:gd name="connsiteY2" fmla="*/ 182206 h 291357"/>
                <a:gd name="connsiteX3" fmla="*/ 663535 w 809218"/>
                <a:gd name="connsiteY3" fmla="*/ 0 h 291357"/>
                <a:gd name="connsiteX4" fmla="*/ 147970 w 809218"/>
                <a:gd name="connsiteY4" fmla="*/ 0 h 291357"/>
                <a:gd name="connsiteX5" fmla="*/ 4468 w 809218"/>
                <a:gd name="connsiteY5" fmla="*/ 109138 h 291357"/>
                <a:gd name="connsiteX6" fmla="*/ 145684 w 809218"/>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8" h="291357">
                  <a:moveTo>
                    <a:pt x="145684" y="291357"/>
                  </a:moveTo>
                  <a:lnTo>
                    <a:pt x="661260" y="291357"/>
                  </a:lnTo>
                  <a:cubicBezTo>
                    <a:pt x="728173" y="291357"/>
                    <a:pt x="788850" y="247214"/>
                    <a:pt x="804750" y="182206"/>
                  </a:cubicBezTo>
                  <a:cubicBezTo>
                    <a:pt x="828254" y="86138"/>
                    <a:pt x="755779" y="0"/>
                    <a:pt x="663535" y="0"/>
                  </a:cubicBezTo>
                  <a:lnTo>
                    <a:pt x="147970" y="0"/>
                  </a:lnTo>
                  <a:cubicBezTo>
                    <a:pt x="81047" y="0"/>
                    <a:pt x="20379" y="44129"/>
                    <a:pt x="4468" y="109138"/>
                  </a:cubicBezTo>
                  <a:cubicBezTo>
                    <a:pt x="-19038" y="205204"/>
                    <a:pt x="53451" y="291357"/>
                    <a:pt x="145684" y="291357"/>
                  </a:cubicBezTo>
                  <a:close/>
                </a:path>
              </a:pathLst>
            </a:custGeom>
            <a:grpFill/>
            <a:ln w="360" cap="flat">
              <a:noFill/>
              <a:prstDash val="solid"/>
              <a:miter/>
            </a:ln>
          </p:spPr>
          <p:txBody>
            <a:bodyPr rtlCol="0" anchor="ctr"/>
            <a:lstStyle/>
            <a:p>
              <a:endParaRPr lang="fi-FI" sz="900"/>
            </a:p>
          </p:txBody>
        </p:sp>
        <p:sp>
          <p:nvSpPr>
            <p:cNvPr id="85" name="Vapaamuotoinen: Muoto 84">
              <a:extLst>
                <a:ext uri="{FF2B5EF4-FFF2-40B4-BE49-F238E27FC236}">
                  <a16:creationId xmlns:a16="http://schemas.microsoft.com/office/drawing/2014/main" id="{8D9F6EAD-DC0A-9786-A28A-1465015C1D38}"/>
                </a:ext>
                <a:ext uri="{C183D7F6-B498-43B3-948B-1728B52AA6E4}">
                  <adec:decorative xmlns:adec="http://schemas.microsoft.com/office/drawing/2017/decorative" val="1"/>
                </a:ext>
              </a:extLst>
            </p:cNvPr>
            <p:cNvSpPr/>
            <p:nvPr/>
          </p:nvSpPr>
          <p:spPr>
            <a:xfrm>
              <a:off x="7222269" y="8881906"/>
              <a:ext cx="545136" cy="291358"/>
            </a:xfrm>
            <a:custGeom>
              <a:avLst/>
              <a:gdLst>
                <a:gd name="connsiteX0" fmla="*/ 399466 w 545136"/>
                <a:gd name="connsiteY0" fmla="*/ 0 h 291358"/>
                <a:gd name="connsiteX1" fmla="*/ 147956 w 545136"/>
                <a:gd name="connsiteY1" fmla="*/ 0 h 291358"/>
                <a:gd name="connsiteX2" fmla="*/ 4469 w 545136"/>
                <a:gd name="connsiteY2" fmla="*/ 109148 h 291358"/>
                <a:gd name="connsiteX3" fmla="*/ 145685 w 545136"/>
                <a:gd name="connsiteY3" fmla="*/ 291358 h 291358"/>
                <a:gd name="connsiteX4" fmla="*/ 397180 w 545136"/>
                <a:gd name="connsiteY4" fmla="*/ 291358 h 291358"/>
                <a:gd name="connsiteX5" fmla="*/ 540667 w 545136"/>
                <a:gd name="connsiteY5" fmla="*/ 182220 h 291358"/>
                <a:gd name="connsiteX6" fmla="*/ 399466 w 545136"/>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36" h="291358">
                  <a:moveTo>
                    <a:pt x="399466" y="0"/>
                  </a:moveTo>
                  <a:lnTo>
                    <a:pt x="147956" y="0"/>
                  </a:lnTo>
                  <a:cubicBezTo>
                    <a:pt x="81047" y="0"/>
                    <a:pt x="20380" y="44144"/>
                    <a:pt x="4469" y="109148"/>
                  </a:cubicBezTo>
                  <a:cubicBezTo>
                    <a:pt x="-19038" y="205208"/>
                    <a:pt x="53437" y="291358"/>
                    <a:pt x="145685" y="291358"/>
                  </a:cubicBezTo>
                  <a:lnTo>
                    <a:pt x="397180" y="291358"/>
                  </a:lnTo>
                  <a:cubicBezTo>
                    <a:pt x="464104" y="291358"/>
                    <a:pt x="524771" y="247214"/>
                    <a:pt x="540667" y="182220"/>
                  </a:cubicBezTo>
                  <a:cubicBezTo>
                    <a:pt x="564174" y="86153"/>
                    <a:pt x="491700" y="0"/>
                    <a:pt x="399466" y="0"/>
                  </a:cubicBezTo>
                  <a:close/>
                </a:path>
              </a:pathLst>
            </a:custGeom>
            <a:grpFill/>
            <a:ln w="360" cap="flat">
              <a:noFill/>
              <a:prstDash val="solid"/>
              <a:miter/>
            </a:ln>
          </p:spPr>
          <p:txBody>
            <a:bodyPr rtlCol="0" anchor="ctr"/>
            <a:lstStyle/>
            <a:p>
              <a:endParaRPr lang="fi-FI" sz="900"/>
            </a:p>
          </p:txBody>
        </p:sp>
        <p:sp>
          <p:nvSpPr>
            <p:cNvPr id="86" name="Vapaamuotoinen: Muoto 85">
              <a:extLst>
                <a:ext uri="{FF2B5EF4-FFF2-40B4-BE49-F238E27FC236}">
                  <a16:creationId xmlns:a16="http://schemas.microsoft.com/office/drawing/2014/main" id="{E7F812CA-D614-4124-6A73-D68393E5C6EE}"/>
                </a:ext>
                <a:ext uri="{C183D7F6-B498-43B3-948B-1728B52AA6E4}">
                  <adec:decorative xmlns:adec="http://schemas.microsoft.com/office/drawing/2017/decorative" val="1"/>
                </a:ext>
              </a:extLst>
            </p:cNvPr>
            <p:cNvSpPr/>
            <p:nvPr/>
          </p:nvSpPr>
          <p:spPr>
            <a:xfrm>
              <a:off x="10964733" y="8330155"/>
              <a:ext cx="298363" cy="291358"/>
            </a:xfrm>
            <a:custGeom>
              <a:avLst/>
              <a:gdLst>
                <a:gd name="connsiteX0" fmla="*/ 152683 w 298363"/>
                <a:gd name="connsiteY0" fmla="*/ 0 h 291358"/>
                <a:gd name="connsiteX1" fmla="*/ 147971 w 298363"/>
                <a:gd name="connsiteY1" fmla="*/ 0 h 291358"/>
                <a:gd name="connsiteX2" fmla="*/ 4469 w 298363"/>
                <a:gd name="connsiteY2" fmla="*/ 109138 h 291358"/>
                <a:gd name="connsiteX3" fmla="*/ 145685 w 298363"/>
                <a:gd name="connsiteY3" fmla="*/ 291358 h 291358"/>
                <a:gd name="connsiteX4" fmla="*/ 150407 w 298363"/>
                <a:gd name="connsiteY4" fmla="*/ 291358 h 291358"/>
                <a:gd name="connsiteX5" fmla="*/ 293895 w 298363"/>
                <a:gd name="connsiteY5" fmla="*/ 182220 h 291358"/>
                <a:gd name="connsiteX6" fmla="*/ 152683 w 298363"/>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3" h="291358">
                  <a:moveTo>
                    <a:pt x="152683" y="0"/>
                  </a:moveTo>
                  <a:lnTo>
                    <a:pt x="147971" y="0"/>
                  </a:lnTo>
                  <a:cubicBezTo>
                    <a:pt x="81043" y="0"/>
                    <a:pt x="20379" y="44144"/>
                    <a:pt x="4469" y="109138"/>
                  </a:cubicBezTo>
                  <a:cubicBezTo>
                    <a:pt x="-19038" y="205208"/>
                    <a:pt x="53447" y="291358"/>
                    <a:pt x="145685" y="291358"/>
                  </a:cubicBezTo>
                  <a:lnTo>
                    <a:pt x="150407" y="291358"/>
                  </a:lnTo>
                  <a:cubicBezTo>
                    <a:pt x="217321" y="291358"/>
                    <a:pt x="277984" y="247217"/>
                    <a:pt x="293895" y="182220"/>
                  </a:cubicBezTo>
                  <a:cubicBezTo>
                    <a:pt x="317402" y="86153"/>
                    <a:pt x="244916" y="0"/>
                    <a:pt x="152683" y="0"/>
                  </a:cubicBezTo>
                  <a:close/>
                </a:path>
              </a:pathLst>
            </a:custGeom>
            <a:grpFill/>
            <a:ln w="360" cap="flat">
              <a:noFill/>
              <a:prstDash val="solid"/>
              <a:miter/>
            </a:ln>
          </p:spPr>
          <p:txBody>
            <a:bodyPr rtlCol="0" anchor="ctr"/>
            <a:lstStyle/>
            <a:p>
              <a:endParaRPr lang="fi-FI" sz="900"/>
            </a:p>
          </p:txBody>
        </p:sp>
        <p:sp>
          <p:nvSpPr>
            <p:cNvPr id="87" name="Vapaamuotoinen: Muoto 86">
              <a:extLst>
                <a:ext uri="{FF2B5EF4-FFF2-40B4-BE49-F238E27FC236}">
                  <a16:creationId xmlns:a16="http://schemas.microsoft.com/office/drawing/2014/main" id="{7A7F1D29-C524-17B9-631D-42D6ACC7820F}"/>
                </a:ext>
                <a:ext uri="{C183D7F6-B498-43B3-948B-1728B52AA6E4}">
                  <adec:decorative xmlns:adec="http://schemas.microsoft.com/office/drawing/2017/decorative" val="1"/>
                </a:ext>
              </a:extLst>
            </p:cNvPr>
            <p:cNvSpPr/>
            <p:nvPr/>
          </p:nvSpPr>
          <p:spPr>
            <a:xfrm>
              <a:off x="505578" y="5033965"/>
              <a:ext cx="1432537" cy="291357"/>
            </a:xfrm>
            <a:custGeom>
              <a:avLst/>
              <a:gdLst>
                <a:gd name="connsiteX0" fmla="*/ 1288633 w 1432537"/>
                <a:gd name="connsiteY0" fmla="*/ 0 h 291357"/>
                <a:gd name="connsiteX1" fmla="*/ 143923 w 1432537"/>
                <a:gd name="connsiteY1" fmla="*/ 0 h 291357"/>
                <a:gd name="connsiteX2" fmla="*/ 0 w 1432537"/>
                <a:gd name="connsiteY2" fmla="*/ 143908 h 291357"/>
                <a:gd name="connsiteX3" fmla="*/ 0 w 1432537"/>
                <a:gd name="connsiteY3" fmla="*/ 147450 h 291357"/>
                <a:gd name="connsiteX4" fmla="*/ 143923 w 1432537"/>
                <a:gd name="connsiteY4" fmla="*/ 291358 h 291357"/>
                <a:gd name="connsiteX5" fmla="*/ 1288633 w 1432537"/>
                <a:gd name="connsiteY5" fmla="*/ 291358 h 291357"/>
                <a:gd name="connsiteX6" fmla="*/ 1432537 w 1432537"/>
                <a:gd name="connsiteY6" fmla="*/ 147450 h 291357"/>
                <a:gd name="connsiteX7" fmla="*/ 1432537 w 1432537"/>
                <a:gd name="connsiteY7" fmla="*/ 143908 h 291357"/>
                <a:gd name="connsiteX8" fmla="*/ 1288633 w 1432537"/>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7">
                  <a:moveTo>
                    <a:pt x="1288633" y="0"/>
                  </a:moveTo>
                  <a:lnTo>
                    <a:pt x="143923" y="0"/>
                  </a:lnTo>
                  <a:cubicBezTo>
                    <a:pt x="64436" y="0"/>
                    <a:pt x="0" y="64436"/>
                    <a:pt x="0" y="143908"/>
                  </a:cubicBezTo>
                  <a:lnTo>
                    <a:pt x="0" y="147450"/>
                  </a:lnTo>
                  <a:cubicBezTo>
                    <a:pt x="0" y="226933"/>
                    <a:pt x="64436" y="291358"/>
                    <a:pt x="143923" y="291358"/>
                  </a:cubicBezTo>
                  <a:lnTo>
                    <a:pt x="1288633" y="291358"/>
                  </a:lnTo>
                  <a:cubicBezTo>
                    <a:pt x="1368116" y="291358"/>
                    <a:pt x="1432537" y="226933"/>
                    <a:pt x="1432537" y="147450"/>
                  </a:cubicBezTo>
                  <a:lnTo>
                    <a:pt x="1432537" y="143908"/>
                  </a:lnTo>
                  <a:cubicBezTo>
                    <a:pt x="1432537" y="64436"/>
                    <a:pt x="1368116" y="0"/>
                    <a:pt x="1288633" y="0"/>
                  </a:cubicBezTo>
                  <a:close/>
                </a:path>
              </a:pathLst>
            </a:custGeom>
            <a:grpFill/>
            <a:ln w="360" cap="flat">
              <a:noFill/>
              <a:prstDash val="solid"/>
              <a:miter/>
            </a:ln>
          </p:spPr>
          <p:txBody>
            <a:bodyPr rtlCol="0" anchor="ctr"/>
            <a:lstStyle/>
            <a:p>
              <a:endParaRPr lang="fi-FI" sz="900"/>
            </a:p>
          </p:txBody>
        </p:sp>
        <p:sp>
          <p:nvSpPr>
            <p:cNvPr id="88" name="Vapaamuotoinen: Muoto 87">
              <a:extLst>
                <a:ext uri="{FF2B5EF4-FFF2-40B4-BE49-F238E27FC236}">
                  <a16:creationId xmlns:a16="http://schemas.microsoft.com/office/drawing/2014/main" id="{C456AFDD-FE4A-B4F7-E8E2-C56C452BD2D7}"/>
                </a:ext>
                <a:ext uri="{C183D7F6-B498-43B3-948B-1728B52AA6E4}">
                  <adec:decorative xmlns:adec="http://schemas.microsoft.com/office/drawing/2017/decorative" val="1"/>
                </a:ext>
              </a:extLst>
            </p:cNvPr>
            <p:cNvSpPr/>
            <p:nvPr/>
          </p:nvSpPr>
          <p:spPr>
            <a:xfrm>
              <a:off x="505587" y="5580942"/>
              <a:ext cx="1048443" cy="291354"/>
            </a:xfrm>
            <a:custGeom>
              <a:avLst/>
              <a:gdLst>
                <a:gd name="connsiteX0" fmla="*/ 902759 w 1048443"/>
                <a:gd name="connsiteY0" fmla="*/ 0 h 291354"/>
                <a:gd name="connsiteX1" fmla="*/ 147956 w 1048443"/>
                <a:gd name="connsiteY1" fmla="*/ 0 h 291354"/>
                <a:gd name="connsiteX2" fmla="*/ 4469 w 1048443"/>
                <a:gd name="connsiteY2" fmla="*/ 109148 h 291354"/>
                <a:gd name="connsiteX3" fmla="*/ 145671 w 1048443"/>
                <a:gd name="connsiteY3" fmla="*/ 291354 h 291354"/>
                <a:gd name="connsiteX4" fmla="*/ 900473 w 1048443"/>
                <a:gd name="connsiteY4" fmla="*/ 291354 h 291354"/>
                <a:gd name="connsiteX5" fmla="*/ 1043975 w 1048443"/>
                <a:gd name="connsiteY5" fmla="*/ 182220 h 291354"/>
                <a:gd name="connsiteX6" fmla="*/ 902759 w 1048443"/>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3" h="291354">
                  <a:moveTo>
                    <a:pt x="902759" y="0"/>
                  </a:moveTo>
                  <a:lnTo>
                    <a:pt x="147956" y="0"/>
                  </a:lnTo>
                  <a:cubicBezTo>
                    <a:pt x="81029" y="0"/>
                    <a:pt x="20366" y="44140"/>
                    <a:pt x="4469" y="109148"/>
                  </a:cubicBezTo>
                  <a:cubicBezTo>
                    <a:pt x="-19038" y="205205"/>
                    <a:pt x="53437" y="291354"/>
                    <a:pt x="145671" y="291354"/>
                  </a:cubicBezTo>
                  <a:lnTo>
                    <a:pt x="900473" y="291354"/>
                  </a:lnTo>
                  <a:cubicBezTo>
                    <a:pt x="967400" y="291354"/>
                    <a:pt x="1028064" y="247214"/>
                    <a:pt x="1043975" y="182220"/>
                  </a:cubicBezTo>
                  <a:cubicBezTo>
                    <a:pt x="1067481" y="86150"/>
                    <a:pt x="994996" y="0"/>
                    <a:pt x="902759" y="0"/>
                  </a:cubicBezTo>
                  <a:close/>
                </a:path>
              </a:pathLst>
            </a:custGeom>
            <a:grpFill/>
            <a:ln w="360" cap="flat">
              <a:noFill/>
              <a:prstDash val="solid"/>
              <a:miter/>
            </a:ln>
          </p:spPr>
          <p:txBody>
            <a:bodyPr rtlCol="0" anchor="ctr"/>
            <a:lstStyle/>
            <a:p>
              <a:endParaRPr lang="fi-FI" sz="900"/>
            </a:p>
          </p:txBody>
        </p:sp>
        <p:sp>
          <p:nvSpPr>
            <p:cNvPr id="89" name="Vapaamuotoinen: Muoto 88">
              <a:extLst>
                <a:ext uri="{FF2B5EF4-FFF2-40B4-BE49-F238E27FC236}">
                  <a16:creationId xmlns:a16="http://schemas.microsoft.com/office/drawing/2014/main" id="{A247A1D0-242F-07F4-A8C7-FE368787A398}"/>
                </a:ext>
                <a:ext uri="{C183D7F6-B498-43B3-948B-1728B52AA6E4}">
                  <adec:decorative xmlns:adec="http://schemas.microsoft.com/office/drawing/2017/decorative" val="1"/>
                </a:ext>
              </a:extLst>
            </p:cNvPr>
            <p:cNvSpPr/>
            <p:nvPr/>
          </p:nvSpPr>
          <p:spPr>
            <a:xfrm>
              <a:off x="505581" y="6132959"/>
              <a:ext cx="571446" cy="291358"/>
            </a:xfrm>
            <a:custGeom>
              <a:avLst/>
              <a:gdLst>
                <a:gd name="connsiteX0" fmla="*/ 145680 w 571446"/>
                <a:gd name="connsiteY0" fmla="*/ 291358 h 291358"/>
                <a:gd name="connsiteX1" fmla="*/ 423475 w 571446"/>
                <a:gd name="connsiteY1" fmla="*/ 291358 h 291358"/>
                <a:gd name="connsiteX2" fmla="*/ 566977 w 571446"/>
                <a:gd name="connsiteY2" fmla="*/ 182209 h 291358"/>
                <a:gd name="connsiteX3" fmla="*/ 425761 w 571446"/>
                <a:gd name="connsiteY3" fmla="*/ 0 h 291358"/>
                <a:gd name="connsiteX4" fmla="*/ 147966 w 571446"/>
                <a:gd name="connsiteY4" fmla="*/ 0 h 291358"/>
                <a:gd name="connsiteX5" fmla="*/ 4464 w 571446"/>
                <a:gd name="connsiteY5" fmla="*/ 109138 h 291358"/>
                <a:gd name="connsiteX6" fmla="*/ 145680 w 571446"/>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6" h="291358">
                  <a:moveTo>
                    <a:pt x="145680" y="291358"/>
                  </a:moveTo>
                  <a:lnTo>
                    <a:pt x="423475" y="291358"/>
                  </a:lnTo>
                  <a:cubicBezTo>
                    <a:pt x="490413" y="291358"/>
                    <a:pt x="551077" y="247214"/>
                    <a:pt x="566977" y="182209"/>
                  </a:cubicBezTo>
                  <a:cubicBezTo>
                    <a:pt x="590484" y="86139"/>
                    <a:pt x="518009" y="0"/>
                    <a:pt x="425761" y="0"/>
                  </a:cubicBezTo>
                  <a:lnTo>
                    <a:pt x="147966" y="0"/>
                  </a:lnTo>
                  <a:cubicBezTo>
                    <a:pt x="81042" y="0"/>
                    <a:pt x="20375" y="44130"/>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90" name="Vapaamuotoinen: Muoto 89">
              <a:extLst>
                <a:ext uri="{FF2B5EF4-FFF2-40B4-BE49-F238E27FC236}">
                  <a16:creationId xmlns:a16="http://schemas.microsoft.com/office/drawing/2014/main" id="{83032B33-1C10-F906-6E19-FC96364A150A}"/>
                </a:ext>
                <a:ext uri="{C183D7F6-B498-43B3-948B-1728B52AA6E4}">
                  <adec:decorative xmlns:adec="http://schemas.microsoft.com/office/drawing/2017/decorative" val="1"/>
                </a:ext>
              </a:extLst>
            </p:cNvPr>
            <p:cNvSpPr/>
            <p:nvPr/>
          </p:nvSpPr>
          <p:spPr>
            <a:xfrm>
              <a:off x="505584" y="6684973"/>
              <a:ext cx="726301" cy="291354"/>
            </a:xfrm>
            <a:custGeom>
              <a:avLst/>
              <a:gdLst>
                <a:gd name="connsiteX0" fmla="*/ 580622 w 726301"/>
                <a:gd name="connsiteY0" fmla="*/ 0 h 291354"/>
                <a:gd name="connsiteX1" fmla="*/ 147960 w 726301"/>
                <a:gd name="connsiteY1" fmla="*/ 0 h 291354"/>
                <a:gd name="connsiteX2" fmla="*/ 4469 w 726301"/>
                <a:gd name="connsiteY2" fmla="*/ 109149 h 291354"/>
                <a:gd name="connsiteX3" fmla="*/ 145674 w 726301"/>
                <a:gd name="connsiteY3" fmla="*/ 291355 h 291354"/>
                <a:gd name="connsiteX4" fmla="*/ 578336 w 726301"/>
                <a:gd name="connsiteY4" fmla="*/ 291355 h 291354"/>
                <a:gd name="connsiteX5" fmla="*/ 721837 w 726301"/>
                <a:gd name="connsiteY5" fmla="*/ 182220 h 291354"/>
                <a:gd name="connsiteX6" fmla="*/ 580622 w 72630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4">
                  <a:moveTo>
                    <a:pt x="580622" y="0"/>
                  </a:moveTo>
                  <a:lnTo>
                    <a:pt x="147960" y="0"/>
                  </a:lnTo>
                  <a:cubicBezTo>
                    <a:pt x="81047" y="0"/>
                    <a:pt x="20369" y="44141"/>
                    <a:pt x="4469" y="109149"/>
                  </a:cubicBezTo>
                  <a:cubicBezTo>
                    <a:pt x="-19038" y="205219"/>
                    <a:pt x="53437" y="291355"/>
                    <a:pt x="145674" y="291355"/>
                  </a:cubicBezTo>
                  <a:lnTo>
                    <a:pt x="578336" y="291355"/>
                  </a:lnTo>
                  <a:cubicBezTo>
                    <a:pt x="645259" y="291355"/>
                    <a:pt x="705923" y="247214"/>
                    <a:pt x="721837" y="182220"/>
                  </a:cubicBezTo>
                  <a:cubicBezTo>
                    <a:pt x="745330" y="86150"/>
                    <a:pt x="672855" y="0"/>
                    <a:pt x="580622" y="0"/>
                  </a:cubicBezTo>
                  <a:close/>
                </a:path>
              </a:pathLst>
            </a:custGeom>
            <a:grpFill/>
            <a:ln w="360" cap="flat">
              <a:noFill/>
              <a:prstDash val="solid"/>
              <a:miter/>
            </a:ln>
          </p:spPr>
          <p:txBody>
            <a:bodyPr rtlCol="0" anchor="ctr"/>
            <a:lstStyle/>
            <a:p>
              <a:endParaRPr lang="fi-FI" sz="900"/>
            </a:p>
          </p:txBody>
        </p:sp>
        <p:sp>
          <p:nvSpPr>
            <p:cNvPr id="91" name="Vapaamuotoinen: Muoto 90">
              <a:extLst>
                <a:ext uri="{FF2B5EF4-FFF2-40B4-BE49-F238E27FC236}">
                  <a16:creationId xmlns:a16="http://schemas.microsoft.com/office/drawing/2014/main" id="{62BC5D9A-B89F-BE31-D732-49CFCE97B78C}"/>
                </a:ext>
                <a:ext uri="{C183D7F6-B498-43B3-948B-1728B52AA6E4}">
                  <adec:decorative xmlns:adec="http://schemas.microsoft.com/office/drawing/2017/decorative" val="1"/>
                </a:ext>
              </a:extLst>
            </p:cNvPr>
            <p:cNvSpPr/>
            <p:nvPr/>
          </p:nvSpPr>
          <p:spPr>
            <a:xfrm>
              <a:off x="2813734" y="5033965"/>
              <a:ext cx="1028512" cy="291357"/>
            </a:xfrm>
            <a:custGeom>
              <a:avLst/>
              <a:gdLst>
                <a:gd name="connsiteX0" fmla="*/ 884604 w 1028512"/>
                <a:gd name="connsiteY0" fmla="*/ 0 h 291357"/>
                <a:gd name="connsiteX1" fmla="*/ 143909 w 1028512"/>
                <a:gd name="connsiteY1" fmla="*/ 0 h 291357"/>
                <a:gd name="connsiteX2" fmla="*/ 0 w 1028512"/>
                <a:gd name="connsiteY2" fmla="*/ 143908 h 291357"/>
                <a:gd name="connsiteX3" fmla="*/ 0 w 1028512"/>
                <a:gd name="connsiteY3" fmla="*/ 147450 h 291357"/>
                <a:gd name="connsiteX4" fmla="*/ 143909 w 1028512"/>
                <a:gd name="connsiteY4" fmla="*/ 291358 h 291357"/>
                <a:gd name="connsiteX5" fmla="*/ 884604 w 1028512"/>
                <a:gd name="connsiteY5" fmla="*/ 291358 h 291357"/>
                <a:gd name="connsiteX6" fmla="*/ 1028512 w 1028512"/>
                <a:gd name="connsiteY6" fmla="*/ 147450 h 291357"/>
                <a:gd name="connsiteX7" fmla="*/ 1028512 w 1028512"/>
                <a:gd name="connsiteY7" fmla="*/ 143908 h 291357"/>
                <a:gd name="connsiteX8" fmla="*/ 884604 w 1028512"/>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7">
                  <a:moveTo>
                    <a:pt x="884604" y="0"/>
                  </a:moveTo>
                  <a:lnTo>
                    <a:pt x="143909" y="0"/>
                  </a:lnTo>
                  <a:cubicBezTo>
                    <a:pt x="64436" y="0"/>
                    <a:pt x="0" y="64436"/>
                    <a:pt x="0" y="143908"/>
                  </a:cubicBezTo>
                  <a:lnTo>
                    <a:pt x="0" y="147450"/>
                  </a:lnTo>
                  <a:cubicBezTo>
                    <a:pt x="0" y="226933"/>
                    <a:pt x="64436" y="291358"/>
                    <a:pt x="143909" y="291358"/>
                  </a:cubicBezTo>
                  <a:lnTo>
                    <a:pt x="884604" y="291358"/>
                  </a:lnTo>
                  <a:cubicBezTo>
                    <a:pt x="964087" y="291358"/>
                    <a:pt x="1028512" y="226933"/>
                    <a:pt x="1028512" y="147450"/>
                  </a:cubicBezTo>
                  <a:lnTo>
                    <a:pt x="1028512" y="143908"/>
                  </a:lnTo>
                  <a:cubicBezTo>
                    <a:pt x="1028512" y="64436"/>
                    <a:pt x="964087" y="0"/>
                    <a:pt x="884604" y="0"/>
                  </a:cubicBezTo>
                  <a:close/>
                </a:path>
              </a:pathLst>
            </a:custGeom>
            <a:grpFill/>
            <a:ln w="360" cap="flat">
              <a:noFill/>
              <a:prstDash val="solid"/>
              <a:miter/>
            </a:ln>
          </p:spPr>
          <p:txBody>
            <a:bodyPr rtlCol="0" anchor="ctr"/>
            <a:lstStyle/>
            <a:p>
              <a:endParaRPr lang="fi-FI" sz="900"/>
            </a:p>
          </p:txBody>
        </p:sp>
        <p:sp>
          <p:nvSpPr>
            <p:cNvPr id="92" name="Vapaamuotoinen: Muoto 91">
              <a:extLst>
                <a:ext uri="{FF2B5EF4-FFF2-40B4-BE49-F238E27FC236}">
                  <a16:creationId xmlns:a16="http://schemas.microsoft.com/office/drawing/2014/main" id="{6BBA602F-8569-C2C9-CB6D-D9577DD8B167}"/>
                </a:ext>
                <a:ext uri="{C183D7F6-B498-43B3-948B-1728B52AA6E4}">
                  <adec:decorative xmlns:adec="http://schemas.microsoft.com/office/drawing/2017/decorative" val="1"/>
                </a:ext>
              </a:extLst>
            </p:cNvPr>
            <p:cNvSpPr/>
            <p:nvPr/>
          </p:nvSpPr>
          <p:spPr>
            <a:xfrm>
              <a:off x="1796794" y="5580662"/>
              <a:ext cx="906261" cy="291354"/>
            </a:xfrm>
            <a:custGeom>
              <a:avLst/>
              <a:gdLst>
                <a:gd name="connsiteX0" fmla="*/ 760581 w 906261"/>
                <a:gd name="connsiteY0" fmla="*/ 0 h 291354"/>
                <a:gd name="connsiteX1" fmla="*/ 147970 w 906261"/>
                <a:gd name="connsiteY1" fmla="*/ 0 h 291354"/>
                <a:gd name="connsiteX2" fmla="*/ 4469 w 906261"/>
                <a:gd name="connsiteY2" fmla="*/ 109148 h 291354"/>
                <a:gd name="connsiteX3" fmla="*/ 145684 w 906261"/>
                <a:gd name="connsiteY3" fmla="*/ 291354 h 291354"/>
                <a:gd name="connsiteX4" fmla="*/ 758296 w 906261"/>
                <a:gd name="connsiteY4" fmla="*/ 291354 h 291354"/>
                <a:gd name="connsiteX5" fmla="*/ 901797 w 906261"/>
                <a:gd name="connsiteY5" fmla="*/ 182220 h 291354"/>
                <a:gd name="connsiteX6" fmla="*/ 760581 w 90626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1" h="291354">
                  <a:moveTo>
                    <a:pt x="760581" y="0"/>
                  </a:moveTo>
                  <a:lnTo>
                    <a:pt x="147970" y="0"/>
                  </a:lnTo>
                  <a:cubicBezTo>
                    <a:pt x="81043" y="0"/>
                    <a:pt x="20379" y="44140"/>
                    <a:pt x="4469" y="109148"/>
                  </a:cubicBezTo>
                  <a:cubicBezTo>
                    <a:pt x="-19038" y="205205"/>
                    <a:pt x="53447" y="291354"/>
                    <a:pt x="145684" y="291354"/>
                  </a:cubicBezTo>
                  <a:lnTo>
                    <a:pt x="758296" y="291354"/>
                  </a:lnTo>
                  <a:cubicBezTo>
                    <a:pt x="825219" y="291354"/>
                    <a:pt x="885883" y="247214"/>
                    <a:pt x="901797" y="182220"/>
                  </a:cubicBezTo>
                  <a:cubicBezTo>
                    <a:pt x="925289" y="86149"/>
                    <a:pt x="852815" y="0"/>
                    <a:pt x="760581" y="0"/>
                  </a:cubicBezTo>
                  <a:close/>
                </a:path>
              </a:pathLst>
            </a:custGeom>
            <a:grpFill/>
            <a:ln w="360" cap="flat">
              <a:noFill/>
              <a:prstDash val="solid"/>
              <a:miter/>
            </a:ln>
          </p:spPr>
          <p:txBody>
            <a:bodyPr rtlCol="0" anchor="ctr"/>
            <a:lstStyle/>
            <a:p>
              <a:endParaRPr lang="fi-FI" sz="900"/>
            </a:p>
          </p:txBody>
        </p:sp>
        <p:sp>
          <p:nvSpPr>
            <p:cNvPr id="93" name="Vapaamuotoinen: Muoto 92">
              <a:extLst>
                <a:ext uri="{FF2B5EF4-FFF2-40B4-BE49-F238E27FC236}">
                  <a16:creationId xmlns:a16="http://schemas.microsoft.com/office/drawing/2014/main" id="{9B1AF777-2389-138B-F4E5-20811624078B}"/>
                </a:ext>
                <a:ext uri="{C183D7F6-B498-43B3-948B-1728B52AA6E4}">
                  <adec:decorative xmlns:adec="http://schemas.microsoft.com/office/drawing/2017/decorative" val="1"/>
                </a:ext>
              </a:extLst>
            </p:cNvPr>
            <p:cNvSpPr/>
            <p:nvPr/>
          </p:nvSpPr>
          <p:spPr>
            <a:xfrm>
              <a:off x="2049377" y="6131318"/>
              <a:ext cx="1509056" cy="291353"/>
            </a:xfrm>
            <a:custGeom>
              <a:avLst/>
              <a:gdLst>
                <a:gd name="connsiteX0" fmla="*/ 145681 w 1509056"/>
                <a:gd name="connsiteY0" fmla="*/ 291354 h 291353"/>
                <a:gd name="connsiteX1" fmla="*/ 1361090 w 1509056"/>
                <a:gd name="connsiteY1" fmla="*/ 291354 h 291353"/>
                <a:gd name="connsiteX2" fmla="*/ 1504588 w 1509056"/>
                <a:gd name="connsiteY2" fmla="*/ 182206 h 291353"/>
                <a:gd name="connsiteX3" fmla="*/ 1363376 w 1509056"/>
                <a:gd name="connsiteY3" fmla="*/ 0 h 291353"/>
                <a:gd name="connsiteX4" fmla="*/ 147967 w 1509056"/>
                <a:gd name="connsiteY4" fmla="*/ 0 h 291353"/>
                <a:gd name="connsiteX5" fmla="*/ 4469 w 1509056"/>
                <a:gd name="connsiteY5" fmla="*/ 109134 h 291353"/>
                <a:gd name="connsiteX6" fmla="*/ 145681 w 1509056"/>
                <a:gd name="connsiteY6" fmla="*/ 291354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6" h="291353">
                  <a:moveTo>
                    <a:pt x="145681" y="291354"/>
                  </a:moveTo>
                  <a:lnTo>
                    <a:pt x="1361090" y="291354"/>
                  </a:lnTo>
                  <a:cubicBezTo>
                    <a:pt x="1428014" y="291354"/>
                    <a:pt x="1488677" y="247214"/>
                    <a:pt x="1504588" y="182206"/>
                  </a:cubicBezTo>
                  <a:cubicBezTo>
                    <a:pt x="1528095" y="86150"/>
                    <a:pt x="1455610" y="0"/>
                    <a:pt x="1363376" y="0"/>
                  </a:cubicBezTo>
                  <a:lnTo>
                    <a:pt x="147967" y="0"/>
                  </a:lnTo>
                  <a:cubicBezTo>
                    <a:pt x="81043" y="0"/>
                    <a:pt x="20379" y="44140"/>
                    <a:pt x="4469" y="109134"/>
                  </a:cubicBezTo>
                  <a:cubicBezTo>
                    <a:pt x="-19038" y="205204"/>
                    <a:pt x="53447" y="291354"/>
                    <a:pt x="145681" y="291354"/>
                  </a:cubicBezTo>
                  <a:close/>
                </a:path>
              </a:pathLst>
            </a:custGeom>
            <a:grpFill/>
            <a:ln w="360" cap="flat">
              <a:noFill/>
              <a:prstDash val="solid"/>
              <a:miter/>
            </a:ln>
          </p:spPr>
          <p:txBody>
            <a:bodyPr rtlCol="0" anchor="ctr"/>
            <a:lstStyle/>
            <a:p>
              <a:endParaRPr lang="fi-FI" sz="900"/>
            </a:p>
          </p:txBody>
        </p:sp>
        <p:sp>
          <p:nvSpPr>
            <p:cNvPr id="94" name="Vapaamuotoinen: Muoto 93">
              <a:extLst>
                <a:ext uri="{FF2B5EF4-FFF2-40B4-BE49-F238E27FC236}">
                  <a16:creationId xmlns:a16="http://schemas.microsoft.com/office/drawing/2014/main" id="{D8ACE357-B998-3E7E-D7A9-A51E7B72224C}"/>
                </a:ext>
                <a:ext uri="{C183D7F6-B498-43B3-948B-1728B52AA6E4}">
                  <adec:decorative xmlns:adec="http://schemas.microsoft.com/office/drawing/2017/decorative" val="1"/>
                </a:ext>
              </a:extLst>
            </p:cNvPr>
            <p:cNvSpPr/>
            <p:nvPr/>
          </p:nvSpPr>
          <p:spPr>
            <a:xfrm>
              <a:off x="1412290" y="6684973"/>
              <a:ext cx="1122584" cy="291354"/>
            </a:xfrm>
            <a:custGeom>
              <a:avLst/>
              <a:gdLst>
                <a:gd name="connsiteX0" fmla="*/ 976900 w 1122584"/>
                <a:gd name="connsiteY0" fmla="*/ 0 h 291354"/>
                <a:gd name="connsiteX1" fmla="*/ 147960 w 1122584"/>
                <a:gd name="connsiteY1" fmla="*/ 0 h 291354"/>
                <a:gd name="connsiteX2" fmla="*/ 4469 w 1122584"/>
                <a:gd name="connsiteY2" fmla="*/ 109149 h 291354"/>
                <a:gd name="connsiteX3" fmla="*/ 145685 w 1122584"/>
                <a:gd name="connsiteY3" fmla="*/ 291355 h 291354"/>
                <a:gd name="connsiteX4" fmla="*/ 974614 w 1122584"/>
                <a:gd name="connsiteY4" fmla="*/ 291355 h 291354"/>
                <a:gd name="connsiteX5" fmla="*/ 1118116 w 1122584"/>
                <a:gd name="connsiteY5" fmla="*/ 182220 h 291354"/>
                <a:gd name="connsiteX6" fmla="*/ 976900 w 1122584"/>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4" h="291354">
                  <a:moveTo>
                    <a:pt x="976900" y="0"/>
                  </a:moveTo>
                  <a:lnTo>
                    <a:pt x="147960" y="0"/>
                  </a:lnTo>
                  <a:cubicBezTo>
                    <a:pt x="81047" y="0"/>
                    <a:pt x="20369" y="44141"/>
                    <a:pt x="4469" y="109149"/>
                  </a:cubicBezTo>
                  <a:cubicBezTo>
                    <a:pt x="-19038" y="205219"/>
                    <a:pt x="53437" y="291355"/>
                    <a:pt x="145685" y="291355"/>
                  </a:cubicBezTo>
                  <a:lnTo>
                    <a:pt x="974614" y="291355"/>
                  </a:lnTo>
                  <a:cubicBezTo>
                    <a:pt x="1041541" y="291355"/>
                    <a:pt x="1102205" y="247214"/>
                    <a:pt x="1118116" y="182220"/>
                  </a:cubicBezTo>
                  <a:cubicBezTo>
                    <a:pt x="1141623" y="86150"/>
                    <a:pt x="1069137" y="0"/>
                    <a:pt x="976900" y="0"/>
                  </a:cubicBezTo>
                  <a:close/>
                </a:path>
              </a:pathLst>
            </a:custGeom>
            <a:grpFill/>
            <a:ln w="360" cap="flat">
              <a:noFill/>
              <a:prstDash val="solid"/>
              <a:miter/>
            </a:ln>
          </p:spPr>
          <p:txBody>
            <a:bodyPr rtlCol="0" anchor="ctr"/>
            <a:lstStyle/>
            <a:p>
              <a:endParaRPr lang="fi-FI" sz="900"/>
            </a:p>
          </p:txBody>
        </p:sp>
        <p:sp>
          <p:nvSpPr>
            <p:cNvPr id="95" name="Vapaamuotoinen: Muoto 94">
              <a:extLst>
                <a:ext uri="{FF2B5EF4-FFF2-40B4-BE49-F238E27FC236}">
                  <a16:creationId xmlns:a16="http://schemas.microsoft.com/office/drawing/2014/main" id="{69C08AA1-AE6D-83B7-18D5-EA285E116F66}"/>
                </a:ext>
                <a:ext uri="{C183D7F6-B498-43B3-948B-1728B52AA6E4}">
                  <adec:decorative xmlns:adec="http://schemas.microsoft.com/office/drawing/2017/decorative" val="1"/>
                </a:ext>
              </a:extLst>
            </p:cNvPr>
            <p:cNvSpPr/>
            <p:nvPr/>
          </p:nvSpPr>
          <p:spPr>
            <a:xfrm>
              <a:off x="6049756" y="5033965"/>
              <a:ext cx="901644" cy="291357"/>
            </a:xfrm>
            <a:custGeom>
              <a:avLst/>
              <a:gdLst>
                <a:gd name="connsiteX0" fmla="*/ 757736 w 901644"/>
                <a:gd name="connsiteY0" fmla="*/ 0 h 291357"/>
                <a:gd name="connsiteX1" fmla="*/ 143905 w 901644"/>
                <a:gd name="connsiteY1" fmla="*/ 0 h 291357"/>
                <a:gd name="connsiteX2" fmla="*/ 0 w 901644"/>
                <a:gd name="connsiteY2" fmla="*/ 143908 h 291357"/>
                <a:gd name="connsiteX3" fmla="*/ 0 w 901644"/>
                <a:gd name="connsiteY3" fmla="*/ 147450 h 291357"/>
                <a:gd name="connsiteX4" fmla="*/ 143905 w 901644"/>
                <a:gd name="connsiteY4" fmla="*/ 291358 h 291357"/>
                <a:gd name="connsiteX5" fmla="*/ 757736 w 901644"/>
                <a:gd name="connsiteY5" fmla="*/ 291358 h 291357"/>
                <a:gd name="connsiteX6" fmla="*/ 901645 w 901644"/>
                <a:gd name="connsiteY6" fmla="*/ 147450 h 291357"/>
                <a:gd name="connsiteX7" fmla="*/ 901645 w 901644"/>
                <a:gd name="connsiteY7" fmla="*/ 143908 h 291357"/>
                <a:gd name="connsiteX8" fmla="*/ 757736 w 901644"/>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4" h="291357">
                  <a:moveTo>
                    <a:pt x="757736" y="0"/>
                  </a:moveTo>
                  <a:lnTo>
                    <a:pt x="143905" y="0"/>
                  </a:lnTo>
                  <a:cubicBezTo>
                    <a:pt x="64421" y="0"/>
                    <a:pt x="0" y="64436"/>
                    <a:pt x="0" y="143908"/>
                  </a:cubicBezTo>
                  <a:lnTo>
                    <a:pt x="0" y="147450"/>
                  </a:lnTo>
                  <a:cubicBezTo>
                    <a:pt x="0" y="226933"/>
                    <a:pt x="64421" y="291358"/>
                    <a:pt x="143905" y="291358"/>
                  </a:cubicBezTo>
                  <a:lnTo>
                    <a:pt x="757736" y="291358"/>
                  </a:lnTo>
                  <a:cubicBezTo>
                    <a:pt x="837220" y="291358"/>
                    <a:pt x="901645" y="226933"/>
                    <a:pt x="901645" y="147450"/>
                  </a:cubicBezTo>
                  <a:lnTo>
                    <a:pt x="901645" y="143908"/>
                  </a:lnTo>
                  <a:cubicBezTo>
                    <a:pt x="901645" y="64436"/>
                    <a:pt x="837220" y="0"/>
                    <a:pt x="757736" y="0"/>
                  </a:cubicBezTo>
                  <a:close/>
                </a:path>
              </a:pathLst>
            </a:custGeom>
            <a:grpFill/>
            <a:ln w="360" cap="flat">
              <a:noFill/>
              <a:prstDash val="solid"/>
              <a:miter/>
            </a:ln>
          </p:spPr>
          <p:txBody>
            <a:bodyPr rtlCol="0" anchor="ctr"/>
            <a:lstStyle/>
            <a:p>
              <a:endParaRPr lang="fi-FI" sz="900"/>
            </a:p>
          </p:txBody>
        </p:sp>
        <p:sp>
          <p:nvSpPr>
            <p:cNvPr id="96" name="Vapaamuotoinen: Muoto 95">
              <a:extLst>
                <a:ext uri="{FF2B5EF4-FFF2-40B4-BE49-F238E27FC236}">
                  <a16:creationId xmlns:a16="http://schemas.microsoft.com/office/drawing/2014/main" id="{1E43F509-D84B-E7A7-F450-FF27A6183449}"/>
                </a:ext>
                <a:ext uri="{C183D7F6-B498-43B3-948B-1728B52AA6E4}">
                  <adec:decorative xmlns:adec="http://schemas.microsoft.com/office/drawing/2017/decorative" val="1"/>
                </a:ext>
              </a:extLst>
            </p:cNvPr>
            <p:cNvSpPr/>
            <p:nvPr/>
          </p:nvSpPr>
          <p:spPr>
            <a:xfrm>
              <a:off x="4358411" y="5033965"/>
              <a:ext cx="917198" cy="291357"/>
            </a:xfrm>
            <a:custGeom>
              <a:avLst/>
              <a:gdLst>
                <a:gd name="connsiteX0" fmla="*/ 771514 w 917198"/>
                <a:gd name="connsiteY0" fmla="*/ 0 h 291357"/>
                <a:gd name="connsiteX1" fmla="*/ 147956 w 917198"/>
                <a:gd name="connsiteY1" fmla="*/ 0 h 291357"/>
                <a:gd name="connsiteX2" fmla="*/ 4468 w 917198"/>
                <a:gd name="connsiteY2" fmla="*/ 109148 h 291357"/>
                <a:gd name="connsiteX3" fmla="*/ 145684 w 917198"/>
                <a:gd name="connsiteY3" fmla="*/ 291358 h 291357"/>
                <a:gd name="connsiteX4" fmla="*/ 769243 w 917198"/>
                <a:gd name="connsiteY4" fmla="*/ 291358 h 291357"/>
                <a:gd name="connsiteX5" fmla="*/ 912730 w 917198"/>
                <a:gd name="connsiteY5" fmla="*/ 182220 h 291357"/>
                <a:gd name="connsiteX6" fmla="*/ 771514 w 91719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7">
                  <a:moveTo>
                    <a:pt x="771514" y="0"/>
                  </a:moveTo>
                  <a:lnTo>
                    <a:pt x="147956" y="0"/>
                  </a:lnTo>
                  <a:cubicBezTo>
                    <a:pt x="81043" y="0"/>
                    <a:pt x="20380" y="44140"/>
                    <a:pt x="4468" y="109148"/>
                  </a:cubicBezTo>
                  <a:cubicBezTo>
                    <a:pt x="-19038" y="205205"/>
                    <a:pt x="53447" y="291358"/>
                    <a:pt x="145684" y="291358"/>
                  </a:cubicBezTo>
                  <a:lnTo>
                    <a:pt x="769243" y="291358"/>
                  </a:lnTo>
                  <a:cubicBezTo>
                    <a:pt x="836152" y="291358"/>
                    <a:pt x="896819" y="247214"/>
                    <a:pt x="912730" y="182220"/>
                  </a:cubicBezTo>
                  <a:cubicBezTo>
                    <a:pt x="936237" y="86150"/>
                    <a:pt x="863748" y="0"/>
                    <a:pt x="771514" y="0"/>
                  </a:cubicBezTo>
                  <a:close/>
                </a:path>
              </a:pathLst>
            </a:custGeom>
            <a:grpFill/>
            <a:ln w="360" cap="flat">
              <a:noFill/>
              <a:prstDash val="solid"/>
              <a:miter/>
            </a:ln>
          </p:spPr>
          <p:txBody>
            <a:bodyPr rtlCol="0" anchor="ctr"/>
            <a:lstStyle/>
            <a:p>
              <a:endParaRPr lang="fi-FI" sz="900"/>
            </a:p>
          </p:txBody>
        </p:sp>
        <p:sp>
          <p:nvSpPr>
            <p:cNvPr id="97" name="Vapaamuotoinen: Muoto 96">
              <a:extLst>
                <a:ext uri="{FF2B5EF4-FFF2-40B4-BE49-F238E27FC236}">
                  <a16:creationId xmlns:a16="http://schemas.microsoft.com/office/drawing/2014/main" id="{A37D3A39-E8AB-15D6-8B26-E50A306126DC}"/>
                </a:ext>
                <a:ext uri="{C183D7F6-B498-43B3-948B-1728B52AA6E4}">
                  <adec:decorative xmlns:adec="http://schemas.microsoft.com/office/drawing/2017/decorative" val="1"/>
                </a:ext>
              </a:extLst>
            </p:cNvPr>
            <p:cNvSpPr/>
            <p:nvPr/>
          </p:nvSpPr>
          <p:spPr>
            <a:xfrm>
              <a:off x="3514394" y="5580662"/>
              <a:ext cx="1286216" cy="291354"/>
            </a:xfrm>
            <a:custGeom>
              <a:avLst/>
              <a:gdLst>
                <a:gd name="connsiteX0" fmla="*/ 1140532 w 1286216"/>
                <a:gd name="connsiteY0" fmla="*/ 0 h 291354"/>
                <a:gd name="connsiteX1" fmla="*/ 147960 w 1286216"/>
                <a:gd name="connsiteY1" fmla="*/ 0 h 291354"/>
                <a:gd name="connsiteX2" fmla="*/ 4469 w 1286216"/>
                <a:gd name="connsiteY2" fmla="*/ 109148 h 291354"/>
                <a:gd name="connsiteX3" fmla="*/ 145674 w 1286216"/>
                <a:gd name="connsiteY3" fmla="*/ 291354 h 291354"/>
                <a:gd name="connsiteX4" fmla="*/ 1138246 w 1286216"/>
                <a:gd name="connsiteY4" fmla="*/ 291354 h 291354"/>
                <a:gd name="connsiteX5" fmla="*/ 1281748 w 1286216"/>
                <a:gd name="connsiteY5" fmla="*/ 182220 h 291354"/>
                <a:gd name="connsiteX6" fmla="*/ 1140532 w 128621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6" h="291354">
                  <a:moveTo>
                    <a:pt x="1140532" y="0"/>
                  </a:moveTo>
                  <a:lnTo>
                    <a:pt x="147960" y="0"/>
                  </a:lnTo>
                  <a:cubicBezTo>
                    <a:pt x="81033" y="0"/>
                    <a:pt x="20369" y="44140"/>
                    <a:pt x="4469" y="109148"/>
                  </a:cubicBezTo>
                  <a:cubicBezTo>
                    <a:pt x="-19038" y="205205"/>
                    <a:pt x="53437" y="291354"/>
                    <a:pt x="145674" y="291354"/>
                  </a:cubicBezTo>
                  <a:lnTo>
                    <a:pt x="1138246" y="291354"/>
                  </a:lnTo>
                  <a:cubicBezTo>
                    <a:pt x="1205170" y="291354"/>
                    <a:pt x="1265833" y="247214"/>
                    <a:pt x="1281748" y="182220"/>
                  </a:cubicBezTo>
                  <a:cubicBezTo>
                    <a:pt x="1305254" y="86149"/>
                    <a:pt x="1232765" y="0"/>
                    <a:pt x="1140532" y="0"/>
                  </a:cubicBezTo>
                  <a:close/>
                </a:path>
              </a:pathLst>
            </a:custGeom>
            <a:grpFill/>
            <a:ln w="360" cap="flat">
              <a:noFill/>
              <a:prstDash val="solid"/>
              <a:miter/>
            </a:ln>
          </p:spPr>
          <p:txBody>
            <a:bodyPr rtlCol="0" anchor="ctr"/>
            <a:lstStyle/>
            <a:p>
              <a:endParaRPr lang="fi-FI" sz="900"/>
            </a:p>
          </p:txBody>
        </p:sp>
        <p:sp>
          <p:nvSpPr>
            <p:cNvPr id="98" name="Vapaamuotoinen: Muoto 97">
              <a:extLst>
                <a:ext uri="{FF2B5EF4-FFF2-40B4-BE49-F238E27FC236}">
                  <a16:creationId xmlns:a16="http://schemas.microsoft.com/office/drawing/2014/main" id="{8AFA280D-868C-0819-8D64-59D910C597CF}"/>
                </a:ext>
                <a:ext uri="{C183D7F6-B498-43B3-948B-1728B52AA6E4}">
                  <adec:decorative xmlns:adec="http://schemas.microsoft.com/office/drawing/2017/decorative" val="1"/>
                </a:ext>
              </a:extLst>
            </p:cNvPr>
            <p:cNvSpPr/>
            <p:nvPr/>
          </p:nvSpPr>
          <p:spPr>
            <a:xfrm>
              <a:off x="4013206" y="6131318"/>
              <a:ext cx="987070" cy="291353"/>
            </a:xfrm>
            <a:custGeom>
              <a:avLst/>
              <a:gdLst>
                <a:gd name="connsiteX0" fmla="*/ 145684 w 987070"/>
                <a:gd name="connsiteY0" fmla="*/ 291354 h 291353"/>
                <a:gd name="connsiteX1" fmla="*/ 839111 w 987070"/>
                <a:gd name="connsiteY1" fmla="*/ 291354 h 291353"/>
                <a:gd name="connsiteX2" fmla="*/ 982602 w 987070"/>
                <a:gd name="connsiteY2" fmla="*/ 182206 h 291353"/>
                <a:gd name="connsiteX3" fmla="*/ 841397 w 987070"/>
                <a:gd name="connsiteY3" fmla="*/ 0 h 291353"/>
                <a:gd name="connsiteX4" fmla="*/ 147970 w 987070"/>
                <a:gd name="connsiteY4" fmla="*/ 0 h 291353"/>
                <a:gd name="connsiteX5" fmla="*/ 4468 w 987070"/>
                <a:gd name="connsiteY5" fmla="*/ 109134 h 291353"/>
                <a:gd name="connsiteX6" fmla="*/ 145684 w 987070"/>
                <a:gd name="connsiteY6" fmla="*/ 291354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0" h="291353">
                  <a:moveTo>
                    <a:pt x="145684" y="291354"/>
                  </a:moveTo>
                  <a:lnTo>
                    <a:pt x="839111" y="291354"/>
                  </a:lnTo>
                  <a:cubicBezTo>
                    <a:pt x="906038" y="291354"/>
                    <a:pt x="966702" y="247214"/>
                    <a:pt x="982602" y="182206"/>
                  </a:cubicBezTo>
                  <a:cubicBezTo>
                    <a:pt x="1006108" y="86150"/>
                    <a:pt x="933634" y="0"/>
                    <a:pt x="841397" y="0"/>
                  </a:cubicBezTo>
                  <a:lnTo>
                    <a:pt x="147970" y="0"/>
                  </a:lnTo>
                  <a:cubicBezTo>
                    <a:pt x="81043" y="0"/>
                    <a:pt x="20380" y="44140"/>
                    <a:pt x="4468" y="109134"/>
                  </a:cubicBezTo>
                  <a:cubicBezTo>
                    <a:pt x="-19038" y="205204"/>
                    <a:pt x="53447" y="291354"/>
                    <a:pt x="145684" y="291354"/>
                  </a:cubicBezTo>
                  <a:close/>
                </a:path>
              </a:pathLst>
            </a:custGeom>
            <a:grpFill/>
            <a:ln w="360" cap="flat">
              <a:noFill/>
              <a:prstDash val="solid"/>
              <a:miter/>
            </a:ln>
          </p:spPr>
          <p:txBody>
            <a:bodyPr rtlCol="0" anchor="ctr"/>
            <a:lstStyle/>
            <a:p>
              <a:endParaRPr lang="fi-FI" sz="900"/>
            </a:p>
          </p:txBody>
        </p:sp>
        <p:sp>
          <p:nvSpPr>
            <p:cNvPr id="99" name="Vapaamuotoinen: Muoto 98">
              <a:extLst>
                <a:ext uri="{FF2B5EF4-FFF2-40B4-BE49-F238E27FC236}">
                  <a16:creationId xmlns:a16="http://schemas.microsoft.com/office/drawing/2014/main" id="{A34751A2-C90A-0E6C-D127-52540D059BF7}"/>
                </a:ext>
                <a:ext uri="{C183D7F6-B498-43B3-948B-1728B52AA6E4}">
                  <adec:decorative xmlns:adec="http://schemas.microsoft.com/office/drawing/2017/decorative" val="1"/>
                </a:ext>
              </a:extLst>
            </p:cNvPr>
            <p:cNvSpPr/>
            <p:nvPr/>
          </p:nvSpPr>
          <p:spPr>
            <a:xfrm>
              <a:off x="4796306" y="6684973"/>
              <a:ext cx="726301" cy="291354"/>
            </a:xfrm>
            <a:custGeom>
              <a:avLst/>
              <a:gdLst>
                <a:gd name="connsiteX0" fmla="*/ 580621 w 726301"/>
                <a:gd name="connsiteY0" fmla="*/ 0 h 291354"/>
                <a:gd name="connsiteX1" fmla="*/ 147960 w 726301"/>
                <a:gd name="connsiteY1" fmla="*/ 0 h 291354"/>
                <a:gd name="connsiteX2" fmla="*/ 4469 w 726301"/>
                <a:gd name="connsiteY2" fmla="*/ 109149 h 291354"/>
                <a:gd name="connsiteX3" fmla="*/ 145685 w 726301"/>
                <a:gd name="connsiteY3" fmla="*/ 291355 h 291354"/>
                <a:gd name="connsiteX4" fmla="*/ 578336 w 726301"/>
                <a:gd name="connsiteY4" fmla="*/ 291355 h 291354"/>
                <a:gd name="connsiteX5" fmla="*/ 721837 w 726301"/>
                <a:gd name="connsiteY5" fmla="*/ 182220 h 291354"/>
                <a:gd name="connsiteX6" fmla="*/ 580621 w 72630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4">
                  <a:moveTo>
                    <a:pt x="580621" y="0"/>
                  </a:moveTo>
                  <a:lnTo>
                    <a:pt x="147960" y="0"/>
                  </a:lnTo>
                  <a:cubicBezTo>
                    <a:pt x="81047" y="0"/>
                    <a:pt x="20369" y="44141"/>
                    <a:pt x="4469" y="109149"/>
                  </a:cubicBezTo>
                  <a:cubicBezTo>
                    <a:pt x="-19038" y="205219"/>
                    <a:pt x="53437" y="291355"/>
                    <a:pt x="145685" y="291355"/>
                  </a:cubicBezTo>
                  <a:lnTo>
                    <a:pt x="578336" y="291355"/>
                  </a:lnTo>
                  <a:cubicBezTo>
                    <a:pt x="645259" y="291355"/>
                    <a:pt x="705927" y="247214"/>
                    <a:pt x="721837" y="182220"/>
                  </a:cubicBezTo>
                  <a:cubicBezTo>
                    <a:pt x="745330" y="86150"/>
                    <a:pt x="672855" y="0"/>
                    <a:pt x="580621" y="0"/>
                  </a:cubicBezTo>
                  <a:close/>
                </a:path>
              </a:pathLst>
            </a:custGeom>
            <a:grpFill/>
            <a:ln w="360" cap="flat">
              <a:noFill/>
              <a:prstDash val="solid"/>
              <a:miter/>
            </a:ln>
          </p:spPr>
          <p:txBody>
            <a:bodyPr rtlCol="0" anchor="ctr"/>
            <a:lstStyle/>
            <a:p>
              <a:endParaRPr lang="fi-FI" sz="900"/>
            </a:p>
          </p:txBody>
        </p:sp>
        <p:sp>
          <p:nvSpPr>
            <p:cNvPr id="100" name="Vapaamuotoinen: Muoto 99">
              <a:extLst>
                <a:ext uri="{FF2B5EF4-FFF2-40B4-BE49-F238E27FC236}">
                  <a16:creationId xmlns:a16="http://schemas.microsoft.com/office/drawing/2014/main" id="{02C9CC09-8B58-D374-16A5-00785689AAE6}"/>
                </a:ext>
                <a:ext uri="{C183D7F6-B498-43B3-948B-1728B52AA6E4}">
                  <adec:decorative xmlns:adec="http://schemas.microsoft.com/office/drawing/2017/decorative" val="1"/>
                </a:ext>
              </a:extLst>
            </p:cNvPr>
            <p:cNvSpPr/>
            <p:nvPr/>
          </p:nvSpPr>
          <p:spPr>
            <a:xfrm>
              <a:off x="3211963" y="6684976"/>
              <a:ext cx="571450" cy="291358"/>
            </a:xfrm>
            <a:custGeom>
              <a:avLst/>
              <a:gdLst>
                <a:gd name="connsiteX0" fmla="*/ 145684 w 571450"/>
                <a:gd name="connsiteY0" fmla="*/ 291358 h 291358"/>
                <a:gd name="connsiteX1" fmla="*/ 423494 w 571450"/>
                <a:gd name="connsiteY1" fmla="*/ 291358 h 291358"/>
                <a:gd name="connsiteX2" fmla="*/ 566981 w 571450"/>
                <a:gd name="connsiteY2" fmla="*/ 182206 h 291358"/>
                <a:gd name="connsiteX3" fmla="*/ 425765 w 571450"/>
                <a:gd name="connsiteY3" fmla="*/ 0 h 291358"/>
                <a:gd name="connsiteX4" fmla="*/ 147970 w 571450"/>
                <a:gd name="connsiteY4" fmla="*/ 0 h 291358"/>
                <a:gd name="connsiteX5" fmla="*/ 4468 w 571450"/>
                <a:gd name="connsiteY5" fmla="*/ 109134 h 291358"/>
                <a:gd name="connsiteX6" fmla="*/ 145684 w 571450"/>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50" h="291358">
                  <a:moveTo>
                    <a:pt x="145684" y="291358"/>
                  </a:moveTo>
                  <a:lnTo>
                    <a:pt x="423494" y="291358"/>
                  </a:lnTo>
                  <a:cubicBezTo>
                    <a:pt x="490407" y="291358"/>
                    <a:pt x="551070" y="247214"/>
                    <a:pt x="566981" y="182206"/>
                  </a:cubicBezTo>
                  <a:cubicBezTo>
                    <a:pt x="590488" y="86139"/>
                    <a:pt x="518013" y="0"/>
                    <a:pt x="425765" y="0"/>
                  </a:cubicBezTo>
                  <a:lnTo>
                    <a:pt x="147970" y="0"/>
                  </a:lnTo>
                  <a:cubicBezTo>
                    <a:pt x="81046" y="0"/>
                    <a:pt x="20383" y="44141"/>
                    <a:pt x="4468" y="109134"/>
                  </a:cubicBezTo>
                  <a:cubicBezTo>
                    <a:pt x="-19038" y="205205"/>
                    <a:pt x="53450" y="291358"/>
                    <a:pt x="145684" y="291358"/>
                  </a:cubicBezTo>
                  <a:close/>
                </a:path>
              </a:pathLst>
            </a:custGeom>
            <a:grpFill/>
            <a:ln w="360" cap="flat">
              <a:noFill/>
              <a:prstDash val="solid"/>
              <a:miter/>
            </a:ln>
          </p:spPr>
          <p:txBody>
            <a:bodyPr rtlCol="0" anchor="ctr"/>
            <a:lstStyle/>
            <a:p>
              <a:endParaRPr lang="fi-FI" sz="900"/>
            </a:p>
          </p:txBody>
        </p:sp>
        <p:sp>
          <p:nvSpPr>
            <p:cNvPr id="101" name="Vapaamuotoinen: Muoto 100">
              <a:extLst>
                <a:ext uri="{FF2B5EF4-FFF2-40B4-BE49-F238E27FC236}">
                  <a16:creationId xmlns:a16="http://schemas.microsoft.com/office/drawing/2014/main" id="{55FF0BD7-B067-FE43-BF17-0E0D26660254}"/>
                </a:ext>
                <a:ext uri="{C183D7F6-B498-43B3-948B-1728B52AA6E4}">
                  <adec:decorative xmlns:adec="http://schemas.microsoft.com/office/drawing/2017/decorative" val="1"/>
                </a:ext>
              </a:extLst>
            </p:cNvPr>
            <p:cNvSpPr/>
            <p:nvPr/>
          </p:nvSpPr>
          <p:spPr>
            <a:xfrm>
              <a:off x="9382726" y="5580665"/>
              <a:ext cx="428654" cy="291354"/>
            </a:xfrm>
            <a:custGeom>
              <a:avLst/>
              <a:gdLst>
                <a:gd name="connsiteX0" fmla="*/ 145685 w 428654"/>
                <a:gd name="connsiteY0" fmla="*/ 291354 h 291354"/>
                <a:gd name="connsiteX1" fmla="*/ 280690 w 428654"/>
                <a:gd name="connsiteY1" fmla="*/ 291354 h 291354"/>
                <a:gd name="connsiteX2" fmla="*/ 424189 w 428654"/>
                <a:gd name="connsiteY2" fmla="*/ 182206 h 291354"/>
                <a:gd name="connsiteX3" fmla="*/ 282976 w 428654"/>
                <a:gd name="connsiteY3" fmla="*/ 0 h 291354"/>
                <a:gd name="connsiteX4" fmla="*/ 147956 w 428654"/>
                <a:gd name="connsiteY4" fmla="*/ 0 h 291354"/>
                <a:gd name="connsiteX5" fmla="*/ 4468 w 428654"/>
                <a:gd name="connsiteY5" fmla="*/ 109134 h 291354"/>
                <a:gd name="connsiteX6" fmla="*/ 145685 w 428654"/>
                <a:gd name="connsiteY6" fmla="*/ 291354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4" h="291354">
                  <a:moveTo>
                    <a:pt x="145685" y="291354"/>
                  </a:moveTo>
                  <a:lnTo>
                    <a:pt x="280690" y="291354"/>
                  </a:lnTo>
                  <a:cubicBezTo>
                    <a:pt x="347614" y="291354"/>
                    <a:pt x="408277" y="247214"/>
                    <a:pt x="424189" y="182206"/>
                  </a:cubicBezTo>
                  <a:cubicBezTo>
                    <a:pt x="447685" y="86150"/>
                    <a:pt x="375210" y="0"/>
                    <a:pt x="282976" y="0"/>
                  </a:cubicBezTo>
                  <a:lnTo>
                    <a:pt x="147956" y="0"/>
                  </a:lnTo>
                  <a:cubicBezTo>
                    <a:pt x="81043" y="0"/>
                    <a:pt x="20380" y="44140"/>
                    <a:pt x="4468" y="109134"/>
                  </a:cubicBezTo>
                  <a:cubicBezTo>
                    <a:pt x="-19038" y="205205"/>
                    <a:pt x="53451" y="291354"/>
                    <a:pt x="145685" y="291354"/>
                  </a:cubicBezTo>
                  <a:close/>
                </a:path>
              </a:pathLst>
            </a:custGeom>
            <a:grpFill/>
            <a:ln w="360" cap="flat">
              <a:noFill/>
              <a:prstDash val="solid"/>
              <a:miter/>
            </a:ln>
          </p:spPr>
          <p:txBody>
            <a:bodyPr rtlCol="0" anchor="ctr"/>
            <a:lstStyle/>
            <a:p>
              <a:endParaRPr lang="fi-FI" sz="900"/>
            </a:p>
          </p:txBody>
        </p:sp>
        <p:sp>
          <p:nvSpPr>
            <p:cNvPr id="102" name="Vapaamuotoinen: Muoto 101">
              <a:extLst>
                <a:ext uri="{FF2B5EF4-FFF2-40B4-BE49-F238E27FC236}">
                  <a16:creationId xmlns:a16="http://schemas.microsoft.com/office/drawing/2014/main" id="{42FD7B4C-1486-D0C6-2A6C-7569358C8732}"/>
                </a:ext>
                <a:ext uri="{C183D7F6-B498-43B3-948B-1728B52AA6E4}">
                  <adec:decorative xmlns:adec="http://schemas.microsoft.com/office/drawing/2017/decorative" val="1"/>
                </a:ext>
              </a:extLst>
            </p:cNvPr>
            <p:cNvSpPr/>
            <p:nvPr/>
          </p:nvSpPr>
          <p:spPr>
            <a:xfrm>
              <a:off x="8102030" y="6131315"/>
              <a:ext cx="718137" cy="291357"/>
            </a:xfrm>
            <a:custGeom>
              <a:avLst/>
              <a:gdLst>
                <a:gd name="connsiteX0" fmla="*/ 572454 w 718137"/>
                <a:gd name="connsiteY0" fmla="*/ 0 h 291357"/>
                <a:gd name="connsiteX1" fmla="*/ 147956 w 718137"/>
                <a:gd name="connsiteY1" fmla="*/ 0 h 291357"/>
                <a:gd name="connsiteX2" fmla="*/ 4469 w 718137"/>
                <a:gd name="connsiteY2" fmla="*/ 109138 h 291357"/>
                <a:gd name="connsiteX3" fmla="*/ 145685 w 718137"/>
                <a:gd name="connsiteY3" fmla="*/ 291357 h 291357"/>
                <a:gd name="connsiteX4" fmla="*/ 570182 w 718137"/>
                <a:gd name="connsiteY4" fmla="*/ 291357 h 291357"/>
                <a:gd name="connsiteX5" fmla="*/ 713669 w 718137"/>
                <a:gd name="connsiteY5" fmla="*/ 182220 h 291357"/>
                <a:gd name="connsiteX6" fmla="*/ 572454 w 718137"/>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7" h="291357">
                  <a:moveTo>
                    <a:pt x="572454" y="0"/>
                  </a:moveTo>
                  <a:lnTo>
                    <a:pt x="147956" y="0"/>
                  </a:lnTo>
                  <a:cubicBezTo>
                    <a:pt x="81044" y="0"/>
                    <a:pt x="20380" y="44144"/>
                    <a:pt x="4469" y="109138"/>
                  </a:cubicBezTo>
                  <a:cubicBezTo>
                    <a:pt x="-19038" y="205208"/>
                    <a:pt x="53437" y="291357"/>
                    <a:pt x="145685" y="291357"/>
                  </a:cubicBezTo>
                  <a:lnTo>
                    <a:pt x="570182" y="291357"/>
                  </a:lnTo>
                  <a:cubicBezTo>
                    <a:pt x="637095" y="291357"/>
                    <a:pt x="697759" y="247217"/>
                    <a:pt x="713669" y="182220"/>
                  </a:cubicBezTo>
                  <a:cubicBezTo>
                    <a:pt x="737176" y="86153"/>
                    <a:pt x="664691" y="0"/>
                    <a:pt x="572454" y="0"/>
                  </a:cubicBezTo>
                  <a:close/>
                </a:path>
              </a:pathLst>
            </a:custGeom>
            <a:grpFill/>
            <a:ln w="360" cap="flat">
              <a:noFill/>
              <a:prstDash val="solid"/>
              <a:miter/>
            </a:ln>
          </p:spPr>
          <p:txBody>
            <a:bodyPr rtlCol="0" anchor="ctr"/>
            <a:lstStyle/>
            <a:p>
              <a:endParaRPr lang="fi-FI" sz="900"/>
            </a:p>
          </p:txBody>
        </p:sp>
        <p:sp>
          <p:nvSpPr>
            <p:cNvPr id="103" name="Vapaamuotoinen: Muoto 102">
              <a:extLst>
                <a:ext uri="{FF2B5EF4-FFF2-40B4-BE49-F238E27FC236}">
                  <a16:creationId xmlns:a16="http://schemas.microsoft.com/office/drawing/2014/main" id="{D7EAAE51-AE93-F93B-F356-8DD732E80A52}"/>
                </a:ext>
                <a:ext uri="{C183D7F6-B498-43B3-948B-1728B52AA6E4}">
                  <adec:decorative xmlns:adec="http://schemas.microsoft.com/office/drawing/2017/decorative" val="1"/>
                </a:ext>
              </a:extLst>
            </p:cNvPr>
            <p:cNvSpPr/>
            <p:nvPr/>
          </p:nvSpPr>
          <p:spPr>
            <a:xfrm>
              <a:off x="6778203" y="5580662"/>
              <a:ext cx="811832" cy="291354"/>
            </a:xfrm>
            <a:custGeom>
              <a:avLst/>
              <a:gdLst>
                <a:gd name="connsiteX0" fmla="*/ 666149 w 811832"/>
                <a:gd name="connsiteY0" fmla="*/ 0 h 291354"/>
                <a:gd name="connsiteX1" fmla="*/ 147970 w 811832"/>
                <a:gd name="connsiteY1" fmla="*/ 0 h 291354"/>
                <a:gd name="connsiteX2" fmla="*/ 4469 w 811832"/>
                <a:gd name="connsiteY2" fmla="*/ 109148 h 291354"/>
                <a:gd name="connsiteX3" fmla="*/ 145685 w 811832"/>
                <a:gd name="connsiteY3" fmla="*/ 291354 h 291354"/>
                <a:gd name="connsiteX4" fmla="*/ 663863 w 811832"/>
                <a:gd name="connsiteY4" fmla="*/ 291354 h 291354"/>
                <a:gd name="connsiteX5" fmla="*/ 807364 w 811832"/>
                <a:gd name="connsiteY5" fmla="*/ 182220 h 291354"/>
                <a:gd name="connsiteX6" fmla="*/ 666149 w 811832"/>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2" h="291354">
                  <a:moveTo>
                    <a:pt x="666149" y="0"/>
                  </a:moveTo>
                  <a:lnTo>
                    <a:pt x="147970" y="0"/>
                  </a:lnTo>
                  <a:cubicBezTo>
                    <a:pt x="81043" y="0"/>
                    <a:pt x="20369" y="44140"/>
                    <a:pt x="4469" y="109148"/>
                  </a:cubicBezTo>
                  <a:cubicBezTo>
                    <a:pt x="-19038" y="205205"/>
                    <a:pt x="53437" y="291354"/>
                    <a:pt x="145685" y="291354"/>
                  </a:cubicBezTo>
                  <a:lnTo>
                    <a:pt x="663863" y="291354"/>
                  </a:lnTo>
                  <a:cubicBezTo>
                    <a:pt x="730787" y="291354"/>
                    <a:pt x="791453" y="247214"/>
                    <a:pt x="807364" y="182220"/>
                  </a:cubicBezTo>
                  <a:cubicBezTo>
                    <a:pt x="830871" y="86149"/>
                    <a:pt x="758383" y="0"/>
                    <a:pt x="666149" y="0"/>
                  </a:cubicBezTo>
                  <a:close/>
                </a:path>
              </a:pathLst>
            </a:custGeom>
            <a:grpFill/>
            <a:ln w="360" cap="flat">
              <a:noFill/>
              <a:prstDash val="solid"/>
              <a:miter/>
            </a:ln>
          </p:spPr>
          <p:txBody>
            <a:bodyPr rtlCol="0" anchor="ctr"/>
            <a:lstStyle/>
            <a:p>
              <a:endParaRPr lang="fi-FI" sz="900"/>
            </a:p>
          </p:txBody>
        </p:sp>
        <p:sp>
          <p:nvSpPr>
            <p:cNvPr id="104" name="Vapaamuotoinen: Muoto 103">
              <a:extLst>
                <a:ext uri="{FF2B5EF4-FFF2-40B4-BE49-F238E27FC236}">
                  <a16:creationId xmlns:a16="http://schemas.microsoft.com/office/drawing/2014/main" id="{35D784F2-ED5C-29E9-61E4-A78129306EA8}"/>
                </a:ext>
                <a:ext uri="{C183D7F6-B498-43B3-948B-1728B52AA6E4}">
                  <adec:decorative xmlns:adec="http://schemas.microsoft.com/office/drawing/2017/decorative" val="1"/>
                </a:ext>
              </a:extLst>
            </p:cNvPr>
            <p:cNvSpPr/>
            <p:nvPr/>
          </p:nvSpPr>
          <p:spPr>
            <a:xfrm>
              <a:off x="5652745" y="6131318"/>
              <a:ext cx="809219" cy="291353"/>
            </a:xfrm>
            <a:custGeom>
              <a:avLst/>
              <a:gdLst>
                <a:gd name="connsiteX0" fmla="*/ 145684 w 809219"/>
                <a:gd name="connsiteY0" fmla="*/ 291354 h 291353"/>
                <a:gd name="connsiteX1" fmla="*/ 661249 w 809219"/>
                <a:gd name="connsiteY1" fmla="*/ 291354 h 291353"/>
                <a:gd name="connsiteX2" fmla="*/ 804751 w 809219"/>
                <a:gd name="connsiteY2" fmla="*/ 182206 h 291353"/>
                <a:gd name="connsiteX3" fmla="*/ 663535 w 809219"/>
                <a:gd name="connsiteY3" fmla="*/ 0 h 291353"/>
                <a:gd name="connsiteX4" fmla="*/ 147970 w 809219"/>
                <a:gd name="connsiteY4" fmla="*/ 0 h 291353"/>
                <a:gd name="connsiteX5" fmla="*/ 4468 w 809219"/>
                <a:gd name="connsiteY5" fmla="*/ 109134 h 291353"/>
                <a:gd name="connsiteX6" fmla="*/ 145684 w 809219"/>
                <a:gd name="connsiteY6" fmla="*/ 291354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9" h="291353">
                  <a:moveTo>
                    <a:pt x="145684" y="291354"/>
                  </a:moveTo>
                  <a:lnTo>
                    <a:pt x="661249" y="291354"/>
                  </a:lnTo>
                  <a:cubicBezTo>
                    <a:pt x="728172" y="291354"/>
                    <a:pt x="788851" y="247214"/>
                    <a:pt x="804751" y="182206"/>
                  </a:cubicBezTo>
                  <a:cubicBezTo>
                    <a:pt x="828257" y="86150"/>
                    <a:pt x="755768" y="0"/>
                    <a:pt x="663535" y="0"/>
                  </a:cubicBezTo>
                  <a:lnTo>
                    <a:pt x="147970" y="0"/>
                  </a:lnTo>
                  <a:cubicBezTo>
                    <a:pt x="81047" y="0"/>
                    <a:pt x="20383" y="44140"/>
                    <a:pt x="4468" y="109134"/>
                  </a:cubicBezTo>
                  <a:cubicBezTo>
                    <a:pt x="-19038" y="205204"/>
                    <a:pt x="53451" y="291354"/>
                    <a:pt x="145684" y="291354"/>
                  </a:cubicBezTo>
                  <a:close/>
                </a:path>
              </a:pathLst>
            </a:custGeom>
            <a:grpFill/>
            <a:ln w="360" cap="flat">
              <a:noFill/>
              <a:prstDash val="solid"/>
              <a:miter/>
            </a:ln>
          </p:spPr>
          <p:txBody>
            <a:bodyPr rtlCol="0" anchor="ctr"/>
            <a:lstStyle/>
            <a:p>
              <a:endParaRPr lang="fi-FI" sz="900"/>
            </a:p>
          </p:txBody>
        </p:sp>
        <p:sp>
          <p:nvSpPr>
            <p:cNvPr id="105" name="Vapaamuotoinen: Muoto 104">
              <a:extLst>
                <a:ext uri="{FF2B5EF4-FFF2-40B4-BE49-F238E27FC236}">
                  <a16:creationId xmlns:a16="http://schemas.microsoft.com/office/drawing/2014/main" id="{2F1B975D-E06A-19A1-C34C-A84E70F87507}"/>
                </a:ext>
                <a:ext uri="{C183D7F6-B498-43B3-948B-1728B52AA6E4}">
                  <adec:decorative xmlns:adec="http://schemas.microsoft.com/office/drawing/2017/decorative" val="1"/>
                </a:ext>
              </a:extLst>
            </p:cNvPr>
            <p:cNvSpPr/>
            <p:nvPr/>
          </p:nvSpPr>
          <p:spPr>
            <a:xfrm>
              <a:off x="7218172" y="6684973"/>
              <a:ext cx="545148" cy="291354"/>
            </a:xfrm>
            <a:custGeom>
              <a:avLst/>
              <a:gdLst>
                <a:gd name="connsiteX0" fmla="*/ 399466 w 545148"/>
                <a:gd name="connsiteY0" fmla="*/ 0 h 291354"/>
                <a:gd name="connsiteX1" fmla="*/ 147970 w 545148"/>
                <a:gd name="connsiteY1" fmla="*/ 0 h 291354"/>
                <a:gd name="connsiteX2" fmla="*/ 4468 w 545148"/>
                <a:gd name="connsiteY2" fmla="*/ 109149 h 291354"/>
                <a:gd name="connsiteX3" fmla="*/ 145685 w 545148"/>
                <a:gd name="connsiteY3" fmla="*/ 291355 h 291354"/>
                <a:gd name="connsiteX4" fmla="*/ 397191 w 545148"/>
                <a:gd name="connsiteY4" fmla="*/ 291355 h 291354"/>
                <a:gd name="connsiteX5" fmla="*/ 540681 w 545148"/>
                <a:gd name="connsiteY5" fmla="*/ 182220 h 291354"/>
                <a:gd name="connsiteX6" fmla="*/ 399466 w 545148"/>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8" h="291354">
                  <a:moveTo>
                    <a:pt x="399466" y="0"/>
                  </a:moveTo>
                  <a:lnTo>
                    <a:pt x="147970" y="0"/>
                  </a:lnTo>
                  <a:cubicBezTo>
                    <a:pt x="81043" y="0"/>
                    <a:pt x="20380" y="44141"/>
                    <a:pt x="4468" y="109149"/>
                  </a:cubicBezTo>
                  <a:cubicBezTo>
                    <a:pt x="-19038" y="205219"/>
                    <a:pt x="53447" y="291355"/>
                    <a:pt x="145685" y="291355"/>
                  </a:cubicBezTo>
                  <a:lnTo>
                    <a:pt x="397191" y="291355"/>
                  </a:lnTo>
                  <a:cubicBezTo>
                    <a:pt x="464103" y="291355"/>
                    <a:pt x="524767" y="247214"/>
                    <a:pt x="540681" y="182220"/>
                  </a:cubicBezTo>
                  <a:cubicBezTo>
                    <a:pt x="564185" y="86150"/>
                    <a:pt x="491699" y="0"/>
                    <a:pt x="399466" y="0"/>
                  </a:cubicBezTo>
                  <a:close/>
                </a:path>
              </a:pathLst>
            </a:custGeom>
            <a:grpFill/>
            <a:ln w="360" cap="flat">
              <a:noFill/>
              <a:prstDash val="solid"/>
              <a:miter/>
            </a:ln>
          </p:spPr>
          <p:txBody>
            <a:bodyPr rtlCol="0" anchor="ctr"/>
            <a:lstStyle/>
            <a:p>
              <a:endParaRPr lang="fi-FI" sz="900"/>
            </a:p>
          </p:txBody>
        </p:sp>
        <p:sp>
          <p:nvSpPr>
            <p:cNvPr id="106" name="Vapaamuotoinen: Muoto 105">
              <a:extLst>
                <a:ext uri="{FF2B5EF4-FFF2-40B4-BE49-F238E27FC236}">
                  <a16:creationId xmlns:a16="http://schemas.microsoft.com/office/drawing/2014/main" id="{E9D23CA8-C0AC-7214-AB6B-C99DE84C8CF7}"/>
                </a:ext>
                <a:ext uri="{C183D7F6-B498-43B3-948B-1728B52AA6E4}">
                  <adec:decorative xmlns:adec="http://schemas.microsoft.com/office/drawing/2017/decorative" val="1"/>
                </a:ext>
              </a:extLst>
            </p:cNvPr>
            <p:cNvSpPr/>
            <p:nvPr/>
          </p:nvSpPr>
          <p:spPr>
            <a:xfrm>
              <a:off x="10960637" y="6133222"/>
              <a:ext cx="298363" cy="291358"/>
            </a:xfrm>
            <a:custGeom>
              <a:avLst/>
              <a:gdLst>
                <a:gd name="connsiteX0" fmla="*/ 152678 w 298363"/>
                <a:gd name="connsiteY0" fmla="*/ 0 h 291358"/>
                <a:gd name="connsiteX1" fmla="*/ 147956 w 298363"/>
                <a:gd name="connsiteY1" fmla="*/ 0 h 291358"/>
                <a:gd name="connsiteX2" fmla="*/ 4469 w 298363"/>
                <a:gd name="connsiteY2" fmla="*/ 109149 h 291358"/>
                <a:gd name="connsiteX3" fmla="*/ 145684 w 298363"/>
                <a:gd name="connsiteY3" fmla="*/ 291358 h 291358"/>
                <a:gd name="connsiteX4" fmla="*/ 150393 w 298363"/>
                <a:gd name="connsiteY4" fmla="*/ 291358 h 291358"/>
                <a:gd name="connsiteX5" fmla="*/ 293895 w 298363"/>
                <a:gd name="connsiteY5" fmla="*/ 182221 h 291358"/>
                <a:gd name="connsiteX6" fmla="*/ 152678 w 298363"/>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3" h="291358">
                  <a:moveTo>
                    <a:pt x="152678" y="0"/>
                  </a:moveTo>
                  <a:lnTo>
                    <a:pt x="147956" y="0"/>
                  </a:lnTo>
                  <a:cubicBezTo>
                    <a:pt x="81043" y="0"/>
                    <a:pt x="20379" y="44141"/>
                    <a:pt x="4469" y="109149"/>
                  </a:cubicBezTo>
                  <a:cubicBezTo>
                    <a:pt x="-19038" y="205219"/>
                    <a:pt x="53447" y="291358"/>
                    <a:pt x="145684" y="291358"/>
                  </a:cubicBezTo>
                  <a:lnTo>
                    <a:pt x="150393" y="291358"/>
                  </a:lnTo>
                  <a:cubicBezTo>
                    <a:pt x="217320" y="291358"/>
                    <a:pt x="277983" y="247214"/>
                    <a:pt x="293895" y="182221"/>
                  </a:cubicBezTo>
                  <a:cubicBezTo>
                    <a:pt x="317401" y="86150"/>
                    <a:pt x="244916" y="0"/>
                    <a:pt x="152678" y="0"/>
                  </a:cubicBezTo>
                  <a:close/>
                </a:path>
              </a:pathLst>
            </a:custGeom>
            <a:grpFill/>
            <a:ln w="360" cap="flat">
              <a:noFill/>
              <a:prstDash val="solid"/>
              <a:miter/>
            </a:ln>
          </p:spPr>
          <p:txBody>
            <a:bodyPr rtlCol="0" anchor="ctr"/>
            <a:lstStyle/>
            <a:p>
              <a:endParaRPr lang="fi-FI" sz="900"/>
            </a:p>
          </p:txBody>
        </p:sp>
        <p:sp>
          <p:nvSpPr>
            <p:cNvPr id="107" name="Vapaamuotoinen: Muoto 106">
              <a:extLst>
                <a:ext uri="{FF2B5EF4-FFF2-40B4-BE49-F238E27FC236}">
                  <a16:creationId xmlns:a16="http://schemas.microsoft.com/office/drawing/2014/main" id="{AD239B08-22AB-667F-5F5A-EDD23269A21F}"/>
                </a:ext>
                <a:ext uri="{C183D7F6-B498-43B3-948B-1728B52AA6E4}">
                  <adec:decorative xmlns:adec="http://schemas.microsoft.com/office/drawing/2017/decorative" val="1"/>
                </a:ext>
              </a:extLst>
            </p:cNvPr>
            <p:cNvSpPr/>
            <p:nvPr/>
          </p:nvSpPr>
          <p:spPr>
            <a:xfrm>
              <a:off x="509909" y="2837572"/>
              <a:ext cx="1432537" cy="291357"/>
            </a:xfrm>
            <a:custGeom>
              <a:avLst/>
              <a:gdLst>
                <a:gd name="connsiteX0" fmla="*/ 1288629 w 1432537"/>
                <a:gd name="connsiteY0" fmla="*/ 0 h 291357"/>
                <a:gd name="connsiteX1" fmla="*/ 143923 w 1432537"/>
                <a:gd name="connsiteY1" fmla="*/ 0 h 291357"/>
                <a:gd name="connsiteX2" fmla="*/ 0 w 1432537"/>
                <a:gd name="connsiteY2" fmla="*/ 143908 h 291357"/>
                <a:gd name="connsiteX3" fmla="*/ 0 w 1432537"/>
                <a:gd name="connsiteY3" fmla="*/ 147450 h 291357"/>
                <a:gd name="connsiteX4" fmla="*/ 143923 w 1432537"/>
                <a:gd name="connsiteY4" fmla="*/ 291358 h 291357"/>
                <a:gd name="connsiteX5" fmla="*/ 1288629 w 1432537"/>
                <a:gd name="connsiteY5" fmla="*/ 291358 h 291357"/>
                <a:gd name="connsiteX6" fmla="*/ 1432537 w 1432537"/>
                <a:gd name="connsiteY6" fmla="*/ 147450 h 291357"/>
                <a:gd name="connsiteX7" fmla="*/ 1432537 w 1432537"/>
                <a:gd name="connsiteY7" fmla="*/ 143908 h 291357"/>
                <a:gd name="connsiteX8" fmla="*/ 1288629 w 1432537"/>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7">
                  <a:moveTo>
                    <a:pt x="1288629" y="0"/>
                  </a:moveTo>
                  <a:lnTo>
                    <a:pt x="143923" y="0"/>
                  </a:lnTo>
                  <a:cubicBezTo>
                    <a:pt x="64436" y="0"/>
                    <a:pt x="0" y="64436"/>
                    <a:pt x="0" y="143908"/>
                  </a:cubicBezTo>
                  <a:lnTo>
                    <a:pt x="0" y="147450"/>
                  </a:lnTo>
                  <a:cubicBezTo>
                    <a:pt x="0" y="226933"/>
                    <a:pt x="64436" y="291358"/>
                    <a:pt x="143923" y="291358"/>
                  </a:cubicBezTo>
                  <a:lnTo>
                    <a:pt x="1288629" y="291358"/>
                  </a:lnTo>
                  <a:cubicBezTo>
                    <a:pt x="1368116" y="291358"/>
                    <a:pt x="1432537" y="226933"/>
                    <a:pt x="1432537" y="147450"/>
                  </a:cubicBezTo>
                  <a:lnTo>
                    <a:pt x="1432537" y="143908"/>
                  </a:lnTo>
                  <a:cubicBezTo>
                    <a:pt x="1432537" y="64436"/>
                    <a:pt x="1368116" y="0"/>
                    <a:pt x="1288629" y="0"/>
                  </a:cubicBezTo>
                  <a:close/>
                </a:path>
              </a:pathLst>
            </a:custGeom>
            <a:grpFill/>
            <a:ln w="360" cap="flat">
              <a:noFill/>
              <a:prstDash val="solid"/>
              <a:miter/>
            </a:ln>
          </p:spPr>
          <p:txBody>
            <a:bodyPr rtlCol="0" anchor="ctr"/>
            <a:lstStyle/>
            <a:p>
              <a:endParaRPr lang="fi-FI" sz="900"/>
            </a:p>
          </p:txBody>
        </p:sp>
        <p:sp>
          <p:nvSpPr>
            <p:cNvPr id="108" name="Vapaamuotoinen: Muoto 107">
              <a:extLst>
                <a:ext uri="{FF2B5EF4-FFF2-40B4-BE49-F238E27FC236}">
                  <a16:creationId xmlns:a16="http://schemas.microsoft.com/office/drawing/2014/main" id="{3C5D887D-EA2F-E5B5-AC03-75B26958D391}"/>
                </a:ext>
                <a:ext uri="{C183D7F6-B498-43B3-948B-1728B52AA6E4}">
                  <adec:decorative xmlns:adec="http://schemas.microsoft.com/office/drawing/2017/decorative" val="1"/>
                </a:ext>
              </a:extLst>
            </p:cNvPr>
            <p:cNvSpPr/>
            <p:nvPr/>
          </p:nvSpPr>
          <p:spPr>
            <a:xfrm>
              <a:off x="509914" y="3384549"/>
              <a:ext cx="1048446" cy="291353"/>
            </a:xfrm>
            <a:custGeom>
              <a:avLst/>
              <a:gdLst>
                <a:gd name="connsiteX0" fmla="*/ 902763 w 1048446"/>
                <a:gd name="connsiteY0" fmla="*/ 0 h 291353"/>
                <a:gd name="connsiteX1" fmla="*/ 147956 w 1048446"/>
                <a:gd name="connsiteY1" fmla="*/ 0 h 291353"/>
                <a:gd name="connsiteX2" fmla="*/ 4469 w 1048446"/>
                <a:gd name="connsiteY2" fmla="*/ 109148 h 291353"/>
                <a:gd name="connsiteX3" fmla="*/ 145685 w 1048446"/>
                <a:gd name="connsiteY3" fmla="*/ 291354 h 291353"/>
                <a:gd name="connsiteX4" fmla="*/ 900477 w 1048446"/>
                <a:gd name="connsiteY4" fmla="*/ 291354 h 291353"/>
                <a:gd name="connsiteX5" fmla="*/ 1043978 w 1048446"/>
                <a:gd name="connsiteY5" fmla="*/ 182220 h 291353"/>
                <a:gd name="connsiteX6" fmla="*/ 902763 w 1048446"/>
                <a:gd name="connsiteY6"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6" h="291353">
                  <a:moveTo>
                    <a:pt x="902763" y="0"/>
                  </a:moveTo>
                  <a:lnTo>
                    <a:pt x="147956" y="0"/>
                  </a:lnTo>
                  <a:cubicBezTo>
                    <a:pt x="81033" y="0"/>
                    <a:pt x="20369" y="44140"/>
                    <a:pt x="4469" y="109148"/>
                  </a:cubicBezTo>
                  <a:cubicBezTo>
                    <a:pt x="-19038" y="205219"/>
                    <a:pt x="53437" y="291354"/>
                    <a:pt x="145685" y="291354"/>
                  </a:cubicBezTo>
                  <a:lnTo>
                    <a:pt x="900477" y="291354"/>
                  </a:lnTo>
                  <a:cubicBezTo>
                    <a:pt x="967400" y="291354"/>
                    <a:pt x="1028067" y="247214"/>
                    <a:pt x="1043978" y="182220"/>
                  </a:cubicBezTo>
                  <a:cubicBezTo>
                    <a:pt x="1067485" y="86149"/>
                    <a:pt x="994996" y="0"/>
                    <a:pt x="902763" y="0"/>
                  </a:cubicBezTo>
                  <a:close/>
                </a:path>
              </a:pathLst>
            </a:custGeom>
            <a:grpFill/>
            <a:ln w="360" cap="flat">
              <a:noFill/>
              <a:prstDash val="solid"/>
              <a:miter/>
            </a:ln>
          </p:spPr>
          <p:txBody>
            <a:bodyPr rtlCol="0" anchor="ctr"/>
            <a:lstStyle/>
            <a:p>
              <a:endParaRPr lang="fi-FI" sz="900"/>
            </a:p>
          </p:txBody>
        </p:sp>
        <p:sp>
          <p:nvSpPr>
            <p:cNvPr id="109" name="Vapaamuotoinen: Muoto 108">
              <a:extLst>
                <a:ext uri="{FF2B5EF4-FFF2-40B4-BE49-F238E27FC236}">
                  <a16:creationId xmlns:a16="http://schemas.microsoft.com/office/drawing/2014/main" id="{FEC02CB7-7DC4-73CC-824F-5DF00B2A42DE}"/>
                </a:ext>
                <a:ext uri="{C183D7F6-B498-43B3-948B-1728B52AA6E4}">
                  <adec:decorative xmlns:adec="http://schemas.microsoft.com/office/drawing/2017/decorative" val="1"/>
                </a:ext>
              </a:extLst>
            </p:cNvPr>
            <p:cNvSpPr/>
            <p:nvPr/>
          </p:nvSpPr>
          <p:spPr>
            <a:xfrm>
              <a:off x="509912" y="3936566"/>
              <a:ext cx="571448" cy="291354"/>
            </a:xfrm>
            <a:custGeom>
              <a:avLst/>
              <a:gdLst>
                <a:gd name="connsiteX0" fmla="*/ 145683 w 571448"/>
                <a:gd name="connsiteY0" fmla="*/ 291354 h 291354"/>
                <a:gd name="connsiteX1" fmla="*/ 423478 w 571448"/>
                <a:gd name="connsiteY1" fmla="*/ 291354 h 291354"/>
                <a:gd name="connsiteX2" fmla="*/ 566980 w 571448"/>
                <a:gd name="connsiteY2" fmla="*/ 182206 h 291354"/>
                <a:gd name="connsiteX3" fmla="*/ 425764 w 571448"/>
                <a:gd name="connsiteY3" fmla="*/ 0 h 291354"/>
                <a:gd name="connsiteX4" fmla="*/ 147958 w 571448"/>
                <a:gd name="connsiteY4" fmla="*/ 0 h 291354"/>
                <a:gd name="connsiteX5" fmla="*/ 4467 w 571448"/>
                <a:gd name="connsiteY5" fmla="*/ 109134 h 291354"/>
                <a:gd name="connsiteX6" fmla="*/ 145683 w 571448"/>
                <a:gd name="connsiteY6" fmla="*/ 291354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8" h="291354">
                  <a:moveTo>
                    <a:pt x="145683" y="291354"/>
                  </a:moveTo>
                  <a:lnTo>
                    <a:pt x="423478" y="291354"/>
                  </a:lnTo>
                  <a:cubicBezTo>
                    <a:pt x="490406" y="291354"/>
                    <a:pt x="551069" y="247214"/>
                    <a:pt x="566980" y="182206"/>
                  </a:cubicBezTo>
                  <a:cubicBezTo>
                    <a:pt x="590487" y="86150"/>
                    <a:pt x="518002" y="0"/>
                    <a:pt x="425764" y="0"/>
                  </a:cubicBezTo>
                  <a:lnTo>
                    <a:pt x="147958" y="0"/>
                  </a:lnTo>
                  <a:cubicBezTo>
                    <a:pt x="81045" y="0"/>
                    <a:pt x="20382" y="44140"/>
                    <a:pt x="4467" y="109134"/>
                  </a:cubicBezTo>
                  <a:cubicBezTo>
                    <a:pt x="-19036" y="205205"/>
                    <a:pt x="53450" y="291354"/>
                    <a:pt x="145683" y="291354"/>
                  </a:cubicBezTo>
                  <a:close/>
                </a:path>
              </a:pathLst>
            </a:custGeom>
            <a:grpFill/>
            <a:ln w="360" cap="flat">
              <a:noFill/>
              <a:prstDash val="solid"/>
              <a:miter/>
            </a:ln>
          </p:spPr>
          <p:txBody>
            <a:bodyPr rtlCol="0" anchor="ctr"/>
            <a:lstStyle/>
            <a:p>
              <a:endParaRPr lang="fi-FI" sz="900"/>
            </a:p>
          </p:txBody>
        </p:sp>
        <p:sp>
          <p:nvSpPr>
            <p:cNvPr id="110" name="Vapaamuotoinen: Muoto 109">
              <a:extLst>
                <a:ext uri="{FF2B5EF4-FFF2-40B4-BE49-F238E27FC236}">
                  <a16:creationId xmlns:a16="http://schemas.microsoft.com/office/drawing/2014/main" id="{40ABFA00-F9B5-A1C5-51FA-E6A57DE3A009}"/>
                </a:ext>
                <a:ext uri="{C183D7F6-B498-43B3-948B-1728B52AA6E4}">
                  <adec:decorative xmlns:adec="http://schemas.microsoft.com/office/drawing/2017/decorative" val="1"/>
                </a:ext>
              </a:extLst>
            </p:cNvPr>
            <p:cNvSpPr/>
            <p:nvPr/>
          </p:nvSpPr>
          <p:spPr>
            <a:xfrm>
              <a:off x="509912" y="4488576"/>
              <a:ext cx="726304" cy="291357"/>
            </a:xfrm>
            <a:custGeom>
              <a:avLst/>
              <a:gdLst>
                <a:gd name="connsiteX0" fmla="*/ 580620 w 726304"/>
                <a:gd name="connsiteY0" fmla="*/ 0 h 291357"/>
                <a:gd name="connsiteX1" fmla="*/ 147958 w 726304"/>
                <a:gd name="connsiteY1" fmla="*/ 0 h 291357"/>
                <a:gd name="connsiteX2" fmla="*/ 4467 w 726304"/>
                <a:gd name="connsiteY2" fmla="*/ 109152 h 291357"/>
                <a:gd name="connsiteX3" fmla="*/ 145683 w 726304"/>
                <a:gd name="connsiteY3" fmla="*/ 291358 h 291357"/>
                <a:gd name="connsiteX4" fmla="*/ 578334 w 726304"/>
                <a:gd name="connsiteY4" fmla="*/ 291358 h 291357"/>
                <a:gd name="connsiteX5" fmla="*/ 721836 w 726304"/>
                <a:gd name="connsiteY5" fmla="*/ 182220 h 291357"/>
                <a:gd name="connsiteX6" fmla="*/ 580620 w 726304"/>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4" h="291357">
                  <a:moveTo>
                    <a:pt x="580620" y="0"/>
                  </a:moveTo>
                  <a:lnTo>
                    <a:pt x="147958" y="0"/>
                  </a:lnTo>
                  <a:cubicBezTo>
                    <a:pt x="81045" y="0"/>
                    <a:pt x="20382" y="44144"/>
                    <a:pt x="4467" y="109152"/>
                  </a:cubicBezTo>
                  <a:cubicBezTo>
                    <a:pt x="-19036" y="205219"/>
                    <a:pt x="53450" y="291358"/>
                    <a:pt x="145683" y="291358"/>
                  </a:cubicBezTo>
                  <a:lnTo>
                    <a:pt x="578334" y="291358"/>
                  </a:lnTo>
                  <a:cubicBezTo>
                    <a:pt x="645261" y="291358"/>
                    <a:pt x="705925" y="247217"/>
                    <a:pt x="721836" y="182220"/>
                  </a:cubicBezTo>
                  <a:cubicBezTo>
                    <a:pt x="745342" y="86153"/>
                    <a:pt x="672853" y="0"/>
                    <a:pt x="580620" y="0"/>
                  </a:cubicBezTo>
                  <a:close/>
                </a:path>
              </a:pathLst>
            </a:custGeom>
            <a:grpFill/>
            <a:ln w="360" cap="flat">
              <a:noFill/>
              <a:prstDash val="solid"/>
              <a:miter/>
            </a:ln>
          </p:spPr>
          <p:txBody>
            <a:bodyPr rtlCol="0" anchor="ctr"/>
            <a:lstStyle/>
            <a:p>
              <a:endParaRPr lang="fi-FI" sz="900"/>
            </a:p>
          </p:txBody>
        </p:sp>
        <p:sp>
          <p:nvSpPr>
            <p:cNvPr id="111" name="Vapaamuotoinen: Muoto 110">
              <a:extLst>
                <a:ext uri="{FF2B5EF4-FFF2-40B4-BE49-F238E27FC236}">
                  <a16:creationId xmlns:a16="http://schemas.microsoft.com/office/drawing/2014/main" id="{B492A04F-91A9-A4A0-4EDD-D61EC3239642}"/>
                </a:ext>
                <a:ext uri="{C183D7F6-B498-43B3-948B-1728B52AA6E4}">
                  <adec:decorative xmlns:adec="http://schemas.microsoft.com/office/drawing/2017/decorative" val="1"/>
                </a:ext>
              </a:extLst>
            </p:cNvPr>
            <p:cNvSpPr/>
            <p:nvPr/>
          </p:nvSpPr>
          <p:spPr>
            <a:xfrm>
              <a:off x="2818065" y="2837572"/>
              <a:ext cx="1028512" cy="291357"/>
            </a:xfrm>
            <a:custGeom>
              <a:avLst/>
              <a:gdLst>
                <a:gd name="connsiteX0" fmla="*/ 884603 w 1028512"/>
                <a:gd name="connsiteY0" fmla="*/ 0 h 291357"/>
                <a:gd name="connsiteX1" fmla="*/ 143909 w 1028512"/>
                <a:gd name="connsiteY1" fmla="*/ 0 h 291357"/>
                <a:gd name="connsiteX2" fmla="*/ 0 w 1028512"/>
                <a:gd name="connsiteY2" fmla="*/ 143908 h 291357"/>
                <a:gd name="connsiteX3" fmla="*/ 0 w 1028512"/>
                <a:gd name="connsiteY3" fmla="*/ 147450 h 291357"/>
                <a:gd name="connsiteX4" fmla="*/ 143909 w 1028512"/>
                <a:gd name="connsiteY4" fmla="*/ 291358 h 291357"/>
                <a:gd name="connsiteX5" fmla="*/ 884603 w 1028512"/>
                <a:gd name="connsiteY5" fmla="*/ 291358 h 291357"/>
                <a:gd name="connsiteX6" fmla="*/ 1028512 w 1028512"/>
                <a:gd name="connsiteY6" fmla="*/ 147450 h 291357"/>
                <a:gd name="connsiteX7" fmla="*/ 1028512 w 1028512"/>
                <a:gd name="connsiteY7" fmla="*/ 143908 h 291357"/>
                <a:gd name="connsiteX8" fmla="*/ 884603 w 1028512"/>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7">
                  <a:moveTo>
                    <a:pt x="884603" y="0"/>
                  </a:moveTo>
                  <a:lnTo>
                    <a:pt x="143909" y="0"/>
                  </a:lnTo>
                  <a:cubicBezTo>
                    <a:pt x="64425" y="0"/>
                    <a:pt x="0" y="64436"/>
                    <a:pt x="0" y="143908"/>
                  </a:cubicBezTo>
                  <a:lnTo>
                    <a:pt x="0" y="147450"/>
                  </a:lnTo>
                  <a:cubicBezTo>
                    <a:pt x="0" y="226933"/>
                    <a:pt x="64425" y="291358"/>
                    <a:pt x="143909" y="291358"/>
                  </a:cubicBezTo>
                  <a:lnTo>
                    <a:pt x="884603" y="291358"/>
                  </a:lnTo>
                  <a:cubicBezTo>
                    <a:pt x="964090" y="291358"/>
                    <a:pt x="1028512" y="226933"/>
                    <a:pt x="1028512" y="147450"/>
                  </a:cubicBezTo>
                  <a:lnTo>
                    <a:pt x="1028512" y="143908"/>
                  </a:lnTo>
                  <a:cubicBezTo>
                    <a:pt x="1028512" y="64436"/>
                    <a:pt x="964090" y="0"/>
                    <a:pt x="884603" y="0"/>
                  </a:cubicBezTo>
                  <a:close/>
                </a:path>
              </a:pathLst>
            </a:custGeom>
            <a:grpFill/>
            <a:ln w="360" cap="flat">
              <a:noFill/>
              <a:prstDash val="solid"/>
              <a:miter/>
            </a:ln>
          </p:spPr>
          <p:txBody>
            <a:bodyPr rtlCol="0" anchor="ctr"/>
            <a:lstStyle/>
            <a:p>
              <a:endParaRPr lang="fi-FI" sz="900"/>
            </a:p>
          </p:txBody>
        </p:sp>
        <p:sp>
          <p:nvSpPr>
            <p:cNvPr id="112" name="Vapaamuotoinen: Muoto 111">
              <a:extLst>
                <a:ext uri="{FF2B5EF4-FFF2-40B4-BE49-F238E27FC236}">
                  <a16:creationId xmlns:a16="http://schemas.microsoft.com/office/drawing/2014/main" id="{7C84EAB3-27CD-87CD-9D3B-6B4C7153C713}"/>
                </a:ext>
                <a:ext uri="{C183D7F6-B498-43B3-948B-1728B52AA6E4}">
                  <adec:decorative xmlns:adec="http://schemas.microsoft.com/office/drawing/2017/decorative" val="1"/>
                </a:ext>
              </a:extLst>
            </p:cNvPr>
            <p:cNvSpPr/>
            <p:nvPr/>
          </p:nvSpPr>
          <p:spPr>
            <a:xfrm>
              <a:off x="1801126" y="3384268"/>
              <a:ext cx="906261" cy="291354"/>
            </a:xfrm>
            <a:custGeom>
              <a:avLst/>
              <a:gdLst>
                <a:gd name="connsiteX0" fmla="*/ 760577 w 906261"/>
                <a:gd name="connsiteY0" fmla="*/ 0 h 291354"/>
                <a:gd name="connsiteX1" fmla="*/ 147966 w 906261"/>
                <a:gd name="connsiteY1" fmla="*/ 0 h 291354"/>
                <a:gd name="connsiteX2" fmla="*/ 4464 w 906261"/>
                <a:gd name="connsiteY2" fmla="*/ 109148 h 291354"/>
                <a:gd name="connsiteX3" fmla="*/ 145680 w 906261"/>
                <a:gd name="connsiteY3" fmla="*/ 291354 h 291354"/>
                <a:gd name="connsiteX4" fmla="*/ 758291 w 906261"/>
                <a:gd name="connsiteY4" fmla="*/ 291354 h 291354"/>
                <a:gd name="connsiteX5" fmla="*/ 901793 w 906261"/>
                <a:gd name="connsiteY5" fmla="*/ 182220 h 291354"/>
                <a:gd name="connsiteX6" fmla="*/ 760577 w 90626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1" h="291354">
                  <a:moveTo>
                    <a:pt x="760577" y="0"/>
                  </a:moveTo>
                  <a:lnTo>
                    <a:pt x="147966" y="0"/>
                  </a:lnTo>
                  <a:cubicBezTo>
                    <a:pt x="81042" y="0"/>
                    <a:pt x="20375" y="44140"/>
                    <a:pt x="4464" y="109148"/>
                  </a:cubicBezTo>
                  <a:cubicBezTo>
                    <a:pt x="-19028" y="205219"/>
                    <a:pt x="53446" y="291354"/>
                    <a:pt x="145680" y="291354"/>
                  </a:cubicBezTo>
                  <a:lnTo>
                    <a:pt x="758291" y="291354"/>
                  </a:lnTo>
                  <a:cubicBezTo>
                    <a:pt x="825215" y="291354"/>
                    <a:pt x="885882" y="247214"/>
                    <a:pt x="901793" y="182220"/>
                  </a:cubicBezTo>
                  <a:cubicBezTo>
                    <a:pt x="925300" y="86150"/>
                    <a:pt x="852811" y="0"/>
                    <a:pt x="760577" y="0"/>
                  </a:cubicBezTo>
                  <a:close/>
                </a:path>
              </a:pathLst>
            </a:custGeom>
            <a:grpFill/>
            <a:ln w="360" cap="flat">
              <a:noFill/>
              <a:prstDash val="solid"/>
              <a:miter/>
            </a:ln>
          </p:spPr>
          <p:txBody>
            <a:bodyPr rtlCol="0" anchor="ctr"/>
            <a:lstStyle/>
            <a:p>
              <a:endParaRPr lang="fi-FI" sz="900"/>
            </a:p>
          </p:txBody>
        </p:sp>
        <p:sp>
          <p:nvSpPr>
            <p:cNvPr id="113" name="Vapaamuotoinen: Muoto 112">
              <a:extLst>
                <a:ext uri="{FF2B5EF4-FFF2-40B4-BE49-F238E27FC236}">
                  <a16:creationId xmlns:a16="http://schemas.microsoft.com/office/drawing/2014/main" id="{C0FB9588-61E0-F42F-2D9F-9BB6A28643EB}"/>
                </a:ext>
                <a:ext uri="{C183D7F6-B498-43B3-948B-1728B52AA6E4}">
                  <adec:decorative xmlns:adec="http://schemas.microsoft.com/office/drawing/2017/decorative" val="1"/>
                </a:ext>
              </a:extLst>
            </p:cNvPr>
            <p:cNvSpPr/>
            <p:nvPr/>
          </p:nvSpPr>
          <p:spPr>
            <a:xfrm>
              <a:off x="2053707" y="3934921"/>
              <a:ext cx="1509055" cy="291358"/>
            </a:xfrm>
            <a:custGeom>
              <a:avLst/>
              <a:gdLst>
                <a:gd name="connsiteX0" fmla="*/ 145684 w 1509055"/>
                <a:gd name="connsiteY0" fmla="*/ 291358 h 291358"/>
                <a:gd name="connsiteX1" fmla="*/ 1361090 w 1509055"/>
                <a:gd name="connsiteY1" fmla="*/ 291358 h 291358"/>
                <a:gd name="connsiteX2" fmla="*/ 1504592 w 1509055"/>
                <a:gd name="connsiteY2" fmla="*/ 182210 h 291358"/>
                <a:gd name="connsiteX3" fmla="*/ 1363376 w 1509055"/>
                <a:gd name="connsiteY3" fmla="*/ 0 h 291358"/>
                <a:gd name="connsiteX4" fmla="*/ 147956 w 1509055"/>
                <a:gd name="connsiteY4" fmla="*/ 0 h 291358"/>
                <a:gd name="connsiteX5" fmla="*/ 4468 w 1509055"/>
                <a:gd name="connsiteY5" fmla="*/ 109138 h 291358"/>
                <a:gd name="connsiteX6" fmla="*/ 145684 w 1509055"/>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5" h="291358">
                  <a:moveTo>
                    <a:pt x="145684" y="291358"/>
                  </a:moveTo>
                  <a:lnTo>
                    <a:pt x="1361090" y="291358"/>
                  </a:lnTo>
                  <a:cubicBezTo>
                    <a:pt x="1428014" y="291358"/>
                    <a:pt x="1488677" y="247218"/>
                    <a:pt x="1504592" y="182210"/>
                  </a:cubicBezTo>
                  <a:cubicBezTo>
                    <a:pt x="1528084" y="86153"/>
                    <a:pt x="1455610" y="0"/>
                    <a:pt x="1363376" y="0"/>
                  </a:cubicBezTo>
                  <a:lnTo>
                    <a:pt x="147956" y="0"/>
                  </a:lnTo>
                  <a:cubicBezTo>
                    <a:pt x="81043" y="0"/>
                    <a:pt x="20379" y="44144"/>
                    <a:pt x="4468" y="109138"/>
                  </a:cubicBezTo>
                  <a:cubicBezTo>
                    <a:pt x="-19038" y="205208"/>
                    <a:pt x="53451" y="291358"/>
                    <a:pt x="145684" y="291358"/>
                  </a:cubicBezTo>
                  <a:close/>
                </a:path>
              </a:pathLst>
            </a:custGeom>
            <a:grpFill/>
            <a:ln w="360" cap="flat">
              <a:noFill/>
              <a:prstDash val="solid"/>
              <a:miter/>
            </a:ln>
          </p:spPr>
          <p:txBody>
            <a:bodyPr rtlCol="0" anchor="ctr"/>
            <a:lstStyle/>
            <a:p>
              <a:endParaRPr lang="fi-FI" sz="900"/>
            </a:p>
          </p:txBody>
        </p:sp>
        <p:sp>
          <p:nvSpPr>
            <p:cNvPr id="114" name="Vapaamuotoinen: Muoto 113">
              <a:extLst>
                <a:ext uri="{FF2B5EF4-FFF2-40B4-BE49-F238E27FC236}">
                  <a16:creationId xmlns:a16="http://schemas.microsoft.com/office/drawing/2014/main" id="{5F5D860F-277C-C95C-088F-56C9F377E93D}"/>
                </a:ext>
                <a:ext uri="{C183D7F6-B498-43B3-948B-1728B52AA6E4}">
                  <adec:decorative xmlns:adec="http://schemas.microsoft.com/office/drawing/2017/decorative" val="1"/>
                </a:ext>
              </a:extLst>
            </p:cNvPr>
            <p:cNvSpPr/>
            <p:nvPr/>
          </p:nvSpPr>
          <p:spPr>
            <a:xfrm>
              <a:off x="1416621" y="4488576"/>
              <a:ext cx="1122584" cy="291357"/>
            </a:xfrm>
            <a:custGeom>
              <a:avLst/>
              <a:gdLst>
                <a:gd name="connsiteX0" fmla="*/ 976900 w 1122584"/>
                <a:gd name="connsiteY0" fmla="*/ 0 h 291357"/>
                <a:gd name="connsiteX1" fmla="*/ 147971 w 1122584"/>
                <a:gd name="connsiteY1" fmla="*/ 0 h 291357"/>
                <a:gd name="connsiteX2" fmla="*/ 4469 w 1122584"/>
                <a:gd name="connsiteY2" fmla="*/ 109152 h 291357"/>
                <a:gd name="connsiteX3" fmla="*/ 145685 w 1122584"/>
                <a:gd name="connsiteY3" fmla="*/ 291358 h 291357"/>
                <a:gd name="connsiteX4" fmla="*/ 974629 w 1122584"/>
                <a:gd name="connsiteY4" fmla="*/ 291358 h 291357"/>
                <a:gd name="connsiteX5" fmla="*/ 1118116 w 1122584"/>
                <a:gd name="connsiteY5" fmla="*/ 182220 h 291357"/>
                <a:gd name="connsiteX6" fmla="*/ 976900 w 1122584"/>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4" h="291357">
                  <a:moveTo>
                    <a:pt x="976900" y="0"/>
                  </a:moveTo>
                  <a:lnTo>
                    <a:pt x="147971" y="0"/>
                  </a:lnTo>
                  <a:cubicBezTo>
                    <a:pt x="81047" y="0"/>
                    <a:pt x="20369" y="44144"/>
                    <a:pt x="4469" y="109152"/>
                  </a:cubicBezTo>
                  <a:cubicBezTo>
                    <a:pt x="-19038" y="205219"/>
                    <a:pt x="53437" y="291358"/>
                    <a:pt x="145685" y="291358"/>
                  </a:cubicBezTo>
                  <a:lnTo>
                    <a:pt x="974629" y="291358"/>
                  </a:lnTo>
                  <a:cubicBezTo>
                    <a:pt x="1041541" y="291358"/>
                    <a:pt x="1102205" y="247217"/>
                    <a:pt x="1118116" y="182220"/>
                  </a:cubicBezTo>
                  <a:cubicBezTo>
                    <a:pt x="1141623" y="86153"/>
                    <a:pt x="1069134" y="0"/>
                    <a:pt x="976900" y="0"/>
                  </a:cubicBezTo>
                  <a:close/>
                </a:path>
              </a:pathLst>
            </a:custGeom>
            <a:grpFill/>
            <a:ln w="360" cap="flat">
              <a:noFill/>
              <a:prstDash val="solid"/>
              <a:miter/>
            </a:ln>
          </p:spPr>
          <p:txBody>
            <a:bodyPr rtlCol="0" anchor="ctr"/>
            <a:lstStyle/>
            <a:p>
              <a:endParaRPr lang="fi-FI" sz="900"/>
            </a:p>
          </p:txBody>
        </p:sp>
        <p:sp>
          <p:nvSpPr>
            <p:cNvPr id="115" name="Vapaamuotoinen: Muoto 114">
              <a:extLst>
                <a:ext uri="{FF2B5EF4-FFF2-40B4-BE49-F238E27FC236}">
                  <a16:creationId xmlns:a16="http://schemas.microsoft.com/office/drawing/2014/main" id="{6E45D1FA-E894-CAB5-7F4A-46C7B8CE44E9}"/>
                </a:ext>
                <a:ext uri="{C183D7F6-B498-43B3-948B-1728B52AA6E4}">
                  <adec:decorative xmlns:adec="http://schemas.microsoft.com/office/drawing/2017/decorative" val="1"/>
                </a:ext>
              </a:extLst>
            </p:cNvPr>
            <p:cNvSpPr/>
            <p:nvPr/>
          </p:nvSpPr>
          <p:spPr>
            <a:xfrm>
              <a:off x="6054083" y="2837572"/>
              <a:ext cx="901645" cy="291357"/>
            </a:xfrm>
            <a:custGeom>
              <a:avLst/>
              <a:gdLst>
                <a:gd name="connsiteX0" fmla="*/ 757736 w 901645"/>
                <a:gd name="connsiteY0" fmla="*/ 0 h 291357"/>
                <a:gd name="connsiteX1" fmla="*/ 143908 w 901645"/>
                <a:gd name="connsiteY1" fmla="*/ 0 h 291357"/>
                <a:gd name="connsiteX2" fmla="*/ 0 w 901645"/>
                <a:gd name="connsiteY2" fmla="*/ 143908 h 291357"/>
                <a:gd name="connsiteX3" fmla="*/ 0 w 901645"/>
                <a:gd name="connsiteY3" fmla="*/ 147450 h 291357"/>
                <a:gd name="connsiteX4" fmla="*/ 143908 w 901645"/>
                <a:gd name="connsiteY4" fmla="*/ 291358 h 291357"/>
                <a:gd name="connsiteX5" fmla="*/ 757736 w 901645"/>
                <a:gd name="connsiteY5" fmla="*/ 291358 h 291357"/>
                <a:gd name="connsiteX6" fmla="*/ 901645 w 901645"/>
                <a:gd name="connsiteY6" fmla="*/ 147450 h 291357"/>
                <a:gd name="connsiteX7" fmla="*/ 901645 w 901645"/>
                <a:gd name="connsiteY7" fmla="*/ 143908 h 291357"/>
                <a:gd name="connsiteX8" fmla="*/ 757736 w 901645"/>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5" h="291357">
                  <a:moveTo>
                    <a:pt x="757736" y="0"/>
                  </a:moveTo>
                  <a:lnTo>
                    <a:pt x="143908" y="0"/>
                  </a:lnTo>
                  <a:cubicBezTo>
                    <a:pt x="64421" y="0"/>
                    <a:pt x="0" y="64436"/>
                    <a:pt x="0" y="143908"/>
                  </a:cubicBezTo>
                  <a:lnTo>
                    <a:pt x="0" y="147450"/>
                  </a:lnTo>
                  <a:cubicBezTo>
                    <a:pt x="0" y="226933"/>
                    <a:pt x="64421" y="291358"/>
                    <a:pt x="143908" y="291358"/>
                  </a:cubicBezTo>
                  <a:lnTo>
                    <a:pt x="757736" y="291358"/>
                  </a:lnTo>
                  <a:cubicBezTo>
                    <a:pt x="837223" y="291358"/>
                    <a:pt x="901645" y="226933"/>
                    <a:pt x="901645" y="147450"/>
                  </a:cubicBezTo>
                  <a:lnTo>
                    <a:pt x="901645" y="143908"/>
                  </a:lnTo>
                  <a:cubicBezTo>
                    <a:pt x="901645" y="64436"/>
                    <a:pt x="837223" y="0"/>
                    <a:pt x="757736" y="0"/>
                  </a:cubicBezTo>
                  <a:close/>
                </a:path>
              </a:pathLst>
            </a:custGeom>
            <a:grpFill/>
            <a:ln w="360" cap="flat">
              <a:noFill/>
              <a:prstDash val="solid"/>
              <a:miter/>
            </a:ln>
          </p:spPr>
          <p:txBody>
            <a:bodyPr rtlCol="0" anchor="ctr"/>
            <a:lstStyle/>
            <a:p>
              <a:endParaRPr lang="fi-FI" sz="900"/>
            </a:p>
          </p:txBody>
        </p:sp>
        <p:sp>
          <p:nvSpPr>
            <p:cNvPr id="116" name="Vapaamuotoinen: Muoto 115">
              <a:extLst>
                <a:ext uri="{FF2B5EF4-FFF2-40B4-BE49-F238E27FC236}">
                  <a16:creationId xmlns:a16="http://schemas.microsoft.com/office/drawing/2014/main" id="{818B1D21-CFC0-159C-D388-31C26F03A0BA}"/>
                </a:ext>
                <a:ext uri="{C183D7F6-B498-43B3-948B-1728B52AA6E4}">
                  <adec:decorative xmlns:adec="http://schemas.microsoft.com/office/drawing/2017/decorative" val="1"/>
                </a:ext>
              </a:extLst>
            </p:cNvPr>
            <p:cNvSpPr/>
            <p:nvPr/>
          </p:nvSpPr>
          <p:spPr>
            <a:xfrm>
              <a:off x="4362742" y="2837572"/>
              <a:ext cx="917198" cy="291357"/>
            </a:xfrm>
            <a:custGeom>
              <a:avLst/>
              <a:gdLst>
                <a:gd name="connsiteX0" fmla="*/ 771514 w 917198"/>
                <a:gd name="connsiteY0" fmla="*/ 0 h 291357"/>
                <a:gd name="connsiteX1" fmla="*/ 147956 w 917198"/>
                <a:gd name="connsiteY1" fmla="*/ 0 h 291357"/>
                <a:gd name="connsiteX2" fmla="*/ 4468 w 917198"/>
                <a:gd name="connsiteY2" fmla="*/ 109148 h 291357"/>
                <a:gd name="connsiteX3" fmla="*/ 145684 w 917198"/>
                <a:gd name="connsiteY3" fmla="*/ 291358 h 291357"/>
                <a:gd name="connsiteX4" fmla="*/ 769228 w 917198"/>
                <a:gd name="connsiteY4" fmla="*/ 291358 h 291357"/>
                <a:gd name="connsiteX5" fmla="*/ 912730 w 917198"/>
                <a:gd name="connsiteY5" fmla="*/ 182220 h 291357"/>
                <a:gd name="connsiteX6" fmla="*/ 771514 w 91719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7">
                  <a:moveTo>
                    <a:pt x="771514" y="0"/>
                  </a:moveTo>
                  <a:lnTo>
                    <a:pt x="147956" y="0"/>
                  </a:lnTo>
                  <a:cubicBezTo>
                    <a:pt x="81046" y="0"/>
                    <a:pt x="20379" y="44140"/>
                    <a:pt x="4468" y="109148"/>
                  </a:cubicBezTo>
                  <a:cubicBezTo>
                    <a:pt x="-19038" y="205205"/>
                    <a:pt x="53451" y="291358"/>
                    <a:pt x="145684" y="291358"/>
                  </a:cubicBezTo>
                  <a:lnTo>
                    <a:pt x="769228" y="291358"/>
                  </a:lnTo>
                  <a:cubicBezTo>
                    <a:pt x="836155" y="291358"/>
                    <a:pt x="896818" y="247214"/>
                    <a:pt x="912730" y="182220"/>
                  </a:cubicBezTo>
                  <a:cubicBezTo>
                    <a:pt x="936236" y="86150"/>
                    <a:pt x="863751" y="0"/>
                    <a:pt x="771514" y="0"/>
                  </a:cubicBezTo>
                  <a:close/>
                </a:path>
              </a:pathLst>
            </a:custGeom>
            <a:grpFill/>
            <a:ln w="360" cap="flat">
              <a:noFill/>
              <a:prstDash val="solid"/>
              <a:miter/>
            </a:ln>
          </p:spPr>
          <p:txBody>
            <a:bodyPr rtlCol="0" anchor="ctr"/>
            <a:lstStyle/>
            <a:p>
              <a:endParaRPr lang="fi-FI" sz="900"/>
            </a:p>
          </p:txBody>
        </p:sp>
        <p:sp>
          <p:nvSpPr>
            <p:cNvPr id="117" name="Vapaamuotoinen: Muoto 116">
              <a:extLst>
                <a:ext uri="{FF2B5EF4-FFF2-40B4-BE49-F238E27FC236}">
                  <a16:creationId xmlns:a16="http://schemas.microsoft.com/office/drawing/2014/main" id="{2515373C-BF65-1A90-E982-346E5048672A}"/>
                </a:ext>
                <a:ext uri="{C183D7F6-B498-43B3-948B-1728B52AA6E4}">
                  <adec:decorative xmlns:adec="http://schemas.microsoft.com/office/drawing/2017/decorative" val="1"/>
                </a:ext>
              </a:extLst>
            </p:cNvPr>
            <p:cNvSpPr/>
            <p:nvPr/>
          </p:nvSpPr>
          <p:spPr>
            <a:xfrm>
              <a:off x="3518724" y="3384268"/>
              <a:ext cx="1286216" cy="291354"/>
            </a:xfrm>
            <a:custGeom>
              <a:avLst/>
              <a:gdLst>
                <a:gd name="connsiteX0" fmla="*/ 1140533 w 1286216"/>
                <a:gd name="connsiteY0" fmla="*/ 0 h 291354"/>
                <a:gd name="connsiteX1" fmla="*/ 147960 w 1286216"/>
                <a:gd name="connsiteY1" fmla="*/ 0 h 291354"/>
                <a:gd name="connsiteX2" fmla="*/ 4473 w 1286216"/>
                <a:gd name="connsiteY2" fmla="*/ 109148 h 291354"/>
                <a:gd name="connsiteX3" fmla="*/ 145675 w 1286216"/>
                <a:gd name="connsiteY3" fmla="*/ 291354 h 291354"/>
                <a:gd name="connsiteX4" fmla="*/ 1138247 w 1286216"/>
                <a:gd name="connsiteY4" fmla="*/ 291354 h 291354"/>
                <a:gd name="connsiteX5" fmla="*/ 1281749 w 1286216"/>
                <a:gd name="connsiteY5" fmla="*/ 182220 h 291354"/>
                <a:gd name="connsiteX6" fmla="*/ 1140533 w 128621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6" h="291354">
                  <a:moveTo>
                    <a:pt x="1140533" y="0"/>
                  </a:moveTo>
                  <a:lnTo>
                    <a:pt x="147960" y="0"/>
                  </a:lnTo>
                  <a:cubicBezTo>
                    <a:pt x="81037" y="0"/>
                    <a:pt x="20370" y="44140"/>
                    <a:pt x="4473" y="109148"/>
                  </a:cubicBezTo>
                  <a:cubicBezTo>
                    <a:pt x="-19048" y="205219"/>
                    <a:pt x="53441" y="291354"/>
                    <a:pt x="145675" y="291354"/>
                  </a:cubicBezTo>
                  <a:lnTo>
                    <a:pt x="1138247" y="291354"/>
                  </a:lnTo>
                  <a:cubicBezTo>
                    <a:pt x="1205170" y="291354"/>
                    <a:pt x="1265837" y="247214"/>
                    <a:pt x="1281749" y="182220"/>
                  </a:cubicBezTo>
                  <a:cubicBezTo>
                    <a:pt x="1305255" y="86150"/>
                    <a:pt x="1232766" y="0"/>
                    <a:pt x="1140533" y="0"/>
                  </a:cubicBezTo>
                  <a:close/>
                </a:path>
              </a:pathLst>
            </a:custGeom>
            <a:grpFill/>
            <a:ln w="360" cap="flat">
              <a:noFill/>
              <a:prstDash val="solid"/>
              <a:miter/>
            </a:ln>
          </p:spPr>
          <p:txBody>
            <a:bodyPr rtlCol="0" anchor="ctr"/>
            <a:lstStyle/>
            <a:p>
              <a:endParaRPr lang="fi-FI" sz="900"/>
            </a:p>
          </p:txBody>
        </p:sp>
        <p:sp>
          <p:nvSpPr>
            <p:cNvPr id="118" name="Vapaamuotoinen: Muoto 117">
              <a:extLst>
                <a:ext uri="{FF2B5EF4-FFF2-40B4-BE49-F238E27FC236}">
                  <a16:creationId xmlns:a16="http://schemas.microsoft.com/office/drawing/2014/main" id="{22449964-45CD-D1E3-BA45-2751516FC6B2}"/>
                </a:ext>
                <a:ext uri="{C183D7F6-B498-43B3-948B-1728B52AA6E4}">
                  <adec:decorative xmlns:adec="http://schemas.microsoft.com/office/drawing/2017/decorative" val="1"/>
                </a:ext>
              </a:extLst>
            </p:cNvPr>
            <p:cNvSpPr/>
            <p:nvPr/>
          </p:nvSpPr>
          <p:spPr>
            <a:xfrm>
              <a:off x="4017537" y="3934921"/>
              <a:ext cx="987075" cy="291358"/>
            </a:xfrm>
            <a:custGeom>
              <a:avLst/>
              <a:gdLst>
                <a:gd name="connsiteX0" fmla="*/ 145680 w 987075"/>
                <a:gd name="connsiteY0" fmla="*/ 291358 h 291358"/>
                <a:gd name="connsiteX1" fmla="*/ 839110 w 987075"/>
                <a:gd name="connsiteY1" fmla="*/ 291358 h 291358"/>
                <a:gd name="connsiteX2" fmla="*/ 982612 w 987075"/>
                <a:gd name="connsiteY2" fmla="*/ 182210 h 291358"/>
                <a:gd name="connsiteX3" fmla="*/ 841396 w 987075"/>
                <a:gd name="connsiteY3" fmla="*/ 0 h 291358"/>
                <a:gd name="connsiteX4" fmla="*/ 147966 w 987075"/>
                <a:gd name="connsiteY4" fmla="*/ 0 h 291358"/>
                <a:gd name="connsiteX5" fmla="*/ 4464 w 987075"/>
                <a:gd name="connsiteY5" fmla="*/ 109138 h 291358"/>
                <a:gd name="connsiteX6" fmla="*/ 145680 w 987075"/>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5" h="291358">
                  <a:moveTo>
                    <a:pt x="145680" y="291358"/>
                  </a:moveTo>
                  <a:lnTo>
                    <a:pt x="839110" y="291358"/>
                  </a:lnTo>
                  <a:cubicBezTo>
                    <a:pt x="906034" y="291358"/>
                    <a:pt x="966697" y="247218"/>
                    <a:pt x="982612" y="182210"/>
                  </a:cubicBezTo>
                  <a:cubicBezTo>
                    <a:pt x="1006104" y="86153"/>
                    <a:pt x="933630" y="0"/>
                    <a:pt x="841396" y="0"/>
                  </a:cubicBezTo>
                  <a:lnTo>
                    <a:pt x="147966" y="0"/>
                  </a:lnTo>
                  <a:cubicBezTo>
                    <a:pt x="81042" y="0"/>
                    <a:pt x="20375"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19" name="Vapaamuotoinen: Muoto 118">
              <a:extLst>
                <a:ext uri="{FF2B5EF4-FFF2-40B4-BE49-F238E27FC236}">
                  <a16:creationId xmlns:a16="http://schemas.microsoft.com/office/drawing/2014/main" id="{1E87C2B7-9EA9-AA22-B727-6A65AA688C79}"/>
                </a:ext>
                <a:ext uri="{C183D7F6-B498-43B3-948B-1728B52AA6E4}">
                  <adec:decorative xmlns:adec="http://schemas.microsoft.com/office/drawing/2017/decorative" val="1"/>
                </a:ext>
              </a:extLst>
            </p:cNvPr>
            <p:cNvSpPr/>
            <p:nvPr/>
          </p:nvSpPr>
          <p:spPr>
            <a:xfrm>
              <a:off x="4800637" y="4488576"/>
              <a:ext cx="726301" cy="291357"/>
            </a:xfrm>
            <a:custGeom>
              <a:avLst/>
              <a:gdLst>
                <a:gd name="connsiteX0" fmla="*/ 580617 w 726301"/>
                <a:gd name="connsiteY0" fmla="*/ 0 h 291357"/>
                <a:gd name="connsiteX1" fmla="*/ 147967 w 726301"/>
                <a:gd name="connsiteY1" fmla="*/ 0 h 291357"/>
                <a:gd name="connsiteX2" fmla="*/ 4469 w 726301"/>
                <a:gd name="connsiteY2" fmla="*/ 109152 h 291357"/>
                <a:gd name="connsiteX3" fmla="*/ 145681 w 726301"/>
                <a:gd name="connsiteY3" fmla="*/ 291358 h 291357"/>
                <a:gd name="connsiteX4" fmla="*/ 578332 w 726301"/>
                <a:gd name="connsiteY4" fmla="*/ 291358 h 291357"/>
                <a:gd name="connsiteX5" fmla="*/ 721833 w 726301"/>
                <a:gd name="connsiteY5" fmla="*/ 182220 h 291357"/>
                <a:gd name="connsiteX6" fmla="*/ 580617 w 726301"/>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7">
                  <a:moveTo>
                    <a:pt x="580617" y="0"/>
                  </a:moveTo>
                  <a:lnTo>
                    <a:pt x="147967" y="0"/>
                  </a:lnTo>
                  <a:cubicBezTo>
                    <a:pt x="81043" y="0"/>
                    <a:pt x="20379" y="44144"/>
                    <a:pt x="4469" y="109152"/>
                  </a:cubicBezTo>
                  <a:cubicBezTo>
                    <a:pt x="-19038" y="205219"/>
                    <a:pt x="53447" y="291358"/>
                    <a:pt x="145681" y="291358"/>
                  </a:cubicBezTo>
                  <a:lnTo>
                    <a:pt x="578332" y="291358"/>
                  </a:lnTo>
                  <a:cubicBezTo>
                    <a:pt x="645259" y="291358"/>
                    <a:pt x="705922" y="247217"/>
                    <a:pt x="721833" y="182220"/>
                  </a:cubicBezTo>
                  <a:cubicBezTo>
                    <a:pt x="745340" y="86153"/>
                    <a:pt x="672855" y="0"/>
                    <a:pt x="580617" y="0"/>
                  </a:cubicBezTo>
                  <a:close/>
                </a:path>
              </a:pathLst>
            </a:custGeom>
            <a:grpFill/>
            <a:ln w="360" cap="flat">
              <a:noFill/>
              <a:prstDash val="solid"/>
              <a:miter/>
            </a:ln>
          </p:spPr>
          <p:txBody>
            <a:bodyPr rtlCol="0" anchor="ctr"/>
            <a:lstStyle/>
            <a:p>
              <a:endParaRPr lang="fi-FI" sz="900"/>
            </a:p>
          </p:txBody>
        </p:sp>
        <p:sp>
          <p:nvSpPr>
            <p:cNvPr id="120" name="Vapaamuotoinen: Muoto 119">
              <a:extLst>
                <a:ext uri="{FF2B5EF4-FFF2-40B4-BE49-F238E27FC236}">
                  <a16:creationId xmlns:a16="http://schemas.microsoft.com/office/drawing/2014/main" id="{275C73C8-EB79-04C2-F31B-BA6FC3521716}"/>
                </a:ext>
                <a:ext uri="{C183D7F6-B498-43B3-948B-1728B52AA6E4}">
                  <adec:decorative xmlns:adec="http://schemas.microsoft.com/office/drawing/2017/decorative" val="1"/>
                </a:ext>
              </a:extLst>
            </p:cNvPr>
            <p:cNvSpPr/>
            <p:nvPr/>
          </p:nvSpPr>
          <p:spPr>
            <a:xfrm>
              <a:off x="3216293" y="4488579"/>
              <a:ext cx="571450" cy="291358"/>
            </a:xfrm>
            <a:custGeom>
              <a:avLst/>
              <a:gdLst>
                <a:gd name="connsiteX0" fmla="*/ 145684 w 571450"/>
                <a:gd name="connsiteY0" fmla="*/ 291358 h 291358"/>
                <a:gd name="connsiteX1" fmla="*/ 423480 w 571450"/>
                <a:gd name="connsiteY1" fmla="*/ 291358 h 291358"/>
                <a:gd name="connsiteX2" fmla="*/ 566982 w 571450"/>
                <a:gd name="connsiteY2" fmla="*/ 182209 h 291358"/>
                <a:gd name="connsiteX3" fmla="*/ 425766 w 571450"/>
                <a:gd name="connsiteY3" fmla="*/ 0 h 291358"/>
                <a:gd name="connsiteX4" fmla="*/ 147959 w 571450"/>
                <a:gd name="connsiteY4" fmla="*/ 0 h 291358"/>
                <a:gd name="connsiteX5" fmla="*/ 4468 w 571450"/>
                <a:gd name="connsiteY5" fmla="*/ 109138 h 291358"/>
                <a:gd name="connsiteX6" fmla="*/ 145684 w 571450"/>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50" h="291358">
                  <a:moveTo>
                    <a:pt x="145684" y="291358"/>
                  </a:moveTo>
                  <a:lnTo>
                    <a:pt x="423480" y="291358"/>
                  </a:lnTo>
                  <a:cubicBezTo>
                    <a:pt x="490407" y="291358"/>
                    <a:pt x="551071" y="247214"/>
                    <a:pt x="566982" y="182209"/>
                  </a:cubicBezTo>
                  <a:cubicBezTo>
                    <a:pt x="590488" y="86153"/>
                    <a:pt x="518014" y="0"/>
                    <a:pt x="425766" y="0"/>
                  </a:cubicBezTo>
                  <a:lnTo>
                    <a:pt x="147959" y="0"/>
                  </a:lnTo>
                  <a:cubicBezTo>
                    <a:pt x="81047" y="0"/>
                    <a:pt x="20383" y="44144"/>
                    <a:pt x="4468" y="109138"/>
                  </a:cubicBezTo>
                  <a:cubicBezTo>
                    <a:pt x="-19038" y="205205"/>
                    <a:pt x="53451" y="291358"/>
                    <a:pt x="145684" y="291358"/>
                  </a:cubicBezTo>
                  <a:close/>
                </a:path>
              </a:pathLst>
            </a:custGeom>
            <a:grpFill/>
            <a:ln w="360" cap="flat">
              <a:noFill/>
              <a:prstDash val="solid"/>
              <a:miter/>
            </a:ln>
          </p:spPr>
          <p:txBody>
            <a:bodyPr rtlCol="0" anchor="ctr"/>
            <a:lstStyle/>
            <a:p>
              <a:endParaRPr lang="fi-FI" sz="900"/>
            </a:p>
          </p:txBody>
        </p:sp>
        <p:sp>
          <p:nvSpPr>
            <p:cNvPr id="121" name="Vapaamuotoinen: Muoto 120">
              <a:extLst>
                <a:ext uri="{FF2B5EF4-FFF2-40B4-BE49-F238E27FC236}">
                  <a16:creationId xmlns:a16="http://schemas.microsoft.com/office/drawing/2014/main" id="{EC75481A-5902-0FE7-E9BE-9E517D8927D5}"/>
                </a:ext>
                <a:ext uri="{C183D7F6-B498-43B3-948B-1728B52AA6E4}">
                  <adec:decorative xmlns:adec="http://schemas.microsoft.com/office/drawing/2017/decorative" val="1"/>
                </a:ext>
              </a:extLst>
            </p:cNvPr>
            <p:cNvSpPr/>
            <p:nvPr/>
          </p:nvSpPr>
          <p:spPr>
            <a:xfrm>
              <a:off x="9387057" y="3384268"/>
              <a:ext cx="428651" cy="291357"/>
            </a:xfrm>
            <a:custGeom>
              <a:avLst/>
              <a:gdLst>
                <a:gd name="connsiteX0" fmla="*/ 145680 w 428651"/>
                <a:gd name="connsiteY0" fmla="*/ 291358 h 291357"/>
                <a:gd name="connsiteX1" fmla="*/ 280687 w 428651"/>
                <a:gd name="connsiteY1" fmla="*/ 291358 h 291357"/>
                <a:gd name="connsiteX2" fmla="*/ 424188 w 428651"/>
                <a:gd name="connsiteY2" fmla="*/ 182209 h 291357"/>
                <a:gd name="connsiteX3" fmla="*/ 282972 w 428651"/>
                <a:gd name="connsiteY3" fmla="*/ 0 h 291357"/>
                <a:gd name="connsiteX4" fmla="*/ 147966 w 428651"/>
                <a:gd name="connsiteY4" fmla="*/ 0 h 291357"/>
                <a:gd name="connsiteX5" fmla="*/ 4464 w 428651"/>
                <a:gd name="connsiteY5" fmla="*/ 109138 h 291357"/>
                <a:gd name="connsiteX6" fmla="*/ 145680 w 428651"/>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1" h="291357">
                  <a:moveTo>
                    <a:pt x="145680" y="291358"/>
                  </a:moveTo>
                  <a:lnTo>
                    <a:pt x="280687" y="291358"/>
                  </a:lnTo>
                  <a:cubicBezTo>
                    <a:pt x="347609" y="291358"/>
                    <a:pt x="408274" y="247217"/>
                    <a:pt x="424188" y="182209"/>
                  </a:cubicBezTo>
                  <a:cubicBezTo>
                    <a:pt x="447680" y="86139"/>
                    <a:pt x="375205" y="0"/>
                    <a:pt x="282972" y="0"/>
                  </a:cubicBezTo>
                  <a:lnTo>
                    <a:pt x="147966" y="0"/>
                  </a:lnTo>
                  <a:cubicBezTo>
                    <a:pt x="81042" y="0"/>
                    <a:pt x="20375"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22" name="Vapaamuotoinen: Muoto 121">
              <a:extLst>
                <a:ext uri="{FF2B5EF4-FFF2-40B4-BE49-F238E27FC236}">
                  <a16:creationId xmlns:a16="http://schemas.microsoft.com/office/drawing/2014/main" id="{FE02EBCE-443B-6962-E964-455F6847ABA6}"/>
                </a:ext>
                <a:ext uri="{C183D7F6-B498-43B3-948B-1728B52AA6E4}">
                  <adec:decorative xmlns:adec="http://schemas.microsoft.com/office/drawing/2017/decorative" val="1"/>
                </a:ext>
              </a:extLst>
            </p:cNvPr>
            <p:cNvSpPr/>
            <p:nvPr/>
          </p:nvSpPr>
          <p:spPr>
            <a:xfrm>
              <a:off x="8106364" y="3934921"/>
              <a:ext cx="718135" cy="291358"/>
            </a:xfrm>
            <a:custGeom>
              <a:avLst/>
              <a:gdLst>
                <a:gd name="connsiteX0" fmla="*/ 572454 w 718135"/>
                <a:gd name="connsiteY0" fmla="*/ 0 h 291358"/>
                <a:gd name="connsiteX1" fmla="*/ 147957 w 718135"/>
                <a:gd name="connsiteY1" fmla="*/ 0 h 291358"/>
                <a:gd name="connsiteX2" fmla="*/ 4469 w 718135"/>
                <a:gd name="connsiteY2" fmla="*/ 109138 h 291358"/>
                <a:gd name="connsiteX3" fmla="*/ 145685 w 718135"/>
                <a:gd name="connsiteY3" fmla="*/ 291358 h 291358"/>
                <a:gd name="connsiteX4" fmla="*/ 570168 w 718135"/>
                <a:gd name="connsiteY4" fmla="*/ 291358 h 291358"/>
                <a:gd name="connsiteX5" fmla="*/ 713670 w 718135"/>
                <a:gd name="connsiteY5" fmla="*/ 182220 h 291358"/>
                <a:gd name="connsiteX6" fmla="*/ 572454 w 7181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5" h="291358">
                  <a:moveTo>
                    <a:pt x="572454" y="0"/>
                  </a:moveTo>
                  <a:lnTo>
                    <a:pt x="147957" y="0"/>
                  </a:lnTo>
                  <a:cubicBezTo>
                    <a:pt x="81033" y="0"/>
                    <a:pt x="20369" y="44144"/>
                    <a:pt x="4469" y="109138"/>
                  </a:cubicBezTo>
                  <a:cubicBezTo>
                    <a:pt x="-19037" y="205219"/>
                    <a:pt x="53437" y="291358"/>
                    <a:pt x="145685" y="291358"/>
                  </a:cubicBezTo>
                  <a:lnTo>
                    <a:pt x="570168" y="291358"/>
                  </a:lnTo>
                  <a:cubicBezTo>
                    <a:pt x="637095" y="291358"/>
                    <a:pt x="697758" y="247214"/>
                    <a:pt x="713670" y="182220"/>
                  </a:cubicBezTo>
                  <a:cubicBezTo>
                    <a:pt x="737165" y="86150"/>
                    <a:pt x="664691" y="0"/>
                    <a:pt x="572454" y="0"/>
                  </a:cubicBezTo>
                  <a:close/>
                </a:path>
              </a:pathLst>
            </a:custGeom>
            <a:grpFill/>
            <a:ln w="360" cap="flat">
              <a:noFill/>
              <a:prstDash val="solid"/>
              <a:miter/>
            </a:ln>
          </p:spPr>
          <p:txBody>
            <a:bodyPr rtlCol="0" anchor="ctr"/>
            <a:lstStyle/>
            <a:p>
              <a:endParaRPr lang="fi-FI" sz="900"/>
            </a:p>
          </p:txBody>
        </p:sp>
        <p:sp>
          <p:nvSpPr>
            <p:cNvPr id="123" name="Vapaamuotoinen: Muoto 122">
              <a:extLst>
                <a:ext uri="{FF2B5EF4-FFF2-40B4-BE49-F238E27FC236}">
                  <a16:creationId xmlns:a16="http://schemas.microsoft.com/office/drawing/2014/main" id="{CF485B61-B32E-8999-33CA-68A15D9F9D79}"/>
                </a:ext>
                <a:ext uri="{C183D7F6-B498-43B3-948B-1728B52AA6E4}">
                  <adec:decorative xmlns:adec="http://schemas.microsoft.com/office/drawing/2017/decorative" val="1"/>
                </a:ext>
              </a:extLst>
            </p:cNvPr>
            <p:cNvSpPr/>
            <p:nvPr/>
          </p:nvSpPr>
          <p:spPr>
            <a:xfrm>
              <a:off x="6782533" y="3384268"/>
              <a:ext cx="811833" cy="291354"/>
            </a:xfrm>
            <a:custGeom>
              <a:avLst/>
              <a:gdLst>
                <a:gd name="connsiteX0" fmla="*/ 666149 w 811833"/>
                <a:gd name="connsiteY0" fmla="*/ 0 h 291354"/>
                <a:gd name="connsiteX1" fmla="*/ 147956 w 811833"/>
                <a:gd name="connsiteY1" fmla="*/ 0 h 291354"/>
                <a:gd name="connsiteX2" fmla="*/ 4469 w 811833"/>
                <a:gd name="connsiteY2" fmla="*/ 109148 h 291354"/>
                <a:gd name="connsiteX3" fmla="*/ 145685 w 811833"/>
                <a:gd name="connsiteY3" fmla="*/ 291354 h 291354"/>
                <a:gd name="connsiteX4" fmla="*/ 663863 w 811833"/>
                <a:gd name="connsiteY4" fmla="*/ 291354 h 291354"/>
                <a:gd name="connsiteX5" fmla="*/ 807365 w 811833"/>
                <a:gd name="connsiteY5" fmla="*/ 182220 h 291354"/>
                <a:gd name="connsiteX6" fmla="*/ 666149 w 811833"/>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3" h="291354">
                  <a:moveTo>
                    <a:pt x="666149" y="0"/>
                  </a:moveTo>
                  <a:lnTo>
                    <a:pt x="147956" y="0"/>
                  </a:lnTo>
                  <a:cubicBezTo>
                    <a:pt x="81033" y="0"/>
                    <a:pt x="20369" y="44140"/>
                    <a:pt x="4469" y="109148"/>
                  </a:cubicBezTo>
                  <a:cubicBezTo>
                    <a:pt x="-19038" y="205219"/>
                    <a:pt x="53437" y="291354"/>
                    <a:pt x="145685" y="291354"/>
                  </a:cubicBezTo>
                  <a:lnTo>
                    <a:pt x="663863" y="291354"/>
                  </a:lnTo>
                  <a:cubicBezTo>
                    <a:pt x="730790" y="291354"/>
                    <a:pt x="791453" y="247214"/>
                    <a:pt x="807365" y="182220"/>
                  </a:cubicBezTo>
                  <a:cubicBezTo>
                    <a:pt x="830871" y="86150"/>
                    <a:pt x="758386" y="0"/>
                    <a:pt x="666149" y="0"/>
                  </a:cubicBezTo>
                  <a:close/>
                </a:path>
              </a:pathLst>
            </a:custGeom>
            <a:grpFill/>
            <a:ln w="360" cap="flat">
              <a:noFill/>
              <a:prstDash val="solid"/>
              <a:miter/>
            </a:ln>
          </p:spPr>
          <p:txBody>
            <a:bodyPr rtlCol="0" anchor="ctr"/>
            <a:lstStyle/>
            <a:p>
              <a:endParaRPr lang="fi-FI" sz="900"/>
            </a:p>
          </p:txBody>
        </p:sp>
        <p:sp>
          <p:nvSpPr>
            <p:cNvPr id="124" name="Vapaamuotoinen: Muoto 123">
              <a:extLst>
                <a:ext uri="{FF2B5EF4-FFF2-40B4-BE49-F238E27FC236}">
                  <a16:creationId xmlns:a16="http://schemas.microsoft.com/office/drawing/2014/main" id="{2AEED81B-EA89-DEA9-B82A-6D00A3310F96}"/>
                </a:ext>
                <a:ext uri="{C183D7F6-B498-43B3-948B-1728B52AA6E4}">
                  <adec:decorative xmlns:adec="http://schemas.microsoft.com/office/drawing/2017/decorative" val="1"/>
                </a:ext>
              </a:extLst>
            </p:cNvPr>
            <p:cNvSpPr/>
            <p:nvPr/>
          </p:nvSpPr>
          <p:spPr>
            <a:xfrm>
              <a:off x="5657079" y="3934921"/>
              <a:ext cx="809212" cy="291358"/>
            </a:xfrm>
            <a:custGeom>
              <a:avLst/>
              <a:gdLst>
                <a:gd name="connsiteX0" fmla="*/ 145678 w 809212"/>
                <a:gd name="connsiteY0" fmla="*/ 291358 h 291358"/>
                <a:gd name="connsiteX1" fmla="*/ 661257 w 809212"/>
                <a:gd name="connsiteY1" fmla="*/ 291358 h 291358"/>
                <a:gd name="connsiteX2" fmla="*/ 804744 w 809212"/>
                <a:gd name="connsiteY2" fmla="*/ 182210 h 291358"/>
                <a:gd name="connsiteX3" fmla="*/ 663528 w 809212"/>
                <a:gd name="connsiteY3" fmla="*/ 0 h 291358"/>
                <a:gd name="connsiteX4" fmla="*/ 147963 w 809212"/>
                <a:gd name="connsiteY4" fmla="*/ 0 h 291358"/>
                <a:gd name="connsiteX5" fmla="*/ 4465 w 809212"/>
                <a:gd name="connsiteY5" fmla="*/ 109138 h 291358"/>
                <a:gd name="connsiteX6" fmla="*/ 145678 w 809212"/>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2" h="291358">
                  <a:moveTo>
                    <a:pt x="145678" y="291358"/>
                  </a:moveTo>
                  <a:lnTo>
                    <a:pt x="661257" y="291358"/>
                  </a:lnTo>
                  <a:cubicBezTo>
                    <a:pt x="728169" y="291358"/>
                    <a:pt x="788844" y="247218"/>
                    <a:pt x="804744" y="182210"/>
                  </a:cubicBezTo>
                  <a:cubicBezTo>
                    <a:pt x="828251" y="86153"/>
                    <a:pt x="755776" y="0"/>
                    <a:pt x="663528" y="0"/>
                  </a:cubicBezTo>
                  <a:lnTo>
                    <a:pt x="147963" y="0"/>
                  </a:lnTo>
                  <a:cubicBezTo>
                    <a:pt x="81040" y="0"/>
                    <a:pt x="20376" y="44144"/>
                    <a:pt x="4465" y="109138"/>
                  </a:cubicBezTo>
                  <a:cubicBezTo>
                    <a:pt x="-19030" y="205208"/>
                    <a:pt x="53444" y="291358"/>
                    <a:pt x="145678" y="291358"/>
                  </a:cubicBezTo>
                  <a:close/>
                </a:path>
              </a:pathLst>
            </a:custGeom>
            <a:grpFill/>
            <a:ln w="360" cap="flat">
              <a:noFill/>
              <a:prstDash val="solid"/>
              <a:miter/>
            </a:ln>
          </p:spPr>
          <p:txBody>
            <a:bodyPr rtlCol="0" anchor="ctr"/>
            <a:lstStyle/>
            <a:p>
              <a:endParaRPr lang="fi-FI" sz="900"/>
            </a:p>
          </p:txBody>
        </p:sp>
        <p:sp>
          <p:nvSpPr>
            <p:cNvPr id="125" name="Vapaamuotoinen: Muoto 124">
              <a:extLst>
                <a:ext uri="{FF2B5EF4-FFF2-40B4-BE49-F238E27FC236}">
                  <a16:creationId xmlns:a16="http://schemas.microsoft.com/office/drawing/2014/main" id="{F95E606E-233E-76D1-1045-2EE2F882E3BD}"/>
                </a:ext>
                <a:ext uri="{C183D7F6-B498-43B3-948B-1728B52AA6E4}">
                  <adec:decorative xmlns:adec="http://schemas.microsoft.com/office/drawing/2017/decorative" val="1"/>
                </a:ext>
              </a:extLst>
            </p:cNvPr>
            <p:cNvSpPr/>
            <p:nvPr/>
          </p:nvSpPr>
          <p:spPr>
            <a:xfrm>
              <a:off x="7222503" y="4488576"/>
              <a:ext cx="545148" cy="291357"/>
            </a:xfrm>
            <a:custGeom>
              <a:avLst/>
              <a:gdLst>
                <a:gd name="connsiteX0" fmla="*/ 399465 w 545148"/>
                <a:gd name="connsiteY0" fmla="*/ 0 h 291357"/>
                <a:gd name="connsiteX1" fmla="*/ 147970 w 545148"/>
                <a:gd name="connsiteY1" fmla="*/ 0 h 291357"/>
                <a:gd name="connsiteX2" fmla="*/ 4469 w 545148"/>
                <a:gd name="connsiteY2" fmla="*/ 109152 h 291357"/>
                <a:gd name="connsiteX3" fmla="*/ 145684 w 545148"/>
                <a:gd name="connsiteY3" fmla="*/ 291358 h 291357"/>
                <a:gd name="connsiteX4" fmla="*/ 397180 w 545148"/>
                <a:gd name="connsiteY4" fmla="*/ 291358 h 291357"/>
                <a:gd name="connsiteX5" fmla="*/ 540681 w 545148"/>
                <a:gd name="connsiteY5" fmla="*/ 182220 h 291357"/>
                <a:gd name="connsiteX6" fmla="*/ 399465 w 54514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8" h="291357">
                  <a:moveTo>
                    <a:pt x="399465" y="0"/>
                  </a:moveTo>
                  <a:lnTo>
                    <a:pt x="147970" y="0"/>
                  </a:lnTo>
                  <a:cubicBezTo>
                    <a:pt x="81043" y="0"/>
                    <a:pt x="20379" y="44144"/>
                    <a:pt x="4469" y="109152"/>
                  </a:cubicBezTo>
                  <a:cubicBezTo>
                    <a:pt x="-19038" y="205219"/>
                    <a:pt x="53447" y="291358"/>
                    <a:pt x="145684" y="291358"/>
                  </a:cubicBezTo>
                  <a:lnTo>
                    <a:pt x="397180" y="291358"/>
                  </a:lnTo>
                  <a:cubicBezTo>
                    <a:pt x="464103" y="291358"/>
                    <a:pt x="524767" y="247217"/>
                    <a:pt x="540681" y="182220"/>
                  </a:cubicBezTo>
                  <a:cubicBezTo>
                    <a:pt x="564184" y="86153"/>
                    <a:pt x="491699" y="0"/>
                    <a:pt x="399465" y="0"/>
                  </a:cubicBezTo>
                  <a:close/>
                </a:path>
              </a:pathLst>
            </a:custGeom>
            <a:grpFill/>
            <a:ln w="360" cap="flat">
              <a:noFill/>
              <a:prstDash val="solid"/>
              <a:miter/>
            </a:ln>
          </p:spPr>
          <p:txBody>
            <a:bodyPr rtlCol="0" anchor="ctr"/>
            <a:lstStyle/>
            <a:p>
              <a:endParaRPr lang="fi-FI" sz="900"/>
            </a:p>
          </p:txBody>
        </p:sp>
        <p:sp>
          <p:nvSpPr>
            <p:cNvPr id="126" name="Vapaamuotoinen: Muoto 125">
              <a:extLst>
                <a:ext uri="{FF2B5EF4-FFF2-40B4-BE49-F238E27FC236}">
                  <a16:creationId xmlns:a16="http://schemas.microsoft.com/office/drawing/2014/main" id="{7D911DC4-41AC-256C-7E74-BB3D6074ACF0}"/>
                </a:ext>
                <a:ext uri="{C183D7F6-B498-43B3-948B-1728B52AA6E4}">
                  <adec:decorative xmlns:adec="http://schemas.microsoft.com/office/drawing/2017/decorative" val="1"/>
                </a:ext>
              </a:extLst>
            </p:cNvPr>
            <p:cNvSpPr/>
            <p:nvPr/>
          </p:nvSpPr>
          <p:spPr>
            <a:xfrm>
              <a:off x="10964964" y="3936829"/>
              <a:ext cx="298366" cy="291357"/>
            </a:xfrm>
            <a:custGeom>
              <a:avLst/>
              <a:gdLst>
                <a:gd name="connsiteX0" fmla="*/ 152682 w 298366"/>
                <a:gd name="connsiteY0" fmla="*/ 0 h 291357"/>
                <a:gd name="connsiteX1" fmla="*/ 147970 w 298366"/>
                <a:gd name="connsiteY1" fmla="*/ 0 h 291357"/>
                <a:gd name="connsiteX2" fmla="*/ 4468 w 298366"/>
                <a:gd name="connsiteY2" fmla="*/ 109152 h 291357"/>
                <a:gd name="connsiteX3" fmla="*/ 145684 w 298366"/>
                <a:gd name="connsiteY3" fmla="*/ 291358 h 291357"/>
                <a:gd name="connsiteX4" fmla="*/ 150411 w 298366"/>
                <a:gd name="connsiteY4" fmla="*/ 291358 h 291357"/>
                <a:gd name="connsiteX5" fmla="*/ 293898 w 298366"/>
                <a:gd name="connsiteY5" fmla="*/ 182220 h 291357"/>
                <a:gd name="connsiteX6" fmla="*/ 152682 w 298366"/>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6" h="291357">
                  <a:moveTo>
                    <a:pt x="152682" y="0"/>
                  </a:moveTo>
                  <a:lnTo>
                    <a:pt x="147970" y="0"/>
                  </a:lnTo>
                  <a:cubicBezTo>
                    <a:pt x="81047" y="0"/>
                    <a:pt x="20383" y="44144"/>
                    <a:pt x="4468" y="109152"/>
                  </a:cubicBezTo>
                  <a:cubicBezTo>
                    <a:pt x="-19038" y="205219"/>
                    <a:pt x="53451" y="291358"/>
                    <a:pt x="145684" y="291358"/>
                  </a:cubicBezTo>
                  <a:lnTo>
                    <a:pt x="150411" y="291358"/>
                  </a:lnTo>
                  <a:cubicBezTo>
                    <a:pt x="217320" y="291358"/>
                    <a:pt x="277987" y="247217"/>
                    <a:pt x="293898" y="182220"/>
                  </a:cubicBezTo>
                  <a:cubicBezTo>
                    <a:pt x="317405" y="86153"/>
                    <a:pt x="244916" y="0"/>
                    <a:pt x="152682" y="0"/>
                  </a:cubicBezTo>
                  <a:close/>
                </a:path>
              </a:pathLst>
            </a:custGeom>
            <a:grpFill/>
            <a:ln w="360" cap="flat">
              <a:noFill/>
              <a:prstDash val="solid"/>
              <a:miter/>
            </a:ln>
          </p:spPr>
          <p:txBody>
            <a:bodyPr rtlCol="0" anchor="ctr"/>
            <a:lstStyle/>
            <a:p>
              <a:endParaRPr lang="fi-FI" sz="900"/>
            </a:p>
          </p:txBody>
        </p:sp>
        <p:sp>
          <p:nvSpPr>
            <p:cNvPr id="127" name="Vapaamuotoinen: Muoto 126">
              <a:extLst>
                <a:ext uri="{FF2B5EF4-FFF2-40B4-BE49-F238E27FC236}">
                  <a16:creationId xmlns:a16="http://schemas.microsoft.com/office/drawing/2014/main" id="{62CFD832-24C6-66A9-D7E6-D1C079912F2F}"/>
                </a:ext>
                <a:ext uri="{C183D7F6-B498-43B3-948B-1728B52AA6E4}">
                  <adec:decorative xmlns:adec="http://schemas.microsoft.com/office/drawing/2017/decorative" val="1"/>
                </a:ext>
              </a:extLst>
            </p:cNvPr>
            <p:cNvSpPr/>
            <p:nvPr/>
          </p:nvSpPr>
          <p:spPr>
            <a:xfrm>
              <a:off x="505114" y="640131"/>
              <a:ext cx="1432537" cy="291354"/>
            </a:xfrm>
            <a:custGeom>
              <a:avLst/>
              <a:gdLst>
                <a:gd name="connsiteX0" fmla="*/ 1288629 w 1432537"/>
                <a:gd name="connsiteY0" fmla="*/ 0 h 291354"/>
                <a:gd name="connsiteX1" fmla="*/ 143919 w 1432537"/>
                <a:gd name="connsiteY1" fmla="*/ 0 h 291354"/>
                <a:gd name="connsiteX2" fmla="*/ 0 w 1432537"/>
                <a:gd name="connsiteY2" fmla="*/ 143904 h 291354"/>
                <a:gd name="connsiteX3" fmla="*/ 0 w 1432537"/>
                <a:gd name="connsiteY3" fmla="*/ 147450 h 291354"/>
                <a:gd name="connsiteX4" fmla="*/ 143919 w 1432537"/>
                <a:gd name="connsiteY4" fmla="*/ 291354 h 291354"/>
                <a:gd name="connsiteX5" fmla="*/ 1288629 w 1432537"/>
                <a:gd name="connsiteY5" fmla="*/ 291354 h 291354"/>
                <a:gd name="connsiteX6" fmla="*/ 1432537 w 1432537"/>
                <a:gd name="connsiteY6" fmla="*/ 147450 h 291354"/>
                <a:gd name="connsiteX7" fmla="*/ 1432537 w 1432537"/>
                <a:gd name="connsiteY7" fmla="*/ 143904 h 291354"/>
                <a:gd name="connsiteX8" fmla="*/ 1288629 w 1432537"/>
                <a:gd name="connsiteY8"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4">
                  <a:moveTo>
                    <a:pt x="1288629" y="0"/>
                  </a:moveTo>
                  <a:lnTo>
                    <a:pt x="143919" y="0"/>
                  </a:lnTo>
                  <a:cubicBezTo>
                    <a:pt x="64436" y="0"/>
                    <a:pt x="0" y="64436"/>
                    <a:pt x="0" y="143904"/>
                  </a:cubicBezTo>
                  <a:lnTo>
                    <a:pt x="0" y="147450"/>
                  </a:lnTo>
                  <a:cubicBezTo>
                    <a:pt x="0" y="226933"/>
                    <a:pt x="64436" y="291354"/>
                    <a:pt x="143919" y="291354"/>
                  </a:cubicBezTo>
                  <a:lnTo>
                    <a:pt x="1288629" y="291354"/>
                  </a:lnTo>
                  <a:cubicBezTo>
                    <a:pt x="1368112" y="291354"/>
                    <a:pt x="1432537" y="226933"/>
                    <a:pt x="1432537" y="147450"/>
                  </a:cubicBezTo>
                  <a:lnTo>
                    <a:pt x="1432537" y="143904"/>
                  </a:lnTo>
                  <a:cubicBezTo>
                    <a:pt x="1432537" y="64436"/>
                    <a:pt x="1368112" y="0"/>
                    <a:pt x="1288629" y="0"/>
                  </a:cubicBezTo>
                  <a:close/>
                </a:path>
              </a:pathLst>
            </a:custGeom>
            <a:grpFill/>
            <a:ln w="360" cap="flat">
              <a:noFill/>
              <a:prstDash val="solid"/>
              <a:miter/>
            </a:ln>
          </p:spPr>
          <p:txBody>
            <a:bodyPr rtlCol="0" anchor="ctr"/>
            <a:lstStyle/>
            <a:p>
              <a:endParaRPr lang="fi-FI" sz="900"/>
            </a:p>
          </p:txBody>
        </p:sp>
        <p:sp>
          <p:nvSpPr>
            <p:cNvPr id="128" name="Vapaamuotoinen: Muoto 127">
              <a:extLst>
                <a:ext uri="{FF2B5EF4-FFF2-40B4-BE49-F238E27FC236}">
                  <a16:creationId xmlns:a16="http://schemas.microsoft.com/office/drawing/2014/main" id="{2FA85CD7-3BB8-B524-8CA8-9260240FA383}"/>
                </a:ext>
                <a:ext uri="{C183D7F6-B498-43B3-948B-1728B52AA6E4}">
                  <adec:decorative xmlns:adec="http://schemas.microsoft.com/office/drawing/2017/decorative" val="1"/>
                </a:ext>
              </a:extLst>
            </p:cNvPr>
            <p:cNvSpPr/>
            <p:nvPr/>
          </p:nvSpPr>
          <p:spPr>
            <a:xfrm>
              <a:off x="505119" y="1187105"/>
              <a:ext cx="1048443" cy="291357"/>
            </a:xfrm>
            <a:custGeom>
              <a:avLst/>
              <a:gdLst>
                <a:gd name="connsiteX0" fmla="*/ 902763 w 1048443"/>
                <a:gd name="connsiteY0" fmla="*/ 0 h 291357"/>
                <a:gd name="connsiteX1" fmla="*/ 147956 w 1048443"/>
                <a:gd name="connsiteY1" fmla="*/ 0 h 291357"/>
                <a:gd name="connsiteX2" fmla="*/ 4469 w 1048443"/>
                <a:gd name="connsiteY2" fmla="*/ 109148 h 291357"/>
                <a:gd name="connsiteX3" fmla="*/ 145685 w 1048443"/>
                <a:gd name="connsiteY3" fmla="*/ 291358 h 291357"/>
                <a:gd name="connsiteX4" fmla="*/ 900477 w 1048443"/>
                <a:gd name="connsiteY4" fmla="*/ 291358 h 291357"/>
                <a:gd name="connsiteX5" fmla="*/ 1043975 w 1048443"/>
                <a:gd name="connsiteY5" fmla="*/ 182220 h 291357"/>
                <a:gd name="connsiteX6" fmla="*/ 902763 w 1048443"/>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3" h="291357">
                  <a:moveTo>
                    <a:pt x="902763" y="0"/>
                  </a:moveTo>
                  <a:lnTo>
                    <a:pt x="147956" y="0"/>
                  </a:lnTo>
                  <a:cubicBezTo>
                    <a:pt x="81033" y="0"/>
                    <a:pt x="20366" y="44144"/>
                    <a:pt x="4469" y="109148"/>
                  </a:cubicBezTo>
                  <a:cubicBezTo>
                    <a:pt x="-19038" y="205219"/>
                    <a:pt x="53437" y="291358"/>
                    <a:pt x="145685" y="291358"/>
                  </a:cubicBezTo>
                  <a:lnTo>
                    <a:pt x="900477" y="291358"/>
                  </a:lnTo>
                  <a:cubicBezTo>
                    <a:pt x="967400" y="291358"/>
                    <a:pt x="1028064" y="247214"/>
                    <a:pt x="1043975" y="182220"/>
                  </a:cubicBezTo>
                  <a:cubicBezTo>
                    <a:pt x="1067482" y="86150"/>
                    <a:pt x="994996" y="0"/>
                    <a:pt x="902763" y="0"/>
                  </a:cubicBezTo>
                  <a:close/>
                </a:path>
              </a:pathLst>
            </a:custGeom>
            <a:grpFill/>
            <a:ln w="360" cap="flat">
              <a:noFill/>
              <a:prstDash val="solid"/>
              <a:miter/>
            </a:ln>
          </p:spPr>
          <p:txBody>
            <a:bodyPr rtlCol="0" anchor="ctr"/>
            <a:lstStyle/>
            <a:p>
              <a:endParaRPr lang="fi-FI" sz="900"/>
            </a:p>
          </p:txBody>
        </p:sp>
        <p:sp>
          <p:nvSpPr>
            <p:cNvPr id="129" name="Vapaamuotoinen: Muoto 128">
              <a:extLst>
                <a:ext uri="{FF2B5EF4-FFF2-40B4-BE49-F238E27FC236}">
                  <a16:creationId xmlns:a16="http://schemas.microsoft.com/office/drawing/2014/main" id="{2C4F177F-BB32-75CE-2C66-33ED16229305}"/>
                </a:ext>
                <a:ext uri="{C183D7F6-B498-43B3-948B-1728B52AA6E4}">
                  <adec:decorative xmlns:adec="http://schemas.microsoft.com/office/drawing/2017/decorative" val="1"/>
                </a:ext>
              </a:extLst>
            </p:cNvPr>
            <p:cNvSpPr/>
            <p:nvPr/>
          </p:nvSpPr>
          <p:spPr>
            <a:xfrm>
              <a:off x="505113" y="1739125"/>
              <a:ext cx="571449" cy="291354"/>
            </a:xfrm>
            <a:custGeom>
              <a:avLst/>
              <a:gdLst>
                <a:gd name="connsiteX0" fmla="*/ 145684 w 571449"/>
                <a:gd name="connsiteY0" fmla="*/ 291354 h 291354"/>
                <a:gd name="connsiteX1" fmla="*/ 423480 w 571449"/>
                <a:gd name="connsiteY1" fmla="*/ 291354 h 291354"/>
                <a:gd name="connsiteX2" fmla="*/ 566981 w 571449"/>
                <a:gd name="connsiteY2" fmla="*/ 182206 h 291354"/>
                <a:gd name="connsiteX3" fmla="*/ 425765 w 571449"/>
                <a:gd name="connsiteY3" fmla="*/ 0 h 291354"/>
                <a:gd name="connsiteX4" fmla="*/ 147970 w 571449"/>
                <a:gd name="connsiteY4" fmla="*/ 0 h 291354"/>
                <a:gd name="connsiteX5" fmla="*/ 4468 w 571449"/>
                <a:gd name="connsiteY5" fmla="*/ 109134 h 291354"/>
                <a:gd name="connsiteX6" fmla="*/ 145684 w 571449"/>
                <a:gd name="connsiteY6" fmla="*/ 291354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4">
                  <a:moveTo>
                    <a:pt x="145684" y="291354"/>
                  </a:moveTo>
                  <a:lnTo>
                    <a:pt x="423480" y="291354"/>
                  </a:lnTo>
                  <a:cubicBezTo>
                    <a:pt x="490403" y="291354"/>
                    <a:pt x="551070" y="247214"/>
                    <a:pt x="566981" y="182206"/>
                  </a:cubicBezTo>
                  <a:cubicBezTo>
                    <a:pt x="590488" y="86150"/>
                    <a:pt x="517999" y="0"/>
                    <a:pt x="425765" y="0"/>
                  </a:cubicBezTo>
                  <a:lnTo>
                    <a:pt x="147970" y="0"/>
                  </a:lnTo>
                  <a:cubicBezTo>
                    <a:pt x="81043" y="0"/>
                    <a:pt x="20379" y="44140"/>
                    <a:pt x="4468" y="109134"/>
                  </a:cubicBezTo>
                  <a:cubicBezTo>
                    <a:pt x="-19038" y="205205"/>
                    <a:pt x="53451" y="291354"/>
                    <a:pt x="145684" y="291354"/>
                  </a:cubicBezTo>
                  <a:close/>
                </a:path>
              </a:pathLst>
            </a:custGeom>
            <a:grpFill/>
            <a:ln w="360" cap="flat">
              <a:noFill/>
              <a:prstDash val="solid"/>
              <a:miter/>
            </a:ln>
          </p:spPr>
          <p:txBody>
            <a:bodyPr rtlCol="0" anchor="ctr"/>
            <a:lstStyle/>
            <a:p>
              <a:endParaRPr lang="fi-FI" sz="900"/>
            </a:p>
          </p:txBody>
        </p:sp>
        <p:sp>
          <p:nvSpPr>
            <p:cNvPr id="130" name="Vapaamuotoinen: Muoto 129">
              <a:extLst>
                <a:ext uri="{FF2B5EF4-FFF2-40B4-BE49-F238E27FC236}">
                  <a16:creationId xmlns:a16="http://schemas.microsoft.com/office/drawing/2014/main" id="{43AD86D0-86A3-6CE3-E0BB-74F1A06C8FCD}"/>
                </a:ext>
                <a:ext uri="{C183D7F6-B498-43B3-948B-1728B52AA6E4}">
                  <adec:decorative xmlns:adec="http://schemas.microsoft.com/office/drawing/2017/decorative" val="1"/>
                </a:ext>
              </a:extLst>
            </p:cNvPr>
            <p:cNvSpPr/>
            <p:nvPr/>
          </p:nvSpPr>
          <p:spPr>
            <a:xfrm>
              <a:off x="505113" y="2291135"/>
              <a:ext cx="726304" cy="291357"/>
            </a:xfrm>
            <a:custGeom>
              <a:avLst/>
              <a:gdLst>
                <a:gd name="connsiteX0" fmla="*/ 580621 w 726304"/>
                <a:gd name="connsiteY0" fmla="*/ 0 h 291357"/>
                <a:gd name="connsiteX1" fmla="*/ 147970 w 726304"/>
                <a:gd name="connsiteY1" fmla="*/ 0 h 291357"/>
                <a:gd name="connsiteX2" fmla="*/ 4468 w 726304"/>
                <a:gd name="connsiteY2" fmla="*/ 109152 h 291357"/>
                <a:gd name="connsiteX3" fmla="*/ 145684 w 726304"/>
                <a:gd name="connsiteY3" fmla="*/ 291358 h 291357"/>
                <a:gd name="connsiteX4" fmla="*/ 578335 w 726304"/>
                <a:gd name="connsiteY4" fmla="*/ 291358 h 291357"/>
                <a:gd name="connsiteX5" fmla="*/ 721837 w 726304"/>
                <a:gd name="connsiteY5" fmla="*/ 182224 h 291357"/>
                <a:gd name="connsiteX6" fmla="*/ 580621 w 726304"/>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4" h="291357">
                  <a:moveTo>
                    <a:pt x="580621" y="0"/>
                  </a:moveTo>
                  <a:lnTo>
                    <a:pt x="147970" y="0"/>
                  </a:lnTo>
                  <a:cubicBezTo>
                    <a:pt x="81043" y="0"/>
                    <a:pt x="20379" y="44144"/>
                    <a:pt x="4468" y="109152"/>
                  </a:cubicBezTo>
                  <a:cubicBezTo>
                    <a:pt x="-19038" y="205219"/>
                    <a:pt x="53451" y="291358"/>
                    <a:pt x="145684" y="291358"/>
                  </a:cubicBezTo>
                  <a:lnTo>
                    <a:pt x="578335" y="291358"/>
                  </a:lnTo>
                  <a:cubicBezTo>
                    <a:pt x="645259" y="291358"/>
                    <a:pt x="705922" y="247218"/>
                    <a:pt x="721837" y="182224"/>
                  </a:cubicBezTo>
                  <a:cubicBezTo>
                    <a:pt x="745340" y="86153"/>
                    <a:pt x="672855" y="0"/>
                    <a:pt x="580621" y="0"/>
                  </a:cubicBezTo>
                  <a:close/>
                </a:path>
              </a:pathLst>
            </a:custGeom>
            <a:grpFill/>
            <a:ln w="360" cap="flat">
              <a:noFill/>
              <a:prstDash val="solid"/>
              <a:miter/>
            </a:ln>
          </p:spPr>
          <p:txBody>
            <a:bodyPr rtlCol="0" anchor="ctr"/>
            <a:lstStyle/>
            <a:p>
              <a:endParaRPr lang="fi-FI" sz="900"/>
            </a:p>
          </p:txBody>
        </p:sp>
        <p:sp>
          <p:nvSpPr>
            <p:cNvPr id="131" name="Vapaamuotoinen: Muoto 130">
              <a:extLst>
                <a:ext uri="{FF2B5EF4-FFF2-40B4-BE49-F238E27FC236}">
                  <a16:creationId xmlns:a16="http://schemas.microsoft.com/office/drawing/2014/main" id="{7113651F-76EB-2514-5A7E-5F2ED9568979}"/>
                </a:ext>
                <a:ext uri="{C183D7F6-B498-43B3-948B-1728B52AA6E4}">
                  <adec:decorative xmlns:adec="http://schemas.microsoft.com/office/drawing/2017/decorative" val="1"/>
                </a:ext>
              </a:extLst>
            </p:cNvPr>
            <p:cNvSpPr/>
            <p:nvPr/>
          </p:nvSpPr>
          <p:spPr>
            <a:xfrm>
              <a:off x="2813270" y="640131"/>
              <a:ext cx="1028512" cy="291354"/>
            </a:xfrm>
            <a:custGeom>
              <a:avLst/>
              <a:gdLst>
                <a:gd name="connsiteX0" fmla="*/ 884604 w 1028512"/>
                <a:gd name="connsiteY0" fmla="*/ 0 h 291354"/>
                <a:gd name="connsiteX1" fmla="*/ 143909 w 1028512"/>
                <a:gd name="connsiteY1" fmla="*/ 0 h 291354"/>
                <a:gd name="connsiteX2" fmla="*/ 0 w 1028512"/>
                <a:gd name="connsiteY2" fmla="*/ 143904 h 291354"/>
                <a:gd name="connsiteX3" fmla="*/ 0 w 1028512"/>
                <a:gd name="connsiteY3" fmla="*/ 147450 h 291354"/>
                <a:gd name="connsiteX4" fmla="*/ 143909 w 1028512"/>
                <a:gd name="connsiteY4" fmla="*/ 291354 h 291354"/>
                <a:gd name="connsiteX5" fmla="*/ 884604 w 1028512"/>
                <a:gd name="connsiteY5" fmla="*/ 291354 h 291354"/>
                <a:gd name="connsiteX6" fmla="*/ 1028512 w 1028512"/>
                <a:gd name="connsiteY6" fmla="*/ 147450 h 291354"/>
                <a:gd name="connsiteX7" fmla="*/ 1028512 w 1028512"/>
                <a:gd name="connsiteY7" fmla="*/ 143904 h 291354"/>
                <a:gd name="connsiteX8" fmla="*/ 884604 w 1028512"/>
                <a:gd name="connsiteY8"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4">
                  <a:moveTo>
                    <a:pt x="884604" y="0"/>
                  </a:moveTo>
                  <a:lnTo>
                    <a:pt x="143909" y="0"/>
                  </a:lnTo>
                  <a:cubicBezTo>
                    <a:pt x="64436" y="0"/>
                    <a:pt x="0" y="64436"/>
                    <a:pt x="0" y="143904"/>
                  </a:cubicBezTo>
                  <a:lnTo>
                    <a:pt x="0" y="147450"/>
                  </a:lnTo>
                  <a:cubicBezTo>
                    <a:pt x="0" y="226933"/>
                    <a:pt x="64436" y="291354"/>
                    <a:pt x="143909" y="291354"/>
                  </a:cubicBezTo>
                  <a:lnTo>
                    <a:pt x="884604" y="291354"/>
                  </a:lnTo>
                  <a:cubicBezTo>
                    <a:pt x="964087" y="291354"/>
                    <a:pt x="1028512" y="226933"/>
                    <a:pt x="1028512" y="147450"/>
                  </a:cubicBezTo>
                  <a:lnTo>
                    <a:pt x="1028512" y="143904"/>
                  </a:lnTo>
                  <a:cubicBezTo>
                    <a:pt x="1028512" y="64436"/>
                    <a:pt x="964087" y="0"/>
                    <a:pt x="884604" y="0"/>
                  </a:cubicBezTo>
                  <a:close/>
                </a:path>
              </a:pathLst>
            </a:custGeom>
            <a:grpFill/>
            <a:ln w="360" cap="flat">
              <a:noFill/>
              <a:prstDash val="solid"/>
              <a:miter/>
            </a:ln>
          </p:spPr>
          <p:txBody>
            <a:bodyPr rtlCol="0" anchor="ctr"/>
            <a:lstStyle/>
            <a:p>
              <a:endParaRPr lang="fi-FI" sz="900"/>
            </a:p>
          </p:txBody>
        </p:sp>
        <p:sp>
          <p:nvSpPr>
            <p:cNvPr id="132" name="Vapaamuotoinen: Muoto 131">
              <a:extLst>
                <a:ext uri="{FF2B5EF4-FFF2-40B4-BE49-F238E27FC236}">
                  <a16:creationId xmlns:a16="http://schemas.microsoft.com/office/drawing/2014/main" id="{D3D6DCF7-49F3-1919-8A6C-76ACFC8CA850}"/>
                </a:ext>
                <a:ext uri="{C183D7F6-B498-43B3-948B-1728B52AA6E4}">
                  <adec:decorative xmlns:adec="http://schemas.microsoft.com/office/drawing/2017/decorative" val="1"/>
                </a:ext>
              </a:extLst>
            </p:cNvPr>
            <p:cNvSpPr/>
            <p:nvPr/>
          </p:nvSpPr>
          <p:spPr>
            <a:xfrm>
              <a:off x="1796326" y="1186827"/>
              <a:ext cx="906265" cy="291357"/>
            </a:xfrm>
            <a:custGeom>
              <a:avLst/>
              <a:gdLst>
                <a:gd name="connsiteX0" fmla="*/ 760581 w 906265"/>
                <a:gd name="connsiteY0" fmla="*/ 0 h 291357"/>
                <a:gd name="connsiteX1" fmla="*/ 147970 w 906265"/>
                <a:gd name="connsiteY1" fmla="*/ 0 h 291357"/>
                <a:gd name="connsiteX2" fmla="*/ 4468 w 906265"/>
                <a:gd name="connsiteY2" fmla="*/ 109148 h 291357"/>
                <a:gd name="connsiteX3" fmla="*/ 145684 w 906265"/>
                <a:gd name="connsiteY3" fmla="*/ 291358 h 291357"/>
                <a:gd name="connsiteX4" fmla="*/ 758296 w 906265"/>
                <a:gd name="connsiteY4" fmla="*/ 291358 h 291357"/>
                <a:gd name="connsiteX5" fmla="*/ 901797 w 906265"/>
                <a:gd name="connsiteY5" fmla="*/ 182220 h 291357"/>
                <a:gd name="connsiteX6" fmla="*/ 760581 w 90626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5" h="291357">
                  <a:moveTo>
                    <a:pt x="760581" y="0"/>
                  </a:moveTo>
                  <a:lnTo>
                    <a:pt x="147970" y="0"/>
                  </a:lnTo>
                  <a:cubicBezTo>
                    <a:pt x="81047" y="0"/>
                    <a:pt x="20379" y="44140"/>
                    <a:pt x="4468" y="109148"/>
                  </a:cubicBezTo>
                  <a:cubicBezTo>
                    <a:pt x="-19038" y="205219"/>
                    <a:pt x="53451" y="291358"/>
                    <a:pt x="145684" y="291358"/>
                  </a:cubicBezTo>
                  <a:lnTo>
                    <a:pt x="758296" y="291358"/>
                  </a:lnTo>
                  <a:cubicBezTo>
                    <a:pt x="825219" y="291358"/>
                    <a:pt x="885886" y="247214"/>
                    <a:pt x="901797" y="182220"/>
                  </a:cubicBezTo>
                  <a:cubicBezTo>
                    <a:pt x="925304" y="86150"/>
                    <a:pt x="852815" y="0"/>
                    <a:pt x="760581" y="0"/>
                  </a:cubicBezTo>
                  <a:close/>
                </a:path>
              </a:pathLst>
            </a:custGeom>
            <a:grpFill/>
            <a:ln w="360" cap="flat">
              <a:noFill/>
              <a:prstDash val="solid"/>
              <a:miter/>
            </a:ln>
          </p:spPr>
          <p:txBody>
            <a:bodyPr rtlCol="0" anchor="ctr"/>
            <a:lstStyle/>
            <a:p>
              <a:endParaRPr lang="fi-FI" sz="900"/>
            </a:p>
          </p:txBody>
        </p:sp>
        <p:sp>
          <p:nvSpPr>
            <p:cNvPr id="133" name="Vapaamuotoinen: Muoto 132">
              <a:extLst>
                <a:ext uri="{FF2B5EF4-FFF2-40B4-BE49-F238E27FC236}">
                  <a16:creationId xmlns:a16="http://schemas.microsoft.com/office/drawing/2014/main" id="{1210A860-4E9E-3E92-373D-732E1091A72C}"/>
                </a:ext>
                <a:ext uri="{C183D7F6-B498-43B3-948B-1728B52AA6E4}">
                  <adec:decorative xmlns:adec="http://schemas.microsoft.com/office/drawing/2017/decorative" val="1"/>
                </a:ext>
              </a:extLst>
            </p:cNvPr>
            <p:cNvSpPr/>
            <p:nvPr/>
          </p:nvSpPr>
          <p:spPr>
            <a:xfrm>
              <a:off x="2048909" y="1737480"/>
              <a:ext cx="1509055" cy="291357"/>
            </a:xfrm>
            <a:custGeom>
              <a:avLst/>
              <a:gdLst>
                <a:gd name="connsiteX0" fmla="*/ 145680 w 1509055"/>
                <a:gd name="connsiteY0" fmla="*/ 291358 h 291357"/>
                <a:gd name="connsiteX1" fmla="*/ 1361100 w 1509055"/>
                <a:gd name="connsiteY1" fmla="*/ 291358 h 291357"/>
                <a:gd name="connsiteX2" fmla="*/ 1504587 w 1509055"/>
                <a:gd name="connsiteY2" fmla="*/ 182209 h 291357"/>
                <a:gd name="connsiteX3" fmla="*/ 1363372 w 1509055"/>
                <a:gd name="connsiteY3" fmla="*/ 0 h 291357"/>
                <a:gd name="connsiteX4" fmla="*/ 147966 w 1509055"/>
                <a:gd name="connsiteY4" fmla="*/ 0 h 291357"/>
                <a:gd name="connsiteX5" fmla="*/ 4464 w 1509055"/>
                <a:gd name="connsiteY5" fmla="*/ 109138 h 291357"/>
                <a:gd name="connsiteX6" fmla="*/ 145680 w 1509055"/>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5" h="291357">
                  <a:moveTo>
                    <a:pt x="145680" y="291358"/>
                  </a:moveTo>
                  <a:lnTo>
                    <a:pt x="1361100" y="291358"/>
                  </a:lnTo>
                  <a:cubicBezTo>
                    <a:pt x="1428013" y="291358"/>
                    <a:pt x="1488676" y="247217"/>
                    <a:pt x="1504587" y="182209"/>
                  </a:cubicBezTo>
                  <a:cubicBezTo>
                    <a:pt x="1528094" y="86139"/>
                    <a:pt x="1455609" y="0"/>
                    <a:pt x="1363372" y="0"/>
                  </a:cubicBezTo>
                  <a:lnTo>
                    <a:pt x="147966" y="0"/>
                  </a:lnTo>
                  <a:cubicBezTo>
                    <a:pt x="81042" y="0"/>
                    <a:pt x="20379"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34" name="Vapaamuotoinen: Muoto 133">
              <a:extLst>
                <a:ext uri="{FF2B5EF4-FFF2-40B4-BE49-F238E27FC236}">
                  <a16:creationId xmlns:a16="http://schemas.microsoft.com/office/drawing/2014/main" id="{F238E293-7021-B746-0237-2C4942ED32E6}"/>
                </a:ext>
                <a:ext uri="{C183D7F6-B498-43B3-948B-1728B52AA6E4}">
                  <adec:decorative xmlns:adec="http://schemas.microsoft.com/office/drawing/2017/decorative" val="1"/>
                </a:ext>
              </a:extLst>
            </p:cNvPr>
            <p:cNvSpPr/>
            <p:nvPr/>
          </p:nvSpPr>
          <p:spPr>
            <a:xfrm>
              <a:off x="1411826" y="2291135"/>
              <a:ext cx="1122580" cy="291357"/>
            </a:xfrm>
            <a:custGeom>
              <a:avLst/>
              <a:gdLst>
                <a:gd name="connsiteX0" fmla="*/ 976900 w 1122580"/>
                <a:gd name="connsiteY0" fmla="*/ 0 h 291357"/>
                <a:gd name="connsiteX1" fmla="*/ 147956 w 1122580"/>
                <a:gd name="connsiteY1" fmla="*/ 0 h 291357"/>
                <a:gd name="connsiteX2" fmla="*/ 4469 w 1122580"/>
                <a:gd name="connsiteY2" fmla="*/ 109152 h 291357"/>
                <a:gd name="connsiteX3" fmla="*/ 145671 w 1122580"/>
                <a:gd name="connsiteY3" fmla="*/ 291358 h 291357"/>
                <a:gd name="connsiteX4" fmla="*/ 974614 w 1122580"/>
                <a:gd name="connsiteY4" fmla="*/ 291358 h 291357"/>
                <a:gd name="connsiteX5" fmla="*/ 1118116 w 1122580"/>
                <a:gd name="connsiteY5" fmla="*/ 182224 h 291357"/>
                <a:gd name="connsiteX6" fmla="*/ 976900 w 1122580"/>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0" h="291357">
                  <a:moveTo>
                    <a:pt x="976900" y="0"/>
                  </a:moveTo>
                  <a:lnTo>
                    <a:pt x="147956" y="0"/>
                  </a:lnTo>
                  <a:cubicBezTo>
                    <a:pt x="81047" y="0"/>
                    <a:pt x="20369" y="44144"/>
                    <a:pt x="4469" y="109152"/>
                  </a:cubicBezTo>
                  <a:cubicBezTo>
                    <a:pt x="-19038" y="205219"/>
                    <a:pt x="53437" y="291358"/>
                    <a:pt x="145671" y="291358"/>
                  </a:cubicBezTo>
                  <a:lnTo>
                    <a:pt x="974614" y="291358"/>
                  </a:lnTo>
                  <a:cubicBezTo>
                    <a:pt x="1041541" y="291358"/>
                    <a:pt x="1102205" y="247218"/>
                    <a:pt x="1118116" y="182224"/>
                  </a:cubicBezTo>
                  <a:cubicBezTo>
                    <a:pt x="1141608" y="86153"/>
                    <a:pt x="1069134" y="0"/>
                    <a:pt x="976900" y="0"/>
                  </a:cubicBezTo>
                  <a:close/>
                </a:path>
              </a:pathLst>
            </a:custGeom>
            <a:grpFill/>
            <a:ln w="360" cap="flat">
              <a:noFill/>
              <a:prstDash val="solid"/>
              <a:miter/>
            </a:ln>
          </p:spPr>
          <p:txBody>
            <a:bodyPr rtlCol="0" anchor="ctr"/>
            <a:lstStyle/>
            <a:p>
              <a:endParaRPr lang="fi-FI" sz="900"/>
            </a:p>
          </p:txBody>
        </p:sp>
        <p:sp>
          <p:nvSpPr>
            <p:cNvPr id="135" name="Vapaamuotoinen: Muoto 134">
              <a:extLst>
                <a:ext uri="{FF2B5EF4-FFF2-40B4-BE49-F238E27FC236}">
                  <a16:creationId xmlns:a16="http://schemas.microsoft.com/office/drawing/2014/main" id="{C27DDD15-E2A2-4BF5-6BDB-F1DE336E7D1D}"/>
                </a:ext>
                <a:ext uri="{C183D7F6-B498-43B3-948B-1728B52AA6E4}">
                  <adec:decorative xmlns:adec="http://schemas.microsoft.com/office/drawing/2017/decorative" val="1"/>
                </a:ext>
              </a:extLst>
            </p:cNvPr>
            <p:cNvSpPr/>
            <p:nvPr/>
          </p:nvSpPr>
          <p:spPr>
            <a:xfrm>
              <a:off x="6049284" y="640131"/>
              <a:ext cx="901645" cy="291354"/>
            </a:xfrm>
            <a:custGeom>
              <a:avLst/>
              <a:gdLst>
                <a:gd name="connsiteX0" fmla="*/ 757736 w 901645"/>
                <a:gd name="connsiteY0" fmla="*/ 0 h 291354"/>
                <a:gd name="connsiteX1" fmla="*/ 143908 w 901645"/>
                <a:gd name="connsiteY1" fmla="*/ 0 h 291354"/>
                <a:gd name="connsiteX2" fmla="*/ 0 w 901645"/>
                <a:gd name="connsiteY2" fmla="*/ 143904 h 291354"/>
                <a:gd name="connsiteX3" fmla="*/ 0 w 901645"/>
                <a:gd name="connsiteY3" fmla="*/ 147450 h 291354"/>
                <a:gd name="connsiteX4" fmla="*/ 143908 w 901645"/>
                <a:gd name="connsiteY4" fmla="*/ 291354 h 291354"/>
                <a:gd name="connsiteX5" fmla="*/ 757736 w 901645"/>
                <a:gd name="connsiteY5" fmla="*/ 291354 h 291354"/>
                <a:gd name="connsiteX6" fmla="*/ 901645 w 901645"/>
                <a:gd name="connsiteY6" fmla="*/ 147450 h 291354"/>
                <a:gd name="connsiteX7" fmla="*/ 901645 w 901645"/>
                <a:gd name="connsiteY7" fmla="*/ 143904 h 291354"/>
                <a:gd name="connsiteX8" fmla="*/ 757736 w 901645"/>
                <a:gd name="connsiteY8"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5" h="291354">
                  <a:moveTo>
                    <a:pt x="757736" y="0"/>
                  </a:moveTo>
                  <a:lnTo>
                    <a:pt x="143908" y="0"/>
                  </a:lnTo>
                  <a:cubicBezTo>
                    <a:pt x="64421" y="0"/>
                    <a:pt x="0" y="64436"/>
                    <a:pt x="0" y="143904"/>
                  </a:cubicBezTo>
                  <a:lnTo>
                    <a:pt x="0" y="147450"/>
                  </a:lnTo>
                  <a:cubicBezTo>
                    <a:pt x="0" y="226933"/>
                    <a:pt x="64421" y="291354"/>
                    <a:pt x="143908" y="291354"/>
                  </a:cubicBezTo>
                  <a:lnTo>
                    <a:pt x="757736" y="291354"/>
                  </a:lnTo>
                  <a:cubicBezTo>
                    <a:pt x="837223" y="291354"/>
                    <a:pt x="901645" y="226933"/>
                    <a:pt x="901645" y="147450"/>
                  </a:cubicBezTo>
                  <a:lnTo>
                    <a:pt x="901645" y="143904"/>
                  </a:lnTo>
                  <a:cubicBezTo>
                    <a:pt x="901645" y="64436"/>
                    <a:pt x="837223" y="0"/>
                    <a:pt x="757736" y="0"/>
                  </a:cubicBezTo>
                  <a:close/>
                </a:path>
              </a:pathLst>
            </a:custGeom>
            <a:grpFill/>
            <a:ln w="360" cap="flat">
              <a:noFill/>
              <a:prstDash val="solid"/>
              <a:miter/>
            </a:ln>
          </p:spPr>
          <p:txBody>
            <a:bodyPr rtlCol="0" anchor="ctr"/>
            <a:lstStyle/>
            <a:p>
              <a:endParaRPr lang="fi-FI" sz="900"/>
            </a:p>
          </p:txBody>
        </p:sp>
        <p:sp>
          <p:nvSpPr>
            <p:cNvPr id="136" name="Vapaamuotoinen: Muoto 135">
              <a:extLst>
                <a:ext uri="{FF2B5EF4-FFF2-40B4-BE49-F238E27FC236}">
                  <a16:creationId xmlns:a16="http://schemas.microsoft.com/office/drawing/2014/main" id="{F52F31C1-B585-34A4-DF97-3A0B9FD27E1F}"/>
                </a:ext>
                <a:ext uri="{C183D7F6-B498-43B3-948B-1728B52AA6E4}">
                  <adec:decorative xmlns:adec="http://schemas.microsoft.com/office/drawing/2017/decorative" val="1"/>
                </a:ext>
              </a:extLst>
            </p:cNvPr>
            <p:cNvSpPr/>
            <p:nvPr/>
          </p:nvSpPr>
          <p:spPr>
            <a:xfrm>
              <a:off x="4357943" y="640131"/>
              <a:ext cx="917198" cy="291354"/>
            </a:xfrm>
            <a:custGeom>
              <a:avLst/>
              <a:gdLst>
                <a:gd name="connsiteX0" fmla="*/ 771514 w 917198"/>
                <a:gd name="connsiteY0" fmla="*/ 0 h 291354"/>
                <a:gd name="connsiteX1" fmla="*/ 147970 w 917198"/>
                <a:gd name="connsiteY1" fmla="*/ 0 h 291354"/>
                <a:gd name="connsiteX2" fmla="*/ 4468 w 917198"/>
                <a:gd name="connsiteY2" fmla="*/ 109148 h 291354"/>
                <a:gd name="connsiteX3" fmla="*/ 145684 w 917198"/>
                <a:gd name="connsiteY3" fmla="*/ 291354 h 291354"/>
                <a:gd name="connsiteX4" fmla="*/ 769242 w 917198"/>
                <a:gd name="connsiteY4" fmla="*/ 291354 h 291354"/>
                <a:gd name="connsiteX5" fmla="*/ 912730 w 917198"/>
                <a:gd name="connsiteY5" fmla="*/ 182220 h 291354"/>
                <a:gd name="connsiteX6" fmla="*/ 771514 w 917198"/>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4">
                  <a:moveTo>
                    <a:pt x="771514" y="0"/>
                  </a:moveTo>
                  <a:lnTo>
                    <a:pt x="147970" y="0"/>
                  </a:lnTo>
                  <a:cubicBezTo>
                    <a:pt x="81043" y="0"/>
                    <a:pt x="20379" y="44140"/>
                    <a:pt x="4468" y="109148"/>
                  </a:cubicBezTo>
                  <a:cubicBezTo>
                    <a:pt x="-19038" y="205215"/>
                    <a:pt x="53451" y="291354"/>
                    <a:pt x="145684" y="291354"/>
                  </a:cubicBezTo>
                  <a:lnTo>
                    <a:pt x="769242" y="291354"/>
                  </a:lnTo>
                  <a:cubicBezTo>
                    <a:pt x="836155" y="291354"/>
                    <a:pt x="896819" y="247214"/>
                    <a:pt x="912730" y="182220"/>
                  </a:cubicBezTo>
                  <a:cubicBezTo>
                    <a:pt x="936236" y="86150"/>
                    <a:pt x="863762" y="0"/>
                    <a:pt x="771514" y="0"/>
                  </a:cubicBezTo>
                  <a:close/>
                </a:path>
              </a:pathLst>
            </a:custGeom>
            <a:grpFill/>
            <a:ln w="360" cap="flat">
              <a:noFill/>
              <a:prstDash val="solid"/>
              <a:miter/>
            </a:ln>
          </p:spPr>
          <p:txBody>
            <a:bodyPr rtlCol="0" anchor="ctr"/>
            <a:lstStyle/>
            <a:p>
              <a:endParaRPr lang="fi-FI" sz="900"/>
            </a:p>
          </p:txBody>
        </p:sp>
        <p:sp>
          <p:nvSpPr>
            <p:cNvPr id="137" name="Vapaamuotoinen: Muoto 136">
              <a:extLst>
                <a:ext uri="{FF2B5EF4-FFF2-40B4-BE49-F238E27FC236}">
                  <a16:creationId xmlns:a16="http://schemas.microsoft.com/office/drawing/2014/main" id="{836E6200-B08E-FDB0-D1C0-1A6A382E3331}"/>
                </a:ext>
                <a:ext uri="{C183D7F6-B498-43B3-948B-1728B52AA6E4}">
                  <adec:decorative xmlns:adec="http://schemas.microsoft.com/office/drawing/2017/decorative" val="1"/>
                </a:ext>
              </a:extLst>
            </p:cNvPr>
            <p:cNvSpPr/>
            <p:nvPr/>
          </p:nvSpPr>
          <p:spPr>
            <a:xfrm>
              <a:off x="3513930" y="1186827"/>
              <a:ext cx="1286215" cy="291357"/>
            </a:xfrm>
            <a:custGeom>
              <a:avLst/>
              <a:gdLst>
                <a:gd name="connsiteX0" fmla="*/ 1140532 w 1286215"/>
                <a:gd name="connsiteY0" fmla="*/ 0 h 291357"/>
                <a:gd name="connsiteX1" fmla="*/ 147960 w 1286215"/>
                <a:gd name="connsiteY1" fmla="*/ 0 h 291357"/>
                <a:gd name="connsiteX2" fmla="*/ 4469 w 1286215"/>
                <a:gd name="connsiteY2" fmla="*/ 109148 h 291357"/>
                <a:gd name="connsiteX3" fmla="*/ 145674 w 1286215"/>
                <a:gd name="connsiteY3" fmla="*/ 291358 h 291357"/>
                <a:gd name="connsiteX4" fmla="*/ 1138246 w 1286215"/>
                <a:gd name="connsiteY4" fmla="*/ 291358 h 291357"/>
                <a:gd name="connsiteX5" fmla="*/ 1281748 w 1286215"/>
                <a:gd name="connsiteY5" fmla="*/ 182220 h 291357"/>
                <a:gd name="connsiteX6" fmla="*/ 1140532 w 128621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5" h="291357">
                  <a:moveTo>
                    <a:pt x="1140532" y="0"/>
                  </a:moveTo>
                  <a:lnTo>
                    <a:pt x="147960" y="0"/>
                  </a:lnTo>
                  <a:cubicBezTo>
                    <a:pt x="81033" y="0"/>
                    <a:pt x="20369" y="44140"/>
                    <a:pt x="4469" y="109148"/>
                  </a:cubicBezTo>
                  <a:cubicBezTo>
                    <a:pt x="-19038" y="205219"/>
                    <a:pt x="53437" y="291358"/>
                    <a:pt x="145674" y="291358"/>
                  </a:cubicBezTo>
                  <a:lnTo>
                    <a:pt x="1138246" y="291358"/>
                  </a:lnTo>
                  <a:cubicBezTo>
                    <a:pt x="1205170" y="291358"/>
                    <a:pt x="1265833" y="247214"/>
                    <a:pt x="1281748" y="182220"/>
                  </a:cubicBezTo>
                  <a:cubicBezTo>
                    <a:pt x="1305251" y="86150"/>
                    <a:pt x="1232765" y="0"/>
                    <a:pt x="1140532" y="0"/>
                  </a:cubicBezTo>
                  <a:close/>
                </a:path>
              </a:pathLst>
            </a:custGeom>
            <a:grpFill/>
            <a:ln w="360" cap="flat">
              <a:noFill/>
              <a:prstDash val="solid"/>
              <a:miter/>
            </a:ln>
          </p:spPr>
          <p:txBody>
            <a:bodyPr rtlCol="0" anchor="ctr"/>
            <a:lstStyle/>
            <a:p>
              <a:endParaRPr lang="fi-FI" sz="900"/>
            </a:p>
          </p:txBody>
        </p:sp>
        <p:sp>
          <p:nvSpPr>
            <p:cNvPr id="138" name="Vapaamuotoinen: Muoto 137">
              <a:extLst>
                <a:ext uri="{FF2B5EF4-FFF2-40B4-BE49-F238E27FC236}">
                  <a16:creationId xmlns:a16="http://schemas.microsoft.com/office/drawing/2014/main" id="{495A72F6-E8AC-C5B5-8B61-7BFAC4EC2BB7}"/>
                </a:ext>
                <a:ext uri="{C183D7F6-B498-43B3-948B-1728B52AA6E4}">
                  <adec:decorative xmlns:adec="http://schemas.microsoft.com/office/drawing/2017/decorative" val="1"/>
                </a:ext>
              </a:extLst>
            </p:cNvPr>
            <p:cNvSpPr/>
            <p:nvPr/>
          </p:nvSpPr>
          <p:spPr>
            <a:xfrm>
              <a:off x="4012741" y="1737480"/>
              <a:ext cx="987074" cy="291357"/>
            </a:xfrm>
            <a:custGeom>
              <a:avLst/>
              <a:gdLst>
                <a:gd name="connsiteX0" fmla="*/ 145681 w 987074"/>
                <a:gd name="connsiteY0" fmla="*/ 291358 h 291357"/>
                <a:gd name="connsiteX1" fmla="*/ 839108 w 987074"/>
                <a:gd name="connsiteY1" fmla="*/ 291358 h 291357"/>
                <a:gd name="connsiteX2" fmla="*/ 982609 w 987074"/>
                <a:gd name="connsiteY2" fmla="*/ 182209 h 291357"/>
                <a:gd name="connsiteX3" fmla="*/ 841393 w 987074"/>
                <a:gd name="connsiteY3" fmla="*/ 0 h 291357"/>
                <a:gd name="connsiteX4" fmla="*/ 147967 w 987074"/>
                <a:gd name="connsiteY4" fmla="*/ 0 h 291357"/>
                <a:gd name="connsiteX5" fmla="*/ 4465 w 987074"/>
                <a:gd name="connsiteY5" fmla="*/ 109138 h 291357"/>
                <a:gd name="connsiteX6" fmla="*/ 145681 w 987074"/>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4" h="291357">
                  <a:moveTo>
                    <a:pt x="145681" y="291358"/>
                  </a:moveTo>
                  <a:lnTo>
                    <a:pt x="839108" y="291358"/>
                  </a:lnTo>
                  <a:cubicBezTo>
                    <a:pt x="906035" y="291358"/>
                    <a:pt x="966698" y="247217"/>
                    <a:pt x="982609" y="182209"/>
                  </a:cubicBezTo>
                  <a:cubicBezTo>
                    <a:pt x="1006105" y="86139"/>
                    <a:pt x="933631" y="0"/>
                    <a:pt x="841393" y="0"/>
                  </a:cubicBezTo>
                  <a:lnTo>
                    <a:pt x="147967" y="0"/>
                  </a:lnTo>
                  <a:cubicBezTo>
                    <a:pt x="81040" y="0"/>
                    <a:pt x="20377" y="44144"/>
                    <a:pt x="4465" y="109138"/>
                  </a:cubicBezTo>
                  <a:cubicBezTo>
                    <a:pt x="-19031" y="205208"/>
                    <a:pt x="53444" y="291358"/>
                    <a:pt x="145681" y="291358"/>
                  </a:cubicBezTo>
                  <a:close/>
                </a:path>
              </a:pathLst>
            </a:custGeom>
            <a:grpFill/>
            <a:ln w="360" cap="flat">
              <a:noFill/>
              <a:prstDash val="solid"/>
              <a:miter/>
            </a:ln>
          </p:spPr>
          <p:txBody>
            <a:bodyPr rtlCol="0" anchor="ctr"/>
            <a:lstStyle/>
            <a:p>
              <a:endParaRPr lang="fi-FI" sz="900"/>
            </a:p>
          </p:txBody>
        </p:sp>
        <p:sp>
          <p:nvSpPr>
            <p:cNvPr id="139" name="Vapaamuotoinen: Muoto 138">
              <a:extLst>
                <a:ext uri="{FF2B5EF4-FFF2-40B4-BE49-F238E27FC236}">
                  <a16:creationId xmlns:a16="http://schemas.microsoft.com/office/drawing/2014/main" id="{06EAC371-FE62-155B-620F-D1BA1C328BC9}"/>
                </a:ext>
                <a:ext uri="{C183D7F6-B498-43B3-948B-1728B52AA6E4}">
                  <adec:decorative xmlns:adec="http://schemas.microsoft.com/office/drawing/2017/decorative" val="1"/>
                </a:ext>
              </a:extLst>
            </p:cNvPr>
            <p:cNvSpPr/>
            <p:nvPr/>
          </p:nvSpPr>
          <p:spPr>
            <a:xfrm>
              <a:off x="4795842" y="2291135"/>
              <a:ext cx="726301" cy="291357"/>
            </a:xfrm>
            <a:custGeom>
              <a:avLst/>
              <a:gdLst>
                <a:gd name="connsiteX0" fmla="*/ 580621 w 726301"/>
                <a:gd name="connsiteY0" fmla="*/ 0 h 291357"/>
                <a:gd name="connsiteX1" fmla="*/ 147960 w 726301"/>
                <a:gd name="connsiteY1" fmla="*/ 0 h 291357"/>
                <a:gd name="connsiteX2" fmla="*/ 4469 w 726301"/>
                <a:gd name="connsiteY2" fmla="*/ 109152 h 291357"/>
                <a:gd name="connsiteX3" fmla="*/ 145674 w 726301"/>
                <a:gd name="connsiteY3" fmla="*/ 291358 h 291357"/>
                <a:gd name="connsiteX4" fmla="*/ 578336 w 726301"/>
                <a:gd name="connsiteY4" fmla="*/ 291358 h 291357"/>
                <a:gd name="connsiteX5" fmla="*/ 721837 w 726301"/>
                <a:gd name="connsiteY5" fmla="*/ 182224 h 291357"/>
                <a:gd name="connsiteX6" fmla="*/ 580621 w 726301"/>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7">
                  <a:moveTo>
                    <a:pt x="580621" y="0"/>
                  </a:moveTo>
                  <a:lnTo>
                    <a:pt x="147960" y="0"/>
                  </a:lnTo>
                  <a:cubicBezTo>
                    <a:pt x="81033" y="0"/>
                    <a:pt x="20369" y="44144"/>
                    <a:pt x="4469" y="109152"/>
                  </a:cubicBezTo>
                  <a:cubicBezTo>
                    <a:pt x="-19038" y="205219"/>
                    <a:pt x="53437" y="291358"/>
                    <a:pt x="145674" y="291358"/>
                  </a:cubicBezTo>
                  <a:lnTo>
                    <a:pt x="578336" y="291358"/>
                  </a:lnTo>
                  <a:cubicBezTo>
                    <a:pt x="645259" y="291358"/>
                    <a:pt x="705923" y="247218"/>
                    <a:pt x="721837" y="182224"/>
                  </a:cubicBezTo>
                  <a:cubicBezTo>
                    <a:pt x="745330" y="86153"/>
                    <a:pt x="672855" y="0"/>
                    <a:pt x="580621" y="0"/>
                  </a:cubicBezTo>
                  <a:close/>
                </a:path>
              </a:pathLst>
            </a:custGeom>
            <a:grpFill/>
            <a:ln w="360" cap="flat">
              <a:noFill/>
              <a:prstDash val="solid"/>
              <a:miter/>
            </a:ln>
          </p:spPr>
          <p:txBody>
            <a:bodyPr rtlCol="0" anchor="ctr"/>
            <a:lstStyle/>
            <a:p>
              <a:endParaRPr lang="fi-FI" sz="900"/>
            </a:p>
          </p:txBody>
        </p:sp>
        <p:sp>
          <p:nvSpPr>
            <p:cNvPr id="140" name="Vapaamuotoinen: Muoto 139">
              <a:extLst>
                <a:ext uri="{FF2B5EF4-FFF2-40B4-BE49-F238E27FC236}">
                  <a16:creationId xmlns:a16="http://schemas.microsoft.com/office/drawing/2014/main" id="{2BCF9043-DD08-245B-7971-C5181B98406E}"/>
                </a:ext>
                <a:ext uri="{C183D7F6-B498-43B3-948B-1728B52AA6E4}">
                  <adec:decorative xmlns:adec="http://schemas.microsoft.com/office/drawing/2017/decorative" val="1"/>
                </a:ext>
              </a:extLst>
            </p:cNvPr>
            <p:cNvSpPr/>
            <p:nvPr/>
          </p:nvSpPr>
          <p:spPr>
            <a:xfrm>
              <a:off x="3211499" y="2291138"/>
              <a:ext cx="571446" cy="291357"/>
            </a:xfrm>
            <a:custGeom>
              <a:avLst/>
              <a:gdLst>
                <a:gd name="connsiteX0" fmla="*/ 145680 w 571446"/>
                <a:gd name="connsiteY0" fmla="*/ 291358 h 291357"/>
                <a:gd name="connsiteX1" fmla="*/ 423475 w 571446"/>
                <a:gd name="connsiteY1" fmla="*/ 291358 h 291357"/>
                <a:gd name="connsiteX2" fmla="*/ 566977 w 571446"/>
                <a:gd name="connsiteY2" fmla="*/ 182209 h 291357"/>
                <a:gd name="connsiteX3" fmla="*/ 425761 w 571446"/>
                <a:gd name="connsiteY3" fmla="*/ 0 h 291357"/>
                <a:gd name="connsiteX4" fmla="*/ 147966 w 571446"/>
                <a:gd name="connsiteY4" fmla="*/ 0 h 291357"/>
                <a:gd name="connsiteX5" fmla="*/ 4464 w 571446"/>
                <a:gd name="connsiteY5" fmla="*/ 109138 h 291357"/>
                <a:gd name="connsiteX6" fmla="*/ 145680 w 571446"/>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6" h="291357">
                  <a:moveTo>
                    <a:pt x="145680" y="291358"/>
                  </a:moveTo>
                  <a:lnTo>
                    <a:pt x="423475" y="291358"/>
                  </a:lnTo>
                  <a:cubicBezTo>
                    <a:pt x="490413" y="291358"/>
                    <a:pt x="551077" y="247214"/>
                    <a:pt x="566977" y="182209"/>
                  </a:cubicBezTo>
                  <a:cubicBezTo>
                    <a:pt x="590484" y="86139"/>
                    <a:pt x="518009" y="0"/>
                    <a:pt x="425761" y="0"/>
                  </a:cubicBezTo>
                  <a:lnTo>
                    <a:pt x="147966" y="0"/>
                  </a:lnTo>
                  <a:cubicBezTo>
                    <a:pt x="81042" y="0"/>
                    <a:pt x="20375"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41" name="Vapaamuotoinen: Muoto 140">
              <a:extLst>
                <a:ext uri="{FF2B5EF4-FFF2-40B4-BE49-F238E27FC236}">
                  <a16:creationId xmlns:a16="http://schemas.microsoft.com/office/drawing/2014/main" id="{81859216-08E3-586B-CCC1-4C248B1DF179}"/>
                </a:ext>
                <a:ext uri="{C183D7F6-B498-43B3-948B-1728B52AA6E4}">
                  <adec:decorative xmlns:adec="http://schemas.microsoft.com/office/drawing/2017/decorative" val="1"/>
                </a:ext>
              </a:extLst>
            </p:cNvPr>
            <p:cNvSpPr/>
            <p:nvPr/>
          </p:nvSpPr>
          <p:spPr>
            <a:xfrm>
              <a:off x="9382258" y="1186827"/>
              <a:ext cx="428653" cy="291357"/>
            </a:xfrm>
            <a:custGeom>
              <a:avLst/>
              <a:gdLst>
                <a:gd name="connsiteX0" fmla="*/ 145684 w 428653"/>
                <a:gd name="connsiteY0" fmla="*/ 291358 h 291357"/>
                <a:gd name="connsiteX1" fmla="*/ 280687 w 428653"/>
                <a:gd name="connsiteY1" fmla="*/ 291358 h 291357"/>
                <a:gd name="connsiteX2" fmla="*/ 424189 w 428653"/>
                <a:gd name="connsiteY2" fmla="*/ 182209 h 291357"/>
                <a:gd name="connsiteX3" fmla="*/ 282973 w 428653"/>
                <a:gd name="connsiteY3" fmla="*/ 0 h 291357"/>
                <a:gd name="connsiteX4" fmla="*/ 147970 w 428653"/>
                <a:gd name="connsiteY4" fmla="*/ 0 h 291357"/>
                <a:gd name="connsiteX5" fmla="*/ 4469 w 428653"/>
                <a:gd name="connsiteY5" fmla="*/ 109138 h 291357"/>
                <a:gd name="connsiteX6" fmla="*/ 145684 w 428653"/>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3" h="291357">
                  <a:moveTo>
                    <a:pt x="145684" y="291358"/>
                  </a:moveTo>
                  <a:lnTo>
                    <a:pt x="280687" y="291358"/>
                  </a:lnTo>
                  <a:cubicBezTo>
                    <a:pt x="347614" y="291358"/>
                    <a:pt x="408278" y="247218"/>
                    <a:pt x="424189" y="182209"/>
                  </a:cubicBezTo>
                  <a:cubicBezTo>
                    <a:pt x="447684" y="86139"/>
                    <a:pt x="375210" y="0"/>
                    <a:pt x="282973" y="0"/>
                  </a:cubicBezTo>
                  <a:lnTo>
                    <a:pt x="147970" y="0"/>
                  </a:lnTo>
                  <a:cubicBezTo>
                    <a:pt x="81043" y="0"/>
                    <a:pt x="20379" y="44144"/>
                    <a:pt x="4469" y="109138"/>
                  </a:cubicBezTo>
                  <a:cubicBezTo>
                    <a:pt x="-19038" y="205208"/>
                    <a:pt x="53447" y="291358"/>
                    <a:pt x="145684" y="291358"/>
                  </a:cubicBezTo>
                  <a:close/>
                </a:path>
              </a:pathLst>
            </a:custGeom>
            <a:grpFill/>
            <a:ln w="360" cap="flat">
              <a:noFill/>
              <a:prstDash val="solid"/>
              <a:miter/>
            </a:ln>
          </p:spPr>
          <p:txBody>
            <a:bodyPr rtlCol="0" anchor="ctr"/>
            <a:lstStyle/>
            <a:p>
              <a:endParaRPr lang="fi-FI" sz="900"/>
            </a:p>
          </p:txBody>
        </p:sp>
        <p:sp>
          <p:nvSpPr>
            <p:cNvPr id="142" name="Vapaamuotoinen: Muoto 141">
              <a:extLst>
                <a:ext uri="{FF2B5EF4-FFF2-40B4-BE49-F238E27FC236}">
                  <a16:creationId xmlns:a16="http://schemas.microsoft.com/office/drawing/2014/main" id="{EE1DEBFA-3055-594E-FC3D-43B508F7E8B3}"/>
                </a:ext>
                <a:ext uri="{C183D7F6-B498-43B3-948B-1728B52AA6E4}">
                  <adec:decorative xmlns:adec="http://schemas.microsoft.com/office/drawing/2017/decorative" val="1"/>
                </a:ext>
              </a:extLst>
            </p:cNvPr>
            <p:cNvSpPr/>
            <p:nvPr/>
          </p:nvSpPr>
          <p:spPr>
            <a:xfrm>
              <a:off x="8101566" y="1737480"/>
              <a:ext cx="718137" cy="291357"/>
            </a:xfrm>
            <a:custGeom>
              <a:avLst/>
              <a:gdLst>
                <a:gd name="connsiteX0" fmla="*/ 572454 w 718137"/>
                <a:gd name="connsiteY0" fmla="*/ 0 h 291357"/>
                <a:gd name="connsiteX1" fmla="*/ 147957 w 718137"/>
                <a:gd name="connsiteY1" fmla="*/ 0 h 291357"/>
                <a:gd name="connsiteX2" fmla="*/ 4469 w 718137"/>
                <a:gd name="connsiteY2" fmla="*/ 109138 h 291357"/>
                <a:gd name="connsiteX3" fmla="*/ 145685 w 718137"/>
                <a:gd name="connsiteY3" fmla="*/ 291358 h 291357"/>
                <a:gd name="connsiteX4" fmla="*/ 570168 w 718137"/>
                <a:gd name="connsiteY4" fmla="*/ 291358 h 291357"/>
                <a:gd name="connsiteX5" fmla="*/ 713670 w 718137"/>
                <a:gd name="connsiteY5" fmla="*/ 182220 h 291357"/>
                <a:gd name="connsiteX6" fmla="*/ 572454 w 718137"/>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7" h="291357">
                  <a:moveTo>
                    <a:pt x="572454" y="0"/>
                  </a:moveTo>
                  <a:lnTo>
                    <a:pt x="147957" y="0"/>
                  </a:lnTo>
                  <a:cubicBezTo>
                    <a:pt x="81033" y="0"/>
                    <a:pt x="20369" y="44144"/>
                    <a:pt x="4469" y="109138"/>
                  </a:cubicBezTo>
                  <a:cubicBezTo>
                    <a:pt x="-19037" y="205205"/>
                    <a:pt x="53437" y="291358"/>
                    <a:pt x="145685" y="291358"/>
                  </a:cubicBezTo>
                  <a:lnTo>
                    <a:pt x="570168" y="291358"/>
                  </a:lnTo>
                  <a:cubicBezTo>
                    <a:pt x="637095" y="291358"/>
                    <a:pt x="697758" y="247214"/>
                    <a:pt x="713670" y="182220"/>
                  </a:cubicBezTo>
                  <a:cubicBezTo>
                    <a:pt x="737176" y="86153"/>
                    <a:pt x="664687" y="0"/>
                    <a:pt x="572454" y="0"/>
                  </a:cubicBezTo>
                  <a:close/>
                </a:path>
              </a:pathLst>
            </a:custGeom>
            <a:grpFill/>
            <a:ln w="360" cap="flat">
              <a:noFill/>
              <a:prstDash val="solid"/>
              <a:miter/>
            </a:ln>
          </p:spPr>
          <p:txBody>
            <a:bodyPr rtlCol="0" anchor="ctr"/>
            <a:lstStyle/>
            <a:p>
              <a:endParaRPr lang="fi-FI" sz="900"/>
            </a:p>
          </p:txBody>
        </p:sp>
        <p:sp>
          <p:nvSpPr>
            <p:cNvPr id="143" name="Vapaamuotoinen: Muoto 142">
              <a:extLst>
                <a:ext uri="{FF2B5EF4-FFF2-40B4-BE49-F238E27FC236}">
                  <a16:creationId xmlns:a16="http://schemas.microsoft.com/office/drawing/2014/main" id="{F2C44A3F-9D25-FA0E-6ECE-80019CB13C1B}"/>
                </a:ext>
                <a:ext uri="{C183D7F6-B498-43B3-948B-1728B52AA6E4}">
                  <adec:decorative xmlns:adec="http://schemas.microsoft.com/office/drawing/2017/decorative" val="1"/>
                </a:ext>
              </a:extLst>
            </p:cNvPr>
            <p:cNvSpPr/>
            <p:nvPr/>
          </p:nvSpPr>
          <p:spPr>
            <a:xfrm>
              <a:off x="6777738" y="1186827"/>
              <a:ext cx="811833" cy="291357"/>
            </a:xfrm>
            <a:custGeom>
              <a:avLst/>
              <a:gdLst>
                <a:gd name="connsiteX0" fmla="*/ 666149 w 811833"/>
                <a:gd name="connsiteY0" fmla="*/ 0 h 291357"/>
                <a:gd name="connsiteX1" fmla="*/ 147956 w 811833"/>
                <a:gd name="connsiteY1" fmla="*/ 0 h 291357"/>
                <a:gd name="connsiteX2" fmla="*/ 4469 w 811833"/>
                <a:gd name="connsiteY2" fmla="*/ 109148 h 291357"/>
                <a:gd name="connsiteX3" fmla="*/ 145670 w 811833"/>
                <a:gd name="connsiteY3" fmla="*/ 291358 h 291357"/>
                <a:gd name="connsiteX4" fmla="*/ 663863 w 811833"/>
                <a:gd name="connsiteY4" fmla="*/ 291358 h 291357"/>
                <a:gd name="connsiteX5" fmla="*/ 807365 w 811833"/>
                <a:gd name="connsiteY5" fmla="*/ 182220 h 291357"/>
                <a:gd name="connsiteX6" fmla="*/ 666149 w 811833"/>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3" h="291357">
                  <a:moveTo>
                    <a:pt x="666149" y="0"/>
                  </a:moveTo>
                  <a:lnTo>
                    <a:pt x="147956" y="0"/>
                  </a:lnTo>
                  <a:cubicBezTo>
                    <a:pt x="81044" y="0"/>
                    <a:pt x="20366" y="44140"/>
                    <a:pt x="4469" y="109148"/>
                  </a:cubicBezTo>
                  <a:cubicBezTo>
                    <a:pt x="-19037" y="205219"/>
                    <a:pt x="53437" y="291358"/>
                    <a:pt x="145670" y="291358"/>
                  </a:cubicBezTo>
                  <a:lnTo>
                    <a:pt x="663863" y="291358"/>
                  </a:lnTo>
                  <a:cubicBezTo>
                    <a:pt x="730786" y="291358"/>
                    <a:pt x="791454" y="247214"/>
                    <a:pt x="807365" y="182220"/>
                  </a:cubicBezTo>
                  <a:cubicBezTo>
                    <a:pt x="830872" y="86150"/>
                    <a:pt x="758382" y="0"/>
                    <a:pt x="666149" y="0"/>
                  </a:cubicBezTo>
                  <a:close/>
                </a:path>
              </a:pathLst>
            </a:custGeom>
            <a:grpFill/>
            <a:ln w="360" cap="flat">
              <a:noFill/>
              <a:prstDash val="solid"/>
              <a:miter/>
            </a:ln>
          </p:spPr>
          <p:txBody>
            <a:bodyPr rtlCol="0" anchor="ctr"/>
            <a:lstStyle/>
            <a:p>
              <a:endParaRPr lang="fi-FI" sz="900"/>
            </a:p>
          </p:txBody>
        </p:sp>
        <p:sp>
          <p:nvSpPr>
            <p:cNvPr id="144" name="Vapaamuotoinen: Muoto 143">
              <a:extLst>
                <a:ext uri="{FF2B5EF4-FFF2-40B4-BE49-F238E27FC236}">
                  <a16:creationId xmlns:a16="http://schemas.microsoft.com/office/drawing/2014/main" id="{A8F58AED-42D3-9DB9-6696-C4E37DB77CE6}"/>
                </a:ext>
                <a:ext uri="{C183D7F6-B498-43B3-948B-1728B52AA6E4}">
                  <adec:decorative xmlns:adec="http://schemas.microsoft.com/office/drawing/2017/decorative" val="1"/>
                </a:ext>
              </a:extLst>
            </p:cNvPr>
            <p:cNvSpPr/>
            <p:nvPr/>
          </p:nvSpPr>
          <p:spPr>
            <a:xfrm>
              <a:off x="5652278" y="1737480"/>
              <a:ext cx="809219" cy="291357"/>
            </a:xfrm>
            <a:custGeom>
              <a:avLst/>
              <a:gdLst>
                <a:gd name="connsiteX0" fmla="*/ 145684 w 809219"/>
                <a:gd name="connsiteY0" fmla="*/ 291358 h 291357"/>
                <a:gd name="connsiteX1" fmla="*/ 661260 w 809219"/>
                <a:gd name="connsiteY1" fmla="*/ 291358 h 291357"/>
                <a:gd name="connsiteX2" fmla="*/ 804750 w 809219"/>
                <a:gd name="connsiteY2" fmla="*/ 182209 h 291357"/>
                <a:gd name="connsiteX3" fmla="*/ 663535 w 809219"/>
                <a:gd name="connsiteY3" fmla="*/ 0 h 291357"/>
                <a:gd name="connsiteX4" fmla="*/ 147956 w 809219"/>
                <a:gd name="connsiteY4" fmla="*/ 0 h 291357"/>
                <a:gd name="connsiteX5" fmla="*/ 4468 w 809219"/>
                <a:gd name="connsiteY5" fmla="*/ 109138 h 291357"/>
                <a:gd name="connsiteX6" fmla="*/ 145684 w 809219"/>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9" h="291357">
                  <a:moveTo>
                    <a:pt x="145684" y="291358"/>
                  </a:moveTo>
                  <a:lnTo>
                    <a:pt x="661260" y="291358"/>
                  </a:lnTo>
                  <a:cubicBezTo>
                    <a:pt x="728172" y="291358"/>
                    <a:pt x="788836" y="247217"/>
                    <a:pt x="804750" y="182209"/>
                  </a:cubicBezTo>
                  <a:cubicBezTo>
                    <a:pt x="828257" y="86139"/>
                    <a:pt x="755783" y="0"/>
                    <a:pt x="663535" y="0"/>
                  </a:cubicBezTo>
                  <a:lnTo>
                    <a:pt x="147956" y="0"/>
                  </a:lnTo>
                  <a:cubicBezTo>
                    <a:pt x="81047" y="0"/>
                    <a:pt x="20379" y="44144"/>
                    <a:pt x="4468" y="109138"/>
                  </a:cubicBezTo>
                  <a:cubicBezTo>
                    <a:pt x="-19038" y="205208"/>
                    <a:pt x="53451" y="291358"/>
                    <a:pt x="145684" y="291358"/>
                  </a:cubicBezTo>
                  <a:close/>
                </a:path>
              </a:pathLst>
            </a:custGeom>
            <a:grpFill/>
            <a:ln w="360" cap="flat">
              <a:noFill/>
              <a:prstDash val="solid"/>
              <a:miter/>
            </a:ln>
          </p:spPr>
          <p:txBody>
            <a:bodyPr rtlCol="0" anchor="ctr"/>
            <a:lstStyle/>
            <a:p>
              <a:endParaRPr lang="fi-FI" sz="900"/>
            </a:p>
          </p:txBody>
        </p:sp>
        <p:sp>
          <p:nvSpPr>
            <p:cNvPr id="145" name="Vapaamuotoinen: Muoto 144">
              <a:extLst>
                <a:ext uri="{FF2B5EF4-FFF2-40B4-BE49-F238E27FC236}">
                  <a16:creationId xmlns:a16="http://schemas.microsoft.com/office/drawing/2014/main" id="{5817E6CA-2F8E-7D51-72E3-00545D8890B8}"/>
                </a:ext>
                <a:ext uri="{C183D7F6-B498-43B3-948B-1728B52AA6E4}">
                  <adec:decorative xmlns:adec="http://schemas.microsoft.com/office/drawing/2017/decorative" val="1"/>
                </a:ext>
              </a:extLst>
            </p:cNvPr>
            <p:cNvSpPr/>
            <p:nvPr/>
          </p:nvSpPr>
          <p:spPr>
            <a:xfrm>
              <a:off x="7217702" y="2291135"/>
              <a:ext cx="545148" cy="291357"/>
            </a:xfrm>
            <a:custGeom>
              <a:avLst/>
              <a:gdLst>
                <a:gd name="connsiteX0" fmla="*/ 399465 w 545148"/>
                <a:gd name="connsiteY0" fmla="*/ 0 h 291357"/>
                <a:gd name="connsiteX1" fmla="*/ 147969 w 545148"/>
                <a:gd name="connsiteY1" fmla="*/ 0 h 291357"/>
                <a:gd name="connsiteX2" fmla="*/ 4467 w 545148"/>
                <a:gd name="connsiteY2" fmla="*/ 109152 h 291357"/>
                <a:gd name="connsiteX3" fmla="*/ 145683 w 545148"/>
                <a:gd name="connsiteY3" fmla="*/ 291358 h 291357"/>
                <a:gd name="connsiteX4" fmla="*/ 397179 w 545148"/>
                <a:gd name="connsiteY4" fmla="*/ 291358 h 291357"/>
                <a:gd name="connsiteX5" fmla="*/ 540680 w 545148"/>
                <a:gd name="connsiteY5" fmla="*/ 182224 h 291357"/>
                <a:gd name="connsiteX6" fmla="*/ 399465 w 54514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8" h="291357">
                  <a:moveTo>
                    <a:pt x="399465" y="0"/>
                  </a:moveTo>
                  <a:lnTo>
                    <a:pt x="147969" y="0"/>
                  </a:lnTo>
                  <a:cubicBezTo>
                    <a:pt x="81046" y="0"/>
                    <a:pt x="20382" y="44144"/>
                    <a:pt x="4467" y="109152"/>
                  </a:cubicBezTo>
                  <a:cubicBezTo>
                    <a:pt x="-19035" y="205219"/>
                    <a:pt x="53450" y="291358"/>
                    <a:pt x="145683" y="291358"/>
                  </a:cubicBezTo>
                  <a:lnTo>
                    <a:pt x="397179" y="291358"/>
                  </a:lnTo>
                  <a:cubicBezTo>
                    <a:pt x="464106" y="291358"/>
                    <a:pt x="524770" y="247218"/>
                    <a:pt x="540680" y="182224"/>
                  </a:cubicBezTo>
                  <a:cubicBezTo>
                    <a:pt x="564187" y="86153"/>
                    <a:pt x="491702" y="0"/>
                    <a:pt x="399465" y="0"/>
                  </a:cubicBezTo>
                  <a:close/>
                </a:path>
              </a:pathLst>
            </a:custGeom>
            <a:grpFill/>
            <a:ln w="360" cap="flat">
              <a:noFill/>
              <a:prstDash val="solid"/>
              <a:miter/>
            </a:ln>
          </p:spPr>
          <p:txBody>
            <a:bodyPr rtlCol="0" anchor="ctr"/>
            <a:lstStyle/>
            <a:p>
              <a:endParaRPr lang="fi-FI" sz="900"/>
            </a:p>
          </p:txBody>
        </p:sp>
        <p:sp>
          <p:nvSpPr>
            <p:cNvPr id="146" name="Vapaamuotoinen: Muoto 145">
              <a:extLst>
                <a:ext uri="{FF2B5EF4-FFF2-40B4-BE49-F238E27FC236}">
                  <a16:creationId xmlns:a16="http://schemas.microsoft.com/office/drawing/2014/main" id="{739B96B5-7C70-DD72-83FD-2D4FBA6B66F7}"/>
                </a:ext>
                <a:ext uri="{C183D7F6-B498-43B3-948B-1728B52AA6E4}">
                  <adec:decorative xmlns:adec="http://schemas.microsoft.com/office/drawing/2017/decorative" val="1"/>
                </a:ext>
              </a:extLst>
            </p:cNvPr>
            <p:cNvSpPr/>
            <p:nvPr/>
          </p:nvSpPr>
          <p:spPr>
            <a:xfrm>
              <a:off x="10960172" y="1739388"/>
              <a:ext cx="298360" cy="291357"/>
            </a:xfrm>
            <a:custGeom>
              <a:avLst/>
              <a:gdLst>
                <a:gd name="connsiteX0" fmla="*/ 152680 w 298360"/>
                <a:gd name="connsiteY0" fmla="*/ 0 h 291357"/>
                <a:gd name="connsiteX1" fmla="*/ 147956 w 298360"/>
                <a:gd name="connsiteY1" fmla="*/ 0 h 291357"/>
                <a:gd name="connsiteX2" fmla="*/ 4469 w 298360"/>
                <a:gd name="connsiteY2" fmla="*/ 109148 h 291357"/>
                <a:gd name="connsiteX3" fmla="*/ 145685 w 298360"/>
                <a:gd name="connsiteY3" fmla="*/ 291358 h 291357"/>
                <a:gd name="connsiteX4" fmla="*/ 150393 w 298360"/>
                <a:gd name="connsiteY4" fmla="*/ 291358 h 291357"/>
                <a:gd name="connsiteX5" fmla="*/ 293895 w 298360"/>
                <a:gd name="connsiteY5" fmla="*/ 182220 h 291357"/>
                <a:gd name="connsiteX6" fmla="*/ 152680 w 298360"/>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0" h="291357">
                  <a:moveTo>
                    <a:pt x="152680" y="0"/>
                  </a:moveTo>
                  <a:lnTo>
                    <a:pt x="147956" y="0"/>
                  </a:lnTo>
                  <a:cubicBezTo>
                    <a:pt x="81044" y="0"/>
                    <a:pt x="20380" y="44144"/>
                    <a:pt x="4469" y="109148"/>
                  </a:cubicBezTo>
                  <a:cubicBezTo>
                    <a:pt x="-19038" y="205219"/>
                    <a:pt x="53437" y="291358"/>
                    <a:pt x="145685" y="291358"/>
                  </a:cubicBezTo>
                  <a:lnTo>
                    <a:pt x="150393" y="291358"/>
                  </a:lnTo>
                  <a:cubicBezTo>
                    <a:pt x="217321" y="291358"/>
                    <a:pt x="277984" y="247214"/>
                    <a:pt x="293895" y="182220"/>
                  </a:cubicBezTo>
                  <a:cubicBezTo>
                    <a:pt x="317391" y="86150"/>
                    <a:pt x="244916" y="0"/>
                    <a:pt x="152680" y="0"/>
                  </a:cubicBezTo>
                  <a:close/>
                </a:path>
              </a:pathLst>
            </a:custGeom>
            <a:grpFill/>
            <a:ln w="360" cap="flat">
              <a:noFill/>
              <a:prstDash val="solid"/>
              <a:miter/>
            </a:ln>
          </p:spPr>
          <p:txBody>
            <a:bodyPr rtlCol="0" anchor="ctr"/>
            <a:lstStyle/>
            <a:p>
              <a:endParaRPr lang="fi-FI" sz="900"/>
            </a:p>
          </p:txBody>
        </p:sp>
      </p:gr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6602398" y="2142000"/>
            <a:ext cx="5175841" cy="2387600"/>
          </a:xfrm>
        </p:spPr>
        <p:txBody>
          <a:bodyPr anchor="b"/>
          <a:lstStyle>
            <a:lvl1pPr algn="l">
              <a:lnSpc>
                <a:spcPct val="85000"/>
              </a:lnSpc>
              <a:defRPr sz="450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6602398" y="4719600"/>
            <a:ext cx="5175841" cy="1046988"/>
          </a:xfrm>
        </p:spPr>
        <p:txBody>
          <a:bodyPr/>
          <a:lstStyle>
            <a:lvl1pPr marL="0" indent="0" algn="l">
              <a:spcBef>
                <a:spcPts val="0"/>
              </a:spcBef>
              <a:spcAft>
                <a:spcPts val="0"/>
              </a:spcAft>
              <a:buNone/>
              <a:defRPr sz="1700">
                <a:solidFill>
                  <a:schemeClr val="bg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endParaRPr lang="en-GB"/>
          </a:p>
        </p:txBody>
      </p:sp>
    </p:spTree>
    <p:extLst>
      <p:ext uri="{BB962C8B-B14F-4D97-AF65-F5344CB8AC3E}">
        <p14:creationId xmlns:p14="http://schemas.microsoft.com/office/powerpoint/2010/main" val="301012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Otsikkodia 3">
    <p:bg>
      <p:bgPr>
        <a:solidFill>
          <a:srgbClr val="1A3061"/>
        </a:solidFill>
        <a:effectLst/>
      </p:bgPr>
    </p:bg>
    <p:spTree>
      <p:nvGrpSpPr>
        <p:cNvPr id="1" name=""/>
        <p:cNvGrpSpPr/>
        <p:nvPr/>
      </p:nvGrpSpPr>
      <p:grpSpPr>
        <a:xfrm>
          <a:off x="0" y="0"/>
          <a:ext cx="0" cy="0"/>
          <a:chOff x="0" y="0"/>
          <a:chExt cx="0" cy="0"/>
        </a:xfrm>
      </p:grpSpPr>
      <p:grpSp>
        <p:nvGrpSpPr>
          <p:cNvPr id="4" name="Ryhmä 3">
            <a:extLst>
              <a:ext uri="{FF2B5EF4-FFF2-40B4-BE49-F238E27FC236}">
                <a16:creationId xmlns:a16="http://schemas.microsoft.com/office/drawing/2014/main" id="{672302FA-23B2-C4CE-9CA4-2914D95B1148}"/>
              </a:ext>
              <a:ext uri="{C183D7F6-B498-43B3-948B-1728B52AA6E4}">
                <adec:decorative xmlns:adec="http://schemas.microsoft.com/office/drawing/2017/decorative" val="1"/>
              </a:ext>
            </a:extLst>
          </p:cNvPr>
          <p:cNvGrpSpPr/>
          <p:nvPr userDrawn="1"/>
        </p:nvGrpSpPr>
        <p:grpSpPr>
          <a:xfrm>
            <a:off x="9311545" y="325901"/>
            <a:ext cx="2613083" cy="430973"/>
            <a:chOff x="18621877" y="651801"/>
            <a:chExt cx="5225825" cy="861946"/>
          </a:xfrm>
        </p:grpSpPr>
        <p:sp>
          <p:nvSpPr>
            <p:cNvPr id="13" name="Vapaamuotoinen: Muoto 12">
              <a:extLst>
                <a:ext uri="{FF2B5EF4-FFF2-40B4-BE49-F238E27FC236}">
                  <a16:creationId xmlns:a16="http://schemas.microsoft.com/office/drawing/2014/main" id="{350AD8CE-A341-7849-6E71-5448A2CC6041}"/>
                </a:ext>
                <a:ext uri="{C183D7F6-B498-43B3-948B-1728B52AA6E4}">
                  <adec:decorative xmlns:adec="http://schemas.microsoft.com/office/drawing/2017/decorative" val="1"/>
                </a:ext>
              </a:extLst>
            </p:cNvPr>
            <p:cNvSpPr/>
            <p:nvPr/>
          </p:nvSpPr>
          <p:spPr>
            <a:xfrm>
              <a:off x="22749237" y="651942"/>
              <a:ext cx="378331" cy="132158"/>
            </a:xfrm>
            <a:custGeom>
              <a:avLst/>
              <a:gdLst>
                <a:gd name="connsiteX0" fmla="*/ 312254 w 378331"/>
                <a:gd name="connsiteY0" fmla="*/ 0 h 132158"/>
                <a:gd name="connsiteX1" fmla="*/ 67857 w 378331"/>
                <a:gd name="connsiteY1" fmla="*/ 0 h 132158"/>
                <a:gd name="connsiteX2" fmla="*/ 436 w 378331"/>
                <a:gd name="connsiteY2" fmla="*/ 58388 h 132158"/>
                <a:gd name="connsiteX3" fmla="*/ 66079 w 378331"/>
                <a:gd name="connsiteY3" fmla="*/ 132158 h 132158"/>
                <a:gd name="connsiteX4" fmla="*/ 310475 w 378331"/>
                <a:gd name="connsiteY4" fmla="*/ 132158 h 132158"/>
                <a:gd name="connsiteX5" fmla="*/ 377895 w 378331"/>
                <a:gd name="connsiteY5" fmla="*/ 73756 h 132158"/>
                <a:gd name="connsiteX6" fmla="*/ 312254 w 378331"/>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31" h="132158">
                  <a:moveTo>
                    <a:pt x="312254" y="0"/>
                  </a:moveTo>
                  <a:lnTo>
                    <a:pt x="67857" y="0"/>
                  </a:lnTo>
                  <a:cubicBezTo>
                    <a:pt x="33997" y="0"/>
                    <a:pt x="4256" y="24748"/>
                    <a:pt x="436" y="58388"/>
                  </a:cubicBezTo>
                  <a:cubicBezTo>
                    <a:pt x="-4084" y="98252"/>
                    <a:pt x="27114" y="132158"/>
                    <a:pt x="66079" y="132158"/>
                  </a:cubicBezTo>
                  <a:lnTo>
                    <a:pt x="310475" y="132158"/>
                  </a:lnTo>
                  <a:cubicBezTo>
                    <a:pt x="344331" y="132158"/>
                    <a:pt x="374073" y="107410"/>
                    <a:pt x="377895" y="73756"/>
                  </a:cubicBezTo>
                  <a:cubicBezTo>
                    <a:pt x="382417" y="33906"/>
                    <a:pt x="351214" y="0"/>
                    <a:pt x="312254" y="0"/>
                  </a:cubicBezTo>
                  <a:close/>
                </a:path>
              </a:pathLst>
            </a:custGeom>
            <a:solidFill>
              <a:srgbClr val="FFFFFF"/>
            </a:solidFill>
            <a:ln w="360" cap="flat">
              <a:noFill/>
              <a:prstDash val="solid"/>
              <a:miter/>
            </a:ln>
          </p:spPr>
          <p:txBody>
            <a:bodyPr rtlCol="0" anchor="ctr"/>
            <a:lstStyle/>
            <a:p>
              <a:endParaRPr lang="fi-FI" sz="900"/>
            </a:p>
          </p:txBody>
        </p:sp>
        <p:sp>
          <p:nvSpPr>
            <p:cNvPr id="14" name="Vapaamuotoinen: Muoto 13">
              <a:extLst>
                <a:ext uri="{FF2B5EF4-FFF2-40B4-BE49-F238E27FC236}">
                  <a16:creationId xmlns:a16="http://schemas.microsoft.com/office/drawing/2014/main" id="{3053A341-5BE5-75D2-728B-E8ADF7C18E1C}"/>
                </a:ext>
                <a:ext uri="{C183D7F6-B498-43B3-948B-1728B52AA6E4}">
                  <adec:decorative xmlns:adec="http://schemas.microsoft.com/office/drawing/2017/decorative" val="1"/>
                </a:ext>
              </a:extLst>
            </p:cNvPr>
            <p:cNvSpPr/>
            <p:nvPr/>
          </p:nvSpPr>
          <p:spPr>
            <a:xfrm>
              <a:off x="23237987" y="651801"/>
              <a:ext cx="609715" cy="132161"/>
            </a:xfrm>
            <a:custGeom>
              <a:avLst/>
              <a:gdLst>
                <a:gd name="connsiteX0" fmla="*/ 543636 w 609715"/>
                <a:gd name="connsiteY0" fmla="*/ 0 h 132161"/>
                <a:gd name="connsiteX1" fmla="*/ 67857 w 609715"/>
                <a:gd name="connsiteY1" fmla="*/ 0 h 132161"/>
                <a:gd name="connsiteX2" fmla="*/ 436 w 609715"/>
                <a:gd name="connsiteY2" fmla="*/ 58406 h 132161"/>
                <a:gd name="connsiteX3" fmla="*/ 66083 w 609715"/>
                <a:gd name="connsiteY3" fmla="*/ 132162 h 132161"/>
                <a:gd name="connsiteX4" fmla="*/ 541859 w 609715"/>
                <a:gd name="connsiteY4" fmla="*/ 132162 h 132161"/>
                <a:gd name="connsiteX5" fmla="*/ 609279 w 609715"/>
                <a:gd name="connsiteY5" fmla="*/ 73759 h 132161"/>
                <a:gd name="connsiteX6" fmla="*/ 543636 w 609715"/>
                <a:gd name="connsiteY6" fmla="*/ 0 h 13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715" h="132161">
                  <a:moveTo>
                    <a:pt x="543636" y="0"/>
                  </a:moveTo>
                  <a:lnTo>
                    <a:pt x="67857" y="0"/>
                  </a:lnTo>
                  <a:cubicBezTo>
                    <a:pt x="33990" y="0"/>
                    <a:pt x="4259" y="24752"/>
                    <a:pt x="436" y="58406"/>
                  </a:cubicBezTo>
                  <a:cubicBezTo>
                    <a:pt x="-4081" y="98256"/>
                    <a:pt x="27107" y="132162"/>
                    <a:pt x="66083" y="132162"/>
                  </a:cubicBezTo>
                  <a:lnTo>
                    <a:pt x="541859" y="132162"/>
                  </a:lnTo>
                  <a:cubicBezTo>
                    <a:pt x="575714" y="132162"/>
                    <a:pt x="605457" y="107410"/>
                    <a:pt x="609279" y="73759"/>
                  </a:cubicBezTo>
                  <a:cubicBezTo>
                    <a:pt x="613801" y="33906"/>
                    <a:pt x="582598" y="0"/>
                    <a:pt x="543636" y="0"/>
                  </a:cubicBezTo>
                  <a:close/>
                </a:path>
              </a:pathLst>
            </a:custGeom>
            <a:solidFill>
              <a:srgbClr val="FFFFFF"/>
            </a:solidFill>
            <a:ln w="360" cap="flat">
              <a:noFill/>
              <a:prstDash val="solid"/>
              <a:miter/>
            </a:ln>
          </p:spPr>
          <p:txBody>
            <a:bodyPr rtlCol="0" anchor="ctr"/>
            <a:lstStyle/>
            <a:p>
              <a:endParaRPr lang="fi-FI" sz="900"/>
            </a:p>
          </p:txBody>
        </p:sp>
        <p:sp>
          <p:nvSpPr>
            <p:cNvPr id="15" name="Vapaamuotoinen: Muoto 14">
              <a:extLst>
                <a:ext uri="{FF2B5EF4-FFF2-40B4-BE49-F238E27FC236}">
                  <a16:creationId xmlns:a16="http://schemas.microsoft.com/office/drawing/2014/main" id="{5479F0B4-2A1C-7BDF-37D7-58ECF70A35C2}"/>
                </a:ext>
                <a:ext uri="{C183D7F6-B498-43B3-948B-1728B52AA6E4}">
                  <adec:decorative xmlns:adec="http://schemas.microsoft.com/office/drawing/2017/decorative" val="1"/>
                </a:ext>
              </a:extLst>
            </p:cNvPr>
            <p:cNvSpPr/>
            <p:nvPr/>
          </p:nvSpPr>
          <p:spPr>
            <a:xfrm>
              <a:off x="23237986" y="894962"/>
              <a:ext cx="418476" cy="132158"/>
            </a:xfrm>
            <a:custGeom>
              <a:avLst/>
              <a:gdLst>
                <a:gd name="connsiteX0" fmla="*/ 352396 w 418476"/>
                <a:gd name="connsiteY0" fmla="*/ 0 h 132158"/>
                <a:gd name="connsiteX1" fmla="*/ 67858 w 418476"/>
                <a:gd name="connsiteY1" fmla="*/ 0 h 132158"/>
                <a:gd name="connsiteX2" fmla="*/ 437 w 418476"/>
                <a:gd name="connsiteY2" fmla="*/ 58392 h 132158"/>
                <a:gd name="connsiteX3" fmla="*/ 66079 w 418476"/>
                <a:gd name="connsiteY3" fmla="*/ 132158 h 132158"/>
                <a:gd name="connsiteX4" fmla="*/ 350621 w 418476"/>
                <a:gd name="connsiteY4" fmla="*/ 132158 h 132158"/>
                <a:gd name="connsiteX5" fmla="*/ 418041 w 418476"/>
                <a:gd name="connsiteY5" fmla="*/ 73756 h 132158"/>
                <a:gd name="connsiteX6" fmla="*/ 352396 w 418476"/>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476" h="132158">
                  <a:moveTo>
                    <a:pt x="352396" y="0"/>
                  </a:moveTo>
                  <a:lnTo>
                    <a:pt x="67858" y="0"/>
                  </a:lnTo>
                  <a:cubicBezTo>
                    <a:pt x="34002" y="0"/>
                    <a:pt x="4260" y="24748"/>
                    <a:pt x="437" y="58392"/>
                  </a:cubicBezTo>
                  <a:cubicBezTo>
                    <a:pt x="-4084" y="98252"/>
                    <a:pt x="27105" y="132158"/>
                    <a:pt x="66079" y="132158"/>
                  </a:cubicBezTo>
                  <a:lnTo>
                    <a:pt x="350621" y="132158"/>
                  </a:lnTo>
                  <a:cubicBezTo>
                    <a:pt x="384476" y="132158"/>
                    <a:pt x="414219" y="107410"/>
                    <a:pt x="418041" y="73756"/>
                  </a:cubicBezTo>
                  <a:cubicBezTo>
                    <a:pt x="422558" y="33906"/>
                    <a:pt x="391360" y="0"/>
                    <a:pt x="352396" y="0"/>
                  </a:cubicBezTo>
                  <a:close/>
                </a:path>
              </a:pathLst>
            </a:custGeom>
            <a:solidFill>
              <a:srgbClr val="FFFFFF"/>
            </a:solidFill>
            <a:ln w="360" cap="flat">
              <a:noFill/>
              <a:prstDash val="solid"/>
              <a:miter/>
            </a:ln>
          </p:spPr>
          <p:txBody>
            <a:bodyPr rtlCol="0" anchor="ctr"/>
            <a:lstStyle/>
            <a:p>
              <a:endParaRPr lang="fi-FI" sz="900"/>
            </a:p>
          </p:txBody>
        </p:sp>
        <p:sp>
          <p:nvSpPr>
            <p:cNvPr id="16" name="Vapaamuotoinen: Muoto 15">
              <a:extLst>
                <a:ext uri="{FF2B5EF4-FFF2-40B4-BE49-F238E27FC236}">
                  <a16:creationId xmlns:a16="http://schemas.microsoft.com/office/drawing/2014/main" id="{3FF4F1B9-E8B5-D5F2-8860-9BFA35C80180}"/>
                </a:ext>
                <a:ext uri="{C183D7F6-B498-43B3-948B-1728B52AA6E4}">
                  <adec:decorative xmlns:adec="http://schemas.microsoft.com/office/drawing/2017/decorative" val="1"/>
                </a:ext>
              </a:extLst>
            </p:cNvPr>
            <p:cNvSpPr/>
            <p:nvPr/>
          </p:nvSpPr>
          <p:spPr>
            <a:xfrm>
              <a:off x="23237987" y="1138119"/>
              <a:ext cx="227137" cy="132158"/>
            </a:xfrm>
            <a:custGeom>
              <a:avLst/>
              <a:gdLst>
                <a:gd name="connsiteX0" fmla="*/ 66083 w 227137"/>
                <a:gd name="connsiteY0" fmla="*/ 132158 h 132158"/>
                <a:gd name="connsiteX1" fmla="*/ 159280 w 227137"/>
                <a:gd name="connsiteY1" fmla="*/ 132158 h 132158"/>
                <a:gd name="connsiteX2" fmla="*/ 226700 w 227137"/>
                <a:gd name="connsiteY2" fmla="*/ 73766 h 132158"/>
                <a:gd name="connsiteX3" fmla="*/ 161059 w 227137"/>
                <a:gd name="connsiteY3" fmla="*/ 0 h 132158"/>
                <a:gd name="connsiteX4" fmla="*/ 67857 w 227137"/>
                <a:gd name="connsiteY4" fmla="*/ 0 h 132158"/>
                <a:gd name="connsiteX5" fmla="*/ 436 w 227137"/>
                <a:gd name="connsiteY5" fmla="*/ 58388 h 132158"/>
                <a:gd name="connsiteX6" fmla="*/ 66083 w 227137"/>
                <a:gd name="connsiteY6" fmla="*/ 132158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137" h="132158">
                  <a:moveTo>
                    <a:pt x="66083" y="132158"/>
                  </a:moveTo>
                  <a:lnTo>
                    <a:pt x="159280" y="132158"/>
                  </a:lnTo>
                  <a:cubicBezTo>
                    <a:pt x="193146" y="132158"/>
                    <a:pt x="222877" y="107410"/>
                    <a:pt x="226700" y="73766"/>
                  </a:cubicBezTo>
                  <a:cubicBezTo>
                    <a:pt x="231223" y="33906"/>
                    <a:pt x="200034" y="0"/>
                    <a:pt x="161059" y="0"/>
                  </a:cubicBezTo>
                  <a:lnTo>
                    <a:pt x="67857" y="0"/>
                  </a:lnTo>
                  <a:cubicBezTo>
                    <a:pt x="34001" y="0"/>
                    <a:pt x="4259" y="24748"/>
                    <a:pt x="436" y="58388"/>
                  </a:cubicBezTo>
                  <a:cubicBezTo>
                    <a:pt x="-4081" y="98252"/>
                    <a:pt x="27118" y="132158"/>
                    <a:pt x="66083" y="132158"/>
                  </a:cubicBezTo>
                  <a:close/>
                </a:path>
              </a:pathLst>
            </a:custGeom>
            <a:solidFill>
              <a:srgbClr val="FFFFFF"/>
            </a:solidFill>
            <a:ln w="360" cap="flat">
              <a:noFill/>
              <a:prstDash val="solid"/>
              <a:miter/>
            </a:ln>
          </p:spPr>
          <p:txBody>
            <a:bodyPr rtlCol="0" anchor="ctr"/>
            <a:lstStyle/>
            <a:p>
              <a:endParaRPr lang="fi-FI" sz="900"/>
            </a:p>
          </p:txBody>
        </p:sp>
        <p:sp>
          <p:nvSpPr>
            <p:cNvPr id="17" name="Vapaamuotoinen: Muoto 16">
              <a:extLst>
                <a:ext uri="{FF2B5EF4-FFF2-40B4-BE49-F238E27FC236}">
                  <a16:creationId xmlns:a16="http://schemas.microsoft.com/office/drawing/2014/main" id="{E2470B72-FBE7-AAFA-16F5-2D48B70FB32B}"/>
                </a:ext>
                <a:ext uri="{C183D7F6-B498-43B3-948B-1728B52AA6E4}">
                  <adec:decorative xmlns:adec="http://schemas.microsoft.com/office/drawing/2017/decorative" val="1"/>
                </a:ext>
              </a:extLst>
            </p:cNvPr>
            <p:cNvSpPr/>
            <p:nvPr/>
          </p:nvSpPr>
          <p:spPr>
            <a:xfrm>
              <a:off x="23237986" y="1381280"/>
              <a:ext cx="295432" cy="132158"/>
            </a:xfrm>
            <a:custGeom>
              <a:avLst/>
              <a:gdLst>
                <a:gd name="connsiteX0" fmla="*/ 229355 w 295432"/>
                <a:gd name="connsiteY0" fmla="*/ 0 h 132158"/>
                <a:gd name="connsiteX1" fmla="*/ 67858 w 295432"/>
                <a:gd name="connsiteY1" fmla="*/ 0 h 132158"/>
                <a:gd name="connsiteX2" fmla="*/ 437 w 295432"/>
                <a:gd name="connsiteY2" fmla="*/ 58388 h 132158"/>
                <a:gd name="connsiteX3" fmla="*/ 66079 w 295432"/>
                <a:gd name="connsiteY3" fmla="*/ 132158 h 132158"/>
                <a:gd name="connsiteX4" fmla="*/ 227576 w 295432"/>
                <a:gd name="connsiteY4" fmla="*/ 132158 h 132158"/>
                <a:gd name="connsiteX5" fmla="*/ 294996 w 295432"/>
                <a:gd name="connsiteY5" fmla="*/ 73770 h 132158"/>
                <a:gd name="connsiteX6" fmla="*/ 229355 w 295432"/>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32" h="132158">
                  <a:moveTo>
                    <a:pt x="229355" y="0"/>
                  </a:moveTo>
                  <a:lnTo>
                    <a:pt x="67858" y="0"/>
                  </a:lnTo>
                  <a:cubicBezTo>
                    <a:pt x="34002" y="0"/>
                    <a:pt x="4260" y="24748"/>
                    <a:pt x="437" y="58388"/>
                  </a:cubicBezTo>
                  <a:cubicBezTo>
                    <a:pt x="-4084" y="98252"/>
                    <a:pt x="27105" y="132158"/>
                    <a:pt x="66079" y="132158"/>
                  </a:cubicBezTo>
                  <a:lnTo>
                    <a:pt x="227576" y="132158"/>
                  </a:lnTo>
                  <a:cubicBezTo>
                    <a:pt x="261432" y="132158"/>
                    <a:pt x="291174" y="107410"/>
                    <a:pt x="294996" y="73770"/>
                  </a:cubicBezTo>
                  <a:cubicBezTo>
                    <a:pt x="299518" y="33906"/>
                    <a:pt x="268315" y="0"/>
                    <a:pt x="229355" y="0"/>
                  </a:cubicBezTo>
                  <a:close/>
                </a:path>
              </a:pathLst>
            </a:custGeom>
            <a:solidFill>
              <a:srgbClr val="FFFFFF"/>
            </a:solidFill>
            <a:ln w="360" cap="flat">
              <a:noFill/>
              <a:prstDash val="solid"/>
              <a:miter/>
            </a:ln>
          </p:spPr>
          <p:txBody>
            <a:bodyPr rtlCol="0" anchor="ctr"/>
            <a:lstStyle/>
            <a:p>
              <a:endParaRPr lang="fi-FI" sz="900"/>
            </a:p>
          </p:txBody>
        </p:sp>
        <p:sp>
          <p:nvSpPr>
            <p:cNvPr id="18" name="Vapaamuotoinen: Muoto 17">
              <a:extLst>
                <a:ext uri="{FF2B5EF4-FFF2-40B4-BE49-F238E27FC236}">
                  <a16:creationId xmlns:a16="http://schemas.microsoft.com/office/drawing/2014/main" id="{D71CD60F-6990-243B-65EB-1F2F3EBBB32E}"/>
                </a:ext>
                <a:ext uri="{C183D7F6-B498-43B3-948B-1728B52AA6E4}">
                  <adec:decorative xmlns:adec="http://schemas.microsoft.com/office/drawing/2017/decorative" val="1"/>
                </a:ext>
              </a:extLst>
            </p:cNvPr>
            <p:cNvSpPr/>
            <p:nvPr/>
          </p:nvSpPr>
          <p:spPr>
            <a:xfrm>
              <a:off x="19335290" y="1140894"/>
              <a:ext cx="371705" cy="369508"/>
            </a:xfrm>
            <a:custGeom>
              <a:avLst/>
              <a:gdLst>
                <a:gd name="connsiteX0" fmla="*/ 81743 w 371705"/>
                <a:gd name="connsiteY0" fmla="*/ 344948 h 369508"/>
                <a:gd name="connsiteX1" fmla="*/ 21624 w 371705"/>
                <a:gd name="connsiteY1" fmla="*/ 278240 h 369508"/>
                <a:gd name="connsiteX2" fmla="*/ 0 w 371705"/>
                <a:gd name="connsiteY2" fmla="*/ 184024 h 369508"/>
                <a:gd name="connsiteX3" fmla="*/ 21624 w 371705"/>
                <a:gd name="connsiteY3" fmla="*/ 91283 h 369508"/>
                <a:gd name="connsiteX4" fmla="*/ 81743 w 371705"/>
                <a:gd name="connsiteY4" fmla="*/ 24561 h 369508"/>
                <a:gd name="connsiteX5" fmla="*/ 169354 w 371705"/>
                <a:gd name="connsiteY5" fmla="*/ 0 h 369508"/>
                <a:gd name="connsiteX6" fmla="*/ 222513 w 371705"/>
                <a:gd name="connsiteY6" fmla="*/ 9906 h 369508"/>
                <a:gd name="connsiteX7" fmla="*/ 269793 w 371705"/>
                <a:gd name="connsiteY7" fmla="*/ 38859 h 369508"/>
                <a:gd name="connsiteX8" fmla="*/ 299127 w 371705"/>
                <a:gd name="connsiteY8" fmla="*/ 84310 h 369508"/>
                <a:gd name="connsiteX9" fmla="*/ 299127 w 371705"/>
                <a:gd name="connsiteY9" fmla="*/ 284461 h 369508"/>
                <a:gd name="connsiteX10" fmla="*/ 248166 w 371705"/>
                <a:gd name="connsiteY10" fmla="*/ 346776 h 369508"/>
                <a:gd name="connsiteX11" fmla="*/ 169354 w 371705"/>
                <a:gd name="connsiteY11" fmla="*/ 369509 h 369508"/>
                <a:gd name="connsiteX12" fmla="*/ 81743 w 371705"/>
                <a:gd name="connsiteY12" fmla="*/ 344948 h 369508"/>
                <a:gd name="connsiteX13" fmla="*/ 241574 w 371705"/>
                <a:gd name="connsiteY13" fmla="*/ 279698 h 369508"/>
                <a:gd name="connsiteX14" fmla="*/ 278961 w 371705"/>
                <a:gd name="connsiteY14" fmla="*/ 239734 h 369508"/>
                <a:gd name="connsiteX15" fmla="*/ 292525 w 371705"/>
                <a:gd name="connsiteY15" fmla="*/ 184747 h 369508"/>
                <a:gd name="connsiteX16" fmla="*/ 279332 w 371705"/>
                <a:gd name="connsiteY16" fmla="*/ 130128 h 369508"/>
                <a:gd name="connsiteX17" fmla="*/ 241931 w 371705"/>
                <a:gd name="connsiteY17" fmla="*/ 90178 h 369508"/>
                <a:gd name="connsiteX18" fmla="*/ 186954 w 371705"/>
                <a:gd name="connsiteY18" fmla="*/ 75509 h 369508"/>
                <a:gd name="connsiteX19" fmla="*/ 133063 w 371705"/>
                <a:gd name="connsiteY19" fmla="*/ 90178 h 369508"/>
                <a:gd name="connsiteX20" fmla="*/ 95674 w 371705"/>
                <a:gd name="connsiteY20" fmla="*/ 130128 h 369508"/>
                <a:gd name="connsiteX21" fmla="*/ 82110 w 371705"/>
                <a:gd name="connsiteY21" fmla="*/ 184747 h 369508"/>
                <a:gd name="connsiteX22" fmla="*/ 96043 w 371705"/>
                <a:gd name="connsiteY22" fmla="*/ 240115 h 369508"/>
                <a:gd name="connsiteX23" fmla="*/ 133430 w 371705"/>
                <a:gd name="connsiteY23" fmla="*/ 279698 h 369508"/>
                <a:gd name="connsiteX24" fmla="*/ 186954 w 371705"/>
                <a:gd name="connsiteY24" fmla="*/ 294734 h 369508"/>
                <a:gd name="connsiteX25" fmla="*/ 241574 w 371705"/>
                <a:gd name="connsiteY25" fmla="*/ 279698 h 369508"/>
                <a:gd name="connsiteX26" fmla="*/ 292525 w 371705"/>
                <a:gd name="connsiteY26" fmla="*/ 321491 h 369508"/>
                <a:gd name="connsiteX27" fmla="*/ 292525 w 371705"/>
                <a:gd name="connsiteY27" fmla="*/ 282265 h 369508"/>
                <a:gd name="connsiteX28" fmla="*/ 296920 w 371705"/>
                <a:gd name="connsiteY28" fmla="*/ 184024 h 369508"/>
                <a:gd name="connsiteX29" fmla="*/ 292525 w 371705"/>
                <a:gd name="connsiteY29" fmla="*/ 87982 h 369508"/>
                <a:gd name="connsiteX30" fmla="*/ 292525 w 371705"/>
                <a:gd name="connsiteY30" fmla="*/ 8063 h 369508"/>
                <a:gd name="connsiteX31" fmla="*/ 371706 w 371705"/>
                <a:gd name="connsiteY31" fmla="*/ 8063 h 369508"/>
                <a:gd name="connsiteX32" fmla="*/ 371706 w 371705"/>
                <a:gd name="connsiteY32" fmla="*/ 285199 h 369508"/>
                <a:gd name="connsiteX33" fmla="*/ 371706 w 371705"/>
                <a:gd name="connsiteY33" fmla="*/ 323691 h 369508"/>
                <a:gd name="connsiteX34" fmla="*/ 371706 w 371705"/>
                <a:gd name="connsiteY34" fmla="*/ 361445 h 369508"/>
                <a:gd name="connsiteX35" fmla="*/ 292525 w 371705"/>
                <a:gd name="connsiteY35" fmla="*/ 361445 h 369508"/>
                <a:gd name="connsiteX36" fmla="*/ 292525 w 371705"/>
                <a:gd name="connsiteY36" fmla="*/ 321491 h 36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1705" h="369508">
                  <a:moveTo>
                    <a:pt x="81743" y="344948"/>
                  </a:moveTo>
                  <a:cubicBezTo>
                    <a:pt x="56076" y="328579"/>
                    <a:pt x="36037" y="306344"/>
                    <a:pt x="21624" y="278240"/>
                  </a:cubicBezTo>
                  <a:cubicBezTo>
                    <a:pt x="7200" y="250137"/>
                    <a:pt x="0" y="218733"/>
                    <a:pt x="0" y="184024"/>
                  </a:cubicBezTo>
                  <a:cubicBezTo>
                    <a:pt x="0" y="150294"/>
                    <a:pt x="7200" y="119386"/>
                    <a:pt x="21624" y="91283"/>
                  </a:cubicBezTo>
                  <a:cubicBezTo>
                    <a:pt x="36037" y="63179"/>
                    <a:pt x="56076" y="40944"/>
                    <a:pt x="81743" y="24561"/>
                  </a:cubicBezTo>
                  <a:cubicBezTo>
                    <a:pt x="107406" y="8189"/>
                    <a:pt x="136605" y="0"/>
                    <a:pt x="169354" y="0"/>
                  </a:cubicBezTo>
                  <a:cubicBezTo>
                    <a:pt x="186954" y="0"/>
                    <a:pt x="204658" y="3301"/>
                    <a:pt x="222513" y="9906"/>
                  </a:cubicBezTo>
                  <a:cubicBezTo>
                    <a:pt x="240343" y="16498"/>
                    <a:pt x="256102" y="26159"/>
                    <a:pt x="269793" y="38859"/>
                  </a:cubicBezTo>
                  <a:cubicBezTo>
                    <a:pt x="283472" y="51570"/>
                    <a:pt x="293263" y="66722"/>
                    <a:pt x="299127" y="84310"/>
                  </a:cubicBezTo>
                  <a:lnTo>
                    <a:pt x="299127" y="284461"/>
                  </a:lnTo>
                  <a:cubicBezTo>
                    <a:pt x="289833" y="310850"/>
                    <a:pt x="272841" y="331639"/>
                    <a:pt x="248166" y="346776"/>
                  </a:cubicBezTo>
                  <a:cubicBezTo>
                    <a:pt x="223478" y="361928"/>
                    <a:pt x="197218" y="369509"/>
                    <a:pt x="169354" y="369509"/>
                  </a:cubicBezTo>
                  <a:cubicBezTo>
                    <a:pt x="136605" y="369509"/>
                    <a:pt x="107406" y="361330"/>
                    <a:pt x="81743" y="344948"/>
                  </a:cubicBezTo>
                  <a:close/>
                  <a:moveTo>
                    <a:pt x="241574" y="279698"/>
                  </a:moveTo>
                  <a:cubicBezTo>
                    <a:pt x="257449" y="269680"/>
                    <a:pt x="269908" y="256372"/>
                    <a:pt x="278961" y="239734"/>
                  </a:cubicBezTo>
                  <a:cubicBezTo>
                    <a:pt x="288004" y="223139"/>
                    <a:pt x="292525" y="204801"/>
                    <a:pt x="292525" y="184747"/>
                  </a:cubicBezTo>
                  <a:cubicBezTo>
                    <a:pt x="292525" y="165215"/>
                    <a:pt x="288119" y="147007"/>
                    <a:pt x="279332" y="130128"/>
                  </a:cubicBezTo>
                  <a:cubicBezTo>
                    <a:pt x="270531" y="113277"/>
                    <a:pt x="258072" y="99969"/>
                    <a:pt x="241931" y="90178"/>
                  </a:cubicBezTo>
                  <a:cubicBezTo>
                    <a:pt x="225803" y="80412"/>
                    <a:pt x="207477" y="75509"/>
                    <a:pt x="186954" y="75509"/>
                  </a:cubicBezTo>
                  <a:cubicBezTo>
                    <a:pt x="166903" y="75509"/>
                    <a:pt x="148948" y="80412"/>
                    <a:pt x="133063" y="90178"/>
                  </a:cubicBezTo>
                  <a:cubicBezTo>
                    <a:pt x="117173" y="99969"/>
                    <a:pt x="104717" y="113277"/>
                    <a:pt x="95674" y="130128"/>
                  </a:cubicBezTo>
                  <a:cubicBezTo>
                    <a:pt x="86621" y="147007"/>
                    <a:pt x="82110" y="165215"/>
                    <a:pt x="82110" y="184747"/>
                  </a:cubicBezTo>
                  <a:cubicBezTo>
                    <a:pt x="82110" y="205284"/>
                    <a:pt x="86748" y="223733"/>
                    <a:pt x="96043" y="240115"/>
                  </a:cubicBezTo>
                  <a:cubicBezTo>
                    <a:pt x="105312" y="256487"/>
                    <a:pt x="117785" y="269680"/>
                    <a:pt x="133430" y="279698"/>
                  </a:cubicBezTo>
                  <a:cubicBezTo>
                    <a:pt x="149073" y="289720"/>
                    <a:pt x="166903" y="294734"/>
                    <a:pt x="186954" y="294734"/>
                  </a:cubicBezTo>
                  <a:cubicBezTo>
                    <a:pt x="207477" y="294734"/>
                    <a:pt x="225677" y="289720"/>
                    <a:pt x="241574" y="279698"/>
                  </a:cubicBezTo>
                  <a:close/>
                  <a:moveTo>
                    <a:pt x="292525" y="321491"/>
                  </a:moveTo>
                  <a:lnTo>
                    <a:pt x="292525" y="282265"/>
                  </a:lnTo>
                  <a:lnTo>
                    <a:pt x="296920" y="184024"/>
                  </a:lnTo>
                  <a:lnTo>
                    <a:pt x="292525" y="87982"/>
                  </a:lnTo>
                  <a:lnTo>
                    <a:pt x="292525" y="8063"/>
                  </a:lnTo>
                  <a:lnTo>
                    <a:pt x="371706" y="8063"/>
                  </a:lnTo>
                  <a:lnTo>
                    <a:pt x="371706" y="285199"/>
                  </a:lnTo>
                  <a:lnTo>
                    <a:pt x="371706" y="323691"/>
                  </a:lnTo>
                  <a:lnTo>
                    <a:pt x="371706" y="361445"/>
                  </a:lnTo>
                  <a:lnTo>
                    <a:pt x="292525" y="361445"/>
                  </a:lnTo>
                  <a:lnTo>
                    <a:pt x="292525" y="321491"/>
                  </a:lnTo>
                  <a:close/>
                </a:path>
              </a:pathLst>
            </a:custGeom>
            <a:solidFill>
              <a:srgbClr val="FFFFFF"/>
            </a:solidFill>
            <a:ln w="360" cap="flat">
              <a:noFill/>
              <a:prstDash val="solid"/>
              <a:miter/>
            </a:ln>
          </p:spPr>
          <p:txBody>
            <a:bodyPr rtlCol="0" anchor="ctr"/>
            <a:lstStyle/>
            <a:p>
              <a:endParaRPr lang="fi-FI" sz="900"/>
            </a:p>
          </p:txBody>
        </p:sp>
        <p:sp>
          <p:nvSpPr>
            <p:cNvPr id="19" name="Vapaamuotoinen: Muoto 18">
              <a:extLst>
                <a:ext uri="{FF2B5EF4-FFF2-40B4-BE49-F238E27FC236}">
                  <a16:creationId xmlns:a16="http://schemas.microsoft.com/office/drawing/2014/main" id="{84DE95DB-C204-600E-7B03-359CFEB1C6CD}"/>
                </a:ext>
                <a:ext uri="{C183D7F6-B498-43B3-948B-1728B52AA6E4}">
                  <adec:decorative xmlns:adec="http://schemas.microsoft.com/office/drawing/2017/decorative" val="1"/>
                </a:ext>
              </a:extLst>
            </p:cNvPr>
            <p:cNvSpPr/>
            <p:nvPr/>
          </p:nvSpPr>
          <p:spPr>
            <a:xfrm>
              <a:off x="20270542" y="1137961"/>
              <a:ext cx="374640" cy="375376"/>
            </a:xfrm>
            <a:custGeom>
              <a:avLst/>
              <a:gdLst>
                <a:gd name="connsiteX0" fmla="*/ 92741 w 374640"/>
                <a:gd name="connsiteY0" fmla="*/ 350448 h 375376"/>
                <a:gd name="connsiteX1" fmla="*/ 24929 w 374640"/>
                <a:gd name="connsiteY1" fmla="*/ 282632 h 375376"/>
                <a:gd name="connsiteX2" fmla="*/ 0 w 374640"/>
                <a:gd name="connsiteY2" fmla="*/ 186957 h 375376"/>
                <a:gd name="connsiteX3" fmla="*/ 24929 w 374640"/>
                <a:gd name="connsiteY3" fmla="*/ 92744 h 375376"/>
                <a:gd name="connsiteX4" fmla="*/ 92741 w 374640"/>
                <a:gd name="connsiteY4" fmla="*/ 24928 h 375376"/>
                <a:gd name="connsiteX5" fmla="*/ 188421 w 374640"/>
                <a:gd name="connsiteY5" fmla="*/ 0 h 375376"/>
                <a:gd name="connsiteX6" fmla="*/ 282267 w 374640"/>
                <a:gd name="connsiteY6" fmla="*/ 24928 h 375376"/>
                <a:gd name="connsiteX7" fmla="*/ 349712 w 374640"/>
                <a:gd name="connsiteY7" fmla="*/ 93112 h 375376"/>
                <a:gd name="connsiteX8" fmla="*/ 374640 w 374640"/>
                <a:gd name="connsiteY8" fmla="*/ 186957 h 375376"/>
                <a:gd name="connsiteX9" fmla="*/ 349712 w 374640"/>
                <a:gd name="connsiteY9" fmla="*/ 282265 h 375376"/>
                <a:gd name="connsiteX10" fmla="*/ 282267 w 374640"/>
                <a:gd name="connsiteY10" fmla="*/ 350448 h 375376"/>
                <a:gd name="connsiteX11" fmla="*/ 188421 w 374640"/>
                <a:gd name="connsiteY11" fmla="*/ 375376 h 375376"/>
                <a:gd name="connsiteX12" fmla="*/ 92741 w 374640"/>
                <a:gd name="connsiteY12" fmla="*/ 350448 h 375376"/>
                <a:gd name="connsiteX13" fmla="*/ 241197 w 374640"/>
                <a:gd name="connsiteY13" fmla="*/ 283003 h 375376"/>
                <a:gd name="connsiteX14" fmla="*/ 278965 w 374640"/>
                <a:gd name="connsiteY14" fmla="*/ 243038 h 375376"/>
                <a:gd name="connsiteX15" fmla="*/ 292526 w 374640"/>
                <a:gd name="connsiteY15" fmla="*/ 187681 h 375376"/>
                <a:gd name="connsiteX16" fmla="*/ 278595 w 374640"/>
                <a:gd name="connsiteY16" fmla="*/ 132338 h 375376"/>
                <a:gd name="connsiteX17" fmla="*/ 240840 w 374640"/>
                <a:gd name="connsiteY17" fmla="*/ 92017 h 375376"/>
                <a:gd name="connsiteX18" fmla="*/ 187682 w 374640"/>
                <a:gd name="connsiteY18" fmla="*/ 76985 h 375376"/>
                <a:gd name="connsiteX19" fmla="*/ 134168 w 374640"/>
                <a:gd name="connsiteY19" fmla="*/ 92017 h 375376"/>
                <a:gd name="connsiteX20" fmla="*/ 96047 w 374640"/>
                <a:gd name="connsiteY20" fmla="*/ 132338 h 375376"/>
                <a:gd name="connsiteX21" fmla="*/ 82114 w 374640"/>
                <a:gd name="connsiteY21" fmla="*/ 186957 h 375376"/>
                <a:gd name="connsiteX22" fmla="*/ 96047 w 374640"/>
                <a:gd name="connsiteY22" fmla="*/ 243038 h 375376"/>
                <a:gd name="connsiteX23" fmla="*/ 134535 w 374640"/>
                <a:gd name="connsiteY23" fmla="*/ 283003 h 375376"/>
                <a:gd name="connsiteX24" fmla="*/ 187682 w 374640"/>
                <a:gd name="connsiteY24" fmla="*/ 297668 h 375376"/>
                <a:gd name="connsiteX25" fmla="*/ 241197 w 374640"/>
                <a:gd name="connsiteY25" fmla="*/ 283003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4640" h="375376">
                  <a:moveTo>
                    <a:pt x="92741" y="350448"/>
                  </a:moveTo>
                  <a:cubicBezTo>
                    <a:pt x="64145" y="333835"/>
                    <a:pt x="41538" y="311218"/>
                    <a:pt x="24929" y="282632"/>
                  </a:cubicBezTo>
                  <a:cubicBezTo>
                    <a:pt x="8305" y="254035"/>
                    <a:pt x="0" y="222149"/>
                    <a:pt x="0" y="186957"/>
                  </a:cubicBezTo>
                  <a:cubicBezTo>
                    <a:pt x="0" y="152745"/>
                    <a:pt x="8305" y="121341"/>
                    <a:pt x="24929" y="92744"/>
                  </a:cubicBezTo>
                  <a:cubicBezTo>
                    <a:pt x="41538" y="64155"/>
                    <a:pt x="64145" y="41552"/>
                    <a:pt x="92741" y="24928"/>
                  </a:cubicBezTo>
                  <a:cubicBezTo>
                    <a:pt x="121327" y="8319"/>
                    <a:pt x="153228" y="0"/>
                    <a:pt x="188421" y="0"/>
                  </a:cubicBezTo>
                  <a:cubicBezTo>
                    <a:pt x="222633" y="0"/>
                    <a:pt x="253907" y="8319"/>
                    <a:pt x="282267" y="24928"/>
                  </a:cubicBezTo>
                  <a:cubicBezTo>
                    <a:pt x="310597" y="41552"/>
                    <a:pt x="333088" y="64285"/>
                    <a:pt x="349712" y="93112"/>
                  </a:cubicBezTo>
                  <a:cubicBezTo>
                    <a:pt x="366322" y="121964"/>
                    <a:pt x="374640" y="153228"/>
                    <a:pt x="374640" y="186957"/>
                  </a:cubicBezTo>
                  <a:cubicBezTo>
                    <a:pt x="374640" y="221666"/>
                    <a:pt x="366322" y="253438"/>
                    <a:pt x="349712" y="282265"/>
                  </a:cubicBezTo>
                  <a:cubicBezTo>
                    <a:pt x="333088" y="311106"/>
                    <a:pt x="310597" y="333835"/>
                    <a:pt x="282267" y="350448"/>
                  </a:cubicBezTo>
                  <a:cubicBezTo>
                    <a:pt x="253907" y="367057"/>
                    <a:pt x="222633" y="375376"/>
                    <a:pt x="188421" y="375376"/>
                  </a:cubicBezTo>
                  <a:cubicBezTo>
                    <a:pt x="153228" y="375376"/>
                    <a:pt x="121327" y="367057"/>
                    <a:pt x="92741" y="350448"/>
                  </a:cubicBezTo>
                  <a:close/>
                  <a:moveTo>
                    <a:pt x="241197" y="283003"/>
                  </a:moveTo>
                  <a:cubicBezTo>
                    <a:pt x="257338" y="273222"/>
                    <a:pt x="269908" y="259903"/>
                    <a:pt x="278965" y="243038"/>
                  </a:cubicBezTo>
                  <a:cubicBezTo>
                    <a:pt x="287994" y="226173"/>
                    <a:pt x="292526" y="207735"/>
                    <a:pt x="292526" y="187681"/>
                  </a:cubicBezTo>
                  <a:cubicBezTo>
                    <a:pt x="292526" y="167655"/>
                    <a:pt x="287879" y="149203"/>
                    <a:pt x="278595" y="132338"/>
                  </a:cubicBezTo>
                  <a:cubicBezTo>
                    <a:pt x="269300" y="115473"/>
                    <a:pt x="256715" y="102039"/>
                    <a:pt x="240840" y="92017"/>
                  </a:cubicBezTo>
                  <a:cubicBezTo>
                    <a:pt x="224954" y="81999"/>
                    <a:pt x="207225" y="76985"/>
                    <a:pt x="187682" y="76985"/>
                  </a:cubicBezTo>
                  <a:cubicBezTo>
                    <a:pt x="168124" y="76985"/>
                    <a:pt x="150295" y="81999"/>
                    <a:pt x="134168" y="92017"/>
                  </a:cubicBezTo>
                  <a:cubicBezTo>
                    <a:pt x="118041" y="102039"/>
                    <a:pt x="105316" y="115473"/>
                    <a:pt x="96047" y="132338"/>
                  </a:cubicBezTo>
                  <a:cubicBezTo>
                    <a:pt x="86748" y="149203"/>
                    <a:pt x="82114" y="167414"/>
                    <a:pt x="82114" y="186957"/>
                  </a:cubicBezTo>
                  <a:cubicBezTo>
                    <a:pt x="82114" y="207480"/>
                    <a:pt x="86748" y="226173"/>
                    <a:pt x="96047" y="243038"/>
                  </a:cubicBezTo>
                  <a:cubicBezTo>
                    <a:pt x="105316" y="259903"/>
                    <a:pt x="118153" y="273222"/>
                    <a:pt x="134535" y="283003"/>
                  </a:cubicBezTo>
                  <a:cubicBezTo>
                    <a:pt x="150893" y="292780"/>
                    <a:pt x="168622" y="297668"/>
                    <a:pt x="187682" y="297668"/>
                  </a:cubicBezTo>
                  <a:cubicBezTo>
                    <a:pt x="207225" y="297668"/>
                    <a:pt x="225081" y="292780"/>
                    <a:pt x="241197" y="283003"/>
                  </a:cubicBezTo>
                  <a:close/>
                </a:path>
              </a:pathLst>
            </a:custGeom>
            <a:solidFill>
              <a:srgbClr val="FFFFFF"/>
            </a:solidFill>
            <a:ln w="360" cap="flat">
              <a:noFill/>
              <a:prstDash val="solid"/>
              <a:miter/>
            </a:ln>
          </p:spPr>
          <p:txBody>
            <a:bodyPr rtlCol="0" anchor="ctr"/>
            <a:lstStyle/>
            <a:p>
              <a:endParaRPr lang="fi-FI" sz="900"/>
            </a:p>
          </p:txBody>
        </p:sp>
        <p:sp>
          <p:nvSpPr>
            <p:cNvPr id="20" name="Vapaamuotoinen: Muoto 19">
              <a:extLst>
                <a:ext uri="{FF2B5EF4-FFF2-40B4-BE49-F238E27FC236}">
                  <a16:creationId xmlns:a16="http://schemas.microsoft.com/office/drawing/2014/main" id="{505B6006-96B5-C5EB-2A60-45B7813F8C3E}"/>
                </a:ext>
                <a:ext uri="{C183D7F6-B498-43B3-948B-1728B52AA6E4}">
                  <adec:decorative xmlns:adec="http://schemas.microsoft.com/office/drawing/2017/decorative" val="1"/>
                </a:ext>
              </a:extLst>
            </p:cNvPr>
            <p:cNvSpPr/>
            <p:nvPr/>
          </p:nvSpPr>
          <p:spPr>
            <a:xfrm>
              <a:off x="22091434" y="1148965"/>
              <a:ext cx="321864" cy="362906"/>
            </a:xfrm>
            <a:custGeom>
              <a:avLst/>
              <a:gdLst>
                <a:gd name="connsiteX0" fmla="*/ 64156 w 321864"/>
                <a:gd name="connsiteY0" fmla="*/ 346042 h 362906"/>
                <a:gd name="connsiteX1" fmla="*/ 17233 w 321864"/>
                <a:gd name="connsiteY1" fmla="*/ 299853 h 362906"/>
                <a:gd name="connsiteX2" fmla="*/ 0 w 321864"/>
                <a:gd name="connsiteY2" fmla="*/ 232408 h 362906"/>
                <a:gd name="connsiteX3" fmla="*/ 0 w 321864"/>
                <a:gd name="connsiteY3" fmla="*/ 0 h 362906"/>
                <a:gd name="connsiteX4" fmla="*/ 81392 w 321864"/>
                <a:gd name="connsiteY4" fmla="*/ 0 h 362906"/>
                <a:gd name="connsiteX5" fmla="*/ 81392 w 321864"/>
                <a:gd name="connsiteY5" fmla="*/ 203074 h 362906"/>
                <a:gd name="connsiteX6" fmla="*/ 101910 w 321864"/>
                <a:gd name="connsiteY6" fmla="*/ 264295 h 362906"/>
                <a:gd name="connsiteX7" fmla="*/ 159096 w 321864"/>
                <a:gd name="connsiteY7" fmla="*/ 286660 h 362906"/>
                <a:gd name="connsiteX8" fmla="*/ 200890 w 321864"/>
                <a:gd name="connsiteY8" fmla="*/ 275663 h 362906"/>
                <a:gd name="connsiteX9" fmla="*/ 230213 w 321864"/>
                <a:gd name="connsiteY9" fmla="*/ 245234 h 362906"/>
                <a:gd name="connsiteX10" fmla="*/ 240488 w 321864"/>
                <a:gd name="connsiteY10" fmla="*/ 200154 h 362906"/>
                <a:gd name="connsiteX11" fmla="*/ 240488 w 321864"/>
                <a:gd name="connsiteY11" fmla="*/ 0 h 362906"/>
                <a:gd name="connsiteX12" fmla="*/ 321864 w 321864"/>
                <a:gd name="connsiteY12" fmla="*/ 0 h 362906"/>
                <a:gd name="connsiteX13" fmla="*/ 321864 w 321864"/>
                <a:gd name="connsiteY13" fmla="*/ 273467 h 362906"/>
                <a:gd name="connsiteX14" fmla="*/ 321864 w 321864"/>
                <a:gd name="connsiteY14" fmla="*/ 313784 h 362906"/>
                <a:gd name="connsiteX15" fmla="*/ 321864 w 321864"/>
                <a:gd name="connsiteY15" fmla="*/ 353367 h 362906"/>
                <a:gd name="connsiteX16" fmla="*/ 242683 w 321864"/>
                <a:gd name="connsiteY16" fmla="*/ 353367 h 362906"/>
                <a:gd name="connsiteX17" fmla="*/ 242683 w 321864"/>
                <a:gd name="connsiteY17" fmla="*/ 277124 h 362906"/>
                <a:gd name="connsiteX18" fmla="*/ 250009 w 321864"/>
                <a:gd name="connsiteY18" fmla="*/ 277124 h 362906"/>
                <a:gd name="connsiteX19" fmla="*/ 203824 w 321864"/>
                <a:gd name="connsiteY19" fmla="*/ 340912 h 362906"/>
                <a:gd name="connsiteX20" fmla="*/ 130510 w 321864"/>
                <a:gd name="connsiteY20" fmla="*/ 362907 h 362906"/>
                <a:gd name="connsiteX21" fmla="*/ 64156 w 321864"/>
                <a:gd name="connsiteY21" fmla="*/ 346042 h 36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1864" h="362906">
                  <a:moveTo>
                    <a:pt x="64156" y="346042"/>
                  </a:moveTo>
                  <a:cubicBezTo>
                    <a:pt x="44360" y="334803"/>
                    <a:pt x="28712" y="319411"/>
                    <a:pt x="17233" y="299853"/>
                  </a:cubicBezTo>
                  <a:cubicBezTo>
                    <a:pt x="5741" y="280310"/>
                    <a:pt x="0" y="257819"/>
                    <a:pt x="0" y="232408"/>
                  </a:cubicBezTo>
                  <a:lnTo>
                    <a:pt x="0" y="0"/>
                  </a:lnTo>
                  <a:lnTo>
                    <a:pt x="81392" y="0"/>
                  </a:lnTo>
                  <a:lnTo>
                    <a:pt x="81392" y="203074"/>
                  </a:lnTo>
                  <a:cubicBezTo>
                    <a:pt x="81392" y="228992"/>
                    <a:pt x="88220" y="249388"/>
                    <a:pt x="101910" y="264295"/>
                  </a:cubicBezTo>
                  <a:cubicBezTo>
                    <a:pt x="115590" y="279205"/>
                    <a:pt x="134650" y="286660"/>
                    <a:pt x="159096" y="286660"/>
                  </a:cubicBezTo>
                  <a:cubicBezTo>
                    <a:pt x="174248" y="286660"/>
                    <a:pt x="188179" y="282988"/>
                    <a:pt x="200890" y="275663"/>
                  </a:cubicBezTo>
                  <a:cubicBezTo>
                    <a:pt x="213601" y="268323"/>
                    <a:pt x="223367" y="258190"/>
                    <a:pt x="230213" y="245234"/>
                  </a:cubicBezTo>
                  <a:cubicBezTo>
                    <a:pt x="237057" y="232293"/>
                    <a:pt x="240488" y="217260"/>
                    <a:pt x="240488" y="200154"/>
                  </a:cubicBezTo>
                  <a:lnTo>
                    <a:pt x="240488" y="0"/>
                  </a:lnTo>
                  <a:lnTo>
                    <a:pt x="321864" y="0"/>
                  </a:lnTo>
                  <a:lnTo>
                    <a:pt x="321864" y="273467"/>
                  </a:lnTo>
                  <a:lnTo>
                    <a:pt x="321864" y="313784"/>
                  </a:lnTo>
                  <a:lnTo>
                    <a:pt x="321864" y="353367"/>
                  </a:lnTo>
                  <a:lnTo>
                    <a:pt x="242683" y="353367"/>
                  </a:lnTo>
                  <a:lnTo>
                    <a:pt x="242683" y="277124"/>
                  </a:lnTo>
                  <a:lnTo>
                    <a:pt x="250009" y="277124"/>
                  </a:lnTo>
                  <a:cubicBezTo>
                    <a:pt x="241211" y="304983"/>
                    <a:pt x="225819" y="326243"/>
                    <a:pt x="203824" y="340912"/>
                  </a:cubicBezTo>
                  <a:cubicBezTo>
                    <a:pt x="181828" y="355578"/>
                    <a:pt x="157382" y="362907"/>
                    <a:pt x="130510" y="362907"/>
                  </a:cubicBezTo>
                  <a:cubicBezTo>
                    <a:pt x="106064" y="362907"/>
                    <a:pt x="83955" y="357280"/>
                    <a:pt x="64156" y="346042"/>
                  </a:cubicBezTo>
                  <a:close/>
                </a:path>
              </a:pathLst>
            </a:custGeom>
            <a:solidFill>
              <a:srgbClr val="FFFFFF"/>
            </a:solidFill>
            <a:ln w="360" cap="flat">
              <a:noFill/>
              <a:prstDash val="solid"/>
              <a:miter/>
            </a:ln>
          </p:spPr>
          <p:txBody>
            <a:bodyPr rtlCol="0" anchor="ctr"/>
            <a:lstStyle/>
            <a:p>
              <a:endParaRPr lang="fi-FI" sz="900"/>
            </a:p>
          </p:txBody>
        </p:sp>
        <p:sp>
          <p:nvSpPr>
            <p:cNvPr id="21" name="Vapaamuotoinen: Muoto 20">
              <a:extLst>
                <a:ext uri="{FF2B5EF4-FFF2-40B4-BE49-F238E27FC236}">
                  <a16:creationId xmlns:a16="http://schemas.microsoft.com/office/drawing/2014/main" id="{A7A18610-02CE-7605-3DAC-9206844E2543}"/>
                </a:ext>
                <a:ext uri="{C183D7F6-B498-43B3-948B-1728B52AA6E4}">
                  <adec:decorative xmlns:adec="http://schemas.microsoft.com/office/drawing/2017/decorative" val="1"/>
                </a:ext>
              </a:extLst>
            </p:cNvPr>
            <p:cNvSpPr/>
            <p:nvPr/>
          </p:nvSpPr>
          <p:spPr>
            <a:xfrm>
              <a:off x="19042556" y="1149124"/>
              <a:ext cx="82114" cy="353216"/>
            </a:xfrm>
            <a:custGeom>
              <a:avLst/>
              <a:gdLst>
                <a:gd name="connsiteX0" fmla="*/ 0 w 82114"/>
                <a:gd name="connsiteY0" fmla="*/ 353216 h 353216"/>
                <a:gd name="connsiteX1" fmla="*/ 82114 w 82114"/>
                <a:gd name="connsiteY1" fmla="*/ 353216 h 353216"/>
                <a:gd name="connsiteX2" fmla="*/ 82114 w 82114"/>
                <a:gd name="connsiteY2" fmla="*/ 0 h 353216"/>
                <a:gd name="connsiteX3" fmla="*/ 0 w 82114"/>
                <a:gd name="connsiteY3" fmla="*/ 0 h 353216"/>
              </a:gdLst>
              <a:ahLst/>
              <a:cxnLst>
                <a:cxn ang="0">
                  <a:pos x="connsiteX0" y="connsiteY0"/>
                </a:cxn>
                <a:cxn ang="0">
                  <a:pos x="connsiteX1" y="connsiteY1"/>
                </a:cxn>
                <a:cxn ang="0">
                  <a:pos x="connsiteX2" y="connsiteY2"/>
                </a:cxn>
                <a:cxn ang="0">
                  <a:pos x="connsiteX3" y="connsiteY3"/>
                </a:cxn>
              </a:cxnLst>
              <a:rect l="l" t="t" r="r" b="b"/>
              <a:pathLst>
                <a:path w="82114" h="353216">
                  <a:moveTo>
                    <a:pt x="0" y="353216"/>
                  </a:moveTo>
                  <a:lnTo>
                    <a:pt x="82114" y="353216"/>
                  </a:lnTo>
                  <a:lnTo>
                    <a:pt x="82114" y="0"/>
                  </a:lnTo>
                  <a:lnTo>
                    <a:pt x="0" y="0"/>
                  </a:lnTo>
                  <a:close/>
                </a:path>
              </a:pathLst>
            </a:custGeom>
            <a:solidFill>
              <a:srgbClr val="FFFFFF"/>
            </a:solidFill>
            <a:ln w="360" cap="flat">
              <a:noFill/>
              <a:prstDash val="solid"/>
              <a:miter/>
            </a:ln>
          </p:spPr>
          <p:txBody>
            <a:bodyPr rtlCol="0" anchor="ctr"/>
            <a:lstStyle/>
            <a:p>
              <a:endParaRPr lang="fi-FI" sz="900"/>
            </a:p>
          </p:txBody>
        </p:sp>
        <p:sp>
          <p:nvSpPr>
            <p:cNvPr id="22" name="Vapaamuotoinen: Muoto 21">
              <a:extLst>
                <a:ext uri="{FF2B5EF4-FFF2-40B4-BE49-F238E27FC236}">
                  <a16:creationId xmlns:a16="http://schemas.microsoft.com/office/drawing/2014/main" id="{079B1F9A-6965-7ABD-A20A-C4852B9C2A1B}"/>
                </a:ext>
                <a:ext uri="{C183D7F6-B498-43B3-948B-1728B52AA6E4}">
                  <adec:decorative xmlns:adec="http://schemas.microsoft.com/office/drawing/2017/decorative" val="1"/>
                </a:ext>
              </a:extLst>
            </p:cNvPr>
            <p:cNvSpPr/>
            <p:nvPr/>
          </p:nvSpPr>
          <p:spPr>
            <a:xfrm>
              <a:off x="19029366" y="999402"/>
              <a:ext cx="109237" cy="103370"/>
            </a:xfrm>
            <a:custGeom>
              <a:avLst/>
              <a:gdLst>
                <a:gd name="connsiteX0" fmla="*/ 54251 w 109237"/>
                <a:gd name="connsiteY0" fmla="*/ 103371 h 103370"/>
                <a:gd name="connsiteX1" fmla="*/ 93112 w 109237"/>
                <a:gd name="connsiteY1" fmla="*/ 87982 h 103370"/>
                <a:gd name="connsiteX2" fmla="*/ 109238 w 109237"/>
                <a:gd name="connsiteY2" fmla="*/ 52780 h 103370"/>
                <a:gd name="connsiteX3" fmla="*/ 92745 w 109237"/>
                <a:gd name="connsiteY3" fmla="*/ 15760 h 103370"/>
                <a:gd name="connsiteX4" fmla="*/ 54251 w 109237"/>
                <a:gd name="connsiteY4" fmla="*/ 0 h 103370"/>
                <a:gd name="connsiteX5" fmla="*/ 16130 w 109237"/>
                <a:gd name="connsiteY5" fmla="*/ 15760 h 103370"/>
                <a:gd name="connsiteX6" fmla="*/ 0 w 109237"/>
                <a:gd name="connsiteY6" fmla="*/ 52780 h 103370"/>
                <a:gd name="connsiteX7" fmla="*/ 16130 w 109237"/>
                <a:gd name="connsiteY7" fmla="*/ 87982 h 103370"/>
                <a:gd name="connsiteX8" fmla="*/ 54251 w 109237"/>
                <a:gd name="connsiteY8" fmla="*/ 103371 h 10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37" h="103370">
                  <a:moveTo>
                    <a:pt x="54251" y="103371"/>
                  </a:moveTo>
                  <a:cubicBezTo>
                    <a:pt x="69389" y="103371"/>
                    <a:pt x="82355" y="98241"/>
                    <a:pt x="93112" y="87982"/>
                  </a:cubicBezTo>
                  <a:cubicBezTo>
                    <a:pt x="103857" y="77708"/>
                    <a:pt x="109238" y="65987"/>
                    <a:pt x="109238" y="52780"/>
                  </a:cubicBezTo>
                  <a:cubicBezTo>
                    <a:pt x="109238" y="38618"/>
                    <a:pt x="103741" y="26275"/>
                    <a:pt x="92745" y="15760"/>
                  </a:cubicBezTo>
                  <a:cubicBezTo>
                    <a:pt x="81747" y="5259"/>
                    <a:pt x="68906" y="0"/>
                    <a:pt x="54251" y="0"/>
                  </a:cubicBezTo>
                  <a:cubicBezTo>
                    <a:pt x="39586" y="0"/>
                    <a:pt x="26872" y="5259"/>
                    <a:pt x="16130" y="15760"/>
                  </a:cubicBezTo>
                  <a:cubicBezTo>
                    <a:pt x="5374" y="26275"/>
                    <a:pt x="0" y="38618"/>
                    <a:pt x="0" y="52780"/>
                  </a:cubicBezTo>
                  <a:cubicBezTo>
                    <a:pt x="0" y="65987"/>
                    <a:pt x="5374" y="77708"/>
                    <a:pt x="16130" y="87982"/>
                  </a:cubicBezTo>
                  <a:cubicBezTo>
                    <a:pt x="26872" y="98241"/>
                    <a:pt x="39586" y="103371"/>
                    <a:pt x="54251" y="103371"/>
                  </a:cubicBezTo>
                  <a:close/>
                </a:path>
              </a:pathLst>
            </a:custGeom>
            <a:solidFill>
              <a:srgbClr val="FFFFFF"/>
            </a:solidFill>
            <a:ln w="360" cap="flat">
              <a:noFill/>
              <a:prstDash val="solid"/>
              <a:miter/>
            </a:ln>
          </p:spPr>
          <p:txBody>
            <a:bodyPr rtlCol="0" anchor="ctr"/>
            <a:lstStyle/>
            <a:p>
              <a:endParaRPr lang="fi-FI" sz="900"/>
            </a:p>
          </p:txBody>
        </p:sp>
        <p:sp>
          <p:nvSpPr>
            <p:cNvPr id="23" name="Vapaamuotoinen: Muoto 22">
              <a:extLst>
                <a:ext uri="{FF2B5EF4-FFF2-40B4-BE49-F238E27FC236}">
                  <a16:creationId xmlns:a16="http://schemas.microsoft.com/office/drawing/2014/main" id="{BD5B49D8-7479-C7EB-3659-DDAF0BF83122}"/>
                </a:ext>
                <a:ext uri="{C183D7F6-B498-43B3-948B-1728B52AA6E4}">
                  <adec:decorative xmlns:adec="http://schemas.microsoft.com/office/drawing/2017/decorative" val="1"/>
                </a:ext>
              </a:extLst>
            </p:cNvPr>
            <p:cNvSpPr/>
            <p:nvPr/>
          </p:nvSpPr>
          <p:spPr>
            <a:xfrm>
              <a:off x="19756400" y="1138371"/>
              <a:ext cx="284612" cy="375376"/>
            </a:xfrm>
            <a:custGeom>
              <a:avLst/>
              <a:gdLst>
                <a:gd name="connsiteX0" fmla="*/ 255645 w 284612"/>
                <a:gd name="connsiteY0" fmla="*/ 185118 h 375376"/>
                <a:gd name="connsiteX1" fmla="*/ 179768 w 284612"/>
                <a:gd name="connsiteY1" fmla="*/ 148821 h 375376"/>
                <a:gd name="connsiteX2" fmla="*/ 146777 w 284612"/>
                <a:gd name="connsiteY2" fmla="*/ 141496 h 375376"/>
                <a:gd name="connsiteX3" fmla="*/ 107918 w 284612"/>
                <a:gd name="connsiteY3" fmla="*/ 127565 h 375376"/>
                <a:gd name="connsiteX4" fmla="*/ 94721 w 284612"/>
                <a:gd name="connsiteY4" fmla="*/ 103371 h 375376"/>
                <a:gd name="connsiteX5" fmla="*/ 108285 w 284612"/>
                <a:gd name="connsiteY5" fmla="*/ 77708 h 375376"/>
                <a:gd name="connsiteX6" fmla="*/ 143844 w 284612"/>
                <a:gd name="connsiteY6" fmla="*/ 67445 h 375376"/>
                <a:gd name="connsiteX7" fmla="*/ 186728 w 284612"/>
                <a:gd name="connsiteY7" fmla="*/ 80642 h 375376"/>
                <a:gd name="connsiteX8" fmla="*/ 208747 w 284612"/>
                <a:gd name="connsiteY8" fmla="*/ 112287 h 375376"/>
                <a:gd name="connsiteX9" fmla="*/ 279141 w 284612"/>
                <a:gd name="connsiteY9" fmla="*/ 85008 h 375376"/>
                <a:gd name="connsiteX10" fmla="*/ 235479 w 284612"/>
                <a:gd name="connsiteY10" fmla="*/ 25652 h 375376"/>
                <a:gd name="connsiteX11" fmla="*/ 146777 w 284612"/>
                <a:gd name="connsiteY11" fmla="*/ 0 h 375376"/>
                <a:gd name="connsiteX12" fmla="*/ 79699 w 284612"/>
                <a:gd name="connsiteY12" fmla="*/ 15022 h 375376"/>
                <a:gd name="connsiteX13" fmla="*/ 33132 w 284612"/>
                <a:gd name="connsiteY13" fmla="*/ 55343 h 375376"/>
                <a:gd name="connsiteX14" fmla="*/ 16278 w 284612"/>
                <a:gd name="connsiteY14" fmla="*/ 110700 h 375376"/>
                <a:gd name="connsiteX15" fmla="*/ 42300 w 284612"/>
                <a:gd name="connsiteY15" fmla="*/ 175946 h 375376"/>
                <a:gd name="connsiteX16" fmla="*/ 121848 w 284612"/>
                <a:gd name="connsiteY16" fmla="*/ 213347 h 375376"/>
                <a:gd name="connsiteX17" fmla="*/ 156302 w 284612"/>
                <a:gd name="connsiteY17" fmla="*/ 221411 h 375376"/>
                <a:gd name="connsiteX18" fmla="*/ 192962 w 284612"/>
                <a:gd name="connsiteY18" fmla="*/ 236065 h 375376"/>
                <a:gd name="connsiteX19" fmla="*/ 205435 w 284612"/>
                <a:gd name="connsiteY19" fmla="*/ 262466 h 375376"/>
                <a:gd name="connsiteX20" fmla="*/ 190766 w 284612"/>
                <a:gd name="connsiteY20" fmla="*/ 293251 h 375376"/>
                <a:gd name="connsiteX21" fmla="*/ 150434 w 284612"/>
                <a:gd name="connsiteY21" fmla="*/ 304983 h 375376"/>
                <a:gd name="connsiteX22" fmla="*/ 96182 w 284612"/>
                <a:gd name="connsiteY22" fmla="*/ 286660 h 375376"/>
                <a:gd name="connsiteX23" fmla="*/ 71243 w 284612"/>
                <a:gd name="connsiteY23" fmla="*/ 247509 h 375376"/>
                <a:gd name="connsiteX24" fmla="*/ 0 w 284612"/>
                <a:gd name="connsiteY24" fmla="*/ 272463 h 375376"/>
                <a:gd name="connsiteX25" fmla="*/ 48902 w 284612"/>
                <a:gd name="connsiteY25" fmla="*/ 346042 h 375376"/>
                <a:gd name="connsiteX26" fmla="*/ 148973 w 284612"/>
                <a:gd name="connsiteY26" fmla="*/ 375376 h 375376"/>
                <a:gd name="connsiteX27" fmla="*/ 219366 w 284612"/>
                <a:gd name="connsiteY27" fmla="*/ 359602 h 375376"/>
                <a:gd name="connsiteX28" fmla="*/ 267381 w 284612"/>
                <a:gd name="connsiteY28" fmla="*/ 316718 h 375376"/>
                <a:gd name="connsiteX29" fmla="*/ 284612 w 284612"/>
                <a:gd name="connsiteY29" fmla="*/ 256598 h 375376"/>
                <a:gd name="connsiteX30" fmla="*/ 255645 w 284612"/>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2" h="375376">
                  <a:moveTo>
                    <a:pt x="255645" y="185118"/>
                  </a:moveTo>
                  <a:cubicBezTo>
                    <a:pt x="236333" y="168253"/>
                    <a:pt x="211047" y="156151"/>
                    <a:pt x="179768" y="148821"/>
                  </a:cubicBezTo>
                  <a:lnTo>
                    <a:pt x="146777" y="141496"/>
                  </a:lnTo>
                  <a:cubicBezTo>
                    <a:pt x="129657" y="137583"/>
                    <a:pt x="116719" y="132946"/>
                    <a:pt x="107918" y="127565"/>
                  </a:cubicBezTo>
                  <a:cubicBezTo>
                    <a:pt x="99116" y="122190"/>
                    <a:pt x="94721" y="114127"/>
                    <a:pt x="94721" y="103371"/>
                  </a:cubicBezTo>
                  <a:cubicBezTo>
                    <a:pt x="94721" y="93112"/>
                    <a:pt x="99232" y="84566"/>
                    <a:pt x="108285" y="77708"/>
                  </a:cubicBezTo>
                  <a:cubicBezTo>
                    <a:pt x="117328" y="70876"/>
                    <a:pt x="129189" y="67445"/>
                    <a:pt x="143844" y="67445"/>
                  </a:cubicBezTo>
                  <a:cubicBezTo>
                    <a:pt x="160453" y="67445"/>
                    <a:pt x="174751" y="71840"/>
                    <a:pt x="186728" y="80642"/>
                  </a:cubicBezTo>
                  <a:cubicBezTo>
                    <a:pt x="197091" y="88259"/>
                    <a:pt x="204417" y="98814"/>
                    <a:pt x="208747" y="112287"/>
                  </a:cubicBezTo>
                  <a:lnTo>
                    <a:pt x="279141" y="85008"/>
                  </a:lnTo>
                  <a:cubicBezTo>
                    <a:pt x="271646" y="61275"/>
                    <a:pt x="257157" y="41462"/>
                    <a:pt x="235479" y="25652"/>
                  </a:cubicBezTo>
                  <a:cubicBezTo>
                    <a:pt x="212023" y="8560"/>
                    <a:pt x="182447" y="0"/>
                    <a:pt x="146777" y="0"/>
                  </a:cubicBezTo>
                  <a:cubicBezTo>
                    <a:pt x="121848" y="0"/>
                    <a:pt x="99483" y="5018"/>
                    <a:pt x="79699" y="15022"/>
                  </a:cubicBezTo>
                  <a:cubicBezTo>
                    <a:pt x="59900" y="25054"/>
                    <a:pt x="44381" y="38492"/>
                    <a:pt x="33132" y="55343"/>
                  </a:cubicBezTo>
                  <a:cubicBezTo>
                    <a:pt x="21894" y="72208"/>
                    <a:pt x="16278" y="90671"/>
                    <a:pt x="16278" y="110700"/>
                  </a:cubicBezTo>
                  <a:cubicBezTo>
                    <a:pt x="16278" y="137583"/>
                    <a:pt x="24954" y="159336"/>
                    <a:pt x="42300" y="175946"/>
                  </a:cubicBezTo>
                  <a:cubicBezTo>
                    <a:pt x="59648" y="192569"/>
                    <a:pt x="86164" y="205043"/>
                    <a:pt x="121848" y="213347"/>
                  </a:cubicBezTo>
                  <a:lnTo>
                    <a:pt x="156302" y="221411"/>
                  </a:lnTo>
                  <a:cubicBezTo>
                    <a:pt x="172439" y="225320"/>
                    <a:pt x="184646" y="230212"/>
                    <a:pt x="192962" y="236065"/>
                  </a:cubicBezTo>
                  <a:cubicBezTo>
                    <a:pt x="201267" y="241933"/>
                    <a:pt x="205435" y="250734"/>
                    <a:pt x="205435" y="262466"/>
                  </a:cubicBezTo>
                  <a:cubicBezTo>
                    <a:pt x="205435" y="275180"/>
                    <a:pt x="200533" y="285440"/>
                    <a:pt x="190766" y="293251"/>
                  </a:cubicBezTo>
                  <a:cubicBezTo>
                    <a:pt x="180975" y="301074"/>
                    <a:pt x="167552" y="304983"/>
                    <a:pt x="150434" y="304983"/>
                  </a:cubicBezTo>
                  <a:cubicBezTo>
                    <a:pt x="128921" y="304983"/>
                    <a:pt x="110851" y="298888"/>
                    <a:pt x="96182" y="286660"/>
                  </a:cubicBezTo>
                  <a:cubicBezTo>
                    <a:pt x="83421" y="276030"/>
                    <a:pt x="75102" y="262974"/>
                    <a:pt x="71243" y="247509"/>
                  </a:cubicBezTo>
                  <a:lnTo>
                    <a:pt x="0" y="272463"/>
                  </a:lnTo>
                  <a:cubicBezTo>
                    <a:pt x="7110" y="303039"/>
                    <a:pt x="23341" y="327625"/>
                    <a:pt x="48902" y="346042"/>
                  </a:cubicBezTo>
                  <a:cubicBezTo>
                    <a:pt x="76030" y="365585"/>
                    <a:pt x="109390" y="375376"/>
                    <a:pt x="148973" y="375376"/>
                  </a:cubicBezTo>
                  <a:cubicBezTo>
                    <a:pt x="175363" y="375376"/>
                    <a:pt x="198830" y="370106"/>
                    <a:pt x="219366" y="359602"/>
                  </a:cubicBezTo>
                  <a:cubicBezTo>
                    <a:pt x="239885" y="349102"/>
                    <a:pt x="255887" y="334800"/>
                    <a:pt x="267381" y="316718"/>
                  </a:cubicBezTo>
                  <a:cubicBezTo>
                    <a:pt x="278861" y="298647"/>
                    <a:pt x="284612" y="278597"/>
                    <a:pt x="284612" y="256598"/>
                  </a:cubicBezTo>
                  <a:cubicBezTo>
                    <a:pt x="284612" y="225806"/>
                    <a:pt x="274950" y="201979"/>
                    <a:pt x="255645" y="185118"/>
                  </a:cubicBezTo>
                  <a:close/>
                </a:path>
              </a:pathLst>
            </a:custGeom>
            <a:solidFill>
              <a:srgbClr val="FFFFFF"/>
            </a:solidFill>
            <a:ln w="360" cap="flat">
              <a:noFill/>
              <a:prstDash val="solid"/>
              <a:miter/>
            </a:ln>
          </p:spPr>
          <p:txBody>
            <a:bodyPr rtlCol="0" anchor="ctr"/>
            <a:lstStyle/>
            <a:p>
              <a:endParaRPr lang="fi-FI" sz="900"/>
            </a:p>
          </p:txBody>
        </p:sp>
        <p:sp>
          <p:nvSpPr>
            <p:cNvPr id="24" name="Vapaamuotoinen: Muoto 23">
              <a:extLst>
                <a:ext uri="{FF2B5EF4-FFF2-40B4-BE49-F238E27FC236}">
                  <a16:creationId xmlns:a16="http://schemas.microsoft.com/office/drawing/2014/main" id="{B51CA7B1-97EE-10FB-F881-D601B0BC9B98}"/>
                </a:ext>
                <a:ext uri="{C183D7F6-B498-43B3-948B-1728B52AA6E4}">
                  <adec:decorative xmlns:adec="http://schemas.microsoft.com/office/drawing/2017/decorative" val="1"/>
                </a:ext>
              </a:extLst>
            </p:cNvPr>
            <p:cNvSpPr/>
            <p:nvPr/>
          </p:nvSpPr>
          <p:spPr>
            <a:xfrm>
              <a:off x="21399694" y="1138371"/>
              <a:ext cx="284612" cy="375376"/>
            </a:xfrm>
            <a:custGeom>
              <a:avLst/>
              <a:gdLst>
                <a:gd name="connsiteX0" fmla="*/ 255645 w 284612"/>
                <a:gd name="connsiteY0" fmla="*/ 185118 h 375376"/>
                <a:gd name="connsiteX1" fmla="*/ 179768 w 284612"/>
                <a:gd name="connsiteY1" fmla="*/ 148821 h 375376"/>
                <a:gd name="connsiteX2" fmla="*/ 146777 w 284612"/>
                <a:gd name="connsiteY2" fmla="*/ 141496 h 375376"/>
                <a:gd name="connsiteX3" fmla="*/ 107918 w 284612"/>
                <a:gd name="connsiteY3" fmla="*/ 127565 h 375376"/>
                <a:gd name="connsiteX4" fmla="*/ 94721 w 284612"/>
                <a:gd name="connsiteY4" fmla="*/ 103371 h 375376"/>
                <a:gd name="connsiteX5" fmla="*/ 108285 w 284612"/>
                <a:gd name="connsiteY5" fmla="*/ 77708 h 375376"/>
                <a:gd name="connsiteX6" fmla="*/ 143844 w 284612"/>
                <a:gd name="connsiteY6" fmla="*/ 67445 h 375376"/>
                <a:gd name="connsiteX7" fmla="*/ 186728 w 284612"/>
                <a:gd name="connsiteY7" fmla="*/ 80642 h 375376"/>
                <a:gd name="connsiteX8" fmla="*/ 208747 w 284612"/>
                <a:gd name="connsiteY8" fmla="*/ 112287 h 375376"/>
                <a:gd name="connsiteX9" fmla="*/ 279141 w 284612"/>
                <a:gd name="connsiteY9" fmla="*/ 85008 h 375376"/>
                <a:gd name="connsiteX10" fmla="*/ 235479 w 284612"/>
                <a:gd name="connsiteY10" fmla="*/ 25652 h 375376"/>
                <a:gd name="connsiteX11" fmla="*/ 146777 w 284612"/>
                <a:gd name="connsiteY11" fmla="*/ 0 h 375376"/>
                <a:gd name="connsiteX12" fmla="*/ 79699 w 284612"/>
                <a:gd name="connsiteY12" fmla="*/ 15022 h 375376"/>
                <a:gd name="connsiteX13" fmla="*/ 33132 w 284612"/>
                <a:gd name="connsiteY13" fmla="*/ 55343 h 375376"/>
                <a:gd name="connsiteX14" fmla="*/ 16278 w 284612"/>
                <a:gd name="connsiteY14" fmla="*/ 110700 h 375376"/>
                <a:gd name="connsiteX15" fmla="*/ 42300 w 284612"/>
                <a:gd name="connsiteY15" fmla="*/ 175946 h 375376"/>
                <a:gd name="connsiteX16" fmla="*/ 121848 w 284612"/>
                <a:gd name="connsiteY16" fmla="*/ 213347 h 375376"/>
                <a:gd name="connsiteX17" fmla="*/ 156302 w 284612"/>
                <a:gd name="connsiteY17" fmla="*/ 221411 h 375376"/>
                <a:gd name="connsiteX18" fmla="*/ 192962 w 284612"/>
                <a:gd name="connsiteY18" fmla="*/ 236065 h 375376"/>
                <a:gd name="connsiteX19" fmla="*/ 205435 w 284612"/>
                <a:gd name="connsiteY19" fmla="*/ 262466 h 375376"/>
                <a:gd name="connsiteX20" fmla="*/ 190766 w 284612"/>
                <a:gd name="connsiteY20" fmla="*/ 293251 h 375376"/>
                <a:gd name="connsiteX21" fmla="*/ 150434 w 284612"/>
                <a:gd name="connsiteY21" fmla="*/ 304983 h 375376"/>
                <a:gd name="connsiteX22" fmla="*/ 96182 w 284612"/>
                <a:gd name="connsiteY22" fmla="*/ 286660 h 375376"/>
                <a:gd name="connsiteX23" fmla="*/ 71228 w 284612"/>
                <a:gd name="connsiteY23" fmla="*/ 247509 h 375376"/>
                <a:gd name="connsiteX24" fmla="*/ 0 w 284612"/>
                <a:gd name="connsiteY24" fmla="*/ 272463 h 375376"/>
                <a:gd name="connsiteX25" fmla="*/ 48902 w 284612"/>
                <a:gd name="connsiteY25" fmla="*/ 346042 h 375376"/>
                <a:gd name="connsiteX26" fmla="*/ 148973 w 284612"/>
                <a:gd name="connsiteY26" fmla="*/ 375376 h 375376"/>
                <a:gd name="connsiteX27" fmla="*/ 219352 w 284612"/>
                <a:gd name="connsiteY27" fmla="*/ 359602 h 375376"/>
                <a:gd name="connsiteX28" fmla="*/ 267381 w 284612"/>
                <a:gd name="connsiteY28" fmla="*/ 316718 h 375376"/>
                <a:gd name="connsiteX29" fmla="*/ 284612 w 284612"/>
                <a:gd name="connsiteY29" fmla="*/ 256598 h 375376"/>
                <a:gd name="connsiteX30" fmla="*/ 255645 w 284612"/>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2" h="375376">
                  <a:moveTo>
                    <a:pt x="255645" y="185118"/>
                  </a:moveTo>
                  <a:cubicBezTo>
                    <a:pt x="236333" y="168253"/>
                    <a:pt x="211033" y="156151"/>
                    <a:pt x="179768" y="148821"/>
                  </a:cubicBezTo>
                  <a:lnTo>
                    <a:pt x="146777" y="141496"/>
                  </a:lnTo>
                  <a:cubicBezTo>
                    <a:pt x="129657" y="137583"/>
                    <a:pt x="116715" y="132946"/>
                    <a:pt x="107918" y="127565"/>
                  </a:cubicBezTo>
                  <a:cubicBezTo>
                    <a:pt x="99116" y="122190"/>
                    <a:pt x="94721" y="114127"/>
                    <a:pt x="94721" y="103371"/>
                  </a:cubicBezTo>
                  <a:cubicBezTo>
                    <a:pt x="94721" y="93112"/>
                    <a:pt x="99230" y="84566"/>
                    <a:pt x="108285" y="77708"/>
                  </a:cubicBezTo>
                  <a:cubicBezTo>
                    <a:pt x="117328" y="70876"/>
                    <a:pt x="129175" y="67445"/>
                    <a:pt x="143844" y="67445"/>
                  </a:cubicBezTo>
                  <a:cubicBezTo>
                    <a:pt x="160452" y="67445"/>
                    <a:pt x="174751" y="71840"/>
                    <a:pt x="186728" y="80642"/>
                  </a:cubicBezTo>
                  <a:cubicBezTo>
                    <a:pt x="197091" y="88259"/>
                    <a:pt x="204417" y="98814"/>
                    <a:pt x="208747" y="112287"/>
                  </a:cubicBezTo>
                  <a:lnTo>
                    <a:pt x="279141" y="85008"/>
                  </a:lnTo>
                  <a:cubicBezTo>
                    <a:pt x="271636" y="61275"/>
                    <a:pt x="257157" y="41462"/>
                    <a:pt x="235479" y="25652"/>
                  </a:cubicBezTo>
                  <a:cubicBezTo>
                    <a:pt x="212023" y="8560"/>
                    <a:pt x="182447" y="0"/>
                    <a:pt x="146777" y="0"/>
                  </a:cubicBezTo>
                  <a:cubicBezTo>
                    <a:pt x="121848" y="0"/>
                    <a:pt x="99483" y="5018"/>
                    <a:pt x="79699" y="15022"/>
                  </a:cubicBezTo>
                  <a:cubicBezTo>
                    <a:pt x="59900" y="25054"/>
                    <a:pt x="44370" y="38492"/>
                    <a:pt x="33132" y="55343"/>
                  </a:cubicBezTo>
                  <a:cubicBezTo>
                    <a:pt x="21893" y="72208"/>
                    <a:pt x="16278" y="90671"/>
                    <a:pt x="16278" y="110700"/>
                  </a:cubicBezTo>
                  <a:cubicBezTo>
                    <a:pt x="16278" y="137583"/>
                    <a:pt x="24952" y="159336"/>
                    <a:pt x="42300" y="175946"/>
                  </a:cubicBezTo>
                  <a:cubicBezTo>
                    <a:pt x="59648" y="192569"/>
                    <a:pt x="86164" y="205043"/>
                    <a:pt x="121848" y="213347"/>
                  </a:cubicBezTo>
                  <a:lnTo>
                    <a:pt x="156302" y="221411"/>
                  </a:lnTo>
                  <a:cubicBezTo>
                    <a:pt x="172439" y="225320"/>
                    <a:pt x="184646" y="230212"/>
                    <a:pt x="192962" y="236065"/>
                  </a:cubicBezTo>
                  <a:cubicBezTo>
                    <a:pt x="201267" y="241933"/>
                    <a:pt x="205435" y="250734"/>
                    <a:pt x="205435" y="262466"/>
                  </a:cubicBezTo>
                  <a:cubicBezTo>
                    <a:pt x="205435" y="275180"/>
                    <a:pt x="200532" y="285440"/>
                    <a:pt x="190766" y="293251"/>
                  </a:cubicBezTo>
                  <a:cubicBezTo>
                    <a:pt x="180975" y="301074"/>
                    <a:pt x="167540" y="304983"/>
                    <a:pt x="150434" y="304983"/>
                  </a:cubicBezTo>
                  <a:cubicBezTo>
                    <a:pt x="128921" y="304983"/>
                    <a:pt x="110851" y="298888"/>
                    <a:pt x="96182" y="286660"/>
                  </a:cubicBezTo>
                  <a:cubicBezTo>
                    <a:pt x="83421" y="276030"/>
                    <a:pt x="75102" y="262974"/>
                    <a:pt x="71228" y="247509"/>
                  </a:cubicBezTo>
                  <a:lnTo>
                    <a:pt x="0" y="272463"/>
                  </a:lnTo>
                  <a:cubicBezTo>
                    <a:pt x="7110" y="303039"/>
                    <a:pt x="23341" y="327625"/>
                    <a:pt x="48902" y="346042"/>
                  </a:cubicBezTo>
                  <a:cubicBezTo>
                    <a:pt x="76027" y="365585"/>
                    <a:pt x="109390" y="375376"/>
                    <a:pt x="148973" y="375376"/>
                  </a:cubicBezTo>
                  <a:cubicBezTo>
                    <a:pt x="175363" y="375376"/>
                    <a:pt x="198830" y="370106"/>
                    <a:pt x="219352" y="359602"/>
                  </a:cubicBezTo>
                  <a:cubicBezTo>
                    <a:pt x="239885" y="349102"/>
                    <a:pt x="255887" y="334800"/>
                    <a:pt x="267381" y="316718"/>
                  </a:cubicBezTo>
                  <a:cubicBezTo>
                    <a:pt x="278859" y="298647"/>
                    <a:pt x="284612" y="278597"/>
                    <a:pt x="284612" y="256598"/>
                  </a:cubicBezTo>
                  <a:cubicBezTo>
                    <a:pt x="284612" y="225806"/>
                    <a:pt x="274950" y="201979"/>
                    <a:pt x="255645" y="185118"/>
                  </a:cubicBezTo>
                  <a:close/>
                </a:path>
              </a:pathLst>
            </a:custGeom>
            <a:solidFill>
              <a:srgbClr val="FFFFFF"/>
            </a:solidFill>
            <a:ln w="360" cap="flat">
              <a:noFill/>
              <a:prstDash val="solid"/>
              <a:miter/>
            </a:ln>
          </p:spPr>
          <p:txBody>
            <a:bodyPr rtlCol="0" anchor="ctr"/>
            <a:lstStyle/>
            <a:p>
              <a:endParaRPr lang="fi-FI" sz="900"/>
            </a:p>
          </p:txBody>
        </p:sp>
        <p:sp>
          <p:nvSpPr>
            <p:cNvPr id="25" name="Vapaamuotoinen: Muoto 24">
              <a:extLst>
                <a:ext uri="{FF2B5EF4-FFF2-40B4-BE49-F238E27FC236}">
                  <a16:creationId xmlns:a16="http://schemas.microsoft.com/office/drawing/2014/main" id="{03F3995C-4EC0-B7D9-09C9-32A019FB6652}"/>
                </a:ext>
                <a:ext uri="{C183D7F6-B498-43B3-948B-1728B52AA6E4}">
                  <adec:decorative xmlns:adec="http://schemas.microsoft.com/office/drawing/2017/decorative" val="1"/>
                </a:ext>
              </a:extLst>
            </p:cNvPr>
            <p:cNvSpPr/>
            <p:nvPr/>
          </p:nvSpPr>
          <p:spPr>
            <a:xfrm>
              <a:off x="21014397" y="1138699"/>
              <a:ext cx="353176" cy="374638"/>
            </a:xfrm>
            <a:custGeom>
              <a:avLst/>
              <a:gdLst>
                <a:gd name="connsiteX0" fmla="*/ 317926 w 353176"/>
                <a:gd name="connsiteY0" fmla="*/ 264626 h 374638"/>
                <a:gd name="connsiteX1" fmla="*/ 312314 w 353176"/>
                <a:gd name="connsiteY1" fmla="*/ 262099 h 374638"/>
                <a:gd name="connsiteX2" fmla="*/ 310294 w 353176"/>
                <a:gd name="connsiteY2" fmla="*/ 261073 h 374638"/>
                <a:gd name="connsiteX3" fmla="*/ 278217 w 353176"/>
                <a:gd name="connsiteY3" fmla="*/ 246112 h 374638"/>
                <a:gd name="connsiteX4" fmla="*/ 244868 w 353176"/>
                <a:gd name="connsiteY4" fmla="*/ 285922 h 374638"/>
                <a:gd name="connsiteX5" fmla="*/ 184748 w 353176"/>
                <a:gd name="connsiteY5" fmla="*/ 303525 h 374638"/>
                <a:gd name="connsiteX6" fmla="*/ 128671 w 353176"/>
                <a:gd name="connsiteY6" fmla="*/ 289227 h 374638"/>
                <a:gd name="connsiteX7" fmla="*/ 90163 w 353176"/>
                <a:gd name="connsiteY7" fmla="*/ 248539 h 374638"/>
                <a:gd name="connsiteX8" fmla="*/ 78166 w 353176"/>
                <a:gd name="connsiteY8" fmla="*/ 211875 h 374638"/>
                <a:gd name="connsiteX9" fmla="*/ 351173 w 353176"/>
                <a:gd name="connsiteY9" fmla="*/ 211875 h 374638"/>
                <a:gd name="connsiteX10" fmla="*/ 339081 w 353176"/>
                <a:gd name="connsiteY10" fmla="*/ 104465 h 374638"/>
                <a:gd name="connsiteX11" fmla="*/ 277493 w 353176"/>
                <a:gd name="connsiteY11" fmla="*/ 27862 h 374638"/>
                <a:gd name="connsiteX12" fmla="*/ 178146 w 353176"/>
                <a:gd name="connsiteY12" fmla="*/ 0 h 374638"/>
                <a:gd name="connsiteX13" fmla="*/ 86877 w 353176"/>
                <a:gd name="connsiteY13" fmla="*/ 24932 h 374638"/>
                <a:gd name="connsiteX14" fmla="*/ 23089 w 353176"/>
                <a:gd name="connsiteY14" fmla="*/ 92744 h 374638"/>
                <a:gd name="connsiteX15" fmla="*/ 0 w 353176"/>
                <a:gd name="connsiteY15" fmla="*/ 186947 h 374638"/>
                <a:gd name="connsiteX16" fmla="*/ 23456 w 353176"/>
                <a:gd name="connsiteY16" fmla="*/ 281898 h 374638"/>
                <a:gd name="connsiteX17" fmla="*/ 89074 w 353176"/>
                <a:gd name="connsiteY17" fmla="*/ 349710 h 374638"/>
                <a:gd name="connsiteX18" fmla="*/ 183291 w 353176"/>
                <a:gd name="connsiteY18" fmla="*/ 374638 h 374638"/>
                <a:gd name="connsiteX19" fmla="*/ 283361 w 353176"/>
                <a:gd name="connsiteY19" fmla="*/ 349343 h 374638"/>
                <a:gd name="connsiteX20" fmla="*/ 347059 w 353176"/>
                <a:gd name="connsiteY20" fmla="*/ 278204 h 374638"/>
                <a:gd name="connsiteX21" fmla="*/ 317926 w 353176"/>
                <a:gd name="connsiteY21" fmla="*/ 264626 h 374638"/>
                <a:gd name="connsiteX22" fmla="*/ 88335 w 353176"/>
                <a:gd name="connsiteY22" fmla="*/ 124998 h 374638"/>
                <a:gd name="connsiteX23" fmla="*/ 123537 w 353176"/>
                <a:gd name="connsiteY23" fmla="*/ 83576 h 374638"/>
                <a:gd name="connsiteX24" fmla="*/ 177423 w 353176"/>
                <a:gd name="connsiteY24" fmla="*/ 68921 h 374638"/>
                <a:gd name="connsiteX25" fmla="*/ 230570 w 353176"/>
                <a:gd name="connsiteY25" fmla="*/ 82114 h 374638"/>
                <a:gd name="connsiteX26" fmla="*/ 265034 w 353176"/>
                <a:gd name="connsiteY26" fmla="*/ 119869 h 374638"/>
                <a:gd name="connsiteX27" fmla="*/ 273810 w 353176"/>
                <a:gd name="connsiteY27" fmla="*/ 145168 h 374638"/>
                <a:gd name="connsiteX28" fmla="*/ 81276 w 353176"/>
                <a:gd name="connsiteY28" fmla="*/ 145168 h 374638"/>
                <a:gd name="connsiteX29" fmla="*/ 88335 w 353176"/>
                <a:gd name="connsiteY29" fmla="*/ 124998 h 3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3176" h="374638">
                  <a:moveTo>
                    <a:pt x="317926" y="264626"/>
                  </a:moveTo>
                  <a:cubicBezTo>
                    <a:pt x="316086" y="263852"/>
                    <a:pt x="314218" y="263013"/>
                    <a:pt x="312314" y="262099"/>
                  </a:cubicBezTo>
                  <a:cubicBezTo>
                    <a:pt x="311615" y="261757"/>
                    <a:pt x="310978" y="261415"/>
                    <a:pt x="310294" y="261073"/>
                  </a:cubicBezTo>
                  <a:lnTo>
                    <a:pt x="278217" y="246112"/>
                  </a:lnTo>
                  <a:cubicBezTo>
                    <a:pt x="271117" y="262265"/>
                    <a:pt x="260020" y="275537"/>
                    <a:pt x="244868" y="285922"/>
                  </a:cubicBezTo>
                  <a:cubicBezTo>
                    <a:pt x="227748" y="297657"/>
                    <a:pt x="207722" y="303525"/>
                    <a:pt x="184748" y="303525"/>
                  </a:cubicBezTo>
                  <a:cubicBezTo>
                    <a:pt x="163733" y="303525"/>
                    <a:pt x="145025" y="298763"/>
                    <a:pt x="128671" y="289227"/>
                  </a:cubicBezTo>
                  <a:cubicBezTo>
                    <a:pt x="112274" y="279702"/>
                    <a:pt x="99448" y="266127"/>
                    <a:pt x="90163" y="248539"/>
                  </a:cubicBezTo>
                  <a:cubicBezTo>
                    <a:pt x="84336" y="237477"/>
                    <a:pt x="80337" y="225259"/>
                    <a:pt x="78166" y="211875"/>
                  </a:cubicBezTo>
                  <a:lnTo>
                    <a:pt x="351173" y="211875"/>
                  </a:lnTo>
                  <a:cubicBezTo>
                    <a:pt x="356051" y="172785"/>
                    <a:pt x="352022" y="136989"/>
                    <a:pt x="339081" y="104465"/>
                  </a:cubicBezTo>
                  <a:cubicBezTo>
                    <a:pt x="326119" y="71981"/>
                    <a:pt x="305596" y="46444"/>
                    <a:pt x="277493" y="27862"/>
                  </a:cubicBezTo>
                  <a:cubicBezTo>
                    <a:pt x="249375" y="9298"/>
                    <a:pt x="216268" y="0"/>
                    <a:pt x="178146" y="0"/>
                  </a:cubicBezTo>
                  <a:cubicBezTo>
                    <a:pt x="144430" y="0"/>
                    <a:pt x="114002" y="8319"/>
                    <a:pt x="86877" y="24932"/>
                  </a:cubicBezTo>
                  <a:cubicBezTo>
                    <a:pt x="59738" y="41552"/>
                    <a:pt x="38478" y="64159"/>
                    <a:pt x="23089" y="92744"/>
                  </a:cubicBezTo>
                  <a:cubicBezTo>
                    <a:pt x="7696" y="121341"/>
                    <a:pt x="0" y="152749"/>
                    <a:pt x="0" y="186947"/>
                  </a:cubicBezTo>
                  <a:cubicBezTo>
                    <a:pt x="0" y="221666"/>
                    <a:pt x="7811" y="253301"/>
                    <a:pt x="23456" y="281898"/>
                  </a:cubicBezTo>
                  <a:cubicBezTo>
                    <a:pt x="39090" y="310483"/>
                    <a:pt x="60959" y="333101"/>
                    <a:pt x="89074" y="349710"/>
                  </a:cubicBezTo>
                  <a:cubicBezTo>
                    <a:pt x="117166" y="366323"/>
                    <a:pt x="148570" y="374638"/>
                    <a:pt x="183291" y="374638"/>
                  </a:cubicBezTo>
                  <a:cubicBezTo>
                    <a:pt x="220916" y="374638"/>
                    <a:pt x="254264" y="366208"/>
                    <a:pt x="283361" y="349343"/>
                  </a:cubicBezTo>
                  <a:cubicBezTo>
                    <a:pt x="310827" y="333417"/>
                    <a:pt x="332008" y="309634"/>
                    <a:pt x="347059" y="278204"/>
                  </a:cubicBezTo>
                  <a:lnTo>
                    <a:pt x="317926" y="264626"/>
                  </a:lnTo>
                  <a:close/>
                  <a:moveTo>
                    <a:pt x="88335" y="124998"/>
                  </a:moveTo>
                  <a:cubicBezTo>
                    <a:pt x="96402" y="107169"/>
                    <a:pt x="108134" y="93367"/>
                    <a:pt x="123537" y="83576"/>
                  </a:cubicBezTo>
                  <a:cubicBezTo>
                    <a:pt x="138931" y="73810"/>
                    <a:pt x="156886" y="68921"/>
                    <a:pt x="177423" y="68921"/>
                  </a:cubicBezTo>
                  <a:cubicBezTo>
                    <a:pt x="197945" y="68921"/>
                    <a:pt x="215659" y="73313"/>
                    <a:pt x="230570" y="82114"/>
                  </a:cubicBezTo>
                  <a:cubicBezTo>
                    <a:pt x="245477" y="90916"/>
                    <a:pt x="256956" y="103500"/>
                    <a:pt x="265034" y="119869"/>
                  </a:cubicBezTo>
                  <a:cubicBezTo>
                    <a:pt x="268883" y="127705"/>
                    <a:pt x="271791" y="136150"/>
                    <a:pt x="273810" y="145168"/>
                  </a:cubicBezTo>
                  <a:lnTo>
                    <a:pt x="81276" y="145168"/>
                  </a:lnTo>
                  <a:cubicBezTo>
                    <a:pt x="83130" y="138094"/>
                    <a:pt x="85467" y="131363"/>
                    <a:pt x="88335" y="124998"/>
                  </a:cubicBezTo>
                  <a:close/>
                </a:path>
              </a:pathLst>
            </a:custGeom>
            <a:solidFill>
              <a:srgbClr val="FFFFFF"/>
            </a:solidFill>
            <a:ln w="360" cap="flat">
              <a:noFill/>
              <a:prstDash val="solid"/>
              <a:miter/>
            </a:ln>
          </p:spPr>
          <p:txBody>
            <a:bodyPr rtlCol="0" anchor="ctr"/>
            <a:lstStyle/>
            <a:p>
              <a:endParaRPr lang="fi-FI" sz="900"/>
            </a:p>
          </p:txBody>
        </p:sp>
        <p:sp>
          <p:nvSpPr>
            <p:cNvPr id="26" name="Vapaamuotoinen: Muoto 25">
              <a:extLst>
                <a:ext uri="{FF2B5EF4-FFF2-40B4-BE49-F238E27FC236}">
                  <a16:creationId xmlns:a16="http://schemas.microsoft.com/office/drawing/2014/main" id="{4076F9A0-6A4F-E4E9-2402-A9CCC2AE9494}"/>
                </a:ext>
                <a:ext uri="{C183D7F6-B498-43B3-948B-1728B52AA6E4}">
                  <adec:decorative xmlns:adec="http://schemas.microsoft.com/office/drawing/2017/decorative" val="1"/>
                </a:ext>
              </a:extLst>
            </p:cNvPr>
            <p:cNvSpPr/>
            <p:nvPr/>
          </p:nvSpPr>
          <p:spPr>
            <a:xfrm>
              <a:off x="22464394" y="1138371"/>
              <a:ext cx="284616" cy="375376"/>
            </a:xfrm>
            <a:custGeom>
              <a:avLst/>
              <a:gdLst>
                <a:gd name="connsiteX0" fmla="*/ 255649 w 284616"/>
                <a:gd name="connsiteY0" fmla="*/ 185118 h 375376"/>
                <a:gd name="connsiteX1" fmla="*/ 179768 w 284616"/>
                <a:gd name="connsiteY1" fmla="*/ 148821 h 375376"/>
                <a:gd name="connsiteX2" fmla="*/ 146777 w 284616"/>
                <a:gd name="connsiteY2" fmla="*/ 141496 h 375376"/>
                <a:gd name="connsiteX3" fmla="*/ 107918 w 284616"/>
                <a:gd name="connsiteY3" fmla="*/ 127565 h 375376"/>
                <a:gd name="connsiteX4" fmla="*/ 94724 w 284616"/>
                <a:gd name="connsiteY4" fmla="*/ 103371 h 375376"/>
                <a:gd name="connsiteX5" fmla="*/ 108289 w 284616"/>
                <a:gd name="connsiteY5" fmla="*/ 77708 h 375376"/>
                <a:gd name="connsiteX6" fmla="*/ 143844 w 284616"/>
                <a:gd name="connsiteY6" fmla="*/ 67445 h 375376"/>
                <a:gd name="connsiteX7" fmla="*/ 186730 w 284616"/>
                <a:gd name="connsiteY7" fmla="*/ 80642 h 375376"/>
                <a:gd name="connsiteX8" fmla="*/ 208751 w 284616"/>
                <a:gd name="connsiteY8" fmla="*/ 112287 h 375376"/>
                <a:gd name="connsiteX9" fmla="*/ 279141 w 284616"/>
                <a:gd name="connsiteY9" fmla="*/ 85008 h 375376"/>
                <a:gd name="connsiteX10" fmla="*/ 235483 w 284616"/>
                <a:gd name="connsiteY10" fmla="*/ 25652 h 375376"/>
                <a:gd name="connsiteX11" fmla="*/ 146777 w 284616"/>
                <a:gd name="connsiteY11" fmla="*/ 0 h 375376"/>
                <a:gd name="connsiteX12" fmla="*/ 79687 w 284616"/>
                <a:gd name="connsiteY12" fmla="*/ 15022 h 375376"/>
                <a:gd name="connsiteX13" fmla="*/ 33132 w 284616"/>
                <a:gd name="connsiteY13" fmla="*/ 55343 h 375376"/>
                <a:gd name="connsiteX14" fmla="*/ 16281 w 284616"/>
                <a:gd name="connsiteY14" fmla="*/ 110700 h 375376"/>
                <a:gd name="connsiteX15" fmla="*/ 42300 w 284616"/>
                <a:gd name="connsiteY15" fmla="*/ 175946 h 375376"/>
                <a:gd name="connsiteX16" fmla="*/ 121848 w 284616"/>
                <a:gd name="connsiteY16" fmla="*/ 213347 h 375376"/>
                <a:gd name="connsiteX17" fmla="*/ 156302 w 284616"/>
                <a:gd name="connsiteY17" fmla="*/ 221411 h 375376"/>
                <a:gd name="connsiteX18" fmla="*/ 192965 w 284616"/>
                <a:gd name="connsiteY18" fmla="*/ 236065 h 375376"/>
                <a:gd name="connsiteX19" fmla="*/ 205435 w 284616"/>
                <a:gd name="connsiteY19" fmla="*/ 262466 h 375376"/>
                <a:gd name="connsiteX20" fmla="*/ 190770 w 284616"/>
                <a:gd name="connsiteY20" fmla="*/ 293251 h 375376"/>
                <a:gd name="connsiteX21" fmla="*/ 150434 w 284616"/>
                <a:gd name="connsiteY21" fmla="*/ 304983 h 375376"/>
                <a:gd name="connsiteX22" fmla="*/ 96186 w 284616"/>
                <a:gd name="connsiteY22" fmla="*/ 286660 h 375376"/>
                <a:gd name="connsiteX23" fmla="*/ 71232 w 284616"/>
                <a:gd name="connsiteY23" fmla="*/ 247509 h 375376"/>
                <a:gd name="connsiteX24" fmla="*/ 0 w 284616"/>
                <a:gd name="connsiteY24" fmla="*/ 272463 h 375376"/>
                <a:gd name="connsiteX25" fmla="*/ 48906 w 284616"/>
                <a:gd name="connsiteY25" fmla="*/ 346042 h 375376"/>
                <a:gd name="connsiteX26" fmla="*/ 148976 w 284616"/>
                <a:gd name="connsiteY26" fmla="*/ 375376 h 375376"/>
                <a:gd name="connsiteX27" fmla="*/ 219356 w 284616"/>
                <a:gd name="connsiteY27" fmla="*/ 359602 h 375376"/>
                <a:gd name="connsiteX28" fmla="*/ 267384 w 284616"/>
                <a:gd name="connsiteY28" fmla="*/ 316718 h 375376"/>
                <a:gd name="connsiteX29" fmla="*/ 284616 w 284616"/>
                <a:gd name="connsiteY29" fmla="*/ 256598 h 375376"/>
                <a:gd name="connsiteX30" fmla="*/ 255649 w 284616"/>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6" h="375376">
                  <a:moveTo>
                    <a:pt x="255649" y="185118"/>
                  </a:moveTo>
                  <a:cubicBezTo>
                    <a:pt x="236333" y="168253"/>
                    <a:pt x="211037" y="156151"/>
                    <a:pt x="179768" y="148821"/>
                  </a:cubicBezTo>
                  <a:lnTo>
                    <a:pt x="146777" y="141496"/>
                  </a:lnTo>
                  <a:cubicBezTo>
                    <a:pt x="129660" y="137583"/>
                    <a:pt x="116719" y="132946"/>
                    <a:pt x="107918" y="127565"/>
                  </a:cubicBezTo>
                  <a:cubicBezTo>
                    <a:pt x="99119" y="122190"/>
                    <a:pt x="94724" y="114127"/>
                    <a:pt x="94724" y="103371"/>
                  </a:cubicBezTo>
                  <a:cubicBezTo>
                    <a:pt x="94724" y="93112"/>
                    <a:pt x="99232" y="84566"/>
                    <a:pt x="108289" y="77708"/>
                  </a:cubicBezTo>
                  <a:cubicBezTo>
                    <a:pt x="117328" y="70876"/>
                    <a:pt x="129177" y="67445"/>
                    <a:pt x="143844" y="67445"/>
                  </a:cubicBezTo>
                  <a:cubicBezTo>
                    <a:pt x="160456" y="67445"/>
                    <a:pt x="174754" y="71840"/>
                    <a:pt x="186730" y="80642"/>
                  </a:cubicBezTo>
                  <a:cubicBezTo>
                    <a:pt x="197091" y="88259"/>
                    <a:pt x="204420" y="98814"/>
                    <a:pt x="208751" y="112287"/>
                  </a:cubicBezTo>
                  <a:lnTo>
                    <a:pt x="279141" y="85008"/>
                  </a:lnTo>
                  <a:cubicBezTo>
                    <a:pt x="271636" y="61275"/>
                    <a:pt x="257161" y="41462"/>
                    <a:pt x="235483" y="25652"/>
                  </a:cubicBezTo>
                  <a:cubicBezTo>
                    <a:pt x="212027" y="8560"/>
                    <a:pt x="182451" y="0"/>
                    <a:pt x="146777" y="0"/>
                  </a:cubicBezTo>
                  <a:cubicBezTo>
                    <a:pt x="121848" y="0"/>
                    <a:pt x="99486" y="5018"/>
                    <a:pt x="79687" y="15022"/>
                  </a:cubicBezTo>
                  <a:cubicBezTo>
                    <a:pt x="59904" y="25054"/>
                    <a:pt x="44370" y="38492"/>
                    <a:pt x="33132" y="55343"/>
                  </a:cubicBezTo>
                  <a:cubicBezTo>
                    <a:pt x="21894" y="72208"/>
                    <a:pt x="16281" y="90671"/>
                    <a:pt x="16281" y="110700"/>
                  </a:cubicBezTo>
                  <a:cubicBezTo>
                    <a:pt x="16281" y="137583"/>
                    <a:pt x="24954" y="159336"/>
                    <a:pt x="42300" y="175946"/>
                  </a:cubicBezTo>
                  <a:cubicBezTo>
                    <a:pt x="59648" y="192569"/>
                    <a:pt x="86164" y="205043"/>
                    <a:pt x="121848" y="213347"/>
                  </a:cubicBezTo>
                  <a:lnTo>
                    <a:pt x="156302" y="221411"/>
                  </a:lnTo>
                  <a:cubicBezTo>
                    <a:pt x="172444" y="225320"/>
                    <a:pt x="184646" y="230212"/>
                    <a:pt x="192965" y="236065"/>
                  </a:cubicBezTo>
                  <a:cubicBezTo>
                    <a:pt x="201270" y="241933"/>
                    <a:pt x="205435" y="250734"/>
                    <a:pt x="205435" y="262466"/>
                  </a:cubicBezTo>
                  <a:cubicBezTo>
                    <a:pt x="205435" y="275180"/>
                    <a:pt x="200533" y="285440"/>
                    <a:pt x="190770" y="293251"/>
                  </a:cubicBezTo>
                  <a:cubicBezTo>
                    <a:pt x="180979" y="301074"/>
                    <a:pt x="167540" y="304983"/>
                    <a:pt x="150434" y="304983"/>
                  </a:cubicBezTo>
                  <a:cubicBezTo>
                    <a:pt x="128921" y="304983"/>
                    <a:pt x="110851" y="298888"/>
                    <a:pt x="96186" y="286660"/>
                  </a:cubicBezTo>
                  <a:cubicBezTo>
                    <a:pt x="83421" y="276030"/>
                    <a:pt x="75105" y="262974"/>
                    <a:pt x="71232" y="247509"/>
                  </a:cubicBezTo>
                  <a:lnTo>
                    <a:pt x="0" y="272463"/>
                  </a:lnTo>
                  <a:cubicBezTo>
                    <a:pt x="7112" y="303039"/>
                    <a:pt x="23341" y="327625"/>
                    <a:pt x="48906" y="346042"/>
                  </a:cubicBezTo>
                  <a:cubicBezTo>
                    <a:pt x="76030" y="365585"/>
                    <a:pt x="109393" y="375376"/>
                    <a:pt x="148976" y="375376"/>
                  </a:cubicBezTo>
                  <a:cubicBezTo>
                    <a:pt x="175363" y="375376"/>
                    <a:pt x="198833" y="370106"/>
                    <a:pt x="219356" y="359602"/>
                  </a:cubicBezTo>
                  <a:cubicBezTo>
                    <a:pt x="239889" y="349102"/>
                    <a:pt x="255890" y="334800"/>
                    <a:pt x="267384" y="316718"/>
                  </a:cubicBezTo>
                  <a:cubicBezTo>
                    <a:pt x="278864" y="298647"/>
                    <a:pt x="284616" y="278597"/>
                    <a:pt x="284616" y="256598"/>
                  </a:cubicBezTo>
                  <a:cubicBezTo>
                    <a:pt x="284616" y="225806"/>
                    <a:pt x="274950" y="201979"/>
                    <a:pt x="255649" y="185118"/>
                  </a:cubicBezTo>
                  <a:close/>
                </a:path>
              </a:pathLst>
            </a:custGeom>
            <a:solidFill>
              <a:srgbClr val="FFFFFF"/>
            </a:solidFill>
            <a:ln w="360" cap="flat">
              <a:noFill/>
              <a:prstDash val="solid"/>
              <a:miter/>
            </a:ln>
          </p:spPr>
          <p:txBody>
            <a:bodyPr rtlCol="0" anchor="ctr"/>
            <a:lstStyle/>
            <a:p>
              <a:endParaRPr lang="fi-FI" sz="900"/>
            </a:p>
          </p:txBody>
        </p:sp>
        <p:sp>
          <p:nvSpPr>
            <p:cNvPr id="27" name="Vapaamuotoinen: Muoto 26">
              <a:extLst>
                <a:ext uri="{FF2B5EF4-FFF2-40B4-BE49-F238E27FC236}">
                  <a16:creationId xmlns:a16="http://schemas.microsoft.com/office/drawing/2014/main" id="{4FD7E0C9-1EBB-A684-4797-7C0AAF295231}"/>
                </a:ext>
                <a:ext uri="{C183D7F6-B498-43B3-948B-1728B52AA6E4}">
                  <adec:decorative xmlns:adec="http://schemas.microsoft.com/office/drawing/2017/decorative" val="1"/>
                </a:ext>
              </a:extLst>
            </p:cNvPr>
            <p:cNvSpPr/>
            <p:nvPr/>
          </p:nvSpPr>
          <p:spPr>
            <a:xfrm>
              <a:off x="21736752" y="999316"/>
              <a:ext cx="322584" cy="503027"/>
            </a:xfrm>
            <a:custGeom>
              <a:avLst/>
              <a:gdLst>
                <a:gd name="connsiteX0" fmla="*/ 165583 w 322584"/>
                <a:gd name="connsiteY0" fmla="*/ 310926 h 503027"/>
                <a:gd name="connsiteX1" fmla="*/ 312325 w 322584"/>
                <a:gd name="connsiteY1" fmla="*/ 149646 h 503027"/>
                <a:gd name="connsiteX2" fmla="*/ 212611 w 322584"/>
                <a:gd name="connsiteY2" fmla="*/ 149646 h 503027"/>
                <a:gd name="connsiteX3" fmla="*/ 85045 w 322584"/>
                <a:gd name="connsiteY3" fmla="*/ 291876 h 503027"/>
                <a:gd name="connsiteX4" fmla="*/ 82112 w 322584"/>
                <a:gd name="connsiteY4" fmla="*/ 291876 h 503027"/>
                <a:gd name="connsiteX5" fmla="*/ 82112 w 322584"/>
                <a:gd name="connsiteY5" fmla="*/ 0 h 503027"/>
                <a:gd name="connsiteX6" fmla="*/ 0 w 322584"/>
                <a:gd name="connsiteY6" fmla="*/ 0 h 503027"/>
                <a:gd name="connsiteX7" fmla="*/ 0 w 322584"/>
                <a:gd name="connsiteY7" fmla="*/ 503028 h 503027"/>
                <a:gd name="connsiteX8" fmla="*/ 82112 w 322584"/>
                <a:gd name="connsiteY8" fmla="*/ 503028 h 503027"/>
                <a:gd name="connsiteX9" fmla="*/ 82112 w 322584"/>
                <a:gd name="connsiteY9" fmla="*/ 338803 h 503027"/>
                <a:gd name="connsiteX10" fmla="*/ 85045 w 322584"/>
                <a:gd name="connsiteY10" fmla="*/ 338803 h 503027"/>
                <a:gd name="connsiteX11" fmla="*/ 219936 w 322584"/>
                <a:gd name="connsiteY11" fmla="*/ 503028 h 503027"/>
                <a:gd name="connsiteX12" fmla="*/ 322584 w 322584"/>
                <a:gd name="connsiteY12" fmla="*/ 503028 h 50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84" h="503027">
                  <a:moveTo>
                    <a:pt x="165583" y="310926"/>
                  </a:moveTo>
                  <a:lnTo>
                    <a:pt x="312325" y="149646"/>
                  </a:lnTo>
                  <a:lnTo>
                    <a:pt x="212611" y="149646"/>
                  </a:lnTo>
                  <a:lnTo>
                    <a:pt x="85045" y="291876"/>
                  </a:lnTo>
                  <a:lnTo>
                    <a:pt x="82112" y="291876"/>
                  </a:lnTo>
                  <a:lnTo>
                    <a:pt x="82112" y="0"/>
                  </a:lnTo>
                  <a:lnTo>
                    <a:pt x="0" y="0"/>
                  </a:lnTo>
                  <a:lnTo>
                    <a:pt x="0" y="503028"/>
                  </a:lnTo>
                  <a:lnTo>
                    <a:pt x="82112" y="503028"/>
                  </a:lnTo>
                  <a:lnTo>
                    <a:pt x="82112" y="338803"/>
                  </a:lnTo>
                  <a:lnTo>
                    <a:pt x="85045" y="338803"/>
                  </a:lnTo>
                  <a:lnTo>
                    <a:pt x="219936" y="503028"/>
                  </a:lnTo>
                  <a:lnTo>
                    <a:pt x="322584" y="503028"/>
                  </a:lnTo>
                  <a:close/>
                </a:path>
              </a:pathLst>
            </a:custGeom>
            <a:solidFill>
              <a:srgbClr val="FFFFFF"/>
            </a:solidFill>
            <a:ln w="360" cap="flat">
              <a:noFill/>
              <a:prstDash val="solid"/>
              <a:miter/>
            </a:ln>
          </p:spPr>
          <p:txBody>
            <a:bodyPr rtlCol="0" anchor="ctr"/>
            <a:lstStyle/>
            <a:p>
              <a:endParaRPr lang="fi-FI" sz="900"/>
            </a:p>
          </p:txBody>
        </p:sp>
        <p:sp>
          <p:nvSpPr>
            <p:cNvPr id="28" name="Vapaamuotoinen: Muoto 27">
              <a:extLst>
                <a:ext uri="{FF2B5EF4-FFF2-40B4-BE49-F238E27FC236}">
                  <a16:creationId xmlns:a16="http://schemas.microsoft.com/office/drawing/2014/main" id="{73F7E617-3464-EF42-BA39-286F791C0C53}"/>
                </a:ext>
                <a:ext uri="{C183D7F6-B498-43B3-948B-1728B52AA6E4}">
                  <adec:decorative xmlns:adec="http://schemas.microsoft.com/office/drawing/2017/decorative" val="1"/>
                </a:ext>
              </a:extLst>
            </p:cNvPr>
            <p:cNvSpPr/>
            <p:nvPr/>
          </p:nvSpPr>
          <p:spPr>
            <a:xfrm>
              <a:off x="20696788" y="999287"/>
              <a:ext cx="322588" cy="503052"/>
            </a:xfrm>
            <a:custGeom>
              <a:avLst/>
              <a:gdLst>
                <a:gd name="connsiteX0" fmla="*/ 312325 w 322588"/>
                <a:gd name="connsiteY0" fmla="*/ 149675 h 503052"/>
                <a:gd name="connsiteX1" fmla="*/ 212625 w 322588"/>
                <a:gd name="connsiteY1" fmla="*/ 149675 h 503052"/>
                <a:gd name="connsiteX2" fmla="*/ 85049 w 322588"/>
                <a:gd name="connsiteY2" fmla="*/ 291905 h 503052"/>
                <a:gd name="connsiteX3" fmla="*/ 82114 w 322588"/>
                <a:gd name="connsiteY3" fmla="*/ 291905 h 503052"/>
                <a:gd name="connsiteX4" fmla="*/ 82114 w 322588"/>
                <a:gd name="connsiteY4" fmla="*/ 0 h 503052"/>
                <a:gd name="connsiteX5" fmla="*/ 0 w 322588"/>
                <a:gd name="connsiteY5" fmla="*/ 0 h 503052"/>
                <a:gd name="connsiteX6" fmla="*/ 0 w 322588"/>
                <a:gd name="connsiteY6" fmla="*/ 503053 h 503052"/>
                <a:gd name="connsiteX7" fmla="*/ 82114 w 322588"/>
                <a:gd name="connsiteY7" fmla="*/ 503053 h 503052"/>
                <a:gd name="connsiteX8" fmla="*/ 82114 w 322588"/>
                <a:gd name="connsiteY8" fmla="*/ 338828 h 503052"/>
                <a:gd name="connsiteX9" fmla="*/ 85049 w 322588"/>
                <a:gd name="connsiteY9" fmla="*/ 338828 h 503052"/>
                <a:gd name="connsiteX10" fmla="*/ 219951 w 322588"/>
                <a:gd name="connsiteY10" fmla="*/ 503053 h 503052"/>
                <a:gd name="connsiteX11" fmla="*/ 322588 w 322588"/>
                <a:gd name="connsiteY11" fmla="*/ 503053 h 503052"/>
                <a:gd name="connsiteX12" fmla="*/ 165587 w 322588"/>
                <a:gd name="connsiteY12" fmla="*/ 310951 h 5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88" h="503052">
                  <a:moveTo>
                    <a:pt x="312325" y="149675"/>
                  </a:moveTo>
                  <a:lnTo>
                    <a:pt x="212625" y="149675"/>
                  </a:lnTo>
                  <a:lnTo>
                    <a:pt x="85049" y="291905"/>
                  </a:lnTo>
                  <a:lnTo>
                    <a:pt x="82114" y="291905"/>
                  </a:lnTo>
                  <a:lnTo>
                    <a:pt x="82114" y="0"/>
                  </a:lnTo>
                  <a:lnTo>
                    <a:pt x="0" y="0"/>
                  </a:lnTo>
                  <a:lnTo>
                    <a:pt x="0" y="503053"/>
                  </a:lnTo>
                  <a:lnTo>
                    <a:pt x="82114" y="503053"/>
                  </a:lnTo>
                  <a:lnTo>
                    <a:pt x="82114" y="338828"/>
                  </a:lnTo>
                  <a:lnTo>
                    <a:pt x="85049" y="338828"/>
                  </a:lnTo>
                  <a:lnTo>
                    <a:pt x="219951" y="503053"/>
                  </a:lnTo>
                  <a:lnTo>
                    <a:pt x="322588" y="503053"/>
                  </a:lnTo>
                  <a:lnTo>
                    <a:pt x="165587" y="310951"/>
                  </a:lnTo>
                  <a:close/>
                </a:path>
              </a:pathLst>
            </a:custGeom>
            <a:solidFill>
              <a:srgbClr val="FFFFFF"/>
            </a:solidFill>
            <a:ln w="360" cap="flat">
              <a:noFill/>
              <a:prstDash val="solid"/>
              <a:miter/>
            </a:ln>
          </p:spPr>
          <p:txBody>
            <a:bodyPr rtlCol="0" anchor="ctr"/>
            <a:lstStyle/>
            <a:p>
              <a:endParaRPr lang="fi-FI" sz="900"/>
            </a:p>
          </p:txBody>
        </p:sp>
        <p:sp>
          <p:nvSpPr>
            <p:cNvPr id="29" name="Vapaamuotoinen: Muoto 28">
              <a:extLst>
                <a:ext uri="{FF2B5EF4-FFF2-40B4-BE49-F238E27FC236}">
                  <a16:creationId xmlns:a16="http://schemas.microsoft.com/office/drawing/2014/main" id="{0C849757-54BA-5FB5-866B-4DEE9D8EE0D9}"/>
                </a:ext>
                <a:ext uri="{C183D7F6-B498-43B3-948B-1728B52AA6E4}">
                  <adec:decorative xmlns:adec="http://schemas.microsoft.com/office/drawing/2017/decorative" val="1"/>
                </a:ext>
              </a:extLst>
            </p:cNvPr>
            <p:cNvSpPr/>
            <p:nvPr/>
          </p:nvSpPr>
          <p:spPr>
            <a:xfrm>
              <a:off x="19198706" y="999237"/>
              <a:ext cx="82114" cy="503103"/>
            </a:xfrm>
            <a:custGeom>
              <a:avLst/>
              <a:gdLst>
                <a:gd name="connsiteX0" fmla="*/ 0 w 82114"/>
                <a:gd name="connsiteY0" fmla="*/ 503103 h 503103"/>
                <a:gd name="connsiteX1" fmla="*/ 82114 w 82114"/>
                <a:gd name="connsiteY1" fmla="*/ 503103 h 503103"/>
                <a:gd name="connsiteX2" fmla="*/ 82114 w 82114"/>
                <a:gd name="connsiteY2" fmla="*/ 0 h 503103"/>
                <a:gd name="connsiteX3" fmla="*/ 0 w 82114"/>
                <a:gd name="connsiteY3" fmla="*/ 0 h 503103"/>
              </a:gdLst>
              <a:ahLst/>
              <a:cxnLst>
                <a:cxn ang="0">
                  <a:pos x="connsiteX0" y="connsiteY0"/>
                </a:cxn>
                <a:cxn ang="0">
                  <a:pos x="connsiteX1" y="connsiteY1"/>
                </a:cxn>
                <a:cxn ang="0">
                  <a:pos x="connsiteX2" y="connsiteY2"/>
                </a:cxn>
                <a:cxn ang="0">
                  <a:pos x="connsiteX3" y="connsiteY3"/>
                </a:cxn>
              </a:cxnLst>
              <a:rect l="l" t="t" r="r" b="b"/>
              <a:pathLst>
                <a:path w="82114" h="503103">
                  <a:moveTo>
                    <a:pt x="0" y="503103"/>
                  </a:moveTo>
                  <a:lnTo>
                    <a:pt x="82114" y="503103"/>
                  </a:lnTo>
                  <a:lnTo>
                    <a:pt x="82114" y="0"/>
                  </a:lnTo>
                  <a:lnTo>
                    <a:pt x="0" y="0"/>
                  </a:lnTo>
                  <a:close/>
                </a:path>
              </a:pathLst>
            </a:custGeom>
            <a:solidFill>
              <a:srgbClr val="FFFFFF"/>
            </a:solidFill>
            <a:ln w="360" cap="flat">
              <a:noFill/>
              <a:prstDash val="solid"/>
              <a:miter/>
            </a:ln>
          </p:spPr>
          <p:txBody>
            <a:bodyPr rtlCol="0" anchor="ctr"/>
            <a:lstStyle/>
            <a:p>
              <a:endParaRPr lang="fi-FI" sz="900"/>
            </a:p>
          </p:txBody>
        </p:sp>
        <p:sp>
          <p:nvSpPr>
            <p:cNvPr id="30" name="Vapaamuotoinen: Muoto 29">
              <a:extLst>
                <a:ext uri="{FF2B5EF4-FFF2-40B4-BE49-F238E27FC236}">
                  <a16:creationId xmlns:a16="http://schemas.microsoft.com/office/drawing/2014/main" id="{43C54C06-1974-0C46-2350-449008E86DA7}"/>
                </a:ext>
                <a:ext uri="{C183D7F6-B498-43B3-948B-1728B52AA6E4}">
                  <adec:decorative xmlns:adec="http://schemas.microsoft.com/office/drawing/2017/decorative" val="1"/>
                </a:ext>
              </a:extLst>
            </p:cNvPr>
            <p:cNvSpPr/>
            <p:nvPr/>
          </p:nvSpPr>
          <p:spPr>
            <a:xfrm>
              <a:off x="18621877" y="999233"/>
              <a:ext cx="374132" cy="503103"/>
            </a:xfrm>
            <a:custGeom>
              <a:avLst/>
              <a:gdLst>
                <a:gd name="connsiteX0" fmla="*/ 374133 w 374132"/>
                <a:gd name="connsiteY0" fmla="*/ 0 h 503103"/>
                <a:gd name="connsiteX1" fmla="*/ 0 w 374132"/>
                <a:gd name="connsiteY1" fmla="*/ 0 h 503103"/>
                <a:gd name="connsiteX2" fmla="*/ 0 w 374132"/>
                <a:gd name="connsiteY2" fmla="*/ 81441 h 503103"/>
                <a:gd name="connsiteX3" fmla="*/ 145902 w 374132"/>
                <a:gd name="connsiteY3" fmla="*/ 81441 h 503103"/>
                <a:gd name="connsiteX4" fmla="*/ 145902 w 374132"/>
                <a:gd name="connsiteY4" fmla="*/ 503103 h 503103"/>
                <a:gd name="connsiteX5" fmla="*/ 233146 w 374132"/>
                <a:gd name="connsiteY5" fmla="*/ 503103 h 503103"/>
                <a:gd name="connsiteX6" fmla="*/ 233146 w 374132"/>
                <a:gd name="connsiteY6" fmla="*/ 81441 h 503103"/>
                <a:gd name="connsiteX7" fmla="*/ 374133 w 374132"/>
                <a:gd name="connsiteY7" fmla="*/ 81441 h 50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132" h="503103">
                  <a:moveTo>
                    <a:pt x="374133" y="0"/>
                  </a:moveTo>
                  <a:lnTo>
                    <a:pt x="0" y="0"/>
                  </a:lnTo>
                  <a:lnTo>
                    <a:pt x="0" y="81441"/>
                  </a:lnTo>
                  <a:lnTo>
                    <a:pt x="145902" y="81441"/>
                  </a:lnTo>
                  <a:lnTo>
                    <a:pt x="145902" y="503103"/>
                  </a:lnTo>
                  <a:lnTo>
                    <a:pt x="233146" y="503103"/>
                  </a:lnTo>
                  <a:lnTo>
                    <a:pt x="233146" y="81441"/>
                  </a:lnTo>
                  <a:lnTo>
                    <a:pt x="374133" y="81441"/>
                  </a:lnTo>
                  <a:close/>
                </a:path>
              </a:pathLst>
            </a:custGeom>
            <a:solidFill>
              <a:srgbClr val="FFFFFF"/>
            </a:solidFill>
            <a:ln w="360" cap="flat">
              <a:noFill/>
              <a:prstDash val="solid"/>
              <a:miter/>
            </a:ln>
          </p:spPr>
          <p:txBody>
            <a:bodyPr rtlCol="0" anchor="ctr"/>
            <a:lstStyle/>
            <a:p>
              <a:endParaRPr lang="fi-FI" sz="900"/>
            </a:p>
          </p:txBody>
        </p:sp>
        <p:sp>
          <p:nvSpPr>
            <p:cNvPr id="31" name="Vapaamuotoinen: Muoto 30">
              <a:extLst>
                <a:ext uri="{FF2B5EF4-FFF2-40B4-BE49-F238E27FC236}">
                  <a16:creationId xmlns:a16="http://schemas.microsoft.com/office/drawing/2014/main" id="{14A4FBB3-49B4-EE54-FC54-A14278DEC176}"/>
                </a:ext>
                <a:ext uri="{C183D7F6-B498-43B3-948B-1728B52AA6E4}">
                  <adec:decorative xmlns:adec="http://schemas.microsoft.com/office/drawing/2017/decorative" val="1"/>
                </a:ext>
              </a:extLst>
            </p:cNvPr>
            <p:cNvSpPr/>
            <p:nvPr/>
          </p:nvSpPr>
          <p:spPr>
            <a:xfrm>
              <a:off x="20066949" y="1036015"/>
              <a:ext cx="181828" cy="466324"/>
            </a:xfrm>
            <a:custGeom>
              <a:avLst/>
              <a:gdLst>
                <a:gd name="connsiteX0" fmla="*/ 181828 w 181828"/>
                <a:gd name="connsiteY0" fmla="*/ 112946 h 466324"/>
                <a:gd name="connsiteX1" fmla="*/ 129038 w 181828"/>
                <a:gd name="connsiteY1" fmla="*/ 112946 h 466324"/>
                <a:gd name="connsiteX2" fmla="*/ 129038 w 181828"/>
                <a:gd name="connsiteY2" fmla="*/ 0 h 466324"/>
                <a:gd name="connsiteX3" fmla="*/ 47662 w 181828"/>
                <a:gd name="connsiteY3" fmla="*/ 0 h 466324"/>
                <a:gd name="connsiteX4" fmla="*/ 47662 w 181828"/>
                <a:gd name="connsiteY4" fmla="*/ 112946 h 466324"/>
                <a:gd name="connsiteX5" fmla="*/ 0 w 181828"/>
                <a:gd name="connsiteY5" fmla="*/ 112946 h 466324"/>
                <a:gd name="connsiteX6" fmla="*/ 0 w 181828"/>
                <a:gd name="connsiteY6" fmla="*/ 186255 h 466324"/>
                <a:gd name="connsiteX7" fmla="*/ 47662 w 181828"/>
                <a:gd name="connsiteY7" fmla="*/ 186255 h 466324"/>
                <a:gd name="connsiteX8" fmla="*/ 47662 w 181828"/>
                <a:gd name="connsiteY8" fmla="*/ 466325 h 466324"/>
                <a:gd name="connsiteX9" fmla="*/ 129038 w 181828"/>
                <a:gd name="connsiteY9" fmla="*/ 466325 h 466324"/>
                <a:gd name="connsiteX10" fmla="*/ 129038 w 181828"/>
                <a:gd name="connsiteY10" fmla="*/ 186255 h 466324"/>
                <a:gd name="connsiteX11" fmla="*/ 181828 w 181828"/>
                <a:gd name="connsiteY11" fmla="*/ 186255 h 4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828" h="466324">
                  <a:moveTo>
                    <a:pt x="181828" y="112946"/>
                  </a:moveTo>
                  <a:lnTo>
                    <a:pt x="129038" y="112946"/>
                  </a:lnTo>
                  <a:lnTo>
                    <a:pt x="129038" y="0"/>
                  </a:lnTo>
                  <a:lnTo>
                    <a:pt x="47662" y="0"/>
                  </a:lnTo>
                  <a:lnTo>
                    <a:pt x="47662" y="112946"/>
                  </a:lnTo>
                  <a:lnTo>
                    <a:pt x="0" y="112946"/>
                  </a:lnTo>
                  <a:lnTo>
                    <a:pt x="0" y="186255"/>
                  </a:lnTo>
                  <a:lnTo>
                    <a:pt x="47662" y="186255"/>
                  </a:lnTo>
                  <a:lnTo>
                    <a:pt x="47662" y="466325"/>
                  </a:lnTo>
                  <a:lnTo>
                    <a:pt x="129038" y="466325"/>
                  </a:lnTo>
                  <a:lnTo>
                    <a:pt x="129038" y="186255"/>
                  </a:lnTo>
                  <a:lnTo>
                    <a:pt x="181828" y="186255"/>
                  </a:lnTo>
                  <a:close/>
                </a:path>
              </a:pathLst>
            </a:custGeom>
            <a:solidFill>
              <a:srgbClr val="FFFFFF"/>
            </a:solidFill>
            <a:ln w="360" cap="flat">
              <a:noFill/>
              <a:prstDash val="solid"/>
              <a:miter/>
            </a:ln>
          </p:spPr>
          <p:txBody>
            <a:bodyPr rtlCol="0" anchor="ctr"/>
            <a:lstStyle/>
            <a:p>
              <a:endParaRPr lang="fi-FI" sz="900"/>
            </a:p>
          </p:txBody>
        </p:sp>
      </p:grpSp>
      <p:grpSp>
        <p:nvGrpSpPr>
          <p:cNvPr id="147" name="Ryhmä 146">
            <a:extLst>
              <a:ext uri="{FF2B5EF4-FFF2-40B4-BE49-F238E27FC236}">
                <a16:creationId xmlns:a16="http://schemas.microsoft.com/office/drawing/2014/main" id="{9F7A4EE6-3F65-1162-49EA-30EEB5A48041}"/>
              </a:ext>
              <a:ext uri="{C183D7F6-B498-43B3-948B-1728B52AA6E4}">
                <adec:decorative xmlns:adec="http://schemas.microsoft.com/office/drawing/2017/decorative" val="1"/>
              </a:ext>
            </a:extLst>
          </p:cNvPr>
          <p:cNvGrpSpPr/>
          <p:nvPr userDrawn="1"/>
        </p:nvGrpSpPr>
        <p:grpSpPr>
          <a:xfrm>
            <a:off x="252573" y="320066"/>
            <a:ext cx="5379459" cy="6187608"/>
            <a:chOff x="505113" y="640131"/>
            <a:chExt cx="10758217" cy="12375216"/>
          </a:xfrm>
          <a:solidFill>
            <a:srgbClr val="5E88F2"/>
          </a:solidFill>
        </p:grpSpPr>
        <p:sp>
          <p:nvSpPr>
            <p:cNvPr id="32" name="Vapaamuotoinen: Muoto 31">
              <a:extLst>
                <a:ext uri="{FF2B5EF4-FFF2-40B4-BE49-F238E27FC236}">
                  <a16:creationId xmlns:a16="http://schemas.microsoft.com/office/drawing/2014/main" id="{31255013-E401-303A-E124-2FA5CD41B1BD}"/>
                </a:ext>
                <a:ext uri="{C183D7F6-B498-43B3-948B-1728B52AA6E4}">
                  <adec:decorative xmlns:adec="http://schemas.microsoft.com/office/drawing/2017/decorative" val="1"/>
                </a:ext>
              </a:extLst>
            </p:cNvPr>
            <p:cNvSpPr/>
            <p:nvPr/>
          </p:nvSpPr>
          <p:spPr>
            <a:xfrm>
              <a:off x="507515" y="11624733"/>
              <a:ext cx="1432537" cy="291358"/>
            </a:xfrm>
            <a:custGeom>
              <a:avLst/>
              <a:gdLst>
                <a:gd name="connsiteX0" fmla="*/ 1288629 w 1432537"/>
                <a:gd name="connsiteY0" fmla="*/ 0 h 291358"/>
                <a:gd name="connsiteX1" fmla="*/ 143905 w 1432537"/>
                <a:gd name="connsiteY1" fmla="*/ 0 h 291358"/>
                <a:gd name="connsiteX2" fmla="*/ 0 w 1432537"/>
                <a:gd name="connsiteY2" fmla="*/ 143908 h 291358"/>
                <a:gd name="connsiteX3" fmla="*/ 0 w 1432537"/>
                <a:gd name="connsiteY3" fmla="*/ 147450 h 291358"/>
                <a:gd name="connsiteX4" fmla="*/ 143905 w 1432537"/>
                <a:gd name="connsiteY4" fmla="*/ 291359 h 291358"/>
                <a:gd name="connsiteX5" fmla="*/ 1288629 w 1432537"/>
                <a:gd name="connsiteY5" fmla="*/ 291359 h 291358"/>
                <a:gd name="connsiteX6" fmla="*/ 1432537 w 1432537"/>
                <a:gd name="connsiteY6" fmla="*/ 147450 h 291358"/>
                <a:gd name="connsiteX7" fmla="*/ 1432537 w 1432537"/>
                <a:gd name="connsiteY7" fmla="*/ 143908 h 291358"/>
                <a:gd name="connsiteX8" fmla="*/ 1288629 w 1432537"/>
                <a:gd name="connsiteY8"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8">
                  <a:moveTo>
                    <a:pt x="1288629" y="0"/>
                  </a:moveTo>
                  <a:lnTo>
                    <a:pt x="143905" y="0"/>
                  </a:lnTo>
                  <a:cubicBezTo>
                    <a:pt x="64436" y="0"/>
                    <a:pt x="0" y="64436"/>
                    <a:pt x="0" y="143908"/>
                  </a:cubicBezTo>
                  <a:lnTo>
                    <a:pt x="0" y="147450"/>
                  </a:lnTo>
                  <a:cubicBezTo>
                    <a:pt x="0" y="226933"/>
                    <a:pt x="64436" y="291359"/>
                    <a:pt x="143905" y="291359"/>
                  </a:cubicBezTo>
                  <a:lnTo>
                    <a:pt x="1288629" y="291359"/>
                  </a:lnTo>
                  <a:cubicBezTo>
                    <a:pt x="1368101" y="291359"/>
                    <a:pt x="1432537" y="226933"/>
                    <a:pt x="1432537" y="147450"/>
                  </a:cubicBezTo>
                  <a:lnTo>
                    <a:pt x="1432537" y="143908"/>
                  </a:lnTo>
                  <a:cubicBezTo>
                    <a:pt x="1432537" y="64436"/>
                    <a:pt x="1368101" y="0"/>
                    <a:pt x="1288629" y="0"/>
                  </a:cubicBezTo>
                  <a:close/>
                </a:path>
              </a:pathLst>
            </a:custGeom>
            <a:grpFill/>
            <a:ln w="360" cap="flat">
              <a:noFill/>
              <a:prstDash val="solid"/>
              <a:miter/>
            </a:ln>
          </p:spPr>
          <p:txBody>
            <a:bodyPr rtlCol="0" anchor="ctr"/>
            <a:lstStyle/>
            <a:p>
              <a:endParaRPr lang="fi-FI" sz="900"/>
            </a:p>
          </p:txBody>
        </p:sp>
        <p:sp>
          <p:nvSpPr>
            <p:cNvPr id="33" name="Vapaamuotoinen: Muoto 32">
              <a:extLst>
                <a:ext uri="{FF2B5EF4-FFF2-40B4-BE49-F238E27FC236}">
                  <a16:creationId xmlns:a16="http://schemas.microsoft.com/office/drawing/2014/main" id="{8CFF1C2F-EE75-25A1-AEE4-CF2F90B87F27}"/>
                </a:ext>
                <a:ext uri="{C183D7F6-B498-43B3-948B-1728B52AA6E4}">
                  <adec:decorative xmlns:adec="http://schemas.microsoft.com/office/drawing/2017/decorative" val="1"/>
                </a:ext>
              </a:extLst>
            </p:cNvPr>
            <p:cNvSpPr/>
            <p:nvPr/>
          </p:nvSpPr>
          <p:spPr>
            <a:xfrm>
              <a:off x="507517" y="12171710"/>
              <a:ext cx="1048446" cy="291354"/>
            </a:xfrm>
            <a:custGeom>
              <a:avLst/>
              <a:gdLst>
                <a:gd name="connsiteX0" fmla="*/ 902763 w 1048446"/>
                <a:gd name="connsiteY0" fmla="*/ 0 h 291354"/>
                <a:gd name="connsiteX1" fmla="*/ 147956 w 1048446"/>
                <a:gd name="connsiteY1" fmla="*/ 0 h 291354"/>
                <a:gd name="connsiteX2" fmla="*/ 4469 w 1048446"/>
                <a:gd name="connsiteY2" fmla="*/ 109149 h 291354"/>
                <a:gd name="connsiteX3" fmla="*/ 145685 w 1048446"/>
                <a:gd name="connsiteY3" fmla="*/ 291355 h 291354"/>
                <a:gd name="connsiteX4" fmla="*/ 900477 w 1048446"/>
                <a:gd name="connsiteY4" fmla="*/ 291355 h 291354"/>
                <a:gd name="connsiteX5" fmla="*/ 1043979 w 1048446"/>
                <a:gd name="connsiteY5" fmla="*/ 182220 h 291354"/>
                <a:gd name="connsiteX6" fmla="*/ 902763 w 104844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6" h="291354">
                  <a:moveTo>
                    <a:pt x="902763" y="0"/>
                  </a:moveTo>
                  <a:lnTo>
                    <a:pt x="147956" y="0"/>
                  </a:lnTo>
                  <a:cubicBezTo>
                    <a:pt x="81033" y="0"/>
                    <a:pt x="20369" y="44141"/>
                    <a:pt x="4469" y="109149"/>
                  </a:cubicBezTo>
                  <a:cubicBezTo>
                    <a:pt x="-19038" y="205219"/>
                    <a:pt x="53437" y="291355"/>
                    <a:pt x="145685" y="291355"/>
                  </a:cubicBezTo>
                  <a:lnTo>
                    <a:pt x="900477" y="291355"/>
                  </a:lnTo>
                  <a:cubicBezTo>
                    <a:pt x="967400" y="291355"/>
                    <a:pt x="1028067" y="247214"/>
                    <a:pt x="1043979" y="182220"/>
                  </a:cubicBezTo>
                  <a:cubicBezTo>
                    <a:pt x="1067485" y="86150"/>
                    <a:pt x="994996" y="0"/>
                    <a:pt x="902763" y="0"/>
                  </a:cubicBezTo>
                  <a:close/>
                </a:path>
              </a:pathLst>
            </a:custGeom>
            <a:grpFill/>
            <a:ln w="360" cap="flat">
              <a:noFill/>
              <a:prstDash val="solid"/>
              <a:miter/>
            </a:ln>
          </p:spPr>
          <p:txBody>
            <a:bodyPr rtlCol="0" anchor="ctr"/>
            <a:lstStyle/>
            <a:p>
              <a:endParaRPr lang="fi-FI" sz="900"/>
            </a:p>
          </p:txBody>
        </p:sp>
        <p:sp>
          <p:nvSpPr>
            <p:cNvPr id="34" name="Vapaamuotoinen: Muoto 33">
              <a:extLst>
                <a:ext uri="{FF2B5EF4-FFF2-40B4-BE49-F238E27FC236}">
                  <a16:creationId xmlns:a16="http://schemas.microsoft.com/office/drawing/2014/main" id="{7C8DFD10-BE3B-E088-3026-99244A8F2FFB}"/>
                </a:ext>
                <a:ext uri="{C183D7F6-B498-43B3-948B-1728B52AA6E4}">
                  <adec:decorative xmlns:adec="http://schemas.microsoft.com/office/drawing/2017/decorative" val="1"/>
                </a:ext>
              </a:extLst>
            </p:cNvPr>
            <p:cNvSpPr/>
            <p:nvPr/>
          </p:nvSpPr>
          <p:spPr>
            <a:xfrm>
              <a:off x="507514" y="12723727"/>
              <a:ext cx="571449" cy="291357"/>
            </a:xfrm>
            <a:custGeom>
              <a:avLst/>
              <a:gdLst>
                <a:gd name="connsiteX0" fmla="*/ 145684 w 571449"/>
                <a:gd name="connsiteY0" fmla="*/ 291357 h 291357"/>
                <a:gd name="connsiteX1" fmla="*/ 423480 w 571449"/>
                <a:gd name="connsiteY1" fmla="*/ 291357 h 291357"/>
                <a:gd name="connsiteX2" fmla="*/ 566981 w 571449"/>
                <a:gd name="connsiteY2" fmla="*/ 182206 h 291357"/>
                <a:gd name="connsiteX3" fmla="*/ 425766 w 571449"/>
                <a:gd name="connsiteY3" fmla="*/ 0 h 291357"/>
                <a:gd name="connsiteX4" fmla="*/ 147970 w 571449"/>
                <a:gd name="connsiteY4" fmla="*/ 0 h 291357"/>
                <a:gd name="connsiteX5" fmla="*/ 4469 w 571449"/>
                <a:gd name="connsiteY5" fmla="*/ 109149 h 291357"/>
                <a:gd name="connsiteX6" fmla="*/ 145684 w 57144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7">
                  <a:moveTo>
                    <a:pt x="145684" y="291357"/>
                  </a:moveTo>
                  <a:lnTo>
                    <a:pt x="423480" y="291357"/>
                  </a:lnTo>
                  <a:cubicBezTo>
                    <a:pt x="490403" y="291357"/>
                    <a:pt x="551067" y="247214"/>
                    <a:pt x="566981" y="182206"/>
                  </a:cubicBezTo>
                  <a:cubicBezTo>
                    <a:pt x="590488" y="86138"/>
                    <a:pt x="517999" y="0"/>
                    <a:pt x="425766" y="0"/>
                  </a:cubicBezTo>
                  <a:lnTo>
                    <a:pt x="147970" y="0"/>
                  </a:lnTo>
                  <a:cubicBezTo>
                    <a:pt x="81043" y="0"/>
                    <a:pt x="20380" y="44141"/>
                    <a:pt x="4469" y="109149"/>
                  </a:cubicBezTo>
                  <a:cubicBezTo>
                    <a:pt x="-19038" y="205205"/>
                    <a:pt x="53447" y="291357"/>
                    <a:pt x="145684" y="291357"/>
                  </a:cubicBezTo>
                  <a:close/>
                </a:path>
              </a:pathLst>
            </a:custGeom>
            <a:grpFill/>
            <a:ln w="360" cap="flat">
              <a:noFill/>
              <a:prstDash val="solid"/>
              <a:miter/>
            </a:ln>
          </p:spPr>
          <p:txBody>
            <a:bodyPr rtlCol="0" anchor="ctr"/>
            <a:lstStyle/>
            <a:p>
              <a:endParaRPr lang="fi-FI" sz="900"/>
            </a:p>
          </p:txBody>
        </p:sp>
        <p:sp>
          <p:nvSpPr>
            <p:cNvPr id="35" name="Vapaamuotoinen: Muoto 34">
              <a:extLst>
                <a:ext uri="{FF2B5EF4-FFF2-40B4-BE49-F238E27FC236}">
                  <a16:creationId xmlns:a16="http://schemas.microsoft.com/office/drawing/2014/main" id="{BD59A6B2-42C4-E156-FCB0-25A29AFB916B}"/>
                </a:ext>
                <a:ext uri="{C183D7F6-B498-43B3-948B-1728B52AA6E4}">
                  <adec:decorative xmlns:adec="http://schemas.microsoft.com/office/drawing/2017/decorative" val="1"/>
                </a:ext>
              </a:extLst>
            </p:cNvPr>
            <p:cNvSpPr/>
            <p:nvPr/>
          </p:nvSpPr>
          <p:spPr>
            <a:xfrm>
              <a:off x="2815667" y="11624733"/>
              <a:ext cx="1028522" cy="291358"/>
            </a:xfrm>
            <a:custGeom>
              <a:avLst/>
              <a:gdLst>
                <a:gd name="connsiteX0" fmla="*/ 884604 w 1028522"/>
                <a:gd name="connsiteY0" fmla="*/ 0 h 291358"/>
                <a:gd name="connsiteX1" fmla="*/ 143905 w 1028522"/>
                <a:gd name="connsiteY1" fmla="*/ 0 h 291358"/>
                <a:gd name="connsiteX2" fmla="*/ 0 w 1028522"/>
                <a:gd name="connsiteY2" fmla="*/ 143908 h 291358"/>
                <a:gd name="connsiteX3" fmla="*/ 0 w 1028522"/>
                <a:gd name="connsiteY3" fmla="*/ 147450 h 291358"/>
                <a:gd name="connsiteX4" fmla="*/ 143905 w 1028522"/>
                <a:gd name="connsiteY4" fmla="*/ 291359 h 291358"/>
                <a:gd name="connsiteX5" fmla="*/ 884604 w 1028522"/>
                <a:gd name="connsiteY5" fmla="*/ 291359 h 291358"/>
                <a:gd name="connsiteX6" fmla="*/ 1028523 w 1028522"/>
                <a:gd name="connsiteY6" fmla="*/ 147450 h 291358"/>
                <a:gd name="connsiteX7" fmla="*/ 1028523 w 1028522"/>
                <a:gd name="connsiteY7" fmla="*/ 143908 h 291358"/>
                <a:gd name="connsiteX8" fmla="*/ 884604 w 1028522"/>
                <a:gd name="connsiteY8"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22" h="291358">
                  <a:moveTo>
                    <a:pt x="884604" y="0"/>
                  </a:moveTo>
                  <a:lnTo>
                    <a:pt x="143905" y="0"/>
                  </a:lnTo>
                  <a:cubicBezTo>
                    <a:pt x="64436" y="0"/>
                    <a:pt x="0" y="64436"/>
                    <a:pt x="0" y="143908"/>
                  </a:cubicBezTo>
                  <a:lnTo>
                    <a:pt x="0" y="147450"/>
                  </a:lnTo>
                  <a:cubicBezTo>
                    <a:pt x="0" y="226933"/>
                    <a:pt x="64436" y="291359"/>
                    <a:pt x="143905" y="291359"/>
                  </a:cubicBezTo>
                  <a:lnTo>
                    <a:pt x="884604" y="291359"/>
                  </a:lnTo>
                  <a:cubicBezTo>
                    <a:pt x="964087" y="291359"/>
                    <a:pt x="1028523" y="226933"/>
                    <a:pt x="1028523" y="147450"/>
                  </a:cubicBezTo>
                  <a:lnTo>
                    <a:pt x="1028523" y="143908"/>
                  </a:lnTo>
                  <a:cubicBezTo>
                    <a:pt x="1028523" y="64436"/>
                    <a:pt x="964087" y="0"/>
                    <a:pt x="884604" y="0"/>
                  </a:cubicBezTo>
                  <a:close/>
                </a:path>
              </a:pathLst>
            </a:custGeom>
            <a:grpFill/>
            <a:ln w="360" cap="flat">
              <a:noFill/>
              <a:prstDash val="solid"/>
              <a:miter/>
            </a:ln>
          </p:spPr>
          <p:txBody>
            <a:bodyPr rtlCol="0" anchor="ctr"/>
            <a:lstStyle/>
            <a:p>
              <a:endParaRPr lang="fi-FI" sz="900"/>
            </a:p>
          </p:txBody>
        </p:sp>
        <p:sp>
          <p:nvSpPr>
            <p:cNvPr id="36" name="Vapaamuotoinen: Muoto 35">
              <a:extLst>
                <a:ext uri="{FF2B5EF4-FFF2-40B4-BE49-F238E27FC236}">
                  <a16:creationId xmlns:a16="http://schemas.microsoft.com/office/drawing/2014/main" id="{B85A55FE-2754-5755-2114-242CD624ED03}"/>
                </a:ext>
                <a:ext uri="{C183D7F6-B498-43B3-948B-1728B52AA6E4}">
                  <adec:decorative xmlns:adec="http://schemas.microsoft.com/office/drawing/2017/decorative" val="1"/>
                </a:ext>
              </a:extLst>
            </p:cNvPr>
            <p:cNvSpPr/>
            <p:nvPr/>
          </p:nvSpPr>
          <p:spPr>
            <a:xfrm>
              <a:off x="1798727" y="12171429"/>
              <a:ext cx="906259" cy="291358"/>
            </a:xfrm>
            <a:custGeom>
              <a:avLst/>
              <a:gdLst>
                <a:gd name="connsiteX0" fmla="*/ 760578 w 906259"/>
                <a:gd name="connsiteY0" fmla="*/ 0 h 291358"/>
                <a:gd name="connsiteX1" fmla="*/ 147967 w 906259"/>
                <a:gd name="connsiteY1" fmla="*/ 0 h 291358"/>
                <a:gd name="connsiteX2" fmla="*/ 4465 w 906259"/>
                <a:gd name="connsiteY2" fmla="*/ 109149 h 291358"/>
                <a:gd name="connsiteX3" fmla="*/ 145681 w 906259"/>
                <a:gd name="connsiteY3" fmla="*/ 291359 h 291358"/>
                <a:gd name="connsiteX4" fmla="*/ 758303 w 906259"/>
                <a:gd name="connsiteY4" fmla="*/ 291359 h 291358"/>
                <a:gd name="connsiteX5" fmla="*/ 901791 w 906259"/>
                <a:gd name="connsiteY5" fmla="*/ 182221 h 291358"/>
                <a:gd name="connsiteX6" fmla="*/ 760578 w 906259"/>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59" h="291358">
                  <a:moveTo>
                    <a:pt x="760578" y="0"/>
                  </a:moveTo>
                  <a:lnTo>
                    <a:pt x="147967" y="0"/>
                  </a:lnTo>
                  <a:cubicBezTo>
                    <a:pt x="81040" y="0"/>
                    <a:pt x="20376" y="44145"/>
                    <a:pt x="4465" y="109149"/>
                  </a:cubicBezTo>
                  <a:cubicBezTo>
                    <a:pt x="-19030" y="205219"/>
                    <a:pt x="53444" y="291359"/>
                    <a:pt x="145681" y="291359"/>
                  </a:cubicBezTo>
                  <a:lnTo>
                    <a:pt x="758303" y="291359"/>
                  </a:lnTo>
                  <a:cubicBezTo>
                    <a:pt x="825216" y="291359"/>
                    <a:pt x="885880" y="247214"/>
                    <a:pt x="901791" y="182221"/>
                  </a:cubicBezTo>
                  <a:cubicBezTo>
                    <a:pt x="925297" y="86150"/>
                    <a:pt x="852812" y="0"/>
                    <a:pt x="760578" y="0"/>
                  </a:cubicBezTo>
                  <a:close/>
                </a:path>
              </a:pathLst>
            </a:custGeom>
            <a:grpFill/>
            <a:ln w="360" cap="flat">
              <a:noFill/>
              <a:prstDash val="solid"/>
              <a:miter/>
            </a:ln>
          </p:spPr>
          <p:txBody>
            <a:bodyPr rtlCol="0" anchor="ctr"/>
            <a:lstStyle/>
            <a:p>
              <a:endParaRPr lang="fi-FI" sz="900"/>
            </a:p>
          </p:txBody>
        </p:sp>
        <p:sp>
          <p:nvSpPr>
            <p:cNvPr id="37" name="Vapaamuotoinen: Muoto 36">
              <a:extLst>
                <a:ext uri="{FF2B5EF4-FFF2-40B4-BE49-F238E27FC236}">
                  <a16:creationId xmlns:a16="http://schemas.microsoft.com/office/drawing/2014/main" id="{262A5A64-8FA7-D0E8-78B7-E4081E7D2EDD}"/>
                </a:ext>
                <a:ext uri="{C183D7F6-B498-43B3-948B-1728B52AA6E4}">
                  <adec:decorative xmlns:adec="http://schemas.microsoft.com/office/drawing/2017/decorative" val="1"/>
                </a:ext>
              </a:extLst>
            </p:cNvPr>
            <p:cNvSpPr/>
            <p:nvPr/>
          </p:nvSpPr>
          <p:spPr>
            <a:xfrm>
              <a:off x="2051306" y="12722086"/>
              <a:ext cx="1509059" cy="291357"/>
            </a:xfrm>
            <a:custGeom>
              <a:avLst/>
              <a:gdLst>
                <a:gd name="connsiteX0" fmla="*/ 145684 w 1509059"/>
                <a:gd name="connsiteY0" fmla="*/ 291357 h 291357"/>
                <a:gd name="connsiteX1" fmla="*/ 1361090 w 1509059"/>
                <a:gd name="connsiteY1" fmla="*/ 291357 h 291357"/>
                <a:gd name="connsiteX2" fmla="*/ 1504592 w 1509059"/>
                <a:gd name="connsiteY2" fmla="*/ 182220 h 291357"/>
                <a:gd name="connsiteX3" fmla="*/ 1363376 w 1509059"/>
                <a:gd name="connsiteY3" fmla="*/ 0 h 291357"/>
                <a:gd name="connsiteX4" fmla="*/ 147970 w 1509059"/>
                <a:gd name="connsiteY4" fmla="*/ 0 h 291357"/>
                <a:gd name="connsiteX5" fmla="*/ 4468 w 1509059"/>
                <a:gd name="connsiteY5" fmla="*/ 109133 h 291357"/>
                <a:gd name="connsiteX6" fmla="*/ 145684 w 150905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9" h="291357">
                  <a:moveTo>
                    <a:pt x="145684" y="291357"/>
                  </a:moveTo>
                  <a:lnTo>
                    <a:pt x="1361090" y="291357"/>
                  </a:lnTo>
                  <a:cubicBezTo>
                    <a:pt x="1428014" y="291357"/>
                    <a:pt x="1488681" y="247214"/>
                    <a:pt x="1504592" y="182220"/>
                  </a:cubicBezTo>
                  <a:cubicBezTo>
                    <a:pt x="1528098" y="86138"/>
                    <a:pt x="1455609" y="0"/>
                    <a:pt x="1363376" y="0"/>
                  </a:cubicBezTo>
                  <a:lnTo>
                    <a:pt x="147970" y="0"/>
                  </a:lnTo>
                  <a:cubicBezTo>
                    <a:pt x="81047" y="0"/>
                    <a:pt x="20379" y="44139"/>
                    <a:pt x="4468" y="109133"/>
                  </a:cubicBezTo>
                  <a:cubicBezTo>
                    <a:pt x="-19038" y="205204"/>
                    <a:pt x="53451" y="291357"/>
                    <a:pt x="145684" y="291357"/>
                  </a:cubicBezTo>
                  <a:close/>
                </a:path>
              </a:pathLst>
            </a:custGeom>
            <a:grpFill/>
            <a:ln w="360" cap="flat">
              <a:noFill/>
              <a:prstDash val="solid"/>
              <a:miter/>
            </a:ln>
          </p:spPr>
          <p:txBody>
            <a:bodyPr rtlCol="0" anchor="ctr"/>
            <a:lstStyle/>
            <a:p>
              <a:endParaRPr lang="fi-FI" sz="900"/>
            </a:p>
          </p:txBody>
        </p:sp>
        <p:sp>
          <p:nvSpPr>
            <p:cNvPr id="38" name="Vapaamuotoinen: Muoto 37">
              <a:extLst>
                <a:ext uri="{FF2B5EF4-FFF2-40B4-BE49-F238E27FC236}">
                  <a16:creationId xmlns:a16="http://schemas.microsoft.com/office/drawing/2014/main" id="{0F19F9A9-E154-4C89-D6DF-7009EBAF939A}"/>
                </a:ext>
                <a:ext uri="{C183D7F6-B498-43B3-948B-1728B52AA6E4}">
                  <adec:decorative xmlns:adec="http://schemas.microsoft.com/office/drawing/2017/decorative" val="1"/>
                </a:ext>
              </a:extLst>
            </p:cNvPr>
            <p:cNvSpPr/>
            <p:nvPr/>
          </p:nvSpPr>
          <p:spPr>
            <a:xfrm>
              <a:off x="6051682" y="11624733"/>
              <a:ext cx="901645" cy="291358"/>
            </a:xfrm>
            <a:custGeom>
              <a:avLst/>
              <a:gdLst>
                <a:gd name="connsiteX0" fmla="*/ 757740 w 901645"/>
                <a:gd name="connsiteY0" fmla="*/ 0 h 291358"/>
                <a:gd name="connsiteX1" fmla="*/ 143908 w 901645"/>
                <a:gd name="connsiteY1" fmla="*/ 0 h 291358"/>
                <a:gd name="connsiteX2" fmla="*/ 0 w 901645"/>
                <a:gd name="connsiteY2" fmla="*/ 143908 h 291358"/>
                <a:gd name="connsiteX3" fmla="*/ 0 w 901645"/>
                <a:gd name="connsiteY3" fmla="*/ 147450 h 291358"/>
                <a:gd name="connsiteX4" fmla="*/ 143908 w 901645"/>
                <a:gd name="connsiteY4" fmla="*/ 291359 h 291358"/>
                <a:gd name="connsiteX5" fmla="*/ 757740 w 901645"/>
                <a:gd name="connsiteY5" fmla="*/ 291359 h 291358"/>
                <a:gd name="connsiteX6" fmla="*/ 901645 w 901645"/>
                <a:gd name="connsiteY6" fmla="*/ 147450 h 291358"/>
                <a:gd name="connsiteX7" fmla="*/ 901645 w 901645"/>
                <a:gd name="connsiteY7" fmla="*/ 143908 h 291358"/>
                <a:gd name="connsiteX8" fmla="*/ 757740 w 901645"/>
                <a:gd name="connsiteY8"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5" h="291358">
                  <a:moveTo>
                    <a:pt x="757740" y="0"/>
                  </a:moveTo>
                  <a:lnTo>
                    <a:pt x="143908" y="0"/>
                  </a:lnTo>
                  <a:cubicBezTo>
                    <a:pt x="64426" y="0"/>
                    <a:pt x="0" y="64436"/>
                    <a:pt x="0" y="143908"/>
                  </a:cubicBezTo>
                  <a:lnTo>
                    <a:pt x="0" y="147450"/>
                  </a:lnTo>
                  <a:cubicBezTo>
                    <a:pt x="0" y="226933"/>
                    <a:pt x="64426" y="291359"/>
                    <a:pt x="143908" y="291359"/>
                  </a:cubicBezTo>
                  <a:lnTo>
                    <a:pt x="757740" y="291359"/>
                  </a:lnTo>
                  <a:cubicBezTo>
                    <a:pt x="837223" y="291359"/>
                    <a:pt x="901645" y="226933"/>
                    <a:pt x="901645" y="147450"/>
                  </a:cubicBezTo>
                  <a:lnTo>
                    <a:pt x="901645" y="143908"/>
                  </a:lnTo>
                  <a:cubicBezTo>
                    <a:pt x="901645" y="64436"/>
                    <a:pt x="837223" y="0"/>
                    <a:pt x="757740" y="0"/>
                  </a:cubicBezTo>
                  <a:close/>
                </a:path>
              </a:pathLst>
            </a:custGeom>
            <a:grpFill/>
            <a:ln w="360" cap="flat">
              <a:noFill/>
              <a:prstDash val="solid"/>
              <a:miter/>
            </a:ln>
          </p:spPr>
          <p:txBody>
            <a:bodyPr rtlCol="0" anchor="ctr"/>
            <a:lstStyle/>
            <a:p>
              <a:endParaRPr lang="fi-FI" sz="900"/>
            </a:p>
          </p:txBody>
        </p:sp>
        <p:sp>
          <p:nvSpPr>
            <p:cNvPr id="39" name="Vapaamuotoinen: Muoto 38">
              <a:extLst>
                <a:ext uri="{FF2B5EF4-FFF2-40B4-BE49-F238E27FC236}">
                  <a16:creationId xmlns:a16="http://schemas.microsoft.com/office/drawing/2014/main" id="{27BD9365-45F1-1259-23A8-8A90CB9F6F45}"/>
                </a:ext>
                <a:ext uri="{C183D7F6-B498-43B3-948B-1728B52AA6E4}">
                  <adec:decorative xmlns:adec="http://schemas.microsoft.com/office/drawing/2017/decorative" val="1"/>
                </a:ext>
              </a:extLst>
            </p:cNvPr>
            <p:cNvSpPr/>
            <p:nvPr/>
          </p:nvSpPr>
          <p:spPr>
            <a:xfrm>
              <a:off x="4360341" y="11624733"/>
              <a:ext cx="917198" cy="291358"/>
            </a:xfrm>
            <a:custGeom>
              <a:avLst/>
              <a:gdLst>
                <a:gd name="connsiteX0" fmla="*/ 771517 w 917198"/>
                <a:gd name="connsiteY0" fmla="*/ 0 h 291358"/>
                <a:gd name="connsiteX1" fmla="*/ 147970 w 917198"/>
                <a:gd name="connsiteY1" fmla="*/ 0 h 291358"/>
                <a:gd name="connsiteX2" fmla="*/ 4468 w 917198"/>
                <a:gd name="connsiteY2" fmla="*/ 109149 h 291358"/>
                <a:gd name="connsiteX3" fmla="*/ 145684 w 917198"/>
                <a:gd name="connsiteY3" fmla="*/ 291359 h 291358"/>
                <a:gd name="connsiteX4" fmla="*/ 769242 w 917198"/>
                <a:gd name="connsiteY4" fmla="*/ 291359 h 291358"/>
                <a:gd name="connsiteX5" fmla="*/ 912730 w 917198"/>
                <a:gd name="connsiteY5" fmla="*/ 182220 h 291358"/>
                <a:gd name="connsiteX6" fmla="*/ 771517 w 917198"/>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8">
                  <a:moveTo>
                    <a:pt x="771517" y="0"/>
                  </a:moveTo>
                  <a:lnTo>
                    <a:pt x="147970" y="0"/>
                  </a:lnTo>
                  <a:cubicBezTo>
                    <a:pt x="81046" y="0"/>
                    <a:pt x="20383" y="44141"/>
                    <a:pt x="4468" y="109149"/>
                  </a:cubicBezTo>
                  <a:cubicBezTo>
                    <a:pt x="-19038" y="205219"/>
                    <a:pt x="53450" y="291359"/>
                    <a:pt x="145684" y="291359"/>
                  </a:cubicBezTo>
                  <a:lnTo>
                    <a:pt x="769242" y="291359"/>
                  </a:lnTo>
                  <a:cubicBezTo>
                    <a:pt x="836155" y="291359"/>
                    <a:pt x="896818" y="247214"/>
                    <a:pt x="912730" y="182220"/>
                  </a:cubicBezTo>
                  <a:cubicBezTo>
                    <a:pt x="936236" y="86150"/>
                    <a:pt x="863751" y="0"/>
                    <a:pt x="771517" y="0"/>
                  </a:cubicBezTo>
                  <a:close/>
                </a:path>
              </a:pathLst>
            </a:custGeom>
            <a:grpFill/>
            <a:ln w="360" cap="flat">
              <a:noFill/>
              <a:prstDash val="solid"/>
              <a:miter/>
            </a:ln>
          </p:spPr>
          <p:txBody>
            <a:bodyPr rtlCol="0" anchor="ctr"/>
            <a:lstStyle/>
            <a:p>
              <a:endParaRPr lang="fi-FI" sz="900"/>
            </a:p>
          </p:txBody>
        </p:sp>
        <p:sp>
          <p:nvSpPr>
            <p:cNvPr id="40" name="Vapaamuotoinen: Muoto 39">
              <a:extLst>
                <a:ext uri="{FF2B5EF4-FFF2-40B4-BE49-F238E27FC236}">
                  <a16:creationId xmlns:a16="http://schemas.microsoft.com/office/drawing/2014/main" id="{9128A21C-8CCB-C834-6983-CCEEA0806653}"/>
                </a:ext>
                <a:ext uri="{C183D7F6-B498-43B3-948B-1728B52AA6E4}">
                  <adec:decorative xmlns:adec="http://schemas.microsoft.com/office/drawing/2017/decorative" val="1"/>
                </a:ext>
              </a:extLst>
            </p:cNvPr>
            <p:cNvSpPr/>
            <p:nvPr/>
          </p:nvSpPr>
          <p:spPr>
            <a:xfrm>
              <a:off x="3516328" y="12171429"/>
              <a:ext cx="1286212" cy="291358"/>
            </a:xfrm>
            <a:custGeom>
              <a:avLst/>
              <a:gdLst>
                <a:gd name="connsiteX0" fmla="*/ 1140528 w 1286212"/>
                <a:gd name="connsiteY0" fmla="*/ 0 h 291358"/>
                <a:gd name="connsiteX1" fmla="*/ 147956 w 1286212"/>
                <a:gd name="connsiteY1" fmla="*/ 0 h 291358"/>
                <a:gd name="connsiteX2" fmla="*/ 4469 w 1286212"/>
                <a:gd name="connsiteY2" fmla="*/ 109149 h 291358"/>
                <a:gd name="connsiteX3" fmla="*/ 145671 w 1286212"/>
                <a:gd name="connsiteY3" fmla="*/ 291359 h 291358"/>
                <a:gd name="connsiteX4" fmla="*/ 1138242 w 1286212"/>
                <a:gd name="connsiteY4" fmla="*/ 291359 h 291358"/>
                <a:gd name="connsiteX5" fmla="*/ 1281744 w 1286212"/>
                <a:gd name="connsiteY5" fmla="*/ 182221 h 291358"/>
                <a:gd name="connsiteX6" fmla="*/ 1140528 w 128621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2" h="291358">
                  <a:moveTo>
                    <a:pt x="1140528" y="0"/>
                  </a:moveTo>
                  <a:lnTo>
                    <a:pt x="147956" y="0"/>
                  </a:lnTo>
                  <a:cubicBezTo>
                    <a:pt x="81043" y="0"/>
                    <a:pt x="20369" y="44145"/>
                    <a:pt x="4469" y="109149"/>
                  </a:cubicBezTo>
                  <a:cubicBezTo>
                    <a:pt x="-19038" y="205219"/>
                    <a:pt x="53437" y="291359"/>
                    <a:pt x="145671" y="291359"/>
                  </a:cubicBezTo>
                  <a:lnTo>
                    <a:pt x="1138242" y="291359"/>
                  </a:lnTo>
                  <a:cubicBezTo>
                    <a:pt x="1205169" y="291359"/>
                    <a:pt x="1265833" y="247214"/>
                    <a:pt x="1281744" y="182221"/>
                  </a:cubicBezTo>
                  <a:cubicBezTo>
                    <a:pt x="1305251" y="86150"/>
                    <a:pt x="1232765" y="0"/>
                    <a:pt x="1140528" y="0"/>
                  </a:cubicBezTo>
                  <a:close/>
                </a:path>
              </a:pathLst>
            </a:custGeom>
            <a:grpFill/>
            <a:ln w="360" cap="flat">
              <a:noFill/>
              <a:prstDash val="solid"/>
              <a:miter/>
            </a:ln>
          </p:spPr>
          <p:txBody>
            <a:bodyPr rtlCol="0" anchor="ctr"/>
            <a:lstStyle/>
            <a:p>
              <a:endParaRPr lang="fi-FI" sz="900"/>
            </a:p>
          </p:txBody>
        </p:sp>
        <p:sp>
          <p:nvSpPr>
            <p:cNvPr id="41" name="Vapaamuotoinen: Muoto 40">
              <a:extLst>
                <a:ext uri="{FF2B5EF4-FFF2-40B4-BE49-F238E27FC236}">
                  <a16:creationId xmlns:a16="http://schemas.microsoft.com/office/drawing/2014/main" id="{A60AF286-A02C-EB41-AB85-6D871385904E}"/>
                </a:ext>
                <a:ext uri="{C183D7F6-B498-43B3-948B-1728B52AA6E4}">
                  <adec:decorative xmlns:adec="http://schemas.microsoft.com/office/drawing/2017/decorative" val="1"/>
                </a:ext>
              </a:extLst>
            </p:cNvPr>
            <p:cNvSpPr/>
            <p:nvPr/>
          </p:nvSpPr>
          <p:spPr>
            <a:xfrm>
              <a:off x="4015136" y="12722086"/>
              <a:ext cx="987070" cy="291357"/>
            </a:xfrm>
            <a:custGeom>
              <a:avLst/>
              <a:gdLst>
                <a:gd name="connsiteX0" fmla="*/ 145684 w 987070"/>
                <a:gd name="connsiteY0" fmla="*/ 291357 h 291357"/>
                <a:gd name="connsiteX1" fmla="*/ 839114 w 987070"/>
                <a:gd name="connsiteY1" fmla="*/ 291357 h 291357"/>
                <a:gd name="connsiteX2" fmla="*/ 982602 w 987070"/>
                <a:gd name="connsiteY2" fmla="*/ 182220 h 291357"/>
                <a:gd name="connsiteX3" fmla="*/ 841389 w 987070"/>
                <a:gd name="connsiteY3" fmla="*/ 0 h 291357"/>
                <a:gd name="connsiteX4" fmla="*/ 147970 w 987070"/>
                <a:gd name="connsiteY4" fmla="*/ 0 h 291357"/>
                <a:gd name="connsiteX5" fmla="*/ 4468 w 987070"/>
                <a:gd name="connsiteY5" fmla="*/ 109133 h 291357"/>
                <a:gd name="connsiteX6" fmla="*/ 145684 w 987070"/>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0" h="291357">
                  <a:moveTo>
                    <a:pt x="145684" y="291357"/>
                  </a:moveTo>
                  <a:lnTo>
                    <a:pt x="839114" y="291357"/>
                  </a:lnTo>
                  <a:cubicBezTo>
                    <a:pt x="906038" y="291357"/>
                    <a:pt x="966705" y="247214"/>
                    <a:pt x="982602" y="182220"/>
                  </a:cubicBezTo>
                  <a:cubicBezTo>
                    <a:pt x="1006108" y="86138"/>
                    <a:pt x="933634" y="0"/>
                    <a:pt x="841389" y="0"/>
                  </a:cubicBezTo>
                  <a:lnTo>
                    <a:pt x="147970" y="0"/>
                  </a:lnTo>
                  <a:cubicBezTo>
                    <a:pt x="81046" y="0"/>
                    <a:pt x="20383" y="44139"/>
                    <a:pt x="4468" y="109133"/>
                  </a:cubicBezTo>
                  <a:cubicBezTo>
                    <a:pt x="-19038" y="205204"/>
                    <a:pt x="53450" y="291357"/>
                    <a:pt x="145684" y="291357"/>
                  </a:cubicBezTo>
                  <a:close/>
                </a:path>
              </a:pathLst>
            </a:custGeom>
            <a:grpFill/>
            <a:ln w="360" cap="flat">
              <a:noFill/>
              <a:prstDash val="solid"/>
              <a:miter/>
            </a:ln>
          </p:spPr>
          <p:txBody>
            <a:bodyPr rtlCol="0" anchor="ctr"/>
            <a:lstStyle/>
            <a:p>
              <a:endParaRPr lang="fi-FI" sz="900"/>
            </a:p>
          </p:txBody>
        </p:sp>
        <p:sp>
          <p:nvSpPr>
            <p:cNvPr id="42" name="Vapaamuotoinen: Muoto 41">
              <a:extLst>
                <a:ext uri="{FF2B5EF4-FFF2-40B4-BE49-F238E27FC236}">
                  <a16:creationId xmlns:a16="http://schemas.microsoft.com/office/drawing/2014/main" id="{65FDA9C1-B1CC-2564-7B30-ABE40395BF4C}"/>
                </a:ext>
                <a:ext uri="{C183D7F6-B498-43B3-948B-1728B52AA6E4}">
                  <adec:decorative xmlns:adec="http://schemas.microsoft.com/office/drawing/2017/decorative" val="1"/>
                </a:ext>
              </a:extLst>
            </p:cNvPr>
            <p:cNvSpPr/>
            <p:nvPr/>
          </p:nvSpPr>
          <p:spPr>
            <a:xfrm>
              <a:off x="9384657" y="12171433"/>
              <a:ext cx="428648" cy="291357"/>
            </a:xfrm>
            <a:custGeom>
              <a:avLst/>
              <a:gdLst>
                <a:gd name="connsiteX0" fmla="*/ 145683 w 428648"/>
                <a:gd name="connsiteY0" fmla="*/ 291357 h 291357"/>
                <a:gd name="connsiteX1" fmla="*/ 280690 w 428648"/>
                <a:gd name="connsiteY1" fmla="*/ 291357 h 291357"/>
                <a:gd name="connsiteX2" fmla="*/ 424180 w 428648"/>
                <a:gd name="connsiteY2" fmla="*/ 182206 h 291357"/>
                <a:gd name="connsiteX3" fmla="*/ 282975 w 428648"/>
                <a:gd name="connsiteY3" fmla="*/ 0 h 291357"/>
                <a:gd name="connsiteX4" fmla="*/ 147958 w 428648"/>
                <a:gd name="connsiteY4" fmla="*/ 0 h 291357"/>
                <a:gd name="connsiteX5" fmla="*/ 4467 w 428648"/>
                <a:gd name="connsiteY5" fmla="*/ 109149 h 291357"/>
                <a:gd name="connsiteX6" fmla="*/ 145683 w 428648"/>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48" h="291357">
                  <a:moveTo>
                    <a:pt x="145683" y="291357"/>
                  </a:moveTo>
                  <a:lnTo>
                    <a:pt x="280690" y="291357"/>
                  </a:lnTo>
                  <a:cubicBezTo>
                    <a:pt x="347617" y="291357"/>
                    <a:pt x="408280" y="247214"/>
                    <a:pt x="424180" y="182206"/>
                  </a:cubicBezTo>
                  <a:cubicBezTo>
                    <a:pt x="447683" y="86138"/>
                    <a:pt x="375209" y="0"/>
                    <a:pt x="282975" y="0"/>
                  </a:cubicBezTo>
                  <a:lnTo>
                    <a:pt x="147958" y="0"/>
                  </a:lnTo>
                  <a:cubicBezTo>
                    <a:pt x="81045" y="0"/>
                    <a:pt x="20382" y="44141"/>
                    <a:pt x="4467" y="109149"/>
                  </a:cubicBezTo>
                  <a:cubicBezTo>
                    <a:pt x="-19036" y="205205"/>
                    <a:pt x="53449" y="291357"/>
                    <a:pt x="145683" y="291357"/>
                  </a:cubicBezTo>
                  <a:close/>
                </a:path>
              </a:pathLst>
            </a:custGeom>
            <a:grpFill/>
            <a:ln w="360" cap="flat">
              <a:noFill/>
              <a:prstDash val="solid"/>
              <a:miter/>
            </a:ln>
          </p:spPr>
          <p:txBody>
            <a:bodyPr rtlCol="0" anchor="ctr"/>
            <a:lstStyle/>
            <a:p>
              <a:endParaRPr lang="fi-FI" sz="900"/>
            </a:p>
          </p:txBody>
        </p:sp>
        <p:sp>
          <p:nvSpPr>
            <p:cNvPr id="43" name="Vapaamuotoinen: Muoto 42">
              <a:extLst>
                <a:ext uri="{FF2B5EF4-FFF2-40B4-BE49-F238E27FC236}">
                  <a16:creationId xmlns:a16="http://schemas.microsoft.com/office/drawing/2014/main" id="{D77001C4-DF20-1F6B-755A-E123BA57F02D}"/>
                </a:ext>
                <a:ext uri="{C183D7F6-B498-43B3-948B-1728B52AA6E4}">
                  <adec:decorative xmlns:adec="http://schemas.microsoft.com/office/drawing/2017/decorative" val="1"/>
                </a:ext>
              </a:extLst>
            </p:cNvPr>
            <p:cNvSpPr/>
            <p:nvPr/>
          </p:nvSpPr>
          <p:spPr>
            <a:xfrm>
              <a:off x="8103963" y="12722082"/>
              <a:ext cx="718135" cy="291357"/>
            </a:xfrm>
            <a:custGeom>
              <a:avLst/>
              <a:gdLst>
                <a:gd name="connsiteX0" fmla="*/ 572457 w 718135"/>
                <a:gd name="connsiteY0" fmla="*/ 0 h 291357"/>
                <a:gd name="connsiteX1" fmla="*/ 147960 w 718135"/>
                <a:gd name="connsiteY1" fmla="*/ 0 h 291357"/>
                <a:gd name="connsiteX2" fmla="*/ 4469 w 718135"/>
                <a:gd name="connsiteY2" fmla="*/ 109152 h 291357"/>
                <a:gd name="connsiteX3" fmla="*/ 145685 w 718135"/>
                <a:gd name="connsiteY3" fmla="*/ 291357 h 291357"/>
                <a:gd name="connsiteX4" fmla="*/ 570171 w 718135"/>
                <a:gd name="connsiteY4" fmla="*/ 291357 h 291357"/>
                <a:gd name="connsiteX5" fmla="*/ 713670 w 718135"/>
                <a:gd name="connsiteY5" fmla="*/ 182224 h 291357"/>
                <a:gd name="connsiteX6" fmla="*/ 572457 w 71813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5" h="291357">
                  <a:moveTo>
                    <a:pt x="572457" y="0"/>
                  </a:moveTo>
                  <a:lnTo>
                    <a:pt x="147960" y="0"/>
                  </a:lnTo>
                  <a:cubicBezTo>
                    <a:pt x="81033" y="0"/>
                    <a:pt x="20369" y="44144"/>
                    <a:pt x="4469" y="109152"/>
                  </a:cubicBezTo>
                  <a:cubicBezTo>
                    <a:pt x="-19037" y="205219"/>
                    <a:pt x="53437" y="291357"/>
                    <a:pt x="145685" y="291357"/>
                  </a:cubicBezTo>
                  <a:lnTo>
                    <a:pt x="570171" y="291357"/>
                  </a:lnTo>
                  <a:cubicBezTo>
                    <a:pt x="637095" y="291357"/>
                    <a:pt x="697758" y="247218"/>
                    <a:pt x="713670" y="182224"/>
                  </a:cubicBezTo>
                  <a:cubicBezTo>
                    <a:pt x="737165" y="86154"/>
                    <a:pt x="664691" y="0"/>
                    <a:pt x="572457" y="0"/>
                  </a:cubicBezTo>
                  <a:close/>
                </a:path>
              </a:pathLst>
            </a:custGeom>
            <a:grpFill/>
            <a:ln w="360" cap="flat">
              <a:noFill/>
              <a:prstDash val="solid"/>
              <a:miter/>
            </a:ln>
          </p:spPr>
          <p:txBody>
            <a:bodyPr rtlCol="0" anchor="ctr"/>
            <a:lstStyle/>
            <a:p>
              <a:endParaRPr lang="fi-FI" sz="900"/>
            </a:p>
          </p:txBody>
        </p:sp>
        <p:sp>
          <p:nvSpPr>
            <p:cNvPr id="44" name="Vapaamuotoinen: Muoto 43">
              <a:extLst>
                <a:ext uri="{FF2B5EF4-FFF2-40B4-BE49-F238E27FC236}">
                  <a16:creationId xmlns:a16="http://schemas.microsoft.com/office/drawing/2014/main" id="{F277DE12-618D-6E01-DA04-98BAE14EC45F}"/>
                </a:ext>
                <a:ext uri="{C183D7F6-B498-43B3-948B-1728B52AA6E4}">
                  <adec:decorative xmlns:adec="http://schemas.microsoft.com/office/drawing/2017/decorative" val="1"/>
                </a:ext>
              </a:extLst>
            </p:cNvPr>
            <p:cNvSpPr/>
            <p:nvPr/>
          </p:nvSpPr>
          <p:spPr>
            <a:xfrm>
              <a:off x="6780132" y="12171429"/>
              <a:ext cx="811835" cy="291358"/>
            </a:xfrm>
            <a:custGeom>
              <a:avLst/>
              <a:gdLst>
                <a:gd name="connsiteX0" fmla="*/ 666152 w 811835"/>
                <a:gd name="connsiteY0" fmla="*/ 0 h 291358"/>
                <a:gd name="connsiteX1" fmla="*/ 147960 w 811835"/>
                <a:gd name="connsiteY1" fmla="*/ 0 h 291358"/>
                <a:gd name="connsiteX2" fmla="*/ 4469 w 811835"/>
                <a:gd name="connsiteY2" fmla="*/ 109149 h 291358"/>
                <a:gd name="connsiteX3" fmla="*/ 145685 w 811835"/>
                <a:gd name="connsiteY3" fmla="*/ 291359 h 291358"/>
                <a:gd name="connsiteX4" fmla="*/ 663878 w 811835"/>
                <a:gd name="connsiteY4" fmla="*/ 291359 h 291358"/>
                <a:gd name="connsiteX5" fmla="*/ 807368 w 811835"/>
                <a:gd name="connsiteY5" fmla="*/ 182221 h 291358"/>
                <a:gd name="connsiteX6" fmla="*/ 666152 w 8118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5" h="291358">
                  <a:moveTo>
                    <a:pt x="666152" y="0"/>
                  </a:moveTo>
                  <a:lnTo>
                    <a:pt x="147960" y="0"/>
                  </a:lnTo>
                  <a:cubicBezTo>
                    <a:pt x="81047" y="0"/>
                    <a:pt x="20369" y="44145"/>
                    <a:pt x="4469" y="109149"/>
                  </a:cubicBezTo>
                  <a:cubicBezTo>
                    <a:pt x="-19038" y="205219"/>
                    <a:pt x="53437" y="291359"/>
                    <a:pt x="145685" y="291359"/>
                  </a:cubicBezTo>
                  <a:lnTo>
                    <a:pt x="663878" y="291359"/>
                  </a:lnTo>
                  <a:cubicBezTo>
                    <a:pt x="730790" y="291359"/>
                    <a:pt x="791453" y="247214"/>
                    <a:pt x="807368" y="182221"/>
                  </a:cubicBezTo>
                  <a:cubicBezTo>
                    <a:pt x="830871" y="86150"/>
                    <a:pt x="758386" y="0"/>
                    <a:pt x="666152" y="0"/>
                  </a:cubicBezTo>
                  <a:close/>
                </a:path>
              </a:pathLst>
            </a:custGeom>
            <a:grpFill/>
            <a:ln w="360" cap="flat">
              <a:noFill/>
              <a:prstDash val="solid"/>
              <a:miter/>
            </a:ln>
          </p:spPr>
          <p:txBody>
            <a:bodyPr rtlCol="0" anchor="ctr"/>
            <a:lstStyle/>
            <a:p>
              <a:endParaRPr lang="fi-FI" sz="900"/>
            </a:p>
          </p:txBody>
        </p:sp>
        <p:sp>
          <p:nvSpPr>
            <p:cNvPr id="45" name="Vapaamuotoinen: Muoto 44">
              <a:extLst>
                <a:ext uri="{FF2B5EF4-FFF2-40B4-BE49-F238E27FC236}">
                  <a16:creationId xmlns:a16="http://schemas.microsoft.com/office/drawing/2014/main" id="{5775B9B5-F1FC-0CBF-2C1F-A3A700D16282}"/>
                </a:ext>
                <a:ext uri="{C183D7F6-B498-43B3-948B-1728B52AA6E4}">
                  <adec:decorative xmlns:adec="http://schemas.microsoft.com/office/drawing/2017/decorative" val="1"/>
                </a:ext>
              </a:extLst>
            </p:cNvPr>
            <p:cNvSpPr/>
            <p:nvPr/>
          </p:nvSpPr>
          <p:spPr>
            <a:xfrm>
              <a:off x="5654678" y="12722086"/>
              <a:ext cx="809213" cy="291357"/>
            </a:xfrm>
            <a:custGeom>
              <a:avLst/>
              <a:gdLst>
                <a:gd name="connsiteX0" fmla="*/ 145681 w 809213"/>
                <a:gd name="connsiteY0" fmla="*/ 291357 h 291357"/>
                <a:gd name="connsiteX1" fmla="*/ 661257 w 809213"/>
                <a:gd name="connsiteY1" fmla="*/ 291357 h 291357"/>
                <a:gd name="connsiteX2" fmla="*/ 804744 w 809213"/>
                <a:gd name="connsiteY2" fmla="*/ 182220 h 291357"/>
                <a:gd name="connsiteX3" fmla="*/ 663543 w 809213"/>
                <a:gd name="connsiteY3" fmla="*/ 0 h 291357"/>
                <a:gd name="connsiteX4" fmla="*/ 147967 w 809213"/>
                <a:gd name="connsiteY4" fmla="*/ 0 h 291357"/>
                <a:gd name="connsiteX5" fmla="*/ 4465 w 809213"/>
                <a:gd name="connsiteY5" fmla="*/ 109133 h 291357"/>
                <a:gd name="connsiteX6" fmla="*/ 145681 w 809213"/>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3" h="291357">
                  <a:moveTo>
                    <a:pt x="145681" y="291357"/>
                  </a:moveTo>
                  <a:lnTo>
                    <a:pt x="661257" y="291357"/>
                  </a:lnTo>
                  <a:cubicBezTo>
                    <a:pt x="728169" y="291357"/>
                    <a:pt x="788847" y="247214"/>
                    <a:pt x="804744" y="182220"/>
                  </a:cubicBezTo>
                  <a:cubicBezTo>
                    <a:pt x="828251" y="86138"/>
                    <a:pt x="755776" y="0"/>
                    <a:pt x="663543" y="0"/>
                  </a:cubicBezTo>
                  <a:lnTo>
                    <a:pt x="147967" y="0"/>
                  </a:lnTo>
                  <a:cubicBezTo>
                    <a:pt x="81040" y="0"/>
                    <a:pt x="20377" y="44139"/>
                    <a:pt x="4465" y="109133"/>
                  </a:cubicBezTo>
                  <a:cubicBezTo>
                    <a:pt x="-19031" y="205204"/>
                    <a:pt x="53444" y="291357"/>
                    <a:pt x="145681" y="291357"/>
                  </a:cubicBezTo>
                  <a:close/>
                </a:path>
              </a:pathLst>
            </a:custGeom>
            <a:grpFill/>
            <a:ln w="360" cap="flat">
              <a:noFill/>
              <a:prstDash val="solid"/>
              <a:miter/>
            </a:ln>
          </p:spPr>
          <p:txBody>
            <a:bodyPr rtlCol="0" anchor="ctr"/>
            <a:lstStyle/>
            <a:p>
              <a:endParaRPr lang="fi-FI" sz="900"/>
            </a:p>
          </p:txBody>
        </p:sp>
        <p:sp>
          <p:nvSpPr>
            <p:cNvPr id="46" name="Vapaamuotoinen: Muoto 45">
              <a:extLst>
                <a:ext uri="{FF2B5EF4-FFF2-40B4-BE49-F238E27FC236}">
                  <a16:creationId xmlns:a16="http://schemas.microsoft.com/office/drawing/2014/main" id="{892B4D84-B0CD-00A9-163D-A15106759EC1}"/>
                </a:ext>
                <a:ext uri="{C183D7F6-B498-43B3-948B-1728B52AA6E4}">
                  <adec:decorative xmlns:adec="http://schemas.microsoft.com/office/drawing/2017/decorative" val="1"/>
                </a:ext>
              </a:extLst>
            </p:cNvPr>
            <p:cNvSpPr/>
            <p:nvPr/>
          </p:nvSpPr>
          <p:spPr>
            <a:xfrm>
              <a:off x="10962567" y="12723993"/>
              <a:ext cx="298366" cy="291354"/>
            </a:xfrm>
            <a:custGeom>
              <a:avLst/>
              <a:gdLst>
                <a:gd name="connsiteX0" fmla="*/ 152682 w 298366"/>
                <a:gd name="connsiteY0" fmla="*/ 0 h 291354"/>
                <a:gd name="connsiteX1" fmla="*/ 147959 w 298366"/>
                <a:gd name="connsiteY1" fmla="*/ 0 h 291354"/>
                <a:gd name="connsiteX2" fmla="*/ 4468 w 298366"/>
                <a:gd name="connsiteY2" fmla="*/ 109135 h 291354"/>
                <a:gd name="connsiteX3" fmla="*/ 145684 w 298366"/>
                <a:gd name="connsiteY3" fmla="*/ 291355 h 291354"/>
                <a:gd name="connsiteX4" fmla="*/ 150411 w 298366"/>
                <a:gd name="connsiteY4" fmla="*/ 291355 h 291354"/>
                <a:gd name="connsiteX5" fmla="*/ 293898 w 298366"/>
                <a:gd name="connsiteY5" fmla="*/ 182206 h 291354"/>
                <a:gd name="connsiteX6" fmla="*/ 152682 w 29836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6" h="291354">
                  <a:moveTo>
                    <a:pt x="152682" y="0"/>
                  </a:moveTo>
                  <a:lnTo>
                    <a:pt x="147959" y="0"/>
                  </a:lnTo>
                  <a:cubicBezTo>
                    <a:pt x="81047" y="0"/>
                    <a:pt x="20369" y="44141"/>
                    <a:pt x="4468" y="109135"/>
                  </a:cubicBezTo>
                  <a:cubicBezTo>
                    <a:pt x="-19038" y="205205"/>
                    <a:pt x="53451" y="291355"/>
                    <a:pt x="145684" y="291355"/>
                  </a:cubicBezTo>
                  <a:lnTo>
                    <a:pt x="150411" y="291355"/>
                  </a:lnTo>
                  <a:cubicBezTo>
                    <a:pt x="217320" y="291355"/>
                    <a:pt x="277987" y="247214"/>
                    <a:pt x="293898" y="182206"/>
                  </a:cubicBezTo>
                  <a:cubicBezTo>
                    <a:pt x="317405" y="86150"/>
                    <a:pt x="244916" y="0"/>
                    <a:pt x="152682" y="0"/>
                  </a:cubicBezTo>
                  <a:close/>
                </a:path>
              </a:pathLst>
            </a:custGeom>
            <a:grpFill/>
            <a:ln w="360" cap="flat">
              <a:noFill/>
              <a:prstDash val="solid"/>
              <a:miter/>
            </a:ln>
          </p:spPr>
          <p:txBody>
            <a:bodyPr rtlCol="0" anchor="ctr"/>
            <a:lstStyle/>
            <a:p>
              <a:endParaRPr lang="fi-FI" sz="900"/>
            </a:p>
          </p:txBody>
        </p:sp>
        <p:sp>
          <p:nvSpPr>
            <p:cNvPr id="47" name="Vapaamuotoinen: Muoto 46">
              <a:extLst>
                <a:ext uri="{FF2B5EF4-FFF2-40B4-BE49-F238E27FC236}">
                  <a16:creationId xmlns:a16="http://schemas.microsoft.com/office/drawing/2014/main" id="{543EF541-836F-B29C-90D8-BB0D22343E28}"/>
                </a:ext>
                <a:ext uri="{C183D7F6-B498-43B3-948B-1728B52AA6E4}">
                  <adec:decorative xmlns:adec="http://schemas.microsoft.com/office/drawing/2017/decorative" val="1"/>
                </a:ext>
              </a:extLst>
            </p:cNvPr>
            <p:cNvSpPr/>
            <p:nvPr/>
          </p:nvSpPr>
          <p:spPr>
            <a:xfrm>
              <a:off x="505344" y="9427292"/>
              <a:ext cx="1432537" cy="291357"/>
            </a:xfrm>
            <a:custGeom>
              <a:avLst/>
              <a:gdLst>
                <a:gd name="connsiteX0" fmla="*/ 1288629 w 1432537"/>
                <a:gd name="connsiteY0" fmla="*/ 0 h 291357"/>
                <a:gd name="connsiteX1" fmla="*/ 143919 w 1432537"/>
                <a:gd name="connsiteY1" fmla="*/ 0 h 291357"/>
                <a:gd name="connsiteX2" fmla="*/ 0 w 1432537"/>
                <a:gd name="connsiteY2" fmla="*/ 143908 h 291357"/>
                <a:gd name="connsiteX3" fmla="*/ 0 w 1432537"/>
                <a:gd name="connsiteY3" fmla="*/ 147450 h 291357"/>
                <a:gd name="connsiteX4" fmla="*/ 143919 w 1432537"/>
                <a:gd name="connsiteY4" fmla="*/ 291357 h 291357"/>
                <a:gd name="connsiteX5" fmla="*/ 1288629 w 1432537"/>
                <a:gd name="connsiteY5" fmla="*/ 291357 h 291357"/>
                <a:gd name="connsiteX6" fmla="*/ 1432538 w 1432537"/>
                <a:gd name="connsiteY6" fmla="*/ 147450 h 291357"/>
                <a:gd name="connsiteX7" fmla="*/ 1432538 w 1432537"/>
                <a:gd name="connsiteY7" fmla="*/ 143908 h 291357"/>
                <a:gd name="connsiteX8" fmla="*/ 1288629 w 1432537"/>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7">
                  <a:moveTo>
                    <a:pt x="1288629" y="0"/>
                  </a:moveTo>
                  <a:lnTo>
                    <a:pt x="143919" y="0"/>
                  </a:lnTo>
                  <a:cubicBezTo>
                    <a:pt x="64436" y="0"/>
                    <a:pt x="0" y="64436"/>
                    <a:pt x="0" y="143908"/>
                  </a:cubicBezTo>
                  <a:lnTo>
                    <a:pt x="0" y="147450"/>
                  </a:lnTo>
                  <a:cubicBezTo>
                    <a:pt x="0" y="226922"/>
                    <a:pt x="64436" y="291357"/>
                    <a:pt x="143919" y="291357"/>
                  </a:cubicBezTo>
                  <a:lnTo>
                    <a:pt x="1288629" y="291357"/>
                  </a:lnTo>
                  <a:cubicBezTo>
                    <a:pt x="1368112" y="291357"/>
                    <a:pt x="1432538" y="226922"/>
                    <a:pt x="1432538" y="147450"/>
                  </a:cubicBezTo>
                  <a:lnTo>
                    <a:pt x="1432538" y="143908"/>
                  </a:lnTo>
                  <a:cubicBezTo>
                    <a:pt x="1432538" y="64436"/>
                    <a:pt x="1368112" y="0"/>
                    <a:pt x="1288629" y="0"/>
                  </a:cubicBezTo>
                  <a:close/>
                </a:path>
              </a:pathLst>
            </a:custGeom>
            <a:grpFill/>
            <a:ln w="360" cap="flat">
              <a:noFill/>
              <a:prstDash val="solid"/>
              <a:miter/>
            </a:ln>
          </p:spPr>
          <p:txBody>
            <a:bodyPr rtlCol="0" anchor="ctr"/>
            <a:lstStyle/>
            <a:p>
              <a:endParaRPr lang="fi-FI" sz="900"/>
            </a:p>
          </p:txBody>
        </p:sp>
        <p:sp>
          <p:nvSpPr>
            <p:cNvPr id="48" name="Vapaamuotoinen: Muoto 47">
              <a:extLst>
                <a:ext uri="{FF2B5EF4-FFF2-40B4-BE49-F238E27FC236}">
                  <a16:creationId xmlns:a16="http://schemas.microsoft.com/office/drawing/2014/main" id="{23252FA3-D093-8237-13D9-4716E75B41BC}"/>
                </a:ext>
                <a:ext uri="{C183D7F6-B498-43B3-948B-1728B52AA6E4}">
                  <adec:decorative xmlns:adec="http://schemas.microsoft.com/office/drawing/2017/decorative" val="1"/>
                </a:ext>
              </a:extLst>
            </p:cNvPr>
            <p:cNvSpPr/>
            <p:nvPr/>
          </p:nvSpPr>
          <p:spPr>
            <a:xfrm>
              <a:off x="505353" y="9974269"/>
              <a:ext cx="1048442" cy="291358"/>
            </a:xfrm>
            <a:custGeom>
              <a:avLst/>
              <a:gdLst>
                <a:gd name="connsiteX0" fmla="*/ 902763 w 1048442"/>
                <a:gd name="connsiteY0" fmla="*/ 0 h 291358"/>
                <a:gd name="connsiteX1" fmla="*/ 147956 w 1048442"/>
                <a:gd name="connsiteY1" fmla="*/ 0 h 291358"/>
                <a:gd name="connsiteX2" fmla="*/ 4469 w 1048442"/>
                <a:gd name="connsiteY2" fmla="*/ 109149 h 291358"/>
                <a:gd name="connsiteX3" fmla="*/ 145671 w 1048442"/>
                <a:gd name="connsiteY3" fmla="*/ 291358 h 291358"/>
                <a:gd name="connsiteX4" fmla="*/ 900477 w 1048442"/>
                <a:gd name="connsiteY4" fmla="*/ 291358 h 291358"/>
                <a:gd name="connsiteX5" fmla="*/ 1043978 w 1048442"/>
                <a:gd name="connsiteY5" fmla="*/ 182209 h 291358"/>
                <a:gd name="connsiteX6" fmla="*/ 902763 w 104844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2" h="291358">
                  <a:moveTo>
                    <a:pt x="902763" y="0"/>
                  </a:moveTo>
                  <a:lnTo>
                    <a:pt x="147956" y="0"/>
                  </a:lnTo>
                  <a:cubicBezTo>
                    <a:pt x="81033" y="0"/>
                    <a:pt x="20369" y="44144"/>
                    <a:pt x="4469" y="109149"/>
                  </a:cubicBezTo>
                  <a:cubicBezTo>
                    <a:pt x="-19038" y="205205"/>
                    <a:pt x="53437" y="291358"/>
                    <a:pt x="145671" y="291358"/>
                  </a:cubicBezTo>
                  <a:lnTo>
                    <a:pt x="900477" y="291358"/>
                  </a:lnTo>
                  <a:cubicBezTo>
                    <a:pt x="967400" y="291358"/>
                    <a:pt x="1028064" y="247214"/>
                    <a:pt x="1043978" y="182209"/>
                  </a:cubicBezTo>
                  <a:cubicBezTo>
                    <a:pt x="1067471" y="86150"/>
                    <a:pt x="994996" y="0"/>
                    <a:pt x="902763" y="0"/>
                  </a:cubicBezTo>
                  <a:close/>
                </a:path>
              </a:pathLst>
            </a:custGeom>
            <a:grpFill/>
            <a:ln w="360" cap="flat">
              <a:noFill/>
              <a:prstDash val="solid"/>
              <a:miter/>
            </a:ln>
          </p:spPr>
          <p:txBody>
            <a:bodyPr rtlCol="0" anchor="ctr"/>
            <a:lstStyle/>
            <a:p>
              <a:endParaRPr lang="fi-FI" sz="900"/>
            </a:p>
          </p:txBody>
        </p:sp>
        <p:sp>
          <p:nvSpPr>
            <p:cNvPr id="49" name="Vapaamuotoinen: Muoto 48">
              <a:extLst>
                <a:ext uri="{FF2B5EF4-FFF2-40B4-BE49-F238E27FC236}">
                  <a16:creationId xmlns:a16="http://schemas.microsoft.com/office/drawing/2014/main" id="{51351D85-384C-4293-73C2-848FFEA40AE1}"/>
                </a:ext>
                <a:ext uri="{C183D7F6-B498-43B3-948B-1728B52AA6E4}">
                  <adec:decorative xmlns:adec="http://schemas.microsoft.com/office/drawing/2017/decorative" val="1"/>
                </a:ext>
              </a:extLst>
            </p:cNvPr>
            <p:cNvSpPr/>
            <p:nvPr/>
          </p:nvSpPr>
          <p:spPr>
            <a:xfrm>
              <a:off x="505344" y="10526286"/>
              <a:ext cx="571449" cy="291358"/>
            </a:xfrm>
            <a:custGeom>
              <a:avLst/>
              <a:gdLst>
                <a:gd name="connsiteX0" fmla="*/ 145683 w 571449"/>
                <a:gd name="connsiteY0" fmla="*/ 291358 h 291358"/>
                <a:gd name="connsiteX1" fmla="*/ 423482 w 571449"/>
                <a:gd name="connsiteY1" fmla="*/ 291358 h 291358"/>
                <a:gd name="connsiteX2" fmla="*/ 566980 w 571449"/>
                <a:gd name="connsiteY2" fmla="*/ 182209 h 291358"/>
                <a:gd name="connsiteX3" fmla="*/ 425768 w 571449"/>
                <a:gd name="connsiteY3" fmla="*/ 0 h 291358"/>
                <a:gd name="connsiteX4" fmla="*/ 147969 w 571449"/>
                <a:gd name="connsiteY4" fmla="*/ 0 h 291358"/>
                <a:gd name="connsiteX5" fmla="*/ 4467 w 571449"/>
                <a:gd name="connsiteY5" fmla="*/ 109138 h 291358"/>
                <a:gd name="connsiteX6" fmla="*/ 145683 w 571449"/>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8">
                  <a:moveTo>
                    <a:pt x="145683" y="291358"/>
                  </a:moveTo>
                  <a:lnTo>
                    <a:pt x="423482" y="291358"/>
                  </a:lnTo>
                  <a:cubicBezTo>
                    <a:pt x="490406" y="291358"/>
                    <a:pt x="551069" y="247217"/>
                    <a:pt x="566980" y="182209"/>
                  </a:cubicBezTo>
                  <a:cubicBezTo>
                    <a:pt x="590487" y="86139"/>
                    <a:pt x="518012" y="0"/>
                    <a:pt x="425768" y="0"/>
                  </a:cubicBezTo>
                  <a:lnTo>
                    <a:pt x="147969" y="0"/>
                  </a:lnTo>
                  <a:cubicBezTo>
                    <a:pt x="81045" y="0"/>
                    <a:pt x="20382" y="44144"/>
                    <a:pt x="4467" y="109138"/>
                  </a:cubicBezTo>
                  <a:cubicBezTo>
                    <a:pt x="-19036" y="205208"/>
                    <a:pt x="53450" y="291358"/>
                    <a:pt x="145683" y="291358"/>
                  </a:cubicBezTo>
                  <a:close/>
                </a:path>
              </a:pathLst>
            </a:custGeom>
            <a:grpFill/>
            <a:ln w="360" cap="flat">
              <a:noFill/>
              <a:prstDash val="solid"/>
              <a:miter/>
            </a:ln>
          </p:spPr>
          <p:txBody>
            <a:bodyPr rtlCol="0" anchor="ctr"/>
            <a:lstStyle/>
            <a:p>
              <a:endParaRPr lang="fi-FI" sz="900"/>
            </a:p>
          </p:txBody>
        </p:sp>
        <p:sp>
          <p:nvSpPr>
            <p:cNvPr id="50" name="Vapaamuotoinen: Muoto 49">
              <a:extLst>
                <a:ext uri="{FF2B5EF4-FFF2-40B4-BE49-F238E27FC236}">
                  <a16:creationId xmlns:a16="http://schemas.microsoft.com/office/drawing/2014/main" id="{F0945E72-B103-C806-2063-D9A3FE7282EC}"/>
                </a:ext>
                <a:ext uri="{C183D7F6-B498-43B3-948B-1728B52AA6E4}">
                  <adec:decorative xmlns:adec="http://schemas.microsoft.com/office/drawing/2017/decorative" val="1"/>
                </a:ext>
              </a:extLst>
            </p:cNvPr>
            <p:cNvSpPr/>
            <p:nvPr/>
          </p:nvSpPr>
          <p:spPr>
            <a:xfrm>
              <a:off x="505350" y="11078300"/>
              <a:ext cx="726299" cy="291357"/>
            </a:xfrm>
            <a:custGeom>
              <a:avLst/>
              <a:gdLst>
                <a:gd name="connsiteX0" fmla="*/ 580618 w 726299"/>
                <a:gd name="connsiteY0" fmla="*/ 0 h 291357"/>
                <a:gd name="connsiteX1" fmla="*/ 147956 w 726299"/>
                <a:gd name="connsiteY1" fmla="*/ 0 h 291357"/>
                <a:gd name="connsiteX2" fmla="*/ 4469 w 726299"/>
                <a:gd name="connsiteY2" fmla="*/ 109148 h 291357"/>
                <a:gd name="connsiteX3" fmla="*/ 145681 w 726299"/>
                <a:gd name="connsiteY3" fmla="*/ 291357 h 291357"/>
                <a:gd name="connsiteX4" fmla="*/ 578332 w 726299"/>
                <a:gd name="connsiteY4" fmla="*/ 291357 h 291357"/>
                <a:gd name="connsiteX5" fmla="*/ 721834 w 726299"/>
                <a:gd name="connsiteY5" fmla="*/ 182220 h 291357"/>
                <a:gd name="connsiteX6" fmla="*/ 580618 w 726299"/>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299" h="291357">
                  <a:moveTo>
                    <a:pt x="580618" y="0"/>
                  </a:moveTo>
                  <a:lnTo>
                    <a:pt x="147956" y="0"/>
                  </a:lnTo>
                  <a:cubicBezTo>
                    <a:pt x="81044" y="0"/>
                    <a:pt x="20380" y="44140"/>
                    <a:pt x="4469" y="109148"/>
                  </a:cubicBezTo>
                  <a:cubicBezTo>
                    <a:pt x="-19038" y="205219"/>
                    <a:pt x="53437" y="291357"/>
                    <a:pt x="145681" y="291357"/>
                  </a:cubicBezTo>
                  <a:lnTo>
                    <a:pt x="578332" y="291357"/>
                  </a:lnTo>
                  <a:cubicBezTo>
                    <a:pt x="645259" y="291357"/>
                    <a:pt x="705923" y="247214"/>
                    <a:pt x="721834" y="182220"/>
                  </a:cubicBezTo>
                  <a:cubicBezTo>
                    <a:pt x="745330" y="86150"/>
                    <a:pt x="672855" y="0"/>
                    <a:pt x="580618" y="0"/>
                  </a:cubicBezTo>
                  <a:close/>
                </a:path>
              </a:pathLst>
            </a:custGeom>
            <a:grpFill/>
            <a:ln w="360" cap="flat">
              <a:noFill/>
              <a:prstDash val="solid"/>
              <a:miter/>
            </a:ln>
          </p:spPr>
          <p:txBody>
            <a:bodyPr rtlCol="0" anchor="ctr"/>
            <a:lstStyle/>
            <a:p>
              <a:endParaRPr lang="fi-FI" sz="900"/>
            </a:p>
          </p:txBody>
        </p:sp>
        <p:sp>
          <p:nvSpPr>
            <p:cNvPr id="51" name="Vapaamuotoinen: Muoto 50">
              <a:extLst>
                <a:ext uri="{FF2B5EF4-FFF2-40B4-BE49-F238E27FC236}">
                  <a16:creationId xmlns:a16="http://schemas.microsoft.com/office/drawing/2014/main" id="{028EBF3F-AD10-EC56-B6FB-7E169C25D7D9}"/>
                </a:ext>
                <a:ext uri="{C183D7F6-B498-43B3-948B-1728B52AA6E4}">
                  <adec:decorative xmlns:adec="http://schemas.microsoft.com/office/drawing/2017/decorative" val="1"/>
                </a:ext>
              </a:extLst>
            </p:cNvPr>
            <p:cNvSpPr/>
            <p:nvPr/>
          </p:nvSpPr>
          <p:spPr>
            <a:xfrm>
              <a:off x="2813500" y="9427292"/>
              <a:ext cx="1028512" cy="291357"/>
            </a:xfrm>
            <a:custGeom>
              <a:avLst/>
              <a:gdLst>
                <a:gd name="connsiteX0" fmla="*/ 884604 w 1028512"/>
                <a:gd name="connsiteY0" fmla="*/ 0 h 291357"/>
                <a:gd name="connsiteX1" fmla="*/ 143908 w 1028512"/>
                <a:gd name="connsiteY1" fmla="*/ 0 h 291357"/>
                <a:gd name="connsiteX2" fmla="*/ 0 w 1028512"/>
                <a:gd name="connsiteY2" fmla="*/ 143908 h 291357"/>
                <a:gd name="connsiteX3" fmla="*/ 0 w 1028512"/>
                <a:gd name="connsiteY3" fmla="*/ 147450 h 291357"/>
                <a:gd name="connsiteX4" fmla="*/ 143908 w 1028512"/>
                <a:gd name="connsiteY4" fmla="*/ 291357 h 291357"/>
                <a:gd name="connsiteX5" fmla="*/ 884604 w 1028512"/>
                <a:gd name="connsiteY5" fmla="*/ 291357 h 291357"/>
                <a:gd name="connsiteX6" fmla="*/ 1028512 w 1028512"/>
                <a:gd name="connsiteY6" fmla="*/ 147450 h 291357"/>
                <a:gd name="connsiteX7" fmla="*/ 1028512 w 1028512"/>
                <a:gd name="connsiteY7" fmla="*/ 143908 h 291357"/>
                <a:gd name="connsiteX8" fmla="*/ 884604 w 1028512"/>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7">
                  <a:moveTo>
                    <a:pt x="884604" y="0"/>
                  </a:moveTo>
                  <a:lnTo>
                    <a:pt x="143908" y="0"/>
                  </a:lnTo>
                  <a:cubicBezTo>
                    <a:pt x="64436" y="0"/>
                    <a:pt x="0" y="64436"/>
                    <a:pt x="0" y="143908"/>
                  </a:cubicBezTo>
                  <a:lnTo>
                    <a:pt x="0" y="147450"/>
                  </a:lnTo>
                  <a:cubicBezTo>
                    <a:pt x="0" y="226922"/>
                    <a:pt x="64436" y="291357"/>
                    <a:pt x="143908" y="291357"/>
                  </a:cubicBezTo>
                  <a:lnTo>
                    <a:pt x="884604" y="291357"/>
                  </a:lnTo>
                  <a:cubicBezTo>
                    <a:pt x="964091" y="291357"/>
                    <a:pt x="1028512" y="226922"/>
                    <a:pt x="1028512" y="147450"/>
                  </a:cubicBezTo>
                  <a:lnTo>
                    <a:pt x="1028512" y="143908"/>
                  </a:lnTo>
                  <a:cubicBezTo>
                    <a:pt x="1028512" y="64436"/>
                    <a:pt x="964091" y="0"/>
                    <a:pt x="884604" y="0"/>
                  </a:cubicBezTo>
                  <a:close/>
                </a:path>
              </a:pathLst>
            </a:custGeom>
            <a:grpFill/>
            <a:ln w="360" cap="flat">
              <a:noFill/>
              <a:prstDash val="solid"/>
              <a:miter/>
            </a:ln>
          </p:spPr>
          <p:txBody>
            <a:bodyPr rtlCol="0" anchor="ctr"/>
            <a:lstStyle/>
            <a:p>
              <a:endParaRPr lang="fi-FI" sz="900"/>
            </a:p>
          </p:txBody>
        </p:sp>
        <p:sp>
          <p:nvSpPr>
            <p:cNvPr id="52" name="Vapaamuotoinen: Muoto 51">
              <a:extLst>
                <a:ext uri="{FF2B5EF4-FFF2-40B4-BE49-F238E27FC236}">
                  <a16:creationId xmlns:a16="http://schemas.microsoft.com/office/drawing/2014/main" id="{C6C9C5B6-D21F-2FFC-3A60-09254418DD74}"/>
                </a:ext>
                <a:ext uri="{C183D7F6-B498-43B3-948B-1728B52AA6E4}">
                  <adec:decorative xmlns:adec="http://schemas.microsoft.com/office/drawing/2017/decorative" val="1"/>
                </a:ext>
              </a:extLst>
            </p:cNvPr>
            <p:cNvSpPr/>
            <p:nvPr/>
          </p:nvSpPr>
          <p:spPr>
            <a:xfrm>
              <a:off x="1796560" y="9973988"/>
              <a:ext cx="906262" cy="291358"/>
            </a:xfrm>
            <a:custGeom>
              <a:avLst/>
              <a:gdLst>
                <a:gd name="connsiteX0" fmla="*/ 760578 w 906262"/>
                <a:gd name="connsiteY0" fmla="*/ 0 h 291358"/>
                <a:gd name="connsiteX1" fmla="*/ 147967 w 906262"/>
                <a:gd name="connsiteY1" fmla="*/ 0 h 291358"/>
                <a:gd name="connsiteX2" fmla="*/ 4469 w 906262"/>
                <a:gd name="connsiteY2" fmla="*/ 109149 h 291358"/>
                <a:gd name="connsiteX3" fmla="*/ 145681 w 906262"/>
                <a:gd name="connsiteY3" fmla="*/ 291358 h 291358"/>
                <a:gd name="connsiteX4" fmla="*/ 758306 w 906262"/>
                <a:gd name="connsiteY4" fmla="*/ 291358 h 291358"/>
                <a:gd name="connsiteX5" fmla="*/ 901794 w 906262"/>
                <a:gd name="connsiteY5" fmla="*/ 182220 h 291358"/>
                <a:gd name="connsiteX6" fmla="*/ 760578 w 90626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2" h="291358">
                  <a:moveTo>
                    <a:pt x="760578" y="0"/>
                  </a:moveTo>
                  <a:lnTo>
                    <a:pt x="147967" y="0"/>
                  </a:lnTo>
                  <a:cubicBezTo>
                    <a:pt x="81043" y="0"/>
                    <a:pt x="20379" y="44141"/>
                    <a:pt x="4469" y="109149"/>
                  </a:cubicBezTo>
                  <a:cubicBezTo>
                    <a:pt x="-19038" y="205205"/>
                    <a:pt x="53447" y="291358"/>
                    <a:pt x="145681" y="291358"/>
                  </a:cubicBezTo>
                  <a:lnTo>
                    <a:pt x="758306" y="291358"/>
                  </a:lnTo>
                  <a:cubicBezTo>
                    <a:pt x="825219" y="291358"/>
                    <a:pt x="885883" y="247214"/>
                    <a:pt x="901794" y="182220"/>
                  </a:cubicBezTo>
                  <a:cubicBezTo>
                    <a:pt x="925300" y="86150"/>
                    <a:pt x="852815" y="0"/>
                    <a:pt x="760578" y="0"/>
                  </a:cubicBezTo>
                  <a:close/>
                </a:path>
              </a:pathLst>
            </a:custGeom>
            <a:grpFill/>
            <a:ln w="360" cap="flat">
              <a:noFill/>
              <a:prstDash val="solid"/>
              <a:miter/>
            </a:ln>
          </p:spPr>
          <p:txBody>
            <a:bodyPr rtlCol="0" anchor="ctr"/>
            <a:lstStyle/>
            <a:p>
              <a:endParaRPr lang="fi-FI" sz="900"/>
            </a:p>
          </p:txBody>
        </p:sp>
        <p:sp>
          <p:nvSpPr>
            <p:cNvPr id="53" name="Vapaamuotoinen: Muoto 52">
              <a:extLst>
                <a:ext uri="{FF2B5EF4-FFF2-40B4-BE49-F238E27FC236}">
                  <a16:creationId xmlns:a16="http://schemas.microsoft.com/office/drawing/2014/main" id="{D3BB4FAD-4711-2FA5-A64D-6F457CDF4D32}"/>
                </a:ext>
                <a:ext uri="{C183D7F6-B498-43B3-948B-1728B52AA6E4}">
                  <adec:decorative xmlns:adec="http://schemas.microsoft.com/office/drawing/2017/decorative" val="1"/>
                </a:ext>
              </a:extLst>
            </p:cNvPr>
            <p:cNvSpPr/>
            <p:nvPr/>
          </p:nvSpPr>
          <p:spPr>
            <a:xfrm>
              <a:off x="2049143" y="10524644"/>
              <a:ext cx="1509055" cy="291358"/>
            </a:xfrm>
            <a:custGeom>
              <a:avLst/>
              <a:gdLst>
                <a:gd name="connsiteX0" fmla="*/ 145684 w 1509055"/>
                <a:gd name="connsiteY0" fmla="*/ 291358 h 291358"/>
                <a:gd name="connsiteX1" fmla="*/ 1361090 w 1509055"/>
                <a:gd name="connsiteY1" fmla="*/ 291358 h 291358"/>
                <a:gd name="connsiteX2" fmla="*/ 1504592 w 1509055"/>
                <a:gd name="connsiteY2" fmla="*/ 182221 h 291358"/>
                <a:gd name="connsiteX3" fmla="*/ 1363376 w 1509055"/>
                <a:gd name="connsiteY3" fmla="*/ 0 h 291358"/>
                <a:gd name="connsiteX4" fmla="*/ 147970 w 1509055"/>
                <a:gd name="connsiteY4" fmla="*/ 0 h 291358"/>
                <a:gd name="connsiteX5" fmla="*/ 4468 w 1509055"/>
                <a:gd name="connsiteY5" fmla="*/ 109149 h 291358"/>
                <a:gd name="connsiteX6" fmla="*/ 145684 w 1509055"/>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5" h="291358">
                  <a:moveTo>
                    <a:pt x="145684" y="291358"/>
                  </a:moveTo>
                  <a:lnTo>
                    <a:pt x="1361090" y="291358"/>
                  </a:lnTo>
                  <a:cubicBezTo>
                    <a:pt x="1428013" y="291358"/>
                    <a:pt x="1488681" y="247214"/>
                    <a:pt x="1504592" y="182221"/>
                  </a:cubicBezTo>
                  <a:cubicBezTo>
                    <a:pt x="1528084" y="86139"/>
                    <a:pt x="1455609" y="0"/>
                    <a:pt x="1363376" y="0"/>
                  </a:cubicBezTo>
                  <a:lnTo>
                    <a:pt x="147970" y="0"/>
                  </a:lnTo>
                  <a:cubicBezTo>
                    <a:pt x="81047" y="0"/>
                    <a:pt x="20379" y="44141"/>
                    <a:pt x="4468" y="109149"/>
                  </a:cubicBezTo>
                  <a:cubicBezTo>
                    <a:pt x="-19038" y="205205"/>
                    <a:pt x="53451" y="291358"/>
                    <a:pt x="145684" y="291358"/>
                  </a:cubicBezTo>
                  <a:close/>
                </a:path>
              </a:pathLst>
            </a:custGeom>
            <a:grpFill/>
            <a:ln w="360" cap="flat">
              <a:noFill/>
              <a:prstDash val="solid"/>
              <a:miter/>
            </a:ln>
          </p:spPr>
          <p:txBody>
            <a:bodyPr rtlCol="0" anchor="ctr"/>
            <a:lstStyle/>
            <a:p>
              <a:endParaRPr lang="fi-FI" sz="900"/>
            </a:p>
          </p:txBody>
        </p:sp>
        <p:sp>
          <p:nvSpPr>
            <p:cNvPr id="54" name="Vapaamuotoinen: Muoto 53">
              <a:extLst>
                <a:ext uri="{FF2B5EF4-FFF2-40B4-BE49-F238E27FC236}">
                  <a16:creationId xmlns:a16="http://schemas.microsoft.com/office/drawing/2014/main" id="{3428A09C-27C9-38BA-5D62-B9B2366A5C7A}"/>
                </a:ext>
                <a:ext uri="{C183D7F6-B498-43B3-948B-1728B52AA6E4}">
                  <adec:decorative xmlns:adec="http://schemas.microsoft.com/office/drawing/2017/decorative" val="1"/>
                </a:ext>
              </a:extLst>
            </p:cNvPr>
            <p:cNvSpPr/>
            <p:nvPr/>
          </p:nvSpPr>
          <p:spPr>
            <a:xfrm>
              <a:off x="1412060" y="11078300"/>
              <a:ext cx="1122581" cy="291357"/>
            </a:xfrm>
            <a:custGeom>
              <a:avLst/>
              <a:gdLst>
                <a:gd name="connsiteX0" fmla="*/ 976900 w 1122581"/>
                <a:gd name="connsiteY0" fmla="*/ 0 h 291357"/>
                <a:gd name="connsiteX1" fmla="*/ 147960 w 1122581"/>
                <a:gd name="connsiteY1" fmla="*/ 0 h 291357"/>
                <a:gd name="connsiteX2" fmla="*/ 4469 w 1122581"/>
                <a:gd name="connsiteY2" fmla="*/ 109148 h 291357"/>
                <a:gd name="connsiteX3" fmla="*/ 145674 w 1122581"/>
                <a:gd name="connsiteY3" fmla="*/ 291357 h 291357"/>
                <a:gd name="connsiteX4" fmla="*/ 974614 w 1122581"/>
                <a:gd name="connsiteY4" fmla="*/ 291357 h 291357"/>
                <a:gd name="connsiteX5" fmla="*/ 1118116 w 1122581"/>
                <a:gd name="connsiteY5" fmla="*/ 182220 h 291357"/>
                <a:gd name="connsiteX6" fmla="*/ 976900 w 1122581"/>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1" h="291357">
                  <a:moveTo>
                    <a:pt x="976900" y="0"/>
                  </a:moveTo>
                  <a:lnTo>
                    <a:pt x="147960" y="0"/>
                  </a:lnTo>
                  <a:cubicBezTo>
                    <a:pt x="81033" y="0"/>
                    <a:pt x="20369" y="44140"/>
                    <a:pt x="4469" y="109148"/>
                  </a:cubicBezTo>
                  <a:cubicBezTo>
                    <a:pt x="-19038" y="205219"/>
                    <a:pt x="53437" y="291357"/>
                    <a:pt x="145674" y="291357"/>
                  </a:cubicBezTo>
                  <a:lnTo>
                    <a:pt x="974614" y="291357"/>
                  </a:lnTo>
                  <a:cubicBezTo>
                    <a:pt x="1041542" y="291357"/>
                    <a:pt x="1102205" y="247214"/>
                    <a:pt x="1118116" y="182220"/>
                  </a:cubicBezTo>
                  <a:cubicBezTo>
                    <a:pt x="1141612" y="86150"/>
                    <a:pt x="1069137" y="0"/>
                    <a:pt x="976900" y="0"/>
                  </a:cubicBezTo>
                  <a:close/>
                </a:path>
              </a:pathLst>
            </a:custGeom>
            <a:grpFill/>
            <a:ln w="360" cap="flat">
              <a:noFill/>
              <a:prstDash val="solid"/>
              <a:miter/>
            </a:ln>
          </p:spPr>
          <p:txBody>
            <a:bodyPr rtlCol="0" anchor="ctr"/>
            <a:lstStyle/>
            <a:p>
              <a:endParaRPr lang="fi-FI" sz="900"/>
            </a:p>
          </p:txBody>
        </p:sp>
        <p:sp>
          <p:nvSpPr>
            <p:cNvPr id="55" name="Vapaamuotoinen: Muoto 54">
              <a:extLst>
                <a:ext uri="{FF2B5EF4-FFF2-40B4-BE49-F238E27FC236}">
                  <a16:creationId xmlns:a16="http://schemas.microsoft.com/office/drawing/2014/main" id="{B38C7F4D-EAE7-D827-D07B-20082D70DA31}"/>
                </a:ext>
                <a:ext uri="{C183D7F6-B498-43B3-948B-1728B52AA6E4}">
                  <adec:decorative xmlns:adec="http://schemas.microsoft.com/office/drawing/2017/decorative" val="1"/>
                </a:ext>
              </a:extLst>
            </p:cNvPr>
            <p:cNvSpPr/>
            <p:nvPr/>
          </p:nvSpPr>
          <p:spPr>
            <a:xfrm>
              <a:off x="6049518" y="9427292"/>
              <a:ext cx="901644" cy="291357"/>
            </a:xfrm>
            <a:custGeom>
              <a:avLst/>
              <a:gdLst>
                <a:gd name="connsiteX0" fmla="*/ 757740 w 901644"/>
                <a:gd name="connsiteY0" fmla="*/ 0 h 291357"/>
                <a:gd name="connsiteX1" fmla="*/ 143908 w 901644"/>
                <a:gd name="connsiteY1" fmla="*/ 0 h 291357"/>
                <a:gd name="connsiteX2" fmla="*/ 0 w 901644"/>
                <a:gd name="connsiteY2" fmla="*/ 143908 h 291357"/>
                <a:gd name="connsiteX3" fmla="*/ 0 w 901644"/>
                <a:gd name="connsiteY3" fmla="*/ 147450 h 291357"/>
                <a:gd name="connsiteX4" fmla="*/ 143908 w 901644"/>
                <a:gd name="connsiteY4" fmla="*/ 291357 h 291357"/>
                <a:gd name="connsiteX5" fmla="*/ 757740 w 901644"/>
                <a:gd name="connsiteY5" fmla="*/ 291357 h 291357"/>
                <a:gd name="connsiteX6" fmla="*/ 901645 w 901644"/>
                <a:gd name="connsiteY6" fmla="*/ 147450 h 291357"/>
                <a:gd name="connsiteX7" fmla="*/ 901645 w 901644"/>
                <a:gd name="connsiteY7" fmla="*/ 143908 h 291357"/>
                <a:gd name="connsiteX8" fmla="*/ 757740 w 901644"/>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4" h="291357">
                  <a:moveTo>
                    <a:pt x="757740" y="0"/>
                  </a:moveTo>
                  <a:lnTo>
                    <a:pt x="143908" y="0"/>
                  </a:lnTo>
                  <a:cubicBezTo>
                    <a:pt x="64421" y="0"/>
                    <a:pt x="0" y="64436"/>
                    <a:pt x="0" y="143908"/>
                  </a:cubicBezTo>
                  <a:lnTo>
                    <a:pt x="0" y="147450"/>
                  </a:lnTo>
                  <a:cubicBezTo>
                    <a:pt x="0" y="226922"/>
                    <a:pt x="64421" y="291357"/>
                    <a:pt x="143908" y="291357"/>
                  </a:cubicBezTo>
                  <a:lnTo>
                    <a:pt x="757740" y="291357"/>
                  </a:lnTo>
                  <a:cubicBezTo>
                    <a:pt x="837223" y="291357"/>
                    <a:pt x="901645" y="226922"/>
                    <a:pt x="901645" y="147450"/>
                  </a:cubicBezTo>
                  <a:lnTo>
                    <a:pt x="901645" y="143908"/>
                  </a:lnTo>
                  <a:cubicBezTo>
                    <a:pt x="901645" y="64436"/>
                    <a:pt x="837223" y="0"/>
                    <a:pt x="757740" y="0"/>
                  </a:cubicBezTo>
                  <a:close/>
                </a:path>
              </a:pathLst>
            </a:custGeom>
            <a:grpFill/>
            <a:ln w="360" cap="flat">
              <a:noFill/>
              <a:prstDash val="solid"/>
              <a:miter/>
            </a:ln>
          </p:spPr>
          <p:txBody>
            <a:bodyPr rtlCol="0" anchor="ctr"/>
            <a:lstStyle/>
            <a:p>
              <a:endParaRPr lang="fi-FI" sz="900"/>
            </a:p>
          </p:txBody>
        </p:sp>
        <p:sp>
          <p:nvSpPr>
            <p:cNvPr id="56" name="Vapaamuotoinen: Muoto 55">
              <a:extLst>
                <a:ext uri="{FF2B5EF4-FFF2-40B4-BE49-F238E27FC236}">
                  <a16:creationId xmlns:a16="http://schemas.microsoft.com/office/drawing/2014/main" id="{98C010F2-42DC-AC34-4AD1-24206D2729C0}"/>
                </a:ext>
                <a:ext uri="{C183D7F6-B498-43B3-948B-1728B52AA6E4}">
                  <adec:decorative xmlns:adec="http://schemas.microsoft.com/office/drawing/2017/decorative" val="1"/>
                </a:ext>
              </a:extLst>
            </p:cNvPr>
            <p:cNvSpPr/>
            <p:nvPr/>
          </p:nvSpPr>
          <p:spPr>
            <a:xfrm>
              <a:off x="4358176" y="9427292"/>
              <a:ext cx="917198" cy="291357"/>
            </a:xfrm>
            <a:custGeom>
              <a:avLst/>
              <a:gdLst>
                <a:gd name="connsiteX0" fmla="*/ 771514 w 917198"/>
                <a:gd name="connsiteY0" fmla="*/ 0 h 291357"/>
                <a:gd name="connsiteX1" fmla="*/ 147971 w 917198"/>
                <a:gd name="connsiteY1" fmla="*/ 0 h 291357"/>
                <a:gd name="connsiteX2" fmla="*/ 4469 w 917198"/>
                <a:gd name="connsiteY2" fmla="*/ 109152 h 291357"/>
                <a:gd name="connsiteX3" fmla="*/ 145685 w 917198"/>
                <a:gd name="connsiteY3" fmla="*/ 291357 h 291357"/>
                <a:gd name="connsiteX4" fmla="*/ 769229 w 917198"/>
                <a:gd name="connsiteY4" fmla="*/ 291357 h 291357"/>
                <a:gd name="connsiteX5" fmla="*/ 912730 w 917198"/>
                <a:gd name="connsiteY5" fmla="*/ 182220 h 291357"/>
                <a:gd name="connsiteX6" fmla="*/ 771514 w 91719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7">
                  <a:moveTo>
                    <a:pt x="771514" y="0"/>
                  </a:moveTo>
                  <a:lnTo>
                    <a:pt x="147971" y="0"/>
                  </a:lnTo>
                  <a:cubicBezTo>
                    <a:pt x="81047" y="0"/>
                    <a:pt x="20380" y="44144"/>
                    <a:pt x="4469" y="109152"/>
                  </a:cubicBezTo>
                  <a:cubicBezTo>
                    <a:pt x="-19038" y="205208"/>
                    <a:pt x="53437" y="291357"/>
                    <a:pt x="145685" y="291357"/>
                  </a:cubicBezTo>
                  <a:lnTo>
                    <a:pt x="769229" y="291357"/>
                  </a:lnTo>
                  <a:cubicBezTo>
                    <a:pt x="836156" y="291357"/>
                    <a:pt x="896819" y="247217"/>
                    <a:pt x="912730" y="182220"/>
                  </a:cubicBezTo>
                  <a:cubicBezTo>
                    <a:pt x="936237" y="86153"/>
                    <a:pt x="863752" y="0"/>
                    <a:pt x="771514" y="0"/>
                  </a:cubicBezTo>
                  <a:close/>
                </a:path>
              </a:pathLst>
            </a:custGeom>
            <a:grpFill/>
            <a:ln w="360" cap="flat">
              <a:noFill/>
              <a:prstDash val="solid"/>
              <a:miter/>
            </a:ln>
          </p:spPr>
          <p:txBody>
            <a:bodyPr rtlCol="0" anchor="ctr"/>
            <a:lstStyle/>
            <a:p>
              <a:endParaRPr lang="fi-FI" sz="900"/>
            </a:p>
          </p:txBody>
        </p:sp>
        <p:sp>
          <p:nvSpPr>
            <p:cNvPr id="57" name="Vapaamuotoinen: Muoto 56">
              <a:extLst>
                <a:ext uri="{FF2B5EF4-FFF2-40B4-BE49-F238E27FC236}">
                  <a16:creationId xmlns:a16="http://schemas.microsoft.com/office/drawing/2014/main" id="{7B833999-9502-C5CA-131B-5AC19EE36F8A}"/>
                </a:ext>
                <a:ext uri="{C183D7F6-B498-43B3-948B-1728B52AA6E4}">
                  <adec:decorative xmlns:adec="http://schemas.microsoft.com/office/drawing/2017/decorative" val="1"/>
                </a:ext>
              </a:extLst>
            </p:cNvPr>
            <p:cNvSpPr/>
            <p:nvPr/>
          </p:nvSpPr>
          <p:spPr>
            <a:xfrm>
              <a:off x="3514164" y="9973988"/>
              <a:ext cx="1286212" cy="291358"/>
            </a:xfrm>
            <a:custGeom>
              <a:avLst/>
              <a:gdLst>
                <a:gd name="connsiteX0" fmla="*/ 1140528 w 1286212"/>
                <a:gd name="connsiteY0" fmla="*/ 0 h 291358"/>
                <a:gd name="connsiteX1" fmla="*/ 147956 w 1286212"/>
                <a:gd name="connsiteY1" fmla="*/ 0 h 291358"/>
                <a:gd name="connsiteX2" fmla="*/ 4469 w 1286212"/>
                <a:gd name="connsiteY2" fmla="*/ 109149 h 291358"/>
                <a:gd name="connsiteX3" fmla="*/ 145671 w 1286212"/>
                <a:gd name="connsiteY3" fmla="*/ 291358 h 291358"/>
                <a:gd name="connsiteX4" fmla="*/ 1138242 w 1286212"/>
                <a:gd name="connsiteY4" fmla="*/ 291358 h 291358"/>
                <a:gd name="connsiteX5" fmla="*/ 1281744 w 1286212"/>
                <a:gd name="connsiteY5" fmla="*/ 182220 h 291358"/>
                <a:gd name="connsiteX6" fmla="*/ 1140528 w 128621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2" h="291358">
                  <a:moveTo>
                    <a:pt x="1140528" y="0"/>
                  </a:moveTo>
                  <a:lnTo>
                    <a:pt x="147956" y="0"/>
                  </a:lnTo>
                  <a:cubicBezTo>
                    <a:pt x="81033" y="0"/>
                    <a:pt x="20366" y="44141"/>
                    <a:pt x="4469" y="109149"/>
                  </a:cubicBezTo>
                  <a:cubicBezTo>
                    <a:pt x="-19038" y="205205"/>
                    <a:pt x="53437" y="291358"/>
                    <a:pt x="145671" y="291358"/>
                  </a:cubicBezTo>
                  <a:lnTo>
                    <a:pt x="1138242" y="291358"/>
                  </a:lnTo>
                  <a:cubicBezTo>
                    <a:pt x="1205170" y="291358"/>
                    <a:pt x="1265833" y="247214"/>
                    <a:pt x="1281744" y="182220"/>
                  </a:cubicBezTo>
                  <a:cubicBezTo>
                    <a:pt x="1305251" y="86150"/>
                    <a:pt x="1232762" y="0"/>
                    <a:pt x="1140528" y="0"/>
                  </a:cubicBezTo>
                  <a:close/>
                </a:path>
              </a:pathLst>
            </a:custGeom>
            <a:grpFill/>
            <a:ln w="360" cap="flat">
              <a:noFill/>
              <a:prstDash val="solid"/>
              <a:miter/>
            </a:ln>
          </p:spPr>
          <p:txBody>
            <a:bodyPr rtlCol="0" anchor="ctr"/>
            <a:lstStyle/>
            <a:p>
              <a:endParaRPr lang="fi-FI" sz="900"/>
            </a:p>
          </p:txBody>
        </p:sp>
        <p:sp>
          <p:nvSpPr>
            <p:cNvPr id="58" name="Vapaamuotoinen: Muoto 57">
              <a:extLst>
                <a:ext uri="{FF2B5EF4-FFF2-40B4-BE49-F238E27FC236}">
                  <a16:creationId xmlns:a16="http://schemas.microsoft.com/office/drawing/2014/main" id="{632C7E49-200A-967E-E8B9-F47B91AD0832}"/>
                </a:ext>
                <a:ext uri="{C183D7F6-B498-43B3-948B-1728B52AA6E4}">
                  <adec:decorative xmlns:adec="http://schemas.microsoft.com/office/drawing/2017/decorative" val="1"/>
                </a:ext>
              </a:extLst>
            </p:cNvPr>
            <p:cNvSpPr/>
            <p:nvPr/>
          </p:nvSpPr>
          <p:spPr>
            <a:xfrm>
              <a:off x="4012972" y="10524644"/>
              <a:ext cx="987070" cy="291358"/>
            </a:xfrm>
            <a:custGeom>
              <a:avLst/>
              <a:gdLst>
                <a:gd name="connsiteX0" fmla="*/ 145684 w 987070"/>
                <a:gd name="connsiteY0" fmla="*/ 291358 h 291358"/>
                <a:gd name="connsiteX1" fmla="*/ 839114 w 987070"/>
                <a:gd name="connsiteY1" fmla="*/ 291358 h 291358"/>
                <a:gd name="connsiteX2" fmla="*/ 982601 w 987070"/>
                <a:gd name="connsiteY2" fmla="*/ 182221 h 291358"/>
                <a:gd name="connsiteX3" fmla="*/ 841385 w 987070"/>
                <a:gd name="connsiteY3" fmla="*/ 0 h 291358"/>
                <a:gd name="connsiteX4" fmla="*/ 147959 w 987070"/>
                <a:gd name="connsiteY4" fmla="*/ 0 h 291358"/>
                <a:gd name="connsiteX5" fmla="*/ 4468 w 987070"/>
                <a:gd name="connsiteY5" fmla="*/ 109149 h 291358"/>
                <a:gd name="connsiteX6" fmla="*/ 145684 w 987070"/>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0" h="291358">
                  <a:moveTo>
                    <a:pt x="145684" y="291358"/>
                  </a:moveTo>
                  <a:lnTo>
                    <a:pt x="839114" y="291358"/>
                  </a:lnTo>
                  <a:cubicBezTo>
                    <a:pt x="906038" y="291358"/>
                    <a:pt x="966701" y="247214"/>
                    <a:pt x="982601" y="182221"/>
                  </a:cubicBezTo>
                  <a:cubicBezTo>
                    <a:pt x="1006108" y="86139"/>
                    <a:pt x="933634" y="0"/>
                    <a:pt x="841385" y="0"/>
                  </a:cubicBezTo>
                  <a:lnTo>
                    <a:pt x="147959" y="0"/>
                  </a:lnTo>
                  <a:cubicBezTo>
                    <a:pt x="81046" y="0"/>
                    <a:pt x="20383" y="44141"/>
                    <a:pt x="4468" y="109149"/>
                  </a:cubicBezTo>
                  <a:cubicBezTo>
                    <a:pt x="-19038" y="205205"/>
                    <a:pt x="53450" y="291358"/>
                    <a:pt x="145684" y="291358"/>
                  </a:cubicBezTo>
                  <a:close/>
                </a:path>
              </a:pathLst>
            </a:custGeom>
            <a:grpFill/>
            <a:ln w="360" cap="flat">
              <a:noFill/>
              <a:prstDash val="solid"/>
              <a:miter/>
            </a:ln>
          </p:spPr>
          <p:txBody>
            <a:bodyPr rtlCol="0" anchor="ctr"/>
            <a:lstStyle/>
            <a:p>
              <a:endParaRPr lang="fi-FI" sz="900"/>
            </a:p>
          </p:txBody>
        </p:sp>
        <p:sp>
          <p:nvSpPr>
            <p:cNvPr id="59" name="Vapaamuotoinen: Muoto 58">
              <a:extLst>
                <a:ext uri="{FF2B5EF4-FFF2-40B4-BE49-F238E27FC236}">
                  <a16:creationId xmlns:a16="http://schemas.microsoft.com/office/drawing/2014/main" id="{D4AB14EE-AAE9-8D36-1843-D2D3E4B11F7E}"/>
                </a:ext>
                <a:ext uri="{C183D7F6-B498-43B3-948B-1728B52AA6E4}">
                  <adec:decorative xmlns:adec="http://schemas.microsoft.com/office/drawing/2017/decorative" val="1"/>
                </a:ext>
              </a:extLst>
            </p:cNvPr>
            <p:cNvSpPr/>
            <p:nvPr/>
          </p:nvSpPr>
          <p:spPr>
            <a:xfrm>
              <a:off x="4796073" y="11078300"/>
              <a:ext cx="726305" cy="291357"/>
            </a:xfrm>
            <a:custGeom>
              <a:avLst/>
              <a:gdLst>
                <a:gd name="connsiteX0" fmla="*/ 580621 w 726305"/>
                <a:gd name="connsiteY0" fmla="*/ 0 h 291357"/>
                <a:gd name="connsiteX1" fmla="*/ 147970 w 726305"/>
                <a:gd name="connsiteY1" fmla="*/ 0 h 291357"/>
                <a:gd name="connsiteX2" fmla="*/ 4468 w 726305"/>
                <a:gd name="connsiteY2" fmla="*/ 109148 h 291357"/>
                <a:gd name="connsiteX3" fmla="*/ 145684 w 726305"/>
                <a:gd name="connsiteY3" fmla="*/ 291357 h 291357"/>
                <a:gd name="connsiteX4" fmla="*/ 578335 w 726305"/>
                <a:gd name="connsiteY4" fmla="*/ 291357 h 291357"/>
                <a:gd name="connsiteX5" fmla="*/ 721837 w 726305"/>
                <a:gd name="connsiteY5" fmla="*/ 182220 h 291357"/>
                <a:gd name="connsiteX6" fmla="*/ 580621 w 72630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5" h="291357">
                  <a:moveTo>
                    <a:pt x="580621" y="0"/>
                  </a:moveTo>
                  <a:lnTo>
                    <a:pt x="147970" y="0"/>
                  </a:lnTo>
                  <a:cubicBezTo>
                    <a:pt x="81043" y="0"/>
                    <a:pt x="20379" y="44140"/>
                    <a:pt x="4468" y="109148"/>
                  </a:cubicBezTo>
                  <a:cubicBezTo>
                    <a:pt x="-19038" y="205219"/>
                    <a:pt x="53451" y="291357"/>
                    <a:pt x="145684" y="291357"/>
                  </a:cubicBezTo>
                  <a:lnTo>
                    <a:pt x="578335" y="291357"/>
                  </a:lnTo>
                  <a:cubicBezTo>
                    <a:pt x="645259" y="291357"/>
                    <a:pt x="705922" y="247214"/>
                    <a:pt x="721837" y="182220"/>
                  </a:cubicBezTo>
                  <a:cubicBezTo>
                    <a:pt x="745344" y="86150"/>
                    <a:pt x="672855" y="0"/>
                    <a:pt x="580621" y="0"/>
                  </a:cubicBezTo>
                  <a:close/>
                </a:path>
              </a:pathLst>
            </a:custGeom>
            <a:grpFill/>
            <a:ln w="360" cap="flat">
              <a:noFill/>
              <a:prstDash val="solid"/>
              <a:miter/>
            </a:ln>
          </p:spPr>
          <p:txBody>
            <a:bodyPr rtlCol="0" anchor="ctr"/>
            <a:lstStyle/>
            <a:p>
              <a:endParaRPr lang="fi-FI" sz="900"/>
            </a:p>
          </p:txBody>
        </p:sp>
        <p:sp>
          <p:nvSpPr>
            <p:cNvPr id="60" name="Vapaamuotoinen: Muoto 59">
              <a:extLst>
                <a:ext uri="{FF2B5EF4-FFF2-40B4-BE49-F238E27FC236}">
                  <a16:creationId xmlns:a16="http://schemas.microsoft.com/office/drawing/2014/main" id="{166B8156-4F09-32A9-298E-26FC5D3EADDA}"/>
                </a:ext>
                <a:ext uri="{C183D7F6-B498-43B3-948B-1728B52AA6E4}">
                  <adec:decorative xmlns:adec="http://schemas.microsoft.com/office/drawing/2017/decorative" val="1"/>
                </a:ext>
              </a:extLst>
            </p:cNvPr>
            <p:cNvSpPr/>
            <p:nvPr/>
          </p:nvSpPr>
          <p:spPr>
            <a:xfrm>
              <a:off x="3211732" y="11078303"/>
              <a:ext cx="571449" cy="291358"/>
            </a:xfrm>
            <a:custGeom>
              <a:avLst/>
              <a:gdLst>
                <a:gd name="connsiteX0" fmla="*/ 145684 w 571449"/>
                <a:gd name="connsiteY0" fmla="*/ 291358 h 291358"/>
                <a:gd name="connsiteX1" fmla="*/ 423480 w 571449"/>
                <a:gd name="connsiteY1" fmla="*/ 291358 h 291358"/>
                <a:gd name="connsiteX2" fmla="*/ 566981 w 571449"/>
                <a:gd name="connsiteY2" fmla="*/ 182206 h 291358"/>
                <a:gd name="connsiteX3" fmla="*/ 425765 w 571449"/>
                <a:gd name="connsiteY3" fmla="*/ 0 h 291358"/>
                <a:gd name="connsiteX4" fmla="*/ 147970 w 571449"/>
                <a:gd name="connsiteY4" fmla="*/ 0 h 291358"/>
                <a:gd name="connsiteX5" fmla="*/ 4468 w 571449"/>
                <a:gd name="connsiteY5" fmla="*/ 109138 h 291358"/>
                <a:gd name="connsiteX6" fmla="*/ 145684 w 571449"/>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8">
                  <a:moveTo>
                    <a:pt x="145684" y="291358"/>
                  </a:moveTo>
                  <a:lnTo>
                    <a:pt x="423480" y="291358"/>
                  </a:lnTo>
                  <a:cubicBezTo>
                    <a:pt x="490403" y="291358"/>
                    <a:pt x="551067" y="247214"/>
                    <a:pt x="566981" y="182206"/>
                  </a:cubicBezTo>
                  <a:cubicBezTo>
                    <a:pt x="590488" y="86138"/>
                    <a:pt x="517999" y="0"/>
                    <a:pt x="425765" y="0"/>
                  </a:cubicBezTo>
                  <a:lnTo>
                    <a:pt x="147970" y="0"/>
                  </a:lnTo>
                  <a:cubicBezTo>
                    <a:pt x="81043" y="0"/>
                    <a:pt x="20380" y="44140"/>
                    <a:pt x="4468" y="109138"/>
                  </a:cubicBezTo>
                  <a:cubicBezTo>
                    <a:pt x="-19038" y="205205"/>
                    <a:pt x="53447" y="291358"/>
                    <a:pt x="145684" y="291358"/>
                  </a:cubicBezTo>
                  <a:close/>
                </a:path>
              </a:pathLst>
            </a:custGeom>
            <a:grpFill/>
            <a:ln w="360" cap="flat">
              <a:noFill/>
              <a:prstDash val="solid"/>
              <a:miter/>
            </a:ln>
          </p:spPr>
          <p:txBody>
            <a:bodyPr rtlCol="0" anchor="ctr"/>
            <a:lstStyle/>
            <a:p>
              <a:endParaRPr lang="fi-FI" sz="900"/>
            </a:p>
          </p:txBody>
        </p:sp>
        <p:sp>
          <p:nvSpPr>
            <p:cNvPr id="61" name="Vapaamuotoinen: Muoto 60">
              <a:extLst>
                <a:ext uri="{FF2B5EF4-FFF2-40B4-BE49-F238E27FC236}">
                  <a16:creationId xmlns:a16="http://schemas.microsoft.com/office/drawing/2014/main" id="{EA7D8223-9F30-D4AD-DD2B-82E39A5A0861}"/>
                </a:ext>
                <a:ext uri="{C183D7F6-B498-43B3-948B-1728B52AA6E4}">
                  <adec:decorative xmlns:adec="http://schemas.microsoft.com/office/drawing/2017/decorative" val="1"/>
                </a:ext>
              </a:extLst>
            </p:cNvPr>
            <p:cNvSpPr/>
            <p:nvPr/>
          </p:nvSpPr>
          <p:spPr>
            <a:xfrm>
              <a:off x="9382492" y="9973992"/>
              <a:ext cx="428646" cy="291358"/>
            </a:xfrm>
            <a:custGeom>
              <a:avLst/>
              <a:gdLst>
                <a:gd name="connsiteX0" fmla="*/ 145684 w 428646"/>
                <a:gd name="connsiteY0" fmla="*/ 291358 h 291358"/>
                <a:gd name="connsiteX1" fmla="*/ 280690 w 428646"/>
                <a:gd name="connsiteY1" fmla="*/ 291358 h 291358"/>
                <a:gd name="connsiteX2" fmla="*/ 424178 w 428646"/>
                <a:gd name="connsiteY2" fmla="*/ 182206 h 291358"/>
                <a:gd name="connsiteX3" fmla="*/ 282976 w 428646"/>
                <a:gd name="connsiteY3" fmla="*/ 0 h 291358"/>
                <a:gd name="connsiteX4" fmla="*/ 147959 w 428646"/>
                <a:gd name="connsiteY4" fmla="*/ 0 h 291358"/>
                <a:gd name="connsiteX5" fmla="*/ 4468 w 428646"/>
                <a:gd name="connsiteY5" fmla="*/ 109134 h 291358"/>
                <a:gd name="connsiteX6" fmla="*/ 145684 w 428646"/>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46" h="291358">
                  <a:moveTo>
                    <a:pt x="145684" y="291358"/>
                  </a:moveTo>
                  <a:lnTo>
                    <a:pt x="280690" y="291358"/>
                  </a:lnTo>
                  <a:cubicBezTo>
                    <a:pt x="347614" y="291358"/>
                    <a:pt x="408281" y="247214"/>
                    <a:pt x="424178" y="182206"/>
                  </a:cubicBezTo>
                  <a:cubicBezTo>
                    <a:pt x="447684" y="86139"/>
                    <a:pt x="375210" y="0"/>
                    <a:pt x="282976" y="0"/>
                  </a:cubicBezTo>
                  <a:lnTo>
                    <a:pt x="147959" y="0"/>
                  </a:lnTo>
                  <a:cubicBezTo>
                    <a:pt x="81046" y="0"/>
                    <a:pt x="20383" y="44129"/>
                    <a:pt x="4468" y="109134"/>
                  </a:cubicBezTo>
                  <a:cubicBezTo>
                    <a:pt x="-19038" y="205205"/>
                    <a:pt x="53450" y="291358"/>
                    <a:pt x="145684" y="291358"/>
                  </a:cubicBezTo>
                  <a:close/>
                </a:path>
              </a:pathLst>
            </a:custGeom>
            <a:grpFill/>
            <a:ln w="360" cap="flat">
              <a:noFill/>
              <a:prstDash val="solid"/>
              <a:miter/>
            </a:ln>
          </p:spPr>
          <p:txBody>
            <a:bodyPr rtlCol="0" anchor="ctr"/>
            <a:lstStyle/>
            <a:p>
              <a:endParaRPr lang="fi-FI" sz="900"/>
            </a:p>
          </p:txBody>
        </p:sp>
        <p:sp>
          <p:nvSpPr>
            <p:cNvPr id="62" name="Vapaamuotoinen: Muoto 61">
              <a:extLst>
                <a:ext uri="{FF2B5EF4-FFF2-40B4-BE49-F238E27FC236}">
                  <a16:creationId xmlns:a16="http://schemas.microsoft.com/office/drawing/2014/main" id="{F1717457-57FD-0088-57FE-11574614FE6D}"/>
                </a:ext>
                <a:ext uri="{C183D7F6-B498-43B3-948B-1728B52AA6E4}">
                  <adec:decorative xmlns:adec="http://schemas.microsoft.com/office/drawing/2017/decorative" val="1"/>
                </a:ext>
              </a:extLst>
            </p:cNvPr>
            <p:cNvSpPr/>
            <p:nvPr/>
          </p:nvSpPr>
          <p:spPr>
            <a:xfrm>
              <a:off x="8101800" y="10524641"/>
              <a:ext cx="718135" cy="291358"/>
            </a:xfrm>
            <a:custGeom>
              <a:avLst/>
              <a:gdLst>
                <a:gd name="connsiteX0" fmla="*/ 572454 w 718135"/>
                <a:gd name="connsiteY0" fmla="*/ 0 h 291358"/>
                <a:gd name="connsiteX1" fmla="*/ 147956 w 718135"/>
                <a:gd name="connsiteY1" fmla="*/ 0 h 291358"/>
                <a:gd name="connsiteX2" fmla="*/ 4469 w 718135"/>
                <a:gd name="connsiteY2" fmla="*/ 109149 h 291358"/>
                <a:gd name="connsiteX3" fmla="*/ 145685 w 718135"/>
                <a:gd name="connsiteY3" fmla="*/ 291358 h 291358"/>
                <a:gd name="connsiteX4" fmla="*/ 570168 w 718135"/>
                <a:gd name="connsiteY4" fmla="*/ 291358 h 291358"/>
                <a:gd name="connsiteX5" fmla="*/ 713670 w 718135"/>
                <a:gd name="connsiteY5" fmla="*/ 182221 h 291358"/>
                <a:gd name="connsiteX6" fmla="*/ 572454 w 7181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5" h="291358">
                  <a:moveTo>
                    <a:pt x="572454" y="0"/>
                  </a:moveTo>
                  <a:lnTo>
                    <a:pt x="147956" y="0"/>
                  </a:lnTo>
                  <a:cubicBezTo>
                    <a:pt x="81033" y="0"/>
                    <a:pt x="20369" y="44144"/>
                    <a:pt x="4469" y="109149"/>
                  </a:cubicBezTo>
                  <a:cubicBezTo>
                    <a:pt x="-19037" y="205219"/>
                    <a:pt x="53437" y="291358"/>
                    <a:pt x="145685" y="291358"/>
                  </a:cubicBezTo>
                  <a:lnTo>
                    <a:pt x="570168" y="291358"/>
                  </a:lnTo>
                  <a:cubicBezTo>
                    <a:pt x="637095" y="291358"/>
                    <a:pt x="697758" y="247214"/>
                    <a:pt x="713670" y="182221"/>
                  </a:cubicBezTo>
                  <a:cubicBezTo>
                    <a:pt x="737165" y="86153"/>
                    <a:pt x="664691" y="0"/>
                    <a:pt x="572454" y="0"/>
                  </a:cubicBezTo>
                  <a:close/>
                </a:path>
              </a:pathLst>
            </a:custGeom>
            <a:grpFill/>
            <a:ln w="360" cap="flat">
              <a:noFill/>
              <a:prstDash val="solid"/>
              <a:miter/>
            </a:ln>
          </p:spPr>
          <p:txBody>
            <a:bodyPr rtlCol="0" anchor="ctr"/>
            <a:lstStyle/>
            <a:p>
              <a:endParaRPr lang="fi-FI" sz="900"/>
            </a:p>
          </p:txBody>
        </p:sp>
        <p:sp>
          <p:nvSpPr>
            <p:cNvPr id="63" name="Vapaamuotoinen: Muoto 62">
              <a:extLst>
                <a:ext uri="{FF2B5EF4-FFF2-40B4-BE49-F238E27FC236}">
                  <a16:creationId xmlns:a16="http://schemas.microsoft.com/office/drawing/2014/main" id="{B249CE13-3758-6878-B51F-6D35A7DA7A26}"/>
                </a:ext>
                <a:ext uri="{C183D7F6-B498-43B3-948B-1728B52AA6E4}">
                  <adec:decorative xmlns:adec="http://schemas.microsoft.com/office/drawing/2017/decorative" val="1"/>
                </a:ext>
              </a:extLst>
            </p:cNvPr>
            <p:cNvSpPr/>
            <p:nvPr/>
          </p:nvSpPr>
          <p:spPr>
            <a:xfrm>
              <a:off x="6777966" y="9973988"/>
              <a:ext cx="811833" cy="291358"/>
            </a:xfrm>
            <a:custGeom>
              <a:avLst/>
              <a:gdLst>
                <a:gd name="connsiteX0" fmla="*/ 666148 w 811833"/>
                <a:gd name="connsiteY0" fmla="*/ 0 h 291358"/>
                <a:gd name="connsiteX1" fmla="*/ 147970 w 811833"/>
                <a:gd name="connsiteY1" fmla="*/ 0 h 291358"/>
                <a:gd name="connsiteX2" fmla="*/ 4468 w 811833"/>
                <a:gd name="connsiteY2" fmla="*/ 109149 h 291358"/>
                <a:gd name="connsiteX3" fmla="*/ 145684 w 811833"/>
                <a:gd name="connsiteY3" fmla="*/ 291358 h 291358"/>
                <a:gd name="connsiteX4" fmla="*/ 663876 w 811833"/>
                <a:gd name="connsiteY4" fmla="*/ 291358 h 291358"/>
                <a:gd name="connsiteX5" fmla="*/ 807364 w 811833"/>
                <a:gd name="connsiteY5" fmla="*/ 182220 h 291358"/>
                <a:gd name="connsiteX6" fmla="*/ 666148 w 811833"/>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3" h="291358">
                  <a:moveTo>
                    <a:pt x="666148" y="0"/>
                  </a:moveTo>
                  <a:lnTo>
                    <a:pt x="147970" y="0"/>
                  </a:lnTo>
                  <a:cubicBezTo>
                    <a:pt x="81047" y="0"/>
                    <a:pt x="20379" y="44141"/>
                    <a:pt x="4468" y="109149"/>
                  </a:cubicBezTo>
                  <a:cubicBezTo>
                    <a:pt x="-19038" y="205205"/>
                    <a:pt x="53451" y="291358"/>
                    <a:pt x="145684" y="291358"/>
                  </a:cubicBezTo>
                  <a:lnTo>
                    <a:pt x="663876" y="291358"/>
                  </a:lnTo>
                  <a:cubicBezTo>
                    <a:pt x="730789" y="291358"/>
                    <a:pt x="791453" y="247214"/>
                    <a:pt x="807364" y="182220"/>
                  </a:cubicBezTo>
                  <a:cubicBezTo>
                    <a:pt x="830870" y="86150"/>
                    <a:pt x="758396" y="0"/>
                    <a:pt x="666148" y="0"/>
                  </a:cubicBezTo>
                  <a:close/>
                </a:path>
              </a:pathLst>
            </a:custGeom>
            <a:grpFill/>
            <a:ln w="360" cap="flat">
              <a:noFill/>
              <a:prstDash val="solid"/>
              <a:miter/>
            </a:ln>
          </p:spPr>
          <p:txBody>
            <a:bodyPr rtlCol="0" anchor="ctr"/>
            <a:lstStyle/>
            <a:p>
              <a:endParaRPr lang="fi-FI" sz="900"/>
            </a:p>
          </p:txBody>
        </p:sp>
        <p:sp>
          <p:nvSpPr>
            <p:cNvPr id="64" name="Vapaamuotoinen: Muoto 63">
              <a:extLst>
                <a:ext uri="{FF2B5EF4-FFF2-40B4-BE49-F238E27FC236}">
                  <a16:creationId xmlns:a16="http://schemas.microsoft.com/office/drawing/2014/main" id="{F51EA6C4-2A60-4B81-7801-3D408E64BF08}"/>
                </a:ext>
                <a:ext uri="{C183D7F6-B498-43B3-948B-1728B52AA6E4}">
                  <adec:decorative xmlns:adec="http://schemas.microsoft.com/office/drawing/2017/decorative" val="1"/>
                </a:ext>
              </a:extLst>
            </p:cNvPr>
            <p:cNvSpPr/>
            <p:nvPr/>
          </p:nvSpPr>
          <p:spPr>
            <a:xfrm>
              <a:off x="5652512" y="10524644"/>
              <a:ext cx="809216" cy="291358"/>
            </a:xfrm>
            <a:custGeom>
              <a:avLst/>
              <a:gdLst>
                <a:gd name="connsiteX0" fmla="*/ 145684 w 809216"/>
                <a:gd name="connsiteY0" fmla="*/ 291358 h 291358"/>
                <a:gd name="connsiteX1" fmla="*/ 661260 w 809216"/>
                <a:gd name="connsiteY1" fmla="*/ 291358 h 291358"/>
                <a:gd name="connsiteX2" fmla="*/ 804747 w 809216"/>
                <a:gd name="connsiteY2" fmla="*/ 182221 h 291358"/>
                <a:gd name="connsiteX3" fmla="*/ 663531 w 809216"/>
                <a:gd name="connsiteY3" fmla="*/ 0 h 291358"/>
                <a:gd name="connsiteX4" fmla="*/ 147970 w 809216"/>
                <a:gd name="connsiteY4" fmla="*/ 0 h 291358"/>
                <a:gd name="connsiteX5" fmla="*/ 4468 w 809216"/>
                <a:gd name="connsiteY5" fmla="*/ 109149 h 291358"/>
                <a:gd name="connsiteX6" fmla="*/ 145684 w 809216"/>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6" h="291358">
                  <a:moveTo>
                    <a:pt x="145684" y="291358"/>
                  </a:moveTo>
                  <a:lnTo>
                    <a:pt x="661260" y="291358"/>
                  </a:lnTo>
                  <a:cubicBezTo>
                    <a:pt x="728172" y="291358"/>
                    <a:pt x="788847" y="247214"/>
                    <a:pt x="804747" y="182221"/>
                  </a:cubicBezTo>
                  <a:cubicBezTo>
                    <a:pt x="828254" y="86139"/>
                    <a:pt x="755780" y="0"/>
                    <a:pt x="663531" y="0"/>
                  </a:cubicBezTo>
                  <a:lnTo>
                    <a:pt x="147970" y="0"/>
                  </a:lnTo>
                  <a:cubicBezTo>
                    <a:pt x="81043" y="0"/>
                    <a:pt x="20380" y="44141"/>
                    <a:pt x="4468" y="109149"/>
                  </a:cubicBezTo>
                  <a:cubicBezTo>
                    <a:pt x="-19038" y="205205"/>
                    <a:pt x="53447" y="291358"/>
                    <a:pt x="145684" y="291358"/>
                  </a:cubicBezTo>
                  <a:close/>
                </a:path>
              </a:pathLst>
            </a:custGeom>
            <a:grpFill/>
            <a:ln w="360" cap="flat">
              <a:noFill/>
              <a:prstDash val="solid"/>
              <a:miter/>
            </a:ln>
          </p:spPr>
          <p:txBody>
            <a:bodyPr rtlCol="0" anchor="ctr"/>
            <a:lstStyle/>
            <a:p>
              <a:endParaRPr lang="fi-FI" sz="900"/>
            </a:p>
          </p:txBody>
        </p:sp>
        <p:sp>
          <p:nvSpPr>
            <p:cNvPr id="65" name="Vapaamuotoinen: Muoto 64">
              <a:extLst>
                <a:ext uri="{FF2B5EF4-FFF2-40B4-BE49-F238E27FC236}">
                  <a16:creationId xmlns:a16="http://schemas.microsoft.com/office/drawing/2014/main" id="{283BD6BB-DFAA-4937-D5E6-CAA3314D33E3}"/>
                </a:ext>
                <a:ext uri="{C183D7F6-B498-43B3-948B-1728B52AA6E4}">
                  <adec:decorative xmlns:adec="http://schemas.microsoft.com/office/drawing/2017/decorative" val="1"/>
                </a:ext>
              </a:extLst>
            </p:cNvPr>
            <p:cNvSpPr/>
            <p:nvPr/>
          </p:nvSpPr>
          <p:spPr>
            <a:xfrm>
              <a:off x="7217938" y="11078300"/>
              <a:ext cx="545145" cy="291357"/>
            </a:xfrm>
            <a:custGeom>
              <a:avLst/>
              <a:gdLst>
                <a:gd name="connsiteX0" fmla="*/ 399466 w 545145"/>
                <a:gd name="connsiteY0" fmla="*/ 0 h 291357"/>
                <a:gd name="connsiteX1" fmla="*/ 147970 w 545145"/>
                <a:gd name="connsiteY1" fmla="*/ 0 h 291357"/>
                <a:gd name="connsiteX2" fmla="*/ 4468 w 545145"/>
                <a:gd name="connsiteY2" fmla="*/ 109148 h 291357"/>
                <a:gd name="connsiteX3" fmla="*/ 145685 w 545145"/>
                <a:gd name="connsiteY3" fmla="*/ 291357 h 291357"/>
                <a:gd name="connsiteX4" fmla="*/ 397180 w 545145"/>
                <a:gd name="connsiteY4" fmla="*/ 291357 h 291357"/>
                <a:gd name="connsiteX5" fmla="*/ 540681 w 545145"/>
                <a:gd name="connsiteY5" fmla="*/ 182220 h 291357"/>
                <a:gd name="connsiteX6" fmla="*/ 399466 w 54514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5" h="291357">
                  <a:moveTo>
                    <a:pt x="399466" y="0"/>
                  </a:moveTo>
                  <a:lnTo>
                    <a:pt x="147970" y="0"/>
                  </a:lnTo>
                  <a:cubicBezTo>
                    <a:pt x="81043" y="0"/>
                    <a:pt x="20380" y="44140"/>
                    <a:pt x="4468" y="109148"/>
                  </a:cubicBezTo>
                  <a:cubicBezTo>
                    <a:pt x="-19038" y="205219"/>
                    <a:pt x="53447" y="291357"/>
                    <a:pt x="145685" y="291357"/>
                  </a:cubicBezTo>
                  <a:lnTo>
                    <a:pt x="397180" y="291357"/>
                  </a:lnTo>
                  <a:cubicBezTo>
                    <a:pt x="464103" y="291357"/>
                    <a:pt x="524767" y="247214"/>
                    <a:pt x="540681" y="182220"/>
                  </a:cubicBezTo>
                  <a:cubicBezTo>
                    <a:pt x="564174" y="86150"/>
                    <a:pt x="491699" y="0"/>
                    <a:pt x="399466" y="0"/>
                  </a:cubicBezTo>
                  <a:close/>
                </a:path>
              </a:pathLst>
            </a:custGeom>
            <a:grpFill/>
            <a:ln w="360" cap="flat">
              <a:noFill/>
              <a:prstDash val="solid"/>
              <a:miter/>
            </a:ln>
          </p:spPr>
          <p:txBody>
            <a:bodyPr rtlCol="0" anchor="ctr"/>
            <a:lstStyle/>
            <a:p>
              <a:endParaRPr lang="fi-FI" sz="900"/>
            </a:p>
          </p:txBody>
        </p:sp>
        <p:sp>
          <p:nvSpPr>
            <p:cNvPr id="66" name="Vapaamuotoinen: Muoto 65">
              <a:extLst>
                <a:ext uri="{FF2B5EF4-FFF2-40B4-BE49-F238E27FC236}">
                  <a16:creationId xmlns:a16="http://schemas.microsoft.com/office/drawing/2014/main" id="{4AB8510A-FB01-B982-9CFA-24869666E002}"/>
                </a:ext>
                <a:ext uri="{C183D7F6-B498-43B3-948B-1728B52AA6E4}">
                  <adec:decorative xmlns:adec="http://schemas.microsoft.com/office/drawing/2017/decorative" val="1"/>
                </a:ext>
              </a:extLst>
            </p:cNvPr>
            <p:cNvSpPr/>
            <p:nvPr/>
          </p:nvSpPr>
          <p:spPr>
            <a:xfrm>
              <a:off x="10960403" y="10526552"/>
              <a:ext cx="298366" cy="291354"/>
            </a:xfrm>
            <a:custGeom>
              <a:avLst/>
              <a:gdLst>
                <a:gd name="connsiteX0" fmla="*/ 152682 w 298366"/>
                <a:gd name="connsiteY0" fmla="*/ 0 h 291354"/>
                <a:gd name="connsiteX1" fmla="*/ 147959 w 298366"/>
                <a:gd name="connsiteY1" fmla="*/ 0 h 291354"/>
                <a:gd name="connsiteX2" fmla="*/ 4468 w 298366"/>
                <a:gd name="connsiteY2" fmla="*/ 109149 h 291354"/>
                <a:gd name="connsiteX3" fmla="*/ 145684 w 298366"/>
                <a:gd name="connsiteY3" fmla="*/ 291355 h 291354"/>
                <a:gd name="connsiteX4" fmla="*/ 150396 w 298366"/>
                <a:gd name="connsiteY4" fmla="*/ 291355 h 291354"/>
                <a:gd name="connsiteX5" fmla="*/ 293898 w 298366"/>
                <a:gd name="connsiteY5" fmla="*/ 182206 h 291354"/>
                <a:gd name="connsiteX6" fmla="*/ 152682 w 29836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6" h="291354">
                  <a:moveTo>
                    <a:pt x="152682" y="0"/>
                  </a:moveTo>
                  <a:lnTo>
                    <a:pt x="147959" y="0"/>
                  </a:lnTo>
                  <a:cubicBezTo>
                    <a:pt x="81046" y="0"/>
                    <a:pt x="20383" y="44141"/>
                    <a:pt x="4468" y="109149"/>
                  </a:cubicBezTo>
                  <a:cubicBezTo>
                    <a:pt x="-19038" y="205219"/>
                    <a:pt x="53451" y="291355"/>
                    <a:pt x="145684" y="291355"/>
                  </a:cubicBezTo>
                  <a:lnTo>
                    <a:pt x="150396" y="291355"/>
                  </a:lnTo>
                  <a:cubicBezTo>
                    <a:pt x="217320" y="291355"/>
                    <a:pt x="277983" y="247214"/>
                    <a:pt x="293898" y="182206"/>
                  </a:cubicBezTo>
                  <a:cubicBezTo>
                    <a:pt x="317405" y="86150"/>
                    <a:pt x="244916" y="0"/>
                    <a:pt x="152682" y="0"/>
                  </a:cubicBezTo>
                  <a:close/>
                </a:path>
              </a:pathLst>
            </a:custGeom>
            <a:grpFill/>
            <a:ln w="360" cap="flat">
              <a:noFill/>
              <a:prstDash val="solid"/>
              <a:miter/>
            </a:ln>
          </p:spPr>
          <p:txBody>
            <a:bodyPr rtlCol="0" anchor="ctr"/>
            <a:lstStyle/>
            <a:p>
              <a:endParaRPr lang="fi-FI" sz="900"/>
            </a:p>
          </p:txBody>
        </p:sp>
        <p:sp>
          <p:nvSpPr>
            <p:cNvPr id="67" name="Vapaamuotoinen: Muoto 66">
              <a:extLst>
                <a:ext uri="{FF2B5EF4-FFF2-40B4-BE49-F238E27FC236}">
                  <a16:creationId xmlns:a16="http://schemas.microsoft.com/office/drawing/2014/main" id="{D1319FBB-4C8C-F9BF-FCFF-67EE2E575DBF}"/>
                </a:ext>
                <a:ext uri="{C183D7F6-B498-43B3-948B-1728B52AA6E4}">
                  <adec:decorative xmlns:adec="http://schemas.microsoft.com/office/drawing/2017/decorative" val="1"/>
                </a:ext>
              </a:extLst>
            </p:cNvPr>
            <p:cNvSpPr/>
            <p:nvPr/>
          </p:nvSpPr>
          <p:spPr>
            <a:xfrm>
              <a:off x="509678" y="7230899"/>
              <a:ext cx="1432537" cy="291353"/>
            </a:xfrm>
            <a:custGeom>
              <a:avLst/>
              <a:gdLst>
                <a:gd name="connsiteX0" fmla="*/ 1288629 w 1432537"/>
                <a:gd name="connsiteY0" fmla="*/ 0 h 291353"/>
                <a:gd name="connsiteX1" fmla="*/ 143909 w 1432537"/>
                <a:gd name="connsiteY1" fmla="*/ 0 h 291353"/>
                <a:gd name="connsiteX2" fmla="*/ 0 w 1432537"/>
                <a:gd name="connsiteY2" fmla="*/ 143904 h 291353"/>
                <a:gd name="connsiteX3" fmla="*/ 0 w 1432537"/>
                <a:gd name="connsiteY3" fmla="*/ 147450 h 291353"/>
                <a:gd name="connsiteX4" fmla="*/ 143909 w 1432537"/>
                <a:gd name="connsiteY4" fmla="*/ 291354 h 291353"/>
                <a:gd name="connsiteX5" fmla="*/ 1288629 w 1432537"/>
                <a:gd name="connsiteY5" fmla="*/ 291354 h 291353"/>
                <a:gd name="connsiteX6" fmla="*/ 1432538 w 1432537"/>
                <a:gd name="connsiteY6" fmla="*/ 147450 h 291353"/>
                <a:gd name="connsiteX7" fmla="*/ 1432538 w 1432537"/>
                <a:gd name="connsiteY7" fmla="*/ 143904 h 291353"/>
                <a:gd name="connsiteX8" fmla="*/ 1288629 w 1432537"/>
                <a:gd name="connsiteY8"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3">
                  <a:moveTo>
                    <a:pt x="1288629" y="0"/>
                  </a:moveTo>
                  <a:lnTo>
                    <a:pt x="143909" y="0"/>
                  </a:lnTo>
                  <a:cubicBezTo>
                    <a:pt x="64436" y="0"/>
                    <a:pt x="0" y="64436"/>
                    <a:pt x="0" y="143904"/>
                  </a:cubicBezTo>
                  <a:lnTo>
                    <a:pt x="0" y="147450"/>
                  </a:lnTo>
                  <a:cubicBezTo>
                    <a:pt x="0" y="226933"/>
                    <a:pt x="64436" y="291354"/>
                    <a:pt x="143909" y="291354"/>
                  </a:cubicBezTo>
                  <a:lnTo>
                    <a:pt x="1288629" y="291354"/>
                  </a:lnTo>
                  <a:cubicBezTo>
                    <a:pt x="1368112" y="291354"/>
                    <a:pt x="1432538" y="226933"/>
                    <a:pt x="1432538" y="147450"/>
                  </a:cubicBezTo>
                  <a:lnTo>
                    <a:pt x="1432538" y="143904"/>
                  </a:lnTo>
                  <a:cubicBezTo>
                    <a:pt x="1432538" y="64436"/>
                    <a:pt x="1368112" y="0"/>
                    <a:pt x="1288629" y="0"/>
                  </a:cubicBezTo>
                  <a:close/>
                </a:path>
              </a:pathLst>
            </a:custGeom>
            <a:grpFill/>
            <a:ln w="360" cap="flat">
              <a:noFill/>
              <a:prstDash val="solid"/>
              <a:miter/>
            </a:ln>
          </p:spPr>
          <p:txBody>
            <a:bodyPr rtlCol="0" anchor="ctr"/>
            <a:lstStyle/>
            <a:p>
              <a:endParaRPr lang="fi-FI" sz="900"/>
            </a:p>
          </p:txBody>
        </p:sp>
        <p:sp>
          <p:nvSpPr>
            <p:cNvPr id="68" name="Vapaamuotoinen: Muoto 67">
              <a:extLst>
                <a:ext uri="{FF2B5EF4-FFF2-40B4-BE49-F238E27FC236}">
                  <a16:creationId xmlns:a16="http://schemas.microsoft.com/office/drawing/2014/main" id="{727E41CF-DEA0-0BF9-0023-2372FBEA8E4B}"/>
                </a:ext>
                <a:ext uri="{C183D7F6-B498-43B3-948B-1728B52AA6E4}">
                  <adec:decorative xmlns:adec="http://schemas.microsoft.com/office/drawing/2017/decorative" val="1"/>
                </a:ext>
              </a:extLst>
            </p:cNvPr>
            <p:cNvSpPr/>
            <p:nvPr/>
          </p:nvSpPr>
          <p:spPr>
            <a:xfrm>
              <a:off x="509684" y="7777876"/>
              <a:ext cx="1048443" cy="291357"/>
            </a:xfrm>
            <a:custGeom>
              <a:avLst/>
              <a:gdLst>
                <a:gd name="connsiteX0" fmla="*/ 902759 w 1048443"/>
                <a:gd name="connsiteY0" fmla="*/ 0 h 291357"/>
                <a:gd name="connsiteX1" fmla="*/ 147956 w 1048443"/>
                <a:gd name="connsiteY1" fmla="*/ 0 h 291357"/>
                <a:gd name="connsiteX2" fmla="*/ 4469 w 1048443"/>
                <a:gd name="connsiteY2" fmla="*/ 109148 h 291357"/>
                <a:gd name="connsiteX3" fmla="*/ 145681 w 1048443"/>
                <a:gd name="connsiteY3" fmla="*/ 291357 h 291357"/>
                <a:gd name="connsiteX4" fmla="*/ 900473 w 1048443"/>
                <a:gd name="connsiteY4" fmla="*/ 291357 h 291357"/>
                <a:gd name="connsiteX5" fmla="*/ 1043975 w 1048443"/>
                <a:gd name="connsiteY5" fmla="*/ 182220 h 291357"/>
                <a:gd name="connsiteX6" fmla="*/ 902759 w 1048443"/>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3" h="291357">
                  <a:moveTo>
                    <a:pt x="902759" y="0"/>
                  </a:moveTo>
                  <a:lnTo>
                    <a:pt x="147956" y="0"/>
                  </a:lnTo>
                  <a:cubicBezTo>
                    <a:pt x="81033" y="0"/>
                    <a:pt x="20366" y="44140"/>
                    <a:pt x="4469" y="109148"/>
                  </a:cubicBezTo>
                  <a:cubicBezTo>
                    <a:pt x="-19038" y="205219"/>
                    <a:pt x="53437" y="291357"/>
                    <a:pt x="145681" y="291357"/>
                  </a:cubicBezTo>
                  <a:lnTo>
                    <a:pt x="900473" y="291357"/>
                  </a:lnTo>
                  <a:cubicBezTo>
                    <a:pt x="967400" y="291357"/>
                    <a:pt x="1028064" y="247214"/>
                    <a:pt x="1043975" y="182220"/>
                  </a:cubicBezTo>
                  <a:cubicBezTo>
                    <a:pt x="1067481" y="86149"/>
                    <a:pt x="994996" y="0"/>
                    <a:pt x="902759" y="0"/>
                  </a:cubicBezTo>
                  <a:close/>
                </a:path>
              </a:pathLst>
            </a:custGeom>
            <a:grpFill/>
            <a:ln w="360" cap="flat">
              <a:noFill/>
              <a:prstDash val="solid"/>
              <a:miter/>
            </a:ln>
          </p:spPr>
          <p:txBody>
            <a:bodyPr rtlCol="0" anchor="ctr"/>
            <a:lstStyle/>
            <a:p>
              <a:endParaRPr lang="fi-FI" sz="900"/>
            </a:p>
          </p:txBody>
        </p:sp>
        <p:sp>
          <p:nvSpPr>
            <p:cNvPr id="69" name="Vapaamuotoinen: Muoto 68">
              <a:extLst>
                <a:ext uri="{FF2B5EF4-FFF2-40B4-BE49-F238E27FC236}">
                  <a16:creationId xmlns:a16="http://schemas.microsoft.com/office/drawing/2014/main" id="{0788722C-A857-4B4F-4E51-C244E074AD74}"/>
                </a:ext>
                <a:ext uri="{C183D7F6-B498-43B3-948B-1728B52AA6E4}">
                  <adec:decorative xmlns:adec="http://schemas.microsoft.com/office/drawing/2017/decorative" val="1"/>
                </a:ext>
              </a:extLst>
            </p:cNvPr>
            <p:cNvSpPr/>
            <p:nvPr/>
          </p:nvSpPr>
          <p:spPr>
            <a:xfrm>
              <a:off x="509677" y="8329893"/>
              <a:ext cx="571449" cy="291354"/>
            </a:xfrm>
            <a:custGeom>
              <a:avLst/>
              <a:gdLst>
                <a:gd name="connsiteX0" fmla="*/ 145684 w 571449"/>
                <a:gd name="connsiteY0" fmla="*/ 291355 h 291354"/>
                <a:gd name="connsiteX1" fmla="*/ 423480 w 571449"/>
                <a:gd name="connsiteY1" fmla="*/ 291355 h 291354"/>
                <a:gd name="connsiteX2" fmla="*/ 566981 w 571449"/>
                <a:gd name="connsiteY2" fmla="*/ 182206 h 291354"/>
                <a:gd name="connsiteX3" fmla="*/ 425766 w 571449"/>
                <a:gd name="connsiteY3" fmla="*/ 0 h 291354"/>
                <a:gd name="connsiteX4" fmla="*/ 147970 w 571449"/>
                <a:gd name="connsiteY4" fmla="*/ 0 h 291354"/>
                <a:gd name="connsiteX5" fmla="*/ 4469 w 571449"/>
                <a:gd name="connsiteY5" fmla="*/ 109134 h 291354"/>
                <a:gd name="connsiteX6" fmla="*/ 145684 w 571449"/>
                <a:gd name="connsiteY6" fmla="*/ 291355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4">
                  <a:moveTo>
                    <a:pt x="145684" y="291355"/>
                  </a:moveTo>
                  <a:lnTo>
                    <a:pt x="423480" y="291355"/>
                  </a:lnTo>
                  <a:cubicBezTo>
                    <a:pt x="490403" y="291355"/>
                    <a:pt x="551081" y="247214"/>
                    <a:pt x="566981" y="182206"/>
                  </a:cubicBezTo>
                  <a:cubicBezTo>
                    <a:pt x="590488" y="86139"/>
                    <a:pt x="517999" y="0"/>
                    <a:pt x="425766" y="0"/>
                  </a:cubicBezTo>
                  <a:lnTo>
                    <a:pt x="147970" y="0"/>
                  </a:lnTo>
                  <a:cubicBezTo>
                    <a:pt x="81043" y="0"/>
                    <a:pt x="20380" y="44141"/>
                    <a:pt x="4469" y="109134"/>
                  </a:cubicBezTo>
                  <a:cubicBezTo>
                    <a:pt x="-19038" y="205205"/>
                    <a:pt x="53447" y="291355"/>
                    <a:pt x="145684" y="291355"/>
                  </a:cubicBezTo>
                  <a:close/>
                </a:path>
              </a:pathLst>
            </a:custGeom>
            <a:grpFill/>
            <a:ln w="360" cap="flat">
              <a:noFill/>
              <a:prstDash val="solid"/>
              <a:miter/>
            </a:ln>
          </p:spPr>
          <p:txBody>
            <a:bodyPr rtlCol="0" anchor="ctr"/>
            <a:lstStyle/>
            <a:p>
              <a:endParaRPr lang="fi-FI" sz="900"/>
            </a:p>
          </p:txBody>
        </p:sp>
        <p:sp>
          <p:nvSpPr>
            <p:cNvPr id="70" name="Vapaamuotoinen: Muoto 69">
              <a:extLst>
                <a:ext uri="{FF2B5EF4-FFF2-40B4-BE49-F238E27FC236}">
                  <a16:creationId xmlns:a16="http://schemas.microsoft.com/office/drawing/2014/main" id="{5C400C17-0690-B5FC-50E3-DC132DA1CAB3}"/>
                </a:ext>
                <a:ext uri="{C183D7F6-B498-43B3-948B-1728B52AA6E4}">
                  <adec:decorative xmlns:adec="http://schemas.microsoft.com/office/drawing/2017/decorative" val="1"/>
                </a:ext>
              </a:extLst>
            </p:cNvPr>
            <p:cNvSpPr/>
            <p:nvPr/>
          </p:nvSpPr>
          <p:spPr>
            <a:xfrm>
              <a:off x="509681" y="8881906"/>
              <a:ext cx="726304" cy="291358"/>
            </a:xfrm>
            <a:custGeom>
              <a:avLst/>
              <a:gdLst>
                <a:gd name="connsiteX0" fmla="*/ 580621 w 726304"/>
                <a:gd name="connsiteY0" fmla="*/ 0 h 291358"/>
                <a:gd name="connsiteX1" fmla="*/ 147956 w 726304"/>
                <a:gd name="connsiteY1" fmla="*/ 0 h 291358"/>
                <a:gd name="connsiteX2" fmla="*/ 4468 w 726304"/>
                <a:gd name="connsiteY2" fmla="*/ 109148 h 291358"/>
                <a:gd name="connsiteX3" fmla="*/ 145684 w 726304"/>
                <a:gd name="connsiteY3" fmla="*/ 291358 h 291358"/>
                <a:gd name="connsiteX4" fmla="*/ 578335 w 726304"/>
                <a:gd name="connsiteY4" fmla="*/ 291358 h 291358"/>
                <a:gd name="connsiteX5" fmla="*/ 721837 w 726304"/>
                <a:gd name="connsiteY5" fmla="*/ 182220 h 291358"/>
                <a:gd name="connsiteX6" fmla="*/ 580621 w 726304"/>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4" h="291358">
                  <a:moveTo>
                    <a:pt x="580621" y="0"/>
                  </a:moveTo>
                  <a:lnTo>
                    <a:pt x="147956" y="0"/>
                  </a:lnTo>
                  <a:cubicBezTo>
                    <a:pt x="81032" y="0"/>
                    <a:pt x="20369" y="44144"/>
                    <a:pt x="4468" y="109148"/>
                  </a:cubicBezTo>
                  <a:cubicBezTo>
                    <a:pt x="-19038" y="205208"/>
                    <a:pt x="53451" y="291358"/>
                    <a:pt x="145684" y="291358"/>
                  </a:cubicBezTo>
                  <a:lnTo>
                    <a:pt x="578335" y="291358"/>
                  </a:lnTo>
                  <a:cubicBezTo>
                    <a:pt x="645259" y="291358"/>
                    <a:pt x="705922" y="247214"/>
                    <a:pt x="721837" y="182220"/>
                  </a:cubicBezTo>
                  <a:cubicBezTo>
                    <a:pt x="745340" y="86153"/>
                    <a:pt x="672855" y="0"/>
                    <a:pt x="580621" y="0"/>
                  </a:cubicBezTo>
                  <a:close/>
                </a:path>
              </a:pathLst>
            </a:custGeom>
            <a:grpFill/>
            <a:ln w="360" cap="flat">
              <a:noFill/>
              <a:prstDash val="solid"/>
              <a:miter/>
            </a:ln>
          </p:spPr>
          <p:txBody>
            <a:bodyPr rtlCol="0" anchor="ctr"/>
            <a:lstStyle/>
            <a:p>
              <a:endParaRPr lang="fi-FI" sz="900"/>
            </a:p>
          </p:txBody>
        </p:sp>
        <p:sp>
          <p:nvSpPr>
            <p:cNvPr id="71" name="Vapaamuotoinen: Muoto 70">
              <a:extLst>
                <a:ext uri="{FF2B5EF4-FFF2-40B4-BE49-F238E27FC236}">
                  <a16:creationId xmlns:a16="http://schemas.microsoft.com/office/drawing/2014/main" id="{A4FB884B-5711-AC8E-B650-1056EE00430B}"/>
                </a:ext>
                <a:ext uri="{C183D7F6-B498-43B3-948B-1728B52AA6E4}">
                  <adec:decorative xmlns:adec="http://schemas.microsoft.com/office/drawing/2017/decorative" val="1"/>
                </a:ext>
              </a:extLst>
            </p:cNvPr>
            <p:cNvSpPr/>
            <p:nvPr/>
          </p:nvSpPr>
          <p:spPr>
            <a:xfrm>
              <a:off x="2817834" y="7230899"/>
              <a:ext cx="1028508" cy="291353"/>
            </a:xfrm>
            <a:custGeom>
              <a:avLst/>
              <a:gdLst>
                <a:gd name="connsiteX0" fmla="*/ 884604 w 1028508"/>
                <a:gd name="connsiteY0" fmla="*/ 0 h 291353"/>
                <a:gd name="connsiteX1" fmla="*/ 143908 w 1028508"/>
                <a:gd name="connsiteY1" fmla="*/ 0 h 291353"/>
                <a:gd name="connsiteX2" fmla="*/ 0 w 1028508"/>
                <a:gd name="connsiteY2" fmla="*/ 143904 h 291353"/>
                <a:gd name="connsiteX3" fmla="*/ 0 w 1028508"/>
                <a:gd name="connsiteY3" fmla="*/ 147450 h 291353"/>
                <a:gd name="connsiteX4" fmla="*/ 143908 w 1028508"/>
                <a:gd name="connsiteY4" fmla="*/ 291354 h 291353"/>
                <a:gd name="connsiteX5" fmla="*/ 884604 w 1028508"/>
                <a:gd name="connsiteY5" fmla="*/ 291354 h 291353"/>
                <a:gd name="connsiteX6" fmla="*/ 1028508 w 1028508"/>
                <a:gd name="connsiteY6" fmla="*/ 147450 h 291353"/>
                <a:gd name="connsiteX7" fmla="*/ 1028508 w 1028508"/>
                <a:gd name="connsiteY7" fmla="*/ 143904 h 291353"/>
                <a:gd name="connsiteX8" fmla="*/ 884604 w 1028508"/>
                <a:gd name="connsiteY8"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08" h="291353">
                  <a:moveTo>
                    <a:pt x="884604" y="0"/>
                  </a:moveTo>
                  <a:lnTo>
                    <a:pt x="143908" y="0"/>
                  </a:lnTo>
                  <a:cubicBezTo>
                    <a:pt x="64422" y="0"/>
                    <a:pt x="0" y="64436"/>
                    <a:pt x="0" y="143904"/>
                  </a:cubicBezTo>
                  <a:lnTo>
                    <a:pt x="0" y="147450"/>
                  </a:lnTo>
                  <a:cubicBezTo>
                    <a:pt x="0" y="226933"/>
                    <a:pt x="64422" y="291354"/>
                    <a:pt x="143908" y="291354"/>
                  </a:cubicBezTo>
                  <a:lnTo>
                    <a:pt x="884604" y="291354"/>
                  </a:lnTo>
                  <a:cubicBezTo>
                    <a:pt x="964087" y="291354"/>
                    <a:pt x="1028508" y="226933"/>
                    <a:pt x="1028508" y="147450"/>
                  </a:cubicBezTo>
                  <a:lnTo>
                    <a:pt x="1028508" y="143904"/>
                  </a:lnTo>
                  <a:cubicBezTo>
                    <a:pt x="1028508" y="64436"/>
                    <a:pt x="964087" y="0"/>
                    <a:pt x="884604" y="0"/>
                  </a:cubicBezTo>
                  <a:close/>
                </a:path>
              </a:pathLst>
            </a:custGeom>
            <a:grpFill/>
            <a:ln w="360" cap="flat">
              <a:noFill/>
              <a:prstDash val="solid"/>
              <a:miter/>
            </a:ln>
          </p:spPr>
          <p:txBody>
            <a:bodyPr rtlCol="0" anchor="ctr"/>
            <a:lstStyle/>
            <a:p>
              <a:endParaRPr lang="fi-FI" sz="900"/>
            </a:p>
          </p:txBody>
        </p:sp>
        <p:sp>
          <p:nvSpPr>
            <p:cNvPr id="72" name="Vapaamuotoinen: Muoto 71">
              <a:extLst>
                <a:ext uri="{FF2B5EF4-FFF2-40B4-BE49-F238E27FC236}">
                  <a16:creationId xmlns:a16="http://schemas.microsoft.com/office/drawing/2014/main" id="{54DF7E18-FF9A-743D-84DF-02AE9C57ACA0}"/>
                </a:ext>
                <a:ext uri="{C183D7F6-B498-43B3-948B-1728B52AA6E4}">
                  <adec:decorative xmlns:adec="http://schemas.microsoft.com/office/drawing/2017/decorative" val="1"/>
                </a:ext>
              </a:extLst>
            </p:cNvPr>
            <p:cNvSpPr/>
            <p:nvPr/>
          </p:nvSpPr>
          <p:spPr>
            <a:xfrm>
              <a:off x="1800894" y="7777595"/>
              <a:ext cx="906259" cy="291358"/>
            </a:xfrm>
            <a:custGeom>
              <a:avLst/>
              <a:gdLst>
                <a:gd name="connsiteX0" fmla="*/ 760582 w 906259"/>
                <a:gd name="connsiteY0" fmla="*/ 0 h 291358"/>
                <a:gd name="connsiteX1" fmla="*/ 147971 w 906259"/>
                <a:gd name="connsiteY1" fmla="*/ 0 h 291358"/>
                <a:gd name="connsiteX2" fmla="*/ 4469 w 906259"/>
                <a:gd name="connsiteY2" fmla="*/ 109149 h 291358"/>
                <a:gd name="connsiteX3" fmla="*/ 145685 w 906259"/>
                <a:gd name="connsiteY3" fmla="*/ 291358 h 291358"/>
                <a:gd name="connsiteX4" fmla="*/ 758296 w 906259"/>
                <a:gd name="connsiteY4" fmla="*/ 291358 h 291358"/>
                <a:gd name="connsiteX5" fmla="*/ 901794 w 906259"/>
                <a:gd name="connsiteY5" fmla="*/ 182221 h 291358"/>
                <a:gd name="connsiteX6" fmla="*/ 760582 w 906259"/>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59" h="291358">
                  <a:moveTo>
                    <a:pt x="760582" y="0"/>
                  </a:moveTo>
                  <a:lnTo>
                    <a:pt x="147971" y="0"/>
                  </a:lnTo>
                  <a:cubicBezTo>
                    <a:pt x="81044" y="0"/>
                    <a:pt x="20380" y="44141"/>
                    <a:pt x="4469" y="109149"/>
                  </a:cubicBezTo>
                  <a:cubicBezTo>
                    <a:pt x="-19038" y="205219"/>
                    <a:pt x="53437" y="291358"/>
                    <a:pt x="145685" y="291358"/>
                  </a:cubicBezTo>
                  <a:lnTo>
                    <a:pt x="758296" y="291358"/>
                  </a:lnTo>
                  <a:cubicBezTo>
                    <a:pt x="825220" y="291358"/>
                    <a:pt x="885883" y="247214"/>
                    <a:pt x="901794" y="182221"/>
                  </a:cubicBezTo>
                  <a:cubicBezTo>
                    <a:pt x="925290" y="86150"/>
                    <a:pt x="852815" y="0"/>
                    <a:pt x="760582" y="0"/>
                  </a:cubicBezTo>
                  <a:close/>
                </a:path>
              </a:pathLst>
            </a:custGeom>
            <a:grpFill/>
            <a:ln w="360" cap="flat">
              <a:noFill/>
              <a:prstDash val="solid"/>
              <a:miter/>
            </a:ln>
          </p:spPr>
          <p:txBody>
            <a:bodyPr rtlCol="0" anchor="ctr"/>
            <a:lstStyle/>
            <a:p>
              <a:endParaRPr lang="fi-FI" sz="900"/>
            </a:p>
          </p:txBody>
        </p:sp>
        <p:sp>
          <p:nvSpPr>
            <p:cNvPr id="73" name="Vapaamuotoinen: Muoto 72">
              <a:extLst>
                <a:ext uri="{FF2B5EF4-FFF2-40B4-BE49-F238E27FC236}">
                  <a16:creationId xmlns:a16="http://schemas.microsoft.com/office/drawing/2014/main" id="{1DBCF237-8222-5CC0-E14E-69C6D57845A0}"/>
                </a:ext>
                <a:ext uri="{C183D7F6-B498-43B3-948B-1728B52AA6E4}">
                  <adec:decorative xmlns:adec="http://schemas.microsoft.com/office/drawing/2017/decorative" val="1"/>
                </a:ext>
              </a:extLst>
            </p:cNvPr>
            <p:cNvSpPr/>
            <p:nvPr/>
          </p:nvSpPr>
          <p:spPr>
            <a:xfrm>
              <a:off x="2053473" y="8328252"/>
              <a:ext cx="1509049" cy="291357"/>
            </a:xfrm>
            <a:custGeom>
              <a:avLst/>
              <a:gdLst>
                <a:gd name="connsiteX0" fmla="*/ 145684 w 1509049"/>
                <a:gd name="connsiteY0" fmla="*/ 291357 h 291357"/>
                <a:gd name="connsiteX1" fmla="*/ 1361090 w 1509049"/>
                <a:gd name="connsiteY1" fmla="*/ 291357 h 291357"/>
                <a:gd name="connsiteX2" fmla="*/ 1504581 w 1509049"/>
                <a:gd name="connsiteY2" fmla="*/ 182206 h 291357"/>
                <a:gd name="connsiteX3" fmla="*/ 1363376 w 1509049"/>
                <a:gd name="connsiteY3" fmla="*/ 0 h 291357"/>
                <a:gd name="connsiteX4" fmla="*/ 147959 w 1509049"/>
                <a:gd name="connsiteY4" fmla="*/ 0 h 291357"/>
                <a:gd name="connsiteX5" fmla="*/ 4468 w 1509049"/>
                <a:gd name="connsiteY5" fmla="*/ 109138 h 291357"/>
                <a:gd name="connsiteX6" fmla="*/ 145684 w 150904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49" h="291357">
                  <a:moveTo>
                    <a:pt x="145684" y="291357"/>
                  </a:moveTo>
                  <a:lnTo>
                    <a:pt x="1361090" y="291357"/>
                  </a:lnTo>
                  <a:cubicBezTo>
                    <a:pt x="1428017" y="291357"/>
                    <a:pt x="1488681" y="247214"/>
                    <a:pt x="1504581" y="182206"/>
                  </a:cubicBezTo>
                  <a:cubicBezTo>
                    <a:pt x="1528088" y="86138"/>
                    <a:pt x="1455613" y="0"/>
                    <a:pt x="1363376" y="0"/>
                  </a:cubicBezTo>
                  <a:lnTo>
                    <a:pt x="147959" y="0"/>
                  </a:lnTo>
                  <a:cubicBezTo>
                    <a:pt x="81047" y="0"/>
                    <a:pt x="20383" y="44129"/>
                    <a:pt x="4468" y="109138"/>
                  </a:cubicBezTo>
                  <a:cubicBezTo>
                    <a:pt x="-19038" y="205204"/>
                    <a:pt x="53451" y="291357"/>
                    <a:pt x="145684" y="291357"/>
                  </a:cubicBezTo>
                  <a:close/>
                </a:path>
              </a:pathLst>
            </a:custGeom>
            <a:grpFill/>
            <a:ln w="360" cap="flat">
              <a:noFill/>
              <a:prstDash val="solid"/>
              <a:miter/>
            </a:ln>
          </p:spPr>
          <p:txBody>
            <a:bodyPr rtlCol="0" anchor="ctr"/>
            <a:lstStyle/>
            <a:p>
              <a:endParaRPr lang="fi-FI" sz="900"/>
            </a:p>
          </p:txBody>
        </p:sp>
        <p:sp>
          <p:nvSpPr>
            <p:cNvPr id="74" name="Vapaamuotoinen: Muoto 73">
              <a:extLst>
                <a:ext uri="{FF2B5EF4-FFF2-40B4-BE49-F238E27FC236}">
                  <a16:creationId xmlns:a16="http://schemas.microsoft.com/office/drawing/2014/main" id="{8B9A022D-FE43-7041-2BCA-AFD04DA491D8}"/>
                </a:ext>
                <a:ext uri="{C183D7F6-B498-43B3-948B-1728B52AA6E4}">
                  <adec:decorative xmlns:adec="http://schemas.microsoft.com/office/drawing/2017/decorative" val="1"/>
                </a:ext>
              </a:extLst>
            </p:cNvPr>
            <p:cNvSpPr/>
            <p:nvPr/>
          </p:nvSpPr>
          <p:spPr>
            <a:xfrm>
              <a:off x="1416390" y="8881906"/>
              <a:ext cx="1122580" cy="291358"/>
            </a:xfrm>
            <a:custGeom>
              <a:avLst/>
              <a:gdLst>
                <a:gd name="connsiteX0" fmla="*/ 976900 w 1122580"/>
                <a:gd name="connsiteY0" fmla="*/ 0 h 291358"/>
                <a:gd name="connsiteX1" fmla="*/ 147956 w 1122580"/>
                <a:gd name="connsiteY1" fmla="*/ 0 h 291358"/>
                <a:gd name="connsiteX2" fmla="*/ 4469 w 1122580"/>
                <a:gd name="connsiteY2" fmla="*/ 109148 h 291358"/>
                <a:gd name="connsiteX3" fmla="*/ 145685 w 1122580"/>
                <a:gd name="connsiteY3" fmla="*/ 291358 h 291358"/>
                <a:gd name="connsiteX4" fmla="*/ 974614 w 1122580"/>
                <a:gd name="connsiteY4" fmla="*/ 291358 h 291358"/>
                <a:gd name="connsiteX5" fmla="*/ 1118116 w 1122580"/>
                <a:gd name="connsiteY5" fmla="*/ 182220 h 291358"/>
                <a:gd name="connsiteX6" fmla="*/ 976900 w 1122580"/>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0" h="291358">
                  <a:moveTo>
                    <a:pt x="976900" y="0"/>
                  </a:moveTo>
                  <a:lnTo>
                    <a:pt x="147956" y="0"/>
                  </a:lnTo>
                  <a:cubicBezTo>
                    <a:pt x="81033" y="0"/>
                    <a:pt x="20366" y="44144"/>
                    <a:pt x="4469" y="109148"/>
                  </a:cubicBezTo>
                  <a:cubicBezTo>
                    <a:pt x="-19038" y="205208"/>
                    <a:pt x="53437" y="291358"/>
                    <a:pt x="145685" y="291358"/>
                  </a:cubicBezTo>
                  <a:lnTo>
                    <a:pt x="974614" y="291358"/>
                  </a:lnTo>
                  <a:cubicBezTo>
                    <a:pt x="1041538" y="291358"/>
                    <a:pt x="1102201" y="247214"/>
                    <a:pt x="1118116" y="182220"/>
                  </a:cubicBezTo>
                  <a:cubicBezTo>
                    <a:pt x="1141608" y="86153"/>
                    <a:pt x="1069134" y="0"/>
                    <a:pt x="976900" y="0"/>
                  </a:cubicBezTo>
                  <a:close/>
                </a:path>
              </a:pathLst>
            </a:custGeom>
            <a:grpFill/>
            <a:ln w="360" cap="flat">
              <a:noFill/>
              <a:prstDash val="solid"/>
              <a:miter/>
            </a:ln>
          </p:spPr>
          <p:txBody>
            <a:bodyPr rtlCol="0" anchor="ctr"/>
            <a:lstStyle/>
            <a:p>
              <a:endParaRPr lang="fi-FI" sz="900"/>
            </a:p>
          </p:txBody>
        </p:sp>
        <p:sp>
          <p:nvSpPr>
            <p:cNvPr id="75" name="Vapaamuotoinen: Muoto 74">
              <a:extLst>
                <a:ext uri="{FF2B5EF4-FFF2-40B4-BE49-F238E27FC236}">
                  <a16:creationId xmlns:a16="http://schemas.microsoft.com/office/drawing/2014/main" id="{71F8D9B2-6220-3A06-B274-B6A31F771708}"/>
                </a:ext>
                <a:ext uri="{C183D7F6-B498-43B3-948B-1728B52AA6E4}">
                  <adec:decorative xmlns:adec="http://schemas.microsoft.com/office/drawing/2017/decorative" val="1"/>
                </a:ext>
              </a:extLst>
            </p:cNvPr>
            <p:cNvSpPr/>
            <p:nvPr/>
          </p:nvSpPr>
          <p:spPr>
            <a:xfrm>
              <a:off x="6053838" y="7230899"/>
              <a:ext cx="901659" cy="291353"/>
            </a:xfrm>
            <a:custGeom>
              <a:avLst/>
              <a:gdLst>
                <a:gd name="connsiteX0" fmla="*/ 757751 w 901659"/>
                <a:gd name="connsiteY0" fmla="*/ 0 h 291353"/>
                <a:gd name="connsiteX1" fmla="*/ 143919 w 901659"/>
                <a:gd name="connsiteY1" fmla="*/ 0 h 291353"/>
                <a:gd name="connsiteX2" fmla="*/ 0 w 901659"/>
                <a:gd name="connsiteY2" fmla="*/ 143904 h 291353"/>
                <a:gd name="connsiteX3" fmla="*/ 0 w 901659"/>
                <a:gd name="connsiteY3" fmla="*/ 147450 h 291353"/>
                <a:gd name="connsiteX4" fmla="*/ 143919 w 901659"/>
                <a:gd name="connsiteY4" fmla="*/ 291354 h 291353"/>
                <a:gd name="connsiteX5" fmla="*/ 757751 w 901659"/>
                <a:gd name="connsiteY5" fmla="*/ 291354 h 291353"/>
                <a:gd name="connsiteX6" fmla="*/ 901659 w 901659"/>
                <a:gd name="connsiteY6" fmla="*/ 147450 h 291353"/>
                <a:gd name="connsiteX7" fmla="*/ 901659 w 901659"/>
                <a:gd name="connsiteY7" fmla="*/ 143904 h 291353"/>
                <a:gd name="connsiteX8" fmla="*/ 757751 w 901659"/>
                <a:gd name="connsiteY8"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59" h="291353">
                  <a:moveTo>
                    <a:pt x="757751" y="0"/>
                  </a:moveTo>
                  <a:lnTo>
                    <a:pt x="143919" y="0"/>
                  </a:lnTo>
                  <a:cubicBezTo>
                    <a:pt x="64436" y="0"/>
                    <a:pt x="0" y="64436"/>
                    <a:pt x="0" y="143904"/>
                  </a:cubicBezTo>
                  <a:lnTo>
                    <a:pt x="0" y="147450"/>
                  </a:lnTo>
                  <a:cubicBezTo>
                    <a:pt x="0" y="226933"/>
                    <a:pt x="64436" y="291354"/>
                    <a:pt x="143919" y="291354"/>
                  </a:cubicBezTo>
                  <a:lnTo>
                    <a:pt x="757751" y="291354"/>
                  </a:lnTo>
                  <a:cubicBezTo>
                    <a:pt x="837234" y="291354"/>
                    <a:pt x="901659" y="226933"/>
                    <a:pt x="901659" y="147450"/>
                  </a:cubicBezTo>
                  <a:lnTo>
                    <a:pt x="901659" y="143904"/>
                  </a:lnTo>
                  <a:cubicBezTo>
                    <a:pt x="901659" y="64436"/>
                    <a:pt x="837234" y="0"/>
                    <a:pt x="757751" y="0"/>
                  </a:cubicBezTo>
                  <a:close/>
                </a:path>
              </a:pathLst>
            </a:custGeom>
            <a:grpFill/>
            <a:ln w="360" cap="flat">
              <a:noFill/>
              <a:prstDash val="solid"/>
              <a:miter/>
            </a:ln>
          </p:spPr>
          <p:txBody>
            <a:bodyPr rtlCol="0" anchor="ctr"/>
            <a:lstStyle/>
            <a:p>
              <a:endParaRPr lang="fi-FI" sz="900"/>
            </a:p>
          </p:txBody>
        </p:sp>
        <p:sp>
          <p:nvSpPr>
            <p:cNvPr id="76" name="Vapaamuotoinen: Muoto 75">
              <a:extLst>
                <a:ext uri="{FF2B5EF4-FFF2-40B4-BE49-F238E27FC236}">
                  <a16:creationId xmlns:a16="http://schemas.microsoft.com/office/drawing/2014/main" id="{8BE5614C-CD0A-DBB1-3232-7E7B0BD2C2E6}"/>
                </a:ext>
                <a:ext uri="{C183D7F6-B498-43B3-948B-1728B52AA6E4}">
                  <adec:decorative xmlns:adec="http://schemas.microsoft.com/office/drawing/2017/decorative" val="1"/>
                </a:ext>
              </a:extLst>
            </p:cNvPr>
            <p:cNvSpPr/>
            <p:nvPr/>
          </p:nvSpPr>
          <p:spPr>
            <a:xfrm>
              <a:off x="4362508" y="7230899"/>
              <a:ext cx="917196" cy="291353"/>
            </a:xfrm>
            <a:custGeom>
              <a:avLst/>
              <a:gdLst>
                <a:gd name="connsiteX0" fmla="*/ 771517 w 917196"/>
                <a:gd name="connsiteY0" fmla="*/ 0 h 291353"/>
                <a:gd name="connsiteX1" fmla="*/ 147959 w 917196"/>
                <a:gd name="connsiteY1" fmla="*/ 0 h 291353"/>
                <a:gd name="connsiteX2" fmla="*/ 4468 w 917196"/>
                <a:gd name="connsiteY2" fmla="*/ 109148 h 291353"/>
                <a:gd name="connsiteX3" fmla="*/ 145684 w 917196"/>
                <a:gd name="connsiteY3" fmla="*/ 291354 h 291353"/>
                <a:gd name="connsiteX4" fmla="*/ 769231 w 917196"/>
                <a:gd name="connsiteY4" fmla="*/ 291354 h 291353"/>
                <a:gd name="connsiteX5" fmla="*/ 912733 w 917196"/>
                <a:gd name="connsiteY5" fmla="*/ 182220 h 291353"/>
                <a:gd name="connsiteX6" fmla="*/ 771517 w 917196"/>
                <a:gd name="connsiteY6"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6" h="291353">
                  <a:moveTo>
                    <a:pt x="771517" y="0"/>
                  </a:moveTo>
                  <a:lnTo>
                    <a:pt x="147959" y="0"/>
                  </a:lnTo>
                  <a:cubicBezTo>
                    <a:pt x="81046" y="0"/>
                    <a:pt x="20368" y="44140"/>
                    <a:pt x="4468" y="109148"/>
                  </a:cubicBezTo>
                  <a:cubicBezTo>
                    <a:pt x="-19035" y="205219"/>
                    <a:pt x="53439" y="291354"/>
                    <a:pt x="145684" y="291354"/>
                  </a:cubicBezTo>
                  <a:lnTo>
                    <a:pt x="769231" y="291354"/>
                  </a:lnTo>
                  <a:cubicBezTo>
                    <a:pt x="836155" y="291354"/>
                    <a:pt x="896818" y="247214"/>
                    <a:pt x="912733" y="182220"/>
                  </a:cubicBezTo>
                  <a:cubicBezTo>
                    <a:pt x="936225" y="86150"/>
                    <a:pt x="863751" y="0"/>
                    <a:pt x="771517" y="0"/>
                  </a:cubicBezTo>
                  <a:close/>
                </a:path>
              </a:pathLst>
            </a:custGeom>
            <a:grpFill/>
            <a:ln w="360" cap="flat">
              <a:noFill/>
              <a:prstDash val="solid"/>
              <a:miter/>
            </a:ln>
          </p:spPr>
          <p:txBody>
            <a:bodyPr rtlCol="0" anchor="ctr"/>
            <a:lstStyle/>
            <a:p>
              <a:endParaRPr lang="fi-FI" sz="900"/>
            </a:p>
          </p:txBody>
        </p:sp>
        <p:sp>
          <p:nvSpPr>
            <p:cNvPr id="77" name="Vapaamuotoinen: Muoto 76">
              <a:extLst>
                <a:ext uri="{FF2B5EF4-FFF2-40B4-BE49-F238E27FC236}">
                  <a16:creationId xmlns:a16="http://schemas.microsoft.com/office/drawing/2014/main" id="{48A66DE4-5707-772E-B71A-5D12F6E5E2A4}"/>
                </a:ext>
                <a:ext uri="{C183D7F6-B498-43B3-948B-1728B52AA6E4}">
                  <adec:decorative xmlns:adec="http://schemas.microsoft.com/office/drawing/2017/decorative" val="1"/>
                </a:ext>
              </a:extLst>
            </p:cNvPr>
            <p:cNvSpPr/>
            <p:nvPr/>
          </p:nvSpPr>
          <p:spPr>
            <a:xfrm>
              <a:off x="3518491" y="7777595"/>
              <a:ext cx="1286212" cy="291358"/>
            </a:xfrm>
            <a:custGeom>
              <a:avLst/>
              <a:gdLst>
                <a:gd name="connsiteX0" fmla="*/ 1140528 w 1286212"/>
                <a:gd name="connsiteY0" fmla="*/ 0 h 291358"/>
                <a:gd name="connsiteX1" fmla="*/ 147957 w 1286212"/>
                <a:gd name="connsiteY1" fmla="*/ 0 h 291358"/>
                <a:gd name="connsiteX2" fmla="*/ 4469 w 1286212"/>
                <a:gd name="connsiteY2" fmla="*/ 109149 h 291358"/>
                <a:gd name="connsiteX3" fmla="*/ 145671 w 1286212"/>
                <a:gd name="connsiteY3" fmla="*/ 291358 h 291358"/>
                <a:gd name="connsiteX4" fmla="*/ 1138243 w 1286212"/>
                <a:gd name="connsiteY4" fmla="*/ 291358 h 291358"/>
                <a:gd name="connsiteX5" fmla="*/ 1281744 w 1286212"/>
                <a:gd name="connsiteY5" fmla="*/ 182221 h 291358"/>
                <a:gd name="connsiteX6" fmla="*/ 1140528 w 128621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2" h="291358">
                  <a:moveTo>
                    <a:pt x="1140528" y="0"/>
                  </a:moveTo>
                  <a:lnTo>
                    <a:pt x="147957" y="0"/>
                  </a:lnTo>
                  <a:cubicBezTo>
                    <a:pt x="81033" y="0"/>
                    <a:pt x="20369" y="44141"/>
                    <a:pt x="4469" y="109149"/>
                  </a:cubicBezTo>
                  <a:cubicBezTo>
                    <a:pt x="-19038" y="205219"/>
                    <a:pt x="53437" y="291358"/>
                    <a:pt x="145671" y="291358"/>
                  </a:cubicBezTo>
                  <a:lnTo>
                    <a:pt x="1138243" y="291358"/>
                  </a:lnTo>
                  <a:cubicBezTo>
                    <a:pt x="1205170" y="291358"/>
                    <a:pt x="1265833" y="247214"/>
                    <a:pt x="1281744" y="182221"/>
                  </a:cubicBezTo>
                  <a:cubicBezTo>
                    <a:pt x="1305251" y="86150"/>
                    <a:pt x="1232766" y="0"/>
                    <a:pt x="1140528" y="0"/>
                  </a:cubicBezTo>
                  <a:close/>
                </a:path>
              </a:pathLst>
            </a:custGeom>
            <a:grpFill/>
            <a:ln w="360" cap="flat">
              <a:noFill/>
              <a:prstDash val="solid"/>
              <a:miter/>
            </a:ln>
          </p:spPr>
          <p:txBody>
            <a:bodyPr rtlCol="0" anchor="ctr"/>
            <a:lstStyle/>
            <a:p>
              <a:endParaRPr lang="fi-FI" sz="900"/>
            </a:p>
          </p:txBody>
        </p:sp>
        <p:sp>
          <p:nvSpPr>
            <p:cNvPr id="78" name="Vapaamuotoinen: Muoto 77">
              <a:extLst>
                <a:ext uri="{FF2B5EF4-FFF2-40B4-BE49-F238E27FC236}">
                  <a16:creationId xmlns:a16="http://schemas.microsoft.com/office/drawing/2014/main" id="{A9ED6210-A10A-78AA-F76A-17DE98205545}"/>
                </a:ext>
                <a:ext uri="{C183D7F6-B498-43B3-948B-1728B52AA6E4}">
                  <adec:decorative xmlns:adec="http://schemas.microsoft.com/office/drawing/2017/decorative" val="1"/>
                </a:ext>
              </a:extLst>
            </p:cNvPr>
            <p:cNvSpPr/>
            <p:nvPr/>
          </p:nvSpPr>
          <p:spPr>
            <a:xfrm>
              <a:off x="4017306" y="8328252"/>
              <a:ext cx="987069" cy="291357"/>
            </a:xfrm>
            <a:custGeom>
              <a:avLst/>
              <a:gdLst>
                <a:gd name="connsiteX0" fmla="*/ 145681 w 987069"/>
                <a:gd name="connsiteY0" fmla="*/ 291357 h 291357"/>
                <a:gd name="connsiteX1" fmla="*/ 839111 w 987069"/>
                <a:gd name="connsiteY1" fmla="*/ 291357 h 291357"/>
                <a:gd name="connsiteX2" fmla="*/ 982602 w 987069"/>
                <a:gd name="connsiteY2" fmla="*/ 182206 h 291357"/>
                <a:gd name="connsiteX3" fmla="*/ 841386 w 987069"/>
                <a:gd name="connsiteY3" fmla="*/ 0 h 291357"/>
                <a:gd name="connsiteX4" fmla="*/ 147967 w 987069"/>
                <a:gd name="connsiteY4" fmla="*/ 0 h 291357"/>
                <a:gd name="connsiteX5" fmla="*/ 4468 w 987069"/>
                <a:gd name="connsiteY5" fmla="*/ 109138 h 291357"/>
                <a:gd name="connsiteX6" fmla="*/ 145681 w 98706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69" h="291357">
                  <a:moveTo>
                    <a:pt x="145681" y="291357"/>
                  </a:moveTo>
                  <a:lnTo>
                    <a:pt x="839111" y="291357"/>
                  </a:lnTo>
                  <a:cubicBezTo>
                    <a:pt x="906038" y="291357"/>
                    <a:pt x="966702" y="247214"/>
                    <a:pt x="982602" y="182206"/>
                  </a:cubicBezTo>
                  <a:cubicBezTo>
                    <a:pt x="1006105" y="86138"/>
                    <a:pt x="933630" y="0"/>
                    <a:pt x="841386" y="0"/>
                  </a:cubicBezTo>
                  <a:lnTo>
                    <a:pt x="147967" y="0"/>
                  </a:lnTo>
                  <a:cubicBezTo>
                    <a:pt x="81043" y="0"/>
                    <a:pt x="20380" y="44129"/>
                    <a:pt x="4468" y="109138"/>
                  </a:cubicBezTo>
                  <a:cubicBezTo>
                    <a:pt x="-19038" y="205204"/>
                    <a:pt x="53447" y="291357"/>
                    <a:pt x="145681" y="291357"/>
                  </a:cubicBezTo>
                  <a:close/>
                </a:path>
              </a:pathLst>
            </a:custGeom>
            <a:grpFill/>
            <a:ln w="360" cap="flat">
              <a:noFill/>
              <a:prstDash val="solid"/>
              <a:miter/>
            </a:ln>
          </p:spPr>
          <p:txBody>
            <a:bodyPr rtlCol="0" anchor="ctr"/>
            <a:lstStyle/>
            <a:p>
              <a:endParaRPr lang="fi-FI" sz="900"/>
            </a:p>
          </p:txBody>
        </p:sp>
        <p:sp>
          <p:nvSpPr>
            <p:cNvPr id="79" name="Vapaamuotoinen: Muoto 78">
              <a:extLst>
                <a:ext uri="{FF2B5EF4-FFF2-40B4-BE49-F238E27FC236}">
                  <a16:creationId xmlns:a16="http://schemas.microsoft.com/office/drawing/2014/main" id="{5E981DFA-9823-0A69-2FF7-501939EA78AB}"/>
                </a:ext>
                <a:ext uri="{C183D7F6-B498-43B3-948B-1728B52AA6E4}">
                  <adec:decorative xmlns:adec="http://schemas.microsoft.com/office/drawing/2017/decorative" val="1"/>
                </a:ext>
              </a:extLst>
            </p:cNvPr>
            <p:cNvSpPr/>
            <p:nvPr/>
          </p:nvSpPr>
          <p:spPr>
            <a:xfrm>
              <a:off x="4800403" y="8881906"/>
              <a:ext cx="726305" cy="291358"/>
            </a:xfrm>
            <a:custGeom>
              <a:avLst/>
              <a:gdLst>
                <a:gd name="connsiteX0" fmla="*/ 580621 w 726305"/>
                <a:gd name="connsiteY0" fmla="*/ 0 h 291358"/>
                <a:gd name="connsiteX1" fmla="*/ 147956 w 726305"/>
                <a:gd name="connsiteY1" fmla="*/ 0 h 291358"/>
                <a:gd name="connsiteX2" fmla="*/ 4468 w 726305"/>
                <a:gd name="connsiteY2" fmla="*/ 109148 h 291358"/>
                <a:gd name="connsiteX3" fmla="*/ 145684 w 726305"/>
                <a:gd name="connsiteY3" fmla="*/ 291358 h 291358"/>
                <a:gd name="connsiteX4" fmla="*/ 578335 w 726305"/>
                <a:gd name="connsiteY4" fmla="*/ 291358 h 291358"/>
                <a:gd name="connsiteX5" fmla="*/ 721837 w 726305"/>
                <a:gd name="connsiteY5" fmla="*/ 182220 h 291358"/>
                <a:gd name="connsiteX6" fmla="*/ 580621 w 72630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5" h="291358">
                  <a:moveTo>
                    <a:pt x="580621" y="0"/>
                  </a:moveTo>
                  <a:lnTo>
                    <a:pt x="147956" y="0"/>
                  </a:lnTo>
                  <a:cubicBezTo>
                    <a:pt x="81032" y="0"/>
                    <a:pt x="20369" y="44144"/>
                    <a:pt x="4468" y="109148"/>
                  </a:cubicBezTo>
                  <a:cubicBezTo>
                    <a:pt x="-19038" y="205208"/>
                    <a:pt x="53451" y="291358"/>
                    <a:pt x="145684" y="291358"/>
                  </a:cubicBezTo>
                  <a:lnTo>
                    <a:pt x="578335" y="291358"/>
                  </a:lnTo>
                  <a:cubicBezTo>
                    <a:pt x="645259" y="291358"/>
                    <a:pt x="705922" y="247214"/>
                    <a:pt x="721837" y="182220"/>
                  </a:cubicBezTo>
                  <a:cubicBezTo>
                    <a:pt x="745344" y="86153"/>
                    <a:pt x="672855" y="0"/>
                    <a:pt x="580621" y="0"/>
                  </a:cubicBezTo>
                  <a:close/>
                </a:path>
              </a:pathLst>
            </a:custGeom>
            <a:grpFill/>
            <a:ln w="360" cap="flat">
              <a:noFill/>
              <a:prstDash val="solid"/>
              <a:miter/>
            </a:ln>
          </p:spPr>
          <p:txBody>
            <a:bodyPr rtlCol="0" anchor="ctr"/>
            <a:lstStyle/>
            <a:p>
              <a:endParaRPr lang="fi-FI" sz="900"/>
            </a:p>
          </p:txBody>
        </p:sp>
        <p:sp>
          <p:nvSpPr>
            <p:cNvPr id="80" name="Vapaamuotoinen: Muoto 79">
              <a:extLst>
                <a:ext uri="{FF2B5EF4-FFF2-40B4-BE49-F238E27FC236}">
                  <a16:creationId xmlns:a16="http://schemas.microsoft.com/office/drawing/2014/main" id="{0651503C-A195-3FB7-0C62-963DB3F13118}"/>
                </a:ext>
                <a:ext uri="{C183D7F6-B498-43B3-948B-1728B52AA6E4}">
                  <adec:decorative xmlns:adec="http://schemas.microsoft.com/office/drawing/2017/decorative" val="1"/>
                </a:ext>
              </a:extLst>
            </p:cNvPr>
            <p:cNvSpPr/>
            <p:nvPr/>
          </p:nvSpPr>
          <p:spPr>
            <a:xfrm>
              <a:off x="3216063" y="8881910"/>
              <a:ext cx="571448" cy="291354"/>
            </a:xfrm>
            <a:custGeom>
              <a:avLst/>
              <a:gdLst>
                <a:gd name="connsiteX0" fmla="*/ 145684 w 571448"/>
                <a:gd name="connsiteY0" fmla="*/ 291355 h 291354"/>
                <a:gd name="connsiteX1" fmla="*/ 423480 w 571448"/>
                <a:gd name="connsiteY1" fmla="*/ 291355 h 291354"/>
                <a:gd name="connsiteX2" fmla="*/ 566981 w 571448"/>
                <a:gd name="connsiteY2" fmla="*/ 182206 h 291354"/>
                <a:gd name="connsiteX3" fmla="*/ 425766 w 571448"/>
                <a:gd name="connsiteY3" fmla="*/ 0 h 291354"/>
                <a:gd name="connsiteX4" fmla="*/ 147970 w 571448"/>
                <a:gd name="connsiteY4" fmla="*/ 0 h 291354"/>
                <a:gd name="connsiteX5" fmla="*/ 4468 w 571448"/>
                <a:gd name="connsiteY5" fmla="*/ 109134 h 291354"/>
                <a:gd name="connsiteX6" fmla="*/ 145684 w 571448"/>
                <a:gd name="connsiteY6" fmla="*/ 291355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8" h="291354">
                  <a:moveTo>
                    <a:pt x="145684" y="291355"/>
                  </a:moveTo>
                  <a:lnTo>
                    <a:pt x="423480" y="291355"/>
                  </a:lnTo>
                  <a:cubicBezTo>
                    <a:pt x="490403" y="291355"/>
                    <a:pt x="551067" y="247214"/>
                    <a:pt x="566981" y="182206"/>
                  </a:cubicBezTo>
                  <a:cubicBezTo>
                    <a:pt x="590484" y="86139"/>
                    <a:pt x="517999" y="0"/>
                    <a:pt x="425766" y="0"/>
                  </a:cubicBezTo>
                  <a:lnTo>
                    <a:pt x="147970" y="0"/>
                  </a:lnTo>
                  <a:cubicBezTo>
                    <a:pt x="81043" y="0"/>
                    <a:pt x="20380" y="44141"/>
                    <a:pt x="4468" y="109134"/>
                  </a:cubicBezTo>
                  <a:cubicBezTo>
                    <a:pt x="-19038" y="205205"/>
                    <a:pt x="53447" y="291355"/>
                    <a:pt x="145684" y="291355"/>
                  </a:cubicBezTo>
                  <a:close/>
                </a:path>
              </a:pathLst>
            </a:custGeom>
            <a:grpFill/>
            <a:ln w="360" cap="flat">
              <a:noFill/>
              <a:prstDash val="solid"/>
              <a:miter/>
            </a:ln>
          </p:spPr>
          <p:txBody>
            <a:bodyPr rtlCol="0" anchor="ctr"/>
            <a:lstStyle/>
            <a:p>
              <a:endParaRPr lang="fi-FI" sz="900"/>
            </a:p>
          </p:txBody>
        </p:sp>
        <p:sp>
          <p:nvSpPr>
            <p:cNvPr id="81" name="Vapaamuotoinen: Muoto 80">
              <a:extLst>
                <a:ext uri="{FF2B5EF4-FFF2-40B4-BE49-F238E27FC236}">
                  <a16:creationId xmlns:a16="http://schemas.microsoft.com/office/drawing/2014/main" id="{B6A6C199-23D5-45FF-C05D-6F96510FCC34}"/>
                </a:ext>
                <a:ext uri="{C183D7F6-B498-43B3-948B-1728B52AA6E4}">
                  <adec:decorative xmlns:adec="http://schemas.microsoft.com/office/drawing/2017/decorative" val="1"/>
                </a:ext>
              </a:extLst>
            </p:cNvPr>
            <p:cNvSpPr/>
            <p:nvPr/>
          </p:nvSpPr>
          <p:spPr>
            <a:xfrm>
              <a:off x="9386822" y="7777598"/>
              <a:ext cx="428654" cy="291358"/>
            </a:xfrm>
            <a:custGeom>
              <a:avLst/>
              <a:gdLst>
                <a:gd name="connsiteX0" fmla="*/ 145681 w 428654"/>
                <a:gd name="connsiteY0" fmla="*/ 291358 h 291358"/>
                <a:gd name="connsiteX1" fmla="*/ 280687 w 428654"/>
                <a:gd name="connsiteY1" fmla="*/ 291358 h 291358"/>
                <a:gd name="connsiteX2" fmla="*/ 424189 w 428654"/>
                <a:gd name="connsiteY2" fmla="*/ 182206 h 291358"/>
                <a:gd name="connsiteX3" fmla="*/ 282973 w 428654"/>
                <a:gd name="connsiteY3" fmla="*/ 0 h 291358"/>
                <a:gd name="connsiteX4" fmla="*/ 147956 w 428654"/>
                <a:gd name="connsiteY4" fmla="*/ 0 h 291358"/>
                <a:gd name="connsiteX5" fmla="*/ 4469 w 428654"/>
                <a:gd name="connsiteY5" fmla="*/ 109138 h 291358"/>
                <a:gd name="connsiteX6" fmla="*/ 145681 w 428654"/>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4" h="291358">
                  <a:moveTo>
                    <a:pt x="145681" y="291358"/>
                  </a:moveTo>
                  <a:lnTo>
                    <a:pt x="280687" y="291358"/>
                  </a:lnTo>
                  <a:cubicBezTo>
                    <a:pt x="347614" y="291358"/>
                    <a:pt x="408278" y="247214"/>
                    <a:pt x="424189" y="182206"/>
                  </a:cubicBezTo>
                  <a:cubicBezTo>
                    <a:pt x="447685" y="86139"/>
                    <a:pt x="375210" y="0"/>
                    <a:pt x="282973" y="0"/>
                  </a:cubicBezTo>
                  <a:lnTo>
                    <a:pt x="147956" y="0"/>
                  </a:lnTo>
                  <a:cubicBezTo>
                    <a:pt x="81043" y="0"/>
                    <a:pt x="20379" y="44141"/>
                    <a:pt x="4469" y="109138"/>
                  </a:cubicBezTo>
                  <a:cubicBezTo>
                    <a:pt x="-19038" y="205205"/>
                    <a:pt x="53447" y="291358"/>
                    <a:pt x="145681" y="291358"/>
                  </a:cubicBezTo>
                  <a:close/>
                </a:path>
              </a:pathLst>
            </a:custGeom>
            <a:grpFill/>
            <a:ln w="360" cap="flat">
              <a:noFill/>
              <a:prstDash val="solid"/>
              <a:miter/>
            </a:ln>
          </p:spPr>
          <p:txBody>
            <a:bodyPr rtlCol="0" anchor="ctr"/>
            <a:lstStyle/>
            <a:p>
              <a:endParaRPr lang="fi-FI" sz="900"/>
            </a:p>
          </p:txBody>
        </p:sp>
        <p:sp>
          <p:nvSpPr>
            <p:cNvPr id="82" name="Vapaamuotoinen: Muoto 81">
              <a:extLst>
                <a:ext uri="{FF2B5EF4-FFF2-40B4-BE49-F238E27FC236}">
                  <a16:creationId xmlns:a16="http://schemas.microsoft.com/office/drawing/2014/main" id="{F3B969EB-8D97-2E87-5226-5C757A3C467D}"/>
                </a:ext>
                <a:ext uri="{C183D7F6-B498-43B3-948B-1728B52AA6E4}">
                  <adec:decorative xmlns:adec="http://schemas.microsoft.com/office/drawing/2017/decorative" val="1"/>
                </a:ext>
              </a:extLst>
            </p:cNvPr>
            <p:cNvSpPr/>
            <p:nvPr/>
          </p:nvSpPr>
          <p:spPr>
            <a:xfrm>
              <a:off x="8106127" y="8328247"/>
              <a:ext cx="718140" cy="291358"/>
            </a:xfrm>
            <a:custGeom>
              <a:avLst/>
              <a:gdLst>
                <a:gd name="connsiteX0" fmla="*/ 572458 w 718140"/>
                <a:gd name="connsiteY0" fmla="*/ 0 h 291358"/>
                <a:gd name="connsiteX1" fmla="*/ 147960 w 718140"/>
                <a:gd name="connsiteY1" fmla="*/ 0 h 291358"/>
                <a:gd name="connsiteX2" fmla="*/ 4469 w 718140"/>
                <a:gd name="connsiteY2" fmla="*/ 109149 h 291358"/>
                <a:gd name="connsiteX3" fmla="*/ 145685 w 718140"/>
                <a:gd name="connsiteY3" fmla="*/ 291358 h 291358"/>
                <a:gd name="connsiteX4" fmla="*/ 570171 w 718140"/>
                <a:gd name="connsiteY4" fmla="*/ 291358 h 291358"/>
                <a:gd name="connsiteX5" fmla="*/ 713673 w 718140"/>
                <a:gd name="connsiteY5" fmla="*/ 182221 h 291358"/>
                <a:gd name="connsiteX6" fmla="*/ 572458 w 718140"/>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40" h="291358">
                  <a:moveTo>
                    <a:pt x="572458" y="0"/>
                  </a:moveTo>
                  <a:lnTo>
                    <a:pt x="147960" y="0"/>
                  </a:lnTo>
                  <a:cubicBezTo>
                    <a:pt x="81033" y="0"/>
                    <a:pt x="20370" y="44144"/>
                    <a:pt x="4469" y="109149"/>
                  </a:cubicBezTo>
                  <a:cubicBezTo>
                    <a:pt x="-19037" y="205220"/>
                    <a:pt x="53437" y="291358"/>
                    <a:pt x="145685" y="291358"/>
                  </a:cubicBezTo>
                  <a:lnTo>
                    <a:pt x="570171" y="291358"/>
                  </a:lnTo>
                  <a:cubicBezTo>
                    <a:pt x="637095" y="291358"/>
                    <a:pt x="697759" y="247214"/>
                    <a:pt x="713673" y="182221"/>
                  </a:cubicBezTo>
                  <a:cubicBezTo>
                    <a:pt x="737177" y="86153"/>
                    <a:pt x="664691" y="0"/>
                    <a:pt x="572458" y="0"/>
                  </a:cubicBezTo>
                  <a:close/>
                </a:path>
              </a:pathLst>
            </a:custGeom>
            <a:grpFill/>
            <a:ln w="360" cap="flat">
              <a:noFill/>
              <a:prstDash val="solid"/>
              <a:miter/>
            </a:ln>
          </p:spPr>
          <p:txBody>
            <a:bodyPr rtlCol="0" anchor="ctr"/>
            <a:lstStyle/>
            <a:p>
              <a:endParaRPr lang="fi-FI" sz="900"/>
            </a:p>
          </p:txBody>
        </p:sp>
        <p:sp>
          <p:nvSpPr>
            <p:cNvPr id="83" name="Vapaamuotoinen: Muoto 82">
              <a:extLst>
                <a:ext uri="{FF2B5EF4-FFF2-40B4-BE49-F238E27FC236}">
                  <a16:creationId xmlns:a16="http://schemas.microsoft.com/office/drawing/2014/main" id="{5C28B1FE-EB3F-90A9-8EC5-7B1E647E27D9}"/>
                </a:ext>
                <a:ext uri="{C183D7F6-B498-43B3-948B-1728B52AA6E4}">
                  <adec:decorative xmlns:adec="http://schemas.microsoft.com/office/drawing/2017/decorative" val="1"/>
                </a:ext>
              </a:extLst>
            </p:cNvPr>
            <p:cNvSpPr/>
            <p:nvPr/>
          </p:nvSpPr>
          <p:spPr>
            <a:xfrm>
              <a:off x="6782297" y="7777595"/>
              <a:ext cx="811835" cy="291358"/>
            </a:xfrm>
            <a:custGeom>
              <a:avLst/>
              <a:gdLst>
                <a:gd name="connsiteX0" fmla="*/ 666151 w 811835"/>
                <a:gd name="connsiteY0" fmla="*/ 0 h 291358"/>
                <a:gd name="connsiteX1" fmla="*/ 147970 w 811835"/>
                <a:gd name="connsiteY1" fmla="*/ 0 h 291358"/>
                <a:gd name="connsiteX2" fmla="*/ 4468 w 811835"/>
                <a:gd name="connsiteY2" fmla="*/ 109149 h 291358"/>
                <a:gd name="connsiteX3" fmla="*/ 145684 w 811835"/>
                <a:gd name="connsiteY3" fmla="*/ 291358 h 291358"/>
                <a:gd name="connsiteX4" fmla="*/ 663876 w 811835"/>
                <a:gd name="connsiteY4" fmla="*/ 291358 h 291358"/>
                <a:gd name="connsiteX5" fmla="*/ 807367 w 811835"/>
                <a:gd name="connsiteY5" fmla="*/ 182221 h 291358"/>
                <a:gd name="connsiteX6" fmla="*/ 666151 w 8118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5" h="291358">
                  <a:moveTo>
                    <a:pt x="666151" y="0"/>
                  </a:moveTo>
                  <a:lnTo>
                    <a:pt x="147970" y="0"/>
                  </a:lnTo>
                  <a:cubicBezTo>
                    <a:pt x="81046" y="0"/>
                    <a:pt x="20383" y="44141"/>
                    <a:pt x="4468" y="109149"/>
                  </a:cubicBezTo>
                  <a:cubicBezTo>
                    <a:pt x="-19035" y="205219"/>
                    <a:pt x="53439" y="291358"/>
                    <a:pt x="145684" y="291358"/>
                  </a:cubicBezTo>
                  <a:lnTo>
                    <a:pt x="663876" y="291358"/>
                  </a:lnTo>
                  <a:cubicBezTo>
                    <a:pt x="730789" y="291358"/>
                    <a:pt x="791453" y="247214"/>
                    <a:pt x="807367" y="182221"/>
                  </a:cubicBezTo>
                  <a:cubicBezTo>
                    <a:pt x="830874" y="86150"/>
                    <a:pt x="758385" y="0"/>
                    <a:pt x="666151" y="0"/>
                  </a:cubicBezTo>
                  <a:close/>
                </a:path>
              </a:pathLst>
            </a:custGeom>
            <a:grpFill/>
            <a:ln w="360" cap="flat">
              <a:noFill/>
              <a:prstDash val="solid"/>
              <a:miter/>
            </a:ln>
          </p:spPr>
          <p:txBody>
            <a:bodyPr rtlCol="0" anchor="ctr"/>
            <a:lstStyle/>
            <a:p>
              <a:endParaRPr lang="fi-FI" sz="900"/>
            </a:p>
          </p:txBody>
        </p:sp>
        <p:sp>
          <p:nvSpPr>
            <p:cNvPr id="84" name="Vapaamuotoinen: Muoto 83">
              <a:extLst>
                <a:ext uri="{FF2B5EF4-FFF2-40B4-BE49-F238E27FC236}">
                  <a16:creationId xmlns:a16="http://schemas.microsoft.com/office/drawing/2014/main" id="{2D70FFA5-17C5-62D3-A7C8-2F00A508C492}"/>
                </a:ext>
                <a:ext uri="{C183D7F6-B498-43B3-948B-1728B52AA6E4}">
                  <adec:decorative xmlns:adec="http://schemas.microsoft.com/office/drawing/2017/decorative" val="1"/>
                </a:ext>
              </a:extLst>
            </p:cNvPr>
            <p:cNvSpPr/>
            <p:nvPr/>
          </p:nvSpPr>
          <p:spPr>
            <a:xfrm>
              <a:off x="5656842" y="8328252"/>
              <a:ext cx="809218" cy="291357"/>
            </a:xfrm>
            <a:custGeom>
              <a:avLst/>
              <a:gdLst>
                <a:gd name="connsiteX0" fmla="*/ 145684 w 809218"/>
                <a:gd name="connsiteY0" fmla="*/ 291357 h 291357"/>
                <a:gd name="connsiteX1" fmla="*/ 661260 w 809218"/>
                <a:gd name="connsiteY1" fmla="*/ 291357 h 291357"/>
                <a:gd name="connsiteX2" fmla="*/ 804750 w 809218"/>
                <a:gd name="connsiteY2" fmla="*/ 182206 h 291357"/>
                <a:gd name="connsiteX3" fmla="*/ 663535 w 809218"/>
                <a:gd name="connsiteY3" fmla="*/ 0 h 291357"/>
                <a:gd name="connsiteX4" fmla="*/ 147970 w 809218"/>
                <a:gd name="connsiteY4" fmla="*/ 0 h 291357"/>
                <a:gd name="connsiteX5" fmla="*/ 4468 w 809218"/>
                <a:gd name="connsiteY5" fmla="*/ 109138 h 291357"/>
                <a:gd name="connsiteX6" fmla="*/ 145684 w 809218"/>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8" h="291357">
                  <a:moveTo>
                    <a:pt x="145684" y="291357"/>
                  </a:moveTo>
                  <a:lnTo>
                    <a:pt x="661260" y="291357"/>
                  </a:lnTo>
                  <a:cubicBezTo>
                    <a:pt x="728173" y="291357"/>
                    <a:pt x="788850" y="247214"/>
                    <a:pt x="804750" y="182206"/>
                  </a:cubicBezTo>
                  <a:cubicBezTo>
                    <a:pt x="828254" y="86138"/>
                    <a:pt x="755779" y="0"/>
                    <a:pt x="663535" y="0"/>
                  </a:cubicBezTo>
                  <a:lnTo>
                    <a:pt x="147970" y="0"/>
                  </a:lnTo>
                  <a:cubicBezTo>
                    <a:pt x="81047" y="0"/>
                    <a:pt x="20379" y="44129"/>
                    <a:pt x="4468" y="109138"/>
                  </a:cubicBezTo>
                  <a:cubicBezTo>
                    <a:pt x="-19038" y="205204"/>
                    <a:pt x="53451" y="291357"/>
                    <a:pt x="145684" y="291357"/>
                  </a:cubicBezTo>
                  <a:close/>
                </a:path>
              </a:pathLst>
            </a:custGeom>
            <a:grpFill/>
            <a:ln w="360" cap="flat">
              <a:noFill/>
              <a:prstDash val="solid"/>
              <a:miter/>
            </a:ln>
          </p:spPr>
          <p:txBody>
            <a:bodyPr rtlCol="0" anchor="ctr"/>
            <a:lstStyle/>
            <a:p>
              <a:endParaRPr lang="fi-FI" sz="900"/>
            </a:p>
          </p:txBody>
        </p:sp>
        <p:sp>
          <p:nvSpPr>
            <p:cNvPr id="85" name="Vapaamuotoinen: Muoto 84">
              <a:extLst>
                <a:ext uri="{FF2B5EF4-FFF2-40B4-BE49-F238E27FC236}">
                  <a16:creationId xmlns:a16="http://schemas.microsoft.com/office/drawing/2014/main" id="{8D9F6EAD-DC0A-9786-A28A-1465015C1D38}"/>
                </a:ext>
                <a:ext uri="{C183D7F6-B498-43B3-948B-1728B52AA6E4}">
                  <adec:decorative xmlns:adec="http://schemas.microsoft.com/office/drawing/2017/decorative" val="1"/>
                </a:ext>
              </a:extLst>
            </p:cNvPr>
            <p:cNvSpPr/>
            <p:nvPr/>
          </p:nvSpPr>
          <p:spPr>
            <a:xfrm>
              <a:off x="7222269" y="8881906"/>
              <a:ext cx="545136" cy="291358"/>
            </a:xfrm>
            <a:custGeom>
              <a:avLst/>
              <a:gdLst>
                <a:gd name="connsiteX0" fmla="*/ 399466 w 545136"/>
                <a:gd name="connsiteY0" fmla="*/ 0 h 291358"/>
                <a:gd name="connsiteX1" fmla="*/ 147956 w 545136"/>
                <a:gd name="connsiteY1" fmla="*/ 0 h 291358"/>
                <a:gd name="connsiteX2" fmla="*/ 4469 w 545136"/>
                <a:gd name="connsiteY2" fmla="*/ 109148 h 291358"/>
                <a:gd name="connsiteX3" fmla="*/ 145685 w 545136"/>
                <a:gd name="connsiteY3" fmla="*/ 291358 h 291358"/>
                <a:gd name="connsiteX4" fmla="*/ 397180 w 545136"/>
                <a:gd name="connsiteY4" fmla="*/ 291358 h 291358"/>
                <a:gd name="connsiteX5" fmla="*/ 540667 w 545136"/>
                <a:gd name="connsiteY5" fmla="*/ 182220 h 291358"/>
                <a:gd name="connsiteX6" fmla="*/ 399466 w 545136"/>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36" h="291358">
                  <a:moveTo>
                    <a:pt x="399466" y="0"/>
                  </a:moveTo>
                  <a:lnTo>
                    <a:pt x="147956" y="0"/>
                  </a:lnTo>
                  <a:cubicBezTo>
                    <a:pt x="81047" y="0"/>
                    <a:pt x="20380" y="44144"/>
                    <a:pt x="4469" y="109148"/>
                  </a:cubicBezTo>
                  <a:cubicBezTo>
                    <a:pt x="-19038" y="205208"/>
                    <a:pt x="53437" y="291358"/>
                    <a:pt x="145685" y="291358"/>
                  </a:cubicBezTo>
                  <a:lnTo>
                    <a:pt x="397180" y="291358"/>
                  </a:lnTo>
                  <a:cubicBezTo>
                    <a:pt x="464104" y="291358"/>
                    <a:pt x="524771" y="247214"/>
                    <a:pt x="540667" y="182220"/>
                  </a:cubicBezTo>
                  <a:cubicBezTo>
                    <a:pt x="564174" y="86153"/>
                    <a:pt x="491700" y="0"/>
                    <a:pt x="399466" y="0"/>
                  </a:cubicBezTo>
                  <a:close/>
                </a:path>
              </a:pathLst>
            </a:custGeom>
            <a:grpFill/>
            <a:ln w="360" cap="flat">
              <a:noFill/>
              <a:prstDash val="solid"/>
              <a:miter/>
            </a:ln>
          </p:spPr>
          <p:txBody>
            <a:bodyPr rtlCol="0" anchor="ctr"/>
            <a:lstStyle/>
            <a:p>
              <a:endParaRPr lang="fi-FI" sz="900"/>
            </a:p>
          </p:txBody>
        </p:sp>
        <p:sp>
          <p:nvSpPr>
            <p:cNvPr id="86" name="Vapaamuotoinen: Muoto 85">
              <a:extLst>
                <a:ext uri="{FF2B5EF4-FFF2-40B4-BE49-F238E27FC236}">
                  <a16:creationId xmlns:a16="http://schemas.microsoft.com/office/drawing/2014/main" id="{E7F812CA-D614-4124-6A73-D68393E5C6EE}"/>
                </a:ext>
                <a:ext uri="{C183D7F6-B498-43B3-948B-1728B52AA6E4}">
                  <adec:decorative xmlns:adec="http://schemas.microsoft.com/office/drawing/2017/decorative" val="1"/>
                </a:ext>
              </a:extLst>
            </p:cNvPr>
            <p:cNvSpPr/>
            <p:nvPr/>
          </p:nvSpPr>
          <p:spPr>
            <a:xfrm>
              <a:off x="10964733" y="8330155"/>
              <a:ext cx="298363" cy="291358"/>
            </a:xfrm>
            <a:custGeom>
              <a:avLst/>
              <a:gdLst>
                <a:gd name="connsiteX0" fmla="*/ 152683 w 298363"/>
                <a:gd name="connsiteY0" fmla="*/ 0 h 291358"/>
                <a:gd name="connsiteX1" fmla="*/ 147971 w 298363"/>
                <a:gd name="connsiteY1" fmla="*/ 0 h 291358"/>
                <a:gd name="connsiteX2" fmla="*/ 4469 w 298363"/>
                <a:gd name="connsiteY2" fmla="*/ 109138 h 291358"/>
                <a:gd name="connsiteX3" fmla="*/ 145685 w 298363"/>
                <a:gd name="connsiteY3" fmla="*/ 291358 h 291358"/>
                <a:gd name="connsiteX4" fmla="*/ 150407 w 298363"/>
                <a:gd name="connsiteY4" fmla="*/ 291358 h 291358"/>
                <a:gd name="connsiteX5" fmla="*/ 293895 w 298363"/>
                <a:gd name="connsiteY5" fmla="*/ 182220 h 291358"/>
                <a:gd name="connsiteX6" fmla="*/ 152683 w 298363"/>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3" h="291358">
                  <a:moveTo>
                    <a:pt x="152683" y="0"/>
                  </a:moveTo>
                  <a:lnTo>
                    <a:pt x="147971" y="0"/>
                  </a:lnTo>
                  <a:cubicBezTo>
                    <a:pt x="81043" y="0"/>
                    <a:pt x="20379" y="44144"/>
                    <a:pt x="4469" y="109138"/>
                  </a:cubicBezTo>
                  <a:cubicBezTo>
                    <a:pt x="-19038" y="205208"/>
                    <a:pt x="53447" y="291358"/>
                    <a:pt x="145685" y="291358"/>
                  </a:cubicBezTo>
                  <a:lnTo>
                    <a:pt x="150407" y="291358"/>
                  </a:lnTo>
                  <a:cubicBezTo>
                    <a:pt x="217321" y="291358"/>
                    <a:pt x="277984" y="247217"/>
                    <a:pt x="293895" y="182220"/>
                  </a:cubicBezTo>
                  <a:cubicBezTo>
                    <a:pt x="317402" y="86153"/>
                    <a:pt x="244916" y="0"/>
                    <a:pt x="152683" y="0"/>
                  </a:cubicBezTo>
                  <a:close/>
                </a:path>
              </a:pathLst>
            </a:custGeom>
            <a:grpFill/>
            <a:ln w="360" cap="flat">
              <a:noFill/>
              <a:prstDash val="solid"/>
              <a:miter/>
            </a:ln>
          </p:spPr>
          <p:txBody>
            <a:bodyPr rtlCol="0" anchor="ctr"/>
            <a:lstStyle/>
            <a:p>
              <a:endParaRPr lang="fi-FI" sz="900"/>
            </a:p>
          </p:txBody>
        </p:sp>
        <p:sp>
          <p:nvSpPr>
            <p:cNvPr id="87" name="Vapaamuotoinen: Muoto 86">
              <a:extLst>
                <a:ext uri="{FF2B5EF4-FFF2-40B4-BE49-F238E27FC236}">
                  <a16:creationId xmlns:a16="http://schemas.microsoft.com/office/drawing/2014/main" id="{7A7F1D29-C524-17B9-631D-42D6ACC7820F}"/>
                </a:ext>
                <a:ext uri="{C183D7F6-B498-43B3-948B-1728B52AA6E4}">
                  <adec:decorative xmlns:adec="http://schemas.microsoft.com/office/drawing/2017/decorative" val="1"/>
                </a:ext>
              </a:extLst>
            </p:cNvPr>
            <p:cNvSpPr/>
            <p:nvPr/>
          </p:nvSpPr>
          <p:spPr>
            <a:xfrm>
              <a:off x="505578" y="5033965"/>
              <a:ext cx="1432537" cy="291357"/>
            </a:xfrm>
            <a:custGeom>
              <a:avLst/>
              <a:gdLst>
                <a:gd name="connsiteX0" fmla="*/ 1288633 w 1432537"/>
                <a:gd name="connsiteY0" fmla="*/ 0 h 291357"/>
                <a:gd name="connsiteX1" fmla="*/ 143923 w 1432537"/>
                <a:gd name="connsiteY1" fmla="*/ 0 h 291357"/>
                <a:gd name="connsiteX2" fmla="*/ 0 w 1432537"/>
                <a:gd name="connsiteY2" fmla="*/ 143908 h 291357"/>
                <a:gd name="connsiteX3" fmla="*/ 0 w 1432537"/>
                <a:gd name="connsiteY3" fmla="*/ 147450 h 291357"/>
                <a:gd name="connsiteX4" fmla="*/ 143923 w 1432537"/>
                <a:gd name="connsiteY4" fmla="*/ 291358 h 291357"/>
                <a:gd name="connsiteX5" fmla="*/ 1288633 w 1432537"/>
                <a:gd name="connsiteY5" fmla="*/ 291358 h 291357"/>
                <a:gd name="connsiteX6" fmla="*/ 1432537 w 1432537"/>
                <a:gd name="connsiteY6" fmla="*/ 147450 h 291357"/>
                <a:gd name="connsiteX7" fmla="*/ 1432537 w 1432537"/>
                <a:gd name="connsiteY7" fmla="*/ 143908 h 291357"/>
                <a:gd name="connsiteX8" fmla="*/ 1288633 w 1432537"/>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7">
                  <a:moveTo>
                    <a:pt x="1288633" y="0"/>
                  </a:moveTo>
                  <a:lnTo>
                    <a:pt x="143923" y="0"/>
                  </a:lnTo>
                  <a:cubicBezTo>
                    <a:pt x="64436" y="0"/>
                    <a:pt x="0" y="64436"/>
                    <a:pt x="0" y="143908"/>
                  </a:cubicBezTo>
                  <a:lnTo>
                    <a:pt x="0" y="147450"/>
                  </a:lnTo>
                  <a:cubicBezTo>
                    <a:pt x="0" y="226933"/>
                    <a:pt x="64436" y="291358"/>
                    <a:pt x="143923" y="291358"/>
                  </a:cubicBezTo>
                  <a:lnTo>
                    <a:pt x="1288633" y="291358"/>
                  </a:lnTo>
                  <a:cubicBezTo>
                    <a:pt x="1368116" y="291358"/>
                    <a:pt x="1432537" y="226933"/>
                    <a:pt x="1432537" y="147450"/>
                  </a:cubicBezTo>
                  <a:lnTo>
                    <a:pt x="1432537" y="143908"/>
                  </a:lnTo>
                  <a:cubicBezTo>
                    <a:pt x="1432537" y="64436"/>
                    <a:pt x="1368116" y="0"/>
                    <a:pt x="1288633" y="0"/>
                  </a:cubicBezTo>
                  <a:close/>
                </a:path>
              </a:pathLst>
            </a:custGeom>
            <a:grpFill/>
            <a:ln w="360" cap="flat">
              <a:noFill/>
              <a:prstDash val="solid"/>
              <a:miter/>
            </a:ln>
          </p:spPr>
          <p:txBody>
            <a:bodyPr rtlCol="0" anchor="ctr"/>
            <a:lstStyle/>
            <a:p>
              <a:endParaRPr lang="fi-FI" sz="900"/>
            </a:p>
          </p:txBody>
        </p:sp>
        <p:sp>
          <p:nvSpPr>
            <p:cNvPr id="88" name="Vapaamuotoinen: Muoto 87">
              <a:extLst>
                <a:ext uri="{FF2B5EF4-FFF2-40B4-BE49-F238E27FC236}">
                  <a16:creationId xmlns:a16="http://schemas.microsoft.com/office/drawing/2014/main" id="{C456AFDD-FE4A-B4F7-E8E2-C56C452BD2D7}"/>
                </a:ext>
                <a:ext uri="{C183D7F6-B498-43B3-948B-1728B52AA6E4}">
                  <adec:decorative xmlns:adec="http://schemas.microsoft.com/office/drawing/2017/decorative" val="1"/>
                </a:ext>
              </a:extLst>
            </p:cNvPr>
            <p:cNvSpPr/>
            <p:nvPr/>
          </p:nvSpPr>
          <p:spPr>
            <a:xfrm>
              <a:off x="505587" y="5580942"/>
              <a:ext cx="1048443" cy="291354"/>
            </a:xfrm>
            <a:custGeom>
              <a:avLst/>
              <a:gdLst>
                <a:gd name="connsiteX0" fmla="*/ 902759 w 1048443"/>
                <a:gd name="connsiteY0" fmla="*/ 0 h 291354"/>
                <a:gd name="connsiteX1" fmla="*/ 147956 w 1048443"/>
                <a:gd name="connsiteY1" fmla="*/ 0 h 291354"/>
                <a:gd name="connsiteX2" fmla="*/ 4469 w 1048443"/>
                <a:gd name="connsiteY2" fmla="*/ 109148 h 291354"/>
                <a:gd name="connsiteX3" fmla="*/ 145671 w 1048443"/>
                <a:gd name="connsiteY3" fmla="*/ 291354 h 291354"/>
                <a:gd name="connsiteX4" fmla="*/ 900473 w 1048443"/>
                <a:gd name="connsiteY4" fmla="*/ 291354 h 291354"/>
                <a:gd name="connsiteX5" fmla="*/ 1043975 w 1048443"/>
                <a:gd name="connsiteY5" fmla="*/ 182220 h 291354"/>
                <a:gd name="connsiteX6" fmla="*/ 902759 w 1048443"/>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3" h="291354">
                  <a:moveTo>
                    <a:pt x="902759" y="0"/>
                  </a:moveTo>
                  <a:lnTo>
                    <a:pt x="147956" y="0"/>
                  </a:lnTo>
                  <a:cubicBezTo>
                    <a:pt x="81029" y="0"/>
                    <a:pt x="20366" y="44140"/>
                    <a:pt x="4469" y="109148"/>
                  </a:cubicBezTo>
                  <a:cubicBezTo>
                    <a:pt x="-19038" y="205205"/>
                    <a:pt x="53437" y="291354"/>
                    <a:pt x="145671" y="291354"/>
                  </a:cubicBezTo>
                  <a:lnTo>
                    <a:pt x="900473" y="291354"/>
                  </a:lnTo>
                  <a:cubicBezTo>
                    <a:pt x="967400" y="291354"/>
                    <a:pt x="1028064" y="247214"/>
                    <a:pt x="1043975" y="182220"/>
                  </a:cubicBezTo>
                  <a:cubicBezTo>
                    <a:pt x="1067481" y="86150"/>
                    <a:pt x="994996" y="0"/>
                    <a:pt x="902759" y="0"/>
                  </a:cubicBezTo>
                  <a:close/>
                </a:path>
              </a:pathLst>
            </a:custGeom>
            <a:grpFill/>
            <a:ln w="360" cap="flat">
              <a:noFill/>
              <a:prstDash val="solid"/>
              <a:miter/>
            </a:ln>
          </p:spPr>
          <p:txBody>
            <a:bodyPr rtlCol="0" anchor="ctr"/>
            <a:lstStyle/>
            <a:p>
              <a:endParaRPr lang="fi-FI" sz="900"/>
            </a:p>
          </p:txBody>
        </p:sp>
        <p:sp>
          <p:nvSpPr>
            <p:cNvPr id="89" name="Vapaamuotoinen: Muoto 88">
              <a:extLst>
                <a:ext uri="{FF2B5EF4-FFF2-40B4-BE49-F238E27FC236}">
                  <a16:creationId xmlns:a16="http://schemas.microsoft.com/office/drawing/2014/main" id="{A247A1D0-242F-07F4-A8C7-FE368787A398}"/>
                </a:ext>
                <a:ext uri="{C183D7F6-B498-43B3-948B-1728B52AA6E4}">
                  <adec:decorative xmlns:adec="http://schemas.microsoft.com/office/drawing/2017/decorative" val="1"/>
                </a:ext>
              </a:extLst>
            </p:cNvPr>
            <p:cNvSpPr/>
            <p:nvPr/>
          </p:nvSpPr>
          <p:spPr>
            <a:xfrm>
              <a:off x="505581" y="6132959"/>
              <a:ext cx="571446" cy="291358"/>
            </a:xfrm>
            <a:custGeom>
              <a:avLst/>
              <a:gdLst>
                <a:gd name="connsiteX0" fmla="*/ 145680 w 571446"/>
                <a:gd name="connsiteY0" fmla="*/ 291358 h 291358"/>
                <a:gd name="connsiteX1" fmla="*/ 423475 w 571446"/>
                <a:gd name="connsiteY1" fmla="*/ 291358 h 291358"/>
                <a:gd name="connsiteX2" fmla="*/ 566977 w 571446"/>
                <a:gd name="connsiteY2" fmla="*/ 182209 h 291358"/>
                <a:gd name="connsiteX3" fmla="*/ 425761 w 571446"/>
                <a:gd name="connsiteY3" fmla="*/ 0 h 291358"/>
                <a:gd name="connsiteX4" fmla="*/ 147966 w 571446"/>
                <a:gd name="connsiteY4" fmla="*/ 0 h 291358"/>
                <a:gd name="connsiteX5" fmla="*/ 4464 w 571446"/>
                <a:gd name="connsiteY5" fmla="*/ 109138 h 291358"/>
                <a:gd name="connsiteX6" fmla="*/ 145680 w 571446"/>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6" h="291358">
                  <a:moveTo>
                    <a:pt x="145680" y="291358"/>
                  </a:moveTo>
                  <a:lnTo>
                    <a:pt x="423475" y="291358"/>
                  </a:lnTo>
                  <a:cubicBezTo>
                    <a:pt x="490413" y="291358"/>
                    <a:pt x="551077" y="247214"/>
                    <a:pt x="566977" y="182209"/>
                  </a:cubicBezTo>
                  <a:cubicBezTo>
                    <a:pt x="590484" y="86139"/>
                    <a:pt x="518009" y="0"/>
                    <a:pt x="425761" y="0"/>
                  </a:cubicBezTo>
                  <a:lnTo>
                    <a:pt x="147966" y="0"/>
                  </a:lnTo>
                  <a:cubicBezTo>
                    <a:pt x="81042" y="0"/>
                    <a:pt x="20375" y="44130"/>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90" name="Vapaamuotoinen: Muoto 89">
              <a:extLst>
                <a:ext uri="{FF2B5EF4-FFF2-40B4-BE49-F238E27FC236}">
                  <a16:creationId xmlns:a16="http://schemas.microsoft.com/office/drawing/2014/main" id="{83032B33-1C10-F906-6E19-FC96364A150A}"/>
                </a:ext>
                <a:ext uri="{C183D7F6-B498-43B3-948B-1728B52AA6E4}">
                  <adec:decorative xmlns:adec="http://schemas.microsoft.com/office/drawing/2017/decorative" val="1"/>
                </a:ext>
              </a:extLst>
            </p:cNvPr>
            <p:cNvSpPr/>
            <p:nvPr/>
          </p:nvSpPr>
          <p:spPr>
            <a:xfrm>
              <a:off x="505584" y="6684973"/>
              <a:ext cx="726301" cy="291354"/>
            </a:xfrm>
            <a:custGeom>
              <a:avLst/>
              <a:gdLst>
                <a:gd name="connsiteX0" fmla="*/ 580622 w 726301"/>
                <a:gd name="connsiteY0" fmla="*/ 0 h 291354"/>
                <a:gd name="connsiteX1" fmla="*/ 147960 w 726301"/>
                <a:gd name="connsiteY1" fmla="*/ 0 h 291354"/>
                <a:gd name="connsiteX2" fmla="*/ 4469 w 726301"/>
                <a:gd name="connsiteY2" fmla="*/ 109149 h 291354"/>
                <a:gd name="connsiteX3" fmla="*/ 145674 w 726301"/>
                <a:gd name="connsiteY3" fmla="*/ 291355 h 291354"/>
                <a:gd name="connsiteX4" fmla="*/ 578336 w 726301"/>
                <a:gd name="connsiteY4" fmla="*/ 291355 h 291354"/>
                <a:gd name="connsiteX5" fmla="*/ 721837 w 726301"/>
                <a:gd name="connsiteY5" fmla="*/ 182220 h 291354"/>
                <a:gd name="connsiteX6" fmla="*/ 580622 w 72630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4">
                  <a:moveTo>
                    <a:pt x="580622" y="0"/>
                  </a:moveTo>
                  <a:lnTo>
                    <a:pt x="147960" y="0"/>
                  </a:lnTo>
                  <a:cubicBezTo>
                    <a:pt x="81047" y="0"/>
                    <a:pt x="20369" y="44141"/>
                    <a:pt x="4469" y="109149"/>
                  </a:cubicBezTo>
                  <a:cubicBezTo>
                    <a:pt x="-19038" y="205219"/>
                    <a:pt x="53437" y="291355"/>
                    <a:pt x="145674" y="291355"/>
                  </a:cubicBezTo>
                  <a:lnTo>
                    <a:pt x="578336" y="291355"/>
                  </a:lnTo>
                  <a:cubicBezTo>
                    <a:pt x="645259" y="291355"/>
                    <a:pt x="705923" y="247214"/>
                    <a:pt x="721837" y="182220"/>
                  </a:cubicBezTo>
                  <a:cubicBezTo>
                    <a:pt x="745330" y="86150"/>
                    <a:pt x="672855" y="0"/>
                    <a:pt x="580622" y="0"/>
                  </a:cubicBezTo>
                  <a:close/>
                </a:path>
              </a:pathLst>
            </a:custGeom>
            <a:grpFill/>
            <a:ln w="360" cap="flat">
              <a:noFill/>
              <a:prstDash val="solid"/>
              <a:miter/>
            </a:ln>
          </p:spPr>
          <p:txBody>
            <a:bodyPr rtlCol="0" anchor="ctr"/>
            <a:lstStyle/>
            <a:p>
              <a:endParaRPr lang="fi-FI" sz="900"/>
            </a:p>
          </p:txBody>
        </p:sp>
        <p:sp>
          <p:nvSpPr>
            <p:cNvPr id="91" name="Vapaamuotoinen: Muoto 90">
              <a:extLst>
                <a:ext uri="{FF2B5EF4-FFF2-40B4-BE49-F238E27FC236}">
                  <a16:creationId xmlns:a16="http://schemas.microsoft.com/office/drawing/2014/main" id="{62BC5D9A-B89F-BE31-D732-49CFCE97B78C}"/>
                </a:ext>
                <a:ext uri="{C183D7F6-B498-43B3-948B-1728B52AA6E4}">
                  <adec:decorative xmlns:adec="http://schemas.microsoft.com/office/drawing/2017/decorative" val="1"/>
                </a:ext>
              </a:extLst>
            </p:cNvPr>
            <p:cNvSpPr/>
            <p:nvPr/>
          </p:nvSpPr>
          <p:spPr>
            <a:xfrm>
              <a:off x="2813734" y="5033965"/>
              <a:ext cx="1028512" cy="291357"/>
            </a:xfrm>
            <a:custGeom>
              <a:avLst/>
              <a:gdLst>
                <a:gd name="connsiteX0" fmla="*/ 884604 w 1028512"/>
                <a:gd name="connsiteY0" fmla="*/ 0 h 291357"/>
                <a:gd name="connsiteX1" fmla="*/ 143909 w 1028512"/>
                <a:gd name="connsiteY1" fmla="*/ 0 h 291357"/>
                <a:gd name="connsiteX2" fmla="*/ 0 w 1028512"/>
                <a:gd name="connsiteY2" fmla="*/ 143908 h 291357"/>
                <a:gd name="connsiteX3" fmla="*/ 0 w 1028512"/>
                <a:gd name="connsiteY3" fmla="*/ 147450 h 291357"/>
                <a:gd name="connsiteX4" fmla="*/ 143909 w 1028512"/>
                <a:gd name="connsiteY4" fmla="*/ 291358 h 291357"/>
                <a:gd name="connsiteX5" fmla="*/ 884604 w 1028512"/>
                <a:gd name="connsiteY5" fmla="*/ 291358 h 291357"/>
                <a:gd name="connsiteX6" fmla="*/ 1028512 w 1028512"/>
                <a:gd name="connsiteY6" fmla="*/ 147450 h 291357"/>
                <a:gd name="connsiteX7" fmla="*/ 1028512 w 1028512"/>
                <a:gd name="connsiteY7" fmla="*/ 143908 h 291357"/>
                <a:gd name="connsiteX8" fmla="*/ 884604 w 1028512"/>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7">
                  <a:moveTo>
                    <a:pt x="884604" y="0"/>
                  </a:moveTo>
                  <a:lnTo>
                    <a:pt x="143909" y="0"/>
                  </a:lnTo>
                  <a:cubicBezTo>
                    <a:pt x="64436" y="0"/>
                    <a:pt x="0" y="64436"/>
                    <a:pt x="0" y="143908"/>
                  </a:cubicBezTo>
                  <a:lnTo>
                    <a:pt x="0" y="147450"/>
                  </a:lnTo>
                  <a:cubicBezTo>
                    <a:pt x="0" y="226933"/>
                    <a:pt x="64436" y="291358"/>
                    <a:pt x="143909" y="291358"/>
                  </a:cubicBezTo>
                  <a:lnTo>
                    <a:pt x="884604" y="291358"/>
                  </a:lnTo>
                  <a:cubicBezTo>
                    <a:pt x="964087" y="291358"/>
                    <a:pt x="1028512" y="226933"/>
                    <a:pt x="1028512" y="147450"/>
                  </a:cubicBezTo>
                  <a:lnTo>
                    <a:pt x="1028512" y="143908"/>
                  </a:lnTo>
                  <a:cubicBezTo>
                    <a:pt x="1028512" y="64436"/>
                    <a:pt x="964087" y="0"/>
                    <a:pt x="884604" y="0"/>
                  </a:cubicBezTo>
                  <a:close/>
                </a:path>
              </a:pathLst>
            </a:custGeom>
            <a:grpFill/>
            <a:ln w="360" cap="flat">
              <a:noFill/>
              <a:prstDash val="solid"/>
              <a:miter/>
            </a:ln>
          </p:spPr>
          <p:txBody>
            <a:bodyPr rtlCol="0" anchor="ctr"/>
            <a:lstStyle/>
            <a:p>
              <a:endParaRPr lang="fi-FI" sz="900"/>
            </a:p>
          </p:txBody>
        </p:sp>
        <p:sp>
          <p:nvSpPr>
            <p:cNvPr id="92" name="Vapaamuotoinen: Muoto 91">
              <a:extLst>
                <a:ext uri="{FF2B5EF4-FFF2-40B4-BE49-F238E27FC236}">
                  <a16:creationId xmlns:a16="http://schemas.microsoft.com/office/drawing/2014/main" id="{6BBA602F-8569-C2C9-CB6D-D9577DD8B167}"/>
                </a:ext>
                <a:ext uri="{C183D7F6-B498-43B3-948B-1728B52AA6E4}">
                  <adec:decorative xmlns:adec="http://schemas.microsoft.com/office/drawing/2017/decorative" val="1"/>
                </a:ext>
              </a:extLst>
            </p:cNvPr>
            <p:cNvSpPr/>
            <p:nvPr/>
          </p:nvSpPr>
          <p:spPr>
            <a:xfrm>
              <a:off x="1796794" y="5580662"/>
              <a:ext cx="906261" cy="291354"/>
            </a:xfrm>
            <a:custGeom>
              <a:avLst/>
              <a:gdLst>
                <a:gd name="connsiteX0" fmla="*/ 760581 w 906261"/>
                <a:gd name="connsiteY0" fmla="*/ 0 h 291354"/>
                <a:gd name="connsiteX1" fmla="*/ 147970 w 906261"/>
                <a:gd name="connsiteY1" fmla="*/ 0 h 291354"/>
                <a:gd name="connsiteX2" fmla="*/ 4469 w 906261"/>
                <a:gd name="connsiteY2" fmla="*/ 109148 h 291354"/>
                <a:gd name="connsiteX3" fmla="*/ 145684 w 906261"/>
                <a:gd name="connsiteY3" fmla="*/ 291354 h 291354"/>
                <a:gd name="connsiteX4" fmla="*/ 758296 w 906261"/>
                <a:gd name="connsiteY4" fmla="*/ 291354 h 291354"/>
                <a:gd name="connsiteX5" fmla="*/ 901797 w 906261"/>
                <a:gd name="connsiteY5" fmla="*/ 182220 h 291354"/>
                <a:gd name="connsiteX6" fmla="*/ 760581 w 90626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1" h="291354">
                  <a:moveTo>
                    <a:pt x="760581" y="0"/>
                  </a:moveTo>
                  <a:lnTo>
                    <a:pt x="147970" y="0"/>
                  </a:lnTo>
                  <a:cubicBezTo>
                    <a:pt x="81043" y="0"/>
                    <a:pt x="20379" y="44140"/>
                    <a:pt x="4469" y="109148"/>
                  </a:cubicBezTo>
                  <a:cubicBezTo>
                    <a:pt x="-19038" y="205205"/>
                    <a:pt x="53447" y="291354"/>
                    <a:pt x="145684" y="291354"/>
                  </a:cubicBezTo>
                  <a:lnTo>
                    <a:pt x="758296" y="291354"/>
                  </a:lnTo>
                  <a:cubicBezTo>
                    <a:pt x="825219" y="291354"/>
                    <a:pt x="885883" y="247214"/>
                    <a:pt x="901797" y="182220"/>
                  </a:cubicBezTo>
                  <a:cubicBezTo>
                    <a:pt x="925289" y="86149"/>
                    <a:pt x="852815" y="0"/>
                    <a:pt x="760581" y="0"/>
                  </a:cubicBezTo>
                  <a:close/>
                </a:path>
              </a:pathLst>
            </a:custGeom>
            <a:grpFill/>
            <a:ln w="360" cap="flat">
              <a:noFill/>
              <a:prstDash val="solid"/>
              <a:miter/>
            </a:ln>
          </p:spPr>
          <p:txBody>
            <a:bodyPr rtlCol="0" anchor="ctr"/>
            <a:lstStyle/>
            <a:p>
              <a:endParaRPr lang="fi-FI" sz="900"/>
            </a:p>
          </p:txBody>
        </p:sp>
        <p:sp>
          <p:nvSpPr>
            <p:cNvPr id="93" name="Vapaamuotoinen: Muoto 92">
              <a:extLst>
                <a:ext uri="{FF2B5EF4-FFF2-40B4-BE49-F238E27FC236}">
                  <a16:creationId xmlns:a16="http://schemas.microsoft.com/office/drawing/2014/main" id="{9B1AF777-2389-138B-F4E5-20811624078B}"/>
                </a:ext>
                <a:ext uri="{C183D7F6-B498-43B3-948B-1728B52AA6E4}">
                  <adec:decorative xmlns:adec="http://schemas.microsoft.com/office/drawing/2017/decorative" val="1"/>
                </a:ext>
              </a:extLst>
            </p:cNvPr>
            <p:cNvSpPr/>
            <p:nvPr/>
          </p:nvSpPr>
          <p:spPr>
            <a:xfrm>
              <a:off x="2049377" y="6131318"/>
              <a:ext cx="1509056" cy="291353"/>
            </a:xfrm>
            <a:custGeom>
              <a:avLst/>
              <a:gdLst>
                <a:gd name="connsiteX0" fmla="*/ 145681 w 1509056"/>
                <a:gd name="connsiteY0" fmla="*/ 291354 h 291353"/>
                <a:gd name="connsiteX1" fmla="*/ 1361090 w 1509056"/>
                <a:gd name="connsiteY1" fmla="*/ 291354 h 291353"/>
                <a:gd name="connsiteX2" fmla="*/ 1504588 w 1509056"/>
                <a:gd name="connsiteY2" fmla="*/ 182206 h 291353"/>
                <a:gd name="connsiteX3" fmla="*/ 1363376 w 1509056"/>
                <a:gd name="connsiteY3" fmla="*/ 0 h 291353"/>
                <a:gd name="connsiteX4" fmla="*/ 147967 w 1509056"/>
                <a:gd name="connsiteY4" fmla="*/ 0 h 291353"/>
                <a:gd name="connsiteX5" fmla="*/ 4469 w 1509056"/>
                <a:gd name="connsiteY5" fmla="*/ 109134 h 291353"/>
                <a:gd name="connsiteX6" fmla="*/ 145681 w 1509056"/>
                <a:gd name="connsiteY6" fmla="*/ 291354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6" h="291353">
                  <a:moveTo>
                    <a:pt x="145681" y="291354"/>
                  </a:moveTo>
                  <a:lnTo>
                    <a:pt x="1361090" y="291354"/>
                  </a:lnTo>
                  <a:cubicBezTo>
                    <a:pt x="1428014" y="291354"/>
                    <a:pt x="1488677" y="247214"/>
                    <a:pt x="1504588" y="182206"/>
                  </a:cubicBezTo>
                  <a:cubicBezTo>
                    <a:pt x="1528095" y="86150"/>
                    <a:pt x="1455610" y="0"/>
                    <a:pt x="1363376" y="0"/>
                  </a:cubicBezTo>
                  <a:lnTo>
                    <a:pt x="147967" y="0"/>
                  </a:lnTo>
                  <a:cubicBezTo>
                    <a:pt x="81043" y="0"/>
                    <a:pt x="20379" y="44140"/>
                    <a:pt x="4469" y="109134"/>
                  </a:cubicBezTo>
                  <a:cubicBezTo>
                    <a:pt x="-19038" y="205204"/>
                    <a:pt x="53447" y="291354"/>
                    <a:pt x="145681" y="291354"/>
                  </a:cubicBezTo>
                  <a:close/>
                </a:path>
              </a:pathLst>
            </a:custGeom>
            <a:grpFill/>
            <a:ln w="360" cap="flat">
              <a:noFill/>
              <a:prstDash val="solid"/>
              <a:miter/>
            </a:ln>
          </p:spPr>
          <p:txBody>
            <a:bodyPr rtlCol="0" anchor="ctr"/>
            <a:lstStyle/>
            <a:p>
              <a:endParaRPr lang="fi-FI" sz="900"/>
            </a:p>
          </p:txBody>
        </p:sp>
        <p:sp>
          <p:nvSpPr>
            <p:cNvPr id="94" name="Vapaamuotoinen: Muoto 93">
              <a:extLst>
                <a:ext uri="{FF2B5EF4-FFF2-40B4-BE49-F238E27FC236}">
                  <a16:creationId xmlns:a16="http://schemas.microsoft.com/office/drawing/2014/main" id="{D8ACE357-B998-3E7E-D7A9-A51E7B72224C}"/>
                </a:ext>
                <a:ext uri="{C183D7F6-B498-43B3-948B-1728B52AA6E4}">
                  <adec:decorative xmlns:adec="http://schemas.microsoft.com/office/drawing/2017/decorative" val="1"/>
                </a:ext>
              </a:extLst>
            </p:cNvPr>
            <p:cNvSpPr/>
            <p:nvPr/>
          </p:nvSpPr>
          <p:spPr>
            <a:xfrm>
              <a:off x="1412290" y="6684973"/>
              <a:ext cx="1122584" cy="291354"/>
            </a:xfrm>
            <a:custGeom>
              <a:avLst/>
              <a:gdLst>
                <a:gd name="connsiteX0" fmla="*/ 976900 w 1122584"/>
                <a:gd name="connsiteY0" fmla="*/ 0 h 291354"/>
                <a:gd name="connsiteX1" fmla="*/ 147960 w 1122584"/>
                <a:gd name="connsiteY1" fmla="*/ 0 h 291354"/>
                <a:gd name="connsiteX2" fmla="*/ 4469 w 1122584"/>
                <a:gd name="connsiteY2" fmla="*/ 109149 h 291354"/>
                <a:gd name="connsiteX3" fmla="*/ 145685 w 1122584"/>
                <a:gd name="connsiteY3" fmla="*/ 291355 h 291354"/>
                <a:gd name="connsiteX4" fmla="*/ 974614 w 1122584"/>
                <a:gd name="connsiteY4" fmla="*/ 291355 h 291354"/>
                <a:gd name="connsiteX5" fmla="*/ 1118116 w 1122584"/>
                <a:gd name="connsiteY5" fmla="*/ 182220 h 291354"/>
                <a:gd name="connsiteX6" fmla="*/ 976900 w 1122584"/>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4" h="291354">
                  <a:moveTo>
                    <a:pt x="976900" y="0"/>
                  </a:moveTo>
                  <a:lnTo>
                    <a:pt x="147960" y="0"/>
                  </a:lnTo>
                  <a:cubicBezTo>
                    <a:pt x="81047" y="0"/>
                    <a:pt x="20369" y="44141"/>
                    <a:pt x="4469" y="109149"/>
                  </a:cubicBezTo>
                  <a:cubicBezTo>
                    <a:pt x="-19038" y="205219"/>
                    <a:pt x="53437" y="291355"/>
                    <a:pt x="145685" y="291355"/>
                  </a:cubicBezTo>
                  <a:lnTo>
                    <a:pt x="974614" y="291355"/>
                  </a:lnTo>
                  <a:cubicBezTo>
                    <a:pt x="1041541" y="291355"/>
                    <a:pt x="1102205" y="247214"/>
                    <a:pt x="1118116" y="182220"/>
                  </a:cubicBezTo>
                  <a:cubicBezTo>
                    <a:pt x="1141623" y="86150"/>
                    <a:pt x="1069137" y="0"/>
                    <a:pt x="976900" y="0"/>
                  </a:cubicBezTo>
                  <a:close/>
                </a:path>
              </a:pathLst>
            </a:custGeom>
            <a:grpFill/>
            <a:ln w="360" cap="flat">
              <a:noFill/>
              <a:prstDash val="solid"/>
              <a:miter/>
            </a:ln>
          </p:spPr>
          <p:txBody>
            <a:bodyPr rtlCol="0" anchor="ctr"/>
            <a:lstStyle/>
            <a:p>
              <a:endParaRPr lang="fi-FI" sz="900"/>
            </a:p>
          </p:txBody>
        </p:sp>
        <p:sp>
          <p:nvSpPr>
            <p:cNvPr id="95" name="Vapaamuotoinen: Muoto 94">
              <a:extLst>
                <a:ext uri="{FF2B5EF4-FFF2-40B4-BE49-F238E27FC236}">
                  <a16:creationId xmlns:a16="http://schemas.microsoft.com/office/drawing/2014/main" id="{69C08AA1-AE6D-83B7-18D5-EA285E116F66}"/>
                </a:ext>
                <a:ext uri="{C183D7F6-B498-43B3-948B-1728B52AA6E4}">
                  <adec:decorative xmlns:adec="http://schemas.microsoft.com/office/drawing/2017/decorative" val="1"/>
                </a:ext>
              </a:extLst>
            </p:cNvPr>
            <p:cNvSpPr/>
            <p:nvPr/>
          </p:nvSpPr>
          <p:spPr>
            <a:xfrm>
              <a:off x="6049756" y="5033965"/>
              <a:ext cx="901644" cy="291357"/>
            </a:xfrm>
            <a:custGeom>
              <a:avLst/>
              <a:gdLst>
                <a:gd name="connsiteX0" fmla="*/ 757736 w 901644"/>
                <a:gd name="connsiteY0" fmla="*/ 0 h 291357"/>
                <a:gd name="connsiteX1" fmla="*/ 143905 w 901644"/>
                <a:gd name="connsiteY1" fmla="*/ 0 h 291357"/>
                <a:gd name="connsiteX2" fmla="*/ 0 w 901644"/>
                <a:gd name="connsiteY2" fmla="*/ 143908 h 291357"/>
                <a:gd name="connsiteX3" fmla="*/ 0 w 901644"/>
                <a:gd name="connsiteY3" fmla="*/ 147450 h 291357"/>
                <a:gd name="connsiteX4" fmla="*/ 143905 w 901644"/>
                <a:gd name="connsiteY4" fmla="*/ 291358 h 291357"/>
                <a:gd name="connsiteX5" fmla="*/ 757736 w 901644"/>
                <a:gd name="connsiteY5" fmla="*/ 291358 h 291357"/>
                <a:gd name="connsiteX6" fmla="*/ 901645 w 901644"/>
                <a:gd name="connsiteY6" fmla="*/ 147450 h 291357"/>
                <a:gd name="connsiteX7" fmla="*/ 901645 w 901644"/>
                <a:gd name="connsiteY7" fmla="*/ 143908 h 291357"/>
                <a:gd name="connsiteX8" fmla="*/ 757736 w 901644"/>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4" h="291357">
                  <a:moveTo>
                    <a:pt x="757736" y="0"/>
                  </a:moveTo>
                  <a:lnTo>
                    <a:pt x="143905" y="0"/>
                  </a:lnTo>
                  <a:cubicBezTo>
                    <a:pt x="64421" y="0"/>
                    <a:pt x="0" y="64436"/>
                    <a:pt x="0" y="143908"/>
                  </a:cubicBezTo>
                  <a:lnTo>
                    <a:pt x="0" y="147450"/>
                  </a:lnTo>
                  <a:cubicBezTo>
                    <a:pt x="0" y="226933"/>
                    <a:pt x="64421" y="291358"/>
                    <a:pt x="143905" y="291358"/>
                  </a:cubicBezTo>
                  <a:lnTo>
                    <a:pt x="757736" y="291358"/>
                  </a:lnTo>
                  <a:cubicBezTo>
                    <a:pt x="837220" y="291358"/>
                    <a:pt x="901645" y="226933"/>
                    <a:pt x="901645" y="147450"/>
                  </a:cubicBezTo>
                  <a:lnTo>
                    <a:pt x="901645" y="143908"/>
                  </a:lnTo>
                  <a:cubicBezTo>
                    <a:pt x="901645" y="64436"/>
                    <a:pt x="837220" y="0"/>
                    <a:pt x="757736" y="0"/>
                  </a:cubicBezTo>
                  <a:close/>
                </a:path>
              </a:pathLst>
            </a:custGeom>
            <a:grpFill/>
            <a:ln w="360" cap="flat">
              <a:noFill/>
              <a:prstDash val="solid"/>
              <a:miter/>
            </a:ln>
          </p:spPr>
          <p:txBody>
            <a:bodyPr rtlCol="0" anchor="ctr"/>
            <a:lstStyle/>
            <a:p>
              <a:endParaRPr lang="fi-FI" sz="900"/>
            </a:p>
          </p:txBody>
        </p:sp>
        <p:sp>
          <p:nvSpPr>
            <p:cNvPr id="96" name="Vapaamuotoinen: Muoto 95">
              <a:extLst>
                <a:ext uri="{FF2B5EF4-FFF2-40B4-BE49-F238E27FC236}">
                  <a16:creationId xmlns:a16="http://schemas.microsoft.com/office/drawing/2014/main" id="{1E43F509-D84B-E7A7-F450-FF27A6183449}"/>
                </a:ext>
                <a:ext uri="{C183D7F6-B498-43B3-948B-1728B52AA6E4}">
                  <adec:decorative xmlns:adec="http://schemas.microsoft.com/office/drawing/2017/decorative" val="1"/>
                </a:ext>
              </a:extLst>
            </p:cNvPr>
            <p:cNvSpPr/>
            <p:nvPr/>
          </p:nvSpPr>
          <p:spPr>
            <a:xfrm>
              <a:off x="4358411" y="5033965"/>
              <a:ext cx="917198" cy="291357"/>
            </a:xfrm>
            <a:custGeom>
              <a:avLst/>
              <a:gdLst>
                <a:gd name="connsiteX0" fmla="*/ 771514 w 917198"/>
                <a:gd name="connsiteY0" fmla="*/ 0 h 291357"/>
                <a:gd name="connsiteX1" fmla="*/ 147956 w 917198"/>
                <a:gd name="connsiteY1" fmla="*/ 0 h 291357"/>
                <a:gd name="connsiteX2" fmla="*/ 4468 w 917198"/>
                <a:gd name="connsiteY2" fmla="*/ 109148 h 291357"/>
                <a:gd name="connsiteX3" fmla="*/ 145684 w 917198"/>
                <a:gd name="connsiteY3" fmla="*/ 291358 h 291357"/>
                <a:gd name="connsiteX4" fmla="*/ 769243 w 917198"/>
                <a:gd name="connsiteY4" fmla="*/ 291358 h 291357"/>
                <a:gd name="connsiteX5" fmla="*/ 912730 w 917198"/>
                <a:gd name="connsiteY5" fmla="*/ 182220 h 291357"/>
                <a:gd name="connsiteX6" fmla="*/ 771514 w 91719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7">
                  <a:moveTo>
                    <a:pt x="771514" y="0"/>
                  </a:moveTo>
                  <a:lnTo>
                    <a:pt x="147956" y="0"/>
                  </a:lnTo>
                  <a:cubicBezTo>
                    <a:pt x="81043" y="0"/>
                    <a:pt x="20380" y="44140"/>
                    <a:pt x="4468" y="109148"/>
                  </a:cubicBezTo>
                  <a:cubicBezTo>
                    <a:pt x="-19038" y="205205"/>
                    <a:pt x="53447" y="291358"/>
                    <a:pt x="145684" y="291358"/>
                  </a:cubicBezTo>
                  <a:lnTo>
                    <a:pt x="769243" y="291358"/>
                  </a:lnTo>
                  <a:cubicBezTo>
                    <a:pt x="836152" y="291358"/>
                    <a:pt x="896819" y="247214"/>
                    <a:pt x="912730" y="182220"/>
                  </a:cubicBezTo>
                  <a:cubicBezTo>
                    <a:pt x="936237" y="86150"/>
                    <a:pt x="863748" y="0"/>
                    <a:pt x="771514" y="0"/>
                  </a:cubicBezTo>
                  <a:close/>
                </a:path>
              </a:pathLst>
            </a:custGeom>
            <a:grpFill/>
            <a:ln w="360" cap="flat">
              <a:noFill/>
              <a:prstDash val="solid"/>
              <a:miter/>
            </a:ln>
          </p:spPr>
          <p:txBody>
            <a:bodyPr rtlCol="0" anchor="ctr"/>
            <a:lstStyle/>
            <a:p>
              <a:endParaRPr lang="fi-FI" sz="900"/>
            </a:p>
          </p:txBody>
        </p:sp>
        <p:sp>
          <p:nvSpPr>
            <p:cNvPr id="97" name="Vapaamuotoinen: Muoto 96">
              <a:extLst>
                <a:ext uri="{FF2B5EF4-FFF2-40B4-BE49-F238E27FC236}">
                  <a16:creationId xmlns:a16="http://schemas.microsoft.com/office/drawing/2014/main" id="{A37D3A39-E8AB-15D6-8B26-E50A306126DC}"/>
                </a:ext>
                <a:ext uri="{C183D7F6-B498-43B3-948B-1728B52AA6E4}">
                  <adec:decorative xmlns:adec="http://schemas.microsoft.com/office/drawing/2017/decorative" val="1"/>
                </a:ext>
              </a:extLst>
            </p:cNvPr>
            <p:cNvSpPr/>
            <p:nvPr/>
          </p:nvSpPr>
          <p:spPr>
            <a:xfrm>
              <a:off x="3514394" y="5580662"/>
              <a:ext cx="1286216" cy="291354"/>
            </a:xfrm>
            <a:custGeom>
              <a:avLst/>
              <a:gdLst>
                <a:gd name="connsiteX0" fmla="*/ 1140532 w 1286216"/>
                <a:gd name="connsiteY0" fmla="*/ 0 h 291354"/>
                <a:gd name="connsiteX1" fmla="*/ 147960 w 1286216"/>
                <a:gd name="connsiteY1" fmla="*/ 0 h 291354"/>
                <a:gd name="connsiteX2" fmla="*/ 4469 w 1286216"/>
                <a:gd name="connsiteY2" fmla="*/ 109148 h 291354"/>
                <a:gd name="connsiteX3" fmla="*/ 145674 w 1286216"/>
                <a:gd name="connsiteY3" fmla="*/ 291354 h 291354"/>
                <a:gd name="connsiteX4" fmla="*/ 1138246 w 1286216"/>
                <a:gd name="connsiteY4" fmla="*/ 291354 h 291354"/>
                <a:gd name="connsiteX5" fmla="*/ 1281748 w 1286216"/>
                <a:gd name="connsiteY5" fmla="*/ 182220 h 291354"/>
                <a:gd name="connsiteX6" fmla="*/ 1140532 w 128621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6" h="291354">
                  <a:moveTo>
                    <a:pt x="1140532" y="0"/>
                  </a:moveTo>
                  <a:lnTo>
                    <a:pt x="147960" y="0"/>
                  </a:lnTo>
                  <a:cubicBezTo>
                    <a:pt x="81033" y="0"/>
                    <a:pt x="20369" y="44140"/>
                    <a:pt x="4469" y="109148"/>
                  </a:cubicBezTo>
                  <a:cubicBezTo>
                    <a:pt x="-19038" y="205205"/>
                    <a:pt x="53437" y="291354"/>
                    <a:pt x="145674" y="291354"/>
                  </a:cubicBezTo>
                  <a:lnTo>
                    <a:pt x="1138246" y="291354"/>
                  </a:lnTo>
                  <a:cubicBezTo>
                    <a:pt x="1205170" y="291354"/>
                    <a:pt x="1265833" y="247214"/>
                    <a:pt x="1281748" y="182220"/>
                  </a:cubicBezTo>
                  <a:cubicBezTo>
                    <a:pt x="1305254" y="86149"/>
                    <a:pt x="1232765" y="0"/>
                    <a:pt x="1140532" y="0"/>
                  </a:cubicBezTo>
                  <a:close/>
                </a:path>
              </a:pathLst>
            </a:custGeom>
            <a:grpFill/>
            <a:ln w="360" cap="flat">
              <a:noFill/>
              <a:prstDash val="solid"/>
              <a:miter/>
            </a:ln>
          </p:spPr>
          <p:txBody>
            <a:bodyPr rtlCol="0" anchor="ctr"/>
            <a:lstStyle/>
            <a:p>
              <a:endParaRPr lang="fi-FI" sz="900"/>
            </a:p>
          </p:txBody>
        </p:sp>
        <p:sp>
          <p:nvSpPr>
            <p:cNvPr id="98" name="Vapaamuotoinen: Muoto 97">
              <a:extLst>
                <a:ext uri="{FF2B5EF4-FFF2-40B4-BE49-F238E27FC236}">
                  <a16:creationId xmlns:a16="http://schemas.microsoft.com/office/drawing/2014/main" id="{8AFA280D-868C-0819-8D64-59D910C597CF}"/>
                </a:ext>
                <a:ext uri="{C183D7F6-B498-43B3-948B-1728B52AA6E4}">
                  <adec:decorative xmlns:adec="http://schemas.microsoft.com/office/drawing/2017/decorative" val="1"/>
                </a:ext>
              </a:extLst>
            </p:cNvPr>
            <p:cNvSpPr/>
            <p:nvPr/>
          </p:nvSpPr>
          <p:spPr>
            <a:xfrm>
              <a:off x="4013206" y="6131318"/>
              <a:ext cx="987070" cy="291353"/>
            </a:xfrm>
            <a:custGeom>
              <a:avLst/>
              <a:gdLst>
                <a:gd name="connsiteX0" fmla="*/ 145684 w 987070"/>
                <a:gd name="connsiteY0" fmla="*/ 291354 h 291353"/>
                <a:gd name="connsiteX1" fmla="*/ 839111 w 987070"/>
                <a:gd name="connsiteY1" fmla="*/ 291354 h 291353"/>
                <a:gd name="connsiteX2" fmla="*/ 982602 w 987070"/>
                <a:gd name="connsiteY2" fmla="*/ 182206 h 291353"/>
                <a:gd name="connsiteX3" fmla="*/ 841397 w 987070"/>
                <a:gd name="connsiteY3" fmla="*/ 0 h 291353"/>
                <a:gd name="connsiteX4" fmla="*/ 147970 w 987070"/>
                <a:gd name="connsiteY4" fmla="*/ 0 h 291353"/>
                <a:gd name="connsiteX5" fmla="*/ 4468 w 987070"/>
                <a:gd name="connsiteY5" fmla="*/ 109134 h 291353"/>
                <a:gd name="connsiteX6" fmla="*/ 145684 w 987070"/>
                <a:gd name="connsiteY6" fmla="*/ 291354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0" h="291353">
                  <a:moveTo>
                    <a:pt x="145684" y="291354"/>
                  </a:moveTo>
                  <a:lnTo>
                    <a:pt x="839111" y="291354"/>
                  </a:lnTo>
                  <a:cubicBezTo>
                    <a:pt x="906038" y="291354"/>
                    <a:pt x="966702" y="247214"/>
                    <a:pt x="982602" y="182206"/>
                  </a:cubicBezTo>
                  <a:cubicBezTo>
                    <a:pt x="1006108" y="86150"/>
                    <a:pt x="933634" y="0"/>
                    <a:pt x="841397" y="0"/>
                  </a:cubicBezTo>
                  <a:lnTo>
                    <a:pt x="147970" y="0"/>
                  </a:lnTo>
                  <a:cubicBezTo>
                    <a:pt x="81043" y="0"/>
                    <a:pt x="20380" y="44140"/>
                    <a:pt x="4468" y="109134"/>
                  </a:cubicBezTo>
                  <a:cubicBezTo>
                    <a:pt x="-19038" y="205204"/>
                    <a:pt x="53447" y="291354"/>
                    <a:pt x="145684" y="291354"/>
                  </a:cubicBezTo>
                  <a:close/>
                </a:path>
              </a:pathLst>
            </a:custGeom>
            <a:grpFill/>
            <a:ln w="360" cap="flat">
              <a:noFill/>
              <a:prstDash val="solid"/>
              <a:miter/>
            </a:ln>
          </p:spPr>
          <p:txBody>
            <a:bodyPr rtlCol="0" anchor="ctr"/>
            <a:lstStyle/>
            <a:p>
              <a:endParaRPr lang="fi-FI" sz="900"/>
            </a:p>
          </p:txBody>
        </p:sp>
        <p:sp>
          <p:nvSpPr>
            <p:cNvPr id="99" name="Vapaamuotoinen: Muoto 98">
              <a:extLst>
                <a:ext uri="{FF2B5EF4-FFF2-40B4-BE49-F238E27FC236}">
                  <a16:creationId xmlns:a16="http://schemas.microsoft.com/office/drawing/2014/main" id="{A34751A2-C90A-0E6C-D127-52540D059BF7}"/>
                </a:ext>
                <a:ext uri="{C183D7F6-B498-43B3-948B-1728B52AA6E4}">
                  <adec:decorative xmlns:adec="http://schemas.microsoft.com/office/drawing/2017/decorative" val="1"/>
                </a:ext>
              </a:extLst>
            </p:cNvPr>
            <p:cNvSpPr/>
            <p:nvPr/>
          </p:nvSpPr>
          <p:spPr>
            <a:xfrm>
              <a:off x="4796306" y="6684973"/>
              <a:ext cx="726301" cy="291354"/>
            </a:xfrm>
            <a:custGeom>
              <a:avLst/>
              <a:gdLst>
                <a:gd name="connsiteX0" fmla="*/ 580621 w 726301"/>
                <a:gd name="connsiteY0" fmla="*/ 0 h 291354"/>
                <a:gd name="connsiteX1" fmla="*/ 147960 w 726301"/>
                <a:gd name="connsiteY1" fmla="*/ 0 h 291354"/>
                <a:gd name="connsiteX2" fmla="*/ 4469 w 726301"/>
                <a:gd name="connsiteY2" fmla="*/ 109149 h 291354"/>
                <a:gd name="connsiteX3" fmla="*/ 145685 w 726301"/>
                <a:gd name="connsiteY3" fmla="*/ 291355 h 291354"/>
                <a:gd name="connsiteX4" fmla="*/ 578336 w 726301"/>
                <a:gd name="connsiteY4" fmla="*/ 291355 h 291354"/>
                <a:gd name="connsiteX5" fmla="*/ 721837 w 726301"/>
                <a:gd name="connsiteY5" fmla="*/ 182220 h 291354"/>
                <a:gd name="connsiteX6" fmla="*/ 580621 w 72630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4">
                  <a:moveTo>
                    <a:pt x="580621" y="0"/>
                  </a:moveTo>
                  <a:lnTo>
                    <a:pt x="147960" y="0"/>
                  </a:lnTo>
                  <a:cubicBezTo>
                    <a:pt x="81047" y="0"/>
                    <a:pt x="20369" y="44141"/>
                    <a:pt x="4469" y="109149"/>
                  </a:cubicBezTo>
                  <a:cubicBezTo>
                    <a:pt x="-19038" y="205219"/>
                    <a:pt x="53437" y="291355"/>
                    <a:pt x="145685" y="291355"/>
                  </a:cubicBezTo>
                  <a:lnTo>
                    <a:pt x="578336" y="291355"/>
                  </a:lnTo>
                  <a:cubicBezTo>
                    <a:pt x="645259" y="291355"/>
                    <a:pt x="705927" y="247214"/>
                    <a:pt x="721837" y="182220"/>
                  </a:cubicBezTo>
                  <a:cubicBezTo>
                    <a:pt x="745330" y="86150"/>
                    <a:pt x="672855" y="0"/>
                    <a:pt x="580621" y="0"/>
                  </a:cubicBezTo>
                  <a:close/>
                </a:path>
              </a:pathLst>
            </a:custGeom>
            <a:grpFill/>
            <a:ln w="360" cap="flat">
              <a:noFill/>
              <a:prstDash val="solid"/>
              <a:miter/>
            </a:ln>
          </p:spPr>
          <p:txBody>
            <a:bodyPr rtlCol="0" anchor="ctr"/>
            <a:lstStyle/>
            <a:p>
              <a:endParaRPr lang="fi-FI" sz="900"/>
            </a:p>
          </p:txBody>
        </p:sp>
        <p:sp>
          <p:nvSpPr>
            <p:cNvPr id="100" name="Vapaamuotoinen: Muoto 99">
              <a:extLst>
                <a:ext uri="{FF2B5EF4-FFF2-40B4-BE49-F238E27FC236}">
                  <a16:creationId xmlns:a16="http://schemas.microsoft.com/office/drawing/2014/main" id="{02C9CC09-8B58-D374-16A5-00785689AAE6}"/>
                </a:ext>
                <a:ext uri="{C183D7F6-B498-43B3-948B-1728B52AA6E4}">
                  <adec:decorative xmlns:adec="http://schemas.microsoft.com/office/drawing/2017/decorative" val="1"/>
                </a:ext>
              </a:extLst>
            </p:cNvPr>
            <p:cNvSpPr/>
            <p:nvPr/>
          </p:nvSpPr>
          <p:spPr>
            <a:xfrm>
              <a:off x="3211963" y="6684976"/>
              <a:ext cx="571450" cy="291358"/>
            </a:xfrm>
            <a:custGeom>
              <a:avLst/>
              <a:gdLst>
                <a:gd name="connsiteX0" fmla="*/ 145684 w 571450"/>
                <a:gd name="connsiteY0" fmla="*/ 291358 h 291358"/>
                <a:gd name="connsiteX1" fmla="*/ 423494 w 571450"/>
                <a:gd name="connsiteY1" fmla="*/ 291358 h 291358"/>
                <a:gd name="connsiteX2" fmla="*/ 566981 w 571450"/>
                <a:gd name="connsiteY2" fmla="*/ 182206 h 291358"/>
                <a:gd name="connsiteX3" fmla="*/ 425765 w 571450"/>
                <a:gd name="connsiteY3" fmla="*/ 0 h 291358"/>
                <a:gd name="connsiteX4" fmla="*/ 147970 w 571450"/>
                <a:gd name="connsiteY4" fmla="*/ 0 h 291358"/>
                <a:gd name="connsiteX5" fmla="*/ 4468 w 571450"/>
                <a:gd name="connsiteY5" fmla="*/ 109134 h 291358"/>
                <a:gd name="connsiteX6" fmla="*/ 145684 w 571450"/>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50" h="291358">
                  <a:moveTo>
                    <a:pt x="145684" y="291358"/>
                  </a:moveTo>
                  <a:lnTo>
                    <a:pt x="423494" y="291358"/>
                  </a:lnTo>
                  <a:cubicBezTo>
                    <a:pt x="490407" y="291358"/>
                    <a:pt x="551070" y="247214"/>
                    <a:pt x="566981" y="182206"/>
                  </a:cubicBezTo>
                  <a:cubicBezTo>
                    <a:pt x="590488" y="86139"/>
                    <a:pt x="518013" y="0"/>
                    <a:pt x="425765" y="0"/>
                  </a:cubicBezTo>
                  <a:lnTo>
                    <a:pt x="147970" y="0"/>
                  </a:lnTo>
                  <a:cubicBezTo>
                    <a:pt x="81046" y="0"/>
                    <a:pt x="20383" y="44141"/>
                    <a:pt x="4468" y="109134"/>
                  </a:cubicBezTo>
                  <a:cubicBezTo>
                    <a:pt x="-19038" y="205205"/>
                    <a:pt x="53450" y="291358"/>
                    <a:pt x="145684" y="291358"/>
                  </a:cubicBezTo>
                  <a:close/>
                </a:path>
              </a:pathLst>
            </a:custGeom>
            <a:grpFill/>
            <a:ln w="360" cap="flat">
              <a:noFill/>
              <a:prstDash val="solid"/>
              <a:miter/>
            </a:ln>
          </p:spPr>
          <p:txBody>
            <a:bodyPr rtlCol="0" anchor="ctr"/>
            <a:lstStyle/>
            <a:p>
              <a:endParaRPr lang="fi-FI" sz="900"/>
            </a:p>
          </p:txBody>
        </p:sp>
        <p:sp>
          <p:nvSpPr>
            <p:cNvPr id="101" name="Vapaamuotoinen: Muoto 100">
              <a:extLst>
                <a:ext uri="{FF2B5EF4-FFF2-40B4-BE49-F238E27FC236}">
                  <a16:creationId xmlns:a16="http://schemas.microsoft.com/office/drawing/2014/main" id="{55FF0BD7-B067-FE43-BF17-0E0D26660254}"/>
                </a:ext>
                <a:ext uri="{C183D7F6-B498-43B3-948B-1728B52AA6E4}">
                  <adec:decorative xmlns:adec="http://schemas.microsoft.com/office/drawing/2017/decorative" val="1"/>
                </a:ext>
              </a:extLst>
            </p:cNvPr>
            <p:cNvSpPr/>
            <p:nvPr/>
          </p:nvSpPr>
          <p:spPr>
            <a:xfrm>
              <a:off x="9382726" y="5580665"/>
              <a:ext cx="428654" cy="291354"/>
            </a:xfrm>
            <a:custGeom>
              <a:avLst/>
              <a:gdLst>
                <a:gd name="connsiteX0" fmla="*/ 145685 w 428654"/>
                <a:gd name="connsiteY0" fmla="*/ 291354 h 291354"/>
                <a:gd name="connsiteX1" fmla="*/ 280690 w 428654"/>
                <a:gd name="connsiteY1" fmla="*/ 291354 h 291354"/>
                <a:gd name="connsiteX2" fmla="*/ 424189 w 428654"/>
                <a:gd name="connsiteY2" fmla="*/ 182206 h 291354"/>
                <a:gd name="connsiteX3" fmla="*/ 282976 w 428654"/>
                <a:gd name="connsiteY3" fmla="*/ 0 h 291354"/>
                <a:gd name="connsiteX4" fmla="*/ 147956 w 428654"/>
                <a:gd name="connsiteY4" fmla="*/ 0 h 291354"/>
                <a:gd name="connsiteX5" fmla="*/ 4468 w 428654"/>
                <a:gd name="connsiteY5" fmla="*/ 109134 h 291354"/>
                <a:gd name="connsiteX6" fmla="*/ 145685 w 428654"/>
                <a:gd name="connsiteY6" fmla="*/ 291354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4" h="291354">
                  <a:moveTo>
                    <a:pt x="145685" y="291354"/>
                  </a:moveTo>
                  <a:lnTo>
                    <a:pt x="280690" y="291354"/>
                  </a:lnTo>
                  <a:cubicBezTo>
                    <a:pt x="347614" y="291354"/>
                    <a:pt x="408277" y="247214"/>
                    <a:pt x="424189" y="182206"/>
                  </a:cubicBezTo>
                  <a:cubicBezTo>
                    <a:pt x="447685" y="86150"/>
                    <a:pt x="375210" y="0"/>
                    <a:pt x="282976" y="0"/>
                  </a:cubicBezTo>
                  <a:lnTo>
                    <a:pt x="147956" y="0"/>
                  </a:lnTo>
                  <a:cubicBezTo>
                    <a:pt x="81043" y="0"/>
                    <a:pt x="20380" y="44140"/>
                    <a:pt x="4468" y="109134"/>
                  </a:cubicBezTo>
                  <a:cubicBezTo>
                    <a:pt x="-19038" y="205205"/>
                    <a:pt x="53451" y="291354"/>
                    <a:pt x="145685" y="291354"/>
                  </a:cubicBezTo>
                  <a:close/>
                </a:path>
              </a:pathLst>
            </a:custGeom>
            <a:grpFill/>
            <a:ln w="360" cap="flat">
              <a:noFill/>
              <a:prstDash val="solid"/>
              <a:miter/>
            </a:ln>
          </p:spPr>
          <p:txBody>
            <a:bodyPr rtlCol="0" anchor="ctr"/>
            <a:lstStyle/>
            <a:p>
              <a:endParaRPr lang="fi-FI" sz="900"/>
            </a:p>
          </p:txBody>
        </p:sp>
        <p:sp>
          <p:nvSpPr>
            <p:cNvPr id="102" name="Vapaamuotoinen: Muoto 101">
              <a:extLst>
                <a:ext uri="{FF2B5EF4-FFF2-40B4-BE49-F238E27FC236}">
                  <a16:creationId xmlns:a16="http://schemas.microsoft.com/office/drawing/2014/main" id="{42FD7B4C-1486-D0C6-2A6C-7569358C8732}"/>
                </a:ext>
                <a:ext uri="{C183D7F6-B498-43B3-948B-1728B52AA6E4}">
                  <adec:decorative xmlns:adec="http://schemas.microsoft.com/office/drawing/2017/decorative" val="1"/>
                </a:ext>
              </a:extLst>
            </p:cNvPr>
            <p:cNvSpPr/>
            <p:nvPr/>
          </p:nvSpPr>
          <p:spPr>
            <a:xfrm>
              <a:off x="8102030" y="6131315"/>
              <a:ext cx="718137" cy="291357"/>
            </a:xfrm>
            <a:custGeom>
              <a:avLst/>
              <a:gdLst>
                <a:gd name="connsiteX0" fmla="*/ 572454 w 718137"/>
                <a:gd name="connsiteY0" fmla="*/ 0 h 291357"/>
                <a:gd name="connsiteX1" fmla="*/ 147956 w 718137"/>
                <a:gd name="connsiteY1" fmla="*/ 0 h 291357"/>
                <a:gd name="connsiteX2" fmla="*/ 4469 w 718137"/>
                <a:gd name="connsiteY2" fmla="*/ 109138 h 291357"/>
                <a:gd name="connsiteX3" fmla="*/ 145685 w 718137"/>
                <a:gd name="connsiteY3" fmla="*/ 291357 h 291357"/>
                <a:gd name="connsiteX4" fmla="*/ 570182 w 718137"/>
                <a:gd name="connsiteY4" fmla="*/ 291357 h 291357"/>
                <a:gd name="connsiteX5" fmla="*/ 713669 w 718137"/>
                <a:gd name="connsiteY5" fmla="*/ 182220 h 291357"/>
                <a:gd name="connsiteX6" fmla="*/ 572454 w 718137"/>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7" h="291357">
                  <a:moveTo>
                    <a:pt x="572454" y="0"/>
                  </a:moveTo>
                  <a:lnTo>
                    <a:pt x="147956" y="0"/>
                  </a:lnTo>
                  <a:cubicBezTo>
                    <a:pt x="81044" y="0"/>
                    <a:pt x="20380" y="44144"/>
                    <a:pt x="4469" y="109138"/>
                  </a:cubicBezTo>
                  <a:cubicBezTo>
                    <a:pt x="-19038" y="205208"/>
                    <a:pt x="53437" y="291357"/>
                    <a:pt x="145685" y="291357"/>
                  </a:cubicBezTo>
                  <a:lnTo>
                    <a:pt x="570182" y="291357"/>
                  </a:lnTo>
                  <a:cubicBezTo>
                    <a:pt x="637095" y="291357"/>
                    <a:pt x="697759" y="247217"/>
                    <a:pt x="713669" y="182220"/>
                  </a:cubicBezTo>
                  <a:cubicBezTo>
                    <a:pt x="737176" y="86153"/>
                    <a:pt x="664691" y="0"/>
                    <a:pt x="572454" y="0"/>
                  </a:cubicBezTo>
                  <a:close/>
                </a:path>
              </a:pathLst>
            </a:custGeom>
            <a:grpFill/>
            <a:ln w="360" cap="flat">
              <a:noFill/>
              <a:prstDash val="solid"/>
              <a:miter/>
            </a:ln>
          </p:spPr>
          <p:txBody>
            <a:bodyPr rtlCol="0" anchor="ctr"/>
            <a:lstStyle/>
            <a:p>
              <a:endParaRPr lang="fi-FI" sz="900"/>
            </a:p>
          </p:txBody>
        </p:sp>
        <p:sp>
          <p:nvSpPr>
            <p:cNvPr id="103" name="Vapaamuotoinen: Muoto 102">
              <a:extLst>
                <a:ext uri="{FF2B5EF4-FFF2-40B4-BE49-F238E27FC236}">
                  <a16:creationId xmlns:a16="http://schemas.microsoft.com/office/drawing/2014/main" id="{D7EAAE51-AE93-F93B-F356-8DD732E80A52}"/>
                </a:ext>
                <a:ext uri="{C183D7F6-B498-43B3-948B-1728B52AA6E4}">
                  <adec:decorative xmlns:adec="http://schemas.microsoft.com/office/drawing/2017/decorative" val="1"/>
                </a:ext>
              </a:extLst>
            </p:cNvPr>
            <p:cNvSpPr/>
            <p:nvPr/>
          </p:nvSpPr>
          <p:spPr>
            <a:xfrm>
              <a:off x="6778203" y="5580662"/>
              <a:ext cx="811832" cy="291354"/>
            </a:xfrm>
            <a:custGeom>
              <a:avLst/>
              <a:gdLst>
                <a:gd name="connsiteX0" fmla="*/ 666149 w 811832"/>
                <a:gd name="connsiteY0" fmla="*/ 0 h 291354"/>
                <a:gd name="connsiteX1" fmla="*/ 147970 w 811832"/>
                <a:gd name="connsiteY1" fmla="*/ 0 h 291354"/>
                <a:gd name="connsiteX2" fmla="*/ 4469 w 811832"/>
                <a:gd name="connsiteY2" fmla="*/ 109148 h 291354"/>
                <a:gd name="connsiteX3" fmla="*/ 145685 w 811832"/>
                <a:gd name="connsiteY3" fmla="*/ 291354 h 291354"/>
                <a:gd name="connsiteX4" fmla="*/ 663863 w 811832"/>
                <a:gd name="connsiteY4" fmla="*/ 291354 h 291354"/>
                <a:gd name="connsiteX5" fmla="*/ 807364 w 811832"/>
                <a:gd name="connsiteY5" fmla="*/ 182220 h 291354"/>
                <a:gd name="connsiteX6" fmla="*/ 666149 w 811832"/>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2" h="291354">
                  <a:moveTo>
                    <a:pt x="666149" y="0"/>
                  </a:moveTo>
                  <a:lnTo>
                    <a:pt x="147970" y="0"/>
                  </a:lnTo>
                  <a:cubicBezTo>
                    <a:pt x="81043" y="0"/>
                    <a:pt x="20369" y="44140"/>
                    <a:pt x="4469" y="109148"/>
                  </a:cubicBezTo>
                  <a:cubicBezTo>
                    <a:pt x="-19038" y="205205"/>
                    <a:pt x="53437" y="291354"/>
                    <a:pt x="145685" y="291354"/>
                  </a:cubicBezTo>
                  <a:lnTo>
                    <a:pt x="663863" y="291354"/>
                  </a:lnTo>
                  <a:cubicBezTo>
                    <a:pt x="730787" y="291354"/>
                    <a:pt x="791453" y="247214"/>
                    <a:pt x="807364" y="182220"/>
                  </a:cubicBezTo>
                  <a:cubicBezTo>
                    <a:pt x="830871" y="86149"/>
                    <a:pt x="758383" y="0"/>
                    <a:pt x="666149" y="0"/>
                  </a:cubicBezTo>
                  <a:close/>
                </a:path>
              </a:pathLst>
            </a:custGeom>
            <a:grpFill/>
            <a:ln w="360" cap="flat">
              <a:noFill/>
              <a:prstDash val="solid"/>
              <a:miter/>
            </a:ln>
          </p:spPr>
          <p:txBody>
            <a:bodyPr rtlCol="0" anchor="ctr"/>
            <a:lstStyle/>
            <a:p>
              <a:endParaRPr lang="fi-FI" sz="900"/>
            </a:p>
          </p:txBody>
        </p:sp>
        <p:sp>
          <p:nvSpPr>
            <p:cNvPr id="104" name="Vapaamuotoinen: Muoto 103">
              <a:extLst>
                <a:ext uri="{FF2B5EF4-FFF2-40B4-BE49-F238E27FC236}">
                  <a16:creationId xmlns:a16="http://schemas.microsoft.com/office/drawing/2014/main" id="{35D784F2-ED5C-29E9-61E4-A78129306EA8}"/>
                </a:ext>
                <a:ext uri="{C183D7F6-B498-43B3-948B-1728B52AA6E4}">
                  <adec:decorative xmlns:adec="http://schemas.microsoft.com/office/drawing/2017/decorative" val="1"/>
                </a:ext>
              </a:extLst>
            </p:cNvPr>
            <p:cNvSpPr/>
            <p:nvPr/>
          </p:nvSpPr>
          <p:spPr>
            <a:xfrm>
              <a:off x="5652745" y="6131318"/>
              <a:ext cx="809219" cy="291353"/>
            </a:xfrm>
            <a:custGeom>
              <a:avLst/>
              <a:gdLst>
                <a:gd name="connsiteX0" fmla="*/ 145684 w 809219"/>
                <a:gd name="connsiteY0" fmla="*/ 291354 h 291353"/>
                <a:gd name="connsiteX1" fmla="*/ 661249 w 809219"/>
                <a:gd name="connsiteY1" fmla="*/ 291354 h 291353"/>
                <a:gd name="connsiteX2" fmla="*/ 804751 w 809219"/>
                <a:gd name="connsiteY2" fmla="*/ 182206 h 291353"/>
                <a:gd name="connsiteX3" fmla="*/ 663535 w 809219"/>
                <a:gd name="connsiteY3" fmla="*/ 0 h 291353"/>
                <a:gd name="connsiteX4" fmla="*/ 147970 w 809219"/>
                <a:gd name="connsiteY4" fmla="*/ 0 h 291353"/>
                <a:gd name="connsiteX5" fmla="*/ 4468 w 809219"/>
                <a:gd name="connsiteY5" fmla="*/ 109134 h 291353"/>
                <a:gd name="connsiteX6" fmla="*/ 145684 w 809219"/>
                <a:gd name="connsiteY6" fmla="*/ 291354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9" h="291353">
                  <a:moveTo>
                    <a:pt x="145684" y="291354"/>
                  </a:moveTo>
                  <a:lnTo>
                    <a:pt x="661249" y="291354"/>
                  </a:lnTo>
                  <a:cubicBezTo>
                    <a:pt x="728172" y="291354"/>
                    <a:pt x="788851" y="247214"/>
                    <a:pt x="804751" y="182206"/>
                  </a:cubicBezTo>
                  <a:cubicBezTo>
                    <a:pt x="828257" y="86150"/>
                    <a:pt x="755768" y="0"/>
                    <a:pt x="663535" y="0"/>
                  </a:cubicBezTo>
                  <a:lnTo>
                    <a:pt x="147970" y="0"/>
                  </a:lnTo>
                  <a:cubicBezTo>
                    <a:pt x="81047" y="0"/>
                    <a:pt x="20383" y="44140"/>
                    <a:pt x="4468" y="109134"/>
                  </a:cubicBezTo>
                  <a:cubicBezTo>
                    <a:pt x="-19038" y="205204"/>
                    <a:pt x="53451" y="291354"/>
                    <a:pt x="145684" y="291354"/>
                  </a:cubicBezTo>
                  <a:close/>
                </a:path>
              </a:pathLst>
            </a:custGeom>
            <a:grpFill/>
            <a:ln w="360" cap="flat">
              <a:noFill/>
              <a:prstDash val="solid"/>
              <a:miter/>
            </a:ln>
          </p:spPr>
          <p:txBody>
            <a:bodyPr rtlCol="0" anchor="ctr"/>
            <a:lstStyle/>
            <a:p>
              <a:endParaRPr lang="fi-FI" sz="900"/>
            </a:p>
          </p:txBody>
        </p:sp>
        <p:sp>
          <p:nvSpPr>
            <p:cNvPr id="105" name="Vapaamuotoinen: Muoto 104">
              <a:extLst>
                <a:ext uri="{FF2B5EF4-FFF2-40B4-BE49-F238E27FC236}">
                  <a16:creationId xmlns:a16="http://schemas.microsoft.com/office/drawing/2014/main" id="{2F1B975D-E06A-19A1-C34C-A84E70F87507}"/>
                </a:ext>
                <a:ext uri="{C183D7F6-B498-43B3-948B-1728B52AA6E4}">
                  <adec:decorative xmlns:adec="http://schemas.microsoft.com/office/drawing/2017/decorative" val="1"/>
                </a:ext>
              </a:extLst>
            </p:cNvPr>
            <p:cNvSpPr/>
            <p:nvPr/>
          </p:nvSpPr>
          <p:spPr>
            <a:xfrm>
              <a:off x="7218172" y="6684973"/>
              <a:ext cx="545148" cy="291354"/>
            </a:xfrm>
            <a:custGeom>
              <a:avLst/>
              <a:gdLst>
                <a:gd name="connsiteX0" fmla="*/ 399466 w 545148"/>
                <a:gd name="connsiteY0" fmla="*/ 0 h 291354"/>
                <a:gd name="connsiteX1" fmla="*/ 147970 w 545148"/>
                <a:gd name="connsiteY1" fmla="*/ 0 h 291354"/>
                <a:gd name="connsiteX2" fmla="*/ 4468 w 545148"/>
                <a:gd name="connsiteY2" fmla="*/ 109149 h 291354"/>
                <a:gd name="connsiteX3" fmla="*/ 145685 w 545148"/>
                <a:gd name="connsiteY3" fmla="*/ 291355 h 291354"/>
                <a:gd name="connsiteX4" fmla="*/ 397191 w 545148"/>
                <a:gd name="connsiteY4" fmla="*/ 291355 h 291354"/>
                <a:gd name="connsiteX5" fmla="*/ 540681 w 545148"/>
                <a:gd name="connsiteY5" fmla="*/ 182220 h 291354"/>
                <a:gd name="connsiteX6" fmla="*/ 399466 w 545148"/>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8" h="291354">
                  <a:moveTo>
                    <a:pt x="399466" y="0"/>
                  </a:moveTo>
                  <a:lnTo>
                    <a:pt x="147970" y="0"/>
                  </a:lnTo>
                  <a:cubicBezTo>
                    <a:pt x="81043" y="0"/>
                    <a:pt x="20380" y="44141"/>
                    <a:pt x="4468" y="109149"/>
                  </a:cubicBezTo>
                  <a:cubicBezTo>
                    <a:pt x="-19038" y="205219"/>
                    <a:pt x="53447" y="291355"/>
                    <a:pt x="145685" y="291355"/>
                  </a:cubicBezTo>
                  <a:lnTo>
                    <a:pt x="397191" y="291355"/>
                  </a:lnTo>
                  <a:cubicBezTo>
                    <a:pt x="464103" y="291355"/>
                    <a:pt x="524767" y="247214"/>
                    <a:pt x="540681" y="182220"/>
                  </a:cubicBezTo>
                  <a:cubicBezTo>
                    <a:pt x="564185" y="86150"/>
                    <a:pt x="491699" y="0"/>
                    <a:pt x="399466" y="0"/>
                  </a:cubicBezTo>
                  <a:close/>
                </a:path>
              </a:pathLst>
            </a:custGeom>
            <a:grpFill/>
            <a:ln w="360" cap="flat">
              <a:noFill/>
              <a:prstDash val="solid"/>
              <a:miter/>
            </a:ln>
          </p:spPr>
          <p:txBody>
            <a:bodyPr rtlCol="0" anchor="ctr"/>
            <a:lstStyle/>
            <a:p>
              <a:endParaRPr lang="fi-FI" sz="900"/>
            </a:p>
          </p:txBody>
        </p:sp>
        <p:sp>
          <p:nvSpPr>
            <p:cNvPr id="106" name="Vapaamuotoinen: Muoto 105">
              <a:extLst>
                <a:ext uri="{FF2B5EF4-FFF2-40B4-BE49-F238E27FC236}">
                  <a16:creationId xmlns:a16="http://schemas.microsoft.com/office/drawing/2014/main" id="{E9D23CA8-C0AC-7214-AB6B-C99DE84C8CF7}"/>
                </a:ext>
                <a:ext uri="{C183D7F6-B498-43B3-948B-1728B52AA6E4}">
                  <adec:decorative xmlns:adec="http://schemas.microsoft.com/office/drawing/2017/decorative" val="1"/>
                </a:ext>
              </a:extLst>
            </p:cNvPr>
            <p:cNvSpPr/>
            <p:nvPr/>
          </p:nvSpPr>
          <p:spPr>
            <a:xfrm>
              <a:off x="10960637" y="6133222"/>
              <a:ext cx="298363" cy="291358"/>
            </a:xfrm>
            <a:custGeom>
              <a:avLst/>
              <a:gdLst>
                <a:gd name="connsiteX0" fmla="*/ 152678 w 298363"/>
                <a:gd name="connsiteY0" fmla="*/ 0 h 291358"/>
                <a:gd name="connsiteX1" fmla="*/ 147956 w 298363"/>
                <a:gd name="connsiteY1" fmla="*/ 0 h 291358"/>
                <a:gd name="connsiteX2" fmla="*/ 4469 w 298363"/>
                <a:gd name="connsiteY2" fmla="*/ 109149 h 291358"/>
                <a:gd name="connsiteX3" fmla="*/ 145684 w 298363"/>
                <a:gd name="connsiteY3" fmla="*/ 291358 h 291358"/>
                <a:gd name="connsiteX4" fmla="*/ 150393 w 298363"/>
                <a:gd name="connsiteY4" fmla="*/ 291358 h 291358"/>
                <a:gd name="connsiteX5" fmla="*/ 293895 w 298363"/>
                <a:gd name="connsiteY5" fmla="*/ 182221 h 291358"/>
                <a:gd name="connsiteX6" fmla="*/ 152678 w 298363"/>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3" h="291358">
                  <a:moveTo>
                    <a:pt x="152678" y="0"/>
                  </a:moveTo>
                  <a:lnTo>
                    <a:pt x="147956" y="0"/>
                  </a:lnTo>
                  <a:cubicBezTo>
                    <a:pt x="81043" y="0"/>
                    <a:pt x="20379" y="44141"/>
                    <a:pt x="4469" y="109149"/>
                  </a:cubicBezTo>
                  <a:cubicBezTo>
                    <a:pt x="-19038" y="205219"/>
                    <a:pt x="53447" y="291358"/>
                    <a:pt x="145684" y="291358"/>
                  </a:cubicBezTo>
                  <a:lnTo>
                    <a:pt x="150393" y="291358"/>
                  </a:lnTo>
                  <a:cubicBezTo>
                    <a:pt x="217320" y="291358"/>
                    <a:pt x="277983" y="247214"/>
                    <a:pt x="293895" y="182221"/>
                  </a:cubicBezTo>
                  <a:cubicBezTo>
                    <a:pt x="317401" y="86150"/>
                    <a:pt x="244916" y="0"/>
                    <a:pt x="152678" y="0"/>
                  </a:cubicBezTo>
                  <a:close/>
                </a:path>
              </a:pathLst>
            </a:custGeom>
            <a:grpFill/>
            <a:ln w="360" cap="flat">
              <a:noFill/>
              <a:prstDash val="solid"/>
              <a:miter/>
            </a:ln>
          </p:spPr>
          <p:txBody>
            <a:bodyPr rtlCol="0" anchor="ctr"/>
            <a:lstStyle/>
            <a:p>
              <a:endParaRPr lang="fi-FI" sz="900"/>
            </a:p>
          </p:txBody>
        </p:sp>
        <p:sp>
          <p:nvSpPr>
            <p:cNvPr id="107" name="Vapaamuotoinen: Muoto 106">
              <a:extLst>
                <a:ext uri="{FF2B5EF4-FFF2-40B4-BE49-F238E27FC236}">
                  <a16:creationId xmlns:a16="http://schemas.microsoft.com/office/drawing/2014/main" id="{AD239B08-22AB-667F-5F5A-EDD23269A21F}"/>
                </a:ext>
                <a:ext uri="{C183D7F6-B498-43B3-948B-1728B52AA6E4}">
                  <adec:decorative xmlns:adec="http://schemas.microsoft.com/office/drawing/2017/decorative" val="1"/>
                </a:ext>
              </a:extLst>
            </p:cNvPr>
            <p:cNvSpPr/>
            <p:nvPr/>
          </p:nvSpPr>
          <p:spPr>
            <a:xfrm>
              <a:off x="509909" y="2837572"/>
              <a:ext cx="1432537" cy="291357"/>
            </a:xfrm>
            <a:custGeom>
              <a:avLst/>
              <a:gdLst>
                <a:gd name="connsiteX0" fmla="*/ 1288629 w 1432537"/>
                <a:gd name="connsiteY0" fmla="*/ 0 h 291357"/>
                <a:gd name="connsiteX1" fmla="*/ 143923 w 1432537"/>
                <a:gd name="connsiteY1" fmla="*/ 0 h 291357"/>
                <a:gd name="connsiteX2" fmla="*/ 0 w 1432537"/>
                <a:gd name="connsiteY2" fmla="*/ 143908 h 291357"/>
                <a:gd name="connsiteX3" fmla="*/ 0 w 1432537"/>
                <a:gd name="connsiteY3" fmla="*/ 147450 h 291357"/>
                <a:gd name="connsiteX4" fmla="*/ 143923 w 1432537"/>
                <a:gd name="connsiteY4" fmla="*/ 291358 h 291357"/>
                <a:gd name="connsiteX5" fmla="*/ 1288629 w 1432537"/>
                <a:gd name="connsiteY5" fmla="*/ 291358 h 291357"/>
                <a:gd name="connsiteX6" fmla="*/ 1432537 w 1432537"/>
                <a:gd name="connsiteY6" fmla="*/ 147450 h 291357"/>
                <a:gd name="connsiteX7" fmla="*/ 1432537 w 1432537"/>
                <a:gd name="connsiteY7" fmla="*/ 143908 h 291357"/>
                <a:gd name="connsiteX8" fmla="*/ 1288629 w 1432537"/>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7">
                  <a:moveTo>
                    <a:pt x="1288629" y="0"/>
                  </a:moveTo>
                  <a:lnTo>
                    <a:pt x="143923" y="0"/>
                  </a:lnTo>
                  <a:cubicBezTo>
                    <a:pt x="64436" y="0"/>
                    <a:pt x="0" y="64436"/>
                    <a:pt x="0" y="143908"/>
                  </a:cubicBezTo>
                  <a:lnTo>
                    <a:pt x="0" y="147450"/>
                  </a:lnTo>
                  <a:cubicBezTo>
                    <a:pt x="0" y="226933"/>
                    <a:pt x="64436" y="291358"/>
                    <a:pt x="143923" y="291358"/>
                  </a:cubicBezTo>
                  <a:lnTo>
                    <a:pt x="1288629" y="291358"/>
                  </a:lnTo>
                  <a:cubicBezTo>
                    <a:pt x="1368116" y="291358"/>
                    <a:pt x="1432537" y="226933"/>
                    <a:pt x="1432537" y="147450"/>
                  </a:cubicBezTo>
                  <a:lnTo>
                    <a:pt x="1432537" y="143908"/>
                  </a:lnTo>
                  <a:cubicBezTo>
                    <a:pt x="1432537" y="64436"/>
                    <a:pt x="1368116" y="0"/>
                    <a:pt x="1288629" y="0"/>
                  </a:cubicBezTo>
                  <a:close/>
                </a:path>
              </a:pathLst>
            </a:custGeom>
            <a:grpFill/>
            <a:ln w="360" cap="flat">
              <a:noFill/>
              <a:prstDash val="solid"/>
              <a:miter/>
            </a:ln>
          </p:spPr>
          <p:txBody>
            <a:bodyPr rtlCol="0" anchor="ctr"/>
            <a:lstStyle/>
            <a:p>
              <a:endParaRPr lang="fi-FI" sz="900"/>
            </a:p>
          </p:txBody>
        </p:sp>
        <p:sp>
          <p:nvSpPr>
            <p:cNvPr id="108" name="Vapaamuotoinen: Muoto 107">
              <a:extLst>
                <a:ext uri="{FF2B5EF4-FFF2-40B4-BE49-F238E27FC236}">
                  <a16:creationId xmlns:a16="http://schemas.microsoft.com/office/drawing/2014/main" id="{3C5D887D-EA2F-E5B5-AC03-75B26958D391}"/>
                </a:ext>
                <a:ext uri="{C183D7F6-B498-43B3-948B-1728B52AA6E4}">
                  <adec:decorative xmlns:adec="http://schemas.microsoft.com/office/drawing/2017/decorative" val="1"/>
                </a:ext>
              </a:extLst>
            </p:cNvPr>
            <p:cNvSpPr/>
            <p:nvPr/>
          </p:nvSpPr>
          <p:spPr>
            <a:xfrm>
              <a:off x="509914" y="3384549"/>
              <a:ext cx="1048446" cy="291353"/>
            </a:xfrm>
            <a:custGeom>
              <a:avLst/>
              <a:gdLst>
                <a:gd name="connsiteX0" fmla="*/ 902763 w 1048446"/>
                <a:gd name="connsiteY0" fmla="*/ 0 h 291353"/>
                <a:gd name="connsiteX1" fmla="*/ 147956 w 1048446"/>
                <a:gd name="connsiteY1" fmla="*/ 0 h 291353"/>
                <a:gd name="connsiteX2" fmla="*/ 4469 w 1048446"/>
                <a:gd name="connsiteY2" fmla="*/ 109148 h 291353"/>
                <a:gd name="connsiteX3" fmla="*/ 145685 w 1048446"/>
                <a:gd name="connsiteY3" fmla="*/ 291354 h 291353"/>
                <a:gd name="connsiteX4" fmla="*/ 900477 w 1048446"/>
                <a:gd name="connsiteY4" fmla="*/ 291354 h 291353"/>
                <a:gd name="connsiteX5" fmla="*/ 1043978 w 1048446"/>
                <a:gd name="connsiteY5" fmla="*/ 182220 h 291353"/>
                <a:gd name="connsiteX6" fmla="*/ 902763 w 1048446"/>
                <a:gd name="connsiteY6"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6" h="291353">
                  <a:moveTo>
                    <a:pt x="902763" y="0"/>
                  </a:moveTo>
                  <a:lnTo>
                    <a:pt x="147956" y="0"/>
                  </a:lnTo>
                  <a:cubicBezTo>
                    <a:pt x="81033" y="0"/>
                    <a:pt x="20369" y="44140"/>
                    <a:pt x="4469" y="109148"/>
                  </a:cubicBezTo>
                  <a:cubicBezTo>
                    <a:pt x="-19038" y="205219"/>
                    <a:pt x="53437" y="291354"/>
                    <a:pt x="145685" y="291354"/>
                  </a:cubicBezTo>
                  <a:lnTo>
                    <a:pt x="900477" y="291354"/>
                  </a:lnTo>
                  <a:cubicBezTo>
                    <a:pt x="967400" y="291354"/>
                    <a:pt x="1028067" y="247214"/>
                    <a:pt x="1043978" y="182220"/>
                  </a:cubicBezTo>
                  <a:cubicBezTo>
                    <a:pt x="1067485" y="86149"/>
                    <a:pt x="994996" y="0"/>
                    <a:pt x="902763" y="0"/>
                  </a:cubicBezTo>
                  <a:close/>
                </a:path>
              </a:pathLst>
            </a:custGeom>
            <a:grpFill/>
            <a:ln w="360" cap="flat">
              <a:noFill/>
              <a:prstDash val="solid"/>
              <a:miter/>
            </a:ln>
          </p:spPr>
          <p:txBody>
            <a:bodyPr rtlCol="0" anchor="ctr"/>
            <a:lstStyle/>
            <a:p>
              <a:endParaRPr lang="fi-FI" sz="900"/>
            </a:p>
          </p:txBody>
        </p:sp>
        <p:sp>
          <p:nvSpPr>
            <p:cNvPr id="109" name="Vapaamuotoinen: Muoto 108">
              <a:extLst>
                <a:ext uri="{FF2B5EF4-FFF2-40B4-BE49-F238E27FC236}">
                  <a16:creationId xmlns:a16="http://schemas.microsoft.com/office/drawing/2014/main" id="{FEC02CB7-7DC4-73CC-824F-5DF00B2A42DE}"/>
                </a:ext>
                <a:ext uri="{C183D7F6-B498-43B3-948B-1728B52AA6E4}">
                  <adec:decorative xmlns:adec="http://schemas.microsoft.com/office/drawing/2017/decorative" val="1"/>
                </a:ext>
              </a:extLst>
            </p:cNvPr>
            <p:cNvSpPr/>
            <p:nvPr/>
          </p:nvSpPr>
          <p:spPr>
            <a:xfrm>
              <a:off x="509912" y="3936566"/>
              <a:ext cx="571448" cy="291354"/>
            </a:xfrm>
            <a:custGeom>
              <a:avLst/>
              <a:gdLst>
                <a:gd name="connsiteX0" fmla="*/ 145683 w 571448"/>
                <a:gd name="connsiteY0" fmla="*/ 291354 h 291354"/>
                <a:gd name="connsiteX1" fmla="*/ 423478 w 571448"/>
                <a:gd name="connsiteY1" fmla="*/ 291354 h 291354"/>
                <a:gd name="connsiteX2" fmla="*/ 566980 w 571448"/>
                <a:gd name="connsiteY2" fmla="*/ 182206 h 291354"/>
                <a:gd name="connsiteX3" fmla="*/ 425764 w 571448"/>
                <a:gd name="connsiteY3" fmla="*/ 0 h 291354"/>
                <a:gd name="connsiteX4" fmla="*/ 147958 w 571448"/>
                <a:gd name="connsiteY4" fmla="*/ 0 h 291354"/>
                <a:gd name="connsiteX5" fmla="*/ 4467 w 571448"/>
                <a:gd name="connsiteY5" fmla="*/ 109134 h 291354"/>
                <a:gd name="connsiteX6" fmla="*/ 145683 w 571448"/>
                <a:gd name="connsiteY6" fmla="*/ 291354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8" h="291354">
                  <a:moveTo>
                    <a:pt x="145683" y="291354"/>
                  </a:moveTo>
                  <a:lnTo>
                    <a:pt x="423478" y="291354"/>
                  </a:lnTo>
                  <a:cubicBezTo>
                    <a:pt x="490406" y="291354"/>
                    <a:pt x="551069" y="247214"/>
                    <a:pt x="566980" y="182206"/>
                  </a:cubicBezTo>
                  <a:cubicBezTo>
                    <a:pt x="590487" y="86150"/>
                    <a:pt x="518002" y="0"/>
                    <a:pt x="425764" y="0"/>
                  </a:cubicBezTo>
                  <a:lnTo>
                    <a:pt x="147958" y="0"/>
                  </a:lnTo>
                  <a:cubicBezTo>
                    <a:pt x="81045" y="0"/>
                    <a:pt x="20382" y="44140"/>
                    <a:pt x="4467" y="109134"/>
                  </a:cubicBezTo>
                  <a:cubicBezTo>
                    <a:pt x="-19036" y="205205"/>
                    <a:pt x="53450" y="291354"/>
                    <a:pt x="145683" y="291354"/>
                  </a:cubicBezTo>
                  <a:close/>
                </a:path>
              </a:pathLst>
            </a:custGeom>
            <a:grpFill/>
            <a:ln w="360" cap="flat">
              <a:noFill/>
              <a:prstDash val="solid"/>
              <a:miter/>
            </a:ln>
          </p:spPr>
          <p:txBody>
            <a:bodyPr rtlCol="0" anchor="ctr"/>
            <a:lstStyle/>
            <a:p>
              <a:endParaRPr lang="fi-FI" sz="900"/>
            </a:p>
          </p:txBody>
        </p:sp>
        <p:sp>
          <p:nvSpPr>
            <p:cNvPr id="110" name="Vapaamuotoinen: Muoto 109">
              <a:extLst>
                <a:ext uri="{FF2B5EF4-FFF2-40B4-BE49-F238E27FC236}">
                  <a16:creationId xmlns:a16="http://schemas.microsoft.com/office/drawing/2014/main" id="{40ABFA00-F9B5-A1C5-51FA-E6A57DE3A009}"/>
                </a:ext>
                <a:ext uri="{C183D7F6-B498-43B3-948B-1728B52AA6E4}">
                  <adec:decorative xmlns:adec="http://schemas.microsoft.com/office/drawing/2017/decorative" val="1"/>
                </a:ext>
              </a:extLst>
            </p:cNvPr>
            <p:cNvSpPr/>
            <p:nvPr/>
          </p:nvSpPr>
          <p:spPr>
            <a:xfrm>
              <a:off x="509912" y="4488576"/>
              <a:ext cx="726304" cy="291357"/>
            </a:xfrm>
            <a:custGeom>
              <a:avLst/>
              <a:gdLst>
                <a:gd name="connsiteX0" fmla="*/ 580620 w 726304"/>
                <a:gd name="connsiteY0" fmla="*/ 0 h 291357"/>
                <a:gd name="connsiteX1" fmla="*/ 147958 w 726304"/>
                <a:gd name="connsiteY1" fmla="*/ 0 h 291357"/>
                <a:gd name="connsiteX2" fmla="*/ 4467 w 726304"/>
                <a:gd name="connsiteY2" fmla="*/ 109152 h 291357"/>
                <a:gd name="connsiteX3" fmla="*/ 145683 w 726304"/>
                <a:gd name="connsiteY3" fmla="*/ 291358 h 291357"/>
                <a:gd name="connsiteX4" fmla="*/ 578334 w 726304"/>
                <a:gd name="connsiteY4" fmla="*/ 291358 h 291357"/>
                <a:gd name="connsiteX5" fmla="*/ 721836 w 726304"/>
                <a:gd name="connsiteY5" fmla="*/ 182220 h 291357"/>
                <a:gd name="connsiteX6" fmla="*/ 580620 w 726304"/>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4" h="291357">
                  <a:moveTo>
                    <a:pt x="580620" y="0"/>
                  </a:moveTo>
                  <a:lnTo>
                    <a:pt x="147958" y="0"/>
                  </a:lnTo>
                  <a:cubicBezTo>
                    <a:pt x="81045" y="0"/>
                    <a:pt x="20382" y="44144"/>
                    <a:pt x="4467" y="109152"/>
                  </a:cubicBezTo>
                  <a:cubicBezTo>
                    <a:pt x="-19036" y="205219"/>
                    <a:pt x="53450" y="291358"/>
                    <a:pt x="145683" y="291358"/>
                  </a:cubicBezTo>
                  <a:lnTo>
                    <a:pt x="578334" y="291358"/>
                  </a:lnTo>
                  <a:cubicBezTo>
                    <a:pt x="645261" y="291358"/>
                    <a:pt x="705925" y="247217"/>
                    <a:pt x="721836" y="182220"/>
                  </a:cubicBezTo>
                  <a:cubicBezTo>
                    <a:pt x="745342" y="86153"/>
                    <a:pt x="672853" y="0"/>
                    <a:pt x="580620" y="0"/>
                  </a:cubicBezTo>
                  <a:close/>
                </a:path>
              </a:pathLst>
            </a:custGeom>
            <a:grpFill/>
            <a:ln w="360" cap="flat">
              <a:noFill/>
              <a:prstDash val="solid"/>
              <a:miter/>
            </a:ln>
          </p:spPr>
          <p:txBody>
            <a:bodyPr rtlCol="0" anchor="ctr"/>
            <a:lstStyle/>
            <a:p>
              <a:endParaRPr lang="fi-FI" sz="900"/>
            </a:p>
          </p:txBody>
        </p:sp>
        <p:sp>
          <p:nvSpPr>
            <p:cNvPr id="111" name="Vapaamuotoinen: Muoto 110">
              <a:extLst>
                <a:ext uri="{FF2B5EF4-FFF2-40B4-BE49-F238E27FC236}">
                  <a16:creationId xmlns:a16="http://schemas.microsoft.com/office/drawing/2014/main" id="{B492A04F-91A9-A4A0-4EDD-D61EC3239642}"/>
                </a:ext>
                <a:ext uri="{C183D7F6-B498-43B3-948B-1728B52AA6E4}">
                  <adec:decorative xmlns:adec="http://schemas.microsoft.com/office/drawing/2017/decorative" val="1"/>
                </a:ext>
              </a:extLst>
            </p:cNvPr>
            <p:cNvSpPr/>
            <p:nvPr/>
          </p:nvSpPr>
          <p:spPr>
            <a:xfrm>
              <a:off x="2818065" y="2837572"/>
              <a:ext cx="1028512" cy="291357"/>
            </a:xfrm>
            <a:custGeom>
              <a:avLst/>
              <a:gdLst>
                <a:gd name="connsiteX0" fmla="*/ 884603 w 1028512"/>
                <a:gd name="connsiteY0" fmla="*/ 0 h 291357"/>
                <a:gd name="connsiteX1" fmla="*/ 143909 w 1028512"/>
                <a:gd name="connsiteY1" fmla="*/ 0 h 291357"/>
                <a:gd name="connsiteX2" fmla="*/ 0 w 1028512"/>
                <a:gd name="connsiteY2" fmla="*/ 143908 h 291357"/>
                <a:gd name="connsiteX3" fmla="*/ 0 w 1028512"/>
                <a:gd name="connsiteY3" fmla="*/ 147450 h 291357"/>
                <a:gd name="connsiteX4" fmla="*/ 143909 w 1028512"/>
                <a:gd name="connsiteY4" fmla="*/ 291358 h 291357"/>
                <a:gd name="connsiteX5" fmla="*/ 884603 w 1028512"/>
                <a:gd name="connsiteY5" fmla="*/ 291358 h 291357"/>
                <a:gd name="connsiteX6" fmla="*/ 1028512 w 1028512"/>
                <a:gd name="connsiteY6" fmla="*/ 147450 h 291357"/>
                <a:gd name="connsiteX7" fmla="*/ 1028512 w 1028512"/>
                <a:gd name="connsiteY7" fmla="*/ 143908 h 291357"/>
                <a:gd name="connsiteX8" fmla="*/ 884603 w 1028512"/>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7">
                  <a:moveTo>
                    <a:pt x="884603" y="0"/>
                  </a:moveTo>
                  <a:lnTo>
                    <a:pt x="143909" y="0"/>
                  </a:lnTo>
                  <a:cubicBezTo>
                    <a:pt x="64425" y="0"/>
                    <a:pt x="0" y="64436"/>
                    <a:pt x="0" y="143908"/>
                  </a:cubicBezTo>
                  <a:lnTo>
                    <a:pt x="0" y="147450"/>
                  </a:lnTo>
                  <a:cubicBezTo>
                    <a:pt x="0" y="226933"/>
                    <a:pt x="64425" y="291358"/>
                    <a:pt x="143909" y="291358"/>
                  </a:cubicBezTo>
                  <a:lnTo>
                    <a:pt x="884603" y="291358"/>
                  </a:lnTo>
                  <a:cubicBezTo>
                    <a:pt x="964090" y="291358"/>
                    <a:pt x="1028512" y="226933"/>
                    <a:pt x="1028512" y="147450"/>
                  </a:cubicBezTo>
                  <a:lnTo>
                    <a:pt x="1028512" y="143908"/>
                  </a:lnTo>
                  <a:cubicBezTo>
                    <a:pt x="1028512" y="64436"/>
                    <a:pt x="964090" y="0"/>
                    <a:pt x="884603" y="0"/>
                  </a:cubicBezTo>
                  <a:close/>
                </a:path>
              </a:pathLst>
            </a:custGeom>
            <a:grpFill/>
            <a:ln w="360" cap="flat">
              <a:noFill/>
              <a:prstDash val="solid"/>
              <a:miter/>
            </a:ln>
          </p:spPr>
          <p:txBody>
            <a:bodyPr rtlCol="0" anchor="ctr"/>
            <a:lstStyle/>
            <a:p>
              <a:endParaRPr lang="fi-FI" sz="900"/>
            </a:p>
          </p:txBody>
        </p:sp>
        <p:sp>
          <p:nvSpPr>
            <p:cNvPr id="112" name="Vapaamuotoinen: Muoto 111">
              <a:extLst>
                <a:ext uri="{FF2B5EF4-FFF2-40B4-BE49-F238E27FC236}">
                  <a16:creationId xmlns:a16="http://schemas.microsoft.com/office/drawing/2014/main" id="{7C84EAB3-27CD-87CD-9D3B-6B4C7153C713}"/>
                </a:ext>
                <a:ext uri="{C183D7F6-B498-43B3-948B-1728B52AA6E4}">
                  <adec:decorative xmlns:adec="http://schemas.microsoft.com/office/drawing/2017/decorative" val="1"/>
                </a:ext>
              </a:extLst>
            </p:cNvPr>
            <p:cNvSpPr/>
            <p:nvPr/>
          </p:nvSpPr>
          <p:spPr>
            <a:xfrm>
              <a:off x="1801126" y="3384268"/>
              <a:ext cx="906261" cy="291354"/>
            </a:xfrm>
            <a:custGeom>
              <a:avLst/>
              <a:gdLst>
                <a:gd name="connsiteX0" fmla="*/ 760577 w 906261"/>
                <a:gd name="connsiteY0" fmla="*/ 0 h 291354"/>
                <a:gd name="connsiteX1" fmla="*/ 147966 w 906261"/>
                <a:gd name="connsiteY1" fmla="*/ 0 h 291354"/>
                <a:gd name="connsiteX2" fmla="*/ 4464 w 906261"/>
                <a:gd name="connsiteY2" fmla="*/ 109148 h 291354"/>
                <a:gd name="connsiteX3" fmla="*/ 145680 w 906261"/>
                <a:gd name="connsiteY3" fmla="*/ 291354 h 291354"/>
                <a:gd name="connsiteX4" fmla="*/ 758291 w 906261"/>
                <a:gd name="connsiteY4" fmla="*/ 291354 h 291354"/>
                <a:gd name="connsiteX5" fmla="*/ 901793 w 906261"/>
                <a:gd name="connsiteY5" fmla="*/ 182220 h 291354"/>
                <a:gd name="connsiteX6" fmla="*/ 760577 w 90626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1" h="291354">
                  <a:moveTo>
                    <a:pt x="760577" y="0"/>
                  </a:moveTo>
                  <a:lnTo>
                    <a:pt x="147966" y="0"/>
                  </a:lnTo>
                  <a:cubicBezTo>
                    <a:pt x="81042" y="0"/>
                    <a:pt x="20375" y="44140"/>
                    <a:pt x="4464" y="109148"/>
                  </a:cubicBezTo>
                  <a:cubicBezTo>
                    <a:pt x="-19028" y="205219"/>
                    <a:pt x="53446" y="291354"/>
                    <a:pt x="145680" y="291354"/>
                  </a:cubicBezTo>
                  <a:lnTo>
                    <a:pt x="758291" y="291354"/>
                  </a:lnTo>
                  <a:cubicBezTo>
                    <a:pt x="825215" y="291354"/>
                    <a:pt x="885882" y="247214"/>
                    <a:pt x="901793" y="182220"/>
                  </a:cubicBezTo>
                  <a:cubicBezTo>
                    <a:pt x="925300" y="86150"/>
                    <a:pt x="852811" y="0"/>
                    <a:pt x="760577" y="0"/>
                  </a:cubicBezTo>
                  <a:close/>
                </a:path>
              </a:pathLst>
            </a:custGeom>
            <a:grpFill/>
            <a:ln w="360" cap="flat">
              <a:noFill/>
              <a:prstDash val="solid"/>
              <a:miter/>
            </a:ln>
          </p:spPr>
          <p:txBody>
            <a:bodyPr rtlCol="0" anchor="ctr"/>
            <a:lstStyle/>
            <a:p>
              <a:endParaRPr lang="fi-FI" sz="900"/>
            </a:p>
          </p:txBody>
        </p:sp>
        <p:sp>
          <p:nvSpPr>
            <p:cNvPr id="113" name="Vapaamuotoinen: Muoto 112">
              <a:extLst>
                <a:ext uri="{FF2B5EF4-FFF2-40B4-BE49-F238E27FC236}">
                  <a16:creationId xmlns:a16="http://schemas.microsoft.com/office/drawing/2014/main" id="{C0FB9588-61E0-F42F-2D9F-9BB6A28643EB}"/>
                </a:ext>
                <a:ext uri="{C183D7F6-B498-43B3-948B-1728B52AA6E4}">
                  <adec:decorative xmlns:adec="http://schemas.microsoft.com/office/drawing/2017/decorative" val="1"/>
                </a:ext>
              </a:extLst>
            </p:cNvPr>
            <p:cNvSpPr/>
            <p:nvPr/>
          </p:nvSpPr>
          <p:spPr>
            <a:xfrm>
              <a:off x="2053707" y="3934921"/>
              <a:ext cx="1509055" cy="291358"/>
            </a:xfrm>
            <a:custGeom>
              <a:avLst/>
              <a:gdLst>
                <a:gd name="connsiteX0" fmla="*/ 145684 w 1509055"/>
                <a:gd name="connsiteY0" fmla="*/ 291358 h 291358"/>
                <a:gd name="connsiteX1" fmla="*/ 1361090 w 1509055"/>
                <a:gd name="connsiteY1" fmla="*/ 291358 h 291358"/>
                <a:gd name="connsiteX2" fmla="*/ 1504592 w 1509055"/>
                <a:gd name="connsiteY2" fmla="*/ 182210 h 291358"/>
                <a:gd name="connsiteX3" fmla="*/ 1363376 w 1509055"/>
                <a:gd name="connsiteY3" fmla="*/ 0 h 291358"/>
                <a:gd name="connsiteX4" fmla="*/ 147956 w 1509055"/>
                <a:gd name="connsiteY4" fmla="*/ 0 h 291358"/>
                <a:gd name="connsiteX5" fmla="*/ 4468 w 1509055"/>
                <a:gd name="connsiteY5" fmla="*/ 109138 h 291358"/>
                <a:gd name="connsiteX6" fmla="*/ 145684 w 1509055"/>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5" h="291358">
                  <a:moveTo>
                    <a:pt x="145684" y="291358"/>
                  </a:moveTo>
                  <a:lnTo>
                    <a:pt x="1361090" y="291358"/>
                  </a:lnTo>
                  <a:cubicBezTo>
                    <a:pt x="1428014" y="291358"/>
                    <a:pt x="1488677" y="247218"/>
                    <a:pt x="1504592" y="182210"/>
                  </a:cubicBezTo>
                  <a:cubicBezTo>
                    <a:pt x="1528084" y="86153"/>
                    <a:pt x="1455610" y="0"/>
                    <a:pt x="1363376" y="0"/>
                  </a:cubicBezTo>
                  <a:lnTo>
                    <a:pt x="147956" y="0"/>
                  </a:lnTo>
                  <a:cubicBezTo>
                    <a:pt x="81043" y="0"/>
                    <a:pt x="20379" y="44144"/>
                    <a:pt x="4468" y="109138"/>
                  </a:cubicBezTo>
                  <a:cubicBezTo>
                    <a:pt x="-19038" y="205208"/>
                    <a:pt x="53451" y="291358"/>
                    <a:pt x="145684" y="291358"/>
                  </a:cubicBezTo>
                  <a:close/>
                </a:path>
              </a:pathLst>
            </a:custGeom>
            <a:grpFill/>
            <a:ln w="360" cap="flat">
              <a:noFill/>
              <a:prstDash val="solid"/>
              <a:miter/>
            </a:ln>
          </p:spPr>
          <p:txBody>
            <a:bodyPr rtlCol="0" anchor="ctr"/>
            <a:lstStyle/>
            <a:p>
              <a:endParaRPr lang="fi-FI" sz="900"/>
            </a:p>
          </p:txBody>
        </p:sp>
        <p:sp>
          <p:nvSpPr>
            <p:cNvPr id="114" name="Vapaamuotoinen: Muoto 113">
              <a:extLst>
                <a:ext uri="{FF2B5EF4-FFF2-40B4-BE49-F238E27FC236}">
                  <a16:creationId xmlns:a16="http://schemas.microsoft.com/office/drawing/2014/main" id="{5F5D860F-277C-C95C-088F-56C9F377E93D}"/>
                </a:ext>
                <a:ext uri="{C183D7F6-B498-43B3-948B-1728B52AA6E4}">
                  <adec:decorative xmlns:adec="http://schemas.microsoft.com/office/drawing/2017/decorative" val="1"/>
                </a:ext>
              </a:extLst>
            </p:cNvPr>
            <p:cNvSpPr/>
            <p:nvPr/>
          </p:nvSpPr>
          <p:spPr>
            <a:xfrm>
              <a:off x="1416621" y="4488576"/>
              <a:ext cx="1122584" cy="291357"/>
            </a:xfrm>
            <a:custGeom>
              <a:avLst/>
              <a:gdLst>
                <a:gd name="connsiteX0" fmla="*/ 976900 w 1122584"/>
                <a:gd name="connsiteY0" fmla="*/ 0 h 291357"/>
                <a:gd name="connsiteX1" fmla="*/ 147971 w 1122584"/>
                <a:gd name="connsiteY1" fmla="*/ 0 h 291357"/>
                <a:gd name="connsiteX2" fmla="*/ 4469 w 1122584"/>
                <a:gd name="connsiteY2" fmla="*/ 109152 h 291357"/>
                <a:gd name="connsiteX3" fmla="*/ 145685 w 1122584"/>
                <a:gd name="connsiteY3" fmla="*/ 291358 h 291357"/>
                <a:gd name="connsiteX4" fmla="*/ 974629 w 1122584"/>
                <a:gd name="connsiteY4" fmla="*/ 291358 h 291357"/>
                <a:gd name="connsiteX5" fmla="*/ 1118116 w 1122584"/>
                <a:gd name="connsiteY5" fmla="*/ 182220 h 291357"/>
                <a:gd name="connsiteX6" fmla="*/ 976900 w 1122584"/>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4" h="291357">
                  <a:moveTo>
                    <a:pt x="976900" y="0"/>
                  </a:moveTo>
                  <a:lnTo>
                    <a:pt x="147971" y="0"/>
                  </a:lnTo>
                  <a:cubicBezTo>
                    <a:pt x="81047" y="0"/>
                    <a:pt x="20369" y="44144"/>
                    <a:pt x="4469" y="109152"/>
                  </a:cubicBezTo>
                  <a:cubicBezTo>
                    <a:pt x="-19038" y="205219"/>
                    <a:pt x="53437" y="291358"/>
                    <a:pt x="145685" y="291358"/>
                  </a:cubicBezTo>
                  <a:lnTo>
                    <a:pt x="974629" y="291358"/>
                  </a:lnTo>
                  <a:cubicBezTo>
                    <a:pt x="1041541" y="291358"/>
                    <a:pt x="1102205" y="247217"/>
                    <a:pt x="1118116" y="182220"/>
                  </a:cubicBezTo>
                  <a:cubicBezTo>
                    <a:pt x="1141623" y="86153"/>
                    <a:pt x="1069134" y="0"/>
                    <a:pt x="976900" y="0"/>
                  </a:cubicBezTo>
                  <a:close/>
                </a:path>
              </a:pathLst>
            </a:custGeom>
            <a:grpFill/>
            <a:ln w="360" cap="flat">
              <a:noFill/>
              <a:prstDash val="solid"/>
              <a:miter/>
            </a:ln>
          </p:spPr>
          <p:txBody>
            <a:bodyPr rtlCol="0" anchor="ctr"/>
            <a:lstStyle/>
            <a:p>
              <a:endParaRPr lang="fi-FI" sz="900"/>
            </a:p>
          </p:txBody>
        </p:sp>
        <p:sp>
          <p:nvSpPr>
            <p:cNvPr id="115" name="Vapaamuotoinen: Muoto 114">
              <a:extLst>
                <a:ext uri="{FF2B5EF4-FFF2-40B4-BE49-F238E27FC236}">
                  <a16:creationId xmlns:a16="http://schemas.microsoft.com/office/drawing/2014/main" id="{6E45D1FA-E894-CAB5-7F4A-46C7B8CE44E9}"/>
                </a:ext>
                <a:ext uri="{C183D7F6-B498-43B3-948B-1728B52AA6E4}">
                  <adec:decorative xmlns:adec="http://schemas.microsoft.com/office/drawing/2017/decorative" val="1"/>
                </a:ext>
              </a:extLst>
            </p:cNvPr>
            <p:cNvSpPr/>
            <p:nvPr/>
          </p:nvSpPr>
          <p:spPr>
            <a:xfrm>
              <a:off x="6054083" y="2837572"/>
              <a:ext cx="901645" cy="291357"/>
            </a:xfrm>
            <a:custGeom>
              <a:avLst/>
              <a:gdLst>
                <a:gd name="connsiteX0" fmla="*/ 757736 w 901645"/>
                <a:gd name="connsiteY0" fmla="*/ 0 h 291357"/>
                <a:gd name="connsiteX1" fmla="*/ 143908 w 901645"/>
                <a:gd name="connsiteY1" fmla="*/ 0 h 291357"/>
                <a:gd name="connsiteX2" fmla="*/ 0 w 901645"/>
                <a:gd name="connsiteY2" fmla="*/ 143908 h 291357"/>
                <a:gd name="connsiteX3" fmla="*/ 0 w 901645"/>
                <a:gd name="connsiteY3" fmla="*/ 147450 h 291357"/>
                <a:gd name="connsiteX4" fmla="*/ 143908 w 901645"/>
                <a:gd name="connsiteY4" fmla="*/ 291358 h 291357"/>
                <a:gd name="connsiteX5" fmla="*/ 757736 w 901645"/>
                <a:gd name="connsiteY5" fmla="*/ 291358 h 291357"/>
                <a:gd name="connsiteX6" fmla="*/ 901645 w 901645"/>
                <a:gd name="connsiteY6" fmla="*/ 147450 h 291357"/>
                <a:gd name="connsiteX7" fmla="*/ 901645 w 901645"/>
                <a:gd name="connsiteY7" fmla="*/ 143908 h 291357"/>
                <a:gd name="connsiteX8" fmla="*/ 757736 w 901645"/>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5" h="291357">
                  <a:moveTo>
                    <a:pt x="757736" y="0"/>
                  </a:moveTo>
                  <a:lnTo>
                    <a:pt x="143908" y="0"/>
                  </a:lnTo>
                  <a:cubicBezTo>
                    <a:pt x="64421" y="0"/>
                    <a:pt x="0" y="64436"/>
                    <a:pt x="0" y="143908"/>
                  </a:cubicBezTo>
                  <a:lnTo>
                    <a:pt x="0" y="147450"/>
                  </a:lnTo>
                  <a:cubicBezTo>
                    <a:pt x="0" y="226933"/>
                    <a:pt x="64421" y="291358"/>
                    <a:pt x="143908" y="291358"/>
                  </a:cubicBezTo>
                  <a:lnTo>
                    <a:pt x="757736" y="291358"/>
                  </a:lnTo>
                  <a:cubicBezTo>
                    <a:pt x="837223" y="291358"/>
                    <a:pt x="901645" y="226933"/>
                    <a:pt x="901645" y="147450"/>
                  </a:cubicBezTo>
                  <a:lnTo>
                    <a:pt x="901645" y="143908"/>
                  </a:lnTo>
                  <a:cubicBezTo>
                    <a:pt x="901645" y="64436"/>
                    <a:pt x="837223" y="0"/>
                    <a:pt x="757736" y="0"/>
                  </a:cubicBezTo>
                  <a:close/>
                </a:path>
              </a:pathLst>
            </a:custGeom>
            <a:grpFill/>
            <a:ln w="360" cap="flat">
              <a:noFill/>
              <a:prstDash val="solid"/>
              <a:miter/>
            </a:ln>
          </p:spPr>
          <p:txBody>
            <a:bodyPr rtlCol="0" anchor="ctr"/>
            <a:lstStyle/>
            <a:p>
              <a:endParaRPr lang="fi-FI" sz="900"/>
            </a:p>
          </p:txBody>
        </p:sp>
        <p:sp>
          <p:nvSpPr>
            <p:cNvPr id="116" name="Vapaamuotoinen: Muoto 115">
              <a:extLst>
                <a:ext uri="{FF2B5EF4-FFF2-40B4-BE49-F238E27FC236}">
                  <a16:creationId xmlns:a16="http://schemas.microsoft.com/office/drawing/2014/main" id="{818B1D21-CFC0-159C-D388-31C26F03A0BA}"/>
                </a:ext>
                <a:ext uri="{C183D7F6-B498-43B3-948B-1728B52AA6E4}">
                  <adec:decorative xmlns:adec="http://schemas.microsoft.com/office/drawing/2017/decorative" val="1"/>
                </a:ext>
              </a:extLst>
            </p:cNvPr>
            <p:cNvSpPr/>
            <p:nvPr/>
          </p:nvSpPr>
          <p:spPr>
            <a:xfrm>
              <a:off x="4362742" y="2837572"/>
              <a:ext cx="917198" cy="291357"/>
            </a:xfrm>
            <a:custGeom>
              <a:avLst/>
              <a:gdLst>
                <a:gd name="connsiteX0" fmla="*/ 771514 w 917198"/>
                <a:gd name="connsiteY0" fmla="*/ 0 h 291357"/>
                <a:gd name="connsiteX1" fmla="*/ 147956 w 917198"/>
                <a:gd name="connsiteY1" fmla="*/ 0 h 291357"/>
                <a:gd name="connsiteX2" fmla="*/ 4468 w 917198"/>
                <a:gd name="connsiteY2" fmla="*/ 109148 h 291357"/>
                <a:gd name="connsiteX3" fmla="*/ 145684 w 917198"/>
                <a:gd name="connsiteY3" fmla="*/ 291358 h 291357"/>
                <a:gd name="connsiteX4" fmla="*/ 769228 w 917198"/>
                <a:gd name="connsiteY4" fmla="*/ 291358 h 291357"/>
                <a:gd name="connsiteX5" fmla="*/ 912730 w 917198"/>
                <a:gd name="connsiteY5" fmla="*/ 182220 h 291357"/>
                <a:gd name="connsiteX6" fmla="*/ 771514 w 91719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7">
                  <a:moveTo>
                    <a:pt x="771514" y="0"/>
                  </a:moveTo>
                  <a:lnTo>
                    <a:pt x="147956" y="0"/>
                  </a:lnTo>
                  <a:cubicBezTo>
                    <a:pt x="81046" y="0"/>
                    <a:pt x="20379" y="44140"/>
                    <a:pt x="4468" y="109148"/>
                  </a:cubicBezTo>
                  <a:cubicBezTo>
                    <a:pt x="-19038" y="205205"/>
                    <a:pt x="53451" y="291358"/>
                    <a:pt x="145684" y="291358"/>
                  </a:cubicBezTo>
                  <a:lnTo>
                    <a:pt x="769228" y="291358"/>
                  </a:lnTo>
                  <a:cubicBezTo>
                    <a:pt x="836155" y="291358"/>
                    <a:pt x="896818" y="247214"/>
                    <a:pt x="912730" y="182220"/>
                  </a:cubicBezTo>
                  <a:cubicBezTo>
                    <a:pt x="936236" y="86150"/>
                    <a:pt x="863751" y="0"/>
                    <a:pt x="771514" y="0"/>
                  </a:cubicBezTo>
                  <a:close/>
                </a:path>
              </a:pathLst>
            </a:custGeom>
            <a:grpFill/>
            <a:ln w="360" cap="flat">
              <a:noFill/>
              <a:prstDash val="solid"/>
              <a:miter/>
            </a:ln>
          </p:spPr>
          <p:txBody>
            <a:bodyPr rtlCol="0" anchor="ctr"/>
            <a:lstStyle/>
            <a:p>
              <a:endParaRPr lang="fi-FI" sz="900"/>
            </a:p>
          </p:txBody>
        </p:sp>
        <p:sp>
          <p:nvSpPr>
            <p:cNvPr id="117" name="Vapaamuotoinen: Muoto 116">
              <a:extLst>
                <a:ext uri="{FF2B5EF4-FFF2-40B4-BE49-F238E27FC236}">
                  <a16:creationId xmlns:a16="http://schemas.microsoft.com/office/drawing/2014/main" id="{2515373C-BF65-1A90-E982-346E5048672A}"/>
                </a:ext>
                <a:ext uri="{C183D7F6-B498-43B3-948B-1728B52AA6E4}">
                  <adec:decorative xmlns:adec="http://schemas.microsoft.com/office/drawing/2017/decorative" val="1"/>
                </a:ext>
              </a:extLst>
            </p:cNvPr>
            <p:cNvSpPr/>
            <p:nvPr/>
          </p:nvSpPr>
          <p:spPr>
            <a:xfrm>
              <a:off x="3518724" y="3384268"/>
              <a:ext cx="1286216" cy="291354"/>
            </a:xfrm>
            <a:custGeom>
              <a:avLst/>
              <a:gdLst>
                <a:gd name="connsiteX0" fmla="*/ 1140533 w 1286216"/>
                <a:gd name="connsiteY0" fmla="*/ 0 h 291354"/>
                <a:gd name="connsiteX1" fmla="*/ 147960 w 1286216"/>
                <a:gd name="connsiteY1" fmla="*/ 0 h 291354"/>
                <a:gd name="connsiteX2" fmla="*/ 4473 w 1286216"/>
                <a:gd name="connsiteY2" fmla="*/ 109148 h 291354"/>
                <a:gd name="connsiteX3" fmla="*/ 145675 w 1286216"/>
                <a:gd name="connsiteY3" fmla="*/ 291354 h 291354"/>
                <a:gd name="connsiteX4" fmla="*/ 1138247 w 1286216"/>
                <a:gd name="connsiteY4" fmla="*/ 291354 h 291354"/>
                <a:gd name="connsiteX5" fmla="*/ 1281749 w 1286216"/>
                <a:gd name="connsiteY5" fmla="*/ 182220 h 291354"/>
                <a:gd name="connsiteX6" fmla="*/ 1140533 w 128621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6" h="291354">
                  <a:moveTo>
                    <a:pt x="1140533" y="0"/>
                  </a:moveTo>
                  <a:lnTo>
                    <a:pt x="147960" y="0"/>
                  </a:lnTo>
                  <a:cubicBezTo>
                    <a:pt x="81037" y="0"/>
                    <a:pt x="20370" y="44140"/>
                    <a:pt x="4473" y="109148"/>
                  </a:cubicBezTo>
                  <a:cubicBezTo>
                    <a:pt x="-19048" y="205219"/>
                    <a:pt x="53441" y="291354"/>
                    <a:pt x="145675" y="291354"/>
                  </a:cubicBezTo>
                  <a:lnTo>
                    <a:pt x="1138247" y="291354"/>
                  </a:lnTo>
                  <a:cubicBezTo>
                    <a:pt x="1205170" y="291354"/>
                    <a:pt x="1265837" y="247214"/>
                    <a:pt x="1281749" y="182220"/>
                  </a:cubicBezTo>
                  <a:cubicBezTo>
                    <a:pt x="1305255" y="86150"/>
                    <a:pt x="1232766" y="0"/>
                    <a:pt x="1140533" y="0"/>
                  </a:cubicBezTo>
                  <a:close/>
                </a:path>
              </a:pathLst>
            </a:custGeom>
            <a:grpFill/>
            <a:ln w="360" cap="flat">
              <a:noFill/>
              <a:prstDash val="solid"/>
              <a:miter/>
            </a:ln>
          </p:spPr>
          <p:txBody>
            <a:bodyPr rtlCol="0" anchor="ctr"/>
            <a:lstStyle/>
            <a:p>
              <a:endParaRPr lang="fi-FI" sz="900"/>
            </a:p>
          </p:txBody>
        </p:sp>
        <p:sp>
          <p:nvSpPr>
            <p:cNvPr id="118" name="Vapaamuotoinen: Muoto 117">
              <a:extLst>
                <a:ext uri="{FF2B5EF4-FFF2-40B4-BE49-F238E27FC236}">
                  <a16:creationId xmlns:a16="http://schemas.microsoft.com/office/drawing/2014/main" id="{22449964-45CD-D1E3-BA45-2751516FC6B2}"/>
                </a:ext>
                <a:ext uri="{C183D7F6-B498-43B3-948B-1728B52AA6E4}">
                  <adec:decorative xmlns:adec="http://schemas.microsoft.com/office/drawing/2017/decorative" val="1"/>
                </a:ext>
              </a:extLst>
            </p:cNvPr>
            <p:cNvSpPr/>
            <p:nvPr/>
          </p:nvSpPr>
          <p:spPr>
            <a:xfrm>
              <a:off x="4017537" y="3934921"/>
              <a:ext cx="987075" cy="291358"/>
            </a:xfrm>
            <a:custGeom>
              <a:avLst/>
              <a:gdLst>
                <a:gd name="connsiteX0" fmla="*/ 145680 w 987075"/>
                <a:gd name="connsiteY0" fmla="*/ 291358 h 291358"/>
                <a:gd name="connsiteX1" fmla="*/ 839110 w 987075"/>
                <a:gd name="connsiteY1" fmla="*/ 291358 h 291358"/>
                <a:gd name="connsiteX2" fmla="*/ 982612 w 987075"/>
                <a:gd name="connsiteY2" fmla="*/ 182210 h 291358"/>
                <a:gd name="connsiteX3" fmla="*/ 841396 w 987075"/>
                <a:gd name="connsiteY3" fmla="*/ 0 h 291358"/>
                <a:gd name="connsiteX4" fmla="*/ 147966 w 987075"/>
                <a:gd name="connsiteY4" fmla="*/ 0 h 291358"/>
                <a:gd name="connsiteX5" fmla="*/ 4464 w 987075"/>
                <a:gd name="connsiteY5" fmla="*/ 109138 h 291358"/>
                <a:gd name="connsiteX6" fmla="*/ 145680 w 987075"/>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5" h="291358">
                  <a:moveTo>
                    <a:pt x="145680" y="291358"/>
                  </a:moveTo>
                  <a:lnTo>
                    <a:pt x="839110" y="291358"/>
                  </a:lnTo>
                  <a:cubicBezTo>
                    <a:pt x="906034" y="291358"/>
                    <a:pt x="966697" y="247218"/>
                    <a:pt x="982612" y="182210"/>
                  </a:cubicBezTo>
                  <a:cubicBezTo>
                    <a:pt x="1006104" y="86153"/>
                    <a:pt x="933630" y="0"/>
                    <a:pt x="841396" y="0"/>
                  </a:cubicBezTo>
                  <a:lnTo>
                    <a:pt x="147966" y="0"/>
                  </a:lnTo>
                  <a:cubicBezTo>
                    <a:pt x="81042" y="0"/>
                    <a:pt x="20375"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19" name="Vapaamuotoinen: Muoto 118">
              <a:extLst>
                <a:ext uri="{FF2B5EF4-FFF2-40B4-BE49-F238E27FC236}">
                  <a16:creationId xmlns:a16="http://schemas.microsoft.com/office/drawing/2014/main" id="{1E87C2B7-9EA9-AA22-B727-6A65AA688C79}"/>
                </a:ext>
                <a:ext uri="{C183D7F6-B498-43B3-948B-1728B52AA6E4}">
                  <adec:decorative xmlns:adec="http://schemas.microsoft.com/office/drawing/2017/decorative" val="1"/>
                </a:ext>
              </a:extLst>
            </p:cNvPr>
            <p:cNvSpPr/>
            <p:nvPr/>
          </p:nvSpPr>
          <p:spPr>
            <a:xfrm>
              <a:off x="4800637" y="4488576"/>
              <a:ext cx="726301" cy="291357"/>
            </a:xfrm>
            <a:custGeom>
              <a:avLst/>
              <a:gdLst>
                <a:gd name="connsiteX0" fmla="*/ 580617 w 726301"/>
                <a:gd name="connsiteY0" fmla="*/ 0 h 291357"/>
                <a:gd name="connsiteX1" fmla="*/ 147967 w 726301"/>
                <a:gd name="connsiteY1" fmla="*/ 0 h 291357"/>
                <a:gd name="connsiteX2" fmla="*/ 4469 w 726301"/>
                <a:gd name="connsiteY2" fmla="*/ 109152 h 291357"/>
                <a:gd name="connsiteX3" fmla="*/ 145681 w 726301"/>
                <a:gd name="connsiteY3" fmla="*/ 291358 h 291357"/>
                <a:gd name="connsiteX4" fmla="*/ 578332 w 726301"/>
                <a:gd name="connsiteY4" fmla="*/ 291358 h 291357"/>
                <a:gd name="connsiteX5" fmla="*/ 721833 w 726301"/>
                <a:gd name="connsiteY5" fmla="*/ 182220 h 291357"/>
                <a:gd name="connsiteX6" fmla="*/ 580617 w 726301"/>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7">
                  <a:moveTo>
                    <a:pt x="580617" y="0"/>
                  </a:moveTo>
                  <a:lnTo>
                    <a:pt x="147967" y="0"/>
                  </a:lnTo>
                  <a:cubicBezTo>
                    <a:pt x="81043" y="0"/>
                    <a:pt x="20379" y="44144"/>
                    <a:pt x="4469" y="109152"/>
                  </a:cubicBezTo>
                  <a:cubicBezTo>
                    <a:pt x="-19038" y="205219"/>
                    <a:pt x="53447" y="291358"/>
                    <a:pt x="145681" y="291358"/>
                  </a:cubicBezTo>
                  <a:lnTo>
                    <a:pt x="578332" y="291358"/>
                  </a:lnTo>
                  <a:cubicBezTo>
                    <a:pt x="645259" y="291358"/>
                    <a:pt x="705922" y="247217"/>
                    <a:pt x="721833" y="182220"/>
                  </a:cubicBezTo>
                  <a:cubicBezTo>
                    <a:pt x="745340" y="86153"/>
                    <a:pt x="672855" y="0"/>
                    <a:pt x="580617" y="0"/>
                  </a:cubicBezTo>
                  <a:close/>
                </a:path>
              </a:pathLst>
            </a:custGeom>
            <a:grpFill/>
            <a:ln w="360" cap="flat">
              <a:noFill/>
              <a:prstDash val="solid"/>
              <a:miter/>
            </a:ln>
          </p:spPr>
          <p:txBody>
            <a:bodyPr rtlCol="0" anchor="ctr"/>
            <a:lstStyle/>
            <a:p>
              <a:endParaRPr lang="fi-FI" sz="900"/>
            </a:p>
          </p:txBody>
        </p:sp>
        <p:sp>
          <p:nvSpPr>
            <p:cNvPr id="120" name="Vapaamuotoinen: Muoto 119">
              <a:extLst>
                <a:ext uri="{FF2B5EF4-FFF2-40B4-BE49-F238E27FC236}">
                  <a16:creationId xmlns:a16="http://schemas.microsoft.com/office/drawing/2014/main" id="{275C73C8-EB79-04C2-F31B-BA6FC3521716}"/>
                </a:ext>
                <a:ext uri="{C183D7F6-B498-43B3-948B-1728B52AA6E4}">
                  <adec:decorative xmlns:adec="http://schemas.microsoft.com/office/drawing/2017/decorative" val="1"/>
                </a:ext>
              </a:extLst>
            </p:cNvPr>
            <p:cNvSpPr/>
            <p:nvPr/>
          </p:nvSpPr>
          <p:spPr>
            <a:xfrm>
              <a:off x="3216293" y="4488579"/>
              <a:ext cx="571450" cy="291358"/>
            </a:xfrm>
            <a:custGeom>
              <a:avLst/>
              <a:gdLst>
                <a:gd name="connsiteX0" fmla="*/ 145684 w 571450"/>
                <a:gd name="connsiteY0" fmla="*/ 291358 h 291358"/>
                <a:gd name="connsiteX1" fmla="*/ 423480 w 571450"/>
                <a:gd name="connsiteY1" fmla="*/ 291358 h 291358"/>
                <a:gd name="connsiteX2" fmla="*/ 566982 w 571450"/>
                <a:gd name="connsiteY2" fmla="*/ 182209 h 291358"/>
                <a:gd name="connsiteX3" fmla="*/ 425766 w 571450"/>
                <a:gd name="connsiteY3" fmla="*/ 0 h 291358"/>
                <a:gd name="connsiteX4" fmla="*/ 147959 w 571450"/>
                <a:gd name="connsiteY4" fmla="*/ 0 h 291358"/>
                <a:gd name="connsiteX5" fmla="*/ 4468 w 571450"/>
                <a:gd name="connsiteY5" fmla="*/ 109138 h 291358"/>
                <a:gd name="connsiteX6" fmla="*/ 145684 w 571450"/>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50" h="291358">
                  <a:moveTo>
                    <a:pt x="145684" y="291358"/>
                  </a:moveTo>
                  <a:lnTo>
                    <a:pt x="423480" y="291358"/>
                  </a:lnTo>
                  <a:cubicBezTo>
                    <a:pt x="490407" y="291358"/>
                    <a:pt x="551071" y="247214"/>
                    <a:pt x="566982" y="182209"/>
                  </a:cubicBezTo>
                  <a:cubicBezTo>
                    <a:pt x="590488" y="86153"/>
                    <a:pt x="518014" y="0"/>
                    <a:pt x="425766" y="0"/>
                  </a:cubicBezTo>
                  <a:lnTo>
                    <a:pt x="147959" y="0"/>
                  </a:lnTo>
                  <a:cubicBezTo>
                    <a:pt x="81047" y="0"/>
                    <a:pt x="20383" y="44144"/>
                    <a:pt x="4468" y="109138"/>
                  </a:cubicBezTo>
                  <a:cubicBezTo>
                    <a:pt x="-19038" y="205205"/>
                    <a:pt x="53451" y="291358"/>
                    <a:pt x="145684" y="291358"/>
                  </a:cubicBezTo>
                  <a:close/>
                </a:path>
              </a:pathLst>
            </a:custGeom>
            <a:grpFill/>
            <a:ln w="360" cap="flat">
              <a:noFill/>
              <a:prstDash val="solid"/>
              <a:miter/>
            </a:ln>
          </p:spPr>
          <p:txBody>
            <a:bodyPr rtlCol="0" anchor="ctr"/>
            <a:lstStyle/>
            <a:p>
              <a:endParaRPr lang="fi-FI" sz="900"/>
            </a:p>
          </p:txBody>
        </p:sp>
        <p:sp>
          <p:nvSpPr>
            <p:cNvPr id="121" name="Vapaamuotoinen: Muoto 120">
              <a:extLst>
                <a:ext uri="{FF2B5EF4-FFF2-40B4-BE49-F238E27FC236}">
                  <a16:creationId xmlns:a16="http://schemas.microsoft.com/office/drawing/2014/main" id="{EC75481A-5902-0FE7-E9BE-9E517D8927D5}"/>
                </a:ext>
                <a:ext uri="{C183D7F6-B498-43B3-948B-1728B52AA6E4}">
                  <adec:decorative xmlns:adec="http://schemas.microsoft.com/office/drawing/2017/decorative" val="1"/>
                </a:ext>
              </a:extLst>
            </p:cNvPr>
            <p:cNvSpPr/>
            <p:nvPr/>
          </p:nvSpPr>
          <p:spPr>
            <a:xfrm>
              <a:off x="9387057" y="3384268"/>
              <a:ext cx="428651" cy="291357"/>
            </a:xfrm>
            <a:custGeom>
              <a:avLst/>
              <a:gdLst>
                <a:gd name="connsiteX0" fmla="*/ 145680 w 428651"/>
                <a:gd name="connsiteY0" fmla="*/ 291358 h 291357"/>
                <a:gd name="connsiteX1" fmla="*/ 280687 w 428651"/>
                <a:gd name="connsiteY1" fmla="*/ 291358 h 291357"/>
                <a:gd name="connsiteX2" fmla="*/ 424188 w 428651"/>
                <a:gd name="connsiteY2" fmla="*/ 182209 h 291357"/>
                <a:gd name="connsiteX3" fmla="*/ 282972 w 428651"/>
                <a:gd name="connsiteY3" fmla="*/ 0 h 291357"/>
                <a:gd name="connsiteX4" fmla="*/ 147966 w 428651"/>
                <a:gd name="connsiteY4" fmla="*/ 0 h 291357"/>
                <a:gd name="connsiteX5" fmla="*/ 4464 w 428651"/>
                <a:gd name="connsiteY5" fmla="*/ 109138 h 291357"/>
                <a:gd name="connsiteX6" fmla="*/ 145680 w 428651"/>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1" h="291357">
                  <a:moveTo>
                    <a:pt x="145680" y="291358"/>
                  </a:moveTo>
                  <a:lnTo>
                    <a:pt x="280687" y="291358"/>
                  </a:lnTo>
                  <a:cubicBezTo>
                    <a:pt x="347609" y="291358"/>
                    <a:pt x="408274" y="247217"/>
                    <a:pt x="424188" y="182209"/>
                  </a:cubicBezTo>
                  <a:cubicBezTo>
                    <a:pt x="447680" y="86139"/>
                    <a:pt x="375205" y="0"/>
                    <a:pt x="282972" y="0"/>
                  </a:cubicBezTo>
                  <a:lnTo>
                    <a:pt x="147966" y="0"/>
                  </a:lnTo>
                  <a:cubicBezTo>
                    <a:pt x="81042" y="0"/>
                    <a:pt x="20375"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22" name="Vapaamuotoinen: Muoto 121">
              <a:extLst>
                <a:ext uri="{FF2B5EF4-FFF2-40B4-BE49-F238E27FC236}">
                  <a16:creationId xmlns:a16="http://schemas.microsoft.com/office/drawing/2014/main" id="{FE02EBCE-443B-6962-E964-455F6847ABA6}"/>
                </a:ext>
                <a:ext uri="{C183D7F6-B498-43B3-948B-1728B52AA6E4}">
                  <adec:decorative xmlns:adec="http://schemas.microsoft.com/office/drawing/2017/decorative" val="1"/>
                </a:ext>
              </a:extLst>
            </p:cNvPr>
            <p:cNvSpPr/>
            <p:nvPr/>
          </p:nvSpPr>
          <p:spPr>
            <a:xfrm>
              <a:off x="8106364" y="3934921"/>
              <a:ext cx="718135" cy="291358"/>
            </a:xfrm>
            <a:custGeom>
              <a:avLst/>
              <a:gdLst>
                <a:gd name="connsiteX0" fmla="*/ 572454 w 718135"/>
                <a:gd name="connsiteY0" fmla="*/ 0 h 291358"/>
                <a:gd name="connsiteX1" fmla="*/ 147957 w 718135"/>
                <a:gd name="connsiteY1" fmla="*/ 0 h 291358"/>
                <a:gd name="connsiteX2" fmla="*/ 4469 w 718135"/>
                <a:gd name="connsiteY2" fmla="*/ 109138 h 291358"/>
                <a:gd name="connsiteX3" fmla="*/ 145685 w 718135"/>
                <a:gd name="connsiteY3" fmla="*/ 291358 h 291358"/>
                <a:gd name="connsiteX4" fmla="*/ 570168 w 718135"/>
                <a:gd name="connsiteY4" fmla="*/ 291358 h 291358"/>
                <a:gd name="connsiteX5" fmla="*/ 713670 w 718135"/>
                <a:gd name="connsiteY5" fmla="*/ 182220 h 291358"/>
                <a:gd name="connsiteX6" fmla="*/ 572454 w 7181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5" h="291358">
                  <a:moveTo>
                    <a:pt x="572454" y="0"/>
                  </a:moveTo>
                  <a:lnTo>
                    <a:pt x="147957" y="0"/>
                  </a:lnTo>
                  <a:cubicBezTo>
                    <a:pt x="81033" y="0"/>
                    <a:pt x="20369" y="44144"/>
                    <a:pt x="4469" y="109138"/>
                  </a:cubicBezTo>
                  <a:cubicBezTo>
                    <a:pt x="-19037" y="205219"/>
                    <a:pt x="53437" y="291358"/>
                    <a:pt x="145685" y="291358"/>
                  </a:cubicBezTo>
                  <a:lnTo>
                    <a:pt x="570168" y="291358"/>
                  </a:lnTo>
                  <a:cubicBezTo>
                    <a:pt x="637095" y="291358"/>
                    <a:pt x="697758" y="247214"/>
                    <a:pt x="713670" y="182220"/>
                  </a:cubicBezTo>
                  <a:cubicBezTo>
                    <a:pt x="737165" y="86150"/>
                    <a:pt x="664691" y="0"/>
                    <a:pt x="572454" y="0"/>
                  </a:cubicBezTo>
                  <a:close/>
                </a:path>
              </a:pathLst>
            </a:custGeom>
            <a:grpFill/>
            <a:ln w="360" cap="flat">
              <a:noFill/>
              <a:prstDash val="solid"/>
              <a:miter/>
            </a:ln>
          </p:spPr>
          <p:txBody>
            <a:bodyPr rtlCol="0" anchor="ctr"/>
            <a:lstStyle/>
            <a:p>
              <a:endParaRPr lang="fi-FI" sz="900"/>
            </a:p>
          </p:txBody>
        </p:sp>
        <p:sp>
          <p:nvSpPr>
            <p:cNvPr id="123" name="Vapaamuotoinen: Muoto 122">
              <a:extLst>
                <a:ext uri="{FF2B5EF4-FFF2-40B4-BE49-F238E27FC236}">
                  <a16:creationId xmlns:a16="http://schemas.microsoft.com/office/drawing/2014/main" id="{CF485B61-B32E-8999-33CA-68A15D9F9D79}"/>
                </a:ext>
                <a:ext uri="{C183D7F6-B498-43B3-948B-1728B52AA6E4}">
                  <adec:decorative xmlns:adec="http://schemas.microsoft.com/office/drawing/2017/decorative" val="1"/>
                </a:ext>
              </a:extLst>
            </p:cNvPr>
            <p:cNvSpPr/>
            <p:nvPr/>
          </p:nvSpPr>
          <p:spPr>
            <a:xfrm>
              <a:off x="6782533" y="3384268"/>
              <a:ext cx="811833" cy="291354"/>
            </a:xfrm>
            <a:custGeom>
              <a:avLst/>
              <a:gdLst>
                <a:gd name="connsiteX0" fmla="*/ 666149 w 811833"/>
                <a:gd name="connsiteY0" fmla="*/ 0 h 291354"/>
                <a:gd name="connsiteX1" fmla="*/ 147956 w 811833"/>
                <a:gd name="connsiteY1" fmla="*/ 0 h 291354"/>
                <a:gd name="connsiteX2" fmla="*/ 4469 w 811833"/>
                <a:gd name="connsiteY2" fmla="*/ 109148 h 291354"/>
                <a:gd name="connsiteX3" fmla="*/ 145685 w 811833"/>
                <a:gd name="connsiteY3" fmla="*/ 291354 h 291354"/>
                <a:gd name="connsiteX4" fmla="*/ 663863 w 811833"/>
                <a:gd name="connsiteY4" fmla="*/ 291354 h 291354"/>
                <a:gd name="connsiteX5" fmla="*/ 807365 w 811833"/>
                <a:gd name="connsiteY5" fmla="*/ 182220 h 291354"/>
                <a:gd name="connsiteX6" fmla="*/ 666149 w 811833"/>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3" h="291354">
                  <a:moveTo>
                    <a:pt x="666149" y="0"/>
                  </a:moveTo>
                  <a:lnTo>
                    <a:pt x="147956" y="0"/>
                  </a:lnTo>
                  <a:cubicBezTo>
                    <a:pt x="81033" y="0"/>
                    <a:pt x="20369" y="44140"/>
                    <a:pt x="4469" y="109148"/>
                  </a:cubicBezTo>
                  <a:cubicBezTo>
                    <a:pt x="-19038" y="205219"/>
                    <a:pt x="53437" y="291354"/>
                    <a:pt x="145685" y="291354"/>
                  </a:cubicBezTo>
                  <a:lnTo>
                    <a:pt x="663863" y="291354"/>
                  </a:lnTo>
                  <a:cubicBezTo>
                    <a:pt x="730790" y="291354"/>
                    <a:pt x="791453" y="247214"/>
                    <a:pt x="807365" y="182220"/>
                  </a:cubicBezTo>
                  <a:cubicBezTo>
                    <a:pt x="830871" y="86150"/>
                    <a:pt x="758386" y="0"/>
                    <a:pt x="666149" y="0"/>
                  </a:cubicBezTo>
                  <a:close/>
                </a:path>
              </a:pathLst>
            </a:custGeom>
            <a:grpFill/>
            <a:ln w="360" cap="flat">
              <a:noFill/>
              <a:prstDash val="solid"/>
              <a:miter/>
            </a:ln>
          </p:spPr>
          <p:txBody>
            <a:bodyPr rtlCol="0" anchor="ctr"/>
            <a:lstStyle/>
            <a:p>
              <a:endParaRPr lang="fi-FI" sz="900"/>
            </a:p>
          </p:txBody>
        </p:sp>
        <p:sp>
          <p:nvSpPr>
            <p:cNvPr id="124" name="Vapaamuotoinen: Muoto 123">
              <a:extLst>
                <a:ext uri="{FF2B5EF4-FFF2-40B4-BE49-F238E27FC236}">
                  <a16:creationId xmlns:a16="http://schemas.microsoft.com/office/drawing/2014/main" id="{2AEED81B-EA89-DEA9-B82A-6D00A3310F96}"/>
                </a:ext>
                <a:ext uri="{C183D7F6-B498-43B3-948B-1728B52AA6E4}">
                  <adec:decorative xmlns:adec="http://schemas.microsoft.com/office/drawing/2017/decorative" val="1"/>
                </a:ext>
              </a:extLst>
            </p:cNvPr>
            <p:cNvSpPr/>
            <p:nvPr/>
          </p:nvSpPr>
          <p:spPr>
            <a:xfrm>
              <a:off x="5657079" y="3934921"/>
              <a:ext cx="809212" cy="291358"/>
            </a:xfrm>
            <a:custGeom>
              <a:avLst/>
              <a:gdLst>
                <a:gd name="connsiteX0" fmla="*/ 145678 w 809212"/>
                <a:gd name="connsiteY0" fmla="*/ 291358 h 291358"/>
                <a:gd name="connsiteX1" fmla="*/ 661257 w 809212"/>
                <a:gd name="connsiteY1" fmla="*/ 291358 h 291358"/>
                <a:gd name="connsiteX2" fmla="*/ 804744 w 809212"/>
                <a:gd name="connsiteY2" fmla="*/ 182210 h 291358"/>
                <a:gd name="connsiteX3" fmla="*/ 663528 w 809212"/>
                <a:gd name="connsiteY3" fmla="*/ 0 h 291358"/>
                <a:gd name="connsiteX4" fmla="*/ 147963 w 809212"/>
                <a:gd name="connsiteY4" fmla="*/ 0 h 291358"/>
                <a:gd name="connsiteX5" fmla="*/ 4465 w 809212"/>
                <a:gd name="connsiteY5" fmla="*/ 109138 h 291358"/>
                <a:gd name="connsiteX6" fmla="*/ 145678 w 809212"/>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2" h="291358">
                  <a:moveTo>
                    <a:pt x="145678" y="291358"/>
                  </a:moveTo>
                  <a:lnTo>
                    <a:pt x="661257" y="291358"/>
                  </a:lnTo>
                  <a:cubicBezTo>
                    <a:pt x="728169" y="291358"/>
                    <a:pt x="788844" y="247218"/>
                    <a:pt x="804744" y="182210"/>
                  </a:cubicBezTo>
                  <a:cubicBezTo>
                    <a:pt x="828251" y="86153"/>
                    <a:pt x="755776" y="0"/>
                    <a:pt x="663528" y="0"/>
                  </a:cubicBezTo>
                  <a:lnTo>
                    <a:pt x="147963" y="0"/>
                  </a:lnTo>
                  <a:cubicBezTo>
                    <a:pt x="81040" y="0"/>
                    <a:pt x="20376" y="44144"/>
                    <a:pt x="4465" y="109138"/>
                  </a:cubicBezTo>
                  <a:cubicBezTo>
                    <a:pt x="-19030" y="205208"/>
                    <a:pt x="53444" y="291358"/>
                    <a:pt x="145678" y="291358"/>
                  </a:cubicBezTo>
                  <a:close/>
                </a:path>
              </a:pathLst>
            </a:custGeom>
            <a:grpFill/>
            <a:ln w="360" cap="flat">
              <a:noFill/>
              <a:prstDash val="solid"/>
              <a:miter/>
            </a:ln>
          </p:spPr>
          <p:txBody>
            <a:bodyPr rtlCol="0" anchor="ctr"/>
            <a:lstStyle/>
            <a:p>
              <a:endParaRPr lang="fi-FI" sz="900"/>
            </a:p>
          </p:txBody>
        </p:sp>
        <p:sp>
          <p:nvSpPr>
            <p:cNvPr id="125" name="Vapaamuotoinen: Muoto 124">
              <a:extLst>
                <a:ext uri="{FF2B5EF4-FFF2-40B4-BE49-F238E27FC236}">
                  <a16:creationId xmlns:a16="http://schemas.microsoft.com/office/drawing/2014/main" id="{F95E606E-233E-76D1-1045-2EE2F882E3BD}"/>
                </a:ext>
                <a:ext uri="{C183D7F6-B498-43B3-948B-1728B52AA6E4}">
                  <adec:decorative xmlns:adec="http://schemas.microsoft.com/office/drawing/2017/decorative" val="1"/>
                </a:ext>
              </a:extLst>
            </p:cNvPr>
            <p:cNvSpPr/>
            <p:nvPr/>
          </p:nvSpPr>
          <p:spPr>
            <a:xfrm>
              <a:off x="7222503" y="4488576"/>
              <a:ext cx="545148" cy="291357"/>
            </a:xfrm>
            <a:custGeom>
              <a:avLst/>
              <a:gdLst>
                <a:gd name="connsiteX0" fmla="*/ 399465 w 545148"/>
                <a:gd name="connsiteY0" fmla="*/ 0 h 291357"/>
                <a:gd name="connsiteX1" fmla="*/ 147970 w 545148"/>
                <a:gd name="connsiteY1" fmla="*/ 0 h 291357"/>
                <a:gd name="connsiteX2" fmla="*/ 4469 w 545148"/>
                <a:gd name="connsiteY2" fmla="*/ 109152 h 291357"/>
                <a:gd name="connsiteX3" fmla="*/ 145684 w 545148"/>
                <a:gd name="connsiteY3" fmla="*/ 291358 h 291357"/>
                <a:gd name="connsiteX4" fmla="*/ 397180 w 545148"/>
                <a:gd name="connsiteY4" fmla="*/ 291358 h 291357"/>
                <a:gd name="connsiteX5" fmla="*/ 540681 w 545148"/>
                <a:gd name="connsiteY5" fmla="*/ 182220 h 291357"/>
                <a:gd name="connsiteX6" fmla="*/ 399465 w 54514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8" h="291357">
                  <a:moveTo>
                    <a:pt x="399465" y="0"/>
                  </a:moveTo>
                  <a:lnTo>
                    <a:pt x="147970" y="0"/>
                  </a:lnTo>
                  <a:cubicBezTo>
                    <a:pt x="81043" y="0"/>
                    <a:pt x="20379" y="44144"/>
                    <a:pt x="4469" y="109152"/>
                  </a:cubicBezTo>
                  <a:cubicBezTo>
                    <a:pt x="-19038" y="205219"/>
                    <a:pt x="53447" y="291358"/>
                    <a:pt x="145684" y="291358"/>
                  </a:cubicBezTo>
                  <a:lnTo>
                    <a:pt x="397180" y="291358"/>
                  </a:lnTo>
                  <a:cubicBezTo>
                    <a:pt x="464103" y="291358"/>
                    <a:pt x="524767" y="247217"/>
                    <a:pt x="540681" y="182220"/>
                  </a:cubicBezTo>
                  <a:cubicBezTo>
                    <a:pt x="564184" y="86153"/>
                    <a:pt x="491699" y="0"/>
                    <a:pt x="399465" y="0"/>
                  </a:cubicBezTo>
                  <a:close/>
                </a:path>
              </a:pathLst>
            </a:custGeom>
            <a:grpFill/>
            <a:ln w="360" cap="flat">
              <a:noFill/>
              <a:prstDash val="solid"/>
              <a:miter/>
            </a:ln>
          </p:spPr>
          <p:txBody>
            <a:bodyPr rtlCol="0" anchor="ctr"/>
            <a:lstStyle/>
            <a:p>
              <a:endParaRPr lang="fi-FI" sz="900"/>
            </a:p>
          </p:txBody>
        </p:sp>
        <p:sp>
          <p:nvSpPr>
            <p:cNvPr id="126" name="Vapaamuotoinen: Muoto 125">
              <a:extLst>
                <a:ext uri="{FF2B5EF4-FFF2-40B4-BE49-F238E27FC236}">
                  <a16:creationId xmlns:a16="http://schemas.microsoft.com/office/drawing/2014/main" id="{7D911DC4-41AC-256C-7E74-BB3D6074ACF0}"/>
                </a:ext>
                <a:ext uri="{C183D7F6-B498-43B3-948B-1728B52AA6E4}">
                  <adec:decorative xmlns:adec="http://schemas.microsoft.com/office/drawing/2017/decorative" val="1"/>
                </a:ext>
              </a:extLst>
            </p:cNvPr>
            <p:cNvSpPr/>
            <p:nvPr/>
          </p:nvSpPr>
          <p:spPr>
            <a:xfrm>
              <a:off x="10964964" y="3936829"/>
              <a:ext cx="298366" cy="291357"/>
            </a:xfrm>
            <a:custGeom>
              <a:avLst/>
              <a:gdLst>
                <a:gd name="connsiteX0" fmla="*/ 152682 w 298366"/>
                <a:gd name="connsiteY0" fmla="*/ 0 h 291357"/>
                <a:gd name="connsiteX1" fmla="*/ 147970 w 298366"/>
                <a:gd name="connsiteY1" fmla="*/ 0 h 291357"/>
                <a:gd name="connsiteX2" fmla="*/ 4468 w 298366"/>
                <a:gd name="connsiteY2" fmla="*/ 109152 h 291357"/>
                <a:gd name="connsiteX3" fmla="*/ 145684 w 298366"/>
                <a:gd name="connsiteY3" fmla="*/ 291358 h 291357"/>
                <a:gd name="connsiteX4" fmla="*/ 150411 w 298366"/>
                <a:gd name="connsiteY4" fmla="*/ 291358 h 291357"/>
                <a:gd name="connsiteX5" fmla="*/ 293898 w 298366"/>
                <a:gd name="connsiteY5" fmla="*/ 182220 h 291357"/>
                <a:gd name="connsiteX6" fmla="*/ 152682 w 298366"/>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6" h="291357">
                  <a:moveTo>
                    <a:pt x="152682" y="0"/>
                  </a:moveTo>
                  <a:lnTo>
                    <a:pt x="147970" y="0"/>
                  </a:lnTo>
                  <a:cubicBezTo>
                    <a:pt x="81047" y="0"/>
                    <a:pt x="20383" y="44144"/>
                    <a:pt x="4468" y="109152"/>
                  </a:cubicBezTo>
                  <a:cubicBezTo>
                    <a:pt x="-19038" y="205219"/>
                    <a:pt x="53451" y="291358"/>
                    <a:pt x="145684" y="291358"/>
                  </a:cubicBezTo>
                  <a:lnTo>
                    <a:pt x="150411" y="291358"/>
                  </a:lnTo>
                  <a:cubicBezTo>
                    <a:pt x="217320" y="291358"/>
                    <a:pt x="277987" y="247217"/>
                    <a:pt x="293898" y="182220"/>
                  </a:cubicBezTo>
                  <a:cubicBezTo>
                    <a:pt x="317405" y="86153"/>
                    <a:pt x="244916" y="0"/>
                    <a:pt x="152682" y="0"/>
                  </a:cubicBezTo>
                  <a:close/>
                </a:path>
              </a:pathLst>
            </a:custGeom>
            <a:grpFill/>
            <a:ln w="360" cap="flat">
              <a:noFill/>
              <a:prstDash val="solid"/>
              <a:miter/>
            </a:ln>
          </p:spPr>
          <p:txBody>
            <a:bodyPr rtlCol="0" anchor="ctr"/>
            <a:lstStyle/>
            <a:p>
              <a:endParaRPr lang="fi-FI" sz="900"/>
            </a:p>
          </p:txBody>
        </p:sp>
        <p:sp>
          <p:nvSpPr>
            <p:cNvPr id="127" name="Vapaamuotoinen: Muoto 126">
              <a:extLst>
                <a:ext uri="{FF2B5EF4-FFF2-40B4-BE49-F238E27FC236}">
                  <a16:creationId xmlns:a16="http://schemas.microsoft.com/office/drawing/2014/main" id="{62CFD832-24C6-66A9-D7E6-D1C079912F2F}"/>
                </a:ext>
                <a:ext uri="{C183D7F6-B498-43B3-948B-1728B52AA6E4}">
                  <adec:decorative xmlns:adec="http://schemas.microsoft.com/office/drawing/2017/decorative" val="1"/>
                </a:ext>
              </a:extLst>
            </p:cNvPr>
            <p:cNvSpPr/>
            <p:nvPr/>
          </p:nvSpPr>
          <p:spPr>
            <a:xfrm>
              <a:off x="505114" y="640131"/>
              <a:ext cx="1432537" cy="291354"/>
            </a:xfrm>
            <a:custGeom>
              <a:avLst/>
              <a:gdLst>
                <a:gd name="connsiteX0" fmla="*/ 1288629 w 1432537"/>
                <a:gd name="connsiteY0" fmla="*/ 0 h 291354"/>
                <a:gd name="connsiteX1" fmla="*/ 143919 w 1432537"/>
                <a:gd name="connsiteY1" fmla="*/ 0 h 291354"/>
                <a:gd name="connsiteX2" fmla="*/ 0 w 1432537"/>
                <a:gd name="connsiteY2" fmla="*/ 143904 h 291354"/>
                <a:gd name="connsiteX3" fmla="*/ 0 w 1432537"/>
                <a:gd name="connsiteY3" fmla="*/ 147450 h 291354"/>
                <a:gd name="connsiteX4" fmla="*/ 143919 w 1432537"/>
                <a:gd name="connsiteY4" fmla="*/ 291354 h 291354"/>
                <a:gd name="connsiteX5" fmla="*/ 1288629 w 1432537"/>
                <a:gd name="connsiteY5" fmla="*/ 291354 h 291354"/>
                <a:gd name="connsiteX6" fmla="*/ 1432537 w 1432537"/>
                <a:gd name="connsiteY6" fmla="*/ 147450 h 291354"/>
                <a:gd name="connsiteX7" fmla="*/ 1432537 w 1432537"/>
                <a:gd name="connsiteY7" fmla="*/ 143904 h 291354"/>
                <a:gd name="connsiteX8" fmla="*/ 1288629 w 1432537"/>
                <a:gd name="connsiteY8"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4">
                  <a:moveTo>
                    <a:pt x="1288629" y="0"/>
                  </a:moveTo>
                  <a:lnTo>
                    <a:pt x="143919" y="0"/>
                  </a:lnTo>
                  <a:cubicBezTo>
                    <a:pt x="64436" y="0"/>
                    <a:pt x="0" y="64436"/>
                    <a:pt x="0" y="143904"/>
                  </a:cubicBezTo>
                  <a:lnTo>
                    <a:pt x="0" y="147450"/>
                  </a:lnTo>
                  <a:cubicBezTo>
                    <a:pt x="0" y="226933"/>
                    <a:pt x="64436" y="291354"/>
                    <a:pt x="143919" y="291354"/>
                  </a:cubicBezTo>
                  <a:lnTo>
                    <a:pt x="1288629" y="291354"/>
                  </a:lnTo>
                  <a:cubicBezTo>
                    <a:pt x="1368112" y="291354"/>
                    <a:pt x="1432537" y="226933"/>
                    <a:pt x="1432537" y="147450"/>
                  </a:cubicBezTo>
                  <a:lnTo>
                    <a:pt x="1432537" y="143904"/>
                  </a:lnTo>
                  <a:cubicBezTo>
                    <a:pt x="1432537" y="64436"/>
                    <a:pt x="1368112" y="0"/>
                    <a:pt x="1288629" y="0"/>
                  </a:cubicBezTo>
                  <a:close/>
                </a:path>
              </a:pathLst>
            </a:custGeom>
            <a:grpFill/>
            <a:ln w="360" cap="flat">
              <a:noFill/>
              <a:prstDash val="solid"/>
              <a:miter/>
            </a:ln>
          </p:spPr>
          <p:txBody>
            <a:bodyPr rtlCol="0" anchor="ctr"/>
            <a:lstStyle/>
            <a:p>
              <a:endParaRPr lang="fi-FI" sz="900"/>
            </a:p>
          </p:txBody>
        </p:sp>
        <p:sp>
          <p:nvSpPr>
            <p:cNvPr id="128" name="Vapaamuotoinen: Muoto 127">
              <a:extLst>
                <a:ext uri="{FF2B5EF4-FFF2-40B4-BE49-F238E27FC236}">
                  <a16:creationId xmlns:a16="http://schemas.microsoft.com/office/drawing/2014/main" id="{2FA85CD7-3BB8-B524-8CA8-9260240FA383}"/>
                </a:ext>
                <a:ext uri="{C183D7F6-B498-43B3-948B-1728B52AA6E4}">
                  <adec:decorative xmlns:adec="http://schemas.microsoft.com/office/drawing/2017/decorative" val="1"/>
                </a:ext>
              </a:extLst>
            </p:cNvPr>
            <p:cNvSpPr/>
            <p:nvPr/>
          </p:nvSpPr>
          <p:spPr>
            <a:xfrm>
              <a:off x="505119" y="1187105"/>
              <a:ext cx="1048443" cy="291357"/>
            </a:xfrm>
            <a:custGeom>
              <a:avLst/>
              <a:gdLst>
                <a:gd name="connsiteX0" fmla="*/ 902763 w 1048443"/>
                <a:gd name="connsiteY0" fmla="*/ 0 h 291357"/>
                <a:gd name="connsiteX1" fmla="*/ 147956 w 1048443"/>
                <a:gd name="connsiteY1" fmla="*/ 0 h 291357"/>
                <a:gd name="connsiteX2" fmla="*/ 4469 w 1048443"/>
                <a:gd name="connsiteY2" fmla="*/ 109148 h 291357"/>
                <a:gd name="connsiteX3" fmla="*/ 145685 w 1048443"/>
                <a:gd name="connsiteY3" fmla="*/ 291358 h 291357"/>
                <a:gd name="connsiteX4" fmla="*/ 900477 w 1048443"/>
                <a:gd name="connsiteY4" fmla="*/ 291358 h 291357"/>
                <a:gd name="connsiteX5" fmla="*/ 1043975 w 1048443"/>
                <a:gd name="connsiteY5" fmla="*/ 182220 h 291357"/>
                <a:gd name="connsiteX6" fmla="*/ 902763 w 1048443"/>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3" h="291357">
                  <a:moveTo>
                    <a:pt x="902763" y="0"/>
                  </a:moveTo>
                  <a:lnTo>
                    <a:pt x="147956" y="0"/>
                  </a:lnTo>
                  <a:cubicBezTo>
                    <a:pt x="81033" y="0"/>
                    <a:pt x="20366" y="44144"/>
                    <a:pt x="4469" y="109148"/>
                  </a:cubicBezTo>
                  <a:cubicBezTo>
                    <a:pt x="-19038" y="205219"/>
                    <a:pt x="53437" y="291358"/>
                    <a:pt x="145685" y="291358"/>
                  </a:cubicBezTo>
                  <a:lnTo>
                    <a:pt x="900477" y="291358"/>
                  </a:lnTo>
                  <a:cubicBezTo>
                    <a:pt x="967400" y="291358"/>
                    <a:pt x="1028064" y="247214"/>
                    <a:pt x="1043975" y="182220"/>
                  </a:cubicBezTo>
                  <a:cubicBezTo>
                    <a:pt x="1067482" y="86150"/>
                    <a:pt x="994996" y="0"/>
                    <a:pt x="902763" y="0"/>
                  </a:cubicBezTo>
                  <a:close/>
                </a:path>
              </a:pathLst>
            </a:custGeom>
            <a:grpFill/>
            <a:ln w="360" cap="flat">
              <a:noFill/>
              <a:prstDash val="solid"/>
              <a:miter/>
            </a:ln>
          </p:spPr>
          <p:txBody>
            <a:bodyPr rtlCol="0" anchor="ctr"/>
            <a:lstStyle/>
            <a:p>
              <a:endParaRPr lang="fi-FI" sz="900"/>
            </a:p>
          </p:txBody>
        </p:sp>
        <p:sp>
          <p:nvSpPr>
            <p:cNvPr id="129" name="Vapaamuotoinen: Muoto 128">
              <a:extLst>
                <a:ext uri="{FF2B5EF4-FFF2-40B4-BE49-F238E27FC236}">
                  <a16:creationId xmlns:a16="http://schemas.microsoft.com/office/drawing/2014/main" id="{2C4F177F-BB32-75CE-2C66-33ED16229305}"/>
                </a:ext>
                <a:ext uri="{C183D7F6-B498-43B3-948B-1728B52AA6E4}">
                  <adec:decorative xmlns:adec="http://schemas.microsoft.com/office/drawing/2017/decorative" val="1"/>
                </a:ext>
              </a:extLst>
            </p:cNvPr>
            <p:cNvSpPr/>
            <p:nvPr/>
          </p:nvSpPr>
          <p:spPr>
            <a:xfrm>
              <a:off x="505113" y="1739125"/>
              <a:ext cx="571449" cy="291354"/>
            </a:xfrm>
            <a:custGeom>
              <a:avLst/>
              <a:gdLst>
                <a:gd name="connsiteX0" fmla="*/ 145684 w 571449"/>
                <a:gd name="connsiteY0" fmla="*/ 291354 h 291354"/>
                <a:gd name="connsiteX1" fmla="*/ 423480 w 571449"/>
                <a:gd name="connsiteY1" fmla="*/ 291354 h 291354"/>
                <a:gd name="connsiteX2" fmla="*/ 566981 w 571449"/>
                <a:gd name="connsiteY2" fmla="*/ 182206 h 291354"/>
                <a:gd name="connsiteX3" fmla="*/ 425765 w 571449"/>
                <a:gd name="connsiteY3" fmla="*/ 0 h 291354"/>
                <a:gd name="connsiteX4" fmla="*/ 147970 w 571449"/>
                <a:gd name="connsiteY4" fmla="*/ 0 h 291354"/>
                <a:gd name="connsiteX5" fmla="*/ 4468 w 571449"/>
                <a:gd name="connsiteY5" fmla="*/ 109134 h 291354"/>
                <a:gd name="connsiteX6" fmla="*/ 145684 w 571449"/>
                <a:gd name="connsiteY6" fmla="*/ 291354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4">
                  <a:moveTo>
                    <a:pt x="145684" y="291354"/>
                  </a:moveTo>
                  <a:lnTo>
                    <a:pt x="423480" y="291354"/>
                  </a:lnTo>
                  <a:cubicBezTo>
                    <a:pt x="490403" y="291354"/>
                    <a:pt x="551070" y="247214"/>
                    <a:pt x="566981" y="182206"/>
                  </a:cubicBezTo>
                  <a:cubicBezTo>
                    <a:pt x="590488" y="86150"/>
                    <a:pt x="517999" y="0"/>
                    <a:pt x="425765" y="0"/>
                  </a:cubicBezTo>
                  <a:lnTo>
                    <a:pt x="147970" y="0"/>
                  </a:lnTo>
                  <a:cubicBezTo>
                    <a:pt x="81043" y="0"/>
                    <a:pt x="20379" y="44140"/>
                    <a:pt x="4468" y="109134"/>
                  </a:cubicBezTo>
                  <a:cubicBezTo>
                    <a:pt x="-19038" y="205205"/>
                    <a:pt x="53451" y="291354"/>
                    <a:pt x="145684" y="291354"/>
                  </a:cubicBezTo>
                  <a:close/>
                </a:path>
              </a:pathLst>
            </a:custGeom>
            <a:grpFill/>
            <a:ln w="360" cap="flat">
              <a:noFill/>
              <a:prstDash val="solid"/>
              <a:miter/>
            </a:ln>
          </p:spPr>
          <p:txBody>
            <a:bodyPr rtlCol="0" anchor="ctr"/>
            <a:lstStyle/>
            <a:p>
              <a:endParaRPr lang="fi-FI" sz="900"/>
            </a:p>
          </p:txBody>
        </p:sp>
        <p:sp>
          <p:nvSpPr>
            <p:cNvPr id="130" name="Vapaamuotoinen: Muoto 129">
              <a:extLst>
                <a:ext uri="{FF2B5EF4-FFF2-40B4-BE49-F238E27FC236}">
                  <a16:creationId xmlns:a16="http://schemas.microsoft.com/office/drawing/2014/main" id="{43AD86D0-86A3-6CE3-E0BB-74F1A06C8FCD}"/>
                </a:ext>
                <a:ext uri="{C183D7F6-B498-43B3-948B-1728B52AA6E4}">
                  <adec:decorative xmlns:adec="http://schemas.microsoft.com/office/drawing/2017/decorative" val="1"/>
                </a:ext>
              </a:extLst>
            </p:cNvPr>
            <p:cNvSpPr/>
            <p:nvPr/>
          </p:nvSpPr>
          <p:spPr>
            <a:xfrm>
              <a:off x="505113" y="2291135"/>
              <a:ext cx="726304" cy="291357"/>
            </a:xfrm>
            <a:custGeom>
              <a:avLst/>
              <a:gdLst>
                <a:gd name="connsiteX0" fmla="*/ 580621 w 726304"/>
                <a:gd name="connsiteY0" fmla="*/ 0 h 291357"/>
                <a:gd name="connsiteX1" fmla="*/ 147970 w 726304"/>
                <a:gd name="connsiteY1" fmla="*/ 0 h 291357"/>
                <a:gd name="connsiteX2" fmla="*/ 4468 w 726304"/>
                <a:gd name="connsiteY2" fmla="*/ 109152 h 291357"/>
                <a:gd name="connsiteX3" fmla="*/ 145684 w 726304"/>
                <a:gd name="connsiteY3" fmla="*/ 291358 h 291357"/>
                <a:gd name="connsiteX4" fmla="*/ 578335 w 726304"/>
                <a:gd name="connsiteY4" fmla="*/ 291358 h 291357"/>
                <a:gd name="connsiteX5" fmla="*/ 721837 w 726304"/>
                <a:gd name="connsiteY5" fmla="*/ 182224 h 291357"/>
                <a:gd name="connsiteX6" fmla="*/ 580621 w 726304"/>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4" h="291357">
                  <a:moveTo>
                    <a:pt x="580621" y="0"/>
                  </a:moveTo>
                  <a:lnTo>
                    <a:pt x="147970" y="0"/>
                  </a:lnTo>
                  <a:cubicBezTo>
                    <a:pt x="81043" y="0"/>
                    <a:pt x="20379" y="44144"/>
                    <a:pt x="4468" y="109152"/>
                  </a:cubicBezTo>
                  <a:cubicBezTo>
                    <a:pt x="-19038" y="205219"/>
                    <a:pt x="53451" y="291358"/>
                    <a:pt x="145684" y="291358"/>
                  </a:cubicBezTo>
                  <a:lnTo>
                    <a:pt x="578335" y="291358"/>
                  </a:lnTo>
                  <a:cubicBezTo>
                    <a:pt x="645259" y="291358"/>
                    <a:pt x="705922" y="247218"/>
                    <a:pt x="721837" y="182224"/>
                  </a:cubicBezTo>
                  <a:cubicBezTo>
                    <a:pt x="745340" y="86153"/>
                    <a:pt x="672855" y="0"/>
                    <a:pt x="580621" y="0"/>
                  </a:cubicBezTo>
                  <a:close/>
                </a:path>
              </a:pathLst>
            </a:custGeom>
            <a:grpFill/>
            <a:ln w="360" cap="flat">
              <a:noFill/>
              <a:prstDash val="solid"/>
              <a:miter/>
            </a:ln>
          </p:spPr>
          <p:txBody>
            <a:bodyPr rtlCol="0" anchor="ctr"/>
            <a:lstStyle/>
            <a:p>
              <a:endParaRPr lang="fi-FI" sz="900"/>
            </a:p>
          </p:txBody>
        </p:sp>
        <p:sp>
          <p:nvSpPr>
            <p:cNvPr id="131" name="Vapaamuotoinen: Muoto 130">
              <a:extLst>
                <a:ext uri="{FF2B5EF4-FFF2-40B4-BE49-F238E27FC236}">
                  <a16:creationId xmlns:a16="http://schemas.microsoft.com/office/drawing/2014/main" id="{7113651F-76EB-2514-5A7E-5F2ED9568979}"/>
                </a:ext>
                <a:ext uri="{C183D7F6-B498-43B3-948B-1728B52AA6E4}">
                  <adec:decorative xmlns:adec="http://schemas.microsoft.com/office/drawing/2017/decorative" val="1"/>
                </a:ext>
              </a:extLst>
            </p:cNvPr>
            <p:cNvSpPr/>
            <p:nvPr/>
          </p:nvSpPr>
          <p:spPr>
            <a:xfrm>
              <a:off x="2813270" y="640131"/>
              <a:ext cx="1028512" cy="291354"/>
            </a:xfrm>
            <a:custGeom>
              <a:avLst/>
              <a:gdLst>
                <a:gd name="connsiteX0" fmla="*/ 884604 w 1028512"/>
                <a:gd name="connsiteY0" fmla="*/ 0 h 291354"/>
                <a:gd name="connsiteX1" fmla="*/ 143909 w 1028512"/>
                <a:gd name="connsiteY1" fmla="*/ 0 h 291354"/>
                <a:gd name="connsiteX2" fmla="*/ 0 w 1028512"/>
                <a:gd name="connsiteY2" fmla="*/ 143904 h 291354"/>
                <a:gd name="connsiteX3" fmla="*/ 0 w 1028512"/>
                <a:gd name="connsiteY3" fmla="*/ 147450 h 291354"/>
                <a:gd name="connsiteX4" fmla="*/ 143909 w 1028512"/>
                <a:gd name="connsiteY4" fmla="*/ 291354 h 291354"/>
                <a:gd name="connsiteX5" fmla="*/ 884604 w 1028512"/>
                <a:gd name="connsiteY5" fmla="*/ 291354 h 291354"/>
                <a:gd name="connsiteX6" fmla="*/ 1028512 w 1028512"/>
                <a:gd name="connsiteY6" fmla="*/ 147450 h 291354"/>
                <a:gd name="connsiteX7" fmla="*/ 1028512 w 1028512"/>
                <a:gd name="connsiteY7" fmla="*/ 143904 h 291354"/>
                <a:gd name="connsiteX8" fmla="*/ 884604 w 1028512"/>
                <a:gd name="connsiteY8"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4">
                  <a:moveTo>
                    <a:pt x="884604" y="0"/>
                  </a:moveTo>
                  <a:lnTo>
                    <a:pt x="143909" y="0"/>
                  </a:lnTo>
                  <a:cubicBezTo>
                    <a:pt x="64436" y="0"/>
                    <a:pt x="0" y="64436"/>
                    <a:pt x="0" y="143904"/>
                  </a:cubicBezTo>
                  <a:lnTo>
                    <a:pt x="0" y="147450"/>
                  </a:lnTo>
                  <a:cubicBezTo>
                    <a:pt x="0" y="226933"/>
                    <a:pt x="64436" y="291354"/>
                    <a:pt x="143909" y="291354"/>
                  </a:cubicBezTo>
                  <a:lnTo>
                    <a:pt x="884604" y="291354"/>
                  </a:lnTo>
                  <a:cubicBezTo>
                    <a:pt x="964087" y="291354"/>
                    <a:pt x="1028512" y="226933"/>
                    <a:pt x="1028512" y="147450"/>
                  </a:cubicBezTo>
                  <a:lnTo>
                    <a:pt x="1028512" y="143904"/>
                  </a:lnTo>
                  <a:cubicBezTo>
                    <a:pt x="1028512" y="64436"/>
                    <a:pt x="964087" y="0"/>
                    <a:pt x="884604" y="0"/>
                  </a:cubicBezTo>
                  <a:close/>
                </a:path>
              </a:pathLst>
            </a:custGeom>
            <a:grpFill/>
            <a:ln w="360" cap="flat">
              <a:noFill/>
              <a:prstDash val="solid"/>
              <a:miter/>
            </a:ln>
          </p:spPr>
          <p:txBody>
            <a:bodyPr rtlCol="0" anchor="ctr"/>
            <a:lstStyle/>
            <a:p>
              <a:endParaRPr lang="fi-FI" sz="900"/>
            </a:p>
          </p:txBody>
        </p:sp>
        <p:sp>
          <p:nvSpPr>
            <p:cNvPr id="132" name="Vapaamuotoinen: Muoto 131">
              <a:extLst>
                <a:ext uri="{FF2B5EF4-FFF2-40B4-BE49-F238E27FC236}">
                  <a16:creationId xmlns:a16="http://schemas.microsoft.com/office/drawing/2014/main" id="{D3D6DCF7-49F3-1919-8A6C-76ACFC8CA850}"/>
                </a:ext>
                <a:ext uri="{C183D7F6-B498-43B3-948B-1728B52AA6E4}">
                  <adec:decorative xmlns:adec="http://schemas.microsoft.com/office/drawing/2017/decorative" val="1"/>
                </a:ext>
              </a:extLst>
            </p:cNvPr>
            <p:cNvSpPr/>
            <p:nvPr/>
          </p:nvSpPr>
          <p:spPr>
            <a:xfrm>
              <a:off x="1796326" y="1186827"/>
              <a:ext cx="906265" cy="291357"/>
            </a:xfrm>
            <a:custGeom>
              <a:avLst/>
              <a:gdLst>
                <a:gd name="connsiteX0" fmla="*/ 760581 w 906265"/>
                <a:gd name="connsiteY0" fmla="*/ 0 h 291357"/>
                <a:gd name="connsiteX1" fmla="*/ 147970 w 906265"/>
                <a:gd name="connsiteY1" fmla="*/ 0 h 291357"/>
                <a:gd name="connsiteX2" fmla="*/ 4468 w 906265"/>
                <a:gd name="connsiteY2" fmla="*/ 109148 h 291357"/>
                <a:gd name="connsiteX3" fmla="*/ 145684 w 906265"/>
                <a:gd name="connsiteY3" fmla="*/ 291358 h 291357"/>
                <a:gd name="connsiteX4" fmla="*/ 758296 w 906265"/>
                <a:gd name="connsiteY4" fmla="*/ 291358 h 291357"/>
                <a:gd name="connsiteX5" fmla="*/ 901797 w 906265"/>
                <a:gd name="connsiteY5" fmla="*/ 182220 h 291357"/>
                <a:gd name="connsiteX6" fmla="*/ 760581 w 90626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5" h="291357">
                  <a:moveTo>
                    <a:pt x="760581" y="0"/>
                  </a:moveTo>
                  <a:lnTo>
                    <a:pt x="147970" y="0"/>
                  </a:lnTo>
                  <a:cubicBezTo>
                    <a:pt x="81047" y="0"/>
                    <a:pt x="20379" y="44140"/>
                    <a:pt x="4468" y="109148"/>
                  </a:cubicBezTo>
                  <a:cubicBezTo>
                    <a:pt x="-19038" y="205219"/>
                    <a:pt x="53451" y="291358"/>
                    <a:pt x="145684" y="291358"/>
                  </a:cubicBezTo>
                  <a:lnTo>
                    <a:pt x="758296" y="291358"/>
                  </a:lnTo>
                  <a:cubicBezTo>
                    <a:pt x="825219" y="291358"/>
                    <a:pt x="885886" y="247214"/>
                    <a:pt x="901797" y="182220"/>
                  </a:cubicBezTo>
                  <a:cubicBezTo>
                    <a:pt x="925304" y="86150"/>
                    <a:pt x="852815" y="0"/>
                    <a:pt x="760581" y="0"/>
                  </a:cubicBezTo>
                  <a:close/>
                </a:path>
              </a:pathLst>
            </a:custGeom>
            <a:grpFill/>
            <a:ln w="360" cap="flat">
              <a:noFill/>
              <a:prstDash val="solid"/>
              <a:miter/>
            </a:ln>
          </p:spPr>
          <p:txBody>
            <a:bodyPr rtlCol="0" anchor="ctr"/>
            <a:lstStyle/>
            <a:p>
              <a:endParaRPr lang="fi-FI" sz="900"/>
            </a:p>
          </p:txBody>
        </p:sp>
        <p:sp>
          <p:nvSpPr>
            <p:cNvPr id="133" name="Vapaamuotoinen: Muoto 132">
              <a:extLst>
                <a:ext uri="{FF2B5EF4-FFF2-40B4-BE49-F238E27FC236}">
                  <a16:creationId xmlns:a16="http://schemas.microsoft.com/office/drawing/2014/main" id="{1210A860-4E9E-3E92-373D-732E1091A72C}"/>
                </a:ext>
                <a:ext uri="{C183D7F6-B498-43B3-948B-1728B52AA6E4}">
                  <adec:decorative xmlns:adec="http://schemas.microsoft.com/office/drawing/2017/decorative" val="1"/>
                </a:ext>
              </a:extLst>
            </p:cNvPr>
            <p:cNvSpPr/>
            <p:nvPr/>
          </p:nvSpPr>
          <p:spPr>
            <a:xfrm>
              <a:off x="2048909" y="1737480"/>
              <a:ext cx="1509055" cy="291357"/>
            </a:xfrm>
            <a:custGeom>
              <a:avLst/>
              <a:gdLst>
                <a:gd name="connsiteX0" fmla="*/ 145680 w 1509055"/>
                <a:gd name="connsiteY0" fmla="*/ 291358 h 291357"/>
                <a:gd name="connsiteX1" fmla="*/ 1361100 w 1509055"/>
                <a:gd name="connsiteY1" fmla="*/ 291358 h 291357"/>
                <a:gd name="connsiteX2" fmla="*/ 1504587 w 1509055"/>
                <a:gd name="connsiteY2" fmla="*/ 182209 h 291357"/>
                <a:gd name="connsiteX3" fmla="*/ 1363372 w 1509055"/>
                <a:gd name="connsiteY3" fmla="*/ 0 h 291357"/>
                <a:gd name="connsiteX4" fmla="*/ 147966 w 1509055"/>
                <a:gd name="connsiteY4" fmla="*/ 0 h 291357"/>
                <a:gd name="connsiteX5" fmla="*/ 4464 w 1509055"/>
                <a:gd name="connsiteY5" fmla="*/ 109138 h 291357"/>
                <a:gd name="connsiteX6" fmla="*/ 145680 w 1509055"/>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5" h="291357">
                  <a:moveTo>
                    <a:pt x="145680" y="291358"/>
                  </a:moveTo>
                  <a:lnTo>
                    <a:pt x="1361100" y="291358"/>
                  </a:lnTo>
                  <a:cubicBezTo>
                    <a:pt x="1428013" y="291358"/>
                    <a:pt x="1488676" y="247217"/>
                    <a:pt x="1504587" y="182209"/>
                  </a:cubicBezTo>
                  <a:cubicBezTo>
                    <a:pt x="1528094" y="86139"/>
                    <a:pt x="1455609" y="0"/>
                    <a:pt x="1363372" y="0"/>
                  </a:cubicBezTo>
                  <a:lnTo>
                    <a:pt x="147966" y="0"/>
                  </a:lnTo>
                  <a:cubicBezTo>
                    <a:pt x="81042" y="0"/>
                    <a:pt x="20379"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34" name="Vapaamuotoinen: Muoto 133">
              <a:extLst>
                <a:ext uri="{FF2B5EF4-FFF2-40B4-BE49-F238E27FC236}">
                  <a16:creationId xmlns:a16="http://schemas.microsoft.com/office/drawing/2014/main" id="{F238E293-7021-B746-0237-2C4942ED32E6}"/>
                </a:ext>
                <a:ext uri="{C183D7F6-B498-43B3-948B-1728B52AA6E4}">
                  <adec:decorative xmlns:adec="http://schemas.microsoft.com/office/drawing/2017/decorative" val="1"/>
                </a:ext>
              </a:extLst>
            </p:cNvPr>
            <p:cNvSpPr/>
            <p:nvPr/>
          </p:nvSpPr>
          <p:spPr>
            <a:xfrm>
              <a:off x="1411826" y="2291135"/>
              <a:ext cx="1122580" cy="291357"/>
            </a:xfrm>
            <a:custGeom>
              <a:avLst/>
              <a:gdLst>
                <a:gd name="connsiteX0" fmla="*/ 976900 w 1122580"/>
                <a:gd name="connsiteY0" fmla="*/ 0 h 291357"/>
                <a:gd name="connsiteX1" fmla="*/ 147956 w 1122580"/>
                <a:gd name="connsiteY1" fmla="*/ 0 h 291357"/>
                <a:gd name="connsiteX2" fmla="*/ 4469 w 1122580"/>
                <a:gd name="connsiteY2" fmla="*/ 109152 h 291357"/>
                <a:gd name="connsiteX3" fmla="*/ 145671 w 1122580"/>
                <a:gd name="connsiteY3" fmla="*/ 291358 h 291357"/>
                <a:gd name="connsiteX4" fmla="*/ 974614 w 1122580"/>
                <a:gd name="connsiteY4" fmla="*/ 291358 h 291357"/>
                <a:gd name="connsiteX5" fmla="*/ 1118116 w 1122580"/>
                <a:gd name="connsiteY5" fmla="*/ 182224 h 291357"/>
                <a:gd name="connsiteX6" fmla="*/ 976900 w 1122580"/>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0" h="291357">
                  <a:moveTo>
                    <a:pt x="976900" y="0"/>
                  </a:moveTo>
                  <a:lnTo>
                    <a:pt x="147956" y="0"/>
                  </a:lnTo>
                  <a:cubicBezTo>
                    <a:pt x="81047" y="0"/>
                    <a:pt x="20369" y="44144"/>
                    <a:pt x="4469" y="109152"/>
                  </a:cubicBezTo>
                  <a:cubicBezTo>
                    <a:pt x="-19038" y="205219"/>
                    <a:pt x="53437" y="291358"/>
                    <a:pt x="145671" y="291358"/>
                  </a:cubicBezTo>
                  <a:lnTo>
                    <a:pt x="974614" y="291358"/>
                  </a:lnTo>
                  <a:cubicBezTo>
                    <a:pt x="1041541" y="291358"/>
                    <a:pt x="1102205" y="247218"/>
                    <a:pt x="1118116" y="182224"/>
                  </a:cubicBezTo>
                  <a:cubicBezTo>
                    <a:pt x="1141608" y="86153"/>
                    <a:pt x="1069134" y="0"/>
                    <a:pt x="976900" y="0"/>
                  </a:cubicBezTo>
                  <a:close/>
                </a:path>
              </a:pathLst>
            </a:custGeom>
            <a:grpFill/>
            <a:ln w="360" cap="flat">
              <a:noFill/>
              <a:prstDash val="solid"/>
              <a:miter/>
            </a:ln>
          </p:spPr>
          <p:txBody>
            <a:bodyPr rtlCol="0" anchor="ctr"/>
            <a:lstStyle/>
            <a:p>
              <a:endParaRPr lang="fi-FI" sz="900"/>
            </a:p>
          </p:txBody>
        </p:sp>
        <p:sp>
          <p:nvSpPr>
            <p:cNvPr id="135" name="Vapaamuotoinen: Muoto 134">
              <a:extLst>
                <a:ext uri="{FF2B5EF4-FFF2-40B4-BE49-F238E27FC236}">
                  <a16:creationId xmlns:a16="http://schemas.microsoft.com/office/drawing/2014/main" id="{C27DDD15-E2A2-4BF5-6BDB-F1DE336E7D1D}"/>
                </a:ext>
                <a:ext uri="{C183D7F6-B498-43B3-948B-1728B52AA6E4}">
                  <adec:decorative xmlns:adec="http://schemas.microsoft.com/office/drawing/2017/decorative" val="1"/>
                </a:ext>
              </a:extLst>
            </p:cNvPr>
            <p:cNvSpPr/>
            <p:nvPr/>
          </p:nvSpPr>
          <p:spPr>
            <a:xfrm>
              <a:off x="6049284" y="640131"/>
              <a:ext cx="901645" cy="291354"/>
            </a:xfrm>
            <a:custGeom>
              <a:avLst/>
              <a:gdLst>
                <a:gd name="connsiteX0" fmla="*/ 757736 w 901645"/>
                <a:gd name="connsiteY0" fmla="*/ 0 h 291354"/>
                <a:gd name="connsiteX1" fmla="*/ 143908 w 901645"/>
                <a:gd name="connsiteY1" fmla="*/ 0 h 291354"/>
                <a:gd name="connsiteX2" fmla="*/ 0 w 901645"/>
                <a:gd name="connsiteY2" fmla="*/ 143904 h 291354"/>
                <a:gd name="connsiteX3" fmla="*/ 0 w 901645"/>
                <a:gd name="connsiteY3" fmla="*/ 147450 h 291354"/>
                <a:gd name="connsiteX4" fmla="*/ 143908 w 901645"/>
                <a:gd name="connsiteY4" fmla="*/ 291354 h 291354"/>
                <a:gd name="connsiteX5" fmla="*/ 757736 w 901645"/>
                <a:gd name="connsiteY5" fmla="*/ 291354 h 291354"/>
                <a:gd name="connsiteX6" fmla="*/ 901645 w 901645"/>
                <a:gd name="connsiteY6" fmla="*/ 147450 h 291354"/>
                <a:gd name="connsiteX7" fmla="*/ 901645 w 901645"/>
                <a:gd name="connsiteY7" fmla="*/ 143904 h 291354"/>
                <a:gd name="connsiteX8" fmla="*/ 757736 w 901645"/>
                <a:gd name="connsiteY8"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5" h="291354">
                  <a:moveTo>
                    <a:pt x="757736" y="0"/>
                  </a:moveTo>
                  <a:lnTo>
                    <a:pt x="143908" y="0"/>
                  </a:lnTo>
                  <a:cubicBezTo>
                    <a:pt x="64421" y="0"/>
                    <a:pt x="0" y="64436"/>
                    <a:pt x="0" y="143904"/>
                  </a:cubicBezTo>
                  <a:lnTo>
                    <a:pt x="0" y="147450"/>
                  </a:lnTo>
                  <a:cubicBezTo>
                    <a:pt x="0" y="226933"/>
                    <a:pt x="64421" y="291354"/>
                    <a:pt x="143908" y="291354"/>
                  </a:cubicBezTo>
                  <a:lnTo>
                    <a:pt x="757736" y="291354"/>
                  </a:lnTo>
                  <a:cubicBezTo>
                    <a:pt x="837223" y="291354"/>
                    <a:pt x="901645" y="226933"/>
                    <a:pt x="901645" y="147450"/>
                  </a:cubicBezTo>
                  <a:lnTo>
                    <a:pt x="901645" y="143904"/>
                  </a:lnTo>
                  <a:cubicBezTo>
                    <a:pt x="901645" y="64436"/>
                    <a:pt x="837223" y="0"/>
                    <a:pt x="757736" y="0"/>
                  </a:cubicBezTo>
                  <a:close/>
                </a:path>
              </a:pathLst>
            </a:custGeom>
            <a:grpFill/>
            <a:ln w="360" cap="flat">
              <a:noFill/>
              <a:prstDash val="solid"/>
              <a:miter/>
            </a:ln>
          </p:spPr>
          <p:txBody>
            <a:bodyPr rtlCol="0" anchor="ctr"/>
            <a:lstStyle/>
            <a:p>
              <a:endParaRPr lang="fi-FI" sz="900"/>
            </a:p>
          </p:txBody>
        </p:sp>
        <p:sp>
          <p:nvSpPr>
            <p:cNvPr id="136" name="Vapaamuotoinen: Muoto 135">
              <a:extLst>
                <a:ext uri="{FF2B5EF4-FFF2-40B4-BE49-F238E27FC236}">
                  <a16:creationId xmlns:a16="http://schemas.microsoft.com/office/drawing/2014/main" id="{F52F31C1-B585-34A4-DF97-3A0B9FD27E1F}"/>
                </a:ext>
                <a:ext uri="{C183D7F6-B498-43B3-948B-1728B52AA6E4}">
                  <adec:decorative xmlns:adec="http://schemas.microsoft.com/office/drawing/2017/decorative" val="1"/>
                </a:ext>
              </a:extLst>
            </p:cNvPr>
            <p:cNvSpPr/>
            <p:nvPr/>
          </p:nvSpPr>
          <p:spPr>
            <a:xfrm>
              <a:off x="4357943" y="640131"/>
              <a:ext cx="917198" cy="291354"/>
            </a:xfrm>
            <a:custGeom>
              <a:avLst/>
              <a:gdLst>
                <a:gd name="connsiteX0" fmla="*/ 771514 w 917198"/>
                <a:gd name="connsiteY0" fmla="*/ 0 h 291354"/>
                <a:gd name="connsiteX1" fmla="*/ 147970 w 917198"/>
                <a:gd name="connsiteY1" fmla="*/ 0 h 291354"/>
                <a:gd name="connsiteX2" fmla="*/ 4468 w 917198"/>
                <a:gd name="connsiteY2" fmla="*/ 109148 h 291354"/>
                <a:gd name="connsiteX3" fmla="*/ 145684 w 917198"/>
                <a:gd name="connsiteY3" fmla="*/ 291354 h 291354"/>
                <a:gd name="connsiteX4" fmla="*/ 769242 w 917198"/>
                <a:gd name="connsiteY4" fmla="*/ 291354 h 291354"/>
                <a:gd name="connsiteX5" fmla="*/ 912730 w 917198"/>
                <a:gd name="connsiteY5" fmla="*/ 182220 h 291354"/>
                <a:gd name="connsiteX6" fmla="*/ 771514 w 917198"/>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4">
                  <a:moveTo>
                    <a:pt x="771514" y="0"/>
                  </a:moveTo>
                  <a:lnTo>
                    <a:pt x="147970" y="0"/>
                  </a:lnTo>
                  <a:cubicBezTo>
                    <a:pt x="81043" y="0"/>
                    <a:pt x="20379" y="44140"/>
                    <a:pt x="4468" y="109148"/>
                  </a:cubicBezTo>
                  <a:cubicBezTo>
                    <a:pt x="-19038" y="205215"/>
                    <a:pt x="53451" y="291354"/>
                    <a:pt x="145684" y="291354"/>
                  </a:cubicBezTo>
                  <a:lnTo>
                    <a:pt x="769242" y="291354"/>
                  </a:lnTo>
                  <a:cubicBezTo>
                    <a:pt x="836155" y="291354"/>
                    <a:pt x="896819" y="247214"/>
                    <a:pt x="912730" y="182220"/>
                  </a:cubicBezTo>
                  <a:cubicBezTo>
                    <a:pt x="936236" y="86150"/>
                    <a:pt x="863762" y="0"/>
                    <a:pt x="771514" y="0"/>
                  </a:cubicBezTo>
                  <a:close/>
                </a:path>
              </a:pathLst>
            </a:custGeom>
            <a:grpFill/>
            <a:ln w="360" cap="flat">
              <a:noFill/>
              <a:prstDash val="solid"/>
              <a:miter/>
            </a:ln>
          </p:spPr>
          <p:txBody>
            <a:bodyPr rtlCol="0" anchor="ctr"/>
            <a:lstStyle/>
            <a:p>
              <a:endParaRPr lang="fi-FI" sz="900"/>
            </a:p>
          </p:txBody>
        </p:sp>
        <p:sp>
          <p:nvSpPr>
            <p:cNvPr id="137" name="Vapaamuotoinen: Muoto 136">
              <a:extLst>
                <a:ext uri="{FF2B5EF4-FFF2-40B4-BE49-F238E27FC236}">
                  <a16:creationId xmlns:a16="http://schemas.microsoft.com/office/drawing/2014/main" id="{836E6200-B08E-FDB0-D1C0-1A6A382E3331}"/>
                </a:ext>
                <a:ext uri="{C183D7F6-B498-43B3-948B-1728B52AA6E4}">
                  <adec:decorative xmlns:adec="http://schemas.microsoft.com/office/drawing/2017/decorative" val="1"/>
                </a:ext>
              </a:extLst>
            </p:cNvPr>
            <p:cNvSpPr/>
            <p:nvPr/>
          </p:nvSpPr>
          <p:spPr>
            <a:xfrm>
              <a:off x="3513930" y="1186827"/>
              <a:ext cx="1286215" cy="291357"/>
            </a:xfrm>
            <a:custGeom>
              <a:avLst/>
              <a:gdLst>
                <a:gd name="connsiteX0" fmla="*/ 1140532 w 1286215"/>
                <a:gd name="connsiteY0" fmla="*/ 0 h 291357"/>
                <a:gd name="connsiteX1" fmla="*/ 147960 w 1286215"/>
                <a:gd name="connsiteY1" fmla="*/ 0 h 291357"/>
                <a:gd name="connsiteX2" fmla="*/ 4469 w 1286215"/>
                <a:gd name="connsiteY2" fmla="*/ 109148 h 291357"/>
                <a:gd name="connsiteX3" fmla="*/ 145674 w 1286215"/>
                <a:gd name="connsiteY3" fmla="*/ 291358 h 291357"/>
                <a:gd name="connsiteX4" fmla="*/ 1138246 w 1286215"/>
                <a:gd name="connsiteY4" fmla="*/ 291358 h 291357"/>
                <a:gd name="connsiteX5" fmla="*/ 1281748 w 1286215"/>
                <a:gd name="connsiteY5" fmla="*/ 182220 h 291357"/>
                <a:gd name="connsiteX6" fmla="*/ 1140532 w 128621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5" h="291357">
                  <a:moveTo>
                    <a:pt x="1140532" y="0"/>
                  </a:moveTo>
                  <a:lnTo>
                    <a:pt x="147960" y="0"/>
                  </a:lnTo>
                  <a:cubicBezTo>
                    <a:pt x="81033" y="0"/>
                    <a:pt x="20369" y="44140"/>
                    <a:pt x="4469" y="109148"/>
                  </a:cubicBezTo>
                  <a:cubicBezTo>
                    <a:pt x="-19038" y="205219"/>
                    <a:pt x="53437" y="291358"/>
                    <a:pt x="145674" y="291358"/>
                  </a:cubicBezTo>
                  <a:lnTo>
                    <a:pt x="1138246" y="291358"/>
                  </a:lnTo>
                  <a:cubicBezTo>
                    <a:pt x="1205170" y="291358"/>
                    <a:pt x="1265833" y="247214"/>
                    <a:pt x="1281748" y="182220"/>
                  </a:cubicBezTo>
                  <a:cubicBezTo>
                    <a:pt x="1305251" y="86150"/>
                    <a:pt x="1232765" y="0"/>
                    <a:pt x="1140532" y="0"/>
                  </a:cubicBezTo>
                  <a:close/>
                </a:path>
              </a:pathLst>
            </a:custGeom>
            <a:grpFill/>
            <a:ln w="360" cap="flat">
              <a:noFill/>
              <a:prstDash val="solid"/>
              <a:miter/>
            </a:ln>
          </p:spPr>
          <p:txBody>
            <a:bodyPr rtlCol="0" anchor="ctr"/>
            <a:lstStyle/>
            <a:p>
              <a:endParaRPr lang="fi-FI" sz="900"/>
            </a:p>
          </p:txBody>
        </p:sp>
        <p:sp>
          <p:nvSpPr>
            <p:cNvPr id="138" name="Vapaamuotoinen: Muoto 137">
              <a:extLst>
                <a:ext uri="{FF2B5EF4-FFF2-40B4-BE49-F238E27FC236}">
                  <a16:creationId xmlns:a16="http://schemas.microsoft.com/office/drawing/2014/main" id="{495A72F6-E8AC-C5B5-8B61-7BFAC4EC2BB7}"/>
                </a:ext>
                <a:ext uri="{C183D7F6-B498-43B3-948B-1728B52AA6E4}">
                  <adec:decorative xmlns:adec="http://schemas.microsoft.com/office/drawing/2017/decorative" val="1"/>
                </a:ext>
              </a:extLst>
            </p:cNvPr>
            <p:cNvSpPr/>
            <p:nvPr/>
          </p:nvSpPr>
          <p:spPr>
            <a:xfrm>
              <a:off x="4012741" y="1737480"/>
              <a:ext cx="987074" cy="291357"/>
            </a:xfrm>
            <a:custGeom>
              <a:avLst/>
              <a:gdLst>
                <a:gd name="connsiteX0" fmla="*/ 145681 w 987074"/>
                <a:gd name="connsiteY0" fmla="*/ 291358 h 291357"/>
                <a:gd name="connsiteX1" fmla="*/ 839108 w 987074"/>
                <a:gd name="connsiteY1" fmla="*/ 291358 h 291357"/>
                <a:gd name="connsiteX2" fmla="*/ 982609 w 987074"/>
                <a:gd name="connsiteY2" fmla="*/ 182209 h 291357"/>
                <a:gd name="connsiteX3" fmla="*/ 841393 w 987074"/>
                <a:gd name="connsiteY3" fmla="*/ 0 h 291357"/>
                <a:gd name="connsiteX4" fmla="*/ 147967 w 987074"/>
                <a:gd name="connsiteY4" fmla="*/ 0 h 291357"/>
                <a:gd name="connsiteX5" fmla="*/ 4465 w 987074"/>
                <a:gd name="connsiteY5" fmla="*/ 109138 h 291357"/>
                <a:gd name="connsiteX6" fmla="*/ 145681 w 987074"/>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4" h="291357">
                  <a:moveTo>
                    <a:pt x="145681" y="291358"/>
                  </a:moveTo>
                  <a:lnTo>
                    <a:pt x="839108" y="291358"/>
                  </a:lnTo>
                  <a:cubicBezTo>
                    <a:pt x="906035" y="291358"/>
                    <a:pt x="966698" y="247217"/>
                    <a:pt x="982609" y="182209"/>
                  </a:cubicBezTo>
                  <a:cubicBezTo>
                    <a:pt x="1006105" y="86139"/>
                    <a:pt x="933631" y="0"/>
                    <a:pt x="841393" y="0"/>
                  </a:cubicBezTo>
                  <a:lnTo>
                    <a:pt x="147967" y="0"/>
                  </a:lnTo>
                  <a:cubicBezTo>
                    <a:pt x="81040" y="0"/>
                    <a:pt x="20377" y="44144"/>
                    <a:pt x="4465" y="109138"/>
                  </a:cubicBezTo>
                  <a:cubicBezTo>
                    <a:pt x="-19031" y="205208"/>
                    <a:pt x="53444" y="291358"/>
                    <a:pt x="145681" y="291358"/>
                  </a:cubicBezTo>
                  <a:close/>
                </a:path>
              </a:pathLst>
            </a:custGeom>
            <a:grpFill/>
            <a:ln w="360" cap="flat">
              <a:noFill/>
              <a:prstDash val="solid"/>
              <a:miter/>
            </a:ln>
          </p:spPr>
          <p:txBody>
            <a:bodyPr rtlCol="0" anchor="ctr"/>
            <a:lstStyle/>
            <a:p>
              <a:endParaRPr lang="fi-FI" sz="900"/>
            </a:p>
          </p:txBody>
        </p:sp>
        <p:sp>
          <p:nvSpPr>
            <p:cNvPr id="139" name="Vapaamuotoinen: Muoto 138">
              <a:extLst>
                <a:ext uri="{FF2B5EF4-FFF2-40B4-BE49-F238E27FC236}">
                  <a16:creationId xmlns:a16="http://schemas.microsoft.com/office/drawing/2014/main" id="{06EAC371-FE62-155B-620F-D1BA1C328BC9}"/>
                </a:ext>
                <a:ext uri="{C183D7F6-B498-43B3-948B-1728B52AA6E4}">
                  <adec:decorative xmlns:adec="http://schemas.microsoft.com/office/drawing/2017/decorative" val="1"/>
                </a:ext>
              </a:extLst>
            </p:cNvPr>
            <p:cNvSpPr/>
            <p:nvPr/>
          </p:nvSpPr>
          <p:spPr>
            <a:xfrm>
              <a:off x="4795842" y="2291135"/>
              <a:ext cx="726301" cy="291357"/>
            </a:xfrm>
            <a:custGeom>
              <a:avLst/>
              <a:gdLst>
                <a:gd name="connsiteX0" fmla="*/ 580621 w 726301"/>
                <a:gd name="connsiteY0" fmla="*/ 0 h 291357"/>
                <a:gd name="connsiteX1" fmla="*/ 147960 w 726301"/>
                <a:gd name="connsiteY1" fmla="*/ 0 h 291357"/>
                <a:gd name="connsiteX2" fmla="*/ 4469 w 726301"/>
                <a:gd name="connsiteY2" fmla="*/ 109152 h 291357"/>
                <a:gd name="connsiteX3" fmla="*/ 145674 w 726301"/>
                <a:gd name="connsiteY3" fmla="*/ 291358 h 291357"/>
                <a:gd name="connsiteX4" fmla="*/ 578336 w 726301"/>
                <a:gd name="connsiteY4" fmla="*/ 291358 h 291357"/>
                <a:gd name="connsiteX5" fmla="*/ 721837 w 726301"/>
                <a:gd name="connsiteY5" fmla="*/ 182224 h 291357"/>
                <a:gd name="connsiteX6" fmla="*/ 580621 w 726301"/>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7">
                  <a:moveTo>
                    <a:pt x="580621" y="0"/>
                  </a:moveTo>
                  <a:lnTo>
                    <a:pt x="147960" y="0"/>
                  </a:lnTo>
                  <a:cubicBezTo>
                    <a:pt x="81033" y="0"/>
                    <a:pt x="20369" y="44144"/>
                    <a:pt x="4469" y="109152"/>
                  </a:cubicBezTo>
                  <a:cubicBezTo>
                    <a:pt x="-19038" y="205219"/>
                    <a:pt x="53437" y="291358"/>
                    <a:pt x="145674" y="291358"/>
                  </a:cubicBezTo>
                  <a:lnTo>
                    <a:pt x="578336" y="291358"/>
                  </a:lnTo>
                  <a:cubicBezTo>
                    <a:pt x="645259" y="291358"/>
                    <a:pt x="705923" y="247218"/>
                    <a:pt x="721837" y="182224"/>
                  </a:cubicBezTo>
                  <a:cubicBezTo>
                    <a:pt x="745330" y="86153"/>
                    <a:pt x="672855" y="0"/>
                    <a:pt x="580621" y="0"/>
                  </a:cubicBezTo>
                  <a:close/>
                </a:path>
              </a:pathLst>
            </a:custGeom>
            <a:grpFill/>
            <a:ln w="360" cap="flat">
              <a:noFill/>
              <a:prstDash val="solid"/>
              <a:miter/>
            </a:ln>
          </p:spPr>
          <p:txBody>
            <a:bodyPr rtlCol="0" anchor="ctr"/>
            <a:lstStyle/>
            <a:p>
              <a:endParaRPr lang="fi-FI" sz="900"/>
            </a:p>
          </p:txBody>
        </p:sp>
        <p:sp>
          <p:nvSpPr>
            <p:cNvPr id="140" name="Vapaamuotoinen: Muoto 139">
              <a:extLst>
                <a:ext uri="{FF2B5EF4-FFF2-40B4-BE49-F238E27FC236}">
                  <a16:creationId xmlns:a16="http://schemas.microsoft.com/office/drawing/2014/main" id="{2BCF9043-DD08-245B-7971-C5181B98406E}"/>
                </a:ext>
                <a:ext uri="{C183D7F6-B498-43B3-948B-1728B52AA6E4}">
                  <adec:decorative xmlns:adec="http://schemas.microsoft.com/office/drawing/2017/decorative" val="1"/>
                </a:ext>
              </a:extLst>
            </p:cNvPr>
            <p:cNvSpPr/>
            <p:nvPr/>
          </p:nvSpPr>
          <p:spPr>
            <a:xfrm>
              <a:off x="3211499" y="2291138"/>
              <a:ext cx="571446" cy="291357"/>
            </a:xfrm>
            <a:custGeom>
              <a:avLst/>
              <a:gdLst>
                <a:gd name="connsiteX0" fmla="*/ 145680 w 571446"/>
                <a:gd name="connsiteY0" fmla="*/ 291358 h 291357"/>
                <a:gd name="connsiteX1" fmla="*/ 423475 w 571446"/>
                <a:gd name="connsiteY1" fmla="*/ 291358 h 291357"/>
                <a:gd name="connsiteX2" fmla="*/ 566977 w 571446"/>
                <a:gd name="connsiteY2" fmla="*/ 182209 h 291357"/>
                <a:gd name="connsiteX3" fmla="*/ 425761 w 571446"/>
                <a:gd name="connsiteY3" fmla="*/ 0 h 291357"/>
                <a:gd name="connsiteX4" fmla="*/ 147966 w 571446"/>
                <a:gd name="connsiteY4" fmla="*/ 0 h 291357"/>
                <a:gd name="connsiteX5" fmla="*/ 4464 w 571446"/>
                <a:gd name="connsiteY5" fmla="*/ 109138 h 291357"/>
                <a:gd name="connsiteX6" fmla="*/ 145680 w 571446"/>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6" h="291357">
                  <a:moveTo>
                    <a:pt x="145680" y="291358"/>
                  </a:moveTo>
                  <a:lnTo>
                    <a:pt x="423475" y="291358"/>
                  </a:lnTo>
                  <a:cubicBezTo>
                    <a:pt x="490413" y="291358"/>
                    <a:pt x="551077" y="247214"/>
                    <a:pt x="566977" y="182209"/>
                  </a:cubicBezTo>
                  <a:cubicBezTo>
                    <a:pt x="590484" y="86139"/>
                    <a:pt x="518009" y="0"/>
                    <a:pt x="425761" y="0"/>
                  </a:cubicBezTo>
                  <a:lnTo>
                    <a:pt x="147966" y="0"/>
                  </a:lnTo>
                  <a:cubicBezTo>
                    <a:pt x="81042" y="0"/>
                    <a:pt x="20375"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41" name="Vapaamuotoinen: Muoto 140">
              <a:extLst>
                <a:ext uri="{FF2B5EF4-FFF2-40B4-BE49-F238E27FC236}">
                  <a16:creationId xmlns:a16="http://schemas.microsoft.com/office/drawing/2014/main" id="{81859216-08E3-586B-CCC1-4C248B1DF179}"/>
                </a:ext>
                <a:ext uri="{C183D7F6-B498-43B3-948B-1728B52AA6E4}">
                  <adec:decorative xmlns:adec="http://schemas.microsoft.com/office/drawing/2017/decorative" val="1"/>
                </a:ext>
              </a:extLst>
            </p:cNvPr>
            <p:cNvSpPr/>
            <p:nvPr/>
          </p:nvSpPr>
          <p:spPr>
            <a:xfrm>
              <a:off x="9382258" y="1186827"/>
              <a:ext cx="428653" cy="291357"/>
            </a:xfrm>
            <a:custGeom>
              <a:avLst/>
              <a:gdLst>
                <a:gd name="connsiteX0" fmla="*/ 145684 w 428653"/>
                <a:gd name="connsiteY0" fmla="*/ 291358 h 291357"/>
                <a:gd name="connsiteX1" fmla="*/ 280687 w 428653"/>
                <a:gd name="connsiteY1" fmla="*/ 291358 h 291357"/>
                <a:gd name="connsiteX2" fmla="*/ 424189 w 428653"/>
                <a:gd name="connsiteY2" fmla="*/ 182209 h 291357"/>
                <a:gd name="connsiteX3" fmla="*/ 282973 w 428653"/>
                <a:gd name="connsiteY3" fmla="*/ 0 h 291357"/>
                <a:gd name="connsiteX4" fmla="*/ 147970 w 428653"/>
                <a:gd name="connsiteY4" fmla="*/ 0 h 291357"/>
                <a:gd name="connsiteX5" fmla="*/ 4469 w 428653"/>
                <a:gd name="connsiteY5" fmla="*/ 109138 h 291357"/>
                <a:gd name="connsiteX6" fmla="*/ 145684 w 428653"/>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3" h="291357">
                  <a:moveTo>
                    <a:pt x="145684" y="291358"/>
                  </a:moveTo>
                  <a:lnTo>
                    <a:pt x="280687" y="291358"/>
                  </a:lnTo>
                  <a:cubicBezTo>
                    <a:pt x="347614" y="291358"/>
                    <a:pt x="408278" y="247218"/>
                    <a:pt x="424189" y="182209"/>
                  </a:cubicBezTo>
                  <a:cubicBezTo>
                    <a:pt x="447684" y="86139"/>
                    <a:pt x="375210" y="0"/>
                    <a:pt x="282973" y="0"/>
                  </a:cubicBezTo>
                  <a:lnTo>
                    <a:pt x="147970" y="0"/>
                  </a:lnTo>
                  <a:cubicBezTo>
                    <a:pt x="81043" y="0"/>
                    <a:pt x="20379" y="44144"/>
                    <a:pt x="4469" y="109138"/>
                  </a:cubicBezTo>
                  <a:cubicBezTo>
                    <a:pt x="-19038" y="205208"/>
                    <a:pt x="53447" y="291358"/>
                    <a:pt x="145684" y="291358"/>
                  </a:cubicBezTo>
                  <a:close/>
                </a:path>
              </a:pathLst>
            </a:custGeom>
            <a:grpFill/>
            <a:ln w="360" cap="flat">
              <a:noFill/>
              <a:prstDash val="solid"/>
              <a:miter/>
            </a:ln>
          </p:spPr>
          <p:txBody>
            <a:bodyPr rtlCol="0" anchor="ctr"/>
            <a:lstStyle/>
            <a:p>
              <a:endParaRPr lang="fi-FI" sz="900"/>
            </a:p>
          </p:txBody>
        </p:sp>
        <p:sp>
          <p:nvSpPr>
            <p:cNvPr id="142" name="Vapaamuotoinen: Muoto 141">
              <a:extLst>
                <a:ext uri="{FF2B5EF4-FFF2-40B4-BE49-F238E27FC236}">
                  <a16:creationId xmlns:a16="http://schemas.microsoft.com/office/drawing/2014/main" id="{EE1DEBFA-3055-594E-FC3D-43B508F7E8B3}"/>
                </a:ext>
                <a:ext uri="{C183D7F6-B498-43B3-948B-1728B52AA6E4}">
                  <adec:decorative xmlns:adec="http://schemas.microsoft.com/office/drawing/2017/decorative" val="1"/>
                </a:ext>
              </a:extLst>
            </p:cNvPr>
            <p:cNvSpPr/>
            <p:nvPr/>
          </p:nvSpPr>
          <p:spPr>
            <a:xfrm>
              <a:off x="8101566" y="1737480"/>
              <a:ext cx="718137" cy="291357"/>
            </a:xfrm>
            <a:custGeom>
              <a:avLst/>
              <a:gdLst>
                <a:gd name="connsiteX0" fmla="*/ 572454 w 718137"/>
                <a:gd name="connsiteY0" fmla="*/ 0 h 291357"/>
                <a:gd name="connsiteX1" fmla="*/ 147957 w 718137"/>
                <a:gd name="connsiteY1" fmla="*/ 0 h 291357"/>
                <a:gd name="connsiteX2" fmla="*/ 4469 w 718137"/>
                <a:gd name="connsiteY2" fmla="*/ 109138 h 291357"/>
                <a:gd name="connsiteX3" fmla="*/ 145685 w 718137"/>
                <a:gd name="connsiteY3" fmla="*/ 291358 h 291357"/>
                <a:gd name="connsiteX4" fmla="*/ 570168 w 718137"/>
                <a:gd name="connsiteY4" fmla="*/ 291358 h 291357"/>
                <a:gd name="connsiteX5" fmla="*/ 713670 w 718137"/>
                <a:gd name="connsiteY5" fmla="*/ 182220 h 291357"/>
                <a:gd name="connsiteX6" fmla="*/ 572454 w 718137"/>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7" h="291357">
                  <a:moveTo>
                    <a:pt x="572454" y="0"/>
                  </a:moveTo>
                  <a:lnTo>
                    <a:pt x="147957" y="0"/>
                  </a:lnTo>
                  <a:cubicBezTo>
                    <a:pt x="81033" y="0"/>
                    <a:pt x="20369" y="44144"/>
                    <a:pt x="4469" y="109138"/>
                  </a:cubicBezTo>
                  <a:cubicBezTo>
                    <a:pt x="-19037" y="205205"/>
                    <a:pt x="53437" y="291358"/>
                    <a:pt x="145685" y="291358"/>
                  </a:cubicBezTo>
                  <a:lnTo>
                    <a:pt x="570168" y="291358"/>
                  </a:lnTo>
                  <a:cubicBezTo>
                    <a:pt x="637095" y="291358"/>
                    <a:pt x="697758" y="247214"/>
                    <a:pt x="713670" y="182220"/>
                  </a:cubicBezTo>
                  <a:cubicBezTo>
                    <a:pt x="737176" y="86153"/>
                    <a:pt x="664687" y="0"/>
                    <a:pt x="572454" y="0"/>
                  </a:cubicBezTo>
                  <a:close/>
                </a:path>
              </a:pathLst>
            </a:custGeom>
            <a:grpFill/>
            <a:ln w="360" cap="flat">
              <a:noFill/>
              <a:prstDash val="solid"/>
              <a:miter/>
            </a:ln>
          </p:spPr>
          <p:txBody>
            <a:bodyPr rtlCol="0" anchor="ctr"/>
            <a:lstStyle/>
            <a:p>
              <a:endParaRPr lang="fi-FI" sz="900"/>
            </a:p>
          </p:txBody>
        </p:sp>
        <p:sp>
          <p:nvSpPr>
            <p:cNvPr id="143" name="Vapaamuotoinen: Muoto 142">
              <a:extLst>
                <a:ext uri="{FF2B5EF4-FFF2-40B4-BE49-F238E27FC236}">
                  <a16:creationId xmlns:a16="http://schemas.microsoft.com/office/drawing/2014/main" id="{F2C44A3F-9D25-FA0E-6ECE-80019CB13C1B}"/>
                </a:ext>
                <a:ext uri="{C183D7F6-B498-43B3-948B-1728B52AA6E4}">
                  <adec:decorative xmlns:adec="http://schemas.microsoft.com/office/drawing/2017/decorative" val="1"/>
                </a:ext>
              </a:extLst>
            </p:cNvPr>
            <p:cNvSpPr/>
            <p:nvPr/>
          </p:nvSpPr>
          <p:spPr>
            <a:xfrm>
              <a:off x="6777738" y="1186827"/>
              <a:ext cx="811833" cy="291357"/>
            </a:xfrm>
            <a:custGeom>
              <a:avLst/>
              <a:gdLst>
                <a:gd name="connsiteX0" fmla="*/ 666149 w 811833"/>
                <a:gd name="connsiteY0" fmla="*/ 0 h 291357"/>
                <a:gd name="connsiteX1" fmla="*/ 147956 w 811833"/>
                <a:gd name="connsiteY1" fmla="*/ 0 h 291357"/>
                <a:gd name="connsiteX2" fmla="*/ 4469 w 811833"/>
                <a:gd name="connsiteY2" fmla="*/ 109148 h 291357"/>
                <a:gd name="connsiteX3" fmla="*/ 145670 w 811833"/>
                <a:gd name="connsiteY3" fmla="*/ 291358 h 291357"/>
                <a:gd name="connsiteX4" fmla="*/ 663863 w 811833"/>
                <a:gd name="connsiteY4" fmla="*/ 291358 h 291357"/>
                <a:gd name="connsiteX5" fmla="*/ 807365 w 811833"/>
                <a:gd name="connsiteY5" fmla="*/ 182220 h 291357"/>
                <a:gd name="connsiteX6" fmla="*/ 666149 w 811833"/>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3" h="291357">
                  <a:moveTo>
                    <a:pt x="666149" y="0"/>
                  </a:moveTo>
                  <a:lnTo>
                    <a:pt x="147956" y="0"/>
                  </a:lnTo>
                  <a:cubicBezTo>
                    <a:pt x="81044" y="0"/>
                    <a:pt x="20366" y="44140"/>
                    <a:pt x="4469" y="109148"/>
                  </a:cubicBezTo>
                  <a:cubicBezTo>
                    <a:pt x="-19037" y="205219"/>
                    <a:pt x="53437" y="291358"/>
                    <a:pt x="145670" y="291358"/>
                  </a:cubicBezTo>
                  <a:lnTo>
                    <a:pt x="663863" y="291358"/>
                  </a:lnTo>
                  <a:cubicBezTo>
                    <a:pt x="730786" y="291358"/>
                    <a:pt x="791454" y="247214"/>
                    <a:pt x="807365" y="182220"/>
                  </a:cubicBezTo>
                  <a:cubicBezTo>
                    <a:pt x="830872" y="86150"/>
                    <a:pt x="758382" y="0"/>
                    <a:pt x="666149" y="0"/>
                  </a:cubicBezTo>
                  <a:close/>
                </a:path>
              </a:pathLst>
            </a:custGeom>
            <a:grpFill/>
            <a:ln w="360" cap="flat">
              <a:noFill/>
              <a:prstDash val="solid"/>
              <a:miter/>
            </a:ln>
          </p:spPr>
          <p:txBody>
            <a:bodyPr rtlCol="0" anchor="ctr"/>
            <a:lstStyle/>
            <a:p>
              <a:endParaRPr lang="fi-FI" sz="900"/>
            </a:p>
          </p:txBody>
        </p:sp>
        <p:sp>
          <p:nvSpPr>
            <p:cNvPr id="144" name="Vapaamuotoinen: Muoto 143">
              <a:extLst>
                <a:ext uri="{FF2B5EF4-FFF2-40B4-BE49-F238E27FC236}">
                  <a16:creationId xmlns:a16="http://schemas.microsoft.com/office/drawing/2014/main" id="{A8F58AED-42D3-9DB9-6696-C4E37DB77CE6}"/>
                </a:ext>
                <a:ext uri="{C183D7F6-B498-43B3-948B-1728B52AA6E4}">
                  <adec:decorative xmlns:adec="http://schemas.microsoft.com/office/drawing/2017/decorative" val="1"/>
                </a:ext>
              </a:extLst>
            </p:cNvPr>
            <p:cNvSpPr/>
            <p:nvPr/>
          </p:nvSpPr>
          <p:spPr>
            <a:xfrm>
              <a:off x="5652278" y="1737480"/>
              <a:ext cx="809219" cy="291357"/>
            </a:xfrm>
            <a:custGeom>
              <a:avLst/>
              <a:gdLst>
                <a:gd name="connsiteX0" fmla="*/ 145684 w 809219"/>
                <a:gd name="connsiteY0" fmla="*/ 291358 h 291357"/>
                <a:gd name="connsiteX1" fmla="*/ 661260 w 809219"/>
                <a:gd name="connsiteY1" fmla="*/ 291358 h 291357"/>
                <a:gd name="connsiteX2" fmla="*/ 804750 w 809219"/>
                <a:gd name="connsiteY2" fmla="*/ 182209 h 291357"/>
                <a:gd name="connsiteX3" fmla="*/ 663535 w 809219"/>
                <a:gd name="connsiteY3" fmla="*/ 0 h 291357"/>
                <a:gd name="connsiteX4" fmla="*/ 147956 w 809219"/>
                <a:gd name="connsiteY4" fmla="*/ 0 h 291357"/>
                <a:gd name="connsiteX5" fmla="*/ 4468 w 809219"/>
                <a:gd name="connsiteY5" fmla="*/ 109138 h 291357"/>
                <a:gd name="connsiteX6" fmla="*/ 145684 w 809219"/>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9" h="291357">
                  <a:moveTo>
                    <a:pt x="145684" y="291358"/>
                  </a:moveTo>
                  <a:lnTo>
                    <a:pt x="661260" y="291358"/>
                  </a:lnTo>
                  <a:cubicBezTo>
                    <a:pt x="728172" y="291358"/>
                    <a:pt x="788836" y="247217"/>
                    <a:pt x="804750" y="182209"/>
                  </a:cubicBezTo>
                  <a:cubicBezTo>
                    <a:pt x="828257" y="86139"/>
                    <a:pt x="755783" y="0"/>
                    <a:pt x="663535" y="0"/>
                  </a:cubicBezTo>
                  <a:lnTo>
                    <a:pt x="147956" y="0"/>
                  </a:lnTo>
                  <a:cubicBezTo>
                    <a:pt x="81047" y="0"/>
                    <a:pt x="20379" y="44144"/>
                    <a:pt x="4468" y="109138"/>
                  </a:cubicBezTo>
                  <a:cubicBezTo>
                    <a:pt x="-19038" y="205208"/>
                    <a:pt x="53451" y="291358"/>
                    <a:pt x="145684" y="291358"/>
                  </a:cubicBezTo>
                  <a:close/>
                </a:path>
              </a:pathLst>
            </a:custGeom>
            <a:grpFill/>
            <a:ln w="360" cap="flat">
              <a:noFill/>
              <a:prstDash val="solid"/>
              <a:miter/>
            </a:ln>
          </p:spPr>
          <p:txBody>
            <a:bodyPr rtlCol="0" anchor="ctr"/>
            <a:lstStyle/>
            <a:p>
              <a:endParaRPr lang="fi-FI" sz="900"/>
            </a:p>
          </p:txBody>
        </p:sp>
        <p:sp>
          <p:nvSpPr>
            <p:cNvPr id="145" name="Vapaamuotoinen: Muoto 144">
              <a:extLst>
                <a:ext uri="{FF2B5EF4-FFF2-40B4-BE49-F238E27FC236}">
                  <a16:creationId xmlns:a16="http://schemas.microsoft.com/office/drawing/2014/main" id="{5817E6CA-2F8E-7D51-72E3-00545D8890B8}"/>
                </a:ext>
                <a:ext uri="{C183D7F6-B498-43B3-948B-1728B52AA6E4}">
                  <adec:decorative xmlns:adec="http://schemas.microsoft.com/office/drawing/2017/decorative" val="1"/>
                </a:ext>
              </a:extLst>
            </p:cNvPr>
            <p:cNvSpPr/>
            <p:nvPr/>
          </p:nvSpPr>
          <p:spPr>
            <a:xfrm>
              <a:off x="7217702" y="2291135"/>
              <a:ext cx="545148" cy="291357"/>
            </a:xfrm>
            <a:custGeom>
              <a:avLst/>
              <a:gdLst>
                <a:gd name="connsiteX0" fmla="*/ 399465 w 545148"/>
                <a:gd name="connsiteY0" fmla="*/ 0 h 291357"/>
                <a:gd name="connsiteX1" fmla="*/ 147969 w 545148"/>
                <a:gd name="connsiteY1" fmla="*/ 0 h 291357"/>
                <a:gd name="connsiteX2" fmla="*/ 4467 w 545148"/>
                <a:gd name="connsiteY2" fmla="*/ 109152 h 291357"/>
                <a:gd name="connsiteX3" fmla="*/ 145683 w 545148"/>
                <a:gd name="connsiteY3" fmla="*/ 291358 h 291357"/>
                <a:gd name="connsiteX4" fmla="*/ 397179 w 545148"/>
                <a:gd name="connsiteY4" fmla="*/ 291358 h 291357"/>
                <a:gd name="connsiteX5" fmla="*/ 540680 w 545148"/>
                <a:gd name="connsiteY5" fmla="*/ 182224 h 291357"/>
                <a:gd name="connsiteX6" fmla="*/ 399465 w 54514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8" h="291357">
                  <a:moveTo>
                    <a:pt x="399465" y="0"/>
                  </a:moveTo>
                  <a:lnTo>
                    <a:pt x="147969" y="0"/>
                  </a:lnTo>
                  <a:cubicBezTo>
                    <a:pt x="81046" y="0"/>
                    <a:pt x="20382" y="44144"/>
                    <a:pt x="4467" y="109152"/>
                  </a:cubicBezTo>
                  <a:cubicBezTo>
                    <a:pt x="-19035" y="205219"/>
                    <a:pt x="53450" y="291358"/>
                    <a:pt x="145683" y="291358"/>
                  </a:cubicBezTo>
                  <a:lnTo>
                    <a:pt x="397179" y="291358"/>
                  </a:lnTo>
                  <a:cubicBezTo>
                    <a:pt x="464106" y="291358"/>
                    <a:pt x="524770" y="247218"/>
                    <a:pt x="540680" y="182224"/>
                  </a:cubicBezTo>
                  <a:cubicBezTo>
                    <a:pt x="564187" y="86153"/>
                    <a:pt x="491702" y="0"/>
                    <a:pt x="399465" y="0"/>
                  </a:cubicBezTo>
                  <a:close/>
                </a:path>
              </a:pathLst>
            </a:custGeom>
            <a:grpFill/>
            <a:ln w="360" cap="flat">
              <a:noFill/>
              <a:prstDash val="solid"/>
              <a:miter/>
            </a:ln>
          </p:spPr>
          <p:txBody>
            <a:bodyPr rtlCol="0" anchor="ctr"/>
            <a:lstStyle/>
            <a:p>
              <a:endParaRPr lang="fi-FI" sz="900"/>
            </a:p>
          </p:txBody>
        </p:sp>
        <p:sp>
          <p:nvSpPr>
            <p:cNvPr id="146" name="Vapaamuotoinen: Muoto 145">
              <a:extLst>
                <a:ext uri="{FF2B5EF4-FFF2-40B4-BE49-F238E27FC236}">
                  <a16:creationId xmlns:a16="http://schemas.microsoft.com/office/drawing/2014/main" id="{739B96B5-7C70-DD72-83FD-2D4FBA6B66F7}"/>
                </a:ext>
                <a:ext uri="{C183D7F6-B498-43B3-948B-1728B52AA6E4}">
                  <adec:decorative xmlns:adec="http://schemas.microsoft.com/office/drawing/2017/decorative" val="1"/>
                </a:ext>
              </a:extLst>
            </p:cNvPr>
            <p:cNvSpPr/>
            <p:nvPr/>
          </p:nvSpPr>
          <p:spPr>
            <a:xfrm>
              <a:off x="10960172" y="1739388"/>
              <a:ext cx="298360" cy="291357"/>
            </a:xfrm>
            <a:custGeom>
              <a:avLst/>
              <a:gdLst>
                <a:gd name="connsiteX0" fmla="*/ 152680 w 298360"/>
                <a:gd name="connsiteY0" fmla="*/ 0 h 291357"/>
                <a:gd name="connsiteX1" fmla="*/ 147956 w 298360"/>
                <a:gd name="connsiteY1" fmla="*/ 0 h 291357"/>
                <a:gd name="connsiteX2" fmla="*/ 4469 w 298360"/>
                <a:gd name="connsiteY2" fmla="*/ 109148 h 291357"/>
                <a:gd name="connsiteX3" fmla="*/ 145685 w 298360"/>
                <a:gd name="connsiteY3" fmla="*/ 291358 h 291357"/>
                <a:gd name="connsiteX4" fmla="*/ 150393 w 298360"/>
                <a:gd name="connsiteY4" fmla="*/ 291358 h 291357"/>
                <a:gd name="connsiteX5" fmla="*/ 293895 w 298360"/>
                <a:gd name="connsiteY5" fmla="*/ 182220 h 291357"/>
                <a:gd name="connsiteX6" fmla="*/ 152680 w 298360"/>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0" h="291357">
                  <a:moveTo>
                    <a:pt x="152680" y="0"/>
                  </a:moveTo>
                  <a:lnTo>
                    <a:pt x="147956" y="0"/>
                  </a:lnTo>
                  <a:cubicBezTo>
                    <a:pt x="81044" y="0"/>
                    <a:pt x="20380" y="44144"/>
                    <a:pt x="4469" y="109148"/>
                  </a:cubicBezTo>
                  <a:cubicBezTo>
                    <a:pt x="-19038" y="205219"/>
                    <a:pt x="53437" y="291358"/>
                    <a:pt x="145685" y="291358"/>
                  </a:cubicBezTo>
                  <a:lnTo>
                    <a:pt x="150393" y="291358"/>
                  </a:lnTo>
                  <a:cubicBezTo>
                    <a:pt x="217321" y="291358"/>
                    <a:pt x="277984" y="247214"/>
                    <a:pt x="293895" y="182220"/>
                  </a:cubicBezTo>
                  <a:cubicBezTo>
                    <a:pt x="317391" y="86150"/>
                    <a:pt x="244916" y="0"/>
                    <a:pt x="152680" y="0"/>
                  </a:cubicBezTo>
                  <a:close/>
                </a:path>
              </a:pathLst>
            </a:custGeom>
            <a:grpFill/>
            <a:ln w="360" cap="flat">
              <a:noFill/>
              <a:prstDash val="solid"/>
              <a:miter/>
            </a:ln>
          </p:spPr>
          <p:txBody>
            <a:bodyPr rtlCol="0" anchor="ctr"/>
            <a:lstStyle/>
            <a:p>
              <a:endParaRPr lang="fi-FI" sz="900"/>
            </a:p>
          </p:txBody>
        </p:sp>
      </p:gr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6602398" y="2142000"/>
            <a:ext cx="5175841" cy="2387600"/>
          </a:xfrm>
        </p:spPr>
        <p:txBody>
          <a:bodyPr anchor="b"/>
          <a:lstStyle>
            <a:lvl1pPr algn="l">
              <a:lnSpc>
                <a:spcPct val="85000"/>
              </a:lnSpc>
              <a:defRPr sz="450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6602398" y="4719600"/>
            <a:ext cx="5175841" cy="1046988"/>
          </a:xfrm>
        </p:spPr>
        <p:txBody>
          <a:bodyPr/>
          <a:lstStyle>
            <a:lvl1pPr marL="0" indent="0" algn="l">
              <a:spcBef>
                <a:spcPts val="0"/>
              </a:spcBef>
              <a:spcAft>
                <a:spcPts val="0"/>
              </a:spcAft>
              <a:buNone/>
              <a:defRPr sz="1700">
                <a:solidFill>
                  <a:schemeClr val="bg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endParaRPr lang="en-GB"/>
          </a:p>
        </p:txBody>
      </p:sp>
    </p:spTree>
    <p:extLst>
      <p:ext uri="{BB962C8B-B14F-4D97-AF65-F5344CB8AC3E}">
        <p14:creationId xmlns:p14="http://schemas.microsoft.com/office/powerpoint/2010/main" val="26763359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r>
              <a:rPr lang="fi-FI"/>
              <a:t>1.9.2023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Tilastokeskus | Katriina Tiainen ja Matti Paavonen</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331471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024DFA-AA8F-ABF9-6943-E89C22200C23}"/>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A7E10E60-21FB-B828-D70D-A4685B1A1F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0644BBE8-7180-6111-6690-69F0944E9C54}"/>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153C52BB-29AB-7952-742B-2DF3E743B5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BD9DB675-39C0-C67C-5CA3-C83F39DC8600}"/>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CC18509C-B355-FB64-C3EC-9C93A62EF374}"/>
              </a:ext>
            </a:extLst>
          </p:cNvPr>
          <p:cNvSpPr>
            <a:spLocks noGrp="1"/>
          </p:cNvSpPr>
          <p:nvPr>
            <p:ph type="dt" sz="half" idx="10"/>
          </p:nvPr>
        </p:nvSpPr>
        <p:spPr/>
        <p:txBody>
          <a:bodyPr/>
          <a:lstStyle/>
          <a:p>
            <a:fld id="{C6569E37-994F-4808-BCE4-6E573C731BA1}" type="datetimeFigureOut">
              <a:rPr lang="fi-FI" smtClean="0"/>
              <a:t>7.9.2023</a:t>
            </a:fld>
            <a:endParaRPr lang="fi-FI"/>
          </a:p>
        </p:txBody>
      </p:sp>
      <p:sp>
        <p:nvSpPr>
          <p:cNvPr id="8" name="Alatunnisteen paikkamerkki 7">
            <a:extLst>
              <a:ext uri="{FF2B5EF4-FFF2-40B4-BE49-F238E27FC236}">
                <a16:creationId xmlns:a16="http://schemas.microsoft.com/office/drawing/2014/main" id="{B312B3D0-A9EF-B86B-EAD5-A858E82E080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3E4BCA44-8BCE-16E3-C0F0-3257BD9F6BB1}"/>
              </a:ext>
            </a:extLst>
          </p:cNvPr>
          <p:cNvSpPr>
            <a:spLocks noGrp="1"/>
          </p:cNvSpPr>
          <p:nvPr>
            <p:ph type="sldNum" sz="quarter" idx="12"/>
          </p:nvPr>
        </p:nvSpPr>
        <p:spPr/>
        <p:txBody>
          <a:bodyPr/>
          <a:lstStyle/>
          <a:p>
            <a:fld id="{E5A177EA-E9AB-4E8A-9CAE-C5AF431C1462}" type="slidenum">
              <a:rPr lang="fi-FI" smtClean="0"/>
              <a:t>‹#›</a:t>
            </a:fld>
            <a:endParaRPr lang="fi-FI"/>
          </a:p>
        </p:txBody>
      </p:sp>
    </p:spTree>
    <p:extLst>
      <p:ext uri="{BB962C8B-B14F-4D97-AF65-F5344CB8AC3E}">
        <p14:creationId xmlns:p14="http://schemas.microsoft.com/office/powerpoint/2010/main" val="1757807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Pitkä 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73778" y="507045"/>
            <a:ext cx="11049719" cy="1169355"/>
          </a:xfrm>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3778" y="1822450"/>
            <a:ext cx="11049719" cy="406288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r>
              <a:rPr lang="fi-FI"/>
              <a:t>1.9.2023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Tilastokeskus | Katriina Tiainen ja Matti Paavonen</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539036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3778" y="1313330"/>
            <a:ext cx="5348064" cy="4572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6" name="Content Placeholder 2">
            <a:extLst>
              <a:ext uri="{FF2B5EF4-FFF2-40B4-BE49-F238E27FC236}">
                <a16:creationId xmlns:a16="http://schemas.microsoft.com/office/drawing/2014/main" id="{03948216-2C69-CA6B-E2F3-BFF2A67BEEB8}"/>
              </a:ext>
            </a:extLst>
          </p:cNvPr>
          <p:cNvSpPr>
            <a:spLocks noGrp="1"/>
          </p:cNvSpPr>
          <p:nvPr>
            <p:ph idx="13"/>
          </p:nvPr>
        </p:nvSpPr>
        <p:spPr>
          <a:xfrm>
            <a:off x="6275433" y="1313330"/>
            <a:ext cx="5348064" cy="4572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r>
              <a:rPr lang="fi-FI"/>
              <a:t>1.9.2023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Tilastokeskus | Katriina Tiainen ja Matti Paavonen</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710514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Pitkä otsikko 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73778" y="507044"/>
            <a:ext cx="11049719" cy="1170000"/>
          </a:xfrm>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3778" y="1821600"/>
            <a:ext cx="5348064" cy="4064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6" name="Content Placeholder 2">
            <a:extLst>
              <a:ext uri="{FF2B5EF4-FFF2-40B4-BE49-F238E27FC236}">
                <a16:creationId xmlns:a16="http://schemas.microsoft.com/office/drawing/2014/main" id="{03948216-2C69-CA6B-E2F3-BFF2A67BEEB8}"/>
              </a:ext>
            </a:extLst>
          </p:cNvPr>
          <p:cNvSpPr>
            <a:spLocks noGrp="1"/>
          </p:cNvSpPr>
          <p:nvPr>
            <p:ph idx="13"/>
          </p:nvPr>
        </p:nvSpPr>
        <p:spPr>
          <a:xfrm>
            <a:off x="6275433" y="1821600"/>
            <a:ext cx="5348064" cy="4064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r>
              <a:rPr lang="fi-FI"/>
              <a:t>1.9.2023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Tilastokeskus | Katriina Tiainen ja Matti Paavonen</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33209277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4" name="Text Placeholder 2">
            <a:extLst>
              <a:ext uri="{FF2B5EF4-FFF2-40B4-BE49-F238E27FC236}">
                <a16:creationId xmlns:a16="http://schemas.microsoft.com/office/drawing/2014/main" id="{1CE3C6B5-F803-FD33-3FC4-93226D0978C9}"/>
              </a:ext>
            </a:extLst>
          </p:cNvPr>
          <p:cNvSpPr>
            <a:spLocks noGrp="1"/>
          </p:cNvSpPr>
          <p:nvPr>
            <p:ph type="body" idx="14"/>
          </p:nvPr>
        </p:nvSpPr>
        <p:spPr>
          <a:xfrm>
            <a:off x="573779" y="1313330"/>
            <a:ext cx="5348064" cy="403413"/>
          </a:xfrm>
        </p:spPr>
        <p:txBody>
          <a:bodyPr anchor="t" anchorCtr="0"/>
          <a:lstStyle>
            <a:lvl1pPr marL="0" indent="0">
              <a:spcBef>
                <a:spcPts val="0"/>
              </a:spcBef>
              <a:spcAft>
                <a:spcPts val="0"/>
              </a:spcAft>
              <a:buNone/>
              <a:defRPr sz="1800" b="0">
                <a:latin typeface="+mj-lt"/>
              </a:defRPr>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3778" y="1805940"/>
            <a:ext cx="5348064" cy="407939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0" name="Text Placeholder 4">
            <a:extLst>
              <a:ext uri="{FF2B5EF4-FFF2-40B4-BE49-F238E27FC236}">
                <a16:creationId xmlns:a16="http://schemas.microsoft.com/office/drawing/2014/main" id="{2F1D6529-C4AF-56B2-D02A-70728D188409}"/>
              </a:ext>
            </a:extLst>
          </p:cNvPr>
          <p:cNvSpPr>
            <a:spLocks noGrp="1"/>
          </p:cNvSpPr>
          <p:nvPr>
            <p:ph type="body" sz="quarter" idx="3"/>
          </p:nvPr>
        </p:nvSpPr>
        <p:spPr>
          <a:xfrm>
            <a:off x="6270158" y="1313330"/>
            <a:ext cx="5348063" cy="403413"/>
          </a:xfrm>
        </p:spPr>
        <p:txBody>
          <a:bodyPr anchor="t" anchorCtr="0"/>
          <a:lstStyle>
            <a:lvl1pPr marL="0" indent="0">
              <a:spcBef>
                <a:spcPts val="0"/>
              </a:spcBef>
              <a:spcAft>
                <a:spcPts val="0"/>
              </a:spcAft>
              <a:buNone/>
              <a:defRPr sz="1800" b="0">
                <a:latin typeface="+mj-lt"/>
              </a:defRPr>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fi-FI"/>
              <a:t>Muokkaa tekstin perustyylejä napsauttamalla</a:t>
            </a:r>
          </a:p>
        </p:txBody>
      </p:sp>
      <p:sp>
        <p:nvSpPr>
          <p:cNvPr id="6" name="Content Placeholder 2">
            <a:extLst>
              <a:ext uri="{FF2B5EF4-FFF2-40B4-BE49-F238E27FC236}">
                <a16:creationId xmlns:a16="http://schemas.microsoft.com/office/drawing/2014/main" id="{03948216-2C69-CA6B-E2F3-BFF2A67BEEB8}"/>
              </a:ext>
            </a:extLst>
          </p:cNvPr>
          <p:cNvSpPr>
            <a:spLocks noGrp="1"/>
          </p:cNvSpPr>
          <p:nvPr>
            <p:ph idx="13"/>
          </p:nvPr>
        </p:nvSpPr>
        <p:spPr>
          <a:xfrm>
            <a:off x="6275433" y="1805940"/>
            <a:ext cx="5348064" cy="407939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r>
              <a:rPr lang="fi-FI"/>
              <a:t>1.9.2023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Tilastokeskus | Katriina Tiainen ja Matti Paavonen</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25196253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AC049138-B11B-6F2C-C8E3-52621992CFD0}"/>
              </a:ext>
            </a:extLst>
          </p:cNvPr>
          <p:cNvSpPr>
            <a:spLocks noGrp="1"/>
          </p:cNvSpPr>
          <p:nvPr>
            <p:ph type="pic" sz="quarter" idx="13"/>
          </p:nvPr>
        </p:nvSpPr>
        <p:spPr>
          <a:xfrm>
            <a:off x="0" y="-1"/>
            <a:ext cx="5267032" cy="6858001"/>
          </a:xfrm>
          <a:custGeom>
            <a:avLst/>
            <a:gdLst>
              <a:gd name="connsiteX0" fmla="*/ 0 w 9006840"/>
              <a:gd name="connsiteY0" fmla="*/ 0 h 13715107"/>
              <a:gd name="connsiteX1" fmla="*/ 9006840 w 9006840"/>
              <a:gd name="connsiteY1" fmla="*/ 0 h 13715107"/>
              <a:gd name="connsiteX2" fmla="*/ 9006840 w 9006840"/>
              <a:gd name="connsiteY2" fmla="*/ 13715107 h 13715107"/>
              <a:gd name="connsiteX3" fmla="*/ 0 w 9006840"/>
              <a:gd name="connsiteY3" fmla="*/ 13715107 h 13715107"/>
              <a:gd name="connsiteX4" fmla="*/ 0 w 9006840"/>
              <a:gd name="connsiteY4" fmla="*/ 0 h 13715107"/>
              <a:gd name="connsiteX0" fmla="*/ 0 w 9006840"/>
              <a:gd name="connsiteY0" fmla="*/ 0 h 13716001"/>
              <a:gd name="connsiteX1" fmla="*/ 9006840 w 9006840"/>
              <a:gd name="connsiteY1" fmla="*/ 0 h 13716001"/>
              <a:gd name="connsiteX2" fmla="*/ 9006840 w 9006840"/>
              <a:gd name="connsiteY2" fmla="*/ 13715107 h 13716001"/>
              <a:gd name="connsiteX3" fmla="*/ 8485632 w 9006840"/>
              <a:gd name="connsiteY3" fmla="*/ 13716001 h 13716001"/>
              <a:gd name="connsiteX4" fmla="*/ 0 w 9006840"/>
              <a:gd name="connsiteY4" fmla="*/ 13715107 h 13716001"/>
              <a:gd name="connsiteX5" fmla="*/ 0 w 9006840"/>
              <a:gd name="connsiteY5" fmla="*/ 0 h 13716001"/>
              <a:gd name="connsiteX0" fmla="*/ 0 w 10524744"/>
              <a:gd name="connsiteY0" fmla="*/ 0 h 13716001"/>
              <a:gd name="connsiteX1" fmla="*/ 9006840 w 10524744"/>
              <a:gd name="connsiteY1" fmla="*/ 0 h 13716001"/>
              <a:gd name="connsiteX2" fmla="*/ 10524744 w 10524744"/>
              <a:gd name="connsiteY2" fmla="*/ 6847963 h 13716001"/>
              <a:gd name="connsiteX3" fmla="*/ 8485632 w 10524744"/>
              <a:gd name="connsiteY3" fmla="*/ 13716001 h 13716001"/>
              <a:gd name="connsiteX4" fmla="*/ 0 w 10524744"/>
              <a:gd name="connsiteY4" fmla="*/ 13715107 h 13716001"/>
              <a:gd name="connsiteX5" fmla="*/ 0 w 10524744"/>
              <a:gd name="connsiteY5" fmla="*/ 0 h 13716001"/>
              <a:gd name="connsiteX0" fmla="*/ 0 w 10524744"/>
              <a:gd name="connsiteY0" fmla="*/ 0 h 13716001"/>
              <a:gd name="connsiteX1" fmla="*/ 9006840 w 10524744"/>
              <a:gd name="connsiteY1" fmla="*/ 0 h 13716001"/>
              <a:gd name="connsiteX2" fmla="*/ 10524744 w 10524744"/>
              <a:gd name="connsiteY2" fmla="*/ 6820531 h 13716001"/>
              <a:gd name="connsiteX3" fmla="*/ 8485632 w 10524744"/>
              <a:gd name="connsiteY3" fmla="*/ 13716001 h 13716001"/>
              <a:gd name="connsiteX4" fmla="*/ 0 w 10524744"/>
              <a:gd name="connsiteY4" fmla="*/ 13715107 h 13716001"/>
              <a:gd name="connsiteX5" fmla="*/ 0 w 10524744"/>
              <a:gd name="connsiteY5" fmla="*/ 0 h 13716001"/>
              <a:gd name="connsiteX0" fmla="*/ 0 w 10570932"/>
              <a:gd name="connsiteY0" fmla="*/ 0 h 13716001"/>
              <a:gd name="connsiteX1" fmla="*/ 9006840 w 10570932"/>
              <a:gd name="connsiteY1" fmla="*/ 0 h 13716001"/>
              <a:gd name="connsiteX2" fmla="*/ 10524744 w 10570932"/>
              <a:gd name="connsiteY2" fmla="*/ 6820531 h 13716001"/>
              <a:gd name="connsiteX3" fmla="*/ 8485632 w 10570932"/>
              <a:gd name="connsiteY3" fmla="*/ 13716001 h 13716001"/>
              <a:gd name="connsiteX4" fmla="*/ 0 w 10570932"/>
              <a:gd name="connsiteY4" fmla="*/ 13715107 h 13716001"/>
              <a:gd name="connsiteX5" fmla="*/ 0 w 10570932"/>
              <a:gd name="connsiteY5" fmla="*/ 0 h 13716001"/>
              <a:gd name="connsiteX0" fmla="*/ 0 w 10570932"/>
              <a:gd name="connsiteY0" fmla="*/ 0 h 13716001"/>
              <a:gd name="connsiteX1" fmla="*/ 9006840 w 10570932"/>
              <a:gd name="connsiteY1" fmla="*/ 0 h 13716001"/>
              <a:gd name="connsiteX2" fmla="*/ 10524744 w 10570932"/>
              <a:gd name="connsiteY2" fmla="*/ 6820531 h 13716001"/>
              <a:gd name="connsiteX3" fmla="*/ 8485632 w 10570932"/>
              <a:gd name="connsiteY3" fmla="*/ 13716001 h 13716001"/>
              <a:gd name="connsiteX4" fmla="*/ 0 w 10570932"/>
              <a:gd name="connsiteY4" fmla="*/ 13715107 h 13716001"/>
              <a:gd name="connsiteX5" fmla="*/ 0 w 10570932"/>
              <a:gd name="connsiteY5" fmla="*/ 0 h 13716001"/>
              <a:gd name="connsiteX0" fmla="*/ 0 w 10533378"/>
              <a:gd name="connsiteY0" fmla="*/ 0 h 13716001"/>
              <a:gd name="connsiteX1" fmla="*/ 9006840 w 10533378"/>
              <a:gd name="connsiteY1" fmla="*/ 0 h 13716001"/>
              <a:gd name="connsiteX2" fmla="*/ 10524744 w 10533378"/>
              <a:gd name="connsiteY2" fmla="*/ 6820531 h 13716001"/>
              <a:gd name="connsiteX3" fmla="*/ 8485632 w 10533378"/>
              <a:gd name="connsiteY3" fmla="*/ 13716001 h 13716001"/>
              <a:gd name="connsiteX4" fmla="*/ 0 w 10533378"/>
              <a:gd name="connsiteY4" fmla="*/ 13715107 h 13716001"/>
              <a:gd name="connsiteX5" fmla="*/ 0 w 10533378"/>
              <a:gd name="connsiteY5" fmla="*/ 0 h 137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3378" h="13716001">
                <a:moveTo>
                  <a:pt x="0" y="0"/>
                </a:moveTo>
                <a:lnTo>
                  <a:pt x="9006840" y="0"/>
                </a:lnTo>
                <a:cubicBezTo>
                  <a:pt x="10038588" y="1968859"/>
                  <a:pt x="10611612" y="4534531"/>
                  <a:pt x="10524744" y="6820531"/>
                </a:cubicBezTo>
                <a:cubicBezTo>
                  <a:pt x="10437876" y="9106531"/>
                  <a:pt x="9901428" y="11487913"/>
                  <a:pt x="8485632" y="13716001"/>
                </a:cubicBezTo>
                <a:lnTo>
                  <a:pt x="0" y="13715107"/>
                </a:lnTo>
                <a:lnTo>
                  <a:pt x="0" y="0"/>
                </a:lnTo>
                <a:close/>
              </a:path>
            </a:pathLst>
          </a:custGeom>
          <a:solidFill>
            <a:schemeClr val="bg1">
              <a:lumMod val="95000"/>
            </a:schemeClr>
          </a:solidFill>
        </p:spPr>
        <p:txBody>
          <a:bodyPr anchor="ctr" anchorCtr="0"/>
          <a:lstStyle>
            <a:lvl1pPr marL="0" indent="0" algn="ctr">
              <a:buNone/>
              <a:defRPr sz="900"/>
            </a:lvl1pPr>
          </a:lstStyle>
          <a:p>
            <a:r>
              <a:rPr lang="fi-FI"/>
              <a:t>Lisää kuva napsauttamalla kuvaketta</a:t>
            </a:r>
            <a:endParaRPr lang="en-GB"/>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962276" y="877376"/>
            <a:ext cx="5661221" cy="823408"/>
          </a:xfrm>
        </p:spPr>
        <p:txBody>
          <a:bodyPr/>
          <a:lstStyle>
            <a:lvl1pPr>
              <a:defRPr sz="2800"/>
            </a:lvl1p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962276" y="1865376"/>
            <a:ext cx="5661221" cy="419709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r>
              <a:rPr lang="fi-FI"/>
              <a:t>1.9.2023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Tilastokeskus | Katriina Tiainen ja Matti Paavonen</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32788679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sällys">
    <p:spTree>
      <p:nvGrpSpPr>
        <p:cNvPr id="1" name=""/>
        <p:cNvGrpSpPr/>
        <p:nvPr/>
      </p:nvGrpSpPr>
      <p:grpSpPr>
        <a:xfrm>
          <a:off x="0" y="0"/>
          <a:ext cx="0" cy="0"/>
          <a:chOff x="0" y="0"/>
          <a:chExt cx="0" cy="0"/>
        </a:xfrm>
      </p:grpSpPr>
      <p:sp>
        <p:nvSpPr>
          <p:cNvPr id="13" name="Freeform 5">
            <a:extLst>
              <a:ext uri="{FF2B5EF4-FFF2-40B4-BE49-F238E27FC236}">
                <a16:creationId xmlns:a16="http://schemas.microsoft.com/office/drawing/2014/main" id="{273D9E56-CBC0-73D7-8839-403BCEA644FD}"/>
              </a:ext>
              <a:ext uri="{C183D7F6-B498-43B3-948B-1728B52AA6E4}">
                <adec:decorative xmlns:adec="http://schemas.microsoft.com/office/drawing/2017/decorative" val="1"/>
              </a:ext>
            </a:extLst>
          </p:cNvPr>
          <p:cNvSpPr>
            <a:spLocks noChangeAspect="1"/>
          </p:cNvSpPr>
          <p:nvPr userDrawn="1"/>
        </p:nvSpPr>
        <p:spPr bwMode="auto">
          <a:xfrm>
            <a:off x="3866019" y="0"/>
            <a:ext cx="8325981" cy="6858000"/>
          </a:xfrm>
          <a:custGeom>
            <a:avLst/>
            <a:gdLst>
              <a:gd name="T0" fmla="*/ 11183 w 46284"/>
              <a:gd name="T1" fmla="*/ 0 h 38100"/>
              <a:gd name="T2" fmla="*/ 1044 w 46284"/>
              <a:gd name="T3" fmla="*/ 16192 h 38100"/>
              <a:gd name="T4" fmla="*/ 11584 w 46284"/>
              <a:gd name="T5" fmla="*/ 38100 h 38100"/>
              <a:gd name="T6" fmla="*/ 46284 w 46284"/>
              <a:gd name="T7" fmla="*/ 38100 h 38100"/>
              <a:gd name="T8" fmla="*/ 46284 w 46284"/>
              <a:gd name="T9" fmla="*/ 0 h 38100"/>
              <a:gd name="T10" fmla="*/ 11183 w 46284"/>
              <a:gd name="T11" fmla="*/ 0 h 38100"/>
            </a:gdLst>
            <a:ahLst/>
            <a:cxnLst>
              <a:cxn ang="0">
                <a:pos x="T0" y="T1"/>
              </a:cxn>
              <a:cxn ang="0">
                <a:pos x="T2" y="T3"/>
              </a:cxn>
              <a:cxn ang="0">
                <a:pos x="T4" y="T5"/>
              </a:cxn>
              <a:cxn ang="0">
                <a:pos x="T6" y="T7"/>
              </a:cxn>
              <a:cxn ang="0">
                <a:pos x="T8" y="T9"/>
              </a:cxn>
              <a:cxn ang="0">
                <a:pos x="T10" y="T11"/>
              </a:cxn>
            </a:cxnLst>
            <a:rect l="0" t="0" r="r" b="b"/>
            <a:pathLst>
              <a:path w="46284" h="38100">
                <a:moveTo>
                  <a:pt x="11183" y="0"/>
                </a:moveTo>
                <a:cubicBezTo>
                  <a:pt x="5718" y="3574"/>
                  <a:pt x="1821" y="9347"/>
                  <a:pt x="1044" y="16192"/>
                </a:cubicBezTo>
                <a:cubicBezTo>
                  <a:pt x="0" y="25381"/>
                  <a:pt x="4480" y="33649"/>
                  <a:pt x="11584" y="38100"/>
                </a:cubicBezTo>
                <a:lnTo>
                  <a:pt x="46284" y="38100"/>
                </a:lnTo>
                <a:lnTo>
                  <a:pt x="46284" y="0"/>
                </a:lnTo>
                <a:lnTo>
                  <a:pt x="11183" y="0"/>
                </a:lnTo>
                <a:close/>
              </a:path>
            </a:pathLst>
          </a:custGeom>
          <a:solidFill>
            <a:srgbClr val="D2DE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279026" y="3099876"/>
            <a:ext cx="3276974" cy="2653224"/>
          </a:xfrm>
        </p:spPr>
        <p:txBody>
          <a:bodyPr/>
          <a:lstStyle>
            <a:lvl1pPr algn="r">
              <a:defRPr sz="4500"/>
            </a:lvl1pPr>
          </a:lstStyle>
          <a:p>
            <a:r>
              <a:rPr lang="fi-FI"/>
              <a:t>Muokkaa ots. perustyyl. napsautt.</a:t>
            </a:r>
            <a:endParaRPr lang="en-GB"/>
          </a:p>
        </p:txBody>
      </p:sp>
      <p:sp>
        <p:nvSpPr>
          <p:cNvPr id="10" name="Tekstin paikkamerkki 5">
            <a:extLst>
              <a:ext uri="{FF2B5EF4-FFF2-40B4-BE49-F238E27FC236}">
                <a16:creationId xmlns:a16="http://schemas.microsoft.com/office/drawing/2014/main" id="{5102B0FD-CC21-DD12-3F49-C5AA2C65F463}"/>
              </a:ext>
            </a:extLst>
          </p:cNvPr>
          <p:cNvSpPr>
            <a:spLocks noGrp="1"/>
          </p:cNvSpPr>
          <p:nvPr>
            <p:ph type="body" sz="quarter" idx="15"/>
          </p:nvPr>
        </p:nvSpPr>
        <p:spPr>
          <a:xfrm>
            <a:off x="7213599" y="1149350"/>
            <a:ext cx="4591051" cy="4545013"/>
          </a:xfrm>
        </p:spPr>
        <p:txBody>
          <a:bodyPr anchor="ctr" anchorCtr="0"/>
          <a:lstStyle>
            <a:lvl1pPr marL="0" indent="0">
              <a:lnSpc>
                <a:spcPts val="2600"/>
              </a:lnSpc>
              <a:spcBef>
                <a:spcPts val="0"/>
              </a:spcBef>
              <a:spcAft>
                <a:spcPts val="0"/>
              </a:spcAft>
              <a:buNone/>
              <a:defRPr/>
            </a:lvl1pPr>
            <a:lvl2pPr marL="448469" indent="0">
              <a:buNone/>
              <a:defRPr/>
            </a:lvl2pPr>
          </a:lstStyle>
          <a:p>
            <a:pPr lvl="0"/>
            <a:r>
              <a:rPr lang="fi-FI"/>
              <a:t>Muokkaa tekstin perustyylejä napsauttamalla</a:t>
            </a:r>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r>
              <a:rPr lang="fi-FI"/>
              <a:t>1.9.2023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Tilastokeskus | Katriina Tiainen ja Matti Paavonen</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29397484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sällys kuvalla">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AC049138-B11B-6F2C-C8E3-52621992CFD0}"/>
              </a:ext>
            </a:extLst>
          </p:cNvPr>
          <p:cNvSpPr>
            <a:spLocks noGrp="1"/>
          </p:cNvSpPr>
          <p:nvPr>
            <p:ph type="pic" sz="quarter" idx="13"/>
          </p:nvPr>
        </p:nvSpPr>
        <p:spPr>
          <a:xfrm>
            <a:off x="0" y="-1"/>
            <a:ext cx="5267032" cy="6858001"/>
          </a:xfrm>
          <a:custGeom>
            <a:avLst/>
            <a:gdLst>
              <a:gd name="connsiteX0" fmla="*/ 0 w 9006840"/>
              <a:gd name="connsiteY0" fmla="*/ 0 h 13715107"/>
              <a:gd name="connsiteX1" fmla="*/ 9006840 w 9006840"/>
              <a:gd name="connsiteY1" fmla="*/ 0 h 13715107"/>
              <a:gd name="connsiteX2" fmla="*/ 9006840 w 9006840"/>
              <a:gd name="connsiteY2" fmla="*/ 13715107 h 13715107"/>
              <a:gd name="connsiteX3" fmla="*/ 0 w 9006840"/>
              <a:gd name="connsiteY3" fmla="*/ 13715107 h 13715107"/>
              <a:gd name="connsiteX4" fmla="*/ 0 w 9006840"/>
              <a:gd name="connsiteY4" fmla="*/ 0 h 13715107"/>
              <a:gd name="connsiteX0" fmla="*/ 0 w 9006840"/>
              <a:gd name="connsiteY0" fmla="*/ 0 h 13716001"/>
              <a:gd name="connsiteX1" fmla="*/ 9006840 w 9006840"/>
              <a:gd name="connsiteY1" fmla="*/ 0 h 13716001"/>
              <a:gd name="connsiteX2" fmla="*/ 9006840 w 9006840"/>
              <a:gd name="connsiteY2" fmla="*/ 13715107 h 13716001"/>
              <a:gd name="connsiteX3" fmla="*/ 8485632 w 9006840"/>
              <a:gd name="connsiteY3" fmla="*/ 13716001 h 13716001"/>
              <a:gd name="connsiteX4" fmla="*/ 0 w 9006840"/>
              <a:gd name="connsiteY4" fmla="*/ 13715107 h 13716001"/>
              <a:gd name="connsiteX5" fmla="*/ 0 w 9006840"/>
              <a:gd name="connsiteY5" fmla="*/ 0 h 13716001"/>
              <a:gd name="connsiteX0" fmla="*/ 0 w 10524744"/>
              <a:gd name="connsiteY0" fmla="*/ 0 h 13716001"/>
              <a:gd name="connsiteX1" fmla="*/ 9006840 w 10524744"/>
              <a:gd name="connsiteY1" fmla="*/ 0 h 13716001"/>
              <a:gd name="connsiteX2" fmla="*/ 10524744 w 10524744"/>
              <a:gd name="connsiteY2" fmla="*/ 6847963 h 13716001"/>
              <a:gd name="connsiteX3" fmla="*/ 8485632 w 10524744"/>
              <a:gd name="connsiteY3" fmla="*/ 13716001 h 13716001"/>
              <a:gd name="connsiteX4" fmla="*/ 0 w 10524744"/>
              <a:gd name="connsiteY4" fmla="*/ 13715107 h 13716001"/>
              <a:gd name="connsiteX5" fmla="*/ 0 w 10524744"/>
              <a:gd name="connsiteY5" fmla="*/ 0 h 13716001"/>
              <a:gd name="connsiteX0" fmla="*/ 0 w 10524744"/>
              <a:gd name="connsiteY0" fmla="*/ 0 h 13716001"/>
              <a:gd name="connsiteX1" fmla="*/ 9006840 w 10524744"/>
              <a:gd name="connsiteY1" fmla="*/ 0 h 13716001"/>
              <a:gd name="connsiteX2" fmla="*/ 10524744 w 10524744"/>
              <a:gd name="connsiteY2" fmla="*/ 6820531 h 13716001"/>
              <a:gd name="connsiteX3" fmla="*/ 8485632 w 10524744"/>
              <a:gd name="connsiteY3" fmla="*/ 13716001 h 13716001"/>
              <a:gd name="connsiteX4" fmla="*/ 0 w 10524744"/>
              <a:gd name="connsiteY4" fmla="*/ 13715107 h 13716001"/>
              <a:gd name="connsiteX5" fmla="*/ 0 w 10524744"/>
              <a:gd name="connsiteY5" fmla="*/ 0 h 13716001"/>
              <a:gd name="connsiteX0" fmla="*/ 0 w 10570932"/>
              <a:gd name="connsiteY0" fmla="*/ 0 h 13716001"/>
              <a:gd name="connsiteX1" fmla="*/ 9006840 w 10570932"/>
              <a:gd name="connsiteY1" fmla="*/ 0 h 13716001"/>
              <a:gd name="connsiteX2" fmla="*/ 10524744 w 10570932"/>
              <a:gd name="connsiteY2" fmla="*/ 6820531 h 13716001"/>
              <a:gd name="connsiteX3" fmla="*/ 8485632 w 10570932"/>
              <a:gd name="connsiteY3" fmla="*/ 13716001 h 13716001"/>
              <a:gd name="connsiteX4" fmla="*/ 0 w 10570932"/>
              <a:gd name="connsiteY4" fmla="*/ 13715107 h 13716001"/>
              <a:gd name="connsiteX5" fmla="*/ 0 w 10570932"/>
              <a:gd name="connsiteY5" fmla="*/ 0 h 13716001"/>
              <a:gd name="connsiteX0" fmla="*/ 0 w 10570932"/>
              <a:gd name="connsiteY0" fmla="*/ 0 h 13716001"/>
              <a:gd name="connsiteX1" fmla="*/ 9006840 w 10570932"/>
              <a:gd name="connsiteY1" fmla="*/ 0 h 13716001"/>
              <a:gd name="connsiteX2" fmla="*/ 10524744 w 10570932"/>
              <a:gd name="connsiteY2" fmla="*/ 6820531 h 13716001"/>
              <a:gd name="connsiteX3" fmla="*/ 8485632 w 10570932"/>
              <a:gd name="connsiteY3" fmla="*/ 13716001 h 13716001"/>
              <a:gd name="connsiteX4" fmla="*/ 0 w 10570932"/>
              <a:gd name="connsiteY4" fmla="*/ 13715107 h 13716001"/>
              <a:gd name="connsiteX5" fmla="*/ 0 w 10570932"/>
              <a:gd name="connsiteY5" fmla="*/ 0 h 13716001"/>
              <a:gd name="connsiteX0" fmla="*/ 0 w 10533378"/>
              <a:gd name="connsiteY0" fmla="*/ 0 h 13716001"/>
              <a:gd name="connsiteX1" fmla="*/ 9006840 w 10533378"/>
              <a:gd name="connsiteY1" fmla="*/ 0 h 13716001"/>
              <a:gd name="connsiteX2" fmla="*/ 10524744 w 10533378"/>
              <a:gd name="connsiteY2" fmla="*/ 6820531 h 13716001"/>
              <a:gd name="connsiteX3" fmla="*/ 8485632 w 10533378"/>
              <a:gd name="connsiteY3" fmla="*/ 13716001 h 13716001"/>
              <a:gd name="connsiteX4" fmla="*/ 0 w 10533378"/>
              <a:gd name="connsiteY4" fmla="*/ 13715107 h 13716001"/>
              <a:gd name="connsiteX5" fmla="*/ 0 w 10533378"/>
              <a:gd name="connsiteY5" fmla="*/ 0 h 137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3378" h="13716001">
                <a:moveTo>
                  <a:pt x="0" y="0"/>
                </a:moveTo>
                <a:lnTo>
                  <a:pt x="9006840" y="0"/>
                </a:lnTo>
                <a:cubicBezTo>
                  <a:pt x="10038588" y="1968859"/>
                  <a:pt x="10611612" y="4534531"/>
                  <a:pt x="10524744" y="6820531"/>
                </a:cubicBezTo>
                <a:cubicBezTo>
                  <a:pt x="10437876" y="9106531"/>
                  <a:pt x="9901428" y="11487913"/>
                  <a:pt x="8485632" y="13716001"/>
                </a:cubicBezTo>
                <a:lnTo>
                  <a:pt x="0" y="13715107"/>
                </a:lnTo>
                <a:lnTo>
                  <a:pt x="0" y="0"/>
                </a:lnTo>
                <a:close/>
              </a:path>
            </a:pathLst>
          </a:custGeom>
          <a:solidFill>
            <a:schemeClr val="bg1">
              <a:lumMod val="95000"/>
            </a:schemeClr>
          </a:solidFill>
        </p:spPr>
        <p:txBody>
          <a:bodyPr anchor="ctr" anchorCtr="0"/>
          <a:lstStyle>
            <a:lvl1pPr marL="0" indent="0" algn="ctr">
              <a:buNone/>
              <a:defRPr sz="900"/>
            </a:lvl1pPr>
          </a:lstStyle>
          <a:p>
            <a:r>
              <a:rPr lang="fi-FI"/>
              <a:t>Lisää kuva napsauttamalla kuvaketta</a:t>
            </a:r>
            <a:endParaRPr lang="en-GB"/>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02027" y="1423476"/>
            <a:ext cx="5023224" cy="468824"/>
          </a:xfrm>
        </p:spPr>
        <p:txBody>
          <a:bodyPr/>
          <a:lstStyle>
            <a:lvl1pPr>
              <a:defRPr sz="2800"/>
            </a:lvl1pPr>
          </a:lstStyle>
          <a:p>
            <a:r>
              <a:rPr lang="fi-FI"/>
              <a:t>Muokkaa ots. perustyyl. napsautt.</a:t>
            </a:r>
            <a:endParaRPr lang="en-GB"/>
          </a:p>
        </p:txBody>
      </p:sp>
      <p:sp>
        <p:nvSpPr>
          <p:cNvPr id="10" name="Tekstin paikkamerkki 5">
            <a:extLst>
              <a:ext uri="{FF2B5EF4-FFF2-40B4-BE49-F238E27FC236}">
                <a16:creationId xmlns:a16="http://schemas.microsoft.com/office/drawing/2014/main" id="{5102B0FD-CC21-DD12-3F49-C5AA2C65F463}"/>
              </a:ext>
            </a:extLst>
          </p:cNvPr>
          <p:cNvSpPr>
            <a:spLocks noGrp="1"/>
          </p:cNvSpPr>
          <p:nvPr>
            <p:ph type="body" sz="quarter" idx="15"/>
          </p:nvPr>
        </p:nvSpPr>
        <p:spPr>
          <a:xfrm>
            <a:off x="6502027" y="1979613"/>
            <a:ext cx="4591051" cy="4197350"/>
          </a:xfrm>
        </p:spPr>
        <p:txBody>
          <a:bodyPr/>
          <a:lstStyle>
            <a:lvl1pPr marL="0" indent="0">
              <a:lnSpc>
                <a:spcPts val="2600"/>
              </a:lnSpc>
              <a:spcBef>
                <a:spcPts val="0"/>
              </a:spcBef>
              <a:spcAft>
                <a:spcPts val="0"/>
              </a:spcAft>
              <a:buNone/>
              <a:defRPr/>
            </a:lvl1pPr>
            <a:lvl2pPr marL="448469" indent="0">
              <a:buNone/>
              <a:defRPr/>
            </a:lvl2pPr>
          </a:lstStyle>
          <a:p>
            <a:pPr lvl="0"/>
            <a:r>
              <a:rPr lang="fi-FI"/>
              <a:t>Muokkaa tekstin perustyylejä napsauttamalla</a:t>
            </a:r>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r>
              <a:rPr lang="fi-FI"/>
              <a:t>1.9.2023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Tilastokeskus | Katriina Tiainen ja Matti Paavonen</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13105296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enkilökuva">
    <p:spTree>
      <p:nvGrpSpPr>
        <p:cNvPr id="1" name=""/>
        <p:cNvGrpSpPr/>
        <p:nvPr/>
      </p:nvGrpSpPr>
      <p:grpSpPr>
        <a:xfrm>
          <a:off x="0" y="0"/>
          <a:ext cx="0" cy="0"/>
          <a:chOff x="0" y="0"/>
          <a:chExt cx="0" cy="0"/>
        </a:xfrm>
      </p:grpSpPr>
      <p:sp>
        <p:nvSpPr>
          <p:cNvPr id="33" name="Kuvan paikkamerkki 32">
            <a:extLst>
              <a:ext uri="{FF2B5EF4-FFF2-40B4-BE49-F238E27FC236}">
                <a16:creationId xmlns:a16="http://schemas.microsoft.com/office/drawing/2014/main" id="{082D39E4-9C5E-2719-DD3B-58E67C340C8A}"/>
              </a:ext>
            </a:extLst>
          </p:cNvPr>
          <p:cNvSpPr>
            <a:spLocks noGrp="1"/>
          </p:cNvSpPr>
          <p:nvPr>
            <p:ph type="pic" sz="quarter" idx="19"/>
          </p:nvPr>
        </p:nvSpPr>
        <p:spPr>
          <a:xfrm>
            <a:off x="0" y="818388"/>
            <a:ext cx="6096000" cy="5010912"/>
          </a:xfrm>
          <a:custGeom>
            <a:avLst/>
            <a:gdLst>
              <a:gd name="connsiteX0" fmla="*/ 0 w 6096000"/>
              <a:gd name="connsiteY0" fmla="*/ 0 h 5010912"/>
              <a:gd name="connsiteX1" fmla="*/ 2505456 w 6096000"/>
              <a:gd name="connsiteY1" fmla="*/ 0 h 5010912"/>
              <a:gd name="connsiteX2" fmla="*/ 3590544 w 6096000"/>
              <a:gd name="connsiteY2" fmla="*/ 0 h 5010912"/>
              <a:gd name="connsiteX3" fmla="*/ 3727450 w 6096000"/>
              <a:gd name="connsiteY3" fmla="*/ 0 h 5010912"/>
              <a:gd name="connsiteX4" fmla="*/ 3727450 w 6096000"/>
              <a:gd name="connsiteY4" fmla="*/ 6913 h 5010912"/>
              <a:gd name="connsiteX5" fmla="*/ 3846712 w 6096000"/>
              <a:gd name="connsiteY5" fmla="*/ 12936 h 5010912"/>
              <a:gd name="connsiteX6" fmla="*/ 6096000 w 6096000"/>
              <a:gd name="connsiteY6" fmla="*/ 2505456 h 5010912"/>
              <a:gd name="connsiteX7" fmla="*/ 3846712 w 6096000"/>
              <a:gd name="connsiteY7" fmla="*/ 4997977 h 5010912"/>
              <a:gd name="connsiteX8" fmla="*/ 3727450 w 6096000"/>
              <a:gd name="connsiteY8" fmla="*/ 5003999 h 5010912"/>
              <a:gd name="connsiteX9" fmla="*/ 3727450 w 6096000"/>
              <a:gd name="connsiteY9" fmla="*/ 5010912 h 5010912"/>
              <a:gd name="connsiteX10" fmla="*/ 3590544 w 6096000"/>
              <a:gd name="connsiteY10" fmla="*/ 5010912 h 5010912"/>
              <a:gd name="connsiteX11" fmla="*/ 2505456 w 6096000"/>
              <a:gd name="connsiteY11" fmla="*/ 5010912 h 5010912"/>
              <a:gd name="connsiteX12" fmla="*/ 0 w 6096000"/>
              <a:gd name="connsiteY12" fmla="*/ 5010912 h 5010912"/>
              <a:gd name="connsiteX13" fmla="*/ 0 w 6096000"/>
              <a:gd name="connsiteY13" fmla="*/ 2505456 h 501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0" h="5010912">
                <a:moveTo>
                  <a:pt x="0" y="0"/>
                </a:moveTo>
                <a:lnTo>
                  <a:pt x="2505456" y="0"/>
                </a:lnTo>
                <a:lnTo>
                  <a:pt x="3590544" y="0"/>
                </a:lnTo>
                <a:lnTo>
                  <a:pt x="3727450" y="0"/>
                </a:lnTo>
                <a:lnTo>
                  <a:pt x="3727450" y="6913"/>
                </a:lnTo>
                <a:lnTo>
                  <a:pt x="3846712" y="12936"/>
                </a:lnTo>
                <a:cubicBezTo>
                  <a:pt x="5110104" y="141240"/>
                  <a:pt x="6096000" y="1208214"/>
                  <a:pt x="6096000" y="2505456"/>
                </a:cubicBezTo>
                <a:cubicBezTo>
                  <a:pt x="6096000" y="3802698"/>
                  <a:pt x="5110104" y="4869672"/>
                  <a:pt x="3846712" y="4997977"/>
                </a:cubicBezTo>
                <a:lnTo>
                  <a:pt x="3727450" y="5003999"/>
                </a:lnTo>
                <a:lnTo>
                  <a:pt x="3727450" y="5010912"/>
                </a:lnTo>
                <a:lnTo>
                  <a:pt x="3590544" y="5010912"/>
                </a:lnTo>
                <a:lnTo>
                  <a:pt x="2505456" y="5010912"/>
                </a:lnTo>
                <a:lnTo>
                  <a:pt x="0" y="5010912"/>
                </a:lnTo>
                <a:lnTo>
                  <a:pt x="0" y="2505456"/>
                </a:lnTo>
                <a:close/>
              </a:path>
            </a:pathLst>
          </a:custGeom>
          <a:solidFill>
            <a:schemeClr val="bg1">
              <a:lumMod val="95000"/>
            </a:schemeClr>
          </a:solidFill>
        </p:spPr>
        <p:txBody>
          <a:bodyPr wrap="square" anchor="ctr" anchorCtr="0">
            <a:noAutofit/>
          </a:bodyPr>
          <a:lstStyle>
            <a:lvl1pPr marL="0" indent="0" algn="ctr">
              <a:buNone/>
              <a:defRPr sz="900"/>
            </a:lvl1pPr>
          </a:lstStyle>
          <a:p>
            <a:r>
              <a:rPr lang="fi-FI"/>
              <a:t>Lisää kuva napsauttamalla kuvaketta</a:t>
            </a:r>
            <a:endParaRPr lang="en-GB"/>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781799" y="859447"/>
            <a:ext cx="4876801" cy="924531"/>
          </a:xfrm>
        </p:spPr>
        <p:txBody>
          <a:bodyPr anchor="b" anchorCtr="0"/>
          <a:lstStyle>
            <a:lvl1pPr>
              <a:defRPr sz="3300">
                <a:solidFill>
                  <a:srgbClr val="1A56EC"/>
                </a:solidFill>
              </a:defRPr>
            </a:lvl1pPr>
          </a:lstStyle>
          <a:p>
            <a:r>
              <a:rPr lang="fi-FI"/>
              <a:t>Muokkaa ots. perustyyl. napsautt.</a:t>
            </a:r>
            <a:endParaRPr lang="en-GB"/>
          </a:p>
        </p:txBody>
      </p:sp>
      <p:sp>
        <p:nvSpPr>
          <p:cNvPr id="3" name="Tekstin paikkamerkki 15">
            <a:extLst>
              <a:ext uri="{FF2B5EF4-FFF2-40B4-BE49-F238E27FC236}">
                <a16:creationId xmlns:a16="http://schemas.microsoft.com/office/drawing/2014/main" id="{47486789-AB91-F3FC-CDA2-C7E595FAF79A}"/>
              </a:ext>
            </a:extLst>
          </p:cNvPr>
          <p:cNvSpPr>
            <a:spLocks noGrp="1"/>
          </p:cNvSpPr>
          <p:nvPr>
            <p:ph type="body" sz="quarter" idx="24"/>
          </p:nvPr>
        </p:nvSpPr>
        <p:spPr>
          <a:xfrm>
            <a:off x="6781799" y="2006599"/>
            <a:ext cx="4876801" cy="2268000"/>
          </a:xfrm>
        </p:spPr>
        <p:txBody>
          <a:bodyPr/>
          <a:lstStyle>
            <a:lvl1pPr>
              <a:spcBef>
                <a:spcPts val="600"/>
              </a:spcBef>
              <a:defRPr/>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Tekstin paikkamerkki 13">
            <a:extLst>
              <a:ext uri="{FF2B5EF4-FFF2-40B4-BE49-F238E27FC236}">
                <a16:creationId xmlns:a16="http://schemas.microsoft.com/office/drawing/2014/main" id="{EFAF6338-6A48-86F7-B168-D87EDF7F0A0F}"/>
              </a:ext>
            </a:extLst>
          </p:cNvPr>
          <p:cNvSpPr>
            <a:spLocks noGrp="1"/>
          </p:cNvSpPr>
          <p:nvPr>
            <p:ph type="body" sz="quarter" idx="18" hasCustomPrompt="1"/>
          </p:nvPr>
        </p:nvSpPr>
        <p:spPr>
          <a:xfrm>
            <a:off x="7310904" y="4647265"/>
            <a:ext cx="3785340" cy="201519"/>
          </a:xfrm>
        </p:spPr>
        <p:txBody>
          <a:bodyPr anchor="ctr" anchorCtr="0"/>
          <a:lstStyle>
            <a:lvl1pPr marL="0" indent="0">
              <a:spcBef>
                <a:spcPts val="0"/>
              </a:spcBef>
              <a:spcAft>
                <a:spcPts val="0"/>
              </a:spcAft>
              <a:buNone/>
              <a:defRPr sz="1400">
                <a:solidFill>
                  <a:schemeClr val="tx2"/>
                </a:solidFill>
                <a:latin typeface="+mj-lt"/>
              </a:defRPr>
            </a:lvl1pPr>
          </a:lstStyle>
          <a:p>
            <a:pPr lvl="0"/>
            <a:r>
              <a:rPr lang="fi-FI"/>
              <a:t>@loremios</a:t>
            </a:r>
          </a:p>
        </p:txBody>
      </p:sp>
      <p:sp>
        <p:nvSpPr>
          <p:cNvPr id="35" name="Tekstin paikkamerkki 34">
            <a:extLst>
              <a:ext uri="{FF2B5EF4-FFF2-40B4-BE49-F238E27FC236}">
                <a16:creationId xmlns:a16="http://schemas.microsoft.com/office/drawing/2014/main" id="{46D23B04-F2CA-A91B-774E-2020FE99CE0F}"/>
              </a:ext>
              <a:ext uri="{C183D7F6-B498-43B3-948B-1728B52AA6E4}">
                <adec:decorative xmlns:adec="http://schemas.microsoft.com/office/drawing/2017/decorative" val="1"/>
              </a:ext>
            </a:extLst>
          </p:cNvPr>
          <p:cNvSpPr>
            <a:spLocks noGrp="1" noChangeAspect="1"/>
          </p:cNvSpPr>
          <p:nvPr>
            <p:ph type="body" sz="quarter" idx="20" hasCustomPrompt="1"/>
          </p:nvPr>
        </p:nvSpPr>
        <p:spPr>
          <a:xfrm>
            <a:off x="6988050" y="4666900"/>
            <a:ext cx="201240" cy="163800"/>
          </a:xfrm>
          <a:blipFill>
            <a:blip r:embed="rId2">
              <a:extLst>
                <a:ext uri="{96DAC541-7B7A-43D3-8B79-37D633B846F1}">
                  <asvg:svgBlip xmlns:asvg="http://schemas.microsoft.com/office/drawing/2016/SVG/main" r:embed="rId3"/>
                </a:ext>
              </a:extLst>
            </a:blip>
            <a:stretch>
              <a:fillRect/>
            </a:stretch>
          </a:blipFill>
        </p:spPr>
        <p:txBody>
          <a:bodyPr anchor="ctr" anchorCtr="0"/>
          <a:lstStyle>
            <a:lvl1pPr marL="0" indent="0" algn="ctr">
              <a:spcBef>
                <a:spcPts val="0"/>
              </a:spcBef>
              <a:buNone/>
              <a:defRPr sz="100"/>
            </a:lvl1pPr>
          </a:lstStyle>
          <a:p>
            <a:pPr lvl="0"/>
            <a:r>
              <a:rPr lang="fi-FI"/>
              <a:t> </a:t>
            </a:r>
          </a:p>
        </p:txBody>
      </p:sp>
      <p:sp>
        <p:nvSpPr>
          <p:cNvPr id="16" name="Tekstin paikkamerkki 13">
            <a:extLst>
              <a:ext uri="{FF2B5EF4-FFF2-40B4-BE49-F238E27FC236}">
                <a16:creationId xmlns:a16="http://schemas.microsoft.com/office/drawing/2014/main" id="{EBA29198-944C-9741-0C25-6B7FC6E05302}"/>
              </a:ext>
            </a:extLst>
          </p:cNvPr>
          <p:cNvSpPr>
            <a:spLocks noGrp="1"/>
          </p:cNvSpPr>
          <p:nvPr>
            <p:ph type="body" sz="quarter" idx="17" hasCustomPrompt="1"/>
          </p:nvPr>
        </p:nvSpPr>
        <p:spPr>
          <a:xfrm>
            <a:off x="7310904" y="4927226"/>
            <a:ext cx="3785340" cy="201519"/>
          </a:xfrm>
        </p:spPr>
        <p:txBody>
          <a:bodyPr anchor="ctr" anchorCtr="0"/>
          <a:lstStyle>
            <a:lvl1pPr marL="0" indent="0">
              <a:spcBef>
                <a:spcPts val="0"/>
              </a:spcBef>
              <a:spcAft>
                <a:spcPts val="0"/>
              </a:spcAft>
              <a:buNone/>
              <a:defRPr sz="1400">
                <a:solidFill>
                  <a:schemeClr val="tx2"/>
                </a:solidFill>
                <a:latin typeface="+mj-lt"/>
              </a:defRPr>
            </a:lvl1pPr>
          </a:lstStyle>
          <a:p>
            <a:pPr lvl="0"/>
            <a:r>
              <a:rPr lang="fi-FI"/>
              <a:t>/nimisukunimi</a:t>
            </a:r>
          </a:p>
        </p:txBody>
      </p:sp>
      <p:sp>
        <p:nvSpPr>
          <p:cNvPr id="36" name="Tekstin paikkamerkki 34">
            <a:extLst>
              <a:ext uri="{FF2B5EF4-FFF2-40B4-BE49-F238E27FC236}">
                <a16:creationId xmlns:a16="http://schemas.microsoft.com/office/drawing/2014/main" id="{D22DD950-FFBF-A925-6B3D-C0AD8CA1C2DC}"/>
              </a:ext>
              <a:ext uri="{C183D7F6-B498-43B3-948B-1728B52AA6E4}">
                <adec:decorative xmlns:adec="http://schemas.microsoft.com/office/drawing/2017/decorative" val="1"/>
              </a:ext>
            </a:extLst>
          </p:cNvPr>
          <p:cNvSpPr>
            <a:spLocks noGrp="1" noChangeAspect="1"/>
          </p:cNvSpPr>
          <p:nvPr>
            <p:ph type="body" sz="quarter" idx="21" hasCustomPrompt="1"/>
          </p:nvPr>
        </p:nvSpPr>
        <p:spPr>
          <a:xfrm>
            <a:off x="6976625" y="4942375"/>
            <a:ext cx="213408" cy="202176"/>
          </a:xfrm>
          <a:blipFill>
            <a:blip r:embed="rId4">
              <a:extLst>
                <a:ext uri="{96DAC541-7B7A-43D3-8B79-37D633B846F1}">
                  <asvg:svgBlip xmlns:asvg="http://schemas.microsoft.com/office/drawing/2016/SVG/main" r:embed="rId5"/>
                </a:ext>
              </a:extLst>
            </a:blip>
            <a:stretch>
              <a:fillRect/>
            </a:stretch>
          </a:blipFill>
        </p:spPr>
        <p:txBody>
          <a:bodyPr anchor="ctr" anchorCtr="0"/>
          <a:lstStyle>
            <a:lvl1pPr marL="0" indent="0" algn="ctr">
              <a:spcBef>
                <a:spcPts val="0"/>
              </a:spcBef>
              <a:buNone/>
              <a:defRPr sz="100"/>
            </a:lvl1pPr>
          </a:lstStyle>
          <a:p>
            <a:pPr lvl="0"/>
            <a:r>
              <a:rPr lang="fi-FI"/>
              <a:t> </a:t>
            </a:r>
          </a:p>
        </p:txBody>
      </p:sp>
      <p:sp>
        <p:nvSpPr>
          <p:cNvPr id="15" name="Tekstin paikkamerkki 13">
            <a:extLst>
              <a:ext uri="{FF2B5EF4-FFF2-40B4-BE49-F238E27FC236}">
                <a16:creationId xmlns:a16="http://schemas.microsoft.com/office/drawing/2014/main" id="{46868D14-7D02-6F27-C629-62A090487C14}"/>
              </a:ext>
            </a:extLst>
          </p:cNvPr>
          <p:cNvSpPr>
            <a:spLocks noGrp="1"/>
          </p:cNvSpPr>
          <p:nvPr>
            <p:ph type="body" sz="quarter" idx="16" hasCustomPrompt="1"/>
          </p:nvPr>
        </p:nvSpPr>
        <p:spPr>
          <a:xfrm>
            <a:off x="7310904" y="5248461"/>
            <a:ext cx="3785340" cy="201519"/>
          </a:xfrm>
        </p:spPr>
        <p:txBody>
          <a:bodyPr anchor="ctr" anchorCtr="0"/>
          <a:lstStyle>
            <a:lvl1pPr marL="0" indent="0">
              <a:spcBef>
                <a:spcPts val="0"/>
              </a:spcBef>
              <a:spcAft>
                <a:spcPts val="0"/>
              </a:spcAft>
              <a:buNone/>
              <a:defRPr sz="1400">
                <a:solidFill>
                  <a:schemeClr val="tx2"/>
                </a:solidFill>
                <a:latin typeface="+mj-lt"/>
              </a:defRPr>
            </a:lvl1pPr>
          </a:lstStyle>
          <a:p>
            <a:pPr lvl="0"/>
            <a:r>
              <a:rPr lang="fi-FI"/>
              <a:t>+358 50 5674 2922</a:t>
            </a:r>
          </a:p>
        </p:txBody>
      </p:sp>
      <p:sp>
        <p:nvSpPr>
          <p:cNvPr id="37" name="Tekstin paikkamerkki 34">
            <a:extLst>
              <a:ext uri="{FF2B5EF4-FFF2-40B4-BE49-F238E27FC236}">
                <a16:creationId xmlns:a16="http://schemas.microsoft.com/office/drawing/2014/main" id="{98F24420-9195-9F95-92A1-44FC1657A164}"/>
              </a:ext>
              <a:ext uri="{C183D7F6-B498-43B3-948B-1728B52AA6E4}">
                <adec:decorative xmlns:adec="http://schemas.microsoft.com/office/drawing/2017/decorative" val="1"/>
              </a:ext>
            </a:extLst>
          </p:cNvPr>
          <p:cNvSpPr>
            <a:spLocks noGrp="1" noChangeAspect="1"/>
          </p:cNvSpPr>
          <p:nvPr>
            <p:ph type="body" sz="quarter" idx="22" hasCustomPrompt="1"/>
          </p:nvPr>
        </p:nvSpPr>
        <p:spPr>
          <a:xfrm>
            <a:off x="6984450" y="5250025"/>
            <a:ext cx="210600" cy="205920"/>
          </a:xfrm>
          <a:blipFill>
            <a:blip r:embed="rId6">
              <a:extLst>
                <a:ext uri="{96DAC541-7B7A-43D3-8B79-37D633B846F1}">
                  <asvg:svgBlip xmlns:asvg="http://schemas.microsoft.com/office/drawing/2016/SVG/main" r:embed="rId7"/>
                </a:ext>
              </a:extLst>
            </a:blip>
            <a:stretch>
              <a:fillRect/>
            </a:stretch>
          </a:blipFill>
        </p:spPr>
        <p:txBody>
          <a:bodyPr anchor="ctr" anchorCtr="0"/>
          <a:lstStyle>
            <a:lvl1pPr marL="0" indent="0" algn="ctr">
              <a:spcBef>
                <a:spcPts val="0"/>
              </a:spcBef>
              <a:buNone/>
              <a:defRPr sz="100"/>
            </a:lvl1pPr>
          </a:lstStyle>
          <a:p>
            <a:pPr lvl="0"/>
            <a:r>
              <a:rPr lang="fi-FI"/>
              <a:t> </a:t>
            </a:r>
          </a:p>
        </p:txBody>
      </p:sp>
      <p:sp>
        <p:nvSpPr>
          <p:cNvPr id="14" name="Tekstin paikkamerkki 13">
            <a:extLst>
              <a:ext uri="{FF2B5EF4-FFF2-40B4-BE49-F238E27FC236}">
                <a16:creationId xmlns:a16="http://schemas.microsoft.com/office/drawing/2014/main" id="{AE9B1386-3A9D-A96C-1771-B354A926576F}"/>
              </a:ext>
            </a:extLst>
          </p:cNvPr>
          <p:cNvSpPr>
            <a:spLocks noGrp="1"/>
          </p:cNvSpPr>
          <p:nvPr>
            <p:ph type="body" sz="quarter" idx="15" hasCustomPrompt="1"/>
          </p:nvPr>
        </p:nvSpPr>
        <p:spPr>
          <a:xfrm>
            <a:off x="7310904" y="5549339"/>
            <a:ext cx="3785340" cy="201519"/>
          </a:xfrm>
        </p:spPr>
        <p:txBody>
          <a:bodyPr anchor="ctr" anchorCtr="0"/>
          <a:lstStyle>
            <a:lvl1pPr marL="0" indent="0">
              <a:spcBef>
                <a:spcPts val="0"/>
              </a:spcBef>
              <a:spcAft>
                <a:spcPts val="0"/>
              </a:spcAft>
              <a:buNone/>
              <a:defRPr sz="1400">
                <a:solidFill>
                  <a:schemeClr val="tx2"/>
                </a:solidFill>
                <a:latin typeface="+mj-lt"/>
              </a:defRPr>
            </a:lvl1pPr>
          </a:lstStyle>
          <a:p>
            <a:pPr lvl="0"/>
            <a:r>
              <a:rPr lang="fi-FI"/>
              <a:t>nimi.sukunimi@stat.fi</a:t>
            </a:r>
          </a:p>
        </p:txBody>
      </p:sp>
      <p:sp>
        <p:nvSpPr>
          <p:cNvPr id="38" name="Tekstin paikkamerkki 34">
            <a:extLst>
              <a:ext uri="{FF2B5EF4-FFF2-40B4-BE49-F238E27FC236}">
                <a16:creationId xmlns:a16="http://schemas.microsoft.com/office/drawing/2014/main" id="{305B493F-CDFD-C2CA-3492-BF92CAFAA861}"/>
              </a:ext>
              <a:ext uri="{C183D7F6-B498-43B3-948B-1728B52AA6E4}">
                <adec:decorative xmlns:adec="http://schemas.microsoft.com/office/drawing/2017/decorative" val="1"/>
              </a:ext>
            </a:extLst>
          </p:cNvPr>
          <p:cNvSpPr>
            <a:spLocks noGrp="1" noChangeAspect="1"/>
          </p:cNvSpPr>
          <p:nvPr>
            <p:ph type="body" sz="quarter" idx="23" hasCustomPrompt="1"/>
          </p:nvPr>
        </p:nvSpPr>
        <p:spPr>
          <a:xfrm>
            <a:off x="6993975" y="5593675"/>
            <a:ext cx="191880" cy="121680"/>
          </a:xfrm>
          <a:blipFill>
            <a:blip r:embed="rId8">
              <a:extLst>
                <a:ext uri="{96DAC541-7B7A-43D3-8B79-37D633B846F1}">
                  <asvg:svgBlip xmlns:asvg="http://schemas.microsoft.com/office/drawing/2016/SVG/main" r:embed="rId9"/>
                </a:ext>
              </a:extLst>
            </a:blip>
            <a:stretch>
              <a:fillRect/>
            </a:stretch>
          </a:blipFill>
        </p:spPr>
        <p:txBody>
          <a:bodyPr anchor="ctr" anchorCtr="0"/>
          <a:lstStyle>
            <a:lvl1pPr marL="0" indent="0" algn="ctr">
              <a:spcBef>
                <a:spcPts val="0"/>
              </a:spcBef>
              <a:buNone/>
              <a:defRPr sz="100"/>
            </a:lvl1pPr>
          </a:lstStyle>
          <a:p>
            <a:pPr lvl="0"/>
            <a:r>
              <a:rPr lang="fi-FI"/>
              <a:t> </a:t>
            </a:r>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r>
              <a:rPr lang="fi-FI"/>
              <a:t>1.9.2023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Tilastokeskus | Katriina Tiainen ja Matti Paavonen</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1016342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nkilökuva 2">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9E5FBA0D-57DF-F300-CCA9-2D9F970C4F7A}"/>
              </a:ext>
            </a:extLst>
          </p:cNvPr>
          <p:cNvSpPr>
            <a:spLocks noGrp="1"/>
          </p:cNvSpPr>
          <p:nvPr>
            <p:ph type="pic" sz="quarter" idx="13"/>
          </p:nvPr>
        </p:nvSpPr>
        <p:spPr>
          <a:xfrm>
            <a:off x="1177137" y="1472184"/>
            <a:ext cx="3928658" cy="3927800"/>
          </a:xfrm>
          <a:prstGeom prst="ellipse">
            <a:avLst/>
          </a:prstGeom>
          <a:solidFill>
            <a:schemeClr val="bg1">
              <a:lumMod val="95000"/>
            </a:schemeClr>
          </a:solidFill>
        </p:spPr>
        <p:txBody>
          <a:bodyPr anchor="ctr" anchorCtr="0"/>
          <a:lstStyle>
            <a:lvl1pPr marL="0" indent="0" algn="ctr">
              <a:buNone/>
              <a:defRPr sz="900"/>
            </a:lvl1pPr>
          </a:lstStyle>
          <a:p>
            <a:r>
              <a:rPr lang="fi-FI"/>
              <a:t>Lisää kuva napsauttamalla kuvaketta</a:t>
            </a:r>
            <a:endParaRPr lang="en-GB"/>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751577" y="859447"/>
            <a:ext cx="5907024" cy="924531"/>
          </a:xfrm>
        </p:spPr>
        <p:txBody>
          <a:bodyPr anchor="b" anchorCtr="0"/>
          <a:lstStyle>
            <a:lvl1pPr>
              <a:defRPr sz="3300">
                <a:solidFill>
                  <a:srgbClr val="1A56EC"/>
                </a:solidFill>
              </a:defRPr>
            </a:lvl1pPr>
          </a:lstStyle>
          <a:p>
            <a:r>
              <a:rPr lang="fi-FI"/>
              <a:t>Muokkaa ots. perustyyl. napsautt.</a:t>
            </a:r>
            <a:endParaRPr lang="en-GB"/>
          </a:p>
        </p:txBody>
      </p:sp>
      <p:sp>
        <p:nvSpPr>
          <p:cNvPr id="16" name="Tekstin paikkamerkki 15">
            <a:extLst>
              <a:ext uri="{FF2B5EF4-FFF2-40B4-BE49-F238E27FC236}">
                <a16:creationId xmlns:a16="http://schemas.microsoft.com/office/drawing/2014/main" id="{DA56BE34-E60F-B57D-023C-723187338B4C}"/>
              </a:ext>
            </a:extLst>
          </p:cNvPr>
          <p:cNvSpPr>
            <a:spLocks noGrp="1"/>
          </p:cNvSpPr>
          <p:nvPr>
            <p:ph type="body" sz="quarter" idx="24"/>
          </p:nvPr>
        </p:nvSpPr>
        <p:spPr>
          <a:xfrm>
            <a:off x="5751513" y="2006599"/>
            <a:ext cx="5907087" cy="2268000"/>
          </a:xfrm>
        </p:spPr>
        <p:txBody>
          <a:bodyPr/>
          <a:lstStyle>
            <a:lvl1pPr>
              <a:spcBef>
                <a:spcPts val="600"/>
              </a:spcBef>
              <a:defRPr/>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Tekstin paikkamerkki 13">
            <a:extLst>
              <a:ext uri="{FF2B5EF4-FFF2-40B4-BE49-F238E27FC236}">
                <a16:creationId xmlns:a16="http://schemas.microsoft.com/office/drawing/2014/main" id="{8A0E5896-9BA6-F076-1CFF-344374E211ED}"/>
              </a:ext>
            </a:extLst>
          </p:cNvPr>
          <p:cNvSpPr>
            <a:spLocks noGrp="1"/>
          </p:cNvSpPr>
          <p:nvPr>
            <p:ph type="body" sz="quarter" idx="18" hasCustomPrompt="1"/>
          </p:nvPr>
        </p:nvSpPr>
        <p:spPr>
          <a:xfrm>
            <a:off x="6304224" y="4647265"/>
            <a:ext cx="5354375" cy="201519"/>
          </a:xfrm>
        </p:spPr>
        <p:txBody>
          <a:bodyPr anchor="ctr" anchorCtr="0"/>
          <a:lstStyle>
            <a:lvl1pPr marL="0" indent="0">
              <a:spcBef>
                <a:spcPts val="0"/>
              </a:spcBef>
              <a:spcAft>
                <a:spcPts val="0"/>
              </a:spcAft>
              <a:buNone/>
              <a:defRPr sz="1400">
                <a:solidFill>
                  <a:schemeClr val="tx2"/>
                </a:solidFill>
                <a:latin typeface="+mj-lt"/>
              </a:defRPr>
            </a:lvl1pPr>
          </a:lstStyle>
          <a:p>
            <a:pPr lvl="0"/>
            <a:r>
              <a:rPr lang="fi-FI"/>
              <a:t>@loremios</a:t>
            </a:r>
          </a:p>
        </p:txBody>
      </p:sp>
      <p:sp>
        <p:nvSpPr>
          <p:cNvPr id="21" name="Tekstin paikkamerkki 34">
            <a:extLst>
              <a:ext uri="{FF2B5EF4-FFF2-40B4-BE49-F238E27FC236}">
                <a16:creationId xmlns:a16="http://schemas.microsoft.com/office/drawing/2014/main" id="{7A67613B-11AA-6048-FA11-6A3D5524B5C7}"/>
              </a:ext>
              <a:ext uri="{C183D7F6-B498-43B3-948B-1728B52AA6E4}">
                <adec:decorative xmlns:adec="http://schemas.microsoft.com/office/drawing/2017/decorative" val="1"/>
              </a:ext>
            </a:extLst>
          </p:cNvPr>
          <p:cNvSpPr>
            <a:spLocks noGrp="1" noChangeAspect="1"/>
          </p:cNvSpPr>
          <p:nvPr>
            <p:ph type="body" sz="quarter" idx="20" hasCustomPrompt="1"/>
          </p:nvPr>
        </p:nvSpPr>
        <p:spPr>
          <a:xfrm>
            <a:off x="5981371" y="4666900"/>
            <a:ext cx="201240" cy="163800"/>
          </a:xfrm>
          <a:blipFill>
            <a:blip r:embed="rId2">
              <a:extLst>
                <a:ext uri="{96DAC541-7B7A-43D3-8B79-37D633B846F1}">
                  <asvg:svgBlip xmlns:asvg="http://schemas.microsoft.com/office/drawing/2016/SVG/main" r:embed="rId3"/>
                </a:ext>
              </a:extLst>
            </a:blip>
            <a:stretch>
              <a:fillRect/>
            </a:stretch>
          </a:blipFill>
        </p:spPr>
        <p:txBody>
          <a:bodyPr anchor="ctr" anchorCtr="0"/>
          <a:lstStyle>
            <a:lvl1pPr marL="0" indent="0" algn="ctr">
              <a:spcBef>
                <a:spcPts val="0"/>
              </a:spcBef>
              <a:buNone/>
              <a:defRPr sz="100"/>
            </a:lvl1pPr>
          </a:lstStyle>
          <a:p>
            <a:pPr lvl="0"/>
            <a:r>
              <a:rPr lang="fi-FI"/>
              <a:t> </a:t>
            </a:r>
          </a:p>
        </p:txBody>
      </p:sp>
      <p:sp>
        <p:nvSpPr>
          <p:cNvPr id="22" name="Tekstin paikkamerkki 13">
            <a:extLst>
              <a:ext uri="{FF2B5EF4-FFF2-40B4-BE49-F238E27FC236}">
                <a16:creationId xmlns:a16="http://schemas.microsoft.com/office/drawing/2014/main" id="{976AFB1D-9214-2D66-2C14-E43049E1B17A}"/>
              </a:ext>
            </a:extLst>
          </p:cNvPr>
          <p:cNvSpPr>
            <a:spLocks noGrp="1"/>
          </p:cNvSpPr>
          <p:nvPr>
            <p:ph type="body" sz="quarter" idx="17" hasCustomPrompt="1"/>
          </p:nvPr>
        </p:nvSpPr>
        <p:spPr>
          <a:xfrm>
            <a:off x="6304224" y="4927226"/>
            <a:ext cx="5354375" cy="201519"/>
          </a:xfrm>
        </p:spPr>
        <p:txBody>
          <a:bodyPr anchor="ctr" anchorCtr="0"/>
          <a:lstStyle>
            <a:lvl1pPr marL="0" indent="0">
              <a:spcBef>
                <a:spcPts val="0"/>
              </a:spcBef>
              <a:spcAft>
                <a:spcPts val="0"/>
              </a:spcAft>
              <a:buNone/>
              <a:defRPr sz="1400">
                <a:solidFill>
                  <a:schemeClr val="tx2"/>
                </a:solidFill>
                <a:latin typeface="+mj-lt"/>
              </a:defRPr>
            </a:lvl1pPr>
          </a:lstStyle>
          <a:p>
            <a:pPr lvl="0"/>
            <a:r>
              <a:rPr lang="fi-FI"/>
              <a:t>/nimisukunimi</a:t>
            </a:r>
          </a:p>
        </p:txBody>
      </p:sp>
      <p:sp>
        <p:nvSpPr>
          <p:cNvPr id="23" name="Tekstin paikkamerkki 34">
            <a:extLst>
              <a:ext uri="{FF2B5EF4-FFF2-40B4-BE49-F238E27FC236}">
                <a16:creationId xmlns:a16="http://schemas.microsoft.com/office/drawing/2014/main" id="{0704A686-9BF9-4169-1522-6CAF5C818DF2}"/>
              </a:ext>
              <a:ext uri="{C183D7F6-B498-43B3-948B-1728B52AA6E4}">
                <adec:decorative xmlns:adec="http://schemas.microsoft.com/office/drawing/2017/decorative" val="1"/>
              </a:ext>
            </a:extLst>
          </p:cNvPr>
          <p:cNvSpPr>
            <a:spLocks noGrp="1" noChangeAspect="1"/>
          </p:cNvSpPr>
          <p:nvPr>
            <p:ph type="body" sz="quarter" idx="21" hasCustomPrompt="1"/>
          </p:nvPr>
        </p:nvSpPr>
        <p:spPr>
          <a:xfrm>
            <a:off x="5969946" y="4942375"/>
            <a:ext cx="213408" cy="202176"/>
          </a:xfrm>
          <a:blipFill>
            <a:blip r:embed="rId4">
              <a:extLst>
                <a:ext uri="{96DAC541-7B7A-43D3-8B79-37D633B846F1}">
                  <asvg:svgBlip xmlns:asvg="http://schemas.microsoft.com/office/drawing/2016/SVG/main" r:embed="rId5"/>
                </a:ext>
              </a:extLst>
            </a:blip>
            <a:stretch>
              <a:fillRect/>
            </a:stretch>
          </a:blipFill>
        </p:spPr>
        <p:txBody>
          <a:bodyPr anchor="ctr" anchorCtr="0"/>
          <a:lstStyle>
            <a:lvl1pPr marL="0" indent="0" algn="ctr">
              <a:spcBef>
                <a:spcPts val="0"/>
              </a:spcBef>
              <a:buNone/>
              <a:defRPr sz="100"/>
            </a:lvl1pPr>
          </a:lstStyle>
          <a:p>
            <a:pPr lvl="0"/>
            <a:r>
              <a:rPr lang="fi-FI"/>
              <a:t> </a:t>
            </a:r>
          </a:p>
        </p:txBody>
      </p:sp>
      <p:sp>
        <p:nvSpPr>
          <p:cNvPr id="24" name="Tekstin paikkamerkki 13">
            <a:extLst>
              <a:ext uri="{FF2B5EF4-FFF2-40B4-BE49-F238E27FC236}">
                <a16:creationId xmlns:a16="http://schemas.microsoft.com/office/drawing/2014/main" id="{BA2CBCE5-C885-31C6-1C88-B98B7AD71342}"/>
              </a:ext>
            </a:extLst>
          </p:cNvPr>
          <p:cNvSpPr>
            <a:spLocks noGrp="1"/>
          </p:cNvSpPr>
          <p:nvPr>
            <p:ph type="body" sz="quarter" idx="16" hasCustomPrompt="1"/>
          </p:nvPr>
        </p:nvSpPr>
        <p:spPr>
          <a:xfrm>
            <a:off x="6304224" y="5248461"/>
            <a:ext cx="5354375" cy="201519"/>
          </a:xfrm>
        </p:spPr>
        <p:txBody>
          <a:bodyPr anchor="ctr" anchorCtr="0"/>
          <a:lstStyle>
            <a:lvl1pPr marL="0" indent="0">
              <a:spcBef>
                <a:spcPts val="0"/>
              </a:spcBef>
              <a:spcAft>
                <a:spcPts val="0"/>
              </a:spcAft>
              <a:buNone/>
              <a:defRPr sz="1400">
                <a:solidFill>
                  <a:schemeClr val="tx2"/>
                </a:solidFill>
                <a:latin typeface="+mj-lt"/>
              </a:defRPr>
            </a:lvl1pPr>
          </a:lstStyle>
          <a:p>
            <a:pPr lvl="0"/>
            <a:r>
              <a:rPr lang="fi-FI"/>
              <a:t>+358 50 5674 2922</a:t>
            </a:r>
          </a:p>
        </p:txBody>
      </p:sp>
      <p:sp>
        <p:nvSpPr>
          <p:cNvPr id="25" name="Tekstin paikkamerkki 34">
            <a:extLst>
              <a:ext uri="{FF2B5EF4-FFF2-40B4-BE49-F238E27FC236}">
                <a16:creationId xmlns:a16="http://schemas.microsoft.com/office/drawing/2014/main" id="{20879A1C-BFAC-B851-34B5-054E52B34D2C}"/>
              </a:ext>
              <a:ext uri="{C183D7F6-B498-43B3-948B-1728B52AA6E4}">
                <adec:decorative xmlns:adec="http://schemas.microsoft.com/office/drawing/2017/decorative" val="1"/>
              </a:ext>
            </a:extLst>
          </p:cNvPr>
          <p:cNvSpPr>
            <a:spLocks noGrp="1" noChangeAspect="1"/>
          </p:cNvSpPr>
          <p:nvPr>
            <p:ph type="body" sz="quarter" idx="22" hasCustomPrompt="1"/>
          </p:nvPr>
        </p:nvSpPr>
        <p:spPr>
          <a:xfrm>
            <a:off x="5977771" y="5250025"/>
            <a:ext cx="210600" cy="205920"/>
          </a:xfrm>
          <a:blipFill>
            <a:blip r:embed="rId6">
              <a:extLst>
                <a:ext uri="{96DAC541-7B7A-43D3-8B79-37D633B846F1}">
                  <asvg:svgBlip xmlns:asvg="http://schemas.microsoft.com/office/drawing/2016/SVG/main" r:embed="rId7"/>
                </a:ext>
              </a:extLst>
            </a:blip>
            <a:stretch>
              <a:fillRect/>
            </a:stretch>
          </a:blipFill>
        </p:spPr>
        <p:txBody>
          <a:bodyPr anchor="ctr" anchorCtr="0"/>
          <a:lstStyle>
            <a:lvl1pPr marL="0" indent="0" algn="ctr">
              <a:spcBef>
                <a:spcPts val="0"/>
              </a:spcBef>
              <a:buNone/>
              <a:defRPr sz="100"/>
            </a:lvl1pPr>
          </a:lstStyle>
          <a:p>
            <a:pPr lvl="0"/>
            <a:r>
              <a:rPr lang="fi-FI"/>
              <a:t> </a:t>
            </a:r>
          </a:p>
        </p:txBody>
      </p:sp>
      <p:sp>
        <p:nvSpPr>
          <p:cNvPr id="26" name="Tekstin paikkamerkki 13">
            <a:extLst>
              <a:ext uri="{FF2B5EF4-FFF2-40B4-BE49-F238E27FC236}">
                <a16:creationId xmlns:a16="http://schemas.microsoft.com/office/drawing/2014/main" id="{057FA66E-1FB2-7502-18E9-12E17EEDE34A}"/>
              </a:ext>
            </a:extLst>
          </p:cNvPr>
          <p:cNvSpPr>
            <a:spLocks noGrp="1"/>
          </p:cNvSpPr>
          <p:nvPr>
            <p:ph type="body" sz="quarter" idx="15" hasCustomPrompt="1"/>
          </p:nvPr>
        </p:nvSpPr>
        <p:spPr>
          <a:xfrm>
            <a:off x="6304224" y="5549339"/>
            <a:ext cx="5354375" cy="201519"/>
          </a:xfrm>
        </p:spPr>
        <p:txBody>
          <a:bodyPr anchor="ctr" anchorCtr="0"/>
          <a:lstStyle>
            <a:lvl1pPr marL="0" indent="0">
              <a:spcBef>
                <a:spcPts val="0"/>
              </a:spcBef>
              <a:spcAft>
                <a:spcPts val="0"/>
              </a:spcAft>
              <a:buNone/>
              <a:defRPr sz="1400">
                <a:solidFill>
                  <a:schemeClr val="tx2"/>
                </a:solidFill>
                <a:latin typeface="+mj-lt"/>
              </a:defRPr>
            </a:lvl1pPr>
          </a:lstStyle>
          <a:p>
            <a:pPr lvl="0"/>
            <a:r>
              <a:rPr lang="fi-FI"/>
              <a:t>nimi.sukunimi@stat.fi</a:t>
            </a:r>
          </a:p>
        </p:txBody>
      </p:sp>
      <p:sp>
        <p:nvSpPr>
          <p:cNvPr id="27" name="Tekstin paikkamerkki 34">
            <a:extLst>
              <a:ext uri="{FF2B5EF4-FFF2-40B4-BE49-F238E27FC236}">
                <a16:creationId xmlns:a16="http://schemas.microsoft.com/office/drawing/2014/main" id="{53AB116C-AB80-5FC5-E9DC-4B1A60B27109}"/>
              </a:ext>
              <a:ext uri="{C183D7F6-B498-43B3-948B-1728B52AA6E4}">
                <adec:decorative xmlns:adec="http://schemas.microsoft.com/office/drawing/2017/decorative" val="1"/>
              </a:ext>
            </a:extLst>
          </p:cNvPr>
          <p:cNvSpPr>
            <a:spLocks noGrp="1" noChangeAspect="1"/>
          </p:cNvSpPr>
          <p:nvPr>
            <p:ph type="body" sz="quarter" idx="23" hasCustomPrompt="1"/>
          </p:nvPr>
        </p:nvSpPr>
        <p:spPr>
          <a:xfrm>
            <a:off x="5987296" y="5593675"/>
            <a:ext cx="191880" cy="121680"/>
          </a:xfrm>
          <a:blipFill>
            <a:blip r:embed="rId8">
              <a:extLst>
                <a:ext uri="{96DAC541-7B7A-43D3-8B79-37D633B846F1}">
                  <asvg:svgBlip xmlns:asvg="http://schemas.microsoft.com/office/drawing/2016/SVG/main" r:embed="rId9"/>
                </a:ext>
              </a:extLst>
            </a:blip>
            <a:stretch>
              <a:fillRect/>
            </a:stretch>
          </a:blipFill>
        </p:spPr>
        <p:txBody>
          <a:bodyPr anchor="ctr" anchorCtr="0"/>
          <a:lstStyle>
            <a:lvl1pPr marL="0" indent="0" algn="ctr">
              <a:spcBef>
                <a:spcPts val="0"/>
              </a:spcBef>
              <a:buNone/>
              <a:defRPr sz="100"/>
            </a:lvl1pPr>
          </a:lstStyle>
          <a:p>
            <a:pPr lvl="0"/>
            <a:r>
              <a:rPr lang="fi-FI"/>
              <a:t> </a:t>
            </a:r>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r>
              <a:rPr lang="fi-FI"/>
              <a:t>1.9.2023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Tilastokeskus | Katriina Tiainen ja Matti Paavonen</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35509237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aavio">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CA6467EF-1B29-133C-1983-3A9E217BBCFD}"/>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3778" y="1458384"/>
            <a:ext cx="11049719" cy="388831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0" name="Tekstin paikkamerkki 12">
            <a:extLst>
              <a:ext uri="{FF2B5EF4-FFF2-40B4-BE49-F238E27FC236}">
                <a16:creationId xmlns:a16="http://schemas.microsoft.com/office/drawing/2014/main" id="{8CF9885B-096B-CF9E-1680-BAFC640569B8}"/>
              </a:ext>
            </a:extLst>
          </p:cNvPr>
          <p:cNvSpPr>
            <a:spLocks noGrp="1"/>
          </p:cNvSpPr>
          <p:nvPr>
            <p:ph type="body" sz="quarter" idx="19"/>
          </p:nvPr>
        </p:nvSpPr>
        <p:spPr>
          <a:xfrm>
            <a:off x="2917825" y="5477933"/>
            <a:ext cx="6365875" cy="630767"/>
          </a:xfrm>
        </p:spPr>
        <p:txBody>
          <a:bodyPr/>
          <a:lstStyle>
            <a:lvl1pPr marL="0" indent="0">
              <a:spcBef>
                <a:spcPts val="0"/>
              </a:spcBef>
              <a:spcAft>
                <a:spcPts val="0"/>
              </a:spcAft>
              <a:buNone/>
              <a:defRPr sz="1600"/>
            </a:lvl1pPr>
            <a:lvl2pPr marL="448469" indent="0">
              <a:buNone/>
              <a:defRPr/>
            </a:lvl2pPr>
          </a:lstStyle>
          <a:p>
            <a:pPr lvl="0"/>
            <a:r>
              <a:rPr lang="fi-FI"/>
              <a:t>Muokkaa tekstin perustyylejä napsauttamalla</a:t>
            </a:r>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r>
              <a:rPr lang="fi-FI"/>
              <a:t>1.9.2023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Tilastokeskus | Katriina Tiainen ja Matti Paavonen</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1043419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C5C059-84FD-9771-7962-31C2868C50EE}"/>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4CB99AB1-0EA0-295A-FCD8-8BD582B1215C}"/>
              </a:ext>
            </a:extLst>
          </p:cNvPr>
          <p:cNvSpPr>
            <a:spLocks noGrp="1"/>
          </p:cNvSpPr>
          <p:nvPr>
            <p:ph type="dt" sz="half" idx="10"/>
          </p:nvPr>
        </p:nvSpPr>
        <p:spPr/>
        <p:txBody>
          <a:bodyPr/>
          <a:lstStyle/>
          <a:p>
            <a:fld id="{C6569E37-994F-4808-BCE4-6E573C731BA1}" type="datetimeFigureOut">
              <a:rPr lang="fi-FI" smtClean="0"/>
              <a:t>7.9.2023</a:t>
            </a:fld>
            <a:endParaRPr lang="fi-FI"/>
          </a:p>
        </p:txBody>
      </p:sp>
      <p:sp>
        <p:nvSpPr>
          <p:cNvPr id="4" name="Alatunnisteen paikkamerkki 3">
            <a:extLst>
              <a:ext uri="{FF2B5EF4-FFF2-40B4-BE49-F238E27FC236}">
                <a16:creationId xmlns:a16="http://schemas.microsoft.com/office/drawing/2014/main" id="{D5D7330A-5130-54AA-0E58-22915DFE1047}"/>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A3F2EE32-E6BD-2653-4468-66EAAC4AD449}"/>
              </a:ext>
            </a:extLst>
          </p:cNvPr>
          <p:cNvSpPr>
            <a:spLocks noGrp="1"/>
          </p:cNvSpPr>
          <p:nvPr>
            <p:ph type="sldNum" sz="quarter" idx="12"/>
          </p:nvPr>
        </p:nvSpPr>
        <p:spPr/>
        <p:txBody>
          <a:bodyPr/>
          <a:lstStyle/>
          <a:p>
            <a:fld id="{E5A177EA-E9AB-4E8A-9CAE-C5AF431C1462}" type="slidenum">
              <a:rPr lang="fi-FI" smtClean="0"/>
              <a:t>‹#›</a:t>
            </a:fld>
            <a:endParaRPr lang="fi-FI"/>
          </a:p>
        </p:txBody>
      </p:sp>
    </p:spTree>
    <p:extLst>
      <p:ext uri="{BB962C8B-B14F-4D97-AF65-F5344CB8AC3E}">
        <p14:creationId xmlns:p14="http://schemas.microsoft.com/office/powerpoint/2010/main" val="3236109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aavio 2">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CA6467EF-1B29-133C-1983-3A9E217BBCFD}"/>
              </a:ext>
            </a:extLst>
          </p:cNvPr>
          <p:cNvSpPr>
            <a:spLocks noGrp="1"/>
          </p:cNvSpPr>
          <p:nvPr>
            <p:ph type="title"/>
          </p:nvPr>
        </p:nvSpPr>
        <p:spPr>
          <a:xfrm>
            <a:off x="573778" y="507044"/>
            <a:ext cx="11049719" cy="1170000"/>
          </a:xfrm>
        </p:spPr>
        <p:txBody>
          <a:bodyPr/>
          <a:lstStyle/>
          <a:p>
            <a:r>
              <a:rPr lang="fi-FI"/>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3779" y="1820333"/>
            <a:ext cx="5196254" cy="310726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5" name="Content Placeholder 2">
            <a:extLst>
              <a:ext uri="{FF2B5EF4-FFF2-40B4-BE49-F238E27FC236}">
                <a16:creationId xmlns:a16="http://schemas.microsoft.com/office/drawing/2014/main" id="{75D3E540-B153-4BC6-0843-6E727285C6F1}"/>
              </a:ext>
            </a:extLst>
          </p:cNvPr>
          <p:cNvSpPr>
            <a:spLocks noGrp="1"/>
          </p:cNvSpPr>
          <p:nvPr>
            <p:ph idx="20"/>
          </p:nvPr>
        </p:nvSpPr>
        <p:spPr>
          <a:xfrm>
            <a:off x="6466579" y="1820333"/>
            <a:ext cx="5196254" cy="310726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0" name="Tekstin paikkamerkki 12">
            <a:extLst>
              <a:ext uri="{FF2B5EF4-FFF2-40B4-BE49-F238E27FC236}">
                <a16:creationId xmlns:a16="http://schemas.microsoft.com/office/drawing/2014/main" id="{8CF9885B-096B-CF9E-1680-BAFC640569B8}"/>
              </a:ext>
            </a:extLst>
          </p:cNvPr>
          <p:cNvSpPr>
            <a:spLocks noGrp="1"/>
          </p:cNvSpPr>
          <p:nvPr>
            <p:ph type="body" sz="quarter" idx="19"/>
          </p:nvPr>
        </p:nvSpPr>
        <p:spPr>
          <a:xfrm>
            <a:off x="843492" y="5139266"/>
            <a:ext cx="4625975" cy="630767"/>
          </a:xfrm>
        </p:spPr>
        <p:txBody>
          <a:bodyPr/>
          <a:lstStyle>
            <a:lvl1pPr marL="0" indent="0">
              <a:spcBef>
                <a:spcPts val="0"/>
              </a:spcBef>
              <a:spcAft>
                <a:spcPts val="0"/>
              </a:spcAft>
              <a:buNone/>
              <a:defRPr sz="1600"/>
            </a:lvl1pPr>
            <a:lvl2pPr marL="448469" indent="0">
              <a:buNone/>
              <a:defRPr/>
            </a:lvl2pPr>
          </a:lstStyle>
          <a:p>
            <a:pPr lvl="0"/>
            <a:r>
              <a:rPr lang="fi-FI"/>
              <a:t>Muokkaa tekstin perustyylejä napsauttamalla</a:t>
            </a:r>
          </a:p>
        </p:txBody>
      </p:sp>
      <p:sp>
        <p:nvSpPr>
          <p:cNvPr id="11" name="Tekstin paikkamerkki 12">
            <a:extLst>
              <a:ext uri="{FF2B5EF4-FFF2-40B4-BE49-F238E27FC236}">
                <a16:creationId xmlns:a16="http://schemas.microsoft.com/office/drawing/2014/main" id="{C0EEE041-9400-242E-A384-09A04C1BB464}"/>
              </a:ext>
            </a:extLst>
          </p:cNvPr>
          <p:cNvSpPr>
            <a:spLocks noGrp="1"/>
          </p:cNvSpPr>
          <p:nvPr>
            <p:ph type="body" sz="quarter" idx="21"/>
          </p:nvPr>
        </p:nvSpPr>
        <p:spPr>
          <a:xfrm>
            <a:off x="6736292" y="5139266"/>
            <a:ext cx="4625975" cy="630767"/>
          </a:xfrm>
        </p:spPr>
        <p:txBody>
          <a:bodyPr/>
          <a:lstStyle>
            <a:lvl1pPr marL="0" indent="0">
              <a:spcBef>
                <a:spcPts val="0"/>
              </a:spcBef>
              <a:spcAft>
                <a:spcPts val="0"/>
              </a:spcAft>
              <a:buNone/>
              <a:defRPr sz="1600"/>
            </a:lvl1pPr>
            <a:lvl2pPr marL="448469" indent="0">
              <a:buNone/>
              <a:defRPr/>
            </a:lvl2pPr>
          </a:lstStyle>
          <a:p>
            <a:pPr lvl="0"/>
            <a:r>
              <a:rPr lang="fi-FI"/>
              <a:t>Muokkaa tekstin perustyylejä napsauttamalla</a:t>
            </a:r>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r>
              <a:rPr lang="fi-FI"/>
              <a:t>1.9.2023</a:t>
            </a:r>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Tilastokeskus | Katriina Tiainen ja Matti Paavonen</a:t>
            </a:r>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41814015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aavio 3">
    <p:spTree>
      <p:nvGrpSpPr>
        <p:cNvPr id="1" name=""/>
        <p:cNvGrpSpPr/>
        <p:nvPr/>
      </p:nvGrpSpPr>
      <p:grpSpPr>
        <a:xfrm>
          <a:off x="0" y="0"/>
          <a:ext cx="0" cy="0"/>
          <a:chOff x="0" y="0"/>
          <a:chExt cx="0" cy="0"/>
        </a:xfrm>
      </p:grpSpPr>
      <p:sp>
        <p:nvSpPr>
          <p:cNvPr id="17" name="Suorakulmio 16">
            <a:extLst>
              <a:ext uri="{FF2B5EF4-FFF2-40B4-BE49-F238E27FC236}">
                <a16:creationId xmlns:a16="http://schemas.microsoft.com/office/drawing/2014/main" id="{F7EC6362-9992-E872-2656-9C708166ED69}"/>
              </a:ext>
              <a:ext uri="{C183D7F6-B498-43B3-948B-1728B52AA6E4}">
                <adec:decorative xmlns:adec="http://schemas.microsoft.com/office/drawing/2017/decorative" val="1"/>
              </a:ext>
            </a:extLst>
          </p:cNvPr>
          <p:cNvSpPr/>
          <p:nvPr userDrawn="1"/>
        </p:nvSpPr>
        <p:spPr>
          <a:xfrm>
            <a:off x="0" y="0"/>
            <a:ext cx="3804407" cy="6858000"/>
          </a:xfrm>
          <a:prstGeom prst="rect">
            <a:avLst/>
          </a:prstGeom>
          <a:solidFill>
            <a:srgbClr val="F4E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73778" y="611908"/>
            <a:ext cx="2991543" cy="914888"/>
          </a:xfrm>
        </p:spPr>
        <p:txBody>
          <a:bodyPr/>
          <a:lstStyle>
            <a:lvl1pPr>
              <a:defRPr sz="2800"/>
            </a:lvl1pPr>
          </a:lstStyle>
          <a:p>
            <a:r>
              <a:rPr lang="fi-FI"/>
              <a:t>Muokkaa ots. perustyyl. napsautt.</a:t>
            </a:r>
            <a:endParaRPr lang="en-GB"/>
          </a:p>
        </p:txBody>
      </p:sp>
      <p:sp>
        <p:nvSpPr>
          <p:cNvPr id="11" name="Tekstin paikkamerkki 10">
            <a:extLst>
              <a:ext uri="{FF2B5EF4-FFF2-40B4-BE49-F238E27FC236}">
                <a16:creationId xmlns:a16="http://schemas.microsoft.com/office/drawing/2014/main" id="{9067C2B2-AD41-367C-1EF3-A0E1E00E9D2B}"/>
              </a:ext>
            </a:extLst>
          </p:cNvPr>
          <p:cNvSpPr>
            <a:spLocks noGrp="1"/>
          </p:cNvSpPr>
          <p:nvPr>
            <p:ph type="body" sz="quarter" idx="18"/>
          </p:nvPr>
        </p:nvSpPr>
        <p:spPr>
          <a:xfrm>
            <a:off x="573088" y="1581325"/>
            <a:ext cx="2991543" cy="4600400"/>
          </a:xfrm>
        </p:spPr>
        <p:txBody>
          <a:bodyPr/>
          <a:lstStyle>
            <a:lvl1pPr>
              <a:lnSpc>
                <a:spcPct val="114000"/>
              </a:lnSpc>
              <a:defRPr/>
            </a:lvl1pPr>
            <a:lvl2pPr marL="448469" indent="0">
              <a:buNone/>
              <a:defRPr/>
            </a:lvl2pPr>
          </a:lstStyle>
          <a:p>
            <a:pPr lvl="0"/>
            <a:r>
              <a:rPr lang="fi-FI"/>
              <a:t>Muokkaa tekstin perustyylejä napsauttamalla</a:t>
            </a:r>
          </a:p>
        </p:txBody>
      </p:sp>
      <p:sp>
        <p:nvSpPr>
          <p:cNvPr id="13" name="Tekstin paikkamerkki 12">
            <a:extLst>
              <a:ext uri="{FF2B5EF4-FFF2-40B4-BE49-F238E27FC236}">
                <a16:creationId xmlns:a16="http://schemas.microsoft.com/office/drawing/2014/main" id="{98B237F6-D3B6-B33E-3E80-8B1CE4B6630F}"/>
              </a:ext>
            </a:extLst>
          </p:cNvPr>
          <p:cNvSpPr>
            <a:spLocks noGrp="1"/>
          </p:cNvSpPr>
          <p:nvPr>
            <p:ph type="body" sz="quarter" idx="19"/>
          </p:nvPr>
        </p:nvSpPr>
        <p:spPr>
          <a:xfrm>
            <a:off x="4886325" y="5207000"/>
            <a:ext cx="3149600" cy="974725"/>
          </a:xfrm>
        </p:spPr>
        <p:txBody>
          <a:bodyPr/>
          <a:lstStyle>
            <a:lvl1pPr marL="0" indent="0">
              <a:spcBef>
                <a:spcPts val="0"/>
              </a:spcBef>
              <a:spcAft>
                <a:spcPts val="0"/>
              </a:spcAft>
              <a:buNone/>
              <a:defRPr sz="1600"/>
            </a:lvl1pPr>
            <a:lvl2pPr marL="448469" indent="0">
              <a:buNone/>
              <a:defRPr/>
            </a:lvl2pPr>
          </a:lstStyle>
          <a:p>
            <a:pPr lvl="0"/>
            <a:r>
              <a:rPr lang="fi-FI"/>
              <a:t>Muokkaa tekstin perustyylejä napsauttamalla</a:t>
            </a:r>
          </a:p>
        </p:txBody>
      </p:sp>
      <p:sp>
        <p:nvSpPr>
          <p:cNvPr id="14" name="Tekstin paikkamerkki 12">
            <a:extLst>
              <a:ext uri="{FF2B5EF4-FFF2-40B4-BE49-F238E27FC236}">
                <a16:creationId xmlns:a16="http://schemas.microsoft.com/office/drawing/2014/main" id="{FB165736-2207-2631-7C23-F112282E17C0}"/>
              </a:ext>
            </a:extLst>
          </p:cNvPr>
          <p:cNvSpPr>
            <a:spLocks noGrp="1"/>
          </p:cNvSpPr>
          <p:nvPr>
            <p:ph type="body" sz="quarter" idx="20"/>
          </p:nvPr>
        </p:nvSpPr>
        <p:spPr>
          <a:xfrm>
            <a:off x="8246116" y="5207000"/>
            <a:ext cx="3149600" cy="974725"/>
          </a:xfrm>
        </p:spPr>
        <p:txBody>
          <a:bodyPr/>
          <a:lstStyle>
            <a:lvl1pPr marL="0" indent="0">
              <a:spcBef>
                <a:spcPts val="0"/>
              </a:spcBef>
              <a:spcAft>
                <a:spcPts val="0"/>
              </a:spcAft>
              <a:buNone/>
              <a:defRPr sz="1600"/>
            </a:lvl1pPr>
            <a:lvl2pPr marL="448469" indent="0">
              <a:buNone/>
              <a:defRPr/>
            </a:lvl2pPr>
          </a:lstStyle>
          <a:p>
            <a:pPr lvl="0"/>
            <a:r>
              <a:rPr lang="fi-FI"/>
              <a:t>Muokkaa tekstin perustyylejä napsauttamalla</a:t>
            </a:r>
          </a:p>
        </p:txBody>
      </p:sp>
      <p:sp>
        <p:nvSpPr>
          <p:cNvPr id="16" name="Sisällön paikkamerkki 15">
            <a:extLst>
              <a:ext uri="{FF2B5EF4-FFF2-40B4-BE49-F238E27FC236}">
                <a16:creationId xmlns:a16="http://schemas.microsoft.com/office/drawing/2014/main" id="{E6829046-1695-A5A2-2DE4-9FBB4919F3A1}"/>
              </a:ext>
            </a:extLst>
          </p:cNvPr>
          <p:cNvSpPr>
            <a:spLocks noGrp="1"/>
          </p:cNvSpPr>
          <p:nvPr>
            <p:ph sz="quarter" idx="21"/>
          </p:nvPr>
        </p:nvSpPr>
        <p:spPr>
          <a:xfrm>
            <a:off x="4219575" y="611188"/>
            <a:ext cx="7542213" cy="436403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4" name="Freeform 10">
            <a:extLst>
              <a:ext uri="{FF2B5EF4-FFF2-40B4-BE49-F238E27FC236}">
                <a16:creationId xmlns:a16="http://schemas.microsoft.com/office/drawing/2014/main" id="{CB917B2B-FF51-5DDC-05FB-C169A34F2849}"/>
              </a:ext>
              <a:ext uri="{C183D7F6-B498-43B3-948B-1728B52AA6E4}">
                <adec:decorative xmlns:adec="http://schemas.microsoft.com/office/drawing/2017/decorative" val="1"/>
              </a:ext>
            </a:extLst>
          </p:cNvPr>
          <p:cNvSpPr>
            <a:spLocks/>
          </p:cNvSpPr>
          <p:nvPr userDrawn="1"/>
        </p:nvSpPr>
        <p:spPr bwMode="auto">
          <a:xfrm>
            <a:off x="573919" y="6525466"/>
            <a:ext cx="132565" cy="46038"/>
          </a:xfrm>
          <a:custGeom>
            <a:avLst/>
            <a:gdLst>
              <a:gd name="T0" fmla="*/ 605 w 739"/>
              <a:gd name="T1" fmla="*/ 0 h 252"/>
              <a:gd name="T2" fmla="*/ 138 w 739"/>
              <a:gd name="T3" fmla="*/ 0 h 252"/>
              <a:gd name="T4" fmla="*/ 9 w 739"/>
              <a:gd name="T5" fmla="*/ 111 h 252"/>
              <a:gd name="T6" fmla="*/ 134 w 739"/>
              <a:gd name="T7" fmla="*/ 252 h 252"/>
              <a:gd name="T8" fmla="*/ 601 w 739"/>
              <a:gd name="T9" fmla="*/ 252 h 252"/>
              <a:gd name="T10" fmla="*/ 730 w 739"/>
              <a:gd name="T11" fmla="*/ 141 h 252"/>
              <a:gd name="T12" fmla="*/ 605 w 739"/>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739" h="252">
                <a:moveTo>
                  <a:pt x="605" y="0"/>
                </a:moveTo>
                <a:lnTo>
                  <a:pt x="138" y="0"/>
                </a:lnTo>
                <a:cubicBezTo>
                  <a:pt x="73" y="0"/>
                  <a:pt x="16" y="47"/>
                  <a:pt x="9" y="111"/>
                </a:cubicBezTo>
                <a:cubicBezTo>
                  <a:pt x="0" y="187"/>
                  <a:pt x="60" y="252"/>
                  <a:pt x="134" y="252"/>
                </a:cubicBezTo>
                <a:lnTo>
                  <a:pt x="601" y="252"/>
                </a:lnTo>
                <a:cubicBezTo>
                  <a:pt x="666" y="252"/>
                  <a:pt x="723" y="205"/>
                  <a:pt x="730" y="141"/>
                </a:cubicBezTo>
                <a:cubicBezTo>
                  <a:pt x="739" y="65"/>
                  <a:pt x="679" y="0"/>
                  <a:pt x="605" y="0"/>
                </a:cubicBezTo>
                <a:close/>
              </a:path>
            </a:pathLst>
          </a:custGeom>
          <a:solidFill>
            <a:srgbClr val="1A56EC"/>
          </a:solidFill>
          <a:ln>
            <a:noFill/>
          </a:ln>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8" name="Date Placeholder 7">
            <a:extLst>
              <a:ext uri="{FF2B5EF4-FFF2-40B4-BE49-F238E27FC236}">
                <a16:creationId xmlns:a16="http://schemas.microsoft.com/office/drawing/2014/main" id="{F663B313-AEF2-4DAF-B694-6807ECE88337}"/>
              </a:ext>
            </a:extLst>
          </p:cNvPr>
          <p:cNvSpPr>
            <a:spLocks noGrp="1"/>
          </p:cNvSpPr>
          <p:nvPr>
            <p:ph type="dt" sz="half" idx="15"/>
          </p:nvPr>
        </p:nvSpPr>
        <p:spPr/>
        <p:txBody>
          <a:bodyPr/>
          <a:lstStyle/>
          <a:p>
            <a:r>
              <a:rPr lang="fi-FI"/>
              <a:t>1.9.2023</a:t>
            </a:r>
          </a:p>
        </p:txBody>
      </p:sp>
      <p:sp>
        <p:nvSpPr>
          <p:cNvPr id="9" name="Footer Placeholder 8">
            <a:extLst>
              <a:ext uri="{FF2B5EF4-FFF2-40B4-BE49-F238E27FC236}">
                <a16:creationId xmlns:a16="http://schemas.microsoft.com/office/drawing/2014/main" id="{952E532A-E658-4132-885B-3E3069352104}"/>
              </a:ext>
            </a:extLst>
          </p:cNvPr>
          <p:cNvSpPr>
            <a:spLocks noGrp="1"/>
          </p:cNvSpPr>
          <p:nvPr>
            <p:ph type="ftr" sz="quarter" idx="16"/>
          </p:nvPr>
        </p:nvSpPr>
        <p:spPr/>
        <p:txBody>
          <a:bodyPr/>
          <a:lstStyle/>
          <a:p>
            <a:r>
              <a:rPr lang="fi-FI"/>
              <a:t>Tilastokeskus | Katriina Tiainen ja Matti Paavonen</a:t>
            </a:r>
          </a:p>
        </p:txBody>
      </p:sp>
      <p:sp>
        <p:nvSpPr>
          <p:cNvPr id="10" name="Slide Number Placeholder 9">
            <a:extLst>
              <a:ext uri="{FF2B5EF4-FFF2-40B4-BE49-F238E27FC236}">
                <a16:creationId xmlns:a16="http://schemas.microsoft.com/office/drawing/2014/main" id="{3308A7A2-9B6B-4C01-8A53-3BAE37D71083}"/>
              </a:ext>
            </a:extLst>
          </p:cNvPr>
          <p:cNvSpPr>
            <a:spLocks noGrp="1"/>
          </p:cNvSpPr>
          <p:nvPr>
            <p:ph type="sldNum" sz="quarter" idx="17"/>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21837586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aavio 4">
    <p:spTree>
      <p:nvGrpSpPr>
        <p:cNvPr id="1" name=""/>
        <p:cNvGrpSpPr/>
        <p:nvPr/>
      </p:nvGrpSpPr>
      <p:grpSpPr>
        <a:xfrm>
          <a:off x="0" y="0"/>
          <a:ext cx="0" cy="0"/>
          <a:chOff x="0" y="0"/>
          <a:chExt cx="0" cy="0"/>
        </a:xfrm>
      </p:grpSpPr>
      <p:sp>
        <p:nvSpPr>
          <p:cNvPr id="17" name="Suorakulmio 16">
            <a:extLst>
              <a:ext uri="{FF2B5EF4-FFF2-40B4-BE49-F238E27FC236}">
                <a16:creationId xmlns:a16="http://schemas.microsoft.com/office/drawing/2014/main" id="{F7EC6362-9992-E872-2656-9C708166ED69}"/>
              </a:ext>
              <a:ext uri="{C183D7F6-B498-43B3-948B-1728B52AA6E4}">
                <adec:decorative xmlns:adec="http://schemas.microsoft.com/office/drawing/2017/decorative" val="1"/>
              </a:ext>
            </a:extLst>
          </p:cNvPr>
          <p:cNvSpPr/>
          <p:nvPr userDrawn="1"/>
        </p:nvSpPr>
        <p:spPr>
          <a:xfrm>
            <a:off x="0" y="0"/>
            <a:ext cx="3804407" cy="6858000"/>
          </a:xfrm>
          <a:prstGeom prst="rect">
            <a:avLst/>
          </a:prstGeom>
          <a:solidFill>
            <a:srgbClr val="E7E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kstin paikkamerkki 10">
            <a:extLst>
              <a:ext uri="{FF2B5EF4-FFF2-40B4-BE49-F238E27FC236}">
                <a16:creationId xmlns:a16="http://schemas.microsoft.com/office/drawing/2014/main" id="{9067C2B2-AD41-367C-1EF3-A0E1E00E9D2B}"/>
              </a:ext>
            </a:extLst>
          </p:cNvPr>
          <p:cNvSpPr>
            <a:spLocks noGrp="1"/>
          </p:cNvSpPr>
          <p:nvPr>
            <p:ph type="body" sz="quarter" idx="18"/>
          </p:nvPr>
        </p:nvSpPr>
        <p:spPr>
          <a:xfrm>
            <a:off x="573088" y="1581325"/>
            <a:ext cx="2991543" cy="4600400"/>
          </a:xfrm>
        </p:spPr>
        <p:txBody>
          <a:bodyPr/>
          <a:lstStyle>
            <a:lvl1pPr>
              <a:lnSpc>
                <a:spcPct val="114000"/>
              </a:lnSpc>
              <a:defRPr/>
            </a:lvl1pPr>
            <a:lvl2pPr marL="448469" indent="0">
              <a:buNone/>
              <a:defRPr/>
            </a:lvl2pPr>
          </a:lstStyle>
          <a:p>
            <a:pPr lvl="0"/>
            <a:r>
              <a:rPr lang="fi-FI"/>
              <a:t>Muokkaa tekstin perustyylejä napsauttamalla</a:t>
            </a:r>
          </a:p>
        </p:txBody>
      </p:sp>
      <p:sp>
        <p:nvSpPr>
          <p:cNvPr id="16" name="Sisällön paikkamerkki 15">
            <a:extLst>
              <a:ext uri="{FF2B5EF4-FFF2-40B4-BE49-F238E27FC236}">
                <a16:creationId xmlns:a16="http://schemas.microsoft.com/office/drawing/2014/main" id="{E6829046-1695-A5A2-2DE4-9FBB4919F3A1}"/>
              </a:ext>
            </a:extLst>
          </p:cNvPr>
          <p:cNvSpPr>
            <a:spLocks noGrp="1"/>
          </p:cNvSpPr>
          <p:nvPr>
            <p:ph sz="quarter" idx="21"/>
          </p:nvPr>
        </p:nvSpPr>
        <p:spPr>
          <a:xfrm>
            <a:off x="4706408" y="674689"/>
            <a:ext cx="3489325" cy="25892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Sisällön paikkamerkki 15">
            <a:extLst>
              <a:ext uri="{FF2B5EF4-FFF2-40B4-BE49-F238E27FC236}">
                <a16:creationId xmlns:a16="http://schemas.microsoft.com/office/drawing/2014/main" id="{648336A5-BA9B-8D21-4679-31471331F505}"/>
              </a:ext>
            </a:extLst>
          </p:cNvPr>
          <p:cNvSpPr>
            <a:spLocks noGrp="1"/>
          </p:cNvSpPr>
          <p:nvPr>
            <p:ph sz="quarter" idx="23"/>
          </p:nvPr>
        </p:nvSpPr>
        <p:spPr>
          <a:xfrm>
            <a:off x="8385175" y="674689"/>
            <a:ext cx="3489325" cy="25892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 name="Sisällön paikkamerkki 15">
            <a:extLst>
              <a:ext uri="{FF2B5EF4-FFF2-40B4-BE49-F238E27FC236}">
                <a16:creationId xmlns:a16="http://schemas.microsoft.com/office/drawing/2014/main" id="{1AF6DA0F-FAF4-104A-F048-DBCA0BEEC22F}"/>
              </a:ext>
            </a:extLst>
          </p:cNvPr>
          <p:cNvSpPr>
            <a:spLocks noGrp="1"/>
          </p:cNvSpPr>
          <p:nvPr>
            <p:ph sz="quarter" idx="22"/>
          </p:nvPr>
        </p:nvSpPr>
        <p:spPr>
          <a:xfrm>
            <a:off x="4706408" y="3659189"/>
            <a:ext cx="3489325" cy="25892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15">
            <a:extLst>
              <a:ext uri="{FF2B5EF4-FFF2-40B4-BE49-F238E27FC236}">
                <a16:creationId xmlns:a16="http://schemas.microsoft.com/office/drawing/2014/main" id="{04A6D62A-CD1E-A7BA-C62E-26AC6D905D67}"/>
              </a:ext>
            </a:extLst>
          </p:cNvPr>
          <p:cNvSpPr>
            <a:spLocks noGrp="1"/>
          </p:cNvSpPr>
          <p:nvPr>
            <p:ph sz="quarter" idx="24"/>
          </p:nvPr>
        </p:nvSpPr>
        <p:spPr>
          <a:xfrm>
            <a:off x="8385175" y="3659189"/>
            <a:ext cx="3489325" cy="25892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73778" y="611908"/>
            <a:ext cx="2991543" cy="914888"/>
          </a:xfrm>
        </p:spPr>
        <p:txBody>
          <a:bodyPr/>
          <a:lstStyle>
            <a:lvl1pPr>
              <a:defRPr sz="2800"/>
            </a:lvl1pPr>
          </a:lstStyle>
          <a:p>
            <a:r>
              <a:rPr lang="fi-FI"/>
              <a:t>Muokkaa ots. perustyyl. napsautt.</a:t>
            </a:r>
            <a:endParaRPr lang="en-GB"/>
          </a:p>
        </p:txBody>
      </p:sp>
      <p:sp>
        <p:nvSpPr>
          <p:cNvPr id="24" name="Freeform 10">
            <a:extLst>
              <a:ext uri="{FF2B5EF4-FFF2-40B4-BE49-F238E27FC236}">
                <a16:creationId xmlns:a16="http://schemas.microsoft.com/office/drawing/2014/main" id="{CB917B2B-FF51-5DDC-05FB-C169A34F2849}"/>
              </a:ext>
              <a:ext uri="{C183D7F6-B498-43B3-948B-1728B52AA6E4}">
                <adec:decorative xmlns:adec="http://schemas.microsoft.com/office/drawing/2017/decorative" val="1"/>
              </a:ext>
            </a:extLst>
          </p:cNvPr>
          <p:cNvSpPr>
            <a:spLocks/>
          </p:cNvSpPr>
          <p:nvPr userDrawn="1"/>
        </p:nvSpPr>
        <p:spPr bwMode="auto">
          <a:xfrm>
            <a:off x="573919" y="6525466"/>
            <a:ext cx="132565" cy="46038"/>
          </a:xfrm>
          <a:custGeom>
            <a:avLst/>
            <a:gdLst>
              <a:gd name="T0" fmla="*/ 605 w 739"/>
              <a:gd name="T1" fmla="*/ 0 h 252"/>
              <a:gd name="T2" fmla="*/ 138 w 739"/>
              <a:gd name="T3" fmla="*/ 0 h 252"/>
              <a:gd name="T4" fmla="*/ 9 w 739"/>
              <a:gd name="T5" fmla="*/ 111 h 252"/>
              <a:gd name="T6" fmla="*/ 134 w 739"/>
              <a:gd name="T7" fmla="*/ 252 h 252"/>
              <a:gd name="T8" fmla="*/ 601 w 739"/>
              <a:gd name="T9" fmla="*/ 252 h 252"/>
              <a:gd name="T10" fmla="*/ 730 w 739"/>
              <a:gd name="T11" fmla="*/ 141 h 252"/>
              <a:gd name="T12" fmla="*/ 605 w 739"/>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739" h="252">
                <a:moveTo>
                  <a:pt x="605" y="0"/>
                </a:moveTo>
                <a:lnTo>
                  <a:pt x="138" y="0"/>
                </a:lnTo>
                <a:cubicBezTo>
                  <a:pt x="73" y="0"/>
                  <a:pt x="16" y="47"/>
                  <a:pt x="9" y="111"/>
                </a:cubicBezTo>
                <a:cubicBezTo>
                  <a:pt x="0" y="187"/>
                  <a:pt x="60" y="252"/>
                  <a:pt x="134" y="252"/>
                </a:cubicBezTo>
                <a:lnTo>
                  <a:pt x="601" y="252"/>
                </a:lnTo>
                <a:cubicBezTo>
                  <a:pt x="666" y="252"/>
                  <a:pt x="723" y="205"/>
                  <a:pt x="730" y="141"/>
                </a:cubicBezTo>
                <a:cubicBezTo>
                  <a:pt x="739" y="65"/>
                  <a:pt x="679" y="0"/>
                  <a:pt x="605" y="0"/>
                </a:cubicBezTo>
                <a:close/>
              </a:path>
            </a:pathLst>
          </a:custGeom>
          <a:solidFill>
            <a:srgbClr val="1A56EC"/>
          </a:solidFill>
          <a:ln>
            <a:noFill/>
          </a:ln>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8" name="Date Placeholder 7">
            <a:extLst>
              <a:ext uri="{FF2B5EF4-FFF2-40B4-BE49-F238E27FC236}">
                <a16:creationId xmlns:a16="http://schemas.microsoft.com/office/drawing/2014/main" id="{F663B313-AEF2-4DAF-B694-6807ECE88337}"/>
              </a:ext>
            </a:extLst>
          </p:cNvPr>
          <p:cNvSpPr>
            <a:spLocks noGrp="1"/>
          </p:cNvSpPr>
          <p:nvPr>
            <p:ph type="dt" sz="half" idx="15"/>
          </p:nvPr>
        </p:nvSpPr>
        <p:spPr/>
        <p:txBody>
          <a:bodyPr/>
          <a:lstStyle/>
          <a:p>
            <a:r>
              <a:rPr lang="fi-FI"/>
              <a:t>1.9.2023</a:t>
            </a:r>
          </a:p>
        </p:txBody>
      </p:sp>
      <p:sp>
        <p:nvSpPr>
          <p:cNvPr id="9" name="Footer Placeholder 8">
            <a:extLst>
              <a:ext uri="{FF2B5EF4-FFF2-40B4-BE49-F238E27FC236}">
                <a16:creationId xmlns:a16="http://schemas.microsoft.com/office/drawing/2014/main" id="{952E532A-E658-4132-885B-3E3069352104}"/>
              </a:ext>
            </a:extLst>
          </p:cNvPr>
          <p:cNvSpPr>
            <a:spLocks noGrp="1"/>
          </p:cNvSpPr>
          <p:nvPr>
            <p:ph type="ftr" sz="quarter" idx="16"/>
          </p:nvPr>
        </p:nvSpPr>
        <p:spPr/>
        <p:txBody>
          <a:bodyPr/>
          <a:lstStyle/>
          <a:p>
            <a:r>
              <a:rPr lang="fi-FI"/>
              <a:t>Tilastokeskus | Katriina Tiainen ja Matti Paavonen</a:t>
            </a:r>
          </a:p>
        </p:txBody>
      </p:sp>
      <p:sp>
        <p:nvSpPr>
          <p:cNvPr id="10" name="Slide Number Placeholder 9">
            <a:extLst>
              <a:ext uri="{FF2B5EF4-FFF2-40B4-BE49-F238E27FC236}">
                <a16:creationId xmlns:a16="http://schemas.microsoft.com/office/drawing/2014/main" id="{3308A7A2-9B6B-4C01-8A53-3BAE37D71083}"/>
              </a:ext>
            </a:extLst>
          </p:cNvPr>
          <p:cNvSpPr>
            <a:spLocks noGrp="1"/>
          </p:cNvSpPr>
          <p:nvPr>
            <p:ph type="sldNum" sz="quarter" idx="17"/>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29266076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ikajana">
    <p:bg>
      <p:bgPr>
        <a:solidFill>
          <a:srgbClr val="EDE2DE"/>
        </a:solidFill>
        <a:effectLst/>
      </p:bgPr>
    </p:bg>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8A0AD0B-E706-4AA6-FECB-129410F418BE}"/>
              </a:ext>
            </a:extLst>
          </p:cNvPr>
          <p:cNvSpPr>
            <a:spLocks noGrp="1"/>
          </p:cNvSpPr>
          <p:nvPr>
            <p:ph type="title"/>
          </p:nvPr>
        </p:nvSpPr>
        <p:spPr/>
        <p:txBody>
          <a:bodyPr/>
          <a:lstStyle/>
          <a:p>
            <a:r>
              <a:rPr lang="fi-FI"/>
              <a:t>Muokkaa ots. perustyyl. napsautt.</a:t>
            </a:r>
          </a:p>
        </p:txBody>
      </p:sp>
      <p:sp>
        <p:nvSpPr>
          <p:cNvPr id="8" name="Tekstin paikkamerkki 7">
            <a:extLst>
              <a:ext uri="{FF2B5EF4-FFF2-40B4-BE49-F238E27FC236}">
                <a16:creationId xmlns:a16="http://schemas.microsoft.com/office/drawing/2014/main" id="{8AE7C600-4FE6-5B3C-706A-99A6367FBC04}"/>
              </a:ext>
            </a:extLst>
          </p:cNvPr>
          <p:cNvSpPr>
            <a:spLocks noGrp="1"/>
          </p:cNvSpPr>
          <p:nvPr>
            <p:ph type="body" sz="quarter" idx="10" hasCustomPrompt="1"/>
          </p:nvPr>
        </p:nvSpPr>
        <p:spPr>
          <a:xfrm>
            <a:off x="1110231" y="2249938"/>
            <a:ext cx="1188000" cy="1188000"/>
          </a:xfrm>
          <a:prstGeom prst="ellipse">
            <a:avLst/>
          </a:prstGeom>
          <a:solidFill>
            <a:srgbClr val="1A56EC"/>
          </a:solidFill>
          <a:ln>
            <a:noFill/>
          </a:ln>
        </p:spPr>
        <p:txBody>
          <a:bodyPr anchor="ctr" anchorCtr="0"/>
          <a:lstStyle>
            <a:lvl1pPr marL="0" indent="0" algn="ctr">
              <a:buNone/>
              <a:defRPr sz="3300">
                <a:solidFill>
                  <a:schemeClr val="bg1"/>
                </a:solidFill>
              </a:defRPr>
            </a:lvl1pPr>
          </a:lstStyle>
          <a:p>
            <a:pPr lvl="0"/>
            <a:r>
              <a:rPr lang="fi-FI"/>
              <a:t>X</a:t>
            </a:r>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847521" y="3803242"/>
            <a:ext cx="2151543" cy="685800"/>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2" name="Text Placeholder 2">
            <a:extLst>
              <a:ext uri="{FF2B5EF4-FFF2-40B4-BE49-F238E27FC236}">
                <a16:creationId xmlns:a16="http://schemas.microsoft.com/office/drawing/2014/main" id="{A2B4DB01-6464-EE94-58F4-EA3ABDF2E4C3}"/>
              </a:ext>
            </a:extLst>
          </p:cNvPr>
          <p:cNvSpPr>
            <a:spLocks noGrp="1"/>
          </p:cNvSpPr>
          <p:nvPr>
            <p:ph type="body" idx="11"/>
          </p:nvPr>
        </p:nvSpPr>
        <p:spPr>
          <a:xfrm>
            <a:off x="847521" y="4608588"/>
            <a:ext cx="2151543" cy="1439745"/>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4" name="Tekstin paikkamerkki 7">
            <a:extLst>
              <a:ext uri="{FF2B5EF4-FFF2-40B4-BE49-F238E27FC236}">
                <a16:creationId xmlns:a16="http://schemas.microsoft.com/office/drawing/2014/main" id="{F5358190-9B39-6810-C754-159AC71FB7CD}"/>
              </a:ext>
            </a:extLst>
          </p:cNvPr>
          <p:cNvSpPr>
            <a:spLocks noGrp="1"/>
          </p:cNvSpPr>
          <p:nvPr>
            <p:ph type="body" sz="quarter" idx="13" hasCustomPrompt="1"/>
          </p:nvPr>
        </p:nvSpPr>
        <p:spPr>
          <a:xfrm>
            <a:off x="3798903" y="2249938"/>
            <a:ext cx="1188000" cy="1188000"/>
          </a:xfrm>
          <a:prstGeom prst="ellipse">
            <a:avLst/>
          </a:prstGeom>
          <a:solidFill>
            <a:srgbClr val="1A56EC"/>
          </a:solidFill>
          <a:ln>
            <a:noFill/>
          </a:ln>
        </p:spPr>
        <p:txBody>
          <a:bodyPr anchor="ctr" anchorCtr="0"/>
          <a:lstStyle>
            <a:lvl1pPr marL="0" indent="0" algn="ctr">
              <a:buNone/>
              <a:defRPr sz="3300">
                <a:solidFill>
                  <a:schemeClr val="bg1"/>
                </a:solidFill>
              </a:defRPr>
            </a:lvl1pPr>
          </a:lstStyle>
          <a:p>
            <a:pPr lvl="0"/>
            <a:r>
              <a:rPr lang="fi-FI"/>
              <a:t>X</a:t>
            </a:r>
          </a:p>
        </p:txBody>
      </p:sp>
      <p:sp>
        <p:nvSpPr>
          <p:cNvPr id="13" name="Text Placeholder 2">
            <a:extLst>
              <a:ext uri="{FF2B5EF4-FFF2-40B4-BE49-F238E27FC236}">
                <a16:creationId xmlns:a16="http://schemas.microsoft.com/office/drawing/2014/main" id="{E0A57E29-344C-190E-D663-512258306F4F}"/>
              </a:ext>
            </a:extLst>
          </p:cNvPr>
          <p:cNvSpPr>
            <a:spLocks noGrp="1"/>
          </p:cNvSpPr>
          <p:nvPr>
            <p:ph type="body" idx="12"/>
          </p:nvPr>
        </p:nvSpPr>
        <p:spPr>
          <a:xfrm>
            <a:off x="3536193" y="3803242"/>
            <a:ext cx="2151543" cy="685800"/>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5" name="Text Placeholder 2">
            <a:extLst>
              <a:ext uri="{FF2B5EF4-FFF2-40B4-BE49-F238E27FC236}">
                <a16:creationId xmlns:a16="http://schemas.microsoft.com/office/drawing/2014/main" id="{C82AF5F5-408A-B2D5-B078-C45C0345294D}"/>
              </a:ext>
            </a:extLst>
          </p:cNvPr>
          <p:cNvSpPr>
            <a:spLocks noGrp="1"/>
          </p:cNvSpPr>
          <p:nvPr>
            <p:ph type="body" idx="14"/>
          </p:nvPr>
        </p:nvSpPr>
        <p:spPr>
          <a:xfrm>
            <a:off x="3536193" y="4608588"/>
            <a:ext cx="2151543" cy="1439745"/>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7" name="Tekstin paikkamerkki 7">
            <a:extLst>
              <a:ext uri="{FF2B5EF4-FFF2-40B4-BE49-F238E27FC236}">
                <a16:creationId xmlns:a16="http://schemas.microsoft.com/office/drawing/2014/main" id="{8B4E38A0-822B-195C-A9E6-548F731F2D4A}"/>
              </a:ext>
            </a:extLst>
          </p:cNvPr>
          <p:cNvSpPr>
            <a:spLocks noGrp="1"/>
          </p:cNvSpPr>
          <p:nvPr>
            <p:ph type="body" sz="quarter" idx="16" hasCustomPrompt="1"/>
          </p:nvPr>
        </p:nvSpPr>
        <p:spPr>
          <a:xfrm>
            <a:off x="6491770" y="2249938"/>
            <a:ext cx="1188000" cy="1188000"/>
          </a:xfrm>
          <a:prstGeom prst="ellipse">
            <a:avLst/>
          </a:prstGeom>
          <a:solidFill>
            <a:srgbClr val="1A56EC"/>
          </a:solidFill>
          <a:ln>
            <a:noFill/>
          </a:ln>
        </p:spPr>
        <p:txBody>
          <a:bodyPr anchor="ctr" anchorCtr="0"/>
          <a:lstStyle>
            <a:lvl1pPr marL="0" indent="0" algn="ctr">
              <a:buNone/>
              <a:defRPr sz="3300">
                <a:solidFill>
                  <a:schemeClr val="bg1"/>
                </a:solidFill>
              </a:defRPr>
            </a:lvl1pPr>
          </a:lstStyle>
          <a:p>
            <a:pPr lvl="0"/>
            <a:r>
              <a:rPr lang="fi-FI"/>
              <a:t>X</a:t>
            </a:r>
          </a:p>
        </p:txBody>
      </p:sp>
      <p:sp>
        <p:nvSpPr>
          <p:cNvPr id="16" name="Text Placeholder 2">
            <a:extLst>
              <a:ext uri="{FF2B5EF4-FFF2-40B4-BE49-F238E27FC236}">
                <a16:creationId xmlns:a16="http://schemas.microsoft.com/office/drawing/2014/main" id="{D42AE90A-901B-63C9-C814-F2924987000C}"/>
              </a:ext>
            </a:extLst>
          </p:cNvPr>
          <p:cNvSpPr>
            <a:spLocks noGrp="1"/>
          </p:cNvSpPr>
          <p:nvPr>
            <p:ph type="body" idx="15"/>
          </p:nvPr>
        </p:nvSpPr>
        <p:spPr>
          <a:xfrm>
            <a:off x="6229060" y="3803242"/>
            <a:ext cx="2151543" cy="685800"/>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8" name="Text Placeholder 2">
            <a:extLst>
              <a:ext uri="{FF2B5EF4-FFF2-40B4-BE49-F238E27FC236}">
                <a16:creationId xmlns:a16="http://schemas.microsoft.com/office/drawing/2014/main" id="{7A654347-5A94-BCDA-8E25-82051D3BCF9F}"/>
              </a:ext>
            </a:extLst>
          </p:cNvPr>
          <p:cNvSpPr>
            <a:spLocks noGrp="1"/>
          </p:cNvSpPr>
          <p:nvPr>
            <p:ph type="body" idx="17"/>
          </p:nvPr>
        </p:nvSpPr>
        <p:spPr>
          <a:xfrm>
            <a:off x="6229060" y="4608588"/>
            <a:ext cx="2151543" cy="1439745"/>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20" name="Tekstin paikkamerkki 7">
            <a:extLst>
              <a:ext uri="{FF2B5EF4-FFF2-40B4-BE49-F238E27FC236}">
                <a16:creationId xmlns:a16="http://schemas.microsoft.com/office/drawing/2014/main" id="{D77A3C32-6B4A-2156-04C1-DF4396B81893}"/>
              </a:ext>
            </a:extLst>
          </p:cNvPr>
          <p:cNvSpPr>
            <a:spLocks noGrp="1"/>
          </p:cNvSpPr>
          <p:nvPr>
            <p:ph type="body" sz="quarter" idx="19" hasCustomPrompt="1"/>
          </p:nvPr>
        </p:nvSpPr>
        <p:spPr>
          <a:xfrm>
            <a:off x="9184636" y="2249938"/>
            <a:ext cx="1188000" cy="1188000"/>
          </a:xfrm>
          <a:prstGeom prst="ellipse">
            <a:avLst/>
          </a:prstGeom>
          <a:solidFill>
            <a:srgbClr val="1A56EC"/>
          </a:solidFill>
          <a:ln>
            <a:noFill/>
          </a:ln>
        </p:spPr>
        <p:txBody>
          <a:bodyPr anchor="ctr" anchorCtr="0"/>
          <a:lstStyle>
            <a:lvl1pPr marL="0" indent="0" algn="ctr">
              <a:buNone/>
              <a:defRPr sz="3300">
                <a:solidFill>
                  <a:schemeClr val="bg1"/>
                </a:solidFill>
              </a:defRPr>
            </a:lvl1pPr>
          </a:lstStyle>
          <a:p>
            <a:pPr lvl="0"/>
            <a:r>
              <a:rPr lang="fi-FI"/>
              <a:t>X</a:t>
            </a:r>
          </a:p>
        </p:txBody>
      </p:sp>
      <p:sp>
        <p:nvSpPr>
          <p:cNvPr id="19" name="Text Placeholder 2">
            <a:extLst>
              <a:ext uri="{FF2B5EF4-FFF2-40B4-BE49-F238E27FC236}">
                <a16:creationId xmlns:a16="http://schemas.microsoft.com/office/drawing/2014/main" id="{92031195-2FCE-E5CC-958D-DED41BA796A7}"/>
              </a:ext>
            </a:extLst>
          </p:cNvPr>
          <p:cNvSpPr>
            <a:spLocks noGrp="1"/>
          </p:cNvSpPr>
          <p:nvPr>
            <p:ph type="body" idx="18"/>
          </p:nvPr>
        </p:nvSpPr>
        <p:spPr>
          <a:xfrm>
            <a:off x="8921926" y="3803242"/>
            <a:ext cx="2151543" cy="685800"/>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21" name="Text Placeholder 2">
            <a:extLst>
              <a:ext uri="{FF2B5EF4-FFF2-40B4-BE49-F238E27FC236}">
                <a16:creationId xmlns:a16="http://schemas.microsoft.com/office/drawing/2014/main" id="{7CB7C240-E497-E2EF-1954-B1D4F15F1EA1}"/>
              </a:ext>
            </a:extLst>
          </p:cNvPr>
          <p:cNvSpPr>
            <a:spLocks noGrp="1"/>
          </p:cNvSpPr>
          <p:nvPr>
            <p:ph type="body" idx="20"/>
          </p:nvPr>
        </p:nvSpPr>
        <p:spPr>
          <a:xfrm>
            <a:off x="8921926" y="4608588"/>
            <a:ext cx="2151543" cy="1439745"/>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2" name="Päivämäärän paikkamerkki 1">
            <a:extLst>
              <a:ext uri="{FF2B5EF4-FFF2-40B4-BE49-F238E27FC236}">
                <a16:creationId xmlns:a16="http://schemas.microsoft.com/office/drawing/2014/main" id="{5FD8E403-DE97-544D-A951-5EDE0B07865E}"/>
              </a:ext>
            </a:extLst>
          </p:cNvPr>
          <p:cNvSpPr>
            <a:spLocks noGrp="1"/>
          </p:cNvSpPr>
          <p:nvPr>
            <p:ph type="dt" sz="half" idx="21"/>
          </p:nvPr>
        </p:nvSpPr>
        <p:spPr/>
        <p:txBody>
          <a:bodyPr/>
          <a:lstStyle/>
          <a:p>
            <a:r>
              <a:rPr lang="fi-FI"/>
              <a:t>1.9.2023</a:t>
            </a:r>
          </a:p>
        </p:txBody>
      </p:sp>
      <p:sp>
        <p:nvSpPr>
          <p:cNvPr id="5" name="Alatunnisteen paikkamerkki 4">
            <a:extLst>
              <a:ext uri="{FF2B5EF4-FFF2-40B4-BE49-F238E27FC236}">
                <a16:creationId xmlns:a16="http://schemas.microsoft.com/office/drawing/2014/main" id="{4C43D003-B7CC-7B41-D047-7FAC410A2E95}"/>
              </a:ext>
            </a:extLst>
          </p:cNvPr>
          <p:cNvSpPr>
            <a:spLocks noGrp="1"/>
          </p:cNvSpPr>
          <p:nvPr>
            <p:ph type="ftr" sz="quarter" idx="22"/>
          </p:nvPr>
        </p:nvSpPr>
        <p:spPr/>
        <p:txBody>
          <a:bodyPr/>
          <a:lstStyle/>
          <a:p>
            <a:r>
              <a:rPr lang="fi-FI"/>
              <a:t>Tilastokeskus | Katriina Tiainen ja Matti Paavonen</a:t>
            </a:r>
          </a:p>
        </p:txBody>
      </p:sp>
      <p:sp>
        <p:nvSpPr>
          <p:cNvPr id="7" name="Dian numeron paikkamerkki 6">
            <a:extLst>
              <a:ext uri="{FF2B5EF4-FFF2-40B4-BE49-F238E27FC236}">
                <a16:creationId xmlns:a16="http://schemas.microsoft.com/office/drawing/2014/main" id="{CB28FFFD-6FE6-0620-E6B3-E5EA434FB8E1}"/>
              </a:ext>
            </a:extLst>
          </p:cNvPr>
          <p:cNvSpPr>
            <a:spLocks noGrp="1"/>
          </p:cNvSpPr>
          <p:nvPr>
            <p:ph type="sldNum" sz="quarter" idx="23"/>
          </p:nvPr>
        </p:nvSpPr>
        <p:spPr/>
        <p:txBody>
          <a:bodyPr/>
          <a:lstStyle/>
          <a:p>
            <a:fld id="{31160B98-140E-4345-B1A3-2A7247C42973}" type="slidenum">
              <a:rPr lang="fi-FI" smtClean="0"/>
              <a:pPr/>
              <a:t>‹#›</a:t>
            </a:fld>
            <a:endParaRPr lang="fi-FI"/>
          </a:p>
        </p:txBody>
      </p:sp>
    </p:spTree>
    <p:extLst>
      <p:ext uri="{BB962C8B-B14F-4D97-AF65-F5344CB8AC3E}">
        <p14:creationId xmlns:p14="http://schemas.microsoft.com/office/powerpoint/2010/main" val="5257670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ikajana 2">
    <p:bg>
      <p:bgPr>
        <a:solidFill>
          <a:srgbClr val="D1DDFA"/>
        </a:solidFill>
        <a:effectLst/>
      </p:bgPr>
    </p:bg>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8A0AD0B-E706-4AA6-FECB-129410F418BE}"/>
              </a:ext>
            </a:extLst>
          </p:cNvPr>
          <p:cNvSpPr>
            <a:spLocks noGrp="1"/>
          </p:cNvSpPr>
          <p:nvPr>
            <p:ph type="title"/>
          </p:nvPr>
        </p:nvSpPr>
        <p:spPr/>
        <p:txBody>
          <a:bodyPr/>
          <a:lstStyle/>
          <a:p>
            <a:r>
              <a:rPr lang="fi-FI"/>
              <a:t>Muokkaa ots. perustyyl. napsautt.</a:t>
            </a:r>
          </a:p>
        </p:txBody>
      </p:sp>
      <p:sp>
        <p:nvSpPr>
          <p:cNvPr id="23" name="Kuvan paikkamerkki 22">
            <a:extLst>
              <a:ext uri="{FF2B5EF4-FFF2-40B4-BE49-F238E27FC236}">
                <a16:creationId xmlns:a16="http://schemas.microsoft.com/office/drawing/2014/main" id="{B0CA3A1D-AF39-DD06-2FEC-984D60A278CD}"/>
              </a:ext>
            </a:extLst>
          </p:cNvPr>
          <p:cNvSpPr>
            <a:spLocks noGrp="1"/>
          </p:cNvSpPr>
          <p:nvPr>
            <p:ph type="pic" sz="quarter" idx="21"/>
          </p:nvPr>
        </p:nvSpPr>
        <p:spPr>
          <a:xfrm>
            <a:off x="1109662" y="2252444"/>
            <a:ext cx="1188000" cy="1188000"/>
          </a:xfrm>
          <a:prstGeom prst="ellipse">
            <a:avLst/>
          </a:prstGeom>
          <a:solidFill>
            <a:schemeClr val="bg1">
              <a:lumMod val="95000"/>
            </a:schemeClr>
          </a:solidFill>
          <a:ln w="25400">
            <a:solidFill>
              <a:srgbClr val="1A56EC"/>
            </a:solidFill>
          </a:ln>
        </p:spPr>
        <p:txBody>
          <a:bodyPr anchor="ctr" anchorCtr="0"/>
          <a:lstStyle>
            <a:lvl1pPr marL="0" indent="0" algn="ctr">
              <a:buNone/>
              <a:defRPr sz="1400">
                <a:solidFill>
                  <a:schemeClr val="tx1"/>
                </a:solidFill>
              </a:defRPr>
            </a:lvl1pPr>
          </a:lstStyle>
          <a:p>
            <a:r>
              <a:rPr lang="fi-FI"/>
              <a:t>Lisää kuva napsauttamalla kuvaketta</a:t>
            </a:r>
          </a:p>
        </p:txBody>
      </p:sp>
      <p:sp>
        <p:nvSpPr>
          <p:cNvPr id="24" name="Kuvan paikkamerkki 22">
            <a:extLst>
              <a:ext uri="{FF2B5EF4-FFF2-40B4-BE49-F238E27FC236}">
                <a16:creationId xmlns:a16="http://schemas.microsoft.com/office/drawing/2014/main" id="{F16A41F1-1084-FED4-39C4-9DEC2C83E541}"/>
              </a:ext>
            </a:extLst>
          </p:cNvPr>
          <p:cNvSpPr>
            <a:spLocks noGrp="1"/>
          </p:cNvSpPr>
          <p:nvPr>
            <p:ph type="pic" sz="quarter" idx="22"/>
          </p:nvPr>
        </p:nvSpPr>
        <p:spPr>
          <a:xfrm>
            <a:off x="3794140" y="2252444"/>
            <a:ext cx="1188000" cy="1188000"/>
          </a:xfrm>
          <a:prstGeom prst="ellipse">
            <a:avLst/>
          </a:prstGeom>
          <a:solidFill>
            <a:schemeClr val="bg1">
              <a:lumMod val="95000"/>
            </a:schemeClr>
          </a:solidFill>
          <a:ln w="25400">
            <a:solidFill>
              <a:srgbClr val="1A56EC"/>
            </a:solidFill>
          </a:ln>
        </p:spPr>
        <p:txBody>
          <a:bodyPr anchor="ctr" anchorCtr="0"/>
          <a:lstStyle>
            <a:lvl1pPr marL="0" indent="0" algn="ctr">
              <a:buNone/>
              <a:defRPr sz="1400">
                <a:solidFill>
                  <a:schemeClr val="tx1"/>
                </a:solidFill>
              </a:defRPr>
            </a:lvl1pPr>
          </a:lstStyle>
          <a:p>
            <a:r>
              <a:rPr lang="fi-FI"/>
              <a:t>Lisää kuva napsauttamalla kuvaketta</a:t>
            </a:r>
          </a:p>
        </p:txBody>
      </p:sp>
      <p:sp>
        <p:nvSpPr>
          <p:cNvPr id="25" name="Kuvan paikkamerkki 22">
            <a:extLst>
              <a:ext uri="{FF2B5EF4-FFF2-40B4-BE49-F238E27FC236}">
                <a16:creationId xmlns:a16="http://schemas.microsoft.com/office/drawing/2014/main" id="{BE339010-36C0-E231-F6C8-481683FC2BE0}"/>
              </a:ext>
            </a:extLst>
          </p:cNvPr>
          <p:cNvSpPr>
            <a:spLocks noGrp="1"/>
          </p:cNvSpPr>
          <p:nvPr>
            <p:ph type="pic" sz="quarter" idx="23"/>
          </p:nvPr>
        </p:nvSpPr>
        <p:spPr>
          <a:xfrm>
            <a:off x="6487006" y="2252444"/>
            <a:ext cx="1188000" cy="1188000"/>
          </a:xfrm>
          <a:prstGeom prst="ellipse">
            <a:avLst/>
          </a:prstGeom>
          <a:solidFill>
            <a:schemeClr val="bg1">
              <a:lumMod val="95000"/>
            </a:schemeClr>
          </a:solidFill>
          <a:ln w="25400">
            <a:solidFill>
              <a:srgbClr val="1A56EC"/>
            </a:solidFill>
          </a:ln>
        </p:spPr>
        <p:txBody>
          <a:bodyPr anchor="ctr" anchorCtr="0"/>
          <a:lstStyle>
            <a:lvl1pPr marL="0" indent="0" algn="ctr">
              <a:buNone/>
              <a:defRPr sz="1400">
                <a:solidFill>
                  <a:schemeClr val="tx1"/>
                </a:solidFill>
              </a:defRPr>
            </a:lvl1pPr>
          </a:lstStyle>
          <a:p>
            <a:r>
              <a:rPr lang="fi-FI"/>
              <a:t>Lisää kuva napsauttamalla kuvaketta</a:t>
            </a:r>
          </a:p>
        </p:txBody>
      </p:sp>
      <p:sp>
        <p:nvSpPr>
          <p:cNvPr id="26" name="Kuvan paikkamerkki 22">
            <a:extLst>
              <a:ext uri="{FF2B5EF4-FFF2-40B4-BE49-F238E27FC236}">
                <a16:creationId xmlns:a16="http://schemas.microsoft.com/office/drawing/2014/main" id="{896880D6-6521-86D8-87BF-5340D3EDBFAF}"/>
              </a:ext>
            </a:extLst>
          </p:cNvPr>
          <p:cNvSpPr>
            <a:spLocks noGrp="1"/>
          </p:cNvSpPr>
          <p:nvPr>
            <p:ph type="pic" sz="quarter" idx="24"/>
          </p:nvPr>
        </p:nvSpPr>
        <p:spPr>
          <a:xfrm>
            <a:off x="9179873" y="2252444"/>
            <a:ext cx="1188000" cy="1188000"/>
          </a:xfrm>
          <a:prstGeom prst="ellipse">
            <a:avLst/>
          </a:prstGeom>
          <a:solidFill>
            <a:schemeClr val="bg1">
              <a:lumMod val="95000"/>
            </a:schemeClr>
          </a:solidFill>
          <a:ln w="25400">
            <a:solidFill>
              <a:srgbClr val="1A56EC"/>
            </a:solidFill>
          </a:ln>
        </p:spPr>
        <p:txBody>
          <a:bodyPr anchor="ctr" anchorCtr="0"/>
          <a:lstStyle>
            <a:lvl1pPr marL="0" indent="0" algn="ctr">
              <a:buNone/>
              <a:defRPr sz="1400">
                <a:solidFill>
                  <a:schemeClr val="tx1"/>
                </a:solidFill>
              </a:defRPr>
            </a:lvl1pPr>
          </a:lstStyle>
          <a:p>
            <a:r>
              <a:rPr lang="fi-FI"/>
              <a:t>Lisää kuva napsauttamalla kuvaketta</a:t>
            </a:r>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847521" y="3803242"/>
            <a:ext cx="2151543" cy="685800"/>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2" name="Text Placeholder 2">
            <a:extLst>
              <a:ext uri="{FF2B5EF4-FFF2-40B4-BE49-F238E27FC236}">
                <a16:creationId xmlns:a16="http://schemas.microsoft.com/office/drawing/2014/main" id="{A2B4DB01-6464-EE94-58F4-EA3ABDF2E4C3}"/>
              </a:ext>
            </a:extLst>
          </p:cNvPr>
          <p:cNvSpPr>
            <a:spLocks noGrp="1"/>
          </p:cNvSpPr>
          <p:nvPr>
            <p:ph type="body" idx="11"/>
          </p:nvPr>
        </p:nvSpPr>
        <p:spPr>
          <a:xfrm>
            <a:off x="847521" y="4608588"/>
            <a:ext cx="2151543" cy="1439745"/>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3" name="Text Placeholder 2">
            <a:extLst>
              <a:ext uri="{FF2B5EF4-FFF2-40B4-BE49-F238E27FC236}">
                <a16:creationId xmlns:a16="http://schemas.microsoft.com/office/drawing/2014/main" id="{E0A57E29-344C-190E-D663-512258306F4F}"/>
              </a:ext>
            </a:extLst>
          </p:cNvPr>
          <p:cNvSpPr>
            <a:spLocks noGrp="1"/>
          </p:cNvSpPr>
          <p:nvPr>
            <p:ph type="body" idx="12"/>
          </p:nvPr>
        </p:nvSpPr>
        <p:spPr>
          <a:xfrm>
            <a:off x="3536193" y="3803242"/>
            <a:ext cx="2151543" cy="685800"/>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5" name="Text Placeholder 2">
            <a:extLst>
              <a:ext uri="{FF2B5EF4-FFF2-40B4-BE49-F238E27FC236}">
                <a16:creationId xmlns:a16="http://schemas.microsoft.com/office/drawing/2014/main" id="{C82AF5F5-408A-B2D5-B078-C45C0345294D}"/>
              </a:ext>
            </a:extLst>
          </p:cNvPr>
          <p:cNvSpPr>
            <a:spLocks noGrp="1"/>
          </p:cNvSpPr>
          <p:nvPr>
            <p:ph type="body" idx="14"/>
          </p:nvPr>
        </p:nvSpPr>
        <p:spPr>
          <a:xfrm>
            <a:off x="3536193" y="4608588"/>
            <a:ext cx="2151543" cy="1439745"/>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6" name="Text Placeholder 2">
            <a:extLst>
              <a:ext uri="{FF2B5EF4-FFF2-40B4-BE49-F238E27FC236}">
                <a16:creationId xmlns:a16="http://schemas.microsoft.com/office/drawing/2014/main" id="{D42AE90A-901B-63C9-C814-F2924987000C}"/>
              </a:ext>
            </a:extLst>
          </p:cNvPr>
          <p:cNvSpPr>
            <a:spLocks noGrp="1"/>
          </p:cNvSpPr>
          <p:nvPr>
            <p:ph type="body" idx="15"/>
          </p:nvPr>
        </p:nvSpPr>
        <p:spPr>
          <a:xfrm>
            <a:off x="6229060" y="3803242"/>
            <a:ext cx="2151543" cy="685800"/>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8" name="Text Placeholder 2">
            <a:extLst>
              <a:ext uri="{FF2B5EF4-FFF2-40B4-BE49-F238E27FC236}">
                <a16:creationId xmlns:a16="http://schemas.microsoft.com/office/drawing/2014/main" id="{7A654347-5A94-BCDA-8E25-82051D3BCF9F}"/>
              </a:ext>
            </a:extLst>
          </p:cNvPr>
          <p:cNvSpPr>
            <a:spLocks noGrp="1"/>
          </p:cNvSpPr>
          <p:nvPr>
            <p:ph type="body" idx="17"/>
          </p:nvPr>
        </p:nvSpPr>
        <p:spPr>
          <a:xfrm>
            <a:off x="6229060" y="4608588"/>
            <a:ext cx="2151543" cy="1439745"/>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9" name="Text Placeholder 2">
            <a:extLst>
              <a:ext uri="{FF2B5EF4-FFF2-40B4-BE49-F238E27FC236}">
                <a16:creationId xmlns:a16="http://schemas.microsoft.com/office/drawing/2014/main" id="{92031195-2FCE-E5CC-958D-DED41BA796A7}"/>
              </a:ext>
            </a:extLst>
          </p:cNvPr>
          <p:cNvSpPr>
            <a:spLocks noGrp="1"/>
          </p:cNvSpPr>
          <p:nvPr>
            <p:ph type="body" idx="18"/>
          </p:nvPr>
        </p:nvSpPr>
        <p:spPr>
          <a:xfrm>
            <a:off x="8921926" y="3803242"/>
            <a:ext cx="2151543" cy="685800"/>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21" name="Text Placeholder 2">
            <a:extLst>
              <a:ext uri="{FF2B5EF4-FFF2-40B4-BE49-F238E27FC236}">
                <a16:creationId xmlns:a16="http://schemas.microsoft.com/office/drawing/2014/main" id="{7CB7C240-E497-E2EF-1954-B1D4F15F1EA1}"/>
              </a:ext>
            </a:extLst>
          </p:cNvPr>
          <p:cNvSpPr>
            <a:spLocks noGrp="1"/>
          </p:cNvSpPr>
          <p:nvPr>
            <p:ph type="body" idx="20"/>
          </p:nvPr>
        </p:nvSpPr>
        <p:spPr>
          <a:xfrm>
            <a:off x="8921926" y="4608588"/>
            <a:ext cx="2151543" cy="1439745"/>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27" name="Päivämäärän paikkamerkki 26">
            <a:extLst>
              <a:ext uri="{FF2B5EF4-FFF2-40B4-BE49-F238E27FC236}">
                <a16:creationId xmlns:a16="http://schemas.microsoft.com/office/drawing/2014/main" id="{BF0AC091-7E92-3D50-1D24-F1E00C7B80DC}"/>
              </a:ext>
            </a:extLst>
          </p:cNvPr>
          <p:cNvSpPr>
            <a:spLocks noGrp="1"/>
          </p:cNvSpPr>
          <p:nvPr>
            <p:ph type="dt" sz="half" idx="25"/>
          </p:nvPr>
        </p:nvSpPr>
        <p:spPr/>
        <p:txBody>
          <a:bodyPr/>
          <a:lstStyle/>
          <a:p>
            <a:r>
              <a:rPr lang="fi-FI"/>
              <a:t>1.9.2023</a:t>
            </a:r>
          </a:p>
        </p:txBody>
      </p:sp>
      <p:sp>
        <p:nvSpPr>
          <p:cNvPr id="28" name="Alatunnisteen paikkamerkki 27">
            <a:extLst>
              <a:ext uri="{FF2B5EF4-FFF2-40B4-BE49-F238E27FC236}">
                <a16:creationId xmlns:a16="http://schemas.microsoft.com/office/drawing/2014/main" id="{77D025D8-1C8B-42CB-A249-CC007A19162D}"/>
              </a:ext>
            </a:extLst>
          </p:cNvPr>
          <p:cNvSpPr>
            <a:spLocks noGrp="1"/>
          </p:cNvSpPr>
          <p:nvPr>
            <p:ph type="ftr" sz="quarter" idx="26"/>
          </p:nvPr>
        </p:nvSpPr>
        <p:spPr/>
        <p:txBody>
          <a:bodyPr/>
          <a:lstStyle/>
          <a:p>
            <a:r>
              <a:rPr lang="fi-FI"/>
              <a:t>Tilastokeskus | Katriina Tiainen ja Matti Paavonen</a:t>
            </a:r>
          </a:p>
        </p:txBody>
      </p:sp>
      <p:sp>
        <p:nvSpPr>
          <p:cNvPr id="29" name="Dian numeron paikkamerkki 28">
            <a:extLst>
              <a:ext uri="{FF2B5EF4-FFF2-40B4-BE49-F238E27FC236}">
                <a16:creationId xmlns:a16="http://schemas.microsoft.com/office/drawing/2014/main" id="{0DE30EB8-45DD-1BC0-74A7-CF32E0519407}"/>
              </a:ext>
            </a:extLst>
          </p:cNvPr>
          <p:cNvSpPr>
            <a:spLocks noGrp="1"/>
          </p:cNvSpPr>
          <p:nvPr>
            <p:ph type="sldNum" sz="quarter" idx="27"/>
          </p:nvPr>
        </p:nvSpPr>
        <p:spPr/>
        <p:txBody>
          <a:bodyPr/>
          <a:lstStyle/>
          <a:p>
            <a:fld id="{31160B98-140E-4345-B1A3-2A7247C42973}" type="slidenum">
              <a:rPr lang="fi-FI" smtClean="0"/>
              <a:pPr/>
              <a:t>‹#›</a:t>
            </a:fld>
            <a:endParaRPr lang="fi-FI"/>
          </a:p>
        </p:txBody>
      </p:sp>
    </p:spTree>
    <p:extLst>
      <p:ext uri="{BB962C8B-B14F-4D97-AF65-F5344CB8AC3E}">
        <p14:creationId xmlns:p14="http://schemas.microsoft.com/office/powerpoint/2010/main" val="7741864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ooste">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8A0AD0B-E706-4AA6-FECB-129410F418BE}"/>
              </a:ext>
            </a:extLst>
          </p:cNvPr>
          <p:cNvSpPr>
            <a:spLocks noGrp="1"/>
          </p:cNvSpPr>
          <p:nvPr>
            <p:ph type="title"/>
          </p:nvPr>
        </p:nvSpPr>
        <p:spPr/>
        <p:txBody>
          <a:bodyPr/>
          <a:lstStyle/>
          <a:p>
            <a:r>
              <a:rPr lang="fi-FI"/>
              <a:t>Muokkaa ots. perustyyl. napsautt.</a:t>
            </a:r>
          </a:p>
        </p:txBody>
      </p:sp>
      <p:sp>
        <p:nvSpPr>
          <p:cNvPr id="8" name="Tekstin paikkamerkki 7">
            <a:extLst>
              <a:ext uri="{FF2B5EF4-FFF2-40B4-BE49-F238E27FC236}">
                <a16:creationId xmlns:a16="http://schemas.microsoft.com/office/drawing/2014/main" id="{9CC3FFED-9A35-10BF-1EC7-8D8F75964E7A}"/>
              </a:ext>
            </a:extLst>
          </p:cNvPr>
          <p:cNvSpPr>
            <a:spLocks noGrp="1"/>
          </p:cNvSpPr>
          <p:nvPr>
            <p:ph type="body" sz="quarter" idx="10" hasCustomPrompt="1"/>
          </p:nvPr>
        </p:nvSpPr>
        <p:spPr>
          <a:xfrm>
            <a:off x="1118697" y="1788504"/>
            <a:ext cx="1386495" cy="1386495"/>
          </a:xfrm>
          <a:prstGeom prst="ellipse">
            <a:avLst/>
          </a:prstGeom>
          <a:solidFill>
            <a:srgbClr val="1A56EC"/>
          </a:solidFill>
          <a:ln>
            <a:noFill/>
          </a:ln>
        </p:spPr>
        <p:txBody>
          <a:bodyPr anchor="ctr" anchorCtr="0"/>
          <a:lstStyle>
            <a:lvl1pPr marL="0" indent="0" algn="ctr">
              <a:spcBef>
                <a:spcPts val="0"/>
              </a:spcBef>
              <a:buNone/>
              <a:defRPr sz="3300">
                <a:solidFill>
                  <a:schemeClr val="bg1"/>
                </a:solidFill>
              </a:defRPr>
            </a:lvl1pPr>
          </a:lstStyle>
          <a:p>
            <a:pPr lvl="0"/>
            <a:r>
              <a:rPr lang="fi-FI"/>
              <a:t>X</a:t>
            </a:r>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2725340" y="1849032"/>
            <a:ext cx="3009676" cy="569703"/>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2" name="Text Placeholder 2">
            <a:extLst>
              <a:ext uri="{FF2B5EF4-FFF2-40B4-BE49-F238E27FC236}">
                <a16:creationId xmlns:a16="http://schemas.microsoft.com/office/drawing/2014/main" id="{A2B4DB01-6464-EE94-58F4-EA3ABDF2E4C3}"/>
              </a:ext>
            </a:extLst>
          </p:cNvPr>
          <p:cNvSpPr>
            <a:spLocks noGrp="1"/>
          </p:cNvSpPr>
          <p:nvPr>
            <p:ph type="body" idx="11"/>
          </p:nvPr>
        </p:nvSpPr>
        <p:spPr>
          <a:xfrm>
            <a:off x="2725340" y="2456248"/>
            <a:ext cx="3009676" cy="1204983"/>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9" name="Tekstin paikkamerkki 7">
            <a:extLst>
              <a:ext uri="{FF2B5EF4-FFF2-40B4-BE49-F238E27FC236}">
                <a16:creationId xmlns:a16="http://schemas.microsoft.com/office/drawing/2014/main" id="{8A6F000D-D4F0-C579-9FF4-1E23C6A8134A}"/>
              </a:ext>
            </a:extLst>
          </p:cNvPr>
          <p:cNvSpPr>
            <a:spLocks noGrp="1"/>
          </p:cNvSpPr>
          <p:nvPr>
            <p:ph type="body" sz="quarter" idx="37" hasCustomPrompt="1"/>
          </p:nvPr>
        </p:nvSpPr>
        <p:spPr>
          <a:xfrm>
            <a:off x="6495030" y="1788504"/>
            <a:ext cx="1386495" cy="1386495"/>
          </a:xfrm>
          <a:prstGeom prst="ellipse">
            <a:avLst/>
          </a:prstGeom>
          <a:solidFill>
            <a:srgbClr val="1A56EC"/>
          </a:solidFill>
          <a:ln>
            <a:noFill/>
          </a:ln>
        </p:spPr>
        <p:txBody>
          <a:bodyPr anchor="ctr" anchorCtr="0"/>
          <a:lstStyle>
            <a:lvl1pPr marL="0" indent="0" algn="ctr">
              <a:spcBef>
                <a:spcPts val="0"/>
              </a:spcBef>
              <a:buNone/>
              <a:defRPr sz="3300">
                <a:solidFill>
                  <a:schemeClr val="bg1"/>
                </a:solidFill>
              </a:defRPr>
            </a:lvl1pPr>
          </a:lstStyle>
          <a:p>
            <a:pPr lvl="0"/>
            <a:r>
              <a:rPr lang="fi-FI"/>
              <a:t>X</a:t>
            </a:r>
          </a:p>
        </p:txBody>
      </p:sp>
      <p:sp>
        <p:nvSpPr>
          <p:cNvPr id="7" name="Text Placeholder 2">
            <a:extLst>
              <a:ext uri="{FF2B5EF4-FFF2-40B4-BE49-F238E27FC236}">
                <a16:creationId xmlns:a16="http://schemas.microsoft.com/office/drawing/2014/main" id="{6195D987-AE6D-4F4C-AEFA-1550330A6528}"/>
              </a:ext>
            </a:extLst>
          </p:cNvPr>
          <p:cNvSpPr>
            <a:spLocks noGrp="1"/>
          </p:cNvSpPr>
          <p:nvPr>
            <p:ph type="body" idx="29"/>
          </p:nvPr>
        </p:nvSpPr>
        <p:spPr>
          <a:xfrm>
            <a:off x="8119461" y="1849032"/>
            <a:ext cx="3009676" cy="569703"/>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7" name="Text Placeholder 2">
            <a:extLst>
              <a:ext uri="{FF2B5EF4-FFF2-40B4-BE49-F238E27FC236}">
                <a16:creationId xmlns:a16="http://schemas.microsoft.com/office/drawing/2014/main" id="{A2E8C0D1-E1CA-4D39-C541-89EBE8081005}"/>
              </a:ext>
            </a:extLst>
          </p:cNvPr>
          <p:cNvSpPr>
            <a:spLocks noGrp="1"/>
          </p:cNvSpPr>
          <p:nvPr>
            <p:ph type="body" idx="30"/>
          </p:nvPr>
        </p:nvSpPr>
        <p:spPr>
          <a:xfrm>
            <a:off x="8119461" y="2456248"/>
            <a:ext cx="3009676" cy="1204983"/>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0" name="Tekstin paikkamerkki 7">
            <a:extLst>
              <a:ext uri="{FF2B5EF4-FFF2-40B4-BE49-F238E27FC236}">
                <a16:creationId xmlns:a16="http://schemas.microsoft.com/office/drawing/2014/main" id="{256AE0D2-5E0E-6CDD-094E-57EB28A733F5}"/>
              </a:ext>
            </a:extLst>
          </p:cNvPr>
          <p:cNvSpPr>
            <a:spLocks noGrp="1"/>
          </p:cNvSpPr>
          <p:nvPr>
            <p:ph type="body" sz="quarter" idx="38" hasCustomPrompt="1"/>
          </p:nvPr>
        </p:nvSpPr>
        <p:spPr>
          <a:xfrm>
            <a:off x="1118697" y="4125304"/>
            <a:ext cx="1386495" cy="1386495"/>
          </a:xfrm>
          <a:prstGeom prst="ellipse">
            <a:avLst/>
          </a:prstGeom>
          <a:solidFill>
            <a:srgbClr val="1A56EC"/>
          </a:solidFill>
          <a:ln>
            <a:noFill/>
          </a:ln>
        </p:spPr>
        <p:txBody>
          <a:bodyPr anchor="ctr" anchorCtr="0"/>
          <a:lstStyle>
            <a:lvl1pPr marL="0" indent="0" algn="ctr">
              <a:spcBef>
                <a:spcPts val="0"/>
              </a:spcBef>
              <a:buNone/>
              <a:defRPr sz="3300">
                <a:solidFill>
                  <a:schemeClr val="bg1"/>
                </a:solidFill>
              </a:defRPr>
            </a:lvl1pPr>
          </a:lstStyle>
          <a:p>
            <a:pPr lvl="0"/>
            <a:r>
              <a:rPr lang="fi-FI"/>
              <a:t>X</a:t>
            </a:r>
          </a:p>
        </p:txBody>
      </p:sp>
      <p:sp>
        <p:nvSpPr>
          <p:cNvPr id="22" name="Text Placeholder 2">
            <a:extLst>
              <a:ext uri="{FF2B5EF4-FFF2-40B4-BE49-F238E27FC236}">
                <a16:creationId xmlns:a16="http://schemas.microsoft.com/office/drawing/2014/main" id="{0FCD9D55-BE4D-F8D9-87C9-3742847BD092}"/>
              </a:ext>
            </a:extLst>
          </p:cNvPr>
          <p:cNvSpPr>
            <a:spLocks noGrp="1"/>
          </p:cNvSpPr>
          <p:nvPr>
            <p:ph type="body" idx="32"/>
          </p:nvPr>
        </p:nvSpPr>
        <p:spPr>
          <a:xfrm>
            <a:off x="2725340" y="4159618"/>
            <a:ext cx="3009676" cy="569703"/>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30" name="Text Placeholder 2">
            <a:extLst>
              <a:ext uri="{FF2B5EF4-FFF2-40B4-BE49-F238E27FC236}">
                <a16:creationId xmlns:a16="http://schemas.microsoft.com/office/drawing/2014/main" id="{02636740-1147-0633-9FFA-FF444056308B}"/>
              </a:ext>
            </a:extLst>
          </p:cNvPr>
          <p:cNvSpPr>
            <a:spLocks noGrp="1"/>
          </p:cNvSpPr>
          <p:nvPr>
            <p:ph type="body" idx="33"/>
          </p:nvPr>
        </p:nvSpPr>
        <p:spPr>
          <a:xfrm>
            <a:off x="2725340" y="4766834"/>
            <a:ext cx="3009676" cy="1204983"/>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1" name="Tekstin paikkamerkki 7">
            <a:extLst>
              <a:ext uri="{FF2B5EF4-FFF2-40B4-BE49-F238E27FC236}">
                <a16:creationId xmlns:a16="http://schemas.microsoft.com/office/drawing/2014/main" id="{14A8D145-4CCF-318D-D2E7-540E51421574}"/>
              </a:ext>
            </a:extLst>
          </p:cNvPr>
          <p:cNvSpPr>
            <a:spLocks noGrp="1"/>
          </p:cNvSpPr>
          <p:nvPr>
            <p:ph type="body" sz="quarter" idx="39" hasCustomPrompt="1"/>
          </p:nvPr>
        </p:nvSpPr>
        <p:spPr>
          <a:xfrm>
            <a:off x="6495030" y="4125304"/>
            <a:ext cx="1386495" cy="1386495"/>
          </a:xfrm>
          <a:prstGeom prst="ellipse">
            <a:avLst/>
          </a:prstGeom>
          <a:solidFill>
            <a:srgbClr val="1A56EC"/>
          </a:solidFill>
          <a:ln>
            <a:noFill/>
          </a:ln>
        </p:spPr>
        <p:txBody>
          <a:bodyPr anchor="ctr" anchorCtr="0"/>
          <a:lstStyle>
            <a:lvl1pPr marL="0" indent="0" algn="ctr">
              <a:spcBef>
                <a:spcPts val="0"/>
              </a:spcBef>
              <a:buNone/>
              <a:defRPr sz="3300">
                <a:solidFill>
                  <a:schemeClr val="bg1"/>
                </a:solidFill>
              </a:defRPr>
            </a:lvl1pPr>
          </a:lstStyle>
          <a:p>
            <a:pPr lvl="0"/>
            <a:r>
              <a:rPr lang="fi-FI"/>
              <a:t>X</a:t>
            </a:r>
          </a:p>
        </p:txBody>
      </p:sp>
      <p:sp>
        <p:nvSpPr>
          <p:cNvPr id="32" name="Text Placeholder 2">
            <a:extLst>
              <a:ext uri="{FF2B5EF4-FFF2-40B4-BE49-F238E27FC236}">
                <a16:creationId xmlns:a16="http://schemas.microsoft.com/office/drawing/2014/main" id="{3FD6C26E-E11D-FE21-FE83-12FD0D6FCBD5}"/>
              </a:ext>
            </a:extLst>
          </p:cNvPr>
          <p:cNvSpPr>
            <a:spLocks noGrp="1"/>
          </p:cNvSpPr>
          <p:nvPr>
            <p:ph type="body" idx="35"/>
          </p:nvPr>
        </p:nvSpPr>
        <p:spPr>
          <a:xfrm>
            <a:off x="8119461" y="4159618"/>
            <a:ext cx="3009676" cy="569703"/>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33" name="Text Placeholder 2">
            <a:extLst>
              <a:ext uri="{FF2B5EF4-FFF2-40B4-BE49-F238E27FC236}">
                <a16:creationId xmlns:a16="http://schemas.microsoft.com/office/drawing/2014/main" id="{EC47A114-94FE-E78A-D7A6-5BD0AE59DA1D}"/>
              </a:ext>
            </a:extLst>
          </p:cNvPr>
          <p:cNvSpPr>
            <a:spLocks noGrp="1"/>
          </p:cNvSpPr>
          <p:nvPr>
            <p:ph type="body" idx="36"/>
          </p:nvPr>
        </p:nvSpPr>
        <p:spPr>
          <a:xfrm>
            <a:off x="8119461" y="4766834"/>
            <a:ext cx="3009676" cy="1204983"/>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27" name="Päivämäärän paikkamerkki 26">
            <a:extLst>
              <a:ext uri="{FF2B5EF4-FFF2-40B4-BE49-F238E27FC236}">
                <a16:creationId xmlns:a16="http://schemas.microsoft.com/office/drawing/2014/main" id="{BF0AC091-7E92-3D50-1D24-F1E00C7B80DC}"/>
              </a:ext>
            </a:extLst>
          </p:cNvPr>
          <p:cNvSpPr>
            <a:spLocks noGrp="1"/>
          </p:cNvSpPr>
          <p:nvPr>
            <p:ph type="dt" sz="half" idx="25"/>
          </p:nvPr>
        </p:nvSpPr>
        <p:spPr/>
        <p:txBody>
          <a:bodyPr/>
          <a:lstStyle/>
          <a:p>
            <a:r>
              <a:rPr lang="fi-FI"/>
              <a:t>1.9.2023</a:t>
            </a:r>
          </a:p>
        </p:txBody>
      </p:sp>
      <p:sp>
        <p:nvSpPr>
          <p:cNvPr id="28" name="Alatunnisteen paikkamerkki 27">
            <a:extLst>
              <a:ext uri="{FF2B5EF4-FFF2-40B4-BE49-F238E27FC236}">
                <a16:creationId xmlns:a16="http://schemas.microsoft.com/office/drawing/2014/main" id="{77D025D8-1C8B-42CB-A249-CC007A19162D}"/>
              </a:ext>
            </a:extLst>
          </p:cNvPr>
          <p:cNvSpPr>
            <a:spLocks noGrp="1"/>
          </p:cNvSpPr>
          <p:nvPr>
            <p:ph type="ftr" sz="quarter" idx="26"/>
          </p:nvPr>
        </p:nvSpPr>
        <p:spPr/>
        <p:txBody>
          <a:bodyPr/>
          <a:lstStyle/>
          <a:p>
            <a:r>
              <a:rPr lang="fi-FI"/>
              <a:t>Tilastokeskus | Katriina Tiainen ja Matti Paavonen</a:t>
            </a:r>
          </a:p>
        </p:txBody>
      </p:sp>
      <p:sp>
        <p:nvSpPr>
          <p:cNvPr id="29" name="Dian numeron paikkamerkki 28">
            <a:extLst>
              <a:ext uri="{FF2B5EF4-FFF2-40B4-BE49-F238E27FC236}">
                <a16:creationId xmlns:a16="http://schemas.microsoft.com/office/drawing/2014/main" id="{0DE30EB8-45DD-1BC0-74A7-CF32E0519407}"/>
              </a:ext>
            </a:extLst>
          </p:cNvPr>
          <p:cNvSpPr>
            <a:spLocks noGrp="1"/>
          </p:cNvSpPr>
          <p:nvPr>
            <p:ph type="sldNum" sz="quarter" idx="27"/>
          </p:nvPr>
        </p:nvSpPr>
        <p:spPr/>
        <p:txBody>
          <a:bodyPr/>
          <a:lstStyle/>
          <a:p>
            <a:fld id="{31160B98-140E-4345-B1A3-2A7247C42973}" type="slidenum">
              <a:rPr lang="fi-FI" smtClean="0"/>
              <a:pPr/>
              <a:t>‹#›</a:t>
            </a:fld>
            <a:endParaRPr lang="fi-FI"/>
          </a:p>
        </p:txBody>
      </p:sp>
    </p:spTree>
    <p:extLst>
      <p:ext uri="{BB962C8B-B14F-4D97-AF65-F5344CB8AC3E}">
        <p14:creationId xmlns:p14="http://schemas.microsoft.com/office/powerpoint/2010/main" val="16677663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Kuvakooste">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8A0AD0B-E706-4AA6-FECB-129410F418BE}"/>
              </a:ext>
            </a:extLst>
          </p:cNvPr>
          <p:cNvSpPr>
            <a:spLocks noGrp="1"/>
          </p:cNvSpPr>
          <p:nvPr>
            <p:ph type="title"/>
          </p:nvPr>
        </p:nvSpPr>
        <p:spPr/>
        <p:txBody>
          <a:bodyPr/>
          <a:lstStyle/>
          <a:p>
            <a:r>
              <a:rPr lang="fi-FI"/>
              <a:t>Muokkaa ots. perustyyl. napsautt.</a:t>
            </a:r>
          </a:p>
        </p:txBody>
      </p:sp>
      <p:sp>
        <p:nvSpPr>
          <p:cNvPr id="23" name="Kuvan paikkamerkki 22">
            <a:extLst>
              <a:ext uri="{FF2B5EF4-FFF2-40B4-BE49-F238E27FC236}">
                <a16:creationId xmlns:a16="http://schemas.microsoft.com/office/drawing/2014/main" id="{B0CA3A1D-AF39-DD06-2FEC-984D60A278CD}"/>
              </a:ext>
            </a:extLst>
          </p:cNvPr>
          <p:cNvSpPr>
            <a:spLocks noGrp="1"/>
          </p:cNvSpPr>
          <p:nvPr>
            <p:ph type="pic" sz="quarter" idx="21"/>
          </p:nvPr>
        </p:nvSpPr>
        <p:spPr>
          <a:xfrm>
            <a:off x="837020" y="1501627"/>
            <a:ext cx="2016000" cy="2016000"/>
          </a:xfrm>
          <a:prstGeom prst="ellipse">
            <a:avLst/>
          </a:prstGeom>
          <a:solidFill>
            <a:schemeClr val="bg1">
              <a:lumMod val="95000"/>
            </a:schemeClr>
          </a:solidFill>
          <a:ln w="25400">
            <a:noFill/>
          </a:ln>
        </p:spPr>
        <p:txBody>
          <a:bodyPr anchor="ctr" anchorCtr="0"/>
          <a:lstStyle>
            <a:lvl1pPr marL="0" indent="0" algn="ctr">
              <a:buNone/>
              <a:defRPr sz="1400">
                <a:solidFill>
                  <a:schemeClr val="tx1"/>
                </a:solidFill>
              </a:defRPr>
            </a:lvl1pPr>
          </a:lstStyle>
          <a:p>
            <a:r>
              <a:rPr lang="fi-FI"/>
              <a:t>Lisää kuva napsauttamalla kuvaketta</a:t>
            </a:r>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3011880" y="1756328"/>
            <a:ext cx="2151543" cy="322979"/>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2" name="Text Placeholder 2">
            <a:extLst>
              <a:ext uri="{FF2B5EF4-FFF2-40B4-BE49-F238E27FC236}">
                <a16:creationId xmlns:a16="http://schemas.microsoft.com/office/drawing/2014/main" id="{A2B4DB01-6464-EE94-58F4-EA3ABDF2E4C3}"/>
              </a:ext>
            </a:extLst>
          </p:cNvPr>
          <p:cNvSpPr>
            <a:spLocks noGrp="1"/>
          </p:cNvSpPr>
          <p:nvPr>
            <p:ph type="body" idx="11"/>
          </p:nvPr>
        </p:nvSpPr>
        <p:spPr>
          <a:xfrm>
            <a:off x="3011880" y="2079307"/>
            <a:ext cx="2151543" cy="1204983"/>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6" name="Kuvan paikkamerkki 22">
            <a:extLst>
              <a:ext uri="{FF2B5EF4-FFF2-40B4-BE49-F238E27FC236}">
                <a16:creationId xmlns:a16="http://schemas.microsoft.com/office/drawing/2014/main" id="{E252570C-4508-90D6-E223-424E438D8828}"/>
              </a:ext>
            </a:extLst>
          </p:cNvPr>
          <p:cNvSpPr>
            <a:spLocks noGrp="1"/>
          </p:cNvSpPr>
          <p:nvPr>
            <p:ph type="pic" sz="quarter" idx="28"/>
          </p:nvPr>
        </p:nvSpPr>
        <p:spPr>
          <a:xfrm>
            <a:off x="6231141" y="1501627"/>
            <a:ext cx="2016000" cy="2016000"/>
          </a:xfrm>
          <a:prstGeom prst="ellipse">
            <a:avLst/>
          </a:prstGeom>
          <a:solidFill>
            <a:schemeClr val="bg1">
              <a:lumMod val="95000"/>
            </a:schemeClr>
          </a:solidFill>
          <a:ln w="25400">
            <a:noFill/>
          </a:ln>
        </p:spPr>
        <p:txBody>
          <a:bodyPr anchor="ctr" anchorCtr="0"/>
          <a:lstStyle>
            <a:lvl1pPr marL="0" indent="0" algn="ctr">
              <a:buNone/>
              <a:defRPr sz="1400">
                <a:solidFill>
                  <a:schemeClr val="tx1"/>
                </a:solidFill>
              </a:defRPr>
            </a:lvl1pPr>
          </a:lstStyle>
          <a:p>
            <a:r>
              <a:rPr lang="fi-FI"/>
              <a:t>Lisää kuva napsauttamalla kuvaketta</a:t>
            </a:r>
          </a:p>
        </p:txBody>
      </p:sp>
      <p:sp>
        <p:nvSpPr>
          <p:cNvPr id="7" name="Text Placeholder 2">
            <a:extLst>
              <a:ext uri="{FF2B5EF4-FFF2-40B4-BE49-F238E27FC236}">
                <a16:creationId xmlns:a16="http://schemas.microsoft.com/office/drawing/2014/main" id="{6195D987-AE6D-4F4C-AEFA-1550330A6528}"/>
              </a:ext>
            </a:extLst>
          </p:cNvPr>
          <p:cNvSpPr>
            <a:spLocks noGrp="1"/>
          </p:cNvSpPr>
          <p:nvPr>
            <p:ph type="body" idx="29"/>
          </p:nvPr>
        </p:nvSpPr>
        <p:spPr>
          <a:xfrm>
            <a:off x="8406001" y="1756328"/>
            <a:ext cx="2151543" cy="322979"/>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7" name="Text Placeholder 2">
            <a:extLst>
              <a:ext uri="{FF2B5EF4-FFF2-40B4-BE49-F238E27FC236}">
                <a16:creationId xmlns:a16="http://schemas.microsoft.com/office/drawing/2014/main" id="{A2E8C0D1-E1CA-4D39-C541-89EBE8081005}"/>
              </a:ext>
            </a:extLst>
          </p:cNvPr>
          <p:cNvSpPr>
            <a:spLocks noGrp="1"/>
          </p:cNvSpPr>
          <p:nvPr>
            <p:ph type="body" idx="30"/>
          </p:nvPr>
        </p:nvSpPr>
        <p:spPr>
          <a:xfrm>
            <a:off x="8406001" y="2079307"/>
            <a:ext cx="2151543" cy="1204983"/>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20" name="Kuvan paikkamerkki 22">
            <a:extLst>
              <a:ext uri="{FF2B5EF4-FFF2-40B4-BE49-F238E27FC236}">
                <a16:creationId xmlns:a16="http://schemas.microsoft.com/office/drawing/2014/main" id="{4458F420-4E7E-8473-B657-FB2E11E994F8}"/>
              </a:ext>
            </a:extLst>
          </p:cNvPr>
          <p:cNvSpPr>
            <a:spLocks noGrp="1"/>
          </p:cNvSpPr>
          <p:nvPr>
            <p:ph type="pic" sz="quarter" idx="31"/>
          </p:nvPr>
        </p:nvSpPr>
        <p:spPr>
          <a:xfrm>
            <a:off x="837020" y="3938629"/>
            <a:ext cx="2016000" cy="2016000"/>
          </a:xfrm>
          <a:prstGeom prst="ellipse">
            <a:avLst/>
          </a:prstGeom>
          <a:solidFill>
            <a:schemeClr val="bg1">
              <a:lumMod val="95000"/>
            </a:schemeClr>
          </a:solidFill>
          <a:ln w="25400">
            <a:noFill/>
          </a:ln>
        </p:spPr>
        <p:txBody>
          <a:bodyPr anchor="ctr" anchorCtr="0"/>
          <a:lstStyle>
            <a:lvl1pPr marL="0" indent="0" algn="ctr">
              <a:buNone/>
              <a:defRPr sz="1400">
                <a:solidFill>
                  <a:schemeClr val="tx1"/>
                </a:solidFill>
              </a:defRPr>
            </a:lvl1pPr>
          </a:lstStyle>
          <a:p>
            <a:r>
              <a:rPr lang="fi-FI"/>
              <a:t>Lisää kuva napsauttamalla kuvaketta</a:t>
            </a:r>
          </a:p>
        </p:txBody>
      </p:sp>
      <p:sp>
        <p:nvSpPr>
          <p:cNvPr id="22" name="Text Placeholder 2">
            <a:extLst>
              <a:ext uri="{FF2B5EF4-FFF2-40B4-BE49-F238E27FC236}">
                <a16:creationId xmlns:a16="http://schemas.microsoft.com/office/drawing/2014/main" id="{0FCD9D55-BE4D-F8D9-87C9-3742847BD092}"/>
              </a:ext>
            </a:extLst>
          </p:cNvPr>
          <p:cNvSpPr>
            <a:spLocks noGrp="1"/>
          </p:cNvSpPr>
          <p:nvPr>
            <p:ph type="body" idx="32"/>
          </p:nvPr>
        </p:nvSpPr>
        <p:spPr>
          <a:xfrm>
            <a:off x="3011880" y="4193330"/>
            <a:ext cx="2151543" cy="322979"/>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30" name="Text Placeholder 2">
            <a:extLst>
              <a:ext uri="{FF2B5EF4-FFF2-40B4-BE49-F238E27FC236}">
                <a16:creationId xmlns:a16="http://schemas.microsoft.com/office/drawing/2014/main" id="{02636740-1147-0633-9FFA-FF444056308B}"/>
              </a:ext>
            </a:extLst>
          </p:cNvPr>
          <p:cNvSpPr>
            <a:spLocks noGrp="1"/>
          </p:cNvSpPr>
          <p:nvPr>
            <p:ph type="body" idx="33"/>
          </p:nvPr>
        </p:nvSpPr>
        <p:spPr>
          <a:xfrm>
            <a:off x="3011880" y="4516309"/>
            <a:ext cx="2151543" cy="1204983"/>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31" name="Kuvan paikkamerkki 22">
            <a:extLst>
              <a:ext uri="{FF2B5EF4-FFF2-40B4-BE49-F238E27FC236}">
                <a16:creationId xmlns:a16="http://schemas.microsoft.com/office/drawing/2014/main" id="{D4F9BA1B-77C0-6F79-E4B0-D95A2CBAE278}"/>
              </a:ext>
            </a:extLst>
          </p:cNvPr>
          <p:cNvSpPr>
            <a:spLocks noGrp="1"/>
          </p:cNvSpPr>
          <p:nvPr>
            <p:ph type="pic" sz="quarter" idx="34"/>
          </p:nvPr>
        </p:nvSpPr>
        <p:spPr>
          <a:xfrm>
            <a:off x="6231141" y="3938629"/>
            <a:ext cx="2016000" cy="2016000"/>
          </a:xfrm>
          <a:prstGeom prst="ellipse">
            <a:avLst/>
          </a:prstGeom>
          <a:solidFill>
            <a:schemeClr val="bg1">
              <a:lumMod val="95000"/>
            </a:schemeClr>
          </a:solidFill>
          <a:ln w="25400">
            <a:noFill/>
          </a:ln>
        </p:spPr>
        <p:txBody>
          <a:bodyPr anchor="ctr" anchorCtr="0"/>
          <a:lstStyle>
            <a:lvl1pPr marL="0" indent="0" algn="ctr">
              <a:buNone/>
              <a:defRPr sz="1400">
                <a:solidFill>
                  <a:schemeClr val="tx1"/>
                </a:solidFill>
              </a:defRPr>
            </a:lvl1pPr>
          </a:lstStyle>
          <a:p>
            <a:r>
              <a:rPr lang="fi-FI"/>
              <a:t>Lisää kuva napsauttamalla kuvaketta</a:t>
            </a:r>
          </a:p>
        </p:txBody>
      </p:sp>
      <p:sp>
        <p:nvSpPr>
          <p:cNvPr id="32" name="Text Placeholder 2">
            <a:extLst>
              <a:ext uri="{FF2B5EF4-FFF2-40B4-BE49-F238E27FC236}">
                <a16:creationId xmlns:a16="http://schemas.microsoft.com/office/drawing/2014/main" id="{3FD6C26E-E11D-FE21-FE83-12FD0D6FCBD5}"/>
              </a:ext>
            </a:extLst>
          </p:cNvPr>
          <p:cNvSpPr>
            <a:spLocks noGrp="1"/>
          </p:cNvSpPr>
          <p:nvPr>
            <p:ph type="body" idx="35"/>
          </p:nvPr>
        </p:nvSpPr>
        <p:spPr>
          <a:xfrm>
            <a:off x="8406001" y="4193330"/>
            <a:ext cx="2151543" cy="322979"/>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33" name="Text Placeholder 2">
            <a:extLst>
              <a:ext uri="{FF2B5EF4-FFF2-40B4-BE49-F238E27FC236}">
                <a16:creationId xmlns:a16="http://schemas.microsoft.com/office/drawing/2014/main" id="{EC47A114-94FE-E78A-D7A6-5BD0AE59DA1D}"/>
              </a:ext>
            </a:extLst>
          </p:cNvPr>
          <p:cNvSpPr>
            <a:spLocks noGrp="1"/>
          </p:cNvSpPr>
          <p:nvPr>
            <p:ph type="body" idx="36"/>
          </p:nvPr>
        </p:nvSpPr>
        <p:spPr>
          <a:xfrm>
            <a:off x="8406001" y="4516309"/>
            <a:ext cx="2151543" cy="1204983"/>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27" name="Päivämäärän paikkamerkki 26">
            <a:extLst>
              <a:ext uri="{FF2B5EF4-FFF2-40B4-BE49-F238E27FC236}">
                <a16:creationId xmlns:a16="http://schemas.microsoft.com/office/drawing/2014/main" id="{BF0AC091-7E92-3D50-1D24-F1E00C7B80DC}"/>
              </a:ext>
            </a:extLst>
          </p:cNvPr>
          <p:cNvSpPr>
            <a:spLocks noGrp="1"/>
          </p:cNvSpPr>
          <p:nvPr>
            <p:ph type="dt" sz="half" idx="25"/>
          </p:nvPr>
        </p:nvSpPr>
        <p:spPr/>
        <p:txBody>
          <a:bodyPr/>
          <a:lstStyle/>
          <a:p>
            <a:r>
              <a:rPr lang="fi-FI"/>
              <a:t>1.9.2023</a:t>
            </a:r>
          </a:p>
        </p:txBody>
      </p:sp>
      <p:sp>
        <p:nvSpPr>
          <p:cNvPr id="28" name="Alatunnisteen paikkamerkki 27">
            <a:extLst>
              <a:ext uri="{FF2B5EF4-FFF2-40B4-BE49-F238E27FC236}">
                <a16:creationId xmlns:a16="http://schemas.microsoft.com/office/drawing/2014/main" id="{77D025D8-1C8B-42CB-A249-CC007A19162D}"/>
              </a:ext>
            </a:extLst>
          </p:cNvPr>
          <p:cNvSpPr>
            <a:spLocks noGrp="1"/>
          </p:cNvSpPr>
          <p:nvPr>
            <p:ph type="ftr" sz="quarter" idx="26"/>
          </p:nvPr>
        </p:nvSpPr>
        <p:spPr/>
        <p:txBody>
          <a:bodyPr/>
          <a:lstStyle/>
          <a:p>
            <a:r>
              <a:rPr lang="fi-FI"/>
              <a:t>Tilastokeskus | Katriina Tiainen ja Matti Paavonen</a:t>
            </a:r>
          </a:p>
        </p:txBody>
      </p:sp>
      <p:sp>
        <p:nvSpPr>
          <p:cNvPr id="29" name="Dian numeron paikkamerkki 28">
            <a:extLst>
              <a:ext uri="{FF2B5EF4-FFF2-40B4-BE49-F238E27FC236}">
                <a16:creationId xmlns:a16="http://schemas.microsoft.com/office/drawing/2014/main" id="{0DE30EB8-45DD-1BC0-74A7-CF32E0519407}"/>
              </a:ext>
            </a:extLst>
          </p:cNvPr>
          <p:cNvSpPr>
            <a:spLocks noGrp="1"/>
          </p:cNvSpPr>
          <p:nvPr>
            <p:ph type="sldNum" sz="quarter" idx="27"/>
          </p:nvPr>
        </p:nvSpPr>
        <p:spPr/>
        <p:txBody>
          <a:bodyPr/>
          <a:lstStyle/>
          <a:p>
            <a:fld id="{31160B98-140E-4345-B1A3-2A7247C42973}" type="slidenum">
              <a:rPr lang="fi-FI" smtClean="0"/>
              <a:pPr/>
              <a:t>‹#›</a:t>
            </a:fld>
            <a:endParaRPr lang="fi-FI"/>
          </a:p>
        </p:txBody>
      </p:sp>
    </p:spTree>
    <p:extLst>
      <p:ext uri="{BB962C8B-B14F-4D97-AF65-F5344CB8AC3E}">
        <p14:creationId xmlns:p14="http://schemas.microsoft.com/office/powerpoint/2010/main" val="11644206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itaatti">
    <p:bg>
      <p:bgPr>
        <a:solidFill>
          <a:srgbClr val="EDE2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1397000" y="2350324"/>
            <a:ext cx="9404350" cy="1815276"/>
          </a:xfrm>
        </p:spPr>
        <p:txBody>
          <a:bodyPr anchor="ctr" anchorCtr="0"/>
          <a:lstStyle>
            <a:lvl1pPr algn="ctr">
              <a:lnSpc>
                <a:spcPct val="95000"/>
              </a:lnSpc>
              <a:defRPr sz="4000">
                <a:solidFill>
                  <a:srgbClr val="1A56EC"/>
                </a:solidFill>
              </a:defRPr>
            </a:lvl1pPr>
          </a:lstStyle>
          <a:p>
            <a:r>
              <a:rPr lang="fi-FI"/>
              <a:t>Muokkaa ots. perustyyl. napsautt.</a:t>
            </a:r>
            <a:endParaRPr lang="en-GB"/>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1397000" y="4445000"/>
            <a:ext cx="9404350" cy="508762"/>
          </a:xfrm>
        </p:spPr>
        <p:txBody>
          <a:bodyPr anchor="t" anchorCtr="0"/>
          <a:lstStyle>
            <a:lvl1pPr marL="0" indent="0" algn="ctr">
              <a:spcBef>
                <a:spcPts val="0"/>
              </a:spcBef>
              <a:spcAft>
                <a:spcPts val="0"/>
              </a:spcAft>
              <a:buNone/>
              <a:defRPr sz="1800">
                <a:solidFill>
                  <a:srgbClr val="1A56EC"/>
                </a:solidFill>
                <a:latin typeface="Franklin Gothic Medium" panose="020B0603020102020204" pitchFamily="34" charset="0"/>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8423486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566965" y="768097"/>
            <a:ext cx="5529035" cy="1010412"/>
          </a:xfrm>
        </p:spPr>
        <p:txBody>
          <a:bodyPr anchor="t" anchorCtr="0"/>
          <a:lstStyle>
            <a:lvl1pPr>
              <a:defRPr sz="3600">
                <a:solidFill>
                  <a:srgbClr val="1A56EC"/>
                </a:solidFill>
              </a:defRPr>
            </a:lvl1pPr>
          </a:lstStyle>
          <a:p>
            <a:r>
              <a:rPr lang="fi-FI"/>
              <a:t>Muokkaa ots. perustyyl. napsautt.</a:t>
            </a:r>
            <a:endParaRPr lang="en-GB"/>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566965" y="1795973"/>
            <a:ext cx="5529035" cy="1010412"/>
          </a:xfrm>
        </p:spPr>
        <p:txBody>
          <a:bodyPr anchor="t" anchorCtr="0"/>
          <a:lstStyle>
            <a:lvl1pPr marL="0" indent="0">
              <a:spcBef>
                <a:spcPts val="0"/>
              </a:spcBef>
              <a:spcAft>
                <a:spcPts val="0"/>
              </a:spcAft>
              <a:buNone/>
              <a:defRPr sz="1800">
                <a:solidFill>
                  <a:schemeClr val="tx2"/>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r>
              <a:rPr lang="fi-FI"/>
              <a:t>1.9.2023</a:t>
            </a:r>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r>
              <a:rPr lang="fi-FI"/>
              <a:t>Tilastokeskus | Katriina Tiainen ja Matti Paavonen</a:t>
            </a:r>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33787222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kuva 1">
    <p:bg>
      <p:bgPr>
        <a:solidFill>
          <a:srgbClr val="E9DFDE"/>
        </a:solidFill>
        <a:effectLst/>
      </p:bgPr>
    </p:bg>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D442FB6A-C628-418B-1BFC-845537E1A86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Ryhmä 3">
            <a:extLst>
              <a:ext uri="{FF2B5EF4-FFF2-40B4-BE49-F238E27FC236}">
                <a16:creationId xmlns:a16="http://schemas.microsoft.com/office/drawing/2014/main" id="{03CB81CC-3F3E-AC38-45EE-FDD7F8F41A2F}"/>
              </a:ext>
              <a:ext uri="{C183D7F6-B498-43B3-948B-1728B52AA6E4}">
                <adec:decorative xmlns:adec="http://schemas.microsoft.com/office/drawing/2017/decorative" val="1"/>
              </a:ext>
            </a:extLst>
          </p:cNvPr>
          <p:cNvGrpSpPr/>
          <p:nvPr userDrawn="1"/>
        </p:nvGrpSpPr>
        <p:grpSpPr>
          <a:xfrm>
            <a:off x="573919" y="6296072"/>
            <a:ext cx="11311674" cy="299244"/>
            <a:chOff x="1147763" y="11857038"/>
            <a:chExt cx="22621875" cy="598487"/>
          </a:xfrm>
        </p:grpSpPr>
        <p:sp>
          <p:nvSpPr>
            <p:cNvPr id="5" name="Freeform 5">
              <a:extLst>
                <a:ext uri="{FF2B5EF4-FFF2-40B4-BE49-F238E27FC236}">
                  <a16:creationId xmlns:a16="http://schemas.microsoft.com/office/drawing/2014/main" id="{260C376B-9739-5378-5813-F6D03643C144}"/>
                </a:ext>
                <a:ext uri="{C183D7F6-B498-43B3-948B-1728B52AA6E4}">
                  <adec:decorative xmlns:adec="http://schemas.microsoft.com/office/drawing/2017/decorative" val="1"/>
                </a:ext>
              </a:extLst>
            </p:cNvPr>
            <p:cNvSpPr>
              <a:spLocks/>
            </p:cNvSpPr>
            <p:nvPr userDrawn="1"/>
          </p:nvSpPr>
          <p:spPr bwMode="auto">
            <a:xfrm>
              <a:off x="23009225" y="11857038"/>
              <a:ext cx="265113" cy="92075"/>
            </a:xfrm>
            <a:custGeom>
              <a:avLst/>
              <a:gdLst>
                <a:gd name="T0" fmla="*/ 604 w 738"/>
                <a:gd name="T1" fmla="*/ 0 h 253"/>
                <a:gd name="T2" fmla="*/ 137 w 738"/>
                <a:gd name="T3" fmla="*/ 0 h 253"/>
                <a:gd name="T4" fmla="*/ 8 w 738"/>
                <a:gd name="T5" fmla="*/ 112 h 253"/>
                <a:gd name="T6" fmla="*/ 134 w 738"/>
                <a:gd name="T7" fmla="*/ 253 h 253"/>
                <a:gd name="T8" fmla="*/ 600 w 738"/>
                <a:gd name="T9" fmla="*/ 253 h 253"/>
                <a:gd name="T10" fmla="*/ 729 w 738"/>
                <a:gd name="T11" fmla="*/ 141 h 253"/>
                <a:gd name="T12" fmla="*/ 604 w 738"/>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738" h="253">
                  <a:moveTo>
                    <a:pt x="604" y="0"/>
                  </a:moveTo>
                  <a:lnTo>
                    <a:pt x="137" y="0"/>
                  </a:lnTo>
                  <a:cubicBezTo>
                    <a:pt x="72" y="0"/>
                    <a:pt x="16" y="48"/>
                    <a:pt x="8" y="112"/>
                  </a:cubicBezTo>
                  <a:cubicBezTo>
                    <a:pt x="0" y="188"/>
                    <a:pt x="59" y="253"/>
                    <a:pt x="134" y="253"/>
                  </a:cubicBezTo>
                  <a:lnTo>
                    <a:pt x="600" y="253"/>
                  </a:lnTo>
                  <a:cubicBezTo>
                    <a:pt x="665" y="253"/>
                    <a:pt x="722" y="206"/>
                    <a:pt x="729" y="141"/>
                  </a:cubicBezTo>
                  <a:cubicBezTo>
                    <a:pt x="738" y="65"/>
                    <a:pt x="678" y="0"/>
                    <a:pt x="604" y="0"/>
                  </a:cubicBezTo>
                  <a:close/>
                </a:path>
              </a:pathLst>
            </a:custGeom>
            <a:solidFill>
              <a:srgbClr val="1A56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6" name="Freeform 6">
              <a:extLst>
                <a:ext uri="{FF2B5EF4-FFF2-40B4-BE49-F238E27FC236}">
                  <a16:creationId xmlns:a16="http://schemas.microsoft.com/office/drawing/2014/main" id="{E5D61054-6748-0C5D-4C47-0674F61EB201}"/>
                </a:ext>
                <a:ext uri="{C183D7F6-B498-43B3-948B-1728B52AA6E4}">
                  <adec:decorative xmlns:adec="http://schemas.microsoft.com/office/drawing/2017/decorative" val="1"/>
                </a:ext>
              </a:extLst>
            </p:cNvPr>
            <p:cNvSpPr>
              <a:spLocks/>
            </p:cNvSpPr>
            <p:nvPr userDrawn="1"/>
          </p:nvSpPr>
          <p:spPr bwMode="auto">
            <a:xfrm>
              <a:off x="23345775" y="11857038"/>
              <a:ext cx="423863" cy="92075"/>
            </a:xfrm>
            <a:custGeom>
              <a:avLst/>
              <a:gdLst>
                <a:gd name="T0" fmla="*/ 1046 w 1180"/>
                <a:gd name="T1" fmla="*/ 0 h 253"/>
                <a:gd name="T2" fmla="*/ 138 w 1180"/>
                <a:gd name="T3" fmla="*/ 0 h 253"/>
                <a:gd name="T4" fmla="*/ 9 w 1180"/>
                <a:gd name="T5" fmla="*/ 112 h 253"/>
                <a:gd name="T6" fmla="*/ 134 w 1180"/>
                <a:gd name="T7" fmla="*/ 253 h 253"/>
                <a:gd name="T8" fmla="*/ 1043 w 1180"/>
                <a:gd name="T9" fmla="*/ 253 h 253"/>
                <a:gd name="T10" fmla="*/ 1172 w 1180"/>
                <a:gd name="T11" fmla="*/ 141 h 253"/>
                <a:gd name="T12" fmla="*/ 1046 w 11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1180" h="253">
                  <a:moveTo>
                    <a:pt x="1046" y="0"/>
                  </a:moveTo>
                  <a:lnTo>
                    <a:pt x="138" y="0"/>
                  </a:lnTo>
                  <a:cubicBezTo>
                    <a:pt x="73" y="0"/>
                    <a:pt x="16" y="47"/>
                    <a:pt x="9" y="112"/>
                  </a:cubicBezTo>
                  <a:cubicBezTo>
                    <a:pt x="0" y="188"/>
                    <a:pt x="60" y="253"/>
                    <a:pt x="134" y="253"/>
                  </a:cubicBezTo>
                  <a:lnTo>
                    <a:pt x="1043" y="253"/>
                  </a:lnTo>
                  <a:cubicBezTo>
                    <a:pt x="1108" y="253"/>
                    <a:pt x="1165" y="205"/>
                    <a:pt x="1172" y="141"/>
                  </a:cubicBezTo>
                  <a:cubicBezTo>
                    <a:pt x="1180" y="65"/>
                    <a:pt x="1121" y="0"/>
                    <a:pt x="1046"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0" name="Freeform 7">
              <a:extLst>
                <a:ext uri="{FF2B5EF4-FFF2-40B4-BE49-F238E27FC236}">
                  <a16:creationId xmlns:a16="http://schemas.microsoft.com/office/drawing/2014/main" id="{2BEE201A-6EE2-A67A-68AE-230C7E79D416}"/>
                </a:ext>
                <a:ext uri="{C183D7F6-B498-43B3-948B-1728B52AA6E4}">
                  <adec:decorative xmlns:adec="http://schemas.microsoft.com/office/drawing/2017/decorative" val="1"/>
                </a:ext>
              </a:extLst>
            </p:cNvPr>
            <p:cNvSpPr>
              <a:spLocks/>
            </p:cNvSpPr>
            <p:nvPr userDrawn="1"/>
          </p:nvSpPr>
          <p:spPr bwMode="auto">
            <a:xfrm>
              <a:off x="23345775" y="12025313"/>
              <a:ext cx="292100" cy="92075"/>
            </a:xfrm>
            <a:custGeom>
              <a:avLst/>
              <a:gdLst>
                <a:gd name="T0" fmla="*/ 681 w 815"/>
                <a:gd name="T1" fmla="*/ 0 h 252"/>
                <a:gd name="T2" fmla="*/ 138 w 815"/>
                <a:gd name="T3" fmla="*/ 0 h 252"/>
                <a:gd name="T4" fmla="*/ 9 w 815"/>
                <a:gd name="T5" fmla="*/ 111 h 252"/>
                <a:gd name="T6" fmla="*/ 134 w 815"/>
                <a:gd name="T7" fmla="*/ 252 h 252"/>
                <a:gd name="T8" fmla="*/ 678 w 815"/>
                <a:gd name="T9" fmla="*/ 252 h 252"/>
                <a:gd name="T10" fmla="*/ 806 w 815"/>
                <a:gd name="T11" fmla="*/ 140 h 252"/>
                <a:gd name="T12" fmla="*/ 681 w 815"/>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815" h="252">
                  <a:moveTo>
                    <a:pt x="681" y="0"/>
                  </a:moveTo>
                  <a:lnTo>
                    <a:pt x="138" y="0"/>
                  </a:lnTo>
                  <a:cubicBezTo>
                    <a:pt x="73" y="0"/>
                    <a:pt x="16" y="47"/>
                    <a:pt x="9" y="111"/>
                  </a:cubicBezTo>
                  <a:cubicBezTo>
                    <a:pt x="0" y="187"/>
                    <a:pt x="60" y="252"/>
                    <a:pt x="134" y="252"/>
                  </a:cubicBezTo>
                  <a:lnTo>
                    <a:pt x="678" y="252"/>
                  </a:lnTo>
                  <a:cubicBezTo>
                    <a:pt x="742" y="252"/>
                    <a:pt x="799" y="205"/>
                    <a:pt x="806" y="140"/>
                  </a:cubicBezTo>
                  <a:cubicBezTo>
                    <a:pt x="815" y="64"/>
                    <a:pt x="756" y="0"/>
                    <a:pt x="681"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1" name="Freeform 8">
              <a:extLst>
                <a:ext uri="{FF2B5EF4-FFF2-40B4-BE49-F238E27FC236}">
                  <a16:creationId xmlns:a16="http://schemas.microsoft.com/office/drawing/2014/main" id="{6863E3F6-3AF8-54D0-FB25-5AD540F4A7EB}"/>
                </a:ext>
                <a:ext uri="{C183D7F6-B498-43B3-948B-1728B52AA6E4}">
                  <adec:decorative xmlns:adec="http://schemas.microsoft.com/office/drawing/2017/decorative" val="1"/>
                </a:ext>
              </a:extLst>
            </p:cNvPr>
            <p:cNvSpPr>
              <a:spLocks/>
            </p:cNvSpPr>
            <p:nvPr userDrawn="1"/>
          </p:nvSpPr>
          <p:spPr bwMode="auto">
            <a:xfrm>
              <a:off x="23345775" y="12195175"/>
              <a:ext cx="161925" cy="92075"/>
            </a:xfrm>
            <a:custGeom>
              <a:avLst/>
              <a:gdLst>
                <a:gd name="T0" fmla="*/ 134 w 450"/>
                <a:gd name="T1" fmla="*/ 252 h 252"/>
                <a:gd name="T2" fmla="*/ 312 w 450"/>
                <a:gd name="T3" fmla="*/ 252 h 252"/>
                <a:gd name="T4" fmla="*/ 441 w 450"/>
                <a:gd name="T5" fmla="*/ 141 h 252"/>
                <a:gd name="T6" fmla="*/ 316 w 450"/>
                <a:gd name="T7" fmla="*/ 0 h 252"/>
                <a:gd name="T8" fmla="*/ 138 w 450"/>
                <a:gd name="T9" fmla="*/ 0 h 252"/>
                <a:gd name="T10" fmla="*/ 9 w 450"/>
                <a:gd name="T11" fmla="*/ 112 h 252"/>
                <a:gd name="T12" fmla="*/ 134 w 450"/>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450" h="252">
                  <a:moveTo>
                    <a:pt x="134" y="252"/>
                  </a:moveTo>
                  <a:lnTo>
                    <a:pt x="312" y="252"/>
                  </a:lnTo>
                  <a:cubicBezTo>
                    <a:pt x="377" y="252"/>
                    <a:pt x="434" y="205"/>
                    <a:pt x="441" y="141"/>
                  </a:cubicBezTo>
                  <a:cubicBezTo>
                    <a:pt x="450" y="65"/>
                    <a:pt x="390" y="0"/>
                    <a:pt x="316" y="0"/>
                  </a:cubicBezTo>
                  <a:lnTo>
                    <a:pt x="138" y="0"/>
                  </a:lnTo>
                  <a:cubicBezTo>
                    <a:pt x="73" y="0"/>
                    <a:pt x="16" y="47"/>
                    <a:pt x="9" y="112"/>
                  </a:cubicBezTo>
                  <a:cubicBezTo>
                    <a:pt x="0" y="188"/>
                    <a:pt x="60" y="252"/>
                    <a:pt x="134" y="252"/>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2" name="Freeform 9">
              <a:extLst>
                <a:ext uri="{FF2B5EF4-FFF2-40B4-BE49-F238E27FC236}">
                  <a16:creationId xmlns:a16="http://schemas.microsoft.com/office/drawing/2014/main" id="{4944A9F5-A6B2-B983-C6D8-7272B2A2DDC4}"/>
                </a:ext>
                <a:ext uri="{C183D7F6-B498-43B3-948B-1728B52AA6E4}">
                  <adec:decorative xmlns:adec="http://schemas.microsoft.com/office/drawing/2017/decorative" val="1"/>
                </a:ext>
              </a:extLst>
            </p:cNvPr>
            <p:cNvSpPr>
              <a:spLocks/>
            </p:cNvSpPr>
            <p:nvPr userDrawn="1"/>
          </p:nvSpPr>
          <p:spPr bwMode="auto">
            <a:xfrm>
              <a:off x="23345775" y="12363450"/>
              <a:ext cx="207963" cy="92075"/>
            </a:xfrm>
            <a:custGeom>
              <a:avLst/>
              <a:gdLst>
                <a:gd name="T0" fmla="*/ 446 w 580"/>
                <a:gd name="T1" fmla="*/ 0 h 253"/>
                <a:gd name="T2" fmla="*/ 138 w 580"/>
                <a:gd name="T3" fmla="*/ 0 h 253"/>
                <a:gd name="T4" fmla="*/ 9 w 580"/>
                <a:gd name="T5" fmla="*/ 112 h 253"/>
                <a:gd name="T6" fmla="*/ 134 w 580"/>
                <a:gd name="T7" fmla="*/ 253 h 253"/>
                <a:gd name="T8" fmla="*/ 443 w 580"/>
                <a:gd name="T9" fmla="*/ 253 h 253"/>
                <a:gd name="T10" fmla="*/ 571 w 580"/>
                <a:gd name="T11" fmla="*/ 141 h 253"/>
                <a:gd name="T12" fmla="*/ 446 w 5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580" h="253">
                  <a:moveTo>
                    <a:pt x="446" y="0"/>
                  </a:moveTo>
                  <a:lnTo>
                    <a:pt x="138" y="0"/>
                  </a:lnTo>
                  <a:cubicBezTo>
                    <a:pt x="73" y="0"/>
                    <a:pt x="16" y="48"/>
                    <a:pt x="9" y="112"/>
                  </a:cubicBezTo>
                  <a:cubicBezTo>
                    <a:pt x="0" y="188"/>
                    <a:pt x="60" y="253"/>
                    <a:pt x="134" y="253"/>
                  </a:cubicBezTo>
                  <a:lnTo>
                    <a:pt x="443" y="253"/>
                  </a:lnTo>
                  <a:cubicBezTo>
                    <a:pt x="507" y="253"/>
                    <a:pt x="564" y="206"/>
                    <a:pt x="571" y="141"/>
                  </a:cubicBezTo>
                  <a:cubicBezTo>
                    <a:pt x="580" y="65"/>
                    <a:pt x="521" y="0"/>
                    <a:pt x="446"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3" name="Freeform 10">
              <a:extLst>
                <a:ext uri="{FF2B5EF4-FFF2-40B4-BE49-F238E27FC236}">
                  <a16:creationId xmlns:a16="http://schemas.microsoft.com/office/drawing/2014/main" id="{2866C7B6-9AFD-CD4A-A4D2-F0B17FECC786}"/>
                </a:ext>
                <a:ext uri="{C183D7F6-B498-43B3-948B-1728B52AA6E4}">
                  <adec:decorative xmlns:adec="http://schemas.microsoft.com/office/drawing/2017/decorative" val="1"/>
                </a:ext>
              </a:extLst>
            </p:cNvPr>
            <p:cNvSpPr>
              <a:spLocks/>
            </p:cNvSpPr>
            <p:nvPr userDrawn="1"/>
          </p:nvSpPr>
          <p:spPr bwMode="auto">
            <a:xfrm>
              <a:off x="1147763" y="12315825"/>
              <a:ext cx="265113" cy="92075"/>
            </a:xfrm>
            <a:custGeom>
              <a:avLst/>
              <a:gdLst>
                <a:gd name="T0" fmla="*/ 605 w 739"/>
                <a:gd name="T1" fmla="*/ 0 h 252"/>
                <a:gd name="T2" fmla="*/ 138 w 739"/>
                <a:gd name="T3" fmla="*/ 0 h 252"/>
                <a:gd name="T4" fmla="*/ 9 w 739"/>
                <a:gd name="T5" fmla="*/ 111 h 252"/>
                <a:gd name="T6" fmla="*/ 134 w 739"/>
                <a:gd name="T7" fmla="*/ 252 h 252"/>
                <a:gd name="T8" fmla="*/ 601 w 739"/>
                <a:gd name="T9" fmla="*/ 252 h 252"/>
                <a:gd name="T10" fmla="*/ 730 w 739"/>
                <a:gd name="T11" fmla="*/ 141 h 252"/>
                <a:gd name="T12" fmla="*/ 605 w 739"/>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739" h="252">
                  <a:moveTo>
                    <a:pt x="605" y="0"/>
                  </a:moveTo>
                  <a:lnTo>
                    <a:pt x="138" y="0"/>
                  </a:lnTo>
                  <a:cubicBezTo>
                    <a:pt x="73" y="0"/>
                    <a:pt x="16" y="47"/>
                    <a:pt x="9" y="111"/>
                  </a:cubicBezTo>
                  <a:cubicBezTo>
                    <a:pt x="0" y="187"/>
                    <a:pt x="60" y="252"/>
                    <a:pt x="134" y="252"/>
                  </a:cubicBezTo>
                  <a:lnTo>
                    <a:pt x="601" y="252"/>
                  </a:lnTo>
                  <a:cubicBezTo>
                    <a:pt x="666" y="252"/>
                    <a:pt x="723" y="205"/>
                    <a:pt x="730" y="141"/>
                  </a:cubicBezTo>
                  <a:cubicBezTo>
                    <a:pt x="739" y="65"/>
                    <a:pt x="679" y="0"/>
                    <a:pt x="605" y="0"/>
                  </a:cubicBezTo>
                  <a:close/>
                </a:path>
              </a:pathLst>
            </a:custGeom>
            <a:solidFill>
              <a:srgbClr val="1A56EC"/>
            </a:solidFill>
            <a:ln>
              <a:noFill/>
            </a:ln>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grpSp>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566965" y="768097"/>
            <a:ext cx="5529035" cy="1010412"/>
          </a:xfrm>
        </p:spPr>
        <p:txBody>
          <a:bodyPr anchor="t" anchorCtr="0"/>
          <a:lstStyle>
            <a:lvl1pPr>
              <a:defRPr sz="3600">
                <a:solidFill>
                  <a:srgbClr val="1A56EC"/>
                </a:solidFill>
              </a:defRPr>
            </a:lvl1pPr>
          </a:lstStyle>
          <a:p>
            <a:r>
              <a:rPr lang="fi-FI"/>
              <a:t>Muokkaa ots. perustyyl. napsautt.</a:t>
            </a:r>
            <a:endParaRPr lang="en-GB"/>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566965" y="1795973"/>
            <a:ext cx="5529035" cy="1010412"/>
          </a:xfrm>
        </p:spPr>
        <p:txBody>
          <a:bodyPr anchor="t" anchorCtr="0"/>
          <a:lstStyle>
            <a:lvl1pPr marL="0" indent="0">
              <a:spcBef>
                <a:spcPts val="0"/>
              </a:spcBef>
              <a:spcAft>
                <a:spcPts val="0"/>
              </a:spcAft>
              <a:buNone/>
              <a:defRPr sz="1800">
                <a:solidFill>
                  <a:schemeClr val="tx2"/>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r>
              <a:rPr lang="fi-FI"/>
              <a:t>1.9.2023</a:t>
            </a:r>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r>
              <a:rPr lang="fi-FI"/>
              <a:t>Tilastokeskus | Katriina Tiainen ja Matti Paavonen</a:t>
            </a:r>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2586059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4F908720-1972-D4B6-EB02-DBC2F7013BE7}"/>
              </a:ext>
            </a:extLst>
          </p:cNvPr>
          <p:cNvSpPr>
            <a:spLocks noGrp="1"/>
          </p:cNvSpPr>
          <p:nvPr>
            <p:ph type="dt" sz="half" idx="10"/>
          </p:nvPr>
        </p:nvSpPr>
        <p:spPr/>
        <p:txBody>
          <a:bodyPr/>
          <a:lstStyle/>
          <a:p>
            <a:fld id="{C6569E37-994F-4808-BCE4-6E573C731BA1}" type="datetimeFigureOut">
              <a:rPr lang="fi-FI" smtClean="0"/>
              <a:t>7.9.2023</a:t>
            </a:fld>
            <a:endParaRPr lang="fi-FI"/>
          </a:p>
        </p:txBody>
      </p:sp>
      <p:sp>
        <p:nvSpPr>
          <p:cNvPr id="3" name="Alatunnisteen paikkamerkki 2">
            <a:extLst>
              <a:ext uri="{FF2B5EF4-FFF2-40B4-BE49-F238E27FC236}">
                <a16:creationId xmlns:a16="http://schemas.microsoft.com/office/drawing/2014/main" id="{BFE5C064-BBDB-3B0E-B6AC-5DE0D927E9B4}"/>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96176514-9244-AA28-E133-DCFDFB40496A}"/>
              </a:ext>
            </a:extLst>
          </p:cNvPr>
          <p:cNvSpPr>
            <a:spLocks noGrp="1"/>
          </p:cNvSpPr>
          <p:nvPr>
            <p:ph type="sldNum" sz="quarter" idx="12"/>
          </p:nvPr>
        </p:nvSpPr>
        <p:spPr/>
        <p:txBody>
          <a:bodyPr/>
          <a:lstStyle/>
          <a:p>
            <a:fld id="{E5A177EA-E9AB-4E8A-9CAE-C5AF431C1462}" type="slidenum">
              <a:rPr lang="fi-FI" smtClean="0"/>
              <a:t>‹#›</a:t>
            </a:fld>
            <a:endParaRPr lang="fi-FI"/>
          </a:p>
        </p:txBody>
      </p:sp>
    </p:spTree>
    <p:extLst>
      <p:ext uri="{BB962C8B-B14F-4D97-AF65-F5344CB8AC3E}">
        <p14:creationId xmlns:p14="http://schemas.microsoft.com/office/powerpoint/2010/main" val="36307346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Osan ylätunniste kuva 2">
    <p:bg>
      <p:bgPr>
        <a:solidFill>
          <a:srgbClr val="9FBDF9"/>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7A7C160-500C-8509-FF79-9555CE041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a:solidFill>
            <a:srgbClr val="E9DFDE"/>
          </a:solidFill>
        </p:spPr>
      </p:pic>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566965" y="768097"/>
            <a:ext cx="5529035" cy="1010412"/>
          </a:xfrm>
        </p:spPr>
        <p:txBody>
          <a:bodyPr anchor="t" anchorCtr="0"/>
          <a:lstStyle>
            <a:lvl1pPr>
              <a:defRPr sz="3600">
                <a:solidFill>
                  <a:srgbClr val="1A56EC"/>
                </a:solidFill>
              </a:defRPr>
            </a:lvl1pPr>
          </a:lstStyle>
          <a:p>
            <a:r>
              <a:rPr lang="fi-FI"/>
              <a:t>Muokkaa ots. perustyyl. napsautt.</a:t>
            </a:r>
            <a:endParaRPr lang="en-GB"/>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566965" y="1795973"/>
            <a:ext cx="5529035" cy="1010412"/>
          </a:xfrm>
        </p:spPr>
        <p:txBody>
          <a:bodyPr anchor="t" anchorCtr="0"/>
          <a:lstStyle>
            <a:lvl1pPr marL="0" indent="0">
              <a:spcBef>
                <a:spcPts val="0"/>
              </a:spcBef>
              <a:spcAft>
                <a:spcPts val="0"/>
              </a:spcAft>
              <a:buNone/>
              <a:defRPr sz="1800">
                <a:solidFill>
                  <a:schemeClr val="tx2"/>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r>
              <a:rPr lang="fi-FI"/>
              <a:t>1.9.2023</a:t>
            </a:r>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r>
              <a:rPr lang="fi-FI"/>
              <a:t>Tilastokeskus | Katriina Tiainen ja Matti Paavonen</a:t>
            </a:r>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31160B98-140E-4345-B1A3-2A7247C42973}" type="slidenum">
              <a:rPr lang="fi-FI" smtClean="0"/>
              <a:t>‹#›</a:t>
            </a:fld>
            <a:endParaRPr lang="fi-FI"/>
          </a:p>
        </p:txBody>
      </p:sp>
      <p:grpSp>
        <p:nvGrpSpPr>
          <p:cNvPr id="6" name="Ryhmä 5">
            <a:extLst>
              <a:ext uri="{FF2B5EF4-FFF2-40B4-BE49-F238E27FC236}">
                <a16:creationId xmlns:a16="http://schemas.microsoft.com/office/drawing/2014/main" id="{FAE9E5D6-F841-4887-C934-DA46EB2840FD}"/>
              </a:ext>
              <a:ext uri="{C183D7F6-B498-43B3-948B-1728B52AA6E4}">
                <adec:decorative xmlns:adec="http://schemas.microsoft.com/office/drawing/2017/decorative" val="1"/>
              </a:ext>
            </a:extLst>
          </p:cNvPr>
          <p:cNvGrpSpPr/>
          <p:nvPr userDrawn="1"/>
        </p:nvGrpSpPr>
        <p:grpSpPr>
          <a:xfrm>
            <a:off x="573919" y="6296072"/>
            <a:ext cx="11311674" cy="299244"/>
            <a:chOff x="1147763" y="11857038"/>
            <a:chExt cx="22621875" cy="598487"/>
          </a:xfrm>
        </p:grpSpPr>
        <p:sp>
          <p:nvSpPr>
            <p:cNvPr id="10" name="Freeform 5">
              <a:extLst>
                <a:ext uri="{FF2B5EF4-FFF2-40B4-BE49-F238E27FC236}">
                  <a16:creationId xmlns:a16="http://schemas.microsoft.com/office/drawing/2014/main" id="{0C26666E-C484-12E3-71A6-864E801D6316}"/>
                </a:ext>
                <a:ext uri="{C183D7F6-B498-43B3-948B-1728B52AA6E4}">
                  <adec:decorative xmlns:adec="http://schemas.microsoft.com/office/drawing/2017/decorative" val="1"/>
                </a:ext>
              </a:extLst>
            </p:cNvPr>
            <p:cNvSpPr>
              <a:spLocks/>
            </p:cNvSpPr>
            <p:nvPr userDrawn="1"/>
          </p:nvSpPr>
          <p:spPr bwMode="auto">
            <a:xfrm>
              <a:off x="23009225" y="11857038"/>
              <a:ext cx="265113" cy="92075"/>
            </a:xfrm>
            <a:custGeom>
              <a:avLst/>
              <a:gdLst>
                <a:gd name="T0" fmla="*/ 604 w 738"/>
                <a:gd name="T1" fmla="*/ 0 h 253"/>
                <a:gd name="T2" fmla="*/ 137 w 738"/>
                <a:gd name="T3" fmla="*/ 0 h 253"/>
                <a:gd name="T4" fmla="*/ 8 w 738"/>
                <a:gd name="T5" fmla="*/ 112 h 253"/>
                <a:gd name="T6" fmla="*/ 134 w 738"/>
                <a:gd name="T7" fmla="*/ 253 h 253"/>
                <a:gd name="T8" fmla="*/ 600 w 738"/>
                <a:gd name="T9" fmla="*/ 253 h 253"/>
                <a:gd name="T10" fmla="*/ 729 w 738"/>
                <a:gd name="T11" fmla="*/ 141 h 253"/>
                <a:gd name="T12" fmla="*/ 604 w 738"/>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738" h="253">
                  <a:moveTo>
                    <a:pt x="604" y="0"/>
                  </a:moveTo>
                  <a:lnTo>
                    <a:pt x="137" y="0"/>
                  </a:lnTo>
                  <a:cubicBezTo>
                    <a:pt x="72" y="0"/>
                    <a:pt x="16" y="48"/>
                    <a:pt x="8" y="112"/>
                  </a:cubicBezTo>
                  <a:cubicBezTo>
                    <a:pt x="0" y="188"/>
                    <a:pt x="59" y="253"/>
                    <a:pt x="134" y="253"/>
                  </a:cubicBezTo>
                  <a:lnTo>
                    <a:pt x="600" y="253"/>
                  </a:lnTo>
                  <a:cubicBezTo>
                    <a:pt x="665" y="253"/>
                    <a:pt x="722" y="206"/>
                    <a:pt x="729" y="141"/>
                  </a:cubicBezTo>
                  <a:cubicBezTo>
                    <a:pt x="738" y="65"/>
                    <a:pt x="678" y="0"/>
                    <a:pt x="604" y="0"/>
                  </a:cubicBezTo>
                  <a:close/>
                </a:path>
              </a:pathLst>
            </a:custGeom>
            <a:solidFill>
              <a:srgbClr val="1A56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1" name="Freeform 6">
              <a:extLst>
                <a:ext uri="{FF2B5EF4-FFF2-40B4-BE49-F238E27FC236}">
                  <a16:creationId xmlns:a16="http://schemas.microsoft.com/office/drawing/2014/main" id="{3CB0C8FA-B2A0-FE8C-5270-B1D5AC6BE5AD}"/>
                </a:ext>
                <a:ext uri="{C183D7F6-B498-43B3-948B-1728B52AA6E4}">
                  <adec:decorative xmlns:adec="http://schemas.microsoft.com/office/drawing/2017/decorative" val="1"/>
                </a:ext>
              </a:extLst>
            </p:cNvPr>
            <p:cNvSpPr>
              <a:spLocks/>
            </p:cNvSpPr>
            <p:nvPr userDrawn="1"/>
          </p:nvSpPr>
          <p:spPr bwMode="auto">
            <a:xfrm>
              <a:off x="23345775" y="11857038"/>
              <a:ext cx="423863" cy="92075"/>
            </a:xfrm>
            <a:custGeom>
              <a:avLst/>
              <a:gdLst>
                <a:gd name="T0" fmla="*/ 1046 w 1180"/>
                <a:gd name="T1" fmla="*/ 0 h 253"/>
                <a:gd name="T2" fmla="*/ 138 w 1180"/>
                <a:gd name="T3" fmla="*/ 0 h 253"/>
                <a:gd name="T4" fmla="*/ 9 w 1180"/>
                <a:gd name="T5" fmla="*/ 112 h 253"/>
                <a:gd name="T6" fmla="*/ 134 w 1180"/>
                <a:gd name="T7" fmla="*/ 253 h 253"/>
                <a:gd name="T8" fmla="*/ 1043 w 1180"/>
                <a:gd name="T9" fmla="*/ 253 h 253"/>
                <a:gd name="T10" fmla="*/ 1172 w 1180"/>
                <a:gd name="T11" fmla="*/ 141 h 253"/>
                <a:gd name="T12" fmla="*/ 1046 w 11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1180" h="253">
                  <a:moveTo>
                    <a:pt x="1046" y="0"/>
                  </a:moveTo>
                  <a:lnTo>
                    <a:pt x="138" y="0"/>
                  </a:lnTo>
                  <a:cubicBezTo>
                    <a:pt x="73" y="0"/>
                    <a:pt x="16" y="47"/>
                    <a:pt x="9" y="112"/>
                  </a:cubicBezTo>
                  <a:cubicBezTo>
                    <a:pt x="0" y="188"/>
                    <a:pt x="60" y="253"/>
                    <a:pt x="134" y="253"/>
                  </a:cubicBezTo>
                  <a:lnTo>
                    <a:pt x="1043" y="253"/>
                  </a:lnTo>
                  <a:cubicBezTo>
                    <a:pt x="1108" y="253"/>
                    <a:pt x="1165" y="205"/>
                    <a:pt x="1172" y="141"/>
                  </a:cubicBezTo>
                  <a:cubicBezTo>
                    <a:pt x="1180" y="65"/>
                    <a:pt x="1121" y="0"/>
                    <a:pt x="1046"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2" name="Freeform 7">
              <a:extLst>
                <a:ext uri="{FF2B5EF4-FFF2-40B4-BE49-F238E27FC236}">
                  <a16:creationId xmlns:a16="http://schemas.microsoft.com/office/drawing/2014/main" id="{A6DD3666-458D-D30D-AB1B-3560817181F5}"/>
                </a:ext>
                <a:ext uri="{C183D7F6-B498-43B3-948B-1728B52AA6E4}">
                  <adec:decorative xmlns:adec="http://schemas.microsoft.com/office/drawing/2017/decorative" val="1"/>
                </a:ext>
              </a:extLst>
            </p:cNvPr>
            <p:cNvSpPr>
              <a:spLocks/>
            </p:cNvSpPr>
            <p:nvPr userDrawn="1"/>
          </p:nvSpPr>
          <p:spPr bwMode="auto">
            <a:xfrm>
              <a:off x="23345775" y="12025313"/>
              <a:ext cx="292100" cy="92075"/>
            </a:xfrm>
            <a:custGeom>
              <a:avLst/>
              <a:gdLst>
                <a:gd name="T0" fmla="*/ 681 w 815"/>
                <a:gd name="T1" fmla="*/ 0 h 252"/>
                <a:gd name="T2" fmla="*/ 138 w 815"/>
                <a:gd name="T3" fmla="*/ 0 h 252"/>
                <a:gd name="T4" fmla="*/ 9 w 815"/>
                <a:gd name="T5" fmla="*/ 111 h 252"/>
                <a:gd name="T6" fmla="*/ 134 w 815"/>
                <a:gd name="T7" fmla="*/ 252 h 252"/>
                <a:gd name="T8" fmla="*/ 678 w 815"/>
                <a:gd name="T9" fmla="*/ 252 h 252"/>
                <a:gd name="T10" fmla="*/ 806 w 815"/>
                <a:gd name="T11" fmla="*/ 140 h 252"/>
                <a:gd name="T12" fmla="*/ 681 w 815"/>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815" h="252">
                  <a:moveTo>
                    <a:pt x="681" y="0"/>
                  </a:moveTo>
                  <a:lnTo>
                    <a:pt x="138" y="0"/>
                  </a:lnTo>
                  <a:cubicBezTo>
                    <a:pt x="73" y="0"/>
                    <a:pt x="16" y="47"/>
                    <a:pt x="9" y="111"/>
                  </a:cubicBezTo>
                  <a:cubicBezTo>
                    <a:pt x="0" y="187"/>
                    <a:pt x="60" y="252"/>
                    <a:pt x="134" y="252"/>
                  </a:cubicBezTo>
                  <a:lnTo>
                    <a:pt x="678" y="252"/>
                  </a:lnTo>
                  <a:cubicBezTo>
                    <a:pt x="742" y="252"/>
                    <a:pt x="799" y="205"/>
                    <a:pt x="806" y="140"/>
                  </a:cubicBezTo>
                  <a:cubicBezTo>
                    <a:pt x="815" y="64"/>
                    <a:pt x="756" y="0"/>
                    <a:pt x="681"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3" name="Freeform 8">
              <a:extLst>
                <a:ext uri="{FF2B5EF4-FFF2-40B4-BE49-F238E27FC236}">
                  <a16:creationId xmlns:a16="http://schemas.microsoft.com/office/drawing/2014/main" id="{25CE24DF-2B1A-1343-2F2D-F33F5DA74A81}"/>
                </a:ext>
                <a:ext uri="{C183D7F6-B498-43B3-948B-1728B52AA6E4}">
                  <adec:decorative xmlns:adec="http://schemas.microsoft.com/office/drawing/2017/decorative" val="1"/>
                </a:ext>
              </a:extLst>
            </p:cNvPr>
            <p:cNvSpPr>
              <a:spLocks/>
            </p:cNvSpPr>
            <p:nvPr userDrawn="1"/>
          </p:nvSpPr>
          <p:spPr bwMode="auto">
            <a:xfrm>
              <a:off x="23345775" y="12195175"/>
              <a:ext cx="161925" cy="92075"/>
            </a:xfrm>
            <a:custGeom>
              <a:avLst/>
              <a:gdLst>
                <a:gd name="T0" fmla="*/ 134 w 450"/>
                <a:gd name="T1" fmla="*/ 252 h 252"/>
                <a:gd name="T2" fmla="*/ 312 w 450"/>
                <a:gd name="T3" fmla="*/ 252 h 252"/>
                <a:gd name="T4" fmla="*/ 441 w 450"/>
                <a:gd name="T5" fmla="*/ 141 h 252"/>
                <a:gd name="T6" fmla="*/ 316 w 450"/>
                <a:gd name="T7" fmla="*/ 0 h 252"/>
                <a:gd name="T8" fmla="*/ 138 w 450"/>
                <a:gd name="T9" fmla="*/ 0 h 252"/>
                <a:gd name="T10" fmla="*/ 9 w 450"/>
                <a:gd name="T11" fmla="*/ 112 h 252"/>
                <a:gd name="T12" fmla="*/ 134 w 450"/>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450" h="252">
                  <a:moveTo>
                    <a:pt x="134" y="252"/>
                  </a:moveTo>
                  <a:lnTo>
                    <a:pt x="312" y="252"/>
                  </a:lnTo>
                  <a:cubicBezTo>
                    <a:pt x="377" y="252"/>
                    <a:pt x="434" y="205"/>
                    <a:pt x="441" y="141"/>
                  </a:cubicBezTo>
                  <a:cubicBezTo>
                    <a:pt x="450" y="65"/>
                    <a:pt x="390" y="0"/>
                    <a:pt x="316" y="0"/>
                  </a:cubicBezTo>
                  <a:lnTo>
                    <a:pt x="138" y="0"/>
                  </a:lnTo>
                  <a:cubicBezTo>
                    <a:pt x="73" y="0"/>
                    <a:pt x="16" y="47"/>
                    <a:pt x="9" y="112"/>
                  </a:cubicBezTo>
                  <a:cubicBezTo>
                    <a:pt x="0" y="188"/>
                    <a:pt x="60" y="252"/>
                    <a:pt x="134" y="252"/>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4" name="Freeform 9">
              <a:extLst>
                <a:ext uri="{FF2B5EF4-FFF2-40B4-BE49-F238E27FC236}">
                  <a16:creationId xmlns:a16="http://schemas.microsoft.com/office/drawing/2014/main" id="{58691011-719B-B1FC-F51D-5C3F13B70D43}"/>
                </a:ext>
                <a:ext uri="{C183D7F6-B498-43B3-948B-1728B52AA6E4}">
                  <adec:decorative xmlns:adec="http://schemas.microsoft.com/office/drawing/2017/decorative" val="1"/>
                </a:ext>
              </a:extLst>
            </p:cNvPr>
            <p:cNvSpPr>
              <a:spLocks/>
            </p:cNvSpPr>
            <p:nvPr userDrawn="1"/>
          </p:nvSpPr>
          <p:spPr bwMode="auto">
            <a:xfrm>
              <a:off x="23345775" y="12363450"/>
              <a:ext cx="207963" cy="92075"/>
            </a:xfrm>
            <a:custGeom>
              <a:avLst/>
              <a:gdLst>
                <a:gd name="T0" fmla="*/ 446 w 580"/>
                <a:gd name="T1" fmla="*/ 0 h 253"/>
                <a:gd name="T2" fmla="*/ 138 w 580"/>
                <a:gd name="T3" fmla="*/ 0 h 253"/>
                <a:gd name="T4" fmla="*/ 9 w 580"/>
                <a:gd name="T5" fmla="*/ 112 h 253"/>
                <a:gd name="T6" fmla="*/ 134 w 580"/>
                <a:gd name="T7" fmla="*/ 253 h 253"/>
                <a:gd name="T8" fmla="*/ 443 w 580"/>
                <a:gd name="T9" fmla="*/ 253 h 253"/>
                <a:gd name="T10" fmla="*/ 571 w 580"/>
                <a:gd name="T11" fmla="*/ 141 h 253"/>
                <a:gd name="T12" fmla="*/ 446 w 5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580" h="253">
                  <a:moveTo>
                    <a:pt x="446" y="0"/>
                  </a:moveTo>
                  <a:lnTo>
                    <a:pt x="138" y="0"/>
                  </a:lnTo>
                  <a:cubicBezTo>
                    <a:pt x="73" y="0"/>
                    <a:pt x="16" y="48"/>
                    <a:pt x="9" y="112"/>
                  </a:cubicBezTo>
                  <a:cubicBezTo>
                    <a:pt x="0" y="188"/>
                    <a:pt x="60" y="253"/>
                    <a:pt x="134" y="253"/>
                  </a:cubicBezTo>
                  <a:lnTo>
                    <a:pt x="443" y="253"/>
                  </a:lnTo>
                  <a:cubicBezTo>
                    <a:pt x="507" y="253"/>
                    <a:pt x="564" y="206"/>
                    <a:pt x="571" y="141"/>
                  </a:cubicBezTo>
                  <a:cubicBezTo>
                    <a:pt x="580" y="65"/>
                    <a:pt x="521" y="0"/>
                    <a:pt x="446"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5" name="Freeform 10">
              <a:extLst>
                <a:ext uri="{FF2B5EF4-FFF2-40B4-BE49-F238E27FC236}">
                  <a16:creationId xmlns:a16="http://schemas.microsoft.com/office/drawing/2014/main" id="{726C3107-8461-3CD0-2534-498CA4668BFB}"/>
                </a:ext>
                <a:ext uri="{C183D7F6-B498-43B3-948B-1728B52AA6E4}">
                  <adec:decorative xmlns:adec="http://schemas.microsoft.com/office/drawing/2017/decorative" val="1"/>
                </a:ext>
              </a:extLst>
            </p:cNvPr>
            <p:cNvSpPr>
              <a:spLocks/>
            </p:cNvSpPr>
            <p:nvPr userDrawn="1"/>
          </p:nvSpPr>
          <p:spPr bwMode="auto">
            <a:xfrm>
              <a:off x="1147763" y="12315825"/>
              <a:ext cx="265113" cy="92075"/>
            </a:xfrm>
            <a:custGeom>
              <a:avLst/>
              <a:gdLst>
                <a:gd name="T0" fmla="*/ 605 w 739"/>
                <a:gd name="T1" fmla="*/ 0 h 252"/>
                <a:gd name="T2" fmla="*/ 138 w 739"/>
                <a:gd name="T3" fmla="*/ 0 h 252"/>
                <a:gd name="T4" fmla="*/ 9 w 739"/>
                <a:gd name="T5" fmla="*/ 111 h 252"/>
                <a:gd name="T6" fmla="*/ 134 w 739"/>
                <a:gd name="T7" fmla="*/ 252 h 252"/>
                <a:gd name="T8" fmla="*/ 601 w 739"/>
                <a:gd name="T9" fmla="*/ 252 h 252"/>
                <a:gd name="T10" fmla="*/ 730 w 739"/>
                <a:gd name="T11" fmla="*/ 141 h 252"/>
                <a:gd name="T12" fmla="*/ 605 w 739"/>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739" h="252">
                  <a:moveTo>
                    <a:pt x="605" y="0"/>
                  </a:moveTo>
                  <a:lnTo>
                    <a:pt x="138" y="0"/>
                  </a:lnTo>
                  <a:cubicBezTo>
                    <a:pt x="73" y="0"/>
                    <a:pt x="16" y="47"/>
                    <a:pt x="9" y="111"/>
                  </a:cubicBezTo>
                  <a:cubicBezTo>
                    <a:pt x="0" y="187"/>
                    <a:pt x="60" y="252"/>
                    <a:pt x="134" y="252"/>
                  </a:cubicBezTo>
                  <a:lnTo>
                    <a:pt x="601" y="252"/>
                  </a:lnTo>
                  <a:cubicBezTo>
                    <a:pt x="666" y="252"/>
                    <a:pt x="723" y="205"/>
                    <a:pt x="730" y="141"/>
                  </a:cubicBezTo>
                  <a:cubicBezTo>
                    <a:pt x="739" y="65"/>
                    <a:pt x="679" y="0"/>
                    <a:pt x="605" y="0"/>
                  </a:cubicBezTo>
                  <a:close/>
                </a:path>
              </a:pathLst>
            </a:custGeom>
            <a:solidFill>
              <a:srgbClr val="1A56EC"/>
            </a:solidFill>
            <a:ln>
              <a:noFill/>
            </a:ln>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grpSp>
    </p:spTree>
    <p:extLst>
      <p:ext uri="{BB962C8B-B14F-4D97-AF65-F5344CB8AC3E}">
        <p14:creationId xmlns:p14="http://schemas.microsoft.com/office/powerpoint/2010/main" val="29353264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kuva 3">
    <p:bg>
      <p:bgPr>
        <a:solidFill>
          <a:srgbClr val="9FBDF9"/>
        </a:solidFill>
        <a:effectLst/>
      </p:bgPr>
    </p:bg>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06DCD33F-B008-9699-CDA2-0EC746C5153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5904" cy="6858000"/>
          </a:xfrm>
          <a:prstGeom prst="rect">
            <a:avLst/>
          </a:prstGeom>
        </p:spPr>
      </p:pic>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566965" y="768097"/>
            <a:ext cx="5529035" cy="1010412"/>
          </a:xfrm>
        </p:spPr>
        <p:txBody>
          <a:bodyPr anchor="t" anchorCtr="0"/>
          <a:lstStyle>
            <a:lvl1pPr>
              <a:defRPr sz="3600">
                <a:solidFill>
                  <a:schemeClr val="tx2"/>
                </a:solidFill>
              </a:defRPr>
            </a:lvl1pPr>
          </a:lstStyle>
          <a:p>
            <a:r>
              <a:rPr lang="fi-FI"/>
              <a:t>Muokkaa ots. perustyyl. napsautt.</a:t>
            </a:r>
            <a:endParaRPr lang="en-GB"/>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566965" y="1795973"/>
            <a:ext cx="5529035" cy="1010412"/>
          </a:xfrm>
        </p:spPr>
        <p:txBody>
          <a:bodyPr anchor="t" anchorCtr="0"/>
          <a:lstStyle>
            <a:lvl1pPr marL="0" indent="0">
              <a:spcBef>
                <a:spcPts val="0"/>
              </a:spcBef>
              <a:spcAft>
                <a:spcPts val="0"/>
              </a:spcAft>
              <a:buNone/>
              <a:defRPr sz="1800">
                <a:solidFill>
                  <a:schemeClr val="tx2"/>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r>
              <a:rPr lang="fi-FI"/>
              <a:t>1.9.2023</a:t>
            </a:r>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r>
              <a:rPr lang="fi-FI"/>
              <a:t>Tilastokeskus | Katriina Tiainen ja Matti Paavonen</a:t>
            </a:r>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31160B98-140E-4345-B1A3-2A7247C42973}" type="slidenum">
              <a:rPr lang="fi-FI" smtClean="0"/>
              <a:t>‹#›</a:t>
            </a:fld>
            <a:endParaRPr lang="fi-FI"/>
          </a:p>
        </p:txBody>
      </p:sp>
      <p:grpSp>
        <p:nvGrpSpPr>
          <p:cNvPr id="4" name="Ryhmä 3">
            <a:extLst>
              <a:ext uri="{FF2B5EF4-FFF2-40B4-BE49-F238E27FC236}">
                <a16:creationId xmlns:a16="http://schemas.microsoft.com/office/drawing/2014/main" id="{F8497430-9110-A584-50AF-FBF0226E56B1}"/>
              </a:ext>
              <a:ext uri="{C183D7F6-B498-43B3-948B-1728B52AA6E4}">
                <adec:decorative xmlns:adec="http://schemas.microsoft.com/office/drawing/2017/decorative" val="1"/>
              </a:ext>
            </a:extLst>
          </p:cNvPr>
          <p:cNvGrpSpPr/>
          <p:nvPr userDrawn="1"/>
        </p:nvGrpSpPr>
        <p:grpSpPr>
          <a:xfrm>
            <a:off x="573919" y="6296072"/>
            <a:ext cx="11311674" cy="299244"/>
            <a:chOff x="1147763" y="11857038"/>
            <a:chExt cx="22621875" cy="598487"/>
          </a:xfrm>
        </p:grpSpPr>
        <p:sp>
          <p:nvSpPr>
            <p:cNvPr id="5" name="Freeform 5">
              <a:extLst>
                <a:ext uri="{FF2B5EF4-FFF2-40B4-BE49-F238E27FC236}">
                  <a16:creationId xmlns:a16="http://schemas.microsoft.com/office/drawing/2014/main" id="{B7A75F3A-91B0-9C19-2A6B-4E0719F2F16B}"/>
                </a:ext>
                <a:ext uri="{C183D7F6-B498-43B3-948B-1728B52AA6E4}">
                  <adec:decorative xmlns:adec="http://schemas.microsoft.com/office/drawing/2017/decorative" val="1"/>
                </a:ext>
              </a:extLst>
            </p:cNvPr>
            <p:cNvSpPr>
              <a:spLocks/>
            </p:cNvSpPr>
            <p:nvPr userDrawn="1"/>
          </p:nvSpPr>
          <p:spPr bwMode="auto">
            <a:xfrm>
              <a:off x="23009225" y="11857038"/>
              <a:ext cx="265113" cy="92075"/>
            </a:xfrm>
            <a:custGeom>
              <a:avLst/>
              <a:gdLst>
                <a:gd name="T0" fmla="*/ 604 w 738"/>
                <a:gd name="T1" fmla="*/ 0 h 253"/>
                <a:gd name="T2" fmla="*/ 137 w 738"/>
                <a:gd name="T3" fmla="*/ 0 h 253"/>
                <a:gd name="T4" fmla="*/ 8 w 738"/>
                <a:gd name="T5" fmla="*/ 112 h 253"/>
                <a:gd name="T6" fmla="*/ 134 w 738"/>
                <a:gd name="T7" fmla="*/ 253 h 253"/>
                <a:gd name="T8" fmla="*/ 600 w 738"/>
                <a:gd name="T9" fmla="*/ 253 h 253"/>
                <a:gd name="T10" fmla="*/ 729 w 738"/>
                <a:gd name="T11" fmla="*/ 141 h 253"/>
                <a:gd name="T12" fmla="*/ 604 w 738"/>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738" h="253">
                  <a:moveTo>
                    <a:pt x="604" y="0"/>
                  </a:moveTo>
                  <a:lnTo>
                    <a:pt x="137" y="0"/>
                  </a:lnTo>
                  <a:cubicBezTo>
                    <a:pt x="72" y="0"/>
                    <a:pt x="16" y="48"/>
                    <a:pt x="8" y="112"/>
                  </a:cubicBezTo>
                  <a:cubicBezTo>
                    <a:pt x="0" y="188"/>
                    <a:pt x="59" y="253"/>
                    <a:pt x="134" y="253"/>
                  </a:cubicBezTo>
                  <a:lnTo>
                    <a:pt x="600" y="253"/>
                  </a:lnTo>
                  <a:cubicBezTo>
                    <a:pt x="665" y="253"/>
                    <a:pt x="722" y="206"/>
                    <a:pt x="729" y="141"/>
                  </a:cubicBezTo>
                  <a:cubicBezTo>
                    <a:pt x="738" y="65"/>
                    <a:pt x="678" y="0"/>
                    <a:pt x="604" y="0"/>
                  </a:cubicBezTo>
                  <a:close/>
                </a:path>
              </a:pathLst>
            </a:custGeom>
            <a:solidFill>
              <a:srgbClr val="1A56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6" name="Freeform 6">
              <a:extLst>
                <a:ext uri="{FF2B5EF4-FFF2-40B4-BE49-F238E27FC236}">
                  <a16:creationId xmlns:a16="http://schemas.microsoft.com/office/drawing/2014/main" id="{9D2806B8-BFBF-C577-5923-B68B6C0958E7}"/>
                </a:ext>
                <a:ext uri="{C183D7F6-B498-43B3-948B-1728B52AA6E4}">
                  <adec:decorative xmlns:adec="http://schemas.microsoft.com/office/drawing/2017/decorative" val="1"/>
                </a:ext>
              </a:extLst>
            </p:cNvPr>
            <p:cNvSpPr>
              <a:spLocks/>
            </p:cNvSpPr>
            <p:nvPr userDrawn="1"/>
          </p:nvSpPr>
          <p:spPr bwMode="auto">
            <a:xfrm>
              <a:off x="23345775" y="11857038"/>
              <a:ext cx="423863" cy="92075"/>
            </a:xfrm>
            <a:custGeom>
              <a:avLst/>
              <a:gdLst>
                <a:gd name="T0" fmla="*/ 1046 w 1180"/>
                <a:gd name="T1" fmla="*/ 0 h 253"/>
                <a:gd name="T2" fmla="*/ 138 w 1180"/>
                <a:gd name="T3" fmla="*/ 0 h 253"/>
                <a:gd name="T4" fmla="*/ 9 w 1180"/>
                <a:gd name="T5" fmla="*/ 112 h 253"/>
                <a:gd name="T6" fmla="*/ 134 w 1180"/>
                <a:gd name="T7" fmla="*/ 253 h 253"/>
                <a:gd name="T8" fmla="*/ 1043 w 1180"/>
                <a:gd name="T9" fmla="*/ 253 h 253"/>
                <a:gd name="T10" fmla="*/ 1172 w 1180"/>
                <a:gd name="T11" fmla="*/ 141 h 253"/>
                <a:gd name="T12" fmla="*/ 1046 w 11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1180" h="253">
                  <a:moveTo>
                    <a:pt x="1046" y="0"/>
                  </a:moveTo>
                  <a:lnTo>
                    <a:pt x="138" y="0"/>
                  </a:lnTo>
                  <a:cubicBezTo>
                    <a:pt x="73" y="0"/>
                    <a:pt x="16" y="47"/>
                    <a:pt x="9" y="112"/>
                  </a:cubicBezTo>
                  <a:cubicBezTo>
                    <a:pt x="0" y="188"/>
                    <a:pt x="60" y="253"/>
                    <a:pt x="134" y="253"/>
                  </a:cubicBezTo>
                  <a:lnTo>
                    <a:pt x="1043" y="253"/>
                  </a:lnTo>
                  <a:cubicBezTo>
                    <a:pt x="1108" y="253"/>
                    <a:pt x="1165" y="205"/>
                    <a:pt x="1172" y="141"/>
                  </a:cubicBezTo>
                  <a:cubicBezTo>
                    <a:pt x="1180" y="65"/>
                    <a:pt x="1121" y="0"/>
                    <a:pt x="1046"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0" name="Freeform 7">
              <a:extLst>
                <a:ext uri="{FF2B5EF4-FFF2-40B4-BE49-F238E27FC236}">
                  <a16:creationId xmlns:a16="http://schemas.microsoft.com/office/drawing/2014/main" id="{814E1A7E-5670-5814-CFAD-1417586AD226}"/>
                </a:ext>
                <a:ext uri="{C183D7F6-B498-43B3-948B-1728B52AA6E4}">
                  <adec:decorative xmlns:adec="http://schemas.microsoft.com/office/drawing/2017/decorative" val="1"/>
                </a:ext>
              </a:extLst>
            </p:cNvPr>
            <p:cNvSpPr>
              <a:spLocks/>
            </p:cNvSpPr>
            <p:nvPr userDrawn="1"/>
          </p:nvSpPr>
          <p:spPr bwMode="auto">
            <a:xfrm>
              <a:off x="23345775" y="12025313"/>
              <a:ext cx="292100" cy="92075"/>
            </a:xfrm>
            <a:custGeom>
              <a:avLst/>
              <a:gdLst>
                <a:gd name="T0" fmla="*/ 681 w 815"/>
                <a:gd name="T1" fmla="*/ 0 h 252"/>
                <a:gd name="T2" fmla="*/ 138 w 815"/>
                <a:gd name="T3" fmla="*/ 0 h 252"/>
                <a:gd name="T4" fmla="*/ 9 w 815"/>
                <a:gd name="T5" fmla="*/ 111 h 252"/>
                <a:gd name="T6" fmla="*/ 134 w 815"/>
                <a:gd name="T7" fmla="*/ 252 h 252"/>
                <a:gd name="T8" fmla="*/ 678 w 815"/>
                <a:gd name="T9" fmla="*/ 252 h 252"/>
                <a:gd name="T10" fmla="*/ 806 w 815"/>
                <a:gd name="T11" fmla="*/ 140 h 252"/>
                <a:gd name="T12" fmla="*/ 681 w 815"/>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815" h="252">
                  <a:moveTo>
                    <a:pt x="681" y="0"/>
                  </a:moveTo>
                  <a:lnTo>
                    <a:pt x="138" y="0"/>
                  </a:lnTo>
                  <a:cubicBezTo>
                    <a:pt x="73" y="0"/>
                    <a:pt x="16" y="47"/>
                    <a:pt x="9" y="111"/>
                  </a:cubicBezTo>
                  <a:cubicBezTo>
                    <a:pt x="0" y="187"/>
                    <a:pt x="60" y="252"/>
                    <a:pt x="134" y="252"/>
                  </a:cubicBezTo>
                  <a:lnTo>
                    <a:pt x="678" y="252"/>
                  </a:lnTo>
                  <a:cubicBezTo>
                    <a:pt x="742" y="252"/>
                    <a:pt x="799" y="205"/>
                    <a:pt x="806" y="140"/>
                  </a:cubicBezTo>
                  <a:cubicBezTo>
                    <a:pt x="815" y="64"/>
                    <a:pt x="756" y="0"/>
                    <a:pt x="681"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1" name="Freeform 8">
              <a:extLst>
                <a:ext uri="{FF2B5EF4-FFF2-40B4-BE49-F238E27FC236}">
                  <a16:creationId xmlns:a16="http://schemas.microsoft.com/office/drawing/2014/main" id="{8AD8B518-7DBD-A0B8-225A-B35C45EC8777}"/>
                </a:ext>
                <a:ext uri="{C183D7F6-B498-43B3-948B-1728B52AA6E4}">
                  <adec:decorative xmlns:adec="http://schemas.microsoft.com/office/drawing/2017/decorative" val="1"/>
                </a:ext>
              </a:extLst>
            </p:cNvPr>
            <p:cNvSpPr>
              <a:spLocks/>
            </p:cNvSpPr>
            <p:nvPr userDrawn="1"/>
          </p:nvSpPr>
          <p:spPr bwMode="auto">
            <a:xfrm>
              <a:off x="23345775" y="12195175"/>
              <a:ext cx="161925" cy="92075"/>
            </a:xfrm>
            <a:custGeom>
              <a:avLst/>
              <a:gdLst>
                <a:gd name="T0" fmla="*/ 134 w 450"/>
                <a:gd name="T1" fmla="*/ 252 h 252"/>
                <a:gd name="T2" fmla="*/ 312 w 450"/>
                <a:gd name="T3" fmla="*/ 252 h 252"/>
                <a:gd name="T4" fmla="*/ 441 w 450"/>
                <a:gd name="T5" fmla="*/ 141 h 252"/>
                <a:gd name="T6" fmla="*/ 316 w 450"/>
                <a:gd name="T7" fmla="*/ 0 h 252"/>
                <a:gd name="T8" fmla="*/ 138 w 450"/>
                <a:gd name="T9" fmla="*/ 0 h 252"/>
                <a:gd name="T10" fmla="*/ 9 w 450"/>
                <a:gd name="T11" fmla="*/ 112 h 252"/>
                <a:gd name="T12" fmla="*/ 134 w 450"/>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450" h="252">
                  <a:moveTo>
                    <a:pt x="134" y="252"/>
                  </a:moveTo>
                  <a:lnTo>
                    <a:pt x="312" y="252"/>
                  </a:lnTo>
                  <a:cubicBezTo>
                    <a:pt x="377" y="252"/>
                    <a:pt x="434" y="205"/>
                    <a:pt x="441" y="141"/>
                  </a:cubicBezTo>
                  <a:cubicBezTo>
                    <a:pt x="450" y="65"/>
                    <a:pt x="390" y="0"/>
                    <a:pt x="316" y="0"/>
                  </a:cubicBezTo>
                  <a:lnTo>
                    <a:pt x="138" y="0"/>
                  </a:lnTo>
                  <a:cubicBezTo>
                    <a:pt x="73" y="0"/>
                    <a:pt x="16" y="47"/>
                    <a:pt x="9" y="112"/>
                  </a:cubicBezTo>
                  <a:cubicBezTo>
                    <a:pt x="0" y="188"/>
                    <a:pt x="60" y="252"/>
                    <a:pt x="134" y="252"/>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2" name="Freeform 9">
              <a:extLst>
                <a:ext uri="{FF2B5EF4-FFF2-40B4-BE49-F238E27FC236}">
                  <a16:creationId xmlns:a16="http://schemas.microsoft.com/office/drawing/2014/main" id="{535A3426-B21C-9686-25E6-5AE4480251C8}"/>
                </a:ext>
                <a:ext uri="{C183D7F6-B498-43B3-948B-1728B52AA6E4}">
                  <adec:decorative xmlns:adec="http://schemas.microsoft.com/office/drawing/2017/decorative" val="1"/>
                </a:ext>
              </a:extLst>
            </p:cNvPr>
            <p:cNvSpPr>
              <a:spLocks/>
            </p:cNvSpPr>
            <p:nvPr userDrawn="1"/>
          </p:nvSpPr>
          <p:spPr bwMode="auto">
            <a:xfrm>
              <a:off x="23345775" y="12363450"/>
              <a:ext cx="207963" cy="92075"/>
            </a:xfrm>
            <a:custGeom>
              <a:avLst/>
              <a:gdLst>
                <a:gd name="T0" fmla="*/ 446 w 580"/>
                <a:gd name="T1" fmla="*/ 0 h 253"/>
                <a:gd name="T2" fmla="*/ 138 w 580"/>
                <a:gd name="T3" fmla="*/ 0 h 253"/>
                <a:gd name="T4" fmla="*/ 9 w 580"/>
                <a:gd name="T5" fmla="*/ 112 h 253"/>
                <a:gd name="T6" fmla="*/ 134 w 580"/>
                <a:gd name="T7" fmla="*/ 253 h 253"/>
                <a:gd name="T8" fmla="*/ 443 w 580"/>
                <a:gd name="T9" fmla="*/ 253 h 253"/>
                <a:gd name="T10" fmla="*/ 571 w 580"/>
                <a:gd name="T11" fmla="*/ 141 h 253"/>
                <a:gd name="T12" fmla="*/ 446 w 5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580" h="253">
                  <a:moveTo>
                    <a:pt x="446" y="0"/>
                  </a:moveTo>
                  <a:lnTo>
                    <a:pt x="138" y="0"/>
                  </a:lnTo>
                  <a:cubicBezTo>
                    <a:pt x="73" y="0"/>
                    <a:pt x="16" y="48"/>
                    <a:pt x="9" y="112"/>
                  </a:cubicBezTo>
                  <a:cubicBezTo>
                    <a:pt x="0" y="188"/>
                    <a:pt x="60" y="253"/>
                    <a:pt x="134" y="253"/>
                  </a:cubicBezTo>
                  <a:lnTo>
                    <a:pt x="443" y="253"/>
                  </a:lnTo>
                  <a:cubicBezTo>
                    <a:pt x="507" y="253"/>
                    <a:pt x="564" y="206"/>
                    <a:pt x="571" y="141"/>
                  </a:cubicBezTo>
                  <a:cubicBezTo>
                    <a:pt x="580" y="65"/>
                    <a:pt x="521" y="0"/>
                    <a:pt x="446"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3" name="Freeform 10">
              <a:extLst>
                <a:ext uri="{FF2B5EF4-FFF2-40B4-BE49-F238E27FC236}">
                  <a16:creationId xmlns:a16="http://schemas.microsoft.com/office/drawing/2014/main" id="{6511FA38-1AC9-9D70-AF11-5FE580A12203}"/>
                </a:ext>
                <a:ext uri="{C183D7F6-B498-43B3-948B-1728B52AA6E4}">
                  <adec:decorative xmlns:adec="http://schemas.microsoft.com/office/drawing/2017/decorative" val="1"/>
                </a:ext>
              </a:extLst>
            </p:cNvPr>
            <p:cNvSpPr>
              <a:spLocks/>
            </p:cNvSpPr>
            <p:nvPr userDrawn="1"/>
          </p:nvSpPr>
          <p:spPr bwMode="auto">
            <a:xfrm>
              <a:off x="1147763" y="12315825"/>
              <a:ext cx="265113" cy="92075"/>
            </a:xfrm>
            <a:custGeom>
              <a:avLst/>
              <a:gdLst>
                <a:gd name="T0" fmla="*/ 605 w 739"/>
                <a:gd name="T1" fmla="*/ 0 h 252"/>
                <a:gd name="T2" fmla="*/ 138 w 739"/>
                <a:gd name="T3" fmla="*/ 0 h 252"/>
                <a:gd name="T4" fmla="*/ 9 w 739"/>
                <a:gd name="T5" fmla="*/ 111 h 252"/>
                <a:gd name="T6" fmla="*/ 134 w 739"/>
                <a:gd name="T7" fmla="*/ 252 h 252"/>
                <a:gd name="T8" fmla="*/ 601 w 739"/>
                <a:gd name="T9" fmla="*/ 252 h 252"/>
                <a:gd name="T10" fmla="*/ 730 w 739"/>
                <a:gd name="T11" fmla="*/ 141 h 252"/>
                <a:gd name="T12" fmla="*/ 605 w 739"/>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739" h="252">
                  <a:moveTo>
                    <a:pt x="605" y="0"/>
                  </a:moveTo>
                  <a:lnTo>
                    <a:pt x="138" y="0"/>
                  </a:lnTo>
                  <a:cubicBezTo>
                    <a:pt x="73" y="0"/>
                    <a:pt x="16" y="47"/>
                    <a:pt x="9" y="111"/>
                  </a:cubicBezTo>
                  <a:cubicBezTo>
                    <a:pt x="0" y="187"/>
                    <a:pt x="60" y="252"/>
                    <a:pt x="134" y="252"/>
                  </a:cubicBezTo>
                  <a:lnTo>
                    <a:pt x="601" y="252"/>
                  </a:lnTo>
                  <a:cubicBezTo>
                    <a:pt x="666" y="252"/>
                    <a:pt x="723" y="205"/>
                    <a:pt x="730" y="141"/>
                  </a:cubicBezTo>
                  <a:cubicBezTo>
                    <a:pt x="739" y="65"/>
                    <a:pt x="679" y="0"/>
                    <a:pt x="605" y="0"/>
                  </a:cubicBezTo>
                  <a:close/>
                </a:path>
              </a:pathLst>
            </a:custGeom>
            <a:solidFill>
              <a:srgbClr val="1A56EC"/>
            </a:solidFill>
            <a:ln>
              <a:noFill/>
            </a:ln>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grpSp>
    </p:spTree>
    <p:extLst>
      <p:ext uri="{BB962C8B-B14F-4D97-AF65-F5344CB8AC3E}">
        <p14:creationId xmlns:p14="http://schemas.microsoft.com/office/powerpoint/2010/main" val="23023732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kuva 4">
    <p:bg>
      <p:bgPr>
        <a:solidFill>
          <a:srgbClr val="1A3061"/>
        </a:solidFill>
        <a:effectLst/>
      </p:bgPr>
    </p:bg>
    <p:spTree>
      <p:nvGrpSpPr>
        <p:cNvPr id="1" name=""/>
        <p:cNvGrpSpPr/>
        <p:nvPr/>
      </p:nvGrpSpPr>
      <p:grpSpPr>
        <a:xfrm>
          <a:off x="0" y="0"/>
          <a:ext cx="0" cy="0"/>
          <a:chOff x="0" y="0"/>
          <a:chExt cx="0" cy="0"/>
        </a:xfrm>
      </p:grpSpPr>
      <p:grpSp>
        <p:nvGrpSpPr>
          <p:cNvPr id="6" name="Ryhmä 5">
            <a:extLst>
              <a:ext uri="{FF2B5EF4-FFF2-40B4-BE49-F238E27FC236}">
                <a16:creationId xmlns:a16="http://schemas.microsoft.com/office/drawing/2014/main" id="{C031791B-8C43-8CAA-4C4F-76C196F538A6}"/>
              </a:ext>
              <a:ext uri="{C183D7F6-B498-43B3-948B-1728B52AA6E4}">
                <adec:decorative xmlns:adec="http://schemas.microsoft.com/office/drawing/2017/decorative" val="1"/>
              </a:ext>
            </a:extLst>
          </p:cNvPr>
          <p:cNvGrpSpPr/>
          <p:nvPr userDrawn="1"/>
        </p:nvGrpSpPr>
        <p:grpSpPr>
          <a:xfrm>
            <a:off x="573919" y="6296072"/>
            <a:ext cx="11311674" cy="299244"/>
            <a:chOff x="1147763" y="11857038"/>
            <a:chExt cx="22621875" cy="598487"/>
          </a:xfrm>
        </p:grpSpPr>
        <p:sp>
          <p:nvSpPr>
            <p:cNvPr id="10" name="Freeform 5">
              <a:extLst>
                <a:ext uri="{FF2B5EF4-FFF2-40B4-BE49-F238E27FC236}">
                  <a16:creationId xmlns:a16="http://schemas.microsoft.com/office/drawing/2014/main" id="{802CD9B3-298D-6364-ED53-186157EB9CA4}"/>
                </a:ext>
                <a:ext uri="{C183D7F6-B498-43B3-948B-1728B52AA6E4}">
                  <adec:decorative xmlns:adec="http://schemas.microsoft.com/office/drawing/2017/decorative" val="1"/>
                </a:ext>
              </a:extLst>
            </p:cNvPr>
            <p:cNvSpPr>
              <a:spLocks/>
            </p:cNvSpPr>
            <p:nvPr userDrawn="1"/>
          </p:nvSpPr>
          <p:spPr bwMode="auto">
            <a:xfrm>
              <a:off x="23009225" y="11857038"/>
              <a:ext cx="265113" cy="92075"/>
            </a:xfrm>
            <a:custGeom>
              <a:avLst/>
              <a:gdLst>
                <a:gd name="T0" fmla="*/ 604 w 738"/>
                <a:gd name="T1" fmla="*/ 0 h 253"/>
                <a:gd name="T2" fmla="*/ 137 w 738"/>
                <a:gd name="T3" fmla="*/ 0 h 253"/>
                <a:gd name="T4" fmla="*/ 8 w 738"/>
                <a:gd name="T5" fmla="*/ 112 h 253"/>
                <a:gd name="T6" fmla="*/ 134 w 738"/>
                <a:gd name="T7" fmla="*/ 253 h 253"/>
                <a:gd name="T8" fmla="*/ 600 w 738"/>
                <a:gd name="T9" fmla="*/ 253 h 253"/>
                <a:gd name="T10" fmla="*/ 729 w 738"/>
                <a:gd name="T11" fmla="*/ 141 h 253"/>
                <a:gd name="T12" fmla="*/ 604 w 738"/>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738" h="253">
                  <a:moveTo>
                    <a:pt x="604" y="0"/>
                  </a:moveTo>
                  <a:lnTo>
                    <a:pt x="137" y="0"/>
                  </a:lnTo>
                  <a:cubicBezTo>
                    <a:pt x="72" y="0"/>
                    <a:pt x="16" y="48"/>
                    <a:pt x="8" y="112"/>
                  </a:cubicBezTo>
                  <a:cubicBezTo>
                    <a:pt x="0" y="188"/>
                    <a:pt x="59" y="253"/>
                    <a:pt x="134" y="253"/>
                  </a:cubicBezTo>
                  <a:lnTo>
                    <a:pt x="600" y="253"/>
                  </a:lnTo>
                  <a:cubicBezTo>
                    <a:pt x="665" y="253"/>
                    <a:pt x="722" y="206"/>
                    <a:pt x="729" y="141"/>
                  </a:cubicBezTo>
                  <a:cubicBezTo>
                    <a:pt x="738" y="65"/>
                    <a:pt x="678" y="0"/>
                    <a:pt x="604" y="0"/>
                  </a:cubicBezTo>
                  <a:close/>
                </a:path>
              </a:pathLst>
            </a:custGeom>
            <a:solidFill>
              <a:srgbClr val="1A56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1" name="Freeform 6">
              <a:extLst>
                <a:ext uri="{FF2B5EF4-FFF2-40B4-BE49-F238E27FC236}">
                  <a16:creationId xmlns:a16="http://schemas.microsoft.com/office/drawing/2014/main" id="{AC404D8C-59FB-14C1-2375-DE1629A62CFA}"/>
                </a:ext>
                <a:ext uri="{C183D7F6-B498-43B3-948B-1728B52AA6E4}">
                  <adec:decorative xmlns:adec="http://schemas.microsoft.com/office/drawing/2017/decorative" val="1"/>
                </a:ext>
              </a:extLst>
            </p:cNvPr>
            <p:cNvSpPr>
              <a:spLocks/>
            </p:cNvSpPr>
            <p:nvPr userDrawn="1"/>
          </p:nvSpPr>
          <p:spPr bwMode="auto">
            <a:xfrm>
              <a:off x="23345775" y="11857038"/>
              <a:ext cx="423863" cy="92075"/>
            </a:xfrm>
            <a:custGeom>
              <a:avLst/>
              <a:gdLst>
                <a:gd name="T0" fmla="*/ 1046 w 1180"/>
                <a:gd name="T1" fmla="*/ 0 h 253"/>
                <a:gd name="T2" fmla="*/ 138 w 1180"/>
                <a:gd name="T3" fmla="*/ 0 h 253"/>
                <a:gd name="T4" fmla="*/ 9 w 1180"/>
                <a:gd name="T5" fmla="*/ 112 h 253"/>
                <a:gd name="T6" fmla="*/ 134 w 1180"/>
                <a:gd name="T7" fmla="*/ 253 h 253"/>
                <a:gd name="T8" fmla="*/ 1043 w 1180"/>
                <a:gd name="T9" fmla="*/ 253 h 253"/>
                <a:gd name="T10" fmla="*/ 1172 w 1180"/>
                <a:gd name="T11" fmla="*/ 141 h 253"/>
                <a:gd name="T12" fmla="*/ 1046 w 11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1180" h="253">
                  <a:moveTo>
                    <a:pt x="1046" y="0"/>
                  </a:moveTo>
                  <a:lnTo>
                    <a:pt x="138" y="0"/>
                  </a:lnTo>
                  <a:cubicBezTo>
                    <a:pt x="73" y="0"/>
                    <a:pt x="16" y="47"/>
                    <a:pt x="9" y="112"/>
                  </a:cubicBezTo>
                  <a:cubicBezTo>
                    <a:pt x="0" y="188"/>
                    <a:pt x="60" y="253"/>
                    <a:pt x="134" y="253"/>
                  </a:cubicBezTo>
                  <a:lnTo>
                    <a:pt x="1043" y="253"/>
                  </a:lnTo>
                  <a:cubicBezTo>
                    <a:pt x="1108" y="253"/>
                    <a:pt x="1165" y="205"/>
                    <a:pt x="1172" y="141"/>
                  </a:cubicBezTo>
                  <a:cubicBezTo>
                    <a:pt x="1180" y="65"/>
                    <a:pt x="1121" y="0"/>
                    <a:pt x="1046"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2" name="Freeform 7">
              <a:extLst>
                <a:ext uri="{FF2B5EF4-FFF2-40B4-BE49-F238E27FC236}">
                  <a16:creationId xmlns:a16="http://schemas.microsoft.com/office/drawing/2014/main" id="{ACEF8B4E-C7B6-EB82-5DB9-CD7B20202776}"/>
                </a:ext>
                <a:ext uri="{C183D7F6-B498-43B3-948B-1728B52AA6E4}">
                  <adec:decorative xmlns:adec="http://schemas.microsoft.com/office/drawing/2017/decorative" val="1"/>
                </a:ext>
              </a:extLst>
            </p:cNvPr>
            <p:cNvSpPr>
              <a:spLocks/>
            </p:cNvSpPr>
            <p:nvPr userDrawn="1"/>
          </p:nvSpPr>
          <p:spPr bwMode="auto">
            <a:xfrm>
              <a:off x="23345775" y="12025313"/>
              <a:ext cx="292100" cy="92075"/>
            </a:xfrm>
            <a:custGeom>
              <a:avLst/>
              <a:gdLst>
                <a:gd name="T0" fmla="*/ 681 w 815"/>
                <a:gd name="T1" fmla="*/ 0 h 252"/>
                <a:gd name="T2" fmla="*/ 138 w 815"/>
                <a:gd name="T3" fmla="*/ 0 h 252"/>
                <a:gd name="T4" fmla="*/ 9 w 815"/>
                <a:gd name="T5" fmla="*/ 111 h 252"/>
                <a:gd name="T6" fmla="*/ 134 w 815"/>
                <a:gd name="T7" fmla="*/ 252 h 252"/>
                <a:gd name="T8" fmla="*/ 678 w 815"/>
                <a:gd name="T9" fmla="*/ 252 h 252"/>
                <a:gd name="T10" fmla="*/ 806 w 815"/>
                <a:gd name="T11" fmla="*/ 140 h 252"/>
                <a:gd name="T12" fmla="*/ 681 w 815"/>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815" h="252">
                  <a:moveTo>
                    <a:pt x="681" y="0"/>
                  </a:moveTo>
                  <a:lnTo>
                    <a:pt x="138" y="0"/>
                  </a:lnTo>
                  <a:cubicBezTo>
                    <a:pt x="73" y="0"/>
                    <a:pt x="16" y="47"/>
                    <a:pt x="9" y="111"/>
                  </a:cubicBezTo>
                  <a:cubicBezTo>
                    <a:pt x="0" y="187"/>
                    <a:pt x="60" y="252"/>
                    <a:pt x="134" y="252"/>
                  </a:cubicBezTo>
                  <a:lnTo>
                    <a:pt x="678" y="252"/>
                  </a:lnTo>
                  <a:cubicBezTo>
                    <a:pt x="742" y="252"/>
                    <a:pt x="799" y="205"/>
                    <a:pt x="806" y="140"/>
                  </a:cubicBezTo>
                  <a:cubicBezTo>
                    <a:pt x="815" y="64"/>
                    <a:pt x="756" y="0"/>
                    <a:pt x="681"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3" name="Freeform 8">
              <a:extLst>
                <a:ext uri="{FF2B5EF4-FFF2-40B4-BE49-F238E27FC236}">
                  <a16:creationId xmlns:a16="http://schemas.microsoft.com/office/drawing/2014/main" id="{8E99A543-9647-EA64-FD7B-4F497FBD9A82}"/>
                </a:ext>
                <a:ext uri="{C183D7F6-B498-43B3-948B-1728B52AA6E4}">
                  <adec:decorative xmlns:adec="http://schemas.microsoft.com/office/drawing/2017/decorative" val="1"/>
                </a:ext>
              </a:extLst>
            </p:cNvPr>
            <p:cNvSpPr>
              <a:spLocks/>
            </p:cNvSpPr>
            <p:nvPr userDrawn="1"/>
          </p:nvSpPr>
          <p:spPr bwMode="auto">
            <a:xfrm>
              <a:off x="23345775" y="12195175"/>
              <a:ext cx="161925" cy="92075"/>
            </a:xfrm>
            <a:custGeom>
              <a:avLst/>
              <a:gdLst>
                <a:gd name="T0" fmla="*/ 134 w 450"/>
                <a:gd name="T1" fmla="*/ 252 h 252"/>
                <a:gd name="T2" fmla="*/ 312 w 450"/>
                <a:gd name="T3" fmla="*/ 252 h 252"/>
                <a:gd name="T4" fmla="*/ 441 w 450"/>
                <a:gd name="T5" fmla="*/ 141 h 252"/>
                <a:gd name="T6" fmla="*/ 316 w 450"/>
                <a:gd name="T7" fmla="*/ 0 h 252"/>
                <a:gd name="T8" fmla="*/ 138 w 450"/>
                <a:gd name="T9" fmla="*/ 0 h 252"/>
                <a:gd name="T10" fmla="*/ 9 w 450"/>
                <a:gd name="T11" fmla="*/ 112 h 252"/>
                <a:gd name="T12" fmla="*/ 134 w 450"/>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450" h="252">
                  <a:moveTo>
                    <a:pt x="134" y="252"/>
                  </a:moveTo>
                  <a:lnTo>
                    <a:pt x="312" y="252"/>
                  </a:lnTo>
                  <a:cubicBezTo>
                    <a:pt x="377" y="252"/>
                    <a:pt x="434" y="205"/>
                    <a:pt x="441" y="141"/>
                  </a:cubicBezTo>
                  <a:cubicBezTo>
                    <a:pt x="450" y="65"/>
                    <a:pt x="390" y="0"/>
                    <a:pt x="316" y="0"/>
                  </a:cubicBezTo>
                  <a:lnTo>
                    <a:pt x="138" y="0"/>
                  </a:lnTo>
                  <a:cubicBezTo>
                    <a:pt x="73" y="0"/>
                    <a:pt x="16" y="47"/>
                    <a:pt x="9" y="112"/>
                  </a:cubicBezTo>
                  <a:cubicBezTo>
                    <a:pt x="0" y="188"/>
                    <a:pt x="60" y="252"/>
                    <a:pt x="134" y="252"/>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4" name="Freeform 9">
              <a:extLst>
                <a:ext uri="{FF2B5EF4-FFF2-40B4-BE49-F238E27FC236}">
                  <a16:creationId xmlns:a16="http://schemas.microsoft.com/office/drawing/2014/main" id="{4FDF877C-B950-0E9A-E251-F48D5D77748F}"/>
                </a:ext>
                <a:ext uri="{C183D7F6-B498-43B3-948B-1728B52AA6E4}">
                  <adec:decorative xmlns:adec="http://schemas.microsoft.com/office/drawing/2017/decorative" val="1"/>
                </a:ext>
              </a:extLst>
            </p:cNvPr>
            <p:cNvSpPr>
              <a:spLocks/>
            </p:cNvSpPr>
            <p:nvPr userDrawn="1"/>
          </p:nvSpPr>
          <p:spPr bwMode="auto">
            <a:xfrm>
              <a:off x="23345775" y="12363450"/>
              <a:ext cx="207963" cy="92075"/>
            </a:xfrm>
            <a:custGeom>
              <a:avLst/>
              <a:gdLst>
                <a:gd name="T0" fmla="*/ 446 w 580"/>
                <a:gd name="T1" fmla="*/ 0 h 253"/>
                <a:gd name="T2" fmla="*/ 138 w 580"/>
                <a:gd name="T3" fmla="*/ 0 h 253"/>
                <a:gd name="T4" fmla="*/ 9 w 580"/>
                <a:gd name="T5" fmla="*/ 112 h 253"/>
                <a:gd name="T6" fmla="*/ 134 w 580"/>
                <a:gd name="T7" fmla="*/ 253 h 253"/>
                <a:gd name="T8" fmla="*/ 443 w 580"/>
                <a:gd name="T9" fmla="*/ 253 h 253"/>
                <a:gd name="T10" fmla="*/ 571 w 580"/>
                <a:gd name="T11" fmla="*/ 141 h 253"/>
                <a:gd name="T12" fmla="*/ 446 w 5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580" h="253">
                  <a:moveTo>
                    <a:pt x="446" y="0"/>
                  </a:moveTo>
                  <a:lnTo>
                    <a:pt x="138" y="0"/>
                  </a:lnTo>
                  <a:cubicBezTo>
                    <a:pt x="73" y="0"/>
                    <a:pt x="16" y="48"/>
                    <a:pt x="9" y="112"/>
                  </a:cubicBezTo>
                  <a:cubicBezTo>
                    <a:pt x="0" y="188"/>
                    <a:pt x="60" y="253"/>
                    <a:pt x="134" y="253"/>
                  </a:cubicBezTo>
                  <a:lnTo>
                    <a:pt x="443" y="253"/>
                  </a:lnTo>
                  <a:cubicBezTo>
                    <a:pt x="507" y="253"/>
                    <a:pt x="564" y="206"/>
                    <a:pt x="571" y="141"/>
                  </a:cubicBezTo>
                  <a:cubicBezTo>
                    <a:pt x="580" y="65"/>
                    <a:pt x="521" y="0"/>
                    <a:pt x="446"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5" name="Freeform 10">
              <a:extLst>
                <a:ext uri="{FF2B5EF4-FFF2-40B4-BE49-F238E27FC236}">
                  <a16:creationId xmlns:a16="http://schemas.microsoft.com/office/drawing/2014/main" id="{18FF6208-4918-340C-03FF-9C314A4F6316}"/>
                </a:ext>
                <a:ext uri="{C183D7F6-B498-43B3-948B-1728B52AA6E4}">
                  <adec:decorative xmlns:adec="http://schemas.microsoft.com/office/drawing/2017/decorative" val="1"/>
                </a:ext>
              </a:extLst>
            </p:cNvPr>
            <p:cNvSpPr>
              <a:spLocks/>
            </p:cNvSpPr>
            <p:nvPr userDrawn="1"/>
          </p:nvSpPr>
          <p:spPr bwMode="auto">
            <a:xfrm>
              <a:off x="1147763" y="12315825"/>
              <a:ext cx="265113" cy="92075"/>
            </a:xfrm>
            <a:custGeom>
              <a:avLst/>
              <a:gdLst>
                <a:gd name="T0" fmla="*/ 605 w 739"/>
                <a:gd name="T1" fmla="*/ 0 h 252"/>
                <a:gd name="T2" fmla="*/ 138 w 739"/>
                <a:gd name="T3" fmla="*/ 0 h 252"/>
                <a:gd name="T4" fmla="*/ 9 w 739"/>
                <a:gd name="T5" fmla="*/ 111 h 252"/>
                <a:gd name="T6" fmla="*/ 134 w 739"/>
                <a:gd name="T7" fmla="*/ 252 h 252"/>
                <a:gd name="T8" fmla="*/ 601 w 739"/>
                <a:gd name="T9" fmla="*/ 252 h 252"/>
                <a:gd name="T10" fmla="*/ 730 w 739"/>
                <a:gd name="T11" fmla="*/ 141 h 252"/>
                <a:gd name="T12" fmla="*/ 605 w 739"/>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739" h="252">
                  <a:moveTo>
                    <a:pt x="605" y="0"/>
                  </a:moveTo>
                  <a:lnTo>
                    <a:pt x="138" y="0"/>
                  </a:lnTo>
                  <a:cubicBezTo>
                    <a:pt x="73" y="0"/>
                    <a:pt x="16" y="47"/>
                    <a:pt x="9" y="111"/>
                  </a:cubicBezTo>
                  <a:cubicBezTo>
                    <a:pt x="0" y="187"/>
                    <a:pt x="60" y="252"/>
                    <a:pt x="134" y="252"/>
                  </a:cubicBezTo>
                  <a:lnTo>
                    <a:pt x="601" y="252"/>
                  </a:lnTo>
                  <a:cubicBezTo>
                    <a:pt x="666" y="252"/>
                    <a:pt x="723" y="205"/>
                    <a:pt x="730" y="141"/>
                  </a:cubicBezTo>
                  <a:cubicBezTo>
                    <a:pt x="739" y="65"/>
                    <a:pt x="679" y="0"/>
                    <a:pt x="605" y="0"/>
                  </a:cubicBezTo>
                  <a:close/>
                </a:path>
              </a:pathLst>
            </a:custGeom>
            <a:solidFill>
              <a:srgbClr val="1A56EC"/>
            </a:solidFill>
            <a:ln>
              <a:noFill/>
            </a:ln>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grpSp>
      <p:pic>
        <p:nvPicPr>
          <p:cNvPr id="5" name="Kuva 4">
            <a:extLst>
              <a:ext uri="{FF2B5EF4-FFF2-40B4-BE49-F238E27FC236}">
                <a16:creationId xmlns:a16="http://schemas.microsoft.com/office/drawing/2014/main" id="{95CFFCD6-4295-EB54-62A6-FFBAECC5834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9FBDF9"/>
          </a:solidFill>
        </p:spPr>
      </p:pic>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566965" y="768097"/>
            <a:ext cx="5529035" cy="1010412"/>
          </a:xfrm>
        </p:spPr>
        <p:txBody>
          <a:bodyPr anchor="t" anchorCtr="0"/>
          <a:lstStyle>
            <a:lvl1pPr>
              <a:defRPr sz="3600">
                <a:solidFill>
                  <a:schemeClr val="tx2"/>
                </a:solidFill>
              </a:defRPr>
            </a:lvl1pPr>
          </a:lstStyle>
          <a:p>
            <a:r>
              <a:rPr lang="fi-FI"/>
              <a:t>Muokkaa ots. perustyyl. napsautt.</a:t>
            </a:r>
            <a:endParaRPr lang="en-GB"/>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566965" y="1795973"/>
            <a:ext cx="5529035" cy="1010412"/>
          </a:xfrm>
        </p:spPr>
        <p:txBody>
          <a:bodyPr anchor="t" anchorCtr="0"/>
          <a:lstStyle>
            <a:lvl1pPr marL="0" indent="0">
              <a:spcBef>
                <a:spcPts val="0"/>
              </a:spcBef>
              <a:spcAft>
                <a:spcPts val="0"/>
              </a:spcAft>
              <a:buNone/>
              <a:defRPr sz="1800">
                <a:solidFill>
                  <a:schemeClr val="tx2"/>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r>
              <a:rPr lang="fi-FI"/>
              <a:t>1.9.2023</a:t>
            </a:r>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r>
              <a:rPr lang="fi-FI"/>
              <a:t>Tilastokeskus | Katriina Tiainen ja Matti Paavonen</a:t>
            </a:r>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40179296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kuva 5">
    <p:bg>
      <p:bgPr>
        <a:solidFill>
          <a:srgbClr val="1A3061"/>
        </a:solidFill>
        <a:effectLst/>
      </p:bgPr>
    </p:bg>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FD29774C-D2CA-9074-FB65-8258C20BDA3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grpSp>
        <p:nvGrpSpPr>
          <p:cNvPr id="4" name="Ryhmä 3">
            <a:extLst>
              <a:ext uri="{FF2B5EF4-FFF2-40B4-BE49-F238E27FC236}">
                <a16:creationId xmlns:a16="http://schemas.microsoft.com/office/drawing/2014/main" id="{03A1079B-63FB-5888-A146-1832BC2A5C67}"/>
              </a:ext>
              <a:ext uri="{C183D7F6-B498-43B3-948B-1728B52AA6E4}">
                <adec:decorative xmlns:adec="http://schemas.microsoft.com/office/drawing/2017/decorative" val="1"/>
              </a:ext>
            </a:extLst>
          </p:cNvPr>
          <p:cNvGrpSpPr/>
          <p:nvPr userDrawn="1"/>
        </p:nvGrpSpPr>
        <p:grpSpPr>
          <a:xfrm>
            <a:off x="573919" y="6296072"/>
            <a:ext cx="11311674" cy="299244"/>
            <a:chOff x="1147763" y="11857038"/>
            <a:chExt cx="22621875" cy="598487"/>
          </a:xfrm>
          <a:solidFill>
            <a:schemeClr val="bg1"/>
          </a:solidFill>
        </p:grpSpPr>
        <p:sp>
          <p:nvSpPr>
            <p:cNvPr id="5" name="Freeform 5">
              <a:extLst>
                <a:ext uri="{FF2B5EF4-FFF2-40B4-BE49-F238E27FC236}">
                  <a16:creationId xmlns:a16="http://schemas.microsoft.com/office/drawing/2014/main" id="{4EE04F21-55DF-7C07-77CF-C2392BFD3DEC}"/>
                </a:ext>
                <a:ext uri="{C183D7F6-B498-43B3-948B-1728B52AA6E4}">
                  <adec:decorative xmlns:adec="http://schemas.microsoft.com/office/drawing/2017/decorative" val="1"/>
                </a:ext>
              </a:extLst>
            </p:cNvPr>
            <p:cNvSpPr>
              <a:spLocks/>
            </p:cNvSpPr>
            <p:nvPr userDrawn="1"/>
          </p:nvSpPr>
          <p:spPr bwMode="auto">
            <a:xfrm>
              <a:off x="23009225" y="11857038"/>
              <a:ext cx="265113" cy="92075"/>
            </a:xfrm>
            <a:custGeom>
              <a:avLst/>
              <a:gdLst>
                <a:gd name="T0" fmla="*/ 604 w 738"/>
                <a:gd name="T1" fmla="*/ 0 h 253"/>
                <a:gd name="T2" fmla="*/ 137 w 738"/>
                <a:gd name="T3" fmla="*/ 0 h 253"/>
                <a:gd name="T4" fmla="*/ 8 w 738"/>
                <a:gd name="T5" fmla="*/ 112 h 253"/>
                <a:gd name="T6" fmla="*/ 134 w 738"/>
                <a:gd name="T7" fmla="*/ 253 h 253"/>
                <a:gd name="T8" fmla="*/ 600 w 738"/>
                <a:gd name="T9" fmla="*/ 253 h 253"/>
                <a:gd name="T10" fmla="*/ 729 w 738"/>
                <a:gd name="T11" fmla="*/ 141 h 253"/>
                <a:gd name="T12" fmla="*/ 604 w 738"/>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738" h="253">
                  <a:moveTo>
                    <a:pt x="604" y="0"/>
                  </a:moveTo>
                  <a:lnTo>
                    <a:pt x="137" y="0"/>
                  </a:lnTo>
                  <a:cubicBezTo>
                    <a:pt x="72" y="0"/>
                    <a:pt x="16" y="48"/>
                    <a:pt x="8" y="112"/>
                  </a:cubicBezTo>
                  <a:cubicBezTo>
                    <a:pt x="0" y="188"/>
                    <a:pt x="59" y="253"/>
                    <a:pt x="134" y="253"/>
                  </a:cubicBezTo>
                  <a:lnTo>
                    <a:pt x="600" y="253"/>
                  </a:lnTo>
                  <a:cubicBezTo>
                    <a:pt x="665" y="253"/>
                    <a:pt x="722" y="206"/>
                    <a:pt x="729" y="141"/>
                  </a:cubicBezTo>
                  <a:cubicBezTo>
                    <a:pt x="738" y="65"/>
                    <a:pt x="678" y="0"/>
                    <a:pt x="60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6" name="Freeform 6">
              <a:extLst>
                <a:ext uri="{FF2B5EF4-FFF2-40B4-BE49-F238E27FC236}">
                  <a16:creationId xmlns:a16="http://schemas.microsoft.com/office/drawing/2014/main" id="{FC99EB95-8ECE-7E75-2C69-944D8BC61107}"/>
                </a:ext>
                <a:ext uri="{C183D7F6-B498-43B3-948B-1728B52AA6E4}">
                  <adec:decorative xmlns:adec="http://schemas.microsoft.com/office/drawing/2017/decorative" val="1"/>
                </a:ext>
              </a:extLst>
            </p:cNvPr>
            <p:cNvSpPr>
              <a:spLocks/>
            </p:cNvSpPr>
            <p:nvPr userDrawn="1"/>
          </p:nvSpPr>
          <p:spPr bwMode="auto">
            <a:xfrm>
              <a:off x="23345775" y="11857038"/>
              <a:ext cx="423863" cy="92075"/>
            </a:xfrm>
            <a:custGeom>
              <a:avLst/>
              <a:gdLst>
                <a:gd name="T0" fmla="*/ 1046 w 1180"/>
                <a:gd name="T1" fmla="*/ 0 h 253"/>
                <a:gd name="T2" fmla="*/ 138 w 1180"/>
                <a:gd name="T3" fmla="*/ 0 h 253"/>
                <a:gd name="T4" fmla="*/ 9 w 1180"/>
                <a:gd name="T5" fmla="*/ 112 h 253"/>
                <a:gd name="T6" fmla="*/ 134 w 1180"/>
                <a:gd name="T7" fmla="*/ 253 h 253"/>
                <a:gd name="T8" fmla="*/ 1043 w 1180"/>
                <a:gd name="T9" fmla="*/ 253 h 253"/>
                <a:gd name="T10" fmla="*/ 1172 w 1180"/>
                <a:gd name="T11" fmla="*/ 141 h 253"/>
                <a:gd name="T12" fmla="*/ 1046 w 11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1180" h="253">
                  <a:moveTo>
                    <a:pt x="1046" y="0"/>
                  </a:moveTo>
                  <a:lnTo>
                    <a:pt x="138" y="0"/>
                  </a:lnTo>
                  <a:cubicBezTo>
                    <a:pt x="73" y="0"/>
                    <a:pt x="16" y="47"/>
                    <a:pt x="9" y="112"/>
                  </a:cubicBezTo>
                  <a:cubicBezTo>
                    <a:pt x="0" y="188"/>
                    <a:pt x="60" y="253"/>
                    <a:pt x="134" y="253"/>
                  </a:cubicBezTo>
                  <a:lnTo>
                    <a:pt x="1043" y="253"/>
                  </a:lnTo>
                  <a:cubicBezTo>
                    <a:pt x="1108" y="253"/>
                    <a:pt x="1165" y="205"/>
                    <a:pt x="1172" y="141"/>
                  </a:cubicBezTo>
                  <a:cubicBezTo>
                    <a:pt x="1180" y="65"/>
                    <a:pt x="1121" y="0"/>
                    <a:pt x="10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0" name="Freeform 7">
              <a:extLst>
                <a:ext uri="{FF2B5EF4-FFF2-40B4-BE49-F238E27FC236}">
                  <a16:creationId xmlns:a16="http://schemas.microsoft.com/office/drawing/2014/main" id="{0261783C-4D4C-B73A-E12A-BA938D622371}"/>
                </a:ext>
                <a:ext uri="{C183D7F6-B498-43B3-948B-1728B52AA6E4}">
                  <adec:decorative xmlns:adec="http://schemas.microsoft.com/office/drawing/2017/decorative" val="1"/>
                </a:ext>
              </a:extLst>
            </p:cNvPr>
            <p:cNvSpPr>
              <a:spLocks/>
            </p:cNvSpPr>
            <p:nvPr userDrawn="1"/>
          </p:nvSpPr>
          <p:spPr bwMode="auto">
            <a:xfrm>
              <a:off x="23345775" y="12025313"/>
              <a:ext cx="292100" cy="92075"/>
            </a:xfrm>
            <a:custGeom>
              <a:avLst/>
              <a:gdLst>
                <a:gd name="T0" fmla="*/ 681 w 815"/>
                <a:gd name="T1" fmla="*/ 0 h 252"/>
                <a:gd name="T2" fmla="*/ 138 w 815"/>
                <a:gd name="T3" fmla="*/ 0 h 252"/>
                <a:gd name="T4" fmla="*/ 9 w 815"/>
                <a:gd name="T5" fmla="*/ 111 h 252"/>
                <a:gd name="T6" fmla="*/ 134 w 815"/>
                <a:gd name="T7" fmla="*/ 252 h 252"/>
                <a:gd name="T8" fmla="*/ 678 w 815"/>
                <a:gd name="T9" fmla="*/ 252 h 252"/>
                <a:gd name="T10" fmla="*/ 806 w 815"/>
                <a:gd name="T11" fmla="*/ 140 h 252"/>
                <a:gd name="T12" fmla="*/ 681 w 815"/>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815" h="252">
                  <a:moveTo>
                    <a:pt x="681" y="0"/>
                  </a:moveTo>
                  <a:lnTo>
                    <a:pt x="138" y="0"/>
                  </a:lnTo>
                  <a:cubicBezTo>
                    <a:pt x="73" y="0"/>
                    <a:pt x="16" y="47"/>
                    <a:pt x="9" y="111"/>
                  </a:cubicBezTo>
                  <a:cubicBezTo>
                    <a:pt x="0" y="187"/>
                    <a:pt x="60" y="252"/>
                    <a:pt x="134" y="252"/>
                  </a:cubicBezTo>
                  <a:lnTo>
                    <a:pt x="678" y="252"/>
                  </a:lnTo>
                  <a:cubicBezTo>
                    <a:pt x="742" y="252"/>
                    <a:pt x="799" y="205"/>
                    <a:pt x="806" y="140"/>
                  </a:cubicBezTo>
                  <a:cubicBezTo>
                    <a:pt x="815" y="64"/>
                    <a:pt x="756" y="0"/>
                    <a:pt x="6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1" name="Freeform 8">
              <a:extLst>
                <a:ext uri="{FF2B5EF4-FFF2-40B4-BE49-F238E27FC236}">
                  <a16:creationId xmlns:a16="http://schemas.microsoft.com/office/drawing/2014/main" id="{20D363E7-D1AE-F9A3-92CA-96F22C237016}"/>
                </a:ext>
                <a:ext uri="{C183D7F6-B498-43B3-948B-1728B52AA6E4}">
                  <adec:decorative xmlns:adec="http://schemas.microsoft.com/office/drawing/2017/decorative" val="1"/>
                </a:ext>
              </a:extLst>
            </p:cNvPr>
            <p:cNvSpPr>
              <a:spLocks/>
            </p:cNvSpPr>
            <p:nvPr userDrawn="1"/>
          </p:nvSpPr>
          <p:spPr bwMode="auto">
            <a:xfrm>
              <a:off x="23345775" y="12195175"/>
              <a:ext cx="161925" cy="92075"/>
            </a:xfrm>
            <a:custGeom>
              <a:avLst/>
              <a:gdLst>
                <a:gd name="T0" fmla="*/ 134 w 450"/>
                <a:gd name="T1" fmla="*/ 252 h 252"/>
                <a:gd name="T2" fmla="*/ 312 w 450"/>
                <a:gd name="T3" fmla="*/ 252 h 252"/>
                <a:gd name="T4" fmla="*/ 441 w 450"/>
                <a:gd name="T5" fmla="*/ 141 h 252"/>
                <a:gd name="T6" fmla="*/ 316 w 450"/>
                <a:gd name="T7" fmla="*/ 0 h 252"/>
                <a:gd name="T8" fmla="*/ 138 w 450"/>
                <a:gd name="T9" fmla="*/ 0 h 252"/>
                <a:gd name="T10" fmla="*/ 9 w 450"/>
                <a:gd name="T11" fmla="*/ 112 h 252"/>
                <a:gd name="T12" fmla="*/ 134 w 450"/>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450" h="252">
                  <a:moveTo>
                    <a:pt x="134" y="252"/>
                  </a:moveTo>
                  <a:lnTo>
                    <a:pt x="312" y="252"/>
                  </a:lnTo>
                  <a:cubicBezTo>
                    <a:pt x="377" y="252"/>
                    <a:pt x="434" y="205"/>
                    <a:pt x="441" y="141"/>
                  </a:cubicBezTo>
                  <a:cubicBezTo>
                    <a:pt x="450" y="65"/>
                    <a:pt x="390" y="0"/>
                    <a:pt x="316" y="0"/>
                  </a:cubicBezTo>
                  <a:lnTo>
                    <a:pt x="138" y="0"/>
                  </a:lnTo>
                  <a:cubicBezTo>
                    <a:pt x="73" y="0"/>
                    <a:pt x="16" y="47"/>
                    <a:pt x="9" y="112"/>
                  </a:cubicBezTo>
                  <a:cubicBezTo>
                    <a:pt x="0" y="188"/>
                    <a:pt x="60" y="252"/>
                    <a:pt x="134" y="2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2" name="Freeform 9">
              <a:extLst>
                <a:ext uri="{FF2B5EF4-FFF2-40B4-BE49-F238E27FC236}">
                  <a16:creationId xmlns:a16="http://schemas.microsoft.com/office/drawing/2014/main" id="{D776D13F-8F01-92BA-D3C6-96B382399287}"/>
                </a:ext>
                <a:ext uri="{C183D7F6-B498-43B3-948B-1728B52AA6E4}">
                  <adec:decorative xmlns:adec="http://schemas.microsoft.com/office/drawing/2017/decorative" val="1"/>
                </a:ext>
              </a:extLst>
            </p:cNvPr>
            <p:cNvSpPr>
              <a:spLocks/>
            </p:cNvSpPr>
            <p:nvPr userDrawn="1"/>
          </p:nvSpPr>
          <p:spPr bwMode="auto">
            <a:xfrm>
              <a:off x="23345775" y="12363450"/>
              <a:ext cx="207963" cy="92075"/>
            </a:xfrm>
            <a:custGeom>
              <a:avLst/>
              <a:gdLst>
                <a:gd name="T0" fmla="*/ 446 w 580"/>
                <a:gd name="T1" fmla="*/ 0 h 253"/>
                <a:gd name="T2" fmla="*/ 138 w 580"/>
                <a:gd name="T3" fmla="*/ 0 h 253"/>
                <a:gd name="T4" fmla="*/ 9 w 580"/>
                <a:gd name="T5" fmla="*/ 112 h 253"/>
                <a:gd name="T6" fmla="*/ 134 w 580"/>
                <a:gd name="T7" fmla="*/ 253 h 253"/>
                <a:gd name="T8" fmla="*/ 443 w 580"/>
                <a:gd name="T9" fmla="*/ 253 h 253"/>
                <a:gd name="T10" fmla="*/ 571 w 580"/>
                <a:gd name="T11" fmla="*/ 141 h 253"/>
                <a:gd name="T12" fmla="*/ 446 w 5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580" h="253">
                  <a:moveTo>
                    <a:pt x="446" y="0"/>
                  </a:moveTo>
                  <a:lnTo>
                    <a:pt x="138" y="0"/>
                  </a:lnTo>
                  <a:cubicBezTo>
                    <a:pt x="73" y="0"/>
                    <a:pt x="16" y="48"/>
                    <a:pt x="9" y="112"/>
                  </a:cubicBezTo>
                  <a:cubicBezTo>
                    <a:pt x="0" y="188"/>
                    <a:pt x="60" y="253"/>
                    <a:pt x="134" y="253"/>
                  </a:cubicBezTo>
                  <a:lnTo>
                    <a:pt x="443" y="253"/>
                  </a:lnTo>
                  <a:cubicBezTo>
                    <a:pt x="507" y="253"/>
                    <a:pt x="564" y="206"/>
                    <a:pt x="571" y="141"/>
                  </a:cubicBezTo>
                  <a:cubicBezTo>
                    <a:pt x="580" y="65"/>
                    <a:pt x="521" y="0"/>
                    <a:pt x="4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3" name="Freeform 10">
              <a:extLst>
                <a:ext uri="{FF2B5EF4-FFF2-40B4-BE49-F238E27FC236}">
                  <a16:creationId xmlns:a16="http://schemas.microsoft.com/office/drawing/2014/main" id="{D8D91B49-FFDA-1215-6456-88B1A9B9ADF7}"/>
                </a:ext>
                <a:ext uri="{C183D7F6-B498-43B3-948B-1728B52AA6E4}">
                  <adec:decorative xmlns:adec="http://schemas.microsoft.com/office/drawing/2017/decorative" val="1"/>
                </a:ext>
              </a:extLst>
            </p:cNvPr>
            <p:cNvSpPr>
              <a:spLocks/>
            </p:cNvSpPr>
            <p:nvPr userDrawn="1"/>
          </p:nvSpPr>
          <p:spPr bwMode="auto">
            <a:xfrm>
              <a:off x="1147763" y="12315825"/>
              <a:ext cx="265113" cy="92075"/>
            </a:xfrm>
            <a:custGeom>
              <a:avLst/>
              <a:gdLst>
                <a:gd name="T0" fmla="*/ 605 w 739"/>
                <a:gd name="T1" fmla="*/ 0 h 252"/>
                <a:gd name="T2" fmla="*/ 138 w 739"/>
                <a:gd name="T3" fmla="*/ 0 h 252"/>
                <a:gd name="T4" fmla="*/ 9 w 739"/>
                <a:gd name="T5" fmla="*/ 111 h 252"/>
                <a:gd name="T6" fmla="*/ 134 w 739"/>
                <a:gd name="T7" fmla="*/ 252 h 252"/>
                <a:gd name="T8" fmla="*/ 601 w 739"/>
                <a:gd name="T9" fmla="*/ 252 h 252"/>
                <a:gd name="T10" fmla="*/ 730 w 739"/>
                <a:gd name="T11" fmla="*/ 141 h 252"/>
                <a:gd name="T12" fmla="*/ 605 w 739"/>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739" h="252">
                  <a:moveTo>
                    <a:pt x="605" y="0"/>
                  </a:moveTo>
                  <a:lnTo>
                    <a:pt x="138" y="0"/>
                  </a:lnTo>
                  <a:cubicBezTo>
                    <a:pt x="73" y="0"/>
                    <a:pt x="16" y="47"/>
                    <a:pt x="9" y="111"/>
                  </a:cubicBezTo>
                  <a:cubicBezTo>
                    <a:pt x="0" y="187"/>
                    <a:pt x="60" y="252"/>
                    <a:pt x="134" y="252"/>
                  </a:cubicBezTo>
                  <a:lnTo>
                    <a:pt x="601" y="252"/>
                  </a:lnTo>
                  <a:cubicBezTo>
                    <a:pt x="666" y="252"/>
                    <a:pt x="723" y="205"/>
                    <a:pt x="730" y="141"/>
                  </a:cubicBezTo>
                  <a:cubicBezTo>
                    <a:pt x="739" y="65"/>
                    <a:pt x="679" y="0"/>
                    <a:pt x="60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grpSp>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566965" y="768097"/>
            <a:ext cx="5529035" cy="1010412"/>
          </a:xfrm>
        </p:spPr>
        <p:txBody>
          <a:bodyPr anchor="t" anchorCtr="0"/>
          <a:lstStyle>
            <a:lvl1pPr>
              <a:defRPr sz="3600">
                <a:solidFill>
                  <a:schemeClr val="bg1"/>
                </a:solidFill>
              </a:defRPr>
            </a:lvl1pPr>
          </a:lstStyle>
          <a:p>
            <a:r>
              <a:rPr lang="fi-FI"/>
              <a:t>Muokkaa ots. perustyyl. napsautt.</a:t>
            </a:r>
            <a:endParaRPr lang="en-GB"/>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566965" y="1795973"/>
            <a:ext cx="5529035" cy="1010412"/>
          </a:xfrm>
        </p:spPr>
        <p:txBody>
          <a:bodyPr anchor="t" anchorCtr="0"/>
          <a:lstStyle>
            <a:lvl1pPr marL="0" indent="0">
              <a:spcBef>
                <a:spcPts val="0"/>
              </a:spcBef>
              <a:spcAft>
                <a:spcPts val="0"/>
              </a:spcAft>
              <a:buNone/>
              <a:defRPr sz="1800">
                <a:solidFill>
                  <a:schemeClr val="bg1"/>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lvl1pPr>
              <a:defRPr>
                <a:solidFill>
                  <a:schemeClr val="bg1"/>
                </a:solidFill>
              </a:defRPr>
            </a:lvl1pPr>
          </a:lstStyle>
          <a:p>
            <a:r>
              <a:rPr lang="fi-FI"/>
              <a:t>1.9.2023</a:t>
            </a:r>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lvl1pPr>
              <a:defRPr>
                <a:solidFill>
                  <a:schemeClr val="bg1"/>
                </a:solidFill>
              </a:defRPr>
            </a:lvl1pPr>
          </a:lstStyle>
          <a:p>
            <a:r>
              <a:rPr lang="fi-FI"/>
              <a:t>Tilastokeskus | Katriina Tiainen ja Matti Paavonen</a:t>
            </a:r>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Tree>
    <p:extLst>
      <p:ext uri="{BB962C8B-B14F-4D97-AF65-F5344CB8AC3E}">
        <p14:creationId xmlns:p14="http://schemas.microsoft.com/office/powerpoint/2010/main" val="12279277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kuva 6">
    <p:bg>
      <p:bgPr>
        <a:solidFill>
          <a:srgbClr val="1A3061"/>
        </a:solidFill>
        <a:effectLst/>
      </p:bgPr>
    </p:bg>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C55521D9-A509-6CC9-C101-E139E86EFE4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Ryhmä 3">
            <a:extLst>
              <a:ext uri="{FF2B5EF4-FFF2-40B4-BE49-F238E27FC236}">
                <a16:creationId xmlns:a16="http://schemas.microsoft.com/office/drawing/2014/main" id="{03A1079B-63FB-5888-A146-1832BC2A5C67}"/>
              </a:ext>
              <a:ext uri="{C183D7F6-B498-43B3-948B-1728B52AA6E4}">
                <adec:decorative xmlns:adec="http://schemas.microsoft.com/office/drawing/2017/decorative" val="1"/>
              </a:ext>
            </a:extLst>
          </p:cNvPr>
          <p:cNvGrpSpPr/>
          <p:nvPr userDrawn="1"/>
        </p:nvGrpSpPr>
        <p:grpSpPr>
          <a:xfrm>
            <a:off x="573919" y="6296072"/>
            <a:ext cx="11311674" cy="299244"/>
            <a:chOff x="1147763" y="11857038"/>
            <a:chExt cx="22621875" cy="598487"/>
          </a:xfrm>
          <a:solidFill>
            <a:schemeClr val="bg1"/>
          </a:solidFill>
        </p:grpSpPr>
        <p:sp>
          <p:nvSpPr>
            <p:cNvPr id="5" name="Freeform 5">
              <a:extLst>
                <a:ext uri="{FF2B5EF4-FFF2-40B4-BE49-F238E27FC236}">
                  <a16:creationId xmlns:a16="http://schemas.microsoft.com/office/drawing/2014/main" id="{4EE04F21-55DF-7C07-77CF-C2392BFD3DEC}"/>
                </a:ext>
                <a:ext uri="{C183D7F6-B498-43B3-948B-1728B52AA6E4}">
                  <adec:decorative xmlns:adec="http://schemas.microsoft.com/office/drawing/2017/decorative" val="1"/>
                </a:ext>
              </a:extLst>
            </p:cNvPr>
            <p:cNvSpPr>
              <a:spLocks/>
            </p:cNvSpPr>
            <p:nvPr userDrawn="1"/>
          </p:nvSpPr>
          <p:spPr bwMode="auto">
            <a:xfrm>
              <a:off x="23009225" y="11857038"/>
              <a:ext cx="265113" cy="92075"/>
            </a:xfrm>
            <a:custGeom>
              <a:avLst/>
              <a:gdLst>
                <a:gd name="T0" fmla="*/ 604 w 738"/>
                <a:gd name="T1" fmla="*/ 0 h 253"/>
                <a:gd name="T2" fmla="*/ 137 w 738"/>
                <a:gd name="T3" fmla="*/ 0 h 253"/>
                <a:gd name="T4" fmla="*/ 8 w 738"/>
                <a:gd name="T5" fmla="*/ 112 h 253"/>
                <a:gd name="T6" fmla="*/ 134 w 738"/>
                <a:gd name="T7" fmla="*/ 253 h 253"/>
                <a:gd name="T8" fmla="*/ 600 w 738"/>
                <a:gd name="T9" fmla="*/ 253 h 253"/>
                <a:gd name="T10" fmla="*/ 729 w 738"/>
                <a:gd name="T11" fmla="*/ 141 h 253"/>
                <a:gd name="T12" fmla="*/ 604 w 738"/>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738" h="253">
                  <a:moveTo>
                    <a:pt x="604" y="0"/>
                  </a:moveTo>
                  <a:lnTo>
                    <a:pt x="137" y="0"/>
                  </a:lnTo>
                  <a:cubicBezTo>
                    <a:pt x="72" y="0"/>
                    <a:pt x="16" y="48"/>
                    <a:pt x="8" y="112"/>
                  </a:cubicBezTo>
                  <a:cubicBezTo>
                    <a:pt x="0" y="188"/>
                    <a:pt x="59" y="253"/>
                    <a:pt x="134" y="253"/>
                  </a:cubicBezTo>
                  <a:lnTo>
                    <a:pt x="600" y="253"/>
                  </a:lnTo>
                  <a:cubicBezTo>
                    <a:pt x="665" y="253"/>
                    <a:pt x="722" y="206"/>
                    <a:pt x="729" y="141"/>
                  </a:cubicBezTo>
                  <a:cubicBezTo>
                    <a:pt x="738" y="65"/>
                    <a:pt x="678" y="0"/>
                    <a:pt x="60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6" name="Freeform 6">
              <a:extLst>
                <a:ext uri="{FF2B5EF4-FFF2-40B4-BE49-F238E27FC236}">
                  <a16:creationId xmlns:a16="http://schemas.microsoft.com/office/drawing/2014/main" id="{FC99EB95-8ECE-7E75-2C69-944D8BC61107}"/>
                </a:ext>
                <a:ext uri="{C183D7F6-B498-43B3-948B-1728B52AA6E4}">
                  <adec:decorative xmlns:adec="http://schemas.microsoft.com/office/drawing/2017/decorative" val="1"/>
                </a:ext>
              </a:extLst>
            </p:cNvPr>
            <p:cNvSpPr>
              <a:spLocks/>
            </p:cNvSpPr>
            <p:nvPr userDrawn="1"/>
          </p:nvSpPr>
          <p:spPr bwMode="auto">
            <a:xfrm>
              <a:off x="23345775" y="11857038"/>
              <a:ext cx="423863" cy="92075"/>
            </a:xfrm>
            <a:custGeom>
              <a:avLst/>
              <a:gdLst>
                <a:gd name="T0" fmla="*/ 1046 w 1180"/>
                <a:gd name="T1" fmla="*/ 0 h 253"/>
                <a:gd name="T2" fmla="*/ 138 w 1180"/>
                <a:gd name="T3" fmla="*/ 0 h 253"/>
                <a:gd name="T4" fmla="*/ 9 w 1180"/>
                <a:gd name="T5" fmla="*/ 112 h 253"/>
                <a:gd name="T6" fmla="*/ 134 w 1180"/>
                <a:gd name="T7" fmla="*/ 253 h 253"/>
                <a:gd name="T8" fmla="*/ 1043 w 1180"/>
                <a:gd name="T9" fmla="*/ 253 h 253"/>
                <a:gd name="T10" fmla="*/ 1172 w 1180"/>
                <a:gd name="T11" fmla="*/ 141 h 253"/>
                <a:gd name="T12" fmla="*/ 1046 w 11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1180" h="253">
                  <a:moveTo>
                    <a:pt x="1046" y="0"/>
                  </a:moveTo>
                  <a:lnTo>
                    <a:pt x="138" y="0"/>
                  </a:lnTo>
                  <a:cubicBezTo>
                    <a:pt x="73" y="0"/>
                    <a:pt x="16" y="47"/>
                    <a:pt x="9" y="112"/>
                  </a:cubicBezTo>
                  <a:cubicBezTo>
                    <a:pt x="0" y="188"/>
                    <a:pt x="60" y="253"/>
                    <a:pt x="134" y="253"/>
                  </a:cubicBezTo>
                  <a:lnTo>
                    <a:pt x="1043" y="253"/>
                  </a:lnTo>
                  <a:cubicBezTo>
                    <a:pt x="1108" y="253"/>
                    <a:pt x="1165" y="205"/>
                    <a:pt x="1172" y="141"/>
                  </a:cubicBezTo>
                  <a:cubicBezTo>
                    <a:pt x="1180" y="65"/>
                    <a:pt x="1121" y="0"/>
                    <a:pt x="10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0" name="Freeform 7">
              <a:extLst>
                <a:ext uri="{FF2B5EF4-FFF2-40B4-BE49-F238E27FC236}">
                  <a16:creationId xmlns:a16="http://schemas.microsoft.com/office/drawing/2014/main" id="{0261783C-4D4C-B73A-E12A-BA938D622371}"/>
                </a:ext>
                <a:ext uri="{C183D7F6-B498-43B3-948B-1728B52AA6E4}">
                  <adec:decorative xmlns:adec="http://schemas.microsoft.com/office/drawing/2017/decorative" val="1"/>
                </a:ext>
              </a:extLst>
            </p:cNvPr>
            <p:cNvSpPr>
              <a:spLocks/>
            </p:cNvSpPr>
            <p:nvPr userDrawn="1"/>
          </p:nvSpPr>
          <p:spPr bwMode="auto">
            <a:xfrm>
              <a:off x="23345775" y="12025313"/>
              <a:ext cx="292100" cy="92075"/>
            </a:xfrm>
            <a:custGeom>
              <a:avLst/>
              <a:gdLst>
                <a:gd name="T0" fmla="*/ 681 w 815"/>
                <a:gd name="T1" fmla="*/ 0 h 252"/>
                <a:gd name="T2" fmla="*/ 138 w 815"/>
                <a:gd name="T3" fmla="*/ 0 h 252"/>
                <a:gd name="T4" fmla="*/ 9 w 815"/>
                <a:gd name="T5" fmla="*/ 111 h 252"/>
                <a:gd name="T6" fmla="*/ 134 w 815"/>
                <a:gd name="T7" fmla="*/ 252 h 252"/>
                <a:gd name="T8" fmla="*/ 678 w 815"/>
                <a:gd name="T9" fmla="*/ 252 h 252"/>
                <a:gd name="T10" fmla="*/ 806 w 815"/>
                <a:gd name="T11" fmla="*/ 140 h 252"/>
                <a:gd name="T12" fmla="*/ 681 w 815"/>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815" h="252">
                  <a:moveTo>
                    <a:pt x="681" y="0"/>
                  </a:moveTo>
                  <a:lnTo>
                    <a:pt x="138" y="0"/>
                  </a:lnTo>
                  <a:cubicBezTo>
                    <a:pt x="73" y="0"/>
                    <a:pt x="16" y="47"/>
                    <a:pt x="9" y="111"/>
                  </a:cubicBezTo>
                  <a:cubicBezTo>
                    <a:pt x="0" y="187"/>
                    <a:pt x="60" y="252"/>
                    <a:pt x="134" y="252"/>
                  </a:cubicBezTo>
                  <a:lnTo>
                    <a:pt x="678" y="252"/>
                  </a:lnTo>
                  <a:cubicBezTo>
                    <a:pt x="742" y="252"/>
                    <a:pt x="799" y="205"/>
                    <a:pt x="806" y="140"/>
                  </a:cubicBezTo>
                  <a:cubicBezTo>
                    <a:pt x="815" y="64"/>
                    <a:pt x="756" y="0"/>
                    <a:pt x="6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1" name="Freeform 8">
              <a:extLst>
                <a:ext uri="{FF2B5EF4-FFF2-40B4-BE49-F238E27FC236}">
                  <a16:creationId xmlns:a16="http://schemas.microsoft.com/office/drawing/2014/main" id="{20D363E7-D1AE-F9A3-92CA-96F22C237016}"/>
                </a:ext>
                <a:ext uri="{C183D7F6-B498-43B3-948B-1728B52AA6E4}">
                  <adec:decorative xmlns:adec="http://schemas.microsoft.com/office/drawing/2017/decorative" val="1"/>
                </a:ext>
              </a:extLst>
            </p:cNvPr>
            <p:cNvSpPr>
              <a:spLocks/>
            </p:cNvSpPr>
            <p:nvPr userDrawn="1"/>
          </p:nvSpPr>
          <p:spPr bwMode="auto">
            <a:xfrm>
              <a:off x="23345775" y="12195175"/>
              <a:ext cx="161925" cy="92075"/>
            </a:xfrm>
            <a:custGeom>
              <a:avLst/>
              <a:gdLst>
                <a:gd name="T0" fmla="*/ 134 w 450"/>
                <a:gd name="T1" fmla="*/ 252 h 252"/>
                <a:gd name="T2" fmla="*/ 312 w 450"/>
                <a:gd name="T3" fmla="*/ 252 h 252"/>
                <a:gd name="T4" fmla="*/ 441 w 450"/>
                <a:gd name="T5" fmla="*/ 141 h 252"/>
                <a:gd name="T6" fmla="*/ 316 w 450"/>
                <a:gd name="T7" fmla="*/ 0 h 252"/>
                <a:gd name="T8" fmla="*/ 138 w 450"/>
                <a:gd name="T9" fmla="*/ 0 h 252"/>
                <a:gd name="T10" fmla="*/ 9 w 450"/>
                <a:gd name="T11" fmla="*/ 112 h 252"/>
                <a:gd name="T12" fmla="*/ 134 w 450"/>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450" h="252">
                  <a:moveTo>
                    <a:pt x="134" y="252"/>
                  </a:moveTo>
                  <a:lnTo>
                    <a:pt x="312" y="252"/>
                  </a:lnTo>
                  <a:cubicBezTo>
                    <a:pt x="377" y="252"/>
                    <a:pt x="434" y="205"/>
                    <a:pt x="441" y="141"/>
                  </a:cubicBezTo>
                  <a:cubicBezTo>
                    <a:pt x="450" y="65"/>
                    <a:pt x="390" y="0"/>
                    <a:pt x="316" y="0"/>
                  </a:cubicBezTo>
                  <a:lnTo>
                    <a:pt x="138" y="0"/>
                  </a:lnTo>
                  <a:cubicBezTo>
                    <a:pt x="73" y="0"/>
                    <a:pt x="16" y="47"/>
                    <a:pt x="9" y="112"/>
                  </a:cubicBezTo>
                  <a:cubicBezTo>
                    <a:pt x="0" y="188"/>
                    <a:pt x="60" y="252"/>
                    <a:pt x="134" y="2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2" name="Freeform 9">
              <a:extLst>
                <a:ext uri="{FF2B5EF4-FFF2-40B4-BE49-F238E27FC236}">
                  <a16:creationId xmlns:a16="http://schemas.microsoft.com/office/drawing/2014/main" id="{D776D13F-8F01-92BA-D3C6-96B382399287}"/>
                </a:ext>
                <a:ext uri="{C183D7F6-B498-43B3-948B-1728B52AA6E4}">
                  <adec:decorative xmlns:adec="http://schemas.microsoft.com/office/drawing/2017/decorative" val="1"/>
                </a:ext>
              </a:extLst>
            </p:cNvPr>
            <p:cNvSpPr>
              <a:spLocks/>
            </p:cNvSpPr>
            <p:nvPr userDrawn="1"/>
          </p:nvSpPr>
          <p:spPr bwMode="auto">
            <a:xfrm>
              <a:off x="23345775" y="12363450"/>
              <a:ext cx="207963" cy="92075"/>
            </a:xfrm>
            <a:custGeom>
              <a:avLst/>
              <a:gdLst>
                <a:gd name="T0" fmla="*/ 446 w 580"/>
                <a:gd name="T1" fmla="*/ 0 h 253"/>
                <a:gd name="T2" fmla="*/ 138 w 580"/>
                <a:gd name="T3" fmla="*/ 0 h 253"/>
                <a:gd name="T4" fmla="*/ 9 w 580"/>
                <a:gd name="T5" fmla="*/ 112 h 253"/>
                <a:gd name="T6" fmla="*/ 134 w 580"/>
                <a:gd name="T7" fmla="*/ 253 h 253"/>
                <a:gd name="T8" fmla="*/ 443 w 580"/>
                <a:gd name="T9" fmla="*/ 253 h 253"/>
                <a:gd name="T10" fmla="*/ 571 w 580"/>
                <a:gd name="T11" fmla="*/ 141 h 253"/>
                <a:gd name="T12" fmla="*/ 446 w 5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580" h="253">
                  <a:moveTo>
                    <a:pt x="446" y="0"/>
                  </a:moveTo>
                  <a:lnTo>
                    <a:pt x="138" y="0"/>
                  </a:lnTo>
                  <a:cubicBezTo>
                    <a:pt x="73" y="0"/>
                    <a:pt x="16" y="48"/>
                    <a:pt x="9" y="112"/>
                  </a:cubicBezTo>
                  <a:cubicBezTo>
                    <a:pt x="0" y="188"/>
                    <a:pt x="60" y="253"/>
                    <a:pt x="134" y="253"/>
                  </a:cubicBezTo>
                  <a:lnTo>
                    <a:pt x="443" y="253"/>
                  </a:lnTo>
                  <a:cubicBezTo>
                    <a:pt x="507" y="253"/>
                    <a:pt x="564" y="206"/>
                    <a:pt x="571" y="141"/>
                  </a:cubicBezTo>
                  <a:cubicBezTo>
                    <a:pt x="580" y="65"/>
                    <a:pt x="521" y="0"/>
                    <a:pt x="4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3" name="Freeform 10">
              <a:extLst>
                <a:ext uri="{FF2B5EF4-FFF2-40B4-BE49-F238E27FC236}">
                  <a16:creationId xmlns:a16="http://schemas.microsoft.com/office/drawing/2014/main" id="{D8D91B49-FFDA-1215-6456-88B1A9B9ADF7}"/>
                </a:ext>
                <a:ext uri="{C183D7F6-B498-43B3-948B-1728B52AA6E4}">
                  <adec:decorative xmlns:adec="http://schemas.microsoft.com/office/drawing/2017/decorative" val="1"/>
                </a:ext>
              </a:extLst>
            </p:cNvPr>
            <p:cNvSpPr>
              <a:spLocks/>
            </p:cNvSpPr>
            <p:nvPr userDrawn="1"/>
          </p:nvSpPr>
          <p:spPr bwMode="auto">
            <a:xfrm>
              <a:off x="1147763" y="12315825"/>
              <a:ext cx="265113" cy="92075"/>
            </a:xfrm>
            <a:custGeom>
              <a:avLst/>
              <a:gdLst>
                <a:gd name="T0" fmla="*/ 605 w 739"/>
                <a:gd name="T1" fmla="*/ 0 h 252"/>
                <a:gd name="T2" fmla="*/ 138 w 739"/>
                <a:gd name="T3" fmla="*/ 0 h 252"/>
                <a:gd name="T4" fmla="*/ 9 w 739"/>
                <a:gd name="T5" fmla="*/ 111 h 252"/>
                <a:gd name="T6" fmla="*/ 134 w 739"/>
                <a:gd name="T7" fmla="*/ 252 h 252"/>
                <a:gd name="T8" fmla="*/ 601 w 739"/>
                <a:gd name="T9" fmla="*/ 252 h 252"/>
                <a:gd name="T10" fmla="*/ 730 w 739"/>
                <a:gd name="T11" fmla="*/ 141 h 252"/>
                <a:gd name="T12" fmla="*/ 605 w 739"/>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739" h="252">
                  <a:moveTo>
                    <a:pt x="605" y="0"/>
                  </a:moveTo>
                  <a:lnTo>
                    <a:pt x="138" y="0"/>
                  </a:lnTo>
                  <a:cubicBezTo>
                    <a:pt x="73" y="0"/>
                    <a:pt x="16" y="47"/>
                    <a:pt x="9" y="111"/>
                  </a:cubicBezTo>
                  <a:cubicBezTo>
                    <a:pt x="0" y="187"/>
                    <a:pt x="60" y="252"/>
                    <a:pt x="134" y="252"/>
                  </a:cubicBezTo>
                  <a:lnTo>
                    <a:pt x="601" y="252"/>
                  </a:lnTo>
                  <a:cubicBezTo>
                    <a:pt x="666" y="252"/>
                    <a:pt x="723" y="205"/>
                    <a:pt x="730" y="141"/>
                  </a:cubicBezTo>
                  <a:cubicBezTo>
                    <a:pt x="739" y="65"/>
                    <a:pt x="679" y="0"/>
                    <a:pt x="60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grpSp>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566965" y="768097"/>
            <a:ext cx="5529035" cy="1010412"/>
          </a:xfrm>
        </p:spPr>
        <p:txBody>
          <a:bodyPr anchor="t" anchorCtr="0"/>
          <a:lstStyle>
            <a:lvl1pPr>
              <a:defRPr sz="3600">
                <a:solidFill>
                  <a:schemeClr val="bg1"/>
                </a:solidFill>
              </a:defRPr>
            </a:lvl1pPr>
          </a:lstStyle>
          <a:p>
            <a:r>
              <a:rPr lang="fi-FI"/>
              <a:t>Muokkaa ots. perustyyl. napsautt.</a:t>
            </a:r>
            <a:endParaRPr lang="en-GB"/>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566965" y="1795973"/>
            <a:ext cx="5529035" cy="1010412"/>
          </a:xfrm>
        </p:spPr>
        <p:txBody>
          <a:bodyPr anchor="t" anchorCtr="0"/>
          <a:lstStyle>
            <a:lvl1pPr marL="0" indent="0">
              <a:spcBef>
                <a:spcPts val="0"/>
              </a:spcBef>
              <a:spcAft>
                <a:spcPts val="0"/>
              </a:spcAft>
              <a:buNone/>
              <a:defRPr sz="1800">
                <a:solidFill>
                  <a:schemeClr val="bg1"/>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lvl1pPr>
              <a:defRPr>
                <a:solidFill>
                  <a:schemeClr val="bg1"/>
                </a:solidFill>
              </a:defRPr>
            </a:lvl1pPr>
          </a:lstStyle>
          <a:p>
            <a:r>
              <a:rPr lang="fi-FI"/>
              <a:t>1.9.2023</a:t>
            </a:r>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lvl1pPr>
              <a:defRPr>
                <a:solidFill>
                  <a:schemeClr val="bg1"/>
                </a:solidFill>
              </a:defRPr>
            </a:lvl1pPr>
          </a:lstStyle>
          <a:p>
            <a:r>
              <a:rPr lang="fi-FI"/>
              <a:t>Tilastokeskus | Katriina Tiainen ja Matti Paavonen</a:t>
            </a:r>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spTree>
    <p:extLst>
      <p:ext uri="{BB962C8B-B14F-4D97-AF65-F5344CB8AC3E}">
        <p14:creationId xmlns:p14="http://schemas.microsoft.com/office/powerpoint/2010/main" val="34041957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fi-FI"/>
              <a:t>Muokkaa ots. perustyyl. napsautt.</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r>
              <a:rPr lang="fi-FI"/>
              <a:t>1.9.2023</a:t>
            </a:r>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Tilastokeskus | Katriina Tiainen ja Matti Paavonen</a:t>
            </a:r>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8055345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7C8C091-C242-4851-9826-ECBA43530F7B}"/>
              </a:ext>
            </a:extLst>
          </p:cNvPr>
          <p:cNvSpPr>
            <a:spLocks noGrp="1"/>
          </p:cNvSpPr>
          <p:nvPr>
            <p:ph type="dt" sz="half" idx="10"/>
          </p:nvPr>
        </p:nvSpPr>
        <p:spPr/>
        <p:txBody>
          <a:bodyPr/>
          <a:lstStyle/>
          <a:p>
            <a:r>
              <a:rPr lang="fi-FI"/>
              <a:t>1.9.2023</a:t>
            </a:r>
          </a:p>
        </p:txBody>
      </p:sp>
      <p:sp>
        <p:nvSpPr>
          <p:cNvPr id="6" name="Footer Placeholder 5">
            <a:extLst>
              <a:ext uri="{FF2B5EF4-FFF2-40B4-BE49-F238E27FC236}">
                <a16:creationId xmlns:a16="http://schemas.microsoft.com/office/drawing/2014/main" id="{A5B64547-60FB-4F82-B034-DC7F10F48FB2}"/>
              </a:ext>
            </a:extLst>
          </p:cNvPr>
          <p:cNvSpPr>
            <a:spLocks noGrp="1"/>
          </p:cNvSpPr>
          <p:nvPr>
            <p:ph type="ftr" sz="quarter" idx="11"/>
          </p:nvPr>
        </p:nvSpPr>
        <p:spPr/>
        <p:txBody>
          <a:bodyPr/>
          <a:lstStyle/>
          <a:p>
            <a:r>
              <a:rPr lang="fi-FI"/>
              <a:t>Tilastokeskus | Katriina Tiainen ja Matti Paavonen</a:t>
            </a:r>
          </a:p>
        </p:txBody>
      </p:sp>
      <p:sp>
        <p:nvSpPr>
          <p:cNvPr id="7" name="Slide Number Placeholder 6">
            <a:extLst>
              <a:ext uri="{FF2B5EF4-FFF2-40B4-BE49-F238E27FC236}">
                <a16:creationId xmlns:a16="http://schemas.microsoft.com/office/drawing/2014/main" id="{37519037-54EE-46F6-8610-A2A8D9E613FA}"/>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14783039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TK lukuina infograafi">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0A5B8A0F-BB0E-2BC9-A622-0E1C3FDE78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0990" cy="6857431"/>
          </a:xfrm>
          <a:prstGeom prst="rect">
            <a:avLst/>
          </a:prstGeom>
        </p:spPr>
      </p:pic>
    </p:spTree>
    <p:extLst>
      <p:ext uri="{BB962C8B-B14F-4D97-AF65-F5344CB8AC3E}">
        <p14:creationId xmlns:p14="http://schemas.microsoft.com/office/powerpoint/2010/main" val="646142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Lopetus">
    <p:bg>
      <p:bgPr>
        <a:solidFill>
          <a:srgbClr val="1A306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573778" y="2775636"/>
            <a:ext cx="11049719" cy="1169355"/>
          </a:xfrm>
        </p:spPr>
        <p:txBody>
          <a:bodyPr anchor="ctr" anchorCtr="0"/>
          <a:lstStyle>
            <a:lvl1pPr algn="ctr">
              <a:defRPr sz="6000">
                <a:solidFill>
                  <a:srgbClr val="8CAAF5"/>
                </a:solidFill>
              </a:defRPr>
            </a:lvl1pPr>
          </a:lstStyle>
          <a:p>
            <a:r>
              <a:rPr lang="fi-FI"/>
              <a:t>Muokkaa ots. perustyyl. napsautt.</a:t>
            </a:r>
            <a:endParaRPr lang="en-GB"/>
          </a:p>
        </p:txBody>
      </p:sp>
      <p:sp>
        <p:nvSpPr>
          <p:cNvPr id="4" name="Tekstin paikkamerkki 3">
            <a:extLst>
              <a:ext uri="{FF2B5EF4-FFF2-40B4-BE49-F238E27FC236}">
                <a16:creationId xmlns:a16="http://schemas.microsoft.com/office/drawing/2014/main" id="{A189C59F-2932-E66E-6A4C-DE08E9512C4D}"/>
              </a:ext>
            </a:extLst>
          </p:cNvPr>
          <p:cNvSpPr>
            <a:spLocks noGrp="1"/>
          </p:cNvSpPr>
          <p:nvPr>
            <p:ph type="body" sz="quarter" idx="10"/>
          </p:nvPr>
        </p:nvSpPr>
        <p:spPr>
          <a:xfrm>
            <a:off x="597080" y="5747657"/>
            <a:ext cx="5498919" cy="729524"/>
          </a:xfrm>
        </p:spPr>
        <p:txBody>
          <a:bodyPr anchor="b" anchorCtr="0"/>
          <a:lstStyle>
            <a:lvl1pPr marL="0" indent="0">
              <a:lnSpc>
                <a:spcPct val="110000"/>
              </a:lnSpc>
              <a:spcBef>
                <a:spcPts val="0"/>
              </a:spcBef>
              <a:spcAft>
                <a:spcPts val="0"/>
              </a:spcAft>
              <a:buNone/>
              <a:defRPr sz="1400">
                <a:solidFill>
                  <a:schemeClr val="bg1"/>
                </a:solidFill>
              </a:defRPr>
            </a:lvl1pPr>
            <a:lvl2pPr marL="448469" indent="0">
              <a:buNone/>
              <a:defRPr/>
            </a:lvl2pPr>
          </a:lstStyle>
          <a:p>
            <a:pPr lvl="0"/>
            <a:r>
              <a:rPr lang="fi-FI"/>
              <a:t>Muokkaa tekstin perustyylejä napsauttamalla</a:t>
            </a:r>
          </a:p>
        </p:txBody>
      </p:sp>
      <p:grpSp>
        <p:nvGrpSpPr>
          <p:cNvPr id="10" name="Ryhmä 9">
            <a:extLst>
              <a:ext uri="{FF2B5EF4-FFF2-40B4-BE49-F238E27FC236}">
                <a16:creationId xmlns:a16="http://schemas.microsoft.com/office/drawing/2014/main" id="{8B68291E-68D8-7FC9-E3A2-8241564EAA99}"/>
              </a:ext>
              <a:ext uri="{C183D7F6-B498-43B3-948B-1728B52AA6E4}">
                <adec:decorative xmlns:adec="http://schemas.microsoft.com/office/drawing/2017/decorative" val="1"/>
              </a:ext>
            </a:extLst>
          </p:cNvPr>
          <p:cNvGrpSpPr/>
          <p:nvPr userDrawn="1"/>
        </p:nvGrpSpPr>
        <p:grpSpPr>
          <a:xfrm>
            <a:off x="9311545" y="325901"/>
            <a:ext cx="2613083" cy="430973"/>
            <a:chOff x="18621877" y="651801"/>
            <a:chExt cx="5225825" cy="861946"/>
          </a:xfrm>
        </p:grpSpPr>
        <p:sp>
          <p:nvSpPr>
            <p:cNvPr id="11" name="Vapaamuotoinen: Muoto 10">
              <a:extLst>
                <a:ext uri="{FF2B5EF4-FFF2-40B4-BE49-F238E27FC236}">
                  <a16:creationId xmlns:a16="http://schemas.microsoft.com/office/drawing/2014/main" id="{0BEDAFC2-495E-4E3D-17B5-38CF0AE7B28B}"/>
                </a:ext>
                <a:ext uri="{C183D7F6-B498-43B3-948B-1728B52AA6E4}">
                  <adec:decorative xmlns:adec="http://schemas.microsoft.com/office/drawing/2017/decorative" val="1"/>
                </a:ext>
              </a:extLst>
            </p:cNvPr>
            <p:cNvSpPr/>
            <p:nvPr/>
          </p:nvSpPr>
          <p:spPr>
            <a:xfrm>
              <a:off x="22749237" y="651942"/>
              <a:ext cx="378331" cy="132158"/>
            </a:xfrm>
            <a:custGeom>
              <a:avLst/>
              <a:gdLst>
                <a:gd name="connsiteX0" fmla="*/ 312254 w 378331"/>
                <a:gd name="connsiteY0" fmla="*/ 0 h 132158"/>
                <a:gd name="connsiteX1" fmla="*/ 67857 w 378331"/>
                <a:gd name="connsiteY1" fmla="*/ 0 h 132158"/>
                <a:gd name="connsiteX2" fmla="*/ 436 w 378331"/>
                <a:gd name="connsiteY2" fmla="*/ 58388 h 132158"/>
                <a:gd name="connsiteX3" fmla="*/ 66079 w 378331"/>
                <a:gd name="connsiteY3" fmla="*/ 132158 h 132158"/>
                <a:gd name="connsiteX4" fmla="*/ 310475 w 378331"/>
                <a:gd name="connsiteY4" fmla="*/ 132158 h 132158"/>
                <a:gd name="connsiteX5" fmla="*/ 377895 w 378331"/>
                <a:gd name="connsiteY5" fmla="*/ 73756 h 132158"/>
                <a:gd name="connsiteX6" fmla="*/ 312254 w 378331"/>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31" h="132158">
                  <a:moveTo>
                    <a:pt x="312254" y="0"/>
                  </a:moveTo>
                  <a:lnTo>
                    <a:pt x="67857" y="0"/>
                  </a:lnTo>
                  <a:cubicBezTo>
                    <a:pt x="33997" y="0"/>
                    <a:pt x="4256" y="24748"/>
                    <a:pt x="436" y="58388"/>
                  </a:cubicBezTo>
                  <a:cubicBezTo>
                    <a:pt x="-4084" y="98252"/>
                    <a:pt x="27114" y="132158"/>
                    <a:pt x="66079" y="132158"/>
                  </a:cubicBezTo>
                  <a:lnTo>
                    <a:pt x="310475" y="132158"/>
                  </a:lnTo>
                  <a:cubicBezTo>
                    <a:pt x="344331" y="132158"/>
                    <a:pt x="374073" y="107410"/>
                    <a:pt x="377895" y="73756"/>
                  </a:cubicBezTo>
                  <a:cubicBezTo>
                    <a:pt x="382417" y="33906"/>
                    <a:pt x="351214" y="0"/>
                    <a:pt x="312254" y="0"/>
                  </a:cubicBezTo>
                  <a:close/>
                </a:path>
              </a:pathLst>
            </a:custGeom>
            <a:solidFill>
              <a:srgbClr val="FFFFFF"/>
            </a:solidFill>
            <a:ln w="360" cap="flat">
              <a:noFill/>
              <a:prstDash val="solid"/>
              <a:miter/>
            </a:ln>
          </p:spPr>
          <p:txBody>
            <a:bodyPr rtlCol="0" anchor="ctr"/>
            <a:lstStyle/>
            <a:p>
              <a:endParaRPr lang="fi-FI" sz="900"/>
            </a:p>
          </p:txBody>
        </p:sp>
        <p:sp>
          <p:nvSpPr>
            <p:cNvPr id="12" name="Vapaamuotoinen: Muoto 11">
              <a:extLst>
                <a:ext uri="{FF2B5EF4-FFF2-40B4-BE49-F238E27FC236}">
                  <a16:creationId xmlns:a16="http://schemas.microsoft.com/office/drawing/2014/main" id="{62901B1E-7C41-1D86-7C11-5A5BCA5CA4D9}"/>
                </a:ext>
                <a:ext uri="{C183D7F6-B498-43B3-948B-1728B52AA6E4}">
                  <adec:decorative xmlns:adec="http://schemas.microsoft.com/office/drawing/2017/decorative" val="1"/>
                </a:ext>
              </a:extLst>
            </p:cNvPr>
            <p:cNvSpPr/>
            <p:nvPr/>
          </p:nvSpPr>
          <p:spPr>
            <a:xfrm>
              <a:off x="23237987" y="651801"/>
              <a:ext cx="609715" cy="132161"/>
            </a:xfrm>
            <a:custGeom>
              <a:avLst/>
              <a:gdLst>
                <a:gd name="connsiteX0" fmla="*/ 543636 w 609715"/>
                <a:gd name="connsiteY0" fmla="*/ 0 h 132161"/>
                <a:gd name="connsiteX1" fmla="*/ 67857 w 609715"/>
                <a:gd name="connsiteY1" fmla="*/ 0 h 132161"/>
                <a:gd name="connsiteX2" fmla="*/ 436 w 609715"/>
                <a:gd name="connsiteY2" fmla="*/ 58406 h 132161"/>
                <a:gd name="connsiteX3" fmla="*/ 66083 w 609715"/>
                <a:gd name="connsiteY3" fmla="*/ 132162 h 132161"/>
                <a:gd name="connsiteX4" fmla="*/ 541859 w 609715"/>
                <a:gd name="connsiteY4" fmla="*/ 132162 h 132161"/>
                <a:gd name="connsiteX5" fmla="*/ 609279 w 609715"/>
                <a:gd name="connsiteY5" fmla="*/ 73759 h 132161"/>
                <a:gd name="connsiteX6" fmla="*/ 543636 w 609715"/>
                <a:gd name="connsiteY6" fmla="*/ 0 h 13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715" h="132161">
                  <a:moveTo>
                    <a:pt x="543636" y="0"/>
                  </a:moveTo>
                  <a:lnTo>
                    <a:pt x="67857" y="0"/>
                  </a:lnTo>
                  <a:cubicBezTo>
                    <a:pt x="33990" y="0"/>
                    <a:pt x="4259" y="24752"/>
                    <a:pt x="436" y="58406"/>
                  </a:cubicBezTo>
                  <a:cubicBezTo>
                    <a:pt x="-4081" y="98256"/>
                    <a:pt x="27107" y="132162"/>
                    <a:pt x="66083" y="132162"/>
                  </a:cubicBezTo>
                  <a:lnTo>
                    <a:pt x="541859" y="132162"/>
                  </a:lnTo>
                  <a:cubicBezTo>
                    <a:pt x="575714" y="132162"/>
                    <a:pt x="605457" y="107410"/>
                    <a:pt x="609279" y="73759"/>
                  </a:cubicBezTo>
                  <a:cubicBezTo>
                    <a:pt x="613801" y="33906"/>
                    <a:pt x="582598" y="0"/>
                    <a:pt x="543636" y="0"/>
                  </a:cubicBezTo>
                  <a:close/>
                </a:path>
              </a:pathLst>
            </a:custGeom>
            <a:solidFill>
              <a:srgbClr val="FFFFFF"/>
            </a:solidFill>
            <a:ln w="360" cap="flat">
              <a:noFill/>
              <a:prstDash val="solid"/>
              <a:miter/>
            </a:ln>
          </p:spPr>
          <p:txBody>
            <a:bodyPr rtlCol="0" anchor="ctr"/>
            <a:lstStyle/>
            <a:p>
              <a:endParaRPr lang="fi-FI" sz="900"/>
            </a:p>
          </p:txBody>
        </p:sp>
        <p:sp>
          <p:nvSpPr>
            <p:cNvPr id="13" name="Vapaamuotoinen: Muoto 12">
              <a:extLst>
                <a:ext uri="{FF2B5EF4-FFF2-40B4-BE49-F238E27FC236}">
                  <a16:creationId xmlns:a16="http://schemas.microsoft.com/office/drawing/2014/main" id="{766C2A8F-A26D-E930-B0C4-AD47AAD45D48}"/>
                </a:ext>
                <a:ext uri="{C183D7F6-B498-43B3-948B-1728B52AA6E4}">
                  <adec:decorative xmlns:adec="http://schemas.microsoft.com/office/drawing/2017/decorative" val="1"/>
                </a:ext>
              </a:extLst>
            </p:cNvPr>
            <p:cNvSpPr/>
            <p:nvPr/>
          </p:nvSpPr>
          <p:spPr>
            <a:xfrm>
              <a:off x="23237986" y="894962"/>
              <a:ext cx="418476" cy="132158"/>
            </a:xfrm>
            <a:custGeom>
              <a:avLst/>
              <a:gdLst>
                <a:gd name="connsiteX0" fmla="*/ 352396 w 418476"/>
                <a:gd name="connsiteY0" fmla="*/ 0 h 132158"/>
                <a:gd name="connsiteX1" fmla="*/ 67858 w 418476"/>
                <a:gd name="connsiteY1" fmla="*/ 0 h 132158"/>
                <a:gd name="connsiteX2" fmla="*/ 437 w 418476"/>
                <a:gd name="connsiteY2" fmla="*/ 58392 h 132158"/>
                <a:gd name="connsiteX3" fmla="*/ 66079 w 418476"/>
                <a:gd name="connsiteY3" fmla="*/ 132158 h 132158"/>
                <a:gd name="connsiteX4" fmla="*/ 350621 w 418476"/>
                <a:gd name="connsiteY4" fmla="*/ 132158 h 132158"/>
                <a:gd name="connsiteX5" fmla="*/ 418041 w 418476"/>
                <a:gd name="connsiteY5" fmla="*/ 73756 h 132158"/>
                <a:gd name="connsiteX6" fmla="*/ 352396 w 418476"/>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476" h="132158">
                  <a:moveTo>
                    <a:pt x="352396" y="0"/>
                  </a:moveTo>
                  <a:lnTo>
                    <a:pt x="67858" y="0"/>
                  </a:lnTo>
                  <a:cubicBezTo>
                    <a:pt x="34002" y="0"/>
                    <a:pt x="4260" y="24748"/>
                    <a:pt x="437" y="58392"/>
                  </a:cubicBezTo>
                  <a:cubicBezTo>
                    <a:pt x="-4084" y="98252"/>
                    <a:pt x="27105" y="132158"/>
                    <a:pt x="66079" y="132158"/>
                  </a:cubicBezTo>
                  <a:lnTo>
                    <a:pt x="350621" y="132158"/>
                  </a:lnTo>
                  <a:cubicBezTo>
                    <a:pt x="384476" y="132158"/>
                    <a:pt x="414219" y="107410"/>
                    <a:pt x="418041" y="73756"/>
                  </a:cubicBezTo>
                  <a:cubicBezTo>
                    <a:pt x="422558" y="33906"/>
                    <a:pt x="391360" y="0"/>
                    <a:pt x="352396" y="0"/>
                  </a:cubicBezTo>
                  <a:close/>
                </a:path>
              </a:pathLst>
            </a:custGeom>
            <a:solidFill>
              <a:srgbClr val="FFFFFF"/>
            </a:solidFill>
            <a:ln w="360" cap="flat">
              <a:noFill/>
              <a:prstDash val="solid"/>
              <a:miter/>
            </a:ln>
          </p:spPr>
          <p:txBody>
            <a:bodyPr rtlCol="0" anchor="ctr"/>
            <a:lstStyle/>
            <a:p>
              <a:endParaRPr lang="fi-FI" sz="900"/>
            </a:p>
          </p:txBody>
        </p:sp>
        <p:sp>
          <p:nvSpPr>
            <p:cNvPr id="14" name="Vapaamuotoinen: Muoto 13">
              <a:extLst>
                <a:ext uri="{FF2B5EF4-FFF2-40B4-BE49-F238E27FC236}">
                  <a16:creationId xmlns:a16="http://schemas.microsoft.com/office/drawing/2014/main" id="{9DEB4E33-B57D-92DB-F364-9BDC3DD780AF}"/>
                </a:ext>
                <a:ext uri="{C183D7F6-B498-43B3-948B-1728B52AA6E4}">
                  <adec:decorative xmlns:adec="http://schemas.microsoft.com/office/drawing/2017/decorative" val="1"/>
                </a:ext>
              </a:extLst>
            </p:cNvPr>
            <p:cNvSpPr/>
            <p:nvPr/>
          </p:nvSpPr>
          <p:spPr>
            <a:xfrm>
              <a:off x="23237987" y="1138119"/>
              <a:ext cx="227137" cy="132158"/>
            </a:xfrm>
            <a:custGeom>
              <a:avLst/>
              <a:gdLst>
                <a:gd name="connsiteX0" fmla="*/ 66083 w 227137"/>
                <a:gd name="connsiteY0" fmla="*/ 132158 h 132158"/>
                <a:gd name="connsiteX1" fmla="*/ 159280 w 227137"/>
                <a:gd name="connsiteY1" fmla="*/ 132158 h 132158"/>
                <a:gd name="connsiteX2" fmla="*/ 226700 w 227137"/>
                <a:gd name="connsiteY2" fmla="*/ 73766 h 132158"/>
                <a:gd name="connsiteX3" fmla="*/ 161059 w 227137"/>
                <a:gd name="connsiteY3" fmla="*/ 0 h 132158"/>
                <a:gd name="connsiteX4" fmla="*/ 67857 w 227137"/>
                <a:gd name="connsiteY4" fmla="*/ 0 h 132158"/>
                <a:gd name="connsiteX5" fmla="*/ 436 w 227137"/>
                <a:gd name="connsiteY5" fmla="*/ 58388 h 132158"/>
                <a:gd name="connsiteX6" fmla="*/ 66083 w 227137"/>
                <a:gd name="connsiteY6" fmla="*/ 132158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137" h="132158">
                  <a:moveTo>
                    <a:pt x="66083" y="132158"/>
                  </a:moveTo>
                  <a:lnTo>
                    <a:pt x="159280" y="132158"/>
                  </a:lnTo>
                  <a:cubicBezTo>
                    <a:pt x="193146" y="132158"/>
                    <a:pt x="222877" y="107410"/>
                    <a:pt x="226700" y="73766"/>
                  </a:cubicBezTo>
                  <a:cubicBezTo>
                    <a:pt x="231223" y="33906"/>
                    <a:pt x="200034" y="0"/>
                    <a:pt x="161059" y="0"/>
                  </a:cubicBezTo>
                  <a:lnTo>
                    <a:pt x="67857" y="0"/>
                  </a:lnTo>
                  <a:cubicBezTo>
                    <a:pt x="34001" y="0"/>
                    <a:pt x="4259" y="24748"/>
                    <a:pt x="436" y="58388"/>
                  </a:cubicBezTo>
                  <a:cubicBezTo>
                    <a:pt x="-4081" y="98252"/>
                    <a:pt x="27118" y="132158"/>
                    <a:pt x="66083" y="132158"/>
                  </a:cubicBezTo>
                  <a:close/>
                </a:path>
              </a:pathLst>
            </a:custGeom>
            <a:solidFill>
              <a:srgbClr val="FFFFFF"/>
            </a:solidFill>
            <a:ln w="360" cap="flat">
              <a:noFill/>
              <a:prstDash val="solid"/>
              <a:miter/>
            </a:ln>
          </p:spPr>
          <p:txBody>
            <a:bodyPr rtlCol="0" anchor="ctr"/>
            <a:lstStyle/>
            <a:p>
              <a:endParaRPr lang="fi-FI" sz="900"/>
            </a:p>
          </p:txBody>
        </p:sp>
        <p:sp>
          <p:nvSpPr>
            <p:cNvPr id="15" name="Vapaamuotoinen: Muoto 14">
              <a:extLst>
                <a:ext uri="{FF2B5EF4-FFF2-40B4-BE49-F238E27FC236}">
                  <a16:creationId xmlns:a16="http://schemas.microsoft.com/office/drawing/2014/main" id="{BE42CC17-A5EA-F318-4232-BD6765BE36F7}"/>
                </a:ext>
                <a:ext uri="{C183D7F6-B498-43B3-948B-1728B52AA6E4}">
                  <adec:decorative xmlns:adec="http://schemas.microsoft.com/office/drawing/2017/decorative" val="1"/>
                </a:ext>
              </a:extLst>
            </p:cNvPr>
            <p:cNvSpPr/>
            <p:nvPr/>
          </p:nvSpPr>
          <p:spPr>
            <a:xfrm>
              <a:off x="23237986" y="1381280"/>
              <a:ext cx="295432" cy="132158"/>
            </a:xfrm>
            <a:custGeom>
              <a:avLst/>
              <a:gdLst>
                <a:gd name="connsiteX0" fmla="*/ 229355 w 295432"/>
                <a:gd name="connsiteY0" fmla="*/ 0 h 132158"/>
                <a:gd name="connsiteX1" fmla="*/ 67858 w 295432"/>
                <a:gd name="connsiteY1" fmla="*/ 0 h 132158"/>
                <a:gd name="connsiteX2" fmla="*/ 437 w 295432"/>
                <a:gd name="connsiteY2" fmla="*/ 58388 h 132158"/>
                <a:gd name="connsiteX3" fmla="*/ 66079 w 295432"/>
                <a:gd name="connsiteY3" fmla="*/ 132158 h 132158"/>
                <a:gd name="connsiteX4" fmla="*/ 227576 w 295432"/>
                <a:gd name="connsiteY4" fmla="*/ 132158 h 132158"/>
                <a:gd name="connsiteX5" fmla="*/ 294996 w 295432"/>
                <a:gd name="connsiteY5" fmla="*/ 73770 h 132158"/>
                <a:gd name="connsiteX6" fmla="*/ 229355 w 295432"/>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32" h="132158">
                  <a:moveTo>
                    <a:pt x="229355" y="0"/>
                  </a:moveTo>
                  <a:lnTo>
                    <a:pt x="67858" y="0"/>
                  </a:lnTo>
                  <a:cubicBezTo>
                    <a:pt x="34002" y="0"/>
                    <a:pt x="4260" y="24748"/>
                    <a:pt x="437" y="58388"/>
                  </a:cubicBezTo>
                  <a:cubicBezTo>
                    <a:pt x="-4084" y="98252"/>
                    <a:pt x="27105" y="132158"/>
                    <a:pt x="66079" y="132158"/>
                  </a:cubicBezTo>
                  <a:lnTo>
                    <a:pt x="227576" y="132158"/>
                  </a:lnTo>
                  <a:cubicBezTo>
                    <a:pt x="261432" y="132158"/>
                    <a:pt x="291174" y="107410"/>
                    <a:pt x="294996" y="73770"/>
                  </a:cubicBezTo>
                  <a:cubicBezTo>
                    <a:pt x="299518" y="33906"/>
                    <a:pt x="268315" y="0"/>
                    <a:pt x="229355" y="0"/>
                  </a:cubicBezTo>
                  <a:close/>
                </a:path>
              </a:pathLst>
            </a:custGeom>
            <a:solidFill>
              <a:srgbClr val="FFFFFF"/>
            </a:solidFill>
            <a:ln w="360" cap="flat">
              <a:noFill/>
              <a:prstDash val="solid"/>
              <a:miter/>
            </a:ln>
          </p:spPr>
          <p:txBody>
            <a:bodyPr rtlCol="0" anchor="ctr"/>
            <a:lstStyle/>
            <a:p>
              <a:endParaRPr lang="fi-FI" sz="900"/>
            </a:p>
          </p:txBody>
        </p:sp>
        <p:sp>
          <p:nvSpPr>
            <p:cNvPr id="16" name="Vapaamuotoinen: Muoto 15">
              <a:extLst>
                <a:ext uri="{FF2B5EF4-FFF2-40B4-BE49-F238E27FC236}">
                  <a16:creationId xmlns:a16="http://schemas.microsoft.com/office/drawing/2014/main" id="{C6D36FC6-D55C-4905-3D78-CC6850A21694}"/>
                </a:ext>
                <a:ext uri="{C183D7F6-B498-43B3-948B-1728B52AA6E4}">
                  <adec:decorative xmlns:adec="http://schemas.microsoft.com/office/drawing/2017/decorative" val="1"/>
                </a:ext>
              </a:extLst>
            </p:cNvPr>
            <p:cNvSpPr/>
            <p:nvPr/>
          </p:nvSpPr>
          <p:spPr>
            <a:xfrm>
              <a:off x="19335290" y="1140894"/>
              <a:ext cx="371705" cy="369508"/>
            </a:xfrm>
            <a:custGeom>
              <a:avLst/>
              <a:gdLst>
                <a:gd name="connsiteX0" fmla="*/ 81743 w 371705"/>
                <a:gd name="connsiteY0" fmla="*/ 344948 h 369508"/>
                <a:gd name="connsiteX1" fmla="*/ 21624 w 371705"/>
                <a:gd name="connsiteY1" fmla="*/ 278240 h 369508"/>
                <a:gd name="connsiteX2" fmla="*/ 0 w 371705"/>
                <a:gd name="connsiteY2" fmla="*/ 184024 h 369508"/>
                <a:gd name="connsiteX3" fmla="*/ 21624 w 371705"/>
                <a:gd name="connsiteY3" fmla="*/ 91283 h 369508"/>
                <a:gd name="connsiteX4" fmla="*/ 81743 w 371705"/>
                <a:gd name="connsiteY4" fmla="*/ 24561 h 369508"/>
                <a:gd name="connsiteX5" fmla="*/ 169354 w 371705"/>
                <a:gd name="connsiteY5" fmla="*/ 0 h 369508"/>
                <a:gd name="connsiteX6" fmla="*/ 222513 w 371705"/>
                <a:gd name="connsiteY6" fmla="*/ 9906 h 369508"/>
                <a:gd name="connsiteX7" fmla="*/ 269793 w 371705"/>
                <a:gd name="connsiteY7" fmla="*/ 38859 h 369508"/>
                <a:gd name="connsiteX8" fmla="*/ 299127 w 371705"/>
                <a:gd name="connsiteY8" fmla="*/ 84310 h 369508"/>
                <a:gd name="connsiteX9" fmla="*/ 299127 w 371705"/>
                <a:gd name="connsiteY9" fmla="*/ 284461 h 369508"/>
                <a:gd name="connsiteX10" fmla="*/ 248166 w 371705"/>
                <a:gd name="connsiteY10" fmla="*/ 346776 h 369508"/>
                <a:gd name="connsiteX11" fmla="*/ 169354 w 371705"/>
                <a:gd name="connsiteY11" fmla="*/ 369509 h 369508"/>
                <a:gd name="connsiteX12" fmla="*/ 81743 w 371705"/>
                <a:gd name="connsiteY12" fmla="*/ 344948 h 369508"/>
                <a:gd name="connsiteX13" fmla="*/ 241574 w 371705"/>
                <a:gd name="connsiteY13" fmla="*/ 279698 h 369508"/>
                <a:gd name="connsiteX14" fmla="*/ 278961 w 371705"/>
                <a:gd name="connsiteY14" fmla="*/ 239734 h 369508"/>
                <a:gd name="connsiteX15" fmla="*/ 292525 w 371705"/>
                <a:gd name="connsiteY15" fmla="*/ 184747 h 369508"/>
                <a:gd name="connsiteX16" fmla="*/ 279332 w 371705"/>
                <a:gd name="connsiteY16" fmla="*/ 130128 h 369508"/>
                <a:gd name="connsiteX17" fmla="*/ 241931 w 371705"/>
                <a:gd name="connsiteY17" fmla="*/ 90178 h 369508"/>
                <a:gd name="connsiteX18" fmla="*/ 186954 w 371705"/>
                <a:gd name="connsiteY18" fmla="*/ 75509 h 369508"/>
                <a:gd name="connsiteX19" fmla="*/ 133063 w 371705"/>
                <a:gd name="connsiteY19" fmla="*/ 90178 h 369508"/>
                <a:gd name="connsiteX20" fmla="*/ 95674 w 371705"/>
                <a:gd name="connsiteY20" fmla="*/ 130128 h 369508"/>
                <a:gd name="connsiteX21" fmla="*/ 82110 w 371705"/>
                <a:gd name="connsiteY21" fmla="*/ 184747 h 369508"/>
                <a:gd name="connsiteX22" fmla="*/ 96043 w 371705"/>
                <a:gd name="connsiteY22" fmla="*/ 240115 h 369508"/>
                <a:gd name="connsiteX23" fmla="*/ 133430 w 371705"/>
                <a:gd name="connsiteY23" fmla="*/ 279698 h 369508"/>
                <a:gd name="connsiteX24" fmla="*/ 186954 w 371705"/>
                <a:gd name="connsiteY24" fmla="*/ 294734 h 369508"/>
                <a:gd name="connsiteX25" fmla="*/ 241574 w 371705"/>
                <a:gd name="connsiteY25" fmla="*/ 279698 h 369508"/>
                <a:gd name="connsiteX26" fmla="*/ 292525 w 371705"/>
                <a:gd name="connsiteY26" fmla="*/ 321491 h 369508"/>
                <a:gd name="connsiteX27" fmla="*/ 292525 w 371705"/>
                <a:gd name="connsiteY27" fmla="*/ 282265 h 369508"/>
                <a:gd name="connsiteX28" fmla="*/ 296920 w 371705"/>
                <a:gd name="connsiteY28" fmla="*/ 184024 h 369508"/>
                <a:gd name="connsiteX29" fmla="*/ 292525 w 371705"/>
                <a:gd name="connsiteY29" fmla="*/ 87982 h 369508"/>
                <a:gd name="connsiteX30" fmla="*/ 292525 w 371705"/>
                <a:gd name="connsiteY30" fmla="*/ 8063 h 369508"/>
                <a:gd name="connsiteX31" fmla="*/ 371706 w 371705"/>
                <a:gd name="connsiteY31" fmla="*/ 8063 h 369508"/>
                <a:gd name="connsiteX32" fmla="*/ 371706 w 371705"/>
                <a:gd name="connsiteY32" fmla="*/ 285199 h 369508"/>
                <a:gd name="connsiteX33" fmla="*/ 371706 w 371705"/>
                <a:gd name="connsiteY33" fmla="*/ 323691 h 369508"/>
                <a:gd name="connsiteX34" fmla="*/ 371706 w 371705"/>
                <a:gd name="connsiteY34" fmla="*/ 361445 h 369508"/>
                <a:gd name="connsiteX35" fmla="*/ 292525 w 371705"/>
                <a:gd name="connsiteY35" fmla="*/ 361445 h 369508"/>
                <a:gd name="connsiteX36" fmla="*/ 292525 w 371705"/>
                <a:gd name="connsiteY36" fmla="*/ 321491 h 36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1705" h="369508">
                  <a:moveTo>
                    <a:pt x="81743" y="344948"/>
                  </a:moveTo>
                  <a:cubicBezTo>
                    <a:pt x="56076" y="328579"/>
                    <a:pt x="36037" y="306344"/>
                    <a:pt x="21624" y="278240"/>
                  </a:cubicBezTo>
                  <a:cubicBezTo>
                    <a:pt x="7200" y="250137"/>
                    <a:pt x="0" y="218733"/>
                    <a:pt x="0" y="184024"/>
                  </a:cubicBezTo>
                  <a:cubicBezTo>
                    <a:pt x="0" y="150294"/>
                    <a:pt x="7200" y="119386"/>
                    <a:pt x="21624" y="91283"/>
                  </a:cubicBezTo>
                  <a:cubicBezTo>
                    <a:pt x="36037" y="63179"/>
                    <a:pt x="56076" y="40944"/>
                    <a:pt x="81743" y="24561"/>
                  </a:cubicBezTo>
                  <a:cubicBezTo>
                    <a:pt x="107406" y="8189"/>
                    <a:pt x="136605" y="0"/>
                    <a:pt x="169354" y="0"/>
                  </a:cubicBezTo>
                  <a:cubicBezTo>
                    <a:pt x="186954" y="0"/>
                    <a:pt x="204658" y="3301"/>
                    <a:pt x="222513" y="9906"/>
                  </a:cubicBezTo>
                  <a:cubicBezTo>
                    <a:pt x="240343" y="16498"/>
                    <a:pt x="256102" y="26159"/>
                    <a:pt x="269793" y="38859"/>
                  </a:cubicBezTo>
                  <a:cubicBezTo>
                    <a:pt x="283472" y="51570"/>
                    <a:pt x="293263" y="66722"/>
                    <a:pt x="299127" y="84310"/>
                  </a:cubicBezTo>
                  <a:lnTo>
                    <a:pt x="299127" y="284461"/>
                  </a:lnTo>
                  <a:cubicBezTo>
                    <a:pt x="289833" y="310850"/>
                    <a:pt x="272841" y="331639"/>
                    <a:pt x="248166" y="346776"/>
                  </a:cubicBezTo>
                  <a:cubicBezTo>
                    <a:pt x="223478" y="361928"/>
                    <a:pt x="197218" y="369509"/>
                    <a:pt x="169354" y="369509"/>
                  </a:cubicBezTo>
                  <a:cubicBezTo>
                    <a:pt x="136605" y="369509"/>
                    <a:pt x="107406" y="361330"/>
                    <a:pt x="81743" y="344948"/>
                  </a:cubicBezTo>
                  <a:close/>
                  <a:moveTo>
                    <a:pt x="241574" y="279698"/>
                  </a:moveTo>
                  <a:cubicBezTo>
                    <a:pt x="257449" y="269680"/>
                    <a:pt x="269908" y="256372"/>
                    <a:pt x="278961" y="239734"/>
                  </a:cubicBezTo>
                  <a:cubicBezTo>
                    <a:pt x="288004" y="223139"/>
                    <a:pt x="292525" y="204801"/>
                    <a:pt x="292525" y="184747"/>
                  </a:cubicBezTo>
                  <a:cubicBezTo>
                    <a:pt x="292525" y="165215"/>
                    <a:pt x="288119" y="147007"/>
                    <a:pt x="279332" y="130128"/>
                  </a:cubicBezTo>
                  <a:cubicBezTo>
                    <a:pt x="270531" y="113277"/>
                    <a:pt x="258072" y="99969"/>
                    <a:pt x="241931" y="90178"/>
                  </a:cubicBezTo>
                  <a:cubicBezTo>
                    <a:pt x="225803" y="80412"/>
                    <a:pt x="207477" y="75509"/>
                    <a:pt x="186954" y="75509"/>
                  </a:cubicBezTo>
                  <a:cubicBezTo>
                    <a:pt x="166903" y="75509"/>
                    <a:pt x="148948" y="80412"/>
                    <a:pt x="133063" y="90178"/>
                  </a:cubicBezTo>
                  <a:cubicBezTo>
                    <a:pt x="117173" y="99969"/>
                    <a:pt x="104717" y="113277"/>
                    <a:pt x="95674" y="130128"/>
                  </a:cubicBezTo>
                  <a:cubicBezTo>
                    <a:pt x="86621" y="147007"/>
                    <a:pt x="82110" y="165215"/>
                    <a:pt x="82110" y="184747"/>
                  </a:cubicBezTo>
                  <a:cubicBezTo>
                    <a:pt x="82110" y="205284"/>
                    <a:pt x="86748" y="223733"/>
                    <a:pt x="96043" y="240115"/>
                  </a:cubicBezTo>
                  <a:cubicBezTo>
                    <a:pt x="105312" y="256487"/>
                    <a:pt x="117785" y="269680"/>
                    <a:pt x="133430" y="279698"/>
                  </a:cubicBezTo>
                  <a:cubicBezTo>
                    <a:pt x="149073" y="289720"/>
                    <a:pt x="166903" y="294734"/>
                    <a:pt x="186954" y="294734"/>
                  </a:cubicBezTo>
                  <a:cubicBezTo>
                    <a:pt x="207477" y="294734"/>
                    <a:pt x="225677" y="289720"/>
                    <a:pt x="241574" y="279698"/>
                  </a:cubicBezTo>
                  <a:close/>
                  <a:moveTo>
                    <a:pt x="292525" y="321491"/>
                  </a:moveTo>
                  <a:lnTo>
                    <a:pt x="292525" y="282265"/>
                  </a:lnTo>
                  <a:lnTo>
                    <a:pt x="296920" y="184024"/>
                  </a:lnTo>
                  <a:lnTo>
                    <a:pt x="292525" y="87982"/>
                  </a:lnTo>
                  <a:lnTo>
                    <a:pt x="292525" y="8063"/>
                  </a:lnTo>
                  <a:lnTo>
                    <a:pt x="371706" y="8063"/>
                  </a:lnTo>
                  <a:lnTo>
                    <a:pt x="371706" y="285199"/>
                  </a:lnTo>
                  <a:lnTo>
                    <a:pt x="371706" y="323691"/>
                  </a:lnTo>
                  <a:lnTo>
                    <a:pt x="371706" y="361445"/>
                  </a:lnTo>
                  <a:lnTo>
                    <a:pt x="292525" y="361445"/>
                  </a:lnTo>
                  <a:lnTo>
                    <a:pt x="292525" y="321491"/>
                  </a:lnTo>
                  <a:close/>
                </a:path>
              </a:pathLst>
            </a:custGeom>
            <a:solidFill>
              <a:srgbClr val="FFFFFF"/>
            </a:solidFill>
            <a:ln w="360" cap="flat">
              <a:noFill/>
              <a:prstDash val="solid"/>
              <a:miter/>
            </a:ln>
          </p:spPr>
          <p:txBody>
            <a:bodyPr rtlCol="0" anchor="ctr"/>
            <a:lstStyle/>
            <a:p>
              <a:endParaRPr lang="fi-FI" sz="900"/>
            </a:p>
          </p:txBody>
        </p:sp>
        <p:sp>
          <p:nvSpPr>
            <p:cNvPr id="17" name="Vapaamuotoinen: Muoto 16">
              <a:extLst>
                <a:ext uri="{FF2B5EF4-FFF2-40B4-BE49-F238E27FC236}">
                  <a16:creationId xmlns:a16="http://schemas.microsoft.com/office/drawing/2014/main" id="{F1071E90-AA57-F893-0366-ACB73F96B199}"/>
                </a:ext>
                <a:ext uri="{C183D7F6-B498-43B3-948B-1728B52AA6E4}">
                  <adec:decorative xmlns:adec="http://schemas.microsoft.com/office/drawing/2017/decorative" val="1"/>
                </a:ext>
              </a:extLst>
            </p:cNvPr>
            <p:cNvSpPr/>
            <p:nvPr/>
          </p:nvSpPr>
          <p:spPr>
            <a:xfrm>
              <a:off x="20270542" y="1137961"/>
              <a:ext cx="374640" cy="375376"/>
            </a:xfrm>
            <a:custGeom>
              <a:avLst/>
              <a:gdLst>
                <a:gd name="connsiteX0" fmla="*/ 92741 w 374640"/>
                <a:gd name="connsiteY0" fmla="*/ 350448 h 375376"/>
                <a:gd name="connsiteX1" fmla="*/ 24929 w 374640"/>
                <a:gd name="connsiteY1" fmla="*/ 282632 h 375376"/>
                <a:gd name="connsiteX2" fmla="*/ 0 w 374640"/>
                <a:gd name="connsiteY2" fmla="*/ 186957 h 375376"/>
                <a:gd name="connsiteX3" fmla="*/ 24929 w 374640"/>
                <a:gd name="connsiteY3" fmla="*/ 92744 h 375376"/>
                <a:gd name="connsiteX4" fmla="*/ 92741 w 374640"/>
                <a:gd name="connsiteY4" fmla="*/ 24928 h 375376"/>
                <a:gd name="connsiteX5" fmla="*/ 188421 w 374640"/>
                <a:gd name="connsiteY5" fmla="*/ 0 h 375376"/>
                <a:gd name="connsiteX6" fmla="*/ 282267 w 374640"/>
                <a:gd name="connsiteY6" fmla="*/ 24928 h 375376"/>
                <a:gd name="connsiteX7" fmla="*/ 349712 w 374640"/>
                <a:gd name="connsiteY7" fmla="*/ 93112 h 375376"/>
                <a:gd name="connsiteX8" fmla="*/ 374640 w 374640"/>
                <a:gd name="connsiteY8" fmla="*/ 186957 h 375376"/>
                <a:gd name="connsiteX9" fmla="*/ 349712 w 374640"/>
                <a:gd name="connsiteY9" fmla="*/ 282265 h 375376"/>
                <a:gd name="connsiteX10" fmla="*/ 282267 w 374640"/>
                <a:gd name="connsiteY10" fmla="*/ 350448 h 375376"/>
                <a:gd name="connsiteX11" fmla="*/ 188421 w 374640"/>
                <a:gd name="connsiteY11" fmla="*/ 375376 h 375376"/>
                <a:gd name="connsiteX12" fmla="*/ 92741 w 374640"/>
                <a:gd name="connsiteY12" fmla="*/ 350448 h 375376"/>
                <a:gd name="connsiteX13" fmla="*/ 241197 w 374640"/>
                <a:gd name="connsiteY13" fmla="*/ 283003 h 375376"/>
                <a:gd name="connsiteX14" fmla="*/ 278965 w 374640"/>
                <a:gd name="connsiteY14" fmla="*/ 243038 h 375376"/>
                <a:gd name="connsiteX15" fmla="*/ 292526 w 374640"/>
                <a:gd name="connsiteY15" fmla="*/ 187681 h 375376"/>
                <a:gd name="connsiteX16" fmla="*/ 278595 w 374640"/>
                <a:gd name="connsiteY16" fmla="*/ 132338 h 375376"/>
                <a:gd name="connsiteX17" fmla="*/ 240840 w 374640"/>
                <a:gd name="connsiteY17" fmla="*/ 92017 h 375376"/>
                <a:gd name="connsiteX18" fmla="*/ 187682 w 374640"/>
                <a:gd name="connsiteY18" fmla="*/ 76985 h 375376"/>
                <a:gd name="connsiteX19" fmla="*/ 134168 w 374640"/>
                <a:gd name="connsiteY19" fmla="*/ 92017 h 375376"/>
                <a:gd name="connsiteX20" fmla="*/ 96047 w 374640"/>
                <a:gd name="connsiteY20" fmla="*/ 132338 h 375376"/>
                <a:gd name="connsiteX21" fmla="*/ 82114 w 374640"/>
                <a:gd name="connsiteY21" fmla="*/ 186957 h 375376"/>
                <a:gd name="connsiteX22" fmla="*/ 96047 w 374640"/>
                <a:gd name="connsiteY22" fmla="*/ 243038 h 375376"/>
                <a:gd name="connsiteX23" fmla="*/ 134535 w 374640"/>
                <a:gd name="connsiteY23" fmla="*/ 283003 h 375376"/>
                <a:gd name="connsiteX24" fmla="*/ 187682 w 374640"/>
                <a:gd name="connsiteY24" fmla="*/ 297668 h 375376"/>
                <a:gd name="connsiteX25" fmla="*/ 241197 w 374640"/>
                <a:gd name="connsiteY25" fmla="*/ 283003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4640" h="375376">
                  <a:moveTo>
                    <a:pt x="92741" y="350448"/>
                  </a:moveTo>
                  <a:cubicBezTo>
                    <a:pt x="64145" y="333835"/>
                    <a:pt x="41538" y="311218"/>
                    <a:pt x="24929" y="282632"/>
                  </a:cubicBezTo>
                  <a:cubicBezTo>
                    <a:pt x="8305" y="254035"/>
                    <a:pt x="0" y="222149"/>
                    <a:pt x="0" y="186957"/>
                  </a:cubicBezTo>
                  <a:cubicBezTo>
                    <a:pt x="0" y="152745"/>
                    <a:pt x="8305" y="121341"/>
                    <a:pt x="24929" y="92744"/>
                  </a:cubicBezTo>
                  <a:cubicBezTo>
                    <a:pt x="41538" y="64155"/>
                    <a:pt x="64145" y="41552"/>
                    <a:pt x="92741" y="24928"/>
                  </a:cubicBezTo>
                  <a:cubicBezTo>
                    <a:pt x="121327" y="8319"/>
                    <a:pt x="153228" y="0"/>
                    <a:pt x="188421" y="0"/>
                  </a:cubicBezTo>
                  <a:cubicBezTo>
                    <a:pt x="222633" y="0"/>
                    <a:pt x="253907" y="8319"/>
                    <a:pt x="282267" y="24928"/>
                  </a:cubicBezTo>
                  <a:cubicBezTo>
                    <a:pt x="310597" y="41552"/>
                    <a:pt x="333088" y="64285"/>
                    <a:pt x="349712" y="93112"/>
                  </a:cubicBezTo>
                  <a:cubicBezTo>
                    <a:pt x="366322" y="121964"/>
                    <a:pt x="374640" y="153228"/>
                    <a:pt x="374640" y="186957"/>
                  </a:cubicBezTo>
                  <a:cubicBezTo>
                    <a:pt x="374640" y="221666"/>
                    <a:pt x="366322" y="253438"/>
                    <a:pt x="349712" y="282265"/>
                  </a:cubicBezTo>
                  <a:cubicBezTo>
                    <a:pt x="333088" y="311106"/>
                    <a:pt x="310597" y="333835"/>
                    <a:pt x="282267" y="350448"/>
                  </a:cubicBezTo>
                  <a:cubicBezTo>
                    <a:pt x="253907" y="367057"/>
                    <a:pt x="222633" y="375376"/>
                    <a:pt x="188421" y="375376"/>
                  </a:cubicBezTo>
                  <a:cubicBezTo>
                    <a:pt x="153228" y="375376"/>
                    <a:pt x="121327" y="367057"/>
                    <a:pt x="92741" y="350448"/>
                  </a:cubicBezTo>
                  <a:close/>
                  <a:moveTo>
                    <a:pt x="241197" y="283003"/>
                  </a:moveTo>
                  <a:cubicBezTo>
                    <a:pt x="257338" y="273222"/>
                    <a:pt x="269908" y="259903"/>
                    <a:pt x="278965" y="243038"/>
                  </a:cubicBezTo>
                  <a:cubicBezTo>
                    <a:pt x="287994" y="226173"/>
                    <a:pt x="292526" y="207735"/>
                    <a:pt x="292526" y="187681"/>
                  </a:cubicBezTo>
                  <a:cubicBezTo>
                    <a:pt x="292526" y="167655"/>
                    <a:pt x="287879" y="149203"/>
                    <a:pt x="278595" y="132338"/>
                  </a:cubicBezTo>
                  <a:cubicBezTo>
                    <a:pt x="269300" y="115473"/>
                    <a:pt x="256715" y="102039"/>
                    <a:pt x="240840" y="92017"/>
                  </a:cubicBezTo>
                  <a:cubicBezTo>
                    <a:pt x="224954" y="81999"/>
                    <a:pt x="207225" y="76985"/>
                    <a:pt x="187682" y="76985"/>
                  </a:cubicBezTo>
                  <a:cubicBezTo>
                    <a:pt x="168124" y="76985"/>
                    <a:pt x="150295" y="81999"/>
                    <a:pt x="134168" y="92017"/>
                  </a:cubicBezTo>
                  <a:cubicBezTo>
                    <a:pt x="118041" y="102039"/>
                    <a:pt x="105316" y="115473"/>
                    <a:pt x="96047" y="132338"/>
                  </a:cubicBezTo>
                  <a:cubicBezTo>
                    <a:pt x="86748" y="149203"/>
                    <a:pt x="82114" y="167414"/>
                    <a:pt x="82114" y="186957"/>
                  </a:cubicBezTo>
                  <a:cubicBezTo>
                    <a:pt x="82114" y="207480"/>
                    <a:pt x="86748" y="226173"/>
                    <a:pt x="96047" y="243038"/>
                  </a:cubicBezTo>
                  <a:cubicBezTo>
                    <a:pt x="105316" y="259903"/>
                    <a:pt x="118153" y="273222"/>
                    <a:pt x="134535" y="283003"/>
                  </a:cubicBezTo>
                  <a:cubicBezTo>
                    <a:pt x="150893" y="292780"/>
                    <a:pt x="168622" y="297668"/>
                    <a:pt x="187682" y="297668"/>
                  </a:cubicBezTo>
                  <a:cubicBezTo>
                    <a:pt x="207225" y="297668"/>
                    <a:pt x="225081" y="292780"/>
                    <a:pt x="241197" y="283003"/>
                  </a:cubicBezTo>
                  <a:close/>
                </a:path>
              </a:pathLst>
            </a:custGeom>
            <a:solidFill>
              <a:srgbClr val="FFFFFF"/>
            </a:solidFill>
            <a:ln w="360" cap="flat">
              <a:noFill/>
              <a:prstDash val="solid"/>
              <a:miter/>
            </a:ln>
          </p:spPr>
          <p:txBody>
            <a:bodyPr rtlCol="0" anchor="ctr"/>
            <a:lstStyle/>
            <a:p>
              <a:endParaRPr lang="fi-FI" sz="900"/>
            </a:p>
          </p:txBody>
        </p:sp>
        <p:sp>
          <p:nvSpPr>
            <p:cNvPr id="18" name="Vapaamuotoinen: Muoto 17">
              <a:extLst>
                <a:ext uri="{FF2B5EF4-FFF2-40B4-BE49-F238E27FC236}">
                  <a16:creationId xmlns:a16="http://schemas.microsoft.com/office/drawing/2014/main" id="{915B8CE7-418A-8D59-BAF7-79A4AEA62367}"/>
                </a:ext>
                <a:ext uri="{C183D7F6-B498-43B3-948B-1728B52AA6E4}">
                  <adec:decorative xmlns:adec="http://schemas.microsoft.com/office/drawing/2017/decorative" val="1"/>
                </a:ext>
              </a:extLst>
            </p:cNvPr>
            <p:cNvSpPr/>
            <p:nvPr/>
          </p:nvSpPr>
          <p:spPr>
            <a:xfrm>
              <a:off x="22091434" y="1148965"/>
              <a:ext cx="321864" cy="362906"/>
            </a:xfrm>
            <a:custGeom>
              <a:avLst/>
              <a:gdLst>
                <a:gd name="connsiteX0" fmla="*/ 64156 w 321864"/>
                <a:gd name="connsiteY0" fmla="*/ 346042 h 362906"/>
                <a:gd name="connsiteX1" fmla="*/ 17233 w 321864"/>
                <a:gd name="connsiteY1" fmla="*/ 299853 h 362906"/>
                <a:gd name="connsiteX2" fmla="*/ 0 w 321864"/>
                <a:gd name="connsiteY2" fmla="*/ 232408 h 362906"/>
                <a:gd name="connsiteX3" fmla="*/ 0 w 321864"/>
                <a:gd name="connsiteY3" fmla="*/ 0 h 362906"/>
                <a:gd name="connsiteX4" fmla="*/ 81392 w 321864"/>
                <a:gd name="connsiteY4" fmla="*/ 0 h 362906"/>
                <a:gd name="connsiteX5" fmla="*/ 81392 w 321864"/>
                <a:gd name="connsiteY5" fmla="*/ 203074 h 362906"/>
                <a:gd name="connsiteX6" fmla="*/ 101910 w 321864"/>
                <a:gd name="connsiteY6" fmla="*/ 264295 h 362906"/>
                <a:gd name="connsiteX7" fmla="*/ 159096 w 321864"/>
                <a:gd name="connsiteY7" fmla="*/ 286660 h 362906"/>
                <a:gd name="connsiteX8" fmla="*/ 200890 w 321864"/>
                <a:gd name="connsiteY8" fmla="*/ 275663 h 362906"/>
                <a:gd name="connsiteX9" fmla="*/ 230213 w 321864"/>
                <a:gd name="connsiteY9" fmla="*/ 245234 h 362906"/>
                <a:gd name="connsiteX10" fmla="*/ 240488 w 321864"/>
                <a:gd name="connsiteY10" fmla="*/ 200154 h 362906"/>
                <a:gd name="connsiteX11" fmla="*/ 240488 w 321864"/>
                <a:gd name="connsiteY11" fmla="*/ 0 h 362906"/>
                <a:gd name="connsiteX12" fmla="*/ 321864 w 321864"/>
                <a:gd name="connsiteY12" fmla="*/ 0 h 362906"/>
                <a:gd name="connsiteX13" fmla="*/ 321864 w 321864"/>
                <a:gd name="connsiteY13" fmla="*/ 273467 h 362906"/>
                <a:gd name="connsiteX14" fmla="*/ 321864 w 321864"/>
                <a:gd name="connsiteY14" fmla="*/ 313784 h 362906"/>
                <a:gd name="connsiteX15" fmla="*/ 321864 w 321864"/>
                <a:gd name="connsiteY15" fmla="*/ 353367 h 362906"/>
                <a:gd name="connsiteX16" fmla="*/ 242683 w 321864"/>
                <a:gd name="connsiteY16" fmla="*/ 353367 h 362906"/>
                <a:gd name="connsiteX17" fmla="*/ 242683 w 321864"/>
                <a:gd name="connsiteY17" fmla="*/ 277124 h 362906"/>
                <a:gd name="connsiteX18" fmla="*/ 250009 w 321864"/>
                <a:gd name="connsiteY18" fmla="*/ 277124 h 362906"/>
                <a:gd name="connsiteX19" fmla="*/ 203824 w 321864"/>
                <a:gd name="connsiteY19" fmla="*/ 340912 h 362906"/>
                <a:gd name="connsiteX20" fmla="*/ 130510 w 321864"/>
                <a:gd name="connsiteY20" fmla="*/ 362907 h 362906"/>
                <a:gd name="connsiteX21" fmla="*/ 64156 w 321864"/>
                <a:gd name="connsiteY21" fmla="*/ 346042 h 36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1864" h="362906">
                  <a:moveTo>
                    <a:pt x="64156" y="346042"/>
                  </a:moveTo>
                  <a:cubicBezTo>
                    <a:pt x="44360" y="334803"/>
                    <a:pt x="28712" y="319411"/>
                    <a:pt x="17233" y="299853"/>
                  </a:cubicBezTo>
                  <a:cubicBezTo>
                    <a:pt x="5741" y="280310"/>
                    <a:pt x="0" y="257819"/>
                    <a:pt x="0" y="232408"/>
                  </a:cubicBezTo>
                  <a:lnTo>
                    <a:pt x="0" y="0"/>
                  </a:lnTo>
                  <a:lnTo>
                    <a:pt x="81392" y="0"/>
                  </a:lnTo>
                  <a:lnTo>
                    <a:pt x="81392" y="203074"/>
                  </a:lnTo>
                  <a:cubicBezTo>
                    <a:pt x="81392" y="228992"/>
                    <a:pt x="88220" y="249388"/>
                    <a:pt x="101910" y="264295"/>
                  </a:cubicBezTo>
                  <a:cubicBezTo>
                    <a:pt x="115590" y="279205"/>
                    <a:pt x="134650" y="286660"/>
                    <a:pt x="159096" y="286660"/>
                  </a:cubicBezTo>
                  <a:cubicBezTo>
                    <a:pt x="174248" y="286660"/>
                    <a:pt x="188179" y="282988"/>
                    <a:pt x="200890" y="275663"/>
                  </a:cubicBezTo>
                  <a:cubicBezTo>
                    <a:pt x="213601" y="268323"/>
                    <a:pt x="223367" y="258190"/>
                    <a:pt x="230213" y="245234"/>
                  </a:cubicBezTo>
                  <a:cubicBezTo>
                    <a:pt x="237057" y="232293"/>
                    <a:pt x="240488" y="217260"/>
                    <a:pt x="240488" y="200154"/>
                  </a:cubicBezTo>
                  <a:lnTo>
                    <a:pt x="240488" y="0"/>
                  </a:lnTo>
                  <a:lnTo>
                    <a:pt x="321864" y="0"/>
                  </a:lnTo>
                  <a:lnTo>
                    <a:pt x="321864" y="273467"/>
                  </a:lnTo>
                  <a:lnTo>
                    <a:pt x="321864" y="313784"/>
                  </a:lnTo>
                  <a:lnTo>
                    <a:pt x="321864" y="353367"/>
                  </a:lnTo>
                  <a:lnTo>
                    <a:pt x="242683" y="353367"/>
                  </a:lnTo>
                  <a:lnTo>
                    <a:pt x="242683" y="277124"/>
                  </a:lnTo>
                  <a:lnTo>
                    <a:pt x="250009" y="277124"/>
                  </a:lnTo>
                  <a:cubicBezTo>
                    <a:pt x="241211" y="304983"/>
                    <a:pt x="225819" y="326243"/>
                    <a:pt x="203824" y="340912"/>
                  </a:cubicBezTo>
                  <a:cubicBezTo>
                    <a:pt x="181828" y="355578"/>
                    <a:pt x="157382" y="362907"/>
                    <a:pt x="130510" y="362907"/>
                  </a:cubicBezTo>
                  <a:cubicBezTo>
                    <a:pt x="106064" y="362907"/>
                    <a:pt x="83955" y="357280"/>
                    <a:pt x="64156" y="346042"/>
                  </a:cubicBezTo>
                  <a:close/>
                </a:path>
              </a:pathLst>
            </a:custGeom>
            <a:solidFill>
              <a:srgbClr val="FFFFFF"/>
            </a:solidFill>
            <a:ln w="360" cap="flat">
              <a:noFill/>
              <a:prstDash val="solid"/>
              <a:miter/>
            </a:ln>
          </p:spPr>
          <p:txBody>
            <a:bodyPr rtlCol="0" anchor="ctr"/>
            <a:lstStyle/>
            <a:p>
              <a:endParaRPr lang="fi-FI" sz="900"/>
            </a:p>
          </p:txBody>
        </p:sp>
        <p:sp>
          <p:nvSpPr>
            <p:cNvPr id="19" name="Vapaamuotoinen: Muoto 18">
              <a:extLst>
                <a:ext uri="{FF2B5EF4-FFF2-40B4-BE49-F238E27FC236}">
                  <a16:creationId xmlns:a16="http://schemas.microsoft.com/office/drawing/2014/main" id="{5A7C3E4D-BBCE-8343-E19F-B213210F40BC}"/>
                </a:ext>
                <a:ext uri="{C183D7F6-B498-43B3-948B-1728B52AA6E4}">
                  <adec:decorative xmlns:adec="http://schemas.microsoft.com/office/drawing/2017/decorative" val="1"/>
                </a:ext>
              </a:extLst>
            </p:cNvPr>
            <p:cNvSpPr/>
            <p:nvPr/>
          </p:nvSpPr>
          <p:spPr>
            <a:xfrm>
              <a:off x="19042556" y="1149124"/>
              <a:ext cx="82114" cy="353216"/>
            </a:xfrm>
            <a:custGeom>
              <a:avLst/>
              <a:gdLst>
                <a:gd name="connsiteX0" fmla="*/ 0 w 82114"/>
                <a:gd name="connsiteY0" fmla="*/ 353216 h 353216"/>
                <a:gd name="connsiteX1" fmla="*/ 82114 w 82114"/>
                <a:gd name="connsiteY1" fmla="*/ 353216 h 353216"/>
                <a:gd name="connsiteX2" fmla="*/ 82114 w 82114"/>
                <a:gd name="connsiteY2" fmla="*/ 0 h 353216"/>
                <a:gd name="connsiteX3" fmla="*/ 0 w 82114"/>
                <a:gd name="connsiteY3" fmla="*/ 0 h 353216"/>
              </a:gdLst>
              <a:ahLst/>
              <a:cxnLst>
                <a:cxn ang="0">
                  <a:pos x="connsiteX0" y="connsiteY0"/>
                </a:cxn>
                <a:cxn ang="0">
                  <a:pos x="connsiteX1" y="connsiteY1"/>
                </a:cxn>
                <a:cxn ang="0">
                  <a:pos x="connsiteX2" y="connsiteY2"/>
                </a:cxn>
                <a:cxn ang="0">
                  <a:pos x="connsiteX3" y="connsiteY3"/>
                </a:cxn>
              </a:cxnLst>
              <a:rect l="l" t="t" r="r" b="b"/>
              <a:pathLst>
                <a:path w="82114" h="353216">
                  <a:moveTo>
                    <a:pt x="0" y="353216"/>
                  </a:moveTo>
                  <a:lnTo>
                    <a:pt x="82114" y="353216"/>
                  </a:lnTo>
                  <a:lnTo>
                    <a:pt x="82114" y="0"/>
                  </a:lnTo>
                  <a:lnTo>
                    <a:pt x="0" y="0"/>
                  </a:lnTo>
                  <a:close/>
                </a:path>
              </a:pathLst>
            </a:custGeom>
            <a:solidFill>
              <a:srgbClr val="FFFFFF"/>
            </a:solidFill>
            <a:ln w="360" cap="flat">
              <a:noFill/>
              <a:prstDash val="solid"/>
              <a:miter/>
            </a:ln>
          </p:spPr>
          <p:txBody>
            <a:bodyPr rtlCol="0" anchor="ctr"/>
            <a:lstStyle/>
            <a:p>
              <a:endParaRPr lang="fi-FI" sz="900"/>
            </a:p>
          </p:txBody>
        </p:sp>
        <p:sp>
          <p:nvSpPr>
            <p:cNvPr id="20" name="Vapaamuotoinen: Muoto 19">
              <a:extLst>
                <a:ext uri="{FF2B5EF4-FFF2-40B4-BE49-F238E27FC236}">
                  <a16:creationId xmlns:a16="http://schemas.microsoft.com/office/drawing/2014/main" id="{26E5C0B1-E413-F7A1-294C-6B7C41A6AC80}"/>
                </a:ext>
                <a:ext uri="{C183D7F6-B498-43B3-948B-1728B52AA6E4}">
                  <adec:decorative xmlns:adec="http://schemas.microsoft.com/office/drawing/2017/decorative" val="1"/>
                </a:ext>
              </a:extLst>
            </p:cNvPr>
            <p:cNvSpPr/>
            <p:nvPr/>
          </p:nvSpPr>
          <p:spPr>
            <a:xfrm>
              <a:off x="19029366" y="999402"/>
              <a:ext cx="109237" cy="103370"/>
            </a:xfrm>
            <a:custGeom>
              <a:avLst/>
              <a:gdLst>
                <a:gd name="connsiteX0" fmla="*/ 54251 w 109237"/>
                <a:gd name="connsiteY0" fmla="*/ 103371 h 103370"/>
                <a:gd name="connsiteX1" fmla="*/ 93112 w 109237"/>
                <a:gd name="connsiteY1" fmla="*/ 87982 h 103370"/>
                <a:gd name="connsiteX2" fmla="*/ 109238 w 109237"/>
                <a:gd name="connsiteY2" fmla="*/ 52780 h 103370"/>
                <a:gd name="connsiteX3" fmla="*/ 92745 w 109237"/>
                <a:gd name="connsiteY3" fmla="*/ 15760 h 103370"/>
                <a:gd name="connsiteX4" fmla="*/ 54251 w 109237"/>
                <a:gd name="connsiteY4" fmla="*/ 0 h 103370"/>
                <a:gd name="connsiteX5" fmla="*/ 16130 w 109237"/>
                <a:gd name="connsiteY5" fmla="*/ 15760 h 103370"/>
                <a:gd name="connsiteX6" fmla="*/ 0 w 109237"/>
                <a:gd name="connsiteY6" fmla="*/ 52780 h 103370"/>
                <a:gd name="connsiteX7" fmla="*/ 16130 w 109237"/>
                <a:gd name="connsiteY7" fmla="*/ 87982 h 103370"/>
                <a:gd name="connsiteX8" fmla="*/ 54251 w 109237"/>
                <a:gd name="connsiteY8" fmla="*/ 103371 h 10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37" h="103370">
                  <a:moveTo>
                    <a:pt x="54251" y="103371"/>
                  </a:moveTo>
                  <a:cubicBezTo>
                    <a:pt x="69389" y="103371"/>
                    <a:pt x="82355" y="98241"/>
                    <a:pt x="93112" y="87982"/>
                  </a:cubicBezTo>
                  <a:cubicBezTo>
                    <a:pt x="103857" y="77708"/>
                    <a:pt x="109238" y="65987"/>
                    <a:pt x="109238" y="52780"/>
                  </a:cubicBezTo>
                  <a:cubicBezTo>
                    <a:pt x="109238" y="38618"/>
                    <a:pt x="103741" y="26275"/>
                    <a:pt x="92745" y="15760"/>
                  </a:cubicBezTo>
                  <a:cubicBezTo>
                    <a:pt x="81747" y="5259"/>
                    <a:pt x="68906" y="0"/>
                    <a:pt x="54251" y="0"/>
                  </a:cubicBezTo>
                  <a:cubicBezTo>
                    <a:pt x="39586" y="0"/>
                    <a:pt x="26872" y="5259"/>
                    <a:pt x="16130" y="15760"/>
                  </a:cubicBezTo>
                  <a:cubicBezTo>
                    <a:pt x="5374" y="26275"/>
                    <a:pt x="0" y="38618"/>
                    <a:pt x="0" y="52780"/>
                  </a:cubicBezTo>
                  <a:cubicBezTo>
                    <a:pt x="0" y="65987"/>
                    <a:pt x="5374" y="77708"/>
                    <a:pt x="16130" y="87982"/>
                  </a:cubicBezTo>
                  <a:cubicBezTo>
                    <a:pt x="26872" y="98241"/>
                    <a:pt x="39586" y="103371"/>
                    <a:pt x="54251" y="103371"/>
                  </a:cubicBezTo>
                  <a:close/>
                </a:path>
              </a:pathLst>
            </a:custGeom>
            <a:solidFill>
              <a:srgbClr val="FFFFFF"/>
            </a:solidFill>
            <a:ln w="360" cap="flat">
              <a:noFill/>
              <a:prstDash val="solid"/>
              <a:miter/>
            </a:ln>
          </p:spPr>
          <p:txBody>
            <a:bodyPr rtlCol="0" anchor="ctr"/>
            <a:lstStyle/>
            <a:p>
              <a:endParaRPr lang="fi-FI" sz="900"/>
            </a:p>
          </p:txBody>
        </p:sp>
        <p:sp>
          <p:nvSpPr>
            <p:cNvPr id="21" name="Vapaamuotoinen: Muoto 20">
              <a:extLst>
                <a:ext uri="{FF2B5EF4-FFF2-40B4-BE49-F238E27FC236}">
                  <a16:creationId xmlns:a16="http://schemas.microsoft.com/office/drawing/2014/main" id="{9FE60041-08F6-CDE3-0ABC-8E32B0CA25CA}"/>
                </a:ext>
                <a:ext uri="{C183D7F6-B498-43B3-948B-1728B52AA6E4}">
                  <adec:decorative xmlns:adec="http://schemas.microsoft.com/office/drawing/2017/decorative" val="1"/>
                </a:ext>
              </a:extLst>
            </p:cNvPr>
            <p:cNvSpPr/>
            <p:nvPr/>
          </p:nvSpPr>
          <p:spPr>
            <a:xfrm>
              <a:off x="19756400" y="1138371"/>
              <a:ext cx="284612" cy="375376"/>
            </a:xfrm>
            <a:custGeom>
              <a:avLst/>
              <a:gdLst>
                <a:gd name="connsiteX0" fmla="*/ 255645 w 284612"/>
                <a:gd name="connsiteY0" fmla="*/ 185118 h 375376"/>
                <a:gd name="connsiteX1" fmla="*/ 179768 w 284612"/>
                <a:gd name="connsiteY1" fmla="*/ 148821 h 375376"/>
                <a:gd name="connsiteX2" fmla="*/ 146777 w 284612"/>
                <a:gd name="connsiteY2" fmla="*/ 141496 h 375376"/>
                <a:gd name="connsiteX3" fmla="*/ 107918 w 284612"/>
                <a:gd name="connsiteY3" fmla="*/ 127565 h 375376"/>
                <a:gd name="connsiteX4" fmla="*/ 94721 w 284612"/>
                <a:gd name="connsiteY4" fmla="*/ 103371 h 375376"/>
                <a:gd name="connsiteX5" fmla="*/ 108285 w 284612"/>
                <a:gd name="connsiteY5" fmla="*/ 77708 h 375376"/>
                <a:gd name="connsiteX6" fmla="*/ 143844 w 284612"/>
                <a:gd name="connsiteY6" fmla="*/ 67445 h 375376"/>
                <a:gd name="connsiteX7" fmla="*/ 186728 w 284612"/>
                <a:gd name="connsiteY7" fmla="*/ 80642 h 375376"/>
                <a:gd name="connsiteX8" fmla="*/ 208747 w 284612"/>
                <a:gd name="connsiteY8" fmla="*/ 112287 h 375376"/>
                <a:gd name="connsiteX9" fmla="*/ 279141 w 284612"/>
                <a:gd name="connsiteY9" fmla="*/ 85008 h 375376"/>
                <a:gd name="connsiteX10" fmla="*/ 235479 w 284612"/>
                <a:gd name="connsiteY10" fmla="*/ 25652 h 375376"/>
                <a:gd name="connsiteX11" fmla="*/ 146777 w 284612"/>
                <a:gd name="connsiteY11" fmla="*/ 0 h 375376"/>
                <a:gd name="connsiteX12" fmla="*/ 79699 w 284612"/>
                <a:gd name="connsiteY12" fmla="*/ 15022 h 375376"/>
                <a:gd name="connsiteX13" fmla="*/ 33132 w 284612"/>
                <a:gd name="connsiteY13" fmla="*/ 55343 h 375376"/>
                <a:gd name="connsiteX14" fmla="*/ 16278 w 284612"/>
                <a:gd name="connsiteY14" fmla="*/ 110700 h 375376"/>
                <a:gd name="connsiteX15" fmla="*/ 42300 w 284612"/>
                <a:gd name="connsiteY15" fmla="*/ 175946 h 375376"/>
                <a:gd name="connsiteX16" fmla="*/ 121848 w 284612"/>
                <a:gd name="connsiteY16" fmla="*/ 213347 h 375376"/>
                <a:gd name="connsiteX17" fmla="*/ 156302 w 284612"/>
                <a:gd name="connsiteY17" fmla="*/ 221411 h 375376"/>
                <a:gd name="connsiteX18" fmla="*/ 192962 w 284612"/>
                <a:gd name="connsiteY18" fmla="*/ 236065 h 375376"/>
                <a:gd name="connsiteX19" fmla="*/ 205435 w 284612"/>
                <a:gd name="connsiteY19" fmla="*/ 262466 h 375376"/>
                <a:gd name="connsiteX20" fmla="*/ 190766 w 284612"/>
                <a:gd name="connsiteY20" fmla="*/ 293251 h 375376"/>
                <a:gd name="connsiteX21" fmla="*/ 150434 w 284612"/>
                <a:gd name="connsiteY21" fmla="*/ 304983 h 375376"/>
                <a:gd name="connsiteX22" fmla="*/ 96182 w 284612"/>
                <a:gd name="connsiteY22" fmla="*/ 286660 h 375376"/>
                <a:gd name="connsiteX23" fmla="*/ 71243 w 284612"/>
                <a:gd name="connsiteY23" fmla="*/ 247509 h 375376"/>
                <a:gd name="connsiteX24" fmla="*/ 0 w 284612"/>
                <a:gd name="connsiteY24" fmla="*/ 272463 h 375376"/>
                <a:gd name="connsiteX25" fmla="*/ 48902 w 284612"/>
                <a:gd name="connsiteY25" fmla="*/ 346042 h 375376"/>
                <a:gd name="connsiteX26" fmla="*/ 148973 w 284612"/>
                <a:gd name="connsiteY26" fmla="*/ 375376 h 375376"/>
                <a:gd name="connsiteX27" fmla="*/ 219366 w 284612"/>
                <a:gd name="connsiteY27" fmla="*/ 359602 h 375376"/>
                <a:gd name="connsiteX28" fmla="*/ 267381 w 284612"/>
                <a:gd name="connsiteY28" fmla="*/ 316718 h 375376"/>
                <a:gd name="connsiteX29" fmla="*/ 284612 w 284612"/>
                <a:gd name="connsiteY29" fmla="*/ 256598 h 375376"/>
                <a:gd name="connsiteX30" fmla="*/ 255645 w 284612"/>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2" h="375376">
                  <a:moveTo>
                    <a:pt x="255645" y="185118"/>
                  </a:moveTo>
                  <a:cubicBezTo>
                    <a:pt x="236333" y="168253"/>
                    <a:pt x="211047" y="156151"/>
                    <a:pt x="179768" y="148821"/>
                  </a:cubicBezTo>
                  <a:lnTo>
                    <a:pt x="146777" y="141496"/>
                  </a:lnTo>
                  <a:cubicBezTo>
                    <a:pt x="129657" y="137583"/>
                    <a:pt x="116719" y="132946"/>
                    <a:pt x="107918" y="127565"/>
                  </a:cubicBezTo>
                  <a:cubicBezTo>
                    <a:pt x="99116" y="122190"/>
                    <a:pt x="94721" y="114127"/>
                    <a:pt x="94721" y="103371"/>
                  </a:cubicBezTo>
                  <a:cubicBezTo>
                    <a:pt x="94721" y="93112"/>
                    <a:pt x="99232" y="84566"/>
                    <a:pt x="108285" y="77708"/>
                  </a:cubicBezTo>
                  <a:cubicBezTo>
                    <a:pt x="117328" y="70876"/>
                    <a:pt x="129189" y="67445"/>
                    <a:pt x="143844" y="67445"/>
                  </a:cubicBezTo>
                  <a:cubicBezTo>
                    <a:pt x="160453" y="67445"/>
                    <a:pt x="174751" y="71840"/>
                    <a:pt x="186728" y="80642"/>
                  </a:cubicBezTo>
                  <a:cubicBezTo>
                    <a:pt x="197091" y="88259"/>
                    <a:pt x="204417" y="98814"/>
                    <a:pt x="208747" y="112287"/>
                  </a:cubicBezTo>
                  <a:lnTo>
                    <a:pt x="279141" y="85008"/>
                  </a:lnTo>
                  <a:cubicBezTo>
                    <a:pt x="271646" y="61275"/>
                    <a:pt x="257157" y="41462"/>
                    <a:pt x="235479" y="25652"/>
                  </a:cubicBezTo>
                  <a:cubicBezTo>
                    <a:pt x="212023" y="8560"/>
                    <a:pt x="182447" y="0"/>
                    <a:pt x="146777" y="0"/>
                  </a:cubicBezTo>
                  <a:cubicBezTo>
                    <a:pt x="121848" y="0"/>
                    <a:pt x="99483" y="5018"/>
                    <a:pt x="79699" y="15022"/>
                  </a:cubicBezTo>
                  <a:cubicBezTo>
                    <a:pt x="59900" y="25054"/>
                    <a:pt x="44381" y="38492"/>
                    <a:pt x="33132" y="55343"/>
                  </a:cubicBezTo>
                  <a:cubicBezTo>
                    <a:pt x="21894" y="72208"/>
                    <a:pt x="16278" y="90671"/>
                    <a:pt x="16278" y="110700"/>
                  </a:cubicBezTo>
                  <a:cubicBezTo>
                    <a:pt x="16278" y="137583"/>
                    <a:pt x="24954" y="159336"/>
                    <a:pt x="42300" y="175946"/>
                  </a:cubicBezTo>
                  <a:cubicBezTo>
                    <a:pt x="59648" y="192569"/>
                    <a:pt x="86164" y="205043"/>
                    <a:pt x="121848" y="213347"/>
                  </a:cubicBezTo>
                  <a:lnTo>
                    <a:pt x="156302" y="221411"/>
                  </a:lnTo>
                  <a:cubicBezTo>
                    <a:pt x="172439" y="225320"/>
                    <a:pt x="184646" y="230212"/>
                    <a:pt x="192962" y="236065"/>
                  </a:cubicBezTo>
                  <a:cubicBezTo>
                    <a:pt x="201267" y="241933"/>
                    <a:pt x="205435" y="250734"/>
                    <a:pt x="205435" y="262466"/>
                  </a:cubicBezTo>
                  <a:cubicBezTo>
                    <a:pt x="205435" y="275180"/>
                    <a:pt x="200533" y="285440"/>
                    <a:pt x="190766" y="293251"/>
                  </a:cubicBezTo>
                  <a:cubicBezTo>
                    <a:pt x="180975" y="301074"/>
                    <a:pt x="167552" y="304983"/>
                    <a:pt x="150434" y="304983"/>
                  </a:cubicBezTo>
                  <a:cubicBezTo>
                    <a:pt x="128921" y="304983"/>
                    <a:pt x="110851" y="298888"/>
                    <a:pt x="96182" y="286660"/>
                  </a:cubicBezTo>
                  <a:cubicBezTo>
                    <a:pt x="83421" y="276030"/>
                    <a:pt x="75102" y="262974"/>
                    <a:pt x="71243" y="247509"/>
                  </a:cubicBezTo>
                  <a:lnTo>
                    <a:pt x="0" y="272463"/>
                  </a:lnTo>
                  <a:cubicBezTo>
                    <a:pt x="7110" y="303039"/>
                    <a:pt x="23341" y="327625"/>
                    <a:pt x="48902" y="346042"/>
                  </a:cubicBezTo>
                  <a:cubicBezTo>
                    <a:pt x="76030" y="365585"/>
                    <a:pt x="109390" y="375376"/>
                    <a:pt x="148973" y="375376"/>
                  </a:cubicBezTo>
                  <a:cubicBezTo>
                    <a:pt x="175363" y="375376"/>
                    <a:pt x="198830" y="370106"/>
                    <a:pt x="219366" y="359602"/>
                  </a:cubicBezTo>
                  <a:cubicBezTo>
                    <a:pt x="239885" y="349102"/>
                    <a:pt x="255887" y="334800"/>
                    <a:pt x="267381" y="316718"/>
                  </a:cubicBezTo>
                  <a:cubicBezTo>
                    <a:pt x="278861" y="298647"/>
                    <a:pt x="284612" y="278597"/>
                    <a:pt x="284612" y="256598"/>
                  </a:cubicBezTo>
                  <a:cubicBezTo>
                    <a:pt x="284612" y="225806"/>
                    <a:pt x="274950" y="201979"/>
                    <a:pt x="255645" y="185118"/>
                  </a:cubicBezTo>
                  <a:close/>
                </a:path>
              </a:pathLst>
            </a:custGeom>
            <a:solidFill>
              <a:srgbClr val="FFFFFF"/>
            </a:solidFill>
            <a:ln w="360" cap="flat">
              <a:noFill/>
              <a:prstDash val="solid"/>
              <a:miter/>
            </a:ln>
          </p:spPr>
          <p:txBody>
            <a:bodyPr rtlCol="0" anchor="ctr"/>
            <a:lstStyle/>
            <a:p>
              <a:endParaRPr lang="fi-FI" sz="900"/>
            </a:p>
          </p:txBody>
        </p:sp>
        <p:sp>
          <p:nvSpPr>
            <p:cNvPr id="22" name="Vapaamuotoinen: Muoto 21">
              <a:extLst>
                <a:ext uri="{FF2B5EF4-FFF2-40B4-BE49-F238E27FC236}">
                  <a16:creationId xmlns:a16="http://schemas.microsoft.com/office/drawing/2014/main" id="{65047076-472B-C998-7994-CED08C065706}"/>
                </a:ext>
                <a:ext uri="{C183D7F6-B498-43B3-948B-1728B52AA6E4}">
                  <adec:decorative xmlns:adec="http://schemas.microsoft.com/office/drawing/2017/decorative" val="1"/>
                </a:ext>
              </a:extLst>
            </p:cNvPr>
            <p:cNvSpPr/>
            <p:nvPr/>
          </p:nvSpPr>
          <p:spPr>
            <a:xfrm>
              <a:off x="21399694" y="1138371"/>
              <a:ext cx="284612" cy="375376"/>
            </a:xfrm>
            <a:custGeom>
              <a:avLst/>
              <a:gdLst>
                <a:gd name="connsiteX0" fmla="*/ 255645 w 284612"/>
                <a:gd name="connsiteY0" fmla="*/ 185118 h 375376"/>
                <a:gd name="connsiteX1" fmla="*/ 179768 w 284612"/>
                <a:gd name="connsiteY1" fmla="*/ 148821 h 375376"/>
                <a:gd name="connsiteX2" fmla="*/ 146777 w 284612"/>
                <a:gd name="connsiteY2" fmla="*/ 141496 h 375376"/>
                <a:gd name="connsiteX3" fmla="*/ 107918 w 284612"/>
                <a:gd name="connsiteY3" fmla="*/ 127565 h 375376"/>
                <a:gd name="connsiteX4" fmla="*/ 94721 w 284612"/>
                <a:gd name="connsiteY4" fmla="*/ 103371 h 375376"/>
                <a:gd name="connsiteX5" fmla="*/ 108285 w 284612"/>
                <a:gd name="connsiteY5" fmla="*/ 77708 h 375376"/>
                <a:gd name="connsiteX6" fmla="*/ 143844 w 284612"/>
                <a:gd name="connsiteY6" fmla="*/ 67445 h 375376"/>
                <a:gd name="connsiteX7" fmla="*/ 186728 w 284612"/>
                <a:gd name="connsiteY7" fmla="*/ 80642 h 375376"/>
                <a:gd name="connsiteX8" fmla="*/ 208747 w 284612"/>
                <a:gd name="connsiteY8" fmla="*/ 112287 h 375376"/>
                <a:gd name="connsiteX9" fmla="*/ 279141 w 284612"/>
                <a:gd name="connsiteY9" fmla="*/ 85008 h 375376"/>
                <a:gd name="connsiteX10" fmla="*/ 235479 w 284612"/>
                <a:gd name="connsiteY10" fmla="*/ 25652 h 375376"/>
                <a:gd name="connsiteX11" fmla="*/ 146777 w 284612"/>
                <a:gd name="connsiteY11" fmla="*/ 0 h 375376"/>
                <a:gd name="connsiteX12" fmla="*/ 79699 w 284612"/>
                <a:gd name="connsiteY12" fmla="*/ 15022 h 375376"/>
                <a:gd name="connsiteX13" fmla="*/ 33132 w 284612"/>
                <a:gd name="connsiteY13" fmla="*/ 55343 h 375376"/>
                <a:gd name="connsiteX14" fmla="*/ 16278 w 284612"/>
                <a:gd name="connsiteY14" fmla="*/ 110700 h 375376"/>
                <a:gd name="connsiteX15" fmla="*/ 42300 w 284612"/>
                <a:gd name="connsiteY15" fmla="*/ 175946 h 375376"/>
                <a:gd name="connsiteX16" fmla="*/ 121848 w 284612"/>
                <a:gd name="connsiteY16" fmla="*/ 213347 h 375376"/>
                <a:gd name="connsiteX17" fmla="*/ 156302 w 284612"/>
                <a:gd name="connsiteY17" fmla="*/ 221411 h 375376"/>
                <a:gd name="connsiteX18" fmla="*/ 192962 w 284612"/>
                <a:gd name="connsiteY18" fmla="*/ 236065 h 375376"/>
                <a:gd name="connsiteX19" fmla="*/ 205435 w 284612"/>
                <a:gd name="connsiteY19" fmla="*/ 262466 h 375376"/>
                <a:gd name="connsiteX20" fmla="*/ 190766 w 284612"/>
                <a:gd name="connsiteY20" fmla="*/ 293251 h 375376"/>
                <a:gd name="connsiteX21" fmla="*/ 150434 w 284612"/>
                <a:gd name="connsiteY21" fmla="*/ 304983 h 375376"/>
                <a:gd name="connsiteX22" fmla="*/ 96182 w 284612"/>
                <a:gd name="connsiteY22" fmla="*/ 286660 h 375376"/>
                <a:gd name="connsiteX23" fmla="*/ 71228 w 284612"/>
                <a:gd name="connsiteY23" fmla="*/ 247509 h 375376"/>
                <a:gd name="connsiteX24" fmla="*/ 0 w 284612"/>
                <a:gd name="connsiteY24" fmla="*/ 272463 h 375376"/>
                <a:gd name="connsiteX25" fmla="*/ 48902 w 284612"/>
                <a:gd name="connsiteY25" fmla="*/ 346042 h 375376"/>
                <a:gd name="connsiteX26" fmla="*/ 148973 w 284612"/>
                <a:gd name="connsiteY26" fmla="*/ 375376 h 375376"/>
                <a:gd name="connsiteX27" fmla="*/ 219352 w 284612"/>
                <a:gd name="connsiteY27" fmla="*/ 359602 h 375376"/>
                <a:gd name="connsiteX28" fmla="*/ 267381 w 284612"/>
                <a:gd name="connsiteY28" fmla="*/ 316718 h 375376"/>
                <a:gd name="connsiteX29" fmla="*/ 284612 w 284612"/>
                <a:gd name="connsiteY29" fmla="*/ 256598 h 375376"/>
                <a:gd name="connsiteX30" fmla="*/ 255645 w 284612"/>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2" h="375376">
                  <a:moveTo>
                    <a:pt x="255645" y="185118"/>
                  </a:moveTo>
                  <a:cubicBezTo>
                    <a:pt x="236333" y="168253"/>
                    <a:pt x="211033" y="156151"/>
                    <a:pt x="179768" y="148821"/>
                  </a:cubicBezTo>
                  <a:lnTo>
                    <a:pt x="146777" y="141496"/>
                  </a:lnTo>
                  <a:cubicBezTo>
                    <a:pt x="129657" y="137583"/>
                    <a:pt x="116715" y="132946"/>
                    <a:pt x="107918" y="127565"/>
                  </a:cubicBezTo>
                  <a:cubicBezTo>
                    <a:pt x="99116" y="122190"/>
                    <a:pt x="94721" y="114127"/>
                    <a:pt x="94721" y="103371"/>
                  </a:cubicBezTo>
                  <a:cubicBezTo>
                    <a:pt x="94721" y="93112"/>
                    <a:pt x="99230" y="84566"/>
                    <a:pt x="108285" y="77708"/>
                  </a:cubicBezTo>
                  <a:cubicBezTo>
                    <a:pt x="117328" y="70876"/>
                    <a:pt x="129175" y="67445"/>
                    <a:pt x="143844" y="67445"/>
                  </a:cubicBezTo>
                  <a:cubicBezTo>
                    <a:pt x="160452" y="67445"/>
                    <a:pt x="174751" y="71840"/>
                    <a:pt x="186728" y="80642"/>
                  </a:cubicBezTo>
                  <a:cubicBezTo>
                    <a:pt x="197091" y="88259"/>
                    <a:pt x="204417" y="98814"/>
                    <a:pt x="208747" y="112287"/>
                  </a:cubicBezTo>
                  <a:lnTo>
                    <a:pt x="279141" y="85008"/>
                  </a:lnTo>
                  <a:cubicBezTo>
                    <a:pt x="271636" y="61275"/>
                    <a:pt x="257157" y="41462"/>
                    <a:pt x="235479" y="25652"/>
                  </a:cubicBezTo>
                  <a:cubicBezTo>
                    <a:pt x="212023" y="8560"/>
                    <a:pt x="182447" y="0"/>
                    <a:pt x="146777" y="0"/>
                  </a:cubicBezTo>
                  <a:cubicBezTo>
                    <a:pt x="121848" y="0"/>
                    <a:pt x="99483" y="5018"/>
                    <a:pt x="79699" y="15022"/>
                  </a:cubicBezTo>
                  <a:cubicBezTo>
                    <a:pt x="59900" y="25054"/>
                    <a:pt x="44370" y="38492"/>
                    <a:pt x="33132" y="55343"/>
                  </a:cubicBezTo>
                  <a:cubicBezTo>
                    <a:pt x="21893" y="72208"/>
                    <a:pt x="16278" y="90671"/>
                    <a:pt x="16278" y="110700"/>
                  </a:cubicBezTo>
                  <a:cubicBezTo>
                    <a:pt x="16278" y="137583"/>
                    <a:pt x="24952" y="159336"/>
                    <a:pt x="42300" y="175946"/>
                  </a:cubicBezTo>
                  <a:cubicBezTo>
                    <a:pt x="59648" y="192569"/>
                    <a:pt x="86164" y="205043"/>
                    <a:pt x="121848" y="213347"/>
                  </a:cubicBezTo>
                  <a:lnTo>
                    <a:pt x="156302" y="221411"/>
                  </a:lnTo>
                  <a:cubicBezTo>
                    <a:pt x="172439" y="225320"/>
                    <a:pt x="184646" y="230212"/>
                    <a:pt x="192962" y="236065"/>
                  </a:cubicBezTo>
                  <a:cubicBezTo>
                    <a:pt x="201267" y="241933"/>
                    <a:pt x="205435" y="250734"/>
                    <a:pt x="205435" y="262466"/>
                  </a:cubicBezTo>
                  <a:cubicBezTo>
                    <a:pt x="205435" y="275180"/>
                    <a:pt x="200532" y="285440"/>
                    <a:pt x="190766" y="293251"/>
                  </a:cubicBezTo>
                  <a:cubicBezTo>
                    <a:pt x="180975" y="301074"/>
                    <a:pt x="167540" y="304983"/>
                    <a:pt x="150434" y="304983"/>
                  </a:cubicBezTo>
                  <a:cubicBezTo>
                    <a:pt x="128921" y="304983"/>
                    <a:pt x="110851" y="298888"/>
                    <a:pt x="96182" y="286660"/>
                  </a:cubicBezTo>
                  <a:cubicBezTo>
                    <a:pt x="83421" y="276030"/>
                    <a:pt x="75102" y="262974"/>
                    <a:pt x="71228" y="247509"/>
                  </a:cubicBezTo>
                  <a:lnTo>
                    <a:pt x="0" y="272463"/>
                  </a:lnTo>
                  <a:cubicBezTo>
                    <a:pt x="7110" y="303039"/>
                    <a:pt x="23341" y="327625"/>
                    <a:pt x="48902" y="346042"/>
                  </a:cubicBezTo>
                  <a:cubicBezTo>
                    <a:pt x="76027" y="365585"/>
                    <a:pt x="109390" y="375376"/>
                    <a:pt x="148973" y="375376"/>
                  </a:cubicBezTo>
                  <a:cubicBezTo>
                    <a:pt x="175363" y="375376"/>
                    <a:pt x="198830" y="370106"/>
                    <a:pt x="219352" y="359602"/>
                  </a:cubicBezTo>
                  <a:cubicBezTo>
                    <a:pt x="239885" y="349102"/>
                    <a:pt x="255887" y="334800"/>
                    <a:pt x="267381" y="316718"/>
                  </a:cubicBezTo>
                  <a:cubicBezTo>
                    <a:pt x="278859" y="298647"/>
                    <a:pt x="284612" y="278597"/>
                    <a:pt x="284612" y="256598"/>
                  </a:cubicBezTo>
                  <a:cubicBezTo>
                    <a:pt x="284612" y="225806"/>
                    <a:pt x="274950" y="201979"/>
                    <a:pt x="255645" y="185118"/>
                  </a:cubicBezTo>
                  <a:close/>
                </a:path>
              </a:pathLst>
            </a:custGeom>
            <a:solidFill>
              <a:srgbClr val="FFFFFF"/>
            </a:solidFill>
            <a:ln w="360" cap="flat">
              <a:noFill/>
              <a:prstDash val="solid"/>
              <a:miter/>
            </a:ln>
          </p:spPr>
          <p:txBody>
            <a:bodyPr rtlCol="0" anchor="ctr"/>
            <a:lstStyle/>
            <a:p>
              <a:endParaRPr lang="fi-FI" sz="900"/>
            </a:p>
          </p:txBody>
        </p:sp>
        <p:sp>
          <p:nvSpPr>
            <p:cNvPr id="23" name="Vapaamuotoinen: Muoto 22">
              <a:extLst>
                <a:ext uri="{FF2B5EF4-FFF2-40B4-BE49-F238E27FC236}">
                  <a16:creationId xmlns:a16="http://schemas.microsoft.com/office/drawing/2014/main" id="{D81D10B9-38F0-37DC-A4F2-78A8D45CB931}"/>
                </a:ext>
                <a:ext uri="{C183D7F6-B498-43B3-948B-1728B52AA6E4}">
                  <adec:decorative xmlns:adec="http://schemas.microsoft.com/office/drawing/2017/decorative" val="1"/>
                </a:ext>
              </a:extLst>
            </p:cNvPr>
            <p:cNvSpPr/>
            <p:nvPr/>
          </p:nvSpPr>
          <p:spPr>
            <a:xfrm>
              <a:off x="21014397" y="1138699"/>
              <a:ext cx="353176" cy="374638"/>
            </a:xfrm>
            <a:custGeom>
              <a:avLst/>
              <a:gdLst>
                <a:gd name="connsiteX0" fmla="*/ 317926 w 353176"/>
                <a:gd name="connsiteY0" fmla="*/ 264626 h 374638"/>
                <a:gd name="connsiteX1" fmla="*/ 312314 w 353176"/>
                <a:gd name="connsiteY1" fmla="*/ 262099 h 374638"/>
                <a:gd name="connsiteX2" fmla="*/ 310294 w 353176"/>
                <a:gd name="connsiteY2" fmla="*/ 261073 h 374638"/>
                <a:gd name="connsiteX3" fmla="*/ 278217 w 353176"/>
                <a:gd name="connsiteY3" fmla="*/ 246112 h 374638"/>
                <a:gd name="connsiteX4" fmla="*/ 244868 w 353176"/>
                <a:gd name="connsiteY4" fmla="*/ 285922 h 374638"/>
                <a:gd name="connsiteX5" fmla="*/ 184748 w 353176"/>
                <a:gd name="connsiteY5" fmla="*/ 303525 h 374638"/>
                <a:gd name="connsiteX6" fmla="*/ 128671 w 353176"/>
                <a:gd name="connsiteY6" fmla="*/ 289227 h 374638"/>
                <a:gd name="connsiteX7" fmla="*/ 90163 w 353176"/>
                <a:gd name="connsiteY7" fmla="*/ 248539 h 374638"/>
                <a:gd name="connsiteX8" fmla="*/ 78166 w 353176"/>
                <a:gd name="connsiteY8" fmla="*/ 211875 h 374638"/>
                <a:gd name="connsiteX9" fmla="*/ 351173 w 353176"/>
                <a:gd name="connsiteY9" fmla="*/ 211875 h 374638"/>
                <a:gd name="connsiteX10" fmla="*/ 339081 w 353176"/>
                <a:gd name="connsiteY10" fmla="*/ 104465 h 374638"/>
                <a:gd name="connsiteX11" fmla="*/ 277493 w 353176"/>
                <a:gd name="connsiteY11" fmla="*/ 27862 h 374638"/>
                <a:gd name="connsiteX12" fmla="*/ 178146 w 353176"/>
                <a:gd name="connsiteY12" fmla="*/ 0 h 374638"/>
                <a:gd name="connsiteX13" fmla="*/ 86877 w 353176"/>
                <a:gd name="connsiteY13" fmla="*/ 24932 h 374638"/>
                <a:gd name="connsiteX14" fmla="*/ 23089 w 353176"/>
                <a:gd name="connsiteY14" fmla="*/ 92744 h 374638"/>
                <a:gd name="connsiteX15" fmla="*/ 0 w 353176"/>
                <a:gd name="connsiteY15" fmla="*/ 186947 h 374638"/>
                <a:gd name="connsiteX16" fmla="*/ 23456 w 353176"/>
                <a:gd name="connsiteY16" fmla="*/ 281898 h 374638"/>
                <a:gd name="connsiteX17" fmla="*/ 89074 w 353176"/>
                <a:gd name="connsiteY17" fmla="*/ 349710 h 374638"/>
                <a:gd name="connsiteX18" fmla="*/ 183291 w 353176"/>
                <a:gd name="connsiteY18" fmla="*/ 374638 h 374638"/>
                <a:gd name="connsiteX19" fmla="*/ 283361 w 353176"/>
                <a:gd name="connsiteY19" fmla="*/ 349343 h 374638"/>
                <a:gd name="connsiteX20" fmla="*/ 347059 w 353176"/>
                <a:gd name="connsiteY20" fmla="*/ 278204 h 374638"/>
                <a:gd name="connsiteX21" fmla="*/ 317926 w 353176"/>
                <a:gd name="connsiteY21" fmla="*/ 264626 h 374638"/>
                <a:gd name="connsiteX22" fmla="*/ 88335 w 353176"/>
                <a:gd name="connsiteY22" fmla="*/ 124998 h 374638"/>
                <a:gd name="connsiteX23" fmla="*/ 123537 w 353176"/>
                <a:gd name="connsiteY23" fmla="*/ 83576 h 374638"/>
                <a:gd name="connsiteX24" fmla="*/ 177423 w 353176"/>
                <a:gd name="connsiteY24" fmla="*/ 68921 h 374638"/>
                <a:gd name="connsiteX25" fmla="*/ 230570 w 353176"/>
                <a:gd name="connsiteY25" fmla="*/ 82114 h 374638"/>
                <a:gd name="connsiteX26" fmla="*/ 265034 w 353176"/>
                <a:gd name="connsiteY26" fmla="*/ 119869 h 374638"/>
                <a:gd name="connsiteX27" fmla="*/ 273810 w 353176"/>
                <a:gd name="connsiteY27" fmla="*/ 145168 h 374638"/>
                <a:gd name="connsiteX28" fmla="*/ 81276 w 353176"/>
                <a:gd name="connsiteY28" fmla="*/ 145168 h 374638"/>
                <a:gd name="connsiteX29" fmla="*/ 88335 w 353176"/>
                <a:gd name="connsiteY29" fmla="*/ 124998 h 3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3176" h="374638">
                  <a:moveTo>
                    <a:pt x="317926" y="264626"/>
                  </a:moveTo>
                  <a:cubicBezTo>
                    <a:pt x="316086" y="263852"/>
                    <a:pt x="314218" y="263013"/>
                    <a:pt x="312314" y="262099"/>
                  </a:cubicBezTo>
                  <a:cubicBezTo>
                    <a:pt x="311615" y="261757"/>
                    <a:pt x="310978" y="261415"/>
                    <a:pt x="310294" y="261073"/>
                  </a:cubicBezTo>
                  <a:lnTo>
                    <a:pt x="278217" y="246112"/>
                  </a:lnTo>
                  <a:cubicBezTo>
                    <a:pt x="271117" y="262265"/>
                    <a:pt x="260020" y="275537"/>
                    <a:pt x="244868" y="285922"/>
                  </a:cubicBezTo>
                  <a:cubicBezTo>
                    <a:pt x="227748" y="297657"/>
                    <a:pt x="207722" y="303525"/>
                    <a:pt x="184748" y="303525"/>
                  </a:cubicBezTo>
                  <a:cubicBezTo>
                    <a:pt x="163733" y="303525"/>
                    <a:pt x="145025" y="298763"/>
                    <a:pt x="128671" y="289227"/>
                  </a:cubicBezTo>
                  <a:cubicBezTo>
                    <a:pt x="112274" y="279702"/>
                    <a:pt x="99448" y="266127"/>
                    <a:pt x="90163" y="248539"/>
                  </a:cubicBezTo>
                  <a:cubicBezTo>
                    <a:pt x="84336" y="237477"/>
                    <a:pt x="80337" y="225259"/>
                    <a:pt x="78166" y="211875"/>
                  </a:cubicBezTo>
                  <a:lnTo>
                    <a:pt x="351173" y="211875"/>
                  </a:lnTo>
                  <a:cubicBezTo>
                    <a:pt x="356051" y="172785"/>
                    <a:pt x="352022" y="136989"/>
                    <a:pt x="339081" y="104465"/>
                  </a:cubicBezTo>
                  <a:cubicBezTo>
                    <a:pt x="326119" y="71981"/>
                    <a:pt x="305596" y="46444"/>
                    <a:pt x="277493" y="27862"/>
                  </a:cubicBezTo>
                  <a:cubicBezTo>
                    <a:pt x="249375" y="9298"/>
                    <a:pt x="216268" y="0"/>
                    <a:pt x="178146" y="0"/>
                  </a:cubicBezTo>
                  <a:cubicBezTo>
                    <a:pt x="144430" y="0"/>
                    <a:pt x="114002" y="8319"/>
                    <a:pt x="86877" y="24932"/>
                  </a:cubicBezTo>
                  <a:cubicBezTo>
                    <a:pt x="59738" y="41552"/>
                    <a:pt x="38478" y="64159"/>
                    <a:pt x="23089" y="92744"/>
                  </a:cubicBezTo>
                  <a:cubicBezTo>
                    <a:pt x="7696" y="121341"/>
                    <a:pt x="0" y="152749"/>
                    <a:pt x="0" y="186947"/>
                  </a:cubicBezTo>
                  <a:cubicBezTo>
                    <a:pt x="0" y="221666"/>
                    <a:pt x="7811" y="253301"/>
                    <a:pt x="23456" y="281898"/>
                  </a:cubicBezTo>
                  <a:cubicBezTo>
                    <a:pt x="39090" y="310483"/>
                    <a:pt x="60959" y="333101"/>
                    <a:pt x="89074" y="349710"/>
                  </a:cubicBezTo>
                  <a:cubicBezTo>
                    <a:pt x="117166" y="366323"/>
                    <a:pt x="148570" y="374638"/>
                    <a:pt x="183291" y="374638"/>
                  </a:cubicBezTo>
                  <a:cubicBezTo>
                    <a:pt x="220916" y="374638"/>
                    <a:pt x="254264" y="366208"/>
                    <a:pt x="283361" y="349343"/>
                  </a:cubicBezTo>
                  <a:cubicBezTo>
                    <a:pt x="310827" y="333417"/>
                    <a:pt x="332008" y="309634"/>
                    <a:pt x="347059" y="278204"/>
                  </a:cubicBezTo>
                  <a:lnTo>
                    <a:pt x="317926" y="264626"/>
                  </a:lnTo>
                  <a:close/>
                  <a:moveTo>
                    <a:pt x="88335" y="124998"/>
                  </a:moveTo>
                  <a:cubicBezTo>
                    <a:pt x="96402" y="107169"/>
                    <a:pt x="108134" y="93367"/>
                    <a:pt x="123537" y="83576"/>
                  </a:cubicBezTo>
                  <a:cubicBezTo>
                    <a:pt x="138931" y="73810"/>
                    <a:pt x="156886" y="68921"/>
                    <a:pt x="177423" y="68921"/>
                  </a:cubicBezTo>
                  <a:cubicBezTo>
                    <a:pt x="197945" y="68921"/>
                    <a:pt x="215659" y="73313"/>
                    <a:pt x="230570" y="82114"/>
                  </a:cubicBezTo>
                  <a:cubicBezTo>
                    <a:pt x="245477" y="90916"/>
                    <a:pt x="256956" y="103500"/>
                    <a:pt x="265034" y="119869"/>
                  </a:cubicBezTo>
                  <a:cubicBezTo>
                    <a:pt x="268883" y="127705"/>
                    <a:pt x="271791" y="136150"/>
                    <a:pt x="273810" y="145168"/>
                  </a:cubicBezTo>
                  <a:lnTo>
                    <a:pt x="81276" y="145168"/>
                  </a:lnTo>
                  <a:cubicBezTo>
                    <a:pt x="83130" y="138094"/>
                    <a:pt x="85467" y="131363"/>
                    <a:pt x="88335" y="124998"/>
                  </a:cubicBezTo>
                  <a:close/>
                </a:path>
              </a:pathLst>
            </a:custGeom>
            <a:solidFill>
              <a:srgbClr val="FFFFFF"/>
            </a:solidFill>
            <a:ln w="360" cap="flat">
              <a:noFill/>
              <a:prstDash val="solid"/>
              <a:miter/>
            </a:ln>
          </p:spPr>
          <p:txBody>
            <a:bodyPr rtlCol="0" anchor="ctr"/>
            <a:lstStyle/>
            <a:p>
              <a:endParaRPr lang="fi-FI" sz="900"/>
            </a:p>
          </p:txBody>
        </p:sp>
        <p:sp>
          <p:nvSpPr>
            <p:cNvPr id="24" name="Vapaamuotoinen: Muoto 23">
              <a:extLst>
                <a:ext uri="{FF2B5EF4-FFF2-40B4-BE49-F238E27FC236}">
                  <a16:creationId xmlns:a16="http://schemas.microsoft.com/office/drawing/2014/main" id="{8A39D86B-6F6D-231A-51C1-CB9B4DD5334E}"/>
                </a:ext>
                <a:ext uri="{C183D7F6-B498-43B3-948B-1728B52AA6E4}">
                  <adec:decorative xmlns:adec="http://schemas.microsoft.com/office/drawing/2017/decorative" val="1"/>
                </a:ext>
              </a:extLst>
            </p:cNvPr>
            <p:cNvSpPr/>
            <p:nvPr/>
          </p:nvSpPr>
          <p:spPr>
            <a:xfrm>
              <a:off x="22464394" y="1138371"/>
              <a:ext cx="284616" cy="375376"/>
            </a:xfrm>
            <a:custGeom>
              <a:avLst/>
              <a:gdLst>
                <a:gd name="connsiteX0" fmla="*/ 255649 w 284616"/>
                <a:gd name="connsiteY0" fmla="*/ 185118 h 375376"/>
                <a:gd name="connsiteX1" fmla="*/ 179768 w 284616"/>
                <a:gd name="connsiteY1" fmla="*/ 148821 h 375376"/>
                <a:gd name="connsiteX2" fmla="*/ 146777 w 284616"/>
                <a:gd name="connsiteY2" fmla="*/ 141496 h 375376"/>
                <a:gd name="connsiteX3" fmla="*/ 107918 w 284616"/>
                <a:gd name="connsiteY3" fmla="*/ 127565 h 375376"/>
                <a:gd name="connsiteX4" fmla="*/ 94724 w 284616"/>
                <a:gd name="connsiteY4" fmla="*/ 103371 h 375376"/>
                <a:gd name="connsiteX5" fmla="*/ 108289 w 284616"/>
                <a:gd name="connsiteY5" fmla="*/ 77708 h 375376"/>
                <a:gd name="connsiteX6" fmla="*/ 143844 w 284616"/>
                <a:gd name="connsiteY6" fmla="*/ 67445 h 375376"/>
                <a:gd name="connsiteX7" fmla="*/ 186730 w 284616"/>
                <a:gd name="connsiteY7" fmla="*/ 80642 h 375376"/>
                <a:gd name="connsiteX8" fmla="*/ 208751 w 284616"/>
                <a:gd name="connsiteY8" fmla="*/ 112287 h 375376"/>
                <a:gd name="connsiteX9" fmla="*/ 279141 w 284616"/>
                <a:gd name="connsiteY9" fmla="*/ 85008 h 375376"/>
                <a:gd name="connsiteX10" fmla="*/ 235483 w 284616"/>
                <a:gd name="connsiteY10" fmla="*/ 25652 h 375376"/>
                <a:gd name="connsiteX11" fmla="*/ 146777 w 284616"/>
                <a:gd name="connsiteY11" fmla="*/ 0 h 375376"/>
                <a:gd name="connsiteX12" fmla="*/ 79687 w 284616"/>
                <a:gd name="connsiteY12" fmla="*/ 15022 h 375376"/>
                <a:gd name="connsiteX13" fmla="*/ 33132 w 284616"/>
                <a:gd name="connsiteY13" fmla="*/ 55343 h 375376"/>
                <a:gd name="connsiteX14" fmla="*/ 16281 w 284616"/>
                <a:gd name="connsiteY14" fmla="*/ 110700 h 375376"/>
                <a:gd name="connsiteX15" fmla="*/ 42300 w 284616"/>
                <a:gd name="connsiteY15" fmla="*/ 175946 h 375376"/>
                <a:gd name="connsiteX16" fmla="*/ 121848 w 284616"/>
                <a:gd name="connsiteY16" fmla="*/ 213347 h 375376"/>
                <a:gd name="connsiteX17" fmla="*/ 156302 w 284616"/>
                <a:gd name="connsiteY17" fmla="*/ 221411 h 375376"/>
                <a:gd name="connsiteX18" fmla="*/ 192965 w 284616"/>
                <a:gd name="connsiteY18" fmla="*/ 236065 h 375376"/>
                <a:gd name="connsiteX19" fmla="*/ 205435 w 284616"/>
                <a:gd name="connsiteY19" fmla="*/ 262466 h 375376"/>
                <a:gd name="connsiteX20" fmla="*/ 190770 w 284616"/>
                <a:gd name="connsiteY20" fmla="*/ 293251 h 375376"/>
                <a:gd name="connsiteX21" fmla="*/ 150434 w 284616"/>
                <a:gd name="connsiteY21" fmla="*/ 304983 h 375376"/>
                <a:gd name="connsiteX22" fmla="*/ 96186 w 284616"/>
                <a:gd name="connsiteY22" fmla="*/ 286660 h 375376"/>
                <a:gd name="connsiteX23" fmla="*/ 71232 w 284616"/>
                <a:gd name="connsiteY23" fmla="*/ 247509 h 375376"/>
                <a:gd name="connsiteX24" fmla="*/ 0 w 284616"/>
                <a:gd name="connsiteY24" fmla="*/ 272463 h 375376"/>
                <a:gd name="connsiteX25" fmla="*/ 48906 w 284616"/>
                <a:gd name="connsiteY25" fmla="*/ 346042 h 375376"/>
                <a:gd name="connsiteX26" fmla="*/ 148976 w 284616"/>
                <a:gd name="connsiteY26" fmla="*/ 375376 h 375376"/>
                <a:gd name="connsiteX27" fmla="*/ 219356 w 284616"/>
                <a:gd name="connsiteY27" fmla="*/ 359602 h 375376"/>
                <a:gd name="connsiteX28" fmla="*/ 267384 w 284616"/>
                <a:gd name="connsiteY28" fmla="*/ 316718 h 375376"/>
                <a:gd name="connsiteX29" fmla="*/ 284616 w 284616"/>
                <a:gd name="connsiteY29" fmla="*/ 256598 h 375376"/>
                <a:gd name="connsiteX30" fmla="*/ 255649 w 284616"/>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6" h="375376">
                  <a:moveTo>
                    <a:pt x="255649" y="185118"/>
                  </a:moveTo>
                  <a:cubicBezTo>
                    <a:pt x="236333" y="168253"/>
                    <a:pt x="211037" y="156151"/>
                    <a:pt x="179768" y="148821"/>
                  </a:cubicBezTo>
                  <a:lnTo>
                    <a:pt x="146777" y="141496"/>
                  </a:lnTo>
                  <a:cubicBezTo>
                    <a:pt x="129660" y="137583"/>
                    <a:pt x="116719" y="132946"/>
                    <a:pt x="107918" y="127565"/>
                  </a:cubicBezTo>
                  <a:cubicBezTo>
                    <a:pt x="99119" y="122190"/>
                    <a:pt x="94724" y="114127"/>
                    <a:pt x="94724" y="103371"/>
                  </a:cubicBezTo>
                  <a:cubicBezTo>
                    <a:pt x="94724" y="93112"/>
                    <a:pt x="99232" y="84566"/>
                    <a:pt x="108289" y="77708"/>
                  </a:cubicBezTo>
                  <a:cubicBezTo>
                    <a:pt x="117328" y="70876"/>
                    <a:pt x="129177" y="67445"/>
                    <a:pt x="143844" y="67445"/>
                  </a:cubicBezTo>
                  <a:cubicBezTo>
                    <a:pt x="160456" y="67445"/>
                    <a:pt x="174754" y="71840"/>
                    <a:pt x="186730" y="80642"/>
                  </a:cubicBezTo>
                  <a:cubicBezTo>
                    <a:pt x="197091" y="88259"/>
                    <a:pt x="204420" y="98814"/>
                    <a:pt x="208751" y="112287"/>
                  </a:cubicBezTo>
                  <a:lnTo>
                    <a:pt x="279141" y="85008"/>
                  </a:lnTo>
                  <a:cubicBezTo>
                    <a:pt x="271636" y="61275"/>
                    <a:pt x="257161" y="41462"/>
                    <a:pt x="235483" y="25652"/>
                  </a:cubicBezTo>
                  <a:cubicBezTo>
                    <a:pt x="212027" y="8560"/>
                    <a:pt x="182451" y="0"/>
                    <a:pt x="146777" y="0"/>
                  </a:cubicBezTo>
                  <a:cubicBezTo>
                    <a:pt x="121848" y="0"/>
                    <a:pt x="99486" y="5018"/>
                    <a:pt x="79687" y="15022"/>
                  </a:cubicBezTo>
                  <a:cubicBezTo>
                    <a:pt x="59904" y="25054"/>
                    <a:pt x="44370" y="38492"/>
                    <a:pt x="33132" y="55343"/>
                  </a:cubicBezTo>
                  <a:cubicBezTo>
                    <a:pt x="21894" y="72208"/>
                    <a:pt x="16281" y="90671"/>
                    <a:pt x="16281" y="110700"/>
                  </a:cubicBezTo>
                  <a:cubicBezTo>
                    <a:pt x="16281" y="137583"/>
                    <a:pt x="24954" y="159336"/>
                    <a:pt x="42300" y="175946"/>
                  </a:cubicBezTo>
                  <a:cubicBezTo>
                    <a:pt x="59648" y="192569"/>
                    <a:pt x="86164" y="205043"/>
                    <a:pt x="121848" y="213347"/>
                  </a:cubicBezTo>
                  <a:lnTo>
                    <a:pt x="156302" y="221411"/>
                  </a:lnTo>
                  <a:cubicBezTo>
                    <a:pt x="172444" y="225320"/>
                    <a:pt x="184646" y="230212"/>
                    <a:pt x="192965" y="236065"/>
                  </a:cubicBezTo>
                  <a:cubicBezTo>
                    <a:pt x="201270" y="241933"/>
                    <a:pt x="205435" y="250734"/>
                    <a:pt x="205435" y="262466"/>
                  </a:cubicBezTo>
                  <a:cubicBezTo>
                    <a:pt x="205435" y="275180"/>
                    <a:pt x="200533" y="285440"/>
                    <a:pt x="190770" y="293251"/>
                  </a:cubicBezTo>
                  <a:cubicBezTo>
                    <a:pt x="180979" y="301074"/>
                    <a:pt x="167540" y="304983"/>
                    <a:pt x="150434" y="304983"/>
                  </a:cubicBezTo>
                  <a:cubicBezTo>
                    <a:pt x="128921" y="304983"/>
                    <a:pt x="110851" y="298888"/>
                    <a:pt x="96186" y="286660"/>
                  </a:cubicBezTo>
                  <a:cubicBezTo>
                    <a:pt x="83421" y="276030"/>
                    <a:pt x="75105" y="262974"/>
                    <a:pt x="71232" y="247509"/>
                  </a:cubicBezTo>
                  <a:lnTo>
                    <a:pt x="0" y="272463"/>
                  </a:lnTo>
                  <a:cubicBezTo>
                    <a:pt x="7112" y="303039"/>
                    <a:pt x="23341" y="327625"/>
                    <a:pt x="48906" y="346042"/>
                  </a:cubicBezTo>
                  <a:cubicBezTo>
                    <a:pt x="76030" y="365585"/>
                    <a:pt x="109393" y="375376"/>
                    <a:pt x="148976" y="375376"/>
                  </a:cubicBezTo>
                  <a:cubicBezTo>
                    <a:pt x="175363" y="375376"/>
                    <a:pt x="198833" y="370106"/>
                    <a:pt x="219356" y="359602"/>
                  </a:cubicBezTo>
                  <a:cubicBezTo>
                    <a:pt x="239889" y="349102"/>
                    <a:pt x="255890" y="334800"/>
                    <a:pt x="267384" y="316718"/>
                  </a:cubicBezTo>
                  <a:cubicBezTo>
                    <a:pt x="278864" y="298647"/>
                    <a:pt x="284616" y="278597"/>
                    <a:pt x="284616" y="256598"/>
                  </a:cubicBezTo>
                  <a:cubicBezTo>
                    <a:pt x="284616" y="225806"/>
                    <a:pt x="274950" y="201979"/>
                    <a:pt x="255649" y="185118"/>
                  </a:cubicBezTo>
                  <a:close/>
                </a:path>
              </a:pathLst>
            </a:custGeom>
            <a:solidFill>
              <a:srgbClr val="FFFFFF"/>
            </a:solidFill>
            <a:ln w="360" cap="flat">
              <a:noFill/>
              <a:prstDash val="solid"/>
              <a:miter/>
            </a:ln>
          </p:spPr>
          <p:txBody>
            <a:bodyPr rtlCol="0" anchor="ctr"/>
            <a:lstStyle/>
            <a:p>
              <a:endParaRPr lang="fi-FI" sz="900"/>
            </a:p>
          </p:txBody>
        </p:sp>
        <p:sp>
          <p:nvSpPr>
            <p:cNvPr id="25" name="Vapaamuotoinen: Muoto 24">
              <a:extLst>
                <a:ext uri="{FF2B5EF4-FFF2-40B4-BE49-F238E27FC236}">
                  <a16:creationId xmlns:a16="http://schemas.microsoft.com/office/drawing/2014/main" id="{1FF07615-7299-FC64-0BEE-2EA7AB3F016E}"/>
                </a:ext>
                <a:ext uri="{C183D7F6-B498-43B3-948B-1728B52AA6E4}">
                  <adec:decorative xmlns:adec="http://schemas.microsoft.com/office/drawing/2017/decorative" val="1"/>
                </a:ext>
              </a:extLst>
            </p:cNvPr>
            <p:cNvSpPr/>
            <p:nvPr/>
          </p:nvSpPr>
          <p:spPr>
            <a:xfrm>
              <a:off x="21736752" y="999316"/>
              <a:ext cx="322584" cy="503027"/>
            </a:xfrm>
            <a:custGeom>
              <a:avLst/>
              <a:gdLst>
                <a:gd name="connsiteX0" fmla="*/ 165583 w 322584"/>
                <a:gd name="connsiteY0" fmla="*/ 310926 h 503027"/>
                <a:gd name="connsiteX1" fmla="*/ 312325 w 322584"/>
                <a:gd name="connsiteY1" fmla="*/ 149646 h 503027"/>
                <a:gd name="connsiteX2" fmla="*/ 212611 w 322584"/>
                <a:gd name="connsiteY2" fmla="*/ 149646 h 503027"/>
                <a:gd name="connsiteX3" fmla="*/ 85045 w 322584"/>
                <a:gd name="connsiteY3" fmla="*/ 291876 h 503027"/>
                <a:gd name="connsiteX4" fmla="*/ 82112 w 322584"/>
                <a:gd name="connsiteY4" fmla="*/ 291876 h 503027"/>
                <a:gd name="connsiteX5" fmla="*/ 82112 w 322584"/>
                <a:gd name="connsiteY5" fmla="*/ 0 h 503027"/>
                <a:gd name="connsiteX6" fmla="*/ 0 w 322584"/>
                <a:gd name="connsiteY6" fmla="*/ 0 h 503027"/>
                <a:gd name="connsiteX7" fmla="*/ 0 w 322584"/>
                <a:gd name="connsiteY7" fmla="*/ 503028 h 503027"/>
                <a:gd name="connsiteX8" fmla="*/ 82112 w 322584"/>
                <a:gd name="connsiteY8" fmla="*/ 503028 h 503027"/>
                <a:gd name="connsiteX9" fmla="*/ 82112 w 322584"/>
                <a:gd name="connsiteY9" fmla="*/ 338803 h 503027"/>
                <a:gd name="connsiteX10" fmla="*/ 85045 w 322584"/>
                <a:gd name="connsiteY10" fmla="*/ 338803 h 503027"/>
                <a:gd name="connsiteX11" fmla="*/ 219936 w 322584"/>
                <a:gd name="connsiteY11" fmla="*/ 503028 h 503027"/>
                <a:gd name="connsiteX12" fmla="*/ 322584 w 322584"/>
                <a:gd name="connsiteY12" fmla="*/ 503028 h 50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84" h="503027">
                  <a:moveTo>
                    <a:pt x="165583" y="310926"/>
                  </a:moveTo>
                  <a:lnTo>
                    <a:pt x="312325" y="149646"/>
                  </a:lnTo>
                  <a:lnTo>
                    <a:pt x="212611" y="149646"/>
                  </a:lnTo>
                  <a:lnTo>
                    <a:pt x="85045" y="291876"/>
                  </a:lnTo>
                  <a:lnTo>
                    <a:pt x="82112" y="291876"/>
                  </a:lnTo>
                  <a:lnTo>
                    <a:pt x="82112" y="0"/>
                  </a:lnTo>
                  <a:lnTo>
                    <a:pt x="0" y="0"/>
                  </a:lnTo>
                  <a:lnTo>
                    <a:pt x="0" y="503028"/>
                  </a:lnTo>
                  <a:lnTo>
                    <a:pt x="82112" y="503028"/>
                  </a:lnTo>
                  <a:lnTo>
                    <a:pt x="82112" y="338803"/>
                  </a:lnTo>
                  <a:lnTo>
                    <a:pt x="85045" y="338803"/>
                  </a:lnTo>
                  <a:lnTo>
                    <a:pt x="219936" y="503028"/>
                  </a:lnTo>
                  <a:lnTo>
                    <a:pt x="322584" y="503028"/>
                  </a:lnTo>
                  <a:close/>
                </a:path>
              </a:pathLst>
            </a:custGeom>
            <a:solidFill>
              <a:srgbClr val="FFFFFF"/>
            </a:solidFill>
            <a:ln w="360" cap="flat">
              <a:noFill/>
              <a:prstDash val="solid"/>
              <a:miter/>
            </a:ln>
          </p:spPr>
          <p:txBody>
            <a:bodyPr rtlCol="0" anchor="ctr"/>
            <a:lstStyle/>
            <a:p>
              <a:endParaRPr lang="fi-FI" sz="900"/>
            </a:p>
          </p:txBody>
        </p:sp>
        <p:sp>
          <p:nvSpPr>
            <p:cNvPr id="26" name="Vapaamuotoinen: Muoto 25">
              <a:extLst>
                <a:ext uri="{FF2B5EF4-FFF2-40B4-BE49-F238E27FC236}">
                  <a16:creationId xmlns:a16="http://schemas.microsoft.com/office/drawing/2014/main" id="{B803C283-425F-0502-4A4D-1350313FEDE8}"/>
                </a:ext>
                <a:ext uri="{C183D7F6-B498-43B3-948B-1728B52AA6E4}">
                  <adec:decorative xmlns:adec="http://schemas.microsoft.com/office/drawing/2017/decorative" val="1"/>
                </a:ext>
              </a:extLst>
            </p:cNvPr>
            <p:cNvSpPr/>
            <p:nvPr/>
          </p:nvSpPr>
          <p:spPr>
            <a:xfrm>
              <a:off x="20696788" y="999287"/>
              <a:ext cx="322588" cy="503052"/>
            </a:xfrm>
            <a:custGeom>
              <a:avLst/>
              <a:gdLst>
                <a:gd name="connsiteX0" fmla="*/ 312325 w 322588"/>
                <a:gd name="connsiteY0" fmla="*/ 149675 h 503052"/>
                <a:gd name="connsiteX1" fmla="*/ 212625 w 322588"/>
                <a:gd name="connsiteY1" fmla="*/ 149675 h 503052"/>
                <a:gd name="connsiteX2" fmla="*/ 85049 w 322588"/>
                <a:gd name="connsiteY2" fmla="*/ 291905 h 503052"/>
                <a:gd name="connsiteX3" fmla="*/ 82114 w 322588"/>
                <a:gd name="connsiteY3" fmla="*/ 291905 h 503052"/>
                <a:gd name="connsiteX4" fmla="*/ 82114 w 322588"/>
                <a:gd name="connsiteY4" fmla="*/ 0 h 503052"/>
                <a:gd name="connsiteX5" fmla="*/ 0 w 322588"/>
                <a:gd name="connsiteY5" fmla="*/ 0 h 503052"/>
                <a:gd name="connsiteX6" fmla="*/ 0 w 322588"/>
                <a:gd name="connsiteY6" fmla="*/ 503053 h 503052"/>
                <a:gd name="connsiteX7" fmla="*/ 82114 w 322588"/>
                <a:gd name="connsiteY7" fmla="*/ 503053 h 503052"/>
                <a:gd name="connsiteX8" fmla="*/ 82114 w 322588"/>
                <a:gd name="connsiteY8" fmla="*/ 338828 h 503052"/>
                <a:gd name="connsiteX9" fmla="*/ 85049 w 322588"/>
                <a:gd name="connsiteY9" fmla="*/ 338828 h 503052"/>
                <a:gd name="connsiteX10" fmla="*/ 219951 w 322588"/>
                <a:gd name="connsiteY10" fmla="*/ 503053 h 503052"/>
                <a:gd name="connsiteX11" fmla="*/ 322588 w 322588"/>
                <a:gd name="connsiteY11" fmla="*/ 503053 h 503052"/>
                <a:gd name="connsiteX12" fmla="*/ 165587 w 322588"/>
                <a:gd name="connsiteY12" fmla="*/ 310951 h 5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88" h="503052">
                  <a:moveTo>
                    <a:pt x="312325" y="149675"/>
                  </a:moveTo>
                  <a:lnTo>
                    <a:pt x="212625" y="149675"/>
                  </a:lnTo>
                  <a:lnTo>
                    <a:pt x="85049" y="291905"/>
                  </a:lnTo>
                  <a:lnTo>
                    <a:pt x="82114" y="291905"/>
                  </a:lnTo>
                  <a:lnTo>
                    <a:pt x="82114" y="0"/>
                  </a:lnTo>
                  <a:lnTo>
                    <a:pt x="0" y="0"/>
                  </a:lnTo>
                  <a:lnTo>
                    <a:pt x="0" y="503053"/>
                  </a:lnTo>
                  <a:lnTo>
                    <a:pt x="82114" y="503053"/>
                  </a:lnTo>
                  <a:lnTo>
                    <a:pt x="82114" y="338828"/>
                  </a:lnTo>
                  <a:lnTo>
                    <a:pt x="85049" y="338828"/>
                  </a:lnTo>
                  <a:lnTo>
                    <a:pt x="219951" y="503053"/>
                  </a:lnTo>
                  <a:lnTo>
                    <a:pt x="322588" y="503053"/>
                  </a:lnTo>
                  <a:lnTo>
                    <a:pt x="165587" y="310951"/>
                  </a:lnTo>
                  <a:close/>
                </a:path>
              </a:pathLst>
            </a:custGeom>
            <a:solidFill>
              <a:srgbClr val="FFFFFF"/>
            </a:solidFill>
            <a:ln w="360" cap="flat">
              <a:noFill/>
              <a:prstDash val="solid"/>
              <a:miter/>
            </a:ln>
          </p:spPr>
          <p:txBody>
            <a:bodyPr rtlCol="0" anchor="ctr"/>
            <a:lstStyle/>
            <a:p>
              <a:endParaRPr lang="fi-FI" sz="900"/>
            </a:p>
          </p:txBody>
        </p:sp>
        <p:sp>
          <p:nvSpPr>
            <p:cNvPr id="27" name="Vapaamuotoinen: Muoto 26">
              <a:extLst>
                <a:ext uri="{FF2B5EF4-FFF2-40B4-BE49-F238E27FC236}">
                  <a16:creationId xmlns:a16="http://schemas.microsoft.com/office/drawing/2014/main" id="{B45F3920-D252-2CC4-B9B3-2E8B2F243B4F}"/>
                </a:ext>
                <a:ext uri="{C183D7F6-B498-43B3-948B-1728B52AA6E4}">
                  <adec:decorative xmlns:adec="http://schemas.microsoft.com/office/drawing/2017/decorative" val="1"/>
                </a:ext>
              </a:extLst>
            </p:cNvPr>
            <p:cNvSpPr/>
            <p:nvPr/>
          </p:nvSpPr>
          <p:spPr>
            <a:xfrm>
              <a:off x="19198706" y="999237"/>
              <a:ext cx="82114" cy="503103"/>
            </a:xfrm>
            <a:custGeom>
              <a:avLst/>
              <a:gdLst>
                <a:gd name="connsiteX0" fmla="*/ 0 w 82114"/>
                <a:gd name="connsiteY0" fmla="*/ 503103 h 503103"/>
                <a:gd name="connsiteX1" fmla="*/ 82114 w 82114"/>
                <a:gd name="connsiteY1" fmla="*/ 503103 h 503103"/>
                <a:gd name="connsiteX2" fmla="*/ 82114 w 82114"/>
                <a:gd name="connsiteY2" fmla="*/ 0 h 503103"/>
                <a:gd name="connsiteX3" fmla="*/ 0 w 82114"/>
                <a:gd name="connsiteY3" fmla="*/ 0 h 503103"/>
              </a:gdLst>
              <a:ahLst/>
              <a:cxnLst>
                <a:cxn ang="0">
                  <a:pos x="connsiteX0" y="connsiteY0"/>
                </a:cxn>
                <a:cxn ang="0">
                  <a:pos x="connsiteX1" y="connsiteY1"/>
                </a:cxn>
                <a:cxn ang="0">
                  <a:pos x="connsiteX2" y="connsiteY2"/>
                </a:cxn>
                <a:cxn ang="0">
                  <a:pos x="connsiteX3" y="connsiteY3"/>
                </a:cxn>
              </a:cxnLst>
              <a:rect l="l" t="t" r="r" b="b"/>
              <a:pathLst>
                <a:path w="82114" h="503103">
                  <a:moveTo>
                    <a:pt x="0" y="503103"/>
                  </a:moveTo>
                  <a:lnTo>
                    <a:pt x="82114" y="503103"/>
                  </a:lnTo>
                  <a:lnTo>
                    <a:pt x="82114" y="0"/>
                  </a:lnTo>
                  <a:lnTo>
                    <a:pt x="0" y="0"/>
                  </a:lnTo>
                  <a:close/>
                </a:path>
              </a:pathLst>
            </a:custGeom>
            <a:solidFill>
              <a:srgbClr val="FFFFFF"/>
            </a:solidFill>
            <a:ln w="360" cap="flat">
              <a:noFill/>
              <a:prstDash val="solid"/>
              <a:miter/>
            </a:ln>
          </p:spPr>
          <p:txBody>
            <a:bodyPr rtlCol="0" anchor="ctr"/>
            <a:lstStyle/>
            <a:p>
              <a:endParaRPr lang="fi-FI" sz="900"/>
            </a:p>
          </p:txBody>
        </p:sp>
        <p:sp>
          <p:nvSpPr>
            <p:cNvPr id="28" name="Vapaamuotoinen: Muoto 27">
              <a:extLst>
                <a:ext uri="{FF2B5EF4-FFF2-40B4-BE49-F238E27FC236}">
                  <a16:creationId xmlns:a16="http://schemas.microsoft.com/office/drawing/2014/main" id="{FECA45AF-736E-34DE-6FA5-608A3ACF2C21}"/>
                </a:ext>
                <a:ext uri="{C183D7F6-B498-43B3-948B-1728B52AA6E4}">
                  <adec:decorative xmlns:adec="http://schemas.microsoft.com/office/drawing/2017/decorative" val="1"/>
                </a:ext>
              </a:extLst>
            </p:cNvPr>
            <p:cNvSpPr/>
            <p:nvPr/>
          </p:nvSpPr>
          <p:spPr>
            <a:xfrm>
              <a:off x="18621877" y="999233"/>
              <a:ext cx="374132" cy="503103"/>
            </a:xfrm>
            <a:custGeom>
              <a:avLst/>
              <a:gdLst>
                <a:gd name="connsiteX0" fmla="*/ 374133 w 374132"/>
                <a:gd name="connsiteY0" fmla="*/ 0 h 503103"/>
                <a:gd name="connsiteX1" fmla="*/ 0 w 374132"/>
                <a:gd name="connsiteY1" fmla="*/ 0 h 503103"/>
                <a:gd name="connsiteX2" fmla="*/ 0 w 374132"/>
                <a:gd name="connsiteY2" fmla="*/ 81441 h 503103"/>
                <a:gd name="connsiteX3" fmla="*/ 145902 w 374132"/>
                <a:gd name="connsiteY3" fmla="*/ 81441 h 503103"/>
                <a:gd name="connsiteX4" fmla="*/ 145902 w 374132"/>
                <a:gd name="connsiteY4" fmla="*/ 503103 h 503103"/>
                <a:gd name="connsiteX5" fmla="*/ 233146 w 374132"/>
                <a:gd name="connsiteY5" fmla="*/ 503103 h 503103"/>
                <a:gd name="connsiteX6" fmla="*/ 233146 w 374132"/>
                <a:gd name="connsiteY6" fmla="*/ 81441 h 503103"/>
                <a:gd name="connsiteX7" fmla="*/ 374133 w 374132"/>
                <a:gd name="connsiteY7" fmla="*/ 81441 h 50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132" h="503103">
                  <a:moveTo>
                    <a:pt x="374133" y="0"/>
                  </a:moveTo>
                  <a:lnTo>
                    <a:pt x="0" y="0"/>
                  </a:lnTo>
                  <a:lnTo>
                    <a:pt x="0" y="81441"/>
                  </a:lnTo>
                  <a:lnTo>
                    <a:pt x="145902" y="81441"/>
                  </a:lnTo>
                  <a:lnTo>
                    <a:pt x="145902" y="503103"/>
                  </a:lnTo>
                  <a:lnTo>
                    <a:pt x="233146" y="503103"/>
                  </a:lnTo>
                  <a:lnTo>
                    <a:pt x="233146" y="81441"/>
                  </a:lnTo>
                  <a:lnTo>
                    <a:pt x="374133" y="81441"/>
                  </a:lnTo>
                  <a:close/>
                </a:path>
              </a:pathLst>
            </a:custGeom>
            <a:solidFill>
              <a:srgbClr val="FFFFFF"/>
            </a:solidFill>
            <a:ln w="360" cap="flat">
              <a:noFill/>
              <a:prstDash val="solid"/>
              <a:miter/>
            </a:ln>
          </p:spPr>
          <p:txBody>
            <a:bodyPr rtlCol="0" anchor="ctr"/>
            <a:lstStyle/>
            <a:p>
              <a:endParaRPr lang="fi-FI" sz="900"/>
            </a:p>
          </p:txBody>
        </p:sp>
        <p:sp>
          <p:nvSpPr>
            <p:cNvPr id="29" name="Vapaamuotoinen: Muoto 28">
              <a:extLst>
                <a:ext uri="{FF2B5EF4-FFF2-40B4-BE49-F238E27FC236}">
                  <a16:creationId xmlns:a16="http://schemas.microsoft.com/office/drawing/2014/main" id="{2B58CDBA-7076-1208-F0AE-A279414EBAAA}"/>
                </a:ext>
                <a:ext uri="{C183D7F6-B498-43B3-948B-1728B52AA6E4}">
                  <adec:decorative xmlns:adec="http://schemas.microsoft.com/office/drawing/2017/decorative" val="1"/>
                </a:ext>
              </a:extLst>
            </p:cNvPr>
            <p:cNvSpPr/>
            <p:nvPr/>
          </p:nvSpPr>
          <p:spPr>
            <a:xfrm>
              <a:off x="20066949" y="1036015"/>
              <a:ext cx="181828" cy="466324"/>
            </a:xfrm>
            <a:custGeom>
              <a:avLst/>
              <a:gdLst>
                <a:gd name="connsiteX0" fmla="*/ 181828 w 181828"/>
                <a:gd name="connsiteY0" fmla="*/ 112946 h 466324"/>
                <a:gd name="connsiteX1" fmla="*/ 129038 w 181828"/>
                <a:gd name="connsiteY1" fmla="*/ 112946 h 466324"/>
                <a:gd name="connsiteX2" fmla="*/ 129038 w 181828"/>
                <a:gd name="connsiteY2" fmla="*/ 0 h 466324"/>
                <a:gd name="connsiteX3" fmla="*/ 47662 w 181828"/>
                <a:gd name="connsiteY3" fmla="*/ 0 h 466324"/>
                <a:gd name="connsiteX4" fmla="*/ 47662 w 181828"/>
                <a:gd name="connsiteY4" fmla="*/ 112946 h 466324"/>
                <a:gd name="connsiteX5" fmla="*/ 0 w 181828"/>
                <a:gd name="connsiteY5" fmla="*/ 112946 h 466324"/>
                <a:gd name="connsiteX6" fmla="*/ 0 w 181828"/>
                <a:gd name="connsiteY6" fmla="*/ 186255 h 466324"/>
                <a:gd name="connsiteX7" fmla="*/ 47662 w 181828"/>
                <a:gd name="connsiteY7" fmla="*/ 186255 h 466324"/>
                <a:gd name="connsiteX8" fmla="*/ 47662 w 181828"/>
                <a:gd name="connsiteY8" fmla="*/ 466325 h 466324"/>
                <a:gd name="connsiteX9" fmla="*/ 129038 w 181828"/>
                <a:gd name="connsiteY9" fmla="*/ 466325 h 466324"/>
                <a:gd name="connsiteX10" fmla="*/ 129038 w 181828"/>
                <a:gd name="connsiteY10" fmla="*/ 186255 h 466324"/>
                <a:gd name="connsiteX11" fmla="*/ 181828 w 181828"/>
                <a:gd name="connsiteY11" fmla="*/ 186255 h 4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828" h="466324">
                  <a:moveTo>
                    <a:pt x="181828" y="112946"/>
                  </a:moveTo>
                  <a:lnTo>
                    <a:pt x="129038" y="112946"/>
                  </a:lnTo>
                  <a:lnTo>
                    <a:pt x="129038" y="0"/>
                  </a:lnTo>
                  <a:lnTo>
                    <a:pt x="47662" y="0"/>
                  </a:lnTo>
                  <a:lnTo>
                    <a:pt x="47662" y="112946"/>
                  </a:lnTo>
                  <a:lnTo>
                    <a:pt x="0" y="112946"/>
                  </a:lnTo>
                  <a:lnTo>
                    <a:pt x="0" y="186255"/>
                  </a:lnTo>
                  <a:lnTo>
                    <a:pt x="47662" y="186255"/>
                  </a:lnTo>
                  <a:lnTo>
                    <a:pt x="47662" y="466325"/>
                  </a:lnTo>
                  <a:lnTo>
                    <a:pt x="129038" y="466325"/>
                  </a:lnTo>
                  <a:lnTo>
                    <a:pt x="129038" y="186255"/>
                  </a:lnTo>
                  <a:lnTo>
                    <a:pt x="181828" y="186255"/>
                  </a:lnTo>
                  <a:close/>
                </a:path>
              </a:pathLst>
            </a:custGeom>
            <a:solidFill>
              <a:srgbClr val="FFFFFF"/>
            </a:solidFill>
            <a:ln w="360" cap="flat">
              <a:noFill/>
              <a:prstDash val="solid"/>
              <a:miter/>
            </a:ln>
          </p:spPr>
          <p:txBody>
            <a:bodyPr rtlCol="0" anchor="ctr"/>
            <a:lstStyle/>
            <a:p>
              <a:endParaRPr lang="fi-FI" sz="900"/>
            </a:p>
          </p:txBody>
        </p:sp>
      </p:grpSp>
    </p:spTree>
    <p:extLst>
      <p:ext uri="{BB962C8B-B14F-4D97-AF65-F5344CB8AC3E}">
        <p14:creationId xmlns:p14="http://schemas.microsoft.com/office/powerpoint/2010/main" val="5765117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Lopetus 2">
    <p:bg>
      <p:bgPr>
        <a:solidFill>
          <a:srgbClr val="1A3061"/>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D8DF7D0-9F12-4BDA-3DE4-D6A513399F9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573778" y="2775636"/>
            <a:ext cx="11049719" cy="1169355"/>
          </a:xfrm>
        </p:spPr>
        <p:txBody>
          <a:bodyPr anchor="ctr" anchorCtr="0"/>
          <a:lstStyle>
            <a:lvl1pPr algn="ctr">
              <a:defRPr sz="6000">
                <a:solidFill>
                  <a:srgbClr val="8CAAF5"/>
                </a:solidFill>
              </a:defRPr>
            </a:lvl1pPr>
          </a:lstStyle>
          <a:p>
            <a:r>
              <a:rPr lang="fi-FI"/>
              <a:t>Muokkaa ots. perustyyl. napsautt.</a:t>
            </a:r>
            <a:endParaRPr lang="en-GB"/>
          </a:p>
        </p:txBody>
      </p:sp>
      <p:sp>
        <p:nvSpPr>
          <p:cNvPr id="4" name="Tekstin paikkamerkki 3">
            <a:extLst>
              <a:ext uri="{FF2B5EF4-FFF2-40B4-BE49-F238E27FC236}">
                <a16:creationId xmlns:a16="http://schemas.microsoft.com/office/drawing/2014/main" id="{A189C59F-2932-E66E-6A4C-DE08E9512C4D}"/>
              </a:ext>
            </a:extLst>
          </p:cNvPr>
          <p:cNvSpPr>
            <a:spLocks noGrp="1"/>
          </p:cNvSpPr>
          <p:nvPr>
            <p:ph type="body" sz="quarter" idx="10"/>
          </p:nvPr>
        </p:nvSpPr>
        <p:spPr>
          <a:xfrm>
            <a:off x="597080" y="5747657"/>
            <a:ext cx="5498919" cy="729524"/>
          </a:xfrm>
        </p:spPr>
        <p:txBody>
          <a:bodyPr anchor="b" anchorCtr="0"/>
          <a:lstStyle>
            <a:lvl1pPr marL="0" indent="0">
              <a:lnSpc>
                <a:spcPct val="110000"/>
              </a:lnSpc>
              <a:spcBef>
                <a:spcPts val="0"/>
              </a:spcBef>
              <a:spcAft>
                <a:spcPts val="0"/>
              </a:spcAft>
              <a:buNone/>
              <a:defRPr sz="1400">
                <a:solidFill>
                  <a:schemeClr val="bg1"/>
                </a:solidFill>
              </a:defRPr>
            </a:lvl1pPr>
            <a:lvl2pPr marL="448469" indent="0">
              <a:buNone/>
              <a:defRPr/>
            </a:lvl2pPr>
          </a:lstStyle>
          <a:p>
            <a:pPr lvl="0"/>
            <a:r>
              <a:rPr lang="fi-FI"/>
              <a:t>Muokkaa tekstin perustyylejä napsauttamalla</a:t>
            </a:r>
          </a:p>
        </p:txBody>
      </p:sp>
      <p:grpSp>
        <p:nvGrpSpPr>
          <p:cNvPr id="10" name="Ryhmä 9">
            <a:extLst>
              <a:ext uri="{FF2B5EF4-FFF2-40B4-BE49-F238E27FC236}">
                <a16:creationId xmlns:a16="http://schemas.microsoft.com/office/drawing/2014/main" id="{8B68291E-68D8-7FC9-E3A2-8241564EAA99}"/>
              </a:ext>
              <a:ext uri="{C183D7F6-B498-43B3-948B-1728B52AA6E4}">
                <adec:decorative xmlns:adec="http://schemas.microsoft.com/office/drawing/2017/decorative" val="1"/>
              </a:ext>
            </a:extLst>
          </p:cNvPr>
          <p:cNvGrpSpPr/>
          <p:nvPr userDrawn="1"/>
        </p:nvGrpSpPr>
        <p:grpSpPr>
          <a:xfrm>
            <a:off x="9311545" y="325901"/>
            <a:ext cx="2613083" cy="430973"/>
            <a:chOff x="18621877" y="651801"/>
            <a:chExt cx="5225825" cy="861946"/>
          </a:xfrm>
        </p:grpSpPr>
        <p:sp>
          <p:nvSpPr>
            <p:cNvPr id="11" name="Vapaamuotoinen: Muoto 10">
              <a:extLst>
                <a:ext uri="{FF2B5EF4-FFF2-40B4-BE49-F238E27FC236}">
                  <a16:creationId xmlns:a16="http://schemas.microsoft.com/office/drawing/2014/main" id="{0BEDAFC2-495E-4E3D-17B5-38CF0AE7B28B}"/>
                </a:ext>
                <a:ext uri="{C183D7F6-B498-43B3-948B-1728B52AA6E4}">
                  <adec:decorative xmlns:adec="http://schemas.microsoft.com/office/drawing/2017/decorative" val="1"/>
                </a:ext>
              </a:extLst>
            </p:cNvPr>
            <p:cNvSpPr/>
            <p:nvPr/>
          </p:nvSpPr>
          <p:spPr>
            <a:xfrm>
              <a:off x="22749237" y="651942"/>
              <a:ext cx="378331" cy="132158"/>
            </a:xfrm>
            <a:custGeom>
              <a:avLst/>
              <a:gdLst>
                <a:gd name="connsiteX0" fmla="*/ 312254 w 378331"/>
                <a:gd name="connsiteY0" fmla="*/ 0 h 132158"/>
                <a:gd name="connsiteX1" fmla="*/ 67857 w 378331"/>
                <a:gd name="connsiteY1" fmla="*/ 0 h 132158"/>
                <a:gd name="connsiteX2" fmla="*/ 436 w 378331"/>
                <a:gd name="connsiteY2" fmla="*/ 58388 h 132158"/>
                <a:gd name="connsiteX3" fmla="*/ 66079 w 378331"/>
                <a:gd name="connsiteY3" fmla="*/ 132158 h 132158"/>
                <a:gd name="connsiteX4" fmla="*/ 310475 w 378331"/>
                <a:gd name="connsiteY4" fmla="*/ 132158 h 132158"/>
                <a:gd name="connsiteX5" fmla="*/ 377895 w 378331"/>
                <a:gd name="connsiteY5" fmla="*/ 73756 h 132158"/>
                <a:gd name="connsiteX6" fmla="*/ 312254 w 378331"/>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31" h="132158">
                  <a:moveTo>
                    <a:pt x="312254" y="0"/>
                  </a:moveTo>
                  <a:lnTo>
                    <a:pt x="67857" y="0"/>
                  </a:lnTo>
                  <a:cubicBezTo>
                    <a:pt x="33997" y="0"/>
                    <a:pt x="4256" y="24748"/>
                    <a:pt x="436" y="58388"/>
                  </a:cubicBezTo>
                  <a:cubicBezTo>
                    <a:pt x="-4084" y="98252"/>
                    <a:pt x="27114" y="132158"/>
                    <a:pt x="66079" y="132158"/>
                  </a:cubicBezTo>
                  <a:lnTo>
                    <a:pt x="310475" y="132158"/>
                  </a:lnTo>
                  <a:cubicBezTo>
                    <a:pt x="344331" y="132158"/>
                    <a:pt x="374073" y="107410"/>
                    <a:pt x="377895" y="73756"/>
                  </a:cubicBezTo>
                  <a:cubicBezTo>
                    <a:pt x="382417" y="33906"/>
                    <a:pt x="351214" y="0"/>
                    <a:pt x="312254" y="0"/>
                  </a:cubicBezTo>
                  <a:close/>
                </a:path>
              </a:pathLst>
            </a:custGeom>
            <a:solidFill>
              <a:srgbClr val="FFFFFF"/>
            </a:solidFill>
            <a:ln w="360" cap="flat">
              <a:noFill/>
              <a:prstDash val="solid"/>
              <a:miter/>
            </a:ln>
          </p:spPr>
          <p:txBody>
            <a:bodyPr rtlCol="0" anchor="ctr"/>
            <a:lstStyle/>
            <a:p>
              <a:endParaRPr lang="fi-FI" sz="900"/>
            </a:p>
          </p:txBody>
        </p:sp>
        <p:sp>
          <p:nvSpPr>
            <p:cNvPr id="12" name="Vapaamuotoinen: Muoto 11">
              <a:extLst>
                <a:ext uri="{FF2B5EF4-FFF2-40B4-BE49-F238E27FC236}">
                  <a16:creationId xmlns:a16="http://schemas.microsoft.com/office/drawing/2014/main" id="{62901B1E-7C41-1D86-7C11-5A5BCA5CA4D9}"/>
                </a:ext>
                <a:ext uri="{C183D7F6-B498-43B3-948B-1728B52AA6E4}">
                  <adec:decorative xmlns:adec="http://schemas.microsoft.com/office/drawing/2017/decorative" val="1"/>
                </a:ext>
              </a:extLst>
            </p:cNvPr>
            <p:cNvSpPr/>
            <p:nvPr/>
          </p:nvSpPr>
          <p:spPr>
            <a:xfrm>
              <a:off x="23237987" y="651801"/>
              <a:ext cx="609715" cy="132161"/>
            </a:xfrm>
            <a:custGeom>
              <a:avLst/>
              <a:gdLst>
                <a:gd name="connsiteX0" fmla="*/ 543636 w 609715"/>
                <a:gd name="connsiteY0" fmla="*/ 0 h 132161"/>
                <a:gd name="connsiteX1" fmla="*/ 67857 w 609715"/>
                <a:gd name="connsiteY1" fmla="*/ 0 h 132161"/>
                <a:gd name="connsiteX2" fmla="*/ 436 w 609715"/>
                <a:gd name="connsiteY2" fmla="*/ 58406 h 132161"/>
                <a:gd name="connsiteX3" fmla="*/ 66083 w 609715"/>
                <a:gd name="connsiteY3" fmla="*/ 132162 h 132161"/>
                <a:gd name="connsiteX4" fmla="*/ 541859 w 609715"/>
                <a:gd name="connsiteY4" fmla="*/ 132162 h 132161"/>
                <a:gd name="connsiteX5" fmla="*/ 609279 w 609715"/>
                <a:gd name="connsiteY5" fmla="*/ 73759 h 132161"/>
                <a:gd name="connsiteX6" fmla="*/ 543636 w 609715"/>
                <a:gd name="connsiteY6" fmla="*/ 0 h 13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715" h="132161">
                  <a:moveTo>
                    <a:pt x="543636" y="0"/>
                  </a:moveTo>
                  <a:lnTo>
                    <a:pt x="67857" y="0"/>
                  </a:lnTo>
                  <a:cubicBezTo>
                    <a:pt x="33990" y="0"/>
                    <a:pt x="4259" y="24752"/>
                    <a:pt x="436" y="58406"/>
                  </a:cubicBezTo>
                  <a:cubicBezTo>
                    <a:pt x="-4081" y="98256"/>
                    <a:pt x="27107" y="132162"/>
                    <a:pt x="66083" y="132162"/>
                  </a:cubicBezTo>
                  <a:lnTo>
                    <a:pt x="541859" y="132162"/>
                  </a:lnTo>
                  <a:cubicBezTo>
                    <a:pt x="575714" y="132162"/>
                    <a:pt x="605457" y="107410"/>
                    <a:pt x="609279" y="73759"/>
                  </a:cubicBezTo>
                  <a:cubicBezTo>
                    <a:pt x="613801" y="33906"/>
                    <a:pt x="582598" y="0"/>
                    <a:pt x="543636" y="0"/>
                  </a:cubicBezTo>
                  <a:close/>
                </a:path>
              </a:pathLst>
            </a:custGeom>
            <a:solidFill>
              <a:srgbClr val="FFFFFF"/>
            </a:solidFill>
            <a:ln w="360" cap="flat">
              <a:noFill/>
              <a:prstDash val="solid"/>
              <a:miter/>
            </a:ln>
          </p:spPr>
          <p:txBody>
            <a:bodyPr rtlCol="0" anchor="ctr"/>
            <a:lstStyle/>
            <a:p>
              <a:endParaRPr lang="fi-FI" sz="900"/>
            </a:p>
          </p:txBody>
        </p:sp>
        <p:sp>
          <p:nvSpPr>
            <p:cNvPr id="13" name="Vapaamuotoinen: Muoto 12">
              <a:extLst>
                <a:ext uri="{FF2B5EF4-FFF2-40B4-BE49-F238E27FC236}">
                  <a16:creationId xmlns:a16="http://schemas.microsoft.com/office/drawing/2014/main" id="{766C2A8F-A26D-E930-B0C4-AD47AAD45D48}"/>
                </a:ext>
                <a:ext uri="{C183D7F6-B498-43B3-948B-1728B52AA6E4}">
                  <adec:decorative xmlns:adec="http://schemas.microsoft.com/office/drawing/2017/decorative" val="1"/>
                </a:ext>
              </a:extLst>
            </p:cNvPr>
            <p:cNvSpPr/>
            <p:nvPr/>
          </p:nvSpPr>
          <p:spPr>
            <a:xfrm>
              <a:off x="23237986" y="894962"/>
              <a:ext cx="418476" cy="132158"/>
            </a:xfrm>
            <a:custGeom>
              <a:avLst/>
              <a:gdLst>
                <a:gd name="connsiteX0" fmla="*/ 352396 w 418476"/>
                <a:gd name="connsiteY0" fmla="*/ 0 h 132158"/>
                <a:gd name="connsiteX1" fmla="*/ 67858 w 418476"/>
                <a:gd name="connsiteY1" fmla="*/ 0 h 132158"/>
                <a:gd name="connsiteX2" fmla="*/ 437 w 418476"/>
                <a:gd name="connsiteY2" fmla="*/ 58392 h 132158"/>
                <a:gd name="connsiteX3" fmla="*/ 66079 w 418476"/>
                <a:gd name="connsiteY3" fmla="*/ 132158 h 132158"/>
                <a:gd name="connsiteX4" fmla="*/ 350621 w 418476"/>
                <a:gd name="connsiteY4" fmla="*/ 132158 h 132158"/>
                <a:gd name="connsiteX5" fmla="*/ 418041 w 418476"/>
                <a:gd name="connsiteY5" fmla="*/ 73756 h 132158"/>
                <a:gd name="connsiteX6" fmla="*/ 352396 w 418476"/>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476" h="132158">
                  <a:moveTo>
                    <a:pt x="352396" y="0"/>
                  </a:moveTo>
                  <a:lnTo>
                    <a:pt x="67858" y="0"/>
                  </a:lnTo>
                  <a:cubicBezTo>
                    <a:pt x="34002" y="0"/>
                    <a:pt x="4260" y="24748"/>
                    <a:pt x="437" y="58392"/>
                  </a:cubicBezTo>
                  <a:cubicBezTo>
                    <a:pt x="-4084" y="98252"/>
                    <a:pt x="27105" y="132158"/>
                    <a:pt x="66079" y="132158"/>
                  </a:cubicBezTo>
                  <a:lnTo>
                    <a:pt x="350621" y="132158"/>
                  </a:lnTo>
                  <a:cubicBezTo>
                    <a:pt x="384476" y="132158"/>
                    <a:pt x="414219" y="107410"/>
                    <a:pt x="418041" y="73756"/>
                  </a:cubicBezTo>
                  <a:cubicBezTo>
                    <a:pt x="422558" y="33906"/>
                    <a:pt x="391360" y="0"/>
                    <a:pt x="352396" y="0"/>
                  </a:cubicBezTo>
                  <a:close/>
                </a:path>
              </a:pathLst>
            </a:custGeom>
            <a:solidFill>
              <a:srgbClr val="FFFFFF"/>
            </a:solidFill>
            <a:ln w="360" cap="flat">
              <a:noFill/>
              <a:prstDash val="solid"/>
              <a:miter/>
            </a:ln>
          </p:spPr>
          <p:txBody>
            <a:bodyPr rtlCol="0" anchor="ctr"/>
            <a:lstStyle/>
            <a:p>
              <a:endParaRPr lang="fi-FI" sz="900"/>
            </a:p>
          </p:txBody>
        </p:sp>
        <p:sp>
          <p:nvSpPr>
            <p:cNvPr id="14" name="Vapaamuotoinen: Muoto 13">
              <a:extLst>
                <a:ext uri="{FF2B5EF4-FFF2-40B4-BE49-F238E27FC236}">
                  <a16:creationId xmlns:a16="http://schemas.microsoft.com/office/drawing/2014/main" id="{9DEB4E33-B57D-92DB-F364-9BDC3DD780AF}"/>
                </a:ext>
                <a:ext uri="{C183D7F6-B498-43B3-948B-1728B52AA6E4}">
                  <adec:decorative xmlns:adec="http://schemas.microsoft.com/office/drawing/2017/decorative" val="1"/>
                </a:ext>
              </a:extLst>
            </p:cNvPr>
            <p:cNvSpPr/>
            <p:nvPr/>
          </p:nvSpPr>
          <p:spPr>
            <a:xfrm>
              <a:off x="23237987" y="1138119"/>
              <a:ext cx="227137" cy="132158"/>
            </a:xfrm>
            <a:custGeom>
              <a:avLst/>
              <a:gdLst>
                <a:gd name="connsiteX0" fmla="*/ 66083 w 227137"/>
                <a:gd name="connsiteY0" fmla="*/ 132158 h 132158"/>
                <a:gd name="connsiteX1" fmla="*/ 159280 w 227137"/>
                <a:gd name="connsiteY1" fmla="*/ 132158 h 132158"/>
                <a:gd name="connsiteX2" fmla="*/ 226700 w 227137"/>
                <a:gd name="connsiteY2" fmla="*/ 73766 h 132158"/>
                <a:gd name="connsiteX3" fmla="*/ 161059 w 227137"/>
                <a:gd name="connsiteY3" fmla="*/ 0 h 132158"/>
                <a:gd name="connsiteX4" fmla="*/ 67857 w 227137"/>
                <a:gd name="connsiteY4" fmla="*/ 0 h 132158"/>
                <a:gd name="connsiteX5" fmla="*/ 436 w 227137"/>
                <a:gd name="connsiteY5" fmla="*/ 58388 h 132158"/>
                <a:gd name="connsiteX6" fmla="*/ 66083 w 227137"/>
                <a:gd name="connsiteY6" fmla="*/ 132158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137" h="132158">
                  <a:moveTo>
                    <a:pt x="66083" y="132158"/>
                  </a:moveTo>
                  <a:lnTo>
                    <a:pt x="159280" y="132158"/>
                  </a:lnTo>
                  <a:cubicBezTo>
                    <a:pt x="193146" y="132158"/>
                    <a:pt x="222877" y="107410"/>
                    <a:pt x="226700" y="73766"/>
                  </a:cubicBezTo>
                  <a:cubicBezTo>
                    <a:pt x="231223" y="33906"/>
                    <a:pt x="200034" y="0"/>
                    <a:pt x="161059" y="0"/>
                  </a:cubicBezTo>
                  <a:lnTo>
                    <a:pt x="67857" y="0"/>
                  </a:lnTo>
                  <a:cubicBezTo>
                    <a:pt x="34001" y="0"/>
                    <a:pt x="4259" y="24748"/>
                    <a:pt x="436" y="58388"/>
                  </a:cubicBezTo>
                  <a:cubicBezTo>
                    <a:pt x="-4081" y="98252"/>
                    <a:pt x="27118" y="132158"/>
                    <a:pt x="66083" y="132158"/>
                  </a:cubicBezTo>
                  <a:close/>
                </a:path>
              </a:pathLst>
            </a:custGeom>
            <a:solidFill>
              <a:srgbClr val="FFFFFF"/>
            </a:solidFill>
            <a:ln w="360" cap="flat">
              <a:noFill/>
              <a:prstDash val="solid"/>
              <a:miter/>
            </a:ln>
          </p:spPr>
          <p:txBody>
            <a:bodyPr rtlCol="0" anchor="ctr"/>
            <a:lstStyle/>
            <a:p>
              <a:endParaRPr lang="fi-FI" sz="900"/>
            </a:p>
          </p:txBody>
        </p:sp>
        <p:sp>
          <p:nvSpPr>
            <p:cNvPr id="15" name="Vapaamuotoinen: Muoto 14">
              <a:extLst>
                <a:ext uri="{FF2B5EF4-FFF2-40B4-BE49-F238E27FC236}">
                  <a16:creationId xmlns:a16="http://schemas.microsoft.com/office/drawing/2014/main" id="{BE42CC17-A5EA-F318-4232-BD6765BE36F7}"/>
                </a:ext>
                <a:ext uri="{C183D7F6-B498-43B3-948B-1728B52AA6E4}">
                  <adec:decorative xmlns:adec="http://schemas.microsoft.com/office/drawing/2017/decorative" val="1"/>
                </a:ext>
              </a:extLst>
            </p:cNvPr>
            <p:cNvSpPr/>
            <p:nvPr/>
          </p:nvSpPr>
          <p:spPr>
            <a:xfrm>
              <a:off x="23237986" y="1381280"/>
              <a:ext cx="295432" cy="132158"/>
            </a:xfrm>
            <a:custGeom>
              <a:avLst/>
              <a:gdLst>
                <a:gd name="connsiteX0" fmla="*/ 229355 w 295432"/>
                <a:gd name="connsiteY0" fmla="*/ 0 h 132158"/>
                <a:gd name="connsiteX1" fmla="*/ 67858 w 295432"/>
                <a:gd name="connsiteY1" fmla="*/ 0 h 132158"/>
                <a:gd name="connsiteX2" fmla="*/ 437 w 295432"/>
                <a:gd name="connsiteY2" fmla="*/ 58388 h 132158"/>
                <a:gd name="connsiteX3" fmla="*/ 66079 w 295432"/>
                <a:gd name="connsiteY3" fmla="*/ 132158 h 132158"/>
                <a:gd name="connsiteX4" fmla="*/ 227576 w 295432"/>
                <a:gd name="connsiteY4" fmla="*/ 132158 h 132158"/>
                <a:gd name="connsiteX5" fmla="*/ 294996 w 295432"/>
                <a:gd name="connsiteY5" fmla="*/ 73770 h 132158"/>
                <a:gd name="connsiteX6" fmla="*/ 229355 w 295432"/>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32" h="132158">
                  <a:moveTo>
                    <a:pt x="229355" y="0"/>
                  </a:moveTo>
                  <a:lnTo>
                    <a:pt x="67858" y="0"/>
                  </a:lnTo>
                  <a:cubicBezTo>
                    <a:pt x="34002" y="0"/>
                    <a:pt x="4260" y="24748"/>
                    <a:pt x="437" y="58388"/>
                  </a:cubicBezTo>
                  <a:cubicBezTo>
                    <a:pt x="-4084" y="98252"/>
                    <a:pt x="27105" y="132158"/>
                    <a:pt x="66079" y="132158"/>
                  </a:cubicBezTo>
                  <a:lnTo>
                    <a:pt x="227576" y="132158"/>
                  </a:lnTo>
                  <a:cubicBezTo>
                    <a:pt x="261432" y="132158"/>
                    <a:pt x="291174" y="107410"/>
                    <a:pt x="294996" y="73770"/>
                  </a:cubicBezTo>
                  <a:cubicBezTo>
                    <a:pt x="299518" y="33906"/>
                    <a:pt x="268315" y="0"/>
                    <a:pt x="229355" y="0"/>
                  </a:cubicBezTo>
                  <a:close/>
                </a:path>
              </a:pathLst>
            </a:custGeom>
            <a:solidFill>
              <a:srgbClr val="FFFFFF"/>
            </a:solidFill>
            <a:ln w="360" cap="flat">
              <a:noFill/>
              <a:prstDash val="solid"/>
              <a:miter/>
            </a:ln>
          </p:spPr>
          <p:txBody>
            <a:bodyPr rtlCol="0" anchor="ctr"/>
            <a:lstStyle/>
            <a:p>
              <a:endParaRPr lang="fi-FI" sz="900"/>
            </a:p>
          </p:txBody>
        </p:sp>
        <p:sp>
          <p:nvSpPr>
            <p:cNvPr id="16" name="Vapaamuotoinen: Muoto 15">
              <a:extLst>
                <a:ext uri="{FF2B5EF4-FFF2-40B4-BE49-F238E27FC236}">
                  <a16:creationId xmlns:a16="http://schemas.microsoft.com/office/drawing/2014/main" id="{C6D36FC6-D55C-4905-3D78-CC6850A21694}"/>
                </a:ext>
                <a:ext uri="{C183D7F6-B498-43B3-948B-1728B52AA6E4}">
                  <adec:decorative xmlns:adec="http://schemas.microsoft.com/office/drawing/2017/decorative" val="1"/>
                </a:ext>
              </a:extLst>
            </p:cNvPr>
            <p:cNvSpPr/>
            <p:nvPr/>
          </p:nvSpPr>
          <p:spPr>
            <a:xfrm>
              <a:off x="19335290" y="1140894"/>
              <a:ext cx="371705" cy="369508"/>
            </a:xfrm>
            <a:custGeom>
              <a:avLst/>
              <a:gdLst>
                <a:gd name="connsiteX0" fmla="*/ 81743 w 371705"/>
                <a:gd name="connsiteY0" fmla="*/ 344948 h 369508"/>
                <a:gd name="connsiteX1" fmla="*/ 21624 w 371705"/>
                <a:gd name="connsiteY1" fmla="*/ 278240 h 369508"/>
                <a:gd name="connsiteX2" fmla="*/ 0 w 371705"/>
                <a:gd name="connsiteY2" fmla="*/ 184024 h 369508"/>
                <a:gd name="connsiteX3" fmla="*/ 21624 w 371705"/>
                <a:gd name="connsiteY3" fmla="*/ 91283 h 369508"/>
                <a:gd name="connsiteX4" fmla="*/ 81743 w 371705"/>
                <a:gd name="connsiteY4" fmla="*/ 24561 h 369508"/>
                <a:gd name="connsiteX5" fmla="*/ 169354 w 371705"/>
                <a:gd name="connsiteY5" fmla="*/ 0 h 369508"/>
                <a:gd name="connsiteX6" fmla="*/ 222513 w 371705"/>
                <a:gd name="connsiteY6" fmla="*/ 9906 h 369508"/>
                <a:gd name="connsiteX7" fmla="*/ 269793 w 371705"/>
                <a:gd name="connsiteY7" fmla="*/ 38859 h 369508"/>
                <a:gd name="connsiteX8" fmla="*/ 299127 w 371705"/>
                <a:gd name="connsiteY8" fmla="*/ 84310 h 369508"/>
                <a:gd name="connsiteX9" fmla="*/ 299127 w 371705"/>
                <a:gd name="connsiteY9" fmla="*/ 284461 h 369508"/>
                <a:gd name="connsiteX10" fmla="*/ 248166 w 371705"/>
                <a:gd name="connsiteY10" fmla="*/ 346776 h 369508"/>
                <a:gd name="connsiteX11" fmla="*/ 169354 w 371705"/>
                <a:gd name="connsiteY11" fmla="*/ 369509 h 369508"/>
                <a:gd name="connsiteX12" fmla="*/ 81743 w 371705"/>
                <a:gd name="connsiteY12" fmla="*/ 344948 h 369508"/>
                <a:gd name="connsiteX13" fmla="*/ 241574 w 371705"/>
                <a:gd name="connsiteY13" fmla="*/ 279698 h 369508"/>
                <a:gd name="connsiteX14" fmla="*/ 278961 w 371705"/>
                <a:gd name="connsiteY14" fmla="*/ 239734 h 369508"/>
                <a:gd name="connsiteX15" fmla="*/ 292525 w 371705"/>
                <a:gd name="connsiteY15" fmla="*/ 184747 h 369508"/>
                <a:gd name="connsiteX16" fmla="*/ 279332 w 371705"/>
                <a:gd name="connsiteY16" fmla="*/ 130128 h 369508"/>
                <a:gd name="connsiteX17" fmla="*/ 241931 w 371705"/>
                <a:gd name="connsiteY17" fmla="*/ 90178 h 369508"/>
                <a:gd name="connsiteX18" fmla="*/ 186954 w 371705"/>
                <a:gd name="connsiteY18" fmla="*/ 75509 h 369508"/>
                <a:gd name="connsiteX19" fmla="*/ 133063 w 371705"/>
                <a:gd name="connsiteY19" fmla="*/ 90178 h 369508"/>
                <a:gd name="connsiteX20" fmla="*/ 95674 w 371705"/>
                <a:gd name="connsiteY20" fmla="*/ 130128 h 369508"/>
                <a:gd name="connsiteX21" fmla="*/ 82110 w 371705"/>
                <a:gd name="connsiteY21" fmla="*/ 184747 h 369508"/>
                <a:gd name="connsiteX22" fmla="*/ 96043 w 371705"/>
                <a:gd name="connsiteY22" fmla="*/ 240115 h 369508"/>
                <a:gd name="connsiteX23" fmla="*/ 133430 w 371705"/>
                <a:gd name="connsiteY23" fmla="*/ 279698 h 369508"/>
                <a:gd name="connsiteX24" fmla="*/ 186954 w 371705"/>
                <a:gd name="connsiteY24" fmla="*/ 294734 h 369508"/>
                <a:gd name="connsiteX25" fmla="*/ 241574 w 371705"/>
                <a:gd name="connsiteY25" fmla="*/ 279698 h 369508"/>
                <a:gd name="connsiteX26" fmla="*/ 292525 w 371705"/>
                <a:gd name="connsiteY26" fmla="*/ 321491 h 369508"/>
                <a:gd name="connsiteX27" fmla="*/ 292525 w 371705"/>
                <a:gd name="connsiteY27" fmla="*/ 282265 h 369508"/>
                <a:gd name="connsiteX28" fmla="*/ 296920 w 371705"/>
                <a:gd name="connsiteY28" fmla="*/ 184024 h 369508"/>
                <a:gd name="connsiteX29" fmla="*/ 292525 w 371705"/>
                <a:gd name="connsiteY29" fmla="*/ 87982 h 369508"/>
                <a:gd name="connsiteX30" fmla="*/ 292525 w 371705"/>
                <a:gd name="connsiteY30" fmla="*/ 8063 h 369508"/>
                <a:gd name="connsiteX31" fmla="*/ 371706 w 371705"/>
                <a:gd name="connsiteY31" fmla="*/ 8063 h 369508"/>
                <a:gd name="connsiteX32" fmla="*/ 371706 w 371705"/>
                <a:gd name="connsiteY32" fmla="*/ 285199 h 369508"/>
                <a:gd name="connsiteX33" fmla="*/ 371706 w 371705"/>
                <a:gd name="connsiteY33" fmla="*/ 323691 h 369508"/>
                <a:gd name="connsiteX34" fmla="*/ 371706 w 371705"/>
                <a:gd name="connsiteY34" fmla="*/ 361445 h 369508"/>
                <a:gd name="connsiteX35" fmla="*/ 292525 w 371705"/>
                <a:gd name="connsiteY35" fmla="*/ 361445 h 369508"/>
                <a:gd name="connsiteX36" fmla="*/ 292525 w 371705"/>
                <a:gd name="connsiteY36" fmla="*/ 321491 h 36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1705" h="369508">
                  <a:moveTo>
                    <a:pt x="81743" y="344948"/>
                  </a:moveTo>
                  <a:cubicBezTo>
                    <a:pt x="56076" y="328579"/>
                    <a:pt x="36037" y="306344"/>
                    <a:pt x="21624" y="278240"/>
                  </a:cubicBezTo>
                  <a:cubicBezTo>
                    <a:pt x="7200" y="250137"/>
                    <a:pt x="0" y="218733"/>
                    <a:pt x="0" y="184024"/>
                  </a:cubicBezTo>
                  <a:cubicBezTo>
                    <a:pt x="0" y="150294"/>
                    <a:pt x="7200" y="119386"/>
                    <a:pt x="21624" y="91283"/>
                  </a:cubicBezTo>
                  <a:cubicBezTo>
                    <a:pt x="36037" y="63179"/>
                    <a:pt x="56076" y="40944"/>
                    <a:pt x="81743" y="24561"/>
                  </a:cubicBezTo>
                  <a:cubicBezTo>
                    <a:pt x="107406" y="8189"/>
                    <a:pt x="136605" y="0"/>
                    <a:pt x="169354" y="0"/>
                  </a:cubicBezTo>
                  <a:cubicBezTo>
                    <a:pt x="186954" y="0"/>
                    <a:pt x="204658" y="3301"/>
                    <a:pt x="222513" y="9906"/>
                  </a:cubicBezTo>
                  <a:cubicBezTo>
                    <a:pt x="240343" y="16498"/>
                    <a:pt x="256102" y="26159"/>
                    <a:pt x="269793" y="38859"/>
                  </a:cubicBezTo>
                  <a:cubicBezTo>
                    <a:pt x="283472" y="51570"/>
                    <a:pt x="293263" y="66722"/>
                    <a:pt x="299127" y="84310"/>
                  </a:cubicBezTo>
                  <a:lnTo>
                    <a:pt x="299127" y="284461"/>
                  </a:lnTo>
                  <a:cubicBezTo>
                    <a:pt x="289833" y="310850"/>
                    <a:pt x="272841" y="331639"/>
                    <a:pt x="248166" y="346776"/>
                  </a:cubicBezTo>
                  <a:cubicBezTo>
                    <a:pt x="223478" y="361928"/>
                    <a:pt x="197218" y="369509"/>
                    <a:pt x="169354" y="369509"/>
                  </a:cubicBezTo>
                  <a:cubicBezTo>
                    <a:pt x="136605" y="369509"/>
                    <a:pt x="107406" y="361330"/>
                    <a:pt x="81743" y="344948"/>
                  </a:cubicBezTo>
                  <a:close/>
                  <a:moveTo>
                    <a:pt x="241574" y="279698"/>
                  </a:moveTo>
                  <a:cubicBezTo>
                    <a:pt x="257449" y="269680"/>
                    <a:pt x="269908" y="256372"/>
                    <a:pt x="278961" y="239734"/>
                  </a:cubicBezTo>
                  <a:cubicBezTo>
                    <a:pt x="288004" y="223139"/>
                    <a:pt x="292525" y="204801"/>
                    <a:pt x="292525" y="184747"/>
                  </a:cubicBezTo>
                  <a:cubicBezTo>
                    <a:pt x="292525" y="165215"/>
                    <a:pt x="288119" y="147007"/>
                    <a:pt x="279332" y="130128"/>
                  </a:cubicBezTo>
                  <a:cubicBezTo>
                    <a:pt x="270531" y="113277"/>
                    <a:pt x="258072" y="99969"/>
                    <a:pt x="241931" y="90178"/>
                  </a:cubicBezTo>
                  <a:cubicBezTo>
                    <a:pt x="225803" y="80412"/>
                    <a:pt x="207477" y="75509"/>
                    <a:pt x="186954" y="75509"/>
                  </a:cubicBezTo>
                  <a:cubicBezTo>
                    <a:pt x="166903" y="75509"/>
                    <a:pt x="148948" y="80412"/>
                    <a:pt x="133063" y="90178"/>
                  </a:cubicBezTo>
                  <a:cubicBezTo>
                    <a:pt x="117173" y="99969"/>
                    <a:pt x="104717" y="113277"/>
                    <a:pt x="95674" y="130128"/>
                  </a:cubicBezTo>
                  <a:cubicBezTo>
                    <a:pt x="86621" y="147007"/>
                    <a:pt x="82110" y="165215"/>
                    <a:pt x="82110" y="184747"/>
                  </a:cubicBezTo>
                  <a:cubicBezTo>
                    <a:pt x="82110" y="205284"/>
                    <a:pt x="86748" y="223733"/>
                    <a:pt x="96043" y="240115"/>
                  </a:cubicBezTo>
                  <a:cubicBezTo>
                    <a:pt x="105312" y="256487"/>
                    <a:pt x="117785" y="269680"/>
                    <a:pt x="133430" y="279698"/>
                  </a:cubicBezTo>
                  <a:cubicBezTo>
                    <a:pt x="149073" y="289720"/>
                    <a:pt x="166903" y="294734"/>
                    <a:pt x="186954" y="294734"/>
                  </a:cubicBezTo>
                  <a:cubicBezTo>
                    <a:pt x="207477" y="294734"/>
                    <a:pt x="225677" y="289720"/>
                    <a:pt x="241574" y="279698"/>
                  </a:cubicBezTo>
                  <a:close/>
                  <a:moveTo>
                    <a:pt x="292525" y="321491"/>
                  </a:moveTo>
                  <a:lnTo>
                    <a:pt x="292525" y="282265"/>
                  </a:lnTo>
                  <a:lnTo>
                    <a:pt x="296920" y="184024"/>
                  </a:lnTo>
                  <a:lnTo>
                    <a:pt x="292525" y="87982"/>
                  </a:lnTo>
                  <a:lnTo>
                    <a:pt x="292525" y="8063"/>
                  </a:lnTo>
                  <a:lnTo>
                    <a:pt x="371706" y="8063"/>
                  </a:lnTo>
                  <a:lnTo>
                    <a:pt x="371706" y="285199"/>
                  </a:lnTo>
                  <a:lnTo>
                    <a:pt x="371706" y="323691"/>
                  </a:lnTo>
                  <a:lnTo>
                    <a:pt x="371706" y="361445"/>
                  </a:lnTo>
                  <a:lnTo>
                    <a:pt x="292525" y="361445"/>
                  </a:lnTo>
                  <a:lnTo>
                    <a:pt x="292525" y="321491"/>
                  </a:lnTo>
                  <a:close/>
                </a:path>
              </a:pathLst>
            </a:custGeom>
            <a:solidFill>
              <a:srgbClr val="FFFFFF"/>
            </a:solidFill>
            <a:ln w="360" cap="flat">
              <a:noFill/>
              <a:prstDash val="solid"/>
              <a:miter/>
            </a:ln>
          </p:spPr>
          <p:txBody>
            <a:bodyPr rtlCol="0" anchor="ctr"/>
            <a:lstStyle/>
            <a:p>
              <a:endParaRPr lang="fi-FI" sz="900"/>
            </a:p>
          </p:txBody>
        </p:sp>
        <p:sp>
          <p:nvSpPr>
            <p:cNvPr id="17" name="Vapaamuotoinen: Muoto 16">
              <a:extLst>
                <a:ext uri="{FF2B5EF4-FFF2-40B4-BE49-F238E27FC236}">
                  <a16:creationId xmlns:a16="http://schemas.microsoft.com/office/drawing/2014/main" id="{F1071E90-AA57-F893-0366-ACB73F96B199}"/>
                </a:ext>
                <a:ext uri="{C183D7F6-B498-43B3-948B-1728B52AA6E4}">
                  <adec:decorative xmlns:adec="http://schemas.microsoft.com/office/drawing/2017/decorative" val="1"/>
                </a:ext>
              </a:extLst>
            </p:cNvPr>
            <p:cNvSpPr/>
            <p:nvPr/>
          </p:nvSpPr>
          <p:spPr>
            <a:xfrm>
              <a:off x="20270542" y="1137961"/>
              <a:ext cx="374640" cy="375376"/>
            </a:xfrm>
            <a:custGeom>
              <a:avLst/>
              <a:gdLst>
                <a:gd name="connsiteX0" fmla="*/ 92741 w 374640"/>
                <a:gd name="connsiteY0" fmla="*/ 350448 h 375376"/>
                <a:gd name="connsiteX1" fmla="*/ 24929 w 374640"/>
                <a:gd name="connsiteY1" fmla="*/ 282632 h 375376"/>
                <a:gd name="connsiteX2" fmla="*/ 0 w 374640"/>
                <a:gd name="connsiteY2" fmla="*/ 186957 h 375376"/>
                <a:gd name="connsiteX3" fmla="*/ 24929 w 374640"/>
                <a:gd name="connsiteY3" fmla="*/ 92744 h 375376"/>
                <a:gd name="connsiteX4" fmla="*/ 92741 w 374640"/>
                <a:gd name="connsiteY4" fmla="*/ 24928 h 375376"/>
                <a:gd name="connsiteX5" fmla="*/ 188421 w 374640"/>
                <a:gd name="connsiteY5" fmla="*/ 0 h 375376"/>
                <a:gd name="connsiteX6" fmla="*/ 282267 w 374640"/>
                <a:gd name="connsiteY6" fmla="*/ 24928 h 375376"/>
                <a:gd name="connsiteX7" fmla="*/ 349712 w 374640"/>
                <a:gd name="connsiteY7" fmla="*/ 93112 h 375376"/>
                <a:gd name="connsiteX8" fmla="*/ 374640 w 374640"/>
                <a:gd name="connsiteY8" fmla="*/ 186957 h 375376"/>
                <a:gd name="connsiteX9" fmla="*/ 349712 w 374640"/>
                <a:gd name="connsiteY9" fmla="*/ 282265 h 375376"/>
                <a:gd name="connsiteX10" fmla="*/ 282267 w 374640"/>
                <a:gd name="connsiteY10" fmla="*/ 350448 h 375376"/>
                <a:gd name="connsiteX11" fmla="*/ 188421 w 374640"/>
                <a:gd name="connsiteY11" fmla="*/ 375376 h 375376"/>
                <a:gd name="connsiteX12" fmla="*/ 92741 w 374640"/>
                <a:gd name="connsiteY12" fmla="*/ 350448 h 375376"/>
                <a:gd name="connsiteX13" fmla="*/ 241197 w 374640"/>
                <a:gd name="connsiteY13" fmla="*/ 283003 h 375376"/>
                <a:gd name="connsiteX14" fmla="*/ 278965 w 374640"/>
                <a:gd name="connsiteY14" fmla="*/ 243038 h 375376"/>
                <a:gd name="connsiteX15" fmla="*/ 292526 w 374640"/>
                <a:gd name="connsiteY15" fmla="*/ 187681 h 375376"/>
                <a:gd name="connsiteX16" fmla="*/ 278595 w 374640"/>
                <a:gd name="connsiteY16" fmla="*/ 132338 h 375376"/>
                <a:gd name="connsiteX17" fmla="*/ 240840 w 374640"/>
                <a:gd name="connsiteY17" fmla="*/ 92017 h 375376"/>
                <a:gd name="connsiteX18" fmla="*/ 187682 w 374640"/>
                <a:gd name="connsiteY18" fmla="*/ 76985 h 375376"/>
                <a:gd name="connsiteX19" fmla="*/ 134168 w 374640"/>
                <a:gd name="connsiteY19" fmla="*/ 92017 h 375376"/>
                <a:gd name="connsiteX20" fmla="*/ 96047 w 374640"/>
                <a:gd name="connsiteY20" fmla="*/ 132338 h 375376"/>
                <a:gd name="connsiteX21" fmla="*/ 82114 w 374640"/>
                <a:gd name="connsiteY21" fmla="*/ 186957 h 375376"/>
                <a:gd name="connsiteX22" fmla="*/ 96047 w 374640"/>
                <a:gd name="connsiteY22" fmla="*/ 243038 h 375376"/>
                <a:gd name="connsiteX23" fmla="*/ 134535 w 374640"/>
                <a:gd name="connsiteY23" fmla="*/ 283003 h 375376"/>
                <a:gd name="connsiteX24" fmla="*/ 187682 w 374640"/>
                <a:gd name="connsiteY24" fmla="*/ 297668 h 375376"/>
                <a:gd name="connsiteX25" fmla="*/ 241197 w 374640"/>
                <a:gd name="connsiteY25" fmla="*/ 283003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4640" h="375376">
                  <a:moveTo>
                    <a:pt x="92741" y="350448"/>
                  </a:moveTo>
                  <a:cubicBezTo>
                    <a:pt x="64145" y="333835"/>
                    <a:pt x="41538" y="311218"/>
                    <a:pt x="24929" y="282632"/>
                  </a:cubicBezTo>
                  <a:cubicBezTo>
                    <a:pt x="8305" y="254035"/>
                    <a:pt x="0" y="222149"/>
                    <a:pt x="0" y="186957"/>
                  </a:cubicBezTo>
                  <a:cubicBezTo>
                    <a:pt x="0" y="152745"/>
                    <a:pt x="8305" y="121341"/>
                    <a:pt x="24929" y="92744"/>
                  </a:cubicBezTo>
                  <a:cubicBezTo>
                    <a:pt x="41538" y="64155"/>
                    <a:pt x="64145" y="41552"/>
                    <a:pt x="92741" y="24928"/>
                  </a:cubicBezTo>
                  <a:cubicBezTo>
                    <a:pt x="121327" y="8319"/>
                    <a:pt x="153228" y="0"/>
                    <a:pt x="188421" y="0"/>
                  </a:cubicBezTo>
                  <a:cubicBezTo>
                    <a:pt x="222633" y="0"/>
                    <a:pt x="253907" y="8319"/>
                    <a:pt x="282267" y="24928"/>
                  </a:cubicBezTo>
                  <a:cubicBezTo>
                    <a:pt x="310597" y="41552"/>
                    <a:pt x="333088" y="64285"/>
                    <a:pt x="349712" y="93112"/>
                  </a:cubicBezTo>
                  <a:cubicBezTo>
                    <a:pt x="366322" y="121964"/>
                    <a:pt x="374640" y="153228"/>
                    <a:pt x="374640" y="186957"/>
                  </a:cubicBezTo>
                  <a:cubicBezTo>
                    <a:pt x="374640" y="221666"/>
                    <a:pt x="366322" y="253438"/>
                    <a:pt x="349712" y="282265"/>
                  </a:cubicBezTo>
                  <a:cubicBezTo>
                    <a:pt x="333088" y="311106"/>
                    <a:pt x="310597" y="333835"/>
                    <a:pt x="282267" y="350448"/>
                  </a:cubicBezTo>
                  <a:cubicBezTo>
                    <a:pt x="253907" y="367057"/>
                    <a:pt x="222633" y="375376"/>
                    <a:pt x="188421" y="375376"/>
                  </a:cubicBezTo>
                  <a:cubicBezTo>
                    <a:pt x="153228" y="375376"/>
                    <a:pt x="121327" y="367057"/>
                    <a:pt x="92741" y="350448"/>
                  </a:cubicBezTo>
                  <a:close/>
                  <a:moveTo>
                    <a:pt x="241197" y="283003"/>
                  </a:moveTo>
                  <a:cubicBezTo>
                    <a:pt x="257338" y="273222"/>
                    <a:pt x="269908" y="259903"/>
                    <a:pt x="278965" y="243038"/>
                  </a:cubicBezTo>
                  <a:cubicBezTo>
                    <a:pt x="287994" y="226173"/>
                    <a:pt x="292526" y="207735"/>
                    <a:pt x="292526" y="187681"/>
                  </a:cubicBezTo>
                  <a:cubicBezTo>
                    <a:pt x="292526" y="167655"/>
                    <a:pt x="287879" y="149203"/>
                    <a:pt x="278595" y="132338"/>
                  </a:cubicBezTo>
                  <a:cubicBezTo>
                    <a:pt x="269300" y="115473"/>
                    <a:pt x="256715" y="102039"/>
                    <a:pt x="240840" y="92017"/>
                  </a:cubicBezTo>
                  <a:cubicBezTo>
                    <a:pt x="224954" y="81999"/>
                    <a:pt x="207225" y="76985"/>
                    <a:pt x="187682" y="76985"/>
                  </a:cubicBezTo>
                  <a:cubicBezTo>
                    <a:pt x="168124" y="76985"/>
                    <a:pt x="150295" y="81999"/>
                    <a:pt x="134168" y="92017"/>
                  </a:cubicBezTo>
                  <a:cubicBezTo>
                    <a:pt x="118041" y="102039"/>
                    <a:pt x="105316" y="115473"/>
                    <a:pt x="96047" y="132338"/>
                  </a:cubicBezTo>
                  <a:cubicBezTo>
                    <a:pt x="86748" y="149203"/>
                    <a:pt x="82114" y="167414"/>
                    <a:pt x="82114" y="186957"/>
                  </a:cubicBezTo>
                  <a:cubicBezTo>
                    <a:pt x="82114" y="207480"/>
                    <a:pt x="86748" y="226173"/>
                    <a:pt x="96047" y="243038"/>
                  </a:cubicBezTo>
                  <a:cubicBezTo>
                    <a:pt x="105316" y="259903"/>
                    <a:pt x="118153" y="273222"/>
                    <a:pt x="134535" y="283003"/>
                  </a:cubicBezTo>
                  <a:cubicBezTo>
                    <a:pt x="150893" y="292780"/>
                    <a:pt x="168622" y="297668"/>
                    <a:pt x="187682" y="297668"/>
                  </a:cubicBezTo>
                  <a:cubicBezTo>
                    <a:pt x="207225" y="297668"/>
                    <a:pt x="225081" y="292780"/>
                    <a:pt x="241197" y="283003"/>
                  </a:cubicBezTo>
                  <a:close/>
                </a:path>
              </a:pathLst>
            </a:custGeom>
            <a:solidFill>
              <a:srgbClr val="FFFFFF"/>
            </a:solidFill>
            <a:ln w="360" cap="flat">
              <a:noFill/>
              <a:prstDash val="solid"/>
              <a:miter/>
            </a:ln>
          </p:spPr>
          <p:txBody>
            <a:bodyPr rtlCol="0" anchor="ctr"/>
            <a:lstStyle/>
            <a:p>
              <a:endParaRPr lang="fi-FI" sz="900"/>
            </a:p>
          </p:txBody>
        </p:sp>
        <p:sp>
          <p:nvSpPr>
            <p:cNvPr id="18" name="Vapaamuotoinen: Muoto 17">
              <a:extLst>
                <a:ext uri="{FF2B5EF4-FFF2-40B4-BE49-F238E27FC236}">
                  <a16:creationId xmlns:a16="http://schemas.microsoft.com/office/drawing/2014/main" id="{915B8CE7-418A-8D59-BAF7-79A4AEA62367}"/>
                </a:ext>
                <a:ext uri="{C183D7F6-B498-43B3-948B-1728B52AA6E4}">
                  <adec:decorative xmlns:adec="http://schemas.microsoft.com/office/drawing/2017/decorative" val="1"/>
                </a:ext>
              </a:extLst>
            </p:cNvPr>
            <p:cNvSpPr/>
            <p:nvPr/>
          </p:nvSpPr>
          <p:spPr>
            <a:xfrm>
              <a:off x="22091434" y="1148965"/>
              <a:ext cx="321864" cy="362906"/>
            </a:xfrm>
            <a:custGeom>
              <a:avLst/>
              <a:gdLst>
                <a:gd name="connsiteX0" fmla="*/ 64156 w 321864"/>
                <a:gd name="connsiteY0" fmla="*/ 346042 h 362906"/>
                <a:gd name="connsiteX1" fmla="*/ 17233 w 321864"/>
                <a:gd name="connsiteY1" fmla="*/ 299853 h 362906"/>
                <a:gd name="connsiteX2" fmla="*/ 0 w 321864"/>
                <a:gd name="connsiteY2" fmla="*/ 232408 h 362906"/>
                <a:gd name="connsiteX3" fmla="*/ 0 w 321864"/>
                <a:gd name="connsiteY3" fmla="*/ 0 h 362906"/>
                <a:gd name="connsiteX4" fmla="*/ 81392 w 321864"/>
                <a:gd name="connsiteY4" fmla="*/ 0 h 362906"/>
                <a:gd name="connsiteX5" fmla="*/ 81392 w 321864"/>
                <a:gd name="connsiteY5" fmla="*/ 203074 h 362906"/>
                <a:gd name="connsiteX6" fmla="*/ 101910 w 321864"/>
                <a:gd name="connsiteY6" fmla="*/ 264295 h 362906"/>
                <a:gd name="connsiteX7" fmla="*/ 159096 w 321864"/>
                <a:gd name="connsiteY7" fmla="*/ 286660 h 362906"/>
                <a:gd name="connsiteX8" fmla="*/ 200890 w 321864"/>
                <a:gd name="connsiteY8" fmla="*/ 275663 h 362906"/>
                <a:gd name="connsiteX9" fmla="*/ 230213 w 321864"/>
                <a:gd name="connsiteY9" fmla="*/ 245234 h 362906"/>
                <a:gd name="connsiteX10" fmla="*/ 240488 w 321864"/>
                <a:gd name="connsiteY10" fmla="*/ 200154 h 362906"/>
                <a:gd name="connsiteX11" fmla="*/ 240488 w 321864"/>
                <a:gd name="connsiteY11" fmla="*/ 0 h 362906"/>
                <a:gd name="connsiteX12" fmla="*/ 321864 w 321864"/>
                <a:gd name="connsiteY12" fmla="*/ 0 h 362906"/>
                <a:gd name="connsiteX13" fmla="*/ 321864 w 321864"/>
                <a:gd name="connsiteY13" fmla="*/ 273467 h 362906"/>
                <a:gd name="connsiteX14" fmla="*/ 321864 w 321864"/>
                <a:gd name="connsiteY14" fmla="*/ 313784 h 362906"/>
                <a:gd name="connsiteX15" fmla="*/ 321864 w 321864"/>
                <a:gd name="connsiteY15" fmla="*/ 353367 h 362906"/>
                <a:gd name="connsiteX16" fmla="*/ 242683 w 321864"/>
                <a:gd name="connsiteY16" fmla="*/ 353367 h 362906"/>
                <a:gd name="connsiteX17" fmla="*/ 242683 w 321864"/>
                <a:gd name="connsiteY17" fmla="*/ 277124 h 362906"/>
                <a:gd name="connsiteX18" fmla="*/ 250009 w 321864"/>
                <a:gd name="connsiteY18" fmla="*/ 277124 h 362906"/>
                <a:gd name="connsiteX19" fmla="*/ 203824 w 321864"/>
                <a:gd name="connsiteY19" fmla="*/ 340912 h 362906"/>
                <a:gd name="connsiteX20" fmla="*/ 130510 w 321864"/>
                <a:gd name="connsiteY20" fmla="*/ 362907 h 362906"/>
                <a:gd name="connsiteX21" fmla="*/ 64156 w 321864"/>
                <a:gd name="connsiteY21" fmla="*/ 346042 h 36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1864" h="362906">
                  <a:moveTo>
                    <a:pt x="64156" y="346042"/>
                  </a:moveTo>
                  <a:cubicBezTo>
                    <a:pt x="44360" y="334803"/>
                    <a:pt x="28712" y="319411"/>
                    <a:pt x="17233" y="299853"/>
                  </a:cubicBezTo>
                  <a:cubicBezTo>
                    <a:pt x="5741" y="280310"/>
                    <a:pt x="0" y="257819"/>
                    <a:pt x="0" y="232408"/>
                  </a:cubicBezTo>
                  <a:lnTo>
                    <a:pt x="0" y="0"/>
                  </a:lnTo>
                  <a:lnTo>
                    <a:pt x="81392" y="0"/>
                  </a:lnTo>
                  <a:lnTo>
                    <a:pt x="81392" y="203074"/>
                  </a:lnTo>
                  <a:cubicBezTo>
                    <a:pt x="81392" y="228992"/>
                    <a:pt x="88220" y="249388"/>
                    <a:pt x="101910" y="264295"/>
                  </a:cubicBezTo>
                  <a:cubicBezTo>
                    <a:pt x="115590" y="279205"/>
                    <a:pt x="134650" y="286660"/>
                    <a:pt x="159096" y="286660"/>
                  </a:cubicBezTo>
                  <a:cubicBezTo>
                    <a:pt x="174248" y="286660"/>
                    <a:pt x="188179" y="282988"/>
                    <a:pt x="200890" y="275663"/>
                  </a:cubicBezTo>
                  <a:cubicBezTo>
                    <a:pt x="213601" y="268323"/>
                    <a:pt x="223367" y="258190"/>
                    <a:pt x="230213" y="245234"/>
                  </a:cubicBezTo>
                  <a:cubicBezTo>
                    <a:pt x="237057" y="232293"/>
                    <a:pt x="240488" y="217260"/>
                    <a:pt x="240488" y="200154"/>
                  </a:cubicBezTo>
                  <a:lnTo>
                    <a:pt x="240488" y="0"/>
                  </a:lnTo>
                  <a:lnTo>
                    <a:pt x="321864" y="0"/>
                  </a:lnTo>
                  <a:lnTo>
                    <a:pt x="321864" y="273467"/>
                  </a:lnTo>
                  <a:lnTo>
                    <a:pt x="321864" y="313784"/>
                  </a:lnTo>
                  <a:lnTo>
                    <a:pt x="321864" y="353367"/>
                  </a:lnTo>
                  <a:lnTo>
                    <a:pt x="242683" y="353367"/>
                  </a:lnTo>
                  <a:lnTo>
                    <a:pt x="242683" y="277124"/>
                  </a:lnTo>
                  <a:lnTo>
                    <a:pt x="250009" y="277124"/>
                  </a:lnTo>
                  <a:cubicBezTo>
                    <a:pt x="241211" y="304983"/>
                    <a:pt x="225819" y="326243"/>
                    <a:pt x="203824" y="340912"/>
                  </a:cubicBezTo>
                  <a:cubicBezTo>
                    <a:pt x="181828" y="355578"/>
                    <a:pt x="157382" y="362907"/>
                    <a:pt x="130510" y="362907"/>
                  </a:cubicBezTo>
                  <a:cubicBezTo>
                    <a:pt x="106064" y="362907"/>
                    <a:pt x="83955" y="357280"/>
                    <a:pt x="64156" y="346042"/>
                  </a:cubicBezTo>
                  <a:close/>
                </a:path>
              </a:pathLst>
            </a:custGeom>
            <a:solidFill>
              <a:srgbClr val="FFFFFF"/>
            </a:solidFill>
            <a:ln w="360" cap="flat">
              <a:noFill/>
              <a:prstDash val="solid"/>
              <a:miter/>
            </a:ln>
          </p:spPr>
          <p:txBody>
            <a:bodyPr rtlCol="0" anchor="ctr"/>
            <a:lstStyle/>
            <a:p>
              <a:endParaRPr lang="fi-FI" sz="900"/>
            </a:p>
          </p:txBody>
        </p:sp>
        <p:sp>
          <p:nvSpPr>
            <p:cNvPr id="19" name="Vapaamuotoinen: Muoto 18">
              <a:extLst>
                <a:ext uri="{FF2B5EF4-FFF2-40B4-BE49-F238E27FC236}">
                  <a16:creationId xmlns:a16="http://schemas.microsoft.com/office/drawing/2014/main" id="{5A7C3E4D-BBCE-8343-E19F-B213210F40BC}"/>
                </a:ext>
                <a:ext uri="{C183D7F6-B498-43B3-948B-1728B52AA6E4}">
                  <adec:decorative xmlns:adec="http://schemas.microsoft.com/office/drawing/2017/decorative" val="1"/>
                </a:ext>
              </a:extLst>
            </p:cNvPr>
            <p:cNvSpPr/>
            <p:nvPr/>
          </p:nvSpPr>
          <p:spPr>
            <a:xfrm>
              <a:off x="19042556" y="1149124"/>
              <a:ext cx="82114" cy="353216"/>
            </a:xfrm>
            <a:custGeom>
              <a:avLst/>
              <a:gdLst>
                <a:gd name="connsiteX0" fmla="*/ 0 w 82114"/>
                <a:gd name="connsiteY0" fmla="*/ 353216 h 353216"/>
                <a:gd name="connsiteX1" fmla="*/ 82114 w 82114"/>
                <a:gd name="connsiteY1" fmla="*/ 353216 h 353216"/>
                <a:gd name="connsiteX2" fmla="*/ 82114 w 82114"/>
                <a:gd name="connsiteY2" fmla="*/ 0 h 353216"/>
                <a:gd name="connsiteX3" fmla="*/ 0 w 82114"/>
                <a:gd name="connsiteY3" fmla="*/ 0 h 353216"/>
              </a:gdLst>
              <a:ahLst/>
              <a:cxnLst>
                <a:cxn ang="0">
                  <a:pos x="connsiteX0" y="connsiteY0"/>
                </a:cxn>
                <a:cxn ang="0">
                  <a:pos x="connsiteX1" y="connsiteY1"/>
                </a:cxn>
                <a:cxn ang="0">
                  <a:pos x="connsiteX2" y="connsiteY2"/>
                </a:cxn>
                <a:cxn ang="0">
                  <a:pos x="connsiteX3" y="connsiteY3"/>
                </a:cxn>
              </a:cxnLst>
              <a:rect l="l" t="t" r="r" b="b"/>
              <a:pathLst>
                <a:path w="82114" h="353216">
                  <a:moveTo>
                    <a:pt x="0" y="353216"/>
                  </a:moveTo>
                  <a:lnTo>
                    <a:pt x="82114" y="353216"/>
                  </a:lnTo>
                  <a:lnTo>
                    <a:pt x="82114" y="0"/>
                  </a:lnTo>
                  <a:lnTo>
                    <a:pt x="0" y="0"/>
                  </a:lnTo>
                  <a:close/>
                </a:path>
              </a:pathLst>
            </a:custGeom>
            <a:solidFill>
              <a:srgbClr val="FFFFFF"/>
            </a:solidFill>
            <a:ln w="360" cap="flat">
              <a:noFill/>
              <a:prstDash val="solid"/>
              <a:miter/>
            </a:ln>
          </p:spPr>
          <p:txBody>
            <a:bodyPr rtlCol="0" anchor="ctr"/>
            <a:lstStyle/>
            <a:p>
              <a:endParaRPr lang="fi-FI" sz="900"/>
            </a:p>
          </p:txBody>
        </p:sp>
        <p:sp>
          <p:nvSpPr>
            <p:cNvPr id="20" name="Vapaamuotoinen: Muoto 19">
              <a:extLst>
                <a:ext uri="{FF2B5EF4-FFF2-40B4-BE49-F238E27FC236}">
                  <a16:creationId xmlns:a16="http://schemas.microsoft.com/office/drawing/2014/main" id="{26E5C0B1-E413-F7A1-294C-6B7C41A6AC80}"/>
                </a:ext>
                <a:ext uri="{C183D7F6-B498-43B3-948B-1728B52AA6E4}">
                  <adec:decorative xmlns:adec="http://schemas.microsoft.com/office/drawing/2017/decorative" val="1"/>
                </a:ext>
              </a:extLst>
            </p:cNvPr>
            <p:cNvSpPr/>
            <p:nvPr/>
          </p:nvSpPr>
          <p:spPr>
            <a:xfrm>
              <a:off x="19029366" y="999402"/>
              <a:ext cx="109237" cy="103370"/>
            </a:xfrm>
            <a:custGeom>
              <a:avLst/>
              <a:gdLst>
                <a:gd name="connsiteX0" fmla="*/ 54251 w 109237"/>
                <a:gd name="connsiteY0" fmla="*/ 103371 h 103370"/>
                <a:gd name="connsiteX1" fmla="*/ 93112 w 109237"/>
                <a:gd name="connsiteY1" fmla="*/ 87982 h 103370"/>
                <a:gd name="connsiteX2" fmla="*/ 109238 w 109237"/>
                <a:gd name="connsiteY2" fmla="*/ 52780 h 103370"/>
                <a:gd name="connsiteX3" fmla="*/ 92745 w 109237"/>
                <a:gd name="connsiteY3" fmla="*/ 15760 h 103370"/>
                <a:gd name="connsiteX4" fmla="*/ 54251 w 109237"/>
                <a:gd name="connsiteY4" fmla="*/ 0 h 103370"/>
                <a:gd name="connsiteX5" fmla="*/ 16130 w 109237"/>
                <a:gd name="connsiteY5" fmla="*/ 15760 h 103370"/>
                <a:gd name="connsiteX6" fmla="*/ 0 w 109237"/>
                <a:gd name="connsiteY6" fmla="*/ 52780 h 103370"/>
                <a:gd name="connsiteX7" fmla="*/ 16130 w 109237"/>
                <a:gd name="connsiteY7" fmla="*/ 87982 h 103370"/>
                <a:gd name="connsiteX8" fmla="*/ 54251 w 109237"/>
                <a:gd name="connsiteY8" fmla="*/ 103371 h 10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37" h="103370">
                  <a:moveTo>
                    <a:pt x="54251" y="103371"/>
                  </a:moveTo>
                  <a:cubicBezTo>
                    <a:pt x="69389" y="103371"/>
                    <a:pt x="82355" y="98241"/>
                    <a:pt x="93112" y="87982"/>
                  </a:cubicBezTo>
                  <a:cubicBezTo>
                    <a:pt x="103857" y="77708"/>
                    <a:pt x="109238" y="65987"/>
                    <a:pt x="109238" y="52780"/>
                  </a:cubicBezTo>
                  <a:cubicBezTo>
                    <a:pt x="109238" y="38618"/>
                    <a:pt x="103741" y="26275"/>
                    <a:pt x="92745" y="15760"/>
                  </a:cubicBezTo>
                  <a:cubicBezTo>
                    <a:pt x="81747" y="5259"/>
                    <a:pt x="68906" y="0"/>
                    <a:pt x="54251" y="0"/>
                  </a:cubicBezTo>
                  <a:cubicBezTo>
                    <a:pt x="39586" y="0"/>
                    <a:pt x="26872" y="5259"/>
                    <a:pt x="16130" y="15760"/>
                  </a:cubicBezTo>
                  <a:cubicBezTo>
                    <a:pt x="5374" y="26275"/>
                    <a:pt x="0" y="38618"/>
                    <a:pt x="0" y="52780"/>
                  </a:cubicBezTo>
                  <a:cubicBezTo>
                    <a:pt x="0" y="65987"/>
                    <a:pt x="5374" y="77708"/>
                    <a:pt x="16130" y="87982"/>
                  </a:cubicBezTo>
                  <a:cubicBezTo>
                    <a:pt x="26872" y="98241"/>
                    <a:pt x="39586" y="103371"/>
                    <a:pt x="54251" y="103371"/>
                  </a:cubicBezTo>
                  <a:close/>
                </a:path>
              </a:pathLst>
            </a:custGeom>
            <a:solidFill>
              <a:srgbClr val="FFFFFF"/>
            </a:solidFill>
            <a:ln w="360" cap="flat">
              <a:noFill/>
              <a:prstDash val="solid"/>
              <a:miter/>
            </a:ln>
          </p:spPr>
          <p:txBody>
            <a:bodyPr rtlCol="0" anchor="ctr"/>
            <a:lstStyle/>
            <a:p>
              <a:endParaRPr lang="fi-FI" sz="900"/>
            </a:p>
          </p:txBody>
        </p:sp>
        <p:sp>
          <p:nvSpPr>
            <p:cNvPr id="21" name="Vapaamuotoinen: Muoto 20">
              <a:extLst>
                <a:ext uri="{FF2B5EF4-FFF2-40B4-BE49-F238E27FC236}">
                  <a16:creationId xmlns:a16="http://schemas.microsoft.com/office/drawing/2014/main" id="{9FE60041-08F6-CDE3-0ABC-8E32B0CA25CA}"/>
                </a:ext>
                <a:ext uri="{C183D7F6-B498-43B3-948B-1728B52AA6E4}">
                  <adec:decorative xmlns:adec="http://schemas.microsoft.com/office/drawing/2017/decorative" val="1"/>
                </a:ext>
              </a:extLst>
            </p:cNvPr>
            <p:cNvSpPr/>
            <p:nvPr/>
          </p:nvSpPr>
          <p:spPr>
            <a:xfrm>
              <a:off x="19756400" y="1138371"/>
              <a:ext cx="284612" cy="375376"/>
            </a:xfrm>
            <a:custGeom>
              <a:avLst/>
              <a:gdLst>
                <a:gd name="connsiteX0" fmla="*/ 255645 w 284612"/>
                <a:gd name="connsiteY0" fmla="*/ 185118 h 375376"/>
                <a:gd name="connsiteX1" fmla="*/ 179768 w 284612"/>
                <a:gd name="connsiteY1" fmla="*/ 148821 h 375376"/>
                <a:gd name="connsiteX2" fmla="*/ 146777 w 284612"/>
                <a:gd name="connsiteY2" fmla="*/ 141496 h 375376"/>
                <a:gd name="connsiteX3" fmla="*/ 107918 w 284612"/>
                <a:gd name="connsiteY3" fmla="*/ 127565 h 375376"/>
                <a:gd name="connsiteX4" fmla="*/ 94721 w 284612"/>
                <a:gd name="connsiteY4" fmla="*/ 103371 h 375376"/>
                <a:gd name="connsiteX5" fmla="*/ 108285 w 284612"/>
                <a:gd name="connsiteY5" fmla="*/ 77708 h 375376"/>
                <a:gd name="connsiteX6" fmla="*/ 143844 w 284612"/>
                <a:gd name="connsiteY6" fmla="*/ 67445 h 375376"/>
                <a:gd name="connsiteX7" fmla="*/ 186728 w 284612"/>
                <a:gd name="connsiteY7" fmla="*/ 80642 h 375376"/>
                <a:gd name="connsiteX8" fmla="*/ 208747 w 284612"/>
                <a:gd name="connsiteY8" fmla="*/ 112287 h 375376"/>
                <a:gd name="connsiteX9" fmla="*/ 279141 w 284612"/>
                <a:gd name="connsiteY9" fmla="*/ 85008 h 375376"/>
                <a:gd name="connsiteX10" fmla="*/ 235479 w 284612"/>
                <a:gd name="connsiteY10" fmla="*/ 25652 h 375376"/>
                <a:gd name="connsiteX11" fmla="*/ 146777 w 284612"/>
                <a:gd name="connsiteY11" fmla="*/ 0 h 375376"/>
                <a:gd name="connsiteX12" fmla="*/ 79699 w 284612"/>
                <a:gd name="connsiteY12" fmla="*/ 15022 h 375376"/>
                <a:gd name="connsiteX13" fmla="*/ 33132 w 284612"/>
                <a:gd name="connsiteY13" fmla="*/ 55343 h 375376"/>
                <a:gd name="connsiteX14" fmla="*/ 16278 w 284612"/>
                <a:gd name="connsiteY14" fmla="*/ 110700 h 375376"/>
                <a:gd name="connsiteX15" fmla="*/ 42300 w 284612"/>
                <a:gd name="connsiteY15" fmla="*/ 175946 h 375376"/>
                <a:gd name="connsiteX16" fmla="*/ 121848 w 284612"/>
                <a:gd name="connsiteY16" fmla="*/ 213347 h 375376"/>
                <a:gd name="connsiteX17" fmla="*/ 156302 w 284612"/>
                <a:gd name="connsiteY17" fmla="*/ 221411 h 375376"/>
                <a:gd name="connsiteX18" fmla="*/ 192962 w 284612"/>
                <a:gd name="connsiteY18" fmla="*/ 236065 h 375376"/>
                <a:gd name="connsiteX19" fmla="*/ 205435 w 284612"/>
                <a:gd name="connsiteY19" fmla="*/ 262466 h 375376"/>
                <a:gd name="connsiteX20" fmla="*/ 190766 w 284612"/>
                <a:gd name="connsiteY20" fmla="*/ 293251 h 375376"/>
                <a:gd name="connsiteX21" fmla="*/ 150434 w 284612"/>
                <a:gd name="connsiteY21" fmla="*/ 304983 h 375376"/>
                <a:gd name="connsiteX22" fmla="*/ 96182 w 284612"/>
                <a:gd name="connsiteY22" fmla="*/ 286660 h 375376"/>
                <a:gd name="connsiteX23" fmla="*/ 71243 w 284612"/>
                <a:gd name="connsiteY23" fmla="*/ 247509 h 375376"/>
                <a:gd name="connsiteX24" fmla="*/ 0 w 284612"/>
                <a:gd name="connsiteY24" fmla="*/ 272463 h 375376"/>
                <a:gd name="connsiteX25" fmla="*/ 48902 w 284612"/>
                <a:gd name="connsiteY25" fmla="*/ 346042 h 375376"/>
                <a:gd name="connsiteX26" fmla="*/ 148973 w 284612"/>
                <a:gd name="connsiteY26" fmla="*/ 375376 h 375376"/>
                <a:gd name="connsiteX27" fmla="*/ 219366 w 284612"/>
                <a:gd name="connsiteY27" fmla="*/ 359602 h 375376"/>
                <a:gd name="connsiteX28" fmla="*/ 267381 w 284612"/>
                <a:gd name="connsiteY28" fmla="*/ 316718 h 375376"/>
                <a:gd name="connsiteX29" fmla="*/ 284612 w 284612"/>
                <a:gd name="connsiteY29" fmla="*/ 256598 h 375376"/>
                <a:gd name="connsiteX30" fmla="*/ 255645 w 284612"/>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2" h="375376">
                  <a:moveTo>
                    <a:pt x="255645" y="185118"/>
                  </a:moveTo>
                  <a:cubicBezTo>
                    <a:pt x="236333" y="168253"/>
                    <a:pt x="211047" y="156151"/>
                    <a:pt x="179768" y="148821"/>
                  </a:cubicBezTo>
                  <a:lnTo>
                    <a:pt x="146777" y="141496"/>
                  </a:lnTo>
                  <a:cubicBezTo>
                    <a:pt x="129657" y="137583"/>
                    <a:pt x="116719" y="132946"/>
                    <a:pt x="107918" y="127565"/>
                  </a:cubicBezTo>
                  <a:cubicBezTo>
                    <a:pt x="99116" y="122190"/>
                    <a:pt x="94721" y="114127"/>
                    <a:pt x="94721" y="103371"/>
                  </a:cubicBezTo>
                  <a:cubicBezTo>
                    <a:pt x="94721" y="93112"/>
                    <a:pt x="99232" y="84566"/>
                    <a:pt x="108285" y="77708"/>
                  </a:cubicBezTo>
                  <a:cubicBezTo>
                    <a:pt x="117328" y="70876"/>
                    <a:pt x="129189" y="67445"/>
                    <a:pt x="143844" y="67445"/>
                  </a:cubicBezTo>
                  <a:cubicBezTo>
                    <a:pt x="160453" y="67445"/>
                    <a:pt x="174751" y="71840"/>
                    <a:pt x="186728" y="80642"/>
                  </a:cubicBezTo>
                  <a:cubicBezTo>
                    <a:pt x="197091" y="88259"/>
                    <a:pt x="204417" y="98814"/>
                    <a:pt x="208747" y="112287"/>
                  </a:cubicBezTo>
                  <a:lnTo>
                    <a:pt x="279141" y="85008"/>
                  </a:lnTo>
                  <a:cubicBezTo>
                    <a:pt x="271646" y="61275"/>
                    <a:pt x="257157" y="41462"/>
                    <a:pt x="235479" y="25652"/>
                  </a:cubicBezTo>
                  <a:cubicBezTo>
                    <a:pt x="212023" y="8560"/>
                    <a:pt x="182447" y="0"/>
                    <a:pt x="146777" y="0"/>
                  </a:cubicBezTo>
                  <a:cubicBezTo>
                    <a:pt x="121848" y="0"/>
                    <a:pt x="99483" y="5018"/>
                    <a:pt x="79699" y="15022"/>
                  </a:cubicBezTo>
                  <a:cubicBezTo>
                    <a:pt x="59900" y="25054"/>
                    <a:pt x="44381" y="38492"/>
                    <a:pt x="33132" y="55343"/>
                  </a:cubicBezTo>
                  <a:cubicBezTo>
                    <a:pt x="21894" y="72208"/>
                    <a:pt x="16278" y="90671"/>
                    <a:pt x="16278" y="110700"/>
                  </a:cubicBezTo>
                  <a:cubicBezTo>
                    <a:pt x="16278" y="137583"/>
                    <a:pt x="24954" y="159336"/>
                    <a:pt x="42300" y="175946"/>
                  </a:cubicBezTo>
                  <a:cubicBezTo>
                    <a:pt x="59648" y="192569"/>
                    <a:pt x="86164" y="205043"/>
                    <a:pt x="121848" y="213347"/>
                  </a:cubicBezTo>
                  <a:lnTo>
                    <a:pt x="156302" y="221411"/>
                  </a:lnTo>
                  <a:cubicBezTo>
                    <a:pt x="172439" y="225320"/>
                    <a:pt x="184646" y="230212"/>
                    <a:pt x="192962" y="236065"/>
                  </a:cubicBezTo>
                  <a:cubicBezTo>
                    <a:pt x="201267" y="241933"/>
                    <a:pt x="205435" y="250734"/>
                    <a:pt x="205435" y="262466"/>
                  </a:cubicBezTo>
                  <a:cubicBezTo>
                    <a:pt x="205435" y="275180"/>
                    <a:pt x="200533" y="285440"/>
                    <a:pt x="190766" y="293251"/>
                  </a:cubicBezTo>
                  <a:cubicBezTo>
                    <a:pt x="180975" y="301074"/>
                    <a:pt x="167552" y="304983"/>
                    <a:pt x="150434" y="304983"/>
                  </a:cubicBezTo>
                  <a:cubicBezTo>
                    <a:pt x="128921" y="304983"/>
                    <a:pt x="110851" y="298888"/>
                    <a:pt x="96182" y="286660"/>
                  </a:cubicBezTo>
                  <a:cubicBezTo>
                    <a:pt x="83421" y="276030"/>
                    <a:pt x="75102" y="262974"/>
                    <a:pt x="71243" y="247509"/>
                  </a:cubicBezTo>
                  <a:lnTo>
                    <a:pt x="0" y="272463"/>
                  </a:lnTo>
                  <a:cubicBezTo>
                    <a:pt x="7110" y="303039"/>
                    <a:pt x="23341" y="327625"/>
                    <a:pt x="48902" y="346042"/>
                  </a:cubicBezTo>
                  <a:cubicBezTo>
                    <a:pt x="76030" y="365585"/>
                    <a:pt x="109390" y="375376"/>
                    <a:pt x="148973" y="375376"/>
                  </a:cubicBezTo>
                  <a:cubicBezTo>
                    <a:pt x="175363" y="375376"/>
                    <a:pt x="198830" y="370106"/>
                    <a:pt x="219366" y="359602"/>
                  </a:cubicBezTo>
                  <a:cubicBezTo>
                    <a:pt x="239885" y="349102"/>
                    <a:pt x="255887" y="334800"/>
                    <a:pt x="267381" y="316718"/>
                  </a:cubicBezTo>
                  <a:cubicBezTo>
                    <a:pt x="278861" y="298647"/>
                    <a:pt x="284612" y="278597"/>
                    <a:pt x="284612" y="256598"/>
                  </a:cubicBezTo>
                  <a:cubicBezTo>
                    <a:pt x="284612" y="225806"/>
                    <a:pt x="274950" y="201979"/>
                    <a:pt x="255645" y="185118"/>
                  </a:cubicBezTo>
                  <a:close/>
                </a:path>
              </a:pathLst>
            </a:custGeom>
            <a:solidFill>
              <a:srgbClr val="FFFFFF"/>
            </a:solidFill>
            <a:ln w="360" cap="flat">
              <a:noFill/>
              <a:prstDash val="solid"/>
              <a:miter/>
            </a:ln>
          </p:spPr>
          <p:txBody>
            <a:bodyPr rtlCol="0" anchor="ctr"/>
            <a:lstStyle/>
            <a:p>
              <a:endParaRPr lang="fi-FI" sz="900"/>
            </a:p>
          </p:txBody>
        </p:sp>
        <p:sp>
          <p:nvSpPr>
            <p:cNvPr id="22" name="Vapaamuotoinen: Muoto 21">
              <a:extLst>
                <a:ext uri="{FF2B5EF4-FFF2-40B4-BE49-F238E27FC236}">
                  <a16:creationId xmlns:a16="http://schemas.microsoft.com/office/drawing/2014/main" id="{65047076-472B-C998-7994-CED08C065706}"/>
                </a:ext>
                <a:ext uri="{C183D7F6-B498-43B3-948B-1728B52AA6E4}">
                  <adec:decorative xmlns:adec="http://schemas.microsoft.com/office/drawing/2017/decorative" val="1"/>
                </a:ext>
              </a:extLst>
            </p:cNvPr>
            <p:cNvSpPr/>
            <p:nvPr/>
          </p:nvSpPr>
          <p:spPr>
            <a:xfrm>
              <a:off x="21399694" y="1138371"/>
              <a:ext cx="284612" cy="375376"/>
            </a:xfrm>
            <a:custGeom>
              <a:avLst/>
              <a:gdLst>
                <a:gd name="connsiteX0" fmla="*/ 255645 w 284612"/>
                <a:gd name="connsiteY0" fmla="*/ 185118 h 375376"/>
                <a:gd name="connsiteX1" fmla="*/ 179768 w 284612"/>
                <a:gd name="connsiteY1" fmla="*/ 148821 h 375376"/>
                <a:gd name="connsiteX2" fmla="*/ 146777 w 284612"/>
                <a:gd name="connsiteY2" fmla="*/ 141496 h 375376"/>
                <a:gd name="connsiteX3" fmla="*/ 107918 w 284612"/>
                <a:gd name="connsiteY3" fmla="*/ 127565 h 375376"/>
                <a:gd name="connsiteX4" fmla="*/ 94721 w 284612"/>
                <a:gd name="connsiteY4" fmla="*/ 103371 h 375376"/>
                <a:gd name="connsiteX5" fmla="*/ 108285 w 284612"/>
                <a:gd name="connsiteY5" fmla="*/ 77708 h 375376"/>
                <a:gd name="connsiteX6" fmla="*/ 143844 w 284612"/>
                <a:gd name="connsiteY6" fmla="*/ 67445 h 375376"/>
                <a:gd name="connsiteX7" fmla="*/ 186728 w 284612"/>
                <a:gd name="connsiteY7" fmla="*/ 80642 h 375376"/>
                <a:gd name="connsiteX8" fmla="*/ 208747 w 284612"/>
                <a:gd name="connsiteY8" fmla="*/ 112287 h 375376"/>
                <a:gd name="connsiteX9" fmla="*/ 279141 w 284612"/>
                <a:gd name="connsiteY9" fmla="*/ 85008 h 375376"/>
                <a:gd name="connsiteX10" fmla="*/ 235479 w 284612"/>
                <a:gd name="connsiteY10" fmla="*/ 25652 h 375376"/>
                <a:gd name="connsiteX11" fmla="*/ 146777 w 284612"/>
                <a:gd name="connsiteY11" fmla="*/ 0 h 375376"/>
                <a:gd name="connsiteX12" fmla="*/ 79699 w 284612"/>
                <a:gd name="connsiteY12" fmla="*/ 15022 h 375376"/>
                <a:gd name="connsiteX13" fmla="*/ 33132 w 284612"/>
                <a:gd name="connsiteY13" fmla="*/ 55343 h 375376"/>
                <a:gd name="connsiteX14" fmla="*/ 16278 w 284612"/>
                <a:gd name="connsiteY14" fmla="*/ 110700 h 375376"/>
                <a:gd name="connsiteX15" fmla="*/ 42300 w 284612"/>
                <a:gd name="connsiteY15" fmla="*/ 175946 h 375376"/>
                <a:gd name="connsiteX16" fmla="*/ 121848 w 284612"/>
                <a:gd name="connsiteY16" fmla="*/ 213347 h 375376"/>
                <a:gd name="connsiteX17" fmla="*/ 156302 w 284612"/>
                <a:gd name="connsiteY17" fmla="*/ 221411 h 375376"/>
                <a:gd name="connsiteX18" fmla="*/ 192962 w 284612"/>
                <a:gd name="connsiteY18" fmla="*/ 236065 h 375376"/>
                <a:gd name="connsiteX19" fmla="*/ 205435 w 284612"/>
                <a:gd name="connsiteY19" fmla="*/ 262466 h 375376"/>
                <a:gd name="connsiteX20" fmla="*/ 190766 w 284612"/>
                <a:gd name="connsiteY20" fmla="*/ 293251 h 375376"/>
                <a:gd name="connsiteX21" fmla="*/ 150434 w 284612"/>
                <a:gd name="connsiteY21" fmla="*/ 304983 h 375376"/>
                <a:gd name="connsiteX22" fmla="*/ 96182 w 284612"/>
                <a:gd name="connsiteY22" fmla="*/ 286660 h 375376"/>
                <a:gd name="connsiteX23" fmla="*/ 71228 w 284612"/>
                <a:gd name="connsiteY23" fmla="*/ 247509 h 375376"/>
                <a:gd name="connsiteX24" fmla="*/ 0 w 284612"/>
                <a:gd name="connsiteY24" fmla="*/ 272463 h 375376"/>
                <a:gd name="connsiteX25" fmla="*/ 48902 w 284612"/>
                <a:gd name="connsiteY25" fmla="*/ 346042 h 375376"/>
                <a:gd name="connsiteX26" fmla="*/ 148973 w 284612"/>
                <a:gd name="connsiteY26" fmla="*/ 375376 h 375376"/>
                <a:gd name="connsiteX27" fmla="*/ 219352 w 284612"/>
                <a:gd name="connsiteY27" fmla="*/ 359602 h 375376"/>
                <a:gd name="connsiteX28" fmla="*/ 267381 w 284612"/>
                <a:gd name="connsiteY28" fmla="*/ 316718 h 375376"/>
                <a:gd name="connsiteX29" fmla="*/ 284612 w 284612"/>
                <a:gd name="connsiteY29" fmla="*/ 256598 h 375376"/>
                <a:gd name="connsiteX30" fmla="*/ 255645 w 284612"/>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2" h="375376">
                  <a:moveTo>
                    <a:pt x="255645" y="185118"/>
                  </a:moveTo>
                  <a:cubicBezTo>
                    <a:pt x="236333" y="168253"/>
                    <a:pt x="211033" y="156151"/>
                    <a:pt x="179768" y="148821"/>
                  </a:cubicBezTo>
                  <a:lnTo>
                    <a:pt x="146777" y="141496"/>
                  </a:lnTo>
                  <a:cubicBezTo>
                    <a:pt x="129657" y="137583"/>
                    <a:pt x="116715" y="132946"/>
                    <a:pt x="107918" y="127565"/>
                  </a:cubicBezTo>
                  <a:cubicBezTo>
                    <a:pt x="99116" y="122190"/>
                    <a:pt x="94721" y="114127"/>
                    <a:pt x="94721" y="103371"/>
                  </a:cubicBezTo>
                  <a:cubicBezTo>
                    <a:pt x="94721" y="93112"/>
                    <a:pt x="99230" y="84566"/>
                    <a:pt x="108285" y="77708"/>
                  </a:cubicBezTo>
                  <a:cubicBezTo>
                    <a:pt x="117328" y="70876"/>
                    <a:pt x="129175" y="67445"/>
                    <a:pt x="143844" y="67445"/>
                  </a:cubicBezTo>
                  <a:cubicBezTo>
                    <a:pt x="160452" y="67445"/>
                    <a:pt x="174751" y="71840"/>
                    <a:pt x="186728" y="80642"/>
                  </a:cubicBezTo>
                  <a:cubicBezTo>
                    <a:pt x="197091" y="88259"/>
                    <a:pt x="204417" y="98814"/>
                    <a:pt x="208747" y="112287"/>
                  </a:cubicBezTo>
                  <a:lnTo>
                    <a:pt x="279141" y="85008"/>
                  </a:lnTo>
                  <a:cubicBezTo>
                    <a:pt x="271636" y="61275"/>
                    <a:pt x="257157" y="41462"/>
                    <a:pt x="235479" y="25652"/>
                  </a:cubicBezTo>
                  <a:cubicBezTo>
                    <a:pt x="212023" y="8560"/>
                    <a:pt x="182447" y="0"/>
                    <a:pt x="146777" y="0"/>
                  </a:cubicBezTo>
                  <a:cubicBezTo>
                    <a:pt x="121848" y="0"/>
                    <a:pt x="99483" y="5018"/>
                    <a:pt x="79699" y="15022"/>
                  </a:cubicBezTo>
                  <a:cubicBezTo>
                    <a:pt x="59900" y="25054"/>
                    <a:pt x="44370" y="38492"/>
                    <a:pt x="33132" y="55343"/>
                  </a:cubicBezTo>
                  <a:cubicBezTo>
                    <a:pt x="21893" y="72208"/>
                    <a:pt x="16278" y="90671"/>
                    <a:pt x="16278" y="110700"/>
                  </a:cubicBezTo>
                  <a:cubicBezTo>
                    <a:pt x="16278" y="137583"/>
                    <a:pt x="24952" y="159336"/>
                    <a:pt x="42300" y="175946"/>
                  </a:cubicBezTo>
                  <a:cubicBezTo>
                    <a:pt x="59648" y="192569"/>
                    <a:pt x="86164" y="205043"/>
                    <a:pt x="121848" y="213347"/>
                  </a:cubicBezTo>
                  <a:lnTo>
                    <a:pt x="156302" y="221411"/>
                  </a:lnTo>
                  <a:cubicBezTo>
                    <a:pt x="172439" y="225320"/>
                    <a:pt x="184646" y="230212"/>
                    <a:pt x="192962" y="236065"/>
                  </a:cubicBezTo>
                  <a:cubicBezTo>
                    <a:pt x="201267" y="241933"/>
                    <a:pt x="205435" y="250734"/>
                    <a:pt x="205435" y="262466"/>
                  </a:cubicBezTo>
                  <a:cubicBezTo>
                    <a:pt x="205435" y="275180"/>
                    <a:pt x="200532" y="285440"/>
                    <a:pt x="190766" y="293251"/>
                  </a:cubicBezTo>
                  <a:cubicBezTo>
                    <a:pt x="180975" y="301074"/>
                    <a:pt x="167540" y="304983"/>
                    <a:pt x="150434" y="304983"/>
                  </a:cubicBezTo>
                  <a:cubicBezTo>
                    <a:pt x="128921" y="304983"/>
                    <a:pt x="110851" y="298888"/>
                    <a:pt x="96182" y="286660"/>
                  </a:cubicBezTo>
                  <a:cubicBezTo>
                    <a:pt x="83421" y="276030"/>
                    <a:pt x="75102" y="262974"/>
                    <a:pt x="71228" y="247509"/>
                  </a:cubicBezTo>
                  <a:lnTo>
                    <a:pt x="0" y="272463"/>
                  </a:lnTo>
                  <a:cubicBezTo>
                    <a:pt x="7110" y="303039"/>
                    <a:pt x="23341" y="327625"/>
                    <a:pt x="48902" y="346042"/>
                  </a:cubicBezTo>
                  <a:cubicBezTo>
                    <a:pt x="76027" y="365585"/>
                    <a:pt x="109390" y="375376"/>
                    <a:pt x="148973" y="375376"/>
                  </a:cubicBezTo>
                  <a:cubicBezTo>
                    <a:pt x="175363" y="375376"/>
                    <a:pt x="198830" y="370106"/>
                    <a:pt x="219352" y="359602"/>
                  </a:cubicBezTo>
                  <a:cubicBezTo>
                    <a:pt x="239885" y="349102"/>
                    <a:pt x="255887" y="334800"/>
                    <a:pt x="267381" y="316718"/>
                  </a:cubicBezTo>
                  <a:cubicBezTo>
                    <a:pt x="278859" y="298647"/>
                    <a:pt x="284612" y="278597"/>
                    <a:pt x="284612" y="256598"/>
                  </a:cubicBezTo>
                  <a:cubicBezTo>
                    <a:pt x="284612" y="225806"/>
                    <a:pt x="274950" y="201979"/>
                    <a:pt x="255645" y="185118"/>
                  </a:cubicBezTo>
                  <a:close/>
                </a:path>
              </a:pathLst>
            </a:custGeom>
            <a:solidFill>
              <a:srgbClr val="FFFFFF"/>
            </a:solidFill>
            <a:ln w="360" cap="flat">
              <a:noFill/>
              <a:prstDash val="solid"/>
              <a:miter/>
            </a:ln>
          </p:spPr>
          <p:txBody>
            <a:bodyPr rtlCol="0" anchor="ctr"/>
            <a:lstStyle/>
            <a:p>
              <a:endParaRPr lang="fi-FI" sz="900"/>
            </a:p>
          </p:txBody>
        </p:sp>
        <p:sp>
          <p:nvSpPr>
            <p:cNvPr id="23" name="Vapaamuotoinen: Muoto 22">
              <a:extLst>
                <a:ext uri="{FF2B5EF4-FFF2-40B4-BE49-F238E27FC236}">
                  <a16:creationId xmlns:a16="http://schemas.microsoft.com/office/drawing/2014/main" id="{D81D10B9-38F0-37DC-A4F2-78A8D45CB931}"/>
                </a:ext>
                <a:ext uri="{C183D7F6-B498-43B3-948B-1728B52AA6E4}">
                  <adec:decorative xmlns:adec="http://schemas.microsoft.com/office/drawing/2017/decorative" val="1"/>
                </a:ext>
              </a:extLst>
            </p:cNvPr>
            <p:cNvSpPr/>
            <p:nvPr/>
          </p:nvSpPr>
          <p:spPr>
            <a:xfrm>
              <a:off x="21014397" y="1138699"/>
              <a:ext cx="353176" cy="374638"/>
            </a:xfrm>
            <a:custGeom>
              <a:avLst/>
              <a:gdLst>
                <a:gd name="connsiteX0" fmla="*/ 317926 w 353176"/>
                <a:gd name="connsiteY0" fmla="*/ 264626 h 374638"/>
                <a:gd name="connsiteX1" fmla="*/ 312314 w 353176"/>
                <a:gd name="connsiteY1" fmla="*/ 262099 h 374638"/>
                <a:gd name="connsiteX2" fmla="*/ 310294 w 353176"/>
                <a:gd name="connsiteY2" fmla="*/ 261073 h 374638"/>
                <a:gd name="connsiteX3" fmla="*/ 278217 w 353176"/>
                <a:gd name="connsiteY3" fmla="*/ 246112 h 374638"/>
                <a:gd name="connsiteX4" fmla="*/ 244868 w 353176"/>
                <a:gd name="connsiteY4" fmla="*/ 285922 h 374638"/>
                <a:gd name="connsiteX5" fmla="*/ 184748 w 353176"/>
                <a:gd name="connsiteY5" fmla="*/ 303525 h 374638"/>
                <a:gd name="connsiteX6" fmla="*/ 128671 w 353176"/>
                <a:gd name="connsiteY6" fmla="*/ 289227 h 374638"/>
                <a:gd name="connsiteX7" fmla="*/ 90163 w 353176"/>
                <a:gd name="connsiteY7" fmla="*/ 248539 h 374638"/>
                <a:gd name="connsiteX8" fmla="*/ 78166 w 353176"/>
                <a:gd name="connsiteY8" fmla="*/ 211875 h 374638"/>
                <a:gd name="connsiteX9" fmla="*/ 351173 w 353176"/>
                <a:gd name="connsiteY9" fmla="*/ 211875 h 374638"/>
                <a:gd name="connsiteX10" fmla="*/ 339081 w 353176"/>
                <a:gd name="connsiteY10" fmla="*/ 104465 h 374638"/>
                <a:gd name="connsiteX11" fmla="*/ 277493 w 353176"/>
                <a:gd name="connsiteY11" fmla="*/ 27862 h 374638"/>
                <a:gd name="connsiteX12" fmla="*/ 178146 w 353176"/>
                <a:gd name="connsiteY12" fmla="*/ 0 h 374638"/>
                <a:gd name="connsiteX13" fmla="*/ 86877 w 353176"/>
                <a:gd name="connsiteY13" fmla="*/ 24932 h 374638"/>
                <a:gd name="connsiteX14" fmla="*/ 23089 w 353176"/>
                <a:gd name="connsiteY14" fmla="*/ 92744 h 374638"/>
                <a:gd name="connsiteX15" fmla="*/ 0 w 353176"/>
                <a:gd name="connsiteY15" fmla="*/ 186947 h 374638"/>
                <a:gd name="connsiteX16" fmla="*/ 23456 w 353176"/>
                <a:gd name="connsiteY16" fmla="*/ 281898 h 374638"/>
                <a:gd name="connsiteX17" fmla="*/ 89074 w 353176"/>
                <a:gd name="connsiteY17" fmla="*/ 349710 h 374638"/>
                <a:gd name="connsiteX18" fmla="*/ 183291 w 353176"/>
                <a:gd name="connsiteY18" fmla="*/ 374638 h 374638"/>
                <a:gd name="connsiteX19" fmla="*/ 283361 w 353176"/>
                <a:gd name="connsiteY19" fmla="*/ 349343 h 374638"/>
                <a:gd name="connsiteX20" fmla="*/ 347059 w 353176"/>
                <a:gd name="connsiteY20" fmla="*/ 278204 h 374638"/>
                <a:gd name="connsiteX21" fmla="*/ 317926 w 353176"/>
                <a:gd name="connsiteY21" fmla="*/ 264626 h 374638"/>
                <a:gd name="connsiteX22" fmla="*/ 88335 w 353176"/>
                <a:gd name="connsiteY22" fmla="*/ 124998 h 374638"/>
                <a:gd name="connsiteX23" fmla="*/ 123537 w 353176"/>
                <a:gd name="connsiteY23" fmla="*/ 83576 h 374638"/>
                <a:gd name="connsiteX24" fmla="*/ 177423 w 353176"/>
                <a:gd name="connsiteY24" fmla="*/ 68921 h 374638"/>
                <a:gd name="connsiteX25" fmla="*/ 230570 w 353176"/>
                <a:gd name="connsiteY25" fmla="*/ 82114 h 374638"/>
                <a:gd name="connsiteX26" fmla="*/ 265034 w 353176"/>
                <a:gd name="connsiteY26" fmla="*/ 119869 h 374638"/>
                <a:gd name="connsiteX27" fmla="*/ 273810 w 353176"/>
                <a:gd name="connsiteY27" fmla="*/ 145168 h 374638"/>
                <a:gd name="connsiteX28" fmla="*/ 81276 w 353176"/>
                <a:gd name="connsiteY28" fmla="*/ 145168 h 374638"/>
                <a:gd name="connsiteX29" fmla="*/ 88335 w 353176"/>
                <a:gd name="connsiteY29" fmla="*/ 124998 h 3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3176" h="374638">
                  <a:moveTo>
                    <a:pt x="317926" y="264626"/>
                  </a:moveTo>
                  <a:cubicBezTo>
                    <a:pt x="316086" y="263852"/>
                    <a:pt x="314218" y="263013"/>
                    <a:pt x="312314" y="262099"/>
                  </a:cubicBezTo>
                  <a:cubicBezTo>
                    <a:pt x="311615" y="261757"/>
                    <a:pt x="310978" y="261415"/>
                    <a:pt x="310294" y="261073"/>
                  </a:cubicBezTo>
                  <a:lnTo>
                    <a:pt x="278217" y="246112"/>
                  </a:lnTo>
                  <a:cubicBezTo>
                    <a:pt x="271117" y="262265"/>
                    <a:pt x="260020" y="275537"/>
                    <a:pt x="244868" y="285922"/>
                  </a:cubicBezTo>
                  <a:cubicBezTo>
                    <a:pt x="227748" y="297657"/>
                    <a:pt x="207722" y="303525"/>
                    <a:pt x="184748" y="303525"/>
                  </a:cubicBezTo>
                  <a:cubicBezTo>
                    <a:pt x="163733" y="303525"/>
                    <a:pt x="145025" y="298763"/>
                    <a:pt x="128671" y="289227"/>
                  </a:cubicBezTo>
                  <a:cubicBezTo>
                    <a:pt x="112274" y="279702"/>
                    <a:pt x="99448" y="266127"/>
                    <a:pt x="90163" y="248539"/>
                  </a:cubicBezTo>
                  <a:cubicBezTo>
                    <a:pt x="84336" y="237477"/>
                    <a:pt x="80337" y="225259"/>
                    <a:pt x="78166" y="211875"/>
                  </a:cubicBezTo>
                  <a:lnTo>
                    <a:pt x="351173" y="211875"/>
                  </a:lnTo>
                  <a:cubicBezTo>
                    <a:pt x="356051" y="172785"/>
                    <a:pt x="352022" y="136989"/>
                    <a:pt x="339081" y="104465"/>
                  </a:cubicBezTo>
                  <a:cubicBezTo>
                    <a:pt x="326119" y="71981"/>
                    <a:pt x="305596" y="46444"/>
                    <a:pt x="277493" y="27862"/>
                  </a:cubicBezTo>
                  <a:cubicBezTo>
                    <a:pt x="249375" y="9298"/>
                    <a:pt x="216268" y="0"/>
                    <a:pt x="178146" y="0"/>
                  </a:cubicBezTo>
                  <a:cubicBezTo>
                    <a:pt x="144430" y="0"/>
                    <a:pt x="114002" y="8319"/>
                    <a:pt x="86877" y="24932"/>
                  </a:cubicBezTo>
                  <a:cubicBezTo>
                    <a:pt x="59738" y="41552"/>
                    <a:pt x="38478" y="64159"/>
                    <a:pt x="23089" y="92744"/>
                  </a:cubicBezTo>
                  <a:cubicBezTo>
                    <a:pt x="7696" y="121341"/>
                    <a:pt x="0" y="152749"/>
                    <a:pt x="0" y="186947"/>
                  </a:cubicBezTo>
                  <a:cubicBezTo>
                    <a:pt x="0" y="221666"/>
                    <a:pt x="7811" y="253301"/>
                    <a:pt x="23456" y="281898"/>
                  </a:cubicBezTo>
                  <a:cubicBezTo>
                    <a:pt x="39090" y="310483"/>
                    <a:pt x="60959" y="333101"/>
                    <a:pt x="89074" y="349710"/>
                  </a:cubicBezTo>
                  <a:cubicBezTo>
                    <a:pt x="117166" y="366323"/>
                    <a:pt x="148570" y="374638"/>
                    <a:pt x="183291" y="374638"/>
                  </a:cubicBezTo>
                  <a:cubicBezTo>
                    <a:pt x="220916" y="374638"/>
                    <a:pt x="254264" y="366208"/>
                    <a:pt x="283361" y="349343"/>
                  </a:cubicBezTo>
                  <a:cubicBezTo>
                    <a:pt x="310827" y="333417"/>
                    <a:pt x="332008" y="309634"/>
                    <a:pt x="347059" y="278204"/>
                  </a:cubicBezTo>
                  <a:lnTo>
                    <a:pt x="317926" y="264626"/>
                  </a:lnTo>
                  <a:close/>
                  <a:moveTo>
                    <a:pt x="88335" y="124998"/>
                  </a:moveTo>
                  <a:cubicBezTo>
                    <a:pt x="96402" y="107169"/>
                    <a:pt x="108134" y="93367"/>
                    <a:pt x="123537" y="83576"/>
                  </a:cubicBezTo>
                  <a:cubicBezTo>
                    <a:pt x="138931" y="73810"/>
                    <a:pt x="156886" y="68921"/>
                    <a:pt x="177423" y="68921"/>
                  </a:cubicBezTo>
                  <a:cubicBezTo>
                    <a:pt x="197945" y="68921"/>
                    <a:pt x="215659" y="73313"/>
                    <a:pt x="230570" y="82114"/>
                  </a:cubicBezTo>
                  <a:cubicBezTo>
                    <a:pt x="245477" y="90916"/>
                    <a:pt x="256956" y="103500"/>
                    <a:pt x="265034" y="119869"/>
                  </a:cubicBezTo>
                  <a:cubicBezTo>
                    <a:pt x="268883" y="127705"/>
                    <a:pt x="271791" y="136150"/>
                    <a:pt x="273810" y="145168"/>
                  </a:cubicBezTo>
                  <a:lnTo>
                    <a:pt x="81276" y="145168"/>
                  </a:lnTo>
                  <a:cubicBezTo>
                    <a:pt x="83130" y="138094"/>
                    <a:pt x="85467" y="131363"/>
                    <a:pt x="88335" y="124998"/>
                  </a:cubicBezTo>
                  <a:close/>
                </a:path>
              </a:pathLst>
            </a:custGeom>
            <a:solidFill>
              <a:srgbClr val="FFFFFF"/>
            </a:solidFill>
            <a:ln w="360" cap="flat">
              <a:noFill/>
              <a:prstDash val="solid"/>
              <a:miter/>
            </a:ln>
          </p:spPr>
          <p:txBody>
            <a:bodyPr rtlCol="0" anchor="ctr"/>
            <a:lstStyle/>
            <a:p>
              <a:endParaRPr lang="fi-FI" sz="900"/>
            </a:p>
          </p:txBody>
        </p:sp>
        <p:sp>
          <p:nvSpPr>
            <p:cNvPr id="24" name="Vapaamuotoinen: Muoto 23">
              <a:extLst>
                <a:ext uri="{FF2B5EF4-FFF2-40B4-BE49-F238E27FC236}">
                  <a16:creationId xmlns:a16="http://schemas.microsoft.com/office/drawing/2014/main" id="{8A39D86B-6F6D-231A-51C1-CB9B4DD5334E}"/>
                </a:ext>
                <a:ext uri="{C183D7F6-B498-43B3-948B-1728B52AA6E4}">
                  <adec:decorative xmlns:adec="http://schemas.microsoft.com/office/drawing/2017/decorative" val="1"/>
                </a:ext>
              </a:extLst>
            </p:cNvPr>
            <p:cNvSpPr/>
            <p:nvPr/>
          </p:nvSpPr>
          <p:spPr>
            <a:xfrm>
              <a:off x="22464394" y="1138371"/>
              <a:ext cx="284616" cy="375376"/>
            </a:xfrm>
            <a:custGeom>
              <a:avLst/>
              <a:gdLst>
                <a:gd name="connsiteX0" fmla="*/ 255649 w 284616"/>
                <a:gd name="connsiteY0" fmla="*/ 185118 h 375376"/>
                <a:gd name="connsiteX1" fmla="*/ 179768 w 284616"/>
                <a:gd name="connsiteY1" fmla="*/ 148821 h 375376"/>
                <a:gd name="connsiteX2" fmla="*/ 146777 w 284616"/>
                <a:gd name="connsiteY2" fmla="*/ 141496 h 375376"/>
                <a:gd name="connsiteX3" fmla="*/ 107918 w 284616"/>
                <a:gd name="connsiteY3" fmla="*/ 127565 h 375376"/>
                <a:gd name="connsiteX4" fmla="*/ 94724 w 284616"/>
                <a:gd name="connsiteY4" fmla="*/ 103371 h 375376"/>
                <a:gd name="connsiteX5" fmla="*/ 108289 w 284616"/>
                <a:gd name="connsiteY5" fmla="*/ 77708 h 375376"/>
                <a:gd name="connsiteX6" fmla="*/ 143844 w 284616"/>
                <a:gd name="connsiteY6" fmla="*/ 67445 h 375376"/>
                <a:gd name="connsiteX7" fmla="*/ 186730 w 284616"/>
                <a:gd name="connsiteY7" fmla="*/ 80642 h 375376"/>
                <a:gd name="connsiteX8" fmla="*/ 208751 w 284616"/>
                <a:gd name="connsiteY8" fmla="*/ 112287 h 375376"/>
                <a:gd name="connsiteX9" fmla="*/ 279141 w 284616"/>
                <a:gd name="connsiteY9" fmla="*/ 85008 h 375376"/>
                <a:gd name="connsiteX10" fmla="*/ 235483 w 284616"/>
                <a:gd name="connsiteY10" fmla="*/ 25652 h 375376"/>
                <a:gd name="connsiteX11" fmla="*/ 146777 w 284616"/>
                <a:gd name="connsiteY11" fmla="*/ 0 h 375376"/>
                <a:gd name="connsiteX12" fmla="*/ 79687 w 284616"/>
                <a:gd name="connsiteY12" fmla="*/ 15022 h 375376"/>
                <a:gd name="connsiteX13" fmla="*/ 33132 w 284616"/>
                <a:gd name="connsiteY13" fmla="*/ 55343 h 375376"/>
                <a:gd name="connsiteX14" fmla="*/ 16281 w 284616"/>
                <a:gd name="connsiteY14" fmla="*/ 110700 h 375376"/>
                <a:gd name="connsiteX15" fmla="*/ 42300 w 284616"/>
                <a:gd name="connsiteY15" fmla="*/ 175946 h 375376"/>
                <a:gd name="connsiteX16" fmla="*/ 121848 w 284616"/>
                <a:gd name="connsiteY16" fmla="*/ 213347 h 375376"/>
                <a:gd name="connsiteX17" fmla="*/ 156302 w 284616"/>
                <a:gd name="connsiteY17" fmla="*/ 221411 h 375376"/>
                <a:gd name="connsiteX18" fmla="*/ 192965 w 284616"/>
                <a:gd name="connsiteY18" fmla="*/ 236065 h 375376"/>
                <a:gd name="connsiteX19" fmla="*/ 205435 w 284616"/>
                <a:gd name="connsiteY19" fmla="*/ 262466 h 375376"/>
                <a:gd name="connsiteX20" fmla="*/ 190770 w 284616"/>
                <a:gd name="connsiteY20" fmla="*/ 293251 h 375376"/>
                <a:gd name="connsiteX21" fmla="*/ 150434 w 284616"/>
                <a:gd name="connsiteY21" fmla="*/ 304983 h 375376"/>
                <a:gd name="connsiteX22" fmla="*/ 96186 w 284616"/>
                <a:gd name="connsiteY22" fmla="*/ 286660 h 375376"/>
                <a:gd name="connsiteX23" fmla="*/ 71232 w 284616"/>
                <a:gd name="connsiteY23" fmla="*/ 247509 h 375376"/>
                <a:gd name="connsiteX24" fmla="*/ 0 w 284616"/>
                <a:gd name="connsiteY24" fmla="*/ 272463 h 375376"/>
                <a:gd name="connsiteX25" fmla="*/ 48906 w 284616"/>
                <a:gd name="connsiteY25" fmla="*/ 346042 h 375376"/>
                <a:gd name="connsiteX26" fmla="*/ 148976 w 284616"/>
                <a:gd name="connsiteY26" fmla="*/ 375376 h 375376"/>
                <a:gd name="connsiteX27" fmla="*/ 219356 w 284616"/>
                <a:gd name="connsiteY27" fmla="*/ 359602 h 375376"/>
                <a:gd name="connsiteX28" fmla="*/ 267384 w 284616"/>
                <a:gd name="connsiteY28" fmla="*/ 316718 h 375376"/>
                <a:gd name="connsiteX29" fmla="*/ 284616 w 284616"/>
                <a:gd name="connsiteY29" fmla="*/ 256598 h 375376"/>
                <a:gd name="connsiteX30" fmla="*/ 255649 w 284616"/>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6" h="375376">
                  <a:moveTo>
                    <a:pt x="255649" y="185118"/>
                  </a:moveTo>
                  <a:cubicBezTo>
                    <a:pt x="236333" y="168253"/>
                    <a:pt x="211037" y="156151"/>
                    <a:pt x="179768" y="148821"/>
                  </a:cubicBezTo>
                  <a:lnTo>
                    <a:pt x="146777" y="141496"/>
                  </a:lnTo>
                  <a:cubicBezTo>
                    <a:pt x="129660" y="137583"/>
                    <a:pt x="116719" y="132946"/>
                    <a:pt x="107918" y="127565"/>
                  </a:cubicBezTo>
                  <a:cubicBezTo>
                    <a:pt x="99119" y="122190"/>
                    <a:pt x="94724" y="114127"/>
                    <a:pt x="94724" y="103371"/>
                  </a:cubicBezTo>
                  <a:cubicBezTo>
                    <a:pt x="94724" y="93112"/>
                    <a:pt x="99232" y="84566"/>
                    <a:pt x="108289" y="77708"/>
                  </a:cubicBezTo>
                  <a:cubicBezTo>
                    <a:pt x="117328" y="70876"/>
                    <a:pt x="129177" y="67445"/>
                    <a:pt x="143844" y="67445"/>
                  </a:cubicBezTo>
                  <a:cubicBezTo>
                    <a:pt x="160456" y="67445"/>
                    <a:pt x="174754" y="71840"/>
                    <a:pt x="186730" y="80642"/>
                  </a:cubicBezTo>
                  <a:cubicBezTo>
                    <a:pt x="197091" y="88259"/>
                    <a:pt x="204420" y="98814"/>
                    <a:pt x="208751" y="112287"/>
                  </a:cubicBezTo>
                  <a:lnTo>
                    <a:pt x="279141" y="85008"/>
                  </a:lnTo>
                  <a:cubicBezTo>
                    <a:pt x="271636" y="61275"/>
                    <a:pt x="257161" y="41462"/>
                    <a:pt x="235483" y="25652"/>
                  </a:cubicBezTo>
                  <a:cubicBezTo>
                    <a:pt x="212027" y="8560"/>
                    <a:pt x="182451" y="0"/>
                    <a:pt x="146777" y="0"/>
                  </a:cubicBezTo>
                  <a:cubicBezTo>
                    <a:pt x="121848" y="0"/>
                    <a:pt x="99486" y="5018"/>
                    <a:pt x="79687" y="15022"/>
                  </a:cubicBezTo>
                  <a:cubicBezTo>
                    <a:pt x="59904" y="25054"/>
                    <a:pt x="44370" y="38492"/>
                    <a:pt x="33132" y="55343"/>
                  </a:cubicBezTo>
                  <a:cubicBezTo>
                    <a:pt x="21894" y="72208"/>
                    <a:pt x="16281" y="90671"/>
                    <a:pt x="16281" y="110700"/>
                  </a:cubicBezTo>
                  <a:cubicBezTo>
                    <a:pt x="16281" y="137583"/>
                    <a:pt x="24954" y="159336"/>
                    <a:pt x="42300" y="175946"/>
                  </a:cubicBezTo>
                  <a:cubicBezTo>
                    <a:pt x="59648" y="192569"/>
                    <a:pt x="86164" y="205043"/>
                    <a:pt x="121848" y="213347"/>
                  </a:cubicBezTo>
                  <a:lnTo>
                    <a:pt x="156302" y="221411"/>
                  </a:lnTo>
                  <a:cubicBezTo>
                    <a:pt x="172444" y="225320"/>
                    <a:pt x="184646" y="230212"/>
                    <a:pt x="192965" y="236065"/>
                  </a:cubicBezTo>
                  <a:cubicBezTo>
                    <a:pt x="201270" y="241933"/>
                    <a:pt x="205435" y="250734"/>
                    <a:pt x="205435" y="262466"/>
                  </a:cubicBezTo>
                  <a:cubicBezTo>
                    <a:pt x="205435" y="275180"/>
                    <a:pt x="200533" y="285440"/>
                    <a:pt x="190770" y="293251"/>
                  </a:cubicBezTo>
                  <a:cubicBezTo>
                    <a:pt x="180979" y="301074"/>
                    <a:pt x="167540" y="304983"/>
                    <a:pt x="150434" y="304983"/>
                  </a:cubicBezTo>
                  <a:cubicBezTo>
                    <a:pt x="128921" y="304983"/>
                    <a:pt x="110851" y="298888"/>
                    <a:pt x="96186" y="286660"/>
                  </a:cubicBezTo>
                  <a:cubicBezTo>
                    <a:pt x="83421" y="276030"/>
                    <a:pt x="75105" y="262974"/>
                    <a:pt x="71232" y="247509"/>
                  </a:cubicBezTo>
                  <a:lnTo>
                    <a:pt x="0" y="272463"/>
                  </a:lnTo>
                  <a:cubicBezTo>
                    <a:pt x="7112" y="303039"/>
                    <a:pt x="23341" y="327625"/>
                    <a:pt x="48906" y="346042"/>
                  </a:cubicBezTo>
                  <a:cubicBezTo>
                    <a:pt x="76030" y="365585"/>
                    <a:pt x="109393" y="375376"/>
                    <a:pt x="148976" y="375376"/>
                  </a:cubicBezTo>
                  <a:cubicBezTo>
                    <a:pt x="175363" y="375376"/>
                    <a:pt x="198833" y="370106"/>
                    <a:pt x="219356" y="359602"/>
                  </a:cubicBezTo>
                  <a:cubicBezTo>
                    <a:pt x="239889" y="349102"/>
                    <a:pt x="255890" y="334800"/>
                    <a:pt x="267384" y="316718"/>
                  </a:cubicBezTo>
                  <a:cubicBezTo>
                    <a:pt x="278864" y="298647"/>
                    <a:pt x="284616" y="278597"/>
                    <a:pt x="284616" y="256598"/>
                  </a:cubicBezTo>
                  <a:cubicBezTo>
                    <a:pt x="284616" y="225806"/>
                    <a:pt x="274950" y="201979"/>
                    <a:pt x="255649" y="185118"/>
                  </a:cubicBezTo>
                  <a:close/>
                </a:path>
              </a:pathLst>
            </a:custGeom>
            <a:solidFill>
              <a:srgbClr val="FFFFFF"/>
            </a:solidFill>
            <a:ln w="360" cap="flat">
              <a:noFill/>
              <a:prstDash val="solid"/>
              <a:miter/>
            </a:ln>
          </p:spPr>
          <p:txBody>
            <a:bodyPr rtlCol="0" anchor="ctr"/>
            <a:lstStyle/>
            <a:p>
              <a:endParaRPr lang="fi-FI" sz="900"/>
            </a:p>
          </p:txBody>
        </p:sp>
        <p:sp>
          <p:nvSpPr>
            <p:cNvPr id="25" name="Vapaamuotoinen: Muoto 24">
              <a:extLst>
                <a:ext uri="{FF2B5EF4-FFF2-40B4-BE49-F238E27FC236}">
                  <a16:creationId xmlns:a16="http://schemas.microsoft.com/office/drawing/2014/main" id="{1FF07615-7299-FC64-0BEE-2EA7AB3F016E}"/>
                </a:ext>
                <a:ext uri="{C183D7F6-B498-43B3-948B-1728B52AA6E4}">
                  <adec:decorative xmlns:adec="http://schemas.microsoft.com/office/drawing/2017/decorative" val="1"/>
                </a:ext>
              </a:extLst>
            </p:cNvPr>
            <p:cNvSpPr/>
            <p:nvPr/>
          </p:nvSpPr>
          <p:spPr>
            <a:xfrm>
              <a:off x="21736752" y="999316"/>
              <a:ext cx="322584" cy="503027"/>
            </a:xfrm>
            <a:custGeom>
              <a:avLst/>
              <a:gdLst>
                <a:gd name="connsiteX0" fmla="*/ 165583 w 322584"/>
                <a:gd name="connsiteY0" fmla="*/ 310926 h 503027"/>
                <a:gd name="connsiteX1" fmla="*/ 312325 w 322584"/>
                <a:gd name="connsiteY1" fmla="*/ 149646 h 503027"/>
                <a:gd name="connsiteX2" fmla="*/ 212611 w 322584"/>
                <a:gd name="connsiteY2" fmla="*/ 149646 h 503027"/>
                <a:gd name="connsiteX3" fmla="*/ 85045 w 322584"/>
                <a:gd name="connsiteY3" fmla="*/ 291876 h 503027"/>
                <a:gd name="connsiteX4" fmla="*/ 82112 w 322584"/>
                <a:gd name="connsiteY4" fmla="*/ 291876 h 503027"/>
                <a:gd name="connsiteX5" fmla="*/ 82112 w 322584"/>
                <a:gd name="connsiteY5" fmla="*/ 0 h 503027"/>
                <a:gd name="connsiteX6" fmla="*/ 0 w 322584"/>
                <a:gd name="connsiteY6" fmla="*/ 0 h 503027"/>
                <a:gd name="connsiteX7" fmla="*/ 0 w 322584"/>
                <a:gd name="connsiteY7" fmla="*/ 503028 h 503027"/>
                <a:gd name="connsiteX8" fmla="*/ 82112 w 322584"/>
                <a:gd name="connsiteY8" fmla="*/ 503028 h 503027"/>
                <a:gd name="connsiteX9" fmla="*/ 82112 w 322584"/>
                <a:gd name="connsiteY9" fmla="*/ 338803 h 503027"/>
                <a:gd name="connsiteX10" fmla="*/ 85045 w 322584"/>
                <a:gd name="connsiteY10" fmla="*/ 338803 h 503027"/>
                <a:gd name="connsiteX11" fmla="*/ 219936 w 322584"/>
                <a:gd name="connsiteY11" fmla="*/ 503028 h 503027"/>
                <a:gd name="connsiteX12" fmla="*/ 322584 w 322584"/>
                <a:gd name="connsiteY12" fmla="*/ 503028 h 50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84" h="503027">
                  <a:moveTo>
                    <a:pt x="165583" y="310926"/>
                  </a:moveTo>
                  <a:lnTo>
                    <a:pt x="312325" y="149646"/>
                  </a:lnTo>
                  <a:lnTo>
                    <a:pt x="212611" y="149646"/>
                  </a:lnTo>
                  <a:lnTo>
                    <a:pt x="85045" y="291876"/>
                  </a:lnTo>
                  <a:lnTo>
                    <a:pt x="82112" y="291876"/>
                  </a:lnTo>
                  <a:lnTo>
                    <a:pt x="82112" y="0"/>
                  </a:lnTo>
                  <a:lnTo>
                    <a:pt x="0" y="0"/>
                  </a:lnTo>
                  <a:lnTo>
                    <a:pt x="0" y="503028"/>
                  </a:lnTo>
                  <a:lnTo>
                    <a:pt x="82112" y="503028"/>
                  </a:lnTo>
                  <a:lnTo>
                    <a:pt x="82112" y="338803"/>
                  </a:lnTo>
                  <a:lnTo>
                    <a:pt x="85045" y="338803"/>
                  </a:lnTo>
                  <a:lnTo>
                    <a:pt x="219936" y="503028"/>
                  </a:lnTo>
                  <a:lnTo>
                    <a:pt x="322584" y="503028"/>
                  </a:lnTo>
                  <a:close/>
                </a:path>
              </a:pathLst>
            </a:custGeom>
            <a:solidFill>
              <a:srgbClr val="FFFFFF"/>
            </a:solidFill>
            <a:ln w="360" cap="flat">
              <a:noFill/>
              <a:prstDash val="solid"/>
              <a:miter/>
            </a:ln>
          </p:spPr>
          <p:txBody>
            <a:bodyPr rtlCol="0" anchor="ctr"/>
            <a:lstStyle/>
            <a:p>
              <a:endParaRPr lang="fi-FI" sz="900"/>
            </a:p>
          </p:txBody>
        </p:sp>
        <p:sp>
          <p:nvSpPr>
            <p:cNvPr id="26" name="Vapaamuotoinen: Muoto 25">
              <a:extLst>
                <a:ext uri="{FF2B5EF4-FFF2-40B4-BE49-F238E27FC236}">
                  <a16:creationId xmlns:a16="http://schemas.microsoft.com/office/drawing/2014/main" id="{B803C283-425F-0502-4A4D-1350313FEDE8}"/>
                </a:ext>
                <a:ext uri="{C183D7F6-B498-43B3-948B-1728B52AA6E4}">
                  <adec:decorative xmlns:adec="http://schemas.microsoft.com/office/drawing/2017/decorative" val="1"/>
                </a:ext>
              </a:extLst>
            </p:cNvPr>
            <p:cNvSpPr/>
            <p:nvPr/>
          </p:nvSpPr>
          <p:spPr>
            <a:xfrm>
              <a:off x="20696788" y="999287"/>
              <a:ext cx="322588" cy="503052"/>
            </a:xfrm>
            <a:custGeom>
              <a:avLst/>
              <a:gdLst>
                <a:gd name="connsiteX0" fmla="*/ 312325 w 322588"/>
                <a:gd name="connsiteY0" fmla="*/ 149675 h 503052"/>
                <a:gd name="connsiteX1" fmla="*/ 212625 w 322588"/>
                <a:gd name="connsiteY1" fmla="*/ 149675 h 503052"/>
                <a:gd name="connsiteX2" fmla="*/ 85049 w 322588"/>
                <a:gd name="connsiteY2" fmla="*/ 291905 h 503052"/>
                <a:gd name="connsiteX3" fmla="*/ 82114 w 322588"/>
                <a:gd name="connsiteY3" fmla="*/ 291905 h 503052"/>
                <a:gd name="connsiteX4" fmla="*/ 82114 w 322588"/>
                <a:gd name="connsiteY4" fmla="*/ 0 h 503052"/>
                <a:gd name="connsiteX5" fmla="*/ 0 w 322588"/>
                <a:gd name="connsiteY5" fmla="*/ 0 h 503052"/>
                <a:gd name="connsiteX6" fmla="*/ 0 w 322588"/>
                <a:gd name="connsiteY6" fmla="*/ 503053 h 503052"/>
                <a:gd name="connsiteX7" fmla="*/ 82114 w 322588"/>
                <a:gd name="connsiteY7" fmla="*/ 503053 h 503052"/>
                <a:gd name="connsiteX8" fmla="*/ 82114 w 322588"/>
                <a:gd name="connsiteY8" fmla="*/ 338828 h 503052"/>
                <a:gd name="connsiteX9" fmla="*/ 85049 w 322588"/>
                <a:gd name="connsiteY9" fmla="*/ 338828 h 503052"/>
                <a:gd name="connsiteX10" fmla="*/ 219951 w 322588"/>
                <a:gd name="connsiteY10" fmla="*/ 503053 h 503052"/>
                <a:gd name="connsiteX11" fmla="*/ 322588 w 322588"/>
                <a:gd name="connsiteY11" fmla="*/ 503053 h 503052"/>
                <a:gd name="connsiteX12" fmla="*/ 165587 w 322588"/>
                <a:gd name="connsiteY12" fmla="*/ 310951 h 5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88" h="503052">
                  <a:moveTo>
                    <a:pt x="312325" y="149675"/>
                  </a:moveTo>
                  <a:lnTo>
                    <a:pt x="212625" y="149675"/>
                  </a:lnTo>
                  <a:lnTo>
                    <a:pt x="85049" y="291905"/>
                  </a:lnTo>
                  <a:lnTo>
                    <a:pt x="82114" y="291905"/>
                  </a:lnTo>
                  <a:lnTo>
                    <a:pt x="82114" y="0"/>
                  </a:lnTo>
                  <a:lnTo>
                    <a:pt x="0" y="0"/>
                  </a:lnTo>
                  <a:lnTo>
                    <a:pt x="0" y="503053"/>
                  </a:lnTo>
                  <a:lnTo>
                    <a:pt x="82114" y="503053"/>
                  </a:lnTo>
                  <a:lnTo>
                    <a:pt x="82114" y="338828"/>
                  </a:lnTo>
                  <a:lnTo>
                    <a:pt x="85049" y="338828"/>
                  </a:lnTo>
                  <a:lnTo>
                    <a:pt x="219951" y="503053"/>
                  </a:lnTo>
                  <a:lnTo>
                    <a:pt x="322588" y="503053"/>
                  </a:lnTo>
                  <a:lnTo>
                    <a:pt x="165587" y="310951"/>
                  </a:lnTo>
                  <a:close/>
                </a:path>
              </a:pathLst>
            </a:custGeom>
            <a:solidFill>
              <a:srgbClr val="FFFFFF"/>
            </a:solidFill>
            <a:ln w="360" cap="flat">
              <a:noFill/>
              <a:prstDash val="solid"/>
              <a:miter/>
            </a:ln>
          </p:spPr>
          <p:txBody>
            <a:bodyPr rtlCol="0" anchor="ctr"/>
            <a:lstStyle/>
            <a:p>
              <a:endParaRPr lang="fi-FI" sz="900"/>
            </a:p>
          </p:txBody>
        </p:sp>
        <p:sp>
          <p:nvSpPr>
            <p:cNvPr id="27" name="Vapaamuotoinen: Muoto 26">
              <a:extLst>
                <a:ext uri="{FF2B5EF4-FFF2-40B4-BE49-F238E27FC236}">
                  <a16:creationId xmlns:a16="http://schemas.microsoft.com/office/drawing/2014/main" id="{B45F3920-D252-2CC4-B9B3-2E8B2F243B4F}"/>
                </a:ext>
                <a:ext uri="{C183D7F6-B498-43B3-948B-1728B52AA6E4}">
                  <adec:decorative xmlns:adec="http://schemas.microsoft.com/office/drawing/2017/decorative" val="1"/>
                </a:ext>
              </a:extLst>
            </p:cNvPr>
            <p:cNvSpPr/>
            <p:nvPr/>
          </p:nvSpPr>
          <p:spPr>
            <a:xfrm>
              <a:off x="19198706" y="999237"/>
              <a:ext cx="82114" cy="503103"/>
            </a:xfrm>
            <a:custGeom>
              <a:avLst/>
              <a:gdLst>
                <a:gd name="connsiteX0" fmla="*/ 0 w 82114"/>
                <a:gd name="connsiteY0" fmla="*/ 503103 h 503103"/>
                <a:gd name="connsiteX1" fmla="*/ 82114 w 82114"/>
                <a:gd name="connsiteY1" fmla="*/ 503103 h 503103"/>
                <a:gd name="connsiteX2" fmla="*/ 82114 w 82114"/>
                <a:gd name="connsiteY2" fmla="*/ 0 h 503103"/>
                <a:gd name="connsiteX3" fmla="*/ 0 w 82114"/>
                <a:gd name="connsiteY3" fmla="*/ 0 h 503103"/>
              </a:gdLst>
              <a:ahLst/>
              <a:cxnLst>
                <a:cxn ang="0">
                  <a:pos x="connsiteX0" y="connsiteY0"/>
                </a:cxn>
                <a:cxn ang="0">
                  <a:pos x="connsiteX1" y="connsiteY1"/>
                </a:cxn>
                <a:cxn ang="0">
                  <a:pos x="connsiteX2" y="connsiteY2"/>
                </a:cxn>
                <a:cxn ang="0">
                  <a:pos x="connsiteX3" y="connsiteY3"/>
                </a:cxn>
              </a:cxnLst>
              <a:rect l="l" t="t" r="r" b="b"/>
              <a:pathLst>
                <a:path w="82114" h="503103">
                  <a:moveTo>
                    <a:pt x="0" y="503103"/>
                  </a:moveTo>
                  <a:lnTo>
                    <a:pt x="82114" y="503103"/>
                  </a:lnTo>
                  <a:lnTo>
                    <a:pt x="82114" y="0"/>
                  </a:lnTo>
                  <a:lnTo>
                    <a:pt x="0" y="0"/>
                  </a:lnTo>
                  <a:close/>
                </a:path>
              </a:pathLst>
            </a:custGeom>
            <a:solidFill>
              <a:srgbClr val="FFFFFF"/>
            </a:solidFill>
            <a:ln w="360" cap="flat">
              <a:noFill/>
              <a:prstDash val="solid"/>
              <a:miter/>
            </a:ln>
          </p:spPr>
          <p:txBody>
            <a:bodyPr rtlCol="0" anchor="ctr"/>
            <a:lstStyle/>
            <a:p>
              <a:endParaRPr lang="fi-FI" sz="900"/>
            </a:p>
          </p:txBody>
        </p:sp>
        <p:sp>
          <p:nvSpPr>
            <p:cNvPr id="28" name="Vapaamuotoinen: Muoto 27">
              <a:extLst>
                <a:ext uri="{FF2B5EF4-FFF2-40B4-BE49-F238E27FC236}">
                  <a16:creationId xmlns:a16="http://schemas.microsoft.com/office/drawing/2014/main" id="{FECA45AF-736E-34DE-6FA5-608A3ACF2C21}"/>
                </a:ext>
                <a:ext uri="{C183D7F6-B498-43B3-948B-1728B52AA6E4}">
                  <adec:decorative xmlns:adec="http://schemas.microsoft.com/office/drawing/2017/decorative" val="1"/>
                </a:ext>
              </a:extLst>
            </p:cNvPr>
            <p:cNvSpPr/>
            <p:nvPr/>
          </p:nvSpPr>
          <p:spPr>
            <a:xfrm>
              <a:off x="18621877" y="999233"/>
              <a:ext cx="374132" cy="503103"/>
            </a:xfrm>
            <a:custGeom>
              <a:avLst/>
              <a:gdLst>
                <a:gd name="connsiteX0" fmla="*/ 374133 w 374132"/>
                <a:gd name="connsiteY0" fmla="*/ 0 h 503103"/>
                <a:gd name="connsiteX1" fmla="*/ 0 w 374132"/>
                <a:gd name="connsiteY1" fmla="*/ 0 h 503103"/>
                <a:gd name="connsiteX2" fmla="*/ 0 w 374132"/>
                <a:gd name="connsiteY2" fmla="*/ 81441 h 503103"/>
                <a:gd name="connsiteX3" fmla="*/ 145902 w 374132"/>
                <a:gd name="connsiteY3" fmla="*/ 81441 h 503103"/>
                <a:gd name="connsiteX4" fmla="*/ 145902 w 374132"/>
                <a:gd name="connsiteY4" fmla="*/ 503103 h 503103"/>
                <a:gd name="connsiteX5" fmla="*/ 233146 w 374132"/>
                <a:gd name="connsiteY5" fmla="*/ 503103 h 503103"/>
                <a:gd name="connsiteX6" fmla="*/ 233146 w 374132"/>
                <a:gd name="connsiteY6" fmla="*/ 81441 h 503103"/>
                <a:gd name="connsiteX7" fmla="*/ 374133 w 374132"/>
                <a:gd name="connsiteY7" fmla="*/ 81441 h 50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132" h="503103">
                  <a:moveTo>
                    <a:pt x="374133" y="0"/>
                  </a:moveTo>
                  <a:lnTo>
                    <a:pt x="0" y="0"/>
                  </a:lnTo>
                  <a:lnTo>
                    <a:pt x="0" y="81441"/>
                  </a:lnTo>
                  <a:lnTo>
                    <a:pt x="145902" y="81441"/>
                  </a:lnTo>
                  <a:lnTo>
                    <a:pt x="145902" y="503103"/>
                  </a:lnTo>
                  <a:lnTo>
                    <a:pt x="233146" y="503103"/>
                  </a:lnTo>
                  <a:lnTo>
                    <a:pt x="233146" y="81441"/>
                  </a:lnTo>
                  <a:lnTo>
                    <a:pt x="374133" y="81441"/>
                  </a:lnTo>
                  <a:close/>
                </a:path>
              </a:pathLst>
            </a:custGeom>
            <a:solidFill>
              <a:srgbClr val="FFFFFF"/>
            </a:solidFill>
            <a:ln w="360" cap="flat">
              <a:noFill/>
              <a:prstDash val="solid"/>
              <a:miter/>
            </a:ln>
          </p:spPr>
          <p:txBody>
            <a:bodyPr rtlCol="0" anchor="ctr"/>
            <a:lstStyle/>
            <a:p>
              <a:endParaRPr lang="fi-FI" sz="900"/>
            </a:p>
          </p:txBody>
        </p:sp>
        <p:sp>
          <p:nvSpPr>
            <p:cNvPr id="29" name="Vapaamuotoinen: Muoto 28">
              <a:extLst>
                <a:ext uri="{FF2B5EF4-FFF2-40B4-BE49-F238E27FC236}">
                  <a16:creationId xmlns:a16="http://schemas.microsoft.com/office/drawing/2014/main" id="{2B58CDBA-7076-1208-F0AE-A279414EBAAA}"/>
                </a:ext>
                <a:ext uri="{C183D7F6-B498-43B3-948B-1728B52AA6E4}">
                  <adec:decorative xmlns:adec="http://schemas.microsoft.com/office/drawing/2017/decorative" val="1"/>
                </a:ext>
              </a:extLst>
            </p:cNvPr>
            <p:cNvSpPr/>
            <p:nvPr/>
          </p:nvSpPr>
          <p:spPr>
            <a:xfrm>
              <a:off x="20066949" y="1036015"/>
              <a:ext cx="181828" cy="466324"/>
            </a:xfrm>
            <a:custGeom>
              <a:avLst/>
              <a:gdLst>
                <a:gd name="connsiteX0" fmla="*/ 181828 w 181828"/>
                <a:gd name="connsiteY0" fmla="*/ 112946 h 466324"/>
                <a:gd name="connsiteX1" fmla="*/ 129038 w 181828"/>
                <a:gd name="connsiteY1" fmla="*/ 112946 h 466324"/>
                <a:gd name="connsiteX2" fmla="*/ 129038 w 181828"/>
                <a:gd name="connsiteY2" fmla="*/ 0 h 466324"/>
                <a:gd name="connsiteX3" fmla="*/ 47662 w 181828"/>
                <a:gd name="connsiteY3" fmla="*/ 0 h 466324"/>
                <a:gd name="connsiteX4" fmla="*/ 47662 w 181828"/>
                <a:gd name="connsiteY4" fmla="*/ 112946 h 466324"/>
                <a:gd name="connsiteX5" fmla="*/ 0 w 181828"/>
                <a:gd name="connsiteY5" fmla="*/ 112946 h 466324"/>
                <a:gd name="connsiteX6" fmla="*/ 0 w 181828"/>
                <a:gd name="connsiteY6" fmla="*/ 186255 h 466324"/>
                <a:gd name="connsiteX7" fmla="*/ 47662 w 181828"/>
                <a:gd name="connsiteY7" fmla="*/ 186255 h 466324"/>
                <a:gd name="connsiteX8" fmla="*/ 47662 w 181828"/>
                <a:gd name="connsiteY8" fmla="*/ 466325 h 466324"/>
                <a:gd name="connsiteX9" fmla="*/ 129038 w 181828"/>
                <a:gd name="connsiteY9" fmla="*/ 466325 h 466324"/>
                <a:gd name="connsiteX10" fmla="*/ 129038 w 181828"/>
                <a:gd name="connsiteY10" fmla="*/ 186255 h 466324"/>
                <a:gd name="connsiteX11" fmla="*/ 181828 w 181828"/>
                <a:gd name="connsiteY11" fmla="*/ 186255 h 4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828" h="466324">
                  <a:moveTo>
                    <a:pt x="181828" y="112946"/>
                  </a:moveTo>
                  <a:lnTo>
                    <a:pt x="129038" y="112946"/>
                  </a:lnTo>
                  <a:lnTo>
                    <a:pt x="129038" y="0"/>
                  </a:lnTo>
                  <a:lnTo>
                    <a:pt x="47662" y="0"/>
                  </a:lnTo>
                  <a:lnTo>
                    <a:pt x="47662" y="112946"/>
                  </a:lnTo>
                  <a:lnTo>
                    <a:pt x="0" y="112946"/>
                  </a:lnTo>
                  <a:lnTo>
                    <a:pt x="0" y="186255"/>
                  </a:lnTo>
                  <a:lnTo>
                    <a:pt x="47662" y="186255"/>
                  </a:lnTo>
                  <a:lnTo>
                    <a:pt x="47662" y="466325"/>
                  </a:lnTo>
                  <a:lnTo>
                    <a:pt x="129038" y="466325"/>
                  </a:lnTo>
                  <a:lnTo>
                    <a:pt x="129038" y="186255"/>
                  </a:lnTo>
                  <a:lnTo>
                    <a:pt x="181828" y="186255"/>
                  </a:lnTo>
                  <a:close/>
                </a:path>
              </a:pathLst>
            </a:custGeom>
            <a:solidFill>
              <a:srgbClr val="FFFFFF"/>
            </a:solidFill>
            <a:ln w="360" cap="flat">
              <a:noFill/>
              <a:prstDash val="solid"/>
              <a:miter/>
            </a:ln>
          </p:spPr>
          <p:txBody>
            <a:bodyPr rtlCol="0" anchor="ctr"/>
            <a:lstStyle/>
            <a:p>
              <a:endParaRPr lang="fi-FI" sz="900"/>
            </a:p>
          </p:txBody>
        </p:sp>
      </p:grpSp>
    </p:spTree>
    <p:extLst>
      <p:ext uri="{BB962C8B-B14F-4D97-AF65-F5344CB8AC3E}">
        <p14:creationId xmlns:p14="http://schemas.microsoft.com/office/powerpoint/2010/main" val="345526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B06B3B-2AD0-520A-2940-9426F368C4ED}"/>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6C52AD61-4EB2-23E0-10B9-746BCEEB48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26ACBFCE-836A-4427-A4AC-2F03503C30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AF881579-FF4E-6173-7C18-A305E5BAC51A}"/>
              </a:ext>
            </a:extLst>
          </p:cNvPr>
          <p:cNvSpPr>
            <a:spLocks noGrp="1"/>
          </p:cNvSpPr>
          <p:nvPr>
            <p:ph type="dt" sz="half" idx="10"/>
          </p:nvPr>
        </p:nvSpPr>
        <p:spPr/>
        <p:txBody>
          <a:bodyPr/>
          <a:lstStyle/>
          <a:p>
            <a:fld id="{C6569E37-994F-4808-BCE4-6E573C731BA1}" type="datetimeFigureOut">
              <a:rPr lang="fi-FI" smtClean="0"/>
              <a:t>7.9.2023</a:t>
            </a:fld>
            <a:endParaRPr lang="fi-FI"/>
          </a:p>
        </p:txBody>
      </p:sp>
      <p:sp>
        <p:nvSpPr>
          <p:cNvPr id="6" name="Alatunnisteen paikkamerkki 5">
            <a:extLst>
              <a:ext uri="{FF2B5EF4-FFF2-40B4-BE49-F238E27FC236}">
                <a16:creationId xmlns:a16="http://schemas.microsoft.com/office/drawing/2014/main" id="{1B930004-52BA-52D5-968E-12BCB991581C}"/>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700A05B-AB4C-FE2C-E11E-01AB8D7ABC71}"/>
              </a:ext>
            </a:extLst>
          </p:cNvPr>
          <p:cNvSpPr>
            <a:spLocks noGrp="1"/>
          </p:cNvSpPr>
          <p:nvPr>
            <p:ph type="sldNum" sz="quarter" idx="12"/>
          </p:nvPr>
        </p:nvSpPr>
        <p:spPr/>
        <p:txBody>
          <a:bodyPr/>
          <a:lstStyle/>
          <a:p>
            <a:fld id="{E5A177EA-E9AB-4E8A-9CAE-C5AF431C1462}" type="slidenum">
              <a:rPr lang="fi-FI" smtClean="0"/>
              <a:t>‹#›</a:t>
            </a:fld>
            <a:endParaRPr lang="fi-FI"/>
          </a:p>
        </p:txBody>
      </p:sp>
    </p:spTree>
    <p:extLst>
      <p:ext uri="{BB962C8B-B14F-4D97-AF65-F5344CB8AC3E}">
        <p14:creationId xmlns:p14="http://schemas.microsoft.com/office/powerpoint/2010/main" val="40312984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C40440-1796-FFD5-55CF-E55F6FA21EB7}"/>
              </a:ext>
            </a:extLst>
          </p:cNvPr>
          <p:cNvSpPr>
            <a:spLocks noGrp="1"/>
          </p:cNvSpPr>
          <p:nvPr>
            <p:ph type="ctrTitle"/>
          </p:nvPr>
        </p:nvSpPr>
        <p:spPr>
          <a:xfrm>
            <a:off x="839788" y="969962"/>
            <a:ext cx="5435600" cy="1043321"/>
          </a:xfrm>
        </p:spPr>
        <p:txBody>
          <a:bodyPr anchor="b">
            <a:normAutofit/>
          </a:bodyPr>
          <a:lstStyle>
            <a:lvl1pPr algn="l">
              <a:defRPr sz="2800"/>
            </a:lvl1pPr>
          </a:lstStyle>
          <a:p>
            <a:r>
              <a:rPr lang="fi-FI"/>
              <a:t>Muokkaa ots. perustyyl. napsautt.</a:t>
            </a:r>
          </a:p>
        </p:txBody>
      </p:sp>
      <p:sp>
        <p:nvSpPr>
          <p:cNvPr id="4" name="Päivämäärän paikkamerkki 3">
            <a:extLst>
              <a:ext uri="{FF2B5EF4-FFF2-40B4-BE49-F238E27FC236}">
                <a16:creationId xmlns:a16="http://schemas.microsoft.com/office/drawing/2014/main" id="{C68E16D7-FF6B-6CE3-8C76-5F048A7B8E20}"/>
              </a:ext>
            </a:extLst>
          </p:cNvPr>
          <p:cNvSpPr>
            <a:spLocks noGrp="1"/>
          </p:cNvSpPr>
          <p:nvPr>
            <p:ph type="dt" sz="half" idx="10"/>
          </p:nvPr>
        </p:nvSpPr>
        <p:spPr/>
        <p:txBody>
          <a:bodyPr/>
          <a:lstStyle/>
          <a:p>
            <a:fld id="{B1F0F7F6-092E-2740-AACD-1125E33836BB}" type="datetimeFigureOut">
              <a:rPr lang="fi-FI" smtClean="0"/>
              <a:t>7.9.2023</a:t>
            </a:fld>
            <a:endParaRPr lang="fi-FI"/>
          </a:p>
        </p:txBody>
      </p:sp>
      <p:sp>
        <p:nvSpPr>
          <p:cNvPr id="5" name="Alatunnisteen paikkamerkki 4">
            <a:extLst>
              <a:ext uri="{FF2B5EF4-FFF2-40B4-BE49-F238E27FC236}">
                <a16:creationId xmlns:a16="http://schemas.microsoft.com/office/drawing/2014/main" id="{061A7F73-36B8-D027-3BAF-690B17916E5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80DF642-9EC0-5EDE-0CD3-49A0DBD73D31}"/>
              </a:ext>
            </a:extLst>
          </p:cNvPr>
          <p:cNvSpPr>
            <a:spLocks noGrp="1"/>
          </p:cNvSpPr>
          <p:nvPr>
            <p:ph type="sldNum" sz="quarter" idx="12"/>
          </p:nvPr>
        </p:nvSpPr>
        <p:spPr/>
        <p:txBody>
          <a:bodyPr/>
          <a:lstStyle/>
          <a:p>
            <a:fld id="{3D9D673B-5CA3-EF42-B8F1-D167612DBB56}" type="slidenum">
              <a:rPr lang="fi-FI" smtClean="0"/>
              <a:t>‹#›</a:t>
            </a:fld>
            <a:endParaRPr lang="fi-FI"/>
          </a:p>
        </p:txBody>
      </p:sp>
      <p:pic>
        <p:nvPicPr>
          <p:cNvPr id="20" name="Kuva 19">
            <a:extLst>
              <a:ext uri="{FF2B5EF4-FFF2-40B4-BE49-F238E27FC236}">
                <a16:creationId xmlns:a16="http://schemas.microsoft.com/office/drawing/2014/main" id="{38C8BCE9-5D96-1521-28FC-F7DAB49CF280}"/>
              </a:ext>
            </a:extLst>
          </p:cNvPr>
          <p:cNvPicPr>
            <a:picLocks noChangeAspect="1"/>
          </p:cNvPicPr>
          <p:nvPr userDrawn="1"/>
        </p:nvPicPr>
        <p:blipFill>
          <a:blip r:embed="rId2"/>
          <a:stretch>
            <a:fillRect/>
          </a:stretch>
        </p:blipFill>
        <p:spPr>
          <a:xfrm>
            <a:off x="838201" y="5610702"/>
            <a:ext cx="2743200" cy="410198"/>
          </a:xfrm>
          <a:prstGeom prst="rect">
            <a:avLst/>
          </a:prstGeom>
        </p:spPr>
      </p:pic>
      <p:sp>
        <p:nvSpPr>
          <p:cNvPr id="26" name="Suorakulmio 25">
            <a:extLst>
              <a:ext uri="{FF2B5EF4-FFF2-40B4-BE49-F238E27FC236}">
                <a16:creationId xmlns:a16="http://schemas.microsoft.com/office/drawing/2014/main" id="{4FB29800-32C6-AF1A-3F64-9B16BF60956B}"/>
              </a:ext>
            </a:extLst>
          </p:cNvPr>
          <p:cNvSpPr/>
          <p:nvPr userDrawn="1"/>
        </p:nvSpPr>
        <p:spPr>
          <a:xfrm>
            <a:off x="839788" y="2379115"/>
            <a:ext cx="658531" cy="137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Kuvan paikkamerkki 34">
            <a:extLst>
              <a:ext uri="{FF2B5EF4-FFF2-40B4-BE49-F238E27FC236}">
                <a16:creationId xmlns:a16="http://schemas.microsoft.com/office/drawing/2014/main" id="{575FA5E4-9477-D516-ABE7-10E2A68D3B44}"/>
              </a:ext>
            </a:extLst>
          </p:cNvPr>
          <p:cNvSpPr>
            <a:spLocks noGrp="1"/>
          </p:cNvSpPr>
          <p:nvPr>
            <p:ph type="pic" sz="quarter" idx="14" hasCustomPrompt="1"/>
          </p:nvPr>
        </p:nvSpPr>
        <p:spPr>
          <a:xfrm>
            <a:off x="5712722" y="0"/>
            <a:ext cx="6479278" cy="6858000"/>
          </a:xfrm>
          <a:custGeom>
            <a:avLst/>
            <a:gdLst>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268471 w 6479278"/>
              <a:gd name="connsiteY5" fmla="*/ 5065214 h 6858000"/>
              <a:gd name="connsiteX6" fmla="*/ 2303804 w 6479278"/>
              <a:gd name="connsiteY6" fmla="*/ 5007573 h 6858000"/>
              <a:gd name="connsiteX7" fmla="*/ 2349298 w 6479278"/>
              <a:gd name="connsiteY7" fmla="*/ 4885731 h 6858000"/>
              <a:gd name="connsiteX8" fmla="*/ 2364534 w 6479278"/>
              <a:gd name="connsiteY8" fmla="*/ 4851898 h 6858000"/>
              <a:gd name="connsiteX9" fmla="*/ 2368543 w 6479278"/>
              <a:gd name="connsiteY9" fmla="*/ 4834190 h 6858000"/>
              <a:gd name="connsiteX10" fmla="*/ 2384694 w 6479278"/>
              <a:gd name="connsiteY10" fmla="*/ 4790930 h 6858000"/>
              <a:gd name="connsiteX11" fmla="*/ 2402915 w 6479278"/>
              <a:gd name="connsiteY11" fmla="*/ 4682339 h 6858000"/>
              <a:gd name="connsiteX12" fmla="*/ 2416833 w 6479278"/>
              <a:gd name="connsiteY12" fmla="*/ 4620854 h 6858000"/>
              <a:gd name="connsiteX13" fmla="*/ 2417504 w 6479278"/>
              <a:gd name="connsiteY13" fmla="*/ 4595401 h 6858000"/>
              <a:gd name="connsiteX14" fmla="*/ 2422962 w 6479278"/>
              <a:gd name="connsiteY14" fmla="*/ 4562867 h 6858000"/>
              <a:gd name="connsiteX15" fmla="*/ 2420661 w 6479278"/>
              <a:gd name="connsiteY15" fmla="*/ 4475429 h 6858000"/>
              <a:gd name="connsiteX16" fmla="*/ 2422962 w 6479278"/>
              <a:gd name="connsiteY16" fmla="*/ 4387990 h 6858000"/>
              <a:gd name="connsiteX17" fmla="*/ 2417504 w 6479278"/>
              <a:gd name="connsiteY17" fmla="*/ 4355457 h 6858000"/>
              <a:gd name="connsiteX18" fmla="*/ 2416833 w 6479278"/>
              <a:gd name="connsiteY18" fmla="*/ 4330003 h 6858000"/>
              <a:gd name="connsiteX19" fmla="*/ 2402915 w 6479278"/>
              <a:gd name="connsiteY19" fmla="*/ 4268518 h 6858000"/>
              <a:gd name="connsiteX20" fmla="*/ 2384694 w 6479278"/>
              <a:gd name="connsiteY20" fmla="*/ 4159927 h 6858000"/>
              <a:gd name="connsiteX21" fmla="*/ 2368543 w 6479278"/>
              <a:gd name="connsiteY21" fmla="*/ 4116668 h 6858000"/>
              <a:gd name="connsiteX22" fmla="*/ 2364534 w 6479278"/>
              <a:gd name="connsiteY22" fmla="*/ 4098961 h 6858000"/>
              <a:gd name="connsiteX23" fmla="*/ 2349297 w 6479278"/>
              <a:gd name="connsiteY23" fmla="*/ 4065127 h 6858000"/>
              <a:gd name="connsiteX24" fmla="*/ 2303804 w 6479278"/>
              <a:gd name="connsiteY24" fmla="*/ 3943284 h 6858000"/>
              <a:gd name="connsiteX25" fmla="*/ 2268471 w 6479278"/>
              <a:gd name="connsiteY25" fmla="*/ 3885645 h 6858000"/>
              <a:gd name="connsiteX26" fmla="*/ 2264289 w 6479278"/>
              <a:gd name="connsiteY26" fmla="*/ 3876358 h 6858000"/>
              <a:gd name="connsiteX27" fmla="*/ 141389 w 6479278"/>
              <a:gd name="connsiteY27" fmla="*/ 199390 h 6858000"/>
              <a:gd name="connsiteX28" fmla="*/ 96933 w 6479278"/>
              <a:gd name="connsiteY28" fmla="*/ 117482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268471 w 6479278"/>
              <a:gd name="connsiteY5" fmla="*/ 5065214 h 6858000"/>
              <a:gd name="connsiteX6" fmla="*/ 2303804 w 6479278"/>
              <a:gd name="connsiteY6" fmla="*/ 5007573 h 6858000"/>
              <a:gd name="connsiteX7" fmla="*/ 2349298 w 6479278"/>
              <a:gd name="connsiteY7" fmla="*/ 4885731 h 6858000"/>
              <a:gd name="connsiteX8" fmla="*/ 2364534 w 6479278"/>
              <a:gd name="connsiteY8" fmla="*/ 4851898 h 6858000"/>
              <a:gd name="connsiteX9" fmla="*/ 2368543 w 6479278"/>
              <a:gd name="connsiteY9" fmla="*/ 4834190 h 6858000"/>
              <a:gd name="connsiteX10" fmla="*/ 2384694 w 6479278"/>
              <a:gd name="connsiteY10" fmla="*/ 4790930 h 6858000"/>
              <a:gd name="connsiteX11" fmla="*/ 2402915 w 6479278"/>
              <a:gd name="connsiteY11" fmla="*/ 4682339 h 6858000"/>
              <a:gd name="connsiteX12" fmla="*/ 2416833 w 6479278"/>
              <a:gd name="connsiteY12" fmla="*/ 4620854 h 6858000"/>
              <a:gd name="connsiteX13" fmla="*/ 2417504 w 6479278"/>
              <a:gd name="connsiteY13" fmla="*/ 4595401 h 6858000"/>
              <a:gd name="connsiteX14" fmla="*/ 2422962 w 6479278"/>
              <a:gd name="connsiteY14" fmla="*/ 4562867 h 6858000"/>
              <a:gd name="connsiteX15" fmla="*/ 2420661 w 6479278"/>
              <a:gd name="connsiteY15" fmla="*/ 4475429 h 6858000"/>
              <a:gd name="connsiteX16" fmla="*/ 2422962 w 6479278"/>
              <a:gd name="connsiteY16" fmla="*/ 4387990 h 6858000"/>
              <a:gd name="connsiteX17" fmla="*/ 2417504 w 6479278"/>
              <a:gd name="connsiteY17" fmla="*/ 4355457 h 6858000"/>
              <a:gd name="connsiteX18" fmla="*/ 2416833 w 6479278"/>
              <a:gd name="connsiteY18" fmla="*/ 4330003 h 6858000"/>
              <a:gd name="connsiteX19" fmla="*/ 2402915 w 6479278"/>
              <a:gd name="connsiteY19" fmla="*/ 4268518 h 6858000"/>
              <a:gd name="connsiteX20" fmla="*/ 2384694 w 6479278"/>
              <a:gd name="connsiteY20" fmla="*/ 4159927 h 6858000"/>
              <a:gd name="connsiteX21" fmla="*/ 2368543 w 6479278"/>
              <a:gd name="connsiteY21" fmla="*/ 4116668 h 6858000"/>
              <a:gd name="connsiteX22" fmla="*/ 2364534 w 6479278"/>
              <a:gd name="connsiteY22" fmla="*/ 4098961 h 6858000"/>
              <a:gd name="connsiteX23" fmla="*/ 2349297 w 6479278"/>
              <a:gd name="connsiteY23" fmla="*/ 4065127 h 6858000"/>
              <a:gd name="connsiteX24" fmla="*/ 2268471 w 6479278"/>
              <a:gd name="connsiteY24" fmla="*/ 3885645 h 6858000"/>
              <a:gd name="connsiteX25" fmla="*/ 2264289 w 6479278"/>
              <a:gd name="connsiteY25" fmla="*/ 3876358 h 6858000"/>
              <a:gd name="connsiteX26" fmla="*/ 141389 w 6479278"/>
              <a:gd name="connsiteY26" fmla="*/ 199390 h 6858000"/>
              <a:gd name="connsiteX27" fmla="*/ 96933 w 6479278"/>
              <a:gd name="connsiteY27" fmla="*/ 117482 h 6858000"/>
              <a:gd name="connsiteX28" fmla="*/ 0 w 6479278"/>
              <a:gd name="connsiteY28"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268471 w 6479278"/>
              <a:gd name="connsiteY5" fmla="*/ 5065214 h 6858000"/>
              <a:gd name="connsiteX6" fmla="*/ 2303804 w 6479278"/>
              <a:gd name="connsiteY6" fmla="*/ 5007573 h 6858000"/>
              <a:gd name="connsiteX7" fmla="*/ 2349298 w 6479278"/>
              <a:gd name="connsiteY7" fmla="*/ 4885731 h 6858000"/>
              <a:gd name="connsiteX8" fmla="*/ 2364534 w 6479278"/>
              <a:gd name="connsiteY8" fmla="*/ 4851898 h 6858000"/>
              <a:gd name="connsiteX9" fmla="*/ 2368543 w 6479278"/>
              <a:gd name="connsiteY9" fmla="*/ 4834190 h 6858000"/>
              <a:gd name="connsiteX10" fmla="*/ 2384694 w 6479278"/>
              <a:gd name="connsiteY10" fmla="*/ 4790930 h 6858000"/>
              <a:gd name="connsiteX11" fmla="*/ 2402915 w 6479278"/>
              <a:gd name="connsiteY11" fmla="*/ 4682339 h 6858000"/>
              <a:gd name="connsiteX12" fmla="*/ 2416833 w 6479278"/>
              <a:gd name="connsiteY12" fmla="*/ 4620854 h 6858000"/>
              <a:gd name="connsiteX13" fmla="*/ 2417504 w 6479278"/>
              <a:gd name="connsiteY13" fmla="*/ 4595401 h 6858000"/>
              <a:gd name="connsiteX14" fmla="*/ 2422962 w 6479278"/>
              <a:gd name="connsiteY14" fmla="*/ 4562867 h 6858000"/>
              <a:gd name="connsiteX15" fmla="*/ 2420661 w 6479278"/>
              <a:gd name="connsiteY15" fmla="*/ 4475429 h 6858000"/>
              <a:gd name="connsiteX16" fmla="*/ 2422962 w 6479278"/>
              <a:gd name="connsiteY16" fmla="*/ 4387990 h 6858000"/>
              <a:gd name="connsiteX17" fmla="*/ 2417504 w 6479278"/>
              <a:gd name="connsiteY17" fmla="*/ 4355457 h 6858000"/>
              <a:gd name="connsiteX18" fmla="*/ 2416833 w 6479278"/>
              <a:gd name="connsiteY18" fmla="*/ 4330003 h 6858000"/>
              <a:gd name="connsiteX19" fmla="*/ 2402915 w 6479278"/>
              <a:gd name="connsiteY19" fmla="*/ 4268518 h 6858000"/>
              <a:gd name="connsiteX20" fmla="*/ 2384694 w 6479278"/>
              <a:gd name="connsiteY20" fmla="*/ 4159927 h 6858000"/>
              <a:gd name="connsiteX21" fmla="*/ 2368543 w 6479278"/>
              <a:gd name="connsiteY21" fmla="*/ 4116668 h 6858000"/>
              <a:gd name="connsiteX22" fmla="*/ 2364534 w 6479278"/>
              <a:gd name="connsiteY22" fmla="*/ 4098961 h 6858000"/>
              <a:gd name="connsiteX23" fmla="*/ 2268471 w 6479278"/>
              <a:gd name="connsiteY23" fmla="*/ 3885645 h 6858000"/>
              <a:gd name="connsiteX24" fmla="*/ 2264289 w 6479278"/>
              <a:gd name="connsiteY24" fmla="*/ 3876358 h 6858000"/>
              <a:gd name="connsiteX25" fmla="*/ 141389 w 6479278"/>
              <a:gd name="connsiteY25" fmla="*/ 199390 h 6858000"/>
              <a:gd name="connsiteX26" fmla="*/ 96933 w 6479278"/>
              <a:gd name="connsiteY26" fmla="*/ 117482 h 6858000"/>
              <a:gd name="connsiteX27" fmla="*/ 0 w 6479278"/>
              <a:gd name="connsiteY27"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268471 w 6479278"/>
              <a:gd name="connsiteY5" fmla="*/ 5065214 h 6858000"/>
              <a:gd name="connsiteX6" fmla="*/ 2303804 w 6479278"/>
              <a:gd name="connsiteY6" fmla="*/ 5007573 h 6858000"/>
              <a:gd name="connsiteX7" fmla="*/ 2349298 w 6479278"/>
              <a:gd name="connsiteY7" fmla="*/ 4885731 h 6858000"/>
              <a:gd name="connsiteX8" fmla="*/ 2364534 w 6479278"/>
              <a:gd name="connsiteY8" fmla="*/ 4851898 h 6858000"/>
              <a:gd name="connsiteX9" fmla="*/ 2368543 w 6479278"/>
              <a:gd name="connsiteY9" fmla="*/ 4834190 h 6858000"/>
              <a:gd name="connsiteX10" fmla="*/ 2384694 w 6479278"/>
              <a:gd name="connsiteY10" fmla="*/ 4790930 h 6858000"/>
              <a:gd name="connsiteX11" fmla="*/ 2402915 w 6479278"/>
              <a:gd name="connsiteY11" fmla="*/ 4682339 h 6858000"/>
              <a:gd name="connsiteX12" fmla="*/ 2416833 w 6479278"/>
              <a:gd name="connsiteY12" fmla="*/ 4620854 h 6858000"/>
              <a:gd name="connsiteX13" fmla="*/ 2417504 w 6479278"/>
              <a:gd name="connsiteY13" fmla="*/ 4595401 h 6858000"/>
              <a:gd name="connsiteX14" fmla="*/ 2422962 w 6479278"/>
              <a:gd name="connsiteY14" fmla="*/ 4562867 h 6858000"/>
              <a:gd name="connsiteX15" fmla="*/ 2420661 w 6479278"/>
              <a:gd name="connsiteY15" fmla="*/ 4475429 h 6858000"/>
              <a:gd name="connsiteX16" fmla="*/ 2422962 w 6479278"/>
              <a:gd name="connsiteY16" fmla="*/ 4387990 h 6858000"/>
              <a:gd name="connsiteX17" fmla="*/ 2417504 w 6479278"/>
              <a:gd name="connsiteY17" fmla="*/ 4355457 h 6858000"/>
              <a:gd name="connsiteX18" fmla="*/ 2416833 w 6479278"/>
              <a:gd name="connsiteY18" fmla="*/ 4330003 h 6858000"/>
              <a:gd name="connsiteX19" fmla="*/ 2402915 w 6479278"/>
              <a:gd name="connsiteY19" fmla="*/ 4268518 h 6858000"/>
              <a:gd name="connsiteX20" fmla="*/ 2384694 w 6479278"/>
              <a:gd name="connsiteY20" fmla="*/ 4159927 h 6858000"/>
              <a:gd name="connsiteX21" fmla="*/ 2368543 w 6479278"/>
              <a:gd name="connsiteY21" fmla="*/ 4116668 h 6858000"/>
              <a:gd name="connsiteX22" fmla="*/ 2268471 w 6479278"/>
              <a:gd name="connsiteY22" fmla="*/ 3885645 h 6858000"/>
              <a:gd name="connsiteX23" fmla="*/ 2264289 w 6479278"/>
              <a:gd name="connsiteY23" fmla="*/ 3876358 h 6858000"/>
              <a:gd name="connsiteX24" fmla="*/ 141389 w 6479278"/>
              <a:gd name="connsiteY24" fmla="*/ 199390 h 6858000"/>
              <a:gd name="connsiteX25" fmla="*/ 96933 w 6479278"/>
              <a:gd name="connsiteY25" fmla="*/ 117482 h 6858000"/>
              <a:gd name="connsiteX26" fmla="*/ 0 w 6479278"/>
              <a:gd name="connsiteY26"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268471 w 6479278"/>
              <a:gd name="connsiteY5" fmla="*/ 5065214 h 6858000"/>
              <a:gd name="connsiteX6" fmla="*/ 2303804 w 6479278"/>
              <a:gd name="connsiteY6" fmla="*/ 5007573 h 6858000"/>
              <a:gd name="connsiteX7" fmla="*/ 2349298 w 6479278"/>
              <a:gd name="connsiteY7" fmla="*/ 4885731 h 6858000"/>
              <a:gd name="connsiteX8" fmla="*/ 2364534 w 6479278"/>
              <a:gd name="connsiteY8" fmla="*/ 4851898 h 6858000"/>
              <a:gd name="connsiteX9" fmla="*/ 2368543 w 6479278"/>
              <a:gd name="connsiteY9" fmla="*/ 4834190 h 6858000"/>
              <a:gd name="connsiteX10" fmla="*/ 2384694 w 6479278"/>
              <a:gd name="connsiteY10" fmla="*/ 4790930 h 6858000"/>
              <a:gd name="connsiteX11" fmla="*/ 2402915 w 6479278"/>
              <a:gd name="connsiteY11" fmla="*/ 4682339 h 6858000"/>
              <a:gd name="connsiteX12" fmla="*/ 2416833 w 6479278"/>
              <a:gd name="connsiteY12" fmla="*/ 4620854 h 6858000"/>
              <a:gd name="connsiteX13" fmla="*/ 2417504 w 6479278"/>
              <a:gd name="connsiteY13" fmla="*/ 4595401 h 6858000"/>
              <a:gd name="connsiteX14" fmla="*/ 2422962 w 6479278"/>
              <a:gd name="connsiteY14" fmla="*/ 4562867 h 6858000"/>
              <a:gd name="connsiteX15" fmla="*/ 2420661 w 6479278"/>
              <a:gd name="connsiteY15" fmla="*/ 4475429 h 6858000"/>
              <a:gd name="connsiteX16" fmla="*/ 2422962 w 6479278"/>
              <a:gd name="connsiteY16" fmla="*/ 4387990 h 6858000"/>
              <a:gd name="connsiteX17" fmla="*/ 2417504 w 6479278"/>
              <a:gd name="connsiteY17" fmla="*/ 4355457 h 6858000"/>
              <a:gd name="connsiteX18" fmla="*/ 2416833 w 6479278"/>
              <a:gd name="connsiteY18" fmla="*/ 4330003 h 6858000"/>
              <a:gd name="connsiteX19" fmla="*/ 2402915 w 6479278"/>
              <a:gd name="connsiteY19" fmla="*/ 4268518 h 6858000"/>
              <a:gd name="connsiteX20" fmla="*/ 2384694 w 6479278"/>
              <a:gd name="connsiteY20" fmla="*/ 4159927 h 6858000"/>
              <a:gd name="connsiteX21" fmla="*/ 2268471 w 6479278"/>
              <a:gd name="connsiteY21" fmla="*/ 3885645 h 6858000"/>
              <a:gd name="connsiteX22" fmla="*/ 2264289 w 6479278"/>
              <a:gd name="connsiteY22" fmla="*/ 3876358 h 6858000"/>
              <a:gd name="connsiteX23" fmla="*/ 141389 w 6479278"/>
              <a:gd name="connsiteY23" fmla="*/ 199390 h 6858000"/>
              <a:gd name="connsiteX24" fmla="*/ 96933 w 6479278"/>
              <a:gd name="connsiteY24" fmla="*/ 117482 h 6858000"/>
              <a:gd name="connsiteX25" fmla="*/ 0 w 6479278"/>
              <a:gd name="connsiteY25"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268471 w 6479278"/>
              <a:gd name="connsiteY5" fmla="*/ 5065214 h 6858000"/>
              <a:gd name="connsiteX6" fmla="*/ 2303804 w 6479278"/>
              <a:gd name="connsiteY6" fmla="*/ 5007573 h 6858000"/>
              <a:gd name="connsiteX7" fmla="*/ 2349298 w 6479278"/>
              <a:gd name="connsiteY7" fmla="*/ 4885731 h 6858000"/>
              <a:gd name="connsiteX8" fmla="*/ 2364534 w 6479278"/>
              <a:gd name="connsiteY8" fmla="*/ 4851898 h 6858000"/>
              <a:gd name="connsiteX9" fmla="*/ 2368543 w 6479278"/>
              <a:gd name="connsiteY9" fmla="*/ 4834190 h 6858000"/>
              <a:gd name="connsiteX10" fmla="*/ 2384694 w 6479278"/>
              <a:gd name="connsiteY10" fmla="*/ 4790930 h 6858000"/>
              <a:gd name="connsiteX11" fmla="*/ 2402915 w 6479278"/>
              <a:gd name="connsiteY11" fmla="*/ 4682339 h 6858000"/>
              <a:gd name="connsiteX12" fmla="*/ 2416833 w 6479278"/>
              <a:gd name="connsiteY12" fmla="*/ 4620854 h 6858000"/>
              <a:gd name="connsiteX13" fmla="*/ 2417504 w 6479278"/>
              <a:gd name="connsiteY13" fmla="*/ 4595401 h 6858000"/>
              <a:gd name="connsiteX14" fmla="*/ 2422962 w 6479278"/>
              <a:gd name="connsiteY14" fmla="*/ 4562867 h 6858000"/>
              <a:gd name="connsiteX15" fmla="*/ 2420661 w 6479278"/>
              <a:gd name="connsiteY15" fmla="*/ 4475429 h 6858000"/>
              <a:gd name="connsiteX16" fmla="*/ 2422962 w 6479278"/>
              <a:gd name="connsiteY16" fmla="*/ 4387990 h 6858000"/>
              <a:gd name="connsiteX17" fmla="*/ 2417504 w 6479278"/>
              <a:gd name="connsiteY17" fmla="*/ 4355457 h 6858000"/>
              <a:gd name="connsiteX18" fmla="*/ 2416833 w 6479278"/>
              <a:gd name="connsiteY18" fmla="*/ 4330003 h 6858000"/>
              <a:gd name="connsiteX19" fmla="*/ 2402915 w 6479278"/>
              <a:gd name="connsiteY19" fmla="*/ 4268518 h 6858000"/>
              <a:gd name="connsiteX20" fmla="*/ 2268471 w 6479278"/>
              <a:gd name="connsiteY20" fmla="*/ 3885645 h 6858000"/>
              <a:gd name="connsiteX21" fmla="*/ 2264289 w 6479278"/>
              <a:gd name="connsiteY21" fmla="*/ 3876358 h 6858000"/>
              <a:gd name="connsiteX22" fmla="*/ 141389 w 6479278"/>
              <a:gd name="connsiteY22" fmla="*/ 199390 h 6858000"/>
              <a:gd name="connsiteX23" fmla="*/ 96933 w 6479278"/>
              <a:gd name="connsiteY23" fmla="*/ 117482 h 6858000"/>
              <a:gd name="connsiteX24" fmla="*/ 0 w 6479278"/>
              <a:gd name="connsiteY24"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268471 w 6479278"/>
              <a:gd name="connsiteY5" fmla="*/ 5065214 h 6858000"/>
              <a:gd name="connsiteX6" fmla="*/ 2303804 w 6479278"/>
              <a:gd name="connsiteY6" fmla="*/ 5007573 h 6858000"/>
              <a:gd name="connsiteX7" fmla="*/ 2349298 w 6479278"/>
              <a:gd name="connsiteY7" fmla="*/ 4885731 h 6858000"/>
              <a:gd name="connsiteX8" fmla="*/ 2364534 w 6479278"/>
              <a:gd name="connsiteY8" fmla="*/ 4851898 h 6858000"/>
              <a:gd name="connsiteX9" fmla="*/ 2368543 w 6479278"/>
              <a:gd name="connsiteY9" fmla="*/ 4834190 h 6858000"/>
              <a:gd name="connsiteX10" fmla="*/ 2384694 w 6479278"/>
              <a:gd name="connsiteY10" fmla="*/ 4790930 h 6858000"/>
              <a:gd name="connsiteX11" fmla="*/ 2402915 w 6479278"/>
              <a:gd name="connsiteY11" fmla="*/ 4682339 h 6858000"/>
              <a:gd name="connsiteX12" fmla="*/ 2416833 w 6479278"/>
              <a:gd name="connsiteY12" fmla="*/ 4620854 h 6858000"/>
              <a:gd name="connsiteX13" fmla="*/ 2417504 w 6479278"/>
              <a:gd name="connsiteY13" fmla="*/ 4595401 h 6858000"/>
              <a:gd name="connsiteX14" fmla="*/ 2422962 w 6479278"/>
              <a:gd name="connsiteY14" fmla="*/ 4562867 h 6858000"/>
              <a:gd name="connsiteX15" fmla="*/ 2420661 w 6479278"/>
              <a:gd name="connsiteY15" fmla="*/ 4475429 h 6858000"/>
              <a:gd name="connsiteX16" fmla="*/ 2422962 w 6479278"/>
              <a:gd name="connsiteY16" fmla="*/ 4387990 h 6858000"/>
              <a:gd name="connsiteX17" fmla="*/ 2417504 w 6479278"/>
              <a:gd name="connsiteY17" fmla="*/ 4355457 h 6858000"/>
              <a:gd name="connsiteX18" fmla="*/ 2416833 w 6479278"/>
              <a:gd name="connsiteY18" fmla="*/ 4330003 h 6858000"/>
              <a:gd name="connsiteX19" fmla="*/ 2268471 w 6479278"/>
              <a:gd name="connsiteY19" fmla="*/ 3885645 h 6858000"/>
              <a:gd name="connsiteX20" fmla="*/ 2264289 w 6479278"/>
              <a:gd name="connsiteY20" fmla="*/ 3876358 h 6858000"/>
              <a:gd name="connsiteX21" fmla="*/ 141389 w 6479278"/>
              <a:gd name="connsiteY21" fmla="*/ 199390 h 6858000"/>
              <a:gd name="connsiteX22" fmla="*/ 96933 w 6479278"/>
              <a:gd name="connsiteY22" fmla="*/ 117482 h 6858000"/>
              <a:gd name="connsiteX23" fmla="*/ 0 w 6479278"/>
              <a:gd name="connsiteY23"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268471 w 6479278"/>
              <a:gd name="connsiteY5" fmla="*/ 5065214 h 6858000"/>
              <a:gd name="connsiteX6" fmla="*/ 2303804 w 6479278"/>
              <a:gd name="connsiteY6" fmla="*/ 5007573 h 6858000"/>
              <a:gd name="connsiteX7" fmla="*/ 2349298 w 6479278"/>
              <a:gd name="connsiteY7" fmla="*/ 4885731 h 6858000"/>
              <a:gd name="connsiteX8" fmla="*/ 2364534 w 6479278"/>
              <a:gd name="connsiteY8" fmla="*/ 4851898 h 6858000"/>
              <a:gd name="connsiteX9" fmla="*/ 2368543 w 6479278"/>
              <a:gd name="connsiteY9" fmla="*/ 4834190 h 6858000"/>
              <a:gd name="connsiteX10" fmla="*/ 2384694 w 6479278"/>
              <a:gd name="connsiteY10" fmla="*/ 4790930 h 6858000"/>
              <a:gd name="connsiteX11" fmla="*/ 2402915 w 6479278"/>
              <a:gd name="connsiteY11" fmla="*/ 4682339 h 6858000"/>
              <a:gd name="connsiteX12" fmla="*/ 2416833 w 6479278"/>
              <a:gd name="connsiteY12" fmla="*/ 4620854 h 6858000"/>
              <a:gd name="connsiteX13" fmla="*/ 2417504 w 6479278"/>
              <a:gd name="connsiteY13" fmla="*/ 4595401 h 6858000"/>
              <a:gd name="connsiteX14" fmla="*/ 2422962 w 6479278"/>
              <a:gd name="connsiteY14" fmla="*/ 4562867 h 6858000"/>
              <a:gd name="connsiteX15" fmla="*/ 2420661 w 6479278"/>
              <a:gd name="connsiteY15" fmla="*/ 4475429 h 6858000"/>
              <a:gd name="connsiteX16" fmla="*/ 2422962 w 6479278"/>
              <a:gd name="connsiteY16" fmla="*/ 4387990 h 6858000"/>
              <a:gd name="connsiteX17" fmla="*/ 2417504 w 6479278"/>
              <a:gd name="connsiteY17" fmla="*/ 4355457 h 6858000"/>
              <a:gd name="connsiteX18" fmla="*/ 2268471 w 6479278"/>
              <a:gd name="connsiteY18" fmla="*/ 3885645 h 6858000"/>
              <a:gd name="connsiteX19" fmla="*/ 2264289 w 6479278"/>
              <a:gd name="connsiteY19" fmla="*/ 3876358 h 6858000"/>
              <a:gd name="connsiteX20" fmla="*/ 141389 w 6479278"/>
              <a:gd name="connsiteY20" fmla="*/ 199390 h 6858000"/>
              <a:gd name="connsiteX21" fmla="*/ 96933 w 6479278"/>
              <a:gd name="connsiteY21" fmla="*/ 117482 h 6858000"/>
              <a:gd name="connsiteX22" fmla="*/ 0 w 6479278"/>
              <a:gd name="connsiteY22"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303804 w 6479278"/>
              <a:gd name="connsiteY5" fmla="*/ 5007573 h 6858000"/>
              <a:gd name="connsiteX6" fmla="*/ 2349298 w 6479278"/>
              <a:gd name="connsiteY6" fmla="*/ 4885731 h 6858000"/>
              <a:gd name="connsiteX7" fmla="*/ 2364534 w 6479278"/>
              <a:gd name="connsiteY7" fmla="*/ 4851898 h 6858000"/>
              <a:gd name="connsiteX8" fmla="*/ 2368543 w 6479278"/>
              <a:gd name="connsiteY8" fmla="*/ 4834190 h 6858000"/>
              <a:gd name="connsiteX9" fmla="*/ 2384694 w 6479278"/>
              <a:gd name="connsiteY9" fmla="*/ 4790930 h 6858000"/>
              <a:gd name="connsiteX10" fmla="*/ 2402915 w 6479278"/>
              <a:gd name="connsiteY10" fmla="*/ 4682339 h 6858000"/>
              <a:gd name="connsiteX11" fmla="*/ 2416833 w 6479278"/>
              <a:gd name="connsiteY11" fmla="*/ 4620854 h 6858000"/>
              <a:gd name="connsiteX12" fmla="*/ 2417504 w 6479278"/>
              <a:gd name="connsiteY12" fmla="*/ 4595401 h 6858000"/>
              <a:gd name="connsiteX13" fmla="*/ 2422962 w 6479278"/>
              <a:gd name="connsiteY13" fmla="*/ 4562867 h 6858000"/>
              <a:gd name="connsiteX14" fmla="*/ 2420661 w 6479278"/>
              <a:gd name="connsiteY14" fmla="*/ 4475429 h 6858000"/>
              <a:gd name="connsiteX15" fmla="*/ 2422962 w 6479278"/>
              <a:gd name="connsiteY15" fmla="*/ 4387990 h 6858000"/>
              <a:gd name="connsiteX16" fmla="*/ 2417504 w 6479278"/>
              <a:gd name="connsiteY16" fmla="*/ 4355457 h 6858000"/>
              <a:gd name="connsiteX17" fmla="*/ 2268471 w 6479278"/>
              <a:gd name="connsiteY17" fmla="*/ 3885645 h 6858000"/>
              <a:gd name="connsiteX18" fmla="*/ 2264289 w 6479278"/>
              <a:gd name="connsiteY18" fmla="*/ 3876358 h 6858000"/>
              <a:gd name="connsiteX19" fmla="*/ 141389 w 6479278"/>
              <a:gd name="connsiteY19" fmla="*/ 199390 h 6858000"/>
              <a:gd name="connsiteX20" fmla="*/ 96933 w 6479278"/>
              <a:gd name="connsiteY20" fmla="*/ 117482 h 6858000"/>
              <a:gd name="connsiteX21" fmla="*/ 0 w 6479278"/>
              <a:gd name="connsiteY21"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349298 w 6479278"/>
              <a:gd name="connsiteY5" fmla="*/ 4885731 h 6858000"/>
              <a:gd name="connsiteX6" fmla="*/ 2364534 w 6479278"/>
              <a:gd name="connsiteY6" fmla="*/ 4851898 h 6858000"/>
              <a:gd name="connsiteX7" fmla="*/ 2368543 w 6479278"/>
              <a:gd name="connsiteY7" fmla="*/ 4834190 h 6858000"/>
              <a:gd name="connsiteX8" fmla="*/ 2384694 w 6479278"/>
              <a:gd name="connsiteY8" fmla="*/ 4790930 h 6858000"/>
              <a:gd name="connsiteX9" fmla="*/ 2402915 w 6479278"/>
              <a:gd name="connsiteY9" fmla="*/ 4682339 h 6858000"/>
              <a:gd name="connsiteX10" fmla="*/ 2416833 w 6479278"/>
              <a:gd name="connsiteY10" fmla="*/ 4620854 h 6858000"/>
              <a:gd name="connsiteX11" fmla="*/ 2417504 w 6479278"/>
              <a:gd name="connsiteY11" fmla="*/ 4595401 h 6858000"/>
              <a:gd name="connsiteX12" fmla="*/ 2422962 w 6479278"/>
              <a:gd name="connsiteY12" fmla="*/ 4562867 h 6858000"/>
              <a:gd name="connsiteX13" fmla="*/ 2420661 w 6479278"/>
              <a:gd name="connsiteY13" fmla="*/ 4475429 h 6858000"/>
              <a:gd name="connsiteX14" fmla="*/ 2422962 w 6479278"/>
              <a:gd name="connsiteY14" fmla="*/ 4387990 h 6858000"/>
              <a:gd name="connsiteX15" fmla="*/ 2417504 w 6479278"/>
              <a:gd name="connsiteY15" fmla="*/ 4355457 h 6858000"/>
              <a:gd name="connsiteX16" fmla="*/ 2268471 w 6479278"/>
              <a:gd name="connsiteY16" fmla="*/ 3885645 h 6858000"/>
              <a:gd name="connsiteX17" fmla="*/ 2264289 w 6479278"/>
              <a:gd name="connsiteY17" fmla="*/ 3876358 h 6858000"/>
              <a:gd name="connsiteX18" fmla="*/ 141389 w 6479278"/>
              <a:gd name="connsiteY18" fmla="*/ 199390 h 6858000"/>
              <a:gd name="connsiteX19" fmla="*/ 96933 w 6479278"/>
              <a:gd name="connsiteY19" fmla="*/ 117482 h 6858000"/>
              <a:gd name="connsiteX20" fmla="*/ 0 w 6479278"/>
              <a:gd name="connsiteY20"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364534 w 6479278"/>
              <a:gd name="connsiteY5" fmla="*/ 4851898 h 6858000"/>
              <a:gd name="connsiteX6" fmla="*/ 2368543 w 6479278"/>
              <a:gd name="connsiteY6" fmla="*/ 4834190 h 6858000"/>
              <a:gd name="connsiteX7" fmla="*/ 2384694 w 6479278"/>
              <a:gd name="connsiteY7" fmla="*/ 4790930 h 6858000"/>
              <a:gd name="connsiteX8" fmla="*/ 2402915 w 6479278"/>
              <a:gd name="connsiteY8" fmla="*/ 4682339 h 6858000"/>
              <a:gd name="connsiteX9" fmla="*/ 2416833 w 6479278"/>
              <a:gd name="connsiteY9" fmla="*/ 4620854 h 6858000"/>
              <a:gd name="connsiteX10" fmla="*/ 2417504 w 6479278"/>
              <a:gd name="connsiteY10" fmla="*/ 4595401 h 6858000"/>
              <a:gd name="connsiteX11" fmla="*/ 2422962 w 6479278"/>
              <a:gd name="connsiteY11" fmla="*/ 4562867 h 6858000"/>
              <a:gd name="connsiteX12" fmla="*/ 2420661 w 6479278"/>
              <a:gd name="connsiteY12" fmla="*/ 4475429 h 6858000"/>
              <a:gd name="connsiteX13" fmla="*/ 2422962 w 6479278"/>
              <a:gd name="connsiteY13" fmla="*/ 4387990 h 6858000"/>
              <a:gd name="connsiteX14" fmla="*/ 2417504 w 6479278"/>
              <a:gd name="connsiteY14" fmla="*/ 4355457 h 6858000"/>
              <a:gd name="connsiteX15" fmla="*/ 2268471 w 6479278"/>
              <a:gd name="connsiteY15" fmla="*/ 3885645 h 6858000"/>
              <a:gd name="connsiteX16" fmla="*/ 2264289 w 6479278"/>
              <a:gd name="connsiteY16" fmla="*/ 3876358 h 6858000"/>
              <a:gd name="connsiteX17" fmla="*/ 141389 w 6479278"/>
              <a:gd name="connsiteY17" fmla="*/ 199390 h 6858000"/>
              <a:gd name="connsiteX18" fmla="*/ 96933 w 6479278"/>
              <a:gd name="connsiteY18" fmla="*/ 117482 h 6858000"/>
              <a:gd name="connsiteX19" fmla="*/ 0 w 6479278"/>
              <a:gd name="connsiteY19"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368543 w 6479278"/>
              <a:gd name="connsiteY5" fmla="*/ 4834190 h 6858000"/>
              <a:gd name="connsiteX6" fmla="*/ 2384694 w 6479278"/>
              <a:gd name="connsiteY6" fmla="*/ 4790930 h 6858000"/>
              <a:gd name="connsiteX7" fmla="*/ 2402915 w 6479278"/>
              <a:gd name="connsiteY7" fmla="*/ 4682339 h 6858000"/>
              <a:gd name="connsiteX8" fmla="*/ 2416833 w 6479278"/>
              <a:gd name="connsiteY8" fmla="*/ 4620854 h 6858000"/>
              <a:gd name="connsiteX9" fmla="*/ 2417504 w 6479278"/>
              <a:gd name="connsiteY9" fmla="*/ 4595401 h 6858000"/>
              <a:gd name="connsiteX10" fmla="*/ 2422962 w 6479278"/>
              <a:gd name="connsiteY10" fmla="*/ 4562867 h 6858000"/>
              <a:gd name="connsiteX11" fmla="*/ 2420661 w 6479278"/>
              <a:gd name="connsiteY11" fmla="*/ 4475429 h 6858000"/>
              <a:gd name="connsiteX12" fmla="*/ 2422962 w 6479278"/>
              <a:gd name="connsiteY12" fmla="*/ 4387990 h 6858000"/>
              <a:gd name="connsiteX13" fmla="*/ 2417504 w 6479278"/>
              <a:gd name="connsiteY13" fmla="*/ 4355457 h 6858000"/>
              <a:gd name="connsiteX14" fmla="*/ 2268471 w 6479278"/>
              <a:gd name="connsiteY14" fmla="*/ 3885645 h 6858000"/>
              <a:gd name="connsiteX15" fmla="*/ 2264289 w 6479278"/>
              <a:gd name="connsiteY15" fmla="*/ 3876358 h 6858000"/>
              <a:gd name="connsiteX16" fmla="*/ 141389 w 6479278"/>
              <a:gd name="connsiteY16" fmla="*/ 199390 h 6858000"/>
              <a:gd name="connsiteX17" fmla="*/ 96933 w 6479278"/>
              <a:gd name="connsiteY17" fmla="*/ 117482 h 6858000"/>
              <a:gd name="connsiteX18" fmla="*/ 0 w 6479278"/>
              <a:gd name="connsiteY18"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384694 w 6479278"/>
              <a:gd name="connsiteY5" fmla="*/ 4790930 h 6858000"/>
              <a:gd name="connsiteX6" fmla="*/ 2402915 w 6479278"/>
              <a:gd name="connsiteY6" fmla="*/ 4682339 h 6858000"/>
              <a:gd name="connsiteX7" fmla="*/ 2416833 w 6479278"/>
              <a:gd name="connsiteY7" fmla="*/ 4620854 h 6858000"/>
              <a:gd name="connsiteX8" fmla="*/ 2417504 w 6479278"/>
              <a:gd name="connsiteY8" fmla="*/ 4595401 h 6858000"/>
              <a:gd name="connsiteX9" fmla="*/ 2422962 w 6479278"/>
              <a:gd name="connsiteY9" fmla="*/ 4562867 h 6858000"/>
              <a:gd name="connsiteX10" fmla="*/ 2420661 w 6479278"/>
              <a:gd name="connsiteY10" fmla="*/ 4475429 h 6858000"/>
              <a:gd name="connsiteX11" fmla="*/ 2422962 w 6479278"/>
              <a:gd name="connsiteY11" fmla="*/ 4387990 h 6858000"/>
              <a:gd name="connsiteX12" fmla="*/ 2417504 w 6479278"/>
              <a:gd name="connsiteY12" fmla="*/ 4355457 h 6858000"/>
              <a:gd name="connsiteX13" fmla="*/ 2268471 w 6479278"/>
              <a:gd name="connsiteY13" fmla="*/ 3885645 h 6858000"/>
              <a:gd name="connsiteX14" fmla="*/ 2264289 w 6479278"/>
              <a:gd name="connsiteY14" fmla="*/ 3876358 h 6858000"/>
              <a:gd name="connsiteX15" fmla="*/ 141389 w 6479278"/>
              <a:gd name="connsiteY15" fmla="*/ 199390 h 6858000"/>
              <a:gd name="connsiteX16" fmla="*/ 96933 w 6479278"/>
              <a:gd name="connsiteY16" fmla="*/ 117482 h 6858000"/>
              <a:gd name="connsiteX17" fmla="*/ 0 w 6479278"/>
              <a:gd name="connsiteY17"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02915 w 6479278"/>
              <a:gd name="connsiteY5" fmla="*/ 4682339 h 6858000"/>
              <a:gd name="connsiteX6" fmla="*/ 2416833 w 6479278"/>
              <a:gd name="connsiteY6" fmla="*/ 4620854 h 6858000"/>
              <a:gd name="connsiteX7" fmla="*/ 2417504 w 6479278"/>
              <a:gd name="connsiteY7" fmla="*/ 4595401 h 6858000"/>
              <a:gd name="connsiteX8" fmla="*/ 2422962 w 6479278"/>
              <a:gd name="connsiteY8" fmla="*/ 4562867 h 6858000"/>
              <a:gd name="connsiteX9" fmla="*/ 2420661 w 6479278"/>
              <a:gd name="connsiteY9" fmla="*/ 4475429 h 6858000"/>
              <a:gd name="connsiteX10" fmla="*/ 2422962 w 6479278"/>
              <a:gd name="connsiteY10" fmla="*/ 4387990 h 6858000"/>
              <a:gd name="connsiteX11" fmla="*/ 2417504 w 6479278"/>
              <a:gd name="connsiteY11" fmla="*/ 4355457 h 6858000"/>
              <a:gd name="connsiteX12" fmla="*/ 2268471 w 6479278"/>
              <a:gd name="connsiteY12" fmla="*/ 3885645 h 6858000"/>
              <a:gd name="connsiteX13" fmla="*/ 2264289 w 6479278"/>
              <a:gd name="connsiteY13" fmla="*/ 3876358 h 6858000"/>
              <a:gd name="connsiteX14" fmla="*/ 141389 w 6479278"/>
              <a:gd name="connsiteY14" fmla="*/ 199390 h 6858000"/>
              <a:gd name="connsiteX15" fmla="*/ 96933 w 6479278"/>
              <a:gd name="connsiteY15" fmla="*/ 117482 h 6858000"/>
              <a:gd name="connsiteX16" fmla="*/ 0 w 6479278"/>
              <a:gd name="connsiteY16"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16833 w 6479278"/>
              <a:gd name="connsiteY5" fmla="*/ 4620854 h 6858000"/>
              <a:gd name="connsiteX6" fmla="*/ 2417504 w 6479278"/>
              <a:gd name="connsiteY6" fmla="*/ 4595401 h 6858000"/>
              <a:gd name="connsiteX7" fmla="*/ 2422962 w 6479278"/>
              <a:gd name="connsiteY7" fmla="*/ 4562867 h 6858000"/>
              <a:gd name="connsiteX8" fmla="*/ 2420661 w 6479278"/>
              <a:gd name="connsiteY8" fmla="*/ 4475429 h 6858000"/>
              <a:gd name="connsiteX9" fmla="*/ 2422962 w 6479278"/>
              <a:gd name="connsiteY9" fmla="*/ 4387990 h 6858000"/>
              <a:gd name="connsiteX10" fmla="*/ 2417504 w 6479278"/>
              <a:gd name="connsiteY10" fmla="*/ 4355457 h 6858000"/>
              <a:gd name="connsiteX11" fmla="*/ 2268471 w 6479278"/>
              <a:gd name="connsiteY11" fmla="*/ 3885645 h 6858000"/>
              <a:gd name="connsiteX12" fmla="*/ 2264289 w 6479278"/>
              <a:gd name="connsiteY12" fmla="*/ 3876358 h 6858000"/>
              <a:gd name="connsiteX13" fmla="*/ 141389 w 6479278"/>
              <a:gd name="connsiteY13" fmla="*/ 199390 h 6858000"/>
              <a:gd name="connsiteX14" fmla="*/ 96933 w 6479278"/>
              <a:gd name="connsiteY14" fmla="*/ 117482 h 6858000"/>
              <a:gd name="connsiteX15" fmla="*/ 0 w 6479278"/>
              <a:gd name="connsiteY15"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16833 w 6479278"/>
              <a:gd name="connsiteY5" fmla="*/ 4620854 h 6858000"/>
              <a:gd name="connsiteX6" fmla="*/ 2422962 w 6479278"/>
              <a:gd name="connsiteY6" fmla="*/ 4562867 h 6858000"/>
              <a:gd name="connsiteX7" fmla="*/ 2420661 w 6479278"/>
              <a:gd name="connsiteY7" fmla="*/ 4475429 h 6858000"/>
              <a:gd name="connsiteX8" fmla="*/ 2422962 w 6479278"/>
              <a:gd name="connsiteY8" fmla="*/ 4387990 h 6858000"/>
              <a:gd name="connsiteX9" fmla="*/ 2417504 w 6479278"/>
              <a:gd name="connsiteY9" fmla="*/ 4355457 h 6858000"/>
              <a:gd name="connsiteX10" fmla="*/ 2268471 w 6479278"/>
              <a:gd name="connsiteY10" fmla="*/ 3885645 h 6858000"/>
              <a:gd name="connsiteX11" fmla="*/ 2264289 w 6479278"/>
              <a:gd name="connsiteY11" fmla="*/ 3876358 h 6858000"/>
              <a:gd name="connsiteX12" fmla="*/ 141389 w 6479278"/>
              <a:gd name="connsiteY12" fmla="*/ 199390 h 6858000"/>
              <a:gd name="connsiteX13" fmla="*/ 96933 w 6479278"/>
              <a:gd name="connsiteY13" fmla="*/ 117482 h 6858000"/>
              <a:gd name="connsiteX14" fmla="*/ 0 w 6479278"/>
              <a:gd name="connsiteY14"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22962 w 6479278"/>
              <a:gd name="connsiteY5" fmla="*/ 4562867 h 6858000"/>
              <a:gd name="connsiteX6" fmla="*/ 2420661 w 6479278"/>
              <a:gd name="connsiteY6" fmla="*/ 4475429 h 6858000"/>
              <a:gd name="connsiteX7" fmla="*/ 2422962 w 6479278"/>
              <a:gd name="connsiteY7" fmla="*/ 4387990 h 6858000"/>
              <a:gd name="connsiteX8" fmla="*/ 2417504 w 6479278"/>
              <a:gd name="connsiteY8" fmla="*/ 4355457 h 6858000"/>
              <a:gd name="connsiteX9" fmla="*/ 2268471 w 6479278"/>
              <a:gd name="connsiteY9" fmla="*/ 3885645 h 6858000"/>
              <a:gd name="connsiteX10" fmla="*/ 2264289 w 6479278"/>
              <a:gd name="connsiteY10" fmla="*/ 3876358 h 6858000"/>
              <a:gd name="connsiteX11" fmla="*/ 141389 w 6479278"/>
              <a:gd name="connsiteY11" fmla="*/ 199390 h 6858000"/>
              <a:gd name="connsiteX12" fmla="*/ 96933 w 6479278"/>
              <a:gd name="connsiteY12" fmla="*/ 117482 h 6858000"/>
              <a:gd name="connsiteX13" fmla="*/ 0 w 6479278"/>
              <a:gd name="connsiteY13"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20661 w 6479278"/>
              <a:gd name="connsiteY5" fmla="*/ 4475429 h 6858000"/>
              <a:gd name="connsiteX6" fmla="*/ 2422962 w 6479278"/>
              <a:gd name="connsiteY6" fmla="*/ 4387990 h 6858000"/>
              <a:gd name="connsiteX7" fmla="*/ 2417504 w 6479278"/>
              <a:gd name="connsiteY7" fmla="*/ 4355457 h 6858000"/>
              <a:gd name="connsiteX8" fmla="*/ 2268471 w 6479278"/>
              <a:gd name="connsiteY8" fmla="*/ 3885645 h 6858000"/>
              <a:gd name="connsiteX9" fmla="*/ 2264289 w 6479278"/>
              <a:gd name="connsiteY9" fmla="*/ 3876358 h 6858000"/>
              <a:gd name="connsiteX10" fmla="*/ 141389 w 6479278"/>
              <a:gd name="connsiteY10" fmla="*/ 199390 h 6858000"/>
              <a:gd name="connsiteX11" fmla="*/ 96933 w 6479278"/>
              <a:gd name="connsiteY11" fmla="*/ 117482 h 6858000"/>
              <a:gd name="connsiteX12" fmla="*/ 0 w 6479278"/>
              <a:gd name="connsiteY12"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22962 w 6479278"/>
              <a:gd name="connsiteY5" fmla="*/ 4387990 h 6858000"/>
              <a:gd name="connsiteX6" fmla="*/ 2417504 w 6479278"/>
              <a:gd name="connsiteY6" fmla="*/ 4355457 h 6858000"/>
              <a:gd name="connsiteX7" fmla="*/ 2268471 w 6479278"/>
              <a:gd name="connsiteY7" fmla="*/ 3885645 h 6858000"/>
              <a:gd name="connsiteX8" fmla="*/ 2264289 w 6479278"/>
              <a:gd name="connsiteY8" fmla="*/ 3876358 h 6858000"/>
              <a:gd name="connsiteX9" fmla="*/ 141389 w 6479278"/>
              <a:gd name="connsiteY9" fmla="*/ 199390 h 6858000"/>
              <a:gd name="connsiteX10" fmla="*/ 96933 w 6479278"/>
              <a:gd name="connsiteY10" fmla="*/ 117482 h 6858000"/>
              <a:gd name="connsiteX11" fmla="*/ 0 w 6479278"/>
              <a:gd name="connsiteY11"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17504 w 6479278"/>
              <a:gd name="connsiteY5" fmla="*/ 4355457 h 6858000"/>
              <a:gd name="connsiteX6" fmla="*/ 2268471 w 6479278"/>
              <a:gd name="connsiteY6" fmla="*/ 3885645 h 6858000"/>
              <a:gd name="connsiteX7" fmla="*/ 2264289 w 6479278"/>
              <a:gd name="connsiteY7" fmla="*/ 3876358 h 6858000"/>
              <a:gd name="connsiteX8" fmla="*/ 141389 w 6479278"/>
              <a:gd name="connsiteY8" fmla="*/ 199390 h 6858000"/>
              <a:gd name="connsiteX9" fmla="*/ 96933 w 6479278"/>
              <a:gd name="connsiteY9" fmla="*/ 117482 h 6858000"/>
              <a:gd name="connsiteX10" fmla="*/ 0 w 6479278"/>
              <a:gd name="connsiteY10"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17504 w 6479278"/>
              <a:gd name="connsiteY5" fmla="*/ 4355457 h 6858000"/>
              <a:gd name="connsiteX6" fmla="*/ 2268471 w 6479278"/>
              <a:gd name="connsiteY6" fmla="*/ 3885645 h 6858000"/>
              <a:gd name="connsiteX7" fmla="*/ 2264289 w 6479278"/>
              <a:gd name="connsiteY7" fmla="*/ 3876358 h 6858000"/>
              <a:gd name="connsiteX8" fmla="*/ 141389 w 6479278"/>
              <a:gd name="connsiteY8" fmla="*/ 199390 h 6858000"/>
              <a:gd name="connsiteX9" fmla="*/ 96933 w 6479278"/>
              <a:gd name="connsiteY9" fmla="*/ 117482 h 6858000"/>
              <a:gd name="connsiteX10" fmla="*/ 0 w 6479278"/>
              <a:gd name="connsiteY10"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17504 w 6479278"/>
              <a:gd name="connsiteY5" fmla="*/ 4355457 h 6858000"/>
              <a:gd name="connsiteX6" fmla="*/ 2268471 w 6479278"/>
              <a:gd name="connsiteY6" fmla="*/ 3885645 h 6858000"/>
              <a:gd name="connsiteX7" fmla="*/ 2264289 w 6479278"/>
              <a:gd name="connsiteY7" fmla="*/ 3876358 h 6858000"/>
              <a:gd name="connsiteX8" fmla="*/ 141389 w 6479278"/>
              <a:gd name="connsiteY8" fmla="*/ 199390 h 6858000"/>
              <a:gd name="connsiteX9" fmla="*/ 96933 w 6479278"/>
              <a:gd name="connsiteY9" fmla="*/ 117482 h 6858000"/>
              <a:gd name="connsiteX10" fmla="*/ 0 w 6479278"/>
              <a:gd name="connsiteY10"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17504 w 6479278"/>
              <a:gd name="connsiteY5" fmla="*/ 4355457 h 6858000"/>
              <a:gd name="connsiteX6" fmla="*/ 2268471 w 6479278"/>
              <a:gd name="connsiteY6" fmla="*/ 3885645 h 6858000"/>
              <a:gd name="connsiteX7" fmla="*/ 2264289 w 6479278"/>
              <a:gd name="connsiteY7" fmla="*/ 3876358 h 6858000"/>
              <a:gd name="connsiteX8" fmla="*/ 141389 w 6479278"/>
              <a:gd name="connsiteY8" fmla="*/ 199390 h 6858000"/>
              <a:gd name="connsiteX9" fmla="*/ 96933 w 6479278"/>
              <a:gd name="connsiteY9" fmla="*/ 117482 h 6858000"/>
              <a:gd name="connsiteX10" fmla="*/ 0 w 6479278"/>
              <a:gd name="connsiteY10"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28793 w 6479278"/>
              <a:gd name="connsiteY5" fmla="*/ 4464583 h 6858000"/>
              <a:gd name="connsiteX6" fmla="*/ 2268471 w 6479278"/>
              <a:gd name="connsiteY6" fmla="*/ 3885645 h 6858000"/>
              <a:gd name="connsiteX7" fmla="*/ 2264289 w 6479278"/>
              <a:gd name="connsiteY7" fmla="*/ 3876358 h 6858000"/>
              <a:gd name="connsiteX8" fmla="*/ 141389 w 6479278"/>
              <a:gd name="connsiteY8" fmla="*/ 199390 h 6858000"/>
              <a:gd name="connsiteX9" fmla="*/ 96933 w 6479278"/>
              <a:gd name="connsiteY9" fmla="*/ 117482 h 6858000"/>
              <a:gd name="connsiteX10" fmla="*/ 0 w 6479278"/>
              <a:gd name="connsiteY10"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28793 w 6479278"/>
              <a:gd name="connsiteY5" fmla="*/ 4464583 h 6858000"/>
              <a:gd name="connsiteX6" fmla="*/ 2268471 w 6479278"/>
              <a:gd name="connsiteY6" fmla="*/ 3885645 h 6858000"/>
              <a:gd name="connsiteX7" fmla="*/ 2264289 w 6479278"/>
              <a:gd name="connsiteY7" fmla="*/ 3876358 h 6858000"/>
              <a:gd name="connsiteX8" fmla="*/ 141389 w 6479278"/>
              <a:gd name="connsiteY8" fmla="*/ 199390 h 6858000"/>
              <a:gd name="connsiteX9" fmla="*/ 96933 w 6479278"/>
              <a:gd name="connsiteY9" fmla="*/ 117482 h 6858000"/>
              <a:gd name="connsiteX10" fmla="*/ 0 w 6479278"/>
              <a:gd name="connsiteY10"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28793 w 6479278"/>
              <a:gd name="connsiteY5" fmla="*/ 4464583 h 6858000"/>
              <a:gd name="connsiteX6" fmla="*/ 2268471 w 6479278"/>
              <a:gd name="connsiteY6" fmla="*/ 3885645 h 6858000"/>
              <a:gd name="connsiteX7" fmla="*/ 141389 w 6479278"/>
              <a:gd name="connsiteY7" fmla="*/ 199390 h 6858000"/>
              <a:gd name="connsiteX8" fmla="*/ 96933 w 6479278"/>
              <a:gd name="connsiteY8" fmla="*/ 117482 h 6858000"/>
              <a:gd name="connsiteX9" fmla="*/ 0 w 6479278"/>
              <a:gd name="connsiteY9"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28793 w 6479278"/>
              <a:gd name="connsiteY5" fmla="*/ 4464583 h 6858000"/>
              <a:gd name="connsiteX6" fmla="*/ 2268471 w 6479278"/>
              <a:gd name="connsiteY6" fmla="*/ 3885645 h 6858000"/>
              <a:gd name="connsiteX7" fmla="*/ 141389 w 6479278"/>
              <a:gd name="connsiteY7" fmla="*/ 199390 h 6858000"/>
              <a:gd name="connsiteX8" fmla="*/ 96933 w 6479278"/>
              <a:gd name="connsiteY8" fmla="*/ 117482 h 6858000"/>
              <a:gd name="connsiteX9" fmla="*/ 0 w 6479278"/>
              <a:gd name="connsiteY9"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28793 w 6479278"/>
              <a:gd name="connsiteY5" fmla="*/ 4513502 h 6858000"/>
              <a:gd name="connsiteX6" fmla="*/ 2268471 w 6479278"/>
              <a:gd name="connsiteY6" fmla="*/ 3885645 h 6858000"/>
              <a:gd name="connsiteX7" fmla="*/ 141389 w 6479278"/>
              <a:gd name="connsiteY7" fmla="*/ 199390 h 6858000"/>
              <a:gd name="connsiteX8" fmla="*/ 96933 w 6479278"/>
              <a:gd name="connsiteY8" fmla="*/ 117482 h 6858000"/>
              <a:gd name="connsiteX9" fmla="*/ 0 w 6479278"/>
              <a:gd name="connsiteY9"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09978 w 6479278"/>
              <a:gd name="connsiteY5" fmla="*/ 4517265 h 6858000"/>
              <a:gd name="connsiteX6" fmla="*/ 2268471 w 6479278"/>
              <a:gd name="connsiteY6" fmla="*/ 3885645 h 6858000"/>
              <a:gd name="connsiteX7" fmla="*/ 141389 w 6479278"/>
              <a:gd name="connsiteY7" fmla="*/ 199390 h 6858000"/>
              <a:gd name="connsiteX8" fmla="*/ 96933 w 6479278"/>
              <a:gd name="connsiteY8" fmla="*/ 117482 h 6858000"/>
              <a:gd name="connsiteX9" fmla="*/ 0 w 6479278"/>
              <a:gd name="connsiteY9"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09978 w 6479278"/>
              <a:gd name="connsiteY5" fmla="*/ 4517265 h 6858000"/>
              <a:gd name="connsiteX6" fmla="*/ 2268471 w 6479278"/>
              <a:gd name="connsiteY6" fmla="*/ 3885645 h 6858000"/>
              <a:gd name="connsiteX7" fmla="*/ 141389 w 6479278"/>
              <a:gd name="connsiteY7" fmla="*/ 199390 h 6858000"/>
              <a:gd name="connsiteX8" fmla="*/ 96933 w 6479278"/>
              <a:gd name="connsiteY8" fmla="*/ 117482 h 6858000"/>
              <a:gd name="connsiteX9" fmla="*/ 0 w 6479278"/>
              <a:gd name="connsiteY9"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09978 w 6479278"/>
              <a:gd name="connsiteY5" fmla="*/ 4517265 h 6858000"/>
              <a:gd name="connsiteX6" fmla="*/ 2268471 w 6479278"/>
              <a:gd name="connsiteY6" fmla="*/ 3885645 h 6858000"/>
              <a:gd name="connsiteX7" fmla="*/ 141389 w 6479278"/>
              <a:gd name="connsiteY7" fmla="*/ 199390 h 6858000"/>
              <a:gd name="connsiteX8" fmla="*/ 96933 w 6479278"/>
              <a:gd name="connsiteY8" fmla="*/ 117482 h 6858000"/>
              <a:gd name="connsiteX9" fmla="*/ 0 w 6479278"/>
              <a:gd name="connsiteY9"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14250 w 6479278"/>
              <a:gd name="connsiteY5" fmla="*/ 4500173 h 6858000"/>
              <a:gd name="connsiteX6" fmla="*/ 2268471 w 6479278"/>
              <a:gd name="connsiteY6" fmla="*/ 3885645 h 6858000"/>
              <a:gd name="connsiteX7" fmla="*/ 141389 w 6479278"/>
              <a:gd name="connsiteY7" fmla="*/ 199390 h 6858000"/>
              <a:gd name="connsiteX8" fmla="*/ 96933 w 6479278"/>
              <a:gd name="connsiteY8" fmla="*/ 117482 h 6858000"/>
              <a:gd name="connsiteX9" fmla="*/ 0 w 6479278"/>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79278" h="6858000">
                <a:moveTo>
                  <a:pt x="0" y="0"/>
                </a:moveTo>
                <a:lnTo>
                  <a:pt x="6479278" y="0"/>
                </a:lnTo>
                <a:lnTo>
                  <a:pt x="6479278" y="6858000"/>
                </a:lnTo>
                <a:lnTo>
                  <a:pt x="1234584" y="6858000"/>
                </a:lnTo>
                <a:lnTo>
                  <a:pt x="2264289" y="5074499"/>
                </a:lnTo>
                <a:cubicBezTo>
                  <a:pt x="2323713" y="4959383"/>
                  <a:pt x="2412097" y="4754906"/>
                  <a:pt x="2414250" y="4500173"/>
                </a:cubicBezTo>
                <a:cubicBezTo>
                  <a:pt x="2411080" y="4292272"/>
                  <a:pt x="2395413" y="4149493"/>
                  <a:pt x="2268471" y="3885645"/>
                </a:cubicBezTo>
                <a:lnTo>
                  <a:pt x="141389" y="199390"/>
                </a:lnTo>
                <a:lnTo>
                  <a:pt x="96933" y="117482"/>
                </a:lnTo>
                <a:lnTo>
                  <a:pt x="0" y="0"/>
                </a:lnTo>
                <a:close/>
              </a:path>
            </a:pathLst>
          </a:custGeom>
          <a:solidFill>
            <a:schemeClr val="bg1">
              <a:lumMod val="9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a:t>Raahaa kuva tähän. Valitse hiiren oikealla näppäimellä ”rajaa”, jos haluat liikuttaa kuvaa rajauksen sisällä</a:t>
            </a:r>
          </a:p>
          <a:p>
            <a:endParaRPr lang="fi-FI"/>
          </a:p>
        </p:txBody>
      </p:sp>
      <p:sp>
        <p:nvSpPr>
          <p:cNvPr id="7" name="Tekstin paikkamerkki 6">
            <a:extLst>
              <a:ext uri="{FF2B5EF4-FFF2-40B4-BE49-F238E27FC236}">
                <a16:creationId xmlns:a16="http://schemas.microsoft.com/office/drawing/2014/main" id="{A94498C2-5B11-8A2A-6A3C-1BB4645C97CD}"/>
              </a:ext>
            </a:extLst>
          </p:cNvPr>
          <p:cNvSpPr>
            <a:spLocks noGrp="1"/>
          </p:cNvSpPr>
          <p:nvPr>
            <p:ph type="body" sz="quarter" idx="15"/>
          </p:nvPr>
        </p:nvSpPr>
        <p:spPr>
          <a:xfrm>
            <a:off x="838200" y="2882387"/>
            <a:ext cx="5797550" cy="874249"/>
          </a:xfrm>
        </p:spPr>
        <p:txBody>
          <a:bodyPr/>
          <a:lstStyle>
            <a:lvl1pPr marL="0" indent="0">
              <a:buNone/>
              <a:defRPr/>
            </a:lvl1pPr>
          </a:lstStyle>
          <a:p>
            <a:pPr lvl="0"/>
            <a:r>
              <a:rPr lang="fi-FI"/>
              <a:t>Muokkaa tekstin perustyylejä napsauttamalla</a:t>
            </a:r>
          </a:p>
        </p:txBody>
      </p:sp>
    </p:spTree>
    <p:extLst>
      <p:ext uri="{BB962C8B-B14F-4D97-AF65-F5344CB8AC3E}">
        <p14:creationId xmlns:p14="http://schemas.microsoft.com/office/powerpoint/2010/main" val="85431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Strategia 4 kuva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FCEAD8-3F08-414C-A7B4-3C80DE62163A}"/>
              </a:ext>
            </a:extLst>
          </p:cNvPr>
          <p:cNvSpPr>
            <a:spLocks noGrp="1"/>
          </p:cNvSpPr>
          <p:nvPr>
            <p:ph type="title"/>
          </p:nvPr>
        </p:nvSpPr>
        <p:spPr>
          <a:xfrm>
            <a:off x="838200" y="466720"/>
            <a:ext cx="10514013" cy="947860"/>
          </a:xfrm>
        </p:spPr>
        <p:txBody>
          <a:bodyPr anchor="b" anchorCtr="0"/>
          <a:lstStyle>
            <a:lvl1pPr algn="ctr">
              <a:defRPr/>
            </a:lvl1pPr>
          </a:lstStyle>
          <a:p>
            <a:r>
              <a:rPr lang="fi-FI"/>
              <a:t>Muokkaa ots. perustyyl. napsautt.</a:t>
            </a:r>
          </a:p>
        </p:txBody>
      </p:sp>
      <p:pic>
        <p:nvPicPr>
          <p:cNvPr id="11" name="Kuva 10">
            <a:extLst>
              <a:ext uri="{FF2B5EF4-FFF2-40B4-BE49-F238E27FC236}">
                <a16:creationId xmlns:a16="http://schemas.microsoft.com/office/drawing/2014/main" id="{4D249DE3-8D7F-760B-DFE1-608999C39616}"/>
              </a:ext>
            </a:extLst>
          </p:cNvPr>
          <p:cNvPicPr>
            <a:picLocks noChangeAspect="1"/>
          </p:cNvPicPr>
          <p:nvPr userDrawn="1"/>
        </p:nvPicPr>
        <p:blipFill>
          <a:blip r:embed="rId2"/>
          <a:stretch>
            <a:fillRect/>
          </a:stretch>
        </p:blipFill>
        <p:spPr>
          <a:xfrm>
            <a:off x="10549518" y="6397390"/>
            <a:ext cx="1277113" cy="190970"/>
          </a:xfrm>
          <a:prstGeom prst="rect">
            <a:avLst/>
          </a:prstGeom>
        </p:spPr>
      </p:pic>
      <p:sp>
        <p:nvSpPr>
          <p:cNvPr id="4" name="Kuvan paikkamerkki 4">
            <a:extLst>
              <a:ext uri="{FF2B5EF4-FFF2-40B4-BE49-F238E27FC236}">
                <a16:creationId xmlns:a16="http://schemas.microsoft.com/office/drawing/2014/main" id="{1E0006E9-CFC9-D3AC-5F72-86E027EDF99A}"/>
              </a:ext>
            </a:extLst>
          </p:cNvPr>
          <p:cNvSpPr>
            <a:spLocks noGrp="1"/>
          </p:cNvSpPr>
          <p:nvPr>
            <p:ph type="pic" sz="quarter" idx="11" hasCustomPrompt="1"/>
          </p:nvPr>
        </p:nvSpPr>
        <p:spPr>
          <a:xfrm>
            <a:off x="867925" y="1904956"/>
            <a:ext cx="2511030" cy="2822165"/>
          </a:xfrm>
          <a:no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a:t>Raahaa kuva tähän. Valitse hiiren oikealla näppäimellä ”rajaa”, jos haluat liikuttaa kuvaa rajauksen sisällä</a:t>
            </a:r>
          </a:p>
          <a:p>
            <a:endParaRPr lang="fi-FI"/>
          </a:p>
        </p:txBody>
      </p:sp>
      <p:sp>
        <p:nvSpPr>
          <p:cNvPr id="7" name="Kuvan paikkamerkki 4">
            <a:extLst>
              <a:ext uri="{FF2B5EF4-FFF2-40B4-BE49-F238E27FC236}">
                <a16:creationId xmlns:a16="http://schemas.microsoft.com/office/drawing/2014/main" id="{2E7AD50B-1DD3-BAD8-769C-6B1189A06626}"/>
              </a:ext>
            </a:extLst>
          </p:cNvPr>
          <p:cNvSpPr>
            <a:spLocks noGrp="1"/>
          </p:cNvSpPr>
          <p:nvPr>
            <p:ph type="pic" sz="quarter" idx="12" hasCustomPrompt="1"/>
          </p:nvPr>
        </p:nvSpPr>
        <p:spPr>
          <a:xfrm>
            <a:off x="3515760" y="1904956"/>
            <a:ext cx="2511030" cy="2822165"/>
          </a:xfrm>
          <a:no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a:t>Raahaa kuva tähän. Valitse hiiren oikealla näppäimellä ”rajaa”, jos haluat liikuttaa kuvaa rajauksen sisällä</a:t>
            </a:r>
          </a:p>
          <a:p>
            <a:endParaRPr lang="fi-FI"/>
          </a:p>
        </p:txBody>
      </p:sp>
      <p:sp>
        <p:nvSpPr>
          <p:cNvPr id="8" name="Kuvan paikkamerkki 4">
            <a:extLst>
              <a:ext uri="{FF2B5EF4-FFF2-40B4-BE49-F238E27FC236}">
                <a16:creationId xmlns:a16="http://schemas.microsoft.com/office/drawing/2014/main" id="{D890D5E2-45DD-F107-C7EE-4D7D89259D18}"/>
              </a:ext>
            </a:extLst>
          </p:cNvPr>
          <p:cNvSpPr>
            <a:spLocks noGrp="1"/>
          </p:cNvSpPr>
          <p:nvPr>
            <p:ph type="pic" sz="quarter" idx="13" hasCustomPrompt="1"/>
          </p:nvPr>
        </p:nvSpPr>
        <p:spPr>
          <a:xfrm>
            <a:off x="6163595" y="1904956"/>
            <a:ext cx="2511030" cy="2822165"/>
          </a:xfrm>
          <a:no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a:t>Raahaa kuva tähän. Valitse hiiren oikealla näppäimellä ”rajaa”, jos haluat liikuttaa kuvaa rajauksen sisällä</a:t>
            </a:r>
          </a:p>
          <a:p>
            <a:endParaRPr lang="fi-FI"/>
          </a:p>
        </p:txBody>
      </p:sp>
      <p:sp>
        <p:nvSpPr>
          <p:cNvPr id="10" name="Kuvan paikkamerkki 4">
            <a:extLst>
              <a:ext uri="{FF2B5EF4-FFF2-40B4-BE49-F238E27FC236}">
                <a16:creationId xmlns:a16="http://schemas.microsoft.com/office/drawing/2014/main" id="{06663B17-BF32-F753-1758-5DDB04148696}"/>
              </a:ext>
            </a:extLst>
          </p:cNvPr>
          <p:cNvSpPr>
            <a:spLocks noGrp="1"/>
          </p:cNvSpPr>
          <p:nvPr>
            <p:ph type="pic" sz="quarter" idx="14" hasCustomPrompt="1"/>
          </p:nvPr>
        </p:nvSpPr>
        <p:spPr>
          <a:xfrm>
            <a:off x="8813045" y="1904956"/>
            <a:ext cx="2511030" cy="2822165"/>
          </a:xfrm>
          <a:no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a:t>Raahaa kuva tähän. Valitse hiiren oikealla näppäimellä ”rajaa”, jos haluat liikuttaa kuvaa rajauksen sisällä</a:t>
            </a:r>
          </a:p>
          <a:p>
            <a:endParaRPr lang="fi-FI"/>
          </a:p>
        </p:txBody>
      </p:sp>
    </p:spTree>
    <p:extLst>
      <p:ext uri="{BB962C8B-B14F-4D97-AF65-F5344CB8AC3E}">
        <p14:creationId xmlns:p14="http://schemas.microsoft.com/office/powerpoint/2010/main" val="18427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Sisältö + Kennokuva 2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FCEAD8-3F08-414C-A7B4-3C80DE62163A}"/>
              </a:ext>
            </a:extLst>
          </p:cNvPr>
          <p:cNvSpPr>
            <a:spLocks noGrp="1"/>
          </p:cNvSpPr>
          <p:nvPr>
            <p:ph type="title"/>
          </p:nvPr>
        </p:nvSpPr>
        <p:spPr>
          <a:xfrm>
            <a:off x="838200" y="466720"/>
            <a:ext cx="5437188" cy="947860"/>
          </a:xfrm>
        </p:spPr>
        <p:txBody>
          <a:bodyPr anchor="b" anchorCtr="0"/>
          <a:lstStyle/>
          <a:p>
            <a:r>
              <a:rPr lang="fi-FI"/>
              <a:t>Muokkaa ots. perustyyl. napsautt.</a:t>
            </a:r>
          </a:p>
        </p:txBody>
      </p:sp>
      <p:sp>
        <p:nvSpPr>
          <p:cNvPr id="3" name="Sisällön paikkamerkki 2">
            <a:extLst>
              <a:ext uri="{FF2B5EF4-FFF2-40B4-BE49-F238E27FC236}">
                <a16:creationId xmlns:a16="http://schemas.microsoft.com/office/drawing/2014/main" id="{67029707-5174-153D-DE49-9FD3FCAF8093}"/>
              </a:ext>
            </a:extLst>
          </p:cNvPr>
          <p:cNvSpPr>
            <a:spLocks noGrp="1"/>
          </p:cNvSpPr>
          <p:nvPr>
            <p:ph idx="1"/>
          </p:nvPr>
        </p:nvSpPr>
        <p:spPr>
          <a:xfrm>
            <a:off x="838200" y="1825625"/>
            <a:ext cx="5437188"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Kuvan paikkamerkki 34">
            <a:extLst>
              <a:ext uri="{FF2B5EF4-FFF2-40B4-BE49-F238E27FC236}">
                <a16:creationId xmlns:a16="http://schemas.microsoft.com/office/drawing/2014/main" id="{693655C9-3D60-55B2-71FC-EC39DEE57950}"/>
              </a:ext>
            </a:extLst>
          </p:cNvPr>
          <p:cNvSpPr>
            <a:spLocks noGrp="1"/>
          </p:cNvSpPr>
          <p:nvPr>
            <p:ph type="pic" sz="quarter" idx="14" hasCustomPrompt="1"/>
          </p:nvPr>
        </p:nvSpPr>
        <p:spPr>
          <a:xfrm>
            <a:off x="5712722" y="0"/>
            <a:ext cx="6479278" cy="6858000"/>
          </a:xfrm>
          <a:custGeom>
            <a:avLst/>
            <a:gdLst>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268471 w 6479278"/>
              <a:gd name="connsiteY5" fmla="*/ 5065214 h 6858000"/>
              <a:gd name="connsiteX6" fmla="*/ 2303804 w 6479278"/>
              <a:gd name="connsiteY6" fmla="*/ 5007573 h 6858000"/>
              <a:gd name="connsiteX7" fmla="*/ 2349298 w 6479278"/>
              <a:gd name="connsiteY7" fmla="*/ 4885731 h 6858000"/>
              <a:gd name="connsiteX8" fmla="*/ 2364534 w 6479278"/>
              <a:gd name="connsiteY8" fmla="*/ 4851898 h 6858000"/>
              <a:gd name="connsiteX9" fmla="*/ 2368543 w 6479278"/>
              <a:gd name="connsiteY9" fmla="*/ 4834190 h 6858000"/>
              <a:gd name="connsiteX10" fmla="*/ 2384694 w 6479278"/>
              <a:gd name="connsiteY10" fmla="*/ 4790930 h 6858000"/>
              <a:gd name="connsiteX11" fmla="*/ 2402915 w 6479278"/>
              <a:gd name="connsiteY11" fmla="*/ 4682339 h 6858000"/>
              <a:gd name="connsiteX12" fmla="*/ 2416833 w 6479278"/>
              <a:gd name="connsiteY12" fmla="*/ 4620854 h 6858000"/>
              <a:gd name="connsiteX13" fmla="*/ 2417504 w 6479278"/>
              <a:gd name="connsiteY13" fmla="*/ 4595401 h 6858000"/>
              <a:gd name="connsiteX14" fmla="*/ 2422962 w 6479278"/>
              <a:gd name="connsiteY14" fmla="*/ 4562867 h 6858000"/>
              <a:gd name="connsiteX15" fmla="*/ 2420661 w 6479278"/>
              <a:gd name="connsiteY15" fmla="*/ 4475429 h 6858000"/>
              <a:gd name="connsiteX16" fmla="*/ 2422962 w 6479278"/>
              <a:gd name="connsiteY16" fmla="*/ 4387990 h 6858000"/>
              <a:gd name="connsiteX17" fmla="*/ 2417504 w 6479278"/>
              <a:gd name="connsiteY17" fmla="*/ 4355457 h 6858000"/>
              <a:gd name="connsiteX18" fmla="*/ 2416833 w 6479278"/>
              <a:gd name="connsiteY18" fmla="*/ 4330003 h 6858000"/>
              <a:gd name="connsiteX19" fmla="*/ 2402915 w 6479278"/>
              <a:gd name="connsiteY19" fmla="*/ 4268518 h 6858000"/>
              <a:gd name="connsiteX20" fmla="*/ 2384694 w 6479278"/>
              <a:gd name="connsiteY20" fmla="*/ 4159927 h 6858000"/>
              <a:gd name="connsiteX21" fmla="*/ 2368543 w 6479278"/>
              <a:gd name="connsiteY21" fmla="*/ 4116668 h 6858000"/>
              <a:gd name="connsiteX22" fmla="*/ 2364534 w 6479278"/>
              <a:gd name="connsiteY22" fmla="*/ 4098961 h 6858000"/>
              <a:gd name="connsiteX23" fmla="*/ 2349297 w 6479278"/>
              <a:gd name="connsiteY23" fmla="*/ 4065127 h 6858000"/>
              <a:gd name="connsiteX24" fmla="*/ 2303804 w 6479278"/>
              <a:gd name="connsiteY24" fmla="*/ 3943284 h 6858000"/>
              <a:gd name="connsiteX25" fmla="*/ 2268471 w 6479278"/>
              <a:gd name="connsiteY25" fmla="*/ 3885645 h 6858000"/>
              <a:gd name="connsiteX26" fmla="*/ 2264289 w 6479278"/>
              <a:gd name="connsiteY26" fmla="*/ 3876358 h 6858000"/>
              <a:gd name="connsiteX27" fmla="*/ 141389 w 6479278"/>
              <a:gd name="connsiteY27" fmla="*/ 199390 h 6858000"/>
              <a:gd name="connsiteX28" fmla="*/ 96933 w 6479278"/>
              <a:gd name="connsiteY28" fmla="*/ 117482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268471 w 6479278"/>
              <a:gd name="connsiteY5" fmla="*/ 5065214 h 6858000"/>
              <a:gd name="connsiteX6" fmla="*/ 2303804 w 6479278"/>
              <a:gd name="connsiteY6" fmla="*/ 5007573 h 6858000"/>
              <a:gd name="connsiteX7" fmla="*/ 2349298 w 6479278"/>
              <a:gd name="connsiteY7" fmla="*/ 4885731 h 6858000"/>
              <a:gd name="connsiteX8" fmla="*/ 2364534 w 6479278"/>
              <a:gd name="connsiteY8" fmla="*/ 4851898 h 6858000"/>
              <a:gd name="connsiteX9" fmla="*/ 2368543 w 6479278"/>
              <a:gd name="connsiteY9" fmla="*/ 4834190 h 6858000"/>
              <a:gd name="connsiteX10" fmla="*/ 2384694 w 6479278"/>
              <a:gd name="connsiteY10" fmla="*/ 4790930 h 6858000"/>
              <a:gd name="connsiteX11" fmla="*/ 2402915 w 6479278"/>
              <a:gd name="connsiteY11" fmla="*/ 4682339 h 6858000"/>
              <a:gd name="connsiteX12" fmla="*/ 2416833 w 6479278"/>
              <a:gd name="connsiteY12" fmla="*/ 4620854 h 6858000"/>
              <a:gd name="connsiteX13" fmla="*/ 2417504 w 6479278"/>
              <a:gd name="connsiteY13" fmla="*/ 4595401 h 6858000"/>
              <a:gd name="connsiteX14" fmla="*/ 2422962 w 6479278"/>
              <a:gd name="connsiteY14" fmla="*/ 4562867 h 6858000"/>
              <a:gd name="connsiteX15" fmla="*/ 2420661 w 6479278"/>
              <a:gd name="connsiteY15" fmla="*/ 4475429 h 6858000"/>
              <a:gd name="connsiteX16" fmla="*/ 2422962 w 6479278"/>
              <a:gd name="connsiteY16" fmla="*/ 4387990 h 6858000"/>
              <a:gd name="connsiteX17" fmla="*/ 2417504 w 6479278"/>
              <a:gd name="connsiteY17" fmla="*/ 4355457 h 6858000"/>
              <a:gd name="connsiteX18" fmla="*/ 2416833 w 6479278"/>
              <a:gd name="connsiteY18" fmla="*/ 4330003 h 6858000"/>
              <a:gd name="connsiteX19" fmla="*/ 2402915 w 6479278"/>
              <a:gd name="connsiteY19" fmla="*/ 4268518 h 6858000"/>
              <a:gd name="connsiteX20" fmla="*/ 2384694 w 6479278"/>
              <a:gd name="connsiteY20" fmla="*/ 4159927 h 6858000"/>
              <a:gd name="connsiteX21" fmla="*/ 2368543 w 6479278"/>
              <a:gd name="connsiteY21" fmla="*/ 4116668 h 6858000"/>
              <a:gd name="connsiteX22" fmla="*/ 2364534 w 6479278"/>
              <a:gd name="connsiteY22" fmla="*/ 4098961 h 6858000"/>
              <a:gd name="connsiteX23" fmla="*/ 2349297 w 6479278"/>
              <a:gd name="connsiteY23" fmla="*/ 4065127 h 6858000"/>
              <a:gd name="connsiteX24" fmla="*/ 2268471 w 6479278"/>
              <a:gd name="connsiteY24" fmla="*/ 3885645 h 6858000"/>
              <a:gd name="connsiteX25" fmla="*/ 2264289 w 6479278"/>
              <a:gd name="connsiteY25" fmla="*/ 3876358 h 6858000"/>
              <a:gd name="connsiteX26" fmla="*/ 141389 w 6479278"/>
              <a:gd name="connsiteY26" fmla="*/ 199390 h 6858000"/>
              <a:gd name="connsiteX27" fmla="*/ 96933 w 6479278"/>
              <a:gd name="connsiteY27" fmla="*/ 117482 h 6858000"/>
              <a:gd name="connsiteX28" fmla="*/ 0 w 6479278"/>
              <a:gd name="connsiteY28"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268471 w 6479278"/>
              <a:gd name="connsiteY5" fmla="*/ 5065214 h 6858000"/>
              <a:gd name="connsiteX6" fmla="*/ 2303804 w 6479278"/>
              <a:gd name="connsiteY6" fmla="*/ 5007573 h 6858000"/>
              <a:gd name="connsiteX7" fmla="*/ 2349298 w 6479278"/>
              <a:gd name="connsiteY7" fmla="*/ 4885731 h 6858000"/>
              <a:gd name="connsiteX8" fmla="*/ 2364534 w 6479278"/>
              <a:gd name="connsiteY8" fmla="*/ 4851898 h 6858000"/>
              <a:gd name="connsiteX9" fmla="*/ 2368543 w 6479278"/>
              <a:gd name="connsiteY9" fmla="*/ 4834190 h 6858000"/>
              <a:gd name="connsiteX10" fmla="*/ 2384694 w 6479278"/>
              <a:gd name="connsiteY10" fmla="*/ 4790930 h 6858000"/>
              <a:gd name="connsiteX11" fmla="*/ 2402915 w 6479278"/>
              <a:gd name="connsiteY11" fmla="*/ 4682339 h 6858000"/>
              <a:gd name="connsiteX12" fmla="*/ 2416833 w 6479278"/>
              <a:gd name="connsiteY12" fmla="*/ 4620854 h 6858000"/>
              <a:gd name="connsiteX13" fmla="*/ 2417504 w 6479278"/>
              <a:gd name="connsiteY13" fmla="*/ 4595401 h 6858000"/>
              <a:gd name="connsiteX14" fmla="*/ 2422962 w 6479278"/>
              <a:gd name="connsiteY14" fmla="*/ 4562867 h 6858000"/>
              <a:gd name="connsiteX15" fmla="*/ 2420661 w 6479278"/>
              <a:gd name="connsiteY15" fmla="*/ 4475429 h 6858000"/>
              <a:gd name="connsiteX16" fmla="*/ 2422962 w 6479278"/>
              <a:gd name="connsiteY16" fmla="*/ 4387990 h 6858000"/>
              <a:gd name="connsiteX17" fmla="*/ 2417504 w 6479278"/>
              <a:gd name="connsiteY17" fmla="*/ 4355457 h 6858000"/>
              <a:gd name="connsiteX18" fmla="*/ 2416833 w 6479278"/>
              <a:gd name="connsiteY18" fmla="*/ 4330003 h 6858000"/>
              <a:gd name="connsiteX19" fmla="*/ 2402915 w 6479278"/>
              <a:gd name="connsiteY19" fmla="*/ 4268518 h 6858000"/>
              <a:gd name="connsiteX20" fmla="*/ 2384694 w 6479278"/>
              <a:gd name="connsiteY20" fmla="*/ 4159927 h 6858000"/>
              <a:gd name="connsiteX21" fmla="*/ 2368543 w 6479278"/>
              <a:gd name="connsiteY21" fmla="*/ 4116668 h 6858000"/>
              <a:gd name="connsiteX22" fmla="*/ 2364534 w 6479278"/>
              <a:gd name="connsiteY22" fmla="*/ 4098961 h 6858000"/>
              <a:gd name="connsiteX23" fmla="*/ 2268471 w 6479278"/>
              <a:gd name="connsiteY23" fmla="*/ 3885645 h 6858000"/>
              <a:gd name="connsiteX24" fmla="*/ 2264289 w 6479278"/>
              <a:gd name="connsiteY24" fmla="*/ 3876358 h 6858000"/>
              <a:gd name="connsiteX25" fmla="*/ 141389 w 6479278"/>
              <a:gd name="connsiteY25" fmla="*/ 199390 h 6858000"/>
              <a:gd name="connsiteX26" fmla="*/ 96933 w 6479278"/>
              <a:gd name="connsiteY26" fmla="*/ 117482 h 6858000"/>
              <a:gd name="connsiteX27" fmla="*/ 0 w 6479278"/>
              <a:gd name="connsiteY27"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268471 w 6479278"/>
              <a:gd name="connsiteY5" fmla="*/ 5065214 h 6858000"/>
              <a:gd name="connsiteX6" fmla="*/ 2303804 w 6479278"/>
              <a:gd name="connsiteY6" fmla="*/ 5007573 h 6858000"/>
              <a:gd name="connsiteX7" fmla="*/ 2349298 w 6479278"/>
              <a:gd name="connsiteY7" fmla="*/ 4885731 h 6858000"/>
              <a:gd name="connsiteX8" fmla="*/ 2364534 w 6479278"/>
              <a:gd name="connsiteY8" fmla="*/ 4851898 h 6858000"/>
              <a:gd name="connsiteX9" fmla="*/ 2368543 w 6479278"/>
              <a:gd name="connsiteY9" fmla="*/ 4834190 h 6858000"/>
              <a:gd name="connsiteX10" fmla="*/ 2384694 w 6479278"/>
              <a:gd name="connsiteY10" fmla="*/ 4790930 h 6858000"/>
              <a:gd name="connsiteX11" fmla="*/ 2402915 w 6479278"/>
              <a:gd name="connsiteY11" fmla="*/ 4682339 h 6858000"/>
              <a:gd name="connsiteX12" fmla="*/ 2416833 w 6479278"/>
              <a:gd name="connsiteY12" fmla="*/ 4620854 h 6858000"/>
              <a:gd name="connsiteX13" fmla="*/ 2417504 w 6479278"/>
              <a:gd name="connsiteY13" fmla="*/ 4595401 h 6858000"/>
              <a:gd name="connsiteX14" fmla="*/ 2422962 w 6479278"/>
              <a:gd name="connsiteY14" fmla="*/ 4562867 h 6858000"/>
              <a:gd name="connsiteX15" fmla="*/ 2420661 w 6479278"/>
              <a:gd name="connsiteY15" fmla="*/ 4475429 h 6858000"/>
              <a:gd name="connsiteX16" fmla="*/ 2422962 w 6479278"/>
              <a:gd name="connsiteY16" fmla="*/ 4387990 h 6858000"/>
              <a:gd name="connsiteX17" fmla="*/ 2417504 w 6479278"/>
              <a:gd name="connsiteY17" fmla="*/ 4355457 h 6858000"/>
              <a:gd name="connsiteX18" fmla="*/ 2416833 w 6479278"/>
              <a:gd name="connsiteY18" fmla="*/ 4330003 h 6858000"/>
              <a:gd name="connsiteX19" fmla="*/ 2402915 w 6479278"/>
              <a:gd name="connsiteY19" fmla="*/ 4268518 h 6858000"/>
              <a:gd name="connsiteX20" fmla="*/ 2384694 w 6479278"/>
              <a:gd name="connsiteY20" fmla="*/ 4159927 h 6858000"/>
              <a:gd name="connsiteX21" fmla="*/ 2368543 w 6479278"/>
              <a:gd name="connsiteY21" fmla="*/ 4116668 h 6858000"/>
              <a:gd name="connsiteX22" fmla="*/ 2268471 w 6479278"/>
              <a:gd name="connsiteY22" fmla="*/ 3885645 h 6858000"/>
              <a:gd name="connsiteX23" fmla="*/ 2264289 w 6479278"/>
              <a:gd name="connsiteY23" fmla="*/ 3876358 h 6858000"/>
              <a:gd name="connsiteX24" fmla="*/ 141389 w 6479278"/>
              <a:gd name="connsiteY24" fmla="*/ 199390 h 6858000"/>
              <a:gd name="connsiteX25" fmla="*/ 96933 w 6479278"/>
              <a:gd name="connsiteY25" fmla="*/ 117482 h 6858000"/>
              <a:gd name="connsiteX26" fmla="*/ 0 w 6479278"/>
              <a:gd name="connsiteY26"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268471 w 6479278"/>
              <a:gd name="connsiteY5" fmla="*/ 5065214 h 6858000"/>
              <a:gd name="connsiteX6" fmla="*/ 2303804 w 6479278"/>
              <a:gd name="connsiteY6" fmla="*/ 5007573 h 6858000"/>
              <a:gd name="connsiteX7" fmla="*/ 2349298 w 6479278"/>
              <a:gd name="connsiteY7" fmla="*/ 4885731 h 6858000"/>
              <a:gd name="connsiteX8" fmla="*/ 2364534 w 6479278"/>
              <a:gd name="connsiteY8" fmla="*/ 4851898 h 6858000"/>
              <a:gd name="connsiteX9" fmla="*/ 2368543 w 6479278"/>
              <a:gd name="connsiteY9" fmla="*/ 4834190 h 6858000"/>
              <a:gd name="connsiteX10" fmla="*/ 2384694 w 6479278"/>
              <a:gd name="connsiteY10" fmla="*/ 4790930 h 6858000"/>
              <a:gd name="connsiteX11" fmla="*/ 2402915 w 6479278"/>
              <a:gd name="connsiteY11" fmla="*/ 4682339 h 6858000"/>
              <a:gd name="connsiteX12" fmla="*/ 2416833 w 6479278"/>
              <a:gd name="connsiteY12" fmla="*/ 4620854 h 6858000"/>
              <a:gd name="connsiteX13" fmla="*/ 2417504 w 6479278"/>
              <a:gd name="connsiteY13" fmla="*/ 4595401 h 6858000"/>
              <a:gd name="connsiteX14" fmla="*/ 2422962 w 6479278"/>
              <a:gd name="connsiteY14" fmla="*/ 4562867 h 6858000"/>
              <a:gd name="connsiteX15" fmla="*/ 2420661 w 6479278"/>
              <a:gd name="connsiteY15" fmla="*/ 4475429 h 6858000"/>
              <a:gd name="connsiteX16" fmla="*/ 2422962 w 6479278"/>
              <a:gd name="connsiteY16" fmla="*/ 4387990 h 6858000"/>
              <a:gd name="connsiteX17" fmla="*/ 2417504 w 6479278"/>
              <a:gd name="connsiteY17" fmla="*/ 4355457 h 6858000"/>
              <a:gd name="connsiteX18" fmla="*/ 2416833 w 6479278"/>
              <a:gd name="connsiteY18" fmla="*/ 4330003 h 6858000"/>
              <a:gd name="connsiteX19" fmla="*/ 2402915 w 6479278"/>
              <a:gd name="connsiteY19" fmla="*/ 4268518 h 6858000"/>
              <a:gd name="connsiteX20" fmla="*/ 2384694 w 6479278"/>
              <a:gd name="connsiteY20" fmla="*/ 4159927 h 6858000"/>
              <a:gd name="connsiteX21" fmla="*/ 2268471 w 6479278"/>
              <a:gd name="connsiteY21" fmla="*/ 3885645 h 6858000"/>
              <a:gd name="connsiteX22" fmla="*/ 2264289 w 6479278"/>
              <a:gd name="connsiteY22" fmla="*/ 3876358 h 6858000"/>
              <a:gd name="connsiteX23" fmla="*/ 141389 w 6479278"/>
              <a:gd name="connsiteY23" fmla="*/ 199390 h 6858000"/>
              <a:gd name="connsiteX24" fmla="*/ 96933 w 6479278"/>
              <a:gd name="connsiteY24" fmla="*/ 117482 h 6858000"/>
              <a:gd name="connsiteX25" fmla="*/ 0 w 6479278"/>
              <a:gd name="connsiteY25"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268471 w 6479278"/>
              <a:gd name="connsiteY5" fmla="*/ 5065214 h 6858000"/>
              <a:gd name="connsiteX6" fmla="*/ 2303804 w 6479278"/>
              <a:gd name="connsiteY6" fmla="*/ 5007573 h 6858000"/>
              <a:gd name="connsiteX7" fmla="*/ 2349298 w 6479278"/>
              <a:gd name="connsiteY7" fmla="*/ 4885731 h 6858000"/>
              <a:gd name="connsiteX8" fmla="*/ 2364534 w 6479278"/>
              <a:gd name="connsiteY8" fmla="*/ 4851898 h 6858000"/>
              <a:gd name="connsiteX9" fmla="*/ 2368543 w 6479278"/>
              <a:gd name="connsiteY9" fmla="*/ 4834190 h 6858000"/>
              <a:gd name="connsiteX10" fmla="*/ 2384694 w 6479278"/>
              <a:gd name="connsiteY10" fmla="*/ 4790930 h 6858000"/>
              <a:gd name="connsiteX11" fmla="*/ 2402915 w 6479278"/>
              <a:gd name="connsiteY11" fmla="*/ 4682339 h 6858000"/>
              <a:gd name="connsiteX12" fmla="*/ 2416833 w 6479278"/>
              <a:gd name="connsiteY12" fmla="*/ 4620854 h 6858000"/>
              <a:gd name="connsiteX13" fmla="*/ 2417504 w 6479278"/>
              <a:gd name="connsiteY13" fmla="*/ 4595401 h 6858000"/>
              <a:gd name="connsiteX14" fmla="*/ 2422962 w 6479278"/>
              <a:gd name="connsiteY14" fmla="*/ 4562867 h 6858000"/>
              <a:gd name="connsiteX15" fmla="*/ 2420661 w 6479278"/>
              <a:gd name="connsiteY15" fmla="*/ 4475429 h 6858000"/>
              <a:gd name="connsiteX16" fmla="*/ 2422962 w 6479278"/>
              <a:gd name="connsiteY16" fmla="*/ 4387990 h 6858000"/>
              <a:gd name="connsiteX17" fmla="*/ 2417504 w 6479278"/>
              <a:gd name="connsiteY17" fmla="*/ 4355457 h 6858000"/>
              <a:gd name="connsiteX18" fmla="*/ 2416833 w 6479278"/>
              <a:gd name="connsiteY18" fmla="*/ 4330003 h 6858000"/>
              <a:gd name="connsiteX19" fmla="*/ 2402915 w 6479278"/>
              <a:gd name="connsiteY19" fmla="*/ 4268518 h 6858000"/>
              <a:gd name="connsiteX20" fmla="*/ 2268471 w 6479278"/>
              <a:gd name="connsiteY20" fmla="*/ 3885645 h 6858000"/>
              <a:gd name="connsiteX21" fmla="*/ 2264289 w 6479278"/>
              <a:gd name="connsiteY21" fmla="*/ 3876358 h 6858000"/>
              <a:gd name="connsiteX22" fmla="*/ 141389 w 6479278"/>
              <a:gd name="connsiteY22" fmla="*/ 199390 h 6858000"/>
              <a:gd name="connsiteX23" fmla="*/ 96933 w 6479278"/>
              <a:gd name="connsiteY23" fmla="*/ 117482 h 6858000"/>
              <a:gd name="connsiteX24" fmla="*/ 0 w 6479278"/>
              <a:gd name="connsiteY24"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268471 w 6479278"/>
              <a:gd name="connsiteY5" fmla="*/ 5065214 h 6858000"/>
              <a:gd name="connsiteX6" fmla="*/ 2303804 w 6479278"/>
              <a:gd name="connsiteY6" fmla="*/ 5007573 h 6858000"/>
              <a:gd name="connsiteX7" fmla="*/ 2349298 w 6479278"/>
              <a:gd name="connsiteY7" fmla="*/ 4885731 h 6858000"/>
              <a:gd name="connsiteX8" fmla="*/ 2364534 w 6479278"/>
              <a:gd name="connsiteY8" fmla="*/ 4851898 h 6858000"/>
              <a:gd name="connsiteX9" fmla="*/ 2368543 w 6479278"/>
              <a:gd name="connsiteY9" fmla="*/ 4834190 h 6858000"/>
              <a:gd name="connsiteX10" fmla="*/ 2384694 w 6479278"/>
              <a:gd name="connsiteY10" fmla="*/ 4790930 h 6858000"/>
              <a:gd name="connsiteX11" fmla="*/ 2402915 w 6479278"/>
              <a:gd name="connsiteY11" fmla="*/ 4682339 h 6858000"/>
              <a:gd name="connsiteX12" fmla="*/ 2416833 w 6479278"/>
              <a:gd name="connsiteY12" fmla="*/ 4620854 h 6858000"/>
              <a:gd name="connsiteX13" fmla="*/ 2417504 w 6479278"/>
              <a:gd name="connsiteY13" fmla="*/ 4595401 h 6858000"/>
              <a:gd name="connsiteX14" fmla="*/ 2422962 w 6479278"/>
              <a:gd name="connsiteY14" fmla="*/ 4562867 h 6858000"/>
              <a:gd name="connsiteX15" fmla="*/ 2420661 w 6479278"/>
              <a:gd name="connsiteY15" fmla="*/ 4475429 h 6858000"/>
              <a:gd name="connsiteX16" fmla="*/ 2422962 w 6479278"/>
              <a:gd name="connsiteY16" fmla="*/ 4387990 h 6858000"/>
              <a:gd name="connsiteX17" fmla="*/ 2417504 w 6479278"/>
              <a:gd name="connsiteY17" fmla="*/ 4355457 h 6858000"/>
              <a:gd name="connsiteX18" fmla="*/ 2416833 w 6479278"/>
              <a:gd name="connsiteY18" fmla="*/ 4330003 h 6858000"/>
              <a:gd name="connsiteX19" fmla="*/ 2268471 w 6479278"/>
              <a:gd name="connsiteY19" fmla="*/ 3885645 h 6858000"/>
              <a:gd name="connsiteX20" fmla="*/ 2264289 w 6479278"/>
              <a:gd name="connsiteY20" fmla="*/ 3876358 h 6858000"/>
              <a:gd name="connsiteX21" fmla="*/ 141389 w 6479278"/>
              <a:gd name="connsiteY21" fmla="*/ 199390 h 6858000"/>
              <a:gd name="connsiteX22" fmla="*/ 96933 w 6479278"/>
              <a:gd name="connsiteY22" fmla="*/ 117482 h 6858000"/>
              <a:gd name="connsiteX23" fmla="*/ 0 w 6479278"/>
              <a:gd name="connsiteY23"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268471 w 6479278"/>
              <a:gd name="connsiteY5" fmla="*/ 5065214 h 6858000"/>
              <a:gd name="connsiteX6" fmla="*/ 2303804 w 6479278"/>
              <a:gd name="connsiteY6" fmla="*/ 5007573 h 6858000"/>
              <a:gd name="connsiteX7" fmla="*/ 2349298 w 6479278"/>
              <a:gd name="connsiteY7" fmla="*/ 4885731 h 6858000"/>
              <a:gd name="connsiteX8" fmla="*/ 2364534 w 6479278"/>
              <a:gd name="connsiteY8" fmla="*/ 4851898 h 6858000"/>
              <a:gd name="connsiteX9" fmla="*/ 2368543 w 6479278"/>
              <a:gd name="connsiteY9" fmla="*/ 4834190 h 6858000"/>
              <a:gd name="connsiteX10" fmla="*/ 2384694 w 6479278"/>
              <a:gd name="connsiteY10" fmla="*/ 4790930 h 6858000"/>
              <a:gd name="connsiteX11" fmla="*/ 2402915 w 6479278"/>
              <a:gd name="connsiteY11" fmla="*/ 4682339 h 6858000"/>
              <a:gd name="connsiteX12" fmla="*/ 2416833 w 6479278"/>
              <a:gd name="connsiteY12" fmla="*/ 4620854 h 6858000"/>
              <a:gd name="connsiteX13" fmla="*/ 2417504 w 6479278"/>
              <a:gd name="connsiteY13" fmla="*/ 4595401 h 6858000"/>
              <a:gd name="connsiteX14" fmla="*/ 2422962 w 6479278"/>
              <a:gd name="connsiteY14" fmla="*/ 4562867 h 6858000"/>
              <a:gd name="connsiteX15" fmla="*/ 2420661 w 6479278"/>
              <a:gd name="connsiteY15" fmla="*/ 4475429 h 6858000"/>
              <a:gd name="connsiteX16" fmla="*/ 2422962 w 6479278"/>
              <a:gd name="connsiteY16" fmla="*/ 4387990 h 6858000"/>
              <a:gd name="connsiteX17" fmla="*/ 2417504 w 6479278"/>
              <a:gd name="connsiteY17" fmla="*/ 4355457 h 6858000"/>
              <a:gd name="connsiteX18" fmla="*/ 2268471 w 6479278"/>
              <a:gd name="connsiteY18" fmla="*/ 3885645 h 6858000"/>
              <a:gd name="connsiteX19" fmla="*/ 2264289 w 6479278"/>
              <a:gd name="connsiteY19" fmla="*/ 3876358 h 6858000"/>
              <a:gd name="connsiteX20" fmla="*/ 141389 w 6479278"/>
              <a:gd name="connsiteY20" fmla="*/ 199390 h 6858000"/>
              <a:gd name="connsiteX21" fmla="*/ 96933 w 6479278"/>
              <a:gd name="connsiteY21" fmla="*/ 117482 h 6858000"/>
              <a:gd name="connsiteX22" fmla="*/ 0 w 6479278"/>
              <a:gd name="connsiteY22"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303804 w 6479278"/>
              <a:gd name="connsiteY5" fmla="*/ 5007573 h 6858000"/>
              <a:gd name="connsiteX6" fmla="*/ 2349298 w 6479278"/>
              <a:gd name="connsiteY6" fmla="*/ 4885731 h 6858000"/>
              <a:gd name="connsiteX7" fmla="*/ 2364534 w 6479278"/>
              <a:gd name="connsiteY7" fmla="*/ 4851898 h 6858000"/>
              <a:gd name="connsiteX8" fmla="*/ 2368543 w 6479278"/>
              <a:gd name="connsiteY8" fmla="*/ 4834190 h 6858000"/>
              <a:gd name="connsiteX9" fmla="*/ 2384694 w 6479278"/>
              <a:gd name="connsiteY9" fmla="*/ 4790930 h 6858000"/>
              <a:gd name="connsiteX10" fmla="*/ 2402915 w 6479278"/>
              <a:gd name="connsiteY10" fmla="*/ 4682339 h 6858000"/>
              <a:gd name="connsiteX11" fmla="*/ 2416833 w 6479278"/>
              <a:gd name="connsiteY11" fmla="*/ 4620854 h 6858000"/>
              <a:gd name="connsiteX12" fmla="*/ 2417504 w 6479278"/>
              <a:gd name="connsiteY12" fmla="*/ 4595401 h 6858000"/>
              <a:gd name="connsiteX13" fmla="*/ 2422962 w 6479278"/>
              <a:gd name="connsiteY13" fmla="*/ 4562867 h 6858000"/>
              <a:gd name="connsiteX14" fmla="*/ 2420661 w 6479278"/>
              <a:gd name="connsiteY14" fmla="*/ 4475429 h 6858000"/>
              <a:gd name="connsiteX15" fmla="*/ 2422962 w 6479278"/>
              <a:gd name="connsiteY15" fmla="*/ 4387990 h 6858000"/>
              <a:gd name="connsiteX16" fmla="*/ 2417504 w 6479278"/>
              <a:gd name="connsiteY16" fmla="*/ 4355457 h 6858000"/>
              <a:gd name="connsiteX17" fmla="*/ 2268471 w 6479278"/>
              <a:gd name="connsiteY17" fmla="*/ 3885645 h 6858000"/>
              <a:gd name="connsiteX18" fmla="*/ 2264289 w 6479278"/>
              <a:gd name="connsiteY18" fmla="*/ 3876358 h 6858000"/>
              <a:gd name="connsiteX19" fmla="*/ 141389 w 6479278"/>
              <a:gd name="connsiteY19" fmla="*/ 199390 h 6858000"/>
              <a:gd name="connsiteX20" fmla="*/ 96933 w 6479278"/>
              <a:gd name="connsiteY20" fmla="*/ 117482 h 6858000"/>
              <a:gd name="connsiteX21" fmla="*/ 0 w 6479278"/>
              <a:gd name="connsiteY21"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349298 w 6479278"/>
              <a:gd name="connsiteY5" fmla="*/ 4885731 h 6858000"/>
              <a:gd name="connsiteX6" fmla="*/ 2364534 w 6479278"/>
              <a:gd name="connsiteY6" fmla="*/ 4851898 h 6858000"/>
              <a:gd name="connsiteX7" fmla="*/ 2368543 w 6479278"/>
              <a:gd name="connsiteY7" fmla="*/ 4834190 h 6858000"/>
              <a:gd name="connsiteX8" fmla="*/ 2384694 w 6479278"/>
              <a:gd name="connsiteY8" fmla="*/ 4790930 h 6858000"/>
              <a:gd name="connsiteX9" fmla="*/ 2402915 w 6479278"/>
              <a:gd name="connsiteY9" fmla="*/ 4682339 h 6858000"/>
              <a:gd name="connsiteX10" fmla="*/ 2416833 w 6479278"/>
              <a:gd name="connsiteY10" fmla="*/ 4620854 h 6858000"/>
              <a:gd name="connsiteX11" fmla="*/ 2417504 w 6479278"/>
              <a:gd name="connsiteY11" fmla="*/ 4595401 h 6858000"/>
              <a:gd name="connsiteX12" fmla="*/ 2422962 w 6479278"/>
              <a:gd name="connsiteY12" fmla="*/ 4562867 h 6858000"/>
              <a:gd name="connsiteX13" fmla="*/ 2420661 w 6479278"/>
              <a:gd name="connsiteY13" fmla="*/ 4475429 h 6858000"/>
              <a:gd name="connsiteX14" fmla="*/ 2422962 w 6479278"/>
              <a:gd name="connsiteY14" fmla="*/ 4387990 h 6858000"/>
              <a:gd name="connsiteX15" fmla="*/ 2417504 w 6479278"/>
              <a:gd name="connsiteY15" fmla="*/ 4355457 h 6858000"/>
              <a:gd name="connsiteX16" fmla="*/ 2268471 w 6479278"/>
              <a:gd name="connsiteY16" fmla="*/ 3885645 h 6858000"/>
              <a:gd name="connsiteX17" fmla="*/ 2264289 w 6479278"/>
              <a:gd name="connsiteY17" fmla="*/ 3876358 h 6858000"/>
              <a:gd name="connsiteX18" fmla="*/ 141389 w 6479278"/>
              <a:gd name="connsiteY18" fmla="*/ 199390 h 6858000"/>
              <a:gd name="connsiteX19" fmla="*/ 96933 w 6479278"/>
              <a:gd name="connsiteY19" fmla="*/ 117482 h 6858000"/>
              <a:gd name="connsiteX20" fmla="*/ 0 w 6479278"/>
              <a:gd name="connsiteY20"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364534 w 6479278"/>
              <a:gd name="connsiteY5" fmla="*/ 4851898 h 6858000"/>
              <a:gd name="connsiteX6" fmla="*/ 2368543 w 6479278"/>
              <a:gd name="connsiteY6" fmla="*/ 4834190 h 6858000"/>
              <a:gd name="connsiteX7" fmla="*/ 2384694 w 6479278"/>
              <a:gd name="connsiteY7" fmla="*/ 4790930 h 6858000"/>
              <a:gd name="connsiteX8" fmla="*/ 2402915 w 6479278"/>
              <a:gd name="connsiteY8" fmla="*/ 4682339 h 6858000"/>
              <a:gd name="connsiteX9" fmla="*/ 2416833 w 6479278"/>
              <a:gd name="connsiteY9" fmla="*/ 4620854 h 6858000"/>
              <a:gd name="connsiteX10" fmla="*/ 2417504 w 6479278"/>
              <a:gd name="connsiteY10" fmla="*/ 4595401 h 6858000"/>
              <a:gd name="connsiteX11" fmla="*/ 2422962 w 6479278"/>
              <a:gd name="connsiteY11" fmla="*/ 4562867 h 6858000"/>
              <a:gd name="connsiteX12" fmla="*/ 2420661 w 6479278"/>
              <a:gd name="connsiteY12" fmla="*/ 4475429 h 6858000"/>
              <a:gd name="connsiteX13" fmla="*/ 2422962 w 6479278"/>
              <a:gd name="connsiteY13" fmla="*/ 4387990 h 6858000"/>
              <a:gd name="connsiteX14" fmla="*/ 2417504 w 6479278"/>
              <a:gd name="connsiteY14" fmla="*/ 4355457 h 6858000"/>
              <a:gd name="connsiteX15" fmla="*/ 2268471 w 6479278"/>
              <a:gd name="connsiteY15" fmla="*/ 3885645 h 6858000"/>
              <a:gd name="connsiteX16" fmla="*/ 2264289 w 6479278"/>
              <a:gd name="connsiteY16" fmla="*/ 3876358 h 6858000"/>
              <a:gd name="connsiteX17" fmla="*/ 141389 w 6479278"/>
              <a:gd name="connsiteY17" fmla="*/ 199390 h 6858000"/>
              <a:gd name="connsiteX18" fmla="*/ 96933 w 6479278"/>
              <a:gd name="connsiteY18" fmla="*/ 117482 h 6858000"/>
              <a:gd name="connsiteX19" fmla="*/ 0 w 6479278"/>
              <a:gd name="connsiteY19"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368543 w 6479278"/>
              <a:gd name="connsiteY5" fmla="*/ 4834190 h 6858000"/>
              <a:gd name="connsiteX6" fmla="*/ 2384694 w 6479278"/>
              <a:gd name="connsiteY6" fmla="*/ 4790930 h 6858000"/>
              <a:gd name="connsiteX7" fmla="*/ 2402915 w 6479278"/>
              <a:gd name="connsiteY7" fmla="*/ 4682339 h 6858000"/>
              <a:gd name="connsiteX8" fmla="*/ 2416833 w 6479278"/>
              <a:gd name="connsiteY8" fmla="*/ 4620854 h 6858000"/>
              <a:gd name="connsiteX9" fmla="*/ 2417504 w 6479278"/>
              <a:gd name="connsiteY9" fmla="*/ 4595401 h 6858000"/>
              <a:gd name="connsiteX10" fmla="*/ 2422962 w 6479278"/>
              <a:gd name="connsiteY10" fmla="*/ 4562867 h 6858000"/>
              <a:gd name="connsiteX11" fmla="*/ 2420661 w 6479278"/>
              <a:gd name="connsiteY11" fmla="*/ 4475429 h 6858000"/>
              <a:gd name="connsiteX12" fmla="*/ 2422962 w 6479278"/>
              <a:gd name="connsiteY12" fmla="*/ 4387990 h 6858000"/>
              <a:gd name="connsiteX13" fmla="*/ 2417504 w 6479278"/>
              <a:gd name="connsiteY13" fmla="*/ 4355457 h 6858000"/>
              <a:gd name="connsiteX14" fmla="*/ 2268471 w 6479278"/>
              <a:gd name="connsiteY14" fmla="*/ 3885645 h 6858000"/>
              <a:gd name="connsiteX15" fmla="*/ 2264289 w 6479278"/>
              <a:gd name="connsiteY15" fmla="*/ 3876358 h 6858000"/>
              <a:gd name="connsiteX16" fmla="*/ 141389 w 6479278"/>
              <a:gd name="connsiteY16" fmla="*/ 199390 h 6858000"/>
              <a:gd name="connsiteX17" fmla="*/ 96933 w 6479278"/>
              <a:gd name="connsiteY17" fmla="*/ 117482 h 6858000"/>
              <a:gd name="connsiteX18" fmla="*/ 0 w 6479278"/>
              <a:gd name="connsiteY18"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384694 w 6479278"/>
              <a:gd name="connsiteY5" fmla="*/ 4790930 h 6858000"/>
              <a:gd name="connsiteX6" fmla="*/ 2402915 w 6479278"/>
              <a:gd name="connsiteY6" fmla="*/ 4682339 h 6858000"/>
              <a:gd name="connsiteX7" fmla="*/ 2416833 w 6479278"/>
              <a:gd name="connsiteY7" fmla="*/ 4620854 h 6858000"/>
              <a:gd name="connsiteX8" fmla="*/ 2417504 w 6479278"/>
              <a:gd name="connsiteY8" fmla="*/ 4595401 h 6858000"/>
              <a:gd name="connsiteX9" fmla="*/ 2422962 w 6479278"/>
              <a:gd name="connsiteY9" fmla="*/ 4562867 h 6858000"/>
              <a:gd name="connsiteX10" fmla="*/ 2420661 w 6479278"/>
              <a:gd name="connsiteY10" fmla="*/ 4475429 h 6858000"/>
              <a:gd name="connsiteX11" fmla="*/ 2422962 w 6479278"/>
              <a:gd name="connsiteY11" fmla="*/ 4387990 h 6858000"/>
              <a:gd name="connsiteX12" fmla="*/ 2417504 w 6479278"/>
              <a:gd name="connsiteY12" fmla="*/ 4355457 h 6858000"/>
              <a:gd name="connsiteX13" fmla="*/ 2268471 w 6479278"/>
              <a:gd name="connsiteY13" fmla="*/ 3885645 h 6858000"/>
              <a:gd name="connsiteX14" fmla="*/ 2264289 w 6479278"/>
              <a:gd name="connsiteY14" fmla="*/ 3876358 h 6858000"/>
              <a:gd name="connsiteX15" fmla="*/ 141389 w 6479278"/>
              <a:gd name="connsiteY15" fmla="*/ 199390 h 6858000"/>
              <a:gd name="connsiteX16" fmla="*/ 96933 w 6479278"/>
              <a:gd name="connsiteY16" fmla="*/ 117482 h 6858000"/>
              <a:gd name="connsiteX17" fmla="*/ 0 w 6479278"/>
              <a:gd name="connsiteY17"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02915 w 6479278"/>
              <a:gd name="connsiteY5" fmla="*/ 4682339 h 6858000"/>
              <a:gd name="connsiteX6" fmla="*/ 2416833 w 6479278"/>
              <a:gd name="connsiteY6" fmla="*/ 4620854 h 6858000"/>
              <a:gd name="connsiteX7" fmla="*/ 2417504 w 6479278"/>
              <a:gd name="connsiteY7" fmla="*/ 4595401 h 6858000"/>
              <a:gd name="connsiteX8" fmla="*/ 2422962 w 6479278"/>
              <a:gd name="connsiteY8" fmla="*/ 4562867 h 6858000"/>
              <a:gd name="connsiteX9" fmla="*/ 2420661 w 6479278"/>
              <a:gd name="connsiteY9" fmla="*/ 4475429 h 6858000"/>
              <a:gd name="connsiteX10" fmla="*/ 2422962 w 6479278"/>
              <a:gd name="connsiteY10" fmla="*/ 4387990 h 6858000"/>
              <a:gd name="connsiteX11" fmla="*/ 2417504 w 6479278"/>
              <a:gd name="connsiteY11" fmla="*/ 4355457 h 6858000"/>
              <a:gd name="connsiteX12" fmla="*/ 2268471 w 6479278"/>
              <a:gd name="connsiteY12" fmla="*/ 3885645 h 6858000"/>
              <a:gd name="connsiteX13" fmla="*/ 2264289 w 6479278"/>
              <a:gd name="connsiteY13" fmla="*/ 3876358 h 6858000"/>
              <a:gd name="connsiteX14" fmla="*/ 141389 w 6479278"/>
              <a:gd name="connsiteY14" fmla="*/ 199390 h 6858000"/>
              <a:gd name="connsiteX15" fmla="*/ 96933 w 6479278"/>
              <a:gd name="connsiteY15" fmla="*/ 117482 h 6858000"/>
              <a:gd name="connsiteX16" fmla="*/ 0 w 6479278"/>
              <a:gd name="connsiteY16"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16833 w 6479278"/>
              <a:gd name="connsiteY5" fmla="*/ 4620854 h 6858000"/>
              <a:gd name="connsiteX6" fmla="*/ 2417504 w 6479278"/>
              <a:gd name="connsiteY6" fmla="*/ 4595401 h 6858000"/>
              <a:gd name="connsiteX7" fmla="*/ 2422962 w 6479278"/>
              <a:gd name="connsiteY7" fmla="*/ 4562867 h 6858000"/>
              <a:gd name="connsiteX8" fmla="*/ 2420661 w 6479278"/>
              <a:gd name="connsiteY8" fmla="*/ 4475429 h 6858000"/>
              <a:gd name="connsiteX9" fmla="*/ 2422962 w 6479278"/>
              <a:gd name="connsiteY9" fmla="*/ 4387990 h 6858000"/>
              <a:gd name="connsiteX10" fmla="*/ 2417504 w 6479278"/>
              <a:gd name="connsiteY10" fmla="*/ 4355457 h 6858000"/>
              <a:gd name="connsiteX11" fmla="*/ 2268471 w 6479278"/>
              <a:gd name="connsiteY11" fmla="*/ 3885645 h 6858000"/>
              <a:gd name="connsiteX12" fmla="*/ 2264289 w 6479278"/>
              <a:gd name="connsiteY12" fmla="*/ 3876358 h 6858000"/>
              <a:gd name="connsiteX13" fmla="*/ 141389 w 6479278"/>
              <a:gd name="connsiteY13" fmla="*/ 199390 h 6858000"/>
              <a:gd name="connsiteX14" fmla="*/ 96933 w 6479278"/>
              <a:gd name="connsiteY14" fmla="*/ 117482 h 6858000"/>
              <a:gd name="connsiteX15" fmla="*/ 0 w 6479278"/>
              <a:gd name="connsiteY15"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16833 w 6479278"/>
              <a:gd name="connsiteY5" fmla="*/ 4620854 h 6858000"/>
              <a:gd name="connsiteX6" fmla="*/ 2422962 w 6479278"/>
              <a:gd name="connsiteY6" fmla="*/ 4562867 h 6858000"/>
              <a:gd name="connsiteX7" fmla="*/ 2420661 w 6479278"/>
              <a:gd name="connsiteY7" fmla="*/ 4475429 h 6858000"/>
              <a:gd name="connsiteX8" fmla="*/ 2422962 w 6479278"/>
              <a:gd name="connsiteY8" fmla="*/ 4387990 h 6858000"/>
              <a:gd name="connsiteX9" fmla="*/ 2417504 w 6479278"/>
              <a:gd name="connsiteY9" fmla="*/ 4355457 h 6858000"/>
              <a:gd name="connsiteX10" fmla="*/ 2268471 w 6479278"/>
              <a:gd name="connsiteY10" fmla="*/ 3885645 h 6858000"/>
              <a:gd name="connsiteX11" fmla="*/ 2264289 w 6479278"/>
              <a:gd name="connsiteY11" fmla="*/ 3876358 h 6858000"/>
              <a:gd name="connsiteX12" fmla="*/ 141389 w 6479278"/>
              <a:gd name="connsiteY12" fmla="*/ 199390 h 6858000"/>
              <a:gd name="connsiteX13" fmla="*/ 96933 w 6479278"/>
              <a:gd name="connsiteY13" fmla="*/ 117482 h 6858000"/>
              <a:gd name="connsiteX14" fmla="*/ 0 w 6479278"/>
              <a:gd name="connsiteY14"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22962 w 6479278"/>
              <a:gd name="connsiteY5" fmla="*/ 4562867 h 6858000"/>
              <a:gd name="connsiteX6" fmla="*/ 2420661 w 6479278"/>
              <a:gd name="connsiteY6" fmla="*/ 4475429 h 6858000"/>
              <a:gd name="connsiteX7" fmla="*/ 2422962 w 6479278"/>
              <a:gd name="connsiteY7" fmla="*/ 4387990 h 6858000"/>
              <a:gd name="connsiteX8" fmla="*/ 2417504 w 6479278"/>
              <a:gd name="connsiteY8" fmla="*/ 4355457 h 6858000"/>
              <a:gd name="connsiteX9" fmla="*/ 2268471 w 6479278"/>
              <a:gd name="connsiteY9" fmla="*/ 3885645 h 6858000"/>
              <a:gd name="connsiteX10" fmla="*/ 2264289 w 6479278"/>
              <a:gd name="connsiteY10" fmla="*/ 3876358 h 6858000"/>
              <a:gd name="connsiteX11" fmla="*/ 141389 w 6479278"/>
              <a:gd name="connsiteY11" fmla="*/ 199390 h 6858000"/>
              <a:gd name="connsiteX12" fmla="*/ 96933 w 6479278"/>
              <a:gd name="connsiteY12" fmla="*/ 117482 h 6858000"/>
              <a:gd name="connsiteX13" fmla="*/ 0 w 6479278"/>
              <a:gd name="connsiteY13"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20661 w 6479278"/>
              <a:gd name="connsiteY5" fmla="*/ 4475429 h 6858000"/>
              <a:gd name="connsiteX6" fmla="*/ 2422962 w 6479278"/>
              <a:gd name="connsiteY6" fmla="*/ 4387990 h 6858000"/>
              <a:gd name="connsiteX7" fmla="*/ 2417504 w 6479278"/>
              <a:gd name="connsiteY7" fmla="*/ 4355457 h 6858000"/>
              <a:gd name="connsiteX8" fmla="*/ 2268471 w 6479278"/>
              <a:gd name="connsiteY8" fmla="*/ 3885645 h 6858000"/>
              <a:gd name="connsiteX9" fmla="*/ 2264289 w 6479278"/>
              <a:gd name="connsiteY9" fmla="*/ 3876358 h 6858000"/>
              <a:gd name="connsiteX10" fmla="*/ 141389 w 6479278"/>
              <a:gd name="connsiteY10" fmla="*/ 199390 h 6858000"/>
              <a:gd name="connsiteX11" fmla="*/ 96933 w 6479278"/>
              <a:gd name="connsiteY11" fmla="*/ 117482 h 6858000"/>
              <a:gd name="connsiteX12" fmla="*/ 0 w 6479278"/>
              <a:gd name="connsiteY12"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22962 w 6479278"/>
              <a:gd name="connsiteY5" fmla="*/ 4387990 h 6858000"/>
              <a:gd name="connsiteX6" fmla="*/ 2417504 w 6479278"/>
              <a:gd name="connsiteY6" fmla="*/ 4355457 h 6858000"/>
              <a:gd name="connsiteX7" fmla="*/ 2268471 w 6479278"/>
              <a:gd name="connsiteY7" fmla="*/ 3885645 h 6858000"/>
              <a:gd name="connsiteX8" fmla="*/ 2264289 w 6479278"/>
              <a:gd name="connsiteY8" fmla="*/ 3876358 h 6858000"/>
              <a:gd name="connsiteX9" fmla="*/ 141389 w 6479278"/>
              <a:gd name="connsiteY9" fmla="*/ 199390 h 6858000"/>
              <a:gd name="connsiteX10" fmla="*/ 96933 w 6479278"/>
              <a:gd name="connsiteY10" fmla="*/ 117482 h 6858000"/>
              <a:gd name="connsiteX11" fmla="*/ 0 w 6479278"/>
              <a:gd name="connsiteY11"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17504 w 6479278"/>
              <a:gd name="connsiteY5" fmla="*/ 4355457 h 6858000"/>
              <a:gd name="connsiteX6" fmla="*/ 2268471 w 6479278"/>
              <a:gd name="connsiteY6" fmla="*/ 3885645 h 6858000"/>
              <a:gd name="connsiteX7" fmla="*/ 2264289 w 6479278"/>
              <a:gd name="connsiteY7" fmla="*/ 3876358 h 6858000"/>
              <a:gd name="connsiteX8" fmla="*/ 141389 w 6479278"/>
              <a:gd name="connsiteY8" fmla="*/ 199390 h 6858000"/>
              <a:gd name="connsiteX9" fmla="*/ 96933 w 6479278"/>
              <a:gd name="connsiteY9" fmla="*/ 117482 h 6858000"/>
              <a:gd name="connsiteX10" fmla="*/ 0 w 6479278"/>
              <a:gd name="connsiteY10"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17504 w 6479278"/>
              <a:gd name="connsiteY5" fmla="*/ 4355457 h 6858000"/>
              <a:gd name="connsiteX6" fmla="*/ 2268471 w 6479278"/>
              <a:gd name="connsiteY6" fmla="*/ 3885645 h 6858000"/>
              <a:gd name="connsiteX7" fmla="*/ 2264289 w 6479278"/>
              <a:gd name="connsiteY7" fmla="*/ 3876358 h 6858000"/>
              <a:gd name="connsiteX8" fmla="*/ 141389 w 6479278"/>
              <a:gd name="connsiteY8" fmla="*/ 199390 h 6858000"/>
              <a:gd name="connsiteX9" fmla="*/ 96933 w 6479278"/>
              <a:gd name="connsiteY9" fmla="*/ 117482 h 6858000"/>
              <a:gd name="connsiteX10" fmla="*/ 0 w 6479278"/>
              <a:gd name="connsiteY10"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17504 w 6479278"/>
              <a:gd name="connsiteY5" fmla="*/ 4355457 h 6858000"/>
              <a:gd name="connsiteX6" fmla="*/ 2268471 w 6479278"/>
              <a:gd name="connsiteY6" fmla="*/ 3885645 h 6858000"/>
              <a:gd name="connsiteX7" fmla="*/ 2264289 w 6479278"/>
              <a:gd name="connsiteY7" fmla="*/ 3876358 h 6858000"/>
              <a:gd name="connsiteX8" fmla="*/ 141389 w 6479278"/>
              <a:gd name="connsiteY8" fmla="*/ 199390 h 6858000"/>
              <a:gd name="connsiteX9" fmla="*/ 96933 w 6479278"/>
              <a:gd name="connsiteY9" fmla="*/ 117482 h 6858000"/>
              <a:gd name="connsiteX10" fmla="*/ 0 w 6479278"/>
              <a:gd name="connsiteY10"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17504 w 6479278"/>
              <a:gd name="connsiteY5" fmla="*/ 4355457 h 6858000"/>
              <a:gd name="connsiteX6" fmla="*/ 2268471 w 6479278"/>
              <a:gd name="connsiteY6" fmla="*/ 3885645 h 6858000"/>
              <a:gd name="connsiteX7" fmla="*/ 2264289 w 6479278"/>
              <a:gd name="connsiteY7" fmla="*/ 3876358 h 6858000"/>
              <a:gd name="connsiteX8" fmla="*/ 141389 w 6479278"/>
              <a:gd name="connsiteY8" fmla="*/ 199390 h 6858000"/>
              <a:gd name="connsiteX9" fmla="*/ 96933 w 6479278"/>
              <a:gd name="connsiteY9" fmla="*/ 117482 h 6858000"/>
              <a:gd name="connsiteX10" fmla="*/ 0 w 6479278"/>
              <a:gd name="connsiteY10"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28793 w 6479278"/>
              <a:gd name="connsiteY5" fmla="*/ 4464583 h 6858000"/>
              <a:gd name="connsiteX6" fmla="*/ 2268471 w 6479278"/>
              <a:gd name="connsiteY6" fmla="*/ 3885645 h 6858000"/>
              <a:gd name="connsiteX7" fmla="*/ 2264289 w 6479278"/>
              <a:gd name="connsiteY7" fmla="*/ 3876358 h 6858000"/>
              <a:gd name="connsiteX8" fmla="*/ 141389 w 6479278"/>
              <a:gd name="connsiteY8" fmla="*/ 199390 h 6858000"/>
              <a:gd name="connsiteX9" fmla="*/ 96933 w 6479278"/>
              <a:gd name="connsiteY9" fmla="*/ 117482 h 6858000"/>
              <a:gd name="connsiteX10" fmla="*/ 0 w 6479278"/>
              <a:gd name="connsiteY10"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28793 w 6479278"/>
              <a:gd name="connsiteY5" fmla="*/ 4464583 h 6858000"/>
              <a:gd name="connsiteX6" fmla="*/ 2268471 w 6479278"/>
              <a:gd name="connsiteY6" fmla="*/ 3885645 h 6858000"/>
              <a:gd name="connsiteX7" fmla="*/ 2264289 w 6479278"/>
              <a:gd name="connsiteY7" fmla="*/ 3876358 h 6858000"/>
              <a:gd name="connsiteX8" fmla="*/ 141389 w 6479278"/>
              <a:gd name="connsiteY8" fmla="*/ 199390 h 6858000"/>
              <a:gd name="connsiteX9" fmla="*/ 96933 w 6479278"/>
              <a:gd name="connsiteY9" fmla="*/ 117482 h 6858000"/>
              <a:gd name="connsiteX10" fmla="*/ 0 w 6479278"/>
              <a:gd name="connsiteY10"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28793 w 6479278"/>
              <a:gd name="connsiteY5" fmla="*/ 4464583 h 6858000"/>
              <a:gd name="connsiteX6" fmla="*/ 2268471 w 6479278"/>
              <a:gd name="connsiteY6" fmla="*/ 3885645 h 6858000"/>
              <a:gd name="connsiteX7" fmla="*/ 141389 w 6479278"/>
              <a:gd name="connsiteY7" fmla="*/ 199390 h 6858000"/>
              <a:gd name="connsiteX8" fmla="*/ 96933 w 6479278"/>
              <a:gd name="connsiteY8" fmla="*/ 117482 h 6858000"/>
              <a:gd name="connsiteX9" fmla="*/ 0 w 6479278"/>
              <a:gd name="connsiteY9"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28793 w 6479278"/>
              <a:gd name="connsiteY5" fmla="*/ 4464583 h 6858000"/>
              <a:gd name="connsiteX6" fmla="*/ 2268471 w 6479278"/>
              <a:gd name="connsiteY6" fmla="*/ 3885645 h 6858000"/>
              <a:gd name="connsiteX7" fmla="*/ 141389 w 6479278"/>
              <a:gd name="connsiteY7" fmla="*/ 199390 h 6858000"/>
              <a:gd name="connsiteX8" fmla="*/ 96933 w 6479278"/>
              <a:gd name="connsiteY8" fmla="*/ 117482 h 6858000"/>
              <a:gd name="connsiteX9" fmla="*/ 0 w 6479278"/>
              <a:gd name="connsiteY9"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28793 w 6479278"/>
              <a:gd name="connsiteY5" fmla="*/ 4513502 h 6858000"/>
              <a:gd name="connsiteX6" fmla="*/ 2268471 w 6479278"/>
              <a:gd name="connsiteY6" fmla="*/ 3885645 h 6858000"/>
              <a:gd name="connsiteX7" fmla="*/ 141389 w 6479278"/>
              <a:gd name="connsiteY7" fmla="*/ 199390 h 6858000"/>
              <a:gd name="connsiteX8" fmla="*/ 96933 w 6479278"/>
              <a:gd name="connsiteY8" fmla="*/ 117482 h 6858000"/>
              <a:gd name="connsiteX9" fmla="*/ 0 w 6479278"/>
              <a:gd name="connsiteY9"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09978 w 6479278"/>
              <a:gd name="connsiteY5" fmla="*/ 4517265 h 6858000"/>
              <a:gd name="connsiteX6" fmla="*/ 2268471 w 6479278"/>
              <a:gd name="connsiteY6" fmla="*/ 3885645 h 6858000"/>
              <a:gd name="connsiteX7" fmla="*/ 141389 w 6479278"/>
              <a:gd name="connsiteY7" fmla="*/ 199390 h 6858000"/>
              <a:gd name="connsiteX8" fmla="*/ 96933 w 6479278"/>
              <a:gd name="connsiteY8" fmla="*/ 117482 h 6858000"/>
              <a:gd name="connsiteX9" fmla="*/ 0 w 6479278"/>
              <a:gd name="connsiteY9"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09978 w 6479278"/>
              <a:gd name="connsiteY5" fmla="*/ 4517265 h 6858000"/>
              <a:gd name="connsiteX6" fmla="*/ 2268471 w 6479278"/>
              <a:gd name="connsiteY6" fmla="*/ 3885645 h 6858000"/>
              <a:gd name="connsiteX7" fmla="*/ 141389 w 6479278"/>
              <a:gd name="connsiteY7" fmla="*/ 199390 h 6858000"/>
              <a:gd name="connsiteX8" fmla="*/ 96933 w 6479278"/>
              <a:gd name="connsiteY8" fmla="*/ 117482 h 6858000"/>
              <a:gd name="connsiteX9" fmla="*/ 0 w 6479278"/>
              <a:gd name="connsiteY9"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09978 w 6479278"/>
              <a:gd name="connsiteY5" fmla="*/ 4517265 h 6858000"/>
              <a:gd name="connsiteX6" fmla="*/ 2268471 w 6479278"/>
              <a:gd name="connsiteY6" fmla="*/ 3885645 h 6858000"/>
              <a:gd name="connsiteX7" fmla="*/ 141389 w 6479278"/>
              <a:gd name="connsiteY7" fmla="*/ 199390 h 6858000"/>
              <a:gd name="connsiteX8" fmla="*/ 96933 w 6479278"/>
              <a:gd name="connsiteY8" fmla="*/ 117482 h 6858000"/>
              <a:gd name="connsiteX9" fmla="*/ 0 w 6479278"/>
              <a:gd name="connsiteY9" fmla="*/ 0 h 6858000"/>
              <a:gd name="connsiteX0" fmla="*/ 0 w 6479278"/>
              <a:gd name="connsiteY0" fmla="*/ 0 h 6858000"/>
              <a:gd name="connsiteX1" fmla="*/ 6479278 w 6479278"/>
              <a:gd name="connsiteY1" fmla="*/ 0 h 6858000"/>
              <a:gd name="connsiteX2" fmla="*/ 6479278 w 6479278"/>
              <a:gd name="connsiteY2" fmla="*/ 6858000 h 6858000"/>
              <a:gd name="connsiteX3" fmla="*/ 1234584 w 6479278"/>
              <a:gd name="connsiteY3" fmla="*/ 6858000 h 6858000"/>
              <a:gd name="connsiteX4" fmla="*/ 2264289 w 6479278"/>
              <a:gd name="connsiteY4" fmla="*/ 5074499 h 6858000"/>
              <a:gd name="connsiteX5" fmla="*/ 2414250 w 6479278"/>
              <a:gd name="connsiteY5" fmla="*/ 4500173 h 6858000"/>
              <a:gd name="connsiteX6" fmla="*/ 2268471 w 6479278"/>
              <a:gd name="connsiteY6" fmla="*/ 3885645 h 6858000"/>
              <a:gd name="connsiteX7" fmla="*/ 141389 w 6479278"/>
              <a:gd name="connsiteY7" fmla="*/ 199390 h 6858000"/>
              <a:gd name="connsiteX8" fmla="*/ 96933 w 6479278"/>
              <a:gd name="connsiteY8" fmla="*/ 117482 h 6858000"/>
              <a:gd name="connsiteX9" fmla="*/ 0 w 6479278"/>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79278" h="6858000">
                <a:moveTo>
                  <a:pt x="0" y="0"/>
                </a:moveTo>
                <a:lnTo>
                  <a:pt x="6479278" y="0"/>
                </a:lnTo>
                <a:lnTo>
                  <a:pt x="6479278" y="6858000"/>
                </a:lnTo>
                <a:lnTo>
                  <a:pt x="1234584" y="6858000"/>
                </a:lnTo>
                <a:lnTo>
                  <a:pt x="2264289" y="5074499"/>
                </a:lnTo>
                <a:cubicBezTo>
                  <a:pt x="2323713" y="4959383"/>
                  <a:pt x="2412097" y="4754906"/>
                  <a:pt x="2414250" y="4500173"/>
                </a:cubicBezTo>
                <a:cubicBezTo>
                  <a:pt x="2411080" y="4292272"/>
                  <a:pt x="2395413" y="4149493"/>
                  <a:pt x="2268471" y="3885645"/>
                </a:cubicBezTo>
                <a:lnTo>
                  <a:pt x="141389" y="199390"/>
                </a:lnTo>
                <a:lnTo>
                  <a:pt x="96933" y="117482"/>
                </a:lnTo>
                <a:lnTo>
                  <a:pt x="0" y="0"/>
                </a:lnTo>
                <a:close/>
              </a:path>
            </a:pathLst>
          </a:custGeom>
          <a:solidFill>
            <a:schemeClr val="bg1">
              <a:lumMod val="9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a:t>Raahaa kuva tähän. Valitse hiiren oikealla näppäimellä ”rajaa”, jos haluat liikuttaa kuvaa rajauksen sisällä</a:t>
            </a:r>
          </a:p>
          <a:p>
            <a:endParaRPr lang="fi-FI"/>
          </a:p>
        </p:txBody>
      </p:sp>
    </p:spTree>
    <p:extLst>
      <p:ext uri="{BB962C8B-B14F-4D97-AF65-F5344CB8AC3E}">
        <p14:creationId xmlns:p14="http://schemas.microsoft.com/office/powerpoint/2010/main" val="1950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Graafit ja kaaviot oikea 4">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FCEAD8-3F08-414C-A7B4-3C80DE62163A}"/>
              </a:ext>
            </a:extLst>
          </p:cNvPr>
          <p:cNvSpPr>
            <a:spLocks noGrp="1"/>
          </p:cNvSpPr>
          <p:nvPr>
            <p:ph type="title"/>
          </p:nvPr>
        </p:nvSpPr>
        <p:spPr>
          <a:xfrm>
            <a:off x="839788" y="833582"/>
            <a:ext cx="4716463" cy="611994"/>
          </a:xfrm>
        </p:spPr>
        <p:txBody>
          <a:bodyPr anchor="b" anchorCtr="0"/>
          <a:lstStyle/>
          <a:p>
            <a:r>
              <a:rPr lang="fi-FI"/>
              <a:t>Muokkaa ots. perustyyl. napsautt.</a:t>
            </a:r>
          </a:p>
        </p:txBody>
      </p:sp>
      <p:sp>
        <p:nvSpPr>
          <p:cNvPr id="3" name="Sisällön paikkamerkki 2">
            <a:extLst>
              <a:ext uri="{FF2B5EF4-FFF2-40B4-BE49-F238E27FC236}">
                <a16:creationId xmlns:a16="http://schemas.microsoft.com/office/drawing/2014/main" id="{67029707-5174-153D-DE49-9FD3FCAF8093}"/>
              </a:ext>
            </a:extLst>
          </p:cNvPr>
          <p:cNvSpPr>
            <a:spLocks noGrp="1"/>
          </p:cNvSpPr>
          <p:nvPr>
            <p:ph idx="1"/>
          </p:nvPr>
        </p:nvSpPr>
        <p:spPr>
          <a:xfrm>
            <a:off x="839788" y="1825625"/>
            <a:ext cx="4716463" cy="419879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78833122-9510-AC44-7BCD-5157CBA93532}"/>
              </a:ext>
            </a:extLst>
          </p:cNvPr>
          <p:cNvPicPr>
            <a:picLocks noChangeAspect="1"/>
          </p:cNvPicPr>
          <p:nvPr userDrawn="1"/>
        </p:nvPicPr>
        <p:blipFill>
          <a:blip r:embed="rId2"/>
          <a:stretch>
            <a:fillRect/>
          </a:stretch>
        </p:blipFill>
        <p:spPr>
          <a:xfrm>
            <a:off x="839788" y="6358644"/>
            <a:ext cx="1277113" cy="190970"/>
          </a:xfrm>
          <a:prstGeom prst="rect">
            <a:avLst/>
          </a:prstGeom>
        </p:spPr>
      </p:pic>
      <p:sp>
        <p:nvSpPr>
          <p:cNvPr id="6" name="Suorakulmio 5">
            <a:extLst>
              <a:ext uri="{FF2B5EF4-FFF2-40B4-BE49-F238E27FC236}">
                <a16:creationId xmlns:a16="http://schemas.microsoft.com/office/drawing/2014/main" id="{E4C2DEE2-82D4-91EF-F2BB-02BD20FB602A}"/>
              </a:ext>
            </a:extLst>
          </p:cNvPr>
          <p:cNvSpPr/>
          <p:nvPr userDrawn="1"/>
        </p:nvSpPr>
        <p:spPr>
          <a:xfrm>
            <a:off x="6096001" y="833582"/>
            <a:ext cx="5256212" cy="51908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71517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Sisältö + pystykuva oike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FCEAD8-3F08-414C-A7B4-3C80DE62163A}"/>
              </a:ext>
            </a:extLst>
          </p:cNvPr>
          <p:cNvSpPr>
            <a:spLocks noGrp="1"/>
          </p:cNvSpPr>
          <p:nvPr>
            <p:ph type="title"/>
          </p:nvPr>
        </p:nvSpPr>
        <p:spPr>
          <a:xfrm>
            <a:off x="838200" y="466720"/>
            <a:ext cx="5433811" cy="947860"/>
          </a:xfrm>
        </p:spPr>
        <p:txBody>
          <a:bodyPr anchor="b" anchorCtr="0"/>
          <a:lstStyle/>
          <a:p>
            <a:r>
              <a:rPr lang="fi-FI"/>
              <a:t>Muokkaa ots. perustyyl. napsautt.</a:t>
            </a:r>
          </a:p>
        </p:txBody>
      </p:sp>
      <p:sp>
        <p:nvSpPr>
          <p:cNvPr id="3" name="Sisällön paikkamerkki 2">
            <a:extLst>
              <a:ext uri="{FF2B5EF4-FFF2-40B4-BE49-F238E27FC236}">
                <a16:creationId xmlns:a16="http://schemas.microsoft.com/office/drawing/2014/main" id="{67029707-5174-153D-DE49-9FD3FCAF8093}"/>
              </a:ext>
            </a:extLst>
          </p:cNvPr>
          <p:cNvSpPr>
            <a:spLocks noGrp="1"/>
          </p:cNvSpPr>
          <p:nvPr>
            <p:ph idx="1"/>
          </p:nvPr>
        </p:nvSpPr>
        <p:spPr>
          <a:xfrm>
            <a:off x="838200" y="1825625"/>
            <a:ext cx="5433811"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FFB02CC8-CE5E-9934-ACC3-3381F4FD7352}"/>
              </a:ext>
            </a:extLst>
          </p:cNvPr>
          <p:cNvSpPr>
            <a:spLocks noGrp="1"/>
          </p:cNvSpPr>
          <p:nvPr>
            <p:ph type="pic" sz="quarter" idx="10" hasCustomPrompt="1"/>
          </p:nvPr>
        </p:nvSpPr>
        <p:spPr>
          <a:xfrm>
            <a:off x="6635750" y="0"/>
            <a:ext cx="5556250" cy="6858000"/>
          </a:xfr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a:t>Raahaa kuva tähän. Valitse hiiren oikealla näppäimellä ”rajaa”, jos haluat liikuttaa kuvaa rajauksen sisällä</a:t>
            </a:r>
          </a:p>
          <a:p>
            <a:endParaRPr lang="fi-FI"/>
          </a:p>
        </p:txBody>
      </p:sp>
    </p:spTree>
    <p:extLst>
      <p:ext uri="{BB962C8B-B14F-4D97-AF65-F5344CB8AC3E}">
        <p14:creationId xmlns:p14="http://schemas.microsoft.com/office/powerpoint/2010/main" val="230163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Mietelause valkoinen">
    <p:spTree>
      <p:nvGrpSpPr>
        <p:cNvPr id="1" name=""/>
        <p:cNvGrpSpPr/>
        <p:nvPr/>
      </p:nvGrpSpPr>
      <p:grpSpPr>
        <a:xfrm>
          <a:off x="0" y="0"/>
          <a:ext cx="0" cy="0"/>
          <a:chOff x="0" y="0"/>
          <a:chExt cx="0" cy="0"/>
        </a:xfrm>
      </p:grpSpPr>
      <p:pic>
        <p:nvPicPr>
          <p:cNvPr id="11" name="Kuva 2" descr="symboli.jpg">
            <a:extLst>
              <a:ext uri="{FF2B5EF4-FFF2-40B4-BE49-F238E27FC236}">
                <a16:creationId xmlns:a16="http://schemas.microsoft.com/office/drawing/2014/main" id="{84B63283-F5B3-9BB4-20E8-4DD5BD76DCB0}"/>
              </a:ext>
            </a:extLst>
          </p:cNvPr>
          <p:cNvPicPr>
            <a:picLocks noChangeAspect="1"/>
          </p:cNvPicPr>
          <p:nvPr userDrawn="1"/>
        </p:nvPicPr>
        <p:blipFill>
          <a:blip r:embed="rId2"/>
          <a:stretch>
            <a:fillRect/>
          </a:stretch>
        </p:blipFill>
        <p:spPr>
          <a:xfrm>
            <a:off x="11221185" y="2940537"/>
            <a:ext cx="976926" cy="976926"/>
          </a:xfrm>
          <a:prstGeom prst="rect">
            <a:avLst/>
          </a:prstGeom>
          <a:noFill/>
          <a:ln cap="flat">
            <a:noFill/>
          </a:ln>
          <a:effectLst/>
        </p:spPr>
      </p:pic>
      <p:sp>
        <p:nvSpPr>
          <p:cNvPr id="2" name="Otsikko 1">
            <a:extLst>
              <a:ext uri="{FF2B5EF4-FFF2-40B4-BE49-F238E27FC236}">
                <a16:creationId xmlns:a16="http://schemas.microsoft.com/office/drawing/2014/main" id="{5E6405F4-7D0F-C5C4-13A6-DAD5E8CE8E0B}"/>
              </a:ext>
            </a:extLst>
          </p:cNvPr>
          <p:cNvSpPr txBox="1">
            <a:spLocks noGrp="1"/>
          </p:cNvSpPr>
          <p:nvPr>
            <p:ph type="title"/>
          </p:nvPr>
        </p:nvSpPr>
        <p:spPr>
          <a:xfrm>
            <a:off x="1938969" y="2940536"/>
            <a:ext cx="8482288" cy="2647463"/>
          </a:xfrm>
        </p:spPr>
        <p:txBody>
          <a:bodyPr>
            <a:noAutofit/>
          </a:bodyPr>
          <a:lstStyle>
            <a:lvl1pPr>
              <a:defRPr>
                <a:solidFill>
                  <a:schemeClr val="tx1"/>
                </a:solidFill>
              </a:defRPr>
            </a:lvl1pPr>
          </a:lstStyle>
          <a:p>
            <a:pPr lvl="0"/>
            <a:r>
              <a:rPr lang="fi-FI"/>
              <a:t>Muokkaa ots. perustyyl. napsautt.</a:t>
            </a:r>
          </a:p>
        </p:txBody>
      </p:sp>
    </p:spTree>
    <p:extLst>
      <p:ext uri="{BB962C8B-B14F-4D97-AF65-F5344CB8AC3E}">
        <p14:creationId xmlns:p14="http://schemas.microsoft.com/office/powerpoint/2010/main" val="269667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Sisältö + log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FCEAD8-3F08-414C-A7B4-3C80DE62163A}"/>
              </a:ext>
            </a:extLst>
          </p:cNvPr>
          <p:cNvSpPr>
            <a:spLocks noGrp="1"/>
          </p:cNvSpPr>
          <p:nvPr>
            <p:ph type="title"/>
          </p:nvPr>
        </p:nvSpPr>
        <p:spPr>
          <a:xfrm>
            <a:off x="838200" y="466720"/>
            <a:ext cx="10515600" cy="947860"/>
          </a:xfrm>
        </p:spPr>
        <p:txBody>
          <a:bodyPr anchor="b" anchorCtr="0"/>
          <a:lstStyle/>
          <a:p>
            <a:r>
              <a:rPr lang="fi-FI"/>
              <a:t>Muokkaa ots. perustyyl. napsautt.</a:t>
            </a:r>
          </a:p>
        </p:txBody>
      </p:sp>
      <p:sp>
        <p:nvSpPr>
          <p:cNvPr id="3" name="Sisällön paikkamerkki 2">
            <a:extLst>
              <a:ext uri="{FF2B5EF4-FFF2-40B4-BE49-F238E27FC236}">
                <a16:creationId xmlns:a16="http://schemas.microsoft.com/office/drawing/2014/main" id="{67029707-5174-153D-DE49-9FD3FCAF809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7" name="Kuva 6">
            <a:extLst>
              <a:ext uri="{FF2B5EF4-FFF2-40B4-BE49-F238E27FC236}">
                <a16:creationId xmlns:a16="http://schemas.microsoft.com/office/drawing/2014/main" id="{03A59D0C-1CA2-88CA-1A0F-6CD2A1027526}"/>
              </a:ext>
            </a:extLst>
          </p:cNvPr>
          <p:cNvPicPr>
            <a:picLocks noChangeAspect="1"/>
          </p:cNvPicPr>
          <p:nvPr userDrawn="1"/>
        </p:nvPicPr>
        <p:blipFill>
          <a:blip r:embed="rId2"/>
          <a:stretch>
            <a:fillRect/>
          </a:stretch>
        </p:blipFill>
        <p:spPr>
          <a:xfrm>
            <a:off x="10549518" y="6397390"/>
            <a:ext cx="1277113" cy="190970"/>
          </a:xfrm>
          <a:prstGeom prst="rect">
            <a:avLst/>
          </a:prstGeom>
        </p:spPr>
      </p:pic>
    </p:spTree>
    <p:extLst>
      <p:ext uri="{BB962C8B-B14F-4D97-AF65-F5344CB8AC3E}">
        <p14:creationId xmlns:p14="http://schemas.microsoft.com/office/powerpoint/2010/main" val="422730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Kiitos yhteystiedot">
    <p:spTree>
      <p:nvGrpSpPr>
        <p:cNvPr id="1" name=""/>
        <p:cNvGrpSpPr/>
        <p:nvPr/>
      </p:nvGrpSpPr>
      <p:grpSpPr>
        <a:xfrm>
          <a:off x="0" y="0"/>
          <a:ext cx="0" cy="0"/>
          <a:chOff x="0" y="0"/>
          <a:chExt cx="0" cy="0"/>
        </a:xfrm>
      </p:grpSpPr>
      <p:sp>
        <p:nvSpPr>
          <p:cNvPr id="7" name="Sisällön paikkamerkki 4">
            <a:extLst>
              <a:ext uri="{FF2B5EF4-FFF2-40B4-BE49-F238E27FC236}">
                <a16:creationId xmlns:a16="http://schemas.microsoft.com/office/drawing/2014/main" id="{66C1632C-89D6-92B7-5A36-E1CA84A9954D}"/>
              </a:ext>
            </a:extLst>
          </p:cNvPr>
          <p:cNvSpPr>
            <a:spLocks noGrp="1"/>
          </p:cNvSpPr>
          <p:nvPr>
            <p:ph sz="quarter" idx="10" hasCustomPrompt="1"/>
          </p:nvPr>
        </p:nvSpPr>
        <p:spPr>
          <a:xfrm>
            <a:off x="839788" y="3033078"/>
            <a:ext cx="5795962" cy="1550517"/>
          </a:xfrm>
        </p:spPr>
        <p:txBody>
          <a:bodyPr>
            <a:noAutofit/>
          </a:bodyPr>
          <a:lstStyle>
            <a:lvl1pPr marL="0" indent="0" algn="l">
              <a:buNone/>
              <a:defRPr sz="1600" baseline="0">
                <a:solidFill>
                  <a:schemeClr val="bg1">
                    <a:lumMod val="50000"/>
                  </a:schemeClr>
                </a:solidFill>
              </a:defRPr>
            </a:lvl1pPr>
          </a:lstStyle>
          <a:p>
            <a:pPr lvl="0"/>
            <a:r>
              <a:rPr lang="fi-FI" err="1"/>
              <a:t>etunimi.sukunimi@isannointiliitto.fi</a:t>
            </a:r>
            <a:br>
              <a:rPr lang="fi-FI"/>
            </a:br>
            <a:r>
              <a:rPr lang="fi-FI"/>
              <a:t>040 111 1111</a:t>
            </a:r>
            <a:br>
              <a:rPr lang="fi-FI"/>
            </a:br>
            <a:r>
              <a:rPr lang="fi-FI" err="1"/>
              <a:t>www.isannointiliitto.fi</a:t>
            </a:r>
            <a:endParaRPr lang="fi-FI"/>
          </a:p>
        </p:txBody>
      </p:sp>
      <p:sp>
        <p:nvSpPr>
          <p:cNvPr id="9" name="Sisällön paikkamerkki 15">
            <a:extLst>
              <a:ext uri="{FF2B5EF4-FFF2-40B4-BE49-F238E27FC236}">
                <a16:creationId xmlns:a16="http://schemas.microsoft.com/office/drawing/2014/main" id="{38D6F0A7-0651-8A4B-A4CA-37CAB5E7EB5B}"/>
              </a:ext>
            </a:extLst>
          </p:cNvPr>
          <p:cNvSpPr>
            <a:spLocks noGrp="1"/>
          </p:cNvSpPr>
          <p:nvPr>
            <p:ph sz="quarter" idx="11" hasCustomPrompt="1"/>
          </p:nvPr>
        </p:nvSpPr>
        <p:spPr>
          <a:xfrm>
            <a:off x="849313" y="2740833"/>
            <a:ext cx="5786437" cy="271829"/>
          </a:xfrm>
        </p:spPr>
        <p:txBody>
          <a:bodyPr>
            <a:noAutofit/>
          </a:bodyPr>
          <a:lstStyle>
            <a:lvl1pPr marL="0" indent="0" algn="l">
              <a:buNone/>
              <a:defRPr sz="1500">
                <a:solidFill>
                  <a:schemeClr val="tx1"/>
                </a:solidFill>
                <a:latin typeface="Arial Black"/>
                <a:cs typeface="Arial Black"/>
              </a:defRPr>
            </a:lvl1pPr>
            <a:lvl2pPr marL="457200" indent="0" algn="l">
              <a:buNone/>
              <a:defRPr>
                <a:solidFill>
                  <a:schemeClr val="bg1">
                    <a:lumMod val="50000"/>
                  </a:schemeClr>
                </a:solidFill>
              </a:defRPr>
            </a:lvl2pPr>
          </a:lstStyle>
          <a:p>
            <a:pPr lvl="0"/>
            <a:r>
              <a:rPr lang="fi-FI"/>
              <a:t>ETUNIMI SUKUNIMI</a:t>
            </a:r>
          </a:p>
        </p:txBody>
      </p:sp>
      <p:pic>
        <p:nvPicPr>
          <p:cNvPr id="10" name="Kuva 9" descr="Isannointiliitto_posa-1_sRGB.jpg">
            <a:extLst>
              <a:ext uri="{FF2B5EF4-FFF2-40B4-BE49-F238E27FC236}">
                <a16:creationId xmlns:a16="http://schemas.microsoft.com/office/drawing/2014/main" id="{E0693D82-3A75-68D7-68C3-2FA5F46F1E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6675" y="5618378"/>
            <a:ext cx="1798650" cy="583612"/>
          </a:xfrm>
          <a:prstGeom prst="rect">
            <a:avLst/>
          </a:prstGeom>
        </p:spPr>
      </p:pic>
      <p:sp>
        <p:nvSpPr>
          <p:cNvPr id="11" name="Suorakulmio 10">
            <a:extLst>
              <a:ext uri="{FF2B5EF4-FFF2-40B4-BE49-F238E27FC236}">
                <a16:creationId xmlns:a16="http://schemas.microsoft.com/office/drawing/2014/main" id="{6305719C-AA90-6C0B-DAD2-F32C5267FBF9}"/>
              </a:ext>
            </a:extLst>
          </p:cNvPr>
          <p:cNvSpPr/>
          <p:nvPr userDrawn="1"/>
        </p:nvSpPr>
        <p:spPr>
          <a:xfrm>
            <a:off x="839788" y="2314230"/>
            <a:ext cx="905885" cy="13161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 name="Otsikko 1">
            <a:extLst>
              <a:ext uri="{FF2B5EF4-FFF2-40B4-BE49-F238E27FC236}">
                <a16:creationId xmlns:a16="http://schemas.microsoft.com/office/drawing/2014/main" id="{F568B7DD-5D79-252E-90D8-76089C000973}"/>
              </a:ext>
            </a:extLst>
          </p:cNvPr>
          <p:cNvSpPr>
            <a:spLocks noGrp="1"/>
          </p:cNvSpPr>
          <p:nvPr>
            <p:ph type="title"/>
          </p:nvPr>
        </p:nvSpPr>
        <p:spPr>
          <a:xfrm>
            <a:off x="838200" y="466720"/>
            <a:ext cx="10515600" cy="947860"/>
          </a:xfrm>
        </p:spPr>
        <p:txBody>
          <a:bodyPr anchor="b" anchorCtr="0"/>
          <a:lstStyle/>
          <a:p>
            <a:r>
              <a:rPr lang="fi-FI"/>
              <a:t>Muokkaa ots. perustyyl. napsautt.</a:t>
            </a:r>
          </a:p>
        </p:txBody>
      </p:sp>
    </p:spTree>
    <p:extLst>
      <p:ext uri="{BB962C8B-B14F-4D97-AF65-F5344CB8AC3E}">
        <p14:creationId xmlns:p14="http://schemas.microsoft.com/office/powerpoint/2010/main" val="86298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01_Otsikkodia">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50447" y="922752"/>
            <a:ext cx="7494394" cy="2931697"/>
          </a:xfrm>
        </p:spPr>
        <p:txBody>
          <a:bodyPr rtlCol="0" anchor="t"/>
          <a:lstStyle>
            <a:lvl1pPr rtl="0">
              <a:lnSpc>
                <a:spcPct val="83000"/>
              </a:lnSpc>
              <a:defRPr sz="5500" b="0">
                <a:solidFill>
                  <a:schemeClr val="bg2"/>
                </a:solidFill>
              </a:defRPr>
            </a:lvl1pPr>
          </a:lstStyle>
          <a:p>
            <a:pPr rtl="0"/>
            <a:r>
              <a:rPr lang="fi-FI"/>
              <a:t>1 Otsikkodia 55 pt</a:t>
            </a:r>
            <a:br>
              <a:rPr lang="fi-FI"/>
            </a:br>
            <a:r>
              <a:rPr lang="fi-FI" err="1"/>
              <a:t>Lorem</a:t>
            </a:r>
            <a:r>
              <a:rPr lang="fi-FI"/>
              <a:t> ipsum </a:t>
            </a:r>
            <a:r>
              <a:rPr lang="fi-FI" err="1"/>
              <a:t>dolor</a:t>
            </a:r>
            <a:r>
              <a:rPr lang="fi-FI"/>
              <a:t> sit </a:t>
            </a:r>
            <a:r>
              <a:rPr lang="fi-FI" err="1"/>
              <a:t>ametconsectetur</a:t>
            </a:r>
            <a:br>
              <a:rPr lang="fi-FI"/>
            </a:br>
            <a:r>
              <a:rPr lang="fi-FI" err="1"/>
              <a:t>adipiscing</a:t>
            </a:r>
            <a:r>
              <a:rPr lang="fi-FI"/>
              <a:t> elit </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50447" y="4195160"/>
            <a:ext cx="7494394" cy="742647"/>
          </a:xfrm>
        </p:spPr>
        <p:txBody>
          <a:bodyPr rtlCol="0"/>
          <a:lstStyle>
            <a:lvl1pPr marL="0" indent="0" rtl="0">
              <a:lnSpc>
                <a:spcPct val="100000"/>
              </a:lnSpc>
              <a:buNone/>
              <a:defRPr sz="2400" baseline="0">
                <a:solidFill>
                  <a:schemeClr val="bg2"/>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i-FI"/>
              <a:t>Alaotsikko 24 pt </a:t>
            </a:r>
            <a:r>
              <a:rPr lang="fi-FI" err="1"/>
              <a:t>lorem</a:t>
            </a:r>
            <a:r>
              <a:rPr lang="fi-FI"/>
              <a:t>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 </a:t>
            </a:r>
          </a:p>
        </p:txBody>
      </p:sp>
      <p:grpSp>
        <p:nvGrpSpPr>
          <p:cNvPr id="6" name="Group 28"/>
          <p:cNvGrpSpPr>
            <a:grpSpLocks noChangeAspect="1"/>
          </p:cNvGrpSpPr>
          <p:nvPr userDrawn="1"/>
        </p:nvGrpSpPr>
        <p:grpSpPr bwMode="auto">
          <a:xfrm>
            <a:off x="310242" y="6144138"/>
            <a:ext cx="1524141" cy="428400"/>
            <a:chOff x="3418" y="2582"/>
            <a:chExt cx="4682" cy="1316"/>
          </a:xfrm>
          <a:solidFill>
            <a:schemeClr val="bg2"/>
          </a:solidFill>
        </p:grpSpPr>
        <p:sp>
          <p:nvSpPr>
            <p:cNvPr id="8"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7" name="Group 19"/>
          <p:cNvGrpSpPr>
            <a:grpSpLocks noChangeAspect="1"/>
          </p:cNvGrpSpPr>
          <p:nvPr userDrawn="1"/>
        </p:nvGrpSpPr>
        <p:grpSpPr bwMode="auto">
          <a:xfrm>
            <a:off x="7961613" y="2278380"/>
            <a:ext cx="4230387" cy="4579620"/>
            <a:chOff x="2768" y="1"/>
            <a:chExt cx="5984" cy="6478"/>
          </a:xfrm>
          <a:solidFill>
            <a:schemeClr val="bg2"/>
          </a:solidFill>
        </p:grpSpPr>
        <p:sp>
          <p:nvSpPr>
            <p:cNvPr id="18" name="Freeform 20"/>
            <p:cNvSpPr>
              <a:spLocks/>
            </p:cNvSpPr>
            <p:nvPr/>
          </p:nvSpPr>
          <p:spPr bwMode="auto">
            <a:xfrm>
              <a:off x="2768" y="3004"/>
              <a:ext cx="1995" cy="2489"/>
            </a:xfrm>
            <a:custGeom>
              <a:avLst/>
              <a:gdLst>
                <a:gd name="T0" fmla="*/ 0 w 1995"/>
                <a:gd name="T1" fmla="*/ 1503 h 2489"/>
                <a:gd name="T2" fmla="*/ 1246 w 1995"/>
                <a:gd name="T3" fmla="*/ 1497 h 2489"/>
                <a:gd name="T4" fmla="*/ 1994 w 1995"/>
                <a:gd name="T5" fmla="*/ 2489 h 2489"/>
                <a:gd name="T6" fmla="*/ 1995 w 1995"/>
                <a:gd name="T7" fmla="*/ 0 h 2489"/>
                <a:gd name="T8" fmla="*/ 0 w 1995"/>
                <a:gd name="T9" fmla="*/ 1503 h 2489"/>
              </a:gdLst>
              <a:ahLst/>
              <a:cxnLst>
                <a:cxn ang="0">
                  <a:pos x="T0" y="T1"/>
                </a:cxn>
                <a:cxn ang="0">
                  <a:pos x="T2" y="T3"/>
                </a:cxn>
                <a:cxn ang="0">
                  <a:pos x="T4" y="T5"/>
                </a:cxn>
                <a:cxn ang="0">
                  <a:pos x="T6" y="T7"/>
                </a:cxn>
                <a:cxn ang="0">
                  <a:pos x="T8" y="T9"/>
                </a:cxn>
              </a:cxnLst>
              <a:rect l="0" t="0" r="r" b="b"/>
              <a:pathLst>
                <a:path w="1995" h="2489">
                  <a:moveTo>
                    <a:pt x="0" y="1503"/>
                  </a:moveTo>
                  <a:lnTo>
                    <a:pt x="1246" y="1497"/>
                  </a:lnTo>
                  <a:lnTo>
                    <a:pt x="1994" y="2489"/>
                  </a:lnTo>
                  <a:lnTo>
                    <a:pt x="1995"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21"/>
            <p:cNvSpPr>
              <a:spLocks/>
            </p:cNvSpPr>
            <p:nvPr/>
          </p:nvSpPr>
          <p:spPr bwMode="auto">
            <a:xfrm>
              <a:off x="4762" y="3992"/>
              <a:ext cx="1993" cy="2487"/>
            </a:xfrm>
            <a:custGeom>
              <a:avLst/>
              <a:gdLst>
                <a:gd name="T0" fmla="*/ 1993 w 1993"/>
                <a:gd name="T1" fmla="*/ 2487 h 2487"/>
                <a:gd name="T2" fmla="*/ 1993 w 1993"/>
                <a:gd name="T3" fmla="*/ 0 h 2487"/>
                <a:gd name="T4" fmla="*/ 0 w 1993"/>
                <a:gd name="T5" fmla="*/ 1501 h 2487"/>
                <a:gd name="T6" fmla="*/ 1246 w 1993"/>
                <a:gd name="T7" fmla="*/ 1495 h 2487"/>
                <a:gd name="T8" fmla="*/ 1993 w 1993"/>
                <a:gd name="T9" fmla="*/ 2487 h 2487"/>
              </a:gdLst>
              <a:ahLst/>
              <a:cxnLst>
                <a:cxn ang="0">
                  <a:pos x="T0" y="T1"/>
                </a:cxn>
                <a:cxn ang="0">
                  <a:pos x="T2" y="T3"/>
                </a:cxn>
                <a:cxn ang="0">
                  <a:pos x="T4" y="T5"/>
                </a:cxn>
                <a:cxn ang="0">
                  <a:pos x="T6" y="T7"/>
                </a:cxn>
                <a:cxn ang="0">
                  <a:pos x="T8" y="T9"/>
                </a:cxn>
              </a:cxnLst>
              <a:rect l="0" t="0" r="r" b="b"/>
              <a:pathLst>
                <a:path w="1993" h="2487">
                  <a:moveTo>
                    <a:pt x="1993" y="2487"/>
                  </a:moveTo>
                  <a:lnTo>
                    <a:pt x="1993" y="0"/>
                  </a:lnTo>
                  <a:lnTo>
                    <a:pt x="0" y="1501"/>
                  </a:lnTo>
                  <a:lnTo>
                    <a:pt x="1246" y="1495"/>
                  </a:lnTo>
                  <a:lnTo>
                    <a:pt x="1993" y="24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22"/>
            <p:cNvSpPr>
              <a:spLocks/>
            </p:cNvSpPr>
            <p:nvPr/>
          </p:nvSpPr>
          <p:spPr bwMode="auto">
            <a:xfrm>
              <a:off x="4762" y="1503"/>
              <a:ext cx="1993" cy="2488"/>
            </a:xfrm>
            <a:custGeom>
              <a:avLst/>
              <a:gdLst>
                <a:gd name="T0" fmla="*/ 1993 w 1993"/>
                <a:gd name="T1" fmla="*/ 2488 h 2488"/>
                <a:gd name="T2" fmla="*/ 1993 w 1993"/>
                <a:gd name="T3" fmla="*/ 0 h 2488"/>
                <a:gd name="T4" fmla="*/ 0 w 1993"/>
                <a:gd name="T5" fmla="*/ 1501 h 2488"/>
                <a:gd name="T6" fmla="*/ 1246 w 1993"/>
                <a:gd name="T7" fmla="*/ 1496 h 2488"/>
                <a:gd name="T8" fmla="*/ 1993 w 1993"/>
                <a:gd name="T9" fmla="*/ 2488 h 2488"/>
              </a:gdLst>
              <a:ahLst/>
              <a:cxnLst>
                <a:cxn ang="0">
                  <a:pos x="T0" y="T1"/>
                </a:cxn>
                <a:cxn ang="0">
                  <a:pos x="T2" y="T3"/>
                </a:cxn>
                <a:cxn ang="0">
                  <a:pos x="T4" y="T5"/>
                </a:cxn>
                <a:cxn ang="0">
                  <a:pos x="T6" y="T7"/>
                </a:cxn>
                <a:cxn ang="0">
                  <a:pos x="T8" y="T9"/>
                </a:cxn>
              </a:cxnLst>
              <a:rect l="0" t="0" r="r" b="b"/>
              <a:pathLst>
                <a:path w="1993" h="2488">
                  <a:moveTo>
                    <a:pt x="1993" y="2488"/>
                  </a:moveTo>
                  <a:lnTo>
                    <a:pt x="1993" y="0"/>
                  </a:lnTo>
                  <a:lnTo>
                    <a:pt x="0" y="1501"/>
                  </a:lnTo>
                  <a:lnTo>
                    <a:pt x="1246" y="1496"/>
                  </a:lnTo>
                  <a:lnTo>
                    <a:pt x="1993" y="2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23"/>
            <p:cNvSpPr>
              <a:spLocks/>
            </p:cNvSpPr>
            <p:nvPr/>
          </p:nvSpPr>
          <p:spPr bwMode="auto">
            <a:xfrm>
              <a:off x="6755" y="2489"/>
              <a:ext cx="1993" cy="2489"/>
            </a:xfrm>
            <a:custGeom>
              <a:avLst/>
              <a:gdLst>
                <a:gd name="T0" fmla="*/ 0 w 1993"/>
                <a:gd name="T1" fmla="*/ 1503 h 2489"/>
                <a:gd name="T2" fmla="*/ 1246 w 1993"/>
                <a:gd name="T3" fmla="*/ 1497 h 2489"/>
                <a:gd name="T4" fmla="*/ 1993 w 1993"/>
                <a:gd name="T5" fmla="*/ 2489 h 2489"/>
                <a:gd name="T6" fmla="*/ 1993 w 1993"/>
                <a:gd name="T7" fmla="*/ 0 h 2489"/>
                <a:gd name="T8" fmla="*/ 0 w 1993"/>
                <a:gd name="T9" fmla="*/ 1503 h 2489"/>
              </a:gdLst>
              <a:ahLst/>
              <a:cxnLst>
                <a:cxn ang="0">
                  <a:pos x="T0" y="T1"/>
                </a:cxn>
                <a:cxn ang="0">
                  <a:pos x="T2" y="T3"/>
                </a:cxn>
                <a:cxn ang="0">
                  <a:pos x="T4" y="T5"/>
                </a:cxn>
                <a:cxn ang="0">
                  <a:pos x="T6" y="T7"/>
                </a:cxn>
                <a:cxn ang="0">
                  <a:pos x="T8" y="T9"/>
                </a:cxn>
              </a:cxnLst>
              <a:rect l="0" t="0" r="r" b="b"/>
              <a:pathLst>
                <a:path w="1993" h="2489">
                  <a:moveTo>
                    <a:pt x="0" y="1503"/>
                  </a:moveTo>
                  <a:lnTo>
                    <a:pt x="1246" y="1497"/>
                  </a:lnTo>
                  <a:lnTo>
                    <a:pt x="1993" y="2489"/>
                  </a:lnTo>
                  <a:lnTo>
                    <a:pt x="1993"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24"/>
            <p:cNvSpPr>
              <a:spLocks/>
            </p:cNvSpPr>
            <p:nvPr/>
          </p:nvSpPr>
          <p:spPr bwMode="auto">
            <a:xfrm>
              <a:off x="6755" y="1"/>
              <a:ext cx="1993" cy="2487"/>
            </a:xfrm>
            <a:custGeom>
              <a:avLst/>
              <a:gdLst>
                <a:gd name="T0" fmla="*/ 1993 w 1993"/>
                <a:gd name="T1" fmla="*/ 0 h 2487"/>
                <a:gd name="T2" fmla="*/ 0 w 1993"/>
                <a:gd name="T3" fmla="*/ 1501 h 2487"/>
                <a:gd name="T4" fmla="*/ 1246 w 1993"/>
                <a:gd name="T5" fmla="*/ 1496 h 2487"/>
                <a:gd name="T6" fmla="*/ 1993 w 1993"/>
                <a:gd name="T7" fmla="*/ 2487 h 2487"/>
                <a:gd name="T8" fmla="*/ 1993 w 1993"/>
                <a:gd name="T9" fmla="*/ 0 h 2487"/>
                <a:gd name="T10" fmla="*/ 1993 w 1993"/>
                <a:gd name="T11" fmla="*/ 0 h 2487"/>
              </a:gdLst>
              <a:ahLst/>
              <a:cxnLst>
                <a:cxn ang="0">
                  <a:pos x="T0" y="T1"/>
                </a:cxn>
                <a:cxn ang="0">
                  <a:pos x="T2" y="T3"/>
                </a:cxn>
                <a:cxn ang="0">
                  <a:pos x="T4" y="T5"/>
                </a:cxn>
                <a:cxn ang="0">
                  <a:pos x="T6" y="T7"/>
                </a:cxn>
                <a:cxn ang="0">
                  <a:pos x="T8" y="T9"/>
                </a:cxn>
                <a:cxn ang="0">
                  <a:pos x="T10" y="T11"/>
                </a:cxn>
              </a:cxnLst>
              <a:rect l="0" t="0" r="r" b="b"/>
              <a:pathLst>
                <a:path w="1993" h="2487">
                  <a:moveTo>
                    <a:pt x="1993" y="0"/>
                  </a:moveTo>
                  <a:lnTo>
                    <a:pt x="0" y="1501"/>
                  </a:lnTo>
                  <a:lnTo>
                    <a:pt x="1246" y="1496"/>
                  </a:lnTo>
                  <a:lnTo>
                    <a:pt x="1993" y="2487"/>
                  </a:lnTo>
                  <a:lnTo>
                    <a:pt x="1993" y="0"/>
                  </a:lnTo>
                  <a:lnTo>
                    <a:pt x="19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Freeform 25"/>
            <p:cNvSpPr>
              <a:spLocks/>
            </p:cNvSpPr>
            <p:nvPr/>
          </p:nvSpPr>
          <p:spPr bwMode="auto">
            <a:xfrm>
              <a:off x="6763" y="4978"/>
              <a:ext cx="1989" cy="1497"/>
            </a:xfrm>
            <a:custGeom>
              <a:avLst/>
              <a:gdLst>
                <a:gd name="T0" fmla="*/ 1989 w 1989"/>
                <a:gd name="T1" fmla="*/ 1497 h 1497"/>
                <a:gd name="T2" fmla="*/ 1989 w 1989"/>
                <a:gd name="T3" fmla="*/ 0 h 1497"/>
                <a:gd name="T4" fmla="*/ 0 w 1989"/>
                <a:gd name="T5" fmla="*/ 1497 h 1497"/>
                <a:gd name="T6" fmla="*/ 1989 w 1989"/>
                <a:gd name="T7" fmla="*/ 1497 h 1497"/>
              </a:gdLst>
              <a:ahLst/>
              <a:cxnLst>
                <a:cxn ang="0">
                  <a:pos x="T0" y="T1"/>
                </a:cxn>
                <a:cxn ang="0">
                  <a:pos x="T2" y="T3"/>
                </a:cxn>
                <a:cxn ang="0">
                  <a:pos x="T4" y="T5"/>
                </a:cxn>
                <a:cxn ang="0">
                  <a:pos x="T6" y="T7"/>
                </a:cxn>
              </a:cxnLst>
              <a:rect l="0" t="0" r="r" b="b"/>
              <a:pathLst>
                <a:path w="1989" h="1497">
                  <a:moveTo>
                    <a:pt x="1989" y="1497"/>
                  </a:moveTo>
                  <a:lnTo>
                    <a:pt x="1989" y="0"/>
                  </a:lnTo>
                  <a:lnTo>
                    <a:pt x="0" y="1497"/>
                  </a:lnTo>
                  <a:lnTo>
                    <a:pt x="1989" y="1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7054829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02_Otsikkodia">
    <p:bg>
      <p:bgPr>
        <a:solidFill>
          <a:schemeClr val="tx2"/>
        </a:solidFill>
        <a:effectLst/>
      </p:bgPr>
    </p:bg>
    <p:spTree>
      <p:nvGrpSpPr>
        <p:cNvPr id="1" name=""/>
        <p:cNvGrpSpPr/>
        <p:nvPr/>
      </p:nvGrpSpPr>
      <p:grpSpPr>
        <a:xfrm>
          <a:off x="0" y="0"/>
          <a:ext cx="0" cy="0"/>
          <a:chOff x="0" y="0"/>
          <a:chExt cx="0" cy="0"/>
        </a:xfrm>
      </p:grpSpPr>
      <p:pic>
        <p:nvPicPr>
          <p:cNvPr id="3" name="Kuva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9143"/>
            <a:ext cx="12191998" cy="6876287"/>
          </a:xfrm>
          <a:prstGeom prst="rect">
            <a:avLst/>
          </a:prstGeom>
        </p:spPr>
      </p:pic>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50447" y="922752"/>
            <a:ext cx="7494394" cy="2931697"/>
          </a:xfrm>
          <a:effectLst>
            <a:outerShdw blurRad="50800" dist="38100" dir="2700000" algn="tl" rotWithShape="0">
              <a:prstClr val="black">
                <a:alpha val="40000"/>
              </a:prstClr>
            </a:outerShdw>
          </a:effectLst>
        </p:spPr>
        <p:txBody>
          <a:bodyPr rtlCol="0" anchor="t"/>
          <a:lstStyle>
            <a:lvl1pPr rtl="0">
              <a:lnSpc>
                <a:spcPct val="83000"/>
              </a:lnSpc>
              <a:defRPr sz="5500" b="0">
                <a:solidFill>
                  <a:schemeClr val="bg1"/>
                </a:solidFill>
              </a:defRPr>
            </a:lvl1pPr>
          </a:lstStyle>
          <a:p>
            <a:pPr rtl="0"/>
            <a:r>
              <a:rPr lang="fi-FI"/>
              <a:t>2 Otsikkodia 55 pt</a:t>
            </a:r>
            <a:br>
              <a:rPr lang="fi-FI"/>
            </a:br>
            <a:r>
              <a:rPr lang="fi-FI" err="1"/>
              <a:t>Lorem</a:t>
            </a:r>
            <a:r>
              <a:rPr lang="fi-FI"/>
              <a:t> ipsum </a:t>
            </a:r>
            <a:r>
              <a:rPr lang="fi-FI" err="1"/>
              <a:t>dolor</a:t>
            </a:r>
            <a:r>
              <a:rPr lang="fi-FI"/>
              <a:t> sit </a:t>
            </a:r>
            <a:r>
              <a:rPr lang="fi-FI" err="1"/>
              <a:t>ametconsectetur</a:t>
            </a:r>
            <a:br>
              <a:rPr lang="fi-FI"/>
            </a:br>
            <a:r>
              <a:rPr lang="fi-FI" err="1"/>
              <a:t>adipiscing</a:t>
            </a:r>
            <a:r>
              <a:rPr lang="fi-FI"/>
              <a:t> elit </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50447" y="4195160"/>
            <a:ext cx="7494394" cy="742647"/>
          </a:xfrm>
          <a:effectLst>
            <a:outerShdw blurRad="50800" dist="38100" dir="2700000" algn="tl" rotWithShape="0">
              <a:prstClr val="black">
                <a:alpha val="40000"/>
              </a:prstClr>
            </a:outerShdw>
          </a:effectLst>
        </p:spPr>
        <p:txBody>
          <a:bodyPr rtlCol="0"/>
          <a:lstStyle>
            <a:lvl1pPr marL="0" indent="0" rtl="0">
              <a:lnSpc>
                <a:spcPct val="100000"/>
              </a:lnSpc>
              <a:buNone/>
              <a:defRPr sz="24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i-FI"/>
              <a:t>Alaotsikko 24 pt </a:t>
            </a:r>
            <a:r>
              <a:rPr lang="fi-FI" err="1"/>
              <a:t>lorem</a:t>
            </a:r>
            <a:r>
              <a:rPr lang="fi-FI"/>
              <a:t>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 </a:t>
            </a:r>
          </a:p>
        </p:txBody>
      </p:sp>
      <p:grpSp>
        <p:nvGrpSpPr>
          <p:cNvPr id="6" name="Group 28"/>
          <p:cNvGrpSpPr>
            <a:grpSpLocks noChangeAspect="1"/>
          </p:cNvGrpSpPr>
          <p:nvPr userDrawn="1"/>
        </p:nvGrpSpPr>
        <p:grpSpPr bwMode="auto">
          <a:xfrm>
            <a:off x="310242" y="6144138"/>
            <a:ext cx="1524141" cy="428400"/>
            <a:chOff x="3418" y="2582"/>
            <a:chExt cx="4682" cy="1316"/>
          </a:xfrm>
          <a:solidFill>
            <a:schemeClr val="accent6"/>
          </a:solidFill>
        </p:grpSpPr>
        <p:sp>
          <p:nvSpPr>
            <p:cNvPr id="8"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984052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6CF515-45F5-4D3C-43F6-9C6AB6F173D7}"/>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39F88FE7-D5ED-90D6-4591-FDB577CF34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6DCAF34-3E97-8532-E09F-8D26CE83A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CE4F513-90D9-3AB5-4324-8D89E69D40D9}"/>
              </a:ext>
            </a:extLst>
          </p:cNvPr>
          <p:cNvSpPr>
            <a:spLocks noGrp="1"/>
          </p:cNvSpPr>
          <p:nvPr>
            <p:ph type="dt" sz="half" idx="10"/>
          </p:nvPr>
        </p:nvSpPr>
        <p:spPr/>
        <p:txBody>
          <a:bodyPr/>
          <a:lstStyle/>
          <a:p>
            <a:fld id="{C6569E37-994F-4808-BCE4-6E573C731BA1}" type="datetimeFigureOut">
              <a:rPr lang="fi-FI" smtClean="0"/>
              <a:t>7.9.2023</a:t>
            </a:fld>
            <a:endParaRPr lang="fi-FI"/>
          </a:p>
        </p:txBody>
      </p:sp>
      <p:sp>
        <p:nvSpPr>
          <p:cNvPr id="6" name="Alatunnisteen paikkamerkki 5">
            <a:extLst>
              <a:ext uri="{FF2B5EF4-FFF2-40B4-BE49-F238E27FC236}">
                <a16:creationId xmlns:a16="http://schemas.microsoft.com/office/drawing/2014/main" id="{8B3C55E3-E0C6-4241-3374-9AE21DFF2910}"/>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6922880-2AFD-4AB3-7DB2-AE30E572C636}"/>
              </a:ext>
            </a:extLst>
          </p:cNvPr>
          <p:cNvSpPr>
            <a:spLocks noGrp="1"/>
          </p:cNvSpPr>
          <p:nvPr>
            <p:ph type="sldNum" sz="quarter" idx="12"/>
          </p:nvPr>
        </p:nvSpPr>
        <p:spPr/>
        <p:txBody>
          <a:bodyPr/>
          <a:lstStyle/>
          <a:p>
            <a:fld id="{E5A177EA-E9AB-4E8A-9CAE-C5AF431C1462}" type="slidenum">
              <a:rPr lang="fi-FI" smtClean="0"/>
              <a:t>‹#›</a:t>
            </a:fld>
            <a:endParaRPr lang="fi-FI"/>
          </a:p>
        </p:txBody>
      </p:sp>
    </p:spTree>
    <p:extLst>
      <p:ext uri="{BB962C8B-B14F-4D97-AF65-F5344CB8AC3E}">
        <p14:creationId xmlns:p14="http://schemas.microsoft.com/office/powerpoint/2010/main" val="32555601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03_Otsikkodia">
    <p:bg>
      <p:bgPr>
        <a:solidFill>
          <a:schemeClr val="accent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750447" y="922752"/>
            <a:ext cx="7494394" cy="2931697"/>
          </a:xfrm>
        </p:spPr>
        <p:txBody>
          <a:bodyPr rtlCol="0" anchor="t"/>
          <a:lstStyle>
            <a:lvl1pPr rtl="0">
              <a:lnSpc>
                <a:spcPct val="83000"/>
              </a:lnSpc>
              <a:defRPr sz="5500" b="0">
                <a:solidFill>
                  <a:schemeClr val="accent6"/>
                </a:solidFill>
              </a:defRPr>
            </a:lvl1pPr>
          </a:lstStyle>
          <a:p>
            <a:pPr rtl="0"/>
            <a:r>
              <a:rPr lang="fi-FI"/>
              <a:t>3 Otsikkodia 55 pt</a:t>
            </a:r>
            <a:br>
              <a:rPr lang="fi-FI"/>
            </a:br>
            <a:r>
              <a:rPr lang="fi-FI" err="1"/>
              <a:t>Lorem</a:t>
            </a:r>
            <a:r>
              <a:rPr lang="fi-FI"/>
              <a:t> ipsum </a:t>
            </a:r>
            <a:r>
              <a:rPr lang="fi-FI" err="1"/>
              <a:t>dolor</a:t>
            </a:r>
            <a:r>
              <a:rPr lang="fi-FI"/>
              <a:t> sit </a:t>
            </a:r>
            <a:r>
              <a:rPr lang="fi-FI" err="1"/>
              <a:t>ametconsectetur</a:t>
            </a:r>
            <a:br>
              <a:rPr lang="fi-FI"/>
            </a:br>
            <a:r>
              <a:rPr lang="fi-FI" err="1"/>
              <a:t>adipiscing</a:t>
            </a:r>
            <a:r>
              <a:rPr lang="fi-FI"/>
              <a:t> elit</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50447" y="4195160"/>
            <a:ext cx="7494394" cy="742647"/>
          </a:xfrm>
        </p:spPr>
        <p:txBody>
          <a:bodyPr rtlCol="0"/>
          <a:lstStyle>
            <a:lvl1pPr marL="0" indent="0" rtl="0">
              <a:lnSpc>
                <a:spcPct val="100000"/>
              </a:lnSpc>
              <a:buNone/>
              <a:defRPr sz="2400">
                <a:solidFill>
                  <a:schemeClr val="accent6"/>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i-FI"/>
              <a:t>Alaotsikko 24 pt </a:t>
            </a:r>
            <a:r>
              <a:rPr lang="fi-FI" err="1"/>
              <a:t>lorem</a:t>
            </a:r>
            <a:r>
              <a:rPr lang="fi-FI"/>
              <a:t>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 </a:t>
            </a:r>
          </a:p>
        </p:txBody>
      </p:sp>
      <p:grpSp>
        <p:nvGrpSpPr>
          <p:cNvPr id="6" name="Group 28"/>
          <p:cNvGrpSpPr>
            <a:grpSpLocks noChangeAspect="1"/>
          </p:cNvGrpSpPr>
          <p:nvPr userDrawn="1"/>
        </p:nvGrpSpPr>
        <p:grpSpPr bwMode="auto">
          <a:xfrm>
            <a:off x="310242" y="6144138"/>
            <a:ext cx="1524141" cy="428400"/>
            <a:chOff x="3418" y="2582"/>
            <a:chExt cx="4682" cy="1316"/>
          </a:xfrm>
          <a:solidFill>
            <a:schemeClr val="accent6"/>
          </a:solidFill>
        </p:grpSpPr>
        <p:sp>
          <p:nvSpPr>
            <p:cNvPr id="8"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7" name="Group 19"/>
          <p:cNvGrpSpPr>
            <a:grpSpLocks noChangeAspect="1"/>
          </p:cNvGrpSpPr>
          <p:nvPr userDrawn="1"/>
        </p:nvGrpSpPr>
        <p:grpSpPr bwMode="auto">
          <a:xfrm>
            <a:off x="7961613" y="2278380"/>
            <a:ext cx="4230387" cy="4579620"/>
            <a:chOff x="2768" y="1"/>
            <a:chExt cx="5984" cy="6478"/>
          </a:xfrm>
          <a:solidFill>
            <a:schemeClr val="accent6"/>
          </a:solidFill>
        </p:grpSpPr>
        <p:sp>
          <p:nvSpPr>
            <p:cNvPr id="18" name="Freeform 20"/>
            <p:cNvSpPr>
              <a:spLocks/>
            </p:cNvSpPr>
            <p:nvPr/>
          </p:nvSpPr>
          <p:spPr bwMode="auto">
            <a:xfrm>
              <a:off x="2768" y="3004"/>
              <a:ext cx="1995" cy="2489"/>
            </a:xfrm>
            <a:custGeom>
              <a:avLst/>
              <a:gdLst>
                <a:gd name="T0" fmla="*/ 0 w 1995"/>
                <a:gd name="T1" fmla="*/ 1503 h 2489"/>
                <a:gd name="T2" fmla="*/ 1246 w 1995"/>
                <a:gd name="T3" fmla="*/ 1497 h 2489"/>
                <a:gd name="T4" fmla="*/ 1994 w 1995"/>
                <a:gd name="T5" fmla="*/ 2489 h 2489"/>
                <a:gd name="T6" fmla="*/ 1995 w 1995"/>
                <a:gd name="T7" fmla="*/ 0 h 2489"/>
                <a:gd name="T8" fmla="*/ 0 w 1995"/>
                <a:gd name="T9" fmla="*/ 1503 h 2489"/>
              </a:gdLst>
              <a:ahLst/>
              <a:cxnLst>
                <a:cxn ang="0">
                  <a:pos x="T0" y="T1"/>
                </a:cxn>
                <a:cxn ang="0">
                  <a:pos x="T2" y="T3"/>
                </a:cxn>
                <a:cxn ang="0">
                  <a:pos x="T4" y="T5"/>
                </a:cxn>
                <a:cxn ang="0">
                  <a:pos x="T6" y="T7"/>
                </a:cxn>
                <a:cxn ang="0">
                  <a:pos x="T8" y="T9"/>
                </a:cxn>
              </a:cxnLst>
              <a:rect l="0" t="0" r="r" b="b"/>
              <a:pathLst>
                <a:path w="1995" h="2489">
                  <a:moveTo>
                    <a:pt x="0" y="1503"/>
                  </a:moveTo>
                  <a:lnTo>
                    <a:pt x="1246" y="1497"/>
                  </a:lnTo>
                  <a:lnTo>
                    <a:pt x="1994" y="2489"/>
                  </a:lnTo>
                  <a:lnTo>
                    <a:pt x="1995"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21"/>
            <p:cNvSpPr>
              <a:spLocks/>
            </p:cNvSpPr>
            <p:nvPr/>
          </p:nvSpPr>
          <p:spPr bwMode="auto">
            <a:xfrm>
              <a:off x="4762" y="3992"/>
              <a:ext cx="1993" cy="2487"/>
            </a:xfrm>
            <a:custGeom>
              <a:avLst/>
              <a:gdLst>
                <a:gd name="T0" fmla="*/ 1993 w 1993"/>
                <a:gd name="T1" fmla="*/ 2487 h 2487"/>
                <a:gd name="T2" fmla="*/ 1993 w 1993"/>
                <a:gd name="T3" fmla="*/ 0 h 2487"/>
                <a:gd name="T4" fmla="*/ 0 w 1993"/>
                <a:gd name="T5" fmla="*/ 1501 h 2487"/>
                <a:gd name="T6" fmla="*/ 1246 w 1993"/>
                <a:gd name="T7" fmla="*/ 1495 h 2487"/>
                <a:gd name="T8" fmla="*/ 1993 w 1993"/>
                <a:gd name="T9" fmla="*/ 2487 h 2487"/>
              </a:gdLst>
              <a:ahLst/>
              <a:cxnLst>
                <a:cxn ang="0">
                  <a:pos x="T0" y="T1"/>
                </a:cxn>
                <a:cxn ang="0">
                  <a:pos x="T2" y="T3"/>
                </a:cxn>
                <a:cxn ang="0">
                  <a:pos x="T4" y="T5"/>
                </a:cxn>
                <a:cxn ang="0">
                  <a:pos x="T6" y="T7"/>
                </a:cxn>
                <a:cxn ang="0">
                  <a:pos x="T8" y="T9"/>
                </a:cxn>
              </a:cxnLst>
              <a:rect l="0" t="0" r="r" b="b"/>
              <a:pathLst>
                <a:path w="1993" h="2487">
                  <a:moveTo>
                    <a:pt x="1993" y="2487"/>
                  </a:moveTo>
                  <a:lnTo>
                    <a:pt x="1993" y="0"/>
                  </a:lnTo>
                  <a:lnTo>
                    <a:pt x="0" y="1501"/>
                  </a:lnTo>
                  <a:lnTo>
                    <a:pt x="1246" y="1495"/>
                  </a:lnTo>
                  <a:lnTo>
                    <a:pt x="1993" y="24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22"/>
            <p:cNvSpPr>
              <a:spLocks/>
            </p:cNvSpPr>
            <p:nvPr/>
          </p:nvSpPr>
          <p:spPr bwMode="auto">
            <a:xfrm>
              <a:off x="4762" y="1503"/>
              <a:ext cx="1993" cy="2488"/>
            </a:xfrm>
            <a:custGeom>
              <a:avLst/>
              <a:gdLst>
                <a:gd name="T0" fmla="*/ 1993 w 1993"/>
                <a:gd name="T1" fmla="*/ 2488 h 2488"/>
                <a:gd name="T2" fmla="*/ 1993 w 1993"/>
                <a:gd name="T3" fmla="*/ 0 h 2488"/>
                <a:gd name="T4" fmla="*/ 0 w 1993"/>
                <a:gd name="T5" fmla="*/ 1501 h 2488"/>
                <a:gd name="T6" fmla="*/ 1246 w 1993"/>
                <a:gd name="T7" fmla="*/ 1496 h 2488"/>
                <a:gd name="T8" fmla="*/ 1993 w 1993"/>
                <a:gd name="T9" fmla="*/ 2488 h 2488"/>
              </a:gdLst>
              <a:ahLst/>
              <a:cxnLst>
                <a:cxn ang="0">
                  <a:pos x="T0" y="T1"/>
                </a:cxn>
                <a:cxn ang="0">
                  <a:pos x="T2" y="T3"/>
                </a:cxn>
                <a:cxn ang="0">
                  <a:pos x="T4" y="T5"/>
                </a:cxn>
                <a:cxn ang="0">
                  <a:pos x="T6" y="T7"/>
                </a:cxn>
                <a:cxn ang="0">
                  <a:pos x="T8" y="T9"/>
                </a:cxn>
              </a:cxnLst>
              <a:rect l="0" t="0" r="r" b="b"/>
              <a:pathLst>
                <a:path w="1993" h="2488">
                  <a:moveTo>
                    <a:pt x="1993" y="2488"/>
                  </a:moveTo>
                  <a:lnTo>
                    <a:pt x="1993" y="0"/>
                  </a:lnTo>
                  <a:lnTo>
                    <a:pt x="0" y="1501"/>
                  </a:lnTo>
                  <a:lnTo>
                    <a:pt x="1246" y="1496"/>
                  </a:lnTo>
                  <a:lnTo>
                    <a:pt x="1993" y="2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23"/>
            <p:cNvSpPr>
              <a:spLocks/>
            </p:cNvSpPr>
            <p:nvPr/>
          </p:nvSpPr>
          <p:spPr bwMode="auto">
            <a:xfrm>
              <a:off x="6755" y="2489"/>
              <a:ext cx="1993" cy="2489"/>
            </a:xfrm>
            <a:custGeom>
              <a:avLst/>
              <a:gdLst>
                <a:gd name="T0" fmla="*/ 0 w 1993"/>
                <a:gd name="T1" fmla="*/ 1503 h 2489"/>
                <a:gd name="T2" fmla="*/ 1246 w 1993"/>
                <a:gd name="T3" fmla="*/ 1497 h 2489"/>
                <a:gd name="T4" fmla="*/ 1993 w 1993"/>
                <a:gd name="T5" fmla="*/ 2489 h 2489"/>
                <a:gd name="T6" fmla="*/ 1993 w 1993"/>
                <a:gd name="T7" fmla="*/ 0 h 2489"/>
                <a:gd name="T8" fmla="*/ 0 w 1993"/>
                <a:gd name="T9" fmla="*/ 1503 h 2489"/>
              </a:gdLst>
              <a:ahLst/>
              <a:cxnLst>
                <a:cxn ang="0">
                  <a:pos x="T0" y="T1"/>
                </a:cxn>
                <a:cxn ang="0">
                  <a:pos x="T2" y="T3"/>
                </a:cxn>
                <a:cxn ang="0">
                  <a:pos x="T4" y="T5"/>
                </a:cxn>
                <a:cxn ang="0">
                  <a:pos x="T6" y="T7"/>
                </a:cxn>
                <a:cxn ang="0">
                  <a:pos x="T8" y="T9"/>
                </a:cxn>
              </a:cxnLst>
              <a:rect l="0" t="0" r="r" b="b"/>
              <a:pathLst>
                <a:path w="1993" h="2489">
                  <a:moveTo>
                    <a:pt x="0" y="1503"/>
                  </a:moveTo>
                  <a:lnTo>
                    <a:pt x="1246" y="1497"/>
                  </a:lnTo>
                  <a:lnTo>
                    <a:pt x="1993" y="2489"/>
                  </a:lnTo>
                  <a:lnTo>
                    <a:pt x="1993" y="0"/>
                  </a:lnTo>
                  <a:lnTo>
                    <a:pt x="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24"/>
            <p:cNvSpPr>
              <a:spLocks/>
            </p:cNvSpPr>
            <p:nvPr/>
          </p:nvSpPr>
          <p:spPr bwMode="auto">
            <a:xfrm>
              <a:off x="6755" y="1"/>
              <a:ext cx="1993" cy="2487"/>
            </a:xfrm>
            <a:custGeom>
              <a:avLst/>
              <a:gdLst>
                <a:gd name="T0" fmla="*/ 1993 w 1993"/>
                <a:gd name="T1" fmla="*/ 0 h 2487"/>
                <a:gd name="T2" fmla="*/ 0 w 1993"/>
                <a:gd name="T3" fmla="*/ 1501 h 2487"/>
                <a:gd name="T4" fmla="*/ 1246 w 1993"/>
                <a:gd name="T5" fmla="*/ 1496 h 2487"/>
                <a:gd name="T6" fmla="*/ 1993 w 1993"/>
                <a:gd name="T7" fmla="*/ 2487 h 2487"/>
                <a:gd name="T8" fmla="*/ 1993 w 1993"/>
                <a:gd name="T9" fmla="*/ 0 h 2487"/>
                <a:gd name="T10" fmla="*/ 1993 w 1993"/>
                <a:gd name="T11" fmla="*/ 0 h 2487"/>
              </a:gdLst>
              <a:ahLst/>
              <a:cxnLst>
                <a:cxn ang="0">
                  <a:pos x="T0" y="T1"/>
                </a:cxn>
                <a:cxn ang="0">
                  <a:pos x="T2" y="T3"/>
                </a:cxn>
                <a:cxn ang="0">
                  <a:pos x="T4" y="T5"/>
                </a:cxn>
                <a:cxn ang="0">
                  <a:pos x="T6" y="T7"/>
                </a:cxn>
                <a:cxn ang="0">
                  <a:pos x="T8" y="T9"/>
                </a:cxn>
                <a:cxn ang="0">
                  <a:pos x="T10" y="T11"/>
                </a:cxn>
              </a:cxnLst>
              <a:rect l="0" t="0" r="r" b="b"/>
              <a:pathLst>
                <a:path w="1993" h="2487">
                  <a:moveTo>
                    <a:pt x="1993" y="0"/>
                  </a:moveTo>
                  <a:lnTo>
                    <a:pt x="0" y="1501"/>
                  </a:lnTo>
                  <a:lnTo>
                    <a:pt x="1246" y="1496"/>
                  </a:lnTo>
                  <a:lnTo>
                    <a:pt x="1993" y="2487"/>
                  </a:lnTo>
                  <a:lnTo>
                    <a:pt x="1993" y="0"/>
                  </a:lnTo>
                  <a:lnTo>
                    <a:pt x="19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Freeform 25"/>
            <p:cNvSpPr>
              <a:spLocks/>
            </p:cNvSpPr>
            <p:nvPr/>
          </p:nvSpPr>
          <p:spPr bwMode="auto">
            <a:xfrm>
              <a:off x="6763" y="4978"/>
              <a:ext cx="1989" cy="1497"/>
            </a:xfrm>
            <a:custGeom>
              <a:avLst/>
              <a:gdLst>
                <a:gd name="T0" fmla="*/ 1989 w 1989"/>
                <a:gd name="T1" fmla="*/ 1497 h 1497"/>
                <a:gd name="T2" fmla="*/ 1989 w 1989"/>
                <a:gd name="T3" fmla="*/ 0 h 1497"/>
                <a:gd name="T4" fmla="*/ 0 w 1989"/>
                <a:gd name="T5" fmla="*/ 1497 h 1497"/>
                <a:gd name="T6" fmla="*/ 1989 w 1989"/>
                <a:gd name="T7" fmla="*/ 1497 h 1497"/>
              </a:gdLst>
              <a:ahLst/>
              <a:cxnLst>
                <a:cxn ang="0">
                  <a:pos x="T0" y="T1"/>
                </a:cxn>
                <a:cxn ang="0">
                  <a:pos x="T2" y="T3"/>
                </a:cxn>
                <a:cxn ang="0">
                  <a:pos x="T4" y="T5"/>
                </a:cxn>
                <a:cxn ang="0">
                  <a:pos x="T6" y="T7"/>
                </a:cxn>
              </a:cxnLst>
              <a:rect l="0" t="0" r="r" b="b"/>
              <a:pathLst>
                <a:path w="1989" h="1497">
                  <a:moveTo>
                    <a:pt x="1989" y="1497"/>
                  </a:moveTo>
                  <a:lnTo>
                    <a:pt x="1989" y="0"/>
                  </a:lnTo>
                  <a:lnTo>
                    <a:pt x="0" y="1497"/>
                  </a:lnTo>
                  <a:lnTo>
                    <a:pt x="1989" y="1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1700910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01_Otsikko_ja_teksti">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9052833" cy="895350"/>
          </a:xfrm>
        </p:spPr>
        <p:txBody>
          <a:bodyPr rtlCol="0" anchor="t"/>
          <a:lstStyle>
            <a:lvl1pPr rtl="0">
              <a:lnSpc>
                <a:spcPct val="100000"/>
              </a:lnSpc>
              <a:defRPr sz="3200" b="0" baseline="0">
                <a:solidFill>
                  <a:schemeClr val="accent1"/>
                </a:solidFill>
              </a:defRPr>
            </a:lvl1pPr>
          </a:lstStyle>
          <a:p>
            <a:pPr rtl="0"/>
            <a:r>
              <a:rPr lang="fi-FI"/>
              <a:t>1 Tekstidian otsikko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eu</a:t>
            </a:r>
            <a:r>
              <a:rPr lang="fi-FI"/>
              <a:t> </a:t>
            </a:r>
            <a:r>
              <a:rPr lang="fi-FI" err="1"/>
              <a:t>feugiat</a:t>
            </a:r>
            <a:r>
              <a:rPr lang="fi-FI"/>
              <a:t> elit</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33425" y="2085976"/>
            <a:ext cx="8629650" cy="3371850"/>
          </a:xfrm>
        </p:spPr>
        <p:txBody>
          <a:bodyPr rtlCol="0">
            <a:normAutofit/>
          </a:bodyPr>
          <a:lstStyle>
            <a:lvl1pPr marL="0" indent="0" rtl="0">
              <a:lnSpc>
                <a:spcPct val="100000"/>
              </a:lnSpc>
              <a:spcBef>
                <a:spcPts val="0"/>
              </a:spcBef>
              <a:spcAft>
                <a:spcPts val="1000"/>
              </a:spcAft>
              <a:buFont typeface="Arial" panose="020B0604020202020204" pitchFamily="34" charset="0"/>
              <a:buNone/>
              <a:defRPr sz="1800">
                <a:solidFill>
                  <a:schemeClr val="accent1"/>
                </a:solidFill>
              </a:defRPr>
            </a:lvl1pPr>
            <a:lvl2pPr marL="552450" indent="-285750">
              <a:lnSpc>
                <a:spcPct val="100000"/>
              </a:lnSpc>
              <a:spcBef>
                <a:spcPts val="0"/>
              </a:spcBef>
              <a:spcAft>
                <a:spcPts val="1000"/>
              </a:spcAft>
              <a:buFont typeface="Arial" panose="020B0604020202020204" pitchFamily="34" charset="0"/>
              <a:buChar char="•"/>
              <a:defRPr/>
            </a:lvl2pPr>
            <a:lvl3pPr marL="542925" indent="0">
              <a:buNone/>
              <a:defRPr/>
            </a:lvl3pPr>
            <a:lvl4pPr marL="809625" indent="0">
              <a:buNone/>
              <a:defRPr/>
            </a:lvl4pPr>
            <a:lvl5pPr marL="1076325" indent="0">
              <a:buNone/>
              <a:defRPr/>
            </a:lvl5pPr>
          </a:lstStyle>
          <a:p>
            <a:pPr lvl="0" rtl="0"/>
            <a:r>
              <a:rPr lang="fi-FI"/>
              <a:t>18 pt </a:t>
            </a:r>
            <a:r>
              <a:rPr lang="fi-FI" err="1"/>
              <a:t>Sed</a:t>
            </a:r>
            <a:r>
              <a:rPr lang="fi-FI"/>
              <a:t> </a:t>
            </a:r>
            <a:r>
              <a:rPr lang="fi-FI" err="1"/>
              <a:t>finibus</a:t>
            </a:r>
            <a:r>
              <a:rPr lang="fi-FI"/>
              <a:t> </a:t>
            </a:r>
            <a:r>
              <a:rPr lang="fi-FI" err="1"/>
              <a:t>risus</a:t>
            </a:r>
            <a:r>
              <a:rPr lang="fi-FI"/>
              <a:t> </a:t>
            </a:r>
            <a:r>
              <a:rPr lang="fi-FI" err="1"/>
              <a:t>justo</a:t>
            </a:r>
            <a:r>
              <a:rPr lang="fi-FI"/>
              <a:t>, </a:t>
            </a:r>
            <a:r>
              <a:rPr lang="fi-FI" err="1"/>
              <a:t>eu</a:t>
            </a:r>
            <a:r>
              <a:rPr lang="fi-FI"/>
              <a:t> </a:t>
            </a:r>
            <a:r>
              <a:rPr lang="fi-FI" err="1"/>
              <a:t>rutrum</a:t>
            </a:r>
            <a:r>
              <a:rPr lang="fi-FI"/>
              <a:t> </a:t>
            </a:r>
            <a:r>
              <a:rPr lang="fi-FI" err="1"/>
              <a:t>justo</a:t>
            </a:r>
            <a:r>
              <a:rPr lang="fi-FI"/>
              <a:t> </a:t>
            </a:r>
            <a:r>
              <a:rPr lang="fi-FI" err="1"/>
              <a:t>porttitor</a:t>
            </a:r>
            <a:r>
              <a:rPr lang="fi-FI"/>
              <a:t> </a:t>
            </a:r>
            <a:r>
              <a:rPr lang="fi-FI" err="1"/>
              <a:t>ac</a:t>
            </a:r>
            <a:r>
              <a:rPr lang="fi-FI"/>
              <a:t>. </a:t>
            </a:r>
            <a:r>
              <a:rPr lang="fi-FI" err="1"/>
              <a:t>Maecenas</a:t>
            </a:r>
            <a:r>
              <a:rPr lang="fi-FI"/>
              <a:t> </a:t>
            </a:r>
            <a:r>
              <a:rPr lang="fi-FI" err="1"/>
              <a:t>mauris</a:t>
            </a:r>
            <a:r>
              <a:rPr lang="fi-FI"/>
              <a:t> </a:t>
            </a:r>
            <a:r>
              <a:rPr lang="fi-FI" err="1"/>
              <a:t>velit</a:t>
            </a:r>
            <a:r>
              <a:rPr lang="fi-FI"/>
              <a:t>, </a:t>
            </a:r>
            <a:r>
              <a:rPr lang="fi-FI" err="1"/>
              <a:t>ullamcorper</a:t>
            </a:r>
            <a:r>
              <a:rPr lang="fi-FI"/>
              <a:t> </a:t>
            </a:r>
            <a:r>
              <a:rPr lang="fi-FI" err="1"/>
              <a:t>eu</a:t>
            </a:r>
            <a:r>
              <a:rPr lang="fi-FI"/>
              <a:t> </a:t>
            </a:r>
            <a:r>
              <a:rPr lang="fi-FI" err="1"/>
              <a:t>justo</a:t>
            </a:r>
            <a:r>
              <a:rPr lang="fi-FI"/>
              <a:t> sit </a:t>
            </a:r>
            <a:r>
              <a:rPr lang="fi-FI" err="1"/>
              <a:t>amet</a:t>
            </a:r>
            <a:r>
              <a:rPr lang="fi-FI"/>
              <a:t>, </a:t>
            </a:r>
            <a:r>
              <a:rPr lang="fi-FI" err="1"/>
              <a:t>condimentum</a:t>
            </a:r>
            <a:r>
              <a:rPr lang="fi-FI"/>
              <a:t> </a:t>
            </a:r>
            <a:r>
              <a:rPr lang="fi-FI" err="1"/>
              <a:t>facilisis</a:t>
            </a:r>
            <a:r>
              <a:rPr lang="fi-FI"/>
              <a:t> </a:t>
            </a:r>
            <a:r>
              <a:rPr lang="fi-FI" err="1"/>
              <a:t>ipsum</a:t>
            </a:r>
            <a:r>
              <a:rPr lang="fi-FI"/>
              <a:t>.</a:t>
            </a:r>
          </a:p>
          <a:p>
            <a:pPr lvl="1" rtl="0"/>
            <a:r>
              <a:rPr lang="fi-FI"/>
              <a:t>16 pt </a:t>
            </a:r>
            <a:r>
              <a:rPr lang="fi-FI" err="1"/>
              <a:t>Nulla</a:t>
            </a:r>
            <a:r>
              <a:rPr lang="fi-FI"/>
              <a:t> </a:t>
            </a:r>
            <a:r>
              <a:rPr lang="fi-FI" err="1"/>
              <a:t>finibus</a:t>
            </a:r>
            <a:r>
              <a:rPr lang="fi-FI"/>
              <a:t> </a:t>
            </a:r>
            <a:r>
              <a:rPr lang="fi-FI" err="1"/>
              <a:t>posuere</a:t>
            </a:r>
            <a:r>
              <a:rPr lang="fi-FI"/>
              <a:t> </a:t>
            </a:r>
            <a:r>
              <a:rPr lang="fi-FI" err="1"/>
              <a:t>metus</a:t>
            </a:r>
            <a:r>
              <a:rPr lang="fi-FI"/>
              <a:t>, </a:t>
            </a:r>
            <a:r>
              <a:rPr lang="fi-FI" err="1"/>
              <a:t>eu</a:t>
            </a:r>
            <a:r>
              <a:rPr lang="fi-FI"/>
              <a:t> </a:t>
            </a:r>
            <a:r>
              <a:rPr lang="fi-FI" err="1"/>
              <a:t>posuere</a:t>
            </a:r>
            <a:r>
              <a:rPr lang="fi-FI"/>
              <a:t> </a:t>
            </a:r>
            <a:r>
              <a:rPr lang="fi-FI" err="1"/>
              <a:t>sem</a:t>
            </a:r>
            <a:r>
              <a:rPr lang="fi-FI"/>
              <a:t> </a:t>
            </a:r>
            <a:r>
              <a:rPr lang="fi-FI" err="1"/>
              <a:t>ultrices</a:t>
            </a:r>
            <a:r>
              <a:rPr lang="fi-FI"/>
              <a:t> </a:t>
            </a:r>
            <a:r>
              <a:rPr lang="fi-FI" err="1"/>
              <a:t>eget</a:t>
            </a:r>
            <a:r>
              <a:rPr lang="fi-FI"/>
              <a:t>. </a:t>
            </a:r>
            <a:r>
              <a:rPr lang="fi-FI" err="1"/>
              <a:t>Sed</a:t>
            </a:r>
            <a:r>
              <a:rPr lang="fi-FI"/>
              <a:t> </a:t>
            </a:r>
            <a:r>
              <a:rPr lang="fi-FI" err="1"/>
              <a:t>vestibulum</a:t>
            </a:r>
            <a:r>
              <a:rPr lang="fi-FI"/>
              <a:t> </a:t>
            </a:r>
            <a:r>
              <a:rPr lang="fi-FI" err="1"/>
              <a:t>nibh</a:t>
            </a:r>
            <a:r>
              <a:rPr lang="fi-FI"/>
              <a:t> a </a:t>
            </a:r>
            <a:r>
              <a:rPr lang="fi-FI" err="1"/>
              <a:t>dui</a:t>
            </a:r>
            <a:r>
              <a:rPr lang="fi-FI"/>
              <a:t> </a:t>
            </a:r>
            <a:r>
              <a:rPr lang="fi-FI" err="1"/>
              <a:t>lobortis</a:t>
            </a:r>
            <a:r>
              <a:rPr lang="fi-FI"/>
              <a:t>, id </a:t>
            </a:r>
            <a:r>
              <a:rPr lang="fi-FI" err="1"/>
              <a:t>venenatis</a:t>
            </a:r>
            <a:r>
              <a:rPr lang="fi-FI"/>
              <a:t> </a:t>
            </a:r>
            <a:r>
              <a:rPr lang="fi-FI" err="1"/>
              <a:t>nunc</a:t>
            </a:r>
            <a:r>
              <a:rPr lang="fi-FI"/>
              <a:t> </a:t>
            </a:r>
            <a:r>
              <a:rPr lang="fi-FI" err="1"/>
              <a:t>rhoncus</a:t>
            </a:r>
            <a:r>
              <a:rPr lang="fi-FI"/>
              <a:t>.</a:t>
            </a:r>
          </a:p>
          <a:p>
            <a:pPr lvl="1" rtl="0"/>
            <a:r>
              <a:rPr lang="fi-FI" err="1"/>
              <a:t>Nullam</a:t>
            </a:r>
            <a:r>
              <a:rPr lang="fi-FI"/>
              <a:t> vitae </a:t>
            </a:r>
            <a:r>
              <a:rPr lang="fi-FI" err="1"/>
              <a:t>turpis</a:t>
            </a:r>
            <a:r>
              <a:rPr lang="fi-FI"/>
              <a:t> </a:t>
            </a:r>
            <a:r>
              <a:rPr lang="fi-FI" err="1"/>
              <a:t>nec</a:t>
            </a:r>
            <a:r>
              <a:rPr lang="fi-FI"/>
              <a:t> elit </a:t>
            </a:r>
            <a:r>
              <a:rPr lang="fi-FI" err="1"/>
              <a:t>hendrerit</a:t>
            </a:r>
            <a:r>
              <a:rPr lang="fi-FI"/>
              <a:t> </a:t>
            </a:r>
            <a:r>
              <a:rPr lang="fi-FI" err="1"/>
              <a:t>finibus</a:t>
            </a:r>
            <a:r>
              <a:rPr lang="fi-FI"/>
              <a:t>. </a:t>
            </a:r>
            <a:r>
              <a:rPr lang="fi-FI" err="1"/>
              <a:t>Proin</a:t>
            </a:r>
            <a:r>
              <a:rPr lang="fi-FI"/>
              <a:t> </a:t>
            </a:r>
            <a:r>
              <a:rPr lang="fi-FI" err="1"/>
              <a:t>nisi</a:t>
            </a:r>
            <a:r>
              <a:rPr lang="fi-FI"/>
              <a:t> </a:t>
            </a:r>
            <a:r>
              <a:rPr lang="fi-FI" err="1"/>
              <a:t>ligula</a:t>
            </a:r>
            <a:r>
              <a:rPr lang="fi-FI"/>
              <a:t>, </a:t>
            </a:r>
            <a:r>
              <a:rPr lang="fi-FI" err="1"/>
              <a:t>facilisis</a:t>
            </a:r>
            <a:r>
              <a:rPr lang="fi-FI"/>
              <a:t> </a:t>
            </a:r>
            <a:r>
              <a:rPr lang="fi-FI" err="1"/>
              <a:t>nec</a:t>
            </a:r>
            <a:r>
              <a:rPr lang="fi-FI"/>
              <a:t> </a:t>
            </a:r>
            <a:r>
              <a:rPr lang="fi-FI" err="1"/>
              <a:t>sapien</a:t>
            </a:r>
            <a:r>
              <a:rPr lang="fi-FI"/>
              <a:t> sit </a:t>
            </a:r>
            <a:r>
              <a:rPr lang="fi-FI" err="1"/>
              <a:t>amet</a:t>
            </a:r>
            <a:r>
              <a:rPr lang="fi-FI"/>
              <a:t>.</a:t>
            </a:r>
          </a:p>
          <a:p>
            <a:pPr lvl="0" rtl="0"/>
            <a:r>
              <a:rPr lang="fi-FI"/>
              <a:t>18 pt </a:t>
            </a:r>
            <a:r>
              <a:rPr lang="fi-FI" err="1"/>
              <a:t>Nulla</a:t>
            </a:r>
            <a:r>
              <a:rPr lang="fi-FI"/>
              <a:t> </a:t>
            </a:r>
            <a:r>
              <a:rPr lang="fi-FI" err="1"/>
              <a:t>posuere</a:t>
            </a:r>
            <a:r>
              <a:rPr lang="fi-FI"/>
              <a:t> </a:t>
            </a:r>
            <a:r>
              <a:rPr lang="fi-FI" err="1"/>
              <a:t>fringilla</a:t>
            </a:r>
            <a:r>
              <a:rPr lang="fi-FI"/>
              <a:t> </a:t>
            </a:r>
            <a:r>
              <a:rPr lang="fi-FI" err="1"/>
              <a:t>fringilla</a:t>
            </a:r>
            <a:r>
              <a:rPr lang="fi-FI"/>
              <a:t>. 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0" rtl="0"/>
            <a:r>
              <a:rPr lang="fi-FI" err="1"/>
              <a:t>Morbi</a:t>
            </a:r>
            <a:r>
              <a:rPr lang="fi-FI"/>
              <a:t> </a:t>
            </a:r>
            <a:r>
              <a:rPr lang="fi-FI" err="1"/>
              <a:t>placerat</a:t>
            </a:r>
            <a:r>
              <a:rPr lang="fi-FI"/>
              <a:t>, </a:t>
            </a:r>
            <a:r>
              <a:rPr lang="fi-FI" err="1"/>
              <a:t>mauris</a:t>
            </a:r>
            <a:r>
              <a:rPr lang="fi-FI"/>
              <a:t> </a:t>
            </a:r>
            <a:r>
              <a:rPr lang="fi-FI" err="1"/>
              <a:t>sed</a:t>
            </a:r>
            <a:r>
              <a:rPr lang="fi-FI"/>
              <a:t> </a:t>
            </a:r>
            <a:r>
              <a:rPr lang="fi-FI" err="1"/>
              <a:t>iaculis</a:t>
            </a:r>
            <a:r>
              <a:rPr lang="fi-FI"/>
              <a:t> </a:t>
            </a:r>
            <a:r>
              <a:rPr lang="fi-FI" err="1"/>
              <a:t>tristique</a:t>
            </a:r>
            <a:r>
              <a:rPr lang="fi-FI"/>
              <a:t>, </a:t>
            </a:r>
            <a:r>
              <a:rPr lang="fi-FI" err="1"/>
              <a:t>leo</a:t>
            </a:r>
            <a:r>
              <a:rPr lang="fi-FI"/>
              <a:t> mi </a:t>
            </a:r>
            <a:r>
              <a:rPr lang="fi-FI" err="1"/>
              <a:t>mattis</a:t>
            </a:r>
            <a:r>
              <a:rPr lang="fi-FI"/>
              <a:t> </a:t>
            </a:r>
            <a:r>
              <a:rPr lang="fi-FI" err="1"/>
              <a:t>purus</a:t>
            </a:r>
            <a:r>
              <a:rPr lang="fi-FI"/>
              <a:t>, vitae </a:t>
            </a:r>
            <a:r>
              <a:rPr lang="fi-FI" err="1"/>
              <a:t>ullamcorper</a:t>
            </a:r>
            <a:r>
              <a:rPr lang="fi-FI"/>
              <a:t> </a:t>
            </a:r>
            <a:r>
              <a:rPr lang="fi-FI" err="1"/>
              <a:t>dolor</a:t>
            </a:r>
            <a:r>
              <a:rPr lang="fi-FI"/>
              <a:t> tellus sit </a:t>
            </a:r>
            <a:r>
              <a:rPr lang="fi-FI" err="1"/>
              <a:t>amet</a:t>
            </a:r>
            <a:r>
              <a:rPr lang="fi-FI"/>
              <a:t> </a:t>
            </a:r>
            <a:r>
              <a:rPr lang="fi-FI" err="1"/>
              <a:t>tortor</a:t>
            </a:r>
            <a:r>
              <a:rPr lang="fi-FI"/>
              <a: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1"/>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7851721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2_Otsikko_ja_teksti">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9052833" cy="895350"/>
          </a:xfrm>
        </p:spPr>
        <p:txBody>
          <a:bodyPr rtlCol="0" anchor="t"/>
          <a:lstStyle>
            <a:lvl1pPr rtl="0">
              <a:lnSpc>
                <a:spcPct val="100000"/>
              </a:lnSpc>
              <a:defRPr sz="3200" b="0">
                <a:solidFill>
                  <a:schemeClr val="tx1"/>
                </a:solidFill>
              </a:defRPr>
            </a:lvl1pPr>
          </a:lstStyle>
          <a:p>
            <a:pPr rtl="0"/>
            <a:r>
              <a:rPr lang="fi-FI"/>
              <a:t>2 Tekstidian otsikko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eu</a:t>
            </a:r>
            <a:r>
              <a:rPr lang="fi-FI"/>
              <a:t> </a:t>
            </a:r>
            <a:r>
              <a:rPr lang="fi-FI" err="1"/>
              <a:t>feugiat</a:t>
            </a:r>
            <a:r>
              <a:rPr lang="fi-FI"/>
              <a:t> elit</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33425" y="2085976"/>
            <a:ext cx="8629650" cy="3371850"/>
          </a:xfrm>
        </p:spPr>
        <p:txBody>
          <a:bodyPr rtlCol="0">
            <a:normAutofit/>
          </a:bodyPr>
          <a:lstStyle>
            <a:lvl1pPr marL="0" indent="0" rtl="0">
              <a:lnSpc>
                <a:spcPct val="100000"/>
              </a:lnSpc>
              <a:spcBef>
                <a:spcPts val="0"/>
              </a:spcBef>
              <a:spcAft>
                <a:spcPts val="1000"/>
              </a:spcAft>
              <a:buFont typeface="Arial" panose="020B0604020202020204" pitchFamily="34" charset="0"/>
              <a:buNone/>
              <a:defRPr sz="1800">
                <a:solidFill>
                  <a:schemeClr val="tx1"/>
                </a:solidFill>
              </a:defRPr>
            </a:lvl1pPr>
            <a:lvl2pPr marL="552450" indent="-285750">
              <a:lnSpc>
                <a:spcPct val="100000"/>
              </a:lnSpc>
              <a:spcBef>
                <a:spcPts val="0"/>
              </a:spcBef>
              <a:spcAft>
                <a:spcPts val="1000"/>
              </a:spcAft>
              <a:buFont typeface="Arial" panose="020B0604020202020204" pitchFamily="34" charset="0"/>
              <a:buChar char="•"/>
              <a:defRPr>
                <a:solidFill>
                  <a:schemeClr val="tx1"/>
                </a:solidFill>
              </a:defRPr>
            </a:lvl2pPr>
            <a:lvl3pPr marL="542925" indent="0">
              <a:buNone/>
              <a:defRPr/>
            </a:lvl3pPr>
            <a:lvl4pPr marL="809625" indent="0">
              <a:buNone/>
              <a:defRPr/>
            </a:lvl4pPr>
            <a:lvl5pPr marL="1076325" indent="0">
              <a:buNone/>
              <a:defRPr/>
            </a:lvl5pPr>
          </a:lstStyle>
          <a:p>
            <a:pPr lvl="0" rtl="0"/>
            <a:r>
              <a:rPr lang="fi-FI"/>
              <a:t>18 pt </a:t>
            </a:r>
            <a:r>
              <a:rPr lang="fi-FI" err="1"/>
              <a:t>Sed</a:t>
            </a:r>
            <a:r>
              <a:rPr lang="fi-FI"/>
              <a:t> </a:t>
            </a:r>
            <a:r>
              <a:rPr lang="fi-FI" err="1"/>
              <a:t>finibus</a:t>
            </a:r>
            <a:r>
              <a:rPr lang="fi-FI"/>
              <a:t> </a:t>
            </a:r>
            <a:r>
              <a:rPr lang="fi-FI" err="1"/>
              <a:t>risus</a:t>
            </a:r>
            <a:r>
              <a:rPr lang="fi-FI"/>
              <a:t> </a:t>
            </a:r>
            <a:r>
              <a:rPr lang="fi-FI" err="1"/>
              <a:t>justo</a:t>
            </a:r>
            <a:r>
              <a:rPr lang="fi-FI"/>
              <a:t>, </a:t>
            </a:r>
            <a:r>
              <a:rPr lang="fi-FI" err="1"/>
              <a:t>eu</a:t>
            </a:r>
            <a:r>
              <a:rPr lang="fi-FI"/>
              <a:t> </a:t>
            </a:r>
            <a:r>
              <a:rPr lang="fi-FI" err="1"/>
              <a:t>rutrum</a:t>
            </a:r>
            <a:r>
              <a:rPr lang="fi-FI"/>
              <a:t> </a:t>
            </a:r>
            <a:r>
              <a:rPr lang="fi-FI" err="1"/>
              <a:t>justo</a:t>
            </a:r>
            <a:r>
              <a:rPr lang="fi-FI"/>
              <a:t> </a:t>
            </a:r>
            <a:r>
              <a:rPr lang="fi-FI" err="1"/>
              <a:t>porttitor</a:t>
            </a:r>
            <a:r>
              <a:rPr lang="fi-FI"/>
              <a:t> </a:t>
            </a:r>
            <a:r>
              <a:rPr lang="fi-FI" err="1"/>
              <a:t>ac</a:t>
            </a:r>
            <a:r>
              <a:rPr lang="fi-FI"/>
              <a:t>. </a:t>
            </a:r>
            <a:r>
              <a:rPr lang="fi-FI" err="1"/>
              <a:t>Maecenas</a:t>
            </a:r>
            <a:r>
              <a:rPr lang="fi-FI"/>
              <a:t> </a:t>
            </a:r>
            <a:r>
              <a:rPr lang="fi-FI" err="1"/>
              <a:t>mauris</a:t>
            </a:r>
            <a:r>
              <a:rPr lang="fi-FI"/>
              <a:t> </a:t>
            </a:r>
            <a:r>
              <a:rPr lang="fi-FI" err="1"/>
              <a:t>velit</a:t>
            </a:r>
            <a:r>
              <a:rPr lang="fi-FI"/>
              <a:t>, </a:t>
            </a:r>
            <a:r>
              <a:rPr lang="fi-FI" err="1"/>
              <a:t>ullamcorper</a:t>
            </a:r>
            <a:r>
              <a:rPr lang="fi-FI"/>
              <a:t> </a:t>
            </a:r>
            <a:r>
              <a:rPr lang="fi-FI" err="1"/>
              <a:t>eu</a:t>
            </a:r>
            <a:r>
              <a:rPr lang="fi-FI"/>
              <a:t> </a:t>
            </a:r>
            <a:r>
              <a:rPr lang="fi-FI" err="1"/>
              <a:t>justo</a:t>
            </a:r>
            <a:r>
              <a:rPr lang="fi-FI"/>
              <a:t> sit </a:t>
            </a:r>
            <a:r>
              <a:rPr lang="fi-FI" err="1"/>
              <a:t>amet</a:t>
            </a:r>
            <a:r>
              <a:rPr lang="fi-FI"/>
              <a:t>, </a:t>
            </a:r>
            <a:r>
              <a:rPr lang="fi-FI" err="1"/>
              <a:t>condimentum</a:t>
            </a:r>
            <a:r>
              <a:rPr lang="fi-FI"/>
              <a:t> </a:t>
            </a:r>
            <a:r>
              <a:rPr lang="fi-FI" err="1"/>
              <a:t>facilisis</a:t>
            </a:r>
            <a:r>
              <a:rPr lang="fi-FI"/>
              <a:t> </a:t>
            </a:r>
            <a:r>
              <a:rPr lang="fi-FI" err="1"/>
              <a:t>ipsum</a:t>
            </a:r>
            <a:r>
              <a:rPr lang="fi-FI"/>
              <a:t>.</a:t>
            </a:r>
          </a:p>
          <a:p>
            <a:pPr lvl="1" rtl="0"/>
            <a:r>
              <a:rPr lang="fi-FI"/>
              <a:t>16 pt </a:t>
            </a:r>
            <a:r>
              <a:rPr lang="fi-FI" err="1"/>
              <a:t>Nulla</a:t>
            </a:r>
            <a:r>
              <a:rPr lang="fi-FI"/>
              <a:t> </a:t>
            </a:r>
            <a:r>
              <a:rPr lang="fi-FI" err="1"/>
              <a:t>finibus</a:t>
            </a:r>
            <a:r>
              <a:rPr lang="fi-FI"/>
              <a:t> </a:t>
            </a:r>
            <a:r>
              <a:rPr lang="fi-FI" err="1"/>
              <a:t>posuere</a:t>
            </a:r>
            <a:r>
              <a:rPr lang="fi-FI"/>
              <a:t> </a:t>
            </a:r>
            <a:r>
              <a:rPr lang="fi-FI" err="1"/>
              <a:t>metus</a:t>
            </a:r>
            <a:r>
              <a:rPr lang="fi-FI"/>
              <a:t>, </a:t>
            </a:r>
            <a:r>
              <a:rPr lang="fi-FI" err="1"/>
              <a:t>eu</a:t>
            </a:r>
            <a:r>
              <a:rPr lang="fi-FI"/>
              <a:t> </a:t>
            </a:r>
            <a:r>
              <a:rPr lang="fi-FI" err="1"/>
              <a:t>posuere</a:t>
            </a:r>
            <a:r>
              <a:rPr lang="fi-FI"/>
              <a:t> </a:t>
            </a:r>
            <a:r>
              <a:rPr lang="fi-FI" err="1"/>
              <a:t>sem</a:t>
            </a:r>
            <a:r>
              <a:rPr lang="fi-FI"/>
              <a:t> </a:t>
            </a:r>
            <a:r>
              <a:rPr lang="fi-FI" err="1"/>
              <a:t>ultrices</a:t>
            </a:r>
            <a:r>
              <a:rPr lang="fi-FI"/>
              <a:t> </a:t>
            </a:r>
            <a:r>
              <a:rPr lang="fi-FI" err="1"/>
              <a:t>eget</a:t>
            </a:r>
            <a:r>
              <a:rPr lang="fi-FI"/>
              <a:t>. </a:t>
            </a:r>
            <a:r>
              <a:rPr lang="fi-FI" err="1"/>
              <a:t>Sed</a:t>
            </a:r>
            <a:r>
              <a:rPr lang="fi-FI"/>
              <a:t> </a:t>
            </a:r>
            <a:r>
              <a:rPr lang="fi-FI" err="1"/>
              <a:t>vestibulum</a:t>
            </a:r>
            <a:r>
              <a:rPr lang="fi-FI"/>
              <a:t> </a:t>
            </a:r>
            <a:r>
              <a:rPr lang="fi-FI" err="1"/>
              <a:t>nibh</a:t>
            </a:r>
            <a:r>
              <a:rPr lang="fi-FI"/>
              <a:t> a </a:t>
            </a:r>
            <a:r>
              <a:rPr lang="fi-FI" err="1"/>
              <a:t>dui</a:t>
            </a:r>
            <a:r>
              <a:rPr lang="fi-FI"/>
              <a:t> </a:t>
            </a:r>
            <a:r>
              <a:rPr lang="fi-FI" err="1"/>
              <a:t>lobortis</a:t>
            </a:r>
            <a:r>
              <a:rPr lang="fi-FI"/>
              <a:t>, id </a:t>
            </a:r>
            <a:r>
              <a:rPr lang="fi-FI" err="1"/>
              <a:t>venenatis</a:t>
            </a:r>
            <a:r>
              <a:rPr lang="fi-FI"/>
              <a:t> </a:t>
            </a:r>
            <a:r>
              <a:rPr lang="fi-FI" err="1"/>
              <a:t>nunc</a:t>
            </a:r>
            <a:r>
              <a:rPr lang="fi-FI"/>
              <a:t> </a:t>
            </a:r>
            <a:r>
              <a:rPr lang="fi-FI" err="1"/>
              <a:t>rhoncus</a:t>
            </a:r>
            <a:r>
              <a:rPr lang="fi-FI"/>
              <a:t>.</a:t>
            </a:r>
          </a:p>
          <a:p>
            <a:pPr lvl="1" rtl="0"/>
            <a:r>
              <a:rPr lang="fi-FI" err="1"/>
              <a:t>Nullam</a:t>
            </a:r>
            <a:r>
              <a:rPr lang="fi-FI"/>
              <a:t> vitae </a:t>
            </a:r>
            <a:r>
              <a:rPr lang="fi-FI" err="1"/>
              <a:t>turpis</a:t>
            </a:r>
            <a:r>
              <a:rPr lang="fi-FI"/>
              <a:t> </a:t>
            </a:r>
            <a:r>
              <a:rPr lang="fi-FI" err="1"/>
              <a:t>nec</a:t>
            </a:r>
            <a:r>
              <a:rPr lang="fi-FI"/>
              <a:t> elit </a:t>
            </a:r>
            <a:r>
              <a:rPr lang="fi-FI" err="1"/>
              <a:t>hendrerit</a:t>
            </a:r>
            <a:r>
              <a:rPr lang="fi-FI"/>
              <a:t> </a:t>
            </a:r>
            <a:r>
              <a:rPr lang="fi-FI" err="1"/>
              <a:t>finibus</a:t>
            </a:r>
            <a:r>
              <a:rPr lang="fi-FI"/>
              <a:t>. </a:t>
            </a:r>
            <a:r>
              <a:rPr lang="fi-FI" err="1"/>
              <a:t>Proin</a:t>
            </a:r>
            <a:r>
              <a:rPr lang="fi-FI"/>
              <a:t> </a:t>
            </a:r>
            <a:r>
              <a:rPr lang="fi-FI" err="1"/>
              <a:t>nisi</a:t>
            </a:r>
            <a:r>
              <a:rPr lang="fi-FI"/>
              <a:t> </a:t>
            </a:r>
            <a:r>
              <a:rPr lang="fi-FI" err="1"/>
              <a:t>ligula</a:t>
            </a:r>
            <a:r>
              <a:rPr lang="fi-FI"/>
              <a:t>, </a:t>
            </a:r>
            <a:r>
              <a:rPr lang="fi-FI" err="1"/>
              <a:t>facilisis</a:t>
            </a:r>
            <a:r>
              <a:rPr lang="fi-FI"/>
              <a:t> </a:t>
            </a:r>
            <a:r>
              <a:rPr lang="fi-FI" err="1"/>
              <a:t>nec</a:t>
            </a:r>
            <a:r>
              <a:rPr lang="fi-FI"/>
              <a:t> </a:t>
            </a:r>
            <a:r>
              <a:rPr lang="fi-FI" err="1"/>
              <a:t>sapien</a:t>
            </a:r>
            <a:r>
              <a:rPr lang="fi-FI"/>
              <a:t> sit </a:t>
            </a:r>
            <a:r>
              <a:rPr lang="fi-FI" err="1"/>
              <a:t>amet</a:t>
            </a:r>
            <a:r>
              <a:rPr lang="fi-FI"/>
              <a:t>.</a:t>
            </a:r>
          </a:p>
          <a:p>
            <a:pPr lvl="0" rtl="0"/>
            <a:r>
              <a:rPr lang="fi-FI"/>
              <a:t>18 pt </a:t>
            </a:r>
            <a:r>
              <a:rPr lang="fi-FI" err="1"/>
              <a:t>Nulla</a:t>
            </a:r>
            <a:r>
              <a:rPr lang="fi-FI"/>
              <a:t> </a:t>
            </a:r>
            <a:r>
              <a:rPr lang="fi-FI" err="1"/>
              <a:t>posuere</a:t>
            </a:r>
            <a:r>
              <a:rPr lang="fi-FI"/>
              <a:t> </a:t>
            </a:r>
            <a:r>
              <a:rPr lang="fi-FI" err="1"/>
              <a:t>fringilla</a:t>
            </a:r>
            <a:r>
              <a:rPr lang="fi-FI"/>
              <a:t> </a:t>
            </a:r>
            <a:r>
              <a:rPr lang="fi-FI" err="1"/>
              <a:t>fringilla</a:t>
            </a:r>
            <a:r>
              <a:rPr lang="fi-FI"/>
              <a:t>. Lorem </a:t>
            </a:r>
            <a:r>
              <a:rPr lang="fi-FI" err="1"/>
              <a:t>ipsum</a:t>
            </a:r>
            <a:r>
              <a:rPr lang="fi-FI"/>
              <a:t> </a:t>
            </a:r>
            <a:r>
              <a:rPr lang="fi-FI" err="1"/>
              <a:t>dolor</a:t>
            </a:r>
            <a:r>
              <a:rPr lang="fi-FI"/>
              <a:t> sit </a:t>
            </a:r>
            <a:r>
              <a:rPr lang="fi-FI" err="1"/>
              <a:t>amet</a:t>
            </a:r>
            <a:r>
              <a:rPr lang="fi-FI"/>
              <a:t>, </a:t>
            </a:r>
            <a:r>
              <a:rPr lang="fi-FI" err="1"/>
              <a:t>consectetur</a:t>
            </a:r>
            <a:r>
              <a:rPr lang="fi-FI"/>
              <a:t> </a:t>
            </a:r>
            <a:r>
              <a:rPr lang="fi-FI" err="1"/>
              <a:t>adipiscing</a:t>
            </a:r>
            <a:r>
              <a:rPr lang="fi-FI"/>
              <a:t> elit.</a:t>
            </a:r>
          </a:p>
          <a:p>
            <a:pPr lvl="0" rtl="0"/>
            <a:r>
              <a:rPr lang="fi-FI" err="1"/>
              <a:t>Morbi</a:t>
            </a:r>
            <a:r>
              <a:rPr lang="fi-FI"/>
              <a:t> </a:t>
            </a:r>
            <a:r>
              <a:rPr lang="fi-FI" err="1"/>
              <a:t>placerat</a:t>
            </a:r>
            <a:r>
              <a:rPr lang="fi-FI"/>
              <a:t>, </a:t>
            </a:r>
            <a:r>
              <a:rPr lang="fi-FI" err="1"/>
              <a:t>mauris</a:t>
            </a:r>
            <a:r>
              <a:rPr lang="fi-FI"/>
              <a:t> </a:t>
            </a:r>
            <a:r>
              <a:rPr lang="fi-FI" err="1"/>
              <a:t>sed</a:t>
            </a:r>
            <a:r>
              <a:rPr lang="fi-FI"/>
              <a:t> </a:t>
            </a:r>
            <a:r>
              <a:rPr lang="fi-FI" err="1"/>
              <a:t>iaculis</a:t>
            </a:r>
            <a:r>
              <a:rPr lang="fi-FI"/>
              <a:t> </a:t>
            </a:r>
            <a:r>
              <a:rPr lang="fi-FI" err="1"/>
              <a:t>tristique</a:t>
            </a:r>
            <a:r>
              <a:rPr lang="fi-FI"/>
              <a:t>, </a:t>
            </a:r>
            <a:r>
              <a:rPr lang="fi-FI" err="1"/>
              <a:t>leo</a:t>
            </a:r>
            <a:r>
              <a:rPr lang="fi-FI"/>
              <a:t> mi </a:t>
            </a:r>
            <a:r>
              <a:rPr lang="fi-FI" err="1"/>
              <a:t>mattis</a:t>
            </a:r>
            <a:r>
              <a:rPr lang="fi-FI"/>
              <a:t> </a:t>
            </a:r>
            <a:r>
              <a:rPr lang="fi-FI" err="1"/>
              <a:t>purus</a:t>
            </a:r>
            <a:r>
              <a:rPr lang="fi-FI"/>
              <a:t>, vitae </a:t>
            </a:r>
            <a:r>
              <a:rPr lang="fi-FI" err="1"/>
              <a:t>ullamcorper</a:t>
            </a:r>
            <a:r>
              <a:rPr lang="fi-FI"/>
              <a:t> </a:t>
            </a:r>
            <a:r>
              <a:rPr lang="fi-FI" err="1"/>
              <a:t>dolor</a:t>
            </a:r>
            <a:r>
              <a:rPr lang="fi-FI"/>
              <a:t> tellus sit </a:t>
            </a:r>
            <a:r>
              <a:rPr lang="fi-FI" err="1"/>
              <a:t>amet</a:t>
            </a:r>
            <a:r>
              <a:rPr lang="fi-FI"/>
              <a:t> </a:t>
            </a:r>
            <a:r>
              <a:rPr lang="fi-FI" err="1"/>
              <a:t>tortor</a:t>
            </a:r>
            <a:r>
              <a:rPr lang="fi-FI"/>
              <a: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tx2"/>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1781563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01_Teksti+kuv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5283799" cy="1352038"/>
          </a:xfrm>
        </p:spPr>
        <p:txBody>
          <a:bodyPr rtlCol="0" anchor="t"/>
          <a:lstStyle>
            <a:lvl1pPr rtl="0">
              <a:lnSpc>
                <a:spcPct val="100000"/>
              </a:lnSpc>
              <a:defRPr sz="3200" b="0" baseline="0">
                <a:solidFill>
                  <a:schemeClr val="tx1"/>
                </a:solidFill>
              </a:defRPr>
            </a:lvl1pPr>
          </a:lstStyle>
          <a:p>
            <a:pPr rtl="0"/>
            <a:r>
              <a:rPr lang="fi-FI"/>
              <a:t>1 </a:t>
            </a:r>
            <a:r>
              <a:rPr lang="fi-FI" err="1"/>
              <a:t>Teksti+kuva</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33426" y="2266951"/>
            <a:ext cx="4886324" cy="3371850"/>
          </a:xfrm>
        </p:spPr>
        <p:txBody>
          <a:bodyPr rtlCol="0">
            <a:normAutofit/>
          </a:bodyPr>
          <a:lstStyle>
            <a:lvl1pPr marL="0" indent="0" rtl="0">
              <a:lnSpc>
                <a:spcPct val="100000"/>
              </a:lnSpc>
              <a:spcBef>
                <a:spcPts val="0"/>
              </a:spcBef>
              <a:spcAft>
                <a:spcPts val="1000"/>
              </a:spcAft>
              <a:buFont typeface="Arial" panose="020B0604020202020204" pitchFamily="34" charset="0"/>
              <a:buNone/>
              <a:defRPr sz="1800">
                <a:solidFill>
                  <a:schemeClr val="tx1"/>
                </a:solidFill>
              </a:defRPr>
            </a:lvl1pPr>
            <a:lvl2pPr marL="552450" indent="-285750">
              <a:lnSpc>
                <a:spcPct val="100000"/>
              </a:lnSpc>
              <a:spcBef>
                <a:spcPts val="0"/>
              </a:spcBef>
              <a:spcAft>
                <a:spcPts val="1000"/>
              </a:spcAft>
              <a:buFont typeface="Arial" panose="020B0604020202020204" pitchFamily="34" charset="0"/>
              <a:buChar char="•"/>
              <a:defRPr>
                <a:solidFill>
                  <a:schemeClr val="tx1"/>
                </a:solidFill>
              </a:defRPr>
            </a:lvl2pPr>
            <a:lvl3pPr marL="542925" indent="0">
              <a:buNone/>
              <a:defRPr/>
            </a:lvl3pPr>
            <a:lvl4pPr marL="809625" indent="0">
              <a:buNone/>
              <a:defRPr/>
            </a:lvl4pPr>
            <a:lvl5pPr marL="1076325" indent="0">
              <a:buNone/>
              <a:defRPr/>
            </a:lvl5pPr>
          </a:lstStyle>
          <a:p>
            <a:pPr lvl="0" rtl="0"/>
            <a:r>
              <a:rPr lang="fi-FI"/>
              <a:t>18 pt </a:t>
            </a:r>
            <a:r>
              <a:rPr lang="fi-FI" err="1"/>
              <a:t>Sed</a:t>
            </a:r>
            <a:r>
              <a:rPr lang="fi-FI"/>
              <a:t> </a:t>
            </a:r>
            <a:r>
              <a:rPr lang="fi-FI" err="1"/>
              <a:t>finibus</a:t>
            </a:r>
            <a:r>
              <a:rPr lang="fi-FI"/>
              <a:t> </a:t>
            </a:r>
            <a:r>
              <a:rPr lang="fi-FI" err="1"/>
              <a:t>risus</a:t>
            </a:r>
            <a:r>
              <a:rPr lang="fi-FI"/>
              <a:t> </a:t>
            </a:r>
            <a:r>
              <a:rPr lang="fi-FI" err="1"/>
              <a:t>justo</a:t>
            </a:r>
            <a:r>
              <a:rPr lang="fi-FI"/>
              <a:t>, </a:t>
            </a:r>
            <a:r>
              <a:rPr lang="fi-FI" err="1"/>
              <a:t>eu</a:t>
            </a:r>
            <a:r>
              <a:rPr lang="fi-FI"/>
              <a:t> </a:t>
            </a:r>
            <a:r>
              <a:rPr lang="fi-FI" err="1"/>
              <a:t>rutrum</a:t>
            </a:r>
            <a:r>
              <a:rPr lang="fi-FI"/>
              <a:t> </a:t>
            </a:r>
            <a:r>
              <a:rPr lang="fi-FI" err="1"/>
              <a:t>justo</a:t>
            </a:r>
            <a:r>
              <a:rPr lang="fi-FI"/>
              <a:t> </a:t>
            </a:r>
            <a:r>
              <a:rPr lang="fi-FI" err="1"/>
              <a:t>porttitor</a:t>
            </a:r>
            <a:r>
              <a:rPr lang="fi-FI"/>
              <a:t> </a:t>
            </a:r>
            <a:r>
              <a:rPr lang="fi-FI" err="1"/>
              <a:t>ac</a:t>
            </a:r>
            <a:r>
              <a:rPr lang="fi-FI"/>
              <a:t>. </a:t>
            </a:r>
            <a:r>
              <a:rPr lang="fi-FI" err="1"/>
              <a:t>Maecenas</a:t>
            </a:r>
            <a:r>
              <a:rPr lang="fi-FI"/>
              <a:t> </a:t>
            </a:r>
            <a:r>
              <a:rPr lang="fi-FI" err="1"/>
              <a:t>mauris</a:t>
            </a:r>
            <a:r>
              <a:rPr lang="fi-FI"/>
              <a:t> </a:t>
            </a:r>
            <a:r>
              <a:rPr lang="fi-FI" err="1"/>
              <a:t>velit</a:t>
            </a:r>
            <a:r>
              <a:rPr lang="fi-FI"/>
              <a:t>, </a:t>
            </a:r>
            <a:r>
              <a:rPr lang="fi-FI" err="1"/>
              <a:t>ullamcorper</a:t>
            </a:r>
            <a:r>
              <a:rPr lang="fi-FI"/>
              <a:t> </a:t>
            </a:r>
            <a:r>
              <a:rPr lang="fi-FI" err="1"/>
              <a:t>eu</a:t>
            </a:r>
            <a:r>
              <a:rPr lang="fi-FI"/>
              <a:t> </a:t>
            </a:r>
            <a:r>
              <a:rPr lang="fi-FI" err="1"/>
              <a:t>justo</a:t>
            </a:r>
            <a:r>
              <a:rPr lang="fi-FI"/>
              <a:t> sit </a:t>
            </a:r>
            <a:r>
              <a:rPr lang="fi-FI" err="1"/>
              <a:t>amet</a:t>
            </a:r>
            <a:r>
              <a:rPr lang="fi-FI"/>
              <a:t>, </a:t>
            </a:r>
            <a:r>
              <a:rPr lang="fi-FI" err="1"/>
              <a:t>condimentum</a:t>
            </a:r>
            <a:r>
              <a:rPr lang="fi-FI"/>
              <a:t> </a:t>
            </a:r>
            <a:r>
              <a:rPr lang="fi-FI" err="1"/>
              <a:t>facilisis</a:t>
            </a:r>
            <a:r>
              <a:rPr lang="fi-FI"/>
              <a:t> </a:t>
            </a:r>
            <a:r>
              <a:rPr lang="fi-FI" err="1"/>
              <a:t>ipsum</a:t>
            </a:r>
            <a:r>
              <a:rPr lang="fi-FI"/>
              <a:t>.</a:t>
            </a:r>
          </a:p>
          <a:p>
            <a:pPr lvl="1" rtl="0"/>
            <a:r>
              <a:rPr lang="fi-FI"/>
              <a:t>16 pt </a:t>
            </a:r>
            <a:r>
              <a:rPr lang="fi-FI" err="1"/>
              <a:t>Nulla</a:t>
            </a:r>
            <a:r>
              <a:rPr lang="fi-FI"/>
              <a:t> </a:t>
            </a:r>
            <a:r>
              <a:rPr lang="fi-FI" err="1"/>
              <a:t>finibus</a:t>
            </a:r>
            <a:r>
              <a:rPr lang="fi-FI"/>
              <a:t> </a:t>
            </a:r>
            <a:r>
              <a:rPr lang="fi-FI" err="1"/>
              <a:t>posuere</a:t>
            </a:r>
            <a:r>
              <a:rPr lang="fi-FI"/>
              <a:t> </a:t>
            </a:r>
            <a:r>
              <a:rPr lang="fi-FI" err="1"/>
              <a:t>metus</a:t>
            </a:r>
            <a:r>
              <a:rPr lang="fi-FI"/>
              <a:t>, </a:t>
            </a:r>
            <a:r>
              <a:rPr lang="fi-FI" err="1"/>
              <a:t>eu</a:t>
            </a:r>
            <a:r>
              <a:rPr lang="fi-FI"/>
              <a:t> </a:t>
            </a:r>
            <a:r>
              <a:rPr lang="fi-FI" err="1"/>
              <a:t>posuere</a:t>
            </a:r>
            <a:r>
              <a:rPr lang="fi-FI"/>
              <a:t> </a:t>
            </a:r>
            <a:r>
              <a:rPr lang="fi-FI" err="1"/>
              <a:t>sem</a:t>
            </a:r>
            <a:r>
              <a:rPr lang="fi-FI"/>
              <a:t> </a:t>
            </a:r>
            <a:r>
              <a:rPr lang="fi-FI" err="1"/>
              <a:t>ultrices</a:t>
            </a:r>
            <a:r>
              <a:rPr lang="fi-FI"/>
              <a:t> </a:t>
            </a:r>
            <a:r>
              <a:rPr lang="fi-FI" err="1"/>
              <a:t>eget</a:t>
            </a:r>
            <a:r>
              <a:rPr lang="fi-FI"/>
              <a:t>. </a:t>
            </a:r>
            <a:r>
              <a:rPr lang="fi-FI" err="1"/>
              <a:t>Sed</a:t>
            </a:r>
            <a:r>
              <a:rPr lang="fi-FI"/>
              <a:t> </a:t>
            </a:r>
            <a:r>
              <a:rPr lang="fi-FI" err="1"/>
              <a:t>vestibulum</a:t>
            </a:r>
            <a:r>
              <a:rPr lang="fi-FI"/>
              <a:t> </a:t>
            </a:r>
            <a:r>
              <a:rPr lang="fi-FI" err="1"/>
              <a:t>nibh</a:t>
            </a:r>
            <a:r>
              <a:rPr lang="fi-FI"/>
              <a:t> a </a:t>
            </a:r>
            <a:r>
              <a:rPr lang="fi-FI" err="1"/>
              <a:t>dui</a:t>
            </a:r>
            <a:r>
              <a:rPr lang="fi-FI"/>
              <a:t> </a:t>
            </a:r>
            <a:r>
              <a:rPr lang="fi-FI" err="1"/>
              <a:t>lobortis</a:t>
            </a:r>
            <a:r>
              <a:rPr lang="fi-FI"/>
              <a:t>, id </a:t>
            </a:r>
            <a:r>
              <a:rPr lang="fi-FI" err="1"/>
              <a:t>venenatis</a:t>
            </a:r>
            <a:r>
              <a:rPr lang="fi-FI"/>
              <a:t> </a:t>
            </a:r>
            <a:r>
              <a:rPr lang="fi-FI" err="1"/>
              <a:t>nunc</a:t>
            </a:r>
            <a:r>
              <a:rPr lang="fi-FI"/>
              <a:t> </a:t>
            </a:r>
            <a:r>
              <a:rPr lang="fi-FI" err="1"/>
              <a:t>rhoncus</a:t>
            </a:r>
            <a:r>
              <a:rPr lang="fi-FI"/>
              <a:t>.</a:t>
            </a:r>
          </a:p>
          <a:p>
            <a:pPr lvl="1" rtl="0"/>
            <a:r>
              <a:rPr lang="fi-FI" err="1"/>
              <a:t>Nullam</a:t>
            </a:r>
            <a:r>
              <a:rPr lang="fi-FI"/>
              <a:t> vitae </a:t>
            </a:r>
            <a:r>
              <a:rPr lang="fi-FI" err="1"/>
              <a:t>turpis</a:t>
            </a:r>
            <a:r>
              <a:rPr lang="fi-FI"/>
              <a:t> </a:t>
            </a:r>
            <a:r>
              <a:rPr lang="fi-FI" err="1"/>
              <a:t>nec</a:t>
            </a:r>
            <a:r>
              <a:rPr lang="fi-FI"/>
              <a:t> elit </a:t>
            </a:r>
            <a:r>
              <a:rPr lang="fi-FI" err="1"/>
              <a:t>hendrerit</a:t>
            </a:r>
            <a:r>
              <a:rPr lang="fi-FI"/>
              <a:t> </a:t>
            </a:r>
            <a:r>
              <a:rPr lang="fi-FI" err="1"/>
              <a:t>finibus</a:t>
            </a:r>
            <a:r>
              <a:rPr lang="fi-FI"/>
              <a:t>. </a:t>
            </a:r>
            <a:r>
              <a:rPr lang="fi-FI" err="1"/>
              <a:t>Proin</a:t>
            </a:r>
            <a:r>
              <a:rPr lang="fi-FI"/>
              <a:t> </a:t>
            </a:r>
            <a:r>
              <a:rPr lang="fi-FI" err="1"/>
              <a:t>nisi</a:t>
            </a:r>
            <a:r>
              <a:rPr lang="fi-FI"/>
              <a:t> </a:t>
            </a:r>
            <a:r>
              <a:rPr lang="fi-FI" err="1"/>
              <a:t>ligula</a:t>
            </a:r>
            <a:r>
              <a:rPr lang="fi-FI"/>
              <a:t>, </a:t>
            </a:r>
            <a:r>
              <a:rPr lang="fi-FI" err="1"/>
              <a:t>facilisis</a:t>
            </a:r>
            <a:r>
              <a:rPr lang="fi-FI"/>
              <a:t> </a:t>
            </a:r>
            <a:r>
              <a:rPr lang="fi-FI" err="1"/>
              <a:t>nec</a:t>
            </a:r>
            <a:r>
              <a:rPr lang="fi-FI"/>
              <a:t> </a:t>
            </a:r>
            <a:r>
              <a:rPr lang="fi-FI" err="1"/>
              <a:t>sapien</a:t>
            </a:r>
            <a:r>
              <a:rPr lang="fi-FI"/>
              <a:t> sit </a:t>
            </a:r>
            <a:r>
              <a:rPr lang="fi-FI" err="1"/>
              <a:t>amet</a:t>
            </a:r>
            <a:r>
              <a:rPr lang="fi-FI"/>
              <a: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tx2"/>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4"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00776" y="0"/>
            <a:ext cx="5991224" cy="6858000"/>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a:t>Lisää tai vedä ja pudota valokuva</a:t>
            </a:r>
          </a:p>
        </p:txBody>
      </p:sp>
    </p:spTree>
    <p:extLst>
      <p:ext uri="{BB962C8B-B14F-4D97-AF65-F5344CB8AC3E}">
        <p14:creationId xmlns:p14="http://schemas.microsoft.com/office/powerpoint/2010/main" val="19527588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02_Teksti+kuva">
    <p:bg>
      <p:bgPr>
        <a:solidFill>
          <a:schemeClr val="bg1"/>
        </a:solidFill>
        <a:effectLst/>
      </p:bgPr>
    </p:bg>
    <p:spTree>
      <p:nvGrpSpPr>
        <p:cNvPr id="1" name=""/>
        <p:cNvGrpSpPr/>
        <p:nvPr/>
      </p:nvGrpSpPr>
      <p:grpSpPr>
        <a:xfrm>
          <a:off x="0" y="0"/>
          <a:ext cx="0" cy="0"/>
          <a:chOff x="0" y="0"/>
          <a:chExt cx="0" cy="0"/>
        </a:xfrm>
      </p:grpSpPr>
      <p:sp>
        <p:nvSpPr>
          <p:cNvPr id="14"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0"/>
            <a:ext cx="5991224" cy="6858000"/>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a:t>Lisää tai vedä ja pudota valokuva</a:t>
            </a:r>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6577692" y="409576"/>
            <a:ext cx="5149901" cy="1352038"/>
          </a:xfrm>
        </p:spPr>
        <p:txBody>
          <a:bodyPr rtlCol="0" anchor="t"/>
          <a:lstStyle>
            <a:lvl1pPr rtl="0">
              <a:lnSpc>
                <a:spcPct val="100000"/>
              </a:lnSpc>
              <a:defRPr sz="3200" b="0">
                <a:solidFill>
                  <a:schemeClr val="tx1"/>
                </a:solidFill>
              </a:defRPr>
            </a:lvl1pPr>
          </a:lstStyle>
          <a:p>
            <a:pPr rtl="0"/>
            <a:r>
              <a:rPr lang="fi-FI"/>
              <a:t>2 </a:t>
            </a:r>
            <a:r>
              <a:rPr lang="fi-FI" err="1"/>
              <a:t>Teksti+kuva</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sp>
        <p:nvSpPr>
          <p:cNvPr id="15" name="Tekstin paikkamerkki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7000876" y="2266951"/>
            <a:ext cx="4726717" cy="3618592"/>
          </a:xfrm>
        </p:spPr>
        <p:txBody>
          <a:bodyPr rtlCol="0"/>
          <a:lstStyle>
            <a:lvl1pPr marL="0" indent="0">
              <a:buNone/>
              <a:defRPr>
                <a:solidFill>
                  <a:schemeClr val="tx1"/>
                </a:solidFill>
              </a:defRPr>
            </a:lvl1pPr>
            <a:lvl2pPr>
              <a:defRPr>
                <a:solidFill>
                  <a:schemeClr val="tx1"/>
                </a:solidFill>
              </a:defRPr>
            </a:lvl2pPr>
          </a:lstStyle>
          <a:p>
            <a:pPr lvl="0" rtl="0"/>
            <a:r>
              <a:rPr lang="fi-FI"/>
              <a:t>Muokkaa tekstin perustyyliä</a:t>
            </a:r>
          </a:p>
          <a:p>
            <a:pPr lvl="1" rtl="0"/>
            <a:r>
              <a:rPr lang="fi-FI"/>
              <a:t>Toinen taso</a:t>
            </a:r>
          </a:p>
        </p:txBody>
      </p:sp>
    </p:spTree>
    <p:extLst>
      <p:ext uri="{BB962C8B-B14F-4D97-AF65-F5344CB8AC3E}">
        <p14:creationId xmlns:p14="http://schemas.microsoft.com/office/powerpoint/2010/main" val="28341455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03_Teksti+kuva">
    <p:bg>
      <p:bgPr>
        <a:solidFill>
          <a:schemeClr val="accent3"/>
        </a:solidFill>
        <a:effectLst/>
      </p:bgPr>
    </p:bg>
    <p:spTree>
      <p:nvGrpSpPr>
        <p:cNvPr id="1" name=""/>
        <p:cNvGrpSpPr/>
        <p:nvPr/>
      </p:nvGrpSpPr>
      <p:grpSpPr>
        <a:xfrm>
          <a:off x="0" y="0"/>
          <a:ext cx="0" cy="0"/>
          <a:chOff x="0" y="0"/>
          <a:chExt cx="0" cy="0"/>
        </a:xfrm>
      </p:grpSpPr>
      <p:sp>
        <p:nvSpPr>
          <p:cNvPr id="25"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00776" y="486534"/>
            <a:ext cx="5991224" cy="6371465"/>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a:t>Lisää tai vedä ja pudota valokuva</a:t>
            </a:r>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5283799" cy="1352038"/>
          </a:xfrm>
        </p:spPr>
        <p:txBody>
          <a:bodyPr rtlCol="0" anchor="t"/>
          <a:lstStyle>
            <a:lvl1pPr rtl="0">
              <a:lnSpc>
                <a:spcPct val="100000"/>
              </a:lnSpc>
              <a:defRPr sz="3200" b="0">
                <a:solidFill>
                  <a:schemeClr val="accent1"/>
                </a:solidFill>
              </a:defRPr>
            </a:lvl1pPr>
          </a:lstStyle>
          <a:p>
            <a:pPr rtl="0"/>
            <a:r>
              <a:rPr lang="fi-FI"/>
              <a:t>3 </a:t>
            </a:r>
            <a:r>
              <a:rPr lang="fi-FI" err="1"/>
              <a:t>Teksti+kuva</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sp>
        <p:nvSpPr>
          <p:cNvPr id="24" name="Tekstin paikkamerkki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733427" y="2266951"/>
            <a:ext cx="4860614" cy="3371850"/>
          </a:xfrm>
        </p:spPr>
        <p:txBody>
          <a:bodyPr rtlCol="0"/>
          <a:lstStyle>
            <a:lvl1pPr marL="0" indent="0">
              <a:buNone/>
              <a:defRPr>
                <a:solidFill>
                  <a:schemeClr val="accent1"/>
                </a:solidFill>
              </a:defRPr>
            </a:lvl1pPr>
            <a:lvl2pPr>
              <a:defRPr>
                <a:solidFill>
                  <a:schemeClr val="accent1"/>
                </a:solidFill>
              </a:defRPr>
            </a:lvl2pPr>
          </a:lstStyle>
          <a:p>
            <a:pPr lvl="0" rtl="0"/>
            <a:r>
              <a:rPr lang="fi-FI"/>
              <a:t>Muokkaa tekstin perustyyliä</a:t>
            </a:r>
          </a:p>
          <a:p>
            <a:pPr lvl="1" rtl="0"/>
            <a:r>
              <a:rPr lang="fi-FI"/>
              <a:t>Toinen taso</a:t>
            </a:r>
          </a:p>
        </p:txBody>
      </p:sp>
      <p:grpSp>
        <p:nvGrpSpPr>
          <p:cNvPr id="3" name="Group 28">
            <a:extLst>
              <a:ext uri="{FF2B5EF4-FFF2-40B4-BE49-F238E27FC236}">
                <a16:creationId xmlns:a16="http://schemas.microsoft.com/office/drawing/2014/main" id="{0D020A28-0FD2-8CE2-CD4E-73A9D267186C}"/>
              </a:ext>
            </a:extLst>
          </p:cNvPr>
          <p:cNvGrpSpPr>
            <a:grpSpLocks noChangeAspect="1"/>
          </p:cNvGrpSpPr>
          <p:nvPr userDrawn="1"/>
        </p:nvGrpSpPr>
        <p:grpSpPr bwMode="auto">
          <a:xfrm>
            <a:off x="310242" y="6144138"/>
            <a:ext cx="1524141" cy="428400"/>
            <a:chOff x="3418" y="2582"/>
            <a:chExt cx="4682" cy="1316"/>
          </a:xfrm>
          <a:solidFill>
            <a:schemeClr val="accent1"/>
          </a:solidFill>
        </p:grpSpPr>
        <p:sp>
          <p:nvSpPr>
            <p:cNvPr id="4" name="Freeform 29">
              <a:extLst>
                <a:ext uri="{FF2B5EF4-FFF2-40B4-BE49-F238E27FC236}">
                  <a16:creationId xmlns:a16="http://schemas.microsoft.com/office/drawing/2014/main" id="{01F2FFB9-5D50-1E97-68A6-F8125F1A22A1}"/>
                </a:ext>
              </a:extLst>
            </p:cNvPr>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 name="Freeform 30">
              <a:extLst>
                <a:ext uri="{FF2B5EF4-FFF2-40B4-BE49-F238E27FC236}">
                  <a16:creationId xmlns:a16="http://schemas.microsoft.com/office/drawing/2014/main" id="{1C824759-39F2-C51F-3C30-B810FBF844DA}"/>
                </a:ext>
              </a:extLst>
            </p:cNvPr>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31">
              <a:extLst>
                <a:ext uri="{FF2B5EF4-FFF2-40B4-BE49-F238E27FC236}">
                  <a16:creationId xmlns:a16="http://schemas.microsoft.com/office/drawing/2014/main" id="{58A7948B-0176-8B68-9EB7-AB650BBFBEB2}"/>
                </a:ext>
              </a:extLst>
            </p:cNvPr>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 name="Freeform 32">
              <a:extLst>
                <a:ext uri="{FF2B5EF4-FFF2-40B4-BE49-F238E27FC236}">
                  <a16:creationId xmlns:a16="http://schemas.microsoft.com/office/drawing/2014/main" id="{05BDCFE8-7666-BB5B-A585-8024A2724710}"/>
                </a:ext>
              </a:extLst>
            </p:cNvPr>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 name="Freeform 33">
              <a:extLst>
                <a:ext uri="{FF2B5EF4-FFF2-40B4-BE49-F238E27FC236}">
                  <a16:creationId xmlns:a16="http://schemas.microsoft.com/office/drawing/2014/main" id="{9501F078-E504-6958-C120-E2E633374412}"/>
                </a:ext>
              </a:extLst>
            </p:cNvPr>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34">
              <a:extLst>
                <a:ext uri="{FF2B5EF4-FFF2-40B4-BE49-F238E27FC236}">
                  <a16:creationId xmlns:a16="http://schemas.microsoft.com/office/drawing/2014/main" id="{E4DA88E2-C2CC-54A5-939C-AB0A0F724E3A}"/>
                </a:ext>
              </a:extLst>
            </p:cNvPr>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35">
              <a:extLst>
                <a:ext uri="{FF2B5EF4-FFF2-40B4-BE49-F238E27FC236}">
                  <a16:creationId xmlns:a16="http://schemas.microsoft.com/office/drawing/2014/main" id="{5919BB46-480E-4467-8462-66619CE77F69}"/>
                </a:ext>
              </a:extLst>
            </p:cNvPr>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36">
              <a:extLst>
                <a:ext uri="{FF2B5EF4-FFF2-40B4-BE49-F238E27FC236}">
                  <a16:creationId xmlns:a16="http://schemas.microsoft.com/office/drawing/2014/main" id="{F00C68DF-2294-14D6-0D9B-5418BEDE0B59}"/>
                </a:ext>
              </a:extLst>
            </p:cNvPr>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37">
              <a:extLst>
                <a:ext uri="{FF2B5EF4-FFF2-40B4-BE49-F238E27FC236}">
                  <a16:creationId xmlns:a16="http://schemas.microsoft.com/office/drawing/2014/main" id="{868F27A9-9605-F320-AC6F-E6A8836E0BDE}"/>
                </a:ext>
              </a:extLst>
            </p:cNvPr>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30812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04_Teksti+kuva">
    <p:bg>
      <p:bgPr>
        <a:solidFill>
          <a:schemeClr val="bg2"/>
        </a:solidFill>
        <a:effectLst/>
      </p:bgPr>
    </p:bg>
    <p:spTree>
      <p:nvGrpSpPr>
        <p:cNvPr id="1" name=""/>
        <p:cNvGrpSpPr/>
        <p:nvPr/>
      </p:nvGrpSpPr>
      <p:grpSpPr>
        <a:xfrm>
          <a:off x="0" y="0"/>
          <a:ext cx="0" cy="0"/>
          <a:chOff x="0" y="0"/>
          <a:chExt cx="0" cy="0"/>
        </a:xfrm>
      </p:grpSpPr>
      <p:sp>
        <p:nvSpPr>
          <p:cNvPr id="37"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00776" y="486534"/>
            <a:ext cx="5991224" cy="6371465"/>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a:t>Lisää tai vedä ja pudota valokuva</a:t>
            </a:r>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5283799" cy="1352038"/>
          </a:xfrm>
        </p:spPr>
        <p:txBody>
          <a:bodyPr rtlCol="0" anchor="t"/>
          <a:lstStyle>
            <a:lvl1pPr rtl="0">
              <a:lnSpc>
                <a:spcPct val="100000"/>
              </a:lnSpc>
              <a:defRPr sz="3200" b="0">
                <a:solidFill>
                  <a:schemeClr val="accent6"/>
                </a:solidFill>
              </a:defRPr>
            </a:lvl1pPr>
          </a:lstStyle>
          <a:p>
            <a:pPr rtl="0"/>
            <a:r>
              <a:rPr lang="fi-FI"/>
              <a:t>4 </a:t>
            </a:r>
            <a:r>
              <a:rPr lang="fi-FI" err="1"/>
              <a:t>Teksti+kuva</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6"/>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36" name="Tekstin paikkamerkki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733427" y="2266951"/>
            <a:ext cx="4860614" cy="3371850"/>
          </a:xfrm>
        </p:spPr>
        <p:txBody>
          <a:bodyPr rtlCol="0"/>
          <a:lstStyle>
            <a:lvl1pPr marL="0" indent="0">
              <a:buNone/>
              <a:defRPr>
                <a:solidFill>
                  <a:schemeClr val="accent6"/>
                </a:solidFill>
              </a:defRPr>
            </a:lvl1pPr>
            <a:lvl2pPr>
              <a:defRPr>
                <a:solidFill>
                  <a:schemeClr val="accent6"/>
                </a:solidFill>
              </a:defRPr>
            </a:lvl2pPr>
          </a:lstStyle>
          <a:p>
            <a:pPr lvl="0" rtl="0"/>
            <a:r>
              <a:rPr lang="fi-FI"/>
              <a:t>Muokkaa tekstin perustyyliä</a:t>
            </a:r>
          </a:p>
          <a:p>
            <a:pPr lvl="1" rtl="0"/>
            <a:r>
              <a:rPr lang="fi-FI"/>
              <a:t>Toinen taso</a:t>
            </a:r>
          </a:p>
        </p:txBody>
      </p:sp>
    </p:spTree>
    <p:extLst>
      <p:ext uri="{BB962C8B-B14F-4D97-AF65-F5344CB8AC3E}">
        <p14:creationId xmlns:p14="http://schemas.microsoft.com/office/powerpoint/2010/main" val="42221717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05_Teksti+kuva">
    <p:bg>
      <p:bgPr>
        <a:solidFill>
          <a:schemeClr val="accent2"/>
        </a:solidFill>
        <a:effectLst/>
      </p:bgPr>
    </p:bg>
    <p:spTree>
      <p:nvGrpSpPr>
        <p:cNvPr id="1" name=""/>
        <p:cNvGrpSpPr/>
        <p:nvPr/>
      </p:nvGrpSpPr>
      <p:grpSpPr>
        <a:xfrm>
          <a:off x="0" y="0"/>
          <a:ext cx="0" cy="0"/>
          <a:chOff x="0" y="0"/>
          <a:chExt cx="0" cy="0"/>
        </a:xfrm>
      </p:grpSpPr>
      <p:sp>
        <p:nvSpPr>
          <p:cNvPr id="23" name="Kuvan paikkamerkki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00776" y="486534"/>
            <a:ext cx="5991224" cy="6371465"/>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i-FI"/>
              <a:t>Lisää tai vedä ja pudota valokuva</a:t>
            </a:r>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5283799" cy="1352038"/>
          </a:xfrm>
        </p:spPr>
        <p:txBody>
          <a:bodyPr rtlCol="0" anchor="t"/>
          <a:lstStyle>
            <a:lvl1pPr rtl="0">
              <a:lnSpc>
                <a:spcPct val="100000"/>
              </a:lnSpc>
              <a:defRPr sz="3200" b="0">
                <a:solidFill>
                  <a:schemeClr val="bg1"/>
                </a:solidFill>
              </a:defRPr>
            </a:lvl1pPr>
          </a:lstStyle>
          <a:p>
            <a:pPr rtl="0"/>
            <a:r>
              <a:rPr lang="fi-FI"/>
              <a:t>5 </a:t>
            </a:r>
            <a:r>
              <a:rPr lang="fi-FI" err="1"/>
              <a:t>Teksti+kuva</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bg1"/>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2" name="Tekstin paikkamerkki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733427" y="2266951"/>
            <a:ext cx="4860614" cy="3371850"/>
          </a:xfrm>
        </p:spPr>
        <p:txBody>
          <a:bodyPr rtlCol="0"/>
          <a:lstStyle>
            <a:lvl1pPr marL="0" indent="0">
              <a:buNone/>
              <a:defRPr>
                <a:solidFill>
                  <a:schemeClr val="bg1"/>
                </a:solidFill>
              </a:defRPr>
            </a:lvl1pPr>
            <a:lvl2pPr>
              <a:defRPr>
                <a:solidFill>
                  <a:schemeClr val="bg1"/>
                </a:solidFill>
              </a:defRPr>
            </a:lvl2pPr>
          </a:lstStyle>
          <a:p>
            <a:pPr lvl="0" rtl="0"/>
            <a:r>
              <a:rPr lang="fi-FI"/>
              <a:t>Muokkaa tekstin perustyyliä</a:t>
            </a:r>
          </a:p>
          <a:p>
            <a:pPr lvl="1" rtl="0"/>
            <a:r>
              <a:rPr lang="fi-FI"/>
              <a:t>Toinen taso</a:t>
            </a:r>
          </a:p>
        </p:txBody>
      </p:sp>
    </p:spTree>
    <p:extLst>
      <p:ext uri="{BB962C8B-B14F-4D97-AF65-F5344CB8AC3E}">
        <p14:creationId xmlns:p14="http://schemas.microsoft.com/office/powerpoint/2010/main" val="36594126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01_Teksti+graafi">
    <p:bg>
      <p:bgPr>
        <a:solidFill>
          <a:schemeClr val="bg1"/>
        </a:solidFill>
        <a:effectLst/>
      </p:bgPr>
    </p:bg>
    <p:spTree>
      <p:nvGrpSpPr>
        <p:cNvPr id="1" name=""/>
        <p:cNvGrpSpPr/>
        <p:nvPr/>
      </p:nvGrpSpPr>
      <p:grpSpPr>
        <a:xfrm>
          <a:off x="0" y="0"/>
          <a:ext cx="0" cy="0"/>
          <a:chOff x="0" y="0"/>
          <a:chExt cx="0" cy="0"/>
        </a:xfrm>
      </p:grpSpPr>
      <p:sp>
        <p:nvSpPr>
          <p:cNvPr id="3" name="Suorakulmio 2"/>
          <p:cNvSpPr/>
          <p:nvPr userDrawn="1"/>
        </p:nvSpPr>
        <p:spPr>
          <a:xfrm>
            <a:off x="0" y="0"/>
            <a:ext cx="598067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5283799" cy="1352038"/>
          </a:xfrm>
        </p:spPr>
        <p:txBody>
          <a:bodyPr rtlCol="0" anchor="t"/>
          <a:lstStyle>
            <a:lvl1pPr rtl="0">
              <a:lnSpc>
                <a:spcPct val="100000"/>
              </a:lnSpc>
              <a:defRPr sz="3200" b="0">
                <a:solidFill>
                  <a:schemeClr val="accent1"/>
                </a:solidFill>
              </a:defRPr>
            </a:lvl1pPr>
          </a:lstStyle>
          <a:p>
            <a:pPr rtl="0"/>
            <a:r>
              <a:rPr lang="fi-FI"/>
              <a:t>1 </a:t>
            </a:r>
            <a:r>
              <a:rPr lang="fi-FI" err="1"/>
              <a:t>Teksti+graafi</a:t>
            </a:r>
            <a:r>
              <a:rPr lang="fi-FI"/>
              <a:t> 32 pt </a:t>
            </a:r>
            <a:r>
              <a:rPr lang="fi-FI" err="1"/>
              <a:t>Curabitur</a:t>
            </a:r>
            <a:r>
              <a:rPr lang="fi-FI"/>
              <a:t> </a:t>
            </a:r>
            <a:r>
              <a:rPr lang="fi-FI" err="1"/>
              <a:t>aliquam</a:t>
            </a:r>
            <a:r>
              <a:rPr lang="fi-FI"/>
              <a:t> </a:t>
            </a:r>
            <a:r>
              <a:rPr lang="fi-FI" err="1"/>
              <a:t>bibendum</a:t>
            </a:r>
            <a:r>
              <a:rPr lang="fi-FI"/>
              <a:t> </a:t>
            </a:r>
            <a:r>
              <a:rPr lang="fi-FI" err="1"/>
              <a:t>orci</a:t>
            </a:r>
            <a:r>
              <a:rPr lang="fi-FI"/>
              <a:t> </a:t>
            </a:r>
            <a:r>
              <a:rPr lang="fi-FI" err="1"/>
              <a:t>feugiat</a:t>
            </a:r>
            <a:endParaRPr lang="fi-FI"/>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1"/>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5" name="Tekstin paikkamerkki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733427" y="2266951"/>
            <a:ext cx="4860614" cy="3371850"/>
          </a:xfrm>
        </p:spPr>
        <p:txBody>
          <a:bodyPr rtlCol="0"/>
          <a:lstStyle>
            <a:lvl1pPr marL="0" indent="0">
              <a:buNone/>
              <a:defRPr>
                <a:solidFill>
                  <a:schemeClr val="accent1"/>
                </a:solidFill>
              </a:defRPr>
            </a:lvl1pPr>
            <a:lvl2pPr>
              <a:defRPr>
                <a:solidFill>
                  <a:schemeClr val="accent1"/>
                </a:solidFill>
              </a:defRPr>
            </a:lvl2pPr>
          </a:lstStyle>
          <a:p>
            <a:pPr lvl="0" rtl="0"/>
            <a:r>
              <a:rPr lang="fi-FI"/>
              <a:t>Muokkaa tekstin perustyyliä</a:t>
            </a:r>
          </a:p>
          <a:p>
            <a:pPr lvl="1" rtl="0"/>
            <a:r>
              <a:rPr lang="fi-FI"/>
              <a:t>Toinen taso</a:t>
            </a:r>
          </a:p>
        </p:txBody>
      </p:sp>
    </p:spTree>
    <p:extLst>
      <p:ext uri="{BB962C8B-B14F-4D97-AF65-F5344CB8AC3E}">
        <p14:creationId xmlns:p14="http://schemas.microsoft.com/office/powerpoint/2010/main" val="13654569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eksti+taulukko">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310242" y="409576"/>
            <a:ext cx="11156214" cy="677819"/>
          </a:xfrm>
        </p:spPr>
        <p:txBody>
          <a:bodyPr rtlCol="0" anchor="t"/>
          <a:lstStyle>
            <a:lvl1pPr rtl="0">
              <a:lnSpc>
                <a:spcPct val="100000"/>
              </a:lnSpc>
              <a:defRPr sz="3200" b="0">
                <a:solidFill>
                  <a:schemeClr val="accent1"/>
                </a:solidFill>
              </a:defRPr>
            </a:lvl1pPr>
          </a:lstStyle>
          <a:p>
            <a:pPr rtl="0"/>
            <a:r>
              <a:rPr lang="fi-FI" err="1"/>
              <a:t>Teksti+Taulukko</a:t>
            </a:r>
            <a:r>
              <a:rPr lang="fi-FI"/>
              <a:t> 32 pt </a:t>
            </a:r>
            <a:r>
              <a:rPr lang="fi-FI" err="1"/>
              <a:t>Curabitur</a:t>
            </a:r>
            <a:r>
              <a:rPr lang="fi-FI"/>
              <a:t> eli Otsikko</a:t>
            </a:r>
          </a:p>
        </p:txBody>
      </p:sp>
      <p:sp>
        <p:nvSpPr>
          <p:cNvPr id="7" name="Alaotsikk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733424" y="1087396"/>
            <a:ext cx="10717170" cy="601362"/>
          </a:xfrm>
        </p:spPr>
        <p:txBody>
          <a:bodyPr rtlCol="0">
            <a:normAutofit/>
          </a:bodyPr>
          <a:lstStyle>
            <a:lvl1pPr marL="0" indent="0" rtl="0">
              <a:lnSpc>
                <a:spcPct val="100000"/>
              </a:lnSpc>
              <a:spcBef>
                <a:spcPts val="0"/>
              </a:spcBef>
              <a:spcAft>
                <a:spcPts val="1000"/>
              </a:spcAft>
              <a:buFont typeface="Arial" panose="020B0604020202020204" pitchFamily="34" charset="0"/>
              <a:buNone/>
              <a:defRPr sz="1800">
                <a:solidFill>
                  <a:schemeClr val="accent1"/>
                </a:solidFill>
              </a:defRPr>
            </a:lvl1pPr>
            <a:lvl2pPr marL="552450" indent="-285750">
              <a:lnSpc>
                <a:spcPct val="100000"/>
              </a:lnSpc>
              <a:spcBef>
                <a:spcPts val="0"/>
              </a:spcBef>
              <a:spcAft>
                <a:spcPts val="1000"/>
              </a:spcAft>
              <a:buFont typeface="Arial" panose="020B0604020202020204" pitchFamily="34" charset="0"/>
              <a:buChar char="•"/>
              <a:defRPr>
                <a:solidFill>
                  <a:schemeClr val="tx1"/>
                </a:solidFill>
              </a:defRPr>
            </a:lvl2pPr>
            <a:lvl3pPr marL="542925" indent="0">
              <a:buNone/>
              <a:defRPr/>
            </a:lvl3pPr>
            <a:lvl4pPr marL="809625" indent="0">
              <a:buNone/>
              <a:defRPr/>
            </a:lvl4pPr>
            <a:lvl5pPr marL="1076325" indent="0">
              <a:buNone/>
              <a:defRPr/>
            </a:lvl5pPr>
          </a:lstStyle>
          <a:p>
            <a:pPr lvl="0" rtl="0"/>
            <a:r>
              <a:rPr lang="fi-FI"/>
              <a:t>18 pt </a:t>
            </a:r>
            <a:r>
              <a:rPr lang="fi-FI" err="1"/>
              <a:t>Sed</a:t>
            </a:r>
            <a:r>
              <a:rPr lang="fi-FI"/>
              <a:t> </a:t>
            </a:r>
            <a:r>
              <a:rPr lang="fi-FI" err="1"/>
              <a:t>finibus</a:t>
            </a:r>
            <a:r>
              <a:rPr lang="fi-FI"/>
              <a:t> </a:t>
            </a:r>
            <a:r>
              <a:rPr lang="fi-FI" err="1"/>
              <a:t>risus</a:t>
            </a:r>
            <a:r>
              <a:rPr lang="fi-FI"/>
              <a:t> </a:t>
            </a:r>
            <a:r>
              <a:rPr lang="fi-FI" err="1"/>
              <a:t>justo</a:t>
            </a:r>
            <a:r>
              <a:rPr lang="fi-FI"/>
              <a:t>, </a:t>
            </a:r>
            <a:r>
              <a:rPr lang="fi-FI" err="1"/>
              <a:t>eu</a:t>
            </a:r>
            <a:r>
              <a:rPr lang="fi-FI"/>
              <a:t> </a:t>
            </a:r>
            <a:r>
              <a:rPr lang="fi-FI" err="1"/>
              <a:t>rutrum</a:t>
            </a:r>
            <a:r>
              <a:rPr lang="fi-FI"/>
              <a:t> </a:t>
            </a:r>
            <a:r>
              <a:rPr lang="fi-FI" err="1"/>
              <a:t>justo</a:t>
            </a:r>
            <a:r>
              <a:rPr lang="fi-FI"/>
              <a:t> </a:t>
            </a:r>
            <a:r>
              <a:rPr lang="fi-FI" err="1"/>
              <a:t>porttitor</a:t>
            </a:r>
            <a:r>
              <a:rPr lang="fi-FI"/>
              <a:t> </a:t>
            </a:r>
            <a:r>
              <a:rPr lang="fi-FI" err="1"/>
              <a:t>ac</a:t>
            </a:r>
            <a:r>
              <a:rPr lang="fi-FI"/>
              <a:t>. </a:t>
            </a:r>
            <a:r>
              <a:rPr lang="fi-FI" err="1"/>
              <a:t>Maecenas</a:t>
            </a:r>
            <a:r>
              <a:rPr lang="fi-FI"/>
              <a:t> </a:t>
            </a:r>
            <a:r>
              <a:rPr lang="fi-FI" err="1"/>
              <a:t>mauris</a:t>
            </a:r>
            <a:r>
              <a:rPr lang="fi-FI"/>
              <a:t> </a:t>
            </a:r>
            <a:r>
              <a:rPr lang="fi-FI" err="1"/>
              <a:t>velit</a:t>
            </a:r>
            <a:r>
              <a:rPr lang="fi-FI"/>
              <a:t>, </a:t>
            </a:r>
            <a:r>
              <a:rPr lang="fi-FI" err="1"/>
              <a:t>ullamcorper</a:t>
            </a:r>
            <a:r>
              <a:rPr lang="fi-FI"/>
              <a:t> </a:t>
            </a:r>
            <a:r>
              <a:rPr lang="fi-FI" err="1"/>
              <a:t>eu</a:t>
            </a:r>
            <a:r>
              <a:rPr lang="fi-FI"/>
              <a:t> </a:t>
            </a:r>
            <a:r>
              <a:rPr lang="fi-FI" err="1"/>
              <a:t>justo</a:t>
            </a:r>
            <a:r>
              <a:rPr lang="fi-FI"/>
              <a:t> sit </a:t>
            </a:r>
            <a:r>
              <a:rPr lang="fi-FI" err="1"/>
              <a:t>amet</a:t>
            </a:r>
            <a:r>
              <a:rPr lang="fi-FI"/>
              <a:t>, </a:t>
            </a:r>
            <a:r>
              <a:rPr lang="fi-FI" err="1"/>
              <a:t>condimentum</a:t>
            </a:r>
            <a:r>
              <a:rPr lang="fi-FI"/>
              <a:t> </a:t>
            </a:r>
            <a:r>
              <a:rPr lang="fi-FI" err="1"/>
              <a:t>facilisis</a:t>
            </a:r>
            <a:r>
              <a:rPr lang="fi-FI"/>
              <a:t> </a:t>
            </a:r>
            <a:r>
              <a:rPr lang="fi-FI" err="1"/>
              <a:t>ipsum</a:t>
            </a:r>
            <a:r>
              <a:rPr lang="fi-FI"/>
              <a:t>.</a:t>
            </a:r>
          </a:p>
        </p:txBody>
      </p:sp>
      <p:grpSp>
        <p:nvGrpSpPr>
          <p:cNvPr id="26" name="Group 28"/>
          <p:cNvGrpSpPr>
            <a:grpSpLocks noChangeAspect="1"/>
          </p:cNvGrpSpPr>
          <p:nvPr userDrawn="1"/>
        </p:nvGrpSpPr>
        <p:grpSpPr bwMode="auto">
          <a:xfrm>
            <a:off x="310242" y="6144138"/>
            <a:ext cx="1524141" cy="428400"/>
            <a:chOff x="3418" y="2582"/>
            <a:chExt cx="4682" cy="1316"/>
          </a:xfrm>
          <a:solidFill>
            <a:schemeClr val="accent1"/>
          </a:solidFill>
        </p:grpSpPr>
        <p:sp>
          <p:nvSpPr>
            <p:cNvPr id="27" name="Freeform 29"/>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Freeform 30"/>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31"/>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Freeform 32"/>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1" name="Freeform 33"/>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34"/>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5"/>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36"/>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7"/>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839745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41" Type="http://schemas.openxmlformats.org/officeDocument/2006/relationships/slideLayout" Target="../slideLayouts/slideLayout86.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theme" Target="../theme/theme3.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theme" Target="../theme/theme4.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theme" Target="../theme/theme5.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19" Type="http://schemas.openxmlformats.org/officeDocument/2006/relationships/theme" Target="../theme/theme6.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7.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8.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005698D-1FAE-5605-6611-F13C735ADB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074F8BB2-93DF-08DC-947D-B7A0DB0F88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6D00466-2AF5-D888-C3E7-9E4C3ADDF1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569E37-994F-4808-BCE4-6E573C731BA1}" type="datetimeFigureOut">
              <a:rPr lang="fi-FI" smtClean="0"/>
              <a:t>7.9.2023</a:t>
            </a:fld>
            <a:endParaRPr lang="fi-FI"/>
          </a:p>
        </p:txBody>
      </p:sp>
      <p:sp>
        <p:nvSpPr>
          <p:cNvPr id="5" name="Alatunnisteen paikkamerkki 4">
            <a:extLst>
              <a:ext uri="{FF2B5EF4-FFF2-40B4-BE49-F238E27FC236}">
                <a16:creationId xmlns:a16="http://schemas.microsoft.com/office/drawing/2014/main" id="{65ED0AC3-9DEA-1309-F3E9-6A792EF5F8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0916A965-5780-72AE-F354-3FFB1C9F21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177EA-E9AB-4E8A-9CAE-C5AF431C1462}" type="slidenum">
              <a:rPr lang="fi-FI" smtClean="0"/>
              <a:t>‹#›</a:t>
            </a:fld>
            <a:endParaRPr lang="fi-FI"/>
          </a:p>
        </p:txBody>
      </p:sp>
    </p:spTree>
    <p:extLst>
      <p:ext uri="{BB962C8B-B14F-4D97-AF65-F5344CB8AC3E}">
        <p14:creationId xmlns:p14="http://schemas.microsoft.com/office/powerpoint/2010/main" val="2312159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50" r:id="rId12"/>
    <p:sldLayoutId id="2147483851" r:id="rId13"/>
    <p:sldLayoutId id="2147483852" r:id="rId14"/>
    <p:sldLayoutId id="214748385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090F41A2-6535-4CA6-81E4-026A5B56D9D7}"/>
              </a:ext>
            </a:extLst>
          </p:cNvPr>
          <p:cNvSpPr>
            <a:spLocks noGrp="1"/>
          </p:cNvSpPr>
          <p:nvPr>
            <p:ph type="title"/>
          </p:nvPr>
        </p:nvSpPr>
        <p:spPr>
          <a:xfrm>
            <a:off x="432000" y="841575"/>
            <a:ext cx="11328000" cy="432000"/>
          </a:xfrm>
          <a:prstGeom prst="rect">
            <a:avLst/>
          </a:prstGeom>
        </p:spPr>
        <p:txBody>
          <a:bodyPr vert="horz" lIns="0" tIns="0" rIns="0" bIns="0" rtlCol="0" anchor="ctr">
            <a:noAutofit/>
          </a:bodyPr>
          <a:lstStyle/>
          <a:p>
            <a:pPr rtl="0"/>
            <a:r>
              <a:rPr lang="fi-FI" noProof="0"/>
              <a:t>Muokkaa sivun otsikkoa napsauttamalla</a:t>
            </a:r>
          </a:p>
        </p:txBody>
      </p:sp>
      <p:sp>
        <p:nvSpPr>
          <p:cNvPr id="3" name="Tekstin paikkamerkki 2">
            <a:extLst>
              <a:ext uri="{FF2B5EF4-FFF2-40B4-BE49-F238E27FC236}">
                <a16:creationId xmlns:a16="http://schemas.microsoft.com/office/drawing/2014/main" id="{213AB95C-7DD4-4796-80E4-1B7466A2A037}"/>
              </a:ext>
            </a:extLst>
          </p:cNvPr>
          <p:cNvSpPr>
            <a:spLocks noGrp="1"/>
          </p:cNvSpPr>
          <p:nvPr>
            <p:ph type="body" idx="1"/>
          </p:nvPr>
        </p:nvSpPr>
        <p:spPr>
          <a:xfrm>
            <a:off x="432000" y="1454850"/>
            <a:ext cx="11328000" cy="4679250"/>
          </a:xfrm>
          <a:prstGeom prst="rect">
            <a:avLst/>
          </a:prstGeom>
        </p:spPr>
        <p:txBody>
          <a:bodyPr vert="horz" lIns="0" tIns="0" rIns="0" bIns="0" rtlCol="0">
            <a:noAutofit/>
          </a:bodyPr>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Tree>
    <p:extLst>
      <p:ext uri="{BB962C8B-B14F-4D97-AF65-F5344CB8AC3E}">
        <p14:creationId xmlns:p14="http://schemas.microsoft.com/office/powerpoint/2010/main" val="332158799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Lst>
  <p:hf hdr="0" dt="0"/>
  <p:txStyles>
    <p:titleStyle>
      <a:lvl1pPr algn="l" defTabSz="914400" rtl="0" eaLnBrk="1" latinLnBrk="0" hangingPunct="1">
        <a:lnSpc>
          <a:spcPct val="90000"/>
        </a:lnSpc>
        <a:spcBef>
          <a:spcPct val="0"/>
        </a:spcBef>
        <a:buNone/>
        <a:defRPr sz="3200" b="1" kern="1200" spc="12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573778" y="507045"/>
            <a:ext cx="11049719" cy="685801"/>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573778" y="1313330"/>
            <a:ext cx="11049719" cy="4572000"/>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1292400" y="6436660"/>
            <a:ext cx="1137600" cy="219635"/>
          </a:xfrm>
          <a:prstGeom prst="rect">
            <a:avLst/>
          </a:prstGeom>
        </p:spPr>
        <p:txBody>
          <a:bodyPr vert="horz" lIns="0" tIns="0" rIns="0" bIns="0" rtlCol="0" anchor="ctr">
            <a:noAutofit/>
          </a:bodyPr>
          <a:lstStyle>
            <a:lvl1pPr algn="l">
              <a:defRPr sz="900">
                <a:solidFill>
                  <a:schemeClr val="tx2"/>
                </a:solidFill>
              </a:defRPr>
            </a:lvl1pPr>
          </a:lstStyle>
          <a:p>
            <a:r>
              <a:rPr lang="fi-FI"/>
              <a:t>1.9.2023</a:t>
            </a:r>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2451600" y="6436660"/>
            <a:ext cx="3600000" cy="219635"/>
          </a:xfrm>
          <a:prstGeom prst="rect">
            <a:avLst/>
          </a:prstGeom>
        </p:spPr>
        <p:txBody>
          <a:bodyPr vert="horz" lIns="0" tIns="0" rIns="0" bIns="0" rtlCol="0" anchor="ctr">
            <a:noAutofit/>
          </a:bodyPr>
          <a:lstStyle>
            <a:lvl1pPr algn="l">
              <a:defRPr sz="900">
                <a:solidFill>
                  <a:schemeClr val="tx2"/>
                </a:solidFill>
              </a:defRPr>
            </a:lvl1pPr>
          </a:lstStyle>
          <a:p>
            <a:r>
              <a:rPr lang="fi-FI"/>
              <a:t>Tilastokeskus | Katriina Tiainen ja Matti Paavonen</a:t>
            </a:r>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838800" y="6436660"/>
            <a:ext cx="453600" cy="219635"/>
          </a:xfrm>
          <a:prstGeom prst="rect">
            <a:avLst/>
          </a:prstGeom>
        </p:spPr>
        <p:txBody>
          <a:bodyPr vert="horz" lIns="0" tIns="0" rIns="0" bIns="0" rtlCol="0" anchor="ctr">
            <a:noAutofit/>
          </a:bodyPr>
          <a:lstStyle>
            <a:lvl1pPr algn="l">
              <a:defRPr sz="900">
                <a:solidFill>
                  <a:schemeClr val="tx2"/>
                </a:solidFill>
              </a:defRPr>
            </a:lvl1pPr>
          </a:lstStyle>
          <a:p>
            <a:fld id="{31160B98-140E-4345-B1A3-2A7247C42973}" type="slidenum">
              <a:rPr lang="fi-FI" smtClean="0"/>
              <a:pPr/>
              <a:t>‹#›</a:t>
            </a:fld>
            <a:endParaRPr lang="fi-FI"/>
          </a:p>
        </p:txBody>
      </p:sp>
      <p:grpSp>
        <p:nvGrpSpPr>
          <p:cNvPr id="18" name="Ryhmä 17">
            <a:extLst>
              <a:ext uri="{FF2B5EF4-FFF2-40B4-BE49-F238E27FC236}">
                <a16:creationId xmlns:a16="http://schemas.microsoft.com/office/drawing/2014/main" id="{34C59280-060A-FD5F-AC13-232F9033D330}"/>
              </a:ext>
              <a:ext uri="{C183D7F6-B498-43B3-948B-1728B52AA6E4}">
                <adec:decorative xmlns:adec="http://schemas.microsoft.com/office/drawing/2017/decorative" val="1"/>
              </a:ext>
            </a:extLst>
          </p:cNvPr>
          <p:cNvGrpSpPr/>
          <p:nvPr userDrawn="1"/>
        </p:nvGrpSpPr>
        <p:grpSpPr>
          <a:xfrm>
            <a:off x="573919" y="6296072"/>
            <a:ext cx="11311674" cy="299244"/>
            <a:chOff x="1147763" y="11857038"/>
            <a:chExt cx="22621875" cy="598487"/>
          </a:xfrm>
        </p:grpSpPr>
        <p:sp>
          <p:nvSpPr>
            <p:cNvPr id="12" name="Freeform 5">
              <a:extLst>
                <a:ext uri="{FF2B5EF4-FFF2-40B4-BE49-F238E27FC236}">
                  <a16:creationId xmlns:a16="http://schemas.microsoft.com/office/drawing/2014/main" id="{5E3B710C-3CC5-718C-1043-C563FD309989}"/>
                </a:ext>
                <a:ext uri="{C183D7F6-B498-43B3-948B-1728B52AA6E4}">
                  <adec:decorative xmlns:adec="http://schemas.microsoft.com/office/drawing/2017/decorative" val="1"/>
                </a:ext>
              </a:extLst>
            </p:cNvPr>
            <p:cNvSpPr>
              <a:spLocks/>
            </p:cNvSpPr>
            <p:nvPr userDrawn="1"/>
          </p:nvSpPr>
          <p:spPr bwMode="auto">
            <a:xfrm>
              <a:off x="23009225" y="11857038"/>
              <a:ext cx="265113" cy="92075"/>
            </a:xfrm>
            <a:custGeom>
              <a:avLst/>
              <a:gdLst>
                <a:gd name="T0" fmla="*/ 604 w 738"/>
                <a:gd name="T1" fmla="*/ 0 h 253"/>
                <a:gd name="T2" fmla="*/ 137 w 738"/>
                <a:gd name="T3" fmla="*/ 0 h 253"/>
                <a:gd name="T4" fmla="*/ 8 w 738"/>
                <a:gd name="T5" fmla="*/ 112 h 253"/>
                <a:gd name="T6" fmla="*/ 134 w 738"/>
                <a:gd name="T7" fmla="*/ 253 h 253"/>
                <a:gd name="T8" fmla="*/ 600 w 738"/>
                <a:gd name="T9" fmla="*/ 253 h 253"/>
                <a:gd name="T10" fmla="*/ 729 w 738"/>
                <a:gd name="T11" fmla="*/ 141 h 253"/>
                <a:gd name="T12" fmla="*/ 604 w 738"/>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738" h="253">
                  <a:moveTo>
                    <a:pt x="604" y="0"/>
                  </a:moveTo>
                  <a:lnTo>
                    <a:pt x="137" y="0"/>
                  </a:lnTo>
                  <a:cubicBezTo>
                    <a:pt x="72" y="0"/>
                    <a:pt x="16" y="48"/>
                    <a:pt x="8" y="112"/>
                  </a:cubicBezTo>
                  <a:cubicBezTo>
                    <a:pt x="0" y="188"/>
                    <a:pt x="59" y="253"/>
                    <a:pt x="134" y="253"/>
                  </a:cubicBezTo>
                  <a:lnTo>
                    <a:pt x="600" y="253"/>
                  </a:lnTo>
                  <a:cubicBezTo>
                    <a:pt x="665" y="253"/>
                    <a:pt x="722" y="206"/>
                    <a:pt x="729" y="141"/>
                  </a:cubicBezTo>
                  <a:cubicBezTo>
                    <a:pt x="738" y="65"/>
                    <a:pt x="678" y="0"/>
                    <a:pt x="604" y="0"/>
                  </a:cubicBezTo>
                  <a:close/>
                </a:path>
              </a:pathLst>
            </a:custGeom>
            <a:solidFill>
              <a:srgbClr val="1A56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3" name="Freeform 6">
              <a:extLst>
                <a:ext uri="{FF2B5EF4-FFF2-40B4-BE49-F238E27FC236}">
                  <a16:creationId xmlns:a16="http://schemas.microsoft.com/office/drawing/2014/main" id="{9A0CAAC3-6554-B11A-9D17-E3CA86D7AD93}"/>
                </a:ext>
                <a:ext uri="{C183D7F6-B498-43B3-948B-1728B52AA6E4}">
                  <adec:decorative xmlns:adec="http://schemas.microsoft.com/office/drawing/2017/decorative" val="1"/>
                </a:ext>
              </a:extLst>
            </p:cNvPr>
            <p:cNvSpPr>
              <a:spLocks/>
            </p:cNvSpPr>
            <p:nvPr userDrawn="1"/>
          </p:nvSpPr>
          <p:spPr bwMode="auto">
            <a:xfrm>
              <a:off x="23345775" y="11857038"/>
              <a:ext cx="423863" cy="92075"/>
            </a:xfrm>
            <a:custGeom>
              <a:avLst/>
              <a:gdLst>
                <a:gd name="T0" fmla="*/ 1046 w 1180"/>
                <a:gd name="T1" fmla="*/ 0 h 253"/>
                <a:gd name="T2" fmla="*/ 138 w 1180"/>
                <a:gd name="T3" fmla="*/ 0 h 253"/>
                <a:gd name="T4" fmla="*/ 9 w 1180"/>
                <a:gd name="T5" fmla="*/ 112 h 253"/>
                <a:gd name="T6" fmla="*/ 134 w 1180"/>
                <a:gd name="T7" fmla="*/ 253 h 253"/>
                <a:gd name="T8" fmla="*/ 1043 w 1180"/>
                <a:gd name="T9" fmla="*/ 253 h 253"/>
                <a:gd name="T10" fmla="*/ 1172 w 1180"/>
                <a:gd name="T11" fmla="*/ 141 h 253"/>
                <a:gd name="T12" fmla="*/ 1046 w 11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1180" h="253">
                  <a:moveTo>
                    <a:pt x="1046" y="0"/>
                  </a:moveTo>
                  <a:lnTo>
                    <a:pt x="138" y="0"/>
                  </a:lnTo>
                  <a:cubicBezTo>
                    <a:pt x="73" y="0"/>
                    <a:pt x="16" y="47"/>
                    <a:pt x="9" y="112"/>
                  </a:cubicBezTo>
                  <a:cubicBezTo>
                    <a:pt x="0" y="188"/>
                    <a:pt x="60" y="253"/>
                    <a:pt x="134" y="253"/>
                  </a:cubicBezTo>
                  <a:lnTo>
                    <a:pt x="1043" y="253"/>
                  </a:lnTo>
                  <a:cubicBezTo>
                    <a:pt x="1108" y="253"/>
                    <a:pt x="1165" y="205"/>
                    <a:pt x="1172" y="141"/>
                  </a:cubicBezTo>
                  <a:cubicBezTo>
                    <a:pt x="1180" y="65"/>
                    <a:pt x="1121" y="0"/>
                    <a:pt x="1046"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4" name="Freeform 7">
              <a:extLst>
                <a:ext uri="{FF2B5EF4-FFF2-40B4-BE49-F238E27FC236}">
                  <a16:creationId xmlns:a16="http://schemas.microsoft.com/office/drawing/2014/main" id="{2D6B2D1C-17C0-7981-C7D5-C56D9D9D59A1}"/>
                </a:ext>
                <a:ext uri="{C183D7F6-B498-43B3-948B-1728B52AA6E4}">
                  <adec:decorative xmlns:adec="http://schemas.microsoft.com/office/drawing/2017/decorative" val="1"/>
                </a:ext>
              </a:extLst>
            </p:cNvPr>
            <p:cNvSpPr>
              <a:spLocks/>
            </p:cNvSpPr>
            <p:nvPr userDrawn="1"/>
          </p:nvSpPr>
          <p:spPr bwMode="auto">
            <a:xfrm>
              <a:off x="23345775" y="12025313"/>
              <a:ext cx="292100" cy="92075"/>
            </a:xfrm>
            <a:custGeom>
              <a:avLst/>
              <a:gdLst>
                <a:gd name="T0" fmla="*/ 681 w 815"/>
                <a:gd name="T1" fmla="*/ 0 h 252"/>
                <a:gd name="T2" fmla="*/ 138 w 815"/>
                <a:gd name="T3" fmla="*/ 0 h 252"/>
                <a:gd name="T4" fmla="*/ 9 w 815"/>
                <a:gd name="T5" fmla="*/ 111 h 252"/>
                <a:gd name="T6" fmla="*/ 134 w 815"/>
                <a:gd name="T7" fmla="*/ 252 h 252"/>
                <a:gd name="T8" fmla="*/ 678 w 815"/>
                <a:gd name="T9" fmla="*/ 252 h 252"/>
                <a:gd name="T10" fmla="*/ 806 w 815"/>
                <a:gd name="T11" fmla="*/ 140 h 252"/>
                <a:gd name="T12" fmla="*/ 681 w 815"/>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815" h="252">
                  <a:moveTo>
                    <a:pt x="681" y="0"/>
                  </a:moveTo>
                  <a:lnTo>
                    <a:pt x="138" y="0"/>
                  </a:lnTo>
                  <a:cubicBezTo>
                    <a:pt x="73" y="0"/>
                    <a:pt x="16" y="47"/>
                    <a:pt x="9" y="111"/>
                  </a:cubicBezTo>
                  <a:cubicBezTo>
                    <a:pt x="0" y="187"/>
                    <a:pt x="60" y="252"/>
                    <a:pt x="134" y="252"/>
                  </a:cubicBezTo>
                  <a:lnTo>
                    <a:pt x="678" y="252"/>
                  </a:lnTo>
                  <a:cubicBezTo>
                    <a:pt x="742" y="252"/>
                    <a:pt x="799" y="205"/>
                    <a:pt x="806" y="140"/>
                  </a:cubicBezTo>
                  <a:cubicBezTo>
                    <a:pt x="815" y="64"/>
                    <a:pt x="756" y="0"/>
                    <a:pt x="681"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5" name="Freeform 8">
              <a:extLst>
                <a:ext uri="{FF2B5EF4-FFF2-40B4-BE49-F238E27FC236}">
                  <a16:creationId xmlns:a16="http://schemas.microsoft.com/office/drawing/2014/main" id="{C8DC53CD-CE03-3A09-9C75-3922E29D3291}"/>
                </a:ext>
                <a:ext uri="{C183D7F6-B498-43B3-948B-1728B52AA6E4}">
                  <adec:decorative xmlns:adec="http://schemas.microsoft.com/office/drawing/2017/decorative" val="1"/>
                </a:ext>
              </a:extLst>
            </p:cNvPr>
            <p:cNvSpPr>
              <a:spLocks/>
            </p:cNvSpPr>
            <p:nvPr userDrawn="1"/>
          </p:nvSpPr>
          <p:spPr bwMode="auto">
            <a:xfrm>
              <a:off x="23345775" y="12195175"/>
              <a:ext cx="161925" cy="92075"/>
            </a:xfrm>
            <a:custGeom>
              <a:avLst/>
              <a:gdLst>
                <a:gd name="T0" fmla="*/ 134 w 450"/>
                <a:gd name="T1" fmla="*/ 252 h 252"/>
                <a:gd name="T2" fmla="*/ 312 w 450"/>
                <a:gd name="T3" fmla="*/ 252 h 252"/>
                <a:gd name="T4" fmla="*/ 441 w 450"/>
                <a:gd name="T5" fmla="*/ 141 h 252"/>
                <a:gd name="T6" fmla="*/ 316 w 450"/>
                <a:gd name="T7" fmla="*/ 0 h 252"/>
                <a:gd name="T8" fmla="*/ 138 w 450"/>
                <a:gd name="T9" fmla="*/ 0 h 252"/>
                <a:gd name="T10" fmla="*/ 9 w 450"/>
                <a:gd name="T11" fmla="*/ 112 h 252"/>
                <a:gd name="T12" fmla="*/ 134 w 450"/>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450" h="252">
                  <a:moveTo>
                    <a:pt x="134" y="252"/>
                  </a:moveTo>
                  <a:lnTo>
                    <a:pt x="312" y="252"/>
                  </a:lnTo>
                  <a:cubicBezTo>
                    <a:pt x="377" y="252"/>
                    <a:pt x="434" y="205"/>
                    <a:pt x="441" y="141"/>
                  </a:cubicBezTo>
                  <a:cubicBezTo>
                    <a:pt x="450" y="65"/>
                    <a:pt x="390" y="0"/>
                    <a:pt x="316" y="0"/>
                  </a:cubicBezTo>
                  <a:lnTo>
                    <a:pt x="138" y="0"/>
                  </a:lnTo>
                  <a:cubicBezTo>
                    <a:pt x="73" y="0"/>
                    <a:pt x="16" y="47"/>
                    <a:pt x="9" y="112"/>
                  </a:cubicBezTo>
                  <a:cubicBezTo>
                    <a:pt x="0" y="188"/>
                    <a:pt x="60" y="252"/>
                    <a:pt x="134" y="252"/>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6" name="Freeform 9">
              <a:extLst>
                <a:ext uri="{FF2B5EF4-FFF2-40B4-BE49-F238E27FC236}">
                  <a16:creationId xmlns:a16="http://schemas.microsoft.com/office/drawing/2014/main" id="{466146D8-D0AF-E09B-2C38-188AA9D67D80}"/>
                </a:ext>
                <a:ext uri="{C183D7F6-B498-43B3-948B-1728B52AA6E4}">
                  <adec:decorative xmlns:adec="http://schemas.microsoft.com/office/drawing/2017/decorative" val="1"/>
                </a:ext>
              </a:extLst>
            </p:cNvPr>
            <p:cNvSpPr>
              <a:spLocks/>
            </p:cNvSpPr>
            <p:nvPr userDrawn="1"/>
          </p:nvSpPr>
          <p:spPr bwMode="auto">
            <a:xfrm>
              <a:off x="23345775" y="12363450"/>
              <a:ext cx="207963" cy="92075"/>
            </a:xfrm>
            <a:custGeom>
              <a:avLst/>
              <a:gdLst>
                <a:gd name="T0" fmla="*/ 446 w 580"/>
                <a:gd name="T1" fmla="*/ 0 h 253"/>
                <a:gd name="T2" fmla="*/ 138 w 580"/>
                <a:gd name="T3" fmla="*/ 0 h 253"/>
                <a:gd name="T4" fmla="*/ 9 w 580"/>
                <a:gd name="T5" fmla="*/ 112 h 253"/>
                <a:gd name="T6" fmla="*/ 134 w 580"/>
                <a:gd name="T7" fmla="*/ 253 h 253"/>
                <a:gd name="T8" fmla="*/ 443 w 580"/>
                <a:gd name="T9" fmla="*/ 253 h 253"/>
                <a:gd name="T10" fmla="*/ 571 w 580"/>
                <a:gd name="T11" fmla="*/ 141 h 253"/>
                <a:gd name="T12" fmla="*/ 446 w 5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580" h="253">
                  <a:moveTo>
                    <a:pt x="446" y="0"/>
                  </a:moveTo>
                  <a:lnTo>
                    <a:pt x="138" y="0"/>
                  </a:lnTo>
                  <a:cubicBezTo>
                    <a:pt x="73" y="0"/>
                    <a:pt x="16" y="48"/>
                    <a:pt x="9" y="112"/>
                  </a:cubicBezTo>
                  <a:cubicBezTo>
                    <a:pt x="0" y="188"/>
                    <a:pt x="60" y="253"/>
                    <a:pt x="134" y="253"/>
                  </a:cubicBezTo>
                  <a:lnTo>
                    <a:pt x="443" y="253"/>
                  </a:lnTo>
                  <a:cubicBezTo>
                    <a:pt x="507" y="253"/>
                    <a:pt x="564" y="206"/>
                    <a:pt x="571" y="141"/>
                  </a:cubicBezTo>
                  <a:cubicBezTo>
                    <a:pt x="580" y="65"/>
                    <a:pt x="521" y="0"/>
                    <a:pt x="446"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7" name="Freeform 10">
              <a:extLst>
                <a:ext uri="{FF2B5EF4-FFF2-40B4-BE49-F238E27FC236}">
                  <a16:creationId xmlns:a16="http://schemas.microsoft.com/office/drawing/2014/main" id="{129C1EEE-824A-1446-1160-19B3B8870771}"/>
                </a:ext>
                <a:ext uri="{C183D7F6-B498-43B3-948B-1728B52AA6E4}">
                  <adec:decorative xmlns:adec="http://schemas.microsoft.com/office/drawing/2017/decorative" val="1"/>
                </a:ext>
              </a:extLst>
            </p:cNvPr>
            <p:cNvSpPr>
              <a:spLocks/>
            </p:cNvSpPr>
            <p:nvPr userDrawn="1"/>
          </p:nvSpPr>
          <p:spPr bwMode="auto">
            <a:xfrm>
              <a:off x="1147763" y="12315825"/>
              <a:ext cx="265113" cy="92075"/>
            </a:xfrm>
            <a:custGeom>
              <a:avLst/>
              <a:gdLst>
                <a:gd name="T0" fmla="*/ 605 w 739"/>
                <a:gd name="T1" fmla="*/ 0 h 252"/>
                <a:gd name="T2" fmla="*/ 138 w 739"/>
                <a:gd name="T3" fmla="*/ 0 h 252"/>
                <a:gd name="T4" fmla="*/ 9 w 739"/>
                <a:gd name="T5" fmla="*/ 111 h 252"/>
                <a:gd name="T6" fmla="*/ 134 w 739"/>
                <a:gd name="T7" fmla="*/ 252 h 252"/>
                <a:gd name="T8" fmla="*/ 601 w 739"/>
                <a:gd name="T9" fmla="*/ 252 h 252"/>
                <a:gd name="T10" fmla="*/ 730 w 739"/>
                <a:gd name="T11" fmla="*/ 141 h 252"/>
                <a:gd name="T12" fmla="*/ 605 w 739"/>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739" h="252">
                  <a:moveTo>
                    <a:pt x="605" y="0"/>
                  </a:moveTo>
                  <a:lnTo>
                    <a:pt x="138" y="0"/>
                  </a:lnTo>
                  <a:cubicBezTo>
                    <a:pt x="73" y="0"/>
                    <a:pt x="16" y="47"/>
                    <a:pt x="9" y="111"/>
                  </a:cubicBezTo>
                  <a:cubicBezTo>
                    <a:pt x="0" y="187"/>
                    <a:pt x="60" y="252"/>
                    <a:pt x="134" y="252"/>
                  </a:cubicBezTo>
                  <a:lnTo>
                    <a:pt x="601" y="252"/>
                  </a:lnTo>
                  <a:cubicBezTo>
                    <a:pt x="666" y="252"/>
                    <a:pt x="723" y="205"/>
                    <a:pt x="730" y="141"/>
                  </a:cubicBezTo>
                  <a:cubicBezTo>
                    <a:pt x="739" y="65"/>
                    <a:pt x="679" y="0"/>
                    <a:pt x="605" y="0"/>
                  </a:cubicBezTo>
                  <a:close/>
                </a:path>
              </a:pathLst>
            </a:custGeom>
            <a:solidFill>
              <a:srgbClr val="1A56EC"/>
            </a:solidFill>
            <a:ln>
              <a:noFill/>
            </a:ln>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grpSp>
    </p:spTree>
    <p:extLst>
      <p:ext uri="{BB962C8B-B14F-4D97-AF65-F5344CB8AC3E}">
        <p14:creationId xmlns:p14="http://schemas.microsoft.com/office/powerpoint/2010/main" val="4498374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Lst>
  <p:hf hdr="0"/>
  <p:txStyles>
    <p:titleStyle>
      <a:lvl1pPr algn="l" defTabSz="457200" rtl="0" eaLnBrk="1" latinLnBrk="0" hangingPunct="1">
        <a:lnSpc>
          <a:spcPct val="85000"/>
        </a:lnSpc>
        <a:spcBef>
          <a:spcPct val="0"/>
        </a:spcBef>
        <a:buNone/>
        <a:defRPr sz="3950" kern="1200">
          <a:solidFill>
            <a:schemeClr val="tx2"/>
          </a:solidFill>
          <a:latin typeface="+mj-lt"/>
          <a:ea typeface="+mj-ea"/>
          <a:cs typeface="+mj-cs"/>
        </a:defRPr>
      </a:lvl1pPr>
    </p:titleStyle>
    <p:bodyStyle>
      <a:lvl1pPr marL="179388" indent="-179388" algn="l" defTabSz="457200" rtl="0" eaLnBrk="1" latinLnBrk="0" hangingPunct="1">
        <a:lnSpc>
          <a:spcPct val="100000"/>
        </a:lnSpc>
        <a:spcBef>
          <a:spcPts val="1400"/>
        </a:spcBef>
        <a:spcAft>
          <a:spcPts val="0"/>
        </a:spcAft>
        <a:buClr>
          <a:srgbClr val="1A56EC"/>
        </a:buClr>
        <a:buFont typeface="Arial" panose="020B0604020202020204" pitchFamily="34" charset="0"/>
        <a:buChar char="•"/>
        <a:defRPr sz="1800" kern="1200" spc="20" baseline="0">
          <a:solidFill>
            <a:schemeClr val="tx2"/>
          </a:solidFill>
          <a:latin typeface="+mn-lt"/>
          <a:ea typeface="+mn-ea"/>
          <a:cs typeface="+mn-cs"/>
        </a:defRPr>
      </a:lvl1pPr>
      <a:lvl2pPr marL="626269" indent="-177800"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2pPr>
      <a:lvl3pPr marL="808038" indent="-181769"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3pPr>
      <a:lvl4pPr marL="985044" indent="-177007"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4pPr>
      <a:lvl5pPr marL="1167607" indent="-182563"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090F41A2-6535-4CA6-81E4-026A5B56D9D7}"/>
              </a:ext>
            </a:extLst>
          </p:cNvPr>
          <p:cNvSpPr>
            <a:spLocks noGrp="1"/>
          </p:cNvSpPr>
          <p:nvPr>
            <p:ph type="title"/>
          </p:nvPr>
        </p:nvSpPr>
        <p:spPr>
          <a:xfrm>
            <a:off x="432000" y="841575"/>
            <a:ext cx="11328000" cy="432000"/>
          </a:xfrm>
          <a:prstGeom prst="rect">
            <a:avLst/>
          </a:prstGeom>
        </p:spPr>
        <p:txBody>
          <a:bodyPr vert="horz" lIns="0" tIns="0" rIns="0" bIns="0" rtlCol="0" anchor="ctr">
            <a:noAutofit/>
          </a:bodyPr>
          <a:lstStyle/>
          <a:p>
            <a:pPr rtl="0"/>
            <a:r>
              <a:rPr lang="fi-FI" noProof="0"/>
              <a:t>Muokkaa sivun otsikkoa napsauttamalla</a:t>
            </a:r>
          </a:p>
        </p:txBody>
      </p:sp>
      <p:sp>
        <p:nvSpPr>
          <p:cNvPr id="3" name="Tekstin paikkamerkki 2">
            <a:extLst>
              <a:ext uri="{FF2B5EF4-FFF2-40B4-BE49-F238E27FC236}">
                <a16:creationId xmlns:a16="http://schemas.microsoft.com/office/drawing/2014/main" id="{213AB95C-7DD4-4796-80E4-1B7466A2A037}"/>
              </a:ext>
            </a:extLst>
          </p:cNvPr>
          <p:cNvSpPr>
            <a:spLocks noGrp="1"/>
          </p:cNvSpPr>
          <p:nvPr>
            <p:ph type="body" idx="1"/>
          </p:nvPr>
        </p:nvSpPr>
        <p:spPr>
          <a:xfrm>
            <a:off x="432000" y="1454850"/>
            <a:ext cx="11328000" cy="4679250"/>
          </a:xfrm>
          <a:prstGeom prst="rect">
            <a:avLst/>
          </a:prstGeom>
        </p:spPr>
        <p:txBody>
          <a:bodyPr vert="horz" lIns="0" tIns="0" rIns="0" bIns="0" rtlCol="0">
            <a:noAutofit/>
          </a:bodyPr>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Tree>
    <p:extLst>
      <p:ext uri="{BB962C8B-B14F-4D97-AF65-F5344CB8AC3E}">
        <p14:creationId xmlns:p14="http://schemas.microsoft.com/office/powerpoint/2010/main" val="88736617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93" r:id="rId25"/>
  </p:sldLayoutIdLst>
  <p:hf hdr="0" dt="0"/>
  <p:txStyles>
    <p:titleStyle>
      <a:lvl1pPr algn="l" defTabSz="914400" rtl="0" eaLnBrk="1" latinLnBrk="0" hangingPunct="1">
        <a:lnSpc>
          <a:spcPct val="90000"/>
        </a:lnSpc>
        <a:spcBef>
          <a:spcPct val="0"/>
        </a:spcBef>
        <a:buNone/>
        <a:defRPr sz="3200" b="1" kern="1200" spc="12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090F41A2-6535-4CA6-81E4-026A5B56D9D7}"/>
              </a:ext>
            </a:extLst>
          </p:cNvPr>
          <p:cNvSpPr>
            <a:spLocks noGrp="1"/>
          </p:cNvSpPr>
          <p:nvPr>
            <p:ph type="title"/>
          </p:nvPr>
        </p:nvSpPr>
        <p:spPr>
          <a:xfrm>
            <a:off x="432000" y="841575"/>
            <a:ext cx="11328000" cy="432000"/>
          </a:xfrm>
          <a:prstGeom prst="rect">
            <a:avLst/>
          </a:prstGeom>
        </p:spPr>
        <p:txBody>
          <a:bodyPr vert="horz" lIns="0" tIns="0" rIns="0" bIns="0" rtlCol="0" anchor="ctr">
            <a:noAutofit/>
          </a:bodyPr>
          <a:lstStyle/>
          <a:p>
            <a:pPr rtl="0"/>
            <a:r>
              <a:rPr lang="fi-FI" noProof="0"/>
              <a:t>Muokkaa sivun otsikkoa napsauttamalla</a:t>
            </a:r>
          </a:p>
        </p:txBody>
      </p:sp>
      <p:sp>
        <p:nvSpPr>
          <p:cNvPr id="3" name="Tekstin paikkamerkki 2">
            <a:extLst>
              <a:ext uri="{FF2B5EF4-FFF2-40B4-BE49-F238E27FC236}">
                <a16:creationId xmlns:a16="http://schemas.microsoft.com/office/drawing/2014/main" id="{213AB95C-7DD4-4796-80E4-1B7466A2A037}"/>
              </a:ext>
            </a:extLst>
          </p:cNvPr>
          <p:cNvSpPr>
            <a:spLocks noGrp="1"/>
          </p:cNvSpPr>
          <p:nvPr>
            <p:ph type="body" idx="1"/>
          </p:nvPr>
        </p:nvSpPr>
        <p:spPr>
          <a:xfrm>
            <a:off x="432000" y="1454850"/>
            <a:ext cx="11328000" cy="4679250"/>
          </a:xfrm>
          <a:prstGeom prst="rect">
            <a:avLst/>
          </a:prstGeom>
        </p:spPr>
        <p:txBody>
          <a:bodyPr vert="horz" lIns="0" tIns="0" rIns="0" bIns="0" rtlCol="0">
            <a:noAutofit/>
          </a:bodyPr>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Tree>
    <p:extLst>
      <p:ext uri="{BB962C8B-B14F-4D97-AF65-F5344CB8AC3E}">
        <p14:creationId xmlns:p14="http://schemas.microsoft.com/office/powerpoint/2010/main" val="142197138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Lst>
  <p:hf hdr="0" dt="0"/>
  <p:txStyles>
    <p:titleStyle>
      <a:lvl1pPr algn="l" defTabSz="914400" rtl="0" eaLnBrk="1" latinLnBrk="0" hangingPunct="1">
        <a:lnSpc>
          <a:spcPct val="90000"/>
        </a:lnSpc>
        <a:spcBef>
          <a:spcPct val="0"/>
        </a:spcBef>
        <a:buNone/>
        <a:defRPr sz="3200" b="1" kern="1200" spc="12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684DF7-A55B-456B-9999-7399B99978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9A823527-A959-4D0D-9803-A70F3869D1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66A5B63F-0171-4574-94E8-DBF0193E80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820CC5-181D-43B4-8F16-FAE87E05CA9E}" type="datetimeFigureOut">
              <a:rPr lang="fi-FI" smtClean="0"/>
              <a:t>7.9.2023</a:t>
            </a:fld>
            <a:endParaRPr lang="fi-FI"/>
          </a:p>
        </p:txBody>
      </p:sp>
      <p:sp>
        <p:nvSpPr>
          <p:cNvPr id="5" name="Footer Placeholder 4">
            <a:extLst>
              <a:ext uri="{FF2B5EF4-FFF2-40B4-BE49-F238E27FC236}">
                <a16:creationId xmlns:a16="http://schemas.microsoft.com/office/drawing/2014/main" id="{225BA6B9-5F84-4B5B-AA77-017D592F28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8B39BB25-D3C2-4033-A23D-C3C4EB5AB4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558F3-9748-471A-87F3-C190CEDE1F11}" type="slidenum">
              <a:rPr lang="fi-FI" smtClean="0"/>
              <a:t>‹#›</a:t>
            </a:fld>
            <a:endParaRPr lang="fi-FI"/>
          </a:p>
        </p:txBody>
      </p:sp>
    </p:spTree>
    <p:extLst>
      <p:ext uri="{BB962C8B-B14F-4D97-AF65-F5344CB8AC3E}">
        <p14:creationId xmlns:p14="http://schemas.microsoft.com/office/powerpoint/2010/main" val="166837540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DD33E6-A2C2-4088-BB3E-E9577BFCE1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C258444D-DB29-4D9E-A889-70A8CFCF38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3505A318-5828-4EEC-91F3-6A46F9AE01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9A70AD-E2FC-4556-8753-E668B0B60530}" type="datetime1">
              <a:rPr lang="fi-FI" smtClean="0"/>
              <a:t>7.9.2023</a:t>
            </a:fld>
            <a:endParaRPr lang="fi-FI"/>
          </a:p>
        </p:txBody>
      </p:sp>
      <p:sp>
        <p:nvSpPr>
          <p:cNvPr id="5" name="Footer Placeholder 4">
            <a:extLst>
              <a:ext uri="{FF2B5EF4-FFF2-40B4-BE49-F238E27FC236}">
                <a16:creationId xmlns:a16="http://schemas.microsoft.com/office/drawing/2014/main" id="{08A114A2-31B1-4DDC-8DA8-98505215C6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EAF8F9D0-669F-4DC7-A5F7-75F44E478F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67902-42DE-454F-8332-21E41D666FC3}" type="slidenum">
              <a:rPr lang="fi-FI" smtClean="0"/>
              <a:t>‹#›</a:t>
            </a:fld>
            <a:endParaRPr lang="fi-FI"/>
          </a:p>
        </p:txBody>
      </p:sp>
    </p:spTree>
    <p:extLst>
      <p:ext uri="{BB962C8B-B14F-4D97-AF65-F5344CB8AC3E}">
        <p14:creationId xmlns:p14="http://schemas.microsoft.com/office/powerpoint/2010/main" val="17082269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hf sldNum="0" hdr="0" ftr="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E60064"/>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EF182-8D19-3344-8F13-E08848FAA40E}" type="datetime1">
              <a:rPr lang="fi-FI" smtClean="0"/>
              <a:t>7.9.2023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Etelä-Suomen oikeusapu- ja edunvalvontapiiri</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E5273-35F2-5547-8A67-E9445FD75F52}" type="slidenum">
              <a:rPr lang="en-US" smtClean="0"/>
              <a:t>‹#›</a:t>
            </a:fld>
            <a:endParaRPr lang="en-US"/>
          </a:p>
        </p:txBody>
      </p:sp>
    </p:spTree>
    <p:extLst>
      <p:ext uri="{BB962C8B-B14F-4D97-AF65-F5344CB8AC3E}">
        <p14:creationId xmlns:p14="http://schemas.microsoft.com/office/powerpoint/2010/main" val="27821863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1.xml"/></Relationships>
</file>

<file path=ppt/slides/_rels/slide100.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137.svg"/><Relationship Id="rId2" Type="http://schemas.openxmlformats.org/officeDocument/2006/relationships/image" Target="../media/image132.png"/><Relationship Id="rId1" Type="http://schemas.openxmlformats.org/officeDocument/2006/relationships/slideLayout" Target="../slideLayouts/slideLayout75.xml"/><Relationship Id="rId6" Type="http://schemas.openxmlformats.org/officeDocument/2006/relationships/image" Target="../media/image136.png"/><Relationship Id="rId5" Type="http://schemas.openxmlformats.org/officeDocument/2006/relationships/image" Target="../media/image135.svg"/><Relationship Id="rId4" Type="http://schemas.openxmlformats.org/officeDocument/2006/relationships/image" Target="../media/image13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3.xml"/><Relationship Id="rId1" Type="http://schemas.openxmlformats.org/officeDocument/2006/relationships/slideLayout" Target="../slideLayouts/slideLayout51.xml"/><Relationship Id="rId4" Type="http://schemas.openxmlformats.org/officeDocument/2006/relationships/chart" Target="../charts/chart20.xml"/></Relationships>
</file>

<file path=ppt/slides/_rels/slide103.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4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5.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5.svg"/><Relationship Id="rId18" Type="http://schemas.openxmlformats.org/officeDocument/2006/relationships/hyperlink" Target="https://www.stat.fi/tilasto/vamuu" TargetMode="External"/><Relationship Id="rId3" Type="http://schemas.openxmlformats.org/officeDocument/2006/relationships/image" Target="../media/image139.svg"/><Relationship Id="rId21" Type="http://schemas.openxmlformats.org/officeDocument/2006/relationships/hyperlink" Target="https://www.stat.fi/tup/kokeelliset-tilastot/vaeston-paaasiallinen-toiminta-kuukausittain/index.html" TargetMode="External"/><Relationship Id="rId7" Type="http://schemas.openxmlformats.org/officeDocument/2006/relationships/hyperlink" Target="https://www.stat.fi/tup/alue/kuntienavainluvut.html#?year=2021&amp;active1=SSS" TargetMode="External"/><Relationship Id="rId12" Type="http://schemas.openxmlformats.org/officeDocument/2006/relationships/image" Target="../media/image144.png"/><Relationship Id="rId17" Type="http://schemas.openxmlformats.org/officeDocument/2006/relationships/hyperlink" Target="https://www.stat.fi/tilasto/vaerak" TargetMode="External"/><Relationship Id="rId2" Type="http://schemas.openxmlformats.org/officeDocument/2006/relationships/image" Target="../media/image138.png"/><Relationship Id="rId16" Type="http://schemas.openxmlformats.org/officeDocument/2006/relationships/image" Target="../media/image147.svg"/><Relationship Id="rId20" Type="http://schemas.openxmlformats.org/officeDocument/2006/relationships/image" Target="../media/image149.svg"/><Relationship Id="rId1" Type="http://schemas.openxmlformats.org/officeDocument/2006/relationships/slideLayout" Target="../slideLayouts/slideLayout49.xml"/><Relationship Id="rId6" Type="http://schemas.openxmlformats.org/officeDocument/2006/relationships/image" Target="../media/image141.svg"/><Relationship Id="rId11" Type="http://schemas.openxmlformats.org/officeDocument/2006/relationships/hyperlink" Target="https://www.stat.fi/tup/yritysrekisteri/toimipaikkalaskuri.html" TargetMode="External"/><Relationship Id="rId5" Type="http://schemas.openxmlformats.org/officeDocument/2006/relationships/image" Target="../media/image140.png"/><Relationship Id="rId15" Type="http://schemas.openxmlformats.org/officeDocument/2006/relationships/image" Target="../media/image146.png"/><Relationship Id="rId10" Type="http://schemas.openxmlformats.org/officeDocument/2006/relationships/hyperlink" Target="https://www.stat.fi/tilasto/alyr" TargetMode="External"/><Relationship Id="rId19" Type="http://schemas.openxmlformats.org/officeDocument/2006/relationships/image" Target="../media/image148.png"/><Relationship Id="rId4" Type="http://schemas.openxmlformats.org/officeDocument/2006/relationships/hyperlink" Target="https://www.stat.fi/tup/paavo/index.html" TargetMode="External"/><Relationship Id="rId9" Type="http://schemas.openxmlformats.org/officeDocument/2006/relationships/image" Target="../media/image143.svg"/><Relationship Id="rId14" Type="http://schemas.openxmlformats.org/officeDocument/2006/relationships/hyperlink" Target="https://www.stat.fi/tilasto/tyokay" TargetMode="External"/><Relationship Id="rId22" Type="http://schemas.openxmlformats.org/officeDocument/2006/relationships/hyperlink" Target="https://stat.fi/tilasto/tyonv"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7.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hyperlink" Target="https://www.stat.fi/tup/laskurit/rahanarvonmuunnin.html" TargetMode="External"/><Relationship Id="rId7" Type="http://schemas.openxmlformats.org/officeDocument/2006/relationships/hyperlink" Target="https://tutkibudjettia.fi/etusivu" TargetMode="External"/><Relationship Id="rId2" Type="http://schemas.openxmlformats.org/officeDocument/2006/relationships/image" Target="../media/image150.jpeg"/><Relationship Id="rId1" Type="http://schemas.openxmlformats.org/officeDocument/2006/relationships/slideLayout" Target="../slideLayouts/slideLayout66.xml"/><Relationship Id="rId6" Type="http://schemas.openxmlformats.org/officeDocument/2006/relationships/image" Target="../media/image152.jpeg"/><Relationship Id="rId5" Type="http://schemas.openxmlformats.org/officeDocument/2006/relationships/hyperlink" Target="https://www.stat.fi/tup/opi-tilastoista/oppaita-ja-oppimateriaaleja.html" TargetMode="External"/><Relationship Id="rId4" Type="http://schemas.openxmlformats.org/officeDocument/2006/relationships/image" Target="../media/image151.jpeg"/><Relationship Id="rId9" Type="http://schemas.openxmlformats.org/officeDocument/2006/relationships/hyperlink" Target="https://www.tutkihallintoa.fi/" TargetMode="External"/></Relationships>
</file>

<file path=ppt/slides/_rels/slide108.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hyperlink" Target="http://www.gapminder.org/" TargetMode="External"/><Relationship Id="rId7" Type="http://schemas.openxmlformats.org/officeDocument/2006/relationships/hyperlink" Target="https://guides.stat.fi/kansainvalisentilastotiedonopas/talousjarahoitus" TargetMode="External"/><Relationship Id="rId2" Type="http://schemas.openxmlformats.org/officeDocument/2006/relationships/image" Target="../media/image154.png"/><Relationship Id="rId1" Type="http://schemas.openxmlformats.org/officeDocument/2006/relationships/slideLayout" Target="../slideLayouts/slideLayout49.xml"/><Relationship Id="rId6" Type="http://schemas.openxmlformats.org/officeDocument/2006/relationships/image" Target="../media/image156.png"/><Relationship Id="rId5" Type="http://schemas.openxmlformats.org/officeDocument/2006/relationships/hyperlink" Target="http://ourworldindata.org/" TargetMode="External"/><Relationship Id="rId4" Type="http://schemas.openxmlformats.org/officeDocument/2006/relationships/image" Target="../media/image155.jpeg"/><Relationship Id="rId9" Type="http://schemas.openxmlformats.org/officeDocument/2006/relationships/hyperlink" Target="https://pxhopea2.stat.fi/sahkoiset_julkaisut/vuosikirja2022/html/suom0015.htm"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56.xml"/><Relationship Id="rId5" Type="http://schemas.openxmlformats.org/officeDocument/2006/relationships/hyperlink" Target="https://www.stat.fi/tup/tilasto-olympialaiset/index.html" TargetMode="External"/><Relationship Id="rId4" Type="http://schemas.openxmlformats.org/officeDocument/2006/relationships/image" Target="../media/image160.svg"/></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1.xml"/></Relationships>
</file>

<file path=ppt/slides/_rels/slide110.xml.rels><?xml version="1.0" encoding="UTF-8" standalone="yes"?>
<Relationships xmlns="http://schemas.openxmlformats.org/package/2006/relationships"><Relationship Id="rId3" Type="http://schemas.openxmlformats.org/officeDocument/2006/relationships/hyperlink" Target="https://www.linkedin.com/in/mattipaavonen/" TargetMode="External"/><Relationship Id="rId2" Type="http://schemas.openxmlformats.org/officeDocument/2006/relationships/hyperlink" Target="https://twitter.com/mapaavon" TargetMode="External"/><Relationship Id="rId1" Type="http://schemas.openxmlformats.org/officeDocument/2006/relationships/slideLayout" Target="../slideLayouts/slideLayout79.xml"/><Relationship Id="rId5" Type="http://schemas.openxmlformats.org/officeDocument/2006/relationships/hyperlink" Target="https://www.linkedin.com/in/katriina-tiainen/" TargetMode="External"/><Relationship Id="rId4" Type="http://schemas.openxmlformats.org/officeDocument/2006/relationships/hyperlink" Target="https://twitter.com/KatriinaTiainen"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62.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mailto:ennakoivatalousneuvonta.uo@oikeus.fi" TargetMode="External"/><Relationship Id="rId2" Type="http://schemas.openxmlformats.org/officeDocument/2006/relationships/image" Target="../media/image163.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hyperlink" Target="https://www.ulosottolaitos.fi/fi/index/ulosottolaitos/ennakoivatalousneuvonta/uutiskirjesidosryhmille.html" TargetMode="External"/><Relationship Id="rId2" Type="http://schemas.openxmlformats.org/officeDocument/2006/relationships/hyperlink" Target="https://ulosottolaitos.fi/fi/index/ulosottolaitos/ennakoivatalousneuvonta/koulutuksiasidosryhmille.html" TargetMode="External"/><Relationship Id="rId1" Type="http://schemas.openxmlformats.org/officeDocument/2006/relationships/slideLayout" Target="../slideLayouts/slideLayout13.xml"/><Relationship Id="rId5" Type="http://schemas.openxmlformats.org/officeDocument/2006/relationships/image" Target="../media/image164.png"/><Relationship Id="rId4" Type="http://schemas.openxmlformats.org/officeDocument/2006/relationships/hyperlink" Target="https://www.oph.fi/fi/talous-yrittajyys-ja-tyoelamaosaaminen"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s://link.webropolsurveys.com/EP/32D785AA2E035C73" TargetMode="External"/><Relationship Id="rId2" Type="http://schemas.openxmlformats.org/officeDocument/2006/relationships/hyperlink" Target="https://link.webropolsurveys.com/EP/0D5EEA545C68DE0A" TargetMode="External"/><Relationship Id="rId1" Type="http://schemas.openxmlformats.org/officeDocument/2006/relationships/slideLayout" Target="../slideLayouts/slideLayout14.xml"/><Relationship Id="rId4" Type="http://schemas.openxmlformats.org/officeDocument/2006/relationships/hyperlink" Target="mailto:ennakoivatalousneuvonta.uo@oikeus.fi" TargetMode="Externa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3.xml"/></Relationships>
</file>

<file path=ppt/slides/_rels/slide11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7.xml"/><Relationship Id="rId1" Type="http://schemas.openxmlformats.org/officeDocument/2006/relationships/slideLayout" Target="../slideLayouts/slideLayout175.xml"/></Relationships>
</file>

<file path=ppt/slides/_rels/slide11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8.xml"/><Relationship Id="rId1" Type="http://schemas.openxmlformats.org/officeDocument/2006/relationships/slideLayout" Target="../slideLayouts/slideLayout17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120.xml.rels><?xml version="1.0" encoding="UTF-8" standalone="yes"?>
<Relationships xmlns="http://schemas.openxmlformats.org/package/2006/relationships"><Relationship Id="rId3" Type="http://schemas.openxmlformats.org/officeDocument/2006/relationships/hyperlink" Target="https://www.oikeus.fi/talousjavelkaneuvonta/fi/index/pysaytavelkaantuminen/taloudenoma-apu.html" TargetMode="External"/><Relationship Id="rId2" Type="http://schemas.openxmlformats.org/officeDocument/2006/relationships/notesSlide" Target="../notesSlides/notesSlide49.xml"/><Relationship Id="rId1" Type="http://schemas.openxmlformats.org/officeDocument/2006/relationships/slideLayout" Target="../slideLayouts/slideLayout15.xml"/><Relationship Id="rId5" Type="http://schemas.openxmlformats.org/officeDocument/2006/relationships/image" Target="../media/image167.png"/><Relationship Id="rId4" Type="http://schemas.openxmlformats.org/officeDocument/2006/relationships/hyperlink" Target="https://oikeus.fi/talousjavelkaneuvonta/fi/index/apuatalousvaikeuksiin_1/otayhteytta/talousneuvola.html"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0.xml"/><Relationship Id="rId1" Type="http://schemas.openxmlformats.org/officeDocument/2006/relationships/slideLayout" Target="../slideLayouts/slideLayout175.xml"/></Relationships>
</file>

<file path=ppt/slides/_rels/slide122.xml.rels><?xml version="1.0" encoding="UTF-8" standalone="yes"?>
<Relationships xmlns="http://schemas.openxmlformats.org/package/2006/relationships"><Relationship Id="rId3" Type="http://schemas.openxmlformats.org/officeDocument/2006/relationships/hyperlink" Target="mailto:ennakoivatalousneuvonta.uo@oikeus.fi"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9.jpeg"/></Relationships>
</file>

<file path=ppt/slides/_rels/slide1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80.xml"/></Relationships>
</file>

<file path=ppt/slides/_rels/slide12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81.xml"/><Relationship Id="rId5" Type="http://schemas.openxmlformats.org/officeDocument/2006/relationships/image" Target="../media/image174.png"/><Relationship Id="rId4" Type="http://schemas.openxmlformats.org/officeDocument/2006/relationships/image" Target="../media/image173.png"/></Relationships>
</file>

<file path=ppt/slides/_rels/slide126.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82.xml"/></Relationships>
</file>

<file path=ppt/slides/_rels/slide12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83.xml"/></Relationships>
</file>

<file path=ppt/slides/_rels/slide12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84.xml"/></Relationships>
</file>

<file path=ppt/slides/_rels/slide12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13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84.xml"/></Relationships>
</file>

<file path=ppt/slides/_rels/slide13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hyperlink" Target="http://www.isannointiliitto.fi/asumisenopetus" TargetMode="External"/><Relationship Id="rId1" Type="http://schemas.openxmlformats.org/officeDocument/2006/relationships/slideLayout" Target="../slideLayouts/slideLayout84.xml"/></Relationships>
</file>

<file path=ppt/slides/_rels/slide132.xml.rels><?xml version="1.0" encoding="UTF-8" standalone="yes"?>
<Relationships xmlns="http://schemas.openxmlformats.org/package/2006/relationships"><Relationship Id="rId2" Type="http://schemas.openxmlformats.org/officeDocument/2006/relationships/image" Target="../media/image181.emf"/><Relationship Id="rId1" Type="http://schemas.openxmlformats.org/officeDocument/2006/relationships/slideLayout" Target="../slideLayouts/slideLayout85.xml"/></Relationships>
</file>

<file path=ppt/slides/_rels/slide13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86.xml"/></Relationships>
</file>

<file path=ppt/slides/_rels/slide13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83.jpeg"/><Relationship Id="rId1" Type="http://schemas.openxmlformats.org/officeDocument/2006/relationships/slideLayout" Target="../slideLayouts/slideLayout87.xml"/></Relationships>
</file>

<file path=ppt/slides/_rels/slide1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4.png"/><Relationship Id="rId1" Type="http://schemas.openxmlformats.org/officeDocument/2006/relationships/slideLayout" Target="../slideLayouts/slideLayout88.xml"/></Relationships>
</file>

<file path=ppt/slides/_rels/slide13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52.xml"/><Relationship Id="rId1" Type="http://schemas.openxmlformats.org/officeDocument/2006/relationships/slideLayout" Target="../slideLayouts/slideLayout108.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3.xml"/></Relationships>
</file>

<file path=ppt/slides/_rels/slide13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4.xml"/><Relationship Id="rId1" Type="http://schemas.openxmlformats.org/officeDocument/2006/relationships/slideLayout" Target="../slideLayouts/slideLayout9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0.xml"/></Relationships>
</file>

<file path=ppt/slides/_rels/slide14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93.xml"/><Relationship Id="rId4" Type="http://schemas.openxmlformats.org/officeDocument/2006/relationships/image" Target="../media/image189.jpeg"/></Relationships>
</file>

<file path=ppt/slides/_rels/slide14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56.xml"/><Relationship Id="rId1" Type="http://schemas.openxmlformats.org/officeDocument/2006/relationships/slideLayout" Target="../slideLayouts/slideLayout10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4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57.xml"/><Relationship Id="rId1" Type="http://schemas.openxmlformats.org/officeDocument/2006/relationships/slideLayout" Target="../slideLayouts/slideLayout138.xml"/><Relationship Id="rId4" Type="http://schemas.openxmlformats.org/officeDocument/2006/relationships/image" Target="../media/image192.png"/></Relationships>
</file>

<file path=ppt/slides/_rels/slide14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58.xml"/><Relationship Id="rId1" Type="http://schemas.openxmlformats.org/officeDocument/2006/relationships/slideLayout" Target="../slideLayouts/slideLayout96.xml"/></Relationships>
</file>

<file path=ppt/slides/_rels/slide147.xml.rels><?xml version="1.0" encoding="UTF-8" standalone="yes"?>
<Relationships xmlns="http://schemas.openxmlformats.org/package/2006/relationships"><Relationship Id="rId8" Type="http://schemas.openxmlformats.org/officeDocument/2006/relationships/image" Target="../media/image199.sv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notesSlide" Target="../notesSlides/notesSlide59.xml"/><Relationship Id="rId1" Type="http://schemas.openxmlformats.org/officeDocument/2006/relationships/slideLayout" Target="../slideLayouts/slideLayout92.xml"/><Relationship Id="rId6" Type="http://schemas.openxmlformats.org/officeDocument/2006/relationships/image" Target="../media/image197.svg"/><Relationship Id="rId5" Type="http://schemas.openxmlformats.org/officeDocument/2006/relationships/image" Target="../media/image196.png"/><Relationship Id="rId4" Type="http://schemas.openxmlformats.org/officeDocument/2006/relationships/image" Target="../media/image195.png"/></Relationships>
</file>

<file path=ppt/slides/_rels/slide148.xml.rels><?xml version="1.0" encoding="UTF-8" standalone="yes"?>
<Relationships xmlns="http://schemas.openxmlformats.org/package/2006/relationships"><Relationship Id="rId3" Type="http://schemas.openxmlformats.org/officeDocument/2006/relationships/image" Target="../media/image200.jpeg"/><Relationship Id="rId7" Type="http://schemas.openxmlformats.org/officeDocument/2006/relationships/image" Target="../media/image204.tiff"/><Relationship Id="rId2" Type="http://schemas.openxmlformats.org/officeDocument/2006/relationships/notesSlide" Target="../notesSlides/notesSlide60.xml"/><Relationship Id="rId1" Type="http://schemas.openxmlformats.org/officeDocument/2006/relationships/slideLayout" Target="../slideLayouts/slideLayout138.xml"/><Relationship Id="rId6" Type="http://schemas.openxmlformats.org/officeDocument/2006/relationships/image" Target="../media/image203.png"/><Relationship Id="rId5" Type="http://schemas.openxmlformats.org/officeDocument/2006/relationships/image" Target="../media/image202.tiff"/><Relationship Id="rId4" Type="http://schemas.openxmlformats.org/officeDocument/2006/relationships/image" Target="../media/image201.png"/></Relationships>
</file>

<file path=ppt/slides/_rels/slide14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61.xml"/><Relationship Id="rId1" Type="http://schemas.openxmlformats.org/officeDocument/2006/relationships/slideLayout" Target="../slideLayouts/slideLayout122.xml"/></Relationships>
</file>

<file path=ppt/slides/_rels/slide1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5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62.xml"/><Relationship Id="rId1" Type="http://schemas.openxmlformats.org/officeDocument/2006/relationships/slideLayout" Target="../slideLayouts/slideLayout91.xml"/></Relationships>
</file>

<file path=ppt/slides/_rels/slide152.xml.rels><?xml version="1.0" encoding="UTF-8" standalone="yes"?>
<Relationships xmlns="http://schemas.openxmlformats.org/package/2006/relationships"><Relationship Id="rId8" Type="http://schemas.openxmlformats.org/officeDocument/2006/relationships/image" Target="../media/image199.svg"/><Relationship Id="rId3" Type="http://schemas.openxmlformats.org/officeDocument/2006/relationships/image" Target="../media/image208.svg"/><Relationship Id="rId7" Type="http://schemas.openxmlformats.org/officeDocument/2006/relationships/image" Target="../media/image198.png"/><Relationship Id="rId2" Type="http://schemas.openxmlformats.org/officeDocument/2006/relationships/image" Target="../media/image207.png"/><Relationship Id="rId1" Type="http://schemas.openxmlformats.org/officeDocument/2006/relationships/slideLayout" Target="../slideLayouts/slideLayout92.xml"/><Relationship Id="rId6" Type="http://schemas.openxmlformats.org/officeDocument/2006/relationships/image" Target="../media/image211.jpeg"/><Relationship Id="rId5" Type="http://schemas.openxmlformats.org/officeDocument/2006/relationships/image" Target="../media/image210.svg"/><Relationship Id="rId4" Type="http://schemas.openxmlformats.org/officeDocument/2006/relationships/image" Target="../media/image209.png"/><Relationship Id="rId9" Type="http://schemas.openxmlformats.org/officeDocument/2006/relationships/image" Target="../media/image212.png"/></Relationships>
</file>

<file path=ppt/slides/_rels/slide153.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1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6.xml"/></Relationships>
</file>

<file path=ppt/slides/_rels/slide155.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1.xml"/></Relationships>
</file>

<file path=ppt/slides/_rels/slide15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64.xml"/><Relationship Id="rId1" Type="http://schemas.openxmlformats.org/officeDocument/2006/relationships/slideLayout" Target="../slideLayouts/slideLayout110.xml"/></Relationships>
</file>

<file path=ppt/slides/_rels/slide1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44.xml"/><Relationship Id="rId4" Type="http://schemas.openxmlformats.org/officeDocument/2006/relationships/image" Target="../media/image52.emf"/></Relationships>
</file>

<file path=ppt/slides/_rels/slide1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44.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141.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141.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4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1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147.xml"/><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147.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14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47.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14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147.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147.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147.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141.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1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1.xml"/></Relationships>
</file>

<file path=ppt/slides/_rels/slide4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46.xml"/></Relationships>
</file>

<file path=ppt/slides/_rels/slide4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46.xml"/></Relationships>
</file>

<file path=ppt/slides/_rels/slide4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6.xml"/></Relationships>
</file>

<file path=ppt/slides/_rels/slide4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6.xml"/></Relationships>
</file>

<file path=ppt/slides/_rels/slide4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46.xml"/></Relationships>
</file>

<file path=ppt/slides/_rels/slide4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46.xml"/></Relationships>
</file>

<file path=ppt/slides/_rels/slide4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46.xml"/></Relationships>
</file>

<file path=ppt/slides/_rels/slide4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46.xml"/></Relationships>
</file>

<file path=ppt/slides/_rels/slide4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46.xml"/></Relationships>
</file>

<file path=ppt/slides/_rels/slide5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46.xml"/></Relationships>
</file>

<file path=ppt/slides/_rels/slide5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6.xml"/></Relationships>
</file>

<file path=ppt/slides/_rels/slide5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46.xml"/></Relationships>
</file>

<file path=ppt/slides/_rels/slide5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46.xml"/></Relationships>
</file>

<file path=ppt/slides/_rels/slide5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46.xml"/></Relationships>
</file>

<file path=ppt/slides/_rels/slide5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46.xml"/></Relationships>
</file>

<file path=ppt/slides/_rels/slide5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46.xml"/></Relationships>
</file>

<file path=ppt/slides/_rels/slide5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46.xml"/></Relationships>
</file>

<file path=ppt/slides/_rels/slide5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notesSlide" Target="../notesSlides/notesSlide24.xml"/><Relationship Id="rId1" Type="http://schemas.openxmlformats.org/officeDocument/2006/relationships/slideLayout" Target="../slideLayouts/slideLayout153.xml"/></Relationships>
</file>

<file path=ppt/slides/_rels/slide6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5.xml"/><Relationship Id="rId1" Type="http://schemas.openxmlformats.org/officeDocument/2006/relationships/slideLayout" Target="../slideLayouts/slideLayout154.xml"/></Relationships>
</file>

<file path=ppt/slides/_rels/slide6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6.xml"/><Relationship Id="rId1" Type="http://schemas.openxmlformats.org/officeDocument/2006/relationships/slideLayout" Target="../slideLayouts/slideLayout155.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5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57.xml"/></Relationships>
</file>

<file path=ppt/slides/_rels/slide6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15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58.xml"/></Relationships>
</file>

<file path=ppt/slides/_rels/slide72.xml.rels><?xml version="1.0" encoding="UTF-8" standalone="yes"?>
<Relationships xmlns="http://schemas.openxmlformats.org/package/2006/relationships"><Relationship Id="rId2" Type="http://schemas.openxmlformats.org/officeDocument/2006/relationships/hyperlink" Target="https://finsif.fi/" TargetMode="External"/><Relationship Id="rId1" Type="http://schemas.openxmlformats.org/officeDocument/2006/relationships/slideLayout" Target="../slideLayouts/slideLayout156.xml"/></Relationships>
</file>

<file path=ppt/slides/_rels/slide7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57.xml"/></Relationships>
</file>

<file path=ppt/slides/_rels/slide7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7.xml"/></Relationships>
</file>

<file path=ppt/slides/_rels/slide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56.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7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47.xml"/></Relationships>
</file>

<file path=ppt/slides/_rels/slide7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56.xml"/></Relationships>
</file>

<file path=ppt/slides/_rels/slide7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5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6.xml"/></Relationships>
</file>

<file path=ppt/slides/_rels/slide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5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8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5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8" Type="http://schemas.openxmlformats.org/officeDocument/2006/relationships/image" Target="../media/image128.svg"/><Relationship Id="rId13" Type="http://schemas.openxmlformats.org/officeDocument/2006/relationships/image" Target="../media/image131.jpeg"/><Relationship Id="rId3" Type="http://schemas.openxmlformats.org/officeDocument/2006/relationships/image" Target="../media/image125.png"/><Relationship Id="rId7" Type="http://schemas.openxmlformats.org/officeDocument/2006/relationships/image" Target="../media/image127.png"/><Relationship Id="rId12" Type="http://schemas.openxmlformats.org/officeDocument/2006/relationships/hyperlink" Target="https://www.linkedin.com/in/katriina-tiainen/" TargetMode="External"/><Relationship Id="rId2" Type="http://schemas.openxmlformats.org/officeDocument/2006/relationships/image" Target="../media/image124.jpeg"/><Relationship Id="rId1" Type="http://schemas.openxmlformats.org/officeDocument/2006/relationships/slideLayout" Target="../slideLayouts/slideLayout76.xml"/><Relationship Id="rId6" Type="http://schemas.openxmlformats.org/officeDocument/2006/relationships/image" Target="../media/image126.png"/><Relationship Id="rId11" Type="http://schemas.openxmlformats.org/officeDocument/2006/relationships/hyperlink" Target="https://twitter.com/KatriinaTiainen" TargetMode="External"/><Relationship Id="rId5" Type="http://schemas.openxmlformats.org/officeDocument/2006/relationships/hyperlink" Target="https://www.linkedin.com/in/mattipaavonen/" TargetMode="External"/><Relationship Id="rId10" Type="http://schemas.openxmlformats.org/officeDocument/2006/relationships/image" Target="../media/image130.svg"/><Relationship Id="rId4" Type="http://schemas.openxmlformats.org/officeDocument/2006/relationships/hyperlink" Target="https://twitter.com/mapaavon" TargetMode="External"/><Relationship Id="rId9" Type="http://schemas.openxmlformats.org/officeDocument/2006/relationships/image" Target="../media/image12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5.xml"/></Relationships>
</file>

<file path=ppt/slides/_rels/slide8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51.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4.xml"/><Relationship Id="rId1" Type="http://schemas.openxmlformats.org/officeDocument/2006/relationships/slideLayout" Target="../slideLayouts/slideLayout75.xml"/><Relationship Id="rId5" Type="http://schemas.openxmlformats.org/officeDocument/2006/relationships/chart" Target="../charts/chart5.xml"/><Relationship Id="rId4" Type="http://schemas.openxmlformats.org/officeDocument/2006/relationships/chart" Target="../charts/chart4.xml"/></Relationships>
</file>

<file path=ppt/slides/_rels/slide9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51.xml"/><Relationship Id="rId4" Type="http://schemas.openxmlformats.org/officeDocument/2006/relationships/chart" Target="../charts/char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7.xml"/><Relationship Id="rId1" Type="http://schemas.openxmlformats.org/officeDocument/2006/relationships/slideLayout" Target="../slideLayouts/slideLayout51.xml"/><Relationship Id="rId4" Type="http://schemas.openxmlformats.org/officeDocument/2006/relationships/chart" Target="../charts/char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8.xml"/><Relationship Id="rId1" Type="http://schemas.openxmlformats.org/officeDocument/2006/relationships/slideLayout" Target="../slideLayouts/slideLayout52.xml"/><Relationship Id="rId4" Type="http://schemas.openxmlformats.org/officeDocument/2006/relationships/chart" Target="../charts/chart11.xml"/></Relationships>
</file>

<file path=ppt/slides/_rels/slide9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9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0.xml"/><Relationship Id="rId1" Type="http://schemas.openxmlformats.org/officeDocument/2006/relationships/slideLayout" Target="../slideLayouts/slideLayout75.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9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1.xml"/><Relationship Id="rId1" Type="http://schemas.openxmlformats.org/officeDocument/2006/relationships/slideLayout" Target="../slideLayouts/slideLayout75.xml"/><Relationship Id="rId4" Type="http://schemas.openxmlformats.org/officeDocument/2006/relationships/chart" Target="../charts/chart1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F7EC0F-1680-7171-85C5-C17F6B01A736}"/>
              </a:ext>
            </a:extLst>
          </p:cNvPr>
          <p:cNvSpPr>
            <a:spLocks noGrp="1"/>
          </p:cNvSpPr>
          <p:nvPr>
            <p:ph type="ctrTitle"/>
          </p:nvPr>
        </p:nvSpPr>
        <p:spPr/>
        <p:txBody>
          <a:bodyPr/>
          <a:lstStyle/>
          <a:p>
            <a:endParaRPr lang="fi-FI"/>
          </a:p>
        </p:txBody>
      </p:sp>
      <p:sp>
        <p:nvSpPr>
          <p:cNvPr id="3" name="Alaotsikko 2">
            <a:extLst>
              <a:ext uri="{FF2B5EF4-FFF2-40B4-BE49-F238E27FC236}">
                <a16:creationId xmlns:a16="http://schemas.microsoft.com/office/drawing/2014/main" id="{212873FB-2A6F-DA37-34A3-5A6A9E112826}"/>
              </a:ext>
            </a:extLst>
          </p:cNvPr>
          <p:cNvSpPr>
            <a:spLocks noGrp="1"/>
          </p:cNvSpPr>
          <p:nvPr>
            <p:ph type="subTitle" idx="1"/>
          </p:nvPr>
        </p:nvSpPr>
        <p:spPr/>
        <p:txBody>
          <a:bodyPr/>
          <a:lstStyle/>
          <a:p>
            <a:endParaRPr lang="fi-FI"/>
          </a:p>
        </p:txBody>
      </p:sp>
      <p:pic>
        <p:nvPicPr>
          <p:cNvPr id="4" name="Kuva 3" descr="Kuva, joka sisältää kohteen teksti, kuvakaappaus, Fontti, logo&#10;&#10;Kuvaus luotu automaattisesti">
            <a:extLst>
              <a:ext uri="{FF2B5EF4-FFF2-40B4-BE49-F238E27FC236}">
                <a16:creationId xmlns:a16="http://schemas.microsoft.com/office/drawing/2014/main" id="{1EAB3865-3C80-6454-D5EB-2358C9C239C5}"/>
              </a:ext>
            </a:extLst>
          </p:cNvPr>
          <p:cNvPicPr>
            <a:picLocks noChangeAspect="1"/>
          </p:cNvPicPr>
          <p:nvPr/>
        </p:nvPicPr>
        <p:blipFill>
          <a:blip r:embed="rId2"/>
          <a:stretch>
            <a:fillRect/>
          </a:stretch>
        </p:blipFill>
        <p:spPr>
          <a:xfrm>
            <a:off x="4916" y="2766"/>
            <a:ext cx="12169877" cy="6852468"/>
          </a:xfrm>
          <a:prstGeom prst="rect">
            <a:avLst/>
          </a:prstGeom>
        </p:spPr>
      </p:pic>
      <p:sp>
        <p:nvSpPr>
          <p:cNvPr id="7" name="Suorakulmio 6">
            <a:extLst>
              <a:ext uri="{FF2B5EF4-FFF2-40B4-BE49-F238E27FC236}">
                <a16:creationId xmlns:a16="http://schemas.microsoft.com/office/drawing/2014/main" id="{B70E8DCD-F476-2F05-0480-24463E9BC029}"/>
              </a:ext>
            </a:extLst>
          </p:cNvPr>
          <p:cNvSpPr/>
          <p:nvPr/>
        </p:nvSpPr>
        <p:spPr>
          <a:xfrm>
            <a:off x="3697941" y="6135220"/>
            <a:ext cx="974911" cy="6611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pic>
        <p:nvPicPr>
          <p:cNvPr id="6" name="Kuva 5">
            <a:extLst>
              <a:ext uri="{FF2B5EF4-FFF2-40B4-BE49-F238E27FC236}">
                <a16:creationId xmlns:a16="http://schemas.microsoft.com/office/drawing/2014/main" id="{F8791AA6-9B14-DA1C-E830-23E6D3AC1AB7}"/>
              </a:ext>
            </a:extLst>
          </p:cNvPr>
          <p:cNvPicPr>
            <a:picLocks noChangeAspect="1"/>
          </p:cNvPicPr>
          <p:nvPr/>
        </p:nvPicPr>
        <p:blipFill>
          <a:blip r:embed="rId3"/>
          <a:stretch>
            <a:fillRect/>
          </a:stretch>
        </p:blipFill>
        <p:spPr>
          <a:xfrm>
            <a:off x="3424516" y="6064062"/>
            <a:ext cx="1521759" cy="803464"/>
          </a:xfrm>
          <a:prstGeom prst="rect">
            <a:avLst/>
          </a:prstGeom>
        </p:spPr>
      </p:pic>
    </p:spTree>
    <p:extLst>
      <p:ext uri="{BB962C8B-B14F-4D97-AF65-F5344CB8AC3E}">
        <p14:creationId xmlns:p14="http://schemas.microsoft.com/office/powerpoint/2010/main" val="191931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73082-CE0B-612D-EA97-13630E4C19FE}"/>
              </a:ext>
            </a:extLst>
          </p:cNvPr>
          <p:cNvSpPr>
            <a:spLocks noGrp="1"/>
          </p:cNvSpPr>
          <p:nvPr>
            <p:ph type="title"/>
          </p:nvPr>
        </p:nvSpPr>
        <p:spPr>
          <a:xfrm>
            <a:off x="9464723" y="590313"/>
            <a:ext cx="2586250" cy="5155394"/>
          </a:xfrm>
        </p:spPr>
        <p:txBody>
          <a:bodyPr>
            <a:normAutofit fontScale="90000"/>
          </a:bodyPr>
          <a:lstStyle/>
          <a:p>
            <a:r>
              <a:rPr lang="fi-FI"/>
              <a:t>Esimerkki: miten euroalueen kehitystä seurataan ja miten ennusteet päivittyvät (lähde: Consensus </a:t>
            </a:r>
            <a:r>
              <a:rPr lang="fi-FI" err="1"/>
              <a:t>Economics</a:t>
            </a:r>
            <a:r>
              <a:rPr lang="fi-FI"/>
              <a:t> 28.8.2023)</a:t>
            </a:r>
          </a:p>
        </p:txBody>
      </p:sp>
      <p:pic>
        <p:nvPicPr>
          <p:cNvPr id="7" name="Content Placeholder 6">
            <a:extLst>
              <a:ext uri="{FF2B5EF4-FFF2-40B4-BE49-F238E27FC236}">
                <a16:creationId xmlns:a16="http://schemas.microsoft.com/office/drawing/2014/main" id="{17A23355-B73B-C8D2-22FE-804871DC359D}"/>
              </a:ext>
            </a:extLst>
          </p:cNvPr>
          <p:cNvPicPr>
            <a:picLocks noGrp="1" noChangeAspect="1"/>
          </p:cNvPicPr>
          <p:nvPr>
            <p:ph idx="1"/>
          </p:nvPr>
        </p:nvPicPr>
        <p:blipFill>
          <a:blip r:embed="rId2"/>
          <a:stretch>
            <a:fillRect/>
          </a:stretch>
        </p:blipFill>
        <p:spPr>
          <a:xfrm>
            <a:off x="141027" y="183600"/>
            <a:ext cx="9184446" cy="6589841"/>
          </a:xfrm>
        </p:spPr>
      </p:pic>
      <p:sp>
        <p:nvSpPr>
          <p:cNvPr id="4" name="Date Placeholder 3">
            <a:extLst>
              <a:ext uri="{FF2B5EF4-FFF2-40B4-BE49-F238E27FC236}">
                <a16:creationId xmlns:a16="http://schemas.microsoft.com/office/drawing/2014/main" id="{D5B54C2C-2D22-6541-176D-FB983B91E207}"/>
              </a:ext>
            </a:extLst>
          </p:cNvPr>
          <p:cNvSpPr>
            <a:spLocks noGrp="1"/>
          </p:cNvSpPr>
          <p:nvPr>
            <p:ph type="dt" sz="half" idx="10"/>
          </p:nvPr>
        </p:nvSpPr>
        <p:spPr bwMode="auto">
          <a:xfrm>
            <a:off x="180000" y="6433200"/>
            <a:ext cx="666544" cy="241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marL="0" algn="r" defTabSz="457200" rtl="0" eaLnBrk="1" latinLnBrk="0" hangingPunct="1">
              <a:defRPr sz="9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i-FI"/>
              <a:t>15.5.2023</a:t>
            </a:r>
          </a:p>
        </p:txBody>
      </p:sp>
      <p:sp>
        <p:nvSpPr>
          <p:cNvPr id="5" name="Slide Number Placeholder 4">
            <a:extLst>
              <a:ext uri="{FF2B5EF4-FFF2-40B4-BE49-F238E27FC236}">
                <a16:creationId xmlns:a16="http://schemas.microsoft.com/office/drawing/2014/main" id="{8800BF9E-8F64-7493-A97A-FE17DB3E87D4}"/>
              </a:ext>
            </a:extLst>
          </p:cNvPr>
          <p:cNvSpPr>
            <a:spLocks noGrp="1"/>
          </p:cNvSpPr>
          <p:nvPr>
            <p:ph type="sldNum" sz="quarter" idx="12"/>
          </p:nvPr>
        </p:nvSpPr>
        <p:spPr>
          <a:xfrm>
            <a:off x="5745600" y="6433200"/>
            <a:ext cx="698400" cy="241200"/>
          </a:xfrm>
          <a:prstGeom prst="rect">
            <a:avLst/>
          </a:prstGeom>
        </p:spPr>
        <p:txBody>
          <a:bodyPr vert="horz" lIns="0" tIns="0" rIns="0" bIns="0" rtlCol="0" anchor="ctr" anchorCtr="0"/>
          <a:lstStyle>
            <a:defPPr>
              <a:defRPr lang="en-US"/>
            </a:defPPr>
            <a:lvl1pPr marL="0" algn="ctr" defTabSz="457200" rtl="0" eaLnBrk="1" latinLnBrk="0" hangingPunct="1">
              <a:defRPr sz="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1A5582-A9DA-4417-AD47-C383050DF7ED}" type="slidenum">
              <a:rPr lang="fi-FI" smtClean="0"/>
              <a:pPr/>
              <a:t>10</a:t>
            </a:fld>
            <a:endParaRPr lang="fi-FI"/>
          </a:p>
        </p:txBody>
      </p:sp>
    </p:spTree>
    <p:extLst>
      <p:ext uri="{BB962C8B-B14F-4D97-AF65-F5344CB8AC3E}">
        <p14:creationId xmlns:p14="http://schemas.microsoft.com/office/powerpoint/2010/main" val="15266202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BE530A-DDB1-4C05-1E28-84EB60EF288C}"/>
              </a:ext>
            </a:extLst>
          </p:cNvPr>
          <p:cNvSpPr>
            <a:spLocks noGrp="1"/>
          </p:cNvSpPr>
          <p:nvPr>
            <p:ph type="title"/>
          </p:nvPr>
        </p:nvSpPr>
        <p:spPr/>
        <p:txBody>
          <a:bodyPr/>
          <a:lstStyle/>
          <a:p>
            <a:endParaRPr lang="fi-FI"/>
          </a:p>
        </p:txBody>
      </p:sp>
      <p:sp>
        <p:nvSpPr>
          <p:cNvPr id="3" name="Päivämäärän paikkamerkki 2">
            <a:extLst>
              <a:ext uri="{FF2B5EF4-FFF2-40B4-BE49-F238E27FC236}">
                <a16:creationId xmlns:a16="http://schemas.microsoft.com/office/drawing/2014/main" id="{B4CD97F3-D406-F692-C348-BDB45138F013}"/>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4" name="Alatunnisteen paikkamerkki 3">
            <a:extLst>
              <a:ext uri="{FF2B5EF4-FFF2-40B4-BE49-F238E27FC236}">
                <a16:creationId xmlns:a16="http://schemas.microsoft.com/office/drawing/2014/main" id="{3252B913-2627-FD30-FF34-51C34214399E}"/>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
        <p:nvSpPr>
          <p:cNvPr id="5" name="Dian numeron paikkamerkki 4">
            <a:extLst>
              <a:ext uri="{FF2B5EF4-FFF2-40B4-BE49-F238E27FC236}">
                <a16:creationId xmlns:a16="http://schemas.microsoft.com/office/drawing/2014/main" id="{EE7F31D9-E021-1943-C3C1-42F5A960BAC4}"/>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100</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cxnSp>
        <p:nvCxnSpPr>
          <p:cNvPr id="6" name="Suora nuoliyhdysviiva 5">
            <a:extLst>
              <a:ext uri="{FF2B5EF4-FFF2-40B4-BE49-F238E27FC236}">
                <a16:creationId xmlns:a16="http://schemas.microsoft.com/office/drawing/2014/main" id="{76ABCE4A-08E1-19F1-0C3D-AE62EDFB8A1B}"/>
              </a:ext>
            </a:extLst>
          </p:cNvPr>
          <p:cNvCxnSpPr>
            <a:cxnSpLocks/>
            <a:stCxn id="20" idx="3"/>
            <a:endCxn id="11" idx="2"/>
          </p:cNvCxnSpPr>
          <p:nvPr/>
        </p:nvCxnSpPr>
        <p:spPr>
          <a:xfrm flipV="1">
            <a:off x="4259804" y="3424928"/>
            <a:ext cx="2200436" cy="370353"/>
          </a:xfrm>
          <a:prstGeom prst="straightConnector1">
            <a:avLst/>
          </a:prstGeom>
          <a:ln w="25400" cap="rnd">
            <a:solidFill>
              <a:schemeClr val="accent6"/>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7" name="Suora nuoliyhdysviiva 6">
            <a:extLst>
              <a:ext uri="{FF2B5EF4-FFF2-40B4-BE49-F238E27FC236}">
                <a16:creationId xmlns:a16="http://schemas.microsoft.com/office/drawing/2014/main" id="{720713A6-A26F-624A-4BEA-EAC2AF6DADEF}"/>
              </a:ext>
            </a:extLst>
          </p:cNvPr>
          <p:cNvCxnSpPr>
            <a:cxnSpLocks/>
            <a:stCxn id="17" idx="2"/>
            <a:endCxn id="11" idx="2"/>
          </p:cNvCxnSpPr>
          <p:nvPr/>
        </p:nvCxnSpPr>
        <p:spPr>
          <a:xfrm>
            <a:off x="6098991" y="2066493"/>
            <a:ext cx="361249" cy="1358435"/>
          </a:xfrm>
          <a:prstGeom prst="straightConnector1">
            <a:avLst/>
          </a:prstGeom>
          <a:ln w="25400" cap="rnd">
            <a:solidFill>
              <a:schemeClr val="accent6">
                <a:lumMod val="60000"/>
                <a:lumOff val="40000"/>
              </a:schemeClr>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8" name="Suora nuoliyhdysviiva 7">
            <a:extLst>
              <a:ext uri="{FF2B5EF4-FFF2-40B4-BE49-F238E27FC236}">
                <a16:creationId xmlns:a16="http://schemas.microsoft.com/office/drawing/2014/main" id="{D21E58ED-4124-68F4-4B93-3854CB1685A0}"/>
              </a:ext>
            </a:extLst>
          </p:cNvPr>
          <p:cNvCxnSpPr>
            <a:cxnSpLocks/>
            <a:stCxn id="20" idx="3"/>
            <a:endCxn id="19" idx="1"/>
          </p:cNvCxnSpPr>
          <p:nvPr/>
        </p:nvCxnSpPr>
        <p:spPr>
          <a:xfrm>
            <a:off x="4259804" y="3795281"/>
            <a:ext cx="3641576" cy="0"/>
          </a:xfrm>
          <a:prstGeom prst="straightConnector1">
            <a:avLst/>
          </a:prstGeom>
          <a:ln w="25400" cap="rnd">
            <a:no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9" name="Suora nuoliyhdysviiva 8">
            <a:extLst>
              <a:ext uri="{FF2B5EF4-FFF2-40B4-BE49-F238E27FC236}">
                <a16:creationId xmlns:a16="http://schemas.microsoft.com/office/drawing/2014/main" id="{DC2FFAC7-F573-B231-0277-0AE613109748}"/>
              </a:ext>
            </a:extLst>
          </p:cNvPr>
          <p:cNvCxnSpPr>
            <a:cxnSpLocks/>
            <a:stCxn id="19" idx="1"/>
            <a:endCxn id="11" idx="2"/>
          </p:cNvCxnSpPr>
          <p:nvPr/>
        </p:nvCxnSpPr>
        <p:spPr>
          <a:xfrm flipH="1" flipV="1">
            <a:off x="6460240" y="3424928"/>
            <a:ext cx="1441140" cy="370353"/>
          </a:xfrm>
          <a:prstGeom prst="straightConnector1">
            <a:avLst/>
          </a:prstGeom>
          <a:ln w="25400" cap="rnd">
            <a:solidFill>
              <a:schemeClr val="accent6">
                <a:lumMod val="60000"/>
                <a:lumOff val="40000"/>
              </a:schemeClr>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10" name="Suora nuoliyhdysviiva 9">
            <a:extLst>
              <a:ext uri="{FF2B5EF4-FFF2-40B4-BE49-F238E27FC236}">
                <a16:creationId xmlns:a16="http://schemas.microsoft.com/office/drawing/2014/main" id="{1B4722AA-D829-6608-65C6-F8E5E83699FE}"/>
              </a:ext>
            </a:extLst>
          </p:cNvPr>
          <p:cNvCxnSpPr>
            <a:cxnSpLocks/>
            <a:stCxn id="18" idx="0"/>
            <a:endCxn id="11" idx="2"/>
          </p:cNvCxnSpPr>
          <p:nvPr/>
        </p:nvCxnSpPr>
        <p:spPr>
          <a:xfrm flipV="1">
            <a:off x="5918168" y="3424928"/>
            <a:ext cx="542072" cy="1451438"/>
          </a:xfrm>
          <a:prstGeom prst="straightConnector1">
            <a:avLst/>
          </a:prstGeom>
          <a:ln w="25400" cap="rnd">
            <a:solidFill>
              <a:schemeClr val="accent6">
                <a:lumMod val="60000"/>
                <a:lumOff val="40000"/>
              </a:schemeClr>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1" name="Tekstiruutu 10">
            <a:extLst>
              <a:ext uri="{FF2B5EF4-FFF2-40B4-BE49-F238E27FC236}">
                <a16:creationId xmlns:a16="http://schemas.microsoft.com/office/drawing/2014/main" id="{B3F7BE94-5C73-9E0F-47A5-0755F5746C0F}"/>
              </a:ext>
            </a:extLst>
          </p:cNvPr>
          <p:cNvSpPr txBox="1"/>
          <p:nvPr/>
        </p:nvSpPr>
        <p:spPr>
          <a:xfrm>
            <a:off x="5776240" y="2982893"/>
            <a:ext cx="1368000" cy="442035"/>
          </a:xfrm>
          <a:prstGeom prst="rect">
            <a:avLst/>
          </a:prstGeom>
          <a:noFill/>
        </p:spPr>
        <p:txBody>
          <a:bodyPr wrap="square" lIns="72000" tIns="36000" rIns="72000" bIns="36000" rtlCol="0">
            <a:spAutoFit/>
          </a:bodyPr>
          <a:lstStyle/>
          <a:p>
            <a:pPr marL="0" marR="0" lvl="0" indent="0" algn="r" defTabSz="91431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7791E8"/>
                </a:solidFill>
                <a:effectLst/>
                <a:uLnTx/>
                <a:uFillTx/>
                <a:latin typeface="Franklin Gothic Book"/>
                <a:ea typeface="+mn-ea"/>
                <a:cs typeface="+mn-cs"/>
              </a:rPr>
              <a:t>Julkinen</a:t>
            </a:r>
            <a:br>
              <a:rPr kumimoji="0" lang="fi-FI" sz="1200" b="1" i="0" u="none" strike="noStrike" kern="1200" cap="none" spc="0" normalizeH="0" baseline="0" noProof="0">
                <a:ln>
                  <a:noFill/>
                </a:ln>
                <a:solidFill>
                  <a:srgbClr val="7791E8"/>
                </a:solidFill>
                <a:effectLst/>
                <a:uLnTx/>
                <a:uFillTx/>
                <a:latin typeface="Franklin Gothic Book"/>
                <a:ea typeface="+mn-ea"/>
                <a:cs typeface="+mn-cs"/>
              </a:rPr>
            </a:br>
            <a:r>
              <a:rPr kumimoji="0" lang="fi-FI" sz="1200" b="1" i="0" u="none" strike="noStrike" kern="1200" cap="none" spc="0" normalizeH="0" baseline="0" noProof="0">
                <a:ln>
                  <a:noFill/>
                </a:ln>
                <a:solidFill>
                  <a:srgbClr val="7791E8"/>
                </a:solidFill>
                <a:effectLst/>
                <a:uLnTx/>
                <a:uFillTx/>
                <a:latin typeface="Franklin Gothic Book"/>
                <a:ea typeface="+mn-ea"/>
                <a:cs typeface="+mn-cs"/>
              </a:rPr>
              <a:t>sektori</a:t>
            </a:r>
          </a:p>
        </p:txBody>
      </p:sp>
      <p:cxnSp>
        <p:nvCxnSpPr>
          <p:cNvPr id="12" name="Suora nuoliyhdysviiva 11">
            <a:extLst>
              <a:ext uri="{FF2B5EF4-FFF2-40B4-BE49-F238E27FC236}">
                <a16:creationId xmlns:a16="http://schemas.microsoft.com/office/drawing/2014/main" id="{6079134D-82CB-A1CB-0437-4F3DA6EE25E7}"/>
              </a:ext>
            </a:extLst>
          </p:cNvPr>
          <p:cNvCxnSpPr>
            <a:cxnSpLocks/>
            <a:stCxn id="20" idx="3"/>
            <a:endCxn id="18" idx="0"/>
          </p:cNvCxnSpPr>
          <p:nvPr/>
        </p:nvCxnSpPr>
        <p:spPr>
          <a:xfrm>
            <a:off x="4259804" y="3795281"/>
            <a:ext cx="1658364" cy="1081085"/>
          </a:xfrm>
          <a:prstGeom prst="straightConnector1">
            <a:avLst/>
          </a:prstGeom>
          <a:ln w="50800">
            <a:solidFill>
              <a:schemeClr val="accent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13" name="Suora nuoliyhdysviiva 12">
            <a:extLst>
              <a:ext uri="{FF2B5EF4-FFF2-40B4-BE49-F238E27FC236}">
                <a16:creationId xmlns:a16="http://schemas.microsoft.com/office/drawing/2014/main" id="{AC29FD09-0A9B-5CF3-22EF-458C3FECC593}"/>
              </a:ext>
            </a:extLst>
          </p:cNvPr>
          <p:cNvCxnSpPr>
            <a:cxnSpLocks/>
            <a:stCxn id="17" idx="2"/>
            <a:endCxn id="18" idx="0"/>
          </p:cNvCxnSpPr>
          <p:nvPr/>
        </p:nvCxnSpPr>
        <p:spPr>
          <a:xfrm flipH="1">
            <a:off x="5918168" y="2066493"/>
            <a:ext cx="180823" cy="2809873"/>
          </a:xfrm>
          <a:prstGeom prst="straightConnector1">
            <a:avLst/>
          </a:prstGeom>
          <a:ln w="50800">
            <a:solidFill>
              <a:schemeClr val="accent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14" name="Suora nuoliyhdysviiva 13">
            <a:extLst>
              <a:ext uri="{FF2B5EF4-FFF2-40B4-BE49-F238E27FC236}">
                <a16:creationId xmlns:a16="http://schemas.microsoft.com/office/drawing/2014/main" id="{5453B9F1-C38D-95EF-C742-436F1F983655}"/>
              </a:ext>
            </a:extLst>
          </p:cNvPr>
          <p:cNvCxnSpPr>
            <a:cxnSpLocks/>
            <a:stCxn id="18" idx="0"/>
            <a:endCxn id="19" idx="1"/>
          </p:cNvCxnSpPr>
          <p:nvPr/>
        </p:nvCxnSpPr>
        <p:spPr>
          <a:xfrm flipV="1">
            <a:off x="5918168" y="3795281"/>
            <a:ext cx="1983212" cy="1081085"/>
          </a:xfrm>
          <a:prstGeom prst="straightConnector1">
            <a:avLst/>
          </a:prstGeom>
          <a:ln w="50800">
            <a:solidFill>
              <a:schemeClr val="accent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15" name="Suora nuoliyhdysviiva 14">
            <a:extLst>
              <a:ext uri="{FF2B5EF4-FFF2-40B4-BE49-F238E27FC236}">
                <a16:creationId xmlns:a16="http://schemas.microsoft.com/office/drawing/2014/main" id="{2242CC09-6EFE-3CD9-11A5-7D7874335522}"/>
              </a:ext>
            </a:extLst>
          </p:cNvPr>
          <p:cNvCxnSpPr>
            <a:cxnSpLocks/>
            <a:stCxn id="20" idx="3"/>
            <a:endCxn id="17" idx="2"/>
          </p:cNvCxnSpPr>
          <p:nvPr/>
        </p:nvCxnSpPr>
        <p:spPr>
          <a:xfrm flipV="1">
            <a:off x="4259804" y="2066493"/>
            <a:ext cx="1839187" cy="1728788"/>
          </a:xfrm>
          <a:prstGeom prst="straightConnector1">
            <a:avLst/>
          </a:prstGeom>
          <a:ln w="50800">
            <a:solidFill>
              <a:schemeClr val="accent6">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16" name="Suora nuoliyhdysviiva 15">
            <a:extLst>
              <a:ext uri="{FF2B5EF4-FFF2-40B4-BE49-F238E27FC236}">
                <a16:creationId xmlns:a16="http://schemas.microsoft.com/office/drawing/2014/main" id="{A4B23418-F66D-374E-C380-C49829FC5DD8}"/>
              </a:ext>
            </a:extLst>
          </p:cNvPr>
          <p:cNvCxnSpPr>
            <a:cxnSpLocks/>
            <a:stCxn id="17" idx="2"/>
            <a:endCxn id="19" idx="1"/>
          </p:cNvCxnSpPr>
          <p:nvPr/>
        </p:nvCxnSpPr>
        <p:spPr>
          <a:xfrm>
            <a:off x="6098991" y="2066493"/>
            <a:ext cx="1802389" cy="1728788"/>
          </a:xfrm>
          <a:prstGeom prst="straightConnector1">
            <a:avLst/>
          </a:prstGeom>
          <a:ln w="50800">
            <a:solidFill>
              <a:schemeClr val="accent6">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7" name="Tekstiruutu 16">
            <a:extLst>
              <a:ext uri="{FF2B5EF4-FFF2-40B4-BE49-F238E27FC236}">
                <a16:creationId xmlns:a16="http://schemas.microsoft.com/office/drawing/2014/main" id="{5C964687-DEF5-3BAB-A0C7-E7CAD2C1CE95}"/>
              </a:ext>
            </a:extLst>
          </p:cNvPr>
          <p:cNvSpPr txBox="1"/>
          <p:nvPr/>
        </p:nvSpPr>
        <p:spPr>
          <a:xfrm>
            <a:off x="5018991" y="1417496"/>
            <a:ext cx="2160000" cy="648997"/>
          </a:xfrm>
          <a:prstGeom prst="rect">
            <a:avLst/>
          </a:prstGeom>
          <a:noFill/>
        </p:spPr>
        <p:txBody>
          <a:bodyPr wrap="square" lIns="180000" tIns="108000" rIns="180000" bIns="108000" rtlCol="0" anchor="b">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a:ln>
                  <a:noFill/>
                </a:ln>
                <a:solidFill>
                  <a:srgbClr val="1A56EC"/>
                </a:solidFill>
                <a:effectLst/>
                <a:uLnTx/>
                <a:uFillTx/>
                <a:latin typeface="Franklin Gothic Book"/>
                <a:ea typeface="+mn-ea"/>
                <a:cs typeface="+mn-cs"/>
              </a:rPr>
              <a:t>Teollisuus</a:t>
            </a:r>
          </a:p>
        </p:txBody>
      </p:sp>
      <p:sp>
        <p:nvSpPr>
          <p:cNvPr id="18" name="Tekstiruutu 17">
            <a:extLst>
              <a:ext uri="{FF2B5EF4-FFF2-40B4-BE49-F238E27FC236}">
                <a16:creationId xmlns:a16="http://schemas.microsoft.com/office/drawing/2014/main" id="{39202E72-9726-3F8A-F1FB-6A4A1ECA7908}"/>
              </a:ext>
            </a:extLst>
          </p:cNvPr>
          <p:cNvSpPr txBox="1"/>
          <p:nvPr/>
        </p:nvSpPr>
        <p:spPr>
          <a:xfrm>
            <a:off x="4478168" y="4876366"/>
            <a:ext cx="2880000" cy="648997"/>
          </a:xfrm>
          <a:prstGeom prst="rect">
            <a:avLst/>
          </a:prstGeom>
          <a:noFill/>
        </p:spPr>
        <p:txBody>
          <a:bodyPr wrap="square" lIns="180000" tIns="108000" rIns="180000" bIns="108000" rtlCol="0" anchor="t">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a:ln>
                  <a:noFill/>
                </a:ln>
                <a:solidFill>
                  <a:srgbClr val="1A56EC"/>
                </a:solidFill>
                <a:effectLst/>
                <a:uLnTx/>
                <a:uFillTx/>
                <a:latin typeface="Franklin Gothic Book"/>
                <a:ea typeface="+mn-ea"/>
                <a:cs typeface="+mn-cs"/>
              </a:rPr>
              <a:t>Palvelut</a:t>
            </a:r>
          </a:p>
        </p:txBody>
      </p:sp>
      <p:sp>
        <p:nvSpPr>
          <p:cNvPr id="19" name="Tekstiruutu 18">
            <a:extLst>
              <a:ext uri="{FF2B5EF4-FFF2-40B4-BE49-F238E27FC236}">
                <a16:creationId xmlns:a16="http://schemas.microsoft.com/office/drawing/2014/main" id="{ABC6F90D-9AEA-4182-7E44-3EE15EB53D55}"/>
              </a:ext>
            </a:extLst>
          </p:cNvPr>
          <p:cNvSpPr txBox="1"/>
          <p:nvPr/>
        </p:nvSpPr>
        <p:spPr>
          <a:xfrm>
            <a:off x="7901380" y="3488958"/>
            <a:ext cx="2880000" cy="612645"/>
          </a:xfrm>
          <a:prstGeom prst="rect">
            <a:avLst/>
          </a:prstGeom>
          <a:noFill/>
        </p:spPr>
        <p:txBody>
          <a:bodyPr wrap="square" lIns="180000" tIns="108000" rIns="180000" bIns="72000" rtlCol="0" anchor="ctr">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a:ln>
                  <a:noFill/>
                </a:ln>
                <a:solidFill>
                  <a:srgbClr val="1A56EC"/>
                </a:solidFill>
                <a:effectLst/>
                <a:uLnTx/>
                <a:uFillTx/>
                <a:latin typeface="Franklin Gothic Book"/>
                <a:ea typeface="+mn-ea"/>
                <a:cs typeface="+mn-cs"/>
              </a:rPr>
              <a:t>Rakentaminen</a:t>
            </a:r>
          </a:p>
        </p:txBody>
      </p:sp>
      <p:sp>
        <p:nvSpPr>
          <p:cNvPr id="20" name="Tekstiruutu 19">
            <a:extLst>
              <a:ext uri="{FF2B5EF4-FFF2-40B4-BE49-F238E27FC236}">
                <a16:creationId xmlns:a16="http://schemas.microsoft.com/office/drawing/2014/main" id="{F49E32A5-B032-C829-F766-4E5E61C443C6}"/>
              </a:ext>
            </a:extLst>
          </p:cNvPr>
          <p:cNvSpPr txBox="1"/>
          <p:nvPr/>
        </p:nvSpPr>
        <p:spPr>
          <a:xfrm>
            <a:off x="1379804" y="3488958"/>
            <a:ext cx="2880000" cy="612645"/>
          </a:xfrm>
          <a:prstGeom prst="rect">
            <a:avLst/>
          </a:prstGeom>
          <a:noFill/>
        </p:spPr>
        <p:txBody>
          <a:bodyPr wrap="square" lIns="180000" tIns="108000" rIns="180000" bIns="72000" rtlCol="0" anchor="ctr">
            <a:spAutoFit/>
          </a:bodyPr>
          <a:lstStyle/>
          <a:p>
            <a:pPr marL="0" marR="0" lvl="0" indent="0" algn="r" defTabSz="91431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a:ln>
                  <a:noFill/>
                </a:ln>
                <a:solidFill>
                  <a:srgbClr val="1A56EC"/>
                </a:solidFill>
                <a:effectLst/>
                <a:uLnTx/>
                <a:uFillTx/>
                <a:latin typeface="Franklin Gothic Book"/>
                <a:ea typeface="+mn-ea"/>
                <a:cs typeface="+mn-cs"/>
              </a:rPr>
              <a:t>Alkutuotanto</a:t>
            </a:r>
          </a:p>
        </p:txBody>
      </p:sp>
      <p:sp>
        <p:nvSpPr>
          <p:cNvPr id="21" name="Tekstiruutu 20">
            <a:extLst>
              <a:ext uri="{FF2B5EF4-FFF2-40B4-BE49-F238E27FC236}">
                <a16:creationId xmlns:a16="http://schemas.microsoft.com/office/drawing/2014/main" id="{D6D95105-C6DD-C3F0-3747-502BF7112931}"/>
              </a:ext>
            </a:extLst>
          </p:cNvPr>
          <p:cNvSpPr txBox="1"/>
          <p:nvPr/>
        </p:nvSpPr>
        <p:spPr>
          <a:xfrm rot="19003508">
            <a:off x="4695569" y="2448578"/>
            <a:ext cx="1368000" cy="195814"/>
          </a:xfrm>
          <a:prstGeom prst="rect">
            <a:avLst/>
          </a:prstGeom>
          <a:noFill/>
        </p:spPr>
        <p:txBody>
          <a:bodyPr wrap="square" lIns="72000" tIns="36000" rIns="72000" bIns="36000" rtlCol="0">
            <a:spAutoFit/>
          </a:bodyPr>
          <a:lstStyle/>
          <a:p>
            <a:pPr marL="0" marR="0" lvl="0" indent="0" algn="r"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lumMod val="75000"/>
                    <a:lumOff val="25000"/>
                  </a:prstClr>
                </a:solidFill>
                <a:effectLst/>
                <a:uLnTx/>
                <a:uFillTx/>
                <a:latin typeface="Franklin Gothic Book"/>
                <a:ea typeface="+mn-ea"/>
                <a:cs typeface="+mn-cs"/>
              </a:rPr>
              <a:t>lannoitteita</a:t>
            </a:r>
          </a:p>
        </p:txBody>
      </p:sp>
      <p:sp>
        <p:nvSpPr>
          <p:cNvPr id="22" name="Tekstiruutu 21">
            <a:extLst>
              <a:ext uri="{FF2B5EF4-FFF2-40B4-BE49-F238E27FC236}">
                <a16:creationId xmlns:a16="http://schemas.microsoft.com/office/drawing/2014/main" id="{DCC95F99-CAFE-87AA-A6D3-B33F09F98B41}"/>
              </a:ext>
            </a:extLst>
          </p:cNvPr>
          <p:cNvSpPr txBox="1"/>
          <p:nvPr/>
        </p:nvSpPr>
        <p:spPr>
          <a:xfrm rot="19003508">
            <a:off x="4076307" y="3049450"/>
            <a:ext cx="1368000" cy="195814"/>
          </a:xfrm>
          <a:prstGeom prst="rect">
            <a:avLst/>
          </a:prstGeom>
          <a:noFill/>
        </p:spPr>
        <p:txBody>
          <a:bodyPr wrap="square" lIns="72000" tIns="36000" rIns="72000" bIns="36000"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lumMod val="75000"/>
                    <a:lumOff val="25000"/>
                  </a:prstClr>
                </a:solidFill>
                <a:effectLst/>
                <a:uLnTx/>
                <a:uFillTx/>
                <a:latin typeface="Franklin Gothic Book"/>
                <a:ea typeface="+mn-ea"/>
                <a:cs typeface="+mn-cs"/>
              </a:rPr>
              <a:t>raakapuuta</a:t>
            </a:r>
          </a:p>
        </p:txBody>
      </p:sp>
      <p:sp>
        <p:nvSpPr>
          <p:cNvPr id="23" name="Tekstiruutu 22">
            <a:extLst>
              <a:ext uri="{FF2B5EF4-FFF2-40B4-BE49-F238E27FC236}">
                <a16:creationId xmlns:a16="http://schemas.microsoft.com/office/drawing/2014/main" id="{58DB094A-AD0A-E32A-8437-320C4EE02038}"/>
              </a:ext>
            </a:extLst>
          </p:cNvPr>
          <p:cNvSpPr txBox="1"/>
          <p:nvPr/>
        </p:nvSpPr>
        <p:spPr>
          <a:xfrm rot="2640000">
            <a:off x="6065618" y="2426323"/>
            <a:ext cx="1368000" cy="195814"/>
          </a:xfrm>
          <a:prstGeom prst="rect">
            <a:avLst/>
          </a:prstGeom>
          <a:noFill/>
        </p:spPr>
        <p:txBody>
          <a:bodyPr wrap="square" lIns="72000" tIns="36000" rIns="72000" bIns="36000"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lumMod val="75000"/>
                    <a:lumOff val="25000"/>
                  </a:prstClr>
                </a:solidFill>
                <a:effectLst/>
                <a:uLnTx/>
                <a:uFillTx/>
                <a:latin typeface="Franklin Gothic Book"/>
                <a:ea typeface="+mn-ea"/>
                <a:cs typeface="+mn-cs"/>
              </a:rPr>
              <a:t>rakennuskoneita</a:t>
            </a:r>
          </a:p>
        </p:txBody>
      </p:sp>
      <p:sp>
        <p:nvSpPr>
          <p:cNvPr id="24" name="Tekstiruutu 23">
            <a:extLst>
              <a:ext uri="{FF2B5EF4-FFF2-40B4-BE49-F238E27FC236}">
                <a16:creationId xmlns:a16="http://schemas.microsoft.com/office/drawing/2014/main" id="{9883E75B-4F4F-9236-0405-13536DBDF537}"/>
              </a:ext>
            </a:extLst>
          </p:cNvPr>
          <p:cNvSpPr txBox="1"/>
          <p:nvPr/>
        </p:nvSpPr>
        <p:spPr>
          <a:xfrm rot="2640000">
            <a:off x="6751789" y="3061648"/>
            <a:ext cx="1368000" cy="195814"/>
          </a:xfrm>
          <a:prstGeom prst="rect">
            <a:avLst/>
          </a:prstGeom>
          <a:noFill/>
        </p:spPr>
        <p:txBody>
          <a:bodyPr wrap="square" lIns="72000" tIns="36000" rIns="72000" bIns="36000" rtlCol="0">
            <a:spAutoFit/>
          </a:bodyPr>
          <a:lstStyle/>
          <a:p>
            <a:pPr marL="0" marR="0" lvl="0" indent="0" algn="r"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lumMod val="75000"/>
                    <a:lumOff val="25000"/>
                  </a:prstClr>
                </a:solidFill>
                <a:effectLst/>
                <a:uLnTx/>
                <a:uFillTx/>
                <a:latin typeface="Franklin Gothic Book"/>
                <a:ea typeface="+mn-ea"/>
                <a:cs typeface="+mn-cs"/>
              </a:rPr>
              <a:t>teollisuuskiinteistöjä</a:t>
            </a:r>
          </a:p>
        </p:txBody>
      </p:sp>
      <p:sp>
        <p:nvSpPr>
          <p:cNvPr id="25" name="Tekstiruutu 24">
            <a:extLst>
              <a:ext uri="{FF2B5EF4-FFF2-40B4-BE49-F238E27FC236}">
                <a16:creationId xmlns:a16="http://schemas.microsoft.com/office/drawing/2014/main" id="{BE851B25-3C26-97AE-CB33-23E640285A07}"/>
              </a:ext>
            </a:extLst>
          </p:cNvPr>
          <p:cNvSpPr txBox="1"/>
          <p:nvPr/>
        </p:nvSpPr>
        <p:spPr>
          <a:xfrm rot="1980000">
            <a:off x="4146540" y="4201201"/>
            <a:ext cx="1368000" cy="195814"/>
          </a:xfrm>
          <a:prstGeom prst="rect">
            <a:avLst/>
          </a:prstGeom>
          <a:noFill/>
        </p:spPr>
        <p:txBody>
          <a:bodyPr wrap="square" lIns="72000" tIns="36000" rIns="72000" bIns="36000"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lumMod val="75000"/>
                    <a:lumOff val="25000"/>
                  </a:prstClr>
                </a:solidFill>
                <a:effectLst/>
                <a:uLnTx/>
                <a:uFillTx/>
                <a:latin typeface="Franklin Gothic Book"/>
                <a:ea typeface="+mn-ea"/>
                <a:cs typeface="+mn-cs"/>
              </a:rPr>
              <a:t>raaka-aineita</a:t>
            </a:r>
          </a:p>
        </p:txBody>
      </p:sp>
      <p:sp>
        <p:nvSpPr>
          <p:cNvPr id="26" name="Tekstiruutu 25">
            <a:extLst>
              <a:ext uri="{FF2B5EF4-FFF2-40B4-BE49-F238E27FC236}">
                <a16:creationId xmlns:a16="http://schemas.microsoft.com/office/drawing/2014/main" id="{D5982916-4632-3CBB-7DD3-1189520A833D}"/>
              </a:ext>
            </a:extLst>
          </p:cNvPr>
          <p:cNvSpPr txBox="1"/>
          <p:nvPr/>
        </p:nvSpPr>
        <p:spPr>
          <a:xfrm rot="1980000">
            <a:off x="4508943" y="4455326"/>
            <a:ext cx="1368000" cy="195814"/>
          </a:xfrm>
          <a:prstGeom prst="rect">
            <a:avLst/>
          </a:prstGeom>
          <a:noFill/>
        </p:spPr>
        <p:txBody>
          <a:bodyPr wrap="square" lIns="72000" tIns="36000" rIns="72000" bIns="36000" rtlCol="0">
            <a:spAutoFit/>
          </a:bodyPr>
          <a:lstStyle/>
          <a:p>
            <a:pPr marL="0" marR="0" lvl="0" indent="0" algn="r"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lumMod val="75000"/>
                    <a:lumOff val="25000"/>
                  </a:prstClr>
                </a:solidFill>
                <a:effectLst/>
                <a:uLnTx/>
                <a:uFillTx/>
                <a:latin typeface="Franklin Gothic Book"/>
                <a:ea typeface="+mn-ea"/>
                <a:cs typeface="+mn-cs"/>
              </a:rPr>
              <a:t>tietoliikenneyhteydet</a:t>
            </a:r>
          </a:p>
        </p:txBody>
      </p:sp>
      <p:sp>
        <p:nvSpPr>
          <p:cNvPr id="27" name="Tekstiruutu 26">
            <a:extLst>
              <a:ext uri="{FF2B5EF4-FFF2-40B4-BE49-F238E27FC236}">
                <a16:creationId xmlns:a16="http://schemas.microsoft.com/office/drawing/2014/main" id="{2D8B85F4-401B-B547-3F47-04EB2CC291C9}"/>
              </a:ext>
            </a:extLst>
          </p:cNvPr>
          <p:cNvSpPr txBox="1"/>
          <p:nvPr/>
        </p:nvSpPr>
        <p:spPr>
          <a:xfrm rot="19860000">
            <a:off x="6579539" y="4198661"/>
            <a:ext cx="1368000" cy="195814"/>
          </a:xfrm>
          <a:prstGeom prst="rect">
            <a:avLst/>
          </a:prstGeom>
          <a:noFill/>
        </p:spPr>
        <p:txBody>
          <a:bodyPr wrap="square" lIns="72000" tIns="36000" rIns="72000" bIns="36000" rtlCol="0">
            <a:spAutoFit/>
          </a:bodyPr>
          <a:lstStyle/>
          <a:p>
            <a:pPr marL="0" marR="0" lvl="0" indent="0" algn="r"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lumMod val="75000"/>
                    <a:lumOff val="25000"/>
                  </a:prstClr>
                </a:solidFill>
                <a:effectLst/>
                <a:uLnTx/>
                <a:uFillTx/>
                <a:latin typeface="Franklin Gothic Book"/>
                <a:ea typeface="+mn-ea"/>
                <a:cs typeface="+mn-cs"/>
              </a:rPr>
              <a:t>telemastoja</a:t>
            </a:r>
          </a:p>
        </p:txBody>
      </p:sp>
      <p:sp>
        <p:nvSpPr>
          <p:cNvPr id="28" name="Tekstiruutu 27">
            <a:extLst>
              <a:ext uri="{FF2B5EF4-FFF2-40B4-BE49-F238E27FC236}">
                <a16:creationId xmlns:a16="http://schemas.microsoft.com/office/drawing/2014/main" id="{65D60913-571D-4D3A-20C4-F5B835018B3B}"/>
              </a:ext>
            </a:extLst>
          </p:cNvPr>
          <p:cNvSpPr txBox="1"/>
          <p:nvPr/>
        </p:nvSpPr>
        <p:spPr>
          <a:xfrm rot="19860000">
            <a:off x="6005602" y="4504160"/>
            <a:ext cx="1368000" cy="195814"/>
          </a:xfrm>
          <a:prstGeom prst="rect">
            <a:avLst/>
          </a:prstGeom>
          <a:noFill/>
        </p:spPr>
        <p:txBody>
          <a:bodyPr wrap="square" lIns="72000" tIns="36000" rIns="72000" bIns="36000"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lumMod val="75000"/>
                    <a:lumOff val="25000"/>
                  </a:prstClr>
                </a:solidFill>
                <a:effectLst/>
                <a:uLnTx/>
                <a:uFillTx/>
                <a:latin typeface="Franklin Gothic Book"/>
                <a:ea typeface="+mn-ea"/>
                <a:cs typeface="+mn-cs"/>
              </a:rPr>
              <a:t>arkkitehtipalveluja</a:t>
            </a:r>
          </a:p>
        </p:txBody>
      </p:sp>
      <p:sp>
        <p:nvSpPr>
          <p:cNvPr id="29" name="Tekstiruutu 28">
            <a:extLst>
              <a:ext uri="{FF2B5EF4-FFF2-40B4-BE49-F238E27FC236}">
                <a16:creationId xmlns:a16="http://schemas.microsoft.com/office/drawing/2014/main" id="{71A9A361-340E-5D38-4AA2-7B8FFD9A6EDA}"/>
              </a:ext>
            </a:extLst>
          </p:cNvPr>
          <p:cNvSpPr txBox="1"/>
          <p:nvPr/>
        </p:nvSpPr>
        <p:spPr>
          <a:xfrm rot="16440000">
            <a:off x="5228308" y="2816928"/>
            <a:ext cx="1368000" cy="195814"/>
          </a:xfrm>
          <a:prstGeom prst="rect">
            <a:avLst/>
          </a:prstGeom>
          <a:noFill/>
        </p:spPr>
        <p:txBody>
          <a:bodyPr wrap="square" lIns="72000" tIns="36000" rIns="72000" bIns="36000" rtlCol="0">
            <a:spAutoFit/>
          </a:bodyPr>
          <a:lstStyle/>
          <a:p>
            <a:pPr marL="0" marR="0" lvl="0" indent="0" algn="r"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lumMod val="75000"/>
                    <a:lumOff val="25000"/>
                  </a:prstClr>
                </a:solidFill>
                <a:effectLst/>
                <a:uLnTx/>
                <a:uFillTx/>
                <a:latin typeface="Franklin Gothic Book"/>
                <a:ea typeface="+mn-ea"/>
                <a:cs typeface="+mn-cs"/>
              </a:rPr>
              <a:t>kuljetusvälineitä</a:t>
            </a:r>
          </a:p>
        </p:txBody>
      </p:sp>
      <p:sp>
        <p:nvSpPr>
          <p:cNvPr id="30" name="Tekstiruutu 29">
            <a:extLst>
              <a:ext uri="{FF2B5EF4-FFF2-40B4-BE49-F238E27FC236}">
                <a16:creationId xmlns:a16="http://schemas.microsoft.com/office/drawing/2014/main" id="{1A825314-463E-0CF2-014C-3792F0AD3F13}"/>
              </a:ext>
            </a:extLst>
          </p:cNvPr>
          <p:cNvSpPr txBox="1"/>
          <p:nvPr/>
        </p:nvSpPr>
        <p:spPr>
          <a:xfrm rot="16440000">
            <a:off x="5157362" y="3943530"/>
            <a:ext cx="1368000" cy="195814"/>
          </a:xfrm>
          <a:prstGeom prst="rect">
            <a:avLst/>
          </a:prstGeom>
          <a:noFill/>
        </p:spPr>
        <p:txBody>
          <a:bodyPr wrap="square" lIns="72000" tIns="36000" rIns="72000" bIns="36000"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lumMod val="75000"/>
                    <a:lumOff val="25000"/>
                  </a:prstClr>
                </a:solidFill>
                <a:effectLst/>
                <a:uLnTx/>
                <a:uFillTx/>
                <a:latin typeface="Franklin Gothic Book"/>
                <a:ea typeface="+mn-ea"/>
                <a:cs typeface="+mn-cs"/>
              </a:rPr>
              <a:t>ohjelmistoja</a:t>
            </a:r>
          </a:p>
        </p:txBody>
      </p:sp>
      <p:pic>
        <p:nvPicPr>
          <p:cNvPr id="31" name="Kuva 30" descr="Maapallo: Afrikka ja Eurooppa tasaisella täytöllä">
            <a:extLst>
              <a:ext uri="{FF2B5EF4-FFF2-40B4-BE49-F238E27FC236}">
                <a16:creationId xmlns:a16="http://schemas.microsoft.com/office/drawing/2014/main" id="{880FD876-EA87-A3B0-8761-EC98151059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09721" y="1276752"/>
            <a:ext cx="1080000" cy="1080000"/>
          </a:xfrm>
          <a:prstGeom prst="rect">
            <a:avLst/>
          </a:prstGeom>
        </p:spPr>
      </p:pic>
      <p:pic>
        <p:nvPicPr>
          <p:cNvPr id="32" name="Kuva 31" descr="Ostoskärry tasaisella täytöllä">
            <a:extLst>
              <a:ext uri="{FF2B5EF4-FFF2-40B4-BE49-F238E27FC236}">
                <a16:creationId xmlns:a16="http://schemas.microsoft.com/office/drawing/2014/main" id="{D806DD93-085E-E6B5-29D0-C379530E15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4521" y="1276752"/>
            <a:ext cx="1080000" cy="1080000"/>
          </a:xfrm>
          <a:prstGeom prst="rect">
            <a:avLst/>
          </a:prstGeom>
        </p:spPr>
      </p:pic>
      <p:sp>
        <p:nvSpPr>
          <p:cNvPr id="33" name="Tekstiruutu 32">
            <a:extLst>
              <a:ext uri="{FF2B5EF4-FFF2-40B4-BE49-F238E27FC236}">
                <a16:creationId xmlns:a16="http://schemas.microsoft.com/office/drawing/2014/main" id="{D1D40273-C49D-1F72-DDCA-4FE9A69A31F4}"/>
              </a:ext>
            </a:extLst>
          </p:cNvPr>
          <p:cNvSpPr txBox="1"/>
          <p:nvPr/>
        </p:nvSpPr>
        <p:spPr>
          <a:xfrm>
            <a:off x="1409065" y="2263349"/>
            <a:ext cx="1080000" cy="226591"/>
          </a:xfrm>
          <a:prstGeom prst="rect">
            <a:avLst/>
          </a:prstGeom>
          <a:noFill/>
        </p:spPr>
        <p:txBody>
          <a:bodyPr wrap="square" lIns="72000" tIns="36000" rIns="72000" bIns="36000"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9C8D87"/>
                </a:solidFill>
                <a:effectLst/>
                <a:uLnTx/>
                <a:uFillTx/>
                <a:latin typeface="Franklin Gothic Book"/>
                <a:ea typeface="+mn-ea"/>
                <a:cs typeface="+mn-cs"/>
              </a:rPr>
              <a:t>kulutus</a:t>
            </a:r>
          </a:p>
        </p:txBody>
      </p:sp>
      <p:sp>
        <p:nvSpPr>
          <p:cNvPr id="34" name="Tekstiruutu 33">
            <a:extLst>
              <a:ext uri="{FF2B5EF4-FFF2-40B4-BE49-F238E27FC236}">
                <a16:creationId xmlns:a16="http://schemas.microsoft.com/office/drawing/2014/main" id="{65F8E789-51A3-0BFB-F554-8C2B3B6B9ADB}"/>
              </a:ext>
            </a:extLst>
          </p:cNvPr>
          <p:cNvSpPr txBox="1"/>
          <p:nvPr/>
        </p:nvSpPr>
        <p:spPr>
          <a:xfrm>
            <a:off x="9704170" y="2259859"/>
            <a:ext cx="1080000" cy="226591"/>
          </a:xfrm>
          <a:prstGeom prst="rect">
            <a:avLst/>
          </a:prstGeom>
          <a:noFill/>
        </p:spPr>
        <p:txBody>
          <a:bodyPr wrap="square" lIns="72000" tIns="36000" rIns="72000" bIns="36000"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9C8D87"/>
                </a:solidFill>
                <a:effectLst/>
                <a:uLnTx/>
                <a:uFillTx/>
                <a:latin typeface="Franklin Gothic Book"/>
                <a:ea typeface="+mn-ea"/>
                <a:cs typeface="+mn-cs"/>
              </a:rPr>
              <a:t>vienti</a:t>
            </a:r>
          </a:p>
        </p:txBody>
      </p:sp>
      <p:pic>
        <p:nvPicPr>
          <p:cNvPr id="35" name="Kuva 34" descr="Katupora tasaisella täytöllä">
            <a:extLst>
              <a:ext uri="{FF2B5EF4-FFF2-40B4-BE49-F238E27FC236}">
                <a16:creationId xmlns:a16="http://schemas.microsoft.com/office/drawing/2014/main" id="{B3AD45A1-976B-2B1B-D898-D6B624B785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55630" y="5126971"/>
            <a:ext cx="1080000" cy="1080000"/>
          </a:xfrm>
          <a:prstGeom prst="rect">
            <a:avLst/>
          </a:prstGeom>
        </p:spPr>
      </p:pic>
      <p:sp>
        <p:nvSpPr>
          <p:cNvPr id="36" name="Tekstiruutu 35">
            <a:extLst>
              <a:ext uri="{FF2B5EF4-FFF2-40B4-BE49-F238E27FC236}">
                <a16:creationId xmlns:a16="http://schemas.microsoft.com/office/drawing/2014/main" id="{CB7D99B9-62E9-C192-E3C2-03C9C143F4E7}"/>
              </a:ext>
            </a:extLst>
          </p:cNvPr>
          <p:cNvSpPr txBox="1"/>
          <p:nvPr/>
        </p:nvSpPr>
        <p:spPr>
          <a:xfrm>
            <a:off x="9155631" y="4917442"/>
            <a:ext cx="1080000" cy="226591"/>
          </a:xfrm>
          <a:prstGeom prst="rect">
            <a:avLst/>
          </a:prstGeom>
          <a:noFill/>
        </p:spPr>
        <p:txBody>
          <a:bodyPr wrap="square" lIns="72000" tIns="36000" rIns="72000" bIns="36000" rtlCol="0" anchor="b">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9C8D87"/>
                </a:solidFill>
                <a:effectLst/>
                <a:uLnTx/>
                <a:uFillTx/>
                <a:latin typeface="Franklin Gothic Book"/>
                <a:ea typeface="+mn-ea"/>
                <a:cs typeface="+mn-cs"/>
              </a:rPr>
              <a:t>investoinnit</a:t>
            </a:r>
          </a:p>
        </p:txBody>
      </p:sp>
    </p:spTree>
    <p:extLst>
      <p:ext uri="{BB962C8B-B14F-4D97-AF65-F5344CB8AC3E}">
        <p14:creationId xmlns:p14="http://schemas.microsoft.com/office/powerpoint/2010/main" val="17616272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A4AB9A-84AD-94DF-B6FC-C05B24CB4204}"/>
              </a:ext>
            </a:extLst>
          </p:cNvPr>
          <p:cNvSpPr>
            <a:spLocks noGrp="1"/>
          </p:cNvSpPr>
          <p:nvPr>
            <p:ph type="title"/>
          </p:nvPr>
        </p:nvSpPr>
        <p:spPr/>
        <p:txBody>
          <a:bodyPr/>
          <a:lstStyle/>
          <a:p>
            <a:r>
              <a:rPr lang="fi-FI"/>
              <a:t>Historia-aikasarjat</a:t>
            </a:r>
          </a:p>
        </p:txBody>
      </p:sp>
      <p:sp>
        <p:nvSpPr>
          <p:cNvPr id="3" name="Tekstin paikkamerkki 2">
            <a:extLst>
              <a:ext uri="{FF2B5EF4-FFF2-40B4-BE49-F238E27FC236}">
                <a16:creationId xmlns:a16="http://schemas.microsoft.com/office/drawing/2014/main" id="{CC5447B8-7628-D2E1-AABA-E7C6D5C60826}"/>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9781919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0CA3C4E5-2A0F-D907-236D-62952C0A0484}"/>
              </a:ext>
            </a:extLst>
          </p:cNvPr>
          <p:cNvSpPr>
            <a:spLocks noGrp="1"/>
          </p:cNvSpPr>
          <p:nvPr>
            <p:ph type="title"/>
          </p:nvPr>
        </p:nvSpPr>
        <p:spPr/>
        <p:txBody>
          <a:bodyPr/>
          <a:lstStyle/>
          <a:p>
            <a:r>
              <a:rPr lang="fi-FI"/>
              <a:t>Hyödynnä Suomen pitkiä historia-aikasarjoja!</a:t>
            </a:r>
          </a:p>
        </p:txBody>
      </p:sp>
      <p:graphicFrame>
        <p:nvGraphicFramePr>
          <p:cNvPr id="9" name="Sisällön paikkamerkki 8">
            <a:extLst>
              <a:ext uri="{FF2B5EF4-FFF2-40B4-BE49-F238E27FC236}">
                <a16:creationId xmlns:a16="http://schemas.microsoft.com/office/drawing/2014/main" id="{4374C860-2EC8-8A3B-DBD7-78FBDBE5B7C8}"/>
              </a:ext>
            </a:extLst>
          </p:cNvPr>
          <p:cNvGraphicFramePr>
            <a:graphicFrameLocks noGrp="1"/>
          </p:cNvGraphicFramePr>
          <p:nvPr>
            <p:ph idx="1"/>
          </p:nvPr>
        </p:nvGraphicFramePr>
        <p:xfrm>
          <a:off x="550864" y="1312863"/>
          <a:ext cx="5400000" cy="457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Sisällön paikkamerkki 11">
            <a:extLst>
              <a:ext uri="{FF2B5EF4-FFF2-40B4-BE49-F238E27FC236}">
                <a16:creationId xmlns:a16="http://schemas.microsoft.com/office/drawing/2014/main" id="{50A9E00F-4CE0-3E43-E797-5C59CA269E63}"/>
              </a:ext>
            </a:extLst>
          </p:cNvPr>
          <p:cNvGraphicFramePr>
            <a:graphicFrameLocks noGrp="1"/>
          </p:cNvGraphicFramePr>
          <p:nvPr>
            <p:ph idx="13"/>
          </p:nvPr>
        </p:nvGraphicFramePr>
        <p:xfrm>
          <a:off x="6245892" y="1312863"/>
          <a:ext cx="5400000"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Päivämäärän paikkamerkki 4">
            <a:extLst>
              <a:ext uri="{FF2B5EF4-FFF2-40B4-BE49-F238E27FC236}">
                <a16:creationId xmlns:a16="http://schemas.microsoft.com/office/drawing/2014/main" id="{AE66E55A-4044-6F48-DD0B-99D7D6248B06}"/>
              </a:ext>
            </a:extLst>
          </p:cNvPr>
          <p:cNvSpPr>
            <a:spLocks noGrp="1"/>
          </p:cNvSpPr>
          <p:nvPr>
            <p:ph type="dt" sz="half" idx="10"/>
          </p:nvPr>
        </p:nvSpPr>
        <p:spPr>
          <a:xfrm>
            <a:off x="1292400" y="6436660"/>
            <a:ext cx="1137600" cy="219635"/>
          </a:xfrm>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14" name="Alatunnisteen paikkamerkki 5">
            <a:extLst>
              <a:ext uri="{FF2B5EF4-FFF2-40B4-BE49-F238E27FC236}">
                <a16:creationId xmlns:a16="http://schemas.microsoft.com/office/drawing/2014/main" id="{E0F590E6-D9E7-9AEB-5085-0F0A075AC6EF}"/>
              </a:ext>
            </a:extLst>
          </p:cNvPr>
          <p:cNvSpPr>
            <a:spLocks noGrp="1"/>
          </p:cNvSpPr>
          <p:nvPr>
            <p:ph type="ftr" sz="quarter" idx="11"/>
          </p:nvPr>
        </p:nvSpPr>
        <p:spPr>
          <a:xfrm>
            <a:off x="2451600" y="6436660"/>
            <a:ext cx="3600000" cy="219635"/>
          </a:xfrm>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
        <p:nvSpPr>
          <p:cNvPr id="15" name="Dian numeron paikkamerkki 6">
            <a:extLst>
              <a:ext uri="{FF2B5EF4-FFF2-40B4-BE49-F238E27FC236}">
                <a16:creationId xmlns:a16="http://schemas.microsoft.com/office/drawing/2014/main" id="{935FE370-4F57-7E6E-081F-2FECE7CA90AF}"/>
              </a:ext>
            </a:extLst>
          </p:cNvPr>
          <p:cNvSpPr>
            <a:spLocks noGrp="1"/>
          </p:cNvSpPr>
          <p:nvPr>
            <p:ph type="sldNum" sz="quarter" idx="12"/>
          </p:nvPr>
        </p:nvSpPr>
        <p:spPr>
          <a:xfrm>
            <a:off x="838800" y="6436660"/>
            <a:ext cx="453600" cy="219635"/>
          </a:xfrm>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102</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16" name="Tekstiruutu 17">
            <a:extLst>
              <a:ext uri="{FF2B5EF4-FFF2-40B4-BE49-F238E27FC236}">
                <a16:creationId xmlns:a16="http://schemas.microsoft.com/office/drawing/2014/main" id="{6A399786-BF7D-E5B7-DA4A-C8A0DFC1A218}"/>
              </a:ext>
            </a:extLst>
          </p:cNvPr>
          <p:cNvSpPr txBox="1"/>
          <p:nvPr/>
        </p:nvSpPr>
        <p:spPr>
          <a:xfrm>
            <a:off x="8839825" y="1757346"/>
            <a:ext cx="633755" cy="190240"/>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Franklin Gothic Demi"/>
                <a:ea typeface="+mn-ea"/>
                <a:cs typeface="+mn-cs"/>
              </a:rPr>
              <a:t>Teollisuus</a:t>
            </a:r>
            <a:endParaRPr kumimoji="0" lang="fi-FI" sz="1600" b="0" i="0" u="none" strike="noStrike" kern="1200" cap="none" spc="0" normalizeH="0" baseline="0" noProof="0">
              <a:ln>
                <a:noFill/>
              </a:ln>
              <a:solidFill>
                <a:prstClr val="white"/>
              </a:solidFill>
              <a:effectLst/>
              <a:uLnTx/>
              <a:uFillTx/>
              <a:latin typeface="Franklin Gothic Demi"/>
              <a:ea typeface="+mn-ea"/>
              <a:cs typeface="+mn-cs"/>
            </a:endParaRPr>
          </a:p>
        </p:txBody>
      </p:sp>
      <p:sp>
        <p:nvSpPr>
          <p:cNvPr id="17" name="Tekstiruutu 17">
            <a:extLst>
              <a:ext uri="{FF2B5EF4-FFF2-40B4-BE49-F238E27FC236}">
                <a16:creationId xmlns:a16="http://schemas.microsoft.com/office/drawing/2014/main" id="{81228F43-55A1-96AB-42B3-C2E31EF68175}"/>
              </a:ext>
            </a:extLst>
          </p:cNvPr>
          <p:cNvSpPr txBox="1"/>
          <p:nvPr/>
        </p:nvSpPr>
        <p:spPr>
          <a:xfrm>
            <a:off x="9435481" y="2667130"/>
            <a:ext cx="898250" cy="190240"/>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Franklin Gothic Demi"/>
                <a:ea typeface="+mn-ea"/>
                <a:cs typeface="+mn-cs"/>
              </a:rPr>
              <a:t>Rakentaminen</a:t>
            </a:r>
            <a:endParaRPr kumimoji="0" lang="fi-FI" sz="1600" b="0" i="0" u="none" strike="noStrike" kern="1200" cap="none" spc="0" normalizeH="0" baseline="0" noProof="0">
              <a:ln>
                <a:noFill/>
              </a:ln>
              <a:solidFill>
                <a:prstClr val="white"/>
              </a:solidFill>
              <a:effectLst/>
              <a:uLnTx/>
              <a:uFillTx/>
              <a:latin typeface="Franklin Gothic Demi"/>
              <a:ea typeface="+mn-ea"/>
              <a:cs typeface="+mn-cs"/>
            </a:endParaRPr>
          </a:p>
        </p:txBody>
      </p:sp>
      <p:sp>
        <p:nvSpPr>
          <p:cNvPr id="18" name="Tekstiruutu 17">
            <a:extLst>
              <a:ext uri="{FF2B5EF4-FFF2-40B4-BE49-F238E27FC236}">
                <a16:creationId xmlns:a16="http://schemas.microsoft.com/office/drawing/2014/main" id="{9D8BB86F-0E15-5317-BC41-7FEB3AE7E48A}"/>
              </a:ext>
            </a:extLst>
          </p:cNvPr>
          <p:cNvSpPr txBox="1"/>
          <p:nvPr/>
        </p:nvSpPr>
        <p:spPr>
          <a:xfrm>
            <a:off x="8548081" y="3161547"/>
            <a:ext cx="1217248" cy="190240"/>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Franklin Gothic Demi"/>
                <a:ea typeface="+mn-ea"/>
                <a:cs typeface="+mn-cs"/>
              </a:rPr>
              <a:t>Maa- ja metsätalous</a:t>
            </a:r>
            <a:endParaRPr kumimoji="0" lang="fi-FI" sz="1600" b="0" i="0" u="none" strike="noStrike" kern="1200" cap="none" spc="0" normalizeH="0" baseline="0" noProof="0">
              <a:ln>
                <a:noFill/>
              </a:ln>
              <a:solidFill>
                <a:prstClr val="white"/>
              </a:solidFill>
              <a:effectLst/>
              <a:uLnTx/>
              <a:uFillTx/>
              <a:latin typeface="Franklin Gothic Demi"/>
              <a:ea typeface="+mn-ea"/>
              <a:cs typeface="+mn-cs"/>
            </a:endParaRPr>
          </a:p>
        </p:txBody>
      </p:sp>
      <p:sp>
        <p:nvSpPr>
          <p:cNvPr id="19" name="Tekstiruutu 18">
            <a:extLst>
              <a:ext uri="{FF2B5EF4-FFF2-40B4-BE49-F238E27FC236}">
                <a16:creationId xmlns:a16="http://schemas.microsoft.com/office/drawing/2014/main" id="{B3794730-3342-68CA-5BF0-C9507B915642}"/>
              </a:ext>
            </a:extLst>
          </p:cNvPr>
          <p:cNvSpPr txBox="1"/>
          <p:nvPr/>
        </p:nvSpPr>
        <p:spPr>
          <a:xfrm>
            <a:off x="8603383" y="4628182"/>
            <a:ext cx="1106640" cy="344128"/>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Franklin Gothic Demi"/>
                <a:ea typeface="+mn-ea"/>
                <a:cs typeface="+mn-cs"/>
              </a:rPr>
              <a:t>Palvelut ja kauppa</a:t>
            </a:r>
            <a:br>
              <a:rPr kumimoji="0" lang="fi-FI" sz="1000" b="0" i="0" u="none" strike="noStrike" kern="1200" cap="none" spc="0" normalizeH="0" baseline="0" noProof="0">
                <a:ln>
                  <a:noFill/>
                </a:ln>
                <a:solidFill>
                  <a:prstClr val="white"/>
                </a:solidFill>
                <a:effectLst/>
                <a:uLnTx/>
                <a:uFillTx/>
                <a:latin typeface="Franklin Gothic Demi"/>
                <a:ea typeface="+mn-ea"/>
                <a:cs typeface="+mn-cs"/>
              </a:rPr>
            </a:br>
            <a:r>
              <a:rPr kumimoji="0" lang="fi-FI" sz="1000" b="0" i="0" u="none" strike="noStrike" kern="1200" cap="none" spc="0" normalizeH="0" baseline="0" noProof="0">
                <a:ln>
                  <a:noFill/>
                </a:ln>
                <a:solidFill>
                  <a:prstClr val="white"/>
                </a:solidFill>
                <a:effectLst/>
                <a:uLnTx/>
                <a:uFillTx/>
                <a:latin typeface="Franklin Gothic Demi"/>
                <a:ea typeface="+mn-ea"/>
                <a:cs typeface="+mn-cs"/>
              </a:rPr>
              <a:t>yhteensä</a:t>
            </a:r>
            <a:endParaRPr kumimoji="0" lang="fi-FI" sz="1600" b="0" i="0" u="none" strike="noStrike" kern="1200" cap="none" spc="0" normalizeH="0" baseline="0" noProof="0">
              <a:ln>
                <a:noFill/>
              </a:ln>
              <a:solidFill>
                <a:prstClr val="white"/>
              </a:solidFill>
              <a:effectLst/>
              <a:uLnTx/>
              <a:uFillTx/>
              <a:latin typeface="Franklin Gothic Demi"/>
              <a:ea typeface="+mn-ea"/>
              <a:cs typeface="+mn-cs"/>
            </a:endParaRPr>
          </a:p>
        </p:txBody>
      </p:sp>
      <p:sp>
        <p:nvSpPr>
          <p:cNvPr id="20" name="Tekstiruutu 19">
            <a:extLst>
              <a:ext uri="{FF2B5EF4-FFF2-40B4-BE49-F238E27FC236}">
                <a16:creationId xmlns:a16="http://schemas.microsoft.com/office/drawing/2014/main" id="{6F654BFE-DDEB-4FE3-BBB6-3915438200DC}"/>
              </a:ext>
            </a:extLst>
          </p:cNvPr>
          <p:cNvSpPr txBox="1"/>
          <p:nvPr/>
        </p:nvSpPr>
        <p:spPr>
          <a:xfrm>
            <a:off x="10417175" y="4705126"/>
            <a:ext cx="652990" cy="190240"/>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Franklin Gothic Demi"/>
                <a:ea typeface="+mn-ea"/>
                <a:cs typeface="+mn-cs"/>
              </a:rPr>
              <a:t>Palveluala</a:t>
            </a:r>
            <a:endParaRPr kumimoji="0" lang="fi-FI" sz="1600" b="0" i="0" u="none" strike="noStrike" kern="1200" cap="none" spc="0" normalizeH="0" baseline="0" noProof="0">
              <a:ln>
                <a:noFill/>
              </a:ln>
              <a:solidFill>
                <a:prstClr val="white"/>
              </a:solidFill>
              <a:effectLst/>
              <a:uLnTx/>
              <a:uFillTx/>
              <a:latin typeface="Franklin Gothic Demi"/>
              <a:ea typeface="+mn-ea"/>
              <a:cs typeface="+mn-cs"/>
            </a:endParaRPr>
          </a:p>
        </p:txBody>
      </p:sp>
      <p:sp>
        <p:nvSpPr>
          <p:cNvPr id="21" name="Tekstiruutu 20">
            <a:extLst>
              <a:ext uri="{FF2B5EF4-FFF2-40B4-BE49-F238E27FC236}">
                <a16:creationId xmlns:a16="http://schemas.microsoft.com/office/drawing/2014/main" id="{2E12648D-E95B-5874-C975-63654C1C1C15}"/>
              </a:ext>
            </a:extLst>
          </p:cNvPr>
          <p:cNvSpPr txBox="1"/>
          <p:nvPr/>
        </p:nvSpPr>
        <p:spPr>
          <a:xfrm>
            <a:off x="10417175" y="3796314"/>
            <a:ext cx="497499" cy="190240"/>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Franklin Gothic Demi"/>
                <a:ea typeface="+mn-ea"/>
                <a:cs typeface="+mn-cs"/>
              </a:rPr>
              <a:t>Kauppa</a:t>
            </a:r>
            <a:endParaRPr kumimoji="0" lang="fi-FI" sz="1600" b="0" i="0" u="none" strike="noStrike" kern="1200" cap="none" spc="0" normalizeH="0" baseline="0" noProof="0">
              <a:ln>
                <a:noFill/>
              </a:ln>
              <a:solidFill>
                <a:prstClr val="white"/>
              </a:solidFill>
              <a:effectLst/>
              <a:uLnTx/>
              <a:uFillTx/>
              <a:latin typeface="Franklin Gothic Demi"/>
              <a:ea typeface="+mn-ea"/>
              <a:cs typeface="+mn-cs"/>
            </a:endParaRPr>
          </a:p>
        </p:txBody>
      </p:sp>
      <p:sp>
        <p:nvSpPr>
          <p:cNvPr id="22" name="Tekstiruutu 21">
            <a:extLst>
              <a:ext uri="{FF2B5EF4-FFF2-40B4-BE49-F238E27FC236}">
                <a16:creationId xmlns:a16="http://schemas.microsoft.com/office/drawing/2014/main" id="{77D2CA24-4C9E-3B5A-289C-FB5C2C6DC7D0}"/>
              </a:ext>
            </a:extLst>
          </p:cNvPr>
          <p:cNvSpPr txBox="1"/>
          <p:nvPr/>
        </p:nvSpPr>
        <p:spPr>
          <a:xfrm>
            <a:off x="10234067" y="3287189"/>
            <a:ext cx="535970" cy="344128"/>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878EAF">
                    <a:lumMod val="75000"/>
                  </a:srgbClr>
                </a:solidFill>
                <a:effectLst/>
                <a:uLnTx/>
                <a:uFillTx/>
                <a:latin typeface="Franklin Gothic Demi"/>
                <a:ea typeface="+mn-ea"/>
                <a:cs typeface="+mn-cs"/>
              </a:rPr>
              <a:t>Julkinen</a:t>
            </a:r>
            <a:br>
              <a:rPr kumimoji="0" lang="fi-FI" sz="1000" b="0" i="0" u="none" strike="noStrike" kern="1200" cap="none" spc="0" normalizeH="0" baseline="0" noProof="0">
                <a:ln>
                  <a:noFill/>
                </a:ln>
                <a:solidFill>
                  <a:srgbClr val="878EAF">
                    <a:lumMod val="75000"/>
                  </a:srgbClr>
                </a:solidFill>
                <a:effectLst/>
                <a:uLnTx/>
                <a:uFillTx/>
                <a:latin typeface="Franklin Gothic Demi"/>
                <a:ea typeface="+mn-ea"/>
                <a:cs typeface="+mn-cs"/>
              </a:rPr>
            </a:br>
            <a:r>
              <a:rPr kumimoji="0" lang="fi-FI" sz="1000" b="0" i="0" u="none" strike="noStrike" kern="1200" cap="none" spc="0" normalizeH="0" baseline="0" noProof="0">
                <a:ln>
                  <a:noFill/>
                </a:ln>
                <a:solidFill>
                  <a:srgbClr val="878EAF">
                    <a:lumMod val="75000"/>
                  </a:srgbClr>
                </a:solidFill>
                <a:effectLst/>
                <a:uLnTx/>
                <a:uFillTx/>
                <a:latin typeface="Franklin Gothic Demi"/>
                <a:ea typeface="+mn-ea"/>
                <a:cs typeface="+mn-cs"/>
              </a:rPr>
              <a:t>sektori</a:t>
            </a:r>
            <a:endParaRPr kumimoji="0" lang="fi-FI" sz="1600" b="0" i="0" u="none" strike="noStrike" kern="1200" cap="none" spc="0" normalizeH="0" baseline="0" noProof="0">
              <a:ln>
                <a:noFill/>
              </a:ln>
              <a:solidFill>
                <a:srgbClr val="878EAF">
                  <a:lumMod val="75000"/>
                </a:srgbClr>
              </a:solidFill>
              <a:effectLst/>
              <a:uLnTx/>
              <a:uFillTx/>
              <a:latin typeface="Franklin Gothic Demi"/>
              <a:ea typeface="+mn-ea"/>
              <a:cs typeface="+mn-cs"/>
            </a:endParaRPr>
          </a:p>
        </p:txBody>
      </p:sp>
      <p:sp>
        <p:nvSpPr>
          <p:cNvPr id="23" name="Tekstiruutu 17">
            <a:extLst>
              <a:ext uri="{FF2B5EF4-FFF2-40B4-BE49-F238E27FC236}">
                <a16:creationId xmlns:a16="http://schemas.microsoft.com/office/drawing/2014/main" id="{8B2F759A-8664-8492-1FEE-D53A6CD480A0}"/>
              </a:ext>
            </a:extLst>
          </p:cNvPr>
          <p:cNvSpPr txBox="1"/>
          <p:nvPr/>
        </p:nvSpPr>
        <p:spPr>
          <a:xfrm rot="16200000">
            <a:off x="1082341" y="4625395"/>
            <a:ext cx="619328" cy="159462"/>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solidFill>
                <a:effectLst/>
                <a:uLnTx/>
                <a:uFillTx/>
                <a:latin typeface="Franklin Gothic Book"/>
                <a:ea typeface="+mn-ea"/>
                <a:cs typeface="+mn-cs"/>
              </a:rPr>
              <a:t>Nälkävuodet</a:t>
            </a:r>
            <a:endParaRPr kumimoji="0" lang="fi-FI" sz="12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4" name="Tekstiruutu 17">
            <a:extLst>
              <a:ext uri="{FF2B5EF4-FFF2-40B4-BE49-F238E27FC236}">
                <a16:creationId xmlns:a16="http://schemas.microsoft.com/office/drawing/2014/main" id="{36D2F3A8-FEB6-C0A0-DF2A-5A703821C6FE}"/>
              </a:ext>
            </a:extLst>
          </p:cNvPr>
          <p:cNvSpPr txBox="1"/>
          <p:nvPr/>
        </p:nvSpPr>
        <p:spPr>
          <a:xfrm>
            <a:off x="1632116" y="3906823"/>
            <a:ext cx="534368" cy="159462"/>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solidFill>
                <a:effectLst/>
                <a:uLnTx/>
                <a:uFillTx/>
                <a:latin typeface="Franklin Gothic Book"/>
                <a:ea typeface="+mn-ea"/>
                <a:cs typeface="+mn-cs"/>
              </a:rPr>
              <a:t>Pitkä lama</a:t>
            </a:r>
            <a:endParaRPr kumimoji="0" lang="fi-FI" sz="12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5" name="Tekstiruutu 17">
            <a:extLst>
              <a:ext uri="{FF2B5EF4-FFF2-40B4-BE49-F238E27FC236}">
                <a16:creationId xmlns:a16="http://schemas.microsoft.com/office/drawing/2014/main" id="{54EE136E-F09A-D3C8-E656-EB2F80D1959B}"/>
              </a:ext>
            </a:extLst>
          </p:cNvPr>
          <p:cNvSpPr txBox="1"/>
          <p:nvPr/>
        </p:nvSpPr>
        <p:spPr>
          <a:xfrm rot="16200000">
            <a:off x="2541827" y="5098048"/>
            <a:ext cx="564826" cy="159462"/>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solidFill>
                <a:effectLst/>
                <a:uLnTx/>
                <a:uFillTx/>
                <a:latin typeface="Franklin Gothic Book"/>
                <a:ea typeface="+mn-ea"/>
                <a:cs typeface="+mn-cs"/>
              </a:rPr>
              <a:t>Sisällissota</a:t>
            </a:r>
            <a:endParaRPr kumimoji="0" lang="fi-FI" sz="12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6" name="Tekstiruutu 17">
            <a:extLst>
              <a:ext uri="{FF2B5EF4-FFF2-40B4-BE49-F238E27FC236}">
                <a16:creationId xmlns:a16="http://schemas.microsoft.com/office/drawing/2014/main" id="{C72F96C8-BCBF-1B8D-D875-719F99693DC4}"/>
              </a:ext>
            </a:extLst>
          </p:cNvPr>
          <p:cNvSpPr txBox="1"/>
          <p:nvPr/>
        </p:nvSpPr>
        <p:spPr>
          <a:xfrm rot="16200000">
            <a:off x="2315611" y="4390964"/>
            <a:ext cx="745964" cy="159462"/>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solidFill>
                <a:effectLst/>
                <a:uLnTx/>
                <a:uFillTx/>
                <a:latin typeface="Franklin Gothic Book"/>
                <a:ea typeface="+mn-ea"/>
                <a:cs typeface="+mn-cs"/>
              </a:rPr>
              <a:t>I maailmansota</a:t>
            </a:r>
            <a:endParaRPr kumimoji="0" lang="fi-FI" sz="12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7" name="Tekstiruutu 17">
            <a:extLst>
              <a:ext uri="{FF2B5EF4-FFF2-40B4-BE49-F238E27FC236}">
                <a16:creationId xmlns:a16="http://schemas.microsoft.com/office/drawing/2014/main" id="{100C3217-C3D3-99F9-73CD-D68A1CFE68C9}"/>
              </a:ext>
            </a:extLst>
          </p:cNvPr>
          <p:cNvSpPr txBox="1"/>
          <p:nvPr/>
        </p:nvSpPr>
        <p:spPr>
          <a:xfrm rot="16200000">
            <a:off x="2865353" y="4044539"/>
            <a:ext cx="542383" cy="159462"/>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solidFill>
                <a:effectLst/>
                <a:uLnTx/>
                <a:uFillTx/>
                <a:latin typeface="Franklin Gothic Book"/>
                <a:ea typeface="+mn-ea"/>
                <a:cs typeface="+mn-cs"/>
              </a:rPr>
              <a:t>Suuri lama</a:t>
            </a:r>
            <a:endParaRPr kumimoji="0" lang="fi-FI" sz="12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8" name="Tekstiruutu 17">
            <a:extLst>
              <a:ext uri="{FF2B5EF4-FFF2-40B4-BE49-F238E27FC236}">
                <a16:creationId xmlns:a16="http://schemas.microsoft.com/office/drawing/2014/main" id="{11A53EA0-70B2-47E1-CFAF-176BAAA01150}"/>
              </a:ext>
            </a:extLst>
          </p:cNvPr>
          <p:cNvSpPr txBox="1"/>
          <p:nvPr/>
        </p:nvSpPr>
        <p:spPr>
          <a:xfrm rot="16200000">
            <a:off x="3009504" y="4430345"/>
            <a:ext cx="771612" cy="159462"/>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solidFill>
                <a:effectLst/>
                <a:uLnTx/>
                <a:uFillTx/>
                <a:latin typeface="Franklin Gothic Book"/>
                <a:ea typeface="+mn-ea"/>
                <a:cs typeface="+mn-cs"/>
              </a:rPr>
              <a:t>II maailmansota</a:t>
            </a:r>
            <a:endParaRPr kumimoji="0" lang="fi-FI" sz="12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 name="Tekstiruutu 17">
            <a:extLst>
              <a:ext uri="{FF2B5EF4-FFF2-40B4-BE49-F238E27FC236}">
                <a16:creationId xmlns:a16="http://schemas.microsoft.com/office/drawing/2014/main" id="{32F63D1F-1003-930C-0A46-F636288A68D4}"/>
              </a:ext>
            </a:extLst>
          </p:cNvPr>
          <p:cNvSpPr txBox="1"/>
          <p:nvPr/>
        </p:nvSpPr>
        <p:spPr>
          <a:xfrm>
            <a:off x="3581807" y="3693616"/>
            <a:ext cx="770010" cy="159462"/>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solidFill>
                <a:effectLst/>
                <a:uLnTx/>
                <a:uFillTx/>
                <a:latin typeface="Franklin Gothic Book"/>
                <a:ea typeface="+mn-ea"/>
                <a:cs typeface="+mn-cs"/>
              </a:rPr>
              <a:t>jälleenrakennus</a:t>
            </a:r>
            <a:endParaRPr kumimoji="0" lang="fi-FI" sz="12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0" name="Tekstiruutu 17">
            <a:extLst>
              <a:ext uri="{FF2B5EF4-FFF2-40B4-BE49-F238E27FC236}">
                <a16:creationId xmlns:a16="http://schemas.microsoft.com/office/drawing/2014/main" id="{DC60ECBD-D3DA-DC06-412D-1833D74A4F10}"/>
              </a:ext>
            </a:extLst>
          </p:cNvPr>
          <p:cNvSpPr txBox="1"/>
          <p:nvPr/>
        </p:nvSpPr>
        <p:spPr>
          <a:xfrm rot="16200000">
            <a:off x="4377145" y="4523605"/>
            <a:ext cx="822908" cy="159462"/>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solidFill>
                <a:effectLst/>
                <a:uLnTx/>
                <a:uFillTx/>
                <a:latin typeface="Franklin Gothic Book"/>
                <a:ea typeface="+mn-ea"/>
                <a:cs typeface="+mn-cs"/>
              </a:rPr>
              <a:t>1990-luvun lama</a:t>
            </a:r>
            <a:endParaRPr kumimoji="0" lang="fi-FI" sz="12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1" name="Tekstiruutu 17">
            <a:extLst>
              <a:ext uri="{FF2B5EF4-FFF2-40B4-BE49-F238E27FC236}">
                <a16:creationId xmlns:a16="http://schemas.microsoft.com/office/drawing/2014/main" id="{2684B1AB-A5F7-E499-D2B8-7F265B8B2F6F}"/>
              </a:ext>
            </a:extLst>
          </p:cNvPr>
          <p:cNvSpPr txBox="1"/>
          <p:nvPr/>
        </p:nvSpPr>
        <p:spPr>
          <a:xfrm>
            <a:off x="4230444" y="5100675"/>
            <a:ext cx="383686" cy="313350"/>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600" b="0" i="0" u="none" strike="noStrike" kern="1200" cap="none" spc="0" normalizeH="0" baseline="0" noProof="0">
                <a:ln>
                  <a:noFill/>
                </a:ln>
                <a:solidFill>
                  <a:prstClr val="black"/>
                </a:solidFill>
                <a:effectLst/>
                <a:uLnTx/>
                <a:uFillTx/>
                <a:latin typeface="Franklin Gothic Book"/>
                <a:ea typeface="+mn-ea"/>
                <a:cs typeface="+mn-cs"/>
              </a:rPr>
              <a:t>Öljykriisit </a:t>
            </a:r>
            <a:br>
              <a:rPr kumimoji="0" lang="fi-FI" sz="600" b="0" i="0" u="none" strike="noStrike" kern="1200" cap="none" spc="0" normalizeH="0" baseline="0" noProof="0">
                <a:ln>
                  <a:noFill/>
                </a:ln>
                <a:solidFill>
                  <a:prstClr val="black"/>
                </a:solidFill>
                <a:effectLst/>
                <a:uLnTx/>
                <a:uFillTx/>
                <a:latin typeface="Franklin Gothic Book"/>
                <a:ea typeface="+mn-ea"/>
                <a:cs typeface="+mn-cs"/>
              </a:rPr>
            </a:br>
            <a:r>
              <a:rPr kumimoji="0" lang="fi-FI" sz="600" b="0" i="0" u="none" strike="noStrike" kern="1200" cap="none" spc="0" normalizeH="0" baseline="0" noProof="0">
                <a:ln>
                  <a:noFill/>
                </a:ln>
                <a:solidFill>
                  <a:prstClr val="black"/>
                </a:solidFill>
                <a:effectLst/>
                <a:uLnTx/>
                <a:uFillTx/>
                <a:latin typeface="Franklin Gothic Book"/>
                <a:ea typeface="+mn-ea"/>
                <a:cs typeface="+mn-cs"/>
              </a:rPr>
              <a:t>1973 ja </a:t>
            </a:r>
            <a:br>
              <a:rPr kumimoji="0" lang="fi-FI" sz="600" b="0" i="0" u="none" strike="noStrike" kern="1200" cap="none" spc="0" normalizeH="0" baseline="0" noProof="0">
                <a:ln>
                  <a:noFill/>
                </a:ln>
                <a:solidFill>
                  <a:prstClr val="black"/>
                </a:solidFill>
                <a:effectLst/>
                <a:uLnTx/>
                <a:uFillTx/>
                <a:latin typeface="Franklin Gothic Book"/>
                <a:ea typeface="+mn-ea"/>
                <a:cs typeface="+mn-cs"/>
              </a:rPr>
            </a:br>
            <a:r>
              <a:rPr kumimoji="0" lang="fi-FI" sz="600" b="0" i="0" u="none" strike="noStrike" kern="1200" cap="none" spc="0" normalizeH="0" baseline="0" noProof="0">
                <a:ln>
                  <a:noFill/>
                </a:ln>
                <a:solidFill>
                  <a:prstClr val="black"/>
                </a:solidFill>
                <a:effectLst/>
                <a:uLnTx/>
                <a:uFillTx/>
                <a:latin typeface="Franklin Gothic Book"/>
                <a:ea typeface="+mn-ea"/>
                <a:cs typeface="+mn-cs"/>
              </a:rPr>
              <a:t>1979</a:t>
            </a:r>
            <a:endParaRPr kumimoji="0" lang="fi-FI" sz="10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2" name="Tekstiruutu 17">
            <a:extLst>
              <a:ext uri="{FF2B5EF4-FFF2-40B4-BE49-F238E27FC236}">
                <a16:creationId xmlns:a16="http://schemas.microsoft.com/office/drawing/2014/main" id="{CA0BD266-6C4F-20DB-518D-A2BAC687FDB6}"/>
              </a:ext>
            </a:extLst>
          </p:cNvPr>
          <p:cNvSpPr txBox="1"/>
          <p:nvPr/>
        </p:nvSpPr>
        <p:spPr>
          <a:xfrm rot="16200000">
            <a:off x="4934641" y="4720515"/>
            <a:ext cx="641770" cy="159462"/>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solidFill>
                <a:effectLst/>
                <a:uLnTx/>
                <a:uFillTx/>
                <a:latin typeface="Franklin Gothic Book"/>
                <a:ea typeface="+mn-ea"/>
                <a:cs typeface="+mn-cs"/>
              </a:rPr>
              <a:t>Finanssikriisi</a:t>
            </a:r>
            <a:endParaRPr kumimoji="0" lang="fi-FI" sz="12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33" name="Tekstiruutu 17">
            <a:extLst>
              <a:ext uri="{FF2B5EF4-FFF2-40B4-BE49-F238E27FC236}">
                <a16:creationId xmlns:a16="http://schemas.microsoft.com/office/drawing/2014/main" id="{45A2C04C-DB61-D677-503E-7517A5143D19}"/>
              </a:ext>
            </a:extLst>
          </p:cNvPr>
          <p:cNvSpPr txBox="1"/>
          <p:nvPr/>
        </p:nvSpPr>
        <p:spPr>
          <a:xfrm rot="16200000">
            <a:off x="5144176" y="4255765"/>
            <a:ext cx="821306" cy="159462"/>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solidFill>
                <a:effectLst/>
                <a:uLnTx/>
                <a:uFillTx/>
                <a:latin typeface="Franklin Gothic Book"/>
                <a:ea typeface="+mn-ea"/>
                <a:cs typeface="+mn-cs"/>
              </a:rPr>
              <a:t>Koronapandemia</a:t>
            </a:r>
            <a:endParaRPr kumimoji="0" lang="fi-FI" sz="12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 name="Tekstiruutu 17">
            <a:extLst>
              <a:ext uri="{FF2B5EF4-FFF2-40B4-BE49-F238E27FC236}">
                <a16:creationId xmlns:a16="http://schemas.microsoft.com/office/drawing/2014/main" id="{5C9A6DF0-E6ED-2191-7500-50EFC6220BF5}"/>
              </a:ext>
            </a:extLst>
          </p:cNvPr>
          <p:cNvSpPr txBox="1"/>
          <p:nvPr/>
        </p:nvSpPr>
        <p:spPr>
          <a:xfrm rot="16200000">
            <a:off x="2035124" y="4625395"/>
            <a:ext cx="558414" cy="159462"/>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black"/>
                </a:solidFill>
                <a:effectLst/>
                <a:uLnTx/>
                <a:uFillTx/>
                <a:latin typeface="Franklin Gothic Book"/>
                <a:ea typeface="+mn-ea"/>
                <a:cs typeface="+mn-cs"/>
              </a:rPr>
              <a:t>Katovuosia</a:t>
            </a:r>
            <a:endParaRPr kumimoji="0" lang="fi-FI" sz="12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23586345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AC11A7-2F0B-4B4F-6B91-C97F2D89852E}"/>
              </a:ext>
            </a:extLst>
          </p:cNvPr>
          <p:cNvSpPr>
            <a:spLocks noGrp="1"/>
          </p:cNvSpPr>
          <p:nvPr>
            <p:ph type="title"/>
          </p:nvPr>
        </p:nvSpPr>
        <p:spPr/>
        <p:txBody>
          <a:bodyPr/>
          <a:lstStyle/>
          <a:p>
            <a:r>
              <a:rPr lang="fi-FI"/>
              <a:t>Talouskasvu syntyy tuottavuuskasvusta</a:t>
            </a:r>
          </a:p>
        </p:txBody>
      </p:sp>
      <p:sp>
        <p:nvSpPr>
          <p:cNvPr id="4" name="Päivämäärän paikkamerkki 3">
            <a:extLst>
              <a:ext uri="{FF2B5EF4-FFF2-40B4-BE49-F238E27FC236}">
                <a16:creationId xmlns:a16="http://schemas.microsoft.com/office/drawing/2014/main" id="{A2C75E69-FED4-C516-9711-05384B1ABA33}"/>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5" name="Alatunnisteen paikkamerkki 4">
            <a:extLst>
              <a:ext uri="{FF2B5EF4-FFF2-40B4-BE49-F238E27FC236}">
                <a16:creationId xmlns:a16="http://schemas.microsoft.com/office/drawing/2014/main" id="{4F21CC5C-7B3E-1DC9-7D7A-DBA5EDD99AEB}"/>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
        <p:nvSpPr>
          <p:cNvPr id="6" name="Dian numeron paikkamerkki 5">
            <a:extLst>
              <a:ext uri="{FF2B5EF4-FFF2-40B4-BE49-F238E27FC236}">
                <a16:creationId xmlns:a16="http://schemas.microsoft.com/office/drawing/2014/main" id="{68D92A04-4E84-F8CF-E4D2-30AA5713D1DB}"/>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103</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graphicFrame>
        <p:nvGraphicFramePr>
          <p:cNvPr id="7" name="Sisällön paikkamerkki 6">
            <a:extLst>
              <a:ext uri="{FF2B5EF4-FFF2-40B4-BE49-F238E27FC236}">
                <a16:creationId xmlns:a16="http://schemas.microsoft.com/office/drawing/2014/main" id="{DAE1CCC6-AE17-5F3E-B381-0A8EFF97F069}"/>
              </a:ext>
            </a:extLst>
          </p:cNvPr>
          <p:cNvGraphicFramePr>
            <a:graphicFrameLocks noGrp="1"/>
          </p:cNvGraphicFramePr>
          <p:nvPr>
            <p:ph idx="1"/>
          </p:nvPr>
        </p:nvGraphicFramePr>
        <p:xfrm>
          <a:off x="1772622" y="1312863"/>
          <a:ext cx="8640000" cy="486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288547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A4AB9A-84AD-94DF-B6FC-C05B24CB4204}"/>
              </a:ext>
            </a:extLst>
          </p:cNvPr>
          <p:cNvSpPr>
            <a:spLocks noGrp="1"/>
          </p:cNvSpPr>
          <p:nvPr>
            <p:ph type="title"/>
          </p:nvPr>
        </p:nvSpPr>
        <p:spPr/>
        <p:txBody>
          <a:bodyPr/>
          <a:lstStyle/>
          <a:p>
            <a:r>
              <a:rPr lang="fi-FI"/>
              <a:t>Aluetiedot</a:t>
            </a:r>
          </a:p>
        </p:txBody>
      </p:sp>
      <p:sp>
        <p:nvSpPr>
          <p:cNvPr id="3" name="Tekstin paikkamerkki 2">
            <a:extLst>
              <a:ext uri="{FF2B5EF4-FFF2-40B4-BE49-F238E27FC236}">
                <a16:creationId xmlns:a16="http://schemas.microsoft.com/office/drawing/2014/main" id="{CC5447B8-7628-D2E1-AABA-E7C6D5C60826}"/>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25981839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1F2715-371C-B0F6-37B3-5BB9E9A64286}"/>
              </a:ext>
            </a:extLst>
          </p:cNvPr>
          <p:cNvSpPr>
            <a:spLocks noGrp="1"/>
          </p:cNvSpPr>
          <p:nvPr>
            <p:ph type="title"/>
          </p:nvPr>
        </p:nvSpPr>
        <p:spPr/>
        <p:txBody>
          <a:bodyPr/>
          <a:lstStyle/>
          <a:p>
            <a:r>
              <a:rPr lang="fi-FI"/>
              <a:t>Tutki alueellisia eroja</a:t>
            </a:r>
          </a:p>
        </p:txBody>
      </p:sp>
      <p:sp>
        <p:nvSpPr>
          <p:cNvPr id="10" name="Tekstiruutu 9">
            <a:extLst>
              <a:ext uri="{FF2B5EF4-FFF2-40B4-BE49-F238E27FC236}">
                <a16:creationId xmlns:a16="http://schemas.microsoft.com/office/drawing/2014/main" id="{C08E88FA-06BB-B943-3DB7-BF381B876A36}"/>
              </a:ext>
              <a:ext uri="{C183D7F6-B498-43B3-948B-1728B52AA6E4}">
                <adec:decorative xmlns:adec="http://schemas.microsoft.com/office/drawing/2017/decorative" val="1"/>
              </a:ext>
            </a:extLst>
          </p:cNvPr>
          <p:cNvSpPr txBox="1"/>
          <p:nvPr/>
        </p:nvSpPr>
        <p:spPr>
          <a:xfrm>
            <a:off x="416948" y="1567892"/>
            <a:ext cx="5486401" cy="1350473"/>
          </a:xfrm>
          <a:prstGeom prst="roundRect">
            <a:avLst/>
          </a:prstGeom>
          <a:solidFill>
            <a:srgbClr val="F4EFEC"/>
          </a:solidFill>
        </p:spPr>
        <p:txBody>
          <a:bodyPr wrap="square" lIns="0" tIns="0" rIns="0" bIns="0" rtlCol="0">
            <a:noAutofit/>
          </a:bodyPr>
          <a:lstStyle/>
          <a:p>
            <a:pPr marL="0" marR="0" lvl="0" indent="0" algn="l" defTabSz="914310" rtl="0" eaLnBrk="1" fontAlgn="auto" latinLnBrk="0" hangingPunct="1">
              <a:lnSpc>
                <a:spcPct val="95000"/>
              </a:lnSpc>
              <a:spcBef>
                <a:spcPts val="0"/>
              </a:spcBef>
              <a:spcAft>
                <a:spcPts val="0"/>
              </a:spcAft>
              <a:buClrTx/>
              <a:buSzTx/>
              <a:buFontTx/>
              <a:buNone/>
              <a:tabLst/>
              <a:defRPr/>
            </a:pPr>
            <a:endParaRPr kumimoji="0" lang="fi-FI" sz="1600" b="0" i="0" u="none" strike="noStrike" kern="1200" cap="none" spc="0" normalizeH="0" baseline="0" noProof="0" err="1">
              <a:ln>
                <a:noFill/>
              </a:ln>
              <a:solidFill>
                <a:srgbClr val="1A3061"/>
              </a:solidFill>
              <a:effectLst/>
              <a:uLnTx/>
              <a:uFillTx/>
              <a:latin typeface="Franklin Gothic Book"/>
              <a:ea typeface="+mn-ea"/>
              <a:cs typeface="+mn-cs"/>
            </a:endParaRPr>
          </a:p>
        </p:txBody>
      </p:sp>
      <p:pic>
        <p:nvPicPr>
          <p:cNvPr id="13" name="Kuva 12">
            <a:extLst>
              <a:ext uri="{FF2B5EF4-FFF2-40B4-BE49-F238E27FC236}">
                <a16:creationId xmlns:a16="http://schemas.microsoft.com/office/drawing/2014/main" id="{75816A8A-4749-DA41-491A-D3AD069D248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0695" y="1755906"/>
            <a:ext cx="914400" cy="914400"/>
          </a:xfrm>
          <a:prstGeom prst="rect">
            <a:avLst/>
          </a:prstGeom>
        </p:spPr>
      </p:pic>
      <p:sp>
        <p:nvSpPr>
          <p:cNvPr id="7" name="Tekstiruutu 6">
            <a:extLst>
              <a:ext uri="{FF2B5EF4-FFF2-40B4-BE49-F238E27FC236}">
                <a16:creationId xmlns:a16="http://schemas.microsoft.com/office/drawing/2014/main" id="{2EC92C7F-AEA4-7690-D5E4-5D1CCE41970B}"/>
              </a:ext>
            </a:extLst>
          </p:cNvPr>
          <p:cNvSpPr txBox="1"/>
          <p:nvPr/>
        </p:nvSpPr>
        <p:spPr>
          <a:xfrm>
            <a:off x="1791385" y="1739510"/>
            <a:ext cx="4111964" cy="1178855"/>
          </a:xfrm>
          <a:prstGeom prst="rect">
            <a:avLst/>
          </a:prstGeom>
          <a:noFill/>
        </p:spPr>
        <p:txBody>
          <a:bodyPr wrap="square" lIns="0" tIns="0" rIns="0" bIns="0" rtlCol="0" anchor="ctr">
            <a:no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1A3061"/>
                </a:solidFill>
                <a:effectLst/>
                <a:uLnTx/>
                <a:uFillTx/>
                <a:latin typeface="Franklin Gothic Book"/>
                <a:ea typeface="+mn-ea"/>
                <a:cs typeface="+mn-cs"/>
                <a:hlinkClick r:id="rId4">
                  <a:extLst>
                    <a:ext uri="{A12FA001-AC4F-418D-AE19-62706E023703}">
                      <ahyp:hlinkClr xmlns:ahyp="http://schemas.microsoft.com/office/drawing/2018/hyperlinkcolor" val="tx"/>
                    </a:ext>
                  </a:extLst>
                </a:hlinkClick>
              </a:rPr>
              <a:t>Paavo – tilastoja postinumeroalueittain</a:t>
            </a:r>
            <a:endParaRPr kumimoji="0" lang="fi-FI" sz="1800" b="1" i="0" u="none" strike="noStrike" kern="1200" cap="none" spc="0" normalizeH="0" baseline="0" noProof="0">
              <a:ln>
                <a:noFill/>
              </a:ln>
              <a:solidFill>
                <a:srgbClr val="1A3061"/>
              </a:solidFill>
              <a:effectLst/>
              <a:uLnTx/>
              <a:uFillTx/>
              <a:latin typeface="Franklin Gothic Book"/>
              <a:ea typeface="+mn-ea"/>
              <a:cs typeface="+mn-cs"/>
            </a:endParaRP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1A3061"/>
                </a:solidFill>
                <a:effectLst/>
                <a:uLnTx/>
                <a:uFillTx/>
                <a:latin typeface="Franklin Gothic Book"/>
                <a:ea typeface="+mn-ea"/>
                <a:cs typeface="+mn-cs"/>
              </a:rPr>
              <a:t>Perustietoja väestöstä, tuloista, työpaikoista ym. postinumeroalueittain.</a:t>
            </a:r>
          </a:p>
          <a:p>
            <a:pPr marL="0" marR="0" lvl="0" indent="0" algn="l" defTabSz="91431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14" name="Tekstiruutu 13">
            <a:extLst>
              <a:ext uri="{FF2B5EF4-FFF2-40B4-BE49-F238E27FC236}">
                <a16:creationId xmlns:a16="http://schemas.microsoft.com/office/drawing/2014/main" id="{C74918CC-BF86-2E0E-5CB4-621D63B85F1E}"/>
              </a:ext>
              <a:ext uri="{C183D7F6-B498-43B3-948B-1728B52AA6E4}">
                <adec:decorative xmlns:adec="http://schemas.microsoft.com/office/drawing/2017/decorative" val="1"/>
              </a:ext>
            </a:extLst>
          </p:cNvPr>
          <p:cNvSpPr txBox="1"/>
          <p:nvPr/>
        </p:nvSpPr>
        <p:spPr>
          <a:xfrm>
            <a:off x="416947" y="3072369"/>
            <a:ext cx="5486401" cy="1350473"/>
          </a:xfrm>
          <a:prstGeom prst="roundRect">
            <a:avLst/>
          </a:prstGeom>
          <a:solidFill>
            <a:srgbClr val="F4EFEC"/>
          </a:solidFill>
        </p:spPr>
        <p:txBody>
          <a:bodyPr wrap="square" lIns="0" tIns="0" rIns="0" bIns="0" rtlCol="0">
            <a:noAutofit/>
          </a:bodyPr>
          <a:lstStyle/>
          <a:p>
            <a:pPr marL="0" marR="0" lvl="0" indent="0" algn="l" defTabSz="914310" rtl="0" eaLnBrk="1" fontAlgn="auto" latinLnBrk="0" hangingPunct="1">
              <a:lnSpc>
                <a:spcPct val="95000"/>
              </a:lnSpc>
              <a:spcBef>
                <a:spcPts val="0"/>
              </a:spcBef>
              <a:spcAft>
                <a:spcPts val="0"/>
              </a:spcAft>
              <a:buClrTx/>
              <a:buSzTx/>
              <a:buFontTx/>
              <a:buNone/>
              <a:tabLst/>
              <a:defRPr/>
            </a:pPr>
            <a:endParaRPr kumimoji="0" lang="fi-FI" sz="1600" b="0" i="0" u="none" strike="noStrike" kern="1200" cap="none" spc="0" normalizeH="0" baseline="0" noProof="0" err="1">
              <a:ln>
                <a:noFill/>
              </a:ln>
              <a:solidFill>
                <a:srgbClr val="1A3061"/>
              </a:solidFill>
              <a:effectLst/>
              <a:uLnTx/>
              <a:uFillTx/>
              <a:latin typeface="Franklin Gothic Book"/>
              <a:ea typeface="+mn-ea"/>
              <a:cs typeface="+mn-cs"/>
            </a:endParaRPr>
          </a:p>
        </p:txBody>
      </p:sp>
      <p:pic>
        <p:nvPicPr>
          <p:cNvPr id="16" name="Kuva 15">
            <a:extLst>
              <a:ext uri="{FF2B5EF4-FFF2-40B4-BE49-F238E27FC236}">
                <a16:creationId xmlns:a16="http://schemas.microsoft.com/office/drawing/2014/main" id="{F6E6DDB5-E99D-95F8-05FC-13883D7F237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50694" y="3260383"/>
            <a:ext cx="914400" cy="914400"/>
          </a:xfrm>
          <a:prstGeom prst="rect">
            <a:avLst/>
          </a:prstGeom>
        </p:spPr>
      </p:pic>
      <p:sp>
        <p:nvSpPr>
          <p:cNvPr id="15" name="Tekstiruutu 14">
            <a:extLst>
              <a:ext uri="{FF2B5EF4-FFF2-40B4-BE49-F238E27FC236}">
                <a16:creationId xmlns:a16="http://schemas.microsoft.com/office/drawing/2014/main" id="{5668D905-383C-4179-39C7-F76432FA3987}"/>
              </a:ext>
            </a:extLst>
          </p:cNvPr>
          <p:cNvSpPr txBox="1"/>
          <p:nvPr/>
        </p:nvSpPr>
        <p:spPr>
          <a:xfrm>
            <a:off x="1791384" y="3243987"/>
            <a:ext cx="4111964" cy="1178855"/>
          </a:xfrm>
          <a:prstGeom prst="rect">
            <a:avLst/>
          </a:prstGeom>
          <a:noFill/>
        </p:spPr>
        <p:txBody>
          <a:bodyPr wrap="square" lIns="0" tIns="0" rIns="0" bIns="0" rtlCol="0" anchor="ctr">
            <a:no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1A3061"/>
                </a:solidFill>
                <a:effectLst/>
                <a:uLnTx/>
                <a:uFillTx/>
                <a:latin typeface="Franklin Gothic Book"/>
                <a:ea typeface="+mn-ea"/>
                <a:cs typeface="+mn-cs"/>
                <a:hlinkClick r:id="rId7">
                  <a:extLst>
                    <a:ext uri="{A12FA001-AC4F-418D-AE19-62706E023703}">
                      <ahyp:hlinkClr xmlns:ahyp="http://schemas.microsoft.com/office/drawing/2018/hyperlinkcolor" val="tx"/>
                    </a:ext>
                  </a:extLst>
                </a:hlinkClick>
              </a:rPr>
              <a:t>Kuntien avainluvut</a:t>
            </a:r>
            <a:endParaRPr kumimoji="0" lang="fi-FI" sz="1800" b="1" i="0" u="none" strike="noStrike" kern="1200" cap="none" spc="0" normalizeH="0" baseline="0" noProof="0">
              <a:ln>
                <a:noFill/>
              </a:ln>
              <a:solidFill>
                <a:srgbClr val="1A3061"/>
              </a:solidFill>
              <a:effectLst/>
              <a:uLnTx/>
              <a:uFillTx/>
              <a:latin typeface="Franklin Gothic Book"/>
              <a:ea typeface="+mn-ea"/>
              <a:cs typeface="+mn-cs"/>
            </a:endParaRP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1A3061"/>
                </a:solidFill>
                <a:effectLst/>
                <a:uLnTx/>
                <a:uFillTx/>
                <a:latin typeface="Franklin Gothic Book"/>
                <a:ea typeface="+mn-ea"/>
                <a:cs typeface="+mn-cs"/>
              </a:rPr>
              <a:t>Näppärää kuntien perustietojen vertailua, esim. elinkeinorakenne, väestö ym.</a:t>
            </a:r>
          </a:p>
          <a:p>
            <a:pPr marL="0" marR="0" lvl="0" indent="0" algn="l" defTabSz="91431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23" name="Tekstiruutu 22">
            <a:extLst>
              <a:ext uri="{FF2B5EF4-FFF2-40B4-BE49-F238E27FC236}">
                <a16:creationId xmlns:a16="http://schemas.microsoft.com/office/drawing/2014/main" id="{3AF29F81-885E-C526-2C64-F865FFF4CCA7}"/>
              </a:ext>
              <a:ext uri="{C183D7F6-B498-43B3-948B-1728B52AA6E4}">
                <adec:decorative xmlns:adec="http://schemas.microsoft.com/office/drawing/2017/decorative" val="1"/>
              </a:ext>
            </a:extLst>
          </p:cNvPr>
          <p:cNvSpPr txBox="1"/>
          <p:nvPr/>
        </p:nvSpPr>
        <p:spPr>
          <a:xfrm>
            <a:off x="416947" y="4576846"/>
            <a:ext cx="5486401" cy="1350473"/>
          </a:xfrm>
          <a:prstGeom prst="roundRect">
            <a:avLst/>
          </a:prstGeom>
          <a:solidFill>
            <a:srgbClr val="F4EFEC"/>
          </a:solidFill>
        </p:spPr>
        <p:txBody>
          <a:bodyPr wrap="square" lIns="0" tIns="0" rIns="0" bIns="0" rtlCol="0">
            <a:noAutofit/>
          </a:bodyPr>
          <a:lstStyle/>
          <a:p>
            <a:pPr marL="0" marR="0" lvl="0" indent="0" algn="l" defTabSz="914310" rtl="0" eaLnBrk="1" fontAlgn="auto" latinLnBrk="0" hangingPunct="1">
              <a:lnSpc>
                <a:spcPct val="95000"/>
              </a:lnSpc>
              <a:spcBef>
                <a:spcPts val="0"/>
              </a:spcBef>
              <a:spcAft>
                <a:spcPts val="0"/>
              </a:spcAft>
              <a:buClrTx/>
              <a:buSzTx/>
              <a:buFontTx/>
              <a:buNone/>
              <a:tabLst/>
              <a:defRPr/>
            </a:pPr>
            <a:endParaRPr kumimoji="0" lang="fi-FI" sz="1600" b="0" i="0" u="none" strike="noStrike" kern="1200" cap="none" spc="0" normalizeH="0" baseline="0" noProof="0" err="1">
              <a:ln>
                <a:noFill/>
              </a:ln>
              <a:solidFill>
                <a:srgbClr val="1A3061"/>
              </a:solidFill>
              <a:effectLst/>
              <a:uLnTx/>
              <a:uFillTx/>
              <a:latin typeface="Franklin Gothic Book"/>
              <a:ea typeface="+mn-ea"/>
              <a:cs typeface="+mn-cs"/>
            </a:endParaRPr>
          </a:p>
        </p:txBody>
      </p:sp>
      <p:pic>
        <p:nvPicPr>
          <p:cNvPr id="25" name="Kuva 24">
            <a:extLst>
              <a:ext uri="{FF2B5EF4-FFF2-40B4-BE49-F238E27FC236}">
                <a16:creationId xmlns:a16="http://schemas.microsoft.com/office/drawing/2014/main" id="{E4B2BB3D-7E0C-AE85-B2E2-B0DE97F05A61}"/>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50694" y="4764860"/>
            <a:ext cx="914400" cy="914400"/>
          </a:xfrm>
          <a:prstGeom prst="rect">
            <a:avLst/>
          </a:prstGeom>
        </p:spPr>
      </p:pic>
      <p:sp>
        <p:nvSpPr>
          <p:cNvPr id="24" name="Tekstiruutu 23">
            <a:extLst>
              <a:ext uri="{FF2B5EF4-FFF2-40B4-BE49-F238E27FC236}">
                <a16:creationId xmlns:a16="http://schemas.microsoft.com/office/drawing/2014/main" id="{49CFB73F-AB30-36C9-F5F0-894783F852AF}"/>
              </a:ext>
            </a:extLst>
          </p:cNvPr>
          <p:cNvSpPr txBox="1"/>
          <p:nvPr/>
        </p:nvSpPr>
        <p:spPr>
          <a:xfrm>
            <a:off x="1791384" y="4748464"/>
            <a:ext cx="4111964" cy="1178855"/>
          </a:xfrm>
          <a:prstGeom prst="rect">
            <a:avLst/>
          </a:prstGeom>
          <a:noFill/>
        </p:spPr>
        <p:txBody>
          <a:bodyPr wrap="square" lIns="0" tIns="0" rIns="0" bIns="0" rtlCol="0" anchor="ctr">
            <a:no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1A3061"/>
                </a:solidFill>
                <a:effectLst/>
                <a:uLnTx/>
                <a:uFillTx/>
                <a:latin typeface="Franklin Gothic Book"/>
                <a:ea typeface="+mn-ea"/>
                <a:cs typeface="+mn-cs"/>
                <a:hlinkClick r:id="rId10">
                  <a:extLst>
                    <a:ext uri="{A12FA001-AC4F-418D-AE19-62706E023703}">
                      <ahyp:hlinkClr xmlns:ahyp="http://schemas.microsoft.com/office/drawing/2018/hyperlinkcolor" val="tx"/>
                    </a:ext>
                  </a:extLst>
                </a:hlinkClick>
              </a:rPr>
              <a:t>Alueellinen yritystoimintatilasto</a:t>
            </a:r>
            <a:r>
              <a:rPr kumimoji="0" lang="fi-FI" sz="1800" b="1" i="0" u="none" strike="noStrike" kern="1200" cap="none" spc="0" normalizeH="0" baseline="0" noProof="0">
                <a:ln>
                  <a:noFill/>
                </a:ln>
                <a:solidFill>
                  <a:srgbClr val="1A3061"/>
                </a:solidFill>
                <a:effectLst/>
                <a:uLnTx/>
                <a:uFillTx/>
                <a:latin typeface="Franklin Gothic Book"/>
                <a:ea typeface="+mn-ea"/>
                <a:cs typeface="+mn-cs"/>
              </a:rPr>
              <a:t> ja </a:t>
            </a:r>
            <a:r>
              <a:rPr kumimoji="0" lang="fi-FI" sz="1800" b="1" i="0" u="none" strike="noStrike" kern="1200" cap="none" spc="0" normalizeH="0" baseline="0" noProof="0">
                <a:ln>
                  <a:noFill/>
                </a:ln>
                <a:solidFill>
                  <a:srgbClr val="1A3061"/>
                </a:solidFill>
                <a:effectLst/>
                <a:uLnTx/>
                <a:uFillTx/>
                <a:latin typeface="Franklin Gothic Book"/>
                <a:ea typeface="+mn-ea"/>
                <a:cs typeface="+mn-cs"/>
                <a:hlinkClick r:id="rId11">
                  <a:extLst>
                    <a:ext uri="{A12FA001-AC4F-418D-AE19-62706E023703}">
                      <ahyp:hlinkClr xmlns:ahyp="http://schemas.microsoft.com/office/drawing/2018/hyperlinkcolor" val="tx"/>
                    </a:ext>
                  </a:extLst>
                </a:hlinkClick>
              </a:rPr>
              <a:t>toimipaikkalaskuri</a:t>
            </a:r>
            <a:endParaRPr kumimoji="0" lang="fi-FI" sz="1800" b="1" i="0" u="none" strike="noStrike" kern="1200" cap="none" spc="0" normalizeH="0" baseline="0" noProof="0">
              <a:ln>
                <a:noFill/>
              </a:ln>
              <a:solidFill>
                <a:srgbClr val="1A3061"/>
              </a:solidFill>
              <a:effectLst/>
              <a:uLnTx/>
              <a:uFillTx/>
              <a:latin typeface="Franklin Gothic Book"/>
              <a:ea typeface="+mn-ea"/>
              <a:cs typeface="+mn-cs"/>
            </a:endParaRP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1A3061"/>
                </a:solidFill>
                <a:effectLst/>
                <a:uLnTx/>
                <a:uFillTx/>
                <a:latin typeface="Franklin Gothic Book"/>
                <a:ea typeface="+mn-ea"/>
                <a:cs typeface="+mn-cs"/>
              </a:rPr>
              <a:t>Yritystietoja alueittain, mm. toimipaikat toimialoittain ja kokoluokittain.</a:t>
            </a:r>
          </a:p>
          <a:p>
            <a:pPr marL="0" marR="0" lvl="0" indent="0" algn="l" defTabSz="91431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17" name="Tekstiruutu 16">
            <a:extLst>
              <a:ext uri="{FF2B5EF4-FFF2-40B4-BE49-F238E27FC236}">
                <a16:creationId xmlns:a16="http://schemas.microsoft.com/office/drawing/2014/main" id="{00B840E1-7F67-EA59-A507-1BD6141EC7E8}"/>
              </a:ext>
              <a:ext uri="{C183D7F6-B498-43B3-948B-1728B52AA6E4}">
                <adec:decorative xmlns:adec="http://schemas.microsoft.com/office/drawing/2017/decorative" val="1"/>
              </a:ext>
            </a:extLst>
          </p:cNvPr>
          <p:cNvSpPr txBox="1"/>
          <p:nvPr/>
        </p:nvSpPr>
        <p:spPr>
          <a:xfrm>
            <a:off x="6028040" y="1567891"/>
            <a:ext cx="5486401" cy="1350473"/>
          </a:xfrm>
          <a:prstGeom prst="roundRect">
            <a:avLst/>
          </a:prstGeom>
          <a:solidFill>
            <a:srgbClr val="F4EFEC"/>
          </a:solidFill>
        </p:spPr>
        <p:txBody>
          <a:bodyPr wrap="square" lIns="0" tIns="0" rIns="0" bIns="0" rtlCol="0">
            <a:noAutofit/>
          </a:bodyPr>
          <a:lstStyle/>
          <a:p>
            <a:pPr marL="0" marR="0" lvl="0" indent="0" algn="l" defTabSz="914310" rtl="0" eaLnBrk="1" fontAlgn="auto" latinLnBrk="0" hangingPunct="1">
              <a:lnSpc>
                <a:spcPct val="95000"/>
              </a:lnSpc>
              <a:spcBef>
                <a:spcPts val="0"/>
              </a:spcBef>
              <a:spcAft>
                <a:spcPts val="0"/>
              </a:spcAft>
              <a:buClrTx/>
              <a:buSzTx/>
              <a:buFontTx/>
              <a:buNone/>
              <a:tabLst/>
              <a:defRPr/>
            </a:pPr>
            <a:endParaRPr kumimoji="0" lang="fi-FI" sz="1600" b="0" i="0" u="none" strike="noStrike" kern="1200" cap="none" spc="0" normalizeH="0" baseline="0" noProof="0" err="1">
              <a:ln>
                <a:noFill/>
              </a:ln>
              <a:solidFill>
                <a:srgbClr val="1A3061"/>
              </a:solidFill>
              <a:effectLst/>
              <a:uLnTx/>
              <a:uFillTx/>
              <a:latin typeface="Franklin Gothic Book"/>
              <a:ea typeface="+mn-ea"/>
              <a:cs typeface="+mn-cs"/>
            </a:endParaRPr>
          </a:p>
        </p:txBody>
      </p:sp>
      <p:pic>
        <p:nvPicPr>
          <p:cNvPr id="19" name="Kuva 18">
            <a:extLst>
              <a:ext uri="{FF2B5EF4-FFF2-40B4-BE49-F238E27FC236}">
                <a16:creationId xmlns:a16="http://schemas.microsoft.com/office/drawing/2014/main" id="{18410524-0802-FD1A-0FB9-521D7AB561FD}"/>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261787" y="1755905"/>
            <a:ext cx="914400" cy="914400"/>
          </a:xfrm>
          <a:prstGeom prst="rect">
            <a:avLst/>
          </a:prstGeom>
        </p:spPr>
      </p:pic>
      <p:sp>
        <p:nvSpPr>
          <p:cNvPr id="18" name="Tekstiruutu 17">
            <a:extLst>
              <a:ext uri="{FF2B5EF4-FFF2-40B4-BE49-F238E27FC236}">
                <a16:creationId xmlns:a16="http://schemas.microsoft.com/office/drawing/2014/main" id="{A910E513-0B59-26AE-0A5A-36B9A48C28F4}"/>
              </a:ext>
            </a:extLst>
          </p:cNvPr>
          <p:cNvSpPr txBox="1"/>
          <p:nvPr/>
        </p:nvSpPr>
        <p:spPr>
          <a:xfrm>
            <a:off x="7402477" y="1739509"/>
            <a:ext cx="4111964" cy="1178855"/>
          </a:xfrm>
          <a:prstGeom prst="rect">
            <a:avLst/>
          </a:prstGeom>
          <a:noFill/>
        </p:spPr>
        <p:txBody>
          <a:bodyPr wrap="square" lIns="0" tIns="0" rIns="0" bIns="0" rtlCol="0" anchor="ctr">
            <a:no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1A3061"/>
                </a:solidFill>
                <a:effectLst/>
                <a:uLnTx/>
                <a:uFillTx/>
                <a:latin typeface="Franklin Gothic Book"/>
                <a:ea typeface="+mn-ea"/>
                <a:cs typeface="+mn-cs"/>
                <a:hlinkClick r:id="rId14">
                  <a:extLst>
                    <a:ext uri="{A12FA001-AC4F-418D-AE19-62706E023703}">
                      <ahyp:hlinkClr xmlns:ahyp="http://schemas.microsoft.com/office/drawing/2018/hyperlinkcolor" val="tx"/>
                    </a:ext>
                  </a:extLst>
                </a:hlinkClick>
              </a:rPr>
              <a:t>Työssäkäyntitilasto</a:t>
            </a:r>
            <a:r>
              <a:rPr kumimoji="0" lang="fi-FI" sz="1800" b="0" i="0" u="none" strike="noStrike" kern="1200" cap="none" spc="0" normalizeH="0" baseline="0" noProof="0">
                <a:ln>
                  <a:noFill/>
                </a:ln>
                <a:solidFill>
                  <a:srgbClr val="0563C1"/>
                </a:solidFill>
                <a:effectLst/>
                <a:uLnTx/>
                <a:uFillTx/>
                <a:latin typeface="Franklin Gothic Book"/>
                <a:ea typeface="+mn-ea"/>
                <a:cs typeface="+mn-cs"/>
                <a:hlinkClick r:id="rId14">
                  <a:extLst>
                    <a:ext uri="{A12FA001-AC4F-418D-AE19-62706E023703}">
                      <ahyp:hlinkClr xmlns:ahyp="http://schemas.microsoft.com/office/drawing/2018/hyperlinkcolor" val="tx"/>
                    </a:ext>
                  </a:extLst>
                </a:hlinkClick>
              </a:rPr>
              <a:t> </a:t>
            </a:r>
            <a:br>
              <a:rPr kumimoji="0" lang="fi-FI" sz="1800" b="0" i="0" u="none" strike="noStrike" kern="1200" cap="none" spc="0" normalizeH="0" baseline="0" noProof="0">
                <a:ln>
                  <a:noFill/>
                </a:ln>
                <a:solidFill>
                  <a:prstClr val="black"/>
                </a:solidFill>
                <a:effectLst/>
                <a:uLnTx/>
                <a:uFillTx/>
                <a:latin typeface="Franklin Gothic Book"/>
                <a:ea typeface="+mn-ea"/>
                <a:cs typeface="+mn-cs"/>
              </a:rPr>
            </a:br>
            <a:r>
              <a:rPr kumimoji="0" lang="fi-FI" sz="1400" b="0" i="0" u="none" strike="noStrike" kern="1200" cap="none" spc="0" normalizeH="0" baseline="0" noProof="0">
                <a:ln>
                  <a:noFill/>
                </a:ln>
                <a:solidFill>
                  <a:srgbClr val="1A3061"/>
                </a:solidFill>
                <a:effectLst/>
                <a:uLnTx/>
                <a:uFillTx/>
                <a:latin typeface="Franklin Gothic Book"/>
                <a:ea typeface="+mn-ea"/>
                <a:cs typeface="+mn-cs"/>
              </a:rPr>
              <a:t>Tietoa mm. työllisistä, työpaikoista ja toimialoista alueittain.</a:t>
            </a:r>
          </a:p>
          <a:p>
            <a:pPr marL="0" marR="0" lvl="0" indent="0" algn="l" defTabSz="91431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11" name="Tekstiruutu 10">
            <a:extLst>
              <a:ext uri="{FF2B5EF4-FFF2-40B4-BE49-F238E27FC236}">
                <a16:creationId xmlns:a16="http://schemas.microsoft.com/office/drawing/2014/main" id="{FB798313-9423-EC52-04F1-F705753253D3}"/>
              </a:ext>
              <a:ext uri="{C183D7F6-B498-43B3-948B-1728B52AA6E4}">
                <adec:decorative xmlns:adec="http://schemas.microsoft.com/office/drawing/2017/decorative" val="1"/>
              </a:ext>
            </a:extLst>
          </p:cNvPr>
          <p:cNvSpPr txBox="1"/>
          <p:nvPr/>
        </p:nvSpPr>
        <p:spPr>
          <a:xfrm>
            <a:off x="6028039" y="3072368"/>
            <a:ext cx="5486401" cy="1350473"/>
          </a:xfrm>
          <a:prstGeom prst="roundRect">
            <a:avLst/>
          </a:prstGeom>
          <a:solidFill>
            <a:srgbClr val="F4EFEC"/>
          </a:solidFill>
        </p:spPr>
        <p:txBody>
          <a:bodyPr wrap="square" lIns="0" tIns="0" rIns="0" bIns="0" rtlCol="0">
            <a:noAutofit/>
          </a:bodyPr>
          <a:lstStyle/>
          <a:p>
            <a:pPr marL="0" marR="0" lvl="0" indent="0" algn="l" defTabSz="914310" rtl="0" eaLnBrk="1" fontAlgn="auto" latinLnBrk="0" hangingPunct="1">
              <a:lnSpc>
                <a:spcPct val="95000"/>
              </a:lnSpc>
              <a:spcBef>
                <a:spcPts val="0"/>
              </a:spcBef>
              <a:spcAft>
                <a:spcPts val="0"/>
              </a:spcAft>
              <a:buClrTx/>
              <a:buSzTx/>
              <a:buFontTx/>
              <a:buNone/>
              <a:tabLst/>
              <a:defRPr/>
            </a:pPr>
            <a:endParaRPr kumimoji="0" lang="fi-FI" sz="1600" b="0" i="0" u="none" strike="noStrike" kern="1200" cap="none" spc="0" normalizeH="0" baseline="0" noProof="0" err="1">
              <a:ln>
                <a:noFill/>
              </a:ln>
              <a:solidFill>
                <a:srgbClr val="1A3061"/>
              </a:solidFill>
              <a:effectLst/>
              <a:uLnTx/>
              <a:uFillTx/>
              <a:latin typeface="Franklin Gothic Book"/>
              <a:ea typeface="+mn-ea"/>
              <a:cs typeface="+mn-cs"/>
            </a:endParaRPr>
          </a:p>
        </p:txBody>
      </p:sp>
      <p:pic>
        <p:nvPicPr>
          <p:cNvPr id="31" name="Kuva 30">
            <a:extLst>
              <a:ext uri="{FF2B5EF4-FFF2-40B4-BE49-F238E27FC236}">
                <a16:creationId xmlns:a16="http://schemas.microsoft.com/office/drawing/2014/main" id="{1639C3F2-39D0-2F18-6CBC-445657DB5210}"/>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6261786" y="3260382"/>
            <a:ext cx="914400" cy="914400"/>
          </a:xfrm>
          <a:prstGeom prst="rect">
            <a:avLst/>
          </a:prstGeom>
        </p:spPr>
      </p:pic>
      <p:sp>
        <p:nvSpPr>
          <p:cNvPr id="12" name="Tekstiruutu 11">
            <a:extLst>
              <a:ext uri="{FF2B5EF4-FFF2-40B4-BE49-F238E27FC236}">
                <a16:creationId xmlns:a16="http://schemas.microsoft.com/office/drawing/2014/main" id="{CCA3FEEA-3250-7715-E64F-03CCABD4DC35}"/>
              </a:ext>
            </a:extLst>
          </p:cNvPr>
          <p:cNvSpPr txBox="1"/>
          <p:nvPr/>
        </p:nvSpPr>
        <p:spPr>
          <a:xfrm>
            <a:off x="7402476" y="3243986"/>
            <a:ext cx="4111964" cy="1178855"/>
          </a:xfrm>
          <a:prstGeom prst="rect">
            <a:avLst/>
          </a:prstGeom>
          <a:noFill/>
        </p:spPr>
        <p:txBody>
          <a:bodyPr wrap="square" lIns="0" tIns="0" rIns="0" bIns="0" rtlCol="0" anchor="ctr">
            <a:no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1A3061"/>
                </a:solidFill>
                <a:effectLst/>
                <a:uLnTx/>
                <a:uFillTx/>
                <a:latin typeface="Franklin Gothic Book"/>
                <a:ea typeface="+mn-ea"/>
                <a:cs typeface="+mn-cs"/>
                <a:hlinkClick r:id="rId17">
                  <a:extLst>
                    <a:ext uri="{A12FA001-AC4F-418D-AE19-62706E023703}">
                      <ahyp:hlinkClr xmlns:ahyp="http://schemas.microsoft.com/office/drawing/2018/hyperlinkcolor" val="tx"/>
                    </a:ext>
                  </a:extLst>
                </a:hlinkClick>
              </a:rPr>
              <a:t>Väestörakenne</a:t>
            </a:r>
            <a:r>
              <a:rPr kumimoji="0" lang="fi-FI" sz="1800" b="1" i="0" u="none" strike="noStrike" kern="1200" cap="none" spc="0" normalizeH="0" baseline="0" noProof="0">
                <a:ln>
                  <a:noFill/>
                </a:ln>
                <a:solidFill>
                  <a:srgbClr val="1A3061"/>
                </a:solidFill>
                <a:effectLst/>
                <a:uLnTx/>
                <a:uFillTx/>
                <a:latin typeface="Franklin Gothic Book"/>
                <a:ea typeface="+mn-ea"/>
                <a:cs typeface="+mn-cs"/>
              </a:rPr>
              <a:t> ja </a:t>
            </a:r>
            <a:br>
              <a:rPr kumimoji="0" lang="fi-FI" sz="1800" b="1" i="0" u="none" strike="noStrike" kern="1200" cap="none" spc="0" normalizeH="0" baseline="0" noProof="0">
                <a:ln>
                  <a:noFill/>
                </a:ln>
                <a:solidFill>
                  <a:srgbClr val="1A3061"/>
                </a:solidFill>
                <a:effectLst/>
                <a:uLnTx/>
                <a:uFillTx/>
                <a:latin typeface="Franklin Gothic Book"/>
                <a:ea typeface="+mn-ea"/>
                <a:cs typeface="+mn-cs"/>
              </a:rPr>
            </a:br>
            <a:r>
              <a:rPr kumimoji="0" lang="fi-FI" sz="1800" b="1" i="0" u="none" strike="noStrike" kern="1200" cap="none" spc="0" normalizeH="0" baseline="0" noProof="0">
                <a:ln>
                  <a:noFill/>
                </a:ln>
                <a:solidFill>
                  <a:srgbClr val="1A3061"/>
                </a:solidFill>
                <a:effectLst/>
                <a:uLnTx/>
                <a:uFillTx/>
                <a:latin typeface="Franklin Gothic Book"/>
                <a:ea typeface="+mn-ea"/>
                <a:cs typeface="+mn-cs"/>
                <a:hlinkClick r:id="rId18">
                  <a:extLst>
                    <a:ext uri="{A12FA001-AC4F-418D-AE19-62706E023703}">
                      <ahyp:hlinkClr xmlns:ahyp="http://schemas.microsoft.com/office/drawing/2018/hyperlinkcolor" val="tx"/>
                    </a:ext>
                  </a:extLst>
                </a:hlinkClick>
              </a:rPr>
              <a:t>väestön ennakkotilasto </a:t>
            </a:r>
            <a:endParaRPr kumimoji="0" lang="fi-FI" sz="1800" b="1" i="0" u="none" strike="noStrike" kern="1200" cap="none" spc="0" normalizeH="0" baseline="0" noProof="0">
              <a:ln>
                <a:noFill/>
              </a:ln>
              <a:solidFill>
                <a:srgbClr val="1A3061"/>
              </a:solidFill>
              <a:effectLst/>
              <a:uLnTx/>
              <a:uFillTx/>
              <a:latin typeface="Franklin Gothic Book"/>
              <a:ea typeface="+mn-ea"/>
              <a:cs typeface="+mn-cs"/>
            </a:endParaRP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1A3061"/>
                </a:solidFill>
                <a:effectLst/>
                <a:uLnTx/>
                <a:uFillTx/>
                <a:latin typeface="Franklin Gothic Book"/>
                <a:ea typeface="+mn-ea"/>
                <a:cs typeface="+mn-cs"/>
              </a:rPr>
              <a:t>Kaikkea mahdollista väestöstä ja sen kehityksestä kunnittain.</a:t>
            </a:r>
          </a:p>
          <a:p>
            <a:pPr marL="0" marR="0" lvl="0" indent="0" algn="l" defTabSz="91431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20" name="Tekstiruutu 19">
            <a:extLst>
              <a:ext uri="{FF2B5EF4-FFF2-40B4-BE49-F238E27FC236}">
                <a16:creationId xmlns:a16="http://schemas.microsoft.com/office/drawing/2014/main" id="{49CC459E-8670-A95E-0094-89A1257E450A}"/>
              </a:ext>
              <a:ext uri="{C183D7F6-B498-43B3-948B-1728B52AA6E4}">
                <adec:decorative xmlns:adec="http://schemas.microsoft.com/office/drawing/2017/decorative" val="1"/>
              </a:ext>
            </a:extLst>
          </p:cNvPr>
          <p:cNvSpPr txBox="1"/>
          <p:nvPr/>
        </p:nvSpPr>
        <p:spPr>
          <a:xfrm>
            <a:off x="6031068" y="4576845"/>
            <a:ext cx="5486401" cy="1350473"/>
          </a:xfrm>
          <a:prstGeom prst="roundRect">
            <a:avLst/>
          </a:prstGeom>
          <a:solidFill>
            <a:srgbClr val="F4EFEC"/>
          </a:solidFill>
        </p:spPr>
        <p:txBody>
          <a:bodyPr wrap="square" lIns="0" tIns="0" rIns="0" bIns="0" rtlCol="0">
            <a:noAutofit/>
          </a:bodyPr>
          <a:lstStyle/>
          <a:p>
            <a:pPr marL="0" marR="0" lvl="0" indent="0" algn="l" defTabSz="914310" rtl="0" eaLnBrk="1" fontAlgn="auto" latinLnBrk="0" hangingPunct="1">
              <a:lnSpc>
                <a:spcPct val="95000"/>
              </a:lnSpc>
              <a:spcBef>
                <a:spcPts val="0"/>
              </a:spcBef>
              <a:spcAft>
                <a:spcPts val="0"/>
              </a:spcAft>
              <a:buClrTx/>
              <a:buSzTx/>
              <a:buFontTx/>
              <a:buNone/>
              <a:tabLst/>
              <a:defRPr/>
            </a:pPr>
            <a:endParaRPr kumimoji="0" lang="fi-FI" sz="1600" b="0" i="0" u="none" strike="noStrike" kern="1200" cap="none" spc="0" normalizeH="0" baseline="0" noProof="0" err="1">
              <a:ln>
                <a:noFill/>
              </a:ln>
              <a:solidFill>
                <a:srgbClr val="1A3061"/>
              </a:solidFill>
              <a:effectLst/>
              <a:uLnTx/>
              <a:uFillTx/>
              <a:latin typeface="Franklin Gothic Book"/>
              <a:ea typeface="+mn-ea"/>
              <a:cs typeface="+mn-cs"/>
            </a:endParaRPr>
          </a:p>
        </p:txBody>
      </p:sp>
      <p:pic>
        <p:nvPicPr>
          <p:cNvPr id="22" name="Kuva 21">
            <a:extLst>
              <a:ext uri="{FF2B5EF4-FFF2-40B4-BE49-F238E27FC236}">
                <a16:creationId xmlns:a16="http://schemas.microsoft.com/office/drawing/2014/main" id="{85511D24-E9AA-C328-895D-1044B5722604}"/>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6264815" y="4764859"/>
            <a:ext cx="914400" cy="914400"/>
          </a:xfrm>
          <a:prstGeom prst="rect">
            <a:avLst/>
          </a:prstGeom>
        </p:spPr>
      </p:pic>
      <p:sp>
        <p:nvSpPr>
          <p:cNvPr id="21" name="Tekstiruutu 20">
            <a:extLst>
              <a:ext uri="{FF2B5EF4-FFF2-40B4-BE49-F238E27FC236}">
                <a16:creationId xmlns:a16="http://schemas.microsoft.com/office/drawing/2014/main" id="{762D99FD-F79B-CEEB-CF93-AD66FF59CD86}"/>
              </a:ext>
            </a:extLst>
          </p:cNvPr>
          <p:cNvSpPr txBox="1"/>
          <p:nvPr/>
        </p:nvSpPr>
        <p:spPr>
          <a:xfrm>
            <a:off x="7405505" y="4748463"/>
            <a:ext cx="4111964" cy="1178855"/>
          </a:xfrm>
          <a:prstGeom prst="rect">
            <a:avLst/>
          </a:prstGeom>
          <a:noFill/>
        </p:spPr>
        <p:txBody>
          <a:bodyPr wrap="square" lIns="0" tIns="0" rIns="0" bIns="0" rtlCol="0" anchor="ctr">
            <a:no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A3061"/>
                </a:solidFill>
                <a:effectLst/>
                <a:uLnTx/>
                <a:uFillTx/>
                <a:latin typeface="Franklin Gothic Book"/>
                <a:ea typeface="+mn-ea"/>
                <a:cs typeface="+mn-cs"/>
                <a:hlinkClick r:id="rId21">
                  <a:extLst>
                    <a:ext uri="{A12FA001-AC4F-418D-AE19-62706E023703}">
                      <ahyp:hlinkClr xmlns:ahyp="http://schemas.microsoft.com/office/drawing/2018/hyperlinkcolor" val="tx"/>
                    </a:ext>
                  </a:extLst>
                </a:hlinkClick>
              </a:rPr>
              <a:t>Väestön pääasiallinen toiminta kuukausittain</a:t>
            </a:r>
            <a:r>
              <a:rPr kumimoji="0" lang="fi-FI" sz="1600" b="1" i="0" u="none" strike="noStrike" kern="1200" cap="none" spc="0" normalizeH="0" baseline="0" noProof="0">
                <a:ln>
                  <a:noFill/>
                </a:ln>
                <a:solidFill>
                  <a:srgbClr val="1A3061"/>
                </a:solidFill>
                <a:effectLst/>
                <a:uLnTx/>
                <a:uFillTx/>
                <a:latin typeface="Franklin Gothic Book"/>
                <a:ea typeface="+mn-ea"/>
                <a:cs typeface="+mn-cs"/>
              </a:rPr>
              <a:t>,</a:t>
            </a:r>
            <a:br>
              <a:rPr kumimoji="0" lang="fi-FI" sz="1600" b="1" i="0" u="none" strike="noStrike" kern="1200" cap="none" spc="0" normalizeH="0" baseline="0" noProof="0">
                <a:ln>
                  <a:noFill/>
                </a:ln>
                <a:solidFill>
                  <a:srgbClr val="1A3061"/>
                </a:solidFill>
                <a:effectLst/>
                <a:uLnTx/>
                <a:uFillTx/>
                <a:latin typeface="Franklin Gothic Book"/>
                <a:ea typeface="+mn-ea"/>
                <a:cs typeface="+mn-cs"/>
              </a:rPr>
            </a:br>
            <a:r>
              <a:rPr kumimoji="0" lang="fi-FI" sz="1600" b="1" i="0" u="none" strike="noStrike" kern="1200" cap="none" spc="0" normalizeH="0" baseline="0" noProof="0">
                <a:ln>
                  <a:noFill/>
                </a:ln>
                <a:solidFill>
                  <a:srgbClr val="1A3061"/>
                </a:solidFill>
                <a:effectLst/>
                <a:uLnTx/>
                <a:uFillTx/>
                <a:latin typeface="Franklin Gothic Book"/>
                <a:ea typeface="+mn-ea"/>
                <a:cs typeface="+mn-cs"/>
                <a:hlinkClick r:id="rId10">
                  <a:extLst>
                    <a:ext uri="{A12FA001-AC4F-418D-AE19-62706E023703}">
                      <ahyp:hlinkClr xmlns:ahyp="http://schemas.microsoft.com/office/drawing/2018/hyperlinkcolor" val="tx"/>
                    </a:ext>
                  </a:extLst>
                </a:hlinkClick>
              </a:rPr>
              <a:t>Aloittaneet ja lopettaneet yritykset</a:t>
            </a:r>
            <a:r>
              <a:rPr kumimoji="0" lang="fi-FI" sz="1600" b="1" i="0" u="none" strike="noStrike" kern="1200" cap="none" spc="0" normalizeH="0" baseline="0" noProof="0">
                <a:ln>
                  <a:noFill/>
                </a:ln>
                <a:solidFill>
                  <a:srgbClr val="1A3061"/>
                </a:solidFill>
                <a:effectLst/>
                <a:uLnTx/>
                <a:uFillTx/>
                <a:latin typeface="Franklin Gothic Book"/>
                <a:ea typeface="+mn-ea"/>
                <a:cs typeface="+mn-cs"/>
              </a:rPr>
              <a:t> ja</a:t>
            </a:r>
            <a:br>
              <a:rPr kumimoji="0" lang="fi-FI" sz="1600" b="1" i="0" u="none" strike="noStrike" kern="1200" cap="none" spc="0" normalizeH="0" baseline="0" noProof="0">
                <a:ln>
                  <a:noFill/>
                </a:ln>
                <a:solidFill>
                  <a:srgbClr val="1A3061"/>
                </a:solidFill>
                <a:effectLst/>
                <a:uLnTx/>
                <a:uFillTx/>
                <a:latin typeface="Franklin Gothic Book"/>
                <a:ea typeface="+mn-ea"/>
                <a:cs typeface="+mn-cs"/>
              </a:rPr>
            </a:br>
            <a:r>
              <a:rPr kumimoji="0" lang="fi-FI" sz="1600" b="1" i="0" u="none" strike="noStrike" kern="1200" cap="none" spc="0" normalizeH="0" baseline="0" noProof="0">
                <a:ln>
                  <a:noFill/>
                </a:ln>
                <a:solidFill>
                  <a:srgbClr val="1A3061"/>
                </a:solidFill>
                <a:effectLst/>
                <a:uLnTx/>
                <a:uFillTx/>
                <a:latin typeface="Franklin Gothic Book"/>
                <a:ea typeface="+mn-ea"/>
                <a:cs typeface="+mn-cs"/>
                <a:hlinkClick r:id="rId22">
                  <a:extLst>
                    <a:ext uri="{A12FA001-AC4F-418D-AE19-62706E023703}">
                      <ahyp:hlinkClr xmlns:ahyp="http://schemas.microsoft.com/office/drawing/2018/hyperlinkcolor" val="tx"/>
                    </a:ext>
                  </a:extLst>
                </a:hlinkClick>
              </a:rPr>
              <a:t>Työnvälitystilasto</a:t>
            </a:r>
            <a:br>
              <a:rPr kumimoji="0" lang="fi-FI" sz="1800" b="1" i="0" u="none" strike="noStrike" kern="1200" cap="none" spc="0" normalizeH="0" baseline="0" noProof="0">
                <a:ln>
                  <a:noFill/>
                </a:ln>
                <a:solidFill>
                  <a:srgbClr val="1A3061"/>
                </a:solidFill>
                <a:effectLst/>
                <a:uLnTx/>
                <a:uFillTx/>
                <a:latin typeface="Franklin Gothic Book"/>
                <a:ea typeface="+mn-ea"/>
                <a:cs typeface="+mn-cs"/>
              </a:rPr>
            </a:br>
            <a:r>
              <a:rPr kumimoji="0" lang="fi-FI" sz="1400" b="0" i="0" u="none" strike="noStrike" kern="1200" cap="none" spc="0" normalizeH="0" baseline="0" noProof="0">
                <a:ln>
                  <a:noFill/>
                </a:ln>
                <a:solidFill>
                  <a:srgbClr val="1A3061"/>
                </a:solidFill>
                <a:effectLst/>
                <a:uLnTx/>
                <a:uFillTx/>
                <a:latin typeface="Franklin Gothic Book"/>
                <a:ea typeface="+mn-ea"/>
                <a:cs typeface="+mn-cs"/>
              </a:rPr>
              <a:t>Nopeasti päivittyvää tietoa talouden tilasta.</a:t>
            </a:r>
          </a:p>
          <a:p>
            <a:pPr marL="0" marR="0" lvl="0" indent="0" algn="l" defTabSz="91431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4" name="Päivämäärän paikkamerkki 3">
            <a:extLst>
              <a:ext uri="{FF2B5EF4-FFF2-40B4-BE49-F238E27FC236}">
                <a16:creationId xmlns:a16="http://schemas.microsoft.com/office/drawing/2014/main" id="{9336EB17-FC7C-9FB7-D0E0-56FA81B61EFF}"/>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6" name="Dian numeron paikkamerkki 5">
            <a:extLst>
              <a:ext uri="{FF2B5EF4-FFF2-40B4-BE49-F238E27FC236}">
                <a16:creationId xmlns:a16="http://schemas.microsoft.com/office/drawing/2014/main" id="{13E65C30-E7B1-536F-1583-CBF949E666EA}"/>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105</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5" name="Alatunnisteen paikkamerkki 4">
            <a:extLst>
              <a:ext uri="{FF2B5EF4-FFF2-40B4-BE49-F238E27FC236}">
                <a16:creationId xmlns:a16="http://schemas.microsoft.com/office/drawing/2014/main" id="{E8D8FCB0-41E3-B713-D674-73B20890CD12}"/>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Tree>
    <p:extLst>
      <p:ext uri="{BB962C8B-B14F-4D97-AF65-F5344CB8AC3E}">
        <p14:creationId xmlns:p14="http://schemas.microsoft.com/office/powerpoint/2010/main" val="8208946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A4AB9A-84AD-94DF-B6FC-C05B24CB4204}"/>
              </a:ext>
            </a:extLst>
          </p:cNvPr>
          <p:cNvSpPr>
            <a:spLocks noGrp="1"/>
          </p:cNvSpPr>
          <p:nvPr>
            <p:ph type="title"/>
          </p:nvPr>
        </p:nvSpPr>
        <p:spPr/>
        <p:txBody>
          <a:bodyPr/>
          <a:lstStyle/>
          <a:p>
            <a:r>
              <a:rPr lang="fi-FI"/>
              <a:t>Hyödylliset palvelut</a:t>
            </a:r>
          </a:p>
        </p:txBody>
      </p:sp>
      <p:sp>
        <p:nvSpPr>
          <p:cNvPr id="3" name="Tekstin paikkamerkki 2">
            <a:extLst>
              <a:ext uri="{FF2B5EF4-FFF2-40B4-BE49-F238E27FC236}">
                <a16:creationId xmlns:a16="http://schemas.microsoft.com/office/drawing/2014/main" id="{CC5447B8-7628-D2E1-AABA-E7C6D5C60826}"/>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4865157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8E5BDCE-F5AF-FC05-7E59-589FCD4044BB}"/>
              </a:ext>
            </a:extLst>
          </p:cNvPr>
          <p:cNvSpPr>
            <a:spLocks noGrp="1"/>
          </p:cNvSpPr>
          <p:nvPr>
            <p:ph type="title"/>
          </p:nvPr>
        </p:nvSpPr>
        <p:spPr/>
        <p:txBody>
          <a:bodyPr/>
          <a:lstStyle/>
          <a:p>
            <a:r>
              <a:rPr lang="fi-FI"/>
              <a:t>Käteviä työkaluja</a:t>
            </a:r>
          </a:p>
        </p:txBody>
      </p:sp>
      <p:pic>
        <p:nvPicPr>
          <p:cNvPr id="23" name="Kuvan paikkamerkki 22">
            <a:extLst>
              <a:ext uri="{FF2B5EF4-FFF2-40B4-BE49-F238E27FC236}">
                <a16:creationId xmlns:a16="http://schemas.microsoft.com/office/drawing/2014/main" id="{181CE2A4-239E-70EE-3904-A71FD807E788}"/>
              </a:ext>
              <a:ext uri="{C183D7F6-B498-43B3-948B-1728B52AA6E4}">
                <adec:decorative xmlns:adec="http://schemas.microsoft.com/office/drawing/2017/decorative" val="1"/>
              </a:ext>
            </a:extLst>
          </p:cNvPr>
          <p:cNvPicPr>
            <a:picLocks noGrp="1" noChangeAspect="1"/>
          </p:cNvPicPr>
          <p:nvPr>
            <p:ph type="pic" sz="quarter" idx="21"/>
          </p:nvPr>
        </p:nvPicPr>
        <p:blipFill rotWithShape="1">
          <a:blip r:embed="rId2">
            <a:extLst>
              <a:ext uri="{28A0092B-C50C-407E-A947-70E740481C1C}">
                <a14:useLocalDpi xmlns:a14="http://schemas.microsoft.com/office/drawing/2010/main" val="0"/>
              </a:ext>
            </a:extLst>
          </a:blip>
          <a:srcRect l="3240" r="3240"/>
          <a:stretch/>
        </p:blipFill>
        <p:spPr>
          <a:effectLst>
            <a:outerShdw blurRad="50800" dist="38100" dir="2700000" algn="tl" rotWithShape="0">
              <a:prstClr val="black">
                <a:alpha val="40000"/>
              </a:prstClr>
            </a:outerShdw>
          </a:effectLst>
        </p:spPr>
      </p:pic>
      <p:sp>
        <p:nvSpPr>
          <p:cNvPr id="10" name="Tekstin paikkamerkki 9">
            <a:extLst>
              <a:ext uri="{FF2B5EF4-FFF2-40B4-BE49-F238E27FC236}">
                <a16:creationId xmlns:a16="http://schemas.microsoft.com/office/drawing/2014/main" id="{EF41C6F1-BBAC-A053-D148-FD259BBDE753}"/>
              </a:ext>
            </a:extLst>
          </p:cNvPr>
          <p:cNvSpPr>
            <a:spLocks noGrp="1"/>
          </p:cNvSpPr>
          <p:nvPr>
            <p:ph type="body" idx="1"/>
          </p:nvPr>
        </p:nvSpPr>
        <p:spPr/>
        <p:txBody>
          <a:bodyPr/>
          <a:lstStyle/>
          <a:p>
            <a:r>
              <a:rPr lang="fi-FI">
                <a:solidFill>
                  <a:srgbClr val="1A3061"/>
                </a:solidFill>
                <a:hlinkClick r:id="rId3">
                  <a:extLst>
                    <a:ext uri="{A12FA001-AC4F-418D-AE19-62706E023703}">
                      <ahyp:hlinkClr xmlns:ahyp="http://schemas.microsoft.com/office/drawing/2018/hyperlinkcolor" val="tx"/>
                    </a:ext>
                  </a:extLst>
                </a:hlinkClick>
              </a:rPr>
              <a:t>Rahanarvomuunnin</a:t>
            </a:r>
            <a:endParaRPr lang="fi-FI">
              <a:solidFill>
                <a:srgbClr val="1A3061"/>
              </a:solidFill>
            </a:endParaRPr>
          </a:p>
          <a:p>
            <a:endParaRPr lang="fi-FI"/>
          </a:p>
        </p:txBody>
      </p:sp>
      <p:sp>
        <p:nvSpPr>
          <p:cNvPr id="11" name="Tekstin paikkamerkki 10">
            <a:extLst>
              <a:ext uri="{FF2B5EF4-FFF2-40B4-BE49-F238E27FC236}">
                <a16:creationId xmlns:a16="http://schemas.microsoft.com/office/drawing/2014/main" id="{744588F6-2B07-F980-A477-1C48C987EACB}"/>
              </a:ext>
            </a:extLst>
          </p:cNvPr>
          <p:cNvSpPr>
            <a:spLocks noGrp="1"/>
          </p:cNvSpPr>
          <p:nvPr>
            <p:ph type="body" idx="11"/>
          </p:nvPr>
        </p:nvSpPr>
        <p:spPr/>
        <p:txBody>
          <a:bodyPr/>
          <a:lstStyle/>
          <a:p>
            <a:r>
              <a:rPr lang="fi-FI"/>
              <a:t>Laskuri, jonka avulla voi selvittää, minkä arvoinen tietyn vuoden rahamäärä on eri vuosina.</a:t>
            </a:r>
          </a:p>
        </p:txBody>
      </p:sp>
      <p:pic>
        <p:nvPicPr>
          <p:cNvPr id="25" name="Kuvan paikkamerkki 24">
            <a:extLst>
              <a:ext uri="{FF2B5EF4-FFF2-40B4-BE49-F238E27FC236}">
                <a16:creationId xmlns:a16="http://schemas.microsoft.com/office/drawing/2014/main" id="{24FE7752-B3CF-F906-0B0F-B2B31AFB9E3A}"/>
              </a:ext>
              <a:ext uri="{C183D7F6-B498-43B3-948B-1728B52AA6E4}">
                <adec:decorative xmlns:adec="http://schemas.microsoft.com/office/drawing/2017/decorative" val="1"/>
              </a:ext>
            </a:extLst>
          </p:cNvPr>
          <p:cNvPicPr>
            <a:picLocks noGrp="1" noChangeAspect="1"/>
          </p:cNvPicPr>
          <p:nvPr>
            <p:ph type="pic" sz="quarter" idx="31"/>
          </p:nvPr>
        </p:nvPicPr>
        <p:blipFill>
          <a:blip r:embed="rId4">
            <a:extLst>
              <a:ext uri="{28A0092B-C50C-407E-A947-70E740481C1C}">
                <a14:useLocalDpi xmlns:a14="http://schemas.microsoft.com/office/drawing/2010/main" val="0"/>
              </a:ext>
            </a:extLst>
          </a:blip>
          <a:srcRect l="8067" r="8067"/>
          <a:stretch>
            <a:fillRect/>
          </a:stretch>
        </p:blipFill>
        <p:spPr>
          <a:effectLst>
            <a:outerShdw blurRad="50800" dist="38100" dir="2700000" algn="tl" rotWithShape="0">
              <a:prstClr val="black">
                <a:alpha val="40000"/>
              </a:prstClr>
            </a:outerShdw>
          </a:effectLst>
        </p:spPr>
      </p:pic>
      <p:sp>
        <p:nvSpPr>
          <p:cNvPr id="17" name="Tekstin paikkamerkki 16">
            <a:extLst>
              <a:ext uri="{FF2B5EF4-FFF2-40B4-BE49-F238E27FC236}">
                <a16:creationId xmlns:a16="http://schemas.microsoft.com/office/drawing/2014/main" id="{C0CDAFA6-64D8-AB1E-F1EC-720368D9C374}"/>
              </a:ext>
            </a:extLst>
          </p:cNvPr>
          <p:cNvSpPr>
            <a:spLocks noGrp="1"/>
          </p:cNvSpPr>
          <p:nvPr>
            <p:ph type="body" idx="32"/>
          </p:nvPr>
        </p:nvSpPr>
        <p:spPr/>
        <p:txBody>
          <a:bodyPr/>
          <a:lstStyle/>
          <a:p>
            <a:r>
              <a:rPr lang="fi-FI">
                <a:solidFill>
                  <a:srgbClr val="1A3061"/>
                </a:solidFill>
                <a:hlinkClick r:id="rId5">
                  <a:extLst>
                    <a:ext uri="{A12FA001-AC4F-418D-AE19-62706E023703}">
                      <ahyp:hlinkClr xmlns:ahyp="http://schemas.microsoft.com/office/drawing/2018/hyperlinkcolor" val="tx"/>
                    </a:ext>
                  </a:extLst>
                </a:hlinkClick>
              </a:rPr>
              <a:t>Tilasto-oppaat</a:t>
            </a:r>
            <a:endParaRPr lang="fi-FI">
              <a:solidFill>
                <a:srgbClr val="1A3061"/>
              </a:solidFill>
            </a:endParaRPr>
          </a:p>
          <a:p>
            <a:endParaRPr lang="fi-FI"/>
          </a:p>
        </p:txBody>
      </p:sp>
      <p:sp>
        <p:nvSpPr>
          <p:cNvPr id="18" name="Tekstin paikkamerkki 17">
            <a:extLst>
              <a:ext uri="{FF2B5EF4-FFF2-40B4-BE49-F238E27FC236}">
                <a16:creationId xmlns:a16="http://schemas.microsoft.com/office/drawing/2014/main" id="{78B1B8DE-A65D-C963-54FC-609991CAA873}"/>
              </a:ext>
            </a:extLst>
          </p:cNvPr>
          <p:cNvSpPr>
            <a:spLocks noGrp="1"/>
          </p:cNvSpPr>
          <p:nvPr>
            <p:ph type="body" idx="33"/>
          </p:nvPr>
        </p:nvSpPr>
        <p:spPr/>
        <p:txBody>
          <a:bodyPr/>
          <a:lstStyle/>
          <a:p>
            <a:r>
              <a:rPr lang="fi-FI"/>
              <a:t>Materiaalivinkkejä opettajille ja oppaita tilastojen lukutaidon kehittämiseen.</a:t>
            </a:r>
          </a:p>
        </p:txBody>
      </p:sp>
      <p:pic>
        <p:nvPicPr>
          <p:cNvPr id="27" name="Kuvan paikkamerkki 26">
            <a:extLst>
              <a:ext uri="{FF2B5EF4-FFF2-40B4-BE49-F238E27FC236}">
                <a16:creationId xmlns:a16="http://schemas.microsoft.com/office/drawing/2014/main" id="{03DC4635-83C3-FFF5-83BF-4C1A03F2FB05}"/>
              </a:ext>
              <a:ext uri="{C183D7F6-B498-43B3-948B-1728B52AA6E4}">
                <adec:decorative xmlns:adec="http://schemas.microsoft.com/office/drawing/2017/decorative" val="1"/>
              </a:ext>
            </a:extLst>
          </p:cNvPr>
          <p:cNvPicPr>
            <a:picLocks noGrp="1" noChangeAspect="1"/>
          </p:cNvPicPr>
          <p:nvPr>
            <p:ph type="pic" sz="quarter" idx="28"/>
          </p:nvPr>
        </p:nvPicPr>
        <p:blipFill rotWithShape="1">
          <a:blip r:embed="rId6">
            <a:extLst>
              <a:ext uri="{28A0092B-C50C-407E-A947-70E740481C1C}">
                <a14:useLocalDpi xmlns:a14="http://schemas.microsoft.com/office/drawing/2010/main" val="0"/>
              </a:ext>
            </a:extLst>
          </a:blip>
          <a:srcRect l="5778" r="5778"/>
          <a:stretch/>
        </p:blipFill>
        <p:spPr>
          <a:effectLst>
            <a:outerShdw blurRad="50800" dist="38100" dir="2700000" algn="tl" rotWithShape="0">
              <a:prstClr val="black">
                <a:alpha val="40000"/>
              </a:prstClr>
            </a:outerShdw>
          </a:effectLst>
        </p:spPr>
      </p:pic>
      <p:sp>
        <p:nvSpPr>
          <p:cNvPr id="14" name="Tekstin paikkamerkki 13">
            <a:extLst>
              <a:ext uri="{FF2B5EF4-FFF2-40B4-BE49-F238E27FC236}">
                <a16:creationId xmlns:a16="http://schemas.microsoft.com/office/drawing/2014/main" id="{224394D0-D2B2-FC33-1E2E-E5462D7B24FE}"/>
              </a:ext>
            </a:extLst>
          </p:cNvPr>
          <p:cNvSpPr>
            <a:spLocks noGrp="1"/>
          </p:cNvSpPr>
          <p:nvPr>
            <p:ph type="body" idx="29"/>
          </p:nvPr>
        </p:nvSpPr>
        <p:spPr/>
        <p:txBody>
          <a:bodyPr/>
          <a:lstStyle/>
          <a:p>
            <a:r>
              <a:rPr lang="fi-FI">
                <a:solidFill>
                  <a:srgbClr val="1A3061"/>
                </a:solidFill>
                <a:hlinkClick r:id="rId7">
                  <a:extLst>
                    <a:ext uri="{A12FA001-AC4F-418D-AE19-62706E023703}">
                      <ahyp:hlinkClr xmlns:ahyp="http://schemas.microsoft.com/office/drawing/2018/hyperlinkcolor" val="tx"/>
                    </a:ext>
                  </a:extLst>
                </a:hlinkClick>
              </a:rPr>
              <a:t>Tutki budjettia</a:t>
            </a:r>
            <a:endParaRPr lang="fi-FI">
              <a:solidFill>
                <a:srgbClr val="1A3061"/>
              </a:solidFill>
            </a:endParaRPr>
          </a:p>
          <a:p>
            <a:endParaRPr lang="fi-FI"/>
          </a:p>
        </p:txBody>
      </p:sp>
      <p:sp>
        <p:nvSpPr>
          <p:cNvPr id="15" name="Tekstin paikkamerkki 14">
            <a:extLst>
              <a:ext uri="{FF2B5EF4-FFF2-40B4-BE49-F238E27FC236}">
                <a16:creationId xmlns:a16="http://schemas.microsoft.com/office/drawing/2014/main" id="{DD6012E0-A52F-82B1-1154-0B516506DB36}"/>
              </a:ext>
            </a:extLst>
          </p:cNvPr>
          <p:cNvSpPr>
            <a:spLocks noGrp="1"/>
          </p:cNvSpPr>
          <p:nvPr>
            <p:ph type="body" idx="30"/>
          </p:nvPr>
        </p:nvSpPr>
        <p:spPr/>
        <p:txBody>
          <a:bodyPr/>
          <a:lstStyle/>
          <a:p>
            <a:r>
              <a:rPr lang="fi-FI"/>
              <a:t>Visuaalinen työkalu valtion talousarvion tutkailuun.</a:t>
            </a:r>
          </a:p>
        </p:txBody>
      </p:sp>
      <p:pic>
        <p:nvPicPr>
          <p:cNvPr id="29" name="Kuvan paikkamerkki 28">
            <a:extLst>
              <a:ext uri="{FF2B5EF4-FFF2-40B4-BE49-F238E27FC236}">
                <a16:creationId xmlns:a16="http://schemas.microsoft.com/office/drawing/2014/main" id="{179303F1-8811-8C61-21D4-3B3A80306DBB}"/>
              </a:ext>
              <a:ext uri="{C183D7F6-B498-43B3-948B-1728B52AA6E4}">
                <adec:decorative xmlns:adec="http://schemas.microsoft.com/office/drawing/2017/decorative" val="1"/>
              </a:ext>
            </a:extLst>
          </p:cNvPr>
          <p:cNvPicPr>
            <a:picLocks noGrp="1" noChangeAspect="1"/>
          </p:cNvPicPr>
          <p:nvPr>
            <p:ph type="pic" sz="quarter" idx="34"/>
          </p:nvPr>
        </p:nvPicPr>
        <p:blipFill>
          <a:blip r:embed="rId8">
            <a:extLst>
              <a:ext uri="{28A0092B-C50C-407E-A947-70E740481C1C}">
                <a14:useLocalDpi xmlns:a14="http://schemas.microsoft.com/office/drawing/2010/main" val="0"/>
              </a:ext>
            </a:extLst>
          </a:blip>
          <a:srcRect l="7042" r="7042"/>
          <a:stretch>
            <a:fillRect/>
          </a:stretch>
        </p:blipFill>
        <p:spPr>
          <a:effectLst>
            <a:outerShdw blurRad="50800" dist="38100" dir="2700000" algn="tl" rotWithShape="0">
              <a:prstClr val="black">
                <a:alpha val="40000"/>
              </a:prstClr>
            </a:outerShdw>
          </a:effectLst>
        </p:spPr>
      </p:pic>
      <p:sp>
        <p:nvSpPr>
          <p:cNvPr id="20" name="Tekstin paikkamerkki 19">
            <a:extLst>
              <a:ext uri="{FF2B5EF4-FFF2-40B4-BE49-F238E27FC236}">
                <a16:creationId xmlns:a16="http://schemas.microsoft.com/office/drawing/2014/main" id="{751C9C0C-5C7C-7F9B-BA4F-E86901D3046C}"/>
              </a:ext>
            </a:extLst>
          </p:cNvPr>
          <p:cNvSpPr>
            <a:spLocks noGrp="1"/>
          </p:cNvSpPr>
          <p:nvPr>
            <p:ph type="body" idx="35"/>
          </p:nvPr>
        </p:nvSpPr>
        <p:spPr/>
        <p:txBody>
          <a:bodyPr/>
          <a:lstStyle/>
          <a:p>
            <a:r>
              <a:rPr lang="fi-FI">
                <a:solidFill>
                  <a:srgbClr val="1A3061"/>
                </a:solidFill>
                <a:hlinkClick r:id="rId9">
                  <a:extLst>
                    <a:ext uri="{A12FA001-AC4F-418D-AE19-62706E023703}">
                      <ahyp:hlinkClr xmlns:ahyp="http://schemas.microsoft.com/office/drawing/2018/hyperlinkcolor" val="tx"/>
                    </a:ext>
                  </a:extLst>
                </a:hlinkClick>
              </a:rPr>
              <a:t>Tutki hallintoa</a:t>
            </a:r>
            <a:endParaRPr lang="fi-FI">
              <a:solidFill>
                <a:srgbClr val="1A3061"/>
              </a:solidFill>
            </a:endParaRPr>
          </a:p>
          <a:p>
            <a:endParaRPr lang="fi-FI"/>
          </a:p>
        </p:txBody>
      </p:sp>
      <p:sp>
        <p:nvSpPr>
          <p:cNvPr id="21" name="Tekstin paikkamerkki 20">
            <a:extLst>
              <a:ext uri="{FF2B5EF4-FFF2-40B4-BE49-F238E27FC236}">
                <a16:creationId xmlns:a16="http://schemas.microsoft.com/office/drawing/2014/main" id="{25F544D2-B81A-9DFB-873C-D25E87E67E3C}"/>
              </a:ext>
            </a:extLst>
          </p:cNvPr>
          <p:cNvSpPr>
            <a:spLocks noGrp="1"/>
          </p:cNvSpPr>
          <p:nvPr>
            <p:ph type="body" idx="36"/>
          </p:nvPr>
        </p:nvSpPr>
        <p:spPr/>
        <p:txBody>
          <a:bodyPr/>
          <a:lstStyle/>
          <a:p>
            <a:r>
              <a:rPr lang="fi-FI"/>
              <a:t>Runsaasti kuntia, hyvinvointialueita sekä valtiota koskevaa taloustietoa.</a:t>
            </a:r>
          </a:p>
        </p:txBody>
      </p:sp>
      <p:sp>
        <p:nvSpPr>
          <p:cNvPr id="6" name="Dian numeron paikkamerkki 5">
            <a:extLst>
              <a:ext uri="{FF2B5EF4-FFF2-40B4-BE49-F238E27FC236}">
                <a16:creationId xmlns:a16="http://schemas.microsoft.com/office/drawing/2014/main" id="{2EBF7895-0850-6CD2-CCB5-FEE9DF1E553C}"/>
              </a:ext>
            </a:extLst>
          </p:cNvPr>
          <p:cNvSpPr>
            <a:spLocks noGrp="1"/>
          </p:cNvSpPr>
          <p:nvPr>
            <p:ph type="sldNum" sz="quarter" idx="27"/>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107</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4" name="Päivämäärän paikkamerkki 3">
            <a:extLst>
              <a:ext uri="{FF2B5EF4-FFF2-40B4-BE49-F238E27FC236}">
                <a16:creationId xmlns:a16="http://schemas.microsoft.com/office/drawing/2014/main" id="{47530BAC-E4F0-2EF8-25CF-9C1D948AE949}"/>
              </a:ext>
            </a:extLst>
          </p:cNvPr>
          <p:cNvSpPr>
            <a:spLocks noGrp="1"/>
          </p:cNvSpPr>
          <p:nvPr>
            <p:ph type="dt" sz="half" idx="25"/>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5" name="Alatunnisteen paikkamerkki 4">
            <a:extLst>
              <a:ext uri="{FF2B5EF4-FFF2-40B4-BE49-F238E27FC236}">
                <a16:creationId xmlns:a16="http://schemas.microsoft.com/office/drawing/2014/main" id="{975109D2-6D62-FA17-8522-FC85F1E4E3A8}"/>
              </a:ext>
            </a:extLst>
          </p:cNvPr>
          <p:cNvSpPr>
            <a:spLocks noGrp="1"/>
          </p:cNvSpPr>
          <p:nvPr>
            <p:ph type="ftr" sz="quarter" idx="26"/>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Tree>
    <p:extLst>
      <p:ext uri="{BB962C8B-B14F-4D97-AF65-F5344CB8AC3E}">
        <p14:creationId xmlns:p14="http://schemas.microsoft.com/office/powerpoint/2010/main" val="10874734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tsikko 15">
            <a:extLst>
              <a:ext uri="{FF2B5EF4-FFF2-40B4-BE49-F238E27FC236}">
                <a16:creationId xmlns:a16="http://schemas.microsoft.com/office/drawing/2014/main" id="{0A01A7CB-6341-16FA-3D22-6914865A4838}"/>
              </a:ext>
            </a:extLst>
          </p:cNvPr>
          <p:cNvSpPr>
            <a:spLocks noGrp="1"/>
          </p:cNvSpPr>
          <p:nvPr>
            <p:ph type="title"/>
          </p:nvPr>
        </p:nvSpPr>
        <p:spPr/>
        <p:txBody>
          <a:bodyPr/>
          <a:lstStyle/>
          <a:p>
            <a:r>
              <a:rPr lang="fi-FI"/>
              <a:t>Kansainvälistä tietoa</a:t>
            </a:r>
          </a:p>
        </p:txBody>
      </p:sp>
      <p:sp>
        <p:nvSpPr>
          <p:cNvPr id="53" name="Tekstiruutu 52">
            <a:extLst>
              <a:ext uri="{FF2B5EF4-FFF2-40B4-BE49-F238E27FC236}">
                <a16:creationId xmlns:a16="http://schemas.microsoft.com/office/drawing/2014/main" id="{953B24DF-4295-A6A3-7ABD-E7E95E52A994}"/>
              </a:ext>
              <a:ext uri="{C183D7F6-B498-43B3-948B-1728B52AA6E4}">
                <adec:decorative xmlns:adec="http://schemas.microsoft.com/office/drawing/2017/decorative" val="1"/>
              </a:ext>
            </a:extLst>
          </p:cNvPr>
          <p:cNvSpPr txBox="1">
            <a:spLocks noChangeAspect="1"/>
          </p:cNvSpPr>
          <p:nvPr/>
        </p:nvSpPr>
        <p:spPr>
          <a:xfrm>
            <a:off x="962556" y="1451080"/>
            <a:ext cx="2050109" cy="2050109"/>
          </a:xfrm>
          <a:prstGeom prst="flowChartConnector">
            <a:avLst/>
          </a:prstGeom>
          <a:blipFill dpi="0" rotWithShape="1">
            <a:blip r:embed="rId2">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txBody>
          <a:bodyPr wrap="square" lIns="0" tIns="0" rIns="0" bIns="0" rtlCol="0">
            <a:noAutofit/>
          </a:bodyPr>
          <a:lstStyle/>
          <a:p>
            <a:pPr marL="0" marR="0" lvl="0" indent="0" algn="l" defTabSz="914310" rtl="0" eaLnBrk="1" fontAlgn="auto" latinLnBrk="0" hangingPunct="1">
              <a:lnSpc>
                <a:spcPct val="95000"/>
              </a:lnSpc>
              <a:spcBef>
                <a:spcPts val="0"/>
              </a:spcBef>
              <a:spcAft>
                <a:spcPts val="0"/>
              </a:spcAft>
              <a:buClrTx/>
              <a:buSzTx/>
              <a:buFontTx/>
              <a:buNone/>
              <a:tabLst/>
              <a:defRPr/>
            </a:pPr>
            <a:endParaRPr kumimoji="0" lang="fi-FI" sz="1600" b="0" i="0" u="none" strike="noStrike" kern="1200" cap="none" spc="0" normalizeH="0" baseline="0" noProof="0" err="1">
              <a:ln>
                <a:noFill/>
              </a:ln>
              <a:solidFill>
                <a:srgbClr val="1A3061"/>
              </a:solidFill>
              <a:effectLst/>
              <a:uLnTx/>
              <a:uFillTx/>
              <a:latin typeface="Franklin Gothic Book"/>
              <a:ea typeface="+mn-ea"/>
              <a:cs typeface="+mn-cs"/>
            </a:endParaRPr>
          </a:p>
        </p:txBody>
      </p:sp>
      <p:sp>
        <p:nvSpPr>
          <p:cNvPr id="42" name="Tekstiruutu 41">
            <a:extLst>
              <a:ext uri="{FF2B5EF4-FFF2-40B4-BE49-F238E27FC236}">
                <a16:creationId xmlns:a16="http://schemas.microsoft.com/office/drawing/2014/main" id="{29FEED4D-992B-33EE-ED00-07262AAC32FC}"/>
              </a:ext>
            </a:extLst>
          </p:cNvPr>
          <p:cNvSpPr txBox="1"/>
          <p:nvPr/>
        </p:nvSpPr>
        <p:spPr>
          <a:xfrm>
            <a:off x="975537" y="3199259"/>
            <a:ext cx="2556139" cy="816343"/>
          </a:xfrm>
          <a:prstGeom prst="rect">
            <a:avLst/>
          </a:prstGeom>
          <a:noFill/>
        </p:spPr>
        <p:txBody>
          <a:bodyPr wrap="square" lIns="0" tIns="0" rIns="0" bIns="0" rtlCol="0" anchor="b">
            <a:noAutofit/>
          </a:bodyPr>
          <a:lstStyle/>
          <a:p>
            <a:pPr marL="0" marR="0" lvl="0" indent="0" algn="l" defTabSz="914310" rtl="0" eaLnBrk="1" fontAlgn="auto" latinLnBrk="0" hangingPunct="1">
              <a:lnSpc>
                <a:spcPct val="95000"/>
              </a:lnSpc>
              <a:spcBef>
                <a:spcPts val="0"/>
              </a:spcBef>
              <a:spcAft>
                <a:spcPts val="0"/>
              </a:spcAft>
              <a:buClrTx/>
              <a:buSzTx/>
              <a:buFontTx/>
              <a:buNone/>
              <a:tabLst/>
              <a:defRPr/>
            </a:pPr>
            <a:r>
              <a:rPr kumimoji="0" lang="fi-FI" sz="1800" b="0" i="0" u="none" strike="noStrike" kern="1200" cap="none" spc="0" normalizeH="0" baseline="0" noProof="0">
                <a:ln>
                  <a:noFill/>
                </a:ln>
                <a:solidFill>
                  <a:srgbClr val="1A3061"/>
                </a:solidFill>
                <a:effectLst/>
                <a:uLnTx/>
                <a:uFillTx/>
                <a:latin typeface="Franklin Gothic Demi"/>
                <a:ea typeface="+mn-ea"/>
                <a:cs typeface="+mn-cs"/>
                <a:hlinkClick r:id="rId3">
                  <a:extLst>
                    <a:ext uri="{A12FA001-AC4F-418D-AE19-62706E023703}">
                      <ahyp:hlinkClr xmlns:ahyp="http://schemas.microsoft.com/office/drawing/2018/hyperlinkcolor" val="tx"/>
                    </a:ext>
                  </a:extLst>
                </a:hlinkClick>
              </a:rPr>
              <a:t>Gapminder</a:t>
            </a:r>
            <a:endParaRPr kumimoji="0" lang="fi-FI" sz="1800" b="0" i="0" u="none" strike="noStrike" kern="1200" cap="none" spc="0" normalizeH="0" baseline="0" noProof="0">
              <a:ln>
                <a:noFill/>
              </a:ln>
              <a:solidFill>
                <a:srgbClr val="1A3061"/>
              </a:solidFill>
              <a:effectLst/>
              <a:uLnTx/>
              <a:uFillTx/>
              <a:latin typeface="Franklin Gothic Demi"/>
              <a:ea typeface="+mn-ea"/>
              <a:cs typeface="+mn-cs"/>
            </a:endParaRPr>
          </a:p>
        </p:txBody>
      </p:sp>
      <p:sp>
        <p:nvSpPr>
          <p:cNvPr id="43" name="Tekstiruutu 42">
            <a:extLst>
              <a:ext uri="{FF2B5EF4-FFF2-40B4-BE49-F238E27FC236}">
                <a16:creationId xmlns:a16="http://schemas.microsoft.com/office/drawing/2014/main" id="{3F0C15E7-7489-4E48-0CB7-B00E66136E94}"/>
              </a:ext>
            </a:extLst>
          </p:cNvPr>
          <p:cNvSpPr txBox="1"/>
          <p:nvPr/>
        </p:nvSpPr>
        <p:spPr>
          <a:xfrm>
            <a:off x="975537" y="4201201"/>
            <a:ext cx="2556139" cy="1317340"/>
          </a:xfrm>
          <a:prstGeom prst="rect">
            <a:avLst/>
          </a:prstGeom>
          <a:noFill/>
        </p:spPr>
        <p:txBody>
          <a:bodyPr wrap="square" lIns="0" tIns="0" rIns="0" bIns="0" rtlCol="0">
            <a:noAutofit/>
          </a:bodyPr>
          <a:lstStyle/>
          <a:p>
            <a:pPr marL="0" marR="0" lvl="0" indent="0" algn="l" defTabSz="914310" rtl="0" eaLnBrk="1" fontAlgn="auto" latinLnBrk="0" hangingPunct="1">
              <a:lnSpc>
                <a:spcPct val="95000"/>
              </a:lnSpc>
              <a:spcBef>
                <a:spcPts val="0"/>
              </a:spcBef>
              <a:spcAft>
                <a:spcPts val="0"/>
              </a:spcAft>
              <a:buClrTx/>
              <a:buSzTx/>
              <a:buFontTx/>
              <a:buNone/>
              <a:tabLst/>
              <a:defRPr/>
            </a:pPr>
            <a:r>
              <a:rPr kumimoji="0" lang="fi-FI" sz="1800" b="0" i="0" u="none" strike="noStrike" kern="1200" cap="none" spc="0" normalizeH="0" baseline="0" noProof="0">
                <a:ln>
                  <a:noFill/>
                </a:ln>
                <a:solidFill>
                  <a:srgbClr val="1A3061"/>
                </a:solidFill>
                <a:effectLst/>
                <a:uLnTx/>
                <a:uFillTx/>
                <a:latin typeface="Franklin Gothic Book"/>
                <a:ea typeface="+mn-ea"/>
                <a:cs typeface="+mn-cs"/>
              </a:rPr>
              <a:t>Havainnollista ajallista vertailua eri valtioiden välillä. Karttojen ja kuvioiden aiheita ovat mm. väestö, ympäristö, energia, koulutus ja talous.</a:t>
            </a:r>
          </a:p>
          <a:p>
            <a:pPr marL="0" marR="0" lvl="0" indent="0" algn="l" defTabSz="914310" rtl="0" eaLnBrk="1" fontAlgn="auto" latinLnBrk="0" hangingPunct="1">
              <a:lnSpc>
                <a:spcPct val="95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54" name="Tekstiruutu 53">
            <a:extLst>
              <a:ext uri="{FF2B5EF4-FFF2-40B4-BE49-F238E27FC236}">
                <a16:creationId xmlns:a16="http://schemas.microsoft.com/office/drawing/2014/main" id="{3C024249-44D9-2D31-1E35-34C0630B6EF2}"/>
              </a:ext>
              <a:ext uri="{C183D7F6-B498-43B3-948B-1728B52AA6E4}">
                <adec:decorative xmlns:adec="http://schemas.microsoft.com/office/drawing/2017/decorative" val="1"/>
              </a:ext>
            </a:extLst>
          </p:cNvPr>
          <p:cNvSpPr txBox="1">
            <a:spLocks noChangeAspect="1"/>
          </p:cNvSpPr>
          <p:nvPr/>
        </p:nvSpPr>
        <p:spPr>
          <a:xfrm>
            <a:off x="3671883" y="1451080"/>
            <a:ext cx="2050109" cy="2050109"/>
          </a:xfrm>
          <a:prstGeom prst="flowChartConnector">
            <a:avLst/>
          </a:prstGeom>
          <a:blipFill dpi="0" rotWithShape="1">
            <a:blip r:embed="rId4">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p:spPr>
        <p:txBody>
          <a:bodyPr wrap="square" lIns="0" tIns="0" rIns="0" bIns="0" rtlCol="0">
            <a:noAutofit/>
          </a:bodyPr>
          <a:lstStyle/>
          <a:p>
            <a:pPr marL="0" marR="0" lvl="0" indent="0" algn="l" defTabSz="914310" rtl="0" eaLnBrk="1" fontAlgn="auto" latinLnBrk="0" hangingPunct="1">
              <a:lnSpc>
                <a:spcPct val="95000"/>
              </a:lnSpc>
              <a:spcBef>
                <a:spcPts val="0"/>
              </a:spcBef>
              <a:spcAft>
                <a:spcPts val="0"/>
              </a:spcAft>
              <a:buClrTx/>
              <a:buSzTx/>
              <a:buFontTx/>
              <a:buNone/>
              <a:tabLst/>
              <a:defRPr/>
            </a:pPr>
            <a:endParaRPr kumimoji="0" lang="fi-FI" sz="1600" b="0" i="0" u="none" strike="noStrike" kern="1200" cap="none" spc="0" normalizeH="0" baseline="0" noProof="0" err="1">
              <a:ln>
                <a:noFill/>
              </a:ln>
              <a:solidFill>
                <a:srgbClr val="1A3061"/>
              </a:solidFill>
              <a:effectLst/>
              <a:uLnTx/>
              <a:uFillTx/>
              <a:latin typeface="Franklin Gothic Book"/>
              <a:ea typeface="+mn-ea"/>
              <a:cs typeface="+mn-cs"/>
            </a:endParaRPr>
          </a:p>
        </p:txBody>
      </p:sp>
      <p:sp>
        <p:nvSpPr>
          <p:cNvPr id="39" name="Tekstiruutu 38">
            <a:extLst>
              <a:ext uri="{FF2B5EF4-FFF2-40B4-BE49-F238E27FC236}">
                <a16:creationId xmlns:a16="http://schemas.microsoft.com/office/drawing/2014/main" id="{97D4D0F2-9759-1A73-E102-72D145258BA6}"/>
              </a:ext>
            </a:extLst>
          </p:cNvPr>
          <p:cNvSpPr txBox="1"/>
          <p:nvPr/>
        </p:nvSpPr>
        <p:spPr>
          <a:xfrm>
            <a:off x="3593189" y="3199259"/>
            <a:ext cx="2556139" cy="816343"/>
          </a:xfrm>
          <a:prstGeom prst="rect">
            <a:avLst/>
          </a:prstGeom>
          <a:noFill/>
        </p:spPr>
        <p:txBody>
          <a:bodyPr wrap="square" lIns="0" tIns="0" rIns="0" bIns="0" rtlCol="0" anchor="b">
            <a:noAutofit/>
          </a:bodyPr>
          <a:lstStyle/>
          <a:p>
            <a:pPr marL="0" marR="0" lvl="0" indent="0" algn="l" defTabSz="914310" rtl="0" eaLnBrk="1" fontAlgn="auto" latinLnBrk="0" hangingPunct="1">
              <a:lnSpc>
                <a:spcPct val="95000"/>
              </a:lnSpc>
              <a:spcBef>
                <a:spcPts val="0"/>
              </a:spcBef>
              <a:spcAft>
                <a:spcPts val="0"/>
              </a:spcAft>
              <a:buClrTx/>
              <a:buSzTx/>
              <a:buFontTx/>
              <a:buNone/>
              <a:tabLst/>
              <a:defRPr/>
            </a:pPr>
            <a:r>
              <a:rPr kumimoji="0" lang="fi-FI" sz="1800" b="0" i="0" u="none" strike="noStrike" kern="1200" cap="none" spc="0" normalizeH="0" baseline="0" noProof="0">
                <a:ln>
                  <a:noFill/>
                </a:ln>
                <a:solidFill>
                  <a:srgbClr val="1A3061"/>
                </a:solidFill>
                <a:effectLst/>
                <a:uLnTx/>
                <a:uFillTx/>
                <a:latin typeface="Franklin Gothic Demi"/>
                <a:ea typeface="+mn-ea"/>
                <a:cs typeface="+mn-cs"/>
                <a:hlinkClick r:id="rId5">
                  <a:extLst>
                    <a:ext uri="{A12FA001-AC4F-418D-AE19-62706E023703}">
                      <ahyp:hlinkClr xmlns:ahyp="http://schemas.microsoft.com/office/drawing/2018/hyperlinkcolor" val="tx"/>
                    </a:ext>
                  </a:extLst>
                </a:hlinkClick>
              </a:rPr>
              <a:t>Our World in Data</a:t>
            </a:r>
            <a:endParaRPr kumimoji="0" lang="fi-FI" sz="1800" b="0" i="0" u="none" strike="noStrike" kern="1200" cap="none" spc="0" normalizeH="0" baseline="0" noProof="0">
              <a:ln>
                <a:noFill/>
              </a:ln>
              <a:solidFill>
                <a:srgbClr val="1A3061"/>
              </a:solidFill>
              <a:effectLst/>
              <a:uLnTx/>
              <a:uFillTx/>
              <a:latin typeface="Franklin Gothic Demi"/>
              <a:ea typeface="+mn-ea"/>
              <a:cs typeface="+mn-cs"/>
            </a:endParaRPr>
          </a:p>
        </p:txBody>
      </p:sp>
      <p:sp>
        <p:nvSpPr>
          <p:cNvPr id="40" name="Tekstiruutu 39">
            <a:extLst>
              <a:ext uri="{FF2B5EF4-FFF2-40B4-BE49-F238E27FC236}">
                <a16:creationId xmlns:a16="http://schemas.microsoft.com/office/drawing/2014/main" id="{82010202-728B-DEB3-B0C6-9D36C349A600}"/>
              </a:ext>
            </a:extLst>
          </p:cNvPr>
          <p:cNvSpPr txBox="1"/>
          <p:nvPr/>
        </p:nvSpPr>
        <p:spPr>
          <a:xfrm>
            <a:off x="3593189" y="4201200"/>
            <a:ext cx="2556139" cy="1317340"/>
          </a:xfrm>
          <a:prstGeom prst="rect">
            <a:avLst/>
          </a:prstGeom>
          <a:noFill/>
        </p:spPr>
        <p:txBody>
          <a:bodyPr wrap="square" lIns="0" tIns="0" rIns="0" bIns="0" rtlCol="0">
            <a:noAutofit/>
          </a:bodyPr>
          <a:lstStyle/>
          <a:p>
            <a:pPr marL="0" marR="0" lvl="0" indent="0" algn="l" defTabSz="914310" rtl="0" eaLnBrk="1" fontAlgn="auto" latinLnBrk="0" hangingPunct="1">
              <a:lnSpc>
                <a:spcPct val="95000"/>
              </a:lnSpc>
              <a:spcBef>
                <a:spcPts val="0"/>
              </a:spcBef>
              <a:spcAft>
                <a:spcPts val="0"/>
              </a:spcAft>
              <a:buClrTx/>
              <a:buSzTx/>
              <a:buFontTx/>
              <a:buNone/>
              <a:tabLst/>
              <a:defRPr/>
            </a:pPr>
            <a:r>
              <a:rPr kumimoji="0" lang="fi-FI" sz="1800" b="0" i="0" u="none" strike="noStrike" kern="1200" cap="none" spc="0" normalizeH="0" baseline="0" noProof="0">
                <a:ln>
                  <a:noFill/>
                </a:ln>
                <a:solidFill>
                  <a:srgbClr val="1A3061"/>
                </a:solidFill>
                <a:effectLst/>
                <a:uLnTx/>
                <a:uFillTx/>
                <a:latin typeface="Franklin Gothic Book"/>
                <a:ea typeface="+mn-ea"/>
                <a:cs typeface="+mn-cs"/>
              </a:rPr>
              <a:t>Tilastoja, indikaattoreita, visualisointeja ja artikkeleita. Keskeisiä aiheita mm. terveysolot, tulonjako, energia, ympäristö ja koulutus.</a:t>
            </a:r>
          </a:p>
        </p:txBody>
      </p:sp>
      <p:sp>
        <p:nvSpPr>
          <p:cNvPr id="55" name="Tekstiruutu 54">
            <a:extLst>
              <a:ext uri="{FF2B5EF4-FFF2-40B4-BE49-F238E27FC236}">
                <a16:creationId xmlns:a16="http://schemas.microsoft.com/office/drawing/2014/main" id="{2E905A18-CBA5-3A6B-5C3D-9E207096CED5}"/>
              </a:ext>
              <a:ext uri="{C183D7F6-B498-43B3-948B-1728B52AA6E4}">
                <adec:decorative xmlns:adec="http://schemas.microsoft.com/office/drawing/2017/decorative" val="1"/>
              </a:ext>
            </a:extLst>
          </p:cNvPr>
          <p:cNvSpPr txBox="1">
            <a:spLocks noChangeAspect="1"/>
          </p:cNvSpPr>
          <p:nvPr/>
        </p:nvSpPr>
        <p:spPr>
          <a:xfrm>
            <a:off x="6381209" y="1451079"/>
            <a:ext cx="2050109" cy="2050109"/>
          </a:xfrm>
          <a:prstGeom prst="flowChartConnector">
            <a:avLst/>
          </a:prstGeom>
          <a:blipFill dpi="0" rotWithShape="1">
            <a:blip r:embed="rId6">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p:spPr>
        <p:txBody>
          <a:bodyPr wrap="square" lIns="0" tIns="0" rIns="0" bIns="0" rtlCol="0">
            <a:noAutofit/>
          </a:bodyPr>
          <a:lstStyle/>
          <a:p>
            <a:pPr marL="0" marR="0" lvl="0" indent="0" algn="l" defTabSz="914310" rtl="0" eaLnBrk="1" fontAlgn="auto" latinLnBrk="0" hangingPunct="1">
              <a:lnSpc>
                <a:spcPct val="95000"/>
              </a:lnSpc>
              <a:spcBef>
                <a:spcPts val="0"/>
              </a:spcBef>
              <a:spcAft>
                <a:spcPts val="0"/>
              </a:spcAft>
              <a:buClrTx/>
              <a:buSzTx/>
              <a:buFontTx/>
              <a:buNone/>
              <a:tabLst/>
              <a:defRPr/>
            </a:pPr>
            <a:endParaRPr kumimoji="0" lang="fi-FI" sz="1600" b="0" i="0" u="none" strike="noStrike" kern="1200" cap="none" spc="0" normalizeH="0" baseline="0" noProof="0" err="1">
              <a:ln>
                <a:noFill/>
              </a:ln>
              <a:solidFill>
                <a:srgbClr val="1A3061"/>
              </a:solidFill>
              <a:effectLst/>
              <a:uLnTx/>
              <a:uFillTx/>
              <a:latin typeface="Franklin Gothic Book"/>
              <a:ea typeface="+mn-ea"/>
              <a:cs typeface="+mn-cs"/>
            </a:endParaRPr>
          </a:p>
        </p:txBody>
      </p:sp>
      <p:sp>
        <p:nvSpPr>
          <p:cNvPr id="36" name="Tekstiruutu 35">
            <a:extLst>
              <a:ext uri="{FF2B5EF4-FFF2-40B4-BE49-F238E27FC236}">
                <a16:creationId xmlns:a16="http://schemas.microsoft.com/office/drawing/2014/main" id="{BB624BB1-F706-F632-FD0A-7CFDF8AFE14D}"/>
              </a:ext>
            </a:extLst>
          </p:cNvPr>
          <p:cNvSpPr txBox="1"/>
          <p:nvPr/>
        </p:nvSpPr>
        <p:spPr>
          <a:xfrm>
            <a:off x="6319550" y="3429000"/>
            <a:ext cx="2556139" cy="816343"/>
          </a:xfrm>
          <a:prstGeom prst="rect">
            <a:avLst/>
          </a:prstGeom>
          <a:noFill/>
        </p:spPr>
        <p:txBody>
          <a:bodyPr wrap="square" lIns="0" tIns="0" rIns="0" bIns="0" rtlCol="0" anchor="b">
            <a:noAutofit/>
          </a:bodyPr>
          <a:lstStyle/>
          <a:p>
            <a:pPr marL="0" marR="0" lvl="0" indent="0" algn="l" defTabSz="914310" rtl="0" eaLnBrk="1" fontAlgn="auto" latinLnBrk="0" hangingPunct="1">
              <a:lnSpc>
                <a:spcPct val="95000"/>
              </a:lnSpc>
              <a:spcBef>
                <a:spcPts val="0"/>
              </a:spcBef>
              <a:spcAft>
                <a:spcPts val="0"/>
              </a:spcAft>
              <a:buClrTx/>
              <a:buSzTx/>
              <a:buFontTx/>
              <a:buNone/>
              <a:tabLst/>
              <a:defRPr/>
            </a:pPr>
            <a:r>
              <a:rPr kumimoji="0" lang="fi-FI" sz="1800" b="0" i="0" u="none" strike="noStrike" kern="1200" cap="none" spc="0" normalizeH="0" baseline="0" noProof="0">
                <a:ln>
                  <a:noFill/>
                </a:ln>
                <a:solidFill>
                  <a:srgbClr val="1A3061"/>
                </a:solidFill>
                <a:effectLst/>
                <a:uLnTx/>
                <a:uFillTx/>
                <a:latin typeface="Franklin Gothic Demi"/>
                <a:ea typeface="+mn-ea"/>
                <a:cs typeface="+mn-cs"/>
                <a:hlinkClick r:id="rId7">
                  <a:extLst>
                    <a:ext uri="{A12FA001-AC4F-418D-AE19-62706E023703}">
                      <ahyp:hlinkClr xmlns:ahyp="http://schemas.microsoft.com/office/drawing/2018/hyperlinkcolor" val="tx"/>
                    </a:ext>
                  </a:extLst>
                </a:hlinkClick>
              </a:rPr>
              <a:t>Talouden ja rahoituksen kansainväliset tilastot</a:t>
            </a:r>
            <a:endParaRPr kumimoji="0" lang="fi-FI" sz="1800" b="0" i="0" u="none" strike="noStrike" kern="1200" cap="none" spc="0" normalizeH="0" baseline="0" noProof="0">
              <a:ln>
                <a:noFill/>
              </a:ln>
              <a:solidFill>
                <a:srgbClr val="1A3061"/>
              </a:solidFill>
              <a:effectLst/>
              <a:uLnTx/>
              <a:uFillTx/>
              <a:latin typeface="Franklin Gothic Demi"/>
              <a:ea typeface="+mn-ea"/>
              <a:cs typeface="+mn-cs"/>
            </a:endParaRPr>
          </a:p>
        </p:txBody>
      </p:sp>
      <p:sp>
        <p:nvSpPr>
          <p:cNvPr id="37" name="Tekstiruutu 36">
            <a:extLst>
              <a:ext uri="{FF2B5EF4-FFF2-40B4-BE49-F238E27FC236}">
                <a16:creationId xmlns:a16="http://schemas.microsoft.com/office/drawing/2014/main" id="{7741975F-C3B7-B4E4-997D-B18DED06AE7D}"/>
              </a:ext>
            </a:extLst>
          </p:cNvPr>
          <p:cNvSpPr txBox="1"/>
          <p:nvPr/>
        </p:nvSpPr>
        <p:spPr>
          <a:xfrm>
            <a:off x="6319550" y="4430941"/>
            <a:ext cx="2556139" cy="1317340"/>
          </a:xfrm>
          <a:prstGeom prst="rect">
            <a:avLst/>
          </a:prstGeom>
          <a:noFill/>
        </p:spPr>
        <p:txBody>
          <a:bodyPr wrap="square" lIns="0" tIns="0" rIns="0" bIns="0" rtlCol="0">
            <a:noAutofit/>
          </a:bodyPr>
          <a:lstStyle/>
          <a:p>
            <a:pPr marL="0" marR="0" lvl="0" indent="0" algn="l" defTabSz="914310" rtl="0" eaLnBrk="1" fontAlgn="auto" latinLnBrk="0" hangingPunct="1">
              <a:lnSpc>
                <a:spcPct val="95000"/>
              </a:lnSpc>
              <a:spcBef>
                <a:spcPts val="0"/>
              </a:spcBef>
              <a:spcAft>
                <a:spcPts val="0"/>
              </a:spcAft>
              <a:buClrTx/>
              <a:buSzTx/>
              <a:buFontTx/>
              <a:buNone/>
              <a:tabLst/>
              <a:defRPr/>
            </a:pPr>
            <a:r>
              <a:rPr kumimoji="0" lang="fi-FI" sz="1800" b="0" i="0" u="none" strike="noStrike" kern="1200" cap="none" spc="0" normalizeH="0" baseline="0" noProof="0">
                <a:ln>
                  <a:noFill/>
                </a:ln>
                <a:solidFill>
                  <a:srgbClr val="1A3061"/>
                </a:solidFill>
                <a:effectLst/>
                <a:uLnTx/>
                <a:uFillTx/>
                <a:latin typeface="Franklin Gothic Book"/>
                <a:ea typeface="+mn-ea"/>
                <a:cs typeface="+mn-cs"/>
              </a:rPr>
              <a:t>Kansainväliseen tilastotiedon oppaaseen on koottu linkit Eurostatin, OECD:n, IMF:n ja BIS:n talous- ja rahoitustilastoihin.</a:t>
            </a:r>
          </a:p>
        </p:txBody>
      </p:sp>
      <p:sp>
        <p:nvSpPr>
          <p:cNvPr id="52" name="Tekstiruutu 51">
            <a:extLst>
              <a:ext uri="{FF2B5EF4-FFF2-40B4-BE49-F238E27FC236}">
                <a16:creationId xmlns:a16="http://schemas.microsoft.com/office/drawing/2014/main" id="{3803F309-8EBB-CE59-075F-9B4E4BF9AB7D}"/>
              </a:ext>
              <a:ext uri="{C183D7F6-B498-43B3-948B-1728B52AA6E4}">
                <adec:decorative xmlns:adec="http://schemas.microsoft.com/office/drawing/2017/decorative" val="1"/>
              </a:ext>
            </a:extLst>
          </p:cNvPr>
          <p:cNvSpPr txBox="1">
            <a:spLocks noChangeAspect="1"/>
          </p:cNvSpPr>
          <p:nvPr/>
        </p:nvSpPr>
        <p:spPr>
          <a:xfrm>
            <a:off x="9090535" y="1451078"/>
            <a:ext cx="2050109" cy="2050109"/>
          </a:xfrm>
          <a:prstGeom prst="flowChartConnector">
            <a:avLst/>
          </a:prstGeom>
          <a:blipFill dpi="0" rotWithShape="1">
            <a:blip r:embed="rId8">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p:spPr>
        <p:txBody>
          <a:bodyPr wrap="square" lIns="0" tIns="0" rIns="0" bIns="0" rtlCol="0">
            <a:noAutofit/>
          </a:bodyPr>
          <a:lstStyle/>
          <a:p>
            <a:pPr marL="0" marR="0" lvl="0" indent="0" algn="l" defTabSz="914310" rtl="0" eaLnBrk="1" fontAlgn="auto" latinLnBrk="0" hangingPunct="1">
              <a:lnSpc>
                <a:spcPct val="95000"/>
              </a:lnSpc>
              <a:spcBef>
                <a:spcPts val="0"/>
              </a:spcBef>
              <a:spcAft>
                <a:spcPts val="0"/>
              </a:spcAft>
              <a:buClrTx/>
              <a:buSzTx/>
              <a:buFontTx/>
              <a:buNone/>
              <a:tabLst/>
              <a:defRPr/>
            </a:pPr>
            <a:endParaRPr kumimoji="0" lang="fi-FI" sz="1600" b="0" i="0" u="none" strike="noStrike" kern="1200" cap="none" spc="0" normalizeH="0" baseline="0" noProof="0" err="1">
              <a:ln>
                <a:noFill/>
              </a:ln>
              <a:solidFill>
                <a:srgbClr val="1A3061"/>
              </a:solidFill>
              <a:effectLst/>
              <a:uLnTx/>
              <a:uFillTx/>
              <a:latin typeface="Franklin Gothic Book"/>
              <a:ea typeface="+mn-ea"/>
              <a:cs typeface="+mn-cs"/>
            </a:endParaRPr>
          </a:p>
        </p:txBody>
      </p:sp>
      <p:sp>
        <p:nvSpPr>
          <p:cNvPr id="21" name="Tekstiruutu 20">
            <a:extLst>
              <a:ext uri="{FF2B5EF4-FFF2-40B4-BE49-F238E27FC236}">
                <a16:creationId xmlns:a16="http://schemas.microsoft.com/office/drawing/2014/main" id="{BEB727EB-F369-F6E5-EB6B-4DE5CD87F920}"/>
              </a:ext>
            </a:extLst>
          </p:cNvPr>
          <p:cNvSpPr txBox="1"/>
          <p:nvPr/>
        </p:nvSpPr>
        <p:spPr>
          <a:xfrm>
            <a:off x="9156102" y="3690992"/>
            <a:ext cx="2556139" cy="816343"/>
          </a:xfrm>
          <a:prstGeom prst="rect">
            <a:avLst/>
          </a:prstGeom>
          <a:noFill/>
        </p:spPr>
        <p:txBody>
          <a:bodyPr wrap="square" lIns="0" tIns="0" rIns="0" bIns="0" rtlCol="0" anchor="b">
            <a:noAutofit/>
          </a:bodyPr>
          <a:lstStyle/>
          <a:p>
            <a:pPr marL="0" marR="0" lvl="0" indent="0" algn="l" defTabSz="914310" rtl="0" eaLnBrk="1" fontAlgn="auto" latinLnBrk="0" hangingPunct="1">
              <a:lnSpc>
                <a:spcPct val="95000"/>
              </a:lnSpc>
              <a:spcBef>
                <a:spcPts val="0"/>
              </a:spcBef>
              <a:spcAft>
                <a:spcPts val="0"/>
              </a:spcAft>
              <a:buClrTx/>
              <a:buSzTx/>
              <a:buFontTx/>
              <a:buNone/>
              <a:tabLst/>
              <a:defRPr/>
            </a:pPr>
            <a:r>
              <a:rPr kumimoji="0" lang="fi-FI" sz="1800" b="0" i="0" u="none" strike="noStrike" kern="1200" cap="none" spc="0" normalizeH="0" baseline="0" noProof="0">
                <a:ln>
                  <a:noFill/>
                </a:ln>
                <a:solidFill>
                  <a:srgbClr val="1A3061"/>
                </a:solidFill>
                <a:effectLst/>
                <a:uLnTx/>
                <a:uFillTx/>
                <a:latin typeface="Franklin Gothic Demi"/>
                <a:ea typeface="+mn-ea"/>
                <a:cs typeface="+mn-cs"/>
                <a:hlinkClick r:id="rId9">
                  <a:extLst>
                    <a:ext uri="{A12FA001-AC4F-418D-AE19-62706E023703}">
                      <ahyp:hlinkClr xmlns:ahyp="http://schemas.microsoft.com/office/drawing/2018/hyperlinkcolor" val="tx"/>
                    </a:ext>
                  </a:extLst>
                </a:hlinkClick>
              </a:rPr>
              <a:t>Suomen tilastollisen vuosikirjan kansainvälinen osio</a:t>
            </a:r>
            <a:endParaRPr kumimoji="0" lang="fi-FI" sz="1800" b="0" i="0" u="none" strike="noStrike" kern="1200" cap="none" spc="0" normalizeH="0" baseline="0" noProof="0">
              <a:ln>
                <a:noFill/>
              </a:ln>
              <a:solidFill>
                <a:srgbClr val="1A3061"/>
              </a:solidFill>
              <a:effectLst/>
              <a:uLnTx/>
              <a:uFillTx/>
              <a:latin typeface="Franklin Gothic Demi"/>
              <a:ea typeface="+mn-ea"/>
              <a:cs typeface="+mn-cs"/>
            </a:endParaRPr>
          </a:p>
        </p:txBody>
      </p:sp>
      <p:sp>
        <p:nvSpPr>
          <p:cNvPr id="22" name="Tekstiruutu 21">
            <a:extLst>
              <a:ext uri="{FF2B5EF4-FFF2-40B4-BE49-F238E27FC236}">
                <a16:creationId xmlns:a16="http://schemas.microsoft.com/office/drawing/2014/main" id="{A805323D-8D9C-13FA-77D5-65E6657AE9EA}"/>
              </a:ext>
            </a:extLst>
          </p:cNvPr>
          <p:cNvSpPr txBox="1"/>
          <p:nvPr/>
        </p:nvSpPr>
        <p:spPr>
          <a:xfrm>
            <a:off x="9156102" y="4692933"/>
            <a:ext cx="2556139" cy="1317340"/>
          </a:xfrm>
          <a:prstGeom prst="rect">
            <a:avLst/>
          </a:prstGeom>
          <a:noFill/>
        </p:spPr>
        <p:txBody>
          <a:bodyPr wrap="square" lIns="0" tIns="0" rIns="0" bIns="0" rtlCol="0">
            <a:noAutofit/>
          </a:bodyPr>
          <a:lstStyle/>
          <a:p>
            <a:pPr marL="0" marR="0" lvl="0" indent="0" algn="l" defTabSz="914310" rtl="0" eaLnBrk="1" fontAlgn="auto" latinLnBrk="0" hangingPunct="1">
              <a:lnSpc>
                <a:spcPct val="95000"/>
              </a:lnSpc>
              <a:spcBef>
                <a:spcPts val="0"/>
              </a:spcBef>
              <a:spcAft>
                <a:spcPts val="0"/>
              </a:spcAft>
              <a:buClrTx/>
              <a:buSzTx/>
              <a:buFontTx/>
              <a:buNone/>
              <a:tabLst/>
              <a:defRPr/>
            </a:pPr>
            <a:r>
              <a:rPr kumimoji="0" lang="fi-FI" sz="1800" b="0" i="0" u="none" strike="noStrike" kern="1200" cap="none" spc="0" normalizeH="0" baseline="0" noProof="0">
                <a:ln>
                  <a:noFill/>
                </a:ln>
                <a:solidFill>
                  <a:srgbClr val="1A3061"/>
                </a:solidFill>
                <a:effectLst/>
                <a:uLnTx/>
                <a:uFillTx/>
                <a:latin typeface="Franklin Gothic Book"/>
                <a:ea typeface="+mn-ea"/>
                <a:cs typeface="+mn-cs"/>
              </a:rPr>
              <a:t>Oleellisimmat kansainväliset tilastotiedot suomeksi. Aiheina mm. väestö, talous, ympäristö ja koulutus. </a:t>
            </a:r>
          </a:p>
        </p:txBody>
      </p:sp>
      <p:sp>
        <p:nvSpPr>
          <p:cNvPr id="9" name="Dian numeron paikkamerkki 8">
            <a:extLst>
              <a:ext uri="{FF2B5EF4-FFF2-40B4-BE49-F238E27FC236}">
                <a16:creationId xmlns:a16="http://schemas.microsoft.com/office/drawing/2014/main" id="{39AAD745-5167-1293-15C4-321908278B1C}"/>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108</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7" name="Päivämäärän paikkamerkki 6">
            <a:extLst>
              <a:ext uri="{FF2B5EF4-FFF2-40B4-BE49-F238E27FC236}">
                <a16:creationId xmlns:a16="http://schemas.microsoft.com/office/drawing/2014/main" id="{7717466E-36D7-E8F7-3CAE-4F199F213E97}"/>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8" name="Alatunnisteen paikkamerkki 7">
            <a:extLst>
              <a:ext uri="{FF2B5EF4-FFF2-40B4-BE49-F238E27FC236}">
                <a16:creationId xmlns:a16="http://schemas.microsoft.com/office/drawing/2014/main" id="{9B64794E-D1C9-7257-0AA5-E38C53E2A692}"/>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Tree>
    <p:extLst>
      <p:ext uri="{BB962C8B-B14F-4D97-AF65-F5344CB8AC3E}">
        <p14:creationId xmlns:p14="http://schemas.microsoft.com/office/powerpoint/2010/main" val="34083004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Kuvan paikkamerkki 20">
            <a:extLst>
              <a:ext uri="{FF2B5EF4-FFF2-40B4-BE49-F238E27FC236}">
                <a16:creationId xmlns:a16="http://schemas.microsoft.com/office/drawing/2014/main" id="{593B5F53-BEAD-3430-F54B-FAC479A010EF}"/>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26" r="826"/>
          <a:stretch>
            <a:fillRect/>
          </a:stretch>
        </p:blipFill>
        <p:spPr/>
      </p:pic>
      <p:sp>
        <p:nvSpPr>
          <p:cNvPr id="2" name="Otsikko 1">
            <a:extLst>
              <a:ext uri="{FF2B5EF4-FFF2-40B4-BE49-F238E27FC236}">
                <a16:creationId xmlns:a16="http://schemas.microsoft.com/office/drawing/2014/main" id="{09DC73CC-2828-C3C0-1BAC-D9E728840339}"/>
              </a:ext>
            </a:extLst>
          </p:cNvPr>
          <p:cNvSpPr>
            <a:spLocks noGrp="1"/>
          </p:cNvSpPr>
          <p:nvPr>
            <p:ph type="title"/>
          </p:nvPr>
        </p:nvSpPr>
        <p:spPr/>
        <p:txBody>
          <a:bodyPr/>
          <a:lstStyle/>
          <a:p>
            <a:r>
              <a:rPr lang="fi-FI"/>
              <a:t>Olympiamitalistiksi?</a:t>
            </a:r>
          </a:p>
        </p:txBody>
      </p:sp>
      <p:sp>
        <p:nvSpPr>
          <p:cNvPr id="3" name="Sisällön paikkamerkki 2">
            <a:extLst>
              <a:ext uri="{FF2B5EF4-FFF2-40B4-BE49-F238E27FC236}">
                <a16:creationId xmlns:a16="http://schemas.microsoft.com/office/drawing/2014/main" id="{272CC2CC-6D7C-227E-10F0-66E837C0ACE1}"/>
              </a:ext>
            </a:extLst>
          </p:cNvPr>
          <p:cNvSpPr>
            <a:spLocks noGrp="1"/>
          </p:cNvSpPr>
          <p:nvPr>
            <p:ph type="body" sz="quarter" idx="15"/>
          </p:nvPr>
        </p:nvSpPr>
        <p:spPr/>
        <p:txBody>
          <a:bodyPr/>
          <a:lstStyle/>
          <a:p>
            <a:r>
              <a:rPr lang="fi-FI"/>
              <a:t>Tilasto-olympialaiset on nuorten kansainvälinen tilastokilpailu.</a:t>
            </a:r>
          </a:p>
          <a:p>
            <a:r>
              <a:rPr lang="fi-FI">
                <a:latin typeface="Calibri" panose="020F0502020204030204" pitchFamily="34" charset="0"/>
              </a:rPr>
              <a:t>Y</a:t>
            </a:r>
            <a:r>
              <a:rPr lang="fi-FI" sz="1800">
                <a:effectLst/>
                <a:latin typeface="Calibri" panose="020F0502020204030204" pitchFamily="34" charset="0"/>
              </a:rPr>
              <a:t>läkoulujen ja lukioiden sekä toisen asteen ammatillisten oppilaitosten oppilaiden joukkueet kilpailevat keskenään ratkaisemalla tilastollisia ongelmia, etsimällä aineistoja ja tuottamalla tilastollisia analyysejä.</a:t>
            </a:r>
          </a:p>
          <a:p>
            <a:r>
              <a:rPr lang="fi-FI">
                <a:latin typeface="Calibri" panose="020F0502020204030204" pitchFamily="34" charset="0"/>
              </a:rPr>
              <a:t>Oivaltava tapa oppia tilastoista!</a:t>
            </a:r>
            <a:endParaRPr lang="fi-FI"/>
          </a:p>
        </p:txBody>
      </p:sp>
      <p:sp>
        <p:nvSpPr>
          <p:cNvPr id="16" name="Tekstiruutu 15">
            <a:extLst>
              <a:ext uri="{FF2B5EF4-FFF2-40B4-BE49-F238E27FC236}">
                <a16:creationId xmlns:a16="http://schemas.microsoft.com/office/drawing/2014/main" id="{EBA70F72-3C85-CFB2-3D5E-E2809D0443B5}"/>
              </a:ext>
              <a:ext uri="{C183D7F6-B498-43B3-948B-1728B52AA6E4}">
                <adec:decorative xmlns:adec="http://schemas.microsoft.com/office/drawing/2017/decorative" val="1"/>
              </a:ext>
            </a:extLst>
          </p:cNvPr>
          <p:cNvSpPr txBox="1"/>
          <p:nvPr/>
        </p:nvSpPr>
        <p:spPr>
          <a:xfrm>
            <a:off x="6280729" y="5083974"/>
            <a:ext cx="4591052" cy="954443"/>
          </a:xfrm>
          <a:prstGeom prst="roundRect">
            <a:avLst/>
          </a:prstGeom>
          <a:solidFill>
            <a:srgbClr val="F4EFEC"/>
          </a:solidFill>
        </p:spPr>
        <p:txBody>
          <a:bodyPr wrap="square" lIns="0" tIns="0" rIns="0" bIns="0" rtlCol="0">
            <a:noAutofit/>
          </a:bodyPr>
          <a:lstStyle/>
          <a:p>
            <a:pPr marL="0" marR="0" lvl="0" indent="0" algn="l" defTabSz="914310" rtl="0" eaLnBrk="1" fontAlgn="auto" latinLnBrk="0" hangingPunct="1">
              <a:lnSpc>
                <a:spcPct val="95000"/>
              </a:lnSpc>
              <a:spcBef>
                <a:spcPts val="0"/>
              </a:spcBef>
              <a:spcAft>
                <a:spcPts val="0"/>
              </a:spcAft>
              <a:buClrTx/>
              <a:buSzTx/>
              <a:buFontTx/>
              <a:buNone/>
              <a:tabLst/>
              <a:defRPr/>
            </a:pPr>
            <a:endParaRPr kumimoji="0" lang="fi-FI" sz="1600" b="0" i="0" u="none" strike="noStrike" kern="1200" cap="none" spc="0" normalizeH="0" baseline="0" noProof="0" err="1">
              <a:ln>
                <a:noFill/>
              </a:ln>
              <a:solidFill>
                <a:srgbClr val="1A3061"/>
              </a:solidFill>
              <a:effectLst/>
              <a:uLnTx/>
              <a:uFillTx/>
              <a:latin typeface="Franklin Gothic Book"/>
              <a:ea typeface="+mn-ea"/>
              <a:cs typeface="+mn-cs"/>
            </a:endParaRPr>
          </a:p>
        </p:txBody>
      </p:sp>
      <p:pic>
        <p:nvPicPr>
          <p:cNvPr id="18" name="Kuva 17">
            <a:extLst>
              <a:ext uri="{FF2B5EF4-FFF2-40B4-BE49-F238E27FC236}">
                <a16:creationId xmlns:a16="http://schemas.microsoft.com/office/drawing/2014/main" id="{38DBB562-1FF6-30A3-BB95-227EA7D6E65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476330" y="5216852"/>
            <a:ext cx="765175" cy="646250"/>
          </a:xfrm>
          <a:prstGeom prst="rect">
            <a:avLst/>
          </a:prstGeom>
        </p:spPr>
      </p:pic>
      <p:sp>
        <p:nvSpPr>
          <p:cNvPr id="17" name="Tekstiruutu 16">
            <a:extLst>
              <a:ext uri="{FF2B5EF4-FFF2-40B4-BE49-F238E27FC236}">
                <a16:creationId xmlns:a16="http://schemas.microsoft.com/office/drawing/2014/main" id="{0E3E4F26-50A0-24EF-A553-008B98DE0E33}"/>
              </a:ext>
            </a:extLst>
          </p:cNvPr>
          <p:cNvSpPr txBox="1"/>
          <p:nvPr/>
        </p:nvSpPr>
        <p:spPr>
          <a:xfrm>
            <a:off x="7336185" y="5380580"/>
            <a:ext cx="3440915" cy="657837"/>
          </a:xfrm>
          <a:prstGeom prst="rect">
            <a:avLst/>
          </a:prstGeom>
          <a:noFill/>
        </p:spPr>
        <p:txBody>
          <a:bodyPr wrap="square" lIns="0" tIns="0" rIns="0" bIns="0" rtlCol="0" anchor="ctr">
            <a:no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1A3061"/>
                </a:solidFill>
                <a:effectLst/>
                <a:uLnTx/>
                <a:uFillTx/>
                <a:latin typeface="Franklin Gothic Book"/>
                <a:ea typeface="+mn-ea"/>
                <a:cs typeface="+mn-cs"/>
                <a:hlinkClick r:id="rId5">
                  <a:extLst>
                    <a:ext uri="{A12FA001-AC4F-418D-AE19-62706E023703}">
                      <ahyp:hlinkClr xmlns:ahyp="http://schemas.microsoft.com/office/drawing/2018/hyperlinkcolor" val="tx"/>
                    </a:ext>
                  </a:extLst>
                </a:hlinkClick>
              </a:rPr>
              <a:t>Lue lisää tilasto-olympialaisista</a:t>
            </a:r>
            <a:endParaRPr kumimoji="0" lang="fi-FI" sz="1800" b="0" i="0" u="none" strike="noStrike" kern="1200" cap="none" spc="0" normalizeH="0" baseline="0" noProof="0">
              <a:ln>
                <a:noFill/>
              </a:ln>
              <a:solidFill>
                <a:srgbClr val="1A3061"/>
              </a:solidFill>
              <a:effectLst/>
              <a:uLnTx/>
              <a:uFillTx/>
              <a:latin typeface="Franklin Gothic Book"/>
              <a:ea typeface="+mn-ea"/>
              <a:cs typeface="+mn-cs"/>
            </a:endParaRPr>
          </a:p>
          <a:p>
            <a:pPr marL="0" marR="0" lvl="0" indent="0" algn="l" defTabSz="91431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19" name="Tekstiruutu 18">
            <a:extLst>
              <a:ext uri="{FF2B5EF4-FFF2-40B4-BE49-F238E27FC236}">
                <a16:creationId xmlns:a16="http://schemas.microsoft.com/office/drawing/2014/main" id="{BB9A9DB9-F46A-8BBC-5AEB-A3A63ABAE7E2}"/>
              </a:ext>
            </a:extLst>
          </p:cNvPr>
          <p:cNvSpPr txBox="1"/>
          <p:nvPr/>
        </p:nvSpPr>
        <p:spPr>
          <a:xfrm rot="684812">
            <a:off x="9341268" y="98451"/>
            <a:ext cx="2871663" cy="2233184"/>
          </a:xfrm>
          <a:prstGeom prst="irregularSeal1">
            <a:avLst/>
          </a:prstGeom>
          <a:solidFill>
            <a:schemeClr val="accent2"/>
          </a:solidFill>
        </p:spPr>
        <p:txBody>
          <a:bodyPr wrap="square" lIns="0" tIns="0" rIns="0" bIns="0" rtlCol="0" anchor="ctr">
            <a:noAutofit/>
          </a:bodyPr>
          <a:lstStyle/>
          <a:p>
            <a:pPr marL="0" marR="0" lvl="0" indent="0" algn="ctr" defTabSz="914310" rtl="0" eaLnBrk="1" fontAlgn="auto" latinLnBrk="0" hangingPunct="1">
              <a:lnSpc>
                <a:spcPct val="95000"/>
              </a:lnSpc>
              <a:spcBef>
                <a:spcPts val="0"/>
              </a:spcBef>
              <a:spcAft>
                <a:spcPts val="0"/>
              </a:spcAft>
              <a:buClrTx/>
              <a:buSzTx/>
              <a:buFontTx/>
              <a:buNone/>
              <a:tabLst/>
              <a:defRPr/>
            </a:pPr>
            <a:r>
              <a:rPr kumimoji="0" lang="fi-FI" sz="2800" b="0" i="0" u="none" strike="noStrike" kern="1200" cap="none" spc="0" normalizeH="0" baseline="0" noProof="0">
                <a:ln>
                  <a:noFill/>
                </a:ln>
                <a:solidFill>
                  <a:prstClr val="white"/>
                </a:solidFill>
                <a:effectLst/>
                <a:uLnTx/>
                <a:uFillTx/>
                <a:latin typeface="Franklin Gothic Book"/>
                <a:ea typeface="+mn-ea"/>
                <a:cs typeface="+mn-cs"/>
              </a:rPr>
              <a:t>Tulossa syksyllä!</a:t>
            </a:r>
          </a:p>
        </p:txBody>
      </p:sp>
      <p:sp>
        <p:nvSpPr>
          <p:cNvPr id="4" name="Päivämäärän paikkamerkki 3">
            <a:extLst>
              <a:ext uri="{FF2B5EF4-FFF2-40B4-BE49-F238E27FC236}">
                <a16:creationId xmlns:a16="http://schemas.microsoft.com/office/drawing/2014/main" id="{63BAF60C-B896-7791-076F-C12A312FFD0D}"/>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6" name="Dian numeron paikkamerkki 5">
            <a:extLst>
              <a:ext uri="{FF2B5EF4-FFF2-40B4-BE49-F238E27FC236}">
                <a16:creationId xmlns:a16="http://schemas.microsoft.com/office/drawing/2014/main" id="{FBE85AF4-EB94-A8CC-8274-A17C327554A2}"/>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109</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5" name="Alatunnisteen paikkamerkki 4">
            <a:extLst>
              <a:ext uri="{FF2B5EF4-FFF2-40B4-BE49-F238E27FC236}">
                <a16:creationId xmlns:a16="http://schemas.microsoft.com/office/drawing/2014/main" id="{B0C8588A-791E-5E47-6449-553A4B6E6A2E}"/>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Tree>
    <p:extLst>
      <p:ext uri="{BB962C8B-B14F-4D97-AF65-F5344CB8AC3E}">
        <p14:creationId xmlns:p14="http://schemas.microsoft.com/office/powerpoint/2010/main" val="2223317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3000"/>
              <a:t>EKP:n strateginen tavoite</a:t>
            </a:r>
          </a:p>
        </p:txBody>
      </p:sp>
      <p:sp>
        <p:nvSpPr>
          <p:cNvPr id="3" name="Content Placeholder 2"/>
          <p:cNvSpPr>
            <a:spLocks noGrp="1"/>
          </p:cNvSpPr>
          <p:nvPr>
            <p:ph idx="1"/>
          </p:nvPr>
        </p:nvSpPr>
        <p:spPr>
          <a:xfrm>
            <a:off x="597965" y="2012525"/>
            <a:ext cx="5802042" cy="4305600"/>
          </a:xfrm>
        </p:spPr>
        <p:txBody>
          <a:bodyPr>
            <a:normAutofit/>
          </a:bodyPr>
          <a:lstStyle/>
          <a:p>
            <a:pPr marL="101600" indent="0">
              <a:spcAft>
                <a:spcPts val="2400"/>
              </a:spcAft>
              <a:buNone/>
            </a:pPr>
            <a:r>
              <a:rPr lang="fi-FI" sz="2400"/>
              <a:t>EKP:n ensisijainen tavoite on </a:t>
            </a:r>
            <a:r>
              <a:rPr lang="fi-FI" sz="2400" b="1"/>
              <a:t>hintavakaus</a:t>
            </a:r>
          </a:p>
          <a:p>
            <a:pPr marL="444500">
              <a:spcAft>
                <a:spcPts val="2400"/>
              </a:spcAft>
              <a:buFont typeface="Arial" panose="020B0604020202020204" pitchFamily="34" charset="0"/>
              <a:buChar char="•"/>
            </a:pPr>
            <a:r>
              <a:rPr lang="fi-FI" sz="2400" i="1"/>
              <a:t>Euroalueen YKHI symmetrinen 2 prosenttia keskipitkällä aikavälillä</a:t>
            </a:r>
            <a:endParaRPr lang="fi-FI" sz="2200"/>
          </a:p>
          <a:p>
            <a:pPr marL="444500">
              <a:spcAft>
                <a:spcPts val="1200"/>
              </a:spcAft>
              <a:buFont typeface="Arial" panose="020B0604020202020204" pitchFamily="34" charset="0"/>
              <a:buChar char="•"/>
            </a:pPr>
            <a:r>
              <a:rPr lang="fi-FI" sz="2400">
                <a:solidFill>
                  <a:schemeClr val="tx1"/>
                </a:solidFill>
              </a:rPr>
              <a:t>EKP voi tukea myös muita EU:n talouspoliittisia tavoitteita, kunhan se tapahtuu hintavakautta vaarantamatta</a:t>
            </a:r>
            <a:r>
              <a:rPr lang="fi-FI" sz="2900" b="1">
                <a:solidFill>
                  <a:schemeClr val="tx1"/>
                </a:solidFill>
              </a:rPr>
              <a:t>	</a:t>
            </a:r>
          </a:p>
        </p:txBody>
      </p:sp>
      <p:sp>
        <p:nvSpPr>
          <p:cNvPr id="14" name="Date Placeholder 13"/>
          <p:cNvSpPr>
            <a:spLocks noGrp="1"/>
          </p:cNvSpPr>
          <p:nvPr>
            <p:ph type="dt" sz="half" idx="10"/>
          </p:nvPr>
        </p:nvSpPr>
        <p:spPr bwMode="auto">
          <a:xfrm>
            <a:off x="180000" y="6433200"/>
            <a:ext cx="666544" cy="241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marL="0" algn="r" defTabSz="457200" rtl="0" eaLnBrk="1" latinLnBrk="0" hangingPunct="1">
              <a:defRPr sz="9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fi-FI"/>
              <a:t>21.3.2023</a:t>
            </a:r>
            <a:endParaRPr kumimoji="0" lang="fi-FI" sz="900" b="1" i="0" u="none" strike="noStrike" kern="1200" cap="none" spc="0" normalizeH="0" baseline="0" noProof="0">
              <a:ln>
                <a:noFill/>
              </a:ln>
              <a:solidFill>
                <a:srgbClr val="4E55A1"/>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a:xfrm>
            <a:off x="5745600" y="6433200"/>
            <a:ext cx="698400" cy="241200"/>
          </a:xfrm>
          <a:prstGeom prst="rect">
            <a:avLst/>
          </a:prstGeom>
        </p:spPr>
        <p:txBody>
          <a:bodyPr vert="horz" lIns="0" tIns="0" rIns="0" bIns="0" rtlCol="0" anchor="ctr" anchorCtr="0"/>
          <a:lstStyle>
            <a:defPPr>
              <a:defRPr lang="en-US"/>
            </a:defPPr>
            <a:lvl1pPr marL="0" algn="ctr" defTabSz="457200" rtl="0" eaLnBrk="1" latinLnBrk="0" hangingPunct="1">
              <a:defRPr sz="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71A5582-A9DA-4417-AD47-C383050DF7ED}" type="slidenum">
              <a:rPr lang="fi-FI" smtClean="0"/>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fi-FI" sz="800" b="0" i="0" u="none" strike="noStrike" kern="1200" cap="none" spc="0" normalizeH="0" baseline="0" noProof="0">
              <a:ln>
                <a:noFill/>
              </a:ln>
              <a:solidFill>
                <a:srgbClr val="4E55A1"/>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68E92981-E2BD-C99C-6553-F222C50FC64D}"/>
              </a:ext>
            </a:extLst>
          </p:cNvPr>
          <p:cNvPicPr>
            <a:picLocks noChangeAspect="1"/>
          </p:cNvPicPr>
          <p:nvPr/>
        </p:nvPicPr>
        <p:blipFill>
          <a:blip r:embed="rId2"/>
          <a:stretch>
            <a:fillRect/>
          </a:stretch>
        </p:blipFill>
        <p:spPr>
          <a:xfrm>
            <a:off x="6597489" y="1518354"/>
            <a:ext cx="5206435" cy="4352921"/>
          </a:xfrm>
          <a:prstGeom prst="rect">
            <a:avLst/>
          </a:prstGeom>
        </p:spPr>
      </p:pic>
    </p:spTree>
    <p:extLst>
      <p:ext uri="{BB962C8B-B14F-4D97-AF65-F5344CB8AC3E}">
        <p14:creationId xmlns:p14="http://schemas.microsoft.com/office/powerpoint/2010/main" val="6540095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86FC4D-D44B-422E-BDE6-18654F443BA6}"/>
              </a:ext>
            </a:extLst>
          </p:cNvPr>
          <p:cNvSpPr>
            <a:spLocks noGrp="1"/>
          </p:cNvSpPr>
          <p:nvPr>
            <p:ph type="title"/>
          </p:nvPr>
        </p:nvSpPr>
        <p:spPr/>
        <p:txBody>
          <a:bodyPr/>
          <a:lstStyle/>
          <a:p>
            <a:r>
              <a:rPr lang="fi-FI"/>
              <a:t>Kiitos!</a:t>
            </a:r>
          </a:p>
        </p:txBody>
      </p:sp>
      <p:sp>
        <p:nvSpPr>
          <p:cNvPr id="3" name="Tekstin paikkamerkki 2">
            <a:extLst>
              <a:ext uri="{FF2B5EF4-FFF2-40B4-BE49-F238E27FC236}">
                <a16:creationId xmlns:a16="http://schemas.microsoft.com/office/drawing/2014/main" id="{F30FB213-E356-4138-C1B5-B991422593E0}"/>
              </a:ext>
            </a:extLst>
          </p:cNvPr>
          <p:cNvSpPr>
            <a:spLocks noGrp="1"/>
          </p:cNvSpPr>
          <p:nvPr>
            <p:ph type="body" sz="quarter" idx="10"/>
          </p:nvPr>
        </p:nvSpPr>
        <p:spPr/>
        <p:txBody>
          <a:bodyPr/>
          <a:lstStyle/>
          <a:p>
            <a:pPr>
              <a:lnSpc>
                <a:spcPct val="110000"/>
              </a:lnSpc>
            </a:pPr>
            <a:r>
              <a:rPr lang="fi-FI"/>
              <a:t>Matti Paavonen / 029 551 3084</a:t>
            </a:r>
          </a:p>
          <a:p>
            <a:pPr>
              <a:lnSpc>
                <a:spcPct val="110000"/>
              </a:lnSpc>
            </a:pPr>
            <a:r>
              <a:rPr lang="fi-FI"/>
              <a:t>matti.paavonen@stat.fi</a:t>
            </a:r>
          </a:p>
          <a:p>
            <a:pPr>
              <a:lnSpc>
                <a:spcPct val="110000"/>
              </a:lnSpc>
            </a:pPr>
            <a:r>
              <a:rPr lang="fi-FI"/>
              <a:t>Twitter: </a:t>
            </a:r>
            <a:r>
              <a:rPr lang="fi-FI">
                <a:hlinkClick r:id="rId2">
                  <a:extLst>
                    <a:ext uri="{A12FA001-AC4F-418D-AE19-62706E023703}">
                      <ahyp:hlinkClr xmlns:ahyp="http://schemas.microsoft.com/office/drawing/2018/hyperlinkcolor" val="tx"/>
                    </a:ext>
                  </a:extLst>
                </a:hlinkClick>
              </a:rPr>
              <a:t>@mapaavon</a:t>
            </a:r>
            <a:endParaRPr lang="fi-FI"/>
          </a:p>
          <a:p>
            <a:pPr>
              <a:lnSpc>
                <a:spcPct val="110000"/>
              </a:lnSpc>
            </a:pPr>
            <a:r>
              <a:rPr lang="fi-FI"/>
              <a:t>LinkedIn: </a:t>
            </a:r>
            <a:r>
              <a:rPr lang="fi-FI">
                <a:hlinkClick r:id="rId3">
                  <a:extLst>
                    <a:ext uri="{A12FA001-AC4F-418D-AE19-62706E023703}">
                      <ahyp:hlinkClr xmlns:ahyp="http://schemas.microsoft.com/office/drawing/2018/hyperlinkcolor" val="tx"/>
                    </a:ext>
                  </a:extLst>
                </a:hlinkClick>
              </a:rPr>
              <a:t>/</a:t>
            </a:r>
            <a:r>
              <a:rPr lang="fi-FI" err="1">
                <a:hlinkClick r:id="rId3">
                  <a:extLst>
                    <a:ext uri="{A12FA001-AC4F-418D-AE19-62706E023703}">
                      <ahyp:hlinkClr xmlns:ahyp="http://schemas.microsoft.com/office/drawing/2018/hyperlinkcolor" val="tx"/>
                    </a:ext>
                  </a:extLst>
                </a:hlinkClick>
              </a:rPr>
              <a:t>mattipaavonen</a:t>
            </a:r>
            <a:endParaRPr lang="fi-FI"/>
          </a:p>
        </p:txBody>
      </p:sp>
      <p:sp>
        <p:nvSpPr>
          <p:cNvPr id="4" name="Tekstin paikkamerkki 2">
            <a:extLst>
              <a:ext uri="{FF2B5EF4-FFF2-40B4-BE49-F238E27FC236}">
                <a16:creationId xmlns:a16="http://schemas.microsoft.com/office/drawing/2014/main" id="{187D7C64-D73F-DABA-6445-11AB1B29B41D}"/>
              </a:ext>
            </a:extLst>
          </p:cNvPr>
          <p:cNvSpPr txBox="1">
            <a:spLocks/>
          </p:cNvSpPr>
          <p:nvPr/>
        </p:nvSpPr>
        <p:spPr>
          <a:xfrm>
            <a:off x="6095999" y="5761064"/>
            <a:ext cx="5498919" cy="729524"/>
          </a:xfrm>
          <a:prstGeom prst="rect">
            <a:avLst/>
          </a:prstGeom>
        </p:spPr>
        <p:txBody>
          <a:bodyPr vert="horz" lIns="0" tIns="0" rIns="0" bIns="0" rtlCol="0" anchor="b" anchorCtr="0">
            <a:noAutofit/>
          </a:bodyPr>
          <a:lstStyle>
            <a:lvl1pPr marL="0" indent="0" algn="l" defTabSz="457200" rtl="0" eaLnBrk="1" latinLnBrk="0" hangingPunct="1">
              <a:lnSpc>
                <a:spcPct val="110000"/>
              </a:lnSpc>
              <a:spcBef>
                <a:spcPts val="0"/>
              </a:spcBef>
              <a:spcAft>
                <a:spcPts val="0"/>
              </a:spcAft>
              <a:buClr>
                <a:srgbClr val="1A56EC"/>
              </a:buClr>
              <a:buFont typeface="Arial" panose="020B0604020202020204" pitchFamily="34" charset="0"/>
              <a:buNone/>
              <a:defRPr sz="1400" kern="1200" spc="20" baseline="0">
                <a:solidFill>
                  <a:schemeClr val="bg1"/>
                </a:solidFill>
                <a:latin typeface="+mn-lt"/>
                <a:ea typeface="+mn-ea"/>
                <a:cs typeface="+mn-cs"/>
              </a:defRPr>
            </a:lvl1pPr>
            <a:lvl2pPr marL="448469" indent="0" algn="l" defTabSz="457200" rtl="0" eaLnBrk="1" latinLnBrk="0" hangingPunct="1">
              <a:lnSpc>
                <a:spcPct val="100000"/>
              </a:lnSpc>
              <a:spcBef>
                <a:spcPts val="300"/>
              </a:spcBef>
              <a:buClr>
                <a:schemeClr val="tx2"/>
              </a:buClr>
              <a:buFont typeface="Franklin Gothic Book" panose="020B0503020102020204" pitchFamily="34" charset="0"/>
              <a:buNone/>
              <a:defRPr sz="1600" kern="1200" spc="20" baseline="0">
                <a:solidFill>
                  <a:schemeClr val="tx2"/>
                </a:solidFill>
                <a:latin typeface="+mn-lt"/>
                <a:ea typeface="+mn-ea"/>
                <a:cs typeface="+mn-cs"/>
              </a:defRPr>
            </a:lvl2pPr>
            <a:lvl3pPr marL="808038" indent="-181769"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3pPr>
            <a:lvl4pPr marL="985044" indent="-177007"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4pPr>
            <a:lvl5pPr marL="1167607" indent="-182563"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r" defTabSz="457200" rtl="0" eaLnBrk="1" fontAlgn="auto" latinLnBrk="0" hangingPunct="1">
              <a:lnSpc>
                <a:spcPct val="110000"/>
              </a:lnSpc>
              <a:spcBef>
                <a:spcPts val="0"/>
              </a:spcBef>
              <a:spcAft>
                <a:spcPts val="0"/>
              </a:spcAft>
              <a:buClr>
                <a:srgbClr val="1A56EC"/>
              </a:buClr>
              <a:buSzTx/>
              <a:buFont typeface="Arial" panose="020B0604020202020204" pitchFamily="34" charset="0"/>
              <a:buNone/>
              <a:tabLst/>
              <a:defRPr/>
            </a:pPr>
            <a:r>
              <a:rPr kumimoji="0" lang="fi-FI" sz="1400" b="0" i="0" u="none" strike="noStrike" kern="1200" cap="none" spc="20" normalizeH="0" baseline="0" noProof="0">
                <a:ln>
                  <a:noFill/>
                </a:ln>
                <a:solidFill>
                  <a:prstClr val="white"/>
                </a:solidFill>
                <a:effectLst/>
                <a:uLnTx/>
                <a:uFillTx/>
                <a:latin typeface="Franklin Gothic Book"/>
                <a:ea typeface="+mn-ea"/>
                <a:cs typeface="+mn-cs"/>
              </a:rPr>
              <a:t>Katriina Tiainen / 0295 513 049</a:t>
            </a:r>
          </a:p>
          <a:p>
            <a:pPr marL="0" marR="0" lvl="0" indent="0" algn="r" defTabSz="457200" rtl="0" eaLnBrk="1" fontAlgn="auto" latinLnBrk="0" hangingPunct="1">
              <a:lnSpc>
                <a:spcPct val="110000"/>
              </a:lnSpc>
              <a:spcBef>
                <a:spcPts val="0"/>
              </a:spcBef>
              <a:spcAft>
                <a:spcPts val="0"/>
              </a:spcAft>
              <a:buClr>
                <a:srgbClr val="1A56EC"/>
              </a:buClr>
              <a:buSzTx/>
              <a:buFont typeface="Arial" panose="020B0604020202020204" pitchFamily="34" charset="0"/>
              <a:buNone/>
              <a:tabLst/>
              <a:defRPr/>
            </a:pPr>
            <a:r>
              <a:rPr kumimoji="0" lang="fi-FI" sz="1400" b="0" i="0" u="none" strike="noStrike" kern="1200" cap="none" spc="20" normalizeH="0" baseline="0" noProof="0">
                <a:ln>
                  <a:noFill/>
                </a:ln>
                <a:solidFill>
                  <a:prstClr val="white"/>
                </a:solidFill>
                <a:effectLst/>
                <a:uLnTx/>
                <a:uFillTx/>
                <a:latin typeface="Franklin Gothic Book"/>
                <a:ea typeface="+mn-ea"/>
                <a:cs typeface="+mn-cs"/>
              </a:rPr>
              <a:t>Katriina.tiainen@stat.fi</a:t>
            </a:r>
          </a:p>
          <a:p>
            <a:pPr marL="0" marR="0" lvl="0" indent="0" algn="r" defTabSz="457200" rtl="0" eaLnBrk="1" fontAlgn="auto" latinLnBrk="0" hangingPunct="1">
              <a:lnSpc>
                <a:spcPct val="110000"/>
              </a:lnSpc>
              <a:spcBef>
                <a:spcPts val="0"/>
              </a:spcBef>
              <a:spcAft>
                <a:spcPts val="0"/>
              </a:spcAft>
              <a:buClr>
                <a:srgbClr val="1A56EC"/>
              </a:buClr>
              <a:buSzTx/>
              <a:buFont typeface="Arial" panose="020B0604020202020204" pitchFamily="34" charset="0"/>
              <a:buNone/>
              <a:tabLst/>
              <a:defRPr/>
            </a:pPr>
            <a:r>
              <a:rPr kumimoji="0" lang="fi-FI" sz="1400" b="0" i="0" u="none" strike="noStrike" kern="1200" cap="none" spc="20" normalizeH="0" baseline="0" noProof="0">
                <a:ln>
                  <a:noFill/>
                </a:ln>
                <a:solidFill>
                  <a:prstClr val="white"/>
                </a:solidFill>
                <a:effectLst/>
                <a:uLnTx/>
                <a:uFillTx/>
                <a:latin typeface="Franklin Gothic Book"/>
                <a:ea typeface="+mn-ea"/>
                <a:cs typeface="+mn-cs"/>
              </a:rPr>
              <a:t>Twitter: </a:t>
            </a:r>
            <a:r>
              <a:rPr kumimoji="0" lang="fi-FI" sz="1400" b="0" i="0" u="none" strike="noStrike" kern="1200" cap="none" spc="20" normalizeH="0" baseline="0" noProof="0">
                <a:ln>
                  <a:noFill/>
                </a:ln>
                <a:solidFill>
                  <a:prstClr val="white"/>
                </a:solidFill>
                <a:effectLst/>
                <a:uLnTx/>
                <a:uFillTx/>
                <a:latin typeface="Franklin Gothic Book"/>
                <a:ea typeface="+mn-ea"/>
                <a:cs typeface="+mn-cs"/>
                <a:hlinkClick r:id="rId4">
                  <a:extLst>
                    <a:ext uri="{A12FA001-AC4F-418D-AE19-62706E023703}">
                      <ahyp:hlinkClr xmlns:ahyp="http://schemas.microsoft.com/office/drawing/2018/hyperlinkcolor" val="tx"/>
                    </a:ext>
                  </a:extLst>
                </a:hlinkClick>
              </a:rPr>
              <a:t>@KatriinaTiainen</a:t>
            </a:r>
            <a:endParaRPr kumimoji="0" lang="fi-FI" sz="1400" b="0" i="0" u="none" strike="noStrike" kern="1200" cap="none" spc="20" normalizeH="0" baseline="0" noProof="0">
              <a:ln>
                <a:noFill/>
              </a:ln>
              <a:solidFill>
                <a:prstClr val="white"/>
              </a:solidFill>
              <a:effectLst/>
              <a:uLnTx/>
              <a:uFillTx/>
              <a:latin typeface="Franklin Gothic Book"/>
              <a:ea typeface="+mn-ea"/>
              <a:cs typeface="+mn-cs"/>
            </a:endParaRPr>
          </a:p>
          <a:p>
            <a:pPr marL="0" marR="0" lvl="0" indent="0" algn="r" defTabSz="457200" rtl="0" eaLnBrk="1" fontAlgn="auto" latinLnBrk="0" hangingPunct="1">
              <a:lnSpc>
                <a:spcPct val="110000"/>
              </a:lnSpc>
              <a:spcBef>
                <a:spcPts val="0"/>
              </a:spcBef>
              <a:spcAft>
                <a:spcPts val="0"/>
              </a:spcAft>
              <a:buClr>
                <a:srgbClr val="1A56EC"/>
              </a:buClr>
              <a:buSzTx/>
              <a:buFont typeface="Arial" panose="020B0604020202020204" pitchFamily="34" charset="0"/>
              <a:buNone/>
              <a:tabLst/>
              <a:defRPr/>
            </a:pPr>
            <a:r>
              <a:rPr kumimoji="0" lang="fi-FI" sz="1400" b="0" i="0" u="none" strike="noStrike" kern="1200" cap="none" spc="20" normalizeH="0" baseline="0" noProof="0">
                <a:ln>
                  <a:noFill/>
                </a:ln>
                <a:solidFill>
                  <a:prstClr val="white"/>
                </a:solidFill>
                <a:effectLst/>
                <a:uLnTx/>
                <a:uFillTx/>
                <a:latin typeface="Franklin Gothic Book"/>
                <a:ea typeface="+mn-ea"/>
                <a:cs typeface="+mn-cs"/>
              </a:rPr>
              <a:t>LinkedIn: </a:t>
            </a:r>
            <a:r>
              <a:rPr kumimoji="0" lang="fi-FI" sz="1400" b="0" i="0" u="none" strike="noStrike" kern="1200" cap="none" spc="20" normalizeH="0" baseline="0" noProof="0">
                <a:ln>
                  <a:noFill/>
                </a:ln>
                <a:solidFill>
                  <a:prstClr val="white"/>
                </a:solidFill>
                <a:effectLst/>
                <a:uLnTx/>
                <a:uFillTx/>
                <a:latin typeface="Franklin Gothic Book"/>
                <a:ea typeface="+mn-ea"/>
                <a:cs typeface="+mn-cs"/>
                <a:hlinkClick r:id="rId5">
                  <a:extLst>
                    <a:ext uri="{A12FA001-AC4F-418D-AE19-62706E023703}">
                      <ahyp:hlinkClr xmlns:ahyp="http://schemas.microsoft.com/office/drawing/2018/hyperlinkcolor" val="tx"/>
                    </a:ext>
                  </a:extLst>
                </a:hlinkClick>
              </a:rPr>
              <a:t>/</a:t>
            </a:r>
            <a:r>
              <a:rPr kumimoji="0" lang="fi-FI" sz="1400" b="0" i="0" u="none" strike="noStrike" kern="1200" cap="none" spc="20" normalizeH="0" baseline="0" noProof="0" err="1">
                <a:ln>
                  <a:noFill/>
                </a:ln>
                <a:solidFill>
                  <a:prstClr val="white"/>
                </a:solidFill>
                <a:effectLst/>
                <a:uLnTx/>
                <a:uFillTx/>
                <a:latin typeface="Franklin Gothic Book"/>
                <a:ea typeface="+mn-ea"/>
                <a:cs typeface="+mn-cs"/>
                <a:hlinkClick r:id="rId5">
                  <a:extLst>
                    <a:ext uri="{A12FA001-AC4F-418D-AE19-62706E023703}">
                      <ahyp:hlinkClr xmlns:ahyp="http://schemas.microsoft.com/office/drawing/2018/hyperlinkcolor" val="tx"/>
                    </a:ext>
                  </a:extLst>
                </a:hlinkClick>
              </a:rPr>
              <a:t>katriina</a:t>
            </a:r>
            <a:r>
              <a:rPr kumimoji="0" lang="fi-FI" sz="1400" b="0" i="0" u="none" strike="noStrike" kern="1200" cap="none" spc="20" normalizeH="0" baseline="0" noProof="0">
                <a:ln>
                  <a:noFill/>
                </a:ln>
                <a:solidFill>
                  <a:prstClr val="white"/>
                </a:solidFill>
                <a:effectLst/>
                <a:uLnTx/>
                <a:uFillTx/>
                <a:latin typeface="Franklin Gothic Book"/>
                <a:ea typeface="+mn-ea"/>
                <a:cs typeface="+mn-cs"/>
                <a:hlinkClick r:id="rId5">
                  <a:extLst>
                    <a:ext uri="{A12FA001-AC4F-418D-AE19-62706E023703}">
                      <ahyp:hlinkClr xmlns:ahyp="http://schemas.microsoft.com/office/drawing/2018/hyperlinkcolor" val="tx"/>
                    </a:ext>
                  </a:extLst>
                </a:hlinkClick>
              </a:rPr>
              <a:t>-tiainen</a:t>
            </a:r>
            <a:endParaRPr kumimoji="0" lang="fi-FI" sz="1400" b="0" i="0" u="none" strike="noStrike" kern="1200" cap="none" spc="20" normalizeH="0" baseline="0" noProof="0">
              <a:ln>
                <a:noFill/>
              </a:ln>
              <a:solidFill>
                <a:prstClr val="white"/>
              </a:solidFill>
              <a:effectLst/>
              <a:uLnTx/>
              <a:uFillTx/>
              <a:latin typeface="Franklin Gothic Book"/>
              <a:ea typeface="+mn-ea"/>
              <a:cs typeface="+mn-cs"/>
            </a:endParaRPr>
          </a:p>
        </p:txBody>
      </p:sp>
    </p:spTree>
    <p:extLst>
      <p:ext uri="{BB962C8B-B14F-4D97-AF65-F5344CB8AC3E}">
        <p14:creationId xmlns:p14="http://schemas.microsoft.com/office/powerpoint/2010/main" val="155694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F7EC0F-1680-7171-85C5-C17F6B01A736}"/>
              </a:ext>
            </a:extLst>
          </p:cNvPr>
          <p:cNvSpPr>
            <a:spLocks noGrp="1"/>
          </p:cNvSpPr>
          <p:nvPr>
            <p:ph type="ctrTitle"/>
          </p:nvPr>
        </p:nvSpPr>
        <p:spPr/>
        <p:txBody>
          <a:bodyPr/>
          <a:lstStyle/>
          <a:p>
            <a:endParaRPr lang="fi-FI"/>
          </a:p>
        </p:txBody>
      </p:sp>
      <p:sp>
        <p:nvSpPr>
          <p:cNvPr id="3" name="Alaotsikko 2">
            <a:extLst>
              <a:ext uri="{FF2B5EF4-FFF2-40B4-BE49-F238E27FC236}">
                <a16:creationId xmlns:a16="http://schemas.microsoft.com/office/drawing/2014/main" id="{212873FB-2A6F-DA37-34A3-5A6A9E112826}"/>
              </a:ext>
            </a:extLst>
          </p:cNvPr>
          <p:cNvSpPr>
            <a:spLocks noGrp="1"/>
          </p:cNvSpPr>
          <p:nvPr>
            <p:ph type="subTitle" idx="1"/>
          </p:nvPr>
        </p:nvSpPr>
        <p:spPr/>
        <p:txBody>
          <a:bodyPr/>
          <a:lstStyle/>
          <a:p>
            <a:endParaRPr lang="fi-FI"/>
          </a:p>
        </p:txBody>
      </p:sp>
      <p:pic>
        <p:nvPicPr>
          <p:cNvPr id="4" name="Kuva 3" descr="Kuva, joka sisältää kohteen teksti, kuvakaappaus, Fontti, logo&#10;&#10;Kuvaus luotu automaattisesti">
            <a:extLst>
              <a:ext uri="{FF2B5EF4-FFF2-40B4-BE49-F238E27FC236}">
                <a16:creationId xmlns:a16="http://schemas.microsoft.com/office/drawing/2014/main" id="{1EAB3865-3C80-6454-D5EB-2358C9C239C5}"/>
              </a:ext>
            </a:extLst>
          </p:cNvPr>
          <p:cNvPicPr>
            <a:picLocks noChangeAspect="1"/>
          </p:cNvPicPr>
          <p:nvPr/>
        </p:nvPicPr>
        <p:blipFill>
          <a:blip r:embed="rId2"/>
          <a:stretch>
            <a:fillRect/>
          </a:stretch>
        </p:blipFill>
        <p:spPr>
          <a:xfrm>
            <a:off x="4916" y="2766"/>
            <a:ext cx="12169877" cy="6852468"/>
          </a:xfrm>
          <a:prstGeom prst="rect">
            <a:avLst/>
          </a:prstGeom>
        </p:spPr>
      </p:pic>
      <p:sp>
        <p:nvSpPr>
          <p:cNvPr id="7" name="Suorakulmio 6">
            <a:extLst>
              <a:ext uri="{FF2B5EF4-FFF2-40B4-BE49-F238E27FC236}">
                <a16:creationId xmlns:a16="http://schemas.microsoft.com/office/drawing/2014/main" id="{B70E8DCD-F476-2F05-0480-24463E9BC029}"/>
              </a:ext>
            </a:extLst>
          </p:cNvPr>
          <p:cNvSpPr/>
          <p:nvPr/>
        </p:nvSpPr>
        <p:spPr>
          <a:xfrm>
            <a:off x="3697941" y="6135220"/>
            <a:ext cx="974911" cy="6611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Kuva 5">
            <a:extLst>
              <a:ext uri="{FF2B5EF4-FFF2-40B4-BE49-F238E27FC236}">
                <a16:creationId xmlns:a16="http://schemas.microsoft.com/office/drawing/2014/main" id="{F8791AA6-9B14-DA1C-E830-23E6D3AC1AB7}"/>
              </a:ext>
            </a:extLst>
          </p:cNvPr>
          <p:cNvPicPr>
            <a:picLocks noChangeAspect="1"/>
          </p:cNvPicPr>
          <p:nvPr/>
        </p:nvPicPr>
        <p:blipFill>
          <a:blip r:embed="rId3"/>
          <a:stretch>
            <a:fillRect/>
          </a:stretch>
        </p:blipFill>
        <p:spPr>
          <a:xfrm>
            <a:off x="3424516" y="6064062"/>
            <a:ext cx="1521759" cy="803464"/>
          </a:xfrm>
          <a:prstGeom prst="rect">
            <a:avLst/>
          </a:prstGeom>
        </p:spPr>
      </p:pic>
      <p:sp>
        <p:nvSpPr>
          <p:cNvPr id="8" name="Suorakulmio 7">
            <a:extLst>
              <a:ext uri="{FF2B5EF4-FFF2-40B4-BE49-F238E27FC236}">
                <a16:creationId xmlns:a16="http://schemas.microsoft.com/office/drawing/2014/main" id="{A5DA2E9E-5B48-31FE-5E24-D42767148B0D}"/>
              </a:ext>
            </a:extLst>
          </p:cNvPr>
          <p:cNvSpPr/>
          <p:nvPr/>
        </p:nvSpPr>
        <p:spPr>
          <a:xfrm>
            <a:off x="2724411" y="1174315"/>
            <a:ext cx="6732738" cy="35907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iruutu 4">
            <a:extLst>
              <a:ext uri="{FF2B5EF4-FFF2-40B4-BE49-F238E27FC236}">
                <a16:creationId xmlns:a16="http://schemas.microsoft.com/office/drawing/2014/main" id="{3DFB0631-334D-C5E1-8AD0-4AEEFA713BB9}"/>
              </a:ext>
            </a:extLst>
          </p:cNvPr>
          <p:cNvSpPr txBox="1"/>
          <p:nvPr/>
        </p:nvSpPr>
        <p:spPr>
          <a:xfrm>
            <a:off x="3559479" y="2573054"/>
            <a:ext cx="50730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5400" b="1" i="0" u="none" strike="noStrike" kern="1200" cap="none" spc="0" normalizeH="0" baseline="0" noProof="0">
                <a:ln>
                  <a:noFill/>
                </a:ln>
                <a:solidFill>
                  <a:srgbClr val="4472C4"/>
                </a:solidFill>
                <a:effectLst/>
                <a:uLnTx/>
                <a:uFillTx/>
                <a:latin typeface="Montserrat"/>
                <a:ea typeface="+mn-ea"/>
                <a:cs typeface="+mn-cs"/>
              </a:rPr>
              <a:t>Tietoisku 1</a:t>
            </a:r>
            <a:endParaRPr kumimoji="0" lang="fi-FI" sz="5400" b="1" i="0" u="none" strike="noStrike" kern="1200" cap="none" spc="0" normalizeH="0" baseline="0" noProof="0">
              <a:ln>
                <a:noFill/>
              </a:ln>
              <a:solidFill>
                <a:srgbClr val="4472C4"/>
              </a:solidFill>
              <a:effectLst/>
              <a:uLnTx/>
              <a:uFillTx/>
              <a:latin typeface="Montserrat"/>
              <a:ea typeface="+mn-ea"/>
              <a:cs typeface="Calibri"/>
            </a:endParaRPr>
          </a:p>
        </p:txBody>
      </p:sp>
    </p:spTree>
    <p:extLst>
      <p:ext uri="{BB962C8B-B14F-4D97-AF65-F5344CB8AC3E}">
        <p14:creationId xmlns:p14="http://schemas.microsoft.com/office/powerpoint/2010/main" val="37247548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18CA3897-5E9C-4AA7-83FB-FE2538E8DE27}"/>
              </a:ext>
            </a:extLst>
          </p:cNvPr>
          <p:cNvSpPr>
            <a:spLocks noGrp="1"/>
          </p:cNvSpPr>
          <p:nvPr>
            <p:ph type="subTitle" idx="1"/>
          </p:nvPr>
        </p:nvSpPr>
        <p:spPr>
          <a:xfrm>
            <a:off x="8006316" y="272593"/>
            <a:ext cx="4015563" cy="428307"/>
          </a:xfrm>
        </p:spPr>
        <p:txBody>
          <a:bodyPr>
            <a:normAutofit/>
          </a:bodyPr>
          <a:lstStyle/>
          <a:p>
            <a:pPr algn="l"/>
            <a:r>
              <a:rPr lang="fi-FI" sz="1400" dirty="0">
                <a:latin typeface="Cambria" panose="02040503050406030204" pitchFamily="18" charset="0"/>
                <a:ea typeface="Cambria" panose="02040503050406030204" pitchFamily="18" charset="0"/>
              </a:rPr>
              <a:t>Yhteistyössä ulosotto ja talous- ja velkaneuvonta</a:t>
            </a:r>
          </a:p>
        </p:txBody>
      </p:sp>
      <p:grpSp>
        <p:nvGrpSpPr>
          <p:cNvPr id="9" name="Ryhmä 8" descr="Sininen suorakaiteen muotoinen laatikko.">
            <a:extLst>
              <a:ext uri="{FF2B5EF4-FFF2-40B4-BE49-F238E27FC236}">
                <a16:creationId xmlns:a16="http://schemas.microsoft.com/office/drawing/2014/main" id="{D704A5D8-4C60-44B3-A95F-7F976169DFA7}"/>
              </a:ext>
            </a:extLst>
          </p:cNvPr>
          <p:cNvGrpSpPr/>
          <p:nvPr/>
        </p:nvGrpSpPr>
        <p:grpSpPr>
          <a:xfrm>
            <a:off x="-1" y="1648796"/>
            <a:ext cx="12192000" cy="2679699"/>
            <a:chOff x="0" y="1435100"/>
            <a:chExt cx="12192000" cy="2679699"/>
          </a:xfrm>
          <a:solidFill>
            <a:srgbClr val="2E75B6"/>
          </a:solidFill>
        </p:grpSpPr>
        <p:sp>
          <p:nvSpPr>
            <p:cNvPr id="8" name="Suorakulmio 7">
              <a:extLst>
                <a:ext uri="{FF2B5EF4-FFF2-40B4-BE49-F238E27FC236}">
                  <a16:creationId xmlns:a16="http://schemas.microsoft.com/office/drawing/2014/main" id="{391D24A2-5BE0-45E0-892E-D0A3409D8E6A}"/>
                </a:ext>
              </a:extLst>
            </p:cNvPr>
            <p:cNvSpPr/>
            <p:nvPr/>
          </p:nvSpPr>
          <p:spPr>
            <a:xfrm>
              <a:off x="0" y="1435100"/>
              <a:ext cx="12192000" cy="267969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Suora yhdysviiva 11">
              <a:extLst>
                <a:ext uri="{FF2B5EF4-FFF2-40B4-BE49-F238E27FC236}">
                  <a16:creationId xmlns:a16="http://schemas.microsoft.com/office/drawing/2014/main" id="{986AB892-60B5-41B2-9DA9-E51E3D2E3DB5}"/>
                </a:ext>
              </a:extLst>
            </p:cNvPr>
            <p:cNvCxnSpPr/>
            <p:nvPr/>
          </p:nvCxnSpPr>
          <p:spPr>
            <a:xfrm>
              <a:off x="0" y="1617663"/>
              <a:ext cx="12192000" cy="0"/>
            </a:xfrm>
            <a:prstGeom prst="line">
              <a:avLst/>
            </a:prstGeom>
            <a:grpFill/>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uora yhdysviiva 12">
              <a:extLst>
                <a:ext uri="{FF2B5EF4-FFF2-40B4-BE49-F238E27FC236}">
                  <a16:creationId xmlns:a16="http://schemas.microsoft.com/office/drawing/2014/main" id="{9125B153-26EB-48C8-A886-94151EFA3AF5}"/>
                </a:ext>
              </a:extLst>
            </p:cNvPr>
            <p:cNvCxnSpPr/>
            <p:nvPr/>
          </p:nvCxnSpPr>
          <p:spPr>
            <a:xfrm>
              <a:off x="0" y="3941763"/>
              <a:ext cx="12192000" cy="0"/>
            </a:xfrm>
            <a:prstGeom prst="line">
              <a:avLst/>
            </a:prstGeom>
            <a:grpFill/>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 name="Otsikko 1">
            <a:extLst>
              <a:ext uri="{FF2B5EF4-FFF2-40B4-BE49-F238E27FC236}">
                <a16:creationId xmlns:a16="http://schemas.microsoft.com/office/drawing/2014/main" id="{3D7666A4-6AF9-413C-84E7-BC064DBB1817}"/>
              </a:ext>
            </a:extLst>
          </p:cNvPr>
          <p:cNvSpPr>
            <a:spLocks noGrp="1"/>
          </p:cNvSpPr>
          <p:nvPr>
            <p:ph type="ctrTitle"/>
          </p:nvPr>
        </p:nvSpPr>
        <p:spPr>
          <a:xfrm>
            <a:off x="840858" y="2634721"/>
            <a:ext cx="10510282" cy="959329"/>
          </a:xfrm>
        </p:spPr>
        <p:txBody>
          <a:bodyPr>
            <a:noAutofit/>
          </a:bodyPr>
          <a:lstStyle/>
          <a:p>
            <a:r>
              <a:rPr lang="fi-FI" sz="4800" dirty="0">
                <a:solidFill>
                  <a:schemeClr val="bg1"/>
                </a:solidFill>
                <a:latin typeface="Cambria" panose="02040503050406030204" pitchFamily="18" charset="0"/>
                <a:ea typeface="Cambria" panose="02040503050406030204" pitchFamily="18" charset="0"/>
              </a:rPr>
              <a:t>Ennakoiva talousneuvonta</a:t>
            </a:r>
            <a:br>
              <a:rPr lang="fi-FI" sz="4800" dirty="0">
                <a:solidFill>
                  <a:schemeClr val="bg1"/>
                </a:solidFill>
                <a:latin typeface="Cambria" panose="02040503050406030204" pitchFamily="18" charset="0"/>
                <a:ea typeface="Cambria" panose="02040503050406030204" pitchFamily="18" charset="0"/>
              </a:rPr>
            </a:br>
            <a:r>
              <a:rPr lang="fi-FI" sz="4800" dirty="0">
                <a:solidFill>
                  <a:schemeClr val="bg1"/>
                </a:solidFill>
                <a:latin typeface="Cambria" panose="02040503050406030204" pitchFamily="18" charset="0"/>
                <a:ea typeface="Cambria" panose="02040503050406030204" pitchFamily="18" charset="0"/>
              </a:rPr>
              <a:t>Talous tutuksi- päivät 2023</a:t>
            </a:r>
          </a:p>
        </p:txBody>
      </p:sp>
      <p:pic>
        <p:nvPicPr>
          <p:cNvPr id="11" name="Kuva 10" descr="Ulosottolaitos logo.">
            <a:extLst>
              <a:ext uri="{FF2B5EF4-FFF2-40B4-BE49-F238E27FC236}">
                <a16:creationId xmlns:a16="http://schemas.microsoft.com/office/drawing/2014/main" id="{431CF78F-084B-462B-9F6F-2A0357D90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1382" y="5131856"/>
            <a:ext cx="3767328" cy="975848"/>
          </a:xfrm>
          <a:prstGeom prst="rect">
            <a:avLst/>
          </a:prstGeom>
        </p:spPr>
      </p:pic>
      <p:pic>
        <p:nvPicPr>
          <p:cNvPr id="5" name="Kuva 4" descr="Talous- ja velkaneuvonta, Ekonomi- och skuldrådgivning logo">
            <a:extLst>
              <a:ext uri="{FF2B5EF4-FFF2-40B4-BE49-F238E27FC236}">
                <a16:creationId xmlns:a16="http://schemas.microsoft.com/office/drawing/2014/main" id="{08DCB8F8-6819-4CC0-A8ED-943D1F124F14}"/>
              </a:ext>
            </a:extLst>
          </p:cNvPr>
          <p:cNvPicPr>
            <a:picLocks noChangeAspect="1"/>
          </p:cNvPicPr>
          <p:nvPr/>
        </p:nvPicPr>
        <p:blipFill>
          <a:blip r:embed="rId4"/>
          <a:stretch>
            <a:fillRect/>
          </a:stretch>
        </p:blipFill>
        <p:spPr>
          <a:xfrm>
            <a:off x="1990571" y="4478088"/>
            <a:ext cx="2293937" cy="1751560"/>
          </a:xfrm>
          <a:prstGeom prst="rect">
            <a:avLst/>
          </a:prstGeom>
        </p:spPr>
      </p:pic>
    </p:spTree>
    <p:extLst>
      <p:ext uri="{BB962C8B-B14F-4D97-AF65-F5344CB8AC3E}">
        <p14:creationId xmlns:p14="http://schemas.microsoft.com/office/powerpoint/2010/main" val="655736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4A5A0D-1F10-465E-B597-83E8D2E91DBF}"/>
              </a:ext>
            </a:extLst>
          </p:cNvPr>
          <p:cNvSpPr>
            <a:spLocks noGrp="1"/>
          </p:cNvSpPr>
          <p:nvPr>
            <p:ph type="title"/>
          </p:nvPr>
        </p:nvSpPr>
        <p:spPr/>
        <p:txBody>
          <a:bodyPr>
            <a:normAutofit/>
          </a:bodyPr>
          <a:lstStyle/>
          <a:p>
            <a:r>
              <a:rPr lang="fi-FI" sz="2800" dirty="0">
                <a:latin typeface="Cambria" panose="02040503050406030204" pitchFamily="18" charset="0"/>
                <a:ea typeface="Cambria" panose="02040503050406030204" pitchFamily="18" charset="0"/>
                <a:cs typeface="Arial" panose="020B0604020202020204" pitchFamily="34" charset="0"/>
              </a:rPr>
              <a:t>Ennakoiva talousneuvonta</a:t>
            </a:r>
            <a:br>
              <a:rPr lang="fi-FI" sz="2800" dirty="0">
                <a:latin typeface="+mn-lt"/>
                <a:ea typeface="Cambria" panose="02040503050406030204" pitchFamily="18" charset="0"/>
                <a:cs typeface="Arial" panose="020B0604020202020204" pitchFamily="34" charset="0"/>
              </a:rPr>
            </a:br>
            <a:endParaRPr lang="fi-FI" sz="2800" dirty="0">
              <a:latin typeface="+mn-lt"/>
              <a:ea typeface="Cambria" panose="02040503050406030204" pitchFamily="18" charset="0"/>
              <a:cs typeface="Arial" panose="020B0604020202020204" pitchFamily="34" charset="0"/>
            </a:endParaRPr>
          </a:p>
        </p:txBody>
      </p:sp>
      <p:sp>
        <p:nvSpPr>
          <p:cNvPr id="3" name="Sisällön paikkamerkki 2">
            <a:extLst>
              <a:ext uri="{FF2B5EF4-FFF2-40B4-BE49-F238E27FC236}">
                <a16:creationId xmlns:a16="http://schemas.microsoft.com/office/drawing/2014/main" id="{3D51221A-DA6C-4D86-AD8C-DB232DCD2A14}"/>
              </a:ext>
            </a:extLst>
          </p:cNvPr>
          <p:cNvSpPr>
            <a:spLocks noGrp="1"/>
          </p:cNvSpPr>
          <p:nvPr>
            <p:ph idx="1"/>
          </p:nvPr>
        </p:nvSpPr>
        <p:spPr>
          <a:xfrm>
            <a:off x="838200" y="1595821"/>
            <a:ext cx="10515600" cy="4351338"/>
          </a:xfrm>
        </p:spPr>
        <p:txBody>
          <a:bodyPr vert="horz" lIns="91440" tIns="45720" rIns="91440" bIns="45720" rtlCol="0" anchor="t">
            <a:normAutofit/>
          </a:bodyPr>
          <a:lstStyle/>
          <a:p>
            <a:r>
              <a:rPr lang="fi-FI" sz="2000" dirty="0"/>
              <a:t>Ennakoivan talousneuvonnan tavoitteena on parantaa kansalaisten talouden hallintaa ja olla mukana velkaantumisesta aiheutuvien haittojen torjunnassa</a:t>
            </a:r>
          </a:p>
          <a:p>
            <a:r>
              <a:rPr lang="fi-FI" sz="2000" dirty="0"/>
              <a:t>Tavoitteeseen pyritään yhteistyöllä ulosoton ja oikeusavun talous- ja velkaneuvonnan kesken</a:t>
            </a:r>
          </a:p>
          <a:p>
            <a:r>
              <a:rPr lang="fi-FI" sz="2000" dirty="0"/>
              <a:t>Välitämme konkreettisia talouden hallinnan välineitä ja osallistumme kansalaisten talouslukutaidon kehittämiseen </a:t>
            </a:r>
          </a:p>
          <a:p>
            <a:r>
              <a:rPr lang="fi-FI" sz="2000" dirty="0"/>
              <a:t>Järjestämme sidosryhmille ja heidän asiakkailleen tilaisuuksia sekä osallistumme sidosryhmien ja asiakkaiden tilaisuuksiin räätälöidyin kokonaisuuksin</a:t>
            </a:r>
          </a:p>
          <a:p>
            <a:r>
              <a:rPr lang="fi-FI" sz="2000" dirty="0"/>
              <a:t>Työ sisältää alueellista ja valtakunnallista yhteistyötä ja kehittämistä eri toimijoiden kanssa </a:t>
            </a:r>
          </a:p>
          <a:p>
            <a:r>
              <a:rPr lang="fi-FI" sz="2000" dirty="0"/>
              <a:t>Yhteistyötä verkossa, tapahtumissa sekä livenä</a:t>
            </a:r>
          </a:p>
          <a:p>
            <a:pPr marL="0" indent="0">
              <a:buNone/>
            </a:pPr>
            <a:endParaRPr lang="fi-FI" sz="2200" dirty="0"/>
          </a:p>
          <a:p>
            <a:pPr marL="0" indent="0">
              <a:buNone/>
            </a:pPr>
            <a:endParaRPr lang="fi-FI" sz="2800" dirty="0"/>
          </a:p>
        </p:txBody>
      </p:sp>
      <p:grpSp>
        <p:nvGrpSpPr>
          <p:cNvPr id="8" name="Ryhmä 7" descr="  Ennakoiva talousneuvonta">
            <a:extLst>
              <a:ext uri="{FF2B5EF4-FFF2-40B4-BE49-F238E27FC236}">
                <a16:creationId xmlns:a16="http://schemas.microsoft.com/office/drawing/2014/main" id="{CC3E27C9-4764-4602-9095-DC2AF4CC19FA}"/>
              </a:ext>
            </a:extLst>
          </p:cNvPr>
          <p:cNvGrpSpPr/>
          <p:nvPr/>
        </p:nvGrpSpPr>
        <p:grpSpPr>
          <a:xfrm>
            <a:off x="0" y="6212404"/>
            <a:ext cx="12192000" cy="475799"/>
            <a:chOff x="0" y="6212404"/>
            <a:chExt cx="12192000" cy="475799"/>
          </a:xfrm>
        </p:grpSpPr>
        <p:cxnSp>
          <p:nvCxnSpPr>
            <p:cNvPr id="9" name="Suora yhdysviiva 8">
              <a:extLst>
                <a:ext uri="{FF2B5EF4-FFF2-40B4-BE49-F238E27FC236}">
                  <a16:creationId xmlns:a16="http://schemas.microsoft.com/office/drawing/2014/main" id="{BCDE5EA5-0232-4074-A7A5-468AAF8B3EB6}"/>
                </a:ext>
              </a:extLst>
            </p:cNvPr>
            <p:cNvCxnSpPr/>
            <p:nvPr/>
          </p:nvCxnSpPr>
          <p:spPr>
            <a:xfrm>
              <a:off x="0" y="6688203"/>
              <a:ext cx="12192000" cy="0"/>
            </a:xfrm>
            <a:prstGeom prst="line">
              <a:avLst/>
            </a:prstGeom>
            <a:ln w="28575">
              <a:solidFill>
                <a:srgbClr val="D3B13A"/>
              </a:solidFill>
            </a:ln>
          </p:spPr>
          <p:style>
            <a:lnRef idx="1">
              <a:schemeClr val="accent1"/>
            </a:lnRef>
            <a:fillRef idx="0">
              <a:schemeClr val="accent1"/>
            </a:fillRef>
            <a:effectRef idx="0">
              <a:schemeClr val="accent1"/>
            </a:effectRef>
            <a:fontRef idx="minor">
              <a:schemeClr val="tx1"/>
            </a:fontRef>
          </p:style>
        </p:cxnSp>
        <p:cxnSp>
          <p:nvCxnSpPr>
            <p:cNvPr id="10" name="Suora yhdysviiva 9" descr=" ">
              <a:extLst>
                <a:ext uri="{FF2B5EF4-FFF2-40B4-BE49-F238E27FC236}">
                  <a16:creationId xmlns:a16="http://schemas.microsoft.com/office/drawing/2014/main" id="{B4779C01-1DD7-4BAD-853B-E496DC2E1AAA}"/>
                </a:ext>
              </a:extLst>
            </p:cNvPr>
            <p:cNvCxnSpPr>
              <a:cxnSpLocks/>
            </p:cNvCxnSpPr>
            <p:nvPr/>
          </p:nvCxnSpPr>
          <p:spPr>
            <a:xfrm>
              <a:off x="0" y="6572516"/>
              <a:ext cx="12192000" cy="27777"/>
            </a:xfrm>
            <a:prstGeom prst="line">
              <a:avLst/>
            </a:prstGeom>
            <a:ln w="28575">
              <a:solidFill>
                <a:srgbClr val="B21E4C"/>
              </a:solidFill>
            </a:ln>
          </p:spPr>
          <p:style>
            <a:lnRef idx="1">
              <a:schemeClr val="accent1"/>
            </a:lnRef>
            <a:fillRef idx="0">
              <a:schemeClr val="accent1"/>
            </a:fillRef>
            <a:effectRef idx="0">
              <a:schemeClr val="accent1"/>
            </a:effectRef>
            <a:fontRef idx="minor">
              <a:schemeClr val="tx1"/>
            </a:fontRef>
          </p:style>
        </p:cxnSp>
        <p:sp>
          <p:nvSpPr>
            <p:cNvPr id="11" name="Tekstiruutu 10" descr="  Ennakoiva talousneuvonta.">
              <a:extLst>
                <a:ext uri="{FF2B5EF4-FFF2-40B4-BE49-F238E27FC236}">
                  <a16:creationId xmlns:a16="http://schemas.microsoft.com/office/drawing/2014/main" id="{7DEF1C75-234A-4C22-B4C1-BB53C25121A1}"/>
                </a:ext>
              </a:extLst>
            </p:cNvPr>
            <p:cNvSpPr txBox="1"/>
            <p:nvPr/>
          </p:nvSpPr>
          <p:spPr>
            <a:xfrm>
              <a:off x="4410739" y="6212404"/>
              <a:ext cx="3370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2E75B6"/>
                  </a:solidFill>
                  <a:effectLst/>
                  <a:uLnTx/>
                  <a:uFillTx/>
                  <a:latin typeface="Cambria" panose="02040503050406030204" pitchFamily="18" charset="0"/>
                  <a:ea typeface="Cambria" panose="02040503050406030204" pitchFamily="18" charset="0"/>
                  <a:cs typeface="+mn-cs"/>
                </a:rPr>
                <a:t>ENNAKOIVA TALOUSNEUVONTA</a:t>
              </a:r>
            </a:p>
          </p:txBody>
        </p:sp>
      </p:grpSp>
    </p:spTree>
    <p:extLst>
      <p:ext uri="{BB962C8B-B14F-4D97-AF65-F5344CB8AC3E}">
        <p14:creationId xmlns:p14="http://schemas.microsoft.com/office/powerpoint/2010/main" val="687672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tsikko 13">
            <a:extLst>
              <a:ext uri="{FF2B5EF4-FFF2-40B4-BE49-F238E27FC236}">
                <a16:creationId xmlns:a16="http://schemas.microsoft.com/office/drawing/2014/main" id="{9AD0D4E4-D9B2-B9D8-C526-CDA7B8401841}"/>
              </a:ext>
            </a:extLst>
          </p:cNvPr>
          <p:cNvSpPr>
            <a:spLocks noGrp="1"/>
          </p:cNvSpPr>
          <p:nvPr>
            <p:ph type="title"/>
          </p:nvPr>
        </p:nvSpPr>
        <p:spPr/>
        <p:txBody>
          <a:bodyPr>
            <a:normAutofit fontScale="90000"/>
          </a:bodyPr>
          <a:lstStyle/>
          <a:p>
            <a:r>
              <a:rPr lang="fi-FI" dirty="0"/>
              <a:t>Ulosottolaitos</a:t>
            </a:r>
            <a:br>
              <a:rPr lang="fi-FI" dirty="0"/>
            </a:br>
            <a:r>
              <a:rPr lang="fi-FI" dirty="0"/>
              <a:t>Ennakoivan talousneuvonnan toiminto</a:t>
            </a:r>
          </a:p>
        </p:txBody>
      </p:sp>
      <p:pic>
        <p:nvPicPr>
          <p:cNvPr id="13" name="Sisällön paikkamerkki 12">
            <a:extLst>
              <a:ext uri="{FF2B5EF4-FFF2-40B4-BE49-F238E27FC236}">
                <a16:creationId xmlns:a16="http://schemas.microsoft.com/office/drawing/2014/main" id="{0A82E65D-FA63-7906-EC3C-D8B54E687F91}"/>
              </a:ext>
            </a:extLst>
          </p:cNvPr>
          <p:cNvPicPr>
            <a:picLocks noGrp="1" noChangeAspect="1"/>
          </p:cNvPicPr>
          <p:nvPr>
            <p:ph sz="quarter" idx="11"/>
          </p:nvPr>
        </p:nvPicPr>
        <p:blipFill>
          <a:blip r:embed="rId2"/>
          <a:stretch>
            <a:fillRect/>
          </a:stretch>
        </p:blipFill>
        <p:spPr>
          <a:xfrm>
            <a:off x="507783" y="27252"/>
            <a:ext cx="4540684" cy="6350000"/>
          </a:xfrm>
          <a:prstGeom prst="rect">
            <a:avLst/>
          </a:prstGeom>
        </p:spPr>
      </p:pic>
      <p:sp>
        <p:nvSpPr>
          <p:cNvPr id="15" name="Tekstin paikkamerkki 14">
            <a:extLst>
              <a:ext uri="{FF2B5EF4-FFF2-40B4-BE49-F238E27FC236}">
                <a16:creationId xmlns:a16="http://schemas.microsoft.com/office/drawing/2014/main" id="{D014A3DB-15FB-FECB-1DA0-BB29853BD219}"/>
              </a:ext>
            </a:extLst>
          </p:cNvPr>
          <p:cNvSpPr>
            <a:spLocks noGrp="1"/>
          </p:cNvSpPr>
          <p:nvPr>
            <p:ph type="body" sz="quarter" idx="12"/>
          </p:nvPr>
        </p:nvSpPr>
        <p:spPr/>
        <p:txBody>
          <a:bodyPr/>
          <a:lstStyle/>
          <a:p>
            <a:r>
              <a:rPr lang="fi-FI" sz="1800" dirty="0"/>
              <a:t>16 asiantuntijaa, kullakin vastuullaan oma maantieteellinen alue</a:t>
            </a:r>
          </a:p>
          <a:p>
            <a:r>
              <a:rPr lang="fi-FI" sz="1800" dirty="0"/>
              <a:t>Ei perintätyötä vaan verkosto- ja kansalaisvaikuttamista ennaltaehkäisevällä kärjellä</a:t>
            </a:r>
          </a:p>
          <a:p>
            <a:endParaRPr lang="fi-FI" sz="1800" dirty="0"/>
          </a:p>
          <a:p>
            <a:r>
              <a:rPr lang="fi-FI" sz="1800" dirty="0"/>
              <a:t>Yhteinen sähköposti:</a:t>
            </a:r>
          </a:p>
          <a:p>
            <a:pPr marL="0" indent="0">
              <a:buNone/>
            </a:pPr>
            <a:r>
              <a:rPr lang="fi-FI" sz="1800" dirty="0">
                <a:hlinkClick r:id="rId3"/>
              </a:rPr>
              <a:t>ennakoivatalousneuvonta.uo@oikeus.fi</a:t>
            </a:r>
            <a:endParaRPr lang="fi-FI" sz="1800" dirty="0"/>
          </a:p>
          <a:p>
            <a:r>
              <a:rPr lang="fi-FI" sz="1800" dirty="0"/>
              <a:t>Yhteydenottopyyntö välittyy alueen asiantuntijalle</a:t>
            </a:r>
          </a:p>
          <a:p>
            <a:endParaRPr lang="fi-FI" dirty="0"/>
          </a:p>
          <a:p>
            <a:endParaRPr lang="fi-FI" dirty="0"/>
          </a:p>
        </p:txBody>
      </p:sp>
      <p:sp>
        <p:nvSpPr>
          <p:cNvPr id="5" name="Date Placeholder 4">
            <a:extLst>
              <a:ext uri="{FF2B5EF4-FFF2-40B4-BE49-F238E27FC236}">
                <a16:creationId xmlns:a16="http://schemas.microsoft.com/office/drawing/2014/main" id="{1846A4E7-F470-4D2C-BCC6-FC55F9B144A8}"/>
              </a:ext>
            </a:extLst>
          </p:cNvPr>
          <p:cNvSpPr>
            <a:spLocks noGrp="1"/>
          </p:cNvSpPr>
          <p:nvPr>
            <p:ph type="dt" sz="half" idx="10"/>
          </p:nvPr>
        </p:nvSpPr>
        <p:spPr/>
        <p:txBody>
          <a:bodyPr/>
          <a:lstStyle/>
          <a:p>
            <a:fld id="{B3D08FCA-2EE6-496F-96C3-73995E28E1D8}" type="datetime1">
              <a:rPr lang="fi-FI" smtClean="0"/>
              <a:t>7.9.2023</a:t>
            </a:fld>
            <a:endParaRPr lang="fi-FI" dirty="0"/>
          </a:p>
        </p:txBody>
      </p:sp>
      <p:sp>
        <p:nvSpPr>
          <p:cNvPr id="10" name="AutoShape 2">
            <a:extLst>
              <a:ext uri="{FF2B5EF4-FFF2-40B4-BE49-F238E27FC236}">
                <a16:creationId xmlns:a16="http://schemas.microsoft.com/office/drawing/2014/main" id="{A45B3F1F-BF03-5772-F02A-06590B180E47}"/>
              </a:ext>
            </a:extLst>
          </p:cNvPr>
          <p:cNvSpPr>
            <a:spLocks noChangeAspect="1" noChangeArrowheads="1"/>
          </p:cNvSpPr>
          <p:nvPr/>
        </p:nvSpPr>
        <p:spPr bwMode="auto">
          <a:xfrm>
            <a:off x="3940996" y="1273996"/>
            <a:ext cx="2307404" cy="23074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2" name="AutoShape 4">
            <a:extLst>
              <a:ext uri="{FF2B5EF4-FFF2-40B4-BE49-F238E27FC236}">
                <a16:creationId xmlns:a16="http://schemas.microsoft.com/office/drawing/2014/main" id="{D1D33333-2F73-22FA-9F8E-4C76FCE641C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0706555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4A426-6E5F-4516-8BF0-BE8F46F23C80}"/>
              </a:ext>
            </a:extLst>
          </p:cNvPr>
          <p:cNvSpPr>
            <a:spLocks noGrp="1"/>
          </p:cNvSpPr>
          <p:nvPr>
            <p:ph type="title"/>
          </p:nvPr>
        </p:nvSpPr>
        <p:spPr/>
        <p:txBody>
          <a:bodyPr>
            <a:normAutofit/>
          </a:bodyPr>
          <a:lstStyle/>
          <a:p>
            <a:r>
              <a:rPr lang="fi-FI" dirty="0"/>
              <a:t>Toimintamme on valtakunnallista</a:t>
            </a:r>
            <a:br>
              <a:rPr lang="fi-FI" dirty="0"/>
            </a:br>
            <a:r>
              <a:rPr lang="fi-FI" dirty="0"/>
              <a:t>Työkalut</a:t>
            </a:r>
          </a:p>
        </p:txBody>
      </p:sp>
      <p:sp>
        <p:nvSpPr>
          <p:cNvPr id="4" name="Date Placeholder 3">
            <a:extLst>
              <a:ext uri="{FF2B5EF4-FFF2-40B4-BE49-F238E27FC236}">
                <a16:creationId xmlns:a16="http://schemas.microsoft.com/office/drawing/2014/main" id="{5FA5C829-D6D9-4C39-B38D-670B2889D1AF}"/>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3CD27F1-85B4-4A09-9C46-4A55459AF7FD}" type="datetime1">
              <a:rPr kumimoji="0" lang="fi-FI" sz="1000" b="0" i="0" u="none" strike="noStrike" kern="1200" cap="none" spc="0" normalizeH="0" baseline="0" noProof="0" smtClean="0">
                <a:ln>
                  <a:noFill/>
                </a:ln>
                <a:solidFill>
                  <a:prstClr val="black"/>
                </a:solidFill>
                <a:effectLst/>
                <a:uLnTx/>
                <a:uFillTx/>
                <a:latin typeface="Open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7.9.2023</a:t>
            </a:fld>
            <a:endParaRPr kumimoji="0" lang="fi-FI" sz="10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3" name="Text Placeholder 2">
            <a:extLst>
              <a:ext uri="{FF2B5EF4-FFF2-40B4-BE49-F238E27FC236}">
                <a16:creationId xmlns:a16="http://schemas.microsoft.com/office/drawing/2014/main" id="{7241FAB0-6D51-4986-90C3-01C41E07EA24}"/>
              </a:ext>
            </a:extLst>
          </p:cNvPr>
          <p:cNvSpPr>
            <a:spLocks noGrp="1"/>
          </p:cNvSpPr>
          <p:nvPr>
            <p:ph type="body" sz="quarter" idx="12"/>
          </p:nvPr>
        </p:nvSpPr>
        <p:spPr>
          <a:xfrm>
            <a:off x="5969000" y="2024746"/>
            <a:ext cx="5694916" cy="3708400"/>
          </a:xfrm>
        </p:spPr>
        <p:txBody>
          <a:bodyPr>
            <a:noAutofit/>
          </a:bodyPr>
          <a:lstStyle/>
          <a:p>
            <a:r>
              <a:rPr lang="fi-FI" sz="1800" dirty="0"/>
              <a:t>Koulutuskalenteri, syksyn koulutukset ammattilaisille julkaistuna</a:t>
            </a:r>
          </a:p>
          <a:p>
            <a:pPr marL="0" indent="0">
              <a:buNone/>
            </a:pPr>
            <a:r>
              <a:rPr lang="fi-FI" sz="1800" dirty="0">
                <a:hlinkClick r:id="rId2"/>
              </a:rPr>
              <a:t>Koulutuksia sidosryhmille - Ulosottolaitos</a:t>
            </a:r>
            <a:endParaRPr lang="fi-FI" sz="1800" dirty="0"/>
          </a:p>
          <a:p>
            <a:pPr marL="0" indent="0">
              <a:buNone/>
            </a:pPr>
            <a:endParaRPr lang="fi-FI" sz="1800" dirty="0"/>
          </a:p>
          <a:p>
            <a:r>
              <a:rPr lang="fi-FI" sz="1800" dirty="0"/>
              <a:t>Uutiskirjeemme tilaukseen</a:t>
            </a:r>
          </a:p>
          <a:p>
            <a:pPr marL="0" indent="0">
              <a:buNone/>
            </a:pPr>
            <a:r>
              <a:rPr lang="fi-FI" sz="1800" dirty="0">
                <a:hlinkClick r:id="rId3"/>
              </a:rPr>
              <a:t>Uutiskirje sidosryhmille - Ulosottolaitos</a:t>
            </a:r>
            <a:endParaRPr lang="fi-FI" sz="1800" dirty="0"/>
          </a:p>
          <a:p>
            <a:pPr marL="0" indent="0">
              <a:buNone/>
            </a:pPr>
            <a:endParaRPr lang="fi-FI" sz="1800" dirty="0"/>
          </a:p>
          <a:p>
            <a:r>
              <a:rPr lang="fi-FI" sz="1800" dirty="0"/>
              <a:t>UUTTA: Materiaali opettajille</a:t>
            </a:r>
          </a:p>
          <a:p>
            <a:pPr marL="0" indent="0">
              <a:buNone/>
            </a:pPr>
            <a:r>
              <a:rPr lang="fi-FI" sz="1800" dirty="0"/>
              <a:t>Löydettävissä </a:t>
            </a:r>
            <a:r>
              <a:rPr lang="fi-FI" sz="1800" dirty="0" err="1"/>
              <a:t>Oph</a:t>
            </a:r>
            <a:r>
              <a:rPr lang="fi-FI" sz="1800" dirty="0"/>
              <a:t> verkkosivuilta: T</a:t>
            </a:r>
            <a:r>
              <a:rPr lang="fi-FI" sz="1800" dirty="0">
                <a:effectLst/>
                <a:ea typeface="Calibri" panose="020F0502020204030204" pitchFamily="34" charset="0"/>
              </a:rPr>
              <a:t>alous-, yrittäjyys- ja työelämäosaaminen- sivulta </a:t>
            </a:r>
            <a:r>
              <a:rPr lang="fi-FI" sz="1800" u="sng" dirty="0">
                <a:solidFill>
                  <a:srgbClr val="0563C1"/>
                </a:solidFill>
                <a:effectLst/>
                <a:ea typeface="Calibri" panose="020F0502020204030204" pitchFamily="34" charset="0"/>
                <a:hlinkClick r:id="rId4"/>
              </a:rPr>
              <a:t>https://www.oph.fi/fi/talous-yrittajyys-ja-tyoelamaosaaminen</a:t>
            </a:r>
            <a:endParaRPr lang="fi-FI" sz="1800" dirty="0"/>
          </a:p>
          <a:p>
            <a:endParaRPr lang="fi-FI" sz="1800" dirty="0"/>
          </a:p>
          <a:p>
            <a:pPr marL="0" indent="0">
              <a:buNone/>
            </a:pPr>
            <a:endParaRPr lang="fi-FI" sz="1800" dirty="0"/>
          </a:p>
        </p:txBody>
      </p:sp>
      <p:sp>
        <p:nvSpPr>
          <p:cNvPr id="5" name="Tekstin paikkamerkki 4">
            <a:extLst>
              <a:ext uri="{FF2B5EF4-FFF2-40B4-BE49-F238E27FC236}">
                <a16:creationId xmlns:a16="http://schemas.microsoft.com/office/drawing/2014/main" id="{D7D8D309-3755-B5A3-D437-BC70B7CFD043}"/>
              </a:ext>
            </a:extLst>
          </p:cNvPr>
          <p:cNvSpPr>
            <a:spLocks noGrp="1"/>
          </p:cNvSpPr>
          <p:nvPr>
            <p:ph type="body" sz="quarter" idx="13"/>
          </p:nvPr>
        </p:nvSpPr>
        <p:spPr/>
        <p:txBody>
          <a:bodyPr/>
          <a:lstStyle/>
          <a:p>
            <a:r>
              <a:rPr lang="fi-FI" sz="1800" dirty="0"/>
              <a:t>Maksutonta koulutusta, ohjausta ja neuvontaa</a:t>
            </a:r>
          </a:p>
          <a:p>
            <a:endParaRPr lang="fi-FI" sz="1800" dirty="0"/>
          </a:p>
          <a:p>
            <a:r>
              <a:rPr lang="fi-FI" sz="1800" dirty="0"/>
              <a:t>Ulosottolaitoksen verkkosivuilla visa, videoita, ulosottosanakirja</a:t>
            </a:r>
          </a:p>
          <a:p>
            <a:endParaRPr lang="fi-FI" sz="1800" dirty="0"/>
          </a:p>
          <a:p>
            <a:r>
              <a:rPr lang="fi-FI" sz="1800" dirty="0"/>
              <a:t>Talousneuvolat</a:t>
            </a:r>
          </a:p>
          <a:p>
            <a:endParaRPr lang="fi-FI" sz="1800" dirty="0">
              <a:hlinkClick r:id="" action="ppaction://noaction"/>
            </a:endParaRPr>
          </a:p>
          <a:p>
            <a:pPr marL="0" indent="0">
              <a:buNone/>
            </a:pPr>
            <a:r>
              <a:rPr lang="fi-FI" sz="1800" dirty="0">
                <a:hlinkClick r:id="" action="ppaction://noaction"/>
              </a:rPr>
              <a:t>Ennakoiva talousneuvonta - Ulosottolaitos</a:t>
            </a:r>
            <a:endParaRPr lang="fi-FI" sz="1800" dirty="0"/>
          </a:p>
          <a:p>
            <a:endParaRPr lang="fi-FI" sz="1400" dirty="0"/>
          </a:p>
          <a:p>
            <a:endParaRPr lang="fi-FI" dirty="0"/>
          </a:p>
        </p:txBody>
      </p:sp>
      <p:pic>
        <p:nvPicPr>
          <p:cNvPr id="6" name="Kuva 5">
            <a:extLst>
              <a:ext uri="{FF2B5EF4-FFF2-40B4-BE49-F238E27FC236}">
                <a16:creationId xmlns:a16="http://schemas.microsoft.com/office/drawing/2014/main" id="{26ED5131-28C1-29F2-9C92-B69C3ABC12D7}"/>
              </a:ext>
            </a:extLst>
          </p:cNvPr>
          <p:cNvPicPr>
            <a:picLocks noChangeAspect="1"/>
          </p:cNvPicPr>
          <p:nvPr/>
        </p:nvPicPr>
        <p:blipFill>
          <a:blip r:embed="rId5"/>
          <a:stretch>
            <a:fillRect/>
          </a:stretch>
        </p:blipFill>
        <p:spPr>
          <a:xfrm>
            <a:off x="9374427" y="4158205"/>
            <a:ext cx="2429198" cy="626446"/>
          </a:xfrm>
          <a:prstGeom prst="rect">
            <a:avLst/>
          </a:prstGeom>
        </p:spPr>
      </p:pic>
    </p:spTree>
    <p:extLst>
      <p:ext uri="{BB962C8B-B14F-4D97-AF65-F5344CB8AC3E}">
        <p14:creationId xmlns:p14="http://schemas.microsoft.com/office/powerpoint/2010/main" val="2910338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4A426-6E5F-4516-8BF0-BE8F46F23C80}"/>
              </a:ext>
            </a:extLst>
          </p:cNvPr>
          <p:cNvSpPr>
            <a:spLocks noGrp="1"/>
          </p:cNvSpPr>
          <p:nvPr>
            <p:ph type="title"/>
          </p:nvPr>
        </p:nvSpPr>
        <p:spPr/>
        <p:txBody>
          <a:bodyPr/>
          <a:lstStyle/>
          <a:p>
            <a:r>
              <a:rPr lang="fi-FI" dirty="0"/>
              <a:t>Ulosottolaitos järjestää infoja opettajille Massivaara- materiaalin hyödyntämiseen</a:t>
            </a:r>
          </a:p>
        </p:txBody>
      </p:sp>
      <p:sp>
        <p:nvSpPr>
          <p:cNvPr id="3" name="Text Placeholder 2">
            <a:extLst>
              <a:ext uri="{FF2B5EF4-FFF2-40B4-BE49-F238E27FC236}">
                <a16:creationId xmlns:a16="http://schemas.microsoft.com/office/drawing/2014/main" id="{7241FAB0-6D51-4986-90C3-01C41E07EA24}"/>
              </a:ext>
            </a:extLst>
          </p:cNvPr>
          <p:cNvSpPr>
            <a:spLocks noGrp="1"/>
          </p:cNvSpPr>
          <p:nvPr>
            <p:ph type="body" sz="quarter" idx="11"/>
          </p:nvPr>
        </p:nvSpPr>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800" b="0" i="0" u="none" strike="noStrike" cap="none" normalizeH="0" baseline="0" dirty="0">
                <a:ln>
                  <a:noFill/>
                </a:ln>
                <a:solidFill>
                  <a:schemeClr val="tx1"/>
                </a:solidFill>
                <a:effectLst/>
                <a:cs typeface="Times New Roman" panose="02020603050405020304" pitchFamily="18" charset="0"/>
              </a:rPr>
              <a:t>Ilmoittautuminen ennakoivan talousosaamisen oppimateriaali –infotilaisuuteen: </a:t>
            </a:r>
          </a:p>
          <a:p>
            <a:pPr marL="0" marR="0" lvl="0" indent="0" algn="l" defTabSz="914400" rtl="0" eaLnBrk="0" fontAlgn="base" latinLnBrk="0" hangingPunct="0">
              <a:lnSpc>
                <a:spcPct val="100000"/>
              </a:lnSpc>
              <a:spcBef>
                <a:spcPct val="0"/>
              </a:spcBef>
              <a:spcAft>
                <a:spcPct val="0"/>
              </a:spcAft>
              <a:buClrTx/>
              <a:buSzTx/>
              <a:buFontTx/>
              <a:buNone/>
              <a:tabLst/>
            </a:pPr>
            <a:endParaRPr lang="fi-FI" altLang="fi-FI" sz="1800" dirty="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i-FI" altLang="fi-FI" sz="1800" dirty="0">
                <a:cs typeface="Times New Roman" panose="02020603050405020304" pitchFamily="18" charset="0"/>
              </a:rPr>
              <a:t>Tiistai </a:t>
            </a:r>
            <a:r>
              <a:rPr kumimoji="0" lang="fi-FI" altLang="fi-FI" sz="1800" b="0" i="0" u="none" strike="noStrike" cap="none" normalizeH="0" baseline="0" dirty="0">
                <a:ln>
                  <a:noFill/>
                </a:ln>
                <a:solidFill>
                  <a:schemeClr val="tx1"/>
                </a:solidFill>
                <a:effectLst/>
                <a:cs typeface="Times New Roman" panose="02020603050405020304" pitchFamily="18" charset="0"/>
              </a:rPr>
              <a:t>3.10. klo 14–14.45</a:t>
            </a:r>
            <a:endParaRPr kumimoji="0" lang="fi-FI" altLang="fi-FI"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800" b="0" i="0" u="none" strike="noStrike" cap="none" normalizeH="0" baseline="0" dirty="0">
                <a:ln>
                  <a:noFill/>
                </a:ln>
                <a:solidFill>
                  <a:schemeClr val="tx1"/>
                </a:solidFill>
                <a:effectLst/>
                <a:cs typeface="Times New Roman" panose="02020603050405020304" pitchFamily="18" charset="0"/>
                <a:hlinkClick r:id="rId2"/>
              </a:rPr>
              <a:t>https://link.webropolsurveys.com/EP/0D5EEA545C68DE0A</a:t>
            </a:r>
            <a:endParaRPr kumimoji="0" lang="fi-FI" altLang="fi-FI" sz="1800" b="0" i="0" u="none" strike="noStrike" cap="none" normalizeH="0" baseline="0" dirty="0">
              <a:ln>
                <a:noFill/>
              </a:ln>
              <a:solidFill>
                <a:schemeClr val="tx1"/>
              </a:solidFill>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fi-FI" altLang="fi-FI" sz="1800" dirty="0"/>
              <a:t>tai</a:t>
            </a:r>
            <a:endParaRPr kumimoji="0" lang="fi-FI" altLang="fi-FI"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fi-FI" altLang="fi-FI" sz="1800" dirty="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i-FI" altLang="fi-FI" sz="1800" dirty="0">
                <a:cs typeface="Times New Roman" panose="02020603050405020304" pitchFamily="18" charset="0"/>
              </a:rPr>
              <a:t>Keskiviikko </a:t>
            </a:r>
            <a:r>
              <a:rPr kumimoji="0" lang="fi-FI" altLang="fi-FI" sz="1800" b="0" i="0" u="none" strike="noStrike" cap="none" normalizeH="0" baseline="0" dirty="0">
                <a:ln>
                  <a:noFill/>
                </a:ln>
                <a:solidFill>
                  <a:schemeClr val="tx1"/>
                </a:solidFill>
                <a:effectLst/>
                <a:cs typeface="Times New Roman" panose="02020603050405020304" pitchFamily="18" charset="0"/>
              </a:rPr>
              <a:t>4.10. klo 14–14.45</a:t>
            </a:r>
            <a:endParaRPr kumimoji="0" lang="fi-FI" altLang="fi-FI"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800" b="0" i="0" u="none" strike="noStrike" cap="none" normalizeH="0" baseline="0" dirty="0">
                <a:ln>
                  <a:noFill/>
                </a:ln>
                <a:solidFill>
                  <a:schemeClr val="tx1"/>
                </a:solidFill>
                <a:effectLst/>
                <a:cs typeface="Times New Roman" panose="02020603050405020304" pitchFamily="18" charset="0"/>
                <a:hlinkClick r:id="rId3"/>
              </a:rPr>
              <a:t>https://link.webropolsurveys.com/EP/32D785AA2E035C73</a:t>
            </a:r>
            <a:endParaRPr kumimoji="0" lang="fi-FI" altLang="fi-FI" sz="1800" b="0" i="0" u="none" strike="noStrike" cap="none" normalizeH="0" baseline="0" dirty="0">
              <a:ln>
                <a:noFill/>
              </a:ln>
              <a:solidFill>
                <a:schemeClr val="tx1"/>
              </a:solidFill>
              <a:effectLst/>
              <a:cs typeface="Times New Roman" panose="02020603050405020304" pitchFamily="18" charset="0"/>
            </a:endParaRPr>
          </a:p>
          <a:p>
            <a:endParaRPr lang="fi-FI" sz="1800" dirty="0"/>
          </a:p>
          <a:p>
            <a:r>
              <a:rPr lang="fi-FI" sz="1800" dirty="0"/>
              <a:t>Ilmoittautuminen oheisten linkkien kautta. </a:t>
            </a:r>
          </a:p>
          <a:p>
            <a:r>
              <a:rPr lang="fi-FI" sz="1800" dirty="0"/>
              <a:t>Lisätietoja: </a:t>
            </a:r>
            <a:r>
              <a:rPr lang="fi-FI" sz="1800" dirty="0">
                <a:hlinkClick r:id="rId4"/>
              </a:rPr>
              <a:t>ennakoivatalousneuvonta.uo@oikeus.fi</a:t>
            </a:r>
            <a:endParaRPr lang="fi-FI" sz="1800" dirty="0"/>
          </a:p>
        </p:txBody>
      </p:sp>
      <p:sp>
        <p:nvSpPr>
          <p:cNvPr id="4" name="Date Placeholder 3">
            <a:extLst>
              <a:ext uri="{FF2B5EF4-FFF2-40B4-BE49-F238E27FC236}">
                <a16:creationId xmlns:a16="http://schemas.microsoft.com/office/drawing/2014/main" id="{5FA5C829-D6D9-4C39-B38D-670B2889D1AF}"/>
              </a:ext>
            </a:extLst>
          </p:cNvPr>
          <p:cNvSpPr>
            <a:spLocks noGrp="1"/>
          </p:cNvSpPr>
          <p:nvPr>
            <p:ph type="dt" sz="half" idx="10"/>
          </p:nvPr>
        </p:nvSpPr>
        <p:spPr/>
        <p:txBody>
          <a:bodyPr/>
          <a:lstStyle/>
          <a:p>
            <a:fld id="{83CD27F1-85B4-4A09-9C46-4A55459AF7FD}" type="datetime1">
              <a:rPr lang="fi-FI" smtClean="0"/>
              <a:t>7.9.2023</a:t>
            </a:fld>
            <a:endParaRPr lang="fi-FI" dirty="0"/>
          </a:p>
        </p:txBody>
      </p:sp>
    </p:spTree>
    <p:extLst>
      <p:ext uri="{BB962C8B-B14F-4D97-AF65-F5344CB8AC3E}">
        <p14:creationId xmlns:p14="http://schemas.microsoft.com/office/powerpoint/2010/main" val="13853539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a:xfrm>
            <a:off x="1363850" y="1357745"/>
            <a:ext cx="8618349" cy="678873"/>
          </a:xfrm>
        </p:spPr>
        <p:txBody>
          <a:bodyPr>
            <a:noAutofit/>
          </a:bodyPr>
          <a:lstStyle/>
          <a:p>
            <a:r>
              <a:rPr lang="fi-FI" sz="3600" dirty="0"/>
              <a:t>Ennakoiva talous- ja velkaneuvonta oikeusaputoimistoissa</a:t>
            </a:r>
          </a:p>
        </p:txBody>
      </p:sp>
      <p:sp>
        <p:nvSpPr>
          <p:cNvPr id="7" name="Alaotsikko 6"/>
          <p:cNvSpPr>
            <a:spLocks noGrp="1"/>
          </p:cNvSpPr>
          <p:nvPr>
            <p:ph type="subTitle" idx="1"/>
          </p:nvPr>
        </p:nvSpPr>
        <p:spPr>
          <a:xfrm>
            <a:off x="838200" y="2147454"/>
            <a:ext cx="9144000" cy="4388099"/>
          </a:xfrm>
        </p:spPr>
        <p:txBody>
          <a:bodyPr>
            <a:normAutofit/>
          </a:bodyPr>
          <a:lstStyle/>
          <a:p>
            <a:r>
              <a:rPr lang="fi-FI" dirty="0"/>
              <a:t>			Talous tutuksi 2023</a:t>
            </a:r>
          </a:p>
          <a:p>
            <a:r>
              <a:rPr lang="fi-FI" sz="3200" dirty="0">
                <a:latin typeface="Arial" panose="020B0604020202020204" pitchFamily="34" charset="0"/>
                <a:cs typeface="Arial" panose="020B0604020202020204" pitchFamily="34" charset="0"/>
              </a:rPr>
              <a:t>	</a:t>
            </a:r>
            <a:r>
              <a:rPr lang="fi-FI" sz="1600" dirty="0">
                <a:latin typeface="Arial" panose="020B0604020202020204" pitchFamily="34" charset="0"/>
                <a:cs typeface="Arial" panose="020B0604020202020204" pitchFamily="34" charset="0"/>
              </a:rPr>
              <a:t>Mitä oikeusavun ennakoivalla talous- ja 	velkaneuvonnalla on annettavaa opettajille, 	koululaisille ja opiskelijoille? </a:t>
            </a:r>
          </a:p>
          <a:p>
            <a:endParaRPr lang="fi-FI" sz="1600" dirty="0">
              <a:latin typeface="Arial" panose="020B0604020202020204" pitchFamily="34" charset="0"/>
              <a:cs typeface="Arial" panose="020B0604020202020204" pitchFamily="34" charset="0"/>
            </a:endParaRPr>
          </a:p>
          <a:p>
            <a:endParaRPr lang="fi-FI" dirty="0"/>
          </a:p>
          <a:p>
            <a:r>
              <a:rPr lang="fi-FI" dirty="0"/>
              <a:t>	</a:t>
            </a:r>
          </a:p>
          <a:p>
            <a:endParaRPr lang="fi-FI" dirty="0"/>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317776-8F2A-6640-9E15-2B2A9A7F522E}" type="datetime1">
              <a:rPr kumimoji="0" lang="fi-FI" sz="1000" b="0" i="0" u="none" strike="noStrike" kern="1200" cap="none" spc="0" normalizeH="0" baseline="0" noProof="0" smtClean="0">
                <a:ln>
                  <a:noFill/>
                </a:ln>
                <a:solidFill>
                  <a:srgbClr val="FFFFFF">
                    <a:tint val="75000"/>
                  </a:srgbClr>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7.9.2023</a:t>
            </a:fld>
            <a:endParaRPr kumimoji="0" lang="en-US" sz="1000" b="0" i="0" u="none" strike="noStrike" kern="1200" cap="none" spc="0" normalizeH="0" baseline="0" noProof="0" dirty="0">
              <a:ln>
                <a:noFill/>
              </a:ln>
              <a:solidFill>
                <a:srgbClr val="FFFFFF">
                  <a:tint val="75000"/>
                </a:srgbClr>
              </a:solidFill>
              <a:effectLst/>
              <a:uLnTx/>
              <a:uFillTx/>
              <a:latin typeface="Arial" charset="0"/>
              <a:cs typeface="Arial" charset="0"/>
            </a:endParaRPr>
          </a:p>
        </p:txBody>
      </p:sp>
    </p:spTree>
    <p:extLst>
      <p:ext uri="{BB962C8B-B14F-4D97-AF65-F5344CB8AC3E}">
        <p14:creationId xmlns:p14="http://schemas.microsoft.com/office/powerpoint/2010/main" val="37614841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i 4">
            <a:extLst>
              <a:ext uri="{FF2B5EF4-FFF2-40B4-BE49-F238E27FC236}">
                <a16:creationId xmlns:a16="http://schemas.microsoft.com/office/drawing/2014/main" id="{68079217-637D-D38C-A682-D35EA4FB8CDF}"/>
              </a:ext>
            </a:extLst>
          </p:cNvPr>
          <p:cNvSpPr/>
          <p:nvPr/>
        </p:nvSpPr>
        <p:spPr>
          <a:xfrm>
            <a:off x="2293837" y="1369777"/>
            <a:ext cx="2739557" cy="2389423"/>
          </a:xfrm>
          <a:prstGeom prst="ellipse">
            <a:avLst/>
          </a:prstGeom>
          <a:solidFill>
            <a:srgbClr val="328481"/>
          </a:solidFill>
          <a:ln w="12700" cap="flat" cmpd="sng" algn="ctr">
            <a:solidFill>
              <a:schemeClr val="tx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0" cap="none" spc="0" normalizeH="0" baseline="0" noProof="0" dirty="0">
                <a:ln>
                  <a:noFill/>
                </a:ln>
                <a:solidFill>
                  <a:prstClr val="white"/>
                </a:solidFill>
                <a:effectLst/>
                <a:uLnTx/>
                <a:uFillTx/>
                <a:latin typeface="Open Sans"/>
                <a:ea typeface="+mn-ea"/>
                <a:cs typeface="+mn-cs"/>
              </a:rPr>
              <a:t>Laki talous ja velkaneuvonnasta</a:t>
            </a:r>
          </a:p>
        </p:txBody>
      </p:sp>
      <p:sp>
        <p:nvSpPr>
          <p:cNvPr id="6" name="Ellipsi 5">
            <a:extLst>
              <a:ext uri="{FF2B5EF4-FFF2-40B4-BE49-F238E27FC236}">
                <a16:creationId xmlns:a16="http://schemas.microsoft.com/office/drawing/2014/main" id="{1685B2CC-51E3-F05E-0CC5-D38C967686B8}"/>
              </a:ext>
            </a:extLst>
          </p:cNvPr>
          <p:cNvSpPr/>
          <p:nvPr/>
        </p:nvSpPr>
        <p:spPr>
          <a:xfrm>
            <a:off x="381959" y="3429000"/>
            <a:ext cx="2553745" cy="2528970"/>
          </a:xfrm>
          <a:prstGeom prst="ellipse">
            <a:avLst/>
          </a:prstGeom>
          <a:solidFill>
            <a:srgbClr val="328481"/>
          </a:solidFill>
          <a:ln w="12700" cap="flat" cmpd="sng" algn="ctr">
            <a:solidFill>
              <a:schemeClr val="tx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0" cap="none" spc="0" normalizeH="0" baseline="0" noProof="0" dirty="0">
                <a:ln>
                  <a:noFill/>
                </a:ln>
                <a:solidFill>
                  <a:prstClr val="white"/>
                </a:solidFill>
                <a:effectLst/>
                <a:uLnTx/>
                <a:uFillTx/>
                <a:latin typeface="Open Sans"/>
                <a:ea typeface="+mn-ea"/>
                <a:cs typeface="+mn-cs"/>
              </a:rPr>
              <a:t>Edistää taloudenhallinnan osaamista</a:t>
            </a:r>
          </a:p>
        </p:txBody>
      </p:sp>
      <p:sp>
        <p:nvSpPr>
          <p:cNvPr id="8" name="Ellipsi 7">
            <a:extLst>
              <a:ext uri="{FF2B5EF4-FFF2-40B4-BE49-F238E27FC236}">
                <a16:creationId xmlns:a16="http://schemas.microsoft.com/office/drawing/2014/main" id="{0B9FC494-695E-7EA8-1340-1FEDEE7923D8}"/>
              </a:ext>
            </a:extLst>
          </p:cNvPr>
          <p:cNvSpPr/>
          <p:nvPr/>
        </p:nvSpPr>
        <p:spPr>
          <a:xfrm>
            <a:off x="9335566" y="1369776"/>
            <a:ext cx="2670559" cy="2389424"/>
          </a:xfrm>
          <a:prstGeom prst="ellipse">
            <a:avLst/>
          </a:prstGeom>
          <a:solidFill>
            <a:srgbClr val="328481"/>
          </a:solidFill>
          <a:ln w="12700" cap="flat" cmpd="sng" algn="ctr">
            <a:solidFill>
              <a:schemeClr val="tx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0" cap="none" spc="0" normalizeH="0" baseline="0" noProof="0" dirty="0">
                <a:ln>
                  <a:noFill/>
                </a:ln>
                <a:solidFill>
                  <a:prstClr val="white"/>
                </a:solidFill>
                <a:effectLst/>
                <a:uLnTx/>
                <a:uFillTx/>
                <a:latin typeface="Open Sans"/>
                <a:ea typeface="+mn-ea"/>
                <a:cs typeface="+mn-cs"/>
              </a:rPr>
              <a:t>Yksityishenkilöt ja TMI-yrittäjät</a:t>
            </a:r>
          </a:p>
        </p:txBody>
      </p:sp>
      <p:sp>
        <p:nvSpPr>
          <p:cNvPr id="10" name="Otsikko 9">
            <a:extLst>
              <a:ext uri="{FF2B5EF4-FFF2-40B4-BE49-F238E27FC236}">
                <a16:creationId xmlns:a16="http://schemas.microsoft.com/office/drawing/2014/main" id="{56C7669F-AB97-CE2C-C0F5-FE52A77BE80D}"/>
              </a:ext>
            </a:extLst>
          </p:cNvPr>
          <p:cNvSpPr>
            <a:spLocks noGrp="1"/>
          </p:cNvSpPr>
          <p:nvPr>
            <p:ph type="title"/>
          </p:nvPr>
        </p:nvSpPr>
        <p:spPr>
          <a:xfrm>
            <a:off x="1279604" y="154400"/>
            <a:ext cx="10515600" cy="1325563"/>
          </a:xfrm>
        </p:spPr>
        <p:txBody>
          <a:bodyPr/>
          <a:lstStyle/>
          <a:p>
            <a:r>
              <a:rPr lang="fi-FI" dirty="0"/>
              <a:t>Lakisääteinen talous- ja velkaneuvonta</a:t>
            </a:r>
            <a:br>
              <a:rPr lang="fi-FI" dirty="0"/>
            </a:br>
            <a:r>
              <a:rPr lang="fi-FI" dirty="0"/>
              <a:t>	Ennakoiva talousneuvonta</a:t>
            </a:r>
          </a:p>
        </p:txBody>
      </p:sp>
      <p:sp>
        <p:nvSpPr>
          <p:cNvPr id="11" name="Ellipsi 10">
            <a:extLst>
              <a:ext uri="{FF2B5EF4-FFF2-40B4-BE49-F238E27FC236}">
                <a16:creationId xmlns:a16="http://schemas.microsoft.com/office/drawing/2014/main" id="{A33D2F84-D9E5-DC6D-E18F-2CEDAFE06641}"/>
              </a:ext>
            </a:extLst>
          </p:cNvPr>
          <p:cNvSpPr/>
          <p:nvPr/>
        </p:nvSpPr>
        <p:spPr>
          <a:xfrm>
            <a:off x="7575003" y="3413780"/>
            <a:ext cx="2553745" cy="2544190"/>
          </a:xfrm>
          <a:prstGeom prst="ellipse">
            <a:avLst/>
          </a:prstGeom>
          <a:solidFill>
            <a:srgbClr val="328481"/>
          </a:solidFill>
          <a:ln w="12700" cap="flat" cmpd="sng" algn="ctr">
            <a:solidFill>
              <a:schemeClr val="tx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0" cap="none" spc="0" normalizeH="0" baseline="0" noProof="0" dirty="0">
                <a:ln>
                  <a:noFill/>
                </a:ln>
                <a:solidFill>
                  <a:prstClr val="white"/>
                </a:solidFill>
                <a:effectLst/>
                <a:uLnTx/>
                <a:uFillTx/>
                <a:latin typeface="Open Sans"/>
                <a:ea typeface="+mn-ea"/>
                <a:cs typeface="+mn-cs"/>
              </a:rPr>
              <a:t>Yhteistyötä asiakkaiden ja ammattilaisten kanssa</a:t>
            </a:r>
          </a:p>
        </p:txBody>
      </p:sp>
      <p:pic>
        <p:nvPicPr>
          <p:cNvPr id="3" name="Kuva 2">
            <a:extLst>
              <a:ext uri="{FF2B5EF4-FFF2-40B4-BE49-F238E27FC236}">
                <a16:creationId xmlns:a16="http://schemas.microsoft.com/office/drawing/2014/main" id="{F8A51C63-AC48-085F-F78E-720B91755BA1}"/>
              </a:ext>
            </a:extLst>
          </p:cNvPr>
          <p:cNvPicPr>
            <a:picLocks noChangeAspect="1"/>
          </p:cNvPicPr>
          <p:nvPr/>
        </p:nvPicPr>
        <p:blipFill>
          <a:blip r:embed="rId3"/>
          <a:stretch>
            <a:fillRect/>
          </a:stretch>
        </p:blipFill>
        <p:spPr>
          <a:xfrm>
            <a:off x="5033393" y="1369778"/>
            <a:ext cx="2424795" cy="4308603"/>
          </a:xfrm>
          <a:prstGeom prst="rect">
            <a:avLst/>
          </a:prstGeom>
        </p:spPr>
      </p:pic>
    </p:spTree>
    <p:extLst>
      <p:ext uri="{BB962C8B-B14F-4D97-AF65-F5344CB8AC3E}">
        <p14:creationId xmlns:p14="http://schemas.microsoft.com/office/powerpoint/2010/main" val="406564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1"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A8F880-0C30-4E4C-896F-997F48BE7E5A}"/>
              </a:ext>
            </a:extLst>
          </p:cNvPr>
          <p:cNvSpPr>
            <a:spLocks noGrp="1"/>
          </p:cNvSpPr>
          <p:nvPr>
            <p:ph type="title"/>
          </p:nvPr>
        </p:nvSpPr>
        <p:spPr>
          <a:xfrm>
            <a:off x="838200" y="663371"/>
            <a:ext cx="10515600" cy="1325563"/>
          </a:xfrm>
        </p:spPr>
        <p:txBody>
          <a:bodyPr anchor="ctr">
            <a:normAutofit/>
          </a:bodyPr>
          <a:lstStyle/>
          <a:p>
            <a:r>
              <a:rPr lang="fi-FI" dirty="0"/>
              <a:t>Oman talouden hallinta</a:t>
            </a:r>
            <a:br>
              <a:rPr lang="fi-FI" dirty="0"/>
            </a:br>
            <a:r>
              <a:rPr lang="fi-FI" dirty="0"/>
              <a:t>	Maksukyky, puskuri, rutiinit </a:t>
            </a:r>
            <a:br>
              <a:rPr lang="fi-FI" dirty="0"/>
            </a:br>
            <a:endParaRPr lang="fi-FI" dirty="0"/>
          </a:p>
        </p:txBody>
      </p:sp>
      <p:sp>
        <p:nvSpPr>
          <p:cNvPr id="3" name="Sisällön paikkamerkki 2">
            <a:extLst>
              <a:ext uri="{FF2B5EF4-FFF2-40B4-BE49-F238E27FC236}">
                <a16:creationId xmlns:a16="http://schemas.microsoft.com/office/drawing/2014/main" id="{A5026954-46DD-4F9B-B3D5-A89E49F0A83B}"/>
              </a:ext>
            </a:extLst>
          </p:cNvPr>
          <p:cNvSpPr>
            <a:spLocks noGrp="1"/>
          </p:cNvSpPr>
          <p:nvPr>
            <p:ph sz="half" idx="1"/>
          </p:nvPr>
        </p:nvSpPr>
        <p:spPr>
          <a:xfrm>
            <a:off x="838200" y="1988934"/>
            <a:ext cx="5805196" cy="3911123"/>
          </a:xfrm>
        </p:spPr>
        <p:txBody>
          <a:bodyPr>
            <a:noAutofit/>
          </a:bodyPr>
          <a:lstStyle/>
          <a:p>
            <a:pPr marL="0" indent="0">
              <a:buNone/>
            </a:pPr>
            <a:r>
              <a:rPr lang="fi-FI" sz="1800" dirty="0"/>
              <a:t>Taloudellisen tilanteen dokumentointi  ja arviointi sekä talouslukutaito</a:t>
            </a:r>
          </a:p>
          <a:p>
            <a:pPr marL="0" indent="0">
              <a:buNone/>
            </a:pPr>
            <a:r>
              <a:rPr lang="fi-FI" sz="1800" dirty="0"/>
              <a:t>Maksukyvyn ja vastuiden/sitoumusten selvittäminen </a:t>
            </a:r>
          </a:p>
          <a:p>
            <a:r>
              <a:rPr lang="fi-FI" sz="1800" dirty="0"/>
              <a:t>Realistinen/ todellinen tulojen, menojen, sitoumusten ja varallisuuden arviointi</a:t>
            </a:r>
          </a:p>
          <a:p>
            <a:pPr lvl="1"/>
            <a:r>
              <a:rPr lang="fi-FI" sz="1400" dirty="0"/>
              <a:t>Talouden puskuri</a:t>
            </a:r>
          </a:p>
          <a:p>
            <a:r>
              <a:rPr lang="fi-FI" sz="1800" dirty="0"/>
              <a:t>Rutiinit taloudenhallinnassa</a:t>
            </a:r>
          </a:p>
        </p:txBody>
      </p:sp>
      <p:pic>
        <p:nvPicPr>
          <p:cNvPr id="4" name="Kuva 3" descr="Kuva, joka sisältää kohteen diagrammi&#10;&#10;Kuvaus luotu automaattisesti">
            <a:extLst>
              <a:ext uri="{FF2B5EF4-FFF2-40B4-BE49-F238E27FC236}">
                <a16:creationId xmlns:a16="http://schemas.microsoft.com/office/drawing/2014/main" id="{D0116D8E-CAC7-F42B-22F0-AABE1ABEF557}"/>
              </a:ext>
            </a:extLst>
          </p:cNvPr>
          <p:cNvPicPr>
            <a:picLocks noChangeAspect="1"/>
          </p:cNvPicPr>
          <p:nvPr/>
        </p:nvPicPr>
        <p:blipFill>
          <a:blip r:embed="rId3"/>
          <a:stretch>
            <a:fillRect/>
          </a:stretch>
        </p:blipFill>
        <p:spPr>
          <a:xfrm>
            <a:off x="6398173" y="2471057"/>
            <a:ext cx="4729654" cy="3429000"/>
          </a:xfrm>
          <a:prstGeom prst="rect">
            <a:avLst/>
          </a:prstGeom>
          <a:noFill/>
        </p:spPr>
      </p:pic>
    </p:spTree>
    <p:extLst>
      <p:ext uri="{BB962C8B-B14F-4D97-AF65-F5344CB8AC3E}">
        <p14:creationId xmlns:p14="http://schemas.microsoft.com/office/powerpoint/2010/main" val="3036213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67" y="320805"/>
            <a:ext cx="10585866" cy="1325563"/>
          </a:xfrm>
        </p:spPr>
        <p:txBody>
          <a:bodyPr>
            <a:noAutofit/>
          </a:bodyPr>
          <a:lstStyle/>
          <a:p>
            <a:r>
              <a:rPr lang="fi-FI" sz="3600"/>
              <a:t>Hintavakauden kansantajuinen määritelmä</a:t>
            </a:r>
          </a:p>
        </p:txBody>
      </p:sp>
      <p:sp>
        <p:nvSpPr>
          <p:cNvPr id="3" name="Content Placeholder 2"/>
          <p:cNvSpPr>
            <a:spLocks noGrp="1"/>
          </p:cNvSpPr>
          <p:nvPr>
            <p:ph idx="1"/>
          </p:nvPr>
        </p:nvSpPr>
        <p:spPr>
          <a:xfrm>
            <a:off x="1094400" y="2110442"/>
            <a:ext cx="10820400" cy="4486910"/>
          </a:xfrm>
        </p:spPr>
        <p:txBody>
          <a:bodyPr>
            <a:normAutofit/>
          </a:bodyPr>
          <a:lstStyle/>
          <a:p>
            <a:pPr marL="0" indent="0">
              <a:buNone/>
            </a:pPr>
            <a:r>
              <a:rPr lang="fi-FI" sz="2600" i="1"/>
              <a:t>Hintavakaus on tila, jossa odotetut muutokset yleiseen hintatasoon eivät muuta yritysten tai kotitalouksien kulutuspäätöksiä.</a:t>
            </a:r>
          </a:p>
          <a:p>
            <a:pPr marL="0" indent="0">
              <a:buNone/>
            </a:pPr>
            <a:r>
              <a:rPr lang="fi-FI" sz="2600" i="1"/>
              <a:t>	</a:t>
            </a:r>
            <a:r>
              <a:rPr lang="fi-FI" sz="2600"/>
              <a:t>- Alan Greenspan, 2.7.1996</a:t>
            </a:r>
            <a:br>
              <a:rPr lang="fi-FI" sz="2600"/>
            </a:br>
            <a:endParaRPr lang="fi-FI" sz="2600" i="1"/>
          </a:p>
          <a:p>
            <a:pPr marL="0" indent="0">
              <a:buNone/>
            </a:pPr>
            <a:r>
              <a:rPr lang="fi-FI" sz="2600" i="1"/>
              <a:t>Käyttökelpoinen määritelmä hintavakaudelle on minusta tilanne, jossa odotukset nousevista (tai laskevista) hinnoista pitkällä aikavälillä eivät vaikuta voimakkaasti ihmisten taloudelliseen käyttäytymiseen.</a:t>
            </a:r>
          </a:p>
          <a:p>
            <a:pPr marL="0" indent="0">
              <a:buNone/>
            </a:pPr>
            <a:r>
              <a:rPr lang="fi-FI" sz="2600"/>
              <a:t>	- Paul </a:t>
            </a:r>
            <a:r>
              <a:rPr lang="fi-FI" sz="2600" err="1"/>
              <a:t>Volcker</a:t>
            </a:r>
            <a:r>
              <a:rPr lang="fi-FI" sz="2600"/>
              <a:t>, 28.12.1983</a:t>
            </a:r>
          </a:p>
          <a:p>
            <a:pPr marL="0" indent="0">
              <a:buNone/>
            </a:pPr>
            <a:endParaRPr lang="fi-FI"/>
          </a:p>
          <a:p>
            <a:pPr marL="0" indent="0">
              <a:buNone/>
            </a:pPr>
            <a:endParaRPr lang="fi-FI"/>
          </a:p>
        </p:txBody>
      </p:sp>
      <p:sp>
        <p:nvSpPr>
          <p:cNvPr id="4" name="Date Placeholder 3"/>
          <p:cNvSpPr>
            <a:spLocks noGrp="1"/>
          </p:cNvSpPr>
          <p:nvPr>
            <p:ph type="dt" sz="half" idx="10"/>
          </p:nvPr>
        </p:nvSpPr>
        <p:spPr bwMode="auto">
          <a:xfrm>
            <a:off x="180000" y="6433200"/>
            <a:ext cx="666544" cy="241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marL="0" algn="r" defTabSz="457200" rtl="0" eaLnBrk="1" latinLnBrk="0" hangingPunct="1">
              <a:defRPr sz="9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fi-FI"/>
              <a:t>21.3.2023</a:t>
            </a:r>
            <a:endParaRPr kumimoji="0" lang="fi-FI" sz="900" b="1" i="0" u="none" strike="noStrike" kern="1200" cap="none" spc="0" normalizeH="0" baseline="0" noProof="0">
              <a:ln>
                <a:noFill/>
              </a:ln>
              <a:solidFill>
                <a:srgbClr val="4E55A1"/>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a:xfrm>
            <a:off x="5745600" y="6433200"/>
            <a:ext cx="698400" cy="241200"/>
          </a:xfrm>
          <a:prstGeom prst="rect">
            <a:avLst/>
          </a:prstGeom>
        </p:spPr>
        <p:txBody>
          <a:bodyPr vert="horz" lIns="0" tIns="0" rIns="0" bIns="0" rtlCol="0" anchor="ctr" anchorCtr="0"/>
          <a:lstStyle>
            <a:defPPr>
              <a:defRPr lang="en-US"/>
            </a:defPPr>
            <a:lvl1pPr marL="0" algn="ctr" defTabSz="457200" rtl="0" eaLnBrk="1" latinLnBrk="0" hangingPunct="1">
              <a:defRPr sz="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71A5582-A9DA-4417-AD47-C383050DF7ED}" type="slidenum">
              <a:rPr lang="fi-FI" smtClean="0"/>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fi-FI" sz="800" b="0" i="0" u="none" strike="noStrike" kern="1200" cap="none" spc="0" normalizeH="0" baseline="0" noProof="0">
              <a:ln>
                <a:noFill/>
              </a:ln>
              <a:solidFill>
                <a:srgbClr val="4E55A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556842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3D4C5-B6A0-4424-9F1B-DE032AB80C7C}"/>
              </a:ext>
            </a:extLst>
          </p:cNvPr>
          <p:cNvSpPr>
            <a:spLocks noGrp="1"/>
          </p:cNvSpPr>
          <p:nvPr>
            <p:ph type="title"/>
          </p:nvPr>
        </p:nvSpPr>
        <p:spPr>
          <a:xfrm>
            <a:off x="1045777" y="509930"/>
            <a:ext cx="9773873" cy="1325563"/>
          </a:xfrm>
        </p:spPr>
        <p:txBody>
          <a:bodyPr anchor="ctr">
            <a:normAutofit/>
          </a:bodyPr>
          <a:lstStyle/>
          <a:p>
            <a:r>
              <a:rPr lang="fi-FI" dirty="0">
                <a:latin typeface="Arial" panose="020B0604020202020204" pitchFamily="34" charset="0"/>
                <a:cs typeface="Arial" panose="020B0604020202020204" pitchFamily="34" charset="0"/>
              </a:rPr>
              <a:t>Tietoa ja välineitä oman talouden hallintaan</a:t>
            </a:r>
            <a:endParaRPr lang="fi-FI" b="1" dirty="0"/>
          </a:p>
        </p:txBody>
      </p:sp>
      <p:sp>
        <p:nvSpPr>
          <p:cNvPr id="3" name="Alaotsikko 2">
            <a:extLst>
              <a:ext uri="{FF2B5EF4-FFF2-40B4-BE49-F238E27FC236}">
                <a16:creationId xmlns:a16="http://schemas.microsoft.com/office/drawing/2014/main" id="{C413E4B4-86E2-4969-BCD3-18AB769A8A31}"/>
              </a:ext>
            </a:extLst>
          </p:cNvPr>
          <p:cNvSpPr>
            <a:spLocks noGrp="1"/>
          </p:cNvSpPr>
          <p:nvPr>
            <p:ph sz="half" idx="1"/>
          </p:nvPr>
        </p:nvSpPr>
        <p:spPr>
          <a:xfrm>
            <a:off x="972425" y="1835494"/>
            <a:ext cx="7349454" cy="4246524"/>
          </a:xfrm>
        </p:spPr>
        <p:txBody>
          <a:bodyPr>
            <a:normAutofit/>
          </a:bodyPr>
          <a:lstStyle/>
          <a:p>
            <a:r>
              <a:rPr lang="fi-FI" sz="2000" dirty="0">
                <a:latin typeface="Arial" panose="020B0604020202020204" pitchFamily="34" charset="0"/>
                <a:cs typeface="Arial" panose="020B0604020202020204" pitchFamily="34" charset="0"/>
              </a:rPr>
              <a:t>Talouden oma-apu verkkosivu auttaa oikean tiedon avulla talousasioissa</a:t>
            </a:r>
          </a:p>
          <a:p>
            <a:pPr lvl="1"/>
            <a:r>
              <a:rPr lang="fi-FI" dirty="0">
                <a:latin typeface="Arial" panose="020B0604020202020204" pitchFamily="34" charset="0"/>
                <a:cs typeface="Arial" panose="020B0604020202020204" pitchFamily="34" charset="0"/>
                <a:hlinkClick r:id="rId3"/>
              </a:rPr>
              <a:t>Talouden oma-apu - Talous- ja velkaneuvonta (oikeus.fi)</a:t>
            </a:r>
            <a:endParaRPr lang="fi-FI" dirty="0">
              <a:latin typeface="Arial" panose="020B0604020202020204" pitchFamily="34" charset="0"/>
              <a:cs typeface="Arial" panose="020B0604020202020204" pitchFamily="34" charset="0"/>
            </a:endParaRPr>
          </a:p>
          <a:p>
            <a:r>
              <a:rPr lang="fi-FI" sz="2000" dirty="0">
                <a:latin typeface="Arial" panose="020B0604020202020204" pitchFamily="34" charset="0"/>
                <a:cs typeface="Arial" panose="020B0604020202020204" pitchFamily="34" charset="0"/>
              </a:rPr>
              <a:t>Talousjavelkaneuvonta.fi </a:t>
            </a:r>
          </a:p>
          <a:p>
            <a:pPr lvl="1"/>
            <a:r>
              <a:rPr lang="fi-FI" dirty="0">
                <a:latin typeface="Arial" panose="020B0604020202020204" pitchFamily="34" charset="0"/>
                <a:cs typeface="Arial" panose="020B0604020202020204" pitchFamily="34" charset="0"/>
              </a:rPr>
              <a:t>Talous- ja velkaneuvonnan esitteet ja materiaalia</a:t>
            </a:r>
          </a:p>
          <a:p>
            <a:pPr lvl="1"/>
            <a:r>
              <a:rPr lang="fi-FI" dirty="0">
                <a:latin typeface="Arial" panose="020B0604020202020204" pitchFamily="34" charset="0"/>
                <a:cs typeface="Arial" panose="020B0604020202020204" pitchFamily="34" charset="0"/>
              </a:rPr>
              <a:t>Nuorten työkirja ”askeleet kohti omaa taloutta” </a:t>
            </a:r>
          </a:p>
          <a:p>
            <a:r>
              <a:rPr lang="fi-FI" sz="2000" dirty="0">
                <a:latin typeface="Arial" panose="020B0604020202020204" pitchFamily="34" charset="0"/>
                <a:cs typeface="Arial" panose="020B0604020202020204" pitchFamily="34" charset="0"/>
              </a:rPr>
              <a:t>Chat linkki </a:t>
            </a:r>
          </a:p>
          <a:p>
            <a:r>
              <a:rPr lang="fi-FI" sz="2000" dirty="0">
                <a:latin typeface="Arial" panose="020B0604020202020204" pitchFamily="34" charset="0"/>
                <a:cs typeface="Arial" panose="020B0604020202020204" pitchFamily="34" charset="0"/>
              </a:rPr>
              <a:t>Talousneuvolat</a:t>
            </a:r>
          </a:p>
          <a:p>
            <a:pPr lvl="1"/>
            <a:r>
              <a:rPr lang="fi-FI" dirty="0">
                <a:latin typeface="Arial" panose="020B0604020202020204" pitchFamily="34" charset="0"/>
                <a:cs typeface="Arial" panose="020B0604020202020204" pitchFamily="34" charset="0"/>
                <a:hlinkClick r:id="rId4"/>
              </a:rPr>
              <a:t>Talousneuvola - Talous- ja velkaneuvonta (oikeus.fi)</a:t>
            </a:r>
            <a:endParaRPr lang="fi-FI" dirty="0">
              <a:latin typeface="Arial" panose="020B0604020202020204" pitchFamily="34" charset="0"/>
              <a:cs typeface="Arial" panose="020B0604020202020204" pitchFamily="34" charset="0"/>
            </a:endParaRPr>
          </a:p>
          <a:p>
            <a:r>
              <a:rPr lang="fi-FI" sz="2000" dirty="0">
                <a:latin typeface="Arial" panose="020B0604020202020204" pitchFamily="34" charset="0"/>
                <a:cs typeface="Arial" panose="020B0604020202020204" pitchFamily="34" charset="0"/>
              </a:rPr>
              <a:t>Askeleet kohti parempaa taloutta webinaarit </a:t>
            </a:r>
          </a:p>
          <a:p>
            <a:pPr lvl="1"/>
            <a:r>
              <a:rPr lang="fi-FI" dirty="0">
                <a:latin typeface="Arial" panose="020B0604020202020204" pitchFamily="34" charset="0"/>
                <a:cs typeface="Arial" panose="020B0604020202020204" pitchFamily="34" charset="0"/>
              </a:rPr>
              <a:t>Talousvalmennus jaksot oman talouden hallintaan syksyllä 2023</a:t>
            </a:r>
          </a:p>
          <a:p>
            <a:endParaRPr lang="fi-FI" sz="2000" dirty="0">
              <a:latin typeface="Arial" panose="020B0604020202020204" pitchFamily="34" charset="0"/>
              <a:cs typeface="Arial" panose="020B0604020202020204" pitchFamily="34" charset="0"/>
            </a:endParaRPr>
          </a:p>
          <a:p>
            <a:endParaRPr lang="fi-FI" sz="1800" dirty="0"/>
          </a:p>
          <a:p>
            <a:endParaRPr lang="fi-FI" sz="1900" dirty="0"/>
          </a:p>
        </p:txBody>
      </p:sp>
      <p:sp>
        <p:nvSpPr>
          <p:cNvPr id="4" name="Päivämäärän paikkamerkki 3" hidden="1">
            <a:extLst>
              <a:ext uri="{FF2B5EF4-FFF2-40B4-BE49-F238E27FC236}">
                <a16:creationId xmlns:a16="http://schemas.microsoft.com/office/drawing/2014/main" id="{C726660A-9A2E-4676-B3E8-F2FD0F5AC878}"/>
              </a:ext>
            </a:extLst>
          </p:cNvPr>
          <p:cNvSpPr>
            <a:spLocks noGrp="1"/>
          </p:cNvSpPr>
          <p:nvPr>
            <p:ph type="dt" sz="half" idx="4294967295"/>
          </p:nvPr>
        </p:nvSpPr>
        <p:spPr>
          <a:xfrm>
            <a:off x="838200" y="6251575"/>
            <a:ext cx="274320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5C317776-8F2A-6640-9E15-2B2A9A7F522E}" type="datetime1">
              <a:rPr kumimoji="0" lang="fi-FI"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7.9.2023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7" name="Kuva 6">
            <a:extLst>
              <a:ext uri="{FF2B5EF4-FFF2-40B4-BE49-F238E27FC236}">
                <a16:creationId xmlns:a16="http://schemas.microsoft.com/office/drawing/2014/main" id="{B62C5179-534B-4058-554C-9FC85737D4AE}"/>
              </a:ext>
            </a:extLst>
          </p:cNvPr>
          <p:cNvPicPr>
            <a:picLocks noChangeAspect="1"/>
          </p:cNvPicPr>
          <p:nvPr/>
        </p:nvPicPr>
        <p:blipFill>
          <a:blip r:embed="rId5"/>
          <a:stretch>
            <a:fillRect/>
          </a:stretch>
        </p:blipFill>
        <p:spPr>
          <a:xfrm>
            <a:off x="8431077" y="1272924"/>
            <a:ext cx="2788497" cy="5146007"/>
          </a:xfrm>
          <a:prstGeom prst="rect">
            <a:avLst/>
          </a:prstGeom>
        </p:spPr>
      </p:pic>
    </p:spTree>
    <p:extLst>
      <p:ext uri="{BB962C8B-B14F-4D97-AF65-F5344CB8AC3E}">
        <p14:creationId xmlns:p14="http://schemas.microsoft.com/office/powerpoint/2010/main" val="8291271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2D5F2F37-DB73-8365-2FD3-BFEFA7228C36}"/>
              </a:ext>
            </a:extLst>
          </p:cNvPr>
          <p:cNvPicPr>
            <a:picLocks noChangeAspect="1"/>
          </p:cNvPicPr>
          <p:nvPr/>
        </p:nvPicPr>
        <p:blipFill>
          <a:blip r:embed="rId3"/>
          <a:srcRect/>
          <a:stretch/>
        </p:blipFill>
        <p:spPr>
          <a:xfrm>
            <a:off x="3966904" y="1412189"/>
            <a:ext cx="5746175" cy="4033621"/>
          </a:xfrm>
          <a:prstGeom prst="rect">
            <a:avLst/>
          </a:prstGeom>
        </p:spPr>
      </p:pic>
      <p:sp>
        <p:nvSpPr>
          <p:cNvPr id="5" name="Ellipsi 4">
            <a:extLst>
              <a:ext uri="{FF2B5EF4-FFF2-40B4-BE49-F238E27FC236}">
                <a16:creationId xmlns:a16="http://schemas.microsoft.com/office/drawing/2014/main" id="{68079217-637D-D38C-A682-D35EA4FB8CDF}"/>
              </a:ext>
            </a:extLst>
          </p:cNvPr>
          <p:cNvSpPr/>
          <p:nvPr/>
        </p:nvSpPr>
        <p:spPr>
          <a:xfrm>
            <a:off x="541176" y="1079132"/>
            <a:ext cx="2565771" cy="2544190"/>
          </a:xfrm>
          <a:prstGeom prst="ellipse">
            <a:avLst/>
          </a:prstGeom>
          <a:solidFill>
            <a:srgbClr val="328481"/>
          </a:solidFill>
          <a:ln w="12700" cap="flat" cmpd="sng" algn="ctr">
            <a:solidFill>
              <a:schemeClr val="tx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0" cap="none" spc="0" normalizeH="0" baseline="0" noProof="0" dirty="0">
                <a:ln>
                  <a:noFill/>
                </a:ln>
                <a:solidFill>
                  <a:prstClr val="white"/>
                </a:solidFill>
                <a:effectLst/>
                <a:uLnTx/>
                <a:uFillTx/>
                <a:latin typeface="Open Sans"/>
                <a:ea typeface="+mn-ea"/>
                <a:cs typeface="+mn-cs"/>
              </a:rPr>
              <a:t>Suunnittele talousasioita </a:t>
            </a:r>
          </a:p>
        </p:txBody>
      </p:sp>
      <p:sp>
        <p:nvSpPr>
          <p:cNvPr id="6" name="Ellipsi 5">
            <a:extLst>
              <a:ext uri="{FF2B5EF4-FFF2-40B4-BE49-F238E27FC236}">
                <a16:creationId xmlns:a16="http://schemas.microsoft.com/office/drawing/2014/main" id="{1685B2CC-51E3-F05E-0CC5-D38C967686B8}"/>
              </a:ext>
            </a:extLst>
          </p:cNvPr>
          <p:cNvSpPr/>
          <p:nvPr/>
        </p:nvSpPr>
        <p:spPr>
          <a:xfrm>
            <a:off x="2374133" y="3277798"/>
            <a:ext cx="2565771" cy="2501070"/>
          </a:xfrm>
          <a:prstGeom prst="ellipse">
            <a:avLst/>
          </a:prstGeom>
          <a:solidFill>
            <a:srgbClr val="328481"/>
          </a:solidFill>
          <a:ln w="12700" cap="flat" cmpd="sng" algn="ctr">
            <a:solidFill>
              <a:schemeClr val="tx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0" cap="none" spc="0" normalizeH="0" baseline="0" noProof="0" dirty="0">
                <a:ln>
                  <a:noFill/>
                </a:ln>
                <a:solidFill>
                  <a:prstClr val="white"/>
                </a:solidFill>
                <a:effectLst/>
                <a:uLnTx/>
                <a:uFillTx/>
                <a:latin typeface="Open Sans"/>
                <a:ea typeface="+mn-ea"/>
                <a:cs typeface="+mn-cs"/>
              </a:rPr>
              <a:t>Budjetointi       </a:t>
            </a:r>
          </a:p>
        </p:txBody>
      </p:sp>
      <p:sp>
        <p:nvSpPr>
          <p:cNvPr id="8" name="Ellipsi 7">
            <a:extLst>
              <a:ext uri="{FF2B5EF4-FFF2-40B4-BE49-F238E27FC236}">
                <a16:creationId xmlns:a16="http://schemas.microsoft.com/office/drawing/2014/main" id="{0B9FC494-695E-7EA8-1340-1FEDEE7923D8}"/>
              </a:ext>
            </a:extLst>
          </p:cNvPr>
          <p:cNvSpPr/>
          <p:nvPr/>
        </p:nvSpPr>
        <p:spPr>
          <a:xfrm>
            <a:off x="9085054" y="410117"/>
            <a:ext cx="2565771" cy="2544190"/>
          </a:xfrm>
          <a:prstGeom prst="ellipse">
            <a:avLst/>
          </a:prstGeom>
          <a:solidFill>
            <a:srgbClr val="328481"/>
          </a:solidFill>
          <a:ln w="12700" cap="flat" cmpd="sng" algn="ctr">
            <a:solidFill>
              <a:schemeClr val="tx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0" cap="none" spc="0" normalizeH="0" baseline="0" noProof="0" dirty="0">
                <a:ln>
                  <a:noFill/>
                </a:ln>
                <a:solidFill>
                  <a:prstClr val="white"/>
                </a:solidFill>
                <a:effectLst/>
                <a:uLnTx/>
                <a:uFillTx/>
                <a:latin typeface="Open Sans"/>
                <a:ea typeface="+mn-ea"/>
                <a:cs typeface="+mn-cs"/>
              </a:rPr>
              <a:t>Taloudenhallinta on jatkuvaa opettelua </a:t>
            </a:r>
          </a:p>
        </p:txBody>
      </p:sp>
      <p:sp>
        <p:nvSpPr>
          <p:cNvPr id="10" name="Otsikko 9">
            <a:extLst>
              <a:ext uri="{FF2B5EF4-FFF2-40B4-BE49-F238E27FC236}">
                <a16:creationId xmlns:a16="http://schemas.microsoft.com/office/drawing/2014/main" id="{56C7669F-AB97-CE2C-C0F5-FE52A77BE80D}"/>
              </a:ext>
            </a:extLst>
          </p:cNvPr>
          <p:cNvSpPr>
            <a:spLocks noGrp="1"/>
          </p:cNvSpPr>
          <p:nvPr>
            <p:ph type="title"/>
          </p:nvPr>
        </p:nvSpPr>
        <p:spPr>
          <a:xfrm>
            <a:off x="1135225" y="101846"/>
            <a:ext cx="10515600" cy="1325563"/>
          </a:xfrm>
        </p:spPr>
        <p:txBody>
          <a:bodyPr/>
          <a:lstStyle/>
          <a:p>
            <a:r>
              <a:rPr lang="fi-FI" dirty="0"/>
              <a:t>Oman talouden hallinta - Kohti tulevaisuutta</a:t>
            </a:r>
          </a:p>
        </p:txBody>
      </p:sp>
      <p:sp>
        <p:nvSpPr>
          <p:cNvPr id="11" name="Ellipsi 10">
            <a:extLst>
              <a:ext uri="{FF2B5EF4-FFF2-40B4-BE49-F238E27FC236}">
                <a16:creationId xmlns:a16="http://schemas.microsoft.com/office/drawing/2014/main" id="{A33D2F84-D9E5-DC6D-E18F-2CEDAFE06641}"/>
              </a:ext>
            </a:extLst>
          </p:cNvPr>
          <p:cNvSpPr/>
          <p:nvPr/>
        </p:nvSpPr>
        <p:spPr>
          <a:xfrm>
            <a:off x="8000287" y="3262578"/>
            <a:ext cx="2670559" cy="2501070"/>
          </a:xfrm>
          <a:prstGeom prst="ellipse">
            <a:avLst/>
          </a:prstGeom>
          <a:solidFill>
            <a:srgbClr val="328481"/>
          </a:solidFill>
          <a:ln w="12700" cap="flat" cmpd="sng" algn="ctr">
            <a:solidFill>
              <a:schemeClr val="tx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0" cap="none" spc="0" normalizeH="0" baseline="0" noProof="0" dirty="0">
                <a:ln>
                  <a:noFill/>
                </a:ln>
                <a:solidFill>
                  <a:prstClr val="white"/>
                </a:solidFill>
                <a:effectLst/>
                <a:uLnTx/>
                <a:uFillTx/>
                <a:latin typeface="Open Sans"/>
                <a:ea typeface="+mn-ea"/>
                <a:cs typeface="+mn-cs"/>
              </a:rPr>
              <a:t>Omat toimet talouden hallintaan </a:t>
            </a:r>
          </a:p>
        </p:txBody>
      </p:sp>
    </p:spTree>
    <p:extLst>
      <p:ext uri="{BB962C8B-B14F-4D97-AF65-F5344CB8AC3E}">
        <p14:creationId xmlns:p14="http://schemas.microsoft.com/office/powerpoint/2010/main" val="24282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1"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4A5A0D-1F10-465E-B597-83E8D2E91DBF}"/>
              </a:ext>
            </a:extLst>
          </p:cNvPr>
          <p:cNvSpPr>
            <a:spLocks noGrp="1"/>
          </p:cNvSpPr>
          <p:nvPr>
            <p:ph type="title"/>
          </p:nvPr>
        </p:nvSpPr>
        <p:spPr/>
        <p:txBody>
          <a:bodyPr/>
          <a:lstStyle/>
          <a:p>
            <a:r>
              <a:rPr lang="fi-FI" dirty="0">
                <a:latin typeface="Cambria" panose="02040503050406030204" pitchFamily="18" charset="0"/>
                <a:ea typeface="Cambria" panose="02040503050406030204" pitchFamily="18" charset="0"/>
              </a:rPr>
              <a:t>Yhteydenotto</a:t>
            </a:r>
          </a:p>
        </p:txBody>
      </p:sp>
      <p:graphicFrame>
        <p:nvGraphicFramePr>
          <p:cNvPr id="6" name="Taulukko 6">
            <a:extLst>
              <a:ext uri="{FF2B5EF4-FFF2-40B4-BE49-F238E27FC236}">
                <a16:creationId xmlns:a16="http://schemas.microsoft.com/office/drawing/2014/main" id="{194B5A33-1C4B-B9E5-4877-6B46BAF3F291}"/>
              </a:ext>
            </a:extLst>
          </p:cNvPr>
          <p:cNvGraphicFramePr>
            <a:graphicFrameLocks noGrp="1"/>
          </p:cNvGraphicFramePr>
          <p:nvPr>
            <p:ph idx="1"/>
          </p:nvPr>
        </p:nvGraphicFramePr>
        <p:xfrm>
          <a:off x="838200" y="1797849"/>
          <a:ext cx="10622478" cy="1972364"/>
        </p:xfrm>
        <a:graphic>
          <a:graphicData uri="http://schemas.openxmlformats.org/drawingml/2006/table">
            <a:tbl>
              <a:tblPr firstRow="1" bandRow="1">
                <a:tableStyleId>{5C22544A-7EE6-4342-B048-85BDC9FD1C3A}</a:tableStyleId>
              </a:tblPr>
              <a:tblGrid>
                <a:gridCol w="5365250">
                  <a:extLst>
                    <a:ext uri="{9D8B030D-6E8A-4147-A177-3AD203B41FA5}">
                      <a16:colId xmlns:a16="http://schemas.microsoft.com/office/drawing/2014/main" val="1510894308"/>
                    </a:ext>
                  </a:extLst>
                </a:gridCol>
                <a:gridCol w="5257228">
                  <a:extLst>
                    <a:ext uri="{9D8B030D-6E8A-4147-A177-3AD203B41FA5}">
                      <a16:colId xmlns:a16="http://schemas.microsoft.com/office/drawing/2014/main" val="932625158"/>
                    </a:ext>
                  </a:extLst>
                </a:gridCol>
              </a:tblGrid>
              <a:tr h="1972364">
                <a:tc>
                  <a:txBody>
                    <a:bodyPr/>
                    <a:lstStyle/>
                    <a:p>
                      <a:r>
                        <a:rPr lang="fi-FI" dirty="0"/>
                        <a:t>Oikeusavun talous- ja velkaneuvonta</a:t>
                      </a:r>
                    </a:p>
                    <a:p>
                      <a:r>
                        <a:rPr lang="fi-FI" dirty="0"/>
                        <a:t>Ennakoiva talousneuvonta</a:t>
                      </a:r>
                    </a:p>
                    <a:p>
                      <a:endParaRPr lang="fi-FI" dirty="0"/>
                    </a:p>
                    <a:p>
                      <a:r>
                        <a:rPr lang="fi-FI" dirty="0"/>
                        <a:t> Yhteystieto tarkentuu myöhemmin</a:t>
                      </a:r>
                    </a:p>
                    <a:p>
                      <a:endParaRPr lang="fi-FI" dirty="0"/>
                    </a:p>
                  </a:txBody>
                  <a:tcPr/>
                </a:tc>
                <a:tc>
                  <a:txBody>
                    <a:bodyPr/>
                    <a:lstStyle/>
                    <a:p>
                      <a:r>
                        <a:rPr lang="fi-FI" dirty="0"/>
                        <a:t>Ennakoivan talousneuvonnan toiminto</a:t>
                      </a:r>
                    </a:p>
                    <a:p>
                      <a:r>
                        <a:rPr lang="fi-FI" dirty="0"/>
                        <a:t>Ulosottolaitos</a:t>
                      </a:r>
                    </a:p>
                    <a:p>
                      <a:endParaRPr lang="fi-FI" dirty="0"/>
                    </a:p>
                    <a:p>
                      <a:r>
                        <a:rPr lang="fi-FI" dirty="0">
                          <a:solidFill>
                            <a:schemeClr val="bg1"/>
                          </a:solidFill>
                          <a:hlinkClick r:id="rId3">
                            <a:extLst>
                              <a:ext uri="{A12FA001-AC4F-418D-AE19-62706E023703}">
                                <ahyp:hlinkClr xmlns:ahyp="http://schemas.microsoft.com/office/drawing/2018/hyperlinkcolor" val="tx"/>
                              </a:ext>
                            </a:extLst>
                          </a:hlinkClick>
                        </a:rPr>
                        <a:t>ennakoivatalousneuvonta.uo@oikeus.fi</a:t>
                      </a:r>
                      <a:endParaRPr lang="fi-FI" dirty="0">
                        <a:solidFill>
                          <a:schemeClr val="bg1"/>
                        </a:solidFill>
                      </a:endParaRPr>
                    </a:p>
                    <a:p>
                      <a:endParaRPr lang="fi-FI" dirty="0"/>
                    </a:p>
                  </a:txBody>
                  <a:tcPr/>
                </a:tc>
                <a:extLst>
                  <a:ext uri="{0D108BD9-81ED-4DB2-BD59-A6C34878D82A}">
                    <a16:rowId xmlns:a16="http://schemas.microsoft.com/office/drawing/2014/main" val="200905843"/>
                  </a:ext>
                </a:extLst>
              </a:tr>
            </a:tbl>
          </a:graphicData>
        </a:graphic>
      </p:graphicFrame>
      <p:grpSp>
        <p:nvGrpSpPr>
          <p:cNvPr id="8" name="Ryhmä 7" descr="  Ennakoiva talousneuvonta">
            <a:extLst>
              <a:ext uri="{FF2B5EF4-FFF2-40B4-BE49-F238E27FC236}">
                <a16:creationId xmlns:a16="http://schemas.microsoft.com/office/drawing/2014/main" id="{CC3E27C9-4764-4602-9095-DC2AF4CC19FA}"/>
              </a:ext>
            </a:extLst>
          </p:cNvPr>
          <p:cNvGrpSpPr/>
          <p:nvPr/>
        </p:nvGrpSpPr>
        <p:grpSpPr>
          <a:xfrm>
            <a:off x="0" y="6212404"/>
            <a:ext cx="12192000" cy="475799"/>
            <a:chOff x="0" y="6212404"/>
            <a:chExt cx="12192000" cy="475799"/>
          </a:xfrm>
        </p:grpSpPr>
        <p:cxnSp>
          <p:nvCxnSpPr>
            <p:cNvPr id="9" name="Suora yhdysviiva 8">
              <a:extLst>
                <a:ext uri="{FF2B5EF4-FFF2-40B4-BE49-F238E27FC236}">
                  <a16:creationId xmlns:a16="http://schemas.microsoft.com/office/drawing/2014/main" id="{BCDE5EA5-0232-4074-A7A5-468AAF8B3EB6}"/>
                </a:ext>
              </a:extLst>
            </p:cNvPr>
            <p:cNvCxnSpPr/>
            <p:nvPr/>
          </p:nvCxnSpPr>
          <p:spPr>
            <a:xfrm>
              <a:off x="0" y="6688203"/>
              <a:ext cx="12192000" cy="0"/>
            </a:xfrm>
            <a:prstGeom prst="line">
              <a:avLst/>
            </a:prstGeom>
            <a:ln w="28575">
              <a:solidFill>
                <a:srgbClr val="D3B13A"/>
              </a:solidFill>
            </a:ln>
          </p:spPr>
          <p:style>
            <a:lnRef idx="1">
              <a:schemeClr val="accent1"/>
            </a:lnRef>
            <a:fillRef idx="0">
              <a:schemeClr val="accent1"/>
            </a:fillRef>
            <a:effectRef idx="0">
              <a:schemeClr val="accent1"/>
            </a:effectRef>
            <a:fontRef idx="minor">
              <a:schemeClr val="tx1"/>
            </a:fontRef>
          </p:style>
        </p:cxnSp>
        <p:cxnSp>
          <p:nvCxnSpPr>
            <p:cNvPr id="10" name="Suora yhdysviiva 9" descr=" ">
              <a:extLst>
                <a:ext uri="{FF2B5EF4-FFF2-40B4-BE49-F238E27FC236}">
                  <a16:creationId xmlns:a16="http://schemas.microsoft.com/office/drawing/2014/main" id="{B4779C01-1DD7-4BAD-853B-E496DC2E1AAA}"/>
                </a:ext>
              </a:extLst>
            </p:cNvPr>
            <p:cNvCxnSpPr>
              <a:cxnSpLocks/>
            </p:cNvCxnSpPr>
            <p:nvPr/>
          </p:nvCxnSpPr>
          <p:spPr>
            <a:xfrm>
              <a:off x="0" y="6572516"/>
              <a:ext cx="12192000" cy="27777"/>
            </a:xfrm>
            <a:prstGeom prst="line">
              <a:avLst/>
            </a:prstGeom>
            <a:ln w="28575">
              <a:solidFill>
                <a:srgbClr val="B21E4C"/>
              </a:solidFill>
            </a:ln>
          </p:spPr>
          <p:style>
            <a:lnRef idx="1">
              <a:schemeClr val="accent1"/>
            </a:lnRef>
            <a:fillRef idx="0">
              <a:schemeClr val="accent1"/>
            </a:fillRef>
            <a:effectRef idx="0">
              <a:schemeClr val="accent1"/>
            </a:effectRef>
            <a:fontRef idx="minor">
              <a:schemeClr val="tx1"/>
            </a:fontRef>
          </p:style>
        </p:cxnSp>
        <p:sp>
          <p:nvSpPr>
            <p:cNvPr id="11" name="Tekstiruutu 10" descr="  Ennakoiva talousneuvonta.">
              <a:extLst>
                <a:ext uri="{FF2B5EF4-FFF2-40B4-BE49-F238E27FC236}">
                  <a16:creationId xmlns:a16="http://schemas.microsoft.com/office/drawing/2014/main" id="{7DEF1C75-234A-4C22-B4C1-BB53C25121A1}"/>
                </a:ext>
              </a:extLst>
            </p:cNvPr>
            <p:cNvSpPr txBox="1"/>
            <p:nvPr/>
          </p:nvSpPr>
          <p:spPr>
            <a:xfrm>
              <a:off x="4410739" y="6212404"/>
              <a:ext cx="3370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2E75B6"/>
                  </a:solidFill>
                  <a:effectLst/>
                  <a:uLnTx/>
                  <a:uFillTx/>
                  <a:latin typeface="Cambria" panose="02040503050406030204" pitchFamily="18" charset="0"/>
                  <a:ea typeface="Cambria" panose="02040503050406030204" pitchFamily="18" charset="0"/>
                  <a:cs typeface="+mn-cs"/>
                </a:rPr>
                <a:t>ENNAKOIVA TALOUSNEUVONTA</a:t>
              </a:r>
            </a:p>
          </p:txBody>
        </p:sp>
      </p:grpSp>
      <p:pic>
        <p:nvPicPr>
          <p:cNvPr id="7" name="Kuva 6" descr="Ulosottolaitos. Utsökningsverket.">
            <a:extLst>
              <a:ext uri="{FF2B5EF4-FFF2-40B4-BE49-F238E27FC236}">
                <a16:creationId xmlns:a16="http://schemas.microsoft.com/office/drawing/2014/main" id="{E73CEC78-B696-145B-8A48-3A505F1B62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38590" y="4704677"/>
            <a:ext cx="3767328" cy="975848"/>
          </a:xfrm>
          <a:prstGeom prst="rect">
            <a:avLst/>
          </a:prstGeom>
        </p:spPr>
      </p:pic>
      <p:pic>
        <p:nvPicPr>
          <p:cNvPr id="13" name="Kuva 12" descr="Talous- ja velkaneuvonta. Ekonomi- och skuldrådgivning.">
            <a:extLst>
              <a:ext uri="{FF2B5EF4-FFF2-40B4-BE49-F238E27FC236}">
                <a16:creationId xmlns:a16="http://schemas.microsoft.com/office/drawing/2014/main" id="{C7200641-0EA6-A5D6-566A-C9D28ECF8D6C}"/>
              </a:ext>
            </a:extLst>
          </p:cNvPr>
          <p:cNvPicPr>
            <a:picLocks noChangeAspect="1"/>
          </p:cNvPicPr>
          <p:nvPr/>
        </p:nvPicPr>
        <p:blipFill>
          <a:blip r:embed="rId5"/>
          <a:stretch>
            <a:fillRect/>
          </a:stretch>
        </p:blipFill>
        <p:spPr>
          <a:xfrm>
            <a:off x="2287475" y="4093563"/>
            <a:ext cx="2293937" cy="1751560"/>
          </a:xfrm>
          <a:prstGeom prst="rect">
            <a:avLst/>
          </a:prstGeom>
        </p:spPr>
      </p:pic>
    </p:spTree>
    <p:extLst>
      <p:ext uri="{BB962C8B-B14F-4D97-AF65-F5344CB8AC3E}">
        <p14:creationId xmlns:p14="http://schemas.microsoft.com/office/powerpoint/2010/main" val="79124120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F7EC0F-1680-7171-85C5-C17F6B01A736}"/>
              </a:ext>
            </a:extLst>
          </p:cNvPr>
          <p:cNvSpPr>
            <a:spLocks noGrp="1"/>
          </p:cNvSpPr>
          <p:nvPr>
            <p:ph type="ctrTitle"/>
          </p:nvPr>
        </p:nvSpPr>
        <p:spPr/>
        <p:txBody>
          <a:bodyPr/>
          <a:lstStyle/>
          <a:p>
            <a:endParaRPr lang="fi-FI"/>
          </a:p>
        </p:txBody>
      </p:sp>
      <p:sp>
        <p:nvSpPr>
          <p:cNvPr id="3" name="Alaotsikko 2">
            <a:extLst>
              <a:ext uri="{FF2B5EF4-FFF2-40B4-BE49-F238E27FC236}">
                <a16:creationId xmlns:a16="http://schemas.microsoft.com/office/drawing/2014/main" id="{212873FB-2A6F-DA37-34A3-5A6A9E112826}"/>
              </a:ext>
            </a:extLst>
          </p:cNvPr>
          <p:cNvSpPr>
            <a:spLocks noGrp="1"/>
          </p:cNvSpPr>
          <p:nvPr>
            <p:ph type="subTitle" idx="1"/>
          </p:nvPr>
        </p:nvSpPr>
        <p:spPr/>
        <p:txBody>
          <a:bodyPr/>
          <a:lstStyle/>
          <a:p>
            <a:endParaRPr lang="fi-FI"/>
          </a:p>
        </p:txBody>
      </p:sp>
      <p:pic>
        <p:nvPicPr>
          <p:cNvPr id="4" name="Kuva 3" descr="Kuva, joka sisältää kohteen teksti, kuvakaappaus, Fontti, logo&#10;&#10;Kuvaus luotu automaattisesti">
            <a:extLst>
              <a:ext uri="{FF2B5EF4-FFF2-40B4-BE49-F238E27FC236}">
                <a16:creationId xmlns:a16="http://schemas.microsoft.com/office/drawing/2014/main" id="{1EAB3865-3C80-6454-D5EB-2358C9C239C5}"/>
              </a:ext>
            </a:extLst>
          </p:cNvPr>
          <p:cNvPicPr>
            <a:picLocks noChangeAspect="1"/>
          </p:cNvPicPr>
          <p:nvPr/>
        </p:nvPicPr>
        <p:blipFill>
          <a:blip r:embed="rId2"/>
          <a:stretch>
            <a:fillRect/>
          </a:stretch>
        </p:blipFill>
        <p:spPr>
          <a:xfrm>
            <a:off x="4916" y="2766"/>
            <a:ext cx="12169877" cy="6852468"/>
          </a:xfrm>
          <a:prstGeom prst="rect">
            <a:avLst/>
          </a:prstGeom>
        </p:spPr>
      </p:pic>
      <p:sp>
        <p:nvSpPr>
          <p:cNvPr id="7" name="Suorakulmio 6">
            <a:extLst>
              <a:ext uri="{FF2B5EF4-FFF2-40B4-BE49-F238E27FC236}">
                <a16:creationId xmlns:a16="http://schemas.microsoft.com/office/drawing/2014/main" id="{B70E8DCD-F476-2F05-0480-24463E9BC029}"/>
              </a:ext>
            </a:extLst>
          </p:cNvPr>
          <p:cNvSpPr/>
          <p:nvPr/>
        </p:nvSpPr>
        <p:spPr>
          <a:xfrm>
            <a:off x="3697941" y="6135220"/>
            <a:ext cx="974911" cy="6611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Kuva 5">
            <a:extLst>
              <a:ext uri="{FF2B5EF4-FFF2-40B4-BE49-F238E27FC236}">
                <a16:creationId xmlns:a16="http://schemas.microsoft.com/office/drawing/2014/main" id="{F8791AA6-9B14-DA1C-E830-23E6D3AC1AB7}"/>
              </a:ext>
            </a:extLst>
          </p:cNvPr>
          <p:cNvPicPr>
            <a:picLocks noChangeAspect="1"/>
          </p:cNvPicPr>
          <p:nvPr/>
        </p:nvPicPr>
        <p:blipFill>
          <a:blip r:embed="rId3"/>
          <a:stretch>
            <a:fillRect/>
          </a:stretch>
        </p:blipFill>
        <p:spPr>
          <a:xfrm>
            <a:off x="3424516" y="6064062"/>
            <a:ext cx="1521759" cy="803464"/>
          </a:xfrm>
          <a:prstGeom prst="rect">
            <a:avLst/>
          </a:prstGeom>
        </p:spPr>
      </p:pic>
      <p:sp>
        <p:nvSpPr>
          <p:cNvPr id="8" name="Suorakulmio 7">
            <a:extLst>
              <a:ext uri="{FF2B5EF4-FFF2-40B4-BE49-F238E27FC236}">
                <a16:creationId xmlns:a16="http://schemas.microsoft.com/office/drawing/2014/main" id="{A5DA2E9E-5B48-31FE-5E24-D42767148B0D}"/>
              </a:ext>
            </a:extLst>
          </p:cNvPr>
          <p:cNvSpPr/>
          <p:nvPr/>
        </p:nvSpPr>
        <p:spPr>
          <a:xfrm>
            <a:off x="2724411" y="1174315"/>
            <a:ext cx="6732738" cy="35907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iruutu 4">
            <a:extLst>
              <a:ext uri="{FF2B5EF4-FFF2-40B4-BE49-F238E27FC236}">
                <a16:creationId xmlns:a16="http://schemas.microsoft.com/office/drawing/2014/main" id="{3DFB0631-334D-C5E1-8AD0-4AEEFA713BB9}"/>
              </a:ext>
            </a:extLst>
          </p:cNvPr>
          <p:cNvSpPr txBox="1"/>
          <p:nvPr/>
        </p:nvSpPr>
        <p:spPr>
          <a:xfrm>
            <a:off x="3559479" y="2573054"/>
            <a:ext cx="50730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5400" b="1">
                <a:solidFill>
                  <a:srgbClr val="4472C4"/>
                </a:solidFill>
                <a:latin typeface="Montserrat"/>
              </a:rPr>
              <a:t>Tietoisku 2</a:t>
            </a:r>
            <a:endParaRPr kumimoji="0" lang="fi-FI" sz="5400" b="1" i="0" u="none" strike="noStrike" kern="1200" cap="none" spc="0" normalizeH="0" baseline="0" noProof="0">
              <a:ln>
                <a:noFill/>
              </a:ln>
              <a:solidFill>
                <a:srgbClr val="4472C4"/>
              </a:solidFill>
              <a:effectLst/>
              <a:uLnTx/>
              <a:uFillTx/>
              <a:latin typeface="Montserrat"/>
              <a:ea typeface="+mn-ea"/>
              <a:cs typeface="Calibri"/>
            </a:endParaRPr>
          </a:p>
        </p:txBody>
      </p:sp>
    </p:spTree>
    <p:extLst>
      <p:ext uri="{BB962C8B-B14F-4D97-AF65-F5344CB8AC3E}">
        <p14:creationId xmlns:p14="http://schemas.microsoft.com/office/powerpoint/2010/main" val="393195687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2B7B38-B2C4-0A66-8F18-E9D17B2EBE5C}"/>
              </a:ext>
            </a:extLst>
          </p:cNvPr>
          <p:cNvSpPr>
            <a:spLocks noGrp="1"/>
          </p:cNvSpPr>
          <p:nvPr>
            <p:ph type="ctrTitle"/>
          </p:nvPr>
        </p:nvSpPr>
        <p:spPr>
          <a:xfrm>
            <a:off x="839787" y="969962"/>
            <a:ext cx="6023999" cy="1043321"/>
          </a:xfrm>
        </p:spPr>
        <p:txBody>
          <a:bodyPr>
            <a:normAutofit fontScale="90000"/>
          </a:bodyPr>
          <a:lstStyle/>
          <a:p>
            <a:br>
              <a:rPr lang="fi-FI" sz="1800" kern="100">
                <a:effectLst/>
                <a:latin typeface="Calibri" panose="020F0502020204030204" pitchFamily="34" charset="0"/>
                <a:ea typeface="Calibri" panose="020F0502020204030204" pitchFamily="34" charset="0"/>
                <a:cs typeface="Times New Roman" panose="02020603050405020304" pitchFamily="18" charset="0"/>
              </a:rPr>
            </a:br>
            <a:br>
              <a:rPr lang="fi-FI" b="1" kern="100">
                <a:ea typeface="Calibri" panose="020F0502020204030204" pitchFamily="34" charset="0"/>
                <a:cs typeface="Times New Roman" panose="02020603050405020304" pitchFamily="18" charset="0"/>
              </a:rPr>
            </a:br>
            <a:r>
              <a:rPr lang="fi-FI" sz="2800" b="1" kern="100">
                <a:effectLst/>
                <a:ea typeface="Calibri" panose="020F0502020204030204" pitchFamily="34" charset="0"/>
                <a:cs typeface="Times New Roman" panose="02020603050405020304" pitchFamily="18" charset="0"/>
              </a:rPr>
              <a:t>Koska "joku muu" ei hoida - Asumisen opetus -peli antaa nuorille tärkeitä taitoja</a:t>
            </a:r>
            <a:br>
              <a:rPr lang="fi-FI"/>
            </a:br>
            <a:endParaRPr lang="fi-FI"/>
          </a:p>
        </p:txBody>
      </p:sp>
      <p:sp>
        <p:nvSpPr>
          <p:cNvPr id="4" name="Tekstin paikkamerkki 3">
            <a:extLst>
              <a:ext uri="{FF2B5EF4-FFF2-40B4-BE49-F238E27FC236}">
                <a16:creationId xmlns:a16="http://schemas.microsoft.com/office/drawing/2014/main" id="{20BE21CD-7321-5865-DC08-497E8C280ADC}"/>
              </a:ext>
            </a:extLst>
          </p:cNvPr>
          <p:cNvSpPr>
            <a:spLocks noGrp="1"/>
          </p:cNvSpPr>
          <p:nvPr>
            <p:ph type="body" sz="quarter" idx="15"/>
          </p:nvPr>
        </p:nvSpPr>
        <p:spPr>
          <a:xfrm>
            <a:off x="838200" y="2882387"/>
            <a:ext cx="3690668" cy="546613"/>
          </a:xfrm>
        </p:spPr>
        <p:txBody>
          <a:bodyPr/>
          <a:lstStyle/>
          <a:p>
            <a:r>
              <a:rPr lang="fi-FI"/>
              <a:t>Ann-Mari Sandholm</a:t>
            </a:r>
            <a:br>
              <a:rPr lang="fi-FI"/>
            </a:br>
            <a:r>
              <a:rPr lang="fi-FI"/>
              <a:t>Viestintä- ja koulutuspäällikkö</a:t>
            </a:r>
          </a:p>
        </p:txBody>
      </p:sp>
      <p:pic>
        <p:nvPicPr>
          <p:cNvPr id="5" name="Kuvan paikkamerkki 5">
            <a:extLst>
              <a:ext uri="{FF2B5EF4-FFF2-40B4-BE49-F238E27FC236}">
                <a16:creationId xmlns:a16="http://schemas.microsoft.com/office/drawing/2014/main" id="{FCAA5470-5943-08EA-257F-021CEEE6A95A}"/>
              </a:ext>
            </a:extLst>
          </p:cNvPr>
          <p:cNvPicPr>
            <a:picLocks noGrp="1" noChangeAspect="1"/>
          </p:cNvPicPr>
          <p:nvPr>
            <p:ph type="pic" sz="quarter" idx="14"/>
          </p:nvPr>
        </p:nvPicPr>
        <p:blipFill>
          <a:blip r:embed="rId2"/>
          <a:srcRect l="26938" r="26938"/>
          <a:stretch/>
        </p:blipFill>
        <p:spPr>
          <a:xfrm>
            <a:off x="5712722" y="0"/>
            <a:ext cx="6479278" cy="6858000"/>
          </a:xfrm>
        </p:spPr>
      </p:pic>
    </p:spTree>
    <p:extLst>
      <p:ext uri="{BB962C8B-B14F-4D97-AF65-F5344CB8AC3E}">
        <p14:creationId xmlns:p14="http://schemas.microsoft.com/office/powerpoint/2010/main" val="195856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E0B406-36E2-DBE9-C1EA-11799376A0EB}"/>
              </a:ext>
            </a:extLst>
          </p:cNvPr>
          <p:cNvSpPr>
            <a:spLocks noGrp="1"/>
          </p:cNvSpPr>
          <p:nvPr>
            <p:ph type="title"/>
          </p:nvPr>
        </p:nvSpPr>
        <p:spPr/>
        <p:txBody>
          <a:bodyPr/>
          <a:lstStyle/>
          <a:p>
            <a:r>
              <a:rPr lang="fi-FI"/>
              <a:t>Isännöintiliitto</a:t>
            </a:r>
          </a:p>
        </p:txBody>
      </p:sp>
      <p:pic>
        <p:nvPicPr>
          <p:cNvPr id="8" name="Kuvan paikkamerkki 7" descr="Kuva, joka sisältää kohteen teksti, vektorigrafiikka&#10;&#10;Kuvaus luotu automaattisesti">
            <a:extLst>
              <a:ext uri="{FF2B5EF4-FFF2-40B4-BE49-F238E27FC236}">
                <a16:creationId xmlns:a16="http://schemas.microsoft.com/office/drawing/2014/main" id="{613EBD2B-CCB6-4C9F-1238-3FE4C6A145FF}"/>
              </a:ext>
            </a:extLst>
          </p:cNvPr>
          <p:cNvPicPr>
            <a:picLocks noGrp="1" noChangeAspect="1"/>
          </p:cNvPicPr>
          <p:nvPr>
            <p:ph type="pic" sz="quarter" idx="11"/>
          </p:nvPr>
        </p:nvPicPr>
        <p:blipFill>
          <a:blip r:embed="rId2"/>
          <a:srcRect l="2030" r="2030"/>
          <a:stretch>
            <a:fillRect/>
          </a:stretch>
        </p:blipFill>
        <p:spPr/>
      </p:pic>
      <p:pic>
        <p:nvPicPr>
          <p:cNvPr id="10" name="Kuvan paikkamerkki 9">
            <a:extLst>
              <a:ext uri="{FF2B5EF4-FFF2-40B4-BE49-F238E27FC236}">
                <a16:creationId xmlns:a16="http://schemas.microsoft.com/office/drawing/2014/main" id="{EBCE6F4E-05E3-F042-DFC0-B8B7450E6887}"/>
              </a:ext>
            </a:extLst>
          </p:cNvPr>
          <p:cNvPicPr>
            <a:picLocks noGrp="1" noChangeAspect="1"/>
          </p:cNvPicPr>
          <p:nvPr>
            <p:ph type="pic" sz="quarter" idx="12"/>
          </p:nvPr>
        </p:nvPicPr>
        <p:blipFill>
          <a:blip r:embed="rId3"/>
          <a:srcRect l="2030" r="2030"/>
          <a:stretch>
            <a:fillRect/>
          </a:stretch>
        </p:blipFill>
        <p:spPr/>
      </p:pic>
      <p:pic>
        <p:nvPicPr>
          <p:cNvPr id="12" name="Kuvan paikkamerkki 11">
            <a:extLst>
              <a:ext uri="{FF2B5EF4-FFF2-40B4-BE49-F238E27FC236}">
                <a16:creationId xmlns:a16="http://schemas.microsoft.com/office/drawing/2014/main" id="{4ACE92E0-C7FC-5298-6525-F693645DB65E}"/>
              </a:ext>
            </a:extLst>
          </p:cNvPr>
          <p:cNvPicPr>
            <a:picLocks noGrp="1" noChangeAspect="1"/>
          </p:cNvPicPr>
          <p:nvPr>
            <p:ph type="pic" sz="quarter" idx="13"/>
          </p:nvPr>
        </p:nvPicPr>
        <p:blipFill>
          <a:blip r:embed="rId4"/>
          <a:srcRect l="2030" r="2030"/>
          <a:stretch>
            <a:fillRect/>
          </a:stretch>
        </p:blipFill>
        <p:spPr/>
      </p:pic>
      <p:pic>
        <p:nvPicPr>
          <p:cNvPr id="14" name="Kuvan paikkamerkki 13">
            <a:extLst>
              <a:ext uri="{FF2B5EF4-FFF2-40B4-BE49-F238E27FC236}">
                <a16:creationId xmlns:a16="http://schemas.microsoft.com/office/drawing/2014/main" id="{BF9BE9D9-4FE9-875B-D322-D9098080494D}"/>
              </a:ext>
            </a:extLst>
          </p:cNvPr>
          <p:cNvPicPr>
            <a:picLocks noGrp="1" noChangeAspect="1"/>
          </p:cNvPicPr>
          <p:nvPr>
            <p:ph type="pic" sz="quarter" idx="14"/>
          </p:nvPr>
        </p:nvPicPr>
        <p:blipFill>
          <a:blip r:embed="rId5"/>
          <a:srcRect l="2030" r="2030"/>
          <a:stretch>
            <a:fillRect/>
          </a:stretch>
        </p:blipFill>
        <p:spPr/>
      </p:pic>
    </p:spTree>
    <p:extLst>
      <p:ext uri="{BB962C8B-B14F-4D97-AF65-F5344CB8AC3E}">
        <p14:creationId xmlns:p14="http://schemas.microsoft.com/office/powerpoint/2010/main" val="306628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C9BF29-62DF-BD53-4861-7CD6C1D5DDD1}"/>
              </a:ext>
            </a:extLst>
          </p:cNvPr>
          <p:cNvSpPr>
            <a:spLocks noGrp="1"/>
          </p:cNvSpPr>
          <p:nvPr>
            <p:ph type="title"/>
          </p:nvPr>
        </p:nvSpPr>
        <p:spPr/>
        <p:txBody>
          <a:bodyPr/>
          <a:lstStyle/>
          <a:p>
            <a:r>
              <a:rPr lang="fi-FI"/>
              <a:t>Miksi asumisenopetus on tärkeää?</a:t>
            </a:r>
          </a:p>
        </p:txBody>
      </p:sp>
      <p:sp>
        <p:nvSpPr>
          <p:cNvPr id="3" name="Sisällön paikkamerkki 2">
            <a:extLst>
              <a:ext uri="{FF2B5EF4-FFF2-40B4-BE49-F238E27FC236}">
                <a16:creationId xmlns:a16="http://schemas.microsoft.com/office/drawing/2014/main" id="{00D6C028-48EC-B0C2-71C7-59B0A3C67C72}"/>
              </a:ext>
            </a:extLst>
          </p:cNvPr>
          <p:cNvSpPr>
            <a:spLocks noGrp="1"/>
          </p:cNvSpPr>
          <p:nvPr>
            <p:ph idx="1"/>
          </p:nvPr>
        </p:nvSpPr>
        <p:spPr>
          <a:xfrm>
            <a:off x="838200" y="1625600"/>
            <a:ext cx="5437188" cy="4351338"/>
          </a:xfrm>
        </p:spPr>
        <p:txBody>
          <a:bodyPr/>
          <a:lstStyle/>
          <a:p>
            <a:pPr marL="0" indent="0">
              <a:buNone/>
            </a:pPr>
            <a:r>
              <a:rPr lang="fi-FI" sz="1800" i="1" kern="100">
                <a:solidFill>
                  <a:srgbClr val="282828"/>
                </a:solidFill>
                <a:effectLst/>
                <a:latin typeface="Arial" panose="020B0604020202020204" pitchFamily="34" charset="0"/>
                <a:ea typeface="Calibri" panose="020F0502020204030204" pitchFamily="34" charset="0"/>
                <a:cs typeface="Times New Roman" panose="02020603050405020304" pitchFamily="18" charset="0"/>
              </a:rPr>
              <a:t>Yli 2,7 miljoonaa suomalaista asuu taloyhtiöissä.</a:t>
            </a:r>
            <a:br>
              <a:rPr lang="fi-FI" sz="1800" i="1" kern="100">
                <a:solidFill>
                  <a:srgbClr val="282828"/>
                </a:solidFill>
                <a:effectLst/>
                <a:latin typeface="Arial" panose="020B0604020202020204" pitchFamily="34" charset="0"/>
                <a:ea typeface="Calibri" panose="020F0502020204030204" pitchFamily="34" charset="0"/>
                <a:cs typeface="Times New Roman" panose="02020603050405020304" pitchFamily="18" charset="0"/>
              </a:rPr>
            </a:br>
            <a:endParaRPr lang="fi-FI" sz="1800" i="1" kern="100">
              <a:solidFill>
                <a:srgbClr val="282828"/>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fi-FI" sz="1800" i="1" kern="100">
                <a:solidFill>
                  <a:srgbClr val="282828"/>
                </a:solidFill>
                <a:effectLst/>
                <a:latin typeface="Arial" panose="020B0604020202020204" pitchFamily="34" charset="0"/>
                <a:ea typeface="Calibri" panose="020F0502020204030204" pitchFamily="34" charset="0"/>
                <a:cs typeface="Times New Roman" panose="02020603050405020304" pitchFamily="18" charset="0"/>
              </a:rPr>
              <a:t>Moni ensi kertaa taloyhtiöön muuttava nuori ei tunne taloyhtiön toimintatapoja sekä mistä apua saa mihinkin asumisen pulmaan. </a:t>
            </a:r>
            <a:br>
              <a:rPr lang="fi-FI" sz="1800" i="1" kern="100">
                <a:solidFill>
                  <a:srgbClr val="282828"/>
                </a:solidFill>
                <a:effectLst/>
                <a:latin typeface="Arial" panose="020B0604020202020204" pitchFamily="34" charset="0"/>
                <a:ea typeface="Calibri" panose="020F0502020204030204" pitchFamily="34" charset="0"/>
                <a:cs typeface="Times New Roman" panose="02020603050405020304" pitchFamily="18" charset="0"/>
              </a:rPr>
            </a:br>
            <a:br>
              <a:rPr lang="fi-FI" sz="1800" i="1" kern="100">
                <a:solidFill>
                  <a:srgbClr val="282828"/>
                </a:solidFill>
                <a:effectLst/>
                <a:latin typeface="Arial" panose="020B0604020202020204" pitchFamily="34" charset="0"/>
                <a:ea typeface="Calibri" panose="020F0502020204030204" pitchFamily="34" charset="0"/>
                <a:cs typeface="Times New Roman" panose="02020603050405020304" pitchFamily="18" charset="0"/>
              </a:rPr>
            </a:br>
            <a:r>
              <a:rPr lang="fi-FI" sz="1800" i="1" kern="100">
                <a:solidFill>
                  <a:srgbClr val="282828"/>
                </a:solidFill>
                <a:effectLst/>
                <a:latin typeface="Arial" panose="020B0604020202020204" pitchFamily="34" charset="0"/>
                <a:ea typeface="Calibri" panose="020F0502020204030204" pitchFamily="34" charset="0"/>
                <a:cs typeface="Times New Roman" panose="02020603050405020304" pitchFamily="18" charset="0"/>
              </a:rPr>
              <a:t>Miten puhdistetaan lattiakaivo, miten sulatetaan jääkaappi, mitä seuraa siitä, jos pitää ikkunaa pakkasella pitkään auki, tai mitä pitää tehdä, jos vuokra tai vastike meinaa jäädä maksamatta? Isännöintiliitto tarjoaa ratkaisuksi asumisen taitojen opetusta eri koulutustasoilla.</a:t>
            </a:r>
          </a:p>
          <a:p>
            <a:pPr marL="0" indent="0">
              <a:buNone/>
            </a:pPr>
            <a:r>
              <a:rPr lang="fi-FI" sz="1800" i="1" kern="100">
                <a:solidFill>
                  <a:srgbClr val="282828"/>
                </a:solidFill>
                <a:effectLst/>
                <a:latin typeface="Arial" panose="020B0604020202020204" pitchFamily="34" charset="0"/>
                <a:ea typeface="Calibri" panose="020F0502020204030204" pitchFamily="34" charset="0"/>
                <a:cs typeface="Times New Roman" panose="02020603050405020304" pitchFamily="18" charset="0"/>
              </a:rPr>
              <a:t>Moni ajattelee, että taloyhtiöasuminen omassa tai vuokra-asunnossa sujuu ilman perustaitoja, koska se on niin vaivatonta – ainakin paljon vaivattomampaa kuin omakotitalossa. Perustaitoja tarvitaan kuitenkin. Siksi myös osaamista suomalaisesta taloyhtiöjärjestelmästä tarvitaan eri koulutustasoilla lisää.</a:t>
            </a:r>
            <a:endParaRPr lang="fi-FI"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fi-FI" sz="1800"/>
          </a:p>
        </p:txBody>
      </p:sp>
      <p:pic>
        <p:nvPicPr>
          <p:cNvPr id="10" name="Kuvan paikkamerkki 9" descr="Kuva, joka sisältää kohteen rakennus, henkilö, ulko, kävely&#10;&#10;Kuvaus luotu automaattisesti">
            <a:extLst>
              <a:ext uri="{FF2B5EF4-FFF2-40B4-BE49-F238E27FC236}">
                <a16:creationId xmlns:a16="http://schemas.microsoft.com/office/drawing/2014/main" id="{18445D7D-E732-9FA5-C35F-8859C6E8D2E3}"/>
              </a:ext>
            </a:extLst>
          </p:cNvPr>
          <p:cNvPicPr>
            <a:picLocks noGrp="1" noChangeAspect="1"/>
          </p:cNvPicPr>
          <p:nvPr>
            <p:ph type="pic" sz="quarter" idx="14"/>
          </p:nvPr>
        </p:nvPicPr>
        <p:blipFill rotWithShape="1">
          <a:blip r:embed="rId2"/>
          <a:srcRect l="18477" r="18477"/>
          <a:stretch/>
        </p:blipFill>
        <p:spPr/>
      </p:pic>
    </p:spTree>
    <p:extLst>
      <p:ext uri="{BB962C8B-B14F-4D97-AF65-F5344CB8AC3E}">
        <p14:creationId xmlns:p14="http://schemas.microsoft.com/office/powerpoint/2010/main" val="143932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7C7903-5D8E-5666-C096-E46E12FA949E}"/>
              </a:ext>
            </a:extLst>
          </p:cNvPr>
          <p:cNvSpPr>
            <a:spLocks noGrp="1"/>
          </p:cNvSpPr>
          <p:nvPr>
            <p:ph type="title"/>
          </p:nvPr>
        </p:nvSpPr>
        <p:spPr/>
        <p:txBody>
          <a:bodyPr/>
          <a:lstStyle/>
          <a:p>
            <a:r>
              <a:rPr lang="fi-FI"/>
              <a:t>”No kaikkihan asuvat jossain, mitä taitoja siinä tarvitaan..”</a:t>
            </a:r>
          </a:p>
        </p:txBody>
      </p:sp>
      <p:sp>
        <p:nvSpPr>
          <p:cNvPr id="3" name="Sisällön paikkamerkki 2">
            <a:extLst>
              <a:ext uri="{FF2B5EF4-FFF2-40B4-BE49-F238E27FC236}">
                <a16:creationId xmlns:a16="http://schemas.microsoft.com/office/drawing/2014/main" id="{EAB1C4A9-BAAE-5A77-FE96-B79FBE05C5B0}"/>
              </a:ext>
            </a:extLst>
          </p:cNvPr>
          <p:cNvSpPr>
            <a:spLocks noGrp="1"/>
          </p:cNvSpPr>
          <p:nvPr>
            <p:ph idx="1"/>
          </p:nvPr>
        </p:nvSpPr>
        <p:spPr/>
        <p:txBody>
          <a:bodyPr/>
          <a:lstStyle/>
          <a:p>
            <a:r>
              <a:rPr lang="fi-FI"/>
              <a:t>Nuoret itse kertovat ja kokevat, että heillä ei ole tarpeeksi tietoa asumisasioista (Isännöintiliiton tutkimus vuonna 2020)</a:t>
            </a:r>
          </a:p>
          <a:p>
            <a:r>
              <a:rPr lang="fi-FI"/>
              <a:t>Tällä hetkellä kouluissa opetetaan taloutta ja jonkin verran asumisen taitoja, mutta opetusta koetaan olevan liian vähän. Opetuksen määrä voi myös vaihdella koulu- tai opettajakohtaisesti</a:t>
            </a:r>
          </a:p>
          <a:p>
            <a:r>
              <a:rPr lang="fi-FI"/>
              <a:t>Perinteisesti asumistaitoja ja neuvoja on opittu ja saatu kotoa, mutta se asettaa nuoret eriarvoiseen asemaan, koska osa jää niitä ilman.</a:t>
            </a:r>
          </a:p>
          <a:p>
            <a:r>
              <a:rPr lang="fi-FI"/>
              <a:t>Aina, kun asumisen asioista keskustellaan tulee yleensä tavalla tai toisella ilmi ”Tätä pitäisi opettaa myös aikuisille” tai ”Voi kun olisin tiennyt ne asiat silloin, kun itse muutin”.</a:t>
            </a:r>
          </a:p>
          <a:p>
            <a:pPr marL="285750" indent="-285750" algn="ctr">
              <a:buFont typeface="Arial" panose="020B0604020202020204" pitchFamily="34" charset="0"/>
              <a:buChar char="•"/>
            </a:pPr>
            <a:endParaRPr lang="fi-FI" sz="1800"/>
          </a:p>
        </p:txBody>
      </p:sp>
      <p:sp>
        <p:nvSpPr>
          <p:cNvPr id="7" name="Tekstiruutu 6">
            <a:extLst>
              <a:ext uri="{FF2B5EF4-FFF2-40B4-BE49-F238E27FC236}">
                <a16:creationId xmlns:a16="http://schemas.microsoft.com/office/drawing/2014/main" id="{5E5F7093-DCF0-D156-D272-5772AA6E5EF7}"/>
              </a:ext>
            </a:extLst>
          </p:cNvPr>
          <p:cNvSpPr txBox="1"/>
          <p:nvPr/>
        </p:nvSpPr>
        <p:spPr>
          <a:xfrm>
            <a:off x="1036389" y="3778709"/>
            <a:ext cx="327334" cy="707886"/>
          </a:xfrm>
          <a:prstGeom prst="rect">
            <a:avLst/>
          </a:prstGeom>
          <a:noFill/>
        </p:spPr>
        <p:txBody>
          <a:bodyPr wrap="none" rtlCol="0">
            <a:spAutoFit/>
          </a:bodyPr>
          <a:lstStyle/>
          <a:p>
            <a:r>
              <a:rPr lang="fi-FI" sz="4000" b="1"/>
              <a:t> </a:t>
            </a:r>
          </a:p>
        </p:txBody>
      </p:sp>
      <p:pic>
        <p:nvPicPr>
          <p:cNvPr id="14" name="Kuva 13">
            <a:extLst>
              <a:ext uri="{FF2B5EF4-FFF2-40B4-BE49-F238E27FC236}">
                <a16:creationId xmlns:a16="http://schemas.microsoft.com/office/drawing/2014/main" id="{BB478043-89B8-9C03-E885-105D781B2AAF}"/>
              </a:ext>
            </a:extLst>
          </p:cNvPr>
          <p:cNvPicPr>
            <a:picLocks noChangeAspect="1"/>
          </p:cNvPicPr>
          <p:nvPr/>
        </p:nvPicPr>
        <p:blipFill>
          <a:blip r:embed="rId2"/>
          <a:srcRect/>
          <a:stretch/>
        </p:blipFill>
        <p:spPr>
          <a:xfrm>
            <a:off x="6380480" y="1018298"/>
            <a:ext cx="4716462" cy="4819929"/>
          </a:xfrm>
          <a:prstGeom prst="rect">
            <a:avLst/>
          </a:prstGeom>
        </p:spPr>
      </p:pic>
    </p:spTree>
    <p:extLst>
      <p:ext uri="{BB962C8B-B14F-4D97-AF65-F5344CB8AC3E}">
        <p14:creationId xmlns:p14="http://schemas.microsoft.com/office/powerpoint/2010/main" val="30136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3FEE19-4B3E-DEDB-AADF-C39D08FBC9EE}"/>
              </a:ext>
            </a:extLst>
          </p:cNvPr>
          <p:cNvSpPr>
            <a:spLocks noGrp="1"/>
          </p:cNvSpPr>
          <p:nvPr>
            <p:ph type="title"/>
          </p:nvPr>
        </p:nvSpPr>
        <p:spPr>
          <a:xfrm>
            <a:off x="838200" y="304831"/>
            <a:ext cx="5433811" cy="947860"/>
          </a:xfrm>
        </p:spPr>
        <p:txBody>
          <a:bodyPr/>
          <a:lstStyle/>
          <a:p>
            <a:r>
              <a:rPr lang="fi-FI"/>
              <a:t>Asumisen opetus –pelin kautta tarvittavia taitoja</a:t>
            </a:r>
            <a:br>
              <a:rPr lang="fi-FI"/>
            </a:br>
            <a:endParaRPr lang="fi-FI"/>
          </a:p>
        </p:txBody>
      </p:sp>
      <p:sp>
        <p:nvSpPr>
          <p:cNvPr id="3" name="Sisällön paikkamerkki 2">
            <a:extLst>
              <a:ext uri="{FF2B5EF4-FFF2-40B4-BE49-F238E27FC236}">
                <a16:creationId xmlns:a16="http://schemas.microsoft.com/office/drawing/2014/main" id="{1B2665F9-1C8F-EAB5-04E1-5DC747AD2895}"/>
              </a:ext>
            </a:extLst>
          </p:cNvPr>
          <p:cNvSpPr>
            <a:spLocks noGrp="1"/>
          </p:cNvSpPr>
          <p:nvPr>
            <p:ph idx="1"/>
          </p:nvPr>
        </p:nvSpPr>
        <p:spPr>
          <a:xfrm>
            <a:off x="736600" y="1253331"/>
            <a:ext cx="5433811" cy="4351338"/>
          </a:xfrm>
        </p:spPr>
        <p:txBody>
          <a:bodyPr/>
          <a:lstStyle/>
          <a:p>
            <a:pPr marL="457200">
              <a:lnSpc>
                <a:spcPct val="107000"/>
              </a:lnSpc>
            </a:pPr>
            <a:r>
              <a:rPr lang="fi-FI" sz="1800" kern="100">
                <a:solidFill>
                  <a:srgbClr val="282828"/>
                </a:solidFill>
                <a:effectLst/>
                <a:latin typeface="Calibri" panose="020F0502020204030204" pitchFamily="34" charset="0"/>
                <a:ea typeface="Calibri" panose="020F0502020204030204" pitchFamily="34" charset="0"/>
                <a:cs typeface="Calibri" panose="020F0502020204030204" pitchFamily="34" charset="0"/>
              </a:rPr>
              <a:t>Isännöintiliiton kehittämä Asumisen opetus -peli tarjoaa opettajille apua asian käsittelemiseen itsenäistymisen kynnyksellä olevien opiskelijoiden kanssa. Pelissä seurataan nuoren Havun muuttoa uuteen kotiin ja eteen tulevia kysymyksiä.</a:t>
            </a:r>
          </a:p>
          <a:p>
            <a:pPr marL="457200">
              <a:lnSpc>
                <a:spcPct val="107000"/>
              </a:lnSpc>
            </a:pPr>
            <a:r>
              <a:rPr lang="fi-FI" kern="100">
                <a:solidFill>
                  <a:srgbClr val="282828"/>
                </a:solidFill>
                <a:latin typeface="Calibri" panose="020F0502020204030204" pitchFamily="34" charset="0"/>
                <a:ea typeface="Calibri" panose="020F0502020204030204" pitchFamily="34" charset="0"/>
                <a:cs typeface="Calibri" panose="020F0502020204030204" pitchFamily="34" charset="0"/>
              </a:rPr>
              <a:t>Pelin lähtökohtana on ollut ajatus siitä, mitä asioita tulee eteen ensimmäisenä vuotena yksin asuessa.  </a:t>
            </a:r>
            <a:endParaRPr lang="fi-FI" sz="1800"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fi-FI" sz="1800" kern="100">
                <a:solidFill>
                  <a:srgbClr val="282828"/>
                </a:solidFill>
                <a:effectLst/>
                <a:latin typeface="Calibri" panose="020F0502020204030204" pitchFamily="34" charset="0"/>
                <a:ea typeface="Calibri" panose="020F0502020204030204" pitchFamily="34" charset="0"/>
                <a:cs typeface="Calibri" panose="020F0502020204030204" pitchFamily="34" charset="0"/>
              </a:rPr>
              <a:t>Pelin avulla yritetään helpottaa nuorten muuttoa omaan kotiin – ja toki myös ehkäistä ennalta asumisen ongelmia, kuten häiriöitä tai maksuvaikeuksia</a:t>
            </a:r>
          </a:p>
          <a:p>
            <a:pPr marL="457200">
              <a:lnSpc>
                <a:spcPct val="107000"/>
              </a:lnSpc>
              <a:spcAft>
                <a:spcPts val="800"/>
              </a:spcAft>
            </a:pPr>
            <a:r>
              <a:rPr lang="fi-FI" sz="1800" kern="100">
                <a:solidFill>
                  <a:srgbClr val="282828"/>
                </a:solidFill>
                <a:effectLst/>
                <a:latin typeface="Calibri" panose="020F0502020204030204" pitchFamily="34" charset="0"/>
                <a:ea typeface="Calibri" panose="020F0502020204030204" pitchFamily="34" charset="0"/>
                <a:cs typeface="Calibri" panose="020F0502020204030204" pitchFamily="34" charset="0"/>
              </a:rPr>
              <a:t>Pelin tarkoituksena on edistää asumisen taitoja ennen itsenäisen asumisen alkamista. Peli johdattelee taloyhtiömaailman rooleihin, vastuisiin ja oikeuksiin ja hyvään naapuruuteen. Tarkoituksena on tuoda asumistaitoja esiin positiivisesti.</a:t>
            </a:r>
          </a:p>
          <a:p>
            <a:pPr marL="171450" indent="0">
              <a:lnSpc>
                <a:spcPct val="107000"/>
              </a:lnSpc>
              <a:spcAft>
                <a:spcPts val="800"/>
              </a:spcAft>
              <a:buNone/>
            </a:pPr>
            <a:endParaRPr lang="fi-FI" sz="1800" kern="1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fi-FI"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fi-FI"/>
          </a:p>
        </p:txBody>
      </p:sp>
      <p:pic>
        <p:nvPicPr>
          <p:cNvPr id="10" name="Kuvan paikkamerkki 9">
            <a:extLst>
              <a:ext uri="{FF2B5EF4-FFF2-40B4-BE49-F238E27FC236}">
                <a16:creationId xmlns:a16="http://schemas.microsoft.com/office/drawing/2014/main" id="{EA866FC1-4EEF-06AD-00C5-6D08BC11AFA5}"/>
              </a:ext>
            </a:extLst>
          </p:cNvPr>
          <p:cNvPicPr>
            <a:picLocks noGrp="1" noChangeAspect="1"/>
          </p:cNvPicPr>
          <p:nvPr>
            <p:ph type="pic" sz="quarter" idx="10"/>
          </p:nvPr>
        </p:nvPicPr>
        <p:blipFill>
          <a:blip r:embed="rId2"/>
          <a:srcRect t="13345" b="13345"/>
          <a:stretch/>
        </p:blipFill>
        <p:spPr/>
      </p:pic>
    </p:spTree>
    <p:extLst>
      <p:ext uri="{BB962C8B-B14F-4D97-AF65-F5344CB8AC3E}">
        <p14:creationId xmlns:p14="http://schemas.microsoft.com/office/powerpoint/2010/main" val="196703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AC858E-F861-F479-750E-72E376A8CA78}"/>
              </a:ext>
            </a:extLst>
          </p:cNvPr>
          <p:cNvSpPr>
            <a:spLocks noGrp="1"/>
          </p:cNvSpPr>
          <p:nvPr>
            <p:ph type="title"/>
          </p:nvPr>
        </p:nvSpPr>
        <p:spPr/>
        <p:txBody>
          <a:bodyPr/>
          <a:lstStyle/>
          <a:p>
            <a:r>
              <a:rPr lang="fi-FI"/>
              <a:t>Kenelle peli on suunnattu?</a:t>
            </a:r>
          </a:p>
        </p:txBody>
      </p:sp>
      <p:sp>
        <p:nvSpPr>
          <p:cNvPr id="3" name="Sisällön paikkamerkki 2">
            <a:extLst>
              <a:ext uri="{FF2B5EF4-FFF2-40B4-BE49-F238E27FC236}">
                <a16:creationId xmlns:a16="http://schemas.microsoft.com/office/drawing/2014/main" id="{402EA0AC-A204-BC41-38FA-80F91E783755}"/>
              </a:ext>
            </a:extLst>
          </p:cNvPr>
          <p:cNvSpPr>
            <a:spLocks noGrp="1"/>
          </p:cNvSpPr>
          <p:nvPr>
            <p:ph idx="1"/>
          </p:nvPr>
        </p:nvSpPr>
        <p:spPr/>
        <p:txBody>
          <a:bodyPr/>
          <a:lstStyle/>
          <a:p>
            <a:r>
              <a:rPr lang="fi-FI"/>
              <a:t>Yläkouluikäisille, esimerkiksi 9-luokkalaisille</a:t>
            </a:r>
          </a:p>
          <a:p>
            <a:r>
              <a:rPr lang="fi-FI"/>
              <a:t>Peli sopii pelattavaksi esimerkiksi </a:t>
            </a:r>
            <a:r>
              <a:rPr lang="fi-FI" b="0" i="0">
                <a:solidFill>
                  <a:srgbClr val="282828"/>
                </a:solidFill>
                <a:effectLst/>
                <a:latin typeface="Proxima Nova"/>
              </a:rPr>
              <a:t>yhteiskuntaopin, kotitalouden tai opinto-ohjauksen tunneilla </a:t>
            </a:r>
            <a:endParaRPr lang="fi-FI"/>
          </a:p>
        </p:txBody>
      </p:sp>
      <p:pic>
        <p:nvPicPr>
          <p:cNvPr id="6" name="Kuvan paikkamerkki 5">
            <a:extLst>
              <a:ext uri="{FF2B5EF4-FFF2-40B4-BE49-F238E27FC236}">
                <a16:creationId xmlns:a16="http://schemas.microsoft.com/office/drawing/2014/main" id="{27F9C5EB-3855-24E1-0302-AE54F361E577}"/>
              </a:ext>
            </a:extLst>
          </p:cNvPr>
          <p:cNvPicPr>
            <a:picLocks noGrp="1" noChangeAspect="1"/>
          </p:cNvPicPr>
          <p:nvPr>
            <p:ph type="pic" sz="quarter" idx="10"/>
          </p:nvPr>
        </p:nvPicPr>
        <p:blipFill rotWithShape="1">
          <a:blip r:embed="rId2"/>
          <a:srcRect l="4570" r="11555"/>
          <a:stretch/>
        </p:blipFill>
        <p:spPr>
          <a:xfrm>
            <a:off x="6576000" y="0"/>
            <a:ext cx="5616000" cy="6858000"/>
          </a:xfrm>
        </p:spPr>
      </p:pic>
    </p:spTree>
    <p:extLst>
      <p:ext uri="{BB962C8B-B14F-4D97-AF65-F5344CB8AC3E}">
        <p14:creationId xmlns:p14="http://schemas.microsoft.com/office/powerpoint/2010/main" val="107458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840DA2-2E85-4B42-8BC0-2E4FE08754FC}"/>
              </a:ext>
            </a:extLst>
          </p:cNvPr>
          <p:cNvSpPr>
            <a:spLocks noGrp="1"/>
          </p:cNvSpPr>
          <p:nvPr>
            <p:ph type="title"/>
          </p:nvPr>
        </p:nvSpPr>
        <p:spPr>
          <a:xfrm>
            <a:off x="307634" y="255398"/>
            <a:ext cx="11347918" cy="1152008"/>
          </a:xfrm>
        </p:spPr>
        <p:txBody>
          <a:bodyPr>
            <a:normAutofit/>
          </a:bodyPr>
          <a:lstStyle/>
          <a:p>
            <a:r>
              <a:rPr lang="fi-FI" sz="3600"/>
              <a:t>Inflaation tilannekuva: Inflaatio on yhä liian nopeaa – pohjainflaatio sitkeää</a:t>
            </a:r>
          </a:p>
        </p:txBody>
      </p:sp>
      <p:sp>
        <p:nvSpPr>
          <p:cNvPr id="4" name="Date Placeholder 3">
            <a:extLst>
              <a:ext uri="{FF2B5EF4-FFF2-40B4-BE49-F238E27FC236}">
                <a16:creationId xmlns:a16="http://schemas.microsoft.com/office/drawing/2014/main" id="{020D6FA1-4D81-489F-83DA-05209F6ED8D5}"/>
              </a:ext>
            </a:extLst>
          </p:cNvPr>
          <p:cNvSpPr>
            <a:spLocks noGrp="1"/>
          </p:cNvSpPr>
          <p:nvPr>
            <p:ph type="dt" sz="half" idx="10"/>
          </p:nvPr>
        </p:nvSpPr>
        <p:spPr bwMode="auto">
          <a:xfrm>
            <a:off x="180000" y="6433200"/>
            <a:ext cx="666544" cy="241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marL="0" algn="r" defTabSz="457200" rtl="0" eaLnBrk="1" latinLnBrk="0" hangingPunct="1">
              <a:defRPr sz="9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fi-FI"/>
              <a:t>15.5.2023</a:t>
            </a:r>
            <a:endParaRPr kumimoji="0" lang="fi-FI" sz="900" b="1" i="0" u="none" strike="noStrike" kern="1200" cap="none" spc="0" normalizeH="0" baseline="0" noProof="0">
              <a:ln>
                <a:noFill/>
              </a:ln>
              <a:solidFill>
                <a:srgbClr val="4E55A1"/>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6256F8E8-A878-07E7-F33E-5A029A41ECEB}"/>
              </a:ext>
            </a:extLst>
          </p:cNvPr>
          <p:cNvPicPr>
            <a:picLocks noChangeAspect="1"/>
          </p:cNvPicPr>
          <p:nvPr/>
        </p:nvPicPr>
        <p:blipFill>
          <a:blip r:embed="rId3"/>
          <a:stretch>
            <a:fillRect/>
          </a:stretch>
        </p:blipFill>
        <p:spPr>
          <a:xfrm>
            <a:off x="846544" y="956511"/>
            <a:ext cx="9581008" cy="6258587"/>
          </a:xfrm>
          <a:prstGeom prst="rect">
            <a:avLst/>
          </a:prstGeom>
        </p:spPr>
      </p:pic>
    </p:spTree>
    <p:extLst>
      <p:ext uri="{BB962C8B-B14F-4D97-AF65-F5344CB8AC3E}">
        <p14:creationId xmlns:p14="http://schemas.microsoft.com/office/powerpoint/2010/main" val="20486252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86166C-4B39-C57F-2FCC-5A1C7E68A2F5}"/>
              </a:ext>
            </a:extLst>
          </p:cNvPr>
          <p:cNvSpPr>
            <a:spLocks noGrp="1"/>
          </p:cNvSpPr>
          <p:nvPr>
            <p:ph type="title"/>
          </p:nvPr>
        </p:nvSpPr>
        <p:spPr/>
        <p:txBody>
          <a:bodyPr/>
          <a:lstStyle/>
          <a:p>
            <a:r>
              <a:rPr lang="fi-FI"/>
              <a:t>Pelin hyviä puolia</a:t>
            </a:r>
          </a:p>
        </p:txBody>
      </p:sp>
      <p:sp>
        <p:nvSpPr>
          <p:cNvPr id="3" name="Sisällön paikkamerkki 2">
            <a:extLst>
              <a:ext uri="{FF2B5EF4-FFF2-40B4-BE49-F238E27FC236}">
                <a16:creationId xmlns:a16="http://schemas.microsoft.com/office/drawing/2014/main" id="{A02D3DDC-CFDB-FFEF-1FF7-76F96E539805}"/>
              </a:ext>
            </a:extLst>
          </p:cNvPr>
          <p:cNvSpPr>
            <a:spLocks noGrp="1"/>
          </p:cNvSpPr>
          <p:nvPr>
            <p:ph idx="1"/>
          </p:nvPr>
        </p:nvSpPr>
        <p:spPr/>
        <p:txBody>
          <a:bodyPr/>
          <a:lstStyle/>
          <a:p>
            <a:r>
              <a:rPr lang="fi-FI"/>
              <a:t>Peli ei vaadi opettajan syventymistä aiheeseen ja opettelua etukäteen</a:t>
            </a:r>
          </a:p>
          <a:p>
            <a:r>
              <a:rPr lang="fi-FI"/>
              <a:t>Peli on valmis kokonaisuus, joka ei vaadi pitkää valmistelua</a:t>
            </a:r>
          </a:p>
          <a:p>
            <a:r>
              <a:rPr lang="fi-FI"/>
              <a:t>Laadukas ja luotettava sisältö</a:t>
            </a:r>
          </a:p>
          <a:p>
            <a:r>
              <a:rPr lang="fi-FI"/>
              <a:t>Helppous</a:t>
            </a:r>
          </a:p>
          <a:p>
            <a:r>
              <a:rPr lang="fi-FI"/>
              <a:t>Pelin voi tarvittaessa jättää kesken ja jatkaa myöhemmin</a:t>
            </a:r>
          </a:p>
          <a:p>
            <a:r>
              <a:rPr lang="fi-FI"/>
              <a:t>Sisältö tehty nuoria kiinnostavasti</a:t>
            </a:r>
          </a:p>
          <a:p>
            <a:r>
              <a:rPr lang="fi-FI"/>
              <a:t>Peli on saanut hyvää palautetta</a:t>
            </a:r>
          </a:p>
          <a:p>
            <a:endParaRPr lang="fi-FI"/>
          </a:p>
          <a:p>
            <a:endParaRPr lang="fi-FI"/>
          </a:p>
        </p:txBody>
      </p:sp>
      <p:pic>
        <p:nvPicPr>
          <p:cNvPr id="6" name="Kuvan paikkamerkki 5" descr="Kuva, joka sisältää kohteen kylpyhuone, kaakeli, Putkiston osa, pesuallas&#10;&#10;Kuvaus luotu automaattisesti">
            <a:extLst>
              <a:ext uri="{FF2B5EF4-FFF2-40B4-BE49-F238E27FC236}">
                <a16:creationId xmlns:a16="http://schemas.microsoft.com/office/drawing/2014/main" id="{5018C7F5-7748-6CEB-C652-F2658E099920}"/>
              </a:ext>
            </a:extLst>
          </p:cNvPr>
          <p:cNvPicPr>
            <a:picLocks noGrp="1" noChangeAspect="1"/>
          </p:cNvPicPr>
          <p:nvPr>
            <p:ph type="pic" sz="quarter" idx="10"/>
          </p:nvPr>
        </p:nvPicPr>
        <p:blipFill>
          <a:blip r:embed="rId2"/>
          <a:srcRect l="6437" r="6437"/>
          <a:stretch/>
        </p:blipFill>
        <p:spPr/>
      </p:pic>
    </p:spTree>
    <p:extLst>
      <p:ext uri="{BB962C8B-B14F-4D97-AF65-F5344CB8AC3E}">
        <p14:creationId xmlns:p14="http://schemas.microsoft.com/office/powerpoint/2010/main" val="151952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A121A64-2324-2943-AC2F-C178E2D44D80}"/>
              </a:ext>
            </a:extLst>
          </p:cNvPr>
          <p:cNvSpPr>
            <a:spLocks noGrp="1"/>
          </p:cNvSpPr>
          <p:nvPr>
            <p:ph type="title"/>
          </p:nvPr>
        </p:nvSpPr>
        <p:spPr/>
        <p:txBody>
          <a:bodyPr/>
          <a:lstStyle/>
          <a:p>
            <a:r>
              <a:rPr lang="fi-FI"/>
              <a:t>Mistä peli löytyy? Entä ohjeet ja kirjautuminen?</a:t>
            </a:r>
          </a:p>
        </p:txBody>
      </p:sp>
      <p:sp>
        <p:nvSpPr>
          <p:cNvPr id="3" name="Sisällön paikkamerkki 2">
            <a:extLst>
              <a:ext uri="{FF2B5EF4-FFF2-40B4-BE49-F238E27FC236}">
                <a16:creationId xmlns:a16="http://schemas.microsoft.com/office/drawing/2014/main" id="{648774F9-3BD9-FD9C-1696-E74C7446FDFC}"/>
              </a:ext>
            </a:extLst>
          </p:cNvPr>
          <p:cNvSpPr>
            <a:spLocks noGrp="1"/>
          </p:cNvSpPr>
          <p:nvPr>
            <p:ph idx="1"/>
          </p:nvPr>
        </p:nvSpPr>
        <p:spPr/>
        <p:txBody>
          <a:bodyPr/>
          <a:lstStyle/>
          <a:p>
            <a:r>
              <a:rPr lang="fi-FI"/>
              <a:t>Ennen pelin aloittamista ensimmäistä kertaa kannattaa tutustua peliohjeisiin ja käytännön vinkkeihin Isännöintiliiton sivuilla</a:t>
            </a:r>
          </a:p>
          <a:p>
            <a:r>
              <a:rPr lang="fi-FI"/>
              <a:t>Isännöintiliiton sivuilta löytyy pelin oma sivu: </a:t>
            </a:r>
            <a:br>
              <a:rPr lang="fi-FI"/>
            </a:br>
            <a:r>
              <a:rPr lang="fi-FI">
                <a:hlinkClick r:id="rId2"/>
              </a:rPr>
              <a:t>www.isannointiliitto.fi/asumisenopetus</a:t>
            </a:r>
            <a:endParaRPr lang="fi-FI"/>
          </a:p>
          <a:p>
            <a:r>
              <a:rPr lang="fi-FI"/>
              <a:t>Sivuilta löytyy opettajan materiaali sekä selkeät ohjeet</a:t>
            </a:r>
          </a:p>
          <a:p>
            <a:r>
              <a:rPr lang="fi-FI"/>
              <a:t>Varsinainen peli löytyy Seppo -alustalta </a:t>
            </a:r>
          </a:p>
          <a:p>
            <a:r>
              <a:rPr lang="fi-FI"/>
              <a:t>Peli on maksuton (löytyy </a:t>
            </a:r>
            <a:r>
              <a:rPr lang="fi-FI" err="1"/>
              <a:t>Seppon</a:t>
            </a:r>
            <a:r>
              <a:rPr lang="fi-FI"/>
              <a:t> sponsoroidut pelit –osiosta)</a:t>
            </a:r>
          </a:p>
          <a:p>
            <a:pPr marL="0" indent="0">
              <a:buNone/>
            </a:pPr>
            <a:endParaRPr lang="fi-FI"/>
          </a:p>
        </p:txBody>
      </p:sp>
      <p:pic>
        <p:nvPicPr>
          <p:cNvPr id="6" name="Kuvan paikkamerkki 5">
            <a:extLst>
              <a:ext uri="{FF2B5EF4-FFF2-40B4-BE49-F238E27FC236}">
                <a16:creationId xmlns:a16="http://schemas.microsoft.com/office/drawing/2014/main" id="{BC0C8D14-9D31-9874-8CE3-9AE6950C1AD7}"/>
              </a:ext>
            </a:extLst>
          </p:cNvPr>
          <p:cNvPicPr>
            <a:picLocks noGrp="1" noChangeAspect="1"/>
          </p:cNvPicPr>
          <p:nvPr>
            <p:ph type="pic" sz="quarter" idx="10"/>
          </p:nvPr>
        </p:nvPicPr>
        <p:blipFill>
          <a:blip r:embed="rId3"/>
          <a:srcRect l="11774" r="11774"/>
          <a:stretch/>
        </p:blipFill>
        <p:spPr/>
      </p:pic>
    </p:spTree>
    <p:extLst>
      <p:ext uri="{BB962C8B-B14F-4D97-AF65-F5344CB8AC3E}">
        <p14:creationId xmlns:p14="http://schemas.microsoft.com/office/powerpoint/2010/main" val="23221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69761D-E709-BF1E-F513-78C2234A5679}"/>
              </a:ext>
            </a:extLst>
          </p:cNvPr>
          <p:cNvSpPr>
            <a:spLocks noGrp="1"/>
          </p:cNvSpPr>
          <p:nvPr>
            <p:ph type="title"/>
          </p:nvPr>
        </p:nvSpPr>
        <p:spPr/>
        <p:txBody>
          <a:bodyPr/>
          <a:lstStyle/>
          <a:p>
            <a:r>
              <a:rPr lang="fi-FI" sz="3200" kern="100">
                <a:effectLst/>
                <a:ea typeface="Calibri" panose="020F0502020204030204" pitchFamily="34" charset="0"/>
                <a:cs typeface="Times New Roman" panose="02020603050405020304" pitchFamily="18" charset="0"/>
              </a:rPr>
              <a:t>Tehtävät olivat monipuolisia ja todella kivasti ajateltu ensimmäistä kertaa itsenäisesti asuvaa nuorta tehtävien laadinnassa – tarpeellinen lisä yhteiskuntaopin opetuksessa, koska tätä asiaa ei juuri oppikirjoissa löydy.</a:t>
            </a:r>
            <a:br>
              <a:rPr lang="fi-FI" sz="3200" kern="100">
                <a:effectLst/>
                <a:ea typeface="Calibri" panose="020F0502020204030204" pitchFamily="34" charset="0"/>
                <a:cs typeface="Times New Roman" panose="02020603050405020304" pitchFamily="18" charset="0"/>
              </a:rPr>
            </a:br>
            <a:endParaRPr lang="fi-FI" sz="3200"/>
          </a:p>
        </p:txBody>
      </p:sp>
      <p:pic>
        <p:nvPicPr>
          <p:cNvPr id="4" name="Kuva 3">
            <a:extLst>
              <a:ext uri="{FF2B5EF4-FFF2-40B4-BE49-F238E27FC236}">
                <a16:creationId xmlns:a16="http://schemas.microsoft.com/office/drawing/2014/main" id="{C353C131-8BCB-262A-2DAE-CDA10BFDA7BF}"/>
              </a:ext>
            </a:extLst>
          </p:cNvPr>
          <p:cNvPicPr>
            <a:picLocks noChangeAspect="1"/>
          </p:cNvPicPr>
          <p:nvPr/>
        </p:nvPicPr>
        <p:blipFill>
          <a:blip r:embed="rId2"/>
          <a:stretch>
            <a:fillRect/>
          </a:stretch>
        </p:blipFill>
        <p:spPr>
          <a:xfrm>
            <a:off x="1938969" y="2357288"/>
            <a:ext cx="482600" cy="355600"/>
          </a:xfrm>
          <a:prstGeom prst="rect">
            <a:avLst/>
          </a:prstGeom>
        </p:spPr>
      </p:pic>
    </p:spTree>
    <p:extLst>
      <p:ext uri="{BB962C8B-B14F-4D97-AF65-F5344CB8AC3E}">
        <p14:creationId xmlns:p14="http://schemas.microsoft.com/office/powerpoint/2010/main" val="295797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6240DC-5886-6194-706B-ACF3049A44EA}"/>
              </a:ext>
            </a:extLst>
          </p:cNvPr>
          <p:cNvSpPr>
            <a:spLocks noGrp="1"/>
          </p:cNvSpPr>
          <p:nvPr>
            <p:ph type="title"/>
          </p:nvPr>
        </p:nvSpPr>
        <p:spPr>
          <a:xfrm>
            <a:off x="838200" y="466720"/>
            <a:ext cx="10515600" cy="671200"/>
          </a:xfrm>
        </p:spPr>
        <p:txBody>
          <a:bodyPr/>
          <a:lstStyle/>
          <a:p>
            <a:pPr algn="ctr"/>
            <a:r>
              <a:rPr lang="fi-FI"/>
              <a:t>Mahdollisuus tutustua peliin testipelin kautta</a:t>
            </a:r>
          </a:p>
        </p:txBody>
      </p:sp>
      <p:sp>
        <p:nvSpPr>
          <p:cNvPr id="3" name="Sisällön paikkamerkki 2">
            <a:extLst>
              <a:ext uri="{FF2B5EF4-FFF2-40B4-BE49-F238E27FC236}">
                <a16:creationId xmlns:a16="http://schemas.microsoft.com/office/drawing/2014/main" id="{F4817372-8CD1-11E4-4463-4062FE2D089D}"/>
              </a:ext>
            </a:extLst>
          </p:cNvPr>
          <p:cNvSpPr>
            <a:spLocks noGrp="1"/>
          </p:cNvSpPr>
          <p:nvPr>
            <p:ph idx="1"/>
          </p:nvPr>
        </p:nvSpPr>
        <p:spPr>
          <a:xfrm>
            <a:off x="838200" y="1825625"/>
            <a:ext cx="9798554" cy="4351338"/>
          </a:xfrm>
        </p:spPr>
        <p:txBody>
          <a:bodyPr vert="horz" lIns="0" tIns="0" rIns="0" bIns="0" rtlCol="0" anchor="t">
            <a:noAutofit/>
          </a:bodyPr>
          <a:lstStyle/>
          <a:p>
            <a:pPr marL="0" indent="0">
              <a:buNone/>
            </a:pPr>
            <a:endParaRPr lang="fi-FI" sz="1800"/>
          </a:p>
        </p:txBody>
      </p:sp>
      <p:pic>
        <p:nvPicPr>
          <p:cNvPr id="5" name="Kuva 4">
            <a:extLst>
              <a:ext uri="{FF2B5EF4-FFF2-40B4-BE49-F238E27FC236}">
                <a16:creationId xmlns:a16="http://schemas.microsoft.com/office/drawing/2014/main" id="{2F623717-3EEE-0DD8-FDBF-32AAE2F02935}"/>
              </a:ext>
            </a:extLst>
          </p:cNvPr>
          <p:cNvPicPr>
            <a:picLocks noChangeAspect="1"/>
          </p:cNvPicPr>
          <p:nvPr/>
        </p:nvPicPr>
        <p:blipFill>
          <a:blip r:embed="rId2"/>
          <a:stretch>
            <a:fillRect/>
          </a:stretch>
        </p:blipFill>
        <p:spPr>
          <a:xfrm>
            <a:off x="1130300" y="1287154"/>
            <a:ext cx="9931400" cy="4968918"/>
          </a:xfrm>
          <a:prstGeom prst="rect">
            <a:avLst/>
          </a:prstGeom>
        </p:spPr>
      </p:pic>
    </p:spTree>
    <p:extLst>
      <p:ext uri="{BB962C8B-B14F-4D97-AF65-F5344CB8AC3E}">
        <p14:creationId xmlns:p14="http://schemas.microsoft.com/office/powerpoint/2010/main" val="340953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3DA63145-4684-50F2-1508-CA053299E0DE}"/>
              </a:ext>
            </a:extLst>
          </p:cNvPr>
          <p:cNvSpPr>
            <a:spLocks noGrp="1"/>
          </p:cNvSpPr>
          <p:nvPr>
            <p:ph sz="quarter" idx="10"/>
          </p:nvPr>
        </p:nvSpPr>
        <p:spPr/>
        <p:txBody>
          <a:bodyPr/>
          <a:lstStyle/>
          <a:p>
            <a:r>
              <a:rPr lang="fi-FI"/>
              <a:t>ann-mari.sandholm@isannointiliitto.fi</a:t>
            </a:r>
          </a:p>
          <a:p>
            <a:r>
              <a:rPr lang="fi-FI"/>
              <a:t>040-7601936</a:t>
            </a:r>
          </a:p>
        </p:txBody>
      </p:sp>
      <p:sp>
        <p:nvSpPr>
          <p:cNvPr id="3" name="Sisällön paikkamerkki 2">
            <a:extLst>
              <a:ext uri="{FF2B5EF4-FFF2-40B4-BE49-F238E27FC236}">
                <a16:creationId xmlns:a16="http://schemas.microsoft.com/office/drawing/2014/main" id="{680A54E8-D43A-952D-AB43-EEC0498C5EAA}"/>
              </a:ext>
            </a:extLst>
          </p:cNvPr>
          <p:cNvSpPr>
            <a:spLocks noGrp="1"/>
          </p:cNvSpPr>
          <p:nvPr>
            <p:ph sz="quarter" idx="11"/>
          </p:nvPr>
        </p:nvSpPr>
        <p:spPr/>
        <p:txBody>
          <a:bodyPr/>
          <a:lstStyle/>
          <a:p>
            <a:r>
              <a:rPr lang="fi-FI"/>
              <a:t>Ann-Mari Sandholm</a:t>
            </a:r>
          </a:p>
        </p:txBody>
      </p:sp>
      <p:sp>
        <p:nvSpPr>
          <p:cNvPr id="4" name="Otsikko 3">
            <a:extLst>
              <a:ext uri="{FF2B5EF4-FFF2-40B4-BE49-F238E27FC236}">
                <a16:creationId xmlns:a16="http://schemas.microsoft.com/office/drawing/2014/main" id="{8A6EEA82-F76B-80CC-CDAB-3B25B3FCBBE5}"/>
              </a:ext>
            </a:extLst>
          </p:cNvPr>
          <p:cNvSpPr>
            <a:spLocks noGrp="1"/>
          </p:cNvSpPr>
          <p:nvPr>
            <p:ph type="title"/>
          </p:nvPr>
        </p:nvSpPr>
        <p:spPr/>
        <p:txBody>
          <a:bodyPr/>
          <a:lstStyle/>
          <a:p>
            <a:r>
              <a:rPr lang="fi-FI"/>
              <a:t>KIITOS!</a:t>
            </a:r>
          </a:p>
        </p:txBody>
      </p:sp>
      <p:pic>
        <p:nvPicPr>
          <p:cNvPr id="5" name="Kuvan paikkamerkki 5" descr="Kuva, joka sisältää kohteen henkilö, Ihmisen kasvot, vaate, hymy&#10;&#10;Kuvaus luotu automaattisesti">
            <a:extLst>
              <a:ext uri="{FF2B5EF4-FFF2-40B4-BE49-F238E27FC236}">
                <a16:creationId xmlns:a16="http://schemas.microsoft.com/office/drawing/2014/main" id="{5AFC6C81-ADD1-0238-87D6-942AA464AE5A}"/>
              </a:ext>
            </a:extLst>
          </p:cNvPr>
          <p:cNvPicPr>
            <a:picLocks noChangeAspect="1"/>
          </p:cNvPicPr>
          <p:nvPr/>
        </p:nvPicPr>
        <p:blipFill rotWithShape="1">
          <a:blip r:embed="rId2"/>
          <a:srcRect t="97" b="26551"/>
          <a:stretch/>
        </p:blipFill>
        <p:spPr>
          <a:xfrm>
            <a:off x="4533743" y="1863994"/>
            <a:ext cx="1841021" cy="2025506"/>
          </a:xfrm>
          <a:prstGeom prst="rect">
            <a:avLst/>
          </a:prstGeom>
        </p:spPr>
      </p:pic>
      <p:pic>
        <p:nvPicPr>
          <p:cNvPr id="9" name="Kuva 8">
            <a:extLst>
              <a:ext uri="{FF2B5EF4-FFF2-40B4-BE49-F238E27FC236}">
                <a16:creationId xmlns:a16="http://schemas.microsoft.com/office/drawing/2014/main" id="{36138EA9-2779-7804-822F-94DA399E54F8}"/>
              </a:ext>
            </a:extLst>
          </p:cNvPr>
          <p:cNvPicPr>
            <a:picLocks noChangeAspect="1"/>
          </p:cNvPicPr>
          <p:nvPr/>
        </p:nvPicPr>
        <p:blipFill>
          <a:blip r:embed="rId3">
            <a:alphaModFix/>
          </a:blip>
          <a:stretch>
            <a:fillRect/>
          </a:stretch>
        </p:blipFill>
        <p:spPr>
          <a:xfrm>
            <a:off x="7143750" y="1863994"/>
            <a:ext cx="4325839" cy="2111845"/>
          </a:xfrm>
          <a:prstGeom prst="rect">
            <a:avLst/>
          </a:prstGeom>
        </p:spPr>
      </p:pic>
    </p:spTree>
    <p:extLst>
      <p:ext uri="{BB962C8B-B14F-4D97-AF65-F5344CB8AC3E}">
        <p14:creationId xmlns:p14="http://schemas.microsoft.com/office/powerpoint/2010/main" val="343063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F7EC0F-1680-7171-85C5-C17F6B01A736}"/>
              </a:ext>
            </a:extLst>
          </p:cNvPr>
          <p:cNvSpPr>
            <a:spLocks noGrp="1"/>
          </p:cNvSpPr>
          <p:nvPr>
            <p:ph type="ctrTitle"/>
          </p:nvPr>
        </p:nvSpPr>
        <p:spPr/>
        <p:txBody>
          <a:bodyPr/>
          <a:lstStyle/>
          <a:p>
            <a:endParaRPr lang="fi-FI"/>
          </a:p>
        </p:txBody>
      </p:sp>
      <p:sp>
        <p:nvSpPr>
          <p:cNvPr id="3" name="Alaotsikko 2">
            <a:extLst>
              <a:ext uri="{FF2B5EF4-FFF2-40B4-BE49-F238E27FC236}">
                <a16:creationId xmlns:a16="http://schemas.microsoft.com/office/drawing/2014/main" id="{212873FB-2A6F-DA37-34A3-5A6A9E112826}"/>
              </a:ext>
            </a:extLst>
          </p:cNvPr>
          <p:cNvSpPr>
            <a:spLocks noGrp="1"/>
          </p:cNvSpPr>
          <p:nvPr>
            <p:ph type="subTitle" idx="1"/>
          </p:nvPr>
        </p:nvSpPr>
        <p:spPr/>
        <p:txBody>
          <a:bodyPr/>
          <a:lstStyle/>
          <a:p>
            <a:endParaRPr lang="fi-FI"/>
          </a:p>
        </p:txBody>
      </p:sp>
      <p:pic>
        <p:nvPicPr>
          <p:cNvPr id="4" name="Kuva 3" descr="Kuva, joka sisältää kohteen teksti, kuvakaappaus, Fontti, logo&#10;&#10;Kuvaus luotu automaattisesti">
            <a:extLst>
              <a:ext uri="{FF2B5EF4-FFF2-40B4-BE49-F238E27FC236}">
                <a16:creationId xmlns:a16="http://schemas.microsoft.com/office/drawing/2014/main" id="{1EAB3865-3C80-6454-D5EB-2358C9C239C5}"/>
              </a:ext>
            </a:extLst>
          </p:cNvPr>
          <p:cNvPicPr>
            <a:picLocks noChangeAspect="1"/>
          </p:cNvPicPr>
          <p:nvPr/>
        </p:nvPicPr>
        <p:blipFill>
          <a:blip r:embed="rId2"/>
          <a:stretch>
            <a:fillRect/>
          </a:stretch>
        </p:blipFill>
        <p:spPr>
          <a:xfrm>
            <a:off x="4916" y="2766"/>
            <a:ext cx="12169877" cy="6852468"/>
          </a:xfrm>
          <a:prstGeom prst="rect">
            <a:avLst/>
          </a:prstGeom>
        </p:spPr>
      </p:pic>
      <p:sp>
        <p:nvSpPr>
          <p:cNvPr id="7" name="Suorakulmio 6">
            <a:extLst>
              <a:ext uri="{FF2B5EF4-FFF2-40B4-BE49-F238E27FC236}">
                <a16:creationId xmlns:a16="http://schemas.microsoft.com/office/drawing/2014/main" id="{B70E8DCD-F476-2F05-0480-24463E9BC029}"/>
              </a:ext>
            </a:extLst>
          </p:cNvPr>
          <p:cNvSpPr/>
          <p:nvPr/>
        </p:nvSpPr>
        <p:spPr>
          <a:xfrm>
            <a:off x="3697941" y="6135220"/>
            <a:ext cx="974911" cy="6611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Kuva 5">
            <a:extLst>
              <a:ext uri="{FF2B5EF4-FFF2-40B4-BE49-F238E27FC236}">
                <a16:creationId xmlns:a16="http://schemas.microsoft.com/office/drawing/2014/main" id="{F8791AA6-9B14-DA1C-E830-23E6D3AC1AB7}"/>
              </a:ext>
            </a:extLst>
          </p:cNvPr>
          <p:cNvPicPr>
            <a:picLocks noChangeAspect="1"/>
          </p:cNvPicPr>
          <p:nvPr/>
        </p:nvPicPr>
        <p:blipFill>
          <a:blip r:embed="rId3"/>
          <a:stretch>
            <a:fillRect/>
          </a:stretch>
        </p:blipFill>
        <p:spPr>
          <a:xfrm>
            <a:off x="3424516" y="6064062"/>
            <a:ext cx="1521759" cy="803464"/>
          </a:xfrm>
          <a:prstGeom prst="rect">
            <a:avLst/>
          </a:prstGeom>
        </p:spPr>
      </p:pic>
      <p:sp>
        <p:nvSpPr>
          <p:cNvPr id="8" name="Suorakulmio 7">
            <a:extLst>
              <a:ext uri="{FF2B5EF4-FFF2-40B4-BE49-F238E27FC236}">
                <a16:creationId xmlns:a16="http://schemas.microsoft.com/office/drawing/2014/main" id="{A5DA2E9E-5B48-31FE-5E24-D42767148B0D}"/>
              </a:ext>
            </a:extLst>
          </p:cNvPr>
          <p:cNvSpPr/>
          <p:nvPr/>
        </p:nvSpPr>
        <p:spPr>
          <a:xfrm>
            <a:off x="2724411" y="1174315"/>
            <a:ext cx="6732738" cy="35907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iruutu 4">
            <a:extLst>
              <a:ext uri="{FF2B5EF4-FFF2-40B4-BE49-F238E27FC236}">
                <a16:creationId xmlns:a16="http://schemas.microsoft.com/office/drawing/2014/main" id="{3DFB0631-334D-C5E1-8AD0-4AEEFA713BB9}"/>
              </a:ext>
            </a:extLst>
          </p:cNvPr>
          <p:cNvSpPr txBox="1"/>
          <p:nvPr/>
        </p:nvSpPr>
        <p:spPr>
          <a:xfrm>
            <a:off x="3559479" y="2573054"/>
            <a:ext cx="50730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5400" b="1" i="0" u="none" strike="noStrike" kern="1200" cap="none" spc="0" normalizeH="0" baseline="0" noProof="0">
                <a:ln>
                  <a:noFill/>
                </a:ln>
                <a:solidFill>
                  <a:srgbClr val="4472C4"/>
                </a:solidFill>
                <a:effectLst/>
                <a:uLnTx/>
                <a:uFillTx/>
                <a:latin typeface="Montserrat"/>
                <a:ea typeface="+mn-ea"/>
                <a:cs typeface="+mn-cs"/>
              </a:rPr>
              <a:t>Tietoisku 3</a:t>
            </a:r>
            <a:endParaRPr kumimoji="0" lang="fi-FI" sz="5400" b="1" i="0" u="none" strike="noStrike" kern="1200" cap="none" spc="0" normalizeH="0" baseline="0" noProof="0">
              <a:ln>
                <a:noFill/>
              </a:ln>
              <a:solidFill>
                <a:srgbClr val="4472C4"/>
              </a:solidFill>
              <a:effectLst/>
              <a:uLnTx/>
              <a:uFillTx/>
              <a:latin typeface="Montserrat"/>
              <a:ea typeface="+mn-ea"/>
              <a:cs typeface="Calibri"/>
            </a:endParaRPr>
          </a:p>
        </p:txBody>
      </p:sp>
    </p:spTree>
    <p:extLst>
      <p:ext uri="{BB962C8B-B14F-4D97-AF65-F5344CB8AC3E}">
        <p14:creationId xmlns:p14="http://schemas.microsoft.com/office/powerpoint/2010/main" val="17028861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brightnessContrast bright="-6000"/>
                    </a14:imgEffect>
                  </a14:imgLayer>
                </a14:imgProps>
              </a:ext>
            </a:extLst>
          </a:blip>
          <a:srcRect/>
          <a:stretch>
            <a:fillRect t="-23000" r="-14000" b="-9000"/>
          </a:stretch>
        </a:blipFill>
        <a:effectLst/>
      </p:bgPr>
    </p:bg>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a:latin typeface="Montserrat ExtraBold" panose="00000900000000000000" pitchFamily="2" charset="0"/>
              </a:rPr>
              <a:t>NYT olemme me.</a:t>
            </a:r>
            <a:br>
              <a:rPr lang="fi-FI">
                <a:latin typeface="Montserrat ExtraBold" panose="00000900000000000000" pitchFamily="2" charset="0"/>
              </a:rPr>
            </a:br>
            <a:r>
              <a:rPr lang="fi-FI">
                <a:latin typeface="Montserrat ExtraBold" panose="00000900000000000000" pitchFamily="2" charset="0"/>
              </a:rPr>
              <a:t>Ja meillä olisi tärkeää asiaa!</a:t>
            </a:r>
          </a:p>
        </p:txBody>
      </p:sp>
      <p:sp>
        <p:nvSpPr>
          <p:cNvPr id="5" name="Tekstin paikkamerkki 4"/>
          <p:cNvSpPr>
            <a:spLocks noGrp="1"/>
          </p:cNvSpPr>
          <p:nvPr>
            <p:ph type="body" sz="quarter" idx="32"/>
          </p:nvPr>
        </p:nvSpPr>
        <p:spPr/>
        <p:txBody>
          <a:bodyPr vert="horz" lIns="0" tIns="0" rIns="0" bIns="0" rtlCol="0" anchor="t">
            <a:noAutofit/>
          </a:bodyPr>
          <a:lstStyle/>
          <a:p>
            <a:r>
              <a:rPr lang="fi-FI"/>
              <a:t>1.9.2023 Talous tutuksi</a:t>
            </a:r>
          </a:p>
          <a:p>
            <a:r>
              <a:rPr lang="fi-FI" sz="1800"/>
              <a:t>Sami Suomela</a:t>
            </a:r>
            <a:br>
              <a:rPr lang="fi-FI" sz="1800"/>
            </a:br>
            <a:r>
              <a:rPr lang="fi-FI" sz="1800"/>
              <a:t>Johtaja, opettajankoulutus ja kehitys</a:t>
            </a:r>
            <a:br>
              <a:rPr lang="fi-FI" sz="1800"/>
            </a:br>
            <a:r>
              <a:rPr lang="fi-FI" sz="1800"/>
              <a:t>Nuorten yrittäjyys ja talous NYT</a:t>
            </a:r>
          </a:p>
        </p:txBody>
      </p:sp>
    </p:spTree>
    <p:extLst>
      <p:ext uri="{BB962C8B-B14F-4D97-AF65-F5344CB8AC3E}">
        <p14:creationId xmlns:p14="http://schemas.microsoft.com/office/powerpoint/2010/main" val="34487919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6C604-14E0-484D-F192-47EC389FD1E7}"/>
              </a:ext>
            </a:extLst>
          </p:cNvPr>
          <p:cNvSpPr>
            <a:spLocks noGrp="1"/>
          </p:cNvSpPr>
          <p:nvPr>
            <p:ph type="title" idx="4294967295"/>
          </p:nvPr>
        </p:nvSpPr>
        <p:spPr>
          <a:xfrm>
            <a:off x="1842407" y="2043112"/>
            <a:ext cx="8507186" cy="2771775"/>
          </a:xfrm>
        </p:spPr>
        <p:txBody>
          <a:bodyPr/>
          <a:lstStyle/>
          <a:p>
            <a:pPr marL="285750" indent="-285750" algn="ctr"/>
            <a:r>
              <a:rPr lang="fi-FI" sz="4000" b="0">
                <a:solidFill>
                  <a:schemeClr val="accent4"/>
                </a:solidFill>
              </a:rPr>
              <a:t>Toimimme sillanrakentajana lasten ja nuorten sekä toimivan työelämän välillä.</a:t>
            </a:r>
          </a:p>
        </p:txBody>
      </p:sp>
      <p:sp>
        <p:nvSpPr>
          <p:cNvPr id="3" name="Title 5">
            <a:extLst>
              <a:ext uri="{FF2B5EF4-FFF2-40B4-BE49-F238E27FC236}">
                <a16:creationId xmlns:a16="http://schemas.microsoft.com/office/drawing/2014/main" id="{52B176B5-A4AC-7752-0E2D-D6867D9A9761}"/>
              </a:ext>
            </a:extLst>
          </p:cNvPr>
          <p:cNvSpPr txBox="1">
            <a:spLocks/>
          </p:cNvSpPr>
          <p:nvPr/>
        </p:nvSpPr>
        <p:spPr>
          <a:xfrm>
            <a:off x="760432" y="398047"/>
            <a:ext cx="2929825" cy="1093295"/>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4000" b="0" kern="1200" spc="120" baseline="0">
                <a:solidFill>
                  <a:schemeClr val="accent4"/>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en-US" sz="20000" b="0" i="0" u="none" strike="noStrike" kern="1200" cap="none" spc="120" normalizeH="0" baseline="0" noProof="0">
                <a:ln>
                  <a:noFill/>
                </a:ln>
                <a:solidFill>
                  <a:srgbClr val="E3E24F"/>
                </a:solidFill>
                <a:effectLst/>
                <a:uLnTx/>
                <a:uFillTx/>
                <a:latin typeface="Montserrat"/>
                <a:ea typeface="+mj-ea"/>
                <a:cs typeface="+mj-cs"/>
              </a:rPr>
              <a:t>“</a:t>
            </a:r>
            <a:endParaRPr kumimoji="0" lang="en-FI" sz="20000" b="0" i="0" u="none" strike="noStrike" kern="1200" cap="none" spc="120" normalizeH="0" baseline="0" noProof="0">
              <a:ln>
                <a:noFill/>
              </a:ln>
              <a:solidFill>
                <a:srgbClr val="E3E24F"/>
              </a:solidFill>
              <a:effectLst/>
              <a:uLnTx/>
              <a:uFillTx/>
              <a:latin typeface="Montserrat"/>
              <a:ea typeface="+mj-ea"/>
              <a:cs typeface="+mj-cs"/>
            </a:endParaRPr>
          </a:p>
        </p:txBody>
      </p:sp>
    </p:spTree>
    <p:extLst>
      <p:ext uri="{BB962C8B-B14F-4D97-AF65-F5344CB8AC3E}">
        <p14:creationId xmlns:p14="http://schemas.microsoft.com/office/powerpoint/2010/main" val="1034091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A014E-0C85-F6E1-CAFE-15B16C231ECA}"/>
              </a:ext>
            </a:extLst>
          </p:cNvPr>
          <p:cNvSpPr>
            <a:spLocks noGrp="1"/>
          </p:cNvSpPr>
          <p:nvPr>
            <p:ph type="title"/>
          </p:nvPr>
        </p:nvSpPr>
        <p:spPr>
          <a:xfrm>
            <a:off x="310243" y="409576"/>
            <a:ext cx="9049802" cy="1352038"/>
          </a:xfrm>
        </p:spPr>
        <p:txBody>
          <a:bodyPr/>
          <a:lstStyle/>
          <a:p>
            <a:r>
              <a:rPr lang="en-FI"/>
              <a:t>Ainutlaatuinen asiantuntijaverkostomme toimii koko Suomessa</a:t>
            </a:r>
          </a:p>
        </p:txBody>
      </p:sp>
      <p:sp>
        <p:nvSpPr>
          <p:cNvPr id="3" name="Text Placeholder 2">
            <a:extLst>
              <a:ext uri="{FF2B5EF4-FFF2-40B4-BE49-F238E27FC236}">
                <a16:creationId xmlns:a16="http://schemas.microsoft.com/office/drawing/2014/main" id="{7AC880F2-847B-66F1-DBB8-CF9BAB6CEF9A}"/>
              </a:ext>
            </a:extLst>
          </p:cNvPr>
          <p:cNvSpPr>
            <a:spLocks noGrp="1"/>
          </p:cNvSpPr>
          <p:nvPr>
            <p:ph type="body" sz="quarter" idx="32"/>
          </p:nvPr>
        </p:nvSpPr>
        <p:spPr>
          <a:xfrm>
            <a:off x="416856" y="1887085"/>
            <a:ext cx="4390291" cy="3971012"/>
          </a:xfrm>
        </p:spPr>
        <p:txBody>
          <a:bodyPr>
            <a:normAutofit/>
          </a:bodyPr>
          <a:lstStyle/>
          <a:p>
            <a:pPr marL="285750" indent="-285750">
              <a:buFont typeface="Arial" panose="020B0604020202020204" pitchFamily="34" charset="0"/>
              <a:buChar char="•"/>
            </a:pPr>
            <a:r>
              <a:rPr lang="en-US" err="1"/>
              <a:t>Kattavasti</a:t>
            </a:r>
            <a:r>
              <a:rPr lang="en-US"/>
              <a:t> </a:t>
            </a:r>
            <a:r>
              <a:rPr lang="en-US" err="1"/>
              <a:t>koko</a:t>
            </a:r>
            <a:r>
              <a:rPr lang="en-US"/>
              <a:t> </a:t>
            </a:r>
            <a:r>
              <a:rPr lang="en-US" err="1"/>
              <a:t>Suomessa</a:t>
            </a:r>
            <a:endParaRPr lang="en-US"/>
          </a:p>
          <a:p>
            <a:pPr marL="285750" indent="-285750">
              <a:buFont typeface="Arial" panose="020B0604020202020204" pitchFamily="34" charset="0"/>
              <a:buChar char="•"/>
            </a:pPr>
            <a:r>
              <a:rPr lang="en-US" err="1"/>
              <a:t>Vastaamme</a:t>
            </a:r>
            <a:r>
              <a:rPr lang="en-US"/>
              <a:t> </a:t>
            </a:r>
            <a:r>
              <a:rPr lang="en-US" err="1"/>
              <a:t>alueellisesta</a:t>
            </a:r>
            <a:r>
              <a:rPr lang="en-US"/>
              <a:t> </a:t>
            </a:r>
            <a:r>
              <a:rPr lang="en-US" err="1"/>
              <a:t>Yrityskylä-toiminnasta</a:t>
            </a:r>
            <a:endParaRPr lang="en-US"/>
          </a:p>
          <a:p>
            <a:pPr marL="285750" indent="-285750">
              <a:buFont typeface="Arial" panose="020B0604020202020204" pitchFamily="34" charset="0"/>
              <a:buChar char="•"/>
            </a:pPr>
            <a:r>
              <a:rPr lang="en-US" err="1"/>
              <a:t>Aluekohtaiset</a:t>
            </a:r>
            <a:r>
              <a:rPr lang="en-US"/>
              <a:t> </a:t>
            </a:r>
            <a:r>
              <a:rPr lang="en-US" err="1"/>
              <a:t>asiantuntijat</a:t>
            </a:r>
            <a:r>
              <a:rPr lang="en-US"/>
              <a:t> </a:t>
            </a:r>
            <a:r>
              <a:rPr lang="en-US" err="1"/>
              <a:t>tukevat</a:t>
            </a:r>
            <a:r>
              <a:rPr lang="en-US"/>
              <a:t> </a:t>
            </a:r>
            <a:r>
              <a:rPr lang="en-US" err="1"/>
              <a:t>opettajia</a:t>
            </a:r>
            <a:r>
              <a:rPr lang="en-US"/>
              <a:t> </a:t>
            </a:r>
            <a:r>
              <a:rPr lang="en-US" err="1"/>
              <a:t>palvelujen</a:t>
            </a:r>
            <a:r>
              <a:rPr lang="en-US"/>
              <a:t> </a:t>
            </a:r>
            <a:r>
              <a:rPr lang="en-US" err="1"/>
              <a:t>käyttöönotossa</a:t>
            </a:r>
            <a:r>
              <a:rPr lang="en-US"/>
              <a:t> </a:t>
            </a:r>
            <a:r>
              <a:rPr lang="en-US" err="1"/>
              <a:t>sekä</a:t>
            </a:r>
            <a:r>
              <a:rPr lang="en-US"/>
              <a:t> </a:t>
            </a:r>
            <a:r>
              <a:rPr lang="en-US" err="1"/>
              <a:t>järjestävät</a:t>
            </a:r>
            <a:r>
              <a:rPr lang="en-US"/>
              <a:t> </a:t>
            </a:r>
            <a:r>
              <a:rPr lang="en-US" err="1"/>
              <a:t>alueellisia</a:t>
            </a:r>
            <a:r>
              <a:rPr lang="en-US"/>
              <a:t> </a:t>
            </a:r>
            <a:r>
              <a:rPr lang="en-US" err="1"/>
              <a:t>tapahtumia</a:t>
            </a:r>
            <a:r>
              <a:rPr lang="en-US"/>
              <a:t> ja </a:t>
            </a:r>
            <a:r>
              <a:rPr lang="en-US" err="1"/>
              <a:t>koulutustilaisuuksia</a:t>
            </a: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FI"/>
          </a:p>
        </p:txBody>
      </p:sp>
      <p:sp>
        <p:nvSpPr>
          <p:cNvPr id="8" name="TextBox 7">
            <a:extLst>
              <a:ext uri="{FF2B5EF4-FFF2-40B4-BE49-F238E27FC236}">
                <a16:creationId xmlns:a16="http://schemas.microsoft.com/office/drawing/2014/main" id="{FA986263-D57B-128A-7362-C9A411EA3635}"/>
              </a:ext>
            </a:extLst>
          </p:cNvPr>
          <p:cNvSpPr txBox="1"/>
          <p:nvPr/>
        </p:nvSpPr>
        <p:spPr>
          <a:xfrm>
            <a:off x="5557496" y="1692521"/>
            <a:ext cx="3423251" cy="425706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1400" b="0" i="0" u="none" strike="noStrike" kern="1200" cap="none" spc="0" normalizeH="0" baseline="0" noProof="0">
                <a:ln>
                  <a:noFill/>
                </a:ln>
                <a:solidFill>
                  <a:prstClr val="black"/>
                </a:solidFill>
                <a:effectLst/>
                <a:uLnTx/>
                <a:uFillTx/>
                <a:latin typeface="Montserrat"/>
                <a:ea typeface="+mn-ea"/>
                <a:cs typeface="+mn-cs"/>
              </a:rPr>
              <a:t>NYT Uusimaa:</a:t>
            </a:r>
            <a:r>
              <a:rPr kumimoji="0" lang="fi-FI" sz="1400" b="0" i="0" u="none" strike="noStrike" kern="1200" cap="none" spc="0" normalizeH="0" baseline="0" noProof="0">
                <a:ln>
                  <a:noFill/>
                </a:ln>
                <a:solidFill>
                  <a:prstClr val="black"/>
                </a:solidFill>
                <a:effectLst/>
                <a:uLnTx/>
                <a:uFillTx/>
                <a:latin typeface="Montserrat"/>
                <a:ea typeface="+mn-ea"/>
                <a:cs typeface="+mn-cs"/>
              </a:rPr>
              <a:t> </a:t>
            </a:r>
            <a:r>
              <a:rPr kumimoji="0" lang="en-FI" sz="1400" b="0" i="0" u="none" strike="noStrike" kern="1200" cap="none" spc="0" normalizeH="0" baseline="0" noProof="0">
                <a:ln>
                  <a:noFill/>
                </a:ln>
                <a:solidFill>
                  <a:prstClr val="black"/>
                </a:solidFill>
                <a:effectLst/>
                <a:uLnTx/>
                <a:uFillTx/>
                <a:latin typeface="Montserrat"/>
                <a:ea typeface="+mn-ea"/>
                <a:cs typeface="+mn-cs"/>
              </a:rPr>
              <a:t>Espoo</a:t>
            </a:r>
            <a:endParaRPr kumimoji="0" lang="fi-FI" sz="1400" b="0" i="0" u="none" strike="noStrike" kern="1200" cap="none" spc="0" normalizeH="0" baseline="0" noProof="0">
              <a:ln>
                <a:noFill/>
              </a:ln>
              <a:solidFill>
                <a:prstClr val="black"/>
              </a:solidFill>
              <a:effectLst/>
              <a:uLnTx/>
              <a:uFillTx/>
              <a:latin typeface="Montserra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1400" b="0" i="0" u="none" strike="noStrike" kern="1200" cap="none" spc="0" normalizeH="0" baseline="0" noProof="0">
                <a:ln>
                  <a:noFill/>
                </a:ln>
                <a:solidFill>
                  <a:prstClr val="black"/>
                </a:solidFill>
                <a:effectLst/>
                <a:uLnTx/>
                <a:uFillTx/>
                <a:latin typeface="Montserrat"/>
                <a:ea typeface="+mn-ea"/>
                <a:cs typeface="+mn-cs"/>
              </a:rPr>
              <a:t>NYT Uusimaa:</a:t>
            </a:r>
            <a:r>
              <a:rPr kumimoji="0" lang="fi-FI" sz="1400" b="0" i="0" u="none" strike="noStrike" kern="1200" cap="none" spc="0" normalizeH="0" baseline="0" noProof="0">
                <a:ln>
                  <a:noFill/>
                </a:ln>
                <a:solidFill>
                  <a:prstClr val="black"/>
                </a:solidFill>
                <a:effectLst/>
                <a:uLnTx/>
                <a:uFillTx/>
                <a:latin typeface="Montserrat"/>
                <a:ea typeface="+mn-ea"/>
                <a:cs typeface="+mn-cs"/>
              </a:rPr>
              <a:t> </a:t>
            </a:r>
            <a:r>
              <a:rPr kumimoji="0" lang="en-FI" sz="1400" b="0" i="0" u="none" strike="noStrike" kern="1200" cap="none" spc="0" normalizeH="0" baseline="0" noProof="0">
                <a:ln>
                  <a:noFill/>
                </a:ln>
                <a:solidFill>
                  <a:prstClr val="black"/>
                </a:solidFill>
                <a:effectLst/>
                <a:uLnTx/>
                <a:uFillTx/>
                <a:latin typeface="Montserrat"/>
                <a:ea typeface="+mn-ea"/>
                <a:cs typeface="+mn-cs"/>
              </a:rPr>
              <a:t>Helsinki-Vantaa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1400" b="0" i="0" u="none" strike="noStrike" kern="1200" cap="none" spc="0" normalizeH="0" baseline="0" noProof="0">
                <a:ln>
                  <a:noFill/>
                </a:ln>
                <a:solidFill>
                  <a:prstClr val="black"/>
                </a:solidFill>
                <a:effectLst/>
                <a:uLnTx/>
                <a:uFillTx/>
                <a:latin typeface="Montserrat"/>
                <a:ea typeface="+mn-ea"/>
                <a:cs typeface="+mn-cs"/>
              </a:rPr>
              <a:t>NYT Häme: Lahti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1400" b="0" i="0" u="none" strike="noStrike" kern="1200" cap="none" spc="0" normalizeH="0" baseline="0" noProof="0">
                <a:ln>
                  <a:noFill/>
                </a:ln>
                <a:solidFill>
                  <a:prstClr val="black"/>
                </a:solidFill>
                <a:effectLst/>
                <a:uLnTx/>
                <a:uFillTx/>
                <a:latin typeface="Montserrat"/>
                <a:ea typeface="+mn-ea"/>
                <a:cs typeface="+mn-cs"/>
              </a:rPr>
              <a:t>NYT Itä-Suomi: Kuopio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1400" b="0" i="0" u="none" strike="noStrike" kern="1200" cap="none" spc="0" normalizeH="0" baseline="0" noProof="0">
                <a:ln>
                  <a:noFill/>
                </a:ln>
                <a:solidFill>
                  <a:prstClr val="black"/>
                </a:solidFill>
                <a:effectLst/>
                <a:uLnTx/>
                <a:uFillTx/>
                <a:latin typeface="Montserrat"/>
                <a:ea typeface="+mn-ea"/>
                <a:cs typeface="+mn-cs"/>
              </a:rPr>
              <a:t>NYT Kaakkois-Suomi:</a:t>
            </a:r>
            <a:r>
              <a:rPr kumimoji="0" lang="fi-FI" sz="1400" b="0" i="0" u="none" strike="noStrike" kern="1200" cap="none" spc="0" normalizeH="0" baseline="0" noProof="0">
                <a:ln>
                  <a:noFill/>
                </a:ln>
                <a:solidFill>
                  <a:prstClr val="black"/>
                </a:solidFill>
                <a:effectLst/>
                <a:uLnTx/>
                <a:uFillTx/>
                <a:latin typeface="Montserrat"/>
                <a:ea typeface="+mn-ea"/>
                <a:cs typeface="+mn-cs"/>
              </a:rPr>
              <a:t> Lappeenranta </a:t>
            </a:r>
            <a:r>
              <a:rPr kumimoji="0" lang="en-FI" sz="1400" b="0" i="0" u="none" strike="noStrike" kern="1200" cap="none" spc="0" normalizeH="0" baseline="0" noProof="0">
                <a:ln>
                  <a:noFill/>
                </a:ln>
                <a:solidFill>
                  <a:prstClr val="black"/>
                </a:solidFill>
                <a:effectLst/>
                <a:uLnTx/>
                <a:uFillTx/>
                <a:latin typeface="Montserrat"/>
                <a:ea typeface="+mn-ea"/>
                <a:cs typeface="+mn-cs"/>
              </a:rPr>
              <a:t>NYT Keski-Suomi: Jyväskylä</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1400" b="0" i="0" u="none" strike="noStrike" kern="1200" cap="none" spc="0" normalizeH="0" baseline="0" noProof="0">
                <a:ln>
                  <a:noFill/>
                </a:ln>
                <a:solidFill>
                  <a:prstClr val="black"/>
                </a:solidFill>
                <a:effectLst/>
                <a:uLnTx/>
                <a:uFillTx/>
                <a:latin typeface="Montserrat"/>
                <a:ea typeface="+mn-ea"/>
                <a:cs typeface="+mn-cs"/>
              </a:rPr>
              <a:t>NYT Pirkanmaa: Tampere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1400" b="0" i="0" u="none" strike="noStrike" kern="1200" cap="none" spc="0" normalizeH="0" baseline="0" noProof="0">
                <a:ln>
                  <a:noFill/>
                </a:ln>
                <a:solidFill>
                  <a:prstClr val="black"/>
                </a:solidFill>
                <a:effectLst/>
                <a:uLnTx/>
                <a:uFillTx/>
                <a:latin typeface="Montserrat"/>
                <a:ea typeface="+mn-ea"/>
                <a:cs typeface="+mn-cs"/>
              </a:rPr>
              <a:t>NYT Pohjanmaa ja Satakunta:</a:t>
            </a:r>
            <a:r>
              <a:rPr kumimoji="0" lang="fi-FI" sz="1400" b="0" i="0" u="none" strike="noStrike" kern="1200" cap="none" spc="0" normalizeH="0" baseline="0" noProof="0">
                <a:ln>
                  <a:noFill/>
                </a:ln>
                <a:solidFill>
                  <a:prstClr val="black"/>
                </a:solidFill>
                <a:effectLst/>
                <a:uLnTx/>
                <a:uFillTx/>
                <a:latin typeface="Montserrat"/>
                <a:ea typeface="+mn-ea"/>
                <a:cs typeface="+mn-cs"/>
              </a:rPr>
              <a:t> </a:t>
            </a:r>
            <a:r>
              <a:rPr kumimoji="0" lang="en-FI" sz="1400" b="0" i="0" u="none" strike="noStrike" kern="1200" cap="none" spc="0" normalizeH="0" baseline="0" noProof="0">
                <a:ln>
                  <a:noFill/>
                </a:ln>
                <a:solidFill>
                  <a:prstClr val="black"/>
                </a:solidFill>
                <a:effectLst/>
                <a:uLnTx/>
                <a:uFillTx/>
                <a:latin typeface="Montserrat"/>
                <a:ea typeface="+mn-ea"/>
                <a:cs typeface="+mn-cs"/>
              </a:rPr>
              <a:t>Vaasa</a:t>
            </a:r>
            <a:endParaRPr kumimoji="0" lang="fi-FI" sz="1400" b="0" i="0" u="none" strike="noStrike" kern="1200" cap="none" spc="0" normalizeH="0" baseline="0" noProof="0">
              <a:ln>
                <a:noFill/>
              </a:ln>
              <a:solidFill>
                <a:prstClr val="black"/>
              </a:solidFill>
              <a:effectLst/>
              <a:uLnTx/>
              <a:uFillTx/>
              <a:latin typeface="Montserra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1400" b="0" i="0" u="none" strike="noStrike" kern="1200" cap="none" spc="0" normalizeH="0" baseline="0" noProof="0">
                <a:ln>
                  <a:noFill/>
                </a:ln>
                <a:solidFill>
                  <a:prstClr val="black"/>
                </a:solidFill>
                <a:effectLst/>
                <a:uLnTx/>
                <a:uFillTx/>
                <a:latin typeface="Montserrat"/>
                <a:ea typeface="+mn-ea"/>
                <a:cs typeface="+mn-cs"/>
              </a:rPr>
              <a:t>NYT Pohjois-Pohjanmaa: Oulu</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1400" b="0" i="0" u="none" strike="noStrike" kern="1200" cap="none" spc="0" normalizeH="0" baseline="0" noProof="0">
                <a:ln>
                  <a:noFill/>
                </a:ln>
                <a:solidFill>
                  <a:prstClr val="black"/>
                </a:solidFill>
                <a:effectLst/>
                <a:uLnTx/>
                <a:uFillTx/>
                <a:latin typeface="Montserrat"/>
                <a:ea typeface="+mn-ea"/>
                <a:cs typeface="+mn-cs"/>
              </a:rPr>
              <a:t>NYT Varsinais-Suomi: Turku</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1400" b="0" i="0" u="none" strike="noStrike" kern="1200" cap="none" spc="0" normalizeH="0" baseline="0" noProof="0">
                <a:ln>
                  <a:noFill/>
                </a:ln>
                <a:solidFill>
                  <a:prstClr val="black"/>
                </a:solidFill>
                <a:effectLst/>
                <a:uLnTx/>
                <a:uFillTx/>
                <a:latin typeface="Montserrat"/>
                <a:ea typeface="+mn-ea"/>
                <a:cs typeface="+mn-cs"/>
              </a:rPr>
              <a:t>Ruotsinkieliset palvelut</a:t>
            </a:r>
            <a:endParaRPr kumimoji="0" lang="fi-FI" sz="1400" b="0" i="0" u="none" strike="noStrike" kern="1200" cap="none" spc="0" normalizeH="0" baseline="0" noProof="0">
              <a:ln>
                <a:noFill/>
              </a:ln>
              <a:solidFill>
                <a:prstClr val="black"/>
              </a:solidFill>
              <a:effectLst/>
              <a:uLnTx/>
              <a:uFillTx/>
              <a:latin typeface="Montserra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Montserrat"/>
                <a:ea typeface="+mn-ea"/>
                <a:cs typeface="+mn-cs"/>
              </a:rPr>
              <a:t>LISÄKSI toimipisteet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Montserrat"/>
                <a:ea typeface="+mn-ea"/>
                <a:cs typeface="+mn-cs"/>
              </a:rPr>
              <a:t>Hämeenlinna ja Seinäjoki</a:t>
            </a:r>
            <a:r>
              <a:rPr kumimoji="0" lang="en-FI" sz="1400" b="0" i="0" u="none" strike="noStrike" kern="1200" cap="none" spc="0" normalizeH="0" baseline="0" noProof="0">
                <a:ln>
                  <a:noFill/>
                </a:ln>
                <a:solidFill>
                  <a:prstClr val="black"/>
                </a:solidFill>
                <a:effectLst/>
                <a:uLnTx/>
                <a:uFillTx/>
                <a:latin typeface="Montserrat"/>
                <a:ea typeface="+mn-ea"/>
                <a:cs typeface="+mn-cs"/>
              </a:rPr>
              <a:t> </a:t>
            </a:r>
          </a:p>
        </p:txBody>
      </p:sp>
      <p:grpSp>
        <p:nvGrpSpPr>
          <p:cNvPr id="537" name="Group 5">
            <a:extLst>
              <a:ext uri="{FF2B5EF4-FFF2-40B4-BE49-F238E27FC236}">
                <a16:creationId xmlns:a16="http://schemas.microsoft.com/office/drawing/2014/main" id="{36AAFEED-A418-5269-72C3-742C12EC2CE8}"/>
              </a:ext>
            </a:extLst>
          </p:cNvPr>
          <p:cNvGrpSpPr>
            <a:grpSpLocks noChangeAspect="1"/>
          </p:cNvGrpSpPr>
          <p:nvPr/>
        </p:nvGrpSpPr>
        <p:grpSpPr bwMode="auto">
          <a:xfrm>
            <a:off x="8570062" y="1057791"/>
            <a:ext cx="3299169" cy="5303006"/>
            <a:chOff x="3175" y="1193"/>
            <a:chExt cx="1534" cy="2690"/>
          </a:xfrm>
          <a:solidFill>
            <a:schemeClr val="accent3"/>
          </a:solidFill>
        </p:grpSpPr>
        <p:sp>
          <p:nvSpPr>
            <p:cNvPr id="379" name="Freeform 6">
              <a:extLst>
                <a:ext uri="{FF2B5EF4-FFF2-40B4-BE49-F238E27FC236}">
                  <a16:creationId xmlns:a16="http://schemas.microsoft.com/office/drawing/2014/main" id="{633300C2-9FA4-387A-FDB3-47CC7D88C4B5}"/>
                </a:ext>
              </a:extLst>
            </p:cNvPr>
            <p:cNvSpPr>
              <a:spLocks/>
            </p:cNvSpPr>
            <p:nvPr/>
          </p:nvSpPr>
          <p:spPr bwMode="auto">
            <a:xfrm>
              <a:off x="3416" y="1193"/>
              <a:ext cx="1293" cy="2690"/>
            </a:xfrm>
            <a:custGeom>
              <a:avLst/>
              <a:gdLst>
                <a:gd name="T0" fmla="*/ 2573 w 6463"/>
                <a:gd name="T1" fmla="*/ 1837 h 13452"/>
                <a:gd name="T2" fmla="*/ 3071 w 6463"/>
                <a:gd name="T3" fmla="*/ 1433 h 13452"/>
                <a:gd name="T4" fmla="*/ 3523 w 6463"/>
                <a:gd name="T5" fmla="*/ 173 h 13452"/>
                <a:gd name="T6" fmla="*/ 4322 w 6463"/>
                <a:gd name="T7" fmla="*/ 312 h 13452"/>
                <a:gd name="T8" fmla="*/ 4567 w 6463"/>
                <a:gd name="T9" fmla="*/ 1629 h 13452"/>
                <a:gd name="T10" fmla="*/ 4790 w 6463"/>
                <a:gd name="T11" fmla="*/ 4104 h 13452"/>
                <a:gd name="T12" fmla="*/ 5223 w 6463"/>
                <a:gd name="T13" fmla="*/ 5859 h 13452"/>
                <a:gd name="T14" fmla="*/ 5313 w 6463"/>
                <a:gd name="T15" fmla="*/ 6512 h 13452"/>
                <a:gd name="T16" fmla="*/ 5475 w 6463"/>
                <a:gd name="T17" fmla="*/ 7178 h 13452"/>
                <a:gd name="T18" fmla="*/ 5715 w 6463"/>
                <a:gd name="T19" fmla="*/ 8565 h 13452"/>
                <a:gd name="T20" fmla="*/ 6289 w 6463"/>
                <a:gd name="T21" fmla="*/ 9903 h 13452"/>
                <a:gd name="T22" fmla="*/ 5425 w 6463"/>
                <a:gd name="T23" fmla="*/ 11214 h 13452"/>
                <a:gd name="T24" fmla="*/ 4708 w 6463"/>
                <a:gd name="T25" fmla="*/ 12032 h 13452"/>
                <a:gd name="T26" fmla="*/ 4159 w 6463"/>
                <a:gd name="T27" fmla="*/ 12596 h 13452"/>
                <a:gd name="T28" fmla="*/ 3846 w 6463"/>
                <a:gd name="T29" fmla="*/ 12600 h 13452"/>
                <a:gd name="T30" fmla="*/ 3482 w 6463"/>
                <a:gd name="T31" fmla="*/ 12694 h 13452"/>
                <a:gd name="T32" fmla="*/ 3173 w 6463"/>
                <a:gd name="T33" fmla="*/ 12748 h 13452"/>
                <a:gd name="T34" fmla="*/ 3077 w 6463"/>
                <a:gd name="T35" fmla="*/ 12780 h 13452"/>
                <a:gd name="T36" fmla="*/ 2970 w 6463"/>
                <a:gd name="T37" fmla="*/ 12853 h 13452"/>
                <a:gd name="T38" fmla="*/ 2748 w 6463"/>
                <a:gd name="T39" fmla="*/ 12828 h 13452"/>
                <a:gd name="T40" fmla="*/ 2458 w 6463"/>
                <a:gd name="T41" fmla="*/ 13051 h 13452"/>
                <a:gd name="T42" fmla="*/ 2140 w 6463"/>
                <a:gd name="T43" fmla="*/ 13083 h 13452"/>
                <a:gd name="T44" fmla="*/ 1960 w 6463"/>
                <a:gd name="T45" fmla="*/ 13134 h 13452"/>
                <a:gd name="T46" fmla="*/ 1375 w 6463"/>
                <a:gd name="T47" fmla="*/ 13324 h 13452"/>
                <a:gd name="T48" fmla="*/ 974 w 6463"/>
                <a:gd name="T49" fmla="*/ 13415 h 13452"/>
                <a:gd name="T50" fmla="*/ 1086 w 6463"/>
                <a:gd name="T51" fmla="*/ 13308 h 13452"/>
                <a:gd name="T52" fmla="*/ 1003 w 6463"/>
                <a:gd name="T53" fmla="*/ 12914 h 13452"/>
                <a:gd name="T54" fmla="*/ 812 w 6463"/>
                <a:gd name="T55" fmla="*/ 12693 h 13452"/>
                <a:gd name="T56" fmla="*/ 473 w 6463"/>
                <a:gd name="T57" fmla="*/ 12598 h 13452"/>
                <a:gd name="T58" fmla="*/ 285 w 6463"/>
                <a:gd name="T59" fmla="*/ 12462 h 13452"/>
                <a:gd name="T60" fmla="*/ 179 w 6463"/>
                <a:gd name="T61" fmla="*/ 12397 h 13452"/>
                <a:gd name="T62" fmla="*/ 61 w 6463"/>
                <a:gd name="T63" fmla="*/ 11988 h 13452"/>
                <a:gd name="T64" fmla="*/ 78 w 6463"/>
                <a:gd name="T65" fmla="*/ 11812 h 13452"/>
                <a:gd name="T66" fmla="*/ 162 w 6463"/>
                <a:gd name="T67" fmla="*/ 11661 h 13452"/>
                <a:gd name="T68" fmla="*/ 242 w 6463"/>
                <a:gd name="T69" fmla="*/ 11236 h 13452"/>
                <a:gd name="T70" fmla="*/ 308 w 6463"/>
                <a:gd name="T71" fmla="*/ 11145 h 13452"/>
                <a:gd name="T72" fmla="*/ 297 w 6463"/>
                <a:gd name="T73" fmla="*/ 10852 h 13452"/>
                <a:gd name="T74" fmla="*/ 198 w 6463"/>
                <a:gd name="T75" fmla="*/ 10548 h 13452"/>
                <a:gd name="T76" fmla="*/ 206 w 6463"/>
                <a:gd name="T77" fmla="*/ 10119 h 13452"/>
                <a:gd name="T78" fmla="*/ 190 w 6463"/>
                <a:gd name="T79" fmla="*/ 9720 h 13452"/>
                <a:gd name="T80" fmla="*/ 185 w 6463"/>
                <a:gd name="T81" fmla="*/ 9509 h 13452"/>
                <a:gd name="T82" fmla="*/ 341 w 6463"/>
                <a:gd name="T83" fmla="*/ 9360 h 13452"/>
                <a:gd name="T84" fmla="*/ 401 w 6463"/>
                <a:gd name="T85" fmla="*/ 9130 h 13452"/>
                <a:gd name="T86" fmla="*/ 466 w 6463"/>
                <a:gd name="T87" fmla="*/ 8887 h 13452"/>
                <a:gd name="T88" fmla="*/ 951 w 6463"/>
                <a:gd name="T89" fmla="*/ 8843 h 13452"/>
                <a:gd name="T90" fmla="*/ 983 w 6463"/>
                <a:gd name="T91" fmla="*/ 8499 h 13452"/>
                <a:gd name="T92" fmla="*/ 1195 w 6463"/>
                <a:gd name="T93" fmla="*/ 8302 h 13452"/>
                <a:gd name="T94" fmla="*/ 1405 w 6463"/>
                <a:gd name="T95" fmla="*/ 8091 h 13452"/>
                <a:gd name="T96" fmla="*/ 1842 w 6463"/>
                <a:gd name="T97" fmla="*/ 7672 h 13452"/>
                <a:gd name="T98" fmla="*/ 2140 w 6463"/>
                <a:gd name="T99" fmla="*/ 7339 h 13452"/>
                <a:gd name="T100" fmla="*/ 2441 w 6463"/>
                <a:gd name="T101" fmla="*/ 6856 h 13452"/>
                <a:gd name="T102" fmla="*/ 2780 w 6463"/>
                <a:gd name="T103" fmla="*/ 6851 h 13452"/>
                <a:gd name="T104" fmla="*/ 2810 w 6463"/>
                <a:gd name="T105" fmla="*/ 6696 h 13452"/>
                <a:gd name="T106" fmla="*/ 2744 w 6463"/>
                <a:gd name="T107" fmla="*/ 6243 h 13452"/>
                <a:gd name="T108" fmla="*/ 2618 w 6463"/>
                <a:gd name="T109" fmla="*/ 5881 h 13452"/>
                <a:gd name="T110" fmla="*/ 2342 w 6463"/>
                <a:gd name="T111" fmla="*/ 5808 h 13452"/>
                <a:gd name="T112" fmla="*/ 2096 w 6463"/>
                <a:gd name="T113" fmla="*/ 5471 h 13452"/>
                <a:gd name="T114" fmla="*/ 1923 w 6463"/>
                <a:gd name="T115" fmla="*/ 4743 h 13452"/>
                <a:gd name="T116" fmla="*/ 1987 w 6463"/>
                <a:gd name="T117" fmla="*/ 3576 h 13452"/>
                <a:gd name="T118" fmla="*/ 1995 w 6463"/>
                <a:gd name="T119" fmla="*/ 2807 h 13452"/>
                <a:gd name="T120" fmla="*/ 1257 w 6463"/>
                <a:gd name="T121" fmla="*/ 2092 h 13452"/>
                <a:gd name="T122" fmla="*/ 626 w 6463"/>
                <a:gd name="T123" fmla="*/ 1234 h 13452"/>
                <a:gd name="T124" fmla="*/ 1487 w 6463"/>
                <a:gd name="T125" fmla="*/ 1573 h 13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63" h="13452">
                  <a:moveTo>
                    <a:pt x="1816" y="1793"/>
                  </a:moveTo>
                  <a:lnTo>
                    <a:pt x="1846" y="1853"/>
                  </a:lnTo>
                  <a:lnTo>
                    <a:pt x="1968" y="1797"/>
                  </a:lnTo>
                  <a:lnTo>
                    <a:pt x="2083" y="1756"/>
                  </a:lnTo>
                  <a:lnTo>
                    <a:pt x="2130" y="1675"/>
                  </a:lnTo>
                  <a:lnTo>
                    <a:pt x="2217" y="1629"/>
                  </a:lnTo>
                  <a:lnTo>
                    <a:pt x="2390" y="1757"/>
                  </a:lnTo>
                  <a:lnTo>
                    <a:pt x="2573" y="1837"/>
                  </a:lnTo>
                  <a:lnTo>
                    <a:pt x="2675" y="1962"/>
                  </a:lnTo>
                  <a:lnTo>
                    <a:pt x="2700" y="1909"/>
                  </a:lnTo>
                  <a:lnTo>
                    <a:pt x="2773" y="1909"/>
                  </a:lnTo>
                  <a:lnTo>
                    <a:pt x="2761" y="1759"/>
                  </a:lnTo>
                  <a:lnTo>
                    <a:pt x="2867" y="1604"/>
                  </a:lnTo>
                  <a:lnTo>
                    <a:pt x="2944" y="1558"/>
                  </a:lnTo>
                  <a:lnTo>
                    <a:pt x="3029" y="1580"/>
                  </a:lnTo>
                  <a:lnTo>
                    <a:pt x="3071" y="1433"/>
                  </a:lnTo>
                  <a:lnTo>
                    <a:pt x="3056" y="1172"/>
                  </a:lnTo>
                  <a:lnTo>
                    <a:pt x="3132" y="732"/>
                  </a:lnTo>
                  <a:lnTo>
                    <a:pt x="3172" y="661"/>
                  </a:lnTo>
                  <a:lnTo>
                    <a:pt x="3149" y="594"/>
                  </a:lnTo>
                  <a:lnTo>
                    <a:pt x="3209" y="497"/>
                  </a:lnTo>
                  <a:lnTo>
                    <a:pt x="3331" y="388"/>
                  </a:lnTo>
                  <a:lnTo>
                    <a:pt x="3404" y="215"/>
                  </a:lnTo>
                  <a:lnTo>
                    <a:pt x="3523" y="173"/>
                  </a:lnTo>
                  <a:lnTo>
                    <a:pt x="3730" y="228"/>
                  </a:lnTo>
                  <a:lnTo>
                    <a:pt x="3910" y="85"/>
                  </a:lnTo>
                  <a:lnTo>
                    <a:pt x="3955" y="20"/>
                  </a:lnTo>
                  <a:lnTo>
                    <a:pt x="4020" y="41"/>
                  </a:lnTo>
                  <a:lnTo>
                    <a:pt x="4085" y="0"/>
                  </a:lnTo>
                  <a:lnTo>
                    <a:pt x="4201" y="162"/>
                  </a:lnTo>
                  <a:lnTo>
                    <a:pt x="4314" y="232"/>
                  </a:lnTo>
                  <a:lnTo>
                    <a:pt x="4322" y="312"/>
                  </a:lnTo>
                  <a:lnTo>
                    <a:pt x="4688" y="492"/>
                  </a:lnTo>
                  <a:lnTo>
                    <a:pt x="4811" y="806"/>
                  </a:lnTo>
                  <a:lnTo>
                    <a:pt x="4593" y="1088"/>
                  </a:lnTo>
                  <a:lnTo>
                    <a:pt x="4578" y="1230"/>
                  </a:lnTo>
                  <a:lnTo>
                    <a:pt x="4622" y="1382"/>
                  </a:lnTo>
                  <a:lnTo>
                    <a:pt x="4395" y="1572"/>
                  </a:lnTo>
                  <a:lnTo>
                    <a:pt x="4533" y="1571"/>
                  </a:lnTo>
                  <a:lnTo>
                    <a:pt x="4567" y="1629"/>
                  </a:lnTo>
                  <a:lnTo>
                    <a:pt x="4540" y="1823"/>
                  </a:lnTo>
                  <a:lnTo>
                    <a:pt x="4419" y="2042"/>
                  </a:lnTo>
                  <a:lnTo>
                    <a:pt x="4522" y="2470"/>
                  </a:lnTo>
                  <a:lnTo>
                    <a:pt x="4826" y="2593"/>
                  </a:lnTo>
                  <a:lnTo>
                    <a:pt x="5024" y="2998"/>
                  </a:lnTo>
                  <a:lnTo>
                    <a:pt x="5217" y="3143"/>
                  </a:lnTo>
                  <a:lnTo>
                    <a:pt x="5201" y="3332"/>
                  </a:lnTo>
                  <a:lnTo>
                    <a:pt x="4790" y="4104"/>
                  </a:lnTo>
                  <a:lnTo>
                    <a:pt x="4758" y="4207"/>
                  </a:lnTo>
                  <a:lnTo>
                    <a:pt x="5029" y="4663"/>
                  </a:lnTo>
                  <a:lnTo>
                    <a:pt x="5158" y="5010"/>
                  </a:lnTo>
                  <a:lnTo>
                    <a:pt x="5262" y="5163"/>
                  </a:lnTo>
                  <a:lnTo>
                    <a:pt x="5386" y="5516"/>
                  </a:lnTo>
                  <a:lnTo>
                    <a:pt x="5423" y="5772"/>
                  </a:lnTo>
                  <a:lnTo>
                    <a:pt x="5342" y="5781"/>
                  </a:lnTo>
                  <a:lnTo>
                    <a:pt x="5223" y="5859"/>
                  </a:lnTo>
                  <a:lnTo>
                    <a:pt x="5268" y="5934"/>
                  </a:lnTo>
                  <a:lnTo>
                    <a:pt x="5231" y="6059"/>
                  </a:lnTo>
                  <a:lnTo>
                    <a:pt x="5222" y="6194"/>
                  </a:lnTo>
                  <a:lnTo>
                    <a:pt x="5176" y="6349"/>
                  </a:lnTo>
                  <a:lnTo>
                    <a:pt x="5286" y="6360"/>
                  </a:lnTo>
                  <a:lnTo>
                    <a:pt x="5320" y="6399"/>
                  </a:lnTo>
                  <a:lnTo>
                    <a:pt x="5284" y="6472"/>
                  </a:lnTo>
                  <a:lnTo>
                    <a:pt x="5313" y="6512"/>
                  </a:lnTo>
                  <a:lnTo>
                    <a:pt x="5282" y="6577"/>
                  </a:lnTo>
                  <a:lnTo>
                    <a:pt x="5201" y="6604"/>
                  </a:lnTo>
                  <a:lnTo>
                    <a:pt x="5178" y="6688"/>
                  </a:lnTo>
                  <a:lnTo>
                    <a:pt x="5241" y="6929"/>
                  </a:lnTo>
                  <a:lnTo>
                    <a:pt x="5452" y="6972"/>
                  </a:lnTo>
                  <a:lnTo>
                    <a:pt x="5433" y="7039"/>
                  </a:lnTo>
                  <a:lnTo>
                    <a:pt x="5478" y="7094"/>
                  </a:lnTo>
                  <a:lnTo>
                    <a:pt x="5475" y="7178"/>
                  </a:lnTo>
                  <a:lnTo>
                    <a:pt x="5429" y="7218"/>
                  </a:lnTo>
                  <a:lnTo>
                    <a:pt x="5429" y="7314"/>
                  </a:lnTo>
                  <a:lnTo>
                    <a:pt x="5494" y="7488"/>
                  </a:lnTo>
                  <a:lnTo>
                    <a:pt x="5722" y="7644"/>
                  </a:lnTo>
                  <a:lnTo>
                    <a:pt x="5766" y="7851"/>
                  </a:lnTo>
                  <a:lnTo>
                    <a:pt x="5622" y="8224"/>
                  </a:lnTo>
                  <a:lnTo>
                    <a:pt x="5487" y="8321"/>
                  </a:lnTo>
                  <a:lnTo>
                    <a:pt x="5715" y="8565"/>
                  </a:lnTo>
                  <a:lnTo>
                    <a:pt x="5791" y="8672"/>
                  </a:lnTo>
                  <a:lnTo>
                    <a:pt x="5980" y="8757"/>
                  </a:lnTo>
                  <a:lnTo>
                    <a:pt x="6113" y="8862"/>
                  </a:lnTo>
                  <a:lnTo>
                    <a:pt x="6217" y="8935"/>
                  </a:lnTo>
                  <a:lnTo>
                    <a:pt x="6266" y="9102"/>
                  </a:lnTo>
                  <a:lnTo>
                    <a:pt x="6413" y="9221"/>
                  </a:lnTo>
                  <a:lnTo>
                    <a:pt x="6463" y="9350"/>
                  </a:lnTo>
                  <a:lnTo>
                    <a:pt x="6289" y="9903"/>
                  </a:lnTo>
                  <a:lnTo>
                    <a:pt x="6142" y="10177"/>
                  </a:lnTo>
                  <a:lnTo>
                    <a:pt x="6063" y="10208"/>
                  </a:lnTo>
                  <a:lnTo>
                    <a:pt x="5942" y="10393"/>
                  </a:lnTo>
                  <a:lnTo>
                    <a:pt x="5775" y="10686"/>
                  </a:lnTo>
                  <a:lnTo>
                    <a:pt x="5685" y="10779"/>
                  </a:lnTo>
                  <a:lnTo>
                    <a:pt x="5636" y="10921"/>
                  </a:lnTo>
                  <a:lnTo>
                    <a:pt x="5510" y="11036"/>
                  </a:lnTo>
                  <a:lnTo>
                    <a:pt x="5425" y="11214"/>
                  </a:lnTo>
                  <a:lnTo>
                    <a:pt x="5318" y="11290"/>
                  </a:lnTo>
                  <a:lnTo>
                    <a:pt x="5293" y="11364"/>
                  </a:lnTo>
                  <a:lnTo>
                    <a:pt x="5135" y="11631"/>
                  </a:lnTo>
                  <a:lnTo>
                    <a:pt x="4950" y="11760"/>
                  </a:lnTo>
                  <a:lnTo>
                    <a:pt x="4884" y="11787"/>
                  </a:lnTo>
                  <a:lnTo>
                    <a:pt x="4805" y="11924"/>
                  </a:lnTo>
                  <a:lnTo>
                    <a:pt x="4794" y="12013"/>
                  </a:lnTo>
                  <a:lnTo>
                    <a:pt x="4708" y="12032"/>
                  </a:lnTo>
                  <a:lnTo>
                    <a:pt x="4547" y="12172"/>
                  </a:lnTo>
                  <a:lnTo>
                    <a:pt x="4517" y="12254"/>
                  </a:lnTo>
                  <a:lnTo>
                    <a:pt x="4291" y="12471"/>
                  </a:lnTo>
                  <a:lnTo>
                    <a:pt x="4289" y="12514"/>
                  </a:lnTo>
                  <a:lnTo>
                    <a:pt x="4246" y="12543"/>
                  </a:lnTo>
                  <a:lnTo>
                    <a:pt x="4195" y="12510"/>
                  </a:lnTo>
                  <a:lnTo>
                    <a:pt x="4175" y="12525"/>
                  </a:lnTo>
                  <a:lnTo>
                    <a:pt x="4159" y="12596"/>
                  </a:lnTo>
                  <a:lnTo>
                    <a:pt x="4137" y="12632"/>
                  </a:lnTo>
                  <a:lnTo>
                    <a:pt x="4104" y="12633"/>
                  </a:lnTo>
                  <a:lnTo>
                    <a:pt x="4063" y="12639"/>
                  </a:lnTo>
                  <a:lnTo>
                    <a:pt x="4035" y="12624"/>
                  </a:lnTo>
                  <a:lnTo>
                    <a:pt x="4011" y="12641"/>
                  </a:lnTo>
                  <a:lnTo>
                    <a:pt x="3982" y="12668"/>
                  </a:lnTo>
                  <a:lnTo>
                    <a:pt x="3944" y="12612"/>
                  </a:lnTo>
                  <a:lnTo>
                    <a:pt x="3846" y="12600"/>
                  </a:lnTo>
                  <a:lnTo>
                    <a:pt x="3726" y="12561"/>
                  </a:lnTo>
                  <a:lnTo>
                    <a:pt x="3678" y="12611"/>
                  </a:lnTo>
                  <a:lnTo>
                    <a:pt x="3679" y="12688"/>
                  </a:lnTo>
                  <a:lnTo>
                    <a:pt x="3662" y="12720"/>
                  </a:lnTo>
                  <a:lnTo>
                    <a:pt x="3613" y="12718"/>
                  </a:lnTo>
                  <a:lnTo>
                    <a:pt x="3556" y="12662"/>
                  </a:lnTo>
                  <a:lnTo>
                    <a:pt x="3523" y="12692"/>
                  </a:lnTo>
                  <a:lnTo>
                    <a:pt x="3482" y="12694"/>
                  </a:lnTo>
                  <a:lnTo>
                    <a:pt x="3455" y="12665"/>
                  </a:lnTo>
                  <a:lnTo>
                    <a:pt x="3427" y="12685"/>
                  </a:lnTo>
                  <a:lnTo>
                    <a:pt x="3357" y="12701"/>
                  </a:lnTo>
                  <a:lnTo>
                    <a:pt x="3301" y="12751"/>
                  </a:lnTo>
                  <a:lnTo>
                    <a:pt x="3270" y="12750"/>
                  </a:lnTo>
                  <a:lnTo>
                    <a:pt x="3266" y="12795"/>
                  </a:lnTo>
                  <a:lnTo>
                    <a:pt x="3230" y="12749"/>
                  </a:lnTo>
                  <a:lnTo>
                    <a:pt x="3173" y="12748"/>
                  </a:lnTo>
                  <a:lnTo>
                    <a:pt x="3189" y="12803"/>
                  </a:lnTo>
                  <a:lnTo>
                    <a:pt x="3164" y="12805"/>
                  </a:lnTo>
                  <a:lnTo>
                    <a:pt x="3142" y="12757"/>
                  </a:lnTo>
                  <a:lnTo>
                    <a:pt x="3096" y="12709"/>
                  </a:lnTo>
                  <a:lnTo>
                    <a:pt x="3030" y="12647"/>
                  </a:lnTo>
                  <a:lnTo>
                    <a:pt x="3025" y="12681"/>
                  </a:lnTo>
                  <a:lnTo>
                    <a:pt x="3065" y="12735"/>
                  </a:lnTo>
                  <a:lnTo>
                    <a:pt x="3077" y="12780"/>
                  </a:lnTo>
                  <a:lnTo>
                    <a:pt x="3115" y="12849"/>
                  </a:lnTo>
                  <a:lnTo>
                    <a:pt x="3092" y="12859"/>
                  </a:lnTo>
                  <a:lnTo>
                    <a:pt x="3060" y="12843"/>
                  </a:lnTo>
                  <a:lnTo>
                    <a:pt x="3040" y="12850"/>
                  </a:lnTo>
                  <a:lnTo>
                    <a:pt x="3043" y="12902"/>
                  </a:lnTo>
                  <a:lnTo>
                    <a:pt x="3022" y="12912"/>
                  </a:lnTo>
                  <a:lnTo>
                    <a:pt x="2986" y="12839"/>
                  </a:lnTo>
                  <a:lnTo>
                    <a:pt x="2970" y="12853"/>
                  </a:lnTo>
                  <a:lnTo>
                    <a:pt x="2988" y="12916"/>
                  </a:lnTo>
                  <a:lnTo>
                    <a:pt x="2971" y="12939"/>
                  </a:lnTo>
                  <a:lnTo>
                    <a:pt x="2937" y="12918"/>
                  </a:lnTo>
                  <a:lnTo>
                    <a:pt x="2906" y="12952"/>
                  </a:lnTo>
                  <a:lnTo>
                    <a:pt x="2885" y="12948"/>
                  </a:lnTo>
                  <a:lnTo>
                    <a:pt x="2831" y="12881"/>
                  </a:lnTo>
                  <a:lnTo>
                    <a:pt x="2815" y="12820"/>
                  </a:lnTo>
                  <a:lnTo>
                    <a:pt x="2748" y="12828"/>
                  </a:lnTo>
                  <a:lnTo>
                    <a:pt x="2746" y="12884"/>
                  </a:lnTo>
                  <a:lnTo>
                    <a:pt x="2721" y="12915"/>
                  </a:lnTo>
                  <a:lnTo>
                    <a:pt x="2619" y="12917"/>
                  </a:lnTo>
                  <a:lnTo>
                    <a:pt x="2538" y="12940"/>
                  </a:lnTo>
                  <a:lnTo>
                    <a:pt x="2529" y="12970"/>
                  </a:lnTo>
                  <a:lnTo>
                    <a:pt x="2496" y="13014"/>
                  </a:lnTo>
                  <a:lnTo>
                    <a:pt x="2451" y="12999"/>
                  </a:lnTo>
                  <a:lnTo>
                    <a:pt x="2458" y="13051"/>
                  </a:lnTo>
                  <a:lnTo>
                    <a:pt x="2412" y="13090"/>
                  </a:lnTo>
                  <a:lnTo>
                    <a:pt x="2404" y="13041"/>
                  </a:lnTo>
                  <a:lnTo>
                    <a:pt x="2384" y="13073"/>
                  </a:lnTo>
                  <a:lnTo>
                    <a:pt x="2324" y="13072"/>
                  </a:lnTo>
                  <a:lnTo>
                    <a:pt x="2282" y="13043"/>
                  </a:lnTo>
                  <a:lnTo>
                    <a:pt x="2170" y="13083"/>
                  </a:lnTo>
                  <a:lnTo>
                    <a:pt x="2148" y="13061"/>
                  </a:lnTo>
                  <a:lnTo>
                    <a:pt x="2140" y="13083"/>
                  </a:lnTo>
                  <a:lnTo>
                    <a:pt x="2140" y="13124"/>
                  </a:lnTo>
                  <a:lnTo>
                    <a:pt x="2016" y="13279"/>
                  </a:lnTo>
                  <a:lnTo>
                    <a:pt x="1976" y="13276"/>
                  </a:lnTo>
                  <a:lnTo>
                    <a:pt x="2030" y="13205"/>
                  </a:lnTo>
                  <a:lnTo>
                    <a:pt x="2005" y="13190"/>
                  </a:lnTo>
                  <a:lnTo>
                    <a:pt x="1976" y="13215"/>
                  </a:lnTo>
                  <a:lnTo>
                    <a:pt x="1956" y="13215"/>
                  </a:lnTo>
                  <a:lnTo>
                    <a:pt x="1960" y="13134"/>
                  </a:lnTo>
                  <a:lnTo>
                    <a:pt x="1868" y="13186"/>
                  </a:lnTo>
                  <a:lnTo>
                    <a:pt x="1741" y="13189"/>
                  </a:lnTo>
                  <a:lnTo>
                    <a:pt x="1587" y="13255"/>
                  </a:lnTo>
                  <a:lnTo>
                    <a:pt x="1511" y="13261"/>
                  </a:lnTo>
                  <a:lnTo>
                    <a:pt x="1522" y="13300"/>
                  </a:lnTo>
                  <a:lnTo>
                    <a:pt x="1494" y="13321"/>
                  </a:lnTo>
                  <a:lnTo>
                    <a:pt x="1442" y="13309"/>
                  </a:lnTo>
                  <a:lnTo>
                    <a:pt x="1375" y="13324"/>
                  </a:lnTo>
                  <a:lnTo>
                    <a:pt x="1342" y="13301"/>
                  </a:lnTo>
                  <a:lnTo>
                    <a:pt x="1292" y="13294"/>
                  </a:lnTo>
                  <a:lnTo>
                    <a:pt x="1250" y="13340"/>
                  </a:lnTo>
                  <a:lnTo>
                    <a:pt x="1250" y="13370"/>
                  </a:lnTo>
                  <a:lnTo>
                    <a:pt x="1195" y="13416"/>
                  </a:lnTo>
                  <a:lnTo>
                    <a:pt x="1090" y="13416"/>
                  </a:lnTo>
                  <a:lnTo>
                    <a:pt x="1003" y="13452"/>
                  </a:lnTo>
                  <a:lnTo>
                    <a:pt x="974" y="13415"/>
                  </a:lnTo>
                  <a:lnTo>
                    <a:pt x="1001" y="13385"/>
                  </a:lnTo>
                  <a:lnTo>
                    <a:pt x="1118" y="13344"/>
                  </a:lnTo>
                  <a:lnTo>
                    <a:pt x="1141" y="13316"/>
                  </a:lnTo>
                  <a:lnTo>
                    <a:pt x="1152" y="13235"/>
                  </a:lnTo>
                  <a:lnTo>
                    <a:pt x="1131" y="13204"/>
                  </a:lnTo>
                  <a:lnTo>
                    <a:pt x="1108" y="13222"/>
                  </a:lnTo>
                  <a:lnTo>
                    <a:pt x="1106" y="13290"/>
                  </a:lnTo>
                  <a:lnTo>
                    <a:pt x="1086" y="13308"/>
                  </a:lnTo>
                  <a:lnTo>
                    <a:pt x="1013" y="13296"/>
                  </a:lnTo>
                  <a:lnTo>
                    <a:pt x="972" y="13241"/>
                  </a:lnTo>
                  <a:lnTo>
                    <a:pt x="981" y="13192"/>
                  </a:lnTo>
                  <a:lnTo>
                    <a:pt x="1029" y="13190"/>
                  </a:lnTo>
                  <a:lnTo>
                    <a:pt x="1066" y="13210"/>
                  </a:lnTo>
                  <a:lnTo>
                    <a:pt x="1086" y="13042"/>
                  </a:lnTo>
                  <a:lnTo>
                    <a:pt x="1020" y="13002"/>
                  </a:lnTo>
                  <a:lnTo>
                    <a:pt x="1003" y="12914"/>
                  </a:lnTo>
                  <a:lnTo>
                    <a:pt x="1126" y="12764"/>
                  </a:lnTo>
                  <a:lnTo>
                    <a:pt x="1103" y="12724"/>
                  </a:lnTo>
                  <a:lnTo>
                    <a:pt x="954" y="12839"/>
                  </a:lnTo>
                  <a:lnTo>
                    <a:pt x="859" y="12868"/>
                  </a:lnTo>
                  <a:lnTo>
                    <a:pt x="817" y="12830"/>
                  </a:lnTo>
                  <a:lnTo>
                    <a:pt x="752" y="12832"/>
                  </a:lnTo>
                  <a:lnTo>
                    <a:pt x="750" y="12791"/>
                  </a:lnTo>
                  <a:lnTo>
                    <a:pt x="812" y="12693"/>
                  </a:lnTo>
                  <a:lnTo>
                    <a:pt x="775" y="12664"/>
                  </a:lnTo>
                  <a:lnTo>
                    <a:pt x="752" y="12684"/>
                  </a:lnTo>
                  <a:lnTo>
                    <a:pt x="593" y="12715"/>
                  </a:lnTo>
                  <a:lnTo>
                    <a:pt x="552" y="12676"/>
                  </a:lnTo>
                  <a:lnTo>
                    <a:pt x="519" y="12674"/>
                  </a:lnTo>
                  <a:lnTo>
                    <a:pt x="525" y="12586"/>
                  </a:lnTo>
                  <a:lnTo>
                    <a:pt x="510" y="12574"/>
                  </a:lnTo>
                  <a:lnTo>
                    <a:pt x="473" y="12598"/>
                  </a:lnTo>
                  <a:lnTo>
                    <a:pt x="427" y="12556"/>
                  </a:lnTo>
                  <a:lnTo>
                    <a:pt x="441" y="12539"/>
                  </a:lnTo>
                  <a:lnTo>
                    <a:pt x="472" y="12542"/>
                  </a:lnTo>
                  <a:lnTo>
                    <a:pt x="475" y="12508"/>
                  </a:lnTo>
                  <a:lnTo>
                    <a:pt x="441" y="12475"/>
                  </a:lnTo>
                  <a:lnTo>
                    <a:pt x="351" y="12479"/>
                  </a:lnTo>
                  <a:lnTo>
                    <a:pt x="281" y="12495"/>
                  </a:lnTo>
                  <a:lnTo>
                    <a:pt x="285" y="12462"/>
                  </a:lnTo>
                  <a:lnTo>
                    <a:pt x="315" y="12419"/>
                  </a:lnTo>
                  <a:lnTo>
                    <a:pt x="349" y="12422"/>
                  </a:lnTo>
                  <a:lnTo>
                    <a:pt x="377" y="12347"/>
                  </a:lnTo>
                  <a:lnTo>
                    <a:pt x="349" y="12335"/>
                  </a:lnTo>
                  <a:lnTo>
                    <a:pt x="265" y="12380"/>
                  </a:lnTo>
                  <a:lnTo>
                    <a:pt x="244" y="12470"/>
                  </a:lnTo>
                  <a:lnTo>
                    <a:pt x="197" y="12474"/>
                  </a:lnTo>
                  <a:lnTo>
                    <a:pt x="179" y="12397"/>
                  </a:lnTo>
                  <a:lnTo>
                    <a:pt x="119" y="12343"/>
                  </a:lnTo>
                  <a:lnTo>
                    <a:pt x="73" y="12223"/>
                  </a:lnTo>
                  <a:lnTo>
                    <a:pt x="74" y="12147"/>
                  </a:lnTo>
                  <a:lnTo>
                    <a:pt x="53" y="12113"/>
                  </a:lnTo>
                  <a:lnTo>
                    <a:pt x="50" y="12058"/>
                  </a:lnTo>
                  <a:lnTo>
                    <a:pt x="40" y="12020"/>
                  </a:lnTo>
                  <a:lnTo>
                    <a:pt x="48" y="11997"/>
                  </a:lnTo>
                  <a:lnTo>
                    <a:pt x="61" y="11988"/>
                  </a:lnTo>
                  <a:lnTo>
                    <a:pt x="67" y="11967"/>
                  </a:lnTo>
                  <a:lnTo>
                    <a:pt x="5" y="11928"/>
                  </a:lnTo>
                  <a:lnTo>
                    <a:pt x="0" y="11905"/>
                  </a:lnTo>
                  <a:lnTo>
                    <a:pt x="56" y="11893"/>
                  </a:lnTo>
                  <a:lnTo>
                    <a:pt x="58" y="11861"/>
                  </a:lnTo>
                  <a:lnTo>
                    <a:pt x="31" y="11831"/>
                  </a:lnTo>
                  <a:lnTo>
                    <a:pt x="46" y="11814"/>
                  </a:lnTo>
                  <a:lnTo>
                    <a:pt x="78" y="11812"/>
                  </a:lnTo>
                  <a:lnTo>
                    <a:pt x="105" y="11867"/>
                  </a:lnTo>
                  <a:lnTo>
                    <a:pt x="134" y="11890"/>
                  </a:lnTo>
                  <a:lnTo>
                    <a:pt x="143" y="11857"/>
                  </a:lnTo>
                  <a:lnTo>
                    <a:pt x="97" y="11809"/>
                  </a:lnTo>
                  <a:lnTo>
                    <a:pt x="79" y="11710"/>
                  </a:lnTo>
                  <a:lnTo>
                    <a:pt x="114" y="11691"/>
                  </a:lnTo>
                  <a:lnTo>
                    <a:pt x="133" y="11720"/>
                  </a:lnTo>
                  <a:lnTo>
                    <a:pt x="162" y="11661"/>
                  </a:lnTo>
                  <a:lnTo>
                    <a:pt x="192" y="11485"/>
                  </a:lnTo>
                  <a:lnTo>
                    <a:pt x="224" y="11506"/>
                  </a:lnTo>
                  <a:lnTo>
                    <a:pt x="241" y="11486"/>
                  </a:lnTo>
                  <a:lnTo>
                    <a:pt x="236" y="11459"/>
                  </a:lnTo>
                  <a:lnTo>
                    <a:pt x="256" y="11356"/>
                  </a:lnTo>
                  <a:lnTo>
                    <a:pt x="213" y="11255"/>
                  </a:lnTo>
                  <a:lnTo>
                    <a:pt x="222" y="11243"/>
                  </a:lnTo>
                  <a:lnTo>
                    <a:pt x="242" y="11236"/>
                  </a:lnTo>
                  <a:lnTo>
                    <a:pt x="271" y="11248"/>
                  </a:lnTo>
                  <a:lnTo>
                    <a:pt x="293" y="11244"/>
                  </a:lnTo>
                  <a:lnTo>
                    <a:pt x="278" y="11206"/>
                  </a:lnTo>
                  <a:lnTo>
                    <a:pt x="231" y="11182"/>
                  </a:lnTo>
                  <a:lnTo>
                    <a:pt x="227" y="11148"/>
                  </a:lnTo>
                  <a:lnTo>
                    <a:pt x="259" y="11149"/>
                  </a:lnTo>
                  <a:lnTo>
                    <a:pt x="309" y="11164"/>
                  </a:lnTo>
                  <a:lnTo>
                    <a:pt x="308" y="11145"/>
                  </a:lnTo>
                  <a:lnTo>
                    <a:pt x="280" y="11123"/>
                  </a:lnTo>
                  <a:lnTo>
                    <a:pt x="250" y="11062"/>
                  </a:lnTo>
                  <a:lnTo>
                    <a:pt x="263" y="11039"/>
                  </a:lnTo>
                  <a:lnTo>
                    <a:pt x="287" y="11040"/>
                  </a:lnTo>
                  <a:lnTo>
                    <a:pt x="323" y="11083"/>
                  </a:lnTo>
                  <a:lnTo>
                    <a:pt x="352" y="11084"/>
                  </a:lnTo>
                  <a:lnTo>
                    <a:pt x="297" y="10963"/>
                  </a:lnTo>
                  <a:lnTo>
                    <a:pt x="297" y="10852"/>
                  </a:lnTo>
                  <a:lnTo>
                    <a:pt x="242" y="10779"/>
                  </a:lnTo>
                  <a:lnTo>
                    <a:pt x="252" y="10755"/>
                  </a:lnTo>
                  <a:lnTo>
                    <a:pt x="286" y="10751"/>
                  </a:lnTo>
                  <a:lnTo>
                    <a:pt x="288" y="10732"/>
                  </a:lnTo>
                  <a:lnTo>
                    <a:pt x="263" y="10712"/>
                  </a:lnTo>
                  <a:lnTo>
                    <a:pt x="247" y="10613"/>
                  </a:lnTo>
                  <a:lnTo>
                    <a:pt x="209" y="10590"/>
                  </a:lnTo>
                  <a:lnTo>
                    <a:pt x="198" y="10548"/>
                  </a:lnTo>
                  <a:lnTo>
                    <a:pt x="165" y="10494"/>
                  </a:lnTo>
                  <a:lnTo>
                    <a:pt x="195" y="10378"/>
                  </a:lnTo>
                  <a:lnTo>
                    <a:pt x="228" y="10326"/>
                  </a:lnTo>
                  <a:lnTo>
                    <a:pt x="226" y="10278"/>
                  </a:lnTo>
                  <a:lnTo>
                    <a:pt x="276" y="10225"/>
                  </a:lnTo>
                  <a:lnTo>
                    <a:pt x="269" y="10191"/>
                  </a:lnTo>
                  <a:lnTo>
                    <a:pt x="207" y="10166"/>
                  </a:lnTo>
                  <a:lnTo>
                    <a:pt x="206" y="10119"/>
                  </a:lnTo>
                  <a:lnTo>
                    <a:pt x="249" y="10062"/>
                  </a:lnTo>
                  <a:lnTo>
                    <a:pt x="252" y="10033"/>
                  </a:lnTo>
                  <a:lnTo>
                    <a:pt x="161" y="10028"/>
                  </a:lnTo>
                  <a:lnTo>
                    <a:pt x="134" y="9986"/>
                  </a:lnTo>
                  <a:lnTo>
                    <a:pt x="159" y="9886"/>
                  </a:lnTo>
                  <a:lnTo>
                    <a:pt x="140" y="9866"/>
                  </a:lnTo>
                  <a:lnTo>
                    <a:pt x="149" y="9787"/>
                  </a:lnTo>
                  <a:lnTo>
                    <a:pt x="190" y="9720"/>
                  </a:lnTo>
                  <a:lnTo>
                    <a:pt x="186" y="9693"/>
                  </a:lnTo>
                  <a:lnTo>
                    <a:pt x="164" y="9676"/>
                  </a:lnTo>
                  <a:lnTo>
                    <a:pt x="136" y="9700"/>
                  </a:lnTo>
                  <a:lnTo>
                    <a:pt x="120" y="9680"/>
                  </a:lnTo>
                  <a:lnTo>
                    <a:pt x="134" y="9594"/>
                  </a:lnTo>
                  <a:lnTo>
                    <a:pt x="153" y="9570"/>
                  </a:lnTo>
                  <a:lnTo>
                    <a:pt x="181" y="9546"/>
                  </a:lnTo>
                  <a:lnTo>
                    <a:pt x="185" y="9509"/>
                  </a:lnTo>
                  <a:lnTo>
                    <a:pt x="157" y="9478"/>
                  </a:lnTo>
                  <a:lnTo>
                    <a:pt x="162" y="9458"/>
                  </a:lnTo>
                  <a:lnTo>
                    <a:pt x="209" y="9460"/>
                  </a:lnTo>
                  <a:lnTo>
                    <a:pt x="233" y="9435"/>
                  </a:lnTo>
                  <a:lnTo>
                    <a:pt x="246" y="9358"/>
                  </a:lnTo>
                  <a:lnTo>
                    <a:pt x="291" y="9343"/>
                  </a:lnTo>
                  <a:lnTo>
                    <a:pt x="294" y="9366"/>
                  </a:lnTo>
                  <a:lnTo>
                    <a:pt x="341" y="9360"/>
                  </a:lnTo>
                  <a:lnTo>
                    <a:pt x="359" y="9343"/>
                  </a:lnTo>
                  <a:lnTo>
                    <a:pt x="354" y="9299"/>
                  </a:lnTo>
                  <a:lnTo>
                    <a:pt x="398" y="9257"/>
                  </a:lnTo>
                  <a:lnTo>
                    <a:pt x="402" y="9207"/>
                  </a:lnTo>
                  <a:lnTo>
                    <a:pt x="383" y="9167"/>
                  </a:lnTo>
                  <a:lnTo>
                    <a:pt x="340" y="9134"/>
                  </a:lnTo>
                  <a:lnTo>
                    <a:pt x="359" y="9102"/>
                  </a:lnTo>
                  <a:lnTo>
                    <a:pt x="401" y="9130"/>
                  </a:lnTo>
                  <a:lnTo>
                    <a:pt x="427" y="9121"/>
                  </a:lnTo>
                  <a:lnTo>
                    <a:pt x="466" y="9132"/>
                  </a:lnTo>
                  <a:lnTo>
                    <a:pt x="487" y="9123"/>
                  </a:lnTo>
                  <a:lnTo>
                    <a:pt x="475" y="9091"/>
                  </a:lnTo>
                  <a:lnTo>
                    <a:pt x="433" y="9054"/>
                  </a:lnTo>
                  <a:lnTo>
                    <a:pt x="427" y="9022"/>
                  </a:lnTo>
                  <a:lnTo>
                    <a:pt x="463" y="8978"/>
                  </a:lnTo>
                  <a:lnTo>
                    <a:pt x="466" y="8887"/>
                  </a:lnTo>
                  <a:lnTo>
                    <a:pt x="500" y="8853"/>
                  </a:lnTo>
                  <a:lnTo>
                    <a:pt x="520" y="8914"/>
                  </a:lnTo>
                  <a:lnTo>
                    <a:pt x="568" y="8912"/>
                  </a:lnTo>
                  <a:lnTo>
                    <a:pt x="672" y="8868"/>
                  </a:lnTo>
                  <a:lnTo>
                    <a:pt x="817" y="8921"/>
                  </a:lnTo>
                  <a:lnTo>
                    <a:pt x="871" y="8908"/>
                  </a:lnTo>
                  <a:lnTo>
                    <a:pt x="905" y="8843"/>
                  </a:lnTo>
                  <a:lnTo>
                    <a:pt x="951" y="8843"/>
                  </a:lnTo>
                  <a:lnTo>
                    <a:pt x="970" y="8798"/>
                  </a:lnTo>
                  <a:lnTo>
                    <a:pt x="919" y="8684"/>
                  </a:lnTo>
                  <a:lnTo>
                    <a:pt x="896" y="8661"/>
                  </a:lnTo>
                  <a:lnTo>
                    <a:pt x="886" y="8628"/>
                  </a:lnTo>
                  <a:lnTo>
                    <a:pt x="903" y="8606"/>
                  </a:lnTo>
                  <a:lnTo>
                    <a:pt x="934" y="8604"/>
                  </a:lnTo>
                  <a:lnTo>
                    <a:pt x="955" y="8515"/>
                  </a:lnTo>
                  <a:lnTo>
                    <a:pt x="983" y="8499"/>
                  </a:lnTo>
                  <a:lnTo>
                    <a:pt x="1012" y="8535"/>
                  </a:lnTo>
                  <a:lnTo>
                    <a:pt x="1027" y="8466"/>
                  </a:lnTo>
                  <a:lnTo>
                    <a:pt x="1065" y="8438"/>
                  </a:lnTo>
                  <a:lnTo>
                    <a:pt x="1069" y="8417"/>
                  </a:lnTo>
                  <a:lnTo>
                    <a:pt x="1109" y="8383"/>
                  </a:lnTo>
                  <a:lnTo>
                    <a:pt x="1138" y="8371"/>
                  </a:lnTo>
                  <a:lnTo>
                    <a:pt x="1145" y="8334"/>
                  </a:lnTo>
                  <a:lnTo>
                    <a:pt x="1195" y="8302"/>
                  </a:lnTo>
                  <a:lnTo>
                    <a:pt x="1202" y="8253"/>
                  </a:lnTo>
                  <a:lnTo>
                    <a:pt x="1190" y="8185"/>
                  </a:lnTo>
                  <a:lnTo>
                    <a:pt x="1232" y="8158"/>
                  </a:lnTo>
                  <a:lnTo>
                    <a:pt x="1273" y="8097"/>
                  </a:lnTo>
                  <a:lnTo>
                    <a:pt x="1328" y="8097"/>
                  </a:lnTo>
                  <a:lnTo>
                    <a:pt x="1353" y="8128"/>
                  </a:lnTo>
                  <a:lnTo>
                    <a:pt x="1380" y="8127"/>
                  </a:lnTo>
                  <a:lnTo>
                    <a:pt x="1405" y="8091"/>
                  </a:lnTo>
                  <a:lnTo>
                    <a:pt x="1606" y="8082"/>
                  </a:lnTo>
                  <a:lnTo>
                    <a:pt x="1610" y="7890"/>
                  </a:lnTo>
                  <a:lnTo>
                    <a:pt x="1643" y="7865"/>
                  </a:lnTo>
                  <a:lnTo>
                    <a:pt x="1693" y="7914"/>
                  </a:lnTo>
                  <a:lnTo>
                    <a:pt x="1733" y="7906"/>
                  </a:lnTo>
                  <a:lnTo>
                    <a:pt x="1738" y="7808"/>
                  </a:lnTo>
                  <a:lnTo>
                    <a:pt x="1810" y="7698"/>
                  </a:lnTo>
                  <a:lnTo>
                    <a:pt x="1842" y="7672"/>
                  </a:lnTo>
                  <a:lnTo>
                    <a:pt x="1879" y="7616"/>
                  </a:lnTo>
                  <a:lnTo>
                    <a:pt x="1911" y="7637"/>
                  </a:lnTo>
                  <a:lnTo>
                    <a:pt x="1936" y="7622"/>
                  </a:lnTo>
                  <a:lnTo>
                    <a:pt x="1937" y="7561"/>
                  </a:lnTo>
                  <a:lnTo>
                    <a:pt x="1970" y="7508"/>
                  </a:lnTo>
                  <a:lnTo>
                    <a:pt x="1982" y="7478"/>
                  </a:lnTo>
                  <a:lnTo>
                    <a:pt x="2067" y="7387"/>
                  </a:lnTo>
                  <a:lnTo>
                    <a:pt x="2140" y="7339"/>
                  </a:lnTo>
                  <a:lnTo>
                    <a:pt x="2144" y="7309"/>
                  </a:lnTo>
                  <a:lnTo>
                    <a:pt x="2196" y="7268"/>
                  </a:lnTo>
                  <a:lnTo>
                    <a:pt x="2239" y="7088"/>
                  </a:lnTo>
                  <a:lnTo>
                    <a:pt x="2320" y="7031"/>
                  </a:lnTo>
                  <a:lnTo>
                    <a:pt x="2341" y="6921"/>
                  </a:lnTo>
                  <a:lnTo>
                    <a:pt x="2392" y="6915"/>
                  </a:lnTo>
                  <a:lnTo>
                    <a:pt x="2410" y="6882"/>
                  </a:lnTo>
                  <a:lnTo>
                    <a:pt x="2441" y="6856"/>
                  </a:lnTo>
                  <a:lnTo>
                    <a:pt x="2531" y="6855"/>
                  </a:lnTo>
                  <a:lnTo>
                    <a:pt x="2571" y="6824"/>
                  </a:lnTo>
                  <a:lnTo>
                    <a:pt x="2647" y="6825"/>
                  </a:lnTo>
                  <a:lnTo>
                    <a:pt x="2729" y="6872"/>
                  </a:lnTo>
                  <a:lnTo>
                    <a:pt x="2737" y="6916"/>
                  </a:lnTo>
                  <a:lnTo>
                    <a:pt x="2774" y="6919"/>
                  </a:lnTo>
                  <a:lnTo>
                    <a:pt x="2796" y="6900"/>
                  </a:lnTo>
                  <a:lnTo>
                    <a:pt x="2780" y="6851"/>
                  </a:lnTo>
                  <a:lnTo>
                    <a:pt x="2698" y="6768"/>
                  </a:lnTo>
                  <a:lnTo>
                    <a:pt x="2693" y="6732"/>
                  </a:lnTo>
                  <a:lnTo>
                    <a:pt x="2703" y="6705"/>
                  </a:lnTo>
                  <a:lnTo>
                    <a:pt x="2759" y="6709"/>
                  </a:lnTo>
                  <a:lnTo>
                    <a:pt x="2819" y="6759"/>
                  </a:lnTo>
                  <a:lnTo>
                    <a:pt x="2846" y="6760"/>
                  </a:lnTo>
                  <a:lnTo>
                    <a:pt x="2849" y="6735"/>
                  </a:lnTo>
                  <a:lnTo>
                    <a:pt x="2810" y="6696"/>
                  </a:lnTo>
                  <a:lnTo>
                    <a:pt x="2796" y="6609"/>
                  </a:lnTo>
                  <a:lnTo>
                    <a:pt x="2774" y="6568"/>
                  </a:lnTo>
                  <a:lnTo>
                    <a:pt x="2723" y="6538"/>
                  </a:lnTo>
                  <a:lnTo>
                    <a:pt x="2704" y="6497"/>
                  </a:lnTo>
                  <a:lnTo>
                    <a:pt x="2741" y="6449"/>
                  </a:lnTo>
                  <a:lnTo>
                    <a:pt x="2741" y="6318"/>
                  </a:lnTo>
                  <a:lnTo>
                    <a:pt x="2718" y="6276"/>
                  </a:lnTo>
                  <a:lnTo>
                    <a:pt x="2744" y="6243"/>
                  </a:lnTo>
                  <a:lnTo>
                    <a:pt x="2744" y="6183"/>
                  </a:lnTo>
                  <a:lnTo>
                    <a:pt x="2779" y="6146"/>
                  </a:lnTo>
                  <a:lnTo>
                    <a:pt x="2783" y="6094"/>
                  </a:lnTo>
                  <a:lnTo>
                    <a:pt x="2704" y="5955"/>
                  </a:lnTo>
                  <a:lnTo>
                    <a:pt x="2685" y="5973"/>
                  </a:lnTo>
                  <a:lnTo>
                    <a:pt x="2656" y="5973"/>
                  </a:lnTo>
                  <a:lnTo>
                    <a:pt x="2654" y="5917"/>
                  </a:lnTo>
                  <a:lnTo>
                    <a:pt x="2618" y="5881"/>
                  </a:lnTo>
                  <a:lnTo>
                    <a:pt x="2581" y="5885"/>
                  </a:lnTo>
                  <a:lnTo>
                    <a:pt x="2546" y="5840"/>
                  </a:lnTo>
                  <a:lnTo>
                    <a:pt x="2488" y="5831"/>
                  </a:lnTo>
                  <a:lnTo>
                    <a:pt x="2459" y="5855"/>
                  </a:lnTo>
                  <a:lnTo>
                    <a:pt x="2424" y="5858"/>
                  </a:lnTo>
                  <a:lnTo>
                    <a:pt x="2407" y="5806"/>
                  </a:lnTo>
                  <a:lnTo>
                    <a:pt x="2365" y="5833"/>
                  </a:lnTo>
                  <a:lnTo>
                    <a:pt x="2342" y="5808"/>
                  </a:lnTo>
                  <a:lnTo>
                    <a:pt x="2374" y="5743"/>
                  </a:lnTo>
                  <a:lnTo>
                    <a:pt x="2346" y="5702"/>
                  </a:lnTo>
                  <a:lnTo>
                    <a:pt x="2258" y="5670"/>
                  </a:lnTo>
                  <a:lnTo>
                    <a:pt x="2217" y="5621"/>
                  </a:lnTo>
                  <a:lnTo>
                    <a:pt x="2185" y="5673"/>
                  </a:lnTo>
                  <a:lnTo>
                    <a:pt x="2139" y="5678"/>
                  </a:lnTo>
                  <a:lnTo>
                    <a:pt x="2138" y="5587"/>
                  </a:lnTo>
                  <a:lnTo>
                    <a:pt x="2096" y="5471"/>
                  </a:lnTo>
                  <a:lnTo>
                    <a:pt x="2089" y="5388"/>
                  </a:lnTo>
                  <a:lnTo>
                    <a:pt x="2018" y="5274"/>
                  </a:lnTo>
                  <a:lnTo>
                    <a:pt x="2014" y="5187"/>
                  </a:lnTo>
                  <a:lnTo>
                    <a:pt x="1929" y="5105"/>
                  </a:lnTo>
                  <a:lnTo>
                    <a:pt x="1896" y="4941"/>
                  </a:lnTo>
                  <a:lnTo>
                    <a:pt x="1915" y="4891"/>
                  </a:lnTo>
                  <a:lnTo>
                    <a:pt x="1898" y="4821"/>
                  </a:lnTo>
                  <a:lnTo>
                    <a:pt x="1923" y="4743"/>
                  </a:lnTo>
                  <a:lnTo>
                    <a:pt x="1943" y="4679"/>
                  </a:lnTo>
                  <a:lnTo>
                    <a:pt x="2017" y="4614"/>
                  </a:lnTo>
                  <a:lnTo>
                    <a:pt x="2032" y="4378"/>
                  </a:lnTo>
                  <a:lnTo>
                    <a:pt x="2105" y="4297"/>
                  </a:lnTo>
                  <a:lnTo>
                    <a:pt x="1906" y="3837"/>
                  </a:lnTo>
                  <a:lnTo>
                    <a:pt x="1911" y="3704"/>
                  </a:lnTo>
                  <a:lnTo>
                    <a:pt x="2010" y="3653"/>
                  </a:lnTo>
                  <a:lnTo>
                    <a:pt x="1987" y="3576"/>
                  </a:lnTo>
                  <a:lnTo>
                    <a:pt x="2017" y="3509"/>
                  </a:lnTo>
                  <a:lnTo>
                    <a:pt x="1901" y="3489"/>
                  </a:lnTo>
                  <a:lnTo>
                    <a:pt x="1852" y="3402"/>
                  </a:lnTo>
                  <a:lnTo>
                    <a:pt x="1916" y="3240"/>
                  </a:lnTo>
                  <a:lnTo>
                    <a:pt x="1911" y="3002"/>
                  </a:lnTo>
                  <a:lnTo>
                    <a:pt x="1913" y="2924"/>
                  </a:lnTo>
                  <a:lnTo>
                    <a:pt x="1949" y="2862"/>
                  </a:lnTo>
                  <a:lnTo>
                    <a:pt x="1995" y="2807"/>
                  </a:lnTo>
                  <a:lnTo>
                    <a:pt x="1885" y="2692"/>
                  </a:lnTo>
                  <a:lnTo>
                    <a:pt x="1859" y="2572"/>
                  </a:lnTo>
                  <a:lnTo>
                    <a:pt x="1799" y="2581"/>
                  </a:lnTo>
                  <a:lnTo>
                    <a:pt x="1772" y="2510"/>
                  </a:lnTo>
                  <a:lnTo>
                    <a:pt x="1772" y="2389"/>
                  </a:lnTo>
                  <a:lnTo>
                    <a:pt x="1575" y="2206"/>
                  </a:lnTo>
                  <a:lnTo>
                    <a:pt x="1394" y="2123"/>
                  </a:lnTo>
                  <a:lnTo>
                    <a:pt x="1257" y="2092"/>
                  </a:lnTo>
                  <a:lnTo>
                    <a:pt x="1219" y="1983"/>
                  </a:lnTo>
                  <a:lnTo>
                    <a:pt x="1126" y="1937"/>
                  </a:lnTo>
                  <a:lnTo>
                    <a:pt x="1089" y="1845"/>
                  </a:lnTo>
                  <a:lnTo>
                    <a:pt x="990" y="1814"/>
                  </a:lnTo>
                  <a:lnTo>
                    <a:pt x="853" y="1531"/>
                  </a:lnTo>
                  <a:lnTo>
                    <a:pt x="758" y="1504"/>
                  </a:lnTo>
                  <a:lnTo>
                    <a:pt x="750" y="1394"/>
                  </a:lnTo>
                  <a:lnTo>
                    <a:pt x="626" y="1234"/>
                  </a:lnTo>
                  <a:lnTo>
                    <a:pt x="723" y="1138"/>
                  </a:lnTo>
                  <a:lnTo>
                    <a:pt x="860" y="1244"/>
                  </a:lnTo>
                  <a:lnTo>
                    <a:pt x="882" y="1169"/>
                  </a:lnTo>
                  <a:lnTo>
                    <a:pt x="839" y="1056"/>
                  </a:lnTo>
                  <a:lnTo>
                    <a:pt x="912" y="969"/>
                  </a:lnTo>
                  <a:lnTo>
                    <a:pt x="1020" y="916"/>
                  </a:lnTo>
                  <a:lnTo>
                    <a:pt x="1193" y="977"/>
                  </a:lnTo>
                  <a:lnTo>
                    <a:pt x="1487" y="1573"/>
                  </a:lnTo>
                  <a:lnTo>
                    <a:pt x="1479" y="1716"/>
                  </a:lnTo>
                  <a:lnTo>
                    <a:pt x="1553" y="1685"/>
                  </a:lnTo>
                  <a:lnTo>
                    <a:pt x="1682" y="1778"/>
                  </a:lnTo>
                  <a:lnTo>
                    <a:pt x="1816" y="1793"/>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80" name="Freeform 7">
              <a:extLst>
                <a:ext uri="{FF2B5EF4-FFF2-40B4-BE49-F238E27FC236}">
                  <a16:creationId xmlns:a16="http://schemas.microsoft.com/office/drawing/2014/main" id="{ACB851C7-5C35-3623-DAD5-8471F2DE4373}"/>
                </a:ext>
              </a:extLst>
            </p:cNvPr>
            <p:cNvSpPr>
              <a:spLocks/>
            </p:cNvSpPr>
            <p:nvPr/>
          </p:nvSpPr>
          <p:spPr bwMode="auto">
            <a:xfrm>
              <a:off x="3884" y="2508"/>
              <a:ext cx="58" cy="39"/>
            </a:xfrm>
            <a:custGeom>
              <a:avLst/>
              <a:gdLst>
                <a:gd name="T0" fmla="*/ 135 w 288"/>
                <a:gd name="T1" fmla="*/ 197 h 197"/>
                <a:gd name="T2" fmla="*/ 91 w 288"/>
                <a:gd name="T3" fmla="*/ 170 h 197"/>
                <a:gd name="T4" fmla="*/ 43 w 288"/>
                <a:gd name="T5" fmla="*/ 181 h 197"/>
                <a:gd name="T6" fmla="*/ 0 w 288"/>
                <a:gd name="T7" fmla="*/ 80 h 197"/>
                <a:gd name="T8" fmla="*/ 25 w 288"/>
                <a:gd name="T9" fmla="*/ 32 h 197"/>
                <a:gd name="T10" fmla="*/ 165 w 288"/>
                <a:gd name="T11" fmla="*/ 0 h 197"/>
                <a:gd name="T12" fmla="*/ 203 w 288"/>
                <a:gd name="T13" fmla="*/ 46 h 197"/>
                <a:gd name="T14" fmla="*/ 242 w 288"/>
                <a:gd name="T15" fmla="*/ 46 h 197"/>
                <a:gd name="T16" fmla="*/ 266 w 288"/>
                <a:gd name="T17" fmla="*/ 33 h 197"/>
                <a:gd name="T18" fmla="*/ 288 w 288"/>
                <a:gd name="T19" fmla="*/ 52 h 197"/>
                <a:gd name="T20" fmla="*/ 287 w 288"/>
                <a:gd name="T21" fmla="*/ 78 h 197"/>
                <a:gd name="T22" fmla="*/ 236 w 288"/>
                <a:gd name="T23" fmla="*/ 99 h 197"/>
                <a:gd name="T24" fmla="*/ 184 w 288"/>
                <a:gd name="T25" fmla="*/ 64 h 197"/>
                <a:gd name="T26" fmla="*/ 142 w 288"/>
                <a:gd name="T27" fmla="*/ 75 h 197"/>
                <a:gd name="T28" fmla="*/ 172 w 288"/>
                <a:gd name="T29" fmla="*/ 171 h 197"/>
                <a:gd name="T30" fmla="*/ 135 w 288"/>
                <a:gd name="T31"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 h="197">
                  <a:moveTo>
                    <a:pt x="135" y="197"/>
                  </a:moveTo>
                  <a:lnTo>
                    <a:pt x="91" y="170"/>
                  </a:lnTo>
                  <a:lnTo>
                    <a:pt x="43" y="181"/>
                  </a:lnTo>
                  <a:lnTo>
                    <a:pt x="0" y="80"/>
                  </a:lnTo>
                  <a:lnTo>
                    <a:pt x="25" y="32"/>
                  </a:lnTo>
                  <a:lnTo>
                    <a:pt x="165" y="0"/>
                  </a:lnTo>
                  <a:lnTo>
                    <a:pt x="203" y="46"/>
                  </a:lnTo>
                  <a:lnTo>
                    <a:pt x="242" y="46"/>
                  </a:lnTo>
                  <a:lnTo>
                    <a:pt x="266" y="33"/>
                  </a:lnTo>
                  <a:lnTo>
                    <a:pt x="288" y="52"/>
                  </a:lnTo>
                  <a:lnTo>
                    <a:pt x="287" y="78"/>
                  </a:lnTo>
                  <a:lnTo>
                    <a:pt x="236" y="99"/>
                  </a:lnTo>
                  <a:lnTo>
                    <a:pt x="184" y="64"/>
                  </a:lnTo>
                  <a:lnTo>
                    <a:pt x="142" y="75"/>
                  </a:lnTo>
                  <a:lnTo>
                    <a:pt x="172" y="171"/>
                  </a:lnTo>
                  <a:lnTo>
                    <a:pt x="135" y="1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81" name="Freeform 8">
              <a:extLst>
                <a:ext uri="{FF2B5EF4-FFF2-40B4-BE49-F238E27FC236}">
                  <a16:creationId xmlns:a16="http://schemas.microsoft.com/office/drawing/2014/main" id="{054DD8E7-E81D-98F6-CD5C-55B534A01A8A}"/>
                </a:ext>
              </a:extLst>
            </p:cNvPr>
            <p:cNvSpPr>
              <a:spLocks/>
            </p:cNvSpPr>
            <p:nvPr/>
          </p:nvSpPr>
          <p:spPr bwMode="auto">
            <a:xfrm>
              <a:off x="3949" y="2502"/>
              <a:ext cx="11" cy="10"/>
            </a:xfrm>
            <a:custGeom>
              <a:avLst/>
              <a:gdLst>
                <a:gd name="T0" fmla="*/ 56 w 56"/>
                <a:gd name="T1" fmla="*/ 49 h 49"/>
                <a:gd name="T2" fmla="*/ 27 w 56"/>
                <a:gd name="T3" fmla="*/ 49 h 49"/>
                <a:gd name="T4" fmla="*/ 0 w 56"/>
                <a:gd name="T5" fmla="*/ 26 h 49"/>
                <a:gd name="T6" fmla="*/ 15 w 56"/>
                <a:gd name="T7" fmla="*/ 0 h 49"/>
                <a:gd name="T8" fmla="*/ 51 w 56"/>
                <a:gd name="T9" fmla="*/ 14 h 49"/>
                <a:gd name="T10" fmla="*/ 56 w 56"/>
                <a:gd name="T11" fmla="*/ 49 h 49"/>
              </a:gdLst>
              <a:ahLst/>
              <a:cxnLst>
                <a:cxn ang="0">
                  <a:pos x="T0" y="T1"/>
                </a:cxn>
                <a:cxn ang="0">
                  <a:pos x="T2" y="T3"/>
                </a:cxn>
                <a:cxn ang="0">
                  <a:pos x="T4" y="T5"/>
                </a:cxn>
                <a:cxn ang="0">
                  <a:pos x="T6" y="T7"/>
                </a:cxn>
                <a:cxn ang="0">
                  <a:pos x="T8" y="T9"/>
                </a:cxn>
                <a:cxn ang="0">
                  <a:pos x="T10" y="T11"/>
                </a:cxn>
              </a:cxnLst>
              <a:rect l="0" t="0" r="r" b="b"/>
              <a:pathLst>
                <a:path w="56" h="49">
                  <a:moveTo>
                    <a:pt x="56" y="49"/>
                  </a:moveTo>
                  <a:lnTo>
                    <a:pt x="27" y="49"/>
                  </a:lnTo>
                  <a:lnTo>
                    <a:pt x="0" y="26"/>
                  </a:lnTo>
                  <a:lnTo>
                    <a:pt x="15" y="0"/>
                  </a:lnTo>
                  <a:lnTo>
                    <a:pt x="51" y="14"/>
                  </a:lnTo>
                  <a:lnTo>
                    <a:pt x="5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82" name="Freeform 9">
              <a:extLst>
                <a:ext uri="{FF2B5EF4-FFF2-40B4-BE49-F238E27FC236}">
                  <a16:creationId xmlns:a16="http://schemas.microsoft.com/office/drawing/2014/main" id="{42980D24-1CFE-AD2E-693D-2AD23B42795F}"/>
                </a:ext>
              </a:extLst>
            </p:cNvPr>
            <p:cNvSpPr>
              <a:spLocks/>
            </p:cNvSpPr>
            <p:nvPr/>
          </p:nvSpPr>
          <p:spPr bwMode="auto">
            <a:xfrm>
              <a:off x="3762" y="2732"/>
              <a:ext cx="10" cy="12"/>
            </a:xfrm>
            <a:custGeom>
              <a:avLst/>
              <a:gdLst>
                <a:gd name="T0" fmla="*/ 31 w 50"/>
                <a:gd name="T1" fmla="*/ 60 h 61"/>
                <a:gd name="T2" fmla="*/ 0 w 50"/>
                <a:gd name="T3" fmla="*/ 61 h 61"/>
                <a:gd name="T4" fmla="*/ 10 w 50"/>
                <a:gd name="T5" fmla="*/ 13 h 61"/>
                <a:gd name="T6" fmla="*/ 42 w 50"/>
                <a:gd name="T7" fmla="*/ 0 h 61"/>
                <a:gd name="T8" fmla="*/ 50 w 50"/>
                <a:gd name="T9" fmla="*/ 27 h 61"/>
                <a:gd name="T10" fmla="*/ 31 w 50"/>
                <a:gd name="T11" fmla="*/ 60 h 61"/>
              </a:gdLst>
              <a:ahLst/>
              <a:cxnLst>
                <a:cxn ang="0">
                  <a:pos x="T0" y="T1"/>
                </a:cxn>
                <a:cxn ang="0">
                  <a:pos x="T2" y="T3"/>
                </a:cxn>
                <a:cxn ang="0">
                  <a:pos x="T4" y="T5"/>
                </a:cxn>
                <a:cxn ang="0">
                  <a:pos x="T6" y="T7"/>
                </a:cxn>
                <a:cxn ang="0">
                  <a:pos x="T8" y="T9"/>
                </a:cxn>
                <a:cxn ang="0">
                  <a:pos x="T10" y="T11"/>
                </a:cxn>
              </a:cxnLst>
              <a:rect l="0" t="0" r="r" b="b"/>
              <a:pathLst>
                <a:path w="50" h="61">
                  <a:moveTo>
                    <a:pt x="31" y="60"/>
                  </a:moveTo>
                  <a:lnTo>
                    <a:pt x="0" y="61"/>
                  </a:lnTo>
                  <a:lnTo>
                    <a:pt x="10" y="13"/>
                  </a:lnTo>
                  <a:lnTo>
                    <a:pt x="42" y="0"/>
                  </a:lnTo>
                  <a:lnTo>
                    <a:pt x="50" y="27"/>
                  </a:lnTo>
                  <a:lnTo>
                    <a:pt x="31"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83" name="Freeform 10">
              <a:extLst>
                <a:ext uri="{FF2B5EF4-FFF2-40B4-BE49-F238E27FC236}">
                  <a16:creationId xmlns:a16="http://schemas.microsoft.com/office/drawing/2014/main" id="{E936EDA5-C2B1-5D63-7767-51ACAE1BFC56}"/>
                </a:ext>
              </a:extLst>
            </p:cNvPr>
            <p:cNvSpPr>
              <a:spLocks/>
            </p:cNvSpPr>
            <p:nvPr/>
          </p:nvSpPr>
          <p:spPr bwMode="auto">
            <a:xfrm>
              <a:off x="3638" y="2827"/>
              <a:ext cx="11" cy="22"/>
            </a:xfrm>
            <a:custGeom>
              <a:avLst/>
              <a:gdLst>
                <a:gd name="T0" fmla="*/ 20 w 51"/>
                <a:gd name="T1" fmla="*/ 111 h 111"/>
                <a:gd name="T2" fmla="*/ 0 w 51"/>
                <a:gd name="T3" fmla="*/ 71 h 111"/>
                <a:gd name="T4" fmla="*/ 22 w 51"/>
                <a:gd name="T5" fmla="*/ 0 h 111"/>
                <a:gd name="T6" fmla="*/ 51 w 51"/>
                <a:gd name="T7" fmla="*/ 26 h 111"/>
                <a:gd name="T8" fmla="*/ 45 w 51"/>
                <a:gd name="T9" fmla="*/ 84 h 111"/>
                <a:gd name="T10" fmla="*/ 20 w 51"/>
                <a:gd name="T11" fmla="*/ 111 h 111"/>
              </a:gdLst>
              <a:ahLst/>
              <a:cxnLst>
                <a:cxn ang="0">
                  <a:pos x="T0" y="T1"/>
                </a:cxn>
                <a:cxn ang="0">
                  <a:pos x="T2" y="T3"/>
                </a:cxn>
                <a:cxn ang="0">
                  <a:pos x="T4" y="T5"/>
                </a:cxn>
                <a:cxn ang="0">
                  <a:pos x="T6" y="T7"/>
                </a:cxn>
                <a:cxn ang="0">
                  <a:pos x="T8" y="T9"/>
                </a:cxn>
                <a:cxn ang="0">
                  <a:pos x="T10" y="T11"/>
                </a:cxn>
              </a:cxnLst>
              <a:rect l="0" t="0" r="r" b="b"/>
              <a:pathLst>
                <a:path w="51" h="111">
                  <a:moveTo>
                    <a:pt x="20" y="111"/>
                  </a:moveTo>
                  <a:lnTo>
                    <a:pt x="0" y="71"/>
                  </a:lnTo>
                  <a:lnTo>
                    <a:pt x="22" y="0"/>
                  </a:lnTo>
                  <a:lnTo>
                    <a:pt x="51" y="26"/>
                  </a:lnTo>
                  <a:lnTo>
                    <a:pt x="45" y="84"/>
                  </a:lnTo>
                  <a:lnTo>
                    <a:pt x="2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84" name="Freeform 11">
              <a:extLst>
                <a:ext uri="{FF2B5EF4-FFF2-40B4-BE49-F238E27FC236}">
                  <a16:creationId xmlns:a16="http://schemas.microsoft.com/office/drawing/2014/main" id="{9C5A771C-5F5A-50FC-FE50-4AE8020ADFB3}"/>
                </a:ext>
              </a:extLst>
            </p:cNvPr>
            <p:cNvSpPr>
              <a:spLocks/>
            </p:cNvSpPr>
            <p:nvPr/>
          </p:nvSpPr>
          <p:spPr bwMode="auto">
            <a:xfrm>
              <a:off x="3540" y="2916"/>
              <a:ext cx="11" cy="12"/>
            </a:xfrm>
            <a:custGeom>
              <a:avLst/>
              <a:gdLst>
                <a:gd name="T0" fmla="*/ 20 w 55"/>
                <a:gd name="T1" fmla="*/ 60 h 60"/>
                <a:gd name="T2" fmla="*/ 0 w 55"/>
                <a:gd name="T3" fmla="*/ 12 h 60"/>
                <a:gd name="T4" fmla="*/ 38 w 55"/>
                <a:gd name="T5" fmla="*/ 0 h 60"/>
                <a:gd name="T6" fmla="*/ 55 w 55"/>
                <a:gd name="T7" fmla="*/ 17 h 60"/>
                <a:gd name="T8" fmla="*/ 53 w 55"/>
                <a:gd name="T9" fmla="*/ 52 h 60"/>
                <a:gd name="T10" fmla="*/ 20 w 55"/>
                <a:gd name="T11" fmla="*/ 60 h 60"/>
              </a:gdLst>
              <a:ahLst/>
              <a:cxnLst>
                <a:cxn ang="0">
                  <a:pos x="T0" y="T1"/>
                </a:cxn>
                <a:cxn ang="0">
                  <a:pos x="T2" y="T3"/>
                </a:cxn>
                <a:cxn ang="0">
                  <a:pos x="T4" y="T5"/>
                </a:cxn>
                <a:cxn ang="0">
                  <a:pos x="T6" y="T7"/>
                </a:cxn>
                <a:cxn ang="0">
                  <a:pos x="T8" y="T9"/>
                </a:cxn>
                <a:cxn ang="0">
                  <a:pos x="T10" y="T11"/>
                </a:cxn>
              </a:cxnLst>
              <a:rect l="0" t="0" r="r" b="b"/>
              <a:pathLst>
                <a:path w="55" h="60">
                  <a:moveTo>
                    <a:pt x="20" y="60"/>
                  </a:moveTo>
                  <a:lnTo>
                    <a:pt x="0" y="12"/>
                  </a:lnTo>
                  <a:lnTo>
                    <a:pt x="38" y="0"/>
                  </a:lnTo>
                  <a:lnTo>
                    <a:pt x="55" y="17"/>
                  </a:lnTo>
                  <a:lnTo>
                    <a:pt x="53" y="52"/>
                  </a:lnTo>
                  <a:lnTo>
                    <a:pt x="2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85" name="Freeform 12">
              <a:extLst>
                <a:ext uri="{FF2B5EF4-FFF2-40B4-BE49-F238E27FC236}">
                  <a16:creationId xmlns:a16="http://schemas.microsoft.com/office/drawing/2014/main" id="{8A0196CD-A581-AB82-886A-AA694AB629FC}"/>
                </a:ext>
              </a:extLst>
            </p:cNvPr>
            <p:cNvSpPr>
              <a:spLocks/>
            </p:cNvSpPr>
            <p:nvPr/>
          </p:nvSpPr>
          <p:spPr bwMode="auto">
            <a:xfrm>
              <a:off x="3558" y="2938"/>
              <a:ext cx="21" cy="14"/>
            </a:xfrm>
            <a:custGeom>
              <a:avLst/>
              <a:gdLst>
                <a:gd name="T0" fmla="*/ 0 w 102"/>
                <a:gd name="T1" fmla="*/ 67 h 68"/>
                <a:gd name="T2" fmla="*/ 42 w 102"/>
                <a:gd name="T3" fmla="*/ 0 h 68"/>
                <a:gd name="T4" fmla="*/ 79 w 102"/>
                <a:gd name="T5" fmla="*/ 0 h 68"/>
                <a:gd name="T6" fmla="*/ 102 w 102"/>
                <a:gd name="T7" fmla="*/ 21 h 68"/>
                <a:gd name="T8" fmla="*/ 89 w 102"/>
                <a:gd name="T9" fmla="*/ 45 h 68"/>
                <a:gd name="T10" fmla="*/ 48 w 102"/>
                <a:gd name="T11" fmla="*/ 47 h 68"/>
                <a:gd name="T12" fmla="*/ 19 w 102"/>
                <a:gd name="T13" fmla="*/ 68 h 68"/>
                <a:gd name="T14" fmla="*/ 0 w 102"/>
                <a:gd name="T15" fmla="*/ 67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68">
                  <a:moveTo>
                    <a:pt x="0" y="67"/>
                  </a:moveTo>
                  <a:lnTo>
                    <a:pt x="42" y="0"/>
                  </a:lnTo>
                  <a:lnTo>
                    <a:pt x="79" y="0"/>
                  </a:lnTo>
                  <a:lnTo>
                    <a:pt x="102" y="21"/>
                  </a:lnTo>
                  <a:lnTo>
                    <a:pt x="89" y="45"/>
                  </a:lnTo>
                  <a:lnTo>
                    <a:pt x="48" y="47"/>
                  </a:lnTo>
                  <a:lnTo>
                    <a:pt x="19" y="68"/>
                  </a:lnTo>
                  <a:lnTo>
                    <a:pt x="0"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86" name="Freeform 13">
              <a:extLst>
                <a:ext uri="{FF2B5EF4-FFF2-40B4-BE49-F238E27FC236}">
                  <a16:creationId xmlns:a16="http://schemas.microsoft.com/office/drawing/2014/main" id="{307AE2D4-4BE6-7783-B871-44CB973A928A}"/>
                </a:ext>
              </a:extLst>
            </p:cNvPr>
            <p:cNvSpPr>
              <a:spLocks/>
            </p:cNvSpPr>
            <p:nvPr/>
          </p:nvSpPr>
          <p:spPr bwMode="auto">
            <a:xfrm>
              <a:off x="3563" y="2953"/>
              <a:ext cx="28" cy="19"/>
            </a:xfrm>
            <a:custGeom>
              <a:avLst/>
              <a:gdLst>
                <a:gd name="T0" fmla="*/ 15 w 142"/>
                <a:gd name="T1" fmla="*/ 70 h 97"/>
                <a:gd name="T2" fmla="*/ 0 w 142"/>
                <a:gd name="T3" fmla="*/ 35 h 97"/>
                <a:gd name="T4" fmla="*/ 54 w 142"/>
                <a:gd name="T5" fmla="*/ 0 h 97"/>
                <a:gd name="T6" fmla="*/ 112 w 142"/>
                <a:gd name="T7" fmla="*/ 24 h 97"/>
                <a:gd name="T8" fmla="*/ 139 w 142"/>
                <a:gd name="T9" fmla="*/ 11 h 97"/>
                <a:gd name="T10" fmla="*/ 142 w 142"/>
                <a:gd name="T11" fmla="*/ 53 h 97"/>
                <a:gd name="T12" fmla="*/ 119 w 142"/>
                <a:gd name="T13" fmla="*/ 97 h 97"/>
                <a:gd name="T14" fmla="*/ 64 w 142"/>
                <a:gd name="T15" fmla="*/ 69 h 97"/>
                <a:gd name="T16" fmla="*/ 15 w 142"/>
                <a:gd name="T17" fmla="*/ 7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97">
                  <a:moveTo>
                    <a:pt x="15" y="70"/>
                  </a:moveTo>
                  <a:lnTo>
                    <a:pt x="0" y="35"/>
                  </a:lnTo>
                  <a:lnTo>
                    <a:pt x="54" y="0"/>
                  </a:lnTo>
                  <a:lnTo>
                    <a:pt x="112" y="24"/>
                  </a:lnTo>
                  <a:lnTo>
                    <a:pt x="139" y="11"/>
                  </a:lnTo>
                  <a:lnTo>
                    <a:pt x="142" y="53"/>
                  </a:lnTo>
                  <a:lnTo>
                    <a:pt x="119" y="97"/>
                  </a:lnTo>
                  <a:lnTo>
                    <a:pt x="64" y="69"/>
                  </a:lnTo>
                  <a:lnTo>
                    <a:pt x="15"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87" name="Freeform 14">
              <a:extLst>
                <a:ext uri="{FF2B5EF4-FFF2-40B4-BE49-F238E27FC236}">
                  <a16:creationId xmlns:a16="http://schemas.microsoft.com/office/drawing/2014/main" id="{E3ABB6BD-19A2-A8F8-5E0C-8B741D72E293}"/>
                </a:ext>
              </a:extLst>
            </p:cNvPr>
            <p:cNvSpPr>
              <a:spLocks/>
            </p:cNvSpPr>
            <p:nvPr/>
          </p:nvSpPr>
          <p:spPr bwMode="auto">
            <a:xfrm>
              <a:off x="3522" y="2952"/>
              <a:ext cx="17" cy="17"/>
            </a:xfrm>
            <a:custGeom>
              <a:avLst/>
              <a:gdLst>
                <a:gd name="T0" fmla="*/ 0 w 83"/>
                <a:gd name="T1" fmla="*/ 82 h 87"/>
                <a:gd name="T2" fmla="*/ 0 w 83"/>
                <a:gd name="T3" fmla="*/ 39 h 87"/>
                <a:gd name="T4" fmla="*/ 33 w 83"/>
                <a:gd name="T5" fmla="*/ 0 h 87"/>
                <a:gd name="T6" fmla="*/ 83 w 83"/>
                <a:gd name="T7" fmla="*/ 44 h 87"/>
                <a:gd name="T8" fmla="*/ 74 w 83"/>
                <a:gd name="T9" fmla="*/ 71 h 87"/>
                <a:gd name="T10" fmla="*/ 43 w 83"/>
                <a:gd name="T11" fmla="*/ 42 h 87"/>
                <a:gd name="T12" fmla="*/ 23 w 83"/>
                <a:gd name="T13" fmla="*/ 87 h 87"/>
                <a:gd name="T14" fmla="*/ 0 w 83"/>
                <a:gd name="T15" fmla="*/ 82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87">
                  <a:moveTo>
                    <a:pt x="0" y="82"/>
                  </a:moveTo>
                  <a:lnTo>
                    <a:pt x="0" y="39"/>
                  </a:lnTo>
                  <a:lnTo>
                    <a:pt x="33" y="0"/>
                  </a:lnTo>
                  <a:lnTo>
                    <a:pt x="83" y="44"/>
                  </a:lnTo>
                  <a:lnTo>
                    <a:pt x="74" y="71"/>
                  </a:lnTo>
                  <a:lnTo>
                    <a:pt x="43" y="42"/>
                  </a:lnTo>
                  <a:lnTo>
                    <a:pt x="23" y="87"/>
                  </a:lnTo>
                  <a:lnTo>
                    <a:pt x="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88" name="Freeform 15">
              <a:extLst>
                <a:ext uri="{FF2B5EF4-FFF2-40B4-BE49-F238E27FC236}">
                  <a16:creationId xmlns:a16="http://schemas.microsoft.com/office/drawing/2014/main" id="{B6A58461-A66E-C587-3EC1-8308CB5B408D}"/>
                </a:ext>
              </a:extLst>
            </p:cNvPr>
            <p:cNvSpPr>
              <a:spLocks/>
            </p:cNvSpPr>
            <p:nvPr/>
          </p:nvSpPr>
          <p:spPr bwMode="auto">
            <a:xfrm>
              <a:off x="3467" y="2929"/>
              <a:ext cx="12" cy="16"/>
            </a:xfrm>
            <a:custGeom>
              <a:avLst/>
              <a:gdLst>
                <a:gd name="T0" fmla="*/ 37 w 61"/>
                <a:gd name="T1" fmla="*/ 0 h 79"/>
                <a:gd name="T2" fmla="*/ 60 w 61"/>
                <a:gd name="T3" fmla="*/ 0 h 79"/>
                <a:gd name="T4" fmla="*/ 61 w 61"/>
                <a:gd name="T5" fmla="*/ 39 h 79"/>
                <a:gd name="T6" fmla="*/ 35 w 61"/>
                <a:gd name="T7" fmla="*/ 79 h 79"/>
                <a:gd name="T8" fmla="*/ 0 w 61"/>
                <a:gd name="T9" fmla="*/ 79 h 79"/>
                <a:gd name="T10" fmla="*/ 15 w 61"/>
                <a:gd name="T11" fmla="*/ 40 h 79"/>
                <a:gd name="T12" fmla="*/ 37 w 61"/>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61" h="79">
                  <a:moveTo>
                    <a:pt x="37" y="0"/>
                  </a:moveTo>
                  <a:lnTo>
                    <a:pt x="60" y="0"/>
                  </a:lnTo>
                  <a:lnTo>
                    <a:pt x="61" y="39"/>
                  </a:lnTo>
                  <a:lnTo>
                    <a:pt x="35" y="79"/>
                  </a:lnTo>
                  <a:lnTo>
                    <a:pt x="0" y="79"/>
                  </a:lnTo>
                  <a:lnTo>
                    <a:pt x="15" y="4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89" name="Freeform 16">
              <a:extLst>
                <a:ext uri="{FF2B5EF4-FFF2-40B4-BE49-F238E27FC236}">
                  <a16:creationId xmlns:a16="http://schemas.microsoft.com/office/drawing/2014/main" id="{DD1A9585-7680-1290-077A-FB3BFA8ADCA3}"/>
                </a:ext>
              </a:extLst>
            </p:cNvPr>
            <p:cNvSpPr>
              <a:spLocks/>
            </p:cNvSpPr>
            <p:nvPr/>
          </p:nvSpPr>
          <p:spPr bwMode="auto">
            <a:xfrm>
              <a:off x="3479" y="2936"/>
              <a:ext cx="18" cy="14"/>
            </a:xfrm>
            <a:custGeom>
              <a:avLst/>
              <a:gdLst>
                <a:gd name="T0" fmla="*/ 43 w 89"/>
                <a:gd name="T1" fmla="*/ 0 h 69"/>
                <a:gd name="T2" fmla="*/ 74 w 89"/>
                <a:gd name="T3" fmla="*/ 0 h 69"/>
                <a:gd name="T4" fmla="*/ 89 w 89"/>
                <a:gd name="T5" fmla="*/ 36 h 69"/>
                <a:gd name="T6" fmla="*/ 63 w 89"/>
                <a:gd name="T7" fmla="*/ 69 h 69"/>
                <a:gd name="T8" fmla="*/ 20 w 89"/>
                <a:gd name="T9" fmla="*/ 69 h 69"/>
                <a:gd name="T10" fmla="*/ 0 w 89"/>
                <a:gd name="T11" fmla="*/ 35 h 69"/>
                <a:gd name="T12" fmla="*/ 43 w 8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89" h="69">
                  <a:moveTo>
                    <a:pt x="43" y="0"/>
                  </a:moveTo>
                  <a:lnTo>
                    <a:pt x="74" y="0"/>
                  </a:lnTo>
                  <a:lnTo>
                    <a:pt x="89" y="36"/>
                  </a:lnTo>
                  <a:lnTo>
                    <a:pt x="63" y="69"/>
                  </a:lnTo>
                  <a:lnTo>
                    <a:pt x="20" y="69"/>
                  </a:lnTo>
                  <a:lnTo>
                    <a:pt x="0" y="35"/>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90" name="Freeform 17">
              <a:extLst>
                <a:ext uri="{FF2B5EF4-FFF2-40B4-BE49-F238E27FC236}">
                  <a16:creationId xmlns:a16="http://schemas.microsoft.com/office/drawing/2014/main" id="{DC4E23A6-5DF4-2210-7E3C-4D6F86D6BDAF}"/>
                </a:ext>
              </a:extLst>
            </p:cNvPr>
            <p:cNvSpPr>
              <a:spLocks/>
            </p:cNvSpPr>
            <p:nvPr/>
          </p:nvSpPr>
          <p:spPr bwMode="auto">
            <a:xfrm>
              <a:off x="3455" y="2949"/>
              <a:ext cx="45" cy="42"/>
            </a:xfrm>
            <a:custGeom>
              <a:avLst/>
              <a:gdLst>
                <a:gd name="T0" fmla="*/ 69 w 224"/>
                <a:gd name="T1" fmla="*/ 178 h 210"/>
                <a:gd name="T2" fmla="*/ 40 w 224"/>
                <a:gd name="T3" fmla="*/ 176 h 210"/>
                <a:gd name="T4" fmla="*/ 0 w 224"/>
                <a:gd name="T5" fmla="*/ 23 h 210"/>
                <a:gd name="T6" fmla="*/ 28 w 224"/>
                <a:gd name="T7" fmla="*/ 14 h 210"/>
                <a:gd name="T8" fmla="*/ 49 w 224"/>
                <a:gd name="T9" fmla="*/ 39 h 210"/>
                <a:gd name="T10" fmla="*/ 86 w 224"/>
                <a:gd name="T11" fmla="*/ 0 h 210"/>
                <a:gd name="T12" fmla="*/ 113 w 224"/>
                <a:gd name="T13" fmla="*/ 23 h 210"/>
                <a:gd name="T14" fmla="*/ 114 w 224"/>
                <a:gd name="T15" fmla="*/ 53 h 210"/>
                <a:gd name="T16" fmla="*/ 88 w 224"/>
                <a:gd name="T17" fmla="*/ 78 h 210"/>
                <a:gd name="T18" fmla="*/ 101 w 224"/>
                <a:gd name="T19" fmla="*/ 101 h 210"/>
                <a:gd name="T20" fmla="*/ 143 w 224"/>
                <a:gd name="T21" fmla="*/ 103 h 210"/>
                <a:gd name="T22" fmla="*/ 160 w 224"/>
                <a:gd name="T23" fmla="*/ 69 h 210"/>
                <a:gd name="T24" fmla="*/ 195 w 224"/>
                <a:gd name="T25" fmla="*/ 78 h 210"/>
                <a:gd name="T26" fmla="*/ 224 w 224"/>
                <a:gd name="T27" fmla="*/ 140 h 210"/>
                <a:gd name="T28" fmla="*/ 206 w 224"/>
                <a:gd name="T29" fmla="*/ 185 h 210"/>
                <a:gd name="T30" fmla="*/ 159 w 224"/>
                <a:gd name="T31" fmla="*/ 168 h 210"/>
                <a:gd name="T32" fmla="*/ 133 w 224"/>
                <a:gd name="T33" fmla="*/ 210 h 210"/>
                <a:gd name="T34" fmla="*/ 95 w 224"/>
                <a:gd name="T35" fmla="*/ 202 h 210"/>
                <a:gd name="T36" fmla="*/ 69 w 224"/>
                <a:gd name="T37" fmla="*/ 17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4" h="210">
                  <a:moveTo>
                    <a:pt x="69" y="178"/>
                  </a:moveTo>
                  <a:lnTo>
                    <a:pt x="40" y="176"/>
                  </a:lnTo>
                  <a:lnTo>
                    <a:pt x="0" y="23"/>
                  </a:lnTo>
                  <a:lnTo>
                    <a:pt x="28" y="14"/>
                  </a:lnTo>
                  <a:lnTo>
                    <a:pt x="49" y="39"/>
                  </a:lnTo>
                  <a:lnTo>
                    <a:pt x="86" y="0"/>
                  </a:lnTo>
                  <a:lnTo>
                    <a:pt x="113" y="23"/>
                  </a:lnTo>
                  <a:lnTo>
                    <a:pt x="114" y="53"/>
                  </a:lnTo>
                  <a:lnTo>
                    <a:pt x="88" y="78"/>
                  </a:lnTo>
                  <a:lnTo>
                    <a:pt x="101" y="101"/>
                  </a:lnTo>
                  <a:lnTo>
                    <a:pt x="143" y="103"/>
                  </a:lnTo>
                  <a:lnTo>
                    <a:pt x="160" y="69"/>
                  </a:lnTo>
                  <a:lnTo>
                    <a:pt x="195" y="78"/>
                  </a:lnTo>
                  <a:lnTo>
                    <a:pt x="224" y="140"/>
                  </a:lnTo>
                  <a:lnTo>
                    <a:pt x="206" y="185"/>
                  </a:lnTo>
                  <a:lnTo>
                    <a:pt x="159" y="168"/>
                  </a:lnTo>
                  <a:lnTo>
                    <a:pt x="133" y="210"/>
                  </a:lnTo>
                  <a:lnTo>
                    <a:pt x="95" y="202"/>
                  </a:lnTo>
                  <a:lnTo>
                    <a:pt x="69"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91" name="Freeform 18">
              <a:extLst>
                <a:ext uri="{FF2B5EF4-FFF2-40B4-BE49-F238E27FC236}">
                  <a16:creationId xmlns:a16="http://schemas.microsoft.com/office/drawing/2014/main" id="{05900028-5DF0-226C-0A79-7A57BAFBCBC9}"/>
                </a:ext>
              </a:extLst>
            </p:cNvPr>
            <p:cNvSpPr>
              <a:spLocks/>
            </p:cNvSpPr>
            <p:nvPr/>
          </p:nvSpPr>
          <p:spPr bwMode="auto">
            <a:xfrm>
              <a:off x="3416" y="3025"/>
              <a:ext cx="10" cy="13"/>
            </a:xfrm>
            <a:custGeom>
              <a:avLst/>
              <a:gdLst>
                <a:gd name="T0" fmla="*/ 25 w 52"/>
                <a:gd name="T1" fmla="*/ 0 h 66"/>
                <a:gd name="T2" fmla="*/ 52 w 52"/>
                <a:gd name="T3" fmla="*/ 12 h 66"/>
                <a:gd name="T4" fmla="*/ 51 w 52"/>
                <a:gd name="T5" fmla="*/ 43 h 66"/>
                <a:gd name="T6" fmla="*/ 40 w 52"/>
                <a:gd name="T7" fmla="*/ 66 h 66"/>
                <a:gd name="T8" fmla="*/ 14 w 52"/>
                <a:gd name="T9" fmla="*/ 66 h 66"/>
                <a:gd name="T10" fmla="*/ 0 w 52"/>
                <a:gd name="T11" fmla="*/ 39 h 66"/>
                <a:gd name="T12" fmla="*/ 25 w 52"/>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52" h="66">
                  <a:moveTo>
                    <a:pt x="25" y="0"/>
                  </a:moveTo>
                  <a:lnTo>
                    <a:pt x="52" y="12"/>
                  </a:lnTo>
                  <a:lnTo>
                    <a:pt x="51" y="43"/>
                  </a:lnTo>
                  <a:lnTo>
                    <a:pt x="40" y="66"/>
                  </a:lnTo>
                  <a:lnTo>
                    <a:pt x="14" y="66"/>
                  </a:lnTo>
                  <a:lnTo>
                    <a:pt x="0" y="39"/>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92" name="Freeform 19">
              <a:extLst>
                <a:ext uri="{FF2B5EF4-FFF2-40B4-BE49-F238E27FC236}">
                  <a16:creationId xmlns:a16="http://schemas.microsoft.com/office/drawing/2014/main" id="{4A717E67-61CC-9382-98BB-54BA3E2F335B}"/>
                </a:ext>
              </a:extLst>
            </p:cNvPr>
            <p:cNvSpPr>
              <a:spLocks/>
            </p:cNvSpPr>
            <p:nvPr/>
          </p:nvSpPr>
          <p:spPr bwMode="auto">
            <a:xfrm>
              <a:off x="3455" y="3026"/>
              <a:ext cx="12" cy="19"/>
            </a:xfrm>
            <a:custGeom>
              <a:avLst/>
              <a:gdLst>
                <a:gd name="T0" fmla="*/ 0 w 56"/>
                <a:gd name="T1" fmla="*/ 73 h 93"/>
                <a:gd name="T2" fmla="*/ 0 w 56"/>
                <a:gd name="T3" fmla="*/ 15 h 93"/>
                <a:gd name="T4" fmla="*/ 24 w 56"/>
                <a:gd name="T5" fmla="*/ 0 h 93"/>
                <a:gd name="T6" fmla="*/ 52 w 56"/>
                <a:gd name="T7" fmla="*/ 23 h 93"/>
                <a:gd name="T8" fmla="*/ 56 w 56"/>
                <a:gd name="T9" fmla="*/ 55 h 93"/>
                <a:gd name="T10" fmla="*/ 48 w 56"/>
                <a:gd name="T11" fmla="*/ 93 h 93"/>
                <a:gd name="T12" fmla="*/ 24 w 56"/>
                <a:gd name="T13" fmla="*/ 93 h 93"/>
                <a:gd name="T14" fmla="*/ 0 w 56"/>
                <a:gd name="T15" fmla="*/ 73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93">
                  <a:moveTo>
                    <a:pt x="0" y="73"/>
                  </a:moveTo>
                  <a:lnTo>
                    <a:pt x="0" y="15"/>
                  </a:lnTo>
                  <a:lnTo>
                    <a:pt x="24" y="0"/>
                  </a:lnTo>
                  <a:lnTo>
                    <a:pt x="52" y="23"/>
                  </a:lnTo>
                  <a:lnTo>
                    <a:pt x="56" y="55"/>
                  </a:lnTo>
                  <a:lnTo>
                    <a:pt x="48" y="93"/>
                  </a:lnTo>
                  <a:lnTo>
                    <a:pt x="24" y="93"/>
                  </a:lnTo>
                  <a:lnTo>
                    <a:pt x="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93" name="Freeform 20">
              <a:extLst>
                <a:ext uri="{FF2B5EF4-FFF2-40B4-BE49-F238E27FC236}">
                  <a16:creationId xmlns:a16="http://schemas.microsoft.com/office/drawing/2014/main" id="{10A11158-E2EE-9844-65EF-E0F281CE9207}"/>
                </a:ext>
              </a:extLst>
            </p:cNvPr>
            <p:cNvSpPr>
              <a:spLocks/>
            </p:cNvSpPr>
            <p:nvPr/>
          </p:nvSpPr>
          <p:spPr bwMode="auto">
            <a:xfrm>
              <a:off x="3446" y="3065"/>
              <a:ext cx="15" cy="14"/>
            </a:xfrm>
            <a:custGeom>
              <a:avLst/>
              <a:gdLst>
                <a:gd name="T0" fmla="*/ 22 w 77"/>
                <a:gd name="T1" fmla="*/ 18 h 73"/>
                <a:gd name="T2" fmla="*/ 60 w 77"/>
                <a:gd name="T3" fmla="*/ 0 h 73"/>
                <a:gd name="T4" fmla="*/ 77 w 77"/>
                <a:gd name="T5" fmla="*/ 37 h 73"/>
                <a:gd name="T6" fmla="*/ 53 w 77"/>
                <a:gd name="T7" fmla="*/ 55 h 73"/>
                <a:gd name="T8" fmla="*/ 31 w 77"/>
                <a:gd name="T9" fmla="*/ 73 h 73"/>
                <a:gd name="T10" fmla="*/ 0 w 77"/>
                <a:gd name="T11" fmla="*/ 55 h 73"/>
                <a:gd name="T12" fmla="*/ 22 w 77"/>
                <a:gd name="T13" fmla="*/ 18 h 73"/>
              </a:gdLst>
              <a:ahLst/>
              <a:cxnLst>
                <a:cxn ang="0">
                  <a:pos x="T0" y="T1"/>
                </a:cxn>
                <a:cxn ang="0">
                  <a:pos x="T2" y="T3"/>
                </a:cxn>
                <a:cxn ang="0">
                  <a:pos x="T4" y="T5"/>
                </a:cxn>
                <a:cxn ang="0">
                  <a:pos x="T6" y="T7"/>
                </a:cxn>
                <a:cxn ang="0">
                  <a:pos x="T8" y="T9"/>
                </a:cxn>
                <a:cxn ang="0">
                  <a:pos x="T10" y="T11"/>
                </a:cxn>
                <a:cxn ang="0">
                  <a:pos x="T12" y="T13"/>
                </a:cxn>
              </a:cxnLst>
              <a:rect l="0" t="0" r="r" b="b"/>
              <a:pathLst>
                <a:path w="77" h="73">
                  <a:moveTo>
                    <a:pt x="22" y="18"/>
                  </a:moveTo>
                  <a:lnTo>
                    <a:pt x="60" y="0"/>
                  </a:lnTo>
                  <a:lnTo>
                    <a:pt x="77" y="37"/>
                  </a:lnTo>
                  <a:lnTo>
                    <a:pt x="53" y="55"/>
                  </a:lnTo>
                  <a:lnTo>
                    <a:pt x="31" y="73"/>
                  </a:lnTo>
                  <a:lnTo>
                    <a:pt x="0" y="55"/>
                  </a:lnTo>
                  <a:lnTo>
                    <a:pt x="22"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94" name="Freeform 21">
              <a:extLst>
                <a:ext uri="{FF2B5EF4-FFF2-40B4-BE49-F238E27FC236}">
                  <a16:creationId xmlns:a16="http://schemas.microsoft.com/office/drawing/2014/main" id="{7AE94F02-EC9A-3BC7-9CA1-DA13B5E166E0}"/>
                </a:ext>
              </a:extLst>
            </p:cNvPr>
            <p:cNvSpPr>
              <a:spLocks/>
            </p:cNvSpPr>
            <p:nvPr/>
          </p:nvSpPr>
          <p:spPr bwMode="auto">
            <a:xfrm>
              <a:off x="3438" y="3094"/>
              <a:ext cx="9" cy="13"/>
            </a:xfrm>
            <a:custGeom>
              <a:avLst/>
              <a:gdLst>
                <a:gd name="T0" fmla="*/ 4 w 44"/>
                <a:gd name="T1" fmla="*/ 3 h 63"/>
                <a:gd name="T2" fmla="*/ 20 w 44"/>
                <a:gd name="T3" fmla="*/ 0 h 63"/>
                <a:gd name="T4" fmla="*/ 44 w 44"/>
                <a:gd name="T5" fmla="*/ 50 h 63"/>
                <a:gd name="T6" fmla="*/ 36 w 44"/>
                <a:gd name="T7" fmla="*/ 61 h 63"/>
                <a:gd name="T8" fmla="*/ 10 w 44"/>
                <a:gd name="T9" fmla="*/ 63 h 63"/>
                <a:gd name="T10" fmla="*/ 0 w 44"/>
                <a:gd name="T11" fmla="*/ 45 h 63"/>
                <a:gd name="T12" fmla="*/ 4 w 44"/>
                <a:gd name="T13" fmla="*/ 3 h 63"/>
              </a:gdLst>
              <a:ahLst/>
              <a:cxnLst>
                <a:cxn ang="0">
                  <a:pos x="T0" y="T1"/>
                </a:cxn>
                <a:cxn ang="0">
                  <a:pos x="T2" y="T3"/>
                </a:cxn>
                <a:cxn ang="0">
                  <a:pos x="T4" y="T5"/>
                </a:cxn>
                <a:cxn ang="0">
                  <a:pos x="T6" y="T7"/>
                </a:cxn>
                <a:cxn ang="0">
                  <a:pos x="T8" y="T9"/>
                </a:cxn>
                <a:cxn ang="0">
                  <a:pos x="T10" y="T11"/>
                </a:cxn>
                <a:cxn ang="0">
                  <a:pos x="T12" y="T13"/>
                </a:cxn>
              </a:cxnLst>
              <a:rect l="0" t="0" r="r" b="b"/>
              <a:pathLst>
                <a:path w="44" h="63">
                  <a:moveTo>
                    <a:pt x="4" y="3"/>
                  </a:moveTo>
                  <a:lnTo>
                    <a:pt x="20" y="0"/>
                  </a:lnTo>
                  <a:lnTo>
                    <a:pt x="44" y="50"/>
                  </a:lnTo>
                  <a:lnTo>
                    <a:pt x="36" y="61"/>
                  </a:lnTo>
                  <a:lnTo>
                    <a:pt x="10" y="63"/>
                  </a:lnTo>
                  <a:lnTo>
                    <a:pt x="0" y="45"/>
                  </a:lnTo>
                  <a:lnTo>
                    <a:pt x="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95" name="Freeform 22">
              <a:extLst>
                <a:ext uri="{FF2B5EF4-FFF2-40B4-BE49-F238E27FC236}">
                  <a16:creationId xmlns:a16="http://schemas.microsoft.com/office/drawing/2014/main" id="{0F74B41C-38B0-B02D-1590-0F8EDF4D8DD4}"/>
                </a:ext>
              </a:extLst>
            </p:cNvPr>
            <p:cNvSpPr>
              <a:spLocks/>
            </p:cNvSpPr>
            <p:nvPr/>
          </p:nvSpPr>
          <p:spPr bwMode="auto">
            <a:xfrm>
              <a:off x="3433" y="3141"/>
              <a:ext cx="10" cy="13"/>
            </a:xfrm>
            <a:custGeom>
              <a:avLst/>
              <a:gdLst>
                <a:gd name="T0" fmla="*/ 21 w 51"/>
                <a:gd name="T1" fmla="*/ 0 h 66"/>
                <a:gd name="T2" fmla="*/ 50 w 51"/>
                <a:gd name="T3" fmla="*/ 32 h 66"/>
                <a:gd name="T4" fmla="*/ 51 w 51"/>
                <a:gd name="T5" fmla="*/ 50 h 66"/>
                <a:gd name="T6" fmla="*/ 21 w 51"/>
                <a:gd name="T7" fmla="*/ 66 h 66"/>
                <a:gd name="T8" fmla="*/ 0 w 51"/>
                <a:gd name="T9" fmla="*/ 44 h 66"/>
                <a:gd name="T10" fmla="*/ 9 w 51"/>
                <a:gd name="T11" fmla="*/ 19 h 66"/>
                <a:gd name="T12" fmla="*/ 21 w 51"/>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51" h="66">
                  <a:moveTo>
                    <a:pt x="21" y="0"/>
                  </a:moveTo>
                  <a:lnTo>
                    <a:pt x="50" y="32"/>
                  </a:lnTo>
                  <a:lnTo>
                    <a:pt x="51" y="50"/>
                  </a:lnTo>
                  <a:lnTo>
                    <a:pt x="21" y="66"/>
                  </a:lnTo>
                  <a:lnTo>
                    <a:pt x="0" y="44"/>
                  </a:lnTo>
                  <a:lnTo>
                    <a:pt x="9" y="19"/>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96" name="Freeform 23">
              <a:extLst>
                <a:ext uri="{FF2B5EF4-FFF2-40B4-BE49-F238E27FC236}">
                  <a16:creationId xmlns:a16="http://schemas.microsoft.com/office/drawing/2014/main" id="{13915407-F7D7-AF22-EB67-CE86470C7A40}"/>
                </a:ext>
              </a:extLst>
            </p:cNvPr>
            <p:cNvSpPr>
              <a:spLocks/>
            </p:cNvSpPr>
            <p:nvPr/>
          </p:nvSpPr>
          <p:spPr bwMode="auto">
            <a:xfrm>
              <a:off x="3438" y="3497"/>
              <a:ext cx="10" cy="14"/>
            </a:xfrm>
            <a:custGeom>
              <a:avLst/>
              <a:gdLst>
                <a:gd name="T0" fmla="*/ 0 w 52"/>
                <a:gd name="T1" fmla="*/ 27 h 69"/>
                <a:gd name="T2" fmla="*/ 7 w 52"/>
                <a:gd name="T3" fmla="*/ 15 h 69"/>
                <a:gd name="T4" fmla="*/ 20 w 52"/>
                <a:gd name="T5" fmla="*/ 0 h 69"/>
                <a:gd name="T6" fmla="*/ 44 w 52"/>
                <a:gd name="T7" fmla="*/ 15 h 69"/>
                <a:gd name="T8" fmla="*/ 52 w 52"/>
                <a:gd name="T9" fmla="*/ 46 h 69"/>
                <a:gd name="T10" fmla="*/ 35 w 52"/>
                <a:gd name="T11" fmla="*/ 67 h 69"/>
                <a:gd name="T12" fmla="*/ 12 w 52"/>
                <a:gd name="T13" fmla="*/ 69 h 69"/>
                <a:gd name="T14" fmla="*/ 0 w 52"/>
                <a:gd name="T15" fmla="*/ 27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69">
                  <a:moveTo>
                    <a:pt x="0" y="27"/>
                  </a:moveTo>
                  <a:lnTo>
                    <a:pt x="7" y="15"/>
                  </a:lnTo>
                  <a:lnTo>
                    <a:pt x="20" y="0"/>
                  </a:lnTo>
                  <a:lnTo>
                    <a:pt x="44" y="15"/>
                  </a:lnTo>
                  <a:lnTo>
                    <a:pt x="52" y="46"/>
                  </a:lnTo>
                  <a:lnTo>
                    <a:pt x="35" y="67"/>
                  </a:lnTo>
                  <a:lnTo>
                    <a:pt x="12" y="69"/>
                  </a:ln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97" name="Freeform 24">
              <a:extLst>
                <a:ext uri="{FF2B5EF4-FFF2-40B4-BE49-F238E27FC236}">
                  <a16:creationId xmlns:a16="http://schemas.microsoft.com/office/drawing/2014/main" id="{738BCF21-A569-E4E8-6FED-A40944AD71EF}"/>
                </a:ext>
              </a:extLst>
            </p:cNvPr>
            <p:cNvSpPr>
              <a:spLocks/>
            </p:cNvSpPr>
            <p:nvPr/>
          </p:nvSpPr>
          <p:spPr bwMode="auto">
            <a:xfrm>
              <a:off x="3386" y="3668"/>
              <a:ext cx="14" cy="29"/>
            </a:xfrm>
            <a:custGeom>
              <a:avLst/>
              <a:gdLst>
                <a:gd name="T0" fmla="*/ 41 w 70"/>
                <a:gd name="T1" fmla="*/ 142 h 142"/>
                <a:gd name="T2" fmla="*/ 6 w 70"/>
                <a:gd name="T3" fmla="*/ 135 h 142"/>
                <a:gd name="T4" fmla="*/ 0 w 70"/>
                <a:gd name="T5" fmla="*/ 2 h 142"/>
                <a:gd name="T6" fmla="*/ 25 w 70"/>
                <a:gd name="T7" fmla="*/ 0 h 142"/>
                <a:gd name="T8" fmla="*/ 70 w 70"/>
                <a:gd name="T9" fmla="*/ 66 h 142"/>
                <a:gd name="T10" fmla="*/ 41 w 70"/>
                <a:gd name="T11" fmla="*/ 142 h 142"/>
              </a:gdLst>
              <a:ahLst/>
              <a:cxnLst>
                <a:cxn ang="0">
                  <a:pos x="T0" y="T1"/>
                </a:cxn>
                <a:cxn ang="0">
                  <a:pos x="T2" y="T3"/>
                </a:cxn>
                <a:cxn ang="0">
                  <a:pos x="T4" y="T5"/>
                </a:cxn>
                <a:cxn ang="0">
                  <a:pos x="T6" y="T7"/>
                </a:cxn>
                <a:cxn ang="0">
                  <a:pos x="T8" y="T9"/>
                </a:cxn>
                <a:cxn ang="0">
                  <a:pos x="T10" y="T11"/>
                </a:cxn>
              </a:cxnLst>
              <a:rect l="0" t="0" r="r" b="b"/>
              <a:pathLst>
                <a:path w="70" h="142">
                  <a:moveTo>
                    <a:pt x="41" y="142"/>
                  </a:moveTo>
                  <a:lnTo>
                    <a:pt x="6" y="135"/>
                  </a:lnTo>
                  <a:lnTo>
                    <a:pt x="0" y="2"/>
                  </a:lnTo>
                  <a:lnTo>
                    <a:pt x="25" y="0"/>
                  </a:lnTo>
                  <a:lnTo>
                    <a:pt x="70" y="66"/>
                  </a:lnTo>
                  <a:lnTo>
                    <a:pt x="41" y="1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98" name="Freeform 25">
              <a:extLst>
                <a:ext uri="{FF2B5EF4-FFF2-40B4-BE49-F238E27FC236}">
                  <a16:creationId xmlns:a16="http://schemas.microsoft.com/office/drawing/2014/main" id="{AC583FAD-58CC-B4EC-6BE5-96CF793291C3}"/>
                </a:ext>
              </a:extLst>
            </p:cNvPr>
            <p:cNvSpPr>
              <a:spLocks/>
            </p:cNvSpPr>
            <p:nvPr/>
          </p:nvSpPr>
          <p:spPr bwMode="auto">
            <a:xfrm>
              <a:off x="3365" y="3682"/>
              <a:ext cx="14" cy="23"/>
            </a:xfrm>
            <a:custGeom>
              <a:avLst/>
              <a:gdLst>
                <a:gd name="T0" fmla="*/ 39 w 71"/>
                <a:gd name="T1" fmla="*/ 0 h 116"/>
                <a:gd name="T2" fmla="*/ 71 w 71"/>
                <a:gd name="T3" fmla="*/ 50 h 116"/>
                <a:gd name="T4" fmla="*/ 60 w 71"/>
                <a:gd name="T5" fmla="*/ 99 h 116"/>
                <a:gd name="T6" fmla="*/ 28 w 71"/>
                <a:gd name="T7" fmla="*/ 116 h 116"/>
                <a:gd name="T8" fmla="*/ 0 w 71"/>
                <a:gd name="T9" fmla="*/ 56 h 116"/>
                <a:gd name="T10" fmla="*/ 6 w 71"/>
                <a:gd name="T11" fmla="*/ 21 h 116"/>
                <a:gd name="T12" fmla="*/ 39 w 7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71" h="116">
                  <a:moveTo>
                    <a:pt x="39" y="0"/>
                  </a:moveTo>
                  <a:lnTo>
                    <a:pt x="71" y="50"/>
                  </a:lnTo>
                  <a:lnTo>
                    <a:pt x="60" y="99"/>
                  </a:lnTo>
                  <a:lnTo>
                    <a:pt x="28" y="116"/>
                  </a:lnTo>
                  <a:lnTo>
                    <a:pt x="0" y="56"/>
                  </a:lnTo>
                  <a:lnTo>
                    <a:pt x="6" y="21"/>
                  </a:ln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99" name="Freeform 26">
              <a:extLst>
                <a:ext uri="{FF2B5EF4-FFF2-40B4-BE49-F238E27FC236}">
                  <a16:creationId xmlns:a16="http://schemas.microsoft.com/office/drawing/2014/main" id="{85A24124-355C-79E2-5E5B-22796B9D08C9}"/>
                </a:ext>
              </a:extLst>
            </p:cNvPr>
            <p:cNvSpPr>
              <a:spLocks/>
            </p:cNvSpPr>
            <p:nvPr/>
          </p:nvSpPr>
          <p:spPr bwMode="auto">
            <a:xfrm>
              <a:off x="3378" y="3701"/>
              <a:ext cx="15" cy="23"/>
            </a:xfrm>
            <a:custGeom>
              <a:avLst/>
              <a:gdLst>
                <a:gd name="T0" fmla="*/ 44 w 73"/>
                <a:gd name="T1" fmla="*/ 0 h 116"/>
                <a:gd name="T2" fmla="*/ 73 w 73"/>
                <a:gd name="T3" fmla="*/ 34 h 116"/>
                <a:gd name="T4" fmla="*/ 62 w 73"/>
                <a:gd name="T5" fmla="*/ 96 h 116"/>
                <a:gd name="T6" fmla="*/ 40 w 73"/>
                <a:gd name="T7" fmla="*/ 116 h 116"/>
                <a:gd name="T8" fmla="*/ 13 w 73"/>
                <a:gd name="T9" fmla="*/ 99 h 116"/>
                <a:gd name="T10" fmla="*/ 0 w 73"/>
                <a:gd name="T11" fmla="*/ 38 h 116"/>
                <a:gd name="T12" fmla="*/ 44 w 7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73" h="116">
                  <a:moveTo>
                    <a:pt x="44" y="0"/>
                  </a:moveTo>
                  <a:lnTo>
                    <a:pt x="73" y="34"/>
                  </a:lnTo>
                  <a:lnTo>
                    <a:pt x="62" y="96"/>
                  </a:lnTo>
                  <a:lnTo>
                    <a:pt x="40" y="116"/>
                  </a:lnTo>
                  <a:lnTo>
                    <a:pt x="13" y="99"/>
                  </a:lnTo>
                  <a:lnTo>
                    <a:pt x="0" y="38"/>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00" name="Freeform 27">
              <a:extLst>
                <a:ext uri="{FF2B5EF4-FFF2-40B4-BE49-F238E27FC236}">
                  <a16:creationId xmlns:a16="http://schemas.microsoft.com/office/drawing/2014/main" id="{BA0269EF-2A9F-F2A0-789B-A371360B5102}"/>
                </a:ext>
              </a:extLst>
            </p:cNvPr>
            <p:cNvSpPr>
              <a:spLocks/>
            </p:cNvSpPr>
            <p:nvPr/>
          </p:nvSpPr>
          <p:spPr bwMode="auto">
            <a:xfrm>
              <a:off x="3356" y="3714"/>
              <a:ext cx="11" cy="13"/>
            </a:xfrm>
            <a:custGeom>
              <a:avLst/>
              <a:gdLst>
                <a:gd name="T0" fmla="*/ 54 w 54"/>
                <a:gd name="T1" fmla="*/ 58 h 66"/>
                <a:gd name="T2" fmla="*/ 21 w 54"/>
                <a:gd name="T3" fmla="*/ 66 h 66"/>
                <a:gd name="T4" fmla="*/ 0 w 54"/>
                <a:gd name="T5" fmla="*/ 43 h 66"/>
                <a:gd name="T6" fmla="*/ 13 w 54"/>
                <a:gd name="T7" fmla="*/ 0 h 66"/>
                <a:gd name="T8" fmla="*/ 54 w 54"/>
                <a:gd name="T9" fmla="*/ 18 h 66"/>
                <a:gd name="T10" fmla="*/ 54 w 54"/>
                <a:gd name="T11" fmla="*/ 58 h 66"/>
              </a:gdLst>
              <a:ahLst/>
              <a:cxnLst>
                <a:cxn ang="0">
                  <a:pos x="T0" y="T1"/>
                </a:cxn>
                <a:cxn ang="0">
                  <a:pos x="T2" y="T3"/>
                </a:cxn>
                <a:cxn ang="0">
                  <a:pos x="T4" y="T5"/>
                </a:cxn>
                <a:cxn ang="0">
                  <a:pos x="T6" y="T7"/>
                </a:cxn>
                <a:cxn ang="0">
                  <a:pos x="T8" y="T9"/>
                </a:cxn>
                <a:cxn ang="0">
                  <a:pos x="T10" y="T11"/>
                </a:cxn>
              </a:cxnLst>
              <a:rect l="0" t="0" r="r" b="b"/>
              <a:pathLst>
                <a:path w="54" h="66">
                  <a:moveTo>
                    <a:pt x="54" y="58"/>
                  </a:moveTo>
                  <a:lnTo>
                    <a:pt x="21" y="66"/>
                  </a:lnTo>
                  <a:lnTo>
                    <a:pt x="0" y="43"/>
                  </a:lnTo>
                  <a:lnTo>
                    <a:pt x="13" y="0"/>
                  </a:lnTo>
                  <a:lnTo>
                    <a:pt x="54" y="18"/>
                  </a:lnTo>
                  <a:lnTo>
                    <a:pt x="54"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01" name="Freeform 28">
              <a:extLst>
                <a:ext uri="{FF2B5EF4-FFF2-40B4-BE49-F238E27FC236}">
                  <a16:creationId xmlns:a16="http://schemas.microsoft.com/office/drawing/2014/main" id="{566519AA-1F7C-2197-4E3F-04376787338F}"/>
                </a:ext>
              </a:extLst>
            </p:cNvPr>
            <p:cNvSpPr>
              <a:spLocks/>
            </p:cNvSpPr>
            <p:nvPr/>
          </p:nvSpPr>
          <p:spPr bwMode="auto">
            <a:xfrm>
              <a:off x="3339" y="3714"/>
              <a:ext cx="12" cy="14"/>
            </a:xfrm>
            <a:custGeom>
              <a:avLst/>
              <a:gdLst>
                <a:gd name="T0" fmla="*/ 0 w 59"/>
                <a:gd name="T1" fmla="*/ 56 h 70"/>
                <a:gd name="T2" fmla="*/ 0 w 59"/>
                <a:gd name="T3" fmla="*/ 54 h 70"/>
                <a:gd name="T4" fmla="*/ 13 w 59"/>
                <a:gd name="T5" fmla="*/ 17 h 70"/>
                <a:gd name="T6" fmla="*/ 37 w 59"/>
                <a:gd name="T7" fmla="*/ 0 h 70"/>
                <a:gd name="T8" fmla="*/ 59 w 59"/>
                <a:gd name="T9" fmla="*/ 21 h 70"/>
                <a:gd name="T10" fmla="*/ 42 w 59"/>
                <a:gd name="T11" fmla="*/ 63 h 70"/>
                <a:gd name="T12" fmla="*/ 12 w 59"/>
                <a:gd name="T13" fmla="*/ 70 h 70"/>
                <a:gd name="T14" fmla="*/ 0 w 59"/>
                <a:gd name="T15" fmla="*/ 56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70">
                  <a:moveTo>
                    <a:pt x="0" y="56"/>
                  </a:moveTo>
                  <a:lnTo>
                    <a:pt x="0" y="54"/>
                  </a:lnTo>
                  <a:lnTo>
                    <a:pt x="13" y="17"/>
                  </a:lnTo>
                  <a:lnTo>
                    <a:pt x="37" y="0"/>
                  </a:lnTo>
                  <a:lnTo>
                    <a:pt x="59" y="21"/>
                  </a:lnTo>
                  <a:lnTo>
                    <a:pt x="42" y="63"/>
                  </a:lnTo>
                  <a:lnTo>
                    <a:pt x="12" y="70"/>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02" name="Freeform 29">
              <a:extLst>
                <a:ext uri="{FF2B5EF4-FFF2-40B4-BE49-F238E27FC236}">
                  <a16:creationId xmlns:a16="http://schemas.microsoft.com/office/drawing/2014/main" id="{25576C04-B42D-A67F-5ACE-2D188089BA78}"/>
                </a:ext>
              </a:extLst>
            </p:cNvPr>
            <p:cNvSpPr>
              <a:spLocks/>
            </p:cNvSpPr>
            <p:nvPr/>
          </p:nvSpPr>
          <p:spPr bwMode="auto">
            <a:xfrm>
              <a:off x="3342" y="3734"/>
              <a:ext cx="13" cy="17"/>
            </a:xfrm>
            <a:custGeom>
              <a:avLst/>
              <a:gdLst>
                <a:gd name="T0" fmla="*/ 4 w 66"/>
                <a:gd name="T1" fmla="*/ 73 h 86"/>
                <a:gd name="T2" fmla="*/ 1 w 66"/>
                <a:gd name="T3" fmla="*/ 55 h 86"/>
                <a:gd name="T4" fmla="*/ 0 w 66"/>
                <a:gd name="T5" fmla="*/ 17 h 86"/>
                <a:gd name="T6" fmla="*/ 36 w 66"/>
                <a:gd name="T7" fmla="*/ 0 h 86"/>
                <a:gd name="T8" fmla="*/ 58 w 66"/>
                <a:gd name="T9" fmla="*/ 31 h 86"/>
                <a:gd name="T10" fmla="*/ 66 w 66"/>
                <a:gd name="T11" fmla="*/ 48 h 86"/>
                <a:gd name="T12" fmla="*/ 24 w 66"/>
                <a:gd name="T13" fmla="*/ 86 h 86"/>
                <a:gd name="T14" fmla="*/ 4 w 66"/>
                <a:gd name="T15" fmla="*/ 73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86">
                  <a:moveTo>
                    <a:pt x="4" y="73"/>
                  </a:moveTo>
                  <a:lnTo>
                    <a:pt x="1" y="55"/>
                  </a:lnTo>
                  <a:lnTo>
                    <a:pt x="0" y="17"/>
                  </a:lnTo>
                  <a:lnTo>
                    <a:pt x="36" y="0"/>
                  </a:lnTo>
                  <a:lnTo>
                    <a:pt x="58" y="31"/>
                  </a:lnTo>
                  <a:lnTo>
                    <a:pt x="66" y="48"/>
                  </a:lnTo>
                  <a:lnTo>
                    <a:pt x="24" y="86"/>
                  </a:lnTo>
                  <a:lnTo>
                    <a:pt x="4"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03" name="Freeform 30">
              <a:extLst>
                <a:ext uri="{FF2B5EF4-FFF2-40B4-BE49-F238E27FC236}">
                  <a16:creationId xmlns:a16="http://schemas.microsoft.com/office/drawing/2014/main" id="{6F269D04-A15C-5DC4-5891-9A384B26CD15}"/>
                </a:ext>
              </a:extLst>
            </p:cNvPr>
            <p:cNvSpPr>
              <a:spLocks/>
            </p:cNvSpPr>
            <p:nvPr/>
          </p:nvSpPr>
          <p:spPr bwMode="auto">
            <a:xfrm>
              <a:off x="3327" y="3746"/>
              <a:ext cx="11" cy="14"/>
            </a:xfrm>
            <a:custGeom>
              <a:avLst/>
              <a:gdLst>
                <a:gd name="T0" fmla="*/ 14 w 55"/>
                <a:gd name="T1" fmla="*/ 73 h 73"/>
                <a:gd name="T2" fmla="*/ 0 w 55"/>
                <a:gd name="T3" fmla="*/ 23 h 73"/>
                <a:gd name="T4" fmla="*/ 14 w 55"/>
                <a:gd name="T5" fmla="*/ 0 h 73"/>
                <a:gd name="T6" fmla="*/ 40 w 55"/>
                <a:gd name="T7" fmla="*/ 5 h 73"/>
                <a:gd name="T8" fmla="*/ 50 w 55"/>
                <a:gd name="T9" fmla="*/ 28 h 73"/>
                <a:gd name="T10" fmla="*/ 50 w 55"/>
                <a:gd name="T11" fmla="*/ 46 h 73"/>
                <a:gd name="T12" fmla="*/ 55 w 55"/>
                <a:gd name="T13" fmla="*/ 73 h 73"/>
                <a:gd name="T14" fmla="*/ 14 w 55"/>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14" y="73"/>
                  </a:moveTo>
                  <a:lnTo>
                    <a:pt x="0" y="23"/>
                  </a:lnTo>
                  <a:lnTo>
                    <a:pt x="14" y="0"/>
                  </a:lnTo>
                  <a:lnTo>
                    <a:pt x="40" y="5"/>
                  </a:lnTo>
                  <a:lnTo>
                    <a:pt x="50" y="28"/>
                  </a:lnTo>
                  <a:lnTo>
                    <a:pt x="50" y="46"/>
                  </a:lnTo>
                  <a:lnTo>
                    <a:pt x="55" y="73"/>
                  </a:lnTo>
                  <a:lnTo>
                    <a:pt x="14"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04" name="Freeform 31">
              <a:extLst>
                <a:ext uri="{FF2B5EF4-FFF2-40B4-BE49-F238E27FC236}">
                  <a16:creationId xmlns:a16="http://schemas.microsoft.com/office/drawing/2014/main" id="{04EDDD0B-5527-7A8E-5287-E77F5C0E2DAC}"/>
                </a:ext>
              </a:extLst>
            </p:cNvPr>
            <p:cNvSpPr>
              <a:spLocks/>
            </p:cNvSpPr>
            <p:nvPr/>
          </p:nvSpPr>
          <p:spPr bwMode="auto">
            <a:xfrm>
              <a:off x="3317" y="3760"/>
              <a:ext cx="18" cy="23"/>
            </a:xfrm>
            <a:custGeom>
              <a:avLst/>
              <a:gdLst>
                <a:gd name="T0" fmla="*/ 84 w 91"/>
                <a:gd name="T1" fmla="*/ 116 h 116"/>
                <a:gd name="T2" fmla="*/ 35 w 91"/>
                <a:gd name="T3" fmla="*/ 113 h 116"/>
                <a:gd name="T4" fmla="*/ 23 w 91"/>
                <a:gd name="T5" fmla="*/ 61 h 116"/>
                <a:gd name="T6" fmla="*/ 0 w 91"/>
                <a:gd name="T7" fmla="*/ 36 h 116"/>
                <a:gd name="T8" fmla="*/ 25 w 91"/>
                <a:gd name="T9" fmla="*/ 0 h 116"/>
                <a:gd name="T10" fmla="*/ 65 w 91"/>
                <a:gd name="T11" fmla="*/ 25 h 116"/>
                <a:gd name="T12" fmla="*/ 91 w 91"/>
                <a:gd name="T13" fmla="*/ 81 h 116"/>
                <a:gd name="T14" fmla="*/ 86 w 91"/>
                <a:gd name="T15" fmla="*/ 94 h 116"/>
                <a:gd name="T16" fmla="*/ 84 w 91"/>
                <a:gd name="T1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6">
                  <a:moveTo>
                    <a:pt x="84" y="116"/>
                  </a:moveTo>
                  <a:lnTo>
                    <a:pt x="35" y="113"/>
                  </a:lnTo>
                  <a:lnTo>
                    <a:pt x="23" y="61"/>
                  </a:lnTo>
                  <a:lnTo>
                    <a:pt x="0" y="36"/>
                  </a:lnTo>
                  <a:lnTo>
                    <a:pt x="25" y="0"/>
                  </a:lnTo>
                  <a:lnTo>
                    <a:pt x="65" y="25"/>
                  </a:lnTo>
                  <a:lnTo>
                    <a:pt x="91" y="81"/>
                  </a:lnTo>
                  <a:lnTo>
                    <a:pt x="86" y="94"/>
                  </a:lnTo>
                  <a:lnTo>
                    <a:pt x="84"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05" name="Freeform 32">
              <a:extLst>
                <a:ext uri="{FF2B5EF4-FFF2-40B4-BE49-F238E27FC236}">
                  <a16:creationId xmlns:a16="http://schemas.microsoft.com/office/drawing/2014/main" id="{54C71629-970A-7DBA-B208-57332F983981}"/>
                </a:ext>
              </a:extLst>
            </p:cNvPr>
            <p:cNvSpPr>
              <a:spLocks/>
            </p:cNvSpPr>
            <p:nvPr/>
          </p:nvSpPr>
          <p:spPr bwMode="auto">
            <a:xfrm>
              <a:off x="3284" y="3709"/>
              <a:ext cx="19" cy="11"/>
            </a:xfrm>
            <a:custGeom>
              <a:avLst/>
              <a:gdLst>
                <a:gd name="T0" fmla="*/ 95 w 95"/>
                <a:gd name="T1" fmla="*/ 55 h 55"/>
                <a:gd name="T2" fmla="*/ 0 w 95"/>
                <a:gd name="T3" fmla="*/ 48 h 55"/>
                <a:gd name="T4" fmla="*/ 2 w 95"/>
                <a:gd name="T5" fmla="*/ 19 h 55"/>
                <a:gd name="T6" fmla="*/ 26 w 95"/>
                <a:gd name="T7" fmla="*/ 0 h 55"/>
                <a:gd name="T8" fmla="*/ 95 w 95"/>
                <a:gd name="T9" fmla="*/ 34 h 55"/>
                <a:gd name="T10" fmla="*/ 95 w 95"/>
                <a:gd name="T11" fmla="*/ 55 h 55"/>
              </a:gdLst>
              <a:ahLst/>
              <a:cxnLst>
                <a:cxn ang="0">
                  <a:pos x="T0" y="T1"/>
                </a:cxn>
                <a:cxn ang="0">
                  <a:pos x="T2" y="T3"/>
                </a:cxn>
                <a:cxn ang="0">
                  <a:pos x="T4" y="T5"/>
                </a:cxn>
                <a:cxn ang="0">
                  <a:pos x="T6" y="T7"/>
                </a:cxn>
                <a:cxn ang="0">
                  <a:pos x="T8" y="T9"/>
                </a:cxn>
                <a:cxn ang="0">
                  <a:pos x="T10" y="T11"/>
                </a:cxn>
              </a:cxnLst>
              <a:rect l="0" t="0" r="r" b="b"/>
              <a:pathLst>
                <a:path w="95" h="55">
                  <a:moveTo>
                    <a:pt x="95" y="55"/>
                  </a:moveTo>
                  <a:lnTo>
                    <a:pt x="0" y="48"/>
                  </a:lnTo>
                  <a:lnTo>
                    <a:pt x="2" y="19"/>
                  </a:lnTo>
                  <a:lnTo>
                    <a:pt x="26" y="0"/>
                  </a:lnTo>
                  <a:lnTo>
                    <a:pt x="95" y="34"/>
                  </a:lnTo>
                  <a:lnTo>
                    <a:pt x="95"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06" name="Freeform 33">
              <a:extLst>
                <a:ext uri="{FF2B5EF4-FFF2-40B4-BE49-F238E27FC236}">
                  <a16:creationId xmlns:a16="http://schemas.microsoft.com/office/drawing/2014/main" id="{D85265D2-0E51-FA5C-A6D3-6439B7C4F4A1}"/>
                </a:ext>
              </a:extLst>
            </p:cNvPr>
            <p:cNvSpPr>
              <a:spLocks/>
            </p:cNvSpPr>
            <p:nvPr/>
          </p:nvSpPr>
          <p:spPr bwMode="auto">
            <a:xfrm>
              <a:off x="3286" y="3726"/>
              <a:ext cx="16" cy="27"/>
            </a:xfrm>
            <a:custGeom>
              <a:avLst/>
              <a:gdLst>
                <a:gd name="T0" fmla="*/ 77 w 77"/>
                <a:gd name="T1" fmla="*/ 89 h 137"/>
                <a:gd name="T2" fmla="*/ 44 w 77"/>
                <a:gd name="T3" fmla="*/ 137 h 137"/>
                <a:gd name="T4" fmla="*/ 22 w 77"/>
                <a:gd name="T5" fmla="*/ 137 h 137"/>
                <a:gd name="T6" fmla="*/ 26 w 77"/>
                <a:gd name="T7" fmla="*/ 75 h 137"/>
                <a:gd name="T8" fmla="*/ 0 w 77"/>
                <a:gd name="T9" fmla="*/ 49 h 137"/>
                <a:gd name="T10" fmla="*/ 29 w 77"/>
                <a:gd name="T11" fmla="*/ 19 h 137"/>
                <a:gd name="T12" fmla="*/ 53 w 77"/>
                <a:gd name="T13" fmla="*/ 0 h 137"/>
                <a:gd name="T14" fmla="*/ 69 w 77"/>
                <a:gd name="T15" fmla="*/ 27 h 137"/>
                <a:gd name="T16" fmla="*/ 55 w 77"/>
                <a:gd name="T17" fmla="*/ 57 h 137"/>
                <a:gd name="T18" fmla="*/ 77 w 77"/>
                <a:gd name="T19" fmla="*/ 8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137">
                  <a:moveTo>
                    <a:pt x="77" y="89"/>
                  </a:moveTo>
                  <a:lnTo>
                    <a:pt x="44" y="137"/>
                  </a:lnTo>
                  <a:lnTo>
                    <a:pt x="22" y="137"/>
                  </a:lnTo>
                  <a:lnTo>
                    <a:pt x="26" y="75"/>
                  </a:lnTo>
                  <a:lnTo>
                    <a:pt x="0" y="49"/>
                  </a:lnTo>
                  <a:lnTo>
                    <a:pt x="29" y="19"/>
                  </a:lnTo>
                  <a:lnTo>
                    <a:pt x="53" y="0"/>
                  </a:lnTo>
                  <a:lnTo>
                    <a:pt x="69" y="27"/>
                  </a:lnTo>
                  <a:lnTo>
                    <a:pt x="55" y="57"/>
                  </a:lnTo>
                  <a:lnTo>
                    <a:pt x="77"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07" name="Freeform 34">
              <a:extLst>
                <a:ext uri="{FF2B5EF4-FFF2-40B4-BE49-F238E27FC236}">
                  <a16:creationId xmlns:a16="http://schemas.microsoft.com/office/drawing/2014/main" id="{E4B2CBFB-66BF-5D54-2193-B7DE776AD18D}"/>
                </a:ext>
              </a:extLst>
            </p:cNvPr>
            <p:cNvSpPr>
              <a:spLocks/>
            </p:cNvSpPr>
            <p:nvPr/>
          </p:nvSpPr>
          <p:spPr bwMode="auto">
            <a:xfrm>
              <a:off x="3278" y="3791"/>
              <a:ext cx="38" cy="19"/>
            </a:xfrm>
            <a:custGeom>
              <a:avLst/>
              <a:gdLst>
                <a:gd name="T0" fmla="*/ 75 w 190"/>
                <a:gd name="T1" fmla="*/ 95 h 95"/>
                <a:gd name="T2" fmla="*/ 12 w 190"/>
                <a:gd name="T3" fmla="*/ 93 h 95"/>
                <a:gd name="T4" fmla="*/ 0 w 190"/>
                <a:gd name="T5" fmla="*/ 72 h 95"/>
                <a:gd name="T6" fmla="*/ 57 w 190"/>
                <a:gd name="T7" fmla="*/ 25 h 95"/>
                <a:gd name="T8" fmla="*/ 89 w 190"/>
                <a:gd name="T9" fmla="*/ 0 h 95"/>
                <a:gd name="T10" fmla="*/ 169 w 190"/>
                <a:gd name="T11" fmla="*/ 10 h 95"/>
                <a:gd name="T12" fmla="*/ 190 w 190"/>
                <a:gd name="T13" fmla="*/ 35 h 95"/>
                <a:gd name="T14" fmla="*/ 161 w 190"/>
                <a:gd name="T15" fmla="*/ 70 h 95"/>
                <a:gd name="T16" fmla="*/ 75 w 190"/>
                <a:gd name="T1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95">
                  <a:moveTo>
                    <a:pt x="75" y="95"/>
                  </a:moveTo>
                  <a:lnTo>
                    <a:pt x="12" y="93"/>
                  </a:lnTo>
                  <a:lnTo>
                    <a:pt x="0" y="72"/>
                  </a:lnTo>
                  <a:lnTo>
                    <a:pt x="57" y="25"/>
                  </a:lnTo>
                  <a:lnTo>
                    <a:pt x="89" y="0"/>
                  </a:lnTo>
                  <a:lnTo>
                    <a:pt x="169" y="10"/>
                  </a:lnTo>
                  <a:lnTo>
                    <a:pt x="190" y="35"/>
                  </a:lnTo>
                  <a:lnTo>
                    <a:pt x="161" y="70"/>
                  </a:lnTo>
                  <a:lnTo>
                    <a:pt x="7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08" name="Freeform 35">
              <a:extLst>
                <a:ext uri="{FF2B5EF4-FFF2-40B4-BE49-F238E27FC236}">
                  <a16:creationId xmlns:a16="http://schemas.microsoft.com/office/drawing/2014/main" id="{E5055E4E-DB8C-7CCC-E79C-B25B8BFFA132}"/>
                </a:ext>
              </a:extLst>
            </p:cNvPr>
            <p:cNvSpPr>
              <a:spLocks/>
            </p:cNvSpPr>
            <p:nvPr/>
          </p:nvSpPr>
          <p:spPr bwMode="auto">
            <a:xfrm>
              <a:off x="3301" y="3776"/>
              <a:ext cx="15" cy="10"/>
            </a:xfrm>
            <a:custGeom>
              <a:avLst/>
              <a:gdLst>
                <a:gd name="T0" fmla="*/ 19 w 73"/>
                <a:gd name="T1" fmla="*/ 0 h 51"/>
                <a:gd name="T2" fmla="*/ 43 w 73"/>
                <a:gd name="T3" fmla="*/ 4 h 51"/>
                <a:gd name="T4" fmla="*/ 72 w 73"/>
                <a:gd name="T5" fmla="*/ 32 h 51"/>
                <a:gd name="T6" fmla="*/ 73 w 73"/>
                <a:gd name="T7" fmla="*/ 51 h 51"/>
                <a:gd name="T8" fmla="*/ 22 w 73"/>
                <a:gd name="T9" fmla="*/ 45 h 51"/>
                <a:gd name="T10" fmla="*/ 0 w 73"/>
                <a:gd name="T11" fmla="*/ 21 h 51"/>
                <a:gd name="T12" fmla="*/ 19 w 73"/>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73" h="51">
                  <a:moveTo>
                    <a:pt x="19" y="0"/>
                  </a:moveTo>
                  <a:lnTo>
                    <a:pt x="43" y="4"/>
                  </a:lnTo>
                  <a:lnTo>
                    <a:pt x="72" y="32"/>
                  </a:lnTo>
                  <a:lnTo>
                    <a:pt x="73" y="51"/>
                  </a:lnTo>
                  <a:lnTo>
                    <a:pt x="22" y="45"/>
                  </a:lnTo>
                  <a:lnTo>
                    <a:pt x="0" y="21"/>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09" name="Freeform 36">
              <a:extLst>
                <a:ext uri="{FF2B5EF4-FFF2-40B4-BE49-F238E27FC236}">
                  <a16:creationId xmlns:a16="http://schemas.microsoft.com/office/drawing/2014/main" id="{C1B96C25-4A60-2CA8-77F1-8B3CE887F8C4}"/>
                </a:ext>
              </a:extLst>
            </p:cNvPr>
            <p:cNvSpPr>
              <a:spLocks/>
            </p:cNvSpPr>
            <p:nvPr/>
          </p:nvSpPr>
          <p:spPr bwMode="auto">
            <a:xfrm>
              <a:off x="3268" y="3760"/>
              <a:ext cx="12" cy="23"/>
            </a:xfrm>
            <a:custGeom>
              <a:avLst/>
              <a:gdLst>
                <a:gd name="T0" fmla="*/ 8 w 63"/>
                <a:gd name="T1" fmla="*/ 114 h 114"/>
                <a:gd name="T2" fmla="*/ 0 w 63"/>
                <a:gd name="T3" fmla="*/ 50 h 114"/>
                <a:gd name="T4" fmla="*/ 41 w 63"/>
                <a:gd name="T5" fmla="*/ 0 h 114"/>
                <a:gd name="T6" fmla="*/ 57 w 63"/>
                <a:gd name="T7" fmla="*/ 3 h 114"/>
                <a:gd name="T8" fmla="*/ 63 w 63"/>
                <a:gd name="T9" fmla="*/ 38 h 114"/>
                <a:gd name="T10" fmla="*/ 39 w 63"/>
                <a:gd name="T11" fmla="*/ 83 h 114"/>
                <a:gd name="T12" fmla="*/ 53 w 63"/>
                <a:gd name="T13" fmla="*/ 114 h 114"/>
                <a:gd name="T14" fmla="*/ 8 w 63"/>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14">
                  <a:moveTo>
                    <a:pt x="8" y="114"/>
                  </a:moveTo>
                  <a:lnTo>
                    <a:pt x="0" y="50"/>
                  </a:lnTo>
                  <a:lnTo>
                    <a:pt x="41" y="0"/>
                  </a:lnTo>
                  <a:lnTo>
                    <a:pt x="57" y="3"/>
                  </a:lnTo>
                  <a:lnTo>
                    <a:pt x="63" y="38"/>
                  </a:lnTo>
                  <a:lnTo>
                    <a:pt x="39" y="83"/>
                  </a:lnTo>
                  <a:lnTo>
                    <a:pt x="53" y="114"/>
                  </a:lnTo>
                  <a:lnTo>
                    <a:pt x="8"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10" name="Freeform 37">
              <a:extLst>
                <a:ext uri="{FF2B5EF4-FFF2-40B4-BE49-F238E27FC236}">
                  <a16:creationId xmlns:a16="http://schemas.microsoft.com/office/drawing/2014/main" id="{98AA7F6F-B879-A6BD-39CF-F7BAE42B0617}"/>
                </a:ext>
              </a:extLst>
            </p:cNvPr>
            <p:cNvSpPr>
              <a:spLocks/>
            </p:cNvSpPr>
            <p:nvPr/>
          </p:nvSpPr>
          <p:spPr bwMode="auto">
            <a:xfrm>
              <a:off x="3175" y="3688"/>
              <a:ext cx="106" cy="123"/>
            </a:xfrm>
            <a:custGeom>
              <a:avLst/>
              <a:gdLst>
                <a:gd name="T0" fmla="*/ 366 w 526"/>
                <a:gd name="T1" fmla="*/ 352 h 619"/>
                <a:gd name="T2" fmla="*/ 330 w 526"/>
                <a:gd name="T3" fmla="*/ 436 h 619"/>
                <a:gd name="T4" fmla="*/ 340 w 526"/>
                <a:gd name="T5" fmla="*/ 449 h 619"/>
                <a:gd name="T6" fmla="*/ 374 w 526"/>
                <a:gd name="T7" fmla="*/ 450 h 619"/>
                <a:gd name="T8" fmla="*/ 395 w 526"/>
                <a:gd name="T9" fmla="*/ 437 h 619"/>
                <a:gd name="T10" fmla="*/ 464 w 526"/>
                <a:gd name="T11" fmla="*/ 473 h 619"/>
                <a:gd name="T12" fmla="*/ 464 w 526"/>
                <a:gd name="T13" fmla="*/ 502 h 619"/>
                <a:gd name="T14" fmla="*/ 450 w 526"/>
                <a:gd name="T15" fmla="*/ 533 h 619"/>
                <a:gd name="T16" fmla="*/ 475 w 526"/>
                <a:gd name="T17" fmla="*/ 560 h 619"/>
                <a:gd name="T18" fmla="*/ 470 w 526"/>
                <a:gd name="T19" fmla="*/ 591 h 619"/>
                <a:gd name="T20" fmla="*/ 429 w 526"/>
                <a:gd name="T21" fmla="*/ 619 h 619"/>
                <a:gd name="T22" fmla="*/ 418 w 526"/>
                <a:gd name="T23" fmla="*/ 575 h 619"/>
                <a:gd name="T24" fmla="*/ 392 w 526"/>
                <a:gd name="T25" fmla="*/ 580 h 619"/>
                <a:gd name="T26" fmla="*/ 372 w 526"/>
                <a:gd name="T27" fmla="*/ 536 h 619"/>
                <a:gd name="T28" fmla="*/ 315 w 526"/>
                <a:gd name="T29" fmla="*/ 494 h 619"/>
                <a:gd name="T30" fmla="*/ 263 w 526"/>
                <a:gd name="T31" fmla="*/ 506 h 619"/>
                <a:gd name="T32" fmla="*/ 256 w 526"/>
                <a:gd name="T33" fmla="*/ 462 h 619"/>
                <a:gd name="T34" fmla="*/ 236 w 526"/>
                <a:gd name="T35" fmla="*/ 437 h 619"/>
                <a:gd name="T36" fmla="*/ 196 w 526"/>
                <a:gd name="T37" fmla="*/ 433 h 619"/>
                <a:gd name="T38" fmla="*/ 173 w 526"/>
                <a:gd name="T39" fmla="*/ 406 h 619"/>
                <a:gd name="T40" fmla="*/ 166 w 526"/>
                <a:gd name="T41" fmla="*/ 355 h 619"/>
                <a:gd name="T42" fmla="*/ 126 w 526"/>
                <a:gd name="T43" fmla="*/ 309 h 619"/>
                <a:gd name="T44" fmla="*/ 97 w 526"/>
                <a:gd name="T45" fmla="*/ 309 h 619"/>
                <a:gd name="T46" fmla="*/ 75 w 526"/>
                <a:gd name="T47" fmla="*/ 304 h 619"/>
                <a:gd name="T48" fmla="*/ 64 w 526"/>
                <a:gd name="T49" fmla="*/ 344 h 619"/>
                <a:gd name="T50" fmla="*/ 32 w 526"/>
                <a:gd name="T51" fmla="*/ 345 h 619"/>
                <a:gd name="T52" fmla="*/ 9 w 526"/>
                <a:gd name="T53" fmla="*/ 294 h 619"/>
                <a:gd name="T54" fmla="*/ 22 w 526"/>
                <a:gd name="T55" fmla="*/ 241 h 619"/>
                <a:gd name="T56" fmla="*/ 0 w 526"/>
                <a:gd name="T57" fmla="*/ 216 h 619"/>
                <a:gd name="T58" fmla="*/ 13 w 526"/>
                <a:gd name="T59" fmla="*/ 180 h 619"/>
                <a:gd name="T60" fmla="*/ 94 w 526"/>
                <a:gd name="T61" fmla="*/ 146 h 619"/>
                <a:gd name="T62" fmla="*/ 130 w 526"/>
                <a:gd name="T63" fmla="*/ 158 h 619"/>
                <a:gd name="T64" fmla="*/ 170 w 526"/>
                <a:gd name="T65" fmla="*/ 151 h 619"/>
                <a:gd name="T66" fmla="*/ 201 w 526"/>
                <a:gd name="T67" fmla="*/ 112 h 619"/>
                <a:gd name="T68" fmla="*/ 236 w 526"/>
                <a:gd name="T69" fmla="*/ 134 h 619"/>
                <a:gd name="T70" fmla="*/ 226 w 526"/>
                <a:gd name="T71" fmla="*/ 195 h 619"/>
                <a:gd name="T72" fmla="*/ 252 w 526"/>
                <a:gd name="T73" fmla="*/ 203 h 619"/>
                <a:gd name="T74" fmla="*/ 274 w 526"/>
                <a:gd name="T75" fmla="*/ 178 h 619"/>
                <a:gd name="T76" fmla="*/ 265 w 526"/>
                <a:gd name="T77" fmla="*/ 159 h 619"/>
                <a:gd name="T78" fmla="*/ 265 w 526"/>
                <a:gd name="T79" fmla="*/ 132 h 619"/>
                <a:gd name="T80" fmla="*/ 246 w 526"/>
                <a:gd name="T81" fmla="*/ 100 h 619"/>
                <a:gd name="T82" fmla="*/ 187 w 526"/>
                <a:gd name="T83" fmla="*/ 92 h 619"/>
                <a:gd name="T84" fmla="*/ 239 w 526"/>
                <a:gd name="T85" fmla="*/ 22 h 619"/>
                <a:gd name="T86" fmla="*/ 290 w 526"/>
                <a:gd name="T87" fmla="*/ 0 h 619"/>
                <a:gd name="T88" fmla="*/ 357 w 526"/>
                <a:gd name="T89" fmla="*/ 64 h 619"/>
                <a:gd name="T90" fmla="*/ 417 w 526"/>
                <a:gd name="T91" fmla="*/ 76 h 619"/>
                <a:gd name="T92" fmla="*/ 445 w 526"/>
                <a:gd name="T93" fmla="*/ 121 h 619"/>
                <a:gd name="T94" fmla="*/ 479 w 526"/>
                <a:gd name="T95" fmla="*/ 136 h 619"/>
                <a:gd name="T96" fmla="*/ 486 w 526"/>
                <a:gd name="T97" fmla="*/ 180 h 619"/>
                <a:gd name="T98" fmla="*/ 526 w 526"/>
                <a:gd name="T99" fmla="*/ 230 h 619"/>
                <a:gd name="T100" fmla="*/ 496 w 526"/>
                <a:gd name="T101" fmla="*/ 320 h 619"/>
                <a:gd name="T102" fmla="*/ 423 w 526"/>
                <a:gd name="T103" fmla="*/ 332 h 619"/>
                <a:gd name="T104" fmla="*/ 376 w 526"/>
                <a:gd name="T105" fmla="*/ 281 h 619"/>
                <a:gd name="T106" fmla="*/ 348 w 526"/>
                <a:gd name="T107" fmla="*/ 278 h 619"/>
                <a:gd name="T108" fmla="*/ 324 w 526"/>
                <a:gd name="T109" fmla="*/ 320 h 619"/>
                <a:gd name="T110" fmla="*/ 366 w 526"/>
                <a:gd name="T111" fmla="*/ 35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6" h="619">
                  <a:moveTo>
                    <a:pt x="366" y="352"/>
                  </a:moveTo>
                  <a:lnTo>
                    <a:pt x="330" y="436"/>
                  </a:lnTo>
                  <a:lnTo>
                    <a:pt x="340" y="449"/>
                  </a:lnTo>
                  <a:lnTo>
                    <a:pt x="374" y="450"/>
                  </a:lnTo>
                  <a:lnTo>
                    <a:pt x="395" y="437"/>
                  </a:lnTo>
                  <a:lnTo>
                    <a:pt x="464" y="473"/>
                  </a:lnTo>
                  <a:lnTo>
                    <a:pt x="464" y="502"/>
                  </a:lnTo>
                  <a:lnTo>
                    <a:pt x="450" y="533"/>
                  </a:lnTo>
                  <a:lnTo>
                    <a:pt x="475" y="560"/>
                  </a:lnTo>
                  <a:lnTo>
                    <a:pt x="470" y="591"/>
                  </a:lnTo>
                  <a:lnTo>
                    <a:pt x="429" y="619"/>
                  </a:lnTo>
                  <a:lnTo>
                    <a:pt x="418" y="575"/>
                  </a:lnTo>
                  <a:lnTo>
                    <a:pt x="392" y="580"/>
                  </a:lnTo>
                  <a:lnTo>
                    <a:pt x="372" y="536"/>
                  </a:lnTo>
                  <a:lnTo>
                    <a:pt x="315" y="494"/>
                  </a:lnTo>
                  <a:lnTo>
                    <a:pt x="263" y="506"/>
                  </a:lnTo>
                  <a:lnTo>
                    <a:pt x="256" y="462"/>
                  </a:lnTo>
                  <a:lnTo>
                    <a:pt x="236" y="437"/>
                  </a:lnTo>
                  <a:lnTo>
                    <a:pt x="196" y="433"/>
                  </a:lnTo>
                  <a:lnTo>
                    <a:pt x="173" y="406"/>
                  </a:lnTo>
                  <a:lnTo>
                    <a:pt x="166" y="355"/>
                  </a:lnTo>
                  <a:lnTo>
                    <a:pt x="126" y="309"/>
                  </a:lnTo>
                  <a:lnTo>
                    <a:pt x="97" y="309"/>
                  </a:lnTo>
                  <a:lnTo>
                    <a:pt x="75" y="304"/>
                  </a:lnTo>
                  <a:lnTo>
                    <a:pt x="64" y="344"/>
                  </a:lnTo>
                  <a:lnTo>
                    <a:pt x="32" y="345"/>
                  </a:lnTo>
                  <a:lnTo>
                    <a:pt x="9" y="294"/>
                  </a:lnTo>
                  <a:lnTo>
                    <a:pt x="22" y="241"/>
                  </a:lnTo>
                  <a:lnTo>
                    <a:pt x="0" y="216"/>
                  </a:lnTo>
                  <a:lnTo>
                    <a:pt x="13" y="180"/>
                  </a:lnTo>
                  <a:lnTo>
                    <a:pt x="94" y="146"/>
                  </a:lnTo>
                  <a:lnTo>
                    <a:pt x="130" y="158"/>
                  </a:lnTo>
                  <a:lnTo>
                    <a:pt x="170" y="151"/>
                  </a:lnTo>
                  <a:lnTo>
                    <a:pt x="201" y="112"/>
                  </a:lnTo>
                  <a:lnTo>
                    <a:pt x="236" y="134"/>
                  </a:lnTo>
                  <a:lnTo>
                    <a:pt x="226" y="195"/>
                  </a:lnTo>
                  <a:lnTo>
                    <a:pt x="252" y="203"/>
                  </a:lnTo>
                  <a:lnTo>
                    <a:pt x="274" y="178"/>
                  </a:lnTo>
                  <a:lnTo>
                    <a:pt x="265" y="159"/>
                  </a:lnTo>
                  <a:lnTo>
                    <a:pt x="265" y="132"/>
                  </a:lnTo>
                  <a:lnTo>
                    <a:pt x="246" y="100"/>
                  </a:lnTo>
                  <a:lnTo>
                    <a:pt x="187" y="92"/>
                  </a:lnTo>
                  <a:lnTo>
                    <a:pt x="239" y="22"/>
                  </a:lnTo>
                  <a:lnTo>
                    <a:pt x="290" y="0"/>
                  </a:lnTo>
                  <a:lnTo>
                    <a:pt x="357" y="64"/>
                  </a:lnTo>
                  <a:lnTo>
                    <a:pt x="417" y="76"/>
                  </a:lnTo>
                  <a:lnTo>
                    <a:pt x="445" y="121"/>
                  </a:lnTo>
                  <a:lnTo>
                    <a:pt x="479" y="136"/>
                  </a:lnTo>
                  <a:lnTo>
                    <a:pt x="486" y="180"/>
                  </a:lnTo>
                  <a:lnTo>
                    <a:pt x="526" y="230"/>
                  </a:lnTo>
                  <a:lnTo>
                    <a:pt x="496" y="320"/>
                  </a:lnTo>
                  <a:lnTo>
                    <a:pt x="423" y="332"/>
                  </a:lnTo>
                  <a:lnTo>
                    <a:pt x="376" y="281"/>
                  </a:lnTo>
                  <a:lnTo>
                    <a:pt x="348" y="278"/>
                  </a:lnTo>
                  <a:lnTo>
                    <a:pt x="324" y="320"/>
                  </a:lnTo>
                  <a:lnTo>
                    <a:pt x="366"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11" name="Freeform 38">
              <a:extLst>
                <a:ext uri="{FF2B5EF4-FFF2-40B4-BE49-F238E27FC236}">
                  <a16:creationId xmlns:a16="http://schemas.microsoft.com/office/drawing/2014/main" id="{952E483C-9705-DB6E-E5C5-51932CE560E1}"/>
                </a:ext>
              </a:extLst>
            </p:cNvPr>
            <p:cNvSpPr>
              <a:spLocks/>
            </p:cNvSpPr>
            <p:nvPr/>
          </p:nvSpPr>
          <p:spPr bwMode="auto">
            <a:xfrm>
              <a:off x="3345" y="3820"/>
              <a:ext cx="24" cy="20"/>
            </a:xfrm>
            <a:custGeom>
              <a:avLst/>
              <a:gdLst>
                <a:gd name="T0" fmla="*/ 108 w 116"/>
                <a:gd name="T1" fmla="*/ 43 h 99"/>
                <a:gd name="T2" fmla="*/ 100 w 116"/>
                <a:gd name="T3" fmla="*/ 65 h 99"/>
                <a:gd name="T4" fmla="*/ 75 w 116"/>
                <a:gd name="T5" fmla="*/ 65 h 99"/>
                <a:gd name="T6" fmla="*/ 54 w 116"/>
                <a:gd name="T7" fmla="*/ 99 h 99"/>
                <a:gd name="T8" fmla="*/ 0 w 116"/>
                <a:gd name="T9" fmla="*/ 59 h 99"/>
                <a:gd name="T10" fmla="*/ 10 w 116"/>
                <a:gd name="T11" fmla="*/ 28 h 99"/>
                <a:gd name="T12" fmla="*/ 67 w 116"/>
                <a:gd name="T13" fmla="*/ 0 h 99"/>
                <a:gd name="T14" fmla="*/ 85 w 116"/>
                <a:gd name="T15" fmla="*/ 13 h 99"/>
                <a:gd name="T16" fmla="*/ 116 w 116"/>
                <a:gd name="T17" fmla="*/ 29 h 99"/>
                <a:gd name="T18" fmla="*/ 108 w 116"/>
                <a:gd name="T19" fmla="*/ 4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99">
                  <a:moveTo>
                    <a:pt x="108" y="43"/>
                  </a:moveTo>
                  <a:lnTo>
                    <a:pt x="100" y="65"/>
                  </a:lnTo>
                  <a:lnTo>
                    <a:pt x="75" y="65"/>
                  </a:lnTo>
                  <a:lnTo>
                    <a:pt x="54" y="99"/>
                  </a:lnTo>
                  <a:lnTo>
                    <a:pt x="0" y="59"/>
                  </a:lnTo>
                  <a:lnTo>
                    <a:pt x="10" y="28"/>
                  </a:lnTo>
                  <a:lnTo>
                    <a:pt x="67" y="0"/>
                  </a:lnTo>
                  <a:lnTo>
                    <a:pt x="85" y="13"/>
                  </a:lnTo>
                  <a:lnTo>
                    <a:pt x="116" y="29"/>
                  </a:lnTo>
                  <a:lnTo>
                    <a:pt x="108"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12" name="Freeform 39">
              <a:extLst>
                <a:ext uri="{FF2B5EF4-FFF2-40B4-BE49-F238E27FC236}">
                  <a16:creationId xmlns:a16="http://schemas.microsoft.com/office/drawing/2014/main" id="{247C5057-65FF-DD17-4266-2DCF95E2B446}"/>
                </a:ext>
              </a:extLst>
            </p:cNvPr>
            <p:cNvSpPr>
              <a:spLocks/>
            </p:cNvSpPr>
            <p:nvPr/>
          </p:nvSpPr>
          <p:spPr bwMode="auto">
            <a:xfrm>
              <a:off x="3935" y="3780"/>
              <a:ext cx="17" cy="9"/>
            </a:xfrm>
            <a:custGeom>
              <a:avLst/>
              <a:gdLst>
                <a:gd name="T0" fmla="*/ 20 w 85"/>
                <a:gd name="T1" fmla="*/ 0 h 44"/>
                <a:gd name="T2" fmla="*/ 48 w 85"/>
                <a:gd name="T3" fmla="*/ 0 h 44"/>
                <a:gd name="T4" fmla="*/ 62 w 85"/>
                <a:gd name="T5" fmla="*/ 6 h 44"/>
                <a:gd name="T6" fmla="*/ 85 w 85"/>
                <a:gd name="T7" fmla="*/ 7 h 44"/>
                <a:gd name="T8" fmla="*/ 75 w 85"/>
                <a:gd name="T9" fmla="*/ 26 h 44"/>
                <a:gd name="T10" fmla="*/ 62 w 85"/>
                <a:gd name="T11" fmla="*/ 42 h 44"/>
                <a:gd name="T12" fmla="*/ 19 w 85"/>
                <a:gd name="T13" fmla="*/ 44 h 44"/>
                <a:gd name="T14" fmla="*/ 8 w 85"/>
                <a:gd name="T15" fmla="*/ 28 h 44"/>
                <a:gd name="T16" fmla="*/ 0 w 85"/>
                <a:gd name="T17" fmla="*/ 18 h 44"/>
                <a:gd name="T18" fmla="*/ 20 w 85"/>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44">
                  <a:moveTo>
                    <a:pt x="20" y="0"/>
                  </a:moveTo>
                  <a:lnTo>
                    <a:pt x="48" y="0"/>
                  </a:lnTo>
                  <a:lnTo>
                    <a:pt x="62" y="6"/>
                  </a:lnTo>
                  <a:lnTo>
                    <a:pt x="85" y="7"/>
                  </a:lnTo>
                  <a:lnTo>
                    <a:pt x="75" y="26"/>
                  </a:lnTo>
                  <a:lnTo>
                    <a:pt x="62" y="42"/>
                  </a:lnTo>
                  <a:lnTo>
                    <a:pt x="19" y="44"/>
                  </a:lnTo>
                  <a:lnTo>
                    <a:pt x="8" y="28"/>
                  </a:lnTo>
                  <a:lnTo>
                    <a:pt x="0" y="18"/>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13" name="Freeform 40">
              <a:extLst>
                <a:ext uri="{FF2B5EF4-FFF2-40B4-BE49-F238E27FC236}">
                  <a16:creationId xmlns:a16="http://schemas.microsoft.com/office/drawing/2014/main" id="{AA948E96-9867-9548-E79F-9CE7BFD91C89}"/>
                </a:ext>
              </a:extLst>
            </p:cNvPr>
            <p:cNvSpPr>
              <a:spLocks/>
            </p:cNvSpPr>
            <p:nvPr/>
          </p:nvSpPr>
          <p:spPr bwMode="auto">
            <a:xfrm>
              <a:off x="3960" y="3782"/>
              <a:ext cx="6" cy="16"/>
            </a:xfrm>
            <a:custGeom>
              <a:avLst/>
              <a:gdLst>
                <a:gd name="T0" fmla="*/ 25 w 33"/>
                <a:gd name="T1" fmla="*/ 0 h 78"/>
                <a:gd name="T2" fmla="*/ 33 w 33"/>
                <a:gd name="T3" fmla="*/ 74 h 78"/>
                <a:gd name="T4" fmla="*/ 7 w 33"/>
                <a:gd name="T5" fmla="*/ 78 h 78"/>
                <a:gd name="T6" fmla="*/ 0 w 33"/>
                <a:gd name="T7" fmla="*/ 62 h 78"/>
                <a:gd name="T8" fmla="*/ 0 w 33"/>
                <a:gd name="T9" fmla="*/ 24 h 78"/>
                <a:gd name="T10" fmla="*/ 25 w 33"/>
                <a:gd name="T11" fmla="*/ 0 h 78"/>
              </a:gdLst>
              <a:ahLst/>
              <a:cxnLst>
                <a:cxn ang="0">
                  <a:pos x="T0" y="T1"/>
                </a:cxn>
                <a:cxn ang="0">
                  <a:pos x="T2" y="T3"/>
                </a:cxn>
                <a:cxn ang="0">
                  <a:pos x="T4" y="T5"/>
                </a:cxn>
                <a:cxn ang="0">
                  <a:pos x="T6" y="T7"/>
                </a:cxn>
                <a:cxn ang="0">
                  <a:pos x="T8" y="T9"/>
                </a:cxn>
                <a:cxn ang="0">
                  <a:pos x="T10" y="T11"/>
                </a:cxn>
              </a:cxnLst>
              <a:rect l="0" t="0" r="r" b="b"/>
              <a:pathLst>
                <a:path w="33" h="78">
                  <a:moveTo>
                    <a:pt x="25" y="0"/>
                  </a:moveTo>
                  <a:lnTo>
                    <a:pt x="33" y="74"/>
                  </a:lnTo>
                  <a:lnTo>
                    <a:pt x="7" y="78"/>
                  </a:lnTo>
                  <a:lnTo>
                    <a:pt x="0" y="62"/>
                  </a:lnTo>
                  <a:lnTo>
                    <a:pt x="0" y="24"/>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14" name="Freeform 41">
              <a:extLst>
                <a:ext uri="{FF2B5EF4-FFF2-40B4-BE49-F238E27FC236}">
                  <a16:creationId xmlns:a16="http://schemas.microsoft.com/office/drawing/2014/main" id="{2C28AFF3-3888-0A6C-19B7-93868F593622}"/>
                </a:ext>
              </a:extLst>
            </p:cNvPr>
            <p:cNvSpPr>
              <a:spLocks/>
            </p:cNvSpPr>
            <p:nvPr/>
          </p:nvSpPr>
          <p:spPr bwMode="auto">
            <a:xfrm>
              <a:off x="3973" y="3766"/>
              <a:ext cx="10" cy="30"/>
            </a:xfrm>
            <a:custGeom>
              <a:avLst/>
              <a:gdLst>
                <a:gd name="T0" fmla="*/ 20 w 52"/>
                <a:gd name="T1" fmla="*/ 0 h 152"/>
                <a:gd name="T2" fmla="*/ 29 w 52"/>
                <a:gd name="T3" fmla="*/ 47 h 152"/>
                <a:gd name="T4" fmla="*/ 52 w 52"/>
                <a:gd name="T5" fmla="*/ 75 h 152"/>
                <a:gd name="T6" fmla="*/ 51 w 52"/>
                <a:gd name="T7" fmla="*/ 108 h 152"/>
                <a:gd name="T8" fmla="*/ 45 w 52"/>
                <a:gd name="T9" fmla="*/ 114 h 152"/>
                <a:gd name="T10" fmla="*/ 45 w 52"/>
                <a:gd name="T11" fmla="*/ 130 h 152"/>
                <a:gd name="T12" fmla="*/ 23 w 52"/>
                <a:gd name="T13" fmla="*/ 152 h 152"/>
                <a:gd name="T14" fmla="*/ 4 w 52"/>
                <a:gd name="T15" fmla="*/ 135 h 152"/>
                <a:gd name="T16" fmla="*/ 2 w 52"/>
                <a:gd name="T17" fmla="*/ 80 h 152"/>
                <a:gd name="T18" fmla="*/ 0 w 52"/>
                <a:gd name="T19" fmla="*/ 6 h 152"/>
                <a:gd name="T20" fmla="*/ 20 w 52"/>
                <a:gd name="T2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152">
                  <a:moveTo>
                    <a:pt x="20" y="0"/>
                  </a:moveTo>
                  <a:lnTo>
                    <a:pt x="29" y="47"/>
                  </a:lnTo>
                  <a:lnTo>
                    <a:pt x="52" y="75"/>
                  </a:lnTo>
                  <a:lnTo>
                    <a:pt x="51" y="108"/>
                  </a:lnTo>
                  <a:lnTo>
                    <a:pt x="45" y="114"/>
                  </a:lnTo>
                  <a:lnTo>
                    <a:pt x="45" y="130"/>
                  </a:lnTo>
                  <a:lnTo>
                    <a:pt x="23" y="152"/>
                  </a:lnTo>
                  <a:lnTo>
                    <a:pt x="4" y="135"/>
                  </a:lnTo>
                  <a:lnTo>
                    <a:pt x="2" y="80"/>
                  </a:lnTo>
                  <a:lnTo>
                    <a:pt x="0" y="6"/>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15" name="Freeform 42">
              <a:extLst>
                <a:ext uri="{FF2B5EF4-FFF2-40B4-BE49-F238E27FC236}">
                  <a16:creationId xmlns:a16="http://schemas.microsoft.com/office/drawing/2014/main" id="{AB551962-6902-F6CF-075B-F4D4E76538F8}"/>
                </a:ext>
              </a:extLst>
            </p:cNvPr>
            <p:cNvSpPr>
              <a:spLocks/>
            </p:cNvSpPr>
            <p:nvPr/>
          </p:nvSpPr>
          <p:spPr bwMode="auto">
            <a:xfrm>
              <a:off x="4002" y="3782"/>
              <a:ext cx="16" cy="15"/>
            </a:xfrm>
            <a:custGeom>
              <a:avLst/>
              <a:gdLst>
                <a:gd name="T0" fmla="*/ 72 w 82"/>
                <a:gd name="T1" fmla="*/ 23 h 73"/>
                <a:gd name="T2" fmla="*/ 82 w 82"/>
                <a:gd name="T3" fmla="*/ 45 h 73"/>
                <a:gd name="T4" fmla="*/ 55 w 82"/>
                <a:gd name="T5" fmla="*/ 73 h 73"/>
                <a:gd name="T6" fmla="*/ 2 w 82"/>
                <a:gd name="T7" fmla="*/ 66 h 73"/>
                <a:gd name="T8" fmla="*/ 0 w 82"/>
                <a:gd name="T9" fmla="*/ 47 h 73"/>
                <a:gd name="T10" fmla="*/ 5 w 82"/>
                <a:gd name="T11" fmla="*/ 19 h 73"/>
                <a:gd name="T12" fmla="*/ 29 w 82"/>
                <a:gd name="T13" fmla="*/ 13 h 73"/>
                <a:gd name="T14" fmla="*/ 44 w 82"/>
                <a:gd name="T15" fmla="*/ 0 h 73"/>
                <a:gd name="T16" fmla="*/ 72 w 82"/>
                <a:gd name="T17" fmla="*/ 2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73">
                  <a:moveTo>
                    <a:pt x="72" y="23"/>
                  </a:moveTo>
                  <a:lnTo>
                    <a:pt x="82" y="45"/>
                  </a:lnTo>
                  <a:lnTo>
                    <a:pt x="55" y="73"/>
                  </a:lnTo>
                  <a:lnTo>
                    <a:pt x="2" y="66"/>
                  </a:lnTo>
                  <a:lnTo>
                    <a:pt x="0" y="47"/>
                  </a:lnTo>
                  <a:lnTo>
                    <a:pt x="5" y="19"/>
                  </a:lnTo>
                  <a:lnTo>
                    <a:pt x="29" y="13"/>
                  </a:lnTo>
                  <a:lnTo>
                    <a:pt x="44" y="0"/>
                  </a:lnTo>
                  <a:lnTo>
                    <a:pt x="7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16" name="Freeform 43">
              <a:extLst>
                <a:ext uri="{FF2B5EF4-FFF2-40B4-BE49-F238E27FC236}">
                  <a16:creationId xmlns:a16="http://schemas.microsoft.com/office/drawing/2014/main" id="{ECC82484-3DEE-6555-0FC5-E70897243835}"/>
                </a:ext>
              </a:extLst>
            </p:cNvPr>
            <p:cNvSpPr>
              <a:spLocks/>
            </p:cNvSpPr>
            <p:nvPr/>
          </p:nvSpPr>
          <p:spPr bwMode="auto">
            <a:xfrm>
              <a:off x="4033" y="3768"/>
              <a:ext cx="13" cy="11"/>
            </a:xfrm>
            <a:custGeom>
              <a:avLst/>
              <a:gdLst>
                <a:gd name="T0" fmla="*/ 0 w 64"/>
                <a:gd name="T1" fmla="*/ 27 h 54"/>
                <a:gd name="T2" fmla="*/ 53 w 64"/>
                <a:gd name="T3" fmla="*/ 0 h 54"/>
                <a:gd name="T4" fmla="*/ 64 w 64"/>
                <a:gd name="T5" fmla="*/ 45 h 54"/>
                <a:gd name="T6" fmla="*/ 26 w 64"/>
                <a:gd name="T7" fmla="*/ 54 h 54"/>
                <a:gd name="T8" fmla="*/ 0 w 64"/>
                <a:gd name="T9" fmla="*/ 27 h 54"/>
              </a:gdLst>
              <a:ahLst/>
              <a:cxnLst>
                <a:cxn ang="0">
                  <a:pos x="T0" y="T1"/>
                </a:cxn>
                <a:cxn ang="0">
                  <a:pos x="T2" y="T3"/>
                </a:cxn>
                <a:cxn ang="0">
                  <a:pos x="T4" y="T5"/>
                </a:cxn>
                <a:cxn ang="0">
                  <a:pos x="T6" y="T7"/>
                </a:cxn>
                <a:cxn ang="0">
                  <a:pos x="T8" y="T9"/>
                </a:cxn>
              </a:cxnLst>
              <a:rect l="0" t="0" r="r" b="b"/>
              <a:pathLst>
                <a:path w="64" h="54">
                  <a:moveTo>
                    <a:pt x="0" y="27"/>
                  </a:moveTo>
                  <a:lnTo>
                    <a:pt x="53" y="0"/>
                  </a:lnTo>
                  <a:lnTo>
                    <a:pt x="64" y="45"/>
                  </a:lnTo>
                  <a:lnTo>
                    <a:pt x="26" y="54"/>
                  </a:ln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17" name="Freeform 44">
              <a:extLst>
                <a:ext uri="{FF2B5EF4-FFF2-40B4-BE49-F238E27FC236}">
                  <a16:creationId xmlns:a16="http://schemas.microsoft.com/office/drawing/2014/main" id="{54D2C0B1-E886-843D-6B44-487C5AC3CBB4}"/>
                </a:ext>
              </a:extLst>
            </p:cNvPr>
            <p:cNvSpPr>
              <a:spLocks/>
            </p:cNvSpPr>
            <p:nvPr/>
          </p:nvSpPr>
          <p:spPr bwMode="auto">
            <a:xfrm>
              <a:off x="4048" y="3757"/>
              <a:ext cx="12" cy="12"/>
            </a:xfrm>
            <a:custGeom>
              <a:avLst/>
              <a:gdLst>
                <a:gd name="T0" fmla="*/ 0 w 58"/>
                <a:gd name="T1" fmla="*/ 29 h 57"/>
                <a:gd name="T2" fmla="*/ 9 w 58"/>
                <a:gd name="T3" fmla="*/ 0 h 57"/>
                <a:gd name="T4" fmla="*/ 38 w 58"/>
                <a:gd name="T5" fmla="*/ 0 h 57"/>
                <a:gd name="T6" fmla="*/ 58 w 58"/>
                <a:gd name="T7" fmla="*/ 44 h 57"/>
                <a:gd name="T8" fmla="*/ 33 w 58"/>
                <a:gd name="T9" fmla="*/ 57 h 57"/>
                <a:gd name="T10" fmla="*/ 6 w 58"/>
                <a:gd name="T11" fmla="*/ 41 h 57"/>
                <a:gd name="T12" fmla="*/ 0 w 58"/>
                <a:gd name="T13" fmla="*/ 29 h 57"/>
              </a:gdLst>
              <a:ahLst/>
              <a:cxnLst>
                <a:cxn ang="0">
                  <a:pos x="T0" y="T1"/>
                </a:cxn>
                <a:cxn ang="0">
                  <a:pos x="T2" y="T3"/>
                </a:cxn>
                <a:cxn ang="0">
                  <a:pos x="T4" y="T5"/>
                </a:cxn>
                <a:cxn ang="0">
                  <a:pos x="T6" y="T7"/>
                </a:cxn>
                <a:cxn ang="0">
                  <a:pos x="T8" y="T9"/>
                </a:cxn>
                <a:cxn ang="0">
                  <a:pos x="T10" y="T11"/>
                </a:cxn>
                <a:cxn ang="0">
                  <a:pos x="T12" y="T13"/>
                </a:cxn>
              </a:cxnLst>
              <a:rect l="0" t="0" r="r" b="b"/>
              <a:pathLst>
                <a:path w="58" h="57">
                  <a:moveTo>
                    <a:pt x="0" y="29"/>
                  </a:moveTo>
                  <a:lnTo>
                    <a:pt x="9" y="0"/>
                  </a:lnTo>
                  <a:lnTo>
                    <a:pt x="38" y="0"/>
                  </a:lnTo>
                  <a:lnTo>
                    <a:pt x="58" y="44"/>
                  </a:lnTo>
                  <a:lnTo>
                    <a:pt x="33" y="57"/>
                  </a:lnTo>
                  <a:lnTo>
                    <a:pt x="6" y="41"/>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18" name="Freeform 45">
              <a:extLst>
                <a:ext uri="{FF2B5EF4-FFF2-40B4-BE49-F238E27FC236}">
                  <a16:creationId xmlns:a16="http://schemas.microsoft.com/office/drawing/2014/main" id="{60EEED76-F480-9A99-749F-D257ED6E0C65}"/>
                </a:ext>
              </a:extLst>
            </p:cNvPr>
            <p:cNvSpPr>
              <a:spLocks/>
            </p:cNvSpPr>
            <p:nvPr/>
          </p:nvSpPr>
          <p:spPr bwMode="auto">
            <a:xfrm>
              <a:off x="4079" y="3746"/>
              <a:ext cx="16" cy="12"/>
            </a:xfrm>
            <a:custGeom>
              <a:avLst/>
              <a:gdLst>
                <a:gd name="T0" fmla="*/ 82 w 82"/>
                <a:gd name="T1" fmla="*/ 32 h 62"/>
                <a:gd name="T2" fmla="*/ 80 w 82"/>
                <a:gd name="T3" fmla="*/ 62 h 62"/>
                <a:gd name="T4" fmla="*/ 17 w 82"/>
                <a:gd name="T5" fmla="*/ 51 h 62"/>
                <a:gd name="T6" fmla="*/ 0 w 82"/>
                <a:gd name="T7" fmla="*/ 23 h 62"/>
                <a:gd name="T8" fmla="*/ 17 w 82"/>
                <a:gd name="T9" fmla="*/ 0 h 62"/>
                <a:gd name="T10" fmla="*/ 82 w 82"/>
                <a:gd name="T11" fmla="*/ 32 h 62"/>
              </a:gdLst>
              <a:ahLst/>
              <a:cxnLst>
                <a:cxn ang="0">
                  <a:pos x="T0" y="T1"/>
                </a:cxn>
                <a:cxn ang="0">
                  <a:pos x="T2" y="T3"/>
                </a:cxn>
                <a:cxn ang="0">
                  <a:pos x="T4" y="T5"/>
                </a:cxn>
                <a:cxn ang="0">
                  <a:pos x="T6" y="T7"/>
                </a:cxn>
                <a:cxn ang="0">
                  <a:pos x="T8" y="T9"/>
                </a:cxn>
                <a:cxn ang="0">
                  <a:pos x="T10" y="T11"/>
                </a:cxn>
              </a:cxnLst>
              <a:rect l="0" t="0" r="r" b="b"/>
              <a:pathLst>
                <a:path w="82" h="62">
                  <a:moveTo>
                    <a:pt x="82" y="32"/>
                  </a:moveTo>
                  <a:lnTo>
                    <a:pt x="80" y="62"/>
                  </a:lnTo>
                  <a:lnTo>
                    <a:pt x="17" y="51"/>
                  </a:lnTo>
                  <a:lnTo>
                    <a:pt x="0" y="23"/>
                  </a:lnTo>
                  <a:lnTo>
                    <a:pt x="17" y="0"/>
                  </a:lnTo>
                  <a:lnTo>
                    <a:pt x="8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19" name="Freeform 46">
              <a:extLst>
                <a:ext uri="{FF2B5EF4-FFF2-40B4-BE49-F238E27FC236}">
                  <a16:creationId xmlns:a16="http://schemas.microsoft.com/office/drawing/2014/main" id="{5F591F1D-94F4-18F3-E780-DBFBDA255354}"/>
                </a:ext>
              </a:extLst>
            </p:cNvPr>
            <p:cNvSpPr>
              <a:spLocks/>
            </p:cNvSpPr>
            <p:nvPr/>
          </p:nvSpPr>
          <p:spPr bwMode="auto">
            <a:xfrm>
              <a:off x="4119" y="3748"/>
              <a:ext cx="13" cy="13"/>
            </a:xfrm>
            <a:custGeom>
              <a:avLst/>
              <a:gdLst>
                <a:gd name="T0" fmla="*/ 64 w 64"/>
                <a:gd name="T1" fmla="*/ 41 h 65"/>
                <a:gd name="T2" fmla="*/ 49 w 64"/>
                <a:gd name="T3" fmla="*/ 65 h 65"/>
                <a:gd name="T4" fmla="*/ 22 w 64"/>
                <a:gd name="T5" fmla="*/ 49 h 65"/>
                <a:gd name="T6" fmla="*/ 0 w 64"/>
                <a:gd name="T7" fmla="*/ 33 h 65"/>
                <a:gd name="T8" fmla="*/ 39 w 64"/>
                <a:gd name="T9" fmla="*/ 0 h 65"/>
                <a:gd name="T10" fmla="*/ 64 w 64"/>
                <a:gd name="T11" fmla="*/ 41 h 65"/>
              </a:gdLst>
              <a:ahLst/>
              <a:cxnLst>
                <a:cxn ang="0">
                  <a:pos x="T0" y="T1"/>
                </a:cxn>
                <a:cxn ang="0">
                  <a:pos x="T2" y="T3"/>
                </a:cxn>
                <a:cxn ang="0">
                  <a:pos x="T4" y="T5"/>
                </a:cxn>
                <a:cxn ang="0">
                  <a:pos x="T6" y="T7"/>
                </a:cxn>
                <a:cxn ang="0">
                  <a:pos x="T8" y="T9"/>
                </a:cxn>
                <a:cxn ang="0">
                  <a:pos x="T10" y="T11"/>
                </a:cxn>
              </a:cxnLst>
              <a:rect l="0" t="0" r="r" b="b"/>
              <a:pathLst>
                <a:path w="64" h="65">
                  <a:moveTo>
                    <a:pt x="64" y="41"/>
                  </a:moveTo>
                  <a:lnTo>
                    <a:pt x="49" y="65"/>
                  </a:lnTo>
                  <a:lnTo>
                    <a:pt x="22" y="49"/>
                  </a:lnTo>
                  <a:lnTo>
                    <a:pt x="0" y="33"/>
                  </a:lnTo>
                  <a:lnTo>
                    <a:pt x="39" y="0"/>
                  </a:lnTo>
                  <a:lnTo>
                    <a:pt x="64"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20" name="Freeform 47">
              <a:extLst>
                <a:ext uri="{FF2B5EF4-FFF2-40B4-BE49-F238E27FC236}">
                  <a16:creationId xmlns:a16="http://schemas.microsoft.com/office/drawing/2014/main" id="{6022D03E-C5B2-FC32-61B1-4C28C5FA6FF9}"/>
                </a:ext>
              </a:extLst>
            </p:cNvPr>
            <p:cNvSpPr>
              <a:spLocks/>
            </p:cNvSpPr>
            <p:nvPr/>
          </p:nvSpPr>
          <p:spPr bwMode="auto">
            <a:xfrm>
              <a:off x="4095" y="3733"/>
              <a:ext cx="17" cy="16"/>
            </a:xfrm>
            <a:custGeom>
              <a:avLst/>
              <a:gdLst>
                <a:gd name="T0" fmla="*/ 78 w 87"/>
                <a:gd name="T1" fmla="*/ 0 h 76"/>
                <a:gd name="T2" fmla="*/ 87 w 87"/>
                <a:gd name="T3" fmla="*/ 34 h 76"/>
                <a:gd name="T4" fmla="*/ 32 w 87"/>
                <a:gd name="T5" fmla="*/ 76 h 76"/>
                <a:gd name="T6" fmla="*/ 0 w 87"/>
                <a:gd name="T7" fmla="*/ 47 h 76"/>
                <a:gd name="T8" fmla="*/ 45 w 87"/>
                <a:gd name="T9" fmla="*/ 0 h 76"/>
                <a:gd name="T10" fmla="*/ 78 w 87"/>
                <a:gd name="T11" fmla="*/ 0 h 76"/>
              </a:gdLst>
              <a:ahLst/>
              <a:cxnLst>
                <a:cxn ang="0">
                  <a:pos x="T0" y="T1"/>
                </a:cxn>
                <a:cxn ang="0">
                  <a:pos x="T2" y="T3"/>
                </a:cxn>
                <a:cxn ang="0">
                  <a:pos x="T4" y="T5"/>
                </a:cxn>
                <a:cxn ang="0">
                  <a:pos x="T6" y="T7"/>
                </a:cxn>
                <a:cxn ang="0">
                  <a:pos x="T8" y="T9"/>
                </a:cxn>
                <a:cxn ang="0">
                  <a:pos x="T10" y="T11"/>
                </a:cxn>
              </a:cxnLst>
              <a:rect l="0" t="0" r="r" b="b"/>
              <a:pathLst>
                <a:path w="87" h="76">
                  <a:moveTo>
                    <a:pt x="78" y="0"/>
                  </a:moveTo>
                  <a:lnTo>
                    <a:pt x="87" y="34"/>
                  </a:lnTo>
                  <a:lnTo>
                    <a:pt x="32" y="76"/>
                  </a:lnTo>
                  <a:lnTo>
                    <a:pt x="0" y="47"/>
                  </a:lnTo>
                  <a:lnTo>
                    <a:pt x="45"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21" name="Freeform 48">
              <a:extLst>
                <a:ext uri="{FF2B5EF4-FFF2-40B4-BE49-F238E27FC236}">
                  <a16:creationId xmlns:a16="http://schemas.microsoft.com/office/drawing/2014/main" id="{99CCFCE5-EDB6-BDED-D075-E42B668904D9}"/>
                </a:ext>
              </a:extLst>
            </p:cNvPr>
            <p:cNvSpPr>
              <a:spLocks/>
            </p:cNvSpPr>
            <p:nvPr/>
          </p:nvSpPr>
          <p:spPr bwMode="auto">
            <a:xfrm>
              <a:off x="4173" y="3767"/>
              <a:ext cx="13" cy="10"/>
            </a:xfrm>
            <a:custGeom>
              <a:avLst/>
              <a:gdLst>
                <a:gd name="T0" fmla="*/ 36 w 67"/>
                <a:gd name="T1" fmla="*/ 52 h 52"/>
                <a:gd name="T2" fmla="*/ 0 w 67"/>
                <a:gd name="T3" fmla="*/ 51 h 52"/>
                <a:gd name="T4" fmla="*/ 0 w 67"/>
                <a:gd name="T5" fmla="*/ 19 h 52"/>
                <a:gd name="T6" fmla="*/ 19 w 67"/>
                <a:gd name="T7" fmla="*/ 0 h 52"/>
                <a:gd name="T8" fmla="*/ 29 w 67"/>
                <a:gd name="T9" fmla="*/ 1 h 52"/>
                <a:gd name="T10" fmla="*/ 53 w 67"/>
                <a:gd name="T11" fmla="*/ 24 h 52"/>
                <a:gd name="T12" fmla="*/ 67 w 67"/>
                <a:gd name="T13" fmla="*/ 33 h 52"/>
                <a:gd name="T14" fmla="*/ 36 w 67"/>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52">
                  <a:moveTo>
                    <a:pt x="36" y="52"/>
                  </a:moveTo>
                  <a:lnTo>
                    <a:pt x="0" y="51"/>
                  </a:lnTo>
                  <a:lnTo>
                    <a:pt x="0" y="19"/>
                  </a:lnTo>
                  <a:lnTo>
                    <a:pt x="19" y="0"/>
                  </a:lnTo>
                  <a:lnTo>
                    <a:pt x="29" y="1"/>
                  </a:lnTo>
                  <a:lnTo>
                    <a:pt x="53" y="24"/>
                  </a:lnTo>
                  <a:lnTo>
                    <a:pt x="67" y="33"/>
                  </a:lnTo>
                  <a:lnTo>
                    <a:pt x="36"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22" name="Freeform 49">
              <a:extLst>
                <a:ext uri="{FF2B5EF4-FFF2-40B4-BE49-F238E27FC236}">
                  <a16:creationId xmlns:a16="http://schemas.microsoft.com/office/drawing/2014/main" id="{392EF248-4A6A-C406-419C-87F5BED81520}"/>
                </a:ext>
              </a:extLst>
            </p:cNvPr>
            <p:cNvSpPr>
              <a:spLocks/>
            </p:cNvSpPr>
            <p:nvPr/>
          </p:nvSpPr>
          <p:spPr bwMode="auto">
            <a:xfrm>
              <a:off x="4156" y="3728"/>
              <a:ext cx="10" cy="22"/>
            </a:xfrm>
            <a:custGeom>
              <a:avLst/>
              <a:gdLst>
                <a:gd name="T0" fmla="*/ 47 w 47"/>
                <a:gd name="T1" fmla="*/ 109 h 109"/>
                <a:gd name="T2" fmla="*/ 22 w 47"/>
                <a:gd name="T3" fmla="*/ 109 h 109"/>
                <a:gd name="T4" fmla="*/ 0 w 47"/>
                <a:gd name="T5" fmla="*/ 58 h 109"/>
                <a:gd name="T6" fmla="*/ 16 w 47"/>
                <a:gd name="T7" fmla="*/ 0 h 109"/>
                <a:gd name="T8" fmla="*/ 47 w 47"/>
                <a:gd name="T9" fmla="*/ 10 h 109"/>
                <a:gd name="T10" fmla="*/ 47 w 47"/>
                <a:gd name="T11" fmla="*/ 109 h 109"/>
              </a:gdLst>
              <a:ahLst/>
              <a:cxnLst>
                <a:cxn ang="0">
                  <a:pos x="T0" y="T1"/>
                </a:cxn>
                <a:cxn ang="0">
                  <a:pos x="T2" y="T3"/>
                </a:cxn>
                <a:cxn ang="0">
                  <a:pos x="T4" y="T5"/>
                </a:cxn>
                <a:cxn ang="0">
                  <a:pos x="T6" y="T7"/>
                </a:cxn>
                <a:cxn ang="0">
                  <a:pos x="T8" y="T9"/>
                </a:cxn>
                <a:cxn ang="0">
                  <a:pos x="T10" y="T11"/>
                </a:cxn>
              </a:cxnLst>
              <a:rect l="0" t="0" r="r" b="b"/>
              <a:pathLst>
                <a:path w="47" h="109">
                  <a:moveTo>
                    <a:pt x="47" y="109"/>
                  </a:moveTo>
                  <a:lnTo>
                    <a:pt x="22" y="109"/>
                  </a:lnTo>
                  <a:lnTo>
                    <a:pt x="0" y="58"/>
                  </a:lnTo>
                  <a:lnTo>
                    <a:pt x="16" y="0"/>
                  </a:lnTo>
                  <a:lnTo>
                    <a:pt x="47" y="10"/>
                  </a:lnTo>
                  <a:lnTo>
                    <a:pt x="47"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23" name="Freeform 50">
              <a:extLst>
                <a:ext uri="{FF2B5EF4-FFF2-40B4-BE49-F238E27FC236}">
                  <a16:creationId xmlns:a16="http://schemas.microsoft.com/office/drawing/2014/main" id="{1EF48B83-0C7D-4F3F-636B-98EB719E3690}"/>
                </a:ext>
              </a:extLst>
            </p:cNvPr>
            <p:cNvSpPr>
              <a:spLocks/>
            </p:cNvSpPr>
            <p:nvPr/>
          </p:nvSpPr>
          <p:spPr bwMode="auto">
            <a:xfrm>
              <a:off x="3454" y="3379"/>
              <a:ext cx="18" cy="21"/>
            </a:xfrm>
            <a:custGeom>
              <a:avLst/>
              <a:gdLst>
                <a:gd name="T0" fmla="*/ 0 w 90"/>
                <a:gd name="T1" fmla="*/ 72 h 104"/>
                <a:gd name="T2" fmla="*/ 22 w 90"/>
                <a:gd name="T3" fmla="*/ 50 h 104"/>
                <a:gd name="T4" fmla="*/ 29 w 90"/>
                <a:gd name="T5" fmla="*/ 0 h 104"/>
                <a:gd name="T6" fmla="*/ 49 w 90"/>
                <a:gd name="T7" fmla="*/ 6 h 104"/>
                <a:gd name="T8" fmla="*/ 90 w 90"/>
                <a:gd name="T9" fmla="*/ 82 h 104"/>
                <a:gd name="T10" fmla="*/ 71 w 90"/>
                <a:gd name="T11" fmla="*/ 104 h 104"/>
                <a:gd name="T12" fmla="*/ 29 w 90"/>
                <a:gd name="T13" fmla="*/ 103 h 104"/>
                <a:gd name="T14" fmla="*/ 0 w 90"/>
                <a:gd name="T15" fmla="*/ 72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104">
                  <a:moveTo>
                    <a:pt x="0" y="72"/>
                  </a:moveTo>
                  <a:lnTo>
                    <a:pt x="22" y="50"/>
                  </a:lnTo>
                  <a:lnTo>
                    <a:pt x="29" y="0"/>
                  </a:lnTo>
                  <a:lnTo>
                    <a:pt x="49" y="6"/>
                  </a:lnTo>
                  <a:lnTo>
                    <a:pt x="90" y="82"/>
                  </a:lnTo>
                  <a:lnTo>
                    <a:pt x="71" y="104"/>
                  </a:lnTo>
                  <a:lnTo>
                    <a:pt x="29" y="103"/>
                  </a:ln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24" name="Freeform 51">
              <a:extLst>
                <a:ext uri="{FF2B5EF4-FFF2-40B4-BE49-F238E27FC236}">
                  <a16:creationId xmlns:a16="http://schemas.microsoft.com/office/drawing/2014/main" id="{41A7C87D-B501-9D56-CF7D-6B4F7248A6EF}"/>
                </a:ext>
              </a:extLst>
            </p:cNvPr>
            <p:cNvSpPr>
              <a:spLocks/>
            </p:cNvSpPr>
            <p:nvPr/>
          </p:nvSpPr>
          <p:spPr bwMode="auto">
            <a:xfrm>
              <a:off x="3410" y="3663"/>
              <a:ext cx="14" cy="24"/>
            </a:xfrm>
            <a:custGeom>
              <a:avLst/>
              <a:gdLst>
                <a:gd name="T0" fmla="*/ 15 w 69"/>
                <a:gd name="T1" fmla="*/ 0 h 122"/>
                <a:gd name="T2" fmla="*/ 69 w 69"/>
                <a:gd name="T3" fmla="*/ 80 h 122"/>
                <a:gd name="T4" fmla="*/ 69 w 69"/>
                <a:gd name="T5" fmla="*/ 122 h 122"/>
                <a:gd name="T6" fmla="*/ 32 w 69"/>
                <a:gd name="T7" fmla="*/ 122 h 122"/>
                <a:gd name="T8" fmla="*/ 10 w 69"/>
                <a:gd name="T9" fmla="*/ 93 h 122"/>
                <a:gd name="T10" fmla="*/ 0 w 69"/>
                <a:gd name="T11" fmla="*/ 12 h 122"/>
                <a:gd name="T12" fmla="*/ 15 w 6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69" h="122">
                  <a:moveTo>
                    <a:pt x="15" y="0"/>
                  </a:moveTo>
                  <a:lnTo>
                    <a:pt x="69" y="80"/>
                  </a:lnTo>
                  <a:lnTo>
                    <a:pt x="69" y="122"/>
                  </a:lnTo>
                  <a:lnTo>
                    <a:pt x="32" y="122"/>
                  </a:lnTo>
                  <a:lnTo>
                    <a:pt x="10" y="93"/>
                  </a:lnTo>
                  <a:lnTo>
                    <a:pt x="0" y="12"/>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25" name="Freeform 52">
              <a:extLst>
                <a:ext uri="{FF2B5EF4-FFF2-40B4-BE49-F238E27FC236}">
                  <a16:creationId xmlns:a16="http://schemas.microsoft.com/office/drawing/2014/main" id="{86D8317A-A8FF-A7FC-4BED-74FFA65D9B01}"/>
                </a:ext>
              </a:extLst>
            </p:cNvPr>
            <p:cNvSpPr>
              <a:spLocks/>
            </p:cNvSpPr>
            <p:nvPr/>
          </p:nvSpPr>
          <p:spPr bwMode="auto">
            <a:xfrm>
              <a:off x="3428" y="3665"/>
              <a:ext cx="19" cy="27"/>
            </a:xfrm>
            <a:custGeom>
              <a:avLst/>
              <a:gdLst>
                <a:gd name="T0" fmla="*/ 78 w 95"/>
                <a:gd name="T1" fmla="*/ 136 h 136"/>
                <a:gd name="T2" fmla="*/ 49 w 95"/>
                <a:gd name="T3" fmla="*/ 130 h 136"/>
                <a:gd name="T4" fmla="*/ 0 w 95"/>
                <a:gd name="T5" fmla="*/ 67 h 136"/>
                <a:gd name="T6" fmla="*/ 0 w 95"/>
                <a:gd name="T7" fmla="*/ 16 h 136"/>
                <a:gd name="T8" fmla="*/ 19 w 95"/>
                <a:gd name="T9" fmla="*/ 0 h 136"/>
                <a:gd name="T10" fmla="*/ 65 w 95"/>
                <a:gd name="T11" fmla="*/ 47 h 136"/>
                <a:gd name="T12" fmla="*/ 67 w 95"/>
                <a:gd name="T13" fmla="*/ 55 h 136"/>
                <a:gd name="T14" fmla="*/ 95 w 95"/>
                <a:gd name="T15" fmla="*/ 82 h 136"/>
                <a:gd name="T16" fmla="*/ 78 w 95"/>
                <a:gd name="T17"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136">
                  <a:moveTo>
                    <a:pt x="78" y="136"/>
                  </a:moveTo>
                  <a:lnTo>
                    <a:pt x="49" y="130"/>
                  </a:lnTo>
                  <a:lnTo>
                    <a:pt x="0" y="67"/>
                  </a:lnTo>
                  <a:lnTo>
                    <a:pt x="0" y="16"/>
                  </a:lnTo>
                  <a:lnTo>
                    <a:pt x="19" y="0"/>
                  </a:lnTo>
                  <a:lnTo>
                    <a:pt x="65" y="47"/>
                  </a:lnTo>
                  <a:lnTo>
                    <a:pt x="67" y="55"/>
                  </a:lnTo>
                  <a:lnTo>
                    <a:pt x="95" y="82"/>
                  </a:lnTo>
                  <a:lnTo>
                    <a:pt x="78"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26" name="Freeform 53">
              <a:extLst>
                <a:ext uri="{FF2B5EF4-FFF2-40B4-BE49-F238E27FC236}">
                  <a16:creationId xmlns:a16="http://schemas.microsoft.com/office/drawing/2014/main" id="{D76894DD-0CF6-D68E-5BAF-FEEB6471FB17}"/>
                </a:ext>
              </a:extLst>
            </p:cNvPr>
            <p:cNvSpPr>
              <a:spLocks/>
            </p:cNvSpPr>
            <p:nvPr/>
          </p:nvSpPr>
          <p:spPr bwMode="auto">
            <a:xfrm>
              <a:off x="3411" y="3642"/>
              <a:ext cx="15" cy="23"/>
            </a:xfrm>
            <a:custGeom>
              <a:avLst/>
              <a:gdLst>
                <a:gd name="T0" fmla="*/ 41 w 72"/>
                <a:gd name="T1" fmla="*/ 0 h 113"/>
                <a:gd name="T2" fmla="*/ 69 w 72"/>
                <a:gd name="T3" fmla="*/ 21 h 113"/>
                <a:gd name="T4" fmla="*/ 72 w 72"/>
                <a:gd name="T5" fmla="*/ 84 h 113"/>
                <a:gd name="T6" fmla="*/ 44 w 72"/>
                <a:gd name="T7" fmla="*/ 113 h 113"/>
                <a:gd name="T8" fmla="*/ 5 w 72"/>
                <a:gd name="T9" fmla="*/ 73 h 113"/>
                <a:gd name="T10" fmla="*/ 0 w 72"/>
                <a:gd name="T11" fmla="*/ 29 h 113"/>
                <a:gd name="T12" fmla="*/ 41 w 72"/>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72" h="113">
                  <a:moveTo>
                    <a:pt x="41" y="0"/>
                  </a:moveTo>
                  <a:lnTo>
                    <a:pt x="69" y="21"/>
                  </a:lnTo>
                  <a:lnTo>
                    <a:pt x="72" y="84"/>
                  </a:lnTo>
                  <a:lnTo>
                    <a:pt x="44" y="113"/>
                  </a:lnTo>
                  <a:lnTo>
                    <a:pt x="5" y="73"/>
                  </a:lnTo>
                  <a:lnTo>
                    <a:pt x="0" y="29"/>
                  </a:lnTo>
                  <a:lnTo>
                    <a:pt x="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27" name="Freeform 54">
              <a:extLst>
                <a:ext uri="{FF2B5EF4-FFF2-40B4-BE49-F238E27FC236}">
                  <a16:creationId xmlns:a16="http://schemas.microsoft.com/office/drawing/2014/main" id="{B4B58A0C-F3CD-F071-D662-F3B8C7F7C404}"/>
                </a:ext>
              </a:extLst>
            </p:cNvPr>
            <p:cNvSpPr>
              <a:spLocks/>
            </p:cNvSpPr>
            <p:nvPr/>
          </p:nvSpPr>
          <p:spPr bwMode="auto">
            <a:xfrm>
              <a:off x="3435" y="3858"/>
              <a:ext cx="18" cy="13"/>
            </a:xfrm>
            <a:custGeom>
              <a:avLst/>
              <a:gdLst>
                <a:gd name="T0" fmla="*/ 43 w 90"/>
                <a:gd name="T1" fmla="*/ 0 h 63"/>
                <a:gd name="T2" fmla="*/ 83 w 90"/>
                <a:gd name="T3" fmla="*/ 2 h 63"/>
                <a:gd name="T4" fmla="*/ 90 w 90"/>
                <a:gd name="T5" fmla="*/ 21 h 63"/>
                <a:gd name="T6" fmla="*/ 57 w 90"/>
                <a:gd name="T7" fmla="*/ 43 h 63"/>
                <a:gd name="T8" fmla="*/ 32 w 90"/>
                <a:gd name="T9" fmla="*/ 63 h 63"/>
                <a:gd name="T10" fmla="*/ 0 w 90"/>
                <a:gd name="T11" fmla="*/ 46 h 63"/>
                <a:gd name="T12" fmla="*/ 43 w 90"/>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90" h="63">
                  <a:moveTo>
                    <a:pt x="43" y="0"/>
                  </a:moveTo>
                  <a:lnTo>
                    <a:pt x="83" y="2"/>
                  </a:lnTo>
                  <a:lnTo>
                    <a:pt x="90" y="21"/>
                  </a:lnTo>
                  <a:lnTo>
                    <a:pt x="57" y="43"/>
                  </a:lnTo>
                  <a:lnTo>
                    <a:pt x="32" y="63"/>
                  </a:lnTo>
                  <a:lnTo>
                    <a:pt x="0" y="4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28" name="Freeform 55">
              <a:extLst>
                <a:ext uri="{FF2B5EF4-FFF2-40B4-BE49-F238E27FC236}">
                  <a16:creationId xmlns:a16="http://schemas.microsoft.com/office/drawing/2014/main" id="{BCE4AA36-053F-3CA5-1312-2BB8123F3728}"/>
                </a:ext>
              </a:extLst>
            </p:cNvPr>
            <p:cNvSpPr>
              <a:spLocks/>
            </p:cNvSpPr>
            <p:nvPr/>
          </p:nvSpPr>
          <p:spPr bwMode="auto">
            <a:xfrm>
              <a:off x="3461" y="3827"/>
              <a:ext cx="13" cy="19"/>
            </a:xfrm>
            <a:custGeom>
              <a:avLst/>
              <a:gdLst>
                <a:gd name="T0" fmla="*/ 0 w 64"/>
                <a:gd name="T1" fmla="*/ 52 h 97"/>
                <a:gd name="T2" fmla="*/ 21 w 64"/>
                <a:gd name="T3" fmla="*/ 29 h 97"/>
                <a:gd name="T4" fmla="*/ 39 w 64"/>
                <a:gd name="T5" fmla="*/ 0 h 97"/>
                <a:gd name="T6" fmla="*/ 63 w 64"/>
                <a:gd name="T7" fmla="*/ 24 h 97"/>
                <a:gd name="T8" fmla="*/ 64 w 64"/>
                <a:gd name="T9" fmla="*/ 80 h 97"/>
                <a:gd name="T10" fmla="*/ 51 w 64"/>
                <a:gd name="T11" fmla="*/ 97 h 97"/>
                <a:gd name="T12" fmla="*/ 14 w 64"/>
                <a:gd name="T13" fmla="*/ 94 h 97"/>
                <a:gd name="T14" fmla="*/ 0 w 64"/>
                <a:gd name="T15" fmla="*/ 52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97">
                  <a:moveTo>
                    <a:pt x="0" y="52"/>
                  </a:moveTo>
                  <a:lnTo>
                    <a:pt x="21" y="29"/>
                  </a:lnTo>
                  <a:lnTo>
                    <a:pt x="39" y="0"/>
                  </a:lnTo>
                  <a:lnTo>
                    <a:pt x="63" y="24"/>
                  </a:lnTo>
                  <a:lnTo>
                    <a:pt x="64" y="80"/>
                  </a:lnTo>
                  <a:lnTo>
                    <a:pt x="51" y="97"/>
                  </a:lnTo>
                  <a:lnTo>
                    <a:pt x="14" y="94"/>
                  </a:lnTo>
                  <a:lnTo>
                    <a:pt x="0"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29" name="Freeform 56">
              <a:extLst>
                <a:ext uri="{FF2B5EF4-FFF2-40B4-BE49-F238E27FC236}">
                  <a16:creationId xmlns:a16="http://schemas.microsoft.com/office/drawing/2014/main" id="{77346DE5-004B-C511-3135-8029FD6E166B}"/>
                </a:ext>
              </a:extLst>
            </p:cNvPr>
            <p:cNvSpPr>
              <a:spLocks/>
            </p:cNvSpPr>
            <p:nvPr/>
          </p:nvSpPr>
          <p:spPr bwMode="auto">
            <a:xfrm>
              <a:off x="3400" y="3698"/>
              <a:ext cx="9" cy="16"/>
            </a:xfrm>
            <a:custGeom>
              <a:avLst/>
              <a:gdLst>
                <a:gd name="T0" fmla="*/ 31 w 49"/>
                <a:gd name="T1" fmla="*/ 81 h 81"/>
                <a:gd name="T2" fmla="*/ 0 w 49"/>
                <a:gd name="T3" fmla="*/ 56 h 81"/>
                <a:gd name="T4" fmla="*/ 6 w 49"/>
                <a:gd name="T5" fmla="*/ 14 h 81"/>
                <a:gd name="T6" fmla="*/ 29 w 49"/>
                <a:gd name="T7" fmla="*/ 0 h 81"/>
                <a:gd name="T8" fmla="*/ 49 w 49"/>
                <a:gd name="T9" fmla="*/ 41 h 81"/>
                <a:gd name="T10" fmla="*/ 31 w 49"/>
                <a:gd name="T11" fmla="*/ 81 h 81"/>
              </a:gdLst>
              <a:ahLst/>
              <a:cxnLst>
                <a:cxn ang="0">
                  <a:pos x="T0" y="T1"/>
                </a:cxn>
                <a:cxn ang="0">
                  <a:pos x="T2" y="T3"/>
                </a:cxn>
                <a:cxn ang="0">
                  <a:pos x="T4" y="T5"/>
                </a:cxn>
                <a:cxn ang="0">
                  <a:pos x="T6" y="T7"/>
                </a:cxn>
                <a:cxn ang="0">
                  <a:pos x="T8" y="T9"/>
                </a:cxn>
                <a:cxn ang="0">
                  <a:pos x="T10" y="T11"/>
                </a:cxn>
              </a:cxnLst>
              <a:rect l="0" t="0" r="r" b="b"/>
              <a:pathLst>
                <a:path w="49" h="81">
                  <a:moveTo>
                    <a:pt x="31" y="81"/>
                  </a:moveTo>
                  <a:lnTo>
                    <a:pt x="0" y="56"/>
                  </a:lnTo>
                  <a:lnTo>
                    <a:pt x="6" y="14"/>
                  </a:lnTo>
                  <a:lnTo>
                    <a:pt x="29" y="0"/>
                  </a:lnTo>
                  <a:lnTo>
                    <a:pt x="49" y="41"/>
                  </a:lnTo>
                  <a:lnTo>
                    <a:pt x="31"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30" name="Freeform 57">
              <a:extLst>
                <a:ext uri="{FF2B5EF4-FFF2-40B4-BE49-F238E27FC236}">
                  <a16:creationId xmlns:a16="http://schemas.microsoft.com/office/drawing/2014/main" id="{19ABD884-99F3-C768-2065-AECDC328BB01}"/>
                </a:ext>
              </a:extLst>
            </p:cNvPr>
            <p:cNvSpPr>
              <a:spLocks/>
            </p:cNvSpPr>
            <p:nvPr/>
          </p:nvSpPr>
          <p:spPr bwMode="auto">
            <a:xfrm>
              <a:off x="3411" y="3715"/>
              <a:ext cx="13" cy="11"/>
            </a:xfrm>
            <a:custGeom>
              <a:avLst/>
              <a:gdLst>
                <a:gd name="T0" fmla="*/ 39 w 65"/>
                <a:gd name="T1" fmla="*/ 0 h 57"/>
                <a:gd name="T2" fmla="*/ 65 w 65"/>
                <a:gd name="T3" fmla="*/ 37 h 57"/>
                <a:gd name="T4" fmla="*/ 57 w 65"/>
                <a:gd name="T5" fmla="*/ 53 h 57"/>
                <a:gd name="T6" fmla="*/ 19 w 65"/>
                <a:gd name="T7" fmla="*/ 57 h 57"/>
                <a:gd name="T8" fmla="*/ 0 w 65"/>
                <a:gd name="T9" fmla="*/ 33 h 57"/>
                <a:gd name="T10" fmla="*/ 12 w 65"/>
                <a:gd name="T11" fmla="*/ 4 h 57"/>
                <a:gd name="T12" fmla="*/ 39 w 65"/>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65" h="57">
                  <a:moveTo>
                    <a:pt x="39" y="0"/>
                  </a:moveTo>
                  <a:lnTo>
                    <a:pt x="65" y="37"/>
                  </a:lnTo>
                  <a:lnTo>
                    <a:pt x="57" y="53"/>
                  </a:lnTo>
                  <a:lnTo>
                    <a:pt x="19" y="57"/>
                  </a:lnTo>
                  <a:lnTo>
                    <a:pt x="0" y="33"/>
                  </a:lnTo>
                  <a:lnTo>
                    <a:pt x="12" y="4"/>
                  </a:ln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31" name="Freeform 58">
              <a:extLst>
                <a:ext uri="{FF2B5EF4-FFF2-40B4-BE49-F238E27FC236}">
                  <a16:creationId xmlns:a16="http://schemas.microsoft.com/office/drawing/2014/main" id="{792C0D0F-1BDA-DD3B-3B8A-3104BCD4975E}"/>
                </a:ext>
              </a:extLst>
            </p:cNvPr>
            <p:cNvSpPr>
              <a:spLocks/>
            </p:cNvSpPr>
            <p:nvPr/>
          </p:nvSpPr>
          <p:spPr bwMode="auto">
            <a:xfrm>
              <a:off x="3426" y="3704"/>
              <a:ext cx="9" cy="16"/>
            </a:xfrm>
            <a:custGeom>
              <a:avLst/>
              <a:gdLst>
                <a:gd name="T0" fmla="*/ 36 w 45"/>
                <a:gd name="T1" fmla="*/ 0 h 82"/>
                <a:gd name="T2" fmla="*/ 45 w 45"/>
                <a:gd name="T3" fmla="*/ 59 h 82"/>
                <a:gd name="T4" fmla="*/ 31 w 45"/>
                <a:gd name="T5" fmla="*/ 63 h 82"/>
                <a:gd name="T6" fmla="*/ 18 w 45"/>
                <a:gd name="T7" fmla="*/ 82 h 82"/>
                <a:gd name="T8" fmla="*/ 0 w 45"/>
                <a:gd name="T9" fmla="*/ 57 h 82"/>
                <a:gd name="T10" fmla="*/ 7 w 45"/>
                <a:gd name="T11" fmla="*/ 3 h 82"/>
                <a:gd name="T12" fmla="*/ 36 w 45"/>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45" h="82">
                  <a:moveTo>
                    <a:pt x="36" y="0"/>
                  </a:moveTo>
                  <a:lnTo>
                    <a:pt x="45" y="59"/>
                  </a:lnTo>
                  <a:lnTo>
                    <a:pt x="31" y="63"/>
                  </a:lnTo>
                  <a:lnTo>
                    <a:pt x="18" y="82"/>
                  </a:lnTo>
                  <a:lnTo>
                    <a:pt x="0" y="57"/>
                  </a:lnTo>
                  <a:lnTo>
                    <a:pt x="7" y="3"/>
                  </a:lnTo>
                  <a:lnTo>
                    <a:pt x="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32" name="Freeform 59">
              <a:extLst>
                <a:ext uri="{FF2B5EF4-FFF2-40B4-BE49-F238E27FC236}">
                  <a16:creationId xmlns:a16="http://schemas.microsoft.com/office/drawing/2014/main" id="{1A86791A-354E-82A5-6A33-A99B89B0BA15}"/>
                </a:ext>
              </a:extLst>
            </p:cNvPr>
            <p:cNvSpPr>
              <a:spLocks/>
            </p:cNvSpPr>
            <p:nvPr/>
          </p:nvSpPr>
          <p:spPr bwMode="auto">
            <a:xfrm>
              <a:off x="3449" y="3699"/>
              <a:ext cx="15" cy="16"/>
            </a:xfrm>
            <a:custGeom>
              <a:avLst/>
              <a:gdLst>
                <a:gd name="T0" fmla="*/ 0 w 72"/>
                <a:gd name="T1" fmla="*/ 73 h 82"/>
                <a:gd name="T2" fmla="*/ 1 w 72"/>
                <a:gd name="T3" fmla="*/ 39 h 82"/>
                <a:gd name="T4" fmla="*/ 65 w 72"/>
                <a:gd name="T5" fmla="*/ 0 h 82"/>
                <a:gd name="T6" fmla="*/ 72 w 72"/>
                <a:gd name="T7" fmla="*/ 27 h 82"/>
                <a:gd name="T8" fmla="*/ 48 w 72"/>
                <a:gd name="T9" fmla="*/ 62 h 82"/>
                <a:gd name="T10" fmla="*/ 38 w 72"/>
                <a:gd name="T11" fmla="*/ 81 h 82"/>
                <a:gd name="T12" fmla="*/ 9 w 72"/>
                <a:gd name="T13" fmla="*/ 82 h 82"/>
                <a:gd name="T14" fmla="*/ 0 w 72"/>
                <a:gd name="T15" fmla="*/ 73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2">
                  <a:moveTo>
                    <a:pt x="0" y="73"/>
                  </a:moveTo>
                  <a:lnTo>
                    <a:pt x="1" y="39"/>
                  </a:lnTo>
                  <a:lnTo>
                    <a:pt x="65" y="0"/>
                  </a:lnTo>
                  <a:lnTo>
                    <a:pt x="72" y="27"/>
                  </a:lnTo>
                  <a:lnTo>
                    <a:pt x="48" y="62"/>
                  </a:lnTo>
                  <a:lnTo>
                    <a:pt x="38" y="81"/>
                  </a:lnTo>
                  <a:lnTo>
                    <a:pt x="9" y="82"/>
                  </a:lnTo>
                  <a:lnTo>
                    <a:pt x="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33" name="Freeform 60">
              <a:extLst>
                <a:ext uri="{FF2B5EF4-FFF2-40B4-BE49-F238E27FC236}">
                  <a16:creationId xmlns:a16="http://schemas.microsoft.com/office/drawing/2014/main" id="{8620C890-BEB0-D6FB-590B-85ABC621E211}"/>
                </a:ext>
              </a:extLst>
            </p:cNvPr>
            <p:cNvSpPr>
              <a:spLocks/>
            </p:cNvSpPr>
            <p:nvPr/>
          </p:nvSpPr>
          <p:spPr bwMode="auto">
            <a:xfrm>
              <a:off x="3407" y="3751"/>
              <a:ext cx="28" cy="22"/>
            </a:xfrm>
            <a:custGeom>
              <a:avLst/>
              <a:gdLst>
                <a:gd name="T0" fmla="*/ 138 w 140"/>
                <a:gd name="T1" fmla="*/ 57 h 108"/>
                <a:gd name="T2" fmla="*/ 133 w 140"/>
                <a:gd name="T3" fmla="*/ 89 h 108"/>
                <a:gd name="T4" fmla="*/ 109 w 140"/>
                <a:gd name="T5" fmla="*/ 97 h 108"/>
                <a:gd name="T6" fmla="*/ 84 w 140"/>
                <a:gd name="T7" fmla="*/ 108 h 108"/>
                <a:gd name="T8" fmla="*/ 0 w 140"/>
                <a:gd name="T9" fmla="*/ 79 h 108"/>
                <a:gd name="T10" fmla="*/ 13 w 140"/>
                <a:gd name="T11" fmla="*/ 3 h 108"/>
                <a:gd name="T12" fmla="*/ 41 w 140"/>
                <a:gd name="T13" fmla="*/ 0 h 108"/>
                <a:gd name="T14" fmla="*/ 65 w 140"/>
                <a:gd name="T15" fmla="*/ 29 h 108"/>
                <a:gd name="T16" fmla="*/ 140 w 140"/>
                <a:gd name="T17" fmla="*/ 26 h 108"/>
                <a:gd name="T18" fmla="*/ 138 w 140"/>
                <a:gd name="T19" fmla="*/ 5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08">
                  <a:moveTo>
                    <a:pt x="138" y="57"/>
                  </a:moveTo>
                  <a:lnTo>
                    <a:pt x="133" y="89"/>
                  </a:lnTo>
                  <a:lnTo>
                    <a:pt x="109" y="97"/>
                  </a:lnTo>
                  <a:lnTo>
                    <a:pt x="84" y="108"/>
                  </a:lnTo>
                  <a:lnTo>
                    <a:pt x="0" y="79"/>
                  </a:lnTo>
                  <a:lnTo>
                    <a:pt x="13" y="3"/>
                  </a:lnTo>
                  <a:lnTo>
                    <a:pt x="41" y="0"/>
                  </a:lnTo>
                  <a:lnTo>
                    <a:pt x="65" y="29"/>
                  </a:lnTo>
                  <a:lnTo>
                    <a:pt x="140" y="26"/>
                  </a:lnTo>
                  <a:lnTo>
                    <a:pt x="138"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34" name="Freeform 61">
              <a:extLst>
                <a:ext uri="{FF2B5EF4-FFF2-40B4-BE49-F238E27FC236}">
                  <a16:creationId xmlns:a16="http://schemas.microsoft.com/office/drawing/2014/main" id="{3DB4147D-E949-2248-27F6-C818E65A13A6}"/>
                </a:ext>
              </a:extLst>
            </p:cNvPr>
            <p:cNvSpPr>
              <a:spLocks/>
            </p:cNvSpPr>
            <p:nvPr/>
          </p:nvSpPr>
          <p:spPr bwMode="auto">
            <a:xfrm>
              <a:off x="3435" y="3767"/>
              <a:ext cx="25" cy="25"/>
            </a:xfrm>
            <a:custGeom>
              <a:avLst/>
              <a:gdLst>
                <a:gd name="T0" fmla="*/ 125 w 125"/>
                <a:gd name="T1" fmla="*/ 29 h 124"/>
                <a:gd name="T2" fmla="*/ 117 w 125"/>
                <a:gd name="T3" fmla="*/ 62 h 124"/>
                <a:gd name="T4" fmla="*/ 115 w 125"/>
                <a:gd name="T5" fmla="*/ 87 h 124"/>
                <a:gd name="T6" fmla="*/ 105 w 125"/>
                <a:gd name="T7" fmla="*/ 103 h 124"/>
                <a:gd name="T8" fmla="*/ 78 w 125"/>
                <a:gd name="T9" fmla="*/ 120 h 124"/>
                <a:gd name="T10" fmla="*/ 24 w 125"/>
                <a:gd name="T11" fmla="*/ 124 h 124"/>
                <a:gd name="T12" fmla="*/ 0 w 125"/>
                <a:gd name="T13" fmla="*/ 92 h 124"/>
                <a:gd name="T14" fmla="*/ 32 w 125"/>
                <a:gd name="T15" fmla="*/ 60 h 124"/>
                <a:gd name="T16" fmla="*/ 36 w 125"/>
                <a:gd name="T17" fmla="*/ 52 h 124"/>
                <a:gd name="T18" fmla="*/ 79 w 125"/>
                <a:gd name="T19" fmla="*/ 3 h 124"/>
                <a:gd name="T20" fmla="*/ 123 w 125"/>
                <a:gd name="T21" fmla="*/ 0 h 124"/>
                <a:gd name="T22" fmla="*/ 125 w 125"/>
                <a:gd name="T23" fmla="*/ 2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24">
                  <a:moveTo>
                    <a:pt x="125" y="29"/>
                  </a:moveTo>
                  <a:lnTo>
                    <a:pt x="117" y="62"/>
                  </a:lnTo>
                  <a:lnTo>
                    <a:pt x="115" y="87"/>
                  </a:lnTo>
                  <a:lnTo>
                    <a:pt x="105" y="103"/>
                  </a:lnTo>
                  <a:lnTo>
                    <a:pt x="78" y="120"/>
                  </a:lnTo>
                  <a:lnTo>
                    <a:pt x="24" y="124"/>
                  </a:lnTo>
                  <a:lnTo>
                    <a:pt x="0" y="92"/>
                  </a:lnTo>
                  <a:lnTo>
                    <a:pt x="32" y="60"/>
                  </a:lnTo>
                  <a:lnTo>
                    <a:pt x="36" y="52"/>
                  </a:lnTo>
                  <a:lnTo>
                    <a:pt x="79" y="3"/>
                  </a:lnTo>
                  <a:lnTo>
                    <a:pt x="123" y="0"/>
                  </a:lnTo>
                  <a:lnTo>
                    <a:pt x="12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35" name="Freeform 62">
              <a:extLst>
                <a:ext uri="{FF2B5EF4-FFF2-40B4-BE49-F238E27FC236}">
                  <a16:creationId xmlns:a16="http://schemas.microsoft.com/office/drawing/2014/main" id="{6A39E662-900D-7BD7-13D5-C4B94046F327}"/>
                </a:ext>
              </a:extLst>
            </p:cNvPr>
            <p:cNvSpPr>
              <a:spLocks/>
            </p:cNvSpPr>
            <p:nvPr/>
          </p:nvSpPr>
          <p:spPr bwMode="auto">
            <a:xfrm>
              <a:off x="3421" y="3741"/>
              <a:ext cx="14" cy="14"/>
            </a:xfrm>
            <a:custGeom>
              <a:avLst/>
              <a:gdLst>
                <a:gd name="T0" fmla="*/ 0 w 72"/>
                <a:gd name="T1" fmla="*/ 53 h 71"/>
                <a:gd name="T2" fmla="*/ 14 w 72"/>
                <a:gd name="T3" fmla="*/ 40 h 71"/>
                <a:gd name="T4" fmla="*/ 17 w 72"/>
                <a:gd name="T5" fmla="*/ 30 h 71"/>
                <a:gd name="T6" fmla="*/ 40 w 72"/>
                <a:gd name="T7" fmla="*/ 5 h 71"/>
                <a:gd name="T8" fmla="*/ 72 w 72"/>
                <a:gd name="T9" fmla="*/ 0 h 71"/>
                <a:gd name="T10" fmla="*/ 67 w 72"/>
                <a:gd name="T11" fmla="*/ 43 h 71"/>
                <a:gd name="T12" fmla="*/ 42 w 72"/>
                <a:gd name="T13" fmla="*/ 71 h 71"/>
                <a:gd name="T14" fmla="*/ 19 w 72"/>
                <a:gd name="T15" fmla="*/ 66 h 71"/>
                <a:gd name="T16" fmla="*/ 0 w 72"/>
                <a:gd name="T17" fmla="*/ 5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1">
                  <a:moveTo>
                    <a:pt x="0" y="53"/>
                  </a:moveTo>
                  <a:lnTo>
                    <a:pt x="14" y="40"/>
                  </a:lnTo>
                  <a:lnTo>
                    <a:pt x="17" y="30"/>
                  </a:lnTo>
                  <a:lnTo>
                    <a:pt x="40" y="5"/>
                  </a:lnTo>
                  <a:lnTo>
                    <a:pt x="72" y="0"/>
                  </a:lnTo>
                  <a:lnTo>
                    <a:pt x="67" y="43"/>
                  </a:lnTo>
                  <a:lnTo>
                    <a:pt x="42" y="71"/>
                  </a:lnTo>
                  <a:lnTo>
                    <a:pt x="19" y="66"/>
                  </a:lnTo>
                  <a:lnTo>
                    <a:pt x="0"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36" name="Freeform 63">
              <a:extLst>
                <a:ext uri="{FF2B5EF4-FFF2-40B4-BE49-F238E27FC236}">
                  <a16:creationId xmlns:a16="http://schemas.microsoft.com/office/drawing/2014/main" id="{8E7A6ADC-4F33-17B2-B26A-FFD1AAFB054D}"/>
                </a:ext>
              </a:extLst>
            </p:cNvPr>
            <p:cNvSpPr>
              <a:spLocks/>
            </p:cNvSpPr>
            <p:nvPr/>
          </p:nvSpPr>
          <p:spPr bwMode="auto">
            <a:xfrm>
              <a:off x="3444" y="3741"/>
              <a:ext cx="14" cy="24"/>
            </a:xfrm>
            <a:custGeom>
              <a:avLst/>
              <a:gdLst>
                <a:gd name="T0" fmla="*/ 24 w 71"/>
                <a:gd name="T1" fmla="*/ 118 h 118"/>
                <a:gd name="T2" fmla="*/ 0 w 71"/>
                <a:gd name="T3" fmla="*/ 100 h 118"/>
                <a:gd name="T4" fmla="*/ 2 w 71"/>
                <a:gd name="T5" fmla="*/ 14 h 118"/>
                <a:gd name="T6" fmla="*/ 26 w 71"/>
                <a:gd name="T7" fmla="*/ 0 h 118"/>
                <a:gd name="T8" fmla="*/ 71 w 71"/>
                <a:gd name="T9" fmla="*/ 92 h 118"/>
                <a:gd name="T10" fmla="*/ 24 w 71"/>
                <a:gd name="T11" fmla="*/ 118 h 118"/>
              </a:gdLst>
              <a:ahLst/>
              <a:cxnLst>
                <a:cxn ang="0">
                  <a:pos x="T0" y="T1"/>
                </a:cxn>
                <a:cxn ang="0">
                  <a:pos x="T2" y="T3"/>
                </a:cxn>
                <a:cxn ang="0">
                  <a:pos x="T4" y="T5"/>
                </a:cxn>
                <a:cxn ang="0">
                  <a:pos x="T6" y="T7"/>
                </a:cxn>
                <a:cxn ang="0">
                  <a:pos x="T8" y="T9"/>
                </a:cxn>
                <a:cxn ang="0">
                  <a:pos x="T10" y="T11"/>
                </a:cxn>
              </a:cxnLst>
              <a:rect l="0" t="0" r="r" b="b"/>
              <a:pathLst>
                <a:path w="71" h="118">
                  <a:moveTo>
                    <a:pt x="24" y="118"/>
                  </a:moveTo>
                  <a:lnTo>
                    <a:pt x="0" y="100"/>
                  </a:lnTo>
                  <a:lnTo>
                    <a:pt x="2" y="14"/>
                  </a:lnTo>
                  <a:lnTo>
                    <a:pt x="26" y="0"/>
                  </a:lnTo>
                  <a:lnTo>
                    <a:pt x="71" y="92"/>
                  </a:lnTo>
                  <a:lnTo>
                    <a:pt x="24"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37" name="Freeform 64">
              <a:extLst>
                <a:ext uri="{FF2B5EF4-FFF2-40B4-BE49-F238E27FC236}">
                  <a16:creationId xmlns:a16="http://schemas.microsoft.com/office/drawing/2014/main" id="{4FB802A8-ECA7-DD34-17EC-C2EDFE54236D}"/>
                </a:ext>
              </a:extLst>
            </p:cNvPr>
            <p:cNvSpPr>
              <a:spLocks/>
            </p:cNvSpPr>
            <p:nvPr/>
          </p:nvSpPr>
          <p:spPr bwMode="auto">
            <a:xfrm>
              <a:off x="3481" y="3696"/>
              <a:ext cx="29" cy="50"/>
            </a:xfrm>
            <a:custGeom>
              <a:avLst/>
              <a:gdLst>
                <a:gd name="T0" fmla="*/ 26 w 144"/>
                <a:gd name="T1" fmla="*/ 0 h 254"/>
                <a:gd name="T2" fmla="*/ 68 w 144"/>
                <a:gd name="T3" fmla="*/ 25 h 254"/>
                <a:gd name="T4" fmla="*/ 73 w 144"/>
                <a:gd name="T5" fmla="*/ 48 h 254"/>
                <a:gd name="T6" fmla="*/ 144 w 144"/>
                <a:gd name="T7" fmla="*/ 150 h 254"/>
                <a:gd name="T8" fmla="*/ 136 w 144"/>
                <a:gd name="T9" fmla="*/ 188 h 254"/>
                <a:gd name="T10" fmla="*/ 133 w 144"/>
                <a:gd name="T11" fmla="*/ 224 h 254"/>
                <a:gd name="T12" fmla="*/ 102 w 144"/>
                <a:gd name="T13" fmla="*/ 254 h 254"/>
                <a:gd name="T14" fmla="*/ 62 w 144"/>
                <a:gd name="T15" fmla="*/ 248 h 254"/>
                <a:gd name="T16" fmla="*/ 64 w 144"/>
                <a:gd name="T17" fmla="*/ 220 h 254"/>
                <a:gd name="T18" fmla="*/ 73 w 144"/>
                <a:gd name="T19" fmla="*/ 175 h 254"/>
                <a:gd name="T20" fmla="*/ 34 w 144"/>
                <a:gd name="T21" fmla="*/ 144 h 254"/>
                <a:gd name="T22" fmla="*/ 0 w 144"/>
                <a:gd name="T23" fmla="*/ 68 h 254"/>
                <a:gd name="T24" fmla="*/ 8 w 144"/>
                <a:gd name="T25" fmla="*/ 15 h 254"/>
                <a:gd name="T26" fmla="*/ 26 w 144"/>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254">
                  <a:moveTo>
                    <a:pt x="26" y="0"/>
                  </a:moveTo>
                  <a:lnTo>
                    <a:pt x="68" y="25"/>
                  </a:lnTo>
                  <a:lnTo>
                    <a:pt x="73" y="48"/>
                  </a:lnTo>
                  <a:lnTo>
                    <a:pt x="144" y="150"/>
                  </a:lnTo>
                  <a:lnTo>
                    <a:pt x="136" y="188"/>
                  </a:lnTo>
                  <a:lnTo>
                    <a:pt x="133" y="224"/>
                  </a:lnTo>
                  <a:lnTo>
                    <a:pt x="102" y="254"/>
                  </a:lnTo>
                  <a:lnTo>
                    <a:pt x="62" y="248"/>
                  </a:lnTo>
                  <a:lnTo>
                    <a:pt x="64" y="220"/>
                  </a:lnTo>
                  <a:lnTo>
                    <a:pt x="73" y="175"/>
                  </a:lnTo>
                  <a:lnTo>
                    <a:pt x="34" y="144"/>
                  </a:lnTo>
                  <a:lnTo>
                    <a:pt x="0" y="68"/>
                  </a:lnTo>
                  <a:lnTo>
                    <a:pt x="8" y="15"/>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38" name="Freeform 65">
              <a:extLst>
                <a:ext uri="{FF2B5EF4-FFF2-40B4-BE49-F238E27FC236}">
                  <a16:creationId xmlns:a16="http://schemas.microsoft.com/office/drawing/2014/main" id="{EEC93454-4FEF-F45A-670C-35191DD45577}"/>
                </a:ext>
              </a:extLst>
            </p:cNvPr>
            <p:cNvSpPr>
              <a:spLocks/>
            </p:cNvSpPr>
            <p:nvPr/>
          </p:nvSpPr>
          <p:spPr bwMode="auto">
            <a:xfrm>
              <a:off x="3467" y="3766"/>
              <a:ext cx="28" cy="25"/>
            </a:xfrm>
            <a:custGeom>
              <a:avLst/>
              <a:gdLst>
                <a:gd name="T0" fmla="*/ 33 w 139"/>
                <a:gd name="T1" fmla="*/ 126 h 126"/>
                <a:gd name="T2" fmla="*/ 0 w 139"/>
                <a:gd name="T3" fmla="*/ 115 h 126"/>
                <a:gd name="T4" fmla="*/ 11 w 139"/>
                <a:gd name="T5" fmla="*/ 45 h 126"/>
                <a:gd name="T6" fmla="*/ 21 w 139"/>
                <a:gd name="T7" fmla="*/ 1 h 126"/>
                <a:gd name="T8" fmla="*/ 97 w 139"/>
                <a:gd name="T9" fmla="*/ 0 h 126"/>
                <a:gd name="T10" fmla="*/ 139 w 139"/>
                <a:gd name="T11" fmla="*/ 30 h 126"/>
                <a:gd name="T12" fmla="*/ 120 w 139"/>
                <a:gd name="T13" fmla="*/ 57 h 126"/>
                <a:gd name="T14" fmla="*/ 73 w 139"/>
                <a:gd name="T15" fmla="*/ 69 h 126"/>
                <a:gd name="T16" fmla="*/ 33 w 139"/>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126">
                  <a:moveTo>
                    <a:pt x="33" y="126"/>
                  </a:moveTo>
                  <a:lnTo>
                    <a:pt x="0" y="115"/>
                  </a:lnTo>
                  <a:lnTo>
                    <a:pt x="11" y="45"/>
                  </a:lnTo>
                  <a:lnTo>
                    <a:pt x="21" y="1"/>
                  </a:lnTo>
                  <a:lnTo>
                    <a:pt x="97" y="0"/>
                  </a:lnTo>
                  <a:lnTo>
                    <a:pt x="139" y="30"/>
                  </a:lnTo>
                  <a:lnTo>
                    <a:pt x="120" y="57"/>
                  </a:lnTo>
                  <a:lnTo>
                    <a:pt x="73" y="69"/>
                  </a:lnTo>
                  <a:lnTo>
                    <a:pt x="33"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39" name="Freeform 66">
              <a:extLst>
                <a:ext uri="{FF2B5EF4-FFF2-40B4-BE49-F238E27FC236}">
                  <a16:creationId xmlns:a16="http://schemas.microsoft.com/office/drawing/2014/main" id="{D768D30F-5058-CEA1-6060-811F028543AB}"/>
                </a:ext>
              </a:extLst>
            </p:cNvPr>
            <p:cNvSpPr>
              <a:spLocks/>
            </p:cNvSpPr>
            <p:nvPr/>
          </p:nvSpPr>
          <p:spPr bwMode="auto">
            <a:xfrm>
              <a:off x="3462" y="3720"/>
              <a:ext cx="16" cy="16"/>
            </a:xfrm>
            <a:custGeom>
              <a:avLst/>
              <a:gdLst>
                <a:gd name="T0" fmla="*/ 4 w 80"/>
                <a:gd name="T1" fmla="*/ 18 h 78"/>
                <a:gd name="T2" fmla="*/ 16 w 80"/>
                <a:gd name="T3" fmla="*/ 0 h 78"/>
                <a:gd name="T4" fmla="*/ 72 w 80"/>
                <a:gd name="T5" fmla="*/ 19 h 78"/>
                <a:gd name="T6" fmla="*/ 78 w 80"/>
                <a:gd name="T7" fmla="*/ 45 h 78"/>
                <a:gd name="T8" fmla="*/ 80 w 80"/>
                <a:gd name="T9" fmla="*/ 68 h 78"/>
                <a:gd name="T10" fmla="*/ 38 w 80"/>
                <a:gd name="T11" fmla="*/ 78 h 78"/>
                <a:gd name="T12" fmla="*/ 0 w 80"/>
                <a:gd name="T13" fmla="*/ 43 h 78"/>
                <a:gd name="T14" fmla="*/ 4 w 80"/>
                <a:gd name="T15" fmla="*/ 1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78">
                  <a:moveTo>
                    <a:pt x="4" y="18"/>
                  </a:moveTo>
                  <a:lnTo>
                    <a:pt x="16" y="0"/>
                  </a:lnTo>
                  <a:lnTo>
                    <a:pt x="72" y="19"/>
                  </a:lnTo>
                  <a:lnTo>
                    <a:pt x="78" y="45"/>
                  </a:lnTo>
                  <a:lnTo>
                    <a:pt x="80" y="68"/>
                  </a:lnTo>
                  <a:lnTo>
                    <a:pt x="38" y="78"/>
                  </a:lnTo>
                  <a:lnTo>
                    <a:pt x="0" y="43"/>
                  </a:lnTo>
                  <a:lnTo>
                    <a:pt x="4"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40" name="Freeform 67">
              <a:extLst>
                <a:ext uri="{FF2B5EF4-FFF2-40B4-BE49-F238E27FC236}">
                  <a16:creationId xmlns:a16="http://schemas.microsoft.com/office/drawing/2014/main" id="{2BBC0CD8-BBFD-04AB-9FD2-85726B91A373}"/>
                </a:ext>
              </a:extLst>
            </p:cNvPr>
            <p:cNvSpPr>
              <a:spLocks/>
            </p:cNvSpPr>
            <p:nvPr/>
          </p:nvSpPr>
          <p:spPr bwMode="auto">
            <a:xfrm>
              <a:off x="3479" y="3783"/>
              <a:ext cx="25" cy="12"/>
            </a:xfrm>
            <a:custGeom>
              <a:avLst/>
              <a:gdLst>
                <a:gd name="T0" fmla="*/ 13 w 123"/>
                <a:gd name="T1" fmla="*/ 60 h 61"/>
                <a:gd name="T2" fmla="*/ 0 w 123"/>
                <a:gd name="T3" fmla="*/ 37 h 61"/>
                <a:gd name="T4" fmla="*/ 40 w 123"/>
                <a:gd name="T5" fmla="*/ 0 h 61"/>
                <a:gd name="T6" fmla="*/ 123 w 123"/>
                <a:gd name="T7" fmla="*/ 39 h 61"/>
                <a:gd name="T8" fmla="*/ 114 w 123"/>
                <a:gd name="T9" fmla="*/ 61 h 61"/>
                <a:gd name="T10" fmla="*/ 13 w 123"/>
                <a:gd name="T11" fmla="*/ 60 h 61"/>
              </a:gdLst>
              <a:ahLst/>
              <a:cxnLst>
                <a:cxn ang="0">
                  <a:pos x="T0" y="T1"/>
                </a:cxn>
                <a:cxn ang="0">
                  <a:pos x="T2" y="T3"/>
                </a:cxn>
                <a:cxn ang="0">
                  <a:pos x="T4" y="T5"/>
                </a:cxn>
                <a:cxn ang="0">
                  <a:pos x="T6" y="T7"/>
                </a:cxn>
                <a:cxn ang="0">
                  <a:pos x="T8" y="T9"/>
                </a:cxn>
                <a:cxn ang="0">
                  <a:pos x="T10" y="T11"/>
                </a:cxn>
              </a:cxnLst>
              <a:rect l="0" t="0" r="r" b="b"/>
              <a:pathLst>
                <a:path w="123" h="61">
                  <a:moveTo>
                    <a:pt x="13" y="60"/>
                  </a:moveTo>
                  <a:lnTo>
                    <a:pt x="0" y="37"/>
                  </a:lnTo>
                  <a:lnTo>
                    <a:pt x="40" y="0"/>
                  </a:lnTo>
                  <a:lnTo>
                    <a:pt x="123" y="39"/>
                  </a:lnTo>
                  <a:lnTo>
                    <a:pt x="114" y="61"/>
                  </a:lnTo>
                  <a:lnTo>
                    <a:pt x="1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41" name="Freeform 68">
              <a:extLst>
                <a:ext uri="{FF2B5EF4-FFF2-40B4-BE49-F238E27FC236}">
                  <a16:creationId xmlns:a16="http://schemas.microsoft.com/office/drawing/2014/main" id="{5023FC66-CD4E-9382-5489-DAD6262B6A56}"/>
                </a:ext>
              </a:extLst>
            </p:cNvPr>
            <p:cNvSpPr>
              <a:spLocks/>
            </p:cNvSpPr>
            <p:nvPr/>
          </p:nvSpPr>
          <p:spPr bwMode="auto">
            <a:xfrm>
              <a:off x="3500" y="3767"/>
              <a:ext cx="17" cy="15"/>
            </a:xfrm>
            <a:custGeom>
              <a:avLst/>
              <a:gdLst>
                <a:gd name="T0" fmla="*/ 1 w 87"/>
                <a:gd name="T1" fmla="*/ 77 h 77"/>
                <a:gd name="T2" fmla="*/ 0 w 87"/>
                <a:gd name="T3" fmla="*/ 34 h 77"/>
                <a:gd name="T4" fmla="*/ 64 w 87"/>
                <a:gd name="T5" fmla="*/ 0 h 77"/>
                <a:gd name="T6" fmla="*/ 87 w 87"/>
                <a:gd name="T7" fmla="*/ 15 h 77"/>
                <a:gd name="T8" fmla="*/ 64 w 87"/>
                <a:gd name="T9" fmla="*/ 70 h 77"/>
                <a:gd name="T10" fmla="*/ 1 w 87"/>
                <a:gd name="T11" fmla="*/ 77 h 77"/>
              </a:gdLst>
              <a:ahLst/>
              <a:cxnLst>
                <a:cxn ang="0">
                  <a:pos x="T0" y="T1"/>
                </a:cxn>
                <a:cxn ang="0">
                  <a:pos x="T2" y="T3"/>
                </a:cxn>
                <a:cxn ang="0">
                  <a:pos x="T4" y="T5"/>
                </a:cxn>
                <a:cxn ang="0">
                  <a:pos x="T6" y="T7"/>
                </a:cxn>
                <a:cxn ang="0">
                  <a:pos x="T8" y="T9"/>
                </a:cxn>
                <a:cxn ang="0">
                  <a:pos x="T10" y="T11"/>
                </a:cxn>
              </a:cxnLst>
              <a:rect l="0" t="0" r="r" b="b"/>
              <a:pathLst>
                <a:path w="87" h="77">
                  <a:moveTo>
                    <a:pt x="1" y="77"/>
                  </a:moveTo>
                  <a:lnTo>
                    <a:pt x="0" y="34"/>
                  </a:lnTo>
                  <a:lnTo>
                    <a:pt x="64" y="0"/>
                  </a:lnTo>
                  <a:lnTo>
                    <a:pt x="87" y="15"/>
                  </a:lnTo>
                  <a:lnTo>
                    <a:pt x="64" y="70"/>
                  </a:lnTo>
                  <a:lnTo>
                    <a:pt x="1"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42" name="Freeform 69">
              <a:extLst>
                <a:ext uri="{FF2B5EF4-FFF2-40B4-BE49-F238E27FC236}">
                  <a16:creationId xmlns:a16="http://schemas.microsoft.com/office/drawing/2014/main" id="{E1ED86C2-726F-8B94-8BE4-99487FAC5457}"/>
                </a:ext>
              </a:extLst>
            </p:cNvPr>
            <p:cNvSpPr>
              <a:spLocks/>
            </p:cNvSpPr>
            <p:nvPr/>
          </p:nvSpPr>
          <p:spPr bwMode="auto">
            <a:xfrm>
              <a:off x="3518" y="3734"/>
              <a:ext cx="52" cy="41"/>
            </a:xfrm>
            <a:custGeom>
              <a:avLst/>
              <a:gdLst>
                <a:gd name="T0" fmla="*/ 262 w 262"/>
                <a:gd name="T1" fmla="*/ 34 h 203"/>
                <a:gd name="T2" fmla="*/ 118 w 262"/>
                <a:gd name="T3" fmla="*/ 200 h 203"/>
                <a:gd name="T4" fmla="*/ 78 w 262"/>
                <a:gd name="T5" fmla="*/ 203 h 203"/>
                <a:gd name="T6" fmla="*/ 49 w 262"/>
                <a:gd name="T7" fmla="*/ 171 h 203"/>
                <a:gd name="T8" fmla="*/ 57 w 262"/>
                <a:gd name="T9" fmla="*/ 132 h 203"/>
                <a:gd name="T10" fmla="*/ 10 w 262"/>
                <a:gd name="T11" fmla="*/ 119 h 203"/>
                <a:gd name="T12" fmla="*/ 0 w 262"/>
                <a:gd name="T13" fmla="*/ 81 h 203"/>
                <a:gd name="T14" fmla="*/ 32 w 262"/>
                <a:gd name="T15" fmla="*/ 21 h 203"/>
                <a:gd name="T16" fmla="*/ 82 w 262"/>
                <a:gd name="T17" fmla="*/ 34 h 203"/>
                <a:gd name="T18" fmla="*/ 125 w 262"/>
                <a:gd name="T19" fmla="*/ 29 h 203"/>
                <a:gd name="T20" fmla="*/ 241 w 262"/>
                <a:gd name="T21" fmla="*/ 0 h 203"/>
                <a:gd name="T22" fmla="*/ 262 w 262"/>
                <a:gd name="T23" fmla="*/ 3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203">
                  <a:moveTo>
                    <a:pt x="262" y="34"/>
                  </a:moveTo>
                  <a:lnTo>
                    <a:pt x="118" y="200"/>
                  </a:lnTo>
                  <a:lnTo>
                    <a:pt x="78" y="203"/>
                  </a:lnTo>
                  <a:lnTo>
                    <a:pt x="49" y="171"/>
                  </a:lnTo>
                  <a:lnTo>
                    <a:pt x="57" y="132"/>
                  </a:lnTo>
                  <a:lnTo>
                    <a:pt x="10" y="119"/>
                  </a:lnTo>
                  <a:lnTo>
                    <a:pt x="0" y="81"/>
                  </a:lnTo>
                  <a:lnTo>
                    <a:pt x="32" y="21"/>
                  </a:lnTo>
                  <a:lnTo>
                    <a:pt x="82" y="34"/>
                  </a:lnTo>
                  <a:lnTo>
                    <a:pt x="125" y="29"/>
                  </a:lnTo>
                  <a:lnTo>
                    <a:pt x="241" y="0"/>
                  </a:lnTo>
                  <a:lnTo>
                    <a:pt x="262"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43" name="Freeform 70">
              <a:extLst>
                <a:ext uri="{FF2B5EF4-FFF2-40B4-BE49-F238E27FC236}">
                  <a16:creationId xmlns:a16="http://schemas.microsoft.com/office/drawing/2014/main" id="{6048C1E4-8602-D534-53A0-61BBB1DDB9EB}"/>
                </a:ext>
              </a:extLst>
            </p:cNvPr>
            <p:cNvSpPr>
              <a:spLocks/>
            </p:cNvSpPr>
            <p:nvPr/>
          </p:nvSpPr>
          <p:spPr bwMode="auto">
            <a:xfrm>
              <a:off x="3534" y="3773"/>
              <a:ext cx="23" cy="18"/>
            </a:xfrm>
            <a:custGeom>
              <a:avLst/>
              <a:gdLst>
                <a:gd name="T0" fmla="*/ 20 w 116"/>
                <a:gd name="T1" fmla="*/ 91 h 91"/>
                <a:gd name="T2" fmla="*/ 0 w 116"/>
                <a:gd name="T3" fmla="*/ 70 h 91"/>
                <a:gd name="T4" fmla="*/ 56 w 116"/>
                <a:gd name="T5" fmla="*/ 2 h 91"/>
                <a:gd name="T6" fmla="*/ 93 w 116"/>
                <a:gd name="T7" fmla="*/ 0 h 91"/>
                <a:gd name="T8" fmla="*/ 116 w 116"/>
                <a:gd name="T9" fmla="*/ 16 h 91"/>
                <a:gd name="T10" fmla="*/ 82 w 116"/>
                <a:gd name="T11" fmla="*/ 65 h 91"/>
                <a:gd name="T12" fmla="*/ 76 w 116"/>
                <a:gd name="T13" fmla="*/ 63 h 91"/>
                <a:gd name="T14" fmla="*/ 52 w 116"/>
                <a:gd name="T15" fmla="*/ 91 h 91"/>
                <a:gd name="T16" fmla="*/ 20 w 116"/>
                <a:gd name="T1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91">
                  <a:moveTo>
                    <a:pt x="20" y="91"/>
                  </a:moveTo>
                  <a:lnTo>
                    <a:pt x="0" y="70"/>
                  </a:lnTo>
                  <a:lnTo>
                    <a:pt x="56" y="2"/>
                  </a:lnTo>
                  <a:lnTo>
                    <a:pt x="93" y="0"/>
                  </a:lnTo>
                  <a:lnTo>
                    <a:pt x="116" y="16"/>
                  </a:lnTo>
                  <a:lnTo>
                    <a:pt x="82" y="65"/>
                  </a:lnTo>
                  <a:lnTo>
                    <a:pt x="76" y="63"/>
                  </a:lnTo>
                  <a:lnTo>
                    <a:pt x="52" y="91"/>
                  </a:lnTo>
                  <a:lnTo>
                    <a:pt x="20"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44" name="Freeform 71">
              <a:extLst>
                <a:ext uri="{FF2B5EF4-FFF2-40B4-BE49-F238E27FC236}">
                  <a16:creationId xmlns:a16="http://schemas.microsoft.com/office/drawing/2014/main" id="{B2063D57-BEE3-40E9-CEE7-7CEA3ACA3EFD}"/>
                </a:ext>
              </a:extLst>
            </p:cNvPr>
            <p:cNvSpPr>
              <a:spLocks/>
            </p:cNvSpPr>
            <p:nvPr/>
          </p:nvSpPr>
          <p:spPr bwMode="auto">
            <a:xfrm>
              <a:off x="3547" y="3763"/>
              <a:ext cx="75" cy="64"/>
            </a:xfrm>
            <a:custGeom>
              <a:avLst/>
              <a:gdLst>
                <a:gd name="T0" fmla="*/ 83 w 375"/>
                <a:gd name="T1" fmla="*/ 153 h 323"/>
                <a:gd name="T2" fmla="*/ 79 w 375"/>
                <a:gd name="T3" fmla="*/ 126 h 323"/>
                <a:gd name="T4" fmla="*/ 54 w 375"/>
                <a:gd name="T5" fmla="*/ 94 h 323"/>
                <a:gd name="T6" fmla="*/ 79 w 375"/>
                <a:gd name="T7" fmla="*/ 72 h 323"/>
                <a:gd name="T8" fmla="*/ 79 w 375"/>
                <a:gd name="T9" fmla="*/ 48 h 323"/>
                <a:gd name="T10" fmla="*/ 97 w 375"/>
                <a:gd name="T11" fmla="*/ 30 h 323"/>
                <a:gd name="T12" fmla="*/ 134 w 375"/>
                <a:gd name="T13" fmla="*/ 57 h 323"/>
                <a:gd name="T14" fmla="*/ 375 w 375"/>
                <a:gd name="T15" fmla="*/ 0 h 323"/>
                <a:gd name="T16" fmla="*/ 311 w 375"/>
                <a:gd name="T17" fmla="*/ 89 h 323"/>
                <a:gd name="T18" fmla="*/ 346 w 375"/>
                <a:gd name="T19" fmla="*/ 171 h 323"/>
                <a:gd name="T20" fmla="*/ 282 w 375"/>
                <a:gd name="T21" fmla="*/ 239 h 323"/>
                <a:gd name="T22" fmla="*/ 283 w 375"/>
                <a:gd name="T23" fmla="*/ 280 h 323"/>
                <a:gd name="T24" fmla="*/ 258 w 375"/>
                <a:gd name="T25" fmla="*/ 316 h 323"/>
                <a:gd name="T26" fmla="*/ 206 w 375"/>
                <a:gd name="T27" fmla="*/ 323 h 323"/>
                <a:gd name="T28" fmla="*/ 141 w 375"/>
                <a:gd name="T29" fmla="*/ 297 h 323"/>
                <a:gd name="T30" fmla="*/ 99 w 375"/>
                <a:gd name="T31" fmla="*/ 323 h 323"/>
                <a:gd name="T32" fmla="*/ 34 w 375"/>
                <a:gd name="T33" fmla="*/ 320 h 323"/>
                <a:gd name="T34" fmla="*/ 0 w 375"/>
                <a:gd name="T35" fmla="*/ 268 h 323"/>
                <a:gd name="T36" fmla="*/ 12 w 375"/>
                <a:gd name="T37" fmla="*/ 209 h 323"/>
                <a:gd name="T38" fmla="*/ 83 w 375"/>
                <a:gd name="T39" fmla="*/ 15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5" h="323">
                  <a:moveTo>
                    <a:pt x="83" y="153"/>
                  </a:moveTo>
                  <a:lnTo>
                    <a:pt x="79" y="126"/>
                  </a:lnTo>
                  <a:lnTo>
                    <a:pt x="54" y="94"/>
                  </a:lnTo>
                  <a:lnTo>
                    <a:pt x="79" y="72"/>
                  </a:lnTo>
                  <a:lnTo>
                    <a:pt x="79" y="48"/>
                  </a:lnTo>
                  <a:lnTo>
                    <a:pt x="97" y="30"/>
                  </a:lnTo>
                  <a:lnTo>
                    <a:pt x="134" y="57"/>
                  </a:lnTo>
                  <a:lnTo>
                    <a:pt x="375" y="0"/>
                  </a:lnTo>
                  <a:lnTo>
                    <a:pt x="311" y="89"/>
                  </a:lnTo>
                  <a:lnTo>
                    <a:pt x="346" y="171"/>
                  </a:lnTo>
                  <a:lnTo>
                    <a:pt x="282" y="239"/>
                  </a:lnTo>
                  <a:lnTo>
                    <a:pt x="283" y="280"/>
                  </a:lnTo>
                  <a:lnTo>
                    <a:pt x="258" y="316"/>
                  </a:lnTo>
                  <a:lnTo>
                    <a:pt x="206" y="323"/>
                  </a:lnTo>
                  <a:lnTo>
                    <a:pt x="141" y="297"/>
                  </a:lnTo>
                  <a:lnTo>
                    <a:pt x="99" y="323"/>
                  </a:lnTo>
                  <a:lnTo>
                    <a:pt x="34" y="320"/>
                  </a:lnTo>
                  <a:lnTo>
                    <a:pt x="0" y="268"/>
                  </a:lnTo>
                  <a:lnTo>
                    <a:pt x="12" y="209"/>
                  </a:lnTo>
                  <a:lnTo>
                    <a:pt x="83"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45" name="Freeform 72">
              <a:extLst>
                <a:ext uri="{FF2B5EF4-FFF2-40B4-BE49-F238E27FC236}">
                  <a16:creationId xmlns:a16="http://schemas.microsoft.com/office/drawing/2014/main" id="{5E73D04B-8647-E100-B13D-A58E9E410AA1}"/>
                </a:ext>
              </a:extLst>
            </p:cNvPr>
            <p:cNvSpPr>
              <a:spLocks/>
            </p:cNvSpPr>
            <p:nvPr/>
          </p:nvSpPr>
          <p:spPr bwMode="auto">
            <a:xfrm>
              <a:off x="3565" y="3832"/>
              <a:ext cx="19" cy="15"/>
            </a:xfrm>
            <a:custGeom>
              <a:avLst/>
              <a:gdLst>
                <a:gd name="T0" fmla="*/ 97 w 97"/>
                <a:gd name="T1" fmla="*/ 54 h 75"/>
                <a:gd name="T2" fmla="*/ 82 w 97"/>
                <a:gd name="T3" fmla="*/ 75 h 75"/>
                <a:gd name="T4" fmla="*/ 22 w 97"/>
                <a:gd name="T5" fmla="*/ 62 h 75"/>
                <a:gd name="T6" fmla="*/ 0 w 97"/>
                <a:gd name="T7" fmla="*/ 16 h 75"/>
                <a:gd name="T8" fmla="*/ 19 w 97"/>
                <a:gd name="T9" fmla="*/ 0 h 75"/>
                <a:gd name="T10" fmla="*/ 64 w 97"/>
                <a:gd name="T11" fmla="*/ 6 h 75"/>
                <a:gd name="T12" fmla="*/ 97 w 97"/>
                <a:gd name="T13" fmla="*/ 54 h 75"/>
              </a:gdLst>
              <a:ahLst/>
              <a:cxnLst>
                <a:cxn ang="0">
                  <a:pos x="T0" y="T1"/>
                </a:cxn>
                <a:cxn ang="0">
                  <a:pos x="T2" y="T3"/>
                </a:cxn>
                <a:cxn ang="0">
                  <a:pos x="T4" y="T5"/>
                </a:cxn>
                <a:cxn ang="0">
                  <a:pos x="T6" y="T7"/>
                </a:cxn>
                <a:cxn ang="0">
                  <a:pos x="T8" y="T9"/>
                </a:cxn>
                <a:cxn ang="0">
                  <a:pos x="T10" y="T11"/>
                </a:cxn>
                <a:cxn ang="0">
                  <a:pos x="T12" y="T13"/>
                </a:cxn>
              </a:cxnLst>
              <a:rect l="0" t="0" r="r" b="b"/>
              <a:pathLst>
                <a:path w="97" h="75">
                  <a:moveTo>
                    <a:pt x="97" y="54"/>
                  </a:moveTo>
                  <a:lnTo>
                    <a:pt x="82" y="75"/>
                  </a:lnTo>
                  <a:lnTo>
                    <a:pt x="22" y="62"/>
                  </a:lnTo>
                  <a:lnTo>
                    <a:pt x="0" y="16"/>
                  </a:lnTo>
                  <a:lnTo>
                    <a:pt x="19" y="0"/>
                  </a:lnTo>
                  <a:lnTo>
                    <a:pt x="64" y="6"/>
                  </a:lnTo>
                  <a:lnTo>
                    <a:pt x="97"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46" name="Freeform 73">
              <a:extLst>
                <a:ext uri="{FF2B5EF4-FFF2-40B4-BE49-F238E27FC236}">
                  <a16:creationId xmlns:a16="http://schemas.microsoft.com/office/drawing/2014/main" id="{D4F45907-E5CB-2A45-114E-9668CE966D4C}"/>
                </a:ext>
              </a:extLst>
            </p:cNvPr>
            <p:cNvSpPr>
              <a:spLocks/>
            </p:cNvSpPr>
            <p:nvPr/>
          </p:nvSpPr>
          <p:spPr bwMode="auto">
            <a:xfrm>
              <a:off x="3543" y="3829"/>
              <a:ext cx="12" cy="15"/>
            </a:xfrm>
            <a:custGeom>
              <a:avLst/>
              <a:gdLst>
                <a:gd name="T0" fmla="*/ 18 w 64"/>
                <a:gd name="T1" fmla="*/ 15 h 77"/>
                <a:gd name="T2" fmla="*/ 21 w 64"/>
                <a:gd name="T3" fmla="*/ 13 h 77"/>
                <a:gd name="T4" fmla="*/ 36 w 64"/>
                <a:gd name="T5" fmla="*/ 0 h 77"/>
                <a:gd name="T6" fmla="*/ 64 w 64"/>
                <a:gd name="T7" fmla="*/ 18 h 77"/>
                <a:gd name="T8" fmla="*/ 62 w 64"/>
                <a:gd name="T9" fmla="*/ 51 h 77"/>
                <a:gd name="T10" fmla="*/ 57 w 64"/>
                <a:gd name="T11" fmla="*/ 77 h 77"/>
                <a:gd name="T12" fmla="*/ 9 w 64"/>
                <a:gd name="T13" fmla="*/ 76 h 77"/>
                <a:gd name="T14" fmla="*/ 0 w 64"/>
                <a:gd name="T15" fmla="*/ 31 h 77"/>
                <a:gd name="T16" fmla="*/ 18 w 64"/>
                <a:gd name="T17" fmla="*/ 1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7">
                  <a:moveTo>
                    <a:pt x="18" y="15"/>
                  </a:moveTo>
                  <a:lnTo>
                    <a:pt x="21" y="13"/>
                  </a:lnTo>
                  <a:lnTo>
                    <a:pt x="36" y="0"/>
                  </a:lnTo>
                  <a:lnTo>
                    <a:pt x="64" y="18"/>
                  </a:lnTo>
                  <a:lnTo>
                    <a:pt x="62" y="51"/>
                  </a:lnTo>
                  <a:lnTo>
                    <a:pt x="57" y="77"/>
                  </a:lnTo>
                  <a:lnTo>
                    <a:pt x="9" y="76"/>
                  </a:lnTo>
                  <a:lnTo>
                    <a:pt x="0" y="31"/>
                  </a:lnTo>
                  <a:lnTo>
                    <a:pt x="18"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47" name="Freeform 74">
              <a:extLst>
                <a:ext uri="{FF2B5EF4-FFF2-40B4-BE49-F238E27FC236}">
                  <a16:creationId xmlns:a16="http://schemas.microsoft.com/office/drawing/2014/main" id="{B19AA9EC-D14B-3218-B623-B346E10F2754}"/>
                </a:ext>
              </a:extLst>
            </p:cNvPr>
            <p:cNvSpPr>
              <a:spLocks/>
            </p:cNvSpPr>
            <p:nvPr/>
          </p:nvSpPr>
          <p:spPr bwMode="auto">
            <a:xfrm>
              <a:off x="3547" y="3855"/>
              <a:ext cx="20" cy="15"/>
            </a:xfrm>
            <a:custGeom>
              <a:avLst/>
              <a:gdLst>
                <a:gd name="T0" fmla="*/ 0 w 103"/>
                <a:gd name="T1" fmla="*/ 56 h 77"/>
                <a:gd name="T2" fmla="*/ 53 w 103"/>
                <a:gd name="T3" fmla="*/ 0 h 77"/>
                <a:gd name="T4" fmla="*/ 103 w 103"/>
                <a:gd name="T5" fmla="*/ 4 h 77"/>
                <a:gd name="T6" fmla="*/ 99 w 103"/>
                <a:gd name="T7" fmla="*/ 41 h 77"/>
                <a:gd name="T8" fmla="*/ 49 w 103"/>
                <a:gd name="T9" fmla="*/ 77 h 77"/>
                <a:gd name="T10" fmla="*/ 0 w 103"/>
                <a:gd name="T11" fmla="*/ 56 h 77"/>
              </a:gdLst>
              <a:ahLst/>
              <a:cxnLst>
                <a:cxn ang="0">
                  <a:pos x="T0" y="T1"/>
                </a:cxn>
                <a:cxn ang="0">
                  <a:pos x="T2" y="T3"/>
                </a:cxn>
                <a:cxn ang="0">
                  <a:pos x="T4" y="T5"/>
                </a:cxn>
                <a:cxn ang="0">
                  <a:pos x="T6" y="T7"/>
                </a:cxn>
                <a:cxn ang="0">
                  <a:pos x="T8" y="T9"/>
                </a:cxn>
                <a:cxn ang="0">
                  <a:pos x="T10" y="T11"/>
                </a:cxn>
              </a:cxnLst>
              <a:rect l="0" t="0" r="r" b="b"/>
              <a:pathLst>
                <a:path w="103" h="77">
                  <a:moveTo>
                    <a:pt x="0" y="56"/>
                  </a:moveTo>
                  <a:lnTo>
                    <a:pt x="53" y="0"/>
                  </a:lnTo>
                  <a:lnTo>
                    <a:pt x="103" y="4"/>
                  </a:lnTo>
                  <a:lnTo>
                    <a:pt x="99" y="41"/>
                  </a:lnTo>
                  <a:lnTo>
                    <a:pt x="49" y="77"/>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48" name="Freeform 75">
              <a:extLst>
                <a:ext uri="{FF2B5EF4-FFF2-40B4-BE49-F238E27FC236}">
                  <a16:creationId xmlns:a16="http://schemas.microsoft.com/office/drawing/2014/main" id="{F0BEBC19-664E-5F33-6180-710772B31878}"/>
                </a:ext>
              </a:extLst>
            </p:cNvPr>
            <p:cNvSpPr>
              <a:spLocks/>
            </p:cNvSpPr>
            <p:nvPr/>
          </p:nvSpPr>
          <p:spPr bwMode="auto">
            <a:xfrm>
              <a:off x="3615" y="3800"/>
              <a:ext cx="12" cy="10"/>
            </a:xfrm>
            <a:custGeom>
              <a:avLst/>
              <a:gdLst>
                <a:gd name="T0" fmla="*/ 0 w 61"/>
                <a:gd name="T1" fmla="*/ 32 h 51"/>
                <a:gd name="T2" fmla="*/ 32 w 61"/>
                <a:gd name="T3" fmla="*/ 0 h 51"/>
                <a:gd name="T4" fmla="*/ 61 w 61"/>
                <a:gd name="T5" fmla="*/ 10 h 51"/>
                <a:gd name="T6" fmla="*/ 46 w 61"/>
                <a:gd name="T7" fmla="*/ 45 h 51"/>
                <a:gd name="T8" fmla="*/ 9 w 61"/>
                <a:gd name="T9" fmla="*/ 51 h 51"/>
                <a:gd name="T10" fmla="*/ 0 w 61"/>
                <a:gd name="T11" fmla="*/ 32 h 51"/>
              </a:gdLst>
              <a:ahLst/>
              <a:cxnLst>
                <a:cxn ang="0">
                  <a:pos x="T0" y="T1"/>
                </a:cxn>
                <a:cxn ang="0">
                  <a:pos x="T2" y="T3"/>
                </a:cxn>
                <a:cxn ang="0">
                  <a:pos x="T4" y="T5"/>
                </a:cxn>
                <a:cxn ang="0">
                  <a:pos x="T6" y="T7"/>
                </a:cxn>
                <a:cxn ang="0">
                  <a:pos x="T8" y="T9"/>
                </a:cxn>
                <a:cxn ang="0">
                  <a:pos x="T10" y="T11"/>
                </a:cxn>
              </a:cxnLst>
              <a:rect l="0" t="0" r="r" b="b"/>
              <a:pathLst>
                <a:path w="61" h="51">
                  <a:moveTo>
                    <a:pt x="0" y="32"/>
                  </a:moveTo>
                  <a:lnTo>
                    <a:pt x="32" y="0"/>
                  </a:lnTo>
                  <a:lnTo>
                    <a:pt x="61" y="10"/>
                  </a:lnTo>
                  <a:lnTo>
                    <a:pt x="46" y="45"/>
                  </a:lnTo>
                  <a:lnTo>
                    <a:pt x="9" y="51"/>
                  </a:lnTo>
                  <a:lnTo>
                    <a:pt x="0"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49" name="Freeform 76">
              <a:extLst>
                <a:ext uri="{FF2B5EF4-FFF2-40B4-BE49-F238E27FC236}">
                  <a16:creationId xmlns:a16="http://schemas.microsoft.com/office/drawing/2014/main" id="{39C00194-4607-3BE5-5195-8F27BF10A376}"/>
                </a:ext>
              </a:extLst>
            </p:cNvPr>
            <p:cNvSpPr>
              <a:spLocks/>
            </p:cNvSpPr>
            <p:nvPr/>
          </p:nvSpPr>
          <p:spPr bwMode="auto">
            <a:xfrm>
              <a:off x="3606" y="3813"/>
              <a:ext cx="15" cy="17"/>
            </a:xfrm>
            <a:custGeom>
              <a:avLst/>
              <a:gdLst>
                <a:gd name="T0" fmla="*/ 41 w 75"/>
                <a:gd name="T1" fmla="*/ 0 h 83"/>
                <a:gd name="T2" fmla="*/ 75 w 75"/>
                <a:gd name="T3" fmla="*/ 52 h 83"/>
                <a:gd name="T4" fmla="*/ 48 w 75"/>
                <a:gd name="T5" fmla="*/ 68 h 83"/>
                <a:gd name="T6" fmla="*/ 17 w 75"/>
                <a:gd name="T7" fmla="*/ 83 h 83"/>
                <a:gd name="T8" fmla="*/ 0 w 75"/>
                <a:gd name="T9" fmla="*/ 33 h 83"/>
                <a:gd name="T10" fmla="*/ 41 w 75"/>
                <a:gd name="T11" fmla="*/ 0 h 83"/>
              </a:gdLst>
              <a:ahLst/>
              <a:cxnLst>
                <a:cxn ang="0">
                  <a:pos x="T0" y="T1"/>
                </a:cxn>
                <a:cxn ang="0">
                  <a:pos x="T2" y="T3"/>
                </a:cxn>
                <a:cxn ang="0">
                  <a:pos x="T4" y="T5"/>
                </a:cxn>
                <a:cxn ang="0">
                  <a:pos x="T6" y="T7"/>
                </a:cxn>
                <a:cxn ang="0">
                  <a:pos x="T8" y="T9"/>
                </a:cxn>
                <a:cxn ang="0">
                  <a:pos x="T10" y="T11"/>
                </a:cxn>
              </a:cxnLst>
              <a:rect l="0" t="0" r="r" b="b"/>
              <a:pathLst>
                <a:path w="75" h="83">
                  <a:moveTo>
                    <a:pt x="41" y="0"/>
                  </a:moveTo>
                  <a:lnTo>
                    <a:pt x="75" y="52"/>
                  </a:lnTo>
                  <a:lnTo>
                    <a:pt x="48" y="68"/>
                  </a:lnTo>
                  <a:lnTo>
                    <a:pt x="17" y="83"/>
                  </a:lnTo>
                  <a:lnTo>
                    <a:pt x="0" y="33"/>
                  </a:lnTo>
                  <a:lnTo>
                    <a:pt x="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50" name="Freeform 77">
              <a:extLst>
                <a:ext uri="{FF2B5EF4-FFF2-40B4-BE49-F238E27FC236}">
                  <a16:creationId xmlns:a16="http://schemas.microsoft.com/office/drawing/2014/main" id="{4F7106DB-4C7F-D87C-F8E5-73167B98B357}"/>
                </a:ext>
              </a:extLst>
            </p:cNvPr>
            <p:cNvSpPr>
              <a:spLocks/>
            </p:cNvSpPr>
            <p:nvPr/>
          </p:nvSpPr>
          <p:spPr bwMode="auto">
            <a:xfrm>
              <a:off x="3676" y="3864"/>
              <a:ext cx="18" cy="9"/>
            </a:xfrm>
            <a:custGeom>
              <a:avLst/>
              <a:gdLst>
                <a:gd name="T0" fmla="*/ 54 w 93"/>
                <a:gd name="T1" fmla="*/ 10 h 48"/>
                <a:gd name="T2" fmla="*/ 93 w 93"/>
                <a:gd name="T3" fmla="*/ 0 h 48"/>
                <a:gd name="T4" fmla="*/ 80 w 93"/>
                <a:gd name="T5" fmla="*/ 31 h 48"/>
                <a:gd name="T6" fmla="*/ 61 w 93"/>
                <a:gd name="T7" fmla="*/ 36 h 48"/>
                <a:gd name="T8" fmla="*/ 40 w 93"/>
                <a:gd name="T9" fmla="*/ 48 h 48"/>
                <a:gd name="T10" fmla="*/ 17 w 93"/>
                <a:gd name="T11" fmla="*/ 42 h 48"/>
                <a:gd name="T12" fmla="*/ 0 w 93"/>
                <a:gd name="T13" fmla="*/ 30 h 48"/>
                <a:gd name="T14" fmla="*/ 22 w 93"/>
                <a:gd name="T15" fmla="*/ 4 h 48"/>
                <a:gd name="T16" fmla="*/ 54 w 93"/>
                <a:gd name="T17" fmla="*/ 1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48">
                  <a:moveTo>
                    <a:pt x="54" y="10"/>
                  </a:moveTo>
                  <a:lnTo>
                    <a:pt x="93" y="0"/>
                  </a:lnTo>
                  <a:lnTo>
                    <a:pt x="80" y="31"/>
                  </a:lnTo>
                  <a:lnTo>
                    <a:pt x="61" y="36"/>
                  </a:lnTo>
                  <a:lnTo>
                    <a:pt x="40" y="48"/>
                  </a:lnTo>
                  <a:lnTo>
                    <a:pt x="17" y="42"/>
                  </a:lnTo>
                  <a:lnTo>
                    <a:pt x="0" y="30"/>
                  </a:lnTo>
                  <a:lnTo>
                    <a:pt x="22" y="4"/>
                  </a:lnTo>
                  <a:lnTo>
                    <a:pt x="54"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51" name="Freeform 78">
              <a:extLst>
                <a:ext uri="{FF2B5EF4-FFF2-40B4-BE49-F238E27FC236}">
                  <a16:creationId xmlns:a16="http://schemas.microsoft.com/office/drawing/2014/main" id="{E7D9ADF5-5AF6-883C-4136-A2E9DD285FC3}"/>
                </a:ext>
              </a:extLst>
            </p:cNvPr>
            <p:cNvSpPr>
              <a:spLocks/>
            </p:cNvSpPr>
            <p:nvPr/>
          </p:nvSpPr>
          <p:spPr bwMode="auto">
            <a:xfrm>
              <a:off x="3743" y="3838"/>
              <a:ext cx="23" cy="15"/>
            </a:xfrm>
            <a:custGeom>
              <a:avLst/>
              <a:gdLst>
                <a:gd name="T0" fmla="*/ 78 w 116"/>
                <a:gd name="T1" fmla="*/ 0 h 76"/>
                <a:gd name="T2" fmla="*/ 92 w 116"/>
                <a:gd name="T3" fmla="*/ 7 h 76"/>
                <a:gd name="T4" fmla="*/ 116 w 116"/>
                <a:gd name="T5" fmla="*/ 7 h 76"/>
                <a:gd name="T6" fmla="*/ 72 w 116"/>
                <a:gd name="T7" fmla="*/ 45 h 76"/>
                <a:gd name="T8" fmla="*/ 34 w 116"/>
                <a:gd name="T9" fmla="*/ 76 h 76"/>
                <a:gd name="T10" fmla="*/ 0 w 116"/>
                <a:gd name="T11" fmla="*/ 58 h 76"/>
                <a:gd name="T12" fmla="*/ 23 w 116"/>
                <a:gd name="T13" fmla="*/ 17 h 76"/>
                <a:gd name="T14" fmla="*/ 52 w 116"/>
                <a:gd name="T15" fmla="*/ 0 h 76"/>
                <a:gd name="T16" fmla="*/ 78 w 116"/>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76">
                  <a:moveTo>
                    <a:pt x="78" y="0"/>
                  </a:moveTo>
                  <a:lnTo>
                    <a:pt x="92" y="7"/>
                  </a:lnTo>
                  <a:lnTo>
                    <a:pt x="116" y="7"/>
                  </a:lnTo>
                  <a:lnTo>
                    <a:pt x="72" y="45"/>
                  </a:lnTo>
                  <a:lnTo>
                    <a:pt x="34" y="76"/>
                  </a:lnTo>
                  <a:lnTo>
                    <a:pt x="0" y="58"/>
                  </a:lnTo>
                  <a:lnTo>
                    <a:pt x="23" y="17"/>
                  </a:lnTo>
                  <a:lnTo>
                    <a:pt x="52"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52" name="Freeform 79">
              <a:extLst>
                <a:ext uri="{FF2B5EF4-FFF2-40B4-BE49-F238E27FC236}">
                  <a16:creationId xmlns:a16="http://schemas.microsoft.com/office/drawing/2014/main" id="{7055D5C3-5D27-62B2-135D-BD5F8500782D}"/>
                </a:ext>
              </a:extLst>
            </p:cNvPr>
            <p:cNvSpPr>
              <a:spLocks/>
            </p:cNvSpPr>
            <p:nvPr/>
          </p:nvSpPr>
          <p:spPr bwMode="auto">
            <a:xfrm>
              <a:off x="3542" y="1193"/>
              <a:ext cx="918" cy="1182"/>
            </a:xfrm>
            <a:custGeom>
              <a:avLst/>
              <a:gdLst>
                <a:gd name="T0" fmla="*/ 3752 w 4591"/>
                <a:gd name="T1" fmla="*/ 5649 h 5912"/>
                <a:gd name="T2" fmla="*/ 3820 w 4591"/>
                <a:gd name="T3" fmla="*/ 5421 h 5912"/>
                <a:gd name="T4" fmla="*/ 3996 w 4591"/>
                <a:gd name="T5" fmla="*/ 5386 h 5912"/>
                <a:gd name="T6" fmla="*/ 3942 w 4591"/>
                <a:gd name="T7" fmla="*/ 5205 h 5912"/>
                <a:gd name="T8" fmla="*/ 3924 w 4591"/>
                <a:gd name="T9" fmla="*/ 5035 h 5912"/>
                <a:gd name="T10" fmla="*/ 3954 w 4591"/>
                <a:gd name="T11" fmla="*/ 4820 h 5912"/>
                <a:gd name="T12" fmla="*/ 4453 w 4591"/>
                <a:gd name="T13" fmla="*/ 4798 h 5912"/>
                <a:gd name="T14" fmla="*/ 4164 w 4591"/>
                <a:gd name="T15" fmla="*/ 4104 h 5912"/>
                <a:gd name="T16" fmla="*/ 4398 w 4591"/>
                <a:gd name="T17" fmla="*/ 2998 h 5912"/>
                <a:gd name="T18" fmla="*/ 3793 w 4591"/>
                <a:gd name="T19" fmla="*/ 2042 h 5912"/>
                <a:gd name="T20" fmla="*/ 3907 w 4591"/>
                <a:gd name="T21" fmla="*/ 1571 h 5912"/>
                <a:gd name="T22" fmla="*/ 3952 w 4591"/>
                <a:gd name="T23" fmla="*/ 1230 h 5912"/>
                <a:gd name="T24" fmla="*/ 4062 w 4591"/>
                <a:gd name="T25" fmla="*/ 492 h 5912"/>
                <a:gd name="T26" fmla="*/ 3575 w 4591"/>
                <a:gd name="T27" fmla="*/ 162 h 5912"/>
                <a:gd name="T28" fmla="*/ 3329 w 4591"/>
                <a:gd name="T29" fmla="*/ 20 h 5912"/>
                <a:gd name="T30" fmla="*/ 2897 w 4591"/>
                <a:gd name="T31" fmla="*/ 173 h 5912"/>
                <a:gd name="T32" fmla="*/ 2583 w 4591"/>
                <a:gd name="T33" fmla="*/ 497 h 5912"/>
                <a:gd name="T34" fmla="*/ 2506 w 4591"/>
                <a:gd name="T35" fmla="*/ 732 h 5912"/>
                <a:gd name="T36" fmla="*/ 2403 w 4591"/>
                <a:gd name="T37" fmla="*/ 1580 h 5912"/>
                <a:gd name="T38" fmla="*/ 2135 w 4591"/>
                <a:gd name="T39" fmla="*/ 1759 h 5912"/>
                <a:gd name="T40" fmla="*/ 2049 w 4591"/>
                <a:gd name="T41" fmla="*/ 1962 h 5912"/>
                <a:gd name="T42" fmla="*/ 1591 w 4591"/>
                <a:gd name="T43" fmla="*/ 1629 h 5912"/>
                <a:gd name="T44" fmla="*/ 1342 w 4591"/>
                <a:gd name="T45" fmla="*/ 1797 h 5912"/>
                <a:gd name="T46" fmla="*/ 1056 w 4591"/>
                <a:gd name="T47" fmla="*/ 1778 h 5912"/>
                <a:gd name="T48" fmla="*/ 861 w 4591"/>
                <a:gd name="T49" fmla="*/ 1573 h 5912"/>
                <a:gd name="T50" fmla="*/ 286 w 4591"/>
                <a:gd name="T51" fmla="*/ 969 h 5912"/>
                <a:gd name="T52" fmla="*/ 234 w 4591"/>
                <a:gd name="T53" fmla="*/ 1244 h 5912"/>
                <a:gd name="T54" fmla="*/ 124 w 4591"/>
                <a:gd name="T55" fmla="*/ 1394 h 5912"/>
                <a:gd name="T56" fmla="*/ 364 w 4591"/>
                <a:gd name="T57" fmla="*/ 1814 h 5912"/>
                <a:gd name="T58" fmla="*/ 593 w 4591"/>
                <a:gd name="T59" fmla="*/ 1983 h 5912"/>
                <a:gd name="T60" fmla="*/ 949 w 4591"/>
                <a:gd name="T61" fmla="*/ 2206 h 5912"/>
                <a:gd name="T62" fmla="*/ 1173 w 4591"/>
                <a:gd name="T63" fmla="*/ 2581 h 5912"/>
                <a:gd name="T64" fmla="*/ 1369 w 4591"/>
                <a:gd name="T65" fmla="*/ 2807 h 5912"/>
                <a:gd name="T66" fmla="*/ 1285 w 4591"/>
                <a:gd name="T67" fmla="*/ 3002 h 5912"/>
                <a:gd name="T68" fmla="*/ 1275 w 4591"/>
                <a:gd name="T69" fmla="*/ 3489 h 5912"/>
                <a:gd name="T70" fmla="*/ 1384 w 4591"/>
                <a:gd name="T71" fmla="*/ 3653 h 5912"/>
                <a:gd name="T72" fmla="*/ 1479 w 4591"/>
                <a:gd name="T73" fmla="*/ 4297 h 5912"/>
                <a:gd name="T74" fmla="*/ 1317 w 4591"/>
                <a:gd name="T75" fmla="*/ 4679 h 5912"/>
                <a:gd name="T76" fmla="*/ 1289 w 4591"/>
                <a:gd name="T77" fmla="*/ 4891 h 5912"/>
                <a:gd name="T78" fmla="*/ 1388 w 4591"/>
                <a:gd name="T79" fmla="*/ 5187 h 5912"/>
                <a:gd name="T80" fmla="*/ 1470 w 4591"/>
                <a:gd name="T81" fmla="*/ 5471 h 5912"/>
                <a:gd name="T82" fmla="*/ 1559 w 4591"/>
                <a:gd name="T83" fmla="*/ 5673 h 5912"/>
                <a:gd name="T84" fmla="*/ 1720 w 4591"/>
                <a:gd name="T85" fmla="*/ 5702 h 5912"/>
                <a:gd name="T86" fmla="*/ 1739 w 4591"/>
                <a:gd name="T87" fmla="*/ 5833 h 5912"/>
                <a:gd name="T88" fmla="*/ 1833 w 4591"/>
                <a:gd name="T89" fmla="*/ 5855 h 5912"/>
                <a:gd name="T90" fmla="*/ 1955 w 4591"/>
                <a:gd name="T91" fmla="*/ 5885 h 5912"/>
                <a:gd name="T92" fmla="*/ 2017 w 4591"/>
                <a:gd name="T93" fmla="*/ 5912 h 5912"/>
                <a:gd name="T94" fmla="*/ 2183 w 4591"/>
                <a:gd name="T95" fmla="*/ 5740 h 5912"/>
                <a:gd name="T96" fmla="*/ 2616 w 4591"/>
                <a:gd name="T97" fmla="*/ 5756 h 5912"/>
                <a:gd name="T98" fmla="*/ 3311 w 4591"/>
                <a:gd name="T99" fmla="*/ 5454 h 5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91" h="5912">
                  <a:moveTo>
                    <a:pt x="3411" y="5460"/>
                  </a:moveTo>
                  <a:lnTo>
                    <a:pt x="3468" y="5603"/>
                  </a:lnTo>
                  <a:lnTo>
                    <a:pt x="3752" y="5649"/>
                  </a:lnTo>
                  <a:lnTo>
                    <a:pt x="3876" y="5594"/>
                  </a:lnTo>
                  <a:lnTo>
                    <a:pt x="3882" y="5514"/>
                  </a:lnTo>
                  <a:lnTo>
                    <a:pt x="3820" y="5421"/>
                  </a:lnTo>
                  <a:lnTo>
                    <a:pt x="3896" y="5384"/>
                  </a:lnTo>
                  <a:lnTo>
                    <a:pt x="3973" y="5405"/>
                  </a:lnTo>
                  <a:lnTo>
                    <a:pt x="3996" y="5386"/>
                  </a:lnTo>
                  <a:lnTo>
                    <a:pt x="3994" y="5316"/>
                  </a:lnTo>
                  <a:lnTo>
                    <a:pt x="3941" y="5278"/>
                  </a:lnTo>
                  <a:lnTo>
                    <a:pt x="3942" y="5205"/>
                  </a:lnTo>
                  <a:lnTo>
                    <a:pt x="3982" y="5200"/>
                  </a:lnTo>
                  <a:lnTo>
                    <a:pt x="4001" y="5067"/>
                  </a:lnTo>
                  <a:lnTo>
                    <a:pt x="3924" y="5035"/>
                  </a:lnTo>
                  <a:lnTo>
                    <a:pt x="3871" y="4922"/>
                  </a:lnTo>
                  <a:lnTo>
                    <a:pt x="3891" y="4844"/>
                  </a:lnTo>
                  <a:lnTo>
                    <a:pt x="3954" y="4820"/>
                  </a:lnTo>
                  <a:lnTo>
                    <a:pt x="3952" y="4749"/>
                  </a:lnTo>
                  <a:lnTo>
                    <a:pt x="4264" y="4823"/>
                  </a:lnTo>
                  <a:lnTo>
                    <a:pt x="4453" y="4798"/>
                  </a:lnTo>
                  <a:lnTo>
                    <a:pt x="4403" y="4663"/>
                  </a:lnTo>
                  <a:lnTo>
                    <a:pt x="4132" y="4207"/>
                  </a:lnTo>
                  <a:lnTo>
                    <a:pt x="4164" y="4104"/>
                  </a:lnTo>
                  <a:lnTo>
                    <a:pt x="4575" y="3332"/>
                  </a:lnTo>
                  <a:lnTo>
                    <a:pt x="4591" y="3143"/>
                  </a:lnTo>
                  <a:lnTo>
                    <a:pt x="4398" y="2998"/>
                  </a:lnTo>
                  <a:lnTo>
                    <a:pt x="4200" y="2593"/>
                  </a:lnTo>
                  <a:lnTo>
                    <a:pt x="3896" y="2470"/>
                  </a:lnTo>
                  <a:lnTo>
                    <a:pt x="3793" y="2042"/>
                  </a:lnTo>
                  <a:lnTo>
                    <a:pt x="3914" y="1823"/>
                  </a:lnTo>
                  <a:lnTo>
                    <a:pt x="3941" y="1629"/>
                  </a:lnTo>
                  <a:lnTo>
                    <a:pt x="3907" y="1571"/>
                  </a:lnTo>
                  <a:lnTo>
                    <a:pt x="3769" y="1572"/>
                  </a:lnTo>
                  <a:lnTo>
                    <a:pt x="3996" y="1382"/>
                  </a:lnTo>
                  <a:lnTo>
                    <a:pt x="3952" y="1230"/>
                  </a:lnTo>
                  <a:lnTo>
                    <a:pt x="3967" y="1088"/>
                  </a:lnTo>
                  <a:lnTo>
                    <a:pt x="4185" y="806"/>
                  </a:lnTo>
                  <a:lnTo>
                    <a:pt x="4062" y="492"/>
                  </a:lnTo>
                  <a:lnTo>
                    <a:pt x="3696" y="312"/>
                  </a:lnTo>
                  <a:lnTo>
                    <a:pt x="3688" y="232"/>
                  </a:lnTo>
                  <a:lnTo>
                    <a:pt x="3575" y="162"/>
                  </a:lnTo>
                  <a:lnTo>
                    <a:pt x="3459" y="0"/>
                  </a:lnTo>
                  <a:lnTo>
                    <a:pt x="3394" y="41"/>
                  </a:lnTo>
                  <a:lnTo>
                    <a:pt x="3329" y="20"/>
                  </a:lnTo>
                  <a:lnTo>
                    <a:pt x="3284" y="85"/>
                  </a:lnTo>
                  <a:lnTo>
                    <a:pt x="3104" y="228"/>
                  </a:lnTo>
                  <a:lnTo>
                    <a:pt x="2897" y="173"/>
                  </a:lnTo>
                  <a:lnTo>
                    <a:pt x="2778" y="215"/>
                  </a:lnTo>
                  <a:lnTo>
                    <a:pt x="2705" y="388"/>
                  </a:lnTo>
                  <a:lnTo>
                    <a:pt x="2583" y="497"/>
                  </a:lnTo>
                  <a:lnTo>
                    <a:pt x="2523" y="594"/>
                  </a:lnTo>
                  <a:lnTo>
                    <a:pt x="2546" y="661"/>
                  </a:lnTo>
                  <a:lnTo>
                    <a:pt x="2506" y="732"/>
                  </a:lnTo>
                  <a:lnTo>
                    <a:pt x="2430" y="1172"/>
                  </a:lnTo>
                  <a:lnTo>
                    <a:pt x="2445" y="1433"/>
                  </a:lnTo>
                  <a:lnTo>
                    <a:pt x="2403" y="1580"/>
                  </a:lnTo>
                  <a:lnTo>
                    <a:pt x="2318" y="1558"/>
                  </a:lnTo>
                  <a:lnTo>
                    <a:pt x="2241" y="1604"/>
                  </a:lnTo>
                  <a:lnTo>
                    <a:pt x="2135" y="1759"/>
                  </a:lnTo>
                  <a:lnTo>
                    <a:pt x="2147" y="1909"/>
                  </a:lnTo>
                  <a:lnTo>
                    <a:pt x="2074" y="1909"/>
                  </a:lnTo>
                  <a:lnTo>
                    <a:pt x="2049" y="1962"/>
                  </a:lnTo>
                  <a:lnTo>
                    <a:pt x="1947" y="1837"/>
                  </a:lnTo>
                  <a:lnTo>
                    <a:pt x="1764" y="1757"/>
                  </a:lnTo>
                  <a:lnTo>
                    <a:pt x="1591" y="1629"/>
                  </a:lnTo>
                  <a:lnTo>
                    <a:pt x="1504" y="1675"/>
                  </a:lnTo>
                  <a:lnTo>
                    <a:pt x="1457" y="1756"/>
                  </a:lnTo>
                  <a:lnTo>
                    <a:pt x="1342" y="1797"/>
                  </a:lnTo>
                  <a:lnTo>
                    <a:pt x="1220" y="1853"/>
                  </a:lnTo>
                  <a:lnTo>
                    <a:pt x="1190" y="1793"/>
                  </a:lnTo>
                  <a:lnTo>
                    <a:pt x="1056" y="1778"/>
                  </a:lnTo>
                  <a:lnTo>
                    <a:pt x="927" y="1685"/>
                  </a:lnTo>
                  <a:lnTo>
                    <a:pt x="853" y="1716"/>
                  </a:lnTo>
                  <a:lnTo>
                    <a:pt x="861" y="1573"/>
                  </a:lnTo>
                  <a:lnTo>
                    <a:pt x="567" y="977"/>
                  </a:lnTo>
                  <a:lnTo>
                    <a:pt x="394" y="916"/>
                  </a:lnTo>
                  <a:lnTo>
                    <a:pt x="286" y="969"/>
                  </a:lnTo>
                  <a:lnTo>
                    <a:pt x="213" y="1056"/>
                  </a:lnTo>
                  <a:lnTo>
                    <a:pt x="256" y="1169"/>
                  </a:lnTo>
                  <a:lnTo>
                    <a:pt x="234" y="1244"/>
                  </a:lnTo>
                  <a:lnTo>
                    <a:pt x="97" y="1138"/>
                  </a:lnTo>
                  <a:lnTo>
                    <a:pt x="0" y="1234"/>
                  </a:lnTo>
                  <a:lnTo>
                    <a:pt x="124" y="1394"/>
                  </a:lnTo>
                  <a:lnTo>
                    <a:pt x="132" y="1504"/>
                  </a:lnTo>
                  <a:lnTo>
                    <a:pt x="227" y="1531"/>
                  </a:lnTo>
                  <a:lnTo>
                    <a:pt x="364" y="1814"/>
                  </a:lnTo>
                  <a:lnTo>
                    <a:pt x="463" y="1845"/>
                  </a:lnTo>
                  <a:lnTo>
                    <a:pt x="500" y="1937"/>
                  </a:lnTo>
                  <a:lnTo>
                    <a:pt x="593" y="1983"/>
                  </a:lnTo>
                  <a:lnTo>
                    <a:pt x="631" y="2092"/>
                  </a:lnTo>
                  <a:lnTo>
                    <a:pt x="768" y="2123"/>
                  </a:lnTo>
                  <a:lnTo>
                    <a:pt x="949" y="2206"/>
                  </a:lnTo>
                  <a:lnTo>
                    <a:pt x="1146" y="2389"/>
                  </a:lnTo>
                  <a:lnTo>
                    <a:pt x="1146" y="2510"/>
                  </a:lnTo>
                  <a:lnTo>
                    <a:pt x="1173" y="2581"/>
                  </a:lnTo>
                  <a:lnTo>
                    <a:pt x="1233" y="2572"/>
                  </a:lnTo>
                  <a:lnTo>
                    <a:pt x="1259" y="2692"/>
                  </a:lnTo>
                  <a:lnTo>
                    <a:pt x="1369" y="2807"/>
                  </a:lnTo>
                  <a:lnTo>
                    <a:pt x="1323" y="2862"/>
                  </a:lnTo>
                  <a:lnTo>
                    <a:pt x="1287" y="2924"/>
                  </a:lnTo>
                  <a:lnTo>
                    <a:pt x="1285" y="3002"/>
                  </a:lnTo>
                  <a:lnTo>
                    <a:pt x="1290" y="3240"/>
                  </a:lnTo>
                  <a:lnTo>
                    <a:pt x="1226" y="3402"/>
                  </a:lnTo>
                  <a:lnTo>
                    <a:pt x="1275" y="3489"/>
                  </a:lnTo>
                  <a:lnTo>
                    <a:pt x="1391" y="3509"/>
                  </a:lnTo>
                  <a:lnTo>
                    <a:pt x="1361" y="3576"/>
                  </a:lnTo>
                  <a:lnTo>
                    <a:pt x="1384" y="3653"/>
                  </a:lnTo>
                  <a:lnTo>
                    <a:pt x="1285" y="3704"/>
                  </a:lnTo>
                  <a:lnTo>
                    <a:pt x="1280" y="3837"/>
                  </a:lnTo>
                  <a:lnTo>
                    <a:pt x="1479" y="4297"/>
                  </a:lnTo>
                  <a:lnTo>
                    <a:pt x="1406" y="4378"/>
                  </a:lnTo>
                  <a:lnTo>
                    <a:pt x="1391" y="4614"/>
                  </a:lnTo>
                  <a:lnTo>
                    <a:pt x="1317" y="4679"/>
                  </a:lnTo>
                  <a:lnTo>
                    <a:pt x="1297" y="4743"/>
                  </a:lnTo>
                  <a:lnTo>
                    <a:pt x="1272" y="4821"/>
                  </a:lnTo>
                  <a:lnTo>
                    <a:pt x="1289" y="4891"/>
                  </a:lnTo>
                  <a:lnTo>
                    <a:pt x="1270" y="4941"/>
                  </a:lnTo>
                  <a:lnTo>
                    <a:pt x="1303" y="5105"/>
                  </a:lnTo>
                  <a:lnTo>
                    <a:pt x="1388" y="5187"/>
                  </a:lnTo>
                  <a:lnTo>
                    <a:pt x="1392" y="5274"/>
                  </a:lnTo>
                  <a:lnTo>
                    <a:pt x="1463" y="5388"/>
                  </a:lnTo>
                  <a:lnTo>
                    <a:pt x="1470" y="5471"/>
                  </a:lnTo>
                  <a:lnTo>
                    <a:pt x="1512" y="5587"/>
                  </a:lnTo>
                  <a:lnTo>
                    <a:pt x="1513" y="5678"/>
                  </a:lnTo>
                  <a:lnTo>
                    <a:pt x="1559" y="5673"/>
                  </a:lnTo>
                  <a:lnTo>
                    <a:pt x="1591" y="5621"/>
                  </a:lnTo>
                  <a:lnTo>
                    <a:pt x="1632" y="5670"/>
                  </a:lnTo>
                  <a:lnTo>
                    <a:pt x="1720" y="5702"/>
                  </a:lnTo>
                  <a:lnTo>
                    <a:pt x="1748" y="5743"/>
                  </a:lnTo>
                  <a:lnTo>
                    <a:pt x="1716" y="5808"/>
                  </a:lnTo>
                  <a:lnTo>
                    <a:pt x="1739" y="5833"/>
                  </a:lnTo>
                  <a:lnTo>
                    <a:pt x="1781" y="5806"/>
                  </a:lnTo>
                  <a:lnTo>
                    <a:pt x="1798" y="5858"/>
                  </a:lnTo>
                  <a:lnTo>
                    <a:pt x="1833" y="5855"/>
                  </a:lnTo>
                  <a:lnTo>
                    <a:pt x="1862" y="5831"/>
                  </a:lnTo>
                  <a:lnTo>
                    <a:pt x="1920" y="5840"/>
                  </a:lnTo>
                  <a:lnTo>
                    <a:pt x="1955" y="5885"/>
                  </a:lnTo>
                  <a:lnTo>
                    <a:pt x="1992" y="5881"/>
                  </a:lnTo>
                  <a:lnTo>
                    <a:pt x="2019" y="5910"/>
                  </a:lnTo>
                  <a:lnTo>
                    <a:pt x="2017" y="5912"/>
                  </a:lnTo>
                  <a:lnTo>
                    <a:pt x="2080" y="5848"/>
                  </a:lnTo>
                  <a:lnTo>
                    <a:pt x="2169" y="5802"/>
                  </a:lnTo>
                  <a:lnTo>
                    <a:pt x="2183" y="5740"/>
                  </a:lnTo>
                  <a:lnTo>
                    <a:pt x="2406" y="5752"/>
                  </a:lnTo>
                  <a:lnTo>
                    <a:pt x="2602" y="5630"/>
                  </a:lnTo>
                  <a:lnTo>
                    <a:pt x="2616" y="5756"/>
                  </a:lnTo>
                  <a:lnTo>
                    <a:pt x="3001" y="5789"/>
                  </a:lnTo>
                  <a:lnTo>
                    <a:pt x="3133" y="5744"/>
                  </a:lnTo>
                  <a:lnTo>
                    <a:pt x="3311" y="5454"/>
                  </a:lnTo>
                  <a:lnTo>
                    <a:pt x="3368" y="5480"/>
                  </a:lnTo>
                  <a:lnTo>
                    <a:pt x="3411" y="5460"/>
                  </a:lnTo>
                  <a:close/>
                </a:path>
              </a:pathLst>
            </a:custGeom>
            <a:solidFill>
              <a:schemeClr val="accent2">
                <a:lumMod val="75000"/>
              </a:schemeClr>
            </a:solid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53" name="Freeform 80">
              <a:extLst>
                <a:ext uri="{FF2B5EF4-FFF2-40B4-BE49-F238E27FC236}">
                  <a16:creationId xmlns:a16="http://schemas.microsoft.com/office/drawing/2014/main" id="{553EDD66-1C7C-654E-30E3-2356FCE2AA82}"/>
                </a:ext>
              </a:extLst>
            </p:cNvPr>
            <p:cNvSpPr>
              <a:spLocks/>
            </p:cNvSpPr>
            <p:nvPr/>
          </p:nvSpPr>
          <p:spPr bwMode="auto">
            <a:xfrm>
              <a:off x="3763" y="2143"/>
              <a:ext cx="738" cy="803"/>
            </a:xfrm>
            <a:custGeom>
              <a:avLst/>
              <a:gdLst>
                <a:gd name="T0" fmla="*/ 3490 w 3690"/>
                <a:gd name="T1" fmla="*/ 1110 h 4018"/>
                <a:gd name="T2" fmla="*/ 3653 w 3690"/>
                <a:gd name="T3" fmla="*/ 767 h 4018"/>
                <a:gd name="T4" fmla="*/ 3346 w 3690"/>
                <a:gd name="T5" fmla="*/ 49 h 4018"/>
                <a:gd name="T6" fmla="*/ 2847 w 3690"/>
                <a:gd name="T7" fmla="*/ 71 h 4018"/>
                <a:gd name="T8" fmla="*/ 2817 w 3690"/>
                <a:gd name="T9" fmla="*/ 286 h 4018"/>
                <a:gd name="T10" fmla="*/ 2835 w 3690"/>
                <a:gd name="T11" fmla="*/ 456 h 4018"/>
                <a:gd name="T12" fmla="*/ 2889 w 3690"/>
                <a:gd name="T13" fmla="*/ 637 h 4018"/>
                <a:gd name="T14" fmla="*/ 2713 w 3690"/>
                <a:gd name="T15" fmla="*/ 672 h 4018"/>
                <a:gd name="T16" fmla="*/ 2645 w 3690"/>
                <a:gd name="T17" fmla="*/ 900 h 4018"/>
                <a:gd name="T18" fmla="*/ 2261 w 3690"/>
                <a:gd name="T19" fmla="*/ 731 h 4018"/>
                <a:gd name="T20" fmla="*/ 1894 w 3690"/>
                <a:gd name="T21" fmla="*/ 1040 h 4018"/>
                <a:gd name="T22" fmla="*/ 1299 w 3690"/>
                <a:gd name="T23" fmla="*/ 1003 h 4018"/>
                <a:gd name="T24" fmla="*/ 973 w 3690"/>
                <a:gd name="T25" fmla="*/ 1099 h 4018"/>
                <a:gd name="T26" fmla="*/ 921 w 3690"/>
                <a:gd name="T27" fmla="*/ 1168 h 4018"/>
                <a:gd name="T28" fmla="*/ 971 w 3690"/>
                <a:gd name="T29" fmla="*/ 1206 h 4018"/>
                <a:gd name="T30" fmla="*/ 1011 w 3690"/>
                <a:gd name="T31" fmla="*/ 1434 h 4018"/>
                <a:gd name="T32" fmla="*/ 1008 w 3690"/>
                <a:gd name="T33" fmla="*/ 1569 h 4018"/>
                <a:gd name="T34" fmla="*/ 989 w 3690"/>
                <a:gd name="T35" fmla="*/ 1789 h 4018"/>
                <a:gd name="T36" fmla="*/ 1077 w 3690"/>
                <a:gd name="T37" fmla="*/ 1947 h 4018"/>
                <a:gd name="T38" fmla="*/ 1086 w 3690"/>
                <a:gd name="T39" fmla="*/ 2010 h 4018"/>
                <a:gd name="T40" fmla="*/ 960 w 3690"/>
                <a:gd name="T41" fmla="*/ 1983 h 4018"/>
                <a:gd name="T42" fmla="*/ 1063 w 3690"/>
                <a:gd name="T43" fmla="*/ 2151 h 4018"/>
                <a:gd name="T44" fmla="*/ 996 w 3690"/>
                <a:gd name="T45" fmla="*/ 2123 h 4018"/>
                <a:gd name="T46" fmla="*/ 798 w 3690"/>
                <a:gd name="T47" fmla="*/ 2106 h 4018"/>
                <a:gd name="T48" fmla="*/ 659 w 3690"/>
                <a:gd name="T49" fmla="*/ 2166 h 4018"/>
                <a:gd name="T50" fmla="*/ 506 w 3690"/>
                <a:gd name="T51" fmla="*/ 2339 h 4018"/>
                <a:gd name="T52" fmla="*/ 407 w 3690"/>
                <a:gd name="T53" fmla="*/ 2590 h 4018"/>
                <a:gd name="T54" fmla="*/ 237 w 3690"/>
                <a:gd name="T55" fmla="*/ 2759 h 4018"/>
                <a:gd name="T56" fmla="*/ 178 w 3690"/>
                <a:gd name="T57" fmla="*/ 2888 h 4018"/>
                <a:gd name="T58" fmla="*/ 77 w 3690"/>
                <a:gd name="T59" fmla="*/ 2949 h 4018"/>
                <a:gd name="T60" fmla="*/ 0 w 3690"/>
                <a:gd name="T61" fmla="*/ 3157 h 4018"/>
                <a:gd name="T62" fmla="*/ 174 w 3690"/>
                <a:gd name="T63" fmla="*/ 3306 h 4018"/>
                <a:gd name="T64" fmla="*/ 203 w 3690"/>
                <a:gd name="T65" fmla="*/ 3174 h 4018"/>
                <a:gd name="T66" fmla="*/ 374 w 3690"/>
                <a:gd name="T67" fmla="*/ 3339 h 4018"/>
                <a:gd name="T68" fmla="*/ 526 w 3690"/>
                <a:gd name="T69" fmla="*/ 3659 h 4018"/>
                <a:gd name="T70" fmla="*/ 886 w 3690"/>
                <a:gd name="T71" fmla="*/ 3796 h 4018"/>
                <a:gd name="T72" fmla="*/ 1243 w 3690"/>
                <a:gd name="T73" fmla="*/ 3905 h 4018"/>
                <a:gd name="T74" fmla="*/ 1449 w 3690"/>
                <a:gd name="T75" fmla="*/ 4017 h 4018"/>
                <a:gd name="T76" fmla="*/ 1521 w 3690"/>
                <a:gd name="T77" fmla="*/ 3487 h 4018"/>
                <a:gd name="T78" fmla="*/ 1828 w 3690"/>
                <a:gd name="T79" fmla="*/ 3188 h 4018"/>
                <a:gd name="T80" fmla="*/ 1714 w 3690"/>
                <a:gd name="T81" fmla="*/ 2857 h 4018"/>
                <a:gd name="T82" fmla="*/ 1631 w 3690"/>
                <a:gd name="T83" fmla="*/ 2676 h 4018"/>
                <a:gd name="T84" fmla="*/ 1736 w 3690"/>
                <a:gd name="T85" fmla="*/ 2516 h 4018"/>
                <a:gd name="T86" fmla="*/ 1917 w 3690"/>
                <a:gd name="T87" fmla="*/ 2270 h 4018"/>
                <a:gd name="T88" fmla="*/ 2158 w 3690"/>
                <a:gd name="T89" fmla="*/ 2216 h 4018"/>
                <a:gd name="T90" fmla="*/ 2100 w 3690"/>
                <a:gd name="T91" fmla="*/ 1920 h 4018"/>
                <a:gd name="T92" fmla="*/ 2331 w 3690"/>
                <a:gd name="T93" fmla="*/ 1787 h 4018"/>
                <a:gd name="T94" fmla="*/ 2484 w 3690"/>
                <a:gd name="T95" fmla="*/ 1680 h 4018"/>
                <a:gd name="T96" fmla="*/ 2864 w 3690"/>
                <a:gd name="T97" fmla="*/ 1447 h 4018"/>
                <a:gd name="T98" fmla="*/ 3133 w 3690"/>
                <a:gd name="T99" fmla="*/ 1377 h 4018"/>
                <a:gd name="T100" fmla="*/ 3358 w 3690"/>
                <a:gd name="T101" fmla="*/ 1293 h 4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90" h="4018">
                  <a:moveTo>
                    <a:pt x="3512" y="1264"/>
                  </a:moveTo>
                  <a:lnTo>
                    <a:pt x="3535" y="1185"/>
                  </a:lnTo>
                  <a:lnTo>
                    <a:pt x="3490" y="1110"/>
                  </a:lnTo>
                  <a:lnTo>
                    <a:pt x="3609" y="1032"/>
                  </a:lnTo>
                  <a:lnTo>
                    <a:pt x="3690" y="1023"/>
                  </a:lnTo>
                  <a:lnTo>
                    <a:pt x="3653" y="767"/>
                  </a:lnTo>
                  <a:lnTo>
                    <a:pt x="3529" y="414"/>
                  </a:lnTo>
                  <a:lnTo>
                    <a:pt x="3425" y="261"/>
                  </a:lnTo>
                  <a:lnTo>
                    <a:pt x="3346" y="49"/>
                  </a:lnTo>
                  <a:lnTo>
                    <a:pt x="3157" y="74"/>
                  </a:lnTo>
                  <a:lnTo>
                    <a:pt x="2845" y="0"/>
                  </a:lnTo>
                  <a:lnTo>
                    <a:pt x="2847" y="71"/>
                  </a:lnTo>
                  <a:lnTo>
                    <a:pt x="2784" y="95"/>
                  </a:lnTo>
                  <a:lnTo>
                    <a:pt x="2764" y="173"/>
                  </a:lnTo>
                  <a:lnTo>
                    <a:pt x="2817" y="286"/>
                  </a:lnTo>
                  <a:lnTo>
                    <a:pt x="2894" y="318"/>
                  </a:lnTo>
                  <a:lnTo>
                    <a:pt x="2875" y="451"/>
                  </a:lnTo>
                  <a:lnTo>
                    <a:pt x="2835" y="456"/>
                  </a:lnTo>
                  <a:lnTo>
                    <a:pt x="2834" y="529"/>
                  </a:lnTo>
                  <a:lnTo>
                    <a:pt x="2887" y="567"/>
                  </a:lnTo>
                  <a:lnTo>
                    <a:pt x="2889" y="637"/>
                  </a:lnTo>
                  <a:lnTo>
                    <a:pt x="2866" y="656"/>
                  </a:lnTo>
                  <a:lnTo>
                    <a:pt x="2789" y="635"/>
                  </a:lnTo>
                  <a:lnTo>
                    <a:pt x="2713" y="672"/>
                  </a:lnTo>
                  <a:lnTo>
                    <a:pt x="2775" y="765"/>
                  </a:lnTo>
                  <a:lnTo>
                    <a:pt x="2769" y="845"/>
                  </a:lnTo>
                  <a:lnTo>
                    <a:pt x="2645" y="900"/>
                  </a:lnTo>
                  <a:lnTo>
                    <a:pt x="2361" y="854"/>
                  </a:lnTo>
                  <a:lnTo>
                    <a:pt x="2304" y="711"/>
                  </a:lnTo>
                  <a:lnTo>
                    <a:pt x="2261" y="731"/>
                  </a:lnTo>
                  <a:lnTo>
                    <a:pt x="2204" y="705"/>
                  </a:lnTo>
                  <a:lnTo>
                    <a:pt x="2026" y="995"/>
                  </a:lnTo>
                  <a:lnTo>
                    <a:pt x="1894" y="1040"/>
                  </a:lnTo>
                  <a:lnTo>
                    <a:pt x="1509" y="1007"/>
                  </a:lnTo>
                  <a:lnTo>
                    <a:pt x="1495" y="881"/>
                  </a:lnTo>
                  <a:lnTo>
                    <a:pt x="1299" y="1003"/>
                  </a:lnTo>
                  <a:lnTo>
                    <a:pt x="1076" y="991"/>
                  </a:lnTo>
                  <a:lnTo>
                    <a:pt x="1062" y="1053"/>
                  </a:lnTo>
                  <a:lnTo>
                    <a:pt x="973" y="1099"/>
                  </a:lnTo>
                  <a:lnTo>
                    <a:pt x="912" y="1161"/>
                  </a:lnTo>
                  <a:lnTo>
                    <a:pt x="912" y="1161"/>
                  </a:lnTo>
                  <a:lnTo>
                    <a:pt x="921" y="1168"/>
                  </a:lnTo>
                  <a:lnTo>
                    <a:pt x="923" y="1224"/>
                  </a:lnTo>
                  <a:lnTo>
                    <a:pt x="952" y="1224"/>
                  </a:lnTo>
                  <a:lnTo>
                    <a:pt x="971" y="1206"/>
                  </a:lnTo>
                  <a:lnTo>
                    <a:pt x="1050" y="1345"/>
                  </a:lnTo>
                  <a:lnTo>
                    <a:pt x="1046" y="1397"/>
                  </a:lnTo>
                  <a:lnTo>
                    <a:pt x="1011" y="1434"/>
                  </a:lnTo>
                  <a:lnTo>
                    <a:pt x="1011" y="1494"/>
                  </a:lnTo>
                  <a:lnTo>
                    <a:pt x="985" y="1527"/>
                  </a:lnTo>
                  <a:lnTo>
                    <a:pt x="1008" y="1569"/>
                  </a:lnTo>
                  <a:lnTo>
                    <a:pt x="1008" y="1700"/>
                  </a:lnTo>
                  <a:lnTo>
                    <a:pt x="971" y="1748"/>
                  </a:lnTo>
                  <a:lnTo>
                    <a:pt x="989" y="1789"/>
                  </a:lnTo>
                  <a:lnTo>
                    <a:pt x="1041" y="1819"/>
                  </a:lnTo>
                  <a:lnTo>
                    <a:pt x="1063" y="1860"/>
                  </a:lnTo>
                  <a:lnTo>
                    <a:pt x="1077" y="1947"/>
                  </a:lnTo>
                  <a:lnTo>
                    <a:pt x="1116" y="1986"/>
                  </a:lnTo>
                  <a:lnTo>
                    <a:pt x="1113" y="2011"/>
                  </a:lnTo>
                  <a:lnTo>
                    <a:pt x="1086" y="2010"/>
                  </a:lnTo>
                  <a:lnTo>
                    <a:pt x="1026" y="1960"/>
                  </a:lnTo>
                  <a:lnTo>
                    <a:pt x="970" y="1956"/>
                  </a:lnTo>
                  <a:lnTo>
                    <a:pt x="960" y="1983"/>
                  </a:lnTo>
                  <a:lnTo>
                    <a:pt x="965" y="2019"/>
                  </a:lnTo>
                  <a:lnTo>
                    <a:pt x="1047" y="2102"/>
                  </a:lnTo>
                  <a:lnTo>
                    <a:pt x="1063" y="2151"/>
                  </a:lnTo>
                  <a:lnTo>
                    <a:pt x="1041" y="2170"/>
                  </a:lnTo>
                  <a:lnTo>
                    <a:pt x="1004" y="2167"/>
                  </a:lnTo>
                  <a:lnTo>
                    <a:pt x="996" y="2123"/>
                  </a:lnTo>
                  <a:lnTo>
                    <a:pt x="914" y="2076"/>
                  </a:lnTo>
                  <a:lnTo>
                    <a:pt x="838" y="2075"/>
                  </a:lnTo>
                  <a:lnTo>
                    <a:pt x="798" y="2106"/>
                  </a:lnTo>
                  <a:lnTo>
                    <a:pt x="708" y="2107"/>
                  </a:lnTo>
                  <a:lnTo>
                    <a:pt x="677" y="2133"/>
                  </a:lnTo>
                  <a:lnTo>
                    <a:pt x="659" y="2166"/>
                  </a:lnTo>
                  <a:lnTo>
                    <a:pt x="608" y="2172"/>
                  </a:lnTo>
                  <a:lnTo>
                    <a:pt x="587" y="2282"/>
                  </a:lnTo>
                  <a:lnTo>
                    <a:pt x="506" y="2339"/>
                  </a:lnTo>
                  <a:lnTo>
                    <a:pt x="463" y="2519"/>
                  </a:lnTo>
                  <a:lnTo>
                    <a:pt x="411" y="2560"/>
                  </a:lnTo>
                  <a:lnTo>
                    <a:pt x="407" y="2590"/>
                  </a:lnTo>
                  <a:lnTo>
                    <a:pt x="334" y="2638"/>
                  </a:lnTo>
                  <a:lnTo>
                    <a:pt x="249" y="2729"/>
                  </a:lnTo>
                  <a:lnTo>
                    <a:pt x="237" y="2759"/>
                  </a:lnTo>
                  <a:lnTo>
                    <a:pt x="204" y="2812"/>
                  </a:lnTo>
                  <a:lnTo>
                    <a:pt x="203" y="2873"/>
                  </a:lnTo>
                  <a:lnTo>
                    <a:pt x="178" y="2888"/>
                  </a:lnTo>
                  <a:lnTo>
                    <a:pt x="146" y="2867"/>
                  </a:lnTo>
                  <a:lnTo>
                    <a:pt x="109" y="2923"/>
                  </a:lnTo>
                  <a:lnTo>
                    <a:pt x="77" y="2949"/>
                  </a:lnTo>
                  <a:lnTo>
                    <a:pt x="46" y="2996"/>
                  </a:lnTo>
                  <a:lnTo>
                    <a:pt x="5" y="3059"/>
                  </a:lnTo>
                  <a:lnTo>
                    <a:pt x="0" y="3157"/>
                  </a:lnTo>
                  <a:lnTo>
                    <a:pt x="82" y="3272"/>
                  </a:lnTo>
                  <a:lnTo>
                    <a:pt x="135" y="3272"/>
                  </a:lnTo>
                  <a:lnTo>
                    <a:pt x="174" y="3306"/>
                  </a:lnTo>
                  <a:lnTo>
                    <a:pt x="206" y="3288"/>
                  </a:lnTo>
                  <a:lnTo>
                    <a:pt x="169" y="3238"/>
                  </a:lnTo>
                  <a:lnTo>
                    <a:pt x="203" y="3174"/>
                  </a:lnTo>
                  <a:lnTo>
                    <a:pt x="289" y="3157"/>
                  </a:lnTo>
                  <a:lnTo>
                    <a:pt x="329" y="3316"/>
                  </a:lnTo>
                  <a:lnTo>
                    <a:pt x="374" y="3339"/>
                  </a:lnTo>
                  <a:lnTo>
                    <a:pt x="395" y="3427"/>
                  </a:lnTo>
                  <a:lnTo>
                    <a:pt x="457" y="3451"/>
                  </a:lnTo>
                  <a:lnTo>
                    <a:pt x="526" y="3659"/>
                  </a:lnTo>
                  <a:lnTo>
                    <a:pt x="785" y="3975"/>
                  </a:lnTo>
                  <a:lnTo>
                    <a:pt x="859" y="3965"/>
                  </a:lnTo>
                  <a:lnTo>
                    <a:pt x="886" y="3796"/>
                  </a:lnTo>
                  <a:lnTo>
                    <a:pt x="948" y="3771"/>
                  </a:lnTo>
                  <a:lnTo>
                    <a:pt x="1143" y="3905"/>
                  </a:lnTo>
                  <a:lnTo>
                    <a:pt x="1243" y="3905"/>
                  </a:lnTo>
                  <a:lnTo>
                    <a:pt x="1283" y="3939"/>
                  </a:lnTo>
                  <a:lnTo>
                    <a:pt x="1319" y="4018"/>
                  </a:lnTo>
                  <a:lnTo>
                    <a:pt x="1449" y="4017"/>
                  </a:lnTo>
                  <a:lnTo>
                    <a:pt x="1517" y="3825"/>
                  </a:lnTo>
                  <a:lnTo>
                    <a:pt x="1551" y="3805"/>
                  </a:lnTo>
                  <a:lnTo>
                    <a:pt x="1521" y="3487"/>
                  </a:lnTo>
                  <a:lnTo>
                    <a:pt x="1730" y="3294"/>
                  </a:lnTo>
                  <a:lnTo>
                    <a:pt x="1873" y="3245"/>
                  </a:lnTo>
                  <a:lnTo>
                    <a:pt x="1828" y="3188"/>
                  </a:lnTo>
                  <a:lnTo>
                    <a:pt x="1828" y="2894"/>
                  </a:lnTo>
                  <a:lnTo>
                    <a:pt x="1762" y="2851"/>
                  </a:lnTo>
                  <a:lnTo>
                    <a:pt x="1714" y="2857"/>
                  </a:lnTo>
                  <a:lnTo>
                    <a:pt x="1653" y="2805"/>
                  </a:lnTo>
                  <a:lnTo>
                    <a:pt x="1662" y="2745"/>
                  </a:lnTo>
                  <a:lnTo>
                    <a:pt x="1631" y="2676"/>
                  </a:lnTo>
                  <a:lnTo>
                    <a:pt x="1575" y="2640"/>
                  </a:lnTo>
                  <a:lnTo>
                    <a:pt x="1680" y="2532"/>
                  </a:lnTo>
                  <a:lnTo>
                    <a:pt x="1736" y="2516"/>
                  </a:lnTo>
                  <a:lnTo>
                    <a:pt x="1757" y="2449"/>
                  </a:lnTo>
                  <a:lnTo>
                    <a:pt x="1875" y="2391"/>
                  </a:lnTo>
                  <a:lnTo>
                    <a:pt x="1917" y="2270"/>
                  </a:lnTo>
                  <a:lnTo>
                    <a:pt x="2027" y="2217"/>
                  </a:lnTo>
                  <a:lnTo>
                    <a:pt x="2030" y="2187"/>
                  </a:lnTo>
                  <a:lnTo>
                    <a:pt x="2158" y="2216"/>
                  </a:lnTo>
                  <a:lnTo>
                    <a:pt x="2182" y="2151"/>
                  </a:lnTo>
                  <a:lnTo>
                    <a:pt x="2171" y="1980"/>
                  </a:lnTo>
                  <a:lnTo>
                    <a:pt x="2100" y="1920"/>
                  </a:lnTo>
                  <a:lnTo>
                    <a:pt x="2152" y="1832"/>
                  </a:lnTo>
                  <a:lnTo>
                    <a:pt x="2270" y="1833"/>
                  </a:lnTo>
                  <a:lnTo>
                    <a:pt x="2331" y="1787"/>
                  </a:lnTo>
                  <a:lnTo>
                    <a:pt x="2398" y="1797"/>
                  </a:lnTo>
                  <a:lnTo>
                    <a:pt x="2458" y="1838"/>
                  </a:lnTo>
                  <a:lnTo>
                    <a:pt x="2484" y="1680"/>
                  </a:lnTo>
                  <a:lnTo>
                    <a:pt x="2546" y="1642"/>
                  </a:lnTo>
                  <a:lnTo>
                    <a:pt x="2849" y="1588"/>
                  </a:lnTo>
                  <a:lnTo>
                    <a:pt x="2864" y="1447"/>
                  </a:lnTo>
                  <a:lnTo>
                    <a:pt x="3035" y="1365"/>
                  </a:lnTo>
                  <a:lnTo>
                    <a:pt x="3072" y="1396"/>
                  </a:lnTo>
                  <a:lnTo>
                    <a:pt x="3133" y="1377"/>
                  </a:lnTo>
                  <a:lnTo>
                    <a:pt x="3186" y="1266"/>
                  </a:lnTo>
                  <a:lnTo>
                    <a:pt x="3211" y="1287"/>
                  </a:lnTo>
                  <a:lnTo>
                    <a:pt x="3358" y="1293"/>
                  </a:lnTo>
                  <a:lnTo>
                    <a:pt x="3512" y="1264"/>
                  </a:lnTo>
                  <a:lnTo>
                    <a:pt x="3512" y="1264"/>
                  </a:lnTo>
                  <a:close/>
                </a:path>
              </a:pathLst>
            </a:custGeom>
            <a:solidFill>
              <a:schemeClr val="accent2">
                <a:lumMod val="75000"/>
              </a:schemeClr>
            </a:solid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55" name="Freeform 82">
              <a:extLst>
                <a:ext uri="{FF2B5EF4-FFF2-40B4-BE49-F238E27FC236}">
                  <a16:creationId xmlns:a16="http://schemas.microsoft.com/office/drawing/2014/main" id="{1A0CDF16-3809-44D8-BC49-12A570F9CF29}"/>
                </a:ext>
              </a:extLst>
            </p:cNvPr>
            <p:cNvSpPr>
              <a:spLocks/>
            </p:cNvSpPr>
            <p:nvPr/>
          </p:nvSpPr>
          <p:spPr bwMode="auto">
            <a:xfrm>
              <a:off x="4311" y="2825"/>
              <a:ext cx="398" cy="561"/>
            </a:xfrm>
            <a:custGeom>
              <a:avLst/>
              <a:gdLst>
                <a:gd name="T0" fmla="*/ 476 w 1987"/>
                <a:gd name="T1" fmla="*/ 1176 h 2807"/>
                <a:gd name="T2" fmla="*/ 385 w 1987"/>
                <a:gd name="T3" fmla="*/ 1241 h 2807"/>
                <a:gd name="T4" fmla="*/ 459 w 1987"/>
                <a:gd name="T5" fmla="*/ 1342 h 2807"/>
                <a:gd name="T6" fmla="*/ 381 w 1987"/>
                <a:gd name="T7" fmla="*/ 1448 h 2807"/>
                <a:gd name="T8" fmla="*/ 277 w 1987"/>
                <a:gd name="T9" fmla="*/ 1403 h 2807"/>
                <a:gd name="T10" fmla="*/ 260 w 1987"/>
                <a:gd name="T11" fmla="*/ 1454 h 2807"/>
                <a:gd name="T12" fmla="*/ 206 w 1987"/>
                <a:gd name="T13" fmla="*/ 1468 h 2807"/>
                <a:gd name="T14" fmla="*/ 280 w 1987"/>
                <a:gd name="T15" fmla="*/ 1633 h 2807"/>
                <a:gd name="T16" fmla="*/ 331 w 1987"/>
                <a:gd name="T17" fmla="*/ 1648 h 2807"/>
                <a:gd name="T18" fmla="*/ 448 w 1987"/>
                <a:gd name="T19" fmla="*/ 1756 h 2807"/>
                <a:gd name="T20" fmla="*/ 455 w 1987"/>
                <a:gd name="T21" fmla="*/ 1801 h 2807"/>
                <a:gd name="T22" fmla="*/ 515 w 1987"/>
                <a:gd name="T23" fmla="*/ 1851 h 2807"/>
                <a:gd name="T24" fmla="*/ 490 w 1987"/>
                <a:gd name="T25" fmla="*/ 1911 h 2807"/>
                <a:gd name="T26" fmla="*/ 549 w 1987"/>
                <a:gd name="T27" fmla="*/ 1953 h 2807"/>
                <a:gd name="T28" fmla="*/ 609 w 1987"/>
                <a:gd name="T29" fmla="*/ 1917 h 2807"/>
                <a:gd name="T30" fmla="*/ 643 w 1987"/>
                <a:gd name="T31" fmla="*/ 1960 h 2807"/>
                <a:gd name="T32" fmla="*/ 644 w 1987"/>
                <a:gd name="T33" fmla="*/ 2030 h 2807"/>
                <a:gd name="T34" fmla="*/ 722 w 1987"/>
                <a:gd name="T35" fmla="*/ 2158 h 2807"/>
                <a:gd name="T36" fmla="*/ 769 w 1987"/>
                <a:gd name="T37" fmla="*/ 2413 h 2807"/>
                <a:gd name="T38" fmla="*/ 849 w 1987"/>
                <a:gd name="T39" fmla="*/ 2448 h 2807"/>
                <a:gd name="T40" fmla="*/ 881 w 1987"/>
                <a:gd name="T41" fmla="*/ 2522 h 2807"/>
                <a:gd name="T42" fmla="*/ 855 w 1987"/>
                <a:gd name="T43" fmla="*/ 2556 h 2807"/>
                <a:gd name="T44" fmla="*/ 902 w 1987"/>
                <a:gd name="T45" fmla="*/ 2651 h 2807"/>
                <a:gd name="T46" fmla="*/ 849 w 1987"/>
                <a:gd name="T47" fmla="*/ 2807 h 2807"/>
                <a:gd name="T48" fmla="*/ 1225 w 1987"/>
                <a:gd name="T49" fmla="*/ 2603 h 2807"/>
                <a:gd name="T50" fmla="*/ 1299 w 1987"/>
                <a:gd name="T51" fmla="*/ 2526 h 2807"/>
                <a:gd name="T52" fmla="*/ 1467 w 1987"/>
                <a:gd name="T53" fmla="*/ 2233 h 2807"/>
                <a:gd name="T54" fmla="*/ 1588 w 1987"/>
                <a:gd name="T55" fmla="*/ 2048 h 2807"/>
                <a:gd name="T56" fmla="*/ 1666 w 1987"/>
                <a:gd name="T57" fmla="*/ 2017 h 2807"/>
                <a:gd name="T58" fmla="*/ 1813 w 1987"/>
                <a:gd name="T59" fmla="*/ 1744 h 2807"/>
                <a:gd name="T60" fmla="*/ 1987 w 1987"/>
                <a:gd name="T61" fmla="*/ 1191 h 2807"/>
                <a:gd name="T62" fmla="*/ 1937 w 1987"/>
                <a:gd name="T63" fmla="*/ 1063 h 2807"/>
                <a:gd name="T64" fmla="*/ 1790 w 1987"/>
                <a:gd name="T65" fmla="*/ 943 h 2807"/>
                <a:gd name="T66" fmla="*/ 1742 w 1987"/>
                <a:gd name="T67" fmla="*/ 776 h 2807"/>
                <a:gd name="T68" fmla="*/ 1637 w 1987"/>
                <a:gd name="T69" fmla="*/ 704 h 2807"/>
                <a:gd name="T70" fmla="*/ 1504 w 1987"/>
                <a:gd name="T71" fmla="*/ 599 h 2807"/>
                <a:gd name="T72" fmla="*/ 1316 w 1987"/>
                <a:gd name="T73" fmla="*/ 513 h 2807"/>
                <a:gd name="T74" fmla="*/ 1240 w 1987"/>
                <a:gd name="T75" fmla="*/ 406 h 2807"/>
                <a:gd name="T76" fmla="*/ 1019 w 1987"/>
                <a:gd name="T77" fmla="*/ 170 h 2807"/>
                <a:gd name="T78" fmla="*/ 913 w 1987"/>
                <a:gd name="T79" fmla="*/ 161 h 2807"/>
                <a:gd name="T80" fmla="*/ 856 w 1987"/>
                <a:gd name="T81" fmla="*/ 223 h 2807"/>
                <a:gd name="T82" fmla="*/ 769 w 1987"/>
                <a:gd name="T83" fmla="*/ 0 h 2807"/>
                <a:gd name="T84" fmla="*/ 348 w 1987"/>
                <a:gd name="T85" fmla="*/ 76 h 2807"/>
                <a:gd name="T86" fmla="*/ 66 w 1987"/>
                <a:gd name="T87" fmla="*/ 23 h 2807"/>
                <a:gd name="T88" fmla="*/ 0 w 1987"/>
                <a:gd name="T89" fmla="*/ 174 h 2807"/>
                <a:gd name="T90" fmla="*/ 82 w 1987"/>
                <a:gd name="T91" fmla="*/ 266 h 2807"/>
                <a:gd name="T92" fmla="*/ 147 w 1987"/>
                <a:gd name="T93" fmla="*/ 270 h 2807"/>
                <a:gd name="T94" fmla="*/ 164 w 1987"/>
                <a:gd name="T95" fmla="*/ 404 h 2807"/>
                <a:gd name="T96" fmla="*/ 199 w 1987"/>
                <a:gd name="T97" fmla="*/ 433 h 2807"/>
                <a:gd name="T98" fmla="*/ 172 w 1987"/>
                <a:gd name="T99" fmla="*/ 474 h 2807"/>
                <a:gd name="T100" fmla="*/ 189 w 1987"/>
                <a:gd name="T101" fmla="*/ 628 h 2807"/>
                <a:gd name="T102" fmla="*/ 253 w 1987"/>
                <a:gd name="T103" fmla="*/ 665 h 2807"/>
                <a:gd name="T104" fmla="*/ 254 w 1987"/>
                <a:gd name="T105" fmla="*/ 757 h 2807"/>
                <a:gd name="T106" fmla="*/ 197 w 1987"/>
                <a:gd name="T107" fmla="*/ 860 h 2807"/>
                <a:gd name="T108" fmla="*/ 242 w 1987"/>
                <a:gd name="T109" fmla="*/ 901 h 2807"/>
                <a:gd name="T110" fmla="*/ 340 w 1987"/>
                <a:gd name="T111" fmla="*/ 1106 h 2807"/>
                <a:gd name="T112" fmla="*/ 476 w 1987"/>
                <a:gd name="T113" fmla="*/ 1176 h 2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87" h="2807">
                  <a:moveTo>
                    <a:pt x="476" y="1176"/>
                  </a:moveTo>
                  <a:lnTo>
                    <a:pt x="385" y="1241"/>
                  </a:lnTo>
                  <a:lnTo>
                    <a:pt x="459" y="1342"/>
                  </a:lnTo>
                  <a:lnTo>
                    <a:pt x="381" y="1448"/>
                  </a:lnTo>
                  <a:lnTo>
                    <a:pt x="277" y="1403"/>
                  </a:lnTo>
                  <a:lnTo>
                    <a:pt x="260" y="1454"/>
                  </a:lnTo>
                  <a:lnTo>
                    <a:pt x="206" y="1468"/>
                  </a:lnTo>
                  <a:lnTo>
                    <a:pt x="280" y="1633"/>
                  </a:lnTo>
                  <a:lnTo>
                    <a:pt x="331" y="1648"/>
                  </a:lnTo>
                  <a:lnTo>
                    <a:pt x="448" y="1756"/>
                  </a:lnTo>
                  <a:lnTo>
                    <a:pt x="455" y="1801"/>
                  </a:lnTo>
                  <a:lnTo>
                    <a:pt x="515" y="1851"/>
                  </a:lnTo>
                  <a:lnTo>
                    <a:pt x="490" y="1911"/>
                  </a:lnTo>
                  <a:lnTo>
                    <a:pt x="549" y="1953"/>
                  </a:lnTo>
                  <a:lnTo>
                    <a:pt x="609" y="1917"/>
                  </a:lnTo>
                  <a:lnTo>
                    <a:pt x="643" y="1960"/>
                  </a:lnTo>
                  <a:lnTo>
                    <a:pt x="644" y="2030"/>
                  </a:lnTo>
                  <a:lnTo>
                    <a:pt x="722" y="2158"/>
                  </a:lnTo>
                  <a:lnTo>
                    <a:pt x="769" y="2413"/>
                  </a:lnTo>
                  <a:lnTo>
                    <a:pt x="849" y="2448"/>
                  </a:lnTo>
                  <a:lnTo>
                    <a:pt x="881" y="2522"/>
                  </a:lnTo>
                  <a:lnTo>
                    <a:pt x="855" y="2556"/>
                  </a:lnTo>
                  <a:lnTo>
                    <a:pt x="902" y="2651"/>
                  </a:lnTo>
                  <a:lnTo>
                    <a:pt x="849" y="2807"/>
                  </a:lnTo>
                  <a:lnTo>
                    <a:pt x="1225" y="2603"/>
                  </a:lnTo>
                  <a:lnTo>
                    <a:pt x="1299" y="2526"/>
                  </a:lnTo>
                  <a:lnTo>
                    <a:pt x="1467" y="2233"/>
                  </a:lnTo>
                  <a:lnTo>
                    <a:pt x="1588" y="2048"/>
                  </a:lnTo>
                  <a:lnTo>
                    <a:pt x="1666" y="2017"/>
                  </a:lnTo>
                  <a:lnTo>
                    <a:pt x="1813" y="1744"/>
                  </a:lnTo>
                  <a:lnTo>
                    <a:pt x="1987" y="1191"/>
                  </a:lnTo>
                  <a:lnTo>
                    <a:pt x="1937" y="1063"/>
                  </a:lnTo>
                  <a:lnTo>
                    <a:pt x="1790" y="943"/>
                  </a:lnTo>
                  <a:lnTo>
                    <a:pt x="1742" y="776"/>
                  </a:lnTo>
                  <a:lnTo>
                    <a:pt x="1637" y="704"/>
                  </a:lnTo>
                  <a:lnTo>
                    <a:pt x="1504" y="599"/>
                  </a:lnTo>
                  <a:lnTo>
                    <a:pt x="1316" y="513"/>
                  </a:lnTo>
                  <a:lnTo>
                    <a:pt x="1240" y="406"/>
                  </a:lnTo>
                  <a:lnTo>
                    <a:pt x="1019" y="170"/>
                  </a:lnTo>
                  <a:lnTo>
                    <a:pt x="913" y="161"/>
                  </a:lnTo>
                  <a:lnTo>
                    <a:pt x="856" y="223"/>
                  </a:lnTo>
                  <a:lnTo>
                    <a:pt x="769" y="0"/>
                  </a:lnTo>
                  <a:lnTo>
                    <a:pt x="348" y="76"/>
                  </a:lnTo>
                  <a:lnTo>
                    <a:pt x="66" y="23"/>
                  </a:lnTo>
                  <a:lnTo>
                    <a:pt x="0" y="174"/>
                  </a:lnTo>
                  <a:lnTo>
                    <a:pt x="82" y="266"/>
                  </a:lnTo>
                  <a:lnTo>
                    <a:pt x="147" y="270"/>
                  </a:lnTo>
                  <a:lnTo>
                    <a:pt x="164" y="404"/>
                  </a:lnTo>
                  <a:lnTo>
                    <a:pt x="199" y="433"/>
                  </a:lnTo>
                  <a:lnTo>
                    <a:pt x="172" y="474"/>
                  </a:lnTo>
                  <a:lnTo>
                    <a:pt x="189" y="628"/>
                  </a:lnTo>
                  <a:lnTo>
                    <a:pt x="253" y="665"/>
                  </a:lnTo>
                  <a:lnTo>
                    <a:pt x="254" y="757"/>
                  </a:lnTo>
                  <a:lnTo>
                    <a:pt x="197" y="860"/>
                  </a:lnTo>
                  <a:lnTo>
                    <a:pt x="242" y="901"/>
                  </a:lnTo>
                  <a:lnTo>
                    <a:pt x="340" y="1106"/>
                  </a:lnTo>
                  <a:lnTo>
                    <a:pt x="476" y="1176"/>
                  </a:lnTo>
                  <a:close/>
                </a:path>
              </a:pathLst>
            </a:custGeom>
            <a:solidFill>
              <a:schemeClr val="tx2">
                <a:lumMod val="40000"/>
                <a:lumOff val="60000"/>
              </a:schemeClr>
            </a:solid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56" name="Freeform 83">
              <a:extLst>
                <a:ext uri="{FF2B5EF4-FFF2-40B4-BE49-F238E27FC236}">
                  <a16:creationId xmlns:a16="http://schemas.microsoft.com/office/drawing/2014/main" id="{5D573124-468A-16D5-7B16-C1F472FB59E3}"/>
                </a:ext>
              </a:extLst>
            </p:cNvPr>
            <p:cNvSpPr>
              <a:spLocks/>
            </p:cNvSpPr>
            <p:nvPr/>
          </p:nvSpPr>
          <p:spPr bwMode="auto">
            <a:xfrm>
              <a:off x="4062" y="3151"/>
              <a:ext cx="430" cy="396"/>
            </a:xfrm>
            <a:custGeom>
              <a:avLst/>
              <a:gdLst>
                <a:gd name="T0" fmla="*/ 75 w 2147"/>
                <a:gd name="T1" fmla="*/ 1333 h 1980"/>
                <a:gd name="T2" fmla="*/ 23 w 2147"/>
                <a:gd name="T3" fmla="*/ 1475 h 1980"/>
                <a:gd name="T4" fmla="*/ 48 w 2147"/>
                <a:gd name="T5" fmla="*/ 1637 h 1980"/>
                <a:gd name="T6" fmla="*/ 111 w 2147"/>
                <a:gd name="T7" fmla="*/ 1747 h 1980"/>
                <a:gd name="T8" fmla="*/ 152 w 2147"/>
                <a:gd name="T9" fmla="*/ 1818 h 1980"/>
                <a:gd name="T10" fmla="*/ 265 w 2147"/>
                <a:gd name="T11" fmla="*/ 1906 h 1980"/>
                <a:gd name="T12" fmla="*/ 329 w 2147"/>
                <a:gd name="T13" fmla="*/ 1808 h 1980"/>
                <a:gd name="T14" fmla="*/ 414 w 2147"/>
                <a:gd name="T15" fmla="*/ 1922 h 1980"/>
                <a:gd name="T16" fmla="*/ 599 w 2147"/>
                <a:gd name="T17" fmla="*/ 1957 h 1980"/>
                <a:gd name="T18" fmla="*/ 660 w 2147"/>
                <a:gd name="T19" fmla="*/ 1876 h 1980"/>
                <a:gd name="T20" fmla="*/ 610 w 2147"/>
                <a:gd name="T21" fmla="*/ 1747 h 1980"/>
                <a:gd name="T22" fmla="*/ 455 w 2147"/>
                <a:gd name="T23" fmla="*/ 1711 h 1980"/>
                <a:gd name="T24" fmla="*/ 546 w 2147"/>
                <a:gd name="T25" fmla="*/ 1674 h 1980"/>
                <a:gd name="T26" fmla="*/ 722 w 2147"/>
                <a:gd name="T27" fmla="*/ 1646 h 1980"/>
                <a:gd name="T28" fmla="*/ 910 w 2147"/>
                <a:gd name="T29" fmla="*/ 1669 h 1980"/>
                <a:gd name="T30" fmla="*/ 1257 w 2147"/>
                <a:gd name="T31" fmla="*/ 1679 h 1980"/>
                <a:gd name="T32" fmla="*/ 1394 w 2147"/>
                <a:gd name="T33" fmla="*/ 1470 h 1980"/>
                <a:gd name="T34" fmla="*/ 1610 w 2147"/>
                <a:gd name="T35" fmla="*/ 1515 h 1980"/>
                <a:gd name="T36" fmla="*/ 1758 w 2147"/>
                <a:gd name="T37" fmla="*/ 1449 h 1980"/>
                <a:gd name="T38" fmla="*/ 1967 w 2147"/>
                <a:gd name="T39" fmla="*/ 1275 h 1980"/>
                <a:gd name="T40" fmla="*/ 2092 w 2147"/>
                <a:gd name="T41" fmla="*/ 1175 h 1980"/>
                <a:gd name="T42" fmla="*/ 2147 w 2147"/>
                <a:gd name="T43" fmla="*/ 1018 h 1980"/>
                <a:gd name="T44" fmla="*/ 2126 w 2147"/>
                <a:gd name="T45" fmla="*/ 889 h 1980"/>
                <a:gd name="T46" fmla="*/ 2014 w 2147"/>
                <a:gd name="T47" fmla="*/ 780 h 1980"/>
                <a:gd name="T48" fmla="*/ 1889 w 2147"/>
                <a:gd name="T49" fmla="*/ 397 h 1980"/>
                <a:gd name="T50" fmla="*/ 1854 w 2147"/>
                <a:gd name="T51" fmla="*/ 284 h 1980"/>
                <a:gd name="T52" fmla="*/ 1735 w 2147"/>
                <a:gd name="T53" fmla="*/ 278 h 1980"/>
                <a:gd name="T54" fmla="*/ 1700 w 2147"/>
                <a:gd name="T55" fmla="*/ 168 h 1980"/>
                <a:gd name="T56" fmla="*/ 1576 w 2147"/>
                <a:gd name="T57" fmla="*/ 15 h 1980"/>
                <a:gd name="T58" fmla="*/ 1483 w 2147"/>
                <a:gd name="T59" fmla="*/ 12 h 1980"/>
                <a:gd name="T60" fmla="*/ 1316 w 2147"/>
                <a:gd name="T61" fmla="*/ 120 h 1980"/>
                <a:gd name="T62" fmla="*/ 1267 w 2147"/>
                <a:gd name="T63" fmla="*/ 237 h 1980"/>
                <a:gd name="T64" fmla="*/ 1273 w 2147"/>
                <a:gd name="T65" fmla="*/ 336 h 1980"/>
                <a:gd name="T66" fmla="*/ 1321 w 2147"/>
                <a:gd name="T67" fmla="*/ 387 h 1980"/>
                <a:gd name="T68" fmla="*/ 1396 w 2147"/>
                <a:gd name="T69" fmla="*/ 433 h 1980"/>
                <a:gd name="T70" fmla="*/ 1461 w 2147"/>
                <a:gd name="T71" fmla="*/ 627 h 1980"/>
                <a:gd name="T72" fmla="*/ 1150 w 2147"/>
                <a:gd name="T73" fmla="*/ 565 h 1980"/>
                <a:gd name="T74" fmla="*/ 970 w 2147"/>
                <a:gd name="T75" fmla="*/ 495 h 1980"/>
                <a:gd name="T76" fmla="*/ 695 w 2147"/>
                <a:gd name="T77" fmla="*/ 202 h 1980"/>
                <a:gd name="T78" fmla="*/ 547 w 2147"/>
                <a:gd name="T79" fmla="*/ 215 h 1980"/>
                <a:gd name="T80" fmla="*/ 435 w 2147"/>
                <a:gd name="T81" fmla="*/ 272 h 1980"/>
                <a:gd name="T82" fmla="*/ 306 w 2147"/>
                <a:gd name="T83" fmla="*/ 281 h 1980"/>
                <a:gd name="T84" fmla="*/ 331 w 2147"/>
                <a:gd name="T85" fmla="*/ 388 h 1980"/>
                <a:gd name="T86" fmla="*/ 234 w 2147"/>
                <a:gd name="T87" fmla="*/ 564 h 1980"/>
                <a:gd name="T88" fmla="*/ 57 w 2147"/>
                <a:gd name="T89" fmla="*/ 590 h 1980"/>
                <a:gd name="T90" fmla="*/ 92 w 2147"/>
                <a:gd name="T91" fmla="*/ 879 h 1980"/>
                <a:gd name="T92" fmla="*/ 87 w 2147"/>
                <a:gd name="T93" fmla="*/ 1146 h 1980"/>
                <a:gd name="T94" fmla="*/ 154 w 2147"/>
                <a:gd name="T95" fmla="*/ 135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47" h="1980">
                  <a:moveTo>
                    <a:pt x="154" y="1358"/>
                  </a:moveTo>
                  <a:lnTo>
                    <a:pt x="75" y="1333"/>
                  </a:lnTo>
                  <a:lnTo>
                    <a:pt x="65" y="1364"/>
                  </a:lnTo>
                  <a:lnTo>
                    <a:pt x="23" y="1475"/>
                  </a:lnTo>
                  <a:lnTo>
                    <a:pt x="8" y="1609"/>
                  </a:lnTo>
                  <a:lnTo>
                    <a:pt x="48" y="1637"/>
                  </a:lnTo>
                  <a:lnTo>
                    <a:pt x="51" y="1690"/>
                  </a:lnTo>
                  <a:lnTo>
                    <a:pt x="111" y="1747"/>
                  </a:lnTo>
                  <a:lnTo>
                    <a:pt x="148" y="1752"/>
                  </a:lnTo>
                  <a:lnTo>
                    <a:pt x="152" y="1818"/>
                  </a:lnTo>
                  <a:lnTo>
                    <a:pt x="198" y="1799"/>
                  </a:lnTo>
                  <a:lnTo>
                    <a:pt x="265" y="1906"/>
                  </a:lnTo>
                  <a:lnTo>
                    <a:pt x="328" y="1873"/>
                  </a:lnTo>
                  <a:lnTo>
                    <a:pt x="329" y="1808"/>
                  </a:lnTo>
                  <a:lnTo>
                    <a:pt x="414" y="1811"/>
                  </a:lnTo>
                  <a:lnTo>
                    <a:pt x="414" y="1922"/>
                  </a:lnTo>
                  <a:lnTo>
                    <a:pt x="532" y="1980"/>
                  </a:lnTo>
                  <a:lnTo>
                    <a:pt x="599" y="1957"/>
                  </a:lnTo>
                  <a:lnTo>
                    <a:pt x="689" y="1935"/>
                  </a:lnTo>
                  <a:lnTo>
                    <a:pt x="660" y="1876"/>
                  </a:lnTo>
                  <a:lnTo>
                    <a:pt x="685" y="1826"/>
                  </a:lnTo>
                  <a:lnTo>
                    <a:pt x="610" y="1747"/>
                  </a:lnTo>
                  <a:lnTo>
                    <a:pt x="534" y="1758"/>
                  </a:lnTo>
                  <a:lnTo>
                    <a:pt x="455" y="1711"/>
                  </a:lnTo>
                  <a:lnTo>
                    <a:pt x="482" y="1669"/>
                  </a:lnTo>
                  <a:lnTo>
                    <a:pt x="546" y="1674"/>
                  </a:lnTo>
                  <a:lnTo>
                    <a:pt x="562" y="1645"/>
                  </a:lnTo>
                  <a:lnTo>
                    <a:pt x="722" y="1646"/>
                  </a:lnTo>
                  <a:lnTo>
                    <a:pt x="821" y="1706"/>
                  </a:lnTo>
                  <a:lnTo>
                    <a:pt x="910" y="1669"/>
                  </a:lnTo>
                  <a:lnTo>
                    <a:pt x="1049" y="1697"/>
                  </a:lnTo>
                  <a:lnTo>
                    <a:pt x="1257" y="1679"/>
                  </a:lnTo>
                  <a:lnTo>
                    <a:pt x="1363" y="1548"/>
                  </a:lnTo>
                  <a:lnTo>
                    <a:pt x="1394" y="1470"/>
                  </a:lnTo>
                  <a:lnTo>
                    <a:pt x="1454" y="1516"/>
                  </a:lnTo>
                  <a:lnTo>
                    <a:pt x="1610" y="1515"/>
                  </a:lnTo>
                  <a:lnTo>
                    <a:pt x="1631" y="1443"/>
                  </a:lnTo>
                  <a:lnTo>
                    <a:pt x="1758" y="1449"/>
                  </a:lnTo>
                  <a:lnTo>
                    <a:pt x="1887" y="1408"/>
                  </a:lnTo>
                  <a:lnTo>
                    <a:pt x="1967" y="1275"/>
                  </a:lnTo>
                  <a:lnTo>
                    <a:pt x="2069" y="1242"/>
                  </a:lnTo>
                  <a:lnTo>
                    <a:pt x="2092" y="1175"/>
                  </a:lnTo>
                  <a:lnTo>
                    <a:pt x="2094" y="1174"/>
                  </a:lnTo>
                  <a:lnTo>
                    <a:pt x="2147" y="1018"/>
                  </a:lnTo>
                  <a:lnTo>
                    <a:pt x="2100" y="923"/>
                  </a:lnTo>
                  <a:lnTo>
                    <a:pt x="2126" y="889"/>
                  </a:lnTo>
                  <a:lnTo>
                    <a:pt x="2094" y="815"/>
                  </a:lnTo>
                  <a:lnTo>
                    <a:pt x="2014" y="780"/>
                  </a:lnTo>
                  <a:lnTo>
                    <a:pt x="1967" y="525"/>
                  </a:lnTo>
                  <a:lnTo>
                    <a:pt x="1889" y="397"/>
                  </a:lnTo>
                  <a:lnTo>
                    <a:pt x="1888" y="327"/>
                  </a:lnTo>
                  <a:lnTo>
                    <a:pt x="1854" y="284"/>
                  </a:lnTo>
                  <a:lnTo>
                    <a:pt x="1794" y="320"/>
                  </a:lnTo>
                  <a:lnTo>
                    <a:pt x="1735" y="278"/>
                  </a:lnTo>
                  <a:lnTo>
                    <a:pt x="1760" y="218"/>
                  </a:lnTo>
                  <a:lnTo>
                    <a:pt x="1700" y="168"/>
                  </a:lnTo>
                  <a:lnTo>
                    <a:pt x="1693" y="123"/>
                  </a:lnTo>
                  <a:lnTo>
                    <a:pt x="1576" y="15"/>
                  </a:lnTo>
                  <a:lnTo>
                    <a:pt x="1525" y="0"/>
                  </a:lnTo>
                  <a:lnTo>
                    <a:pt x="1483" y="12"/>
                  </a:lnTo>
                  <a:lnTo>
                    <a:pt x="1374" y="120"/>
                  </a:lnTo>
                  <a:lnTo>
                    <a:pt x="1316" y="120"/>
                  </a:lnTo>
                  <a:lnTo>
                    <a:pt x="1316" y="243"/>
                  </a:lnTo>
                  <a:lnTo>
                    <a:pt x="1267" y="237"/>
                  </a:lnTo>
                  <a:lnTo>
                    <a:pt x="1227" y="302"/>
                  </a:lnTo>
                  <a:lnTo>
                    <a:pt x="1273" y="336"/>
                  </a:lnTo>
                  <a:lnTo>
                    <a:pt x="1247" y="390"/>
                  </a:lnTo>
                  <a:lnTo>
                    <a:pt x="1321" y="387"/>
                  </a:lnTo>
                  <a:lnTo>
                    <a:pt x="1326" y="450"/>
                  </a:lnTo>
                  <a:lnTo>
                    <a:pt x="1396" y="433"/>
                  </a:lnTo>
                  <a:lnTo>
                    <a:pt x="1492" y="553"/>
                  </a:lnTo>
                  <a:lnTo>
                    <a:pt x="1461" y="627"/>
                  </a:lnTo>
                  <a:lnTo>
                    <a:pt x="1269" y="553"/>
                  </a:lnTo>
                  <a:lnTo>
                    <a:pt x="1150" y="565"/>
                  </a:lnTo>
                  <a:lnTo>
                    <a:pt x="1077" y="501"/>
                  </a:lnTo>
                  <a:lnTo>
                    <a:pt x="970" y="495"/>
                  </a:lnTo>
                  <a:lnTo>
                    <a:pt x="908" y="388"/>
                  </a:lnTo>
                  <a:lnTo>
                    <a:pt x="695" y="202"/>
                  </a:lnTo>
                  <a:lnTo>
                    <a:pt x="593" y="271"/>
                  </a:lnTo>
                  <a:lnTo>
                    <a:pt x="547" y="215"/>
                  </a:lnTo>
                  <a:lnTo>
                    <a:pt x="458" y="237"/>
                  </a:lnTo>
                  <a:lnTo>
                    <a:pt x="435" y="272"/>
                  </a:lnTo>
                  <a:lnTo>
                    <a:pt x="373" y="245"/>
                  </a:lnTo>
                  <a:lnTo>
                    <a:pt x="306" y="281"/>
                  </a:lnTo>
                  <a:lnTo>
                    <a:pt x="262" y="311"/>
                  </a:lnTo>
                  <a:lnTo>
                    <a:pt x="331" y="388"/>
                  </a:lnTo>
                  <a:lnTo>
                    <a:pt x="270" y="410"/>
                  </a:lnTo>
                  <a:lnTo>
                    <a:pt x="234" y="564"/>
                  </a:lnTo>
                  <a:lnTo>
                    <a:pt x="160" y="526"/>
                  </a:lnTo>
                  <a:lnTo>
                    <a:pt x="57" y="590"/>
                  </a:lnTo>
                  <a:lnTo>
                    <a:pt x="0" y="709"/>
                  </a:lnTo>
                  <a:lnTo>
                    <a:pt x="92" y="879"/>
                  </a:lnTo>
                  <a:lnTo>
                    <a:pt x="65" y="920"/>
                  </a:lnTo>
                  <a:lnTo>
                    <a:pt x="87" y="1146"/>
                  </a:lnTo>
                  <a:lnTo>
                    <a:pt x="176" y="1278"/>
                  </a:lnTo>
                  <a:lnTo>
                    <a:pt x="154" y="1358"/>
                  </a:lnTo>
                  <a:close/>
                </a:path>
              </a:pathLst>
            </a:custGeom>
            <a:solidFill>
              <a:schemeClr val="accent5">
                <a:lumMod val="60000"/>
                <a:lumOff val="40000"/>
              </a:schemeClr>
            </a:solid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57" name="Freeform 84">
              <a:extLst>
                <a:ext uri="{FF2B5EF4-FFF2-40B4-BE49-F238E27FC236}">
                  <a16:creationId xmlns:a16="http://schemas.microsoft.com/office/drawing/2014/main" id="{9F83D278-27DF-432B-DC9C-79D8EFC09381}"/>
                </a:ext>
              </a:extLst>
            </p:cNvPr>
            <p:cNvSpPr>
              <a:spLocks/>
            </p:cNvSpPr>
            <p:nvPr/>
          </p:nvSpPr>
          <p:spPr bwMode="auto">
            <a:xfrm>
              <a:off x="4042" y="2792"/>
              <a:ext cx="365" cy="485"/>
            </a:xfrm>
            <a:custGeom>
              <a:avLst/>
              <a:gdLst>
                <a:gd name="T0" fmla="*/ 1542 w 1821"/>
                <a:gd name="T1" fmla="*/ 1025 h 2425"/>
                <a:gd name="T2" fmla="*/ 1598 w 1821"/>
                <a:gd name="T3" fmla="*/ 830 h 2425"/>
                <a:gd name="T4" fmla="*/ 1517 w 1821"/>
                <a:gd name="T5" fmla="*/ 639 h 2425"/>
                <a:gd name="T6" fmla="*/ 1509 w 1821"/>
                <a:gd name="T7" fmla="*/ 569 h 2425"/>
                <a:gd name="T8" fmla="*/ 1427 w 1821"/>
                <a:gd name="T9" fmla="*/ 431 h 2425"/>
                <a:gd name="T10" fmla="*/ 1299 w 1821"/>
                <a:gd name="T11" fmla="*/ 445 h 2425"/>
                <a:gd name="T12" fmla="*/ 872 w 1821"/>
                <a:gd name="T13" fmla="*/ 85 h 2425"/>
                <a:gd name="T14" fmla="*/ 476 w 1821"/>
                <a:gd name="T15" fmla="*/ 0 h 2425"/>
                <a:gd name="T16" fmla="*/ 124 w 1821"/>
                <a:gd name="T17" fmla="*/ 242 h 2425"/>
                <a:gd name="T18" fmla="*/ 120 w 1821"/>
                <a:gd name="T19" fmla="*/ 580 h 2425"/>
                <a:gd name="T20" fmla="*/ 23 w 1821"/>
                <a:gd name="T21" fmla="*/ 881 h 2425"/>
                <a:gd name="T22" fmla="*/ 81 w 1821"/>
                <a:gd name="T23" fmla="*/ 1164 h 2425"/>
                <a:gd name="T24" fmla="*/ 115 w 1821"/>
                <a:gd name="T25" fmla="*/ 1316 h 2425"/>
                <a:gd name="T26" fmla="*/ 123 w 1821"/>
                <a:gd name="T27" fmla="*/ 1413 h 2425"/>
                <a:gd name="T28" fmla="*/ 175 w 1821"/>
                <a:gd name="T29" fmla="*/ 1648 h 2425"/>
                <a:gd name="T30" fmla="*/ 301 w 1821"/>
                <a:gd name="T31" fmla="*/ 1748 h 2425"/>
                <a:gd name="T32" fmla="*/ 239 w 1821"/>
                <a:gd name="T33" fmla="*/ 1957 h 2425"/>
                <a:gd name="T34" fmla="*/ 333 w 1821"/>
                <a:gd name="T35" fmla="*/ 2053 h 2425"/>
                <a:gd name="T36" fmla="*/ 406 w 1821"/>
                <a:gd name="T37" fmla="*/ 2079 h 2425"/>
                <a:gd name="T38" fmla="*/ 535 w 1821"/>
                <a:gd name="T39" fmla="*/ 2070 h 2425"/>
                <a:gd name="T40" fmla="*/ 647 w 1821"/>
                <a:gd name="T41" fmla="*/ 2013 h 2425"/>
                <a:gd name="T42" fmla="*/ 795 w 1821"/>
                <a:gd name="T43" fmla="*/ 2000 h 2425"/>
                <a:gd name="T44" fmla="*/ 1070 w 1821"/>
                <a:gd name="T45" fmla="*/ 2293 h 2425"/>
                <a:gd name="T46" fmla="*/ 1250 w 1821"/>
                <a:gd name="T47" fmla="*/ 2363 h 2425"/>
                <a:gd name="T48" fmla="*/ 1561 w 1821"/>
                <a:gd name="T49" fmla="*/ 2425 h 2425"/>
                <a:gd name="T50" fmla="*/ 1496 w 1821"/>
                <a:gd name="T51" fmla="*/ 2231 h 2425"/>
                <a:gd name="T52" fmla="*/ 1421 w 1821"/>
                <a:gd name="T53" fmla="*/ 2185 h 2425"/>
                <a:gd name="T54" fmla="*/ 1373 w 1821"/>
                <a:gd name="T55" fmla="*/ 2134 h 2425"/>
                <a:gd name="T56" fmla="*/ 1367 w 1821"/>
                <a:gd name="T57" fmla="*/ 2035 h 2425"/>
                <a:gd name="T58" fmla="*/ 1416 w 1821"/>
                <a:gd name="T59" fmla="*/ 1918 h 2425"/>
                <a:gd name="T60" fmla="*/ 1583 w 1821"/>
                <a:gd name="T61" fmla="*/ 1810 h 2425"/>
                <a:gd name="T62" fmla="*/ 1551 w 1821"/>
                <a:gd name="T63" fmla="*/ 1633 h 2425"/>
                <a:gd name="T64" fmla="*/ 1622 w 1821"/>
                <a:gd name="T65" fmla="*/ 1568 h 2425"/>
                <a:gd name="T66" fmla="*/ 1804 w 1821"/>
                <a:gd name="T67" fmla="*/ 1507 h 2425"/>
                <a:gd name="T68" fmla="*/ 1821 w 1821"/>
                <a:gd name="T69" fmla="*/ 1341 h 2425"/>
                <a:gd name="T70" fmla="*/ 1587 w 1821"/>
                <a:gd name="T71" fmla="*/ 1066 h 2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21" h="2425">
                  <a:moveTo>
                    <a:pt x="1587" y="1066"/>
                  </a:moveTo>
                  <a:lnTo>
                    <a:pt x="1542" y="1025"/>
                  </a:lnTo>
                  <a:lnTo>
                    <a:pt x="1599" y="922"/>
                  </a:lnTo>
                  <a:lnTo>
                    <a:pt x="1598" y="830"/>
                  </a:lnTo>
                  <a:lnTo>
                    <a:pt x="1534" y="793"/>
                  </a:lnTo>
                  <a:lnTo>
                    <a:pt x="1517" y="639"/>
                  </a:lnTo>
                  <a:lnTo>
                    <a:pt x="1544" y="598"/>
                  </a:lnTo>
                  <a:lnTo>
                    <a:pt x="1509" y="569"/>
                  </a:lnTo>
                  <a:lnTo>
                    <a:pt x="1492" y="435"/>
                  </a:lnTo>
                  <a:lnTo>
                    <a:pt x="1427" y="431"/>
                  </a:lnTo>
                  <a:lnTo>
                    <a:pt x="1345" y="339"/>
                  </a:lnTo>
                  <a:lnTo>
                    <a:pt x="1299" y="445"/>
                  </a:lnTo>
                  <a:lnTo>
                    <a:pt x="1131" y="251"/>
                  </a:lnTo>
                  <a:lnTo>
                    <a:pt x="872" y="85"/>
                  </a:lnTo>
                  <a:lnTo>
                    <a:pt x="658" y="69"/>
                  </a:lnTo>
                  <a:lnTo>
                    <a:pt x="476" y="0"/>
                  </a:lnTo>
                  <a:lnTo>
                    <a:pt x="333" y="49"/>
                  </a:lnTo>
                  <a:lnTo>
                    <a:pt x="124" y="242"/>
                  </a:lnTo>
                  <a:lnTo>
                    <a:pt x="154" y="560"/>
                  </a:lnTo>
                  <a:lnTo>
                    <a:pt x="120" y="580"/>
                  </a:lnTo>
                  <a:lnTo>
                    <a:pt x="52" y="772"/>
                  </a:lnTo>
                  <a:lnTo>
                    <a:pt x="23" y="881"/>
                  </a:lnTo>
                  <a:lnTo>
                    <a:pt x="67" y="942"/>
                  </a:lnTo>
                  <a:lnTo>
                    <a:pt x="81" y="1164"/>
                  </a:lnTo>
                  <a:lnTo>
                    <a:pt x="167" y="1281"/>
                  </a:lnTo>
                  <a:lnTo>
                    <a:pt x="115" y="1316"/>
                  </a:lnTo>
                  <a:lnTo>
                    <a:pt x="156" y="1356"/>
                  </a:lnTo>
                  <a:lnTo>
                    <a:pt x="123" y="1413"/>
                  </a:lnTo>
                  <a:lnTo>
                    <a:pt x="0" y="1428"/>
                  </a:lnTo>
                  <a:lnTo>
                    <a:pt x="175" y="1648"/>
                  </a:lnTo>
                  <a:lnTo>
                    <a:pt x="227" y="1635"/>
                  </a:lnTo>
                  <a:lnTo>
                    <a:pt x="301" y="1748"/>
                  </a:lnTo>
                  <a:lnTo>
                    <a:pt x="321" y="1869"/>
                  </a:lnTo>
                  <a:lnTo>
                    <a:pt x="239" y="1957"/>
                  </a:lnTo>
                  <a:lnTo>
                    <a:pt x="239" y="1993"/>
                  </a:lnTo>
                  <a:lnTo>
                    <a:pt x="333" y="2053"/>
                  </a:lnTo>
                  <a:lnTo>
                    <a:pt x="379" y="2046"/>
                  </a:lnTo>
                  <a:lnTo>
                    <a:pt x="406" y="2079"/>
                  </a:lnTo>
                  <a:lnTo>
                    <a:pt x="473" y="2043"/>
                  </a:lnTo>
                  <a:lnTo>
                    <a:pt x="535" y="2070"/>
                  </a:lnTo>
                  <a:lnTo>
                    <a:pt x="558" y="2035"/>
                  </a:lnTo>
                  <a:lnTo>
                    <a:pt x="647" y="2013"/>
                  </a:lnTo>
                  <a:lnTo>
                    <a:pt x="693" y="2069"/>
                  </a:lnTo>
                  <a:lnTo>
                    <a:pt x="795" y="2000"/>
                  </a:lnTo>
                  <a:lnTo>
                    <a:pt x="1008" y="2186"/>
                  </a:lnTo>
                  <a:lnTo>
                    <a:pt x="1070" y="2293"/>
                  </a:lnTo>
                  <a:lnTo>
                    <a:pt x="1177" y="2299"/>
                  </a:lnTo>
                  <a:lnTo>
                    <a:pt x="1250" y="2363"/>
                  </a:lnTo>
                  <a:lnTo>
                    <a:pt x="1369" y="2351"/>
                  </a:lnTo>
                  <a:lnTo>
                    <a:pt x="1561" y="2425"/>
                  </a:lnTo>
                  <a:lnTo>
                    <a:pt x="1592" y="2351"/>
                  </a:lnTo>
                  <a:lnTo>
                    <a:pt x="1496" y="2231"/>
                  </a:lnTo>
                  <a:lnTo>
                    <a:pt x="1426" y="2248"/>
                  </a:lnTo>
                  <a:lnTo>
                    <a:pt x="1421" y="2185"/>
                  </a:lnTo>
                  <a:lnTo>
                    <a:pt x="1347" y="2188"/>
                  </a:lnTo>
                  <a:lnTo>
                    <a:pt x="1373" y="2134"/>
                  </a:lnTo>
                  <a:lnTo>
                    <a:pt x="1327" y="2100"/>
                  </a:lnTo>
                  <a:lnTo>
                    <a:pt x="1367" y="2035"/>
                  </a:lnTo>
                  <a:lnTo>
                    <a:pt x="1416" y="2041"/>
                  </a:lnTo>
                  <a:lnTo>
                    <a:pt x="1416" y="1918"/>
                  </a:lnTo>
                  <a:lnTo>
                    <a:pt x="1474" y="1918"/>
                  </a:lnTo>
                  <a:lnTo>
                    <a:pt x="1583" y="1810"/>
                  </a:lnTo>
                  <a:lnTo>
                    <a:pt x="1625" y="1798"/>
                  </a:lnTo>
                  <a:lnTo>
                    <a:pt x="1551" y="1633"/>
                  </a:lnTo>
                  <a:lnTo>
                    <a:pt x="1605" y="1619"/>
                  </a:lnTo>
                  <a:lnTo>
                    <a:pt x="1622" y="1568"/>
                  </a:lnTo>
                  <a:lnTo>
                    <a:pt x="1726" y="1613"/>
                  </a:lnTo>
                  <a:lnTo>
                    <a:pt x="1804" y="1507"/>
                  </a:lnTo>
                  <a:lnTo>
                    <a:pt x="1730" y="1406"/>
                  </a:lnTo>
                  <a:lnTo>
                    <a:pt x="1821" y="1341"/>
                  </a:lnTo>
                  <a:lnTo>
                    <a:pt x="1685" y="1271"/>
                  </a:lnTo>
                  <a:lnTo>
                    <a:pt x="1587" y="1066"/>
                  </a:lnTo>
                  <a:close/>
                </a:path>
              </a:pathLst>
            </a:custGeom>
            <a:solidFill>
              <a:schemeClr val="tx2">
                <a:lumMod val="40000"/>
                <a:lumOff val="60000"/>
              </a:schemeClr>
            </a:solid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58" name="Freeform 85">
              <a:extLst>
                <a:ext uri="{FF2B5EF4-FFF2-40B4-BE49-F238E27FC236}">
                  <a16:creationId xmlns:a16="http://schemas.microsoft.com/office/drawing/2014/main" id="{2CF45AC0-87DD-F54E-AA83-901D2189AA69}"/>
                </a:ext>
              </a:extLst>
            </p:cNvPr>
            <p:cNvSpPr>
              <a:spLocks/>
            </p:cNvSpPr>
            <p:nvPr/>
          </p:nvSpPr>
          <p:spPr bwMode="auto">
            <a:xfrm>
              <a:off x="3661" y="3497"/>
              <a:ext cx="272" cy="197"/>
            </a:xfrm>
            <a:custGeom>
              <a:avLst/>
              <a:gdLst>
                <a:gd name="T0" fmla="*/ 457 w 1363"/>
                <a:gd name="T1" fmla="*/ 446 h 981"/>
                <a:gd name="T2" fmla="*/ 436 w 1363"/>
                <a:gd name="T3" fmla="*/ 467 h 981"/>
                <a:gd name="T4" fmla="*/ 350 w 1363"/>
                <a:gd name="T5" fmla="*/ 373 h 981"/>
                <a:gd name="T6" fmla="*/ 224 w 1363"/>
                <a:gd name="T7" fmla="*/ 420 h 981"/>
                <a:gd name="T8" fmla="*/ 163 w 1363"/>
                <a:gd name="T9" fmla="*/ 421 h 981"/>
                <a:gd name="T10" fmla="*/ 154 w 1363"/>
                <a:gd name="T11" fmla="*/ 380 h 981"/>
                <a:gd name="T12" fmla="*/ 94 w 1363"/>
                <a:gd name="T13" fmla="*/ 334 h 981"/>
                <a:gd name="T14" fmla="*/ 51 w 1363"/>
                <a:gd name="T15" fmla="*/ 361 h 981"/>
                <a:gd name="T16" fmla="*/ 50 w 1363"/>
                <a:gd name="T17" fmla="*/ 395 h 981"/>
                <a:gd name="T18" fmla="*/ 101 w 1363"/>
                <a:gd name="T19" fmla="*/ 426 h 981"/>
                <a:gd name="T20" fmla="*/ 67 w 1363"/>
                <a:gd name="T21" fmla="*/ 505 h 981"/>
                <a:gd name="T22" fmla="*/ 6 w 1363"/>
                <a:gd name="T23" fmla="*/ 518 h 981"/>
                <a:gd name="T24" fmla="*/ 0 w 1363"/>
                <a:gd name="T25" fmla="*/ 577 h 981"/>
                <a:gd name="T26" fmla="*/ 34 w 1363"/>
                <a:gd name="T27" fmla="*/ 617 h 981"/>
                <a:gd name="T28" fmla="*/ 6 w 1363"/>
                <a:gd name="T29" fmla="*/ 643 h 981"/>
                <a:gd name="T30" fmla="*/ 9 w 1363"/>
                <a:gd name="T31" fmla="*/ 692 h 981"/>
                <a:gd name="T32" fmla="*/ 116 w 1363"/>
                <a:gd name="T33" fmla="*/ 747 h 981"/>
                <a:gd name="T34" fmla="*/ 196 w 1363"/>
                <a:gd name="T35" fmla="*/ 707 h 981"/>
                <a:gd name="T36" fmla="*/ 345 w 1363"/>
                <a:gd name="T37" fmla="*/ 821 h 981"/>
                <a:gd name="T38" fmla="*/ 477 w 1363"/>
                <a:gd name="T39" fmla="*/ 864 h 981"/>
                <a:gd name="T40" fmla="*/ 669 w 1363"/>
                <a:gd name="T41" fmla="*/ 898 h 981"/>
                <a:gd name="T42" fmla="*/ 692 w 1363"/>
                <a:gd name="T43" fmla="*/ 950 h 981"/>
                <a:gd name="T44" fmla="*/ 737 w 1363"/>
                <a:gd name="T45" fmla="*/ 916 h 981"/>
                <a:gd name="T46" fmla="*/ 784 w 1363"/>
                <a:gd name="T47" fmla="*/ 938 h 981"/>
                <a:gd name="T48" fmla="*/ 796 w 1363"/>
                <a:gd name="T49" fmla="*/ 981 h 981"/>
                <a:gd name="T50" fmla="*/ 912 w 1363"/>
                <a:gd name="T51" fmla="*/ 958 h 981"/>
                <a:gd name="T52" fmla="*/ 907 w 1363"/>
                <a:gd name="T53" fmla="*/ 898 h 981"/>
                <a:gd name="T54" fmla="*/ 941 w 1363"/>
                <a:gd name="T55" fmla="*/ 854 h 981"/>
                <a:gd name="T56" fmla="*/ 1014 w 1363"/>
                <a:gd name="T57" fmla="*/ 864 h 981"/>
                <a:gd name="T58" fmla="*/ 1139 w 1363"/>
                <a:gd name="T59" fmla="*/ 847 h 981"/>
                <a:gd name="T60" fmla="*/ 1181 w 1363"/>
                <a:gd name="T61" fmla="*/ 830 h 981"/>
                <a:gd name="T62" fmla="*/ 1265 w 1363"/>
                <a:gd name="T63" fmla="*/ 854 h 981"/>
                <a:gd name="T64" fmla="*/ 1259 w 1363"/>
                <a:gd name="T65" fmla="*/ 816 h 981"/>
                <a:gd name="T66" fmla="*/ 1314 w 1363"/>
                <a:gd name="T67" fmla="*/ 776 h 981"/>
                <a:gd name="T68" fmla="*/ 1275 w 1363"/>
                <a:gd name="T69" fmla="*/ 750 h 981"/>
                <a:gd name="T70" fmla="*/ 1239 w 1363"/>
                <a:gd name="T71" fmla="*/ 781 h 981"/>
                <a:gd name="T72" fmla="*/ 1250 w 1363"/>
                <a:gd name="T73" fmla="*/ 728 h 981"/>
                <a:gd name="T74" fmla="*/ 1293 w 1363"/>
                <a:gd name="T75" fmla="*/ 715 h 981"/>
                <a:gd name="T76" fmla="*/ 1275 w 1363"/>
                <a:gd name="T77" fmla="*/ 669 h 981"/>
                <a:gd name="T78" fmla="*/ 1248 w 1363"/>
                <a:gd name="T79" fmla="*/ 610 h 981"/>
                <a:gd name="T80" fmla="*/ 1291 w 1363"/>
                <a:gd name="T81" fmla="*/ 575 h 981"/>
                <a:gd name="T82" fmla="*/ 1217 w 1363"/>
                <a:gd name="T83" fmla="*/ 485 h 981"/>
                <a:gd name="T84" fmla="*/ 1248 w 1363"/>
                <a:gd name="T85" fmla="*/ 359 h 981"/>
                <a:gd name="T86" fmla="*/ 1363 w 1363"/>
                <a:gd name="T87" fmla="*/ 290 h 981"/>
                <a:gd name="T88" fmla="*/ 1354 w 1363"/>
                <a:gd name="T89" fmla="*/ 133 h 981"/>
                <a:gd name="T90" fmla="*/ 1292 w 1363"/>
                <a:gd name="T91" fmla="*/ 85 h 981"/>
                <a:gd name="T92" fmla="*/ 1244 w 1363"/>
                <a:gd name="T93" fmla="*/ 108 h 981"/>
                <a:gd name="T94" fmla="*/ 1257 w 1363"/>
                <a:gd name="T95" fmla="*/ 57 h 981"/>
                <a:gd name="T96" fmla="*/ 1154 w 1363"/>
                <a:gd name="T97" fmla="*/ 17 h 981"/>
                <a:gd name="T98" fmla="*/ 1080 w 1363"/>
                <a:gd name="T99" fmla="*/ 49 h 981"/>
                <a:gd name="T100" fmla="*/ 1031 w 1363"/>
                <a:gd name="T101" fmla="*/ 0 h 981"/>
                <a:gd name="T102" fmla="*/ 1008 w 1363"/>
                <a:gd name="T103" fmla="*/ 51 h 981"/>
                <a:gd name="T104" fmla="*/ 904 w 1363"/>
                <a:gd name="T105" fmla="*/ 11 h 981"/>
                <a:gd name="T106" fmla="*/ 784 w 1363"/>
                <a:gd name="T107" fmla="*/ 105 h 981"/>
                <a:gd name="T108" fmla="*/ 764 w 1363"/>
                <a:gd name="T109" fmla="*/ 90 h 981"/>
                <a:gd name="T110" fmla="*/ 750 w 1363"/>
                <a:gd name="T111" fmla="*/ 113 h 981"/>
                <a:gd name="T112" fmla="*/ 751 w 1363"/>
                <a:gd name="T113" fmla="*/ 139 h 981"/>
                <a:gd name="T114" fmla="*/ 765 w 1363"/>
                <a:gd name="T115" fmla="*/ 156 h 981"/>
                <a:gd name="T116" fmla="*/ 728 w 1363"/>
                <a:gd name="T117" fmla="*/ 200 h 981"/>
                <a:gd name="T118" fmla="*/ 439 w 1363"/>
                <a:gd name="T119" fmla="*/ 309 h 981"/>
                <a:gd name="T120" fmla="*/ 457 w 1363"/>
                <a:gd name="T121" fmla="*/ 446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3" h="981">
                  <a:moveTo>
                    <a:pt x="457" y="446"/>
                  </a:moveTo>
                  <a:lnTo>
                    <a:pt x="436" y="467"/>
                  </a:lnTo>
                  <a:lnTo>
                    <a:pt x="350" y="373"/>
                  </a:lnTo>
                  <a:lnTo>
                    <a:pt x="224" y="420"/>
                  </a:lnTo>
                  <a:lnTo>
                    <a:pt x="163" y="421"/>
                  </a:lnTo>
                  <a:lnTo>
                    <a:pt x="154" y="380"/>
                  </a:lnTo>
                  <a:lnTo>
                    <a:pt x="94" y="334"/>
                  </a:lnTo>
                  <a:lnTo>
                    <a:pt x="51" y="361"/>
                  </a:lnTo>
                  <a:lnTo>
                    <a:pt x="50" y="395"/>
                  </a:lnTo>
                  <a:lnTo>
                    <a:pt x="101" y="426"/>
                  </a:lnTo>
                  <a:lnTo>
                    <a:pt x="67" y="505"/>
                  </a:lnTo>
                  <a:lnTo>
                    <a:pt x="6" y="518"/>
                  </a:lnTo>
                  <a:lnTo>
                    <a:pt x="0" y="577"/>
                  </a:lnTo>
                  <a:lnTo>
                    <a:pt x="34" y="617"/>
                  </a:lnTo>
                  <a:lnTo>
                    <a:pt x="6" y="643"/>
                  </a:lnTo>
                  <a:lnTo>
                    <a:pt x="9" y="692"/>
                  </a:lnTo>
                  <a:lnTo>
                    <a:pt x="116" y="747"/>
                  </a:lnTo>
                  <a:lnTo>
                    <a:pt x="196" y="707"/>
                  </a:lnTo>
                  <a:lnTo>
                    <a:pt x="345" y="821"/>
                  </a:lnTo>
                  <a:lnTo>
                    <a:pt x="477" y="864"/>
                  </a:lnTo>
                  <a:lnTo>
                    <a:pt x="669" y="898"/>
                  </a:lnTo>
                  <a:lnTo>
                    <a:pt x="692" y="950"/>
                  </a:lnTo>
                  <a:lnTo>
                    <a:pt x="737" y="916"/>
                  </a:lnTo>
                  <a:lnTo>
                    <a:pt x="784" y="938"/>
                  </a:lnTo>
                  <a:lnTo>
                    <a:pt x="796" y="981"/>
                  </a:lnTo>
                  <a:lnTo>
                    <a:pt x="912" y="958"/>
                  </a:lnTo>
                  <a:lnTo>
                    <a:pt x="907" y="898"/>
                  </a:lnTo>
                  <a:lnTo>
                    <a:pt x="941" y="854"/>
                  </a:lnTo>
                  <a:lnTo>
                    <a:pt x="1014" y="864"/>
                  </a:lnTo>
                  <a:lnTo>
                    <a:pt x="1139" y="847"/>
                  </a:lnTo>
                  <a:lnTo>
                    <a:pt x="1181" y="830"/>
                  </a:lnTo>
                  <a:lnTo>
                    <a:pt x="1265" y="854"/>
                  </a:lnTo>
                  <a:lnTo>
                    <a:pt x="1259" y="816"/>
                  </a:lnTo>
                  <a:lnTo>
                    <a:pt x="1314" y="776"/>
                  </a:lnTo>
                  <a:lnTo>
                    <a:pt x="1275" y="750"/>
                  </a:lnTo>
                  <a:lnTo>
                    <a:pt x="1239" y="781"/>
                  </a:lnTo>
                  <a:lnTo>
                    <a:pt x="1250" y="728"/>
                  </a:lnTo>
                  <a:lnTo>
                    <a:pt x="1293" y="715"/>
                  </a:lnTo>
                  <a:lnTo>
                    <a:pt x="1275" y="669"/>
                  </a:lnTo>
                  <a:lnTo>
                    <a:pt x="1248" y="610"/>
                  </a:lnTo>
                  <a:lnTo>
                    <a:pt x="1291" y="575"/>
                  </a:lnTo>
                  <a:lnTo>
                    <a:pt x="1217" y="485"/>
                  </a:lnTo>
                  <a:lnTo>
                    <a:pt x="1248" y="359"/>
                  </a:lnTo>
                  <a:lnTo>
                    <a:pt x="1363" y="290"/>
                  </a:lnTo>
                  <a:lnTo>
                    <a:pt x="1354" y="133"/>
                  </a:lnTo>
                  <a:lnTo>
                    <a:pt x="1292" y="85"/>
                  </a:lnTo>
                  <a:lnTo>
                    <a:pt x="1244" y="108"/>
                  </a:lnTo>
                  <a:lnTo>
                    <a:pt x="1257" y="57"/>
                  </a:lnTo>
                  <a:lnTo>
                    <a:pt x="1154" y="17"/>
                  </a:lnTo>
                  <a:lnTo>
                    <a:pt x="1080" y="49"/>
                  </a:lnTo>
                  <a:lnTo>
                    <a:pt x="1031" y="0"/>
                  </a:lnTo>
                  <a:lnTo>
                    <a:pt x="1008" y="51"/>
                  </a:lnTo>
                  <a:lnTo>
                    <a:pt x="904" y="11"/>
                  </a:lnTo>
                  <a:lnTo>
                    <a:pt x="784" y="105"/>
                  </a:lnTo>
                  <a:lnTo>
                    <a:pt x="764" y="90"/>
                  </a:lnTo>
                  <a:lnTo>
                    <a:pt x="750" y="113"/>
                  </a:lnTo>
                  <a:lnTo>
                    <a:pt x="751" y="139"/>
                  </a:lnTo>
                  <a:lnTo>
                    <a:pt x="765" y="156"/>
                  </a:lnTo>
                  <a:lnTo>
                    <a:pt x="728" y="200"/>
                  </a:lnTo>
                  <a:lnTo>
                    <a:pt x="439" y="309"/>
                  </a:lnTo>
                  <a:lnTo>
                    <a:pt x="457" y="446"/>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59" name="Freeform 86">
              <a:extLst>
                <a:ext uri="{FF2B5EF4-FFF2-40B4-BE49-F238E27FC236}">
                  <a16:creationId xmlns:a16="http://schemas.microsoft.com/office/drawing/2014/main" id="{CCB5A33C-0087-CDC9-02DD-3C894C4A7C7D}"/>
                </a:ext>
              </a:extLst>
            </p:cNvPr>
            <p:cNvSpPr>
              <a:spLocks/>
            </p:cNvSpPr>
            <p:nvPr/>
          </p:nvSpPr>
          <p:spPr bwMode="auto">
            <a:xfrm>
              <a:off x="3889" y="3380"/>
              <a:ext cx="204" cy="290"/>
            </a:xfrm>
            <a:custGeom>
              <a:avLst/>
              <a:gdLst>
                <a:gd name="T0" fmla="*/ 37 w 1018"/>
                <a:gd name="T1" fmla="*/ 405 h 1451"/>
                <a:gd name="T2" fmla="*/ 360 w 1018"/>
                <a:gd name="T3" fmla="*/ 375 h 1451"/>
                <a:gd name="T4" fmla="*/ 425 w 1018"/>
                <a:gd name="T5" fmla="*/ 139 h 1451"/>
                <a:gd name="T6" fmla="*/ 524 w 1018"/>
                <a:gd name="T7" fmla="*/ 94 h 1451"/>
                <a:gd name="T8" fmla="*/ 575 w 1018"/>
                <a:gd name="T9" fmla="*/ 119 h 1451"/>
                <a:gd name="T10" fmla="*/ 644 w 1018"/>
                <a:gd name="T11" fmla="*/ 0 h 1451"/>
                <a:gd name="T12" fmla="*/ 720 w 1018"/>
                <a:gd name="T13" fmla="*/ 39 h 1451"/>
                <a:gd name="T14" fmla="*/ 807 w 1018"/>
                <a:gd name="T15" fmla="*/ 173 h 1451"/>
                <a:gd name="T16" fmla="*/ 930 w 1018"/>
                <a:gd name="T17" fmla="*/ 222 h 1451"/>
                <a:gd name="T18" fmla="*/ 888 w 1018"/>
                <a:gd name="T19" fmla="*/ 335 h 1451"/>
                <a:gd name="T20" fmla="*/ 873 w 1018"/>
                <a:gd name="T21" fmla="*/ 469 h 1451"/>
                <a:gd name="T22" fmla="*/ 913 w 1018"/>
                <a:gd name="T23" fmla="*/ 497 h 1451"/>
                <a:gd name="T24" fmla="*/ 916 w 1018"/>
                <a:gd name="T25" fmla="*/ 550 h 1451"/>
                <a:gd name="T26" fmla="*/ 977 w 1018"/>
                <a:gd name="T27" fmla="*/ 607 h 1451"/>
                <a:gd name="T28" fmla="*/ 1013 w 1018"/>
                <a:gd name="T29" fmla="*/ 612 h 1451"/>
                <a:gd name="T30" fmla="*/ 1018 w 1018"/>
                <a:gd name="T31" fmla="*/ 677 h 1451"/>
                <a:gd name="T32" fmla="*/ 979 w 1018"/>
                <a:gd name="T33" fmla="*/ 699 h 1451"/>
                <a:gd name="T34" fmla="*/ 945 w 1018"/>
                <a:gd name="T35" fmla="*/ 786 h 1451"/>
                <a:gd name="T36" fmla="*/ 857 w 1018"/>
                <a:gd name="T37" fmla="*/ 846 h 1451"/>
                <a:gd name="T38" fmla="*/ 766 w 1018"/>
                <a:gd name="T39" fmla="*/ 845 h 1451"/>
                <a:gd name="T40" fmla="*/ 750 w 1018"/>
                <a:gd name="T41" fmla="*/ 901 h 1451"/>
                <a:gd name="T42" fmla="*/ 774 w 1018"/>
                <a:gd name="T43" fmla="*/ 954 h 1451"/>
                <a:gd name="T44" fmla="*/ 793 w 1018"/>
                <a:gd name="T45" fmla="*/ 1048 h 1451"/>
                <a:gd name="T46" fmla="*/ 741 w 1018"/>
                <a:gd name="T47" fmla="*/ 1045 h 1451"/>
                <a:gd name="T48" fmla="*/ 719 w 1018"/>
                <a:gd name="T49" fmla="*/ 1088 h 1451"/>
                <a:gd name="T50" fmla="*/ 786 w 1018"/>
                <a:gd name="T51" fmla="*/ 1118 h 1451"/>
                <a:gd name="T52" fmla="*/ 753 w 1018"/>
                <a:gd name="T53" fmla="*/ 1179 h 1451"/>
                <a:gd name="T54" fmla="*/ 756 w 1018"/>
                <a:gd name="T55" fmla="*/ 1250 h 1451"/>
                <a:gd name="T56" fmla="*/ 812 w 1018"/>
                <a:gd name="T57" fmla="*/ 1288 h 1451"/>
                <a:gd name="T58" fmla="*/ 822 w 1018"/>
                <a:gd name="T59" fmla="*/ 1354 h 1451"/>
                <a:gd name="T60" fmla="*/ 841 w 1018"/>
                <a:gd name="T61" fmla="*/ 1363 h 1451"/>
                <a:gd name="T62" fmla="*/ 833 w 1018"/>
                <a:gd name="T63" fmla="*/ 1421 h 1451"/>
                <a:gd name="T64" fmla="*/ 778 w 1018"/>
                <a:gd name="T65" fmla="*/ 1451 h 1451"/>
                <a:gd name="T66" fmla="*/ 724 w 1018"/>
                <a:gd name="T67" fmla="*/ 1403 h 1451"/>
                <a:gd name="T68" fmla="*/ 641 w 1018"/>
                <a:gd name="T69" fmla="*/ 1421 h 1451"/>
                <a:gd name="T70" fmla="*/ 638 w 1018"/>
                <a:gd name="T71" fmla="*/ 1363 h 1451"/>
                <a:gd name="T72" fmla="*/ 581 w 1018"/>
                <a:gd name="T73" fmla="*/ 1403 h 1451"/>
                <a:gd name="T74" fmla="*/ 546 w 1018"/>
                <a:gd name="T75" fmla="*/ 1397 h 1451"/>
                <a:gd name="T76" fmla="*/ 428 w 1018"/>
                <a:gd name="T77" fmla="*/ 1433 h 1451"/>
                <a:gd name="T78" fmla="*/ 398 w 1018"/>
                <a:gd name="T79" fmla="*/ 1397 h 1451"/>
                <a:gd name="T80" fmla="*/ 393 w 1018"/>
                <a:gd name="T81" fmla="*/ 1401 h 1451"/>
                <a:gd name="T82" fmla="*/ 363 w 1018"/>
                <a:gd name="T83" fmla="*/ 1294 h 1451"/>
                <a:gd name="T84" fmla="*/ 343 w 1018"/>
                <a:gd name="T85" fmla="*/ 1276 h 1451"/>
                <a:gd name="T86" fmla="*/ 276 w 1018"/>
                <a:gd name="T87" fmla="*/ 1345 h 1451"/>
                <a:gd name="T88" fmla="*/ 191 w 1018"/>
                <a:gd name="T89" fmla="*/ 1241 h 1451"/>
                <a:gd name="T90" fmla="*/ 131 w 1018"/>
                <a:gd name="T91" fmla="*/ 1257 h 1451"/>
                <a:gd name="T92" fmla="*/ 104 w 1018"/>
                <a:gd name="T93" fmla="*/ 1198 h 1451"/>
                <a:gd name="T94" fmla="*/ 147 w 1018"/>
                <a:gd name="T95" fmla="*/ 1163 h 1451"/>
                <a:gd name="T96" fmla="*/ 73 w 1018"/>
                <a:gd name="T97" fmla="*/ 1073 h 1451"/>
                <a:gd name="T98" fmla="*/ 104 w 1018"/>
                <a:gd name="T99" fmla="*/ 947 h 1451"/>
                <a:gd name="T100" fmla="*/ 219 w 1018"/>
                <a:gd name="T101" fmla="*/ 878 h 1451"/>
                <a:gd name="T102" fmla="*/ 210 w 1018"/>
                <a:gd name="T103" fmla="*/ 721 h 1451"/>
                <a:gd name="T104" fmla="*/ 148 w 1018"/>
                <a:gd name="T105" fmla="*/ 673 h 1451"/>
                <a:gd name="T106" fmla="*/ 100 w 1018"/>
                <a:gd name="T107" fmla="*/ 696 h 1451"/>
                <a:gd name="T108" fmla="*/ 113 w 1018"/>
                <a:gd name="T109" fmla="*/ 645 h 1451"/>
                <a:gd name="T110" fmla="*/ 10 w 1018"/>
                <a:gd name="T111" fmla="*/ 605 h 1451"/>
                <a:gd name="T112" fmla="*/ 0 w 1018"/>
                <a:gd name="T113" fmla="*/ 384 h 1451"/>
                <a:gd name="T114" fmla="*/ 37 w 1018"/>
                <a:gd name="T115" fmla="*/ 405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8" h="1451">
                  <a:moveTo>
                    <a:pt x="37" y="405"/>
                  </a:moveTo>
                  <a:lnTo>
                    <a:pt x="360" y="375"/>
                  </a:lnTo>
                  <a:lnTo>
                    <a:pt x="425" y="139"/>
                  </a:lnTo>
                  <a:lnTo>
                    <a:pt x="524" y="94"/>
                  </a:lnTo>
                  <a:lnTo>
                    <a:pt x="575" y="119"/>
                  </a:lnTo>
                  <a:lnTo>
                    <a:pt x="644" y="0"/>
                  </a:lnTo>
                  <a:lnTo>
                    <a:pt x="720" y="39"/>
                  </a:lnTo>
                  <a:lnTo>
                    <a:pt x="807" y="173"/>
                  </a:lnTo>
                  <a:lnTo>
                    <a:pt x="930" y="222"/>
                  </a:lnTo>
                  <a:lnTo>
                    <a:pt x="888" y="335"/>
                  </a:lnTo>
                  <a:lnTo>
                    <a:pt x="873" y="469"/>
                  </a:lnTo>
                  <a:lnTo>
                    <a:pt x="913" y="497"/>
                  </a:lnTo>
                  <a:lnTo>
                    <a:pt x="916" y="550"/>
                  </a:lnTo>
                  <a:lnTo>
                    <a:pt x="977" y="607"/>
                  </a:lnTo>
                  <a:lnTo>
                    <a:pt x="1013" y="612"/>
                  </a:lnTo>
                  <a:lnTo>
                    <a:pt x="1018" y="677"/>
                  </a:lnTo>
                  <a:lnTo>
                    <a:pt x="979" y="699"/>
                  </a:lnTo>
                  <a:lnTo>
                    <a:pt x="945" y="786"/>
                  </a:lnTo>
                  <a:lnTo>
                    <a:pt x="857" y="846"/>
                  </a:lnTo>
                  <a:lnTo>
                    <a:pt x="766" y="845"/>
                  </a:lnTo>
                  <a:lnTo>
                    <a:pt x="750" y="901"/>
                  </a:lnTo>
                  <a:lnTo>
                    <a:pt x="774" y="954"/>
                  </a:lnTo>
                  <a:lnTo>
                    <a:pt x="793" y="1048"/>
                  </a:lnTo>
                  <a:lnTo>
                    <a:pt x="741" y="1045"/>
                  </a:lnTo>
                  <a:lnTo>
                    <a:pt x="719" y="1088"/>
                  </a:lnTo>
                  <a:lnTo>
                    <a:pt x="786" y="1118"/>
                  </a:lnTo>
                  <a:lnTo>
                    <a:pt x="753" y="1179"/>
                  </a:lnTo>
                  <a:lnTo>
                    <a:pt x="756" y="1250"/>
                  </a:lnTo>
                  <a:lnTo>
                    <a:pt x="812" y="1288"/>
                  </a:lnTo>
                  <a:lnTo>
                    <a:pt x="822" y="1354"/>
                  </a:lnTo>
                  <a:lnTo>
                    <a:pt x="841" y="1363"/>
                  </a:lnTo>
                  <a:lnTo>
                    <a:pt x="833" y="1421"/>
                  </a:lnTo>
                  <a:lnTo>
                    <a:pt x="778" y="1451"/>
                  </a:lnTo>
                  <a:lnTo>
                    <a:pt x="724" y="1403"/>
                  </a:lnTo>
                  <a:lnTo>
                    <a:pt x="641" y="1421"/>
                  </a:lnTo>
                  <a:lnTo>
                    <a:pt x="638" y="1363"/>
                  </a:lnTo>
                  <a:lnTo>
                    <a:pt x="581" y="1403"/>
                  </a:lnTo>
                  <a:lnTo>
                    <a:pt x="546" y="1397"/>
                  </a:lnTo>
                  <a:lnTo>
                    <a:pt x="428" y="1433"/>
                  </a:lnTo>
                  <a:lnTo>
                    <a:pt x="398" y="1397"/>
                  </a:lnTo>
                  <a:lnTo>
                    <a:pt x="393" y="1401"/>
                  </a:lnTo>
                  <a:lnTo>
                    <a:pt x="363" y="1294"/>
                  </a:lnTo>
                  <a:lnTo>
                    <a:pt x="343" y="1276"/>
                  </a:lnTo>
                  <a:lnTo>
                    <a:pt x="276" y="1345"/>
                  </a:lnTo>
                  <a:lnTo>
                    <a:pt x="191" y="1241"/>
                  </a:lnTo>
                  <a:lnTo>
                    <a:pt x="131" y="1257"/>
                  </a:lnTo>
                  <a:lnTo>
                    <a:pt x="104" y="1198"/>
                  </a:lnTo>
                  <a:lnTo>
                    <a:pt x="147" y="1163"/>
                  </a:lnTo>
                  <a:lnTo>
                    <a:pt x="73" y="1073"/>
                  </a:lnTo>
                  <a:lnTo>
                    <a:pt x="104" y="947"/>
                  </a:lnTo>
                  <a:lnTo>
                    <a:pt x="219" y="878"/>
                  </a:lnTo>
                  <a:lnTo>
                    <a:pt x="210" y="721"/>
                  </a:lnTo>
                  <a:lnTo>
                    <a:pt x="148" y="673"/>
                  </a:lnTo>
                  <a:lnTo>
                    <a:pt x="100" y="696"/>
                  </a:lnTo>
                  <a:lnTo>
                    <a:pt x="113" y="645"/>
                  </a:lnTo>
                  <a:lnTo>
                    <a:pt x="10" y="605"/>
                  </a:lnTo>
                  <a:lnTo>
                    <a:pt x="0" y="384"/>
                  </a:lnTo>
                  <a:lnTo>
                    <a:pt x="37" y="405"/>
                  </a:lnTo>
                  <a:close/>
                </a:path>
              </a:pathLst>
            </a:custGeom>
            <a:solidFill>
              <a:schemeClr val="accent2">
                <a:lumMod val="40000"/>
                <a:lumOff val="60000"/>
              </a:schemeClr>
            </a:solid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60" name="Freeform 87">
              <a:extLst>
                <a:ext uri="{FF2B5EF4-FFF2-40B4-BE49-F238E27FC236}">
                  <a16:creationId xmlns:a16="http://schemas.microsoft.com/office/drawing/2014/main" id="{1219FC60-BB52-3B2E-2BAB-8B4F81482F8C}"/>
                </a:ext>
              </a:extLst>
            </p:cNvPr>
            <p:cNvSpPr>
              <a:spLocks/>
            </p:cNvSpPr>
            <p:nvPr/>
          </p:nvSpPr>
          <p:spPr bwMode="auto">
            <a:xfrm>
              <a:off x="3386" y="3668"/>
              <a:ext cx="14" cy="29"/>
            </a:xfrm>
            <a:custGeom>
              <a:avLst/>
              <a:gdLst>
                <a:gd name="T0" fmla="*/ 41 w 70"/>
                <a:gd name="T1" fmla="*/ 142 h 142"/>
                <a:gd name="T2" fmla="*/ 6 w 70"/>
                <a:gd name="T3" fmla="*/ 135 h 142"/>
                <a:gd name="T4" fmla="*/ 0 w 70"/>
                <a:gd name="T5" fmla="*/ 2 h 142"/>
                <a:gd name="T6" fmla="*/ 25 w 70"/>
                <a:gd name="T7" fmla="*/ 0 h 142"/>
                <a:gd name="T8" fmla="*/ 70 w 70"/>
                <a:gd name="T9" fmla="*/ 66 h 142"/>
                <a:gd name="T10" fmla="*/ 41 w 70"/>
                <a:gd name="T11" fmla="*/ 142 h 142"/>
              </a:gdLst>
              <a:ahLst/>
              <a:cxnLst>
                <a:cxn ang="0">
                  <a:pos x="T0" y="T1"/>
                </a:cxn>
                <a:cxn ang="0">
                  <a:pos x="T2" y="T3"/>
                </a:cxn>
                <a:cxn ang="0">
                  <a:pos x="T4" y="T5"/>
                </a:cxn>
                <a:cxn ang="0">
                  <a:pos x="T6" y="T7"/>
                </a:cxn>
                <a:cxn ang="0">
                  <a:pos x="T8" y="T9"/>
                </a:cxn>
                <a:cxn ang="0">
                  <a:pos x="T10" y="T11"/>
                </a:cxn>
              </a:cxnLst>
              <a:rect l="0" t="0" r="r" b="b"/>
              <a:pathLst>
                <a:path w="70" h="142">
                  <a:moveTo>
                    <a:pt x="41" y="142"/>
                  </a:moveTo>
                  <a:lnTo>
                    <a:pt x="6" y="135"/>
                  </a:lnTo>
                  <a:lnTo>
                    <a:pt x="0" y="2"/>
                  </a:lnTo>
                  <a:lnTo>
                    <a:pt x="25" y="0"/>
                  </a:lnTo>
                  <a:lnTo>
                    <a:pt x="70" y="66"/>
                  </a:lnTo>
                  <a:lnTo>
                    <a:pt x="41" y="142"/>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61" name="Freeform 88">
              <a:extLst>
                <a:ext uri="{FF2B5EF4-FFF2-40B4-BE49-F238E27FC236}">
                  <a16:creationId xmlns:a16="http://schemas.microsoft.com/office/drawing/2014/main" id="{B9EBE938-1B4A-6F70-583B-13F97E0D4F35}"/>
                </a:ext>
              </a:extLst>
            </p:cNvPr>
            <p:cNvSpPr>
              <a:spLocks/>
            </p:cNvSpPr>
            <p:nvPr/>
          </p:nvSpPr>
          <p:spPr bwMode="auto">
            <a:xfrm>
              <a:off x="3365" y="3682"/>
              <a:ext cx="14" cy="23"/>
            </a:xfrm>
            <a:custGeom>
              <a:avLst/>
              <a:gdLst>
                <a:gd name="T0" fmla="*/ 39 w 71"/>
                <a:gd name="T1" fmla="*/ 0 h 116"/>
                <a:gd name="T2" fmla="*/ 71 w 71"/>
                <a:gd name="T3" fmla="*/ 50 h 116"/>
                <a:gd name="T4" fmla="*/ 60 w 71"/>
                <a:gd name="T5" fmla="*/ 99 h 116"/>
                <a:gd name="T6" fmla="*/ 28 w 71"/>
                <a:gd name="T7" fmla="*/ 116 h 116"/>
                <a:gd name="T8" fmla="*/ 0 w 71"/>
                <a:gd name="T9" fmla="*/ 56 h 116"/>
                <a:gd name="T10" fmla="*/ 6 w 71"/>
                <a:gd name="T11" fmla="*/ 21 h 116"/>
                <a:gd name="T12" fmla="*/ 39 w 7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71" h="116">
                  <a:moveTo>
                    <a:pt x="39" y="0"/>
                  </a:moveTo>
                  <a:lnTo>
                    <a:pt x="71" y="50"/>
                  </a:lnTo>
                  <a:lnTo>
                    <a:pt x="60" y="99"/>
                  </a:lnTo>
                  <a:lnTo>
                    <a:pt x="28" y="116"/>
                  </a:lnTo>
                  <a:lnTo>
                    <a:pt x="0" y="56"/>
                  </a:lnTo>
                  <a:lnTo>
                    <a:pt x="6" y="21"/>
                  </a:lnTo>
                  <a:lnTo>
                    <a:pt x="39" y="0"/>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62" name="Freeform 89">
              <a:extLst>
                <a:ext uri="{FF2B5EF4-FFF2-40B4-BE49-F238E27FC236}">
                  <a16:creationId xmlns:a16="http://schemas.microsoft.com/office/drawing/2014/main" id="{15171E3D-8788-D435-F9D7-4FDD5B426D6D}"/>
                </a:ext>
              </a:extLst>
            </p:cNvPr>
            <p:cNvSpPr>
              <a:spLocks/>
            </p:cNvSpPr>
            <p:nvPr/>
          </p:nvSpPr>
          <p:spPr bwMode="auto">
            <a:xfrm>
              <a:off x="3378" y="3701"/>
              <a:ext cx="15" cy="23"/>
            </a:xfrm>
            <a:custGeom>
              <a:avLst/>
              <a:gdLst>
                <a:gd name="T0" fmla="*/ 44 w 73"/>
                <a:gd name="T1" fmla="*/ 0 h 116"/>
                <a:gd name="T2" fmla="*/ 73 w 73"/>
                <a:gd name="T3" fmla="*/ 34 h 116"/>
                <a:gd name="T4" fmla="*/ 62 w 73"/>
                <a:gd name="T5" fmla="*/ 96 h 116"/>
                <a:gd name="T6" fmla="*/ 40 w 73"/>
                <a:gd name="T7" fmla="*/ 116 h 116"/>
                <a:gd name="T8" fmla="*/ 13 w 73"/>
                <a:gd name="T9" fmla="*/ 99 h 116"/>
                <a:gd name="T10" fmla="*/ 0 w 73"/>
                <a:gd name="T11" fmla="*/ 38 h 116"/>
                <a:gd name="T12" fmla="*/ 44 w 7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73" h="116">
                  <a:moveTo>
                    <a:pt x="44" y="0"/>
                  </a:moveTo>
                  <a:lnTo>
                    <a:pt x="73" y="34"/>
                  </a:lnTo>
                  <a:lnTo>
                    <a:pt x="62" y="96"/>
                  </a:lnTo>
                  <a:lnTo>
                    <a:pt x="40" y="116"/>
                  </a:lnTo>
                  <a:lnTo>
                    <a:pt x="13" y="99"/>
                  </a:lnTo>
                  <a:lnTo>
                    <a:pt x="0" y="38"/>
                  </a:lnTo>
                  <a:lnTo>
                    <a:pt x="44" y="0"/>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63" name="Freeform 90">
              <a:extLst>
                <a:ext uri="{FF2B5EF4-FFF2-40B4-BE49-F238E27FC236}">
                  <a16:creationId xmlns:a16="http://schemas.microsoft.com/office/drawing/2014/main" id="{E32CC432-04B4-4C01-0C90-BAC1B5A31198}"/>
                </a:ext>
              </a:extLst>
            </p:cNvPr>
            <p:cNvSpPr>
              <a:spLocks/>
            </p:cNvSpPr>
            <p:nvPr/>
          </p:nvSpPr>
          <p:spPr bwMode="auto">
            <a:xfrm>
              <a:off x="3356" y="3714"/>
              <a:ext cx="11" cy="13"/>
            </a:xfrm>
            <a:custGeom>
              <a:avLst/>
              <a:gdLst>
                <a:gd name="T0" fmla="*/ 54 w 54"/>
                <a:gd name="T1" fmla="*/ 58 h 66"/>
                <a:gd name="T2" fmla="*/ 21 w 54"/>
                <a:gd name="T3" fmla="*/ 66 h 66"/>
                <a:gd name="T4" fmla="*/ 0 w 54"/>
                <a:gd name="T5" fmla="*/ 43 h 66"/>
                <a:gd name="T6" fmla="*/ 13 w 54"/>
                <a:gd name="T7" fmla="*/ 0 h 66"/>
                <a:gd name="T8" fmla="*/ 54 w 54"/>
                <a:gd name="T9" fmla="*/ 18 h 66"/>
                <a:gd name="T10" fmla="*/ 54 w 54"/>
                <a:gd name="T11" fmla="*/ 58 h 66"/>
              </a:gdLst>
              <a:ahLst/>
              <a:cxnLst>
                <a:cxn ang="0">
                  <a:pos x="T0" y="T1"/>
                </a:cxn>
                <a:cxn ang="0">
                  <a:pos x="T2" y="T3"/>
                </a:cxn>
                <a:cxn ang="0">
                  <a:pos x="T4" y="T5"/>
                </a:cxn>
                <a:cxn ang="0">
                  <a:pos x="T6" y="T7"/>
                </a:cxn>
                <a:cxn ang="0">
                  <a:pos x="T8" y="T9"/>
                </a:cxn>
                <a:cxn ang="0">
                  <a:pos x="T10" y="T11"/>
                </a:cxn>
              </a:cxnLst>
              <a:rect l="0" t="0" r="r" b="b"/>
              <a:pathLst>
                <a:path w="54" h="66">
                  <a:moveTo>
                    <a:pt x="54" y="58"/>
                  </a:moveTo>
                  <a:lnTo>
                    <a:pt x="21" y="66"/>
                  </a:lnTo>
                  <a:lnTo>
                    <a:pt x="0" y="43"/>
                  </a:lnTo>
                  <a:lnTo>
                    <a:pt x="13" y="0"/>
                  </a:lnTo>
                  <a:lnTo>
                    <a:pt x="54" y="18"/>
                  </a:lnTo>
                  <a:lnTo>
                    <a:pt x="54" y="58"/>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64" name="Freeform 91">
              <a:extLst>
                <a:ext uri="{FF2B5EF4-FFF2-40B4-BE49-F238E27FC236}">
                  <a16:creationId xmlns:a16="http://schemas.microsoft.com/office/drawing/2014/main" id="{2A30F03E-48DF-ED13-F623-B23200CB5DF3}"/>
                </a:ext>
              </a:extLst>
            </p:cNvPr>
            <p:cNvSpPr>
              <a:spLocks/>
            </p:cNvSpPr>
            <p:nvPr/>
          </p:nvSpPr>
          <p:spPr bwMode="auto">
            <a:xfrm>
              <a:off x="3339" y="3714"/>
              <a:ext cx="12" cy="14"/>
            </a:xfrm>
            <a:custGeom>
              <a:avLst/>
              <a:gdLst>
                <a:gd name="T0" fmla="*/ 0 w 59"/>
                <a:gd name="T1" fmla="*/ 56 h 70"/>
                <a:gd name="T2" fmla="*/ 0 w 59"/>
                <a:gd name="T3" fmla="*/ 54 h 70"/>
                <a:gd name="T4" fmla="*/ 13 w 59"/>
                <a:gd name="T5" fmla="*/ 17 h 70"/>
                <a:gd name="T6" fmla="*/ 37 w 59"/>
                <a:gd name="T7" fmla="*/ 0 h 70"/>
                <a:gd name="T8" fmla="*/ 59 w 59"/>
                <a:gd name="T9" fmla="*/ 21 h 70"/>
                <a:gd name="T10" fmla="*/ 42 w 59"/>
                <a:gd name="T11" fmla="*/ 63 h 70"/>
                <a:gd name="T12" fmla="*/ 12 w 59"/>
                <a:gd name="T13" fmla="*/ 70 h 70"/>
                <a:gd name="T14" fmla="*/ 0 w 59"/>
                <a:gd name="T15" fmla="*/ 56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70">
                  <a:moveTo>
                    <a:pt x="0" y="56"/>
                  </a:moveTo>
                  <a:lnTo>
                    <a:pt x="0" y="54"/>
                  </a:lnTo>
                  <a:lnTo>
                    <a:pt x="13" y="17"/>
                  </a:lnTo>
                  <a:lnTo>
                    <a:pt x="37" y="0"/>
                  </a:lnTo>
                  <a:lnTo>
                    <a:pt x="59" y="21"/>
                  </a:lnTo>
                  <a:lnTo>
                    <a:pt x="42" y="63"/>
                  </a:lnTo>
                  <a:lnTo>
                    <a:pt x="12" y="70"/>
                  </a:lnTo>
                  <a:lnTo>
                    <a:pt x="0" y="56"/>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65" name="Freeform 92">
              <a:extLst>
                <a:ext uri="{FF2B5EF4-FFF2-40B4-BE49-F238E27FC236}">
                  <a16:creationId xmlns:a16="http://schemas.microsoft.com/office/drawing/2014/main" id="{9AFB24A2-1B5F-A029-5A1E-402607E62ACA}"/>
                </a:ext>
              </a:extLst>
            </p:cNvPr>
            <p:cNvSpPr>
              <a:spLocks/>
            </p:cNvSpPr>
            <p:nvPr/>
          </p:nvSpPr>
          <p:spPr bwMode="auto">
            <a:xfrm>
              <a:off x="3342" y="3734"/>
              <a:ext cx="13" cy="17"/>
            </a:xfrm>
            <a:custGeom>
              <a:avLst/>
              <a:gdLst>
                <a:gd name="T0" fmla="*/ 4 w 66"/>
                <a:gd name="T1" fmla="*/ 73 h 86"/>
                <a:gd name="T2" fmla="*/ 1 w 66"/>
                <a:gd name="T3" fmla="*/ 55 h 86"/>
                <a:gd name="T4" fmla="*/ 0 w 66"/>
                <a:gd name="T5" fmla="*/ 17 h 86"/>
                <a:gd name="T6" fmla="*/ 36 w 66"/>
                <a:gd name="T7" fmla="*/ 0 h 86"/>
                <a:gd name="T8" fmla="*/ 58 w 66"/>
                <a:gd name="T9" fmla="*/ 31 h 86"/>
                <a:gd name="T10" fmla="*/ 66 w 66"/>
                <a:gd name="T11" fmla="*/ 48 h 86"/>
                <a:gd name="T12" fmla="*/ 24 w 66"/>
                <a:gd name="T13" fmla="*/ 86 h 86"/>
                <a:gd name="T14" fmla="*/ 4 w 66"/>
                <a:gd name="T15" fmla="*/ 73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86">
                  <a:moveTo>
                    <a:pt x="4" y="73"/>
                  </a:moveTo>
                  <a:lnTo>
                    <a:pt x="1" y="55"/>
                  </a:lnTo>
                  <a:lnTo>
                    <a:pt x="0" y="17"/>
                  </a:lnTo>
                  <a:lnTo>
                    <a:pt x="36" y="0"/>
                  </a:lnTo>
                  <a:lnTo>
                    <a:pt x="58" y="31"/>
                  </a:lnTo>
                  <a:lnTo>
                    <a:pt x="66" y="48"/>
                  </a:lnTo>
                  <a:lnTo>
                    <a:pt x="24" y="86"/>
                  </a:lnTo>
                  <a:lnTo>
                    <a:pt x="4" y="73"/>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66" name="Freeform 93">
              <a:extLst>
                <a:ext uri="{FF2B5EF4-FFF2-40B4-BE49-F238E27FC236}">
                  <a16:creationId xmlns:a16="http://schemas.microsoft.com/office/drawing/2014/main" id="{76B30944-F9D1-7661-E59F-5568CBEA5E07}"/>
                </a:ext>
              </a:extLst>
            </p:cNvPr>
            <p:cNvSpPr>
              <a:spLocks/>
            </p:cNvSpPr>
            <p:nvPr/>
          </p:nvSpPr>
          <p:spPr bwMode="auto">
            <a:xfrm>
              <a:off x="3327" y="3746"/>
              <a:ext cx="11" cy="14"/>
            </a:xfrm>
            <a:custGeom>
              <a:avLst/>
              <a:gdLst>
                <a:gd name="T0" fmla="*/ 14 w 55"/>
                <a:gd name="T1" fmla="*/ 73 h 73"/>
                <a:gd name="T2" fmla="*/ 0 w 55"/>
                <a:gd name="T3" fmla="*/ 23 h 73"/>
                <a:gd name="T4" fmla="*/ 14 w 55"/>
                <a:gd name="T5" fmla="*/ 0 h 73"/>
                <a:gd name="T6" fmla="*/ 40 w 55"/>
                <a:gd name="T7" fmla="*/ 5 h 73"/>
                <a:gd name="T8" fmla="*/ 50 w 55"/>
                <a:gd name="T9" fmla="*/ 28 h 73"/>
                <a:gd name="T10" fmla="*/ 50 w 55"/>
                <a:gd name="T11" fmla="*/ 46 h 73"/>
                <a:gd name="T12" fmla="*/ 55 w 55"/>
                <a:gd name="T13" fmla="*/ 73 h 73"/>
                <a:gd name="T14" fmla="*/ 14 w 55"/>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14" y="73"/>
                  </a:moveTo>
                  <a:lnTo>
                    <a:pt x="0" y="23"/>
                  </a:lnTo>
                  <a:lnTo>
                    <a:pt x="14" y="0"/>
                  </a:lnTo>
                  <a:lnTo>
                    <a:pt x="40" y="5"/>
                  </a:lnTo>
                  <a:lnTo>
                    <a:pt x="50" y="28"/>
                  </a:lnTo>
                  <a:lnTo>
                    <a:pt x="50" y="46"/>
                  </a:lnTo>
                  <a:lnTo>
                    <a:pt x="55" y="73"/>
                  </a:lnTo>
                  <a:lnTo>
                    <a:pt x="14" y="73"/>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67" name="Freeform 94">
              <a:extLst>
                <a:ext uri="{FF2B5EF4-FFF2-40B4-BE49-F238E27FC236}">
                  <a16:creationId xmlns:a16="http://schemas.microsoft.com/office/drawing/2014/main" id="{03BDEA19-3FA9-249E-A02F-086FB45096D6}"/>
                </a:ext>
              </a:extLst>
            </p:cNvPr>
            <p:cNvSpPr>
              <a:spLocks/>
            </p:cNvSpPr>
            <p:nvPr/>
          </p:nvSpPr>
          <p:spPr bwMode="auto">
            <a:xfrm>
              <a:off x="3317" y="3760"/>
              <a:ext cx="18" cy="23"/>
            </a:xfrm>
            <a:custGeom>
              <a:avLst/>
              <a:gdLst>
                <a:gd name="T0" fmla="*/ 84 w 91"/>
                <a:gd name="T1" fmla="*/ 116 h 116"/>
                <a:gd name="T2" fmla="*/ 35 w 91"/>
                <a:gd name="T3" fmla="*/ 113 h 116"/>
                <a:gd name="T4" fmla="*/ 23 w 91"/>
                <a:gd name="T5" fmla="*/ 61 h 116"/>
                <a:gd name="T6" fmla="*/ 0 w 91"/>
                <a:gd name="T7" fmla="*/ 36 h 116"/>
                <a:gd name="T8" fmla="*/ 25 w 91"/>
                <a:gd name="T9" fmla="*/ 0 h 116"/>
                <a:gd name="T10" fmla="*/ 65 w 91"/>
                <a:gd name="T11" fmla="*/ 25 h 116"/>
                <a:gd name="T12" fmla="*/ 91 w 91"/>
                <a:gd name="T13" fmla="*/ 81 h 116"/>
                <a:gd name="T14" fmla="*/ 86 w 91"/>
                <a:gd name="T15" fmla="*/ 94 h 116"/>
                <a:gd name="T16" fmla="*/ 84 w 91"/>
                <a:gd name="T1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16">
                  <a:moveTo>
                    <a:pt x="84" y="116"/>
                  </a:moveTo>
                  <a:lnTo>
                    <a:pt x="35" y="113"/>
                  </a:lnTo>
                  <a:lnTo>
                    <a:pt x="23" y="61"/>
                  </a:lnTo>
                  <a:lnTo>
                    <a:pt x="0" y="36"/>
                  </a:lnTo>
                  <a:lnTo>
                    <a:pt x="25" y="0"/>
                  </a:lnTo>
                  <a:lnTo>
                    <a:pt x="65" y="25"/>
                  </a:lnTo>
                  <a:lnTo>
                    <a:pt x="91" y="81"/>
                  </a:lnTo>
                  <a:lnTo>
                    <a:pt x="86" y="94"/>
                  </a:lnTo>
                  <a:lnTo>
                    <a:pt x="84" y="116"/>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68" name="Freeform 95">
              <a:extLst>
                <a:ext uri="{FF2B5EF4-FFF2-40B4-BE49-F238E27FC236}">
                  <a16:creationId xmlns:a16="http://schemas.microsoft.com/office/drawing/2014/main" id="{F22E24DB-C22E-9D80-8215-B8D8E4E3C8FB}"/>
                </a:ext>
              </a:extLst>
            </p:cNvPr>
            <p:cNvSpPr>
              <a:spLocks/>
            </p:cNvSpPr>
            <p:nvPr/>
          </p:nvSpPr>
          <p:spPr bwMode="auto">
            <a:xfrm>
              <a:off x="3284" y="3709"/>
              <a:ext cx="19" cy="11"/>
            </a:xfrm>
            <a:custGeom>
              <a:avLst/>
              <a:gdLst>
                <a:gd name="T0" fmla="*/ 95 w 95"/>
                <a:gd name="T1" fmla="*/ 55 h 55"/>
                <a:gd name="T2" fmla="*/ 0 w 95"/>
                <a:gd name="T3" fmla="*/ 48 h 55"/>
                <a:gd name="T4" fmla="*/ 2 w 95"/>
                <a:gd name="T5" fmla="*/ 19 h 55"/>
                <a:gd name="T6" fmla="*/ 26 w 95"/>
                <a:gd name="T7" fmla="*/ 0 h 55"/>
                <a:gd name="T8" fmla="*/ 95 w 95"/>
                <a:gd name="T9" fmla="*/ 34 h 55"/>
                <a:gd name="T10" fmla="*/ 95 w 95"/>
                <a:gd name="T11" fmla="*/ 55 h 55"/>
              </a:gdLst>
              <a:ahLst/>
              <a:cxnLst>
                <a:cxn ang="0">
                  <a:pos x="T0" y="T1"/>
                </a:cxn>
                <a:cxn ang="0">
                  <a:pos x="T2" y="T3"/>
                </a:cxn>
                <a:cxn ang="0">
                  <a:pos x="T4" y="T5"/>
                </a:cxn>
                <a:cxn ang="0">
                  <a:pos x="T6" y="T7"/>
                </a:cxn>
                <a:cxn ang="0">
                  <a:pos x="T8" y="T9"/>
                </a:cxn>
                <a:cxn ang="0">
                  <a:pos x="T10" y="T11"/>
                </a:cxn>
              </a:cxnLst>
              <a:rect l="0" t="0" r="r" b="b"/>
              <a:pathLst>
                <a:path w="95" h="55">
                  <a:moveTo>
                    <a:pt x="95" y="55"/>
                  </a:moveTo>
                  <a:lnTo>
                    <a:pt x="0" y="48"/>
                  </a:lnTo>
                  <a:lnTo>
                    <a:pt x="2" y="19"/>
                  </a:lnTo>
                  <a:lnTo>
                    <a:pt x="26" y="0"/>
                  </a:lnTo>
                  <a:lnTo>
                    <a:pt x="95" y="34"/>
                  </a:lnTo>
                  <a:lnTo>
                    <a:pt x="95" y="55"/>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69" name="Freeform 96">
              <a:extLst>
                <a:ext uri="{FF2B5EF4-FFF2-40B4-BE49-F238E27FC236}">
                  <a16:creationId xmlns:a16="http://schemas.microsoft.com/office/drawing/2014/main" id="{B560934D-685C-C8B4-C3A7-82EAF7446808}"/>
                </a:ext>
              </a:extLst>
            </p:cNvPr>
            <p:cNvSpPr>
              <a:spLocks/>
            </p:cNvSpPr>
            <p:nvPr/>
          </p:nvSpPr>
          <p:spPr bwMode="auto">
            <a:xfrm>
              <a:off x="3286" y="3726"/>
              <a:ext cx="16" cy="27"/>
            </a:xfrm>
            <a:custGeom>
              <a:avLst/>
              <a:gdLst>
                <a:gd name="T0" fmla="*/ 77 w 77"/>
                <a:gd name="T1" fmla="*/ 89 h 137"/>
                <a:gd name="T2" fmla="*/ 44 w 77"/>
                <a:gd name="T3" fmla="*/ 137 h 137"/>
                <a:gd name="T4" fmla="*/ 22 w 77"/>
                <a:gd name="T5" fmla="*/ 137 h 137"/>
                <a:gd name="T6" fmla="*/ 26 w 77"/>
                <a:gd name="T7" fmla="*/ 75 h 137"/>
                <a:gd name="T8" fmla="*/ 0 w 77"/>
                <a:gd name="T9" fmla="*/ 49 h 137"/>
                <a:gd name="T10" fmla="*/ 29 w 77"/>
                <a:gd name="T11" fmla="*/ 19 h 137"/>
                <a:gd name="T12" fmla="*/ 53 w 77"/>
                <a:gd name="T13" fmla="*/ 0 h 137"/>
                <a:gd name="T14" fmla="*/ 69 w 77"/>
                <a:gd name="T15" fmla="*/ 27 h 137"/>
                <a:gd name="T16" fmla="*/ 55 w 77"/>
                <a:gd name="T17" fmla="*/ 57 h 137"/>
                <a:gd name="T18" fmla="*/ 77 w 77"/>
                <a:gd name="T19" fmla="*/ 8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137">
                  <a:moveTo>
                    <a:pt x="77" y="89"/>
                  </a:moveTo>
                  <a:lnTo>
                    <a:pt x="44" y="137"/>
                  </a:lnTo>
                  <a:lnTo>
                    <a:pt x="22" y="137"/>
                  </a:lnTo>
                  <a:lnTo>
                    <a:pt x="26" y="75"/>
                  </a:lnTo>
                  <a:lnTo>
                    <a:pt x="0" y="49"/>
                  </a:lnTo>
                  <a:lnTo>
                    <a:pt x="29" y="19"/>
                  </a:lnTo>
                  <a:lnTo>
                    <a:pt x="53" y="0"/>
                  </a:lnTo>
                  <a:lnTo>
                    <a:pt x="69" y="27"/>
                  </a:lnTo>
                  <a:lnTo>
                    <a:pt x="55" y="57"/>
                  </a:lnTo>
                  <a:lnTo>
                    <a:pt x="77" y="89"/>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70" name="Freeform 97">
              <a:extLst>
                <a:ext uri="{FF2B5EF4-FFF2-40B4-BE49-F238E27FC236}">
                  <a16:creationId xmlns:a16="http://schemas.microsoft.com/office/drawing/2014/main" id="{138C345C-D4E6-0F40-4ADE-FC4617DAB20C}"/>
                </a:ext>
              </a:extLst>
            </p:cNvPr>
            <p:cNvSpPr>
              <a:spLocks/>
            </p:cNvSpPr>
            <p:nvPr/>
          </p:nvSpPr>
          <p:spPr bwMode="auto">
            <a:xfrm>
              <a:off x="3278" y="3791"/>
              <a:ext cx="38" cy="19"/>
            </a:xfrm>
            <a:custGeom>
              <a:avLst/>
              <a:gdLst>
                <a:gd name="T0" fmla="*/ 75 w 190"/>
                <a:gd name="T1" fmla="*/ 95 h 95"/>
                <a:gd name="T2" fmla="*/ 12 w 190"/>
                <a:gd name="T3" fmla="*/ 93 h 95"/>
                <a:gd name="T4" fmla="*/ 0 w 190"/>
                <a:gd name="T5" fmla="*/ 72 h 95"/>
                <a:gd name="T6" fmla="*/ 57 w 190"/>
                <a:gd name="T7" fmla="*/ 25 h 95"/>
                <a:gd name="T8" fmla="*/ 89 w 190"/>
                <a:gd name="T9" fmla="*/ 0 h 95"/>
                <a:gd name="T10" fmla="*/ 169 w 190"/>
                <a:gd name="T11" fmla="*/ 10 h 95"/>
                <a:gd name="T12" fmla="*/ 190 w 190"/>
                <a:gd name="T13" fmla="*/ 35 h 95"/>
                <a:gd name="T14" fmla="*/ 161 w 190"/>
                <a:gd name="T15" fmla="*/ 70 h 95"/>
                <a:gd name="T16" fmla="*/ 75 w 190"/>
                <a:gd name="T1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95">
                  <a:moveTo>
                    <a:pt x="75" y="95"/>
                  </a:moveTo>
                  <a:lnTo>
                    <a:pt x="12" y="93"/>
                  </a:lnTo>
                  <a:lnTo>
                    <a:pt x="0" y="72"/>
                  </a:lnTo>
                  <a:lnTo>
                    <a:pt x="57" y="25"/>
                  </a:lnTo>
                  <a:lnTo>
                    <a:pt x="89" y="0"/>
                  </a:lnTo>
                  <a:lnTo>
                    <a:pt x="169" y="10"/>
                  </a:lnTo>
                  <a:lnTo>
                    <a:pt x="190" y="35"/>
                  </a:lnTo>
                  <a:lnTo>
                    <a:pt x="161" y="70"/>
                  </a:lnTo>
                  <a:lnTo>
                    <a:pt x="75" y="95"/>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71" name="Freeform 98">
              <a:extLst>
                <a:ext uri="{FF2B5EF4-FFF2-40B4-BE49-F238E27FC236}">
                  <a16:creationId xmlns:a16="http://schemas.microsoft.com/office/drawing/2014/main" id="{C027A86D-358E-2E47-72BE-47E4DB48E043}"/>
                </a:ext>
              </a:extLst>
            </p:cNvPr>
            <p:cNvSpPr>
              <a:spLocks/>
            </p:cNvSpPr>
            <p:nvPr/>
          </p:nvSpPr>
          <p:spPr bwMode="auto">
            <a:xfrm>
              <a:off x="3301" y="3776"/>
              <a:ext cx="15" cy="10"/>
            </a:xfrm>
            <a:custGeom>
              <a:avLst/>
              <a:gdLst>
                <a:gd name="T0" fmla="*/ 19 w 73"/>
                <a:gd name="T1" fmla="*/ 0 h 51"/>
                <a:gd name="T2" fmla="*/ 43 w 73"/>
                <a:gd name="T3" fmla="*/ 4 h 51"/>
                <a:gd name="T4" fmla="*/ 72 w 73"/>
                <a:gd name="T5" fmla="*/ 32 h 51"/>
                <a:gd name="T6" fmla="*/ 73 w 73"/>
                <a:gd name="T7" fmla="*/ 51 h 51"/>
                <a:gd name="T8" fmla="*/ 22 w 73"/>
                <a:gd name="T9" fmla="*/ 45 h 51"/>
                <a:gd name="T10" fmla="*/ 0 w 73"/>
                <a:gd name="T11" fmla="*/ 21 h 51"/>
                <a:gd name="T12" fmla="*/ 19 w 73"/>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73" h="51">
                  <a:moveTo>
                    <a:pt x="19" y="0"/>
                  </a:moveTo>
                  <a:lnTo>
                    <a:pt x="43" y="4"/>
                  </a:lnTo>
                  <a:lnTo>
                    <a:pt x="72" y="32"/>
                  </a:lnTo>
                  <a:lnTo>
                    <a:pt x="73" y="51"/>
                  </a:lnTo>
                  <a:lnTo>
                    <a:pt x="22" y="45"/>
                  </a:lnTo>
                  <a:lnTo>
                    <a:pt x="0" y="21"/>
                  </a:lnTo>
                  <a:lnTo>
                    <a:pt x="19" y="0"/>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72" name="Freeform 99">
              <a:extLst>
                <a:ext uri="{FF2B5EF4-FFF2-40B4-BE49-F238E27FC236}">
                  <a16:creationId xmlns:a16="http://schemas.microsoft.com/office/drawing/2014/main" id="{2C074018-2F14-CAF1-9C61-FA7FF86EC1D6}"/>
                </a:ext>
              </a:extLst>
            </p:cNvPr>
            <p:cNvSpPr>
              <a:spLocks/>
            </p:cNvSpPr>
            <p:nvPr/>
          </p:nvSpPr>
          <p:spPr bwMode="auto">
            <a:xfrm>
              <a:off x="3268" y="3760"/>
              <a:ext cx="12" cy="23"/>
            </a:xfrm>
            <a:custGeom>
              <a:avLst/>
              <a:gdLst>
                <a:gd name="T0" fmla="*/ 8 w 63"/>
                <a:gd name="T1" fmla="*/ 114 h 114"/>
                <a:gd name="T2" fmla="*/ 0 w 63"/>
                <a:gd name="T3" fmla="*/ 50 h 114"/>
                <a:gd name="T4" fmla="*/ 41 w 63"/>
                <a:gd name="T5" fmla="*/ 0 h 114"/>
                <a:gd name="T6" fmla="*/ 57 w 63"/>
                <a:gd name="T7" fmla="*/ 3 h 114"/>
                <a:gd name="T8" fmla="*/ 63 w 63"/>
                <a:gd name="T9" fmla="*/ 38 h 114"/>
                <a:gd name="T10" fmla="*/ 39 w 63"/>
                <a:gd name="T11" fmla="*/ 83 h 114"/>
                <a:gd name="T12" fmla="*/ 53 w 63"/>
                <a:gd name="T13" fmla="*/ 114 h 114"/>
                <a:gd name="T14" fmla="*/ 8 w 63"/>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14">
                  <a:moveTo>
                    <a:pt x="8" y="114"/>
                  </a:moveTo>
                  <a:lnTo>
                    <a:pt x="0" y="50"/>
                  </a:lnTo>
                  <a:lnTo>
                    <a:pt x="41" y="0"/>
                  </a:lnTo>
                  <a:lnTo>
                    <a:pt x="57" y="3"/>
                  </a:lnTo>
                  <a:lnTo>
                    <a:pt x="63" y="38"/>
                  </a:lnTo>
                  <a:lnTo>
                    <a:pt x="39" y="83"/>
                  </a:lnTo>
                  <a:lnTo>
                    <a:pt x="53" y="114"/>
                  </a:lnTo>
                  <a:lnTo>
                    <a:pt x="8" y="114"/>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73" name="Freeform 100">
              <a:extLst>
                <a:ext uri="{FF2B5EF4-FFF2-40B4-BE49-F238E27FC236}">
                  <a16:creationId xmlns:a16="http://schemas.microsoft.com/office/drawing/2014/main" id="{6C9FA657-CBE2-7FAB-0372-3A03E2774DC7}"/>
                </a:ext>
              </a:extLst>
            </p:cNvPr>
            <p:cNvSpPr>
              <a:spLocks/>
            </p:cNvSpPr>
            <p:nvPr/>
          </p:nvSpPr>
          <p:spPr bwMode="auto">
            <a:xfrm>
              <a:off x="3175" y="3688"/>
              <a:ext cx="106" cy="123"/>
            </a:xfrm>
            <a:custGeom>
              <a:avLst/>
              <a:gdLst>
                <a:gd name="T0" fmla="*/ 366 w 526"/>
                <a:gd name="T1" fmla="*/ 352 h 619"/>
                <a:gd name="T2" fmla="*/ 330 w 526"/>
                <a:gd name="T3" fmla="*/ 436 h 619"/>
                <a:gd name="T4" fmla="*/ 340 w 526"/>
                <a:gd name="T5" fmla="*/ 449 h 619"/>
                <a:gd name="T6" fmla="*/ 374 w 526"/>
                <a:gd name="T7" fmla="*/ 450 h 619"/>
                <a:gd name="T8" fmla="*/ 395 w 526"/>
                <a:gd name="T9" fmla="*/ 437 h 619"/>
                <a:gd name="T10" fmla="*/ 464 w 526"/>
                <a:gd name="T11" fmla="*/ 473 h 619"/>
                <a:gd name="T12" fmla="*/ 464 w 526"/>
                <a:gd name="T13" fmla="*/ 502 h 619"/>
                <a:gd name="T14" fmla="*/ 450 w 526"/>
                <a:gd name="T15" fmla="*/ 533 h 619"/>
                <a:gd name="T16" fmla="*/ 475 w 526"/>
                <a:gd name="T17" fmla="*/ 560 h 619"/>
                <a:gd name="T18" fmla="*/ 470 w 526"/>
                <a:gd name="T19" fmla="*/ 591 h 619"/>
                <a:gd name="T20" fmla="*/ 429 w 526"/>
                <a:gd name="T21" fmla="*/ 619 h 619"/>
                <a:gd name="T22" fmla="*/ 418 w 526"/>
                <a:gd name="T23" fmla="*/ 575 h 619"/>
                <a:gd name="T24" fmla="*/ 392 w 526"/>
                <a:gd name="T25" fmla="*/ 580 h 619"/>
                <a:gd name="T26" fmla="*/ 372 w 526"/>
                <a:gd name="T27" fmla="*/ 536 h 619"/>
                <a:gd name="T28" fmla="*/ 315 w 526"/>
                <a:gd name="T29" fmla="*/ 494 h 619"/>
                <a:gd name="T30" fmla="*/ 263 w 526"/>
                <a:gd name="T31" fmla="*/ 506 h 619"/>
                <a:gd name="T32" fmla="*/ 256 w 526"/>
                <a:gd name="T33" fmla="*/ 462 h 619"/>
                <a:gd name="T34" fmla="*/ 236 w 526"/>
                <a:gd name="T35" fmla="*/ 437 h 619"/>
                <a:gd name="T36" fmla="*/ 196 w 526"/>
                <a:gd name="T37" fmla="*/ 433 h 619"/>
                <a:gd name="T38" fmla="*/ 173 w 526"/>
                <a:gd name="T39" fmla="*/ 406 h 619"/>
                <a:gd name="T40" fmla="*/ 166 w 526"/>
                <a:gd name="T41" fmla="*/ 355 h 619"/>
                <a:gd name="T42" fmla="*/ 126 w 526"/>
                <a:gd name="T43" fmla="*/ 309 h 619"/>
                <a:gd name="T44" fmla="*/ 97 w 526"/>
                <a:gd name="T45" fmla="*/ 309 h 619"/>
                <a:gd name="T46" fmla="*/ 75 w 526"/>
                <a:gd name="T47" fmla="*/ 304 h 619"/>
                <a:gd name="T48" fmla="*/ 64 w 526"/>
                <a:gd name="T49" fmla="*/ 344 h 619"/>
                <a:gd name="T50" fmla="*/ 32 w 526"/>
                <a:gd name="T51" fmla="*/ 345 h 619"/>
                <a:gd name="T52" fmla="*/ 9 w 526"/>
                <a:gd name="T53" fmla="*/ 294 h 619"/>
                <a:gd name="T54" fmla="*/ 22 w 526"/>
                <a:gd name="T55" fmla="*/ 241 h 619"/>
                <a:gd name="T56" fmla="*/ 0 w 526"/>
                <a:gd name="T57" fmla="*/ 216 h 619"/>
                <a:gd name="T58" fmla="*/ 13 w 526"/>
                <a:gd name="T59" fmla="*/ 180 h 619"/>
                <a:gd name="T60" fmla="*/ 94 w 526"/>
                <a:gd name="T61" fmla="*/ 146 h 619"/>
                <a:gd name="T62" fmla="*/ 130 w 526"/>
                <a:gd name="T63" fmla="*/ 158 h 619"/>
                <a:gd name="T64" fmla="*/ 170 w 526"/>
                <a:gd name="T65" fmla="*/ 151 h 619"/>
                <a:gd name="T66" fmla="*/ 201 w 526"/>
                <a:gd name="T67" fmla="*/ 112 h 619"/>
                <a:gd name="T68" fmla="*/ 236 w 526"/>
                <a:gd name="T69" fmla="*/ 134 h 619"/>
                <a:gd name="T70" fmla="*/ 226 w 526"/>
                <a:gd name="T71" fmla="*/ 195 h 619"/>
                <a:gd name="T72" fmla="*/ 252 w 526"/>
                <a:gd name="T73" fmla="*/ 203 h 619"/>
                <a:gd name="T74" fmla="*/ 274 w 526"/>
                <a:gd name="T75" fmla="*/ 178 h 619"/>
                <a:gd name="T76" fmla="*/ 265 w 526"/>
                <a:gd name="T77" fmla="*/ 159 h 619"/>
                <a:gd name="T78" fmla="*/ 265 w 526"/>
                <a:gd name="T79" fmla="*/ 132 h 619"/>
                <a:gd name="T80" fmla="*/ 246 w 526"/>
                <a:gd name="T81" fmla="*/ 100 h 619"/>
                <a:gd name="T82" fmla="*/ 187 w 526"/>
                <a:gd name="T83" fmla="*/ 92 h 619"/>
                <a:gd name="T84" fmla="*/ 239 w 526"/>
                <a:gd name="T85" fmla="*/ 22 h 619"/>
                <a:gd name="T86" fmla="*/ 290 w 526"/>
                <a:gd name="T87" fmla="*/ 0 h 619"/>
                <a:gd name="T88" fmla="*/ 357 w 526"/>
                <a:gd name="T89" fmla="*/ 64 h 619"/>
                <a:gd name="T90" fmla="*/ 417 w 526"/>
                <a:gd name="T91" fmla="*/ 76 h 619"/>
                <a:gd name="T92" fmla="*/ 445 w 526"/>
                <a:gd name="T93" fmla="*/ 121 h 619"/>
                <a:gd name="T94" fmla="*/ 479 w 526"/>
                <a:gd name="T95" fmla="*/ 136 h 619"/>
                <a:gd name="T96" fmla="*/ 486 w 526"/>
                <a:gd name="T97" fmla="*/ 180 h 619"/>
                <a:gd name="T98" fmla="*/ 526 w 526"/>
                <a:gd name="T99" fmla="*/ 230 h 619"/>
                <a:gd name="T100" fmla="*/ 496 w 526"/>
                <a:gd name="T101" fmla="*/ 320 h 619"/>
                <a:gd name="T102" fmla="*/ 423 w 526"/>
                <a:gd name="T103" fmla="*/ 332 h 619"/>
                <a:gd name="T104" fmla="*/ 376 w 526"/>
                <a:gd name="T105" fmla="*/ 281 h 619"/>
                <a:gd name="T106" fmla="*/ 348 w 526"/>
                <a:gd name="T107" fmla="*/ 278 h 619"/>
                <a:gd name="T108" fmla="*/ 324 w 526"/>
                <a:gd name="T109" fmla="*/ 320 h 619"/>
                <a:gd name="T110" fmla="*/ 366 w 526"/>
                <a:gd name="T111" fmla="*/ 35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6" h="619">
                  <a:moveTo>
                    <a:pt x="366" y="352"/>
                  </a:moveTo>
                  <a:lnTo>
                    <a:pt x="330" y="436"/>
                  </a:lnTo>
                  <a:lnTo>
                    <a:pt x="340" y="449"/>
                  </a:lnTo>
                  <a:lnTo>
                    <a:pt x="374" y="450"/>
                  </a:lnTo>
                  <a:lnTo>
                    <a:pt x="395" y="437"/>
                  </a:lnTo>
                  <a:lnTo>
                    <a:pt x="464" y="473"/>
                  </a:lnTo>
                  <a:lnTo>
                    <a:pt x="464" y="502"/>
                  </a:lnTo>
                  <a:lnTo>
                    <a:pt x="450" y="533"/>
                  </a:lnTo>
                  <a:lnTo>
                    <a:pt x="475" y="560"/>
                  </a:lnTo>
                  <a:lnTo>
                    <a:pt x="470" y="591"/>
                  </a:lnTo>
                  <a:lnTo>
                    <a:pt x="429" y="619"/>
                  </a:lnTo>
                  <a:lnTo>
                    <a:pt x="418" y="575"/>
                  </a:lnTo>
                  <a:lnTo>
                    <a:pt x="392" y="580"/>
                  </a:lnTo>
                  <a:lnTo>
                    <a:pt x="372" y="536"/>
                  </a:lnTo>
                  <a:lnTo>
                    <a:pt x="315" y="494"/>
                  </a:lnTo>
                  <a:lnTo>
                    <a:pt x="263" y="506"/>
                  </a:lnTo>
                  <a:lnTo>
                    <a:pt x="256" y="462"/>
                  </a:lnTo>
                  <a:lnTo>
                    <a:pt x="236" y="437"/>
                  </a:lnTo>
                  <a:lnTo>
                    <a:pt x="196" y="433"/>
                  </a:lnTo>
                  <a:lnTo>
                    <a:pt x="173" y="406"/>
                  </a:lnTo>
                  <a:lnTo>
                    <a:pt x="166" y="355"/>
                  </a:lnTo>
                  <a:lnTo>
                    <a:pt x="126" y="309"/>
                  </a:lnTo>
                  <a:lnTo>
                    <a:pt x="97" y="309"/>
                  </a:lnTo>
                  <a:lnTo>
                    <a:pt x="75" y="304"/>
                  </a:lnTo>
                  <a:lnTo>
                    <a:pt x="64" y="344"/>
                  </a:lnTo>
                  <a:lnTo>
                    <a:pt x="32" y="345"/>
                  </a:lnTo>
                  <a:lnTo>
                    <a:pt x="9" y="294"/>
                  </a:lnTo>
                  <a:lnTo>
                    <a:pt x="22" y="241"/>
                  </a:lnTo>
                  <a:lnTo>
                    <a:pt x="0" y="216"/>
                  </a:lnTo>
                  <a:lnTo>
                    <a:pt x="13" y="180"/>
                  </a:lnTo>
                  <a:lnTo>
                    <a:pt x="94" y="146"/>
                  </a:lnTo>
                  <a:lnTo>
                    <a:pt x="130" y="158"/>
                  </a:lnTo>
                  <a:lnTo>
                    <a:pt x="170" y="151"/>
                  </a:lnTo>
                  <a:lnTo>
                    <a:pt x="201" y="112"/>
                  </a:lnTo>
                  <a:lnTo>
                    <a:pt x="236" y="134"/>
                  </a:lnTo>
                  <a:lnTo>
                    <a:pt x="226" y="195"/>
                  </a:lnTo>
                  <a:lnTo>
                    <a:pt x="252" y="203"/>
                  </a:lnTo>
                  <a:lnTo>
                    <a:pt x="274" y="178"/>
                  </a:lnTo>
                  <a:lnTo>
                    <a:pt x="265" y="159"/>
                  </a:lnTo>
                  <a:lnTo>
                    <a:pt x="265" y="132"/>
                  </a:lnTo>
                  <a:lnTo>
                    <a:pt x="246" y="100"/>
                  </a:lnTo>
                  <a:lnTo>
                    <a:pt x="187" y="92"/>
                  </a:lnTo>
                  <a:lnTo>
                    <a:pt x="239" y="22"/>
                  </a:lnTo>
                  <a:lnTo>
                    <a:pt x="290" y="0"/>
                  </a:lnTo>
                  <a:lnTo>
                    <a:pt x="357" y="64"/>
                  </a:lnTo>
                  <a:lnTo>
                    <a:pt x="417" y="76"/>
                  </a:lnTo>
                  <a:lnTo>
                    <a:pt x="445" y="121"/>
                  </a:lnTo>
                  <a:lnTo>
                    <a:pt x="479" y="136"/>
                  </a:lnTo>
                  <a:lnTo>
                    <a:pt x="486" y="180"/>
                  </a:lnTo>
                  <a:lnTo>
                    <a:pt x="526" y="230"/>
                  </a:lnTo>
                  <a:lnTo>
                    <a:pt x="496" y="320"/>
                  </a:lnTo>
                  <a:lnTo>
                    <a:pt x="423" y="332"/>
                  </a:lnTo>
                  <a:lnTo>
                    <a:pt x="376" y="281"/>
                  </a:lnTo>
                  <a:lnTo>
                    <a:pt x="348" y="278"/>
                  </a:lnTo>
                  <a:lnTo>
                    <a:pt x="324" y="320"/>
                  </a:lnTo>
                  <a:lnTo>
                    <a:pt x="366" y="352"/>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74" name="Freeform 101">
              <a:extLst>
                <a:ext uri="{FF2B5EF4-FFF2-40B4-BE49-F238E27FC236}">
                  <a16:creationId xmlns:a16="http://schemas.microsoft.com/office/drawing/2014/main" id="{70A6379A-BF35-6346-04CF-B8C9C711FC03}"/>
                </a:ext>
              </a:extLst>
            </p:cNvPr>
            <p:cNvSpPr>
              <a:spLocks/>
            </p:cNvSpPr>
            <p:nvPr/>
          </p:nvSpPr>
          <p:spPr bwMode="auto">
            <a:xfrm>
              <a:off x="3345" y="3820"/>
              <a:ext cx="24" cy="20"/>
            </a:xfrm>
            <a:custGeom>
              <a:avLst/>
              <a:gdLst>
                <a:gd name="T0" fmla="*/ 108 w 116"/>
                <a:gd name="T1" fmla="*/ 43 h 99"/>
                <a:gd name="T2" fmla="*/ 100 w 116"/>
                <a:gd name="T3" fmla="*/ 65 h 99"/>
                <a:gd name="T4" fmla="*/ 75 w 116"/>
                <a:gd name="T5" fmla="*/ 65 h 99"/>
                <a:gd name="T6" fmla="*/ 54 w 116"/>
                <a:gd name="T7" fmla="*/ 99 h 99"/>
                <a:gd name="T8" fmla="*/ 0 w 116"/>
                <a:gd name="T9" fmla="*/ 59 h 99"/>
                <a:gd name="T10" fmla="*/ 10 w 116"/>
                <a:gd name="T11" fmla="*/ 28 h 99"/>
                <a:gd name="T12" fmla="*/ 67 w 116"/>
                <a:gd name="T13" fmla="*/ 0 h 99"/>
                <a:gd name="T14" fmla="*/ 85 w 116"/>
                <a:gd name="T15" fmla="*/ 13 h 99"/>
                <a:gd name="T16" fmla="*/ 116 w 116"/>
                <a:gd name="T17" fmla="*/ 29 h 99"/>
                <a:gd name="T18" fmla="*/ 108 w 116"/>
                <a:gd name="T19" fmla="*/ 4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99">
                  <a:moveTo>
                    <a:pt x="108" y="43"/>
                  </a:moveTo>
                  <a:lnTo>
                    <a:pt x="100" y="65"/>
                  </a:lnTo>
                  <a:lnTo>
                    <a:pt x="75" y="65"/>
                  </a:lnTo>
                  <a:lnTo>
                    <a:pt x="54" y="99"/>
                  </a:lnTo>
                  <a:lnTo>
                    <a:pt x="0" y="59"/>
                  </a:lnTo>
                  <a:lnTo>
                    <a:pt x="10" y="28"/>
                  </a:lnTo>
                  <a:lnTo>
                    <a:pt x="67" y="0"/>
                  </a:lnTo>
                  <a:lnTo>
                    <a:pt x="85" y="13"/>
                  </a:lnTo>
                  <a:lnTo>
                    <a:pt x="116" y="29"/>
                  </a:lnTo>
                  <a:lnTo>
                    <a:pt x="108" y="43"/>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75" name="Freeform 102">
              <a:extLst>
                <a:ext uri="{FF2B5EF4-FFF2-40B4-BE49-F238E27FC236}">
                  <a16:creationId xmlns:a16="http://schemas.microsoft.com/office/drawing/2014/main" id="{88A7F65A-4669-527A-A73B-B8F2212FD77B}"/>
                </a:ext>
              </a:extLst>
            </p:cNvPr>
            <p:cNvSpPr>
              <a:spLocks/>
            </p:cNvSpPr>
            <p:nvPr/>
          </p:nvSpPr>
          <p:spPr bwMode="auto">
            <a:xfrm>
              <a:off x="3416" y="3531"/>
              <a:ext cx="340" cy="274"/>
            </a:xfrm>
            <a:custGeom>
              <a:avLst/>
              <a:gdLst>
                <a:gd name="T0" fmla="*/ 578 w 1700"/>
                <a:gd name="T1" fmla="*/ 271 h 1370"/>
                <a:gd name="T2" fmla="*/ 422 w 1700"/>
                <a:gd name="T3" fmla="*/ 137 h 1370"/>
                <a:gd name="T4" fmla="*/ 286 w 1700"/>
                <a:gd name="T5" fmla="*/ 158 h 1370"/>
                <a:gd name="T6" fmla="*/ 226 w 1700"/>
                <a:gd name="T7" fmla="*/ 90 h 1370"/>
                <a:gd name="T8" fmla="*/ 133 w 1700"/>
                <a:gd name="T9" fmla="*/ 27 h 1370"/>
                <a:gd name="T10" fmla="*/ 79 w 1700"/>
                <a:gd name="T11" fmla="*/ 19 h 1370"/>
                <a:gd name="T12" fmla="*/ 143 w 1700"/>
                <a:gd name="T13" fmla="*/ 166 h 1370"/>
                <a:gd name="T14" fmla="*/ 105 w 1700"/>
                <a:gd name="T15" fmla="*/ 176 h 1370"/>
                <a:gd name="T16" fmla="*/ 46 w 1700"/>
                <a:gd name="T17" fmla="*/ 123 h 1370"/>
                <a:gd name="T18" fmla="*/ 58 w 1700"/>
                <a:gd name="T19" fmla="*/ 170 h 1370"/>
                <a:gd name="T20" fmla="*/ 0 w 1700"/>
                <a:gd name="T21" fmla="*/ 214 h 1370"/>
                <a:gd name="T22" fmla="*/ 67 w 1700"/>
                <a:gd name="T23" fmla="*/ 276 h 1370"/>
                <a:gd name="T24" fmla="*/ 48 w 1700"/>
                <a:gd name="T25" fmla="*/ 306 h 1370"/>
                <a:gd name="T26" fmla="*/ 50 w 1700"/>
                <a:gd name="T27" fmla="*/ 367 h 1370"/>
                <a:gd name="T28" fmla="*/ 74 w 1700"/>
                <a:gd name="T29" fmla="*/ 456 h 1370"/>
                <a:gd name="T30" fmla="*/ 119 w 1700"/>
                <a:gd name="T31" fmla="*/ 652 h 1370"/>
                <a:gd name="T32" fmla="*/ 197 w 1700"/>
                <a:gd name="T33" fmla="*/ 783 h 1370"/>
                <a:gd name="T34" fmla="*/ 265 w 1700"/>
                <a:gd name="T35" fmla="*/ 689 h 1370"/>
                <a:gd name="T36" fmla="*/ 377 w 1700"/>
                <a:gd name="T37" fmla="*/ 656 h 1370"/>
                <a:gd name="T38" fmla="*/ 315 w 1700"/>
                <a:gd name="T39" fmla="*/ 728 h 1370"/>
                <a:gd name="T40" fmla="*/ 281 w 1700"/>
                <a:gd name="T41" fmla="*/ 804 h 1370"/>
                <a:gd name="T42" fmla="*/ 441 w 1700"/>
                <a:gd name="T43" fmla="*/ 784 h 1370"/>
                <a:gd name="T44" fmla="*/ 472 w 1700"/>
                <a:gd name="T45" fmla="*/ 851 h 1370"/>
                <a:gd name="T46" fmla="*/ 427 w 1700"/>
                <a:gd name="T47" fmla="*/ 865 h 1370"/>
                <a:gd name="T48" fmla="*/ 510 w 1700"/>
                <a:gd name="T49" fmla="*/ 883 h 1370"/>
                <a:gd name="T50" fmla="*/ 519 w 1700"/>
                <a:gd name="T51" fmla="*/ 983 h 1370"/>
                <a:gd name="T52" fmla="*/ 593 w 1700"/>
                <a:gd name="T53" fmla="*/ 1024 h 1370"/>
                <a:gd name="T54" fmla="*/ 775 w 1700"/>
                <a:gd name="T55" fmla="*/ 973 h 1370"/>
                <a:gd name="T56" fmla="*/ 750 w 1700"/>
                <a:gd name="T57" fmla="*/ 1100 h 1370"/>
                <a:gd name="T58" fmla="*/ 817 w 1700"/>
                <a:gd name="T59" fmla="*/ 1139 h 1370"/>
                <a:gd name="T60" fmla="*/ 954 w 1700"/>
                <a:gd name="T61" fmla="*/ 1148 h 1370"/>
                <a:gd name="T62" fmla="*/ 1126 w 1700"/>
                <a:gd name="T63" fmla="*/ 1073 h 1370"/>
                <a:gd name="T64" fmla="*/ 1003 w 1700"/>
                <a:gd name="T65" fmla="*/ 1223 h 1370"/>
                <a:gd name="T66" fmla="*/ 1048 w 1700"/>
                <a:gd name="T67" fmla="*/ 1328 h 1370"/>
                <a:gd name="T68" fmla="*/ 1084 w 1700"/>
                <a:gd name="T69" fmla="*/ 1370 h 1370"/>
                <a:gd name="T70" fmla="*/ 1268 w 1700"/>
                <a:gd name="T71" fmla="*/ 1286 h 1370"/>
                <a:gd name="T72" fmla="*/ 1428 w 1700"/>
                <a:gd name="T73" fmla="*/ 1259 h 1370"/>
                <a:gd name="T74" fmla="*/ 1491 w 1700"/>
                <a:gd name="T75" fmla="*/ 1146 h 1370"/>
                <a:gd name="T76" fmla="*/ 1566 w 1700"/>
                <a:gd name="T77" fmla="*/ 1041 h 1370"/>
                <a:gd name="T78" fmla="*/ 1594 w 1700"/>
                <a:gd name="T79" fmla="*/ 956 h 1370"/>
                <a:gd name="T80" fmla="*/ 1556 w 1700"/>
                <a:gd name="T81" fmla="*/ 882 h 1370"/>
                <a:gd name="T82" fmla="*/ 1700 w 1700"/>
                <a:gd name="T83" fmla="*/ 764 h 1370"/>
                <a:gd name="T84" fmla="*/ 1698 w 1700"/>
                <a:gd name="T85" fmla="*/ 695 h 1370"/>
                <a:gd name="T86" fmla="*/ 1417 w 1700"/>
                <a:gd name="T87" fmla="*/ 538 h 1370"/>
                <a:gd name="T88" fmla="*/ 1230 w 1700"/>
                <a:gd name="T89" fmla="*/ 523 h 1370"/>
                <a:gd name="T90" fmla="*/ 1255 w 1700"/>
                <a:gd name="T91" fmla="*/ 448 h 1370"/>
                <a:gd name="T92" fmla="*/ 1227 w 1700"/>
                <a:gd name="T93" fmla="*/ 349 h 1370"/>
                <a:gd name="T94" fmla="*/ 1322 w 1700"/>
                <a:gd name="T95" fmla="*/ 257 h 1370"/>
                <a:gd name="T96" fmla="*/ 1272 w 1700"/>
                <a:gd name="T97" fmla="*/ 194 h 1370"/>
                <a:gd name="T98" fmla="*/ 1245 w 1700"/>
                <a:gd name="T99" fmla="*/ 154 h 1370"/>
                <a:gd name="T100" fmla="*/ 1113 w 1700"/>
                <a:gd name="T101" fmla="*/ 112 h 1370"/>
                <a:gd name="T102" fmla="*/ 1040 w 1700"/>
                <a:gd name="T103" fmla="*/ 203 h 1370"/>
                <a:gd name="T104" fmla="*/ 837 w 1700"/>
                <a:gd name="T105" fmla="*/ 204 h 1370"/>
                <a:gd name="T106" fmla="*/ 747 w 1700"/>
                <a:gd name="T107" fmla="*/ 261 h 1370"/>
                <a:gd name="T108" fmla="*/ 601 w 1700"/>
                <a:gd name="T109" fmla="*/ 306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00" h="1370">
                  <a:moveTo>
                    <a:pt x="601" y="306"/>
                  </a:moveTo>
                  <a:lnTo>
                    <a:pt x="578" y="271"/>
                  </a:lnTo>
                  <a:lnTo>
                    <a:pt x="465" y="261"/>
                  </a:lnTo>
                  <a:lnTo>
                    <a:pt x="422" y="137"/>
                  </a:lnTo>
                  <a:lnTo>
                    <a:pt x="374" y="94"/>
                  </a:lnTo>
                  <a:lnTo>
                    <a:pt x="286" y="158"/>
                  </a:lnTo>
                  <a:lnTo>
                    <a:pt x="281" y="49"/>
                  </a:lnTo>
                  <a:lnTo>
                    <a:pt x="226" y="90"/>
                  </a:lnTo>
                  <a:lnTo>
                    <a:pt x="180" y="94"/>
                  </a:lnTo>
                  <a:lnTo>
                    <a:pt x="133" y="27"/>
                  </a:lnTo>
                  <a:lnTo>
                    <a:pt x="114" y="0"/>
                  </a:lnTo>
                  <a:lnTo>
                    <a:pt x="79" y="19"/>
                  </a:lnTo>
                  <a:lnTo>
                    <a:pt x="97" y="118"/>
                  </a:lnTo>
                  <a:lnTo>
                    <a:pt x="143" y="166"/>
                  </a:lnTo>
                  <a:lnTo>
                    <a:pt x="134" y="199"/>
                  </a:lnTo>
                  <a:lnTo>
                    <a:pt x="105" y="176"/>
                  </a:lnTo>
                  <a:lnTo>
                    <a:pt x="78" y="121"/>
                  </a:lnTo>
                  <a:lnTo>
                    <a:pt x="46" y="123"/>
                  </a:lnTo>
                  <a:lnTo>
                    <a:pt x="31" y="140"/>
                  </a:lnTo>
                  <a:lnTo>
                    <a:pt x="58" y="170"/>
                  </a:lnTo>
                  <a:lnTo>
                    <a:pt x="56" y="202"/>
                  </a:lnTo>
                  <a:lnTo>
                    <a:pt x="0" y="214"/>
                  </a:lnTo>
                  <a:lnTo>
                    <a:pt x="5" y="237"/>
                  </a:lnTo>
                  <a:lnTo>
                    <a:pt x="67" y="276"/>
                  </a:lnTo>
                  <a:lnTo>
                    <a:pt x="61" y="297"/>
                  </a:lnTo>
                  <a:lnTo>
                    <a:pt x="48" y="306"/>
                  </a:lnTo>
                  <a:lnTo>
                    <a:pt x="40" y="329"/>
                  </a:lnTo>
                  <a:lnTo>
                    <a:pt x="50" y="367"/>
                  </a:lnTo>
                  <a:lnTo>
                    <a:pt x="53" y="422"/>
                  </a:lnTo>
                  <a:lnTo>
                    <a:pt x="74" y="456"/>
                  </a:lnTo>
                  <a:lnTo>
                    <a:pt x="73" y="532"/>
                  </a:lnTo>
                  <a:lnTo>
                    <a:pt x="119" y="652"/>
                  </a:lnTo>
                  <a:lnTo>
                    <a:pt x="179" y="706"/>
                  </a:lnTo>
                  <a:lnTo>
                    <a:pt x="197" y="783"/>
                  </a:lnTo>
                  <a:lnTo>
                    <a:pt x="244" y="779"/>
                  </a:lnTo>
                  <a:lnTo>
                    <a:pt x="265" y="689"/>
                  </a:lnTo>
                  <a:lnTo>
                    <a:pt x="349" y="644"/>
                  </a:lnTo>
                  <a:lnTo>
                    <a:pt x="377" y="656"/>
                  </a:lnTo>
                  <a:lnTo>
                    <a:pt x="349" y="731"/>
                  </a:lnTo>
                  <a:lnTo>
                    <a:pt x="315" y="728"/>
                  </a:lnTo>
                  <a:lnTo>
                    <a:pt x="285" y="771"/>
                  </a:lnTo>
                  <a:lnTo>
                    <a:pt x="281" y="804"/>
                  </a:lnTo>
                  <a:lnTo>
                    <a:pt x="351" y="788"/>
                  </a:lnTo>
                  <a:lnTo>
                    <a:pt x="441" y="784"/>
                  </a:lnTo>
                  <a:lnTo>
                    <a:pt x="475" y="817"/>
                  </a:lnTo>
                  <a:lnTo>
                    <a:pt x="472" y="851"/>
                  </a:lnTo>
                  <a:lnTo>
                    <a:pt x="441" y="848"/>
                  </a:lnTo>
                  <a:lnTo>
                    <a:pt x="427" y="865"/>
                  </a:lnTo>
                  <a:lnTo>
                    <a:pt x="473" y="907"/>
                  </a:lnTo>
                  <a:lnTo>
                    <a:pt x="510" y="883"/>
                  </a:lnTo>
                  <a:lnTo>
                    <a:pt x="525" y="895"/>
                  </a:lnTo>
                  <a:lnTo>
                    <a:pt x="519" y="983"/>
                  </a:lnTo>
                  <a:lnTo>
                    <a:pt x="552" y="985"/>
                  </a:lnTo>
                  <a:lnTo>
                    <a:pt x="593" y="1024"/>
                  </a:lnTo>
                  <a:lnTo>
                    <a:pt x="752" y="993"/>
                  </a:lnTo>
                  <a:lnTo>
                    <a:pt x="775" y="973"/>
                  </a:lnTo>
                  <a:lnTo>
                    <a:pt x="812" y="1002"/>
                  </a:lnTo>
                  <a:lnTo>
                    <a:pt x="750" y="1100"/>
                  </a:lnTo>
                  <a:lnTo>
                    <a:pt x="752" y="1141"/>
                  </a:lnTo>
                  <a:lnTo>
                    <a:pt x="817" y="1139"/>
                  </a:lnTo>
                  <a:lnTo>
                    <a:pt x="859" y="1177"/>
                  </a:lnTo>
                  <a:lnTo>
                    <a:pt x="954" y="1148"/>
                  </a:lnTo>
                  <a:lnTo>
                    <a:pt x="1103" y="1033"/>
                  </a:lnTo>
                  <a:lnTo>
                    <a:pt x="1126" y="1073"/>
                  </a:lnTo>
                  <a:lnTo>
                    <a:pt x="1090" y="1116"/>
                  </a:lnTo>
                  <a:lnTo>
                    <a:pt x="1003" y="1223"/>
                  </a:lnTo>
                  <a:lnTo>
                    <a:pt x="1020" y="1311"/>
                  </a:lnTo>
                  <a:lnTo>
                    <a:pt x="1048" y="1328"/>
                  </a:lnTo>
                  <a:lnTo>
                    <a:pt x="1086" y="1351"/>
                  </a:lnTo>
                  <a:lnTo>
                    <a:pt x="1084" y="1370"/>
                  </a:lnTo>
                  <a:lnTo>
                    <a:pt x="1189" y="1369"/>
                  </a:lnTo>
                  <a:lnTo>
                    <a:pt x="1268" y="1286"/>
                  </a:lnTo>
                  <a:lnTo>
                    <a:pt x="1309" y="1317"/>
                  </a:lnTo>
                  <a:lnTo>
                    <a:pt x="1428" y="1259"/>
                  </a:lnTo>
                  <a:lnTo>
                    <a:pt x="1495" y="1290"/>
                  </a:lnTo>
                  <a:lnTo>
                    <a:pt x="1491" y="1146"/>
                  </a:lnTo>
                  <a:lnTo>
                    <a:pt x="1553" y="1124"/>
                  </a:lnTo>
                  <a:lnTo>
                    <a:pt x="1566" y="1041"/>
                  </a:lnTo>
                  <a:lnTo>
                    <a:pt x="1608" y="1037"/>
                  </a:lnTo>
                  <a:lnTo>
                    <a:pt x="1594" y="956"/>
                  </a:lnTo>
                  <a:lnTo>
                    <a:pt x="1551" y="940"/>
                  </a:lnTo>
                  <a:lnTo>
                    <a:pt x="1556" y="882"/>
                  </a:lnTo>
                  <a:lnTo>
                    <a:pt x="1654" y="868"/>
                  </a:lnTo>
                  <a:lnTo>
                    <a:pt x="1700" y="764"/>
                  </a:lnTo>
                  <a:lnTo>
                    <a:pt x="1677" y="725"/>
                  </a:lnTo>
                  <a:lnTo>
                    <a:pt x="1698" y="695"/>
                  </a:lnTo>
                  <a:lnTo>
                    <a:pt x="1566" y="652"/>
                  </a:lnTo>
                  <a:lnTo>
                    <a:pt x="1417" y="538"/>
                  </a:lnTo>
                  <a:lnTo>
                    <a:pt x="1337" y="578"/>
                  </a:lnTo>
                  <a:lnTo>
                    <a:pt x="1230" y="523"/>
                  </a:lnTo>
                  <a:lnTo>
                    <a:pt x="1227" y="474"/>
                  </a:lnTo>
                  <a:lnTo>
                    <a:pt x="1255" y="448"/>
                  </a:lnTo>
                  <a:lnTo>
                    <a:pt x="1221" y="408"/>
                  </a:lnTo>
                  <a:lnTo>
                    <a:pt x="1227" y="349"/>
                  </a:lnTo>
                  <a:lnTo>
                    <a:pt x="1288" y="336"/>
                  </a:lnTo>
                  <a:lnTo>
                    <a:pt x="1322" y="257"/>
                  </a:lnTo>
                  <a:lnTo>
                    <a:pt x="1271" y="226"/>
                  </a:lnTo>
                  <a:lnTo>
                    <a:pt x="1272" y="194"/>
                  </a:lnTo>
                  <a:lnTo>
                    <a:pt x="1238" y="198"/>
                  </a:lnTo>
                  <a:lnTo>
                    <a:pt x="1245" y="154"/>
                  </a:lnTo>
                  <a:lnTo>
                    <a:pt x="1163" y="170"/>
                  </a:lnTo>
                  <a:lnTo>
                    <a:pt x="1113" y="112"/>
                  </a:lnTo>
                  <a:lnTo>
                    <a:pt x="1048" y="90"/>
                  </a:lnTo>
                  <a:lnTo>
                    <a:pt x="1040" y="203"/>
                  </a:lnTo>
                  <a:lnTo>
                    <a:pt x="935" y="175"/>
                  </a:lnTo>
                  <a:lnTo>
                    <a:pt x="837" y="204"/>
                  </a:lnTo>
                  <a:lnTo>
                    <a:pt x="859" y="232"/>
                  </a:lnTo>
                  <a:lnTo>
                    <a:pt x="747" y="261"/>
                  </a:lnTo>
                  <a:lnTo>
                    <a:pt x="668" y="246"/>
                  </a:lnTo>
                  <a:lnTo>
                    <a:pt x="601" y="306"/>
                  </a:lnTo>
                  <a:close/>
                </a:path>
              </a:pathLst>
            </a:custGeom>
            <a:solidFill>
              <a:schemeClr val="accent1">
                <a:lumMod val="20000"/>
                <a:lumOff val="80000"/>
              </a:schemeClr>
            </a:solid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76" name="Freeform 103">
              <a:extLst>
                <a:ext uri="{FF2B5EF4-FFF2-40B4-BE49-F238E27FC236}">
                  <a16:creationId xmlns:a16="http://schemas.microsoft.com/office/drawing/2014/main" id="{2621EACB-DDC7-9832-46BE-5C7020FA48BA}"/>
                </a:ext>
              </a:extLst>
            </p:cNvPr>
            <p:cNvSpPr>
              <a:spLocks/>
            </p:cNvSpPr>
            <p:nvPr/>
          </p:nvSpPr>
          <p:spPr bwMode="auto">
            <a:xfrm>
              <a:off x="3410" y="3663"/>
              <a:ext cx="14" cy="24"/>
            </a:xfrm>
            <a:custGeom>
              <a:avLst/>
              <a:gdLst>
                <a:gd name="T0" fmla="*/ 32 w 69"/>
                <a:gd name="T1" fmla="*/ 122 h 122"/>
                <a:gd name="T2" fmla="*/ 17 w 69"/>
                <a:gd name="T3" fmla="*/ 101 h 122"/>
                <a:gd name="T4" fmla="*/ 10 w 69"/>
                <a:gd name="T5" fmla="*/ 93 h 122"/>
                <a:gd name="T6" fmla="*/ 0 w 69"/>
                <a:gd name="T7" fmla="*/ 12 h 122"/>
                <a:gd name="T8" fmla="*/ 15 w 69"/>
                <a:gd name="T9" fmla="*/ 0 h 122"/>
                <a:gd name="T10" fmla="*/ 69 w 69"/>
                <a:gd name="T11" fmla="*/ 80 h 122"/>
                <a:gd name="T12" fmla="*/ 69 w 69"/>
                <a:gd name="T13" fmla="*/ 104 h 122"/>
                <a:gd name="T14" fmla="*/ 69 w 69"/>
                <a:gd name="T15" fmla="*/ 122 h 122"/>
                <a:gd name="T16" fmla="*/ 32 w 69"/>
                <a:gd name="T1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22">
                  <a:moveTo>
                    <a:pt x="32" y="122"/>
                  </a:moveTo>
                  <a:lnTo>
                    <a:pt x="17" y="101"/>
                  </a:lnTo>
                  <a:lnTo>
                    <a:pt x="10" y="93"/>
                  </a:lnTo>
                  <a:lnTo>
                    <a:pt x="0" y="12"/>
                  </a:lnTo>
                  <a:lnTo>
                    <a:pt x="15" y="0"/>
                  </a:lnTo>
                  <a:lnTo>
                    <a:pt x="69" y="80"/>
                  </a:lnTo>
                  <a:lnTo>
                    <a:pt x="69" y="104"/>
                  </a:lnTo>
                  <a:lnTo>
                    <a:pt x="69" y="122"/>
                  </a:lnTo>
                  <a:lnTo>
                    <a:pt x="32" y="122"/>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77" name="Freeform 104">
              <a:extLst>
                <a:ext uri="{FF2B5EF4-FFF2-40B4-BE49-F238E27FC236}">
                  <a16:creationId xmlns:a16="http://schemas.microsoft.com/office/drawing/2014/main" id="{BDD3B882-9D57-798B-103E-A0E40F2A9167}"/>
                </a:ext>
              </a:extLst>
            </p:cNvPr>
            <p:cNvSpPr>
              <a:spLocks/>
            </p:cNvSpPr>
            <p:nvPr/>
          </p:nvSpPr>
          <p:spPr bwMode="auto">
            <a:xfrm>
              <a:off x="3428" y="3665"/>
              <a:ext cx="19" cy="27"/>
            </a:xfrm>
            <a:custGeom>
              <a:avLst/>
              <a:gdLst>
                <a:gd name="T0" fmla="*/ 66 w 95"/>
                <a:gd name="T1" fmla="*/ 51 h 136"/>
                <a:gd name="T2" fmla="*/ 67 w 95"/>
                <a:gd name="T3" fmla="*/ 55 h 136"/>
                <a:gd name="T4" fmla="*/ 95 w 95"/>
                <a:gd name="T5" fmla="*/ 82 h 136"/>
                <a:gd name="T6" fmla="*/ 83 w 95"/>
                <a:gd name="T7" fmla="*/ 121 h 136"/>
                <a:gd name="T8" fmla="*/ 78 w 95"/>
                <a:gd name="T9" fmla="*/ 136 h 136"/>
                <a:gd name="T10" fmla="*/ 49 w 95"/>
                <a:gd name="T11" fmla="*/ 130 h 136"/>
                <a:gd name="T12" fmla="*/ 0 w 95"/>
                <a:gd name="T13" fmla="*/ 67 h 136"/>
                <a:gd name="T14" fmla="*/ 0 w 95"/>
                <a:gd name="T15" fmla="*/ 16 h 136"/>
                <a:gd name="T16" fmla="*/ 19 w 95"/>
                <a:gd name="T17" fmla="*/ 0 h 136"/>
                <a:gd name="T18" fmla="*/ 65 w 95"/>
                <a:gd name="T19" fmla="*/ 47 h 136"/>
                <a:gd name="T20" fmla="*/ 66 w 95"/>
                <a:gd name="T21" fmla="*/ 5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36">
                  <a:moveTo>
                    <a:pt x="66" y="51"/>
                  </a:moveTo>
                  <a:lnTo>
                    <a:pt x="67" y="55"/>
                  </a:lnTo>
                  <a:lnTo>
                    <a:pt x="95" y="82"/>
                  </a:lnTo>
                  <a:lnTo>
                    <a:pt x="83" y="121"/>
                  </a:lnTo>
                  <a:lnTo>
                    <a:pt x="78" y="136"/>
                  </a:lnTo>
                  <a:lnTo>
                    <a:pt x="49" y="130"/>
                  </a:lnTo>
                  <a:lnTo>
                    <a:pt x="0" y="67"/>
                  </a:lnTo>
                  <a:lnTo>
                    <a:pt x="0" y="16"/>
                  </a:lnTo>
                  <a:lnTo>
                    <a:pt x="19" y="0"/>
                  </a:lnTo>
                  <a:lnTo>
                    <a:pt x="65" y="47"/>
                  </a:lnTo>
                  <a:lnTo>
                    <a:pt x="66" y="51"/>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78" name="Freeform 105">
              <a:extLst>
                <a:ext uri="{FF2B5EF4-FFF2-40B4-BE49-F238E27FC236}">
                  <a16:creationId xmlns:a16="http://schemas.microsoft.com/office/drawing/2014/main" id="{72B2AE81-A5CA-F414-102B-DF890AB36071}"/>
                </a:ext>
              </a:extLst>
            </p:cNvPr>
            <p:cNvSpPr>
              <a:spLocks/>
            </p:cNvSpPr>
            <p:nvPr/>
          </p:nvSpPr>
          <p:spPr bwMode="auto">
            <a:xfrm>
              <a:off x="3411" y="3642"/>
              <a:ext cx="15" cy="23"/>
            </a:xfrm>
            <a:custGeom>
              <a:avLst/>
              <a:gdLst>
                <a:gd name="T0" fmla="*/ 44 w 72"/>
                <a:gd name="T1" fmla="*/ 113 h 113"/>
                <a:gd name="T2" fmla="*/ 17 w 72"/>
                <a:gd name="T3" fmla="*/ 85 h 113"/>
                <a:gd name="T4" fmla="*/ 5 w 72"/>
                <a:gd name="T5" fmla="*/ 73 h 113"/>
                <a:gd name="T6" fmla="*/ 0 w 72"/>
                <a:gd name="T7" fmla="*/ 29 h 113"/>
                <a:gd name="T8" fmla="*/ 41 w 72"/>
                <a:gd name="T9" fmla="*/ 0 h 113"/>
                <a:gd name="T10" fmla="*/ 69 w 72"/>
                <a:gd name="T11" fmla="*/ 21 h 113"/>
                <a:gd name="T12" fmla="*/ 71 w 72"/>
                <a:gd name="T13" fmla="*/ 57 h 113"/>
                <a:gd name="T14" fmla="*/ 72 w 72"/>
                <a:gd name="T15" fmla="*/ 84 h 113"/>
                <a:gd name="T16" fmla="*/ 44 w 72"/>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13">
                  <a:moveTo>
                    <a:pt x="44" y="113"/>
                  </a:moveTo>
                  <a:lnTo>
                    <a:pt x="17" y="85"/>
                  </a:lnTo>
                  <a:lnTo>
                    <a:pt x="5" y="73"/>
                  </a:lnTo>
                  <a:lnTo>
                    <a:pt x="0" y="29"/>
                  </a:lnTo>
                  <a:lnTo>
                    <a:pt x="41" y="0"/>
                  </a:lnTo>
                  <a:lnTo>
                    <a:pt x="69" y="21"/>
                  </a:lnTo>
                  <a:lnTo>
                    <a:pt x="71" y="57"/>
                  </a:lnTo>
                  <a:lnTo>
                    <a:pt x="72" y="84"/>
                  </a:lnTo>
                  <a:lnTo>
                    <a:pt x="44" y="113"/>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79" name="Freeform 106">
              <a:extLst>
                <a:ext uri="{FF2B5EF4-FFF2-40B4-BE49-F238E27FC236}">
                  <a16:creationId xmlns:a16="http://schemas.microsoft.com/office/drawing/2014/main" id="{452E39D4-11A8-CBCA-D434-AD24ED3F4EB2}"/>
                </a:ext>
              </a:extLst>
            </p:cNvPr>
            <p:cNvSpPr>
              <a:spLocks/>
            </p:cNvSpPr>
            <p:nvPr/>
          </p:nvSpPr>
          <p:spPr bwMode="auto">
            <a:xfrm>
              <a:off x="3435" y="3858"/>
              <a:ext cx="18" cy="13"/>
            </a:xfrm>
            <a:custGeom>
              <a:avLst/>
              <a:gdLst>
                <a:gd name="T0" fmla="*/ 57 w 90"/>
                <a:gd name="T1" fmla="*/ 43 h 63"/>
                <a:gd name="T2" fmla="*/ 39 w 90"/>
                <a:gd name="T3" fmla="*/ 58 h 63"/>
                <a:gd name="T4" fmla="*/ 32 w 90"/>
                <a:gd name="T5" fmla="*/ 63 h 63"/>
                <a:gd name="T6" fmla="*/ 0 w 90"/>
                <a:gd name="T7" fmla="*/ 46 h 63"/>
                <a:gd name="T8" fmla="*/ 43 w 90"/>
                <a:gd name="T9" fmla="*/ 0 h 63"/>
                <a:gd name="T10" fmla="*/ 83 w 90"/>
                <a:gd name="T11" fmla="*/ 2 h 63"/>
                <a:gd name="T12" fmla="*/ 88 w 90"/>
                <a:gd name="T13" fmla="*/ 13 h 63"/>
                <a:gd name="T14" fmla="*/ 90 w 90"/>
                <a:gd name="T15" fmla="*/ 21 h 63"/>
                <a:gd name="T16" fmla="*/ 57 w 90"/>
                <a:gd name="T17" fmla="*/ 4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63">
                  <a:moveTo>
                    <a:pt x="57" y="43"/>
                  </a:moveTo>
                  <a:lnTo>
                    <a:pt x="39" y="58"/>
                  </a:lnTo>
                  <a:lnTo>
                    <a:pt x="32" y="63"/>
                  </a:lnTo>
                  <a:lnTo>
                    <a:pt x="0" y="46"/>
                  </a:lnTo>
                  <a:lnTo>
                    <a:pt x="43" y="0"/>
                  </a:lnTo>
                  <a:lnTo>
                    <a:pt x="83" y="2"/>
                  </a:lnTo>
                  <a:lnTo>
                    <a:pt x="88" y="13"/>
                  </a:lnTo>
                  <a:lnTo>
                    <a:pt x="90" y="21"/>
                  </a:lnTo>
                  <a:lnTo>
                    <a:pt x="57" y="43"/>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80" name="Freeform 107">
              <a:extLst>
                <a:ext uri="{FF2B5EF4-FFF2-40B4-BE49-F238E27FC236}">
                  <a16:creationId xmlns:a16="http://schemas.microsoft.com/office/drawing/2014/main" id="{4126CCE7-9356-A406-978B-E7F5DB9A8EF3}"/>
                </a:ext>
              </a:extLst>
            </p:cNvPr>
            <p:cNvSpPr>
              <a:spLocks/>
            </p:cNvSpPr>
            <p:nvPr/>
          </p:nvSpPr>
          <p:spPr bwMode="auto">
            <a:xfrm>
              <a:off x="3461" y="3827"/>
              <a:ext cx="13" cy="19"/>
            </a:xfrm>
            <a:custGeom>
              <a:avLst/>
              <a:gdLst>
                <a:gd name="T0" fmla="*/ 64 w 64"/>
                <a:gd name="T1" fmla="*/ 80 h 97"/>
                <a:gd name="T2" fmla="*/ 51 w 64"/>
                <a:gd name="T3" fmla="*/ 97 h 97"/>
                <a:gd name="T4" fmla="*/ 25 w 64"/>
                <a:gd name="T5" fmla="*/ 95 h 97"/>
                <a:gd name="T6" fmla="*/ 14 w 64"/>
                <a:gd name="T7" fmla="*/ 94 h 97"/>
                <a:gd name="T8" fmla="*/ 0 w 64"/>
                <a:gd name="T9" fmla="*/ 52 h 97"/>
                <a:gd name="T10" fmla="*/ 21 w 64"/>
                <a:gd name="T11" fmla="*/ 29 h 97"/>
                <a:gd name="T12" fmla="*/ 39 w 64"/>
                <a:gd name="T13" fmla="*/ 0 h 97"/>
                <a:gd name="T14" fmla="*/ 63 w 64"/>
                <a:gd name="T15" fmla="*/ 24 h 97"/>
                <a:gd name="T16" fmla="*/ 64 w 64"/>
                <a:gd name="T17" fmla="*/ 56 h 97"/>
                <a:gd name="T18" fmla="*/ 64 w 64"/>
                <a:gd name="T19" fmla="*/ 8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97">
                  <a:moveTo>
                    <a:pt x="64" y="80"/>
                  </a:moveTo>
                  <a:lnTo>
                    <a:pt x="51" y="97"/>
                  </a:lnTo>
                  <a:lnTo>
                    <a:pt x="25" y="95"/>
                  </a:lnTo>
                  <a:lnTo>
                    <a:pt x="14" y="94"/>
                  </a:lnTo>
                  <a:lnTo>
                    <a:pt x="0" y="52"/>
                  </a:lnTo>
                  <a:lnTo>
                    <a:pt x="21" y="29"/>
                  </a:lnTo>
                  <a:lnTo>
                    <a:pt x="39" y="0"/>
                  </a:lnTo>
                  <a:lnTo>
                    <a:pt x="63" y="24"/>
                  </a:lnTo>
                  <a:lnTo>
                    <a:pt x="64" y="56"/>
                  </a:lnTo>
                  <a:lnTo>
                    <a:pt x="64" y="80"/>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81" name="Freeform 108">
              <a:extLst>
                <a:ext uri="{FF2B5EF4-FFF2-40B4-BE49-F238E27FC236}">
                  <a16:creationId xmlns:a16="http://schemas.microsoft.com/office/drawing/2014/main" id="{0BF885F5-761D-DF4A-6923-1E829B19F320}"/>
                </a:ext>
              </a:extLst>
            </p:cNvPr>
            <p:cNvSpPr>
              <a:spLocks/>
            </p:cNvSpPr>
            <p:nvPr/>
          </p:nvSpPr>
          <p:spPr bwMode="auto">
            <a:xfrm>
              <a:off x="3400" y="3698"/>
              <a:ext cx="9" cy="16"/>
            </a:xfrm>
            <a:custGeom>
              <a:avLst/>
              <a:gdLst>
                <a:gd name="T0" fmla="*/ 5 w 49"/>
                <a:gd name="T1" fmla="*/ 26 h 81"/>
                <a:gd name="T2" fmla="*/ 6 w 49"/>
                <a:gd name="T3" fmla="*/ 14 h 81"/>
                <a:gd name="T4" fmla="*/ 29 w 49"/>
                <a:gd name="T5" fmla="*/ 0 h 81"/>
                <a:gd name="T6" fmla="*/ 49 w 49"/>
                <a:gd name="T7" fmla="*/ 41 h 81"/>
                <a:gd name="T8" fmla="*/ 38 w 49"/>
                <a:gd name="T9" fmla="*/ 64 h 81"/>
                <a:gd name="T10" fmla="*/ 31 w 49"/>
                <a:gd name="T11" fmla="*/ 81 h 81"/>
                <a:gd name="T12" fmla="*/ 0 w 49"/>
                <a:gd name="T13" fmla="*/ 56 h 81"/>
                <a:gd name="T14" fmla="*/ 5 w 49"/>
                <a:gd name="T15" fmla="*/ 26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81">
                  <a:moveTo>
                    <a:pt x="5" y="26"/>
                  </a:moveTo>
                  <a:lnTo>
                    <a:pt x="6" y="14"/>
                  </a:lnTo>
                  <a:lnTo>
                    <a:pt x="29" y="0"/>
                  </a:lnTo>
                  <a:lnTo>
                    <a:pt x="49" y="41"/>
                  </a:lnTo>
                  <a:lnTo>
                    <a:pt x="38" y="64"/>
                  </a:lnTo>
                  <a:lnTo>
                    <a:pt x="31" y="81"/>
                  </a:lnTo>
                  <a:lnTo>
                    <a:pt x="0" y="56"/>
                  </a:lnTo>
                  <a:lnTo>
                    <a:pt x="5" y="26"/>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82" name="Freeform 109">
              <a:extLst>
                <a:ext uri="{FF2B5EF4-FFF2-40B4-BE49-F238E27FC236}">
                  <a16:creationId xmlns:a16="http://schemas.microsoft.com/office/drawing/2014/main" id="{FCE064C1-5C81-3297-8CA7-F78EC2C8AABF}"/>
                </a:ext>
              </a:extLst>
            </p:cNvPr>
            <p:cNvSpPr>
              <a:spLocks/>
            </p:cNvSpPr>
            <p:nvPr/>
          </p:nvSpPr>
          <p:spPr bwMode="auto">
            <a:xfrm>
              <a:off x="3411" y="3715"/>
              <a:ext cx="13" cy="11"/>
            </a:xfrm>
            <a:custGeom>
              <a:avLst/>
              <a:gdLst>
                <a:gd name="T0" fmla="*/ 19 w 65"/>
                <a:gd name="T1" fmla="*/ 57 h 57"/>
                <a:gd name="T2" fmla="*/ 5 w 65"/>
                <a:gd name="T3" fmla="*/ 41 h 57"/>
                <a:gd name="T4" fmla="*/ 0 w 65"/>
                <a:gd name="T5" fmla="*/ 33 h 57"/>
                <a:gd name="T6" fmla="*/ 12 w 65"/>
                <a:gd name="T7" fmla="*/ 4 h 57"/>
                <a:gd name="T8" fmla="*/ 39 w 65"/>
                <a:gd name="T9" fmla="*/ 0 h 57"/>
                <a:gd name="T10" fmla="*/ 65 w 65"/>
                <a:gd name="T11" fmla="*/ 37 h 57"/>
                <a:gd name="T12" fmla="*/ 60 w 65"/>
                <a:gd name="T13" fmla="*/ 47 h 57"/>
                <a:gd name="T14" fmla="*/ 57 w 65"/>
                <a:gd name="T15" fmla="*/ 53 h 57"/>
                <a:gd name="T16" fmla="*/ 19 w 65"/>
                <a:gd name="T1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57">
                  <a:moveTo>
                    <a:pt x="19" y="57"/>
                  </a:moveTo>
                  <a:lnTo>
                    <a:pt x="5" y="41"/>
                  </a:lnTo>
                  <a:lnTo>
                    <a:pt x="0" y="33"/>
                  </a:lnTo>
                  <a:lnTo>
                    <a:pt x="12" y="4"/>
                  </a:lnTo>
                  <a:lnTo>
                    <a:pt x="39" y="0"/>
                  </a:lnTo>
                  <a:lnTo>
                    <a:pt x="65" y="37"/>
                  </a:lnTo>
                  <a:lnTo>
                    <a:pt x="60" y="47"/>
                  </a:lnTo>
                  <a:lnTo>
                    <a:pt x="57" y="53"/>
                  </a:lnTo>
                  <a:lnTo>
                    <a:pt x="19" y="57"/>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83" name="Freeform 110">
              <a:extLst>
                <a:ext uri="{FF2B5EF4-FFF2-40B4-BE49-F238E27FC236}">
                  <a16:creationId xmlns:a16="http://schemas.microsoft.com/office/drawing/2014/main" id="{E435FB96-6CAB-362A-5F40-75A8588C0A68}"/>
                </a:ext>
              </a:extLst>
            </p:cNvPr>
            <p:cNvSpPr>
              <a:spLocks/>
            </p:cNvSpPr>
            <p:nvPr/>
          </p:nvSpPr>
          <p:spPr bwMode="auto">
            <a:xfrm>
              <a:off x="3426" y="3704"/>
              <a:ext cx="9" cy="16"/>
            </a:xfrm>
            <a:custGeom>
              <a:avLst/>
              <a:gdLst>
                <a:gd name="T0" fmla="*/ 18 w 45"/>
                <a:gd name="T1" fmla="*/ 82 h 82"/>
                <a:gd name="T2" fmla="*/ 6 w 45"/>
                <a:gd name="T3" fmla="*/ 64 h 82"/>
                <a:gd name="T4" fmla="*/ 0 w 45"/>
                <a:gd name="T5" fmla="*/ 57 h 82"/>
                <a:gd name="T6" fmla="*/ 7 w 45"/>
                <a:gd name="T7" fmla="*/ 3 h 82"/>
                <a:gd name="T8" fmla="*/ 36 w 45"/>
                <a:gd name="T9" fmla="*/ 0 h 82"/>
                <a:gd name="T10" fmla="*/ 45 w 45"/>
                <a:gd name="T11" fmla="*/ 59 h 82"/>
                <a:gd name="T12" fmla="*/ 36 w 45"/>
                <a:gd name="T13" fmla="*/ 61 h 82"/>
                <a:gd name="T14" fmla="*/ 31 w 45"/>
                <a:gd name="T15" fmla="*/ 63 h 82"/>
                <a:gd name="T16" fmla="*/ 18 w 45"/>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82">
                  <a:moveTo>
                    <a:pt x="18" y="82"/>
                  </a:moveTo>
                  <a:lnTo>
                    <a:pt x="6" y="64"/>
                  </a:lnTo>
                  <a:lnTo>
                    <a:pt x="0" y="57"/>
                  </a:lnTo>
                  <a:lnTo>
                    <a:pt x="7" y="3"/>
                  </a:lnTo>
                  <a:lnTo>
                    <a:pt x="36" y="0"/>
                  </a:lnTo>
                  <a:lnTo>
                    <a:pt x="45" y="59"/>
                  </a:lnTo>
                  <a:lnTo>
                    <a:pt x="36" y="61"/>
                  </a:lnTo>
                  <a:lnTo>
                    <a:pt x="31" y="63"/>
                  </a:lnTo>
                  <a:lnTo>
                    <a:pt x="18" y="82"/>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84" name="Freeform 111">
              <a:extLst>
                <a:ext uri="{FF2B5EF4-FFF2-40B4-BE49-F238E27FC236}">
                  <a16:creationId xmlns:a16="http://schemas.microsoft.com/office/drawing/2014/main" id="{3D3D26AC-F493-F5F7-AEE0-9ACF0EE4ED73}"/>
                </a:ext>
              </a:extLst>
            </p:cNvPr>
            <p:cNvSpPr>
              <a:spLocks/>
            </p:cNvSpPr>
            <p:nvPr/>
          </p:nvSpPr>
          <p:spPr bwMode="auto">
            <a:xfrm>
              <a:off x="3449" y="3699"/>
              <a:ext cx="15" cy="16"/>
            </a:xfrm>
            <a:custGeom>
              <a:avLst/>
              <a:gdLst>
                <a:gd name="T0" fmla="*/ 48 w 72"/>
                <a:gd name="T1" fmla="*/ 62 h 82"/>
                <a:gd name="T2" fmla="*/ 38 w 72"/>
                <a:gd name="T3" fmla="*/ 81 h 82"/>
                <a:gd name="T4" fmla="*/ 18 w 72"/>
                <a:gd name="T5" fmla="*/ 82 h 82"/>
                <a:gd name="T6" fmla="*/ 9 w 72"/>
                <a:gd name="T7" fmla="*/ 82 h 82"/>
                <a:gd name="T8" fmla="*/ 0 w 72"/>
                <a:gd name="T9" fmla="*/ 73 h 82"/>
                <a:gd name="T10" fmla="*/ 1 w 72"/>
                <a:gd name="T11" fmla="*/ 39 h 82"/>
                <a:gd name="T12" fmla="*/ 65 w 72"/>
                <a:gd name="T13" fmla="*/ 0 h 82"/>
                <a:gd name="T14" fmla="*/ 72 w 72"/>
                <a:gd name="T15" fmla="*/ 27 h 82"/>
                <a:gd name="T16" fmla="*/ 59 w 72"/>
                <a:gd name="T17" fmla="*/ 47 h 82"/>
                <a:gd name="T18" fmla="*/ 48 w 72"/>
                <a:gd name="T19"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2">
                  <a:moveTo>
                    <a:pt x="48" y="62"/>
                  </a:moveTo>
                  <a:lnTo>
                    <a:pt x="38" y="81"/>
                  </a:lnTo>
                  <a:lnTo>
                    <a:pt x="18" y="82"/>
                  </a:lnTo>
                  <a:lnTo>
                    <a:pt x="9" y="82"/>
                  </a:lnTo>
                  <a:lnTo>
                    <a:pt x="0" y="73"/>
                  </a:lnTo>
                  <a:lnTo>
                    <a:pt x="1" y="39"/>
                  </a:lnTo>
                  <a:lnTo>
                    <a:pt x="65" y="0"/>
                  </a:lnTo>
                  <a:lnTo>
                    <a:pt x="72" y="27"/>
                  </a:lnTo>
                  <a:lnTo>
                    <a:pt x="59" y="47"/>
                  </a:lnTo>
                  <a:lnTo>
                    <a:pt x="48" y="62"/>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85" name="Freeform 112">
              <a:extLst>
                <a:ext uri="{FF2B5EF4-FFF2-40B4-BE49-F238E27FC236}">
                  <a16:creationId xmlns:a16="http://schemas.microsoft.com/office/drawing/2014/main" id="{86994A9E-CC0F-51F7-92F8-C10D9297E602}"/>
                </a:ext>
              </a:extLst>
            </p:cNvPr>
            <p:cNvSpPr>
              <a:spLocks/>
            </p:cNvSpPr>
            <p:nvPr/>
          </p:nvSpPr>
          <p:spPr bwMode="auto">
            <a:xfrm>
              <a:off x="3407" y="3751"/>
              <a:ext cx="28" cy="22"/>
            </a:xfrm>
            <a:custGeom>
              <a:avLst/>
              <a:gdLst>
                <a:gd name="T0" fmla="*/ 65 w 140"/>
                <a:gd name="T1" fmla="*/ 29 h 108"/>
                <a:gd name="T2" fmla="*/ 108 w 140"/>
                <a:gd name="T3" fmla="*/ 28 h 108"/>
                <a:gd name="T4" fmla="*/ 140 w 140"/>
                <a:gd name="T5" fmla="*/ 26 h 108"/>
                <a:gd name="T6" fmla="*/ 138 w 140"/>
                <a:gd name="T7" fmla="*/ 57 h 108"/>
                <a:gd name="T8" fmla="*/ 134 w 140"/>
                <a:gd name="T9" fmla="*/ 80 h 108"/>
                <a:gd name="T10" fmla="*/ 133 w 140"/>
                <a:gd name="T11" fmla="*/ 89 h 108"/>
                <a:gd name="T12" fmla="*/ 109 w 140"/>
                <a:gd name="T13" fmla="*/ 97 h 108"/>
                <a:gd name="T14" fmla="*/ 84 w 140"/>
                <a:gd name="T15" fmla="*/ 108 h 108"/>
                <a:gd name="T16" fmla="*/ 0 w 140"/>
                <a:gd name="T17" fmla="*/ 79 h 108"/>
                <a:gd name="T18" fmla="*/ 13 w 140"/>
                <a:gd name="T19" fmla="*/ 3 h 108"/>
                <a:gd name="T20" fmla="*/ 41 w 140"/>
                <a:gd name="T21" fmla="*/ 0 h 108"/>
                <a:gd name="T22" fmla="*/ 65 w 140"/>
                <a:gd name="T23" fmla="*/ 2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108">
                  <a:moveTo>
                    <a:pt x="65" y="29"/>
                  </a:moveTo>
                  <a:lnTo>
                    <a:pt x="108" y="28"/>
                  </a:lnTo>
                  <a:lnTo>
                    <a:pt x="140" y="26"/>
                  </a:lnTo>
                  <a:lnTo>
                    <a:pt x="138" y="57"/>
                  </a:lnTo>
                  <a:lnTo>
                    <a:pt x="134" y="80"/>
                  </a:lnTo>
                  <a:lnTo>
                    <a:pt x="133" y="89"/>
                  </a:lnTo>
                  <a:lnTo>
                    <a:pt x="109" y="97"/>
                  </a:lnTo>
                  <a:lnTo>
                    <a:pt x="84" y="108"/>
                  </a:lnTo>
                  <a:lnTo>
                    <a:pt x="0" y="79"/>
                  </a:lnTo>
                  <a:lnTo>
                    <a:pt x="13" y="3"/>
                  </a:lnTo>
                  <a:lnTo>
                    <a:pt x="41" y="0"/>
                  </a:lnTo>
                  <a:lnTo>
                    <a:pt x="65" y="29"/>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86" name="Freeform 113">
              <a:extLst>
                <a:ext uri="{FF2B5EF4-FFF2-40B4-BE49-F238E27FC236}">
                  <a16:creationId xmlns:a16="http://schemas.microsoft.com/office/drawing/2014/main" id="{93BB83C1-D17F-C7CD-3F7C-9E6F211415FF}"/>
                </a:ext>
              </a:extLst>
            </p:cNvPr>
            <p:cNvSpPr>
              <a:spLocks/>
            </p:cNvSpPr>
            <p:nvPr/>
          </p:nvSpPr>
          <p:spPr bwMode="auto">
            <a:xfrm>
              <a:off x="3435" y="3767"/>
              <a:ext cx="25" cy="25"/>
            </a:xfrm>
            <a:custGeom>
              <a:avLst/>
              <a:gdLst>
                <a:gd name="T0" fmla="*/ 79 w 125"/>
                <a:gd name="T1" fmla="*/ 3 h 124"/>
                <a:gd name="T2" fmla="*/ 123 w 125"/>
                <a:gd name="T3" fmla="*/ 0 h 124"/>
                <a:gd name="T4" fmla="*/ 125 w 125"/>
                <a:gd name="T5" fmla="*/ 29 h 124"/>
                <a:gd name="T6" fmla="*/ 120 w 125"/>
                <a:gd name="T7" fmla="*/ 48 h 124"/>
                <a:gd name="T8" fmla="*/ 117 w 125"/>
                <a:gd name="T9" fmla="*/ 62 h 124"/>
                <a:gd name="T10" fmla="*/ 115 w 125"/>
                <a:gd name="T11" fmla="*/ 87 h 124"/>
                <a:gd name="T12" fmla="*/ 108 w 125"/>
                <a:gd name="T13" fmla="*/ 98 h 124"/>
                <a:gd name="T14" fmla="*/ 105 w 125"/>
                <a:gd name="T15" fmla="*/ 103 h 124"/>
                <a:gd name="T16" fmla="*/ 78 w 125"/>
                <a:gd name="T17" fmla="*/ 120 h 124"/>
                <a:gd name="T18" fmla="*/ 24 w 125"/>
                <a:gd name="T19" fmla="*/ 124 h 124"/>
                <a:gd name="T20" fmla="*/ 0 w 125"/>
                <a:gd name="T21" fmla="*/ 92 h 124"/>
                <a:gd name="T22" fmla="*/ 32 w 125"/>
                <a:gd name="T23" fmla="*/ 60 h 124"/>
                <a:gd name="T24" fmla="*/ 36 w 125"/>
                <a:gd name="T25" fmla="*/ 52 h 124"/>
                <a:gd name="T26" fmla="*/ 79 w 125"/>
                <a:gd name="T27" fmla="*/ 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24">
                  <a:moveTo>
                    <a:pt x="79" y="3"/>
                  </a:moveTo>
                  <a:lnTo>
                    <a:pt x="123" y="0"/>
                  </a:lnTo>
                  <a:lnTo>
                    <a:pt x="125" y="29"/>
                  </a:lnTo>
                  <a:lnTo>
                    <a:pt x="120" y="48"/>
                  </a:lnTo>
                  <a:lnTo>
                    <a:pt x="117" y="62"/>
                  </a:lnTo>
                  <a:lnTo>
                    <a:pt x="115" y="87"/>
                  </a:lnTo>
                  <a:lnTo>
                    <a:pt x="108" y="98"/>
                  </a:lnTo>
                  <a:lnTo>
                    <a:pt x="105" y="103"/>
                  </a:lnTo>
                  <a:lnTo>
                    <a:pt x="78" y="120"/>
                  </a:lnTo>
                  <a:lnTo>
                    <a:pt x="24" y="124"/>
                  </a:lnTo>
                  <a:lnTo>
                    <a:pt x="0" y="92"/>
                  </a:lnTo>
                  <a:lnTo>
                    <a:pt x="32" y="60"/>
                  </a:lnTo>
                  <a:lnTo>
                    <a:pt x="36" y="52"/>
                  </a:lnTo>
                  <a:lnTo>
                    <a:pt x="79" y="3"/>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87" name="Freeform 114">
              <a:extLst>
                <a:ext uri="{FF2B5EF4-FFF2-40B4-BE49-F238E27FC236}">
                  <a16:creationId xmlns:a16="http://schemas.microsoft.com/office/drawing/2014/main" id="{56E712AE-F59D-02D1-4CEB-D6620C541947}"/>
                </a:ext>
              </a:extLst>
            </p:cNvPr>
            <p:cNvSpPr>
              <a:spLocks/>
            </p:cNvSpPr>
            <p:nvPr/>
          </p:nvSpPr>
          <p:spPr bwMode="auto">
            <a:xfrm>
              <a:off x="3421" y="3741"/>
              <a:ext cx="14" cy="14"/>
            </a:xfrm>
            <a:custGeom>
              <a:avLst/>
              <a:gdLst>
                <a:gd name="T0" fmla="*/ 53 w 72"/>
                <a:gd name="T1" fmla="*/ 59 h 71"/>
                <a:gd name="T2" fmla="*/ 42 w 72"/>
                <a:gd name="T3" fmla="*/ 71 h 71"/>
                <a:gd name="T4" fmla="*/ 19 w 72"/>
                <a:gd name="T5" fmla="*/ 66 h 71"/>
                <a:gd name="T6" fmla="*/ 6 w 72"/>
                <a:gd name="T7" fmla="*/ 57 h 71"/>
                <a:gd name="T8" fmla="*/ 0 w 72"/>
                <a:gd name="T9" fmla="*/ 53 h 71"/>
                <a:gd name="T10" fmla="*/ 14 w 72"/>
                <a:gd name="T11" fmla="*/ 40 h 71"/>
                <a:gd name="T12" fmla="*/ 17 w 72"/>
                <a:gd name="T13" fmla="*/ 30 h 71"/>
                <a:gd name="T14" fmla="*/ 40 w 72"/>
                <a:gd name="T15" fmla="*/ 5 h 71"/>
                <a:gd name="T16" fmla="*/ 72 w 72"/>
                <a:gd name="T17" fmla="*/ 0 h 71"/>
                <a:gd name="T18" fmla="*/ 67 w 72"/>
                <a:gd name="T19" fmla="*/ 43 h 71"/>
                <a:gd name="T20" fmla="*/ 53 w 72"/>
                <a:gd name="T21" fmla="*/ 5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1">
                  <a:moveTo>
                    <a:pt x="53" y="59"/>
                  </a:moveTo>
                  <a:lnTo>
                    <a:pt x="42" y="71"/>
                  </a:lnTo>
                  <a:lnTo>
                    <a:pt x="19" y="66"/>
                  </a:lnTo>
                  <a:lnTo>
                    <a:pt x="6" y="57"/>
                  </a:lnTo>
                  <a:lnTo>
                    <a:pt x="0" y="53"/>
                  </a:lnTo>
                  <a:lnTo>
                    <a:pt x="14" y="40"/>
                  </a:lnTo>
                  <a:lnTo>
                    <a:pt x="17" y="30"/>
                  </a:lnTo>
                  <a:lnTo>
                    <a:pt x="40" y="5"/>
                  </a:lnTo>
                  <a:lnTo>
                    <a:pt x="72" y="0"/>
                  </a:lnTo>
                  <a:lnTo>
                    <a:pt x="67" y="43"/>
                  </a:lnTo>
                  <a:lnTo>
                    <a:pt x="53" y="59"/>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88" name="Freeform 115">
              <a:extLst>
                <a:ext uri="{FF2B5EF4-FFF2-40B4-BE49-F238E27FC236}">
                  <a16:creationId xmlns:a16="http://schemas.microsoft.com/office/drawing/2014/main" id="{7AD5310C-59CC-F556-1FE9-D03252F29E0A}"/>
                </a:ext>
              </a:extLst>
            </p:cNvPr>
            <p:cNvSpPr>
              <a:spLocks/>
            </p:cNvSpPr>
            <p:nvPr/>
          </p:nvSpPr>
          <p:spPr bwMode="auto">
            <a:xfrm>
              <a:off x="3444" y="3741"/>
              <a:ext cx="14" cy="24"/>
            </a:xfrm>
            <a:custGeom>
              <a:avLst/>
              <a:gdLst>
                <a:gd name="T0" fmla="*/ 2 w 71"/>
                <a:gd name="T1" fmla="*/ 39 h 118"/>
                <a:gd name="T2" fmla="*/ 2 w 71"/>
                <a:gd name="T3" fmla="*/ 14 h 118"/>
                <a:gd name="T4" fmla="*/ 26 w 71"/>
                <a:gd name="T5" fmla="*/ 0 h 118"/>
                <a:gd name="T6" fmla="*/ 71 w 71"/>
                <a:gd name="T7" fmla="*/ 92 h 118"/>
                <a:gd name="T8" fmla="*/ 44 w 71"/>
                <a:gd name="T9" fmla="*/ 107 h 118"/>
                <a:gd name="T10" fmla="*/ 24 w 71"/>
                <a:gd name="T11" fmla="*/ 118 h 118"/>
                <a:gd name="T12" fmla="*/ 0 w 71"/>
                <a:gd name="T13" fmla="*/ 100 h 118"/>
                <a:gd name="T14" fmla="*/ 2 w 71"/>
                <a:gd name="T15" fmla="*/ 39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8">
                  <a:moveTo>
                    <a:pt x="2" y="39"/>
                  </a:moveTo>
                  <a:lnTo>
                    <a:pt x="2" y="14"/>
                  </a:lnTo>
                  <a:lnTo>
                    <a:pt x="26" y="0"/>
                  </a:lnTo>
                  <a:lnTo>
                    <a:pt x="71" y="92"/>
                  </a:lnTo>
                  <a:lnTo>
                    <a:pt x="44" y="107"/>
                  </a:lnTo>
                  <a:lnTo>
                    <a:pt x="24" y="118"/>
                  </a:lnTo>
                  <a:lnTo>
                    <a:pt x="0" y="100"/>
                  </a:lnTo>
                  <a:lnTo>
                    <a:pt x="2" y="39"/>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89" name="Freeform 116">
              <a:extLst>
                <a:ext uri="{FF2B5EF4-FFF2-40B4-BE49-F238E27FC236}">
                  <a16:creationId xmlns:a16="http://schemas.microsoft.com/office/drawing/2014/main" id="{1B8095A9-119B-C9D2-69E1-1901E6176EC9}"/>
                </a:ext>
              </a:extLst>
            </p:cNvPr>
            <p:cNvSpPr>
              <a:spLocks/>
            </p:cNvSpPr>
            <p:nvPr/>
          </p:nvSpPr>
          <p:spPr bwMode="auto">
            <a:xfrm>
              <a:off x="3481" y="3696"/>
              <a:ext cx="29" cy="50"/>
            </a:xfrm>
            <a:custGeom>
              <a:avLst/>
              <a:gdLst>
                <a:gd name="T0" fmla="*/ 0 w 144"/>
                <a:gd name="T1" fmla="*/ 68 h 254"/>
                <a:gd name="T2" fmla="*/ 8 w 144"/>
                <a:gd name="T3" fmla="*/ 15 h 254"/>
                <a:gd name="T4" fmla="*/ 26 w 144"/>
                <a:gd name="T5" fmla="*/ 0 h 254"/>
                <a:gd name="T6" fmla="*/ 68 w 144"/>
                <a:gd name="T7" fmla="*/ 25 h 254"/>
                <a:gd name="T8" fmla="*/ 73 w 144"/>
                <a:gd name="T9" fmla="*/ 48 h 254"/>
                <a:gd name="T10" fmla="*/ 114 w 144"/>
                <a:gd name="T11" fmla="*/ 107 h 254"/>
                <a:gd name="T12" fmla="*/ 144 w 144"/>
                <a:gd name="T13" fmla="*/ 150 h 254"/>
                <a:gd name="T14" fmla="*/ 136 w 144"/>
                <a:gd name="T15" fmla="*/ 188 h 254"/>
                <a:gd name="T16" fmla="*/ 134 w 144"/>
                <a:gd name="T17" fmla="*/ 213 h 254"/>
                <a:gd name="T18" fmla="*/ 133 w 144"/>
                <a:gd name="T19" fmla="*/ 224 h 254"/>
                <a:gd name="T20" fmla="*/ 102 w 144"/>
                <a:gd name="T21" fmla="*/ 254 h 254"/>
                <a:gd name="T22" fmla="*/ 62 w 144"/>
                <a:gd name="T23" fmla="*/ 248 h 254"/>
                <a:gd name="T24" fmla="*/ 64 w 144"/>
                <a:gd name="T25" fmla="*/ 220 h 254"/>
                <a:gd name="T26" fmla="*/ 73 w 144"/>
                <a:gd name="T27" fmla="*/ 175 h 254"/>
                <a:gd name="T28" fmla="*/ 34 w 144"/>
                <a:gd name="T29" fmla="*/ 144 h 254"/>
                <a:gd name="T30" fmla="*/ 0 w 144"/>
                <a:gd name="T31" fmla="*/ 6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254">
                  <a:moveTo>
                    <a:pt x="0" y="68"/>
                  </a:moveTo>
                  <a:lnTo>
                    <a:pt x="8" y="15"/>
                  </a:lnTo>
                  <a:lnTo>
                    <a:pt x="26" y="0"/>
                  </a:lnTo>
                  <a:lnTo>
                    <a:pt x="68" y="25"/>
                  </a:lnTo>
                  <a:lnTo>
                    <a:pt x="73" y="48"/>
                  </a:lnTo>
                  <a:lnTo>
                    <a:pt x="114" y="107"/>
                  </a:lnTo>
                  <a:lnTo>
                    <a:pt x="144" y="150"/>
                  </a:lnTo>
                  <a:lnTo>
                    <a:pt x="136" y="188"/>
                  </a:lnTo>
                  <a:lnTo>
                    <a:pt x="134" y="213"/>
                  </a:lnTo>
                  <a:lnTo>
                    <a:pt x="133" y="224"/>
                  </a:lnTo>
                  <a:lnTo>
                    <a:pt x="102" y="254"/>
                  </a:lnTo>
                  <a:lnTo>
                    <a:pt x="62" y="248"/>
                  </a:lnTo>
                  <a:lnTo>
                    <a:pt x="64" y="220"/>
                  </a:lnTo>
                  <a:lnTo>
                    <a:pt x="73" y="175"/>
                  </a:lnTo>
                  <a:lnTo>
                    <a:pt x="34" y="144"/>
                  </a:lnTo>
                  <a:lnTo>
                    <a:pt x="0" y="68"/>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90" name="Freeform 117">
              <a:extLst>
                <a:ext uri="{FF2B5EF4-FFF2-40B4-BE49-F238E27FC236}">
                  <a16:creationId xmlns:a16="http://schemas.microsoft.com/office/drawing/2014/main" id="{45E28389-E6FE-62A9-4561-A2C139A3144E}"/>
                </a:ext>
              </a:extLst>
            </p:cNvPr>
            <p:cNvSpPr>
              <a:spLocks/>
            </p:cNvSpPr>
            <p:nvPr/>
          </p:nvSpPr>
          <p:spPr bwMode="auto">
            <a:xfrm>
              <a:off x="3467" y="3766"/>
              <a:ext cx="28" cy="25"/>
            </a:xfrm>
            <a:custGeom>
              <a:avLst/>
              <a:gdLst>
                <a:gd name="T0" fmla="*/ 128 w 139"/>
                <a:gd name="T1" fmla="*/ 46 h 126"/>
                <a:gd name="T2" fmla="*/ 120 w 139"/>
                <a:gd name="T3" fmla="*/ 57 h 126"/>
                <a:gd name="T4" fmla="*/ 73 w 139"/>
                <a:gd name="T5" fmla="*/ 69 h 126"/>
                <a:gd name="T6" fmla="*/ 44 w 139"/>
                <a:gd name="T7" fmla="*/ 110 h 126"/>
                <a:gd name="T8" fmla="*/ 33 w 139"/>
                <a:gd name="T9" fmla="*/ 126 h 126"/>
                <a:gd name="T10" fmla="*/ 0 w 139"/>
                <a:gd name="T11" fmla="*/ 115 h 126"/>
                <a:gd name="T12" fmla="*/ 11 w 139"/>
                <a:gd name="T13" fmla="*/ 45 h 126"/>
                <a:gd name="T14" fmla="*/ 21 w 139"/>
                <a:gd name="T15" fmla="*/ 1 h 126"/>
                <a:gd name="T16" fmla="*/ 97 w 139"/>
                <a:gd name="T17" fmla="*/ 0 h 126"/>
                <a:gd name="T18" fmla="*/ 139 w 139"/>
                <a:gd name="T19" fmla="*/ 30 h 126"/>
                <a:gd name="T20" fmla="*/ 128 w 139"/>
                <a:gd name="T21" fmla="*/ 4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9" h="126">
                  <a:moveTo>
                    <a:pt x="128" y="46"/>
                  </a:moveTo>
                  <a:lnTo>
                    <a:pt x="120" y="57"/>
                  </a:lnTo>
                  <a:lnTo>
                    <a:pt x="73" y="69"/>
                  </a:lnTo>
                  <a:lnTo>
                    <a:pt x="44" y="110"/>
                  </a:lnTo>
                  <a:lnTo>
                    <a:pt x="33" y="126"/>
                  </a:lnTo>
                  <a:lnTo>
                    <a:pt x="0" y="115"/>
                  </a:lnTo>
                  <a:lnTo>
                    <a:pt x="11" y="45"/>
                  </a:lnTo>
                  <a:lnTo>
                    <a:pt x="21" y="1"/>
                  </a:lnTo>
                  <a:lnTo>
                    <a:pt x="97" y="0"/>
                  </a:lnTo>
                  <a:lnTo>
                    <a:pt x="139" y="30"/>
                  </a:lnTo>
                  <a:lnTo>
                    <a:pt x="128" y="46"/>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91" name="Freeform 118">
              <a:extLst>
                <a:ext uri="{FF2B5EF4-FFF2-40B4-BE49-F238E27FC236}">
                  <a16:creationId xmlns:a16="http://schemas.microsoft.com/office/drawing/2014/main" id="{CBF00603-902E-B59B-DD83-FC3A217FDDF3}"/>
                </a:ext>
              </a:extLst>
            </p:cNvPr>
            <p:cNvSpPr>
              <a:spLocks/>
            </p:cNvSpPr>
            <p:nvPr/>
          </p:nvSpPr>
          <p:spPr bwMode="auto">
            <a:xfrm>
              <a:off x="3462" y="3720"/>
              <a:ext cx="16" cy="16"/>
            </a:xfrm>
            <a:custGeom>
              <a:avLst/>
              <a:gdLst>
                <a:gd name="T0" fmla="*/ 80 w 80"/>
                <a:gd name="T1" fmla="*/ 68 h 78"/>
                <a:gd name="T2" fmla="*/ 38 w 80"/>
                <a:gd name="T3" fmla="*/ 78 h 78"/>
                <a:gd name="T4" fmla="*/ 11 w 80"/>
                <a:gd name="T5" fmla="*/ 52 h 78"/>
                <a:gd name="T6" fmla="*/ 0 w 80"/>
                <a:gd name="T7" fmla="*/ 43 h 78"/>
                <a:gd name="T8" fmla="*/ 4 w 80"/>
                <a:gd name="T9" fmla="*/ 18 h 78"/>
                <a:gd name="T10" fmla="*/ 16 w 80"/>
                <a:gd name="T11" fmla="*/ 0 h 78"/>
                <a:gd name="T12" fmla="*/ 72 w 80"/>
                <a:gd name="T13" fmla="*/ 19 h 78"/>
                <a:gd name="T14" fmla="*/ 78 w 80"/>
                <a:gd name="T15" fmla="*/ 45 h 78"/>
                <a:gd name="T16" fmla="*/ 79 w 80"/>
                <a:gd name="T17" fmla="*/ 58 h 78"/>
                <a:gd name="T18" fmla="*/ 80 w 80"/>
                <a:gd name="T19"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78">
                  <a:moveTo>
                    <a:pt x="80" y="68"/>
                  </a:moveTo>
                  <a:lnTo>
                    <a:pt x="38" y="78"/>
                  </a:lnTo>
                  <a:lnTo>
                    <a:pt x="11" y="52"/>
                  </a:lnTo>
                  <a:lnTo>
                    <a:pt x="0" y="43"/>
                  </a:lnTo>
                  <a:lnTo>
                    <a:pt x="4" y="18"/>
                  </a:lnTo>
                  <a:lnTo>
                    <a:pt x="16" y="0"/>
                  </a:lnTo>
                  <a:lnTo>
                    <a:pt x="72" y="19"/>
                  </a:lnTo>
                  <a:lnTo>
                    <a:pt x="78" y="45"/>
                  </a:lnTo>
                  <a:lnTo>
                    <a:pt x="79" y="58"/>
                  </a:lnTo>
                  <a:lnTo>
                    <a:pt x="80" y="68"/>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92" name="Freeform 119">
              <a:extLst>
                <a:ext uri="{FF2B5EF4-FFF2-40B4-BE49-F238E27FC236}">
                  <a16:creationId xmlns:a16="http://schemas.microsoft.com/office/drawing/2014/main" id="{371D26C8-22FD-468F-C213-26252B756F88}"/>
                </a:ext>
              </a:extLst>
            </p:cNvPr>
            <p:cNvSpPr>
              <a:spLocks/>
            </p:cNvSpPr>
            <p:nvPr/>
          </p:nvSpPr>
          <p:spPr bwMode="auto">
            <a:xfrm>
              <a:off x="3479" y="3783"/>
              <a:ext cx="25" cy="12"/>
            </a:xfrm>
            <a:custGeom>
              <a:avLst/>
              <a:gdLst>
                <a:gd name="T0" fmla="*/ 28 w 123"/>
                <a:gd name="T1" fmla="*/ 10 h 61"/>
                <a:gd name="T2" fmla="*/ 40 w 123"/>
                <a:gd name="T3" fmla="*/ 0 h 61"/>
                <a:gd name="T4" fmla="*/ 123 w 123"/>
                <a:gd name="T5" fmla="*/ 39 h 61"/>
                <a:gd name="T6" fmla="*/ 114 w 123"/>
                <a:gd name="T7" fmla="*/ 61 h 61"/>
                <a:gd name="T8" fmla="*/ 56 w 123"/>
                <a:gd name="T9" fmla="*/ 61 h 61"/>
                <a:gd name="T10" fmla="*/ 13 w 123"/>
                <a:gd name="T11" fmla="*/ 60 h 61"/>
                <a:gd name="T12" fmla="*/ 0 w 123"/>
                <a:gd name="T13" fmla="*/ 37 h 61"/>
                <a:gd name="T14" fmla="*/ 28 w 123"/>
                <a:gd name="T15" fmla="*/ 1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 h="61">
                  <a:moveTo>
                    <a:pt x="28" y="10"/>
                  </a:moveTo>
                  <a:lnTo>
                    <a:pt x="40" y="0"/>
                  </a:lnTo>
                  <a:lnTo>
                    <a:pt x="123" y="39"/>
                  </a:lnTo>
                  <a:lnTo>
                    <a:pt x="114" y="61"/>
                  </a:lnTo>
                  <a:lnTo>
                    <a:pt x="56" y="61"/>
                  </a:lnTo>
                  <a:lnTo>
                    <a:pt x="13" y="60"/>
                  </a:lnTo>
                  <a:lnTo>
                    <a:pt x="0" y="37"/>
                  </a:lnTo>
                  <a:lnTo>
                    <a:pt x="28" y="10"/>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93" name="Freeform 120">
              <a:extLst>
                <a:ext uri="{FF2B5EF4-FFF2-40B4-BE49-F238E27FC236}">
                  <a16:creationId xmlns:a16="http://schemas.microsoft.com/office/drawing/2014/main" id="{774A36CA-EA80-3A75-0413-C2418805452D}"/>
                </a:ext>
              </a:extLst>
            </p:cNvPr>
            <p:cNvSpPr>
              <a:spLocks/>
            </p:cNvSpPr>
            <p:nvPr/>
          </p:nvSpPr>
          <p:spPr bwMode="auto">
            <a:xfrm>
              <a:off x="3500" y="3767"/>
              <a:ext cx="17" cy="15"/>
            </a:xfrm>
            <a:custGeom>
              <a:avLst/>
              <a:gdLst>
                <a:gd name="T0" fmla="*/ 45 w 87"/>
                <a:gd name="T1" fmla="*/ 10 h 77"/>
                <a:gd name="T2" fmla="*/ 64 w 87"/>
                <a:gd name="T3" fmla="*/ 0 h 77"/>
                <a:gd name="T4" fmla="*/ 87 w 87"/>
                <a:gd name="T5" fmla="*/ 15 h 77"/>
                <a:gd name="T6" fmla="*/ 64 w 87"/>
                <a:gd name="T7" fmla="*/ 70 h 77"/>
                <a:gd name="T8" fmla="*/ 27 w 87"/>
                <a:gd name="T9" fmla="*/ 74 h 77"/>
                <a:gd name="T10" fmla="*/ 1 w 87"/>
                <a:gd name="T11" fmla="*/ 77 h 77"/>
                <a:gd name="T12" fmla="*/ 0 w 87"/>
                <a:gd name="T13" fmla="*/ 34 h 77"/>
                <a:gd name="T14" fmla="*/ 45 w 87"/>
                <a:gd name="T15" fmla="*/ 1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77">
                  <a:moveTo>
                    <a:pt x="45" y="10"/>
                  </a:moveTo>
                  <a:lnTo>
                    <a:pt x="64" y="0"/>
                  </a:lnTo>
                  <a:lnTo>
                    <a:pt x="87" y="15"/>
                  </a:lnTo>
                  <a:lnTo>
                    <a:pt x="64" y="70"/>
                  </a:lnTo>
                  <a:lnTo>
                    <a:pt x="27" y="74"/>
                  </a:lnTo>
                  <a:lnTo>
                    <a:pt x="1" y="77"/>
                  </a:lnTo>
                  <a:lnTo>
                    <a:pt x="0" y="34"/>
                  </a:lnTo>
                  <a:lnTo>
                    <a:pt x="45" y="10"/>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94" name="Freeform 121">
              <a:extLst>
                <a:ext uri="{FF2B5EF4-FFF2-40B4-BE49-F238E27FC236}">
                  <a16:creationId xmlns:a16="http://schemas.microsoft.com/office/drawing/2014/main" id="{70EEB145-D1E3-F699-D8DD-54715DC5BB4F}"/>
                </a:ext>
              </a:extLst>
            </p:cNvPr>
            <p:cNvSpPr>
              <a:spLocks/>
            </p:cNvSpPr>
            <p:nvPr/>
          </p:nvSpPr>
          <p:spPr bwMode="auto">
            <a:xfrm>
              <a:off x="3518" y="3734"/>
              <a:ext cx="52" cy="41"/>
            </a:xfrm>
            <a:custGeom>
              <a:avLst/>
              <a:gdLst>
                <a:gd name="T0" fmla="*/ 125 w 262"/>
                <a:gd name="T1" fmla="*/ 29 h 203"/>
                <a:gd name="T2" fmla="*/ 241 w 262"/>
                <a:gd name="T3" fmla="*/ 0 h 203"/>
                <a:gd name="T4" fmla="*/ 262 w 262"/>
                <a:gd name="T5" fmla="*/ 34 h 203"/>
                <a:gd name="T6" fmla="*/ 178 w 262"/>
                <a:gd name="T7" fmla="*/ 129 h 203"/>
                <a:gd name="T8" fmla="*/ 118 w 262"/>
                <a:gd name="T9" fmla="*/ 200 h 203"/>
                <a:gd name="T10" fmla="*/ 78 w 262"/>
                <a:gd name="T11" fmla="*/ 203 h 203"/>
                <a:gd name="T12" fmla="*/ 58 w 262"/>
                <a:gd name="T13" fmla="*/ 180 h 203"/>
                <a:gd name="T14" fmla="*/ 49 w 262"/>
                <a:gd name="T15" fmla="*/ 171 h 203"/>
                <a:gd name="T16" fmla="*/ 57 w 262"/>
                <a:gd name="T17" fmla="*/ 132 h 203"/>
                <a:gd name="T18" fmla="*/ 10 w 262"/>
                <a:gd name="T19" fmla="*/ 119 h 203"/>
                <a:gd name="T20" fmla="*/ 0 w 262"/>
                <a:gd name="T21" fmla="*/ 81 h 203"/>
                <a:gd name="T22" fmla="*/ 32 w 262"/>
                <a:gd name="T23" fmla="*/ 21 h 203"/>
                <a:gd name="T24" fmla="*/ 82 w 262"/>
                <a:gd name="T25" fmla="*/ 34 h 203"/>
                <a:gd name="T26" fmla="*/ 125 w 262"/>
                <a:gd name="T27" fmla="*/ 2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2" h="203">
                  <a:moveTo>
                    <a:pt x="125" y="29"/>
                  </a:moveTo>
                  <a:lnTo>
                    <a:pt x="241" y="0"/>
                  </a:lnTo>
                  <a:lnTo>
                    <a:pt x="262" y="34"/>
                  </a:lnTo>
                  <a:lnTo>
                    <a:pt x="178" y="129"/>
                  </a:lnTo>
                  <a:lnTo>
                    <a:pt x="118" y="200"/>
                  </a:lnTo>
                  <a:lnTo>
                    <a:pt x="78" y="203"/>
                  </a:lnTo>
                  <a:lnTo>
                    <a:pt x="58" y="180"/>
                  </a:lnTo>
                  <a:lnTo>
                    <a:pt x="49" y="171"/>
                  </a:lnTo>
                  <a:lnTo>
                    <a:pt x="57" y="132"/>
                  </a:lnTo>
                  <a:lnTo>
                    <a:pt x="10" y="119"/>
                  </a:lnTo>
                  <a:lnTo>
                    <a:pt x="0" y="81"/>
                  </a:lnTo>
                  <a:lnTo>
                    <a:pt x="32" y="21"/>
                  </a:lnTo>
                  <a:lnTo>
                    <a:pt x="82" y="34"/>
                  </a:lnTo>
                  <a:lnTo>
                    <a:pt x="125" y="29"/>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95" name="Freeform 122">
              <a:extLst>
                <a:ext uri="{FF2B5EF4-FFF2-40B4-BE49-F238E27FC236}">
                  <a16:creationId xmlns:a16="http://schemas.microsoft.com/office/drawing/2014/main" id="{51BD5907-764C-1B18-CEB7-1DFF8D3BB055}"/>
                </a:ext>
              </a:extLst>
            </p:cNvPr>
            <p:cNvSpPr>
              <a:spLocks/>
            </p:cNvSpPr>
            <p:nvPr/>
          </p:nvSpPr>
          <p:spPr bwMode="auto">
            <a:xfrm>
              <a:off x="3534" y="3773"/>
              <a:ext cx="23" cy="18"/>
            </a:xfrm>
            <a:custGeom>
              <a:avLst/>
              <a:gdLst>
                <a:gd name="T0" fmla="*/ 79 w 116"/>
                <a:gd name="T1" fmla="*/ 64 h 91"/>
                <a:gd name="T2" fmla="*/ 76 w 116"/>
                <a:gd name="T3" fmla="*/ 63 h 91"/>
                <a:gd name="T4" fmla="*/ 52 w 116"/>
                <a:gd name="T5" fmla="*/ 91 h 91"/>
                <a:gd name="T6" fmla="*/ 29 w 116"/>
                <a:gd name="T7" fmla="*/ 91 h 91"/>
                <a:gd name="T8" fmla="*/ 20 w 116"/>
                <a:gd name="T9" fmla="*/ 91 h 91"/>
                <a:gd name="T10" fmla="*/ 0 w 116"/>
                <a:gd name="T11" fmla="*/ 70 h 91"/>
                <a:gd name="T12" fmla="*/ 56 w 116"/>
                <a:gd name="T13" fmla="*/ 2 h 91"/>
                <a:gd name="T14" fmla="*/ 93 w 116"/>
                <a:gd name="T15" fmla="*/ 0 h 91"/>
                <a:gd name="T16" fmla="*/ 116 w 116"/>
                <a:gd name="T17" fmla="*/ 16 h 91"/>
                <a:gd name="T18" fmla="*/ 82 w 116"/>
                <a:gd name="T19" fmla="*/ 65 h 91"/>
                <a:gd name="T20" fmla="*/ 79 w 116"/>
                <a:gd name="T21" fmla="*/ 6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91">
                  <a:moveTo>
                    <a:pt x="79" y="64"/>
                  </a:moveTo>
                  <a:lnTo>
                    <a:pt x="76" y="63"/>
                  </a:lnTo>
                  <a:lnTo>
                    <a:pt x="52" y="91"/>
                  </a:lnTo>
                  <a:lnTo>
                    <a:pt x="29" y="91"/>
                  </a:lnTo>
                  <a:lnTo>
                    <a:pt x="20" y="91"/>
                  </a:lnTo>
                  <a:lnTo>
                    <a:pt x="0" y="70"/>
                  </a:lnTo>
                  <a:lnTo>
                    <a:pt x="56" y="2"/>
                  </a:lnTo>
                  <a:lnTo>
                    <a:pt x="93" y="0"/>
                  </a:lnTo>
                  <a:lnTo>
                    <a:pt x="116" y="16"/>
                  </a:lnTo>
                  <a:lnTo>
                    <a:pt x="82" y="65"/>
                  </a:lnTo>
                  <a:lnTo>
                    <a:pt x="79" y="64"/>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96" name="Freeform 123">
              <a:extLst>
                <a:ext uri="{FF2B5EF4-FFF2-40B4-BE49-F238E27FC236}">
                  <a16:creationId xmlns:a16="http://schemas.microsoft.com/office/drawing/2014/main" id="{E1C05907-ECFB-CD16-43E4-61694860E33F}"/>
                </a:ext>
              </a:extLst>
            </p:cNvPr>
            <p:cNvSpPr>
              <a:spLocks/>
            </p:cNvSpPr>
            <p:nvPr/>
          </p:nvSpPr>
          <p:spPr bwMode="auto">
            <a:xfrm>
              <a:off x="3565" y="3832"/>
              <a:ext cx="19" cy="15"/>
            </a:xfrm>
            <a:custGeom>
              <a:avLst/>
              <a:gdLst>
                <a:gd name="T0" fmla="*/ 0 w 97"/>
                <a:gd name="T1" fmla="*/ 16 h 75"/>
                <a:gd name="T2" fmla="*/ 14 w 97"/>
                <a:gd name="T3" fmla="*/ 4 h 75"/>
                <a:gd name="T4" fmla="*/ 19 w 97"/>
                <a:gd name="T5" fmla="*/ 0 h 75"/>
                <a:gd name="T6" fmla="*/ 64 w 97"/>
                <a:gd name="T7" fmla="*/ 6 h 75"/>
                <a:gd name="T8" fmla="*/ 97 w 97"/>
                <a:gd name="T9" fmla="*/ 54 h 75"/>
                <a:gd name="T10" fmla="*/ 82 w 97"/>
                <a:gd name="T11" fmla="*/ 75 h 75"/>
                <a:gd name="T12" fmla="*/ 47 w 97"/>
                <a:gd name="T13" fmla="*/ 67 h 75"/>
                <a:gd name="T14" fmla="*/ 22 w 97"/>
                <a:gd name="T15" fmla="*/ 62 h 75"/>
                <a:gd name="T16" fmla="*/ 0 w 97"/>
                <a:gd name="T17" fmla="*/ 1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75">
                  <a:moveTo>
                    <a:pt x="0" y="16"/>
                  </a:moveTo>
                  <a:lnTo>
                    <a:pt x="14" y="4"/>
                  </a:lnTo>
                  <a:lnTo>
                    <a:pt x="19" y="0"/>
                  </a:lnTo>
                  <a:lnTo>
                    <a:pt x="64" y="6"/>
                  </a:lnTo>
                  <a:lnTo>
                    <a:pt x="97" y="54"/>
                  </a:lnTo>
                  <a:lnTo>
                    <a:pt x="82" y="75"/>
                  </a:lnTo>
                  <a:lnTo>
                    <a:pt x="47" y="67"/>
                  </a:lnTo>
                  <a:lnTo>
                    <a:pt x="22" y="62"/>
                  </a:lnTo>
                  <a:lnTo>
                    <a:pt x="0" y="16"/>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97" name="Freeform 124">
              <a:extLst>
                <a:ext uri="{FF2B5EF4-FFF2-40B4-BE49-F238E27FC236}">
                  <a16:creationId xmlns:a16="http://schemas.microsoft.com/office/drawing/2014/main" id="{3251B393-205C-5594-7671-A5C0A21E0314}"/>
                </a:ext>
              </a:extLst>
            </p:cNvPr>
            <p:cNvSpPr>
              <a:spLocks/>
            </p:cNvSpPr>
            <p:nvPr/>
          </p:nvSpPr>
          <p:spPr bwMode="auto">
            <a:xfrm>
              <a:off x="3543" y="3829"/>
              <a:ext cx="12" cy="15"/>
            </a:xfrm>
            <a:custGeom>
              <a:avLst/>
              <a:gdLst>
                <a:gd name="T0" fmla="*/ 29 w 64"/>
                <a:gd name="T1" fmla="*/ 76 h 77"/>
                <a:gd name="T2" fmla="*/ 9 w 64"/>
                <a:gd name="T3" fmla="*/ 76 h 77"/>
                <a:gd name="T4" fmla="*/ 0 w 64"/>
                <a:gd name="T5" fmla="*/ 31 h 77"/>
                <a:gd name="T6" fmla="*/ 12 w 64"/>
                <a:gd name="T7" fmla="*/ 19 h 77"/>
                <a:gd name="T8" fmla="*/ 18 w 64"/>
                <a:gd name="T9" fmla="*/ 15 h 77"/>
                <a:gd name="T10" fmla="*/ 21 w 64"/>
                <a:gd name="T11" fmla="*/ 13 h 77"/>
                <a:gd name="T12" fmla="*/ 36 w 64"/>
                <a:gd name="T13" fmla="*/ 0 h 77"/>
                <a:gd name="T14" fmla="*/ 64 w 64"/>
                <a:gd name="T15" fmla="*/ 18 h 77"/>
                <a:gd name="T16" fmla="*/ 62 w 64"/>
                <a:gd name="T17" fmla="*/ 51 h 77"/>
                <a:gd name="T18" fmla="*/ 57 w 64"/>
                <a:gd name="T19" fmla="*/ 77 h 77"/>
                <a:gd name="T20" fmla="*/ 29 w 64"/>
                <a:gd name="T21"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77">
                  <a:moveTo>
                    <a:pt x="29" y="76"/>
                  </a:moveTo>
                  <a:lnTo>
                    <a:pt x="9" y="76"/>
                  </a:lnTo>
                  <a:lnTo>
                    <a:pt x="0" y="31"/>
                  </a:lnTo>
                  <a:lnTo>
                    <a:pt x="12" y="19"/>
                  </a:lnTo>
                  <a:lnTo>
                    <a:pt x="18" y="15"/>
                  </a:lnTo>
                  <a:lnTo>
                    <a:pt x="21" y="13"/>
                  </a:lnTo>
                  <a:lnTo>
                    <a:pt x="36" y="0"/>
                  </a:lnTo>
                  <a:lnTo>
                    <a:pt x="64" y="18"/>
                  </a:lnTo>
                  <a:lnTo>
                    <a:pt x="62" y="51"/>
                  </a:lnTo>
                  <a:lnTo>
                    <a:pt x="57" y="77"/>
                  </a:lnTo>
                  <a:lnTo>
                    <a:pt x="29" y="76"/>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98" name="Freeform 125">
              <a:extLst>
                <a:ext uri="{FF2B5EF4-FFF2-40B4-BE49-F238E27FC236}">
                  <a16:creationId xmlns:a16="http://schemas.microsoft.com/office/drawing/2014/main" id="{1B804D48-1285-11AC-E8CB-2B6F619394FA}"/>
                </a:ext>
              </a:extLst>
            </p:cNvPr>
            <p:cNvSpPr>
              <a:spLocks/>
            </p:cNvSpPr>
            <p:nvPr/>
          </p:nvSpPr>
          <p:spPr bwMode="auto">
            <a:xfrm>
              <a:off x="3547" y="3855"/>
              <a:ext cx="20" cy="15"/>
            </a:xfrm>
            <a:custGeom>
              <a:avLst/>
              <a:gdLst>
                <a:gd name="T0" fmla="*/ 88 w 103"/>
                <a:gd name="T1" fmla="*/ 3 h 77"/>
                <a:gd name="T2" fmla="*/ 103 w 103"/>
                <a:gd name="T3" fmla="*/ 4 h 77"/>
                <a:gd name="T4" fmla="*/ 99 w 103"/>
                <a:gd name="T5" fmla="*/ 41 h 77"/>
                <a:gd name="T6" fmla="*/ 49 w 103"/>
                <a:gd name="T7" fmla="*/ 77 h 77"/>
                <a:gd name="T8" fmla="*/ 21 w 103"/>
                <a:gd name="T9" fmla="*/ 64 h 77"/>
                <a:gd name="T10" fmla="*/ 0 w 103"/>
                <a:gd name="T11" fmla="*/ 56 h 77"/>
                <a:gd name="T12" fmla="*/ 53 w 103"/>
                <a:gd name="T13" fmla="*/ 0 h 77"/>
                <a:gd name="T14" fmla="*/ 88 w 103"/>
                <a:gd name="T15" fmla="*/ 3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77">
                  <a:moveTo>
                    <a:pt x="88" y="3"/>
                  </a:moveTo>
                  <a:lnTo>
                    <a:pt x="103" y="4"/>
                  </a:lnTo>
                  <a:lnTo>
                    <a:pt x="99" y="41"/>
                  </a:lnTo>
                  <a:lnTo>
                    <a:pt x="49" y="77"/>
                  </a:lnTo>
                  <a:lnTo>
                    <a:pt x="21" y="64"/>
                  </a:lnTo>
                  <a:lnTo>
                    <a:pt x="0" y="56"/>
                  </a:lnTo>
                  <a:lnTo>
                    <a:pt x="53" y="0"/>
                  </a:lnTo>
                  <a:lnTo>
                    <a:pt x="88" y="3"/>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99" name="Freeform 126">
              <a:extLst>
                <a:ext uri="{FF2B5EF4-FFF2-40B4-BE49-F238E27FC236}">
                  <a16:creationId xmlns:a16="http://schemas.microsoft.com/office/drawing/2014/main" id="{E0F98C85-0471-A542-0EB6-8D35ECBBFEB3}"/>
                </a:ext>
              </a:extLst>
            </p:cNvPr>
            <p:cNvSpPr>
              <a:spLocks/>
            </p:cNvSpPr>
            <p:nvPr/>
          </p:nvSpPr>
          <p:spPr bwMode="auto">
            <a:xfrm>
              <a:off x="3615" y="3800"/>
              <a:ext cx="12" cy="10"/>
            </a:xfrm>
            <a:custGeom>
              <a:avLst/>
              <a:gdLst>
                <a:gd name="T0" fmla="*/ 52 w 61"/>
                <a:gd name="T1" fmla="*/ 7 h 51"/>
                <a:gd name="T2" fmla="*/ 61 w 61"/>
                <a:gd name="T3" fmla="*/ 10 h 51"/>
                <a:gd name="T4" fmla="*/ 46 w 61"/>
                <a:gd name="T5" fmla="*/ 45 h 51"/>
                <a:gd name="T6" fmla="*/ 9 w 61"/>
                <a:gd name="T7" fmla="*/ 51 h 51"/>
                <a:gd name="T8" fmla="*/ 4 w 61"/>
                <a:gd name="T9" fmla="*/ 39 h 51"/>
                <a:gd name="T10" fmla="*/ 0 w 61"/>
                <a:gd name="T11" fmla="*/ 32 h 51"/>
                <a:gd name="T12" fmla="*/ 32 w 61"/>
                <a:gd name="T13" fmla="*/ 0 h 51"/>
                <a:gd name="T14" fmla="*/ 52 w 61"/>
                <a:gd name="T15" fmla="*/ 7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1">
                  <a:moveTo>
                    <a:pt x="52" y="7"/>
                  </a:moveTo>
                  <a:lnTo>
                    <a:pt x="61" y="10"/>
                  </a:lnTo>
                  <a:lnTo>
                    <a:pt x="46" y="45"/>
                  </a:lnTo>
                  <a:lnTo>
                    <a:pt x="9" y="51"/>
                  </a:lnTo>
                  <a:lnTo>
                    <a:pt x="4" y="39"/>
                  </a:lnTo>
                  <a:lnTo>
                    <a:pt x="0" y="32"/>
                  </a:lnTo>
                  <a:lnTo>
                    <a:pt x="32" y="0"/>
                  </a:lnTo>
                  <a:lnTo>
                    <a:pt x="52" y="7"/>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00" name="Freeform 127">
              <a:extLst>
                <a:ext uri="{FF2B5EF4-FFF2-40B4-BE49-F238E27FC236}">
                  <a16:creationId xmlns:a16="http://schemas.microsoft.com/office/drawing/2014/main" id="{EAF11132-0D72-7F09-23D2-A86B5AEECEEB}"/>
                </a:ext>
              </a:extLst>
            </p:cNvPr>
            <p:cNvSpPr>
              <a:spLocks/>
            </p:cNvSpPr>
            <p:nvPr/>
          </p:nvSpPr>
          <p:spPr bwMode="auto">
            <a:xfrm>
              <a:off x="3606" y="3813"/>
              <a:ext cx="15" cy="17"/>
            </a:xfrm>
            <a:custGeom>
              <a:avLst/>
              <a:gdLst>
                <a:gd name="T0" fmla="*/ 56 w 75"/>
                <a:gd name="T1" fmla="*/ 64 h 83"/>
                <a:gd name="T2" fmla="*/ 48 w 75"/>
                <a:gd name="T3" fmla="*/ 68 h 83"/>
                <a:gd name="T4" fmla="*/ 17 w 75"/>
                <a:gd name="T5" fmla="*/ 83 h 83"/>
                <a:gd name="T6" fmla="*/ 0 w 75"/>
                <a:gd name="T7" fmla="*/ 33 h 83"/>
                <a:gd name="T8" fmla="*/ 23 w 75"/>
                <a:gd name="T9" fmla="*/ 14 h 83"/>
                <a:gd name="T10" fmla="*/ 41 w 75"/>
                <a:gd name="T11" fmla="*/ 0 h 83"/>
                <a:gd name="T12" fmla="*/ 75 w 75"/>
                <a:gd name="T13" fmla="*/ 52 h 83"/>
                <a:gd name="T14" fmla="*/ 56 w 75"/>
                <a:gd name="T15" fmla="*/ 64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83">
                  <a:moveTo>
                    <a:pt x="56" y="64"/>
                  </a:moveTo>
                  <a:lnTo>
                    <a:pt x="48" y="68"/>
                  </a:lnTo>
                  <a:lnTo>
                    <a:pt x="17" y="83"/>
                  </a:lnTo>
                  <a:lnTo>
                    <a:pt x="0" y="33"/>
                  </a:lnTo>
                  <a:lnTo>
                    <a:pt x="23" y="14"/>
                  </a:lnTo>
                  <a:lnTo>
                    <a:pt x="41" y="0"/>
                  </a:lnTo>
                  <a:lnTo>
                    <a:pt x="75" y="52"/>
                  </a:lnTo>
                  <a:lnTo>
                    <a:pt x="56" y="64"/>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01" name="Freeform 128">
              <a:extLst>
                <a:ext uri="{FF2B5EF4-FFF2-40B4-BE49-F238E27FC236}">
                  <a16:creationId xmlns:a16="http://schemas.microsoft.com/office/drawing/2014/main" id="{B9915371-3AFE-4239-F40C-7BF6FC561248}"/>
                </a:ext>
              </a:extLst>
            </p:cNvPr>
            <p:cNvSpPr>
              <a:spLocks/>
            </p:cNvSpPr>
            <p:nvPr/>
          </p:nvSpPr>
          <p:spPr bwMode="auto">
            <a:xfrm>
              <a:off x="3547" y="3763"/>
              <a:ext cx="75" cy="64"/>
            </a:xfrm>
            <a:custGeom>
              <a:avLst/>
              <a:gdLst>
                <a:gd name="T0" fmla="*/ 0 w 375"/>
                <a:gd name="T1" fmla="*/ 268 h 323"/>
                <a:gd name="T2" fmla="*/ 12 w 375"/>
                <a:gd name="T3" fmla="*/ 209 h 323"/>
                <a:gd name="T4" fmla="*/ 83 w 375"/>
                <a:gd name="T5" fmla="*/ 153 h 323"/>
                <a:gd name="T6" fmla="*/ 79 w 375"/>
                <a:gd name="T7" fmla="*/ 126 h 323"/>
                <a:gd name="T8" fmla="*/ 54 w 375"/>
                <a:gd name="T9" fmla="*/ 94 h 323"/>
                <a:gd name="T10" fmla="*/ 79 w 375"/>
                <a:gd name="T11" fmla="*/ 72 h 323"/>
                <a:gd name="T12" fmla="*/ 79 w 375"/>
                <a:gd name="T13" fmla="*/ 48 h 323"/>
                <a:gd name="T14" fmla="*/ 97 w 375"/>
                <a:gd name="T15" fmla="*/ 30 h 323"/>
                <a:gd name="T16" fmla="*/ 134 w 375"/>
                <a:gd name="T17" fmla="*/ 57 h 323"/>
                <a:gd name="T18" fmla="*/ 375 w 375"/>
                <a:gd name="T19" fmla="*/ 0 h 323"/>
                <a:gd name="T20" fmla="*/ 311 w 375"/>
                <a:gd name="T21" fmla="*/ 89 h 323"/>
                <a:gd name="T22" fmla="*/ 330 w 375"/>
                <a:gd name="T23" fmla="*/ 136 h 323"/>
                <a:gd name="T24" fmla="*/ 346 w 375"/>
                <a:gd name="T25" fmla="*/ 171 h 323"/>
                <a:gd name="T26" fmla="*/ 282 w 375"/>
                <a:gd name="T27" fmla="*/ 239 h 323"/>
                <a:gd name="T28" fmla="*/ 283 w 375"/>
                <a:gd name="T29" fmla="*/ 268 h 323"/>
                <a:gd name="T30" fmla="*/ 283 w 375"/>
                <a:gd name="T31" fmla="*/ 280 h 323"/>
                <a:gd name="T32" fmla="*/ 258 w 375"/>
                <a:gd name="T33" fmla="*/ 316 h 323"/>
                <a:gd name="T34" fmla="*/ 206 w 375"/>
                <a:gd name="T35" fmla="*/ 323 h 323"/>
                <a:gd name="T36" fmla="*/ 141 w 375"/>
                <a:gd name="T37" fmla="*/ 297 h 323"/>
                <a:gd name="T38" fmla="*/ 99 w 375"/>
                <a:gd name="T39" fmla="*/ 323 h 323"/>
                <a:gd name="T40" fmla="*/ 34 w 375"/>
                <a:gd name="T41" fmla="*/ 320 h 323"/>
                <a:gd name="T42" fmla="*/ 0 w 375"/>
                <a:gd name="T43" fmla="*/ 26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5" h="323">
                  <a:moveTo>
                    <a:pt x="0" y="268"/>
                  </a:moveTo>
                  <a:lnTo>
                    <a:pt x="12" y="209"/>
                  </a:lnTo>
                  <a:lnTo>
                    <a:pt x="83" y="153"/>
                  </a:lnTo>
                  <a:lnTo>
                    <a:pt x="79" y="126"/>
                  </a:lnTo>
                  <a:lnTo>
                    <a:pt x="54" y="94"/>
                  </a:lnTo>
                  <a:lnTo>
                    <a:pt x="79" y="72"/>
                  </a:lnTo>
                  <a:lnTo>
                    <a:pt x="79" y="48"/>
                  </a:lnTo>
                  <a:lnTo>
                    <a:pt x="97" y="30"/>
                  </a:lnTo>
                  <a:lnTo>
                    <a:pt x="134" y="57"/>
                  </a:lnTo>
                  <a:lnTo>
                    <a:pt x="375" y="0"/>
                  </a:lnTo>
                  <a:lnTo>
                    <a:pt x="311" y="89"/>
                  </a:lnTo>
                  <a:lnTo>
                    <a:pt x="330" y="136"/>
                  </a:lnTo>
                  <a:lnTo>
                    <a:pt x="346" y="171"/>
                  </a:lnTo>
                  <a:lnTo>
                    <a:pt x="282" y="239"/>
                  </a:lnTo>
                  <a:lnTo>
                    <a:pt x="283" y="268"/>
                  </a:lnTo>
                  <a:lnTo>
                    <a:pt x="283" y="280"/>
                  </a:lnTo>
                  <a:lnTo>
                    <a:pt x="258" y="316"/>
                  </a:lnTo>
                  <a:lnTo>
                    <a:pt x="206" y="323"/>
                  </a:lnTo>
                  <a:lnTo>
                    <a:pt x="141" y="297"/>
                  </a:lnTo>
                  <a:lnTo>
                    <a:pt x="99" y="323"/>
                  </a:lnTo>
                  <a:lnTo>
                    <a:pt x="34" y="320"/>
                  </a:lnTo>
                  <a:lnTo>
                    <a:pt x="0" y="268"/>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02" name="Freeform 129">
              <a:extLst>
                <a:ext uri="{FF2B5EF4-FFF2-40B4-BE49-F238E27FC236}">
                  <a16:creationId xmlns:a16="http://schemas.microsoft.com/office/drawing/2014/main" id="{B5286C4F-67E6-0979-5D8C-61291965283A}"/>
                </a:ext>
              </a:extLst>
            </p:cNvPr>
            <p:cNvSpPr>
              <a:spLocks/>
            </p:cNvSpPr>
            <p:nvPr/>
          </p:nvSpPr>
          <p:spPr bwMode="auto">
            <a:xfrm>
              <a:off x="3487" y="2925"/>
              <a:ext cx="373" cy="380"/>
            </a:xfrm>
            <a:custGeom>
              <a:avLst/>
              <a:gdLst>
                <a:gd name="T0" fmla="*/ 1206 w 1864"/>
                <a:gd name="T1" fmla="*/ 1419 h 1900"/>
                <a:gd name="T2" fmla="*/ 1310 w 1864"/>
                <a:gd name="T3" fmla="*/ 1391 h 1900"/>
                <a:gd name="T4" fmla="*/ 1467 w 1864"/>
                <a:gd name="T5" fmla="*/ 1333 h 1900"/>
                <a:gd name="T6" fmla="*/ 1526 w 1864"/>
                <a:gd name="T7" fmla="*/ 1454 h 1900"/>
                <a:gd name="T8" fmla="*/ 1722 w 1864"/>
                <a:gd name="T9" fmla="*/ 1372 h 1900"/>
                <a:gd name="T10" fmla="*/ 1840 w 1864"/>
                <a:gd name="T11" fmla="*/ 1324 h 1900"/>
                <a:gd name="T12" fmla="*/ 1833 w 1864"/>
                <a:gd name="T13" fmla="*/ 1118 h 1900"/>
                <a:gd name="T14" fmla="*/ 1834 w 1864"/>
                <a:gd name="T15" fmla="*/ 1018 h 1900"/>
                <a:gd name="T16" fmla="*/ 1800 w 1864"/>
                <a:gd name="T17" fmla="*/ 800 h 1900"/>
                <a:gd name="T18" fmla="*/ 1725 w 1864"/>
                <a:gd name="T19" fmla="*/ 565 h 1900"/>
                <a:gd name="T20" fmla="*/ 1645 w 1864"/>
                <a:gd name="T21" fmla="*/ 447 h 1900"/>
                <a:gd name="T22" fmla="*/ 1594 w 1864"/>
                <a:gd name="T23" fmla="*/ 290 h 1900"/>
                <a:gd name="T24" fmla="*/ 1375 w 1864"/>
                <a:gd name="T25" fmla="*/ 109 h 1900"/>
                <a:gd name="T26" fmla="*/ 1243 w 1864"/>
                <a:gd name="T27" fmla="*/ 1 h 1900"/>
                <a:gd name="T28" fmla="*/ 1104 w 1864"/>
                <a:gd name="T29" fmla="*/ 111 h 1900"/>
                <a:gd name="T30" fmla="*/ 981 w 1864"/>
                <a:gd name="T31" fmla="*/ 134 h 1900"/>
                <a:gd name="T32" fmla="*/ 713 w 1864"/>
                <a:gd name="T33" fmla="*/ 222 h 1900"/>
                <a:gd name="T34" fmla="*/ 745 w 1864"/>
                <a:gd name="T35" fmla="*/ 326 h 1900"/>
                <a:gd name="T36" fmla="*/ 703 w 1864"/>
                <a:gd name="T37" fmla="*/ 442 h 1900"/>
                <a:gd name="T38" fmla="*/ 571 w 1864"/>
                <a:gd name="T39" fmla="*/ 762 h 1900"/>
                <a:gd name="T40" fmla="*/ 293 w 1864"/>
                <a:gd name="T41" fmla="*/ 841 h 1900"/>
                <a:gd name="T42" fmla="*/ 167 w 1864"/>
                <a:gd name="T43" fmla="*/ 771 h 1900"/>
                <a:gd name="T44" fmla="*/ 183 w 1864"/>
                <a:gd name="T45" fmla="*/ 954 h 1900"/>
                <a:gd name="T46" fmla="*/ 0 w 1864"/>
                <a:gd name="T47" fmla="*/ 1307 h 1900"/>
                <a:gd name="T48" fmla="*/ 78 w 1864"/>
                <a:gd name="T49" fmla="*/ 1400 h 1900"/>
                <a:gd name="T50" fmla="*/ 108 w 1864"/>
                <a:gd name="T51" fmla="*/ 1531 h 1900"/>
                <a:gd name="T52" fmla="*/ 74 w 1864"/>
                <a:gd name="T53" fmla="*/ 1615 h 1900"/>
                <a:gd name="T54" fmla="*/ 52 w 1864"/>
                <a:gd name="T55" fmla="*/ 1704 h 1900"/>
                <a:gd name="T56" fmla="*/ 94 w 1864"/>
                <a:gd name="T57" fmla="*/ 1876 h 1900"/>
                <a:gd name="T58" fmla="*/ 395 w 1864"/>
                <a:gd name="T59" fmla="*/ 1763 h 1900"/>
                <a:gd name="T60" fmla="*/ 532 w 1864"/>
                <a:gd name="T61" fmla="*/ 1630 h 1900"/>
                <a:gd name="T62" fmla="*/ 654 w 1864"/>
                <a:gd name="T63" fmla="*/ 1514 h 1900"/>
                <a:gd name="T64" fmla="*/ 777 w 1864"/>
                <a:gd name="T65" fmla="*/ 1551 h 1900"/>
                <a:gd name="T66" fmla="*/ 1030 w 1864"/>
                <a:gd name="T67" fmla="*/ 148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64" h="1900">
                  <a:moveTo>
                    <a:pt x="1090" y="1374"/>
                  </a:moveTo>
                  <a:lnTo>
                    <a:pt x="1206" y="1419"/>
                  </a:lnTo>
                  <a:lnTo>
                    <a:pt x="1222" y="1378"/>
                  </a:lnTo>
                  <a:lnTo>
                    <a:pt x="1310" y="1391"/>
                  </a:lnTo>
                  <a:lnTo>
                    <a:pt x="1418" y="1302"/>
                  </a:lnTo>
                  <a:lnTo>
                    <a:pt x="1467" y="1333"/>
                  </a:lnTo>
                  <a:lnTo>
                    <a:pt x="1479" y="1434"/>
                  </a:lnTo>
                  <a:lnTo>
                    <a:pt x="1526" y="1454"/>
                  </a:lnTo>
                  <a:lnTo>
                    <a:pt x="1611" y="1356"/>
                  </a:lnTo>
                  <a:lnTo>
                    <a:pt x="1722" y="1372"/>
                  </a:lnTo>
                  <a:lnTo>
                    <a:pt x="1748" y="1326"/>
                  </a:lnTo>
                  <a:lnTo>
                    <a:pt x="1840" y="1324"/>
                  </a:lnTo>
                  <a:lnTo>
                    <a:pt x="1864" y="1162"/>
                  </a:lnTo>
                  <a:lnTo>
                    <a:pt x="1833" y="1118"/>
                  </a:lnTo>
                  <a:lnTo>
                    <a:pt x="1856" y="1086"/>
                  </a:lnTo>
                  <a:lnTo>
                    <a:pt x="1834" y="1018"/>
                  </a:lnTo>
                  <a:lnTo>
                    <a:pt x="1761" y="830"/>
                  </a:lnTo>
                  <a:lnTo>
                    <a:pt x="1800" y="800"/>
                  </a:lnTo>
                  <a:lnTo>
                    <a:pt x="1745" y="726"/>
                  </a:lnTo>
                  <a:lnTo>
                    <a:pt x="1725" y="565"/>
                  </a:lnTo>
                  <a:lnTo>
                    <a:pt x="1769" y="505"/>
                  </a:lnTo>
                  <a:lnTo>
                    <a:pt x="1645" y="447"/>
                  </a:lnTo>
                  <a:lnTo>
                    <a:pt x="1700" y="425"/>
                  </a:lnTo>
                  <a:lnTo>
                    <a:pt x="1594" y="290"/>
                  </a:lnTo>
                  <a:lnTo>
                    <a:pt x="1490" y="259"/>
                  </a:lnTo>
                  <a:lnTo>
                    <a:pt x="1375" y="109"/>
                  </a:lnTo>
                  <a:lnTo>
                    <a:pt x="1317" y="36"/>
                  </a:lnTo>
                  <a:lnTo>
                    <a:pt x="1243" y="1"/>
                  </a:lnTo>
                  <a:lnTo>
                    <a:pt x="1142" y="0"/>
                  </a:lnTo>
                  <a:lnTo>
                    <a:pt x="1104" y="111"/>
                  </a:lnTo>
                  <a:lnTo>
                    <a:pt x="1053" y="155"/>
                  </a:lnTo>
                  <a:lnTo>
                    <a:pt x="981" y="134"/>
                  </a:lnTo>
                  <a:lnTo>
                    <a:pt x="843" y="158"/>
                  </a:lnTo>
                  <a:lnTo>
                    <a:pt x="713" y="222"/>
                  </a:lnTo>
                  <a:lnTo>
                    <a:pt x="711" y="325"/>
                  </a:lnTo>
                  <a:lnTo>
                    <a:pt x="745" y="326"/>
                  </a:lnTo>
                  <a:lnTo>
                    <a:pt x="772" y="442"/>
                  </a:lnTo>
                  <a:lnTo>
                    <a:pt x="703" y="442"/>
                  </a:lnTo>
                  <a:lnTo>
                    <a:pt x="560" y="691"/>
                  </a:lnTo>
                  <a:lnTo>
                    <a:pt x="571" y="762"/>
                  </a:lnTo>
                  <a:lnTo>
                    <a:pt x="447" y="891"/>
                  </a:lnTo>
                  <a:lnTo>
                    <a:pt x="293" y="841"/>
                  </a:lnTo>
                  <a:lnTo>
                    <a:pt x="194" y="738"/>
                  </a:lnTo>
                  <a:lnTo>
                    <a:pt x="167" y="771"/>
                  </a:lnTo>
                  <a:lnTo>
                    <a:pt x="152" y="923"/>
                  </a:lnTo>
                  <a:lnTo>
                    <a:pt x="183" y="954"/>
                  </a:lnTo>
                  <a:lnTo>
                    <a:pt x="82" y="1066"/>
                  </a:lnTo>
                  <a:lnTo>
                    <a:pt x="0" y="1307"/>
                  </a:lnTo>
                  <a:lnTo>
                    <a:pt x="31" y="1386"/>
                  </a:lnTo>
                  <a:lnTo>
                    <a:pt x="78" y="1400"/>
                  </a:lnTo>
                  <a:lnTo>
                    <a:pt x="81" y="1519"/>
                  </a:lnTo>
                  <a:lnTo>
                    <a:pt x="108" y="1531"/>
                  </a:lnTo>
                  <a:lnTo>
                    <a:pt x="138" y="1576"/>
                  </a:lnTo>
                  <a:lnTo>
                    <a:pt x="74" y="1615"/>
                  </a:lnTo>
                  <a:lnTo>
                    <a:pt x="87" y="1676"/>
                  </a:lnTo>
                  <a:lnTo>
                    <a:pt x="52" y="1704"/>
                  </a:lnTo>
                  <a:lnTo>
                    <a:pt x="39" y="1824"/>
                  </a:lnTo>
                  <a:lnTo>
                    <a:pt x="94" y="1876"/>
                  </a:lnTo>
                  <a:lnTo>
                    <a:pt x="235" y="1900"/>
                  </a:lnTo>
                  <a:lnTo>
                    <a:pt x="395" y="1763"/>
                  </a:lnTo>
                  <a:lnTo>
                    <a:pt x="446" y="1762"/>
                  </a:lnTo>
                  <a:lnTo>
                    <a:pt x="532" y="1630"/>
                  </a:lnTo>
                  <a:lnTo>
                    <a:pt x="597" y="1627"/>
                  </a:lnTo>
                  <a:lnTo>
                    <a:pt x="654" y="1514"/>
                  </a:lnTo>
                  <a:lnTo>
                    <a:pt x="730" y="1551"/>
                  </a:lnTo>
                  <a:lnTo>
                    <a:pt x="777" y="1551"/>
                  </a:lnTo>
                  <a:lnTo>
                    <a:pt x="898" y="1552"/>
                  </a:lnTo>
                  <a:lnTo>
                    <a:pt x="1030" y="1480"/>
                  </a:lnTo>
                  <a:lnTo>
                    <a:pt x="1090" y="1374"/>
                  </a:lnTo>
                  <a:close/>
                </a:path>
              </a:pathLst>
            </a:custGeom>
            <a:solidFill>
              <a:schemeClr val="bg2">
                <a:lumMod val="60000"/>
                <a:lumOff val="40000"/>
              </a:schemeClr>
            </a:solid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03" name="Freeform 130">
              <a:extLst>
                <a:ext uri="{FF2B5EF4-FFF2-40B4-BE49-F238E27FC236}">
                  <a16:creationId xmlns:a16="http://schemas.microsoft.com/office/drawing/2014/main" id="{B45C72C9-9DC1-7013-5EFE-CB744B10BFA0}"/>
                </a:ext>
              </a:extLst>
            </p:cNvPr>
            <p:cNvSpPr>
              <a:spLocks/>
            </p:cNvSpPr>
            <p:nvPr/>
          </p:nvSpPr>
          <p:spPr bwMode="auto">
            <a:xfrm>
              <a:off x="3792" y="2897"/>
              <a:ext cx="337" cy="564"/>
            </a:xfrm>
            <a:custGeom>
              <a:avLst/>
              <a:gdLst>
                <a:gd name="T0" fmla="*/ 473 w 1683"/>
                <a:gd name="T1" fmla="*/ 2387 h 2819"/>
                <a:gd name="T2" fmla="*/ 442 w 1683"/>
                <a:gd name="T3" fmla="*/ 2416 h 2819"/>
                <a:gd name="T4" fmla="*/ 410 w 1683"/>
                <a:gd name="T5" fmla="*/ 2406 h 2819"/>
                <a:gd name="T6" fmla="*/ 417 w 1683"/>
                <a:gd name="T7" fmla="*/ 2497 h 2819"/>
                <a:gd name="T8" fmla="*/ 459 w 1683"/>
                <a:gd name="T9" fmla="*/ 2511 h 2819"/>
                <a:gd name="T10" fmla="*/ 460 w 1683"/>
                <a:gd name="T11" fmla="*/ 2563 h 2819"/>
                <a:gd name="T12" fmla="*/ 451 w 1683"/>
                <a:gd name="T13" fmla="*/ 2657 h 2819"/>
                <a:gd name="T14" fmla="*/ 523 w 1683"/>
                <a:gd name="T15" fmla="*/ 2819 h 2819"/>
                <a:gd name="T16" fmla="*/ 911 w 1683"/>
                <a:gd name="T17" fmla="*/ 2553 h 2819"/>
                <a:gd name="T18" fmla="*/ 1061 w 1683"/>
                <a:gd name="T19" fmla="*/ 2533 h 2819"/>
                <a:gd name="T20" fmla="*/ 1206 w 1683"/>
                <a:gd name="T21" fmla="*/ 2453 h 2819"/>
                <a:gd name="T22" fmla="*/ 1416 w 1683"/>
                <a:gd name="T23" fmla="*/ 2637 h 2819"/>
                <a:gd name="T24" fmla="*/ 1505 w 1683"/>
                <a:gd name="T25" fmla="*/ 2631 h 2819"/>
                <a:gd name="T26" fmla="*/ 1438 w 1683"/>
                <a:gd name="T27" fmla="*/ 2419 h 2819"/>
                <a:gd name="T28" fmla="*/ 1444 w 1683"/>
                <a:gd name="T29" fmla="*/ 2152 h 2819"/>
                <a:gd name="T30" fmla="*/ 1409 w 1683"/>
                <a:gd name="T31" fmla="*/ 1863 h 2819"/>
                <a:gd name="T32" fmla="*/ 1586 w 1683"/>
                <a:gd name="T33" fmla="*/ 1837 h 2819"/>
                <a:gd name="T34" fmla="*/ 1683 w 1683"/>
                <a:gd name="T35" fmla="*/ 1661 h 2819"/>
                <a:gd name="T36" fmla="*/ 1658 w 1683"/>
                <a:gd name="T37" fmla="*/ 1553 h 2819"/>
                <a:gd name="T38" fmla="*/ 1585 w 1683"/>
                <a:gd name="T39" fmla="*/ 1527 h 2819"/>
                <a:gd name="T40" fmla="*/ 1491 w 1683"/>
                <a:gd name="T41" fmla="*/ 1431 h 2819"/>
                <a:gd name="T42" fmla="*/ 1552 w 1683"/>
                <a:gd name="T43" fmla="*/ 1222 h 2819"/>
                <a:gd name="T44" fmla="*/ 1426 w 1683"/>
                <a:gd name="T45" fmla="*/ 1122 h 2819"/>
                <a:gd name="T46" fmla="*/ 1374 w 1683"/>
                <a:gd name="T47" fmla="*/ 887 h 2819"/>
                <a:gd name="T48" fmla="*/ 1367 w 1683"/>
                <a:gd name="T49" fmla="*/ 790 h 2819"/>
                <a:gd name="T50" fmla="*/ 1333 w 1683"/>
                <a:gd name="T51" fmla="*/ 637 h 2819"/>
                <a:gd name="T52" fmla="*/ 1274 w 1683"/>
                <a:gd name="T53" fmla="*/ 354 h 2819"/>
                <a:gd name="T54" fmla="*/ 1173 w 1683"/>
                <a:gd name="T55" fmla="*/ 247 h 2819"/>
                <a:gd name="T56" fmla="*/ 1097 w 1683"/>
                <a:gd name="T57" fmla="*/ 134 h 2819"/>
                <a:gd name="T58" fmla="*/ 802 w 1683"/>
                <a:gd name="T59" fmla="*/ 0 h 2819"/>
                <a:gd name="T60" fmla="*/ 713 w 1683"/>
                <a:gd name="T61" fmla="*/ 194 h 2819"/>
                <a:gd name="T62" fmla="*/ 586 w 1683"/>
                <a:gd name="T63" fmla="*/ 211 h 2819"/>
                <a:gd name="T64" fmla="*/ 475 w 1683"/>
                <a:gd name="T65" fmla="*/ 611 h 2819"/>
                <a:gd name="T66" fmla="*/ 268 w 1683"/>
                <a:gd name="T67" fmla="*/ 630 h 2819"/>
                <a:gd name="T68" fmla="*/ 200 w 1683"/>
                <a:gd name="T69" fmla="*/ 706 h 2819"/>
                <a:gd name="T70" fmla="*/ 275 w 1683"/>
                <a:gd name="T71" fmla="*/ 941 h 2819"/>
                <a:gd name="T72" fmla="*/ 310 w 1683"/>
                <a:gd name="T73" fmla="*/ 1163 h 2819"/>
                <a:gd name="T74" fmla="*/ 308 w 1683"/>
                <a:gd name="T75" fmla="*/ 1259 h 2819"/>
                <a:gd name="T76" fmla="*/ 315 w 1683"/>
                <a:gd name="T77" fmla="*/ 1465 h 2819"/>
                <a:gd name="T78" fmla="*/ 197 w 1683"/>
                <a:gd name="T79" fmla="*/ 1513 h 2819"/>
                <a:gd name="T80" fmla="*/ 0 w 1683"/>
                <a:gd name="T81" fmla="*/ 1595 h 2819"/>
                <a:gd name="T82" fmla="*/ 91 w 1683"/>
                <a:gd name="T83" fmla="*/ 1767 h 2819"/>
                <a:gd name="T84" fmla="*/ 170 w 1683"/>
                <a:gd name="T85" fmla="*/ 1850 h 2819"/>
                <a:gd name="T86" fmla="*/ 310 w 1683"/>
                <a:gd name="T87" fmla="*/ 1848 h 2819"/>
                <a:gd name="T88" fmla="*/ 434 w 1683"/>
                <a:gd name="T89" fmla="*/ 2057 h 2819"/>
                <a:gd name="T90" fmla="*/ 356 w 1683"/>
                <a:gd name="T91" fmla="*/ 2123 h 2819"/>
                <a:gd name="T92" fmla="*/ 443 w 1683"/>
                <a:gd name="T93" fmla="*/ 2382 h 2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83" h="2819">
                  <a:moveTo>
                    <a:pt x="443" y="2382"/>
                  </a:moveTo>
                  <a:lnTo>
                    <a:pt x="473" y="2387"/>
                  </a:lnTo>
                  <a:lnTo>
                    <a:pt x="471" y="2414"/>
                  </a:lnTo>
                  <a:lnTo>
                    <a:pt x="442" y="2416"/>
                  </a:lnTo>
                  <a:lnTo>
                    <a:pt x="433" y="2390"/>
                  </a:lnTo>
                  <a:lnTo>
                    <a:pt x="410" y="2406"/>
                  </a:lnTo>
                  <a:lnTo>
                    <a:pt x="421" y="2447"/>
                  </a:lnTo>
                  <a:lnTo>
                    <a:pt x="417" y="2497"/>
                  </a:lnTo>
                  <a:lnTo>
                    <a:pt x="448" y="2516"/>
                  </a:lnTo>
                  <a:lnTo>
                    <a:pt x="459" y="2511"/>
                  </a:lnTo>
                  <a:lnTo>
                    <a:pt x="500" y="2535"/>
                  </a:lnTo>
                  <a:lnTo>
                    <a:pt x="460" y="2563"/>
                  </a:lnTo>
                  <a:lnTo>
                    <a:pt x="442" y="2603"/>
                  </a:lnTo>
                  <a:lnTo>
                    <a:pt x="451" y="2657"/>
                  </a:lnTo>
                  <a:lnTo>
                    <a:pt x="528" y="2721"/>
                  </a:lnTo>
                  <a:lnTo>
                    <a:pt x="523" y="2819"/>
                  </a:lnTo>
                  <a:lnTo>
                    <a:pt x="846" y="2789"/>
                  </a:lnTo>
                  <a:lnTo>
                    <a:pt x="911" y="2553"/>
                  </a:lnTo>
                  <a:lnTo>
                    <a:pt x="1010" y="2508"/>
                  </a:lnTo>
                  <a:lnTo>
                    <a:pt x="1061" y="2533"/>
                  </a:lnTo>
                  <a:lnTo>
                    <a:pt x="1130" y="2414"/>
                  </a:lnTo>
                  <a:lnTo>
                    <a:pt x="1206" y="2453"/>
                  </a:lnTo>
                  <a:lnTo>
                    <a:pt x="1293" y="2587"/>
                  </a:lnTo>
                  <a:lnTo>
                    <a:pt x="1416" y="2637"/>
                  </a:lnTo>
                  <a:lnTo>
                    <a:pt x="1427" y="2607"/>
                  </a:lnTo>
                  <a:lnTo>
                    <a:pt x="1505" y="2631"/>
                  </a:lnTo>
                  <a:lnTo>
                    <a:pt x="1527" y="2551"/>
                  </a:lnTo>
                  <a:lnTo>
                    <a:pt x="1438" y="2419"/>
                  </a:lnTo>
                  <a:lnTo>
                    <a:pt x="1417" y="2193"/>
                  </a:lnTo>
                  <a:lnTo>
                    <a:pt x="1444" y="2152"/>
                  </a:lnTo>
                  <a:lnTo>
                    <a:pt x="1351" y="1981"/>
                  </a:lnTo>
                  <a:lnTo>
                    <a:pt x="1409" y="1863"/>
                  </a:lnTo>
                  <a:lnTo>
                    <a:pt x="1511" y="1799"/>
                  </a:lnTo>
                  <a:lnTo>
                    <a:pt x="1586" y="1837"/>
                  </a:lnTo>
                  <a:lnTo>
                    <a:pt x="1621" y="1682"/>
                  </a:lnTo>
                  <a:lnTo>
                    <a:pt x="1683" y="1661"/>
                  </a:lnTo>
                  <a:lnTo>
                    <a:pt x="1614" y="1584"/>
                  </a:lnTo>
                  <a:lnTo>
                    <a:pt x="1658" y="1553"/>
                  </a:lnTo>
                  <a:lnTo>
                    <a:pt x="1630" y="1521"/>
                  </a:lnTo>
                  <a:lnTo>
                    <a:pt x="1585" y="1527"/>
                  </a:lnTo>
                  <a:lnTo>
                    <a:pt x="1491" y="1467"/>
                  </a:lnTo>
                  <a:lnTo>
                    <a:pt x="1491" y="1431"/>
                  </a:lnTo>
                  <a:lnTo>
                    <a:pt x="1573" y="1343"/>
                  </a:lnTo>
                  <a:lnTo>
                    <a:pt x="1552" y="1222"/>
                  </a:lnTo>
                  <a:lnTo>
                    <a:pt x="1478" y="1109"/>
                  </a:lnTo>
                  <a:lnTo>
                    <a:pt x="1426" y="1122"/>
                  </a:lnTo>
                  <a:lnTo>
                    <a:pt x="1251" y="902"/>
                  </a:lnTo>
                  <a:lnTo>
                    <a:pt x="1374" y="887"/>
                  </a:lnTo>
                  <a:lnTo>
                    <a:pt x="1408" y="830"/>
                  </a:lnTo>
                  <a:lnTo>
                    <a:pt x="1367" y="790"/>
                  </a:lnTo>
                  <a:lnTo>
                    <a:pt x="1419" y="755"/>
                  </a:lnTo>
                  <a:lnTo>
                    <a:pt x="1333" y="637"/>
                  </a:lnTo>
                  <a:lnTo>
                    <a:pt x="1318" y="416"/>
                  </a:lnTo>
                  <a:lnTo>
                    <a:pt x="1274" y="354"/>
                  </a:lnTo>
                  <a:lnTo>
                    <a:pt x="1303" y="246"/>
                  </a:lnTo>
                  <a:lnTo>
                    <a:pt x="1173" y="247"/>
                  </a:lnTo>
                  <a:lnTo>
                    <a:pt x="1137" y="168"/>
                  </a:lnTo>
                  <a:lnTo>
                    <a:pt x="1097" y="134"/>
                  </a:lnTo>
                  <a:lnTo>
                    <a:pt x="997" y="134"/>
                  </a:lnTo>
                  <a:lnTo>
                    <a:pt x="802" y="0"/>
                  </a:lnTo>
                  <a:lnTo>
                    <a:pt x="740" y="25"/>
                  </a:lnTo>
                  <a:lnTo>
                    <a:pt x="713" y="194"/>
                  </a:lnTo>
                  <a:lnTo>
                    <a:pt x="637" y="203"/>
                  </a:lnTo>
                  <a:lnTo>
                    <a:pt x="586" y="211"/>
                  </a:lnTo>
                  <a:lnTo>
                    <a:pt x="485" y="319"/>
                  </a:lnTo>
                  <a:lnTo>
                    <a:pt x="475" y="611"/>
                  </a:lnTo>
                  <a:lnTo>
                    <a:pt x="378" y="590"/>
                  </a:lnTo>
                  <a:lnTo>
                    <a:pt x="268" y="630"/>
                  </a:lnTo>
                  <a:lnTo>
                    <a:pt x="242" y="647"/>
                  </a:lnTo>
                  <a:lnTo>
                    <a:pt x="200" y="706"/>
                  </a:lnTo>
                  <a:lnTo>
                    <a:pt x="220" y="867"/>
                  </a:lnTo>
                  <a:lnTo>
                    <a:pt x="275" y="941"/>
                  </a:lnTo>
                  <a:lnTo>
                    <a:pt x="236" y="971"/>
                  </a:lnTo>
                  <a:lnTo>
                    <a:pt x="310" y="1163"/>
                  </a:lnTo>
                  <a:lnTo>
                    <a:pt x="331" y="1227"/>
                  </a:lnTo>
                  <a:lnTo>
                    <a:pt x="308" y="1259"/>
                  </a:lnTo>
                  <a:lnTo>
                    <a:pt x="339" y="1303"/>
                  </a:lnTo>
                  <a:lnTo>
                    <a:pt x="315" y="1465"/>
                  </a:lnTo>
                  <a:lnTo>
                    <a:pt x="223" y="1467"/>
                  </a:lnTo>
                  <a:lnTo>
                    <a:pt x="197" y="1513"/>
                  </a:lnTo>
                  <a:lnTo>
                    <a:pt x="86" y="1497"/>
                  </a:lnTo>
                  <a:lnTo>
                    <a:pt x="0" y="1595"/>
                  </a:lnTo>
                  <a:lnTo>
                    <a:pt x="1" y="1713"/>
                  </a:lnTo>
                  <a:lnTo>
                    <a:pt x="91" y="1767"/>
                  </a:lnTo>
                  <a:lnTo>
                    <a:pt x="138" y="1757"/>
                  </a:lnTo>
                  <a:lnTo>
                    <a:pt x="170" y="1850"/>
                  </a:lnTo>
                  <a:lnTo>
                    <a:pt x="256" y="1868"/>
                  </a:lnTo>
                  <a:lnTo>
                    <a:pt x="310" y="1848"/>
                  </a:lnTo>
                  <a:lnTo>
                    <a:pt x="404" y="1947"/>
                  </a:lnTo>
                  <a:lnTo>
                    <a:pt x="434" y="2057"/>
                  </a:lnTo>
                  <a:lnTo>
                    <a:pt x="374" y="2154"/>
                  </a:lnTo>
                  <a:lnTo>
                    <a:pt x="356" y="2123"/>
                  </a:lnTo>
                  <a:lnTo>
                    <a:pt x="299" y="2203"/>
                  </a:lnTo>
                  <a:lnTo>
                    <a:pt x="443" y="2382"/>
                  </a:lnTo>
                  <a:close/>
                </a:path>
              </a:pathLst>
            </a:custGeom>
            <a:solidFill>
              <a:schemeClr val="accent1">
                <a:lumMod val="40000"/>
                <a:lumOff val="60000"/>
              </a:schemeClr>
            </a:solid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04" name="Freeform 131">
              <a:extLst>
                <a:ext uri="{FF2B5EF4-FFF2-40B4-BE49-F238E27FC236}">
                  <a16:creationId xmlns:a16="http://schemas.microsoft.com/office/drawing/2014/main" id="{6DB50E35-ADB3-F098-05D9-4F279EBBDDC1}"/>
                </a:ext>
              </a:extLst>
            </p:cNvPr>
            <p:cNvSpPr>
              <a:spLocks/>
            </p:cNvSpPr>
            <p:nvPr/>
          </p:nvSpPr>
          <p:spPr bwMode="auto">
            <a:xfrm>
              <a:off x="3590" y="3186"/>
              <a:ext cx="308" cy="405"/>
            </a:xfrm>
            <a:custGeom>
              <a:avLst/>
              <a:gdLst>
                <a:gd name="T0" fmla="*/ 197 w 1541"/>
                <a:gd name="T1" fmla="*/ 517 h 2026"/>
                <a:gd name="T2" fmla="*/ 83 w 1541"/>
                <a:gd name="T3" fmla="*/ 589 h 2026"/>
                <a:gd name="T4" fmla="*/ 140 w 1541"/>
                <a:gd name="T5" fmla="*/ 675 h 2026"/>
                <a:gd name="T6" fmla="*/ 231 w 1541"/>
                <a:gd name="T7" fmla="*/ 815 h 2026"/>
                <a:gd name="T8" fmla="*/ 139 w 1541"/>
                <a:gd name="T9" fmla="*/ 924 h 2026"/>
                <a:gd name="T10" fmla="*/ 168 w 1541"/>
                <a:gd name="T11" fmla="*/ 1066 h 2026"/>
                <a:gd name="T12" fmla="*/ 71 w 1541"/>
                <a:gd name="T13" fmla="*/ 1236 h 2026"/>
                <a:gd name="T14" fmla="*/ 140 w 1541"/>
                <a:gd name="T15" fmla="*/ 1348 h 2026"/>
                <a:gd name="T16" fmla="*/ 0 w 1541"/>
                <a:gd name="T17" fmla="*/ 1392 h 2026"/>
                <a:gd name="T18" fmla="*/ 59 w 1541"/>
                <a:gd name="T19" fmla="*/ 1582 h 2026"/>
                <a:gd name="T20" fmla="*/ 204 w 1541"/>
                <a:gd name="T21" fmla="*/ 1580 h 2026"/>
                <a:gd name="T22" fmla="*/ 238 w 1541"/>
                <a:gd name="T23" fmla="*/ 1744 h 2026"/>
                <a:gd name="T24" fmla="*/ 247 w 1541"/>
                <a:gd name="T25" fmla="*/ 1840 h 2026"/>
                <a:gd name="T26" fmla="*/ 379 w 1541"/>
                <a:gd name="T27" fmla="*/ 1882 h 2026"/>
                <a:gd name="T28" fmla="*/ 406 w 1541"/>
                <a:gd name="T29" fmla="*/ 1920 h 2026"/>
                <a:gd name="T30" fmla="*/ 509 w 1541"/>
                <a:gd name="T31" fmla="*/ 1939 h 2026"/>
                <a:gd name="T32" fmla="*/ 579 w 1541"/>
                <a:gd name="T33" fmla="*/ 1979 h 2026"/>
                <a:gd name="T34" fmla="*/ 791 w 1541"/>
                <a:gd name="T35" fmla="*/ 2026 h 2026"/>
                <a:gd name="T36" fmla="*/ 794 w 1541"/>
                <a:gd name="T37" fmla="*/ 1868 h 2026"/>
                <a:gd name="T38" fmla="*/ 1120 w 1541"/>
                <a:gd name="T39" fmla="*/ 1715 h 2026"/>
                <a:gd name="T40" fmla="*/ 1105 w 1541"/>
                <a:gd name="T41" fmla="*/ 1672 h 2026"/>
                <a:gd name="T42" fmla="*/ 1139 w 1541"/>
                <a:gd name="T43" fmla="*/ 1664 h 2026"/>
                <a:gd name="T44" fmla="*/ 1363 w 1541"/>
                <a:gd name="T45" fmla="*/ 1610 h 2026"/>
                <a:gd name="T46" fmla="*/ 1435 w 1541"/>
                <a:gd name="T47" fmla="*/ 1608 h 2026"/>
                <a:gd name="T48" fmla="*/ 1499 w 1541"/>
                <a:gd name="T49" fmla="*/ 1355 h 2026"/>
                <a:gd name="T50" fmla="*/ 1541 w 1541"/>
                <a:gd name="T51" fmla="*/ 1278 h 2026"/>
                <a:gd name="T52" fmla="*/ 1455 w 1541"/>
                <a:gd name="T53" fmla="*/ 1160 h 2026"/>
                <a:gd name="T54" fmla="*/ 1513 w 1541"/>
                <a:gd name="T55" fmla="*/ 1092 h 2026"/>
                <a:gd name="T56" fmla="*/ 1461 w 1541"/>
                <a:gd name="T57" fmla="*/ 1073 h 2026"/>
                <a:gd name="T58" fmla="*/ 1434 w 1541"/>
                <a:gd name="T59" fmla="*/ 1004 h 2026"/>
                <a:gd name="T60" fmla="*/ 1446 w 1541"/>
                <a:gd name="T61" fmla="*/ 947 h 2026"/>
                <a:gd name="T62" fmla="*/ 1484 w 1541"/>
                <a:gd name="T63" fmla="*/ 971 h 2026"/>
                <a:gd name="T64" fmla="*/ 1456 w 1541"/>
                <a:gd name="T65" fmla="*/ 939 h 2026"/>
                <a:gd name="T66" fmla="*/ 1369 w 1541"/>
                <a:gd name="T67" fmla="*/ 680 h 2026"/>
                <a:gd name="T68" fmla="*/ 1447 w 1541"/>
                <a:gd name="T69" fmla="*/ 614 h 2026"/>
                <a:gd name="T70" fmla="*/ 1323 w 1541"/>
                <a:gd name="T71" fmla="*/ 405 h 2026"/>
                <a:gd name="T72" fmla="*/ 1183 w 1541"/>
                <a:gd name="T73" fmla="*/ 407 h 2026"/>
                <a:gd name="T74" fmla="*/ 1104 w 1541"/>
                <a:gd name="T75" fmla="*/ 324 h 2026"/>
                <a:gd name="T76" fmla="*/ 1014 w 1541"/>
                <a:gd name="T77" fmla="*/ 152 h 2026"/>
                <a:gd name="T78" fmla="*/ 955 w 1541"/>
                <a:gd name="T79" fmla="*/ 31 h 2026"/>
                <a:gd name="T80" fmla="*/ 798 w 1541"/>
                <a:gd name="T81" fmla="*/ 89 h 2026"/>
                <a:gd name="T82" fmla="*/ 694 w 1541"/>
                <a:gd name="T83" fmla="*/ 117 h 2026"/>
                <a:gd name="T84" fmla="*/ 518 w 1541"/>
                <a:gd name="T85" fmla="*/ 178 h 2026"/>
                <a:gd name="T86" fmla="*/ 265 w 1541"/>
                <a:gd name="T87" fmla="*/ 249 h 2026"/>
                <a:gd name="T88" fmla="*/ 200 w 1541"/>
                <a:gd name="T89" fmla="*/ 408 h 2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41" h="2026">
                  <a:moveTo>
                    <a:pt x="200" y="408"/>
                  </a:moveTo>
                  <a:lnTo>
                    <a:pt x="197" y="517"/>
                  </a:lnTo>
                  <a:lnTo>
                    <a:pt x="122" y="524"/>
                  </a:lnTo>
                  <a:lnTo>
                    <a:pt x="83" y="589"/>
                  </a:lnTo>
                  <a:lnTo>
                    <a:pt x="140" y="618"/>
                  </a:lnTo>
                  <a:lnTo>
                    <a:pt x="140" y="675"/>
                  </a:lnTo>
                  <a:lnTo>
                    <a:pt x="206" y="724"/>
                  </a:lnTo>
                  <a:lnTo>
                    <a:pt x="231" y="815"/>
                  </a:lnTo>
                  <a:lnTo>
                    <a:pt x="194" y="942"/>
                  </a:lnTo>
                  <a:lnTo>
                    <a:pt x="139" y="924"/>
                  </a:lnTo>
                  <a:lnTo>
                    <a:pt x="121" y="1021"/>
                  </a:lnTo>
                  <a:lnTo>
                    <a:pt x="168" y="1066"/>
                  </a:lnTo>
                  <a:lnTo>
                    <a:pt x="110" y="1115"/>
                  </a:lnTo>
                  <a:lnTo>
                    <a:pt x="71" y="1236"/>
                  </a:lnTo>
                  <a:lnTo>
                    <a:pt x="152" y="1293"/>
                  </a:lnTo>
                  <a:lnTo>
                    <a:pt x="140" y="1348"/>
                  </a:lnTo>
                  <a:lnTo>
                    <a:pt x="39" y="1363"/>
                  </a:lnTo>
                  <a:lnTo>
                    <a:pt x="0" y="1392"/>
                  </a:lnTo>
                  <a:lnTo>
                    <a:pt x="4" y="1449"/>
                  </a:lnTo>
                  <a:lnTo>
                    <a:pt x="59" y="1582"/>
                  </a:lnTo>
                  <a:lnTo>
                    <a:pt x="169" y="1619"/>
                  </a:lnTo>
                  <a:lnTo>
                    <a:pt x="204" y="1580"/>
                  </a:lnTo>
                  <a:lnTo>
                    <a:pt x="267" y="1644"/>
                  </a:lnTo>
                  <a:lnTo>
                    <a:pt x="238" y="1744"/>
                  </a:lnTo>
                  <a:lnTo>
                    <a:pt x="291" y="1834"/>
                  </a:lnTo>
                  <a:lnTo>
                    <a:pt x="247" y="1840"/>
                  </a:lnTo>
                  <a:lnTo>
                    <a:pt x="297" y="1898"/>
                  </a:lnTo>
                  <a:lnTo>
                    <a:pt x="379" y="1882"/>
                  </a:lnTo>
                  <a:lnTo>
                    <a:pt x="372" y="1926"/>
                  </a:lnTo>
                  <a:lnTo>
                    <a:pt x="406" y="1920"/>
                  </a:lnTo>
                  <a:lnTo>
                    <a:pt x="449" y="1893"/>
                  </a:lnTo>
                  <a:lnTo>
                    <a:pt x="509" y="1939"/>
                  </a:lnTo>
                  <a:lnTo>
                    <a:pt x="518" y="1980"/>
                  </a:lnTo>
                  <a:lnTo>
                    <a:pt x="579" y="1979"/>
                  </a:lnTo>
                  <a:lnTo>
                    <a:pt x="705" y="1932"/>
                  </a:lnTo>
                  <a:lnTo>
                    <a:pt x="791" y="2026"/>
                  </a:lnTo>
                  <a:lnTo>
                    <a:pt x="812" y="2005"/>
                  </a:lnTo>
                  <a:lnTo>
                    <a:pt x="794" y="1868"/>
                  </a:lnTo>
                  <a:lnTo>
                    <a:pt x="1083" y="1759"/>
                  </a:lnTo>
                  <a:lnTo>
                    <a:pt x="1120" y="1715"/>
                  </a:lnTo>
                  <a:lnTo>
                    <a:pt x="1106" y="1698"/>
                  </a:lnTo>
                  <a:lnTo>
                    <a:pt x="1105" y="1672"/>
                  </a:lnTo>
                  <a:lnTo>
                    <a:pt x="1119" y="1649"/>
                  </a:lnTo>
                  <a:lnTo>
                    <a:pt x="1139" y="1664"/>
                  </a:lnTo>
                  <a:lnTo>
                    <a:pt x="1259" y="1570"/>
                  </a:lnTo>
                  <a:lnTo>
                    <a:pt x="1363" y="1610"/>
                  </a:lnTo>
                  <a:lnTo>
                    <a:pt x="1386" y="1559"/>
                  </a:lnTo>
                  <a:lnTo>
                    <a:pt x="1435" y="1608"/>
                  </a:lnTo>
                  <a:lnTo>
                    <a:pt x="1509" y="1576"/>
                  </a:lnTo>
                  <a:lnTo>
                    <a:pt x="1499" y="1355"/>
                  </a:lnTo>
                  <a:lnTo>
                    <a:pt x="1536" y="1376"/>
                  </a:lnTo>
                  <a:lnTo>
                    <a:pt x="1541" y="1278"/>
                  </a:lnTo>
                  <a:lnTo>
                    <a:pt x="1464" y="1214"/>
                  </a:lnTo>
                  <a:lnTo>
                    <a:pt x="1455" y="1160"/>
                  </a:lnTo>
                  <a:lnTo>
                    <a:pt x="1473" y="1120"/>
                  </a:lnTo>
                  <a:lnTo>
                    <a:pt x="1513" y="1092"/>
                  </a:lnTo>
                  <a:lnTo>
                    <a:pt x="1472" y="1068"/>
                  </a:lnTo>
                  <a:lnTo>
                    <a:pt x="1461" y="1073"/>
                  </a:lnTo>
                  <a:lnTo>
                    <a:pt x="1430" y="1054"/>
                  </a:lnTo>
                  <a:lnTo>
                    <a:pt x="1434" y="1004"/>
                  </a:lnTo>
                  <a:lnTo>
                    <a:pt x="1423" y="963"/>
                  </a:lnTo>
                  <a:lnTo>
                    <a:pt x="1446" y="947"/>
                  </a:lnTo>
                  <a:lnTo>
                    <a:pt x="1455" y="973"/>
                  </a:lnTo>
                  <a:lnTo>
                    <a:pt x="1484" y="971"/>
                  </a:lnTo>
                  <a:lnTo>
                    <a:pt x="1486" y="944"/>
                  </a:lnTo>
                  <a:lnTo>
                    <a:pt x="1456" y="939"/>
                  </a:lnTo>
                  <a:lnTo>
                    <a:pt x="1312" y="760"/>
                  </a:lnTo>
                  <a:lnTo>
                    <a:pt x="1369" y="680"/>
                  </a:lnTo>
                  <a:lnTo>
                    <a:pt x="1387" y="711"/>
                  </a:lnTo>
                  <a:lnTo>
                    <a:pt x="1447" y="614"/>
                  </a:lnTo>
                  <a:lnTo>
                    <a:pt x="1417" y="504"/>
                  </a:lnTo>
                  <a:lnTo>
                    <a:pt x="1323" y="405"/>
                  </a:lnTo>
                  <a:lnTo>
                    <a:pt x="1269" y="425"/>
                  </a:lnTo>
                  <a:lnTo>
                    <a:pt x="1183" y="407"/>
                  </a:lnTo>
                  <a:lnTo>
                    <a:pt x="1151" y="314"/>
                  </a:lnTo>
                  <a:lnTo>
                    <a:pt x="1104" y="324"/>
                  </a:lnTo>
                  <a:lnTo>
                    <a:pt x="1014" y="270"/>
                  </a:lnTo>
                  <a:lnTo>
                    <a:pt x="1014" y="152"/>
                  </a:lnTo>
                  <a:lnTo>
                    <a:pt x="967" y="132"/>
                  </a:lnTo>
                  <a:lnTo>
                    <a:pt x="955" y="31"/>
                  </a:lnTo>
                  <a:lnTo>
                    <a:pt x="906" y="0"/>
                  </a:lnTo>
                  <a:lnTo>
                    <a:pt x="798" y="89"/>
                  </a:lnTo>
                  <a:lnTo>
                    <a:pt x="710" y="76"/>
                  </a:lnTo>
                  <a:lnTo>
                    <a:pt x="694" y="117"/>
                  </a:lnTo>
                  <a:lnTo>
                    <a:pt x="578" y="72"/>
                  </a:lnTo>
                  <a:lnTo>
                    <a:pt x="518" y="178"/>
                  </a:lnTo>
                  <a:lnTo>
                    <a:pt x="386" y="250"/>
                  </a:lnTo>
                  <a:lnTo>
                    <a:pt x="265" y="249"/>
                  </a:lnTo>
                  <a:lnTo>
                    <a:pt x="265" y="376"/>
                  </a:lnTo>
                  <a:lnTo>
                    <a:pt x="200" y="408"/>
                  </a:lnTo>
                  <a:close/>
                </a:path>
              </a:pathLst>
            </a:custGeom>
            <a:solidFill>
              <a:schemeClr val="accent1">
                <a:lumMod val="60000"/>
                <a:lumOff val="40000"/>
              </a:schemeClr>
            </a:solid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05" name="Freeform 132">
              <a:extLst>
                <a:ext uri="{FF2B5EF4-FFF2-40B4-BE49-F238E27FC236}">
                  <a16:creationId xmlns:a16="http://schemas.microsoft.com/office/drawing/2014/main" id="{04E57423-01A7-6963-8D74-71CF07497A8B}"/>
                </a:ext>
              </a:extLst>
            </p:cNvPr>
            <p:cNvSpPr>
              <a:spLocks noEditPoints="1"/>
            </p:cNvSpPr>
            <p:nvPr/>
          </p:nvSpPr>
          <p:spPr bwMode="auto">
            <a:xfrm>
              <a:off x="3438" y="3228"/>
              <a:ext cx="210" cy="364"/>
            </a:xfrm>
            <a:custGeom>
              <a:avLst/>
              <a:gdLst>
                <a:gd name="T0" fmla="*/ 44 w 1051"/>
                <a:gd name="T1" fmla="*/ 1362 h 1822"/>
                <a:gd name="T2" fmla="*/ 52 w 1051"/>
                <a:gd name="T3" fmla="*/ 1393 h 1822"/>
                <a:gd name="T4" fmla="*/ 18 w 1051"/>
                <a:gd name="T5" fmla="*/ 1415 h 1822"/>
                <a:gd name="T6" fmla="*/ 0 w 1051"/>
                <a:gd name="T7" fmla="*/ 1374 h 1822"/>
                <a:gd name="T8" fmla="*/ 20 w 1051"/>
                <a:gd name="T9" fmla="*/ 1347 h 1822"/>
                <a:gd name="T10" fmla="*/ 109 w 1051"/>
                <a:gd name="T11" fmla="*/ 756 h 1822"/>
                <a:gd name="T12" fmla="*/ 153 w 1051"/>
                <a:gd name="T13" fmla="*/ 805 h 1822"/>
                <a:gd name="T14" fmla="*/ 151 w 1051"/>
                <a:gd name="T15" fmla="*/ 860 h 1822"/>
                <a:gd name="T16" fmla="*/ 109 w 1051"/>
                <a:gd name="T17" fmla="*/ 859 h 1822"/>
                <a:gd name="T18" fmla="*/ 102 w 1051"/>
                <a:gd name="T19" fmla="*/ 806 h 1822"/>
                <a:gd name="T20" fmla="*/ 109 w 1051"/>
                <a:gd name="T21" fmla="*/ 756 h 1822"/>
                <a:gd name="T22" fmla="*/ 56 w 1051"/>
                <a:gd name="T23" fmla="*/ 1486 h 1822"/>
                <a:gd name="T24" fmla="*/ 118 w 1051"/>
                <a:gd name="T25" fmla="*/ 1331 h 1822"/>
                <a:gd name="T26" fmla="*/ 130 w 1051"/>
                <a:gd name="T27" fmla="*/ 1284 h 1822"/>
                <a:gd name="T28" fmla="*/ 107 w 1051"/>
                <a:gd name="T29" fmla="*/ 1080 h 1822"/>
                <a:gd name="T30" fmla="*/ 136 w 1051"/>
                <a:gd name="T31" fmla="*/ 1061 h 1822"/>
                <a:gd name="T32" fmla="*/ 187 w 1051"/>
                <a:gd name="T33" fmla="*/ 1069 h 1822"/>
                <a:gd name="T34" fmla="*/ 125 w 1051"/>
                <a:gd name="T35" fmla="*/ 1006 h 1822"/>
                <a:gd name="T36" fmla="*/ 153 w 1051"/>
                <a:gd name="T37" fmla="*/ 974 h 1822"/>
                <a:gd name="T38" fmla="*/ 202 w 1051"/>
                <a:gd name="T39" fmla="*/ 970 h 1822"/>
                <a:gd name="T40" fmla="*/ 144 w 1051"/>
                <a:gd name="T41" fmla="*/ 887 h 1822"/>
                <a:gd name="T42" fmla="*/ 181 w 1051"/>
                <a:gd name="T43" fmla="*/ 865 h 1822"/>
                <a:gd name="T44" fmla="*/ 246 w 1051"/>
                <a:gd name="T45" fmla="*/ 909 h 1822"/>
                <a:gd name="T46" fmla="*/ 191 w 1051"/>
                <a:gd name="T47" fmla="*/ 677 h 1822"/>
                <a:gd name="T48" fmla="*/ 146 w 1051"/>
                <a:gd name="T49" fmla="*/ 580 h 1822"/>
                <a:gd name="T50" fmla="*/ 182 w 1051"/>
                <a:gd name="T51" fmla="*/ 557 h 1822"/>
                <a:gd name="T52" fmla="*/ 141 w 1051"/>
                <a:gd name="T53" fmla="*/ 438 h 1822"/>
                <a:gd name="T54" fmla="*/ 95 w 1051"/>
                <a:gd name="T55" fmla="*/ 383 h 1822"/>
                <a:gd name="T56" fmla="*/ 287 w 1051"/>
                <a:gd name="T57" fmla="*/ 310 h 1822"/>
                <a:gd name="T58" fmla="*/ 483 w 1051"/>
                <a:gd name="T59" fmla="*/ 386 h 1822"/>
                <a:gd name="T60" fmla="*/ 694 w 1051"/>
                <a:gd name="T61" fmla="*/ 248 h 1822"/>
                <a:gd name="T62" fmla="*/ 845 w 1051"/>
                <a:gd name="T63" fmla="*/ 113 h 1822"/>
                <a:gd name="T64" fmla="*/ 978 w 1051"/>
                <a:gd name="T65" fmla="*/ 37 h 1822"/>
                <a:gd name="T66" fmla="*/ 1025 w 1051"/>
                <a:gd name="T67" fmla="*/ 164 h 1822"/>
                <a:gd name="T68" fmla="*/ 957 w 1051"/>
                <a:gd name="T69" fmla="*/ 305 h 1822"/>
                <a:gd name="T70" fmla="*/ 843 w 1051"/>
                <a:gd name="T71" fmla="*/ 377 h 1822"/>
                <a:gd name="T72" fmla="*/ 900 w 1051"/>
                <a:gd name="T73" fmla="*/ 463 h 1822"/>
                <a:gd name="T74" fmla="*/ 991 w 1051"/>
                <a:gd name="T75" fmla="*/ 603 h 1822"/>
                <a:gd name="T76" fmla="*/ 899 w 1051"/>
                <a:gd name="T77" fmla="*/ 712 h 1822"/>
                <a:gd name="T78" fmla="*/ 928 w 1051"/>
                <a:gd name="T79" fmla="*/ 854 h 1822"/>
                <a:gd name="T80" fmla="*/ 831 w 1051"/>
                <a:gd name="T81" fmla="*/ 1024 h 1822"/>
                <a:gd name="T82" fmla="*/ 900 w 1051"/>
                <a:gd name="T83" fmla="*/ 1136 h 1822"/>
                <a:gd name="T84" fmla="*/ 760 w 1051"/>
                <a:gd name="T85" fmla="*/ 1180 h 1822"/>
                <a:gd name="T86" fmla="*/ 819 w 1051"/>
                <a:gd name="T87" fmla="*/ 1370 h 1822"/>
                <a:gd name="T88" fmla="*/ 964 w 1051"/>
                <a:gd name="T89" fmla="*/ 1368 h 1822"/>
                <a:gd name="T90" fmla="*/ 998 w 1051"/>
                <a:gd name="T91" fmla="*/ 1532 h 1822"/>
                <a:gd name="T92" fmla="*/ 1007 w 1051"/>
                <a:gd name="T93" fmla="*/ 1628 h 1822"/>
                <a:gd name="T94" fmla="*/ 934 w 1051"/>
                <a:gd name="T95" fmla="*/ 1719 h 1822"/>
                <a:gd name="T96" fmla="*/ 731 w 1051"/>
                <a:gd name="T97" fmla="*/ 1720 h 1822"/>
                <a:gd name="T98" fmla="*/ 641 w 1051"/>
                <a:gd name="T99" fmla="*/ 1777 h 1822"/>
                <a:gd name="T100" fmla="*/ 495 w 1051"/>
                <a:gd name="T101" fmla="*/ 1822 h 1822"/>
                <a:gd name="T102" fmla="*/ 359 w 1051"/>
                <a:gd name="T103" fmla="*/ 1777 h 1822"/>
                <a:gd name="T104" fmla="*/ 268 w 1051"/>
                <a:gd name="T105" fmla="*/ 1610 h 1822"/>
                <a:gd name="T106" fmla="*/ 175 w 1051"/>
                <a:gd name="T107" fmla="*/ 1565 h 1822"/>
                <a:gd name="T108" fmla="*/ 74 w 1051"/>
                <a:gd name="T109" fmla="*/ 1610 h 1822"/>
                <a:gd name="T110" fmla="*/ 27 w 1051"/>
                <a:gd name="T111" fmla="*/ 1544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1" h="1822">
                  <a:moveTo>
                    <a:pt x="20" y="1347"/>
                  </a:moveTo>
                  <a:lnTo>
                    <a:pt x="44" y="1362"/>
                  </a:lnTo>
                  <a:lnTo>
                    <a:pt x="49" y="1380"/>
                  </a:lnTo>
                  <a:lnTo>
                    <a:pt x="52" y="1393"/>
                  </a:lnTo>
                  <a:lnTo>
                    <a:pt x="35" y="1414"/>
                  </a:lnTo>
                  <a:lnTo>
                    <a:pt x="18" y="1415"/>
                  </a:lnTo>
                  <a:lnTo>
                    <a:pt x="12" y="1416"/>
                  </a:lnTo>
                  <a:lnTo>
                    <a:pt x="0" y="1374"/>
                  </a:lnTo>
                  <a:lnTo>
                    <a:pt x="7" y="1362"/>
                  </a:lnTo>
                  <a:lnTo>
                    <a:pt x="20" y="1347"/>
                  </a:lnTo>
                  <a:lnTo>
                    <a:pt x="20" y="1347"/>
                  </a:lnTo>
                  <a:close/>
                  <a:moveTo>
                    <a:pt x="109" y="756"/>
                  </a:moveTo>
                  <a:lnTo>
                    <a:pt x="129" y="762"/>
                  </a:lnTo>
                  <a:lnTo>
                    <a:pt x="153" y="805"/>
                  </a:lnTo>
                  <a:lnTo>
                    <a:pt x="170" y="838"/>
                  </a:lnTo>
                  <a:lnTo>
                    <a:pt x="151" y="860"/>
                  </a:lnTo>
                  <a:lnTo>
                    <a:pt x="121" y="859"/>
                  </a:lnTo>
                  <a:lnTo>
                    <a:pt x="109" y="859"/>
                  </a:lnTo>
                  <a:lnTo>
                    <a:pt x="80" y="828"/>
                  </a:lnTo>
                  <a:lnTo>
                    <a:pt x="102" y="806"/>
                  </a:lnTo>
                  <a:lnTo>
                    <a:pt x="109" y="756"/>
                  </a:lnTo>
                  <a:lnTo>
                    <a:pt x="109" y="756"/>
                  </a:lnTo>
                  <a:close/>
                  <a:moveTo>
                    <a:pt x="27" y="1544"/>
                  </a:moveTo>
                  <a:lnTo>
                    <a:pt x="56" y="1486"/>
                  </a:lnTo>
                  <a:lnTo>
                    <a:pt x="86" y="1310"/>
                  </a:lnTo>
                  <a:lnTo>
                    <a:pt x="118" y="1331"/>
                  </a:lnTo>
                  <a:lnTo>
                    <a:pt x="135" y="1311"/>
                  </a:lnTo>
                  <a:lnTo>
                    <a:pt x="130" y="1284"/>
                  </a:lnTo>
                  <a:lnTo>
                    <a:pt x="150" y="1181"/>
                  </a:lnTo>
                  <a:lnTo>
                    <a:pt x="107" y="1080"/>
                  </a:lnTo>
                  <a:lnTo>
                    <a:pt x="116" y="1068"/>
                  </a:lnTo>
                  <a:lnTo>
                    <a:pt x="136" y="1061"/>
                  </a:lnTo>
                  <a:lnTo>
                    <a:pt x="165" y="1073"/>
                  </a:lnTo>
                  <a:lnTo>
                    <a:pt x="187" y="1069"/>
                  </a:lnTo>
                  <a:lnTo>
                    <a:pt x="172" y="1031"/>
                  </a:lnTo>
                  <a:lnTo>
                    <a:pt x="125" y="1006"/>
                  </a:lnTo>
                  <a:lnTo>
                    <a:pt x="121" y="973"/>
                  </a:lnTo>
                  <a:lnTo>
                    <a:pt x="153" y="974"/>
                  </a:lnTo>
                  <a:lnTo>
                    <a:pt x="203" y="989"/>
                  </a:lnTo>
                  <a:lnTo>
                    <a:pt x="202" y="970"/>
                  </a:lnTo>
                  <a:lnTo>
                    <a:pt x="174" y="948"/>
                  </a:lnTo>
                  <a:lnTo>
                    <a:pt x="144" y="887"/>
                  </a:lnTo>
                  <a:lnTo>
                    <a:pt x="157" y="864"/>
                  </a:lnTo>
                  <a:lnTo>
                    <a:pt x="181" y="865"/>
                  </a:lnTo>
                  <a:lnTo>
                    <a:pt x="217" y="908"/>
                  </a:lnTo>
                  <a:lnTo>
                    <a:pt x="246" y="909"/>
                  </a:lnTo>
                  <a:lnTo>
                    <a:pt x="191" y="788"/>
                  </a:lnTo>
                  <a:lnTo>
                    <a:pt x="191" y="677"/>
                  </a:lnTo>
                  <a:lnTo>
                    <a:pt x="136" y="604"/>
                  </a:lnTo>
                  <a:lnTo>
                    <a:pt x="146" y="580"/>
                  </a:lnTo>
                  <a:lnTo>
                    <a:pt x="180" y="576"/>
                  </a:lnTo>
                  <a:lnTo>
                    <a:pt x="182" y="557"/>
                  </a:lnTo>
                  <a:lnTo>
                    <a:pt x="157" y="537"/>
                  </a:lnTo>
                  <a:lnTo>
                    <a:pt x="141" y="438"/>
                  </a:lnTo>
                  <a:lnTo>
                    <a:pt x="103" y="415"/>
                  </a:lnTo>
                  <a:lnTo>
                    <a:pt x="95" y="383"/>
                  </a:lnTo>
                  <a:lnTo>
                    <a:pt x="159" y="325"/>
                  </a:lnTo>
                  <a:lnTo>
                    <a:pt x="287" y="310"/>
                  </a:lnTo>
                  <a:lnTo>
                    <a:pt x="342" y="362"/>
                  </a:lnTo>
                  <a:lnTo>
                    <a:pt x="483" y="386"/>
                  </a:lnTo>
                  <a:lnTo>
                    <a:pt x="643" y="249"/>
                  </a:lnTo>
                  <a:lnTo>
                    <a:pt x="694" y="248"/>
                  </a:lnTo>
                  <a:lnTo>
                    <a:pt x="780" y="116"/>
                  </a:lnTo>
                  <a:lnTo>
                    <a:pt x="845" y="113"/>
                  </a:lnTo>
                  <a:lnTo>
                    <a:pt x="902" y="0"/>
                  </a:lnTo>
                  <a:lnTo>
                    <a:pt x="978" y="37"/>
                  </a:lnTo>
                  <a:lnTo>
                    <a:pt x="1025" y="37"/>
                  </a:lnTo>
                  <a:lnTo>
                    <a:pt x="1025" y="164"/>
                  </a:lnTo>
                  <a:lnTo>
                    <a:pt x="960" y="196"/>
                  </a:lnTo>
                  <a:lnTo>
                    <a:pt x="957" y="305"/>
                  </a:lnTo>
                  <a:lnTo>
                    <a:pt x="882" y="312"/>
                  </a:lnTo>
                  <a:lnTo>
                    <a:pt x="843" y="377"/>
                  </a:lnTo>
                  <a:lnTo>
                    <a:pt x="900" y="406"/>
                  </a:lnTo>
                  <a:lnTo>
                    <a:pt x="900" y="463"/>
                  </a:lnTo>
                  <a:lnTo>
                    <a:pt x="966" y="512"/>
                  </a:lnTo>
                  <a:lnTo>
                    <a:pt x="991" y="603"/>
                  </a:lnTo>
                  <a:lnTo>
                    <a:pt x="954" y="730"/>
                  </a:lnTo>
                  <a:lnTo>
                    <a:pt x="899" y="712"/>
                  </a:lnTo>
                  <a:lnTo>
                    <a:pt x="881" y="809"/>
                  </a:lnTo>
                  <a:lnTo>
                    <a:pt x="928" y="854"/>
                  </a:lnTo>
                  <a:lnTo>
                    <a:pt x="870" y="903"/>
                  </a:lnTo>
                  <a:lnTo>
                    <a:pt x="831" y="1024"/>
                  </a:lnTo>
                  <a:lnTo>
                    <a:pt x="912" y="1081"/>
                  </a:lnTo>
                  <a:lnTo>
                    <a:pt x="900" y="1136"/>
                  </a:lnTo>
                  <a:lnTo>
                    <a:pt x="799" y="1151"/>
                  </a:lnTo>
                  <a:lnTo>
                    <a:pt x="760" y="1180"/>
                  </a:lnTo>
                  <a:lnTo>
                    <a:pt x="764" y="1237"/>
                  </a:lnTo>
                  <a:lnTo>
                    <a:pt x="819" y="1370"/>
                  </a:lnTo>
                  <a:lnTo>
                    <a:pt x="929" y="1407"/>
                  </a:lnTo>
                  <a:lnTo>
                    <a:pt x="964" y="1368"/>
                  </a:lnTo>
                  <a:lnTo>
                    <a:pt x="1027" y="1432"/>
                  </a:lnTo>
                  <a:lnTo>
                    <a:pt x="998" y="1532"/>
                  </a:lnTo>
                  <a:lnTo>
                    <a:pt x="1051" y="1622"/>
                  </a:lnTo>
                  <a:lnTo>
                    <a:pt x="1007" y="1628"/>
                  </a:lnTo>
                  <a:lnTo>
                    <a:pt x="942" y="1606"/>
                  </a:lnTo>
                  <a:lnTo>
                    <a:pt x="934" y="1719"/>
                  </a:lnTo>
                  <a:lnTo>
                    <a:pt x="829" y="1691"/>
                  </a:lnTo>
                  <a:lnTo>
                    <a:pt x="731" y="1720"/>
                  </a:lnTo>
                  <a:lnTo>
                    <a:pt x="753" y="1748"/>
                  </a:lnTo>
                  <a:lnTo>
                    <a:pt x="641" y="1777"/>
                  </a:lnTo>
                  <a:lnTo>
                    <a:pt x="562" y="1762"/>
                  </a:lnTo>
                  <a:lnTo>
                    <a:pt x="495" y="1822"/>
                  </a:lnTo>
                  <a:lnTo>
                    <a:pt x="472" y="1787"/>
                  </a:lnTo>
                  <a:lnTo>
                    <a:pt x="359" y="1777"/>
                  </a:lnTo>
                  <a:lnTo>
                    <a:pt x="316" y="1653"/>
                  </a:lnTo>
                  <a:lnTo>
                    <a:pt x="268" y="1610"/>
                  </a:lnTo>
                  <a:lnTo>
                    <a:pt x="180" y="1674"/>
                  </a:lnTo>
                  <a:lnTo>
                    <a:pt x="175" y="1565"/>
                  </a:lnTo>
                  <a:lnTo>
                    <a:pt x="120" y="1606"/>
                  </a:lnTo>
                  <a:lnTo>
                    <a:pt x="74" y="1610"/>
                  </a:lnTo>
                  <a:lnTo>
                    <a:pt x="27" y="1544"/>
                  </a:lnTo>
                  <a:lnTo>
                    <a:pt x="27" y="1544"/>
                  </a:lnTo>
                  <a:close/>
                </a:path>
              </a:pathLst>
            </a:custGeom>
            <a:solidFill>
              <a:schemeClr val="bg2">
                <a:lumMod val="50000"/>
              </a:schemeClr>
            </a:solid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06" name="Freeform 133">
              <a:extLst>
                <a:ext uri="{FF2B5EF4-FFF2-40B4-BE49-F238E27FC236}">
                  <a16:creationId xmlns:a16="http://schemas.microsoft.com/office/drawing/2014/main" id="{79B4FBC9-4E75-4130-D8E4-36AF6EBF5FB6}"/>
                </a:ext>
              </a:extLst>
            </p:cNvPr>
            <p:cNvSpPr>
              <a:spLocks/>
            </p:cNvSpPr>
            <p:nvPr/>
          </p:nvSpPr>
          <p:spPr bwMode="auto">
            <a:xfrm>
              <a:off x="4033" y="3512"/>
              <a:ext cx="255" cy="225"/>
            </a:xfrm>
            <a:custGeom>
              <a:avLst/>
              <a:gdLst>
                <a:gd name="T0" fmla="*/ 67 w 1274"/>
                <a:gd name="T1" fmla="*/ 459 h 1127"/>
                <a:gd name="T2" fmla="*/ 22 w 1274"/>
                <a:gd name="T3" fmla="*/ 386 h 1127"/>
                <a:gd name="T4" fmla="*/ 55 w 1274"/>
                <a:gd name="T5" fmla="*/ 295 h 1127"/>
                <a:gd name="T6" fmla="*/ 47 w 1274"/>
                <a:gd name="T7" fmla="*/ 186 h 1127"/>
                <a:gd name="T8" fmla="*/ 226 w 1274"/>
                <a:gd name="T9" fmla="*/ 127 h 1127"/>
                <a:gd name="T10" fmla="*/ 299 w 1274"/>
                <a:gd name="T11" fmla="*/ 18 h 1127"/>
                <a:gd name="T12" fmla="*/ 411 w 1274"/>
                <a:gd name="T13" fmla="*/ 107 h 1127"/>
                <a:gd name="T14" fmla="*/ 476 w 1274"/>
                <a:gd name="T15" fmla="*/ 8 h 1127"/>
                <a:gd name="T16" fmla="*/ 561 w 1274"/>
                <a:gd name="T17" fmla="*/ 123 h 1127"/>
                <a:gd name="T18" fmla="*/ 746 w 1274"/>
                <a:gd name="T19" fmla="*/ 158 h 1127"/>
                <a:gd name="T20" fmla="*/ 722 w 1274"/>
                <a:gd name="T21" fmla="*/ 279 h 1127"/>
                <a:gd name="T22" fmla="*/ 761 w 1274"/>
                <a:gd name="T23" fmla="*/ 426 h 1127"/>
                <a:gd name="T24" fmla="*/ 759 w 1274"/>
                <a:gd name="T25" fmla="*/ 501 h 1127"/>
                <a:gd name="T26" fmla="*/ 896 w 1274"/>
                <a:gd name="T27" fmla="*/ 582 h 1127"/>
                <a:gd name="T28" fmla="*/ 1067 w 1274"/>
                <a:gd name="T29" fmla="*/ 623 h 1127"/>
                <a:gd name="T30" fmla="*/ 1166 w 1274"/>
                <a:gd name="T31" fmla="*/ 696 h 1127"/>
                <a:gd name="T32" fmla="*/ 1274 w 1274"/>
                <a:gd name="T33" fmla="*/ 814 h 1127"/>
                <a:gd name="T34" fmla="*/ 1205 w 1274"/>
                <a:gd name="T35" fmla="*/ 921 h 1127"/>
                <a:gd name="T36" fmla="*/ 1111 w 1274"/>
                <a:gd name="T37" fmla="*/ 917 h 1127"/>
                <a:gd name="T38" fmla="*/ 1075 w 1274"/>
                <a:gd name="T39" fmla="*/ 1003 h 1127"/>
                <a:gd name="T40" fmla="*/ 1020 w 1274"/>
                <a:gd name="T41" fmla="*/ 1040 h 1127"/>
                <a:gd name="T42" fmla="*/ 951 w 1274"/>
                <a:gd name="T43" fmla="*/ 1031 h 1127"/>
                <a:gd name="T44" fmla="*/ 898 w 1274"/>
                <a:gd name="T45" fmla="*/ 1075 h 1127"/>
                <a:gd name="T46" fmla="*/ 762 w 1274"/>
                <a:gd name="T47" fmla="*/ 1007 h 1127"/>
                <a:gd name="T48" fmla="*/ 594 w 1274"/>
                <a:gd name="T49" fmla="*/ 1018 h 1127"/>
                <a:gd name="T50" fmla="*/ 578 w 1274"/>
                <a:gd name="T51" fmla="*/ 1127 h 1127"/>
                <a:gd name="T52" fmla="*/ 472 w 1274"/>
                <a:gd name="T53" fmla="*/ 1069 h 1127"/>
                <a:gd name="T54" fmla="*/ 398 w 1274"/>
                <a:gd name="T55" fmla="*/ 1101 h 1127"/>
                <a:gd name="T56" fmla="*/ 343 w 1274"/>
                <a:gd name="T57" fmla="*/ 1092 h 1127"/>
                <a:gd name="T58" fmla="*/ 259 w 1274"/>
                <a:gd name="T59" fmla="*/ 1059 h 1127"/>
                <a:gd name="T60" fmla="*/ 324 w 1274"/>
                <a:gd name="T61" fmla="*/ 903 h 1127"/>
                <a:gd name="T62" fmla="*/ 261 w 1274"/>
                <a:gd name="T63" fmla="*/ 821 h 1127"/>
                <a:gd name="T64" fmla="*/ 188 w 1274"/>
                <a:gd name="T65" fmla="*/ 736 h 1127"/>
                <a:gd name="T66" fmla="*/ 103 w 1274"/>
                <a:gd name="T67" fmla="*/ 695 h 1127"/>
                <a:gd name="T68" fmla="*/ 37 w 1274"/>
                <a:gd name="T69" fmla="*/ 59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4" h="1127">
                  <a:moveTo>
                    <a:pt x="34" y="520"/>
                  </a:moveTo>
                  <a:lnTo>
                    <a:pt x="67" y="459"/>
                  </a:lnTo>
                  <a:lnTo>
                    <a:pt x="0" y="429"/>
                  </a:lnTo>
                  <a:lnTo>
                    <a:pt x="22" y="386"/>
                  </a:lnTo>
                  <a:lnTo>
                    <a:pt x="74" y="389"/>
                  </a:lnTo>
                  <a:lnTo>
                    <a:pt x="55" y="295"/>
                  </a:lnTo>
                  <a:lnTo>
                    <a:pt x="31" y="242"/>
                  </a:lnTo>
                  <a:lnTo>
                    <a:pt x="47" y="186"/>
                  </a:lnTo>
                  <a:lnTo>
                    <a:pt x="138" y="187"/>
                  </a:lnTo>
                  <a:lnTo>
                    <a:pt x="226" y="127"/>
                  </a:lnTo>
                  <a:lnTo>
                    <a:pt x="260" y="40"/>
                  </a:lnTo>
                  <a:lnTo>
                    <a:pt x="299" y="18"/>
                  </a:lnTo>
                  <a:lnTo>
                    <a:pt x="344" y="0"/>
                  </a:lnTo>
                  <a:lnTo>
                    <a:pt x="411" y="107"/>
                  </a:lnTo>
                  <a:lnTo>
                    <a:pt x="475" y="75"/>
                  </a:lnTo>
                  <a:lnTo>
                    <a:pt x="476" y="8"/>
                  </a:lnTo>
                  <a:lnTo>
                    <a:pt x="560" y="11"/>
                  </a:lnTo>
                  <a:lnTo>
                    <a:pt x="561" y="123"/>
                  </a:lnTo>
                  <a:lnTo>
                    <a:pt x="678" y="181"/>
                  </a:lnTo>
                  <a:lnTo>
                    <a:pt x="746" y="158"/>
                  </a:lnTo>
                  <a:lnTo>
                    <a:pt x="788" y="255"/>
                  </a:lnTo>
                  <a:lnTo>
                    <a:pt x="722" y="279"/>
                  </a:lnTo>
                  <a:lnTo>
                    <a:pt x="701" y="352"/>
                  </a:lnTo>
                  <a:lnTo>
                    <a:pt x="761" y="426"/>
                  </a:lnTo>
                  <a:lnTo>
                    <a:pt x="727" y="446"/>
                  </a:lnTo>
                  <a:lnTo>
                    <a:pt x="759" y="501"/>
                  </a:lnTo>
                  <a:lnTo>
                    <a:pt x="867" y="532"/>
                  </a:lnTo>
                  <a:lnTo>
                    <a:pt x="896" y="582"/>
                  </a:lnTo>
                  <a:lnTo>
                    <a:pt x="976" y="625"/>
                  </a:lnTo>
                  <a:lnTo>
                    <a:pt x="1067" y="623"/>
                  </a:lnTo>
                  <a:lnTo>
                    <a:pt x="1097" y="685"/>
                  </a:lnTo>
                  <a:lnTo>
                    <a:pt x="1166" y="696"/>
                  </a:lnTo>
                  <a:lnTo>
                    <a:pt x="1198" y="776"/>
                  </a:lnTo>
                  <a:lnTo>
                    <a:pt x="1274" y="814"/>
                  </a:lnTo>
                  <a:lnTo>
                    <a:pt x="1207" y="878"/>
                  </a:lnTo>
                  <a:lnTo>
                    <a:pt x="1205" y="921"/>
                  </a:lnTo>
                  <a:lnTo>
                    <a:pt x="1162" y="950"/>
                  </a:lnTo>
                  <a:lnTo>
                    <a:pt x="1111" y="917"/>
                  </a:lnTo>
                  <a:lnTo>
                    <a:pt x="1091" y="932"/>
                  </a:lnTo>
                  <a:lnTo>
                    <a:pt x="1075" y="1003"/>
                  </a:lnTo>
                  <a:lnTo>
                    <a:pt x="1053" y="1039"/>
                  </a:lnTo>
                  <a:lnTo>
                    <a:pt x="1020" y="1040"/>
                  </a:lnTo>
                  <a:lnTo>
                    <a:pt x="979" y="1046"/>
                  </a:lnTo>
                  <a:lnTo>
                    <a:pt x="951" y="1031"/>
                  </a:lnTo>
                  <a:lnTo>
                    <a:pt x="927" y="1048"/>
                  </a:lnTo>
                  <a:lnTo>
                    <a:pt x="898" y="1075"/>
                  </a:lnTo>
                  <a:lnTo>
                    <a:pt x="860" y="1019"/>
                  </a:lnTo>
                  <a:lnTo>
                    <a:pt x="762" y="1007"/>
                  </a:lnTo>
                  <a:lnTo>
                    <a:pt x="642" y="968"/>
                  </a:lnTo>
                  <a:lnTo>
                    <a:pt x="594" y="1018"/>
                  </a:lnTo>
                  <a:lnTo>
                    <a:pt x="595" y="1095"/>
                  </a:lnTo>
                  <a:lnTo>
                    <a:pt x="578" y="1127"/>
                  </a:lnTo>
                  <a:lnTo>
                    <a:pt x="529" y="1125"/>
                  </a:lnTo>
                  <a:lnTo>
                    <a:pt x="472" y="1069"/>
                  </a:lnTo>
                  <a:lnTo>
                    <a:pt x="439" y="1099"/>
                  </a:lnTo>
                  <a:lnTo>
                    <a:pt x="398" y="1101"/>
                  </a:lnTo>
                  <a:lnTo>
                    <a:pt x="371" y="1072"/>
                  </a:lnTo>
                  <a:lnTo>
                    <a:pt x="343" y="1092"/>
                  </a:lnTo>
                  <a:lnTo>
                    <a:pt x="275" y="1106"/>
                  </a:lnTo>
                  <a:lnTo>
                    <a:pt x="259" y="1059"/>
                  </a:lnTo>
                  <a:lnTo>
                    <a:pt x="334" y="916"/>
                  </a:lnTo>
                  <a:lnTo>
                    <a:pt x="324" y="903"/>
                  </a:lnTo>
                  <a:lnTo>
                    <a:pt x="283" y="896"/>
                  </a:lnTo>
                  <a:lnTo>
                    <a:pt x="261" y="821"/>
                  </a:lnTo>
                  <a:lnTo>
                    <a:pt x="204" y="810"/>
                  </a:lnTo>
                  <a:lnTo>
                    <a:pt x="188" y="736"/>
                  </a:lnTo>
                  <a:lnTo>
                    <a:pt x="119" y="702"/>
                  </a:lnTo>
                  <a:lnTo>
                    <a:pt x="103" y="695"/>
                  </a:lnTo>
                  <a:lnTo>
                    <a:pt x="93" y="629"/>
                  </a:lnTo>
                  <a:lnTo>
                    <a:pt x="37" y="591"/>
                  </a:lnTo>
                  <a:lnTo>
                    <a:pt x="34" y="520"/>
                  </a:lnTo>
                  <a:close/>
                </a:path>
              </a:pathLst>
            </a:custGeom>
            <a:solidFill>
              <a:schemeClr val="accent2">
                <a:lumMod val="40000"/>
                <a:lumOff val="60000"/>
              </a:schemeClr>
            </a:solid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07" name="Freeform 134">
              <a:extLst>
                <a:ext uri="{FF2B5EF4-FFF2-40B4-BE49-F238E27FC236}">
                  <a16:creationId xmlns:a16="http://schemas.microsoft.com/office/drawing/2014/main" id="{B41D7546-61D0-0591-6964-EE557A19F4C1}"/>
                </a:ext>
              </a:extLst>
            </p:cNvPr>
            <p:cNvSpPr>
              <a:spLocks/>
            </p:cNvSpPr>
            <p:nvPr/>
          </p:nvSpPr>
          <p:spPr bwMode="auto">
            <a:xfrm>
              <a:off x="4119" y="3748"/>
              <a:ext cx="13" cy="13"/>
            </a:xfrm>
            <a:custGeom>
              <a:avLst/>
              <a:gdLst>
                <a:gd name="T0" fmla="*/ 64 w 64"/>
                <a:gd name="T1" fmla="*/ 41 h 65"/>
                <a:gd name="T2" fmla="*/ 49 w 64"/>
                <a:gd name="T3" fmla="*/ 65 h 65"/>
                <a:gd name="T4" fmla="*/ 22 w 64"/>
                <a:gd name="T5" fmla="*/ 49 h 65"/>
                <a:gd name="T6" fmla="*/ 0 w 64"/>
                <a:gd name="T7" fmla="*/ 33 h 65"/>
                <a:gd name="T8" fmla="*/ 39 w 64"/>
                <a:gd name="T9" fmla="*/ 0 h 65"/>
                <a:gd name="T10" fmla="*/ 64 w 64"/>
                <a:gd name="T11" fmla="*/ 41 h 65"/>
              </a:gdLst>
              <a:ahLst/>
              <a:cxnLst>
                <a:cxn ang="0">
                  <a:pos x="T0" y="T1"/>
                </a:cxn>
                <a:cxn ang="0">
                  <a:pos x="T2" y="T3"/>
                </a:cxn>
                <a:cxn ang="0">
                  <a:pos x="T4" y="T5"/>
                </a:cxn>
                <a:cxn ang="0">
                  <a:pos x="T6" y="T7"/>
                </a:cxn>
                <a:cxn ang="0">
                  <a:pos x="T8" y="T9"/>
                </a:cxn>
                <a:cxn ang="0">
                  <a:pos x="T10" y="T11"/>
                </a:cxn>
              </a:cxnLst>
              <a:rect l="0" t="0" r="r" b="b"/>
              <a:pathLst>
                <a:path w="64" h="65">
                  <a:moveTo>
                    <a:pt x="64" y="41"/>
                  </a:moveTo>
                  <a:lnTo>
                    <a:pt x="49" y="65"/>
                  </a:lnTo>
                  <a:lnTo>
                    <a:pt x="22" y="49"/>
                  </a:lnTo>
                  <a:lnTo>
                    <a:pt x="0" y="33"/>
                  </a:lnTo>
                  <a:lnTo>
                    <a:pt x="39" y="0"/>
                  </a:lnTo>
                  <a:lnTo>
                    <a:pt x="64" y="41"/>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08" name="Freeform 135">
              <a:extLst>
                <a:ext uri="{FF2B5EF4-FFF2-40B4-BE49-F238E27FC236}">
                  <a16:creationId xmlns:a16="http://schemas.microsoft.com/office/drawing/2014/main" id="{E2D62207-647A-EB9E-A753-C844E45F3D73}"/>
                </a:ext>
              </a:extLst>
            </p:cNvPr>
            <p:cNvSpPr>
              <a:spLocks/>
            </p:cNvSpPr>
            <p:nvPr/>
          </p:nvSpPr>
          <p:spPr bwMode="auto">
            <a:xfrm>
              <a:off x="4095" y="3733"/>
              <a:ext cx="17" cy="16"/>
            </a:xfrm>
            <a:custGeom>
              <a:avLst/>
              <a:gdLst>
                <a:gd name="T0" fmla="*/ 78 w 87"/>
                <a:gd name="T1" fmla="*/ 0 h 76"/>
                <a:gd name="T2" fmla="*/ 87 w 87"/>
                <a:gd name="T3" fmla="*/ 34 h 76"/>
                <a:gd name="T4" fmla="*/ 32 w 87"/>
                <a:gd name="T5" fmla="*/ 76 h 76"/>
                <a:gd name="T6" fmla="*/ 0 w 87"/>
                <a:gd name="T7" fmla="*/ 47 h 76"/>
                <a:gd name="T8" fmla="*/ 45 w 87"/>
                <a:gd name="T9" fmla="*/ 0 h 76"/>
                <a:gd name="T10" fmla="*/ 78 w 87"/>
                <a:gd name="T11" fmla="*/ 0 h 76"/>
              </a:gdLst>
              <a:ahLst/>
              <a:cxnLst>
                <a:cxn ang="0">
                  <a:pos x="T0" y="T1"/>
                </a:cxn>
                <a:cxn ang="0">
                  <a:pos x="T2" y="T3"/>
                </a:cxn>
                <a:cxn ang="0">
                  <a:pos x="T4" y="T5"/>
                </a:cxn>
                <a:cxn ang="0">
                  <a:pos x="T6" y="T7"/>
                </a:cxn>
                <a:cxn ang="0">
                  <a:pos x="T8" y="T9"/>
                </a:cxn>
                <a:cxn ang="0">
                  <a:pos x="T10" y="T11"/>
                </a:cxn>
              </a:cxnLst>
              <a:rect l="0" t="0" r="r" b="b"/>
              <a:pathLst>
                <a:path w="87" h="76">
                  <a:moveTo>
                    <a:pt x="78" y="0"/>
                  </a:moveTo>
                  <a:lnTo>
                    <a:pt x="87" y="34"/>
                  </a:lnTo>
                  <a:lnTo>
                    <a:pt x="32" y="76"/>
                  </a:lnTo>
                  <a:lnTo>
                    <a:pt x="0" y="47"/>
                  </a:lnTo>
                  <a:lnTo>
                    <a:pt x="45" y="0"/>
                  </a:lnTo>
                  <a:lnTo>
                    <a:pt x="78" y="0"/>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09" name="Freeform 136">
              <a:extLst>
                <a:ext uri="{FF2B5EF4-FFF2-40B4-BE49-F238E27FC236}">
                  <a16:creationId xmlns:a16="http://schemas.microsoft.com/office/drawing/2014/main" id="{8E8AFBBB-9556-5C38-A4BA-0291CD3627D7}"/>
                </a:ext>
              </a:extLst>
            </p:cNvPr>
            <p:cNvSpPr>
              <a:spLocks/>
            </p:cNvSpPr>
            <p:nvPr/>
          </p:nvSpPr>
          <p:spPr bwMode="auto">
            <a:xfrm>
              <a:off x="4173" y="3767"/>
              <a:ext cx="13" cy="10"/>
            </a:xfrm>
            <a:custGeom>
              <a:avLst/>
              <a:gdLst>
                <a:gd name="T0" fmla="*/ 36 w 67"/>
                <a:gd name="T1" fmla="*/ 52 h 52"/>
                <a:gd name="T2" fmla="*/ 0 w 67"/>
                <a:gd name="T3" fmla="*/ 51 h 52"/>
                <a:gd name="T4" fmla="*/ 0 w 67"/>
                <a:gd name="T5" fmla="*/ 19 h 52"/>
                <a:gd name="T6" fmla="*/ 19 w 67"/>
                <a:gd name="T7" fmla="*/ 0 h 52"/>
                <a:gd name="T8" fmla="*/ 29 w 67"/>
                <a:gd name="T9" fmla="*/ 1 h 52"/>
                <a:gd name="T10" fmla="*/ 53 w 67"/>
                <a:gd name="T11" fmla="*/ 24 h 52"/>
                <a:gd name="T12" fmla="*/ 67 w 67"/>
                <a:gd name="T13" fmla="*/ 33 h 52"/>
                <a:gd name="T14" fmla="*/ 36 w 67"/>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52">
                  <a:moveTo>
                    <a:pt x="36" y="52"/>
                  </a:moveTo>
                  <a:lnTo>
                    <a:pt x="0" y="51"/>
                  </a:lnTo>
                  <a:lnTo>
                    <a:pt x="0" y="19"/>
                  </a:lnTo>
                  <a:lnTo>
                    <a:pt x="19" y="0"/>
                  </a:lnTo>
                  <a:lnTo>
                    <a:pt x="29" y="1"/>
                  </a:lnTo>
                  <a:lnTo>
                    <a:pt x="53" y="24"/>
                  </a:lnTo>
                  <a:lnTo>
                    <a:pt x="67" y="33"/>
                  </a:lnTo>
                  <a:lnTo>
                    <a:pt x="36" y="52"/>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10" name="Freeform 137">
              <a:extLst>
                <a:ext uri="{FF2B5EF4-FFF2-40B4-BE49-F238E27FC236}">
                  <a16:creationId xmlns:a16="http://schemas.microsoft.com/office/drawing/2014/main" id="{E863CFC1-093F-AA87-8B95-6E2EB0DE31E3}"/>
                </a:ext>
              </a:extLst>
            </p:cNvPr>
            <p:cNvSpPr>
              <a:spLocks/>
            </p:cNvSpPr>
            <p:nvPr/>
          </p:nvSpPr>
          <p:spPr bwMode="auto">
            <a:xfrm>
              <a:off x="4156" y="3728"/>
              <a:ext cx="10" cy="22"/>
            </a:xfrm>
            <a:custGeom>
              <a:avLst/>
              <a:gdLst>
                <a:gd name="T0" fmla="*/ 47 w 47"/>
                <a:gd name="T1" fmla="*/ 109 h 109"/>
                <a:gd name="T2" fmla="*/ 22 w 47"/>
                <a:gd name="T3" fmla="*/ 109 h 109"/>
                <a:gd name="T4" fmla="*/ 0 w 47"/>
                <a:gd name="T5" fmla="*/ 58 h 109"/>
                <a:gd name="T6" fmla="*/ 16 w 47"/>
                <a:gd name="T7" fmla="*/ 0 h 109"/>
                <a:gd name="T8" fmla="*/ 47 w 47"/>
                <a:gd name="T9" fmla="*/ 10 h 109"/>
                <a:gd name="T10" fmla="*/ 47 w 47"/>
                <a:gd name="T11" fmla="*/ 109 h 109"/>
              </a:gdLst>
              <a:ahLst/>
              <a:cxnLst>
                <a:cxn ang="0">
                  <a:pos x="T0" y="T1"/>
                </a:cxn>
                <a:cxn ang="0">
                  <a:pos x="T2" y="T3"/>
                </a:cxn>
                <a:cxn ang="0">
                  <a:pos x="T4" y="T5"/>
                </a:cxn>
                <a:cxn ang="0">
                  <a:pos x="T6" y="T7"/>
                </a:cxn>
                <a:cxn ang="0">
                  <a:pos x="T8" y="T9"/>
                </a:cxn>
                <a:cxn ang="0">
                  <a:pos x="T10" y="T11"/>
                </a:cxn>
              </a:cxnLst>
              <a:rect l="0" t="0" r="r" b="b"/>
              <a:pathLst>
                <a:path w="47" h="109">
                  <a:moveTo>
                    <a:pt x="47" y="109"/>
                  </a:moveTo>
                  <a:lnTo>
                    <a:pt x="22" y="109"/>
                  </a:lnTo>
                  <a:lnTo>
                    <a:pt x="0" y="58"/>
                  </a:lnTo>
                  <a:lnTo>
                    <a:pt x="16" y="0"/>
                  </a:lnTo>
                  <a:lnTo>
                    <a:pt x="47" y="10"/>
                  </a:lnTo>
                  <a:lnTo>
                    <a:pt x="47" y="109"/>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11" name="Freeform 138">
              <a:extLst>
                <a:ext uri="{FF2B5EF4-FFF2-40B4-BE49-F238E27FC236}">
                  <a16:creationId xmlns:a16="http://schemas.microsoft.com/office/drawing/2014/main" id="{575F86C2-CCCC-4C9D-F63D-90E07236DB9A}"/>
                </a:ext>
              </a:extLst>
            </p:cNvPr>
            <p:cNvSpPr>
              <a:spLocks/>
            </p:cNvSpPr>
            <p:nvPr/>
          </p:nvSpPr>
          <p:spPr bwMode="auto">
            <a:xfrm>
              <a:off x="4154" y="3346"/>
              <a:ext cx="402" cy="328"/>
            </a:xfrm>
            <a:custGeom>
              <a:avLst/>
              <a:gdLst>
                <a:gd name="T0" fmla="*/ 120 w 2011"/>
                <a:gd name="T1" fmla="*/ 1106 h 1641"/>
                <a:gd name="T2" fmla="*/ 186 w 2011"/>
                <a:gd name="T3" fmla="*/ 1082 h 1641"/>
                <a:gd name="T4" fmla="*/ 144 w 2011"/>
                <a:gd name="T5" fmla="*/ 984 h 1641"/>
                <a:gd name="T6" fmla="*/ 234 w 2011"/>
                <a:gd name="T7" fmla="*/ 963 h 1641"/>
                <a:gd name="T8" fmla="*/ 205 w 2011"/>
                <a:gd name="T9" fmla="*/ 904 h 1641"/>
                <a:gd name="T10" fmla="*/ 230 w 2011"/>
                <a:gd name="T11" fmla="*/ 854 h 1641"/>
                <a:gd name="T12" fmla="*/ 155 w 2011"/>
                <a:gd name="T13" fmla="*/ 775 h 1641"/>
                <a:gd name="T14" fmla="*/ 79 w 2011"/>
                <a:gd name="T15" fmla="*/ 785 h 1641"/>
                <a:gd name="T16" fmla="*/ 0 w 2011"/>
                <a:gd name="T17" fmla="*/ 738 h 1641"/>
                <a:gd name="T18" fmla="*/ 27 w 2011"/>
                <a:gd name="T19" fmla="*/ 696 h 1641"/>
                <a:gd name="T20" fmla="*/ 91 w 2011"/>
                <a:gd name="T21" fmla="*/ 701 h 1641"/>
                <a:gd name="T22" fmla="*/ 107 w 2011"/>
                <a:gd name="T23" fmla="*/ 673 h 1641"/>
                <a:gd name="T24" fmla="*/ 266 w 2011"/>
                <a:gd name="T25" fmla="*/ 673 h 1641"/>
                <a:gd name="T26" fmla="*/ 366 w 2011"/>
                <a:gd name="T27" fmla="*/ 733 h 1641"/>
                <a:gd name="T28" fmla="*/ 454 w 2011"/>
                <a:gd name="T29" fmla="*/ 697 h 1641"/>
                <a:gd name="T30" fmla="*/ 593 w 2011"/>
                <a:gd name="T31" fmla="*/ 725 h 1641"/>
                <a:gd name="T32" fmla="*/ 801 w 2011"/>
                <a:gd name="T33" fmla="*/ 707 h 1641"/>
                <a:gd name="T34" fmla="*/ 908 w 2011"/>
                <a:gd name="T35" fmla="*/ 575 h 1641"/>
                <a:gd name="T36" fmla="*/ 939 w 2011"/>
                <a:gd name="T37" fmla="*/ 498 h 1641"/>
                <a:gd name="T38" fmla="*/ 999 w 2011"/>
                <a:gd name="T39" fmla="*/ 543 h 1641"/>
                <a:gd name="T40" fmla="*/ 1155 w 2011"/>
                <a:gd name="T41" fmla="*/ 542 h 1641"/>
                <a:gd name="T42" fmla="*/ 1175 w 2011"/>
                <a:gd name="T43" fmla="*/ 470 h 1641"/>
                <a:gd name="T44" fmla="*/ 1303 w 2011"/>
                <a:gd name="T45" fmla="*/ 477 h 1641"/>
                <a:gd name="T46" fmla="*/ 1432 w 2011"/>
                <a:gd name="T47" fmla="*/ 435 h 1641"/>
                <a:gd name="T48" fmla="*/ 1512 w 2011"/>
                <a:gd name="T49" fmla="*/ 302 h 1641"/>
                <a:gd name="T50" fmla="*/ 1613 w 2011"/>
                <a:gd name="T51" fmla="*/ 269 h 1641"/>
                <a:gd name="T52" fmla="*/ 1637 w 2011"/>
                <a:gd name="T53" fmla="*/ 202 h 1641"/>
                <a:gd name="T54" fmla="*/ 2011 w 2011"/>
                <a:gd name="T55" fmla="*/ 0 h 1641"/>
                <a:gd name="T56" fmla="*/ 1999 w 2011"/>
                <a:gd name="T57" fmla="*/ 13 h 1641"/>
                <a:gd name="T58" fmla="*/ 1950 w 2011"/>
                <a:gd name="T59" fmla="*/ 155 h 1641"/>
                <a:gd name="T60" fmla="*/ 1824 w 2011"/>
                <a:gd name="T61" fmla="*/ 270 h 1641"/>
                <a:gd name="T62" fmla="*/ 1739 w 2011"/>
                <a:gd name="T63" fmla="*/ 448 h 1641"/>
                <a:gd name="T64" fmla="*/ 1632 w 2011"/>
                <a:gd name="T65" fmla="*/ 524 h 1641"/>
                <a:gd name="T66" fmla="*/ 1607 w 2011"/>
                <a:gd name="T67" fmla="*/ 598 h 1641"/>
                <a:gd name="T68" fmla="*/ 1449 w 2011"/>
                <a:gd name="T69" fmla="*/ 865 h 1641"/>
                <a:gd name="T70" fmla="*/ 1264 w 2011"/>
                <a:gd name="T71" fmla="*/ 994 h 1641"/>
                <a:gd name="T72" fmla="*/ 1198 w 2011"/>
                <a:gd name="T73" fmla="*/ 1021 h 1641"/>
                <a:gd name="T74" fmla="*/ 1119 w 2011"/>
                <a:gd name="T75" fmla="*/ 1158 h 1641"/>
                <a:gd name="T76" fmla="*/ 1108 w 2011"/>
                <a:gd name="T77" fmla="*/ 1247 h 1641"/>
                <a:gd name="T78" fmla="*/ 1022 w 2011"/>
                <a:gd name="T79" fmla="*/ 1266 h 1641"/>
                <a:gd name="T80" fmla="*/ 861 w 2011"/>
                <a:gd name="T81" fmla="*/ 1406 h 1641"/>
                <a:gd name="T82" fmla="*/ 831 w 2011"/>
                <a:gd name="T83" fmla="*/ 1488 h 1641"/>
                <a:gd name="T84" fmla="*/ 672 w 2011"/>
                <a:gd name="T85" fmla="*/ 1641 h 1641"/>
                <a:gd name="T86" fmla="*/ 596 w 2011"/>
                <a:gd name="T87" fmla="*/ 1603 h 1641"/>
                <a:gd name="T88" fmla="*/ 564 w 2011"/>
                <a:gd name="T89" fmla="*/ 1523 h 1641"/>
                <a:gd name="T90" fmla="*/ 495 w 2011"/>
                <a:gd name="T91" fmla="*/ 1512 h 1641"/>
                <a:gd name="T92" fmla="*/ 465 w 2011"/>
                <a:gd name="T93" fmla="*/ 1450 h 1641"/>
                <a:gd name="T94" fmla="*/ 374 w 2011"/>
                <a:gd name="T95" fmla="*/ 1452 h 1641"/>
                <a:gd name="T96" fmla="*/ 294 w 2011"/>
                <a:gd name="T97" fmla="*/ 1409 h 1641"/>
                <a:gd name="T98" fmla="*/ 265 w 2011"/>
                <a:gd name="T99" fmla="*/ 1359 h 1641"/>
                <a:gd name="T100" fmla="*/ 157 w 2011"/>
                <a:gd name="T101" fmla="*/ 1328 h 1641"/>
                <a:gd name="T102" fmla="*/ 125 w 2011"/>
                <a:gd name="T103" fmla="*/ 1273 h 1641"/>
                <a:gd name="T104" fmla="*/ 159 w 2011"/>
                <a:gd name="T105" fmla="*/ 1253 h 1641"/>
                <a:gd name="T106" fmla="*/ 99 w 2011"/>
                <a:gd name="T107" fmla="*/ 1179 h 1641"/>
                <a:gd name="T108" fmla="*/ 120 w 2011"/>
                <a:gd name="T109" fmla="*/ 110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1641">
                  <a:moveTo>
                    <a:pt x="120" y="1106"/>
                  </a:moveTo>
                  <a:lnTo>
                    <a:pt x="186" y="1082"/>
                  </a:lnTo>
                  <a:lnTo>
                    <a:pt x="144" y="984"/>
                  </a:lnTo>
                  <a:lnTo>
                    <a:pt x="234" y="963"/>
                  </a:lnTo>
                  <a:lnTo>
                    <a:pt x="205" y="904"/>
                  </a:lnTo>
                  <a:lnTo>
                    <a:pt x="230" y="854"/>
                  </a:lnTo>
                  <a:lnTo>
                    <a:pt x="155" y="775"/>
                  </a:lnTo>
                  <a:lnTo>
                    <a:pt x="79" y="785"/>
                  </a:lnTo>
                  <a:lnTo>
                    <a:pt x="0" y="738"/>
                  </a:lnTo>
                  <a:lnTo>
                    <a:pt x="27" y="696"/>
                  </a:lnTo>
                  <a:lnTo>
                    <a:pt x="91" y="701"/>
                  </a:lnTo>
                  <a:lnTo>
                    <a:pt x="107" y="673"/>
                  </a:lnTo>
                  <a:lnTo>
                    <a:pt x="266" y="673"/>
                  </a:lnTo>
                  <a:lnTo>
                    <a:pt x="366" y="733"/>
                  </a:lnTo>
                  <a:lnTo>
                    <a:pt x="454" y="697"/>
                  </a:lnTo>
                  <a:lnTo>
                    <a:pt x="593" y="725"/>
                  </a:lnTo>
                  <a:lnTo>
                    <a:pt x="801" y="707"/>
                  </a:lnTo>
                  <a:lnTo>
                    <a:pt x="908" y="575"/>
                  </a:lnTo>
                  <a:lnTo>
                    <a:pt x="939" y="498"/>
                  </a:lnTo>
                  <a:lnTo>
                    <a:pt x="999" y="543"/>
                  </a:lnTo>
                  <a:lnTo>
                    <a:pt x="1155" y="542"/>
                  </a:lnTo>
                  <a:lnTo>
                    <a:pt x="1175" y="470"/>
                  </a:lnTo>
                  <a:lnTo>
                    <a:pt x="1303" y="477"/>
                  </a:lnTo>
                  <a:lnTo>
                    <a:pt x="1432" y="435"/>
                  </a:lnTo>
                  <a:lnTo>
                    <a:pt x="1512" y="302"/>
                  </a:lnTo>
                  <a:lnTo>
                    <a:pt x="1613" y="269"/>
                  </a:lnTo>
                  <a:lnTo>
                    <a:pt x="1637" y="202"/>
                  </a:lnTo>
                  <a:lnTo>
                    <a:pt x="2011" y="0"/>
                  </a:lnTo>
                  <a:lnTo>
                    <a:pt x="1999" y="13"/>
                  </a:lnTo>
                  <a:lnTo>
                    <a:pt x="1950" y="155"/>
                  </a:lnTo>
                  <a:lnTo>
                    <a:pt x="1824" y="270"/>
                  </a:lnTo>
                  <a:lnTo>
                    <a:pt x="1739" y="448"/>
                  </a:lnTo>
                  <a:lnTo>
                    <a:pt x="1632" y="524"/>
                  </a:lnTo>
                  <a:lnTo>
                    <a:pt x="1607" y="598"/>
                  </a:lnTo>
                  <a:lnTo>
                    <a:pt x="1449" y="865"/>
                  </a:lnTo>
                  <a:lnTo>
                    <a:pt x="1264" y="994"/>
                  </a:lnTo>
                  <a:lnTo>
                    <a:pt x="1198" y="1021"/>
                  </a:lnTo>
                  <a:lnTo>
                    <a:pt x="1119" y="1158"/>
                  </a:lnTo>
                  <a:lnTo>
                    <a:pt x="1108" y="1247"/>
                  </a:lnTo>
                  <a:lnTo>
                    <a:pt x="1022" y="1266"/>
                  </a:lnTo>
                  <a:lnTo>
                    <a:pt x="861" y="1406"/>
                  </a:lnTo>
                  <a:lnTo>
                    <a:pt x="831" y="1488"/>
                  </a:lnTo>
                  <a:lnTo>
                    <a:pt x="672" y="1641"/>
                  </a:lnTo>
                  <a:lnTo>
                    <a:pt x="596" y="1603"/>
                  </a:lnTo>
                  <a:lnTo>
                    <a:pt x="564" y="1523"/>
                  </a:lnTo>
                  <a:lnTo>
                    <a:pt x="495" y="1512"/>
                  </a:lnTo>
                  <a:lnTo>
                    <a:pt x="465" y="1450"/>
                  </a:lnTo>
                  <a:lnTo>
                    <a:pt x="374" y="1452"/>
                  </a:lnTo>
                  <a:lnTo>
                    <a:pt x="294" y="1409"/>
                  </a:lnTo>
                  <a:lnTo>
                    <a:pt x="265" y="1359"/>
                  </a:lnTo>
                  <a:lnTo>
                    <a:pt x="157" y="1328"/>
                  </a:lnTo>
                  <a:lnTo>
                    <a:pt x="125" y="1273"/>
                  </a:lnTo>
                  <a:lnTo>
                    <a:pt x="159" y="1253"/>
                  </a:lnTo>
                  <a:lnTo>
                    <a:pt x="99" y="1179"/>
                  </a:lnTo>
                  <a:lnTo>
                    <a:pt x="120" y="1106"/>
                  </a:lnTo>
                  <a:close/>
                </a:path>
              </a:pathLst>
            </a:custGeom>
            <a:solidFill>
              <a:schemeClr val="accent5">
                <a:lumMod val="60000"/>
                <a:lumOff val="40000"/>
              </a:schemeClr>
            </a:solid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12" name="Freeform 139">
              <a:extLst>
                <a:ext uri="{FF2B5EF4-FFF2-40B4-BE49-F238E27FC236}">
                  <a16:creationId xmlns:a16="http://schemas.microsoft.com/office/drawing/2014/main" id="{E5D1656C-E50C-86AD-F5B8-625013691277}"/>
                </a:ext>
              </a:extLst>
            </p:cNvPr>
            <p:cNvSpPr>
              <a:spLocks/>
            </p:cNvSpPr>
            <p:nvPr/>
          </p:nvSpPr>
          <p:spPr bwMode="auto">
            <a:xfrm>
              <a:off x="3670" y="2766"/>
              <a:ext cx="250" cy="260"/>
            </a:xfrm>
            <a:custGeom>
              <a:avLst/>
              <a:gdLst>
                <a:gd name="T0" fmla="*/ 1246 w 1246"/>
                <a:gd name="T1" fmla="*/ 858 h 1301"/>
                <a:gd name="T2" fmla="*/ 989 w 1246"/>
                <a:gd name="T3" fmla="*/ 543 h 1301"/>
                <a:gd name="T4" fmla="*/ 920 w 1246"/>
                <a:gd name="T5" fmla="*/ 335 h 1301"/>
                <a:gd name="T6" fmla="*/ 858 w 1246"/>
                <a:gd name="T7" fmla="*/ 311 h 1301"/>
                <a:gd name="T8" fmla="*/ 837 w 1246"/>
                <a:gd name="T9" fmla="*/ 223 h 1301"/>
                <a:gd name="T10" fmla="*/ 792 w 1246"/>
                <a:gd name="T11" fmla="*/ 200 h 1301"/>
                <a:gd name="T12" fmla="*/ 752 w 1246"/>
                <a:gd name="T13" fmla="*/ 41 h 1301"/>
                <a:gd name="T14" fmla="*/ 666 w 1246"/>
                <a:gd name="T15" fmla="*/ 58 h 1301"/>
                <a:gd name="T16" fmla="*/ 632 w 1246"/>
                <a:gd name="T17" fmla="*/ 122 h 1301"/>
                <a:gd name="T18" fmla="*/ 669 w 1246"/>
                <a:gd name="T19" fmla="*/ 172 h 1301"/>
                <a:gd name="T20" fmla="*/ 637 w 1246"/>
                <a:gd name="T21" fmla="*/ 190 h 1301"/>
                <a:gd name="T22" fmla="*/ 598 w 1246"/>
                <a:gd name="T23" fmla="*/ 156 h 1301"/>
                <a:gd name="T24" fmla="*/ 545 w 1246"/>
                <a:gd name="T25" fmla="*/ 156 h 1301"/>
                <a:gd name="T26" fmla="*/ 463 w 1246"/>
                <a:gd name="T27" fmla="*/ 41 h 1301"/>
                <a:gd name="T28" fmla="*/ 423 w 1246"/>
                <a:gd name="T29" fmla="*/ 49 h 1301"/>
                <a:gd name="T30" fmla="*/ 373 w 1246"/>
                <a:gd name="T31" fmla="*/ 0 h 1301"/>
                <a:gd name="T32" fmla="*/ 340 w 1246"/>
                <a:gd name="T33" fmla="*/ 25 h 1301"/>
                <a:gd name="T34" fmla="*/ 336 w 1246"/>
                <a:gd name="T35" fmla="*/ 217 h 1301"/>
                <a:gd name="T36" fmla="*/ 135 w 1246"/>
                <a:gd name="T37" fmla="*/ 226 h 1301"/>
                <a:gd name="T38" fmla="*/ 110 w 1246"/>
                <a:gd name="T39" fmla="*/ 262 h 1301"/>
                <a:gd name="T40" fmla="*/ 83 w 1246"/>
                <a:gd name="T41" fmla="*/ 263 h 1301"/>
                <a:gd name="T42" fmla="*/ 58 w 1246"/>
                <a:gd name="T43" fmla="*/ 232 h 1301"/>
                <a:gd name="T44" fmla="*/ 3 w 1246"/>
                <a:gd name="T45" fmla="*/ 232 h 1301"/>
                <a:gd name="T46" fmla="*/ 3 w 1246"/>
                <a:gd name="T47" fmla="*/ 232 h 1301"/>
                <a:gd name="T48" fmla="*/ 2 w 1246"/>
                <a:gd name="T49" fmla="*/ 232 h 1301"/>
                <a:gd name="T50" fmla="*/ 1 w 1246"/>
                <a:gd name="T51" fmla="*/ 233 h 1301"/>
                <a:gd name="T52" fmla="*/ 1 w 1246"/>
                <a:gd name="T53" fmla="*/ 233 h 1301"/>
                <a:gd name="T54" fmla="*/ 0 w 1246"/>
                <a:gd name="T55" fmla="*/ 234 h 1301"/>
                <a:gd name="T56" fmla="*/ 60 w 1246"/>
                <a:gd name="T57" fmla="*/ 399 h 1301"/>
                <a:gd name="T58" fmla="*/ 86 w 1246"/>
                <a:gd name="T59" fmla="*/ 363 h 1301"/>
                <a:gd name="T60" fmla="*/ 223 w 1246"/>
                <a:gd name="T61" fmla="*/ 466 h 1301"/>
                <a:gd name="T62" fmla="*/ 320 w 1246"/>
                <a:gd name="T63" fmla="*/ 419 h 1301"/>
                <a:gd name="T64" fmla="*/ 345 w 1246"/>
                <a:gd name="T65" fmla="*/ 457 h 1301"/>
                <a:gd name="T66" fmla="*/ 390 w 1246"/>
                <a:gd name="T67" fmla="*/ 422 h 1301"/>
                <a:gd name="T68" fmla="*/ 544 w 1246"/>
                <a:gd name="T69" fmla="*/ 546 h 1301"/>
                <a:gd name="T70" fmla="*/ 509 w 1246"/>
                <a:gd name="T71" fmla="*/ 584 h 1301"/>
                <a:gd name="T72" fmla="*/ 436 w 1246"/>
                <a:gd name="T73" fmla="*/ 585 h 1301"/>
                <a:gd name="T74" fmla="*/ 391 w 1246"/>
                <a:gd name="T75" fmla="*/ 548 h 1301"/>
                <a:gd name="T76" fmla="*/ 333 w 1246"/>
                <a:gd name="T77" fmla="*/ 586 h 1301"/>
                <a:gd name="T78" fmla="*/ 371 w 1246"/>
                <a:gd name="T79" fmla="*/ 653 h 1301"/>
                <a:gd name="T80" fmla="*/ 407 w 1246"/>
                <a:gd name="T81" fmla="*/ 643 h 1301"/>
                <a:gd name="T82" fmla="*/ 493 w 1246"/>
                <a:gd name="T83" fmla="*/ 799 h 1301"/>
                <a:gd name="T84" fmla="*/ 460 w 1246"/>
                <a:gd name="T85" fmla="*/ 908 h 1301"/>
                <a:gd name="T86" fmla="*/ 574 w 1246"/>
                <a:gd name="T87" fmla="*/ 1055 h 1301"/>
                <a:gd name="T88" fmla="*/ 678 w 1246"/>
                <a:gd name="T89" fmla="*/ 1086 h 1301"/>
                <a:gd name="T90" fmla="*/ 784 w 1246"/>
                <a:gd name="T91" fmla="*/ 1221 h 1301"/>
                <a:gd name="T92" fmla="*/ 729 w 1246"/>
                <a:gd name="T93" fmla="*/ 1243 h 1301"/>
                <a:gd name="T94" fmla="*/ 853 w 1246"/>
                <a:gd name="T95" fmla="*/ 1301 h 1301"/>
                <a:gd name="T96" fmla="*/ 877 w 1246"/>
                <a:gd name="T97" fmla="*/ 1285 h 1301"/>
                <a:gd name="T98" fmla="*/ 987 w 1246"/>
                <a:gd name="T99" fmla="*/ 1245 h 1301"/>
                <a:gd name="T100" fmla="*/ 1084 w 1246"/>
                <a:gd name="T101" fmla="*/ 1266 h 1301"/>
                <a:gd name="T102" fmla="*/ 1094 w 1246"/>
                <a:gd name="T103" fmla="*/ 974 h 1301"/>
                <a:gd name="T104" fmla="*/ 1195 w 1246"/>
                <a:gd name="T105" fmla="*/ 866 h 1301"/>
                <a:gd name="T106" fmla="*/ 1246 w 1246"/>
                <a:gd name="T107" fmla="*/ 858 h 1301"/>
                <a:gd name="T108" fmla="*/ 1246 w 1246"/>
                <a:gd name="T109" fmla="*/ 85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46" h="1301">
                  <a:moveTo>
                    <a:pt x="1246" y="858"/>
                  </a:moveTo>
                  <a:lnTo>
                    <a:pt x="989" y="543"/>
                  </a:lnTo>
                  <a:lnTo>
                    <a:pt x="920" y="335"/>
                  </a:lnTo>
                  <a:lnTo>
                    <a:pt x="858" y="311"/>
                  </a:lnTo>
                  <a:lnTo>
                    <a:pt x="837" y="223"/>
                  </a:lnTo>
                  <a:lnTo>
                    <a:pt x="792" y="200"/>
                  </a:lnTo>
                  <a:lnTo>
                    <a:pt x="752" y="41"/>
                  </a:lnTo>
                  <a:lnTo>
                    <a:pt x="666" y="58"/>
                  </a:lnTo>
                  <a:lnTo>
                    <a:pt x="632" y="122"/>
                  </a:lnTo>
                  <a:lnTo>
                    <a:pt x="669" y="172"/>
                  </a:lnTo>
                  <a:lnTo>
                    <a:pt x="637" y="190"/>
                  </a:lnTo>
                  <a:lnTo>
                    <a:pt x="598" y="156"/>
                  </a:lnTo>
                  <a:lnTo>
                    <a:pt x="545" y="156"/>
                  </a:lnTo>
                  <a:lnTo>
                    <a:pt x="463" y="41"/>
                  </a:lnTo>
                  <a:lnTo>
                    <a:pt x="423" y="49"/>
                  </a:lnTo>
                  <a:lnTo>
                    <a:pt x="373" y="0"/>
                  </a:lnTo>
                  <a:lnTo>
                    <a:pt x="340" y="25"/>
                  </a:lnTo>
                  <a:lnTo>
                    <a:pt x="336" y="217"/>
                  </a:lnTo>
                  <a:lnTo>
                    <a:pt x="135" y="226"/>
                  </a:lnTo>
                  <a:lnTo>
                    <a:pt x="110" y="262"/>
                  </a:lnTo>
                  <a:lnTo>
                    <a:pt x="83" y="263"/>
                  </a:lnTo>
                  <a:lnTo>
                    <a:pt x="58" y="232"/>
                  </a:lnTo>
                  <a:lnTo>
                    <a:pt x="3" y="232"/>
                  </a:lnTo>
                  <a:lnTo>
                    <a:pt x="3" y="232"/>
                  </a:lnTo>
                  <a:lnTo>
                    <a:pt x="2" y="232"/>
                  </a:lnTo>
                  <a:lnTo>
                    <a:pt x="1" y="233"/>
                  </a:lnTo>
                  <a:lnTo>
                    <a:pt x="1" y="233"/>
                  </a:lnTo>
                  <a:lnTo>
                    <a:pt x="0" y="234"/>
                  </a:lnTo>
                  <a:lnTo>
                    <a:pt x="60" y="399"/>
                  </a:lnTo>
                  <a:lnTo>
                    <a:pt x="86" y="363"/>
                  </a:lnTo>
                  <a:lnTo>
                    <a:pt x="223" y="466"/>
                  </a:lnTo>
                  <a:lnTo>
                    <a:pt x="320" y="419"/>
                  </a:lnTo>
                  <a:lnTo>
                    <a:pt x="345" y="457"/>
                  </a:lnTo>
                  <a:lnTo>
                    <a:pt x="390" y="422"/>
                  </a:lnTo>
                  <a:lnTo>
                    <a:pt x="544" y="546"/>
                  </a:lnTo>
                  <a:lnTo>
                    <a:pt x="509" y="584"/>
                  </a:lnTo>
                  <a:lnTo>
                    <a:pt x="436" y="585"/>
                  </a:lnTo>
                  <a:lnTo>
                    <a:pt x="391" y="548"/>
                  </a:lnTo>
                  <a:lnTo>
                    <a:pt x="333" y="586"/>
                  </a:lnTo>
                  <a:lnTo>
                    <a:pt x="371" y="653"/>
                  </a:lnTo>
                  <a:lnTo>
                    <a:pt x="407" y="643"/>
                  </a:lnTo>
                  <a:lnTo>
                    <a:pt x="493" y="799"/>
                  </a:lnTo>
                  <a:lnTo>
                    <a:pt x="460" y="908"/>
                  </a:lnTo>
                  <a:lnTo>
                    <a:pt x="574" y="1055"/>
                  </a:lnTo>
                  <a:lnTo>
                    <a:pt x="678" y="1086"/>
                  </a:lnTo>
                  <a:lnTo>
                    <a:pt x="784" y="1221"/>
                  </a:lnTo>
                  <a:lnTo>
                    <a:pt x="729" y="1243"/>
                  </a:lnTo>
                  <a:lnTo>
                    <a:pt x="853" y="1301"/>
                  </a:lnTo>
                  <a:lnTo>
                    <a:pt x="877" y="1285"/>
                  </a:lnTo>
                  <a:lnTo>
                    <a:pt x="987" y="1245"/>
                  </a:lnTo>
                  <a:lnTo>
                    <a:pt x="1084" y="1266"/>
                  </a:lnTo>
                  <a:lnTo>
                    <a:pt x="1094" y="974"/>
                  </a:lnTo>
                  <a:lnTo>
                    <a:pt x="1195" y="866"/>
                  </a:lnTo>
                  <a:lnTo>
                    <a:pt x="1246" y="858"/>
                  </a:lnTo>
                  <a:lnTo>
                    <a:pt x="1246" y="858"/>
                  </a:lnTo>
                  <a:close/>
                </a:path>
              </a:pathLst>
            </a:custGeom>
            <a:solidFill>
              <a:schemeClr val="bg2">
                <a:lumMod val="60000"/>
                <a:lumOff val="40000"/>
              </a:schemeClr>
            </a:solid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13" name="Freeform 140">
              <a:extLst>
                <a:ext uri="{FF2B5EF4-FFF2-40B4-BE49-F238E27FC236}">
                  <a16:creationId xmlns:a16="http://schemas.microsoft.com/office/drawing/2014/main" id="{EA46E5C5-045E-6351-94C9-4B2606CBDFF0}"/>
                </a:ext>
              </a:extLst>
            </p:cNvPr>
            <p:cNvSpPr>
              <a:spLocks/>
            </p:cNvSpPr>
            <p:nvPr/>
          </p:nvSpPr>
          <p:spPr bwMode="auto">
            <a:xfrm>
              <a:off x="3611" y="3628"/>
              <a:ext cx="489" cy="255"/>
            </a:xfrm>
            <a:custGeom>
              <a:avLst/>
              <a:gdLst>
                <a:gd name="T0" fmla="*/ 1542 w 2446"/>
                <a:gd name="T1" fmla="*/ 62 h 1277"/>
                <a:gd name="T2" fmla="*/ 1525 w 2446"/>
                <a:gd name="T3" fmla="*/ 97 h 1277"/>
                <a:gd name="T4" fmla="*/ 1514 w 2446"/>
                <a:gd name="T5" fmla="*/ 201 h 1277"/>
                <a:gd name="T6" fmla="*/ 1263 w 2446"/>
                <a:gd name="T7" fmla="*/ 211 h 1277"/>
                <a:gd name="T8" fmla="*/ 1161 w 2446"/>
                <a:gd name="T9" fmla="*/ 305 h 1277"/>
                <a:gd name="T10" fmla="*/ 986 w 2446"/>
                <a:gd name="T11" fmla="*/ 263 h 1277"/>
                <a:gd name="T12" fmla="*/ 726 w 2446"/>
                <a:gd name="T13" fmla="*/ 212 h 1277"/>
                <a:gd name="T14" fmla="*/ 682 w 2446"/>
                <a:gd name="T15" fmla="*/ 384 h 1277"/>
                <a:gd name="T16" fmla="*/ 622 w 2446"/>
                <a:gd name="T17" fmla="*/ 472 h 1277"/>
                <a:gd name="T18" fmla="*/ 581 w 2446"/>
                <a:gd name="T19" fmla="*/ 641 h 1277"/>
                <a:gd name="T20" fmla="*/ 456 w 2446"/>
                <a:gd name="T21" fmla="*/ 775 h 1277"/>
                <a:gd name="T22" fmla="*/ 217 w 2446"/>
                <a:gd name="T23" fmla="*/ 885 h 1277"/>
                <a:gd name="T24" fmla="*/ 57 w 2446"/>
                <a:gd name="T25" fmla="*/ 1015 h 1277"/>
                <a:gd name="T26" fmla="*/ 40 w 2446"/>
                <a:gd name="T27" fmla="*/ 1121 h 1277"/>
                <a:gd name="T28" fmla="*/ 136 w 2446"/>
                <a:gd name="T29" fmla="*/ 1047 h 1277"/>
                <a:gd name="T30" fmla="*/ 169 w 2446"/>
                <a:gd name="T31" fmla="*/ 1141 h 1277"/>
                <a:gd name="T32" fmla="*/ 2 w 2446"/>
                <a:gd name="T33" fmla="*/ 1240 h 1277"/>
                <a:gd name="T34" fmla="*/ 223 w 2446"/>
                <a:gd name="T35" fmla="*/ 1243 h 1277"/>
                <a:gd name="T36" fmla="*/ 319 w 2446"/>
                <a:gd name="T37" fmla="*/ 1120 h 1277"/>
                <a:gd name="T38" fmla="*/ 470 w 2446"/>
                <a:gd name="T39" fmla="*/ 1134 h 1277"/>
                <a:gd name="T40" fmla="*/ 539 w 2446"/>
                <a:gd name="T41" fmla="*/ 1086 h 1277"/>
                <a:gd name="T42" fmla="*/ 896 w 2446"/>
                <a:gd name="T43" fmla="*/ 1011 h 1277"/>
                <a:gd name="T44" fmla="*/ 1004 w 2446"/>
                <a:gd name="T45" fmla="*/ 1040 h 1277"/>
                <a:gd name="T46" fmla="*/ 1004 w 2446"/>
                <a:gd name="T47" fmla="*/ 1101 h 1277"/>
                <a:gd name="T48" fmla="*/ 1168 w 2446"/>
                <a:gd name="T49" fmla="*/ 908 h 1277"/>
                <a:gd name="T50" fmla="*/ 1310 w 2446"/>
                <a:gd name="T51" fmla="*/ 868 h 1277"/>
                <a:gd name="T52" fmla="*/ 1432 w 2446"/>
                <a:gd name="T53" fmla="*/ 866 h 1277"/>
                <a:gd name="T54" fmla="*/ 1479 w 2446"/>
                <a:gd name="T55" fmla="*/ 824 h 1277"/>
                <a:gd name="T56" fmla="*/ 1566 w 2446"/>
                <a:gd name="T57" fmla="*/ 765 h 1277"/>
                <a:gd name="T58" fmla="*/ 1749 w 2446"/>
                <a:gd name="T59" fmla="*/ 740 h 1277"/>
                <a:gd name="T60" fmla="*/ 1843 w 2446"/>
                <a:gd name="T61" fmla="*/ 646 h 1277"/>
                <a:gd name="T62" fmla="*/ 1934 w 2446"/>
                <a:gd name="T63" fmla="*/ 777 h 1277"/>
                <a:gd name="T64" fmla="*/ 2016 w 2446"/>
                <a:gd name="T65" fmla="*/ 741 h 1277"/>
                <a:gd name="T66" fmla="*/ 2050 w 2446"/>
                <a:gd name="T67" fmla="*/ 737 h 1277"/>
                <a:gd name="T68" fmla="*/ 2088 w 2446"/>
                <a:gd name="T69" fmla="*/ 669 h 1277"/>
                <a:gd name="T70" fmla="*/ 2105 w 2446"/>
                <a:gd name="T71" fmla="*/ 605 h 1277"/>
                <a:gd name="T72" fmla="*/ 2059 w 2446"/>
                <a:gd name="T73" fmla="*/ 472 h 1277"/>
                <a:gd name="T74" fmla="*/ 2192 w 2446"/>
                <a:gd name="T75" fmla="*/ 630 h 1277"/>
                <a:gd name="T76" fmla="*/ 2258 w 2446"/>
                <a:gd name="T77" fmla="*/ 574 h 1277"/>
                <a:gd name="T78" fmla="*/ 2329 w 2446"/>
                <a:gd name="T79" fmla="*/ 576 h 1277"/>
                <a:gd name="T80" fmla="*/ 2446 w 2446"/>
                <a:gd name="T81" fmla="*/ 334 h 1277"/>
                <a:gd name="T82" fmla="*/ 2373 w 2446"/>
                <a:gd name="T83" fmla="*/ 239 h 1277"/>
                <a:gd name="T84" fmla="*/ 2234 w 2446"/>
                <a:gd name="T85" fmla="*/ 122 h 1277"/>
                <a:gd name="T86" fmla="*/ 2117 w 2446"/>
                <a:gd name="T87" fmla="*/ 162 h 1277"/>
                <a:gd name="T88" fmla="*/ 1974 w 2446"/>
                <a:gd name="T89" fmla="*/ 162 h 1277"/>
                <a:gd name="T90" fmla="*/ 1791 w 2446"/>
                <a:gd name="T91" fmla="*/ 156 h 1277"/>
                <a:gd name="T92" fmla="*/ 1736 w 2446"/>
                <a:gd name="T93" fmla="*/ 35 h 1277"/>
                <a:gd name="T94" fmla="*/ 1584 w 2446"/>
                <a:gd name="T95" fmla="*/ 0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46" h="1277">
                  <a:moveTo>
                    <a:pt x="1584" y="0"/>
                  </a:moveTo>
                  <a:lnTo>
                    <a:pt x="1524" y="16"/>
                  </a:lnTo>
                  <a:lnTo>
                    <a:pt x="1542" y="62"/>
                  </a:lnTo>
                  <a:lnTo>
                    <a:pt x="1497" y="75"/>
                  </a:lnTo>
                  <a:lnTo>
                    <a:pt x="1488" y="128"/>
                  </a:lnTo>
                  <a:lnTo>
                    <a:pt x="1525" y="97"/>
                  </a:lnTo>
                  <a:lnTo>
                    <a:pt x="1563" y="123"/>
                  </a:lnTo>
                  <a:lnTo>
                    <a:pt x="1508" y="163"/>
                  </a:lnTo>
                  <a:lnTo>
                    <a:pt x="1514" y="201"/>
                  </a:lnTo>
                  <a:lnTo>
                    <a:pt x="1430" y="177"/>
                  </a:lnTo>
                  <a:lnTo>
                    <a:pt x="1388" y="195"/>
                  </a:lnTo>
                  <a:lnTo>
                    <a:pt x="1263" y="211"/>
                  </a:lnTo>
                  <a:lnTo>
                    <a:pt x="1190" y="201"/>
                  </a:lnTo>
                  <a:lnTo>
                    <a:pt x="1156" y="245"/>
                  </a:lnTo>
                  <a:lnTo>
                    <a:pt x="1161" y="305"/>
                  </a:lnTo>
                  <a:lnTo>
                    <a:pt x="1045" y="328"/>
                  </a:lnTo>
                  <a:lnTo>
                    <a:pt x="1033" y="285"/>
                  </a:lnTo>
                  <a:lnTo>
                    <a:pt x="986" y="263"/>
                  </a:lnTo>
                  <a:lnTo>
                    <a:pt x="941" y="297"/>
                  </a:lnTo>
                  <a:lnTo>
                    <a:pt x="918" y="245"/>
                  </a:lnTo>
                  <a:lnTo>
                    <a:pt x="726" y="212"/>
                  </a:lnTo>
                  <a:lnTo>
                    <a:pt x="705" y="241"/>
                  </a:lnTo>
                  <a:lnTo>
                    <a:pt x="729" y="280"/>
                  </a:lnTo>
                  <a:lnTo>
                    <a:pt x="682" y="384"/>
                  </a:lnTo>
                  <a:lnTo>
                    <a:pt x="585" y="398"/>
                  </a:lnTo>
                  <a:lnTo>
                    <a:pt x="579" y="456"/>
                  </a:lnTo>
                  <a:lnTo>
                    <a:pt x="622" y="472"/>
                  </a:lnTo>
                  <a:lnTo>
                    <a:pt x="636" y="553"/>
                  </a:lnTo>
                  <a:lnTo>
                    <a:pt x="594" y="558"/>
                  </a:lnTo>
                  <a:lnTo>
                    <a:pt x="581" y="641"/>
                  </a:lnTo>
                  <a:lnTo>
                    <a:pt x="519" y="662"/>
                  </a:lnTo>
                  <a:lnTo>
                    <a:pt x="523" y="806"/>
                  </a:lnTo>
                  <a:lnTo>
                    <a:pt x="456" y="775"/>
                  </a:lnTo>
                  <a:lnTo>
                    <a:pt x="337" y="833"/>
                  </a:lnTo>
                  <a:lnTo>
                    <a:pt x="296" y="802"/>
                  </a:lnTo>
                  <a:lnTo>
                    <a:pt x="217" y="885"/>
                  </a:lnTo>
                  <a:lnTo>
                    <a:pt x="112" y="887"/>
                  </a:lnTo>
                  <a:lnTo>
                    <a:pt x="94" y="1035"/>
                  </a:lnTo>
                  <a:lnTo>
                    <a:pt x="57" y="1015"/>
                  </a:lnTo>
                  <a:lnTo>
                    <a:pt x="9" y="1017"/>
                  </a:lnTo>
                  <a:lnTo>
                    <a:pt x="0" y="1066"/>
                  </a:lnTo>
                  <a:lnTo>
                    <a:pt x="40" y="1121"/>
                  </a:lnTo>
                  <a:lnTo>
                    <a:pt x="114" y="1133"/>
                  </a:lnTo>
                  <a:lnTo>
                    <a:pt x="134" y="1115"/>
                  </a:lnTo>
                  <a:lnTo>
                    <a:pt x="136" y="1047"/>
                  </a:lnTo>
                  <a:lnTo>
                    <a:pt x="159" y="1029"/>
                  </a:lnTo>
                  <a:lnTo>
                    <a:pt x="179" y="1060"/>
                  </a:lnTo>
                  <a:lnTo>
                    <a:pt x="169" y="1141"/>
                  </a:lnTo>
                  <a:lnTo>
                    <a:pt x="146" y="1169"/>
                  </a:lnTo>
                  <a:lnTo>
                    <a:pt x="29" y="1210"/>
                  </a:lnTo>
                  <a:lnTo>
                    <a:pt x="2" y="1240"/>
                  </a:lnTo>
                  <a:lnTo>
                    <a:pt x="31" y="1277"/>
                  </a:lnTo>
                  <a:lnTo>
                    <a:pt x="118" y="1241"/>
                  </a:lnTo>
                  <a:lnTo>
                    <a:pt x="223" y="1243"/>
                  </a:lnTo>
                  <a:lnTo>
                    <a:pt x="278" y="1195"/>
                  </a:lnTo>
                  <a:lnTo>
                    <a:pt x="278" y="1166"/>
                  </a:lnTo>
                  <a:lnTo>
                    <a:pt x="319" y="1120"/>
                  </a:lnTo>
                  <a:lnTo>
                    <a:pt x="370" y="1126"/>
                  </a:lnTo>
                  <a:lnTo>
                    <a:pt x="403" y="1149"/>
                  </a:lnTo>
                  <a:lnTo>
                    <a:pt x="470" y="1134"/>
                  </a:lnTo>
                  <a:lnTo>
                    <a:pt x="522" y="1146"/>
                  </a:lnTo>
                  <a:lnTo>
                    <a:pt x="550" y="1126"/>
                  </a:lnTo>
                  <a:lnTo>
                    <a:pt x="539" y="1086"/>
                  </a:lnTo>
                  <a:lnTo>
                    <a:pt x="615" y="1080"/>
                  </a:lnTo>
                  <a:lnTo>
                    <a:pt x="769" y="1014"/>
                  </a:lnTo>
                  <a:lnTo>
                    <a:pt x="896" y="1011"/>
                  </a:lnTo>
                  <a:lnTo>
                    <a:pt x="988" y="959"/>
                  </a:lnTo>
                  <a:lnTo>
                    <a:pt x="984" y="1040"/>
                  </a:lnTo>
                  <a:lnTo>
                    <a:pt x="1004" y="1040"/>
                  </a:lnTo>
                  <a:lnTo>
                    <a:pt x="1033" y="1015"/>
                  </a:lnTo>
                  <a:lnTo>
                    <a:pt x="1058" y="1030"/>
                  </a:lnTo>
                  <a:lnTo>
                    <a:pt x="1004" y="1101"/>
                  </a:lnTo>
                  <a:lnTo>
                    <a:pt x="1044" y="1104"/>
                  </a:lnTo>
                  <a:lnTo>
                    <a:pt x="1168" y="949"/>
                  </a:lnTo>
                  <a:lnTo>
                    <a:pt x="1168" y="908"/>
                  </a:lnTo>
                  <a:lnTo>
                    <a:pt x="1176" y="886"/>
                  </a:lnTo>
                  <a:lnTo>
                    <a:pt x="1198" y="908"/>
                  </a:lnTo>
                  <a:lnTo>
                    <a:pt x="1310" y="868"/>
                  </a:lnTo>
                  <a:lnTo>
                    <a:pt x="1352" y="897"/>
                  </a:lnTo>
                  <a:lnTo>
                    <a:pt x="1412" y="898"/>
                  </a:lnTo>
                  <a:lnTo>
                    <a:pt x="1432" y="866"/>
                  </a:lnTo>
                  <a:lnTo>
                    <a:pt x="1440" y="915"/>
                  </a:lnTo>
                  <a:lnTo>
                    <a:pt x="1486" y="876"/>
                  </a:lnTo>
                  <a:lnTo>
                    <a:pt x="1479" y="824"/>
                  </a:lnTo>
                  <a:lnTo>
                    <a:pt x="1524" y="839"/>
                  </a:lnTo>
                  <a:lnTo>
                    <a:pt x="1557" y="795"/>
                  </a:lnTo>
                  <a:lnTo>
                    <a:pt x="1566" y="765"/>
                  </a:lnTo>
                  <a:lnTo>
                    <a:pt x="1590" y="759"/>
                  </a:lnTo>
                  <a:lnTo>
                    <a:pt x="1647" y="743"/>
                  </a:lnTo>
                  <a:lnTo>
                    <a:pt x="1749" y="740"/>
                  </a:lnTo>
                  <a:lnTo>
                    <a:pt x="1775" y="709"/>
                  </a:lnTo>
                  <a:lnTo>
                    <a:pt x="1776" y="653"/>
                  </a:lnTo>
                  <a:lnTo>
                    <a:pt x="1843" y="646"/>
                  </a:lnTo>
                  <a:lnTo>
                    <a:pt x="1859" y="706"/>
                  </a:lnTo>
                  <a:lnTo>
                    <a:pt x="1913" y="773"/>
                  </a:lnTo>
                  <a:lnTo>
                    <a:pt x="1934" y="777"/>
                  </a:lnTo>
                  <a:lnTo>
                    <a:pt x="1965" y="743"/>
                  </a:lnTo>
                  <a:lnTo>
                    <a:pt x="1999" y="764"/>
                  </a:lnTo>
                  <a:lnTo>
                    <a:pt x="2016" y="741"/>
                  </a:lnTo>
                  <a:lnTo>
                    <a:pt x="1998" y="678"/>
                  </a:lnTo>
                  <a:lnTo>
                    <a:pt x="2015" y="664"/>
                  </a:lnTo>
                  <a:lnTo>
                    <a:pt x="2050" y="737"/>
                  </a:lnTo>
                  <a:lnTo>
                    <a:pt x="2071" y="727"/>
                  </a:lnTo>
                  <a:lnTo>
                    <a:pt x="2068" y="675"/>
                  </a:lnTo>
                  <a:lnTo>
                    <a:pt x="2088" y="669"/>
                  </a:lnTo>
                  <a:lnTo>
                    <a:pt x="2120" y="684"/>
                  </a:lnTo>
                  <a:lnTo>
                    <a:pt x="2143" y="674"/>
                  </a:lnTo>
                  <a:lnTo>
                    <a:pt x="2105" y="605"/>
                  </a:lnTo>
                  <a:lnTo>
                    <a:pt x="2093" y="561"/>
                  </a:lnTo>
                  <a:lnTo>
                    <a:pt x="2053" y="506"/>
                  </a:lnTo>
                  <a:lnTo>
                    <a:pt x="2059" y="472"/>
                  </a:lnTo>
                  <a:lnTo>
                    <a:pt x="2124" y="534"/>
                  </a:lnTo>
                  <a:lnTo>
                    <a:pt x="2170" y="582"/>
                  </a:lnTo>
                  <a:lnTo>
                    <a:pt x="2192" y="630"/>
                  </a:lnTo>
                  <a:lnTo>
                    <a:pt x="2217" y="628"/>
                  </a:lnTo>
                  <a:lnTo>
                    <a:pt x="2201" y="573"/>
                  </a:lnTo>
                  <a:lnTo>
                    <a:pt x="2258" y="574"/>
                  </a:lnTo>
                  <a:lnTo>
                    <a:pt x="2294" y="620"/>
                  </a:lnTo>
                  <a:lnTo>
                    <a:pt x="2298" y="575"/>
                  </a:lnTo>
                  <a:lnTo>
                    <a:pt x="2329" y="576"/>
                  </a:lnTo>
                  <a:lnTo>
                    <a:pt x="2385" y="526"/>
                  </a:lnTo>
                  <a:lnTo>
                    <a:pt x="2371" y="477"/>
                  </a:lnTo>
                  <a:lnTo>
                    <a:pt x="2446" y="334"/>
                  </a:lnTo>
                  <a:lnTo>
                    <a:pt x="2436" y="321"/>
                  </a:lnTo>
                  <a:lnTo>
                    <a:pt x="2395" y="314"/>
                  </a:lnTo>
                  <a:lnTo>
                    <a:pt x="2373" y="239"/>
                  </a:lnTo>
                  <a:lnTo>
                    <a:pt x="2316" y="228"/>
                  </a:lnTo>
                  <a:lnTo>
                    <a:pt x="2300" y="154"/>
                  </a:lnTo>
                  <a:lnTo>
                    <a:pt x="2234" y="122"/>
                  </a:lnTo>
                  <a:lnTo>
                    <a:pt x="2226" y="180"/>
                  </a:lnTo>
                  <a:lnTo>
                    <a:pt x="2171" y="210"/>
                  </a:lnTo>
                  <a:lnTo>
                    <a:pt x="2117" y="162"/>
                  </a:lnTo>
                  <a:lnTo>
                    <a:pt x="2034" y="181"/>
                  </a:lnTo>
                  <a:lnTo>
                    <a:pt x="2031" y="123"/>
                  </a:lnTo>
                  <a:lnTo>
                    <a:pt x="1974" y="162"/>
                  </a:lnTo>
                  <a:lnTo>
                    <a:pt x="1939" y="157"/>
                  </a:lnTo>
                  <a:lnTo>
                    <a:pt x="1821" y="192"/>
                  </a:lnTo>
                  <a:lnTo>
                    <a:pt x="1791" y="156"/>
                  </a:lnTo>
                  <a:lnTo>
                    <a:pt x="1786" y="160"/>
                  </a:lnTo>
                  <a:lnTo>
                    <a:pt x="1756" y="53"/>
                  </a:lnTo>
                  <a:lnTo>
                    <a:pt x="1736" y="35"/>
                  </a:lnTo>
                  <a:lnTo>
                    <a:pt x="1669" y="104"/>
                  </a:lnTo>
                  <a:lnTo>
                    <a:pt x="1584" y="0"/>
                  </a:lnTo>
                  <a:lnTo>
                    <a:pt x="1584" y="0"/>
                  </a:lnTo>
                  <a:close/>
                </a:path>
              </a:pathLst>
            </a:custGeom>
            <a:solidFill>
              <a:schemeClr val="bg2">
                <a:lumMod val="75000"/>
              </a:schemeClr>
            </a:solid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14" name="Freeform 141">
              <a:extLst>
                <a:ext uri="{FF2B5EF4-FFF2-40B4-BE49-F238E27FC236}">
                  <a16:creationId xmlns:a16="http://schemas.microsoft.com/office/drawing/2014/main" id="{9A2FEA1C-56FF-1BA3-B1FE-B24ADC3B37CE}"/>
                </a:ext>
              </a:extLst>
            </p:cNvPr>
            <p:cNvSpPr>
              <a:spLocks/>
            </p:cNvSpPr>
            <p:nvPr/>
          </p:nvSpPr>
          <p:spPr bwMode="auto">
            <a:xfrm>
              <a:off x="3935" y="3780"/>
              <a:ext cx="17" cy="9"/>
            </a:xfrm>
            <a:custGeom>
              <a:avLst/>
              <a:gdLst>
                <a:gd name="T0" fmla="*/ 20 w 85"/>
                <a:gd name="T1" fmla="*/ 0 h 44"/>
                <a:gd name="T2" fmla="*/ 48 w 85"/>
                <a:gd name="T3" fmla="*/ 0 h 44"/>
                <a:gd name="T4" fmla="*/ 62 w 85"/>
                <a:gd name="T5" fmla="*/ 6 h 44"/>
                <a:gd name="T6" fmla="*/ 85 w 85"/>
                <a:gd name="T7" fmla="*/ 7 h 44"/>
                <a:gd name="T8" fmla="*/ 75 w 85"/>
                <a:gd name="T9" fmla="*/ 26 h 44"/>
                <a:gd name="T10" fmla="*/ 62 w 85"/>
                <a:gd name="T11" fmla="*/ 42 h 44"/>
                <a:gd name="T12" fmla="*/ 19 w 85"/>
                <a:gd name="T13" fmla="*/ 44 h 44"/>
                <a:gd name="T14" fmla="*/ 8 w 85"/>
                <a:gd name="T15" fmla="*/ 28 h 44"/>
                <a:gd name="T16" fmla="*/ 0 w 85"/>
                <a:gd name="T17" fmla="*/ 18 h 44"/>
                <a:gd name="T18" fmla="*/ 20 w 85"/>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44">
                  <a:moveTo>
                    <a:pt x="20" y="0"/>
                  </a:moveTo>
                  <a:lnTo>
                    <a:pt x="48" y="0"/>
                  </a:lnTo>
                  <a:lnTo>
                    <a:pt x="62" y="6"/>
                  </a:lnTo>
                  <a:lnTo>
                    <a:pt x="85" y="7"/>
                  </a:lnTo>
                  <a:lnTo>
                    <a:pt x="75" y="26"/>
                  </a:lnTo>
                  <a:lnTo>
                    <a:pt x="62" y="42"/>
                  </a:lnTo>
                  <a:lnTo>
                    <a:pt x="19" y="44"/>
                  </a:lnTo>
                  <a:lnTo>
                    <a:pt x="8" y="28"/>
                  </a:lnTo>
                  <a:lnTo>
                    <a:pt x="0" y="18"/>
                  </a:lnTo>
                  <a:lnTo>
                    <a:pt x="20" y="0"/>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15" name="Freeform 142">
              <a:extLst>
                <a:ext uri="{FF2B5EF4-FFF2-40B4-BE49-F238E27FC236}">
                  <a16:creationId xmlns:a16="http://schemas.microsoft.com/office/drawing/2014/main" id="{158B2F68-1B03-35CB-1FE0-3D81FCFB07CF}"/>
                </a:ext>
              </a:extLst>
            </p:cNvPr>
            <p:cNvSpPr>
              <a:spLocks/>
            </p:cNvSpPr>
            <p:nvPr/>
          </p:nvSpPr>
          <p:spPr bwMode="auto">
            <a:xfrm>
              <a:off x="3960" y="3782"/>
              <a:ext cx="6" cy="16"/>
            </a:xfrm>
            <a:custGeom>
              <a:avLst/>
              <a:gdLst>
                <a:gd name="T0" fmla="*/ 25 w 33"/>
                <a:gd name="T1" fmla="*/ 0 h 78"/>
                <a:gd name="T2" fmla="*/ 33 w 33"/>
                <a:gd name="T3" fmla="*/ 74 h 78"/>
                <a:gd name="T4" fmla="*/ 7 w 33"/>
                <a:gd name="T5" fmla="*/ 78 h 78"/>
                <a:gd name="T6" fmla="*/ 0 w 33"/>
                <a:gd name="T7" fmla="*/ 62 h 78"/>
                <a:gd name="T8" fmla="*/ 0 w 33"/>
                <a:gd name="T9" fmla="*/ 24 h 78"/>
                <a:gd name="T10" fmla="*/ 25 w 33"/>
                <a:gd name="T11" fmla="*/ 0 h 78"/>
              </a:gdLst>
              <a:ahLst/>
              <a:cxnLst>
                <a:cxn ang="0">
                  <a:pos x="T0" y="T1"/>
                </a:cxn>
                <a:cxn ang="0">
                  <a:pos x="T2" y="T3"/>
                </a:cxn>
                <a:cxn ang="0">
                  <a:pos x="T4" y="T5"/>
                </a:cxn>
                <a:cxn ang="0">
                  <a:pos x="T6" y="T7"/>
                </a:cxn>
                <a:cxn ang="0">
                  <a:pos x="T8" y="T9"/>
                </a:cxn>
                <a:cxn ang="0">
                  <a:pos x="T10" y="T11"/>
                </a:cxn>
              </a:cxnLst>
              <a:rect l="0" t="0" r="r" b="b"/>
              <a:pathLst>
                <a:path w="33" h="78">
                  <a:moveTo>
                    <a:pt x="25" y="0"/>
                  </a:moveTo>
                  <a:lnTo>
                    <a:pt x="33" y="74"/>
                  </a:lnTo>
                  <a:lnTo>
                    <a:pt x="7" y="78"/>
                  </a:lnTo>
                  <a:lnTo>
                    <a:pt x="0" y="62"/>
                  </a:lnTo>
                  <a:lnTo>
                    <a:pt x="0" y="24"/>
                  </a:lnTo>
                  <a:lnTo>
                    <a:pt x="25" y="0"/>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16" name="Freeform 143">
              <a:extLst>
                <a:ext uri="{FF2B5EF4-FFF2-40B4-BE49-F238E27FC236}">
                  <a16:creationId xmlns:a16="http://schemas.microsoft.com/office/drawing/2014/main" id="{5826E694-0284-F78E-C382-C01782EDB9B6}"/>
                </a:ext>
              </a:extLst>
            </p:cNvPr>
            <p:cNvSpPr>
              <a:spLocks/>
            </p:cNvSpPr>
            <p:nvPr/>
          </p:nvSpPr>
          <p:spPr bwMode="auto">
            <a:xfrm>
              <a:off x="3973" y="3766"/>
              <a:ext cx="10" cy="30"/>
            </a:xfrm>
            <a:custGeom>
              <a:avLst/>
              <a:gdLst>
                <a:gd name="T0" fmla="*/ 20 w 52"/>
                <a:gd name="T1" fmla="*/ 0 h 152"/>
                <a:gd name="T2" fmla="*/ 29 w 52"/>
                <a:gd name="T3" fmla="*/ 47 h 152"/>
                <a:gd name="T4" fmla="*/ 52 w 52"/>
                <a:gd name="T5" fmla="*/ 75 h 152"/>
                <a:gd name="T6" fmla="*/ 51 w 52"/>
                <a:gd name="T7" fmla="*/ 108 h 152"/>
                <a:gd name="T8" fmla="*/ 45 w 52"/>
                <a:gd name="T9" fmla="*/ 114 h 152"/>
                <a:gd name="T10" fmla="*/ 45 w 52"/>
                <a:gd name="T11" fmla="*/ 130 h 152"/>
                <a:gd name="T12" fmla="*/ 23 w 52"/>
                <a:gd name="T13" fmla="*/ 152 h 152"/>
                <a:gd name="T14" fmla="*/ 4 w 52"/>
                <a:gd name="T15" fmla="*/ 135 h 152"/>
                <a:gd name="T16" fmla="*/ 2 w 52"/>
                <a:gd name="T17" fmla="*/ 80 h 152"/>
                <a:gd name="T18" fmla="*/ 0 w 52"/>
                <a:gd name="T19" fmla="*/ 6 h 152"/>
                <a:gd name="T20" fmla="*/ 20 w 52"/>
                <a:gd name="T2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152">
                  <a:moveTo>
                    <a:pt x="20" y="0"/>
                  </a:moveTo>
                  <a:lnTo>
                    <a:pt x="29" y="47"/>
                  </a:lnTo>
                  <a:lnTo>
                    <a:pt x="52" y="75"/>
                  </a:lnTo>
                  <a:lnTo>
                    <a:pt x="51" y="108"/>
                  </a:lnTo>
                  <a:lnTo>
                    <a:pt x="45" y="114"/>
                  </a:lnTo>
                  <a:lnTo>
                    <a:pt x="45" y="130"/>
                  </a:lnTo>
                  <a:lnTo>
                    <a:pt x="23" y="152"/>
                  </a:lnTo>
                  <a:lnTo>
                    <a:pt x="4" y="135"/>
                  </a:lnTo>
                  <a:lnTo>
                    <a:pt x="2" y="80"/>
                  </a:lnTo>
                  <a:lnTo>
                    <a:pt x="0" y="6"/>
                  </a:lnTo>
                  <a:lnTo>
                    <a:pt x="20" y="0"/>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17" name="Freeform 144">
              <a:extLst>
                <a:ext uri="{FF2B5EF4-FFF2-40B4-BE49-F238E27FC236}">
                  <a16:creationId xmlns:a16="http://schemas.microsoft.com/office/drawing/2014/main" id="{8E503A6F-ECB5-2CC7-6D3C-4D94D06C7DCE}"/>
                </a:ext>
              </a:extLst>
            </p:cNvPr>
            <p:cNvSpPr>
              <a:spLocks/>
            </p:cNvSpPr>
            <p:nvPr/>
          </p:nvSpPr>
          <p:spPr bwMode="auto">
            <a:xfrm>
              <a:off x="4002" y="3782"/>
              <a:ext cx="16" cy="15"/>
            </a:xfrm>
            <a:custGeom>
              <a:avLst/>
              <a:gdLst>
                <a:gd name="T0" fmla="*/ 72 w 82"/>
                <a:gd name="T1" fmla="*/ 23 h 73"/>
                <a:gd name="T2" fmla="*/ 82 w 82"/>
                <a:gd name="T3" fmla="*/ 45 h 73"/>
                <a:gd name="T4" fmla="*/ 55 w 82"/>
                <a:gd name="T5" fmla="*/ 73 h 73"/>
                <a:gd name="T6" fmla="*/ 2 w 82"/>
                <a:gd name="T7" fmla="*/ 66 h 73"/>
                <a:gd name="T8" fmla="*/ 0 w 82"/>
                <a:gd name="T9" fmla="*/ 47 h 73"/>
                <a:gd name="T10" fmla="*/ 5 w 82"/>
                <a:gd name="T11" fmla="*/ 19 h 73"/>
                <a:gd name="T12" fmla="*/ 29 w 82"/>
                <a:gd name="T13" fmla="*/ 13 h 73"/>
                <a:gd name="T14" fmla="*/ 44 w 82"/>
                <a:gd name="T15" fmla="*/ 0 h 73"/>
                <a:gd name="T16" fmla="*/ 72 w 82"/>
                <a:gd name="T17" fmla="*/ 2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73">
                  <a:moveTo>
                    <a:pt x="72" y="23"/>
                  </a:moveTo>
                  <a:lnTo>
                    <a:pt x="82" y="45"/>
                  </a:lnTo>
                  <a:lnTo>
                    <a:pt x="55" y="73"/>
                  </a:lnTo>
                  <a:lnTo>
                    <a:pt x="2" y="66"/>
                  </a:lnTo>
                  <a:lnTo>
                    <a:pt x="0" y="47"/>
                  </a:lnTo>
                  <a:lnTo>
                    <a:pt x="5" y="19"/>
                  </a:lnTo>
                  <a:lnTo>
                    <a:pt x="29" y="13"/>
                  </a:lnTo>
                  <a:lnTo>
                    <a:pt x="44" y="0"/>
                  </a:lnTo>
                  <a:lnTo>
                    <a:pt x="72" y="23"/>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18" name="Freeform 145">
              <a:extLst>
                <a:ext uri="{FF2B5EF4-FFF2-40B4-BE49-F238E27FC236}">
                  <a16:creationId xmlns:a16="http://schemas.microsoft.com/office/drawing/2014/main" id="{F5AB090A-2FA0-D797-A5D4-1D8E13A5ACEA}"/>
                </a:ext>
              </a:extLst>
            </p:cNvPr>
            <p:cNvSpPr>
              <a:spLocks/>
            </p:cNvSpPr>
            <p:nvPr/>
          </p:nvSpPr>
          <p:spPr bwMode="auto">
            <a:xfrm>
              <a:off x="4033" y="3768"/>
              <a:ext cx="13" cy="11"/>
            </a:xfrm>
            <a:custGeom>
              <a:avLst/>
              <a:gdLst>
                <a:gd name="T0" fmla="*/ 0 w 64"/>
                <a:gd name="T1" fmla="*/ 27 h 54"/>
                <a:gd name="T2" fmla="*/ 53 w 64"/>
                <a:gd name="T3" fmla="*/ 0 h 54"/>
                <a:gd name="T4" fmla="*/ 64 w 64"/>
                <a:gd name="T5" fmla="*/ 45 h 54"/>
                <a:gd name="T6" fmla="*/ 26 w 64"/>
                <a:gd name="T7" fmla="*/ 54 h 54"/>
                <a:gd name="T8" fmla="*/ 0 w 64"/>
                <a:gd name="T9" fmla="*/ 27 h 54"/>
              </a:gdLst>
              <a:ahLst/>
              <a:cxnLst>
                <a:cxn ang="0">
                  <a:pos x="T0" y="T1"/>
                </a:cxn>
                <a:cxn ang="0">
                  <a:pos x="T2" y="T3"/>
                </a:cxn>
                <a:cxn ang="0">
                  <a:pos x="T4" y="T5"/>
                </a:cxn>
                <a:cxn ang="0">
                  <a:pos x="T6" y="T7"/>
                </a:cxn>
                <a:cxn ang="0">
                  <a:pos x="T8" y="T9"/>
                </a:cxn>
              </a:cxnLst>
              <a:rect l="0" t="0" r="r" b="b"/>
              <a:pathLst>
                <a:path w="64" h="54">
                  <a:moveTo>
                    <a:pt x="0" y="27"/>
                  </a:moveTo>
                  <a:lnTo>
                    <a:pt x="53" y="0"/>
                  </a:lnTo>
                  <a:lnTo>
                    <a:pt x="64" y="45"/>
                  </a:lnTo>
                  <a:lnTo>
                    <a:pt x="26" y="54"/>
                  </a:lnTo>
                  <a:lnTo>
                    <a:pt x="0" y="27"/>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19" name="Freeform 146">
              <a:extLst>
                <a:ext uri="{FF2B5EF4-FFF2-40B4-BE49-F238E27FC236}">
                  <a16:creationId xmlns:a16="http://schemas.microsoft.com/office/drawing/2014/main" id="{E5855EC6-8947-7EC8-DD41-488648AFF3FE}"/>
                </a:ext>
              </a:extLst>
            </p:cNvPr>
            <p:cNvSpPr>
              <a:spLocks/>
            </p:cNvSpPr>
            <p:nvPr/>
          </p:nvSpPr>
          <p:spPr bwMode="auto">
            <a:xfrm>
              <a:off x="4048" y="3757"/>
              <a:ext cx="12" cy="12"/>
            </a:xfrm>
            <a:custGeom>
              <a:avLst/>
              <a:gdLst>
                <a:gd name="T0" fmla="*/ 0 w 58"/>
                <a:gd name="T1" fmla="*/ 29 h 57"/>
                <a:gd name="T2" fmla="*/ 9 w 58"/>
                <a:gd name="T3" fmla="*/ 0 h 57"/>
                <a:gd name="T4" fmla="*/ 38 w 58"/>
                <a:gd name="T5" fmla="*/ 0 h 57"/>
                <a:gd name="T6" fmla="*/ 58 w 58"/>
                <a:gd name="T7" fmla="*/ 44 h 57"/>
                <a:gd name="T8" fmla="*/ 33 w 58"/>
                <a:gd name="T9" fmla="*/ 57 h 57"/>
                <a:gd name="T10" fmla="*/ 6 w 58"/>
                <a:gd name="T11" fmla="*/ 41 h 57"/>
                <a:gd name="T12" fmla="*/ 0 w 58"/>
                <a:gd name="T13" fmla="*/ 29 h 57"/>
              </a:gdLst>
              <a:ahLst/>
              <a:cxnLst>
                <a:cxn ang="0">
                  <a:pos x="T0" y="T1"/>
                </a:cxn>
                <a:cxn ang="0">
                  <a:pos x="T2" y="T3"/>
                </a:cxn>
                <a:cxn ang="0">
                  <a:pos x="T4" y="T5"/>
                </a:cxn>
                <a:cxn ang="0">
                  <a:pos x="T6" y="T7"/>
                </a:cxn>
                <a:cxn ang="0">
                  <a:pos x="T8" y="T9"/>
                </a:cxn>
                <a:cxn ang="0">
                  <a:pos x="T10" y="T11"/>
                </a:cxn>
                <a:cxn ang="0">
                  <a:pos x="T12" y="T13"/>
                </a:cxn>
              </a:cxnLst>
              <a:rect l="0" t="0" r="r" b="b"/>
              <a:pathLst>
                <a:path w="58" h="57">
                  <a:moveTo>
                    <a:pt x="0" y="29"/>
                  </a:moveTo>
                  <a:lnTo>
                    <a:pt x="9" y="0"/>
                  </a:lnTo>
                  <a:lnTo>
                    <a:pt x="38" y="0"/>
                  </a:lnTo>
                  <a:lnTo>
                    <a:pt x="58" y="44"/>
                  </a:lnTo>
                  <a:lnTo>
                    <a:pt x="33" y="57"/>
                  </a:lnTo>
                  <a:lnTo>
                    <a:pt x="6" y="41"/>
                  </a:lnTo>
                  <a:lnTo>
                    <a:pt x="0" y="29"/>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20" name="Freeform 147">
              <a:extLst>
                <a:ext uri="{FF2B5EF4-FFF2-40B4-BE49-F238E27FC236}">
                  <a16:creationId xmlns:a16="http://schemas.microsoft.com/office/drawing/2014/main" id="{20A166DD-6348-6A64-A4BA-C5DF85460E47}"/>
                </a:ext>
              </a:extLst>
            </p:cNvPr>
            <p:cNvSpPr>
              <a:spLocks/>
            </p:cNvSpPr>
            <p:nvPr/>
          </p:nvSpPr>
          <p:spPr bwMode="auto">
            <a:xfrm>
              <a:off x="4079" y="3746"/>
              <a:ext cx="16" cy="12"/>
            </a:xfrm>
            <a:custGeom>
              <a:avLst/>
              <a:gdLst>
                <a:gd name="T0" fmla="*/ 82 w 82"/>
                <a:gd name="T1" fmla="*/ 32 h 62"/>
                <a:gd name="T2" fmla="*/ 80 w 82"/>
                <a:gd name="T3" fmla="*/ 62 h 62"/>
                <a:gd name="T4" fmla="*/ 17 w 82"/>
                <a:gd name="T5" fmla="*/ 51 h 62"/>
                <a:gd name="T6" fmla="*/ 0 w 82"/>
                <a:gd name="T7" fmla="*/ 23 h 62"/>
                <a:gd name="T8" fmla="*/ 17 w 82"/>
                <a:gd name="T9" fmla="*/ 0 h 62"/>
                <a:gd name="T10" fmla="*/ 82 w 82"/>
                <a:gd name="T11" fmla="*/ 32 h 62"/>
              </a:gdLst>
              <a:ahLst/>
              <a:cxnLst>
                <a:cxn ang="0">
                  <a:pos x="T0" y="T1"/>
                </a:cxn>
                <a:cxn ang="0">
                  <a:pos x="T2" y="T3"/>
                </a:cxn>
                <a:cxn ang="0">
                  <a:pos x="T4" y="T5"/>
                </a:cxn>
                <a:cxn ang="0">
                  <a:pos x="T6" y="T7"/>
                </a:cxn>
                <a:cxn ang="0">
                  <a:pos x="T8" y="T9"/>
                </a:cxn>
                <a:cxn ang="0">
                  <a:pos x="T10" y="T11"/>
                </a:cxn>
              </a:cxnLst>
              <a:rect l="0" t="0" r="r" b="b"/>
              <a:pathLst>
                <a:path w="82" h="62">
                  <a:moveTo>
                    <a:pt x="82" y="32"/>
                  </a:moveTo>
                  <a:lnTo>
                    <a:pt x="80" y="62"/>
                  </a:lnTo>
                  <a:lnTo>
                    <a:pt x="17" y="51"/>
                  </a:lnTo>
                  <a:lnTo>
                    <a:pt x="0" y="23"/>
                  </a:lnTo>
                  <a:lnTo>
                    <a:pt x="17" y="0"/>
                  </a:lnTo>
                  <a:lnTo>
                    <a:pt x="82" y="32"/>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21" name="Freeform 148">
              <a:extLst>
                <a:ext uri="{FF2B5EF4-FFF2-40B4-BE49-F238E27FC236}">
                  <a16:creationId xmlns:a16="http://schemas.microsoft.com/office/drawing/2014/main" id="{43C3FEDD-2858-B3A2-CADF-6E5E4FE3EB4B}"/>
                </a:ext>
              </a:extLst>
            </p:cNvPr>
            <p:cNvSpPr>
              <a:spLocks/>
            </p:cNvSpPr>
            <p:nvPr/>
          </p:nvSpPr>
          <p:spPr bwMode="auto">
            <a:xfrm>
              <a:off x="3676" y="3864"/>
              <a:ext cx="18" cy="9"/>
            </a:xfrm>
            <a:custGeom>
              <a:avLst/>
              <a:gdLst>
                <a:gd name="T0" fmla="*/ 54 w 93"/>
                <a:gd name="T1" fmla="*/ 10 h 48"/>
                <a:gd name="T2" fmla="*/ 93 w 93"/>
                <a:gd name="T3" fmla="*/ 0 h 48"/>
                <a:gd name="T4" fmla="*/ 80 w 93"/>
                <a:gd name="T5" fmla="*/ 31 h 48"/>
                <a:gd name="T6" fmla="*/ 61 w 93"/>
                <a:gd name="T7" fmla="*/ 36 h 48"/>
                <a:gd name="T8" fmla="*/ 40 w 93"/>
                <a:gd name="T9" fmla="*/ 48 h 48"/>
                <a:gd name="T10" fmla="*/ 17 w 93"/>
                <a:gd name="T11" fmla="*/ 42 h 48"/>
                <a:gd name="T12" fmla="*/ 0 w 93"/>
                <a:gd name="T13" fmla="*/ 30 h 48"/>
                <a:gd name="T14" fmla="*/ 22 w 93"/>
                <a:gd name="T15" fmla="*/ 4 h 48"/>
                <a:gd name="T16" fmla="*/ 54 w 93"/>
                <a:gd name="T17" fmla="*/ 1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48">
                  <a:moveTo>
                    <a:pt x="54" y="10"/>
                  </a:moveTo>
                  <a:lnTo>
                    <a:pt x="93" y="0"/>
                  </a:lnTo>
                  <a:lnTo>
                    <a:pt x="80" y="31"/>
                  </a:lnTo>
                  <a:lnTo>
                    <a:pt x="61" y="36"/>
                  </a:lnTo>
                  <a:lnTo>
                    <a:pt x="40" y="48"/>
                  </a:lnTo>
                  <a:lnTo>
                    <a:pt x="17" y="42"/>
                  </a:lnTo>
                  <a:lnTo>
                    <a:pt x="0" y="30"/>
                  </a:lnTo>
                  <a:lnTo>
                    <a:pt x="22" y="4"/>
                  </a:lnTo>
                  <a:lnTo>
                    <a:pt x="54" y="10"/>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22" name="Freeform 149">
              <a:extLst>
                <a:ext uri="{FF2B5EF4-FFF2-40B4-BE49-F238E27FC236}">
                  <a16:creationId xmlns:a16="http://schemas.microsoft.com/office/drawing/2014/main" id="{58208EED-0119-47D9-DC63-7FE8EF507A55}"/>
                </a:ext>
              </a:extLst>
            </p:cNvPr>
            <p:cNvSpPr>
              <a:spLocks/>
            </p:cNvSpPr>
            <p:nvPr/>
          </p:nvSpPr>
          <p:spPr bwMode="auto">
            <a:xfrm>
              <a:off x="3743" y="3838"/>
              <a:ext cx="23" cy="15"/>
            </a:xfrm>
            <a:custGeom>
              <a:avLst/>
              <a:gdLst>
                <a:gd name="T0" fmla="*/ 78 w 116"/>
                <a:gd name="T1" fmla="*/ 0 h 76"/>
                <a:gd name="T2" fmla="*/ 92 w 116"/>
                <a:gd name="T3" fmla="*/ 7 h 76"/>
                <a:gd name="T4" fmla="*/ 116 w 116"/>
                <a:gd name="T5" fmla="*/ 7 h 76"/>
                <a:gd name="T6" fmla="*/ 72 w 116"/>
                <a:gd name="T7" fmla="*/ 45 h 76"/>
                <a:gd name="T8" fmla="*/ 34 w 116"/>
                <a:gd name="T9" fmla="*/ 76 h 76"/>
                <a:gd name="T10" fmla="*/ 0 w 116"/>
                <a:gd name="T11" fmla="*/ 58 h 76"/>
                <a:gd name="T12" fmla="*/ 23 w 116"/>
                <a:gd name="T13" fmla="*/ 17 h 76"/>
                <a:gd name="T14" fmla="*/ 52 w 116"/>
                <a:gd name="T15" fmla="*/ 0 h 76"/>
                <a:gd name="T16" fmla="*/ 78 w 116"/>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76">
                  <a:moveTo>
                    <a:pt x="78" y="0"/>
                  </a:moveTo>
                  <a:lnTo>
                    <a:pt x="92" y="7"/>
                  </a:lnTo>
                  <a:lnTo>
                    <a:pt x="116" y="7"/>
                  </a:lnTo>
                  <a:lnTo>
                    <a:pt x="72" y="45"/>
                  </a:lnTo>
                  <a:lnTo>
                    <a:pt x="34" y="76"/>
                  </a:lnTo>
                  <a:lnTo>
                    <a:pt x="0" y="58"/>
                  </a:lnTo>
                  <a:lnTo>
                    <a:pt x="23" y="17"/>
                  </a:lnTo>
                  <a:lnTo>
                    <a:pt x="52" y="0"/>
                  </a:lnTo>
                  <a:lnTo>
                    <a:pt x="78" y="0"/>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23" name="Freeform 150">
              <a:extLst>
                <a:ext uri="{FF2B5EF4-FFF2-40B4-BE49-F238E27FC236}">
                  <a16:creationId xmlns:a16="http://schemas.microsoft.com/office/drawing/2014/main" id="{05B031F9-FED4-3915-5061-C8731052C9B8}"/>
                </a:ext>
              </a:extLst>
            </p:cNvPr>
            <p:cNvSpPr>
              <a:spLocks/>
            </p:cNvSpPr>
            <p:nvPr/>
          </p:nvSpPr>
          <p:spPr bwMode="auto">
            <a:xfrm>
              <a:off x="3638" y="2827"/>
              <a:ext cx="11" cy="22"/>
            </a:xfrm>
            <a:custGeom>
              <a:avLst/>
              <a:gdLst>
                <a:gd name="T0" fmla="*/ 16 w 51"/>
                <a:gd name="T1" fmla="*/ 21 h 111"/>
                <a:gd name="T2" fmla="*/ 22 w 51"/>
                <a:gd name="T3" fmla="*/ 0 h 111"/>
                <a:gd name="T4" fmla="*/ 51 w 51"/>
                <a:gd name="T5" fmla="*/ 26 h 111"/>
                <a:gd name="T6" fmla="*/ 45 w 51"/>
                <a:gd name="T7" fmla="*/ 84 h 111"/>
                <a:gd name="T8" fmla="*/ 31 w 51"/>
                <a:gd name="T9" fmla="*/ 99 h 111"/>
                <a:gd name="T10" fmla="*/ 20 w 51"/>
                <a:gd name="T11" fmla="*/ 111 h 111"/>
                <a:gd name="T12" fmla="*/ 0 w 51"/>
                <a:gd name="T13" fmla="*/ 71 h 111"/>
                <a:gd name="T14" fmla="*/ 16 w 51"/>
                <a:gd name="T15" fmla="*/ 21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1">
                  <a:moveTo>
                    <a:pt x="16" y="21"/>
                  </a:moveTo>
                  <a:lnTo>
                    <a:pt x="22" y="0"/>
                  </a:lnTo>
                  <a:lnTo>
                    <a:pt x="51" y="26"/>
                  </a:lnTo>
                  <a:lnTo>
                    <a:pt x="45" y="84"/>
                  </a:lnTo>
                  <a:lnTo>
                    <a:pt x="31" y="99"/>
                  </a:lnTo>
                  <a:lnTo>
                    <a:pt x="20" y="111"/>
                  </a:lnTo>
                  <a:lnTo>
                    <a:pt x="0" y="71"/>
                  </a:lnTo>
                  <a:lnTo>
                    <a:pt x="16" y="21"/>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24" name="Freeform 151">
              <a:extLst>
                <a:ext uri="{FF2B5EF4-FFF2-40B4-BE49-F238E27FC236}">
                  <a16:creationId xmlns:a16="http://schemas.microsoft.com/office/drawing/2014/main" id="{8CCDBA38-0B2D-D573-CA55-68BBF01FC1F9}"/>
                </a:ext>
              </a:extLst>
            </p:cNvPr>
            <p:cNvSpPr>
              <a:spLocks/>
            </p:cNvSpPr>
            <p:nvPr/>
          </p:nvSpPr>
          <p:spPr bwMode="auto">
            <a:xfrm>
              <a:off x="3540" y="2916"/>
              <a:ext cx="11" cy="12"/>
            </a:xfrm>
            <a:custGeom>
              <a:avLst/>
              <a:gdLst>
                <a:gd name="T0" fmla="*/ 28 w 55"/>
                <a:gd name="T1" fmla="*/ 4 h 60"/>
                <a:gd name="T2" fmla="*/ 38 w 55"/>
                <a:gd name="T3" fmla="*/ 0 h 60"/>
                <a:gd name="T4" fmla="*/ 55 w 55"/>
                <a:gd name="T5" fmla="*/ 17 h 60"/>
                <a:gd name="T6" fmla="*/ 53 w 55"/>
                <a:gd name="T7" fmla="*/ 52 h 60"/>
                <a:gd name="T8" fmla="*/ 34 w 55"/>
                <a:gd name="T9" fmla="*/ 57 h 60"/>
                <a:gd name="T10" fmla="*/ 20 w 55"/>
                <a:gd name="T11" fmla="*/ 60 h 60"/>
                <a:gd name="T12" fmla="*/ 0 w 55"/>
                <a:gd name="T13" fmla="*/ 12 h 60"/>
                <a:gd name="T14" fmla="*/ 28 w 55"/>
                <a:gd name="T15" fmla="*/ 4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60">
                  <a:moveTo>
                    <a:pt x="28" y="4"/>
                  </a:moveTo>
                  <a:lnTo>
                    <a:pt x="38" y="0"/>
                  </a:lnTo>
                  <a:lnTo>
                    <a:pt x="55" y="17"/>
                  </a:lnTo>
                  <a:lnTo>
                    <a:pt x="53" y="52"/>
                  </a:lnTo>
                  <a:lnTo>
                    <a:pt x="34" y="57"/>
                  </a:lnTo>
                  <a:lnTo>
                    <a:pt x="20" y="60"/>
                  </a:lnTo>
                  <a:lnTo>
                    <a:pt x="0" y="12"/>
                  </a:lnTo>
                  <a:lnTo>
                    <a:pt x="28" y="4"/>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25" name="Freeform 152">
              <a:extLst>
                <a:ext uri="{FF2B5EF4-FFF2-40B4-BE49-F238E27FC236}">
                  <a16:creationId xmlns:a16="http://schemas.microsoft.com/office/drawing/2014/main" id="{B9D06E34-4130-DD8B-2AF3-4FF6272463BC}"/>
                </a:ext>
              </a:extLst>
            </p:cNvPr>
            <p:cNvSpPr>
              <a:spLocks/>
            </p:cNvSpPr>
            <p:nvPr/>
          </p:nvSpPr>
          <p:spPr bwMode="auto">
            <a:xfrm>
              <a:off x="3558" y="2938"/>
              <a:ext cx="21" cy="14"/>
            </a:xfrm>
            <a:custGeom>
              <a:avLst/>
              <a:gdLst>
                <a:gd name="T0" fmla="*/ 89 w 102"/>
                <a:gd name="T1" fmla="*/ 45 h 68"/>
                <a:gd name="T2" fmla="*/ 48 w 102"/>
                <a:gd name="T3" fmla="*/ 47 h 68"/>
                <a:gd name="T4" fmla="*/ 28 w 102"/>
                <a:gd name="T5" fmla="*/ 62 h 68"/>
                <a:gd name="T6" fmla="*/ 19 w 102"/>
                <a:gd name="T7" fmla="*/ 68 h 68"/>
                <a:gd name="T8" fmla="*/ 0 w 102"/>
                <a:gd name="T9" fmla="*/ 67 h 68"/>
                <a:gd name="T10" fmla="*/ 42 w 102"/>
                <a:gd name="T11" fmla="*/ 0 h 68"/>
                <a:gd name="T12" fmla="*/ 79 w 102"/>
                <a:gd name="T13" fmla="*/ 0 h 68"/>
                <a:gd name="T14" fmla="*/ 102 w 102"/>
                <a:gd name="T15" fmla="*/ 21 h 68"/>
                <a:gd name="T16" fmla="*/ 95 w 102"/>
                <a:gd name="T17" fmla="*/ 34 h 68"/>
                <a:gd name="T18" fmla="*/ 89 w 102"/>
                <a:gd name="T19"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8">
                  <a:moveTo>
                    <a:pt x="89" y="45"/>
                  </a:moveTo>
                  <a:lnTo>
                    <a:pt x="48" y="47"/>
                  </a:lnTo>
                  <a:lnTo>
                    <a:pt x="28" y="62"/>
                  </a:lnTo>
                  <a:lnTo>
                    <a:pt x="19" y="68"/>
                  </a:lnTo>
                  <a:lnTo>
                    <a:pt x="0" y="67"/>
                  </a:lnTo>
                  <a:lnTo>
                    <a:pt x="42" y="0"/>
                  </a:lnTo>
                  <a:lnTo>
                    <a:pt x="79" y="0"/>
                  </a:lnTo>
                  <a:lnTo>
                    <a:pt x="102" y="21"/>
                  </a:lnTo>
                  <a:lnTo>
                    <a:pt x="95" y="34"/>
                  </a:lnTo>
                  <a:lnTo>
                    <a:pt x="89" y="45"/>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26" name="Freeform 153">
              <a:extLst>
                <a:ext uri="{FF2B5EF4-FFF2-40B4-BE49-F238E27FC236}">
                  <a16:creationId xmlns:a16="http://schemas.microsoft.com/office/drawing/2014/main" id="{9CBAA1A4-C0CD-C4F4-8E7B-5ED1F7CE40B1}"/>
                </a:ext>
              </a:extLst>
            </p:cNvPr>
            <p:cNvSpPr>
              <a:spLocks/>
            </p:cNvSpPr>
            <p:nvPr/>
          </p:nvSpPr>
          <p:spPr bwMode="auto">
            <a:xfrm>
              <a:off x="3563" y="2953"/>
              <a:ext cx="28" cy="19"/>
            </a:xfrm>
            <a:custGeom>
              <a:avLst/>
              <a:gdLst>
                <a:gd name="T0" fmla="*/ 129 w 142"/>
                <a:gd name="T1" fmla="*/ 78 h 97"/>
                <a:gd name="T2" fmla="*/ 119 w 142"/>
                <a:gd name="T3" fmla="*/ 97 h 97"/>
                <a:gd name="T4" fmla="*/ 64 w 142"/>
                <a:gd name="T5" fmla="*/ 69 h 97"/>
                <a:gd name="T6" fmla="*/ 30 w 142"/>
                <a:gd name="T7" fmla="*/ 70 h 97"/>
                <a:gd name="T8" fmla="*/ 15 w 142"/>
                <a:gd name="T9" fmla="*/ 70 h 97"/>
                <a:gd name="T10" fmla="*/ 0 w 142"/>
                <a:gd name="T11" fmla="*/ 35 h 97"/>
                <a:gd name="T12" fmla="*/ 54 w 142"/>
                <a:gd name="T13" fmla="*/ 0 h 97"/>
                <a:gd name="T14" fmla="*/ 112 w 142"/>
                <a:gd name="T15" fmla="*/ 24 h 97"/>
                <a:gd name="T16" fmla="*/ 139 w 142"/>
                <a:gd name="T17" fmla="*/ 11 h 97"/>
                <a:gd name="T18" fmla="*/ 142 w 142"/>
                <a:gd name="T19" fmla="*/ 53 h 97"/>
                <a:gd name="T20" fmla="*/ 129 w 142"/>
                <a:gd name="T21" fmla="*/ 7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 h="97">
                  <a:moveTo>
                    <a:pt x="129" y="78"/>
                  </a:moveTo>
                  <a:lnTo>
                    <a:pt x="119" y="97"/>
                  </a:lnTo>
                  <a:lnTo>
                    <a:pt x="64" y="69"/>
                  </a:lnTo>
                  <a:lnTo>
                    <a:pt x="30" y="70"/>
                  </a:lnTo>
                  <a:lnTo>
                    <a:pt x="15" y="70"/>
                  </a:lnTo>
                  <a:lnTo>
                    <a:pt x="0" y="35"/>
                  </a:lnTo>
                  <a:lnTo>
                    <a:pt x="54" y="0"/>
                  </a:lnTo>
                  <a:lnTo>
                    <a:pt x="112" y="24"/>
                  </a:lnTo>
                  <a:lnTo>
                    <a:pt x="139" y="11"/>
                  </a:lnTo>
                  <a:lnTo>
                    <a:pt x="142" y="53"/>
                  </a:lnTo>
                  <a:lnTo>
                    <a:pt x="129" y="78"/>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27" name="Freeform 154">
              <a:extLst>
                <a:ext uri="{FF2B5EF4-FFF2-40B4-BE49-F238E27FC236}">
                  <a16:creationId xmlns:a16="http://schemas.microsoft.com/office/drawing/2014/main" id="{7B8DB457-0FEA-312D-178A-8E334BBB0054}"/>
                </a:ext>
              </a:extLst>
            </p:cNvPr>
            <p:cNvSpPr>
              <a:spLocks/>
            </p:cNvSpPr>
            <p:nvPr/>
          </p:nvSpPr>
          <p:spPr bwMode="auto">
            <a:xfrm>
              <a:off x="3522" y="2952"/>
              <a:ext cx="17" cy="17"/>
            </a:xfrm>
            <a:custGeom>
              <a:avLst/>
              <a:gdLst>
                <a:gd name="T0" fmla="*/ 74 w 83"/>
                <a:gd name="T1" fmla="*/ 71 h 87"/>
                <a:gd name="T2" fmla="*/ 43 w 83"/>
                <a:gd name="T3" fmla="*/ 42 h 87"/>
                <a:gd name="T4" fmla="*/ 29 w 83"/>
                <a:gd name="T5" fmla="*/ 74 h 87"/>
                <a:gd name="T6" fmla="*/ 23 w 83"/>
                <a:gd name="T7" fmla="*/ 87 h 87"/>
                <a:gd name="T8" fmla="*/ 0 w 83"/>
                <a:gd name="T9" fmla="*/ 82 h 87"/>
                <a:gd name="T10" fmla="*/ 0 w 83"/>
                <a:gd name="T11" fmla="*/ 39 h 87"/>
                <a:gd name="T12" fmla="*/ 33 w 83"/>
                <a:gd name="T13" fmla="*/ 0 h 87"/>
                <a:gd name="T14" fmla="*/ 83 w 83"/>
                <a:gd name="T15" fmla="*/ 44 h 87"/>
                <a:gd name="T16" fmla="*/ 78 w 83"/>
                <a:gd name="T17" fmla="*/ 60 h 87"/>
                <a:gd name="T18" fmla="*/ 74 w 83"/>
                <a:gd name="T19" fmla="*/ 7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7">
                  <a:moveTo>
                    <a:pt x="74" y="71"/>
                  </a:moveTo>
                  <a:lnTo>
                    <a:pt x="43" y="42"/>
                  </a:lnTo>
                  <a:lnTo>
                    <a:pt x="29" y="74"/>
                  </a:lnTo>
                  <a:lnTo>
                    <a:pt x="23" y="87"/>
                  </a:lnTo>
                  <a:lnTo>
                    <a:pt x="0" y="82"/>
                  </a:lnTo>
                  <a:lnTo>
                    <a:pt x="0" y="39"/>
                  </a:lnTo>
                  <a:lnTo>
                    <a:pt x="33" y="0"/>
                  </a:lnTo>
                  <a:lnTo>
                    <a:pt x="83" y="44"/>
                  </a:lnTo>
                  <a:lnTo>
                    <a:pt x="78" y="60"/>
                  </a:lnTo>
                  <a:lnTo>
                    <a:pt x="74" y="71"/>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28" name="Freeform 155">
              <a:extLst>
                <a:ext uri="{FF2B5EF4-FFF2-40B4-BE49-F238E27FC236}">
                  <a16:creationId xmlns:a16="http://schemas.microsoft.com/office/drawing/2014/main" id="{41D76EB4-F154-F431-1310-CEF0C77A7512}"/>
                </a:ext>
              </a:extLst>
            </p:cNvPr>
            <p:cNvSpPr>
              <a:spLocks/>
            </p:cNvSpPr>
            <p:nvPr/>
          </p:nvSpPr>
          <p:spPr bwMode="auto">
            <a:xfrm>
              <a:off x="3467" y="2929"/>
              <a:ext cx="12" cy="16"/>
            </a:xfrm>
            <a:custGeom>
              <a:avLst/>
              <a:gdLst>
                <a:gd name="T0" fmla="*/ 35 w 61"/>
                <a:gd name="T1" fmla="*/ 79 h 79"/>
                <a:gd name="T2" fmla="*/ 11 w 61"/>
                <a:gd name="T3" fmla="*/ 79 h 79"/>
                <a:gd name="T4" fmla="*/ 0 w 61"/>
                <a:gd name="T5" fmla="*/ 79 h 79"/>
                <a:gd name="T6" fmla="*/ 15 w 61"/>
                <a:gd name="T7" fmla="*/ 40 h 79"/>
                <a:gd name="T8" fmla="*/ 37 w 61"/>
                <a:gd name="T9" fmla="*/ 0 h 79"/>
                <a:gd name="T10" fmla="*/ 60 w 61"/>
                <a:gd name="T11" fmla="*/ 0 h 79"/>
                <a:gd name="T12" fmla="*/ 60 w 61"/>
                <a:gd name="T13" fmla="*/ 23 h 79"/>
                <a:gd name="T14" fmla="*/ 61 w 61"/>
                <a:gd name="T15" fmla="*/ 39 h 79"/>
                <a:gd name="T16" fmla="*/ 35 w 61"/>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79">
                  <a:moveTo>
                    <a:pt x="35" y="79"/>
                  </a:moveTo>
                  <a:lnTo>
                    <a:pt x="11" y="79"/>
                  </a:lnTo>
                  <a:lnTo>
                    <a:pt x="0" y="79"/>
                  </a:lnTo>
                  <a:lnTo>
                    <a:pt x="15" y="40"/>
                  </a:lnTo>
                  <a:lnTo>
                    <a:pt x="37" y="0"/>
                  </a:lnTo>
                  <a:lnTo>
                    <a:pt x="60" y="0"/>
                  </a:lnTo>
                  <a:lnTo>
                    <a:pt x="60" y="23"/>
                  </a:lnTo>
                  <a:lnTo>
                    <a:pt x="61" y="39"/>
                  </a:lnTo>
                  <a:lnTo>
                    <a:pt x="35" y="79"/>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29" name="Freeform 156">
              <a:extLst>
                <a:ext uri="{FF2B5EF4-FFF2-40B4-BE49-F238E27FC236}">
                  <a16:creationId xmlns:a16="http://schemas.microsoft.com/office/drawing/2014/main" id="{0A77C356-D967-EE22-FA72-79B279FFD7EC}"/>
                </a:ext>
              </a:extLst>
            </p:cNvPr>
            <p:cNvSpPr>
              <a:spLocks/>
            </p:cNvSpPr>
            <p:nvPr/>
          </p:nvSpPr>
          <p:spPr bwMode="auto">
            <a:xfrm>
              <a:off x="3479" y="2936"/>
              <a:ext cx="18" cy="14"/>
            </a:xfrm>
            <a:custGeom>
              <a:avLst/>
              <a:gdLst>
                <a:gd name="T0" fmla="*/ 63 w 89"/>
                <a:gd name="T1" fmla="*/ 69 h 69"/>
                <a:gd name="T2" fmla="*/ 32 w 89"/>
                <a:gd name="T3" fmla="*/ 69 h 69"/>
                <a:gd name="T4" fmla="*/ 20 w 89"/>
                <a:gd name="T5" fmla="*/ 69 h 69"/>
                <a:gd name="T6" fmla="*/ 0 w 89"/>
                <a:gd name="T7" fmla="*/ 35 h 69"/>
                <a:gd name="T8" fmla="*/ 43 w 89"/>
                <a:gd name="T9" fmla="*/ 0 h 69"/>
                <a:gd name="T10" fmla="*/ 74 w 89"/>
                <a:gd name="T11" fmla="*/ 0 h 69"/>
                <a:gd name="T12" fmla="*/ 83 w 89"/>
                <a:gd name="T13" fmla="*/ 21 h 69"/>
                <a:gd name="T14" fmla="*/ 89 w 89"/>
                <a:gd name="T15" fmla="*/ 36 h 69"/>
                <a:gd name="T16" fmla="*/ 63 w 89"/>
                <a:gd name="T17"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69">
                  <a:moveTo>
                    <a:pt x="63" y="69"/>
                  </a:moveTo>
                  <a:lnTo>
                    <a:pt x="32" y="69"/>
                  </a:lnTo>
                  <a:lnTo>
                    <a:pt x="20" y="69"/>
                  </a:lnTo>
                  <a:lnTo>
                    <a:pt x="0" y="35"/>
                  </a:lnTo>
                  <a:lnTo>
                    <a:pt x="43" y="0"/>
                  </a:lnTo>
                  <a:lnTo>
                    <a:pt x="74" y="0"/>
                  </a:lnTo>
                  <a:lnTo>
                    <a:pt x="83" y="21"/>
                  </a:lnTo>
                  <a:lnTo>
                    <a:pt x="89" y="36"/>
                  </a:lnTo>
                  <a:lnTo>
                    <a:pt x="63" y="69"/>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30" name="Freeform 157">
              <a:extLst>
                <a:ext uri="{FF2B5EF4-FFF2-40B4-BE49-F238E27FC236}">
                  <a16:creationId xmlns:a16="http://schemas.microsoft.com/office/drawing/2014/main" id="{E9070F06-BFD2-337E-9BDD-C865556EB714}"/>
                </a:ext>
              </a:extLst>
            </p:cNvPr>
            <p:cNvSpPr>
              <a:spLocks/>
            </p:cNvSpPr>
            <p:nvPr/>
          </p:nvSpPr>
          <p:spPr bwMode="auto">
            <a:xfrm>
              <a:off x="3455" y="2949"/>
              <a:ext cx="45" cy="42"/>
            </a:xfrm>
            <a:custGeom>
              <a:avLst/>
              <a:gdLst>
                <a:gd name="T0" fmla="*/ 133 w 224"/>
                <a:gd name="T1" fmla="*/ 210 h 210"/>
                <a:gd name="T2" fmla="*/ 95 w 224"/>
                <a:gd name="T3" fmla="*/ 202 h 210"/>
                <a:gd name="T4" fmla="*/ 69 w 224"/>
                <a:gd name="T5" fmla="*/ 178 h 210"/>
                <a:gd name="T6" fmla="*/ 40 w 224"/>
                <a:gd name="T7" fmla="*/ 176 h 210"/>
                <a:gd name="T8" fmla="*/ 0 w 224"/>
                <a:gd name="T9" fmla="*/ 23 h 210"/>
                <a:gd name="T10" fmla="*/ 28 w 224"/>
                <a:gd name="T11" fmla="*/ 14 h 210"/>
                <a:gd name="T12" fmla="*/ 49 w 224"/>
                <a:gd name="T13" fmla="*/ 39 h 210"/>
                <a:gd name="T14" fmla="*/ 86 w 224"/>
                <a:gd name="T15" fmla="*/ 0 h 210"/>
                <a:gd name="T16" fmla="*/ 113 w 224"/>
                <a:gd name="T17" fmla="*/ 23 h 210"/>
                <a:gd name="T18" fmla="*/ 114 w 224"/>
                <a:gd name="T19" fmla="*/ 53 h 210"/>
                <a:gd name="T20" fmla="*/ 98 w 224"/>
                <a:gd name="T21" fmla="*/ 67 h 210"/>
                <a:gd name="T22" fmla="*/ 88 w 224"/>
                <a:gd name="T23" fmla="*/ 78 h 210"/>
                <a:gd name="T24" fmla="*/ 101 w 224"/>
                <a:gd name="T25" fmla="*/ 101 h 210"/>
                <a:gd name="T26" fmla="*/ 132 w 224"/>
                <a:gd name="T27" fmla="*/ 102 h 210"/>
                <a:gd name="T28" fmla="*/ 143 w 224"/>
                <a:gd name="T29" fmla="*/ 103 h 210"/>
                <a:gd name="T30" fmla="*/ 160 w 224"/>
                <a:gd name="T31" fmla="*/ 69 h 210"/>
                <a:gd name="T32" fmla="*/ 195 w 224"/>
                <a:gd name="T33" fmla="*/ 78 h 210"/>
                <a:gd name="T34" fmla="*/ 224 w 224"/>
                <a:gd name="T35" fmla="*/ 140 h 210"/>
                <a:gd name="T36" fmla="*/ 206 w 224"/>
                <a:gd name="T37" fmla="*/ 185 h 210"/>
                <a:gd name="T38" fmla="*/ 159 w 224"/>
                <a:gd name="T39" fmla="*/ 168 h 210"/>
                <a:gd name="T40" fmla="*/ 133 w 224"/>
                <a:gd name="T41"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10">
                  <a:moveTo>
                    <a:pt x="133" y="210"/>
                  </a:moveTo>
                  <a:lnTo>
                    <a:pt x="95" y="202"/>
                  </a:lnTo>
                  <a:lnTo>
                    <a:pt x="69" y="178"/>
                  </a:lnTo>
                  <a:lnTo>
                    <a:pt x="40" y="176"/>
                  </a:lnTo>
                  <a:lnTo>
                    <a:pt x="0" y="23"/>
                  </a:lnTo>
                  <a:lnTo>
                    <a:pt x="28" y="14"/>
                  </a:lnTo>
                  <a:lnTo>
                    <a:pt x="49" y="39"/>
                  </a:lnTo>
                  <a:lnTo>
                    <a:pt x="86" y="0"/>
                  </a:lnTo>
                  <a:lnTo>
                    <a:pt x="113" y="23"/>
                  </a:lnTo>
                  <a:lnTo>
                    <a:pt x="114" y="53"/>
                  </a:lnTo>
                  <a:lnTo>
                    <a:pt x="98" y="67"/>
                  </a:lnTo>
                  <a:lnTo>
                    <a:pt x="88" y="78"/>
                  </a:lnTo>
                  <a:lnTo>
                    <a:pt x="101" y="101"/>
                  </a:lnTo>
                  <a:lnTo>
                    <a:pt x="132" y="102"/>
                  </a:lnTo>
                  <a:lnTo>
                    <a:pt x="143" y="103"/>
                  </a:lnTo>
                  <a:lnTo>
                    <a:pt x="160" y="69"/>
                  </a:lnTo>
                  <a:lnTo>
                    <a:pt x="195" y="78"/>
                  </a:lnTo>
                  <a:lnTo>
                    <a:pt x="224" y="140"/>
                  </a:lnTo>
                  <a:lnTo>
                    <a:pt x="206" y="185"/>
                  </a:lnTo>
                  <a:lnTo>
                    <a:pt x="159" y="168"/>
                  </a:lnTo>
                  <a:lnTo>
                    <a:pt x="133" y="210"/>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31" name="Freeform 158">
              <a:extLst>
                <a:ext uri="{FF2B5EF4-FFF2-40B4-BE49-F238E27FC236}">
                  <a16:creationId xmlns:a16="http://schemas.microsoft.com/office/drawing/2014/main" id="{D4B2C9CA-0DBB-6271-F5A3-EB06E905AED6}"/>
                </a:ext>
              </a:extLst>
            </p:cNvPr>
            <p:cNvSpPr>
              <a:spLocks/>
            </p:cNvSpPr>
            <p:nvPr/>
          </p:nvSpPr>
          <p:spPr bwMode="auto">
            <a:xfrm>
              <a:off x="3416" y="3025"/>
              <a:ext cx="10" cy="13"/>
            </a:xfrm>
            <a:custGeom>
              <a:avLst/>
              <a:gdLst>
                <a:gd name="T0" fmla="*/ 40 w 52"/>
                <a:gd name="T1" fmla="*/ 66 h 66"/>
                <a:gd name="T2" fmla="*/ 21 w 52"/>
                <a:gd name="T3" fmla="*/ 66 h 66"/>
                <a:gd name="T4" fmla="*/ 14 w 52"/>
                <a:gd name="T5" fmla="*/ 66 h 66"/>
                <a:gd name="T6" fmla="*/ 0 w 52"/>
                <a:gd name="T7" fmla="*/ 39 h 66"/>
                <a:gd name="T8" fmla="*/ 25 w 52"/>
                <a:gd name="T9" fmla="*/ 0 h 66"/>
                <a:gd name="T10" fmla="*/ 52 w 52"/>
                <a:gd name="T11" fmla="*/ 12 h 66"/>
                <a:gd name="T12" fmla="*/ 52 w 52"/>
                <a:gd name="T13" fmla="*/ 30 h 66"/>
                <a:gd name="T14" fmla="*/ 51 w 52"/>
                <a:gd name="T15" fmla="*/ 43 h 66"/>
                <a:gd name="T16" fmla="*/ 40 w 52"/>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6">
                  <a:moveTo>
                    <a:pt x="40" y="66"/>
                  </a:moveTo>
                  <a:lnTo>
                    <a:pt x="21" y="66"/>
                  </a:lnTo>
                  <a:lnTo>
                    <a:pt x="14" y="66"/>
                  </a:lnTo>
                  <a:lnTo>
                    <a:pt x="0" y="39"/>
                  </a:lnTo>
                  <a:lnTo>
                    <a:pt x="25" y="0"/>
                  </a:lnTo>
                  <a:lnTo>
                    <a:pt x="52" y="12"/>
                  </a:lnTo>
                  <a:lnTo>
                    <a:pt x="52" y="30"/>
                  </a:lnTo>
                  <a:lnTo>
                    <a:pt x="51" y="43"/>
                  </a:lnTo>
                  <a:lnTo>
                    <a:pt x="40" y="66"/>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32" name="Freeform 159">
              <a:extLst>
                <a:ext uri="{FF2B5EF4-FFF2-40B4-BE49-F238E27FC236}">
                  <a16:creationId xmlns:a16="http://schemas.microsoft.com/office/drawing/2014/main" id="{738AFD60-CFA1-109D-6B27-AE70FD289C8E}"/>
                </a:ext>
              </a:extLst>
            </p:cNvPr>
            <p:cNvSpPr>
              <a:spLocks/>
            </p:cNvSpPr>
            <p:nvPr/>
          </p:nvSpPr>
          <p:spPr bwMode="auto">
            <a:xfrm>
              <a:off x="3455" y="3026"/>
              <a:ext cx="12" cy="19"/>
            </a:xfrm>
            <a:custGeom>
              <a:avLst/>
              <a:gdLst>
                <a:gd name="T0" fmla="*/ 56 w 56"/>
                <a:gd name="T1" fmla="*/ 55 h 93"/>
                <a:gd name="T2" fmla="*/ 48 w 56"/>
                <a:gd name="T3" fmla="*/ 93 h 93"/>
                <a:gd name="T4" fmla="*/ 31 w 56"/>
                <a:gd name="T5" fmla="*/ 93 h 93"/>
                <a:gd name="T6" fmla="*/ 24 w 56"/>
                <a:gd name="T7" fmla="*/ 93 h 93"/>
                <a:gd name="T8" fmla="*/ 0 w 56"/>
                <a:gd name="T9" fmla="*/ 73 h 93"/>
                <a:gd name="T10" fmla="*/ 0 w 56"/>
                <a:gd name="T11" fmla="*/ 15 h 93"/>
                <a:gd name="T12" fmla="*/ 24 w 56"/>
                <a:gd name="T13" fmla="*/ 0 h 93"/>
                <a:gd name="T14" fmla="*/ 52 w 56"/>
                <a:gd name="T15" fmla="*/ 23 h 93"/>
                <a:gd name="T16" fmla="*/ 55 w 56"/>
                <a:gd name="T17" fmla="*/ 41 h 93"/>
                <a:gd name="T18" fmla="*/ 56 w 56"/>
                <a:gd name="T19" fmla="*/ 5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93">
                  <a:moveTo>
                    <a:pt x="56" y="55"/>
                  </a:moveTo>
                  <a:lnTo>
                    <a:pt x="48" y="93"/>
                  </a:lnTo>
                  <a:lnTo>
                    <a:pt x="31" y="93"/>
                  </a:lnTo>
                  <a:lnTo>
                    <a:pt x="24" y="93"/>
                  </a:lnTo>
                  <a:lnTo>
                    <a:pt x="0" y="73"/>
                  </a:lnTo>
                  <a:lnTo>
                    <a:pt x="0" y="15"/>
                  </a:lnTo>
                  <a:lnTo>
                    <a:pt x="24" y="0"/>
                  </a:lnTo>
                  <a:lnTo>
                    <a:pt x="52" y="23"/>
                  </a:lnTo>
                  <a:lnTo>
                    <a:pt x="55" y="41"/>
                  </a:lnTo>
                  <a:lnTo>
                    <a:pt x="56" y="55"/>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33" name="Freeform 160">
              <a:extLst>
                <a:ext uri="{FF2B5EF4-FFF2-40B4-BE49-F238E27FC236}">
                  <a16:creationId xmlns:a16="http://schemas.microsoft.com/office/drawing/2014/main" id="{DE46EC21-75B1-D384-AFDE-381429B01C59}"/>
                </a:ext>
              </a:extLst>
            </p:cNvPr>
            <p:cNvSpPr>
              <a:spLocks/>
            </p:cNvSpPr>
            <p:nvPr/>
          </p:nvSpPr>
          <p:spPr bwMode="auto">
            <a:xfrm>
              <a:off x="3446" y="3065"/>
              <a:ext cx="15" cy="14"/>
            </a:xfrm>
            <a:custGeom>
              <a:avLst/>
              <a:gdLst>
                <a:gd name="T0" fmla="*/ 53 w 77"/>
                <a:gd name="T1" fmla="*/ 55 h 73"/>
                <a:gd name="T2" fmla="*/ 37 w 77"/>
                <a:gd name="T3" fmla="*/ 68 h 73"/>
                <a:gd name="T4" fmla="*/ 31 w 77"/>
                <a:gd name="T5" fmla="*/ 73 h 73"/>
                <a:gd name="T6" fmla="*/ 0 w 77"/>
                <a:gd name="T7" fmla="*/ 55 h 73"/>
                <a:gd name="T8" fmla="*/ 22 w 77"/>
                <a:gd name="T9" fmla="*/ 18 h 73"/>
                <a:gd name="T10" fmla="*/ 60 w 77"/>
                <a:gd name="T11" fmla="*/ 0 h 73"/>
                <a:gd name="T12" fmla="*/ 69 w 77"/>
                <a:gd name="T13" fmla="*/ 21 h 73"/>
                <a:gd name="T14" fmla="*/ 77 w 77"/>
                <a:gd name="T15" fmla="*/ 37 h 73"/>
                <a:gd name="T16" fmla="*/ 53 w 77"/>
                <a:gd name="T17"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3">
                  <a:moveTo>
                    <a:pt x="53" y="55"/>
                  </a:moveTo>
                  <a:lnTo>
                    <a:pt x="37" y="68"/>
                  </a:lnTo>
                  <a:lnTo>
                    <a:pt x="31" y="73"/>
                  </a:lnTo>
                  <a:lnTo>
                    <a:pt x="0" y="55"/>
                  </a:lnTo>
                  <a:lnTo>
                    <a:pt x="22" y="18"/>
                  </a:lnTo>
                  <a:lnTo>
                    <a:pt x="60" y="0"/>
                  </a:lnTo>
                  <a:lnTo>
                    <a:pt x="69" y="21"/>
                  </a:lnTo>
                  <a:lnTo>
                    <a:pt x="77" y="37"/>
                  </a:lnTo>
                  <a:lnTo>
                    <a:pt x="53" y="55"/>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34" name="Freeform 161">
              <a:extLst>
                <a:ext uri="{FF2B5EF4-FFF2-40B4-BE49-F238E27FC236}">
                  <a16:creationId xmlns:a16="http://schemas.microsoft.com/office/drawing/2014/main" id="{86BE5FA2-FA3A-875F-B594-2D607899ADD8}"/>
                </a:ext>
              </a:extLst>
            </p:cNvPr>
            <p:cNvSpPr>
              <a:spLocks/>
            </p:cNvSpPr>
            <p:nvPr/>
          </p:nvSpPr>
          <p:spPr bwMode="auto">
            <a:xfrm>
              <a:off x="3438" y="3094"/>
              <a:ext cx="9" cy="13"/>
            </a:xfrm>
            <a:custGeom>
              <a:avLst/>
              <a:gdLst>
                <a:gd name="T0" fmla="*/ 36 w 44"/>
                <a:gd name="T1" fmla="*/ 61 h 63"/>
                <a:gd name="T2" fmla="*/ 17 w 44"/>
                <a:gd name="T3" fmla="*/ 63 h 63"/>
                <a:gd name="T4" fmla="*/ 10 w 44"/>
                <a:gd name="T5" fmla="*/ 63 h 63"/>
                <a:gd name="T6" fmla="*/ 0 w 44"/>
                <a:gd name="T7" fmla="*/ 45 h 63"/>
                <a:gd name="T8" fmla="*/ 4 w 44"/>
                <a:gd name="T9" fmla="*/ 3 h 63"/>
                <a:gd name="T10" fmla="*/ 20 w 44"/>
                <a:gd name="T11" fmla="*/ 0 h 63"/>
                <a:gd name="T12" fmla="*/ 34 w 44"/>
                <a:gd name="T13" fmla="*/ 29 h 63"/>
                <a:gd name="T14" fmla="*/ 44 w 44"/>
                <a:gd name="T15" fmla="*/ 50 h 63"/>
                <a:gd name="T16" fmla="*/ 36 w 44"/>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63">
                  <a:moveTo>
                    <a:pt x="36" y="61"/>
                  </a:moveTo>
                  <a:lnTo>
                    <a:pt x="17" y="63"/>
                  </a:lnTo>
                  <a:lnTo>
                    <a:pt x="10" y="63"/>
                  </a:lnTo>
                  <a:lnTo>
                    <a:pt x="0" y="45"/>
                  </a:lnTo>
                  <a:lnTo>
                    <a:pt x="4" y="3"/>
                  </a:lnTo>
                  <a:lnTo>
                    <a:pt x="20" y="0"/>
                  </a:lnTo>
                  <a:lnTo>
                    <a:pt x="34" y="29"/>
                  </a:lnTo>
                  <a:lnTo>
                    <a:pt x="44" y="50"/>
                  </a:lnTo>
                  <a:lnTo>
                    <a:pt x="36" y="61"/>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35" name="Freeform 162">
              <a:extLst>
                <a:ext uri="{FF2B5EF4-FFF2-40B4-BE49-F238E27FC236}">
                  <a16:creationId xmlns:a16="http://schemas.microsoft.com/office/drawing/2014/main" id="{DCFFF162-F706-A421-4B13-BA9D6A7955AD}"/>
                </a:ext>
              </a:extLst>
            </p:cNvPr>
            <p:cNvSpPr>
              <a:spLocks/>
            </p:cNvSpPr>
            <p:nvPr/>
          </p:nvSpPr>
          <p:spPr bwMode="auto">
            <a:xfrm>
              <a:off x="3433" y="3141"/>
              <a:ext cx="10" cy="13"/>
            </a:xfrm>
            <a:custGeom>
              <a:avLst/>
              <a:gdLst>
                <a:gd name="T0" fmla="*/ 21 w 51"/>
                <a:gd name="T1" fmla="*/ 66 h 66"/>
                <a:gd name="T2" fmla="*/ 6 w 51"/>
                <a:gd name="T3" fmla="*/ 51 h 66"/>
                <a:gd name="T4" fmla="*/ 0 w 51"/>
                <a:gd name="T5" fmla="*/ 44 h 66"/>
                <a:gd name="T6" fmla="*/ 9 w 51"/>
                <a:gd name="T7" fmla="*/ 19 h 66"/>
                <a:gd name="T8" fmla="*/ 21 w 51"/>
                <a:gd name="T9" fmla="*/ 0 h 66"/>
                <a:gd name="T10" fmla="*/ 50 w 51"/>
                <a:gd name="T11" fmla="*/ 32 h 66"/>
                <a:gd name="T12" fmla="*/ 51 w 51"/>
                <a:gd name="T13" fmla="*/ 42 h 66"/>
                <a:gd name="T14" fmla="*/ 51 w 51"/>
                <a:gd name="T15" fmla="*/ 50 h 66"/>
                <a:gd name="T16" fmla="*/ 21 w 51"/>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66">
                  <a:moveTo>
                    <a:pt x="21" y="66"/>
                  </a:moveTo>
                  <a:lnTo>
                    <a:pt x="6" y="51"/>
                  </a:lnTo>
                  <a:lnTo>
                    <a:pt x="0" y="44"/>
                  </a:lnTo>
                  <a:lnTo>
                    <a:pt x="9" y="19"/>
                  </a:lnTo>
                  <a:lnTo>
                    <a:pt x="21" y="0"/>
                  </a:lnTo>
                  <a:lnTo>
                    <a:pt x="50" y="32"/>
                  </a:lnTo>
                  <a:lnTo>
                    <a:pt x="51" y="42"/>
                  </a:lnTo>
                  <a:lnTo>
                    <a:pt x="51" y="50"/>
                  </a:lnTo>
                  <a:lnTo>
                    <a:pt x="21" y="66"/>
                  </a:lnTo>
                  <a:close/>
                </a:path>
              </a:pathLst>
            </a:custGeom>
            <a:grp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536" name="Freeform 163">
              <a:extLst>
                <a:ext uri="{FF2B5EF4-FFF2-40B4-BE49-F238E27FC236}">
                  <a16:creationId xmlns:a16="http://schemas.microsoft.com/office/drawing/2014/main" id="{CD410AEF-5AE5-6B62-692D-3DFC0CFED8CD}"/>
                </a:ext>
              </a:extLst>
            </p:cNvPr>
            <p:cNvSpPr>
              <a:spLocks/>
            </p:cNvSpPr>
            <p:nvPr/>
          </p:nvSpPr>
          <p:spPr bwMode="auto">
            <a:xfrm>
              <a:off x="3440" y="2813"/>
              <a:ext cx="339" cy="492"/>
            </a:xfrm>
            <a:custGeom>
              <a:avLst/>
              <a:gdLst>
                <a:gd name="T0" fmla="*/ 1236 w 1694"/>
                <a:gd name="T1" fmla="*/ 128 h 2458"/>
                <a:gd name="T2" fmla="*/ 1150 w 1694"/>
                <a:gd name="T3" fmla="*/ 0 h 2458"/>
                <a:gd name="T4" fmla="*/ 1070 w 1694"/>
                <a:gd name="T5" fmla="*/ 85 h 2458"/>
                <a:gd name="T6" fmla="*/ 1075 w 1694"/>
                <a:gd name="T7" fmla="*/ 202 h 2458"/>
                <a:gd name="T8" fmla="*/ 1018 w 1694"/>
                <a:gd name="T9" fmla="*/ 271 h 2458"/>
                <a:gd name="T10" fmla="*/ 949 w 1694"/>
                <a:gd name="T11" fmla="*/ 317 h 2458"/>
                <a:gd name="T12" fmla="*/ 907 w 1694"/>
                <a:gd name="T13" fmla="*/ 366 h 2458"/>
                <a:gd name="T14" fmla="*/ 863 w 1694"/>
                <a:gd name="T15" fmla="*/ 399 h 2458"/>
                <a:gd name="T16" fmla="*/ 814 w 1694"/>
                <a:gd name="T17" fmla="*/ 504 h 2458"/>
                <a:gd name="T18" fmla="*/ 766 w 1694"/>
                <a:gd name="T19" fmla="*/ 528 h 2458"/>
                <a:gd name="T20" fmla="*/ 799 w 1694"/>
                <a:gd name="T21" fmla="*/ 584 h 2458"/>
                <a:gd name="T22" fmla="*/ 831 w 1694"/>
                <a:gd name="T23" fmla="*/ 743 h 2458"/>
                <a:gd name="T24" fmla="*/ 751 w 1694"/>
                <a:gd name="T25" fmla="*/ 808 h 2458"/>
                <a:gd name="T26" fmla="*/ 552 w 1694"/>
                <a:gd name="T27" fmla="*/ 768 h 2458"/>
                <a:gd name="T28" fmla="*/ 400 w 1694"/>
                <a:gd name="T29" fmla="*/ 814 h 2458"/>
                <a:gd name="T30" fmla="*/ 346 w 1694"/>
                <a:gd name="T31" fmla="*/ 787 h 2458"/>
                <a:gd name="T32" fmla="*/ 307 w 1694"/>
                <a:gd name="T33" fmla="*/ 922 h 2458"/>
                <a:gd name="T34" fmla="*/ 355 w 1694"/>
                <a:gd name="T35" fmla="*/ 991 h 2458"/>
                <a:gd name="T36" fmla="*/ 346 w 1694"/>
                <a:gd name="T37" fmla="*/ 1032 h 2458"/>
                <a:gd name="T38" fmla="*/ 281 w 1694"/>
                <a:gd name="T39" fmla="*/ 1030 h 2458"/>
                <a:gd name="T40" fmla="*/ 220 w 1694"/>
                <a:gd name="T41" fmla="*/ 1034 h 2458"/>
                <a:gd name="T42" fmla="*/ 282 w 1694"/>
                <a:gd name="T43" fmla="*/ 1107 h 2458"/>
                <a:gd name="T44" fmla="*/ 234 w 1694"/>
                <a:gd name="T45" fmla="*/ 1199 h 2458"/>
                <a:gd name="T46" fmla="*/ 221 w 1694"/>
                <a:gd name="T47" fmla="*/ 1260 h 2458"/>
                <a:gd name="T48" fmla="*/ 171 w 1694"/>
                <a:gd name="T49" fmla="*/ 1243 h 2458"/>
                <a:gd name="T50" fmla="*/ 113 w 1694"/>
                <a:gd name="T51" fmla="*/ 1335 h 2458"/>
                <a:gd name="T52" fmla="*/ 42 w 1694"/>
                <a:gd name="T53" fmla="*/ 1358 h 2458"/>
                <a:gd name="T54" fmla="*/ 65 w 1694"/>
                <a:gd name="T55" fmla="*/ 1409 h 2458"/>
                <a:gd name="T56" fmla="*/ 33 w 1694"/>
                <a:gd name="T57" fmla="*/ 1470 h 2458"/>
                <a:gd name="T58" fmla="*/ 0 w 1694"/>
                <a:gd name="T59" fmla="*/ 1580 h 2458"/>
                <a:gd name="T60" fmla="*/ 44 w 1694"/>
                <a:gd name="T61" fmla="*/ 1576 h 2458"/>
                <a:gd name="T62" fmla="*/ 70 w 1694"/>
                <a:gd name="T63" fmla="*/ 1620 h 2458"/>
                <a:gd name="T64" fmla="*/ 20 w 1694"/>
                <a:gd name="T65" fmla="*/ 1766 h 2458"/>
                <a:gd name="T66" fmla="*/ 14 w 1694"/>
                <a:gd name="T67" fmla="*/ 1886 h 2458"/>
                <a:gd name="T68" fmla="*/ 132 w 1694"/>
                <a:gd name="T69" fmla="*/ 1933 h 2458"/>
                <a:gd name="T70" fmla="*/ 86 w 1694"/>
                <a:gd name="T71" fmla="*/ 2019 h 2458"/>
                <a:gd name="T72" fmla="*/ 149 w 1694"/>
                <a:gd name="T73" fmla="*/ 2091 h 2458"/>
                <a:gd name="T74" fmla="*/ 106 w 1694"/>
                <a:gd name="T75" fmla="*/ 2178 h 2458"/>
                <a:gd name="T76" fmla="*/ 75 w 1694"/>
                <a:gd name="T77" fmla="*/ 2278 h 2458"/>
                <a:gd name="T78" fmla="*/ 78 w 1694"/>
                <a:gd name="T79" fmla="*/ 2448 h 2458"/>
                <a:gd name="T80" fmla="*/ 145 w 1694"/>
                <a:gd name="T81" fmla="*/ 2400 h 2458"/>
                <a:gd name="T82" fmla="*/ 286 w 1694"/>
                <a:gd name="T83" fmla="*/ 2265 h 2458"/>
                <a:gd name="T84" fmla="*/ 308 w 1694"/>
                <a:gd name="T85" fmla="*/ 2176 h 2458"/>
                <a:gd name="T86" fmla="*/ 342 w 1694"/>
                <a:gd name="T87" fmla="*/ 2092 h 2458"/>
                <a:gd name="T88" fmla="*/ 312 w 1694"/>
                <a:gd name="T89" fmla="*/ 1961 h 2458"/>
                <a:gd name="T90" fmla="*/ 234 w 1694"/>
                <a:gd name="T91" fmla="*/ 1868 h 2458"/>
                <a:gd name="T92" fmla="*/ 417 w 1694"/>
                <a:gd name="T93" fmla="*/ 1515 h 2458"/>
                <a:gd name="T94" fmla="*/ 401 w 1694"/>
                <a:gd name="T95" fmla="*/ 1332 h 2458"/>
                <a:gd name="T96" fmla="*/ 527 w 1694"/>
                <a:gd name="T97" fmla="*/ 1402 h 2458"/>
                <a:gd name="T98" fmla="*/ 805 w 1694"/>
                <a:gd name="T99" fmla="*/ 1323 h 2458"/>
                <a:gd name="T100" fmla="*/ 937 w 1694"/>
                <a:gd name="T101" fmla="*/ 1003 h 2458"/>
                <a:gd name="T102" fmla="*/ 979 w 1694"/>
                <a:gd name="T103" fmla="*/ 887 h 2458"/>
                <a:gd name="T104" fmla="*/ 947 w 1694"/>
                <a:gd name="T105" fmla="*/ 783 h 2458"/>
                <a:gd name="T106" fmla="*/ 1215 w 1694"/>
                <a:gd name="T107" fmla="*/ 695 h 2458"/>
                <a:gd name="T108" fmla="*/ 1338 w 1694"/>
                <a:gd name="T109" fmla="*/ 672 h 2458"/>
                <a:gd name="T110" fmla="*/ 1477 w 1694"/>
                <a:gd name="T111" fmla="*/ 562 h 2458"/>
                <a:gd name="T112" fmla="*/ 1609 w 1694"/>
                <a:gd name="T113" fmla="*/ 670 h 2458"/>
                <a:gd name="T114" fmla="*/ 1557 w 1694"/>
                <a:gd name="T115" fmla="*/ 408 h 2458"/>
                <a:gd name="T116" fmla="*/ 1483 w 1694"/>
                <a:gd name="T117" fmla="*/ 351 h 2458"/>
                <a:gd name="T118" fmla="*/ 1586 w 1694"/>
                <a:gd name="T119" fmla="*/ 350 h 2458"/>
                <a:gd name="T120" fmla="*/ 1694 w 1694"/>
                <a:gd name="T121" fmla="*/ 311 h 2458"/>
                <a:gd name="T122" fmla="*/ 1495 w 1694"/>
                <a:gd name="T123" fmla="*/ 222 h 2458"/>
                <a:gd name="T124" fmla="*/ 1373 w 1694"/>
                <a:gd name="T125" fmla="*/ 231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4" h="2458">
                  <a:moveTo>
                    <a:pt x="1373" y="231"/>
                  </a:moveTo>
                  <a:lnTo>
                    <a:pt x="1236" y="128"/>
                  </a:lnTo>
                  <a:lnTo>
                    <a:pt x="1210" y="164"/>
                  </a:lnTo>
                  <a:lnTo>
                    <a:pt x="1150" y="0"/>
                  </a:lnTo>
                  <a:lnTo>
                    <a:pt x="1112" y="58"/>
                  </a:lnTo>
                  <a:lnTo>
                    <a:pt x="1070" y="85"/>
                  </a:lnTo>
                  <a:lnTo>
                    <a:pt x="1082" y="153"/>
                  </a:lnTo>
                  <a:lnTo>
                    <a:pt x="1075" y="202"/>
                  </a:lnTo>
                  <a:lnTo>
                    <a:pt x="1025" y="234"/>
                  </a:lnTo>
                  <a:lnTo>
                    <a:pt x="1018" y="271"/>
                  </a:lnTo>
                  <a:lnTo>
                    <a:pt x="989" y="283"/>
                  </a:lnTo>
                  <a:lnTo>
                    <a:pt x="949" y="317"/>
                  </a:lnTo>
                  <a:lnTo>
                    <a:pt x="945" y="338"/>
                  </a:lnTo>
                  <a:lnTo>
                    <a:pt x="907" y="366"/>
                  </a:lnTo>
                  <a:lnTo>
                    <a:pt x="892" y="435"/>
                  </a:lnTo>
                  <a:lnTo>
                    <a:pt x="863" y="399"/>
                  </a:lnTo>
                  <a:lnTo>
                    <a:pt x="835" y="415"/>
                  </a:lnTo>
                  <a:lnTo>
                    <a:pt x="814" y="504"/>
                  </a:lnTo>
                  <a:lnTo>
                    <a:pt x="783" y="506"/>
                  </a:lnTo>
                  <a:lnTo>
                    <a:pt x="766" y="528"/>
                  </a:lnTo>
                  <a:lnTo>
                    <a:pt x="776" y="561"/>
                  </a:lnTo>
                  <a:lnTo>
                    <a:pt x="799" y="584"/>
                  </a:lnTo>
                  <a:lnTo>
                    <a:pt x="850" y="698"/>
                  </a:lnTo>
                  <a:lnTo>
                    <a:pt x="831" y="743"/>
                  </a:lnTo>
                  <a:lnTo>
                    <a:pt x="785" y="743"/>
                  </a:lnTo>
                  <a:lnTo>
                    <a:pt x="751" y="808"/>
                  </a:lnTo>
                  <a:lnTo>
                    <a:pt x="697" y="821"/>
                  </a:lnTo>
                  <a:lnTo>
                    <a:pt x="552" y="768"/>
                  </a:lnTo>
                  <a:lnTo>
                    <a:pt x="448" y="812"/>
                  </a:lnTo>
                  <a:lnTo>
                    <a:pt x="400" y="814"/>
                  </a:lnTo>
                  <a:lnTo>
                    <a:pt x="380" y="753"/>
                  </a:lnTo>
                  <a:lnTo>
                    <a:pt x="346" y="787"/>
                  </a:lnTo>
                  <a:lnTo>
                    <a:pt x="343" y="878"/>
                  </a:lnTo>
                  <a:lnTo>
                    <a:pt x="307" y="922"/>
                  </a:lnTo>
                  <a:lnTo>
                    <a:pt x="313" y="954"/>
                  </a:lnTo>
                  <a:lnTo>
                    <a:pt x="355" y="991"/>
                  </a:lnTo>
                  <a:lnTo>
                    <a:pt x="367" y="1023"/>
                  </a:lnTo>
                  <a:lnTo>
                    <a:pt x="346" y="1032"/>
                  </a:lnTo>
                  <a:lnTo>
                    <a:pt x="307" y="1021"/>
                  </a:lnTo>
                  <a:lnTo>
                    <a:pt x="281" y="1030"/>
                  </a:lnTo>
                  <a:lnTo>
                    <a:pt x="239" y="1002"/>
                  </a:lnTo>
                  <a:lnTo>
                    <a:pt x="220" y="1034"/>
                  </a:lnTo>
                  <a:lnTo>
                    <a:pt x="263" y="1067"/>
                  </a:lnTo>
                  <a:lnTo>
                    <a:pt x="282" y="1107"/>
                  </a:lnTo>
                  <a:lnTo>
                    <a:pt x="278" y="1157"/>
                  </a:lnTo>
                  <a:lnTo>
                    <a:pt x="234" y="1199"/>
                  </a:lnTo>
                  <a:lnTo>
                    <a:pt x="239" y="1243"/>
                  </a:lnTo>
                  <a:lnTo>
                    <a:pt x="221" y="1260"/>
                  </a:lnTo>
                  <a:lnTo>
                    <a:pt x="174" y="1266"/>
                  </a:lnTo>
                  <a:lnTo>
                    <a:pt x="171" y="1243"/>
                  </a:lnTo>
                  <a:lnTo>
                    <a:pt x="126" y="1258"/>
                  </a:lnTo>
                  <a:lnTo>
                    <a:pt x="113" y="1335"/>
                  </a:lnTo>
                  <a:lnTo>
                    <a:pt x="89" y="1360"/>
                  </a:lnTo>
                  <a:lnTo>
                    <a:pt x="42" y="1358"/>
                  </a:lnTo>
                  <a:lnTo>
                    <a:pt x="37" y="1378"/>
                  </a:lnTo>
                  <a:lnTo>
                    <a:pt x="65" y="1409"/>
                  </a:lnTo>
                  <a:lnTo>
                    <a:pt x="61" y="1446"/>
                  </a:lnTo>
                  <a:lnTo>
                    <a:pt x="33" y="1470"/>
                  </a:lnTo>
                  <a:lnTo>
                    <a:pt x="14" y="1494"/>
                  </a:lnTo>
                  <a:lnTo>
                    <a:pt x="0" y="1580"/>
                  </a:lnTo>
                  <a:lnTo>
                    <a:pt x="16" y="1600"/>
                  </a:lnTo>
                  <a:lnTo>
                    <a:pt x="44" y="1576"/>
                  </a:lnTo>
                  <a:lnTo>
                    <a:pt x="66" y="1593"/>
                  </a:lnTo>
                  <a:lnTo>
                    <a:pt x="70" y="1620"/>
                  </a:lnTo>
                  <a:lnTo>
                    <a:pt x="29" y="1687"/>
                  </a:lnTo>
                  <a:lnTo>
                    <a:pt x="20" y="1766"/>
                  </a:lnTo>
                  <a:lnTo>
                    <a:pt x="39" y="1786"/>
                  </a:lnTo>
                  <a:lnTo>
                    <a:pt x="14" y="1886"/>
                  </a:lnTo>
                  <a:lnTo>
                    <a:pt x="41" y="1928"/>
                  </a:lnTo>
                  <a:lnTo>
                    <a:pt x="132" y="1933"/>
                  </a:lnTo>
                  <a:lnTo>
                    <a:pt x="129" y="1962"/>
                  </a:lnTo>
                  <a:lnTo>
                    <a:pt x="86" y="2019"/>
                  </a:lnTo>
                  <a:lnTo>
                    <a:pt x="87" y="2066"/>
                  </a:lnTo>
                  <a:lnTo>
                    <a:pt x="149" y="2091"/>
                  </a:lnTo>
                  <a:lnTo>
                    <a:pt x="156" y="2125"/>
                  </a:lnTo>
                  <a:lnTo>
                    <a:pt x="106" y="2178"/>
                  </a:lnTo>
                  <a:lnTo>
                    <a:pt x="108" y="2226"/>
                  </a:lnTo>
                  <a:lnTo>
                    <a:pt x="75" y="2278"/>
                  </a:lnTo>
                  <a:lnTo>
                    <a:pt x="45" y="2394"/>
                  </a:lnTo>
                  <a:lnTo>
                    <a:pt x="78" y="2448"/>
                  </a:lnTo>
                  <a:lnTo>
                    <a:pt x="81" y="2458"/>
                  </a:lnTo>
                  <a:lnTo>
                    <a:pt x="145" y="2400"/>
                  </a:lnTo>
                  <a:lnTo>
                    <a:pt x="273" y="2385"/>
                  </a:lnTo>
                  <a:lnTo>
                    <a:pt x="286" y="2265"/>
                  </a:lnTo>
                  <a:lnTo>
                    <a:pt x="321" y="2237"/>
                  </a:lnTo>
                  <a:lnTo>
                    <a:pt x="308" y="2176"/>
                  </a:lnTo>
                  <a:lnTo>
                    <a:pt x="372" y="2137"/>
                  </a:lnTo>
                  <a:lnTo>
                    <a:pt x="342" y="2092"/>
                  </a:lnTo>
                  <a:lnTo>
                    <a:pt x="315" y="2080"/>
                  </a:lnTo>
                  <a:lnTo>
                    <a:pt x="312" y="1961"/>
                  </a:lnTo>
                  <a:lnTo>
                    <a:pt x="265" y="1947"/>
                  </a:lnTo>
                  <a:lnTo>
                    <a:pt x="234" y="1868"/>
                  </a:lnTo>
                  <a:lnTo>
                    <a:pt x="316" y="1627"/>
                  </a:lnTo>
                  <a:lnTo>
                    <a:pt x="417" y="1515"/>
                  </a:lnTo>
                  <a:lnTo>
                    <a:pt x="386" y="1484"/>
                  </a:lnTo>
                  <a:lnTo>
                    <a:pt x="401" y="1332"/>
                  </a:lnTo>
                  <a:lnTo>
                    <a:pt x="428" y="1299"/>
                  </a:lnTo>
                  <a:lnTo>
                    <a:pt x="527" y="1402"/>
                  </a:lnTo>
                  <a:lnTo>
                    <a:pt x="681" y="1452"/>
                  </a:lnTo>
                  <a:lnTo>
                    <a:pt x="805" y="1323"/>
                  </a:lnTo>
                  <a:lnTo>
                    <a:pt x="794" y="1252"/>
                  </a:lnTo>
                  <a:lnTo>
                    <a:pt x="937" y="1003"/>
                  </a:lnTo>
                  <a:lnTo>
                    <a:pt x="1006" y="1003"/>
                  </a:lnTo>
                  <a:lnTo>
                    <a:pt x="979" y="887"/>
                  </a:lnTo>
                  <a:lnTo>
                    <a:pt x="945" y="886"/>
                  </a:lnTo>
                  <a:lnTo>
                    <a:pt x="947" y="783"/>
                  </a:lnTo>
                  <a:lnTo>
                    <a:pt x="1077" y="719"/>
                  </a:lnTo>
                  <a:lnTo>
                    <a:pt x="1215" y="695"/>
                  </a:lnTo>
                  <a:lnTo>
                    <a:pt x="1287" y="716"/>
                  </a:lnTo>
                  <a:lnTo>
                    <a:pt x="1338" y="672"/>
                  </a:lnTo>
                  <a:lnTo>
                    <a:pt x="1376" y="561"/>
                  </a:lnTo>
                  <a:lnTo>
                    <a:pt x="1477" y="562"/>
                  </a:lnTo>
                  <a:lnTo>
                    <a:pt x="1551" y="597"/>
                  </a:lnTo>
                  <a:lnTo>
                    <a:pt x="1609" y="670"/>
                  </a:lnTo>
                  <a:lnTo>
                    <a:pt x="1643" y="564"/>
                  </a:lnTo>
                  <a:lnTo>
                    <a:pt x="1557" y="408"/>
                  </a:lnTo>
                  <a:lnTo>
                    <a:pt x="1521" y="418"/>
                  </a:lnTo>
                  <a:lnTo>
                    <a:pt x="1483" y="351"/>
                  </a:lnTo>
                  <a:lnTo>
                    <a:pt x="1541" y="313"/>
                  </a:lnTo>
                  <a:lnTo>
                    <a:pt x="1586" y="350"/>
                  </a:lnTo>
                  <a:lnTo>
                    <a:pt x="1659" y="349"/>
                  </a:lnTo>
                  <a:lnTo>
                    <a:pt x="1694" y="311"/>
                  </a:lnTo>
                  <a:lnTo>
                    <a:pt x="1540" y="187"/>
                  </a:lnTo>
                  <a:lnTo>
                    <a:pt x="1495" y="222"/>
                  </a:lnTo>
                  <a:lnTo>
                    <a:pt x="1470" y="184"/>
                  </a:lnTo>
                  <a:lnTo>
                    <a:pt x="1373" y="231"/>
                  </a:lnTo>
                  <a:close/>
                </a:path>
              </a:pathLst>
            </a:custGeom>
            <a:solidFill>
              <a:schemeClr val="bg2">
                <a:lumMod val="60000"/>
                <a:lumOff val="40000"/>
              </a:schemeClr>
            </a:solidFill>
            <a:ln w="952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grpSp>
      <p:sp>
        <p:nvSpPr>
          <p:cNvPr id="539" name="Oval 538">
            <a:extLst>
              <a:ext uri="{FF2B5EF4-FFF2-40B4-BE49-F238E27FC236}">
                <a16:creationId xmlns:a16="http://schemas.microsoft.com/office/drawing/2014/main" id="{09035DB9-4042-8275-3409-52D1D4EDBDD6}"/>
              </a:ext>
            </a:extLst>
          </p:cNvPr>
          <p:cNvSpPr/>
          <p:nvPr/>
        </p:nvSpPr>
        <p:spPr>
          <a:xfrm>
            <a:off x="9785114" y="6075451"/>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prstClr val="white"/>
                </a:solidFill>
                <a:effectLst/>
                <a:uLnTx/>
                <a:uFillTx/>
                <a:latin typeface="Montserrat"/>
                <a:ea typeface="+mn-ea"/>
                <a:cs typeface="+mn-cs"/>
              </a:rPr>
              <a:t>1</a:t>
            </a:r>
          </a:p>
        </p:txBody>
      </p:sp>
      <p:sp>
        <p:nvSpPr>
          <p:cNvPr id="541" name="Oval 540">
            <a:extLst>
              <a:ext uri="{FF2B5EF4-FFF2-40B4-BE49-F238E27FC236}">
                <a16:creationId xmlns:a16="http://schemas.microsoft.com/office/drawing/2014/main" id="{A8AD1351-3AED-87F2-4370-8B770D497437}"/>
              </a:ext>
            </a:extLst>
          </p:cNvPr>
          <p:cNvSpPr/>
          <p:nvPr/>
        </p:nvSpPr>
        <p:spPr>
          <a:xfrm>
            <a:off x="10044919" y="5990001"/>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prstClr val="white"/>
                </a:solidFill>
                <a:effectLst/>
                <a:uLnTx/>
                <a:uFillTx/>
                <a:latin typeface="Montserrat"/>
                <a:ea typeface="+mn-ea"/>
                <a:cs typeface="+mn-cs"/>
              </a:rPr>
              <a:t>2</a:t>
            </a:r>
          </a:p>
        </p:txBody>
      </p:sp>
      <p:sp>
        <p:nvSpPr>
          <p:cNvPr id="543" name="Oval 542">
            <a:extLst>
              <a:ext uri="{FF2B5EF4-FFF2-40B4-BE49-F238E27FC236}">
                <a16:creationId xmlns:a16="http://schemas.microsoft.com/office/drawing/2014/main" id="{4DA1F38F-6A2D-2D53-25FA-E7E78E4F9539}"/>
              </a:ext>
            </a:extLst>
          </p:cNvPr>
          <p:cNvSpPr/>
          <p:nvPr/>
        </p:nvSpPr>
        <p:spPr>
          <a:xfrm>
            <a:off x="10219555" y="5629626"/>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prstClr val="white"/>
                </a:solidFill>
                <a:effectLst/>
                <a:uLnTx/>
                <a:uFillTx/>
                <a:latin typeface="Montserrat"/>
                <a:ea typeface="+mn-ea"/>
                <a:cs typeface="+mn-cs"/>
              </a:rPr>
              <a:t>3</a:t>
            </a:r>
          </a:p>
        </p:txBody>
      </p:sp>
      <p:sp>
        <p:nvSpPr>
          <p:cNvPr id="545" name="Oval 544">
            <a:extLst>
              <a:ext uri="{FF2B5EF4-FFF2-40B4-BE49-F238E27FC236}">
                <a16:creationId xmlns:a16="http://schemas.microsoft.com/office/drawing/2014/main" id="{71AE23D4-6D2E-210A-057A-1AA55615D3E5}"/>
              </a:ext>
            </a:extLst>
          </p:cNvPr>
          <p:cNvSpPr/>
          <p:nvPr/>
        </p:nvSpPr>
        <p:spPr>
          <a:xfrm>
            <a:off x="10782570" y="4618817"/>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prstClr val="white"/>
                </a:solidFill>
                <a:effectLst/>
                <a:uLnTx/>
                <a:uFillTx/>
                <a:latin typeface="Montserrat"/>
                <a:ea typeface="+mn-ea"/>
                <a:cs typeface="+mn-cs"/>
              </a:rPr>
              <a:t>4</a:t>
            </a:r>
          </a:p>
        </p:txBody>
      </p:sp>
      <p:sp>
        <p:nvSpPr>
          <p:cNvPr id="547" name="Oval 546">
            <a:extLst>
              <a:ext uri="{FF2B5EF4-FFF2-40B4-BE49-F238E27FC236}">
                <a16:creationId xmlns:a16="http://schemas.microsoft.com/office/drawing/2014/main" id="{E25AA67C-A125-844D-A91E-3520B021FAF0}"/>
              </a:ext>
            </a:extLst>
          </p:cNvPr>
          <p:cNvSpPr/>
          <p:nvPr/>
        </p:nvSpPr>
        <p:spPr>
          <a:xfrm>
            <a:off x="10948405" y="5625725"/>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prstClr val="white"/>
                </a:solidFill>
                <a:effectLst/>
                <a:uLnTx/>
                <a:uFillTx/>
                <a:latin typeface="Montserrat"/>
                <a:ea typeface="+mn-ea"/>
                <a:cs typeface="+mn-cs"/>
              </a:rPr>
              <a:t>5</a:t>
            </a:r>
          </a:p>
        </p:txBody>
      </p:sp>
      <p:sp>
        <p:nvSpPr>
          <p:cNvPr id="549" name="Oval 548">
            <a:extLst>
              <a:ext uri="{FF2B5EF4-FFF2-40B4-BE49-F238E27FC236}">
                <a16:creationId xmlns:a16="http://schemas.microsoft.com/office/drawing/2014/main" id="{A34C2AF3-A46C-1E13-8D9B-DA5FE72E79E5}"/>
              </a:ext>
            </a:extLst>
          </p:cNvPr>
          <p:cNvSpPr/>
          <p:nvPr/>
        </p:nvSpPr>
        <p:spPr>
          <a:xfrm>
            <a:off x="10179334" y="4990587"/>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prstClr val="white"/>
                </a:solidFill>
                <a:effectLst/>
                <a:uLnTx/>
                <a:uFillTx/>
                <a:latin typeface="Montserrat"/>
                <a:ea typeface="+mn-ea"/>
                <a:cs typeface="+mn-cs"/>
              </a:rPr>
              <a:t>6</a:t>
            </a:r>
          </a:p>
        </p:txBody>
      </p:sp>
      <p:sp>
        <p:nvSpPr>
          <p:cNvPr id="553" name="Oval 552">
            <a:extLst>
              <a:ext uri="{FF2B5EF4-FFF2-40B4-BE49-F238E27FC236}">
                <a16:creationId xmlns:a16="http://schemas.microsoft.com/office/drawing/2014/main" id="{A476B2AB-FF83-E658-7F87-B373A3DC035C}"/>
              </a:ext>
            </a:extLst>
          </p:cNvPr>
          <p:cNvSpPr/>
          <p:nvPr/>
        </p:nvSpPr>
        <p:spPr>
          <a:xfrm>
            <a:off x="9698057" y="5321058"/>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white"/>
                </a:solidFill>
                <a:effectLst/>
                <a:uLnTx/>
                <a:uFillTx/>
                <a:latin typeface="Montserrat"/>
                <a:ea typeface="+mn-ea"/>
                <a:cs typeface="+mn-cs"/>
              </a:rPr>
              <a:t>7</a:t>
            </a:r>
            <a:endParaRPr kumimoji="0" lang="en-FI" sz="1200" b="0" i="0" u="none" strike="noStrike" kern="1200" cap="none" spc="0" normalizeH="0" baseline="0" noProof="0">
              <a:ln>
                <a:noFill/>
              </a:ln>
              <a:solidFill>
                <a:prstClr val="white"/>
              </a:solidFill>
              <a:effectLst/>
              <a:uLnTx/>
              <a:uFillTx/>
              <a:latin typeface="Montserrat"/>
              <a:ea typeface="+mn-ea"/>
              <a:cs typeface="+mn-cs"/>
            </a:endParaRPr>
          </a:p>
        </p:txBody>
      </p:sp>
      <p:sp>
        <p:nvSpPr>
          <p:cNvPr id="559" name="Oval 558">
            <a:extLst>
              <a:ext uri="{FF2B5EF4-FFF2-40B4-BE49-F238E27FC236}">
                <a16:creationId xmlns:a16="http://schemas.microsoft.com/office/drawing/2014/main" id="{73FBE0AE-7F42-F9CA-5133-C76DDA93F87B}"/>
              </a:ext>
            </a:extLst>
          </p:cNvPr>
          <p:cNvSpPr/>
          <p:nvPr/>
        </p:nvSpPr>
        <p:spPr>
          <a:xfrm>
            <a:off x="10282223" y="3481335"/>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200" b="0" i="0" u="none" strike="noStrike" kern="1200" cap="none" spc="0" normalizeH="0" baseline="0" noProof="0">
              <a:ln>
                <a:noFill/>
              </a:ln>
              <a:solidFill>
                <a:prstClr val="white"/>
              </a:solidFill>
              <a:effectLst/>
              <a:uLnTx/>
              <a:uFillTx/>
              <a:latin typeface="Montserrat"/>
              <a:ea typeface="+mn-ea"/>
              <a:cs typeface="+mn-cs"/>
            </a:endParaRPr>
          </a:p>
        </p:txBody>
      </p:sp>
      <p:sp>
        <p:nvSpPr>
          <p:cNvPr id="561" name="Oval 560">
            <a:extLst>
              <a:ext uri="{FF2B5EF4-FFF2-40B4-BE49-F238E27FC236}">
                <a16:creationId xmlns:a16="http://schemas.microsoft.com/office/drawing/2014/main" id="{93B08457-F314-D676-231E-8ABD8DE98F86}"/>
              </a:ext>
            </a:extLst>
          </p:cNvPr>
          <p:cNvSpPr/>
          <p:nvPr/>
        </p:nvSpPr>
        <p:spPr>
          <a:xfrm>
            <a:off x="9120439" y="5338040"/>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200" b="0" i="0" u="none" strike="noStrike" kern="1200" cap="none" spc="0" normalizeH="0" baseline="0" noProof="0">
              <a:ln>
                <a:noFill/>
              </a:ln>
              <a:solidFill>
                <a:prstClr val="white"/>
              </a:solidFill>
              <a:effectLst/>
              <a:uLnTx/>
              <a:uFillTx/>
              <a:latin typeface="Montserrat"/>
              <a:ea typeface="+mn-ea"/>
              <a:cs typeface="+mn-cs"/>
            </a:endParaRPr>
          </a:p>
        </p:txBody>
      </p:sp>
      <p:sp>
        <p:nvSpPr>
          <p:cNvPr id="563" name="Oval 562">
            <a:extLst>
              <a:ext uri="{FF2B5EF4-FFF2-40B4-BE49-F238E27FC236}">
                <a16:creationId xmlns:a16="http://schemas.microsoft.com/office/drawing/2014/main" id="{A6EAD174-6B6D-77DC-1E7C-4B829880B6D3}"/>
              </a:ext>
            </a:extLst>
          </p:cNvPr>
          <p:cNvSpPr/>
          <p:nvPr/>
        </p:nvSpPr>
        <p:spPr>
          <a:xfrm>
            <a:off x="9226500" y="5922766"/>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200" b="0" i="0" u="none" strike="noStrike" kern="1200" cap="none" spc="0" normalizeH="0" baseline="0" noProof="0">
              <a:ln>
                <a:noFill/>
              </a:ln>
              <a:solidFill>
                <a:prstClr val="white"/>
              </a:solidFill>
              <a:effectLst/>
              <a:uLnTx/>
              <a:uFillTx/>
              <a:latin typeface="Montserrat"/>
              <a:ea typeface="+mn-ea"/>
              <a:cs typeface="+mn-cs"/>
            </a:endParaRPr>
          </a:p>
        </p:txBody>
      </p:sp>
      <p:sp>
        <p:nvSpPr>
          <p:cNvPr id="567" name="TextBox 566">
            <a:extLst>
              <a:ext uri="{FF2B5EF4-FFF2-40B4-BE49-F238E27FC236}">
                <a16:creationId xmlns:a16="http://schemas.microsoft.com/office/drawing/2014/main" id="{9F7A3059-8038-462E-0D16-069AE3457E78}"/>
              </a:ext>
            </a:extLst>
          </p:cNvPr>
          <p:cNvSpPr txBox="1"/>
          <p:nvPr/>
        </p:nvSpPr>
        <p:spPr>
          <a:xfrm>
            <a:off x="10195995" y="3481335"/>
            <a:ext cx="436239"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prstClr val="white"/>
                </a:solidFill>
                <a:effectLst/>
                <a:uLnTx/>
                <a:uFillTx/>
                <a:latin typeface="Montserrat"/>
                <a:ea typeface="+mn-ea"/>
                <a:cs typeface="+mn-cs"/>
              </a:rPr>
              <a:t>9</a:t>
            </a:r>
            <a:endParaRPr kumimoji="0" lang="en-FI" sz="1100" b="0" i="0" u="none" strike="noStrike" kern="1200" cap="none" spc="0" normalizeH="0" baseline="0" noProof="0">
              <a:ln>
                <a:noFill/>
              </a:ln>
              <a:solidFill>
                <a:prstClr val="white"/>
              </a:solidFill>
              <a:effectLst/>
              <a:uLnTx/>
              <a:uFillTx/>
              <a:latin typeface="Montserrat"/>
              <a:ea typeface="+mn-ea"/>
              <a:cs typeface="+mn-cs"/>
            </a:endParaRPr>
          </a:p>
        </p:txBody>
      </p:sp>
      <p:sp>
        <p:nvSpPr>
          <p:cNvPr id="573" name="Oval 572">
            <a:extLst>
              <a:ext uri="{FF2B5EF4-FFF2-40B4-BE49-F238E27FC236}">
                <a16:creationId xmlns:a16="http://schemas.microsoft.com/office/drawing/2014/main" id="{494658F9-5A6A-6536-11C9-A275C131013B}"/>
              </a:ext>
            </a:extLst>
          </p:cNvPr>
          <p:cNvSpPr/>
          <p:nvPr/>
        </p:nvSpPr>
        <p:spPr>
          <a:xfrm>
            <a:off x="9517534" y="4690563"/>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white"/>
                </a:solidFill>
                <a:effectLst/>
                <a:uLnTx/>
                <a:uFillTx/>
                <a:latin typeface="Montserrat"/>
                <a:ea typeface="+mn-ea"/>
                <a:cs typeface="+mn-cs"/>
              </a:rPr>
              <a:t>8</a:t>
            </a:r>
            <a:endParaRPr kumimoji="0" lang="en-FI" sz="1200" b="0" i="0" u="none" strike="noStrike" kern="1200" cap="none" spc="0" normalizeH="0" baseline="0" noProof="0">
              <a:ln>
                <a:noFill/>
              </a:ln>
              <a:solidFill>
                <a:prstClr val="white"/>
              </a:solidFill>
              <a:effectLst/>
              <a:uLnTx/>
              <a:uFillTx/>
              <a:latin typeface="Montserrat"/>
              <a:ea typeface="+mn-ea"/>
              <a:cs typeface="+mn-cs"/>
            </a:endParaRPr>
          </a:p>
        </p:txBody>
      </p:sp>
      <p:sp>
        <p:nvSpPr>
          <p:cNvPr id="569" name="TextBox 568">
            <a:extLst>
              <a:ext uri="{FF2B5EF4-FFF2-40B4-BE49-F238E27FC236}">
                <a16:creationId xmlns:a16="http://schemas.microsoft.com/office/drawing/2014/main" id="{736C6E1A-22F9-AA6B-1719-5CE3E8B0C6A9}"/>
              </a:ext>
            </a:extLst>
          </p:cNvPr>
          <p:cNvSpPr txBox="1"/>
          <p:nvPr/>
        </p:nvSpPr>
        <p:spPr>
          <a:xfrm>
            <a:off x="9051817" y="5330088"/>
            <a:ext cx="36777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100" b="0" i="0" u="none" strike="noStrike" kern="1200" cap="none" spc="0" normalizeH="0" baseline="0" noProof="0">
                <a:ln>
                  <a:noFill/>
                </a:ln>
                <a:solidFill>
                  <a:prstClr val="white"/>
                </a:solidFill>
                <a:effectLst/>
                <a:uLnTx/>
                <a:uFillTx/>
                <a:latin typeface="Montserrat"/>
                <a:ea typeface="+mn-ea"/>
                <a:cs typeface="+mn-cs"/>
              </a:rPr>
              <a:t>12</a:t>
            </a:r>
          </a:p>
        </p:txBody>
      </p:sp>
      <p:sp>
        <p:nvSpPr>
          <p:cNvPr id="571" name="TextBox 570">
            <a:extLst>
              <a:ext uri="{FF2B5EF4-FFF2-40B4-BE49-F238E27FC236}">
                <a16:creationId xmlns:a16="http://schemas.microsoft.com/office/drawing/2014/main" id="{DF7BDC19-1983-2B08-CEE2-4925F306EBC4}"/>
              </a:ext>
            </a:extLst>
          </p:cNvPr>
          <p:cNvSpPr txBox="1"/>
          <p:nvPr/>
        </p:nvSpPr>
        <p:spPr>
          <a:xfrm>
            <a:off x="9030311" y="5919468"/>
            <a:ext cx="649554"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100" b="0" i="0" u="none" strike="noStrike" kern="1200" cap="none" spc="0" normalizeH="0" baseline="0" noProof="0">
                <a:ln>
                  <a:noFill/>
                </a:ln>
                <a:solidFill>
                  <a:prstClr val="white"/>
                </a:solidFill>
                <a:effectLst/>
                <a:uLnTx/>
                <a:uFillTx/>
                <a:latin typeface="Montserrat"/>
                <a:ea typeface="+mn-ea"/>
                <a:cs typeface="+mn-cs"/>
              </a:rPr>
              <a:t>1</a:t>
            </a:r>
            <a:r>
              <a:rPr kumimoji="0" lang="fi-FI" sz="1100" b="0" i="0" u="none" strike="noStrike" kern="1200" cap="none" spc="0" normalizeH="0" baseline="0" noProof="0">
                <a:ln>
                  <a:noFill/>
                </a:ln>
                <a:solidFill>
                  <a:prstClr val="white"/>
                </a:solidFill>
                <a:effectLst/>
                <a:uLnTx/>
                <a:uFillTx/>
                <a:latin typeface="Montserrat"/>
                <a:ea typeface="+mn-ea"/>
                <a:cs typeface="+mn-cs"/>
              </a:rPr>
              <a:t>0</a:t>
            </a:r>
            <a:endParaRPr kumimoji="0" lang="en-FI" sz="1100" b="0" i="0" u="none" strike="noStrike" kern="1200" cap="none" spc="0" normalizeH="0" baseline="0" noProof="0">
              <a:ln>
                <a:noFill/>
              </a:ln>
              <a:solidFill>
                <a:prstClr val="white"/>
              </a:solidFill>
              <a:effectLst/>
              <a:uLnTx/>
              <a:uFillTx/>
              <a:latin typeface="Montserrat"/>
              <a:ea typeface="+mn-ea"/>
              <a:cs typeface="+mn-cs"/>
            </a:endParaRPr>
          </a:p>
        </p:txBody>
      </p:sp>
      <p:grpSp>
        <p:nvGrpSpPr>
          <p:cNvPr id="5" name="Ryhmä 4">
            <a:extLst>
              <a:ext uri="{FF2B5EF4-FFF2-40B4-BE49-F238E27FC236}">
                <a16:creationId xmlns:a16="http://schemas.microsoft.com/office/drawing/2014/main" id="{F01153CC-D0C3-0095-BD86-5CE9AC3B40A8}"/>
              </a:ext>
            </a:extLst>
          </p:cNvPr>
          <p:cNvGrpSpPr/>
          <p:nvPr/>
        </p:nvGrpSpPr>
        <p:grpSpPr>
          <a:xfrm>
            <a:off x="5198574" y="1829761"/>
            <a:ext cx="395680" cy="3432179"/>
            <a:chOff x="5397276" y="1817514"/>
            <a:chExt cx="395680" cy="3432179"/>
          </a:xfrm>
        </p:grpSpPr>
        <p:sp>
          <p:nvSpPr>
            <p:cNvPr id="13" name="Oval 12">
              <a:extLst>
                <a:ext uri="{FF2B5EF4-FFF2-40B4-BE49-F238E27FC236}">
                  <a16:creationId xmlns:a16="http://schemas.microsoft.com/office/drawing/2014/main" id="{EEC6243D-6462-ECEB-A4D6-C2E7C2F2351C}"/>
                </a:ext>
              </a:extLst>
            </p:cNvPr>
            <p:cNvSpPr/>
            <p:nvPr/>
          </p:nvSpPr>
          <p:spPr>
            <a:xfrm>
              <a:off x="5455216" y="1817514"/>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prstClr val="white"/>
                  </a:solidFill>
                  <a:effectLst/>
                  <a:uLnTx/>
                  <a:uFillTx/>
                  <a:latin typeface="Montserrat"/>
                  <a:ea typeface="+mn-ea"/>
                  <a:cs typeface="+mn-cs"/>
                </a:rPr>
                <a:t>1</a:t>
              </a:r>
            </a:p>
          </p:txBody>
        </p:sp>
        <p:sp>
          <p:nvSpPr>
            <p:cNvPr id="14" name="Oval 13">
              <a:extLst>
                <a:ext uri="{FF2B5EF4-FFF2-40B4-BE49-F238E27FC236}">
                  <a16:creationId xmlns:a16="http://schemas.microsoft.com/office/drawing/2014/main" id="{C88C0E89-418E-B68C-776D-AF2BF2E5FDFF}"/>
                </a:ext>
              </a:extLst>
            </p:cNvPr>
            <p:cNvSpPr/>
            <p:nvPr/>
          </p:nvSpPr>
          <p:spPr>
            <a:xfrm>
              <a:off x="5461355" y="2130254"/>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prstClr val="white"/>
                  </a:solidFill>
                  <a:effectLst/>
                  <a:uLnTx/>
                  <a:uFillTx/>
                  <a:latin typeface="Montserrat"/>
                  <a:ea typeface="+mn-ea"/>
                  <a:cs typeface="+mn-cs"/>
                </a:rPr>
                <a:t>2</a:t>
              </a:r>
            </a:p>
          </p:txBody>
        </p:sp>
        <p:sp>
          <p:nvSpPr>
            <p:cNvPr id="15" name="Oval 14">
              <a:extLst>
                <a:ext uri="{FF2B5EF4-FFF2-40B4-BE49-F238E27FC236}">
                  <a16:creationId xmlns:a16="http://schemas.microsoft.com/office/drawing/2014/main" id="{8E384798-6DCD-3A67-1059-7E68D649F62F}"/>
                </a:ext>
              </a:extLst>
            </p:cNvPr>
            <p:cNvSpPr/>
            <p:nvPr/>
          </p:nvSpPr>
          <p:spPr>
            <a:xfrm>
              <a:off x="5457571" y="2450104"/>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prstClr val="white"/>
                  </a:solidFill>
                  <a:effectLst/>
                  <a:uLnTx/>
                  <a:uFillTx/>
                  <a:latin typeface="Montserrat"/>
                  <a:ea typeface="+mn-ea"/>
                  <a:cs typeface="+mn-cs"/>
                </a:rPr>
                <a:t>3</a:t>
              </a:r>
            </a:p>
          </p:txBody>
        </p:sp>
        <p:sp>
          <p:nvSpPr>
            <p:cNvPr id="16" name="Oval 15">
              <a:extLst>
                <a:ext uri="{FF2B5EF4-FFF2-40B4-BE49-F238E27FC236}">
                  <a16:creationId xmlns:a16="http://schemas.microsoft.com/office/drawing/2014/main" id="{7103DF84-6312-707E-A48E-DAD8E21E248E}"/>
                </a:ext>
              </a:extLst>
            </p:cNvPr>
            <p:cNvSpPr/>
            <p:nvPr/>
          </p:nvSpPr>
          <p:spPr>
            <a:xfrm>
              <a:off x="5463025" y="2766290"/>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prstClr val="white"/>
                  </a:solidFill>
                  <a:effectLst/>
                  <a:uLnTx/>
                  <a:uFillTx/>
                  <a:latin typeface="Montserrat"/>
                  <a:ea typeface="+mn-ea"/>
                  <a:cs typeface="+mn-cs"/>
                </a:rPr>
                <a:t>4</a:t>
              </a:r>
            </a:p>
          </p:txBody>
        </p:sp>
        <p:sp>
          <p:nvSpPr>
            <p:cNvPr id="17" name="Oval 16">
              <a:extLst>
                <a:ext uri="{FF2B5EF4-FFF2-40B4-BE49-F238E27FC236}">
                  <a16:creationId xmlns:a16="http://schemas.microsoft.com/office/drawing/2014/main" id="{63752DF4-8078-9FF7-2301-9E14107ED92F}"/>
                </a:ext>
              </a:extLst>
            </p:cNvPr>
            <p:cNvSpPr/>
            <p:nvPr/>
          </p:nvSpPr>
          <p:spPr>
            <a:xfrm>
              <a:off x="5461591" y="3092973"/>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prstClr val="white"/>
                  </a:solidFill>
                  <a:effectLst/>
                  <a:uLnTx/>
                  <a:uFillTx/>
                  <a:latin typeface="Montserrat"/>
                  <a:ea typeface="+mn-ea"/>
                  <a:cs typeface="+mn-cs"/>
                </a:rPr>
                <a:t>5</a:t>
              </a:r>
            </a:p>
          </p:txBody>
        </p:sp>
        <p:sp>
          <p:nvSpPr>
            <p:cNvPr id="18" name="Oval 17">
              <a:extLst>
                <a:ext uri="{FF2B5EF4-FFF2-40B4-BE49-F238E27FC236}">
                  <a16:creationId xmlns:a16="http://schemas.microsoft.com/office/drawing/2014/main" id="{4F4B7025-9154-393A-7ECB-E4CBA265E1C0}"/>
                </a:ext>
              </a:extLst>
            </p:cNvPr>
            <p:cNvSpPr/>
            <p:nvPr/>
          </p:nvSpPr>
          <p:spPr>
            <a:xfrm>
              <a:off x="5461955" y="3408172"/>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prstClr val="white"/>
                  </a:solidFill>
                  <a:effectLst/>
                  <a:uLnTx/>
                  <a:uFillTx/>
                  <a:latin typeface="Montserrat"/>
                  <a:ea typeface="+mn-ea"/>
                  <a:cs typeface="+mn-cs"/>
                </a:rPr>
                <a:t>6</a:t>
              </a:r>
            </a:p>
          </p:txBody>
        </p:sp>
        <p:sp>
          <p:nvSpPr>
            <p:cNvPr id="19" name="Oval 18">
              <a:extLst>
                <a:ext uri="{FF2B5EF4-FFF2-40B4-BE49-F238E27FC236}">
                  <a16:creationId xmlns:a16="http://schemas.microsoft.com/office/drawing/2014/main" id="{B9B18109-5F84-BB4E-7736-93281741D2FC}"/>
                </a:ext>
              </a:extLst>
            </p:cNvPr>
            <p:cNvSpPr/>
            <p:nvPr/>
          </p:nvSpPr>
          <p:spPr>
            <a:xfrm>
              <a:off x="5461004" y="3721820"/>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prstClr val="white"/>
                  </a:solidFill>
                  <a:effectLst/>
                  <a:uLnTx/>
                  <a:uFillTx/>
                  <a:latin typeface="Montserrat"/>
                  <a:ea typeface="+mn-ea"/>
                  <a:cs typeface="+mn-cs"/>
                </a:rPr>
                <a:t>7</a:t>
              </a:r>
            </a:p>
          </p:txBody>
        </p:sp>
        <p:sp>
          <p:nvSpPr>
            <p:cNvPr id="20" name="Oval 19">
              <a:extLst>
                <a:ext uri="{FF2B5EF4-FFF2-40B4-BE49-F238E27FC236}">
                  <a16:creationId xmlns:a16="http://schemas.microsoft.com/office/drawing/2014/main" id="{18120180-F6D7-A55A-79A9-726DC3C8196E}"/>
                </a:ext>
              </a:extLst>
            </p:cNvPr>
            <p:cNvSpPr/>
            <p:nvPr/>
          </p:nvSpPr>
          <p:spPr>
            <a:xfrm>
              <a:off x="5461355" y="4047521"/>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prstClr val="white"/>
                  </a:solidFill>
                  <a:effectLst/>
                  <a:uLnTx/>
                  <a:uFillTx/>
                  <a:latin typeface="Montserrat"/>
                  <a:ea typeface="+mn-ea"/>
                  <a:cs typeface="+mn-cs"/>
                </a:rPr>
                <a:t>8</a:t>
              </a:r>
            </a:p>
          </p:txBody>
        </p:sp>
        <p:sp>
          <p:nvSpPr>
            <p:cNvPr id="21" name="Oval 20">
              <a:extLst>
                <a:ext uri="{FF2B5EF4-FFF2-40B4-BE49-F238E27FC236}">
                  <a16:creationId xmlns:a16="http://schemas.microsoft.com/office/drawing/2014/main" id="{60CF462D-C34C-9844-70C6-649BACFA659B}"/>
                </a:ext>
              </a:extLst>
            </p:cNvPr>
            <p:cNvSpPr/>
            <p:nvPr/>
          </p:nvSpPr>
          <p:spPr>
            <a:xfrm>
              <a:off x="5469228" y="4367885"/>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prstClr val="white"/>
                  </a:solidFill>
                  <a:effectLst/>
                  <a:uLnTx/>
                  <a:uFillTx/>
                  <a:latin typeface="Montserrat"/>
                  <a:ea typeface="+mn-ea"/>
                  <a:cs typeface="+mn-cs"/>
                </a:rPr>
                <a:t>9</a:t>
              </a:r>
            </a:p>
          </p:txBody>
        </p:sp>
        <p:sp>
          <p:nvSpPr>
            <p:cNvPr id="24" name="Oval 23">
              <a:extLst>
                <a:ext uri="{FF2B5EF4-FFF2-40B4-BE49-F238E27FC236}">
                  <a16:creationId xmlns:a16="http://schemas.microsoft.com/office/drawing/2014/main" id="{36A1C202-6507-22C6-E39C-6D88C940E503}"/>
                </a:ext>
              </a:extLst>
            </p:cNvPr>
            <p:cNvSpPr/>
            <p:nvPr/>
          </p:nvSpPr>
          <p:spPr>
            <a:xfrm>
              <a:off x="5470058" y="4682939"/>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200" b="0" i="0" u="none" strike="noStrike" kern="1200" cap="none" spc="0" normalizeH="0" baseline="0" noProof="0">
                <a:ln>
                  <a:noFill/>
                </a:ln>
                <a:solidFill>
                  <a:prstClr val="white"/>
                </a:solidFill>
                <a:effectLst/>
                <a:uLnTx/>
                <a:uFillTx/>
                <a:latin typeface="Montserrat"/>
                <a:ea typeface="+mn-ea"/>
                <a:cs typeface="+mn-cs"/>
              </a:endParaRPr>
            </a:p>
          </p:txBody>
        </p:sp>
        <p:sp>
          <p:nvSpPr>
            <p:cNvPr id="25" name="TextBox 24">
              <a:extLst>
                <a:ext uri="{FF2B5EF4-FFF2-40B4-BE49-F238E27FC236}">
                  <a16:creationId xmlns:a16="http://schemas.microsoft.com/office/drawing/2014/main" id="{2F194EAE-9CF2-25D4-1A9C-A7FCEFFE677B}"/>
                </a:ext>
              </a:extLst>
            </p:cNvPr>
            <p:cNvSpPr txBox="1"/>
            <p:nvPr/>
          </p:nvSpPr>
          <p:spPr>
            <a:xfrm>
              <a:off x="5397276" y="4668486"/>
              <a:ext cx="39568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100" b="0" i="0" u="none" strike="noStrike" kern="1200" cap="none" spc="0" normalizeH="0" baseline="0" noProof="0">
                  <a:ln>
                    <a:noFill/>
                  </a:ln>
                  <a:solidFill>
                    <a:prstClr val="white"/>
                  </a:solidFill>
                  <a:effectLst/>
                  <a:uLnTx/>
                  <a:uFillTx/>
                  <a:latin typeface="Montserrat"/>
                  <a:ea typeface="+mn-ea"/>
                  <a:cs typeface="+mn-cs"/>
                </a:rPr>
                <a:t>10</a:t>
              </a:r>
            </a:p>
          </p:txBody>
        </p:sp>
        <p:sp>
          <p:nvSpPr>
            <p:cNvPr id="28" name="Oval 27">
              <a:extLst>
                <a:ext uri="{FF2B5EF4-FFF2-40B4-BE49-F238E27FC236}">
                  <a16:creationId xmlns:a16="http://schemas.microsoft.com/office/drawing/2014/main" id="{F07C03CF-DE2F-E4D9-1F65-18242732E957}"/>
                </a:ext>
              </a:extLst>
            </p:cNvPr>
            <p:cNvSpPr/>
            <p:nvPr/>
          </p:nvSpPr>
          <p:spPr>
            <a:xfrm>
              <a:off x="5470058" y="5002536"/>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200" b="0" i="0" u="none" strike="noStrike" kern="1200" cap="none" spc="0" normalizeH="0" baseline="0" noProof="0">
                <a:ln>
                  <a:noFill/>
                </a:ln>
                <a:solidFill>
                  <a:prstClr val="white"/>
                </a:solidFill>
                <a:effectLst/>
                <a:uLnTx/>
                <a:uFillTx/>
                <a:latin typeface="Montserrat"/>
                <a:ea typeface="+mn-ea"/>
                <a:cs typeface="+mn-cs"/>
              </a:endParaRPr>
            </a:p>
          </p:txBody>
        </p:sp>
        <p:sp>
          <p:nvSpPr>
            <p:cNvPr id="29" name="TextBox 28">
              <a:extLst>
                <a:ext uri="{FF2B5EF4-FFF2-40B4-BE49-F238E27FC236}">
                  <a16:creationId xmlns:a16="http://schemas.microsoft.com/office/drawing/2014/main" id="{B7FC0FB0-0203-ABF2-BEEC-62661A93BC5C}"/>
                </a:ext>
              </a:extLst>
            </p:cNvPr>
            <p:cNvSpPr txBox="1"/>
            <p:nvPr/>
          </p:nvSpPr>
          <p:spPr>
            <a:xfrm>
              <a:off x="5397276" y="4988083"/>
              <a:ext cx="39568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100" b="0" i="0" u="none" strike="noStrike" kern="1200" cap="none" spc="0" normalizeH="0" baseline="0" noProof="0">
                  <a:ln>
                    <a:noFill/>
                  </a:ln>
                  <a:solidFill>
                    <a:prstClr val="white"/>
                  </a:solidFill>
                  <a:effectLst/>
                  <a:uLnTx/>
                  <a:uFillTx/>
                  <a:latin typeface="Montserrat"/>
                  <a:ea typeface="+mn-ea"/>
                  <a:cs typeface="+mn-cs"/>
                </a:rPr>
                <a:t>11</a:t>
              </a:r>
            </a:p>
          </p:txBody>
        </p:sp>
      </p:grpSp>
      <p:sp>
        <p:nvSpPr>
          <p:cNvPr id="4" name="Oval 552">
            <a:extLst>
              <a:ext uri="{FF2B5EF4-FFF2-40B4-BE49-F238E27FC236}">
                <a16:creationId xmlns:a16="http://schemas.microsoft.com/office/drawing/2014/main" id="{B42ED530-31DF-CCED-9446-664856E39F0A}"/>
              </a:ext>
            </a:extLst>
          </p:cNvPr>
          <p:cNvSpPr/>
          <p:nvPr/>
        </p:nvSpPr>
        <p:spPr>
          <a:xfrm>
            <a:off x="9877549" y="5673493"/>
            <a:ext cx="236668" cy="2366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white"/>
                </a:solidFill>
                <a:effectLst/>
                <a:uLnTx/>
                <a:uFillTx/>
                <a:latin typeface="Montserrat"/>
                <a:ea typeface="+mn-ea"/>
                <a:cs typeface="+mn-cs"/>
              </a:rPr>
              <a:t>8</a:t>
            </a:r>
            <a:endParaRPr kumimoji="0" lang="en-FI" sz="1200" b="0" i="0" u="none" strike="noStrike" kern="1200" cap="none" spc="0" normalizeH="0" baseline="0" noProof="0">
              <a:ln>
                <a:noFill/>
              </a:ln>
              <a:solidFill>
                <a:prstClr val="white"/>
              </a:solidFill>
              <a:effectLst/>
              <a:uLnTx/>
              <a:uFillTx/>
              <a:latin typeface="Montserrat"/>
              <a:ea typeface="+mn-ea"/>
              <a:cs typeface="+mn-cs"/>
            </a:endParaRPr>
          </a:p>
        </p:txBody>
      </p:sp>
    </p:spTree>
    <p:extLst>
      <p:ext uri="{BB962C8B-B14F-4D97-AF65-F5344CB8AC3E}">
        <p14:creationId xmlns:p14="http://schemas.microsoft.com/office/powerpoint/2010/main" val="288379173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a:t>Olemme osa laajaa kansainvälistä perhettä</a:t>
            </a:r>
          </a:p>
        </p:txBody>
      </p:sp>
      <p:sp>
        <p:nvSpPr>
          <p:cNvPr id="5" name="Tekstin paikkamerkki 4"/>
          <p:cNvSpPr>
            <a:spLocks noGrp="1"/>
          </p:cNvSpPr>
          <p:nvPr>
            <p:ph type="body" sz="quarter" idx="32"/>
          </p:nvPr>
        </p:nvSpPr>
        <p:spPr>
          <a:xfrm>
            <a:off x="733426" y="2266950"/>
            <a:ext cx="4886324" cy="4181473"/>
          </a:xfrm>
        </p:spPr>
        <p:txBody>
          <a:bodyPr>
            <a:noAutofit/>
          </a:bodyPr>
          <a:lstStyle/>
          <a:p>
            <a:pPr marL="285750" lvl="0" indent="-285750">
              <a:buFont typeface="Arial" panose="020B0604020202020204" pitchFamily="34" charset="0"/>
              <a:buChar char="•"/>
            </a:pPr>
            <a:r>
              <a:rPr lang="fi-FI"/>
              <a:t>NYT on osa Junior </a:t>
            </a:r>
            <a:r>
              <a:rPr lang="fi-FI" err="1"/>
              <a:t>Achievement</a:t>
            </a:r>
            <a:r>
              <a:rPr lang="fi-FI"/>
              <a:t> (JA) –verkostoa, joka on maailman laajin yrittäjyys- ja talouskasvatusta lapsille ja nuorille tarjoava organisaatio. </a:t>
            </a:r>
          </a:p>
          <a:p>
            <a:pPr marL="285750" lvl="0" indent="-285750">
              <a:buFont typeface="Arial" panose="020B0604020202020204" pitchFamily="34" charset="0"/>
              <a:buChar char="•"/>
            </a:pPr>
            <a:r>
              <a:rPr lang="fi-FI"/>
              <a:t>Kattojärjestö on perustettu vuonna 1919 ja sen päätoimipaikka on Yhdysvalloissa. Euroopassa verkostossa on mukana jo yli 40 maata.</a:t>
            </a:r>
          </a:p>
          <a:p>
            <a:pPr marL="285750" indent="-285750">
              <a:buFont typeface="Arial" panose="020B0604020202020204" pitchFamily="34" charset="0"/>
              <a:buChar char="•"/>
            </a:pPr>
            <a:r>
              <a:rPr lang="fi-FI"/>
              <a:t>JA on ehdolla Nobelin rauhanpalkinnon saajaksi 2023. </a:t>
            </a:r>
          </a:p>
        </p:txBody>
      </p:sp>
      <p:pic>
        <p:nvPicPr>
          <p:cNvPr id="3" name="Picture 5" descr="A picture containing tree, silhouette&#10;&#10;Description automatically generated">
            <a:extLst>
              <a:ext uri="{FF2B5EF4-FFF2-40B4-BE49-F238E27FC236}">
                <a16:creationId xmlns:a16="http://schemas.microsoft.com/office/drawing/2014/main" id="{DC3947BB-A1C4-26DB-8DAE-2A7696B9BD16}"/>
              </a:ext>
            </a:extLst>
          </p:cNvPr>
          <p:cNvPicPr>
            <a:picLocks noChangeAspect="1"/>
          </p:cNvPicPr>
          <p:nvPr/>
        </p:nvPicPr>
        <p:blipFill rotWithShape="1">
          <a:blip r:embed="rId3"/>
          <a:srcRect r="41610" b="8054"/>
          <a:stretch/>
        </p:blipFill>
        <p:spPr>
          <a:xfrm>
            <a:off x="5182615" y="732565"/>
            <a:ext cx="7009386" cy="6125435"/>
          </a:xfrm>
          <a:prstGeom prst="rect">
            <a:avLst/>
          </a:prstGeom>
        </p:spPr>
      </p:pic>
    </p:spTree>
    <p:extLst>
      <p:ext uri="{BB962C8B-B14F-4D97-AF65-F5344CB8AC3E}">
        <p14:creationId xmlns:p14="http://schemas.microsoft.com/office/powerpoint/2010/main" val="1338642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CB3D9-BD46-44EB-85F1-4954720DED52}"/>
              </a:ext>
            </a:extLst>
          </p:cNvPr>
          <p:cNvSpPr>
            <a:spLocks noGrp="1"/>
          </p:cNvSpPr>
          <p:nvPr>
            <p:ph type="title"/>
          </p:nvPr>
        </p:nvSpPr>
        <p:spPr>
          <a:xfrm>
            <a:off x="597965" y="365125"/>
            <a:ext cx="10993741" cy="1084363"/>
          </a:xfrm>
        </p:spPr>
        <p:txBody>
          <a:bodyPr>
            <a:normAutofit/>
          </a:bodyPr>
          <a:lstStyle/>
          <a:p>
            <a:r>
              <a:rPr lang="en-US" sz="3600" err="1"/>
              <a:t>EKP:n</a:t>
            </a:r>
            <a:r>
              <a:rPr lang="en-US" sz="3600"/>
              <a:t> </a:t>
            </a:r>
            <a:r>
              <a:rPr lang="en-US" sz="3600" err="1"/>
              <a:t>rahapoliittiset</a:t>
            </a:r>
            <a:r>
              <a:rPr lang="en-US" sz="3600"/>
              <a:t> </a:t>
            </a:r>
            <a:r>
              <a:rPr lang="en-US" sz="3600" err="1"/>
              <a:t>päätökset</a:t>
            </a:r>
            <a:endParaRPr lang="fi-FI" sz="3600"/>
          </a:p>
        </p:txBody>
      </p:sp>
      <p:sp>
        <p:nvSpPr>
          <p:cNvPr id="3" name="Content Placeholder 2">
            <a:extLst>
              <a:ext uri="{FF2B5EF4-FFF2-40B4-BE49-F238E27FC236}">
                <a16:creationId xmlns:a16="http://schemas.microsoft.com/office/drawing/2014/main" id="{F7C63EA6-9A80-4A2E-AE40-A020DD6D76F7}"/>
              </a:ext>
            </a:extLst>
          </p:cNvPr>
          <p:cNvSpPr>
            <a:spLocks noGrp="1"/>
          </p:cNvSpPr>
          <p:nvPr>
            <p:ph idx="1"/>
          </p:nvPr>
        </p:nvSpPr>
        <p:spPr>
          <a:xfrm>
            <a:off x="599129" y="1449488"/>
            <a:ext cx="10993741" cy="4983712"/>
          </a:xfrm>
        </p:spPr>
        <p:txBody>
          <a:bodyPr>
            <a:normAutofit/>
          </a:bodyPr>
          <a:lstStyle/>
          <a:p>
            <a:r>
              <a:rPr lang="en-US" b="1" u="sng" err="1"/>
              <a:t>Päätös</a:t>
            </a:r>
            <a:r>
              <a:rPr lang="en-US" b="1" u="sng"/>
              <a:t> </a:t>
            </a:r>
            <a:r>
              <a:rPr lang="en-US" b="1" u="sng" err="1"/>
              <a:t>heinäkuussa</a:t>
            </a:r>
            <a:r>
              <a:rPr lang="en-US" b="1" u="sng"/>
              <a:t> 2023</a:t>
            </a:r>
            <a:r>
              <a:rPr lang="en-US" b="1"/>
              <a:t>: </a:t>
            </a:r>
            <a:r>
              <a:rPr lang="fi-FI"/>
              <a:t>EKP:n neuvosto päätti nostaa kaikkia kolmea ohjauskorkoa 0,25 prosenttiyksiköllä. Perusrahoitusoperaatioiden korko on 2.8.2023 lähtien 4,25 %, maksuvalmiusluoton korko 4,50 % ja talletuskorko 3,75 %.</a:t>
            </a:r>
            <a:endParaRPr lang="en-US"/>
          </a:p>
          <a:p>
            <a:pPr lvl="1"/>
            <a:r>
              <a:rPr lang="fi-FI"/>
              <a:t>Korkopäätöksessä on otettu huomioon, miten inflaation arvioidaan kehittyvän, miten talouden laajat hintapaineet ovat kehittyneet ja miten hyvin </a:t>
            </a:r>
            <a:r>
              <a:rPr lang="fi-FI" err="1"/>
              <a:t>rahapolitiika</a:t>
            </a:r>
            <a:r>
              <a:rPr lang="fi-FI"/>
              <a:t> välittyy reaalitalouteen</a:t>
            </a:r>
          </a:p>
          <a:p>
            <a:pPr lvl="1"/>
            <a:r>
              <a:rPr lang="en-US" b="1" u="sng"/>
              <a:t>Viestintä</a:t>
            </a:r>
            <a:r>
              <a:rPr lang="en-US" b="1"/>
              <a:t>: </a:t>
            </a:r>
            <a:r>
              <a:rPr lang="fi-FI"/>
              <a:t>Inflaatio vaikuttaa edelleen pysyvän tavoitetta nopeampana, vaikka sen odotetaan hidastuvan vielä lähikuukausina. </a:t>
            </a:r>
          </a:p>
          <a:p>
            <a:pPr marL="457200" lvl="1" indent="0">
              <a:buNone/>
            </a:pPr>
            <a:r>
              <a:rPr lang="en-US"/>
              <a:t>	- </a:t>
            </a:r>
            <a:r>
              <a:rPr lang="fi-FI"/>
              <a:t>EKP:n aiempien koronnostojen vaikutus näkyy kuitenkin jo selvästi </a:t>
            </a:r>
          </a:p>
          <a:p>
            <a:pPr marL="457200" lvl="1" indent="0">
              <a:buNone/>
            </a:pPr>
            <a:r>
              <a:rPr lang="fi-FI"/>
              <a:t>        rahoitusolojen kehityksessä, ja kysynnän vaimetessa inflaatiovauhdin </a:t>
            </a:r>
          </a:p>
          <a:p>
            <a:pPr marL="457200" lvl="1" indent="0">
              <a:buNone/>
            </a:pPr>
            <a:r>
              <a:rPr lang="fi-FI"/>
              <a:t>        uskotaan vähitellen palautuvan tavoitteen mukaiseksi.</a:t>
            </a:r>
          </a:p>
          <a:p>
            <a:pPr marL="457200" lvl="1" indent="0">
              <a:buNone/>
            </a:pPr>
            <a:r>
              <a:rPr lang="fi-FI"/>
              <a:t>	- Riippuu taloustilanteen kehityksestä, miten paljon ja kuinka kauan korkoja </a:t>
            </a:r>
          </a:p>
          <a:p>
            <a:pPr marL="457200" lvl="1" indent="0">
              <a:buNone/>
            </a:pPr>
            <a:r>
              <a:rPr lang="fi-FI"/>
              <a:t>        vielä nostetaan.</a:t>
            </a:r>
            <a:endParaRPr lang="en-US"/>
          </a:p>
        </p:txBody>
      </p:sp>
      <p:sp>
        <p:nvSpPr>
          <p:cNvPr id="4" name="Date Placeholder 3">
            <a:extLst>
              <a:ext uri="{FF2B5EF4-FFF2-40B4-BE49-F238E27FC236}">
                <a16:creationId xmlns:a16="http://schemas.microsoft.com/office/drawing/2014/main" id="{6F7D9797-2337-4F20-B9B2-A070AB4E8E48}"/>
              </a:ext>
            </a:extLst>
          </p:cNvPr>
          <p:cNvSpPr>
            <a:spLocks noGrp="1"/>
          </p:cNvSpPr>
          <p:nvPr>
            <p:ph type="dt" sz="half" idx="10"/>
          </p:nvPr>
        </p:nvSpPr>
        <p:spPr bwMode="auto">
          <a:xfrm>
            <a:off x="180000" y="6433200"/>
            <a:ext cx="666544" cy="241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marL="0" algn="r" defTabSz="457200" rtl="0" eaLnBrk="1" latinLnBrk="0" hangingPunct="1">
              <a:defRPr sz="9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fi-FI"/>
              <a:t>15.5.2023</a:t>
            </a:r>
            <a:endParaRPr kumimoji="0" lang="fi-FI" sz="900" b="1" i="0" u="none" strike="noStrike" kern="1200" cap="none" spc="0" normalizeH="0" baseline="0" noProof="0">
              <a:ln>
                <a:noFill/>
              </a:ln>
              <a:solidFill>
                <a:srgbClr val="4E55A1"/>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3CEFDD7F-B5D5-460C-BF54-05296F31E158}"/>
              </a:ext>
            </a:extLst>
          </p:cNvPr>
          <p:cNvSpPr>
            <a:spLocks noGrp="1"/>
          </p:cNvSpPr>
          <p:nvPr>
            <p:ph type="sldNum" sz="quarter" idx="12"/>
          </p:nvPr>
        </p:nvSpPr>
        <p:spPr>
          <a:xfrm>
            <a:off x="5745600" y="6433200"/>
            <a:ext cx="698400" cy="241200"/>
          </a:xfrm>
          <a:prstGeom prst="rect">
            <a:avLst/>
          </a:prstGeom>
        </p:spPr>
        <p:txBody>
          <a:bodyPr vert="horz" lIns="0" tIns="0" rIns="0" bIns="0" rtlCol="0" anchor="ctr" anchorCtr="0"/>
          <a:lstStyle>
            <a:defPPr>
              <a:defRPr lang="en-US"/>
            </a:defPPr>
            <a:lvl1pPr marL="0" algn="ctr" defTabSz="457200" rtl="0" eaLnBrk="1" latinLnBrk="0" hangingPunct="1">
              <a:defRPr sz="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71A5582-A9DA-4417-AD47-C383050DF7ED}" type="slidenum">
              <a:rPr lang="fi-FI" smtClean="0"/>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fi-FI" sz="800" b="0" i="0" u="none" strike="noStrike" kern="1200" cap="none" spc="0" normalizeH="0" baseline="0" noProof="0">
              <a:ln>
                <a:noFill/>
              </a:ln>
              <a:solidFill>
                <a:srgbClr val="4E55A1"/>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69116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05B33-2195-8C52-44B9-6F8B6BE7EAF7}"/>
              </a:ext>
            </a:extLst>
          </p:cNvPr>
          <p:cNvSpPr>
            <a:spLocks noGrp="1"/>
          </p:cNvSpPr>
          <p:nvPr>
            <p:ph type="title"/>
          </p:nvPr>
        </p:nvSpPr>
        <p:spPr/>
        <p:txBody>
          <a:bodyPr/>
          <a:lstStyle/>
          <a:p>
            <a:r>
              <a:rPr lang="en-FI"/>
              <a:t>NYT lukuina 2022–2023</a:t>
            </a:r>
          </a:p>
        </p:txBody>
      </p:sp>
      <p:sp>
        <p:nvSpPr>
          <p:cNvPr id="3" name="Text Placeholder 2">
            <a:extLst>
              <a:ext uri="{FF2B5EF4-FFF2-40B4-BE49-F238E27FC236}">
                <a16:creationId xmlns:a16="http://schemas.microsoft.com/office/drawing/2014/main" id="{E1B27FEE-452B-6613-6B78-CF51C1EC89CA}"/>
              </a:ext>
            </a:extLst>
          </p:cNvPr>
          <p:cNvSpPr>
            <a:spLocks noGrp="1"/>
          </p:cNvSpPr>
          <p:nvPr>
            <p:ph type="body" sz="quarter" idx="12"/>
          </p:nvPr>
        </p:nvSpPr>
        <p:spPr>
          <a:xfrm>
            <a:off x="747951" y="4383878"/>
            <a:ext cx="2191668" cy="1440000"/>
          </a:xfrm>
        </p:spPr>
        <p:txBody>
          <a:bodyPr>
            <a:normAutofit/>
          </a:bodyPr>
          <a:lstStyle/>
          <a:p>
            <a:r>
              <a:rPr lang="en-US"/>
              <a:t>265 </a:t>
            </a:r>
            <a:r>
              <a:rPr lang="en-US" err="1"/>
              <a:t>kuntaa</a:t>
            </a:r>
            <a:r>
              <a:rPr lang="en-US"/>
              <a:t> </a:t>
            </a:r>
            <a:r>
              <a:rPr lang="en-US" err="1"/>
              <a:t>mukana</a:t>
            </a:r>
            <a:r>
              <a:rPr lang="en-US"/>
              <a:t> </a:t>
            </a:r>
            <a:r>
              <a:rPr lang="en-US" err="1"/>
              <a:t>toiminnassa</a:t>
            </a:r>
            <a:endParaRPr lang="en-US"/>
          </a:p>
        </p:txBody>
      </p:sp>
      <p:sp>
        <p:nvSpPr>
          <p:cNvPr id="4" name="Text Placeholder 3">
            <a:extLst>
              <a:ext uri="{FF2B5EF4-FFF2-40B4-BE49-F238E27FC236}">
                <a16:creationId xmlns:a16="http://schemas.microsoft.com/office/drawing/2014/main" id="{819641B0-E0A1-1D94-D7E3-A6E93B710D9B}"/>
              </a:ext>
            </a:extLst>
          </p:cNvPr>
          <p:cNvSpPr>
            <a:spLocks noGrp="1"/>
          </p:cNvSpPr>
          <p:nvPr>
            <p:ph type="body" sz="quarter" idx="13"/>
          </p:nvPr>
        </p:nvSpPr>
        <p:spPr>
          <a:xfrm>
            <a:off x="3465186" y="3461943"/>
            <a:ext cx="2278634" cy="737020"/>
          </a:xfrm>
        </p:spPr>
        <p:txBody>
          <a:bodyPr/>
          <a:lstStyle/>
          <a:p>
            <a:r>
              <a:rPr lang="en-FI" sz="5400"/>
              <a:t>85 %</a:t>
            </a:r>
          </a:p>
        </p:txBody>
      </p:sp>
      <p:sp>
        <p:nvSpPr>
          <p:cNvPr id="7" name="Text Placeholder 6">
            <a:extLst>
              <a:ext uri="{FF2B5EF4-FFF2-40B4-BE49-F238E27FC236}">
                <a16:creationId xmlns:a16="http://schemas.microsoft.com/office/drawing/2014/main" id="{A911CB94-1AB4-D6FD-5DC7-35F576954811}"/>
              </a:ext>
            </a:extLst>
          </p:cNvPr>
          <p:cNvSpPr>
            <a:spLocks noGrp="1"/>
          </p:cNvSpPr>
          <p:nvPr>
            <p:ph type="body" sz="quarter" idx="34"/>
          </p:nvPr>
        </p:nvSpPr>
        <p:spPr>
          <a:xfrm>
            <a:off x="747951" y="3461943"/>
            <a:ext cx="2230931" cy="737020"/>
          </a:xfrm>
        </p:spPr>
        <p:txBody>
          <a:bodyPr/>
          <a:lstStyle/>
          <a:p>
            <a:r>
              <a:rPr lang="en-FI" sz="5400"/>
              <a:t>2</a:t>
            </a:r>
            <a:r>
              <a:rPr lang="fi-FI" sz="5400"/>
              <a:t>65</a:t>
            </a:r>
            <a:endParaRPr lang="en-FI" sz="5400"/>
          </a:p>
        </p:txBody>
      </p:sp>
      <p:sp>
        <p:nvSpPr>
          <p:cNvPr id="9" name="Text Placeholder 8">
            <a:extLst>
              <a:ext uri="{FF2B5EF4-FFF2-40B4-BE49-F238E27FC236}">
                <a16:creationId xmlns:a16="http://schemas.microsoft.com/office/drawing/2014/main" id="{293CCB9B-0D79-8C84-8DD5-A75D032AEE83}"/>
              </a:ext>
            </a:extLst>
          </p:cNvPr>
          <p:cNvSpPr>
            <a:spLocks noGrp="1"/>
          </p:cNvSpPr>
          <p:nvPr>
            <p:ph type="body" sz="quarter" idx="37"/>
          </p:nvPr>
        </p:nvSpPr>
        <p:spPr>
          <a:xfrm>
            <a:off x="3431720" y="4383878"/>
            <a:ext cx="2279238" cy="1440000"/>
          </a:xfrm>
        </p:spPr>
        <p:txBody>
          <a:bodyPr/>
          <a:lstStyle/>
          <a:p>
            <a:r>
              <a:rPr lang="en-US"/>
              <a:t>6.- ja 9.-luokkalaisista </a:t>
            </a:r>
            <a:r>
              <a:rPr lang="en-US" err="1"/>
              <a:t>noin</a:t>
            </a:r>
            <a:r>
              <a:rPr lang="en-US"/>
              <a:t> 85 % </a:t>
            </a:r>
            <a:r>
              <a:rPr lang="en-US" err="1"/>
              <a:t>osallistuu</a:t>
            </a:r>
            <a:r>
              <a:rPr lang="en-US"/>
              <a:t> </a:t>
            </a:r>
            <a:r>
              <a:rPr lang="en-US" err="1"/>
              <a:t>Yrityskylään</a:t>
            </a:r>
            <a:endParaRPr lang="en-US"/>
          </a:p>
        </p:txBody>
      </p:sp>
      <p:sp>
        <p:nvSpPr>
          <p:cNvPr id="13" name="Text Placeholder 2">
            <a:extLst>
              <a:ext uri="{FF2B5EF4-FFF2-40B4-BE49-F238E27FC236}">
                <a16:creationId xmlns:a16="http://schemas.microsoft.com/office/drawing/2014/main" id="{309F78AF-A92E-EC68-A75F-611E11D9EC82}"/>
              </a:ext>
            </a:extLst>
          </p:cNvPr>
          <p:cNvSpPr txBox="1">
            <a:spLocks/>
          </p:cNvSpPr>
          <p:nvPr/>
        </p:nvSpPr>
        <p:spPr>
          <a:xfrm>
            <a:off x="9470101" y="4420817"/>
            <a:ext cx="2191668" cy="1440000"/>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2"/>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err="1">
                <a:ln>
                  <a:noFill/>
                </a:ln>
                <a:solidFill>
                  <a:srgbClr val="FFEA7B"/>
                </a:solidFill>
                <a:effectLst/>
                <a:uLnTx/>
                <a:uFillTx/>
                <a:latin typeface="Montserrat"/>
                <a:ea typeface="+mn-ea"/>
                <a:cs typeface="+mn-cs"/>
              </a:rPr>
              <a:t>Yli</a:t>
            </a:r>
            <a:r>
              <a:rPr kumimoji="0" lang="en-US" sz="1600" b="0" i="0" u="none" strike="noStrike" kern="1200" cap="none" spc="0" normalizeH="0" baseline="0" noProof="0">
                <a:ln>
                  <a:noFill/>
                </a:ln>
                <a:solidFill>
                  <a:srgbClr val="FFEA7B"/>
                </a:solidFill>
                <a:effectLst/>
                <a:uLnTx/>
                <a:uFillTx/>
                <a:latin typeface="Montserrat"/>
                <a:ea typeface="+mn-ea"/>
                <a:cs typeface="+mn-cs"/>
              </a:rPr>
              <a:t> 1 500 </a:t>
            </a:r>
            <a:r>
              <a:rPr kumimoji="0" lang="en-US" sz="1600" b="0" i="0" u="none" strike="noStrike" kern="1200" cap="none" spc="0" normalizeH="0" baseline="0" noProof="0" err="1">
                <a:ln>
                  <a:noFill/>
                </a:ln>
                <a:solidFill>
                  <a:srgbClr val="FFEA7B"/>
                </a:solidFill>
                <a:effectLst/>
                <a:uLnTx/>
                <a:uFillTx/>
                <a:latin typeface="Montserrat"/>
                <a:ea typeface="+mn-ea"/>
                <a:cs typeface="+mn-cs"/>
              </a:rPr>
              <a:t>nuorten</a:t>
            </a:r>
            <a:r>
              <a:rPr kumimoji="0" lang="en-US" sz="1600" b="0" i="0" u="none" strike="noStrike" kern="1200" cap="none" spc="0" normalizeH="0" baseline="0" noProof="0">
                <a:ln>
                  <a:noFill/>
                </a:ln>
                <a:solidFill>
                  <a:srgbClr val="FFEA7B"/>
                </a:solidFill>
                <a:effectLst/>
                <a:uLnTx/>
                <a:uFillTx/>
                <a:latin typeface="Montserrat"/>
                <a:ea typeface="+mn-ea"/>
                <a:cs typeface="+mn-cs"/>
              </a:rPr>
              <a:t> </a:t>
            </a:r>
            <a:r>
              <a:rPr kumimoji="0" lang="en-US" sz="1600" b="0" i="0" u="none" strike="noStrike" kern="1200" cap="none" spc="0" normalizeH="0" baseline="0" noProof="0" err="1">
                <a:ln>
                  <a:noFill/>
                </a:ln>
                <a:solidFill>
                  <a:srgbClr val="FFEA7B"/>
                </a:solidFill>
                <a:effectLst/>
                <a:uLnTx/>
                <a:uFillTx/>
                <a:latin typeface="Montserrat"/>
                <a:ea typeface="+mn-ea"/>
                <a:cs typeface="+mn-cs"/>
              </a:rPr>
              <a:t>perustamaa</a:t>
            </a:r>
            <a:r>
              <a:rPr kumimoji="0" lang="en-US" sz="1600" b="0" i="0" u="none" strike="noStrike" kern="1200" cap="none" spc="0" normalizeH="0" baseline="0" noProof="0">
                <a:ln>
                  <a:noFill/>
                </a:ln>
                <a:solidFill>
                  <a:srgbClr val="FFEA7B"/>
                </a:solidFill>
                <a:effectLst/>
                <a:uLnTx/>
                <a:uFillTx/>
                <a:latin typeface="Montserrat"/>
                <a:ea typeface="+mn-ea"/>
                <a:cs typeface="+mn-cs"/>
              </a:rPr>
              <a:t> </a:t>
            </a:r>
            <a:r>
              <a:rPr kumimoji="0" lang="en-US" sz="1600" b="0" i="0" u="none" strike="noStrike" kern="1200" cap="none" spc="0" normalizeH="0" baseline="0" noProof="0" err="1">
                <a:ln>
                  <a:noFill/>
                </a:ln>
                <a:solidFill>
                  <a:srgbClr val="FFEA7B"/>
                </a:solidFill>
                <a:effectLst/>
                <a:uLnTx/>
                <a:uFillTx/>
                <a:latin typeface="Montserrat"/>
                <a:ea typeface="+mn-ea"/>
                <a:cs typeface="+mn-cs"/>
              </a:rPr>
              <a:t>harjoitusyritystä</a:t>
            </a:r>
            <a:endParaRPr kumimoji="0" lang="en-US" sz="1600" b="0" i="0" u="none" strike="noStrike" kern="1200" cap="none" spc="0" normalizeH="0" baseline="0" noProof="0">
              <a:ln>
                <a:noFill/>
              </a:ln>
              <a:solidFill>
                <a:srgbClr val="FFEA7B"/>
              </a:solidFill>
              <a:effectLst/>
              <a:uLnTx/>
              <a:uFillTx/>
              <a:latin typeface="Montserrat"/>
              <a:ea typeface="+mn-ea"/>
              <a:cs typeface="+mn-cs"/>
            </a:endParaRPr>
          </a:p>
        </p:txBody>
      </p:sp>
      <p:sp>
        <p:nvSpPr>
          <p:cNvPr id="15" name="Text Placeholder 5">
            <a:extLst>
              <a:ext uri="{FF2B5EF4-FFF2-40B4-BE49-F238E27FC236}">
                <a16:creationId xmlns:a16="http://schemas.microsoft.com/office/drawing/2014/main" id="{ED2479D2-15A8-8C8D-F402-65F94E70834E}"/>
              </a:ext>
            </a:extLst>
          </p:cNvPr>
          <p:cNvSpPr txBox="1">
            <a:spLocks/>
          </p:cNvSpPr>
          <p:nvPr/>
        </p:nvSpPr>
        <p:spPr>
          <a:xfrm>
            <a:off x="6605940" y="4406020"/>
            <a:ext cx="2245178" cy="144000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2"/>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err="1">
                <a:ln>
                  <a:noFill/>
                </a:ln>
                <a:solidFill>
                  <a:srgbClr val="FFEA7B"/>
                </a:solidFill>
                <a:effectLst/>
                <a:uLnTx/>
                <a:uFillTx/>
                <a:latin typeface="Montserrat"/>
                <a:ea typeface="+mn-ea"/>
                <a:cs typeface="+mn-cs"/>
              </a:rPr>
              <a:t>Lähes</a:t>
            </a:r>
            <a:r>
              <a:rPr kumimoji="0" lang="en-US" sz="1600" b="0" i="0" u="none" strike="noStrike" kern="1200" cap="none" spc="0" normalizeH="0" baseline="0" noProof="0">
                <a:ln>
                  <a:noFill/>
                </a:ln>
                <a:solidFill>
                  <a:srgbClr val="FFEA7B"/>
                </a:solidFill>
                <a:effectLst/>
                <a:uLnTx/>
                <a:uFillTx/>
                <a:latin typeface="Montserrat"/>
                <a:ea typeface="+mn-ea"/>
                <a:cs typeface="+mn-cs"/>
              </a:rPr>
              <a:t> 200 </a:t>
            </a:r>
            <a:r>
              <a:rPr kumimoji="0" lang="en-US" sz="1600" b="0" i="0" u="none" strike="noStrike" kern="1200" cap="none" spc="0" normalizeH="0" baseline="0" noProof="0" err="1">
                <a:ln>
                  <a:noFill/>
                </a:ln>
                <a:solidFill>
                  <a:srgbClr val="FFEA7B"/>
                </a:solidFill>
                <a:effectLst/>
                <a:uLnTx/>
                <a:uFillTx/>
                <a:latin typeface="Montserrat"/>
                <a:ea typeface="+mn-ea"/>
                <a:cs typeface="+mn-cs"/>
              </a:rPr>
              <a:t>yritys</a:t>
            </a:r>
            <a:r>
              <a:rPr kumimoji="0" lang="en-US" sz="1600" b="0" i="0" u="none" strike="noStrike" kern="1200" cap="none" spc="0" normalizeH="0" baseline="0" noProof="0">
                <a:ln>
                  <a:noFill/>
                </a:ln>
                <a:solidFill>
                  <a:srgbClr val="FFEA7B"/>
                </a:solidFill>
                <a:effectLst/>
                <a:uLnTx/>
                <a:uFillTx/>
                <a:latin typeface="Montserrat"/>
                <a:ea typeface="+mn-ea"/>
                <a:cs typeface="+mn-cs"/>
              </a:rPr>
              <a:t>- ja </a:t>
            </a:r>
            <a:r>
              <a:rPr kumimoji="0" lang="en-US" sz="1600" b="0" i="0" u="none" strike="noStrike" kern="1200" cap="none" spc="0" normalizeH="0" baseline="0" noProof="0" err="1">
                <a:ln>
                  <a:noFill/>
                </a:ln>
                <a:solidFill>
                  <a:srgbClr val="FFEA7B"/>
                </a:solidFill>
                <a:effectLst/>
                <a:uLnTx/>
                <a:uFillTx/>
                <a:latin typeface="Montserrat"/>
                <a:ea typeface="+mn-ea"/>
                <a:cs typeface="+mn-cs"/>
              </a:rPr>
              <a:t>säätiökumppania</a:t>
            </a:r>
            <a:endParaRPr kumimoji="0" lang="en-FI" sz="1600" b="0" i="0" u="none" strike="noStrike" kern="1200" cap="none" spc="0" normalizeH="0" baseline="0" noProof="0">
              <a:ln>
                <a:noFill/>
              </a:ln>
              <a:solidFill>
                <a:srgbClr val="FFEA7B"/>
              </a:solidFill>
              <a:effectLst/>
              <a:uLnTx/>
              <a:uFillTx/>
              <a:latin typeface="Montserrat"/>
              <a:ea typeface="+mn-ea"/>
              <a:cs typeface="+mn-cs"/>
            </a:endParaRPr>
          </a:p>
        </p:txBody>
      </p:sp>
      <p:sp>
        <p:nvSpPr>
          <p:cNvPr id="16" name="Text Placeholder 6">
            <a:extLst>
              <a:ext uri="{FF2B5EF4-FFF2-40B4-BE49-F238E27FC236}">
                <a16:creationId xmlns:a16="http://schemas.microsoft.com/office/drawing/2014/main" id="{16EBB319-67FC-A29C-C541-C9927274D338}"/>
              </a:ext>
            </a:extLst>
          </p:cNvPr>
          <p:cNvSpPr txBox="1">
            <a:spLocks/>
          </p:cNvSpPr>
          <p:nvPr/>
        </p:nvSpPr>
        <p:spPr>
          <a:xfrm>
            <a:off x="9470101" y="3498882"/>
            <a:ext cx="2230931" cy="73702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6400" b="1" kern="1200" spc="20" baseline="0">
                <a:solidFill>
                  <a:schemeClr val="bg2"/>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FI" sz="5400" b="1" i="0" u="none" strike="noStrike" kern="1200" cap="none" spc="20" normalizeH="0" baseline="0" noProof="0">
                <a:ln>
                  <a:noFill/>
                </a:ln>
                <a:solidFill>
                  <a:srgbClr val="FFEA7B"/>
                </a:solidFill>
                <a:effectLst/>
                <a:uLnTx/>
                <a:uFillTx/>
                <a:latin typeface="Montserrat"/>
                <a:ea typeface="+mn-ea"/>
                <a:cs typeface="+mn-cs"/>
              </a:rPr>
              <a:t>1 500</a:t>
            </a:r>
          </a:p>
        </p:txBody>
      </p:sp>
      <p:sp>
        <p:nvSpPr>
          <p:cNvPr id="17" name="Text Placeholder 7">
            <a:extLst>
              <a:ext uri="{FF2B5EF4-FFF2-40B4-BE49-F238E27FC236}">
                <a16:creationId xmlns:a16="http://schemas.microsoft.com/office/drawing/2014/main" id="{38D13E1E-ACA4-B537-65D4-938F27A974B0}"/>
              </a:ext>
            </a:extLst>
          </p:cNvPr>
          <p:cNvSpPr txBox="1">
            <a:spLocks/>
          </p:cNvSpPr>
          <p:nvPr/>
        </p:nvSpPr>
        <p:spPr>
          <a:xfrm>
            <a:off x="6633005" y="3484085"/>
            <a:ext cx="2352176" cy="73702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6400" b="1" kern="1200" spc="20" baseline="0">
                <a:solidFill>
                  <a:schemeClr val="bg2"/>
                </a:solidFill>
                <a:latin typeface="+mn-lt"/>
                <a:ea typeface="+mn-ea"/>
                <a:cs typeface="+mn-cs"/>
              </a:defRPr>
            </a:lvl1pPr>
            <a:lvl2pPr marL="2667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809625"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076325"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FI" sz="5400" b="1" i="0" u="none" strike="noStrike" kern="1200" cap="none" spc="20" normalizeH="0" baseline="0" noProof="0">
                <a:ln>
                  <a:noFill/>
                </a:ln>
                <a:solidFill>
                  <a:srgbClr val="FFEA7B"/>
                </a:solidFill>
                <a:effectLst/>
                <a:uLnTx/>
                <a:uFillTx/>
                <a:latin typeface="Montserrat"/>
                <a:ea typeface="+mn-ea"/>
                <a:cs typeface="+mn-cs"/>
              </a:rPr>
              <a:t>200</a:t>
            </a:r>
          </a:p>
        </p:txBody>
      </p:sp>
      <p:grpSp>
        <p:nvGrpSpPr>
          <p:cNvPr id="26" name="Group 99">
            <a:extLst>
              <a:ext uri="{FF2B5EF4-FFF2-40B4-BE49-F238E27FC236}">
                <a16:creationId xmlns:a16="http://schemas.microsoft.com/office/drawing/2014/main" id="{CC86C1A1-A9F5-4C1B-74EE-891275FE8DD5}"/>
              </a:ext>
            </a:extLst>
          </p:cNvPr>
          <p:cNvGrpSpPr>
            <a:grpSpLocks noChangeAspect="1"/>
          </p:cNvGrpSpPr>
          <p:nvPr/>
        </p:nvGrpSpPr>
        <p:grpSpPr bwMode="auto">
          <a:xfrm>
            <a:off x="651572" y="1911444"/>
            <a:ext cx="1192213" cy="1146175"/>
            <a:chOff x="6382" y="2004"/>
            <a:chExt cx="751" cy="722"/>
          </a:xfrm>
          <a:solidFill>
            <a:schemeClr val="accent3"/>
          </a:solidFill>
        </p:grpSpPr>
        <p:sp>
          <p:nvSpPr>
            <p:cNvPr id="27" name="Freeform 100">
              <a:extLst>
                <a:ext uri="{FF2B5EF4-FFF2-40B4-BE49-F238E27FC236}">
                  <a16:creationId xmlns:a16="http://schemas.microsoft.com/office/drawing/2014/main" id="{95D218E3-4933-B76B-EE4B-508B69BF0D62}"/>
                </a:ext>
              </a:extLst>
            </p:cNvPr>
            <p:cNvSpPr>
              <a:spLocks noEditPoints="1"/>
            </p:cNvSpPr>
            <p:nvPr/>
          </p:nvSpPr>
          <p:spPr bwMode="auto">
            <a:xfrm>
              <a:off x="6382" y="2004"/>
              <a:ext cx="751" cy="722"/>
            </a:xfrm>
            <a:custGeom>
              <a:avLst/>
              <a:gdLst>
                <a:gd name="T0" fmla="*/ 1003 w 3004"/>
                <a:gd name="T1" fmla="*/ 168 h 2887"/>
                <a:gd name="T2" fmla="*/ 776 w 3004"/>
                <a:gd name="T3" fmla="*/ 404 h 2887"/>
                <a:gd name="T4" fmla="*/ 522 w 3004"/>
                <a:gd name="T5" fmla="*/ 531 h 2887"/>
                <a:gd name="T6" fmla="*/ 362 w 3004"/>
                <a:gd name="T7" fmla="*/ 662 h 2887"/>
                <a:gd name="T8" fmla="*/ 314 w 3004"/>
                <a:gd name="T9" fmla="*/ 976 h 2887"/>
                <a:gd name="T10" fmla="*/ 211 w 3004"/>
                <a:gd name="T11" fmla="*/ 1220 h 2887"/>
                <a:gd name="T12" fmla="*/ 120 w 3004"/>
                <a:gd name="T13" fmla="*/ 1453 h 2887"/>
                <a:gd name="T14" fmla="*/ 280 w 3004"/>
                <a:gd name="T15" fmla="*/ 1786 h 2887"/>
                <a:gd name="T16" fmla="*/ 333 w 3004"/>
                <a:gd name="T17" fmla="*/ 2091 h 2887"/>
                <a:gd name="T18" fmla="*/ 409 w 3004"/>
                <a:gd name="T19" fmla="*/ 2281 h 2887"/>
                <a:gd name="T20" fmla="*/ 758 w 3004"/>
                <a:gd name="T21" fmla="*/ 2463 h 2887"/>
                <a:gd name="T22" fmla="*/ 959 w 3004"/>
                <a:gd name="T23" fmla="*/ 2678 h 2887"/>
                <a:gd name="T24" fmla="*/ 1127 w 3004"/>
                <a:gd name="T25" fmla="*/ 2768 h 2887"/>
                <a:gd name="T26" fmla="*/ 1426 w 3004"/>
                <a:gd name="T27" fmla="*/ 2714 h 2887"/>
                <a:gd name="T28" fmla="*/ 1702 w 3004"/>
                <a:gd name="T29" fmla="*/ 2740 h 2887"/>
                <a:gd name="T30" fmla="*/ 1942 w 3004"/>
                <a:gd name="T31" fmla="*/ 2755 h 2887"/>
                <a:gd name="T32" fmla="*/ 2208 w 3004"/>
                <a:gd name="T33" fmla="*/ 2498 h 2887"/>
                <a:gd name="T34" fmla="*/ 2562 w 3004"/>
                <a:gd name="T35" fmla="*/ 2310 h 2887"/>
                <a:gd name="T36" fmla="*/ 2661 w 3004"/>
                <a:gd name="T37" fmla="*/ 2155 h 2887"/>
                <a:gd name="T38" fmla="*/ 2707 w 3004"/>
                <a:gd name="T39" fmla="*/ 1834 h 2887"/>
                <a:gd name="T40" fmla="*/ 2880 w 3004"/>
                <a:gd name="T41" fmla="*/ 1484 h 2887"/>
                <a:gd name="T42" fmla="*/ 2828 w 3004"/>
                <a:gd name="T43" fmla="*/ 1279 h 2887"/>
                <a:gd name="T44" fmla="*/ 2701 w 3004"/>
                <a:gd name="T45" fmla="*/ 1029 h 2887"/>
                <a:gd name="T46" fmla="*/ 2655 w 3004"/>
                <a:gd name="T47" fmla="*/ 704 h 2887"/>
                <a:gd name="T48" fmla="*/ 2537 w 3004"/>
                <a:gd name="T49" fmla="*/ 563 h 2887"/>
                <a:gd name="T50" fmla="*/ 2246 w 3004"/>
                <a:gd name="T51" fmla="*/ 423 h 2887"/>
                <a:gd name="T52" fmla="*/ 2046 w 3004"/>
                <a:gd name="T53" fmla="*/ 209 h 2887"/>
                <a:gd name="T54" fmla="*/ 1891 w 3004"/>
                <a:gd name="T55" fmla="*/ 119 h 2887"/>
                <a:gd name="T56" fmla="*/ 1578 w 3004"/>
                <a:gd name="T57" fmla="*/ 171 h 2887"/>
                <a:gd name="T58" fmla="*/ 1303 w 3004"/>
                <a:gd name="T59" fmla="*/ 146 h 2887"/>
                <a:gd name="T60" fmla="*/ 1040 w 3004"/>
                <a:gd name="T61" fmla="*/ 2870 h 2887"/>
                <a:gd name="T62" fmla="*/ 832 w 3004"/>
                <a:gd name="T63" fmla="*/ 2709 h 2887"/>
                <a:gd name="T64" fmla="*/ 537 w 3004"/>
                <a:gd name="T65" fmla="*/ 2487 h 2887"/>
                <a:gd name="T66" fmla="*/ 286 w 3004"/>
                <a:gd name="T67" fmla="*/ 2325 h 2887"/>
                <a:gd name="T68" fmla="*/ 213 w 3004"/>
                <a:gd name="T69" fmla="*/ 2078 h 2887"/>
                <a:gd name="T70" fmla="*/ 108 w 3004"/>
                <a:gd name="T71" fmla="*/ 1727 h 2887"/>
                <a:gd name="T72" fmla="*/ 0 w 3004"/>
                <a:gd name="T73" fmla="*/ 1442 h 2887"/>
                <a:gd name="T74" fmla="*/ 89 w 3004"/>
                <a:gd name="T75" fmla="*/ 1191 h 2887"/>
                <a:gd name="T76" fmla="*/ 211 w 3004"/>
                <a:gd name="T77" fmla="*/ 846 h 2887"/>
                <a:gd name="T78" fmla="*/ 286 w 3004"/>
                <a:gd name="T79" fmla="*/ 560 h 2887"/>
                <a:gd name="T80" fmla="*/ 502 w 3004"/>
                <a:gd name="T81" fmla="*/ 414 h 2887"/>
                <a:gd name="T82" fmla="*/ 805 w 3004"/>
                <a:gd name="T83" fmla="*/ 205 h 2887"/>
                <a:gd name="T84" fmla="*/ 1037 w 3004"/>
                <a:gd name="T85" fmla="*/ 15 h 2887"/>
                <a:gd name="T86" fmla="*/ 1330 w 3004"/>
                <a:gd name="T87" fmla="*/ 31 h 2887"/>
                <a:gd name="T88" fmla="*/ 1713 w 3004"/>
                <a:gd name="T89" fmla="*/ 23 h 2887"/>
                <a:gd name="T90" fmla="*/ 1967 w 3004"/>
                <a:gd name="T91" fmla="*/ 15 h 2887"/>
                <a:gd name="T92" fmla="*/ 2199 w 3004"/>
                <a:gd name="T93" fmla="*/ 205 h 2887"/>
                <a:gd name="T94" fmla="*/ 2502 w 3004"/>
                <a:gd name="T95" fmla="*/ 414 h 2887"/>
                <a:gd name="T96" fmla="*/ 2718 w 3004"/>
                <a:gd name="T97" fmla="*/ 560 h 2887"/>
                <a:gd name="T98" fmla="*/ 2793 w 3004"/>
                <a:gd name="T99" fmla="*/ 846 h 2887"/>
                <a:gd name="T100" fmla="*/ 2915 w 3004"/>
                <a:gd name="T101" fmla="*/ 1191 h 2887"/>
                <a:gd name="T102" fmla="*/ 3004 w 3004"/>
                <a:gd name="T103" fmla="*/ 1442 h 2887"/>
                <a:gd name="T104" fmla="*/ 2896 w 3004"/>
                <a:gd name="T105" fmla="*/ 1725 h 2887"/>
                <a:gd name="T106" fmla="*/ 2791 w 3004"/>
                <a:gd name="T107" fmla="*/ 2076 h 2887"/>
                <a:gd name="T108" fmla="*/ 2718 w 3004"/>
                <a:gd name="T109" fmla="*/ 2325 h 2887"/>
                <a:gd name="T110" fmla="*/ 2467 w 3004"/>
                <a:gd name="T111" fmla="*/ 2486 h 2887"/>
                <a:gd name="T112" fmla="*/ 2175 w 3004"/>
                <a:gd name="T113" fmla="*/ 2710 h 2887"/>
                <a:gd name="T114" fmla="*/ 1967 w 3004"/>
                <a:gd name="T115" fmla="*/ 2871 h 2887"/>
                <a:gd name="T116" fmla="*/ 1674 w 3004"/>
                <a:gd name="T117" fmla="*/ 2855 h 2887"/>
                <a:gd name="T118" fmla="*/ 1231 w 3004"/>
                <a:gd name="T119" fmla="*/ 2876 h 2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04" h="2887">
                  <a:moveTo>
                    <a:pt x="1136" y="118"/>
                  </a:moveTo>
                  <a:lnTo>
                    <a:pt x="1136" y="118"/>
                  </a:lnTo>
                  <a:lnTo>
                    <a:pt x="1120" y="119"/>
                  </a:lnTo>
                  <a:lnTo>
                    <a:pt x="1105" y="120"/>
                  </a:lnTo>
                  <a:lnTo>
                    <a:pt x="1089" y="123"/>
                  </a:lnTo>
                  <a:lnTo>
                    <a:pt x="1074" y="128"/>
                  </a:lnTo>
                  <a:lnTo>
                    <a:pt x="1074" y="128"/>
                  </a:lnTo>
                  <a:lnTo>
                    <a:pt x="1062" y="132"/>
                  </a:lnTo>
                  <a:lnTo>
                    <a:pt x="1049" y="137"/>
                  </a:lnTo>
                  <a:lnTo>
                    <a:pt x="1037" y="144"/>
                  </a:lnTo>
                  <a:lnTo>
                    <a:pt x="1025" y="152"/>
                  </a:lnTo>
                  <a:lnTo>
                    <a:pt x="1003" y="168"/>
                  </a:lnTo>
                  <a:lnTo>
                    <a:pt x="981" y="188"/>
                  </a:lnTo>
                  <a:lnTo>
                    <a:pt x="959" y="209"/>
                  </a:lnTo>
                  <a:lnTo>
                    <a:pt x="938" y="232"/>
                  </a:lnTo>
                  <a:lnTo>
                    <a:pt x="895" y="280"/>
                  </a:lnTo>
                  <a:lnTo>
                    <a:pt x="895" y="280"/>
                  </a:lnTo>
                  <a:lnTo>
                    <a:pt x="880" y="299"/>
                  </a:lnTo>
                  <a:lnTo>
                    <a:pt x="864" y="319"/>
                  </a:lnTo>
                  <a:lnTo>
                    <a:pt x="847" y="337"/>
                  </a:lnTo>
                  <a:lnTo>
                    <a:pt x="830" y="354"/>
                  </a:lnTo>
                  <a:lnTo>
                    <a:pt x="814" y="372"/>
                  </a:lnTo>
                  <a:lnTo>
                    <a:pt x="796" y="387"/>
                  </a:lnTo>
                  <a:lnTo>
                    <a:pt x="776" y="404"/>
                  </a:lnTo>
                  <a:lnTo>
                    <a:pt x="758" y="420"/>
                  </a:lnTo>
                  <a:lnTo>
                    <a:pt x="758" y="420"/>
                  </a:lnTo>
                  <a:lnTo>
                    <a:pt x="737" y="433"/>
                  </a:lnTo>
                  <a:lnTo>
                    <a:pt x="716" y="445"/>
                  </a:lnTo>
                  <a:lnTo>
                    <a:pt x="694" y="457"/>
                  </a:lnTo>
                  <a:lnTo>
                    <a:pt x="673" y="468"/>
                  </a:lnTo>
                  <a:lnTo>
                    <a:pt x="650" y="479"/>
                  </a:lnTo>
                  <a:lnTo>
                    <a:pt x="627" y="488"/>
                  </a:lnTo>
                  <a:lnTo>
                    <a:pt x="605" y="498"/>
                  </a:lnTo>
                  <a:lnTo>
                    <a:pt x="581" y="506"/>
                  </a:lnTo>
                  <a:lnTo>
                    <a:pt x="581" y="506"/>
                  </a:lnTo>
                  <a:lnTo>
                    <a:pt x="522" y="531"/>
                  </a:lnTo>
                  <a:lnTo>
                    <a:pt x="493" y="545"/>
                  </a:lnTo>
                  <a:lnTo>
                    <a:pt x="467" y="558"/>
                  </a:lnTo>
                  <a:lnTo>
                    <a:pt x="442" y="573"/>
                  </a:lnTo>
                  <a:lnTo>
                    <a:pt x="419" y="589"/>
                  </a:lnTo>
                  <a:lnTo>
                    <a:pt x="409" y="599"/>
                  </a:lnTo>
                  <a:lnTo>
                    <a:pt x="400" y="607"/>
                  </a:lnTo>
                  <a:lnTo>
                    <a:pt x="390" y="617"/>
                  </a:lnTo>
                  <a:lnTo>
                    <a:pt x="383" y="628"/>
                  </a:lnTo>
                  <a:lnTo>
                    <a:pt x="383" y="628"/>
                  </a:lnTo>
                  <a:lnTo>
                    <a:pt x="374" y="638"/>
                  </a:lnTo>
                  <a:lnTo>
                    <a:pt x="368" y="650"/>
                  </a:lnTo>
                  <a:lnTo>
                    <a:pt x="362" y="662"/>
                  </a:lnTo>
                  <a:lnTo>
                    <a:pt x="357" y="674"/>
                  </a:lnTo>
                  <a:lnTo>
                    <a:pt x="349" y="701"/>
                  </a:lnTo>
                  <a:lnTo>
                    <a:pt x="343" y="729"/>
                  </a:lnTo>
                  <a:lnTo>
                    <a:pt x="337" y="759"/>
                  </a:lnTo>
                  <a:lnTo>
                    <a:pt x="333" y="789"/>
                  </a:lnTo>
                  <a:lnTo>
                    <a:pt x="329" y="854"/>
                  </a:lnTo>
                  <a:lnTo>
                    <a:pt x="329" y="854"/>
                  </a:lnTo>
                  <a:lnTo>
                    <a:pt x="327" y="878"/>
                  </a:lnTo>
                  <a:lnTo>
                    <a:pt x="325" y="903"/>
                  </a:lnTo>
                  <a:lnTo>
                    <a:pt x="323" y="927"/>
                  </a:lnTo>
                  <a:lnTo>
                    <a:pt x="319" y="952"/>
                  </a:lnTo>
                  <a:lnTo>
                    <a:pt x="314" y="976"/>
                  </a:lnTo>
                  <a:lnTo>
                    <a:pt x="309" y="1001"/>
                  </a:lnTo>
                  <a:lnTo>
                    <a:pt x="304" y="1025"/>
                  </a:lnTo>
                  <a:lnTo>
                    <a:pt x="297" y="1049"/>
                  </a:lnTo>
                  <a:lnTo>
                    <a:pt x="297" y="1049"/>
                  </a:lnTo>
                  <a:lnTo>
                    <a:pt x="289" y="1072"/>
                  </a:lnTo>
                  <a:lnTo>
                    <a:pt x="280" y="1094"/>
                  </a:lnTo>
                  <a:lnTo>
                    <a:pt x="270" y="1116"/>
                  </a:lnTo>
                  <a:lnTo>
                    <a:pt x="260" y="1137"/>
                  </a:lnTo>
                  <a:lnTo>
                    <a:pt x="248" y="1159"/>
                  </a:lnTo>
                  <a:lnTo>
                    <a:pt x="236" y="1179"/>
                  </a:lnTo>
                  <a:lnTo>
                    <a:pt x="224" y="1200"/>
                  </a:lnTo>
                  <a:lnTo>
                    <a:pt x="211" y="1220"/>
                  </a:lnTo>
                  <a:lnTo>
                    <a:pt x="211" y="1220"/>
                  </a:lnTo>
                  <a:lnTo>
                    <a:pt x="177" y="1275"/>
                  </a:lnTo>
                  <a:lnTo>
                    <a:pt x="161" y="1303"/>
                  </a:lnTo>
                  <a:lnTo>
                    <a:pt x="148" y="1331"/>
                  </a:lnTo>
                  <a:lnTo>
                    <a:pt x="136" y="1358"/>
                  </a:lnTo>
                  <a:lnTo>
                    <a:pt x="128" y="1386"/>
                  </a:lnTo>
                  <a:lnTo>
                    <a:pt x="124" y="1399"/>
                  </a:lnTo>
                  <a:lnTo>
                    <a:pt x="122" y="1412"/>
                  </a:lnTo>
                  <a:lnTo>
                    <a:pt x="120" y="1427"/>
                  </a:lnTo>
                  <a:lnTo>
                    <a:pt x="119" y="1440"/>
                  </a:lnTo>
                  <a:lnTo>
                    <a:pt x="119" y="1440"/>
                  </a:lnTo>
                  <a:lnTo>
                    <a:pt x="120" y="1453"/>
                  </a:lnTo>
                  <a:lnTo>
                    <a:pt x="122" y="1468"/>
                  </a:lnTo>
                  <a:lnTo>
                    <a:pt x="124" y="1481"/>
                  </a:lnTo>
                  <a:lnTo>
                    <a:pt x="128" y="1494"/>
                  </a:lnTo>
                  <a:lnTo>
                    <a:pt x="136" y="1522"/>
                  </a:lnTo>
                  <a:lnTo>
                    <a:pt x="147" y="1549"/>
                  </a:lnTo>
                  <a:lnTo>
                    <a:pt x="161" y="1577"/>
                  </a:lnTo>
                  <a:lnTo>
                    <a:pt x="177" y="1605"/>
                  </a:lnTo>
                  <a:lnTo>
                    <a:pt x="211" y="1660"/>
                  </a:lnTo>
                  <a:lnTo>
                    <a:pt x="211" y="1660"/>
                  </a:lnTo>
                  <a:lnTo>
                    <a:pt x="236" y="1701"/>
                  </a:lnTo>
                  <a:lnTo>
                    <a:pt x="260" y="1743"/>
                  </a:lnTo>
                  <a:lnTo>
                    <a:pt x="280" y="1786"/>
                  </a:lnTo>
                  <a:lnTo>
                    <a:pt x="297" y="1831"/>
                  </a:lnTo>
                  <a:lnTo>
                    <a:pt x="297" y="1831"/>
                  </a:lnTo>
                  <a:lnTo>
                    <a:pt x="304" y="1855"/>
                  </a:lnTo>
                  <a:lnTo>
                    <a:pt x="309" y="1879"/>
                  </a:lnTo>
                  <a:lnTo>
                    <a:pt x="314" y="1904"/>
                  </a:lnTo>
                  <a:lnTo>
                    <a:pt x="319" y="1928"/>
                  </a:lnTo>
                  <a:lnTo>
                    <a:pt x="323" y="1953"/>
                  </a:lnTo>
                  <a:lnTo>
                    <a:pt x="325" y="1977"/>
                  </a:lnTo>
                  <a:lnTo>
                    <a:pt x="327" y="2002"/>
                  </a:lnTo>
                  <a:lnTo>
                    <a:pt x="329" y="2028"/>
                  </a:lnTo>
                  <a:lnTo>
                    <a:pt x="329" y="2028"/>
                  </a:lnTo>
                  <a:lnTo>
                    <a:pt x="333" y="2091"/>
                  </a:lnTo>
                  <a:lnTo>
                    <a:pt x="337" y="2123"/>
                  </a:lnTo>
                  <a:lnTo>
                    <a:pt x="343" y="2151"/>
                  </a:lnTo>
                  <a:lnTo>
                    <a:pt x="349" y="2180"/>
                  </a:lnTo>
                  <a:lnTo>
                    <a:pt x="357" y="2207"/>
                  </a:lnTo>
                  <a:lnTo>
                    <a:pt x="362" y="2219"/>
                  </a:lnTo>
                  <a:lnTo>
                    <a:pt x="368" y="2231"/>
                  </a:lnTo>
                  <a:lnTo>
                    <a:pt x="374" y="2242"/>
                  </a:lnTo>
                  <a:lnTo>
                    <a:pt x="383" y="2252"/>
                  </a:lnTo>
                  <a:lnTo>
                    <a:pt x="383" y="2252"/>
                  </a:lnTo>
                  <a:lnTo>
                    <a:pt x="390" y="2263"/>
                  </a:lnTo>
                  <a:lnTo>
                    <a:pt x="400" y="2273"/>
                  </a:lnTo>
                  <a:lnTo>
                    <a:pt x="409" y="2281"/>
                  </a:lnTo>
                  <a:lnTo>
                    <a:pt x="419" y="2291"/>
                  </a:lnTo>
                  <a:lnTo>
                    <a:pt x="442" y="2307"/>
                  </a:lnTo>
                  <a:lnTo>
                    <a:pt x="467" y="2322"/>
                  </a:lnTo>
                  <a:lnTo>
                    <a:pt x="493" y="2335"/>
                  </a:lnTo>
                  <a:lnTo>
                    <a:pt x="522" y="2349"/>
                  </a:lnTo>
                  <a:lnTo>
                    <a:pt x="581" y="2374"/>
                  </a:lnTo>
                  <a:lnTo>
                    <a:pt x="581" y="2374"/>
                  </a:lnTo>
                  <a:lnTo>
                    <a:pt x="605" y="2382"/>
                  </a:lnTo>
                  <a:lnTo>
                    <a:pt x="628" y="2392"/>
                  </a:lnTo>
                  <a:lnTo>
                    <a:pt x="673" y="2413"/>
                  </a:lnTo>
                  <a:lnTo>
                    <a:pt x="716" y="2436"/>
                  </a:lnTo>
                  <a:lnTo>
                    <a:pt x="758" y="2463"/>
                  </a:lnTo>
                  <a:lnTo>
                    <a:pt x="758" y="2463"/>
                  </a:lnTo>
                  <a:lnTo>
                    <a:pt x="776" y="2478"/>
                  </a:lnTo>
                  <a:lnTo>
                    <a:pt x="796" y="2495"/>
                  </a:lnTo>
                  <a:lnTo>
                    <a:pt x="814" y="2512"/>
                  </a:lnTo>
                  <a:lnTo>
                    <a:pt x="830" y="2530"/>
                  </a:lnTo>
                  <a:lnTo>
                    <a:pt x="847" y="2548"/>
                  </a:lnTo>
                  <a:lnTo>
                    <a:pt x="864" y="2567"/>
                  </a:lnTo>
                  <a:lnTo>
                    <a:pt x="880" y="2585"/>
                  </a:lnTo>
                  <a:lnTo>
                    <a:pt x="895" y="2606"/>
                  </a:lnTo>
                  <a:lnTo>
                    <a:pt x="895" y="2606"/>
                  </a:lnTo>
                  <a:lnTo>
                    <a:pt x="938" y="2655"/>
                  </a:lnTo>
                  <a:lnTo>
                    <a:pt x="959" y="2678"/>
                  </a:lnTo>
                  <a:lnTo>
                    <a:pt x="981" y="2698"/>
                  </a:lnTo>
                  <a:lnTo>
                    <a:pt x="1003" y="2718"/>
                  </a:lnTo>
                  <a:lnTo>
                    <a:pt x="1025" y="2734"/>
                  </a:lnTo>
                  <a:lnTo>
                    <a:pt x="1037" y="2742"/>
                  </a:lnTo>
                  <a:lnTo>
                    <a:pt x="1049" y="2749"/>
                  </a:lnTo>
                  <a:lnTo>
                    <a:pt x="1062" y="2754"/>
                  </a:lnTo>
                  <a:lnTo>
                    <a:pt x="1074" y="2758"/>
                  </a:lnTo>
                  <a:lnTo>
                    <a:pt x="1074" y="2758"/>
                  </a:lnTo>
                  <a:lnTo>
                    <a:pt x="1087" y="2762"/>
                  </a:lnTo>
                  <a:lnTo>
                    <a:pt x="1100" y="2766"/>
                  </a:lnTo>
                  <a:lnTo>
                    <a:pt x="1113" y="2767"/>
                  </a:lnTo>
                  <a:lnTo>
                    <a:pt x="1127" y="2768"/>
                  </a:lnTo>
                  <a:lnTo>
                    <a:pt x="1140" y="2768"/>
                  </a:lnTo>
                  <a:lnTo>
                    <a:pt x="1154" y="2768"/>
                  </a:lnTo>
                  <a:lnTo>
                    <a:pt x="1182" y="2764"/>
                  </a:lnTo>
                  <a:lnTo>
                    <a:pt x="1211" y="2760"/>
                  </a:lnTo>
                  <a:lnTo>
                    <a:pt x="1241" y="2754"/>
                  </a:lnTo>
                  <a:lnTo>
                    <a:pt x="1302" y="2740"/>
                  </a:lnTo>
                  <a:lnTo>
                    <a:pt x="1302" y="2740"/>
                  </a:lnTo>
                  <a:lnTo>
                    <a:pt x="1326" y="2733"/>
                  </a:lnTo>
                  <a:lnTo>
                    <a:pt x="1352" y="2727"/>
                  </a:lnTo>
                  <a:lnTo>
                    <a:pt x="1376" y="2722"/>
                  </a:lnTo>
                  <a:lnTo>
                    <a:pt x="1401" y="2718"/>
                  </a:lnTo>
                  <a:lnTo>
                    <a:pt x="1426" y="2714"/>
                  </a:lnTo>
                  <a:lnTo>
                    <a:pt x="1451" y="2712"/>
                  </a:lnTo>
                  <a:lnTo>
                    <a:pt x="1477" y="2709"/>
                  </a:lnTo>
                  <a:lnTo>
                    <a:pt x="1502" y="2708"/>
                  </a:lnTo>
                  <a:lnTo>
                    <a:pt x="1502" y="2708"/>
                  </a:lnTo>
                  <a:lnTo>
                    <a:pt x="1527" y="2709"/>
                  </a:lnTo>
                  <a:lnTo>
                    <a:pt x="1553" y="2712"/>
                  </a:lnTo>
                  <a:lnTo>
                    <a:pt x="1578" y="2714"/>
                  </a:lnTo>
                  <a:lnTo>
                    <a:pt x="1603" y="2718"/>
                  </a:lnTo>
                  <a:lnTo>
                    <a:pt x="1628" y="2722"/>
                  </a:lnTo>
                  <a:lnTo>
                    <a:pt x="1652" y="2727"/>
                  </a:lnTo>
                  <a:lnTo>
                    <a:pt x="1678" y="2733"/>
                  </a:lnTo>
                  <a:lnTo>
                    <a:pt x="1702" y="2740"/>
                  </a:lnTo>
                  <a:lnTo>
                    <a:pt x="1702" y="2740"/>
                  </a:lnTo>
                  <a:lnTo>
                    <a:pt x="1764" y="2755"/>
                  </a:lnTo>
                  <a:lnTo>
                    <a:pt x="1794" y="2760"/>
                  </a:lnTo>
                  <a:lnTo>
                    <a:pt x="1823" y="2764"/>
                  </a:lnTo>
                  <a:lnTo>
                    <a:pt x="1852" y="2767"/>
                  </a:lnTo>
                  <a:lnTo>
                    <a:pt x="1880" y="2767"/>
                  </a:lnTo>
                  <a:lnTo>
                    <a:pt x="1892" y="2767"/>
                  </a:lnTo>
                  <a:lnTo>
                    <a:pt x="1905" y="2764"/>
                  </a:lnTo>
                  <a:lnTo>
                    <a:pt x="1918" y="2762"/>
                  </a:lnTo>
                  <a:lnTo>
                    <a:pt x="1930" y="2758"/>
                  </a:lnTo>
                  <a:lnTo>
                    <a:pt x="1930" y="2758"/>
                  </a:lnTo>
                  <a:lnTo>
                    <a:pt x="1942" y="2755"/>
                  </a:lnTo>
                  <a:lnTo>
                    <a:pt x="1953" y="2749"/>
                  </a:lnTo>
                  <a:lnTo>
                    <a:pt x="1965" y="2743"/>
                  </a:lnTo>
                  <a:lnTo>
                    <a:pt x="1977" y="2736"/>
                  </a:lnTo>
                  <a:lnTo>
                    <a:pt x="2000" y="2719"/>
                  </a:lnTo>
                  <a:lnTo>
                    <a:pt x="2022" y="2700"/>
                  </a:lnTo>
                  <a:lnTo>
                    <a:pt x="2044" y="2678"/>
                  </a:lnTo>
                  <a:lnTo>
                    <a:pt x="2065" y="2655"/>
                  </a:lnTo>
                  <a:lnTo>
                    <a:pt x="2109" y="2606"/>
                  </a:lnTo>
                  <a:lnTo>
                    <a:pt x="2109" y="2606"/>
                  </a:lnTo>
                  <a:lnTo>
                    <a:pt x="2140" y="2567"/>
                  </a:lnTo>
                  <a:lnTo>
                    <a:pt x="2174" y="2532"/>
                  </a:lnTo>
                  <a:lnTo>
                    <a:pt x="2208" y="2498"/>
                  </a:lnTo>
                  <a:lnTo>
                    <a:pt x="2228" y="2482"/>
                  </a:lnTo>
                  <a:lnTo>
                    <a:pt x="2246" y="2466"/>
                  </a:lnTo>
                  <a:lnTo>
                    <a:pt x="2246" y="2466"/>
                  </a:lnTo>
                  <a:lnTo>
                    <a:pt x="2288" y="2440"/>
                  </a:lnTo>
                  <a:lnTo>
                    <a:pt x="2332" y="2417"/>
                  </a:lnTo>
                  <a:lnTo>
                    <a:pt x="2377" y="2395"/>
                  </a:lnTo>
                  <a:lnTo>
                    <a:pt x="2423" y="2377"/>
                  </a:lnTo>
                  <a:lnTo>
                    <a:pt x="2423" y="2377"/>
                  </a:lnTo>
                  <a:lnTo>
                    <a:pt x="2483" y="2352"/>
                  </a:lnTo>
                  <a:lnTo>
                    <a:pt x="2511" y="2339"/>
                  </a:lnTo>
                  <a:lnTo>
                    <a:pt x="2537" y="2326"/>
                  </a:lnTo>
                  <a:lnTo>
                    <a:pt x="2562" y="2310"/>
                  </a:lnTo>
                  <a:lnTo>
                    <a:pt x="2585" y="2294"/>
                  </a:lnTo>
                  <a:lnTo>
                    <a:pt x="2595" y="2286"/>
                  </a:lnTo>
                  <a:lnTo>
                    <a:pt x="2604" y="2276"/>
                  </a:lnTo>
                  <a:lnTo>
                    <a:pt x="2614" y="2267"/>
                  </a:lnTo>
                  <a:lnTo>
                    <a:pt x="2621" y="2256"/>
                  </a:lnTo>
                  <a:lnTo>
                    <a:pt x="2621" y="2256"/>
                  </a:lnTo>
                  <a:lnTo>
                    <a:pt x="2630" y="2245"/>
                  </a:lnTo>
                  <a:lnTo>
                    <a:pt x="2636" y="2234"/>
                  </a:lnTo>
                  <a:lnTo>
                    <a:pt x="2642" y="2222"/>
                  </a:lnTo>
                  <a:lnTo>
                    <a:pt x="2647" y="2209"/>
                  </a:lnTo>
                  <a:lnTo>
                    <a:pt x="2655" y="2183"/>
                  </a:lnTo>
                  <a:lnTo>
                    <a:pt x="2661" y="2155"/>
                  </a:lnTo>
                  <a:lnTo>
                    <a:pt x="2667" y="2126"/>
                  </a:lnTo>
                  <a:lnTo>
                    <a:pt x="2671" y="2095"/>
                  </a:lnTo>
                  <a:lnTo>
                    <a:pt x="2675" y="2031"/>
                  </a:lnTo>
                  <a:lnTo>
                    <a:pt x="2675" y="2031"/>
                  </a:lnTo>
                  <a:lnTo>
                    <a:pt x="2677" y="2006"/>
                  </a:lnTo>
                  <a:lnTo>
                    <a:pt x="2679" y="1981"/>
                  </a:lnTo>
                  <a:lnTo>
                    <a:pt x="2681" y="1957"/>
                  </a:lnTo>
                  <a:lnTo>
                    <a:pt x="2685" y="1932"/>
                  </a:lnTo>
                  <a:lnTo>
                    <a:pt x="2690" y="1908"/>
                  </a:lnTo>
                  <a:lnTo>
                    <a:pt x="2695" y="1882"/>
                  </a:lnTo>
                  <a:lnTo>
                    <a:pt x="2701" y="1858"/>
                  </a:lnTo>
                  <a:lnTo>
                    <a:pt x="2707" y="1834"/>
                  </a:lnTo>
                  <a:lnTo>
                    <a:pt x="2707" y="1834"/>
                  </a:lnTo>
                  <a:lnTo>
                    <a:pt x="2725" y="1790"/>
                  </a:lnTo>
                  <a:lnTo>
                    <a:pt x="2745" y="1746"/>
                  </a:lnTo>
                  <a:lnTo>
                    <a:pt x="2768" y="1704"/>
                  </a:lnTo>
                  <a:lnTo>
                    <a:pt x="2793" y="1664"/>
                  </a:lnTo>
                  <a:lnTo>
                    <a:pt x="2793" y="1664"/>
                  </a:lnTo>
                  <a:lnTo>
                    <a:pt x="2828" y="1608"/>
                  </a:lnTo>
                  <a:lnTo>
                    <a:pt x="2843" y="1581"/>
                  </a:lnTo>
                  <a:lnTo>
                    <a:pt x="2857" y="1553"/>
                  </a:lnTo>
                  <a:lnTo>
                    <a:pt x="2868" y="1525"/>
                  </a:lnTo>
                  <a:lnTo>
                    <a:pt x="2878" y="1498"/>
                  </a:lnTo>
                  <a:lnTo>
                    <a:pt x="2880" y="1484"/>
                  </a:lnTo>
                  <a:lnTo>
                    <a:pt x="2882" y="1471"/>
                  </a:lnTo>
                  <a:lnTo>
                    <a:pt x="2885" y="1457"/>
                  </a:lnTo>
                  <a:lnTo>
                    <a:pt x="2885" y="1444"/>
                  </a:lnTo>
                  <a:lnTo>
                    <a:pt x="2885" y="1444"/>
                  </a:lnTo>
                  <a:lnTo>
                    <a:pt x="2885" y="1429"/>
                  </a:lnTo>
                  <a:lnTo>
                    <a:pt x="2882" y="1416"/>
                  </a:lnTo>
                  <a:lnTo>
                    <a:pt x="2880" y="1403"/>
                  </a:lnTo>
                  <a:lnTo>
                    <a:pt x="2878" y="1388"/>
                  </a:lnTo>
                  <a:lnTo>
                    <a:pt x="2869" y="1362"/>
                  </a:lnTo>
                  <a:lnTo>
                    <a:pt x="2857" y="1334"/>
                  </a:lnTo>
                  <a:lnTo>
                    <a:pt x="2844" y="1307"/>
                  </a:lnTo>
                  <a:lnTo>
                    <a:pt x="2828" y="1279"/>
                  </a:lnTo>
                  <a:lnTo>
                    <a:pt x="2793" y="1224"/>
                  </a:lnTo>
                  <a:lnTo>
                    <a:pt x="2793" y="1224"/>
                  </a:lnTo>
                  <a:lnTo>
                    <a:pt x="2780" y="1203"/>
                  </a:lnTo>
                  <a:lnTo>
                    <a:pt x="2768" y="1183"/>
                  </a:lnTo>
                  <a:lnTo>
                    <a:pt x="2756" y="1162"/>
                  </a:lnTo>
                  <a:lnTo>
                    <a:pt x="2745" y="1141"/>
                  </a:lnTo>
                  <a:lnTo>
                    <a:pt x="2734" y="1119"/>
                  </a:lnTo>
                  <a:lnTo>
                    <a:pt x="2725" y="1097"/>
                  </a:lnTo>
                  <a:lnTo>
                    <a:pt x="2715" y="1075"/>
                  </a:lnTo>
                  <a:lnTo>
                    <a:pt x="2707" y="1053"/>
                  </a:lnTo>
                  <a:lnTo>
                    <a:pt x="2707" y="1053"/>
                  </a:lnTo>
                  <a:lnTo>
                    <a:pt x="2701" y="1029"/>
                  </a:lnTo>
                  <a:lnTo>
                    <a:pt x="2695" y="1005"/>
                  </a:lnTo>
                  <a:lnTo>
                    <a:pt x="2690" y="980"/>
                  </a:lnTo>
                  <a:lnTo>
                    <a:pt x="2685" y="956"/>
                  </a:lnTo>
                  <a:lnTo>
                    <a:pt x="2681" y="930"/>
                  </a:lnTo>
                  <a:lnTo>
                    <a:pt x="2679" y="906"/>
                  </a:lnTo>
                  <a:lnTo>
                    <a:pt x="2677" y="881"/>
                  </a:lnTo>
                  <a:lnTo>
                    <a:pt x="2675" y="856"/>
                  </a:lnTo>
                  <a:lnTo>
                    <a:pt x="2675" y="856"/>
                  </a:lnTo>
                  <a:lnTo>
                    <a:pt x="2671" y="792"/>
                  </a:lnTo>
                  <a:lnTo>
                    <a:pt x="2667" y="762"/>
                  </a:lnTo>
                  <a:lnTo>
                    <a:pt x="2661" y="732"/>
                  </a:lnTo>
                  <a:lnTo>
                    <a:pt x="2655" y="704"/>
                  </a:lnTo>
                  <a:lnTo>
                    <a:pt x="2647" y="678"/>
                  </a:lnTo>
                  <a:lnTo>
                    <a:pt x="2642" y="665"/>
                  </a:lnTo>
                  <a:lnTo>
                    <a:pt x="2636" y="653"/>
                  </a:lnTo>
                  <a:lnTo>
                    <a:pt x="2630" y="642"/>
                  </a:lnTo>
                  <a:lnTo>
                    <a:pt x="2621" y="631"/>
                  </a:lnTo>
                  <a:lnTo>
                    <a:pt x="2621" y="631"/>
                  </a:lnTo>
                  <a:lnTo>
                    <a:pt x="2614" y="622"/>
                  </a:lnTo>
                  <a:lnTo>
                    <a:pt x="2604" y="612"/>
                  </a:lnTo>
                  <a:lnTo>
                    <a:pt x="2595" y="602"/>
                  </a:lnTo>
                  <a:lnTo>
                    <a:pt x="2585" y="594"/>
                  </a:lnTo>
                  <a:lnTo>
                    <a:pt x="2562" y="577"/>
                  </a:lnTo>
                  <a:lnTo>
                    <a:pt x="2537" y="563"/>
                  </a:lnTo>
                  <a:lnTo>
                    <a:pt x="2511" y="548"/>
                  </a:lnTo>
                  <a:lnTo>
                    <a:pt x="2483" y="535"/>
                  </a:lnTo>
                  <a:lnTo>
                    <a:pt x="2423" y="510"/>
                  </a:lnTo>
                  <a:lnTo>
                    <a:pt x="2423" y="510"/>
                  </a:lnTo>
                  <a:lnTo>
                    <a:pt x="2400" y="501"/>
                  </a:lnTo>
                  <a:lnTo>
                    <a:pt x="2377" y="492"/>
                  </a:lnTo>
                  <a:lnTo>
                    <a:pt x="2354" y="482"/>
                  </a:lnTo>
                  <a:lnTo>
                    <a:pt x="2332" y="471"/>
                  </a:lnTo>
                  <a:lnTo>
                    <a:pt x="2310" y="461"/>
                  </a:lnTo>
                  <a:lnTo>
                    <a:pt x="2288" y="448"/>
                  </a:lnTo>
                  <a:lnTo>
                    <a:pt x="2267" y="435"/>
                  </a:lnTo>
                  <a:lnTo>
                    <a:pt x="2246" y="423"/>
                  </a:lnTo>
                  <a:lnTo>
                    <a:pt x="2246" y="423"/>
                  </a:lnTo>
                  <a:lnTo>
                    <a:pt x="2228" y="408"/>
                  </a:lnTo>
                  <a:lnTo>
                    <a:pt x="2208" y="391"/>
                  </a:lnTo>
                  <a:lnTo>
                    <a:pt x="2190" y="375"/>
                  </a:lnTo>
                  <a:lnTo>
                    <a:pt x="2174" y="357"/>
                  </a:lnTo>
                  <a:lnTo>
                    <a:pt x="2157" y="340"/>
                  </a:lnTo>
                  <a:lnTo>
                    <a:pt x="2140" y="322"/>
                  </a:lnTo>
                  <a:lnTo>
                    <a:pt x="2124" y="303"/>
                  </a:lnTo>
                  <a:lnTo>
                    <a:pt x="2109" y="284"/>
                  </a:lnTo>
                  <a:lnTo>
                    <a:pt x="2109" y="284"/>
                  </a:lnTo>
                  <a:lnTo>
                    <a:pt x="2066" y="232"/>
                  </a:lnTo>
                  <a:lnTo>
                    <a:pt x="2046" y="209"/>
                  </a:lnTo>
                  <a:lnTo>
                    <a:pt x="2024" y="188"/>
                  </a:lnTo>
                  <a:lnTo>
                    <a:pt x="2003" y="167"/>
                  </a:lnTo>
                  <a:lnTo>
                    <a:pt x="1991" y="159"/>
                  </a:lnTo>
                  <a:lnTo>
                    <a:pt x="1980" y="152"/>
                  </a:lnTo>
                  <a:lnTo>
                    <a:pt x="1968" y="144"/>
                  </a:lnTo>
                  <a:lnTo>
                    <a:pt x="1956" y="137"/>
                  </a:lnTo>
                  <a:lnTo>
                    <a:pt x="1942" y="132"/>
                  </a:lnTo>
                  <a:lnTo>
                    <a:pt x="1930" y="128"/>
                  </a:lnTo>
                  <a:lnTo>
                    <a:pt x="1930" y="128"/>
                  </a:lnTo>
                  <a:lnTo>
                    <a:pt x="1917" y="124"/>
                  </a:lnTo>
                  <a:lnTo>
                    <a:pt x="1904" y="122"/>
                  </a:lnTo>
                  <a:lnTo>
                    <a:pt x="1891" y="119"/>
                  </a:lnTo>
                  <a:lnTo>
                    <a:pt x="1878" y="118"/>
                  </a:lnTo>
                  <a:lnTo>
                    <a:pt x="1850" y="119"/>
                  </a:lnTo>
                  <a:lnTo>
                    <a:pt x="1822" y="122"/>
                  </a:lnTo>
                  <a:lnTo>
                    <a:pt x="1793" y="126"/>
                  </a:lnTo>
                  <a:lnTo>
                    <a:pt x="1763" y="132"/>
                  </a:lnTo>
                  <a:lnTo>
                    <a:pt x="1702" y="146"/>
                  </a:lnTo>
                  <a:lnTo>
                    <a:pt x="1702" y="146"/>
                  </a:lnTo>
                  <a:lnTo>
                    <a:pt x="1678" y="153"/>
                  </a:lnTo>
                  <a:lnTo>
                    <a:pt x="1652" y="159"/>
                  </a:lnTo>
                  <a:lnTo>
                    <a:pt x="1628" y="164"/>
                  </a:lnTo>
                  <a:lnTo>
                    <a:pt x="1603" y="167"/>
                  </a:lnTo>
                  <a:lnTo>
                    <a:pt x="1578" y="171"/>
                  </a:lnTo>
                  <a:lnTo>
                    <a:pt x="1553" y="174"/>
                  </a:lnTo>
                  <a:lnTo>
                    <a:pt x="1527" y="177"/>
                  </a:lnTo>
                  <a:lnTo>
                    <a:pt x="1502" y="178"/>
                  </a:lnTo>
                  <a:lnTo>
                    <a:pt x="1502" y="178"/>
                  </a:lnTo>
                  <a:lnTo>
                    <a:pt x="1477" y="177"/>
                  </a:lnTo>
                  <a:lnTo>
                    <a:pt x="1451" y="174"/>
                  </a:lnTo>
                  <a:lnTo>
                    <a:pt x="1427" y="171"/>
                  </a:lnTo>
                  <a:lnTo>
                    <a:pt x="1402" y="167"/>
                  </a:lnTo>
                  <a:lnTo>
                    <a:pt x="1377" y="164"/>
                  </a:lnTo>
                  <a:lnTo>
                    <a:pt x="1353" y="159"/>
                  </a:lnTo>
                  <a:lnTo>
                    <a:pt x="1329" y="153"/>
                  </a:lnTo>
                  <a:lnTo>
                    <a:pt x="1303" y="146"/>
                  </a:lnTo>
                  <a:lnTo>
                    <a:pt x="1303" y="146"/>
                  </a:lnTo>
                  <a:lnTo>
                    <a:pt x="1264" y="136"/>
                  </a:lnTo>
                  <a:lnTo>
                    <a:pt x="1222" y="128"/>
                  </a:lnTo>
                  <a:lnTo>
                    <a:pt x="1181" y="122"/>
                  </a:lnTo>
                  <a:lnTo>
                    <a:pt x="1139" y="118"/>
                  </a:lnTo>
                  <a:lnTo>
                    <a:pt x="1136" y="118"/>
                  </a:lnTo>
                  <a:close/>
                  <a:moveTo>
                    <a:pt x="1139" y="2885"/>
                  </a:moveTo>
                  <a:lnTo>
                    <a:pt x="1139" y="2885"/>
                  </a:lnTo>
                  <a:lnTo>
                    <a:pt x="1113" y="2883"/>
                  </a:lnTo>
                  <a:lnTo>
                    <a:pt x="1089" y="2881"/>
                  </a:lnTo>
                  <a:lnTo>
                    <a:pt x="1064" y="2876"/>
                  </a:lnTo>
                  <a:lnTo>
                    <a:pt x="1040" y="2870"/>
                  </a:lnTo>
                  <a:lnTo>
                    <a:pt x="1040" y="2870"/>
                  </a:lnTo>
                  <a:lnTo>
                    <a:pt x="1022" y="2863"/>
                  </a:lnTo>
                  <a:lnTo>
                    <a:pt x="1004" y="2856"/>
                  </a:lnTo>
                  <a:lnTo>
                    <a:pt x="987" y="2847"/>
                  </a:lnTo>
                  <a:lnTo>
                    <a:pt x="970" y="2838"/>
                  </a:lnTo>
                  <a:lnTo>
                    <a:pt x="954" y="2827"/>
                  </a:lnTo>
                  <a:lnTo>
                    <a:pt x="940" y="2816"/>
                  </a:lnTo>
                  <a:lnTo>
                    <a:pt x="924" y="2804"/>
                  </a:lnTo>
                  <a:lnTo>
                    <a:pt x="910" y="2792"/>
                  </a:lnTo>
                  <a:lnTo>
                    <a:pt x="883" y="2766"/>
                  </a:lnTo>
                  <a:lnTo>
                    <a:pt x="857" y="2738"/>
                  </a:lnTo>
                  <a:lnTo>
                    <a:pt x="832" y="2709"/>
                  </a:lnTo>
                  <a:lnTo>
                    <a:pt x="806" y="2680"/>
                  </a:lnTo>
                  <a:lnTo>
                    <a:pt x="806" y="2680"/>
                  </a:lnTo>
                  <a:lnTo>
                    <a:pt x="780" y="2648"/>
                  </a:lnTo>
                  <a:lnTo>
                    <a:pt x="751" y="2618"/>
                  </a:lnTo>
                  <a:lnTo>
                    <a:pt x="721" y="2589"/>
                  </a:lnTo>
                  <a:lnTo>
                    <a:pt x="688" y="2563"/>
                  </a:lnTo>
                  <a:lnTo>
                    <a:pt x="688" y="2563"/>
                  </a:lnTo>
                  <a:lnTo>
                    <a:pt x="652" y="2540"/>
                  </a:lnTo>
                  <a:lnTo>
                    <a:pt x="615" y="2520"/>
                  </a:lnTo>
                  <a:lnTo>
                    <a:pt x="576" y="2502"/>
                  </a:lnTo>
                  <a:lnTo>
                    <a:pt x="537" y="2487"/>
                  </a:lnTo>
                  <a:lnTo>
                    <a:pt x="537" y="2487"/>
                  </a:lnTo>
                  <a:lnTo>
                    <a:pt x="502" y="2472"/>
                  </a:lnTo>
                  <a:lnTo>
                    <a:pt x="467" y="2457"/>
                  </a:lnTo>
                  <a:lnTo>
                    <a:pt x="432" y="2440"/>
                  </a:lnTo>
                  <a:lnTo>
                    <a:pt x="400" y="2422"/>
                  </a:lnTo>
                  <a:lnTo>
                    <a:pt x="384" y="2412"/>
                  </a:lnTo>
                  <a:lnTo>
                    <a:pt x="368" y="2403"/>
                  </a:lnTo>
                  <a:lnTo>
                    <a:pt x="353" y="2391"/>
                  </a:lnTo>
                  <a:lnTo>
                    <a:pt x="338" y="2380"/>
                  </a:lnTo>
                  <a:lnTo>
                    <a:pt x="324" y="2367"/>
                  </a:lnTo>
                  <a:lnTo>
                    <a:pt x="311" y="2353"/>
                  </a:lnTo>
                  <a:lnTo>
                    <a:pt x="298" y="2340"/>
                  </a:lnTo>
                  <a:lnTo>
                    <a:pt x="286" y="2325"/>
                  </a:lnTo>
                  <a:lnTo>
                    <a:pt x="286" y="2325"/>
                  </a:lnTo>
                  <a:lnTo>
                    <a:pt x="276" y="2309"/>
                  </a:lnTo>
                  <a:lnTo>
                    <a:pt x="266" y="2292"/>
                  </a:lnTo>
                  <a:lnTo>
                    <a:pt x="258" y="2275"/>
                  </a:lnTo>
                  <a:lnTo>
                    <a:pt x="250" y="2258"/>
                  </a:lnTo>
                  <a:lnTo>
                    <a:pt x="243" y="2242"/>
                  </a:lnTo>
                  <a:lnTo>
                    <a:pt x="237" y="2224"/>
                  </a:lnTo>
                  <a:lnTo>
                    <a:pt x="232" y="2206"/>
                  </a:lnTo>
                  <a:lnTo>
                    <a:pt x="227" y="2188"/>
                  </a:lnTo>
                  <a:lnTo>
                    <a:pt x="221" y="2151"/>
                  </a:lnTo>
                  <a:lnTo>
                    <a:pt x="217" y="2114"/>
                  </a:lnTo>
                  <a:lnTo>
                    <a:pt x="213" y="2078"/>
                  </a:lnTo>
                  <a:lnTo>
                    <a:pt x="211" y="2041"/>
                  </a:lnTo>
                  <a:lnTo>
                    <a:pt x="211" y="2041"/>
                  </a:lnTo>
                  <a:lnTo>
                    <a:pt x="208" y="1998"/>
                  </a:lnTo>
                  <a:lnTo>
                    <a:pt x="202" y="1956"/>
                  </a:lnTo>
                  <a:lnTo>
                    <a:pt x="195" y="1914"/>
                  </a:lnTo>
                  <a:lnTo>
                    <a:pt x="185" y="1871"/>
                  </a:lnTo>
                  <a:lnTo>
                    <a:pt x="185" y="1871"/>
                  </a:lnTo>
                  <a:lnTo>
                    <a:pt x="170" y="1834"/>
                  </a:lnTo>
                  <a:lnTo>
                    <a:pt x="152" y="1797"/>
                  </a:lnTo>
                  <a:lnTo>
                    <a:pt x="131" y="1761"/>
                  </a:lnTo>
                  <a:lnTo>
                    <a:pt x="108" y="1727"/>
                  </a:lnTo>
                  <a:lnTo>
                    <a:pt x="108" y="1727"/>
                  </a:lnTo>
                  <a:lnTo>
                    <a:pt x="89" y="1695"/>
                  </a:lnTo>
                  <a:lnTo>
                    <a:pt x="70" y="1662"/>
                  </a:lnTo>
                  <a:lnTo>
                    <a:pt x="52" y="1627"/>
                  </a:lnTo>
                  <a:lnTo>
                    <a:pt x="35" y="1593"/>
                  </a:lnTo>
                  <a:lnTo>
                    <a:pt x="28" y="1575"/>
                  </a:lnTo>
                  <a:lnTo>
                    <a:pt x="20" y="1557"/>
                  </a:lnTo>
                  <a:lnTo>
                    <a:pt x="14" y="1539"/>
                  </a:lnTo>
                  <a:lnTo>
                    <a:pt x="10" y="1519"/>
                  </a:lnTo>
                  <a:lnTo>
                    <a:pt x="5" y="1501"/>
                  </a:lnTo>
                  <a:lnTo>
                    <a:pt x="2" y="1482"/>
                  </a:lnTo>
                  <a:lnTo>
                    <a:pt x="0" y="1462"/>
                  </a:lnTo>
                  <a:lnTo>
                    <a:pt x="0" y="1442"/>
                  </a:lnTo>
                  <a:lnTo>
                    <a:pt x="0" y="1442"/>
                  </a:lnTo>
                  <a:lnTo>
                    <a:pt x="0" y="1422"/>
                  </a:lnTo>
                  <a:lnTo>
                    <a:pt x="2" y="1403"/>
                  </a:lnTo>
                  <a:lnTo>
                    <a:pt x="5" y="1384"/>
                  </a:lnTo>
                  <a:lnTo>
                    <a:pt x="10" y="1364"/>
                  </a:lnTo>
                  <a:lnTo>
                    <a:pt x="14" y="1346"/>
                  </a:lnTo>
                  <a:lnTo>
                    <a:pt x="20" y="1327"/>
                  </a:lnTo>
                  <a:lnTo>
                    <a:pt x="28" y="1309"/>
                  </a:lnTo>
                  <a:lnTo>
                    <a:pt x="35" y="1292"/>
                  </a:lnTo>
                  <a:lnTo>
                    <a:pt x="52" y="1257"/>
                  </a:lnTo>
                  <a:lnTo>
                    <a:pt x="70" y="1224"/>
                  </a:lnTo>
                  <a:lnTo>
                    <a:pt x="89" y="1191"/>
                  </a:lnTo>
                  <a:lnTo>
                    <a:pt x="108" y="1160"/>
                  </a:lnTo>
                  <a:lnTo>
                    <a:pt x="108" y="1160"/>
                  </a:lnTo>
                  <a:lnTo>
                    <a:pt x="131" y="1125"/>
                  </a:lnTo>
                  <a:lnTo>
                    <a:pt x="152" y="1089"/>
                  </a:lnTo>
                  <a:lnTo>
                    <a:pt x="170" y="1053"/>
                  </a:lnTo>
                  <a:lnTo>
                    <a:pt x="185" y="1015"/>
                  </a:lnTo>
                  <a:lnTo>
                    <a:pt x="185" y="1015"/>
                  </a:lnTo>
                  <a:lnTo>
                    <a:pt x="195" y="974"/>
                  </a:lnTo>
                  <a:lnTo>
                    <a:pt x="202" y="932"/>
                  </a:lnTo>
                  <a:lnTo>
                    <a:pt x="208" y="888"/>
                  </a:lnTo>
                  <a:lnTo>
                    <a:pt x="211" y="846"/>
                  </a:lnTo>
                  <a:lnTo>
                    <a:pt x="211" y="846"/>
                  </a:lnTo>
                  <a:lnTo>
                    <a:pt x="213" y="809"/>
                  </a:lnTo>
                  <a:lnTo>
                    <a:pt x="217" y="771"/>
                  </a:lnTo>
                  <a:lnTo>
                    <a:pt x="221" y="733"/>
                  </a:lnTo>
                  <a:lnTo>
                    <a:pt x="229" y="696"/>
                  </a:lnTo>
                  <a:lnTo>
                    <a:pt x="233" y="678"/>
                  </a:lnTo>
                  <a:lnTo>
                    <a:pt x="238" y="661"/>
                  </a:lnTo>
                  <a:lnTo>
                    <a:pt x="243" y="643"/>
                  </a:lnTo>
                  <a:lnTo>
                    <a:pt x="250" y="625"/>
                  </a:lnTo>
                  <a:lnTo>
                    <a:pt x="258" y="608"/>
                  </a:lnTo>
                  <a:lnTo>
                    <a:pt x="266" y="593"/>
                  </a:lnTo>
                  <a:lnTo>
                    <a:pt x="276" y="576"/>
                  </a:lnTo>
                  <a:lnTo>
                    <a:pt x="286" y="560"/>
                  </a:lnTo>
                  <a:lnTo>
                    <a:pt x="286" y="560"/>
                  </a:lnTo>
                  <a:lnTo>
                    <a:pt x="298" y="546"/>
                  </a:lnTo>
                  <a:lnTo>
                    <a:pt x="311" y="531"/>
                  </a:lnTo>
                  <a:lnTo>
                    <a:pt x="324" y="518"/>
                  </a:lnTo>
                  <a:lnTo>
                    <a:pt x="338" y="506"/>
                  </a:lnTo>
                  <a:lnTo>
                    <a:pt x="353" y="494"/>
                  </a:lnTo>
                  <a:lnTo>
                    <a:pt x="367" y="483"/>
                  </a:lnTo>
                  <a:lnTo>
                    <a:pt x="383" y="473"/>
                  </a:lnTo>
                  <a:lnTo>
                    <a:pt x="400" y="463"/>
                  </a:lnTo>
                  <a:lnTo>
                    <a:pt x="432" y="445"/>
                  </a:lnTo>
                  <a:lnTo>
                    <a:pt x="467" y="429"/>
                  </a:lnTo>
                  <a:lnTo>
                    <a:pt x="502" y="414"/>
                  </a:lnTo>
                  <a:lnTo>
                    <a:pt x="537" y="399"/>
                  </a:lnTo>
                  <a:lnTo>
                    <a:pt x="537" y="399"/>
                  </a:lnTo>
                  <a:lnTo>
                    <a:pt x="576" y="384"/>
                  </a:lnTo>
                  <a:lnTo>
                    <a:pt x="615" y="366"/>
                  </a:lnTo>
                  <a:lnTo>
                    <a:pt x="652" y="346"/>
                  </a:lnTo>
                  <a:lnTo>
                    <a:pt x="688" y="323"/>
                  </a:lnTo>
                  <a:lnTo>
                    <a:pt x="688" y="323"/>
                  </a:lnTo>
                  <a:lnTo>
                    <a:pt x="720" y="296"/>
                  </a:lnTo>
                  <a:lnTo>
                    <a:pt x="750" y="267"/>
                  </a:lnTo>
                  <a:lnTo>
                    <a:pt x="779" y="237"/>
                  </a:lnTo>
                  <a:lnTo>
                    <a:pt x="805" y="205"/>
                  </a:lnTo>
                  <a:lnTo>
                    <a:pt x="805" y="205"/>
                  </a:lnTo>
                  <a:lnTo>
                    <a:pt x="829" y="176"/>
                  </a:lnTo>
                  <a:lnTo>
                    <a:pt x="855" y="147"/>
                  </a:lnTo>
                  <a:lnTo>
                    <a:pt x="881" y="119"/>
                  </a:lnTo>
                  <a:lnTo>
                    <a:pt x="907" y="93"/>
                  </a:lnTo>
                  <a:lnTo>
                    <a:pt x="922" y="81"/>
                  </a:lnTo>
                  <a:lnTo>
                    <a:pt x="938" y="69"/>
                  </a:lnTo>
                  <a:lnTo>
                    <a:pt x="952" y="58"/>
                  </a:lnTo>
                  <a:lnTo>
                    <a:pt x="969" y="47"/>
                  </a:lnTo>
                  <a:lnTo>
                    <a:pt x="984" y="37"/>
                  </a:lnTo>
                  <a:lnTo>
                    <a:pt x="1001" y="29"/>
                  </a:lnTo>
                  <a:lnTo>
                    <a:pt x="1019" y="22"/>
                  </a:lnTo>
                  <a:lnTo>
                    <a:pt x="1037" y="15"/>
                  </a:lnTo>
                  <a:lnTo>
                    <a:pt x="1037" y="15"/>
                  </a:lnTo>
                  <a:lnTo>
                    <a:pt x="1057" y="10"/>
                  </a:lnTo>
                  <a:lnTo>
                    <a:pt x="1075" y="5"/>
                  </a:lnTo>
                  <a:lnTo>
                    <a:pt x="1094" y="3"/>
                  </a:lnTo>
                  <a:lnTo>
                    <a:pt x="1112" y="0"/>
                  </a:lnTo>
                  <a:lnTo>
                    <a:pt x="1130" y="0"/>
                  </a:lnTo>
                  <a:lnTo>
                    <a:pt x="1148" y="0"/>
                  </a:lnTo>
                  <a:lnTo>
                    <a:pt x="1167" y="0"/>
                  </a:lnTo>
                  <a:lnTo>
                    <a:pt x="1185" y="3"/>
                  </a:lnTo>
                  <a:lnTo>
                    <a:pt x="1222" y="7"/>
                  </a:lnTo>
                  <a:lnTo>
                    <a:pt x="1258" y="15"/>
                  </a:lnTo>
                  <a:lnTo>
                    <a:pt x="1330" y="31"/>
                  </a:lnTo>
                  <a:lnTo>
                    <a:pt x="1330" y="31"/>
                  </a:lnTo>
                  <a:lnTo>
                    <a:pt x="1372" y="42"/>
                  </a:lnTo>
                  <a:lnTo>
                    <a:pt x="1415" y="51"/>
                  </a:lnTo>
                  <a:lnTo>
                    <a:pt x="1460" y="57"/>
                  </a:lnTo>
                  <a:lnTo>
                    <a:pt x="1503" y="60"/>
                  </a:lnTo>
                  <a:lnTo>
                    <a:pt x="1503" y="60"/>
                  </a:lnTo>
                  <a:lnTo>
                    <a:pt x="1548" y="57"/>
                  </a:lnTo>
                  <a:lnTo>
                    <a:pt x="1591" y="51"/>
                  </a:lnTo>
                  <a:lnTo>
                    <a:pt x="1634" y="42"/>
                  </a:lnTo>
                  <a:lnTo>
                    <a:pt x="1678" y="31"/>
                  </a:lnTo>
                  <a:lnTo>
                    <a:pt x="1678" y="31"/>
                  </a:lnTo>
                  <a:lnTo>
                    <a:pt x="1713" y="23"/>
                  </a:lnTo>
                  <a:lnTo>
                    <a:pt x="1749" y="15"/>
                  </a:lnTo>
                  <a:lnTo>
                    <a:pt x="1785" y="7"/>
                  </a:lnTo>
                  <a:lnTo>
                    <a:pt x="1821" y="3"/>
                  </a:lnTo>
                  <a:lnTo>
                    <a:pt x="1839" y="1"/>
                  </a:lnTo>
                  <a:lnTo>
                    <a:pt x="1857" y="0"/>
                  </a:lnTo>
                  <a:lnTo>
                    <a:pt x="1875" y="0"/>
                  </a:lnTo>
                  <a:lnTo>
                    <a:pt x="1893" y="1"/>
                  </a:lnTo>
                  <a:lnTo>
                    <a:pt x="1911" y="3"/>
                  </a:lnTo>
                  <a:lnTo>
                    <a:pt x="1930" y="6"/>
                  </a:lnTo>
                  <a:lnTo>
                    <a:pt x="1949" y="10"/>
                  </a:lnTo>
                  <a:lnTo>
                    <a:pt x="1967" y="15"/>
                  </a:lnTo>
                  <a:lnTo>
                    <a:pt x="1967" y="15"/>
                  </a:lnTo>
                  <a:lnTo>
                    <a:pt x="1985" y="22"/>
                  </a:lnTo>
                  <a:lnTo>
                    <a:pt x="2001" y="29"/>
                  </a:lnTo>
                  <a:lnTo>
                    <a:pt x="2018" y="37"/>
                  </a:lnTo>
                  <a:lnTo>
                    <a:pt x="2035" y="47"/>
                  </a:lnTo>
                  <a:lnTo>
                    <a:pt x="2051" y="57"/>
                  </a:lnTo>
                  <a:lnTo>
                    <a:pt x="2065" y="69"/>
                  </a:lnTo>
                  <a:lnTo>
                    <a:pt x="2081" y="80"/>
                  </a:lnTo>
                  <a:lnTo>
                    <a:pt x="2095" y="93"/>
                  </a:lnTo>
                  <a:lnTo>
                    <a:pt x="2123" y="119"/>
                  </a:lnTo>
                  <a:lnTo>
                    <a:pt x="2149" y="147"/>
                  </a:lnTo>
                  <a:lnTo>
                    <a:pt x="2175" y="176"/>
                  </a:lnTo>
                  <a:lnTo>
                    <a:pt x="2199" y="205"/>
                  </a:lnTo>
                  <a:lnTo>
                    <a:pt x="2199" y="205"/>
                  </a:lnTo>
                  <a:lnTo>
                    <a:pt x="2225" y="237"/>
                  </a:lnTo>
                  <a:lnTo>
                    <a:pt x="2254" y="267"/>
                  </a:lnTo>
                  <a:lnTo>
                    <a:pt x="2284" y="296"/>
                  </a:lnTo>
                  <a:lnTo>
                    <a:pt x="2316" y="323"/>
                  </a:lnTo>
                  <a:lnTo>
                    <a:pt x="2316" y="323"/>
                  </a:lnTo>
                  <a:lnTo>
                    <a:pt x="2352" y="346"/>
                  </a:lnTo>
                  <a:lnTo>
                    <a:pt x="2389" y="366"/>
                  </a:lnTo>
                  <a:lnTo>
                    <a:pt x="2428" y="384"/>
                  </a:lnTo>
                  <a:lnTo>
                    <a:pt x="2467" y="399"/>
                  </a:lnTo>
                  <a:lnTo>
                    <a:pt x="2467" y="399"/>
                  </a:lnTo>
                  <a:lnTo>
                    <a:pt x="2502" y="414"/>
                  </a:lnTo>
                  <a:lnTo>
                    <a:pt x="2537" y="429"/>
                  </a:lnTo>
                  <a:lnTo>
                    <a:pt x="2572" y="445"/>
                  </a:lnTo>
                  <a:lnTo>
                    <a:pt x="2604" y="463"/>
                  </a:lnTo>
                  <a:lnTo>
                    <a:pt x="2620" y="473"/>
                  </a:lnTo>
                  <a:lnTo>
                    <a:pt x="2636" y="482"/>
                  </a:lnTo>
                  <a:lnTo>
                    <a:pt x="2651" y="493"/>
                  </a:lnTo>
                  <a:lnTo>
                    <a:pt x="2666" y="505"/>
                  </a:lnTo>
                  <a:lnTo>
                    <a:pt x="2680" y="518"/>
                  </a:lnTo>
                  <a:lnTo>
                    <a:pt x="2693" y="531"/>
                  </a:lnTo>
                  <a:lnTo>
                    <a:pt x="2706" y="545"/>
                  </a:lnTo>
                  <a:lnTo>
                    <a:pt x="2718" y="560"/>
                  </a:lnTo>
                  <a:lnTo>
                    <a:pt x="2718" y="560"/>
                  </a:lnTo>
                  <a:lnTo>
                    <a:pt x="2728" y="576"/>
                  </a:lnTo>
                  <a:lnTo>
                    <a:pt x="2738" y="593"/>
                  </a:lnTo>
                  <a:lnTo>
                    <a:pt x="2746" y="610"/>
                  </a:lnTo>
                  <a:lnTo>
                    <a:pt x="2754" y="626"/>
                  </a:lnTo>
                  <a:lnTo>
                    <a:pt x="2761" y="643"/>
                  </a:lnTo>
                  <a:lnTo>
                    <a:pt x="2766" y="661"/>
                  </a:lnTo>
                  <a:lnTo>
                    <a:pt x="2772" y="679"/>
                  </a:lnTo>
                  <a:lnTo>
                    <a:pt x="2775" y="697"/>
                  </a:lnTo>
                  <a:lnTo>
                    <a:pt x="2783" y="733"/>
                  </a:lnTo>
                  <a:lnTo>
                    <a:pt x="2787" y="771"/>
                  </a:lnTo>
                  <a:lnTo>
                    <a:pt x="2791" y="809"/>
                  </a:lnTo>
                  <a:lnTo>
                    <a:pt x="2793" y="846"/>
                  </a:lnTo>
                  <a:lnTo>
                    <a:pt x="2793" y="846"/>
                  </a:lnTo>
                  <a:lnTo>
                    <a:pt x="2796" y="888"/>
                  </a:lnTo>
                  <a:lnTo>
                    <a:pt x="2802" y="932"/>
                  </a:lnTo>
                  <a:lnTo>
                    <a:pt x="2809" y="974"/>
                  </a:lnTo>
                  <a:lnTo>
                    <a:pt x="2819" y="1015"/>
                  </a:lnTo>
                  <a:lnTo>
                    <a:pt x="2819" y="1015"/>
                  </a:lnTo>
                  <a:lnTo>
                    <a:pt x="2834" y="1053"/>
                  </a:lnTo>
                  <a:lnTo>
                    <a:pt x="2852" y="1089"/>
                  </a:lnTo>
                  <a:lnTo>
                    <a:pt x="2873" y="1125"/>
                  </a:lnTo>
                  <a:lnTo>
                    <a:pt x="2896" y="1160"/>
                  </a:lnTo>
                  <a:lnTo>
                    <a:pt x="2896" y="1160"/>
                  </a:lnTo>
                  <a:lnTo>
                    <a:pt x="2915" y="1191"/>
                  </a:lnTo>
                  <a:lnTo>
                    <a:pt x="2934" y="1224"/>
                  </a:lnTo>
                  <a:lnTo>
                    <a:pt x="2952" y="1256"/>
                  </a:lnTo>
                  <a:lnTo>
                    <a:pt x="2969" y="1291"/>
                  </a:lnTo>
                  <a:lnTo>
                    <a:pt x="2976" y="1309"/>
                  </a:lnTo>
                  <a:lnTo>
                    <a:pt x="2984" y="1327"/>
                  </a:lnTo>
                  <a:lnTo>
                    <a:pt x="2990" y="1345"/>
                  </a:lnTo>
                  <a:lnTo>
                    <a:pt x="2994" y="1364"/>
                  </a:lnTo>
                  <a:lnTo>
                    <a:pt x="2999" y="1382"/>
                  </a:lnTo>
                  <a:lnTo>
                    <a:pt x="3002" y="1403"/>
                  </a:lnTo>
                  <a:lnTo>
                    <a:pt x="3004" y="1422"/>
                  </a:lnTo>
                  <a:lnTo>
                    <a:pt x="3004" y="1442"/>
                  </a:lnTo>
                  <a:lnTo>
                    <a:pt x="3004" y="1442"/>
                  </a:lnTo>
                  <a:lnTo>
                    <a:pt x="3004" y="1463"/>
                  </a:lnTo>
                  <a:lnTo>
                    <a:pt x="3002" y="1482"/>
                  </a:lnTo>
                  <a:lnTo>
                    <a:pt x="2999" y="1501"/>
                  </a:lnTo>
                  <a:lnTo>
                    <a:pt x="2994" y="1521"/>
                  </a:lnTo>
                  <a:lnTo>
                    <a:pt x="2990" y="1540"/>
                  </a:lnTo>
                  <a:lnTo>
                    <a:pt x="2984" y="1558"/>
                  </a:lnTo>
                  <a:lnTo>
                    <a:pt x="2976" y="1576"/>
                  </a:lnTo>
                  <a:lnTo>
                    <a:pt x="2969" y="1594"/>
                  </a:lnTo>
                  <a:lnTo>
                    <a:pt x="2952" y="1627"/>
                  </a:lnTo>
                  <a:lnTo>
                    <a:pt x="2934" y="1661"/>
                  </a:lnTo>
                  <a:lnTo>
                    <a:pt x="2915" y="1694"/>
                  </a:lnTo>
                  <a:lnTo>
                    <a:pt x="2896" y="1725"/>
                  </a:lnTo>
                  <a:lnTo>
                    <a:pt x="2896" y="1725"/>
                  </a:lnTo>
                  <a:lnTo>
                    <a:pt x="2873" y="1760"/>
                  </a:lnTo>
                  <a:lnTo>
                    <a:pt x="2852" y="1795"/>
                  </a:lnTo>
                  <a:lnTo>
                    <a:pt x="2834" y="1832"/>
                  </a:lnTo>
                  <a:lnTo>
                    <a:pt x="2819" y="1869"/>
                  </a:lnTo>
                  <a:lnTo>
                    <a:pt x="2819" y="1869"/>
                  </a:lnTo>
                  <a:lnTo>
                    <a:pt x="2809" y="1911"/>
                  </a:lnTo>
                  <a:lnTo>
                    <a:pt x="2802" y="1953"/>
                  </a:lnTo>
                  <a:lnTo>
                    <a:pt x="2796" y="1996"/>
                  </a:lnTo>
                  <a:lnTo>
                    <a:pt x="2793" y="2039"/>
                  </a:lnTo>
                  <a:lnTo>
                    <a:pt x="2793" y="2039"/>
                  </a:lnTo>
                  <a:lnTo>
                    <a:pt x="2791" y="2076"/>
                  </a:lnTo>
                  <a:lnTo>
                    <a:pt x="2787" y="2114"/>
                  </a:lnTo>
                  <a:lnTo>
                    <a:pt x="2783" y="2151"/>
                  </a:lnTo>
                  <a:lnTo>
                    <a:pt x="2775" y="2188"/>
                  </a:lnTo>
                  <a:lnTo>
                    <a:pt x="2771" y="2206"/>
                  </a:lnTo>
                  <a:lnTo>
                    <a:pt x="2766" y="2224"/>
                  </a:lnTo>
                  <a:lnTo>
                    <a:pt x="2761" y="2242"/>
                  </a:lnTo>
                  <a:lnTo>
                    <a:pt x="2754" y="2258"/>
                  </a:lnTo>
                  <a:lnTo>
                    <a:pt x="2746" y="2275"/>
                  </a:lnTo>
                  <a:lnTo>
                    <a:pt x="2738" y="2292"/>
                  </a:lnTo>
                  <a:lnTo>
                    <a:pt x="2728" y="2309"/>
                  </a:lnTo>
                  <a:lnTo>
                    <a:pt x="2718" y="2325"/>
                  </a:lnTo>
                  <a:lnTo>
                    <a:pt x="2718" y="2325"/>
                  </a:lnTo>
                  <a:lnTo>
                    <a:pt x="2706" y="2339"/>
                  </a:lnTo>
                  <a:lnTo>
                    <a:pt x="2693" y="2353"/>
                  </a:lnTo>
                  <a:lnTo>
                    <a:pt x="2680" y="2367"/>
                  </a:lnTo>
                  <a:lnTo>
                    <a:pt x="2666" y="2380"/>
                  </a:lnTo>
                  <a:lnTo>
                    <a:pt x="2651" y="2391"/>
                  </a:lnTo>
                  <a:lnTo>
                    <a:pt x="2637" y="2401"/>
                  </a:lnTo>
                  <a:lnTo>
                    <a:pt x="2621" y="2412"/>
                  </a:lnTo>
                  <a:lnTo>
                    <a:pt x="2604" y="2422"/>
                  </a:lnTo>
                  <a:lnTo>
                    <a:pt x="2572" y="2440"/>
                  </a:lnTo>
                  <a:lnTo>
                    <a:pt x="2537" y="2456"/>
                  </a:lnTo>
                  <a:lnTo>
                    <a:pt x="2502" y="2471"/>
                  </a:lnTo>
                  <a:lnTo>
                    <a:pt x="2467" y="2486"/>
                  </a:lnTo>
                  <a:lnTo>
                    <a:pt x="2467" y="2486"/>
                  </a:lnTo>
                  <a:lnTo>
                    <a:pt x="2428" y="2501"/>
                  </a:lnTo>
                  <a:lnTo>
                    <a:pt x="2389" y="2519"/>
                  </a:lnTo>
                  <a:lnTo>
                    <a:pt x="2352" y="2540"/>
                  </a:lnTo>
                  <a:lnTo>
                    <a:pt x="2316" y="2563"/>
                  </a:lnTo>
                  <a:lnTo>
                    <a:pt x="2316" y="2563"/>
                  </a:lnTo>
                  <a:lnTo>
                    <a:pt x="2284" y="2589"/>
                  </a:lnTo>
                  <a:lnTo>
                    <a:pt x="2254" y="2618"/>
                  </a:lnTo>
                  <a:lnTo>
                    <a:pt x="2225" y="2649"/>
                  </a:lnTo>
                  <a:lnTo>
                    <a:pt x="2199" y="2681"/>
                  </a:lnTo>
                  <a:lnTo>
                    <a:pt x="2199" y="2681"/>
                  </a:lnTo>
                  <a:lnTo>
                    <a:pt x="2175" y="2710"/>
                  </a:lnTo>
                  <a:lnTo>
                    <a:pt x="2149" y="2739"/>
                  </a:lnTo>
                  <a:lnTo>
                    <a:pt x="2123" y="2767"/>
                  </a:lnTo>
                  <a:lnTo>
                    <a:pt x="2097" y="2793"/>
                  </a:lnTo>
                  <a:lnTo>
                    <a:pt x="2082" y="2805"/>
                  </a:lnTo>
                  <a:lnTo>
                    <a:pt x="2066" y="2817"/>
                  </a:lnTo>
                  <a:lnTo>
                    <a:pt x="2052" y="2828"/>
                  </a:lnTo>
                  <a:lnTo>
                    <a:pt x="2036" y="2839"/>
                  </a:lnTo>
                  <a:lnTo>
                    <a:pt x="2020" y="2849"/>
                  </a:lnTo>
                  <a:lnTo>
                    <a:pt x="2003" y="2857"/>
                  </a:lnTo>
                  <a:lnTo>
                    <a:pt x="1985" y="2864"/>
                  </a:lnTo>
                  <a:lnTo>
                    <a:pt x="1967" y="2871"/>
                  </a:lnTo>
                  <a:lnTo>
                    <a:pt x="1967" y="2871"/>
                  </a:lnTo>
                  <a:lnTo>
                    <a:pt x="1947" y="2876"/>
                  </a:lnTo>
                  <a:lnTo>
                    <a:pt x="1929" y="2881"/>
                  </a:lnTo>
                  <a:lnTo>
                    <a:pt x="1911" y="2883"/>
                  </a:lnTo>
                  <a:lnTo>
                    <a:pt x="1892" y="2886"/>
                  </a:lnTo>
                  <a:lnTo>
                    <a:pt x="1874" y="2887"/>
                  </a:lnTo>
                  <a:lnTo>
                    <a:pt x="1856" y="2887"/>
                  </a:lnTo>
                  <a:lnTo>
                    <a:pt x="1838" y="2886"/>
                  </a:lnTo>
                  <a:lnTo>
                    <a:pt x="1820" y="2883"/>
                  </a:lnTo>
                  <a:lnTo>
                    <a:pt x="1782" y="2879"/>
                  </a:lnTo>
                  <a:lnTo>
                    <a:pt x="1746" y="2871"/>
                  </a:lnTo>
                  <a:lnTo>
                    <a:pt x="1674" y="2855"/>
                  </a:lnTo>
                  <a:lnTo>
                    <a:pt x="1674" y="2855"/>
                  </a:lnTo>
                  <a:lnTo>
                    <a:pt x="1632" y="2844"/>
                  </a:lnTo>
                  <a:lnTo>
                    <a:pt x="1589" y="2835"/>
                  </a:lnTo>
                  <a:lnTo>
                    <a:pt x="1544" y="2829"/>
                  </a:lnTo>
                  <a:lnTo>
                    <a:pt x="1501" y="2826"/>
                  </a:lnTo>
                  <a:lnTo>
                    <a:pt x="1501" y="2826"/>
                  </a:lnTo>
                  <a:lnTo>
                    <a:pt x="1456" y="2829"/>
                  </a:lnTo>
                  <a:lnTo>
                    <a:pt x="1413" y="2835"/>
                  </a:lnTo>
                  <a:lnTo>
                    <a:pt x="1370" y="2844"/>
                  </a:lnTo>
                  <a:lnTo>
                    <a:pt x="1326" y="2855"/>
                  </a:lnTo>
                  <a:lnTo>
                    <a:pt x="1326" y="2855"/>
                  </a:lnTo>
                  <a:lnTo>
                    <a:pt x="1279" y="2867"/>
                  </a:lnTo>
                  <a:lnTo>
                    <a:pt x="1231" y="2876"/>
                  </a:lnTo>
                  <a:lnTo>
                    <a:pt x="1182" y="2882"/>
                  </a:lnTo>
                  <a:lnTo>
                    <a:pt x="1134" y="2886"/>
                  </a:lnTo>
                  <a:lnTo>
                    <a:pt x="1139" y="28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28" name="Freeform 103">
              <a:extLst>
                <a:ext uri="{FF2B5EF4-FFF2-40B4-BE49-F238E27FC236}">
                  <a16:creationId xmlns:a16="http://schemas.microsoft.com/office/drawing/2014/main" id="{7450BCE3-651E-60DE-8379-A45A2C01B1EC}"/>
                </a:ext>
              </a:extLst>
            </p:cNvPr>
            <p:cNvSpPr>
              <a:spLocks/>
            </p:cNvSpPr>
            <p:nvPr/>
          </p:nvSpPr>
          <p:spPr bwMode="auto">
            <a:xfrm>
              <a:off x="6534" y="2140"/>
              <a:ext cx="448" cy="449"/>
            </a:xfrm>
            <a:custGeom>
              <a:avLst/>
              <a:gdLst>
                <a:gd name="T0" fmla="*/ 690 w 1791"/>
                <a:gd name="T1" fmla="*/ 1771 h 1794"/>
                <a:gd name="T2" fmla="*/ 483 w 1791"/>
                <a:gd name="T3" fmla="*/ 1693 h 1794"/>
                <a:gd name="T4" fmla="*/ 304 w 1791"/>
                <a:gd name="T5" fmla="*/ 1570 h 1794"/>
                <a:gd name="T6" fmla="*/ 161 w 1791"/>
                <a:gd name="T7" fmla="*/ 1411 h 1794"/>
                <a:gd name="T8" fmla="*/ 59 w 1791"/>
                <a:gd name="T9" fmla="*/ 1219 h 1794"/>
                <a:gd name="T10" fmla="*/ 6 w 1791"/>
                <a:gd name="T11" fmla="*/ 1006 h 1794"/>
                <a:gd name="T12" fmla="*/ 2 w 1791"/>
                <a:gd name="T13" fmla="*/ 824 h 1794"/>
                <a:gd name="T14" fmla="*/ 45 w 1791"/>
                <a:gd name="T15" fmla="*/ 616 h 1794"/>
                <a:gd name="T16" fmla="*/ 132 w 1791"/>
                <a:gd name="T17" fmla="*/ 429 h 1794"/>
                <a:gd name="T18" fmla="*/ 258 w 1791"/>
                <a:gd name="T19" fmla="*/ 269 h 1794"/>
                <a:gd name="T20" fmla="*/ 415 w 1791"/>
                <a:gd name="T21" fmla="*/ 141 h 1794"/>
                <a:gd name="T22" fmla="*/ 599 w 1791"/>
                <a:gd name="T23" fmla="*/ 51 h 1794"/>
                <a:gd name="T24" fmla="*/ 804 w 1791"/>
                <a:gd name="T25" fmla="*/ 6 h 1794"/>
                <a:gd name="T26" fmla="*/ 913 w 1791"/>
                <a:gd name="T27" fmla="*/ 3 h 1794"/>
                <a:gd name="T28" fmla="*/ 951 w 1791"/>
                <a:gd name="T29" fmla="*/ 44 h 1794"/>
                <a:gd name="T30" fmla="*/ 945 w 1791"/>
                <a:gd name="T31" fmla="*/ 90 h 1794"/>
                <a:gd name="T32" fmla="*/ 898 w 1791"/>
                <a:gd name="T33" fmla="*/ 119 h 1794"/>
                <a:gd name="T34" fmla="*/ 815 w 1791"/>
                <a:gd name="T35" fmla="*/ 122 h 1794"/>
                <a:gd name="T36" fmla="*/ 626 w 1791"/>
                <a:gd name="T37" fmla="*/ 165 h 1794"/>
                <a:gd name="T38" fmla="*/ 459 w 1791"/>
                <a:gd name="T39" fmla="*/ 251 h 1794"/>
                <a:gd name="T40" fmla="*/ 318 w 1791"/>
                <a:gd name="T41" fmla="*/ 372 h 1794"/>
                <a:gd name="T42" fmla="*/ 208 w 1791"/>
                <a:gd name="T43" fmla="*/ 525 h 1794"/>
                <a:gd name="T44" fmla="*/ 138 w 1791"/>
                <a:gd name="T45" fmla="*/ 702 h 1794"/>
                <a:gd name="T46" fmla="*/ 114 w 1791"/>
                <a:gd name="T47" fmla="*/ 896 h 1794"/>
                <a:gd name="T48" fmla="*/ 130 w 1791"/>
                <a:gd name="T49" fmla="*/ 1052 h 1794"/>
                <a:gd name="T50" fmla="*/ 190 w 1791"/>
                <a:gd name="T51" fmla="*/ 1234 h 1794"/>
                <a:gd name="T52" fmla="*/ 291 w 1791"/>
                <a:gd name="T53" fmla="*/ 1391 h 1794"/>
                <a:gd name="T54" fmla="*/ 426 w 1791"/>
                <a:gd name="T55" fmla="*/ 1520 h 1794"/>
                <a:gd name="T56" fmla="*/ 590 w 1791"/>
                <a:gd name="T57" fmla="*/ 1614 h 1794"/>
                <a:gd name="T58" fmla="*/ 774 w 1791"/>
                <a:gd name="T59" fmla="*/ 1667 h 1794"/>
                <a:gd name="T60" fmla="*/ 933 w 1791"/>
                <a:gd name="T61" fmla="*/ 1674 h 1794"/>
                <a:gd name="T62" fmla="*/ 1124 w 1791"/>
                <a:gd name="T63" fmla="*/ 1640 h 1794"/>
                <a:gd name="T64" fmla="*/ 1297 w 1791"/>
                <a:gd name="T65" fmla="*/ 1563 h 1794"/>
                <a:gd name="T66" fmla="*/ 1444 w 1791"/>
                <a:gd name="T67" fmla="*/ 1448 h 1794"/>
                <a:gd name="T68" fmla="*/ 1560 w 1791"/>
                <a:gd name="T69" fmla="*/ 1301 h 1794"/>
                <a:gd name="T70" fmla="*/ 1638 w 1791"/>
                <a:gd name="T71" fmla="*/ 1129 h 1794"/>
                <a:gd name="T72" fmla="*/ 1672 w 1791"/>
                <a:gd name="T73" fmla="*/ 938 h 1794"/>
                <a:gd name="T74" fmla="*/ 1667 w 1791"/>
                <a:gd name="T75" fmla="*/ 800 h 1794"/>
                <a:gd name="T76" fmla="*/ 1631 w 1791"/>
                <a:gd name="T77" fmla="*/ 643 h 1794"/>
                <a:gd name="T78" fmla="*/ 1562 w 1791"/>
                <a:gd name="T79" fmla="*/ 496 h 1794"/>
                <a:gd name="T80" fmla="*/ 944 w 1791"/>
                <a:gd name="T81" fmla="*/ 1312 h 1794"/>
                <a:gd name="T82" fmla="*/ 906 w 1791"/>
                <a:gd name="T83" fmla="*/ 1338 h 1794"/>
                <a:gd name="T84" fmla="*/ 874 w 1791"/>
                <a:gd name="T85" fmla="*/ 1337 h 1794"/>
                <a:gd name="T86" fmla="*/ 569 w 1791"/>
                <a:gd name="T87" fmla="*/ 1051 h 1794"/>
                <a:gd name="T88" fmla="*/ 552 w 1791"/>
                <a:gd name="T89" fmla="*/ 1010 h 1794"/>
                <a:gd name="T90" fmla="*/ 569 w 1791"/>
                <a:gd name="T91" fmla="*/ 970 h 1794"/>
                <a:gd name="T92" fmla="*/ 621 w 1791"/>
                <a:gd name="T93" fmla="*/ 953 h 1794"/>
                <a:gd name="T94" fmla="*/ 1445 w 1791"/>
                <a:gd name="T95" fmla="*/ 283 h 1794"/>
                <a:gd name="T96" fmla="*/ 1483 w 1791"/>
                <a:gd name="T97" fmla="*/ 257 h 1794"/>
                <a:gd name="T98" fmla="*/ 1527 w 1791"/>
                <a:gd name="T99" fmla="*/ 264 h 1794"/>
                <a:gd name="T100" fmla="*/ 1599 w 1791"/>
                <a:gd name="T101" fmla="*/ 342 h 1794"/>
                <a:gd name="T102" fmla="*/ 1714 w 1791"/>
                <a:gd name="T103" fmla="*/ 533 h 1794"/>
                <a:gd name="T104" fmla="*/ 1778 w 1791"/>
                <a:gd name="T105" fmla="*/ 740 h 1794"/>
                <a:gd name="T106" fmla="*/ 1790 w 1791"/>
                <a:gd name="T107" fmla="*/ 955 h 1794"/>
                <a:gd name="T108" fmla="*/ 1750 w 1791"/>
                <a:gd name="T109" fmla="*/ 1167 h 1794"/>
                <a:gd name="T110" fmla="*/ 1658 w 1791"/>
                <a:gd name="T111" fmla="*/ 1366 h 1794"/>
                <a:gd name="T112" fmla="*/ 1518 w 1791"/>
                <a:gd name="T113" fmla="*/ 1543 h 1794"/>
                <a:gd name="T114" fmla="*/ 1367 w 1791"/>
                <a:gd name="T115" fmla="*/ 1659 h 1794"/>
                <a:gd name="T116" fmla="*/ 1153 w 1791"/>
                <a:gd name="T117" fmla="*/ 1756 h 1794"/>
                <a:gd name="T118" fmla="*/ 921 w 1791"/>
                <a:gd name="T119" fmla="*/ 1794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91" h="1794">
                  <a:moveTo>
                    <a:pt x="826" y="1792"/>
                  </a:moveTo>
                  <a:lnTo>
                    <a:pt x="826" y="1792"/>
                  </a:lnTo>
                  <a:lnTo>
                    <a:pt x="780" y="1787"/>
                  </a:lnTo>
                  <a:lnTo>
                    <a:pt x="734" y="1780"/>
                  </a:lnTo>
                  <a:lnTo>
                    <a:pt x="690" y="1771"/>
                  </a:lnTo>
                  <a:lnTo>
                    <a:pt x="646" y="1759"/>
                  </a:lnTo>
                  <a:lnTo>
                    <a:pt x="604" y="1746"/>
                  </a:lnTo>
                  <a:lnTo>
                    <a:pt x="562" y="1730"/>
                  </a:lnTo>
                  <a:lnTo>
                    <a:pt x="522" y="1712"/>
                  </a:lnTo>
                  <a:lnTo>
                    <a:pt x="483" y="1693"/>
                  </a:lnTo>
                  <a:lnTo>
                    <a:pt x="444" y="1673"/>
                  </a:lnTo>
                  <a:lnTo>
                    <a:pt x="407" y="1650"/>
                  </a:lnTo>
                  <a:lnTo>
                    <a:pt x="372" y="1625"/>
                  </a:lnTo>
                  <a:lnTo>
                    <a:pt x="337" y="1598"/>
                  </a:lnTo>
                  <a:lnTo>
                    <a:pt x="304" y="1570"/>
                  </a:lnTo>
                  <a:lnTo>
                    <a:pt x="272" y="1542"/>
                  </a:lnTo>
                  <a:lnTo>
                    <a:pt x="242" y="1510"/>
                  </a:lnTo>
                  <a:lnTo>
                    <a:pt x="213" y="1478"/>
                  </a:lnTo>
                  <a:lnTo>
                    <a:pt x="187" y="1444"/>
                  </a:lnTo>
                  <a:lnTo>
                    <a:pt x="161" y="1411"/>
                  </a:lnTo>
                  <a:lnTo>
                    <a:pt x="137" y="1375"/>
                  </a:lnTo>
                  <a:lnTo>
                    <a:pt x="116" y="1337"/>
                  </a:lnTo>
                  <a:lnTo>
                    <a:pt x="95" y="1299"/>
                  </a:lnTo>
                  <a:lnTo>
                    <a:pt x="76" y="1259"/>
                  </a:lnTo>
                  <a:lnTo>
                    <a:pt x="59" y="1219"/>
                  </a:lnTo>
                  <a:lnTo>
                    <a:pt x="45" y="1179"/>
                  </a:lnTo>
                  <a:lnTo>
                    <a:pt x="32" y="1137"/>
                  </a:lnTo>
                  <a:lnTo>
                    <a:pt x="22" y="1093"/>
                  </a:lnTo>
                  <a:lnTo>
                    <a:pt x="13" y="1050"/>
                  </a:lnTo>
                  <a:lnTo>
                    <a:pt x="6" y="1006"/>
                  </a:lnTo>
                  <a:lnTo>
                    <a:pt x="2" y="961"/>
                  </a:lnTo>
                  <a:lnTo>
                    <a:pt x="0" y="917"/>
                  </a:lnTo>
                  <a:lnTo>
                    <a:pt x="0" y="871"/>
                  </a:lnTo>
                  <a:lnTo>
                    <a:pt x="2" y="824"/>
                  </a:lnTo>
                  <a:lnTo>
                    <a:pt x="2" y="824"/>
                  </a:lnTo>
                  <a:lnTo>
                    <a:pt x="7" y="781"/>
                  </a:lnTo>
                  <a:lnTo>
                    <a:pt x="14" y="739"/>
                  </a:lnTo>
                  <a:lnTo>
                    <a:pt x="23" y="697"/>
                  </a:lnTo>
                  <a:lnTo>
                    <a:pt x="32" y="656"/>
                  </a:lnTo>
                  <a:lnTo>
                    <a:pt x="45" y="616"/>
                  </a:lnTo>
                  <a:lnTo>
                    <a:pt x="59" y="577"/>
                  </a:lnTo>
                  <a:lnTo>
                    <a:pt x="75" y="538"/>
                  </a:lnTo>
                  <a:lnTo>
                    <a:pt x="93" y="501"/>
                  </a:lnTo>
                  <a:lnTo>
                    <a:pt x="111" y="465"/>
                  </a:lnTo>
                  <a:lnTo>
                    <a:pt x="132" y="429"/>
                  </a:lnTo>
                  <a:lnTo>
                    <a:pt x="154" y="395"/>
                  </a:lnTo>
                  <a:lnTo>
                    <a:pt x="178" y="361"/>
                  </a:lnTo>
                  <a:lnTo>
                    <a:pt x="203" y="329"/>
                  </a:lnTo>
                  <a:lnTo>
                    <a:pt x="230" y="299"/>
                  </a:lnTo>
                  <a:lnTo>
                    <a:pt x="258" y="269"/>
                  </a:lnTo>
                  <a:lnTo>
                    <a:pt x="286" y="241"/>
                  </a:lnTo>
                  <a:lnTo>
                    <a:pt x="317" y="214"/>
                  </a:lnTo>
                  <a:lnTo>
                    <a:pt x="349" y="188"/>
                  </a:lnTo>
                  <a:lnTo>
                    <a:pt x="382" y="164"/>
                  </a:lnTo>
                  <a:lnTo>
                    <a:pt x="415" y="141"/>
                  </a:lnTo>
                  <a:lnTo>
                    <a:pt x="450" y="120"/>
                  </a:lnTo>
                  <a:lnTo>
                    <a:pt x="486" y="101"/>
                  </a:lnTo>
                  <a:lnTo>
                    <a:pt x="522" y="83"/>
                  </a:lnTo>
                  <a:lnTo>
                    <a:pt x="561" y="66"/>
                  </a:lnTo>
                  <a:lnTo>
                    <a:pt x="599" y="51"/>
                  </a:lnTo>
                  <a:lnTo>
                    <a:pt x="639" y="38"/>
                  </a:lnTo>
                  <a:lnTo>
                    <a:pt x="679" y="27"/>
                  </a:lnTo>
                  <a:lnTo>
                    <a:pt x="720" y="18"/>
                  </a:lnTo>
                  <a:lnTo>
                    <a:pt x="762" y="10"/>
                  </a:lnTo>
                  <a:lnTo>
                    <a:pt x="804" y="6"/>
                  </a:lnTo>
                  <a:lnTo>
                    <a:pt x="846" y="2"/>
                  </a:lnTo>
                  <a:lnTo>
                    <a:pt x="889" y="0"/>
                  </a:lnTo>
                  <a:lnTo>
                    <a:pt x="889" y="0"/>
                  </a:lnTo>
                  <a:lnTo>
                    <a:pt x="901" y="1"/>
                  </a:lnTo>
                  <a:lnTo>
                    <a:pt x="913" y="3"/>
                  </a:lnTo>
                  <a:lnTo>
                    <a:pt x="923" y="9"/>
                  </a:lnTo>
                  <a:lnTo>
                    <a:pt x="933" y="15"/>
                  </a:lnTo>
                  <a:lnTo>
                    <a:pt x="941" y="24"/>
                  </a:lnTo>
                  <a:lnTo>
                    <a:pt x="947" y="33"/>
                  </a:lnTo>
                  <a:lnTo>
                    <a:pt x="951" y="44"/>
                  </a:lnTo>
                  <a:lnTo>
                    <a:pt x="953" y="56"/>
                  </a:lnTo>
                  <a:lnTo>
                    <a:pt x="953" y="56"/>
                  </a:lnTo>
                  <a:lnTo>
                    <a:pt x="953" y="68"/>
                  </a:lnTo>
                  <a:lnTo>
                    <a:pt x="950" y="79"/>
                  </a:lnTo>
                  <a:lnTo>
                    <a:pt x="945" y="90"/>
                  </a:lnTo>
                  <a:lnTo>
                    <a:pt x="938" y="98"/>
                  </a:lnTo>
                  <a:lnTo>
                    <a:pt x="930" y="107"/>
                  </a:lnTo>
                  <a:lnTo>
                    <a:pt x="919" y="113"/>
                  </a:lnTo>
                  <a:lnTo>
                    <a:pt x="909" y="116"/>
                  </a:lnTo>
                  <a:lnTo>
                    <a:pt x="898" y="119"/>
                  </a:lnTo>
                  <a:lnTo>
                    <a:pt x="898" y="119"/>
                  </a:lnTo>
                  <a:lnTo>
                    <a:pt x="894" y="119"/>
                  </a:lnTo>
                  <a:lnTo>
                    <a:pt x="894" y="119"/>
                  </a:lnTo>
                  <a:lnTo>
                    <a:pt x="854" y="119"/>
                  </a:lnTo>
                  <a:lnTo>
                    <a:pt x="815" y="122"/>
                  </a:lnTo>
                  <a:lnTo>
                    <a:pt x="776" y="127"/>
                  </a:lnTo>
                  <a:lnTo>
                    <a:pt x="738" y="134"/>
                  </a:lnTo>
                  <a:lnTo>
                    <a:pt x="699" y="143"/>
                  </a:lnTo>
                  <a:lnTo>
                    <a:pt x="663" y="153"/>
                  </a:lnTo>
                  <a:lnTo>
                    <a:pt x="626" y="165"/>
                  </a:lnTo>
                  <a:lnTo>
                    <a:pt x="591" y="179"/>
                  </a:lnTo>
                  <a:lnTo>
                    <a:pt x="556" y="194"/>
                  </a:lnTo>
                  <a:lnTo>
                    <a:pt x="522" y="211"/>
                  </a:lnTo>
                  <a:lnTo>
                    <a:pt x="490" y="230"/>
                  </a:lnTo>
                  <a:lnTo>
                    <a:pt x="459" y="251"/>
                  </a:lnTo>
                  <a:lnTo>
                    <a:pt x="428" y="272"/>
                  </a:lnTo>
                  <a:lnTo>
                    <a:pt x="398" y="295"/>
                  </a:lnTo>
                  <a:lnTo>
                    <a:pt x="371" y="319"/>
                  </a:lnTo>
                  <a:lnTo>
                    <a:pt x="343" y="346"/>
                  </a:lnTo>
                  <a:lnTo>
                    <a:pt x="318" y="372"/>
                  </a:lnTo>
                  <a:lnTo>
                    <a:pt x="292" y="401"/>
                  </a:lnTo>
                  <a:lnTo>
                    <a:pt x="270" y="430"/>
                  </a:lnTo>
                  <a:lnTo>
                    <a:pt x="248" y="461"/>
                  </a:lnTo>
                  <a:lnTo>
                    <a:pt x="227" y="492"/>
                  </a:lnTo>
                  <a:lnTo>
                    <a:pt x="208" y="525"/>
                  </a:lnTo>
                  <a:lnTo>
                    <a:pt x="191" y="558"/>
                  </a:lnTo>
                  <a:lnTo>
                    <a:pt x="176" y="593"/>
                  </a:lnTo>
                  <a:lnTo>
                    <a:pt x="161" y="628"/>
                  </a:lnTo>
                  <a:lnTo>
                    <a:pt x="149" y="664"/>
                  </a:lnTo>
                  <a:lnTo>
                    <a:pt x="138" y="702"/>
                  </a:lnTo>
                  <a:lnTo>
                    <a:pt x="130" y="739"/>
                  </a:lnTo>
                  <a:lnTo>
                    <a:pt x="123" y="777"/>
                  </a:lnTo>
                  <a:lnTo>
                    <a:pt x="118" y="816"/>
                  </a:lnTo>
                  <a:lnTo>
                    <a:pt x="116" y="855"/>
                  </a:lnTo>
                  <a:lnTo>
                    <a:pt x="114" y="896"/>
                  </a:lnTo>
                  <a:lnTo>
                    <a:pt x="114" y="896"/>
                  </a:lnTo>
                  <a:lnTo>
                    <a:pt x="116" y="936"/>
                  </a:lnTo>
                  <a:lnTo>
                    <a:pt x="118" y="976"/>
                  </a:lnTo>
                  <a:lnTo>
                    <a:pt x="123" y="1014"/>
                  </a:lnTo>
                  <a:lnTo>
                    <a:pt x="130" y="1052"/>
                  </a:lnTo>
                  <a:lnTo>
                    <a:pt x="138" y="1091"/>
                  </a:lnTo>
                  <a:lnTo>
                    <a:pt x="149" y="1127"/>
                  </a:lnTo>
                  <a:lnTo>
                    <a:pt x="161" y="1163"/>
                  </a:lnTo>
                  <a:lnTo>
                    <a:pt x="174" y="1199"/>
                  </a:lnTo>
                  <a:lnTo>
                    <a:pt x="190" y="1234"/>
                  </a:lnTo>
                  <a:lnTo>
                    <a:pt x="208" y="1268"/>
                  </a:lnTo>
                  <a:lnTo>
                    <a:pt x="226" y="1300"/>
                  </a:lnTo>
                  <a:lnTo>
                    <a:pt x="247" y="1331"/>
                  </a:lnTo>
                  <a:lnTo>
                    <a:pt x="268" y="1361"/>
                  </a:lnTo>
                  <a:lnTo>
                    <a:pt x="291" y="1391"/>
                  </a:lnTo>
                  <a:lnTo>
                    <a:pt x="315" y="1419"/>
                  </a:lnTo>
                  <a:lnTo>
                    <a:pt x="342" y="1447"/>
                  </a:lnTo>
                  <a:lnTo>
                    <a:pt x="368" y="1472"/>
                  </a:lnTo>
                  <a:lnTo>
                    <a:pt x="397" y="1497"/>
                  </a:lnTo>
                  <a:lnTo>
                    <a:pt x="426" y="1520"/>
                  </a:lnTo>
                  <a:lnTo>
                    <a:pt x="457" y="1542"/>
                  </a:lnTo>
                  <a:lnTo>
                    <a:pt x="489" y="1562"/>
                  </a:lnTo>
                  <a:lnTo>
                    <a:pt x="521" y="1581"/>
                  </a:lnTo>
                  <a:lnTo>
                    <a:pt x="555" y="1598"/>
                  </a:lnTo>
                  <a:lnTo>
                    <a:pt x="590" y="1614"/>
                  </a:lnTo>
                  <a:lnTo>
                    <a:pt x="625" y="1628"/>
                  </a:lnTo>
                  <a:lnTo>
                    <a:pt x="661" y="1640"/>
                  </a:lnTo>
                  <a:lnTo>
                    <a:pt x="698" y="1651"/>
                  </a:lnTo>
                  <a:lnTo>
                    <a:pt x="735" y="1659"/>
                  </a:lnTo>
                  <a:lnTo>
                    <a:pt x="774" y="1667"/>
                  </a:lnTo>
                  <a:lnTo>
                    <a:pt x="814" y="1671"/>
                  </a:lnTo>
                  <a:lnTo>
                    <a:pt x="852" y="1674"/>
                  </a:lnTo>
                  <a:lnTo>
                    <a:pt x="893" y="1675"/>
                  </a:lnTo>
                  <a:lnTo>
                    <a:pt x="893" y="1675"/>
                  </a:lnTo>
                  <a:lnTo>
                    <a:pt x="933" y="1674"/>
                  </a:lnTo>
                  <a:lnTo>
                    <a:pt x="972" y="1671"/>
                  </a:lnTo>
                  <a:lnTo>
                    <a:pt x="1011" y="1667"/>
                  </a:lnTo>
                  <a:lnTo>
                    <a:pt x="1049" y="1659"/>
                  </a:lnTo>
                  <a:lnTo>
                    <a:pt x="1088" y="1651"/>
                  </a:lnTo>
                  <a:lnTo>
                    <a:pt x="1124" y="1640"/>
                  </a:lnTo>
                  <a:lnTo>
                    <a:pt x="1161" y="1628"/>
                  </a:lnTo>
                  <a:lnTo>
                    <a:pt x="1196" y="1615"/>
                  </a:lnTo>
                  <a:lnTo>
                    <a:pt x="1231" y="1599"/>
                  </a:lnTo>
                  <a:lnTo>
                    <a:pt x="1265" y="1581"/>
                  </a:lnTo>
                  <a:lnTo>
                    <a:pt x="1297" y="1563"/>
                  </a:lnTo>
                  <a:lnTo>
                    <a:pt x="1329" y="1543"/>
                  </a:lnTo>
                  <a:lnTo>
                    <a:pt x="1359" y="1521"/>
                  </a:lnTo>
                  <a:lnTo>
                    <a:pt x="1389" y="1498"/>
                  </a:lnTo>
                  <a:lnTo>
                    <a:pt x="1417" y="1473"/>
                  </a:lnTo>
                  <a:lnTo>
                    <a:pt x="1444" y="1448"/>
                  </a:lnTo>
                  <a:lnTo>
                    <a:pt x="1469" y="1421"/>
                  </a:lnTo>
                  <a:lnTo>
                    <a:pt x="1495" y="1393"/>
                  </a:lnTo>
                  <a:lnTo>
                    <a:pt x="1518" y="1364"/>
                  </a:lnTo>
                  <a:lnTo>
                    <a:pt x="1539" y="1332"/>
                  </a:lnTo>
                  <a:lnTo>
                    <a:pt x="1560" y="1301"/>
                  </a:lnTo>
                  <a:lnTo>
                    <a:pt x="1579" y="1269"/>
                  </a:lnTo>
                  <a:lnTo>
                    <a:pt x="1596" y="1235"/>
                  </a:lnTo>
                  <a:lnTo>
                    <a:pt x="1612" y="1200"/>
                  </a:lnTo>
                  <a:lnTo>
                    <a:pt x="1626" y="1165"/>
                  </a:lnTo>
                  <a:lnTo>
                    <a:pt x="1638" y="1129"/>
                  </a:lnTo>
                  <a:lnTo>
                    <a:pt x="1649" y="1092"/>
                  </a:lnTo>
                  <a:lnTo>
                    <a:pt x="1657" y="1055"/>
                  </a:lnTo>
                  <a:lnTo>
                    <a:pt x="1664" y="1016"/>
                  </a:lnTo>
                  <a:lnTo>
                    <a:pt x="1669" y="977"/>
                  </a:lnTo>
                  <a:lnTo>
                    <a:pt x="1672" y="938"/>
                  </a:lnTo>
                  <a:lnTo>
                    <a:pt x="1673" y="897"/>
                  </a:lnTo>
                  <a:lnTo>
                    <a:pt x="1673" y="897"/>
                  </a:lnTo>
                  <a:lnTo>
                    <a:pt x="1673" y="865"/>
                  </a:lnTo>
                  <a:lnTo>
                    <a:pt x="1670" y="833"/>
                  </a:lnTo>
                  <a:lnTo>
                    <a:pt x="1667" y="800"/>
                  </a:lnTo>
                  <a:lnTo>
                    <a:pt x="1662" y="768"/>
                  </a:lnTo>
                  <a:lnTo>
                    <a:pt x="1656" y="735"/>
                  </a:lnTo>
                  <a:lnTo>
                    <a:pt x="1649" y="704"/>
                  </a:lnTo>
                  <a:lnTo>
                    <a:pt x="1640" y="673"/>
                  </a:lnTo>
                  <a:lnTo>
                    <a:pt x="1631" y="643"/>
                  </a:lnTo>
                  <a:lnTo>
                    <a:pt x="1619" y="611"/>
                  </a:lnTo>
                  <a:lnTo>
                    <a:pt x="1607" y="581"/>
                  </a:lnTo>
                  <a:lnTo>
                    <a:pt x="1592" y="552"/>
                  </a:lnTo>
                  <a:lnTo>
                    <a:pt x="1578" y="524"/>
                  </a:lnTo>
                  <a:lnTo>
                    <a:pt x="1562" y="496"/>
                  </a:lnTo>
                  <a:lnTo>
                    <a:pt x="1544" y="468"/>
                  </a:lnTo>
                  <a:lnTo>
                    <a:pt x="1526" y="441"/>
                  </a:lnTo>
                  <a:lnTo>
                    <a:pt x="1506" y="414"/>
                  </a:lnTo>
                  <a:lnTo>
                    <a:pt x="944" y="1312"/>
                  </a:lnTo>
                  <a:lnTo>
                    <a:pt x="944" y="1312"/>
                  </a:lnTo>
                  <a:lnTo>
                    <a:pt x="939" y="1318"/>
                  </a:lnTo>
                  <a:lnTo>
                    <a:pt x="935" y="1323"/>
                  </a:lnTo>
                  <a:lnTo>
                    <a:pt x="924" y="1330"/>
                  </a:lnTo>
                  <a:lnTo>
                    <a:pt x="912" y="1336"/>
                  </a:lnTo>
                  <a:lnTo>
                    <a:pt x="906" y="1338"/>
                  </a:lnTo>
                  <a:lnTo>
                    <a:pt x="900" y="1340"/>
                  </a:lnTo>
                  <a:lnTo>
                    <a:pt x="900" y="1340"/>
                  </a:lnTo>
                  <a:lnTo>
                    <a:pt x="893" y="1340"/>
                  </a:lnTo>
                  <a:lnTo>
                    <a:pt x="887" y="1340"/>
                  </a:lnTo>
                  <a:lnTo>
                    <a:pt x="874" y="1337"/>
                  </a:lnTo>
                  <a:lnTo>
                    <a:pt x="863" y="1331"/>
                  </a:lnTo>
                  <a:lnTo>
                    <a:pt x="857" y="1328"/>
                  </a:lnTo>
                  <a:lnTo>
                    <a:pt x="852" y="1324"/>
                  </a:lnTo>
                  <a:lnTo>
                    <a:pt x="604" y="1086"/>
                  </a:lnTo>
                  <a:lnTo>
                    <a:pt x="569" y="1051"/>
                  </a:lnTo>
                  <a:lnTo>
                    <a:pt x="569" y="1051"/>
                  </a:lnTo>
                  <a:lnTo>
                    <a:pt x="562" y="1043"/>
                  </a:lnTo>
                  <a:lnTo>
                    <a:pt x="557" y="1033"/>
                  </a:lnTo>
                  <a:lnTo>
                    <a:pt x="554" y="1022"/>
                  </a:lnTo>
                  <a:lnTo>
                    <a:pt x="552" y="1010"/>
                  </a:lnTo>
                  <a:lnTo>
                    <a:pt x="554" y="1000"/>
                  </a:lnTo>
                  <a:lnTo>
                    <a:pt x="556" y="989"/>
                  </a:lnTo>
                  <a:lnTo>
                    <a:pt x="562" y="979"/>
                  </a:lnTo>
                  <a:lnTo>
                    <a:pt x="569" y="970"/>
                  </a:lnTo>
                  <a:lnTo>
                    <a:pt x="569" y="970"/>
                  </a:lnTo>
                  <a:lnTo>
                    <a:pt x="578" y="962"/>
                  </a:lnTo>
                  <a:lnTo>
                    <a:pt x="589" y="956"/>
                  </a:lnTo>
                  <a:lnTo>
                    <a:pt x="599" y="953"/>
                  </a:lnTo>
                  <a:lnTo>
                    <a:pt x="610" y="953"/>
                  </a:lnTo>
                  <a:lnTo>
                    <a:pt x="621" y="953"/>
                  </a:lnTo>
                  <a:lnTo>
                    <a:pt x="632" y="956"/>
                  </a:lnTo>
                  <a:lnTo>
                    <a:pt x="643" y="961"/>
                  </a:lnTo>
                  <a:lnTo>
                    <a:pt x="651" y="968"/>
                  </a:lnTo>
                  <a:lnTo>
                    <a:pt x="881" y="1186"/>
                  </a:lnTo>
                  <a:lnTo>
                    <a:pt x="1445" y="283"/>
                  </a:lnTo>
                  <a:lnTo>
                    <a:pt x="1445" y="283"/>
                  </a:lnTo>
                  <a:lnTo>
                    <a:pt x="1453" y="274"/>
                  </a:lnTo>
                  <a:lnTo>
                    <a:pt x="1462" y="265"/>
                  </a:lnTo>
                  <a:lnTo>
                    <a:pt x="1472" y="260"/>
                  </a:lnTo>
                  <a:lnTo>
                    <a:pt x="1483" y="257"/>
                  </a:lnTo>
                  <a:lnTo>
                    <a:pt x="1494" y="256"/>
                  </a:lnTo>
                  <a:lnTo>
                    <a:pt x="1506" y="256"/>
                  </a:lnTo>
                  <a:lnTo>
                    <a:pt x="1516" y="259"/>
                  </a:lnTo>
                  <a:lnTo>
                    <a:pt x="1527" y="264"/>
                  </a:lnTo>
                  <a:lnTo>
                    <a:pt x="1527" y="264"/>
                  </a:lnTo>
                  <a:lnTo>
                    <a:pt x="1533" y="269"/>
                  </a:lnTo>
                  <a:lnTo>
                    <a:pt x="1538" y="274"/>
                  </a:lnTo>
                  <a:lnTo>
                    <a:pt x="1538" y="274"/>
                  </a:lnTo>
                  <a:lnTo>
                    <a:pt x="1569" y="307"/>
                  </a:lnTo>
                  <a:lnTo>
                    <a:pt x="1599" y="342"/>
                  </a:lnTo>
                  <a:lnTo>
                    <a:pt x="1626" y="378"/>
                  </a:lnTo>
                  <a:lnTo>
                    <a:pt x="1651" y="415"/>
                  </a:lnTo>
                  <a:lnTo>
                    <a:pt x="1674" y="454"/>
                  </a:lnTo>
                  <a:lnTo>
                    <a:pt x="1696" y="494"/>
                  </a:lnTo>
                  <a:lnTo>
                    <a:pt x="1714" y="533"/>
                  </a:lnTo>
                  <a:lnTo>
                    <a:pt x="1731" y="573"/>
                  </a:lnTo>
                  <a:lnTo>
                    <a:pt x="1745" y="615"/>
                  </a:lnTo>
                  <a:lnTo>
                    <a:pt x="1758" y="656"/>
                  </a:lnTo>
                  <a:lnTo>
                    <a:pt x="1769" y="698"/>
                  </a:lnTo>
                  <a:lnTo>
                    <a:pt x="1778" y="740"/>
                  </a:lnTo>
                  <a:lnTo>
                    <a:pt x="1784" y="783"/>
                  </a:lnTo>
                  <a:lnTo>
                    <a:pt x="1788" y="826"/>
                  </a:lnTo>
                  <a:lnTo>
                    <a:pt x="1791" y="869"/>
                  </a:lnTo>
                  <a:lnTo>
                    <a:pt x="1791" y="912"/>
                  </a:lnTo>
                  <a:lnTo>
                    <a:pt x="1790" y="955"/>
                  </a:lnTo>
                  <a:lnTo>
                    <a:pt x="1785" y="998"/>
                  </a:lnTo>
                  <a:lnTo>
                    <a:pt x="1780" y="1040"/>
                  </a:lnTo>
                  <a:lnTo>
                    <a:pt x="1772" y="1084"/>
                  </a:lnTo>
                  <a:lnTo>
                    <a:pt x="1762" y="1126"/>
                  </a:lnTo>
                  <a:lnTo>
                    <a:pt x="1750" y="1167"/>
                  </a:lnTo>
                  <a:lnTo>
                    <a:pt x="1735" y="1209"/>
                  </a:lnTo>
                  <a:lnTo>
                    <a:pt x="1720" y="1248"/>
                  </a:lnTo>
                  <a:lnTo>
                    <a:pt x="1702" y="1289"/>
                  </a:lnTo>
                  <a:lnTo>
                    <a:pt x="1681" y="1328"/>
                  </a:lnTo>
                  <a:lnTo>
                    <a:pt x="1658" y="1366"/>
                  </a:lnTo>
                  <a:lnTo>
                    <a:pt x="1634" y="1403"/>
                  </a:lnTo>
                  <a:lnTo>
                    <a:pt x="1608" y="1439"/>
                  </a:lnTo>
                  <a:lnTo>
                    <a:pt x="1580" y="1475"/>
                  </a:lnTo>
                  <a:lnTo>
                    <a:pt x="1549" y="1509"/>
                  </a:lnTo>
                  <a:lnTo>
                    <a:pt x="1518" y="1543"/>
                  </a:lnTo>
                  <a:lnTo>
                    <a:pt x="1518" y="1543"/>
                  </a:lnTo>
                  <a:lnTo>
                    <a:pt x="1482" y="1575"/>
                  </a:lnTo>
                  <a:lnTo>
                    <a:pt x="1445" y="1605"/>
                  </a:lnTo>
                  <a:lnTo>
                    <a:pt x="1407" y="1633"/>
                  </a:lnTo>
                  <a:lnTo>
                    <a:pt x="1367" y="1659"/>
                  </a:lnTo>
                  <a:lnTo>
                    <a:pt x="1326" y="1683"/>
                  </a:lnTo>
                  <a:lnTo>
                    <a:pt x="1284" y="1705"/>
                  </a:lnTo>
                  <a:lnTo>
                    <a:pt x="1242" y="1724"/>
                  </a:lnTo>
                  <a:lnTo>
                    <a:pt x="1197" y="1741"/>
                  </a:lnTo>
                  <a:lnTo>
                    <a:pt x="1153" y="1756"/>
                  </a:lnTo>
                  <a:lnTo>
                    <a:pt x="1108" y="1769"/>
                  </a:lnTo>
                  <a:lnTo>
                    <a:pt x="1061" y="1778"/>
                  </a:lnTo>
                  <a:lnTo>
                    <a:pt x="1016" y="1786"/>
                  </a:lnTo>
                  <a:lnTo>
                    <a:pt x="969" y="1792"/>
                  </a:lnTo>
                  <a:lnTo>
                    <a:pt x="921" y="1794"/>
                  </a:lnTo>
                  <a:lnTo>
                    <a:pt x="874" y="1794"/>
                  </a:lnTo>
                  <a:lnTo>
                    <a:pt x="826" y="17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29" name="Freeform 104">
              <a:extLst>
                <a:ext uri="{FF2B5EF4-FFF2-40B4-BE49-F238E27FC236}">
                  <a16:creationId xmlns:a16="http://schemas.microsoft.com/office/drawing/2014/main" id="{661AA928-E238-EE69-FAD1-6FC8A7EBDF75}"/>
                </a:ext>
              </a:extLst>
            </p:cNvPr>
            <p:cNvSpPr>
              <a:spLocks/>
            </p:cNvSpPr>
            <p:nvPr/>
          </p:nvSpPr>
          <p:spPr bwMode="auto">
            <a:xfrm>
              <a:off x="6534" y="2140"/>
              <a:ext cx="448" cy="449"/>
            </a:xfrm>
            <a:custGeom>
              <a:avLst/>
              <a:gdLst>
                <a:gd name="T0" fmla="*/ 690 w 1791"/>
                <a:gd name="T1" fmla="*/ 1771 h 1794"/>
                <a:gd name="T2" fmla="*/ 483 w 1791"/>
                <a:gd name="T3" fmla="*/ 1693 h 1794"/>
                <a:gd name="T4" fmla="*/ 304 w 1791"/>
                <a:gd name="T5" fmla="*/ 1570 h 1794"/>
                <a:gd name="T6" fmla="*/ 161 w 1791"/>
                <a:gd name="T7" fmla="*/ 1411 h 1794"/>
                <a:gd name="T8" fmla="*/ 59 w 1791"/>
                <a:gd name="T9" fmla="*/ 1219 h 1794"/>
                <a:gd name="T10" fmla="*/ 6 w 1791"/>
                <a:gd name="T11" fmla="*/ 1006 h 1794"/>
                <a:gd name="T12" fmla="*/ 2 w 1791"/>
                <a:gd name="T13" fmla="*/ 824 h 1794"/>
                <a:gd name="T14" fmla="*/ 45 w 1791"/>
                <a:gd name="T15" fmla="*/ 616 h 1794"/>
                <a:gd name="T16" fmla="*/ 132 w 1791"/>
                <a:gd name="T17" fmla="*/ 429 h 1794"/>
                <a:gd name="T18" fmla="*/ 258 w 1791"/>
                <a:gd name="T19" fmla="*/ 269 h 1794"/>
                <a:gd name="T20" fmla="*/ 415 w 1791"/>
                <a:gd name="T21" fmla="*/ 141 h 1794"/>
                <a:gd name="T22" fmla="*/ 599 w 1791"/>
                <a:gd name="T23" fmla="*/ 51 h 1794"/>
                <a:gd name="T24" fmla="*/ 804 w 1791"/>
                <a:gd name="T25" fmla="*/ 6 h 1794"/>
                <a:gd name="T26" fmla="*/ 913 w 1791"/>
                <a:gd name="T27" fmla="*/ 3 h 1794"/>
                <a:gd name="T28" fmla="*/ 951 w 1791"/>
                <a:gd name="T29" fmla="*/ 44 h 1794"/>
                <a:gd name="T30" fmla="*/ 945 w 1791"/>
                <a:gd name="T31" fmla="*/ 90 h 1794"/>
                <a:gd name="T32" fmla="*/ 898 w 1791"/>
                <a:gd name="T33" fmla="*/ 119 h 1794"/>
                <a:gd name="T34" fmla="*/ 815 w 1791"/>
                <a:gd name="T35" fmla="*/ 122 h 1794"/>
                <a:gd name="T36" fmla="*/ 626 w 1791"/>
                <a:gd name="T37" fmla="*/ 165 h 1794"/>
                <a:gd name="T38" fmla="*/ 459 w 1791"/>
                <a:gd name="T39" fmla="*/ 251 h 1794"/>
                <a:gd name="T40" fmla="*/ 318 w 1791"/>
                <a:gd name="T41" fmla="*/ 372 h 1794"/>
                <a:gd name="T42" fmla="*/ 208 w 1791"/>
                <a:gd name="T43" fmla="*/ 525 h 1794"/>
                <a:gd name="T44" fmla="*/ 138 w 1791"/>
                <a:gd name="T45" fmla="*/ 702 h 1794"/>
                <a:gd name="T46" fmla="*/ 114 w 1791"/>
                <a:gd name="T47" fmla="*/ 896 h 1794"/>
                <a:gd name="T48" fmla="*/ 130 w 1791"/>
                <a:gd name="T49" fmla="*/ 1052 h 1794"/>
                <a:gd name="T50" fmla="*/ 190 w 1791"/>
                <a:gd name="T51" fmla="*/ 1234 h 1794"/>
                <a:gd name="T52" fmla="*/ 291 w 1791"/>
                <a:gd name="T53" fmla="*/ 1391 h 1794"/>
                <a:gd name="T54" fmla="*/ 426 w 1791"/>
                <a:gd name="T55" fmla="*/ 1520 h 1794"/>
                <a:gd name="T56" fmla="*/ 590 w 1791"/>
                <a:gd name="T57" fmla="*/ 1614 h 1794"/>
                <a:gd name="T58" fmla="*/ 774 w 1791"/>
                <a:gd name="T59" fmla="*/ 1667 h 1794"/>
                <a:gd name="T60" fmla="*/ 933 w 1791"/>
                <a:gd name="T61" fmla="*/ 1674 h 1794"/>
                <a:gd name="T62" fmla="*/ 1124 w 1791"/>
                <a:gd name="T63" fmla="*/ 1640 h 1794"/>
                <a:gd name="T64" fmla="*/ 1297 w 1791"/>
                <a:gd name="T65" fmla="*/ 1563 h 1794"/>
                <a:gd name="T66" fmla="*/ 1444 w 1791"/>
                <a:gd name="T67" fmla="*/ 1448 h 1794"/>
                <a:gd name="T68" fmla="*/ 1560 w 1791"/>
                <a:gd name="T69" fmla="*/ 1301 h 1794"/>
                <a:gd name="T70" fmla="*/ 1638 w 1791"/>
                <a:gd name="T71" fmla="*/ 1129 h 1794"/>
                <a:gd name="T72" fmla="*/ 1672 w 1791"/>
                <a:gd name="T73" fmla="*/ 938 h 1794"/>
                <a:gd name="T74" fmla="*/ 1667 w 1791"/>
                <a:gd name="T75" fmla="*/ 800 h 1794"/>
                <a:gd name="T76" fmla="*/ 1631 w 1791"/>
                <a:gd name="T77" fmla="*/ 643 h 1794"/>
                <a:gd name="T78" fmla="*/ 1562 w 1791"/>
                <a:gd name="T79" fmla="*/ 496 h 1794"/>
                <a:gd name="T80" fmla="*/ 944 w 1791"/>
                <a:gd name="T81" fmla="*/ 1312 h 1794"/>
                <a:gd name="T82" fmla="*/ 906 w 1791"/>
                <a:gd name="T83" fmla="*/ 1338 h 1794"/>
                <a:gd name="T84" fmla="*/ 874 w 1791"/>
                <a:gd name="T85" fmla="*/ 1337 h 1794"/>
                <a:gd name="T86" fmla="*/ 569 w 1791"/>
                <a:gd name="T87" fmla="*/ 1051 h 1794"/>
                <a:gd name="T88" fmla="*/ 552 w 1791"/>
                <a:gd name="T89" fmla="*/ 1010 h 1794"/>
                <a:gd name="T90" fmla="*/ 569 w 1791"/>
                <a:gd name="T91" fmla="*/ 970 h 1794"/>
                <a:gd name="T92" fmla="*/ 621 w 1791"/>
                <a:gd name="T93" fmla="*/ 953 h 1794"/>
                <a:gd name="T94" fmla="*/ 1445 w 1791"/>
                <a:gd name="T95" fmla="*/ 283 h 1794"/>
                <a:gd name="T96" fmla="*/ 1483 w 1791"/>
                <a:gd name="T97" fmla="*/ 257 h 1794"/>
                <a:gd name="T98" fmla="*/ 1527 w 1791"/>
                <a:gd name="T99" fmla="*/ 264 h 1794"/>
                <a:gd name="T100" fmla="*/ 1599 w 1791"/>
                <a:gd name="T101" fmla="*/ 342 h 1794"/>
                <a:gd name="T102" fmla="*/ 1714 w 1791"/>
                <a:gd name="T103" fmla="*/ 533 h 1794"/>
                <a:gd name="T104" fmla="*/ 1778 w 1791"/>
                <a:gd name="T105" fmla="*/ 740 h 1794"/>
                <a:gd name="T106" fmla="*/ 1790 w 1791"/>
                <a:gd name="T107" fmla="*/ 955 h 1794"/>
                <a:gd name="T108" fmla="*/ 1750 w 1791"/>
                <a:gd name="T109" fmla="*/ 1167 h 1794"/>
                <a:gd name="T110" fmla="*/ 1658 w 1791"/>
                <a:gd name="T111" fmla="*/ 1366 h 1794"/>
                <a:gd name="T112" fmla="*/ 1518 w 1791"/>
                <a:gd name="T113" fmla="*/ 1543 h 1794"/>
                <a:gd name="T114" fmla="*/ 1367 w 1791"/>
                <a:gd name="T115" fmla="*/ 1659 h 1794"/>
                <a:gd name="T116" fmla="*/ 1153 w 1791"/>
                <a:gd name="T117" fmla="*/ 1756 h 1794"/>
                <a:gd name="T118" fmla="*/ 921 w 1791"/>
                <a:gd name="T119" fmla="*/ 1794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91" h="1794">
                  <a:moveTo>
                    <a:pt x="826" y="1792"/>
                  </a:moveTo>
                  <a:lnTo>
                    <a:pt x="826" y="1792"/>
                  </a:lnTo>
                  <a:lnTo>
                    <a:pt x="780" y="1787"/>
                  </a:lnTo>
                  <a:lnTo>
                    <a:pt x="734" y="1780"/>
                  </a:lnTo>
                  <a:lnTo>
                    <a:pt x="690" y="1771"/>
                  </a:lnTo>
                  <a:lnTo>
                    <a:pt x="646" y="1759"/>
                  </a:lnTo>
                  <a:lnTo>
                    <a:pt x="604" y="1746"/>
                  </a:lnTo>
                  <a:lnTo>
                    <a:pt x="562" y="1730"/>
                  </a:lnTo>
                  <a:lnTo>
                    <a:pt x="522" y="1712"/>
                  </a:lnTo>
                  <a:lnTo>
                    <a:pt x="483" y="1693"/>
                  </a:lnTo>
                  <a:lnTo>
                    <a:pt x="444" y="1673"/>
                  </a:lnTo>
                  <a:lnTo>
                    <a:pt x="407" y="1650"/>
                  </a:lnTo>
                  <a:lnTo>
                    <a:pt x="372" y="1625"/>
                  </a:lnTo>
                  <a:lnTo>
                    <a:pt x="337" y="1598"/>
                  </a:lnTo>
                  <a:lnTo>
                    <a:pt x="304" y="1570"/>
                  </a:lnTo>
                  <a:lnTo>
                    <a:pt x="272" y="1542"/>
                  </a:lnTo>
                  <a:lnTo>
                    <a:pt x="242" y="1510"/>
                  </a:lnTo>
                  <a:lnTo>
                    <a:pt x="213" y="1478"/>
                  </a:lnTo>
                  <a:lnTo>
                    <a:pt x="187" y="1444"/>
                  </a:lnTo>
                  <a:lnTo>
                    <a:pt x="161" y="1411"/>
                  </a:lnTo>
                  <a:lnTo>
                    <a:pt x="137" y="1375"/>
                  </a:lnTo>
                  <a:lnTo>
                    <a:pt x="116" y="1337"/>
                  </a:lnTo>
                  <a:lnTo>
                    <a:pt x="95" y="1299"/>
                  </a:lnTo>
                  <a:lnTo>
                    <a:pt x="76" y="1259"/>
                  </a:lnTo>
                  <a:lnTo>
                    <a:pt x="59" y="1219"/>
                  </a:lnTo>
                  <a:lnTo>
                    <a:pt x="45" y="1179"/>
                  </a:lnTo>
                  <a:lnTo>
                    <a:pt x="32" y="1137"/>
                  </a:lnTo>
                  <a:lnTo>
                    <a:pt x="22" y="1093"/>
                  </a:lnTo>
                  <a:lnTo>
                    <a:pt x="13" y="1050"/>
                  </a:lnTo>
                  <a:lnTo>
                    <a:pt x="6" y="1006"/>
                  </a:lnTo>
                  <a:lnTo>
                    <a:pt x="2" y="961"/>
                  </a:lnTo>
                  <a:lnTo>
                    <a:pt x="0" y="917"/>
                  </a:lnTo>
                  <a:lnTo>
                    <a:pt x="0" y="871"/>
                  </a:lnTo>
                  <a:lnTo>
                    <a:pt x="2" y="824"/>
                  </a:lnTo>
                  <a:lnTo>
                    <a:pt x="2" y="824"/>
                  </a:lnTo>
                  <a:lnTo>
                    <a:pt x="7" y="781"/>
                  </a:lnTo>
                  <a:lnTo>
                    <a:pt x="14" y="739"/>
                  </a:lnTo>
                  <a:lnTo>
                    <a:pt x="23" y="697"/>
                  </a:lnTo>
                  <a:lnTo>
                    <a:pt x="32" y="656"/>
                  </a:lnTo>
                  <a:lnTo>
                    <a:pt x="45" y="616"/>
                  </a:lnTo>
                  <a:lnTo>
                    <a:pt x="59" y="577"/>
                  </a:lnTo>
                  <a:lnTo>
                    <a:pt x="75" y="538"/>
                  </a:lnTo>
                  <a:lnTo>
                    <a:pt x="93" y="501"/>
                  </a:lnTo>
                  <a:lnTo>
                    <a:pt x="111" y="465"/>
                  </a:lnTo>
                  <a:lnTo>
                    <a:pt x="132" y="429"/>
                  </a:lnTo>
                  <a:lnTo>
                    <a:pt x="154" y="395"/>
                  </a:lnTo>
                  <a:lnTo>
                    <a:pt x="178" y="361"/>
                  </a:lnTo>
                  <a:lnTo>
                    <a:pt x="203" y="329"/>
                  </a:lnTo>
                  <a:lnTo>
                    <a:pt x="230" y="299"/>
                  </a:lnTo>
                  <a:lnTo>
                    <a:pt x="258" y="269"/>
                  </a:lnTo>
                  <a:lnTo>
                    <a:pt x="286" y="241"/>
                  </a:lnTo>
                  <a:lnTo>
                    <a:pt x="317" y="214"/>
                  </a:lnTo>
                  <a:lnTo>
                    <a:pt x="349" y="188"/>
                  </a:lnTo>
                  <a:lnTo>
                    <a:pt x="382" y="164"/>
                  </a:lnTo>
                  <a:lnTo>
                    <a:pt x="415" y="141"/>
                  </a:lnTo>
                  <a:lnTo>
                    <a:pt x="450" y="120"/>
                  </a:lnTo>
                  <a:lnTo>
                    <a:pt x="486" y="101"/>
                  </a:lnTo>
                  <a:lnTo>
                    <a:pt x="522" y="83"/>
                  </a:lnTo>
                  <a:lnTo>
                    <a:pt x="561" y="66"/>
                  </a:lnTo>
                  <a:lnTo>
                    <a:pt x="599" y="51"/>
                  </a:lnTo>
                  <a:lnTo>
                    <a:pt x="639" y="38"/>
                  </a:lnTo>
                  <a:lnTo>
                    <a:pt x="679" y="27"/>
                  </a:lnTo>
                  <a:lnTo>
                    <a:pt x="720" y="18"/>
                  </a:lnTo>
                  <a:lnTo>
                    <a:pt x="762" y="10"/>
                  </a:lnTo>
                  <a:lnTo>
                    <a:pt x="804" y="6"/>
                  </a:lnTo>
                  <a:lnTo>
                    <a:pt x="846" y="2"/>
                  </a:lnTo>
                  <a:lnTo>
                    <a:pt x="889" y="0"/>
                  </a:lnTo>
                  <a:lnTo>
                    <a:pt x="889" y="0"/>
                  </a:lnTo>
                  <a:lnTo>
                    <a:pt x="901" y="1"/>
                  </a:lnTo>
                  <a:lnTo>
                    <a:pt x="913" y="3"/>
                  </a:lnTo>
                  <a:lnTo>
                    <a:pt x="923" y="9"/>
                  </a:lnTo>
                  <a:lnTo>
                    <a:pt x="933" y="15"/>
                  </a:lnTo>
                  <a:lnTo>
                    <a:pt x="941" y="24"/>
                  </a:lnTo>
                  <a:lnTo>
                    <a:pt x="947" y="33"/>
                  </a:lnTo>
                  <a:lnTo>
                    <a:pt x="951" y="44"/>
                  </a:lnTo>
                  <a:lnTo>
                    <a:pt x="953" y="56"/>
                  </a:lnTo>
                  <a:lnTo>
                    <a:pt x="953" y="56"/>
                  </a:lnTo>
                  <a:lnTo>
                    <a:pt x="953" y="68"/>
                  </a:lnTo>
                  <a:lnTo>
                    <a:pt x="950" y="79"/>
                  </a:lnTo>
                  <a:lnTo>
                    <a:pt x="945" y="90"/>
                  </a:lnTo>
                  <a:lnTo>
                    <a:pt x="938" y="98"/>
                  </a:lnTo>
                  <a:lnTo>
                    <a:pt x="930" y="107"/>
                  </a:lnTo>
                  <a:lnTo>
                    <a:pt x="919" y="113"/>
                  </a:lnTo>
                  <a:lnTo>
                    <a:pt x="909" y="116"/>
                  </a:lnTo>
                  <a:lnTo>
                    <a:pt x="898" y="119"/>
                  </a:lnTo>
                  <a:lnTo>
                    <a:pt x="898" y="119"/>
                  </a:lnTo>
                  <a:lnTo>
                    <a:pt x="894" y="119"/>
                  </a:lnTo>
                  <a:lnTo>
                    <a:pt x="894" y="119"/>
                  </a:lnTo>
                  <a:lnTo>
                    <a:pt x="854" y="119"/>
                  </a:lnTo>
                  <a:lnTo>
                    <a:pt x="815" y="122"/>
                  </a:lnTo>
                  <a:lnTo>
                    <a:pt x="776" y="127"/>
                  </a:lnTo>
                  <a:lnTo>
                    <a:pt x="738" y="134"/>
                  </a:lnTo>
                  <a:lnTo>
                    <a:pt x="699" y="143"/>
                  </a:lnTo>
                  <a:lnTo>
                    <a:pt x="663" y="153"/>
                  </a:lnTo>
                  <a:lnTo>
                    <a:pt x="626" y="165"/>
                  </a:lnTo>
                  <a:lnTo>
                    <a:pt x="591" y="179"/>
                  </a:lnTo>
                  <a:lnTo>
                    <a:pt x="556" y="194"/>
                  </a:lnTo>
                  <a:lnTo>
                    <a:pt x="522" y="211"/>
                  </a:lnTo>
                  <a:lnTo>
                    <a:pt x="490" y="230"/>
                  </a:lnTo>
                  <a:lnTo>
                    <a:pt x="459" y="251"/>
                  </a:lnTo>
                  <a:lnTo>
                    <a:pt x="428" y="272"/>
                  </a:lnTo>
                  <a:lnTo>
                    <a:pt x="398" y="295"/>
                  </a:lnTo>
                  <a:lnTo>
                    <a:pt x="371" y="319"/>
                  </a:lnTo>
                  <a:lnTo>
                    <a:pt x="343" y="346"/>
                  </a:lnTo>
                  <a:lnTo>
                    <a:pt x="318" y="372"/>
                  </a:lnTo>
                  <a:lnTo>
                    <a:pt x="292" y="401"/>
                  </a:lnTo>
                  <a:lnTo>
                    <a:pt x="270" y="430"/>
                  </a:lnTo>
                  <a:lnTo>
                    <a:pt x="248" y="461"/>
                  </a:lnTo>
                  <a:lnTo>
                    <a:pt x="227" y="492"/>
                  </a:lnTo>
                  <a:lnTo>
                    <a:pt x="208" y="525"/>
                  </a:lnTo>
                  <a:lnTo>
                    <a:pt x="191" y="558"/>
                  </a:lnTo>
                  <a:lnTo>
                    <a:pt x="176" y="593"/>
                  </a:lnTo>
                  <a:lnTo>
                    <a:pt x="161" y="628"/>
                  </a:lnTo>
                  <a:lnTo>
                    <a:pt x="149" y="664"/>
                  </a:lnTo>
                  <a:lnTo>
                    <a:pt x="138" y="702"/>
                  </a:lnTo>
                  <a:lnTo>
                    <a:pt x="130" y="739"/>
                  </a:lnTo>
                  <a:lnTo>
                    <a:pt x="123" y="777"/>
                  </a:lnTo>
                  <a:lnTo>
                    <a:pt x="118" y="816"/>
                  </a:lnTo>
                  <a:lnTo>
                    <a:pt x="116" y="855"/>
                  </a:lnTo>
                  <a:lnTo>
                    <a:pt x="114" y="896"/>
                  </a:lnTo>
                  <a:lnTo>
                    <a:pt x="114" y="896"/>
                  </a:lnTo>
                  <a:lnTo>
                    <a:pt x="116" y="936"/>
                  </a:lnTo>
                  <a:lnTo>
                    <a:pt x="118" y="976"/>
                  </a:lnTo>
                  <a:lnTo>
                    <a:pt x="123" y="1014"/>
                  </a:lnTo>
                  <a:lnTo>
                    <a:pt x="130" y="1052"/>
                  </a:lnTo>
                  <a:lnTo>
                    <a:pt x="138" y="1091"/>
                  </a:lnTo>
                  <a:lnTo>
                    <a:pt x="149" y="1127"/>
                  </a:lnTo>
                  <a:lnTo>
                    <a:pt x="161" y="1163"/>
                  </a:lnTo>
                  <a:lnTo>
                    <a:pt x="174" y="1199"/>
                  </a:lnTo>
                  <a:lnTo>
                    <a:pt x="190" y="1234"/>
                  </a:lnTo>
                  <a:lnTo>
                    <a:pt x="208" y="1268"/>
                  </a:lnTo>
                  <a:lnTo>
                    <a:pt x="226" y="1300"/>
                  </a:lnTo>
                  <a:lnTo>
                    <a:pt x="247" y="1331"/>
                  </a:lnTo>
                  <a:lnTo>
                    <a:pt x="268" y="1361"/>
                  </a:lnTo>
                  <a:lnTo>
                    <a:pt x="291" y="1391"/>
                  </a:lnTo>
                  <a:lnTo>
                    <a:pt x="315" y="1419"/>
                  </a:lnTo>
                  <a:lnTo>
                    <a:pt x="342" y="1447"/>
                  </a:lnTo>
                  <a:lnTo>
                    <a:pt x="368" y="1472"/>
                  </a:lnTo>
                  <a:lnTo>
                    <a:pt x="397" y="1497"/>
                  </a:lnTo>
                  <a:lnTo>
                    <a:pt x="426" y="1520"/>
                  </a:lnTo>
                  <a:lnTo>
                    <a:pt x="457" y="1542"/>
                  </a:lnTo>
                  <a:lnTo>
                    <a:pt x="489" y="1562"/>
                  </a:lnTo>
                  <a:lnTo>
                    <a:pt x="521" y="1581"/>
                  </a:lnTo>
                  <a:lnTo>
                    <a:pt x="555" y="1598"/>
                  </a:lnTo>
                  <a:lnTo>
                    <a:pt x="590" y="1614"/>
                  </a:lnTo>
                  <a:lnTo>
                    <a:pt x="625" y="1628"/>
                  </a:lnTo>
                  <a:lnTo>
                    <a:pt x="661" y="1640"/>
                  </a:lnTo>
                  <a:lnTo>
                    <a:pt x="698" y="1651"/>
                  </a:lnTo>
                  <a:lnTo>
                    <a:pt x="735" y="1659"/>
                  </a:lnTo>
                  <a:lnTo>
                    <a:pt x="774" y="1667"/>
                  </a:lnTo>
                  <a:lnTo>
                    <a:pt x="814" y="1671"/>
                  </a:lnTo>
                  <a:lnTo>
                    <a:pt x="852" y="1674"/>
                  </a:lnTo>
                  <a:lnTo>
                    <a:pt x="893" y="1675"/>
                  </a:lnTo>
                  <a:lnTo>
                    <a:pt x="893" y="1675"/>
                  </a:lnTo>
                  <a:lnTo>
                    <a:pt x="933" y="1674"/>
                  </a:lnTo>
                  <a:lnTo>
                    <a:pt x="972" y="1671"/>
                  </a:lnTo>
                  <a:lnTo>
                    <a:pt x="1011" y="1667"/>
                  </a:lnTo>
                  <a:lnTo>
                    <a:pt x="1049" y="1659"/>
                  </a:lnTo>
                  <a:lnTo>
                    <a:pt x="1088" y="1651"/>
                  </a:lnTo>
                  <a:lnTo>
                    <a:pt x="1124" y="1640"/>
                  </a:lnTo>
                  <a:lnTo>
                    <a:pt x="1161" y="1628"/>
                  </a:lnTo>
                  <a:lnTo>
                    <a:pt x="1196" y="1615"/>
                  </a:lnTo>
                  <a:lnTo>
                    <a:pt x="1231" y="1599"/>
                  </a:lnTo>
                  <a:lnTo>
                    <a:pt x="1265" y="1581"/>
                  </a:lnTo>
                  <a:lnTo>
                    <a:pt x="1297" y="1563"/>
                  </a:lnTo>
                  <a:lnTo>
                    <a:pt x="1329" y="1543"/>
                  </a:lnTo>
                  <a:lnTo>
                    <a:pt x="1359" y="1521"/>
                  </a:lnTo>
                  <a:lnTo>
                    <a:pt x="1389" y="1498"/>
                  </a:lnTo>
                  <a:lnTo>
                    <a:pt x="1417" y="1473"/>
                  </a:lnTo>
                  <a:lnTo>
                    <a:pt x="1444" y="1448"/>
                  </a:lnTo>
                  <a:lnTo>
                    <a:pt x="1469" y="1421"/>
                  </a:lnTo>
                  <a:lnTo>
                    <a:pt x="1495" y="1393"/>
                  </a:lnTo>
                  <a:lnTo>
                    <a:pt x="1518" y="1364"/>
                  </a:lnTo>
                  <a:lnTo>
                    <a:pt x="1539" y="1332"/>
                  </a:lnTo>
                  <a:lnTo>
                    <a:pt x="1560" y="1301"/>
                  </a:lnTo>
                  <a:lnTo>
                    <a:pt x="1579" y="1269"/>
                  </a:lnTo>
                  <a:lnTo>
                    <a:pt x="1596" y="1235"/>
                  </a:lnTo>
                  <a:lnTo>
                    <a:pt x="1612" y="1200"/>
                  </a:lnTo>
                  <a:lnTo>
                    <a:pt x="1626" y="1165"/>
                  </a:lnTo>
                  <a:lnTo>
                    <a:pt x="1638" y="1129"/>
                  </a:lnTo>
                  <a:lnTo>
                    <a:pt x="1649" y="1092"/>
                  </a:lnTo>
                  <a:lnTo>
                    <a:pt x="1657" y="1055"/>
                  </a:lnTo>
                  <a:lnTo>
                    <a:pt x="1664" y="1016"/>
                  </a:lnTo>
                  <a:lnTo>
                    <a:pt x="1669" y="977"/>
                  </a:lnTo>
                  <a:lnTo>
                    <a:pt x="1672" y="938"/>
                  </a:lnTo>
                  <a:lnTo>
                    <a:pt x="1673" y="897"/>
                  </a:lnTo>
                  <a:lnTo>
                    <a:pt x="1673" y="897"/>
                  </a:lnTo>
                  <a:lnTo>
                    <a:pt x="1673" y="865"/>
                  </a:lnTo>
                  <a:lnTo>
                    <a:pt x="1670" y="833"/>
                  </a:lnTo>
                  <a:lnTo>
                    <a:pt x="1667" y="800"/>
                  </a:lnTo>
                  <a:lnTo>
                    <a:pt x="1662" y="768"/>
                  </a:lnTo>
                  <a:lnTo>
                    <a:pt x="1656" y="735"/>
                  </a:lnTo>
                  <a:lnTo>
                    <a:pt x="1649" y="704"/>
                  </a:lnTo>
                  <a:lnTo>
                    <a:pt x="1640" y="673"/>
                  </a:lnTo>
                  <a:lnTo>
                    <a:pt x="1631" y="643"/>
                  </a:lnTo>
                  <a:lnTo>
                    <a:pt x="1619" y="611"/>
                  </a:lnTo>
                  <a:lnTo>
                    <a:pt x="1607" y="581"/>
                  </a:lnTo>
                  <a:lnTo>
                    <a:pt x="1592" y="552"/>
                  </a:lnTo>
                  <a:lnTo>
                    <a:pt x="1578" y="524"/>
                  </a:lnTo>
                  <a:lnTo>
                    <a:pt x="1562" y="496"/>
                  </a:lnTo>
                  <a:lnTo>
                    <a:pt x="1544" y="468"/>
                  </a:lnTo>
                  <a:lnTo>
                    <a:pt x="1526" y="441"/>
                  </a:lnTo>
                  <a:lnTo>
                    <a:pt x="1506" y="414"/>
                  </a:lnTo>
                  <a:lnTo>
                    <a:pt x="944" y="1312"/>
                  </a:lnTo>
                  <a:lnTo>
                    <a:pt x="944" y="1312"/>
                  </a:lnTo>
                  <a:lnTo>
                    <a:pt x="939" y="1318"/>
                  </a:lnTo>
                  <a:lnTo>
                    <a:pt x="935" y="1323"/>
                  </a:lnTo>
                  <a:lnTo>
                    <a:pt x="924" y="1330"/>
                  </a:lnTo>
                  <a:lnTo>
                    <a:pt x="912" y="1336"/>
                  </a:lnTo>
                  <a:lnTo>
                    <a:pt x="906" y="1338"/>
                  </a:lnTo>
                  <a:lnTo>
                    <a:pt x="900" y="1340"/>
                  </a:lnTo>
                  <a:lnTo>
                    <a:pt x="900" y="1340"/>
                  </a:lnTo>
                  <a:lnTo>
                    <a:pt x="893" y="1340"/>
                  </a:lnTo>
                  <a:lnTo>
                    <a:pt x="887" y="1340"/>
                  </a:lnTo>
                  <a:lnTo>
                    <a:pt x="874" y="1337"/>
                  </a:lnTo>
                  <a:lnTo>
                    <a:pt x="863" y="1331"/>
                  </a:lnTo>
                  <a:lnTo>
                    <a:pt x="857" y="1328"/>
                  </a:lnTo>
                  <a:lnTo>
                    <a:pt x="852" y="1324"/>
                  </a:lnTo>
                  <a:lnTo>
                    <a:pt x="604" y="1086"/>
                  </a:lnTo>
                  <a:lnTo>
                    <a:pt x="569" y="1051"/>
                  </a:lnTo>
                  <a:lnTo>
                    <a:pt x="569" y="1051"/>
                  </a:lnTo>
                  <a:lnTo>
                    <a:pt x="562" y="1043"/>
                  </a:lnTo>
                  <a:lnTo>
                    <a:pt x="557" y="1033"/>
                  </a:lnTo>
                  <a:lnTo>
                    <a:pt x="554" y="1022"/>
                  </a:lnTo>
                  <a:lnTo>
                    <a:pt x="552" y="1010"/>
                  </a:lnTo>
                  <a:lnTo>
                    <a:pt x="554" y="1000"/>
                  </a:lnTo>
                  <a:lnTo>
                    <a:pt x="556" y="989"/>
                  </a:lnTo>
                  <a:lnTo>
                    <a:pt x="562" y="979"/>
                  </a:lnTo>
                  <a:lnTo>
                    <a:pt x="569" y="970"/>
                  </a:lnTo>
                  <a:lnTo>
                    <a:pt x="569" y="970"/>
                  </a:lnTo>
                  <a:lnTo>
                    <a:pt x="578" y="962"/>
                  </a:lnTo>
                  <a:lnTo>
                    <a:pt x="589" y="956"/>
                  </a:lnTo>
                  <a:lnTo>
                    <a:pt x="599" y="953"/>
                  </a:lnTo>
                  <a:lnTo>
                    <a:pt x="610" y="953"/>
                  </a:lnTo>
                  <a:lnTo>
                    <a:pt x="621" y="953"/>
                  </a:lnTo>
                  <a:lnTo>
                    <a:pt x="632" y="956"/>
                  </a:lnTo>
                  <a:lnTo>
                    <a:pt x="643" y="961"/>
                  </a:lnTo>
                  <a:lnTo>
                    <a:pt x="651" y="968"/>
                  </a:lnTo>
                  <a:lnTo>
                    <a:pt x="881" y="1186"/>
                  </a:lnTo>
                  <a:lnTo>
                    <a:pt x="1445" y="283"/>
                  </a:lnTo>
                  <a:lnTo>
                    <a:pt x="1445" y="283"/>
                  </a:lnTo>
                  <a:lnTo>
                    <a:pt x="1453" y="274"/>
                  </a:lnTo>
                  <a:lnTo>
                    <a:pt x="1462" y="265"/>
                  </a:lnTo>
                  <a:lnTo>
                    <a:pt x="1472" y="260"/>
                  </a:lnTo>
                  <a:lnTo>
                    <a:pt x="1483" y="257"/>
                  </a:lnTo>
                  <a:lnTo>
                    <a:pt x="1494" y="256"/>
                  </a:lnTo>
                  <a:lnTo>
                    <a:pt x="1506" y="256"/>
                  </a:lnTo>
                  <a:lnTo>
                    <a:pt x="1516" y="259"/>
                  </a:lnTo>
                  <a:lnTo>
                    <a:pt x="1527" y="264"/>
                  </a:lnTo>
                  <a:lnTo>
                    <a:pt x="1527" y="264"/>
                  </a:lnTo>
                  <a:lnTo>
                    <a:pt x="1533" y="269"/>
                  </a:lnTo>
                  <a:lnTo>
                    <a:pt x="1538" y="274"/>
                  </a:lnTo>
                  <a:lnTo>
                    <a:pt x="1538" y="274"/>
                  </a:lnTo>
                  <a:lnTo>
                    <a:pt x="1569" y="307"/>
                  </a:lnTo>
                  <a:lnTo>
                    <a:pt x="1599" y="342"/>
                  </a:lnTo>
                  <a:lnTo>
                    <a:pt x="1626" y="378"/>
                  </a:lnTo>
                  <a:lnTo>
                    <a:pt x="1651" y="415"/>
                  </a:lnTo>
                  <a:lnTo>
                    <a:pt x="1674" y="454"/>
                  </a:lnTo>
                  <a:lnTo>
                    <a:pt x="1696" y="494"/>
                  </a:lnTo>
                  <a:lnTo>
                    <a:pt x="1714" y="533"/>
                  </a:lnTo>
                  <a:lnTo>
                    <a:pt x="1731" y="573"/>
                  </a:lnTo>
                  <a:lnTo>
                    <a:pt x="1745" y="615"/>
                  </a:lnTo>
                  <a:lnTo>
                    <a:pt x="1758" y="656"/>
                  </a:lnTo>
                  <a:lnTo>
                    <a:pt x="1769" y="698"/>
                  </a:lnTo>
                  <a:lnTo>
                    <a:pt x="1778" y="740"/>
                  </a:lnTo>
                  <a:lnTo>
                    <a:pt x="1784" y="783"/>
                  </a:lnTo>
                  <a:lnTo>
                    <a:pt x="1788" y="826"/>
                  </a:lnTo>
                  <a:lnTo>
                    <a:pt x="1791" y="869"/>
                  </a:lnTo>
                  <a:lnTo>
                    <a:pt x="1791" y="912"/>
                  </a:lnTo>
                  <a:lnTo>
                    <a:pt x="1790" y="955"/>
                  </a:lnTo>
                  <a:lnTo>
                    <a:pt x="1785" y="998"/>
                  </a:lnTo>
                  <a:lnTo>
                    <a:pt x="1780" y="1040"/>
                  </a:lnTo>
                  <a:lnTo>
                    <a:pt x="1772" y="1084"/>
                  </a:lnTo>
                  <a:lnTo>
                    <a:pt x="1762" y="1126"/>
                  </a:lnTo>
                  <a:lnTo>
                    <a:pt x="1750" y="1167"/>
                  </a:lnTo>
                  <a:lnTo>
                    <a:pt x="1735" y="1209"/>
                  </a:lnTo>
                  <a:lnTo>
                    <a:pt x="1720" y="1248"/>
                  </a:lnTo>
                  <a:lnTo>
                    <a:pt x="1702" y="1289"/>
                  </a:lnTo>
                  <a:lnTo>
                    <a:pt x="1681" y="1328"/>
                  </a:lnTo>
                  <a:lnTo>
                    <a:pt x="1658" y="1366"/>
                  </a:lnTo>
                  <a:lnTo>
                    <a:pt x="1634" y="1403"/>
                  </a:lnTo>
                  <a:lnTo>
                    <a:pt x="1608" y="1439"/>
                  </a:lnTo>
                  <a:lnTo>
                    <a:pt x="1580" y="1475"/>
                  </a:lnTo>
                  <a:lnTo>
                    <a:pt x="1549" y="1509"/>
                  </a:lnTo>
                  <a:lnTo>
                    <a:pt x="1518" y="1543"/>
                  </a:lnTo>
                  <a:lnTo>
                    <a:pt x="1518" y="1543"/>
                  </a:lnTo>
                  <a:lnTo>
                    <a:pt x="1482" y="1575"/>
                  </a:lnTo>
                  <a:lnTo>
                    <a:pt x="1445" y="1605"/>
                  </a:lnTo>
                  <a:lnTo>
                    <a:pt x="1407" y="1633"/>
                  </a:lnTo>
                  <a:lnTo>
                    <a:pt x="1367" y="1659"/>
                  </a:lnTo>
                  <a:lnTo>
                    <a:pt x="1326" y="1683"/>
                  </a:lnTo>
                  <a:lnTo>
                    <a:pt x="1284" y="1705"/>
                  </a:lnTo>
                  <a:lnTo>
                    <a:pt x="1242" y="1724"/>
                  </a:lnTo>
                  <a:lnTo>
                    <a:pt x="1197" y="1741"/>
                  </a:lnTo>
                  <a:lnTo>
                    <a:pt x="1153" y="1756"/>
                  </a:lnTo>
                  <a:lnTo>
                    <a:pt x="1108" y="1769"/>
                  </a:lnTo>
                  <a:lnTo>
                    <a:pt x="1061" y="1778"/>
                  </a:lnTo>
                  <a:lnTo>
                    <a:pt x="1016" y="1786"/>
                  </a:lnTo>
                  <a:lnTo>
                    <a:pt x="969" y="1792"/>
                  </a:lnTo>
                  <a:lnTo>
                    <a:pt x="921" y="1794"/>
                  </a:lnTo>
                  <a:lnTo>
                    <a:pt x="874" y="1794"/>
                  </a:lnTo>
                  <a:lnTo>
                    <a:pt x="826" y="1792"/>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grpSp>
      <p:grpSp>
        <p:nvGrpSpPr>
          <p:cNvPr id="78" name="Group 122">
            <a:extLst>
              <a:ext uri="{FF2B5EF4-FFF2-40B4-BE49-F238E27FC236}">
                <a16:creationId xmlns:a16="http://schemas.microsoft.com/office/drawing/2014/main" id="{AF96A269-CBF3-9332-3C8D-82CC54F45B28}"/>
              </a:ext>
            </a:extLst>
          </p:cNvPr>
          <p:cNvGrpSpPr>
            <a:grpSpLocks noChangeAspect="1"/>
          </p:cNvGrpSpPr>
          <p:nvPr/>
        </p:nvGrpSpPr>
        <p:grpSpPr bwMode="auto">
          <a:xfrm>
            <a:off x="3481797" y="1911444"/>
            <a:ext cx="1147762" cy="1146175"/>
            <a:chOff x="1947" y="3008"/>
            <a:chExt cx="723" cy="722"/>
          </a:xfrm>
          <a:solidFill>
            <a:schemeClr val="accent3"/>
          </a:solidFill>
        </p:grpSpPr>
        <p:sp>
          <p:nvSpPr>
            <p:cNvPr id="79" name="Freeform 123">
              <a:extLst>
                <a:ext uri="{FF2B5EF4-FFF2-40B4-BE49-F238E27FC236}">
                  <a16:creationId xmlns:a16="http://schemas.microsoft.com/office/drawing/2014/main" id="{C9028E54-1702-ACE9-4F68-98A274529CBA}"/>
                </a:ext>
              </a:extLst>
            </p:cNvPr>
            <p:cNvSpPr>
              <a:spLocks noEditPoints="1"/>
            </p:cNvSpPr>
            <p:nvPr/>
          </p:nvSpPr>
          <p:spPr bwMode="auto">
            <a:xfrm>
              <a:off x="1947" y="3008"/>
              <a:ext cx="723" cy="722"/>
            </a:xfrm>
            <a:custGeom>
              <a:avLst/>
              <a:gdLst>
                <a:gd name="T0" fmla="*/ 1211 w 2892"/>
                <a:gd name="T1" fmla="*/ 140 h 2888"/>
                <a:gd name="T2" fmla="*/ 929 w 2892"/>
                <a:gd name="T3" fmla="*/ 223 h 2888"/>
                <a:gd name="T4" fmla="*/ 677 w 2892"/>
                <a:gd name="T5" fmla="*/ 363 h 2888"/>
                <a:gd name="T6" fmla="*/ 464 w 2892"/>
                <a:gd name="T7" fmla="*/ 552 h 2888"/>
                <a:gd name="T8" fmla="*/ 294 w 2892"/>
                <a:gd name="T9" fmla="*/ 785 h 2888"/>
                <a:gd name="T10" fmla="*/ 178 w 2892"/>
                <a:gd name="T11" fmla="*/ 1049 h 2888"/>
                <a:gd name="T12" fmla="*/ 122 w 2892"/>
                <a:gd name="T13" fmla="*/ 1342 h 2888"/>
                <a:gd name="T14" fmla="*/ 129 w 2892"/>
                <a:gd name="T15" fmla="*/ 1612 h 2888"/>
                <a:gd name="T16" fmla="*/ 199 w 2892"/>
                <a:gd name="T17" fmla="*/ 1900 h 2888"/>
                <a:gd name="T18" fmla="*/ 328 w 2892"/>
                <a:gd name="T19" fmla="*/ 2159 h 2888"/>
                <a:gd name="T20" fmla="*/ 507 w 2892"/>
                <a:gd name="T21" fmla="*/ 2381 h 2888"/>
                <a:gd name="T22" fmla="*/ 730 w 2892"/>
                <a:gd name="T23" fmla="*/ 2561 h 2888"/>
                <a:gd name="T24" fmla="*/ 989 w 2892"/>
                <a:gd name="T25" fmla="*/ 2689 h 2888"/>
                <a:gd name="T26" fmla="*/ 1276 w 2892"/>
                <a:gd name="T27" fmla="*/ 2759 h 2888"/>
                <a:gd name="T28" fmla="*/ 1547 w 2892"/>
                <a:gd name="T29" fmla="*/ 2766 h 2888"/>
                <a:gd name="T30" fmla="*/ 1840 w 2892"/>
                <a:gd name="T31" fmla="*/ 2711 h 2888"/>
                <a:gd name="T32" fmla="*/ 2106 w 2892"/>
                <a:gd name="T33" fmla="*/ 2594 h 2888"/>
                <a:gd name="T34" fmla="*/ 2339 w 2892"/>
                <a:gd name="T35" fmla="*/ 2426 h 2888"/>
                <a:gd name="T36" fmla="*/ 2528 w 2892"/>
                <a:gd name="T37" fmla="*/ 2213 h 2888"/>
                <a:gd name="T38" fmla="*/ 2669 w 2892"/>
                <a:gd name="T39" fmla="*/ 1961 h 2888"/>
                <a:gd name="T40" fmla="*/ 2753 w 2892"/>
                <a:gd name="T41" fmla="*/ 1680 h 2888"/>
                <a:gd name="T42" fmla="*/ 2774 w 2892"/>
                <a:gd name="T43" fmla="*/ 1444 h 2888"/>
                <a:gd name="T44" fmla="*/ 2746 w 2892"/>
                <a:gd name="T45" fmla="*/ 1177 h 2888"/>
                <a:gd name="T46" fmla="*/ 2656 w 2892"/>
                <a:gd name="T47" fmla="*/ 899 h 2888"/>
                <a:gd name="T48" fmla="*/ 2510 w 2892"/>
                <a:gd name="T49" fmla="*/ 652 h 2888"/>
                <a:gd name="T50" fmla="*/ 2315 w 2892"/>
                <a:gd name="T51" fmla="*/ 443 h 2888"/>
                <a:gd name="T52" fmla="*/ 2079 w 2892"/>
                <a:gd name="T53" fmla="*/ 279 h 2888"/>
                <a:gd name="T54" fmla="*/ 1810 w 2892"/>
                <a:gd name="T55" fmla="*/ 170 h 2888"/>
                <a:gd name="T56" fmla="*/ 1515 w 2892"/>
                <a:gd name="T57" fmla="*/ 120 h 2888"/>
                <a:gd name="T58" fmla="*/ 1263 w 2892"/>
                <a:gd name="T59" fmla="*/ 2877 h 2888"/>
                <a:gd name="T60" fmla="*/ 950 w 2892"/>
                <a:gd name="T61" fmla="*/ 2800 h 2888"/>
                <a:gd name="T62" fmla="*/ 666 w 2892"/>
                <a:gd name="T63" fmla="*/ 2661 h 2888"/>
                <a:gd name="T64" fmla="*/ 424 w 2892"/>
                <a:gd name="T65" fmla="*/ 2466 h 2888"/>
                <a:gd name="T66" fmla="*/ 228 w 2892"/>
                <a:gd name="T67" fmla="*/ 2223 h 2888"/>
                <a:gd name="T68" fmla="*/ 88 w 2892"/>
                <a:gd name="T69" fmla="*/ 1941 h 2888"/>
                <a:gd name="T70" fmla="*/ 12 w 2892"/>
                <a:gd name="T71" fmla="*/ 1628 h 2888"/>
                <a:gd name="T72" fmla="*/ 4 w 2892"/>
                <a:gd name="T73" fmla="*/ 1333 h 2888"/>
                <a:gd name="T74" fmla="*/ 65 w 2892"/>
                <a:gd name="T75" fmla="*/ 1014 h 2888"/>
                <a:gd name="T76" fmla="*/ 192 w 2892"/>
                <a:gd name="T77" fmla="*/ 726 h 2888"/>
                <a:gd name="T78" fmla="*/ 375 w 2892"/>
                <a:gd name="T79" fmla="*/ 473 h 2888"/>
                <a:gd name="T80" fmla="*/ 609 w 2892"/>
                <a:gd name="T81" fmla="*/ 266 h 2888"/>
                <a:gd name="T82" fmla="*/ 883 w 2892"/>
                <a:gd name="T83" fmla="*/ 113 h 2888"/>
                <a:gd name="T84" fmla="*/ 1189 w 2892"/>
                <a:gd name="T85" fmla="*/ 23 h 2888"/>
                <a:gd name="T86" fmla="*/ 1483 w 2892"/>
                <a:gd name="T87" fmla="*/ 0 h 2888"/>
                <a:gd name="T88" fmla="*/ 1808 w 2892"/>
                <a:gd name="T89" fmla="*/ 46 h 2888"/>
                <a:gd name="T90" fmla="*/ 2104 w 2892"/>
                <a:gd name="T91" fmla="*/ 158 h 2888"/>
                <a:gd name="T92" fmla="*/ 2365 w 2892"/>
                <a:gd name="T93" fmla="*/ 330 h 2888"/>
                <a:gd name="T94" fmla="*/ 2584 w 2892"/>
                <a:gd name="T95" fmla="*/ 552 h 2888"/>
                <a:gd name="T96" fmla="*/ 2750 w 2892"/>
                <a:gd name="T97" fmla="*/ 817 h 2888"/>
                <a:gd name="T98" fmla="*/ 2855 w 2892"/>
                <a:gd name="T99" fmla="*/ 1118 h 2888"/>
                <a:gd name="T100" fmla="*/ 2892 w 2892"/>
                <a:gd name="T101" fmla="*/ 1444 h 2888"/>
                <a:gd name="T102" fmla="*/ 2875 w 2892"/>
                <a:gd name="T103" fmla="*/ 1664 h 2888"/>
                <a:gd name="T104" fmla="*/ 2792 w 2892"/>
                <a:gd name="T105" fmla="*/ 1973 h 2888"/>
                <a:gd name="T106" fmla="*/ 2645 w 2892"/>
                <a:gd name="T107" fmla="*/ 2251 h 2888"/>
                <a:gd name="T108" fmla="*/ 2444 w 2892"/>
                <a:gd name="T109" fmla="*/ 2488 h 2888"/>
                <a:gd name="T110" fmla="*/ 2196 w 2892"/>
                <a:gd name="T111" fmla="*/ 2679 h 2888"/>
                <a:gd name="T112" fmla="*/ 1910 w 2892"/>
                <a:gd name="T113" fmla="*/ 2812 h 2888"/>
                <a:gd name="T114" fmla="*/ 1594 w 2892"/>
                <a:gd name="T115" fmla="*/ 2881 h 2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92" h="2888">
                  <a:moveTo>
                    <a:pt x="1446" y="119"/>
                  </a:moveTo>
                  <a:lnTo>
                    <a:pt x="1446" y="119"/>
                  </a:lnTo>
                  <a:lnTo>
                    <a:pt x="1412" y="119"/>
                  </a:lnTo>
                  <a:lnTo>
                    <a:pt x="1379" y="120"/>
                  </a:lnTo>
                  <a:lnTo>
                    <a:pt x="1345" y="123"/>
                  </a:lnTo>
                  <a:lnTo>
                    <a:pt x="1311" y="125"/>
                  </a:lnTo>
                  <a:lnTo>
                    <a:pt x="1277" y="129"/>
                  </a:lnTo>
                  <a:lnTo>
                    <a:pt x="1245" y="134"/>
                  </a:lnTo>
                  <a:lnTo>
                    <a:pt x="1211" y="140"/>
                  </a:lnTo>
                  <a:lnTo>
                    <a:pt x="1178" y="146"/>
                  </a:lnTo>
                  <a:lnTo>
                    <a:pt x="1147" y="153"/>
                  </a:lnTo>
                  <a:lnTo>
                    <a:pt x="1115" y="160"/>
                  </a:lnTo>
                  <a:lnTo>
                    <a:pt x="1083" y="168"/>
                  </a:lnTo>
                  <a:lnTo>
                    <a:pt x="1052" y="178"/>
                  </a:lnTo>
                  <a:lnTo>
                    <a:pt x="1021" y="188"/>
                  </a:lnTo>
                  <a:lnTo>
                    <a:pt x="989" y="199"/>
                  </a:lnTo>
                  <a:lnTo>
                    <a:pt x="959" y="211"/>
                  </a:lnTo>
                  <a:lnTo>
                    <a:pt x="929" y="223"/>
                  </a:lnTo>
                  <a:lnTo>
                    <a:pt x="900" y="236"/>
                  </a:lnTo>
                  <a:lnTo>
                    <a:pt x="871" y="249"/>
                  </a:lnTo>
                  <a:lnTo>
                    <a:pt x="842" y="264"/>
                  </a:lnTo>
                  <a:lnTo>
                    <a:pt x="813" y="278"/>
                  </a:lnTo>
                  <a:lnTo>
                    <a:pt x="786" y="294"/>
                  </a:lnTo>
                  <a:lnTo>
                    <a:pt x="758" y="310"/>
                  </a:lnTo>
                  <a:lnTo>
                    <a:pt x="730" y="327"/>
                  </a:lnTo>
                  <a:lnTo>
                    <a:pt x="704" y="344"/>
                  </a:lnTo>
                  <a:lnTo>
                    <a:pt x="677" y="363"/>
                  </a:lnTo>
                  <a:lnTo>
                    <a:pt x="652" y="381"/>
                  </a:lnTo>
                  <a:lnTo>
                    <a:pt x="627" y="401"/>
                  </a:lnTo>
                  <a:lnTo>
                    <a:pt x="601" y="421"/>
                  </a:lnTo>
                  <a:lnTo>
                    <a:pt x="577" y="442"/>
                  </a:lnTo>
                  <a:lnTo>
                    <a:pt x="553" y="463"/>
                  </a:lnTo>
                  <a:lnTo>
                    <a:pt x="530" y="485"/>
                  </a:lnTo>
                  <a:lnTo>
                    <a:pt x="507" y="507"/>
                  </a:lnTo>
                  <a:lnTo>
                    <a:pt x="486" y="529"/>
                  </a:lnTo>
                  <a:lnTo>
                    <a:pt x="464" y="552"/>
                  </a:lnTo>
                  <a:lnTo>
                    <a:pt x="442" y="576"/>
                  </a:lnTo>
                  <a:lnTo>
                    <a:pt x="422" y="600"/>
                  </a:lnTo>
                  <a:lnTo>
                    <a:pt x="401" y="626"/>
                  </a:lnTo>
                  <a:lnTo>
                    <a:pt x="382" y="651"/>
                  </a:lnTo>
                  <a:lnTo>
                    <a:pt x="364" y="676"/>
                  </a:lnTo>
                  <a:lnTo>
                    <a:pt x="346" y="703"/>
                  </a:lnTo>
                  <a:lnTo>
                    <a:pt x="328" y="729"/>
                  </a:lnTo>
                  <a:lnTo>
                    <a:pt x="311" y="757"/>
                  </a:lnTo>
                  <a:lnTo>
                    <a:pt x="294" y="785"/>
                  </a:lnTo>
                  <a:lnTo>
                    <a:pt x="278" y="812"/>
                  </a:lnTo>
                  <a:lnTo>
                    <a:pt x="264" y="840"/>
                  </a:lnTo>
                  <a:lnTo>
                    <a:pt x="249" y="869"/>
                  </a:lnTo>
                  <a:lnTo>
                    <a:pt x="236" y="899"/>
                  </a:lnTo>
                  <a:lnTo>
                    <a:pt x="223" y="928"/>
                  </a:lnTo>
                  <a:lnTo>
                    <a:pt x="211" y="958"/>
                  </a:lnTo>
                  <a:lnTo>
                    <a:pt x="199" y="988"/>
                  </a:lnTo>
                  <a:lnTo>
                    <a:pt x="188" y="1019"/>
                  </a:lnTo>
                  <a:lnTo>
                    <a:pt x="178" y="1049"/>
                  </a:lnTo>
                  <a:lnTo>
                    <a:pt x="169" y="1081"/>
                  </a:lnTo>
                  <a:lnTo>
                    <a:pt x="160" y="1113"/>
                  </a:lnTo>
                  <a:lnTo>
                    <a:pt x="152" y="1144"/>
                  </a:lnTo>
                  <a:lnTo>
                    <a:pt x="146" y="1177"/>
                  </a:lnTo>
                  <a:lnTo>
                    <a:pt x="139" y="1209"/>
                  </a:lnTo>
                  <a:lnTo>
                    <a:pt x="134" y="1242"/>
                  </a:lnTo>
                  <a:lnTo>
                    <a:pt x="129" y="1276"/>
                  </a:lnTo>
                  <a:lnTo>
                    <a:pt x="125" y="1308"/>
                  </a:lnTo>
                  <a:lnTo>
                    <a:pt x="122" y="1342"/>
                  </a:lnTo>
                  <a:lnTo>
                    <a:pt x="121" y="1375"/>
                  </a:lnTo>
                  <a:lnTo>
                    <a:pt x="119" y="1410"/>
                  </a:lnTo>
                  <a:lnTo>
                    <a:pt x="118" y="1444"/>
                  </a:lnTo>
                  <a:lnTo>
                    <a:pt x="118" y="1444"/>
                  </a:lnTo>
                  <a:lnTo>
                    <a:pt x="118" y="1478"/>
                  </a:lnTo>
                  <a:lnTo>
                    <a:pt x="121" y="1513"/>
                  </a:lnTo>
                  <a:lnTo>
                    <a:pt x="122" y="1546"/>
                  </a:lnTo>
                  <a:lnTo>
                    <a:pt x="125" y="1580"/>
                  </a:lnTo>
                  <a:lnTo>
                    <a:pt x="129" y="1612"/>
                  </a:lnTo>
                  <a:lnTo>
                    <a:pt x="134" y="1646"/>
                  </a:lnTo>
                  <a:lnTo>
                    <a:pt x="139" y="1679"/>
                  </a:lnTo>
                  <a:lnTo>
                    <a:pt x="145" y="1711"/>
                  </a:lnTo>
                  <a:lnTo>
                    <a:pt x="152" y="1744"/>
                  </a:lnTo>
                  <a:lnTo>
                    <a:pt x="160" y="1775"/>
                  </a:lnTo>
                  <a:lnTo>
                    <a:pt x="169" y="1807"/>
                  </a:lnTo>
                  <a:lnTo>
                    <a:pt x="178" y="1839"/>
                  </a:lnTo>
                  <a:lnTo>
                    <a:pt x="188" y="1869"/>
                  </a:lnTo>
                  <a:lnTo>
                    <a:pt x="199" y="1900"/>
                  </a:lnTo>
                  <a:lnTo>
                    <a:pt x="210" y="1930"/>
                  </a:lnTo>
                  <a:lnTo>
                    <a:pt x="223" y="1960"/>
                  </a:lnTo>
                  <a:lnTo>
                    <a:pt x="235" y="1989"/>
                  </a:lnTo>
                  <a:lnTo>
                    <a:pt x="249" y="2019"/>
                  </a:lnTo>
                  <a:lnTo>
                    <a:pt x="264" y="2048"/>
                  </a:lnTo>
                  <a:lnTo>
                    <a:pt x="278" y="2076"/>
                  </a:lnTo>
                  <a:lnTo>
                    <a:pt x="294" y="2105"/>
                  </a:lnTo>
                  <a:lnTo>
                    <a:pt x="310" y="2131"/>
                  </a:lnTo>
                  <a:lnTo>
                    <a:pt x="328" y="2159"/>
                  </a:lnTo>
                  <a:lnTo>
                    <a:pt x="345" y="2185"/>
                  </a:lnTo>
                  <a:lnTo>
                    <a:pt x="363" y="2212"/>
                  </a:lnTo>
                  <a:lnTo>
                    <a:pt x="382" y="2237"/>
                  </a:lnTo>
                  <a:lnTo>
                    <a:pt x="401" y="2262"/>
                  </a:lnTo>
                  <a:lnTo>
                    <a:pt x="422" y="2288"/>
                  </a:lnTo>
                  <a:lnTo>
                    <a:pt x="442" y="2312"/>
                  </a:lnTo>
                  <a:lnTo>
                    <a:pt x="463" y="2336"/>
                  </a:lnTo>
                  <a:lnTo>
                    <a:pt x="484" y="2359"/>
                  </a:lnTo>
                  <a:lnTo>
                    <a:pt x="507" y="2381"/>
                  </a:lnTo>
                  <a:lnTo>
                    <a:pt x="530" y="2404"/>
                  </a:lnTo>
                  <a:lnTo>
                    <a:pt x="553" y="2426"/>
                  </a:lnTo>
                  <a:lnTo>
                    <a:pt x="577" y="2446"/>
                  </a:lnTo>
                  <a:lnTo>
                    <a:pt x="601" y="2467"/>
                  </a:lnTo>
                  <a:lnTo>
                    <a:pt x="625" y="2487"/>
                  </a:lnTo>
                  <a:lnTo>
                    <a:pt x="651" y="2507"/>
                  </a:lnTo>
                  <a:lnTo>
                    <a:pt x="677" y="2526"/>
                  </a:lnTo>
                  <a:lnTo>
                    <a:pt x="704" y="2544"/>
                  </a:lnTo>
                  <a:lnTo>
                    <a:pt x="730" y="2561"/>
                  </a:lnTo>
                  <a:lnTo>
                    <a:pt x="757" y="2579"/>
                  </a:lnTo>
                  <a:lnTo>
                    <a:pt x="784" y="2594"/>
                  </a:lnTo>
                  <a:lnTo>
                    <a:pt x="812" y="2610"/>
                  </a:lnTo>
                  <a:lnTo>
                    <a:pt x="841" y="2626"/>
                  </a:lnTo>
                  <a:lnTo>
                    <a:pt x="870" y="2639"/>
                  </a:lnTo>
                  <a:lnTo>
                    <a:pt x="899" y="2653"/>
                  </a:lnTo>
                  <a:lnTo>
                    <a:pt x="929" y="2665"/>
                  </a:lnTo>
                  <a:lnTo>
                    <a:pt x="959" y="2679"/>
                  </a:lnTo>
                  <a:lnTo>
                    <a:pt x="989" y="2689"/>
                  </a:lnTo>
                  <a:lnTo>
                    <a:pt x="1019" y="2700"/>
                  </a:lnTo>
                  <a:lnTo>
                    <a:pt x="1051" y="2711"/>
                  </a:lnTo>
                  <a:lnTo>
                    <a:pt x="1082" y="2720"/>
                  </a:lnTo>
                  <a:lnTo>
                    <a:pt x="1113" y="2728"/>
                  </a:lnTo>
                  <a:lnTo>
                    <a:pt x="1146" y="2736"/>
                  </a:lnTo>
                  <a:lnTo>
                    <a:pt x="1178" y="2744"/>
                  </a:lnTo>
                  <a:lnTo>
                    <a:pt x="1211" y="2750"/>
                  </a:lnTo>
                  <a:lnTo>
                    <a:pt x="1244" y="2754"/>
                  </a:lnTo>
                  <a:lnTo>
                    <a:pt x="1276" y="2759"/>
                  </a:lnTo>
                  <a:lnTo>
                    <a:pt x="1310" y="2763"/>
                  </a:lnTo>
                  <a:lnTo>
                    <a:pt x="1344" y="2766"/>
                  </a:lnTo>
                  <a:lnTo>
                    <a:pt x="1377" y="2769"/>
                  </a:lnTo>
                  <a:lnTo>
                    <a:pt x="1411" y="2770"/>
                  </a:lnTo>
                  <a:lnTo>
                    <a:pt x="1446" y="2770"/>
                  </a:lnTo>
                  <a:lnTo>
                    <a:pt x="1446" y="2770"/>
                  </a:lnTo>
                  <a:lnTo>
                    <a:pt x="1480" y="2770"/>
                  </a:lnTo>
                  <a:lnTo>
                    <a:pt x="1513" y="2769"/>
                  </a:lnTo>
                  <a:lnTo>
                    <a:pt x="1547" y="2766"/>
                  </a:lnTo>
                  <a:lnTo>
                    <a:pt x="1581" y="2764"/>
                  </a:lnTo>
                  <a:lnTo>
                    <a:pt x="1615" y="2759"/>
                  </a:lnTo>
                  <a:lnTo>
                    <a:pt x="1647" y="2756"/>
                  </a:lnTo>
                  <a:lnTo>
                    <a:pt x="1681" y="2750"/>
                  </a:lnTo>
                  <a:lnTo>
                    <a:pt x="1714" y="2744"/>
                  </a:lnTo>
                  <a:lnTo>
                    <a:pt x="1745" y="2736"/>
                  </a:lnTo>
                  <a:lnTo>
                    <a:pt x="1777" y="2729"/>
                  </a:lnTo>
                  <a:lnTo>
                    <a:pt x="1809" y="2721"/>
                  </a:lnTo>
                  <a:lnTo>
                    <a:pt x="1840" y="2711"/>
                  </a:lnTo>
                  <a:lnTo>
                    <a:pt x="1871" y="2700"/>
                  </a:lnTo>
                  <a:lnTo>
                    <a:pt x="1903" y="2689"/>
                  </a:lnTo>
                  <a:lnTo>
                    <a:pt x="1933" y="2679"/>
                  </a:lnTo>
                  <a:lnTo>
                    <a:pt x="1963" y="2667"/>
                  </a:lnTo>
                  <a:lnTo>
                    <a:pt x="1992" y="2653"/>
                  </a:lnTo>
                  <a:lnTo>
                    <a:pt x="2021" y="2640"/>
                  </a:lnTo>
                  <a:lnTo>
                    <a:pt x="2050" y="2626"/>
                  </a:lnTo>
                  <a:lnTo>
                    <a:pt x="2079" y="2610"/>
                  </a:lnTo>
                  <a:lnTo>
                    <a:pt x="2106" y="2594"/>
                  </a:lnTo>
                  <a:lnTo>
                    <a:pt x="2134" y="2579"/>
                  </a:lnTo>
                  <a:lnTo>
                    <a:pt x="2162" y="2562"/>
                  </a:lnTo>
                  <a:lnTo>
                    <a:pt x="2188" y="2544"/>
                  </a:lnTo>
                  <a:lnTo>
                    <a:pt x="2215" y="2526"/>
                  </a:lnTo>
                  <a:lnTo>
                    <a:pt x="2240" y="2508"/>
                  </a:lnTo>
                  <a:lnTo>
                    <a:pt x="2265" y="2487"/>
                  </a:lnTo>
                  <a:lnTo>
                    <a:pt x="2291" y="2468"/>
                  </a:lnTo>
                  <a:lnTo>
                    <a:pt x="2315" y="2448"/>
                  </a:lnTo>
                  <a:lnTo>
                    <a:pt x="2339" y="2426"/>
                  </a:lnTo>
                  <a:lnTo>
                    <a:pt x="2362" y="2404"/>
                  </a:lnTo>
                  <a:lnTo>
                    <a:pt x="2385" y="2383"/>
                  </a:lnTo>
                  <a:lnTo>
                    <a:pt x="2406" y="2360"/>
                  </a:lnTo>
                  <a:lnTo>
                    <a:pt x="2428" y="2336"/>
                  </a:lnTo>
                  <a:lnTo>
                    <a:pt x="2450" y="2313"/>
                  </a:lnTo>
                  <a:lnTo>
                    <a:pt x="2470" y="2289"/>
                  </a:lnTo>
                  <a:lnTo>
                    <a:pt x="2491" y="2263"/>
                  </a:lnTo>
                  <a:lnTo>
                    <a:pt x="2510" y="2238"/>
                  </a:lnTo>
                  <a:lnTo>
                    <a:pt x="2528" y="2213"/>
                  </a:lnTo>
                  <a:lnTo>
                    <a:pt x="2546" y="2186"/>
                  </a:lnTo>
                  <a:lnTo>
                    <a:pt x="2564" y="2160"/>
                  </a:lnTo>
                  <a:lnTo>
                    <a:pt x="2581" y="2132"/>
                  </a:lnTo>
                  <a:lnTo>
                    <a:pt x="2598" y="2105"/>
                  </a:lnTo>
                  <a:lnTo>
                    <a:pt x="2614" y="2077"/>
                  </a:lnTo>
                  <a:lnTo>
                    <a:pt x="2628" y="2048"/>
                  </a:lnTo>
                  <a:lnTo>
                    <a:pt x="2643" y="2019"/>
                  </a:lnTo>
                  <a:lnTo>
                    <a:pt x="2656" y="1990"/>
                  </a:lnTo>
                  <a:lnTo>
                    <a:pt x="2669" y="1961"/>
                  </a:lnTo>
                  <a:lnTo>
                    <a:pt x="2681" y="1931"/>
                  </a:lnTo>
                  <a:lnTo>
                    <a:pt x="2693" y="1901"/>
                  </a:lnTo>
                  <a:lnTo>
                    <a:pt x="2704" y="1870"/>
                  </a:lnTo>
                  <a:lnTo>
                    <a:pt x="2714" y="1839"/>
                  </a:lnTo>
                  <a:lnTo>
                    <a:pt x="2723" y="1807"/>
                  </a:lnTo>
                  <a:lnTo>
                    <a:pt x="2732" y="1776"/>
                  </a:lnTo>
                  <a:lnTo>
                    <a:pt x="2740" y="1745"/>
                  </a:lnTo>
                  <a:lnTo>
                    <a:pt x="2746" y="1712"/>
                  </a:lnTo>
                  <a:lnTo>
                    <a:pt x="2753" y="1680"/>
                  </a:lnTo>
                  <a:lnTo>
                    <a:pt x="2758" y="1647"/>
                  </a:lnTo>
                  <a:lnTo>
                    <a:pt x="2763" y="1614"/>
                  </a:lnTo>
                  <a:lnTo>
                    <a:pt x="2767" y="1580"/>
                  </a:lnTo>
                  <a:lnTo>
                    <a:pt x="2770" y="1546"/>
                  </a:lnTo>
                  <a:lnTo>
                    <a:pt x="2772" y="1513"/>
                  </a:lnTo>
                  <a:lnTo>
                    <a:pt x="2773" y="1479"/>
                  </a:lnTo>
                  <a:lnTo>
                    <a:pt x="2774" y="1445"/>
                  </a:lnTo>
                  <a:lnTo>
                    <a:pt x="2774" y="1445"/>
                  </a:lnTo>
                  <a:lnTo>
                    <a:pt x="2774" y="1444"/>
                  </a:lnTo>
                  <a:lnTo>
                    <a:pt x="2774" y="1444"/>
                  </a:lnTo>
                  <a:lnTo>
                    <a:pt x="2773" y="1410"/>
                  </a:lnTo>
                  <a:lnTo>
                    <a:pt x="2772" y="1377"/>
                  </a:lnTo>
                  <a:lnTo>
                    <a:pt x="2770" y="1343"/>
                  </a:lnTo>
                  <a:lnTo>
                    <a:pt x="2767" y="1309"/>
                  </a:lnTo>
                  <a:lnTo>
                    <a:pt x="2763" y="1276"/>
                  </a:lnTo>
                  <a:lnTo>
                    <a:pt x="2758" y="1243"/>
                  </a:lnTo>
                  <a:lnTo>
                    <a:pt x="2752" y="1209"/>
                  </a:lnTo>
                  <a:lnTo>
                    <a:pt x="2746" y="1177"/>
                  </a:lnTo>
                  <a:lnTo>
                    <a:pt x="2739" y="1146"/>
                  </a:lnTo>
                  <a:lnTo>
                    <a:pt x="2732" y="1113"/>
                  </a:lnTo>
                  <a:lnTo>
                    <a:pt x="2723" y="1082"/>
                  </a:lnTo>
                  <a:lnTo>
                    <a:pt x="2714" y="1051"/>
                  </a:lnTo>
                  <a:lnTo>
                    <a:pt x="2704" y="1019"/>
                  </a:lnTo>
                  <a:lnTo>
                    <a:pt x="2693" y="989"/>
                  </a:lnTo>
                  <a:lnTo>
                    <a:pt x="2681" y="959"/>
                  </a:lnTo>
                  <a:lnTo>
                    <a:pt x="2669" y="929"/>
                  </a:lnTo>
                  <a:lnTo>
                    <a:pt x="2656" y="899"/>
                  </a:lnTo>
                  <a:lnTo>
                    <a:pt x="2643" y="870"/>
                  </a:lnTo>
                  <a:lnTo>
                    <a:pt x="2628" y="841"/>
                  </a:lnTo>
                  <a:lnTo>
                    <a:pt x="2614" y="812"/>
                  </a:lnTo>
                  <a:lnTo>
                    <a:pt x="2598" y="785"/>
                  </a:lnTo>
                  <a:lnTo>
                    <a:pt x="2581" y="757"/>
                  </a:lnTo>
                  <a:lnTo>
                    <a:pt x="2564" y="730"/>
                  </a:lnTo>
                  <a:lnTo>
                    <a:pt x="2546" y="704"/>
                  </a:lnTo>
                  <a:lnTo>
                    <a:pt x="2528" y="677"/>
                  </a:lnTo>
                  <a:lnTo>
                    <a:pt x="2510" y="652"/>
                  </a:lnTo>
                  <a:lnTo>
                    <a:pt x="2491" y="627"/>
                  </a:lnTo>
                  <a:lnTo>
                    <a:pt x="2470" y="602"/>
                  </a:lnTo>
                  <a:lnTo>
                    <a:pt x="2450" y="578"/>
                  </a:lnTo>
                  <a:lnTo>
                    <a:pt x="2428" y="554"/>
                  </a:lnTo>
                  <a:lnTo>
                    <a:pt x="2406" y="531"/>
                  </a:lnTo>
                  <a:lnTo>
                    <a:pt x="2385" y="508"/>
                  </a:lnTo>
                  <a:lnTo>
                    <a:pt x="2362" y="485"/>
                  </a:lnTo>
                  <a:lnTo>
                    <a:pt x="2339" y="463"/>
                  </a:lnTo>
                  <a:lnTo>
                    <a:pt x="2315" y="443"/>
                  </a:lnTo>
                  <a:lnTo>
                    <a:pt x="2291" y="422"/>
                  </a:lnTo>
                  <a:lnTo>
                    <a:pt x="2265" y="402"/>
                  </a:lnTo>
                  <a:lnTo>
                    <a:pt x="2240" y="383"/>
                  </a:lnTo>
                  <a:lnTo>
                    <a:pt x="2215" y="363"/>
                  </a:lnTo>
                  <a:lnTo>
                    <a:pt x="2188" y="345"/>
                  </a:lnTo>
                  <a:lnTo>
                    <a:pt x="2162" y="329"/>
                  </a:lnTo>
                  <a:lnTo>
                    <a:pt x="2134" y="310"/>
                  </a:lnTo>
                  <a:lnTo>
                    <a:pt x="2106" y="295"/>
                  </a:lnTo>
                  <a:lnTo>
                    <a:pt x="2079" y="279"/>
                  </a:lnTo>
                  <a:lnTo>
                    <a:pt x="2051" y="264"/>
                  </a:lnTo>
                  <a:lnTo>
                    <a:pt x="2022" y="250"/>
                  </a:lnTo>
                  <a:lnTo>
                    <a:pt x="1992" y="236"/>
                  </a:lnTo>
                  <a:lnTo>
                    <a:pt x="1963" y="223"/>
                  </a:lnTo>
                  <a:lnTo>
                    <a:pt x="1933" y="211"/>
                  </a:lnTo>
                  <a:lnTo>
                    <a:pt x="1903" y="200"/>
                  </a:lnTo>
                  <a:lnTo>
                    <a:pt x="1873" y="189"/>
                  </a:lnTo>
                  <a:lnTo>
                    <a:pt x="1841" y="178"/>
                  </a:lnTo>
                  <a:lnTo>
                    <a:pt x="1810" y="170"/>
                  </a:lnTo>
                  <a:lnTo>
                    <a:pt x="1779" y="160"/>
                  </a:lnTo>
                  <a:lnTo>
                    <a:pt x="1746" y="153"/>
                  </a:lnTo>
                  <a:lnTo>
                    <a:pt x="1714" y="146"/>
                  </a:lnTo>
                  <a:lnTo>
                    <a:pt x="1681" y="140"/>
                  </a:lnTo>
                  <a:lnTo>
                    <a:pt x="1648" y="134"/>
                  </a:lnTo>
                  <a:lnTo>
                    <a:pt x="1616" y="130"/>
                  </a:lnTo>
                  <a:lnTo>
                    <a:pt x="1582" y="125"/>
                  </a:lnTo>
                  <a:lnTo>
                    <a:pt x="1548" y="123"/>
                  </a:lnTo>
                  <a:lnTo>
                    <a:pt x="1515" y="120"/>
                  </a:lnTo>
                  <a:lnTo>
                    <a:pt x="1481" y="119"/>
                  </a:lnTo>
                  <a:lnTo>
                    <a:pt x="1446" y="119"/>
                  </a:lnTo>
                  <a:close/>
                  <a:moveTo>
                    <a:pt x="1446" y="2888"/>
                  </a:moveTo>
                  <a:lnTo>
                    <a:pt x="1446" y="2888"/>
                  </a:lnTo>
                  <a:lnTo>
                    <a:pt x="1409" y="2888"/>
                  </a:lnTo>
                  <a:lnTo>
                    <a:pt x="1372" y="2887"/>
                  </a:lnTo>
                  <a:lnTo>
                    <a:pt x="1335" y="2884"/>
                  </a:lnTo>
                  <a:lnTo>
                    <a:pt x="1299" y="2881"/>
                  </a:lnTo>
                  <a:lnTo>
                    <a:pt x="1263" y="2877"/>
                  </a:lnTo>
                  <a:lnTo>
                    <a:pt x="1227" y="2871"/>
                  </a:lnTo>
                  <a:lnTo>
                    <a:pt x="1191" y="2865"/>
                  </a:lnTo>
                  <a:lnTo>
                    <a:pt x="1154" y="2859"/>
                  </a:lnTo>
                  <a:lnTo>
                    <a:pt x="1119" y="2852"/>
                  </a:lnTo>
                  <a:lnTo>
                    <a:pt x="1085" y="2842"/>
                  </a:lnTo>
                  <a:lnTo>
                    <a:pt x="1051" y="2834"/>
                  </a:lnTo>
                  <a:lnTo>
                    <a:pt x="1016" y="2823"/>
                  </a:lnTo>
                  <a:lnTo>
                    <a:pt x="982" y="2812"/>
                  </a:lnTo>
                  <a:lnTo>
                    <a:pt x="950" y="2800"/>
                  </a:lnTo>
                  <a:lnTo>
                    <a:pt x="916" y="2788"/>
                  </a:lnTo>
                  <a:lnTo>
                    <a:pt x="883" y="2775"/>
                  </a:lnTo>
                  <a:lnTo>
                    <a:pt x="851" y="2760"/>
                  </a:lnTo>
                  <a:lnTo>
                    <a:pt x="819" y="2746"/>
                  </a:lnTo>
                  <a:lnTo>
                    <a:pt x="788" y="2730"/>
                  </a:lnTo>
                  <a:lnTo>
                    <a:pt x="757" y="2714"/>
                  </a:lnTo>
                  <a:lnTo>
                    <a:pt x="727" y="2697"/>
                  </a:lnTo>
                  <a:lnTo>
                    <a:pt x="696" y="2680"/>
                  </a:lnTo>
                  <a:lnTo>
                    <a:pt x="666" y="2661"/>
                  </a:lnTo>
                  <a:lnTo>
                    <a:pt x="637" y="2641"/>
                  </a:lnTo>
                  <a:lnTo>
                    <a:pt x="610" y="2622"/>
                  </a:lnTo>
                  <a:lnTo>
                    <a:pt x="581" y="2602"/>
                  </a:lnTo>
                  <a:lnTo>
                    <a:pt x="553" y="2580"/>
                  </a:lnTo>
                  <a:lnTo>
                    <a:pt x="527" y="2558"/>
                  </a:lnTo>
                  <a:lnTo>
                    <a:pt x="500" y="2537"/>
                  </a:lnTo>
                  <a:lnTo>
                    <a:pt x="474" y="2514"/>
                  </a:lnTo>
                  <a:lnTo>
                    <a:pt x="448" y="2490"/>
                  </a:lnTo>
                  <a:lnTo>
                    <a:pt x="424" y="2466"/>
                  </a:lnTo>
                  <a:lnTo>
                    <a:pt x="399" y="2440"/>
                  </a:lnTo>
                  <a:lnTo>
                    <a:pt x="376" y="2415"/>
                  </a:lnTo>
                  <a:lnTo>
                    <a:pt x="353" y="2390"/>
                  </a:lnTo>
                  <a:lnTo>
                    <a:pt x="330" y="2363"/>
                  </a:lnTo>
                  <a:lnTo>
                    <a:pt x="308" y="2336"/>
                  </a:lnTo>
                  <a:lnTo>
                    <a:pt x="287" y="2308"/>
                  </a:lnTo>
                  <a:lnTo>
                    <a:pt x="266" y="2280"/>
                  </a:lnTo>
                  <a:lnTo>
                    <a:pt x="247" y="2251"/>
                  </a:lnTo>
                  <a:lnTo>
                    <a:pt x="228" y="2223"/>
                  </a:lnTo>
                  <a:lnTo>
                    <a:pt x="210" y="2194"/>
                  </a:lnTo>
                  <a:lnTo>
                    <a:pt x="192" y="2164"/>
                  </a:lnTo>
                  <a:lnTo>
                    <a:pt x="175" y="2132"/>
                  </a:lnTo>
                  <a:lnTo>
                    <a:pt x="158" y="2102"/>
                  </a:lnTo>
                  <a:lnTo>
                    <a:pt x="142" y="2071"/>
                  </a:lnTo>
                  <a:lnTo>
                    <a:pt x="128" y="2038"/>
                  </a:lnTo>
                  <a:lnTo>
                    <a:pt x="113" y="2006"/>
                  </a:lnTo>
                  <a:lnTo>
                    <a:pt x="100" y="1973"/>
                  </a:lnTo>
                  <a:lnTo>
                    <a:pt x="88" y="1941"/>
                  </a:lnTo>
                  <a:lnTo>
                    <a:pt x="76" y="1907"/>
                  </a:lnTo>
                  <a:lnTo>
                    <a:pt x="65" y="1874"/>
                  </a:lnTo>
                  <a:lnTo>
                    <a:pt x="54" y="1840"/>
                  </a:lnTo>
                  <a:lnTo>
                    <a:pt x="46" y="1805"/>
                  </a:lnTo>
                  <a:lnTo>
                    <a:pt x="37" y="1770"/>
                  </a:lnTo>
                  <a:lnTo>
                    <a:pt x="29" y="1735"/>
                  </a:lnTo>
                  <a:lnTo>
                    <a:pt x="23" y="1700"/>
                  </a:lnTo>
                  <a:lnTo>
                    <a:pt x="17" y="1664"/>
                  </a:lnTo>
                  <a:lnTo>
                    <a:pt x="12" y="1628"/>
                  </a:lnTo>
                  <a:lnTo>
                    <a:pt x="7" y="1592"/>
                  </a:lnTo>
                  <a:lnTo>
                    <a:pt x="4" y="1556"/>
                  </a:lnTo>
                  <a:lnTo>
                    <a:pt x="1" y="1519"/>
                  </a:lnTo>
                  <a:lnTo>
                    <a:pt x="0" y="1481"/>
                  </a:lnTo>
                  <a:lnTo>
                    <a:pt x="0" y="1444"/>
                  </a:lnTo>
                  <a:lnTo>
                    <a:pt x="0" y="1444"/>
                  </a:lnTo>
                  <a:lnTo>
                    <a:pt x="0" y="1407"/>
                  </a:lnTo>
                  <a:lnTo>
                    <a:pt x="1" y="1371"/>
                  </a:lnTo>
                  <a:lnTo>
                    <a:pt x="4" y="1333"/>
                  </a:lnTo>
                  <a:lnTo>
                    <a:pt x="7" y="1297"/>
                  </a:lnTo>
                  <a:lnTo>
                    <a:pt x="11" y="1260"/>
                  </a:lnTo>
                  <a:lnTo>
                    <a:pt x="17" y="1225"/>
                  </a:lnTo>
                  <a:lnTo>
                    <a:pt x="23" y="1189"/>
                  </a:lnTo>
                  <a:lnTo>
                    <a:pt x="29" y="1153"/>
                  </a:lnTo>
                  <a:lnTo>
                    <a:pt x="36" y="1118"/>
                  </a:lnTo>
                  <a:lnTo>
                    <a:pt x="46" y="1083"/>
                  </a:lnTo>
                  <a:lnTo>
                    <a:pt x="54" y="1049"/>
                  </a:lnTo>
                  <a:lnTo>
                    <a:pt x="65" y="1014"/>
                  </a:lnTo>
                  <a:lnTo>
                    <a:pt x="76" y="981"/>
                  </a:lnTo>
                  <a:lnTo>
                    <a:pt x="88" y="948"/>
                  </a:lnTo>
                  <a:lnTo>
                    <a:pt x="100" y="915"/>
                  </a:lnTo>
                  <a:lnTo>
                    <a:pt x="113" y="882"/>
                  </a:lnTo>
                  <a:lnTo>
                    <a:pt x="128" y="850"/>
                  </a:lnTo>
                  <a:lnTo>
                    <a:pt x="142" y="818"/>
                  </a:lnTo>
                  <a:lnTo>
                    <a:pt x="158" y="787"/>
                  </a:lnTo>
                  <a:lnTo>
                    <a:pt x="175" y="756"/>
                  </a:lnTo>
                  <a:lnTo>
                    <a:pt x="192" y="726"/>
                  </a:lnTo>
                  <a:lnTo>
                    <a:pt x="208" y="696"/>
                  </a:lnTo>
                  <a:lnTo>
                    <a:pt x="228" y="665"/>
                  </a:lnTo>
                  <a:lnTo>
                    <a:pt x="247" y="637"/>
                  </a:lnTo>
                  <a:lnTo>
                    <a:pt x="266" y="609"/>
                  </a:lnTo>
                  <a:lnTo>
                    <a:pt x="287" y="580"/>
                  </a:lnTo>
                  <a:lnTo>
                    <a:pt x="308" y="552"/>
                  </a:lnTo>
                  <a:lnTo>
                    <a:pt x="330" y="526"/>
                  </a:lnTo>
                  <a:lnTo>
                    <a:pt x="352" y="499"/>
                  </a:lnTo>
                  <a:lnTo>
                    <a:pt x="375" y="473"/>
                  </a:lnTo>
                  <a:lnTo>
                    <a:pt x="399" y="448"/>
                  </a:lnTo>
                  <a:lnTo>
                    <a:pt x="423" y="424"/>
                  </a:lnTo>
                  <a:lnTo>
                    <a:pt x="448" y="398"/>
                  </a:lnTo>
                  <a:lnTo>
                    <a:pt x="474" y="375"/>
                  </a:lnTo>
                  <a:lnTo>
                    <a:pt x="499" y="353"/>
                  </a:lnTo>
                  <a:lnTo>
                    <a:pt x="525" y="330"/>
                  </a:lnTo>
                  <a:lnTo>
                    <a:pt x="553" y="308"/>
                  </a:lnTo>
                  <a:lnTo>
                    <a:pt x="581" y="286"/>
                  </a:lnTo>
                  <a:lnTo>
                    <a:pt x="609" y="266"/>
                  </a:lnTo>
                  <a:lnTo>
                    <a:pt x="637" y="247"/>
                  </a:lnTo>
                  <a:lnTo>
                    <a:pt x="666" y="227"/>
                  </a:lnTo>
                  <a:lnTo>
                    <a:pt x="695" y="209"/>
                  </a:lnTo>
                  <a:lnTo>
                    <a:pt x="725" y="191"/>
                  </a:lnTo>
                  <a:lnTo>
                    <a:pt x="757" y="174"/>
                  </a:lnTo>
                  <a:lnTo>
                    <a:pt x="787" y="158"/>
                  </a:lnTo>
                  <a:lnTo>
                    <a:pt x="818" y="142"/>
                  </a:lnTo>
                  <a:lnTo>
                    <a:pt x="851" y="128"/>
                  </a:lnTo>
                  <a:lnTo>
                    <a:pt x="883" y="113"/>
                  </a:lnTo>
                  <a:lnTo>
                    <a:pt x="916" y="100"/>
                  </a:lnTo>
                  <a:lnTo>
                    <a:pt x="948" y="88"/>
                  </a:lnTo>
                  <a:lnTo>
                    <a:pt x="982" y="76"/>
                  </a:lnTo>
                  <a:lnTo>
                    <a:pt x="1016" y="65"/>
                  </a:lnTo>
                  <a:lnTo>
                    <a:pt x="1050" y="54"/>
                  </a:lnTo>
                  <a:lnTo>
                    <a:pt x="1085" y="46"/>
                  </a:lnTo>
                  <a:lnTo>
                    <a:pt x="1119" y="37"/>
                  </a:lnTo>
                  <a:lnTo>
                    <a:pt x="1154" y="29"/>
                  </a:lnTo>
                  <a:lnTo>
                    <a:pt x="1189" y="23"/>
                  </a:lnTo>
                  <a:lnTo>
                    <a:pt x="1225" y="17"/>
                  </a:lnTo>
                  <a:lnTo>
                    <a:pt x="1262" y="12"/>
                  </a:lnTo>
                  <a:lnTo>
                    <a:pt x="1298" y="7"/>
                  </a:lnTo>
                  <a:lnTo>
                    <a:pt x="1334" y="4"/>
                  </a:lnTo>
                  <a:lnTo>
                    <a:pt x="1371" y="1"/>
                  </a:lnTo>
                  <a:lnTo>
                    <a:pt x="1409" y="0"/>
                  </a:lnTo>
                  <a:lnTo>
                    <a:pt x="1446" y="0"/>
                  </a:lnTo>
                  <a:lnTo>
                    <a:pt x="1446" y="0"/>
                  </a:lnTo>
                  <a:lnTo>
                    <a:pt x="1483" y="0"/>
                  </a:lnTo>
                  <a:lnTo>
                    <a:pt x="1520" y="1"/>
                  </a:lnTo>
                  <a:lnTo>
                    <a:pt x="1557" y="4"/>
                  </a:lnTo>
                  <a:lnTo>
                    <a:pt x="1593" y="7"/>
                  </a:lnTo>
                  <a:lnTo>
                    <a:pt x="1629" y="11"/>
                  </a:lnTo>
                  <a:lnTo>
                    <a:pt x="1665" y="17"/>
                  </a:lnTo>
                  <a:lnTo>
                    <a:pt x="1701" y="22"/>
                  </a:lnTo>
                  <a:lnTo>
                    <a:pt x="1738" y="29"/>
                  </a:lnTo>
                  <a:lnTo>
                    <a:pt x="1773" y="36"/>
                  </a:lnTo>
                  <a:lnTo>
                    <a:pt x="1808" y="46"/>
                  </a:lnTo>
                  <a:lnTo>
                    <a:pt x="1841" y="54"/>
                  </a:lnTo>
                  <a:lnTo>
                    <a:pt x="1876" y="65"/>
                  </a:lnTo>
                  <a:lnTo>
                    <a:pt x="1910" y="76"/>
                  </a:lnTo>
                  <a:lnTo>
                    <a:pt x="1942" y="88"/>
                  </a:lnTo>
                  <a:lnTo>
                    <a:pt x="1976" y="100"/>
                  </a:lnTo>
                  <a:lnTo>
                    <a:pt x="2009" y="113"/>
                  </a:lnTo>
                  <a:lnTo>
                    <a:pt x="2041" y="128"/>
                  </a:lnTo>
                  <a:lnTo>
                    <a:pt x="2073" y="142"/>
                  </a:lnTo>
                  <a:lnTo>
                    <a:pt x="2104" y="158"/>
                  </a:lnTo>
                  <a:lnTo>
                    <a:pt x="2135" y="174"/>
                  </a:lnTo>
                  <a:lnTo>
                    <a:pt x="2165" y="191"/>
                  </a:lnTo>
                  <a:lnTo>
                    <a:pt x="2196" y="208"/>
                  </a:lnTo>
                  <a:lnTo>
                    <a:pt x="2226" y="227"/>
                  </a:lnTo>
                  <a:lnTo>
                    <a:pt x="2255" y="247"/>
                  </a:lnTo>
                  <a:lnTo>
                    <a:pt x="2282" y="266"/>
                  </a:lnTo>
                  <a:lnTo>
                    <a:pt x="2311" y="286"/>
                  </a:lnTo>
                  <a:lnTo>
                    <a:pt x="2339" y="308"/>
                  </a:lnTo>
                  <a:lnTo>
                    <a:pt x="2365" y="330"/>
                  </a:lnTo>
                  <a:lnTo>
                    <a:pt x="2392" y="351"/>
                  </a:lnTo>
                  <a:lnTo>
                    <a:pt x="2418" y="374"/>
                  </a:lnTo>
                  <a:lnTo>
                    <a:pt x="2444" y="398"/>
                  </a:lnTo>
                  <a:lnTo>
                    <a:pt x="2468" y="422"/>
                  </a:lnTo>
                  <a:lnTo>
                    <a:pt x="2493" y="448"/>
                  </a:lnTo>
                  <a:lnTo>
                    <a:pt x="2516" y="473"/>
                  </a:lnTo>
                  <a:lnTo>
                    <a:pt x="2539" y="498"/>
                  </a:lnTo>
                  <a:lnTo>
                    <a:pt x="2562" y="525"/>
                  </a:lnTo>
                  <a:lnTo>
                    <a:pt x="2584" y="552"/>
                  </a:lnTo>
                  <a:lnTo>
                    <a:pt x="2605" y="580"/>
                  </a:lnTo>
                  <a:lnTo>
                    <a:pt x="2626" y="608"/>
                  </a:lnTo>
                  <a:lnTo>
                    <a:pt x="2645" y="637"/>
                  </a:lnTo>
                  <a:lnTo>
                    <a:pt x="2664" y="665"/>
                  </a:lnTo>
                  <a:lnTo>
                    <a:pt x="2682" y="694"/>
                  </a:lnTo>
                  <a:lnTo>
                    <a:pt x="2700" y="724"/>
                  </a:lnTo>
                  <a:lnTo>
                    <a:pt x="2717" y="756"/>
                  </a:lnTo>
                  <a:lnTo>
                    <a:pt x="2734" y="786"/>
                  </a:lnTo>
                  <a:lnTo>
                    <a:pt x="2750" y="817"/>
                  </a:lnTo>
                  <a:lnTo>
                    <a:pt x="2764" y="850"/>
                  </a:lnTo>
                  <a:lnTo>
                    <a:pt x="2779" y="882"/>
                  </a:lnTo>
                  <a:lnTo>
                    <a:pt x="2792" y="915"/>
                  </a:lnTo>
                  <a:lnTo>
                    <a:pt x="2804" y="947"/>
                  </a:lnTo>
                  <a:lnTo>
                    <a:pt x="2816" y="981"/>
                  </a:lnTo>
                  <a:lnTo>
                    <a:pt x="2827" y="1014"/>
                  </a:lnTo>
                  <a:lnTo>
                    <a:pt x="2838" y="1048"/>
                  </a:lnTo>
                  <a:lnTo>
                    <a:pt x="2846" y="1083"/>
                  </a:lnTo>
                  <a:lnTo>
                    <a:pt x="2855" y="1118"/>
                  </a:lnTo>
                  <a:lnTo>
                    <a:pt x="2863" y="1153"/>
                  </a:lnTo>
                  <a:lnTo>
                    <a:pt x="2869" y="1188"/>
                  </a:lnTo>
                  <a:lnTo>
                    <a:pt x="2875" y="1224"/>
                  </a:lnTo>
                  <a:lnTo>
                    <a:pt x="2880" y="1260"/>
                  </a:lnTo>
                  <a:lnTo>
                    <a:pt x="2885" y="1296"/>
                  </a:lnTo>
                  <a:lnTo>
                    <a:pt x="2888" y="1332"/>
                  </a:lnTo>
                  <a:lnTo>
                    <a:pt x="2891" y="1369"/>
                  </a:lnTo>
                  <a:lnTo>
                    <a:pt x="2892" y="1407"/>
                  </a:lnTo>
                  <a:lnTo>
                    <a:pt x="2892" y="1444"/>
                  </a:lnTo>
                  <a:lnTo>
                    <a:pt x="2892" y="1444"/>
                  </a:lnTo>
                  <a:lnTo>
                    <a:pt x="2892" y="1444"/>
                  </a:lnTo>
                  <a:lnTo>
                    <a:pt x="2892" y="1444"/>
                  </a:lnTo>
                  <a:lnTo>
                    <a:pt x="2892" y="1481"/>
                  </a:lnTo>
                  <a:lnTo>
                    <a:pt x="2891" y="1519"/>
                  </a:lnTo>
                  <a:lnTo>
                    <a:pt x="2888" y="1556"/>
                  </a:lnTo>
                  <a:lnTo>
                    <a:pt x="2885" y="1592"/>
                  </a:lnTo>
                  <a:lnTo>
                    <a:pt x="2880" y="1628"/>
                  </a:lnTo>
                  <a:lnTo>
                    <a:pt x="2875" y="1664"/>
                  </a:lnTo>
                  <a:lnTo>
                    <a:pt x="2869" y="1700"/>
                  </a:lnTo>
                  <a:lnTo>
                    <a:pt x="2863" y="1735"/>
                  </a:lnTo>
                  <a:lnTo>
                    <a:pt x="2855" y="1770"/>
                  </a:lnTo>
                  <a:lnTo>
                    <a:pt x="2846" y="1805"/>
                  </a:lnTo>
                  <a:lnTo>
                    <a:pt x="2837" y="1840"/>
                  </a:lnTo>
                  <a:lnTo>
                    <a:pt x="2827" y="1874"/>
                  </a:lnTo>
                  <a:lnTo>
                    <a:pt x="2816" y="1907"/>
                  </a:lnTo>
                  <a:lnTo>
                    <a:pt x="2804" y="1941"/>
                  </a:lnTo>
                  <a:lnTo>
                    <a:pt x="2792" y="1973"/>
                  </a:lnTo>
                  <a:lnTo>
                    <a:pt x="2779" y="2006"/>
                  </a:lnTo>
                  <a:lnTo>
                    <a:pt x="2764" y="2038"/>
                  </a:lnTo>
                  <a:lnTo>
                    <a:pt x="2749" y="2070"/>
                  </a:lnTo>
                  <a:lnTo>
                    <a:pt x="2734" y="2101"/>
                  </a:lnTo>
                  <a:lnTo>
                    <a:pt x="2717" y="2132"/>
                  </a:lnTo>
                  <a:lnTo>
                    <a:pt x="2700" y="2162"/>
                  </a:lnTo>
                  <a:lnTo>
                    <a:pt x="2682" y="2192"/>
                  </a:lnTo>
                  <a:lnTo>
                    <a:pt x="2664" y="2223"/>
                  </a:lnTo>
                  <a:lnTo>
                    <a:pt x="2645" y="2251"/>
                  </a:lnTo>
                  <a:lnTo>
                    <a:pt x="2624" y="2280"/>
                  </a:lnTo>
                  <a:lnTo>
                    <a:pt x="2604" y="2308"/>
                  </a:lnTo>
                  <a:lnTo>
                    <a:pt x="2584" y="2336"/>
                  </a:lnTo>
                  <a:lnTo>
                    <a:pt x="2562" y="2362"/>
                  </a:lnTo>
                  <a:lnTo>
                    <a:pt x="2539" y="2389"/>
                  </a:lnTo>
                  <a:lnTo>
                    <a:pt x="2516" y="2415"/>
                  </a:lnTo>
                  <a:lnTo>
                    <a:pt x="2492" y="2440"/>
                  </a:lnTo>
                  <a:lnTo>
                    <a:pt x="2468" y="2464"/>
                  </a:lnTo>
                  <a:lnTo>
                    <a:pt x="2444" y="2488"/>
                  </a:lnTo>
                  <a:lnTo>
                    <a:pt x="2418" y="2513"/>
                  </a:lnTo>
                  <a:lnTo>
                    <a:pt x="2392" y="2535"/>
                  </a:lnTo>
                  <a:lnTo>
                    <a:pt x="2365" y="2558"/>
                  </a:lnTo>
                  <a:lnTo>
                    <a:pt x="2339" y="2580"/>
                  </a:lnTo>
                  <a:lnTo>
                    <a:pt x="2311" y="2600"/>
                  </a:lnTo>
                  <a:lnTo>
                    <a:pt x="2283" y="2621"/>
                  </a:lnTo>
                  <a:lnTo>
                    <a:pt x="2255" y="2641"/>
                  </a:lnTo>
                  <a:lnTo>
                    <a:pt x="2226" y="2661"/>
                  </a:lnTo>
                  <a:lnTo>
                    <a:pt x="2196" y="2679"/>
                  </a:lnTo>
                  <a:lnTo>
                    <a:pt x="2165" y="2697"/>
                  </a:lnTo>
                  <a:lnTo>
                    <a:pt x="2135" y="2714"/>
                  </a:lnTo>
                  <a:lnTo>
                    <a:pt x="2104" y="2730"/>
                  </a:lnTo>
                  <a:lnTo>
                    <a:pt x="2073" y="2745"/>
                  </a:lnTo>
                  <a:lnTo>
                    <a:pt x="2041" y="2760"/>
                  </a:lnTo>
                  <a:lnTo>
                    <a:pt x="2009" y="2775"/>
                  </a:lnTo>
                  <a:lnTo>
                    <a:pt x="1976" y="2788"/>
                  </a:lnTo>
                  <a:lnTo>
                    <a:pt x="1944" y="2800"/>
                  </a:lnTo>
                  <a:lnTo>
                    <a:pt x="1910" y="2812"/>
                  </a:lnTo>
                  <a:lnTo>
                    <a:pt x="1876" y="2823"/>
                  </a:lnTo>
                  <a:lnTo>
                    <a:pt x="1842" y="2833"/>
                  </a:lnTo>
                  <a:lnTo>
                    <a:pt x="1808" y="2842"/>
                  </a:lnTo>
                  <a:lnTo>
                    <a:pt x="1773" y="2851"/>
                  </a:lnTo>
                  <a:lnTo>
                    <a:pt x="1738" y="2859"/>
                  </a:lnTo>
                  <a:lnTo>
                    <a:pt x="1703" y="2865"/>
                  </a:lnTo>
                  <a:lnTo>
                    <a:pt x="1667" y="2871"/>
                  </a:lnTo>
                  <a:lnTo>
                    <a:pt x="1630" y="2876"/>
                  </a:lnTo>
                  <a:lnTo>
                    <a:pt x="1594" y="2881"/>
                  </a:lnTo>
                  <a:lnTo>
                    <a:pt x="1558" y="2884"/>
                  </a:lnTo>
                  <a:lnTo>
                    <a:pt x="1521" y="2887"/>
                  </a:lnTo>
                  <a:lnTo>
                    <a:pt x="1483" y="2888"/>
                  </a:lnTo>
                  <a:lnTo>
                    <a:pt x="1446" y="28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80" name="Freeform 126">
              <a:extLst>
                <a:ext uri="{FF2B5EF4-FFF2-40B4-BE49-F238E27FC236}">
                  <a16:creationId xmlns:a16="http://schemas.microsoft.com/office/drawing/2014/main" id="{409EE604-57FD-9E85-8E49-313B3AB69904}"/>
                </a:ext>
              </a:extLst>
            </p:cNvPr>
            <p:cNvSpPr>
              <a:spLocks/>
            </p:cNvSpPr>
            <p:nvPr/>
          </p:nvSpPr>
          <p:spPr bwMode="auto">
            <a:xfrm>
              <a:off x="2094" y="3415"/>
              <a:ext cx="429" cy="148"/>
            </a:xfrm>
            <a:custGeom>
              <a:avLst/>
              <a:gdLst>
                <a:gd name="T0" fmla="*/ 824 w 1718"/>
                <a:gd name="T1" fmla="*/ 589 h 590"/>
                <a:gd name="T2" fmla="*/ 722 w 1718"/>
                <a:gd name="T3" fmla="*/ 580 h 590"/>
                <a:gd name="T4" fmla="*/ 622 w 1718"/>
                <a:gd name="T5" fmla="*/ 562 h 590"/>
                <a:gd name="T6" fmla="*/ 526 w 1718"/>
                <a:gd name="T7" fmla="*/ 535 h 590"/>
                <a:gd name="T8" fmla="*/ 435 w 1718"/>
                <a:gd name="T9" fmla="*/ 497 h 590"/>
                <a:gd name="T10" fmla="*/ 348 w 1718"/>
                <a:gd name="T11" fmla="*/ 453 h 590"/>
                <a:gd name="T12" fmla="*/ 269 w 1718"/>
                <a:gd name="T13" fmla="*/ 399 h 590"/>
                <a:gd name="T14" fmla="*/ 194 w 1718"/>
                <a:gd name="T15" fmla="*/ 337 h 590"/>
                <a:gd name="T16" fmla="*/ 128 w 1718"/>
                <a:gd name="T17" fmla="*/ 270 h 590"/>
                <a:gd name="T18" fmla="*/ 70 w 1718"/>
                <a:gd name="T19" fmla="*/ 194 h 590"/>
                <a:gd name="T20" fmla="*/ 20 w 1718"/>
                <a:gd name="T21" fmla="*/ 113 h 590"/>
                <a:gd name="T22" fmla="*/ 2 w 1718"/>
                <a:gd name="T23" fmla="*/ 74 h 590"/>
                <a:gd name="T24" fmla="*/ 3 w 1718"/>
                <a:gd name="T25" fmla="*/ 39 h 590"/>
                <a:gd name="T26" fmla="*/ 24 w 1718"/>
                <a:gd name="T27" fmla="*/ 12 h 590"/>
                <a:gd name="T28" fmla="*/ 46 w 1718"/>
                <a:gd name="T29" fmla="*/ 2 h 590"/>
                <a:gd name="T30" fmla="*/ 79 w 1718"/>
                <a:gd name="T31" fmla="*/ 4 h 590"/>
                <a:gd name="T32" fmla="*/ 107 w 1718"/>
                <a:gd name="T33" fmla="*/ 23 h 590"/>
                <a:gd name="T34" fmla="*/ 113 w 1718"/>
                <a:gd name="T35" fmla="*/ 34 h 590"/>
                <a:gd name="T36" fmla="*/ 153 w 1718"/>
                <a:gd name="T37" fmla="*/ 106 h 590"/>
                <a:gd name="T38" fmla="*/ 201 w 1718"/>
                <a:gd name="T39" fmla="*/ 172 h 590"/>
                <a:gd name="T40" fmla="*/ 257 w 1718"/>
                <a:gd name="T41" fmla="*/ 234 h 590"/>
                <a:gd name="T42" fmla="*/ 319 w 1718"/>
                <a:gd name="T43" fmla="*/ 289 h 590"/>
                <a:gd name="T44" fmla="*/ 388 w 1718"/>
                <a:gd name="T45" fmla="*/ 337 h 590"/>
                <a:gd name="T46" fmla="*/ 461 w 1718"/>
                <a:gd name="T47" fmla="*/ 379 h 590"/>
                <a:gd name="T48" fmla="*/ 540 w 1718"/>
                <a:gd name="T49" fmla="*/ 413 h 590"/>
                <a:gd name="T50" fmla="*/ 623 w 1718"/>
                <a:gd name="T51" fmla="*/ 440 h 590"/>
                <a:gd name="T52" fmla="*/ 710 w 1718"/>
                <a:gd name="T53" fmla="*/ 459 h 590"/>
                <a:gd name="T54" fmla="*/ 799 w 1718"/>
                <a:gd name="T55" fmla="*/ 468 h 590"/>
                <a:gd name="T56" fmla="*/ 859 w 1718"/>
                <a:gd name="T57" fmla="*/ 471 h 590"/>
                <a:gd name="T58" fmla="*/ 951 w 1718"/>
                <a:gd name="T59" fmla="*/ 466 h 590"/>
                <a:gd name="T60" fmla="*/ 1039 w 1718"/>
                <a:gd name="T61" fmla="*/ 454 h 590"/>
                <a:gd name="T62" fmla="*/ 1124 w 1718"/>
                <a:gd name="T63" fmla="*/ 432 h 590"/>
                <a:gd name="T64" fmla="*/ 1206 w 1718"/>
                <a:gd name="T65" fmla="*/ 402 h 590"/>
                <a:gd name="T66" fmla="*/ 1283 w 1718"/>
                <a:gd name="T67" fmla="*/ 366 h 590"/>
                <a:gd name="T68" fmla="*/ 1355 w 1718"/>
                <a:gd name="T69" fmla="*/ 322 h 590"/>
                <a:gd name="T70" fmla="*/ 1422 w 1718"/>
                <a:gd name="T71" fmla="*/ 271 h 590"/>
                <a:gd name="T72" fmla="*/ 1482 w 1718"/>
                <a:gd name="T73" fmla="*/ 215 h 590"/>
                <a:gd name="T74" fmla="*/ 1535 w 1718"/>
                <a:gd name="T75" fmla="*/ 151 h 590"/>
                <a:gd name="T76" fmla="*/ 1580 w 1718"/>
                <a:gd name="T77" fmla="*/ 82 h 590"/>
                <a:gd name="T78" fmla="*/ 1606 w 1718"/>
                <a:gd name="T79" fmla="*/ 34 h 590"/>
                <a:gd name="T80" fmla="*/ 1629 w 1718"/>
                <a:gd name="T81" fmla="*/ 9 h 590"/>
                <a:gd name="T82" fmla="*/ 1662 w 1718"/>
                <a:gd name="T83" fmla="*/ 0 h 590"/>
                <a:gd name="T84" fmla="*/ 1684 w 1718"/>
                <a:gd name="T85" fmla="*/ 6 h 590"/>
                <a:gd name="T86" fmla="*/ 1710 w 1718"/>
                <a:gd name="T87" fmla="*/ 29 h 590"/>
                <a:gd name="T88" fmla="*/ 1718 w 1718"/>
                <a:gd name="T89" fmla="*/ 62 h 590"/>
                <a:gd name="T90" fmla="*/ 1713 w 1718"/>
                <a:gd name="T91" fmla="*/ 85 h 590"/>
                <a:gd name="T92" fmla="*/ 1666 w 1718"/>
                <a:gd name="T93" fmla="*/ 168 h 590"/>
                <a:gd name="T94" fmla="*/ 1612 w 1718"/>
                <a:gd name="T95" fmla="*/ 245 h 590"/>
                <a:gd name="T96" fmla="*/ 1548 w 1718"/>
                <a:gd name="T97" fmla="*/ 314 h 590"/>
                <a:gd name="T98" fmla="*/ 1477 w 1718"/>
                <a:gd name="T99" fmla="*/ 378 h 590"/>
                <a:gd name="T100" fmla="*/ 1399 w 1718"/>
                <a:gd name="T101" fmla="*/ 435 h 590"/>
                <a:gd name="T102" fmla="*/ 1314 w 1718"/>
                <a:gd name="T103" fmla="*/ 483 h 590"/>
                <a:gd name="T104" fmla="*/ 1225 w 1718"/>
                <a:gd name="T105" fmla="*/ 523 h 590"/>
                <a:gd name="T106" fmla="*/ 1130 w 1718"/>
                <a:gd name="T107" fmla="*/ 554 h 590"/>
                <a:gd name="T108" fmla="*/ 1031 w 1718"/>
                <a:gd name="T109" fmla="*/ 576 h 590"/>
                <a:gd name="T110" fmla="*/ 929 w 1718"/>
                <a:gd name="T111" fmla="*/ 588 h 590"/>
                <a:gd name="T112" fmla="*/ 859 w 1718"/>
                <a:gd name="T113" fmla="*/ 59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18" h="590">
                  <a:moveTo>
                    <a:pt x="859" y="590"/>
                  </a:moveTo>
                  <a:lnTo>
                    <a:pt x="859" y="590"/>
                  </a:lnTo>
                  <a:lnTo>
                    <a:pt x="824" y="589"/>
                  </a:lnTo>
                  <a:lnTo>
                    <a:pt x="790" y="588"/>
                  </a:lnTo>
                  <a:lnTo>
                    <a:pt x="755" y="585"/>
                  </a:lnTo>
                  <a:lnTo>
                    <a:pt x="722" y="580"/>
                  </a:lnTo>
                  <a:lnTo>
                    <a:pt x="688" y="576"/>
                  </a:lnTo>
                  <a:lnTo>
                    <a:pt x="655" y="569"/>
                  </a:lnTo>
                  <a:lnTo>
                    <a:pt x="622" y="562"/>
                  </a:lnTo>
                  <a:lnTo>
                    <a:pt x="589" y="554"/>
                  </a:lnTo>
                  <a:lnTo>
                    <a:pt x="558" y="544"/>
                  </a:lnTo>
                  <a:lnTo>
                    <a:pt x="526" y="535"/>
                  </a:lnTo>
                  <a:lnTo>
                    <a:pt x="495" y="523"/>
                  </a:lnTo>
                  <a:lnTo>
                    <a:pt x="465" y="511"/>
                  </a:lnTo>
                  <a:lnTo>
                    <a:pt x="435" y="497"/>
                  </a:lnTo>
                  <a:lnTo>
                    <a:pt x="405" y="483"/>
                  </a:lnTo>
                  <a:lnTo>
                    <a:pt x="377" y="468"/>
                  </a:lnTo>
                  <a:lnTo>
                    <a:pt x="348" y="453"/>
                  </a:lnTo>
                  <a:lnTo>
                    <a:pt x="320" y="435"/>
                  </a:lnTo>
                  <a:lnTo>
                    <a:pt x="294" y="418"/>
                  </a:lnTo>
                  <a:lnTo>
                    <a:pt x="269" y="399"/>
                  </a:lnTo>
                  <a:lnTo>
                    <a:pt x="243" y="379"/>
                  </a:lnTo>
                  <a:lnTo>
                    <a:pt x="218" y="359"/>
                  </a:lnTo>
                  <a:lnTo>
                    <a:pt x="194" y="337"/>
                  </a:lnTo>
                  <a:lnTo>
                    <a:pt x="171" y="316"/>
                  </a:lnTo>
                  <a:lnTo>
                    <a:pt x="149" y="293"/>
                  </a:lnTo>
                  <a:lnTo>
                    <a:pt x="128" y="270"/>
                  </a:lnTo>
                  <a:lnTo>
                    <a:pt x="108" y="246"/>
                  </a:lnTo>
                  <a:lnTo>
                    <a:pt x="88" y="221"/>
                  </a:lnTo>
                  <a:lnTo>
                    <a:pt x="70" y="194"/>
                  </a:lnTo>
                  <a:lnTo>
                    <a:pt x="53" y="168"/>
                  </a:lnTo>
                  <a:lnTo>
                    <a:pt x="36" y="141"/>
                  </a:lnTo>
                  <a:lnTo>
                    <a:pt x="20" y="113"/>
                  </a:lnTo>
                  <a:lnTo>
                    <a:pt x="6" y="85"/>
                  </a:lnTo>
                  <a:lnTo>
                    <a:pt x="6" y="85"/>
                  </a:lnTo>
                  <a:lnTo>
                    <a:pt x="2" y="74"/>
                  </a:lnTo>
                  <a:lnTo>
                    <a:pt x="0" y="62"/>
                  </a:lnTo>
                  <a:lnTo>
                    <a:pt x="1" y="51"/>
                  </a:lnTo>
                  <a:lnTo>
                    <a:pt x="3" y="39"/>
                  </a:lnTo>
                  <a:lnTo>
                    <a:pt x="8" y="29"/>
                  </a:lnTo>
                  <a:lnTo>
                    <a:pt x="16" y="20"/>
                  </a:lnTo>
                  <a:lnTo>
                    <a:pt x="24" y="12"/>
                  </a:lnTo>
                  <a:lnTo>
                    <a:pt x="35" y="6"/>
                  </a:lnTo>
                  <a:lnTo>
                    <a:pt x="35" y="6"/>
                  </a:lnTo>
                  <a:lnTo>
                    <a:pt x="46" y="2"/>
                  </a:lnTo>
                  <a:lnTo>
                    <a:pt x="56" y="0"/>
                  </a:lnTo>
                  <a:lnTo>
                    <a:pt x="69" y="0"/>
                  </a:lnTo>
                  <a:lnTo>
                    <a:pt x="79" y="4"/>
                  </a:lnTo>
                  <a:lnTo>
                    <a:pt x="90" y="9"/>
                  </a:lnTo>
                  <a:lnTo>
                    <a:pt x="99" y="15"/>
                  </a:lnTo>
                  <a:lnTo>
                    <a:pt x="107" y="23"/>
                  </a:lnTo>
                  <a:lnTo>
                    <a:pt x="113" y="34"/>
                  </a:lnTo>
                  <a:lnTo>
                    <a:pt x="113" y="34"/>
                  </a:lnTo>
                  <a:lnTo>
                    <a:pt x="113" y="34"/>
                  </a:lnTo>
                  <a:lnTo>
                    <a:pt x="125" y="58"/>
                  </a:lnTo>
                  <a:lnTo>
                    <a:pt x="140" y="82"/>
                  </a:lnTo>
                  <a:lnTo>
                    <a:pt x="153" y="106"/>
                  </a:lnTo>
                  <a:lnTo>
                    <a:pt x="169" y="129"/>
                  </a:lnTo>
                  <a:lnTo>
                    <a:pt x="184" y="151"/>
                  </a:lnTo>
                  <a:lnTo>
                    <a:pt x="201" y="172"/>
                  </a:lnTo>
                  <a:lnTo>
                    <a:pt x="219" y="194"/>
                  </a:lnTo>
                  <a:lnTo>
                    <a:pt x="237" y="215"/>
                  </a:lnTo>
                  <a:lnTo>
                    <a:pt x="257" y="234"/>
                  </a:lnTo>
                  <a:lnTo>
                    <a:pt x="277" y="253"/>
                  </a:lnTo>
                  <a:lnTo>
                    <a:pt x="297" y="271"/>
                  </a:lnTo>
                  <a:lnTo>
                    <a:pt x="319" y="289"/>
                  </a:lnTo>
                  <a:lnTo>
                    <a:pt x="341" y="306"/>
                  </a:lnTo>
                  <a:lnTo>
                    <a:pt x="364" y="322"/>
                  </a:lnTo>
                  <a:lnTo>
                    <a:pt x="388" y="337"/>
                  </a:lnTo>
                  <a:lnTo>
                    <a:pt x="412" y="352"/>
                  </a:lnTo>
                  <a:lnTo>
                    <a:pt x="436" y="366"/>
                  </a:lnTo>
                  <a:lnTo>
                    <a:pt x="461" y="379"/>
                  </a:lnTo>
                  <a:lnTo>
                    <a:pt x="487" y="391"/>
                  </a:lnTo>
                  <a:lnTo>
                    <a:pt x="513" y="402"/>
                  </a:lnTo>
                  <a:lnTo>
                    <a:pt x="540" y="413"/>
                  </a:lnTo>
                  <a:lnTo>
                    <a:pt x="567" y="423"/>
                  </a:lnTo>
                  <a:lnTo>
                    <a:pt x="595" y="432"/>
                  </a:lnTo>
                  <a:lnTo>
                    <a:pt x="623" y="440"/>
                  </a:lnTo>
                  <a:lnTo>
                    <a:pt x="652" y="447"/>
                  </a:lnTo>
                  <a:lnTo>
                    <a:pt x="679" y="454"/>
                  </a:lnTo>
                  <a:lnTo>
                    <a:pt x="710" y="459"/>
                  </a:lnTo>
                  <a:lnTo>
                    <a:pt x="739" y="464"/>
                  </a:lnTo>
                  <a:lnTo>
                    <a:pt x="769" y="466"/>
                  </a:lnTo>
                  <a:lnTo>
                    <a:pt x="799" y="468"/>
                  </a:lnTo>
                  <a:lnTo>
                    <a:pt x="829" y="471"/>
                  </a:lnTo>
                  <a:lnTo>
                    <a:pt x="859" y="471"/>
                  </a:lnTo>
                  <a:lnTo>
                    <a:pt x="859" y="471"/>
                  </a:lnTo>
                  <a:lnTo>
                    <a:pt x="890" y="471"/>
                  </a:lnTo>
                  <a:lnTo>
                    <a:pt x="920" y="468"/>
                  </a:lnTo>
                  <a:lnTo>
                    <a:pt x="951" y="466"/>
                  </a:lnTo>
                  <a:lnTo>
                    <a:pt x="981" y="464"/>
                  </a:lnTo>
                  <a:lnTo>
                    <a:pt x="1010" y="459"/>
                  </a:lnTo>
                  <a:lnTo>
                    <a:pt x="1039" y="454"/>
                  </a:lnTo>
                  <a:lnTo>
                    <a:pt x="1067" y="447"/>
                  </a:lnTo>
                  <a:lnTo>
                    <a:pt x="1096" y="440"/>
                  </a:lnTo>
                  <a:lnTo>
                    <a:pt x="1124" y="432"/>
                  </a:lnTo>
                  <a:lnTo>
                    <a:pt x="1152" y="423"/>
                  </a:lnTo>
                  <a:lnTo>
                    <a:pt x="1180" y="413"/>
                  </a:lnTo>
                  <a:lnTo>
                    <a:pt x="1206" y="402"/>
                  </a:lnTo>
                  <a:lnTo>
                    <a:pt x="1233" y="391"/>
                  </a:lnTo>
                  <a:lnTo>
                    <a:pt x="1258" y="379"/>
                  </a:lnTo>
                  <a:lnTo>
                    <a:pt x="1283" y="366"/>
                  </a:lnTo>
                  <a:lnTo>
                    <a:pt x="1307" y="352"/>
                  </a:lnTo>
                  <a:lnTo>
                    <a:pt x="1331" y="337"/>
                  </a:lnTo>
                  <a:lnTo>
                    <a:pt x="1355" y="322"/>
                  </a:lnTo>
                  <a:lnTo>
                    <a:pt x="1378" y="306"/>
                  </a:lnTo>
                  <a:lnTo>
                    <a:pt x="1400" y="289"/>
                  </a:lnTo>
                  <a:lnTo>
                    <a:pt x="1422" y="271"/>
                  </a:lnTo>
                  <a:lnTo>
                    <a:pt x="1442" y="253"/>
                  </a:lnTo>
                  <a:lnTo>
                    <a:pt x="1463" y="234"/>
                  </a:lnTo>
                  <a:lnTo>
                    <a:pt x="1482" y="215"/>
                  </a:lnTo>
                  <a:lnTo>
                    <a:pt x="1500" y="194"/>
                  </a:lnTo>
                  <a:lnTo>
                    <a:pt x="1518" y="172"/>
                  </a:lnTo>
                  <a:lnTo>
                    <a:pt x="1535" y="151"/>
                  </a:lnTo>
                  <a:lnTo>
                    <a:pt x="1551" y="129"/>
                  </a:lnTo>
                  <a:lnTo>
                    <a:pt x="1566" y="106"/>
                  </a:lnTo>
                  <a:lnTo>
                    <a:pt x="1580" y="82"/>
                  </a:lnTo>
                  <a:lnTo>
                    <a:pt x="1593" y="58"/>
                  </a:lnTo>
                  <a:lnTo>
                    <a:pt x="1606" y="34"/>
                  </a:lnTo>
                  <a:lnTo>
                    <a:pt x="1606" y="34"/>
                  </a:lnTo>
                  <a:lnTo>
                    <a:pt x="1612" y="23"/>
                  </a:lnTo>
                  <a:lnTo>
                    <a:pt x="1619" y="15"/>
                  </a:lnTo>
                  <a:lnTo>
                    <a:pt x="1629" y="9"/>
                  </a:lnTo>
                  <a:lnTo>
                    <a:pt x="1640" y="4"/>
                  </a:lnTo>
                  <a:lnTo>
                    <a:pt x="1651" y="0"/>
                  </a:lnTo>
                  <a:lnTo>
                    <a:pt x="1662" y="0"/>
                  </a:lnTo>
                  <a:lnTo>
                    <a:pt x="1674" y="2"/>
                  </a:lnTo>
                  <a:lnTo>
                    <a:pt x="1684" y="6"/>
                  </a:lnTo>
                  <a:lnTo>
                    <a:pt x="1684" y="6"/>
                  </a:lnTo>
                  <a:lnTo>
                    <a:pt x="1695" y="12"/>
                  </a:lnTo>
                  <a:lnTo>
                    <a:pt x="1704" y="20"/>
                  </a:lnTo>
                  <a:lnTo>
                    <a:pt x="1710" y="29"/>
                  </a:lnTo>
                  <a:lnTo>
                    <a:pt x="1715" y="39"/>
                  </a:lnTo>
                  <a:lnTo>
                    <a:pt x="1718" y="51"/>
                  </a:lnTo>
                  <a:lnTo>
                    <a:pt x="1718" y="62"/>
                  </a:lnTo>
                  <a:lnTo>
                    <a:pt x="1717" y="74"/>
                  </a:lnTo>
                  <a:lnTo>
                    <a:pt x="1713" y="85"/>
                  </a:lnTo>
                  <a:lnTo>
                    <a:pt x="1713" y="85"/>
                  </a:lnTo>
                  <a:lnTo>
                    <a:pt x="1699" y="113"/>
                  </a:lnTo>
                  <a:lnTo>
                    <a:pt x="1683" y="141"/>
                  </a:lnTo>
                  <a:lnTo>
                    <a:pt x="1666" y="168"/>
                  </a:lnTo>
                  <a:lnTo>
                    <a:pt x="1649" y="194"/>
                  </a:lnTo>
                  <a:lnTo>
                    <a:pt x="1631" y="219"/>
                  </a:lnTo>
                  <a:lnTo>
                    <a:pt x="1612" y="245"/>
                  </a:lnTo>
                  <a:lnTo>
                    <a:pt x="1592" y="269"/>
                  </a:lnTo>
                  <a:lnTo>
                    <a:pt x="1570" y="292"/>
                  </a:lnTo>
                  <a:lnTo>
                    <a:pt x="1548" y="314"/>
                  </a:lnTo>
                  <a:lnTo>
                    <a:pt x="1525" y="337"/>
                  </a:lnTo>
                  <a:lnTo>
                    <a:pt x="1501" y="358"/>
                  </a:lnTo>
                  <a:lnTo>
                    <a:pt x="1477" y="378"/>
                  </a:lnTo>
                  <a:lnTo>
                    <a:pt x="1452" y="397"/>
                  </a:lnTo>
                  <a:lnTo>
                    <a:pt x="1427" y="417"/>
                  </a:lnTo>
                  <a:lnTo>
                    <a:pt x="1399" y="435"/>
                  </a:lnTo>
                  <a:lnTo>
                    <a:pt x="1371" y="452"/>
                  </a:lnTo>
                  <a:lnTo>
                    <a:pt x="1343" y="467"/>
                  </a:lnTo>
                  <a:lnTo>
                    <a:pt x="1314" y="483"/>
                  </a:lnTo>
                  <a:lnTo>
                    <a:pt x="1286" y="496"/>
                  </a:lnTo>
                  <a:lnTo>
                    <a:pt x="1255" y="511"/>
                  </a:lnTo>
                  <a:lnTo>
                    <a:pt x="1225" y="523"/>
                  </a:lnTo>
                  <a:lnTo>
                    <a:pt x="1194" y="533"/>
                  </a:lnTo>
                  <a:lnTo>
                    <a:pt x="1163" y="544"/>
                  </a:lnTo>
                  <a:lnTo>
                    <a:pt x="1130" y="554"/>
                  </a:lnTo>
                  <a:lnTo>
                    <a:pt x="1098" y="561"/>
                  </a:lnTo>
                  <a:lnTo>
                    <a:pt x="1065" y="568"/>
                  </a:lnTo>
                  <a:lnTo>
                    <a:pt x="1031" y="576"/>
                  </a:lnTo>
                  <a:lnTo>
                    <a:pt x="998" y="580"/>
                  </a:lnTo>
                  <a:lnTo>
                    <a:pt x="964" y="584"/>
                  </a:lnTo>
                  <a:lnTo>
                    <a:pt x="929" y="588"/>
                  </a:lnTo>
                  <a:lnTo>
                    <a:pt x="894" y="589"/>
                  </a:lnTo>
                  <a:lnTo>
                    <a:pt x="859" y="589"/>
                  </a:lnTo>
                  <a:lnTo>
                    <a:pt x="859" y="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81" name="Freeform 127">
              <a:extLst>
                <a:ext uri="{FF2B5EF4-FFF2-40B4-BE49-F238E27FC236}">
                  <a16:creationId xmlns:a16="http://schemas.microsoft.com/office/drawing/2014/main" id="{75CA5459-5D8F-BE08-F003-473FA69B6B4D}"/>
                </a:ext>
              </a:extLst>
            </p:cNvPr>
            <p:cNvSpPr>
              <a:spLocks/>
            </p:cNvSpPr>
            <p:nvPr/>
          </p:nvSpPr>
          <p:spPr bwMode="auto">
            <a:xfrm>
              <a:off x="2094" y="3415"/>
              <a:ext cx="429" cy="148"/>
            </a:xfrm>
            <a:custGeom>
              <a:avLst/>
              <a:gdLst>
                <a:gd name="T0" fmla="*/ 824 w 1718"/>
                <a:gd name="T1" fmla="*/ 589 h 590"/>
                <a:gd name="T2" fmla="*/ 722 w 1718"/>
                <a:gd name="T3" fmla="*/ 580 h 590"/>
                <a:gd name="T4" fmla="*/ 622 w 1718"/>
                <a:gd name="T5" fmla="*/ 562 h 590"/>
                <a:gd name="T6" fmla="*/ 526 w 1718"/>
                <a:gd name="T7" fmla="*/ 535 h 590"/>
                <a:gd name="T8" fmla="*/ 435 w 1718"/>
                <a:gd name="T9" fmla="*/ 497 h 590"/>
                <a:gd name="T10" fmla="*/ 348 w 1718"/>
                <a:gd name="T11" fmla="*/ 453 h 590"/>
                <a:gd name="T12" fmla="*/ 269 w 1718"/>
                <a:gd name="T13" fmla="*/ 399 h 590"/>
                <a:gd name="T14" fmla="*/ 194 w 1718"/>
                <a:gd name="T15" fmla="*/ 337 h 590"/>
                <a:gd name="T16" fmla="*/ 128 w 1718"/>
                <a:gd name="T17" fmla="*/ 270 h 590"/>
                <a:gd name="T18" fmla="*/ 70 w 1718"/>
                <a:gd name="T19" fmla="*/ 194 h 590"/>
                <a:gd name="T20" fmla="*/ 20 w 1718"/>
                <a:gd name="T21" fmla="*/ 113 h 590"/>
                <a:gd name="T22" fmla="*/ 2 w 1718"/>
                <a:gd name="T23" fmla="*/ 74 h 590"/>
                <a:gd name="T24" fmla="*/ 3 w 1718"/>
                <a:gd name="T25" fmla="*/ 39 h 590"/>
                <a:gd name="T26" fmla="*/ 24 w 1718"/>
                <a:gd name="T27" fmla="*/ 12 h 590"/>
                <a:gd name="T28" fmla="*/ 46 w 1718"/>
                <a:gd name="T29" fmla="*/ 2 h 590"/>
                <a:gd name="T30" fmla="*/ 79 w 1718"/>
                <a:gd name="T31" fmla="*/ 4 h 590"/>
                <a:gd name="T32" fmla="*/ 107 w 1718"/>
                <a:gd name="T33" fmla="*/ 23 h 590"/>
                <a:gd name="T34" fmla="*/ 113 w 1718"/>
                <a:gd name="T35" fmla="*/ 34 h 590"/>
                <a:gd name="T36" fmla="*/ 153 w 1718"/>
                <a:gd name="T37" fmla="*/ 106 h 590"/>
                <a:gd name="T38" fmla="*/ 201 w 1718"/>
                <a:gd name="T39" fmla="*/ 172 h 590"/>
                <a:gd name="T40" fmla="*/ 257 w 1718"/>
                <a:gd name="T41" fmla="*/ 234 h 590"/>
                <a:gd name="T42" fmla="*/ 319 w 1718"/>
                <a:gd name="T43" fmla="*/ 289 h 590"/>
                <a:gd name="T44" fmla="*/ 388 w 1718"/>
                <a:gd name="T45" fmla="*/ 337 h 590"/>
                <a:gd name="T46" fmla="*/ 461 w 1718"/>
                <a:gd name="T47" fmla="*/ 379 h 590"/>
                <a:gd name="T48" fmla="*/ 540 w 1718"/>
                <a:gd name="T49" fmla="*/ 413 h 590"/>
                <a:gd name="T50" fmla="*/ 623 w 1718"/>
                <a:gd name="T51" fmla="*/ 440 h 590"/>
                <a:gd name="T52" fmla="*/ 710 w 1718"/>
                <a:gd name="T53" fmla="*/ 459 h 590"/>
                <a:gd name="T54" fmla="*/ 799 w 1718"/>
                <a:gd name="T55" fmla="*/ 468 h 590"/>
                <a:gd name="T56" fmla="*/ 859 w 1718"/>
                <a:gd name="T57" fmla="*/ 471 h 590"/>
                <a:gd name="T58" fmla="*/ 951 w 1718"/>
                <a:gd name="T59" fmla="*/ 466 h 590"/>
                <a:gd name="T60" fmla="*/ 1039 w 1718"/>
                <a:gd name="T61" fmla="*/ 454 h 590"/>
                <a:gd name="T62" fmla="*/ 1124 w 1718"/>
                <a:gd name="T63" fmla="*/ 432 h 590"/>
                <a:gd name="T64" fmla="*/ 1206 w 1718"/>
                <a:gd name="T65" fmla="*/ 402 h 590"/>
                <a:gd name="T66" fmla="*/ 1283 w 1718"/>
                <a:gd name="T67" fmla="*/ 366 h 590"/>
                <a:gd name="T68" fmla="*/ 1355 w 1718"/>
                <a:gd name="T69" fmla="*/ 322 h 590"/>
                <a:gd name="T70" fmla="*/ 1422 w 1718"/>
                <a:gd name="T71" fmla="*/ 271 h 590"/>
                <a:gd name="T72" fmla="*/ 1482 w 1718"/>
                <a:gd name="T73" fmla="*/ 215 h 590"/>
                <a:gd name="T74" fmla="*/ 1535 w 1718"/>
                <a:gd name="T75" fmla="*/ 151 h 590"/>
                <a:gd name="T76" fmla="*/ 1580 w 1718"/>
                <a:gd name="T77" fmla="*/ 82 h 590"/>
                <a:gd name="T78" fmla="*/ 1606 w 1718"/>
                <a:gd name="T79" fmla="*/ 34 h 590"/>
                <a:gd name="T80" fmla="*/ 1629 w 1718"/>
                <a:gd name="T81" fmla="*/ 9 h 590"/>
                <a:gd name="T82" fmla="*/ 1662 w 1718"/>
                <a:gd name="T83" fmla="*/ 0 h 590"/>
                <a:gd name="T84" fmla="*/ 1684 w 1718"/>
                <a:gd name="T85" fmla="*/ 6 h 590"/>
                <a:gd name="T86" fmla="*/ 1710 w 1718"/>
                <a:gd name="T87" fmla="*/ 29 h 590"/>
                <a:gd name="T88" fmla="*/ 1718 w 1718"/>
                <a:gd name="T89" fmla="*/ 62 h 590"/>
                <a:gd name="T90" fmla="*/ 1713 w 1718"/>
                <a:gd name="T91" fmla="*/ 85 h 590"/>
                <a:gd name="T92" fmla="*/ 1666 w 1718"/>
                <a:gd name="T93" fmla="*/ 168 h 590"/>
                <a:gd name="T94" fmla="*/ 1612 w 1718"/>
                <a:gd name="T95" fmla="*/ 245 h 590"/>
                <a:gd name="T96" fmla="*/ 1548 w 1718"/>
                <a:gd name="T97" fmla="*/ 314 h 590"/>
                <a:gd name="T98" fmla="*/ 1477 w 1718"/>
                <a:gd name="T99" fmla="*/ 378 h 590"/>
                <a:gd name="T100" fmla="*/ 1399 w 1718"/>
                <a:gd name="T101" fmla="*/ 435 h 590"/>
                <a:gd name="T102" fmla="*/ 1314 w 1718"/>
                <a:gd name="T103" fmla="*/ 483 h 590"/>
                <a:gd name="T104" fmla="*/ 1225 w 1718"/>
                <a:gd name="T105" fmla="*/ 523 h 590"/>
                <a:gd name="T106" fmla="*/ 1130 w 1718"/>
                <a:gd name="T107" fmla="*/ 554 h 590"/>
                <a:gd name="T108" fmla="*/ 1031 w 1718"/>
                <a:gd name="T109" fmla="*/ 576 h 590"/>
                <a:gd name="T110" fmla="*/ 929 w 1718"/>
                <a:gd name="T111" fmla="*/ 58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8" h="590">
                  <a:moveTo>
                    <a:pt x="859" y="590"/>
                  </a:moveTo>
                  <a:lnTo>
                    <a:pt x="859" y="590"/>
                  </a:lnTo>
                  <a:lnTo>
                    <a:pt x="824" y="589"/>
                  </a:lnTo>
                  <a:lnTo>
                    <a:pt x="790" y="588"/>
                  </a:lnTo>
                  <a:lnTo>
                    <a:pt x="755" y="585"/>
                  </a:lnTo>
                  <a:lnTo>
                    <a:pt x="722" y="580"/>
                  </a:lnTo>
                  <a:lnTo>
                    <a:pt x="688" y="576"/>
                  </a:lnTo>
                  <a:lnTo>
                    <a:pt x="655" y="569"/>
                  </a:lnTo>
                  <a:lnTo>
                    <a:pt x="622" y="562"/>
                  </a:lnTo>
                  <a:lnTo>
                    <a:pt x="589" y="554"/>
                  </a:lnTo>
                  <a:lnTo>
                    <a:pt x="558" y="544"/>
                  </a:lnTo>
                  <a:lnTo>
                    <a:pt x="526" y="535"/>
                  </a:lnTo>
                  <a:lnTo>
                    <a:pt x="495" y="523"/>
                  </a:lnTo>
                  <a:lnTo>
                    <a:pt x="465" y="511"/>
                  </a:lnTo>
                  <a:lnTo>
                    <a:pt x="435" y="497"/>
                  </a:lnTo>
                  <a:lnTo>
                    <a:pt x="405" y="483"/>
                  </a:lnTo>
                  <a:lnTo>
                    <a:pt x="377" y="468"/>
                  </a:lnTo>
                  <a:lnTo>
                    <a:pt x="348" y="453"/>
                  </a:lnTo>
                  <a:lnTo>
                    <a:pt x="320" y="435"/>
                  </a:lnTo>
                  <a:lnTo>
                    <a:pt x="294" y="418"/>
                  </a:lnTo>
                  <a:lnTo>
                    <a:pt x="269" y="399"/>
                  </a:lnTo>
                  <a:lnTo>
                    <a:pt x="243" y="379"/>
                  </a:lnTo>
                  <a:lnTo>
                    <a:pt x="218" y="359"/>
                  </a:lnTo>
                  <a:lnTo>
                    <a:pt x="194" y="337"/>
                  </a:lnTo>
                  <a:lnTo>
                    <a:pt x="171" y="316"/>
                  </a:lnTo>
                  <a:lnTo>
                    <a:pt x="149" y="293"/>
                  </a:lnTo>
                  <a:lnTo>
                    <a:pt x="128" y="270"/>
                  </a:lnTo>
                  <a:lnTo>
                    <a:pt x="108" y="246"/>
                  </a:lnTo>
                  <a:lnTo>
                    <a:pt x="88" y="221"/>
                  </a:lnTo>
                  <a:lnTo>
                    <a:pt x="70" y="194"/>
                  </a:lnTo>
                  <a:lnTo>
                    <a:pt x="53" y="168"/>
                  </a:lnTo>
                  <a:lnTo>
                    <a:pt x="36" y="141"/>
                  </a:lnTo>
                  <a:lnTo>
                    <a:pt x="20" y="113"/>
                  </a:lnTo>
                  <a:lnTo>
                    <a:pt x="6" y="85"/>
                  </a:lnTo>
                  <a:lnTo>
                    <a:pt x="6" y="85"/>
                  </a:lnTo>
                  <a:lnTo>
                    <a:pt x="2" y="74"/>
                  </a:lnTo>
                  <a:lnTo>
                    <a:pt x="0" y="62"/>
                  </a:lnTo>
                  <a:lnTo>
                    <a:pt x="1" y="51"/>
                  </a:lnTo>
                  <a:lnTo>
                    <a:pt x="3" y="39"/>
                  </a:lnTo>
                  <a:lnTo>
                    <a:pt x="8" y="29"/>
                  </a:lnTo>
                  <a:lnTo>
                    <a:pt x="16" y="20"/>
                  </a:lnTo>
                  <a:lnTo>
                    <a:pt x="24" y="12"/>
                  </a:lnTo>
                  <a:lnTo>
                    <a:pt x="35" y="6"/>
                  </a:lnTo>
                  <a:lnTo>
                    <a:pt x="35" y="6"/>
                  </a:lnTo>
                  <a:lnTo>
                    <a:pt x="46" y="2"/>
                  </a:lnTo>
                  <a:lnTo>
                    <a:pt x="56" y="0"/>
                  </a:lnTo>
                  <a:lnTo>
                    <a:pt x="69" y="0"/>
                  </a:lnTo>
                  <a:lnTo>
                    <a:pt x="79" y="4"/>
                  </a:lnTo>
                  <a:lnTo>
                    <a:pt x="90" y="9"/>
                  </a:lnTo>
                  <a:lnTo>
                    <a:pt x="99" y="15"/>
                  </a:lnTo>
                  <a:lnTo>
                    <a:pt x="107" y="23"/>
                  </a:lnTo>
                  <a:lnTo>
                    <a:pt x="113" y="34"/>
                  </a:lnTo>
                  <a:lnTo>
                    <a:pt x="113" y="34"/>
                  </a:lnTo>
                  <a:lnTo>
                    <a:pt x="113" y="34"/>
                  </a:lnTo>
                  <a:lnTo>
                    <a:pt x="125" y="58"/>
                  </a:lnTo>
                  <a:lnTo>
                    <a:pt x="140" y="82"/>
                  </a:lnTo>
                  <a:lnTo>
                    <a:pt x="153" y="106"/>
                  </a:lnTo>
                  <a:lnTo>
                    <a:pt x="169" y="129"/>
                  </a:lnTo>
                  <a:lnTo>
                    <a:pt x="184" y="151"/>
                  </a:lnTo>
                  <a:lnTo>
                    <a:pt x="201" y="172"/>
                  </a:lnTo>
                  <a:lnTo>
                    <a:pt x="219" y="194"/>
                  </a:lnTo>
                  <a:lnTo>
                    <a:pt x="237" y="215"/>
                  </a:lnTo>
                  <a:lnTo>
                    <a:pt x="257" y="234"/>
                  </a:lnTo>
                  <a:lnTo>
                    <a:pt x="277" y="253"/>
                  </a:lnTo>
                  <a:lnTo>
                    <a:pt x="297" y="271"/>
                  </a:lnTo>
                  <a:lnTo>
                    <a:pt x="319" y="289"/>
                  </a:lnTo>
                  <a:lnTo>
                    <a:pt x="341" y="306"/>
                  </a:lnTo>
                  <a:lnTo>
                    <a:pt x="364" y="322"/>
                  </a:lnTo>
                  <a:lnTo>
                    <a:pt x="388" y="337"/>
                  </a:lnTo>
                  <a:lnTo>
                    <a:pt x="412" y="352"/>
                  </a:lnTo>
                  <a:lnTo>
                    <a:pt x="436" y="366"/>
                  </a:lnTo>
                  <a:lnTo>
                    <a:pt x="461" y="379"/>
                  </a:lnTo>
                  <a:lnTo>
                    <a:pt x="487" y="391"/>
                  </a:lnTo>
                  <a:lnTo>
                    <a:pt x="513" y="402"/>
                  </a:lnTo>
                  <a:lnTo>
                    <a:pt x="540" y="413"/>
                  </a:lnTo>
                  <a:lnTo>
                    <a:pt x="567" y="423"/>
                  </a:lnTo>
                  <a:lnTo>
                    <a:pt x="595" y="432"/>
                  </a:lnTo>
                  <a:lnTo>
                    <a:pt x="623" y="440"/>
                  </a:lnTo>
                  <a:lnTo>
                    <a:pt x="652" y="447"/>
                  </a:lnTo>
                  <a:lnTo>
                    <a:pt x="679" y="454"/>
                  </a:lnTo>
                  <a:lnTo>
                    <a:pt x="710" y="459"/>
                  </a:lnTo>
                  <a:lnTo>
                    <a:pt x="739" y="464"/>
                  </a:lnTo>
                  <a:lnTo>
                    <a:pt x="769" y="466"/>
                  </a:lnTo>
                  <a:lnTo>
                    <a:pt x="799" y="468"/>
                  </a:lnTo>
                  <a:lnTo>
                    <a:pt x="829" y="471"/>
                  </a:lnTo>
                  <a:lnTo>
                    <a:pt x="859" y="471"/>
                  </a:lnTo>
                  <a:lnTo>
                    <a:pt x="859" y="471"/>
                  </a:lnTo>
                  <a:lnTo>
                    <a:pt x="890" y="471"/>
                  </a:lnTo>
                  <a:lnTo>
                    <a:pt x="920" y="468"/>
                  </a:lnTo>
                  <a:lnTo>
                    <a:pt x="951" y="466"/>
                  </a:lnTo>
                  <a:lnTo>
                    <a:pt x="981" y="464"/>
                  </a:lnTo>
                  <a:lnTo>
                    <a:pt x="1010" y="459"/>
                  </a:lnTo>
                  <a:lnTo>
                    <a:pt x="1039" y="454"/>
                  </a:lnTo>
                  <a:lnTo>
                    <a:pt x="1067" y="447"/>
                  </a:lnTo>
                  <a:lnTo>
                    <a:pt x="1096" y="440"/>
                  </a:lnTo>
                  <a:lnTo>
                    <a:pt x="1124" y="432"/>
                  </a:lnTo>
                  <a:lnTo>
                    <a:pt x="1152" y="423"/>
                  </a:lnTo>
                  <a:lnTo>
                    <a:pt x="1180" y="413"/>
                  </a:lnTo>
                  <a:lnTo>
                    <a:pt x="1206" y="402"/>
                  </a:lnTo>
                  <a:lnTo>
                    <a:pt x="1233" y="391"/>
                  </a:lnTo>
                  <a:lnTo>
                    <a:pt x="1258" y="379"/>
                  </a:lnTo>
                  <a:lnTo>
                    <a:pt x="1283" y="366"/>
                  </a:lnTo>
                  <a:lnTo>
                    <a:pt x="1307" y="352"/>
                  </a:lnTo>
                  <a:lnTo>
                    <a:pt x="1331" y="337"/>
                  </a:lnTo>
                  <a:lnTo>
                    <a:pt x="1355" y="322"/>
                  </a:lnTo>
                  <a:lnTo>
                    <a:pt x="1378" y="306"/>
                  </a:lnTo>
                  <a:lnTo>
                    <a:pt x="1400" y="289"/>
                  </a:lnTo>
                  <a:lnTo>
                    <a:pt x="1422" y="271"/>
                  </a:lnTo>
                  <a:lnTo>
                    <a:pt x="1442" y="253"/>
                  </a:lnTo>
                  <a:lnTo>
                    <a:pt x="1463" y="234"/>
                  </a:lnTo>
                  <a:lnTo>
                    <a:pt x="1482" y="215"/>
                  </a:lnTo>
                  <a:lnTo>
                    <a:pt x="1500" y="194"/>
                  </a:lnTo>
                  <a:lnTo>
                    <a:pt x="1518" y="172"/>
                  </a:lnTo>
                  <a:lnTo>
                    <a:pt x="1535" y="151"/>
                  </a:lnTo>
                  <a:lnTo>
                    <a:pt x="1551" y="129"/>
                  </a:lnTo>
                  <a:lnTo>
                    <a:pt x="1566" y="106"/>
                  </a:lnTo>
                  <a:lnTo>
                    <a:pt x="1580" y="82"/>
                  </a:lnTo>
                  <a:lnTo>
                    <a:pt x="1593" y="58"/>
                  </a:lnTo>
                  <a:lnTo>
                    <a:pt x="1606" y="34"/>
                  </a:lnTo>
                  <a:lnTo>
                    <a:pt x="1606" y="34"/>
                  </a:lnTo>
                  <a:lnTo>
                    <a:pt x="1612" y="23"/>
                  </a:lnTo>
                  <a:lnTo>
                    <a:pt x="1619" y="15"/>
                  </a:lnTo>
                  <a:lnTo>
                    <a:pt x="1629" y="9"/>
                  </a:lnTo>
                  <a:lnTo>
                    <a:pt x="1640" y="4"/>
                  </a:lnTo>
                  <a:lnTo>
                    <a:pt x="1651" y="0"/>
                  </a:lnTo>
                  <a:lnTo>
                    <a:pt x="1662" y="0"/>
                  </a:lnTo>
                  <a:lnTo>
                    <a:pt x="1674" y="2"/>
                  </a:lnTo>
                  <a:lnTo>
                    <a:pt x="1684" y="6"/>
                  </a:lnTo>
                  <a:lnTo>
                    <a:pt x="1684" y="6"/>
                  </a:lnTo>
                  <a:lnTo>
                    <a:pt x="1695" y="12"/>
                  </a:lnTo>
                  <a:lnTo>
                    <a:pt x="1704" y="20"/>
                  </a:lnTo>
                  <a:lnTo>
                    <a:pt x="1710" y="29"/>
                  </a:lnTo>
                  <a:lnTo>
                    <a:pt x="1715" y="39"/>
                  </a:lnTo>
                  <a:lnTo>
                    <a:pt x="1718" y="51"/>
                  </a:lnTo>
                  <a:lnTo>
                    <a:pt x="1718" y="62"/>
                  </a:lnTo>
                  <a:lnTo>
                    <a:pt x="1717" y="74"/>
                  </a:lnTo>
                  <a:lnTo>
                    <a:pt x="1713" y="85"/>
                  </a:lnTo>
                  <a:lnTo>
                    <a:pt x="1713" y="85"/>
                  </a:lnTo>
                  <a:lnTo>
                    <a:pt x="1699" y="113"/>
                  </a:lnTo>
                  <a:lnTo>
                    <a:pt x="1683" y="141"/>
                  </a:lnTo>
                  <a:lnTo>
                    <a:pt x="1666" y="168"/>
                  </a:lnTo>
                  <a:lnTo>
                    <a:pt x="1649" y="194"/>
                  </a:lnTo>
                  <a:lnTo>
                    <a:pt x="1631" y="219"/>
                  </a:lnTo>
                  <a:lnTo>
                    <a:pt x="1612" y="245"/>
                  </a:lnTo>
                  <a:lnTo>
                    <a:pt x="1592" y="269"/>
                  </a:lnTo>
                  <a:lnTo>
                    <a:pt x="1570" y="292"/>
                  </a:lnTo>
                  <a:lnTo>
                    <a:pt x="1548" y="314"/>
                  </a:lnTo>
                  <a:lnTo>
                    <a:pt x="1525" y="337"/>
                  </a:lnTo>
                  <a:lnTo>
                    <a:pt x="1501" y="358"/>
                  </a:lnTo>
                  <a:lnTo>
                    <a:pt x="1477" y="378"/>
                  </a:lnTo>
                  <a:lnTo>
                    <a:pt x="1452" y="397"/>
                  </a:lnTo>
                  <a:lnTo>
                    <a:pt x="1427" y="417"/>
                  </a:lnTo>
                  <a:lnTo>
                    <a:pt x="1399" y="435"/>
                  </a:lnTo>
                  <a:lnTo>
                    <a:pt x="1371" y="452"/>
                  </a:lnTo>
                  <a:lnTo>
                    <a:pt x="1343" y="467"/>
                  </a:lnTo>
                  <a:lnTo>
                    <a:pt x="1314" y="483"/>
                  </a:lnTo>
                  <a:lnTo>
                    <a:pt x="1286" y="496"/>
                  </a:lnTo>
                  <a:lnTo>
                    <a:pt x="1255" y="511"/>
                  </a:lnTo>
                  <a:lnTo>
                    <a:pt x="1225" y="523"/>
                  </a:lnTo>
                  <a:lnTo>
                    <a:pt x="1194" y="533"/>
                  </a:lnTo>
                  <a:lnTo>
                    <a:pt x="1163" y="544"/>
                  </a:lnTo>
                  <a:lnTo>
                    <a:pt x="1130" y="554"/>
                  </a:lnTo>
                  <a:lnTo>
                    <a:pt x="1098" y="561"/>
                  </a:lnTo>
                  <a:lnTo>
                    <a:pt x="1065" y="568"/>
                  </a:lnTo>
                  <a:lnTo>
                    <a:pt x="1031" y="576"/>
                  </a:lnTo>
                  <a:lnTo>
                    <a:pt x="998" y="580"/>
                  </a:lnTo>
                  <a:lnTo>
                    <a:pt x="964" y="584"/>
                  </a:lnTo>
                  <a:lnTo>
                    <a:pt x="929" y="588"/>
                  </a:lnTo>
                  <a:lnTo>
                    <a:pt x="894" y="589"/>
                  </a:lnTo>
                  <a:lnTo>
                    <a:pt x="859" y="58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82" name="Freeform 128">
              <a:extLst>
                <a:ext uri="{FF2B5EF4-FFF2-40B4-BE49-F238E27FC236}">
                  <a16:creationId xmlns:a16="http://schemas.microsoft.com/office/drawing/2014/main" id="{1CA26602-9E6D-89BD-07F4-36C897ED3355}"/>
                </a:ext>
              </a:extLst>
            </p:cNvPr>
            <p:cNvSpPr>
              <a:spLocks/>
            </p:cNvSpPr>
            <p:nvPr/>
          </p:nvSpPr>
          <p:spPr bwMode="auto">
            <a:xfrm>
              <a:off x="2206" y="3277"/>
              <a:ext cx="30" cy="62"/>
            </a:xfrm>
            <a:custGeom>
              <a:avLst/>
              <a:gdLst>
                <a:gd name="T0" fmla="*/ 60 w 119"/>
                <a:gd name="T1" fmla="*/ 249 h 249"/>
                <a:gd name="T2" fmla="*/ 60 w 119"/>
                <a:gd name="T3" fmla="*/ 249 h 249"/>
                <a:gd name="T4" fmla="*/ 48 w 119"/>
                <a:gd name="T5" fmla="*/ 248 h 249"/>
                <a:gd name="T6" fmla="*/ 36 w 119"/>
                <a:gd name="T7" fmla="*/ 244 h 249"/>
                <a:gd name="T8" fmla="*/ 27 w 119"/>
                <a:gd name="T9" fmla="*/ 239 h 249"/>
                <a:gd name="T10" fmla="*/ 18 w 119"/>
                <a:gd name="T11" fmla="*/ 232 h 249"/>
                <a:gd name="T12" fmla="*/ 11 w 119"/>
                <a:gd name="T13" fmla="*/ 222 h 249"/>
                <a:gd name="T14" fmla="*/ 5 w 119"/>
                <a:gd name="T15" fmla="*/ 213 h 249"/>
                <a:gd name="T16" fmla="*/ 1 w 119"/>
                <a:gd name="T17" fmla="*/ 202 h 249"/>
                <a:gd name="T18" fmla="*/ 0 w 119"/>
                <a:gd name="T19" fmla="*/ 190 h 249"/>
                <a:gd name="T20" fmla="*/ 0 w 119"/>
                <a:gd name="T21" fmla="*/ 190 h 249"/>
                <a:gd name="T22" fmla="*/ 0 w 119"/>
                <a:gd name="T23" fmla="*/ 59 h 249"/>
                <a:gd name="T24" fmla="*/ 0 w 119"/>
                <a:gd name="T25" fmla="*/ 59 h 249"/>
                <a:gd name="T26" fmla="*/ 1 w 119"/>
                <a:gd name="T27" fmla="*/ 47 h 249"/>
                <a:gd name="T28" fmla="*/ 5 w 119"/>
                <a:gd name="T29" fmla="*/ 36 h 249"/>
                <a:gd name="T30" fmla="*/ 11 w 119"/>
                <a:gd name="T31" fmla="*/ 26 h 249"/>
                <a:gd name="T32" fmla="*/ 18 w 119"/>
                <a:gd name="T33" fmla="*/ 18 h 249"/>
                <a:gd name="T34" fmla="*/ 27 w 119"/>
                <a:gd name="T35" fmla="*/ 11 h 249"/>
                <a:gd name="T36" fmla="*/ 37 w 119"/>
                <a:gd name="T37" fmla="*/ 5 h 249"/>
                <a:gd name="T38" fmla="*/ 48 w 119"/>
                <a:gd name="T39" fmla="*/ 1 h 249"/>
                <a:gd name="T40" fmla="*/ 60 w 119"/>
                <a:gd name="T41" fmla="*/ 0 h 249"/>
                <a:gd name="T42" fmla="*/ 60 w 119"/>
                <a:gd name="T43" fmla="*/ 0 h 249"/>
                <a:gd name="T44" fmla="*/ 72 w 119"/>
                <a:gd name="T45" fmla="*/ 1 h 249"/>
                <a:gd name="T46" fmla="*/ 83 w 119"/>
                <a:gd name="T47" fmla="*/ 5 h 249"/>
                <a:gd name="T48" fmla="*/ 93 w 119"/>
                <a:gd name="T49" fmla="*/ 11 h 249"/>
                <a:gd name="T50" fmla="*/ 101 w 119"/>
                <a:gd name="T51" fmla="*/ 18 h 249"/>
                <a:gd name="T52" fmla="*/ 109 w 119"/>
                <a:gd name="T53" fmla="*/ 26 h 249"/>
                <a:gd name="T54" fmla="*/ 115 w 119"/>
                <a:gd name="T55" fmla="*/ 36 h 249"/>
                <a:gd name="T56" fmla="*/ 118 w 119"/>
                <a:gd name="T57" fmla="*/ 47 h 249"/>
                <a:gd name="T58" fmla="*/ 119 w 119"/>
                <a:gd name="T59" fmla="*/ 59 h 249"/>
                <a:gd name="T60" fmla="*/ 119 w 119"/>
                <a:gd name="T61" fmla="*/ 190 h 249"/>
                <a:gd name="T62" fmla="*/ 119 w 119"/>
                <a:gd name="T63" fmla="*/ 190 h 249"/>
                <a:gd name="T64" fmla="*/ 118 w 119"/>
                <a:gd name="T65" fmla="*/ 202 h 249"/>
                <a:gd name="T66" fmla="*/ 115 w 119"/>
                <a:gd name="T67" fmla="*/ 213 h 249"/>
                <a:gd name="T68" fmla="*/ 109 w 119"/>
                <a:gd name="T69" fmla="*/ 222 h 249"/>
                <a:gd name="T70" fmla="*/ 101 w 119"/>
                <a:gd name="T71" fmla="*/ 232 h 249"/>
                <a:gd name="T72" fmla="*/ 93 w 119"/>
                <a:gd name="T73" fmla="*/ 239 h 249"/>
                <a:gd name="T74" fmla="*/ 83 w 119"/>
                <a:gd name="T75" fmla="*/ 244 h 249"/>
                <a:gd name="T76" fmla="*/ 72 w 119"/>
                <a:gd name="T77" fmla="*/ 248 h 249"/>
                <a:gd name="T78" fmla="*/ 60 w 119"/>
                <a:gd name="T79" fmla="*/ 249 h 249"/>
                <a:gd name="T80" fmla="*/ 60 w 119"/>
                <a:gd name="T81"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9" h="249">
                  <a:moveTo>
                    <a:pt x="60" y="249"/>
                  </a:moveTo>
                  <a:lnTo>
                    <a:pt x="60" y="249"/>
                  </a:lnTo>
                  <a:lnTo>
                    <a:pt x="48" y="248"/>
                  </a:lnTo>
                  <a:lnTo>
                    <a:pt x="36" y="244"/>
                  </a:lnTo>
                  <a:lnTo>
                    <a:pt x="27" y="239"/>
                  </a:lnTo>
                  <a:lnTo>
                    <a:pt x="18" y="232"/>
                  </a:lnTo>
                  <a:lnTo>
                    <a:pt x="11" y="222"/>
                  </a:lnTo>
                  <a:lnTo>
                    <a:pt x="5" y="213"/>
                  </a:lnTo>
                  <a:lnTo>
                    <a:pt x="1" y="202"/>
                  </a:lnTo>
                  <a:lnTo>
                    <a:pt x="0" y="190"/>
                  </a:lnTo>
                  <a:lnTo>
                    <a:pt x="0" y="190"/>
                  </a:lnTo>
                  <a:lnTo>
                    <a:pt x="0" y="59"/>
                  </a:lnTo>
                  <a:lnTo>
                    <a:pt x="0" y="59"/>
                  </a:lnTo>
                  <a:lnTo>
                    <a:pt x="1" y="47"/>
                  </a:lnTo>
                  <a:lnTo>
                    <a:pt x="5" y="36"/>
                  </a:lnTo>
                  <a:lnTo>
                    <a:pt x="11" y="26"/>
                  </a:lnTo>
                  <a:lnTo>
                    <a:pt x="18" y="18"/>
                  </a:lnTo>
                  <a:lnTo>
                    <a:pt x="27" y="11"/>
                  </a:lnTo>
                  <a:lnTo>
                    <a:pt x="37" y="5"/>
                  </a:lnTo>
                  <a:lnTo>
                    <a:pt x="48" y="1"/>
                  </a:lnTo>
                  <a:lnTo>
                    <a:pt x="60" y="0"/>
                  </a:lnTo>
                  <a:lnTo>
                    <a:pt x="60" y="0"/>
                  </a:lnTo>
                  <a:lnTo>
                    <a:pt x="72" y="1"/>
                  </a:lnTo>
                  <a:lnTo>
                    <a:pt x="83" y="5"/>
                  </a:lnTo>
                  <a:lnTo>
                    <a:pt x="93" y="11"/>
                  </a:lnTo>
                  <a:lnTo>
                    <a:pt x="101" y="18"/>
                  </a:lnTo>
                  <a:lnTo>
                    <a:pt x="109" y="26"/>
                  </a:lnTo>
                  <a:lnTo>
                    <a:pt x="115" y="36"/>
                  </a:lnTo>
                  <a:lnTo>
                    <a:pt x="118" y="47"/>
                  </a:lnTo>
                  <a:lnTo>
                    <a:pt x="119" y="59"/>
                  </a:lnTo>
                  <a:lnTo>
                    <a:pt x="119" y="190"/>
                  </a:lnTo>
                  <a:lnTo>
                    <a:pt x="119" y="190"/>
                  </a:lnTo>
                  <a:lnTo>
                    <a:pt x="118" y="202"/>
                  </a:lnTo>
                  <a:lnTo>
                    <a:pt x="115" y="213"/>
                  </a:lnTo>
                  <a:lnTo>
                    <a:pt x="109" y="222"/>
                  </a:lnTo>
                  <a:lnTo>
                    <a:pt x="101" y="232"/>
                  </a:lnTo>
                  <a:lnTo>
                    <a:pt x="93" y="239"/>
                  </a:lnTo>
                  <a:lnTo>
                    <a:pt x="83" y="244"/>
                  </a:lnTo>
                  <a:lnTo>
                    <a:pt x="72" y="248"/>
                  </a:lnTo>
                  <a:lnTo>
                    <a:pt x="60" y="249"/>
                  </a:lnTo>
                  <a:lnTo>
                    <a:pt x="60"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83" name="Freeform 129">
              <a:extLst>
                <a:ext uri="{FF2B5EF4-FFF2-40B4-BE49-F238E27FC236}">
                  <a16:creationId xmlns:a16="http://schemas.microsoft.com/office/drawing/2014/main" id="{581A8CC4-E6E6-A557-7FDB-A4BB03F7F375}"/>
                </a:ext>
              </a:extLst>
            </p:cNvPr>
            <p:cNvSpPr>
              <a:spLocks/>
            </p:cNvSpPr>
            <p:nvPr/>
          </p:nvSpPr>
          <p:spPr bwMode="auto">
            <a:xfrm>
              <a:off x="2206" y="3277"/>
              <a:ext cx="30" cy="62"/>
            </a:xfrm>
            <a:custGeom>
              <a:avLst/>
              <a:gdLst>
                <a:gd name="T0" fmla="*/ 60 w 119"/>
                <a:gd name="T1" fmla="*/ 249 h 249"/>
                <a:gd name="T2" fmla="*/ 60 w 119"/>
                <a:gd name="T3" fmla="*/ 249 h 249"/>
                <a:gd name="T4" fmla="*/ 48 w 119"/>
                <a:gd name="T5" fmla="*/ 248 h 249"/>
                <a:gd name="T6" fmla="*/ 36 w 119"/>
                <a:gd name="T7" fmla="*/ 244 h 249"/>
                <a:gd name="T8" fmla="*/ 27 w 119"/>
                <a:gd name="T9" fmla="*/ 239 h 249"/>
                <a:gd name="T10" fmla="*/ 18 w 119"/>
                <a:gd name="T11" fmla="*/ 232 h 249"/>
                <a:gd name="T12" fmla="*/ 11 w 119"/>
                <a:gd name="T13" fmla="*/ 222 h 249"/>
                <a:gd name="T14" fmla="*/ 5 w 119"/>
                <a:gd name="T15" fmla="*/ 213 h 249"/>
                <a:gd name="T16" fmla="*/ 1 w 119"/>
                <a:gd name="T17" fmla="*/ 202 h 249"/>
                <a:gd name="T18" fmla="*/ 0 w 119"/>
                <a:gd name="T19" fmla="*/ 190 h 249"/>
                <a:gd name="T20" fmla="*/ 0 w 119"/>
                <a:gd name="T21" fmla="*/ 190 h 249"/>
                <a:gd name="T22" fmla="*/ 0 w 119"/>
                <a:gd name="T23" fmla="*/ 59 h 249"/>
                <a:gd name="T24" fmla="*/ 0 w 119"/>
                <a:gd name="T25" fmla="*/ 59 h 249"/>
                <a:gd name="T26" fmla="*/ 1 w 119"/>
                <a:gd name="T27" fmla="*/ 47 h 249"/>
                <a:gd name="T28" fmla="*/ 5 w 119"/>
                <a:gd name="T29" fmla="*/ 36 h 249"/>
                <a:gd name="T30" fmla="*/ 11 w 119"/>
                <a:gd name="T31" fmla="*/ 26 h 249"/>
                <a:gd name="T32" fmla="*/ 18 w 119"/>
                <a:gd name="T33" fmla="*/ 18 h 249"/>
                <a:gd name="T34" fmla="*/ 27 w 119"/>
                <a:gd name="T35" fmla="*/ 11 h 249"/>
                <a:gd name="T36" fmla="*/ 37 w 119"/>
                <a:gd name="T37" fmla="*/ 5 h 249"/>
                <a:gd name="T38" fmla="*/ 48 w 119"/>
                <a:gd name="T39" fmla="*/ 1 h 249"/>
                <a:gd name="T40" fmla="*/ 60 w 119"/>
                <a:gd name="T41" fmla="*/ 0 h 249"/>
                <a:gd name="T42" fmla="*/ 60 w 119"/>
                <a:gd name="T43" fmla="*/ 0 h 249"/>
                <a:gd name="T44" fmla="*/ 72 w 119"/>
                <a:gd name="T45" fmla="*/ 1 h 249"/>
                <a:gd name="T46" fmla="*/ 83 w 119"/>
                <a:gd name="T47" fmla="*/ 5 h 249"/>
                <a:gd name="T48" fmla="*/ 93 w 119"/>
                <a:gd name="T49" fmla="*/ 11 h 249"/>
                <a:gd name="T50" fmla="*/ 101 w 119"/>
                <a:gd name="T51" fmla="*/ 18 h 249"/>
                <a:gd name="T52" fmla="*/ 109 w 119"/>
                <a:gd name="T53" fmla="*/ 26 h 249"/>
                <a:gd name="T54" fmla="*/ 115 w 119"/>
                <a:gd name="T55" fmla="*/ 36 h 249"/>
                <a:gd name="T56" fmla="*/ 118 w 119"/>
                <a:gd name="T57" fmla="*/ 47 h 249"/>
                <a:gd name="T58" fmla="*/ 119 w 119"/>
                <a:gd name="T59" fmla="*/ 59 h 249"/>
                <a:gd name="T60" fmla="*/ 119 w 119"/>
                <a:gd name="T61" fmla="*/ 190 h 249"/>
                <a:gd name="T62" fmla="*/ 119 w 119"/>
                <a:gd name="T63" fmla="*/ 190 h 249"/>
                <a:gd name="T64" fmla="*/ 118 w 119"/>
                <a:gd name="T65" fmla="*/ 202 h 249"/>
                <a:gd name="T66" fmla="*/ 115 w 119"/>
                <a:gd name="T67" fmla="*/ 213 h 249"/>
                <a:gd name="T68" fmla="*/ 109 w 119"/>
                <a:gd name="T69" fmla="*/ 222 h 249"/>
                <a:gd name="T70" fmla="*/ 101 w 119"/>
                <a:gd name="T71" fmla="*/ 232 h 249"/>
                <a:gd name="T72" fmla="*/ 93 w 119"/>
                <a:gd name="T73" fmla="*/ 239 h 249"/>
                <a:gd name="T74" fmla="*/ 83 w 119"/>
                <a:gd name="T75" fmla="*/ 244 h 249"/>
                <a:gd name="T76" fmla="*/ 72 w 119"/>
                <a:gd name="T77" fmla="*/ 248 h 249"/>
                <a:gd name="T78" fmla="*/ 60 w 119"/>
                <a:gd name="T79" fmla="*/ 249 h 249"/>
                <a:gd name="T80" fmla="*/ 60 w 119"/>
                <a:gd name="T81"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9" h="249">
                  <a:moveTo>
                    <a:pt x="60" y="249"/>
                  </a:moveTo>
                  <a:lnTo>
                    <a:pt x="60" y="249"/>
                  </a:lnTo>
                  <a:lnTo>
                    <a:pt x="48" y="248"/>
                  </a:lnTo>
                  <a:lnTo>
                    <a:pt x="36" y="244"/>
                  </a:lnTo>
                  <a:lnTo>
                    <a:pt x="27" y="239"/>
                  </a:lnTo>
                  <a:lnTo>
                    <a:pt x="18" y="232"/>
                  </a:lnTo>
                  <a:lnTo>
                    <a:pt x="11" y="222"/>
                  </a:lnTo>
                  <a:lnTo>
                    <a:pt x="5" y="213"/>
                  </a:lnTo>
                  <a:lnTo>
                    <a:pt x="1" y="202"/>
                  </a:lnTo>
                  <a:lnTo>
                    <a:pt x="0" y="190"/>
                  </a:lnTo>
                  <a:lnTo>
                    <a:pt x="0" y="190"/>
                  </a:lnTo>
                  <a:lnTo>
                    <a:pt x="0" y="59"/>
                  </a:lnTo>
                  <a:lnTo>
                    <a:pt x="0" y="59"/>
                  </a:lnTo>
                  <a:lnTo>
                    <a:pt x="1" y="47"/>
                  </a:lnTo>
                  <a:lnTo>
                    <a:pt x="5" y="36"/>
                  </a:lnTo>
                  <a:lnTo>
                    <a:pt x="11" y="26"/>
                  </a:lnTo>
                  <a:lnTo>
                    <a:pt x="18" y="18"/>
                  </a:lnTo>
                  <a:lnTo>
                    <a:pt x="27" y="11"/>
                  </a:lnTo>
                  <a:lnTo>
                    <a:pt x="37" y="5"/>
                  </a:lnTo>
                  <a:lnTo>
                    <a:pt x="48" y="1"/>
                  </a:lnTo>
                  <a:lnTo>
                    <a:pt x="60" y="0"/>
                  </a:lnTo>
                  <a:lnTo>
                    <a:pt x="60" y="0"/>
                  </a:lnTo>
                  <a:lnTo>
                    <a:pt x="72" y="1"/>
                  </a:lnTo>
                  <a:lnTo>
                    <a:pt x="83" y="5"/>
                  </a:lnTo>
                  <a:lnTo>
                    <a:pt x="93" y="11"/>
                  </a:lnTo>
                  <a:lnTo>
                    <a:pt x="101" y="18"/>
                  </a:lnTo>
                  <a:lnTo>
                    <a:pt x="109" y="26"/>
                  </a:lnTo>
                  <a:lnTo>
                    <a:pt x="115" y="36"/>
                  </a:lnTo>
                  <a:lnTo>
                    <a:pt x="118" y="47"/>
                  </a:lnTo>
                  <a:lnTo>
                    <a:pt x="119" y="59"/>
                  </a:lnTo>
                  <a:lnTo>
                    <a:pt x="119" y="190"/>
                  </a:lnTo>
                  <a:lnTo>
                    <a:pt x="119" y="190"/>
                  </a:lnTo>
                  <a:lnTo>
                    <a:pt x="118" y="202"/>
                  </a:lnTo>
                  <a:lnTo>
                    <a:pt x="115" y="213"/>
                  </a:lnTo>
                  <a:lnTo>
                    <a:pt x="109" y="222"/>
                  </a:lnTo>
                  <a:lnTo>
                    <a:pt x="101" y="232"/>
                  </a:lnTo>
                  <a:lnTo>
                    <a:pt x="93" y="239"/>
                  </a:lnTo>
                  <a:lnTo>
                    <a:pt x="83" y="244"/>
                  </a:lnTo>
                  <a:lnTo>
                    <a:pt x="72" y="248"/>
                  </a:lnTo>
                  <a:lnTo>
                    <a:pt x="60" y="249"/>
                  </a:lnTo>
                  <a:lnTo>
                    <a:pt x="60" y="24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84" name="Freeform 130">
              <a:extLst>
                <a:ext uri="{FF2B5EF4-FFF2-40B4-BE49-F238E27FC236}">
                  <a16:creationId xmlns:a16="http://schemas.microsoft.com/office/drawing/2014/main" id="{BB3AD7DE-58CD-6D73-FDD2-1D23A47C8E00}"/>
                </a:ext>
              </a:extLst>
            </p:cNvPr>
            <p:cNvSpPr>
              <a:spLocks/>
            </p:cNvSpPr>
            <p:nvPr/>
          </p:nvSpPr>
          <p:spPr bwMode="auto">
            <a:xfrm>
              <a:off x="2382" y="3277"/>
              <a:ext cx="29" cy="62"/>
            </a:xfrm>
            <a:custGeom>
              <a:avLst/>
              <a:gdLst>
                <a:gd name="T0" fmla="*/ 59 w 118"/>
                <a:gd name="T1" fmla="*/ 249 h 249"/>
                <a:gd name="T2" fmla="*/ 59 w 118"/>
                <a:gd name="T3" fmla="*/ 249 h 249"/>
                <a:gd name="T4" fmla="*/ 47 w 118"/>
                <a:gd name="T5" fmla="*/ 248 h 249"/>
                <a:gd name="T6" fmla="*/ 36 w 118"/>
                <a:gd name="T7" fmla="*/ 244 h 249"/>
                <a:gd name="T8" fmla="*/ 25 w 118"/>
                <a:gd name="T9" fmla="*/ 239 h 249"/>
                <a:gd name="T10" fmla="*/ 17 w 118"/>
                <a:gd name="T11" fmla="*/ 232 h 249"/>
                <a:gd name="T12" fmla="*/ 9 w 118"/>
                <a:gd name="T13" fmla="*/ 222 h 249"/>
                <a:gd name="T14" fmla="*/ 3 w 118"/>
                <a:gd name="T15" fmla="*/ 213 h 249"/>
                <a:gd name="T16" fmla="*/ 1 w 118"/>
                <a:gd name="T17" fmla="*/ 202 h 249"/>
                <a:gd name="T18" fmla="*/ 0 w 118"/>
                <a:gd name="T19" fmla="*/ 190 h 249"/>
                <a:gd name="T20" fmla="*/ 0 w 118"/>
                <a:gd name="T21" fmla="*/ 190 h 249"/>
                <a:gd name="T22" fmla="*/ 0 w 118"/>
                <a:gd name="T23" fmla="*/ 59 h 249"/>
                <a:gd name="T24" fmla="*/ 0 w 118"/>
                <a:gd name="T25" fmla="*/ 59 h 249"/>
                <a:gd name="T26" fmla="*/ 1 w 118"/>
                <a:gd name="T27" fmla="*/ 47 h 249"/>
                <a:gd name="T28" fmla="*/ 3 w 118"/>
                <a:gd name="T29" fmla="*/ 36 h 249"/>
                <a:gd name="T30" fmla="*/ 9 w 118"/>
                <a:gd name="T31" fmla="*/ 26 h 249"/>
                <a:gd name="T32" fmla="*/ 17 w 118"/>
                <a:gd name="T33" fmla="*/ 18 h 249"/>
                <a:gd name="T34" fmla="*/ 25 w 118"/>
                <a:gd name="T35" fmla="*/ 11 h 249"/>
                <a:gd name="T36" fmla="*/ 36 w 118"/>
                <a:gd name="T37" fmla="*/ 5 h 249"/>
                <a:gd name="T38" fmla="*/ 47 w 118"/>
                <a:gd name="T39" fmla="*/ 1 h 249"/>
                <a:gd name="T40" fmla="*/ 59 w 118"/>
                <a:gd name="T41" fmla="*/ 0 h 249"/>
                <a:gd name="T42" fmla="*/ 59 w 118"/>
                <a:gd name="T43" fmla="*/ 0 h 249"/>
                <a:gd name="T44" fmla="*/ 71 w 118"/>
                <a:gd name="T45" fmla="*/ 1 h 249"/>
                <a:gd name="T46" fmla="*/ 82 w 118"/>
                <a:gd name="T47" fmla="*/ 5 h 249"/>
                <a:gd name="T48" fmla="*/ 91 w 118"/>
                <a:gd name="T49" fmla="*/ 11 h 249"/>
                <a:gd name="T50" fmla="*/ 100 w 118"/>
                <a:gd name="T51" fmla="*/ 18 h 249"/>
                <a:gd name="T52" fmla="*/ 107 w 118"/>
                <a:gd name="T53" fmla="*/ 26 h 249"/>
                <a:gd name="T54" fmla="*/ 113 w 118"/>
                <a:gd name="T55" fmla="*/ 36 h 249"/>
                <a:gd name="T56" fmla="*/ 117 w 118"/>
                <a:gd name="T57" fmla="*/ 47 h 249"/>
                <a:gd name="T58" fmla="*/ 118 w 118"/>
                <a:gd name="T59" fmla="*/ 59 h 249"/>
                <a:gd name="T60" fmla="*/ 118 w 118"/>
                <a:gd name="T61" fmla="*/ 190 h 249"/>
                <a:gd name="T62" fmla="*/ 118 w 118"/>
                <a:gd name="T63" fmla="*/ 190 h 249"/>
                <a:gd name="T64" fmla="*/ 117 w 118"/>
                <a:gd name="T65" fmla="*/ 202 h 249"/>
                <a:gd name="T66" fmla="*/ 113 w 118"/>
                <a:gd name="T67" fmla="*/ 213 h 249"/>
                <a:gd name="T68" fmla="*/ 107 w 118"/>
                <a:gd name="T69" fmla="*/ 222 h 249"/>
                <a:gd name="T70" fmla="*/ 100 w 118"/>
                <a:gd name="T71" fmla="*/ 232 h 249"/>
                <a:gd name="T72" fmla="*/ 91 w 118"/>
                <a:gd name="T73" fmla="*/ 239 h 249"/>
                <a:gd name="T74" fmla="*/ 82 w 118"/>
                <a:gd name="T75" fmla="*/ 244 h 249"/>
                <a:gd name="T76" fmla="*/ 71 w 118"/>
                <a:gd name="T77" fmla="*/ 248 h 249"/>
                <a:gd name="T78" fmla="*/ 59 w 118"/>
                <a:gd name="T79" fmla="*/ 249 h 249"/>
                <a:gd name="T80" fmla="*/ 59 w 118"/>
                <a:gd name="T81"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8" h="249">
                  <a:moveTo>
                    <a:pt x="59" y="249"/>
                  </a:moveTo>
                  <a:lnTo>
                    <a:pt x="59" y="249"/>
                  </a:lnTo>
                  <a:lnTo>
                    <a:pt x="47" y="248"/>
                  </a:lnTo>
                  <a:lnTo>
                    <a:pt x="36" y="244"/>
                  </a:lnTo>
                  <a:lnTo>
                    <a:pt x="25" y="239"/>
                  </a:lnTo>
                  <a:lnTo>
                    <a:pt x="17" y="232"/>
                  </a:lnTo>
                  <a:lnTo>
                    <a:pt x="9" y="222"/>
                  </a:lnTo>
                  <a:lnTo>
                    <a:pt x="3" y="213"/>
                  </a:lnTo>
                  <a:lnTo>
                    <a:pt x="1" y="202"/>
                  </a:lnTo>
                  <a:lnTo>
                    <a:pt x="0" y="190"/>
                  </a:lnTo>
                  <a:lnTo>
                    <a:pt x="0" y="190"/>
                  </a:lnTo>
                  <a:lnTo>
                    <a:pt x="0" y="59"/>
                  </a:lnTo>
                  <a:lnTo>
                    <a:pt x="0" y="59"/>
                  </a:lnTo>
                  <a:lnTo>
                    <a:pt x="1" y="47"/>
                  </a:lnTo>
                  <a:lnTo>
                    <a:pt x="3" y="36"/>
                  </a:lnTo>
                  <a:lnTo>
                    <a:pt x="9" y="26"/>
                  </a:lnTo>
                  <a:lnTo>
                    <a:pt x="17" y="18"/>
                  </a:lnTo>
                  <a:lnTo>
                    <a:pt x="25" y="11"/>
                  </a:lnTo>
                  <a:lnTo>
                    <a:pt x="36" y="5"/>
                  </a:lnTo>
                  <a:lnTo>
                    <a:pt x="47" y="1"/>
                  </a:lnTo>
                  <a:lnTo>
                    <a:pt x="59" y="0"/>
                  </a:lnTo>
                  <a:lnTo>
                    <a:pt x="59" y="0"/>
                  </a:lnTo>
                  <a:lnTo>
                    <a:pt x="71" y="1"/>
                  </a:lnTo>
                  <a:lnTo>
                    <a:pt x="82" y="5"/>
                  </a:lnTo>
                  <a:lnTo>
                    <a:pt x="91" y="11"/>
                  </a:lnTo>
                  <a:lnTo>
                    <a:pt x="100" y="18"/>
                  </a:lnTo>
                  <a:lnTo>
                    <a:pt x="107" y="26"/>
                  </a:lnTo>
                  <a:lnTo>
                    <a:pt x="113" y="36"/>
                  </a:lnTo>
                  <a:lnTo>
                    <a:pt x="117" y="47"/>
                  </a:lnTo>
                  <a:lnTo>
                    <a:pt x="118" y="59"/>
                  </a:lnTo>
                  <a:lnTo>
                    <a:pt x="118" y="190"/>
                  </a:lnTo>
                  <a:lnTo>
                    <a:pt x="118" y="190"/>
                  </a:lnTo>
                  <a:lnTo>
                    <a:pt x="117" y="202"/>
                  </a:lnTo>
                  <a:lnTo>
                    <a:pt x="113" y="213"/>
                  </a:lnTo>
                  <a:lnTo>
                    <a:pt x="107" y="222"/>
                  </a:lnTo>
                  <a:lnTo>
                    <a:pt x="100" y="232"/>
                  </a:lnTo>
                  <a:lnTo>
                    <a:pt x="91" y="239"/>
                  </a:lnTo>
                  <a:lnTo>
                    <a:pt x="82" y="244"/>
                  </a:lnTo>
                  <a:lnTo>
                    <a:pt x="71" y="248"/>
                  </a:lnTo>
                  <a:lnTo>
                    <a:pt x="59" y="249"/>
                  </a:lnTo>
                  <a:lnTo>
                    <a:pt x="59"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85" name="Freeform 131">
              <a:extLst>
                <a:ext uri="{FF2B5EF4-FFF2-40B4-BE49-F238E27FC236}">
                  <a16:creationId xmlns:a16="http://schemas.microsoft.com/office/drawing/2014/main" id="{57E16859-7CCD-145D-D267-4E22CF41E09B}"/>
                </a:ext>
              </a:extLst>
            </p:cNvPr>
            <p:cNvSpPr>
              <a:spLocks/>
            </p:cNvSpPr>
            <p:nvPr/>
          </p:nvSpPr>
          <p:spPr bwMode="auto">
            <a:xfrm>
              <a:off x="2382" y="3277"/>
              <a:ext cx="29" cy="62"/>
            </a:xfrm>
            <a:custGeom>
              <a:avLst/>
              <a:gdLst>
                <a:gd name="T0" fmla="*/ 59 w 118"/>
                <a:gd name="T1" fmla="*/ 249 h 249"/>
                <a:gd name="T2" fmla="*/ 59 w 118"/>
                <a:gd name="T3" fmla="*/ 249 h 249"/>
                <a:gd name="T4" fmla="*/ 47 w 118"/>
                <a:gd name="T5" fmla="*/ 248 h 249"/>
                <a:gd name="T6" fmla="*/ 36 w 118"/>
                <a:gd name="T7" fmla="*/ 244 h 249"/>
                <a:gd name="T8" fmla="*/ 25 w 118"/>
                <a:gd name="T9" fmla="*/ 239 h 249"/>
                <a:gd name="T10" fmla="*/ 17 w 118"/>
                <a:gd name="T11" fmla="*/ 232 h 249"/>
                <a:gd name="T12" fmla="*/ 9 w 118"/>
                <a:gd name="T13" fmla="*/ 222 h 249"/>
                <a:gd name="T14" fmla="*/ 3 w 118"/>
                <a:gd name="T15" fmla="*/ 213 h 249"/>
                <a:gd name="T16" fmla="*/ 1 w 118"/>
                <a:gd name="T17" fmla="*/ 202 h 249"/>
                <a:gd name="T18" fmla="*/ 0 w 118"/>
                <a:gd name="T19" fmla="*/ 190 h 249"/>
                <a:gd name="T20" fmla="*/ 0 w 118"/>
                <a:gd name="T21" fmla="*/ 190 h 249"/>
                <a:gd name="T22" fmla="*/ 0 w 118"/>
                <a:gd name="T23" fmla="*/ 59 h 249"/>
                <a:gd name="T24" fmla="*/ 0 w 118"/>
                <a:gd name="T25" fmla="*/ 59 h 249"/>
                <a:gd name="T26" fmla="*/ 1 w 118"/>
                <a:gd name="T27" fmla="*/ 47 h 249"/>
                <a:gd name="T28" fmla="*/ 3 w 118"/>
                <a:gd name="T29" fmla="*/ 36 h 249"/>
                <a:gd name="T30" fmla="*/ 9 w 118"/>
                <a:gd name="T31" fmla="*/ 26 h 249"/>
                <a:gd name="T32" fmla="*/ 17 w 118"/>
                <a:gd name="T33" fmla="*/ 18 h 249"/>
                <a:gd name="T34" fmla="*/ 25 w 118"/>
                <a:gd name="T35" fmla="*/ 11 h 249"/>
                <a:gd name="T36" fmla="*/ 36 w 118"/>
                <a:gd name="T37" fmla="*/ 5 h 249"/>
                <a:gd name="T38" fmla="*/ 47 w 118"/>
                <a:gd name="T39" fmla="*/ 1 h 249"/>
                <a:gd name="T40" fmla="*/ 59 w 118"/>
                <a:gd name="T41" fmla="*/ 0 h 249"/>
                <a:gd name="T42" fmla="*/ 59 w 118"/>
                <a:gd name="T43" fmla="*/ 0 h 249"/>
                <a:gd name="T44" fmla="*/ 71 w 118"/>
                <a:gd name="T45" fmla="*/ 1 h 249"/>
                <a:gd name="T46" fmla="*/ 82 w 118"/>
                <a:gd name="T47" fmla="*/ 5 h 249"/>
                <a:gd name="T48" fmla="*/ 91 w 118"/>
                <a:gd name="T49" fmla="*/ 11 h 249"/>
                <a:gd name="T50" fmla="*/ 100 w 118"/>
                <a:gd name="T51" fmla="*/ 18 h 249"/>
                <a:gd name="T52" fmla="*/ 107 w 118"/>
                <a:gd name="T53" fmla="*/ 26 h 249"/>
                <a:gd name="T54" fmla="*/ 113 w 118"/>
                <a:gd name="T55" fmla="*/ 36 h 249"/>
                <a:gd name="T56" fmla="*/ 117 w 118"/>
                <a:gd name="T57" fmla="*/ 47 h 249"/>
                <a:gd name="T58" fmla="*/ 118 w 118"/>
                <a:gd name="T59" fmla="*/ 59 h 249"/>
                <a:gd name="T60" fmla="*/ 118 w 118"/>
                <a:gd name="T61" fmla="*/ 190 h 249"/>
                <a:gd name="T62" fmla="*/ 118 w 118"/>
                <a:gd name="T63" fmla="*/ 190 h 249"/>
                <a:gd name="T64" fmla="*/ 117 w 118"/>
                <a:gd name="T65" fmla="*/ 202 h 249"/>
                <a:gd name="T66" fmla="*/ 113 w 118"/>
                <a:gd name="T67" fmla="*/ 213 h 249"/>
                <a:gd name="T68" fmla="*/ 107 w 118"/>
                <a:gd name="T69" fmla="*/ 222 h 249"/>
                <a:gd name="T70" fmla="*/ 100 w 118"/>
                <a:gd name="T71" fmla="*/ 232 h 249"/>
                <a:gd name="T72" fmla="*/ 91 w 118"/>
                <a:gd name="T73" fmla="*/ 239 h 249"/>
                <a:gd name="T74" fmla="*/ 82 w 118"/>
                <a:gd name="T75" fmla="*/ 244 h 249"/>
                <a:gd name="T76" fmla="*/ 71 w 118"/>
                <a:gd name="T77" fmla="*/ 248 h 249"/>
                <a:gd name="T78" fmla="*/ 59 w 118"/>
                <a:gd name="T79" fmla="*/ 249 h 249"/>
                <a:gd name="T80" fmla="*/ 59 w 118"/>
                <a:gd name="T81"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8" h="249">
                  <a:moveTo>
                    <a:pt x="59" y="249"/>
                  </a:moveTo>
                  <a:lnTo>
                    <a:pt x="59" y="249"/>
                  </a:lnTo>
                  <a:lnTo>
                    <a:pt x="47" y="248"/>
                  </a:lnTo>
                  <a:lnTo>
                    <a:pt x="36" y="244"/>
                  </a:lnTo>
                  <a:lnTo>
                    <a:pt x="25" y="239"/>
                  </a:lnTo>
                  <a:lnTo>
                    <a:pt x="17" y="232"/>
                  </a:lnTo>
                  <a:lnTo>
                    <a:pt x="9" y="222"/>
                  </a:lnTo>
                  <a:lnTo>
                    <a:pt x="3" y="213"/>
                  </a:lnTo>
                  <a:lnTo>
                    <a:pt x="1" y="202"/>
                  </a:lnTo>
                  <a:lnTo>
                    <a:pt x="0" y="190"/>
                  </a:lnTo>
                  <a:lnTo>
                    <a:pt x="0" y="190"/>
                  </a:lnTo>
                  <a:lnTo>
                    <a:pt x="0" y="59"/>
                  </a:lnTo>
                  <a:lnTo>
                    <a:pt x="0" y="59"/>
                  </a:lnTo>
                  <a:lnTo>
                    <a:pt x="1" y="47"/>
                  </a:lnTo>
                  <a:lnTo>
                    <a:pt x="3" y="36"/>
                  </a:lnTo>
                  <a:lnTo>
                    <a:pt x="9" y="26"/>
                  </a:lnTo>
                  <a:lnTo>
                    <a:pt x="17" y="18"/>
                  </a:lnTo>
                  <a:lnTo>
                    <a:pt x="25" y="11"/>
                  </a:lnTo>
                  <a:lnTo>
                    <a:pt x="36" y="5"/>
                  </a:lnTo>
                  <a:lnTo>
                    <a:pt x="47" y="1"/>
                  </a:lnTo>
                  <a:lnTo>
                    <a:pt x="59" y="0"/>
                  </a:lnTo>
                  <a:lnTo>
                    <a:pt x="59" y="0"/>
                  </a:lnTo>
                  <a:lnTo>
                    <a:pt x="71" y="1"/>
                  </a:lnTo>
                  <a:lnTo>
                    <a:pt x="82" y="5"/>
                  </a:lnTo>
                  <a:lnTo>
                    <a:pt x="91" y="11"/>
                  </a:lnTo>
                  <a:lnTo>
                    <a:pt x="100" y="18"/>
                  </a:lnTo>
                  <a:lnTo>
                    <a:pt x="107" y="26"/>
                  </a:lnTo>
                  <a:lnTo>
                    <a:pt x="113" y="36"/>
                  </a:lnTo>
                  <a:lnTo>
                    <a:pt x="117" y="47"/>
                  </a:lnTo>
                  <a:lnTo>
                    <a:pt x="118" y="59"/>
                  </a:lnTo>
                  <a:lnTo>
                    <a:pt x="118" y="190"/>
                  </a:lnTo>
                  <a:lnTo>
                    <a:pt x="118" y="190"/>
                  </a:lnTo>
                  <a:lnTo>
                    <a:pt x="117" y="202"/>
                  </a:lnTo>
                  <a:lnTo>
                    <a:pt x="113" y="213"/>
                  </a:lnTo>
                  <a:lnTo>
                    <a:pt x="107" y="222"/>
                  </a:lnTo>
                  <a:lnTo>
                    <a:pt x="100" y="232"/>
                  </a:lnTo>
                  <a:lnTo>
                    <a:pt x="91" y="239"/>
                  </a:lnTo>
                  <a:lnTo>
                    <a:pt x="82" y="244"/>
                  </a:lnTo>
                  <a:lnTo>
                    <a:pt x="71" y="248"/>
                  </a:lnTo>
                  <a:lnTo>
                    <a:pt x="59" y="249"/>
                  </a:lnTo>
                  <a:lnTo>
                    <a:pt x="59" y="24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grpSp>
      <p:grpSp>
        <p:nvGrpSpPr>
          <p:cNvPr id="86" name="Group 66">
            <a:extLst>
              <a:ext uri="{FF2B5EF4-FFF2-40B4-BE49-F238E27FC236}">
                <a16:creationId xmlns:a16="http://schemas.microsoft.com/office/drawing/2014/main" id="{F9D11D69-0D3D-5B19-1BCD-46D20672E549}"/>
              </a:ext>
            </a:extLst>
          </p:cNvPr>
          <p:cNvGrpSpPr>
            <a:grpSpLocks noChangeAspect="1"/>
          </p:cNvGrpSpPr>
          <p:nvPr/>
        </p:nvGrpSpPr>
        <p:grpSpPr bwMode="auto">
          <a:xfrm>
            <a:off x="6671377" y="1929393"/>
            <a:ext cx="1198562" cy="1146175"/>
            <a:chOff x="2951" y="2004"/>
            <a:chExt cx="755" cy="722"/>
          </a:xfrm>
          <a:solidFill>
            <a:schemeClr val="accent3"/>
          </a:solidFill>
        </p:grpSpPr>
        <p:sp>
          <p:nvSpPr>
            <p:cNvPr id="87" name="Freeform 67">
              <a:extLst>
                <a:ext uri="{FF2B5EF4-FFF2-40B4-BE49-F238E27FC236}">
                  <a16:creationId xmlns:a16="http://schemas.microsoft.com/office/drawing/2014/main" id="{7F001872-201D-4315-2F6B-D6D5B3532ABB}"/>
                </a:ext>
              </a:extLst>
            </p:cNvPr>
            <p:cNvSpPr>
              <a:spLocks noEditPoints="1"/>
            </p:cNvSpPr>
            <p:nvPr/>
          </p:nvSpPr>
          <p:spPr bwMode="auto">
            <a:xfrm>
              <a:off x="2951" y="2004"/>
              <a:ext cx="755" cy="722"/>
            </a:xfrm>
            <a:custGeom>
              <a:avLst/>
              <a:gdLst>
                <a:gd name="T0" fmla="*/ 1784 w 3020"/>
                <a:gd name="T1" fmla="*/ 140 h 2888"/>
                <a:gd name="T2" fmla="*/ 1412 w 3020"/>
                <a:gd name="T3" fmla="*/ 293 h 2888"/>
                <a:gd name="T4" fmla="*/ 832 w 3020"/>
                <a:gd name="T5" fmla="*/ 1 h 2888"/>
                <a:gd name="T6" fmla="*/ 208 w 3020"/>
                <a:gd name="T7" fmla="*/ 259 h 2888"/>
                <a:gd name="T8" fmla="*/ 7 w 3020"/>
                <a:gd name="T9" fmla="*/ 935 h 2888"/>
                <a:gd name="T10" fmla="*/ 208 w 3020"/>
                <a:gd name="T11" fmla="*/ 1546 h 2888"/>
                <a:gd name="T12" fmla="*/ 2590 w 3020"/>
                <a:gd name="T13" fmla="*/ 1831 h 2888"/>
                <a:gd name="T14" fmla="*/ 2945 w 3020"/>
                <a:gd name="T15" fmla="*/ 1259 h 2888"/>
                <a:gd name="T16" fmla="*/ 2995 w 3020"/>
                <a:gd name="T17" fmla="*/ 601 h 2888"/>
                <a:gd name="T18" fmla="*/ 2502 w 3020"/>
                <a:gd name="T19" fmla="*/ 53 h 2888"/>
                <a:gd name="T20" fmla="*/ 565 w 3020"/>
                <a:gd name="T21" fmla="*/ 1284 h 2888"/>
                <a:gd name="T22" fmla="*/ 1208 w 3020"/>
                <a:gd name="T23" fmla="*/ 1317 h 2888"/>
                <a:gd name="T24" fmla="*/ 1124 w 3020"/>
                <a:gd name="T25" fmla="*/ 1612 h 2888"/>
                <a:gd name="T26" fmla="*/ 1123 w 3020"/>
                <a:gd name="T27" fmla="*/ 1780 h 2888"/>
                <a:gd name="T28" fmla="*/ 1221 w 3020"/>
                <a:gd name="T29" fmla="*/ 2044 h 2888"/>
                <a:gd name="T30" fmla="*/ 375 w 3020"/>
                <a:gd name="T31" fmla="*/ 1612 h 2888"/>
                <a:gd name="T32" fmla="*/ 595 w 3020"/>
                <a:gd name="T33" fmla="*/ 973 h 2888"/>
                <a:gd name="T34" fmla="*/ 647 w 3020"/>
                <a:gd name="T35" fmla="*/ 625 h 2888"/>
                <a:gd name="T36" fmla="*/ 995 w 3020"/>
                <a:gd name="T37" fmla="*/ 574 h 2888"/>
                <a:gd name="T38" fmla="*/ 1140 w 3020"/>
                <a:gd name="T39" fmla="*/ 906 h 2888"/>
                <a:gd name="T40" fmla="*/ 1634 w 3020"/>
                <a:gd name="T41" fmla="*/ 1429 h 2888"/>
                <a:gd name="T42" fmla="*/ 1804 w 3020"/>
                <a:gd name="T43" fmla="*/ 1665 h 2888"/>
                <a:gd name="T44" fmla="*/ 1634 w 3020"/>
                <a:gd name="T45" fmla="*/ 1966 h 2888"/>
                <a:gd name="T46" fmla="*/ 1265 w 3020"/>
                <a:gd name="T47" fmla="*/ 1860 h 2888"/>
                <a:gd name="T48" fmla="*/ 1255 w 3020"/>
                <a:gd name="T49" fmla="*/ 1557 h 2888"/>
                <a:gd name="T50" fmla="*/ 1511 w 3020"/>
                <a:gd name="T51" fmla="*/ 1401 h 2888"/>
                <a:gd name="T52" fmla="*/ 1183 w 3020"/>
                <a:gd name="T53" fmla="*/ 2164 h 2888"/>
                <a:gd name="T54" fmla="*/ 1880 w 3020"/>
                <a:gd name="T55" fmla="*/ 2186 h 2888"/>
                <a:gd name="T56" fmla="*/ 1892 w 3020"/>
                <a:gd name="T57" fmla="*/ 2078 h 2888"/>
                <a:gd name="T58" fmla="*/ 1875 w 3020"/>
                <a:gd name="T59" fmla="*/ 1855 h 2888"/>
                <a:gd name="T60" fmla="*/ 1837 w 3020"/>
                <a:gd name="T61" fmla="*/ 1472 h 2888"/>
                <a:gd name="T62" fmla="*/ 2014 w 3020"/>
                <a:gd name="T63" fmla="*/ 1247 h 2888"/>
                <a:gd name="T64" fmla="*/ 2695 w 3020"/>
                <a:gd name="T65" fmla="*/ 1487 h 2888"/>
                <a:gd name="T66" fmla="*/ 2280 w 3020"/>
                <a:gd name="T67" fmla="*/ 562 h 2888"/>
                <a:gd name="T68" fmla="*/ 2436 w 3020"/>
                <a:gd name="T69" fmla="*/ 949 h 2888"/>
                <a:gd name="T70" fmla="*/ 2105 w 3020"/>
                <a:gd name="T71" fmla="*/ 1121 h 2888"/>
                <a:gd name="T72" fmla="*/ 1872 w 3020"/>
                <a:gd name="T73" fmla="*/ 816 h 2888"/>
                <a:gd name="T74" fmla="*/ 2151 w 3020"/>
                <a:gd name="T75" fmla="*/ 539 h 2888"/>
                <a:gd name="T76" fmla="*/ 2769 w 3020"/>
                <a:gd name="T77" fmla="*/ 1417 h 2888"/>
                <a:gd name="T78" fmla="*/ 2427 w 3020"/>
                <a:gd name="T79" fmla="*/ 1129 h 2888"/>
                <a:gd name="T80" fmla="*/ 2550 w 3020"/>
                <a:gd name="T81" fmla="*/ 734 h 2888"/>
                <a:gd name="T82" fmla="*/ 2304 w 3020"/>
                <a:gd name="T83" fmla="*/ 461 h 2888"/>
                <a:gd name="T84" fmla="*/ 1946 w 3020"/>
                <a:gd name="T85" fmla="*/ 503 h 2888"/>
                <a:gd name="T86" fmla="*/ 1770 w 3020"/>
                <a:gd name="T87" fmla="*/ 832 h 2888"/>
                <a:gd name="T88" fmla="*/ 1899 w 3020"/>
                <a:gd name="T89" fmla="*/ 1169 h 2888"/>
                <a:gd name="T90" fmla="*/ 1511 w 3020"/>
                <a:gd name="T91" fmla="*/ 1303 h 2888"/>
                <a:gd name="T92" fmla="*/ 1122 w 3020"/>
                <a:gd name="T93" fmla="*/ 1169 h 2888"/>
                <a:gd name="T94" fmla="*/ 1253 w 3020"/>
                <a:gd name="T95" fmla="*/ 833 h 2888"/>
                <a:gd name="T96" fmla="*/ 1080 w 3020"/>
                <a:gd name="T97" fmla="*/ 504 h 2888"/>
                <a:gd name="T98" fmla="*/ 722 w 3020"/>
                <a:gd name="T99" fmla="*/ 460 h 2888"/>
                <a:gd name="T100" fmla="*/ 474 w 3020"/>
                <a:gd name="T101" fmla="*/ 732 h 2888"/>
                <a:gd name="T102" fmla="*/ 594 w 3020"/>
                <a:gd name="T103" fmla="*/ 1129 h 2888"/>
                <a:gd name="T104" fmla="*/ 253 w 3020"/>
                <a:gd name="T105" fmla="*/ 1417 h 2888"/>
                <a:gd name="T106" fmla="*/ 102 w 3020"/>
                <a:gd name="T107" fmla="*/ 792 h 2888"/>
                <a:gd name="T108" fmla="*/ 409 w 3020"/>
                <a:gd name="T109" fmla="*/ 219 h 2888"/>
                <a:gd name="T110" fmla="*/ 966 w 3020"/>
                <a:gd name="T111" fmla="*/ 122 h 2888"/>
                <a:gd name="T112" fmla="*/ 1385 w 3020"/>
                <a:gd name="T113" fmla="*/ 426 h 2888"/>
                <a:gd name="T114" fmla="*/ 1535 w 3020"/>
                <a:gd name="T115" fmla="*/ 632 h 2888"/>
                <a:gd name="T116" fmla="*/ 1768 w 3020"/>
                <a:gd name="T117" fmla="*/ 277 h 2888"/>
                <a:gd name="T118" fmla="*/ 2262 w 3020"/>
                <a:gd name="T119" fmla="*/ 105 h 2888"/>
                <a:gd name="T120" fmla="*/ 2819 w 3020"/>
                <a:gd name="T121" fmla="*/ 439 h 2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20" h="2888">
                  <a:moveTo>
                    <a:pt x="2229" y="5"/>
                  </a:moveTo>
                  <a:lnTo>
                    <a:pt x="2226" y="5"/>
                  </a:lnTo>
                  <a:lnTo>
                    <a:pt x="2226" y="5"/>
                  </a:lnTo>
                  <a:lnTo>
                    <a:pt x="2198" y="5"/>
                  </a:lnTo>
                  <a:lnTo>
                    <a:pt x="2170" y="7"/>
                  </a:lnTo>
                  <a:lnTo>
                    <a:pt x="2141" y="10"/>
                  </a:lnTo>
                  <a:lnTo>
                    <a:pt x="2114" y="13"/>
                  </a:lnTo>
                  <a:lnTo>
                    <a:pt x="2087" y="17"/>
                  </a:lnTo>
                  <a:lnTo>
                    <a:pt x="2060" y="23"/>
                  </a:lnTo>
                  <a:lnTo>
                    <a:pt x="2033" y="29"/>
                  </a:lnTo>
                  <a:lnTo>
                    <a:pt x="2007" y="36"/>
                  </a:lnTo>
                  <a:lnTo>
                    <a:pt x="1980" y="45"/>
                  </a:lnTo>
                  <a:lnTo>
                    <a:pt x="1953" y="53"/>
                  </a:lnTo>
                  <a:lnTo>
                    <a:pt x="1928" y="63"/>
                  </a:lnTo>
                  <a:lnTo>
                    <a:pt x="1903" y="73"/>
                  </a:lnTo>
                  <a:lnTo>
                    <a:pt x="1878" y="85"/>
                  </a:lnTo>
                  <a:lnTo>
                    <a:pt x="1853" y="98"/>
                  </a:lnTo>
                  <a:lnTo>
                    <a:pt x="1829" y="111"/>
                  </a:lnTo>
                  <a:lnTo>
                    <a:pt x="1806" y="125"/>
                  </a:lnTo>
                  <a:lnTo>
                    <a:pt x="1784" y="140"/>
                  </a:lnTo>
                  <a:lnTo>
                    <a:pt x="1761" y="155"/>
                  </a:lnTo>
                  <a:lnTo>
                    <a:pt x="1739" y="172"/>
                  </a:lnTo>
                  <a:lnTo>
                    <a:pt x="1717" y="189"/>
                  </a:lnTo>
                  <a:lnTo>
                    <a:pt x="1697" y="207"/>
                  </a:lnTo>
                  <a:lnTo>
                    <a:pt x="1676" y="225"/>
                  </a:lnTo>
                  <a:lnTo>
                    <a:pt x="1657" y="244"/>
                  </a:lnTo>
                  <a:lnTo>
                    <a:pt x="1638" y="265"/>
                  </a:lnTo>
                  <a:lnTo>
                    <a:pt x="1620" y="285"/>
                  </a:lnTo>
                  <a:lnTo>
                    <a:pt x="1603" y="307"/>
                  </a:lnTo>
                  <a:lnTo>
                    <a:pt x="1586" y="329"/>
                  </a:lnTo>
                  <a:lnTo>
                    <a:pt x="1569" y="352"/>
                  </a:lnTo>
                  <a:lnTo>
                    <a:pt x="1553" y="374"/>
                  </a:lnTo>
                  <a:lnTo>
                    <a:pt x="1539" y="398"/>
                  </a:lnTo>
                  <a:lnTo>
                    <a:pt x="1526" y="423"/>
                  </a:lnTo>
                  <a:lnTo>
                    <a:pt x="1512" y="448"/>
                  </a:lnTo>
                  <a:lnTo>
                    <a:pt x="1512" y="448"/>
                  </a:lnTo>
                  <a:lnTo>
                    <a:pt x="1491" y="407"/>
                  </a:lnTo>
                  <a:lnTo>
                    <a:pt x="1467" y="367"/>
                  </a:lnTo>
                  <a:lnTo>
                    <a:pt x="1441" y="329"/>
                  </a:lnTo>
                  <a:lnTo>
                    <a:pt x="1412" y="293"/>
                  </a:lnTo>
                  <a:lnTo>
                    <a:pt x="1382" y="258"/>
                  </a:lnTo>
                  <a:lnTo>
                    <a:pt x="1350" y="224"/>
                  </a:lnTo>
                  <a:lnTo>
                    <a:pt x="1316" y="193"/>
                  </a:lnTo>
                  <a:lnTo>
                    <a:pt x="1280" y="164"/>
                  </a:lnTo>
                  <a:lnTo>
                    <a:pt x="1280" y="164"/>
                  </a:lnTo>
                  <a:lnTo>
                    <a:pt x="1253" y="144"/>
                  </a:lnTo>
                  <a:lnTo>
                    <a:pt x="1227" y="126"/>
                  </a:lnTo>
                  <a:lnTo>
                    <a:pt x="1199" y="108"/>
                  </a:lnTo>
                  <a:lnTo>
                    <a:pt x="1171" y="93"/>
                  </a:lnTo>
                  <a:lnTo>
                    <a:pt x="1142" y="78"/>
                  </a:lnTo>
                  <a:lnTo>
                    <a:pt x="1114" y="65"/>
                  </a:lnTo>
                  <a:lnTo>
                    <a:pt x="1083" y="53"/>
                  </a:lnTo>
                  <a:lnTo>
                    <a:pt x="1053" y="42"/>
                  </a:lnTo>
                  <a:lnTo>
                    <a:pt x="1022" y="33"/>
                  </a:lnTo>
                  <a:lnTo>
                    <a:pt x="992" y="24"/>
                  </a:lnTo>
                  <a:lnTo>
                    <a:pt x="960" y="17"/>
                  </a:lnTo>
                  <a:lnTo>
                    <a:pt x="928" y="11"/>
                  </a:lnTo>
                  <a:lnTo>
                    <a:pt x="897" y="6"/>
                  </a:lnTo>
                  <a:lnTo>
                    <a:pt x="864" y="2"/>
                  </a:lnTo>
                  <a:lnTo>
                    <a:pt x="832" y="1"/>
                  </a:lnTo>
                  <a:lnTo>
                    <a:pt x="799" y="0"/>
                  </a:lnTo>
                  <a:lnTo>
                    <a:pt x="797" y="0"/>
                  </a:lnTo>
                  <a:lnTo>
                    <a:pt x="797" y="0"/>
                  </a:lnTo>
                  <a:lnTo>
                    <a:pt x="756" y="1"/>
                  </a:lnTo>
                  <a:lnTo>
                    <a:pt x="715" y="4"/>
                  </a:lnTo>
                  <a:lnTo>
                    <a:pt x="675" y="10"/>
                  </a:lnTo>
                  <a:lnTo>
                    <a:pt x="636" y="16"/>
                  </a:lnTo>
                  <a:lnTo>
                    <a:pt x="598" y="25"/>
                  </a:lnTo>
                  <a:lnTo>
                    <a:pt x="560" y="36"/>
                  </a:lnTo>
                  <a:lnTo>
                    <a:pt x="523" y="48"/>
                  </a:lnTo>
                  <a:lnTo>
                    <a:pt x="487" y="63"/>
                  </a:lnTo>
                  <a:lnTo>
                    <a:pt x="452" y="78"/>
                  </a:lnTo>
                  <a:lnTo>
                    <a:pt x="418" y="95"/>
                  </a:lnTo>
                  <a:lnTo>
                    <a:pt x="384" y="114"/>
                  </a:lnTo>
                  <a:lnTo>
                    <a:pt x="352" y="135"/>
                  </a:lnTo>
                  <a:lnTo>
                    <a:pt x="321" y="156"/>
                  </a:lnTo>
                  <a:lnTo>
                    <a:pt x="290" y="181"/>
                  </a:lnTo>
                  <a:lnTo>
                    <a:pt x="262" y="206"/>
                  </a:lnTo>
                  <a:lnTo>
                    <a:pt x="234" y="231"/>
                  </a:lnTo>
                  <a:lnTo>
                    <a:pt x="208" y="259"/>
                  </a:lnTo>
                  <a:lnTo>
                    <a:pt x="183" y="288"/>
                  </a:lnTo>
                  <a:lnTo>
                    <a:pt x="159" y="318"/>
                  </a:lnTo>
                  <a:lnTo>
                    <a:pt x="137" y="349"/>
                  </a:lnTo>
                  <a:lnTo>
                    <a:pt x="117" y="380"/>
                  </a:lnTo>
                  <a:lnTo>
                    <a:pt x="98" y="414"/>
                  </a:lnTo>
                  <a:lnTo>
                    <a:pt x="80" y="448"/>
                  </a:lnTo>
                  <a:lnTo>
                    <a:pt x="64" y="483"/>
                  </a:lnTo>
                  <a:lnTo>
                    <a:pt x="49" y="519"/>
                  </a:lnTo>
                  <a:lnTo>
                    <a:pt x="36" y="556"/>
                  </a:lnTo>
                  <a:lnTo>
                    <a:pt x="25" y="593"/>
                  </a:lnTo>
                  <a:lnTo>
                    <a:pt x="17" y="632"/>
                  </a:lnTo>
                  <a:lnTo>
                    <a:pt x="10" y="671"/>
                  </a:lnTo>
                  <a:lnTo>
                    <a:pt x="5" y="710"/>
                  </a:lnTo>
                  <a:lnTo>
                    <a:pt x="1" y="751"/>
                  </a:lnTo>
                  <a:lnTo>
                    <a:pt x="0" y="792"/>
                  </a:lnTo>
                  <a:lnTo>
                    <a:pt x="0" y="792"/>
                  </a:lnTo>
                  <a:lnTo>
                    <a:pt x="0" y="828"/>
                  </a:lnTo>
                  <a:lnTo>
                    <a:pt x="2" y="863"/>
                  </a:lnTo>
                  <a:lnTo>
                    <a:pt x="4" y="899"/>
                  </a:lnTo>
                  <a:lnTo>
                    <a:pt x="7" y="935"/>
                  </a:lnTo>
                  <a:lnTo>
                    <a:pt x="11" y="971"/>
                  </a:lnTo>
                  <a:lnTo>
                    <a:pt x="16" y="1006"/>
                  </a:lnTo>
                  <a:lnTo>
                    <a:pt x="22" y="1043"/>
                  </a:lnTo>
                  <a:lnTo>
                    <a:pt x="28" y="1077"/>
                  </a:lnTo>
                  <a:lnTo>
                    <a:pt x="35" y="1112"/>
                  </a:lnTo>
                  <a:lnTo>
                    <a:pt x="43" y="1147"/>
                  </a:lnTo>
                  <a:lnTo>
                    <a:pt x="53" y="1182"/>
                  </a:lnTo>
                  <a:lnTo>
                    <a:pt x="63" y="1217"/>
                  </a:lnTo>
                  <a:lnTo>
                    <a:pt x="74" y="1251"/>
                  </a:lnTo>
                  <a:lnTo>
                    <a:pt x="86" y="1284"/>
                  </a:lnTo>
                  <a:lnTo>
                    <a:pt x="98" y="1318"/>
                  </a:lnTo>
                  <a:lnTo>
                    <a:pt x="111" y="1352"/>
                  </a:lnTo>
                  <a:lnTo>
                    <a:pt x="111" y="1352"/>
                  </a:lnTo>
                  <a:lnTo>
                    <a:pt x="133" y="1401"/>
                  </a:lnTo>
                  <a:lnTo>
                    <a:pt x="157" y="1451"/>
                  </a:lnTo>
                  <a:lnTo>
                    <a:pt x="181" y="1498"/>
                  </a:lnTo>
                  <a:lnTo>
                    <a:pt x="208" y="1545"/>
                  </a:lnTo>
                  <a:lnTo>
                    <a:pt x="208" y="1545"/>
                  </a:lnTo>
                  <a:lnTo>
                    <a:pt x="208" y="1546"/>
                  </a:lnTo>
                  <a:lnTo>
                    <a:pt x="208" y="1546"/>
                  </a:lnTo>
                  <a:lnTo>
                    <a:pt x="233" y="1584"/>
                  </a:lnTo>
                  <a:lnTo>
                    <a:pt x="257" y="1622"/>
                  </a:lnTo>
                  <a:lnTo>
                    <a:pt x="283" y="1658"/>
                  </a:lnTo>
                  <a:lnTo>
                    <a:pt x="310" y="1694"/>
                  </a:lnTo>
                  <a:lnTo>
                    <a:pt x="337" y="1729"/>
                  </a:lnTo>
                  <a:lnTo>
                    <a:pt x="366" y="1762"/>
                  </a:lnTo>
                  <a:lnTo>
                    <a:pt x="396" y="1795"/>
                  </a:lnTo>
                  <a:lnTo>
                    <a:pt x="428" y="1827"/>
                  </a:lnTo>
                  <a:lnTo>
                    <a:pt x="1467" y="2872"/>
                  </a:lnTo>
                  <a:lnTo>
                    <a:pt x="1467" y="2872"/>
                  </a:lnTo>
                  <a:lnTo>
                    <a:pt x="1474" y="2880"/>
                  </a:lnTo>
                  <a:lnTo>
                    <a:pt x="1483" y="2884"/>
                  </a:lnTo>
                  <a:lnTo>
                    <a:pt x="1493" y="2887"/>
                  </a:lnTo>
                  <a:lnTo>
                    <a:pt x="1503" y="2888"/>
                  </a:lnTo>
                  <a:lnTo>
                    <a:pt x="1503" y="2888"/>
                  </a:lnTo>
                  <a:lnTo>
                    <a:pt x="1512" y="2887"/>
                  </a:lnTo>
                  <a:lnTo>
                    <a:pt x="1522" y="2884"/>
                  </a:lnTo>
                  <a:lnTo>
                    <a:pt x="1530" y="2880"/>
                  </a:lnTo>
                  <a:lnTo>
                    <a:pt x="1539" y="2874"/>
                  </a:lnTo>
                  <a:lnTo>
                    <a:pt x="2590" y="1831"/>
                  </a:lnTo>
                  <a:lnTo>
                    <a:pt x="2590" y="1831"/>
                  </a:lnTo>
                  <a:lnTo>
                    <a:pt x="2615" y="1806"/>
                  </a:lnTo>
                  <a:lnTo>
                    <a:pt x="2640" y="1779"/>
                  </a:lnTo>
                  <a:lnTo>
                    <a:pt x="2664" y="1753"/>
                  </a:lnTo>
                  <a:lnTo>
                    <a:pt x="2687" y="1725"/>
                  </a:lnTo>
                  <a:lnTo>
                    <a:pt x="2710" y="1697"/>
                  </a:lnTo>
                  <a:lnTo>
                    <a:pt x="2732" y="1669"/>
                  </a:lnTo>
                  <a:lnTo>
                    <a:pt x="2752" y="1640"/>
                  </a:lnTo>
                  <a:lnTo>
                    <a:pt x="2773" y="1610"/>
                  </a:lnTo>
                  <a:lnTo>
                    <a:pt x="2792" y="1581"/>
                  </a:lnTo>
                  <a:lnTo>
                    <a:pt x="2812" y="1549"/>
                  </a:lnTo>
                  <a:lnTo>
                    <a:pt x="2830" y="1519"/>
                  </a:lnTo>
                  <a:lnTo>
                    <a:pt x="2846" y="1488"/>
                  </a:lnTo>
                  <a:lnTo>
                    <a:pt x="2863" y="1457"/>
                  </a:lnTo>
                  <a:lnTo>
                    <a:pt x="2879" y="1424"/>
                  </a:lnTo>
                  <a:lnTo>
                    <a:pt x="2893" y="1392"/>
                  </a:lnTo>
                  <a:lnTo>
                    <a:pt x="2908" y="1359"/>
                  </a:lnTo>
                  <a:lnTo>
                    <a:pt x="2921" y="1327"/>
                  </a:lnTo>
                  <a:lnTo>
                    <a:pt x="2933" y="1293"/>
                  </a:lnTo>
                  <a:lnTo>
                    <a:pt x="2945" y="1259"/>
                  </a:lnTo>
                  <a:lnTo>
                    <a:pt x="2956" y="1226"/>
                  </a:lnTo>
                  <a:lnTo>
                    <a:pt x="2967" y="1192"/>
                  </a:lnTo>
                  <a:lnTo>
                    <a:pt x="2975" y="1157"/>
                  </a:lnTo>
                  <a:lnTo>
                    <a:pt x="2984" y="1122"/>
                  </a:lnTo>
                  <a:lnTo>
                    <a:pt x="2991" y="1087"/>
                  </a:lnTo>
                  <a:lnTo>
                    <a:pt x="2998" y="1052"/>
                  </a:lnTo>
                  <a:lnTo>
                    <a:pt x="3004" y="1017"/>
                  </a:lnTo>
                  <a:lnTo>
                    <a:pt x="3009" y="981"/>
                  </a:lnTo>
                  <a:lnTo>
                    <a:pt x="3013" y="946"/>
                  </a:lnTo>
                  <a:lnTo>
                    <a:pt x="3016" y="910"/>
                  </a:lnTo>
                  <a:lnTo>
                    <a:pt x="3018" y="874"/>
                  </a:lnTo>
                  <a:lnTo>
                    <a:pt x="3020" y="838"/>
                  </a:lnTo>
                  <a:lnTo>
                    <a:pt x="3020" y="802"/>
                  </a:lnTo>
                  <a:lnTo>
                    <a:pt x="3020" y="799"/>
                  </a:lnTo>
                  <a:lnTo>
                    <a:pt x="3020" y="799"/>
                  </a:lnTo>
                  <a:lnTo>
                    <a:pt x="3019" y="758"/>
                  </a:lnTo>
                  <a:lnTo>
                    <a:pt x="3016" y="717"/>
                  </a:lnTo>
                  <a:lnTo>
                    <a:pt x="3010" y="678"/>
                  </a:lnTo>
                  <a:lnTo>
                    <a:pt x="3004" y="639"/>
                  </a:lnTo>
                  <a:lnTo>
                    <a:pt x="2995" y="601"/>
                  </a:lnTo>
                  <a:lnTo>
                    <a:pt x="2985" y="563"/>
                  </a:lnTo>
                  <a:lnTo>
                    <a:pt x="2972" y="526"/>
                  </a:lnTo>
                  <a:lnTo>
                    <a:pt x="2959" y="490"/>
                  </a:lnTo>
                  <a:lnTo>
                    <a:pt x="2943" y="455"/>
                  </a:lnTo>
                  <a:lnTo>
                    <a:pt x="2925" y="421"/>
                  </a:lnTo>
                  <a:lnTo>
                    <a:pt x="2906" y="388"/>
                  </a:lnTo>
                  <a:lnTo>
                    <a:pt x="2885" y="355"/>
                  </a:lnTo>
                  <a:lnTo>
                    <a:pt x="2863" y="324"/>
                  </a:lnTo>
                  <a:lnTo>
                    <a:pt x="2840" y="294"/>
                  </a:lnTo>
                  <a:lnTo>
                    <a:pt x="2815" y="265"/>
                  </a:lnTo>
                  <a:lnTo>
                    <a:pt x="2789" y="237"/>
                  </a:lnTo>
                  <a:lnTo>
                    <a:pt x="2762" y="212"/>
                  </a:lnTo>
                  <a:lnTo>
                    <a:pt x="2733" y="187"/>
                  </a:lnTo>
                  <a:lnTo>
                    <a:pt x="2703" y="163"/>
                  </a:lnTo>
                  <a:lnTo>
                    <a:pt x="2672" y="141"/>
                  </a:lnTo>
                  <a:lnTo>
                    <a:pt x="2640" y="120"/>
                  </a:lnTo>
                  <a:lnTo>
                    <a:pt x="2607" y="101"/>
                  </a:lnTo>
                  <a:lnTo>
                    <a:pt x="2573" y="83"/>
                  </a:lnTo>
                  <a:lnTo>
                    <a:pt x="2538" y="67"/>
                  </a:lnTo>
                  <a:lnTo>
                    <a:pt x="2502" y="53"/>
                  </a:lnTo>
                  <a:lnTo>
                    <a:pt x="2464" y="41"/>
                  </a:lnTo>
                  <a:lnTo>
                    <a:pt x="2427" y="30"/>
                  </a:lnTo>
                  <a:lnTo>
                    <a:pt x="2389" y="20"/>
                  </a:lnTo>
                  <a:lnTo>
                    <a:pt x="2350" y="14"/>
                  </a:lnTo>
                  <a:lnTo>
                    <a:pt x="2310" y="8"/>
                  </a:lnTo>
                  <a:lnTo>
                    <a:pt x="2270" y="6"/>
                  </a:lnTo>
                  <a:lnTo>
                    <a:pt x="2229" y="5"/>
                  </a:lnTo>
                  <a:lnTo>
                    <a:pt x="2229" y="5"/>
                  </a:lnTo>
                  <a:close/>
                  <a:moveTo>
                    <a:pt x="311" y="1517"/>
                  </a:moveTo>
                  <a:lnTo>
                    <a:pt x="311" y="1517"/>
                  </a:lnTo>
                  <a:lnTo>
                    <a:pt x="329" y="1487"/>
                  </a:lnTo>
                  <a:lnTo>
                    <a:pt x="348" y="1457"/>
                  </a:lnTo>
                  <a:lnTo>
                    <a:pt x="371" y="1429"/>
                  </a:lnTo>
                  <a:lnTo>
                    <a:pt x="394" y="1404"/>
                  </a:lnTo>
                  <a:lnTo>
                    <a:pt x="419" y="1378"/>
                  </a:lnTo>
                  <a:lnTo>
                    <a:pt x="446" y="1357"/>
                  </a:lnTo>
                  <a:lnTo>
                    <a:pt x="474" y="1335"/>
                  </a:lnTo>
                  <a:lnTo>
                    <a:pt x="504" y="1317"/>
                  </a:lnTo>
                  <a:lnTo>
                    <a:pt x="534" y="1300"/>
                  </a:lnTo>
                  <a:lnTo>
                    <a:pt x="565" y="1284"/>
                  </a:lnTo>
                  <a:lnTo>
                    <a:pt x="598" y="1272"/>
                  </a:lnTo>
                  <a:lnTo>
                    <a:pt x="631" y="1262"/>
                  </a:lnTo>
                  <a:lnTo>
                    <a:pt x="666" y="1253"/>
                  </a:lnTo>
                  <a:lnTo>
                    <a:pt x="701" y="1247"/>
                  </a:lnTo>
                  <a:lnTo>
                    <a:pt x="736" y="1244"/>
                  </a:lnTo>
                  <a:lnTo>
                    <a:pt x="772" y="1242"/>
                  </a:lnTo>
                  <a:lnTo>
                    <a:pt x="938" y="1242"/>
                  </a:lnTo>
                  <a:lnTo>
                    <a:pt x="938" y="1242"/>
                  </a:lnTo>
                  <a:lnTo>
                    <a:pt x="960" y="1242"/>
                  </a:lnTo>
                  <a:lnTo>
                    <a:pt x="985" y="1245"/>
                  </a:lnTo>
                  <a:lnTo>
                    <a:pt x="1009" y="1247"/>
                  </a:lnTo>
                  <a:lnTo>
                    <a:pt x="1032" y="1251"/>
                  </a:lnTo>
                  <a:lnTo>
                    <a:pt x="1054" y="1256"/>
                  </a:lnTo>
                  <a:lnTo>
                    <a:pt x="1077" y="1262"/>
                  </a:lnTo>
                  <a:lnTo>
                    <a:pt x="1100" y="1269"/>
                  </a:lnTo>
                  <a:lnTo>
                    <a:pt x="1123" y="1276"/>
                  </a:lnTo>
                  <a:lnTo>
                    <a:pt x="1145" y="1284"/>
                  </a:lnTo>
                  <a:lnTo>
                    <a:pt x="1167" y="1295"/>
                  </a:lnTo>
                  <a:lnTo>
                    <a:pt x="1187" y="1306"/>
                  </a:lnTo>
                  <a:lnTo>
                    <a:pt x="1208" y="1317"/>
                  </a:lnTo>
                  <a:lnTo>
                    <a:pt x="1228" y="1330"/>
                  </a:lnTo>
                  <a:lnTo>
                    <a:pt x="1247" y="1343"/>
                  </a:lnTo>
                  <a:lnTo>
                    <a:pt x="1267" y="1358"/>
                  </a:lnTo>
                  <a:lnTo>
                    <a:pt x="1285" y="1374"/>
                  </a:lnTo>
                  <a:lnTo>
                    <a:pt x="1285" y="1374"/>
                  </a:lnTo>
                  <a:lnTo>
                    <a:pt x="1283" y="1374"/>
                  </a:lnTo>
                  <a:lnTo>
                    <a:pt x="1283" y="1374"/>
                  </a:lnTo>
                  <a:lnTo>
                    <a:pt x="1267" y="1387"/>
                  </a:lnTo>
                  <a:lnTo>
                    <a:pt x="1248" y="1401"/>
                  </a:lnTo>
                  <a:lnTo>
                    <a:pt x="1233" y="1417"/>
                  </a:lnTo>
                  <a:lnTo>
                    <a:pt x="1217" y="1433"/>
                  </a:lnTo>
                  <a:lnTo>
                    <a:pt x="1203" y="1451"/>
                  </a:lnTo>
                  <a:lnTo>
                    <a:pt x="1189" y="1467"/>
                  </a:lnTo>
                  <a:lnTo>
                    <a:pt x="1176" y="1487"/>
                  </a:lnTo>
                  <a:lnTo>
                    <a:pt x="1165" y="1506"/>
                  </a:lnTo>
                  <a:lnTo>
                    <a:pt x="1154" y="1526"/>
                  </a:lnTo>
                  <a:lnTo>
                    <a:pt x="1145" y="1547"/>
                  </a:lnTo>
                  <a:lnTo>
                    <a:pt x="1138" y="1567"/>
                  </a:lnTo>
                  <a:lnTo>
                    <a:pt x="1130" y="1590"/>
                  </a:lnTo>
                  <a:lnTo>
                    <a:pt x="1124" y="1612"/>
                  </a:lnTo>
                  <a:lnTo>
                    <a:pt x="1121" y="1635"/>
                  </a:lnTo>
                  <a:lnTo>
                    <a:pt x="1117" y="1659"/>
                  </a:lnTo>
                  <a:lnTo>
                    <a:pt x="1116" y="1682"/>
                  </a:lnTo>
                  <a:lnTo>
                    <a:pt x="1116" y="1682"/>
                  </a:lnTo>
                  <a:lnTo>
                    <a:pt x="1115" y="1689"/>
                  </a:lnTo>
                  <a:lnTo>
                    <a:pt x="1114" y="1696"/>
                  </a:lnTo>
                  <a:lnTo>
                    <a:pt x="1114" y="1696"/>
                  </a:lnTo>
                  <a:lnTo>
                    <a:pt x="1111" y="1697"/>
                  </a:lnTo>
                  <a:lnTo>
                    <a:pt x="1111" y="1697"/>
                  </a:lnTo>
                  <a:lnTo>
                    <a:pt x="1111" y="1699"/>
                  </a:lnTo>
                  <a:lnTo>
                    <a:pt x="1111" y="1699"/>
                  </a:lnTo>
                  <a:lnTo>
                    <a:pt x="1111" y="1699"/>
                  </a:lnTo>
                  <a:lnTo>
                    <a:pt x="1111" y="1699"/>
                  </a:lnTo>
                  <a:lnTo>
                    <a:pt x="1114" y="1699"/>
                  </a:lnTo>
                  <a:lnTo>
                    <a:pt x="1114" y="1699"/>
                  </a:lnTo>
                  <a:lnTo>
                    <a:pt x="1114" y="1719"/>
                  </a:lnTo>
                  <a:lnTo>
                    <a:pt x="1116" y="1740"/>
                  </a:lnTo>
                  <a:lnTo>
                    <a:pt x="1118" y="1760"/>
                  </a:lnTo>
                  <a:lnTo>
                    <a:pt x="1123" y="1780"/>
                  </a:lnTo>
                  <a:lnTo>
                    <a:pt x="1123" y="1780"/>
                  </a:lnTo>
                  <a:lnTo>
                    <a:pt x="1127" y="1800"/>
                  </a:lnTo>
                  <a:lnTo>
                    <a:pt x="1133" y="1819"/>
                  </a:lnTo>
                  <a:lnTo>
                    <a:pt x="1140" y="1838"/>
                  </a:lnTo>
                  <a:lnTo>
                    <a:pt x="1147" y="1856"/>
                  </a:lnTo>
                  <a:lnTo>
                    <a:pt x="1156" y="1873"/>
                  </a:lnTo>
                  <a:lnTo>
                    <a:pt x="1164" y="1891"/>
                  </a:lnTo>
                  <a:lnTo>
                    <a:pt x="1174" y="1907"/>
                  </a:lnTo>
                  <a:lnTo>
                    <a:pt x="1185" y="1924"/>
                  </a:lnTo>
                  <a:lnTo>
                    <a:pt x="1197" y="1938"/>
                  </a:lnTo>
                  <a:lnTo>
                    <a:pt x="1209" y="1954"/>
                  </a:lnTo>
                  <a:lnTo>
                    <a:pt x="1221" y="1968"/>
                  </a:lnTo>
                  <a:lnTo>
                    <a:pt x="1234" y="1982"/>
                  </a:lnTo>
                  <a:lnTo>
                    <a:pt x="1248" y="1995"/>
                  </a:lnTo>
                  <a:lnTo>
                    <a:pt x="1263" y="2007"/>
                  </a:lnTo>
                  <a:lnTo>
                    <a:pt x="1279" y="2018"/>
                  </a:lnTo>
                  <a:lnTo>
                    <a:pt x="1294" y="2028"/>
                  </a:lnTo>
                  <a:lnTo>
                    <a:pt x="1294" y="2028"/>
                  </a:lnTo>
                  <a:lnTo>
                    <a:pt x="1269" y="2033"/>
                  </a:lnTo>
                  <a:lnTo>
                    <a:pt x="1245" y="2038"/>
                  </a:lnTo>
                  <a:lnTo>
                    <a:pt x="1221" y="2044"/>
                  </a:lnTo>
                  <a:lnTo>
                    <a:pt x="1198" y="2051"/>
                  </a:lnTo>
                  <a:lnTo>
                    <a:pt x="1174" y="2060"/>
                  </a:lnTo>
                  <a:lnTo>
                    <a:pt x="1151" y="2068"/>
                  </a:lnTo>
                  <a:lnTo>
                    <a:pt x="1129" y="2079"/>
                  </a:lnTo>
                  <a:lnTo>
                    <a:pt x="1106" y="2090"/>
                  </a:lnTo>
                  <a:lnTo>
                    <a:pt x="1086" y="2102"/>
                  </a:lnTo>
                  <a:lnTo>
                    <a:pt x="1064" y="2115"/>
                  </a:lnTo>
                  <a:lnTo>
                    <a:pt x="1044" y="2128"/>
                  </a:lnTo>
                  <a:lnTo>
                    <a:pt x="1024" y="2143"/>
                  </a:lnTo>
                  <a:lnTo>
                    <a:pt x="1005" y="2158"/>
                  </a:lnTo>
                  <a:lnTo>
                    <a:pt x="987" y="2175"/>
                  </a:lnTo>
                  <a:lnTo>
                    <a:pt x="969" y="2192"/>
                  </a:lnTo>
                  <a:lnTo>
                    <a:pt x="951" y="2210"/>
                  </a:lnTo>
                  <a:lnTo>
                    <a:pt x="499" y="1756"/>
                  </a:lnTo>
                  <a:lnTo>
                    <a:pt x="499" y="1756"/>
                  </a:lnTo>
                  <a:lnTo>
                    <a:pt x="472" y="1729"/>
                  </a:lnTo>
                  <a:lnTo>
                    <a:pt x="447" y="1700"/>
                  </a:lnTo>
                  <a:lnTo>
                    <a:pt x="422" y="1671"/>
                  </a:lnTo>
                  <a:lnTo>
                    <a:pt x="398" y="1642"/>
                  </a:lnTo>
                  <a:lnTo>
                    <a:pt x="375" y="1612"/>
                  </a:lnTo>
                  <a:lnTo>
                    <a:pt x="353" y="1581"/>
                  </a:lnTo>
                  <a:lnTo>
                    <a:pt x="331" y="1549"/>
                  </a:lnTo>
                  <a:lnTo>
                    <a:pt x="311" y="1517"/>
                  </a:lnTo>
                  <a:lnTo>
                    <a:pt x="311" y="1517"/>
                  </a:lnTo>
                  <a:close/>
                  <a:moveTo>
                    <a:pt x="854" y="1127"/>
                  </a:moveTo>
                  <a:lnTo>
                    <a:pt x="854" y="1127"/>
                  </a:lnTo>
                  <a:lnTo>
                    <a:pt x="840" y="1127"/>
                  </a:lnTo>
                  <a:lnTo>
                    <a:pt x="824" y="1126"/>
                  </a:lnTo>
                  <a:lnTo>
                    <a:pt x="810" y="1123"/>
                  </a:lnTo>
                  <a:lnTo>
                    <a:pt x="795" y="1121"/>
                  </a:lnTo>
                  <a:lnTo>
                    <a:pt x="781" y="1117"/>
                  </a:lnTo>
                  <a:lnTo>
                    <a:pt x="768" y="1114"/>
                  </a:lnTo>
                  <a:lnTo>
                    <a:pt x="740" y="1104"/>
                  </a:lnTo>
                  <a:lnTo>
                    <a:pt x="715" y="1092"/>
                  </a:lnTo>
                  <a:lnTo>
                    <a:pt x="691" y="1076"/>
                  </a:lnTo>
                  <a:lnTo>
                    <a:pt x="668" y="1059"/>
                  </a:lnTo>
                  <a:lnTo>
                    <a:pt x="647" y="1041"/>
                  </a:lnTo>
                  <a:lnTo>
                    <a:pt x="628" y="1020"/>
                  </a:lnTo>
                  <a:lnTo>
                    <a:pt x="611" y="997"/>
                  </a:lnTo>
                  <a:lnTo>
                    <a:pt x="595" y="973"/>
                  </a:lnTo>
                  <a:lnTo>
                    <a:pt x="583" y="947"/>
                  </a:lnTo>
                  <a:lnTo>
                    <a:pt x="574" y="920"/>
                  </a:lnTo>
                  <a:lnTo>
                    <a:pt x="570" y="906"/>
                  </a:lnTo>
                  <a:lnTo>
                    <a:pt x="566" y="892"/>
                  </a:lnTo>
                  <a:lnTo>
                    <a:pt x="564" y="878"/>
                  </a:lnTo>
                  <a:lnTo>
                    <a:pt x="562" y="863"/>
                  </a:lnTo>
                  <a:lnTo>
                    <a:pt x="560" y="847"/>
                  </a:lnTo>
                  <a:lnTo>
                    <a:pt x="560" y="833"/>
                  </a:lnTo>
                  <a:lnTo>
                    <a:pt x="560" y="833"/>
                  </a:lnTo>
                  <a:lnTo>
                    <a:pt x="560" y="817"/>
                  </a:lnTo>
                  <a:lnTo>
                    <a:pt x="562" y="803"/>
                  </a:lnTo>
                  <a:lnTo>
                    <a:pt x="564" y="787"/>
                  </a:lnTo>
                  <a:lnTo>
                    <a:pt x="566" y="773"/>
                  </a:lnTo>
                  <a:lnTo>
                    <a:pt x="570" y="760"/>
                  </a:lnTo>
                  <a:lnTo>
                    <a:pt x="574" y="745"/>
                  </a:lnTo>
                  <a:lnTo>
                    <a:pt x="583" y="719"/>
                  </a:lnTo>
                  <a:lnTo>
                    <a:pt x="595" y="692"/>
                  </a:lnTo>
                  <a:lnTo>
                    <a:pt x="611" y="668"/>
                  </a:lnTo>
                  <a:lnTo>
                    <a:pt x="628" y="645"/>
                  </a:lnTo>
                  <a:lnTo>
                    <a:pt x="647" y="625"/>
                  </a:lnTo>
                  <a:lnTo>
                    <a:pt x="668" y="606"/>
                  </a:lnTo>
                  <a:lnTo>
                    <a:pt x="691" y="589"/>
                  </a:lnTo>
                  <a:lnTo>
                    <a:pt x="715" y="574"/>
                  </a:lnTo>
                  <a:lnTo>
                    <a:pt x="740" y="561"/>
                  </a:lnTo>
                  <a:lnTo>
                    <a:pt x="768" y="551"/>
                  </a:lnTo>
                  <a:lnTo>
                    <a:pt x="781" y="548"/>
                  </a:lnTo>
                  <a:lnTo>
                    <a:pt x="795" y="544"/>
                  </a:lnTo>
                  <a:lnTo>
                    <a:pt x="810" y="542"/>
                  </a:lnTo>
                  <a:lnTo>
                    <a:pt x="824" y="541"/>
                  </a:lnTo>
                  <a:lnTo>
                    <a:pt x="840" y="539"/>
                  </a:lnTo>
                  <a:lnTo>
                    <a:pt x="854" y="538"/>
                  </a:lnTo>
                  <a:lnTo>
                    <a:pt x="854" y="538"/>
                  </a:lnTo>
                  <a:lnTo>
                    <a:pt x="870" y="539"/>
                  </a:lnTo>
                  <a:lnTo>
                    <a:pt x="885" y="541"/>
                  </a:lnTo>
                  <a:lnTo>
                    <a:pt x="900" y="542"/>
                  </a:lnTo>
                  <a:lnTo>
                    <a:pt x="915" y="544"/>
                  </a:lnTo>
                  <a:lnTo>
                    <a:pt x="928" y="548"/>
                  </a:lnTo>
                  <a:lnTo>
                    <a:pt x="942" y="551"/>
                  </a:lnTo>
                  <a:lnTo>
                    <a:pt x="969" y="562"/>
                  </a:lnTo>
                  <a:lnTo>
                    <a:pt x="995" y="574"/>
                  </a:lnTo>
                  <a:lnTo>
                    <a:pt x="1020" y="589"/>
                  </a:lnTo>
                  <a:lnTo>
                    <a:pt x="1042" y="606"/>
                  </a:lnTo>
                  <a:lnTo>
                    <a:pt x="1063" y="625"/>
                  </a:lnTo>
                  <a:lnTo>
                    <a:pt x="1082" y="645"/>
                  </a:lnTo>
                  <a:lnTo>
                    <a:pt x="1099" y="668"/>
                  </a:lnTo>
                  <a:lnTo>
                    <a:pt x="1114" y="692"/>
                  </a:lnTo>
                  <a:lnTo>
                    <a:pt x="1126" y="719"/>
                  </a:lnTo>
                  <a:lnTo>
                    <a:pt x="1136" y="745"/>
                  </a:lnTo>
                  <a:lnTo>
                    <a:pt x="1140" y="760"/>
                  </a:lnTo>
                  <a:lnTo>
                    <a:pt x="1144" y="773"/>
                  </a:lnTo>
                  <a:lnTo>
                    <a:pt x="1146" y="789"/>
                  </a:lnTo>
                  <a:lnTo>
                    <a:pt x="1147" y="803"/>
                  </a:lnTo>
                  <a:lnTo>
                    <a:pt x="1148" y="817"/>
                  </a:lnTo>
                  <a:lnTo>
                    <a:pt x="1150" y="833"/>
                  </a:lnTo>
                  <a:lnTo>
                    <a:pt x="1150" y="833"/>
                  </a:lnTo>
                  <a:lnTo>
                    <a:pt x="1148" y="847"/>
                  </a:lnTo>
                  <a:lnTo>
                    <a:pt x="1147" y="863"/>
                  </a:lnTo>
                  <a:lnTo>
                    <a:pt x="1146" y="878"/>
                  </a:lnTo>
                  <a:lnTo>
                    <a:pt x="1144" y="892"/>
                  </a:lnTo>
                  <a:lnTo>
                    <a:pt x="1140" y="906"/>
                  </a:lnTo>
                  <a:lnTo>
                    <a:pt x="1136" y="920"/>
                  </a:lnTo>
                  <a:lnTo>
                    <a:pt x="1127" y="947"/>
                  </a:lnTo>
                  <a:lnTo>
                    <a:pt x="1114" y="973"/>
                  </a:lnTo>
                  <a:lnTo>
                    <a:pt x="1099" y="997"/>
                  </a:lnTo>
                  <a:lnTo>
                    <a:pt x="1082" y="1020"/>
                  </a:lnTo>
                  <a:lnTo>
                    <a:pt x="1063" y="1041"/>
                  </a:lnTo>
                  <a:lnTo>
                    <a:pt x="1042" y="1059"/>
                  </a:lnTo>
                  <a:lnTo>
                    <a:pt x="1020" y="1076"/>
                  </a:lnTo>
                  <a:lnTo>
                    <a:pt x="995" y="1092"/>
                  </a:lnTo>
                  <a:lnTo>
                    <a:pt x="969" y="1104"/>
                  </a:lnTo>
                  <a:lnTo>
                    <a:pt x="942" y="1114"/>
                  </a:lnTo>
                  <a:lnTo>
                    <a:pt x="928" y="1117"/>
                  </a:lnTo>
                  <a:lnTo>
                    <a:pt x="915" y="1121"/>
                  </a:lnTo>
                  <a:lnTo>
                    <a:pt x="900" y="1123"/>
                  </a:lnTo>
                  <a:lnTo>
                    <a:pt x="885" y="1126"/>
                  </a:lnTo>
                  <a:lnTo>
                    <a:pt x="870" y="1127"/>
                  </a:lnTo>
                  <a:lnTo>
                    <a:pt x="854" y="1127"/>
                  </a:lnTo>
                  <a:lnTo>
                    <a:pt x="854" y="1127"/>
                  </a:lnTo>
                  <a:close/>
                  <a:moveTo>
                    <a:pt x="1634" y="1429"/>
                  </a:moveTo>
                  <a:lnTo>
                    <a:pt x="1634" y="1429"/>
                  </a:lnTo>
                  <a:lnTo>
                    <a:pt x="1657" y="1441"/>
                  </a:lnTo>
                  <a:lnTo>
                    <a:pt x="1680" y="1455"/>
                  </a:lnTo>
                  <a:lnTo>
                    <a:pt x="1700" y="1471"/>
                  </a:lnTo>
                  <a:lnTo>
                    <a:pt x="1720" y="1489"/>
                  </a:lnTo>
                  <a:lnTo>
                    <a:pt x="1738" y="1508"/>
                  </a:lnTo>
                  <a:lnTo>
                    <a:pt x="1753" y="1530"/>
                  </a:lnTo>
                  <a:lnTo>
                    <a:pt x="1767" y="1552"/>
                  </a:lnTo>
                  <a:lnTo>
                    <a:pt x="1779" y="1576"/>
                  </a:lnTo>
                  <a:lnTo>
                    <a:pt x="1779" y="1576"/>
                  </a:lnTo>
                  <a:lnTo>
                    <a:pt x="1786" y="1593"/>
                  </a:lnTo>
                  <a:lnTo>
                    <a:pt x="1792" y="1611"/>
                  </a:lnTo>
                  <a:lnTo>
                    <a:pt x="1797" y="1628"/>
                  </a:lnTo>
                  <a:lnTo>
                    <a:pt x="1802" y="1646"/>
                  </a:lnTo>
                  <a:lnTo>
                    <a:pt x="1802" y="1646"/>
                  </a:lnTo>
                  <a:lnTo>
                    <a:pt x="1802" y="1650"/>
                  </a:lnTo>
                  <a:lnTo>
                    <a:pt x="1802" y="1650"/>
                  </a:lnTo>
                  <a:lnTo>
                    <a:pt x="1803" y="1658"/>
                  </a:lnTo>
                  <a:lnTo>
                    <a:pt x="1803" y="1658"/>
                  </a:lnTo>
                  <a:lnTo>
                    <a:pt x="1804" y="1665"/>
                  </a:lnTo>
                  <a:lnTo>
                    <a:pt x="1804" y="1665"/>
                  </a:lnTo>
                  <a:lnTo>
                    <a:pt x="1804" y="1669"/>
                  </a:lnTo>
                  <a:lnTo>
                    <a:pt x="1804" y="1669"/>
                  </a:lnTo>
                  <a:lnTo>
                    <a:pt x="1805" y="1696"/>
                  </a:lnTo>
                  <a:lnTo>
                    <a:pt x="1805" y="1696"/>
                  </a:lnTo>
                  <a:lnTo>
                    <a:pt x="1805" y="1718"/>
                  </a:lnTo>
                  <a:lnTo>
                    <a:pt x="1803" y="1738"/>
                  </a:lnTo>
                  <a:lnTo>
                    <a:pt x="1799" y="1759"/>
                  </a:lnTo>
                  <a:lnTo>
                    <a:pt x="1794" y="1779"/>
                  </a:lnTo>
                  <a:lnTo>
                    <a:pt x="1788" y="1799"/>
                  </a:lnTo>
                  <a:lnTo>
                    <a:pt x="1780" y="1818"/>
                  </a:lnTo>
                  <a:lnTo>
                    <a:pt x="1772" y="1837"/>
                  </a:lnTo>
                  <a:lnTo>
                    <a:pt x="1761" y="1855"/>
                  </a:lnTo>
                  <a:lnTo>
                    <a:pt x="1749" y="1872"/>
                  </a:lnTo>
                  <a:lnTo>
                    <a:pt x="1737" y="1889"/>
                  </a:lnTo>
                  <a:lnTo>
                    <a:pt x="1722" y="1904"/>
                  </a:lnTo>
                  <a:lnTo>
                    <a:pt x="1706" y="1919"/>
                  </a:lnTo>
                  <a:lnTo>
                    <a:pt x="1690" y="1932"/>
                  </a:lnTo>
                  <a:lnTo>
                    <a:pt x="1673" y="1945"/>
                  </a:lnTo>
                  <a:lnTo>
                    <a:pt x="1653" y="1956"/>
                  </a:lnTo>
                  <a:lnTo>
                    <a:pt x="1634" y="1966"/>
                  </a:lnTo>
                  <a:lnTo>
                    <a:pt x="1634" y="1966"/>
                  </a:lnTo>
                  <a:lnTo>
                    <a:pt x="1620" y="1972"/>
                  </a:lnTo>
                  <a:lnTo>
                    <a:pt x="1605" y="1978"/>
                  </a:lnTo>
                  <a:lnTo>
                    <a:pt x="1591" y="1982"/>
                  </a:lnTo>
                  <a:lnTo>
                    <a:pt x="1577" y="1985"/>
                  </a:lnTo>
                  <a:lnTo>
                    <a:pt x="1563" y="1989"/>
                  </a:lnTo>
                  <a:lnTo>
                    <a:pt x="1549" y="1991"/>
                  </a:lnTo>
                  <a:lnTo>
                    <a:pt x="1520" y="1992"/>
                  </a:lnTo>
                  <a:lnTo>
                    <a:pt x="1491" y="1992"/>
                  </a:lnTo>
                  <a:lnTo>
                    <a:pt x="1463" y="1989"/>
                  </a:lnTo>
                  <a:lnTo>
                    <a:pt x="1435" y="1983"/>
                  </a:lnTo>
                  <a:lnTo>
                    <a:pt x="1409" y="1974"/>
                  </a:lnTo>
                  <a:lnTo>
                    <a:pt x="1382" y="1963"/>
                  </a:lnTo>
                  <a:lnTo>
                    <a:pt x="1357" y="1949"/>
                  </a:lnTo>
                  <a:lnTo>
                    <a:pt x="1334" y="1933"/>
                  </a:lnTo>
                  <a:lnTo>
                    <a:pt x="1312" y="1915"/>
                  </a:lnTo>
                  <a:lnTo>
                    <a:pt x="1292" y="1895"/>
                  </a:lnTo>
                  <a:lnTo>
                    <a:pt x="1282" y="1884"/>
                  </a:lnTo>
                  <a:lnTo>
                    <a:pt x="1274" y="1872"/>
                  </a:lnTo>
                  <a:lnTo>
                    <a:pt x="1265" y="1860"/>
                  </a:lnTo>
                  <a:lnTo>
                    <a:pt x="1257" y="1848"/>
                  </a:lnTo>
                  <a:lnTo>
                    <a:pt x="1250" y="1835"/>
                  </a:lnTo>
                  <a:lnTo>
                    <a:pt x="1244" y="1820"/>
                  </a:lnTo>
                  <a:lnTo>
                    <a:pt x="1244" y="1820"/>
                  </a:lnTo>
                  <a:lnTo>
                    <a:pt x="1236" y="1806"/>
                  </a:lnTo>
                  <a:lnTo>
                    <a:pt x="1232" y="1790"/>
                  </a:lnTo>
                  <a:lnTo>
                    <a:pt x="1227" y="1774"/>
                  </a:lnTo>
                  <a:lnTo>
                    <a:pt x="1223" y="1760"/>
                  </a:lnTo>
                  <a:lnTo>
                    <a:pt x="1221" y="1744"/>
                  </a:lnTo>
                  <a:lnTo>
                    <a:pt x="1218" y="1729"/>
                  </a:lnTo>
                  <a:lnTo>
                    <a:pt x="1217" y="1713"/>
                  </a:lnTo>
                  <a:lnTo>
                    <a:pt x="1217" y="1697"/>
                  </a:lnTo>
                  <a:lnTo>
                    <a:pt x="1217" y="1697"/>
                  </a:lnTo>
                  <a:lnTo>
                    <a:pt x="1217" y="1676"/>
                  </a:lnTo>
                  <a:lnTo>
                    <a:pt x="1221" y="1655"/>
                  </a:lnTo>
                  <a:lnTo>
                    <a:pt x="1224" y="1635"/>
                  </a:lnTo>
                  <a:lnTo>
                    <a:pt x="1229" y="1614"/>
                  </a:lnTo>
                  <a:lnTo>
                    <a:pt x="1236" y="1594"/>
                  </a:lnTo>
                  <a:lnTo>
                    <a:pt x="1245" y="1576"/>
                  </a:lnTo>
                  <a:lnTo>
                    <a:pt x="1255" y="1557"/>
                  </a:lnTo>
                  <a:lnTo>
                    <a:pt x="1265" y="1540"/>
                  </a:lnTo>
                  <a:lnTo>
                    <a:pt x="1277" y="1523"/>
                  </a:lnTo>
                  <a:lnTo>
                    <a:pt x="1289" y="1506"/>
                  </a:lnTo>
                  <a:lnTo>
                    <a:pt x="1304" y="1492"/>
                  </a:lnTo>
                  <a:lnTo>
                    <a:pt x="1320" y="1477"/>
                  </a:lnTo>
                  <a:lnTo>
                    <a:pt x="1336" y="1464"/>
                  </a:lnTo>
                  <a:lnTo>
                    <a:pt x="1353" y="1452"/>
                  </a:lnTo>
                  <a:lnTo>
                    <a:pt x="1371" y="1441"/>
                  </a:lnTo>
                  <a:lnTo>
                    <a:pt x="1391" y="1431"/>
                  </a:lnTo>
                  <a:lnTo>
                    <a:pt x="1391" y="1431"/>
                  </a:lnTo>
                  <a:lnTo>
                    <a:pt x="1396" y="1429"/>
                  </a:lnTo>
                  <a:lnTo>
                    <a:pt x="1399" y="1425"/>
                  </a:lnTo>
                  <a:lnTo>
                    <a:pt x="1399" y="1425"/>
                  </a:lnTo>
                  <a:lnTo>
                    <a:pt x="1426" y="1415"/>
                  </a:lnTo>
                  <a:lnTo>
                    <a:pt x="1455" y="1407"/>
                  </a:lnTo>
                  <a:lnTo>
                    <a:pt x="1468" y="1405"/>
                  </a:lnTo>
                  <a:lnTo>
                    <a:pt x="1482" y="1402"/>
                  </a:lnTo>
                  <a:lnTo>
                    <a:pt x="1497" y="1401"/>
                  </a:lnTo>
                  <a:lnTo>
                    <a:pt x="1511" y="1401"/>
                  </a:lnTo>
                  <a:lnTo>
                    <a:pt x="1511" y="1401"/>
                  </a:lnTo>
                  <a:lnTo>
                    <a:pt x="1511" y="1401"/>
                  </a:lnTo>
                  <a:lnTo>
                    <a:pt x="1527" y="1401"/>
                  </a:lnTo>
                  <a:lnTo>
                    <a:pt x="1543" y="1404"/>
                  </a:lnTo>
                  <a:lnTo>
                    <a:pt x="1558" y="1406"/>
                  </a:lnTo>
                  <a:lnTo>
                    <a:pt x="1574" y="1408"/>
                  </a:lnTo>
                  <a:lnTo>
                    <a:pt x="1590" y="1412"/>
                  </a:lnTo>
                  <a:lnTo>
                    <a:pt x="1604" y="1417"/>
                  </a:lnTo>
                  <a:lnTo>
                    <a:pt x="1618" y="1423"/>
                  </a:lnTo>
                  <a:lnTo>
                    <a:pt x="1634" y="1429"/>
                  </a:lnTo>
                  <a:lnTo>
                    <a:pt x="1634" y="1429"/>
                  </a:lnTo>
                  <a:close/>
                  <a:moveTo>
                    <a:pt x="1023" y="2282"/>
                  </a:moveTo>
                  <a:lnTo>
                    <a:pt x="1023" y="2282"/>
                  </a:lnTo>
                  <a:lnTo>
                    <a:pt x="1041" y="2263"/>
                  </a:lnTo>
                  <a:lnTo>
                    <a:pt x="1059" y="2246"/>
                  </a:lnTo>
                  <a:lnTo>
                    <a:pt x="1079" y="2230"/>
                  </a:lnTo>
                  <a:lnTo>
                    <a:pt x="1098" y="2215"/>
                  </a:lnTo>
                  <a:lnTo>
                    <a:pt x="1118" y="2201"/>
                  </a:lnTo>
                  <a:lnTo>
                    <a:pt x="1140" y="2187"/>
                  </a:lnTo>
                  <a:lnTo>
                    <a:pt x="1162" y="2175"/>
                  </a:lnTo>
                  <a:lnTo>
                    <a:pt x="1183" y="2164"/>
                  </a:lnTo>
                  <a:lnTo>
                    <a:pt x="1206" y="2156"/>
                  </a:lnTo>
                  <a:lnTo>
                    <a:pt x="1230" y="2148"/>
                  </a:lnTo>
                  <a:lnTo>
                    <a:pt x="1255" y="2140"/>
                  </a:lnTo>
                  <a:lnTo>
                    <a:pt x="1279" y="2134"/>
                  </a:lnTo>
                  <a:lnTo>
                    <a:pt x="1303" y="2130"/>
                  </a:lnTo>
                  <a:lnTo>
                    <a:pt x="1328" y="2126"/>
                  </a:lnTo>
                  <a:lnTo>
                    <a:pt x="1353" y="2125"/>
                  </a:lnTo>
                  <a:lnTo>
                    <a:pt x="1379" y="2124"/>
                  </a:lnTo>
                  <a:lnTo>
                    <a:pt x="1644" y="2124"/>
                  </a:lnTo>
                  <a:lnTo>
                    <a:pt x="1644" y="2124"/>
                  </a:lnTo>
                  <a:lnTo>
                    <a:pt x="1669" y="2125"/>
                  </a:lnTo>
                  <a:lnTo>
                    <a:pt x="1693" y="2126"/>
                  </a:lnTo>
                  <a:lnTo>
                    <a:pt x="1718" y="2130"/>
                  </a:lnTo>
                  <a:lnTo>
                    <a:pt x="1743" y="2134"/>
                  </a:lnTo>
                  <a:lnTo>
                    <a:pt x="1767" y="2139"/>
                  </a:lnTo>
                  <a:lnTo>
                    <a:pt x="1790" y="2146"/>
                  </a:lnTo>
                  <a:lnTo>
                    <a:pt x="1814" y="2155"/>
                  </a:lnTo>
                  <a:lnTo>
                    <a:pt x="1835" y="2163"/>
                  </a:lnTo>
                  <a:lnTo>
                    <a:pt x="1858" y="2174"/>
                  </a:lnTo>
                  <a:lnTo>
                    <a:pt x="1880" y="2186"/>
                  </a:lnTo>
                  <a:lnTo>
                    <a:pt x="1900" y="2198"/>
                  </a:lnTo>
                  <a:lnTo>
                    <a:pt x="1921" y="2213"/>
                  </a:lnTo>
                  <a:lnTo>
                    <a:pt x="1940" y="2227"/>
                  </a:lnTo>
                  <a:lnTo>
                    <a:pt x="1960" y="2243"/>
                  </a:lnTo>
                  <a:lnTo>
                    <a:pt x="1978" y="2260"/>
                  </a:lnTo>
                  <a:lnTo>
                    <a:pt x="1994" y="2278"/>
                  </a:lnTo>
                  <a:lnTo>
                    <a:pt x="1503" y="2765"/>
                  </a:lnTo>
                  <a:lnTo>
                    <a:pt x="1023" y="2282"/>
                  </a:lnTo>
                  <a:close/>
                  <a:moveTo>
                    <a:pt x="2520" y="1760"/>
                  </a:moveTo>
                  <a:lnTo>
                    <a:pt x="2068" y="2207"/>
                  </a:lnTo>
                  <a:lnTo>
                    <a:pt x="2068" y="2207"/>
                  </a:lnTo>
                  <a:lnTo>
                    <a:pt x="2050" y="2190"/>
                  </a:lnTo>
                  <a:lnTo>
                    <a:pt x="2033" y="2173"/>
                  </a:lnTo>
                  <a:lnTo>
                    <a:pt x="2014" y="2156"/>
                  </a:lnTo>
                  <a:lnTo>
                    <a:pt x="1996" y="2142"/>
                  </a:lnTo>
                  <a:lnTo>
                    <a:pt x="1975" y="2127"/>
                  </a:lnTo>
                  <a:lnTo>
                    <a:pt x="1956" y="2113"/>
                  </a:lnTo>
                  <a:lnTo>
                    <a:pt x="1934" y="2101"/>
                  </a:lnTo>
                  <a:lnTo>
                    <a:pt x="1914" y="2089"/>
                  </a:lnTo>
                  <a:lnTo>
                    <a:pt x="1892" y="2078"/>
                  </a:lnTo>
                  <a:lnTo>
                    <a:pt x="1869" y="2068"/>
                  </a:lnTo>
                  <a:lnTo>
                    <a:pt x="1847" y="2060"/>
                  </a:lnTo>
                  <a:lnTo>
                    <a:pt x="1825" y="2051"/>
                  </a:lnTo>
                  <a:lnTo>
                    <a:pt x="1800" y="2044"/>
                  </a:lnTo>
                  <a:lnTo>
                    <a:pt x="1778" y="2038"/>
                  </a:lnTo>
                  <a:lnTo>
                    <a:pt x="1753" y="2033"/>
                  </a:lnTo>
                  <a:lnTo>
                    <a:pt x="1729" y="2028"/>
                  </a:lnTo>
                  <a:lnTo>
                    <a:pt x="1729" y="2028"/>
                  </a:lnTo>
                  <a:lnTo>
                    <a:pt x="1745" y="2018"/>
                  </a:lnTo>
                  <a:lnTo>
                    <a:pt x="1759" y="2007"/>
                  </a:lnTo>
                  <a:lnTo>
                    <a:pt x="1774" y="1994"/>
                  </a:lnTo>
                  <a:lnTo>
                    <a:pt x="1788" y="1982"/>
                  </a:lnTo>
                  <a:lnTo>
                    <a:pt x="1802" y="1967"/>
                  </a:lnTo>
                  <a:lnTo>
                    <a:pt x="1814" y="1953"/>
                  </a:lnTo>
                  <a:lnTo>
                    <a:pt x="1826" y="1938"/>
                  </a:lnTo>
                  <a:lnTo>
                    <a:pt x="1838" y="1923"/>
                  </a:lnTo>
                  <a:lnTo>
                    <a:pt x="1847" y="1907"/>
                  </a:lnTo>
                  <a:lnTo>
                    <a:pt x="1858" y="1890"/>
                  </a:lnTo>
                  <a:lnTo>
                    <a:pt x="1867" y="1873"/>
                  </a:lnTo>
                  <a:lnTo>
                    <a:pt x="1875" y="1855"/>
                  </a:lnTo>
                  <a:lnTo>
                    <a:pt x="1882" y="1837"/>
                  </a:lnTo>
                  <a:lnTo>
                    <a:pt x="1888" y="1818"/>
                  </a:lnTo>
                  <a:lnTo>
                    <a:pt x="1894" y="1799"/>
                  </a:lnTo>
                  <a:lnTo>
                    <a:pt x="1899" y="1779"/>
                  </a:lnTo>
                  <a:lnTo>
                    <a:pt x="1899" y="1779"/>
                  </a:lnTo>
                  <a:lnTo>
                    <a:pt x="1903" y="1759"/>
                  </a:lnTo>
                  <a:lnTo>
                    <a:pt x="1905" y="1738"/>
                  </a:lnTo>
                  <a:lnTo>
                    <a:pt x="1906" y="1718"/>
                  </a:lnTo>
                  <a:lnTo>
                    <a:pt x="1908" y="1697"/>
                  </a:lnTo>
                  <a:lnTo>
                    <a:pt x="1908" y="1697"/>
                  </a:lnTo>
                  <a:lnTo>
                    <a:pt x="1906" y="1672"/>
                  </a:lnTo>
                  <a:lnTo>
                    <a:pt x="1904" y="1648"/>
                  </a:lnTo>
                  <a:lnTo>
                    <a:pt x="1900" y="1624"/>
                  </a:lnTo>
                  <a:lnTo>
                    <a:pt x="1896" y="1600"/>
                  </a:lnTo>
                  <a:lnTo>
                    <a:pt x="1888" y="1577"/>
                  </a:lnTo>
                  <a:lnTo>
                    <a:pt x="1880" y="1555"/>
                  </a:lnTo>
                  <a:lnTo>
                    <a:pt x="1872" y="1534"/>
                  </a:lnTo>
                  <a:lnTo>
                    <a:pt x="1861" y="1512"/>
                  </a:lnTo>
                  <a:lnTo>
                    <a:pt x="1849" y="1492"/>
                  </a:lnTo>
                  <a:lnTo>
                    <a:pt x="1837" y="1472"/>
                  </a:lnTo>
                  <a:lnTo>
                    <a:pt x="1822" y="1453"/>
                  </a:lnTo>
                  <a:lnTo>
                    <a:pt x="1808" y="1435"/>
                  </a:lnTo>
                  <a:lnTo>
                    <a:pt x="1792" y="1418"/>
                  </a:lnTo>
                  <a:lnTo>
                    <a:pt x="1774" y="1402"/>
                  </a:lnTo>
                  <a:lnTo>
                    <a:pt x="1757" y="1387"/>
                  </a:lnTo>
                  <a:lnTo>
                    <a:pt x="1738" y="1374"/>
                  </a:lnTo>
                  <a:lnTo>
                    <a:pt x="1738" y="1374"/>
                  </a:lnTo>
                  <a:lnTo>
                    <a:pt x="1756" y="1358"/>
                  </a:lnTo>
                  <a:lnTo>
                    <a:pt x="1775" y="1343"/>
                  </a:lnTo>
                  <a:lnTo>
                    <a:pt x="1794" y="1330"/>
                  </a:lnTo>
                  <a:lnTo>
                    <a:pt x="1815" y="1317"/>
                  </a:lnTo>
                  <a:lnTo>
                    <a:pt x="1835" y="1305"/>
                  </a:lnTo>
                  <a:lnTo>
                    <a:pt x="1856" y="1294"/>
                  </a:lnTo>
                  <a:lnTo>
                    <a:pt x="1878" y="1284"/>
                  </a:lnTo>
                  <a:lnTo>
                    <a:pt x="1899" y="1276"/>
                  </a:lnTo>
                  <a:lnTo>
                    <a:pt x="1922" y="1269"/>
                  </a:lnTo>
                  <a:lnTo>
                    <a:pt x="1944" y="1262"/>
                  </a:lnTo>
                  <a:lnTo>
                    <a:pt x="1967" y="1256"/>
                  </a:lnTo>
                  <a:lnTo>
                    <a:pt x="1991" y="1251"/>
                  </a:lnTo>
                  <a:lnTo>
                    <a:pt x="2014" y="1247"/>
                  </a:lnTo>
                  <a:lnTo>
                    <a:pt x="2038" y="1245"/>
                  </a:lnTo>
                  <a:lnTo>
                    <a:pt x="2061" y="1242"/>
                  </a:lnTo>
                  <a:lnTo>
                    <a:pt x="2085" y="1242"/>
                  </a:lnTo>
                  <a:lnTo>
                    <a:pt x="2250" y="1242"/>
                  </a:lnTo>
                  <a:lnTo>
                    <a:pt x="2250" y="1242"/>
                  </a:lnTo>
                  <a:lnTo>
                    <a:pt x="2286" y="1244"/>
                  </a:lnTo>
                  <a:lnTo>
                    <a:pt x="2321" y="1247"/>
                  </a:lnTo>
                  <a:lnTo>
                    <a:pt x="2356" y="1253"/>
                  </a:lnTo>
                  <a:lnTo>
                    <a:pt x="2391" y="1262"/>
                  </a:lnTo>
                  <a:lnTo>
                    <a:pt x="2425" y="1272"/>
                  </a:lnTo>
                  <a:lnTo>
                    <a:pt x="2457" y="1284"/>
                  </a:lnTo>
                  <a:lnTo>
                    <a:pt x="2489" y="1300"/>
                  </a:lnTo>
                  <a:lnTo>
                    <a:pt x="2519" y="1317"/>
                  </a:lnTo>
                  <a:lnTo>
                    <a:pt x="2549" y="1336"/>
                  </a:lnTo>
                  <a:lnTo>
                    <a:pt x="2577" y="1357"/>
                  </a:lnTo>
                  <a:lnTo>
                    <a:pt x="2603" y="1380"/>
                  </a:lnTo>
                  <a:lnTo>
                    <a:pt x="2628" y="1404"/>
                  </a:lnTo>
                  <a:lnTo>
                    <a:pt x="2652" y="1430"/>
                  </a:lnTo>
                  <a:lnTo>
                    <a:pt x="2674" y="1458"/>
                  </a:lnTo>
                  <a:lnTo>
                    <a:pt x="2695" y="1487"/>
                  </a:lnTo>
                  <a:lnTo>
                    <a:pt x="2713" y="1518"/>
                  </a:lnTo>
                  <a:lnTo>
                    <a:pt x="2713" y="1518"/>
                  </a:lnTo>
                  <a:lnTo>
                    <a:pt x="2692" y="1551"/>
                  </a:lnTo>
                  <a:lnTo>
                    <a:pt x="2669" y="1582"/>
                  </a:lnTo>
                  <a:lnTo>
                    <a:pt x="2646" y="1613"/>
                  </a:lnTo>
                  <a:lnTo>
                    <a:pt x="2624" y="1643"/>
                  </a:lnTo>
                  <a:lnTo>
                    <a:pt x="2598" y="1673"/>
                  </a:lnTo>
                  <a:lnTo>
                    <a:pt x="2573" y="1703"/>
                  </a:lnTo>
                  <a:lnTo>
                    <a:pt x="2546" y="1731"/>
                  </a:lnTo>
                  <a:lnTo>
                    <a:pt x="2520" y="1760"/>
                  </a:lnTo>
                  <a:lnTo>
                    <a:pt x="2520" y="1760"/>
                  </a:lnTo>
                  <a:close/>
                  <a:moveTo>
                    <a:pt x="2167" y="538"/>
                  </a:moveTo>
                  <a:lnTo>
                    <a:pt x="2167" y="538"/>
                  </a:lnTo>
                  <a:lnTo>
                    <a:pt x="2181" y="539"/>
                  </a:lnTo>
                  <a:lnTo>
                    <a:pt x="2197" y="541"/>
                  </a:lnTo>
                  <a:lnTo>
                    <a:pt x="2211" y="542"/>
                  </a:lnTo>
                  <a:lnTo>
                    <a:pt x="2226" y="544"/>
                  </a:lnTo>
                  <a:lnTo>
                    <a:pt x="2240" y="548"/>
                  </a:lnTo>
                  <a:lnTo>
                    <a:pt x="2254" y="551"/>
                  </a:lnTo>
                  <a:lnTo>
                    <a:pt x="2280" y="562"/>
                  </a:lnTo>
                  <a:lnTo>
                    <a:pt x="2305" y="574"/>
                  </a:lnTo>
                  <a:lnTo>
                    <a:pt x="2329" y="589"/>
                  </a:lnTo>
                  <a:lnTo>
                    <a:pt x="2352" y="606"/>
                  </a:lnTo>
                  <a:lnTo>
                    <a:pt x="2373" y="625"/>
                  </a:lnTo>
                  <a:lnTo>
                    <a:pt x="2392" y="645"/>
                  </a:lnTo>
                  <a:lnTo>
                    <a:pt x="2409" y="668"/>
                  </a:lnTo>
                  <a:lnTo>
                    <a:pt x="2423" y="692"/>
                  </a:lnTo>
                  <a:lnTo>
                    <a:pt x="2436" y="719"/>
                  </a:lnTo>
                  <a:lnTo>
                    <a:pt x="2446" y="745"/>
                  </a:lnTo>
                  <a:lnTo>
                    <a:pt x="2454" y="774"/>
                  </a:lnTo>
                  <a:lnTo>
                    <a:pt x="2458" y="803"/>
                  </a:lnTo>
                  <a:lnTo>
                    <a:pt x="2461" y="833"/>
                  </a:lnTo>
                  <a:lnTo>
                    <a:pt x="2461" y="833"/>
                  </a:lnTo>
                  <a:lnTo>
                    <a:pt x="2461" y="834"/>
                  </a:lnTo>
                  <a:lnTo>
                    <a:pt x="2461" y="834"/>
                  </a:lnTo>
                  <a:lnTo>
                    <a:pt x="2460" y="849"/>
                  </a:lnTo>
                  <a:lnTo>
                    <a:pt x="2458" y="864"/>
                  </a:lnTo>
                  <a:lnTo>
                    <a:pt x="2454" y="893"/>
                  </a:lnTo>
                  <a:lnTo>
                    <a:pt x="2445" y="921"/>
                  </a:lnTo>
                  <a:lnTo>
                    <a:pt x="2436" y="949"/>
                  </a:lnTo>
                  <a:lnTo>
                    <a:pt x="2423" y="974"/>
                  </a:lnTo>
                  <a:lnTo>
                    <a:pt x="2408" y="998"/>
                  </a:lnTo>
                  <a:lnTo>
                    <a:pt x="2391" y="1021"/>
                  </a:lnTo>
                  <a:lnTo>
                    <a:pt x="2372" y="1041"/>
                  </a:lnTo>
                  <a:lnTo>
                    <a:pt x="2351" y="1061"/>
                  </a:lnTo>
                  <a:lnTo>
                    <a:pt x="2329" y="1077"/>
                  </a:lnTo>
                  <a:lnTo>
                    <a:pt x="2305" y="1092"/>
                  </a:lnTo>
                  <a:lnTo>
                    <a:pt x="2279" y="1104"/>
                  </a:lnTo>
                  <a:lnTo>
                    <a:pt x="2252" y="1114"/>
                  </a:lnTo>
                  <a:lnTo>
                    <a:pt x="2239" y="1118"/>
                  </a:lnTo>
                  <a:lnTo>
                    <a:pt x="2225" y="1121"/>
                  </a:lnTo>
                  <a:lnTo>
                    <a:pt x="2210" y="1123"/>
                  </a:lnTo>
                  <a:lnTo>
                    <a:pt x="2196" y="1126"/>
                  </a:lnTo>
                  <a:lnTo>
                    <a:pt x="2180" y="1127"/>
                  </a:lnTo>
                  <a:lnTo>
                    <a:pt x="2166" y="1127"/>
                  </a:lnTo>
                  <a:lnTo>
                    <a:pt x="2166" y="1127"/>
                  </a:lnTo>
                  <a:lnTo>
                    <a:pt x="2150" y="1127"/>
                  </a:lnTo>
                  <a:lnTo>
                    <a:pt x="2135" y="1126"/>
                  </a:lnTo>
                  <a:lnTo>
                    <a:pt x="2120" y="1123"/>
                  </a:lnTo>
                  <a:lnTo>
                    <a:pt x="2105" y="1121"/>
                  </a:lnTo>
                  <a:lnTo>
                    <a:pt x="2092" y="1117"/>
                  </a:lnTo>
                  <a:lnTo>
                    <a:pt x="2078" y="1114"/>
                  </a:lnTo>
                  <a:lnTo>
                    <a:pt x="2051" y="1104"/>
                  </a:lnTo>
                  <a:lnTo>
                    <a:pt x="2025" y="1091"/>
                  </a:lnTo>
                  <a:lnTo>
                    <a:pt x="2000" y="1076"/>
                  </a:lnTo>
                  <a:lnTo>
                    <a:pt x="1978" y="1059"/>
                  </a:lnTo>
                  <a:lnTo>
                    <a:pt x="1957" y="1040"/>
                  </a:lnTo>
                  <a:lnTo>
                    <a:pt x="1938" y="1018"/>
                  </a:lnTo>
                  <a:lnTo>
                    <a:pt x="1921" y="997"/>
                  </a:lnTo>
                  <a:lnTo>
                    <a:pt x="1906" y="971"/>
                  </a:lnTo>
                  <a:lnTo>
                    <a:pt x="1894" y="946"/>
                  </a:lnTo>
                  <a:lnTo>
                    <a:pt x="1885" y="920"/>
                  </a:lnTo>
                  <a:lnTo>
                    <a:pt x="1881" y="905"/>
                  </a:lnTo>
                  <a:lnTo>
                    <a:pt x="1878" y="891"/>
                  </a:lnTo>
                  <a:lnTo>
                    <a:pt x="1875" y="876"/>
                  </a:lnTo>
                  <a:lnTo>
                    <a:pt x="1873" y="862"/>
                  </a:lnTo>
                  <a:lnTo>
                    <a:pt x="1872" y="846"/>
                  </a:lnTo>
                  <a:lnTo>
                    <a:pt x="1872" y="832"/>
                  </a:lnTo>
                  <a:lnTo>
                    <a:pt x="1872" y="832"/>
                  </a:lnTo>
                  <a:lnTo>
                    <a:pt x="1872" y="816"/>
                  </a:lnTo>
                  <a:lnTo>
                    <a:pt x="1873" y="802"/>
                  </a:lnTo>
                  <a:lnTo>
                    <a:pt x="1875" y="787"/>
                  </a:lnTo>
                  <a:lnTo>
                    <a:pt x="1878" y="773"/>
                  </a:lnTo>
                  <a:lnTo>
                    <a:pt x="1881" y="758"/>
                  </a:lnTo>
                  <a:lnTo>
                    <a:pt x="1885" y="744"/>
                  </a:lnTo>
                  <a:lnTo>
                    <a:pt x="1896" y="717"/>
                  </a:lnTo>
                  <a:lnTo>
                    <a:pt x="1908" y="692"/>
                  </a:lnTo>
                  <a:lnTo>
                    <a:pt x="1922" y="667"/>
                  </a:lnTo>
                  <a:lnTo>
                    <a:pt x="1939" y="645"/>
                  </a:lnTo>
                  <a:lnTo>
                    <a:pt x="1958" y="624"/>
                  </a:lnTo>
                  <a:lnTo>
                    <a:pt x="1980" y="606"/>
                  </a:lnTo>
                  <a:lnTo>
                    <a:pt x="2002" y="589"/>
                  </a:lnTo>
                  <a:lnTo>
                    <a:pt x="2027" y="574"/>
                  </a:lnTo>
                  <a:lnTo>
                    <a:pt x="2052" y="561"/>
                  </a:lnTo>
                  <a:lnTo>
                    <a:pt x="2079" y="551"/>
                  </a:lnTo>
                  <a:lnTo>
                    <a:pt x="2093" y="548"/>
                  </a:lnTo>
                  <a:lnTo>
                    <a:pt x="2108" y="544"/>
                  </a:lnTo>
                  <a:lnTo>
                    <a:pt x="2122" y="542"/>
                  </a:lnTo>
                  <a:lnTo>
                    <a:pt x="2137" y="541"/>
                  </a:lnTo>
                  <a:lnTo>
                    <a:pt x="2151" y="539"/>
                  </a:lnTo>
                  <a:lnTo>
                    <a:pt x="2167" y="538"/>
                  </a:lnTo>
                  <a:lnTo>
                    <a:pt x="2167" y="538"/>
                  </a:lnTo>
                  <a:close/>
                  <a:moveTo>
                    <a:pt x="2919" y="802"/>
                  </a:moveTo>
                  <a:lnTo>
                    <a:pt x="2919" y="802"/>
                  </a:lnTo>
                  <a:lnTo>
                    <a:pt x="2918" y="841"/>
                  </a:lnTo>
                  <a:lnTo>
                    <a:pt x="2916" y="882"/>
                  </a:lnTo>
                  <a:lnTo>
                    <a:pt x="2913" y="922"/>
                  </a:lnTo>
                  <a:lnTo>
                    <a:pt x="2909" y="962"/>
                  </a:lnTo>
                  <a:lnTo>
                    <a:pt x="2903" y="1002"/>
                  </a:lnTo>
                  <a:lnTo>
                    <a:pt x="2897" y="1041"/>
                  </a:lnTo>
                  <a:lnTo>
                    <a:pt x="2890" y="1081"/>
                  </a:lnTo>
                  <a:lnTo>
                    <a:pt x="2880" y="1120"/>
                  </a:lnTo>
                  <a:lnTo>
                    <a:pt x="2871" y="1158"/>
                  </a:lnTo>
                  <a:lnTo>
                    <a:pt x="2860" y="1197"/>
                  </a:lnTo>
                  <a:lnTo>
                    <a:pt x="2846" y="1234"/>
                  </a:lnTo>
                  <a:lnTo>
                    <a:pt x="2833" y="1271"/>
                  </a:lnTo>
                  <a:lnTo>
                    <a:pt x="2819" y="1309"/>
                  </a:lnTo>
                  <a:lnTo>
                    <a:pt x="2803" y="1346"/>
                  </a:lnTo>
                  <a:lnTo>
                    <a:pt x="2786" y="1382"/>
                  </a:lnTo>
                  <a:lnTo>
                    <a:pt x="2769" y="1417"/>
                  </a:lnTo>
                  <a:lnTo>
                    <a:pt x="2769" y="1417"/>
                  </a:lnTo>
                  <a:lnTo>
                    <a:pt x="2751" y="1393"/>
                  </a:lnTo>
                  <a:lnTo>
                    <a:pt x="2733" y="1370"/>
                  </a:lnTo>
                  <a:lnTo>
                    <a:pt x="2714" y="1347"/>
                  </a:lnTo>
                  <a:lnTo>
                    <a:pt x="2693" y="1327"/>
                  </a:lnTo>
                  <a:lnTo>
                    <a:pt x="2673" y="1306"/>
                  </a:lnTo>
                  <a:lnTo>
                    <a:pt x="2650" y="1287"/>
                  </a:lnTo>
                  <a:lnTo>
                    <a:pt x="2627" y="1269"/>
                  </a:lnTo>
                  <a:lnTo>
                    <a:pt x="2604" y="1252"/>
                  </a:lnTo>
                  <a:lnTo>
                    <a:pt x="2579" y="1235"/>
                  </a:lnTo>
                  <a:lnTo>
                    <a:pt x="2554" y="1221"/>
                  </a:lnTo>
                  <a:lnTo>
                    <a:pt x="2528" y="1207"/>
                  </a:lnTo>
                  <a:lnTo>
                    <a:pt x="2502" y="1195"/>
                  </a:lnTo>
                  <a:lnTo>
                    <a:pt x="2475" y="1183"/>
                  </a:lnTo>
                  <a:lnTo>
                    <a:pt x="2448" y="1174"/>
                  </a:lnTo>
                  <a:lnTo>
                    <a:pt x="2419" y="1165"/>
                  </a:lnTo>
                  <a:lnTo>
                    <a:pt x="2391" y="1158"/>
                  </a:lnTo>
                  <a:lnTo>
                    <a:pt x="2391" y="1158"/>
                  </a:lnTo>
                  <a:lnTo>
                    <a:pt x="2409" y="1144"/>
                  </a:lnTo>
                  <a:lnTo>
                    <a:pt x="2427" y="1129"/>
                  </a:lnTo>
                  <a:lnTo>
                    <a:pt x="2445" y="1112"/>
                  </a:lnTo>
                  <a:lnTo>
                    <a:pt x="2461" y="1095"/>
                  </a:lnTo>
                  <a:lnTo>
                    <a:pt x="2476" y="1077"/>
                  </a:lnTo>
                  <a:lnTo>
                    <a:pt x="2490" y="1059"/>
                  </a:lnTo>
                  <a:lnTo>
                    <a:pt x="2503" y="1039"/>
                  </a:lnTo>
                  <a:lnTo>
                    <a:pt x="2515" y="1018"/>
                  </a:lnTo>
                  <a:lnTo>
                    <a:pt x="2526" y="998"/>
                  </a:lnTo>
                  <a:lnTo>
                    <a:pt x="2536" y="976"/>
                  </a:lnTo>
                  <a:lnTo>
                    <a:pt x="2543" y="953"/>
                  </a:lnTo>
                  <a:lnTo>
                    <a:pt x="2550" y="931"/>
                  </a:lnTo>
                  <a:lnTo>
                    <a:pt x="2556" y="906"/>
                  </a:lnTo>
                  <a:lnTo>
                    <a:pt x="2560" y="882"/>
                  </a:lnTo>
                  <a:lnTo>
                    <a:pt x="2562" y="858"/>
                  </a:lnTo>
                  <a:lnTo>
                    <a:pt x="2563" y="833"/>
                  </a:lnTo>
                  <a:lnTo>
                    <a:pt x="2563" y="833"/>
                  </a:lnTo>
                  <a:lnTo>
                    <a:pt x="2562" y="813"/>
                  </a:lnTo>
                  <a:lnTo>
                    <a:pt x="2561" y="792"/>
                  </a:lnTo>
                  <a:lnTo>
                    <a:pt x="2558" y="773"/>
                  </a:lnTo>
                  <a:lnTo>
                    <a:pt x="2555" y="752"/>
                  </a:lnTo>
                  <a:lnTo>
                    <a:pt x="2550" y="734"/>
                  </a:lnTo>
                  <a:lnTo>
                    <a:pt x="2545" y="715"/>
                  </a:lnTo>
                  <a:lnTo>
                    <a:pt x="2539" y="697"/>
                  </a:lnTo>
                  <a:lnTo>
                    <a:pt x="2532" y="679"/>
                  </a:lnTo>
                  <a:lnTo>
                    <a:pt x="2523" y="661"/>
                  </a:lnTo>
                  <a:lnTo>
                    <a:pt x="2515" y="644"/>
                  </a:lnTo>
                  <a:lnTo>
                    <a:pt x="2505" y="627"/>
                  </a:lnTo>
                  <a:lnTo>
                    <a:pt x="2496" y="612"/>
                  </a:lnTo>
                  <a:lnTo>
                    <a:pt x="2485" y="596"/>
                  </a:lnTo>
                  <a:lnTo>
                    <a:pt x="2473" y="581"/>
                  </a:lnTo>
                  <a:lnTo>
                    <a:pt x="2461" y="567"/>
                  </a:lnTo>
                  <a:lnTo>
                    <a:pt x="2448" y="553"/>
                  </a:lnTo>
                  <a:lnTo>
                    <a:pt x="2433" y="539"/>
                  </a:lnTo>
                  <a:lnTo>
                    <a:pt x="2419" y="527"/>
                  </a:lnTo>
                  <a:lnTo>
                    <a:pt x="2404" y="515"/>
                  </a:lnTo>
                  <a:lnTo>
                    <a:pt x="2389" y="504"/>
                  </a:lnTo>
                  <a:lnTo>
                    <a:pt x="2373" y="494"/>
                  </a:lnTo>
                  <a:lnTo>
                    <a:pt x="2356" y="485"/>
                  </a:lnTo>
                  <a:lnTo>
                    <a:pt x="2339" y="476"/>
                  </a:lnTo>
                  <a:lnTo>
                    <a:pt x="2321" y="468"/>
                  </a:lnTo>
                  <a:lnTo>
                    <a:pt x="2304" y="461"/>
                  </a:lnTo>
                  <a:lnTo>
                    <a:pt x="2285" y="455"/>
                  </a:lnTo>
                  <a:lnTo>
                    <a:pt x="2267" y="449"/>
                  </a:lnTo>
                  <a:lnTo>
                    <a:pt x="2248" y="444"/>
                  </a:lnTo>
                  <a:lnTo>
                    <a:pt x="2228" y="441"/>
                  </a:lnTo>
                  <a:lnTo>
                    <a:pt x="2208" y="438"/>
                  </a:lnTo>
                  <a:lnTo>
                    <a:pt x="2188" y="437"/>
                  </a:lnTo>
                  <a:lnTo>
                    <a:pt x="2168" y="437"/>
                  </a:lnTo>
                  <a:lnTo>
                    <a:pt x="2168" y="437"/>
                  </a:lnTo>
                  <a:lnTo>
                    <a:pt x="2148" y="437"/>
                  </a:lnTo>
                  <a:lnTo>
                    <a:pt x="2127" y="438"/>
                  </a:lnTo>
                  <a:lnTo>
                    <a:pt x="2108" y="441"/>
                  </a:lnTo>
                  <a:lnTo>
                    <a:pt x="2087" y="444"/>
                  </a:lnTo>
                  <a:lnTo>
                    <a:pt x="2068" y="449"/>
                  </a:lnTo>
                  <a:lnTo>
                    <a:pt x="2050" y="454"/>
                  </a:lnTo>
                  <a:lnTo>
                    <a:pt x="2032" y="460"/>
                  </a:lnTo>
                  <a:lnTo>
                    <a:pt x="2014" y="467"/>
                  </a:lnTo>
                  <a:lnTo>
                    <a:pt x="1996" y="476"/>
                  </a:lnTo>
                  <a:lnTo>
                    <a:pt x="1979" y="484"/>
                  </a:lnTo>
                  <a:lnTo>
                    <a:pt x="1962" y="494"/>
                  </a:lnTo>
                  <a:lnTo>
                    <a:pt x="1946" y="503"/>
                  </a:lnTo>
                  <a:lnTo>
                    <a:pt x="1931" y="515"/>
                  </a:lnTo>
                  <a:lnTo>
                    <a:pt x="1915" y="526"/>
                  </a:lnTo>
                  <a:lnTo>
                    <a:pt x="1900" y="539"/>
                  </a:lnTo>
                  <a:lnTo>
                    <a:pt x="1887" y="551"/>
                  </a:lnTo>
                  <a:lnTo>
                    <a:pt x="1874" y="566"/>
                  </a:lnTo>
                  <a:lnTo>
                    <a:pt x="1862" y="580"/>
                  </a:lnTo>
                  <a:lnTo>
                    <a:pt x="1850" y="595"/>
                  </a:lnTo>
                  <a:lnTo>
                    <a:pt x="1839" y="610"/>
                  </a:lnTo>
                  <a:lnTo>
                    <a:pt x="1828" y="626"/>
                  </a:lnTo>
                  <a:lnTo>
                    <a:pt x="1819" y="643"/>
                  </a:lnTo>
                  <a:lnTo>
                    <a:pt x="1810" y="660"/>
                  </a:lnTo>
                  <a:lnTo>
                    <a:pt x="1802" y="678"/>
                  </a:lnTo>
                  <a:lnTo>
                    <a:pt x="1794" y="696"/>
                  </a:lnTo>
                  <a:lnTo>
                    <a:pt x="1788" y="714"/>
                  </a:lnTo>
                  <a:lnTo>
                    <a:pt x="1784" y="733"/>
                  </a:lnTo>
                  <a:lnTo>
                    <a:pt x="1779" y="752"/>
                  </a:lnTo>
                  <a:lnTo>
                    <a:pt x="1775" y="772"/>
                  </a:lnTo>
                  <a:lnTo>
                    <a:pt x="1773" y="791"/>
                  </a:lnTo>
                  <a:lnTo>
                    <a:pt x="1772" y="811"/>
                  </a:lnTo>
                  <a:lnTo>
                    <a:pt x="1770" y="832"/>
                  </a:lnTo>
                  <a:lnTo>
                    <a:pt x="1770" y="832"/>
                  </a:lnTo>
                  <a:lnTo>
                    <a:pt x="1772" y="857"/>
                  </a:lnTo>
                  <a:lnTo>
                    <a:pt x="1774" y="881"/>
                  </a:lnTo>
                  <a:lnTo>
                    <a:pt x="1778" y="905"/>
                  </a:lnTo>
                  <a:lnTo>
                    <a:pt x="1782" y="929"/>
                  </a:lnTo>
                  <a:lnTo>
                    <a:pt x="1790" y="952"/>
                  </a:lnTo>
                  <a:lnTo>
                    <a:pt x="1797" y="975"/>
                  </a:lnTo>
                  <a:lnTo>
                    <a:pt x="1806" y="997"/>
                  </a:lnTo>
                  <a:lnTo>
                    <a:pt x="1817" y="1018"/>
                  </a:lnTo>
                  <a:lnTo>
                    <a:pt x="1829" y="1039"/>
                  </a:lnTo>
                  <a:lnTo>
                    <a:pt x="1841" y="1058"/>
                  </a:lnTo>
                  <a:lnTo>
                    <a:pt x="1856" y="1077"/>
                  </a:lnTo>
                  <a:lnTo>
                    <a:pt x="1870" y="1095"/>
                  </a:lnTo>
                  <a:lnTo>
                    <a:pt x="1887" y="1112"/>
                  </a:lnTo>
                  <a:lnTo>
                    <a:pt x="1904" y="1128"/>
                  </a:lnTo>
                  <a:lnTo>
                    <a:pt x="1922" y="1144"/>
                  </a:lnTo>
                  <a:lnTo>
                    <a:pt x="1941" y="1158"/>
                  </a:lnTo>
                  <a:lnTo>
                    <a:pt x="1941" y="1158"/>
                  </a:lnTo>
                  <a:lnTo>
                    <a:pt x="1920" y="1163"/>
                  </a:lnTo>
                  <a:lnTo>
                    <a:pt x="1899" y="1169"/>
                  </a:lnTo>
                  <a:lnTo>
                    <a:pt x="1879" y="1176"/>
                  </a:lnTo>
                  <a:lnTo>
                    <a:pt x="1858" y="1183"/>
                  </a:lnTo>
                  <a:lnTo>
                    <a:pt x="1839" y="1191"/>
                  </a:lnTo>
                  <a:lnTo>
                    <a:pt x="1819" y="1200"/>
                  </a:lnTo>
                  <a:lnTo>
                    <a:pt x="1799" y="1210"/>
                  </a:lnTo>
                  <a:lnTo>
                    <a:pt x="1780" y="1219"/>
                  </a:lnTo>
                  <a:lnTo>
                    <a:pt x="1762" y="1230"/>
                  </a:lnTo>
                  <a:lnTo>
                    <a:pt x="1743" y="1242"/>
                  </a:lnTo>
                  <a:lnTo>
                    <a:pt x="1725" y="1254"/>
                  </a:lnTo>
                  <a:lnTo>
                    <a:pt x="1708" y="1266"/>
                  </a:lnTo>
                  <a:lnTo>
                    <a:pt x="1691" y="1280"/>
                  </a:lnTo>
                  <a:lnTo>
                    <a:pt x="1674" y="1294"/>
                  </a:lnTo>
                  <a:lnTo>
                    <a:pt x="1657" y="1309"/>
                  </a:lnTo>
                  <a:lnTo>
                    <a:pt x="1641" y="1324"/>
                  </a:lnTo>
                  <a:lnTo>
                    <a:pt x="1641" y="1324"/>
                  </a:lnTo>
                  <a:lnTo>
                    <a:pt x="1610" y="1315"/>
                  </a:lnTo>
                  <a:lnTo>
                    <a:pt x="1579" y="1307"/>
                  </a:lnTo>
                  <a:lnTo>
                    <a:pt x="1545" y="1304"/>
                  </a:lnTo>
                  <a:lnTo>
                    <a:pt x="1528" y="1303"/>
                  </a:lnTo>
                  <a:lnTo>
                    <a:pt x="1511" y="1303"/>
                  </a:lnTo>
                  <a:lnTo>
                    <a:pt x="1511" y="1303"/>
                  </a:lnTo>
                  <a:lnTo>
                    <a:pt x="1477" y="1304"/>
                  </a:lnTo>
                  <a:lnTo>
                    <a:pt x="1445" y="1307"/>
                  </a:lnTo>
                  <a:lnTo>
                    <a:pt x="1412" y="1315"/>
                  </a:lnTo>
                  <a:lnTo>
                    <a:pt x="1381" y="1324"/>
                  </a:lnTo>
                  <a:lnTo>
                    <a:pt x="1381" y="1324"/>
                  </a:lnTo>
                  <a:lnTo>
                    <a:pt x="1365" y="1309"/>
                  </a:lnTo>
                  <a:lnTo>
                    <a:pt x="1350" y="1294"/>
                  </a:lnTo>
                  <a:lnTo>
                    <a:pt x="1333" y="1281"/>
                  </a:lnTo>
                  <a:lnTo>
                    <a:pt x="1315" y="1266"/>
                  </a:lnTo>
                  <a:lnTo>
                    <a:pt x="1297" y="1254"/>
                  </a:lnTo>
                  <a:lnTo>
                    <a:pt x="1279" y="1242"/>
                  </a:lnTo>
                  <a:lnTo>
                    <a:pt x="1261" y="1230"/>
                  </a:lnTo>
                  <a:lnTo>
                    <a:pt x="1241" y="1219"/>
                  </a:lnTo>
                  <a:lnTo>
                    <a:pt x="1222" y="1210"/>
                  </a:lnTo>
                  <a:lnTo>
                    <a:pt x="1203" y="1200"/>
                  </a:lnTo>
                  <a:lnTo>
                    <a:pt x="1183" y="1192"/>
                  </a:lnTo>
                  <a:lnTo>
                    <a:pt x="1163" y="1183"/>
                  </a:lnTo>
                  <a:lnTo>
                    <a:pt x="1142" y="1176"/>
                  </a:lnTo>
                  <a:lnTo>
                    <a:pt x="1122" y="1169"/>
                  </a:lnTo>
                  <a:lnTo>
                    <a:pt x="1100" y="1163"/>
                  </a:lnTo>
                  <a:lnTo>
                    <a:pt x="1080" y="1158"/>
                  </a:lnTo>
                  <a:lnTo>
                    <a:pt x="1080" y="1158"/>
                  </a:lnTo>
                  <a:lnTo>
                    <a:pt x="1099" y="1145"/>
                  </a:lnTo>
                  <a:lnTo>
                    <a:pt x="1117" y="1129"/>
                  </a:lnTo>
                  <a:lnTo>
                    <a:pt x="1134" y="1114"/>
                  </a:lnTo>
                  <a:lnTo>
                    <a:pt x="1151" y="1097"/>
                  </a:lnTo>
                  <a:lnTo>
                    <a:pt x="1165" y="1079"/>
                  </a:lnTo>
                  <a:lnTo>
                    <a:pt x="1180" y="1059"/>
                  </a:lnTo>
                  <a:lnTo>
                    <a:pt x="1193" y="1040"/>
                  </a:lnTo>
                  <a:lnTo>
                    <a:pt x="1205" y="1020"/>
                  </a:lnTo>
                  <a:lnTo>
                    <a:pt x="1216" y="998"/>
                  </a:lnTo>
                  <a:lnTo>
                    <a:pt x="1226" y="976"/>
                  </a:lnTo>
                  <a:lnTo>
                    <a:pt x="1233" y="953"/>
                  </a:lnTo>
                  <a:lnTo>
                    <a:pt x="1240" y="931"/>
                  </a:lnTo>
                  <a:lnTo>
                    <a:pt x="1245" y="906"/>
                  </a:lnTo>
                  <a:lnTo>
                    <a:pt x="1250" y="882"/>
                  </a:lnTo>
                  <a:lnTo>
                    <a:pt x="1252" y="858"/>
                  </a:lnTo>
                  <a:lnTo>
                    <a:pt x="1253" y="833"/>
                  </a:lnTo>
                  <a:lnTo>
                    <a:pt x="1253" y="833"/>
                  </a:lnTo>
                  <a:lnTo>
                    <a:pt x="1252" y="813"/>
                  </a:lnTo>
                  <a:lnTo>
                    <a:pt x="1251" y="792"/>
                  </a:lnTo>
                  <a:lnTo>
                    <a:pt x="1248" y="773"/>
                  </a:lnTo>
                  <a:lnTo>
                    <a:pt x="1245" y="754"/>
                  </a:lnTo>
                  <a:lnTo>
                    <a:pt x="1240" y="734"/>
                  </a:lnTo>
                  <a:lnTo>
                    <a:pt x="1235" y="715"/>
                  </a:lnTo>
                  <a:lnTo>
                    <a:pt x="1229" y="697"/>
                  </a:lnTo>
                  <a:lnTo>
                    <a:pt x="1222" y="679"/>
                  </a:lnTo>
                  <a:lnTo>
                    <a:pt x="1214" y="661"/>
                  </a:lnTo>
                  <a:lnTo>
                    <a:pt x="1205" y="644"/>
                  </a:lnTo>
                  <a:lnTo>
                    <a:pt x="1195" y="628"/>
                  </a:lnTo>
                  <a:lnTo>
                    <a:pt x="1186" y="612"/>
                  </a:lnTo>
                  <a:lnTo>
                    <a:pt x="1175" y="596"/>
                  </a:lnTo>
                  <a:lnTo>
                    <a:pt x="1163" y="581"/>
                  </a:lnTo>
                  <a:lnTo>
                    <a:pt x="1151" y="567"/>
                  </a:lnTo>
                  <a:lnTo>
                    <a:pt x="1138" y="554"/>
                  </a:lnTo>
                  <a:lnTo>
                    <a:pt x="1124" y="541"/>
                  </a:lnTo>
                  <a:lnTo>
                    <a:pt x="1110" y="527"/>
                  </a:lnTo>
                  <a:lnTo>
                    <a:pt x="1094" y="516"/>
                  </a:lnTo>
                  <a:lnTo>
                    <a:pt x="1080" y="504"/>
                  </a:lnTo>
                  <a:lnTo>
                    <a:pt x="1063" y="495"/>
                  </a:lnTo>
                  <a:lnTo>
                    <a:pt x="1047" y="485"/>
                  </a:lnTo>
                  <a:lnTo>
                    <a:pt x="1029" y="477"/>
                  </a:lnTo>
                  <a:lnTo>
                    <a:pt x="1012" y="468"/>
                  </a:lnTo>
                  <a:lnTo>
                    <a:pt x="994" y="461"/>
                  </a:lnTo>
                  <a:lnTo>
                    <a:pt x="976" y="455"/>
                  </a:lnTo>
                  <a:lnTo>
                    <a:pt x="957" y="449"/>
                  </a:lnTo>
                  <a:lnTo>
                    <a:pt x="938" y="445"/>
                  </a:lnTo>
                  <a:lnTo>
                    <a:pt x="918" y="442"/>
                  </a:lnTo>
                  <a:lnTo>
                    <a:pt x="899" y="438"/>
                  </a:lnTo>
                  <a:lnTo>
                    <a:pt x="879" y="437"/>
                  </a:lnTo>
                  <a:lnTo>
                    <a:pt x="858" y="437"/>
                  </a:lnTo>
                  <a:lnTo>
                    <a:pt x="858" y="437"/>
                  </a:lnTo>
                  <a:lnTo>
                    <a:pt x="838" y="437"/>
                  </a:lnTo>
                  <a:lnTo>
                    <a:pt x="818" y="438"/>
                  </a:lnTo>
                  <a:lnTo>
                    <a:pt x="798" y="441"/>
                  </a:lnTo>
                  <a:lnTo>
                    <a:pt x="778" y="444"/>
                  </a:lnTo>
                  <a:lnTo>
                    <a:pt x="759" y="449"/>
                  </a:lnTo>
                  <a:lnTo>
                    <a:pt x="741" y="454"/>
                  </a:lnTo>
                  <a:lnTo>
                    <a:pt x="722" y="460"/>
                  </a:lnTo>
                  <a:lnTo>
                    <a:pt x="704" y="467"/>
                  </a:lnTo>
                  <a:lnTo>
                    <a:pt x="687" y="474"/>
                  </a:lnTo>
                  <a:lnTo>
                    <a:pt x="669" y="484"/>
                  </a:lnTo>
                  <a:lnTo>
                    <a:pt x="653" y="492"/>
                  </a:lnTo>
                  <a:lnTo>
                    <a:pt x="636" y="503"/>
                  </a:lnTo>
                  <a:lnTo>
                    <a:pt x="621" y="514"/>
                  </a:lnTo>
                  <a:lnTo>
                    <a:pt x="606" y="526"/>
                  </a:lnTo>
                  <a:lnTo>
                    <a:pt x="592" y="538"/>
                  </a:lnTo>
                  <a:lnTo>
                    <a:pt x="577" y="551"/>
                  </a:lnTo>
                  <a:lnTo>
                    <a:pt x="564" y="565"/>
                  </a:lnTo>
                  <a:lnTo>
                    <a:pt x="552" y="579"/>
                  </a:lnTo>
                  <a:lnTo>
                    <a:pt x="540" y="593"/>
                  </a:lnTo>
                  <a:lnTo>
                    <a:pt x="529" y="609"/>
                  </a:lnTo>
                  <a:lnTo>
                    <a:pt x="518" y="626"/>
                  </a:lnTo>
                  <a:lnTo>
                    <a:pt x="509" y="642"/>
                  </a:lnTo>
                  <a:lnTo>
                    <a:pt x="500" y="660"/>
                  </a:lnTo>
                  <a:lnTo>
                    <a:pt x="492" y="677"/>
                  </a:lnTo>
                  <a:lnTo>
                    <a:pt x="486" y="695"/>
                  </a:lnTo>
                  <a:lnTo>
                    <a:pt x="478" y="713"/>
                  </a:lnTo>
                  <a:lnTo>
                    <a:pt x="474" y="732"/>
                  </a:lnTo>
                  <a:lnTo>
                    <a:pt x="469" y="751"/>
                  </a:lnTo>
                  <a:lnTo>
                    <a:pt x="465" y="770"/>
                  </a:lnTo>
                  <a:lnTo>
                    <a:pt x="463" y="790"/>
                  </a:lnTo>
                  <a:lnTo>
                    <a:pt x="462" y="810"/>
                  </a:lnTo>
                  <a:lnTo>
                    <a:pt x="460" y="831"/>
                  </a:lnTo>
                  <a:lnTo>
                    <a:pt x="460" y="831"/>
                  </a:lnTo>
                  <a:lnTo>
                    <a:pt x="462" y="856"/>
                  </a:lnTo>
                  <a:lnTo>
                    <a:pt x="463" y="881"/>
                  </a:lnTo>
                  <a:lnTo>
                    <a:pt x="468" y="905"/>
                  </a:lnTo>
                  <a:lnTo>
                    <a:pt x="472" y="929"/>
                  </a:lnTo>
                  <a:lnTo>
                    <a:pt x="478" y="952"/>
                  </a:lnTo>
                  <a:lnTo>
                    <a:pt x="487" y="975"/>
                  </a:lnTo>
                  <a:lnTo>
                    <a:pt x="497" y="997"/>
                  </a:lnTo>
                  <a:lnTo>
                    <a:pt x="507" y="1018"/>
                  </a:lnTo>
                  <a:lnTo>
                    <a:pt x="518" y="1039"/>
                  </a:lnTo>
                  <a:lnTo>
                    <a:pt x="531" y="1059"/>
                  </a:lnTo>
                  <a:lnTo>
                    <a:pt x="546" y="1077"/>
                  </a:lnTo>
                  <a:lnTo>
                    <a:pt x="562" y="1095"/>
                  </a:lnTo>
                  <a:lnTo>
                    <a:pt x="577" y="1114"/>
                  </a:lnTo>
                  <a:lnTo>
                    <a:pt x="594" y="1129"/>
                  </a:lnTo>
                  <a:lnTo>
                    <a:pt x="612" y="1145"/>
                  </a:lnTo>
                  <a:lnTo>
                    <a:pt x="631" y="1158"/>
                  </a:lnTo>
                  <a:lnTo>
                    <a:pt x="631" y="1158"/>
                  </a:lnTo>
                  <a:lnTo>
                    <a:pt x="604" y="1165"/>
                  </a:lnTo>
                  <a:lnTo>
                    <a:pt x="575" y="1174"/>
                  </a:lnTo>
                  <a:lnTo>
                    <a:pt x="547" y="1185"/>
                  </a:lnTo>
                  <a:lnTo>
                    <a:pt x="521" y="1195"/>
                  </a:lnTo>
                  <a:lnTo>
                    <a:pt x="494" y="1207"/>
                  </a:lnTo>
                  <a:lnTo>
                    <a:pt x="468" y="1221"/>
                  </a:lnTo>
                  <a:lnTo>
                    <a:pt x="442" y="1236"/>
                  </a:lnTo>
                  <a:lnTo>
                    <a:pt x="418" y="1252"/>
                  </a:lnTo>
                  <a:lnTo>
                    <a:pt x="394" y="1269"/>
                  </a:lnTo>
                  <a:lnTo>
                    <a:pt x="371" y="1287"/>
                  </a:lnTo>
                  <a:lnTo>
                    <a:pt x="349" y="1306"/>
                  </a:lnTo>
                  <a:lnTo>
                    <a:pt x="328" y="1327"/>
                  </a:lnTo>
                  <a:lnTo>
                    <a:pt x="309" y="1347"/>
                  </a:lnTo>
                  <a:lnTo>
                    <a:pt x="289" y="1370"/>
                  </a:lnTo>
                  <a:lnTo>
                    <a:pt x="270" y="1393"/>
                  </a:lnTo>
                  <a:lnTo>
                    <a:pt x="253" y="1417"/>
                  </a:lnTo>
                  <a:lnTo>
                    <a:pt x="253" y="1417"/>
                  </a:lnTo>
                  <a:lnTo>
                    <a:pt x="228" y="1365"/>
                  </a:lnTo>
                  <a:lnTo>
                    <a:pt x="205" y="1313"/>
                  </a:lnTo>
                  <a:lnTo>
                    <a:pt x="205" y="1313"/>
                  </a:lnTo>
                  <a:lnTo>
                    <a:pt x="193" y="1282"/>
                  </a:lnTo>
                  <a:lnTo>
                    <a:pt x="181" y="1251"/>
                  </a:lnTo>
                  <a:lnTo>
                    <a:pt x="170" y="1219"/>
                  </a:lnTo>
                  <a:lnTo>
                    <a:pt x="160" y="1187"/>
                  </a:lnTo>
                  <a:lnTo>
                    <a:pt x="151" y="1154"/>
                  </a:lnTo>
                  <a:lnTo>
                    <a:pt x="142" y="1123"/>
                  </a:lnTo>
                  <a:lnTo>
                    <a:pt x="135" y="1091"/>
                  </a:lnTo>
                  <a:lnTo>
                    <a:pt x="128" y="1058"/>
                  </a:lnTo>
                  <a:lnTo>
                    <a:pt x="122" y="1024"/>
                  </a:lnTo>
                  <a:lnTo>
                    <a:pt x="117" y="992"/>
                  </a:lnTo>
                  <a:lnTo>
                    <a:pt x="112" y="959"/>
                  </a:lnTo>
                  <a:lnTo>
                    <a:pt x="108" y="926"/>
                  </a:lnTo>
                  <a:lnTo>
                    <a:pt x="106" y="892"/>
                  </a:lnTo>
                  <a:lnTo>
                    <a:pt x="104" y="860"/>
                  </a:lnTo>
                  <a:lnTo>
                    <a:pt x="102" y="826"/>
                  </a:lnTo>
                  <a:lnTo>
                    <a:pt x="102" y="792"/>
                  </a:lnTo>
                  <a:lnTo>
                    <a:pt x="102" y="792"/>
                  </a:lnTo>
                  <a:lnTo>
                    <a:pt x="102" y="756"/>
                  </a:lnTo>
                  <a:lnTo>
                    <a:pt x="106" y="721"/>
                  </a:lnTo>
                  <a:lnTo>
                    <a:pt x="111" y="686"/>
                  </a:lnTo>
                  <a:lnTo>
                    <a:pt x="117" y="652"/>
                  </a:lnTo>
                  <a:lnTo>
                    <a:pt x="124" y="619"/>
                  </a:lnTo>
                  <a:lnTo>
                    <a:pt x="134" y="586"/>
                  </a:lnTo>
                  <a:lnTo>
                    <a:pt x="145" y="554"/>
                  </a:lnTo>
                  <a:lnTo>
                    <a:pt x="158" y="522"/>
                  </a:lnTo>
                  <a:lnTo>
                    <a:pt x="171" y="492"/>
                  </a:lnTo>
                  <a:lnTo>
                    <a:pt x="187" y="462"/>
                  </a:lnTo>
                  <a:lnTo>
                    <a:pt x="204" y="433"/>
                  </a:lnTo>
                  <a:lnTo>
                    <a:pt x="222" y="406"/>
                  </a:lnTo>
                  <a:lnTo>
                    <a:pt x="241" y="378"/>
                  </a:lnTo>
                  <a:lnTo>
                    <a:pt x="262" y="353"/>
                  </a:lnTo>
                  <a:lnTo>
                    <a:pt x="283" y="327"/>
                  </a:lnTo>
                  <a:lnTo>
                    <a:pt x="306" y="303"/>
                  </a:lnTo>
                  <a:lnTo>
                    <a:pt x="330" y="280"/>
                  </a:lnTo>
                  <a:lnTo>
                    <a:pt x="356" y="259"/>
                  </a:lnTo>
                  <a:lnTo>
                    <a:pt x="382" y="238"/>
                  </a:lnTo>
                  <a:lnTo>
                    <a:pt x="409" y="219"/>
                  </a:lnTo>
                  <a:lnTo>
                    <a:pt x="437" y="201"/>
                  </a:lnTo>
                  <a:lnTo>
                    <a:pt x="466" y="184"/>
                  </a:lnTo>
                  <a:lnTo>
                    <a:pt x="497" y="170"/>
                  </a:lnTo>
                  <a:lnTo>
                    <a:pt x="527" y="155"/>
                  </a:lnTo>
                  <a:lnTo>
                    <a:pt x="558" y="143"/>
                  </a:lnTo>
                  <a:lnTo>
                    <a:pt x="591" y="132"/>
                  </a:lnTo>
                  <a:lnTo>
                    <a:pt x="623" y="123"/>
                  </a:lnTo>
                  <a:lnTo>
                    <a:pt x="657" y="116"/>
                  </a:lnTo>
                  <a:lnTo>
                    <a:pt x="691" y="110"/>
                  </a:lnTo>
                  <a:lnTo>
                    <a:pt x="725" y="105"/>
                  </a:lnTo>
                  <a:lnTo>
                    <a:pt x="760" y="102"/>
                  </a:lnTo>
                  <a:lnTo>
                    <a:pt x="797" y="101"/>
                  </a:lnTo>
                  <a:lnTo>
                    <a:pt x="799" y="101"/>
                  </a:lnTo>
                  <a:lnTo>
                    <a:pt x="799" y="101"/>
                  </a:lnTo>
                  <a:lnTo>
                    <a:pt x="827" y="101"/>
                  </a:lnTo>
                  <a:lnTo>
                    <a:pt x="856" y="104"/>
                  </a:lnTo>
                  <a:lnTo>
                    <a:pt x="883" y="106"/>
                  </a:lnTo>
                  <a:lnTo>
                    <a:pt x="911" y="111"/>
                  </a:lnTo>
                  <a:lnTo>
                    <a:pt x="939" y="116"/>
                  </a:lnTo>
                  <a:lnTo>
                    <a:pt x="966" y="122"/>
                  </a:lnTo>
                  <a:lnTo>
                    <a:pt x="993" y="129"/>
                  </a:lnTo>
                  <a:lnTo>
                    <a:pt x="1021" y="137"/>
                  </a:lnTo>
                  <a:lnTo>
                    <a:pt x="1047" y="147"/>
                  </a:lnTo>
                  <a:lnTo>
                    <a:pt x="1073" y="158"/>
                  </a:lnTo>
                  <a:lnTo>
                    <a:pt x="1098" y="170"/>
                  </a:lnTo>
                  <a:lnTo>
                    <a:pt x="1123" y="182"/>
                  </a:lnTo>
                  <a:lnTo>
                    <a:pt x="1148" y="196"/>
                  </a:lnTo>
                  <a:lnTo>
                    <a:pt x="1173" y="211"/>
                  </a:lnTo>
                  <a:lnTo>
                    <a:pt x="1195" y="226"/>
                  </a:lnTo>
                  <a:lnTo>
                    <a:pt x="1218" y="243"/>
                  </a:lnTo>
                  <a:lnTo>
                    <a:pt x="1218" y="243"/>
                  </a:lnTo>
                  <a:lnTo>
                    <a:pt x="1240" y="261"/>
                  </a:lnTo>
                  <a:lnTo>
                    <a:pt x="1261" y="279"/>
                  </a:lnTo>
                  <a:lnTo>
                    <a:pt x="1281" y="299"/>
                  </a:lnTo>
                  <a:lnTo>
                    <a:pt x="1300" y="318"/>
                  </a:lnTo>
                  <a:lnTo>
                    <a:pt x="1320" y="338"/>
                  </a:lnTo>
                  <a:lnTo>
                    <a:pt x="1336" y="359"/>
                  </a:lnTo>
                  <a:lnTo>
                    <a:pt x="1353" y="380"/>
                  </a:lnTo>
                  <a:lnTo>
                    <a:pt x="1369" y="403"/>
                  </a:lnTo>
                  <a:lnTo>
                    <a:pt x="1385" y="426"/>
                  </a:lnTo>
                  <a:lnTo>
                    <a:pt x="1399" y="449"/>
                  </a:lnTo>
                  <a:lnTo>
                    <a:pt x="1412" y="473"/>
                  </a:lnTo>
                  <a:lnTo>
                    <a:pt x="1424" y="498"/>
                  </a:lnTo>
                  <a:lnTo>
                    <a:pt x="1435" y="524"/>
                  </a:lnTo>
                  <a:lnTo>
                    <a:pt x="1446" y="549"/>
                  </a:lnTo>
                  <a:lnTo>
                    <a:pt x="1455" y="574"/>
                  </a:lnTo>
                  <a:lnTo>
                    <a:pt x="1463" y="601"/>
                  </a:lnTo>
                  <a:lnTo>
                    <a:pt x="1463" y="601"/>
                  </a:lnTo>
                  <a:lnTo>
                    <a:pt x="1467" y="609"/>
                  </a:lnTo>
                  <a:lnTo>
                    <a:pt x="1470" y="616"/>
                  </a:lnTo>
                  <a:lnTo>
                    <a:pt x="1476" y="622"/>
                  </a:lnTo>
                  <a:lnTo>
                    <a:pt x="1482" y="627"/>
                  </a:lnTo>
                  <a:lnTo>
                    <a:pt x="1488" y="632"/>
                  </a:lnTo>
                  <a:lnTo>
                    <a:pt x="1496" y="634"/>
                  </a:lnTo>
                  <a:lnTo>
                    <a:pt x="1504" y="637"/>
                  </a:lnTo>
                  <a:lnTo>
                    <a:pt x="1512" y="637"/>
                  </a:lnTo>
                  <a:lnTo>
                    <a:pt x="1512" y="637"/>
                  </a:lnTo>
                  <a:lnTo>
                    <a:pt x="1520" y="637"/>
                  </a:lnTo>
                  <a:lnTo>
                    <a:pt x="1528" y="634"/>
                  </a:lnTo>
                  <a:lnTo>
                    <a:pt x="1535" y="632"/>
                  </a:lnTo>
                  <a:lnTo>
                    <a:pt x="1543" y="627"/>
                  </a:lnTo>
                  <a:lnTo>
                    <a:pt x="1549" y="622"/>
                  </a:lnTo>
                  <a:lnTo>
                    <a:pt x="1553" y="615"/>
                  </a:lnTo>
                  <a:lnTo>
                    <a:pt x="1557" y="609"/>
                  </a:lnTo>
                  <a:lnTo>
                    <a:pt x="1561" y="601"/>
                  </a:lnTo>
                  <a:lnTo>
                    <a:pt x="1561" y="601"/>
                  </a:lnTo>
                  <a:lnTo>
                    <a:pt x="1569" y="574"/>
                  </a:lnTo>
                  <a:lnTo>
                    <a:pt x="1579" y="547"/>
                  </a:lnTo>
                  <a:lnTo>
                    <a:pt x="1590" y="521"/>
                  </a:lnTo>
                  <a:lnTo>
                    <a:pt x="1602" y="495"/>
                  </a:lnTo>
                  <a:lnTo>
                    <a:pt x="1615" y="469"/>
                  </a:lnTo>
                  <a:lnTo>
                    <a:pt x="1628" y="445"/>
                  </a:lnTo>
                  <a:lnTo>
                    <a:pt x="1643" y="423"/>
                  </a:lnTo>
                  <a:lnTo>
                    <a:pt x="1658" y="398"/>
                  </a:lnTo>
                  <a:lnTo>
                    <a:pt x="1674" y="377"/>
                  </a:lnTo>
                  <a:lnTo>
                    <a:pt x="1692" y="355"/>
                  </a:lnTo>
                  <a:lnTo>
                    <a:pt x="1710" y="335"/>
                  </a:lnTo>
                  <a:lnTo>
                    <a:pt x="1728" y="314"/>
                  </a:lnTo>
                  <a:lnTo>
                    <a:pt x="1747" y="295"/>
                  </a:lnTo>
                  <a:lnTo>
                    <a:pt x="1768" y="277"/>
                  </a:lnTo>
                  <a:lnTo>
                    <a:pt x="1790" y="259"/>
                  </a:lnTo>
                  <a:lnTo>
                    <a:pt x="1810" y="242"/>
                  </a:lnTo>
                  <a:lnTo>
                    <a:pt x="1833" y="226"/>
                  </a:lnTo>
                  <a:lnTo>
                    <a:pt x="1856" y="211"/>
                  </a:lnTo>
                  <a:lnTo>
                    <a:pt x="1879" y="197"/>
                  </a:lnTo>
                  <a:lnTo>
                    <a:pt x="1903" y="184"/>
                  </a:lnTo>
                  <a:lnTo>
                    <a:pt x="1928" y="171"/>
                  </a:lnTo>
                  <a:lnTo>
                    <a:pt x="1953" y="160"/>
                  </a:lnTo>
                  <a:lnTo>
                    <a:pt x="1979" y="149"/>
                  </a:lnTo>
                  <a:lnTo>
                    <a:pt x="2004" y="141"/>
                  </a:lnTo>
                  <a:lnTo>
                    <a:pt x="2031" y="132"/>
                  </a:lnTo>
                  <a:lnTo>
                    <a:pt x="2058" y="125"/>
                  </a:lnTo>
                  <a:lnTo>
                    <a:pt x="2085" y="119"/>
                  </a:lnTo>
                  <a:lnTo>
                    <a:pt x="2113" y="113"/>
                  </a:lnTo>
                  <a:lnTo>
                    <a:pt x="2140" y="110"/>
                  </a:lnTo>
                  <a:lnTo>
                    <a:pt x="2169" y="107"/>
                  </a:lnTo>
                  <a:lnTo>
                    <a:pt x="2197" y="105"/>
                  </a:lnTo>
                  <a:lnTo>
                    <a:pt x="2226" y="105"/>
                  </a:lnTo>
                  <a:lnTo>
                    <a:pt x="2226" y="105"/>
                  </a:lnTo>
                  <a:lnTo>
                    <a:pt x="2262" y="105"/>
                  </a:lnTo>
                  <a:lnTo>
                    <a:pt x="2297" y="108"/>
                  </a:lnTo>
                  <a:lnTo>
                    <a:pt x="2332" y="112"/>
                  </a:lnTo>
                  <a:lnTo>
                    <a:pt x="2366" y="119"/>
                  </a:lnTo>
                  <a:lnTo>
                    <a:pt x="2399" y="126"/>
                  </a:lnTo>
                  <a:lnTo>
                    <a:pt x="2432" y="136"/>
                  </a:lnTo>
                  <a:lnTo>
                    <a:pt x="2464" y="147"/>
                  </a:lnTo>
                  <a:lnTo>
                    <a:pt x="2496" y="159"/>
                  </a:lnTo>
                  <a:lnTo>
                    <a:pt x="2527" y="173"/>
                  </a:lnTo>
                  <a:lnTo>
                    <a:pt x="2557" y="189"/>
                  </a:lnTo>
                  <a:lnTo>
                    <a:pt x="2586" y="205"/>
                  </a:lnTo>
                  <a:lnTo>
                    <a:pt x="2614" y="223"/>
                  </a:lnTo>
                  <a:lnTo>
                    <a:pt x="2640" y="243"/>
                  </a:lnTo>
                  <a:lnTo>
                    <a:pt x="2667" y="264"/>
                  </a:lnTo>
                  <a:lnTo>
                    <a:pt x="2692" y="285"/>
                  </a:lnTo>
                  <a:lnTo>
                    <a:pt x="2716" y="308"/>
                  </a:lnTo>
                  <a:lnTo>
                    <a:pt x="2739" y="332"/>
                  </a:lnTo>
                  <a:lnTo>
                    <a:pt x="2761" y="358"/>
                  </a:lnTo>
                  <a:lnTo>
                    <a:pt x="2781" y="384"/>
                  </a:lnTo>
                  <a:lnTo>
                    <a:pt x="2801" y="411"/>
                  </a:lnTo>
                  <a:lnTo>
                    <a:pt x="2819" y="439"/>
                  </a:lnTo>
                  <a:lnTo>
                    <a:pt x="2836" y="468"/>
                  </a:lnTo>
                  <a:lnTo>
                    <a:pt x="2850" y="498"/>
                  </a:lnTo>
                  <a:lnTo>
                    <a:pt x="2865" y="528"/>
                  </a:lnTo>
                  <a:lnTo>
                    <a:pt x="2877" y="560"/>
                  </a:lnTo>
                  <a:lnTo>
                    <a:pt x="2887" y="592"/>
                  </a:lnTo>
                  <a:lnTo>
                    <a:pt x="2897" y="625"/>
                  </a:lnTo>
                  <a:lnTo>
                    <a:pt x="2904" y="658"/>
                  </a:lnTo>
                  <a:lnTo>
                    <a:pt x="2910" y="693"/>
                  </a:lnTo>
                  <a:lnTo>
                    <a:pt x="2915" y="728"/>
                  </a:lnTo>
                  <a:lnTo>
                    <a:pt x="2918" y="763"/>
                  </a:lnTo>
                  <a:lnTo>
                    <a:pt x="2919" y="798"/>
                  </a:lnTo>
                  <a:lnTo>
                    <a:pt x="2919" y="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88" name="Freeform 68">
              <a:extLst>
                <a:ext uri="{FF2B5EF4-FFF2-40B4-BE49-F238E27FC236}">
                  <a16:creationId xmlns:a16="http://schemas.microsoft.com/office/drawing/2014/main" id="{C17C2CB4-63E6-794C-49E0-91836D261774}"/>
                </a:ext>
              </a:extLst>
            </p:cNvPr>
            <p:cNvSpPr>
              <a:spLocks/>
            </p:cNvSpPr>
            <p:nvPr/>
          </p:nvSpPr>
          <p:spPr bwMode="auto">
            <a:xfrm>
              <a:off x="3327" y="2726"/>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grpSp>
      <p:grpSp>
        <p:nvGrpSpPr>
          <p:cNvPr id="99" name="Group 35">
            <a:extLst>
              <a:ext uri="{FF2B5EF4-FFF2-40B4-BE49-F238E27FC236}">
                <a16:creationId xmlns:a16="http://schemas.microsoft.com/office/drawing/2014/main" id="{8DA8EB1D-1803-3552-3FA7-5F6124683FBD}"/>
              </a:ext>
            </a:extLst>
          </p:cNvPr>
          <p:cNvGrpSpPr>
            <a:grpSpLocks noChangeAspect="1"/>
          </p:cNvGrpSpPr>
          <p:nvPr/>
        </p:nvGrpSpPr>
        <p:grpSpPr bwMode="auto">
          <a:xfrm>
            <a:off x="9470101" y="1998399"/>
            <a:ext cx="1144587" cy="1147762"/>
            <a:chOff x="5299" y="1059"/>
            <a:chExt cx="721" cy="723"/>
          </a:xfrm>
          <a:solidFill>
            <a:schemeClr val="accent3"/>
          </a:solidFill>
        </p:grpSpPr>
        <p:sp>
          <p:nvSpPr>
            <p:cNvPr id="100" name="Freeform 36">
              <a:extLst>
                <a:ext uri="{FF2B5EF4-FFF2-40B4-BE49-F238E27FC236}">
                  <a16:creationId xmlns:a16="http://schemas.microsoft.com/office/drawing/2014/main" id="{7DBA35E9-86C4-0F6C-2511-FE70496781A4}"/>
                </a:ext>
              </a:extLst>
            </p:cNvPr>
            <p:cNvSpPr>
              <a:spLocks noEditPoints="1"/>
            </p:cNvSpPr>
            <p:nvPr/>
          </p:nvSpPr>
          <p:spPr bwMode="auto">
            <a:xfrm>
              <a:off x="5299" y="1059"/>
              <a:ext cx="721" cy="723"/>
            </a:xfrm>
            <a:custGeom>
              <a:avLst/>
              <a:gdLst>
                <a:gd name="T0" fmla="*/ 2849 w 2884"/>
                <a:gd name="T1" fmla="*/ 5 h 2891"/>
                <a:gd name="T2" fmla="*/ 1970 w 2884"/>
                <a:gd name="T3" fmla="*/ 193 h 2891"/>
                <a:gd name="T4" fmla="*/ 1643 w 2884"/>
                <a:gd name="T5" fmla="*/ 315 h 2891"/>
                <a:gd name="T6" fmla="*/ 1346 w 2884"/>
                <a:gd name="T7" fmla="*/ 492 h 2891"/>
                <a:gd name="T8" fmla="*/ 1085 w 2884"/>
                <a:gd name="T9" fmla="*/ 720 h 2891"/>
                <a:gd name="T10" fmla="*/ 870 w 2884"/>
                <a:gd name="T11" fmla="*/ 992 h 2891"/>
                <a:gd name="T12" fmla="*/ 698 w 2884"/>
                <a:gd name="T13" fmla="*/ 1072 h 2891"/>
                <a:gd name="T14" fmla="*/ 518 w 2884"/>
                <a:gd name="T15" fmla="*/ 1111 h 2891"/>
                <a:gd name="T16" fmla="*/ 318 w 2884"/>
                <a:gd name="T17" fmla="*/ 1211 h 2891"/>
                <a:gd name="T18" fmla="*/ 87 w 2884"/>
                <a:gd name="T19" fmla="*/ 1400 h 2891"/>
                <a:gd name="T20" fmla="*/ 1 w 2884"/>
                <a:gd name="T21" fmla="*/ 1505 h 2891"/>
                <a:gd name="T22" fmla="*/ 19 w 2884"/>
                <a:gd name="T23" fmla="*/ 1552 h 2891"/>
                <a:gd name="T24" fmla="*/ 67 w 2884"/>
                <a:gd name="T25" fmla="*/ 1564 h 2891"/>
                <a:gd name="T26" fmla="*/ 328 w 2884"/>
                <a:gd name="T27" fmla="*/ 1536 h 2891"/>
                <a:gd name="T28" fmla="*/ 522 w 2884"/>
                <a:gd name="T29" fmla="*/ 1574 h 2891"/>
                <a:gd name="T30" fmla="*/ 495 w 2884"/>
                <a:gd name="T31" fmla="*/ 1702 h 2891"/>
                <a:gd name="T32" fmla="*/ 1141 w 2884"/>
                <a:gd name="T33" fmla="*/ 2372 h 2891"/>
                <a:gd name="T34" fmla="*/ 1194 w 2884"/>
                <a:gd name="T35" fmla="*/ 2386 h 2891"/>
                <a:gd name="T36" fmla="*/ 1322 w 2884"/>
                <a:gd name="T37" fmla="*/ 2374 h 2891"/>
                <a:gd name="T38" fmla="*/ 1355 w 2884"/>
                <a:gd name="T39" fmla="*/ 2557 h 2891"/>
                <a:gd name="T40" fmla="*/ 1338 w 2884"/>
                <a:gd name="T41" fmla="*/ 2781 h 2891"/>
                <a:gd name="T42" fmla="*/ 1336 w 2884"/>
                <a:gd name="T43" fmla="*/ 2866 h 2891"/>
                <a:gd name="T44" fmla="*/ 1375 w 2884"/>
                <a:gd name="T45" fmla="*/ 2891 h 2891"/>
                <a:gd name="T46" fmla="*/ 1417 w 2884"/>
                <a:gd name="T47" fmla="*/ 2878 h 2891"/>
                <a:gd name="T48" fmla="*/ 1642 w 2884"/>
                <a:gd name="T49" fmla="*/ 2628 h 2891"/>
                <a:gd name="T50" fmla="*/ 1765 w 2884"/>
                <a:gd name="T51" fmla="*/ 2414 h 2891"/>
                <a:gd name="T52" fmla="*/ 1814 w 2884"/>
                <a:gd name="T53" fmla="*/ 2239 h 2891"/>
                <a:gd name="T54" fmla="*/ 1812 w 2884"/>
                <a:gd name="T55" fmla="*/ 2065 h 2891"/>
                <a:gd name="T56" fmla="*/ 2082 w 2884"/>
                <a:gd name="T57" fmla="*/ 1872 h 2891"/>
                <a:gd name="T58" fmla="*/ 2313 w 2884"/>
                <a:gd name="T59" fmla="*/ 1637 h 2891"/>
                <a:gd name="T60" fmla="*/ 2502 w 2884"/>
                <a:gd name="T61" fmla="*/ 1368 h 2891"/>
                <a:gd name="T62" fmla="*/ 2642 w 2884"/>
                <a:gd name="T63" fmla="*/ 1069 h 2891"/>
                <a:gd name="T64" fmla="*/ 2705 w 2884"/>
                <a:gd name="T65" fmla="*/ 863 h 2891"/>
                <a:gd name="T66" fmla="*/ 2883 w 2884"/>
                <a:gd name="T67" fmla="*/ 43 h 2891"/>
                <a:gd name="T68" fmla="*/ 432 w 2884"/>
                <a:gd name="T69" fmla="*/ 1270 h 2891"/>
                <a:gd name="T70" fmla="*/ 670 w 2884"/>
                <a:gd name="T71" fmla="*/ 1185 h 2891"/>
                <a:gd name="T72" fmla="*/ 577 w 2884"/>
                <a:gd name="T73" fmla="*/ 1480 h 2891"/>
                <a:gd name="T74" fmla="*/ 406 w 2884"/>
                <a:gd name="T75" fmla="*/ 1433 h 2891"/>
                <a:gd name="T76" fmla="*/ 1460 w 2884"/>
                <a:gd name="T77" fmla="*/ 2681 h 2891"/>
                <a:gd name="T78" fmla="*/ 1459 w 2884"/>
                <a:gd name="T79" fmla="*/ 2480 h 2891"/>
                <a:gd name="T80" fmla="*/ 1408 w 2884"/>
                <a:gd name="T81" fmla="*/ 2306 h 2891"/>
                <a:gd name="T82" fmla="*/ 1709 w 2884"/>
                <a:gd name="T83" fmla="*/ 2208 h 2891"/>
                <a:gd name="T84" fmla="*/ 1628 w 2884"/>
                <a:gd name="T85" fmla="*/ 2451 h 2891"/>
                <a:gd name="T86" fmla="*/ 1460 w 2884"/>
                <a:gd name="T87" fmla="*/ 2681 h 2891"/>
                <a:gd name="T88" fmla="*/ 864 w 2884"/>
                <a:gd name="T89" fmla="*/ 1216 h 2891"/>
                <a:gd name="T90" fmla="*/ 895 w 2884"/>
                <a:gd name="T91" fmla="*/ 1159 h 2891"/>
                <a:gd name="T92" fmla="*/ 1046 w 2884"/>
                <a:gd name="T93" fmla="*/ 932 h 2891"/>
                <a:gd name="T94" fmla="*/ 1261 w 2884"/>
                <a:gd name="T95" fmla="*/ 702 h 2891"/>
                <a:gd name="T96" fmla="*/ 1512 w 2884"/>
                <a:gd name="T97" fmla="*/ 512 h 2891"/>
                <a:gd name="T98" fmla="*/ 1793 w 2884"/>
                <a:gd name="T99" fmla="*/ 367 h 2891"/>
                <a:gd name="T100" fmla="*/ 2590 w 2884"/>
                <a:gd name="T101" fmla="*/ 880 h 2891"/>
                <a:gd name="T102" fmla="*/ 2474 w 2884"/>
                <a:gd name="T103" fmla="*/ 1190 h 2891"/>
                <a:gd name="T104" fmla="*/ 2307 w 2884"/>
                <a:gd name="T105" fmla="*/ 1471 h 2891"/>
                <a:gd name="T106" fmla="*/ 2091 w 2884"/>
                <a:gd name="T107" fmla="*/ 1719 h 2891"/>
                <a:gd name="T108" fmla="*/ 1832 w 2884"/>
                <a:gd name="T109" fmla="*/ 1924 h 2891"/>
                <a:gd name="T110" fmla="*/ 2131 w 2884"/>
                <a:gd name="T111" fmla="*/ 266 h 2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84" h="2891">
                  <a:moveTo>
                    <a:pt x="2883" y="43"/>
                  </a:moveTo>
                  <a:lnTo>
                    <a:pt x="2883" y="43"/>
                  </a:lnTo>
                  <a:lnTo>
                    <a:pt x="2879" y="33"/>
                  </a:lnTo>
                  <a:lnTo>
                    <a:pt x="2873" y="24"/>
                  </a:lnTo>
                  <a:lnTo>
                    <a:pt x="2867" y="16"/>
                  </a:lnTo>
                  <a:lnTo>
                    <a:pt x="2859" y="10"/>
                  </a:lnTo>
                  <a:lnTo>
                    <a:pt x="2849" y="5"/>
                  </a:lnTo>
                  <a:lnTo>
                    <a:pt x="2839" y="1"/>
                  </a:lnTo>
                  <a:lnTo>
                    <a:pt x="2829" y="0"/>
                  </a:lnTo>
                  <a:lnTo>
                    <a:pt x="2818" y="2"/>
                  </a:lnTo>
                  <a:lnTo>
                    <a:pt x="2068" y="169"/>
                  </a:lnTo>
                  <a:lnTo>
                    <a:pt x="2068" y="169"/>
                  </a:lnTo>
                  <a:lnTo>
                    <a:pt x="2019" y="179"/>
                  </a:lnTo>
                  <a:lnTo>
                    <a:pt x="1970" y="193"/>
                  </a:lnTo>
                  <a:lnTo>
                    <a:pt x="1921" y="206"/>
                  </a:lnTo>
                  <a:lnTo>
                    <a:pt x="1874" y="222"/>
                  </a:lnTo>
                  <a:lnTo>
                    <a:pt x="1826" y="237"/>
                  </a:lnTo>
                  <a:lnTo>
                    <a:pt x="1781" y="255"/>
                  </a:lnTo>
                  <a:lnTo>
                    <a:pt x="1734" y="275"/>
                  </a:lnTo>
                  <a:lnTo>
                    <a:pt x="1688" y="294"/>
                  </a:lnTo>
                  <a:lnTo>
                    <a:pt x="1643" y="315"/>
                  </a:lnTo>
                  <a:lnTo>
                    <a:pt x="1599" y="337"/>
                  </a:lnTo>
                  <a:lnTo>
                    <a:pt x="1555" y="360"/>
                  </a:lnTo>
                  <a:lnTo>
                    <a:pt x="1512" y="384"/>
                  </a:lnTo>
                  <a:lnTo>
                    <a:pt x="1470" y="409"/>
                  </a:lnTo>
                  <a:lnTo>
                    <a:pt x="1428" y="436"/>
                  </a:lnTo>
                  <a:lnTo>
                    <a:pt x="1387" y="464"/>
                  </a:lnTo>
                  <a:lnTo>
                    <a:pt x="1346" y="492"/>
                  </a:lnTo>
                  <a:lnTo>
                    <a:pt x="1307" y="523"/>
                  </a:lnTo>
                  <a:lnTo>
                    <a:pt x="1267" y="553"/>
                  </a:lnTo>
                  <a:lnTo>
                    <a:pt x="1230" y="584"/>
                  </a:lnTo>
                  <a:lnTo>
                    <a:pt x="1193" y="616"/>
                  </a:lnTo>
                  <a:lnTo>
                    <a:pt x="1156" y="650"/>
                  </a:lnTo>
                  <a:lnTo>
                    <a:pt x="1120" y="685"/>
                  </a:lnTo>
                  <a:lnTo>
                    <a:pt x="1085" y="720"/>
                  </a:lnTo>
                  <a:lnTo>
                    <a:pt x="1052" y="756"/>
                  </a:lnTo>
                  <a:lnTo>
                    <a:pt x="1019" y="793"/>
                  </a:lnTo>
                  <a:lnTo>
                    <a:pt x="988" y="832"/>
                  </a:lnTo>
                  <a:lnTo>
                    <a:pt x="957" y="870"/>
                  </a:lnTo>
                  <a:lnTo>
                    <a:pt x="926" y="910"/>
                  </a:lnTo>
                  <a:lnTo>
                    <a:pt x="897" y="951"/>
                  </a:lnTo>
                  <a:lnTo>
                    <a:pt x="870" y="992"/>
                  </a:lnTo>
                  <a:lnTo>
                    <a:pt x="842" y="1034"/>
                  </a:lnTo>
                  <a:lnTo>
                    <a:pt x="817" y="1078"/>
                  </a:lnTo>
                  <a:lnTo>
                    <a:pt x="817" y="1078"/>
                  </a:lnTo>
                  <a:lnTo>
                    <a:pt x="793" y="1074"/>
                  </a:lnTo>
                  <a:lnTo>
                    <a:pt x="765" y="1072"/>
                  </a:lnTo>
                  <a:lnTo>
                    <a:pt x="734" y="1070"/>
                  </a:lnTo>
                  <a:lnTo>
                    <a:pt x="698" y="1072"/>
                  </a:lnTo>
                  <a:lnTo>
                    <a:pt x="658" y="1076"/>
                  </a:lnTo>
                  <a:lnTo>
                    <a:pt x="637" y="1079"/>
                  </a:lnTo>
                  <a:lnTo>
                    <a:pt x="614" y="1084"/>
                  </a:lnTo>
                  <a:lnTo>
                    <a:pt x="591" y="1088"/>
                  </a:lnTo>
                  <a:lnTo>
                    <a:pt x="567" y="1094"/>
                  </a:lnTo>
                  <a:lnTo>
                    <a:pt x="543" y="1103"/>
                  </a:lnTo>
                  <a:lnTo>
                    <a:pt x="518" y="1111"/>
                  </a:lnTo>
                  <a:lnTo>
                    <a:pt x="492" y="1121"/>
                  </a:lnTo>
                  <a:lnTo>
                    <a:pt x="465" y="1132"/>
                  </a:lnTo>
                  <a:lnTo>
                    <a:pt x="436" y="1145"/>
                  </a:lnTo>
                  <a:lnTo>
                    <a:pt x="408" y="1159"/>
                  </a:lnTo>
                  <a:lnTo>
                    <a:pt x="378" y="1175"/>
                  </a:lnTo>
                  <a:lnTo>
                    <a:pt x="349" y="1192"/>
                  </a:lnTo>
                  <a:lnTo>
                    <a:pt x="318" y="1211"/>
                  </a:lnTo>
                  <a:lnTo>
                    <a:pt x="287" y="1233"/>
                  </a:lnTo>
                  <a:lnTo>
                    <a:pt x="255" y="1256"/>
                  </a:lnTo>
                  <a:lnTo>
                    <a:pt x="223" y="1280"/>
                  </a:lnTo>
                  <a:lnTo>
                    <a:pt x="189" y="1308"/>
                  </a:lnTo>
                  <a:lnTo>
                    <a:pt x="155" y="1336"/>
                  </a:lnTo>
                  <a:lnTo>
                    <a:pt x="122" y="1367"/>
                  </a:lnTo>
                  <a:lnTo>
                    <a:pt x="87" y="1400"/>
                  </a:lnTo>
                  <a:lnTo>
                    <a:pt x="51" y="1436"/>
                  </a:lnTo>
                  <a:lnTo>
                    <a:pt x="14" y="1474"/>
                  </a:lnTo>
                  <a:lnTo>
                    <a:pt x="14" y="1474"/>
                  </a:lnTo>
                  <a:lnTo>
                    <a:pt x="10" y="1481"/>
                  </a:lnTo>
                  <a:lnTo>
                    <a:pt x="5" y="1488"/>
                  </a:lnTo>
                  <a:lnTo>
                    <a:pt x="2" y="1497"/>
                  </a:lnTo>
                  <a:lnTo>
                    <a:pt x="1" y="1505"/>
                  </a:lnTo>
                  <a:lnTo>
                    <a:pt x="0" y="1513"/>
                  </a:lnTo>
                  <a:lnTo>
                    <a:pt x="1" y="1522"/>
                  </a:lnTo>
                  <a:lnTo>
                    <a:pt x="5" y="1530"/>
                  </a:lnTo>
                  <a:lnTo>
                    <a:pt x="8" y="1539"/>
                  </a:lnTo>
                  <a:lnTo>
                    <a:pt x="8" y="1539"/>
                  </a:lnTo>
                  <a:lnTo>
                    <a:pt x="13" y="1546"/>
                  </a:lnTo>
                  <a:lnTo>
                    <a:pt x="19" y="1552"/>
                  </a:lnTo>
                  <a:lnTo>
                    <a:pt x="27" y="1557"/>
                  </a:lnTo>
                  <a:lnTo>
                    <a:pt x="34" y="1560"/>
                  </a:lnTo>
                  <a:lnTo>
                    <a:pt x="42" y="1563"/>
                  </a:lnTo>
                  <a:lnTo>
                    <a:pt x="51" y="1565"/>
                  </a:lnTo>
                  <a:lnTo>
                    <a:pt x="59" y="1565"/>
                  </a:lnTo>
                  <a:lnTo>
                    <a:pt x="67" y="1564"/>
                  </a:lnTo>
                  <a:lnTo>
                    <a:pt x="67" y="1564"/>
                  </a:lnTo>
                  <a:lnTo>
                    <a:pt x="110" y="1554"/>
                  </a:lnTo>
                  <a:lnTo>
                    <a:pt x="164" y="1546"/>
                  </a:lnTo>
                  <a:lnTo>
                    <a:pt x="194" y="1542"/>
                  </a:lnTo>
                  <a:lnTo>
                    <a:pt x="225" y="1540"/>
                  </a:lnTo>
                  <a:lnTo>
                    <a:pt x="259" y="1538"/>
                  </a:lnTo>
                  <a:lnTo>
                    <a:pt x="293" y="1536"/>
                  </a:lnTo>
                  <a:lnTo>
                    <a:pt x="328" y="1536"/>
                  </a:lnTo>
                  <a:lnTo>
                    <a:pt x="363" y="1539"/>
                  </a:lnTo>
                  <a:lnTo>
                    <a:pt x="396" y="1541"/>
                  </a:lnTo>
                  <a:lnTo>
                    <a:pt x="430" y="1546"/>
                  </a:lnTo>
                  <a:lnTo>
                    <a:pt x="463" y="1553"/>
                  </a:lnTo>
                  <a:lnTo>
                    <a:pt x="494" y="1562"/>
                  </a:lnTo>
                  <a:lnTo>
                    <a:pt x="508" y="1568"/>
                  </a:lnTo>
                  <a:lnTo>
                    <a:pt x="522" y="1574"/>
                  </a:lnTo>
                  <a:lnTo>
                    <a:pt x="536" y="1580"/>
                  </a:lnTo>
                  <a:lnTo>
                    <a:pt x="548" y="1587"/>
                  </a:lnTo>
                  <a:lnTo>
                    <a:pt x="501" y="1677"/>
                  </a:lnTo>
                  <a:lnTo>
                    <a:pt x="501" y="1677"/>
                  </a:lnTo>
                  <a:lnTo>
                    <a:pt x="499" y="1686"/>
                  </a:lnTo>
                  <a:lnTo>
                    <a:pt x="496" y="1694"/>
                  </a:lnTo>
                  <a:lnTo>
                    <a:pt x="495" y="1702"/>
                  </a:lnTo>
                  <a:lnTo>
                    <a:pt x="496" y="1711"/>
                  </a:lnTo>
                  <a:lnTo>
                    <a:pt x="498" y="1719"/>
                  </a:lnTo>
                  <a:lnTo>
                    <a:pt x="501" y="1728"/>
                  </a:lnTo>
                  <a:lnTo>
                    <a:pt x="506" y="1735"/>
                  </a:lnTo>
                  <a:lnTo>
                    <a:pt x="512" y="1741"/>
                  </a:lnTo>
                  <a:lnTo>
                    <a:pt x="1141" y="2372"/>
                  </a:lnTo>
                  <a:lnTo>
                    <a:pt x="1141" y="2372"/>
                  </a:lnTo>
                  <a:lnTo>
                    <a:pt x="1149" y="2379"/>
                  </a:lnTo>
                  <a:lnTo>
                    <a:pt x="1159" y="2385"/>
                  </a:lnTo>
                  <a:lnTo>
                    <a:pt x="1170" y="2388"/>
                  </a:lnTo>
                  <a:lnTo>
                    <a:pt x="1181" y="2389"/>
                  </a:lnTo>
                  <a:lnTo>
                    <a:pt x="1181" y="2389"/>
                  </a:lnTo>
                  <a:lnTo>
                    <a:pt x="1188" y="2388"/>
                  </a:lnTo>
                  <a:lnTo>
                    <a:pt x="1194" y="2386"/>
                  </a:lnTo>
                  <a:lnTo>
                    <a:pt x="1200" y="2385"/>
                  </a:lnTo>
                  <a:lnTo>
                    <a:pt x="1206" y="2383"/>
                  </a:lnTo>
                  <a:lnTo>
                    <a:pt x="1299" y="2335"/>
                  </a:lnTo>
                  <a:lnTo>
                    <a:pt x="1299" y="2335"/>
                  </a:lnTo>
                  <a:lnTo>
                    <a:pt x="1307" y="2347"/>
                  </a:lnTo>
                  <a:lnTo>
                    <a:pt x="1314" y="2360"/>
                  </a:lnTo>
                  <a:lnTo>
                    <a:pt x="1322" y="2374"/>
                  </a:lnTo>
                  <a:lnTo>
                    <a:pt x="1326" y="2389"/>
                  </a:lnTo>
                  <a:lnTo>
                    <a:pt x="1332" y="2404"/>
                  </a:lnTo>
                  <a:lnTo>
                    <a:pt x="1337" y="2420"/>
                  </a:lnTo>
                  <a:lnTo>
                    <a:pt x="1344" y="2453"/>
                  </a:lnTo>
                  <a:lnTo>
                    <a:pt x="1350" y="2486"/>
                  </a:lnTo>
                  <a:lnTo>
                    <a:pt x="1354" y="2522"/>
                  </a:lnTo>
                  <a:lnTo>
                    <a:pt x="1355" y="2557"/>
                  </a:lnTo>
                  <a:lnTo>
                    <a:pt x="1356" y="2592"/>
                  </a:lnTo>
                  <a:lnTo>
                    <a:pt x="1355" y="2628"/>
                  </a:lnTo>
                  <a:lnTo>
                    <a:pt x="1353" y="2662"/>
                  </a:lnTo>
                  <a:lnTo>
                    <a:pt x="1350" y="2695"/>
                  </a:lnTo>
                  <a:lnTo>
                    <a:pt x="1347" y="2726"/>
                  </a:lnTo>
                  <a:lnTo>
                    <a:pt x="1342" y="2755"/>
                  </a:lnTo>
                  <a:lnTo>
                    <a:pt x="1338" y="2781"/>
                  </a:lnTo>
                  <a:lnTo>
                    <a:pt x="1329" y="2825"/>
                  </a:lnTo>
                  <a:lnTo>
                    <a:pt x="1329" y="2825"/>
                  </a:lnTo>
                  <a:lnTo>
                    <a:pt x="1328" y="2833"/>
                  </a:lnTo>
                  <a:lnTo>
                    <a:pt x="1328" y="2841"/>
                  </a:lnTo>
                  <a:lnTo>
                    <a:pt x="1330" y="2850"/>
                  </a:lnTo>
                  <a:lnTo>
                    <a:pt x="1332" y="2858"/>
                  </a:lnTo>
                  <a:lnTo>
                    <a:pt x="1336" y="2866"/>
                  </a:lnTo>
                  <a:lnTo>
                    <a:pt x="1341" y="2873"/>
                  </a:lnTo>
                  <a:lnTo>
                    <a:pt x="1347" y="2879"/>
                  </a:lnTo>
                  <a:lnTo>
                    <a:pt x="1354" y="2884"/>
                  </a:lnTo>
                  <a:lnTo>
                    <a:pt x="1354" y="2884"/>
                  </a:lnTo>
                  <a:lnTo>
                    <a:pt x="1360" y="2887"/>
                  </a:lnTo>
                  <a:lnTo>
                    <a:pt x="1367" y="2890"/>
                  </a:lnTo>
                  <a:lnTo>
                    <a:pt x="1375" y="2891"/>
                  </a:lnTo>
                  <a:lnTo>
                    <a:pt x="1381" y="2891"/>
                  </a:lnTo>
                  <a:lnTo>
                    <a:pt x="1381" y="2891"/>
                  </a:lnTo>
                  <a:lnTo>
                    <a:pt x="1391" y="2891"/>
                  </a:lnTo>
                  <a:lnTo>
                    <a:pt x="1400" y="2887"/>
                  </a:lnTo>
                  <a:lnTo>
                    <a:pt x="1409" y="2884"/>
                  </a:lnTo>
                  <a:lnTo>
                    <a:pt x="1417" y="2878"/>
                  </a:lnTo>
                  <a:lnTo>
                    <a:pt x="1417" y="2878"/>
                  </a:lnTo>
                  <a:lnTo>
                    <a:pt x="1456" y="2840"/>
                  </a:lnTo>
                  <a:lnTo>
                    <a:pt x="1493" y="2803"/>
                  </a:lnTo>
                  <a:lnTo>
                    <a:pt x="1528" y="2767"/>
                  </a:lnTo>
                  <a:lnTo>
                    <a:pt x="1559" y="2732"/>
                  </a:lnTo>
                  <a:lnTo>
                    <a:pt x="1589" y="2697"/>
                  </a:lnTo>
                  <a:lnTo>
                    <a:pt x="1617" y="2662"/>
                  </a:lnTo>
                  <a:lnTo>
                    <a:pt x="1642" y="2628"/>
                  </a:lnTo>
                  <a:lnTo>
                    <a:pt x="1665" y="2596"/>
                  </a:lnTo>
                  <a:lnTo>
                    <a:pt x="1687" y="2563"/>
                  </a:lnTo>
                  <a:lnTo>
                    <a:pt x="1706" y="2532"/>
                  </a:lnTo>
                  <a:lnTo>
                    <a:pt x="1723" y="2502"/>
                  </a:lnTo>
                  <a:lnTo>
                    <a:pt x="1738" y="2472"/>
                  </a:lnTo>
                  <a:lnTo>
                    <a:pt x="1753" y="2442"/>
                  </a:lnTo>
                  <a:lnTo>
                    <a:pt x="1765" y="2414"/>
                  </a:lnTo>
                  <a:lnTo>
                    <a:pt x="1776" y="2386"/>
                  </a:lnTo>
                  <a:lnTo>
                    <a:pt x="1785" y="2360"/>
                  </a:lnTo>
                  <a:lnTo>
                    <a:pt x="1794" y="2333"/>
                  </a:lnTo>
                  <a:lnTo>
                    <a:pt x="1801" y="2308"/>
                  </a:lnTo>
                  <a:lnTo>
                    <a:pt x="1806" y="2284"/>
                  </a:lnTo>
                  <a:lnTo>
                    <a:pt x="1811" y="2261"/>
                  </a:lnTo>
                  <a:lnTo>
                    <a:pt x="1814" y="2239"/>
                  </a:lnTo>
                  <a:lnTo>
                    <a:pt x="1817" y="2218"/>
                  </a:lnTo>
                  <a:lnTo>
                    <a:pt x="1820" y="2178"/>
                  </a:lnTo>
                  <a:lnTo>
                    <a:pt x="1820" y="2143"/>
                  </a:lnTo>
                  <a:lnTo>
                    <a:pt x="1819" y="2113"/>
                  </a:lnTo>
                  <a:lnTo>
                    <a:pt x="1815" y="2087"/>
                  </a:lnTo>
                  <a:lnTo>
                    <a:pt x="1812" y="2065"/>
                  </a:lnTo>
                  <a:lnTo>
                    <a:pt x="1812" y="2065"/>
                  </a:lnTo>
                  <a:lnTo>
                    <a:pt x="1853" y="2040"/>
                  </a:lnTo>
                  <a:lnTo>
                    <a:pt x="1893" y="2014"/>
                  </a:lnTo>
                  <a:lnTo>
                    <a:pt x="1932" y="1988"/>
                  </a:lnTo>
                  <a:lnTo>
                    <a:pt x="1971" y="1960"/>
                  </a:lnTo>
                  <a:lnTo>
                    <a:pt x="2008" y="1931"/>
                  </a:lnTo>
                  <a:lnTo>
                    <a:pt x="2046" y="1902"/>
                  </a:lnTo>
                  <a:lnTo>
                    <a:pt x="2082" y="1872"/>
                  </a:lnTo>
                  <a:lnTo>
                    <a:pt x="2118" y="1841"/>
                  </a:lnTo>
                  <a:lnTo>
                    <a:pt x="2153" y="1808"/>
                  </a:lnTo>
                  <a:lnTo>
                    <a:pt x="2186" y="1776"/>
                  </a:lnTo>
                  <a:lnTo>
                    <a:pt x="2219" y="1742"/>
                  </a:lnTo>
                  <a:lnTo>
                    <a:pt x="2252" y="1708"/>
                  </a:lnTo>
                  <a:lnTo>
                    <a:pt x="2283" y="1674"/>
                  </a:lnTo>
                  <a:lnTo>
                    <a:pt x="2313" y="1637"/>
                  </a:lnTo>
                  <a:lnTo>
                    <a:pt x="2343" y="1601"/>
                  </a:lnTo>
                  <a:lnTo>
                    <a:pt x="2372" y="1564"/>
                  </a:lnTo>
                  <a:lnTo>
                    <a:pt x="2400" y="1525"/>
                  </a:lnTo>
                  <a:lnTo>
                    <a:pt x="2426" y="1487"/>
                  </a:lnTo>
                  <a:lnTo>
                    <a:pt x="2453" y="1448"/>
                  </a:lnTo>
                  <a:lnTo>
                    <a:pt x="2478" y="1409"/>
                  </a:lnTo>
                  <a:lnTo>
                    <a:pt x="2502" y="1368"/>
                  </a:lnTo>
                  <a:lnTo>
                    <a:pt x="2525" y="1327"/>
                  </a:lnTo>
                  <a:lnTo>
                    <a:pt x="2547" y="1285"/>
                  </a:lnTo>
                  <a:lnTo>
                    <a:pt x="2567" y="1243"/>
                  </a:lnTo>
                  <a:lnTo>
                    <a:pt x="2588" y="1200"/>
                  </a:lnTo>
                  <a:lnTo>
                    <a:pt x="2607" y="1157"/>
                  </a:lnTo>
                  <a:lnTo>
                    <a:pt x="2625" y="1112"/>
                  </a:lnTo>
                  <a:lnTo>
                    <a:pt x="2642" y="1069"/>
                  </a:lnTo>
                  <a:lnTo>
                    <a:pt x="2658" y="1023"/>
                  </a:lnTo>
                  <a:lnTo>
                    <a:pt x="2672" y="979"/>
                  </a:lnTo>
                  <a:lnTo>
                    <a:pt x="2686" y="933"/>
                  </a:lnTo>
                  <a:lnTo>
                    <a:pt x="2698" y="886"/>
                  </a:lnTo>
                  <a:lnTo>
                    <a:pt x="2698" y="886"/>
                  </a:lnTo>
                  <a:lnTo>
                    <a:pt x="2703" y="875"/>
                  </a:lnTo>
                  <a:lnTo>
                    <a:pt x="2705" y="863"/>
                  </a:lnTo>
                  <a:lnTo>
                    <a:pt x="2705" y="863"/>
                  </a:lnTo>
                  <a:lnTo>
                    <a:pt x="2715" y="816"/>
                  </a:lnTo>
                  <a:lnTo>
                    <a:pt x="2883" y="66"/>
                  </a:lnTo>
                  <a:lnTo>
                    <a:pt x="2883" y="66"/>
                  </a:lnTo>
                  <a:lnTo>
                    <a:pt x="2884" y="55"/>
                  </a:lnTo>
                  <a:lnTo>
                    <a:pt x="2883" y="43"/>
                  </a:lnTo>
                  <a:lnTo>
                    <a:pt x="2883" y="43"/>
                  </a:lnTo>
                  <a:close/>
                  <a:moveTo>
                    <a:pt x="211" y="1433"/>
                  </a:moveTo>
                  <a:lnTo>
                    <a:pt x="211" y="1433"/>
                  </a:lnTo>
                  <a:lnTo>
                    <a:pt x="258" y="1392"/>
                  </a:lnTo>
                  <a:lnTo>
                    <a:pt x="304" y="1354"/>
                  </a:lnTo>
                  <a:lnTo>
                    <a:pt x="348" y="1323"/>
                  </a:lnTo>
                  <a:lnTo>
                    <a:pt x="392" y="1294"/>
                  </a:lnTo>
                  <a:lnTo>
                    <a:pt x="432" y="1270"/>
                  </a:lnTo>
                  <a:lnTo>
                    <a:pt x="471" y="1250"/>
                  </a:lnTo>
                  <a:lnTo>
                    <a:pt x="510" y="1232"/>
                  </a:lnTo>
                  <a:lnTo>
                    <a:pt x="546" y="1217"/>
                  </a:lnTo>
                  <a:lnTo>
                    <a:pt x="579" y="1205"/>
                  </a:lnTo>
                  <a:lnTo>
                    <a:pt x="612" y="1197"/>
                  </a:lnTo>
                  <a:lnTo>
                    <a:pt x="642" y="1190"/>
                  </a:lnTo>
                  <a:lnTo>
                    <a:pt x="670" y="1185"/>
                  </a:lnTo>
                  <a:lnTo>
                    <a:pt x="695" y="1181"/>
                  </a:lnTo>
                  <a:lnTo>
                    <a:pt x="719" y="1180"/>
                  </a:lnTo>
                  <a:lnTo>
                    <a:pt x="741" y="1180"/>
                  </a:lnTo>
                  <a:lnTo>
                    <a:pt x="760" y="1180"/>
                  </a:lnTo>
                  <a:lnTo>
                    <a:pt x="599" y="1491"/>
                  </a:lnTo>
                  <a:lnTo>
                    <a:pt x="599" y="1491"/>
                  </a:lnTo>
                  <a:lnTo>
                    <a:pt x="577" y="1480"/>
                  </a:lnTo>
                  <a:lnTo>
                    <a:pt x="554" y="1469"/>
                  </a:lnTo>
                  <a:lnTo>
                    <a:pt x="531" y="1460"/>
                  </a:lnTo>
                  <a:lnTo>
                    <a:pt x="507" y="1453"/>
                  </a:lnTo>
                  <a:lnTo>
                    <a:pt x="482" y="1446"/>
                  </a:lnTo>
                  <a:lnTo>
                    <a:pt x="457" y="1441"/>
                  </a:lnTo>
                  <a:lnTo>
                    <a:pt x="431" y="1436"/>
                  </a:lnTo>
                  <a:lnTo>
                    <a:pt x="406" y="1433"/>
                  </a:lnTo>
                  <a:lnTo>
                    <a:pt x="381" y="1430"/>
                  </a:lnTo>
                  <a:lnTo>
                    <a:pt x="355" y="1429"/>
                  </a:lnTo>
                  <a:lnTo>
                    <a:pt x="305" y="1428"/>
                  </a:lnTo>
                  <a:lnTo>
                    <a:pt x="257" y="1429"/>
                  </a:lnTo>
                  <a:lnTo>
                    <a:pt x="211" y="1433"/>
                  </a:lnTo>
                  <a:lnTo>
                    <a:pt x="211" y="1433"/>
                  </a:lnTo>
                  <a:close/>
                  <a:moveTo>
                    <a:pt x="1460" y="2681"/>
                  </a:moveTo>
                  <a:lnTo>
                    <a:pt x="1460" y="2681"/>
                  </a:lnTo>
                  <a:lnTo>
                    <a:pt x="1464" y="2634"/>
                  </a:lnTo>
                  <a:lnTo>
                    <a:pt x="1465" y="2584"/>
                  </a:lnTo>
                  <a:lnTo>
                    <a:pt x="1464" y="2558"/>
                  </a:lnTo>
                  <a:lnTo>
                    <a:pt x="1464" y="2532"/>
                  </a:lnTo>
                  <a:lnTo>
                    <a:pt x="1461" y="2507"/>
                  </a:lnTo>
                  <a:lnTo>
                    <a:pt x="1459" y="2480"/>
                  </a:lnTo>
                  <a:lnTo>
                    <a:pt x="1455" y="2454"/>
                  </a:lnTo>
                  <a:lnTo>
                    <a:pt x="1450" y="2428"/>
                  </a:lnTo>
                  <a:lnTo>
                    <a:pt x="1444" y="2402"/>
                  </a:lnTo>
                  <a:lnTo>
                    <a:pt x="1437" y="2377"/>
                  </a:lnTo>
                  <a:lnTo>
                    <a:pt x="1429" y="2353"/>
                  </a:lnTo>
                  <a:lnTo>
                    <a:pt x="1419" y="2329"/>
                  </a:lnTo>
                  <a:lnTo>
                    <a:pt x="1408" y="2306"/>
                  </a:lnTo>
                  <a:lnTo>
                    <a:pt x="1396" y="2284"/>
                  </a:lnTo>
                  <a:lnTo>
                    <a:pt x="1711" y="2120"/>
                  </a:lnTo>
                  <a:lnTo>
                    <a:pt x="1711" y="2120"/>
                  </a:lnTo>
                  <a:lnTo>
                    <a:pt x="1712" y="2138"/>
                  </a:lnTo>
                  <a:lnTo>
                    <a:pt x="1713" y="2159"/>
                  </a:lnTo>
                  <a:lnTo>
                    <a:pt x="1712" y="2183"/>
                  </a:lnTo>
                  <a:lnTo>
                    <a:pt x="1709" y="2208"/>
                  </a:lnTo>
                  <a:lnTo>
                    <a:pt x="1706" y="2236"/>
                  </a:lnTo>
                  <a:lnTo>
                    <a:pt x="1700" y="2267"/>
                  </a:lnTo>
                  <a:lnTo>
                    <a:pt x="1691" y="2300"/>
                  </a:lnTo>
                  <a:lnTo>
                    <a:pt x="1681" y="2335"/>
                  </a:lnTo>
                  <a:lnTo>
                    <a:pt x="1666" y="2372"/>
                  </a:lnTo>
                  <a:lnTo>
                    <a:pt x="1649" y="2410"/>
                  </a:lnTo>
                  <a:lnTo>
                    <a:pt x="1628" y="2451"/>
                  </a:lnTo>
                  <a:lnTo>
                    <a:pt x="1603" y="2493"/>
                  </a:lnTo>
                  <a:lnTo>
                    <a:pt x="1575" y="2538"/>
                  </a:lnTo>
                  <a:lnTo>
                    <a:pt x="1541" y="2585"/>
                  </a:lnTo>
                  <a:lnTo>
                    <a:pt x="1503" y="2632"/>
                  </a:lnTo>
                  <a:lnTo>
                    <a:pt x="1483" y="2657"/>
                  </a:lnTo>
                  <a:lnTo>
                    <a:pt x="1460" y="2681"/>
                  </a:lnTo>
                  <a:lnTo>
                    <a:pt x="1460" y="2681"/>
                  </a:lnTo>
                  <a:close/>
                  <a:moveTo>
                    <a:pt x="1668" y="2020"/>
                  </a:moveTo>
                  <a:lnTo>
                    <a:pt x="1191" y="2268"/>
                  </a:lnTo>
                  <a:lnTo>
                    <a:pt x="617" y="1693"/>
                  </a:lnTo>
                  <a:lnTo>
                    <a:pt x="664" y="1601"/>
                  </a:lnTo>
                  <a:lnTo>
                    <a:pt x="664" y="1601"/>
                  </a:lnTo>
                  <a:lnTo>
                    <a:pt x="669" y="1592"/>
                  </a:lnTo>
                  <a:lnTo>
                    <a:pt x="864" y="1216"/>
                  </a:lnTo>
                  <a:lnTo>
                    <a:pt x="864" y="1216"/>
                  </a:lnTo>
                  <a:lnTo>
                    <a:pt x="887" y="1174"/>
                  </a:lnTo>
                  <a:lnTo>
                    <a:pt x="887" y="1174"/>
                  </a:lnTo>
                  <a:lnTo>
                    <a:pt x="890" y="1168"/>
                  </a:lnTo>
                  <a:lnTo>
                    <a:pt x="894" y="1161"/>
                  </a:lnTo>
                  <a:lnTo>
                    <a:pt x="894" y="1161"/>
                  </a:lnTo>
                  <a:lnTo>
                    <a:pt x="895" y="1159"/>
                  </a:lnTo>
                  <a:lnTo>
                    <a:pt x="895" y="1159"/>
                  </a:lnTo>
                  <a:lnTo>
                    <a:pt x="918" y="1120"/>
                  </a:lnTo>
                  <a:lnTo>
                    <a:pt x="942" y="1081"/>
                  </a:lnTo>
                  <a:lnTo>
                    <a:pt x="966" y="1043"/>
                  </a:lnTo>
                  <a:lnTo>
                    <a:pt x="991" y="1005"/>
                  </a:lnTo>
                  <a:lnTo>
                    <a:pt x="1019" y="968"/>
                  </a:lnTo>
                  <a:lnTo>
                    <a:pt x="1046" y="932"/>
                  </a:lnTo>
                  <a:lnTo>
                    <a:pt x="1075" y="897"/>
                  </a:lnTo>
                  <a:lnTo>
                    <a:pt x="1103" y="862"/>
                  </a:lnTo>
                  <a:lnTo>
                    <a:pt x="1134" y="828"/>
                  </a:lnTo>
                  <a:lnTo>
                    <a:pt x="1164" y="796"/>
                  </a:lnTo>
                  <a:lnTo>
                    <a:pt x="1195" y="763"/>
                  </a:lnTo>
                  <a:lnTo>
                    <a:pt x="1228" y="732"/>
                  </a:lnTo>
                  <a:lnTo>
                    <a:pt x="1261" y="702"/>
                  </a:lnTo>
                  <a:lnTo>
                    <a:pt x="1295" y="672"/>
                  </a:lnTo>
                  <a:lnTo>
                    <a:pt x="1329" y="643"/>
                  </a:lnTo>
                  <a:lnTo>
                    <a:pt x="1364" y="615"/>
                  </a:lnTo>
                  <a:lnTo>
                    <a:pt x="1400" y="588"/>
                  </a:lnTo>
                  <a:lnTo>
                    <a:pt x="1437" y="562"/>
                  </a:lnTo>
                  <a:lnTo>
                    <a:pt x="1473" y="536"/>
                  </a:lnTo>
                  <a:lnTo>
                    <a:pt x="1512" y="512"/>
                  </a:lnTo>
                  <a:lnTo>
                    <a:pt x="1550" y="489"/>
                  </a:lnTo>
                  <a:lnTo>
                    <a:pt x="1589" y="466"/>
                  </a:lnTo>
                  <a:lnTo>
                    <a:pt x="1629" y="444"/>
                  </a:lnTo>
                  <a:lnTo>
                    <a:pt x="1668" y="424"/>
                  </a:lnTo>
                  <a:lnTo>
                    <a:pt x="1709" y="405"/>
                  </a:lnTo>
                  <a:lnTo>
                    <a:pt x="1750" y="385"/>
                  </a:lnTo>
                  <a:lnTo>
                    <a:pt x="1793" y="367"/>
                  </a:lnTo>
                  <a:lnTo>
                    <a:pt x="1835" y="352"/>
                  </a:lnTo>
                  <a:lnTo>
                    <a:pt x="1877" y="336"/>
                  </a:lnTo>
                  <a:lnTo>
                    <a:pt x="1920" y="321"/>
                  </a:lnTo>
                  <a:lnTo>
                    <a:pt x="1964" y="307"/>
                  </a:lnTo>
                  <a:lnTo>
                    <a:pt x="2008" y="295"/>
                  </a:lnTo>
                  <a:lnTo>
                    <a:pt x="2590" y="880"/>
                  </a:lnTo>
                  <a:lnTo>
                    <a:pt x="2590" y="880"/>
                  </a:lnTo>
                  <a:lnTo>
                    <a:pt x="2577" y="926"/>
                  </a:lnTo>
                  <a:lnTo>
                    <a:pt x="2562" y="970"/>
                  </a:lnTo>
                  <a:lnTo>
                    <a:pt x="2547" y="1016"/>
                  </a:lnTo>
                  <a:lnTo>
                    <a:pt x="2531" y="1060"/>
                  </a:lnTo>
                  <a:lnTo>
                    <a:pt x="2513" y="1104"/>
                  </a:lnTo>
                  <a:lnTo>
                    <a:pt x="2494" y="1147"/>
                  </a:lnTo>
                  <a:lnTo>
                    <a:pt x="2474" y="1190"/>
                  </a:lnTo>
                  <a:lnTo>
                    <a:pt x="2454" y="1232"/>
                  </a:lnTo>
                  <a:lnTo>
                    <a:pt x="2431" y="1274"/>
                  </a:lnTo>
                  <a:lnTo>
                    <a:pt x="2408" y="1315"/>
                  </a:lnTo>
                  <a:lnTo>
                    <a:pt x="2384" y="1354"/>
                  </a:lnTo>
                  <a:lnTo>
                    <a:pt x="2360" y="1394"/>
                  </a:lnTo>
                  <a:lnTo>
                    <a:pt x="2333" y="1434"/>
                  </a:lnTo>
                  <a:lnTo>
                    <a:pt x="2307" y="1471"/>
                  </a:lnTo>
                  <a:lnTo>
                    <a:pt x="2278" y="1510"/>
                  </a:lnTo>
                  <a:lnTo>
                    <a:pt x="2249" y="1546"/>
                  </a:lnTo>
                  <a:lnTo>
                    <a:pt x="2220" y="1582"/>
                  </a:lnTo>
                  <a:lnTo>
                    <a:pt x="2189" y="1618"/>
                  </a:lnTo>
                  <a:lnTo>
                    <a:pt x="2158" y="1652"/>
                  </a:lnTo>
                  <a:lnTo>
                    <a:pt x="2125" y="1686"/>
                  </a:lnTo>
                  <a:lnTo>
                    <a:pt x="2091" y="1719"/>
                  </a:lnTo>
                  <a:lnTo>
                    <a:pt x="2056" y="1751"/>
                  </a:lnTo>
                  <a:lnTo>
                    <a:pt x="2021" y="1782"/>
                  </a:lnTo>
                  <a:lnTo>
                    <a:pt x="1985" y="1812"/>
                  </a:lnTo>
                  <a:lnTo>
                    <a:pt x="1948" y="1842"/>
                  </a:lnTo>
                  <a:lnTo>
                    <a:pt x="1911" y="1870"/>
                  </a:lnTo>
                  <a:lnTo>
                    <a:pt x="1872" y="1897"/>
                  </a:lnTo>
                  <a:lnTo>
                    <a:pt x="1832" y="1924"/>
                  </a:lnTo>
                  <a:lnTo>
                    <a:pt x="1793" y="1950"/>
                  </a:lnTo>
                  <a:lnTo>
                    <a:pt x="1752" y="1975"/>
                  </a:lnTo>
                  <a:lnTo>
                    <a:pt x="1711" y="1999"/>
                  </a:lnTo>
                  <a:lnTo>
                    <a:pt x="1668" y="2020"/>
                  </a:lnTo>
                  <a:lnTo>
                    <a:pt x="1668" y="2020"/>
                  </a:lnTo>
                  <a:close/>
                  <a:moveTo>
                    <a:pt x="2619" y="755"/>
                  </a:moveTo>
                  <a:lnTo>
                    <a:pt x="2131" y="266"/>
                  </a:lnTo>
                  <a:lnTo>
                    <a:pt x="2758" y="128"/>
                  </a:lnTo>
                  <a:lnTo>
                    <a:pt x="2619" y="7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01" name="Freeform 37">
              <a:extLst>
                <a:ext uri="{FF2B5EF4-FFF2-40B4-BE49-F238E27FC236}">
                  <a16:creationId xmlns:a16="http://schemas.microsoft.com/office/drawing/2014/main" id="{8EB005CD-3F95-BF0F-F90F-0DDC712C6B93}"/>
                </a:ext>
              </a:extLst>
            </p:cNvPr>
            <p:cNvSpPr>
              <a:spLocks/>
            </p:cNvSpPr>
            <p:nvPr/>
          </p:nvSpPr>
          <p:spPr bwMode="auto">
            <a:xfrm>
              <a:off x="5644" y="1782"/>
              <a:ext cx="0" cy="0"/>
            </a:xfrm>
            <a:custGeom>
              <a:avLst/>
              <a:gdLst>
                <a:gd name="T0" fmla="*/ 3 w 3"/>
                <a:gd name="T1" fmla="*/ 1 h 1"/>
                <a:gd name="T2" fmla="*/ 3 w 3"/>
                <a:gd name="T3" fmla="*/ 1 h 1"/>
                <a:gd name="T4" fmla="*/ 2 w 3"/>
                <a:gd name="T5" fmla="*/ 0 h 1"/>
                <a:gd name="T6" fmla="*/ 2 w 3"/>
                <a:gd name="T7" fmla="*/ 0 h 1"/>
                <a:gd name="T8" fmla="*/ 0 w 3"/>
                <a:gd name="T9" fmla="*/ 1 h 1"/>
                <a:gd name="T10" fmla="*/ 3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3" y="1"/>
                  </a:moveTo>
                  <a:lnTo>
                    <a:pt x="3" y="1"/>
                  </a:lnTo>
                  <a:lnTo>
                    <a:pt x="2" y="0"/>
                  </a:lnTo>
                  <a:lnTo>
                    <a:pt x="2" y="0"/>
                  </a:lnTo>
                  <a:lnTo>
                    <a:pt x="0" y="1"/>
                  </a:lnTo>
                  <a:lnTo>
                    <a:pt x="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02" name="Freeform 38">
              <a:extLst>
                <a:ext uri="{FF2B5EF4-FFF2-40B4-BE49-F238E27FC236}">
                  <a16:creationId xmlns:a16="http://schemas.microsoft.com/office/drawing/2014/main" id="{20018FF0-05DD-CAB5-C623-90DEF9D683B7}"/>
                </a:ext>
              </a:extLst>
            </p:cNvPr>
            <p:cNvSpPr>
              <a:spLocks noEditPoints="1"/>
            </p:cNvSpPr>
            <p:nvPr/>
          </p:nvSpPr>
          <p:spPr bwMode="auto">
            <a:xfrm>
              <a:off x="5712" y="1235"/>
              <a:ext cx="133" cy="133"/>
            </a:xfrm>
            <a:custGeom>
              <a:avLst/>
              <a:gdLst>
                <a:gd name="T0" fmla="*/ 239 w 533"/>
                <a:gd name="T1" fmla="*/ 1 h 531"/>
                <a:gd name="T2" fmla="*/ 163 w 533"/>
                <a:gd name="T3" fmla="*/ 21 h 531"/>
                <a:gd name="T4" fmla="*/ 97 w 533"/>
                <a:gd name="T5" fmla="*/ 60 h 531"/>
                <a:gd name="T6" fmla="*/ 46 w 533"/>
                <a:gd name="T7" fmla="*/ 117 h 531"/>
                <a:gd name="T8" fmla="*/ 12 w 533"/>
                <a:gd name="T9" fmla="*/ 187 h 531"/>
                <a:gd name="T10" fmla="*/ 0 w 533"/>
                <a:gd name="T11" fmla="*/ 266 h 531"/>
                <a:gd name="T12" fmla="*/ 6 w 533"/>
                <a:gd name="T13" fmla="*/ 319 h 531"/>
                <a:gd name="T14" fmla="*/ 33 w 533"/>
                <a:gd name="T15" fmla="*/ 393 h 531"/>
                <a:gd name="T16" fmla="*/ 79 w 533"/>
                <a:gd name="T17" fmla="*/ 454 h 531"/>
                <a:gd name="T18" fmla="*/ 140 w 533"/>
                <a:gd name="T19" fmla="*/ 500 h 531"/>
                <a:gd name="T20" fmla="*/ 214 w 533"/>
                <a:gd name="T21" fmla="*/ 526 h 531"/>
                <a:gd name="T22" fmla="*/ 267 w 533"/>
                <a:gd name="T23" fmla="*/ 531 h 531"/>
                <a:gd name="T24" fmla="*/ 344 w 533"/>
                <a:gd name="T25" fmla="*/ 520 h 531"/>
                <a:gd name="T26" fmla="*/ 414 w 533"/>
                <a:gd name="T27" fmla="*/ 487 h 531"/>
                <a:gd name="T28" fmla="*/ 455 w 533"/>
                <a:gd name="T29" fmla="*/ 454 h 531"/>
                <a:gd name="T30" fmla="*/ 502 w 533"/>
                <a:gd name="T31" fmla="*/ 390 h 531"/>
                <a:gd name="T32" fmla="*/ 527 w 533"/>
                <a:gd name="T33" fmla="*/ 318 h 531"/>
                <a:gd name="T34" fmla="*/ 533 w 533"/>
                <a:gd name="T35" fmla="*/ 265 h 531"/>
                <a:gd name="T36" fmla="*/ 521 w 533"/>
                <a:gd name="T37" fmla="*/ 187 h 531"/>
                <a:gd name="T38" fmla="*/ 487 w 533"/>
                <a:gd name="T39" fmla="*/ 117 h 531"/>
                <a:gd name="T40" fmla="*/ 435 w 533"/>
                <a:gd name="T41" fmla="*/ 60 h 531"/>
                <a:gd name="T42" fmla="*/ 370 w 533"/>
                <a:gd name="T43" fmla="*/ 21 h 531"/>
                <a:gd name="T44" fmla="*/ 293 w 533"/>
                <a:gd name="T45" fmla="*/ 1 h 531"/>
                <a:gd name="T46" fmla="*/ 267 w 533"/>
                <a:gd name="T47" fmla="*/ 423 h 531"/>
                <a:gd name="T48" fmla="*/ 235 w 533"/>
                <a:gd name="T49" fmla="*/ 419 h 531"/>
                <a:gd name="T50" fmla="*/ 192 w 533"/>
                <a:gd name="T51" fmla="*/ 403 h 531"/>
                <a:gd name="T52" fmla="*/ 156 w 533"/>
                <a:gd name="T53" fmla="*/ 377 h 531"/>
                <a:gd name="T54" fmla="*/ 129 w 533"/>
                <a:gd name="T55" fmla="*/ 341 h 531"/>
                <a:gd name="T56" fmla="*/ 114 w 533"/>
                <a:gd name="T57" fmla="*/ 298 h 531"/>
                <a:gd name="T58" fmla="*/ 110 w 533"/>
                <a:gd name="T59" fmla="*/ 266 h 531"/>
                <a:gd name="T60" fmla="*/ 117 w 533"/>
                <a:gd name="T61" fmla="*/ 219 h 531"/>
                <a:gd name="T62" fmla="*/ 137 w 533"/>
                <a:gd name="T63" fmla="*/ 178 h 531"/>
                <a:gd name="T64" fmla="*/ 167 w 533"/>
                <a:gd name="T65" fmla="*/ 145 h 531"/>
                <a:gd name="T66" fmla="*/ 206 w 533"/>
                <a:gd name="T67" fmla="*/ 122 h 531"/>
                <a:gd name="T68" fmla="*/ 251 w 533"/>
                <a:gd name="T69" fmla="*/ 110 h 531"/>
                <a:gd name="T70" fmla="*/ 282 w 533"/>
                <a:gd name="T71" fmla="*/ 110 h 531"/>
                <a:gd name="T72" fmla="*/ 327 w 533"/>
                <a:gd name="T73" fmla="*/ 122 h 531"/>
                <a:gd name="T74" fmla="*/ 367 w 533"/>
                <a:gd name="T75" fmla="*/ 145 h 531"/>
                <a:gd name="T76" fmla="*/ 388 w 533"/>
                <a:gd name="T77" fmla="*/ 166 h 531"/>
                <a:gd name="T78" fmla="*/ 412 w 533"/>
                <a:gd name="T79" fmla="*/ 206 h 531"/>
                <a:gd name="T80" fmla="*/ 423 w 533"/>
                <a:gd name="T81" fmla="*/ 251 h 531"/>
                <a:gd name="T82" fmla="*/ 423 w 533"/>
                <a:gd name="T83" fmla="*/ 282 h 531"/>
                <a:gd name="T84" fmla="*/ 411 w 533"/>
                <a:gd name="T85" fmla="*/ 326 h 531"/>
                <a:gd name="T86" fmla="*/ 388 w 533"/>
                <a:gd name="T87" fmla="*/ 366 h 531"/>
                <a:gd name="T88" fmla="*/ 355 w 533"/>
                <a:gd name="T89" fmla="*/ 396 h 531"/>
                <a:gd name="T90" fmla="*/ 314 w 533"/>
                <a:gd name="T91" fmla="*/ 416 h 531"/>
                <a:gd name="T92" fmla="*/ 267 w 533"/>
                <a:gd name="T93" fmla="*/ 423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3" h="531">
                  <a:moveTo>
                    <a:pt x="267" y="0"/>
                  </a:moveTo>
                  <a:lnTo>
                    <a:pt x="267" y="0"/>
                  </a:lnTo>
                  <a:lnTo>
                    <a:pt x="239" y="1"/>
                  </a:lnTo>
                  <a:lnTo>
                    <a:pt x="212" y="5"/>
                  </a:lnTo>
                  <a:lnTo>
                    <a:pt x="187" y="12"/>
                  </a:lnTo>
                  <a:lnTo>
                    <a:pt x="163" y="21"/>
                  </a:lnTo>
                  <a:lnTo>
                    <a:pt x="139" y="33"/>
                  </a:lnTo>
                  <a:lnTo>
                    <a:pt x="117" y="46"/>
                  </a:lnTo>
                  <a:lnTo>
                    <a:pt x="97" y="60"/>
                  </a:lnTo>
                  <a:lnTo>
                    <a:pt x="79" y="78"/>
                  </a:lnTo>
                  <a:lnTo>
                    <a:pt x="61" y="96"/>
                  </a:lnTo>
                  <a:lnTo>
                    <a:pt x="46" y="117"/>
                  </a:lnTo>
                  <a:lnTo>
                    <a:pt x="33" y="140"/>
                  </a:lnTo>
                  <a:lnTo>
                    <a:pt x="21" y="163"/>
                  </a:lnTo>
                  <a:lnTo>
                    <a:pt x="12" y="187"/>
                  </a:lnTo>
                  <a:lnTo>
                    <a:pt x="6" y="212"/>
                  </a:lnTo>
                  <a:lnTo>
                    <a:pt x="2" y="239"/>
                  </a:lnTo>
                  <a:lnTo>
                    <a:pt x="0" y="266"/>
                  </a:lnTo>
                  <a:lnTo>
                    <a:pt x="0" y="266"/>
                  </a:lnTo>
                  <a:lnTo>
                    <a:pt x="2" y="293"/>
                  </a:lnTo>
                  <a:lnTo>
                    <a:pt x="6" y="319"/>
                  </a:lnTo>
                  <a:lnTo>
                    <a:pt x="12" y="344"/>
                  </a:lnTo>
                  <a:lnTo>
                    <a:pt x="22" y="370"/>
                  </a:lnTo>
                  <a:lnTo>
                    <a:pt x="33" y="393"/>
                  </a:lnTo>
                  <a:lnTo>
                    <a:pt x="46" y="414"/>
                  </a:lnTo>
                  <a:lnTo>
                    <a:pt x="62" y="435"/>
                  </a:lnTo>
                  <a:lnTo>
                    <a:pt x="79" y="454"/>
                  </a:lnTo>
                  <a:lnTo>
                    <a:pt x="98" y="471"/>
                  </a:lnTo>
                  <a:lnTo>
                    <a:pt x="118" y="487"/>
                  </a:lnTo>
                  <a:lnTo>
                    <a:pt x="140" y="500"/>
                  </a:lnTo>
                  <a:lnTo>
                    <a:pt x="163" y="511"/>
                  </a:lnTo>
                  <a:lnTo>
                    <a:pt x="188" y="519"/>
                  </a:lnTo>
                  <a:lnTo>
                    <a:pt x="214" y="526"/>
                  </a:lnTo>
                  <a:lnTo>
                    <a:pt x="240" y="530"/>
                  </a:lnTo>
                  <a:lnTo>
                    <a:pt x="267" y="531"/>
                  </a:lnTo>
                  <a:lnTo>
                    <a:pt x="267" y="531"/>
                  </a:lnTo>
                  <a:lnTo>
                    <a:pt x="293" y="530"/>
                  </a:lnTo>
                  <a:lnTo>
                    <a:pt x="318" y="526"/>
                  </a:lnTo>
                  <a:lnTo>
                    <a:pt x="344" y="520"/>
                  </a:lnTo>
                  <a:lnTo>
                    <a:pt x="369" y="512"/>
                  </a:lnTo>
                  <a:lnTo>
                    <a:pt x="392" y="500"/>
                  </a:lnTo>
                  <a:lnTo>
                    <a:pt x="414" y="487"/>
                  </a:lnTo>
                  <a:lnTo>
                    <a:pt x="435" y="471"/>
                  </a:lnTo>
                  <a:lnTo>
                    <a:pt x="455" y="454"/>
                  </a:lnTo>
                  <a:lnTo>
                    <a:pt x="455" y="454"/>
                  </a:lnTo>
                  <a:lnTo>
                    <a:pt x="473" y="434"/>
                  </a:lnTo>
                  <a:lnTo>
                    <a:pt x="488" y="413"/>
                  </a:lnTo>
                  <a:lnTo>
                    <a:pt x="502" y="390"/>
                  </a:lnTo>
                  <a:lnTo>
                    <a:pt x="512" y="367"/>
                  </a:lnTo>
                  <a:lnTo>
                    <a:pt x="521" y="343"/>
                  </a:lnTo>
                  <a:lnTo>
                    <a:pt x="527" y="318"/>
                  </a:lnTo>
                  <a:lnTo>
                    <a:pt x="532" y="292"/>
                  </a:lnTo>
                  <a:lnTo>
                    <a:pt x="533" y="265"/>
                  </a:lnTo>
                  <a:lnTo>
                    <a:pt x="533" y="265"/>
                  </a:lnTo>
                  <a:lnTo>
                    <a:pt x="530" y="239"/>
                  </a:lnTo>
                  <a:lnTo>
                    <a:pt x="527" y="212"/>
                  </a:lnTo>
                  <a:lnTo>
                    <a:pt x="521" y="187"/>
                  </a:lnTo>
                  <a:lnTo>
                    <a:pt x="511" y="161"/>
                  </a:lnTo>
                  <a:lnTo>
                    <a:pt x="500" y="139"/>
                  </a:lnTo>
                  <a:lnTo>
                    <a:pt x="487" y="117"/>
                  </a:lnTo>
                  <a:lnTo>
                    <a:pt x="471" y="96"/>
                  </a:lnTo>
                  <a:lnTo>
                    <a:pt x="455" y="77"/>
                  </a:lnTo>
                  <a:lnTo>
                    <a:pt x="435" y="60"/>
                  </a:lnTo>
                  <a:lnTo>
                    <a:pt x="415" y="45"/>
                  </a:lnTo>
                  <a:lnTo>
                    <a:pt x="393" y="31"/>
                  </a:lnTo>
                  <a:lnTo>
                    <a:pt x="370" y="21"/>
                  </a:lnTo>
                  <a:lnTo>
                    <a:pt x="345" y="12"/>
                  </a:lnTo>
                  <a:lnTo>
                    <a:pt x="320" y="5"/>
                  </a:lnTo>
                  <a:lnTo>
                    <a:pt x="293" y="1"/>
                  </a:lnTo>
                  <a:lnTo>
                    <a:pt x="267" y="0"/>
                  </a:lnTo>
                  <a:lnTo>
                    <a:pt x="267" y="0"/>
                  </a:lnTo>
                  <a:close/>
                  <a:moveTo>
                    <a:pt x="267" y="423"/>
                  </a:moveTo>
                  <a:lnTo>
                    <a:pt x="267" y="423"/>
                  </a:lnTo>
                  <a:lnTo>
                    <a:pt x="251" y="422"/>
                  </a:lnTo>
                  <a:lnTo>
                    <a:pt x="235" y="419"/>
                  </a:lnTo>
                  <a:lnTo>
                    <a:pt x="221" y="416"/>
                  </a:lnTo>
                  <a:lnTo>
                    <a:pt x="206" y="411"/>
                  </a:lnTo>
                  <a:lnTo>
                    <a:pt x="192" y="403"/>
                  </a:lnTo>
                  <a:lnTo>
                    <a:pt x="180" y="396"/>
                  </a:lnTo>
                  <a:lnTo>
                    <a:pt x="168" y="387"/>
                  </a:lnTo>
                  <a:lnTo>
                    <a:pt x="156" y="377"/>
                  </a:lnTo>
                  <a:lnTo>
                    <a:pt x="146" y="366"/>
                  </a:lnTo>
                  <a:lnTo>
                    <a:pt x="137" y="354"/>
                  </a:lnTo>
                  <a:lnTo>
                    <a:pt x="129" y="341"/>
                  </a:lnTo>
                  <a:lnTo>
                    <a:pt x="122" y="328"/>
                  </a:lnTo>
                  <a:lnTo>
                    <a:pt x="117" y="313"/>
                  </a:lnTo>
                  <a:lnTo>
                    <a:pt x="114" y="298"/>
                  </a:lnTo>
                  <a:lnTo>
                    <a:pt x="111" y="282"/>
                  </a:lnTo>
                  <a:lnTo>
                    <a:pt x="110" y="266"/>
                  </a:lnTo>
                  <a:lnTo>
                    <a:pt x="110" y="266"/>
                  </a:lnTo>
                  <a:lnTo>
                    <a:pt x="111" y="251"/>
                  </a:lnTo>
                  <a:lnTo>
                    <a:pt x="114" y="235"/>
                  </a:lnTo>
                  <a:lnTo>
                    <a:pt x="117" y="219"/>
                  </a:lnTo>
                  <a:lnTo>
                    <a:pt x="122" y="205"/>
                  </a:lnTo>
                  <a:lnTo>
                    <a:pt x="129" y="192"/>
                  </a:lnTo>
                  <a:lnTo>
                    <a:pt x="137" y="178"/>
                  </a:lnTo>
                  <a:lnTo>
                    <a:pt x="146" y="166"/>
                  </a:lnTo>
                  <a:lnTo>
                    <a:pt x="156" y="155"/>
                  </a:lnTo>
                  <a:lnTo>
                    <a:pt x="167" y="145"/>
                  </a:lnTo>
                  <a:lnTo>
                    <a:pt x="179" y="136"/>
                  </a:lnTo>
                  <a:lnTo>
                    <a:pt x="192" y="128"/>
                  </a:lnTo>
                  <a:lnTo>
                    <a:pt x="206" y="122"/>
                  </a:lnTo>
                  <a:lnTo>
                    <a:pt x="220" y="116"/>
                  </a:lnTo>
                  <a:lnTo>
                    <a:pt x="235" y="112"/>
                  </a:lnTo>
                  <a:lnTo>
                    <a:pt x="251" y="110"/>
                  </a:lnTo>
                  <a:lnTo>
                    <a:pt x="267" y="110"/>
                  </a:lnTo>
                  <a:lnTo>
                    <a:pt x="267" y="110"/>
                  </a:lnTo>
                  <a:lnTo>
                    <a:pt x="282" y="110"/>
                  </a:lnTo>
                  <a:lnTo>
                    <a:pt x="298" y="112"/>
                  </a:lnTo>
                  <a:lnTo>
                    <a:pt x="312" y="116"/>
                  </a:lnTo>
                  <a:lnTo>
                    <a:pt x="327" y="122"/>
                  </a:lnTo>
                  <a:lnTo>
                    <a:pt x="340" y="128"/>
                  </a:lnTo>
                  <a:lnTo>
                    <a:pt x="353" y="136"/>
                  </a:lnTo>
                  <a:lnTo>
                    <a:pt x="367" y="145"/>
                  </a:lnTo>
                  <a:lnTo>
                    <a:pt x="377" y="155"/>
                  </a:lnTo>
                  <a:lnTo>
                    <a:pt x="377" y="155"/>
                  </a:lnTo>
                  <a:lnTo>
                    <a:pt x="388" y="166"/>
                  </a:lnTo>
                  <a:lnTo>
                    <a:pt x="398" y="180"/>
                  </a:lnTo>
                  <a:lnTo>
                    <a:pt x="405" y="192"/>
                  </a:lnTo>
                  <a:lnTo>
                    <a:pt x="412" y="206"/>
                  </a:lnTo>
                  <a:lnTo>
                    <a:pt x="417" y="220"/>
                  </a:lnTo>
                  <a:lnTo>
                    <a:pt x="421" y="235"/>
                  </a:lnTo>
                  <a:lnTo>
                    <a:pt x="423" y="251"/>
                  </a:lnTo>
                  <a:lnTo>
                    <a:pt x="424" y="266"/>
                  </a:lnTo>
                  <a:lnTo>
                    <a:pt x="424" y="266"/>
                  </a:lnTo>
                  <a:lnTo>
                    <a:pt x="423" y="282"/>
                  </a:lnTo>
                  <a:lnTo>
                    <a:pt x="421" y="298"/>
                  </a:lnTo>
                  <a:lnTo>
                    <a:pt x="417" y="313"/>
                  </a:lnTo>
                  <a:lnTo>
                    <a:pt x="411" y="326"/>
                  </a:lnTo>
                  <a:lnTo>
                    <a:pt x="405" y="341"/>
                  </a:lnTo>
                  <a:lnTo>
                    <a:pt x="397" y="354"/>
                  </a:lnTo>
                  <a:lnTo>
                    <a:pt x="388" y="366"/>
                  </a:lnTo>
                  <a:lnTo>
                    <a:pt x="377" y="377"/>
                  </a:lnTo>
                  <a:lnTo>
                    <a:pt x="367" y="387"/>
                  </a:lnTo>
                  <a:lnTo>
                    <a:pt x="355" y="396"/>
                  </a:lnTo>
                  <a:lnTo>
                    <a:pt x="341" y="403"/>
                  </a:lnTo>
                  <a:lnTo>
                    <a:pt x="328" y="411"/>
                  </a:lnTo>
                  <a:lnTo>
                    <a:pt x="314" y="416"/>
                  </a:lnTo>
                  <a:lnTo>
                    <a:pt x="299" y="419"/>
                  </a:lnTo>
                  <a:lnTo>
                    <a:pt x="284" y="422"/>
                  </a:lnTo>
                  <a:lnTo>
                    <a:pt x="267" y="423"/>
                  </a:lnTo>
                  <a:lnTo>
                    <a:pt x="267" y="4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03" name="Freeform 39">
              <a:extLst>
                <a:ext uri="{FF2B5EF4-FFF2-40B4-BE49-F238E27FC236}">
                  <a16:creationId xmlns:a16="http://schemas.microsoft.com/office/drawing/2014/main" id="{AC6956F8-9658-6A7A-5CB1-912249996AC4}"/>
                </a:ext>
              </a:extLst>
            </p:cNvPr>
            <p:cNvSpPr>
              <a:spLocks/>
            </p:cNvSpPr>
            <p:nvPr/>
          </p:nvSpPr>
          <p:spPr bwMode="auto">
            <a:xfrm>
              <a:off x="5373" y="1622"/>
              <a:ext cx="0" cy="0"/>
            </a:xfrm>
            <a:custGeom>
              <a:avLst/>
              <a:gdLst>
                <a:gd name="T0" fmla="*/ 3 w 3"/>
                <a:gd name="T1" fmla="*/ 3 w 3"/>
                <a:gd name="T2" fmla="*/ 1 w 3"/>
                <a:gd name="T3" fmla="*/ 1 w 3"/>
                <a:gd name="T4" fmla="*/ 0 w 3"/>
                <a:gd name="T5" fmla="*/ 3 w 3"/>
              </a:gdLst>
              <a:ahLst/>
              <a:cxnLst>
                <a:cxn ang="0">
                  <a:pos x="T0" y="0"/>
                </a:cxn>
                <a:cxn ang="0">
                  <a:pos x="T1" y="0"/>
                </a:cxn>
                <a:cxn ang="0">
                  <a:pos x="T2" y="0"/>
                </a:cxn>
                <a:cxn ang="0">
                  <a:pos x="T3" y="0"/>
                </a:cxn>
                <a:cxn ang="0">
                  <a:pos x="T4" y="0"/>
                </a:cxn>
                <a:cxn ang="0">
                  <a:pos x="T5" y="0"/>
                </a:cxn>
              </a:cxnLst>
              <a:rect l="0" t="0" r="r" b="b"/>
              <a:pathLst>
                <a:path w="3">
                  <a:moveTo>
                    <a:pt x="3" y="0"/>
                  </a:moveTo>
                  <a:lnTo>
                    <a:pt x="3" y="0"/>
                  </a:lnTo>
                  <a:lnTo>
                    <a:pt x="1" y="0"/>
                  </a:lnTo>
                  <a:lnTo>
                    <a:pt x="1" y="0"/>
                  </a:lnTo>
                  <a:lnTo>
                    <a:pt x="0"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04" name="Freeform 40">
              <a:extLst>
                <a:ext uri="{FF2B5EF4-FFF2-40B4-BE49-F238E27FC236}">
                  <a16:creationId xmlns:a16="http://schemas.microsoft.com/office/drawing/2014/main" id="{6FC88461-89E4-1398-F277-4DE614AC0226}"/>
                </a:ext>
              </a:extLst>
            </p:cNvPr>
            <p:cNvSpPr>
              <a:spLocks/>
            </p:cNvSpPr>
            <p:nvPr/>
          </p:nvSpPr>
          <p:spPr bwMode="auto">
            <a:xfrm>
              <a:off x="5359" y="1542"/>
              <a:ext cx="81" cy="80"/>
            </a:xfrm>
            <a:custGeom>
              <a:avLst/>
              <a:gdLst>
                <a:gd name="T0" fmla="*/ 307 w 324"/>
                <a:gd name="T1" fmla="*/ 92 h 323"/>
                <a:gd name="T2" fmla="*/ 307 w 324"/>
                <a:gd name="T3" fmla="*/ 92 h 323"/>
                <a:gd name="T4" fmla="*/ 308 w 324"/>
                <a:gd name="T5" fmla="*/ 92 h 323"/>
                <a:gd name="T6" fmla="*/ 308 w 324"/>
                <a:gd name="T7" fmla="*/ 92 h 323"/>
                <a:gd name="T8" fmla="*/ 316 w 324"/>
                <a:gd name="T9" fmla="*/ 83 h 323"/>
                <a:gd name="T10" fmla="*/ 320 w 324"/>
                <a:gd name="T11" fmla="*/ 73 h 323"/>
                <a:gd name="T12" fmla="*/ 323 w 324"/>
                <a:gd name="T13" fmla="*/ 63 h 323"/>
                <a:gd name="T14" fmla="*/ 324 w 324"/>
                <a:gd name="T15" fmla="*/ 53 h 323"/>
                <a:gd name="T16" fmla="*/ 323 w 324"/>
                <a:gd name="T17" fmla="*/ 43 h 323"/>
                <a:gd name="T18" fmla="*/ 319 w 324"/>
                <a:gd name="T19" fmla="*/ 33 h 323"/>
                <a:gd name="T20" fmla="*/ 314 w 324"/>
                <a:gd name="T21" fmla="*/ 24 h 323"/>
                <a:gd name="T22" fmla="*/ 307 w 324"/>
                <a:gd name="T23" fmla="*/ 16 h 323"/>
                <a:gd name="T24" fmla="*/ 307 w 324"/>
                <a:gd name="T25" fmla="*/ 16 h 323"/>
                <a:gd name="T26" fmla="*/ 299 w 324"/>
                <a:gd name="T27" fmla="*/ 8 h 323"/>
                <a:gd name="T28" fmla="*/ 289 w 324"/>
                <a:gd name="T29" fmla="*/ 4 h 323"/>
                <a:gd name="T30" fmla="*/ 279 w 324"/>
                <a:gd name="T31" fmla="*/ 0 h 323"/>
                <a:gd name="T32" fmla="*/ 269 w 324"/>
                <a:gd name="T33" fmla="*/ 0 h 323"/>
                <a:gd name="T34" fmla="*/ 259 w 324"/>
                <a:gd name="T35" fmla="*/ 0 h 323"/>
                <a:gd name="T36" fmla="*/ 248 w 324"/>
                <a:gd name="T37" fmla="*/ 4 h 323"/>
                <a:gd name="T38" fmla="*/ 240 w 324"/>
                <a:gd name="T39" fmla="*/ 8 h 323"/>
                <a:gd name="T40" fmla="*/ 231 w 324"/>
                <a:gd name="T41" fmla="*/ 16 h 323"/>
                <a:gd name="T42" fmla="*/ 17 w 324"/>
                <a:gd name="T43" fmla="*/ 230 h 323"/>
                <a:gd name="T44" fmla="*/ 17 w 324"/>
                <a:gd name="T45" fmla="*/ 230 h 323"/>
                <a:gd name="T46" fmla="*/ 10 w 324"/>
                <a:gd name="T47" fmla="*/ 238 h 323"/>
                <a:gd name="T48" fmla="*/ 5 w 324"/>
                <a:gd name="T49" fmla="*/ 248 h 323"/>
                <a:gd name="T50" fmla="*/ 1 w 324"/>
                <a:gd name="T51" fmla="*/ 259 h 323"/>
                <a:gd name="T52" fmla="*/ 0 w 324"/>
                <a:gd name="T53" fmla="*/ 270 h 323"/>
                <a:gd name="T54" fmla="*/ 0 w 324"/>
                <a:gd name="T55" fmla="*/ 270 h 323"/>
                <a:gd name="T56" fmla="*/ 2 w 324"/>
                <a:gd name="T57" fmla="*/ 281 h 323"/>
                <a:gd name="T58" fmla="*/ 5 w 324"/>
                <a:gd name="T59" fmla="*/ 290 h 323"/>
                <a:gd name="T60" fmla="*/ 11 w 324"/>
                <a:gd name="T61" fmla="*/ 300 h 323"/>
                <a:gd name="T62" fmla="*/ 17 w 324"/>
                <a:gd name="T63" fmla="*/ 307 h 323"/>
                <a:gd name="T64" fmla="*/ 25 w 324"/>
                <a:gd name="T65" fmla="*/ 313 h 323"/>
                <a:gd name="T66" fmla="*/ 35 w 324"/>
                <a:gd name="T67" fmla="*/ 318 h 323"/>
                <a:gd name="T68" fmla="*/ 45 w 324"/>
                <a:gd name="T69" fmla="*/ 321 h 323"/>
                <a:gd name="T70" fmla="*/ 55 w 324"/>
                <a:gd name="T71" fmla="*/ 323 h 323"/>
                <a:gd name="T72" fmla="*/ 55 w 324"/>
                <a:gd name="T73" fmla="*/ 323 h 323"/>
                <a:gd name="T74" fmla="*/ 66 w 324"/>
                <a:gd name="T75" fmla="*/ 321 h 323"/>
                <a:gd name="T76" fmla="*/ 77 w 324"/>
                <a:gd name="T77" fmla="*/ 318 h 323"/>
                <a:gd name="T78" fmla="*/ 87 w 324"/>
                <a:gd name="T79" fmla="*/ 313 h 323"/>
                <a:gd name="T80" fmla="*/ 95 w 324"/>
                <a:gd name="T81" fmla="*/ 306 h 323"/>
                <a:gd name="T82" fmla="*/ 307 w 324"/>
                <a:gd name="T83" fmla="*/ 92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4" h="323">
                  <a:moveTo>
                    <a:pt x="307" y="92"/>
                  </a:moveTo>
                  <a:lnTo>
                    <a:pt x="307" y="92"/>
                  </a:lnTo>
                  <a:lnTo>
                    <a:pt x="308" y="92"/>
                  </a:lnTo>
                  <a:lnTo>
                    <a:pt x="308" y="92"/>
                  </a:lnTo>
                  <a:lnTo>
                    <a:pt x="316" y="83"/>
                  </a:lnTo>
                  <a:lnTo>
                    <a:pt x="320" y="73"/>
                  </a:lnTo>
                  <a:lnTo>
                    <a:pt x="323" y="63"/>
                  </a:lnTo>
                  <a:lnTo>
                    <a:pt x="324" y="53"/>
                  </a:lnTo>
                  <a:lnTo>
                    <a:pt x="323" y="43"/>
                  </a:lnTo>
                  <a:lnTo>
                    <a:pt x="319" y="33"/>
                  </a:lnTo>
                  <a:lnTo>
                    <a:pt x="314" y="24"/>
                  </a:lnTo>
                  <a:lnTo>
                    <a:pt x="307" y="16"/>
                  </a:lnTo>
                  <a:lnTo>
                    <a:pt x="307" y="16"/>
                  </a:lnTo>
                  <a:lnTo>
                    <a:pt x="299" y="8"/>
                  </a:lnTo>
                  <a:lnTo>
                    <a:pt x="289" y="4"/>
                  </a:lnTo>
                  <a:lnTo>
                    <a:pt x="279" y="0"/>
                  </a:lnTo>
                  <a:lnTo>
                    <a:pt x="269" y="0"/>
                  </a:lnTo>
                  <a:lnTo>
                    <a:pt x="259" y="0"/>
                  </a:lnTo>
                  <a:lnTo>
                    <a:pt x="248" y="4"/>
                  </a:lnTo>
                  <a:lnTo>
                    <a:pt x="240" y="8"/>
                  </a:lnTo>
                  <a:lnTo>
                    <a:pt x="231" y="16"/>
                  </a:lnTo>
                  <a:lnTo>
                    <a:pt x="17" y="230"/>
                  </a:lnTo>
                  <a:lnTo>
                    <a:pt x="17" y="230"/>
                  </a:lnTo>
                  <a:lnTo>
                    <a:pt x="10" y="238"/>
                  </a:lnTo>
                  <a:lnTo>
                    <a:pt x="5" y="248"/>
                  </a:lnTo>
                  <a:lnTo>
                    <a:pt x="1" y="259"/>
                  </a:lnTo>
                  <a:lnTo>
                    <a:pt x="0" y="270"/>
                  </a:lnTo>
                  <a:lnTo>
                    <a:pt x="0" y="270"/>
                  </a:lnTo>
                  <a:lnTo>
                    <a:pt x="2" y="281"/>
                  </a:lnTo>
                  <a:lnTo>
                    <a:pt x="5" y="290"/>
                  </a:lnTo>
                  <a:lnTo>
                    <a:pt x="11" y="300"/>
                  </a:lnTo>
                  <a:lnTo>
                    <a:pt x="17" y="307"/>
                  </a:lnTo>
                  <a:lnTo>
                    <a:pt x="25" y="313"/>
                  </a:lnTo>
                  <a:lnTo>
                    <a:pt x="35" y="318"/>
                  </a:lnTo>
                  <a:lnTo>
                    <a:pt x="45" y="321"/>
                  </a:lnTo>
                  <a:lnTo>
                    <a:pt x="55" y="323"/>
                  </a:lnTo>
                  <a:lnTo>
                    <a:pt x="55" y="323"/>
                  </a:lnTo>
                  <a:lnTo>
                    <a:pt x="66" y="321"/>
                  </a:lnTo>
                  <a:lnTo>
                    <a:pt x="77" y="318"/>
                  </a:lnTo>
                  <a:lnTo>
                    <a:pt x="87" y="313"/>
                  </a:lnTo>
                  <a:lnTo>
                    <a:pt x="95" y="306"/>
                  </a:lnTo>
                  <a:lnTo>
                    <a:pt x="307"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05" name="Freeform 41">
              <a:extLst>
                <a:ext uri="{FF2B5EF4-FFF2-40B4-BE49-F238E27FC236}">
                  <a16:creationId xmlns:a16="http://schemas.microsoft.com/office/drawing/2014/main" id="{9EF6CA8F-FF50-64A5-2E1E-E0BF7DB29AA7}"/>
                </a:ext>
              </a:extLst>
            </p:cNvPr>
            <p:cNvSpPr>
              <a:spLocks/>
            </p:cNvSpPr>
            <p:nvPr/>
          </p:nvSpPr>
          <p:spPr bwMode="auto">
            <a:xfrm>
              <a:off x="5457" y="1639"/>
              <a:ext cx="81" cy="81"/>
            </a:xfrm>
            <a:custGeom>
              <a:avLst/>
              <a:gdLst>
                <a:gd name="T0" fmla="*/ 231 w 323"/>
                <a:gd name="T1" fmla="*/ 16 h 323"/>
                <a:gd name="T2" fmla="*/ 16 w 323"/>
                <a:gd name="T3" fmla="*/ 230 h 323"/>
                <a:gd name="T4" fmla="*/ 16 w 323"/>
                <a:gd name="T5" fmla="*/ 230 h 323"/>
                <a:gd name="T6" fmla="*/ 9 w 323"/>
                <a:gd name="T7" fmla="*/ 238 h 323"/>
                <a:gd name="T8" fmla="*/ 4 w 323"/>
                <a:gd name="T9" fmla="*/ 248 h 323"/>
                <a:gd name="T10" fmla="*/ 2 w 323"/>
                <a:gd name="T11" fmla="*/ 258 h 323"/>
                <a:gd name="T12" fmla="*/ 0 w 323"/>
                <a:gd name="T13" fmla="*/ 269 h 323"/>
                <a:gd name="T14" fmla="*/ 2 w 323"/>
                <a:gd name="T15" fmla="*/ 279 h 323"/>
                <a:gd name="T16" fmla="*/ 4 w 323"/>
                <a:gd name="T17" fmla="*/ 289 h 323"/>
                <a:gd name="T18" fmla="*/ 9 w 323"/>
                <a:gd name="T19" fmla="*/ 299 h 323"/>
                <a:gd name="T20" fmla="*/ 16 w 323"/>
                <a:gd name="T21" fmla="*/ 307 h 323"/>
                <a:gd name="T22" fmla="*/ 16 w 323"/>
                <a:gd name="T23" fmla="*/ 307 h 323"/>
                <a:gd name="T24" fmla="*/ 25 w 323"/>
                <a:gd name="T25" fmla="*/ 313 h 323"/>
                <a:gd name="T26" fmla="*/ 33 w 323"/>
                <a:gd name="T27" fmla="*/ 319 h 323"/>
                <a:gd name="T28" fmla="*/ 44 w 323"/>
                <a:gd name="T29" fmla="*/ 322 h 323"/>
                <a:gd name="T30" fmla="*/ 55 w 323"/>
                <a:gd name="T31" fmla="*/ 323 h 323"/>
                <a:gd name="T32" fmla="*/ 55 w 323"/>
                <a:gd name="T33" fmla="*/ 323 h 323"/>
                <a:gd name="T34" fmla="*/ 64 w 323"/>
                <a:gd name="T35" fmla="*/ 322 h 323"/>
                <a:gd name="T36" fmla="*/ 75 w 323"/>
                <a:gd name="T37" fmla="*/ 319 h 323"/>
                <a:gd name="T38" fmla="*/ 85 w 323"/>
                <a:gd name="T39" fmla="*/ 314 h 323"/>
                <a:gd name="T40" fmla="*/ 93 w 323"/>
                <a:gd name="T41" fmla="*/ 307 h 323"/>
                <a:gd name="T42" fmla="*/ 308 w 323"/>
                <a:gd name="T43" fmla="*/ 93 h 323"/>
                <a:gd name="T44" fmla="*/ 308 w 323"/>
                <a:gd name="T45" fmla="*/ 93 h 323"/>
                <a:gd name="T46" fmla="*/ 314 w 323"/>
                <a:gd name="T47" fmla="*/ 84 h 323"/>
                <a:gd name="T48" fmla="*/ 320 w 323"/>
                <a:gd name="T49" fmla="*/ 75 h 323"/>
                <a:gd name="T50" fmla="*/ 322 w 323"/>
                <a:gd name="T51" fmla="*/ 65 h 323"/>
                <a:gd name="T52" fmla="*/ 323 w 323"/>
                <a:gd name="T53" fmla="*/ 54 h 323"/>
                <a:gd name="T54" fmla="*/ 322 w 323"/>
                <a:gd name="T55" fmla="*/ 45 h 323"/>
                <a:gd name="T56" fmla="*/ 320 w 323"/>
                <a:gd name="T57" fmla="*/ 34 h 323"/>
                <a:gd name="T58" fmla="*/ 314 w 323"/>
                <a:gd name="T59" fmla="*/ 24 h 323"/>
                <a:gd name="T60" fmla="*/ 308 w 323"/>
                <a:gd name="T61" fmla="*/ 16 h 323"/>
                <a:gd name="T62" fmla="*/ 308 w 323"/>
                <a:gd name="T63" fmla="*/ 16 h 323"/>
                <a:gd name="T64" fmla="*/ 299 w 323"/>
                <a:gd name="T65" fmla="*/ 9 h 323"/>
                <a:gd name="T66" fmla="*/ 290 w 323"/>
                <a:gd name="T67" fmla="*/ 4 h 323"/>
                <a:gd name="T68" fmla="*/ 279 w 323"/>
                <a:gd name="T69" fmla="*/ 1 h 323"/>
                <a:gd name="T70" fmla="*/ 269 w 323"/>
                <a:gd name="T71" fmla="*/ 0 h 323"/>
                <a:gd name="T72" fmla="*/ 258 w 323"/>
                <a:gd name="T73" fmla="*/ 1 h 323"/>
                <a:gd name="T74" fmla="*/ 249 w 323"/>
                <a:gd name="T75" fmla="*/ 4 h 323"/>
                <a:gd name="T76" fmla="*/ 239 w 323"/>
                <a:gd name="T77" fmla="*/ 9 h 323"/>
                <a:gd name="T78" fmla="*/ 231 w 323"/>
                <a:gd name="T79" fmla="*/ 16 h 323"/>
                <a:gd name="T80" fmla="*/ 231 w 323"/>
                <a:gd name="T81" fmla="*/ 1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3" h="323">
                  <a:moveTo>
                    <a:pt x="231" y="16"/>
                  </a:moveTo>
                  <a:lnTo>
                    <a:pt x="16" y="230"/>
                  </a:lnTo>
                  <a:lnTo>
                    <a:pt x="16" y="230"/>
                  </a:lnTo>
                  <a:lnTo>
                    <a:pt x="9" y="238"/>
                  </a:lnTo>
                  <a:lnTo>
                    <a:pt x="4" y="248"/>
                  </a:lnTo>
                  <a:lnTo>
                    <a:pt x="2" y="258"/>
                  </a:lnTo>
                  <a:lnTo>
                    <a:pt x="0" y="269"/>
                  </a:lnTo>
                  <a:lnTo>
                    <a:pt x="2" y="279"/>
                  </a:lnTo>
                  <a:lnTo>
                    <a:pt x="4" y="289"/>
                  </a:lnTo>
                  <a:lnTo>
                    <a:pt x="9" y="299"/>
                  </a:lnTo>
                  <a:lnTo>
                    <a:pt x="16" y="307"/>
                  </a:lnTo>
                  <a:lnTo>
                    <a:pt x="16" y="307"/>
                  </a:lnTo>
                  <a:lnTo>
                    <a:pt x="25" y="313"/>
                  </a:lnTo>
                  <a:lnTo>
                    <a:pt x="33" y="319"/>
                  </a:lnTo>
                  <a:lnTo>
                    <a:pt x="44" y="322"/>
                  </a:lnTo>
                  <a:lnTo>
                    <a:pt x="55" y="323"/>
                  </a:lnTo>
                  <a:lnTo>
                    <a:pt x="55" y="323"/>
                  </a:lnTo>
                  <a:lnTo>
                    <a:pt x="64" y="322"/>
                  </a:lnTo>
                  <a:lnTo>
                    <a:pt x="75" y="319"/>
                  </a:lnTo>
                  <a:lnTo>
                    <a:pt x="85" y="314"/>
                  </a:lnTo>
                  <a:lnTo>
                    <a:pt x="93" y="307"/>
                  </a:lnTo>
                  <a:lnTo>
                    <a:pt x="308" y="93"/>
                  </a:lnTo>
                  <a:lnTo>
                    <a:pt x="308" y="93"/>
                  </a:lnTo>
                  <a:lnTo>
                    <a:pt x="314" y="84"/>
                  </a:lnTo>
                  <a:lnTo>
                    <a:pt x="320" y="75"/>
                  </a:lnTo>
                  <a:lnTo>
                    <a:pt x="322" y="65"/>
                  </a:lnTo>
                  <a:lnTo>
                    <a:pt x="323" y="54"/>
                  </a:lnTo>
                  <a:lnTo>
                    <a:pt x="322" y="45"/>
                  </a:lnTo>
                  <a:lnTo>
                    <a:pt x="320" y="34"/>
                  </a:lnTo>
                  <a:lnTo>
                    <a:pt x="314" y="24"/>
                  </a:lnTo>
                  <a:lnTo>
                    <a:pt x="308" y="16"/>
                  </a:lnTo>
                  <a:lnTo>
                    <a:pt x="308" y="16"/>
                  </a:lnTo>
                  <a:lnTo>
                    <a:pt x="299" y="9"/>
                  </a:lnTo>
                  <a:lnTo>
                    <a:pt x="290" y="4"/>
                  </a:lnTo>
                  <a:lnTo>
                    <a:pt x="279" y="1"/>
                  </a:lnTo>
                  <a:lnTo>
                    <a:pt x="269" y="0"/>
                  </a:lnTo>
                  <a:lnTo>
                    <a:pt x="258" y="1"/>
                  </a:lnTo>
                  <a:lnTo>
                    <a:pt x="249" y="4"/>
                  </a:lnTo>
                  <a:lnTo>
                    <a:pt x="239" y="9"/>
                  </a:lnTo>
                  <a:lnTo>
                    <a:pt x="231" y="16"/>
                  </a:lnTo>
                  <a:lnTo>
                    <a:pt x="2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06" name="Freeform 42">
              <a:extLst>
                <a:ext uri="{FF2B5EF4-FFF2-40B4-BE49-F238E27FC236}">
                  <a16:creationId xmlns:a16="http://schemas.microsoft.com/office/drawing/2014/main" id="{A92AF594-0439-9E53-8087-97C28D76ED91}"/>
                </a:ext>
              </a:extLst>
            </p:cNvPr>
            <p:cNvSpPr>
              <a:spLocks/>
            </p:cNvSpPr>
            <p:nvPr/>
          </p:nvSpPr>
          <p:spPr bwMode="auto">
            <a:xfrm>
              <a:off x="5470" y="1720"/>
              <a:ext cx="1" cy="0"/>
            </a:xfrm>
            <a:custGeom>
              <a:avLst/>
              <a:gdLst>
                <a:gd name="T0" fmla="*/ 3 w 3"/>
                <a:gd name="T1" fmla="*/ 3 w 3"/>
                <a:gd name="T2" fmla="*/ 2 w 3"/>
                <a:gd name="T3" fmla="*/ 2 w 3"/>
                <a:gd name="T4" fmla="*/ 0 w 3"/>
                <a:gd name="T5" fmla="*/ 3 w 3"/>
              </a:gdLst>
              <a:ahLst/>
              <a:cxnLst>
                <a:cxn ang="0">
                  <a:pos x="T0" y="0"/>
                </a:cxn>
                <a:cxn ang="0">
                  <a:pos x="T1" y="0"/>
                </a:cxn>
                <a:cxn ang="0">
                  <a:pos x="T2" y="0"/>
                </a:cxn>
                <a:cxn ang="0">
                  <a:pos x="T3" y="0"/>
                </a:cxn>
                <a:cxn ang="0">
                  <a:pos x="T4" y="0"/>
                </a:cxn>
                <a:cxn ang="0">
                  <a:pos x="T5" y="0"/>
                </a:cxn>
              </a:cxnLst>
              <a:rect l="0" t="0" r="r" b="b"/>
              <a:pathLst>
                <a:path w="3">
                  <a:moveTo>
                    <a:pt x="3" y="0"/>
                  </a:moveTo>
                  <a:lnTo>
                    <a:pt x="3" y="0"/>
                  </a:lnTo>
                  <a:lnTo>
                    <a:pt x="2" y="0"/>
                  </a:lnTo>
                  <a:lnTo>
                    <a:pt x="2" y="0"/>
                  </a:lnTo>
                  <a:lnTo>
                    <a:pt x="0"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07" name="Freeform 43">
              <a:extLst>
                <a:ext uri="{FF2B5EF4-FFF2-40B4-BE49-F238E27FC236}">
                  <a16:creationId xmlns:a16="http://schemas.microsoft.com/office/drawing/2014/main" id="{9EB02B92-40C1-0406-BE4E-1AC2AF4A7A78}"/>
                </a:ext>
              </a:extLst>
            </p:cNvPr>
            <p:cNvSpPr>
              <a:spLocks/>
            </p:cNvSpPr>
            <p:nvPr/>
          </p:nvSpPr>
          <p:spPr bwMode="auto">
            <a:xfrm>
              <a:off x="5363" y="1725"/>
              <a:ext cx="1" cy="0"/>
            </a:xfrm>
            <a:custGeom>
              <a:avLst/>
              <a:gdLst>
                <a:gd name="T0" fmla="*/ 4 w 4"/>
                <a:gd name="T1" fmla="*/ 4 w 4"/>
                <a:gd name="T2" fmla="*/ 3 w 4"/>
                <a:gd name="T3" fmla="*/ 3 w 4"/>
                <a:gd name="T4" fmla="*/ 0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3" y="0"/>
                  </a:lnTo>
                  <a:lnTo>
                    <a:pt x="3" y="0"/>
                  </a:ln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08" name="Freeform 44">
              <a:extLst>
                <a:ext uri="{FF2B5EF4-FFF2-40B4-BE49-F238E27FC236}">
                  <a16:creationId xmlns:a16="http://schemas.microsoft.com/office/drawing/2014/main" id="{F9B5302A-0B68-D038-7737-B7EF7B16F8E7}"/>
                </a:ext>
              </a:extLst>
            </p:cNvPr>
            <p:cNvSpPr>
              <a:spLocks/>
            </p:cNvSpPr>
            <p:nvPr/>
          </p:nvSpPr>
          <p:spPr bwMode="auto">
            <a:xfrm>
              <a:off x="5350" y="1588"/>
              <a:ext cx="137" cy="137"/>
            </a:xfrm>
            <a:custGeom>
              <a:avLst/>
              <a:gdLst>
                <a:gd name="T0" fmla="*/ 533 w 549"/>
                <a:gd name="T1" fmla="*/ 93 h 548"/>
                <a:gd name="T2" fmla="*/ 533 w 549"/>
                <a:gd name="T3" fmla="*/ 93 h 548"/>
                <a:gd name="T4" fmla="*/ 539 w 549"/>
                <a:gd name="T5" fmla="*/ 85 h 548"/>
                <a:gd name="T6" fmla="*/ 544 w 549"/>
                <a:gd name="T7" fmla="*/ 75 h 548"/>
                <a:gd name="T8" fmla="*/ 547 w 549"/>
                <a:gd name="T9" fmla="*/ 65 h 548"/>
                <a:gd name="T10" fmla="*/ 549 w 549"/>
                <a:gd name="T11" fmla="*/ 55 h 548"/>
                <a:gd name="T12" fmla="*/ 547 w 549"/>
                <a:gd name="T13" fmla="*/ 44 h 548"/>
                <a:gd name="T14" fmla="*/ 544 w 549"/>
                <a:gd name="T15" fmla="*/ 34 h 548"/>
                <a:gd name="T16" fmla="*/ 539 w 549"/>
                <a:gd name="T17" fmla="*/ 25 h 548"/>
                <a:gd name="T18" fmla="*/ 533 w 549"/>
                <a:gd name="T19" fmla="*/ 16 h 548"/>
                <a:gd name="T20" fmla="*/ 533 w 549"/>
                <a:gd name="T21" fmla="*/ 16 h 548"/>
                <a:gd name="T22" fmla="*/ 532 w 549"/>
                <a:gd name="T23" fmla="*/ 15 h 548"/>
                <a:gd name="T24" fmla="*/ 532 w 549"/>
                <a:gd name="T25" fmla="*/ 15 h 548"/>
                <a:gd name="T26" fmla="*/ 523 w 549"/>
                <a:gd name="T27" fmla="*/ 9 h 548"/>
                <a:gd name="T28" fmla="*/ 514 w 549"/>
                <a:gd name="T29" fmla="*/ 4 h 548"/>
                <a:gd name="T30" fmla="*/ 504 w 549"/>
                <a:gd name="T31" fmla="*/ 0 h 548"/>
                <a:gd name="T32" fmla="*/ 493 w 549"/>
                <a:gd name="T33" fmla="*/ 0 h 548"/>
                <a:gd name="T34" fmla="*/ 483 w 549"/>
                <a:gd name="T35" fmla="*/ 2 h 548"/>
                <a:gd name="T36" fmla="*/ 474 w 549"/>
                <a:gd name="T37" fmla="*/ 4 h 548"/>
                <a:gd name="T38" fmla="*/ 464 w 549"/>
                <a:gd name="T39" fmla="*/ 9 h 548"/>
                <a:gd name="T40" fmla="*/ 456 w 549"/>
                <a:gd name="T41" fmla="*/ 16 h 548"/>
                <a:gd name="T42" fmla="*/ 16 w 549"/>
                <a:gd name="T43" fmla="*/ 456 h 548"/>
                <a:gd name="T44" fmla="*/ 16 w 549"/>
                <a:gd name="T45" fmla="*/ 456 h 548"/>
                <a:gd name="T46" fmla="*/ 10 w 549"/>
                <a:gd name="T47" fmla="*/ 464 h 548"/>
                <a:gd name="T48" fmla="*/ 5 w 549"/>
                <a:gd name="T49" fmla="*/ 474 h 548"/>
                <a:gd name="T50" fmla="*/ 2 w 549"/>
                <a:gd name="T51" fmla="*/ 483 h 548"/>
                <a:gd name="T52" fmla="*/ 0 w 549"/>
                <a:gd name="T53" fmla="*/ 494 h 548"/>
                <a:gd name="T54" fmla="*/ 2 w 549"/>
                <a:gd name="T55" fmla="*/ 504 h 548"/>
                <a:gd name="T56" fmla="*/ 5 w 549"/>
                <a:gd name="T57" fmla="*/ 513 h 548"/>
                <a:gd name="T58" fmla="*/ 10 w 549"/>
                <a:gd name="T59" fmla="*/ 523 h 548"/>
                <a:gd name="T60" fmla="*/ 16 w 549"/>
                <a:gd name="T61" fmla="*/ 531 h 548"/>
                <a:gd name="T62" fmla="*/ 16 w 549"/>
                <a:gd name="T63" fmla="*/ 531 h 548"/>
                <a:gd name="T64" fmla="*/ 24 w 549"/>
                <a:gd name="T65" fmla="*/ 539 h 548"/>
                <a:gd name="T66" fmla="*/ 34 w 549"/>
                <a:gd name="T67" fmla="*/ 543 h 548"/>
                <a:gd name="T68" fmla="*/ 45 w 549"/>
                <a:gd name="T69" fmla="*/ 547 h 548"/>
                <a:gd name="T70" fmla="*/ 56 w 549"/>
                <a:gd name="T71" fmla="*/ 548 h 548"/>
                <a:gd name="T72" fmla="*/ 56 w 549"/>
                <a:gd name="T73" fmla="*/ 548 h 548"/>
                <a:gd name="T74" fmla="*/ 65 w 549"/>
                <a:gd name="T75" fmla="*/ 547 h 548"/>
                <a:gd name="T76" fmla="*/ 76 w 549"/>
                <a:gd name="T77" fmla="*/ 543 h 548"/>
                <a:gd name="T78" fmla="*/ 85 w 549"/>
                <a:gd name="T79" fmla="*/ 539 h 548"/>
                <a:gd name="T80" fmla="*/ 93 w 549"/>
                <a:gd name="T81" fmla="*/ 531 h 548"/>
                <a:gd name="T82" fmla="*/ 533 w 549"/>
                <a:gd name="T83" fmla="*/ 9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9" h="548">
                  <a:moveTo>
                    <a:pt x="533" y="93"/>
                  </a:moveTo>
                  <a:lnTo>
                    <a:pt x="533" y="93"/>
                  </a:lnTo>
                  <a:lnTo>
                    <a:pt x="539" y="85"/>
                  </a:lnTo>
                  <a:lnTo>
                    <a:pt x="544" y="75"/>
                  </a:lnTo>
                  <a:lnTo>
                    <a:pt x="547" y="65"/>
                  </a:lnTo>
                  <a:lnTo>
                    <a:pt x="549" y="55"/>
                  </a:lnTo>
                  <a:lnTo>
                    <a:pt x="547" y="44"/>
                  </a:lnTo>
                  <a:lnTo>
                    <a:pt x="544" y="34"/>
                  </a:lnTo>
                  <a:lnTo>
                    <a:pt x="539" y="25"/>
                  </a:lnTo>
                  <a:lnTo>
                    <a:pt x="533" y="16"/>
                  </a:lnTo>
                  <a:lnTo>
                    <a:pt x="533" y="16"/>
                  </a:lnTo>
                  <a:lnTo>
                    <a:pt x="532" y="15"/>
                  </a:lnTo>
                  <a:lnTo>
                    <a:pt x="532" y="15"/>
                  </a:lnTo>
                  <a:lnTo>
                    <a:pt x="523" y="9"/>
                  </a:lnTo>
                  <a:lnTo>
                    <a:pt x="514" y="4"/>
                  </a:lnTo>
                  <a:lnTo>
                    <a:pt x="504" y="0"/>
                  </a:lnTo>
                  <a:lnTo>
                    <a:pt x="493" y="0"/>
                  </a:lnTo>
                  <a:lnTo>
                    <a:pt x="483" y="2"/>
                  </a:lnTo>
                  <a:lnTo>
                    <a:pt x="474" y="4"/>
                  </a:lnTo>
                  <a:lnTo>
                    <a:pt x="464" y="9"/>
                  </a:lnTo>
                  <a:lnTo>
                    <a:pt x="456" y="16"/>
                  </a:lnTo>
                  <a:lnTo>
                    <a:pt x="16" y="456"/>
                  </a:lnTo>
                  <a:lnTo>
                    <a:pt x="16" y="456"/>
                  </a:lnTo>
                  <a:lnTo>
                    <a:pt x="10" y="464"/>
                  </a:lnTo>
                  <a:lnTo>
                    <a:pt x="5" y="474"/>
                  </a:lnTo>
                  <a:lnTo>
                    <a:pt x="2" y="483"/>
                  </a:lnTo>
                  <a:lnTo>
                    <a:pt x="0" y="494"/>
                  </a:lnTo>
                  <a:lnTo>
                    <a:pt x="2" y="504"/>
                  </a:lnTo>
                  <a:lnTo>
                    <a:pt x="5" y="513"/>
                  </a:lnTo>
                  <a:lnTo>
                    <a:pt x="10" y="523"/>
                  </a:lnTo>
                  <a:lnTo>
                    <a:pt x="16" y="531"/>
                  </a:lnTo>
                  <a:lnTo>
                    <a:pt x="16" y="531"/>
                  </a:lnTo>
                  <a:lnTo>
                    <a:pt x="24" y="539"/>
                  </a:lnTo>
                  <a:lnTo>
                    <a:pt x="34" y="543"/>
                  </a:lnTo>
                  <a:lnTo>
                    <a:pt x="45" y="547"/>
                  </a:lnTo>
                  <a:lnTo>
                    <a:pt x="56" y="548"/>
                  </a:lnTo>
                  <a:lnTo>
                    <a:pt x="56" y="548"/>
                  </a:lnTo>
                  <a:lnTo>
                    <a:pt x="65" y="547"/>
                  </a:lnTo>
                  <a:lnTo>
                    <a:pt x="76" y="543"/>
                  </a:lnTo>
                  <a:lnTo>
                    <a:pt x="85" y="539"/>
                  </a:lnTo>
                  <a:lnTo>
                    <a:pt x="93" y="531"/>
                  </a:lnTo>
                  <a:lnTo>
                    <a:pt x="533"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grpSp>
    </p:spTree>
    <p:extLst>
      <p:ext uri="{BB962C8B-B14F-4D97-AF65-F5344CB8AC3E}">
        <p14:creationId xmlns:p14="http://schemas.microsoft.com/office/powerpoint/2010/main" val="181706152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posing for a photo&#10;&#10;Description automatically generated with medium confidence">
            <a:extLst>
              <a:ext uri="{FF2B5EF4-FFF2-40B4-BE49-F238E27FC236}">
                <a16:creationId xmlns:a16="http://schemas.microsoft.com/office/drawing/2014/main" id="{828C9460-B287-3D80-8798-02F7E12B3822}"/>
              </a:ext>
            </a:extLst>
          </p:cNvPr>
          <p:cNvPicPr>
            <a:picLocks noChangeAspect="1"/>
          </p:cNvPicPr>
          <p:nvPr/>
        </p:nvPicPr>
        <p:blipFill rotWithShape="1">
          <a:blip r:embed="rId2"/>
          <a:srcRect l="26103" r="34705"/>
          <a:stretch/>
        </p:blipFill>
        <p:spPr>
          <a:xfrm>
            <a:off x="8020" y="0"/>
            <a:ext cx="4032638" cy="6858000"/>
          </a:xfrm>
          <a:prstGeom prst="rect">
            <a:avLst/>
          </a:prstGeom>
          <a:solidFill>
            <a:schemeClr val="bg1">
              <a:lumMod val="95000"/>
            </a:schemeClr>
          </a:solidFill>
        </p:spPr>
      </p:pic>
      <p:pic>
        <p:nvPicPr>
          <p:cNvPr id="7" name="Picture Placeholder 5">
            <a:extLst>
              <a:ext uri="{FF2B5EF4-FFF2-40B4-BE49-F238E27FC236}">
                <a16:creationId xmlns:a16="http://schemas.microsoft.com/office/drawing/2014/main" id="{1A1F86DE-5208-B60E-E751-5B1DAE39490A}"/>
              </a:ext>
            </a:extLst>
          </p:cNvPr>
          <p:cNvPicPr>
            <a:picLocks noGrp="1" noChangeAspect="1"/>
          </p:cNvPicPr>
          <p:nvPr>
            <p:ph type="pic" sz="quarter" idx="14"/>
          </p:nvPr>
        </p:nvPicPr>
        <p:blipFill rotWithShape="1">
          <a:blip r:embed="rId3"/>
          <a:srcRect l="32691" r="27949"/>
          <a:stretch/>
        </p:blipFill>
        <p:spPr>
          <a:xfrm>
            <a:off x="8151339" y="0"/>
            <a:ext cx="4040660" cy="6858000"/>
          </a:xfrm>
        </p:spPr>
      </p:pic>
      <p:pic>
        <p:nvPicPr>
          <p:cNvPr id="2" name="Picture Placeholder 5">
            <a:extLst>
              <a:ext uri="{FF2B5EF4-FFF2-40B4-BE49-F238E27FC236}">
                <a16:creationId xmlns:a16="http://schemas.microsoft.com/office/drawing/2014/main" id="{7AD3F18A-B80A-D19F-ED0F-D85CADC644C4}"/>
              </a:ext>
            </a:extLst>
          </p:cNvPr>
          <p:cNvPicPr>
            <a:picLocks noChangeAspect="1"/>
          </p:cNvPicPr>
          <p:nvPr/>
        </p:nvPicPr>
        <p:blipFill rotWithShape="1">
          <a:blip r:embed="rId3"/>
          <a:srcRect l="32009" r="27949"/>
          <a:stretch/>
        </p:blipFill>
        <p:spPr>
          <a:xfrm>
            <a:off x="4040658" y="0"/>
            <a:ext cx="4110681" cy="6858000"/>
          </a:xfrm>
          <a:prstGeom prst="rect">
            <a:avLst/>
          </a:prstGeom>
          <a:solidFill>
            <a:schemeClr val="bg1">
              <a:lumMod val="95000"/>
            </a:schemeClr>
          </a:solidFill>
        </p:spPr>
      </p:pic>
      <p:pic>
        <p:nvPicPr>
          <p:cNvPr id="4" name="Picture Placeholder 9" descr="A group of people looking at a computer&#10;&#10;Description automatically generated with medium confidence">
            <a:extLst>
              <a:ext uri="{FF2B5EF4-FFF2-40B4-BE49-F238E27FC236}">
                <a16:creationId xmlns:a16="http://schemas.microsoft.com/office/drawing/2014/main" id="{FFE48181-8BC5-3CE0-605C-8C17FF2C859E}"/>
              </a:ext>
            </a:extLst>
          </p:cNvPr>
          <p:cNvPicPr>
            <a:picLocks noChangeAspect="1"/>
          </p:cNvPicPr>
          <p:nvPr/>
        </p:nvPicPr>
        <p:blipFill rotWithShape="1">
          <a:blip r:embed="rId4"/>
          <a:srcRect l="10724" t="11807" r="20664" b="11807"/>
          <a:stretch/>
        </p:blipFill>
        <p:spPr>
          <a:xfrm>
            <a:off x="4040657" y="0"/>
            <a:ext cx="4110681" cy="6858000"/>
          </a:xfrm>
          <a:prstGeom prst="rect">
            <a:avLst/>
          </a:prstGeom>
          <a:solidFill>
            <a:schemeClr val="bg1">
              <a:lumMod val="95000"/>
            </a:schemeClr>
          </a:solidFill>
        </p:spPr>
      </p:pic>
      <p:sp>
        <p:nvSpPr>
          <p:cNvPr id="10" name="Rectangle 9">
            <a:extLst>
              <a:ext uri="{FF2B5EF4-FFF2-40B4-BE49-F238E27FC236}">
                <a16:creationId xmlns:a16="http://schemas.microsoft.com/office/drawing/2014/main" id="{F715827D-A52E-A8F2-05B9-8BD4289CA742}"/>
              </a:ext>
            </a:extLst>
          </p:cNvPr>
          <p:cNvSpPr/>
          <p:nvPr/>
        </p:nvSpPr>
        <p:spPr>
          <a:xfrm>
            <a:off x="8247" y="5251623"/>
            <a:ext cx="4040656" cy="16063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Montserrat"/>
              <a:ea typeface="+mn-ea"/>
              <a:cs typeface="+mn-cs"/>
            </a:endParaRPr>
          </a:p>
        </p:txBody>
      </p:sp>
      <p:sp>
        <p:nvSpPr>
          <p:cNvPr id="9" name="TextBox 8">
            <a:extLst>
              <a:ext uri="{FF2B5EF4-FFF2-40B4-BE49-F238E27FC236}">
                <a16:creationId xmlns:a16="http://schemas.microsoft.com/office/drawing/2014/main" id="{DED8EDD7-0A7C-C5B5-67F3-D80870733FED}"/>
              </a:ext>
            </a:extLst>
          </p:cNvPr>
          <p:cNvSpPr txBox="1"/>
          <p:nvPr/>
        </p:nvSpPr>
        <p:spPr>
          <a:xfrm>
            <a:off x="637604" y="5854420"/>
            <a:ext cx="276544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prstClr val="black"/>
                </a:solidFill>
                <a:effectLst/>
                <a:uLnTx/>
                <a:uFillTx/>
                <a:latin typeface="Montserrat"/>
                <a:ea typeface="+mn-ea"/>
                <a:cs typeface="+mn-cs"/>
              </a:rPr>
              <a:t>Yrittäjyysohjelmat</a:t>
            </a:r>
            <a:endParaRPr kumimoji="0" lang="en-FI" sz="2000" b="1" i="0" u="none" strike="noStrike" kern="1200" cap="none" spc="0" normalizeH="0" baseline="0" noProof="0">
              <a:ln>
                <a:noFill/>
              </a:ln>
              <a:solidFill>
                <a:prstClr val="black"/>
              </a:solidFill>
              <a:effectLst/>
              <a:uLnTx/>
              <a:uFillTx/>
              <a:latin typeface="Montserrat"/>
              <a:ea typeface="+mn-ea"/>
              <a:cs typeface="+mn-cs"/>
            </a:endParaRPr>
          </a:p>
        </p:txBody>
      </p:sp>
      <p:sp>
        <p:nvSpPr>
          <p:cNvPr id="12" name="Rectangle 11">
            <a:extLst>
              <a:ext uri="{FF2B5EF4-FFF2-40B4-BE49-F238E27FC236}">
                <a16:creationId xmlns:a16="http://schemas.microsoft.com/office/drawing/2014/main" id="{50C1200F-797E-D580-8CBB-B98BB4DD1CB7}"/>
              </a:ext>
            </a:extLst>
          </p:cNvPr>
          <p:cNvSpPr/>
          <p:nvPr/>
        </p:nvSpPr>
        <p:spPr>
          <a:xfrm>
            <a:off x="4040656" y="5251623"/>
            <a:ext cx="4110681" cy="16063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4" name="Rectangle 13">
            <a:extLst>
              <a:ext uri="{FF2B5EF4-FFF2-40B4-BE49-F238E27FC236}">
                <a16:creationId xmlns:a16="http://schemas.microsoft.com/office/drawing/2014/main" id="{6F303869-C4EE-7C9C-0C44-3AA7721CA9D1}"/>
              </a:ext>
            </a:extLst>
          </p:cNvPr>
          <p:cNvSpPr/>
          <p:nvPr/>
        </p:nvSpPr>
        <p:spPr>
          <a:xfrm>
            <a:off x="8143098" y="5251623"/>
            <a:ext cx="4048901" cy="16063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7" name="TextBox 16">
            <a:extLst>
              <a:ext uri="{FF2B5EF4-FFF2-40B4-BE49-F238E27FC236}">
                <a16:creationId xmlns:a16="http://schemas.microsoft.com/office/drawing/2014/main" id="{2FFA4124-6245-5FF8-0201-B7C92C5DD80C}"/>
              </a:ext>
            </a:extLst>
          </p:cNvPr>
          <p:cNvSpPr txBox="1"/>
          <p:nvPr/>
        </p:nvSpPr>
        <p:spPr>
          <a:xfrm>
            <a:off x="4678263" y="5854420"/>
            <a:ext cx="276544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prstClr val="black"/>
                </a:solidFill>
                <a:effectLst/>
                <a:uLnTx/>
                <a:uFillTx/>
                <a:latin typeface="Montserrat"/>
                <a:ea typeface="+mn-ea"/>
                <a:cs typeface="+mn-cs"/>
              </a:rPr>
              <a:t>Talousosaaminen</a:t>
            </a:r>
            <a:endParaRPr kumimoji="0" lang="en-FI" sz="2000" b="1" i="0" u="none" strike="noStrike" kern="1200" cap="none" spc="0" normalizeH="0" baseline="0" noProof="0">
              <a:ln>
                <a:noFill/>
              </a:ln>
              <a:solidFill>
                <a:prstClr val="black"/>
              </a:solidFill>
              <a:effectLst/>
              <a:uLnTx/>
              <a:uFillTx/>
              <a:latin typeface="Montserrat"/>
              <a:ea typeface="+mn-ea"/>
              <a:cs typeface="+mn-cs"/>
            </a:endParaRPr>
          </a:p>
        </p:txBody>
      </p:sp>
      <p:sp>
        <p:nvSpPr>
          <p:cNvPr id="19" name="TextBox 18">
            <a:extLst>
              <a:ext uri="{FF2B5EF4-FFF2-40B4-BE49-F238E27FC236}">
                <a16:creationId xmlns:a16="http://schemas.microsoft.com/office/drawing/2014/main" id="{DD666463-62C3-52B7-8E75-56F73533CB61}"/>
              </a:ext>
            </a:extLst>
          </p:cNvPr>
          <p:cNvSpPr txBox="1"/>
          <p:nvPr/>
        </p:nvSpPr>
        <p:spPr>
          <a:xfrm>
            <a:off x="8793063" y="5854420"/>
            <a:ext cx="276544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prstClr val="black"/>
                </a:solidFill>
                <a:effectLst/>
                <a:uLnTx/>
                <a:uFillTx/>
                <a:latin typeface="Montserrat"/>
                <a:ea typeface="+mn-ea"/>
                <a:cs typeface="+mn-cs"/>
              </a:rPr>
              <a:t>Työelämätaidot</a:t>
            </a:r>
            <a:endParaRPr kumimoji="0" lang="en-FI" sz="2000" b="1" i="0" u="none" strike="noStrike" kern="1200" cap="none" spc="0" normalizeH="0" baseline="0" noProof="0">
              <a:ln>
                <a:noFill/>
              </a:ln>
              <a:solidFill>
                <a:prstClr val="black"/>
              </a:solidFill>
              <a:effectLst/>
              <a:uLnTx/>
              <a:uFillTx/>
              <a:latin typeface="Montserrat"/>
              <a:ea typeface="+mn-ea"/>
              <a:cs typeface="+mn-cs"/>
            </a:endParaRPr>
          </a:p>
        </p:txBody>
      </p:sp>
      <p:grpSp>
        <p:nvGrpSpPr>
          <p:cNvPr id="32" name="Group 28">
            <a:extLst>
              <a:ext uri="{FF2B5EF4-FFF2-40B4-BE49-F238E27FC236}">
                <a16:creationId xmlns:a16="http://schemas.microsoft.com/office/drawing/2014/main" id="{40A92ED6-93AA-0848-2334-73509D8498E5}"/>
              </a:ext>
            </a:extLst>
          </p:cNvPr>
          <p:cNvGrpSpPr>
            <a:grpSpLocks noChangeAspect="1"/>
          </p:cNvGrpSpPr>
          <p:nvPr/>
        </p:nvGrpSpPr>
        <p:grpSpPr bwMode="auto">
          <a:xfrm>
            <a:off x="187692" y="175068"/>
            <a:ext cx="1524142" cy="428399"/>
            <a:chOff x="3418" y="2582"/>
            <a:chExt cx="4682" cy="1316"/>
          </a:xfrm>
          <a:solidFill>
            <a:schemeClr val="bg1"/>
          </a:solidFill>
        </p:grpSpPr>
        <p:sp>
          <p:nvSpPr>
            <p:cNvPr id="33" name="Freeform 29">
              <a:extLst>
                <a:ext uri="{FF2B5EF4-FFF2-40B4-BE49-F238E27FC236}">
                  <a16:creationId xmlns:a16="http://schemas.microsoft.com/office/drawing/2014/main" id="{139E934D-551B-CB2D-27F0-0C10340FCAE1}"/>
                </a:ext>
              </a:extLst>
            </p:cNvPr>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4" name="Freeform 30">
              <a:extLst>
                <a:ext uri="{FF2B5EF4-FFF2-40B4-BE49-F238E27FC236}">
                  <a16:creationId xmlns:a16="http://schemas.microsoft.com/office/drawing/2014/main" id="{6EA77530-0350-5E71-F2D6-4954F43FE3D2}"/>
                </a:ext>
              </a:extLst>
            </p:cNvPr>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5" name="Freeform 31">
              <a:extLst>
                <a:ext uri="{FF2B5EF4-FFF2-40B4-BE49-F238E27FC236}">
                  <a16:creationId xmlns:a16="http://schemas.microsoft.com/office/drawing/2014/main" id="{72AD453C-46F6-F698-CD69-29C6464DC1DB}"/>
                </a:ext>
              </a:extLst>
            </p:cNvPr>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6" name="Freeform 32">
              <a:extLst>
                <a:ext uri="{FF2B5EF4-FFF2-40B4-BE49-F238E27FC236}">
                  <a16:creationId xmlns:a16="http://schemas.microsoft.com/office/drawing/2014/main" id="{F0B76690-E89D-A7E5-AFE9-28F970685328}"/>
                </a:ext>
              </a:extLst>
            </p:cNvPr>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7" name="Freeform 33">
              <a:extLst>
                <a:ext uri="{FF2B5EF4-FFF2-40B4-BE49-F238E27FC236}">
                  <a16:creationId xmlns:a16="http://schemas.microsoft.com/office/drawing/2014/main" id="{FF584EC3-C1E2-B03D-6CDA-98A96EA47757}"/>
                </a:ext>
              </a:extLst>
            </p:cNvPr>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8" name="Freeform 34">
              <a:extLst>
                <a:ext uri="{FF2B5EF4-FFF2-40B4-BE49-F238E27FC236}">
                  <a16:creationId xmlns:a16="http://schemas.microsoft.com/office/drawing/2014/main" id="{AA887003-ABBE-8863-A635-99C3E598896D}"/>
                </a:ext>
              </a:extLst>
            </p:cNvPr>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9" name="Freeform 35">
              <a:extLst>
                <a:ext uri="{FF2B5EF4-FFF2-40B4-BE49-F238E27FC236}">
                  <a16:creationId xmlns:a16="http://schemas.microsoft.com/office/drawing/2014/main" id="{73A5C9B4-DB5B-32DB-704C-1F607EB91699}"/>
                </a:ext>
              </a:extLst>
            </p:cNvPr>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0" name="Freeform 36">
              <a:extLst>
                <a:ext uri="{FF2B5EF4-FFF2-40B4-BE49-F238E27FC236}">
                  <a16:creationId xmlns:a16="http://schemas.microsoft.com/office/drawing/2014/main" id="{5B41A48B-33C2-E10D-5C42-5BB4F3FA6247}"/>
                </a:ext>
              </a:extLst>
            </p:cNvPr>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41" name="Freeform 37">
              <a:extLst>
                <a:ext uri="{FF2B5EF4-FFF2-40B4-BE49-F238E27FC236}">
                  <a16:creationId xmlns:a16="http://schemas.microsoft.com/office/drawing/2014/main" id="{BBEA0628-82D6-028A-073A-9887A1DF990C}"/>
                </a:ext>
              </a:extLst>
            </p:cNvPr>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grpSp>
    </p:spTree>
    <p:extLst>
      <p:ext uri="{BB962C8B-B14F-4D97-AF65-F5344CB8AC3E}">
        <p14:creationId xmlns:p14="http://schemas.microsoft.com/office/powerpoint/2010/main" val="349826588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8">
            <a:extLst>
              <a:ext uri="{FF2B5EF4-FFF2-40B4-BE49-F238E27FC236}">
                <a16:creationId xmlns:a16="http://schemas.microsoft.com/office/drawing/2014/main" id="{D4906D54-B11E-0E9C-6ED7-9CFC49D1D915}"/>
              </a:ext>
            </a:extLst>
          </p:cNvPr>
          <p:cNvGrpSpPr>
            <a:grpSpLocks noChangeAspect="1"/>
          </p:cNvGrpSpPr>
          <p:nvPr/>
        </p:nvGrpSpPr>
        <p:grpSpPr bwMode="auto">
          <a:xfrm>
            <a:off x="310242" y="6144138"/>
            <a:ext cx="1524141" cy="428400"/>
            <a:chOff x="3418" y="2582"/>
            <a:chExt cx="4682" cy="1316"/>
          </a:xfrm>
          <a:solidFill>
            <a:schemeClr val="bg2"/>
          </a:solidFill>
        </p:grpSpPr>
        <p:sp>
          <p:nvSpPr>
            <p:cNvPr id="16" name="Freeform 29">
              <a:extLst>
                <a:ext uri="{FF2B5EF4-FFF2-40B4-BE49-F238E27FC236}">
                  <a16:creationId xmlns:a16="http://schemas.microsoft.com/office/drawing/2014/main" id="{58F39775-C438-5BC0-1C0D-D6C134014357}"/>
                </a:ext>
              </a:extLst>
            </p:cNvPr>
            <p:cNvSpPr>
              <a:spLocks/>
            </p:cNvSpPr>
            <p:nvPr/>
          </p:nvSpPr>
          <p:spPr bwMode="auto">
            <a:xfrm>
              <a:off x="4383" y="2748"/>
              <a:ext cx="1342" cy="858"/>
            </a:xfrm>
            <a:custGeom>
              <a:avLst/>
              <a:gdLst>
                <a:gd name="T0" fmla="*/ 0 w 567"/>
                <a:gd name="T1" fmla="*/ 361 h 361"/>
                <a:gd name="T2" fmla="*/ 0 w 567"/>
                <a:gd name="T3" fmla="*/ 0 h 361"/>
                <a:gd name="T4" fmla="*/ 197 w 567"/>
                <a:gd name="T5" fmla="*/ 0 h 361"/>
                <a:gd name="T6" fmla="*/ 203 w 567"/>
                <a:gd name="T7" fmla="*/ 59 h 361"/>
                <a:gd name="T8" fmla="*/ 358 w 567"/>
                <a:gd name="T9" fmla="*/ 0 h 361"/>
                <a:gd name="T10" fmla="*/ 567 w 567"/>
                <a:gd name="T11" fmla="*/ 195 h 361"/>
                <a:gd name="T12" fmla="*/ 567 w 567"/>
                <a:gd name="T13" fmla="*/ 361 h 361"/>
                <a:gd name="T14" fmla="*/ 442 w 567"/>
                <a:gd name="T15" fmla="*/ 361 h 361"/>
                <a:gd name="T16" fmla="*/ 365 w 567"/>
                <a:gd name="T17" fmla="*/ 301 h 361"/>
                <a:gd name="T18" fmla="*/ 365 w 567"/>
                <a:gd name="T19" fmla="*/ 135 h 361"/>
                <a:gd name="T20" fmla="*/ 284 w 567"/>
                <a:gd name="T21" fmla="*/ 57 h 361"/>
                <a:gd name="T22" fmla="*/ 203 w 567"/>
                <a:gd name="T23" fmla="*/ 135 h 361"/>
                <a:gd name="T24" fmla="*/ 203 w 567"/>
                <a:gd name="T25" fmla="*/ 301 h 361"/>
                <a:gd name="T26" fmla="*/ 127 w 567"/>
                <a:gd name="T27" fmla="*/ 361 h 361"/>
                <a:gd name="T28" fmla="*/ 0 w 567"/>
                <a:gd name="T2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61">
                  <a:moveTo>
                    <a:pt x="0" y="361"/>
                  </a:moveTo>
                  <a:cubicBezTo>
                    <a:pt x="0" y="0"/>
                    <a:pt x="0" y="0"/>
                    <a:pt x="0" y="0"/>
                  </a:cubicBezTo>
                  <a:cubicBezTo>
                    <a:pt x="197" y="0"/>
                    <a:pt x="197" y="0"/>
                    <a:pt x="197" y="0"/>
                  </a:cubicBezTo>
                  <a:cubicBezTo>
                    <a:pt x="203" y="59"/>
                    <a:pt x="203" y="59"/>
                    <a:pt x="203" y="59"/>
                  </a:cubicBezTo>
                  <a:cubicBezTo>
                    <a:pt x="213" y="49"/>
                    <a:pt x="269" y="0"/>
                    <a:pt x="358" y="0"/>
                  </a:cubicBezTo>
                  <a:cubicBezTo>
                    <a:pt x="542" y="0"/>
                    <a:pt x="567" y="97"/>
                    <a:pt x="567" y="195"/>
                  </a:cubicBezTo>
                  <a:cubicBezTo>
                    <a:pt x="567" y="361"/>
                    <a:pt x="567" y="361"/>
                    <a:pt x="567" y="361"/>
                  </a:cubicBezTo>
                  <a:cubicBezTo>
                    <a:pt x="442" y="361"/>
                    <a:pt x="442" y="361"/>
                    <a:pt x="442" y="361"/>
                  </a:cubicBezTo>
                  <a:cubicBezTo>
                    <a:pt x="404" y="361"/>
                    <a:pt x="365" y="353"/>
                    <a:pt x="365" y="301"/>
                  </a:cubicBezTo>
                  <a:cubicBezTo>
                    <a:pt x="365" y="135"/>
                    <a:pt x="365" y="135"/>
                    <a:pt x="365" y="135"/>
                  </a:cubicBezTo>
                  <a:cubicBezTo>
                    <a:pt x="365" y="99"/>
                    <a:pt x="345" y="57"/>
                    <a:pt x="284" y="57"/>
                  </a:cubicBezTo>
                  <a:cubicBezTo>
                    <a:pt x="224" y="57"/>
                    <a:pt x="203" y="99"/>
                    <a:pt x="203" y="135"/>
                  </a:cubicBezTo>
                  <a:cubicBezTo>
                    <a:pt x="203" y="301"/>
                    <a:pt x="203" y="301"/>
                    <a:pt x="203" y="301"/>
                  </a:cubicBezTo>
                  <a:cubicBezTo>
                    <a:pt x="203" y="353"/>
                    <a:pt x="165" y="361"/>
                    <a:pt x="127" y="361"/>
                  </a:cubicBezTo>
                  <a:lnTo>
                    <a:pt x="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7" name="Freeform 30">
              <a:extLst>
                <a:ext uri="{FF2B5EF4-FFF2-40B4-BE49-F238E27FC236}">
                  <a16:creationId xmlns:a16="http://schemas.microsoft.com/office/drawing/2014/main" id="{42CB40BA-8BDB-08D6-D910-9330E82F92DE}"/>
                </a:ext>
              </a:extLst>
            </p:cNvPr>
            <p:cNvSpPr>
              <a:spLocks/>
            </p:cNvSpPr>
            <p:nvPr/>
          </p:nvSpPr>
          <p:spPr bwMode="auto">
            <a:xfrm>
              <a:off x="7243" y="2582"/>
              <a:ext cx="857" cy="1024"/>
            </a:xfrm>
            <a:custGeom>
              <a:avLst/>
              <a:gdLst>
                <a:gd name="T0" fmla="*/ 362 w 362"/>
                <a:gd name="T1" fmla="*/ 70 h 431"/>
                <a:gd name="T2" fmla="*/ 362 w 362"/>
                <a:gd name="T3" fmla="*/ 127 h 431"/>
                <a:gd name="T4" fmla="*/ 255 w 362"/>
                <a:gd name="T5" fmla="*/ 127 h 431"/>
                <a:gd name="T6" fmla="*/ 255 w 362"/>
                <a:gd name="T7" fmla="*/ 298 h 431"/>
                <a:gd name="T8" fmla="*/ 362 w 362"/>
                <a:gd name="T9" fmla="*/ 327 h 431"/>
                <a:gd name="T10" fmla="*/ 362 w 362"/>
                <a:gd name="T11" fmla="*/ 375 h 431"/>
                <a:gd name="T12" fmla="*/ 215 w 362"/>
                <a:gd name="T13" fmla="*/ 431 h 431"/>
                <a:gd name="T14" fmla="*/ 54 w 362"/>
                <a:gd name="T15" fmla="*/ 298 h 431"/>
                <a:gd name="T16" fmla="*/ 54 w 362"/>
                <a:gd name="T17" fmla="*/ 127 h 431"/>
                <a:gd name="T18" fmla="*/ 0 w 362"/>
                <a:gd name="T19" fmla="*/ 127 h 431"/>
                <a:gd name="T20" fmla="*/ 0 w 362"/>
                <a:gd name="T21" fmla="*/ 70 h 431"/>
                <a:gd name="T22" fmla="*/ 54 w 362"/>
                <a:gd name="T23" fmla="*/ 70 h 431"/>
                <a:gd name="T24" fmla="*/ 54 w 362"/>
                <a:gd name="T25" fmla="*/ 60 h 431"/>
                <a:gd name="T26" fmla="*/ 130 w 362"/>
                <a:gd name="T27" fmla="*/ 0 h 431"/>
                <a:gd name="T28" fmla="*/ 255 w 362"/>
                <a:gd name="T29" fmla="*/ 0 h 431"/>
                <a:gd name="T30" fmla="*/ 255 w 362"/>
                <a:gd name="T31" fmla="*/ 70 h 431"/>
                <a:gd name="T32" fmla="*/ 362 w 362"/>
                <a:gd name="T33" fmla="*/ 7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2" h="431">
                  <a:moveTo>
                    <a:pt x="362" y="70"/>
                  </a:moveTo>
                  <a:cubicBezTo>
                    <a:pt x="362" y="127"/>
                    <a:pt x="362" y="127"/>
                    <a:pt x="362" y="127"/>
                  </a:cubicBezTo>
                  <a:cubicBezTo>
                    <a:pt x="255" y="127"/>
                    <a:pt x="255" y="127"/>
                    <a:pt x="255" y="127"/>
                  </a:cubicBezTo>
                  <a:cubicBezTo>
                    <a:pt x="255" y="298"/>
                    <a:pt x="255" y="298"/>
                    <a:pt x="255" y="298"/>
                  </a:cubicBezTo>
                  <a:cubicBezTo>
                    <a:pt x="255" y="349"/>
                    <a:pt x="327" y="356"/>
                    <a:pt x="362" y="327"/>
                  </a:cubicBezTo>
                  <a:cubicBezTo>
                    <a:pt x="362" y="375"/>
                    <a:pt x="362" y="375"/>
                    <a:pt x="362" y="375"/>
                  </a:cubicBezTo>
                  <a:cubicBezTo>
                    <a:pt x="358" y="391"/>
                    <a:pt x="311" y="431"/>
                    <a:pt x="215" y="431"/>
                  </a:cubicBezTo>
                  <a:cubicBezTo>
                    <a:pt x="125" y="431"/>
                    <a:pt x="54" y="398"/>
                    <a:pt x="54" y="298"/>
                  </a:cubicBezTo>
                  <a:cubicBezTo>
                    <a:pt x="54" y="127"/>
                    <a:pt x="54" y="127"/>
                    <a:pt x="54" y="127"/>
                  </a:cubicBezTo>
                  <a:cubicBezTo>
                    <a:pt x="0" y="127"/>
                    <a:pt x="0" y="127"/>
                    <a:pt x="0" y="127"/>
                  </a:cubicBezTo>
                  <a:cubicBezTo>
                    <a:pt x="0" y="70"/>
                    <a:pt x="0" y="70"/>
                    <a:pt x="0" y="70"/>
                  </a:cubicBezTo>
                  <a:cubicBezTo>
                    <a:pt x="54" y="70"/>
                    <a:pt x="54" y="70"/>
                    <a:pt x="54" y="70"/>
                  </a:cubicBezTo>
                  <a:cubicBezTo>
                    <a:pt x="54" y="60"/>
                    <a:pt x="54" y="60"/>
                    <a:pt x="54" y="60"/>
                  </a:cubicBezTo>
                  <a:cubicBezTo>
                    <a:pt x="54" y="7"/>
                    <a:pt x="92" y="0"/>
                    <a:pt x="130" y="0"/>
                  </a:cubicBezTo>
                  <a:cubicBezTo>
                    <a:pt x="255" y="0"/>
                    <a:pt x="255" y="0"/>
                    <a:pt x="255" y="0"/>
                  </a:cubicBezTo>
                  <a:cubicBezTo>
                    <a:pt x="255" y="70"/>
                    <a:pt x="255" y="70"/>
                    <a:pt x="255" y="70"/>
                  </a:cubicBezTo>
                  <a:lnTo>
                    <a:pt x="36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8" name="Freeform 31">
              <a:extLst>
                <a:ext uri="{FF2B5EF4-FFF2-40B4-BE49-F238E27FC236}">
                  <a16:creationId xmlns:a16="http://schemas.microsoft.com/office/drawing/2014/main" id="{32C39283-E917-A44E-F95A-3AC468A2E22A}"/>
                </a:ext>
              </a:extLst>
            </p:cNvPr>
            <p:cNvSpPr>
              <a:spLocks/>
            </p:cNvSpPr>
            <p:nvPr/>
          </p:nvSpPr>
          <p:spPr bwMode="auto">
            <a:xfrm>
              <a:off x="5675" y="2748"/>
              <a:ext cx="1497" cy="1150"/>
            </a:xfrm>
            <a:custGeom>
              <a:avLst/>
              <a:gdLst>
                <a:gd name="T0" fmla="*/ 318 w 633"/>
                <a:gd name="T1" fmla="*/ 196 h 484"/>
                <a:gd name="T2" fmla="*/ 414 w 633"/>
                <a:gd name="T3" fmla="*/ 32 h 484"/>
                <a:gd name="T4" fmla="*/ 468 w 633"/>
                <a:gd name="T5" fmla="*/ 0 h 484"/>
                <a:gd name="T6" fmla="*/ 633 w 633"/>
                <a:gd name="T7" fmla="*/ 0 h 484"/>
                <a:gd name="T8" fmla="*/ 382 w 633"/>
                <a:gd name="T9" fmla="*/ 430 h 484"/>
                <a:gd name="T10" fmla="*/ 266 w 633"/>
                <a:gd name="T11" fmla="*/ 484 h 484"/>
                <a:gd name="T12" fmla="*/ 116 w 633"/>
                <a:gd name="T13" fmla="*/ 484 h 484"/>
                <a:gd name="T14" fmla="*/ 192 w 633"/>
                <a:gd name="T15" fmla="*/ 354 h 484"/>
                <a:gd name="T16" fmla="*/ 189 w 633"/>
                <a:gd name="T17" fmla="*/ 322 h 484"/>
                <a:gd name="T18" fmla="*/ 0 w 633"/>
                <a:gd name="T19" fmla="*/ 0 h 484"/>
                <a:gd name="T20" fmla="*/ 161 w 633"/>
                <a:gd name="T21" fmla="*/ 0 h 484"/>
                <a:gd name="T22" fmla="*/ 218 w 633"/>
                <a:gd name="T23" fmla="*/ 33 h 484"/>
                <a:gd name="T24" fmla="*/ 313 w 633"/>
                <a:gd name="T25" fmla="*/ 196 h 484"/>
                <a:gd name="T26" fmla="*/ 318 w 633"/>
                <a:gd name="T27" fmla="*/ 1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3" h="484">
                  <a:moveTo>
                    <a:pt x="318" y="196"/>
                  </a:moveTo>
                  <a:cubicBezTo>
                    <a:pt x="318" y="196"/>
                    <a:pt x="404" y="49"/>
                    <a:pt x="414" y="32"/>
                  </a:cubicBezTo>
                  <a:cubicBezTo>
                    <a:pt x="429" y="6"/>
                    <a:pt x="440" y="0"/>
                    <a:pt x="468" y="0"/>
                  </a:cubicBezTo>
                  <a:cubicBezTo>
                    <a:pt x="633" y="0"/>
                    <a:pt x="633" y="0"/>
                    <a:pt x="633" y="0"/>
                  </a:cubicBezTo>
                  <a:cubicBezTo>
                    <a:pt x="633" y="0"/>
                    <a:pt x="397" y="405"/>
                    <a:pt x="382" y="430"/>
                  </a:cubicBezTo>
                  <a:cubicBezTo>
                    <a:pt x="364" y="461"/>
                    <a:pt x="339" y="484"/>
                    <a:pt x="266" y="484"/>
                  </a:cubicBezTo>
                  <a:cubicBezTo>
                    <a:pt x="116" y="484"/>
                    <a:pt x="116" y="484"/>
                    <a:pt x="116" y="484"/>
                  </a:cubicBezTo>
                  <a:cubicBezTo>
                    <a:pt x="116" y="484"/>
                    <a:pt x="184" y="367"/>
                    <a:pt x="192" y="354"/>
                  </a:cubicBezTo>
                  <a:cubicBezTo>
                    <a:pt x="199" y="342"/>
                    <a:pt x="198" y="339"/>
                    <a:pt x="189" y="322"/>
                  </a:cubicBezTo>
                  <a:cubicBezTo>
                    <a:pt x="0" y="0"/>
                    <a:pt x="0" y="0"/>
                    <a:pt x="0" y="0"/>
                  </a:cubicBezTo>
                  <a:cubicBezTo>
                    <a:pt x="161" y="0"/>
                    <a:pt x="161" y="0"/>
                    <a:pt x="161" y="0"/>
                  </a:cubicBezTo>
                  <a:cubicBezTo>
                    <a:pt x="189" y="0"/>
                    <a:pt x="203" y="6"/>
                    <a:pt x="218" y="33"/>
                  </a:cubicBezTo>
                  <a:cubicBezTo>
                    <a:pt x="231" y="55"/>
                    <a:pt x="313" y="196"/>
                    <a:pt x="313" y="196"/>
                  </a:cubicBezTo>
                  <a:lnTo>
                    <a:pt x="318"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9" name="Freeform 32">
              <a:extLst>
                <a:ext uri="{FF2B5EF4-FFF2-40B4-BE49-F238E27FC236}">
                  <a16:creationId xmlns:a16="http://schemas.microsoft.com/office/drawing/2014/main" id="{6FAD095A-3981-B693-B28E-67D8BF887DEA}"/>
                </a:ext>
              </a:extLst>
            </p:cNvPr>
            <p:cNvSpPr>
              <a:spLocks/>
            </p:cNvSpPr>
            <p:nvPr/>
          </p:nvSpPr>
          <p:spPr bwMode="auto">
            <a:xfrm>
              <a:off x="3418" y="3093"/>
              <a:ext cx="230" cy="285"/>
            </a:xfrm>
            <a:custGeom>
              <a:avLst/>
              <a:gdLst>
                <a:gd name="T0" fmla="*/ 0 w 230"/>
                <a:gd name="T1" fmla="*/ 173 h 285"/>
                <a:gd name="T2" fmla="*/ 142 w 230"/>
                <a:gd name="T3" fmla="*/ 171 h 285"/>
                <a:gd name="T4" fmla="*/ 230 w 230"/>
                <a:gd name="T5" fmla="*/ 285 h 285"/>
                <a:gd name="T6" fmla="*/ 230 w 230"/>
                <a:gd name="T7" fmla="*/ 0 h 285"/>
                <a:gd name="T8" fmla="*/ 0 w 230"/>
                <a:gd name="T9" fmla="*/ 173 h 285"/>
              </a:gdLst>
              <a:ahLst/>
              <a:cxnLst>
                <a:cxn ang="0">
                  <a:pos x="T0" y="T1"/>
                </a:cxn>
                <a:cxn ang="0">
                  <a:pos x="T2" y="T3"/>
                </a:cxn>
                <a:cxn ang="0">
                  <a:pos x="T4" y="T5"/>
                </a:cxn>
                <a:cxn ang="0">
                  <a:pos x="T6" y="T7"/>
                </a:cxn>
                <a:cxn ang="0">
                  <a:pos x="T8" y="T9"/>
                </a:cxn>
              </a:cxnLst>
              <a:rect l="0" t="0" r="r" b="b"/>
              <a:pathLst>
                <a:path w="230" h="285">
                  <a:moveTo>
                    <a:pt x="0" y="173"/>
                  </a:moveTo>
                  <a:lnTo>
                    <a:pt x="142" y="171"/>
                  </a:lnTo>
                  <a:lnTo>
                    <a:pt x="230" y="285"/>
                  </a:lnTo>
                  <a:lnTo>
                    <a:pt x="230" y="0"/>
                  </a:lnTo>
                  <a:lnTo>
                    <a:pt x="0"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20" name="Freeform 33">
              <a:extLst>
                <a:ext uri="{FF2B5EF4-FFF2-40B4-BE49-F238E27FC236}">
                  <a16:creationId xmlns:a16="http://schemas.microsoft.com/office/drawing/2014/main" id="{F56C7741-36F2-171B-3955-C4A4186FF7FE}"/>
                </a:ext>
              </a:extLst>
            </p:cNvPr>
            <p:cNvSpPr>
              <a:spLocks/>
            </p:cNvSpPr>
            <p:nvPr/>
          </p:nvSpPr>
          <p:spPr bwMode="auto">
            <a:xfrm>
              <a:off x="3648" y="3207"/>
              <a:ext cx="227" cy="285"/>
            </a:xfrm>
            <a:custGeom>
              <a:avLst/>
              <a:gdLst>
                <a:gd name="T0" fmla="*/ 227 w 227"/>
                <a:gd name="T1" fmla="*/ 285 h 285"/>
                <a:gd name="T2" fmla="*/ 227 w 227"/>
                <a:gd name="T3" fmla="*/ 0 h 285"/>
                <a:gd name="T4" fmla="*/ 0 w 227"/>
                <a:gd name="T5" fmla="*/ 171 h 285"/>
                <a:gd name="T6" fmla="*/ 141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1"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21" name="Freeform 34">
              <a:extLst>
                <a:ext uri="{FF2B5EF4-FFF2-40B4-BE49-F238E27FC236}">
                  <a16:creationId xmlns:a16="http://schemas.microsoft.com/office/drawing/2014/main" id="{285D0B26-33A2-8518-932E-289AF5DEF33C}"/>
                </a:ext>
              </a:extLst>
            </p:cNvPr>
            <p:cNvSpPr>
              <a:spLocks/>
            </p:cNvSpPr>
            <p:nvPr/>
          </p:nvSpPr>
          <p:spPr bwMode="auto">
            <a:xfrm>
              <a:off x="3648" y="2919"/>
              <a:ext cx="227" cy="288"/>
            </a:xfrm>
            <a:custGeom>
              <a:avLst/>
              <a:gdLst>
                <a:gd name="T0" fmla="*/ 227 w 227"/>
                <a:gd name="T1" fmla="*/ 288 h 288"/>
                <a:gd name="T2" fmla="*/ 227 w 227"/>
                <a:gd name="T3" fmla="*/ 0 h 288"/>
                <a:gd name="T4" fmla="*/ 0 w 227"/>
                <a:gd name="T5" fmla="*/ 174 h 288"/>
                <a:gd name="T6" fmla="*/ 141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1"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22" name="Freeform 35">
              <a:extLst>
                <a:ext uri="{FF2B5EF4-FFF2-40B4-BE49-F238E27FC236}">
                  <a16:creationId xmlns:a16="http://schemas.microsoft.com/office/drawing/2014/main" id="{BCE9F99C-12D5-4566-DB66-C45A9E26DFAA}"/>
                </a:ext>
              </a:extLst>
            </p:cNvPr>
            <p:cNvSpPr>
              <a:spLocks/>
            </p:cNvSpPr>
            <p:nvPr/>
          </p:nvSpPr>
          <p:spPr bwMode="auto">
            <a:xfrm>
              <a:off x="3875" y="3321"/>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23" name="Freeform 36">
              <a:extLst>
                <a:ext uri="{FF2B5EF4-FFF2-40B4-BE49-F238E27FC236}">
                  <a16:creationId xmlns:a16="http://schemas.microsoft.com/office/drawing/2014/main" id="{45C6862A-720F-7774-8649-AED075F506FD}"/>
                </a:ext>
              </a:extLst>
            </p:cNvPr>
            <p:cNvSpPr>
              <a:spLocks/>
            </p:cNvSpPr>
            <p:nvPr/>
          </p:nvSpPr>
          <p:spPr bwMode="auto">
            <a:xfrm>
              <a:off x="3875" y="3033"/>
              <a:ext cx="227" cy="288"/>
            </a:xfrm>
            <a:custGeom>
              <a:avLst/>
              <a:gdLst>
                <a:gd name="T0" fmla="*/ 227 w 227"/>
                <a:gd name="T1" fmla="*/ 288 h 288"/>
                <a:gd name="T2" fmla="*/ 227 w 227"/>
                <a:gd name="T3" fmla="*/ 0 h 288"/>
                <a:gd name="T4" fmla="*/ 0 w 227"/>
                <a:gd name="T5" fmla="*/ 174 h 288"/>
                <a:gd name="T6" fmla="*/ 142 w 227"/>
                <a:gd name="T7" fmla="*/ 174 h 288"/>
                <a:gd name="T8" fmla="*/ 227 w 227"/>
                <a:gd name="T9" fmla="*/ 288 h 288"/>
              </a:gdLst>
              <a:ahLst/>
              <a:cxnLst>
                <a:cxn ang="0">
                  <a:pos x="T0" y="T1"/>
                </a:cxn>
                <a:cxn ang="0">
                  <a:pos x="T2" y="T3"/>
                </a:cxn>
                <a:cxn ang="0">
                  <a:pos x="T4" y="T5"/>
                </a:cxn>
                <a:cxn ang="0">
                  <a:pos x="T6" y="T7"/>
                </a:cxn>
                <a:cxn ang="0">
                  <a:pos x="T8" y="T9"/>
                </a:cxn>
              </a:cxnLst>
              <a:rect l="0" t="0" r="r" b="b"/>
              <a:pathLst>
                <a:path w="227" h="288">
                  <a:moveTo>
                    <a:pt x="227" y="288"/>
                  </a:moveTo>
                  <a:lnTo>
                    <a:pt x="227" y="0"/>
                  </a:lnTo>
                  <a:lnTo>
                    <a:pt x="0" y="174"/>
                  </a:lnTo>
                  <a:lnTo>
                    <a:pt x="142" y="174"/>
                  </a:lnTo>
                  <a:lnTo>
                    <a:pt x="2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sp>
          <p:nvSpPr>
            <p:cNvPr id="24" name="Freeform 37">
              <a:extLst>
                <a:ext uri="{FF2B5EF4-FFF2-40B4-BE49-F238E27FC236}">
                  <a16:creationId xmlns:a16="http://schemas.microsoft.com/office/drawing/2014/main" id="{8190699B-E21C-9AEE-CB55-8FB7671B4437}"/>
                </a:ext>
              </a:extLst>
            </p:cNvPr>
            <p:cNvSpPr>
              <a:spLocks/>
            </p:cNvSpPr>
            <p:nvPr/>
          </p:nvSpPr>
          <p:spPr bwMode="auto">
            <a:xfrm>
              <a:off x="3875" y="2748"/>
              <a:ext cx="227" cy="285"/>
            </a:xfrm>
            <a:custGeom>
              <a:avLst/>
              <a:gdLst>
                <a:gd name="T0" fmla="*/ 227 w 227"/>
                <a:gd name="T1" fmla="*/ 285 h 285"/>
                <a:gd name="T2" fmla="*/ 227 w 227"/>
                <a:gd name="T3" fmla="*/ 0 h 285"/>
                <a:gd name="T4" fmla="*/ 0 w 227"/>
                <a:gd name="T5" fmla="*/ 171 h 285"/>
                <a:gd name="T6" fmla="*/ 142 w 227"/>
                <a:gd name="T7" fmla="*/ 171 h 285"/>
                <a:gd name="T8" fmla="*/ 227 w 227"/>
                <a:gd name="T9" fmla="*/ 285 h 285"/>
              </a:gdLst>
              <a:ahLst/>
              <a:cxnLst>
                <a:cxn ang="0">
                  <a:pos x="T0" y="T1"/>
                </a:cxn>
                <a:cxn ang="0">
                  <a:pos x="T2" y="T3"/>
                </a:cxn>
                <a:cxn ang="0">
                  <a:pos x="T4" y="T5"/>
                </a:cxn>
                <a:cxn ang="0">
                  <a:pos x="T6" y="T7"/>
                </a:cxn>
                <a:cxn ang="0">
                  <a:pos x="T8" y="T9"/>
                </a:cxn>
              </a:cxnLst>
              <a:rect l="0" t="0" r="r" b="b"/>
              <a:pathLst>
                <a:path w="227" h="285">
                  <a:moveTo>
                    <a:pt x="227" y="285"/>
                  </a:moveTo>
                  <a:lnTo>
                    <a:pt x="227" y="0"/>
                  </a:lnTo>
                  <a:lnTo>
                    <a:pt x="0" y="171"/>
                  </a:lnTo>
                  <a:lnTo>
                    <a:pt x="142" y="171"/>
                  </a:lnTo>
                  <a:lnTo>
                    <a:pt x="227"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p:txBody>
        </p:sp>
      </p:grpSp>
      <p:sp>
        <p:nvSpPr>
          <p:cNvPr id="25" name="Rectangle 24">
            <a:extLst>
              <a:ext uri="{FF2B5EF4-FFF2-40B4-BE49-F238E27FC236}">
                <a16:creationId xmlns:a16="http://schemas.microsoft.com/office/drawing/2014/main" id="{3EE7D5AA-518D-EEF1-7225-58C6EEFAEFF2}"/>
              </a:ext>
            </a:extLst>
          </p:cNvPr>
          <p:cNvSpPr/>
          <p:nvPr/>
        </p:nvSpPr>
        <p:spPr>
          <a:xfrm>
            <a:off x="9931400" y="177800"/>
            <a:ext cx="2260600" cy="711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6" name="Right Triangle 25">
            <a:extLst>
              <a:ext uri="{FF2B5EF4-FFF2-40B4-BE49-F238E27FC236}">
                <a16:creationId xmlns:a16="http://schemas.microsoft.com/office/drawing/2014/main" id="{7CA7A0E7-6132-C12C-EA4B-9B67ACBB3959}"/>
              </a:ext>
            </a:extLst>
          </p:cNvPr>
          <p:cNvSpPr/>
          <p:nvPr/>
        </p:nvSpPr>
        <p:spPr>
          <a:xfrm flipH="1">
            <a:off x="8440936" y="3160059"/>
            <a:ext cx="3751064" cy="369794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6" name="Kuvan paikkamerkki 5" descr="Kuva, joka sisältää kohteen teksti, Fontti, diagrammi, kuvakaappaus&#10;&#10;Kuvaus luotu automaattisesti">
            <a:extLst>
              <a:ext uri="{FF2B5EF4-FFF2-40B4-BE49-F238E27FC236}">
                <a16:creationId xmlns:a16="http://schemas.microsoft.com/office/drawing/2014/main" id="{133AEDDB-D748-787D-CB25-A25514A09422}"/>
              </a:ext>
            </a:extLst>
          </p:cNvPr>
          <p:cNvPicPr>
            <a:picLocks noGrp="1" noChangeAspect="1"/>
          </p:cNvPicPr>
          <p:nvPr>
            <p:ph type="pic" sz="quarter" idx="14"/>
          </p:nvPr>
        </p:nvPicPr>
        <p:blipFill>
          <a:blip r:embed="rId3"/>
          <a:srcRect/>
          <a:stretch>
            <a:fillRect/>
          </a:stretch>
        </p:blipFill>
        <p:spPr/>
      </p:pic>
    </p:spTree>
    <p:extLst>
      <p:ext uri="{BB962C8B-B14F-4D97-AF65-F5344CB8AC3E}">
        <p14:creationId xmlns:p14="http://schemas.microsoft.com/office/powerpoint/2010/main" val="19555390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kstiruutu 17">
            <a:extLst>
              <a:ext uri="{FF2B5EF4-FFF2-40B4-BE49-F238E27FC236}">
                <a16:creationId xmlns:a16="http://schemas.microsoft.com/office/drawing/2014/main" id="{367DD79B-0FC4-1FF2-277C-DC1ACDA6DBE5}"/>
              </a:ext>
            </a:extLst>
          </p:cNvPr>
          <p:cNvSpPr txBox="1"/>
          <p:nvPr/>
        </p:nvSpPr>
        <p:spPr>
          <a:xfrm>
            <a:off x="333105" y="2275114"/>
            <a:ext cx="4399643"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Montserrat"/>
                <a:ea typeface="+mn-ea"/>
                <a:cs typeface="+mn-cs"/>
              </a:rPr>
              <a:t>Talous kiinnostaa nuoria ja he kokevat talousosaamisen vahvistamisen tärkeäksi.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Montserrat"/>
                <a:ea typeface="+mn-ea"/>
                <a:cs typeface="+mn-cs"/>
              </a:rPr>
              <a:t>Suomessa nuorten talousosaaminen on vahvaa, mutta yksilöiden väliset erot talousosaamisessa huolettavat.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Montserrat"/>
                <a:ea typeface="+mn-ea"/>
                <a:cs typeface="+mn-cs"/>
              </a:rPr>
              <a:t>Kotitaustan ja sukupuolen yhteys talousosaamiseen nousevat vahvasti esille nuorten taloutta koskevissa asenteissa.</a:t>
            </a:r>
          </a:p>
        </p:txBody>
      </p:sp>
      <p:sp>
        <p:nvSpPr>
          <p:cNvPr id="25" name="Tekstiruutu 24">
            <a:extLst>
              <a:ext uri="{FF2B5EF4-FFF2-40B4-BE49-F238E27FC236}">
                <a16:creationId xmlns:a16="http://schemas.microsoft.com/office/drawing/2014/main" id="{586E972F-F413-07EA-C12D-C8F4146F38CA}"/>
              </a:ext>
            </a:extLst>
          </p:cNvPr>
          <p:cNvSpPr txBox="1"/>
          <p:nvPr/>
        </p:nvSpPr>
        <p:spPr>
          <a:xfrm>
            <a:off x="6956329" y="1209023"/>
            <a:ext cx="4680494"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Montserrat"/>
                <a:ea typeface="+mn-ea"/>
                <a:cs typeface="+mn-cs"/>
              </a:rPr>
              <a:t>RATKAISU #1: </a:t>
            </a:r>
            <a:r>
              <a:rPr kumimoji="0" lang="fi-FI" sz="1800" b="0" i="0" u="none" strike="noStrike" kern="1200" cap="none" spc="0" normalizeH="0" baseline="0" noProof="0">
                <a:ln>
                  <a:noFill/>
                </a:ln>
                <a:solidFill>
                  <a:prstClr val="black"/>
                </a:solidFill>
                <a:effectLst/>
                <a:uLnTx/>
                <a:uFillTx/>
                <a:latin typeface="Montserrat"/>
                <a:ea typeface="+mn-ea"/>
                <a:cs typeface="+mn-cs"/>
              </a:rPr>
              <a:t>Asenteet rahaan syntyvät varhain, joten vahvistetaan nuorten talouteen liittyviä valmiuksia alkuopetuksesta aikuisuuteen.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Montserrat"/>
                <a:ea typeface="+mn-ea"/>
                <a:cs typeface="+mn-cs"/>
              </a:rPr>
              <a:t>RATKAISU #2: </a:t>
            </a:r>
            <a:r>
              <a:rPr kumimoji="0" lang="fi-FI" sz="1800" b="0" i="0" u="none" strike="noStrike" kern="1200" cap="none" spc="0" normalizeH="0" baseline="0" noProof="0">
                <a:ln>
                  <a:noFill/>
                </a:ln>
                <a:solidFill>
                  <a:prstClr val="black"/>
                </a:solidFill>
                <a:effectLst/>
                <a:uLnTx/>
                <a:uFillTx/>
                <a:latin typeface="Montserrat"/>
                <a:ea typeface="+mn-ea"/>
                <a:cs typeface="+mn-cs"/>
              </a:rPr>
              <a:t>Tuodaan oivaltavaa oppimista ja pelillisyyttä taloustaitojen opettamiseen. Kytkös nuoren omaan elämään innostaa ja motivoi.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Montserrat"/>
                <a:ea typeface="+mn-ea"/>
                <a:cs typeface="+mn-cs"/>
              </a:rPr>
              <a:t>RATKAISU #3: </a:t>
            </a:r>
            <a:r>
              <a:rPr kumimoji="0" lang="fi-FI" sz="1800" b="0" i="0" u="none" strike="noStrike" kern="1200" cap="none" spc="0" normalizeH="0" baseline="0" noProof="0">
                <a:ln>
                  <a:noFill/>
                </a:ln>
                <a:solidFill>
                  <a:prstClr val="black"/>
                </a:solidFill>
                <a:effectLst/>
                <a:uLnTx/>
                <a:uFillTx/>
                <a:latin typeface="Montserrat"/>
                <a:ea typeface="+mn-ea"/>
                <a:cs typeface="+mn-cs"/>
              </a:rPr>
              <a:t>Tehdään talous tutuksi opettajille. Taloutta opettavien omaa talousosaamista tulee vahvistaa tarjoamalla opettajille mahdollisuus säännöllisesti ylläpitää ja täydentää omaa talousosaamistaan.</a:t>
            </a:r>
          </a:p>
        </p:txBody>
      </p:sp>
      <p:sp>
        <p:nvSpPr>
          <p:cNvPr id="3" name="Tekstiruutu 2">
            <a:extLst>
              <a:ext uri="{FF2B5EF4-FFF2-40B4-BE49-F238E27FC236}">
                <a16:creationId xmlns:a16="http://schemas.microsoft.com/office/drawing/2014/main" id="{1E6EC44A-C695-1928-3641-1D2BF620D584}"/>
              </a:ext>
            </a:extLst>
          </p:cNvPr>
          <p:cNvSpPr txBox="1"/>
          <p:nvPr/>
        </p:nvSpPr>
        <p:spPr>
          <a:xfrm>
            <a:off x="333105" y="311681"/>
            <a:ext cx="5546449"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1" i="1" u="none" strike="noStrike" kern="1200" cap="none" spc="0" normalizeH="0" baseline="0" noProof="0">
                <a:ln>
                  <a:noFill/>
                </a:ln>
                <a:solidFill>
                  <a:srgbClr val="2C244C"/>
                </a:solidFill>
                <a:effectLst/>
                <a:uLnTx/>
                <a:uFillTx/>
                <a:latin typeface="Montserrat"/>
                <a:ea typeface="+mn-ea"/>
                <a:cs typeface="+mn-cs"/>
              </a:rPr>
              <a:t>Me väitämme, että talousosaaminen parantaa nuoren itsetuntoa ja hyvinvointia.</a:t>
            </a:r>
          </a:p>
        </p:txBody>
      </p:sp>
      <p:sp>
        <p:nvSpPr>
          <p:cNvPr id="4" name="Nuoli: Oikea 3">
            <a:extLst>
              <a:ext uri="{FF2B5EF4-FFF2-40B4-BE49-F238E27FC236}">
                <a16:creationId xmlns:a16="http://schemas.microsoft.com/office/drawing/2014/main" id="{923E1E83-B182-36CB-51BC-8E65CFC01557}"/>
              </a:ext>
            </a:extLst>
          </p:cNvPr>
          <p:cNvSpPr/>
          <p:nvPr/>
        </p:nvSpPr>
        <p:spPr>
          <a:xfrm>
            <a:off x="5448754" y="2275114"/>
            <a:ext cx="1294491" cy="2307771"/>
          </a:xfrm>
          <a:prstGeom prst="rightArrow">
            <a:avLst>
              <a:gd name="adj1" fmla="val 37925"/>
              <a:gd name="adj2" fmla="val 6547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Montserrat"/>
              <a:ea typeface="+mn-ea"/>
              <a:cs typeface="+mn-cs"/>
            </a:endParaRPr>
          </a:p>
        </p:txBody>
      </p:sp>
      <p:sp>
        <p:nvSpPr>
          <p:cNvPr id="5" name="Tekstiruutu 4">
            <a:extLst>
              <a:ext uri="{FF2B5EF4-FFF2-40B4-BE49-F238E27FC236}">
                <a16:creationId xmlns:a16="http://schemas.microsoft.com/office/drawing/2014/main" id="{AA8EFA75-0123-7C96-E294-A6D052416624}"/>
              </a:ext>
            </a:extLst>
          </p:cNvPr>
          <p:cNvSpPr txBox="1"/>
          <p:nvPr/>
        </p:nvSpPr>
        <p:spPr>
          <a:xfrm>
            <a:off x="8581932" y="6435634"/>
            <a:ext cx="36314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Montserrat"/>
                <a:ea typeface="+mn-ea"/>
                <a:cs typeface="+mn-cs"/>
              </a:rPr>
              <a:t>NYT Nuorten tulevaisuusraportti 2022</a:t>
            </a:r>
          </a:p>
        </p:txBody>
      </p:sp>
    </p:spTree>
    <p:extLst>
      <p:ext uri="{BB962C8B-B14F-4D97-AF65-F5344CB8AC3E}">
        <p14:creationId xmlns:p14="http://schemas.microsoft.com/office/powerpoint/2010/main" val="184606335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D8286D-C5B0-C860-C9D8-8C2B4864E69A}"/>
              </a:ext>
            </a:extLst>
          </p:cNvPr>
          <p:cNvSpPr>
            <a:spLocks noGrp="1"/>
          </p:cNvSpPr>
          <p:nvPr>
            <p:ph type="title"/>
          </p:nvPr>
        </p:nvSpPr>
        <p:spPr>
          <a:xfrm>
            <a:off x="805699" y="1163050"/>
            <a:ext cx="8000509" cy="2770232"/>
          </a:xfrm>
        </p:spPr>
        <p:txBody>
          <a:bodyPr/>
          <a:lstStyle/>
          <a:p>
            <a:r>
              <a:rPr lang="fi-FI" err="1"/>
              <a:t>NYTin</a:t>
            </a:r>
            <a:r>
              <a:rPr lang="fi-FI"/>
              <a:t> palvelut lasten ja nuorten talousosaamisen vahvistamiseksi</a:t>
            </a:r>
            <a:br>
              <a:rPr lang="fi-FI"/>
            </a:br>
            <a:br>
              <a:rPr lang="fi-FI"/>
            </a:br>
            <a:r>
              <a:rPr lang="fi-FI" b="1"/>
              <a:t>Alakoulu</a:t>
            </a:r>
          </a:p>
        </p:txBody>
      </p:sp>
    </p:spTree>
    <p:extLst>
      <p:ext uri="{BB962C8B-B14F-4D97-AF65-F5344CB8AC3E}">
        <p14:creationId xmlns:p14="http://schemas.microsoft.com/office/powerpoint/2010/main" val="15219976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p:cNvSpPr>
            <a:spLocks noGrp="1"/>
          </p:cNvSpPr>
          <p:nvPr>
            <p:ph type="sldNum" sz="quarter" idx="33"/>
          </p:nvPr>
        </p:nvSpPr>
        <p:spPr>
          <a:xfrm>
            <a:off x="11215075" y="6681117"/>
            <a:ext cx="289169" cy="1929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i-FI" sz="1100" b="0" i="0" u="none" strike="noStrike" kern="1200" cap="none" spc="0" normalizeH="0" baseline="0" noProof="0" smtClean="0">
                <a:ln>
                  <a:noFill/>
                </a:ln>
                <a:solidFill>
                  <a:srgbClr val="000000"/>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fi-FI" sz="1100" b="0" i="0" u="none" strike="noStrike" kern="1200" cap="none" spc="0" normalizeH="0" baseline="0" noProof="0">
              <a:ln>
                <a:noFill/>
              </a:ln>
              <a:solidFill>
                <a:srgbClr val="000000"/>
              </a:solidFill>
              <a:effectLst/>
              <a:uLnTx/>
              <a:uFillTx/>
              <a:latin typeface="Montserrat"/>
              <a:ea typeface="+mn-ea"/>
              <a:cs typeface="+mn-cs"/>
            </a:endParaRPr>
          </a:p>
        </p:txBody>
      </p:sp>
      <p:sp>
        <p:nvSpPr>
          <p:cNvPr id="15" name="Otsikko 2">
            <a:extLst>
              <a:ext uri="{FF2B5EF4-FFF2-40B4-BE49-F238E27FC236}">
                <a16:creationId xmlns:a16="http://schemas.microsoft.com/office/drawing/2014/main" id="{52B4D7BE-3DA9-83B0-603A-E6D4AEFDC08B}"/>
              </a:ext>
            </a:extLst>
          </p:cNvPr>
          <p:cNvSpPr>
            <a:spLocks noGrp="1"/>
          </p:cNvSpPr>
          <p:nvPr>
            <p:ph type="title"/>
          </p:nvPr>
        </p:nvSpPr>
        <p:spPr>
          <a:xfrm>
            <a:off x="447091" y="358424"/>
            <a:ext cx="10361875" cy="432000"/>
          </a:xfrm>
        </p:spPr>
        <p:txBody>
          <a:bodyPr/>
          <a:lstStyle/>
          <a:p>
            <a:r>
              <a:rPr lang="fi-FI"/>
              <a:t>Meidän perheemme</a:t>
            </a:r>
          </a:p>
        </p:txBody>
      </p:sp>
      <p:sp>
        <p:nvSpPr>
          <p:cNvPr id="16" name="Sisällön paikkamerkki 5">
            <a:extLst>
              <a:ext uri="{FF2B5EF4-FFF2-40B4-BE49-F238E27FC236}">
                <a16:creationId xmlns:a16="http://schemas.microsoft.com/office/drawing/2014/main" id="{96852AC1-EDE7-5415-8C72-A29E7BB0E244}"/>
              </a:ext>
            </a:extLst>
          </p:cNvPr>
          <p:cNvSpPr txBox="1">
            <a:spLocks/>
          </p:cNvSpPr>
          <p:nvPr/>
        </p:nvSpPr>
        <p:spPr>
          <a:xfrm>
            <a:off x="447091" y="1527406"/>
            <a:ext cx="5499948" cy="4373179"/>
          </a:xfrm>
          <a:prstGeom prst="rect">
            <a:avLst/>
          </a:prstGeom>
        </p:spPr>
        <p:txBody>
          <a:bodyPr vert="horz" lIns="0" tIns="144000" rIns="144000" bIns="144000" rtlCol="0" anchor="t">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800" b="0" i="0" u="none" strike="noStrike" kern="1200" cap="none" spc="0" normalizeH="0" baseline="0" noProof="0">
                <a:ln>
                  <a:noFill/>
                </a:ln>
                <a:solidFill>
                  <a:prstClr val="black"/>
                </a:solidFill>
                <a:effectLst/>
                <a:uLnTx/>
                <a:uFillTx/>
                <a:latin typeface="Montserrat"/>
                <a:ea typeface="+mn-ea"/>
                <a:cs typeface="+mn-cs"/>
              </a:rPr>
              <a:t>Esiopetukseen (1.lk ja varhaiskasvatus) suunnattu valmis oppimateriaali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1800" b="0" i="0" u="none" strike="noStrike" kern="1200" cap="none" spc="0" normalizeH="0" baseline="0" noProof="0">
              <a:ln>
                <a:noFill/>
              </a:ln>
              <a:solidFill>
                <a:prstClr val="black"/>
              </a:solidFill>
              <a:effectLst/>
              <a:uLnTx/>
              <a:uFillTx/>
              <a:latin typeface="Montserrat"/>
              <a:ea typeface="+mn-ea"/>
              <a:cs typeface="+mn-cs"/>
            </a:endParaRPr>
          </a:p>
          <a:p>
            <a:pPr marL="266700" marR="0" lvl="0" indent="-2667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fi-FI" sz="1800" b="0" i="0" u="none" strike="noStrike" kern="1200" cap="none" spc="0" normalizeH="0" baseline="0" noProof="0">
                <a:ln>
                  <a:noFill/>
                </a:ln>
                <a:solidFill>
                  <a:prstClr val="black"/>
                </a:solidFill>
                <a:effectLst/>
                <a:uLnTx/>
                <a:uFillTx/>
                <a:latin typeface="Montserrat"/>
                <a:ea typeface="+mn-ea"/>
                <a:cs typeface="+mn-cs"/>
              </a:rPr>
              <a:t>Tutustutaan erilaisiin ammatteihin ja perheisiin</a:t>
            </a:r>
          </a:p>
          <a:p>
            <a:pPr marL="266700" marR="0" lvl="0" indent="-2667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fi-FI" sz="1800" b="0" i="0" u="none" strike="noStrike" kern="1200" cap="none" spc="0" normalizeH="0" baseline="0" noProof="0">
                <a:ln>
                  <a:noFill/>
                </a:ln>
                <a:solidFill>
                  <a:prstClr val="black"/>
                </a:solidFill>
                <a:effectLst/>
                <a:uLnTx/>
                <a:uFillTx/>
                <a:latin typeface="Montserrat"/>
                <a:ea typeface="+mn-ea"/>
                <a:cs typeface="+mn-cs"/>
              </a:rPr>
              <a:t>Tutustutaan rahaan</a:t>
            </a:r>
          </a:p>
          <a:p>
            <a:pPr marL="266700" marR="0" lvl="0" indent="-2667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fi-FI" sz="1800" b="0" i="0" u="none" strike="noStrike" kern="1200" cap="none" spc="0" normalizeH="0" baseline="0" noProof="0">
                <a:ln>
                  <a:noFill/>
                </a:ln>
                <a:solidFill>
                  <a:prstClr val="black"/>
                </a:solidFill>
                <a:effectLst/>
                <a:uLnTx/>
                <a:uFillTx/>
                <a:latin typeface="Montserrat"/>
                <a:ea typeface="+mn-ea"/>
                <a:cs typeface="+mn-cs"/>
              </a:rPr>
              <a:t>Yhdessä tekemisen taidot, sekä keskustelun ja kuuntelun taidot korostuvat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2400" b="0" i="0" u="none" strike="noStrike" kern="1200" cap="none" spc="0" normalizeH="0" baseline="0" noProof="0">
              <a:ln>
                <a:noFill/>
              </a:ln>
              <a:solidFill>
                <a:prstClr val="black"/>
              </a:solidFill>
              <a:effectLst/>
              <a:uLnTx/>
              <a:uFillTx/>
              <a:latin typeface="Montserrat"/>
              <a:ea typeface="+mn-ea"/>
              <a:cs typeface="+mn-cs"/>
            </a:endParaRPr>
          </a:p>
        </p:txBody>
      </p:sp>
      <p:pic>
        <p:nvPicPr>
          <p:cNvPr id="17" name="Kuva 16">
            <a:extLst>
              <a:ext uri="{FF2B5EF4-FFF2-40B4-BE49-F238E27FC236}">
                <a16:creationId xmlns:a16="http://schemas.microsoft.com/office/drawing/2014/main" id="{2474A1CE-1665-4B28-4C6A-1F6F528A8DD3}"/>
              </a:ext>
            </a:extLst>
          </p:cNvPr>
          <p:cNvPicPr>
            <a:picLocks noChangeAspect="1"/>
          </p:cNvPicPr>
          <p:nvPr/>
        </p:nvPicPr>
        <p:blipFill>
          <a:blip r:embed="rId3"/>
          <a:stretch>
            <a:fillRect/>
          </a:stretch>
        </p:blipFill>
        <p:spPr>
          <a:xfrm>
            <a:off x="8791263" y="209913"/>
            <a:ext cx="3255300" cy="4170361"/>
          </a:xfrm>
          <a:prstGeom prst="rect">
            <a:avLst/>
          </a:prstGeom>
        </p:spPr>
      </p:pic>
      <p:pic>
        <p:nvPicPr>
          <p:cNvPr id="18" name="Kuva 17" descr="Kuva, joka sisältää kohteen teksti, diagrammi, Suunnitelma, piirros&#10;&#10;Kuvaus luotu automaattisesti">
            <a:extLst>
              <a:ext uri="{FF2B5EF4-FFF2-40B4-BE49-F238E27FC236}">
                <a16:creationId xmlns:a16="http://schemas.microsoft.com/office/drawing/2014/main" id="{016CA14C-C26E-00D2-F6C3-A7EA273C5EE7}"/>
              </a:ext>
            </a:extLst>
          </p:cNvPr>
          <p:cNvPicPr>
            <a:picLocks noChangeAspect="1"/>
          </p:cNvPicPr>
          <p:nvPr/>
        </p:nvPicPr>
        <p:blipFill>
          <a:blip r:embed="rId4"/>
          <a:stretch>
            <a:fillRect/>
          </a:stretch>
        </p:blipFill>
        <p:spPr>
          <a:xfrm>
            <a:off x="6638934" y="2302694"/>
            <a:ext cx="3449946" cy="4345393"/>
          </a:xfrm>
          <a:prstGeom prst="rect">
            <a:avLst/>
          </a:prstGeom>
        </p:spPr>
      </p:pic>
    </p:spTree>
    <p:extLst>
      <p:ext uri="{BB962C8B-B14F-4D97-AF65-F5344CB8AC3E}">
        <p14:creationId xmlns:p14="http://schemas.microsoft.com/office/powerpoint/2010/main" val="30404778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D2968B0B-BEB5-B563-E595-D535988D38AA}"/>
              </a:ext>
            </a:extLst>
          </p:cNvPr>
          <p:cNvSpPr>
            <a:spLocks noGrp="1"/>
          </p:cNvSpPr>
          <p:nvPr>
            <p:ph type="pic" sz="quarter" idx="14"/>
          </p:nvPr>
        </p:nvSpPr>
        <p:spPr>
          <a:xfrm>
            <a:off x="7762630" y="1899103"/>
            <a:ext cx="4429369" cy="4958896"/>
          </a:xfrm>
        </p:spPr>
        <p:txBody>
          <a:bodyPr/>
          <a:lstStyle/>
          <a:p>
            <a:endParaRPr lang="fi-FI"/>
          </a:p>
        </p:txBody>
      </p:sp>
      <p:sp>
        <p:nvSpPr>
          <p:cNvPr id="2" name="Title 1">
            <a:extLst>
              <a:ext uri="{FF2B5EF4-FFF2-40B4-BE49-F238E27FC236}">
                <a16:creationId xmlns:a16="http://schemas.microsoft.com/office/drawing/2014/main" id="{2BF8E112-5C33-074D-B1C9-151CF924BD3E}"/>
              </a:ext>
            </a:extLst>
          </p:cNvPr>
          <p:cNvSpPr>
            <a:spLocks noGrp="1"/>
          </p:cNvSpPr>
          <p:nvPr>
            <p:ph type="title"/>
          </p:nvPr>
        </p:nvSpPr>
        <p:spPr>
          <a:xfrm>
            <a:off x="310242" y="409576"/>
            <a:ext cx="9748158" cy="1124522"/>
          </a:xfrm>
        </p:spPr>
        <p:txBody>
          <a:bodyPr/>
          <a:lstStyle/>
          <a:p>
            <a:r>
              <a:rPr lang="fi-FI" sz="4000" b="1" spc="0">
                <a:solidFill>
                  <a:schemeClr val="accent1"/>
                </a:solidFill>
                <a:latin typeface="Montserrat"/>
              </a:rPr>
              <a:t>M</a:t>
            </a:r>
            <a:r>
              <a:rPr kumimoji="0" lang="fi-FI" sz="4000" b="1" i="0" u="none" strike="noStrike" kern="1200" cap="none" spc="0" normalizeH="0" baseline="0" noProof="0" err="1">
                <a:ln>
                  <a:noFill/>
                </a:ln>
                <a:solidFill>
                  <a:schemeClr val="accent1"/>
                </a:solidFill>
                <a:effectLst/>
                <a:uLnTx/>
                <a:uFillTx/>
                <a:latin typeface="Montserrat"/>
                <a:ea typeface="+mj-ea"/>
                <a:cs typeface="+mj-cs"/>
              </a:rPr>
              <a:t>un</a:t>
            </a:r>
            <a:r>
              <a:rPr kumimoji="0" lang="fi-FI" sz="4000" b="1" i="0" u="none" strike="noStrike" kern="1200" cap="none" spc="0" normalizeH="0" baseline="0" noProof="0">
                <a:ln>
                  <a:noFill/>
                </a:ln>
                <a:solidFill>
                  <a:schemeClr val="accent1"/>
                </a:solidFill>
                <a:effectLst/>
                <a:uLnTx/>
                <a:uFillTx/>
                <a:latin typeface="Montserrat"/>
                <a:ea typeface="+mj-ea"/>
                <a:cs typeface="+mj-cs"/>
              </a:rPr>
              <a:t> elämä, mun vastuu -oppimiskokonaisuus</a:t>
            </a:r>
            <a:br>
              <a:rPr lang="fi-FI">
                <a:latin typeface="Geomanist Bold" panose="02000503000000020004" pitchFamily="50" charset="0"/>
              </a:rPr>
            </a:br>
            <a:endParaRPr lang="fi-FI">
              <a:solidFill>
                <a:schemeClr val="accent4"/>
              </a:solidFill>
              <a:latin typeface="Geomanist Bold" panose="02000503000000020004" pitchFamily="50" charset="0"/>
            </a:endParaRPr>
          </a:p>
        </p:txBody>
      </p:sp>
      <p:sp>
        <p:nvSpPr>
          <p:cNvPr id="4" name="Tekstin paikkamerkki 3">
            <a:extLst>
              <a:ext uri="{FF2B5EF4-FFF2-40B4-BE49-F238E27FC236}">
                <a16:creationId xmlns:a16="http://schemas.microsoft.com/office/drawing/2014/main" id="{3B5846A2-F36F-077C-65FF-CD97FF5D0F23}"/>
              </a:ext>
            </a:extLst>
          </p:cNvPr>
          <p:cNvSpPr>
            <a:spLocks noGrp="1"/>
          </p:cNvSpPr>
          <p:nvPr>
            <p:ph type="body" sz="quarter" idx="12"/>
          </p:nvPr>
        </p:nvSpPr>
        <p:spPr>
          <a:xfrm>
            <a:off x="573656" y="3428999"/>
            <a:ext cx="6621998" cy="1839687"/>
          </a:xfrm>
        </p:spPr>
        <p:txBody>
          <a:bodyPr/>
          <a:lstStyle/>
          <a:p>
            <a:pPr marR="0" lvl="0" algn="l" defTabSz="914400" rtl="0" eaLnBrk="1" fontAlgn="base" latinLnBrk="0" hangingPunct="1">
              <a:lnSpc>
                <a:spcPct val="100000"/>
              </a:lnSpc>
              <a:spcBef>
                <a:spcPts val="0"/>
              </a:spcBef>
              <a:spcAft>
                <a:spcPts val="0"/>
              </a:spcAft>
              <a:buClrTx/>
              <a:buSzTx/>
              <a:tabLst/>
              <a:defRPr/>
            </a:pPr>
            <a:r>
              <a:rPr kumimoji="0" lang="fi-FI" sz="1800" b="0" i="0" u="none" strike="noStrike" kern="1200" cap="none" spc="0" normalizeH="0" baseline="0" noProof="0">
                <a:ln>
                  <a:noFill/>
                </a:ln>
                <a:solidFill>
                  <a:srgbClr val="2C244C"/>
                </a:solidFill>
                <a:effectLst/>
                <a:uLnTx/>
                <a:uFillTx/>
                <a:latin typeface="Montserrat"/>
                <a:ea typeface="+mn-ea"/>
                <a:cs typeface="+mn-cs"/>
              </a:rPr>
              <a:t>Teemana vastuullinen ja yhteiskunnallinen toiminta.</a:t>
            </a:r>
          </a:p>
          <a:p>
            <a:pPr marR="0" lvl="0" algn="l" defTabSz="914400" rtl="0" eaLnBrk="1" fontAlgn="base" latinLnBrk="0" hangingPunct="1">
              <a:lnSpc>
                <a:spcPct val="100000"/>
              </a:lnSpc>
              <a:spcBef>
                <a:spcPts val="0"/>
              </a:spcBef>
              <a:spcAft>
                <a:spcPts val="0"/>
              </a:spcAft>
              <a:buClrTx/>
              <a:buSzTx/>
              <a:tabLst/>
              <a:defRPr/>
            </a:pPr>
            <a:endParaRPr lang="fi-FI">
              <a:solidFill>
                <a:srgbClr val="2C244C"/>
              </a:solidFill>
              <a:latin typeface="Montserrat"/>
            </a:endParaRP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fi-FI" sz="1600" b="0" i="0" u="none" strike="noStrike" kern="1200" cap="none" spc="0" normalizeH="0" baseline="0" noProof="0" err="1">
                <a:ln>
                  <a:noFill/>
                </a:ln>
                <a:solidFill>
                  <a:srgbClr val="2C244C"/>
                </a:solidFill>
                <a:effectLst/>
                <a:uLnTx/>
                <a:uFillTx/>
                <a:latin typeface="Montserrat"/>
                <a:ea typeface="+mn-ea"/>
                <a:cs typeface="+mn-cs"/>
              </a:rPr>
              <a:t>Tut</a:t>
            </a:r>
            <a:r>
              <a:rPr lang="fi-FI" sz="1600" err="1">
                <a:solidFill>
                  <a:srgbClr val="2C244C"/>
                </a:solidFill>
                <a:latin typeface="Montserrat"/>
              </a:rPr>
              <a:t>ustutaan</a:t>
            </a:r>
            <a:r>
              <a:rPr lang="fi-FI" sz="1600">
                <a:solidFill>
                  <a:srgbClr val="2C244C"/>
                </a:solidFill>
                <a:latin typeface="Montserrat"/>
              </a:rPr>
              <a:t> yhteiskunnan toimintaan</a:t>
            </a: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fi-FI" sz="1600" b="0" i="0" u="none" strike="noStrike" kern="1200" cap="none" spc="0" normalizeH="0" baseline="0" noProof="0" err="1">
                <a:ln>
                  <a:noFill/>
                </a:ln>
                <a:solidFill>
                  <a:srgbClr val="2C244C"/>
                </a:solidFill>
                <a:effectLst/>
                <a:uLnTx/>
                <a:uFillTx/>
                <a:latin typeface="Montserrat"/>
                <a:ea typeface="+mn-ea"/>
                <a:cs typeface="+mn-cs"/>
              </a:rPr>
              <a:t>Roh</a:t>
            </a:r>
            <a:r>
              <a:rPr lang="fi-FI" sz="1600" err="1">
                <a:solidFill>
                  <a:srgbClr val="2C244C"/>
                </a:solidFill>
                <a:latin typeface="Montserrat"/>
              </a:rPr>
              <a:t>kaistutaan</a:t>
            </a:r>
            <a:r>
              <a:rPr lang="fi-FI" sz="1600">
                <a:solidFill>
                  <a:srgbClr val="2C244C"/>
                </a:solidFill>
                <a:latin typeface="Montserrat"/>
              </a:rPr>
              <a:t> toimimaan vastuullisesti aktiivisena osana yhteiskuntaa</a:t>
            </a: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fi-FI" sz="1600" b="0" i="0" u="none" strike="noStrike" kern="1200" cap="none" spc="0" normalizeH="0" baseline="0" noProof="0">
                <a:ln>
                  <a:noFill/>
                </a:ln>
                <a:solidFill>
                  <a:srgbClr val="2C244C"/>
                </a:solidFill>
                <a:effectLst/>
                <a:uLnTx/>
                <a:uFillTx/>
                <a:latin typeface="Montserrat"/>
                <a:ea typeface="+mn-ea"/>
                <a:cs typeface="+mn-cs"/>
              </a:rPr>
              <a:t>Opitaan oman talouden hallintaa ja yritysten toimintaa</a:t>
            </a:r>
          </a:p>
          <a:p>
            <a:pPr marR="0" lvl="0" algn="l" defTabSz="914400" rtl="0" eaLnBrk="1" fontAlgn="base" latinLnBrk="0" hangingPunct="1">
              <a:lnSpc>
                <a:spcPct val="100000"/>
              </a:lnSpc>
              <a:spcBef>
                <a:spcPts val="0"/>
              </a:spcBef>
              <a:spcAft>
                <a:spcPts val="0"/>
              </a:spcAft>
              <a:buClrTx/>
              <a:buSzTx/>
              <a:tabLst/>
              <a:defRPr/>
            </a:pPr>
            <a:endParaRPr kumimoji="0" lang="fi-FI" sz="1800" b="0" i="0" u="none" strike="noStrike" kern="1200" cap="none" spc="0" normalizeH="0" baseline="0" noProof="0">
              <a:ln>
                <a:noFill/>
              </a:ln>
              <a:solidFill>
                <a:srgbClr val="2C244C"/>
              </a:solidFill>
              <a:effectLst/>
              <a:uLnTx/>
              <a:uFillTx/>
              <a:latin typeface="Montserrat"/>
              <a:ea typeface="+mn-ea"/>
              <a:cs typeface="+mn-cs"/>
            </a:endParaRPr>
          </a:p>
        </p:txBody>
      </p:sp>
      <p:sp>
        <p:nvSpPr>
          <p:cNvPr id="7" name="object 6">
            <a:extLst>
              <a:ext uri="{FF2B5EF4-FFF2-40B4-BE49-F238E27FC236}">
                <a16:creationId xmlns:a16="http://schemas.microsoft.com/office/drawing/2014/main" id="{3F936E2D-4FDF-4596-9586-72D6BB3F882A}"/>
              </a:ext>
            </a:extLst>
          </p:cNvPr>
          <p:cNvSpPr/>
          <p:nvPr/>
        </p:nvSpPr>
        <p:spPr>
          <a:xfrm>
            <a:off x="10626293" y="6481536"/>
            <a:ext cx="1565707" cy="376208"/>
          </a:xfrm>
          <a:custGeom>
            <a:avLst/>
            <a:gdLst/>
            <a:ahLst/>
            <a:cxnLst/>
            <a:rect l="l" t="t" r="r" b="b"/>
            <a:pathLst>
              <a:path w="2583180" h="620395">
                <a:moveTo>
                  <a:pt x="2582570" y="0"/>
                </a:moveTo>
                <a:lnTo>
                  <a:pt x="0" y="0"/>
                </a:lnTo>
                <a:lnTo>
                  <a:pt x="0" y="620023"/>
                </a:lnTo>
                <a:lnTo>
                  <a:pt x="2582570" y="620023"/>
                </a:lnTo>
                <a:lnTo>
                  <a:pt x="2582570" y="0"/>
                </a:lnTo>
                <a:close/>
              </a:path>
            </a:pathLst>
          </a:custGeom>
          <a:solidFill>
            <a:schemeClr val="accent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662" b="0" i="0" u="none" strike="noStrike" kern="1200" cap="none" spc="0" normalizeH="0" baseline="0" noProof="0">
              <a:ln>
                <a:noFill/>
              </a:ln>
              <a:solidFill>
                <a:srgbClr val="300F5E"/>
              </a:solidFill>
              <a:effectLst/>
              <a:uLnTx/>
              <a:uFillTx/>
              <a:latin typeface="Geomanist Regular"/>
              <a:ea typeface="+mn-ea"/>
              <a:cs typeface="+mn-cs"/>
            </a:endParaRPr>
          </a:p>
        </p:txBody>
      </p:sp>
      <p:pic>
        <p:nvPicPr>
          <p:cNvPr id="8" name="Picture 4">
            <a:extLst>
              <a:ext uri="{FF2B5EF4-FFF2-40B4-BE49-F238E27FC236}">
                <a16:creationId xmlns:a16="http://schemas.microsoft.com/office/drawing/2014/main" id="{8530B89F-4D04-CFA8-2111-7F49DF7465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247" r="24716"/>
          <a:stretch/>
        </p:blipFill>
        <p:spPr bwMode="auto">
          <a:xfrm>
            <a:off x="7762631" y="1899103"/>
            <a:ext cx="4429369" cy="4958641"/>
          </a:xfrm>
          <a:prstGeom prst="rect">
            <a:avLst/>
          </a:prstGeom>
          <a:noFill/>
          <a:extLst>
            <a:ext uri="{909E8E84-426E-40DD-AFC4-6F175D3DCCD1}">
              <a14:hiddenFill xmlns:a14="http://schemas.microsoft.com/office/drawing/2010/main">
                <a:solidFill>
                  <a:srgbClr val="FFFFFF"/>
                </a:solidFill>
              </a14:hiddenFill>
            </a:ext>
          </a:extLst>
        </p:spPr>
      </p:pic>
      <p:sp>
        <p:nvSpPr>
          <p:cNvPr id="3" name="Suorakulmio: Pyöristetyt kulmat 2">
            <a:extLst>
              <a:ext uri="{FF2B5EF4-FFF2-40B4-BE49-F238E27FC236}">
                <a16:creationId xmlns:a16="http://schemas.microsoft.com/office/drawing/2014/main" id="{9D30E660-3C3E-E6BD-2C65-8C6E6F1375DF}"/>
              </a:ext>
            </a:extLst>
          </p:cNvPr>
          <p:cNvSpPr/>
          <p:nvPr/>
        </p:nvSpPr>
        <p:spPr>
          <a:xfrm>
            <a:off x="410942" y="2142440"/>
            <a:ext cx="2357717" cy="869576"/>
          </a:xfrm>
          <a:prstGeom prst="round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err="1">
                <a:ln>
                  <a:noFill/>
                </a:ln>
                <a:solidFill>
                  <a:prstClr val="white"/>
                </a:solidFill>
                <a:effectLst/>
                <a:uLnTx/>
                <a:uFillTx/>
                <a:latin typeface="Montserrat"/>
                <a:ea typeface="+mn-ea"/>
                <a:cs typeface="+mn-cs"/>
              </a:rPr>
              <a:t>Tarinallistetut</a:t>
            </a:r>
            <a:r>
              <a:rPr kumimoji="0" lang="fi-FI" sz="1600" b="0" i="0" u="none" strike="noStrike" kern="1200" cap="none" spc="0" normalizeH="0" baseline="0" noProof="0">
                <a:ln>
                  <a:noFill/>
                </a:ln>
                <a:solidFill>
                  <a:prstClr val="white"/>
                </a:solidFill>
                <a:effectLst/>
                <a:uLnTx/>
                <a:uFillTx/>
                <a:latin typeface="Montserrat"/>
                <a:ea typeface="+mn-ea"/>
                <a:cs typeface="+mn-cs"/>
              </a:rPr>
              <a:t> opetusvideot</a:t>
            </a:r>
          </a:p>
        </p:txBody>
      </p:sp>
      <p:sp>
        <p:nvSpPr>
          <p:cNvPr id="6" name="Suorakulmio: Pyöristetyt kulmat 5">
            <a:extLst>
              <a:ext uri="{FF2B5EF4-FFF2-40B4-BE49-F238E27FC236}">
                <a16:creationId xmlns:a16="http://schemas.microsoft.com/office/drawing/2014/main" id="{C10FEA3D-09AF-EA73-7D3D-D5E18117AF4B}"/>
              </a:ext>
            </a:extLst>
          </p:cNvPr>
          <p:cNvSpPr/>
          <p:nvPr/>
        </p:nvSpPr>
        <p:spPr>
          <a:xfrm>
            <a:off x="3816520" y="2142440"/>
            <a:ext cx="2634165" cy="869576"/>
          </a:xfrm>
          <a:prstGeom prst="roundRect">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white"/>
                </a:solidFill>
                <a:effectLst/>
                <a:uLnTx/>
                <a:uFillTx/>
                <a:latin typeface="Montserrat"/>
                <a:ea typeface="+mn-ea"/>
                <a:cs typeface="+mn-cs"/>
              </a:rPr>
              <a:t>Oppituntimateriaali 5 oppitunnille</a:t>
            </a:r>
          </a:p>
        </p:txBody>
      </p:sp>
      <p:sp>
        <p:nvSpPr>
          <p:cNvPr id="9" name="Risti 8">
            <a:extLst>
              <a:ext uri="{FF2B5EF4-FFF2-40B4-BE49-F238E27FC236}">
                <a16:creationId xmlns:a16="http://schemas.microsoft.com/office/drawing/2014/main" id="{EA98EDE5-1DE5-AA5C-46FB-8DBA91231877}"/>
              </a:ext>
            </a:extLst>
          </p:cNvPr>
          <p:cNvSpPr/>
          <p:nvPr/>
        </p:nvSpPr>
        <p:spPr>
          <a:xfrm>
            <a:off x="3095835" y="2392562"/>
            <a:ext cx="393509" cy="369332"/>
          </a:xfrm>
          <a:prstGeom prst="plus">
            <a:avLst>
              <a:gd name="adj" fmla="val 387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highlight>
                <a:srgbClr val="FF8644"/>
              </a:highlight>
              <a:uLnTx/>
              <a:uFillTx/>
              <a:latin typeface="Montserrat"/>
              <a:ea typeface="+mn-ea"/>
              <a:cs typeface="+mn-cs"/>
            </a:endParaRPr>
          </a:p>
        </p:txBody>
      </p:sp>
      <p:sp>
        <p:nvSpPr>
          <p:cNvPr id="11" name="Ellipsi 10">
            <a:extLst>
              <a:ext uri="{FF2B5EF4-FFF2-40B4-BE49-F238E27FC236}">
                <a16:creationId xmlns:a16="http://schemas.microsoft.com/office/drawing/2014/main" id="{775B84D4-62C8-652E-05E8-A65021C99A96}"/>
              </a:ext>
            </a:extLst>
          </p:cNvPr>
          <p:cNvSpPr/>
          <p:nvPr/>
        </p:nvSpPr>
        <p:spPr>
          <a:xfrm>
            <a:off x="7338906" y="230433"/>
            <a:ext cx="2205318" cy="19300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prstClr val="white"/>
                </a:solidFill>
                <a:effectLst/>
                <a:uLnTx/>
                <a:uFillTx/>
                <a:latin typeface="Montserrat"/>
                <a:ea typeface="+mn-ea"/>
                <a:cs typeface="+mn-cs"/>
              </a:rPr>
              <a:t>Oppimis-kokonaisuus 3. luokalle </a:t>
            </a:r>
            <a:r>
              <a:rPr kumimoji="0" lang="fi-FI" sz="1200" b="1" i="0" u="none" strike="noStrike" kern="1200" cap="none" spc="0" normalizeH="0" baseline="0" noProof="0">
                <a:ln>
                  <a:noFill/>
                </a:ln>
                <a:solidFill>
                  <a:prstClr val="white"/>
                </a:solidFill>
                <a:effectLst/>
                <a:uLnTx/>
                <a:uFillTx/>
                <a:latin typeface="Montserrat"/>
                <a:ea typeface="+mn-ea"/>
                <a:cs typeface="+mn-cs"/>
              </a:rPr>
              <a:t>(sopii myös 4.lk-6.lk)</a:t>
            </a:r>
            <a:endParaRPr kumimoji="0" lang="fi-FI" sz="1600" b="1" i="0" u="none" strike="noStrike" kern="1200" cap="none" spc="0" normalizeH="0" baseline="0" noProof="0">
              <a:ln>
                <a:noFill/>
              </a:ln>
              <a:solidFill>
                <a:prstClr val="white"/>
              </a:solidFill>
              <a:effectLst/>
              <a:uLnTx/>
              <a:uFillTx/>
              <a:latin typeface="Montserrat"/>
              <a:ea typeface="+mn-ea"/>
              <a:cs typeface="+mn-cs"/>
            </a:endParaRPr>
          </a:p>
        </p:txBody>
      </p:sp>
    </p:spTree>
    <p:extLst>
      <p:ext uri="{BB962C8B-B14F-4D97-AF65-F5344CB8AC3E}">
        <p14:creationId xmlns:p14="http://schemas.microsoft.com/office/powerpoint/2010/main" val="252135848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Kuva 21" descr="Kuva, joka sisältää kohteen lelu, Animoidut lastenohjelmat, animaatio&#10;&#10;Kuvaus luotu automaattisesti">
            <a:extLst>
              <a:ext uri="{FF2B5EF4-FFF2-40B4-BE49-F238E27FC236}">
                <a16:creationId xmlns:a16="http://schemas.microsoft.com/office/drawing/2014/main" id="{E0F313F9-763D-CF1A-3C2B-DF051F26F92A}"/>
              </a:ext>
            </a:extLst>
          </p:cNvPr>
          <p:cNvPicPr>
            <a:picLocks noChangeAspect="1"/>
          </p:cNvPicPr>
          <p:nvPr/>
        </p:nvPicPr>
        <p:blipFill rotWithShape="1">
          <a:blip r:embed="rId3"/>
          <a:srcRect l="33678"/>
          <a:stretch/>
        </p:blipFill>
        <p:spPr>
          <a:xfrm>
            <a:off x="9173291" y="4549587"/>
            <a:ext cx="2504803" cy="2517831"/>
          </a:xfrm>
          <a:prstGeom prst="rect">
            <a:avLst/>
          </a:prstGeom>
        </p:spPr>
      </p:pic>
      <p:pic>
        <p:nvPicPr>
          <p:cNvPr id="10" name="Kuva 9">
            <a:extLst>
              <a:ext uri="{FF2B5EF4-FFF2-40B4-BE49-F238E27FC236}">
                <a16:creationId xmlns:a16="http://schemas.microsoft.com/office/drawing/2014/main" id="{007007F3-9490-B077-DC62-05690E352D2C}"/>
              </a:ext>
            </a:extLst>
          </p:cNvPr>
          <p:cNvPicPr>
            <a:picLocks noChangeAspect="1"/>
          </p:cNvPicPr>
          <p:nvPr/>
        </p:nvPicPr>
        <p:blipFill rotWithShape="1">
          <a:blip r:embed="rId4"/>
          <a:srcRect l="27218"/>
          <a:stretch/>
        </p:blipFill>
        <p:spPr>
          <a:xfrm>
            <a:off x="7336465" y="-54500"/>
            <a:ext cx="7546625" cy="6912500"/>
          </a:xfrm>
          <a:prstGeom prst="rect">
            <a:avLst/>
          </a:prstGeom>
        </p:spPr>
      </p:pic>
      <p:sp>
        <p:nvSpPr>
          <p:cNvPr id="17" name="Tekstiruutu 16">
            <a:extLst>
              <a:ext uri="{FF2B5EF4-FFF2-40B4-BE49-F238E27FC236}">
                <a16:creationId xmlns:a16="http://schemas.microsoft.com/office/drawing/2014/main" id="{68ED833E-898E-B1B5-4DE2-5D6E00B5CDC4}"/>
              </a:ext>
            </a:extLst>
          </p:cNvPr>
          <p:cNvSpPr txBox="1"/>
          <p:nvPr/>
        </p:nvSpPr>
        <p:spPr>
          <a:xfrm>
            <a:off x="426188" y="3377067"/>
            <a:ext cx="6663071"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2404D"/>
                </a:solidFill>
                <a:effectLst/>
                <a:uLnTx/>
                <a:uFillTx/>
                <a:latin typeface="Montserrat"/>
                <a:ea typeface="+mn-ea"/>
                <a:cs typeface="+mn-cs"/>
              </a:rPr>
              <a:t>TEEMANA </a:t>
            </a:r>
            <a:r>
              <a:rPr kumimoji="0" lang="fi-FI" sz="1600" b="1" i="0" u="none" strike="noStrike" kern="0" cap="none" spc="0" normalizeH="0" baseline="0" noProof="0">
                <a:ln>
                  <a:noFill/>
                </a:ln>
                <a:solidFill>
                  <a:srgbClr val="22404D"/>
                </a:solidFill>
                <a:effectLst/>
                <a:uLnTx/>
                <a:uFillTx/>
                <a:latin typeface="Montserrat"/>
                <a:ea typeface="+mn-lt"/>
                <a:cs typeface="Arial"/>
              </a:rPr>
              <a:t>R</a:t>
            </a:r>
            <a:r>
              <a:rPr kumimoji="0" lang="fi-FI" sz="1600" b="1" i="0" u="none" strike="noStrike" kern="1200" cap="none" spc="0" normalizeH="0" baseline="0" noProof="0">
                <a:ln>
                  <a:noFill/>
                </a:ln>
                <a:solidFill>
                  <a:srgbClr val="22404D"/>
                </a:solidFill>
                <a:effectLst/>
                <a:uLnTx/>
                <a:uFillTx/>
                <a:latin typeface="Montserrat"/>
                <a:ea typeface="+mn-lt"/>
                <a:cs typeface="Arial"/>
              </a:rPr>
              <a:t>AHA-ASIOIDEN, YMPÄRISTÖN HYVINVOINNIN JA OMAN HYVINVOINNIN YHTEYS.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22404D"/>
              </a:solidFill>
              <a:effectLst/>
              <a:uLnTx/>
              <a:uFillTx/>
              <a:latin typeface="Montserrat"/>
              <a:ea typeface="+mn-lt"/>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1400" b="0" i="0" u="none" strike="noStrike" kern="1200" cap="none" spc="0" normalizeH="0" baseline="0" noProof="0">
                <a:ln>
                  <a:noFill/>
                </a:ln>
                <a:solidFill>
                  <a:srgbClr val="22404D"/>
                </a:solidFill>
                <a:effectLst/>
                <a:uLnTx/>
                <a:uFillTx/>
                <a:latin typeface="Montserrat"/>
                <a:ea typeface="+mn-lt"/>
                <a:cs typeface="Arial"/>
              </a:rPr>
              <a:t>Harjoitellaan itsestä huolehtimisen ja arjen taitoja.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1400" b="0" i="0" u="none" strike="noStrike" kern="1200" cap="none" spc="0" normalizeH="0" baseline="0" noProof="0">
                <a:ln>
                  <a:noFill/>
                </a:ln>
                <a:solidFill>
                  <a:srgbClr val="22404D"/>
                </a:solidFill>
                <a:effectLst/>
                <a:uLnTx/>
                <a:uFillTx/>
                <a:latin typeface="Montserrat"/>
                <a:ea typeface="+mn-lt"/>
                <a:cs typeface="Arial"/>
              </a:rPr>
              <a:t>Opitaan vastuullista kuluttamista ja oman talouden suunnittelua.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1400" b="0" i="0" u="none" strike="noStrike" kern="1200" cap="none" spc="0" normalizeH="0" baseline="0" noProof="0">
                <a:ln>
                  <a:noFill/>
                </a:ln>
                <a:solidFill>
                  <a:srgbClr val="22404D"/>
                </a:solidFill>
                <a:effectLst/>
                <a:uLnTx/>
                <a:uFillTx/>
                <a:latin typeface="Montserrat"/>
                <a:ea typeface="+mn-lt"/>
                <a:cs typeface="Arial"/>
              </a:rPr>
              <a:t>Pohditaan omia valintoja kestävän tulevaisuuden kannalta.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1400" b="0" i="0" u="none" strike="noStrike" kern="1200" cap="none" spc="0" normalizeH="0" baseline="0" noProof="0">
                <a:ln>
                  <a:noFill/>
                </a:ln>
                <a:solidFill>
                  <a:srgbClr val="22404D"/>
                </a:solidFill>
                <a:effectLst/>
                <a:uLnTx/>
                <a:uFillTx/>
                <a:latin typeface="Montserrat"/>
                <a:ea typeface="+mn-lt"/>
                <a:cs typeface="Arial"/>
              </a:rPr>
              <a:t>Rohkaistaan puhumaan rahaan, ilmastoon ja hyvinvointiin liittyvistä asioista.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a:ln>
                <a:noFill/>
              </a:ln>
              <a:solidFill>
                <a:srgbClr val="2C244C"/>
              </a:solidFill>
              <a:effectLst/>
              <a:uLnTx/>
              <a:uFillTx/>
              <a:latin typeface="Montserrat"/>
              <a:ea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2C244C"/>
                </a:solidFill>
                <a:effectLst/>
                <a:uLnTx/>
                <a:uFillTx/>
                <a:latin typeface="Montserrat"/>
                <a:ea typeface="+mn-lt"/>
                <a:cs typeface="Arial"/>
              </a:rPr>
              <a:t>Oppitunnit ja peli osoitteessa: </a:t>
            </a:r>
            <a:r>
              <a:rPr kumimoji="0" lang="fi-FI" sz="1800" b="1" i="0" u="none" strike="noStrike" kern="1200" cap="none" spc="0" normalizeH="0" baseline="0" noProof="0">
                <a:ln>
                  <a:noFill/>
                </a:ln>
                <a:solidFill>
                  <a:srgbClr val="285F74"/>
                </a:solidFill>
                <a:effectLst/>
                <a:uLnTx/>
                <a:uFillTx/>
                <a:latin typeface="Montserrat"/>
                <a:ea typeface="+mn-lt"/>
                <a:cs typeface="Arial"/>
              </a:rPr>
              <a:t>taloussankarijunior.fi</a:t>
            </a:r>
            <a:endParaRPr kumimoji="0" lang="fi-FI" sz="2800" b="1" i="0" u="none" strike="noStrike" kern="1200" cap="none" spc="0" normalizeH="0" baseline="0" noProof="0">
              <a:ln>
                <a:noFill/>
              </a:ln>
              <a:solidFill>
                <a:srgbClr val="285F74"/>
              </a:solidFill>
              <a:effectLst/>
              <a:uLnTx/>
              <a:uFillTx/>
              <a:latin typeface="Montserrat"/>
              <a:ea typeface="+mn-lt"/>
              <a:cs typeface="Arial"/>
            </a:endParaRPr>
          </a:p>
        </p:txBody>
      </p:sp>
      <p:sp>
        <p:nvSpPr>
          <p:cNvPr id="20" name="Tekstiruutu 19">
            <a:extLst>
              <a:ext uri="{FF2B5EF4-FFF2-40B4-BE49-F238E27FC236}">
                <a16:creationId xmlns:a16="http://schemas.microsoft.com/office/drawing/2014/main" id="{11B7ECE0-432D-4A56-EA5E-8B4820F4EBE5}"/>
              </a:ext>
            </a:extLst>
          </p:cNvPr>
          <p:cNvSpPr txBox="1"/>
          <p:nvPr/>
        </p:nvSpPr>
        <p:spPr>
          <a:xfrm>
            <a:off x="513906" y="479370"/>
            <a:ext cx="642915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0" i="0" u="none" strike="noStrike" kern="1200" cap="none" spc="0" normalizeH="0" baseline="0" noProof="0">
                <a:ln>
                  <a:noFill/>
                </a:ln>
                <a:solidFill>
                  <a:srgbClr val="285F74"/>
                </a:solidFill>
                <a:effectLst/>
                <a:uLnTx/>
                <a:uFillTx/>
                <a:latin typeface="Montserrat ExtraBold" panose="00000900000000000000" pitchFamily="2" charset="0"/>
                <a:ea typeface="+mn-ea"/>
                <a:cs typeface="+mn-cs"/>
              </a:rPr>
              <a:t>Taloussankari Junior</a:t>
            </a:r>
          </a:p>
        </p:txBody>
      </p:sp>
      <p:sp>
        <p:nvSpPr>
          <p:cNvPr id="2" name="Suorakulmio: Pyöristetyt kulmat 1">
            <a:extLst>
              <a:ext uri="{FF2B5EF4-FFF2-40B4-BE49-F238E27FC236}">
                <a16:creationId xmlns:a16="http://schemas.microsoft.com/office/drawing/2014/main" id="{35C6ABAE-D7CD-A10A-F187-85161CD1F9F6}"/>
              </a:ext>
            </a:extLst>
          </p:cNvPr>
          <p:cNvSpPr/>
          <p:nvPr/>
        </p:nvSpPr>
        <p:spPr>
          <a:xfrm>
            <a:off x="513906" y="2230089"/>
            <a:ext cx="2357717" cy="869576"/>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prstClr val="white"/>
                </a:solidFill>
                <a:effectLst/>
                <a:uLnTx/>
                <a:uFillTx/>
                <a:latin typeface="Montserrat"/>
                <a:ea typeface="+mn-ea"/>
                <a:cs typeface="+mn-cs"/>
              </a:rPr>
              <a:t>Selainpohjainen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prstClr val="white"/>
                </a:solidFill>
                <a:effectLst/>
                <a:uLnTx/>
                <a:uFillTx/>
                <a:latin typeface="Montserrat"/>
                <a:ea typeface="+mn-ea"/>
                <a:cs typeface="+mn-cs"/>
              </a:rPr>
              <a:t>peli</a:t>
            </a:r>
          </a:p>
        </p:txBody>
      </p:sp>
      <p:sp>
        <p:nvSpPr>
          <p:cNvPr id="3" name="Suorakulmio: Pyöristetyt kulmat 2">
            <a:extLst>
              <a:ext uri="{FF2B5EF4-FFF2-40B4-BE49-F238E27FC236}">
                <a16:creationId xmlns:a16="http://schemas.microsoft.com/office/drawing/2014/main" id="{AA0507B3-A880-6740-7ED7-B108F79DB7C8}"/>
              </a:ext>
            </a:extLst>
          </p:cNvPr>
          <p:cNvSpPr/>
          <p:nvPr/>
        </p:nvSpPr>
        <p:spPr>
          <a:xfrm>
            <a:off x="3680792" y="2230089"/>
            <a:ext cx="2634165" cy="869576"/>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prstClr val="white"/>
                </a:solidFill>
                <a:effectLst/>
                <a:uLnTx/>
                <a:uFillTx/>
                <a:latin typeface="Montserrat"/>
                <a:ea typeface="+mn-ea"/>
                <a:cs typeface="+mn-cs"/>
              </a:rPr>
              <a:t>Oppituntimateriaali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prstClr val="white"/>
                </a:solidFill>
                <a:effectLst/>
                <a:uLnTx/>
                <a:uFillTx/>
                <a:latin typeface="Montserrat"/>
                <a:ea typeface="+mn-ea"/>
                <a:cs typeface="+mn-cs"/>
              </a:rPr>
              <a:t>3 oppitunnille</a:t>
            </a:r>
          </a:p>
        </p:txBody>
      </p:sp>
      <p:sp>
        <p:nvSpPr>
          <p:cNvPr id="4" name="Tekstiruutu 3">
            <a:extLst>
              <a:ext uri="{FF2B5EF4-FFF2-40B4-BE49-F238E27FC236}">
                <a16:creationId xmlns:a16="http://schemas.microsoft.com/office/drawing/2014/main" id="{BE1A2E1E-69F4-D85A-716C-195FB40F4FF9}"/>
              </a:ext>
            </a:extLst>
          </p:cNvPr>
          <p:cNvSpPr txBox="1"/>
          <p:nvPr/>
        </p:nvSpPr>
        <p:spPr>
          <a:xfrm>
            <a:off x="556906" y="1282813"/>
            <a:ext cx="65323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285F74"/>
                </a:solidFill>
                <a:effectLst/>
                <a:uLnTx/>
                <a:uFillTx/>
                <a:latin typeface="Montserrat"/>
                <a:ea typeface="+mn-ea"/>
                <a:cs typeface="+mn-cs"/>
              </a:rPr>
              <a:t>Oppimiskokonaisuus </a:t>
            </a:r>
            <a:r>
              <a:rPr kumimoji="0" lang="fi-FI" sz="1800" b="1" i="0" u="sng" strike="noStrike" kern="1200" cap="none" spc="0" normalizeH="0" baseline="0" noProof="0">
                <a:ln>
                  <a:noFill/>
                </a:ln>
                <a:solidFill>
                  <a:srgbClr val="285F74"/>
                </a:solidFill>
                <a:effectLst/>
                <a:uLnTx/>
                <a:uFillTx/>
                <a:latin typeface="Montserrat"/>
                <a:ea typeface="+mn-ea"/>
                <a:cs typeface="+mn-cs"/>
              </a:rPr>
              <a:t>4. luokalle </a:t>
            </a:r>
            <a:r>
              <a:rPr kumimoji="0" lang="fi-FI" sz="1800" b="0" i="0" u="none" strike="noStrike" kern="1200" cap="none" spc="0" normalizeH="0" baseline="0" noProof="0">
                <a:ln>
                  <a:noFill/>
                </a:ln>
                <a:solidFill>
                  <a:srgbClr val="285F74"/>
                </a:solidFill>
                <a:effectLst/>
                <a:uLnTx/>
                <a:uFillTx/>
                <a:latin typeface="Montserrat"/>
                <a:ea typeface="+mn-ea"/>
                <a:cs typeface="+mn-cs"/>
              </a:rPr>
              <a:t>(sopii myös 3.lk-5.lk)</a:t>
            </a:r>
          </a:p>
        </p:txBody>
      </p:sp>
      <p:sp>
        <p:nvSpPr>
          <p:cNvPr id="5" name="Risti 4">
            <a:extLst>
              <a:ext uri="{FF2B5EF4-FFF2-40B4-BE49-F238E27FC236}">
                <a16:creationId xmlns:a16="http://schemas.microsoft.com/office/drawing/2014/main" id="{4EF24126-E70B-C59C-1AB8-B62173A94A57}"/>
              </a:ext>
            </a:extLst>
          </p:cNvPr>
          <p:cNvSpPr/>
          <p:nvPr/>
        </p:nvSpPr>
        <p:spPr>
          <a:xfrm>
            <a:off x="3149089" y="2532284"/>
            <a:ext cx="393509" cy="369332"/>
          </a:xfrm>
          <a:prstGeom prst="plus">
            <a:avLst>
              <a:gd name="adj" fmla="val 3872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9" name="Kuva 8" descr="Kirjoituslevy osa valittu tasaisella täytöllä">
            <a:extLst>
              <a:ext uri="{FF2B5EF4-FFF2-40B4-BE49-F238E27FC236}">
                <a16:creationId xmlns:a16="http://schemas.microsoft.com/office/drawing/2014/main" id="{6CB1CDE4-3FE3-34AC-AFE0-A7618A2EB3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81094">
            <a:off x="6001284" y="2207676"/>
            <a:ext cx="914400" cy="914400"/>
          </a:xfrm>
          <a:prstGeom prst="rect">
            <a:avLst/>
          </a:prstGeom>
        </p:spPr>
      </p:pic>
      <p:grpSp>
        <p:nvGrpSpPr>
          <p:cNvPr id="11" name="Ryhmä 10">
            <a:extLst>
              <a:ext uri="{FF2B5EF4-FFF2-40B4-BE49-F238E27FC236}">
                <a16:creationId xmlns:a16="http://schemas.microsoft.com/office/drawing/2014/main" id="{89645DA8-18FA-F134-2AF9-D41B11CC09C3}"/>
              </a:ext>
            </a:extLst>
          </p:cNvPr>
          <p:cNvGrpSpPr/>
          <p:nvPr/>
        </p:nvGrpSpPr>
        <p:grpSpPr>
          <a:xfrm>
            <a:off x="2382310" y="2247315"/>
            <a:ext cx="914400" cy="914400"/>
            <a:chOff x="2462894" y="1820968"/>
            <a:chExt cx="914400" cy="914400"/>
          </a:xfrm>
        </p:grpSpPr>
        <p:pic>
          <p:nvPicPr>
            <p:cNvPr id="7" name="Kuva 6" descr="Älypuhelin tasaisella täytöllä">
              <a:extLst>
                <a:ext uri="{FF2B5EF4-FFF2-40B4-BE49-F238E27FC236}">
                  <a16:creationId xmlns:a16="http://schemas.microsoft.com/office/drawing/2014/main" id="{4D1AF2B7-CA46-8A4A-6E30-261762C143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996909">
              <a:off x="2462894" y="1820968"/>
              <a:ext cx="914400" cy="914400"/>
            </a:xfrm>
            <a:prstGeom prst="rect">
              <a:avLst/>
            </a:prstGeom>
          </p:spPr>
        </p:pic>
        <p:sp>
          <p:nvSpPr>
            <p:cNvPr id="14" name="Suorakulmio 13">
              <a:extLst>
                <a:ext uri="{FF2B5EF4-FFF2-40B4-BE49-F238E27FC236}">
                  <a16:creationId xmlns:a16="http://schemas.microsoft.com/office/drawing/2014/main" id="{D9B7561E-E63A-88C2-74CD-B44FFA4B13AF}"/>
                </a:ext>
              </a:extLst>
            </p:cNvPr>
            <p:cNvSpPr/>
            <p:nvPr/>
          </p:nvSpPr>
          <p:spPr>
            <a:xfrm rot="1101290">
              <a:off x="2732696" y="1970629"/>
              <a:ext cx="364410" cy="6534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13" name="Kuva 12" descr="Kuva, joka sisältää kohteen lelu, Animoidut lastenohjelmat, animaatio&#10;&#10;Kuvaus luotu automaattisesti">
              <a:extLst>
                <a:ext uri="{FF2B5EF4-FFF2-40B4-BE49-F238E27FC236}">
                  <a16:creationId xmlns:a16="http://schemas.microsoft.com/office/drawing/2014/main" id="{54131613-62BB-FFBC-2715-5D3D54BB3310}"/>
                </a:ext>
              </a:extLst>
            </p:cNvPr>
            <p:cNvPicPr>
              <a:picLocks noChangeAspect="1"/>
            </p:cNvPicPr>
            <p:nvPr/>
          </p:nvPicPr>
          <p:blipFill rotWithShape="1">
            <a:blip r:embed="rId3"/>
            <a:srcRect l="126" t="44606" r="65825" b="-2171"/>
            <a:stretch/>
          </p:blipFill>
          <p:spPr>
            <a:xfrm rot="1354240">
              <a:off x="2698127" y="2088564"/>
              <a:ext cx="418165" cy="471324"/>
            </a:xfrm>
            <a:prstGeom prst="rect">
              <a:avLst/>
            </a:prstGeom>
          </p:spPr>
        </p:pic>
      </p:grpSp>
    </p:spTree>
    <p:extLst>
      <p:ext uri="{BB962C8B-B14F-4D97-AF65-F5344CB8AC3E}">
        <p14:creationId xmlns:p14="http://schemas.microsoft.com/office/powerpoint/2010/main" val="37699913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50513" y="289838"/>
            <a:ext cx="4057314" cy="607270"/>
          </a:xfrm>
        </p:spPr>
        <p:txBody>
          <a:bodyPr/>
          <a:lstStyle/>
          <a:p>
            <a:r>
              <a:rPr lang="fi-FI"/>
              <a:t>Pikkuyrittäjät</a:t>
            </a:r>
          </a:p>
        </p:txBody>
      </p:sp>
      <p:sp>
        <p:nvSpPr>
          <p:cNvPr id="3" name="Sisällön paikkamerkki 2"/>
          <p:cNvSpPr>
            <a:spLocks noGrp="1"/>
          </p:cNvSpPr>
          <p:nvPr>
            <p:ph sz="half" idx="1"/>
          </p:nvPr>
        </p:nvSpPr>
        <p:spPr>
          <a:xfrm>
            <a:off x="1117823" y="1180669"/>
            <a:ext cx="6699374" cy="5387493"/>
          </a:xfrm>
        </p:spPr>
        <p:txBody>
          <a:bodyPr/>
          <a:lstStyle/>
          <a:p>
            <a:pPr marL="0" indent="0">
              <a:buNone/>
            </a:pPr>
            <a:r>
              <a:rPr lang="fi-FI"/>
              <a:t>Yrittäjyyskasvatusohjelma 5.luokkalaisille, jossa </a:t>
            </a:r>
            <a:r>
              <a:rPr lang="fi-FI" b="1"/>
              <a:t>kokeillaan omia ideoita käytännössä</a:t>
            </a:r>
            <a:r>
              <a:rPr lang="fi-FI"/>
              <a:t>. Sopii myös 4.-6.luokille.</a:t>
            </a:r>
          </a:p>
          <a:p>
            <a:pPr marL="0" indent="0">
              <a:buNone/>
            </a:pPr>
            <a:endParaRPr lang="fi-FI"/>
          </a:p>
          <a:p>
            <a:pPr marL="342900" indent="-342900">
              <a:buFont typeface="Arial" panose="020B0604020202020204" pitchFamily="34" charset="0"/>
              <a:buChar char="•"/>
            </a:pPr>
            <a:r>
              <a:rPr lang="fi-FI" sz="1800"/>
              <a:t>Materiaali sisältää oppilaiden työkirjan ja opettajan oppaan. </a:t>
            </a:r>
          </a:p>
          <a:p>
            <a:pPr marL="342900" indent="-342900">
              <a:buFont typeface="Arial" panose="020B0604020202020204" pitchFamily="34" charset="0"/>
              <a:buChar char="•"/>
            </a:pPr>
            <a:r>
              <a:rPr lang="fi-FI" sz="1800"/>
              <a:t>Käytössä lisäksi verkkomateriaali opettajan tueksi ja Pikkuyrittäjät –mobiilipeli oppilaiden oppimisen tueksi.</a:t>
            </a:r>
          </a:p>
          <a:p>
            <a:pPr marL="342900" indent="-342900">
              <a:buFont typeface="Arial" panose="020B0604020202020204" pitchFamily="34" charset="0"/>
              <a:buChar char="•"/>
            </a:pPr>
            <a:r>
              <a:rPr lang="fi-FI" sz="1800"/>
              <a:t>Opettajalla monta tapaa toteuttaa materiaalia!</a:t>
            </a:r>
          </a:p>
          <a:p>
            <a:pPr marL="342900" indent="-342900">
              <a:buFont typeface="Arial" panose="020B0604020202020204" pitchFamily="34" charset="0"/>
              <a:buChar char="•"/>
            </a:pPr>
            <a:endParaRPr lang="fi-FI" sz="1800"/>
          </a:p>
          <a:p>
            <a:pPr marL="342900" indent="-342900">
              <a:buFont typeface="Wingdings" panose="05000000000000000000" pitchFamily="2" charset="2"/>
              <a:buChar char="Ø"/>
            </a:pPr>
            <a:r>
              <a:rPr lang="fi-FI" sz="1400"/>
              <a:t>Opettaa ryhmätyötaitoja ja vahvuuksien hyödyntämistä.</a:t>
            </a:r>
          </a:p>
          <a:p>
            <a:pPr marL="342900" indent="-342900">
              <a:buFont typeface="Wingdings" panose="05000000000000000000" pitchFamily="2" charset="2"/>
              <a:buChar char="Ø"/>
            </a:pPr>
            <a:r>
              <a:rPr lang="fi-FI" sz="1400"/>
              <a:t>Opitaan yrittäjyydestä, työelämästä ja taloudesta käytännön ideoiden avulla.</a:t>
            </a:r>
          </a:p>
          <a:p>
            <a:pPr marL="0" indent="0">
              <a:buNone/>
            </a:pPr>
            <a:endParaRPr lang="fi-FI"/>
          </a:p>
        </p:txBody>
      </p:sp>
      <p:sp>
        <p:nvSpPr>
          <p:cNvPr id="4" name="Dian numeron paikkamerkki 3"/>
          <p:cNvSpPr>
            <a:spLocks noGrp="1"/>
          </p:cNvSpPr>
          <p:nvPr>
            <p:ph type="sldNum" sz="quarter" idx="33"/>
          </p:nvPr>
        </p:nvSpPr>
        <p:spPr>
          <a:xfrm>
            <a:off x="11215075" y="6681117"/>
            <a:ext cx="289169" cy="1929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i-FI" sz="1100" b="0" i="0" u="none" strike="noStrike" kern="1200" cap="none" spc="0" normalizeH="0" baseline="0" noProof="0" smtClean="0">
                <a:ln>
                  <a:noFill/>
                </a:ln>
                <a:solidFill>
                  <a:srgbClr val="000000"/>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fi-FI" sz="1100" b="0" i="0" u="none" strike="noStrike" kern="1200" cap="none" spc="0" normalizeH="0" baseline="0" noProof="0">
              <a:ln>
                <a:noFill/>
              </a:ln>
              <a:solidFill>
                <a:srgbClr val="000000"/>
              </a:solidFill>
              <a:effectLst/>
              <a:uLnTx/>
              <a:uFillTx/>
              <a:latin typeface="Montserrat"/>
              <a:ea typeface="+mn-ea"/>
              <a:cs typeface="+mn-cs"/>
            </a:endParaRPr>
          </a:p>
        </p:txBody>
      </p:sp>
      <p:pic>
        <p:nvPicPr>
          <p:cNvPr id="5" name="Kuva 4">
            <a:extLst>
              <a:ext uri="{FF2B5EF4-FFF2-40B4-BE49-F238E27FC236}">
                <a16:creationId xmlns:a16="http://schemas.microsoft.com/office/drawing/2014/main" id="{1566E16B-7F6B-A041-BB67-F3B17C78A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9912" y="3666233"/>
            <a:ext cx="4462088" cy="3198291"/>
          </a:xfrm>
          <a:prstGeom prst="rect">
            <a:avLst/>
          </a:prstGeom>
        </p:spPr>
      </p:pic>
      <p:pic>
        <p:nvPicPr>
          <p:cNvPr id="6" name="Kuv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0751" y="1853328"/>
            <a:ext cx="2186387" cy="1723798"/>
          </a:xfrm>
          <a:prstGeom prst="rect">
            <a:avLst/>
          </a:prstGeom>
        </p:spPr>
      </p:pic>
      <p:pic>
        <p:nvPicPr>
          <p:cNvPr id="10" name="Kuva 9">
            <a:extLst>
              <a:ext uri="{FF2B5EF4-FFF2-40B4-BE49-F238E27FC236}">
                <a16:creationId xmlns:a16="http://schemas.microsoft.com/office/drawing/2014/main" id="{468FEA99-80B0-A249-AA52-945C40C966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4068" y="74910"/>
            <a:ext cx="1105759" cy="1105759"/>
          </a:xfrm>
          <a:prstGeom prst="rect">
            <a:avLst/>
          </a:prstGeom>
        </p:spPr>
      </p:pic>
      <p:grpSp>
        <p:nvGrpSpPr>
          <p:cNvPr id="11" name="Ryhmä 10">
            <a:extLst>
              <a:ext uri="{FF2B5EF4-FFF2-40B4-BE49-F238E27FC236}">
                <a16:creationId xmlns:a16="http://schemas.microsoft.com/office/drawing/2014/main" id="{6B1BAA1D-2619-D630-F356-4B8E85C34B3D}"/>
              </a:ext>
            </a:extLst>
          </p:cNvPr>
          <p:cNvGrpSpPr/>
          <p:nvPr/>
        </p:nvGrpSpPr>
        <p:grpSpPr>
          <a:xfrm rot="20423646">
            <a:off x="275664" y="2834944"/>
            <a:ext cx="642923" cy="1298616"/>
            <a:chOff x="4189213" y="1392767"/>
            <a:chExt cx="1505151" cy="2866782"/>
          </a:xfrm>
        </p:grpSpPr>
        <p:pic>
          <p:nvPicPr>
            <p:cNvPr id="12" name="Kuva 11">
              <a:extLst>
                <a:ext uri="{FF2B5EF4-FFF2-40B4-BE49-F238E27FC236}">
                  <a16:creationId xmlns:a16="http://schemas.microsoft.com/office/drawing/2014/main" id="{78CF0D69-F47C-E29D-C544-C9583FC3E45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659292">
              <a:off x="4402278" y="1899623"/>
              <a:ext cx="1292086" cy="2359926"/>
            </a:xfrm>
            <a:prstGeom prst="rect">
              <a:avLst/>
            </a:prstGeom>
          </p:spPr>
        </p:pic>
        <p:pic>
          <p:nvPicPr>
            <p:cNvPr id="13" name="Kuva 12">
              <a:extLst>
                <a:ext uri="{FF2B5EF4-FFF2-40B4-BE49-F238E27FC236}">
                  <a16:creationId xmlns:a16="http://schemas.microsoft.com/office/drawing/2014/main" id="{90D2BDCB-1635-6E7F-D2DF-99BE7CBF28D6}"/>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189213" y="1392767"/>
              <a:ext cx="1105107" cy="1062377"/>
            </a:xfrm>
            <a:prstGeom prst="rect">
              <a:avLst/>
            </a:prstGeom>
            <a:ln>
              <a:noFill/>
            </a:ln>
          </p:spPr>
        </p:pic>
      </p:grpSp>
    </p:spTree>
    <p:extLst>
      <p:ext uri="{BB962C8B-B14F-4D97-AF65-F5344CB8AC3E}">
        <p14:creationId xmlns:p14="http://schemas.microsoft.com/office/powerpoint/2010/main" val="174353957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8FD3C912-05F7-D60B-12CC-EBB001761D79}"/>
              </a:ext>
            </a:extLst>
          </p:cNvPr>
          <p:cNvSpPr>
            <a:spLocks noGrp="1"/>
          </p:cNvSpPr>
          <p:nvPr>
            <p:ph type="title"/>
          </p:nvPr>
        </p:nvSpPr>
        <p:spPr/>
        <p:txBody>
          <a:bodyPr/>
          <a:lstStyle/>
          <a:p>
            <a:r>
              <a:rPr lang="fi-FI" b="1"/>
              <a:t>Yrityskylä Alakoulu</a:t>
            </a:r>
          </a:p>
        </p:txBody>
      </p:sp>
      <p:sp>
        <p:nvSpPr>
          <p:cNvPr id="8" name="Tekstin paikkamerkki 7">
            <a:extLst>
              <a:ext uri="{FF2B5EF4-FFF2-40B4-BE49-F238E27FC236}">
                <a16:creationId xmlns:a16="http://schemas.microsoft.com/office/drawing/2014/main" id="{DFD62BB4-11BC-1A7D-6DAC-7334D31FC456}"/>
              </a:ext>
            </a:extLst>
          </p:cNvPr>
          <p:cNvSpPr>
            <a:spLocks noGrp="1"/>
          </p:cNvSpPr>
          <p:nvPr>
            <p:ph type="body" sz="quarter" idx="12"/>
          </p:nvPr>
        </p:nvSpPr>
        <p:spPr>
          <a:xfrm>
            <a:off x="276087" y="2585966"/>
            <a:ext cx="7719333" cy="3380160"/>
          </a:xfrm>
        </p:spPr>
        <p:txBody>
          <a:bodyPr/>
          <a:lstStyle/>
          <a:p>
            <a:r>
              <a:rPr lang="fi-FI"/>
              <a:t>Oppimiskokonaisuus </a:t>
            </a:r>
            <a:r>
              <a:rPr lang="fi-FI" b="1"/>
              <a:t>työelämästä, taloudesta ja yrittäjyydestä 6.-luokkalaisille</a:t>
            </a:r>
            <a:r>
              <a:rPr lang="fi-FI"/>
              <a:t>.</a:t>
            </a:r>
          </a:p>
          <a:p>
            <a:pPr marL="285750" indent="-285750">
              <a:buFont typeface="Arial" panose="020B0604020202020204" pitchFamily="34" charset="0"/>
              <a:buChar char="•"/>
            </a:pPr>
            <a:r>
              <a:rPr lang="fi-FI"/>
              <a:t>Koululaisten oma yhteiskunta, </a:t>
            </a:r>
            <a:r>
              <a:rPr lang="fi-FI" b="1"/>
              <a:t>pienoiskaupunki</a:t>
            </a:r>
            <a:r>
              <a:rPr lang="fi-FI"/>
              <a:t>, jossa oppilas harjoittelee työn tekemistä, kuluttamista ja kansalaisena toimimista. </a:t>
            </a:r>
          </a:p>
          <a:p>
            <a:pPr marL="285750" indent="-285750">
              <a:buFont typeface="Arial" panose="020B0604020202020204" pitchFamily="34" charset="0"/>
              <a:buChar char="•"/>
            </a:pPr>
            <a:endParaRPr lang="fi-FI"/>
          </a:p>
          <a:p>
            <a:pPr marL="285750" indent="-285750">
              <a:buFont typeface="Wingdings" panose="05000000000000000000" pitchFamily="2" charset="2"/>
              <a:buChar char="Ø"/>
            </a:pPr>
            <a:r>
              <a:rPr lang="fi-FI" sz="1600"/>
              <a:t>Oppilas oppii yhteiskunnan keskeisistä toimijoista</a:t>
            </a:r>
          </a:p>
          <a:p>
            <a:pPr marL="285750" indent="-285750">
              <a:buFont typeface="Wingdings" panose="05000000000000000000" pitchFamily="2" charset="2"/>
              <a:buChar char="Ø"/>
            </a:pPr>
            <a:r>
              <a:rPr lang="fi-FI" sz="1600"/>
              <a:t>Oppilas ymmärtää oman roolinsa, vastuunsa ja velvollisuutensa yhteiskunnassa. Samalla hän oppii yritteliästä asennetta.</a:t>
            </a:r>
          </a:p>
          <a:p>
            <a:pPr marL="285750" indent="-285750">
              <a:buFont typeface="Wingdings" panose="05000000000000000000" pitchFamily="2" charset="2"/>
              <a:buChar char="Ø"/>
            </a:pPr>
            <a:r>
              <a:rPr lang="fi-FI" sz="1600"/>
              <a:t>Oppilas oppii, miten työtä haetaan ja mitä taitoja työelämässä tarvitaan. Hän tunnistaa omia vahvuuksiaan ja ymmärtää yhteistyön merkityksen. </a:t>
            </a:r>
          </a:p>
          <a:p>
            <a:pPr marL="285750" indent="-285750">
              <a:buFont typeface="Arial" panose="020B0604020202020204" pitchFamily="34" charset="0"/>
              <a:buChar char="•"/>
            </a:pPr>
            <a:endParaRPr lang="fi-FI"/>
          </a:p>
          <a:p>
            <a:endParaRPr lang="fi-FI"/>
          </a:p>
        </p:txBody>
      </p:sp>
      <p:pic>
        <p:nvPicPr>
          <p:cNvPr id="10" name="Kuvan paikkamerkki 1">
            <a:extLst>
              <a:ext uri="{FF2B5EF4-FFF2-40B4-BE49-F238E27FC236}">
                <a16:creationId xmlns:a16="http://schemas.microsoft.com/office/drawing/2014/main" id="{F31D2947-79D2-E080-4ED5-AE069604B10D}"/>
              </a:ext>
            </a:extLst>
          </p:cNvPr>
          <p:cNvPicPr>
            <a:picLocks noGrp="1" noChangeAspect="1"/>
          </p:cNvPicPr>
          <p:nvPr>
            <p:ph type="pic" sz="quarter" idx="14"/>
          </p:nvPr>
        </p:nvPicPr>
        <p:blipFill>
          <a:blip r:embed="rId3"/>
          <a:srcRect l="18648" r="18648"/>
          <a:stretch/>
        </p:blipFill>
        <p:spPr>
          <a:xfrm>
            <a:off x="8029575" y="2427078"/>
            <a:ext cx="3873500" cy="4119827"/>
          </a:xfrm>
          <a:prstGeom prst="rect">
            <a:avLst/>
          </a:prstGeom>
        </p:spPr>
      </p:pic>
      <p:sp>
        <p:nvSpPr>
          <p:cNvPr id="17" name="Suorakulmio: Pyöristetyt kulmat 16">
            <a:extLst>
              <a:ext uri="{FF2B5EF4-FFF2-40B4-BE49-F238E27FC236}">
                <a16:creationId xmlns:a16="http://schemas.microsoft.com/office/drawing/2014/main" id="{5B6F4174-C7BC-6BC2-37B3-F2900B02022D}"/>
              </a:ext>
            </a:extLst>
          </p:cNvPr>
          <p:cNvSpPr/>
          <p:nvPr/>
        </p:nvSpPr>
        <p:spPr>
          <a:xfrm>
            <a:off x="621841" y="1311635"/>
            <a:ext cx="2585391" cy="899961"/>
          </a:xfrm>
          <a:prstGeom prst="roundRect">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Montserrat"/>
                <a:ea typeface="+mn-ea"/>
                <a:cs typeface="+mn-cs"/>
              </a:rPr>
              <a:t>Opekoulutus</a:t>
            </a:r>
          </a:p>
        </p:txBody>
      </p:sp>
      <p:sp>
        <p:nvSpPr>
          <p:cNvPr id="18" name="Suorakulmio: Pyöristetyt kulmat 17">
            <a:extLst>
              <a:ext uri="{FF2B5EF4-FFF2-40B4-BE49-F238E27FC236}">
                <a16:creationId xmlns:a16="http://schemas.microsoft.com/office/drawing/2014/main" id="{3FECBC2A-63F0-8D8F-6AF3-D641133D0852}"/>
              </a:ext>
            </a:extLst>
          </p:cNvPr>
          <p:cNvSpPr/>
          <p:nvPr/>
        </p:nvSpPr>
        <p:spPr>
          <a:xfrm>
            <a:off x="4246687" y="1311636"/>
            <a:ext cx="3254251" cy="899960"/>
          </a:xfrm>
          <a:prstGeom prst="roundRect">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Montserrat"/>
                <a:ea typeface="+mn-ea"/>
                <a:cs typeface="+mn-cs"/>
              </a:rPr>
              <a:t>10 oppitunnin oppimateriaali ja oppikirja</a:t>
            </a:r>
          </a:p>
        </p:txBody>
      </p:sp>
      <p:sp>
        <p:nvSpPr>
          <p:cNvPr id="19" name="Risti 18">
            <a:extLst>
              <a:ext uri="{FF2B5EF4-FFF2-40B4-BE49-F238E27FC236}">
                <a16:creationId xmlns:a16="http://schemas.microsoft.com/office/drawing/2014/main" id="{E1E3FDF1-1B1C-458E-FBE9-58DFBAAD7F35}"/>
              </a:ext>
            </a:extLst>
          </p:cNvPr>
          <p:cNvSpPr/>
          <p:nvPr/>
        </p:nvSpPr>
        <p:spPr>
          <a:xfrm>
            <a:off x="3553149" y="1588647"/>
            <a:ext cx="343376" cy="340962"/>
          </a:xfrm>
          <a:prstGeom prst="plus">
            <a:avLst>
              <a:gd name="adj" fmla="val 3872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0" name="Suorakulmio: Pyöristetyt kulmat 19">
            <a:extLst>
              <a:ext uri="{FF2B5EF4-FFF2-40B4-BE49-F238E27FC236}">
                <a16:creationId xmlns:a16="http://schemas.microsoft.com/office/drawing/2014/main" id="{F3EF81C3-FDE8-4FD5-9915-F78A99F0AB03}"/>
              </a:ext>
            </a:extLst>
          </p:cNvPr>
          <p:cNvSpPr/>
          <p:nvPr/>
        </p:nvSpPr>
        <p:spPr>
          <a:xfrm>
            <a:off x="8489902" y="1335154"/>
            <a:ext cx="2991346" cy="899961"/>
          </a:xfrm>
          <a:prstGeom prst="roundRect">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Montserrat"/>
                <a:ea typeface="+mn-ea"/>
                <a:cs typeface="+mn-cs"/>
              </a:rPr>
              <a:t>Yrityskylä-päivä pienoisyhteiskunnassa</a:t>
            </a:r>
          </a:p>
        </p:txBody>
      </p:sp>
      <p:sp>
        <p:nvSpPr>
          <p:cNvPr id="23" name="Risti 22">
            <a:extLst>
              <a:ext uri="{FF2B5EF4-FFF2-40B4-BE49-F238E27FC236}">
                <a16:creationId xmlns:a16="http://schemas.microsoft.com/office/drawing/2014/main" id="{46539EF2-BAC7-6B4A-F038-B29618706833}"/>
              </a:ext>
            </a:extLst>
          </p:cNvPr>
          <p:cNvSpPr/>
          <p:nvPr/>
        </p:nvSpPr>
        <p:spPr>
          <a:xfrm>
            <a:off x="7823732" y="1588647"/>
            <a:ext cx="343376" cy="340962"/>
          </a:xfrm>
          <a:prstGeom prst="plus">
            <a:avLst>
              <a:gd name="adj" fmla="val 3872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7" name="Tekstiruutu 26">
            <a:extLst>
              <a:ext uri="{FF2B5EF4-FFF2-40B4-BE49-F238E27FC236}">
                <a16:creationId xmlns:a16="http://schemas.microsoft.com/office/drawing/2014/main" id="{E83C71DD-8CED-B3AC-0CF7-F681CC7AEDF1}"/>
              </a:ext>
            </a:extLst>
          </p:cNvPr>
          <p:cNvSpPr txBox="1"/>
          <p:nvPr/>
        </p:nvSpPr>
        <p:spPr>
          <a:xfrm>
            <a:off x="6626157" y="814167"/>
            <a:ext cx="2806835" cy="400110"/>
          </a:xfrm>
          <a:prstGeom prst="rect">
            <a:avLst/>
          </a:prstGeom>
          <a:noFill/>
          <a:ln>
            <a:solidFill>
              <a:schemeClr val="bg2"/>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uLnTx/>
                <a:uFillTx/>
                <a:latin typeface="Montserrat"/>
                <a:ea typeface="+mn-ea"/>
                <a:cs typeface="+mn-cs"/>
              </a:rPr>
              <a:t>OPS</a:t>
            </a:r>
          </a:p>
        </p:txBody>
      </p:sp>
    </p:spTree>
    <p:extLst>
      <p:ext uri="{BB962C8B-B14F-4D97-AF65-F5344CB8AC3E}">
        <p14:creationId xmlns:p14="http://schemas.microsoft.com/office/powerpoint/2010/main" val="3659598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8BBE1-B551-4976-9E3B-4EF6392D5D7E}"/>
              </a:ext>
            </a:extLst>
          </p:cNvPr>
          <p:cNvSpPr>
            <a:spLocks noGrp="1"/>
          </p:cNvSpPr>
          <p:nvPr>
            <p:ph type="title"/>
          </p:nvPr>
        </p:nvSpPr>
        <p:spPr>
          <a:xfrm>
            <a:off x="717917" y="365126"/>
            <a:ext cx="11040813" cy="1196046"/>
          </a:xfrm>
        </p:spPr>
        <p:txBody>
          <a:bodyPr>
            <a:normAutofit/>
          </a:bodyPr>
          <a:lstStyle/>
          <a:p>
            <a:r>
              <a:rPr lang="fi-FI" sz="3600"/>
              <a:t>Rahapolitiikan kiristäminen välittynyt rahamarkkinakorkoihin</a:t>
            </a:r>
            <a:endParaRPr lang="fi-FI" sz="3600">
              <a:solidFill>
                <a:srgbClr val="FF0000"/>
              </a:solidFill>
            </a:endParaRPr>
          </a:p>
        </p:txBody>
      </p:sp>
      <p:sp>
        <p:nvSpPr>
          <p:cNvPr id="3" name="Content Placeholder 2">
            <a:extLst>
              <a:ext uri="{FF2B5EF4-FFF2-40B4-BE49-F238E27FC236}">
                <a16:creationId xmlns:a16="http://schemas.microsoft.com/office/drawing/2014/main" id="{604769F4-5FEF-4D97-A57E-0FBC4D50C8A7}"/>
              </a:ext>
            </a:extLst>
          </p:cNvPr>
          <p:cNvSpPr>
            <a:spLocks noGrp="1"/>
          </p:cNvSpPr>
          <p:nvPr>
            <p:ph sz="half" idx="1"/>
          </p:nvPr>
        </p:nvSpPr>
        <p:spPr>
          <a:xfrm>
            <a:off x="306676" y="2359155"/>
            <a:ext cx="4162665" cy="4579208"/>
          </a:xfrm>
        </p:spPr>
        <p:txBody>
          <a:bodyPr>
            <a:normAutofit/>
          </a:bodyPr>
          <a:lstStyle/>
          <a:p>
            <a:pPr>
              <a:lnSpc>
                <a:spcPct val="100000"/>
              </a:lnSpc>
              <a:spcBef>
                <a:spcPts val="600"/>
              </a:spcBef>
              <a:spcAft>
                <a:spcPts val="600"/>
              </a:spcAft>
            </a:pPr>
            <a:r>
              <a:rPr lang="en-US" sz="2200">
                <a:effectLst/>
                <a:latin typeface="Arial" panose="020B0604020202020204" pitchFamily="34" charset="0"/>
                <a:ea typeface="Times New Roman" panose="02020603050405020304" pitchFamily="18" charset="0"/>
                <a:cs typeface="Times New Roman" panose="02020603050405020304" pitchFamily="18" charset="0"/>
              </a:rPr>
              <a:t>EKP </a:t>
            </a:r>
            <a:r>
              <a:rPr lang="en-US" sz="2200" err="1">
                <a:effectLst/>
                <a:latin typeface="Arial" panose="020B0604020202020204" pitchFamily="34" charset="0"/>
                <a:ea typeface="Times New Roman" panose="02020603050405020304" pitchFamily="18" charset="0"/>
                <a:cs typeface="Times New Roman" panose="02020603050405020304" pitchFamily="18" charset="0"/>
              </a:rPr>
              <a:t>nostanut</a:t>
            </a:r>
            <a:r>
              <a:rPr lang="en-US" sz="2200">
                <a:effectLst/>
                <a:latin typeface="Arial" panose="020B0604020202020204" pitchFamily="34" charset="0"/>
                <a:ea typeface="Times New Roman" panose="02020603050405020304" pitchFamily="18" charset="0"/>
                <a:cs typeface="Times New Roman" panose="02020603050405020304" pitchFamily="18" charset="0"/>
              </a:rPr>
              <a:t> </a:t>
            </a:r>
            <a:r>
              <a:rPr lang="en-US" sz="2200" err="1">
                <a:effectLst/>
                <a:latin typeface="Arial" panose="020B0604020202020204" pitchFamily="34" charset="0"/>
                <a:ea typeface="Times New Roman" panose="02020603050405020304" pitchFamily="18" charset="0"/>
                <a:cs typeface="Times New Roman" panose="02020603050405020304" pitchFamily="18" charset="0"/>
              </a:rPr>
              <a:t>talletuskoron</a:t>
            </a:r>
            <a:r>
              <a:rPr lang="en-US" sz="2200">
                <a:effectLst/>
                <a:latin typeface="Arial" panose="020B0604020202020204" pitchFamily="34" charset="0"/>
                <a:ea typeface="Times New Roman" panose="02020603050405020304" pitchFamily="18" charset="0"/>
                <a:cs typeface="Times New Roman" panose="02020603050405020304" pitchFamily="18" charset="0"/>
              </a:rPr>
              <a:t> 3,75 </a:t>
            </a:r>
            <a:r>
              <a:rPr lang="en-US" sz="2200" err="1">
                <a:effectLst/>
                <a:latin typeface="Arial" panose="020B0604020202020204" pitchFamily="34" charset="0"/>
                <a:ea typeface="Times New Roman" panose="02020603050405020304" pitchFamily="18" charset="0"/>
                <a:cs typeface="Times New Roman" panose="02020603050405020304" pitchFamily="18" charset="0"/>
              </a:rPr>
              <a:t>prosenttiin</a:t>
            </a:r>
            <a:r>
              <a:rPr lang="en-US" sz="220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a:ea typeface="Times New Roman" panose="02020603050405020304" pitchFamily="18" charset="0"/>
              <a:cs typeface="Times New Roman" panose="02020603050405020304" pitchFamily="18" charset="0"/>
            </a:endParaRPr>
          </a:p>
          <a:p>
            <a:pPr>
              <a:lnSpc>
                <a:spcPct val="100000"/>
              </a:lnSpc>
              <a:spcBef>
                <a:spcPts val="600"/>
              </a:spcBef>
              <a:spcAft>
                <a:spcPts val="600"/>
              </a:spcAft>
            </a:pPr>
            <a:r>
              <a:rPr lang="en-US" sz="2200" err="1">
                <a:cs typeface="Times New Roman" panose="02020603050405020304" pitchFamily="18" charset="0"/>
              </a:rPr>
              <a:t>Ohjauskorkojen</a:t>
            </a:r>
            <a:r>
              <a:rPr lang="en-US" sz="2200">
                <a:cs typeface="Times New Roman" panose="02020603050405020304" pitchFamily="18" charset="0"/>
              </a:rPr>
              <a:t> </a:t>
            </a:r>
            <a:r>
              <a:rPr lang="en-US" sz="2200" err="1">
                <a:cs typeface="Times New Roman" panose="02020603050405020304" pitchFamily="18" charset="0"/>
              </a:rPr>
              <a:t>nostot</a:t>
            </a:r>
            <a:r>
              <a:rPr lang="en-US" sz="2200">
                <a:cs typeface="Times New Roman" panose="02020603050405020304" pitchFamily="18" charset="0"/>
              </a:rPr>
              <a:t> </a:t>
            </a:r>
            <a:r>
              <a:rPr lang="en-US" sz="2200" err="1">
                <a:cs typeface="Times New Roman" panose="02020603050405020304" pitchFamily="18" charset="0"/>
              </a:rPr>
              <a:t>välittyneet</a:t>
            </a:r>
            <a:r>
              <a:rPr lang="en-US" sz="2200">
                <a:cs typeface="Times New Roman" panose="02020603050405020304" pitchFamily="18" charset="0"/>
              </a:rPr>
              <a:t> </a:t>
            </a:r>
            <a:r>
              <a:rPr lang="en-US" sz="2200" err="1">
                <a:cs typeface="Times New Roman" panose="02020603050405020304" pitchFamily="18" charset="0"/>
              </a:rPr>
              <a:t>rahamarkkinakorkoihin</a:t>
            </a:r>
            <a:r>
              <a:rPr lang="en-US" sz="2200">
                <a:cs typeface="Times New Roman" panose="02020603050405020304" pitchFamily="18" charset="0"/>
              </a:rPr>
              <a:t> </a:t>
            </a:r>
            <a:r>
              <a:rPr lang="en-US" sz="2200" err="1">
                <a:cs typeface="Times New Roman" panose="02020603050405020304" pitchFamily="18" charset="0"/>
              </a:rPr>
              <a:t>kuten</a:t>
            </a:r>
            <a:r>
              <a:rPr lang="en-US" sz="2200">
                <a:cs typeface="Times New Roman" panose="02020603050405020304" pitchFamily="18" charset="0"/>
              </a:rPr>
              <a:t> </a:t>
            </a:r>
            <a:r>
              <a:rPr lang="en-US" sz="2200" err="1">
                <a:cs typeface="Times New Roman" panose="02020603050405020304" pitchFamily="18" charset="0"/>
              </a:rPr>
              <a:t>Euriborit</a:t>
            </a:r>
            <a:r>
              <a:rPr lang="en-US" sz="2200">
                <a:cs typeface="Times New Roman" panose="02020603050405020304" pitchFamily="18" charset="0"/>
              </a:rPr>
              <a:t> </a:t>
            </a:r>
            <a:endParaRPr lang="en-US" sz="2200"/>
          </a:p>
        </p:txBody>
      </p:sp>
      <p:sp>
        <p:nvSpPr>
          <p:cNvPr id="5" name="Date Placeholder 4">
            <a:extLst>
              <a:ext uri="{FF2B5EF4-FFF2-40B4-BE49-F238E27FC236}">
                <a16:creationId xmlns:a16="http://schemas.microsoft.com/office/drawing/2014/main" id="{8C132F30-BCA5-4F06-960A-E1B97F199C39}"/>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fi-FI">
                <a:solidFill>
                  <a:srgbClr val="4E55A1"/>
                </a:solidFill>
                <a:latin typeface="Arial" panose="020B0604020202020204"/>
              </a:rPr>
              <a:t>9</a:t>
            </a:r>
            <a:r>
              <a:rPr kumimoji="0" lang="fi-FI" sz="900" b="1" i="0" u="none" strike="noStrike" kern="1200" cap="none" spc="0" normalizeH="0" baseline="0" noProof="0">
                <a:ln>
                  <a:noFill/>
                </a:ln>
                <a:solidFill>
                  <a:srgbClr val="4E55A1"/>
                </a:solidFill>
                <a:effectLst/>
                <a:uLnTx/>
                <a:uFillTx/>
                <a:latin typeface="Arial" panose="020B0604020202020204"/>
                <a:ea typeface="+mn-ea"/>
                <a:cs typeface="+mn-cs"/>
              </a:rPr>
              <a:t>/1/2023</a:t>
            </a:r>
          </a:p>
        </p:txBody>
      </p:sp>
      <p:pic>
        <p:nvPicPr>
          <p:cNvPr id="7" name="Picture 6">
            <a:extLst>
              <a:ext uri="{FF2B5EF4-FFF2-40B4-BE49-F238E27FC236}">
                <a16:creationId xmlns:a16="http://schemas.microsoft.com/office/drawing/2014/main" id="{E9496C6F-A355-38C0-0655-7175A181305D}"/>
              </a:ext>
            </a:extLst>
          </p:cNvPr>
          <p:cNvPicPr>
            <a:picLocks noChangeAspect="1"/>
          </p:cNvPicPr>
          <p:nvPr/>
        </p:nvPicPr>
        <p:blipFill>
          <a:blip r:embed="rId3"/>
          <a:stretch>
            <a:fillRect/>
          </a:stretch>
        </p:blipFill>
        <p:spPr>
          <a:xfrm>
            <a:off x="3950299" y="1082489"/>
            <a:ext cx="8369718" cy="5462689"/>
          </a:xfrm>
          <a:prstGeom prst="rect">
            <a:avLst/>
          </a:prstGeom>
        </p:spPr>
      </p:pic>
    </p:spTree>
    <p:extLst>
      <p:ext uri="{BB962C8B-B14F-4D97-AF65-F5344CB8AC3E}">
        <p14:creationId xmlns:p14="http://schemas.microsoft.com/office/powerpoint/2010/main" val="373387881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D8286D-C5B0-C860-C9D8-8C2B4864E69A}"/>
              </a:ext>
            </a:extLst>
          </p:cNvPr>
          <p:cNvSpPr>
            <a:spLocks noGrp="1"/>
          </p:cNvSpPr>
          <p:nvPr>
            <p:ph type="title"/>
          </p:nvPr>
        </p:nvSpPr>
        <p:spPr>
          <a:xfrm>
            <a:off x="805699" y="1163050"/>
            <a:ext cx="8000509" cy="2770232"/>
          </a:xfrm>
        </p:spPr>
        <p:txBody>
          <a:bodyPr/>
          <a:lstStyle/>
          <a:p>
            <a:r>
              <a:rPr lang="fi-FI" err="1"/>
              <a:t>NYTin</a:t>
            </a:r>
            <a:r>
              <a:rPr lang="fi-FI"/>
              <a:t> palvelut lasten ja nuorten talousosaamisen vahvistamiseksi</a:t>
            </a:r>
            <a:br>
              <a:rPr lang="fi-FI"/>
            </a:br>
            <a:br>
              <a:rPr lang="fi-FI"/>
            </a:br>
            <a:r>
              <a:rPr lang="fi-FI" b="1"/>
              <a:t>YLÄKOULU JA TOINEN ASTE</a:t>
            </a:r>
          </a:p>
        </p:txBody>
      </p:sp>
    </p:spTree>
    <p:extLst>
      <p:ext uri="{BB962C8B-B14F-4D97-AF65-F5344CB8AC3E}">
        <p14:creationId xmlns:p14="http://schemas.microsoft.com/office/powerpoint/2010/main" val="294127580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8FD3C912-05F7-D60B-12CC-EBB001761D79}"/>
              </a:ext>
            </a:extLst>
          </p:cNvPr>
          <p:cNvSpPr>
            <a:spLocks noGrp="1"/>
          </p:cNvSpPr>
          <p:nvPr>
            <p:ph type="title"/>
          </p:nvPr>
        </p:nvSpPr>
        <p:spPr/>
        <p:txBody>
          <a:bodyPr/>
          <a:lstStyle/>
          <a:p>
            <a:r>
              <a:rPr lang="fi-FI" b="1"/>
              <a:t>Yrityskylä Yläkoulu</a:t>
            </a:r>
          </a:p>
        </p:txBody>
      </p:sp>
      <p:sp>
        <p:nvSpPr>
          <p:cNvPr id="8" name="Tekstin paikkamerkki 7">
            <a:extLst>
              <a:ext uri="{FF2B5EF4-FFF2-40B4-BE49-F238E27FC236}">
                <a16:creationId xmlns:a16="http://schemas.microsoft.com/office/drawing/2014/main" id="{DFD62BB4-11BC-1A7D-6DAC-7334D31FC456}"/>
              </a:ext>
            </a:extLst>
          </p:cNvPr>
          <p:cNvSpPr>
            <a:spLocks noGrp="1"/>
          </p:cNvSpPr>
          <p:nvPr>
            <p:ph type="body" sz="quarter" idx="32"/>
          </p:nvPr>
        </p:nvSpPr>
        <p:spPr>
          <a:xfrm>
            <a:off x="310242" y="2585966"/>
            <a:ext cx="7513490" cy="3329059"/>
          </a:xfrm>
        </p:spPr>
        <p:txBody>
          <a:bodyPr>
            <a:normAutofit lnSpcReduction="10000"/>
          </a:bodyPr>
          <a:lstStyle/>
          <a:p>
            <a:r>
              <a:rPr lang="fi-FI" b="1"/>
              <a:t>Työelämän, talouden ja yrittäjyyden peliareena</a:t>
            </a:r>
            <a:r>
              <a:rPr lang="fi-FI"/>
              <a:t>, jossa 9.-luokkalaiset toimivat tiimeittäin case-yrityksen johtoryhmässä, kilpaillen toisiaan vastaan kansainvälisillä markkinoilla. ​</a:t>
            </a:r>
          </a:p>
          <a:p>
            <a:pPr marL="285750" indent="-285750">
              <a:buFont typeface="Arial" panose="020B0604020202020204" pitchFamily="34" charset="0"/>
              <a:buChar char="•"/>
            </a:pPr>
            <a:endParaRPr lang="fi-FI"/>
          </a:p>
          <a:p>
            <a:pPr marL="285750" indent="-285750">
              <a:buFont typeface="Wingdings" panose="05000000000000000000" pitchFamily="2" charset="2"/>
              <a:buChar char="Ø"/>
            </a:pPr>
            <a:r>
              <a:rPr lang="fi-FI" sz="1600"/>
              <a:t>Harjoitellaan jokapäiväisiä työelämätaitoja, kuten ryhmätyötaitoja ja neuvottelutaitoja. Samalla oppilas oppii tunnistamaan ja hyödyntämään omia vahvuuksiaan. </a:t>
            </a:r>
          </a:p>
          <a:p>
            <a:pPr marL="285750" indent="-285750">
              <a:buFont typeface="Wingdings" panose="05000000000000000000" pitchFamily="2" charset="2"/>
              <a:buChar char="Ø"/>
            </a:pPr>
            <a:r>
              <a:rPr lang="fi-FI" sz="1600"/>
              <a:t>Oppilas ymmärtää liiketoiminnan perusperiaatteet ja oivaltaa vastuullisuuden merkityksen liiketoiminnassa.​</a:t>
            </a:r>
          </a:p>
          <a:p>
            <a:pPr marL="285750" indent="-285750">
              <a:buFont typeface="Wingdings" panose="05000000000000000000" pitchFamily="2" charset="2"/>
              <a:buChar char="Ø"/>
            </a:pPr>
            <a:r>
              <a:rPr lang="fi-FI" sz="1600"/>
              <a:t>Oppilas oppii yritysten roolista yhteiskunnassa ja oivaltaa yksilön vaikutusmahdollisuuksia.</a:t>
            </a:r>
          </a:p>
          <a:p>
            <a:endParaRPr lang="fi-FI"/>
          </a:p>
        </p:txBody>
      </p:sp>
      <p:sp>
        <p:nvSpPr>
          <p:cNvPr id="17" name="Suorakulmio: Pyöristetyt kulmat 16">
            <a:extLst>
              <a:ext uri="{FF2B5EF4-FFF2-40B4-BE49-F238E27FC236}">
                <a16:creationId xmlns:a16="http://schemas.microsoft.com/office/drawing/2014/main" id="{5B6F4174-C7BC-6BC2-37B3-F2900B02022D}"/>
              </a:ext>
            </a:extLst>
          </p:cNvPr>
          <p:cNvSpPr/>
          <p:nvPr/>
        </p:nvSpPr>
        <p:spPr>
          <a:xfrm>
            <a:off x="621841" y="1267977"/>
            <a:ext cx="2585391" cy="899961"/>
          </a:xfrm>
          <a:prstGeom prst="roundRect">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Montserrat"/>
                <a:ea typeface="+mn-ea"/>
                <a:cs typeface="+mn-cs"/>
              </a:rPr>
              <a:t>Opekoulutus</a:t>
            </a:r>
          </a:p>
        </p:txBody>
      </p:sp>
      <p:sp>
        <p:nvSpPr>
          <p:cNvPr id="18" name="Suorakulmio: Pyöristetyt kulmat 17">
            <a:extLst>
              <a:ext uri="{FF2B5EF4-FFF2-40B4-BE49-F238E27FC236}">
                <a16:creationId xmlns:a16="http://schemas.microsoft.com/office/drawing/2014/main" id="{3FECBC2A-63F0-8D8F-6AF3-D641133D0852}"/>
              </a:ext>
            </a:extLst>
          </p:cNvPr>
          <p:cNvSpPr/>
          <p:nvPr/>
        </p:nvSpPr>
        <p:spPr>
          <a:xfrm>
            <a:off x="4246687" y="1267978"/>
            <a:ext cx="3254251" cy="899960"/>
          </a:xfrm>
          <a:prstGeom prst="roundRect">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Montserrat"/>
                <a:ea typeface="+mn-ea"/>
                <a:cs typeface="+mn-cs"/>
              </a:rPr>
              <a:t>5 oppitunnin oppimateriaali</a:t>
            </a:r>
          </a:p>
        </p:txBody>
      </p:sp>
      <p:sp>
        <p:nvSpPr>
          <p:cNvPr id="19" name="Risti 18">
            <a:extLst>
              <a:ext uri="{FF2B5EF4-FFF2-40B4-BE49-F238E27FC236}">
                <a16:creationId xmlns:a16="http://schemas.microsoft.com/office/drawing/2014/main" id="{E1E3FDF1-1B1C-458E-FBE9-58DFBAAD7F35}"/>
              </a:ext>
            </a:extLst>
          </p:cNvPr>
          <p:cNvSpPr/>
          <p:nvPr/>
        </p:nvSpPr>
        <p:spPr>
          <a:xfrm>
            <a:off x="3553149" y="1544989"/>
            <a:ext cx="343376" cy="340962"/>
          </a:xfrm>
          <a:prstGeom prst="plus">
            <a:avLst>
              <a:gd name="adj" fmla="val 3872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0" name="Suorakulmio: Pyöristetyt kulmat 19">
            <a:extLst>
              <a:ext uri="{FF2B5EF4-FFF2-40B4-BE49-F238E27FC236}">
                <a16:creationId xmlns:a16="http://schemas.microsoft.com/office/drawing/2014/main" id="{F3EF81C3-FDE8-4FD5-9915-F78A99F0AB03}"/>
              </a:ext>
            </a:extLst>
          </p:cNvPr>
          <p:cNvSpPr/>
          <p:nvPr/>
        </p:nvSpPr>
        <p:spPr>
          <a:xfrm>
            <a:off x="8489901" y="1291496"/>
            <a:ext cx="3413173" cy="899961"/>
          </a:xfrm>
          <a:prstGeom prst="roundRect">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Montserrat"/>
                <a:ea typeface="+mn-ea"/>
                <a:cs typeface="+mn-cs"/>
              </a:rPr>
              <a:t>Yrityskylä-pelitilanne oppimisympäristössämme</a:t>
            </a:r>
          </a:p>
        </p:txBody>
      </p:sp>
      <p:sp>
        <p:nvSpPr>
          <p:cNvPr id="23" name="Risti 22">
            <a:extLst>
              <a:ext uri="{FF2B5EF4-FFF2-40B4-BE49-F238E27FC236}">
                <a16:creationId xmlns:a16="http://schemas.microsoft.com/office/drawing/2014/main" id="{46539EF2-BAC7-6B4A-F038-B29618706833}"/>
              </a:ext>
            </a:extLst>
          </p:cNvPr>
          <p:cNvSpPr/>
          <p:nvPr/>
        </p:nvSpPr>
        <p:spPr>
          <a:xfrm>
            <a:off x="7823732" y="1544989"/>
            <a:ext cx="343376" cy="340962"/>
          </a:xfrm>
          <a:prstGeom prst="plus">
            <a:avLst>
              <a:gd name="adj" fmla="val 3872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7" name="Tekstiruutu 26">
            <a:extLst>
              <a:ext uri="{FF2B5EF4-FFF2-40B4-BE49-F238E27FC236}">
                <a16:creationId xmlns:a16="http://schemas.microsoft.com/office/drawing/2014/main" id="{E83C71DD-8CED-B3AC-0CF7-F681CC7AEDF1}"/>
              </a:ext>
            </a:extLst>
          </p:cNvPr>
          <p:cNvSpPr txBox="1"/>
          <p:nvPr/>
        </p:nvSpPr>
        <p:spPr>
          <a:xfrm>
            <a:off x="6592002" y="617426"/>
            <a:ext cx="2806835" cy="400110"/>
          </a:xfrm>
          <a:prstGeom prst="rect">
            <a:avLst/>
          </a:prstGeom>
          <a:noFill/>
          <a:ln>
            <a:solidFill>
              <a:schemeClr val="bg2"/>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uLnTx/>
                <a:uFillTx/>
                <a:latin typeface="Montserrat"/>
                <a:ea typeface="+mn-ea"/>
                <a:cs typeface="+mn-cs"/>
              </a:rPr>
              <a:t>OPS</a:t>
            </a:r>
          </a:p>
        </p:txBody>
      </p:sp>
      <p:pic>
        <p:nvPicPr>
          <p:cNvPr id="1026" name="Picture 2">
            <a:extLst>
              <a:ext uri="{FF2B5EF4-FFF2-40B4-BE49-F238E27FC236}">
                <a16:creationId xmlns:a16="http://schemas.microsoft.com/office/drawing/2014/main" id="{0731951A-8642-F9B8-E5F7-FAA1D782B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5419" y="2431520"/>
            <a:ext cx="3862314" cy="409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1827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sti 7">
            <a:extLst>
              <a:ext uri="{FF2B5EF4-FFF2-40B4-BE49-F238E27FC236}">
                <a16:creationId xmlns:a16="http://schemas.microsoft.com/office/drawing/2014/main" id="{BA342E6B-7E53-B5FA-5692-7E5BDA495885}"/>
              </a:ext>
            </a:extLst>
          </p:cNvPr>
          <p:cNvSpPr/>
          <p:nvPr/>
        </p:nvSpPr>
        <p:spPr>
          <a:xfrm>
            <a:off x="6333103" y="2033521"/>
            <a:ext cx="393509" cy="369332"/>
          </a:xfrm>
          <a:prstGeom prst="plus">
            <a:avLst>
              <a:gd name="adj" fmla="val 3872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7" name="Tekstiruutu 16">
            <a:extLst>
              <a:ext uri="{FF2B5EF4-FFF2-40B4-BE49-F238E27FC236}">
                <a16:creationId xmlns:a16="http://schemas.microsoft.com/office/drawing/2014/main" id="{68ED833E-898E-B1B5-4DE2-5D6E00B5CDC4}"/>
              </a:ext>
            </a:extLst>
          </p:cNvPr>
          <p:cNvSpPr txBox="1"/>
          <p:nvPr/>
        </p:nvSpPr>
        <p:spPr>
          <a:xfrm>
            <a:off x="452945" y="3217738"/>
            <a:ext cx="8413273" cy="29238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err="1">
                <a:ln w="6350">
                  <a:noFill/>
                </a:ln>
                <a:solidFill>
                  <a:srgbClr val="285F74"/>
                </a:solidFill>
                <a:effectLst/>
                <a:uLnTx/>
                <a:uFillTx/>
                <a:latin typeface="Montserrat"/>
                <a:ea typeface="+mn-ea"/>
                <a:cs typeface="+mn-cs"/>
              </a:rPr>
              <a:t>Teemana</a:t>
            </a:r>
            <a:r>
              <a:rPr kumimoji="0" lang="en-US" sz="1600" b="1" i="0" u="none" strike="noStrike" kern="0" cap="none" spc="0" normalizeH="0" baseline="0" noProof="0">
                <a:ln w="6350">
                  <a:noFill/>
                </a:ln>
                <a:solidFill>
                  <a:srgbClr val="285F74"/>
                </a:solidFill>
                <a:effectLst/>
                <a:uLnTx/>
                <a:uFillTx/>
                <a:latin typeface="Montserrat"/>
                <a:ea typeface="+mn-ea"/>
                <a:cs typeface="+mn-cs"/>
              </a:rPr>
              <a:t> </a:t>
            </a:r>
            <a:r>
              <a:rPr kumimoji="0" lang="fi-FI" sz="1600" b="1" i="0" u="none" strike="noStrike" kern="1200" cap="none" spc="0" normalizeH="0" baseline="0" noProof="0">
                <a:ln w="6350">
                  <a:noFill/>
                </a:ln>
                <a:solidFill>
                  <a:srgbClr val="285F74"/>
                </a:solidFill>
                <a:effectLst/>
                <a:uLnTx/>
                <a:uFillTx/>
                <a:latin typeface="Montserrat" panose="00000500000000000000" pitchFamily="2" charset="0"/>
                <a:ea typeface="+mn-ea"/>
                <a:cs typeface="+mn-cs"/>
              </a:rPr>
              <a:t>oman talouden hallinta, kuluttaminen,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w="6350">
                  <a:noFill/>
                </a:ln>
                <a:solidFill>
                  <a:srgbClr val="285F74"/>
                </a:solidFill>
                <a:effectLst/>
                <a:uLnTx/>
                <a:uFillTx/>
                <a:latin typeface="Montserrat" panose="00000500000000000000" pitchFamily="2" charset="0"/>
                <a:ea typeface="+mn-ea"/>
                <a:cs typeface="+mn-cs"/>
              </a:rPr>
              <a:t>säästäminen ja sijoittaminen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a:ln>
                <a:noFill/>
              </a:ln>
              <a:solidFill>
                <a:srgbClr val="285F74"/>
              </a:solidFill>
              <a:effectLst/>
              <a:uLnTx/>
              <a:uFillTx/>
              <a:latin typeface="Montserrat" panose="00000500000000000000" pitchFamily="2"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srgbClr val="285F74"/>
                </a:solidFill>
                <a:effectLst/>
                <a:uLnTx/>
                <a:uFillTx/>
                <a:latin typeface="Montserrat"/>
                <a:ea typeface="+mn-ea"/>
                <a:cs typeface="+mn-cs"/>
              </a:rPr>
              <a:t>Oppituntimateriaalit: </a:t>
            </a:r>
            <a:r>
              <a:rPr kumimoji="0" lang="fi-FI" sz="1400" b="0" i="0" u="none" strike="noStrike" kern="1200" cap="none" spc="0" normalizeH="0" baseline="0" noProof="0">
                <a:ln>
                  <a:noFill/>
                </a:ln>
                <a:solidFill>
                  <a:srgbClr val="285F74"/>
                </a:solidFill>
                <a:effectLst/>
                <a:uLnTx/>
                <a:uFillTx/>
                <a:latin typeface="Montserrat"/>
                <a:ea typeface="+mn-ea"/>
                <a:cs typeface="+mn-cs"/>
              </a:rPr>
              <a:t>kotitalous, äidinkieli ja matematiikka</a:t>
            </a:r>
            <a:endParaRPr kumimoji="0" lang="en-US" sz="1200" b="0" i="0" u="none" strike="noStrike" kern="1200" cap="none" spc="0" normalizeH="0" baseline="0" noProof="0">
              <a:ln>
                <a:noFill/>
              </a:ln>
              <a:solidFill>
                <a:srgbClr val="285F74"/>
              </a:solidFill>
              <a:effectLst/>
              <a:uLnTx/>
              <a:uFillTx/>
              <a:latin typeface="Montserra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srgbClr val="285F74"/>
                </a:solidFill>
                <a:effectLst/>
                <a:uLnTx/>
                <a:uFillTx/>
                <a:latin typeface="Montserrat"/>
                <a:ea typeface="+mn-ea"/>
                <a:cs typeface="+mn-cs"/>
              </a:rPr>
              <a:t>Peli: </a:t>
            </a:r>
            <a:r>
              <a:rPr kumimoji="0" lang="fi-FI" sz="1400" b="0" i="0" u="none" strike="noStrike" kern="1200" cap="none" spc="0" normalizeH="0" baseline="0" noProof="0">
                <a:ln>
                  <a:noFill/>
                </a:ln>
                <a:solidFill>
                  <a:srgbClr val="285F74"/>
                </a:solidFill>
                <a:effectLst/>
                <a:uLnTx/>
                <a:uFillTx/>
                <a:latin typeface="Montserrat"/>
                <a:ea typeface="+mn-ea"/>
                <a:cs typeface="+mn-cs"/>
              </a:rPr>
              <a:t>13.-17. vuotiaille, suomeksi, ruotsiksi ja englanniksi. Soveltuu rikastuttamaan myös yhteiskuntaopin, ruotsin, englannin ja oppilaanohjauksen tunteja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srgbClr val="285F74"/>
                </a:solidFill>
                <a:effectLst/>
                <a:uLnTx/>
                <a:uFillTx/>
                <a:latin typeface="Montserrat"/>
                <a:ea typeface="+mn-ea"/>
                <a:cs typeface="+mn-cs"/>
              </a:rPr>
              <a:t>Kilpailu: </a:t>
            </a:r>
            <a:r>
              <a:rPr kumimoji="0" lang="fi-FI" sz="1400" b="0" i="0" u="none" strike="noStrike" kern="1200" cap="none" spc="0" normalizeH="0" baseline="0" noProof="0">
                <a:ln>
                  <a:noFill/>
                </a:ln>
                <a:solidFill>
                  <a:srgbClr val="285F74"/>
                </a:solidFill>
                <a:effectLst/>
                <a:uLnTx/>
                <a:uFillTx/>
                <a:latin typeface="Montserrat"/>
                <a:ea typeface="+mn-ea"/>
                <a:cs typeface="+mn-cs"/>
              </a:rPr>
              <a:t>8.-luokkalaisille ja joukkuemuotoinen, järjestetään vuosittain Nordean ja Pörssisäätiön kanssa.</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fi-FI" sz="1400" b="0" i="0" u="none" strike="noStrike" kern="1200" cap="none" spc="0" normalizeH="0" baseline="0" noProof="0">
              <a:ln>
                <a:noFill/>
              </a:ln>
              <a:solidFill>
                <a:srgbClr val="285F74"/>
              </a:solidFill>
              <a:effectLst/>
              <a:uLnTx/>
              <a:uFillTx/>
              <a:latin typeface="Montserrat"/>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fi-FI" sz="1200" b="0" i="0" u="none" strike="noStrike" kern="1200" cap="none" spc="0" normalizeH="0" baseline="0" noProof="0">
                <a:ln>
                  <a:noFill/>
                </a:ln>
                <a:solidFill>
                  <a:srgbClr val="285F74"/>
                </a:solidFill>
                <a:effectLst/>
                <a:uLnTx/>
                <a:uFillTx/>
                <a:latin typeface="Montserrat"/>
                <a:ea typeface="+mn-ea"/>
                <a:cs typeface="+mn-cs"/>
              </a:rPr>
              <a:t>tutustutaan oman talouden hallintaan, säästämiseen ja sijoittamiseen</a:t>
            </a:r>
            <a:r>
              <a:rPr kumimoji="0" lang="en-US" sz="1200" b="0" i="0" u="none" strike="noStrike" kern="1200" cap="none" spc="0" normalizeH="0" baseline="0" noProof="0">
                <a:ln>
                  <a:noFill/>
                </a:ln>
                <a:solidFill>
                  <a:srgbClr val="285F74"/>
                </a:solidFill>
                <a:effectLst/>
                <a:uLnTx/>
                <a:uFillTx/>
                <a:latin typeface="Montserrat"/>
                <a:ea typeface="+mn-ea"/>
                <a:cs typeface="+mn-cs"/>
              </a:rPr>
              <a:t>​</a:t>
            </a: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fi-FI" sz="1200" b="0" i="0" u="none" strike="noStrike" kern="1200" cap="none" spc="0" normalizeH="0" baseline="0" noProof="0">
                <a:ln>
                  <a:noFill/>
                </a:ln>
                <a:solidFill>
                  <a:srgbClr val="285F74"/>
                </a:solidFill>
                <a:effectLst/>
                <a:uLnTx/>
                <a:uFillTx/>
                <a:latin typeface="Montserrat"/>
                <a:ea typeface="+mn-ea"/>
                <a:cs typeface="+mn-cs"/>
              </a:rPr>
              <a:t>opitaan rahankäytön suunnittelua, budjetointia ja vastuullista kuluttamista</a:t>
            </a:r>
            <a:r>
              <a:rPr kumimoji="0" lang="en-US" sz="1200" b="0" i="0" u="none" strike="noStrike" kern="1200" cap="none" spc="0" normalizeH="0" baseline="0" noProof="0">
                <a:ln>
                  <a:noFill/>
                </a:ln>
                <a:solidFill>
                  <a:srgbClr val="285F74"/>
                </a:solidFill>
                <a:effectLst/>
                <a:uLnTx/>
                <a:uFillTx/>
                <a:latin typeface="Montserrat"/>
                <a:ea typeface="+mn-ea"/>
                <a:cs typeface="+mn-cs"/>
              </a:rPr>
              <a:t>​</a:t>
            </a: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fi-FI" sz="1200" b="0" i="0" u="none" strike="noStrike" kern="1200" cap="none" spc="0" normalizeH="0" baseline="0" noProof="0">
                <a:ln>
                  <a:noFill/>
                </a:ln>
                <a:solidFill>
                  <a:srgbClr val="285F74"/>
                </a:solidFill>
                <a:effectLst/>
                <a:uLnTx/>
                <a:uFillTx/>
                <a:latin typeface="Montserrat"/>
                <a:ea typeface="+mn-ea"/>
                <a:cs typeface="+mn-cs"/>
              </a:rPr>
              <a:t>ymmärretään omien valintojensa vaikutuksia talouteen ja hyvinvointiin</a:t>
            </a:r>
            <a:r>
              <a:rPr kumimoji="0" lang="en-US" sz="1200" b="0" i="0" u="none" strike="noStrike" kern="1200" cap="none" spc="0" normalizeH="0" baseline="0" noProof="0">
                <a:ln>
                  <a:noFill/>
                </a:ln>
                <a:solidFill>
                  <a:srgbClr val="285F74"/>
                </a:solidFill>
                <a:effectLst/>
                <a:uLnTx/>
                <a:uFillTx/>
                <a:latin typeface="Montserra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a:ln>
                <a:noFill/>
              </a:ln>
              <a:solidFill>
                <a:srgbClr val="285F74"/>
              </a:solidFill>
              <a:effectLst/>
              <a:uLnTx/>
              <a:uFillTx/>
              <a:latin typeface="Montserrat"/>
              <a:ea typeface="+mn-ea"/>
              <a:cs typeface="+mn-cs"/>
            </a:endParaRPr>
          </a:p>
        </p:txBody>
      </p:sp>
      <p:sp>
        <p:nvSpPr>
          <p:cNvPr id="20" name="Tekstiruutu 19">
            <a:extLst>
              <a:ext uri="{FF2B5EF4-FFF2-40B4-BE49-F238E27FC236}">
                <a16:creationId xmlns:a16="http://schemas.microsoft.com/office/drawing/2014/main" id="{11B7ECE0-432D-4A56-EA5E-8B4820F4EBE5}"/>
              </a:ext>
            </a:extLst>
          </p:cNvPr>
          <p:cNvSpPr txBox="1"/>
          <p:nvPr/>
        </p:nvSpPr>
        <p:spPr>
          <a:xfrm>
            <a:off x="608505" y="350755"/>
            <a:ext cx="642915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0" i="0" u="none" strike="noStrike" kern="1200" cap="none" spc="0" normalizeH="0" baseline="0" noProof="0">
                <a:ln>
                  <a:noFill/>
                </a:ln>
                <a:solidFill>
                  <a:srgbClr val="285F74"/>
                </a:solidFill>
                <a:effectLst/>
                <a:uLnTx/>
                <a:uFillTx/>
                <a:latin typeface="Montserrat ExtraBold" panose="00000900000000000000" pitchFamily="2" charset="0"/>
                <a:ea typeface="+mn-ea"/>
                <a:cs typeface="+mn-cs"/>
              </a:rPr>
              <a:t>Taloussankari</a:t>
            </a:r>
          </a:p>
        </p:txBody>
      </p:sp>
      <p:sp>
        <p:nvSpPr>
          <p:cNvPr id="2" name="Suorakulmio: Pyöristetyt kulmat 1">
            <a:extLst>
              <a:ext uri="{FF2B5EF4-FFF2-40B4-BE49-F238E27FC236}">
                <a16:creationId xmlns:a16="http://schemas.microsoft.com/office/drawing/2014/main" id="{35C6ABAE-D7CD-A10A-F187-85161CD1F9F6}"/>
              </a:ext>
            </a:extLst>
          </p:cNvPr>
          <p:cNvSpPr/>
          <p:nvPr/>
        </p:nvSpPr>
        <p:spPr>
          <a:xfrm>
            <a:off x="608505" y="1783399"/>
            <a:ext cx="2357717" cy="869576"/>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prstClr val="white"/>
                </a:solidFill>
                <a:effectLst/>
                <a:uLnTx/>
                <a:uFillTx/>
                <a:latin typeface="Montserrat"/>
                <a:ea typeface="+mn-ea"/>
                <a:cs typeface="+mn-cs"/>
              </a:rPr>
              <a:t>Selainpohjainen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prstClr val="white"/>
                </a:solidFill>
                <a:effectLst/>
                <a:uLnTx/>
                <a:uFillTx/>
                <a:latin typeface="Montserrat"/>
                <a:ea typeface="+mn-ea"/>
                <a:cs typeface="+mn-cs"/>
              </a:rPr>
              <a:t>peli</a:t>
            </a:r>
          </a:p>
        </p:txBody>
      </p:sp>
      <p:sp>
        <p:nvSpPr>
          <p:cNvPr id="3" name="Suorakulmio: Pyöristetyt kulmat 2">
            <a:extLst>
              <a:ext uri="{FF2B5EF4-FFF2-40B4-BE49-F238E27FC236}">
                <a16:creationId xmlns:a16="http://schemas.microsoft.com/office/drawing/2014/main" id="{AA0507B3-A880-6740-7ED7-B108F79DB7C8}"/>
              </a:ext>
            </a:extLst>
          </p:cNvPr>
          <p:cNvSpPr/>
          <p:nvPr/>
        </p:nvSpPr>
        <p:spPr>
          <a:xfrm>
            <a:off x="3596807" y="1783399"/>
            <a:ext cx="2634165" cy="869576"/>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prstClr val="white"/>
                </a:solidFill>
                <a:effectLst/>
                <a:uLnTx/>
                <a:uFillTx/>
                <a:latin typeface="Montserrat"/>
                <a:ea typeface="+mn-ea"/>
                <a:cs typeface="+mn-cs"/>
              </a:rPr>
              <a:t>Oppituntimateriaali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prstClr val="white"/>
                </a:solidFill>
                <a:effectLst/>
                <a:uLnTx/>
                <a:uFillTx/>
                <a:latin typeface="Montserrat"/>
                <a:ea typeface="+mn-ea"/>
                <a:cs typeface="+mn-cs"/>
              </a:rPr>
              <a:t>5 oppitunnille</a:t>
            </a:r>
          </a:p>
        </p:txBody>
      </p:sp>
      <p:sp>
        <p:nvSpPr>
          <p:cNvPr id="5" name="Risti 4">
            <a:extLst>
              <a:ext uri="{FF2B5EF4-FFF2-40B4-BE49-F238E27FC236}">
                <a16:creationId xmlns:a16="http://schemas.microsoft.com/office/drawing/2014/main" id="{4EF24126-E70B-C59C-1AB8-B62173A94A57}"/>
              </a:ext>
            </a:extLst>
          </p:cNvPr>
          <p:cNvSpPr/>
          <p:nvPr/>
        </p:nvSpPr>
        <p:spPr>
          <a:xfrm>
            <a:off x="3056666" y="2041962"/>
            <a:ext cx="393509" cy="369332"/>
          </a:xfrm>
          <a:prstGeom prst="plus">
            <a:avLst>
              <a:gd name="adj" fmla="val 3872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9" name="Kuva 8" descr="Kirjoituslevy osa valittu tasaisella täytöllä">
            <a:extLst>
              <a:ext uri="{FF2B5EF4-FFF2-40B4-BE49-F238E27FC236}">
                <a16:creationId xmlns:a16="http://schemas.microsoft.com/office/drawing/2014/main" id="{6CB1CDE4-3FE3-34AC-AFE0-A7618A2EB3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181094">
            <a:off x="5758182" y="1800024"/>
            <a:ext cx="697133" cy="914400"/>
          </a:xfrm>
          <a:prstGeom prst="rect">
            <a:avLst/>
          </a:prstGeom>
        </p:spPr>
      </p:pic>
      <p:sp>
        <p:nvSpPr>
          <p:cNvPr id="6" name="Suorakulmio: Pyöristetyt kulmat 5">
            <a:extLst>
              <a:ext uri="{FF2B5EF4-FFF2-40B4-BE49-F238E27FC236}">
                <a16:creationId xmlns:a16="http://schemas.microsoft.com/office/drawing/2014/main" id="{DC0A83D3-3C6A-C5C8-2B17-BC75196EF142}"/>
              </a:ext>
            </a:extLst>
          </p:cNvPr>
          <p:cNvSpPr/>
          <p:nvPr/>
        </p:nvSpPr>
        <p:spPr>
          <a:xfrm>
            <a:off x="6870817" y="1822436"/>
            <a:ext cx="2634165" cy="869576"/>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prstClr val="white"/>
                </a:solidFill>
                <a:effectLst/>
                <a:uLnTx/>
                <a:uFillTx/>
                <a:latin typeface="Montserrat"/>
                <a:ea typeface="+mn-ea"/>
                <a:cs typeface="+mn-cs"/>
              </a:rPr>
              <a:t>Taloussankari-kilpailu 8. luokkalaisille</a:t>
            </a:r>
          </a:p>
        </p:txBody>
      </p:sp>
      <p:pic>
        <p:nvPicPr>
          <p:cNvPr id="15" name="Kuva 14" descr="Pokaali tasaisella täytöllä">
            <a:extLst>
              <a:ext uri="{FF2B5EF4-FFF2-40B4-BE49-F238E27FC236}">
                <a16:creationId xmlns:a16="http://schemas.microsoft.com/office/drawing/2014/main" id="{E790820F-3878-352E-D91A-8349306E84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81147">
            <a:off x="9225878" y="1875779"/>
            <a:ext cx="846615" cy="914400"/>
          </a:xfrm>
          <a:prstGeom prst="rect">
            <a:avLst/>
          </a:prstGeom>
        </p:spPr>
      </p:pic>
      <p:sp>
        <p:nvSpPr>
          <p:cNvPr id="16" name="Ellipsi 15">
            <a:extLst>
              <a:ext uri="{FF2B5EF4-FFF2-40B4-BE49-F238E27FC236}">
                <a16:creationId xmlns:a16="http://schemas.microsoft.com/office/drawing/2014/main" id="{5EF9FA95-D6EC-5167-3F58-0FEC8CD49F8B}"/>
              </a:ext>
            </a:extLst>
          </p:cNvPr>
          <p:cNvSpPr/>
          <p:nvPr/>
        </p:nvSpPr>
        <p:spPr>
          <a:xfrm rot="1115736">
            <a:off x="8493680" y="3404561"/>
            <a:ext cx="2947275" cy="2962614"/>
          </a:xfrm>
          <a:prstGeom prst="ellipse">
            <a:avLst/>
          </a:prstGeom>
          <a:blipFill>
            <a:blip r:embed="rId6"/>
            <a:stretch>
              <a:fillRect/>
            </a:stretch>
          </a:blip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Montserrat"/>
              <a:ea typeface="+mn-ea"/>
              <a:cs typeface="+mn-cs"/>
            </a:endParaRPr>
          </a:p>
        </p:txBody>
      </p:sp>
      <p:grpSp>
        <p:nvGrpSpPr>
          <p:cNvPr id="21" name="Ryhmä 20">
            <a:extLst>
              <a:ext uri="{FF2B5EF4-FFF2-40B4-BE49-F238E27FC236}">
                <a16:creationId xmlns:a16="http://schemas.microsoft.com/office/drawing/2014/main" id="{D5A42886-6D28-2636-91A9-821AEC17CEA8}"/>
              </a:ext>
            </a:extLst>
          </p:cNvPr>
          <p:cNvGrpSpPr/>
          <p:nvPr/>
        </p:nvGrpSpPr>
        <p:grpSpPr>
          <a:xfrm>
            <a:off x="2248525" y="1800025"/>
            <a:ext cx="914400" cy="914400"/>
            <a:chOff x="2238779" y="1851565"/>
            <a:chExt cx="914400" cy="914400"/>
          </a:xfrm>
          <a:solidFill>
            <a:schemeClr val="accent1"/>
          </a:solidFill>
        </p:grpSpPr>
        <p:pic>
          <p:nvPicPr>
            <p:cNvPr id="7" name="Kuva 6" descr="Älypuhelin tasaisella täytöllä">
              <a:extLst>
                <a:ext uri="{FF2B5EF4-FFF2-40B4-BE49-F238E27FC236}">
                  <a16:creationId xmlns:a16="http://schemas.microsoft.com/office/drawing/2014/main" id="{4D1AF2B7-CA46-8A4A-6E30-261762C143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996909">
              <a:off x="2238779" y="1851565"/>
              <a:ext cx="914400" cy="914400"/>
            </a:xfrm>
            <a:prstGeom prst="rect">
              <a:avLst/>
            </a:prstGeom>
          </p:spPr>
        </p:pic>
        <p:sp>
          <p:nvSpPr>
            <p:cNvPr id="14" name="Suorakulmio 13">
              <a:extLst>
                <a:ext uri="{FF2B5EF4-FFF2-40B4-BE49-F238E27FC236}">
                  <a16:creationId xmlns:a16="http://schemas.microsoft.com/office/drawing/2014/main" id="{D9B7561E-E63A-88C2-74CD-B44FFA4B13AF}"/>
                </a:ext>
              </a:extLst>
            </p:cNvPr>
            <p:cNvSpPr/>
            <p:nvPr/>
          </p:nvSpPr>
          <p:spPr>
            <a:xfrm rot="1024246">
              <a:off x="2509551" y="1995223"/>
              <a:ext cx="364410" cy="659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19" name="Kuva 18" descr="Kuva, joka sisältää kohteen Ihmisen kasvot, vaate, muotokuva, henkilö&#10;&#10;Kuvaus luotu automaattisesti">
              <a:extLst>
                <a:ext uri="{FF2B5EF4-FFF2-40B4-BE49-F238E27FC236}">
                  <a16:creationId xmlns:a16="http://schemas.microsoft.com/office/drawing/2014/main" id="{2F8B7BDD-B0E6-68B2-886B-B20856A27355}"/>
                </a:ext>
              </a:extLst>
            </p:cNvPr>
            <p:cNvPicPr>
              <a:picLocks noChangeAspect="1"/>
            </p:cNvPicPr>
            <p:nvPr/>
          </p:nvPicPr>
          <p:blipFill rotWithShape="1">
            <a:blip r:embed="rId9"/>
            <a:srcRect l="30403" t="26444" r="28885" b="27436"/>
            <a:stretch/>
          </p:blipFill>
          <p:spPr>
            <a:xfrm rot="987368" flipH="1">
              <a:off x="2479676" y="2054409"/>
              <a:ext cx="394974" cy="634812"/>
            </a:xfrm>
            <a:prstGeom prst="rect">
              <a:avLst/>
            </a:prstGeom>
            <a:grpFill/>
          </p:spPr>
        </p:pic>
      </p:grpSp>
      <p:sp>
        <p:nvSpPr>
          <p:cNvPr id="24" name="Tekstiruutu 23">
            <a:extLst>
              <a:ext uri="{FF2B5EF4-FFF2-40B4-BE49-F238E27FC236}">
                <a16:creationId xmlns:a16="http://schemas.microsoft.com/office/drawing/2014/main" id="{46C7D5CA-AC7D-2F3A-3F5D-141C77CA79BB}"/>
              </a:ext>
            </a:extLst>
          </p:cNvPr>
          <p:cNvSpPr txBox="1"/>
          <p:nvPr/>
        </p:nvSpPr>
        <p:spPr>
          <a:xfrm>
            <a:off x="2016760" y="6169749"/>
            <a:ext cx="815848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2C244C"/>
                </a:solidFill>
                <a:effectLst/>
                <a:uLnTx/>
                <a:uFillTx/>
                <a:latin typeface="Montserrat"/>
                <a:ea typeface="+mn-lt"/>
                <a:cs typeface="Arial"/>
              </a:rPr>
              <a:t>Oppitunnit, peli ja kilpailuinfo osoitteessa: </a:t>
            </a:r>
            <a:r>
              <a:rPr kumimoji="0" lang="fi-FI" sz="2000" b="1" i="0" u="none" strike="noStrike" kern="1200" cap="none" spc="0" normalizeH="0" baseline="0" noProof="0">
                <a:ln w="3175">
                  <a:noFill/>
                </a:ln>
                <a:solidFill>
                  <a:prstClr val="white"/>
                </a:solidFill>
                <a:effectLst/>
                <a:uLnTx/>
                <a:uFillTx/>
                <a:latin typeface="Montserrat"/>
                <a:ea typeface="+mn-lt"/>
                <a:cs typeface="Arial"/>
              </a:rPr>
              <a:t>taloussankari.fi</a:t>
            </a:r>
            <a:endParaRPr kumimoji="0" lang="fi-FI" sz="2800" b="1" i="0" u="none" strike="noStrike" kern="1200" cap="none" spc="0" normalizeH="0" baseline="0" noProof="0">
              <a:ln w="3175">
                <a:noFill/>
              </a:ln>
              <a:solidFill>
                <a:prstClr val="white"/>
              </a:solidFill>
              <a:effectLst/>
              <a:uLnTx/>
              <a:uFillTx/>
              <a:latin typeface="Montserrat"/>
              <a:ea typeface="+mn-lt"/>
              <a:cs typeface="Arial"/>
            </a:endParaRPr>
          </a:p>
        </p:txBody>
      </p:sp>
      <p:sp>
        <p:nvSpPr>
          <p:cNvPr id="12" name="Ellipsi 11">
            <a:extLst>
              <a:ext uri="{FF2B5EF4-FFF2-40B4-BE49-F238E27FC236}">
                <a16:creationId xmlns:a16="http://schemas.microsoft.com/office/drawing/2014/main" id="{46DB89B7-69E1-F8AB-1606-0D1FCA63D9C0}"/>
              </a:ext>
            </a:extLst>
          </p:cNvPr>
          <p:cNvSpPr/>
          <p:nvPr/>
        </p:nvSpPr>
        <p:spPr>
          <a:xfrm>
            <a:off x="9761498" y="288128"/>
            <a:ext cx="2205318" cy="19300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prstClr val="white"/>
                </a:solidFill>
                <a:effectLst/>
                <a:uLnTx/>
                <a:uFillTx/>
                <a:latin typeface="Montserrat"/>
                <a:ea typeface="+mn-ea"/>
                <a:cs typeface="+mn-cs"/>
              </a:rPr>
              <a:t>Oppimis-kokonaisuus 8. luokalle </a:t>
            </a:r>
            <a:r>
              <a:rPr kumimoji="0" lang="fi-FI" sz="1200" b="1" i="0" u="none" strike="noStrike" kern="1200" cap="none" spc="0" normalizeH="0" baseline="0" noProof="0">
                <a:ln>
                  <a:noFill/>
                </a:ln>
                <a:solidFill>
                  <a:prstClr val="white"/>
                </a:solidFill>
                <a:effectLst/>
                <a:uLnTx/>
                <a:uFillTx/>
                <a:latin typeface="Montserrat"/>
                <a:ea typeface="+mn-ea"/>
                <a:cs typeface="+mn-cs"/>
              </a:rPr>
              <a:t>(sopii myös 7.lk-9.lk)</a:t>
            </a:r>
            <a:endParaRPr kumimoji="0" lang="fi-FI" sz="1600" b="1" i="0" u="none" strike="noStrike" kern="1200" cap="none" spc="0" normalizeH="0" baseline="0" noProof="0">
              <a:ln>
                <a:noFill/>
              </a:ln>
              <a:solidFill>
                <a:prstClr val="white"/>
              </a:solidFill>
              <a:effectLst/>
              <a:uLnTx/>
              <a:uFillTx/>
              <a:latin typeface="Montserrat"/>
              <a:ea typeface="+mn-ea"/>
              <a:cs typeface="+mn-cs"/>
            </a:endParaRPr>
          </a:p>
        </p:txBody>
      </p:sp>
    </p:spTree>
    <p:extLst>
      <p:ext uri="{BB962C8B-B14F-4D97-AF65-F5344CB8AC3E}">
        <p14:creationId xmlns:p14="http://schemas.microsoft.com/office/powerpoint/2010/main" val="424769936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1FD470E8-D936-7897-55A5-D92121710976}"/>
              </a:ext>
            </a:extLst>
          </p:cNvPr>
          <p:cNvSpPr>
            <a:spLocks noGrp="1"/>
          </p:cNvSpPr>
          <p:nvPr>
            <p:ph type="title"/>
          </p:nvPr>
        </p:nvSpPr>
        <p:spPr>
          <a:xfrm>
            <a:off x="578499" y="651008"/>
            <a:ext cx="10496938" cy="823230"/>
          </a:xfrm>
        </p:spPr>
        <p:txBody>
          <a:bodyPr/>
          <a:lstStyle/>
          <a:p>
            <a:r>
              <a:rPr lang="fi-FI" b="0" i="0" u="none" strike="noStrike">
                <a:solidFill>
                  <a:srgbClr val="2D2D2D"/>
                </a:solidFill>
                <a:effectLst/>
              </a:rPr>
              <a:t>Vuosi yrittäjänä </a:t>
            </a:r>
            <a:r>
              <a:rPr lang="fi-FI" b="0" i="0">
                <a:solidFill>
                  <a:srgbClr val="2D2D2D"/>
                </a:solidFill>
                <a:effectLst/>
              </a:rPr>
              <a:t>​</a:t>
            </a:r>
            <a:endParaRPr lang="fi-FI" b="0"/>
          </a:p>
        </p:txBody>
      </p:sp>
      <p:sp>
        <p:nvSpPr>
          <p:cNvPr id="4" name="Sisällön paikkamerkki 3">
            <a:extLst>
              <a:ext uri="{FF2B5EF4-FFF2-40B4-BE49-F238E27FC236}">
                <a16:creationId xmlns:a16="http://schemas.microsoft.com/office/drawing/2014/main" id="{5BAC0A4D-2B52-EE24-C48A-C63566278ACB}"/>
              </a:ext>
            </a:extLst>
          </p:cNvPr>
          <p:cNvSpPr>
            <a:spLocks noGrp="1"/>
          </p:cNvSpPr>
          <p:nvPr>
            <p:ph sz="half" idx="1"/>
          </p:nvPr>
        </p:nvSpPr>
        <p:spPr>
          <a:xfrm>
            <a:off x="853199" y="1474238"/>
            <a:ext cx="5169228" cy="4389849"/>
          </a:xfrm>
        </p:spPr>
        <p:txBody>
          <a:bodyPr vert="horz" lIns="0" tIns="0" rIns="0" bIns="0" rtlCol="0" anchor="t">
            <a:noAutofit/>
          </a:bodyPr>
          <a:lstStyle/>
          <a:p>
            <a:pPr fontAlgn="base"/>
            <a:r>
              <a:rPr lang="fi-FI" sz="1800"/>
              <a:t>Tarjoaa mahdollisuuden kokeilla yrittäjyyttä opintojen ohella oman NYT-yrityksen kautta. </a:t>
            </a:r>
            <a:endParaRPr lang="fi-FI" sz="1800" i="0" u="none" strike="noStrike">
              <a:solidFill>
                <a:srgbClr val="2D2D2D"/>
              </a:solidFill>
              <a:effectLst/>
            </a:endParaRPr>
          </a:p>
          <a:p>
            <a:pPr marL="285750" indent="-285750" algn="l" rtl="0" fontAlgn="base">
              <a:buFont typeface="Arial" panose="020B0604020202020204" pitchFamily="34" charset="0"/>
              <a:buChar char="•"/>
            </a:pPr>
            <a:r>
              <a:rPr lang="fi-FI" sz="1800">
                <a:solidFill>
                  <a:srgbClr val="2D2D2D"/>
                </a:solidFill>
              </a:rPr>
              <a:t>K</a:t>
            </a:r>
            <a:r>
              <a:rPr lang="fi-FI" sz="1800" b="0" i="0" u="none" strike="noStrike">
                <a:solidFill>
                  <a:srgbClr val="2D2D2D"/>
                </a:solidFill>
                <a:effectLst/>
              </a:rPr>
              <a:t>äytännönläheinen yrittäjyyden opinto-ohjelma</a:t>
            </a:r>
            <a:r>
              <a:rPr lang="en-US" sz="1800" b="0" i="0">
                <a:solidFill>
                  <a:srgbClr val="2D2D2D"/>
                </a:solidFill>
                <a:effectLst/>
              </a:rPr>
              <a:t>​</a:t>
            </a:r>
            <a:endParaRPr lang="en-US" b="0" i="0">
              <a:solidFill>
                <a:srgbClr val="2D2D2D"/>
              </a:solidFill>
              <a:effectLst/>
            </a:endParaRPr>
          </a:p>
          <a:p>
            <a:pPr marL="285750" indent="-285750" algn="l" rtl="0" fontAlgn="base">
              <a:buFont typeface="Arial" panose="020B0604020202020204" pitchFamily="34" charset="0"/>
              <a:buChar char="•"/>
            </a:pPr>
            <a:r>
              <a:rPr lang="fi-FI" sz="1800" b="0" i="0" u="none" strike="noStrike">
                <a:solidFill>
                  <a:srgbClr val="2D2D2D"/>
                </a:solidFill>
                <a:effectLst/>
              </a:rPr>
              <a:t>Opiskelijat perustavat oman ideansa mukaisen, oikealla rahalla ja aitojen asiakkaiden kanssa toimivan harjoitusyrityksen</a:t>
            </a:r>
            <a:r>
              <a:rPr lang="en-US" sz="1800" b="0" i="0">
                <a:solidFill>
                  <a:srgbClr val="2D2D2D"/>
                </a:solidFill>
                <a:effectLst/>
              </a:rPr>
              <a:t>​</a:t>
            </a:r>
            <a:endParaRPr lang="en-US" b="0" i="0">
              <a:solidFill>
                <a:srgbClr val="2D2D2D"/>
              </a:solidFill>
              <a:effectLst/>
            </a:endParaRPr>
          </a:p>
          <a:p>
            <a:pPr marL="285750" indent="-285750" algn="l" rtl="0" fontAlgn="base">
              <a:buFont typeface="Arial" panose="020B0604020202020204" pitchFamily="34" charset="0"/>
              <a:buChar char="•"/>
            </a:pPr>
            <a:r>
              <a:rPr lang="fi-FI" sz="1800" b="0" i="0" u="none" strike="noStrike">
                <a:solidFill>
                  <a:srgbClr val="2D2D2D"/>
                </a:solidFill>
                <a:effectLst/>
              </a:rPr>
              <a:t>Tavoitteena yrittäjyystaitojen ja –asenteen oppiminen ja kasvattaminen tekemällä oppien</a:t>
            </a:r>
            <a:r>
              <a:rPr lang="en-US" sz="1800" b="0" i="0">
                <a:solidFill>
                  <a:srgbClr val="2D2D2D"/>
                </a:solidFill>
                <a:effectLst/>
              </a:rPr>
              <a:t>​</a:t>
            </a:r>
            <a:endParaRPr lang="en-US" b="0" i="0">
              <a:solidFill>
                <a:srgbClr val="2D2D2D"/>
              </a:solidFill>
              <a:effectLst/>
            </a:endParaRPr>
          </a:p>
          <a:p>
            <a:pPr marL="285750" indent="-285750" algn="l" rtl="0" fontAlgn="base">
              <a:buFont typeface="Arial" panose="020B0604020202020204" pitchFamily="34" charset="0"/>
              <a:buChar char="•"/>
            </a:pPr>
            <a:r>
              <a:rPr lang="fi-FI" sz="1800" b="0" i="0" u="none" strike="noStrike">
                <a:solidFill>
                  <a:srgbClr val="2D2D2D"/>
                </a:solidFill>
                <a:effectLst/>
              </a:rPr>
              <a:t>Avaimet käteen –ratkaisu yrittäjyyden opettamiseen osana opetusta</a:t>
            </a:r>
            <a:r>
              <a:rPr lang="en-US" sz="1800" b="0" i="0">
                <a:solidFill>
                  <a:srgbClr val="2D2D2D"/>
                </a:solidFill>
                <a:effectLst/>
              </a:rPr>
              <a:t>​</a:t>
            </a:r>
            <a:endParaRPr lang="en-US" b="0" i="0">
              <a:solidFill>
                <a:srgbClr val="2D2D2D"/>
              </a:solidFill>
              <a:effectLst/>
            </a:endParaRPr>
          </a:p>
          <a:p>
            <a:pPr marL="285750" indent="-285750" algn="l" rtl="0" fontAlgn="base">
              <a:buFont typeface="Arial" panose="020B0604020202020204" pitchFamily="34" charset="0"/>
              <a:buChar char="•"/>
            </a:pPr>
            <a:r>
              <a:rPr lang="fi-FI" sz="1800" b="0" i="0" u="none" strike="noStrike">
                <a:solidFill>
                  <a:srgbClr val="2D2D2D"/>
                </a:solidFill>
                <a:effectLst/>
              </a:rPr>
              <a:t>NYT-yritykset ovat toiminnassa 3-12 kk</a:t>
            </a:r>
            <a:endParaRPr lang="en-US" b="0" i="0">
              <a:solidFill>
                <a:srgbClr val="2D2D2D"/>
              </a:solidFill>
              <a:effectLst/>
            </a:endParaRPr>
          </a:p>
        </p:txBody>
      </p:sp>
      <p:sp>
        <p:nvSpPr>
          <p:cNvPr id="5" name="Dian numeron paikkamerkki 4">
            <a:extLst>
              <a:ext uri="{FF2B5EF4-FFF2-40B4-BE49-F238E27FC236}">
                <a16:creationId xmlns:a16="http://schemas.microsoft.com/office/drawing/2014/main" id="{7F982A24-9D4E-0C10-3EA5-7D74A7F360FD}"/>
              </a:ext>
            </a:extLst>
          </p:cNvPr>
          <p:cNvSpPr>
            <a:spLocks noGrp="1"/>
          </p:cNvSpPr>
          <p:nvPr>
            <p:ph type="sldNum" sz="quarter" idx="3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i-FI" sz="1100" b="0" i="0" u="none" strike="noStrike" kern="1200" cap="none" spc="0" normalizeH="0" baseline="0" noProof="0" smtClean="0">
                <a:ln>
                  <a:noFill/>
                </a:ln>
                <a:solidFill>
                  <a:srgbClr val="000000"/>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fi-FI" sz="1100" b="0" i="0" u="none" strike="noStrike" kern="1200" cap="none" spc="0" normalizeH="0" baseline="0" noProof="0">
              <a:ln>
                <a:noFill/>
              </a:ln>
              <a:solidFill>
                <a:srgbClr val="000000"/>
              </a:solidFill>
              <a:effectLst/>
              <a:uLnTx/>
              <a:uFillTx/>
              <a:latin typeface="Montserrat"/>
              <a:ea typeface="+mn-ea"/>
              <a:cs typeface="+mn-cs"/>
            </a:endParaRPr>
          </a:p>
        </p:txBody>
      </p:sp>
      <p:pic>
        <p:nvPicPr>
          <p:cNvPr id="12" name="Kuvan paikkamerkki 11" descr="Kuva, joka sisältää kohteen teksti, henkilö, poseeraaminen, henkilöt&#10;&#10;Kuvaus luotu automaattisesti">
            <a:extLst>
              <a:ext uri="{FF2B5EF4-FFF2-40B4-BE49-F238E27FC236}">
                <a16:creationId xmlns:a16="http://schemas.microsoft.com/office/drawing/2014/main" id="{2D86C24F-B57F-9C33-1CC5-196D17060F8F}"/>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t="-1"/>
          <a:stretch/>
        </p:blipFill>
        <p:spPr>
          <a:xfrm>
            <a:off x="6518702" y="1474238"/>
            <a:ext cx="4985542" cy="3992872"/>
          </a:xfrm>
        </p:spPr>
      </p:pic>
    </p:spTree>
    <p:extLst>
      <p:ext uri="{BB962C8B-B14F-4D97-AF65-F5344CB8AC3E}">
        <p14:creationId xmlns:p14="http://schemas.microsoft.com/office/powerpoint/2010/main" val="365474055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6CDF1813-FA8F-813E-B84D-D864A394D95A}"/>
              </a:ext>
            </a:extLst>
          </p:cNvPr>
          <p:cNvSpPr txBox="1">
            <a:spLocks/>
          </p:cNvSpPr>
          <p:nvPr/>
        </p:nvSpPr>
        <p:spPr>
          <a:xfrm>
            <a:off x="499214" y="527685"/>
            <a:ext cx="8999423" cy="895350"/>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kern="1200" spc="120" baseline="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3600" b="0" i="0" u="none" strike="noStrike" kern="1200" cap="none" spc="120" normalizeH="0" baseline="0" noProof="0">
                <a:ln>
                  <a:noFill/>
                </a:ln>
                <a:solidFill>
                  <a:srgbClr val="2C244C"/>
                </a:solidFill>
                <a:effectLst/>
                <a:uLnTx/>
                <a:uFillTx/>
                <a:latin typeface="Montserrat Black" panose="00000A00000000000000" pitchFamily="2" charset="0"/>
                <a:ea typeface="+mj-ea"/>
                <a:cs typeface="+mj-cs"/>
              </a:rPr>
              <a:t>Oman talouden hallinta (2op)</a:t>
            </a:r>
          </a:p>
        </p:txBody>
      </p:sp>
      <p:sp>
        <p:nvSpPr>
          <p:cNvPr id="7" name="Otsikko 1">
            <a:extLst>
              <a:ext uri="{FF2B5EF4-FFF2-40B4-BE49-F238E27FC236}">
                <a16:creationId xmlns:a16="http://schemas.microsoft.com/office/drawing/2014/main" id="{232B08E8-AA4D-7B9F-700B-C1E742F99F2C}"/>
              </a:ext>
            </a:extLst>
          </p:cNvPr>
          <p:cNvSpPr txBox="1">
            <a:spLocks/>
          </p:cNvSpPr>
          <p:nvPr/>
        </p:nvSpPr>
        <p:spPr>
          <a:xfrm>
            <a:off x="499214" y="1254056"/>
            <a:ext cx="11557907" cy="895350"/>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kern="1200" spc="120" baseline="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2400" b="0" i="0" u="none" strike="noStrike" kern="1200" cap="none" spc="120" normalizeH="0" baseline="0" noProof="0">
                <a:ln>
                  <a:noFill/>
                </a:ln>
                <a:solidFill>
                  <a:srgbClr val="2C244C"/>
                </a:solidFill>
                <a:effectLst/>
                <a:uLnTx/>
                <a:uFillTx/>
                <a:latin typeface="Montserrat"/>
                <a:ea typeface="+mj-ea"/>
                <a:cs typeface="+mj-cs"/>
              </a:rPr>
              <a:t>Digitaalinen oppimateriaali lukioille ja ammatillisille oppilaitoksille</a:t>
            </a:r>
          </a:p>
        </p:txBody>
      </p:sp>
      <p:sp>
        <p:nvSpPr>
          <p:cNvPr id="22" name="Suorakulmio: Pyöristetyt kulmat 21">
            <a:extLst>
              <a:ext uri="{FF2B5EF4-FFF2-40B4-BE49-F238E27FC236}">
                <a16:creationId xmlns:a16="http://schemas.microsoft.com/office/drawing/2014/main" id="{28568BA9-84F7-8BD3-0CA0-93FD0485AC47}"/>
              </a:ext>
            </a:extLst>
          </p:cNvPr>
          <p:cNvSpPr/>
          <p:nvPr/>
        </p:nvSpPr>
        <p:spPr>
          <a:xfrm>
            <a:off x="578916" y="2375743"/>
            <a:ext cx="4420010" cy="30592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a:ln>
                  <a:noFill/>
                </a:ln>
                <a:solidFill>
                  <a:srgbClr val="2C244C"/>
                </a:solidFill>
                <a:effectLst/>
                <a:uLnTx/>
                <a:uFillTx/>
                <a:latin typeface="Montserrat" panose="00000500000000000000" pitchFamily="2" charset="0"/>
                <a:ea typeface="+mn-ea"/>
                <a:cs typeface="+mn-cs"/>
              </a:rPr>
              <a:t>Kurssin tavoitteena on, että oman talouden hallinta koetaan merkityksellisenä osana hyvää elämää. Oppimateriaali herättelee nuorta myös hahmottamaan ympärillään olevia globaalin talouden ilmiöitä.</a:t>
            </a:r>
          </a:p>
        </p:txBody>
      </p:sp>
      <p:sp>
        <p:nvSpPr>
          <p:cNvPr id="28" name="Tekstiruutu 27">
            <a:extLst>
              <a:ext uri="{FF2B5EF4-FFF2-40B4-BE49-F238E27FC236}">
                <a16:creationId xmlns:a16="http://schemas.microsoft.com/office/drawing/2014/main" id="{35B8B07C-1649-DC61-4CF5-ACC09C344B4B}"/>
              </a:ext>
            </a:extLst>
          </p:cNvPr>
          <p:cNvSpPr txBox="1"/>
          <p:nvPr/>
        </p:nvSpPr>
        <p:spPr>
          <a:xfrm>
            <a:off x="5791132" y="2478613"/>
            <a:ext cx="5970338"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a:ln>
                  <a:noFill/>
                </a:ln>
                <a:solidFill>
                  <a:srgbClr val="2C244C"/>
                </a:solidFill>
                <a:effectLst/>
                <a:uLnTx/>
                <a:uFillTx/>
                <a:latin typeface="Montserrat" panose="00000500000000000000" pitchFamily="2" charset="0"/>
                <a:ea typeface="+mn-ea"/>
                <a:cs typeface="+mn-cs"/>
              </a:rPr>
              <a:t>Kurssin aiheet: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a:ln>
                  <a:noFill/>
                </a:ln>
                <a:solidFill>
                  <a:srgbClr val="2C244C"/>
                </a:solidFill>
                <a:effectLst/>
                <a:uLnTx/>
                <a:uFillTx/>
                <a:latin typeface="Montserrat" panose="00000500000000000000" pitchFamily="2" charset="0"/>
                <a:ea typeface="+mn-ea"/>
                <a:cs typeface="+mn-cs"/>
              </a:rPr>
              <a:t>Talouden ilmiöt ja oma talous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a:ln>
                  <a:noFill/>
                </a:ln>
                <a:solidFill>
                  <a:srgbClr val="2C244C"/>
                </a:solidFill>
                <a:effectLst/>
                <a:uLnTx/>
                <a:uFillTx/>
                <a:latin typeface="Montserrat" panose="00000500000000000000" pitchFamily="2" charset="0"/>
                <a:ea typeface="+mn-ea"/>
                <a:cs typeface="+mn-cs"/>
              </a:rPr>
              <a:t>Tulojen tienaaminen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a:ln>
                  <a:noFill/>
                </a:ln>
                <a:solidFill>
                  <a:srgbClr val="2C244C"/>
                </a:solidFill>
                <a:effectLst/>
                <a:uLnTx/>
                <a:uFillTx/>
                <a:latin typeface="Montserrat" panose="00000500000000000000" pitchFamily="2" charset="0"/>
                <a:ea typeface="+mn-ea"/>
                <a:cs typeface="+mn-cs"/>
              </a:rPr>
              <a:t>Vastuullinen kuluttaminen ja luotonotto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a:ln>
                  <a:noFill/>
                </a:ln>
                <a:solidFill>
                  <a:srgbClr val="2C244C"/>
                </a:solidFill>
                <a:effectLst/>
                <a:uLnTx/>
                <a:uFillTx/>
                <a:latin typeface="Montserrat" panose="00000500000000000000" pitchFamily="2" charset="0"/>
                <a:ea typeface="+mn-ea"/>
                <a:cs typeface="+mn-cs"/>
              </a:rPr>
              <a:t>Säästäminen ja sijoittaminen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a:ln>
                  <a:noFill/>
                </a:ln>
                <a:solidFill>
                  <a:srgbClr val="2C244C"/>
                </a:solidFill>
                <a:effectLst/>
                <a:uLnTx/>
                <a:uFillTx/>
                <a:latin typeface="Montserrat" panose="00000500000000000000" pitchFamily="2" charset="0"/>
                <a:ea typeface="+mn-ea"/>
                <a:cs typeface="+mn-cs"/>
              </a:rPr>
              <a:t>Arjen hallinta ja itsenäistyminen</a:t>
            </a:r>
          </a:p>
        </p:txBody>
      </p:sp>
    </p:spTree>
    <p:extLst>
      <p:ext uri="{BB962C8B-B14F-4D97-AF65-F5344CB8AC3E}">
        <p14:creationId xmlns:p14="http://schemas.microsoft.com/office/powerpoint/2010/main" val="69381946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216425" y="122193"/>
            <a:ext cx="5283799" cy="1352038"/>
          </a:xfrm>
        </p:spPr>
        <p:txBody>
          <a:bodyPr/>
          <a:lstStyle/>
          <a:p>
            <a:r>
              <a:rPr lang="fi-FI" b="1"/>
              <a:t>Sijoittajakoulu</a:t>
            </a:r>
          </a:p>
        </p:txBody>
      </p:sp>
      <p:sp>
        <p:nvSpPr>
          <p:cNvPr id="6" name="Tekstin paikkamerkki 5"/>
          <p:cNvSpPr>
            <a:spLocks noGrp="1"/>
          </p:cNvSpPr>
          <p:nvPr>
            <p:ph type="body" sz="quarter" idx="32"/>
          </p:nvPr>
        </p:nvSpPr>
        <p:spPr>
          <a:xfrm>
            <a:off x="216425" y="1085595"/>
            <a:ext cx="5774800" cy="5067011"/>
          </a:xfrm>
        </p:spPr>
        <p:txBody>
          <a:bodyPr>
            <a:normAutofit fontScale="92500" lnSpcReduction="10000"/>
          </a:bodyPr>
          <a:lstStyle/>
          <a:p>
            <a:pPr>
              <a:lnSpc>
                <a:spcPct val="100000"/>
              </a:lnSpc>
              <a:spcBef>
                <a:spcPts val="0"/>
              </a:spcBef>
              <a:defRPr/>
            </a:pPr>
            <a:r>
              <a:rPr kumimoji="0" lang="fi-FI" sz="2300" b="0" i="0" u="none" strike="noStrike" kern="1200" cap="none" spc="0" normalizeH="0" baseline="0" noProof="0">
                <a:ln>
                  <a:noFill/>
                </a:ln>
                <a:effectLst/>
                <a:uLnTx/>
                <a:uFillTx/>
                <a:ea typeface="+mn-ea"/>
                <a:cs typeface="Arial"/>
              </a:rPr>
              <a:t>Toiselle asteelle tarkoitettu </a:t>
            </a:r>
            <a:r>
              <a:rPr kumimoji="0" lang="fi-FI" sz="2300" b="1" i="0" u="none" strike="noStrike" kern="1200" cap="none" spc="0" normalizeH="0" baseline="0" noProof="0">
                <a:ln>
                  <a:noFill/>
                </a:ln>
                <a:effectLst/>
                <a:uLnTx/>
                <a:uFillTx/>
                <a:ea typeface="+mn-ea"/>
                <a:cs typeface="Arial"/>
              </a:rPr>
              <a:t>sijoittamiseen ja säästämiseen </a:t>
            </a:r>
            <a:r>
              <a:rPr kumimoji="0" lang="fi-FI" sz="2300" b="0" i="0" u="none" strike="noStrike" kern="1200" cap="none" spc="0" normalizeH="0" baseline="0" noProof="0">
                <a:ln>
                  <a:noFill/>
                </a:ln>
                <a:effectLst/>
                <a:uLnTx/>
                <a:uFillTx/>
                <a:ea typeface="+mn-ea"/>
                <a:cs typeface="Arial"/>
              </a:rPr>
              <a:t>keskittyvä opintokokonaisuus.</a:t>
            </a:r>
          </a:p>
          <a:p>
            <a:pPr marL="342900" indent="-342900">
              <a:buFont typeface="Arial" panose="020B0604020202020204" pitchFamily="34" charset="0"/>
              <a:buChar char="•"/>
              <a:defRPr/>
            </a:pPr>
            <a:r>
              <a:rPr kumimoji="0" lang="fi-FI" sz="2300" b="1" i="0" u="none" strike="noStrike" kern="1200" cap="none" spc="0" normalizeH="0" baseline="0" noProof="0">
                <a:ln>
                  <a:noFill/>
                </a:ln>
                <a:effectLst/>
                <a:uLnTx/>
                <a:uFillTx/>
                <a:ea typeface="+mn-ea"/>
                <a:cs typeface="Arial"/>
              </a:rPr>
              <a:t>Kattavat oppituntimateriaalit </a:t>
            </a:r>
            <a:r>
              <a:rPr kumimoji="0" lang="fi-FI" sz="2300" b="0" i="0" u="none" strike="noStrike" kern="1200" cap="none" spc="0" normalizeH="0" baseline="0" noProof="0">
                <a:ln>
                  <a:noFill/>
                </a:ln>
                <a:effectLst/>
                <a:uLnTx/>
                <a:uFillTx/>
                <a:ea typeface="+mn-ea"/>
                <a:cs typeface="Arial"/>
              </a:rPr>
              <a:t>opettajalle tai </a:t>
            </a:r>
            <a:r>
              <a:rPr lang="fi-FI" sz="2300">
                <a:cs typeface="Arial"/>
              </a:rPr>
              <a:t>opintojakson vetäjälle. </a:t>
            </a:r>
            <a:r>
              <a:rPr kumimoji="0" lang="fi-FI" sz="2300" b="0" i="0" u="none" strike="noStrike" kern="1200" cap="none" spc="0" normalizeH="0" baseline="0" noProof="0">
                <a:ln>
                  <a:noFill/>
                </a:ln>
                <a:effectLst/>
                <a:uLnTx/>
                <a:uFillTx/>
                <a:ea typeface="+mn-ea"/>
                <a:cs typeface="Arial"/>
              </a:rPr>
              <a:t>Opettajan rooli on ohjata ja mentoroida. </a:t>
            </a:r>
            <a:r>
              <a:rPr lang="fi-FI" sz="2300">
                <a:cs typeface="Arial"/>
              </a:rPr>
              <a:t>Opettajan ei tarvitse tietää etukäteen sijoittamisesta.</a:t>
            </a:r>
            <a:r>
              <a:rPr kumimoji="0" lang="fi-FI" sz="2300" b="0" i="0" u="none" strike="noStrike" kern="1200" cap="none" spc="0" normalizeH="0" baseline="0" noProof="0">
                <a:ln>
                  <a:noFill/>
                </a:ln>
                <a:effectLst/>
                <a:uLnTx/>
                <a:uFillTx/>
                <a:ea typeface="+mn-ea"/>
                <a:cs typeface="Arial"/>
              </a:rPr>
              <a:t> </a:t>
            </a:r>
          </a:p>
          <a:p>
            <a:pPr>
              <a:lnSpc>
                <a:spcPct val="100000"/>
              </a:lnSpc>
              <a:spcBef>
                <a:spcPts val="0"/>
              </a:spcBef>
              <a:defRPr/>
            </a:pPr>
            <a:endParaRPr kumimoji="0" lang="fi-FI" sz="2000" b="0" i="0" u="none" strike="noStrike" kern="1200" cap="none" spc="0" normalizeH="0" baseline="0" noProof="0">
              <a:ln>
                <a:noFill/>
              </a:ln>
              <a:effectLst/>
              <a:uLnTx/>
              <a:uFillTx/>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b="0" i="0" u="none" strike="noStrike" kern="1200" cap="none" spc="0" normalizeH="0" baseline="0" noProof="0">
                <a:ln>
                  <a:noFill/>
                </a:ln>
                <a:effectLst/>
                <a:uLnTx/>
                <a:uFillTx/>
                <a:ea typeface="+mn-ea"/>
                <a:cs typeface="Arial"/>
              </a:rPr>
              <a:t>Tutustutaan ja opitaan säästämiseen sekä osakesijoittamisen perusteisiin</a:t>
            </a:r>
          </a:p>
          <a:p>
            <a:pPr marR="0" lvl="0" algn="l" defTabSz="914400" rtl="0" eaLnBrk="1" fontAlgn="auto" latinLnBrk="0" hangingPunct="1">
              <a:lnSpc>
                <a:spcPct val="100000"/>
              </a:lnSpc>
              <a:spcBef>
                <a:spcPts val="0"/>
              </a:spcBef>
              <a:spcAft>
                <a:spcPts val="0"/>
              </a:spcAft>
              <a:buClrTx/>
              <a:buSzTx/>
              <a:tabLst/>
              <a:defRPr/>
            </a:pPr>
            <a:endParaRPr kumimoji="0" lang="fi-FI" b="0" i="0" u="none" strike="noStrike" kern="1200" cap="none" spc="0" normalizeH="0" baseline="0" noProof="0">
              <a:ln>
                <a:noFill/>
              </a:ln>
              <a:effectLst/>
              <a:uLnTx/>
              <a:uFillTx/>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i-FI">
                <a:cs typeface="Arial"/>
              </a:rPr>
              <a:t>Tarjoaa kaikille nuorille mahdollisuuden oppia sijoittamisesta omista lähtökohdista riippumatta.</a:t>
            </a:r>
          </a:p>
          <a:p>
            <a:pPr marR="0" lvl="0" algn="l" defTabSz="914400" rtl="0" eaLnBrk="1" fontAlgn="auto" latinLnBrk="0" hangingPunct="1">
              <a:lnSpc>
                <a:spcPct val="100000"/>
              </a:lnSpc>
              <a:spcBef>
                <a:spcPts val="0"/>
              </a:spcBef>
              <a:spcAft>
                <a:spcPts val="0"/>
              </a:spcAft>
              <a:buClrTx/>
              <a:buSzTx/>
              <a:tabLst/>
              <a:defRPr/>
            </a:pPr>
            <a:endParaRPr lang="fi-FI">
              <a:cs typeface="Arial"/>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i-FI">
                <a:cs typeface="Arial"/>
              </a:rPr>
              <a:t>Mahdollisuus </a:t>
            </a:r>
            <a:r>
              <a:rPr lang="fi-FI" b="1">
                <a:cs typeface="Arial"/>
              </a:rPr>
              <a:t>hyväntekeväisyyssalkkuun</a:t>
            </a:r>
            <a:r>
              <a:rPr lang="fi-FI">
                <a:cs typeface="Arial"/>
              </a:rPr>
              <a:t>, jonka avulla kokeilla sijoittamista oikealla rahalla. </a:t>
            </a:r>
            <a:endParaRPr kumimoji="0" lang="fi-FI" b="0" i="0" u="none" strike="noStrike" kern="1200" cap="none" spc="0" normalizeH="0" baseline="0" noProof="0">
              <a:ln>
                <a:noFill/>
              </a:ln>
              <a:effectLst/>
              <a:uLnTx/>
              <a:uFillTx/>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i-FI" b="0" i="0" u="none" strike="noStrike" kern="1200" cap="none" spc="0" normalizeH="0" baseline="0" noProof="0">
              <a:ln>
                <a:noFill/>
              </a:ln>
              <a:solidFill>
                <a:schemeClr val="accent1"/>
              </a:solidFill>
              <a:effectLst/>
              <a:uLnTx/>
              <a:uFillTx/>
              <a:ea typeface="+mn-ea"/>
              <a:cs typeface="Arial"/>
            </a:endParaRPr>
          </a:p>
          <a:p>
            <a:pPr marR="0" lvl="0" algn="l" defTabSz="914400" rtl="0" eaLnBrk="1" fontAlgn="auto" latinLnBrk="0" hangingPunct="1">
              <a:lnSpc>
                <a:spcPct val="100000"/>
              </a:lnSpc>
              <a:spcBef>
                <a:spcPts val="0"/>
              </a:spcBef>
              <a:spcAft>
                <a:spcPts val="0"/>
              </a:spcAft>
              <a:buClrTx/>
              <a:buSzTx/>
              <a:tabLst/>
              <a:defRPr/>
            </a:pPr>
            <a:endParaRPr kumimoji="0" lang="fi-FI" b="0" i="0" u="none" strike="noStrike" kern="1200" cap="none" spc="0" normalizeH="0" baseline="0" noProof="0">
              <a:ln>
                <a:noFill/>
              </a:ln>
              <a:solidFill>
                <a:schemeClr val="accent1"/>
              </a:solidFill>
              <a:effectLst/>
              <a:uLnTx/>
              <a:uFillTx/>
              <a:ea typeface="+mn-ea"/>
              <a:cs typeface="Arial"/>
            </a:endParaRPr>
          </a:p>
          <a:p>
            <a:endParaRPr lang="fi-FI"/>
          </a:p>
        </p:txBody>
      </p:sp>
      <p:pic>
        <p:nvPicPr>
          <p:cNvPr id="3" name="Kuvan paikkamerkki 2"/>
          <p:cNvPicPr>
            <a:picLocks noGrp="1" noChangeAspect="1"/>
          </p:cNvPicPr>
          <p:nvPr>
            <p:ph type="pic" sz="quarter" idx="14"/>
          </p:nvPr>
        </p:nvPicPr>
        <p:blipFill>
          <a:blip r:embed="rId2">
            <a:extLst>
              <a:ext uri="{28A0092B-C50C-407E-A947-70E740481C1C}">
                <a14:useLocalDpi xmlns:a14="http://schemas.microsoft.com/office/drawing/2010/main"/>
              </a:ext>
            </a:extLst>
          </a:blip>
          <a:srcRect l="16" r="16"/>
          <a:stretch/>
        </p:blipFill>
        <p:spPr/>
      </p:pic>
    </p:spTree>
    <p:extLst>
      <p:ext uri="{BB962C8B-B14F-4D97-AF65-F5344CB8AC3E}">
        <p14:creationId xmlns:p14="http://schemas.microsoft.com/office/powerpoint/2010/main" val="236041675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Otsikko 2"/>
          <p:cNvSpPr>
            <a:spLocks noGrp="1"/>
          </p:cNvSpPr>
          <p:nvPr>
            <p:ph type="title"/>
          </p:nvPr>
        </p:nvSpPr>
        <p:spPr/>
        <p:txBody>
          <a:bodyPr/>
          <a:lstStyle/>
          <a:p>
            <a:r>
              <a:rPr lang="fi-FI"/>
              <a:t>Kiitos!</a:t>
            </a:r>
          </a:p>
        </p:txBody>
      </p:sp>
      <p:sp>
        <p:nvSpPr>
          <p:cNvPr id="6" name="Tekstin paikkamerkki 5"/>
          <p:cNvSpPr>
            <a:spLocks noGrp="1"/>
          </p:cNvSpPr>
          <p:nvPr>
            <p:ph type="body" sz="quarter" idx="33"/>
          </p:nvPr>
        </p:nvSpPr>
        <p:spPr/>
        <p:txBody>
          <a:bodyPr/>
          <a:lstStyle/>
          <a:p>
            <a:r>
              <a:rPr lang="fi-FI" sz="1400"/>
              <a:t>Sami Suomela</a:t>
            </a:r>
          </a:p>
          <a:p>
            <a:r>
              <a:rPr lang="fi-FI" sz="1400"/>
              <a:t>Johtaja, opettajankoulutus ja kehitys</a:t>
            </a:r>
          </a:p>
          <a:p>
            <a:r>
              <a:rPr lang="fi-FI" sz="1400"/>
              <a:t>Nuorten yrittäjyys ja talous NYT</a:t>
            </a:r>
          </a:p>
          <a:p>
            <a:r>
              <a:rPr lang="fi-FI" sz="1400"/>
              <a:t>sami.suomela@nuortennyt.fi</a:t>
            </a:r>
          </a:p>
        </p:txBody>
      </p:sp>
      <p:pic>
        <p:nvPicPr>
          <p:cNvPr id="4" name="Kuvan paikkamerkki 3" descr="Kuva, joka sisältää kohteen henkilö, Ihmisen kasvot, hymy, vaate&#10;&#10;Kuvaus luotu automaattisesti">
            <a:extLst>
              <a:ext uri="{FF2B5EF4-FFF2-40B4-BE49-F238E27FC236}">
                <a16:creationId xmlns:a16="http://schemas.microsoft.com/office/drawing/2014/main" id="{5CEDA80E-30E2-2BAC-269A-5A66EA176232}"/>
              </a:ext>
            </a:extLst>
          </p:cNvPr>
          <p:cNvPicPr>
            <a:picLocks noGrp="1" noChangeAspect="1"/>
          </p:cNvPicPr>
          <p:nvPr>
            <p:ph type="pic" sz="quarter" idx="14"/>
          </p:nvPr>
        </p:nvPicPr>
        <p:blipFill>
          <a:blip r:embed="rId3"/>
          <a:srcRect t="7267" b="7267"/>
          <a:stretch>
            <a:fillRect/>
          </a:stretch>
        </p:blipFill>
        <p:spPr/>
      </p:pic>
    </p:spTree>
    <p:extLst>
      <p:ext uri="{BB962C8B-B14F-4D97-AF65-F5344CB8AC3E}">
        <p14:creationId xmlns:p14="http://schemas.microsoft.com/office/powerpoint/2010/main" val="344225885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F7EC0F-1680-7171-85C5-C17F6B01A736}"/>
              </a:ext>
            </a:extLst>
          </p:cNvPr>
          <p:cNvSpPr>
            <a:spLocks noGrp="1"/>
          </p:cNvSpPr>
          <p:nvPr>
            <p:ph type="ctrTitle"/>
          </p:nvPr>
        </p:nvSpPr>
        <p:spPr/>
        <p:txBody>
          <a:bodyPr/>
          <a:lstStyle/>
          <a:p>
            <a:endParaRPr lang="fi-FI"/>
          </a:p>
        </p:txBody>
      </p:sp>
      <p:sp>
        <p:nvSpPr>
          <p:cNvPr id="3" name="Alaotsikko 2">
            <a:extLst>
              <a:ext uri="{FF2B5EF4-FFF2-40B4-BE49-F238E27FC236}">
                <a16:creationId xmlns:a16="http://schemas.microsoft.com/office/drawing/2014/main" id="{212873FB-2A6F-DA37-34A3-5A6A9E112826}"/>
              </a:ext>
            </a:extLst>
          </p:cNvPr>
          <p:cNvSpPr>
            <a:spLocks noGrp="1"/>
          </p:cNvSpPr>
          <p:nvPr>
            <p:ph type="subTitle" idx="1"/>
          </p:nvPr>
        </p:nvSpPr>
        <p:spPr/>
        <p:txBody>
          <a:bodyPr/>
          <a:lstStyle/>
          <a:p>
            <a:endParaRPr lang="fi-FI"/>
          </a:p>
        </p:txBody>
      </p:sp>
      <p:pic>
        <p:nvPicPr>
          <p:cNvPr id="4" name="Kuva 3" descr="Kuva, joka sisältää kohteen teksti, kuvakaappaus, Fontti, logo&#10;&#10;Kuvaus luotu automaattisesti">
            <a:extLst>
              <a:ext uri="{FF2B5EF4-FFF2-40B4-BE49-F238E27FC236}">
                <a16:creationId xmlns:a16="http://schemas.microsoft.com/office/drawing/2014/main" id="{1EAB3865-3C80-6454-D5EB-2358C9C239C5}"/>
              </a:ext>
            </a:extLst>
          </p:cNvPr>
          <p:cNvPicPr>
            <a:picLocks noChangeAspect="1"/>
          </p:cNvPicPr>
          <p:nvPr/>
        </p:nvPicPr>
        <p:blipFill>
          <a:blip r:embed="rId2"/>
          <a:stretch>
            <a:fillRect/>
          </a:stretch>
        </p:blipFill>
        <p:spPr>
          <a:xfrm>
            <a:off x="4916" y="2766"/>
            <a:ext cx="12169877" cy="6852468"/>
          </a:xfrm>
          <a:prstGeom prst="rect">
            <a:avLst/>
          </a:prstGeom>
        </p:spPr>
      </p:pic>
      <p:sp>
        <p:nvSpPr>
          <p:cNvPr id="7" name="Suorakulmio 6">
            <a:extLst>
              <a:ext uri="{FF2B5EF4-FFF2-40B4-BE49-F238E27FC236}">
                <a16:creationId xmlns:a16="http://schemas.microsoft.com/office/drawing/2014/main" id="{B70E8DCD-F476-2F05-0480-24463E9BC029}"/>
              </a:ext>
            </a:extLst>
          </p:cNvPr>
          <p:cNvSpPr/>
          <p:nvPr/>
        </p:nvSpPr>
        <p:spPr>
          <a:xfrm>
            <a:off x="3697941" y="6135220"/>
            <a:ext cx="974911" cy="6611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Kuva 5">
            <a:extLst>
              <a:ext uri="{FF2B5EF4-FFF2-40B4-BE49-F238E27FC236}">
                <a16:creationId xmlns:a16="http://schemas.microsoft.com/office/drawing/2014/main" id="{F8791AA6-9B14-DA1C-E830-23E6D3AC1AB7}"/>
              </a:ext>
            </a:extLst>
          </p:cNvPr>
          <p:cNvPicPr>
            <a:picLocks noChangeAspect="1"/>
          </p:cNvPicPr>
          <p:nvPr/>
        </p:nvPicPr>
        <p:blipFill>
          <a:blip r:embed="rId3"/>
          <a:stretch>
            <a:fillRect/>
          </a:stretch>
        </p:blipFill>
        <p:spPr>
          <a:xfrm>
            <a:off x="3424516" y="6064062"/>
            <a:ext cx="1521759" cy="803464"/>
          </a:xfrm>
          <a:prstGeom prst="rect">
            <a:avLst/>
          </a:prstGeom>
        </p:spPr>
      </p:pic>
      <p:sp>
        <p:nvSpPr>
          <p:cNvPr id="8" name="Suorakulmio 7">
            <a:extLst>
              <a:ext uri="{FF2B5EF4-FFF2-40B4-BE49-F238E27FC236}">
                <a16:creationId xmlns:a16="http://schemas.microsoft.com/office/drawing/2014/main" id="{A5DA2E9E-5B48-31FE-5E24-D42767148B0D}"/>
              </a:ext>
            </a:extLst>
          </p:cNvPr>
          <p:cNvSpPr/>
          <p:nvPr/>
        </p:nvSpPr>
        <p:spPr>
          <a:xfrm>
            <a:off x="2724411" y="1174315"/>
            <a:ext cx="6732738" cy="35907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iruutu 4">
            <a:extLst>
              <a:ext uri="{FF2B5EF4-FFF2-40B4-BE49-F238E27FC236}">
                <a16:creationId xmlns:a16="http://schemas.microsoft.com/office/drawing/2014/main" id="{3DFB0631-334D-C5E1-8AD0-4AEEFA713BB9}"/>
              </a:ext>
            </a:extLst>
          </p:cNvPr>
          <p:cNvSpPr txBox="1"/>
          <p:nvPr/>
        </p:nvSpPr>
        <p:spPr>
          <a:xfrm>
            <a:off x="3656944" y="2094589"/>
            <a:ext cx="507304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5400" b="1">
                <a:solidFill>
                  <a:srgbClr val="4472C4"/>
                </a:solidFill>
                <a:latin typeface="Montserrat"/>
              </a:rPr>
              <a:t>Kiitos päivästä!</a:t>
            </a:r>
            <a:endParaRPr kumimoji="0" lang="fi-FI" sz="5400" b="1" i="0" u="none" strike="noStrike" kern="1200" cap="none" spc="0" normalizeH="0" baseline="0" noProof="0">
              <a:ln>
                <a:noFill/>
              </a:ln>
              <a:solidFill>
                <a:srgbClr val="4472C4"/>
              </a:solidFill>
              <a:effectLst/>
              <a:uLnTx/>
              <a:uFillTx/>
              <a:latin typeface="Montserrat"/>
              <a:ea typeface="+mn-ea"/>
              <a:cs typeface="Calibri"/>
            </a:endParaRPr>
          </a:p>
        </p:txBody>
      </p:sp>
    </p:spTree>
    <p:extLst>
      <p:ext uri="{BB962C8B-B14F-4D97-AF65-F5344CB8AC3E}">
        <p14:creationId xmlns:p14="http://schemas.microsoft.com/office/powerpoint/2010/main" val="2236762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t>Rahapolitiikan muutokset välittyneet rahoituksen hintaan ja saatavuuteen</a:t>
            </a:r>
            <a:br>
              <a:rPr lang="fi-FI"/>
            </a:br>
            <a:endParaRPr lang="fi-FI"/>
          </a:p>
        </p:txBody>
      </p:sp>
      <p:sp>
        <p:nvSpPr>
          <p:cNvPr id="6" name="Content Placeholder 5">
            <a:extLst>
              <a:ext uri="{FF2B5EF4-FFF2-40B4-BE49-F238E27FC236}">
                <a16:creationId xmlns:a16="http://schemas.microsoft.com/office/drawing/2014/main" id="{9AF8700C-D737-7CDB-F436-1F1C9F457762}"/>
              </a:ext>
            </a:extLst>
          </p:cNvPr>
          <p:cNvSpPr>
            <a:spLocks noGrp="1"/>
          </p:cNvSpPr>
          <p:nvPr>
            <p:ph idx="1"/>
          </p:nvPr>
        </p:nvSpPr>
        <p:spPr/>
        <p:txBody>
          <a:bodyPr/>
          <a:lstStyle/>
          <a:p>
            <a:endParaRPr lang="fi-FI"/>
          </a:p>
        </p:txBody>
      </p:sp>
      <p:sp>
        <p:nvSpPr>
          <p:cNvPr id="3" name="Slide Number Placeholder 2"/>
          <p:cNvSpPr>
            <a:spLocks noGrp="1"/>
          </p:cNvSpPr>
          <p:nvPr>
            <p:ph type="sldNum" sz="quarter" idx="12"/>
          </p:nvPr>
        </p:nvSpPr>
        <p:spPr>
          <a:xfrm>
            <a:off x="5745600" y="6433200"/>
            <a:ext cx="698400" cy="241200"/>
          </a:xfrm>
          <a:prstGeom prst="rect">
            <a:avLst/>
          </a:prstGeom>
        </p:spPr>
        <p:txBody>
          <a:bodyPr vert="horz" lIns="0" tIns="0" rIns="0" bIns="0" rtlCol="0" anchor="ctr" anchorCtr="0"/>
          <a:lstStyle>
            <a:defPPr>
              <a:defRPr lang="en-US"/>
            </a:defPPr>
            <a:lvl1pPr marL="0" algn="ctr" defTabSz="457200" rtl="0" eaLnBrk="1" latinLnBrk="0" hangingPunct="1">
              <a:defRPr sz="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71A5582-A9DA-4417-AD47-C383050DF7ED}" type="slidenum">
              <a:rPr lang="fi-FI" smtClean="0"/>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fi-FI" sz="800" b="0" i="0" u="none" strike="noStrike" kern="1200" cap="none" spc="0" normalizeH="0" baseline="0" noProof="0">
              <a:ln>
                <a:noFill/>
              </a:ln>
              <a:solidFill>
                <a:srgbClr val="4E55A1"/>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4BEC0246-F9E6-0115-4761-4BA157975D8B}"/>
              </a:ext>
            </a:extLst>
          </p:cNvPr>
          <p:cNvPicPr>
            <a:picLocks noChangeAspect="1"/>
          </p:cNvPicPr>
          <p:nvPr/>
        </p:nvPicPr>
        <p:blipFill>
          <a:blip r:embed="rId3"/>
          <a:stretch>
            <a:fillRect/>
          </a:stretch>
        </p:blipFill>
        <p:spPr>
          <a:xfrm>
            <a:off x="311465" y="2035654"/>
            <a:ext cx="5678024" cy="3709692"/>
          </a:xfrm>
          <a:prstGeom prst="rect">
            <a:avLst/>
          </a:prstGeom>
        </p:spPr>
      </p:pic>
      <p:pic>
        <p:nvPicPr>
          <p:cNvPr id="9" name="Picture 8">
            <a:extLst>
              <a:ext uri="{FF2B5EF4-FFF2-40B4-BE49-F238E27FC236}">
                <a16:creationId xmlns:a16="http://schemas.microsoft.com/office/drawing/2014/main" id="{B4AC10DC-CF67-3D4C-53E7-B70704EE6D83}"/>
              </a:ext>
            </a:extLst>
          </p:cNvPr>
          <p:cNvPicPr>
            <a:picLocks noChangeAspect="1"/>
          </p:cNvPicPr>
          <p:nvPr/>
        </p:nvPicPr>
        <p:blipFill>
          <a:blip r:embed="rId4"/>
          <a:stretch>
            <a:fillRect/>
          </a:stretch>
        </p:blipFill>
        <p:spPr>
          <a:xfrm>
            <a:off x="5989489" y="1946614"/>
            <a:ext cx="5818118" cy="3798732"/>
          </a:xfrm>
          <a:prstGeom prst="rect">
            <a:avLst/>
          </a:prstGeom>
        </p:spPr>
      </p:pic>
    </p:spTree>
    <p:extLst>
      <p:ext uri="{BB962C8B-B14F-4D97-AF65-F5344CB8AC3E}">
        <p14:creationId xmlns:p14="http://schemas.microsoft.com/office/powerpoint/2010/main" val="2457984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B2077-F2D6-926E-E18C-D85EA9B4ABFC}"/>
              </a:ext>
            </a:extLst>
          </p:cNvPr>
          <p:cNvSpPr>
            <a:spLocks noGrp="1"/>
          </p:cNvSpPr>
          <p:nvPr>
            <p:ph type="title"/>
          </p:nvPr>
        </p:nvSpPr>
        <p:spPr/>
        <p:txBody>
          <a:bodyPr>
            <a:normAutofit fontScale="90000"/>
          </a:bodyPr>
          <a:lstStyle/>
          <a:p>
            <a:r>
              <a:rPr lang="fi-FI"/>
              <a:t>EKP:n taseen keskeiset erät: rahapolitiikka kiristyy myös määrällisen kiristämisen eli keskuspankin taseen supistumisen seurauksena</a:t>
            </a:r>
          </a:p>
        </p:txBody>
      </p:sp>
      <p:pic>
        <p:nvPicPr>
          <p:cNvPr id="6" name="Content Placeholder 5">
            <a:extLst>
              <a:ext uri="{FF2B5EF4-FFF2-40B4-BE49-F238E27FC236}">
                <a16:creationId xmlns:a16="http://schemas.microsoft.com/office/drawing/2014/main" id="{3498F5BA-192A-7DAA-46C8-5155EA2F4A63}"/>
              </a:ext>
            </a:extLst>
          </p:cNvPr>
          <p:cNvPicPr>
            <a:picLocks noGrp="1" noChangeAspect="1"/>
          </p:cNvPicPr>
          <p:nvPr>
            <p:ph idx="1"/>
          </p:nvPr>
        </p:nvPicPr>
        <p:blipFill>
          <a:blip r:embed="rId2"/>
          <a:stretch>
            <a:fillRect/>
          </a:stretch>
        </p:blipFill>
        <p:spPr>
          <a:xfrm>
            <a:off x="829585" y="1091901"/>
            <a:ext cx="8783231" cy="5741332"/>
          </a:xfrm>
          <a:prstGeom prst="rect">
            <a:avLst/>
          </a:prstGeom>
        </p:spPr>
      </p:pic>
      <p:sp>
        <p:nvSpPr>
          <p:cNvPr id="4" name="Date Placeholder 3">
            <a:extLst>
              <a:ext uri="{FF2B5EF4-FFF2-40B4-BE49-F238E27FC236}">
                <a16:creationId xmlns:a16="http://schemas.microsoft.com/office/drawing/2014/main" id="{E94D71C0-B1A5-064F-4BC0-E7A36D62F59C}"/>
              </a:ext>
            </a:extLst>
          </p:cNvPr>
          <p:cNvSpPr>
            <a:spLocks noGrp="1"/>
          </p:cNvSpPr>
          <p:nvPr>
            <p:ph type="dt" sz="half" idx="10"/>
          </p:nvPr>
        </p:nvSpPr>
        <p:spPr bwMode="auto">
          <a:xfrm>
            <a:off x="180000" y="6433200"/>
            <a:ext cx="666544" cy="241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marL="0" algn="r" defTabSz="457200" rtl="0" eaLnBrk="1" latinLnBrk="0" hangingPunct="1">
              <a:defRPr sz="9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fi-FI"/>
              <a:t>15.5.2023</a:t>
            </a:r>
            <a:endParaRPr kumimoji="0" lang="fi-FI" sz="900" b="1" i="0" u="none" strike="noStrike" kern="1200" cap="none" spc="0" normalizeH="0" baseline="0" noProof="0">
              <a:ln>
                <a:noFill/>
              </a:ln>
              <a:solidFill>
                <a:srgbClr val="4E55A1"/>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17112E1D-820E-9C6C-3E1B-147261FAD58F}"/>
              </a:ext>
            </a:extLst>
          </p:cNvPr>
          <p:cNvSpPr>
            <a:spLocks noGrp="1"/>
          </p:cNvSpPr>
          <p:nvPr>
            <p:ph type="sldNum" sz="quarter" idx="12"/>
          </p:nvPr>
        </p:nvSpPr>
        <p:spPr>
          <a:xfrm>
            <a:off x="5745600" y="6433200"/>
            <a:ext cx="698400" cy="241200"/>
          </a:xfrm>
          <a:prstGeom prst="rect">
            <a:avLst/>
          </a:prstGeom>
        </p:spPr>
        <p:txBody>
          <a:bodyPr vert="horz" lIns="0" tIns="0" rIns="0" bIns="0" rtlCol="0" anchor="ctr" anchorCtr="0"/>
          <a:lstStyle>
            <a:defPPr>
              <a:defRPr lang="en-US"/>
            </a:defPPr>
            <a:lvl1pPr marL="0" algn="ctr" defTabSz="457200" rtl="0" eaLnBrk="1" latinLnBrk="0" hangingPunct="1">
              <a:defRPr sz="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71A5582-A9DA-4417-AD47-C383050DF7ED}" type="slidenum">
              <a:rPr lang="fi-FI" smtClean="0"/>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fi-FI" sz="800" b="0" i="0" u="none" strike="noStrike" kern="1200" cap="none" spc="0" normalizeH="0" baseline="0" noProof="0">
              <a:ln>
                <a:noFill/>
              </a:ln>
              <a:solidFill>
                <a:srgbClr val="4E55A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37452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E3A0E-A319-4C4D-9556-96957D3B65B2}"/>
              </a:ext>
            </a:extLst>
          </p:cNvPr>
          <p:cNvSpPr>
            <a:spLocks noGrp="1"/>
          </p:cNvSpPr>
          <p:nvPr>
            <p:ph type="title"/>
          </p:nvPr>
        </p:nvSpPr>
        <p:spPr>
          <a:xfrm>
            <a:off x="597965" y="365125"/>
            <a:ext cx="11259255" cy="1325563"/>
          </a:xfrm>
        </p:spPr>
        <p:txBody>
          <a:bodyPr>
            <a:normAutofit/>
          </a:bodyPr>
          <a:lstStyle/>
          <a:p>
            <a:r>
              <a:rPr lang="en-US" sz="3600" err="1"/>
              <a:t>Markkinoiden</a:t>
            </a:r>
            <a:r>
              <a:rPr lang="en-US" sz="3600"/>
              <a:t> </a:t>
            </a:r>
            <a:r>
              <a:rPr lang="en-US" sz="3600" err="1"/>
              <a:t>odotus</a:t>
            </a:r>
            <a:r>
              <a:rPr lang="en-US" sz="3600"/>
              <a:t> </a:t>
            </a:r>
            <a:r>
              <a:rPr lang="en-US" sz="3600" err="1"/>
              <a:t>talletuskorkojen</a:t>
            </a:r>
            <a:r>
              <a:rPr lang="en-US" sz="3600"/>
              <a:t> </a:t>
            </a:r>
            <a:r>
              <a:rPr lang="en-US" sz="3600" err="1"/>
              <a:t>tasosta</a:t>
            </a:r>
            <a:r>
              <a:rPr lang="en-US" sz="3600"/>
              <a:t> </a:t>
            </a:r>
            <a:r>
              <a:rPr lang="en-US" sz="3600" err="1"/>
              <a:t>euroalueella</a:t>
            </a:r>
            <a:r>
              <a:rPr lang="en-US" sz="3600"/>
              <a:t> 2022 - 2024</a:t>
            </a:r>
            <a:endParaRPr lang="fi-FI" sz="3600"/>
          </a:p>
        </p:txBody>
      </p:sp>
      <p:sp>
        <p:nvSpPr>
          <p:cNvPr id="5" name="Date Placeholder 4">
            <a:extLst>
              <a:ext uri="{FF2B5EF4-FFF2-40B4-BE49-F238E27FC236}">
                <a16:creationId xmlns:a16="http://schemas.microsoft.com/office/drawing/2014/main" id="{1197BDE7-8551-4CF6-B652-14E6DD1BFDF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fi-FI">
                <a:solidFill>
                  <a:srgbClr val="4E55A1"/>
                </a:solidFill>
                <a:latin typeface="Arial" panose="020B0604020202020204"/>
              </a:rPr>
              <a:t>9/</a:t>
            </a:r>
            <a:r>
              <a:rPr kumimoji="0" lang="fi-FI" sz="900" b="1" i="0" u="none" strike="noStrike" kern="1200" cap="none" spc="0" normalizeH="0" baseline="0" noProof="0">
                <a:ln>
                  <a:noFill/>
                </a:ln>
                <a:solidFill>
                  <a:srgbClr val="4E55A1"/>
                </a:solidFill>
                <a:effectLst/>
                <a:uLnTx/>
                <a:uFillTx/>
                <a:latin typeface="Arial" panose="020B0604020202020204"/>
                <a:ea typeface="+mn-ea"/>
                <a:cs typeface="+mn-cs"/>
              </a:rPr>
              <a:t>1/2023</a:t>
            </a:r>
          </a:p>
        </p:txBody>
      </p:sp>
      <p:sp>
        <p:nvSpPr>
          <p:cNvPr id="6" name="Slide Number Placeholder 5">
            <a:extLst>
              <a:ext uri="{FF2B5EF4-FFF2-40B4-BE49-F238E27FC236}">
                <a16:creationId xmlns:a16="http://schemas.microsoft.com/office/drawing/2014/main" id="{B3A1CDD5-88ED-469A-AE02-9DACF4F2AAC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71A5582-A9DA-4417-AD47-C383050DF7ED}" type="slidenum">
              <a:rPr kumimoji="0" lang="fi-FI" sz="800" b="0" i="0" u="none" strike="noStrike" kern="1200" cap="none" spc="0" normalizeH="0" baseline="0" noProof="0" smtClean="0">
                <a:ln>
                  <a:noFill/>
                </a:ln>
                <a:solidFill>
                  <a:srgbClr val="4E55A1"/>
                </a:solidFill>
                <a:effectLst/>
                <a:uLnTx/>
                <a:uFillTx/>
                <a:latin typeface="Arial" panose="020B06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fi-FI" sz="800" b="0" i="0" u="none" strike="noStrike" kern="1200" cap="none" spc="0" normalizeH="0" baseline="0" noProof="0">
              <a:ln>
                <a:noFill/>
              </a:ln>
              <a:solidFill>
                <a:srgbClr val="4E55A1"/>
              </a:solidFill>
              <a:effectLst/>
              <a:uLnTx/>
              <a:uFillTx/>
              <a:latin typeface="Arial" panose="020B0604020202020204"/>
              <a:ea typeface="+mn-ea"/>
              <a:cs typeface="+mn-cs"/>
            </a:endParaRPr>
          </a:p>
        </p:txBody>
      </p:sp>
      <p:graphicFrame>
        <p:nvGraphicFramePr>
          <p:cNvPr id="7" name="Object 6">
            <a:extLst>
              <a:ext uri="{FF2B5EF4-FFF2-40B4-BE49-F238E27FC236}">
                <a16:creationId xmlns:a16="http://schemas.microsoft.com/office/drawing/2014/main" id="{38DBF7C4-0EAE-4980-9DC7-D6E789C71FCD}"/>
              </a:ext>
            </a:extLst>
          </p:cNvPr>
          <p:cNvGraphicFramePr>
            <a:graphicFrameLocks noChangeAspect="1"/>
          </p:cNvGraphicFramePr>
          <p:nvPr/>
        </p:nvGraphicFramePr>
        <p:xfrm>
          <a:off x="1516063" y="1506538"/>
          <a:ext cx="8855075" cy="4991100"/>
        </p:xfrm>
        <a:graphic>
          <a:graphicData uri="http://schemas.openxmlformats.org/presentationml/2006/ole">
            <mc:AlternateContent xmlns:mc="http://schemas.openxmlformats.org/markup-compatibility/2006">
              <mc:Choice xmlns:v="urn:schemas-microsoft-com:vml" Requires="v">
                <p:oleObj name="Macrobond document" r:id="rId3" imgW="15233184" imgH="8584971" progId="Mbnd.mbnd">
                  <p:embed/>
                </p:oleObj>
              </mc:Choice>
              <mc:Fallback>
                <p:oleObj name="Macrobond document" r:id="rId3" imgW="15233184" imgH="8584971" progId="Mbnd.mbnd">
                  <p:embed/>
                  <p:pic>
                    <p:nvPicPr>
                      <p:cNvPr id="7" name="Object 6">
                        <a:extLst>
                          <a:ext uri="{FF2B5EF4-FFF2-40B4-BE49-F238E27FC236}">
                            <a16:creationId xmlns:a16="http://schemas.microsoft.com/office/drawing/2014/main" id="{38DBF7C4-0EAE-4980-9DC7-D6E789C71FCD}"/>
                          </a:ext>
                        </a:extLst>
                      </p:cNvPr>
                      <p:cNvPicPr/>
                      <p:nvPr/>
                    </p:nvPicPr>
                    <p:blipFill>
                      <a:blip r:embed="rId4"/>
                      <a:stretch>
                        <a:fillRect/>
                      </a:stretch>
                    </p:blipFill>
                    <p:spPr>
                      <a:xfrm>
                        <a:off x="1516063" y="1506538"/>
                        <a:ext cx="8855075" cy="4991100"/>
                      </a:xfrm>
                      <a:prstGeom prst="rect">
                        <a:avLst/>
                      </a:prstGeom>
                    </p:spPr>
                  </p:pic>
                </p:oleObj>
              </mc:Fallback>
            </mc:AlternateContent>
          </a:graphicData>
        </a:graphic>
      </p:graphicFrame>
    </p:spTree>
    <p:extLst>
      <p:ext uri="{BB962C8B-B14F-4D97-AF65-F5344CB8AC3E}">
        <p14:creationId xmlns:p14="http://schemas.microsoft.com/office/powerpoint/2010/main" val="3998565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DAE9ACE-F542-4CBB-A083-48A41DC69EE7}"/>
              </a:ext>
            </a:extLst>
          </p:cNvPr>
          <p:cNvSpPr>
            <a:spLocks noGrp="1"/>
          </p:cNvSpPr>
          <p:nvPr>
            <p:ph type="title"/>
          </p:nvPr>
        </p:nvSpPr>
        <p:spPr/>
        <p:txBody>
          <a:bodyPr>
            <a:normAutofit fontScale="90000"/>
          </a:bodyPr>
          <a:lstStyle/>
          <a:p>
            <a:r>
              <a:rPr lang="en-GB" err="1"/>
              <a:t>Inflaatio-odotusten</a:t>
            </a:r>
            <a:r>
              <a:rPr lang="en-GB"/>
              <a:t> </a:t>
            </a:r>
            <a:r>
              <a:rPr lang="en-GB" err="1"/>
              <a:t>jakauma</a:t>
            </a:r>
            <a:r>
              <a:rPr lang="en-GB"/>
              <a:t>: </a:t>
            </a:r>
            <a:r>
              <a:rPr lang="en-GB" err="1"/>
              <a:t>markkinoiden</a:t>
            </a:r>
            <a:r>
              <a:rPr lang="en-GB"/>
              <a:t> </a:t>
            </a:r>
            <a:r>
              <a:rPr lang="en-GB" err="1"/>
              <a:t>odotukset</a:t>
            </a:r>
            <a:r>
              <a:rPr lang="en-GB"/>
              <a:t> </a:t>
            </a:r>
            <a:r>
              <a:rPr lang="en-GB" err="1"/>
              <a:t>inflaatiovauhdista</a:t>
            </a:r>
            <a:r>
              <a:rPr lang="en-GB"/>
              <a:t> </a:t>
            </a:r>
            <a:r>
              <a:rPr lang="en-GB" err="1"/>
              <a:t>seuraavalle</a:t>
            </a:r>
            <a:r>
              <a:rPr lang="en-GB"/>
              <a:t> 5 </a:t>
            </a:r>
            <a:r>
              <a:rPr lang="en-GB" err="1"/>
              <a:t>vuodelle</a:t>
            </a:r>
            <a:r>
              <a:rPr lang="en-GB"/>
              <a:t> </a:t>
            </a:r>
            <a:r>
              <a:rPr lang="en-GB" err="1"/>
              <a:t>euroalueella</a:t>
            </a:r>
            <a:endParaRPr lang="en-GB">
              <a:solidFill>
                <a:srgbClr val="FF0000"/>
              </a:solidFill>
            </a:endParaRPr>
          </a:p>
        </p:txBody>
      </p:sp>
      <p:pic>
        <p:nvPicPr>
          <p:cNvPr id="6" name="Content Placeholder 5">
            <a:extLst>
              <a:ext uri="{FF2B5EF4-FFF2-40B4-BE49-F238E27FC236}">
                <a16:creationId xmlns:a16="http://schemas.microsoft.com/office/drawing/2014/main" id="{2D1DCD75-87D5-7E50-D25B-01D16DB1870D}"/>
              </a:ext>
            </a:extLst>
          </p:cNvPr>
          <p:cNvPicPr>
            <a:picLocks noGrp="1" noChangeAspect="1"/>
          </p:cNvPicPr>
          <p:nvPr>
            <p:ph idx="1"/>
          </p:nvPr>
        </p:nvPicPr>
        <p:blipFill>
          <a:blip r:embed="rId3"/>
          <a:stretch>
            <a:fillRect/>
          </a:stretch>
        </p:blipFill>
        <p:spPr>
          <a:xfrm>
            <a:off x="260787" y="1501147"/>
            <a:ext cx="8337303" cy="5339318"/>
          </a:xfrm>
          <a:prstGeom prst="rect">
            <a:avLst/>
          </a:prstGeom>
        </p:spPr>
      </p:pic>
      <p:sp>
        <p:nvSpPr>
          <p:cNvPr id="2" name="Date Placeholder 1">
            <a:extLst>
              <a:ext uri="{FF2B5EF4-FFF2-40B4-BE49-F238E27FC236}">
                <a16:creationId xmlns:a16="http://schemas.microsoft.com/office/drawing/2014/main" id="{47BB5054-7C69-4AD8-9B59-C908A68815A2}"/>
              </a:ext>
            </a:extLst>
          </p:cNvPr>
          <p:cNvSpPr>
            <a:spLocks noGrp="1"/>
          </p:cNvSpPr>
          <p:nvPr>
            <p:ph type="dt" sz="half" idx="10"/>
          </p:nvPr>
        </p:nvSpPr>
        <p:spPr bwMode="auto">
          <a:xfrm>
            <a:off x="180000" y="6433200"/>
            <a:ext cx="666544" cy="241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marL="0" algn="r" defTabSz="457200" rtl="0" eaLnBrk="1" latinLnBrk="0" hangingPunct="1">
              <a:defRPr sz="9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fi-FI"/>
              <a:t>24.8.2023</a:t>
            </a:r>
            <a:endParaRPr kumimoji="0" lang="fi-FI" sz="900" b="1" i="0" u="none" strike="noStrike" kern="1200" cap="none" spc="0" normalizeH="0" baseline="0" noProof="0">
              <a:ln>
                <a:noFill/>
              </a:ln>
              <a:solidFill>
                <a:srgbClr val="4E55A1"/>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a:xfrm>
            <a:off x="5745600" y="6433200"/>
            <a:ext cx="698400" cy="241200"/>
          </a:xfrm>
          <a:prstGeom prst="rect">
            <a:avLst/>
          </a:prstGeom>
        </p:spPr>
        <p:txBody>
          <a:bodyPr vert="horz" lIns="0" tIns="0" rIns="0" bIns="0" rtlCol="0" anchor="ctr" anchorCtr="0"/>
          <a:lstStyle>
            <a:defPPr>
              <a:defRPr lang="en-US"/>
            </a:defPPr>
            <a:lvl1pPr marL="0" algn="ctr" defTabSz="457200" rtl="0" eaLnBrk="1" latinLnBrk="0" hangingPunct="1">
              <a:defRPr sz="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71A5582-A9DA-4417-AD47-C383050DF7ED}" type="slidenum">
              <a:rPr lang="fi-FI" smtClean="0"/>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fi-FI" sz="800" b="0" i="0" u="none" strike="noStrike" kern="1200" cap="none" spc="0" normalizeH="0" baseline="0" noProof="0">
              <a:ln>
                <a:noFill/>
              </a:ln>
              <a:solidFill>
                <a:srgbClr val="4E55A1"/>
              </a:solidFill>
              <a:effectLst/>
              <a:uLnTx/>
              <a:uFillTx/>
              <a:latin typeface="Arial" panose="020B0604020202020204"/>
              <a:ea typeface="+mn-ea"/>
              <a:cs typeface="+mn-cs"/>
            </a:endParaRPr>
          </a:p>
        </p:txBody>
      </p:sp>
    </p:spTree>
    <p:extLst>
      <p:ext uri="{BB962C8B-B14F-4D97-AF65-F5344CB8AC3E}">
        <p14:creationId xmlns:p14="http://schemas.microsoft.com/office/powerpoint/2010/main" val="859209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normAutofit/>
          </a:bodyPr>
          <a:lstStyle/>
          <a:p>
            <a:r>
              <a:rPr lang="fi-FI"/>
              <a:t>Talous tutuksi - avaussanat</a:t>
            </a:r>
          </a:p>
        </p:txBody>
      </p:sp>
      <p:sp>
        <p:nvSpPr>
          <p:cNvPr id="3" name="Alaotsikko 2"/>
          <p:cNvSpPr>
            <a:spLocks noGrp="1"/>
          </p:cNvSpPr>
          <p:nvPr>
            <p:ph type="subTitle" idx="1"/>
          </p:nvPr>
        </p:nvSpPr>
        <p:spPr/>
        <p:txBody>
          <a:bodyPr>
            <a:normAutofit fontScale="70000" lnSpcReduction="20000"/>
          </a:bodyPr>
          <a:lstStyle/>
          <a:p>
            <a:r>
              <a:rPr lang="fi-FI"/>
              <a:t>Helsinki 1.9. ja Tampere 8.9.</a:t>
            </a:r>
          </a:p>
          <a:p>
            <a:endParaRPr lang="fi-FI"/>
          </a:p>
          <a:p>
            <a:r>
              <a:rPr lang="fi-FI"/>
              <a:t>Kansliapäällikkö Pekka Timonen</a:t>
            </a:r>
          </a:p>
          <a:p>
            <a:endParaRPr lang="fi-FI"/>
          </a:p>
        </p:txBody>
      </p:sp>
      <p:sp>
        <p:nvSpPr>
          <p:cNvPr id="6" name="Tekstin paikkamerkki 5"/>
          <p:cNvSpPr>
            <a:spLocks noGrp="1"/>
          </p:cNvSpPr>
          <p:nvPr>
            <p:ph type="body" sz="quarter" idx="14"/>
          </p:nvPr>
        </p:nvSpPr>
        <p:spPr/>
        <p:txBody>
          <a:bodyPr>
            <a:normAutofit fontScale="92500" lnSpcReduction="20000"/>
          </a:bodyPr>
          <a:lstStyle/>
          <a:p>
            <a:endParaRPr lang="fi-FI"/>
          </a:p>
          <a:p>
            <a:r>
              <a:rPr lang="fi-FI"/>
              <a:t>	</a:t>
            </a:r>
            <a:endParaRPr lang="fi-FI" sz="2900"/>
          </a:p>
          <a:p>
            <a:endParaRPr lang="fi-FI"/>
          </a:p>
        </p:txBody>
      </p:sp>
    </p:spTree>
    <p:extLst>
      <p:ext uri="{BB962C8B-B14F-4D97-AF65-F5344CB8AC3E}">
        <p14:creationId xmlns:p14="http://schemas.microsoft.com/office/powerpoint/2010/main" val="484571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A9E08-4F55-4AF9-8B34-5D74F2A5A5CD}"/>
              </a:ext>
            </a:extLst>
          </p:cNvPr>
          <p:cNvSpPr>
            <a:spLocks noGrp="1"/>
          </p:cNvSpPr>
          <p:nvPr>
            <p:ph type="title"/>
          </p:nvPr>
        </p:nvSpPr>
        <p:spPr/>
        <p:txBody>
          <a:bodyPr>
            <a:normAutofit fontScale="90000"/>
          </a:bodyPr>
          <a:lstStyle/>
          <a:p>
            <a:pPr algn="ctr"/>
            <a:r>
              <a:rPr lang="en-GB" sz="3600" err="1"/>
              <a:t>Suomen</a:t>
            </a:r>
            <a:r>
              <a:rPr lang="en-GB" sz="3600"/>
              <a:t> </a:t>
            </a:r>
            <a:r>
              <a:rPr lang="en-GB" sz="3600" err="1"/>
              <a:t>talous</a:t>
            </a:r>
            <a:r>
              <a:rPr lang="en-GB" sz="3600"/>
              <a:t> </a:t>
            </a:r>
            <a:r>
              <a:rPr lang="en-GB" sz="3600" err="1"/>
              <a:t>lievässä</a:t>
            </a:r>
            <a:r>
              <a:rPr lang="en-GB" sz="3600"/>
              <a:t> </a:t>
            </a:r>
            <a:r>
              <a:rPr lang="en-GB" sz="3600" err="1"/>
              <a:t>taantumassa</a:t>
            </a:r>
            <a:endParaRPr lang="en-GB" sz="2000">
              <a:solidFill>
                <a:srgbClr val="FF0000"/>
              </a:solidFill>
            </a:endParaRPr>
          </a:p>
        </p:txBody>
      </p:sp>
      <p:sp>
        <p:nvSpPr>
          <p:cNvPr id="9" name="Content Placeholder 8">
            <a:extLst>
              <a:ext uri="{FF2B5EF4-FFF2-40B4-BE49-F238E27FC236}">
                <a16:creationId xmlns:a16="http://schemas.microsoft.com/office/drawing/2014/main" id="{DB59C737-03AA-4417-A5DF-130210BF74A8}"/>
              </a:ext>
            </a:extLst>
          </p:cNvPr>
          <p:cNvSpPr>
            <a:spLocks noGrp="1"/>
          </p:cNvSpPr>
          <p:nvPr>
            <p:ph sz="half" idx="13"/>
          </p:nvPr>
        </p:nvSpPr>
        <p:spPr>
          <a:xfrm>
            <a:off x="6689767" y="2447395"/>
            <a:ext cx="5086198" cy="3242733"/>
          </a:xfrm>
        </p:spPr>
        <p:txBody>
          <a:bodyPr/>
          <a:lstStyle/>
          <a:p>
            <a:r>
              <a:rPr lang="fi-FI">
                <a:solidFill>
                  <a:schemeClr val="tx1"/>
                </a:solidFill>
              </a:rPr>
              <a:t>Suomen talouskasvu väliaikaisesti pysähtynyt Ukrainan sodan takia</a:t>
            </a:r>
          </a:p>
          <a:p>
            <a:r>
              <a:rPr lang="fi-FI">
                <a:solidFill>
                  <a:schemeClr val="tx1"/>
                </a:solidFill>
              </a:rPr>
              <a:t>Kotitalouksien tilanne on haastava, sillä inflaatio on laaja-alaista ja korot ovat nousseet</a:t>
            </a:r>
          </a:p>
          <a:p>
            <a:endParaRPr lang="fi-FI"/>
          </a:p>
        </p:txBody>
      </p:sp>
      <p:sp>
        <p:nvSpPr>
          <p:cNvPr id="4" name="Date Placeholder 3">
            <a:extLst>
              <a:ext uri="{FF2B5EF4-FFF2-40B4-BE49-F238E27FC236}">
                <a16:creationId xmlns:a16="http://schemas.microsoft.com/office/drawing/2014/main" id="{95182E1B-0D7A-4218-AADF-4168E4003069}"/>
              </a:ext>
            </a:extLst>
          </p:cNvPr>
          <p:cNvSpPr>
            <a:spLocks noGrp="1"/>
          </p:cNvSpPr>
          <p:nvPr>
            <p:ph type="dt" sz="half" idx="1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4E55A1"/>
                </a:solidFill>
                <a:effectLst/>
                <a:uLnTx/>
                <a:uFillTx/>
                <a:latin typeface="Arial" panose="020B0604020202020204"/>
                <a:ea typeface="+mn-ea"/>
                <a:cs typeface="+mn-cs"/>
              </a:rPr>
              <a:t>15.5.2023</a:t>
            </a:r>
          </a:p>
        </p:txBody>
      </p:sp>
      <p:sp>
        <p:nvSpPr>
          <p:cNvPr id="5" name="Slide Number Placeholder 4">
            <a:extLst>
              <a:ext uri="{FF2B5EF4-FFF2-40B4-BE49-F238E27FC236}">
                <a16:creationId xmlns:a16="http://schemas.microsoft.com/office/drawing/2014/main" id="{F62C266A-1BB3-4A4A-8ED3-6355B63329CD}"/>
              </a:ext>
            </a:extLst>
          </p:cNvPr>
          <p:cNvSpPr>
            <a:spLocks noGrp="1"/>
          </p:cNvSpPr>
          <p:nvPr>
            <p:ph type="sldNum" sz="quarter" idx="16"/>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71A5582-A9DA-4417-AD47-C383050DF7ED}" type="slidenum">
              <a:rPr kumimoji="0" lang="fi-FI" sz="800" b="0" i="0" u="none" strike="noStrike" kern="1200" cap="none" spc="0" normalizeH="0" baseline="0" noProof="0" smtClean="0">
                <a:ln>
                  <a:noFill/>
                </a:ln>
                <a:solidFill>
                  <a:srgbClr val="4E55A1"/>
                </a:solidFill>
                <a:effectLst/>
                <a:uLnTx/>
                <a:uFillTx/>
                <a:latin typeface="Arial" panose="020B06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fi-FI" sz="800" b="0" i="0" u="none" strike="noStrike" kern="1200" cap="none" spc="0" normalizeH="0" baseline="0" noProof="0">
              <a:ln>
                <a:noFill/>
              </a:ln>
              <a:solidFill>
                <a:srgbClr val="4E55A1"/>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DF26EF81-5DAA-6401-7A1A-2D74BA449D4E}"/>
              </a:ext>
            </a:extLst>
          </p:cNvPr>
          <p:cNvPicPr>
            <a:picLocks noChangeAspect="1"/>
          </p:cNvPicPr>
          <p:nvPr/>
        </p:nvPicPr>
        <p:blipFill>
          <a:blip r:embed="rId3"/>
          <a:stretch>
            <a:fillRect/>
          </a:stretch>
        </p:blipFill>
        <p:spPr>
          <a:xfrm>
            <a:off x="180000" y="1525312"/>
            <a:ext cx="6731546" cy="4399531"/>
          </a:xfrm>
          <a:prstGeom prst="rect">
            <a:avLst/>
          </a:prstGeom>
        </p:spPr>
      </p:pic>
    </p:spTree>
    <p:extLst>
      <p:ext uri="{BB962C8B-B14F-4D97-AF65-F5344CB8AC3E}">
        <p14:creationId xmlns:p14="http://schemas.microsoft.com/office/powerpoint/2010/main" val="2294296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7759A-D7EB-4BBF-A9C9-D394BDD2AB12}"/>
              </a:ext>
            </a:extLst>
          </p:cNvPr>
          <p:cNvSpPr>
            <a:spLocks noGrp="1"/>
          </p:cNvSpPr>
          <p:nvPr>
            <p:ph type="title"/>
          </p:nvPr>
        </p:nvSpPr>
        <p:spPr>
          <a:xfrm>
            <a:off x="430925" y="252495"/>
            <a:ext cx="11160782" cy="1797021"/>
          </a:xfrm>
        </p:spPr>
        <p:txBody>
          <a:bodyPr>
            <a:normAutofit/>
          </a:bodyPr>
          <a:lstStyle/>
          <a:p>
            <a:pPr algn="ctr"/>
            <a:r>
              <a:rPr lang="en-GB" sz="3600" err="1"/>
              <a:t>Taantuma</a:t>
            </a:r>
            <a:r>
              <a:rPr lang="en-GB" sz="3600"/>
              <a:t>  </a:t>
            </a:r>
            <a:r>
              <a:rPr lang="en-GB" sz="3600" err="1"/>
              <a:t>heijastuu</a:t>
            </a:r>
            <a:r>
              <a:rPr lang="en-GB" sz="3600"/>
              <a:t> </a:t>
            </a:r>
            <a:r>
              <a:rPr lang="en-GB" sz="3600" err="1"/>
              <a:t>myös</a:t>
            </a:r>
            <a:r>
              <a:rPr lang="en-GB" sz="3600"/>
              <a:t> </a:t>
            </a:r>
            <a:r>
              <a:rPr lang="en-GB" sz="3600" err="1"/>
              <a:t>työmarkkinoille</a:t>
            </a:r>
            <a:r>
              <a:rPr lang="en-GB" sz="3600"/>
              <a:t>, </a:t>
            </a:r>
            <a:r>
              <a:rPr lang="en-GB" sz="3600" err="1"/>
              <a:t>vaikka</a:t>
            </a:r>
            <a:r>
              <a:rPr lang="en-GB" sz="3600"/>
              <a:t> </a:t>
            </a:r>
            <a:r>
              <a:rPr lang="en-GB" sz="3600" err="1"/>
              <a:t>työllisyys</a:t>
            </a:r>
            <a:r>
              <a:rPr lang="en-GB" sz="3600"/>
              <a:t> </a:t>
            </a:r>
            <a:r>
              <a:rPr lang="en-GB" sz="3600" err="1"/>
              <a:t>kehittynyt</a:t>
            </a:r>
            <a:r>
              <a:rPr lang="en-GB" sz="3600"/>
              <a:t> </a:t>
            </a:r>
            <a:r>
              <a:rPr lang="en-GB" sz="3600" err="1"/>
              <a:t>tähän</a:t>
            </a:r>
            <a:r>
              <a:rPr lang="en-GB" sz="3600"/>
              <a:t> </a:t>
            </a:r>
            <a:r>
              <a:rPr lang="en-GB" sz="3600" err="1"/>
              <a:t>asti</a:t>
            </a:r>
            <a:r>
              <a:rPr lang="en-GB" sz="3600"/>
              <a:t> </a:t>
            </a:r>
            <a:r>
              <a:rPr lang="en-GB" sz="3600" err="1"/>
              <a:t>vahvasti</a:t>
            </a:r>
            <a:endParaRPr lang="en-GB" sz="3600">
              <a:solidFill>
                <a:srgbClr val="FF0000"/>
              </a:solidFill>
            </a:endParaRPr>
          </a:p>
        </p:txBody>
      </p:sp>
      <p:sp>
        <p:nvSpPr>
          <p:cNvPr id="4" name="Date Placeholder 3">
            <a:extLst>
              <a:ext uri="{FF2B5EF4-FFF2-40B4-BE49-F238E27FC236}">
                <a16:creationId xmlns:a16="http://schemas.microsoft.com/office/drawing/2014/main" id="{A1B5FC22-2EE4-428D-9A9E-9CFE17D4D543}"/>
              </a:ext>
            </a:extLst>
          </p:cNvPr>
          <p:cNvSpPr>
            <a:spLocks noGrp="1"/>
          </p:cNvSpPr>
          <p:nvPr>
            <p:ph type="dt" sz="half" idx="10"/>
          </p:nvPr>
        </p:nvSpPr>
        <p:spPr bwMode="auto">
          <a:xfrm>
            <a:off x="180000" y="6433200"/>
            <a:ext cx="666544" cy="241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marL="0" algn="r" defTabSz="457200" rtl="0" eaLnBrk="1" latinLnBrk="0" hangingPunct="1">
              <a:defRPr sz="9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fi-FI"/>
              <a:t>24.8.2023</a:t>
            </a:r>
            <a:endParaRPr kumimoji="0" lang="en-GB" sz="900" b="1" i="0" u="none" strike="noStrike" kern="1200" cap="none" spc="0" normalizeH="0" baseline="0" noProof="0">
              <a:ln>
                <a:noFill/>
              </a:ln>
              <a:solidFill>
                <a:srgbClr val="4E55A1"/>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425E1CCA-5C1B-43EC-8F05-C8D5B451C040}"/>
              </a:ext>
            </a:extLst>
          </p:cNvPr>
          <p:cNvSpPr>
            <a:spLocks noGrp="1"/>
          </p:cNvSpPr>
          <p:nvPr>
            <p:ph type="sldNum" sz="quarter" idx="12"/>
          </p:nvPr>
        </p:nvSpPr>
        <p:spPr>
          <a:xfrm>
            <a:off x="5745600" y="6433200"/>
            <a:ext cx="698400" cy="241200"/>
          </a:xfrm>
          <a:prstGeom prst="rect">
            <a:avLst/>
          </a:prstGeom>
        </p:spPr>
        <p:txBody>
          <a:bodyPr vert="horz" lIns="0" tIns="0" rIns="0" bIns="0" rtlCol="0" anchor="ctr" anchorCtr="0"/>
          <a:lstStyle>
            <a:defPPr>
              <a:defRPr lang="en-US"/>
            </a:defPPr>
            <a:lvl1pPr marL="0" algn="ctr" defTabSz="457200" rtl="0" eaLnBrk="1" latinLnBrk="0" hangingPunct="1">
              <a:defRPr sz="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71A5582-A9DA-4417-AD47-C383050DF7ED}" type="slidenum">
              <a:rPr lang="fi-FI" smtClean="0"/>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fi-FI" sz="800" b="0" i="0" u="none" strike="noStrike" kern="1200" cap="none" spc="0" normalizeH="0" baseline="0" noProof="0">
              <a:ln>
                <a:noFill/>
              </a:ln>
              <a:solidFill>
                <a:srgbClr val="4E55A1"/>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8AFD8D75-0B1D-242A-1DC4-8D38801CBF91}"/>
              </a:ext>
            </a:extLst>
          </p:cNvPr>
          <p:cNvPicPr>
            <a:picLocks noChangeAspect="1"/>
          </p:cNvPicPr>
          <p:nvPr/>
        </p:nvPicPr>
        <p:blipFill>
          <a:blip r:embed="rId3"/>
          <a:stretch>
            <a:fillRect/>
          </a:stretch>
        </p:blipFill>
        <p:spPr>
          <a:xfrm>
            <a:off x="2470825" y="1484448"/>
            <a:ext cx="7579482" cy="4948752"/>
          </a:xfrm>
          <a:prstGeom prst="rect">
            <a:avLst/>
          </a:prstGeom>
        </p:spPr>
      </p:pic>
    </p:spTree>
    <p:extLst>
      <p:ext uri="{BB962C8B-B14F-4D97-AF65-F5344CB8AC3E}">
        <p14:creationId xmlns:p14="http://schemas.microsoft.com/office/powerpoint/2010/main" val="1175101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4FD72-FB32-4BDD-B9FE-95D136561494}"/>
              </a:ext>
            </a:extLst>
          </p:cNvPr>
          <p:cNvSpPr>
            <a:spLocks noGrp="1"/>
          </p:cNvSpPr>
          <p:nvPr>
            <p:ph type="title"/>
          </p:nvPr>
        </p:nvSpPr>
        <p:spPr>
          <a:xfrm>
            <a:off x="547353" y="476518"/>
            <a:ext cx="10966360" cy="1358721"/>
          </a:xfrm>
        </p:spPr>
        <p:txBody>
          <a:bodyPr>
            <a:noAutofit/>
          </a:bodyPr>
          <a:lstStyle/>
          <a:p>
            <a:pPr algn="ctr"/>
            <a:r>
              <a:rPr lang="en-GB" sz="3600" err="1"/>
              <a:t>Julkistalous</a:t>
            </a:r>
            <a:r>
              <a:rPr lang="en-GB" sz="3600"/>
              <a:t>: </a:t>
            </a:r>
            <a:r>
              <a:rPr lang="en-GB" sz="3600" err="1"/>
              <a:t>Suomessa</a:t>
            </a:r>
            <a:r>
              <a:rPr lang="en-GB" sz="3600"/>
              <a:t> </a:t>
            </a:r>
            <a:r>
              <a:rPr lang="en-GB" sz="3600" err="1"/>
              <a:t>krooninen</a:t>
            </a:r>
            <a:r>
              <a:rPr lang="en-GB" sz="3600"/>
              <a:t> </a:t>
            </a:r>
            <a:r>
              <a:rPr lang="en-GB" sz="3600" err="1"/>
              <a:t>kestävyysvaje</a:t>
            </a:r>
            <a:br>
              <a:rPr lang="en-GB" sz="3600"/>
            </a:br>
            <a:endParaRPr lang="en-GB" sz="3600"/>
          </a:p>
        </p:txBody>
      </p:sp>
      <p:sp>
        <p:nvSpPr>
          <p:cNvPr id="8" name="Date Placeholder 7">
            <a:extLst>
              <a:ext uri="{FF2B5EF4-FFF2-40B4-BE49-F238E27FC236}">
                <a16:creationId xmlns:a16="http://schemas.microsoft.com/office/drawing/2014/main" id="{FEB4845D-5E0F-4F37-A387-7FB0DEE647E2}"/>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4E55A1"/>
                </a:solidFill>
                <a:effectLst/>
                <a:uLnTx/>
                <a:uFillTx/>
                <a:latin typeface="Arial" panose="020B0604020202020204"/>
                <a:ea typeface="+mn-ea"/>
                <a:cs typeface="+mn-cs"/>
              </a:rPr>
              <a:t>15.5.2023</a:t>
            </a:r>
          </a:p>
        </p:txBody>
      </p:sp>
      <p:sp>
        <p:nvSpPr>
          <p:cNvPr id="9" name="Slide Number Placeholder 8">
            <a:extLst>
              <a:ext uri="{FF2B5EF4-FFF2-40B4-BE49-F238E27FC236}">
                <a16:creationId xmlns:a16="http://schemas.microsoft.com/office/drawing/2014/main" id="{34D98992-1A8A-4214-A112-68986B61F612}"/>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71A5582-A9DA-4417-AD47-C383050DF7ED}" type="slidenum">
              <a:rPr kumimoji="0" lang="fi-FI" sz="800" b="0" i="0" u="none" strike="noStrike" kern="1200" cap="none" spc="0" normalizeH="0" baseline="0" noProof="0" smtClean="0">
                <a:ln>
                  <a:noFill/>
                </a:ln>
                <a:solidFill>
                  <a:srgbClr val="4E55A1"/>
                </a:solidFill>
                <a:effectLst/>
                <a:uLnTx/>
                <a:uFillTx/>
                <a:latin typeface="Arial" panose="020B06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fi-FI" sz="800" b="0" i="0" u="none" strike="noStrike" kern="1200" cap="none" spc="0" normalizeH="0" baseline="0" noProof="0">
              <a:ln>
                <a:noFill/>
              </a:ln>
              <a:solidFill>
                <a:srgbClr val="4E55A1"/>
              </a:solidFill>
              <a:effectLst/>
              <a:uLnTx/>
              <a:uFillTx/>
              <a:latin typeface="Arial" panose="020B0604020202020204"/>
              <a:ea typeface="+mn-ea"/>
              <a:cs typeface="+mn-cs"/>
            </a:endParaRPr>
          </a:p>
        </p:txBody>
      </p:sp>
      <p:pic>
        <p:nvPicPr>
          <p:cNvPr id="16" name="Content Placeholder 15">
            <a:extLst>
              <a:ext uri="{FF2B5EF4-FFF2-40B4-BE49-F238E27FC236}">
                <a16:creationId xmlns:a16="http://schemas.microsoft.com/office/drawing/2014/main" id="{A549C77F-6D47-4A65-9601-46A955498988}"/>
              </a:ext>
            </a:extLst>
          </p:cNvPr>
          <p:cNvPicPr>
            <a:picLocks noGrp="1" noChangeAspect="1"/>
          </p:cNvPicPr>
          <p:nvPr>
            <p:ph sz="half" idx="1"/>
          </p:nvPr>
        </p:nvPicPr>
        <p:blipFill>
          <a:blip r:embed="rId3"/>
          <a:stretch>
            <a:fillRect/>
          </a:stretch>
        </p:blipFill>
        <p:spPr>
          <a:xfrm>
            <a:off x="180000" y="1502980"/>
            <a:ext cx="6061746" cy="4260316"/>
          </a:xfrm>
          <a:prstGeom prst="rect">
            <a:avLst/>
          </a:prstGeom>
        </p:spPr>
      </p:pic>
      <p:pic>
        <p:nvPicPr>
          <p:cNvPr id="22" name="Content Placeholder 21">
            <a:extLst>
              <a:ext uri="{FF2B5EF4-FFF2-40B4-BE49-F238E27FC236}">
                <a16:creationId xmlns:a16="http://schemas.microsoft.com/office/drawing/2014/main" id="{EF67C491-D41C-40FB-B80B-2B0E0E9C840D}"/>
              </a:ext>
            </a:extLst>
          </p:cNvPr>
          <p:cNvPicPr>
            <a:picLocks noGrp="1" noChangeAspect="1"/>
          </p:cNvPicPr>
          <p:nvPr>
            <p:ph sz="half" idx="2"/>
          </p:nvPr>
        </p:nvPicPr>
        <p:blipFill>
          <a:blip r:embed="rId4"/>
          <a:stretch>
            <a:fillRect/>
          </a:stretch>
        </p:blipFill>
        <p:spPr>
          <a:xfrm>
            <a:off x="5954905" y="1502285"/>
            <a:ext cx="5697345" cy="4213908"/>
          </a:xfrm>
          <a:prstGeom prst="rect">
            <a:avLst/>
          </a:prstGeom>
        </p:spPr>
      </p:pic>
    </p:spTree>
    <p:extLst>
      <p:ext uri="{BB962C8B-B14F-4D97-AF65-F5344CB8AC3E}">
        <p14:creationId xmlns:p14="http://schemas.microsoft.com/office/powerpoint/2010/main" val="2765795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2D94F-2531-4C0E-BDE9-6859385EA46A}"/>
              </a:ext>
            </a:extLst>
          </p:cNvPr>
          <p:cNvSpPr>
            <a:spLocks noGrp="1"/>
          </p:cNvSpPr>
          <p:nvPr>
            <p:ph type="title"/>
          </p:nvPr>
        </p:nvSpPr>
        <p:spPr>
          <a:xfrm>
            <a:off x="760837" y="291948"/>
            <a:ext cx="10934452" cy="961120"/>
          </a:xfrm>
        </p:spPr>
        <p:txBody>
          <a:bodyPr>
            <a:normAutofit/>
          </a:bodyPr>
          <a:lstStyle/>
          <a:p>
            <a:r>
              <a:rPr lang="fi-FI" sz="3600"/>
              <a:t>Yhteenveto</a:t>
            </a:r>
          </a:p>
        </p:txBody>
      </p:sp>
      <p:sp>
        <p:nvSpPr>
          <p:cNvPr id="3" name="Content Placeholder 2">
            <a:extLst>
              <a:ext uri="{FF2B5EF4-FFF2-40B4-BE49-F238E27FC236}">
                <a16:creationId xmlns:a16="http://schemas.microsoft.com/office/drawing/2014/main" id="{C16D57BC-0386-4B1A-9B91-46E1C75BFE99}"/>
              </a:ext>
            </a:extLst>
          </p:cNvPr>
          <p:cNvSpPr>
            <a:spLocks noGrp="1"/>
          </p:cNvSpPr>
          <p:nvPr>
            <p:ph idx="1"/>
          </p:nvPr>
        </p:nvSpPr>
        <p:spPr>
          <a:xfrm>
            <a:off x="614149" y="1411706"/>
            <a:ext cx="11081139" cy="4916906"/>
          </a:xfrm>
        </p:spPr>
        <p:txBody>
          <a:bodyPr>
            <a:noAutofit/>
          </a:bodyPr>
          <a:lstStyle/>
          <a:p>
            <a:pPr>
              <a:lnSpc>
                <a:spcPct val="100000"/>
              </a:lnSpc>
              <a:spcBef>
                <a:spcPts val="1200"/>
              </a:spcBef>
              <a:spcAft>
                <a:spcPts val="600"/>
              </a:spcAft>
              <a:defRPr/>
            </a:pPr>
            <a:r>
              <a:rPr lang="fi-FI" sz="2400">
                <a:effectLst/>
                <a:latin typeface="Arial" panose="020B0604020202020204" pitchFamily="34" charset="0"/>
                <a:ea typeface="Times New Roman" panose="02020603050405020304" pitchFamily="18" charset="0"/>
                <a:cs typeface="Times New Roman" panose="02020603050405020304" pitchFamily="18" charset="0"/>
              </a:rPr>
              <a:t>Inflaatio on edelleen liian nopeaa. EKP:n neuvosto on nostanut korkoja johdonmukaisesti inflaation vakauttamiseksi 2 </a:t>
            </a:r>
            <a:r>
              <a:rPr lang="fi-FI" sz="2400">
                <a:ea typeface="Times New Roman" panose="02020603050405020304" pitchFamily="18" charset="0"/>
                <a:cs typeface="Times New Roman" panose="02020603050405020304" pitchFamily="18" charset="0"/>
              </a:rPr>
              <a:t>prosentin tavoitteeseen keskipitkällä aikavälillä. </a:t>
            </a:r>
          </a:p>
          <a:p>
            <a:pPr>
              <a:lnSpc>
                <a:spcPct val="100000"/>
              </a:lnSpc>
              <a:spcBef>
                <a:spcPts val="1200"/>
              </a:spcBef>
              <a:spcAft>
                <a:spcPts val="600"/>
              </a:spcAft>
              <a:defRPr/>
            </a:pPr>
            <a:r>
              <a:rPr lang="fi-FI" sz="2400">
                <a:effectLst/>
                <a:latin typeface="Arial" panose="020B0604020202020204" pitchFamily="34" charset="0"/>
                <a:ea typeface="Times New Roman" panose="02020603050405020304" pitchFamily="18" charset="0"/>
                <a:cs typeface="Times New Roman" panose="02020603050405020304" pitchFamily="18" charset="0"/>
              </a:rPr>
              <a:t>Tulevat korkopäätökset perustuvat jatkossakin tuoreimpiin tietoihin talouden näkymistä, ja päätökset tehdään kokous kokoukselta.</a:t>
            </a:r>
          </a:p>
          <a:p>
            <a:pPr>
              <a:lnSpc>
                <a:spcPct val="100000"/>
              </a:lnSpc>
              <a:spcBef>
                <a:spcPts val="1200"/>
              </a:spcBef>
              <a:spcAft>
                <a:spcPts val="600"/>
              </a:spcAft>
              <a:defRPr/>
            </a:pPr>
            <a:r>
              <a:rPr lang="fi-FI" sz="2400">
                <a:effectLst/>
                <a:latin typeface="Arial" panose="020B0604020202020204" pitchFamily="34" charset="0"/>
                <a:ea typeface="Times New Roman" panose="02020603050405020304" pitchFamily="18" charset="0"/>
                <a:cs typeface="Times New Roman" panose="02020603050405020304" pitchFamily="18" charset="0"/>
              </a:rPr>
              <a:t>Suomen talous supistuu tänä vuonna. Taantuma jää lyhyeksi, sillä inflaation hidastuminen tukee kotitalouksien reaalista ostovoimaa.</a:t>
            </a:r>
          </a:p>
          <a:p>
            <a:pPr>
              <a:lnSpc>
                <a:spcPct val="100000"/>
              </a:lnSpc>
              <a:spcBef>
                <a:spcPts val="1200"/>
              </a:spcBef>
              <a:spcAft>
                <a:spcPts val="600"/>
              </a:spcAft>
              <a:defRPr/>
            </a:pPr>
            <a:r>
              <a:rPr lang="fi-FI" sz="2400">
                <a:effectLst/>
                <a:latin typeface="Arial" panose="020B0604020202020204" pitchFamily="34" charset="0"/>
                <a:ea typeface="Times New Roman" panose="02020603050405020304" pitchFamily="18" charset="0"/>
                <a:cs typeface="Times New Roman" panose="02020603050405020304" pitchFamily="18" charset="0"/>
              </a:rPr>
              <a:t>Suomen julkisen sektorin päätöksenteossa on keskitytty useisiin lyhyen aikavälin haasteisiin. Samalla pitkän aikavälin haasteet ovat ehtineet muuttua akuuteiksi. </a:t>
            </a:r>
          </a:p>
          <a:p>
            <a:pPr marL="0" indent="0">
              <a:lnSpc>
                <a:spcPct val="100000"/>
              </a:lnSpc>
              <a:spcBef>
                <a:spcPts val="600"/>
              </a:spcBef>
              <a:spcAft>
                <a:spcPts val="600"/>
              </a:spcAft>
              <a:buNone/>
              <a:defRPr/>
            </a:pPr>
            <a:endParaRPr lang="fi-FI" sz="24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Date Placeholder 5">
            <a:extLst>
              <a:ext uri="{FF2B5EF4-FFF2-40B4-BE49-F238E27FC236}">
                <a16:creationId xmlns:a16="http://schemas.microsoft.com/office/drawing/2014/main" id="{B734F9C2-0F48-4364-8E69-5B8A28059E28}"/>
              </a:ext>
            </a:extLst>
          </p:cNvPr>
          <p:cNvSpPr>
            <a:spLocks noGrp="1"/>
          </p:cNvSpPr>
          <p:nvPr>
            <p:ph type="dt" sz="half" idx="10"/>
          </p:nvPr>
        </p:nvSpPr>
        <p:spPr bwMode="auto">
          <a:xfrm>
            <a:off x="180000" y="6433200"/>
            <a:ext cx="666544" cy="241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marL="0" algn="r" defTabSz="457200" rtl="0" eaLnBrk="1" latinLnBrk="0" hangingPunct="1">
              <a:defRPr sz="9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fi-FI"/>
              <a:t>20.6.2023</a:t>
            </a:r>
            <a:endParaRPr kumimoji="0" lang="fi-FI" sz="900" b="1" i="0" u="none" strike="noStrike" kern="1200" cap="none" spc="0" normalizeH="0" baseline="0" noProof="0">
              <a:ln>
                <a:noFill/>
              </a:ln>
              <a:solidFill>
                <a:srgbClr val="4E55A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13905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701EB-0F3C-45E2-820E-4AD760A809D6}"/>
              </a:ext>
            </a:extLst>
          </p:cNvPr>
          <p:cNvSpPr>
            <a:spLocks noGrp="1"/>
          </p:cNvSpPr>
          <p:nvPr>
            <p:ph type="ctrTitle"/>
          </p:nvPr>
        </p:nvSpPr>
        <p:spPr/>
        <p:txBody>
          <a:bodyPr/>
          <a:lstStyle/>
          <a:p>
            <a:r>
              <a:rPr lang="en-GB"/>
              <a:t>Kiitos!</a:t>
            </a:r>
          </a:p>
        </p:txBody>
      </p:sp>
      <p:sp>
        <p:nvSpPr>
          <p:cNvPr id="5" name="Subtitle 4">
            <a:extLst>
              <a:ext uri="{FF2B5EF4-FFF2-40B4-BE49-F238E27FC236}">
                <a16:creationId xmlns:a16="http://schemas.microsoft.com/office/drawing/2014/main" id="{CF1A0969-8F4F-46B0-895C-F83C89E90136}"/>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382024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1A9735A-7285-28CE-CFD3-501CA1F99F59}"/>
              </a:ext>
            </a:extLst>
          </p:cNvPr>
          <p:cNvPicPr>
            <a:picLocks noChangeAspect="1"/>
          </p:cNvPicPr>
          <p:nvPr/>
        </p:nvPicPr>
        <p:blipFill rotWithShape="1">
          <a:blip r:embed="rId2"/>
          <a:srcRect t="2192" b="13222"/>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57415E-9E3E-D279-C24C-371F75DCC7C9}"/>
              </a:ext>
            </a:extLst>
          </p:cNvPr>
          <p:cNvSpPr>
            <a:spLocks noGrp="1"/>
          </p:cNvSpPr>
          <p:nvPr>
            <p:ph type="ctrTitle"/>
          </p:nvPr>
        </p:nvSpPr>
        <p:spPr>
          <a:xfrm>
            <a:off x="1063752" y="1794970"/>
            <a:ext cx="10058400" cy="3574778"/>
          </a:xfrm>
          <a:effectLst>
            <a:outerShdw blurRad="50800" dist="38100" dir="2700000" algn="tl" rotWithShape="0">
              <a:prstClr val="black">
                <a:alpha val="40000"/>
              </a:prstClr>
            </a:outerShdw>
          </a:effectLst>
        </p:spPr>
        <p:txBody>
          <a:bodyPr>
            <a:normAutofit/>
          </a:bodyPr>
          <a:lstStyle/>
          <a:p>
            <a:r>
              <a:rPr lang="en-GB" sz="5200" b="1">
                <a:solidFill>
                  <a:srgbClr val="FFFFFF"/>
                </a:solidFill>
                <a:latin typeface="+mn-lt"/>
              </a:rPr>
              <a:t>MEGATRENDIT</a:t>
            </a:r>
            <a:br>
              <a:rPr lang="en-GB" sz="5200" b="1">
                <a:solidFill>
                  <a:srgbClr val="FFFFFF"/>
                </a:solidFill>
                <a:latin typeface="+mn-lt"/>
              </a:rPr>
            </a:br>
            <a:r>
              <a:rPr lang="en-GB" sz="5200" b="1">
                <a:solidFill>
                  <a:srgbClr val="FFFFFF"/>
                </a:solidFill>
                <a:latin typeface="+mn-lt"/>
              </a:rPr>
              <a:t>SIJOITTAMISESSA</a:t>
            </a:r>
            <a:endParaRPr lang="en-FI" sz="5200" b="1">
              <a:solidFill>
                <a:srgbClr val="FFFFFF"/>
              </a:solidFill>
              <a:latin typeface="+mn-lt"/>
            </a:endParaRPr>
          </a:p>
        </p:txBody>
      </p:sp>
      <p:sp>
        <p:nvSpPr>
          <p:cNvPr id="3" name="Subtitle 2">
            <a:extLst>
              <a:ext uri="{FF2B5EF4-FFF2-40B4-BE49-F238E27FC236}">
                <a16:creationId xmlns:a16="http://schemas.microsoft.com/office/drawing/2014/main" id="{CF877D22-D44C-674E-0B34-435060F4AD34}"/>
              </a:ext>
            </a:extLst>
          </p:cNvPr>
          <p:cNvSpPr>
            <a:spLocks noGrp="1"/>
          </p:cNvSpPr>
          <p:nvPr>
            <p:ph type="subTitle" idx="1"/>
          </p:nvPr>
        </p:nvSpPr>
        <p:spPr>
          <a:xfrm>
            <a:off x="9015413" y="5369748"/>
            <a:ext cx="2871699" cy="1282707"/>
          </a:xfrm>
          <a:effectLst>
            <a:outerShdw blurRad="50800" dist="38100" dir="2700000" algn="tl" rotWithShape="0">
              <a:prstClr val="black">
                <a:alpha val="40000"/>
              </a:prstClr>
            </a:outerShdw>
          </a:effectLst>
        </p:spPr>
        <p:txBody>
          <a:bodyPr>
            <a:normAutofit/>
          </a:bodyPr>
          <a:lstStyle/>
          <a:p>
            <a:r>
              <a:rPr lang="en-GB" b="1">
                <a:solidFill>
                  <a:srgbClr val="FFFFFF"/>
                </a:solidFill>
              </a:rPr>
              <a:t>Sari Lounasmeri </a:t>
            </a:r>
          </a:p>
          <a:p>
            <a:r>
              <a:rPr lang="en-GB" b="1" err="1">
                <a:solidFill>
                  <a:srgbClr val="FFFFFF"/>
                </a:solidFill>
              </a:rPr>
              <a:t>toimitusjohtaja</a:t>
            </a:r>
            <a:endParaRPr lang="en-FI" b="1">
              <a:solidFill>
                <a:srgbClr val="FFFFFF"/>
              </a:solidFill>
            </a:endParaRPr>
          </a:p>
        </p:txBody>
      </p:sp>
      <p:pic>
        <p:nvPicPr>
          <p:cNvPr id="5" name="Picture 4">
            <a:extLst>
              <a:ext uri="{FF2B5EF4-FFF2-40B4-BE49-F238E27FC236}">
                <a16:creationId xmlns:a16="http://schemas.microsoft.com/office/drawing/2014/main" id="{1D2B74FB-F722-B09D-530E-5EE2C85F75E1}"/>
              </a:ext>
            </a:extLst>
          </p:cNvPr>
          <p:cNvPicPr>
            <a:picLocks noChangeAspect="1"/>
          </p:cNvPicPr>
          <p:nvPr/>
        </p:nvPicPr>
        <p:blipFill>
          <a:blip r:embed="rId3"/>
          <a:stretch>
            <a:fillRect/>
          </a:stretch>
        </p:blipFill>
        <p:spPr>
          <a:xfrm>
            <a:off x="10634900" y="180769"/>
            <a:ext cx="1252212" cy="1488252"/>
          </a:xfrm>
          <a:prstGeom prst="rect">
            <a:avLst/>
          </a:prstGeom>
        </p:spPr>
      </p:pic>
    </p:spTree>
    <p:extLst>
      <p:ext uri="{BB962C8B-B14F-4D97-AF65-F5344CB8AC3E}">
        <p14:creationId xmlns:p14="http://schemas.microsoft.com/office/powerpoint/2010/main" val="2729160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8FA0D68-DEE5-F7BB-11D7-21AD2019452A}"/>
              </a:ext>
            </a:extLst>
          </p:cNvPr>
          <p:cNvPicPr>
            <a:picLocks noChangeAspect="1"/>
          </p:cNvPicPr>
          <p:nvPr/>
        </p:nvPicPr>
        <p:blipFill rotWithShape="1">
          <a:blip r:embed="rId2"/>
          <a:srcRect t="15730"/>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C63737B-A3C1-B3B4-1C64-FC39865F9244}"/>
              </a:ext>
            </a:extLst>
          </p:cNvPr>
          <p:cNvSpPr>
            <a:spLocks noGrp="1"/>
          </p:cNvSpPr>
          <p:nvPr>
            <p:ph type="ctrTitle"/>
          </p:nvPr>
        </p:nvSpPr>
        <p:spPr>
          <a:xfrm>
            <a:off x="1057275" y="897050"/>
            <a:ext cx="10529888" cy="5403738"/>
          </a:xfrm>
          <a:effectLst>
            <a:outerShdw blurRad="50800" dist="38100" dir="2700000" algn="tl" rotWithShape="0">
              <a:prstClr val="black">
                <a:alpha val="40000"/>
              </a:prstClr>
            </a:outerShdw>
          </a:effectLst>
        </p:spPr>
        <p:txBody>
          <a:bodyPr>
            <a:normAutofit/>
          </a:bodyPr>
          <a:lstStyle/>
          <a:p>
            <a:r>
              <a:rPr lang="en-GB" sz="5200" err="1">
                <a:solidFill>
                  <a:srgbClr val="FFFFFF"/>
                </a:solidFill>
                <a:latin typeface="+mn-lt"/>
              </a:rPr>
              <a:t>Megatrendi</a:t>
            </a:r>
            <a:r>
              <a:rPr lang="en-GB" sz="5200">
                <a:solidFill>
                  <a:srgbClr val="FFFFFF"/>
                </a:solidFill>
                <a:latin typeface="+mn-lt"/>
              </a:rPr>
              <a:t> on…</a:t>
            </a:r>
            <a:br>
              <a:rPr lang="en-GB" sz="5200">
                <a:solidFill>
                  <a:srgbClr val="FFFFFF"/>
                </a:solidFill>
                <a:latin typeface="+mn-lt"/>
              </a:rPr>
            </a:br>
            <a:r>
              <a:rPr lang="fi-FI" sz="5200">
                <a:solidFill>
                  <a:srgbClr val="FFFFFF"/>
                </a:solidFill>
                <a:latin typeface="+mn-lt"/>
              </a:rPr>
              <a:t>maailmanlaajuinen, pidempiaikainen kansantaloudellinen kehitysvoima, joka vaikuttaa yksilöihin, </a:t>
            </a:r>
            <a:br>
              <a:rPr lang="fi-FI" sz="5200">
                <a:solidFill>
                  <a:srgbClr val="FFFFFF"/>
                </a:solidFill>
                <a:latin typeface="+mn-lt"/>
              </a:rPr>
            </a:br>
            <a:r>
              <a:rPr lang="fi-FI" sz="5200">
                <a:solidFill>
                  <a:srgbClr val="FFFFFF"/>
                </a:solidFill>
                <a:latin typeface="+mn-lt"/>
              </a:rPr>
              <a:t>yrityksiin ja yhteiskuntaan</a:t>
            </a:r>
            <a:br>
              <a:rPr lang="fi-FI" sz="5200">
                <a:solidFill>
                  <a:srgbClr val="FFFFFF"/>
                </a:solidFill>
                <a:latin typeface="+mn-lt"/>
              </a:rPr>
            </a:br>
            <a:endParaRPr lang="en-FI" sz="5200">
              <a:solidFill>
                <a:srgbClr val="FFFFFF"/>
              </a:solidFill>
              <a:latin typeface="+mn-lt"/>
            </a:endParaRPr>
          </a:p>
        </p:txBody>
      </p:sp>
      <p:pic>
        <p:nvPicPr>
          <p:cNvPr id="7" name="Picture 6">
            <a:extLst>
              <a:ext uri="{FF2B5EF4-FFF2-40B4-BE49-F238E27FC236}">
                <a16:creationId xmlns:a16="http://schemas.microsoft.com/office/drawing/2014/main" id="{956A1743-C0BF-3380-CD91-025F173BD14A}"/>
              </a:ext>
            </a:extLst>
          </p:cNvPr>
          <p:cNvPicPr>
            <a:picLocks noChangeAspect="1"/>
          </p:cNvPicPr>
          <p:nvPr/>
        </p:nvPicPr>
        <p:blipFill>
          <a:blip r:embed="rId3"/>
          <a:stretch>
            <a:fillRect/>
          </a:stretch>
        </p:blipFill>
        <p:spPr>
          <a:xfrm>
            <a:off x="11134725" y="5712404"/>
            <a:ext cx="718214" cy="853596"/>
          </a:xfrm>
          <a:prstGeom prst="rect">
            <a:avLst/>
          </a:prstGeom>
        </p:spPr>
      </p:pic>
    </p:spTree>
    <p:extLst>
      <p:ext uri="{BB962C8B-B14F-4D97-AF65-F5344CB8AC3E}">
        <p14:creationId xmlns:p14="http://schemas.microsoft.com/office/powerpoint/2010/main" val="695393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FA0D68-DEE5-F7BB-11D7-21AD2019452A}"/>
              </a:ext>
            </a:extLst>
          </p:cNvPr>
          <p:cNvPicPr>
            <a:picLocks noChangeAspect="1"/>
          </p:cNvPicPr>
          <p:nvPr/>
        </p:nvPicPr>
        <p:blipFill rotWithShape="1">
          <a:blip r:embed="rId2"/>
          <a:srcRect t="15730"/>
          <a:stretch/>
        </p:blipFill>
        <p:spPr>
          <a:xfrm>
            <a:off x="-3047" y="10"/>
            <a:ext cx="12191999" cy="6857990"/>
          </a:xfrm>
          <a:prstGeom prst="rect">
            <a:avLst/>
          </a:prstGeom>
        </p:spPr>
      </p:pic>
      <p:sp>
        <p:nvSpPr>
          <p:cNvPr id="4" name="Title 3">
            <a:extLst>
              <a:ext uri="{FF2B5EF4-FFF2-40B4-BE49-F238E27FC236}">
                <a16:creationId xmlns:a16="http://schemas.microsoft.com/office/drawing/2014/main" id="{0C63737B-A3C1-B3B4-1C64-FC39865F9244}"/>
              </a:ext>
            </a:extLst>
          </p:cNvPr>
          <p:cNvSpPr>
            <a:spLocks noGrp="1"/>
          </p:cNvSpPr>
          <p:nvPr>
            <p:ph type="ctrTitle"/>
          </p:nvPr>
        </p:nvSpPr>
        <p:spPr>
          <a:xfrm>
            <a:off x="1524000" y="1122363"/>
            <a:ext cx="9144000" cy="2133599"/>
          </a:xfrm>
          <a:effectLst>
            <a:outerShdw blurRad="50800" dist="38100" dir="2700000" algn="tl" rotWithShape="0">
              <a:prstClr val="black">
                <a:alpha val="40000"/>
              </a:prstClr>
            </a:outerShdw>
          </a:effectLst>
        </p:spPr>
        <p:txBody>
          <a:bodyPr>
            <a:normAutofit fontScale="90000"/>
          </a:bodyPr>
          <a:lstStyle/>
          <a:p>
            <a:r>
              <a:rPr lang="en-GB" sz="5200">
                <a:solidFill>
                  <a:srgbClr val="FFFFFF"/>
                </a:solidFill>
                <a:latin typeface="+mn-lt"/>
              </a:rPr>
              <a:t>SIJOITTAJAN </a:t>
            </a:r>
            <a:br>
              <a:rPr lang="en-GB" sz="5200">
                <a:solidFill>
                  <a:srgbClr val="FFFFFF"/>
                </a:solidFill>
                <a:latin typeface="+mn-lt"/>
              </a:rPr>
            </a:br>
            <a:r>
              <a:rPr lang="en-GB" sz="5200">
                <a:solidFill>
                  <a:srgbClr val="FFFFFF"/>
                </a:solidFill>
                <a:latin typeface="+mn-lt"/>
              </a:rPr>
              <a:t>VIISI MEGATRENDIÄ</a:t>
            </a:r>
            <a:br>
              <a:rPr lang="fi-FI" sz="5200">
                <a:solidFill>
                  <a:srgbClr val="FFFFFF"/>
                </a:solidFill>
                <a:latin typeface="+mn-lt"/>
              </a:rPr>
            </a:br>
            <a:endParaRPr lang="en-FI" sz="5200">
              <a:solidFill>
                <a:srgbClr val="FFFFFF"/>
              </a:solidFill>
              <a:latin typeface="+mn-lt"/>
            </a:endParaRPr>
          </a:p>
        </p:txBody>
      </p:sp>
      <p:sp>
        <p:nvSpPr>
          <p:cNvPr id="2" name="Subtitle 1">
            <a:extLst>
              <a:ext uri="{FF2B5EF4-FFF2-40B4-BE49-F238E27FC236}">
                <a16:creationId xmlns:a16="http://schemas.microsoft.com/office/drawing/2014/main" id="{3512E4CE-308C-9694-CD54-57254670D916}"/>
              </a:ext>
            </a:extLst>
          </p:cNvPr>
          <p:cNvSpPr>
            <a:spLocks noGrp="1"/>
          </p:cNvSpPr>
          <p:nvPr>
            <p:ph type="subTitle" idx="1"/>
          </p:nvPr>
        </p:nvSpPr>
        <p:spPr>
          <a:xfrm>
            <a:off x="1524000" y="3255961"/>
            <a:ext cx="9144000" cy="2787651"/>
          </a:xfrm>
        </p:spPr>
        <p:txBody>
          <a:bodyPr>
            <a:normAutofit fontScale="25000" lnSpcReduction="20000"/>
          </a:bodyPr>
          <a:lstStyle/>
          <a:p>
            <a:pPr marL="514350" indent="-514350">
              <a:buAutoNum type="arabicPeriod"/>
            </a:pPr>
            <a:r>
              <a:rPr lang="en-GB" sz="14400" err="1">
                <a:solidFill>
                  <a:schemeClr val="bg1"/>
                </a:solidFill>
              </a:rPr>
              <a:t>Globalisaatio</a:t>
            </a:r>
            <a:endParaRPr lang="en-GB" sz="14400">
              <a:solidFill>
                <a:schemeClr val="bg1"/>
              </a:solidFill>
            </a:endParaRPr>
          </a:p>
          <a:p>
            <a:pPr marL="514350" indent="-514350">
              <a:buAutoNum type="arabicPeriod"/>
            </a:pPr>
            <a:r>
              <a:rPr lang="en-GB" sz="14400" err="1">
                <a:solidFill>
                  <a:schemeClr val="bg1"/>
                </a:solidFill>
              </a:rPr>
              <a:t>Digitalisaatio</a:t>
            </a:r>
            <a:endParaRPr lang="en-GB" sz="14400">
              <a:solidFill>
                <a:schemeClr val="bg1"/>
              </a:solidFill>
            </a:endParaRPr>
          </a:p>
          <a:p>
            <a:pPr marL="514350" indent="-514350">
              <a:buAutoNum type="arabicPeriod"/>
            </a:pPr>
            <a:r>
              <a:rPr lang="en-GB" sz="14400" err="1">
                <a:solidFill>
                  <a:schemeClr val="bg1"/>
                </a:solidFill>
              </a:rPr>
              <a:t>Ilmastonmuutos</a:t>
            </a:r>
            <a:endParaRPr lang="en-GB" sz="14400">
              <a:solidFill>
                <a:schemeClr val="bg1"/>
              </a:solidFill>
            </a:endParaRPr>
          </a:p>
          <a:p>
            <a:pPr marL="514350" indent="-514350">
              <a:buAutoNum type="arabicPeriod"/>
            </a:pPr>
            <a:r>
              <a:rPr lang="en-GB" sz="14400" err="1">
                <a:solidFill>
                  <a:schemeClr val="bg1"/>
                </a:solidFill>
              </a:rPr>
              <a:t>Kaupungistuminen</a:t>
            </a:r>
            <a:endParaRPr lang="en-GB" sz="14400">
              <a:solidFill>
                <a:schemeClr val="bg1"/>
              </a:solidFill>
            </a:endParaRPr>
          </a:p>
          <a:p>
            <a:pPr marL="514350" indent="-514350">
              <a:buAutoNum type="arabicPeriod"/>
            </a:pPr>
            <a:r>
              <a:rPr lang="en-GB" sz="14400" err="1">
                <a:solidFill>
                  <a:schemeClr val="bg1"/>
                </a:solidFill>
              </a:rPr>
              <a:t>Demokratisoituminen</a:t>
            </a:r>
            <a:endParaRPr lang="en-GB" sz="14400">
              <a:solidFill>
                <a:schemeClr val="bg1"/>
              </a:solidFill>
            </a:endParaRPr>
          </a:p>
          <a:p>
            <a:pPr marL="514350" indent="-514350">
              <a:buAutoNum type="arabicPeriod"/>
            </a:pPr>
            <a:endParaRPr lang="en-FI" sz="3200">
              <a:solidFill>
                <a:schemeClr val="bg1"/>
              </a:solidFill>
            </a:endParaRPr>
          </a:p>
        </p:txBody>
      </p:sp>
      <p:pic>
        <p:nvPicPr>
          <p:cNvPr id="7" name="Picture 6">
            <a:extLst>
              <a:ext uri="{FF2B5EF4-FFF2-40B4-BE49-F238E27FC236}">
                <a16:creationId xmlns:a16="http://schemas.microsoft.com/office/drawing/2014/main" id="{956A1743-C0BF-3380-CD91-025F173BD14A}"/>
              </a:ext>
            </a:extLst>
          </p:cNvPr>
          <p:cNvPicPr>
            <a:picLocks noChangeAspect="1"/>
          </p:cNvPicPr>
          <p:nvPr/>
        </p:nvPicPr>
        <p:blipFill>
          <a:blip r:embed="rId3"/>
          <a:stretch>
            <a:fillRect/>
          </a:stretch>
        </p:blipFill>
        <p:spPr>
          <a:xfrm>
            <a:off x="11115675" y="5689763"/>
            <a:ext cx="737264" cy="876237"/>
          </a:xfrm>
          <a:prstGeom prst="rect">
            <a:avLst/>
          </a:prstGeom>
        </p:spPr>
      </p:pic>
    </p:spTree>
    <p:extLst>
      <p:ext uri="{BB962C8B-B14F-4D97-AF65-F5344CB8AC3E}">
        <p14:creationId xmlns:p14="http://schemas.microsoft.com/office/powerpoint/2010/main" val="2832992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blue planet with clouds in the sky&#10;&#10;Description automatically generated">
            <a:extLst>
              <a:ext uri="{FF2B5EF4-FFF2-40B4-BE49-F238E27FC236}">
                <a16:creationId xmlns:a16="http://schemas.microsoft.com/office/drawing/2014/main" id="{1ECF60A6-56CB-B6AF-5E53-F4384BC486EE}"/>
              </a:ext>
            </a:extLst>
          </p:cNvPr>
          <p:cNvPicPr>
            <a:picLocks noChangeAspect="1"/>
          </p:cNvPicPr>
          <p:nvPr/>
        </p:nvPicPr>
        <p:blipFill rotWithShape="1">
          <a:blip r:embed="rId3"/>
          <a:srcRect l="5316" r="-1" b="-1"/>
          <a:stretch/>
        </p:blipFill>
        <p:spPr>
          <a:xfrm>
            <a:off x="20" y="1282"/>
            <a:ext cx="12191980" cy="6856718"/>
          </a:xfrm>
          <a:prstGeom prst="rect">
            <a:avLst/>
          </a:prstGeom>
        </p:spPr>
      </p:pic>
      <p:sp>
        <p:nvSpPr>
          <p:cNvPr id="7" name="Title 2">
            <a:extLst>
              <a:ext uri="{FF2B5EF4-FFF2-40B4-BE49-F238E27FC236}">
                <a16:creationId xmlns:a16="http://schemas.microsoft.com/office/drawing/2014/main" id="{502AD1CF-75EF-D19B-3E7F-C1C2ABE05953}"/>
              </a:ext>
            </a:extLst>
          </p:cNvPr>
          <p:cNvSpPr txBox="1">
            <a:spLocks/>
          </p:cNvSpPr>
          <p:nvPr/>
        </p:nvSpPr>
        <p:spPr>
          <a:xfrm>
            <a:off x="732856" y="397051"/>
            <a:ext cx="11140057" cy="132556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5200" b="1" i="0" u="none" strike="noStrike" kern="1200" cap="none" spc="0" normalizeH="0" baseline="0" noProof="0">
                <a:ln>
                  <a:noFill/>
                </a:ln>
                <a:solidFill>
                  <a:prstClr val="white"/>
                </a:solidFill>
                <a:effectLst/>
                <a:uLnTx/>
                <a:uFillTx/>
                <a:latin typeface="Calibri" panose="020F0502020204030204"/>
                <a:ea typeface="+mj-ea"/>
                <a:cs typeface="+mj-cs"/>
              </a:rPr>
              <a:t>GLOBALISAATIO </a:t>
            </a:r>
            <a:br>
              <a:rPr kumimoji="0" lang="en-GB" sz="5200" b="1" i="0" u="none" strike="noStrike" kern="1200" cap="none" spc="0" normalizeH="0" baseline="0" noProof="0">
                <a:ln>
                  <a:noFill/>
                </a:ln>
                <a:solidFill>
                  <a:prstClr val="white"/>
                </a:solidFill>
                <a:effectLst/>
                <a:uLnTx/>
                <a:uFillTx/>
                <a:latin typeface="Calibri" panose="020F0502020204030204"/>
                <a:ea typeface="+mj-ea"/>
                <a:cs typeface="+mj-cs"/>
              </a:rPr>
            </a:br>
            <a:r>
              <a:rPr kumimoji="0" lang="en-GB" sz="5200" b="1" i="0" u="none" strike="noStrike" kern="1200" cap="none" spc="0" normalizeH="0" baseline="0" noProof="0">
                <a:ln>
                  <a:noFill/>
                </a:ln>
                <a:solidFill>
                  <a:prstClr val="white"/>
                </a:solidFill>
                <a:effectLst/>
                <a:uLnTx/>
                <a:uFillTx/>
                <a:latin typeface="Calibri" panose="020F0502020204030204"/>
                <a:ea typeface="+mj-ea"/>
                <a:cs typeface="+mj-cs"/>
              </a:rPr>
              <a:t>– </a:t>
            </a:r>
            <a:r>
              <a:rPr kumimoji="0" lang="en-GB" sz="5200" b="1" i="0" u="none" strike="noStrike" kern="1200" cap="none" spc="0" normalizeH="0" baseline="0" noProof="0" err="1">
                <a:ln>
                  <a:noFill/>
                </a:ln>
                <a:solidFill>
                  <a:prstClr val="white"/>
                </a:solidFill>
                <a:effectLst/>
                <a:uLnTx/>
                <a:uFillTx/>
                <a:latin typeface="Calibri" panose="020F0502020204030204"/>
                <a:ea typeface="+mj-ea"/>
                <a:cs typeface="+mj-cs"/>
              </a:rPr>
              <a:t>maailmanlaajuinen</a:t>
            </a:r>
            <a:r>
              <a:rPr kumimoji="0" lang="en-GB" sz="5200" b="1" i="0" u="none" strike="noStrike" kern="1200" cap="none" spc="0" normalizeH="0" baseline="0" noProof="0">
                <a:ln>
                  <a:noFill/>
                </a:ln>
                <a:solidFill>
                  <a:prstClr val="white"/>
                </a:solidFill>
                <a:effectLst/>
                <a:uLnTx/>
                <a:uFillTx/>
                <a:latin typeface="Calibri" panose="020F0502020204030204"/>
                <a:ea typeface="+mj-ea"/>
                <a:cs typeface="+mj-cs"/>
              </a:rPr>
              <a:t> </a:t>
            </a:r>
            <a:r>
              <a:rPr kumimoji="0" lang="en-GB" sz="5200" b="1" i="0" u="none" strike="noStrike" kern="1200" cap="none" spc="0" normalizeH="0" baseline="0" noProof="0" err="1">
                <a:ln>
                  <a:noFill/>
                </a:ln>
                <a:solidFill>
                  <a:prstClr val="white"/>
                </a:solidFill>
                <a:effectLst/>
                <a:uLnTx/>
                <a:uFillTx/>
                <a:latin typeface="Calibri" panose="020F0502020204030204"/>
                <a:ea typeface="+mj-ea"/>
                <a:cs typeface="+mj-cs"/>
              </a:rPr>
              <a:t>verkottuminen</a:t>
            </a:r>
            <a:endParaRPr kumimoji="0" lang="en-FI" sz="5200" b="1" i="0" u="none" strike="noStrike" kern="1200" cap="none" spc="0" normalizeH="0" baseline="0" noProof="0">
              <a:ln>
                <a:noFill/>
              </a:ln>
              <a:solidFill>
                <a:prstClr val="white"/>
              </a:solidFill>
              <a:effectLst/>
              <a:uLnTx/>
              <a:uFillTx/>
              <a:latin typeface="Calibri" panose="020F0502020204030204"/>
              <a:ea typeface="+mj-ea"/>
              <a:cs typeface="+mj-cs"/>
            </a:endParaRPr>
          </a:p>
        </p:txBody>
      </p:sp>
      <p:pic>
        <p:nvPicPr>
          <p:cNvPr id="8" name="Content Placeholder 9">
            <a:extLst>
              <a:ext uri="{FF2B5EF4-FFF2-40B4-BE49-F238E27FC236}">
                <a16:creationId xmlns:a16="http://schemas.microsoft.com/office/drawing/2014/main" id="{D5736C91-B970-0908-1808-B6CCAA743976}"/>
              </a:ext>
            </a:extLst>
          </p:cNvPr>
          <p:cNvPicPr>
            <a:picLocks noChangeAspect="1"/>
          </p:cNvPicPr>
          <p:nvPr/>
        </p:nvPicPr>
        <p:blipFill>
          <a:blip r:embed="rId4"/>
          <a:stretch>
            <a:fillRect/>
          </a:stretch>
        </p:blipFill>
        <p:spPr>
          <a:xfrm>
            <a:off x="99789" y="1929466"/>
            <a:ext cx="5686143" cy="4615017"/>
          </a:xfrm>
          <a:prstGeom prst="rect">
            <a:avLst/>
          </a:prstGeom>
        </p:spPr>
      </p:pic>
      <p:pic>
        <p:nvPicPr>
          <p:cNvPr id="9" name="Content Placeholder 15">
            <a:extLst>
              <a:ext uri="{FF2B5EF4-FFF2-40B4-BE49-F238E27FC236}">
                <a16:creationId xmlns:a16="http://schemas.microsoft.com/office/drawing/2014/main" id="{FE78EFD0-471D-CB14-0767-BB17296B953F}"/>
              </a:ext>
            </a:extLst>
          </p:cNvPr>
          <p:cNvPicPr>
            <a:picLocks noChangeAspect="1"/>
          </p:cNvPicPr>
          <p:nvPr/>
        </p:nvPicPr>
        <p:blipFill>
          <a:blip r:embed="rId5"/>
          <a:stretch>
            <a:fillRect/>
          </a:stretch>
        </p:blipFill>
        <p:spPr>
          <a:xfrm>
            <a:off x="5884197" y="1929466"/>
            <a:ext cx="6096000" cy="4631157"/>
          </a:xfrm>
          <a:prstGeom prst="rect">
            <a:avLst/>
          </a:prstGeom>
        </p:spPr>
      </p:pic>
      <p:pic>
        <p:nvPicPr>
          <p:cNvPr id="10" name="Picture 9">
            <a:extLst>
              <a:ext uri="{FF2B5EF4-FFF2-40B4-BE49-F238E27FC236}">
                <a16:creationId xmlns:a16="http://schemas.microsoft.com/office/drawing/2014/main" id="{63BCB46B-3CF5-B588-75D5-C9A8FD8B4328}"/>
              </a:ext>
            </a:extLst>
          </p:cNvPr>
          <p:cNvPicPr>
            <a:picLocks noChangeAspect="1"/>
          </p:cNvPicPr>
          <p:nvPr/>
        </p:nvPicPr>
        <p:blipFill>
          <a:blip r:embed="rId6"/>
          <a:stretch>
            <a:fillRect/>
          </a:stretch>
        </p:blipFill>
        <p:spPr>
          <a:xfrm>
            <a:off x="242887" y="190199"/>
            <a:ext cx="728663" cy="869695"/>
          </a:xfrm>
          <a:prstGeom prst="rect">
            <a:avLst/>
          </a:prstGeom>
        </p:spPr>
      </p:pic>
      <p:sp>
        <p:nvSpPr>
          <p:cNvPr id="11" name="TextBox 10">
            <a:extLst>
              <a:ext uri="{FF2B5EF4-FFF2-40B4-BE49-F238E27FC236}">
                <a16:creationId xmlns:a16="http://schemas.microsoft.com/office/drawing/2014/main" id="{939D0A46-E6EB-B06E-89FC-B5E06A5D489A}"/>
              </a:ext>
            </a:extLst>
          </p:cNvPr>
          <p:cNvSpPr txBox="1"/>
          <p:nvPr/>
        </p:nvSpPr>
        <p:spPr>
          <a:xfrm>
            <a:off x="6095999" y="6257925"/>
            <a:ext cx="20478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www.statista.com</a:t>
            </a:r>
            <a:endParaRPr kumimoji="0" lang="en-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687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blue planet with clouds in the sky&#10;&#10;Description automatically generated">
            <a:extLst>
              <a:ext uri="{FF2B5EF4-FFF2-40B4-BE49-F238E27FC236}">
                <a16:creationId xmlns:a16="http://schemas.microsoft.com/office/drawing/2014/main" id="{1ECF60A6-56CB-B6AF-5E53-F4384BC486EE}"/>
              </a:ext>
            </a:extLst>
          </p:cNvPr>
          <p:cNvPicPr>
            <a:picLocks noChangeAspect="1"/>
          </p:cNvPicPr>
          <p:nvPr/>
        </p:nvPicPr>
        <p:blipFill rotWithShape="1">
          <a:blip r:embed="rId2"/>
          <a:srcRect l="5316" r="-1"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600C575-7E55-8AE6-996A-8875B295FB2F}"/>
              </a:ext>
            </a:extLst>
          </p:cNvPr>
          <p:cNvSpPr txBox="1"/>
          <p:nvPr/>
        </p:nvSpPr>
        <p:spPr>
          <a:xfrm>
            <a:off x="552263" y="423080"/>
            <a:ext cx="8461612" cy="60527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Content Placeholder 4">
            <a:extLst>
              <a:ext uri="{FF2B5EF4-FFF2-40B4-BE49-F238E27FC236}">
                <a16:creationId xmlns:a16="http://schemas.microsoft.com/office/drawing/2014/main" id="{1CE0CA60-E6B4-6F3C-3D4B-31E684F13519}"/>
              </a:ext>
            </a:extLst>
          </p:cNvPr>
          <p:cNvSpPr txBox="1">
            <a:spLocks/>
          </p:cNvSpPr>
          <p:nvPr/>
        </p:nvSpPr>
        <p:spPr>
          <a:xfrm>
            <a:off x="858216" y="1499333"/>
            <a:ext cx="8245603" cy="5409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err="1">
                <a:ln>
                  <a:noFill/>
                </a:ln>
                <a:solidFill>
                  <a:prstClr val="black"/>
                </a:solidFill>
                <a:effectLst/>
                <a:uLnTx/>
                <a:uFillTx/>
                <a:latin typeface="Calibri" panose="020F0502020204030204"/>
                <a:ea typeface="+mn-ea"/>
                <a:cs typeface="+mn-cs"/>
              </a:rPr>
              <a:t>Sijoittaminen</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Sijoittajien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mukavuusalue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kasvaa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parhaiden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sijoituskohteiden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valinta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sijainnista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riippumatta</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Yksityishlö</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osakevarallisuudesta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88 % Suomi vs. 12 %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ulkom</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uusista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sijoituksista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v. 2022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noin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1/3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ulkom</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Poliittinen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riski</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omistajan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asemasta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tietyllä</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markkinoilla</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err="1">
                <a:ln>
                  <a:noFill/>
                </a:ln>
                <a:solidFill>
                  <a:prstClr val="black"/>
                </a:solidFill>
                <a:effectLst/>
                <a:uLnTx/>
                <a:uFillTx/>
                <a:latin typeface="Calibri" panose="020F0502020204030204"/>
                <a:ea typeface="+mn-ea"/>
                <a:cs typeface="+mn-cs"/>
              </a:rPr>
              <a:t>Sijoituskohteet</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Missä</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ovat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raaka-aineet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valmistus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ja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asiakkaat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Alueelliset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konfliktit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vaikutus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raaka-aineiden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saatavuuteen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ja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toimitusketjuihin</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Kv</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erikoistuminen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vs.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huoltovarmuus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ruoka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lääkkeet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jne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5" name="Title 1">
            <a:extLst>
              <a:ext uri="{FF2B5EF4-FFF2-40B4-BE49-F238E27FC236}">
                <a16:creationId xmlns:a16="http://schemas.microsoft.com/office/drawing/2014/main" id="{4502C3CD-DB50-67B5-B4EF-199E7FA0E22E}"/>
              </a:ext>
            </a:extLst>
          </p:cNvPr>
          <p:cNvSpPr txBox="1">
            <a:spLocks/>
          </p:cNvSpPr>
          <p:nvPr/>
        </p:nvSpPr>
        <p:spPr>
          <a:xfrm>
            <a:off x="963371" y="582261"/>
            <a:ext cx="8095476" cy="7578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a:ln>
                  <a:noFill/>
                </a:ln>
                <a:solidFill>
                  <a:srgbClr val="4472C4"/>
                </a:solidFill>
                <a:effectLst/>
                <a:uLnTx/>
                <a:uFillTx/>
                <a:latin typeface="Calibri Light" panose="020F0302020204030204"/>
                <a:ea typeface="+mj-ea"/>
                <a:cs typeface="+mj-cs"/>
              </a:rPr>
              <a:t>GLOBALISAATIO</a:t>
            </a:r>
          </a:p>
        </p:txBody>
      </p:sp>
      <p:pic>
        <p:nvPicPr>
          <p:cNvPr id="6" name="Picture 5">
            <a:extLst>
              <a:ext uri="{FF2B5EF4-FFF2-40B4-BE49-F238E27FC236}">
                <a16:creationId xmlns:a16="http://schemas.microsoft.com/office/drawing/2014/main" id="{4BA0DF69-4F16-1F7E-3F5C-0DB51DC89287}"/>
              </a:ext>
            </a:extLst>
          </p:cNvPr>
          <p:cNvPicPr>
            <a:picLocks noChangeAspect="1"/>
          </p:cNvPicPr>
          <p:nvPr/>
        </p:nvPicPr>
        <p:blipFill>
          <a:blip r:embed="rId3"/>
          <a:stretch>
            <a:fillRect/>
          </a:stretch>
        </p:blipFill>
        <p:spPr>
          <a:xfrm>
            <a:off x="11333783" y="5929312"/>
            <a:ext cx="566977" cy="676715"/>
          </a:xfrm>
          <a:prstGeom prst="rect">
            <a:avLst/>
          </a:prstGeom>
        </p:spPr>
      </p:pic>
    </p:spTree>
    <p:extLst>
      <p:ext uri="{BB962C8B-B14F-4D97-AF65-F5344CB8AC3E}">
        <p14:creationId xmlns:p14="http://schemas.microsoft.com/office/powerpoint/2010/main" val="1750789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Talouden taidot ja tiedot</a:t>
            </a:r>
          </a:p>
        </p:txBody>
      </p:sp>
      <p:sp>
        <p:nvSpPr>
          <p:cNvPr id="3" name="Sisällön paikkamerkki 2"/>
          <p:cNvSpPr>
            <a:spLocks noGrp="1"/>
          </p:cNvSpPr>
          <p:nvPr>
            <p:ph idx="1"/>
          </p:nvPr>
        </p:nvSpPr>
        <p:spPr>
          <a:xfrm>
            <a:off x="838200" y="1690688"/>
            <a:ext cx="10515600" cy="4172784"/>
          </a:xfrm>
        </p:spPr>
        <p:txBody>
          <a:bodyPr>
            <a:normAutofit/>
          </a:bodyPr>
          <a:lstStyle/>
          <a:p>
            <a:r>
              <a:rPr lang="fi-FI"/>
              <a:t>Tavoitteena maailman paras talousosaaminen.</a:t>
            </a:r>
          </a:p>
          <a:p>
            <a:r>
              <a:rPr lang="fi-FI"/>
              <a:t>Mutta mitä se (1) tarkoittaa ja (2) edellyttää</a:t>
            </a:r>
          </a:p>
          <a:p>
            <a:r>
              <a:rPr lang="fi-FI"/>
              <a:t>Talousosaaminen näkyy arjessa ”taloustaitavuutena” tai oman talouden hallintana</a:t>
            </a:r>
          </a:p>
          <a:p>
            <a:r>
              <a:rPr lang="fi-FI"/>
              <a:t>Talousosaaminen edellyttää perustietoja ja ymmärrystä siitä, miten ihminen tai perhe hallitsee tulojaan, menojaan ja (toivottavasti myös) säästämistään</a:t>
            </a:r>
          </a:p>
        </p:txBody>
      </p:sp>
    </p:spTree>
    <p:extLst>
      <p:ext uri="{BB962C8B-B14F-4D97-AF65-F5344CB8AC3E}">
        <p14:creationId xmlns:p14="http://schemas.microsoft.com/office/powerpoint/2010/main" val="1757427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c, Freelancer, Macintosh, Macbook">
            <a:extLst>
              <a:ext uri="{FF2B5EF4-FFF2-40B4-BE49-F238E27FC236}">
                <a16:creationId xmlns:a16="http://schemas.microsoft.com/office/drawing/2014/main" id="{1FFCDAB3-B068-4324-80DF-2F3668518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00136B3-D45C-F5AF-F77A-A3A39BF2A56B}"/>
              </a:ext>
            </a:extLst>
          </p:cNvPr>
          <p:cNvPicPr>
            <a:picLocks noChangeAspect="1"/>
          </p:cNvPicPr>
          <p:nvPr/>
        </p:nvPicPr>
        <p:blipFill>
          <a:blip r:embed="rId4"/>
          <a:stretch>
            <a:fillRect/>
          </a:stretch>
        </p:blipFill>
        <p:spPr>
          <a:xfrm>
            <a:off x="3995454" y="167226"/>
            <a:ext cx="7981951" cy="5299683"/>
          </a:xfrm>
          <a:prstGeom prst="rect">
            <a:avLst/>
          </a:prstGeom>
        </p:spPr>
      </p:pic>
      <p:sp>
        <p:nvSpPr>
          <p:cNvPr id="4" name="Title 2">
            <a:extLst>
              <a:ext uri="{FF2B5EF4-FFF2-40B4-BE49-F238E27FC236}">
                <a16:creationId xmlns:a16="http://schemas.microsoft.com/office/drawing/2014/main" id="{3AADF40E-7CB3-0411-95D9-C7B034725D87}"/>
              </a:ext>
            </a:extLst>
          </p:cNvPr>
          <p:cNvSpPr txBox="1">
            <a:spLocks/>
          </p:cNvSpPr>
          <p:nvPr/>
        </p:nvSpPr>
        <p:spPr>
          <a:xfrm>
            <a:off x="-262222" y="408736"/>
            <a:ext cx="4467794" cy="498933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5200" b="1" i="0" u="none" strike="noStrike" kern="1200" cap="none" spc="0" normalizeH="0" baseline="0" noProof="0">
                <a:ln>
                  <a:noFill/>
                </a:ln>
                <a:solidFill>
                  <a:prstClr val="white"/>
                </a:solidFill>
                <a:effectLst/>
                <a:uLnTx/>
                <a:uFillTx/>
                <a:latin typeface="Calibri" panose="020F0502020204030204"/>
                <a:ea typeface="+mj-ea"/>
                <a:cs typeface="+mj-cs"/>
              </a:rPr>
              <a:t>DIGITALI-SAATIO  </a:t>
            </a:r>
            <a:r>
              <a:rPr kumimoji="0" lang="en-GB" sz="5200" b="1" i="0" u="none" strike="noStrike" kern="1200" cap="none" spc="0" normalizeH="0" baseline="0" noProof="0">
                <a:ln>
                  <a:solidFill>
                    <a:srgbClr val="E7E6E6">
                      <a:lumMod val="50000"/>
                    </a:srgbClr>
                  </a:solidFill>
                </a:ln>
                <a:solidFill>
                  <a:prstClr val="white"/>
                </a:solidFill>
                <a:effectLst/>
                <a:uLnTx/>
                <a:uFillTx/>
                <a:latin typeface="Calibri" panose="020F0502020204030204"/>
                <a:ea typeface="+mj-ea"/>
                <a:cs typeface="+mj-cs"/>
              </a:rPr>
              <a:t>teknologinen vallankumous </a:t>
            </a:r>
            <a:r>
              <a:rPr kumimoji="0" lang="en-GB" sz="5200" b="1" i="0" u="none" strike="noStrike" kern="1200" cap="none" spc="0" normalizeH="0" baseline="0" noProof="0" err="1">
                <a:ln>
                  <a:solidFill>
                    <a:srgbClr val="E7E6E6">
                      <a:lumMod val="50000"/>
                    </a:srgbClr>
                  </a:solidFill>
                </a:ln>
                <a:solidFill>
                  <a:prstClr val="white"/>
                </a:solidFill>
                <a:effectLst/>
                <a:uLnTx/>
                <a:uFillTx/>
                <a:latin typeface="Calibri" panose="020F0502020204030204"/>
                <a:ea typeface="+mj-ea"/>
                <a:cs typeface="+mj-cs"/>
              </a:rPr>
              <a:t>höyrykoneista</a:t>
            </a:r>
            <a:r>
              <a:rPr kumimoji="0" lang="en-GB" sz="5200" b="1" i="0" u="none" strike="noStrike" kern="1200" cap="none" spc="0" normalizeH="0" baseline="0" noProof="0">
                <a:ln>
                  <a:solidFill>
                    <a:srgbClr val="E7E6E6">
                      <a:lumMod val="50000"/>
                    </a:srgbClr>
                  </a:solidFill>
                </a:ln>
                <a:solidFill>
                  <a:prstClr val="white"/>
                </a:solidFill>
                <a:effectLst/>
                <a:uLnTx/>
                <a:uFillTx/>
                <a:latin typeface="Calibri" panose="020F0502020204030204"/>
                <a:ea typeface="+mj-ea"/>
                <a:cs typeface="+mj-cs"/>
              </a:rPr>
              <a:t> </a:t>
            </a:r>
            <a:r>
              <a:rPr kumimoji="0" lang="en-GB" sz="5200" b="1" i="0" u="none" strike="noStrike" kern="1200" cap="none" spc="0" normalizeH="0" baseline="0" noProof="0" err="1">
                <a:ln>
                  <a:solidFill>
                    <a:srgbClr val="E7E6E6">
                      <a:lumMod val="50000"/>
                    </a:srgbClr>
                  </a:solidFill>
                </a:ln>
                <a:solidFill>
                  <a:prstClr val="white"/>
                </a:solidFill>
                <a:effectLst/>
                <a:uLnTx/>
                <a:uFillTx/>
                <a:latin typeface="Calibri" panose="020F0502020204030204"/>
                <a:ea typeface="+mj-ea"/>
                <a:cs typeface="+mj-cs"/>
              </a:rPr>
              <a:t>tekoälyyn</a:t>
            </a:r>
            <a:endParaRPr kumimoji="0" lang="en-FI" sz="5200" b="1" i="0" u="none" strike="noStrike" kern="1200" cap="none" spc="0" normalizeH="0" baseline="0" noProof="0">
              <a:ln>
                <a:solidFill>
                  <a:srgbClr val="E7E6E6">
                    <a:lumMod val="50000"/>
                  </a:srgbClr>
                </a:solidFill>
              </a:ln>
              <a:solidFill>
                <a:prstClr val="white"/>
              </a:solidFill>
              <a:effectLst/>
              <a:uLnTx/>
              <a:uFillTx/>
              <a:latin typeface="Calibri" panose="020F0502020204030204"/>
              <a:ea typeface="+mj-ea"/>
              <a:cs typeface="+mj-cs"/>
            </a:endParaRPr>
          </a:p>
        </p:txBody>
      </p:sp>
      <p:pic>
        <p:nvPicPr>
          <p:cNvPr id="6" name="Picture 5">
            <a:extLst>
              <a:ext uri="{FF2B5EF4-FFF2-40B4-BE49-F238E27FC236}">
                <a16:creationId xmlns:a16="http://schemas.microsoft.com/office/drawing/2014/main" id="{2C86CAF3-97E6-87A5-7328-FD0EF0A556FC}"/>
              </a:ext>
            </a:extLst>
          </p:cNvPr>
          <p:cNvPicPr>
            <a:picLocks noChangeAspect="1"/>
          </p:cNvPicPr>
          <p:nvPr/>
        </p:nvPicPr>
        <p:blipFill>
          <a:blip r:embed="rId5"/>
          <a:stretch>
            <a:fillRect/>
          </a:stretch>
        </p:blipFill>
        <p:spPr>
          <a:xfrm>
            <a:off x="11229736" y="5824097"/>
            <a:ext cx="566977" cy="676715"/>
          </a:xfrm>
          <a:prstGeom prst="rect">
            <a:avLst/>
          </a:prstGeom>
        </p:spPr>
      </p:pic>
    </p:spTree>
    <p:extLst>
      <p:ext uri="{BB962C8B-B14F-4D97-AF65-F5344CB8AC3E}">
        <p14:creationId xmlns:p14="http://schemas.microsoft.com/office/powerpoint/2010/main" val="377841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c, Freelancer, Macintosh, Macbook">
            <a:extLst>
              <a:ext uri="{FF2B5EF4-FFF2-40B4-BE49-F238E27FC236}">
                <a16:creationId xmlns:a16="http://schemas.microsoft.com/office/drawing/2014/main" id="{1FFCDAB3-B068-4324-80DF-2F3668518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7F1EFCE-8218-409B-B772-F17C2F9C8D8B}"/>
              </a:ext>
            </a:extLst>
          </p:cNvPr>
          <p:cNvSpPr txBox="1"/>
          <p:nvPr/>
        </p:nvSpPr>
        <p:spPr>
          <a:xfrm>
            <a:off x="3384645" y="354842"/>
            <a:ext cx="8461612" cy="60527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4">
            <a:extLst>
              <a:ext uri="{FF2B5EF4-FFF2-40B4-BE49-F238E27FC236}">
                <a16:creationId xmlns:a16="http://schemas.microsoft.com/office/drawing/2014/main" id="{7F5828D0-E711-4927-B7A4-3AE261C04979}"/>
              </a:ext>
            </a:extLst>
          </p:cNvPr>
          <p:cNvSpPr txBox="1">
            <a:spLocks/>
          </p:cNvSpPr>
          <p:nvPr/>
        </p:nvSpPr>
        <p:spPr>
          <a:xfrm>
            <a:off x="3600654" y="1180972"/>
            <a:ext cx="8150067" cy="51247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400" b="1" i="0" u="none" strike="noStrike" kern="1200" cap="none" spc="0" normalizeH="0" baseline="0" noProof="0">
                <a:ln>
                  <a:noFill/>
                </a:ln>
                <a:solidFill>
                  <a:prstClr val="black"/>
                </a:solidFill>
                <a:effectLst/>
                <a:uLnTx/>
                <a:uFillTx/>
                <a:latin typeface="Calibri" panose="020F0502020204030204"/>
                <a:ea typeface="+mn-ea"/>
                <a:cs typeface="+mn-cs"/>
              </a:rPr>
              <a:t>Sijoittaminen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2200" b="0" i="0" u="none" strike="noStrike" kern="1200" cap="none" spc="0" normalizeH="0" baseline="0" noProof="0">
                <a:ln>
                  <a:noFill/>
                </a:ln>
                <a:solidFill>
                  <a:prstClr val="black"/>
                </a:solidFill>
                <a:effectLst/>
                <a:uLnTx/>
                <a:uFillTx/>
                <a:latin typeface="Calibri" panose="020F0502020204030204"/>
                <a:ea typeface="+mn-ea"/>
                <a:cs typeface="+mn-cs"/>
              </a:rPr>
              <a:t>Automatisaatio laskee transaktiokustannuksia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2200" b="0" i="0" u="none" strike="noStrike" kern="1200" cap="none" spc="0" normalizeH="0" baseline="0" noProof="0">
                <a:ln>
                  <a:noFill/>
                </a:ln>
                <a:solidFill>
                  <a:prstClr val="black"/>
                </a:solidFill>
                <a:effectLst/>
                <a:uLnTx/>
                <a:uFillTx/>
                <a:latin typeface="Calibri" panose="020F0502020204030204"/>
                <a:ea typeface="+mn-ea"/>
                <a:cs typeface="+mn-cs"/>
              </a:rPr>
              <a:t>Tiedonhankinta helpottuu</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2200" b="0" i="0" u="none" strike="noStrike" kern="1200" cap="none" spc="0" normalizeH="0" baseline="0" noProof="0" err="1">
                <a:ln>
                  <a:noFill/>
                </a:ln>
                <a:solidFill>
                  <a:prstClr val="black"/>
                </a:solidFill>
                <a:effectLst/>
                <a:uLnTx/>
                <a:uFillTx/>
                <a:latin typeface="Calibri" panose="020F0502020204030204"/>
                <a:ea typeface="+mn-ea"/>
                <a:cs typeface="+mn-cs"/>
              </a:rPr>
              <a:t>Arbitraasimahdollisuudet</a:t>
            </a:r>
            <a:r>
              <a:rPr kumimoji="0" lang="fi-FI" sz="2200" b="0" i="0" u="none" strike="noStrike" kern="1200" cap="none" spc="0" normalizeH="0" baseline="0" noProof="0">
                <a:ln>
                  <a:noFill/>
                </a:ln>
                <a:solidFill>
                  <a:prstClr val="black"/>
                </a:solidFill>
                <a:effectLst/>
                <a:uLnTx/>
                <a:uFillTx/>
                <a:latin typeface="Calibri" panose="020F0502020204030204"/>
                <a:ea typeface="+mn-ea"/>
                <a:cs typeface="+mn-cs"/>
              </a:rPr>
              <a:t> poistuvat, täydelliset markkinat?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2200" b="0" i="0" u="none" strike="noStrike" kern="1200" cap="none" spc="0" normalizeH="0" baseline="0" noProof="0">
                <a:ln>
                  <a:noFill/>
                </a:ln>
                <a:solidFill>
                  <a:prstClr val="black"/>
                </a:solidFill>
                <a:effectLst/>
                <a:uLnTx/>
                <a:uFillTx/>
                <a:latin typeface="Calibri" panose="020F0502020204030204"/>
                <a:ea typeface="+mn-ea"/>
                <a:cs typeface="+mn-cs"/>
              </a:rPr>
              <a:t>Automatisoitu varainhoito, sijoitusrobotit, ohjelmointi, tekoäly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2200" b="0" i="0" u="none" strike="noStrike" kern="1200" cap="none" spc="0" normalizeH="0" baseline="0" noProof="0">
                <a:ln>
                  <a:noFill/>
                </a:ln>
                <a:solidFill>
                  <a:prstClr val="black"/>
                </a:solidFill>
                <a:effectLst/>
                <a:uLnTx/>
                <a:uFillTx/>
                <a:latin typeface="Calibri" panose="020F0502020204030204"/>
                <a:ea typeface="+mn-ea"/>
                <a:cs typeface="+mn-cs"/>
              </a:rPr>
              <a:t>Yhtiökokouskäytännöt muuttuvat: äänestäminen sähköisesti, mobiiliosallistuminen – parempi mahdollisuus vaikuttaa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2200" b="0" i="0" u="none" strike="noStrike" kern="1200" cap="none" spc="0" normalizeH="0" baseline="0" noProof="0">
                <a:ln>
                  <a:noFill/>
                </a:ln>
                <a:solidFill>
                  <a:prstClr val="black"/>
                </a:solidFill>
                <a:effectLst/>
                <a:uLnTx/>
                <a:uFillTx/>
                <a:latin typeface="Calibri" panose="020F0502020204030204"/>
                <a:ea typeface="+mn-ea"/>
                <a:cs typeface="+mn-cs"/>
              </a:rPr>
              <a:t>Sosiaalisen median sijoittajayhteisöt, aktivistiomistajat</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fi-FI" sz="22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400" b="1" i="0" u="none" strike="noStrike" kern="1200" cap="none" spc="0" normalizeH="0" baseline="0" noProof="0">
                <a:ln>
                  <a:noFill/>
                </a:ln>
                <a:solidFill>
                  <a:prstClr val="black"/>
                </a:solidFill>
                <a:effectLst/>
                <a:uLnTx/>
                <a:uFillTx/>
                <a:latin typeface="Calibri" panose="020F0502020204030204"/>
                <a:ea typeface="+mn-ea"/>
                <a:cs typeface="+mn-cs"/>
              </a:rPr>
              <a:t>Sijoituskohteet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2200" b="0" i="0" u="none" strike="noStrike" kern="1200" cap="none" spc="0" normalizeH="0" baseline="0" noProof="0">
                <a:ln>
                  <a:noFill/>
                </a:ln>
                <a:solidFill>
                  <a:prstClr val="black"/>
                </a:solidFill>
                <a:effectLst/>
                <a:uLnTx/>
                <a:uFillTx/>
                <a:latin typeface="Calibri" panose="020F0502020204030204"/>
                <a:ea typeface="+mn-ea"/>
                <a:cs typeface="+mn-cs"/>
              </a:rPr>
              <a:t>Uudet sijoituskohteet kuten </a:t>
            </a:r>
            <a:r>
              <a:rPr kumimoji="0" lang="fi-FI" sz="2200" b="0" i="0" u="none" strike="noStrike" kern="1200" cap="none" spc="0" normalizeH="0" baseline="0" noProof="0" err="1">
                <a:ln>
                  <a:noFill/>
                </a:ln>
                <a:solidFill>
                  <a:prstClr val="black"/>
                </a:solidFill>
                <a:effectLst/>
                <a:uLnTx/>
                <a:uFillTx/>
                <a:latin typeface="Calibri" panose="020F0502020204030204"/>
                <a:ea typeface="+mn-ea"/>
                <a:cs typeface="+mn-cs"/>
              </a:rPr>
              <a:t>kryptot</a:t>
            </a:r>
            <a:endParaRPr kumimoji="0" lang="fi-FI" sz="2200" b="0"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Teknologiayhtiöt</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laitteet</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järjestelmät</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tietoturva</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pelit</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alustat</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Teknologian</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kehitystä</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hyödyntävät</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err="1">
                <a:ln>
                  <a:noFill/>
                </a:ln>
                <a:solidFill>
                  <a:prstClr val="black"/>
                </a:solidFill>
                <a:effectLst/>
                <a:uLnTx/>
                <a:uFillTx/>
                <a:latin typeface="Calibri" panose="020F0502020204030204"/>
                <a:ea typeface="+mn-ea"/>
                <a:cs typeface="+mn-cs"/>
              </a:rPr>
              <a:t>yhtiöt</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Uber, Airbnb, Amazon</a:t>
            </a:r>
          </a:p>
        </p:txBody>
      </p:sp>
      <p:sp>
        <p:nvSpPr>
          <p:cNvPr id="9" name="Title 1">
            <a:extLst>
              <a:ext uri="{FF2B5EF4-FFF2-40B4-BE49-F238E27FC236}">
                <a16:creationId xmlns:a16="http://schemas.microsoft.com/office/drawing/2014/main" id="{ADEE601A-E88B-4F2B-8A0D-F74166028A45}"/>
              </a:ext>
            </a:extLst>
          </p:cNvPr>
          <p:cNvSpPr txBox="1">
            <a:spLocks/>
          </p:cNvSpPr>
          <p:nvPr/>
        </p:nvSpPr>
        <p:spPr>
          <a:xfrm>
            <a:off x="3600655" y="423080"/>
            <a:ext cx="6586491" cy="7578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a:ln>
                  <a:noFill/>
                </a:ln>
                <a:solidFill>
                  <a:prstClr val="black"/>
                </a:solidFill>
                <a:effectLst/>
                <a:uLnTx/>
                <a:uFillTx/>
                <a:latin typeface="Calibri Light" panose="020F0302020204030204"/>
                <a:ea typeface="+mj-ea"/>
                <a:cs typeface="+mj-cs"/>
              </a:rPr>
              <a:t>DIGITALISAATIO</a:t>
            </a:r>
          </a:p>
        </p:txBody>
      </p:sp>
      <p:pic>
        <p:nvPicPr>
          <p:cNvPr id="2" name="Picture 1">
            <a:extLst>
              <a:ext uri="{FF2B5EF4-FFF2-40B4-BE49-F238E27FC236}">
                <a16:creationId xmlns:a16="http://schemas.microsoft.com/office/drawing/2014/main" id="{0AC1CE2D-2CB3-D19D-904D-8E34D6596BF1}"/>
              </a:ext>
            </a:extLst>
          </p:cNvPr>
          <p:cNvPicPr>
            <a:picLocks noChangeAspect="1"/>
          </p:cNvPicPr>
          <p:nvPr/>
        </p:nvPicPr>
        <p:blipFill>
          <a:blip r:embed="rId4"/>
          <a:stretch>
            <a:fillRect/>
          </a:stretch>
        </p:blipFill>
        <p:spPr>
          <a:xfrm>
            <a:off x="345743" y="5967348"/>
            <a:ext cx="566977" cy="676715"/>
          </a:xfrm>
          <a:prstGeom prst="rect">
            <a:avLst/>
          </a:prstGeom>
        </p:spPr>
      </p:pic>
    </p:spTree>
    <p:extLst>
      <p:ext uri="{BB962C8B-B14F-4D97-AF65-F5344CB8AC3E}">
        <p14:creationId xmlns:p14="http://schemas.microsoft.com/office/powerpoint/2010/main" val="1196023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B7CF35-3041-11EE-F757-824890CE8885}"/>
              </a:ext>
            </a:extLst>
          </p:cNvPr>
          <p:cNvPicPr>
            <a:picLocks noChangeAspect="1"/>
          </p:cNvPicPr>
          <p:nvPr/>
        </p:nvPicPr>
        <p:blipFill>
          <a:blip r:embed="rId3"/>
          <a:stretch>
            <a:fillRect/>
          </a:stretch>
        </p:blipFill>
        <p:spPr>
          <a:xfrm>
            <a:off x="0" y="0"/>
            <a:ext cx="12192000" cy="6972300"/>
          </a:xfrm>
          <a:prstGeom prst="rect">
            <a:avLst/>
          </a:prstGeom>
        </p:spPr>
      </p:pic>
      <p:sp>
        <p:nvSpPr>
          <p:cNvPr id="7" name="Content Placeholder 4">
            <a:extLst>
              <a:ext uri="{FF2B5EF4-FFF2-40B4-BE49-F238E27FC236}">
                <a16:creationId xmlns:a16="http://schemas.microsoft.com/office/drawing/2014/main" id="{7F5828D0-E711-4927-B7A4-3AE261C04979}"/>
              </a:ext>
            </a:extLst>
          </p:cNvPr>
          <p:cNvSpPr txBox="1">
            <a:spLocks/>
          </p:cNvSpPr>
          <p:nvPr/>
        </p:nvSpPr>
        <p:spPr>
          <a:xfrm>
            <a:off x="3600655" y="1282890"/>
            <a:ext cx="8095476" cy="50228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ontent Placeholder 4">
            <a:extLst>
              <a:ext uri="{FF2B5EF4-FFF2-40B4-BE49-F238E27FC236}">
                <a16:creationId xmlns:a16="http://schemas.microsoft.com/office/drawing/2014/main" id="{21CD7A43-8FE5-40A2-8B37-2787C73C44B0}"/>
              </a:ext>
            </a:extLst>
          </p:cNvPr>
          <p:cNvSpPr txBox="1">
            <a:spLocks/>
          </p:cNvSpPr>
          <p:nvPr/>
        </p:nvSpPr>
        <p:spPr>
          <a:xfrm>
            <a:off x="3600654" y="1378424"/>
            <a:ext cx="7753145" cy="47985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ontent Placeholder 4">
            <a:extLst>
              <a:ext uri="{FF2B5EF4-FFF2-40B4-BE49-F238E27FC236}">
                <a16:creationId xmlns:a16="http://schemas.microsoft.com/office/drawing/2014/main" id="{52EF86B9-3248-4408-8FDA-FAFD5AC5E141}"/>
              </a:ext>
            </a:extLst>
          </p:cNvPr>
          <p:cNvSpPr txBox="1">
            <a:spLocks/>
          </p:cNvSpPr>
          <p:nvPr/>
        </p:nvSpPr>
        <p:spPr>
          <a:xfrm>
            <a:off x="3600653" y="1282890"/>
            <a:ext cx="8245603" cy="5575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6DFF2F6-5D5C-8C8D-44FE-D2BF532C638F}"/>
              </a:ext>
            </a:extLst>
          </p:cNvPr>
          <p:cNvPicPr>
            <a:picLocks noChangeAspect="1"/>
          </p:cNvPicPr>
          <p:nvPr/>
        </p:nvPicPr>
        <p:blipFill>
          <a:blip r:embed="rId4"/>
          <a:stretch>
            <a:fillRect/>
          </a:stretch>
        </p:blipFill>
        <p:spPr>
          <a:xfrm>
            <a:off x="345743" y="5967348"/>
            <a:ext cx="566977" cy="676715"/>
          </a:xfrm>
          <a:prstGeom prst="rect">
            <a:avLst/>
          </a:prstGeom>
        </p:spPr>
      </p:pic>
      <p:sp>
        <p:nvSpPr>
          <p:cNvPr id="4" name="Title 2">
            <a:extLst>
              <a:ext uri="{FF2B5EF4-FFF2-40B4-BE49-F238E27FC236}">
                <a16:creationId xmlns:a16="http://schemas.microsoft.com/office/drawing/2014/main" id="{F63663B9-171F-ADD8-DBCD-01D111B0A782}"/>
              </a:ext>
            </a:extLst>
          </p:cNvPr>
          <p:cNvSpPr txBox="1">
            <a:spLocks/>
          </p:cNvSpPr>
          <p:nvPr/>
        </p:nvSpPr>
        <p:spPr>
          <a:xfrm>
            <a:off x="2690670" y="344200"/>
            <a:ext cx="6810660" cy="12272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5800" b="1" i="0" u="none" strike="noStrike" kern="1200" cap="none" spc="0" normalizeH="0" baseline="0" noProof="0">
                <a:ln>
                  <a:noFill/>
                </a:ln>
                <a:solidFill>
                  <a:prstClr val="white"/>
                </a:solidFill>
                <a:effectLst/>
                <a:uLnTx/>
                <a:uFillTx/>
                <a:latin typeface="Calibri" panose="020F0502020204030204"/>
                <a:ea typeface="+mj-ea"/>
                <a:cs typeface="+mj-cs"/>
              </a:rPr>
              <a:t>ILMASTONMUUTOS</a:t>
            </a:r>
            <a:endParaRPr kumimoji="0" lang="en-FI" sz="5800" b="1" i="0" u="none" strike="noStrike" kern="1200" cap="none" spc="0" normalizeH="0" baseline="0" noProof="0">
              <a:ln>
                <a:noFill/>
              </a:ln>
              <a:solidFill>
                <a:prstClr val="white"/>
              </a:solidFill>
              <a:effectLst/>
              <a:uLnTx/>
              <a:uFillTx/>
              <a:latin typeface="Calibri" panose="020F0502020204030204"/>
              <a:ea typeface="+mj-ea"/>
              <a:cs typeface="+mj-cs"/>
            </a:endParaRPr>
          </a:p>
        </p:txBody>
      </p:sp>
      <p:pic>
        <p:nvPicPr>
          <p:cNvPr id="13" name="Picture 12">
            <a:extLst>
              <a:ext uri="{FF2B5EF4-FFF2-40B4-BE49-F238E27FC236}">
                <a16:creationId xmlns:a16="http://schemas.microsoft.com/office/drawing/2014/main" id="{BF34752B-CBD8-254D-ADE1-F8FD1C62D557}"/>
              </a:ext>
            </a:extLst>
          </p:cNvPr>
          <p:cNvPicPr>
            <a:picLocks noChangeAspect="1"/>
          </p:cNvPicPr>
          <p:nvPr/>
        </p:nvPicPr>
        <p:blipFill>
          <a:blip r:embed="rId5"/>
          <a:stretch>
            <a:fillRect/>
          </a:stretch>
        </p:blipFill>
        <p:spPr>
          <a:xfrm>
            <a:off x="134382" y="1679180"/>
            <a:ext cx="6284242" cy="5047135"/>
          </a:xfrm>
          <a:prstGeom prst="rect">
            <a:avLst/>
          </a:prstGeom>
        </p:spPr>
      </p:pic>
      <p:pic>
        <p:nvPicPr>
          <p:cNvPr id="15" name="Picture 14">
            <a:extLst>
              <a:ext uri="{FF2B5EF4-FFF2-40B4-BE49-F238E27FC236}">
                <a16:creationId xmlns:a16="http://schemas.microsoft.com/office/drawing/2014/main" id="{F7B1FB7A-EB04-DC60-D9DB-94A649E7C133}"/>
              </a:ext>
            </a:extLst>
          </p:cNvPr>
          <p:cNvPicPr>
            <a:picLocks noChangeAspect="1"/>
          </p:cNvPicPr>
          <p:nvPr/>
        </p:nvPicPr>
        <p:blipFill>
          <a:blip r:embed="rId6"/>
          <a:stretch>
            <a:fillRect/>
          </a:stretch>
        </p:blipFill>
        <p:spPr>
          <a:xfrm>
            <a:off x="5793287" y="1679180"/>
            <a:ext cx="6224135" cy="5047135"/>
          </a:xfrm>
          <a:prstGeom prst="rect">
            <a:avLst/>
          </a:prstGeom>
        </p:spPr>
      </p:pic>
      <p:pic>
        <p:nvPicPr>
          <p:cNvPr id="16" name="Picture 15">
            <a:extLst>
              <a:ext uri="{FF2B5EF4-FFF2-40B4-BE49-F238E27FC236}">
                <a16:creationId xmlns:a16="http://schemas.microsoft.com/office/drawing/2014/main" id="{DD980388-30D5-6BE8-16D9-F22CF178DC71}"/>
              </a:ext>
            </a:extLst>
          </p:cNvPr>
          <p:cNvPicPr>
            <a:picLocks noChangeAspect="1"/>
          </p:cNvPicPr>
          <p:nvPr/>
        </p:nvPicPr>
        <p:blipFill>
          <a:blip r:embed="rId7"/>
          <a:stretch>
            <a:fillRect/>
          </a:stretch>
        </p:blipFill>
        <p:spPr>
          <a:xfrm>
            <a:off x="323611" y="287050"/>
            <a:ext cx="566977" cy="676715"/>
          </a:xfrm>
          <a:prstGeom prst="rect">
            <a:avLst/>
          </a:prstGeom>
        </p:spPr>
      </p:pic>
    </p:spTree>
    <p:extLst>
      <p:ext uri="{BB962C8B-B14F-4D97-AF65-F5344CB8AC3E}">
        <p14:creationId xmlns:p14="http://schemas.microsoft.com/office/powerpoint/2010/main" val="1352538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EDE05D-1065-55F5-EFBD-256B17034131}"/>
              </a:ext>
            </a:extLst>
          </p:cNvPr>
          <p:cNvPicPr>
            <a:picLocks noChangeAspect="1"/>
          </p:cNvPicPr>
          <p:nvPr/>
        </p:nvPicPr>
        <p:blipFill>
          <a:blip r:embed="rId3"/>
          <a:stretch>
            <a:fillRect/>
          </a:stretch>
        </p:blipFill>
        <p:spPr>
          <a:xfrm>
            <a:off x="-1514475" y="1"/>
            <a:ext cx="13706475" cy="6857998"/>
          </a:xfrm>
          <a:prstGeom prst="rect">
            <a:avLst/>
          </a:prstGeom>
        </p:spPr>
      </p:pic>
      <p:sp>
        <p:nvSpPr>
          <p:cNvPr id="5" name="TextBox 4">
            <a:extLst>
              <a:ext uri="{FF2B5EF4-FFF2-40B4-BE49-F238E27FC236}">
                <a16:creationId xmlns:a16="http://schemas.microsoft.com/office/drawing/2014/main" id="{37F1EFCE-8218-409B-B772-F17C2F9C8D8B}"/>
              </a:ext>
            </a:extLst>
          </p:cNvPr>
          <p:cNvSpPr txBox="1"/>
          <p:nvPr/>
        </p:nvSpPr>
        <p:spPr>
          <a:xfrm>
            <a:off x="3384645" y="354842"/>
            <a:ext cx="8461612" cy="60527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4">
            <a:extLst>
              <a:ext uri="{FF2B5EF4-FFF2-40B4-BE49-F238E27FC236}">
                <a16:creationId xmlns:a16="http://schemas.microsoft.com/office/drawing/2014/main" id="{7F5828D0-E711-4927-B7A4-3AE261C04979}"/>
              </a:ext>
            </a:extLst>
          </p:cNvPr>
          <p:cNvSpPr txBox="1">
            <a:spLocks/>
          </p:cNvSpPr>
          <p:nvPr/>
        </p:nvSpPr>
        <p:spPr>
          <a:xfrm>
            <a:off x="3600655" y="1282890"/>
            <a:ext cx="8095476" cy="50228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ADEE601A-E88B-4F2B-8A0D-F74166028A45}"/>
              </a:ext>
            </a:extLst>
          </p:cNvPr>
          <p:cNvSpPr txBox="1">
            <a:spLocks/>
          </p:cNvSpPr>
          <p:nvPr/>
        </p:nvSpPr>
        <p:spPr>
          <a:xfrm>
            <a:off x="3600655" y="423080"/>
            <a:ext cx="8095476" cy="7578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a:ln>
                  <a:noFill/>
                </a:ln>
                <a:solidFill>
                  <a:prstClr val="black"/>
                </a:solidFill>
                <a:effectLst/>
                <a:uLnTx/>
                <a:uFillTx/>
                <a:latin typeface="Calibri Light" panose="020F0302020204030204"/>
                <a:ea typeface="+mj-ea"/>
                <a:cs typeface="+mj-cs"/>
              </a:rPr>
              <a:t>ILMASTONMUUTOS</a:t>
            </a:r>
          </a:p>
        </p:txBody>
      </p:sp>
      <p:sp>
        <p:nvSpPr>
          <p:cNvPr id="8" name="Content Placeholder 4">
            <a:extLst>
              <a:ext uri="{FF2B5EF4-FFF2-40B4-BE49-F238E27FC236}">
                <a16:creationId xmlns:a16="http://schemas.microsoft.com/office/drawing/2014/main" id="{21CD7A43-8FE5-40A2-8B37-2787C73C44B0}"/>
              </a:ext>
            </a:extLst>
          </p:cNvPr>
          <p:cNvSpPr txBox="1">
            <a:spLocks/>
          </p:cNvSpPr>
          <p:nvPr/>
        </p:nvSpPr>
        <p:spPr>
          <a:xfrm>
            <a:off x="3600654" y="1378424"/>
            <a:ext cx="7753145" cy="47985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ontent Placeholder 4">
            <a:extLst>
              <a:ext uri="{FF2B5EF4-FFF2-40B4-BE49-F238E27FC236}">
                <a16:creationId xmlns:a16="http://schemas.microsoft.com/office/drawing/2014/main" id="{52EF86B9-3248-4408-8FDA-FAFD5AC5E141}"/>
              </a:ext>
            </a:extLst>
          </p:cNvPr>
          <p:cNvSpPr txBox="1">
            <a:spLocks/>
          </p:cNvSpPr>
          <p:nvPr/>
        </p:nvSpPr>
        <p:spPr>
          <a:xfrm>
            <a:off x="3600653" y="1282890"/>
            <a:ext cx="8245603" cy="5575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Content Placeholder 4">
            <a:extLst>
              <a:ext uri="{FF2B5EF4-FFF2-40B4-BE49-F238E27FC236}">
                <a16:creationId xmlns:a16="http://schemas.microsoft.com/office/drawing/2014/main" id="{ADCA7A17-94E0-4013-ACBC-6BDA9D6679A2}"/>
              </a:ext>
            </a:extLst>
          </p:cNvPr>
          <p:cNvSpPr txBox="1">
            <a:spLocks/>
          </p:cNvSpPr>
          <p:nvPr/>
        </p:nvSpPr>
        <p:spPr>
          <a:xfrm>
            <a:off x="3600652" y="1180972"/>
            <a:ext cx="8245604" cy="52266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err="1">
                <a:ln>
                  <a:noFill/>
                </a:ln>
                <a:solidFill>
                  <a:prstClr val="black"/>
                </a:solidFill>
                <a:effectLst/>
                <a:uLnTx/>
                <a:uFillTx/>
                <a:latin typeface="Calibri" panose="020F0502020204030204"/>
                <a:ea typeface="+mn-ea"/>
                <a:cs typeface="+mn-cs"/>
              </a:rPr>
              <a:t>Sijoittaminen</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Yhteiskunnallisesti</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merkittävää</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ketkä</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omistavat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omistajien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arvot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näkyvät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Kiinnostus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suoraan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sijoittamiseen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halu</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tuntea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sijoituskohteet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Tarve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kansainvälisille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luokittelukriteereille</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Institutionaalisten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sijoittajien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linjaukset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auki</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err="1">
                <a:ln>
                  <a:noFill/>
                </a:ln>
                <a:solidFill>
                  <a:prstClr val="black"/>
                </a:solidFill>
                <a:effectLst/>
                <a:uLnTx/>
                <a:uFillTx/>
                <a:latin typeface="Calibri" panose="020F0502020204030204"/>
                <a:ea typeface="+mn-ea"/>
                <a:cs typeface="+mn-cs"/>
              </a:rPr>
              <a:t>Sijoituskohteet</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Ylituottojen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etsiminen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kuinka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sijoituskohde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hyötyy</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kuluttajien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muuttuvista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preferensseistä</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esim</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lihankorvikkeet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fossiilisten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polttoaineiden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korvaajat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muovin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korvaajat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13FA103-1670-5FFF-1493-DC9760CEC730}"/>
              </a:ext>
            </a:extLst>
          </p:cNvPr>
          <p:cNvPicPr>
            <a:picLocks noChangeAspect="1"/>
          </p:cNvPicPr>
          <p:nvPr/>
        </p:nvPicPr>
        <p:blipFill>
          <a:blip r:embed="rId4"/>
          <a:stretch>
            <a:fillRect/>
          </a:stretch>
        </p:blipFill>
        <p:spPr>
          <a:xfrm>
            <a:off x="345743" y="302455"/>
            <a:ext cx="566977" cy="676715"/>
          </a:xfrm>
          <a:prstGeom prst="rect">
            <a:avLst/>
          </a:prstGeom>
        </p:spPr>
      </p:pic>
    </p:spTree>
    <p:extLst>
      <p:ext uri="{BB962C8B-B14F-4D97-AF65-F5344CB8AC3E}">
        <p14:creationId xmlns:p14="http://schemas.microsoft.com/office/powerpoint/2010/main" val="4046568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kkitehtuuri, Rakennukset, City">
            <a:extLst>
              <a:ext uri="{FF2B5EF4-FFF2-40B4-BE49-F238E27FC236}">
                <a16:creationId xmlns:a16="http://schemas.microsoft.com/office/drawing/2014/main" id="{DAF5BB40-E685-4A9C-9ED2-43CEC8F71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206"/>
            <a:ext cx="12192000" cy="690620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a:extLst>
              <a:ext uri="{FF2B5EF4-FFF2-40B4-BE49-F238E27FC236}">
                <a16:creationId xmlns:a16="http://schemas.microsoft.com/office/drawing/2014/main" id="{7F5828D0-E711-4927-B7A4-3AE261C04979}"/>
              </a:ext>
            </a:extLst>
          </p:cNvPr>
          <p:cNvSpPr txBox="1">
            <a:spLocks/>
          </p:cNvSpPr>
          <p:nvPr/>
        </p:nvSpPr>
        <p:spPr>
          <a:xfrm>
            <a:off x="3600655" y="1282890"/>
            <a:ext cx="8095476" cy="50228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DBC1AB2-2442-51C7-9807-32087346E230}"/>
              </a:ext>
            </a:extLst>
          </p:cNvPr>
          <p:cNvPicPr>
            <a:picLocks noChangeAspect="1"/>
          </p:cNvPicPr>
          <p:nvPr/>
        </p:nvPicPr>
        <p:blipFill>
          <a:blip r:embed="rId4"/>
          <a:stretch>
            <a:fillRect/>
          </a:stretch>
        </p:blipFill>
        <p:spPr>
          <a:xfrm>
            <a:off x="130280" y="58693"/>
            <a:ext cx="566977" cy="676715"/>
          </a:xfrm>
          <a:prstGeom prst="rect">
            <a:avLst/>
          </a:prstGeom>
        </p:spPr>
      </p:pic>
      <p:sp>
        <p:nvSpPr>
          <p:cNvPr id="4" name="Title 2">
            <a:extLst>
              <a:ext uri="{FF2B5EF4-FFF2-40B4-BE49-F238E27FC236}">
                <a16:creationId xmlns:a16="http://schemas.microsoft.com/office/drawing/2014/main" id="{0DF5AC15-3612-C8D4-D9B5-4EB18A4758ED}"/>
              </a:ext>
            </a:extLst>
          </p:cNvPr>
          <p:cNvSpPr txBox="1">
            <a:spLocks/>
          </p:cNvSpPr>
          <p:nvPr/>
        </p:nvSpPr>
        <p:spPr>
          <a:xfrm>
            <a:off x="732856" y="397051"/>
            <a:ext cx="11140057" cy="132556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5200" b="1" i="0" u="none" strike="noStrike" kern="1200" cap="none" spc="0" normalizeH="0" baseline="0" noProof="0">
                <a:ln>
                  <a:noFill/>
                </a:ln>
                <a:solidFill>
                  <a:prstClr val="white"/>
                </a:solidFill>
                <a:effectLst/>
                <a:uLnTx/>
                <a:uFillTx/>
                <a:latin typeface="Calibri" panose="020F0502020204030204"/>
                <a:ea typeface="+mj-ea"/>
                <a:cs typeface="+mj-cs"/>
              </a:rPr>
              <a:t>KAUPUNGISTUMINEN – </a:t>
            </a:r>
            <a:r>
              <a:rPr kumimoji="0" lang="en-GB" sz="5200" b="1" i="0" u="none" strike="noStrike" kern="1200" cap="none" spc="0" normalizeH="0" baseline="0" noProof="0" err="1">
                <a:ln>
                  <a:noFill/>
                </a:ln>
                <a:solidFill>
                  <a:prstClr val="white"/>
                </a:solidFill>
                <a:effectLst/>
                <a:uLnTx/>
                <a:uFillTx/>
                <a:latin typeface="Calibri" panose="020F0502020204030204"/>
                <a:ea typeface="+mj-ea"/>
                <a:cs typeface="+mj-cs"/>
              </a:rPr>
              <a:t>pääsy</a:t>
            </a:r>
            <a:r>
              <a:rPr kumimoji="0" lang="en-GB" sz="5200" b="1" i="0" u="none" strike="noStrike" kern="1200" cap="none" spc="0" normalizeH="0" baseline="0" noProof="0">
                <a:ln>
                  <a:noFill/>
                </a:ln>
                <a:solidFill>
                  <a:prstClr val="white"/>
                </a:solidFill>
                <a:effectLst/>
                <a:uLnTx/>
                <a:uFillTx/>
                <a:latin typeface="Calibri" panose="020F0502020204030204"/>
                <a:ea typeface="+mj-ea"/>
                <a:cs typeface="+mj-cs"/>
              </a:rPr>
              <a:t> </a:t>
            </a:r>
            <a:r>
              <a:rPr kumimoji="0" lang="en-GB" sz="5200" b="1" i="0" u="none" strike="noStrike" kern="1200" cap="none" spc="0" normalizeH="0" baseline="0" noProof="0" err="1">
                <a:ln>
                  <a:noFill/>
                </a:ln>
                <a:solidFill>
                  <a:prstClr val="white"/>
                </a:solidFill>
                <a:effectLst/>
                <a:uLnTx/>
                <a:uFillTx/>
                <a:latin typeface="Calibri" panose="020F0502020204030204"/>
                <a:ea typeface="+mj-ea"/>
                <a:cs typeface="+mj-cs"/>
              </a:rPr>
              <a:t>työpaikkojen</a:t>
            </a:r>
            <a:r>
              <a:rPr kumimoji="0" lang="en-GB" sz="5200" b="1" i="0" u="none" strike="noStrike" kern="1200" cap="none" spc="0" normalizeH="0" baseline="0" noProof="0">
                <a:ln>
                  <a:noFill/>
                </a:ln>
                <a:solidFill>
                  <a:prstClr val="white"/>
                </a:solidFill>
                <a:effectLst/>
                <a:uLnTx/>
                <a:uFillTx/>
                <a:latin typeface="Calibri" panose="020F0502020204030204"/>
                <a:ea typeface="+mj-ea"/>
                <a:cs typeface="+mj-cs"/>
              </a:rPr>
              <a:t> </a:t>
            </a:r>
            <a:r>
              <a:rPr kumimoji="0" lang="en-GB" sz="5200" b="1" i="0" u="none" strike="noStrike" kern="1200" cap="none" spc="0" normalizeH="0" baseline="0" noProof="0" err="1">
                <a:ln>
                  <a:noFill/>
                </a:ln>
                <a:solidFill>
                  <a:prstClr val="white"/>
                </a:solidFill>
                <a:effectLst/>
                <a:uLnTx/>
                <a:uFillTx/>
                <a:latin typeface="Calibri" panose="020F0502020204030204"/>
                <a:ea typeface="+mj-ea"/>
                <a:cs typeface="+mj-cs"/>
              </a:rPr>
              <a:t>äärelle</a:t>
            </a:r>
            <a:r>
              <a:rPr kumimoji="0" lang="en-GB" sz="5200" b="1" i="0" u="none" strike="noStrike" kern="1200" cap="none" spc="0" normalizeH="0" baseline="0" noProof="0">
                <a:ln>
                  <a:noFill/>
                </a:ln>
                <a:solidFill>
                  <a:prstClr val="white"/>
                </a:solidFill>
                <a:effectLst/>
                <a:uLnTx/>
                <a:uFillTx/>
                <a:latin typeface="Calibri" panose="020F0502020204030204"/>
                <a:ea typeface="+mj-ea"/>
                <a:cs typeface="+mj-cs"/>
              </a:rPr>
              <a:t> vs. </a:t>
            </a:r>
            <a:r>
              <a:rPr kumimoji="0" lang="en-GB" sz="5200" b="1" i="0" u="none" strike="noStrike" kern="1200" cap="none" spc="0" normalizeH="0" baseline="0" noProof="0" err="1">
                <a:ln>
                  <a:noFill/>
                </a:ln>
                <a:solidFill>
                  <a:prstClr val="white"/>
                </a:solidFill>
                <a:effectLst/>
                <a:uLnTx/>
                <a:uFillTx/>
                <a:latin typeface="Calibri" panose="020F0502020204030204"/>
                <a:ea typeface="+mj-ea"/>
                <a:cs typeface="+mj-cs"/>
              </a:rPr>
              <a:t>slummiutuminen</a:t>
            </a:r>
            <a:endParaRPr kumimoji="0" lang="en-FI" sz="5200" b="1" i="0" u="none" strike="noStrike" kern="1200" cap="none" spc="0" normalizeH="0" baseline="0" noProof="0">
              <a:ln>
                <a:noFill/>
              </a:ln>
              <a:solidFill>
                <a:prstClr val="white"/>
              </a:solidFill>
              <a:effectLst/>
              <a:uLnTx/>
              <a:uFillTx/>
              <a:latin typeface="Calibri" panose="020F0502020204030204"/>
              <a:ea typeface="+mj-ea"/>
              <a:cs typeface="+mj-cs"/>
            </a:endParaRPr>
          </a:p>
        </p:txBody>
      </p:sp>
      <p:pic>
        <p:nvPicPr>
          <p:cNvPr id="10" name="Picture 9">
            <a:extLst>
              <a:ext uri="{FF2B5EF4-FFF2-40B4-BE49-F238E27FC236}">
                <a16:creationId xmlns:a16="http://schemas.microsoft.com/office/drawing/2014/main" id="{D7E295AC-F8E6-35BA-9E8C-15241D9F02B2}"/>
              </a:ext>
            </a:extLst>
          </p:cNvPr>
          <p:cNvPicPr>
            <a:picLocks noChangeAspect="1"/>
          </p:cNvPicPr>
          <p:nvPr/>
        </p:nvPicPr>
        <p:blipFill>
          <a:blip r:embed="rId5"/>
          <a:stretch>
            <a:fillRect/>
          </a:stretch>
        </p:blipFill>
        <p:spPr>
          <a:xfrm>
            <a:off x="6207934" y="1971675"/>
            <a:ext cx="5861055" cy="4780393"/>
          </a:xfrm>
          <a:prstGeom prst="rect">
            <a:avLst/>
          </a:prstGeom>
        </p:spPr>
      </p:pic>
      <p:pic>
        <p:nvPicPr>
          <p:cNvPr id="11" name="Picture 10">
            <a:extLst>
              <a:ext uri="{FF2B5EF4-FFF2-40B4-BE49-F238E27FC236}">
                <a16:creationId xmlns:a16="http://schemas.microsoft.com/office/drawing/2014/main" id="{896C68BB-197C-BD21-84E0-1A7C5BE1DF1A}"/>
              </a:ext>
            </a:extLst>
          </p:cNvPr>
          <p:cNvPicPr>
            <a:picLocks noChangeAspect="1"/>
          </p:cNvPicPr>
          <p:nvPr/>
        </p:nvPicPr>
        <p:blipFill>
          <a:blip r:embed="rId6"/>
          <a:stretch>
            <a:fillRect/>
          </a:stretch>
        </p:blipFill>
        <p:spPr>
          <a:xfrm>
            <a:off x="123011" y="1971675"/>
            <a:ext cx="6013597" cy="4780394"/>
          </a:xfrm>
          <a:prstGeom prst="rect">
            <a:avLst/>
          </a:prstGeom>
        </p:spPr>
      </p:pic>
    </p:spTree>
    <p:extLst>
      <p:ext uri="{BB962C8B-B14F-4D97-AF65-F5344CB8AC3E}">
        <p14:creationId xmlns:p14="http://schemas.microsoft.com/office/powerpoint/2010/main" val="2941385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kkitehtuuri, Rakennukset, City">
            <a:extLst>
              <a:ext uri="{FF2B5EF4-FFF2-40B4-BE49-F238E27FC236}">
                <a16:creationId xmlns:a16="http://schemas.microsoft.com/office/drawing/2014/main" id="{DAF5BB40-E685-4A9C-9ED2-43CEC8F71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206"/>
            <a:ext cx="12192000" cy="69062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7F1EFCE-8218-409B-B772-F17C2F9C8D8B}"/>
              </a:ext>
            </a:extLst>
          </p:cNvPr>
          <p:cNvSpPr txBox="1"/>
          <p:nvPr/>
        </p:nvSpPr>
        <p:spPr>
          <a:xfrm>
            <a:off x="3384645" y="354842"/>
            <a:ext cx="8461612" cy="60527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4">
            <a:extLst>
              <a:ext uri="{FF2B5EF4-FFF2-40B4-BE49-F238E27FC236}">
                <a16:creationId xmlns:a16="http://schemas.microsoft.com/office/drawing/2014/main" id="{7F5828D0-E711-4927-B7A4-3AE261C04979}"/>
              </a:ext>
            </a:extLst>
          </p:cNvPr>
          <p:cNvSpPr txBox="1">
            <a:spLocks/>
          </p:cNvSpPr>
          <p:nvPr/>
        </p:nvSpPr>
        <p:spPr>
          <a:xfrm>
            <a:off x="3600655" y="1282890"/>
            <a:ext cx="8095476" cy="50228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ADEE601A-E88B-4F2B-8A0D-F74166028A45}"/>
              </a:ext>
            </a:extLst>
          </p:cNvPr>
          <p:cNvSpPr txBox="1">
            <a:spLocks/>
          </p:cNvSpPr>
          <p:nvPr/>
        </p:nvSpPr>
        <p:spPr>
          <a:xfrm>
            <a:off x="3600655" y="423080"/>
            <a:ext cx="6586491" cy="7578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a:ln>
                  <a:noFill/>
                </a:ln>
                <a:solidFill>
                  <a:prstClr val="black"/>
                </a:solidFill>
                <a:effectLst/>
                <a:uLnTx/>
                <a:uFillTx/>
                <a:latin typeface="Calibri Light" panose="020F0302020204030204"/>
                <a:ea typeface="+mj-ea"/>
                <a:cs typeface="+mj-cs"/>
              </a:rPr>
              <a:t>KAUPUNGISTUMINEN</a:t>
            </a:r>
          </a:p>
        </p:txBody>
      </p:sp>
      <p:sp>
        <p:nvSpPr>
          <p:cNvPr id="8" name="Content Placeholder 4">
            <a:extLst>
              <a:ext uri="{FF2B5EF4-FFF2-40B4-BE49-F238E27FC236}">
                <a16:creationId xmlns:a16="http://schemas.microsoft.com/office/drawing/2014/main" id="{21CD7A43-8FE5-40A2-8B37-2787C73C44B0}"/>
              </a:ext>
            </a:extLst>
          </p:cNvPr>
          <p:cNvSpPr txBox="1">
            <a:spLocks/>
          </p:cNvSpPr>
          <p:nvPr/>
        </p:nvSpPr>
        <p:spPr>
          <a:xfrm>
            <a:off x="3600654" y="1378424"/>
            <a:ext cx="7753145" cy="47985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err="1">
                <a:ln>
                  <a:noFill/>
                </a:ln>
                <a:solidFill>
                  <a:prstClr val="black"/>
                </a:solidFill>
                <a:effectLst/>
                <a:uLnTx/>
                <a:uFillTx/>
                <a:latin typeface="Calibri" panose="020F0502020204030204"/>
                <a:ea typeface="+mn-ea"/>
                <a:cs typeface="+mn-cs"/>
              </a:rPr>
              <a:t>Sijoittaminen</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Kiinteistöjen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arvonkehitys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erilainen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kasvukeskuksissa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vs.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haja-asutusalueilla</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Omistamisen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uudelleen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miettiminen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kiinteistöt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vs.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osakkeet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maa- ja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metsäalueiden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uudet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hallinnointimallit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err="1">
                <a:ln>
                  <a:noFill/>
                </a:ln>
                <a:solidFill>
                  <a:prstClr val="black"/>
                </a:solidFill>
                <a:effectLst/>
                <a:uLnTx/>
                <a:uFillTx/>
                <a:latin typeface="Calibri" panose="020F0502020204030204"/>
                <a:ea typeface="+mn-ea"/>
                <a:cs typeface="+mn-cs"/>
              </a:rPr>
              <a:t>Sijoituskohteet</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Rakentaminen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liikenne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infrastruktuuri</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Palvelut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jakamistalous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kierrätys</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Pienemmät</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taloudet</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Palvelut</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24/7</a:t>
            </a:r>
          </a:p>
        </p:txBody>
      </p:sp>
      <p:pic>
        <p:nvPicPr>
          <p:cNvPr id="3" name="Picture 2">
            <a:extLst>
              <a:ext uri="{FF2B5EF4-FFF2-40B4-BE49-F238E27FC236}">
                <a16:creationId xmlns:a16="http://schemas.microsoft.com/office/drawing/2014/main" id="{3DBC1AB2-2442-51C7-9807-32087346E230}"/>
              </a:ext>
            </a:extLst>
          </p:cNvPr>
          <p:cNvPicPr>
            <a:picLocks noChangeAspect="1"/>
          </p:cNvPicPr>
          <p:nvPr/>
        </p:nvPicPr>
        <p:blipFill>
          <a:blip r:embed="rId4"/>
          <a:stretch>
            <a:fillRect/>
          </a:stretch>
        </p:blipFill>
        <p:spPr>
          <a:xfrm>
            <a:off x="280749" y="5838605"/>
            <a:ext cx="566977" cy="676715"/>
          </a:xfrm>
          <a:prstGeom prst="rect">
            <a:avLst/>
          </a:prstGeom>
        </p:spPr>
      </p:pic>
    </p:spTree>
    <p:extLst>
      <p:ext uri="{BB962C8B-B14F-4D97-AF65-F5344CB8AC3E}">
        <p14:creationId xmlns:p14="http://schemas.microsoft.com/office/powerpoint/2010/main" val="802022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0A5F5BD-D7E3-A19B-62A6-4D3AC4212FDB}"/>
              </a:ext>
            </a:extLst>
          </p:cNvPr>
          <p:cNvPicPr>
            <a:picLocks noChangeAspect="1"/>
          </p:cNvPicPr>
          <p:nvPr/>
        </p:nvPicPr>
        <p:blipFill rotWithShape="1">
          <a:blip r:embed="rId3"/>
          <a:srcRect b="15730"/>
          <a:stretch/>
        </p:blipFill>
        <p:spPr>
          <a:xfrm>
            <a:off x="-3047" y="10"/>
            <a:ext cx="12191999" cy="6857990"/>
          </a:xfrm>
          <a:prstGeom prst="rect">
            <a:avLst/>
          </a:prstGeom>
        </p:spPr>
      </p:pic>
      <p:sp>
        <p:nvSpPr>
          <p:cNvPr id="15" name="Rectangle 1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2">
            <a:extLst>
              <a:ext uri="{FF2B5EF4-FFF2-40B4-BE49-F238E27FC236}">
                <a16:creationId xmlns:a16="http://schemas.microsoft.com/office/drawing/2014/main" id="{45782586-DA12-105A-3F2D-A008988975F5}"/>
              </a:ext>
            </a:extLst>
          </p:cNvPr>
          <p:cNvSpPr txBox="1">
            <a:spLocks/>
          </p:cNvSpPr>
          <p:nvPr/>
        </p:nvSpPr>
        <p:spPr>
          <a:xfrm>
            <a:off x="-239441" y="325550"/>
            <a:ext cx="4646295" cy="3103450"/>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a:ln>
                  <a:noFill/>
                </a:ln>
                <a:solidFill>
                  <a:srgbClr val="FFFFFF"/>
                </a:solidFill>
                <a:effectLst/>
                <a:uLnTx/>
                <a:uFillTx/>
                <a:latin typeface="Calibri Light" panose="020F0302020204030204"/>
                <a:ea typeface="+mj-ea"/>
                <a:cs typeface="+mj-cs"/>
              </a:rPr>
              <a:t>DEMOKRATIA-KEHITYS</a:t>
            </a:r>
          </a:p>
        </p:txBody>
      </p:sp>
      <p:sp>
        <p:nvSpPr>
          <p:cNvPr id="7" name="Content Placeholder 4">
            <a:extLst>
              <a:ext uri="{FF2B5EF4-FFF2-40B4-BE49-F238E27FC236}">
                <a16:creationId xmlns:a16="http://schemas.microsoft.com/office/drawing/2014/main" id="{7F5828D0-E711-4927-B7A4-3AE261C04979}"/>
              </a:ext>
            </a:extLst>
          </p:cNvPr>
          <p:cNvSpPr txBox="1">
            <a:spLocks/>
          </p:cNvSpPr>
          <p:nvPr/>
        </p:nvSpPr>
        <p:spPr>
          <a:xfrm>
            <a:off x="3600655" y="1282890"/>
            <a:ext cx="8095476" cy="50228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ontent Placeholder 4">
            <a:extLst>
              <a:ext uri="{FF2B5EF4-FFF2-40B4-BE49-F238E27FC236}">
                <a16:creationId xmlns:a16="http://schemas.microsoft.com/office/drawing/2014/main" id="{21CD7A43-8FE5-40A2-8B37-2787C73C44B0}"/>
              </a:ext>
            </a:extLst>
          </p:cNvPr>
          <p:cNvSpPr txBox="1">
            <a:spLocks/>
          </p:cNvSpPr>
          <p:nvPr/>
        </p:nvSpPr>
        <p:spPr>
          <a:xfrm>
            <a:off x="3600654" y="1378424"/>
            <a:ext cx="7753145" cy="47985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A470F9E-F7F6-5608-0078-F61404B38E80}"/>
              </a:ext>
            </a:extLst>
          </p:cNvPr>
          <p:cNvPicPr>
            <a:picLocks noChangeAspect="1"/>
          </p:cNvPicPr>
          <p:nvPr/>
        </p:nvPicPr>
        <p:blipFill>
          <a:blip r:embed="rId4"/>
          <a:stretch>
            <a:fillRect/>
          </a:stretch>
        </p:blipFill>
        <p:spPr>
          <a:xfrm>
            <a:off x="4167414" y="235300"/>
            <a:ext cx="7528717" cy="6179787"/>
          </a:xfrm>
          <a:prstGeom prst="rect">
            <a:avLst/>
          </a:prstGeom>
        </p:spPr>
      </p:pic>
    </p:spTree>
    <p:extLst>
      <p:ext uri="{BB962C8B-B14F-4D97-AF65-F5344CB8AC3E}">
        <p14:creationId xmlns:p14="http://schemas.microsoft.com/office/powerpoint/2010/main" val="3624130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0A5F5BD-D7E3-A19B-62A6-4D3AC4212FDB}"/>
              </a:ext>
            </a:extLst>
          </p:cNvPr>
          <p:cNvPicPr>
            <a:picLocks noChangeAspect="1"/>
          </p:cNvPicPr>
          <p:nvPr/>
        </p:nvPicPr>
        <p:blipFill rotWithShape="1">
          <a:blip r:embed="rId3"/>
          <a:srcRect b="15730"/>
          <a:stretch/>
        </p:blipFill>
        <p:spPr>
          <a:xfrm>
            <a:off x="-3047" y="10"/>
            <a:ext cx="12191999" cy="6857990"/>
          </a:xfrm>
          <a:prstGeom prst="rect">
            <a:avLst/>
          </a:prstGeom>
        </p:spPr>
      </p:pic>
      <p:sp>
        <p:nvSpPr>
          <p:cNvPr id="15" name="Rectangle 1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4">
            <a:extLst>
              <a:ext uri="{FF2B5EF4-FFF2-40B4-BE49-F238E27FC236}">
                <a16:creationId xmlns:a16="http://schemas.microsoft.com/office/drawing/2014/main" id="{7F5828D0-E711-4927-B7A4-3AE261C04979}"/>
              </a:ext>
            </a:extLst>
          </p:cNvPr>
          <p:cNvSpPr txBox="1">
            <a:spLocks/>
          </p:cNvSpPr>
          <p:nvPr/>
        </p:nvSpPr>
        <p:spPr>
          <a:xfrm>
            <a:off x="3600655" y="1282890"/>
            <a:ext cx="8095476" cy="50228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ontent Placeholder 4">
            <a:extLst>
              <a:ext uri="{FF2B5EF4-FFF2-40B4-BE49-F238E27FC236}">
                <a16:creationId xmlns:a16="http://schemas.microsoft.com/office/drawing/2014/main" id="{21CD7A43-8FE5-40A2-8B37-2787C73C44B0}"/>
              </a:ext>
            </a:extLst>
          </p:cNvPr>
          <p:cNvSpPr txBox="1">
            <a:spLocks/>
          </p:cNvSpPr>
          <p:nvPr/>
        </p:nvSpPr>
        <p:spPr>
          <a:xfrm>
            <a:off x="3600654" y="1378424"/>
            <a:ext cx="7753145" cy="47985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62146D7-CD20-6CDB-A140-2CF1E663EB52}"/>
              </a:ext>
            </a:extLst>
          </p:cNvPr>
          <p:cNvSpPr txBox="1"/>
          <p:nvPr/>
        </p:nvSpPr>
        <p:spPr>
          <a:xfrm>
            <a:off x="3384645" y="354842"/>
            <a:ext cx="8461612" cy="60527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ADA7BFC8-9262-FD04-FF75-A9D726B23506}"/>
              </a:ext>
            </a:extLst>
          </p:cNvPr>
          <p:cNvSpPr txBox="1">
            <a:spLocks/>
          </p:cNvSpPr>
          <p:nvPr/>
        </p:nvSpPr>
        <p:spPr>
          <a:xfrm>
            <a:off x="3600655" y="423080"/>
            <a:ext cx="6586491" cy="7578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b="1" i="0" u="none" strike="noStrike" kern="1200" cap="none" spc="0" normalizeH="0" baseline="0" noProof="0">
                <a:ln>
                  <a:noFill/>
                </a:ln>
                <a:solidFill>
                  <a:prstClr val="black"/>
                </a:solidFill>
                <a:effectLst/>
                <a:uLnTx/>
                <a:uFillTx/>
                <a:latin typeface="Calibri Light" panose="020F0302020204030204"/>
                <a:ea typeface="+mj-ea"/>
                <a:cs typeface="+mj-cs"/>
              </a:rPr>
              <a:t>DEMOKRATISOITUMINEN</a:t>
            </a:r>
          </a:p>
        </p:txBody>
      </p:sp>
      <p:sp>
        <p:nvSpPr>
          <p:cNvPr id="6" name="Content Placeholder 4">
            <a:extLst>
              <a:ext uri="{FF2B5EF4-FFF2-40B4-BE49-F238E27FC236}">
                <a16:creationId xmlns:a16="http://schemas.microsoft.com/office/drawing/2014/main" id="{008793B0-19A8-C0AF-E43E-15381D8F5809}"/>
              </a:ext>
            </a:extLst>
          </p:cNvPr>
          <p:cNvSpPr txBox="1">
            <a:spLocks/>
          </p:cNvSpPr>
          <p:nvPr/>
        </p:nvSpPr>
        <p:spPr>
          <a:xfrm>
            <a:off x="3600652" y="1282890"/>
            <a:ext cx="8095476" cy="50228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err="1">
                <a:ln>
                  <a:noFill/>
                </a:ln>
                <a:solidFill>
                  <a:prstClr val="black"/>
                </a:solidFill>
                <a:effectLst/>
                <a:uLnTx/>
                <a:uFillTx/>
                <a:latin typeface="Calibri" panose="020F0502020204030204"/>
                <a:ea typeface="+mn-ea"/>
                <a:cs typeface="+mn-cs"/>
              </a:rPr>
              <a:t>Sijoittaminen</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Kiinnostus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sijoittamalla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vaikuttamiseen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aktiivinen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omistajuus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äänestäminen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yhtiökokouksissa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Aktivistisijoittajat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pyrkimys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sisältäpäin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vaikuttamiseen</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Sijoittamalla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vaurastuu</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ja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saa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valtaa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ratkaiseva</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merkitys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yhteiskunnalle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onnistutaanko</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saamaan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kaikki</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mukaan</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err="1">
                <a:ln>
                  <a:noFill/>
                </a:ln>
                <a:solidFill>
                  <a:prstClr val="black"/>
                </a:solidFill>
                <a:effectLst/>
                <a:uLnTx/>
                <a:uFillTx/>
                <a:latin typeface="Calibri" panose="020F0502020204030204"/>
                <a:ea typeface="+mn-ea"/>
                <a:cs typeface="+mn-cs"/>
              </a:rPr>
              <a:t>Sijoituskohteet</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Huomioiko</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sijoituskohde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asiakkaiden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ja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työntekijöiden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ihmisoikeudet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monimuotoisuuden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kohdellaanko</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ihmisiä</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tasa-arvoisesti</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974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FA0D68-DEE5-F7BB-11D7-21AD2019452A}"/>
              </a:ext>
            </a:extLst>
          </p:cNvPr>
          <p:cNvPicPr>
            <a:picLocks noChangeAspect="1"/>
          </p:cNvPicPr>
          <p:nvPr/>
        </p:nvPicPr>
        <p:blipFill rotWithShape="1">
          <a:blip r:embed="rId2"/>
          <a:srcRect t="15730"/>
          <a:stretch/>
        </p:blipFill>
        <p:spPr>
          <a:xfrm>
            <a:off x="-3047" y="10"/>
            <a:ext cx="12191999" cy="6857990"/>
          </a:xfrm>
          <a:prstGeom prst="rect">
            <a:avLst/>
          </a:prstGeom>
        </p:spPr>
      </p:pic>
      <p:sp>
        <p:nvSpPr>
          <p:cNvPr id="4" name="Title 3">
            <a:extLst>
              <a:ext uri="{FF2B5EF4-FFF2-40B4-BE49-F238E27FC236}">
                <a16:creationId xmlns:a16="http://schemas.microsoft.com/office/drawing/2014/main" id="{0C63737B-A3C1-B3B4-1C64-FC39865F9244}"/>
              </a:ext>
            </a:extLst>
          </p:cNvPr>
          <p:cNvSpPr>
            <a:spLocks noGrp="1"/>
          </p:cNvSpPr>
          <p:nvPr>
            <p:ph type="ctrTitle"/>
          </p:nvPr>
        </p:nvSpPr>
        <p:spPr>
          <a:xfrm>
            <a:off x="1524000" y="1122363"/>
            <a:ext cx="9144000" cy="2133599"/>
          </a:xfrm>
          <a:effectLst>
            <a:outerShdw blurRad="50800" dist="38100" dir="2700000" algn="tl" rotWithShape="0">
              <a:prstClr val="black">
                <a:alpha val="40000"/>
              </a:prstClr>
            </a:outerShdw>
          </a:effectLst>
        </p:spPr>
        <p:txBody>
          <a:bodyPr>
            <a:normAutofit fontScale="90000"/>
          </a:bodyPr>
          <a:lstStyle/>
          <a:p>
            <a:r>
              <a:rPr lang="en-GB" sz="5200">
                <a:solidFill>
                  <a:srgbClr val="FFFFFF"/>
                </a:solidFill>
                <a:latin typeface="+mn-lt"/>
              </a:rPr>
              <a:t>SIJOITTAJAN </a:t>
            </a:r>
            <a:br>
              <a:rPr lang="en-GB" sz="5200">
                <a:solidFill>
                  <a:srgbClr val="FFFFFF"/>
                </a:solidFill>
                <a:latin typeface="+mn-lt"/>
              </a:rPr>
            </a:br>
            <a:r>
              <a:rPr lang="en-GB" sz="5200">
                <a:solidFill>
                  <a:srgbClr val="FFFFFF"/>
                </a:solidFill>
                <a:latin typeface="+mn-lt"/>
              </a:rPr>
              <a:t>VIISI MEGATRENDIÄ</a:t>
            </a:r>
            <a:br>
              <a:rPr lang="fi-FI" sz="5200">
                <a:solidFill>
                  <a:srgbClr val="FFFFFF"/>
                </a:solidFill>
                <a:latin typeface="+mn-lt"/>
              </a:rPr>
            </a:br>
            <a:endParaRPr lang="en-FI" sz="5200">
              <a:solidFill>
                <a:srgbClr val="FFFFFF"/>
              </a:solidFill>
              <a:latin typeface="+mn-lt"/>
            </a:endParaRPr>
          </a:p>
        </p:txBody>
      </p:sp>
      <p:sp>
        <p:nvSpPr>
          <p:cNvPr id="2" name="Subtitle 1">
            <a:extLst>
              <a:ext uri="{FF2B5EF4-FFF2-40B4-BE49-F238E27FC236}">
                <a16:creationId xmlns:a16="http://schemas.microsoft.com/office/drawing/2014/main" id="{3512E4CE-308C-9694-CD54-57254670D916}"/>
              </a:ext>
            </a:extLst>
          </p:cNvPr>
          <p:cNvSpPr>
            <a:spLocks noGrp="1"/>
          </p:cNvSpPr>
          <p:nvPr>
            <p:ph type="subTitle" idx="1"/>
          </p:nvPr>
        </p:nvSpPr>
        <p:spPr>
          <a:xfrm>
            <a:off x="1524000" y="3255961"/>
            <a:ext cx="9144000" cy="2787651"/>
          </a:xfrm>
        </p:spPr>
        <p:txBody>
          <a:bodyPr>
            <a:normAutofit fontScale="25000" lnSpcReduction="20000"/>
          </a:bodyPr>
          <a:lstStyle/>
          <a:p>
            <a:pPr marL="514350" indent="-514350">
              <a:buAutoNum type="arabicPeriod"/>
            </a:pPr>
            <a:r>
              <a:rPr lang="en-GB" sz="14400" err="1">
                <a:solidFill>
                  <a:schemeClr val="bg1"/>
                </a:solidFill>
              </a:rPr>
              <a:t>Globalisaatio</a:t>
            </a:r>
            <a:endParaRPr lang="en-GB" sz="14400">
              <a:solidFill>
                <a:schemeClr val="bg1"/>
              </a:solidFill>
            </a:endParaRPr>
          </a:p>
          <a:p>
            <a:pPr marL="514350" indent="-514350">
              <a:buAutoNum type="arabicPeriod"/>
            </a:pPr>
            <a:r>
              <a:rPr lang="en-GB" sz="14400" err="1">
                <a:solidFill>
                  <a:schemeClr val="bg1"/>
                </a:solidFill>
              </a:rPr>
              <a:t>Digitalisaatio</a:t>
            </a:r>
            <a:endParaRPr lang="en-GB" sz="14400">
              <a:solidFill>
                <a:schemeClr val="bg1"/>
              </a:solidFill>
            </a:endParaRPr>
          </a:p>
          <a:p>
            <a:pPr marL="514350" indent="-514350">
              <a:buAutoNum type="arabicPeriod"/>
            </a:pPr>
            <a:r>
              <a:rPr lang="en-GB" sz="14400" err="1">
                <a:solidFill>
                  <a:schemeClr val="bg1"/>
                </a:solidFill>
              </a:rPr>
              <a:t>Ilmastonmuutos</a:t>
            </a:r>
            <a:endParaRPr lang="en-GB" sz="14400">
              <a:solidFill>
                <a:schemeClr val="bg1"/>
              </a:solidFill>
            </a:endParaRPr>
          </a:p>
          <a:p>
            <a:pPr marL="514350" indent="-514350">
              <a:buAutoNum type="arabicPeriod"/>
            </a:pPr>
            <a:r>
              <a:rPr lang="en-GB" sz="14400" err="1">
                <a:solidFill>
                  <a:schemeClr val="bg1"/>
                </a:solidFill>
              </a:rPr>
              <a:t>Kaupungistuminen</a:t>
            </a:r>
            <a:endParaRPr lang="en-GB" sz="14400">
              <a:solidFill>
                <a:schemeClr val="bg1"/>
              </a:solidFill>
            </a:endParaRPr>
          </a:p>
          <a:p>
            <a:pPr marL="514350" indent="-514350">
              <a:buAutoNum type="arabicPeriod"/>
            </a:pPr>
            <a:r>
              <a:rPr lang="en-GB" sz="14400" err="1">
                <a:solidFill>
                  <a:schemeClr val="bg1"/>
                </a:solidFill>
              </a:rPr>
              <a:t>Demokratisoituminen</a:t>
            </a:r>
            <a:endParaRPr lang="en-GB" sz="14400">
              <a:solidFill>
                <a:schemeClr val="bg1"/>
              </a:solidFill>
            </a:endParaRPr>
          </a:p>
          <a:p>
            <a:pPr marL="514350" indent="-514350">
              <a:buAutoNum type="arabicPeriod"/>
            </a:pPr>
            <a:endParaRPr lang="en-FI" sz="3200">
              <a:solidFill>
                <a:schemeClr val="bg1"/>
              </a:solidFill>
            </a:endParaRPr>
          </a:p>
        </p:txBody>
      </p:sp>
      <p:pic>
        <p:nvPicPr>
          <p:cNvPr id="7" name="Picture 6">
            <a:extLst>
              <a:ext uri="{FF2B5EF4-FFF2-40B4-BE49-F238E27FC236}">
                <a16:creationId xmlns:a16="http://schemas.microsoft.com/office/drawing/2014/main" id="{956A1743-C0BF-3380-CD91-025F173BD14A}"/>
              </a:ext>
            </a:extLst>
          </p:cNvPr>
          <p:cNvPicPr>
            <a:picLocks noChangeAspect="1"/>
          </p:cNvPicPr>
          <p:nvPr/>
        </p:nvPicPr>
        <p:blipFill>
          <a:blip r:embed="rId3"/>
          <a:stretch>
            <a:fillRect/>
          </a:stretch>
        </p:blipFill>
        <p:spPr>
          <a:xfrm>
            <a:off x="11115675" y="5689763"/>
            <a:ext cx="737264" cy="876237"/>
          </a:xfrm>
          <a:prstGeom prst="rect">
            <a:avLst/>
          </a:prstGeom>
        </p:spPr>
      </p:pic>
    </p:spTree>
    <p:extLst>
      <p:ext uri="{BB962C8B-B14F-4D97-AF65-F5344CB8AC3E}">
        <p14:creationId xmlns:p14="http://schemas.microsoft.com/office/powerpoint/2010/main" val="2736383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FA0D68-DEE5-F7BB-11D7-21AD2019452A}"/>
              </a:ext>
            </a:extLst>
          </p:cNvPr>
          <p:cNvPicPr>
            <a:picLocks noChangeAspect="1"/>
          </p:cNvPicPr>
          <p:nvPr/>
        </p:nvPicPr>
        <p:blipFill rotWithShape="1">
          <a:blip r:embed="rId2"/>
          <a:srcRect t="15730"/>
          <a:stretch/>
        </p:blipFill>
        <p:spPr>
          <a:xfrm>
            <a:off x="-3047" y="10"/>
            <a:ext cx="12191999" cy="6857990"/>
          </a:xfrm>
          <a:prstGeom prst="rect">
            <a:avLst/>
          </a:prstGeom>
        </p:spPr>
      </p:pic>
      <p:sp>
        <p:nvSpPr>
          <p:cNvPr id="2" name="Subtitle 1">
            <a:extLst>
              <a:ext uri="{FF2B5EF4-FFF2-40B4-BE49-F238E27FC236}">
                <a16:creationId xmlns:a16="http://schemas.microsoft.com/office/drawing/2014/main" id="{3512E4CE-308C-9694-CD54-57254670D916}"/>
              </a:ext>
            </a:extLst>
          </p:cNvPr>
          <p:cNvSpPr>
            <a:spLocks noGrp="1"/>
          </p:cNvSpPr>
          <p:nvPr>
            <p:ph type="subTitle" idx="1"/>
          </p:nvPr>
        </p:nvSpPr>
        <p:spPr>
          <a:xfrm>
            <a:off x="1524000" y="2486025"/>
            <a:ext cx="8763000" cy="3000375"/>
          </a:xfrm>
        </p:spPr>
        <p:txBody>
          <a:bodyPr>
            <a:normAutofit fontScale="32500" lnSpcReduction="20000"/>
          </a:bodyPr>
          <a:lstStyle/>
          <a:p>
            <a:r>
              <a:rPr lang="en-GB" sz="14800" err="1">
                <a:solidFill>
                  <a:schemeClr val="bg1"/>
                </a:solidFill>
              </a:rPr>
              <a:t>Megatrendit</a:t>
            </a:r>
            <a:r>
              <a:rPr lang="en-GB" sz="14800">
                <a:solidFill>
                  <a:schemeClr val="bg1"/>
                </a:solidFill>
              </a:rPr>
              <a:t> </a:t>
            </a:r>
            <a:r>
              <a:rPr lang="en-GB" sz="14800" err="1">
                <a:solidFill>
                  <a:schemeClr val="bg1"/>
                </a:solidFill>
              </a:rPr>
              <a:t>avaavat</a:t>
            </a:r>
            <a:r>
              <a:rPr lang="en-GB" sz="14800">
                <a:solidFill>
                  <a:schemeClr val="bg1"/>
                </a:solidFill>
              </a:rPr>
              <a:t> </a:t>
            </a:r>
            <a:r>
              <a:rPr lang="en-GB" sz="14800" err="1">
                <a:solidFill>
                  <a:schemeClr val="bg1"/>
                </a:solidFill>
              </a:rPr>
              <a:t>mahdollisuuksia</a:t>
            </a:r>
            <a:r>
              <a:rPr lang="en-GB" sz="14800">
                <a:solidFill>
                  <a:schemeClr val="bg1"/>
                </a:solidFill>
              </a:rPr>
              <a:t>. </a:t>
            </a:r>
            <a:r>
              <a:rPr lang="en-GB" sz="14800" err="1">
                <a:solidFill>
                  <a:schemeClr val="bg1"/>
                </a:solidFill>
              </a:rPr>
              <a:t>Tulevaisuudessa</a:t>
            </a:r>
            <a:r>
              <a:rPr lang="en-GB" sz="14800">
                <a:solidFill>
                  <a:schemeClr val="bg1"/>
                </a:solidFill>
              </a:rPr>
              <a:t> </a:t>
            </a:r>
            <a:r>
              <a:rPr lang="en-GB" sz="14800" err="1">
                <a:solidFill>
                  <a:schemeClr val="bg1"/>
                </a:solidFill>
              </a:rPr>
              <a:t>jokainen</a:t>
            </a:r>
            <a:r>
              <a:rPr lang="en-GB" sz="14800">
                <a:solidFill>
                  <a:schemeClr val="bg1"/>
                </a:solidFill>
              </a:rPr>
              <a:t> voi </a:t>
            </a:r>
            <a:r>
              <a:rPr lang="en-GB" sz="14800" err="1">
                <a:solidFill>
                  <a:schemeClr val="bg1"/>
                </a:solidFill>
              </a:rPr>
              <a:t>sijoittaa</a:t>
            </a:r>
            <a:r>
              <a:rPr lang="en-GB" sz="14800">
                <a:solidFill>
                  <a:schemeClr val="bg1"/>
                </a:solidFill>
              </a:rPr>
              <a:t> </a:t>
            </a:r>
            <a:r>
              <a:rPr lang="en-GB" sz="14800" err="1">
                <a:solidFill>
                  <a:schemeClr val="bg1"/>
                </a:solidFill>
              </a:rPr>
              <a:t>ja</a:t>
            </a:r>
            <a:r>
              <a:rPr lang="en-GB" sz="14800">
                <a:solidFill>
                  <a:schemeClr val="bg1"/>
                </a:solidFill>
              </a:rPr>
              <a:t> </a:t>
            </a:r>
            <a:r>
              <a:rPr lang="en-GB" sz="14800" err="1">
                <a:solidFill>
                  <a:schemeClr val="bg1"/>
                </a:solidFill>
              </a:rPr>
              <a:t>omistamalla</a:t>
            </a:r>
            <a:r>
              <a:rPr lang="en-GB" sz="14800">
                <a:solidFill>
                  <a:schemeClr val="bg1"/>
                </a:solidFill>
              </a:rPr>
              <a:t> voi vaikuttaa. Tarvitaan </a:t>
            </a:r>
            <a:r>
              <a:rPr lang="en-GB" sz="14800" err="1">
                <a:solidFill>
                  <a:schemeClr val="bg1"/>
                </a:solidFill>
              </a:rPr>
              <a:t>talousosaamista</a:t>
            </a:r>
            <a:r>
              <a:rPr lang="en-GB" sz="14400">
                <a:solidFill>
                  <a:schemeClr val="bg1"/>
                </a:solidFill>
              </a:rPr>
              <a:t>.</a:t>
            </a:r>
          </a:p>
          <a:p>
            <a:pPr marL="514350" indent="-514350">
              <a:buAutoNum type="arabicPeriod"/>
            </a:pPr>
            <a:endParaRPr lang="en-FI" sz="3200">
              <a:solidFill>
                <a:schemeClr val="bg1"/>
              </a:solidFill>
            </a:endParaRPr>
          </a:p>
        </p:txBody>
      </p:sp>
      <p:pic>
        <p:nvPicPr>
          <p:cNvPr id="7" name="Picture 6">
            <a:extLst>
              <a:ext uri="{FF2B5EF4-FFF2-40B4-BE49-F238E27FC236}">
                <a16:creationId xmlns:a16="http://schemas.microsoft.com/office/drawing/2014/main" id="{956A1743-C0BF-3380-CD91-025F173BD14A}"/>
              </a:ext>
            </a:extLst>
          </p:cNvPr>
          <p:cNvPicPr>
            <a:picLocks noChangeAspect="1"/>
          </p:cNvPicPr>
          <p:nvPr/>
        </p:nvPicPr>
        <p:blipFill>
          <a:blip r:embed="rId3"/>
          <a:stretch>
            <a:fillRect/>
          </a:stretch>
        </p:blipFill>
        <p:spPr>
          <a:xfrm>
            <a:off x="400050" y="289088"/>
            <a:ext cx="737264" cy="876237"/>
          </a:xfrm>
          <a:prstGeom prst="rect">
            <a:avLst/>
          </a:prstGeom>
        </p:spPr>
      </p:pic>
    </p:spTree>
    <p:extLst>
      <p:ext uri="{BB962C8B-B14F-4D97-AF65-F5344CB8AC3E}">
        <p14:creationId xmlns:p14="http://schemas.microsoft.com/office/powerpoint/2010/main" val="2947526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Taloustietämyksestä talousosaamiseksi</a:t>
            </a:r>
          </a:p>
        </p:txBody>
      </p:sp>
      <p:sp>
        <p:nvSpPr>
          <p:cNvPr id="3" name="Sisällön paikkamerkki 2"/>
          <p:cNvSpPr>
            <a:spLocks noGrp="1"/>
          </p:cNvSpPr>
          <p:nvPr>
            <p:ph idx="1"/>
          </p:nvPr>
        </p:nvSpPr>
        <p:spPr>
          <a:xfrm>
            <a:off x="838200" y="1690688"/>
            <a:ext cx="10515600" cy="4172784"/>
          </a:xfrm>
        </p:spPr>
        <p:txBody>
          <a:bodyPr/>
          <a:lstStyle/>
          <a:p>
            <a:r>
              <a:rPr lang="fi-FI"/>
              <a:t>Tuore Euroopan komission tutkimus (Eurobarometria EU-maiden aikuisväestön talousosaamisesta) kertoo, että tavoitteeseen on matkaa.</a:t>
            </a:r>
          </a:p>
          <a:p>
            <a:r>
              <a:rPr lang="fi-FI"/>
              <a:t>Suomi on EU:n kärkiryhmää taloustietämyksessä (vain Hollanti edellä)</a:t>
            </a:r>
          </a:p>
          <a:p>
            <a:r>
              <a:rPr lang="fi-FI"/>
              <a:t>Mutta taloudellisen käyttäytymisen puolella olemmekin EU:n ”häntäryhmää” [kysymysten kohteena finanssituotteiden valinta, menoseuranta ja taloudellisten tavoitteiden asettaminen]</a:t>
            </a:r>
          </a:p>
          <a:p>
            <a:r>
              <a:rPr lang="fi-FI"/>
              <a:t>PISA-tutkimuksessa 2018 olimme kakkosena, tuoreessa kotimaisessa selvityksessä puolestaan OECD:n keskitasoa</a:t>
            </a:r>
          </a:p>
          <a:p>
            <a:pPr marL="0" indent="0">
              <a:buNone/>
            </a:pPr>
            <a:endParaRPr lang="fi-FI"/>
          </a:p>
        </p:txBody>
      </p:sp>
    </p:spTree>
    <p:extLst>
      <p:ext uri="{BB962C8B-B14F-4D97-AF65-F5344CB8AC3E}">
        <p14:creationId xmlns:p14="http://schemas.microsoft.com/office/powerpoint/2010/main" val="3557912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1A9735A-7285-28CE-CFD3-501CA1F99F59}"/>
              </a:ext>
            </a:extLst>
          </p:cNvPr>
          <p:cNvPicPr>
            <a:picLocks noChangeAspect="1"/>
          </p:cNvPicPr>
          <p:nvPr/>
        </p:nvPicPr>
        <p:blipFill rotWithShape="1">
          <a:blip r:embed="rId2"/>
          <a:srcRect t="2192" b="13222"/>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57415E-9E3E-D279-C24C-371F75DCC7C9}"/>
              </a:ext>
            </a:extLst>
          </p:cNvPr>
          <p:cNvSpPr>
            <a:spLocks noGrp="1"/>
          </p:cNvSpPr>
          <p:nvPr>
            <p:ph type="ctrTitle"/>
          </p:nvPr>
        </p:nvSpPr>
        <p:spPr>
          <a:xfrm>
            <a:off x="1063752" y="1794970"/>
            <a:ext cx="10058400" cy="3162146"/>
          </a:xfrm>
          <a:effectLst>
            <a:outerShdw blurRad="50800" dist="38100" dir="2700000" algn="tl" rotWithShape="0">
              <a:prstClr val="black">
                <a:alpha val="40000"/>
              </a:prstClr>
            </a:outerShdw>
          </a:effectLst>
        </p:spPr>
        <p:txBody>
          <a:bodyPr>
            <a:normAutofit/>
          </a:bodyPr>
          <a:lstStyle/>
          <a:p>
            <a:r>
              <a:rPr lang="en-GB" sz="5200" b="1">
                <a:solidFill>
                  <a:srgbClr val="FFFFFF"/>
                </a:solidFill>
                <a:latin typeface="+mn-lt"/>
              </a:rPr>
              <a:t>KIITOS</a:t>
            </a:r>
            <a:endParaRPr lang="en-FI" sz="5200" b="1">
              <a:solidFill>
                <a:srgbClr val="FFFFFF"/>
              </a:solidFill>
              <a:latin typeface="+mn-lt"/>
            </a:endParaRPr>
          </a:p>
        </p:txBody>
      </p:sp>
      <p:sp>
        <p:nvSpPr>
          <p:cNvPr id="3" name="Subtitle 2">
            <a:extLst>
              <a:ext uri="{FF2B5EF4-FFF2-40B4-BE49-F238E27FC236}">
                <a16:creationId xmlns:a16="http://schemas.microsoft.com/office/drawing/2014/main" id="{CF877D22-D44C-674E-0B34-435060F4AD34}"/>
              </a:ext>
            </a:extLst>
          </p:cNvPr>
          <p:cNvSpPr>
            <a:spLocks noGrp="1"/>
          </p:cNvSpPr>
          <p:nvPr>
            <p:ph type="subTitle" idx="1"/>
          </p:nvPr>
        </p:nvSpPr>
        <p:spPr>
          <a:xfrm>
            <a:off x="9015413" y="5083066"/>
            <a:ext cx="2871699" cy="1569390"/>
          </a:xfrm>
          <a:effectLst>
            <a:outerShdw blurRad="50800" dist="38100" dir="2700000" algn="tl" rotWithShape="0">
              <a:prstClr val="black">
                <a:alpha val="40000"/>
              </a:prstClr>
            </a:outerShdw>
          </a:effectLst>
        </p:spPr>
        <p:txBody>
          <a:bodyPr>
            <a:normAutofit/>
          </a:bodyPr>
          <a:lstStyle/>
          <a:p>
            <a:r>
              <a:rPr lang="en-GB" b="1">
                <a:solidFill>
                  <a:srgbClr val="FFFFFF"/>
                </a:solidFill>
              </a:rPr>
              <a:t>Sari Lounasmeri </a:t>
            </a:r>
          </a:p>
          <a:p>
            <a:r>
              <a:rPr lang="en-GB" b="1">
                <a:solidFill>
                  <a:srgbClr val="FFFFFF"/>
                </a:solidFill>
              </a:rPr>
              <a:t>+358108207500</a:t>
            </a:r>
          </a:p>
          <a:p>
            <a:r>
              <a:rPr lang="en-GB" b="1">
                <a:solidFill>
                  <a:srgbClr val="FFFFFF"/>
                </a:solidFill>
              </a:rPr>
              <a:t>www.porssisaatio.fi</a:t>
            </a:r>
            <a:endParaRPr lang="en-FI" b="1">
              <a:solidFill>
                <a:srgbClr val="FFFFFF"/>
              </a:solidFill>
            </a:endParaRPr>
          </a:p>
        </p:txBody>
      </p:sp>
      <p:pic>
        <p:nvPicPr>
          <p:cNvPr id="5" name="Picture 4">
            <a:extLst>
              <a:ext uri="{FF2B5EF4-FFF2-40B4-BE49-F238E27FC236}">
                <a16:creationId xmlns:a16="http://schemas.microsoft.com/office/drawing/2014/main" id="{1D2B74FB-F722-B09D-530E-5EE2C85F75E1}"/>
              </a:ext>
            </a:extLst>
          </p:cNvPr>
          <p:cNvPicPr>
            <a:picLocks noChangeAspect="1"/>
          </p:cNvPicPr>
          <p:nvPr/>
        </p:nvPicPr>
        <p:blipFill>
          <a:blip r:embed="rId3"/>
          <a:stretch>
            <a:fillRect/>
          </a:stretch>
        </p:blipFill>
        <p:spPr>
          <a:xfrm>
            <a:off x="10634900" y="180769"/>
            <a:ext cx="1252212" cy="1488252"/>
          </a:xfrm>
          <a:prstGeom prst="rect">
            <a:avLst/>
          </a:prstGeom>
        </p:spPr>
      </p:pic>
    </p:spTree>
    <p:extLst>
      <p:ext uri="{BB962C8B-B14F-4D97-AF65-F5344CB8AC3E}">
        <p14:creationId xmlns:p14="http://schemas.microsoft.com/office/powerpoint/2010/main" val="3608417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hidden="1">
            <a:extLst>
              <a:ext uri="{FF2B5EF4-FFF2-40B4-BE49-F238E27FC236}">
                <a16:creationId xmlns:a16="http://schemas.microsoft.com/office/drawing/2014/main" id="{F2C5857B-9C19-12BE-1B6D-9BA4ECA141C9}"/>
              </a:ext>
            </a:extLst>
          </p:cNvPr>
          <p:cNvSpPr>
            <a:spLocks noGrp="1"/>
          </p:cNvSpPr>
          <p:nvPr>
            <p:ph type="title"/>
          </p:nvPr>
        </p:nvSpPr>
        <p:spPr/>
        <p:txBody>
          <a:bodyPr/>
          <a:lstStyle/>
          <a:p>
            <a:pPr algn="ctr"/>
            <a:r>
              <a:rPr lang="fi-FI" sz="4400"/>
              <a:t>Näin opetat arvopaperimarkkinoista, sijoittamisesta ja omistamisesta nuorille</a:t>
            </a:r>
          </a:p>
        </p:txBody>
      </p:sp>
      <p:pic>
        <p:nvPicPr>
          <p:cNvPr id="3" name="Kuva 2">
            <a:extLst>
              <a:ext uri="{FF2B5EF4-FFF2-40B4-BE49-F238E27FC236}">
                <a16:creationId xmlns:a16="http://schemas.microsoft.com/office/drawing/2014/main" id="{7D4F19DF-F89D-AA08-31C9-071827892960}"/>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04646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hidden="1">
            <a:extLst>
              <a:ext uri="{FF2B5EF4-FFF2-40B4-BE49-F238E27FC236}">
                <a16:creationId xmlns:a16="http://schemas.microsoft.com/office/drawing/2014/main" id="{27FD78EE-435D-3EFA-2AD6-C5BA38ADB763}"/>
              </a:ext>
            </a:extLst>
          </p:cNvPr>
          <p:cNvSpPr>
            <a:spLocks noGrp="1"/>
          </p:cNvSpPr>
          <p:nvPr>
            <p:ph type="title"/>
          </p:nvPr>
        </p:nvSpPr>
        <p:spPr/>
        <p:txBody>
          <a:bodyPr/>
          <a:lstStyle/>
          <a:p>
            <a:r>
              <a:rPr lang="fi-FI">
                <a:solidFill>
                  <a:srgbClr val="183D5E"/>
                </a:solidFill>
              </a:rPr>
              <a:t>Talousopetusta eri kouluasteille</a:t>
            </a:r>
          </a:p>
        </p:txBody>
      </p:sp>
      <p:pic>
        <p:nvPicPr>
          <p:cNvPr id="3" name="Kuva 2">
            <a:extLst>
              <a:ext uri="{FF2B5EF4-FFF2-40B4-BE49-F238E27FC236}">
                <a16:creationId xmlns:a16="http://schemas.microsoft.com/office/drawing/2014/main" id="{C7E41F1C-F147-B9EF-9964-B2576C4CFF2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56823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hidden="1">
            <a:extLst>
              <a:ext uri="{FF2B5EF4-FFF2-40B4-BE49-F238E27FC236}">
                <a16:creationId xmlns:a16="http://schemas.microsoft.com/office/drawing/2014/main" id="{4E03CAC7-954E-47B7-76FB-30F95FDFAACE}"/>
              </a:ext>
            </a:extLst>
          </p:cNvPr>
          <p:cNvSpPr>
            <a:spLocks noGrp="1"/>
          </p:cNvSpPr>
          <p:nvPr>
            <p:ph type="title"/>
          </p:nvPr>
        </p:nvSpPr>
        <p:spPr/>
        <p:txBody>
          <a:bodyPr/>
          <a:lstStyle/>
          <a:p>
            <a:endParaRPr lang="fi-FI"/>
          </a:p>
        </p:txBody>
      </p:sp>
      <p:pic>
        <p:nvPicPr>
          <p:cNvPr id="3" name="Kuva 2">
            <a:extLst>
              <a:ext uri="{FF2B5EF4-FFF2-40B4-BE49-F238E27FC236}">
                <a16:creationId xmlns:a16="http://schemas.microsoft.com/office/drawing/2014/main" id="{C366E181-04F8-366A-91EF-4AFE8F04B80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56718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hidden="1">
            <a:extLst>
              <a:ext uri="{FF2B5EF4-FFF2-40B4-BE49-F238E27FC236}">
                <a16:creationId xmlns:a16="http://schemas.microsoft.com/office/drawing/2014/main" id="{18BAAC4F-B605-0E4E-98D1-98DBDA8CC2C7}"/>
              </a:ext>
            </a:extLst>
          </p:cNvPr>
          <p:cNvSpPr>
            <a:spLocks noGrp="1"/>
          </p:cNvSpPr>
          <p:nvPr>
            <p:ph type="title"/>
          </p:nvPr>
        </p:nvSpPr>
        <p:spPr/>
        <p:txBody>
          <a:bodyPr/>
          <a:lstStyle/>
          <a:p>
            <a:r>
              <a:rPr lang="fi-FI">
                <a:solidFill>
                  <a:srgbClr val="183D5E"/>
                </a:solidFill>
              </a:rPr>
              <a:t>Pörssilähettiläsvierailut ysiluokille</a:t>
            </a:r>
          </a:p>
        </p:txBody>
      </p:sp>
      <p:pic>
        <p:nvPicPr>
          <p:cNvPr id="3" name="Kuva 2">
            <a:extLst>
              <a:ext uri="{FF2B5EF4-FFF2-40B4-BE49-F238E27FC236}">
                <a16:creationId xmlns:a16="http://schemas.microsoft.com/office/drawing/2014/main" id="{2DEB3D92-6E25-0FD4-F81A-89A697F067F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80577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hidden="1">
            <a:extLst>
              <a:ext uri="{FF2B5EF4-FFF2-40B4-BE49-F238E27FC236}">
                <a16:creationId xmlns:a16="http://schemas.microsoft.com/office/drawing/2014/main" id="{552AAB50-B876-D55F-24CC-1CE38CFBA740}"/>
              </a:ext>
            </a:extLst>
          </p:cNvPr>
          <p:cNvSpPr>
            <a:spLocks noGrp="1"/>
          </p:cNvSpPr>
          <p:nvPr>
            <p:ph type="title"/>
          </p:nvPr>
        </p:nvSpPr>
        <p:spPr/>
        <p:txBody>
          <a:bodyPr/>
          <a:lstStyle/>
          <a:p>
            <a:r>
              <a:rPr lang="fi-FI" sz="3200">
                <a:solidFill>
                  <a:srgbClr val="183D5E"/>
                </a:solidFill>
              </a:rPr>
              <a:t>Näin kutsut Pörssilähettiläät oppitunnillesi</a:t>
            </a:r>
          </a:p>
        </p:txBody>
      </p:sp>
      <p:pic>
        <p:nvPicPr>
          <p:cNvPr id="3" name="Kuva 2">
            <a:extLst>
              <a:ext uri="{FF2B5EF4-FFF2-40B4-BE49-F238E27FC236}">
                <a16:creationId xmlns:a16="http://schemas.microsoft.com/office/drawing/2014/main" id="{7F2B36B0-D16B-FCC3-F723-94947B5B03D7}"/>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51544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hidden="1">
            <a:extLst>
              <a:ext uri="{FF2B5EF4-FFF2-40B4-BE49-F238E27FC236}">
                <a16:creationId xmlns:a16="http://schemas.microsoft.com/office/drawing/2014/main" id="{8EA93469-B980-CC0E-3AFF-78B7A4B91CD4}"/>
              </a:ext>
            </a:extLst>
          </p:cNvPr>
          <p:cNvSpPr>
            <a:spLocks noGrp="1"/>
          </p:cNvSpPr>
          <p:nvPr>
            <p:ph type="title"/>
          </p:nvPr>
        </p:nvSpPr>
        <p:spPr/>
        <p:txBody>
          <a:bodyPr/>
          <a:lstStyle/>
          <a:p>
            <a:r>
              <a:rPr lang="fi-FI">
                <a:solidFill>
                  <a:srgbClr val="183D5E"/>
                </a:solidFill>
              </a:rPr>
              <a:t>Rahaviikko</a:t>
            </a:r>
          </a:p>
        </p:txBody>
      </p:sp>
      <p:pic>
        <p:nvPicPr>
          <p:cNvPr id="3" name="Kuva 2">
            <a:extLst>
              <a:ext uri="{FF2B5EF4-FFF2-40B4-BE49-F238E27FC236}">
                <a16:creationId xmlns:a16="http://schemas.microsoft.com/office/drawing/2014/main" id="{2C5D9C79-7293-AD11-0955-7A966012EF5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57508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hidden="1">
            <a:extLst>
              <a:ext uri="{FF2B5EF4-FFF2-40B4-BE49-F238E27FC236}">
                <a16:creationId xmlns:a16="http://schemas.microsoft.com/office/drawing/2014/main" id="{364FDA81-8436-83A7-4D62-D830754A3342}"/>
              </a:ext>
            </a:extLst>
          </p:cNvPr>
          <p:cNvSpPr>
            <a:spLocks noGrp="1"/>
          </p:cNvSpPr>
          <p:nvPr>
            <p:ph type="title"/>
          </p:nvPr>
        </p:nvSpPr>
        <p:spPr/>
        <p:txBody>
          <a:bodyPr/>
          <a:lstStyle/>
          <a:p>
            <a:endParaRPr lang="fi-FI"/>
          </a:p>
        </p:txBody>
      </p:sp>
      <p:pic>
        <p:nvPicPr>
          <p:cNvPr id="3" name="Kuva 2">
            <a:extLst>
              <a:ext uri="{FF2B5EF4-FFF2-40B4-BE49-F238E27FC236}">
                <a16:creationId xmlns:a16="http://schemas.microsoft.com/office/drawing/2014/main" id="{B8EBFF7C-E5C1-6DFC-DEC9-70A924FE178F}"/>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53578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hidden="1">
            <a:extLst>
              <a:ext uri="{FF2B5EF4-FFF2-40B4-BE49-F238E27FC236}">
                <a16:creationId xmlns:a16="http://schemas.microsoft.com/office/drawing/2014/main" id="{A20C3A57-A576-7A3A-CE83-84DDEFF7EE75}"/>
              </a:ext>
            </a:extLst>
          </p:cNvPr>
          <p:cNvSpPr>
            <a:spLocks noGrp="1"/>
          </p:cNvSpPr>
          <p:nvPr>
            <p:ph type="title"/>
          </p:nvPr>
        </p:nvSpPr>
        <p:spPr/>
        <p:txBody>
          <a:bodyPr/>
          <a:lstStyle/>
          <a:p>
            <a:r>
              <a:rPr lang="fi-FI" sz="2800">
                <a:solidFill>
                  <a:srgbClr val="183D5E"/>
                </a:solidFill>
              </a:rPr>
              <a:t>Kolmessa päivässä osakesijoittajaksi</a:t>
            </a:r>
            <a:br>
              <a:rPr lang="fi-FI" sz="2800"/>
            </a:br>
            <a:r>
              <a:rPr lang="fi-FI" sz="2800" b="0">
                <a:solidFill>
                  <a:srgbClr val="183D5E"/>
                </a:solidFill>
              </a:rPr>
              <a:t>Pörssilähettiläskoulutus nuorille </a:t>
            </a:r>
            <a:endParaRPr lang="fi-FI" sz="2800">
              <a:cs typeface="Calibri"/>
            </a:endParaRPr>
          </a:p>
        </p:txBody>
      </p:sp>
      <p:pic>
        <p:nvPicPr>
          <p:cNvPr id="3" name="Kuva 2">
            <a:extLst>
              <a:ext uri="{FF2B5EF4-FFF2-40B4-BE49-F238E27FC236}">
                <a16:creationId xmlns:a16="http://schemas.microsoft.com/office/drawing/2014/main" id="{4649B864-A38C-3A93-7A6B-4AF5C5C9662B}"/>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115082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hidden="1">
            <a:extLst>
              <a:ext uri="{FF2B5EF4-FFF2-40B4-BE49-F238E27FC236}">
                <a16:creationId xmlns:a16="http://schemas.microsoft.com/office/drawing/2014/main" id="{FD08B4E5-E83C-C202-C7A5-A99713EB98EC}"/>
              </a:ext>
            </a:extLst>
          </p:cNvPr>
          <p:cNvSpPr>
            <a:spLocks noGrp="1"/>
          </p:cNvSpPr>
          <p:nvPr>
            <p:ph type="title"/>
          </p:nvPr>
        </p:nvSpPr>
        <p:spPr/>
        <p:txBody>
          <a:bodyPr/>
          <a:lstStyle/>
          <a:p>
            <a:r>
              <a:rPr lang="fi-FI" sz="2800">
                <a:solidFill>
                  <a:srgbClr val="183D5E"/>
                </a:solidFill>
              </a:rPr>
              <a:t>Kolmessa päivässä osakesijoittajaksi</a:t>
            </a:r>
            <a:br>
              <a:rPr lang="fi-FI" sz="2800"/>
            </a:br>
            <a:r>
              <a:rPr lang="fi-FI" sz="2800" b="0">
                <a:solidFill>
                  <a:srgbClr val="183D5E"/>
                </a:solidFill>
              </a:rPr>
              <a:t>Ohjelma</a:t>
            </a:r>
            <a:endParaRPr lang="fi-FI" sz="2800">
              <a:solidFill>
                <a:srgbClr val="183D5E"/>
              </a:solidFill>
            </a:endParaRPr>
          </a:p>
        </p:txBody>
      </p:sp>
      <p:pic>
        <p:nvPicPr>
          <p:cNvPr id="3" name="Kuva 2">
            <a:extLst>
              <a:ext uri="{FF2B5EF4-FFF2-40B4-BE49-F238E27FC236}">
                <a16:creationId xmlns:a16="http://schemas.microsoft.com/office/drawing/2014/main" id="{0DDBF423-03EA-EACC-3469-4C80E878F20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7137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err="1"/>
              <a:t>Entäs</a:t>
            </a:r>
            <a:r>
              <a:rPr lang="fi-FI"/>
              <a:t> jos sitä osaamista ei ole</a:t>
            </a:r>
          </a:p>
        </p:txBody>
      </p:sp>
      <p:sp>
        <p:nvSpPr>
          <p:cNvPr id="3" name="Sisällön paikkamerkki 2"/>
          <p:cNvSpPr>
            <a:spLocks noGrp="1"/>
          </p:cNvSpPr>
          <p:nvPr>
            <p:ph idx="1"/>
          </p:nvPr>
        </p:nvSpPr>
        <p:spPr>
          <a:xfrm>
            <a:off x="838200" y="1690688"/>
            <a:ext cx="10515600" cy="4172784"/>
          </a:xfrm>
        </p:spPr>
        <p:txBody>
          <a:bodyPr>
            <a:normAutofit/>
          </a:bodyPr>
          <a:lstStyle/>
          <a:p>
            <a:r>
              <a:rPr lang="fi-FI"/>
              <a:t>Monialainen ja vastahakoinen viranomaisten kanta-asiakas Jani-Petteri, 26 v</a:t>
            </a:r>
          </a:p>
          <a:p>
            <a:pPr lvl="1"/>
            <a:r>
              <a:rPr lang="fi-FI"/>
              <a:t>Koulutuksena peruskoulu, jos edes sitä</a:t>
            </a:r>
          </a:p>
          <a:p>
            <a:pPr lvl="1"/>
            <a:r>
              <a:rPr lang="fi-FI"/>
              <a:t>Työt pätkätöitä tai työelämän ulkopuolella (työvoimatoimisto)</a:t>
            </a:r>
          </a:p>
          <a:p>
            <a:pPr lvl="1"/>
            <a:r>
              <a:rPr lang="fi-FI"/>
              <a:t>Armeija tai siviilipalvelus jäi kesken</a:t>
            </a:r>
          </a:p>
          <a:p>
            <a:pPr lvl="1"/>
            <a:r>
              <a:rPr lang="fi-FI"/>
              <a:t>Pikkurötöksiä ja niistä sakkotuomioita tai lyhyt vankeustuomio (poliisi, tuomioistuimet, RISE)</a:t>
            </a:r>
          </a:p>
          <a:p>
            <a:pPr lvl="1"/>
            <a:r>
              <a:rPr lang="fi-FI"/>
              <a:t>Ei säännöllisiä / laillisia tuloja, ei vakituista asuntoa (HYTE –alueet, kunnat)</a:t>
            </a:r>
          </a:p>
          <a:p>
            <a:pPr lvl="1"/>
            <a:r>
              <a:rPr lang="fi-FI"/>
              <a:t>Ei parisuhdetta mutta lapsi tai lapsia aiemmista suhteista (lastensuojelu)</a:t>
            </a:r>
          </a:p>
          <a:p>
            <a:pPr lvl="1"/>
            <a:r>
              <a:rPr lang="fi-FI"/>
              <a:t>Velkoja tai korvauksia ulosotossa (ulosotto, velkaneuvonta)</a:t>
            </a:r>
          </a:p>
          <a:p>
            <a:endParaRPr lang="fi-FI"/>
          </a:p>
        </p:txBody>
      </p:sp>
    </p:spTree>
    <p:extLst>
      <p:ext uri="{BB962C8B-B14F-4D97-AF65-F5344CB8AC3E}">
        <p14:creationId xmlns:p14="http://schemas.microsoft.com/office/powerpoint/2010/main" val="4123683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hidden="1">
            <a:extLst>
              <a:ext uri="{FF2B5EF4-FFF2-40B4-BE49-F238E27FC236}">
                <a16:creationId xmlns:a16="http://schemas.microsoft.com/office/drawing/2014/main" id="{C9BCE730-3618-B3EE-50D5-76F3871FD234}"/>
              </a:ext>
            </a:extLst>
          </p:cNvPr>
          <p:cNvSpPr>
            <a:spLocks noGrp="1"/>
          </p:cNvSpPr>
          <p:nvPr>
            <p:ph type="title"/>
          </p:nvPr>
        </p:nvSpPr>
        <p:spPr/>
        <p:txBody>
          <a:bodyPr/>
          <a:lstStyle/>
          <a:p>
            <a:r>
              <a:rPr lang="fi-FI">
                <a:solidFill>
                  <a:srgbClr val="183D5E"/>
                </a:solidFill>
              </a:rPr>
              <a:t>Opiskelijoiden pörssipäivä</a:t>
            </a:r>
          </a:p>
        </p:txBody>
      </p:sp>
      <p:pic>
        <p:nvPicPr>
          <p:cNvPr id="3" name="Kuva 2">
            <a:extLst>
              <a:ext uri="{FF2B5EF4-FFF2-40B4-BE49-F238E27FC236}">
                <a16:creationId xmlns:a16="http://schemas.microsoft.com/office/drawing/2014/main" id="{2AB44170-7A07-396D-CA7B-0C0166C005E7}"/>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332389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hidden="1">
            <a:extLst>
              <a:ext uri="{FF2B5EF4-FFF2-40B4-BE49-F238E27FC236}">
                <a16:creationId xmlns:a16="http://schemas.microsoft.com/office/drawing/2014/main" id="{3F89A6EA-D213-99B8-ED6D-E3AD1990AC62}"/>
              </a:ext>
            </a:extLst>
          </p:cNvPr>
          <p:cNvSpPr>
            <a:spLocks noGrp="1"/>
          </p:cNvSpPr>
          <p:nvPr>
            <p:ph type="title"/>
          </p:nvPr>
        </p:nvSpPr>
        <p:spPr/>
        <p:txBody>
          <a:bodyPr>
            <a:normAutofit fontScale="90000"/>
          </a:bodyPr>
          <a:lstStyle/>
          <a:p>
            <a:r>
              <a:rPr lang="fi-FI">
                <a:solidFill>
                  <a:srgbClr val="183D5E"/>
                </a:solidFill>
              </a:rPr>
              <a:t>Pörssiguru</a:t>
            </a:r>
            <a:br>
              <a:rPr lang="fi-FI">
                <a:solidFill>
                  <a:srgbClr val="183D5E"/>
                </a:solidFill>
              </a:rPr>
            </a:br>
            <a:r>
              <a:rPr lang="fi-FI" sz="3200" b="0">
                <a:solidFill>
                  <a:srgbClr val="183D5E"/>
                </a:solidFill>
              </a:rPr>
              <a:t>www.porssiguru.fi</a:t>
            </a:r>
            <a:br>
              <a:rPr lang="fi-FI">
                <a:solidFill>
                  <a:srgbClr val="183D5E"/>
                </a:solidFill>
              </a:rPr>
            </a:br>
            <a:endParaRPr lang="fi-FI">
              <a:solidFill>
                <a:srgbClr val="183D5E"/>
              </a:solidFill>
            </a:endParaRPr>
          </a:p>
        </p:txBody>
      </p:sp>
      <p:pic>
        <p:nvPicPr>
          <p:cNvPr id="3" name="Kuva 2">
            <a:extLst>
              <a:ext uri="{FF2B5EF4-FFF2-40B4-BE49-F238E27FC236}">
                <a16:creationId xmlns:a16="http://schemas.microsoft.com/office/drawing/2014/main" id="{3BDFFED6-BC04-5A25-8E9A-4CDC0DA0D11F}"/>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748211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hidden="1">
            <a:extLst>
              <a:ext uri="{FF2B5EF4-FFF2-40B4-BE49-F238E27FC236}">
                <a16:creationId xmlns:a16="http://schemas.microsoft.com/office/drawing/2014/main" id="{9943BF45-296B-94B0-2D50-D6714639B4A5}"/>
              </a:ext>
            </a:extLst>
          </p:cNvPr>
          <p:cNvSpPr>
            <a:spLocks noGrp="1"/>
          </p:cNvSpPr>
          <p:nvPr>
            <p:ph type="title"/>
          </p:nvPr>
        </p:nvSpPr>
        <p:spPr/>
        <p:txBody>
          <a:bodyPr/>
          <a:lstStyle/>
          <a:p>
            <a:r>
              <a:rPr lang="fi-FI">
                <a:solidFill>
                  <a:srgbClr val="183D5E"/>
                </a:solidFill>
              </a:rPr>
              <a:t>Pörssigurun teema-alueet</a:t>
            </a:r>
          </a:p>
        </p:txBody>
      </p:sp>
      <p:pic>
        <p:nvPicPr>
          <p:cNvPr id="3" name="Kuva 2">
            <a:extLst>
              <a:ext uri="{FF2B5EF4-FFF2-40B4-BE49-F238E27FC236}">
                <a16:creationId xmlns:a16="http://schemas.microsoft.com/office/drawing/2014/main" id="{EF4FB16C-7097-3D3D-D741-4740E35C10F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94501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hidden="1">
            <a:extLst>
              <a:ext uri="{FF2B5EF4-FFF2-40B4-BE49-F238E27FC236}">
                <a16:creationId xmlns:a16="http://schemas.microsoft.com/office/drawing/2014/main" id="{955A4194-7C72-6E24-6484-83B909DCF093}"/>
              </a:ext>
            </a:extLst>
          </p:cNvPr>
          <p:cNvSpPr>
            <a:spLocks noGrp="1"/>
          </p:cNvSpPr>
          <p:nvPr>
            <p:ph type="title"/>
          </p:nvPr>
        </p:nvSpPr>
        <p:spPr/>
        <p:txBody>
          <a:bodyPr/>
          <a:lstStyle/>
          <a:p>
            <a:r>
              <a:rPr lang="fi-FI">
                <a:solidFill>
                  <a:srgbClr val="183D5E"/>
                </a:solidFill>
              </a:rPr>
              <a:t>Pörssigurun teema-alueet</a:t>
            </a:r>
          </a:p>
        </p:txBody>
      </p:sp>
      <p:pic>
        <p:nvPicPr>
          <p:cNvPr id="3" name="Kuva 2">
            <a:extLst>
              <a:ext uri="{FF2B5EF4-FFF2-40B4-BE49-F238E27FC236}">
                <a16:creationId xmlns:a16="http://schemas.microsoft.com/office/drawing/2014/main" id="{396C15E0-26D6-14B3-1EBC-B2EA2B98C0C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674697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hidden="1">
            <a:extLst>
              <a:ext uri="{FF2B5EF4-FFF2-40B4-BE49-F238E27FC236}">
                <a16:creationId xmlns:a16="http://schemas.microsoft.com/office/drawing/2014/main" id="{7FE953C3-3DE2-D198-2380-3D88EBD8D365}"/>
              </a:ext>
            </a:extLst>
          </p:cNvPr>
          <p:cNvSpPr>
            <a:spLocks noGrp="1"/>
          </p:cNvSpPr>
          <p:nvPr>
            <p:ph type="title"/>
          </p:nvPr>
        </p:nvSpPr>
        <p:spPr/>
        <p:txBody>
          <a:bodyPr/>
          <a:lstStyle/>
          <a:p>
            <a:r>
              <a:rPr lang="fi-FI">
                <a:solidFill>
                  <a:srgbClr val="183D5E"/>
                </a:solidFill>
              </a:rPr>
              <a:t>Pörssigurun viikkosuunnitelma</a:t>
            </a:r>
          </a:p>
        </p:txBody>
      </p:sp>
      <p:pic>
        <p:nvPicPr>
          <p:cNvPr id="3" name="Kuva 2">
            <a:extLst>
              <a:ext uri="{FF2B5EF4-FFF2-40B4-BE49-F238E27FC236}">
                <a16:creationId xmlns:a16="http://schemas.microsoft.com/office/drawing/2014/main" id="{D7536D4C-E3C7-9E49-8237-D81D94009C5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04527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hidden="1">
            <a:extLst>
              <a:ext uri="{FF2B5EF4-FFF2-40B4-BE49-F238E27FC236}">
                <a16:creationId xmlns:a16="http://schemas.microsoft.com/office/drawing/2014/main" id="{93C9959F-816E-FE82-58DA-5D9B80AF405A}"/>
              </a:ext>
            </a:extLst>
          </p:cNvPr>
          <p:cNvSpPr>
            <a:spLocks noGrp="1"/>
          </p:cNvSpPr>
          <p:nvPr>
            <p:ph type="title"/>
          </p:nvPr>
        </p:nvSpPr>
        <p:spPr/>
        <p:txBody>
          <a:bodyPr/>
          <a:lstStyle/>
          <a:p>
            <a:r>
              <a:rPr lang="fi-FI">
                <a:solidFill>
                  <a:srgbClr val="183D5E"/>
                </a:solidFill>
              </a:rPr>
              <a:t>Pörssigurun opetusalusta</a:t>
            </a:r>
            <a:br>
              <a:rPr lang="fi-FI">
                <a:solidFill>
                  <a:srgbClr val="183D5E"/>
                </a:solidFill>
              </a:rPr>
            </a:br>
            <a:r>
              <a:rPr lang="fi-FI" b="0">
                <a:solidFill>
                  <a:srgbClr val="183D5E"/>
                </a:solidFill>
              </a:rPr>
              <a:t>www.porssiguru.fi</a:t>
            </a:r>
          </a:p>
        </p:txBody>
      </p:sp>
      <p:pic>
        <p:nvPicPr>
          <p:cNvPr id="3" name="Kuva 2">
            <a:extLst>
              <a:ext uri="{FF2B5EF4-FFF2-40B4-BE49-F238E27FC236}">
                <a16:creationId xmlns:a16="http://schemas.microsoft.com/office/drawing/2014/main" id="{33F9E2CC-1ADC-9A9E-A2E6-A309AF86D6C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89443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hidden="1">
            <a:extLst>
              <a:ext uri="{FF2B5EF4-FFF2-40B4-BE49-F238E27FC236}">
                <a16:creationId xmlns:a16="http://schemas.microsoft.com/office/drawing/2014/main" id="{2C14F996-568D-6D23-1120-381299842F3C}"/>
              </a:ext>
            </a:extLst>
          </p:cNvPr>
          <p:cNvSpPr>
            <a:spLocks noGrp="1"/>
          </p:cNvSpPr>
          <p:nvPr>
            <p:ph type="title"/>
          </p:nvPr>
        </p:nvSpPr>
        <p:spPr/>
        <p:txBody>
          <a:bodyPr/>
          <a:lstStyle/>
          <a:p>
            <a:r>
              <a:rPr lang="fi-FI">
                <a:solidFill>
                  <a:srgbClr val="183D5E"/>
                </a:solidFill>
              </a:rPr>
              <a:t>Pörssin kellonsoittotilaisuus</a:t>
            </a:r>
          </a:p>
        </p:txBody>
      </p:sp>
      <p:pic>
        <p:nvPicPr>
          <p:cNvPr id="3" name="Kuva 2">
            <a:extLst>
              <a:ext uri="{FF2B5EF4-FFF2-40B4-BE49-F238E27FC236}">
                <a16:creationId xmlns:a16="http://schemas.microsoft.com/office/drawing/2014/main" id="{7031F715-4F0C-37F3-861F-35CDE1945A8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522804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hidden="1">
            <a:extLst>
              <a:ext uri="{FF2B5EF4-FFF2-40B4-BE49-F238E27FC236}">
                <a16:creationId xmlns:a16="http://schemas.microsoft.com/office/drawing/2014/main" id="{6720A4A1-BA59-7865-0008-58F15A197E5C}"/>
              </a:ext>
            </a:extLst>
          </p:cNvPr>
          <p:cNvSpPr>
            <a:spLocks noGrp="1"/>
          </p:cNvSpPr>
          <p:nvPr>
            <p:ph type="title"/>
          </p:nvPr>
        </p:nvSpPr>
        <p:spPr/>
        <p:txBody>
          <a:bodyPr/>
          <a:lstStyle/>
          <a:p>
            <a:r>
              <a:rPr lang="fi-FI">
                <a:solidFill>
                  <a:srgbClr val="183D5E"/>
                </a:solidFill>
              </a:rPr>
              <a:t>Talousviikko</a:t>
            </a:r>
          </a:p>
        </p:txBody>
      </p:sp>
      <p:pic>
        <p:nvPicPr>
          <p:cNvPr id="3" name="Kuva 2">
            <a:extLst>
              <a:ext uri="{FF2B5EF4-FFF2-40B4-BE49-F238E27FC236}">
                <a16:creationId xmlns:a16="http://schemas.microsoft.com/office/drawing/2014/main" id="{5E7C9161-F9FA-D627-52F9-3BF0F35C569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489823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hidden="1">
            <a:extLst>
              <a:ext uri="{FF2B5EF4-FFF2-40B4-BE49-F238E27FC236}">
                <a16:creationId xmlns:a16="http://schemas.microsoft.com/office/drawing/2014/main" id="{C4EDBD65-C044-EB38-F530-634DCE9B85F4}"/>
              </a:ext>
            </a:extLst>
          </p:cNvPr>
          <p:cNvSpPr>
            <a:spLocks noGrp="1"/>
          </p:cNvSpPr>
          <p:nvPr>
            <p:ph type="title"/>
          </p:nvPr>
        </p:nvSpPr>
        <p:spPr/>
        <p:txBody>
          <a:bodyPr>
            <a:normAutofit fontScale="90000"/>
          </a:bodyPr>
          <a:lstStyle/>
          <a:p>
            <a:r>
              <a:rPr lang="fi-FI">
                <a:solidFill>
                  <a:srgbClr val="183D5E"/>
                </a:solidFill>
              </a:rPr>
              <a:t>Kiitos!</a:t>
            </a:r>
            <a:br>
              <a:rPr lang="fi-FI">
                <a:solidFill>
                  <a:srgbClr val="183D5E"/>
                </a:solidFill>
              </a:rPr>
            </a:br>
            <a:r>
              <a:rPr lang="fi-FI" sz="4800">
                <a:solidFill>
                  <a:srgbClr val="183D5E"/>
                </a:solidFill>
              </a:rPr>
              <a:t>Ole meihin yhteydessä tai tule juttelemaan lisää</a:t>
            </a:r>
            <a:endParaRPr lang="fi-FI">
              <a:solidFill>
                <a:srgbClr val="183D5E"/>
              </a:solidFill>
            </a:endParaRPr>
          </a:p>
        </p:txBody>
      </p:sp>
      <p:pic>
        <p:nvPicPr>
          <p:cNvPr id="3" name="Kuva 2">
            <a:extLst>
              <a:ext uri="{FF2B5EF4-FFF2-40B4-BE49-F238E27FC236}">
                <a16:creationId xmlns:a16="http://schemas.microsoft.com/office/drawing/2014/main" id="{144D1A0C-6BD9-BEA8-57A8-DF6B907DE380}"/>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371722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960096" y="1988840"/>
            <a:ext cx="4845834" cy="1358908"/>
          </a:xfrm>
        </p:spPr>
        <p:txBody>
          <a:bodyPr>
            <a:normAutofit fontScale="90000"/>
          </a:bodyPr>
          <a:lstStyle/>
          <a:p>
            <a:r>
              <a:rPr lang="fi-FI" sz="3200" kern="100">
                <a:ea typeface="Calibri" panose="020F0502020204030204" pitchFamily="34" charset="0"/>
                <a:cs typeface="Times New Roman" panose="02020603050405020304" pitchFamily="18" charset="0"/>
              </a:rPr>
              <a:t>Miten vakuutusyhtiö käytännössä tekee vastuullisia sijoituksia?</a:t>
            </a:r>
            <a:br>
              <a:rPr lang="fi-FI"/>
            </a:br>
            <a:br>
              <a:rPr lang="fi-FI"/>
            </a:br>
            <a:r>
              <a:rPr lang="fi-FI" sz="1700" b="0"/>
              <a:t>Lauri Saraste</a:t>
            </a:r>
            <a:br>
              <a:rPr lang="fi-FI" sz="1700" b="0"/>
            </a:br>
            <a:r>
              <a:rPr lang="fi-FI" sz="1700" b="0"/>
              <a:t>Sijoitusjohtaja – kehittäminen, vastuullisuus, edunvalvonta</a:t>
            </a:r>
            <a:br>
              <a:rPr lang="fi-FI" sz="1700" b="0"/>
            </a:br>
            <a:r>
              <a:rPr lang="fi-FI" sz="1700" b="0" err="1"/>
              <a:t>LähiTapiola</a:t>
            </a:r>
            <a:r>
              <a:rPr lang="fi-FI" sz="1700" b="0"/>
              <a:t>-Ryhmä</a:t>
            </a:r>
            <a:br>
              <a:rPr lang="fi-FI" sz="1700" b="0"/>
            </a:br>
            <a:br>
              <a:rPr lang="fi-FI" sz="1700" b="0"/>
            </a:br>
            <a:br>
              <a:rPr lang="fi-FI" sz="1700" b="0"/>
            </a:br>
            <a:r>
              <a:rPr lang="fi-FI" sz="1700" b="0"/>
              <a:t>Talous tutuksi – opettajankoulutus tilaisuus 1.9</a:t>
            </a:r>
          </a:p>
        </p:txBody>
      </p:sp>
      <p:pic>
        <p:nvPicPr>
          <p:cNvPr id="4" name="Kuvan paikkamerkki 3"/>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2282" b="12282"/>
          <a:stretch>
            <a:fillRect/>
          </a:stretch>
        </p:blipFill>
        <p:spPr/>
      </p:pic>
    </p:spTree>
    <p:extLst>
      <p:ext uri="{BB962C8B-B14F-4D97-AF65-F5344CB8AC3E}">
        <p14:creationId xmlns:p14="http://schemas.microsoft.com/office/powerpoint/2010/main" val="2258067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Tavoite: ei uusia kanta-asiakkaita</a:t>
            </a:r>
          </a:p>
        </p:txBody>
      </p:sp>
      <p:sp>
        <p:nvSpPr>
          <p:cNvPr id="3" name="Sisällön paikkamerkki 2"/>
          <p:cNvSpPr>
            <a:spLocks noGrp="1"/>
          </p:cNvSpPr>
          <p:nvPr>
            <p:ph idx="1"/>
          </p:nvPr>
        </p:nvSpPr>
        <p:spPr>
          <a:xfrm>
            <a:off x="838200" y="1584960"/>
            <a:ext cx="10515600" cy="4278512"/>
          </a:xfrm>
        </p:spPr>
        <p:txBody>
          <a:bodyPr>
            <a:normAutofit/>
          </a:bodyPr>
          <a:lstStyle/>
          <a:p>
            <a:r>
              <a:rPr lang="fi-FI"/>
              <a:t>”Monialaisen kanta-asiakkaan” nostaminen ja kannatteleminen on erittäin haasteellista, yksikään viranomainen ei siihen yksin pysty.</a:t>
            </a:r>
          </a:p>
          <a:p>
            <a:r>
              <a:rPr lang="fi-FI"/>
              <a:t>Taloudenhallinta on kuitenkin usein hyvä ”nostokahva”, sillä se luo konkreettista elämänhallintaa ja heijastuu muihin kanta-</a:t>
            </a:r>
            <a:r>
              <a:rPr lang="fi-FI" err="1"/>
              <a:t>asiakkuuden</a:t>
            </a:r>
            <a:r>
              <a:rPr lang="fi-FI"/>
              <a:t> elementteihin. Yleisemminkin talousosaamisen ja hyvinvoinnin välillä on selkeä korrelaatio.</a:t>
            </a:r>
          </a:p>
          <a:p>
            <a:r>
              <a:rPr lang="fi-FI"/>
              <a:t>Sekä yhteiskunnan resurssien että ihmisten itsensä kannalta ensisijainen tavoite on, että uusia kanta-asiakkaita ei tule.</a:t>
            </a:r>
          </a:p>
          <a:p>
            <a:r>
              <a:rPr lang="fi-FI"/>
              <a:t>Tuon tavoitteen kannalta opetus ja opettajat ovat ratkaisevassa asemassa.</a:t>
            </a:r>
          </a:p>
          <a:p>
            <a:pPr marL="0" indent="0">
              <a:buNone/>
            </a:pPr>
            <a:endParaRPr lang="fi-FI"/>
          </a:p>
        </p:txBody>
      </p:sp>
    </p:spTree>
    <p:extLst>
      <p:ext uri="{BB962C8B-B14F-4D97-AF65-F5344CB8AC3E}">
        <p14:creationId xmlns:p14="http://schemas.microsoft.com/office/powerpoint/2010/main" val="27431165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n paikkamerkki 9"/>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t="24059"/>
          <a:stretch/>
        </p:blipFill>
        <p:spPr>
          <a:xfrm>
            <a:off x="1" y="6045"/>
            <a:ext cx="6079956" cy="6858000"/>
          </a:xfrm>
        </p:spPr>
      </p:pic>
      <p:sp>
        <p:nvSpPr>
          <p:cNvPr id="3" name="Otsikko 2"/>
          <p:cNvSpPr>
            <a:spLocks noGrp="1"/>
          </p:cNvSpPr>
          <p:nvPr>
            <p:ph type="title"/>
          </p:nvPr>
        </p:nvSpPr>
        <p:spPr>
          <a:xfrm>
            <a:off x="6320147" y="836712"/>
            <a:ext cx="5731178" cy="1073165"/>
          </a:xfrm>
        </p:spPr>
        <p:txBody>
          <a:bodyPr>
            <a:normAutofit fontScale="90000"/>
          </a:bodyPr>
          <a:lstStyle/>
          <a:p>
            <a:r>
              <a:rPr lang="fi-FI"/>
              <a:t>Mistä lähtökohdista </a:t>
            </a:r>
            <a:r>
              <a:rPr lang="fi-FI" err="1"/>
              <a:t>LähiTapiola</a:t>
            </a:r>
            <a:r>
              <a:rPr lang="fi-FI"/>
              <a:t> tekee vastuullista liiketoimintaa?</a:t>
            </a:r>
          </a:p>
        </p:txBody>
      </p:sp>
      <p:sp>
        <p:nvSpPr>
          <p:cNvPr id="4" name="Sisällön paikkamerkki 3"/>
          <p:cNvSpPr>
            <a:spLocks noGrp="1"/>
          </p:cNvSpPr>
          <p:nvPr>
            <p:ph idx="1"/>
          </p:nvPr>
        </p:nvSpPr>
        <p:spPr>
          <a:xfrm>
            <a:off x="6341486" y="2267404"/>
            <a:ext cx="5083105" cy="4032000"/>
          </a:xfrm>
        </p:spPr>
        <p:txBody>
          <a:bodyPr>
            <a:normAutofit fontScale="92500" lnSpcReduction="10000"/>
          </a:bodyPr>
          <a:lstStyle/>
          <a:p>
            <a:r>
              <a:rPr lang="fi-FI"/>
              <a:t>LähiTapiola-ryhmä on keskinäinen </a:t>
            </a:r>
            <a:br>
              <a:rPr lang="fi-FI"/>
            </a:br>
            <a:r>
              <a:rPr lang="fi-FI"/>
              <a:t>eli asiakkaidensa omistama Suomalainen yhtiöryhmä.</a:t>
            </a:r>
          </a:p>
          <a:p>
            <a:r>
              <a:rPr lang="fi-FI"/>
              <a:t>Toiminnan tarkoituksena </a:t>
            </a:r>
            <a:r>
              <a:rPr lang="fi-FI" err="1"/>
              <a:t>turvaata</a:t>
            </a:r>
            <a:r>
              <a:rPr lang="fi-FI"/>
              <a:t> omistaja-asiakkaiden elämää ja menestystä.</a:t>
            </a:r>
          </a:p>
          <a:p>
            <a:r>
              <a:rPr lang="fi-FI"/>
              <a:t>Ryhmän yhtiöt palvelevat henkilö-, maatila-, yrittäjä-, yritys- ja yhteisöasiakkaita ympäri Suomen.</a:t>
            </a:r>
          </a:p>
          <a:p>
            <a:r>
              <a:rPr lang="fi-FI"/>
              <a:t>Ryhmällä 1,6 miljoonaa omistaja-asiakasta.</a:t>
            </a:r>
          </a:p>
        </p:txBody>
      </p:sp>
      <p:sp>
        <p:nvSpPr>
          <p:cNvPr id="5" name="Dian numeron paikkamerkki 4"/>
          <p:cNvSpPr>
            <a:spLocks noGrp="1"/>
          </p:cNvSpPr>
          <p:nvPr>
            <p:ph type="sldNum" sz="quarter" idx="4294967295"/>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629A8EAC-8D09-4E2A-8E44-201C14B39164}" type="slidenum">
              <a:rPr kumimoji="0" lang="fi-FI" sz="1200" b="0" i="0" u="none" strike="noStrike" kern="1200" cap="none" spc="0" normalizeH="0" baseline="0" noProof="0">
                <a:ln>
                  <a:noFill/>
                </a:ln>
                <a:solidFill>
                  <a:prstClr val="white"/>
                </a:solidFill>
                <a:effectLst/>
                <a:uLnTx/>
                <a:uFillTx/>
                <a:latin typeface="Segoe U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60</a:t>
            </a:fld>
            <a:endParaRPr kumimoji="0" lang="fi-FI" sz="1200" b="0" i="0" u="none" strike="noStrike" kern="1200" cap="none" spc="0" normalizeH="0" baseline="0" noProof="0">
              <a:ln>
                <a:noFill/>
              </a:ln>
              <a:solidFill>
                <a:prstClr val="white"/>
              </a:solidFill>
              <a:effectLst/>
              <a:uLnTx/>
              <a:uFillTx/>
              <a:latin typeface="Segoe UI"/>
              <a:ea typeface="+mn-ea"/>
              <a:cs typeface="+mn-cs"/>
            </a:endParaRPr>
          </a:p>
        </p:txBody>
      </p:sp>
      <p:grpSp>
        <p:nvGrpSpPr>
          <p:cNvPr id="14" name="Ryhmitä 13"/>
          <p:cNvGrpSpPr/>
          <p:nvPr/>
        </p:nvGrpSpPr>
        <p:grpSpPr>
          <a:xfrm>
            <a:off x="0" y="4789714"/>
            <a:ext cx="6079957" cy="2080380"/>
            <a:chOff x="0" y="3592285"/>
            <a:chExt cx="4559968" cy="1560285"/>
          </a:xfrm>
        </p:grpSpPr>
        <p:sp>
          <p:nvSpPr>
            <p:cNvPr id="7" name="Suorakulmio 6"/>
            <p:cNvSpPr/>
            <p:nvPr/>
          </p:nvSpPr>
          <p:spPr>
            <a:xfrm>
              <a:off x="0" y="3592285"/>
              <a:ext cx="4559967" cy="1560285"/>
            </a:xfrm>
            <a:prstGeom prst="rect">
              <a:avLst/>
            </a:prstGeom>
            <a:solidFill>
              <a:srgbClr val="88519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err="1">
                <a:ln>
                  <a:noFill/>
                </a:ln>
                <a:solidFill>
                  <a:prstClr val="white"/>
                </a:solidFill>
                <a:effectLst/>
                <a:uLnTx/>
                <a:uFillTx/>
                <a:latin typeface="Segoe UI"/>
                <a:ea typeface="+mn-ea"/>
                <a:cs typeface="+mn-cs"/>
              </a:endParaRPr>
            </a:p>
          </p:txBody>
        </p:sp>
        <p:sp>
          <p:nvSpPr>
            <p:cNvPr id="6" name="Rectangle 1"/>
            <p:cNvSpPr/>
            <p:nvPr/>
          </p:nvSpPr>
          <p:spPr>
            <a:xfrm>
              <a:off x="174171" y="3987049"/>
              <a:ext cx="4385796" cy="715725"/>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1867" b="1" i="0" u="none" strike="noStrike" kern="1200" cap="none" spc="0" normalizeH="0" baseline="0" noProof="0">
                  <a:ln>
                    <a:noFill/>
                  </a:ln>
                  <a:solidFill>
                    <a:prstClr val="white"/>
                  </a:solidFill>
                  <a:effectLst/>
                  <a:uLnTx/>
                  <a:uFillTx/>
                  <a:latin typeface="Segoe UI"/>
                  <a:ea typeface="+mn-ea"/>
                  <a:cs typeface="+mn-cs"/>
                </a:rPr>
                <a:t>Teemme suomalaisten arjesta </a:t>
              </a:r>
              <a:br>
                <a:rPr kumimoji="0" lang="fi-FI" sz="1867" b="1" i="0" u="none" strike="noStrike" kern="1200" cap="none" spc="0" normalizeH="0" baseline="0" noProof="0">
                  <a:ln>
                    <a:noFill/>
                  </a:ln>
                  <a:solidFill>
                    <a:prstClr val="white"/>
                  </a:solidFill>
                  <a:effectLst/>
                  <a:uLnTx/>
                  <a:uFillTx/>
                  <a:latin typeface="Segoe UI"/>
                  <a:ea typeface="+mn-ea"/>
                  <a:cs typeface="+mn-cs"/>
                </a:rPr>
              </a:br>
              <a:r>
                <a:rPr kumimoji="0" lang="fi-FI" sz="1867" b="1" i="0" u="none" strike="noStrike" kern="1200" cap="none" spc="0" normalizeH="0" baseline="0" noProof="0">
                  <a:ln>
                    <a:noFill/>
                  </a:ln>
                  <a:solidFill>
                    <a:prstClr val="white"/>
                  </a:solidFill>
                  <a:effectLst/>
                  <a:uLnTx/>
                  <a:uFillTx/>
                  <a:latin typeface="Segoe UI"/>
                  <a:ea typeface="+mn-ea"/>
                  <a:cs typeface="+mn-cs"/>
                </a:rPr>
                <a:t>turvallisempaa, terveempää ja taloudellisesti menestyksekkäämpää.</a:t>
              </a:r>
            </a:p>
          </p:txBody>
        </p:sp>
        <p:cxnSp>
          <p:nvCxnSpPr>
            <p:cNvPr id="13" name="Suora yhdysviiva 12"/>
            <p:cNvCxnSpPr/>
            <p:nvPr/>
          </p:nvCxnSpPr>
          <p:spPr>
            <a:xfrm>
              <a:off x="0" y="3592285"/>
              <a:ext cx="455996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9927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37F1FB4E-2F6F-8243-8214-6C0CDE2A7E1D}"/>
              </a:ext>
            </a:extLst>
          </p:cNvPr>
          <p:cNvSpPr/>
          <p:nvPr/>
        </p:nvSpPr>
        <p:spPr>
          <a:xfrm>
            <a:off x="1" y="5321491"/>
            <a:ext cx="7824192" cy="1536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FI" sz="2400" b="0" i="0" u="none" strike="noStrike" kern="1200" cap="none" spc="0" normalizeH="0" baseline="0" noProof="0" err="1">
              <a:ln>
                <a:noFill/>
              </a:ln>
              <a:solidFill>
                <a:srgbClr val="FFFFFF"/>
              </a:solidFill>
              <a:effectLst/>
              <a:uLnTx/>
              <a:uFillTx/>
              <a:latin typeface="Segoe UI"/>
              <a:ea typeface="+mn-ea"/>
              <a:cs typeface="+mn-cs"/>
            </a:endParaRPr>
          </a:p>
        </p:txBody>
      </p:sp>
      <p:pic>
        <p:nvPicPr>
          <p:cNvPr id="14" name="Picture Placeholder 13" descr="A person sitting on a couch with a computer&#10;&#10;Description automatically generated with medium confidence">
            <a:extLst>
              <a:ext uri="{FF2B5EF4-FFF2-40B4-BE49-F238E27FC236}">
                <a16:creationId xmlns:a16="http://schemas.microsoft.com/office/drawing/2014/main" id="{D8C5E78F-ED7A-2240-9118-D22AADC15AF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4835525" cy="3921125"/>
          </a:xfrm>
        </p:spPr>
      </p:pic>
      <p:sp>
        <p:nvSpPr>
          <p:cNvPr id="6" name="Otsikko 5"/>
          <p:cNvSpPr>
            <a:spLocks noGrp="1"/>
          </p:cNvSpPr>
          <p:nvPr>
            <p:ph type="ctrTitle"/>
          </p:nvPr>
        </p:nvSpPr>
        <p:spPr>
          <a:xfrm>
            <a:off x="2800147" y="362943"/>
            <a:ext cx="11398103" cy="1358908"/>
          </a:xfrm>
        </p:spPr>
        <p:txBody>
          <a:bodyPr/>
          <a:lstStyle/>
          <a:p>
            <a:pPr algn="ctr"/>
            <a:r>
              <a:rPr lang="fi-FI" sz="3500"/>
              <a:t>Toiminta kootusti</a:t>
            </a:r>
          </a:p>
        </p:txBody>
      </p:sp>
      <p:sp>
        <p:nvSpPr>
          <p:cNvPr id="2" name="Tekstiruutu 1"/>
          <p:cNvSpPr txBox="1"/>
          <p:nvPr/>
        </p:nvSpPr>
        <p:spPr>
          <a:xfrm>
            <a:off x="3832011" y="6414250"/>
            <a:ext cx="2304256" cy="27699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294D"/>
                </a:solidFill>
                <a:effectLst/>
                <a:uLnTx/>
                <a:uFillTx/>
                <a:latin typeface="Segoe UI"/>
                <a:ea typeface="+mn-ea"/>
                <a:cs typeface="+mn-cs"/>
              </a:rPr>
              <a:t>*Luvut vuodelta 2022</a:t>
            </a:r>
          </a:p>
        </p:txBody>
      </p:sp>
      <p:sp>
        <p:nvSpPr>
          <p:cNvPr id="45" name="Tekstiruutu 6">
            <a:extLst>
              <a:ext uri="{FF2B5EF4-FFF2-40B4-BE49-F238E27FC236}">
                <a16:creationId xmlns:a16="http://schemas.microsoft.com/office/drawing/2014/main" id="{747CF337-C5AB-E541-A505-FD7631CFD67D}"/>
              </a:ext>
            </a:extLst>
          </p:cNvPr>
          <p:cNvSpPr txBox="1"/>
          <p:nvPr/>
        </p:nvSpPr>
        <p:spPr>
          <a:xfrm>
            <a:off x="3661976" y="1556792"/>
            <a:ext cx="2572319" cy="523220"/>
          </a:xfrm>
          <a:prstGeom prst="rect">
            <a:avLst/>
          </a:prstGeom>
          <a:no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294D"/>
                </a:solidFill>
                <a:effectLst/>
                <a:uLnTx/>
                <a:uFillTx/>
                <a:latin typeface="Segoe UI"/>
                <a:ea typeface="+mn-ea"/>
                <a:cs typeface="+mn-cs"/>
              </a:rPr>
              <a:t>Vakuutamme noin </a:t>
            </a:r>
            <a:br>
              <a:rPr kumimoji="0" lang="fi-FI" sz="1400" b="0" i="0" u="none" strike="noStrike" kern="1200" cap="none" spc="0" normalizeH="0" baseline="0" noProof="0">
                <a:ln>
                  <a:noFill/>
                </a:ln>
                <a:solidFill>
                  <a:srgbClr val="00294D"/>
                </a:solidFill>
                <a:effectLst/>
                <a:uLnTx/>
                <a:uFillTx/>
                <a:latin typeface="Segoe UI"/>
                <a:ea typeface="+mn-ea"/>
                <a:cs typeface="+mn-cs"/>
              </a:rPr>
            </a:br>
            <a:r>
              <a:rPr kumimoji="0" lang="fi-FI" sz="1400" b="1" i="0" u="none" strike="noStrike" kern="1200" cap="none" spc="0" normalizeH="0" baseline="0" noProof="0">
                <a:ln>
                  <a:noFill/>
                </a:ln>
                <a:solidFill>
                  <a:srgbClr val="00294D"/>
                </a:solidFill>
                <a:effectLst/>
                <a:uLnTx/>
                <a:uFillTx/>
                <a:latin typeface="Segoe UI"/>
                <a:ea typeface="+mn-ea"/>
                <a:cs typeface="+mn-cs"/>
              </a:rPr>
              <a:t>830 000 kotia</a:t>
            </a:r>
          </a:p>
        </p:txBody>
      </p:sp>
      <p:sp>
        <p:nvSpPr>
          <p:cNvPr id="46" name="Tekstiruutu 7">
            <a:extLst>
              <a:ext uri="{FF2B5EF4-FFF2-40B4-BE49-F238E27FC236}">
                <a16:creationId xmlns:a16="http://schemas.microsoft.com/office/drawing/2014/main" id="{EE7BC8B6-7C2D-AE4B-A23C-C7FA928E2CAE}"/>
              </a:ext>
            </a:extLst>
          </p:cNvPr>
          <p:cNvSpPr txBox="1"/>
          <p:nvPr/>
        </p:nvSpPr>
        <p:spPr>
          <a:xfrm>
            <a:off x="3760003" y="2509862"/>
            <a:ext cx="2376264" cy="738664"/>
          </a:xfrm>
          <a:prstGeom prst="rect">
            <a:avLst/>
          </a:prstGeom>
          <a:no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294D"/>
                </a:solidFill>
                <a:effectLst/>
                <a:uLnTx/>
                <a:uFillTx/>
                <a:latin typeface="Segoe UI"/>
                <a:ea typeface="+mn-ea"/>
                <a:cs typeface="+mn-cs"/>
              </a:rPr>
              <a:t>Vakuutamme yli </a:t>
            </a:r>
            <a:br>
              <a:rPr kumimoji="0" lang="fi-FI" sz="1400" b="0" i="0" u="none" strike="noStrike" kern="1200" cap="none" spc="0" normalizeH="0" baseline="0" noProof="0">
                <a:ln>
                  <a:noFill/>
                </a:ln>
                <a:solidFill>
                  <a:srgbClr val="00294D"/>
                </a:solidFill>
                <a:effectLst/>
                <a:uLnTx/>
                <a:uFillTx/>
                <a:latin typeface="Segoe UI"/>
                <a:ea typeface="+mn-ea"/>
                <a:cs typeface="+mn-cs"/>
              </a:rPr>
            </a:br>
            <a:r>
              <a:rPr kumimoji="0" lang="fi-FI" sz="1400" b="1" i="0" u="none" strike="noStrike" kern="1200" cap="none" spc="0" normalizeH="0" baseline="0" noProof="0">
                <a:ln>
                  <a:noFill/>
                </a:ln>
                <a:solidFill>
                  <a:srgbClr val="00294D"/>
                </a:solidFill>
                <a:effectLst/>
                <a:uLnTx/>
                <a:uFillTx/>
                <a:latin typeface="Segoe UI"/>
                <a:ea typeface="+mn-ea"/>
                <a:cs typeface="+mn-cs"/>
              </a:rPr>
              <a:t>1,7 miljoonaa </a:t>
            </a:r>
            <a:r>
              <a:rPr kumimoji="0" lang="fi-FI" sz="1400" b="0" i="0" u="none" strike="noStrike" kern="1200" cap="none" spc="0" normalizeH="0" baseline="0" noProof="0">
                <a:ln>
                  <a:noFill/>
                </a:ln>
                <a:solidFill>
                  <a:srgbClr val="00294D"/>
                </a:solidFill>
                <a:effectLst/>
                <a:uLnTx/>
                <a:uFillTx/>
                <a:latin typeface="Segoe UI"/>
                <a:ea typeface="+mn-ea"/>
                <a:cs typeface="+mn-cs"/>
              </a:rPr>
              <a:t>rekisteröityä </a:t>
            </a:r>
            <a:r>
              <a:rPr kumimoji="0" lang="fi-FI" sz="1400" b="1" i="0" u="none" strike="noStrike" kern="1200" cap="none" spc="0" normalizeH="0" baseline="0" noProof="0">
                <a:ln>
                  <a:noFill/>
                </a:ln>
                <a:solidFill>
                  <a:srgbClr val="00294D"/>
                </a:solidFill>
                <a:effectLst/>
                <a:uLnTx/>
                <a:uFillTx/>
                <a:latin typeface="Segoe UI"/>
                <a:ea typeface="+mn-ea"/>
                <a:cs typeface="+mn-cs"/>
              </a:rPr>
              <a:t>ajoneuvoa</a:t>
            </a:r>
          </a:p>
        </p:txBody>
      </p:sp>
      <p:sp>
        <p:nvSpPr>
          <p:cNvPr id="48" name="Tekstiruutu 10">
            <a:extLst>
              <a:ext uri="{FF2B5EF4-FFF2-40B4-BE49-F238E27FC236}">
                <a16:creationId xmlns:a16="http://schemas.microsoft.com/office/drawing/2014/main" id="{CBE16427-4B5A-244A-8A6C-898B63C7EEC8}"/>
              </a:ext>
            </a:extLst>
          </p:cNvPr>
          <p:cNvSpPr txBox="1"/>
          <p:nvPr/>
        </p:nvSpPr>
        <p:spPr>
          <a:xfrm>
            <a:off x="6580163" y="1556792"/>
            <a:ext cx="2111017" cy="738664"/>
          </a:xfrm>
          <a:prstGeom prst="rect">
            <a:avLst/>
          </a:prstGeom>
          <a:no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294D"/>
                </a:solidFill>
                <a:effectLst/>
                <a:uLnTx/>
                <a:uFillTx/>
                <a:latin typeface="Segoe UI"/>
                <a:ea typeface="+mn-ea"/>
                <a:cs typeface="+mn-cs"/>
              </a:rPr>
              <a:t>Hoidamme noin </a:t>
            </a:r>
            <a:r>
              <a:rPr kumimoji="0" lang="fi-FI" sz="1400" b="1" i="0" u="none" strike="noStrike" kern="1200" cap="none" spc="0" normalizeH="0" baseline="0" noProof="0">
                <a:ln>
                  <a:noFill/>
                </a:ln>
                <a:solidFill>
                  <a:srgbClr val="00294D"/>
                </a:solidFill>
                <a:effectLst/>
                <a:uLnTx/>
                <a:uFillTx/>
                <a:latin typeface="Segoe UI"/>
                <a:ea typeface="+mn-ea"/>
                <a:cs typeface="+mn-cs"/>
              </a:rPr>
              <a:t>26,5 </a:t>
            </a:r>
            <a:r>
              <a:rPr kumimoji="0" lang="fi-FI" sz="1400" b="1" i="0" u="none" strike="noStrike" kern="1200" cap="none" spc="0" normalizeH="0" baseline="0" noProof="0" err="1">
                <a:ln>
                  <a:noFill/>
                </a:ln>
                <a:solidFill>
                  <a:srgbClr val="00294D"/>
                </a:solidFill>
                <a:effectLst/>
                <a:uLnTx/>
                <a:uFillTx/>
                <a:latin typeface="Segoe UI"/>
                <a:ea typeface="+mn-ea"/>
                <a:cs typeface="+mn-cs"/>
              </a:rPr>
              <a:t>mrd</a:t>
            </a:r>
            <a:r>
              <a:rPr kumimoji="0" lang="fi-FI" sz="1400" b="1" i="0" u="none" strike="noStrike" kern="1200" cap="none" spc="0" normalizeH="0" baseline="0" noProof="0">
                <a:ln>
                  <a:noFill/>
                </a:ln>
                <a:solidFill>
                  <a:srgbClr val="00294D"/>
                </a:solidFill>
                <a:effectLst/>
                <a:uLnTx/>
                <a:uFillTx/>
                <a:latin typeface="Segoe UI"/>
                <a:ea typeface="+mn-ea"/>
                <a:cs typeface="+mn-cs"/>
              </a:rPr>
              <a:t> </a:t>
            </a:r>
            <a:r>
              <a:rPr kumimoji="0" lang="fi-FI" sz="1400" b="0" i="0" u="none" strike="noStrike" kern="1200" cap="none" spc="0" normalizeH="0" baseline="0" noProof="0">
                <a:ln>
                  <a:noFill/>
                </a:ln>
                <a:solidFill>
                  <a:srgbClr val="00294D"/>
                </a:solidFill>
                <a:effectLst/>
                <a:uLnTx/>
                <a:uFillTx/>
                <a:latin typeface="Segoe UI"/>
                <a:ea typeface="+mn-ea"/>
                <a:cs typeface="+mn-cs"/>
              </a:rPr>
              <a:t>euron </a:t>
            </a:r>
            <a:r>
              <a:rPr kumimoji="0" lang="fi-FI" sz="1400" b="1" i="0" u="none" strike="noStrike" kern="1200" cap="none" spc="0" normalizeH="0" baseline="0" noProof="0">
                <a:ln>
                  <a:noFill/>
                </a:ln>
                <a:solidFill>
                  <a:srgbClr val="00294D"/>
                </a:solidFill>
                <a:effectLst/>
                <a:uLnTx/>
                <a:uFillTx/>
                <a:latin typeface="Segoe UI"/>
                <a:ea typeface="+mn-ea"/>
                <a:cs typeface="+mn-cs"/>
              </a:rPr>
              <a:t>varallisuutta</a:t>
            </a:r>
          </a:p>
        </p:txBody>
      </p:sp>
      <p:sp>
        <p:nvSpPr>
          <p:cNvPr id="49" name="Tekstiruutu 17">
            <a:extLst>
              <a:ext uri="{FF2B5EF4-FFF2-40B4-BE49-F238E27FC236}">
                <a16:creationId xmlns:a16="http://schemas.microsoft.com/office/drawing/2014/main" id="{C463F1E4-5DD3-2A4C-9F84-20E29D175C52}"/>
              </a:ext>
            </a:extLst>
          </p:cNvPr>
          <p:cNvSpPr txBox="1"/>
          <p:nvPr/>
        </p:nvSpPr>
        <p:spPr>
          <a:xfrm>
            <a:off x="6414447" y="2668617"/>
            <a:ext cx="2442448" cy="738664"/>
          </a:xfrm>
          <a:prstGeom prst="rect">
            <a:avLst/>
          </a:prstGeom>
          <a:no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294D"/>
                </a:solidFill>
                <a:effectLst/>
                <a:uLnTx/>
                <a:uFillTx/>
                <a:latin typeface="Segoe UI"/>
                <a:ea typeface="+mn-ea"/>
                <a:cs typeface="+mn-cs"/>
              </a:rPr>
              <a:t>Maksoimme </a:t>
            </a:r>
            <a:r>
              <a:rPr kumimoji="0" lang="fi-FI" sz="1400" b="1" i="0" u="none" strike="noStrike" kern="1200" cap="none" spc="0" normalizeH="0" baseline="0" noProof="0">
                <a:ln>
                  <a:noFill/>
                </a:ln>
                <a:solidFill>
                  <a:srgbClr val="00294D"/>
                </a:solidFill>
                <a:effectLst/>
                <a:uLnTx/>
                <a:uFillTx/>
                <a:latin typeface="Segoe UI"/>
                <a:ea typeface="+mn-ea"/>
                <a:cs typeface="+mn-cs"/>
              </a:rPr>
              <a:t>vahinkovakuutus-korvauksia 816 milj. €</a:t>
            </a:r>
          </a:p>
        </p:txBody>
      </p:sp>
      <p:sp>
        <p:nvSpPr>
          <p:cNvPr id="50" name="Tekstiruutu 18">
            <a:extLst>
              <a:ext uri="{FF2B5EF4-FFF2-40B4-BE49-F238E27FC236}">
                <a16:creationId xmlns:a16="http://schemas.microsoft.com/office/drawing/2014/main" id="{26313DF2-811B-AF48-BC43-27FA8B190992}"/>
              </a:ext>
            </a:extLst>
          </p:cNvPr>
          <p:cNvSpPr txBox="1"/>
          <p:nvPr/>
        </p:nvSpPr>
        <p:spPr>
          <a:xfrm>
            <a:off x="6447539" y="3792567"/>
            <a:ext cx="2376264" cy="738664"/>
          </a:xfrm>
          <a:prstGeom prst="rect">
            <a:avLst/>
          </a:prstGeom>
          <a:no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294D"/>
                </a:solidFill>
                <a:effectLst/>
                <a:uLnTx/>
                <a:uFillTx/>
                <a:latin typeface="Segoe UI"/>
                <a:ea typeface="+mn-ea"/>
                <a:cs typeface="+mn-cs"/>
              </a:rPr>
              <a:t>Maksoimme </a:t>
            </a:r>
            <a:r>
              <a:rPr kumimoji="0" lang="fi-FI" sz="1400" b="1" i="0" u="none" strike="noStrike" kern="1200" cap="none" spc="0" normalizeH="0" baseline="0" noProof="0">
                <a:ln>
                  <a:noFill/>
                </a:ln>
                <a:solidFill>
                  <a:srgbClr val="00294D"/>
                </a:solidFill>
                <a:effectLst/>
                <a:uLnTx/>
                <a:uFillTx/>
                <a:latin typeface="Segoe UI"/>
                <a:ea typeface="+mn-ea"/>
                <a:cs typeface="+mn-cs"/>
              </a:rPr>
              <a:t>henkivakuutuskorvauksia</a:t>
            </a:r>
            <a:r>
              <a:rPr kumimoji="0" lang="fi-FI" sz="1400" b="0" i="0" u="none" strike="noStrike" kern="1200" cap="none" spc="0" normalizeH="0" baseline="0" noProof="0">
                <a:ln>
                  <a:noFill/>
                </a:ln>
                <a:solidFill>
                  <a:srgbClr val="00294D"/>
                </a:solidFill>
                <a:effectLst/>
                <a:uLnTx/>
                <a:uFillTx/>
                <a:latin typeface="Segoe UI"/>
                <a:ea typeface="+mn-ea"/>
                <a:cs typeface="+mn-cs"/>
              </a:rPr>
              <a:t> </a:t>
            </a:r>
            <a:r>
              <a:rPr kumimoji="0" lang="fi-FI" sz="1400" b="1" i="0" u="none" strike="noStrike" kern="1200" cap="none" spc="0" normalizeH="0" baseline="0" noProof="0">
                <a:ln>
                  <a:noFill/>
                </a:ln>
                <a:solidFill>
                  <a:srgbClr val="00294D"/>
                </a:solidFill>
                <a:effectLst/>
                <a:uLnTx/>
                <a:uFillTx/>
                <a:latin typeface="Segoe UI"/>
                <a:ea typeface="+mn-ea"/>
                <a:cs typeface="+mn-cs"/>
              </a:rPr>
              <a:t>366 milj. €</a:t>
            </a:r>
          </a:p>
        </p:txBody>
      </p:sp>
      <p:sp>
        <p:nvSpPr>
          <p:cNvPr id="51" name="Suorakulmio 21">
            <a:extLst>
              <a:ext uri="{FF2B5EF4-FFF2-40B4-BE49-F238E27FC236}">
                <a16:creationId xmlns:a16="http://schemas.microsoft.com/office/drawing/2014/main" id="{AE5596C0-6BBE-1A45-8A45-A3D61C6AF345}"/>
              </a:ext>
            </a:extLst>
          </p:cNvPr>
          <p:cNvSpPr/>
          <p:nvPr/>
        </p:nvSpPr>
        <p:spPr>
          <a:xfrm>
            <a:off x="3832307" y="4850576"/>
            <a:ext cx="2231656" cy="738664"/>
          </a:xfrm>
          <a:prstGeom prst="rect">
            <a:avLst/>
          </a:prstGeom>
          <a:ln>
            <a:noFill/>
          </a:ln>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294D"/>
                </a:solidFill>
                <a:effectLst/>
                <a:uLnTx/>
                <a:uFillTx/>
                <a:latin typeface="Segoe UI"/>
                <a:ea typeface="+mn-ea"/>
                <a:cs typeface="+mn-cs"/>
              </a:rPr>
              <a:t>Lähes </a:t>
            </a:r>
            <a:r>
              <a:rPr kumimoji="0" lang="fi-FI" sz="1400" b="1" i="0" u="none" strike="noStrike" kern="1200" cap="none" spc="0" normalizeH="0" baseline="0" noProof="0">
                <a:ln>
                  <a:noFill/>
                </a:ln>
                <a:solidFill>
                  <a:srgbClr val="00294D"/>
                </a:solidFill>
                <a:effectLst/>
                <a:uLnTx/>
                <a:uFillTx/>
                <a:latin typeface="Segoe UI"/>
                <a:ea typeface="+mn-ea"/>
                <a:cs typeface="+mn-cs"/>
              </a:rPr>
              <a:t>80 % viljelijöistä</a:t>
            </a:r>
            <a:r>
              <a:rPr kumimoji="0" lang="fi-FI" sz="1400" b="0" i="0" u="none" strike="noStrike" kern="1200" cap="none" spc="0" normalizeH="0" baseline="0" noProof="0">
                <a:ln>
                  <a:noFill/>
                </a:ln>
                <a:solidFill>
                  <a:srgbClr val="00294D"/>
                </a:solidFill>
                <a:effectLst/>
                <a:uLnTx/>
                <a:uFillTx/>
                <a:latin typeface="Segoe UI"/>
                <a:ea typeface="+mn-ea"/>
                <a:cs typeface="+mn-cs"/>
              </a:rPr>
              <a:t> käyttää LähiTapiolan palveluita </a:t>
            </a:r>
          </a:p>
        </p:txBody>
      </p:sp>
      <p:sp>
        <p:nvSpPr>
          <p:cNvPr id="52" name="Suorakulmio 22">
            <a:extLst>
              <a:ext uri="{FF2B5EF4-FFF2-40B4-BE49-F238E27FC236}">
                <a16:creationId xmlns:a16="http://schemas.microsoft.com/office/drawing/2014/main" id="{BDED08CB-E716-854A-80FD-7A15DCFA9556}"/>
              </a:ext>
            </a:extLst>
          </p:cNvPr>
          <p:cNvSpPr/>
          <p:nvPr/>
        </p:nvSpPr>
        <p:spPr>
          <a:xfrm>
            <a:off x="9306241" y="2964975"/>
            <a:ext cx="2502271" cy="954107"/>
          </a:xfrm>
          <a:prstGeom prst="rect">
            <a:avLst/>
          </a:prstGeom>
          <a:no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294D"/>
                </a:solidFill>
                <a:effectLst/>
                <a:uLnTx/>
                <a:uFillTx/>
                <a:latin typeface="Segoe UI"/>
                <a:ea typeface="+mn-ea"/>
                <a:cs typeface="+mn-cs"/>
              </a:rPr>
              <a:t>Olemme </a:t>
            </a:r>
            <a:r>
              <a:rPr kumimoji="0" lang="fi-FI" sz="1400" b="1" i="0" u="none" strike="noStrike" kern="1200" cap="none" spc="0" normalizeH="0" baseline="0" noProof="0">
                <a:ln>
                  <a:noFill/>
                </a:ln>
                <a:solidFill>
                  <a:srgbClr val="00294D"/>
                </a:solidFill>
                <a:effectLst/>
                <a:uLnTx/>
                <a:uFillTx/>
                <a:latin typeface="Segoe UI"/>
                <a:ea typeface="+mn-ea"/>
                <a:cs typeface="+mn-cs"/>
              </a:rPr>
              <a:t>kouluttaneet 150 000 </a:t>
            </a:r>
            <a:r>
              <a:rPr kumimoji="0" lang="fi-FI" sz="1400" b="0" i="0" u="none" strike="noStrike" kern="1200" cap="none" spc="0" normalizeH="0" baseline="0" noProof="0">
                <a:ln>
                  <a:noFill/>
                </a:ln>
                <a:solidFill>
                  <a:srgbClr val="00294D"/>
                </a:solidFill>
                <a:effectLst/>
                <a:uLnTx/>
                <a:uFillTx/>
                <a:latin typeface="Segoe UI"/>
                <a:ea typeface="+mn-ea"/>
                <a:cs typeface="+mn-cs"/>
              </a:rPr>
              <a:t>suomalaiselle alkusammutus- ja ensiaputaitoja</a:t>
            </a:r>
          </a:p>
        </p:txBody>
      </p:sp>
      <p:sp>
        <p:nvSpPr>
          <p:cNvPr id="53" name="Suorakulmio 25">
            <a:extLst>
              <a:ext uri="{FF2B5EF4-FFF2-40B4-BE49-F238E27FC236}">
                <a16:creationId xmlns:a16="http://schemas.microsoft.com/office/drawing/2014/main" id="{9DAB481E-47E5-BA42-9FAD-198A46B2489B}"/>
              </a:ext>
            </a:extLst>
          </p:cNvPr>
          <p:cNvSpPr/>
          <p:nvPr/>
        </p:nvSpPr>
        <p:spPr>
          <a:xfrm>
            <a:off x="9253279" y="1484610"/>
            <a:ext cx="2608195" cy="954107"/>
          </a:xfrm>
          <a:prstGeom prst="rect">
            <a:avLst/>
          </a:prstGeom>
          <a:ln>
            <a:noFill/>
          </a:ln>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294D"/>
                </a:solidFill>
                <a:effectLst/>
                <a:uLnTx/>
                <a:uFillTx/>
                <a:latin typeface="Segoe UI"/>
                <a:ea typeface="+mn-ea"/>
                <a:cs typeface="+mn-cs"/>
              </a:rPr>
              <a:t>Olemme </a:t>
            </a:r>
            <a:r>
              <a:rPr kumimoji="0" lang="fi-FI" sz="1400" b="1" i="0" u="none" strike="noStrike" kern="1200" cap="none" spc="0" normalizeH="0" baseline="0" noProof="0">
                <a:ln>
                  <a:noFill/>
                </a:ln>
                <a:solidFill>
                  <a:srgbClr val="00294D"/>
                </a:solidFill>
                <a:effectLst/>
                <a:uLnTx/>
                <a:uFillTx/>
                <a:latin typeface="Segoe UI"/>
                <a:ea typeface="+mn-ea"/>
                <a:cs typeface="+mn-cs"/>
              </a:rPr>
              <a:t>merkittävä kotimainen omistaja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294D"/>
                </a:solidFill>
                <a:effectLst/>
                <a:uLnTx/>
                <a:uFillTx/>
                <a:latin typeface="Segoe UI"/>
                <a:ea typeface="+mn-ea"/>
                <a:cs typeface="+mn-cs"/>
              </a:rPr>
              <a:t>mm. Mehiläinen lähes 20 % ja Pihlajalinna n. 24 %</a:t>
            </a:r>
          </a:p>
        </p:txBody>
      </p:sp>
      <p:sp>
        <p:nvSpPr>
          <p:cNvPr id="54" name="Suorakulmio 14">
            <a:extLst>
              <a:ext uri="{FF2B5EF4-FFF2-40B4-BE49-F238E27FC236}">
                <a16:creationId xmlns:a16="http://schemas.microsoft.com/office/drawing/2014/main" id="{08867356-5EDC-1947-A4F2-A913EE418C7E}"/>
              </a:ext>
            </a:extLst>
          </p:cNvPr>
          <p:cNvSpPr/>
          <p:nvPr/>
        </p:nvSpPr>
        <p:spPr>
          <a:xfrm>
            <a:off x="9407216" y="4445340"/>
            <a:ext cx="2376264" cy="1169551"/>
          </a:xfrm>
          <a:prstGeom prst="rect">
            <a:avLst/>
          </a:prstGeom>
          <a:ln>
            <a:noFill/>
          </a:ln>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srgbClr val="00294D"/>
                </a:solidFill>
                <a:effectLst/>
                <a:uLnTx/>
                <a:uFillTx/>
                <a:latin typeface="Segoe UI"/>
                <a:ea typeface="+mn-ea"/>
                <a:cs typeface="+mn-cs"/>
              </a:rPr>
              <a:t>19 alueellista keskinäistä vakuutusyhtiötä </a:t>
            </a:r>
            <a:r>
              <a:rPr kumimoji="0" lang="fi-FI" sz="1400" b="0" i="0" u="none" strike="noStrike" kern="1200" cap="none" spc="0" normalizeH="0" baseline="0" noProof="0">
                <a:ln>
                  <a:noFill/>
                </a:ln>
                <a:solidFill>
                  <a:srgbClr val="00294D"/>
                </a:solidFill>
                <a:effectLst/>
                <a:uLnTx/>
                <a:uFillTx/>
                <a:latin typeface="Segoe UI"/>
                <a:ea typeface="+mn-ea"/>
                <a:cs typeface="+mn-cs"/>
              </a:rPr>
              <a:t>palvelee omistaja-asiakkaitamme </a:t>
            </a:r>
            <a:r>
              <a:rPr kumimoji="0" lang="fi-FI" sz="1400" b="1" i="0" u="none" strike="noStrike" kern="1200" cap="none" spc="0" normalizeH="0" baseline="0" noProof="0">
                <a:ln>
                  <a:noFill/>
                </a:ln>
                <a:solidFill>
                  <a:srgbClr val="00294D"/>
                </a:solidFill>
                <a:effectLst/>
                <a:uLnTx/>
                <a:uFillTx/>
                <a:latin typeface="Segoe UI"/>
                <a:ea typeface="+mn-ea"/>
                <a:cs typeface="+mn-cs"/>
              </a:rPr>
              <a:t>yli 200 toimipisteessä </a:t>
            </a:r>
            <a:r>
              <a:rPr kumimoji="0" lang="fi-FI" sz="1400" b="0" i="0" u="none" strike="noStrike" kern="1200" cap="none" spc="0" normalizeH="0" baseline="0" noProof="0">
                <a:ln>
                  <a:noFill/>
                </a:ln>
                <a:solidFill>
                  <a:srgbClr val="00294D"/>
                </a:solidFill>
                <a:effectLst/>
                <a:uLnTx/>
                <a:uFillTx/>
                <a:latin typeface="Segoe UI"/>
                <a:ea typeface="+mn-ea"/>
                <a:cs typeface="+mn-cs"/>
              </a:rPr>
              <a:t>ympäri Suomea</a:t>
            </a:r>
          </a:p>
        </p:txBody>
      </p:sp>
      <p:sp>
        <p:nvSpPr>
          <p:cNvPr id="55" name="Tekstiruutu 24">
            <a:extLst>
              <a:ext uri="{FF2B5EF4-FFF2-40B4-BE49-F238E27FC236}">
                <a16:creationId xmlns:a16="http://schemas.microsoft.com/office/drawing/2014/main" id="{BF27852A-12A2-AF4D-8271-B98EA62BF1AC}"/>
              </a:ext>
            </a:extLst>
          </p:cNvPr>
          <p:cNvSpPr txBox="1"/>
          <p:nvPr/>
        </p:nvSpPr>
        <p:spPr>
          <a:xfrm>
            <a:off x="6447539" y="4995753"/>
            <a:ext cx="2376264" cy="1169551"/>
          </a:xfrm>
          <a:prstGeom prst="rect">
            <a:avLst/>
          </a:prstGeom>
          <a:no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294D"/>
                </a:solidFill>
                <a:effectLst/>
                <a:uLnTx/>
                <a:uFillTx/>
                <a:latin typeface="Segoe UI"/>
                <a:ea typeface="+mn-ea"/>
                <a:cs typeface="+mn-cs"/>
              </a:rPr>
              <a:t>Meiltä voi löytää myös uuden kodin tai toimitilan, tarjonnassa n. </a:t>
            </a:r>
            <a:r>
              <a:rPr kumimoji="0" lang="fi-FI" sz="1400" b="1" i="0" u="none" strike="noStrike" kern="1200" cap="none" spc="0" normalizeH="0" baseline="0" noProof="0">
                <a:ln>
                  <a:noFill/>
                </a:ln>
                <a:solidFill>
                  <a:srgbClr val="00294D"/>
                </a:solidFill>
                <a:effectLst/>
                <a:uLnTx/>
                <a:uFillTx/>
                <a:latin typeface="Segoe UI"/>
                <a:ea typeface="+mn-ea"/>
                <a:cs typeface="+mn-cs"/>
              </a:rPr>
              <a:t>4 600 vuokra-asuntoa </a:t>
            </a:r>
            <a:r>
              <a:rPr kumimoji="0" lang="fi-FI" sz="1400" b="0" i="0" u="none" strike="noStrike" kern="1200" cap="none" spc="0" normalizeH="0" baseline="0" noProof="0">
                <a:ln>
                  <a:noFill/>
                </a:ln>
                <a:solidFill>
                  <a:srgbClr val="00294D"/>
                </a:solidFill>
                <a:effectLst/>
                <a:uLnTx/>
                <a:uFillTx/>
                <a:latin typeface="Segoe UI"/>
                <a:ea typeface="+mn-ea"/>
                <a:cs typeface="+mn-cs"/>
              </a:rPr>
              <a:t>ja</a:t>
            </a:r>
            <a:r>
              <a:rPr kumimoji="0" lang="fi-FI" sz="1400" b="1" i="0" u="none" strike="noStrike" kern="1200" cap="none" spc="0" normalizeH="0" baseline="0" noProof="0">
                <a:ln>
                  <a:noFill/>
                </a:ln>
                <a:solidFill>
                  <a:srgbClr val="00294D"/>
                </a:solidFill>
                <a:effectLst/>
                <a:uLnTx/>
                <a:uFillTx/>
                <a:latin typeface="Segoe UI"/>
                <a:ea typeface="+mn-ea"/>
                <a:cs typeface="+mn-cs"/>
              </a:rPr>
              <a:t> 568 000 m2 toimitilaa</a:t>
            </a:r>
            <a:r>
              <a:rPr kumimoji="0" lang="fi-FI" sz="1400" b="0" i="0" u="none" strike="noStrike" kern="1200" cap="none" spc="0" normalizeH="0" baseline="0" noProof="0">
                <a:ln>
                  <a:noFill/>
                </a:ln>
                <a:solidFill>
                  <a:srgbClr val="00294D"/>
                </a:solidFill>
                <a:effectLst/>
                <a:uLnTx/>
                <a:uFillTx/>
                <a:latin typeface="Segoe UI"/>
                <a:ea typeface="+mn-ea"/>
                <a:cs typeface="+mn-cs"/>
              </a:rPr>
              <a:t>.</a:t>
            </a:r>
          </a:p>
        </p:txBody>
      </p:sp>
      <p:sp>
        <p:nvSpPr>
          <p:cNvPr id="56" name="Tekstiruutu 26">
            <a:extLst>
              <a:ext uri="{FF2B5EF4-FFF2-40B4-BE49-F238E27FC236}">
                <a16:creationId xmlns:a16="http://schemas.microsoft.com/office/drawing/2014/main" id="{10CA7CC0-FE59-B844-8261-D4BF173B660F}"/>
              </a:ext>
            </a:extLst>
          </p:cNvPr>
          <p:cNvSpPr txBox="1"/>
          <p:nvPr/>
        </p:nvSpPr>
        <p:spPr>
          <a:xfrm>
            <a:off x="3661976" y="3676604"/>
            <a:ext cx="2572319" cy="738664"/>
          </a:xfrm>
          <a:prstGeom prst="rect">
            <a:avLst/>
          </a:prstGeom>
          <a:no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294D"/>
                </a:solidFill>
                <a:effectLst/>
                <a:uLnTx/>
                <a:uFillTx/>
                <a:latin typeface="Segoe UI"/>
                <a:ea typeface="+mn-ea"/>
                <a:cs typeface="+mn-cs"/>
              </a:rPr>
              <a:t>Hoidamme </a:t>
            </a:r>
            <a:r>
              <a:rPr kumimoji="0" lang="fi-FI" sz="1400" b="1" i="0" u="none" strike="noStrike" kern="1200" cap="none" spc="0" normalizeH="0" baseline="0" noProof="0">
                <a:ln>
                  <a:noFill/>
                </a:ln>
                <a:solidFill>
                  <a:srgbClr val="00294D"/>
                </a:solidFill>
                <a:effectLst/>
                <a:uLnTx/>
                <a:uFillTx/>
                <a:latin typeface="Segoe UI"/>
                <a:ea typeface="+mn-ea"/>
                <a:cs typeface="+mn-cs"/>
              </a:rPr>
              <a:t>170 000 yrityksen, yrittäjän ja yhteisön</a:t>
            </a:r>
            <a:r>
              <a:rPr kumimoji="0" lang="fi-FI" sz="1400" b="0" i="0" u="none" strike="noStrike" kern="1200" cap="none" spc="0" normalizeH="0" baseline="0" noProof="0">
                <a:ln>
                  <a:noFill/>
                </a:ln>
                <a:solidFill>
                  <a:srgbClr val="00294D"/>
                </a:solidFill>
                <a:effectLst/>
                <a:uLnTx/>
                <a:uFillTx/>
                <a:latin typeface="Segoe UI"/>
                <a:ea typeface="+mn-ea"/>
                <a:cs typeface="+mn-cs"/>
              </a:rPr>
              <a:t> vakuutusasioita</a:t>
            </a:r>
          </a:p>
        </p:txBody>
      </p:sp>
      <p:cxnSp>
        <p:nvCxnSpPr>
          <p:cNvPr id="57" name="Straight Connector 56">
            <a:extLst>
              <a:ext uri="{FF2B5EF4-FFF2-40B4-BE49-F238E27FC236}">
                <a16:creationId xmlns:a16="http://schemas.microsoft.com/office/drawing/2014/main" id="{C802D99B-E74C-6443-933D-E67ADF882AC6}"/>
              </a:ext>
            </a:extLst>
          </p:cNvPr>
          <p:cNvCxnSpPr>
            <a:cxnSpLocks/>
          </p:cNvCxnSpPr>
          <p:nvPr/>
        </p:nvCxnSpPr>
        <p:spPr>
          <a:xfrm>
            <a:off x="10595348" y="4051899"/>
            <a:ext cx="0" cy="316281"/>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FD2A9BF-E00D-2D42-8AB4-6CB28A4F0207}"/>
              </a:ext>
            </a:extLst>
          </p:cNvPr>
          <p:cNvCxnSpPr>
            <a:cxnSpLocks/>
          </p:cNvCxnSpPr>
          <p:nvPr/>
        </p:nvCxnSpPr>
        <p:spPr>
          <a:xfrm>
            <a:off x="10595348" y="2553925"/>
            <a:ext cx="0" cy="316281"/>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AF3BEB2-6CA2-8D4F-9759-B519D01DD99D}"/>
              </a:ext>
            </a:extLst>
          </p:cNvPr>
          <p:cNvCxnSpPr>
            <a:cxnSpLocks/>
          </p:cNvCxnSpPr>
          <p:nvPr/>
        </p:nvCxnSpPr>
        <p:spPr>
          <a:xfrm>
            <a:off x="4938875" y="2140157"/>
            <a:ext cx="0" cy="316281"/>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28BFAFC-7E20-534B-937F-6D81D0386CFB}"/>
              </a:ext>
            </a:extLst>
          </p:cNvPr>
          <p:cNvCxnSpPr>
            <a:cxnSpLocks/>
          </p:cNvCxnSpPr>
          <p:nvPr/>
        </p:nvCxnSpPr>
        <p:spPr>
          <a:xfrm>
            <a:off x="4938875" y="3320534"/>
            <a:ext cx="0" cy="316281"/>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19BA92D-CEC8-6849-AEBF-70306DD4896A}"/>
              </a:ext>
            </a:extLst>
          </p:cNvPr>
          <p:cNvCxnSpPr>
            <a:cxnSpLocks/>
          </p:cNvCxnSpPr>
          <p:nvPr/>
        </p:nvCxnSpPr>
        <p:spPr>
          <a:xfrm>
            <a:off x="4948135" y="4469814"/>
            <a:ext cx="0" cy="316281"/>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0F7A30-AA67-3547-B5E4-CEE69BE49D50}"/>
              </a:ext>
            </a:extLst>
          </p:cNvPr>
          <p:cNvCxnSpPr>
            <a:cxnSpLocks/>
          </p:cNvCxnSpPr>
          <p:nvPr/>
        </p:nvCxnSpPr>
        <p:spPr>
          <a:xfrm>
            <a:off x="7638276" y="2331457"/>
            <a:ext cx="0" cy="316281"/>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816DE01-3DD2-DF44-A71F-272D282C7A49}"/>
              </a:ext>
            </a:extLst>
          </p:cNvPr>
          <p:cNvCxnSpPr>
            <a:cxnSpLocks/>
          </p:cNvCxnSpPr>
          <p:nvPr/>
        </p:nvCxnSpPr>
        <p:spPr>
          <a:xfrm>
            <a:off x="7635671" y="3455336"/>
            <a:ext cx="0" cy="316281"/>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A0ADDC2-F655-2E47-AEE0-7D01DB0827BD}"/>
              </a:ext>
            </a:extLst>
          </p:cNvPr>
          <p:cNvCxnSpPr>
            <a:cxnSpLocks/>
          </p:cNvCxnSpPr>
          <p:nvPr/>
        </p:nvCxnSpPr>
        <p:spPr>
          <a:xfrm>
            <a:off x="7635671" y="4595941"/>
            <a:ext cx="0" cy="316281"/>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DA66ECB-959A-5A4A-941A-9C82DEE7D106}"/>
              </a:ext>
            </a:extLst>
          </p:cNvPr>
          <p:cNvCxnSpPr>
            <a:cxnSpLocks/>
          </p:cNvCxnSpPr>
          <p:nvPr/>
        </p:nvCxnSpPr>
        <p:spPr>
          <a:xfrm>
            <a:off x="7636525" y="2303208"/>
            <a:ext cx="0" cy="316281"/>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19200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93"/>
            <a:ext cx="12288688" cy="9216516"/>
          </a:xfrm>
          <a:prstGeom prst="rect">
            <a:avLst/>
          </a:prstGeom>
        </p:spPr>
      </p:pic>
      <p:sp>
        <p:nvSpPr>
          <p:cNvPr id="3" name="Oval 20">
            <a:extLst>
              <a:ext uri="{FF2B5EF4-FFF2-40B4-BE49-F238E27FC236}">
                <a16:creationId xmlns:a16="http://schemas.microsoft.com/office/drawing/2014/main" id="{BF5E7D9D-D07C-59E0-BEDF-96162DC1A072}"/>
              </a:ext>
            </a:extLst>
          </p:cNvPr>
          <p:cNvSpPr/>
          <p:nvPr/>
        </p:nvSpPr>
        <p:spPr>
          <a:xfrm>
            <a:off x="1584548" y="2158280"/>
            <a:ext cx="2062808" cy="2062808"/>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err="1">
              <a:ln>
                <a:noFill/>
              </a:ln>
              <a:solidFill>
                <a:srgbClr val="FFFFFF"/>
              </a:solidFill>
              <a:effectLst/>
              <a:uLnTx/>
              <a:uFillTx/>
              <a:latin typeface="Segoe UI"/>
              <a:ea typeface="+mn-ea"/>
              <a:cs typeface="+mn-cs"/>
            </a:endParaRPr>
          </a:p>
        </p:txBody>
      </p:sp>
      <p:sp>
        <p:nvSpPr>
          <p:cNvPr id="4" name="Oval 21">
            <a:extLst>
              <a:ext uri="{FF2B5EF4-FFF2-40B4-BE49-F238E27FC236}">
                <a16:creationId xmlns:a16="http://schemas.microsoft.com/office/drawing/2014/main" id="{726CD9AD-A283-0F2A-DA81-21015625424E}"/>
              </a:ext>
            </a:extLst>
          </p:cNvPr>
          <p:cNvSpPr/>
          <p:nvPr/>
        </p:nvSpPr>
        <p:spPr>
          <a:xfrm>
            <a:off x="5316438" y="2162223"/>
            <a:ext cx="2062808" cy="2062808"/>
          </a:xfrm>
          <a:prstGeom prst="ellipse">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err="1">
              <a:ln>
                <a:noFill/>
              </a:ln>
              <a:solidFill>
                <a:srgbClr val="FFFFFF"/>
              </a:solidFill>
              <a:effectLst/>
              <a:uLnTx/>
              <a:uFillTx/>
              <a:latin typeface="Segoe UI"/>
              <a:ea typeface="+mn-ea"/>
              <a:cs typeface="+mn-cs"/>
            </a:endParaRPr>
          </a:p>
        </p:txBody>
      </p:sp>
      <p:sp>
        <p:nvSpPr>
          <p:cNvPr id="5" name="Oval 22">
            <a:extLst>
              <a:ext uri="{FF2B5EF4-FFF2-40B4-BE49-F238E27FC236}">
                <a16:creationId xmlns:a16="http://schemas.microsoft.com/office/drawing/2014/main" id="{245C8C33-BC6A-716E-153D-354A75F7F528}"/>
              </a:ext>
            </a:extLst>
          </p:cNvPr>
          <p:cNvSpPr/>
          <p:nvPr/>
        </p:nvSpPr>
        <p:spPr>
          <a:xfrm>
            <a:off x="9048328" y="2158280"/>
            <a:ext cx="2062808" cy="2062808"/>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err="1">
              <a:ln>
                <a:noFill/>
              </a:ln>
              <a:solidFill>
                <a:srgbClr val="FFFFFF"/>
              </a:solidFill>
              <a:effectLst/>
              <a:uLnTx/>
              <a:uFillTx/>
              <a:latin typeface="Segoe UI"/>
              <a:ea typeface="+mn-ea"/>
              <a:cs typeface="+mn-cs"/>
            </a:endParaRPr>
          </a:p>
        </p:txBody>
      </p:sp>
      <p:sp>
        <p:nvSpPr>
          <p:cNvPr id="6" name="Rectangle 23">
            <a:extLst>
              <a:ext uri="{FF2B5EF4-FFF2-40B4-BE49-F238E27FC236}">
                <a16:creationId xmlns:a16="http://schemas.microsoft.com/office/drawing/2014/main" id="{A0873ECD-74CE-D80B-8B90-1875DCEA3518}"/>
              </a:ext>
            </a:extLst>
          </p:cNvPr>
          <p:cNvSpPr/>
          <p:nvPr/>
        </p:nvSpPr>
        <p:spPr>
          <a:xfrm>
            <a:off x="1768862" y="2703639"/>
            <a:ext cx="171303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FFFFFF"/>
                </a:solidFill>
                <a:effectLst/>
                <a:uLnTx/>
                <a:uFillTx/>
                <a:latin typeface="LahiTapiola Sans" pitchFamily="2" charset="77"/>
                <a:ea typeface="+mn-ea"/>
                <a:cs typeface="+mn-cs"/>
              </a:rPr>
              <a:t>Olemassa asiakkaita varten</a:t>
            </a:r>
          </a:p>
        </p:txBody>
      </p:sp>
      <p:sp>
        <p:nvSpPr>
          <p:cNvPr id="7" name="Rectangle 24">
            <a:extLst>
              <a:ext uri="{FF2B5EF4-FFF2-40B4-BE49-F238E27FC236}">
                <a16:creationId xmlns:a16="http://schemas.microsoft.com/office/drawing/2014/main" id="{B483CFD1-AFFF-7198-F032-61B7117E27ED}"/>
              </a:ext>
            </a:extLst>
          </p:cNvPr>
          <p:cNvSpPr/>
          <p:nvPr/>
        </p:nvSpPr>
        <p:spPr>
          <a:xfrm flipH="1">
            <a:off x="5465496" y="2721929"/>
            <a:ext cx="180240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FFFFFF"/>
                </a:solidFill>
                <a:effectLst/>
                <a:uLnTx/>
                <a:uFillTx/>
                <a:latin typeface="LahiTapiola Sans" pitchFamily="2" charset="77"/>
                <a:ea typeface="+mn-ea"/>
                <a:cs typeface="+mn-cs"/>
              </a:rPr>
              <a:t>Keskittyminen elämänturvan ja asiakashyödyn kasvattamiseen</a:t>
            </a:r>
          </a:p>
        </p:txBody>
      </p:sp>
      <p:sp>
        <p:nvSpPr>
          <p:cNvPr id="8" name="Rectangle 26">
            <a:extLst>
              <a:ext uri="{FF2B5EF4-FFF2-40B4-BE49-F238E27FC236}">
                <a16:creationId xmlns:a16="http://schemas.microsoft.com/office/drawing/2014/main" id="{ECC779DC-1477-AB49-93FF-6B25F56C3DE4}"/>
              </a:ext>
            </a:extLst>
          </p:cNvPr>
          <p:cNvSpPr/>
          <p:nvPr/>
        </p:nvSpPr>
        <p:spPr>
          <a:xfrm>
            <a:off x="9261739" y="2735433"/>
            <a:ext cx="165107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FFFFFF"/>
                </a:solidFill>
                <a:effectLst/>
                <a:uLnTx/>
                <a:uFillTx/>
                <a:latin typeface="LahiTapiola Sans" pitchFamily="2" charset="77"/>
                <a:ea typeface="+mn-ea"/>
                <a:cs typeface="+mn-cs"/>
              </a:rPr>
              <a:t>Pitkäjänteistä ja vastuullista liiketoimintaa </a:t>
            </a:r>
          </a:p>
        </p:txBody>
      </p:sp>
      <p:sp>
        <p:nvSpPr>
          <p:cNvPr id="9" name="Rectangle 11">
            <a:extLst>
              <a:ext uri="{FF2B5EF4-FFF2-40B4-BE49-F238E27FC236}">
                <a16:creationId xmlns:a16="http://schemas.microsoft.com/office/drawing/2014/main" id="{29208747-2074-8EEE-29CC-E6AF3684AF9F}"/>
              </a:ext>
            </a:extLst>
          </p:cNvPr>
          <p:cNvSpPr/>
          <p:nvPr/>
        </p:nvSpPr>
        <p:spPr>
          <a:xfrm>
            <a:off x="1038210" y="4371367"/>
            <a:ext cx="3291962" cy="1267073"/>
          </a:xfrm>
          <a:prstGeom prst="rect">
            <a:avLst/>
          </a:prstGeom>
          <a:noFill/>
        </p:spPr>
        <p:txBody>
          <a:bodyPr wrap="square" anchor="t">
            <a:noAutofit/>
          </a:bodyPr>
          <a:lstStyle/>
          <a:p>
            <a:pPr marL="171450" marR="0" lvl="0" indent="-171450" algn="l" defTabSz="914400" rtl="0" eaLnBrk="1" fontAlgn="auto" latinLnBrk="0" hangingPunct="1">
              <a:lnSpc>
                <a:spcPct val="100000"/>
              </a:lnSpc>
              <a:spcBef>
                <a:spcPts val="0"/>
              </a:spcBef>
              <a:spcAft>
                <a:spcPts val="0"/>
              </a:spcAft>
              <a:buClr>
                <a:srgbClr val="00294D"/>
              </a:buClr>
              <a:buSzTx/>
              <a:buFont typeface="Wingdings" panose="05000000000000000000" pitchFamily="2" charset="2"/>
              <a:buChar char="ü"/>
              <a:tabLst/>
              <a:defRPr/>
            </a:pPr>
            <a:r>
              <a:rPr kumimoji="0" lang="fi-FI" sz="1500" b="0" i="0" u="none" strike="noStrike" kern="1200" cap="none" spc="0" normalizeH="0" baseline="0" noProof="0">
                <a:ln>
                  <a:noFill/>
                </a:ln>
                <a:solidFill>
                  <a:schemeClr val="bg1"/>
                </a:solidFill>
                <a:effectLst/>
                <a:uLnTx/>
                <a:uFillTx/>
                <a:latin typeface="LahiTapiola Sans" pitchFamily="2" charset="77"/>
                <a:ea typeface="+mn-ea"/>
                <a:cs typeface="+mn-cs"/>
              </a:rPr>
              <a:t>Omistaja-asiakkaita ovat vakuutuksenottajat – ei ulkopuolisia osakkeenomistajia. </a:t>
            </a:r>
          </a:p>
          <a:p>
            <a:pPr marL="171450" marR="0" lvl="0" indent="-171450" algn="l" defTabSz="914400" rtl="0" eaLnBrk="1" fontAlgn="auto" latinLnBrk="0" hangingPunct="1">
              <a:lnSpc>
                <a:spcPct val="100000"/>
              </a:lnSpc>
              <a:spcBef>
                <a:spcPts val="0"/>
              </a:spcBef>
              <a:spcAft>
                <a:spcPts val="0"/>
              </a:spcAft>
              <a:buClr>
                <a:srgbClr val="00294D"/>
              </a:buClr>
              <a:buSzTx/>
              <a:buFont typeface="Wingdings" panose="05000000000000000000" pitchFamily="2" charset="2"/>
              <a:buChar char="ü"/>
              <a:tabLst/>
              <a:defRPr/>
            </a:pPr>
            <a:endParaRPr kumimoji="0" lang="fi-FI" sz="1500" b="0" i="0" u="none" strike="noStrike" kern="1200" cap="none" spc="0" normalizeH="0" baseline="0" noProof="0">
              <a:ln>
                <a:noFill/>
              </a:ln>
              <a:solidFill>
                <a:schemeClr val="bg1"/>
              </a:solidFill>
              <a:effectLst/>
              <a:uLnTx/>
              <a:uFillTx/>
              <a:latin typeface="LahiTapiola Sans" pitchFamily="2" charset="77"/>
              <a:ea typeface="+mn-ea"/>
              <a:cs typeface="+mn-cs"/>
            </a:endParaRPr>
          </a:p>
          <a:p>
            <a:pPr marL="171450" marR="0" lvl="0" indent="-171450" algn="l" defTabSz="914400" rtl="0" eaLnBrk="1" fontAlgn="auto" latinLnBrk="0" hangingPunct="1">
              <a:lnSpc>
                <a:spcPct val="100000"/>
              </a:lnSpc>
              <a:spcBef>
                <a:spcPts val="0"/>
              </a:spcBef>
              <a:spcAft>
                <a:spcPts val="0"/>
              </a:spcAft>
              <a:buClr>
                <a:srgbClr val="00294D"/>
              </a:buClr>
              <a:buSzTx/>
              <a:buFont typeface="Wingdings" panose="05000000000000000000" pitchFamily="2" charset="2"/>
              <a:buChar char="ü"/>
              <a:tabLst/>
              <a:defRPr/>
            </a:pPr>
            <a:r>
              <a:rPr kumimoji="0" lang="fi-FI" sz="1500" b="0" i="0" u="none" strike="noStrike" kern="1200" cap="none" spc="0" normalizeH="0" baseline="0" noProof="0">
                <a:ln>
                  <a:noFill/>
                </a:ln>
                <a:solidFill>
                  <a:schemeClr val="bg1"/>
                </a:solidFill>
                <a:effectLst/>
                <a:uLnTx/>
                <a:uFillTx/>
                <a:latin typeface="LahiTapiola Sans" pitchFamily="2" charset="77"/>
                <a:ea typeface="+mn-ea"/>
                <a:cs typeface="+mn-cs"/>
              </a:rPr>
              <a:t>Asiakkaat muodostavat toimintaa ohjaavan hallinnon, ja heidän äänensä kuuluu vahvasti toiminnan kehittämisessä.</a:t>
            </a:r>
          </a:p>
        </p:txBody>
      </p:sp>
      <p:sp>
        <p:nvSpPr>
          <p:cNvPr id="10" name="Rectangle 13">
            <a:extLst>
              <a:ext uri="{FF2B5EF4-FFF2-40B4-BE49-F238E27FC236}">
                <a16:creationId xmlns:a16="http://schemas.microsoft.com/office/drawing/2014/main" id="{B5E5D112-C4C4-6CB1-B134-8554988630D2}"/>
              </a:ext>
            </a:extLst>
          </p:cNvPr>
          <p:cNvSpPr/>
          <p:nvPr/>
        </p:nvSpPr>
        <p:spPr>
          <a:xfrm>
            <a:off x="4330172" y="4365104"/>
            <a:ext cx="4077026" cy="1211344"/>
          </a:xfrm>
          <a:prstGeom prst="rect">
            <a:avLst/>
          </a:prstGeom>
          <a:noFill/>
        </p:spPr>
        <p:txBody>
          <a:bodyPr wrap="square" anchor="t">
            <a:noAutofit/>
          </a:bodyPr>
          <a:lstStyle/>
          <a:p>
            <a:pPr marL="171450" marR="0" lvl="0" indent="-171450" algn="l" defTabSz="914400" rtl="0" eaLnBrk="1" fontAlgn="auto" latinLnBrk="0" hangingPunct="1">
              <a:lnSpc>
                <a:spcPct val="100000"/>
              </a:lnSpc>
              <a:spcBef>
                <a:spcPts val="0"/>
              </a:spcBef>
              <a:spcAft>
                <a:spcPts val="0"/>
              </a:spcAft>
              <a:buClr>
                <a:srgbClr val="00294D"/>
              </a:buClr>
              <a:buSzTx/>
              <a:buFont typeface="Wingdings" panose="05000000000000000000" pitchFamily="2" charset="2"/>
              <a:buChar char="ü"/>
              <a:tabLst/>
              <a:defRPr/>
            </a:pPr>
            <a:r>
              <a:rPr kumimoji="0" lang="fi-FI" sz="1500" b="0" i="0" u="none" strike="noStrike" kern="1200" cap="none" spc="0" normalizeH="0" baseline="0" noProof="0">
                <a:ln>
                  <a:noFill/>
                </a:ln>
                <a:solidFill>
                  <a:schemeClr val="bg1"/>
                </a:solidFill>
                <a:effectLst/>
                <a:uLnTx/>
                <a:uFillTx/>
                <a:latin typeface="LahiTapiola Sans" pitchFamily="2" charset="77"/>
                <a:ea typeface="+mn-ea"/>
                <a:cs typeface="+mn-cs"/>
              </a:rPr>
              <a:t>Perustehtävänä on auttaa omistaja-asiakkaita turvaamaan elämää ja liiketoimintaa. Mahdollisimman hyvää elämänturvaa ja mahdollisimman suurta asiakashyötyä - yhä kilpailukykyisempään hintaan.</a:t>
            </a:r>
          </a:p>
          <a:p>
            <a:pPr marL="171450" marR="0" lvl="0" indent="-171450" algn="l" defTabSz="914400" rtl="0" eaLnBrk="1" fontAlgn="auto" latinLnBrk="0" hangingPunct="1">
              <a:lnSpc>
                <a:spcPct val="100000"/>
              </a:lnSpc>
              <a:spcBef>
                <a:spcPts val="0"/>
              </a:spcBef>
              <a:spcAft>
                <a:spcPts val="0"/>
              </a:spcAft>
              <a:buClr>
                <a:srgbClr val="00294D"/>
              </a:buClr>
              <a:buSzTx/>
              <a:buFont typeface="Wingdings" panose="05000000000000000000" pitchFamily="2" charset="2"/>
              <a:buChar char="ü"/>
              <a:tabLst/>
              <a:defRPr/>
            </a:pPr>
            <a:endParaRPr kumimoji="0" lang="fi-FI" sz="1500" b="0" i="0" u="none" strike="noStrike" kern="1200" cap="none" spc="0" normalizeH="0" baseline="0" noProof="0">
              <a:ln>
                <a:noFill/>
              </a:ln>
              <a:solidFill>
                <a:schemeClr val="bg1"/>
              </a:solidFill>
              <a:effectLst/>
              <a:uLnTx/>
              <a:uFillTx/>
              <a:latin typeface="LahiTapiola Sans" pitchFamily="2" charset="77"/>
              <a:ea typeface="+mn-ea"/>
              <a:cs typeface="+mn-cs"/>
            </a:endParaRPr>
          </a:p>
          <a:p>
            <a:pPr marL="171450" marR="0" lvl="0" indent="-171450" algn="l" defTabSz="914400" rtl="0" eaLnBrk="1" fontAlgn="auto" latinLnBrk="0" hangingPunct="1">
              <a:lnSpc>
                <a:spcPct val="100000"/>
              </a:lnSpc>
              <a:spcBef>
                <a:spcPts val="0"/>
              </a:spcBef>
              <a:spcAft>
                <a:spcPts val="0"/>
              </a:spcAft>
              <a:buClr>
                <a:srgbClr val="00294D"/>
              </a:buClr>
              <a:buSzTx/>
              <a:buFont typeface="Wingdings" panose="05000000000000000000" pitchFamily="2" charset="2"/>
              <a:buChar char="ü"/>
              <a:tabLst/>
              <a:defRPr/>
            </a:pPr>
            <a:r>
              <a:rPr kumimoji="0" lang="fi-FI" sz="1500" b="0" i="0" u="none" strike="noStrike" kern="1200" cap="none" spc="0" normalizeH="0" baseline="0" noProof="0">
                <a:ln>
                  <a:noFill/>
                </a:ln>
                <a:solidFill>
                  <a:schemeClr val="bg1"/>
                </a:solidFill>
                <a:effectLst/>
                <a:uLnTx/>
                <a:uFillTx/>
                <a:latin typeface="LahiTapiola Sans" pitchFamily="2" charset="77"/>
                <a:ea typeface="+mn-ea"/>
                <a:cs typeface="+mn-cs"/>
              </a:rPr>
              <a:t>Yhdessä toimiminen turvallisen elämän, hyvinvoivan lähiympäristön ja hyvinvoivan yhteiskunnan puolesta.</a:t>
            </a:r>
          </a:p>
        </p:txBody>
      </p:sp>
      <p:sp>
        <p:nvSpPr>
          <p:cNvPr id="12" name="Rectangle 15">
            <a:extLst>
              <a:ext uri="{FF2B5EF4-FFF2-40B4-BE49-F238E27FC236}">
                <a16:creationId xmlns:a16="http://schemas.microsoft.com/office/drawing/2014/main" id="{20D6921E-AB6F-51C3-708C-80471C233E45}"/>
              </a:ext>
            </a:extLst>
          </p:cNvPr>
          <p:cNvSpPr/>
          <p:nvPr/>
        </p:nvSpPr>
        <p:spPr>
          <a:xfrm>
            <a:off x="8631001" y="4365104"/>
            <a:ext cx="3279464" cy="1211344"/>
          </a:xfrm>
          <a:prstGeom prst="rect">
            <a:avLst/>
          </a:prstGeom>
          <a:noFill/>
        </p:spPr>
        <p:txBody>
          <a:bodyPr wrap="square" anchor="t">
            <a:noAutofit/>
          </a:bodyPr>
          <a:lstStyle/>
          <a:p>
            <a:pPr marL="171450" marR="0" lvl="0" indent="-171450" algn="l" defTabSz="914400" rtl="0" eaLnBrk="1" fontAlgn="auto" latinLnBrk="0" hangingPunct="1">
              <a:lnSpc>
                <a:spcPct val="100000"/>
              </a:lnSpc>
              <a:spcBef>
                <a:spcPts val="0"/>
              </a:spcBef>
              <a:spcAft>
                <a:spcPts val="0"/>
              </a:spcAft>
              <a:buClr>
                <a:srgbClr val="00294D"/>
              </a:buClr>
              <a:buSzTx/>
              <a:buFont typeface="Wingdings" panose="05000000000000000000" pitchFamily="2" charset="2"/>
              <a:buChar char="ü"/>
              <a:tabLst/>
              <a:defRPr/>
            </a:pPr>
            <a:r>
              <a:rPr kumimoji="0" lang="fi-FI" sz="1500" b="0" i="0" u="none" strike="noStrike" kern="1200" cap="none" spc="0" normalizeH="0" baseline="0" noProof="0">
                <a:ln>
                  <a:noFill/>
                </a:ln>
                <a:solidFill>
                  <a:schemeClr val="bg1"/>
                </a:solidFill>
                <a:effectLst/>
                <a:uLnTx/>
                <a:uFillTx/>
                <a:latin typeface="LahiTapiola Sans" pitchFamily="2" charset="77"/>
                <a:ea typeface="+mn-ea"/>
                <a:cs typeface="+mn-cs"/>
              </a:rPr>
              <a:t>Tavoitteena erinomainen asiakastyytyväisyys, hallittu kasvu ja pitkän aikavälin kestävä menestys.</a:t>
            </a:r>
          </a:p>
          <a:p>
            <a:pPr marL="171450" marR="0" lvl="0" indent="-171450" algn="l" defTabSz="914400" rtl="0" eaLnBrk="1" fontAlgn="auto" latinLnBrk="0" hangingPunct="1">
              <a:lnSpc>
                <a:spcPct val="100000"/>
              </a:lnSpc>
              <a:spcBef>
                <a:spcPts val="0"/>
              </a:spcBef>
              <a:spcAft>
                <a:spcPts val="0"/>
              </a:spcAft>
              <a:buClr>
                <a:srgbClr val="00294D"/>
              </a:buClr>
              <a:buSzTx/>
              <a:buFont typeface="Wingdings" panose="05000000000000000000" pitchFamily="2" charset="2"/>
              <a:buChar char="ü"/>
              <a:tabLst/>
              <a:defRPr/>
            </a:pPr>
            <a:endParaRPr kumimoji="0" lang="fi-FI" sz="1500" b="0" i="0" u="none" strike="noStrike" kern="1200" cap="none" spc="0" normalizeH="0" baseline="0" noProof="0">
              <a:ln>
                <a:noFill/>
              </a:ln>
              <a:solidFill>
                <a:schemeClr val="bg1"/>
              </a:solidFill>
              <a:effectLst/>
              <a:uLnTx/>
              <a:uFillTx/>
              <a:latin typeface="LahiTapiola Sans" pitchFamily="2" charset="77"/>
              <a:ea typeface="+mn-ea"/>
              <a:cs typeface="+mn-cs"/>
            </a:endParaRPr>
          </a:p>
          <a:p>
            <a:pPr marL="171450" marR="0" lvl="0" indent="-171450" algn="l" defTabSz="914400" rtl="0" eaLnBrk="1" fontAlgn="auto" latinLnBrk="0" hangingPunct="1">
              <a:lnSpc>
                <a:spcPct val="100000"/>
              </a:lnSpc>
              <a:spcBef>
                <a:spcPts val="0"/>
              </a:spcBef>
              <a:spcAft>
                <a:spcPts val="0"/>
              </a:spcAft>
              <a:buClr>
                <a:srgbClr val="00294D"/>
              </a:buClr>
              <a:buSzTx/>
              <a:buFont typeface="Wingdings" panose="05000000000000000000" pitchFamily="2" charset="2"/>
              <a:buChar char="ü"/>
              <a:tabLst/>
              <a:defRPr/>
            </a:pPr>
            <a:r>
              <a:rPr kumimoji="0" lang="fi-FI" sz="1500" b="0" i="0" u="none" strike="noStrike" kern="1200" cap="none" spc="0" normalizeH="0" baseline="0" noProof="0">
                <a:ln>
                  <a:noFill/>
                </a:ln>
                <a:solidFill>
                  <a:schemeClr val="bg1"/>
                </a:solidFill>
                <a:effectLst/>
                <a:uLnTx/>
                <a:uFillTx/>
                <a:latin typeface="LahiTapiola Sans" pitchFamily="2" charset="77"/>
                <a:ea typeface="+mn-ea"/>
                <a:cs typeface="+mn-cs"/>
              </a:rPr>
              <a:t>Tuotot käytetään laajasti omistaja-asiakkaiden ja koko Suomen hyväksi</a:t>
            </a:r>
          </a:p>
        </p:txBody>
      </p:sp>
      <p:sp>
        <p:nvSpPr>
          <p:cNvPr id="13" name="Title 44">
            <a:extLst>
              <a:ext uri="{FF2B5EF4-FFF2-40B4-BE49-F238E27FC236}">
                <a16:creationId xmlns:a16="http://schemas.microsoft.com/office/drawing/2014/main" id="{8DABA05B-C555-4530-4895-69056FF524A2}"/>
              </a:ext>
            </a:extLst>
          </p:cNvPr>
          <p:cNvSpPr txBox="1">
            <a:spLocks/>
          </p:cNvSpPr>
          <p:nvPr/>
        </p:nvSpPr>
        <p:spPr>
          <a:xfrm>
            <a:off x="119336" y="188640"/>
            <a:ext cx="11424592" cy="1022350"/>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3000" b="1" i="0" kern="1200">
                <a:solidFill>
                  <a:schemeClr val="accent2"/>
                </a:solidFill>
                <a:latin typeface="+mj-lt"/>
                <a:ea typeface="+mj-ea"/>
                <a:cs typeface="Arial Black" panose="020B0604020202020204" pitchFamily="34" charset="0"/>
              </a:defRPr>
            </a:lvl1pPr>
          </a:lstStyle>
          <a:p>
            <a:pPr algn="ctr"/>
            <a:r>
              <a:rPr lang="fi-FI" sz="3200">
                <a:latin typeface="LahiTapiola Sans" panose="00000500000000000000" pitchFamily="50" charset="0"/>
              </a:rPr>
              <a:t>Keskinäinen toimintamalli luo vahvan perustan vastuullisuudelle</a:t>
            </a:r>
            <a:endParaRPr lang="en-FI" sz="3200"/>
          </a:p>
        </p:txBody>
      </p:sp>
    </p:spTree>
    <p:extLst>
      <p:ext uri="{BB962C8B-B14F-4D97-AF65-F5344CB8AC3E}">
        <p14:creationId xmlns:p14="http://schemas.microsoft.com/office/powerpoint/2010/main" val="193631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a:xfrm>
            <a:off x="838500" y="1584289"/>
            <a:ext cx="4411568" cy="4032000"/>
          </a:xfrm>
        </p:spPr>
        <p:txBody>
          <a:bodyPr>
            <a:normAutofit fontScale="85000" lnSpcReduction="10000"/>
          </a:bodyPr>
          <a:lstStyle/>
          <a:p>
            <a:pPr marL="0" indent="0">
              <a:buNone/>
            </a:pPr>
            <a:r>
              <a:rPr lang="fi-FI" b="1"/>
              <a:t>Strategiset tavoitteet:</a:t>
            </a:r>
          </a:p>
          <a:p>
            <a:r>
              <a:rPr lang="fi-FI"/>
              <a:t>Toimialan paras palvelu sekä henkilökohtaisesti, paikallisesti että digitaalisesti</a:t>
            </a:r>
          </a:p>
          <a:p>
            <a:r>
              <a:rPr lang="fi-FI"/>
              <a:t>Vahva elämänturvan osaamisen ja yhteistyön kulttuuri</a:t>
            </a:r>
          </a:p>
          <a:p>
            <a:r>
              <a:rPr lang="fi-FI"/>
              <a:t>Asiakashyödyn ja liiketoiminnan kasvu</a:t>
            </a:r>
          </a:p>
          <a:p>
            <a:r>
              <a:rPr lang="fi-FI"/>
              <a:t>Tehokkaat toimintamallit</a:t>
            </a:r>
          </a:p>
          <a:p>
            <a:r>
              <a:rPr lang="fi-FI"/>
              <a:t>Vaikuttavasti vastuullinen kaikkialla Suomessa</a:t>
            </a:r>
          </a:p>
        </p:txBody>
      </p:sp>
      <p:sp>
        <p:nvSpPr>
          <p:cNvPr id="5" name="Dian numeron paikkamerkki 4"/>
          <p:cNvSpPr>
            <a:spLocks noGrp="1"/>
          </p:cNvSpPr>
          <p:nvPr>
            <p:ph type="sldNum" sz="quarter" idx="12"/>
          </p:nvPr>
        </p:nvSpPr>
        <p:spPr/>
        <p:txBody>
          <a:bodyPr/>
          <a:lstStyle/>
          <a:p>
            <a:fld id="{F3C6E038-3418-4B82-A5D1-3F1B38CFA945}" type="slidenum">
              <a:rPr lang="fi-FI" smtClean="0"/>
              <a:t>63</a:t>
            </a:fld>
            <a:endParaRPr lang="fi-FI"/>
          </a:p>
        </p:txBody>
      </p:sp>
      <p:sp>
        <p:nvSpPr>
          <p:cNvPr id="6" name="Otsikko 5"/>
          <p:cNvSpPr>
            <a:spLocks noGrp="1"/>
          </p:cNvSpPr>
          <p:nvPr>
            <p:ph type="title"/>
          </p:nvPr>
        </p:nvSpPr>
        <p:spPr>
          <a:xfrm>
            <a:off x="418129" y="228341"/>
            <a:ext cx="10800000" cy="693632"/>
          </a:xfrm>
        </p:spPr>
        <p:txBody>
          <a:bodyPr>
            <a:normAutofit fontScale="90000"/>
          </a:bodyPr>
          <a:lstStyle/>
          <a:p>
            <a:r>
              <a:rPr lang="fi-FI"/>
              <a:t>Asiakashyöty on LähiTapiolan strategian ytimessä</a:t>
            </a:r>
          </a:p>
        </p:txBody>
      </p:sp>
      <p:sp>
        <p:nvSpPr>
          <p:cNvPr id="7" name="Oval 43">
            <a:extLst>
              <a:ext uri="{FF2B5EF4-FFF2-40B4-BE49-F238E27FC236}">
                <a16:creationId xmlns:a16="http://schemas.microsoft.com/office/drawing/2014/main" id="{EA3E738D-9F05-EE7E-B856-FA1FD3962589}"/>
              </a:ext>
            </a:extLst>
          </p:cNvPr>
          <p:cNvSpPr/>
          <p:nvPr/>
        </p:nvSpPr>
        <p:spPr>
          <a:xfrm>
            <a:off x="6312024" y="1130445"/>
            <a:ext cx="5052648" cy="4939688"/>
          </a:xfrm>
          <a:prstGeom prst="ellipse">
            <a:avLst/>
          </a:prstGeom>
          <a:solidFill>
            <a:schemeClr val="bg1">
              <a:alpha val="60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err="1">
              <a:ln>
                <a:noFill/>
              </a:ln>
              <a:solidFill>
                <a:srgbClr val="FFFFFF"/>
              </a:solidFill>
              <a:effectLst/>
              <a:uLnTx/>
              <a:uFillTx/>
              <a:latin typeface="Segoe UI"/>
              <a:ea typeface="+mn-ea"/>
              <a:cs typeface="+mn-cs"/>
            </a:endParaRPr>
          </a:p>
        </p:txBody>
      </p:sp>
      <p:grpSp>
        <p:nvGrpSpPr>
          <p:cNvPr id="8" name="Group 45">
            <a:extLst>
              <a:ext uri="{FF2B5EF4-FFF2-40B4-BE49-F238E27FC236}">
                <a16:creationId xmlns:a16="http://schemas.microsoft.com/office/drawing/2014/main" id="{EE4D17AA-44EC-6026-F786-934EB477C43D}"/>
              </a:ext>
            </a:extLst>
          </p:cNvPr>
          <p:cNvGrpSpPr/>
          <p:nvPr/>
        </p:nvGrpSpPr>
        <p:grpSpPr>
          <a:xfrm>
            <a:off x="5842828" y="764704"/>
            <a:ext cx="5653772" cy="5573406"/>
            <a:chOff x="4933385" y="-96820"/>
            <a:chExt cx="6339501" cy="6392298"/>
          </a:xfrm>
        </p:grpSpPr>
        <p:sp>
          <p:nvSpPr>
            <p:cNvPr id="9" name="Oval 37">
              <a:extLst>
                <a:ext uri="{FF2B5EF4-FFF2-40B4-BE49-F238E27FC236}">
                  <a16:creationId xmlns:a16="http://schemas.microsoft.com/office/drawing/2014/main" id="{74D8ECF6-0291-600C-90CC-EC8E63EE1E21}"/>
                </a:ext>
              </a:extLst>
            </p:cNvPr>
            <p:cNvSpPr/>
            <p:nvPr/>
          </p:nvSpPr>
          <p:spPr>
            <a:xfrm>
              <a:off x="7302149" y="2243666"/>
              <a:ext cx="1907419" cy="1907419"/>
            </a:xfrm>
            <a:prstGeom prst="ellipse">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err="1">
                <a:ln>
                  <a:noFill/>
                </a:ln>
                <a:solidFill>
                  <a:srgbClr val="FFFFFF"/>
                </a:solidFill>
                <a:effectLst/>
                <a:uLnTx/>
                <a:uFillTx/>
                <a:latin typeface="Segoe UI"/>
                <a:ea typeface="+mn-ea"/>
                <a:cs typeface="+mn-cs"/>
              </a:endParaRPr>
            </a:p>
          </p:txBody>
        </p:sp>
        <p:grpSp>
          <p:nvGrpSpPr>
            <p:cNvPr id="10" name="Group 17">
              <a:extLst>
                <a:ext uri="{FF2B5EF4-FFF2-40B4-BE49-F238E27FC236}">
                  <a16:creationId xmlns:a16="http://schemas.microsoft.com/office/drawing/2014/main" id="{3153EDD4-F76A-EA9F-EA08-AE037B647864}"/>
                </a:ext>
              </a:extLst>
            </p:cNvPr>
            <p:cNvGrpSpPr/>
            <p:nvPr/>
          </p:nvGrpSpPr>
          <p:grpSpPr>
            <a:xfrm>
              <a:off x="4933385" y="-96820"/>
              <a:ext cx="6339501" cy="6392298"/>
              <a:chOff x="2592736" y="-104329"/>
              <a:chExt cx="6798714" cy="6855340"/>
            </a:xfrm>
          </p:grpSpPr>
          <p:grpSp>
            <p:nvGrpSpPr>
              <p:cNvPr id="11" name="Group 18">
                <a:extLst>
                  <a:ext uri="{FF2B5EF4-FFF2-40B4-BE49-F238E27FC236}">
                    <a16:creationId xmlns:a16="http://schemas.microsoft.com/office/drawing/2014/main" id="{9642D3FC-9B1C-0119-8B74-2F4498E8C927}"/>
                  </a:ext>
                </a:extLst>
              </p:cNvPr>
              <p:cNvGrpSpPr>
                <a:grpSpLocks noChangeAspect="1"/>
              </p:cNvGrpSpPr>
              <p:nvPr/>
            </p:nvGrpSpPr>
            <p:grpSpPr>
              <a:xfrm>
                <a:off x="2592736" y="848296"/>
                <a:ext cx="4334245" cy="2425701"/>
                <a:chOff x="2592736" y="848297"/>
                <a:chExt cx="4334246" cy="2425700"/>
              </a:xfrm>
            </p:grpSpPr>
            <p:pic>
              <p:nvPicPr>
                <p:cNvPr id="26" name="Graphic 33">
                  <a:extLst>
                    <a:ext uri="{FF2B5EF4-FFF2-40B4-BE49-F238E27FC236}">
                      <a16:creationId xmlns:a16="http://schemas.microsoft.com/office/drawing/2014/main" id="{266D51C5-0340-EEAB-0AD0-D294EBD2D1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8900000">
                  <a:off x="2592736" y="848297"/>
                  <a:ext cx="4334246" cy="2425700"/>
                </a:xfrm>
                <a:prstGeom prst="rect">
                  <a:avLst/>
                </a:prstGeom>
              </p:spPr>
            </p:pic>
            <p:sp>
              <p:nvSpPr>
                <p:cNvPr id="27" name="Rectangle 34">
                  <a:extLst>
                    <a:ext uri="{FF2B5EF4-FFF2-40B4-BE49-F238E27FC236}">
                      <a16:creationId xmlns:a16="http://schemas.microsoft.com/office/drawing/2014/main" id="{6903D806-462C-BE90-9354-9FCA4A7BAFD3}"/>
                    </a:ext>
                  </a:extLst>
                </p:cNvPr>
                <p:cNvSpPr/>
                <p:nvPr/>
              </p:nvSpPr>
              <p:spPr>
                <a:xfrm>
                  <a:off x="3759233" y="1478653"/>
                  <a:ext cx="2538811" cy="9085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a:ln>
                        <a:noFill/>
                      </a:ln>
                      <a:solidFill>
                        <a:srgbClr val="FFFFFF"/>
                      </a:solidFill>
                      <a:effectLst/>
                      <a:uLnTx/>
                      <a:uFillTx/>
                      <a:latin typeface="LAHITAPIOLA SANS SEMIBOLD" pitchFamily="2" charset="77"/>
                      <a:ea typeface="+mn-ea"/>
                      <a:cs typeface="+mn-cs"/>
                    </a:rPr>
                    <a:t>Laadukkaat ja hinnaltaan kilpailu-kykyiset ratkaisut</a:t>
                  </a:r>
                </a:p>
              </p:txBody>
            </p:sp>
          </p:grpSp>
          <p:grpSp>
            <p:nvGrpSpPr>
              <p:cNvPr id="12" name="Group 19">
                <a:extLst>
                  <a:ext uri="{FF2B5EF4-FFF2-40B4-BE49-F238E27FC236}">
                    <a16:creationId xmlns:a16="http://schemas.microsoft.com/office/drawing/2014/main" id="{492A1E79-3F6A-7A26-F3C6-DF45BA3F573D}"/>
                  </a:ext>
                </a:extLst>
              </p:cNvPr>
              <p:cNvGrpSpPr>
                <a:grpSpLocks noChangeAspect="1"/>
              </p:cNvGrpSpPr>
              <p:nvPr/>
            </p:nvGrpSpPr>
            <p:grpSpPr>
              <a:xfrm>
                <a:off x="6243418" y="-104329"/>
                <a:ext cx="2515825" cy="4334249"/>
                <a:chOff x="6243418" y="-104329"/>
                <a:chExt cx="2515826" cy="4334246"/>
              </a:xfrm>
            </p:grpSpPr>
            <p:pic>
              <p:nvPicPr>
                <p:cNvPr id="24" name="Graphic 31">
                  <a:extLst>
                    <a:ext uri="{FF2B5EF4-FFF2-40B4-BE49-F238E27FC236}">
                      <a16:creationId xmlns:a16="http://schemas.microsoft.com/office/drawing/2014/main" id="{410A459A-1CCF-9F1A-8E48-8329F525FD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700000">
                  <a:off x="5379271" y="849944"/>
                  <a:ext cx="4334246" cy="2425700"/>
                </a:xfrm>
                <a:prstGeom prst="rect">
                  <a:avLst/>
                </a:prstGeom>
              </p:spPr>
            </p:pic>
            <p:sp>
              <p:nvSpPr>
                <p:cNvPr id="25" name="Rectangle 32">
                  <a:extLst>
                    <a:ext uri="{FF2B5EF4-FFF2-40B4-BE49-F238E27FC236}">
                      <a16:creationId xmlns:a16="http://schemas.microsoft.com/office/drawing/2014/main" id="{B1DB84CC-FCC0-5088-B0C4-ECEB5FCDD201}"/>
                    </a:ext>
                  </a:extLst>
                </p:cNvPr>
                <p:cNvSpPr/>
                <p:nvPr/>
              </p:nvSpPr>
              <p:spPr>
                <a:xfrm flipH="1">
                  <a:off x="6243418" y="1499124"/>
                  <a:ext cx="2375011" cy="143855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a:ln>
                        <a:noFill/>
                      </a:ln>
                      <a:solidFill>
                        <a:srgbClr val="FFFFFF"/>
                      </a:solidFill>
                      <a:effectLst/>
                      <a:uLnTx/>
                      <a:uFillTx/>
                      <a:latin typeface="LAHITAPIOLA SANS SEMIBOLD" pitchFamily="2" charset="77"/>
                      <a:ea typeface="+mn-ea"/>
                      <a:cs typeface="+mn-cs"/>
                    </a:rPr>
                    <a:t>Tuotot käytetään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a:ln>
                        <a:noFill/>
                      </a:ln>
                      <a:solidFill>
                        <a:srgbClr val="FFFFFF"/>
                      </a:solidFill>
                      <a:effectLst/>
                      <a:uLnTx/>
                      <a:uFillTx/>
                      <a:latin typeface="LAHITAPIOLA SANS SEMIBOLD" pitchFamily="2" charset="77"/>
                      <a:ea typeface="+mn-ea"/>
                      <a:cs typeface="+mn-cs"/>
                    </a:rPr>
                    <a:t>omistaja-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a:ln>
                        <a:noFill/>
                      </a:ln>
                      <a:solidFill>
                        <a:srgbClr val="FFFFFF"/>
                      </a:solidFill>
                      <a:effectLst/>
                      <a:uLnTx/>
                      <a:uFillTx/>
                      <a:latin typeface="LAHITAPIOLA SANS SEMIBOLD" pitchFamily="2" charset="77"/>
                      <a:ea typeface="+mn-ea"/>
                      <a:cs typeface="+mn-cs"/>
                    </a:rPr>
                    <a:t>asiakkaiden </a:t>
                  </a:r>
                  <a:br>
                    <a:rPr kumimoji="0" lang="fi-FI" sz="1400" b="0" i="0" u="none" strike="noStrike" kern="0" cap="none" spc="0" normalizeH="0" baseline="0" noProof="0">
                      <a:ln>
                        <a:noFill/>
                      </a:ln>
                      <a:solidFill>
                        <a:srgbClr val="FFFFFF"/>
                      </a:solidFill>
                      <a:effectLst/>
                      <a:uLnTx/>
                      <a:uFillTx/>
                      <a:latin typeface="LAHITAPIOLA SANS SEMIBOLD" pitchFamily="2" charset="77"/>
                      <a:ea typeface="+mn-ea"/>
                      <a:cs typeface="+mn-cs"/>
                    </a:rPr>
                  </a:br>
                  <a:r>
                    <a:rPr kumimoji="0" lang="fi-FI" sz="1400" b="0" i="0" u="none" strike="noStrike" kern="0" cap="none" spc="0" normalizeH="0" baseline="0" noProof="0">
                      <a:ln>
                        <a:noFill/>
                      </a:ln>
                      <a:solidFill>
                        <a:srgbClr val="FFFFFF"/>
                      </a:solidFill>
                      <a:effectLst/>
                      <a:uLnTx/>
                      <a:uFillTx/>
                      <a:latin typeface="LAHITAPIOLA SANS SEMIBOLD" pitchFamily="2" charset="77"/>
                      <a:ea typeface="+mn-ea"/>
                      <a:cs typeface="+mn-cs"/>
                    </a:rPr>
                    <a:t>yhteiseksi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a:ln>
                        <a:noFill/>
                      </a:ln>
                      <a:solidFill>
                        <a:srgbClr val="FFFFFF"/>
                      </a:solidFill>
                      <a:effectLst/>
                      <a:uLnTx/>
                      <a:uFillTx/>
                      <a:latin typeface="LAHITAPIOLA SANS SEMIBOLD" pitchFamily="2" charset="77"/>
                      <a:ea typeface="+mn-ea"/>
                      <a:cs typeface="+mn-cs"/>
                    </a:rPr>
                    <a:t> hyväksi</a:t>
                  </a:r>
                </a:p>
              </p:txBody>
            </p:sp>
          </p:grpSp>
          <p:grpSp>
            <p:nvGrpSpPr>
              <p:cNvPr id="13" name="Group 20">
                <a:extLst>
                  <a:ext uri="{FF2B5EF4-FFF2-40B4-BE49-F238E27FC236}">
                    <a16:creationId xmlns:a16="http://schemas.microsoft.com/office/drawing/2014/main" id="{61607323-9774-FB69-59BD-3E8DFABC6F6F}"/>
                  </a:ext>
                </a:extLst>
              </p:cNvPr>
              <p:cNvGrpSpPr>
                <a:grpSpLocks noChangeAspect="1"/>
              </p:cNvGrpSpPr>
              <p:nvPr/>
            </p:nvGrpSpPr>
            <p:grpSpPr>
              <a:xfrm>
                <a:off x="4940300" y="2209800"/>
                <a:ext cx="2438399" cy="2438401"/>
                <a:chOff x="4940300" y="2209800"/>
                <a:chExt cx="2438400" cy="2438400"/>
              </a:xfrm>
            </p:grpSpPr>
            <p:sp>
              <p:nvSpPr>
                <p:cNvPr id="22" name="Oval 29">
                  <a:extLst>
                    <a:ext uri="{FF2B5EF4-FFF2-40B4-BE49-F238E27FC236}">
                      <a16:creationId xmlns:a16="http://schemas.microsoft.com/office/drawing/2014/main" id="{802BBD75-5A15-9149-AEE3-1B4482252489}"/>
                    </a:ext>
                  </a:extLst>
                </p:cNvPr>
                <p:cNvSpPr/>
                <p:nvPr/>
              </p:nvSpPr>
              <p:spPr>
                <a:xfrm>
                  <a:off x="4940300" y="2209800"/>
                  <a:ext cx="2438400" cy="2438400"/>
                </a:xfrm>
                <a:prstGeom prst="ellipse">
                  <a:avLst/>
                </a:prstGeom>
                <a:noFill/>
                <a:ln>
                  <a:noFill/>
                </a:ln>
                <a:effectLst>
                  <a:outerShdw sx="1000" sy="1000" algn="ctr" rotWithShape="0">
                    <a:prstClr val="black">
                      <a:alpha val="4860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err="1">
                    <a:ln>
                      <a:noFill/>
                    </a:ln>
                    <a:solidFill>
                      <a:srgbClr val="FFFFFF"/>
                    </a:solidFill>
                    <a:effectLst/>
                    <a:uLnTx/>
                    <a:uFillTx/>
                    <a:latin typeface="Segoe UI"/>
                    <a:ea typeface="+mn-ea"/>
                    <a:cs typeface="+mn-cs"/>
                  </a:endParaRPr>
                </a:p>
              </p:txBody>
            </p:sp>
            <p:sp>
              <p:nvSpPr>
                <p:cNvPr id="23" name="Rectangle 30">
                  <a:extLst>
                    <a:ext uri="{FF2B5EF4-FFF2-40B4-BE49-F238E27FC236}">
                      <a16:creationId xmlns:a16="http://schemas.microsoft.com/office/drawing/2014/main" id="{C93FD942-66C3-9CD8-5BFE-04E0CDD426FF}"/>
                    </a:ext>
                  </a:extLst>
                </p:cNvPr>
                <p:cNvSpPr/>
                <p:nvPr/>
              </p:nvSpPr>
              <p:spPr>
                <a:xfrm>
                  <a:off x="4940300" y="3056187"/>
                  <a:ext cx="2438400" cy="83284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900" b="1" i="0" u="none" strike="noStrike" kern="1200" cap="none" spc="0" normalizeH="0" baseline="0" noProof="0">
                      <a:ln>
                        <a:noFill/>
                      </a:ln>
                      <a:solidFill>
                        <a:srgbClr val="00294D"/>
                      </a:solidFill>
                      <a:effectLst/>
                      <a:uLnTx/>
                      <a:uFillTx/>
                      <a:latin typeface="LahiTapiola Sans" pitchFamily="2" charset="77"/>
                      <a:ea typeface="+mn-ea"/>
                      <a:cs typeface="+mn-cs"/>
                    </a:rPr>
                    <a:t>Asiakashyödyn osa-alueet</a:t>
                  </a:r>
                  <a:endParaRPr kumimoji="0" lang="en-FI" sz="1900" b="1" i="0" u="none" strike="noStrike" kern="1200" cap="none" spc="0" normalizeH="0" baseline="0" noProof="0">
                    <a:ln>
                      <a:noFill/>
                    </a:ln>
                    <a:solidFill>
                      <a:srgbClr val="000000"/>
                    </a:solidFill>
                    <a:effectLst/>
                    <a:uLnTx/>
                    <a:uFillTx/>
                    <a:latin typeface="LahiTapiola Sans" pitchFamily="2" charset="77"/>
                    <a:ea typeface="+mn-ea"/>
                    <a:cs typeface="+mn-cs"/>
                  </a:endParaRPr>
                </a:p>
              </p:txBody>
            </p:sp>
          </p:grpSp>
          <p:pic>
            <p:nvPicPr>
              <p:cNvPr id="14" name="Graphic 21">
                <a:extLst>
                  <a:ext uri="{FF2B5EF4-FFF2-40B4-BE49-F238E27FC236}">
                    <a16:creationId xmlns:a16="http://schemas.microsoft.com/office/drawing/2014/main" id="{C48832EB-3AE0-C69B-12B8-7F58E8D1C8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25081" y="3032894"/>
                <a:ext cx="2548200" cy="2600991"/>
              </a:xfrm>
              <a:prstGeom prst="rect">
                <a:avLst/>
              </a:prstGeom>
            </p:spPr>
          </p:pic>
          <p:pic>
            <p:nvPicPr>
              <p:cNvPr id="15" name="Graphic 22">
                <a:extLst>
                  <a:ext uri="{FF2B5EF4-FFF2-40B4-BE49-F238E27FC236}">
                    <a16:creationId xmlns:a16="http://schemas.microsoft.com/office/drawing/2014/main" id="{54CBD634-26EE-1650-11F7-8A03AA4758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862421">
                <a:off x="4060704" y="4176415"/>
                <a:ext cx="2548203" cy="2600989"/>
              </a:xfrm>
              <a:prstGeom prst="rect">
                <a:avLst/>
              </a:prstGeom>
            </p:spPr>
          </p:pic>
          <p:pic>
            <p:nvPicPr>
              <p:cNvPr id="16" name="Graphic 23">
                <a:extLst>
                  <a:ext uri="{FF2B5EF4-FFF2-40B4-BE49-F238E27FC236}">
                    <a16:creationId xmlns:a16="http://schemas.microsoft.com/office/drawing/2014/main" id="{9DBE3154-8132-431B-F634-B595484F30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5795162" y="4135921"/>
                <a:ext cx="2548203" cy="2600989"/>
              </a:xfrm>
              <a:prstGeom prst="rect">
                <a:avLst/>
              </a:prstGeom>
            </p:spPr>
          </p:pic>
          <p:pic>
            <p:nvPicPr>
              <p:cNvPr id="17" name="Graphic 24">
                <a:extLst>
                  <a:ext uri="{FF2B5EF4-FFF2-40B4-BE49-F238E27FC236}">
                    <a16:creationId xmlns:a16="http://schemas.microsoft.com/office/drawing/2014/main" id="{4C3CA5A8-82C7-05B7-90A9-0842321B962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875190" y="3159539"/>
                <a:ext cx="2516260" cy="2568388"/>
              </a:xfrm>
              <a:prstGeom prst="rect">
                <a:avLst/>
              </a:prstGeom>
            </p:spPr>
          </p:pic>
          <p:sp>
            <p:nvSpPr>
              <p:cNvPr id="18" name="Rectangle 25">
                <a:extLst>
                  <a:ext uri="{FF2B5EF4-FFF2-40B4-BE49-F238E27FC236}">
                    <a16:creationId xmlns:a16="http://schemas.microsoft.com/office/drawing/2014/main" id="{250E8837-29AC-CF95-BCDA-1709AC2C5CB8}"/>
                  </a:ext>
                </a:extLst>
              </p:cNvPr>
              <p:cNvSpPr/>
              <p:nvPr/>
            </p:nvSpPr>
            <p:spPr>
              <a:xfrm>
                <a:off x="6099342" y="5340785"/>
                <a:ext cx="1733024" cy="6435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a:ln>
                      <a:noFill/>
                    </a:ln>
                    <a:solidFill>
                      <a:srgbClr val="FFFFFF"/>
                    </a:solidFill>
                    <a:effectLst/>
                    <a:uLnTx/>
                    <a:uFillTx/>
                    <a:latin typeface="LAHITAPIOLA SANS SEMIBOLD" pitchFamily="2" charset="77"/>
                    <a:ea typeface="+mn-ea"/>
                    <a:cs typeface="+mn-cs"/>
                  </a:rPr>
                  <a:t>Erinomainen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a:ln>
                      <a:noFill/>
                    </a:ln>
                    <a:solidFill>
                      <a:srgbClr val="FFFFFF"/>
                    </a:solidFill>
                    <a:effectLst/>
                    <a:uLnTx/>
                    <a:uFillTx/>
                    <a:latin typeface="LAHITAPIOLA SANS SEMIBOLD" pitchFamily="2" charset="77"/>
                    <a:ea typeface="+mn-ea"/>
                    <a:cs typeface="+mn-cs"/>
                  </a:rPr>
                  <a:t>palvelu</a:t>
                </a:r>
              </a:p>
            </p:txBody>
          </p:sp>
          <p:sp>
            <p:nvSpPr>
              <p:cNvPr id="19" name="Rectangle 26">
                <a:extLst>
                  <a:ext uri="{FF2B5EF4-FFF2-40B4-BE49-F238E27FC236}">
                    <a16:creationId xmlns:a16="http://schemas.microsoft.com/office/drawing/2014/main" id="{A9D140E1-AB84-8445-3DF6-2EE706605139}"/>
                  </a:ext>
                </a:extLst>
              </p:cNvPr>
              <p:cNvSpPr/>
              <p:nvPr/>
            </p:nvSpPr>
            <p:spPr>
              <a:xfrm>
                <a:off x="6799384" y="3853255"/>
                <a:ext cx="2257202" cy="908563"/>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a:ln>
                      <a:noFill/>
                    </a:ln>
                    <a:solidFill>
                      <a:srgbClr val="FFFFFF"/>
                    </a:solidFill>
                    <a:effectLst/>
                    <a:uLnTx/>
                    <a:uFillTx/>
                    <a:latin typeface="LAHITAPIOLA SANS SEMIBOLD" pitchFamily="2" charset="77"/>
                    <a:ea typeface="+mn-ea"/>
                    <a:cs typeface="+mn-cs"/>
                  </a:rPr>
                  <a:t>Asiakkaat </a:t>
                </a:r>
                <a:br>
                  <a:rPr kumimoji="0" lang="fi-FI" sz="1400" b="0" i="0" u="none" strike="noStrike" kern="0" cap="none" spc="0" normalizeH="0" baseline="0" noProof="0">
                    <a:ln>
                      <a:noFill/>
                    </a:ln>
                    <a:solidFill>
                      <a:srgbClr val="FFFFFF"/>
                    </a:solidFill>
                    <a:effectLst/>
                    <a:uLnTx/>
                    <a:uFillTx/>
                    <a:latin typeface="LAHITAPIOLA SANS SEMIBOLD" pitchFamily="2" charset="77"/>
                    <a:ea typeface="+mn-ea"/>
                    <a:cs typeface="+mn-cs"/>
                  </a:rPr>
                </a:br>
                <a:r>
                  <a:rPr kumimoji="0" lang="fi-FI" sz="1400" b="0" i="0" u="none" strike="noStrike" kern="0" cap="none" spc="0" normalizeH="0" baseline="0" noProof="0">
                    <a:ln>
                      <a:noFill/>
                    </a:ln>
                    <a:solidFill>
                      <a:srgbClr val="FFFFFF"/>
                    </a:solidFill>
                    <a:effectLst/>
                    <a:uLnTx/>
                    <a:uFillTx/>
                    <a:latin typeface="LAHITAPIOLA SANS SEMIBOLD" pitchFamily="2" charset="77"/>
                    <a:ea typeface="+mn-ea"/>
                    <a:cs typeface="+mn-cs"/>
                  </a:rPr>
                  <a:t>voivat osallistua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a:ln>
                      <a:noFill/>
                    </a:ln>
                    <a:solidFill>
                      <a:srgbClr val="FFFFFF"/>
                    </a:solidFill>
                    <a:effectLst/>
                    <a:uLnTx/>
                    <a:uFillTx/>
                    <a:latin typeface="LAHITAPIOLA SANS SEMIBOLD" pitchFamily="2" charset="77"/>
                    <a:ea typeface="+mn-ea"/>
                    <a:cs typeface="+mn-cs"/>
                  </a:rPr>
                  <a:t>ja vaikuttaa</a:t>
                </a:r>
              </a:p>
            </p:txBody>
          </p:sp>
          <p:sp>
            <p:nvSpPr>
              <p:cNvPr id="20" name="Rectangle 27">
                <a:extLst>
                  <a:ext uri="{FF2B5EF4-FFF2-40B4-BE49-F238E27FC236}">
                    <a16:creationId xmlns:a16="http://schemas.microsoft.com/office/drawing/2014/main" id="{9E3310AB-2CB5-FF26-89A9-E4AC406BADE3}"/>
                  </a:ext>
                </a:extLst>
              </p:cNvPr>
              <p:cNvSpPr/>
              <p:nvPr/>
            </p:nvSpPr>
            <p:spPr>
              <a:xfrm>
                <a:off x="3256063" y="3499991"/>
                <a:ext cx="1900329" cy="11735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0" cap="none" spc="0" normalizeH="0" baseline="0" noProof="0">
                    <a:ln>
                      <a:noFill/>
                    </a:ln>
                    <a:solidFill>
                      <a:srgbClr val="FFFFFF"/>
                    </a:solidFill>
                    <a:effectLst/>
                    <a:uLnTx/>
                    <a:uFillTx/>
                    <a:latin typeface="LahiTapiola Sans Semibold" pitchFamily="2" charset="77"/>
                    <a:ea typeface="+mn-ea"/>
                    <a:cs typeface="+mn-cs"/>
                  </a:rPr>
                  <a:t>Turvallisuuden ja hyvinvoinnin</a:t>
                </a:r>
                <a:br>
                  <a:rPr kumimoji="0" lang="fi-FI" sz="1400" b="1" i="0" u="none" strike="noStrike" kern="0" cap="none" spc="0" normalizeH="0" baseline="0" noProof="0">
                    <a:ln>
                      <a:noFill/>
                    </a:ln>
                    <a:solidFill>
                      <a:srgbClr val="FFFFFF"/>
                    </a:solidFill>
                    <a:effectLst/>
                    <a:uLnTx/>
                    <a:uFillTx/>
                    <a:latin typeface="LahiTapiola Sans Semibold" pitchFamily="2" charset="77"/>
                    <a:ea typeface="+mn-ea"/>
                    <a:cs typeface="+mn-cs"/>
                  </a:rPr>
                </a:br>
                <a:r>
                  <a:rPr kumimoji="0" lang="fi-FI" sz="1400" b="1" i="0" u="none" strike="noStrike" kern="0" cap="none" spc="0" normalizeH="0" baseline="0" noProof="0">
                    <a:ln>
                      <a:noFill/>
                    </a:ln>
                    <a:solidFill>
                      <a:srgbClr val="FFFFFF"/>
                    </a:solidFill>
                    <a:effectLst/>
                    <a:uLnTx/>
                    <a:uFillTx/>
                    <a:latin typeface="LahiTapiola Sans Semibold" pitchFamily="2" charset="77"/>
                    <a:ea typeface="+mn-ea"/>
                    <a:cs typeface="+mn-cs"/>
                  </a:rPr>
                  <a:t>ennakoiva edistäminen</a:t>
                </a:r>
              </a:p>
            </p:txBody>
          </p:sp>
          <p:sp>
            <p:nvSpPr>
              <p:cNvPr id="21" name="Rectangle 28">
                <a:extLst>
                  <a:ext uri="{FF2B5EF4-FFF2-40B4-BE49-F238E27FC236}">
                    <a16:creationId xmlns:a16="http://schemas.microsoft.com/office/drawing/2014/main" id="{3F301CCD-31B0-07C8-101C-C032B68EE48C}"/>
                  </a:ext>
                </a:extLst>
              </p:cNvPr>
              <p:cNvSpPr/>
              <p:nvPr/>
            </p:nvSpPr>
            <p:spPr>
              <a:xfrm>
                <a:off x="4070125" y="5394254"/>
                <a:ext cx="1660740" cy="37856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0" cap="none" spc="0" normalizeH="0" baseline="0" noProof="0">
                    <a:ln>
                      <a:noFill/>
                    </a:ln>
                    <a:solidFill>
                      <a:srgbClr val="FFFFFF"/>
                    </a:solidFill>
                    <a:effectLst/>
                    <a:uLnTx/>
                    <a:uFillTx/>
                    <a:latin typeface="LAHITAPIOLA SANS SEMIBOLD" pitchFamily="2" charset="77"/>
                    <a:ea typeface="+mn-ea"/>
                    <a:cs typeface="+mn-cs"/>
                  </a:rPr>
                  <a:t>Vastuullisuus</a:t>
                </a:r>
              </a:p>
            </p:txBody>
          </p:sp>
        </p:grpSp>
      </p:grpSp>
    </p:spTree>
    <p:extLst>
      <p:ext uri="{BB962C8B-B14F-4D97-AF65-F5344CB8AC3E}">
        <p14:creationId xmlns:p14="http://schemas.microsoft.com/office/powerpoint/2010/main" val="14911243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ällön paikkamerkki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336" y="116632"/>
            <a:ext cx="11893198" cy="6552728"/>
          </a:xfrm>
        </p:spPr>
      </p:pic>
      <p:sp>
        <p:nvSpPr>
          <p:cNvPr id="5" name="Dian numeron paikkamerkki 4"/>
          <p:cNvSpPr>
            <a:spLocks noGrp="1"/>
          </p:cNvSpPr>
          <p:nvPr>
            <p:ph type="sldNum" sz="quarter" idx="12"/>
          </p:nvPr>
        </p:nvSpPr>
        <p:spPr/>
        <p:txBody>
          <a:bodyPr/>
          <a:lstStyle/>
          <a:p>
            <a:fld id="{F3C6E038-3418-4B82-A5D1-3F1B38CFA945}" type="slidenum">
              <a:rPr lang="fi-FI" smtClean="0"/>
              <a:t>64</a:t>
            </a:fld>
            <a:endParaRPr lang="fi-FI"/>
          </a:p>
        </p:txBody>
      </p:sp>
    </p:spTree>
    <p:extLst>
      <p:ext uri="{BB962C8B-B14F-4D97-AF65-F5344CB8AC3E}">
        <p14:creationId xmlns:p14="http://schemas.microsoft.com/office/powerpoint/2010/main" val="14505612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a:xfrm>
            <a:off x="191344" y="1340768"/>
            <a:ext cx="11377264" cy="4032000"/>
          </a:xfrm>
        </p:spPr>
        <p:txBody>
          <a:bodyPr>
            <a:normAutofit lnSpcReduction="10000"/>
          </a:bodyPr>
          <a:lstStyle/>
          <a:p>
            <a:r>
              <a:rPr lang="fi-FI" sz="1800"/>
              <a:t>Lahjoitimme korkeakouluille ja oppilaitoksille eri puolilla Suomea yhteensä 620 000 euroa. </a:t>
            </a:r>
          </a:p>
          <a:p>
            <a:r>
              <a:rPr lang="fi-FI" sz="1800"/>
              <a:t>Olimme mukana mahdollistamassa muun muassa osuustoimintaprofessuurin luomista Turun yliopistoon ja Kainuun ammattikorkeakoulun tilapäisen suojelun piirissä olevien ihmisten työllistymishanketta. </a:t>
            </a:r>
          </a:p>
          <a:p>
            <a:r>
              <a:rPr lang="fi-FI" sz="1800"/>
              <a:t>Ukrainan sodan seurauksena LähiTapiola-ryhmä lahjoitti 300 000 euroa Suomen Punaisen Ristin hätäapukeräykseen sekä 130 000 euron arvoisen lääkinnällisten tarvikkeiden lahjoituksen Ukrainaan. </a:t>
            </a:r>
          </a:p>
          <a:p>
            <a:r>
              <a:rPr lang="fi-FI" sz="1800"/>
              <a:t>LähiTapiola-ryhmän maksamat verot ja veroluonteiset erät 519 milj.€  (</a:t>
            </a:r>
            <a:r>
              <a:rPr lang="fi-FI" sz="1800" i="1"/>
              <a:t>2021: 487 milj.€</a:t>
            </a:r>
            <a:r>
              <a:rPr lang="fi-FI" sz="1800"/>
              <a:t>)</a:t>
            </a:r>
          </a:p>
          <a:p>
            <a:r>
              <a:rPr lang="fi-FI" sz="1800" err="1"/>
              <a:t>LähiTapiola</a:t>
            </a:r>
            <a:r>
              <a:rPr lang="fi-FI" sz="1800"/>
              <a:t> käynnisti yhteistyön Ilmatieteen laitoksen kanssa ja lahjoitti 300 000 euroa tutkimushankkeeseen, jonka tavoitteena on tuottaa tarkempaa alueellista tietoa ilmastonmuutoksen vaikutuksista ja niihin sopeutumisen mahdollisuuksista. </a:t>
            </a:r>
          </a:p>
          <a:p>
            <a:r>
              <a:rPr lang="fi-FI" sz="1800"/>
              <a:t>Vuonna 2021 tehty lahjoitus Suomen Yrittäjien järjestämään Yrittäjät-akatemia-koulutusohjelmaan mahdollisti vuonna 2022 maksuttomien koulutusten tarjoamisen lähes 3 000 yrittäjälle. </a:t>
            </a:r>
          </a:p>
          <a:p>
            <a:r>
              <a:rPr lang="fi-FI" sz="1800"/>
              <a:t>LähiTapiolan tukema Pidä huolta nuoresta mielestä-kampanja keräsi yli miljoona euroa nuorten mielenterveystyöhön vuosina 2021–2022. Varoilla tuettiin muun muassa valtakunnallisen </a:t>
            </a:r>
            <a:r>
              <a:rPr lang="fi-FI" sz="1800" err="1"/>
              <a:t>Sekasin-chatin</a:t>
            </a:r>
            <a:r>
              <a:rPr lang="fi-FI" sz="1800"/>
              <a:t> toimintaa.</a:t>
            </a:r>
          </a:p>
        </p:txBody>
      </p:sp>
      <p:sp>
        <p:nvSpPr>
          <p:cNvPr id="5" name="Dian numeron paikkamerkki 4"/>
          <p:cNvSpPr>
            <a:spLocks noGrp="1"/>
          </p:cNvSpPr>
          <p:nvPr>
            <p:ph type="sldNum" sz="quarter" idx="12"/>
          </p:nvPr>
        </p:nvSpPr>
        <p:spPr/>
        <p:txBody>
          <a:bodyPr/>
          <a:lstStyle/>
          <a:p>
            <a:fld id="{F3C6E038-3418-4B82-A5D1-3F1B38CFA945}" type="slidenum">
              <a:rPr lang="fi-FI" smtClean="0"/>
              <a:t>65</a:t>
            </a:fld>
            <a:endParaRPr lang="fi-FI"/>
          </a:p>
        </p:txBody>
      </p:sp>
      <p:sp>
        <p:nvSpPr>
          <p:cNvPr id="6" name="Otsikko 5"/>
          <p:cNvSpPr>
            <a:spLocks noGrp="1"/>
          </p:cNvSpPr>
          <p:nvPr>
            <p:ph type="title"/>
          </p:nvPr>
        </p:nvSpPr>
        <p:spPr>
          <a:xfrm>
            <a:off x="263352" y="116632"/>
            <a:ext cx="11305256" cy="790216"/>
          </a:xfrm>
        </p:spPr>
        <p:txBody>
          <a:bodyPr>
            <a:normAutofit fontScale="90000"/>
          </a:bodyPr>
          <a:lstStyle/>
          <a:p>
            <a:r>
              <a:rPr lang="fi-FI"/>
              <a:t>Esimerkkejä LähiTapiolan vastuullisuusteoista 2022</a:t>
            </a:r>
          </a:p>
        </p:txBody>
      </p:sp>
    </p:spTree>
    <p:extLst>
      <p:ext uri="{BB962C8B-B14F-4D97-AF65-F5344CB8AC3E}">
        <p14:creationId xmlns:p14="http://schemas.microsoft.com/office/powerpoint/2010/main" val="29056052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5879976" y="2132856"/>
            <a:ext cx="5904656" cy="1384995"/>
          </a:xfrm>
          <a:prstGeom prst="rect">
            <a:avLst/>
          </a:prstGeom>
        </p:spPr>
        <p:txBody>
          <a:bodyPr wrap="square">
            <a:spAutoFit/>
          </a:bodyPr>
          <a:lstStyle/>
          <a:p>
            <a:r>
              <a:rPr lang="fi-FI" sz="2800">
                <a:solidFill>
                  <a:schemeClr val="accent2"/>
                </a:solidFill>
                <a:latin typeface="+mj-lt"/>
              </a:rPr>
              <a:t>EU:n kestävän rahoituksen sääntelyn perustaidot</a:t>
            </a:r>
          </a:p>
          <a:p>
            <a:endParaRPr lang="fi-FI" sz="2800">
              <a:solidFill>
                <a:schemeClr val="accent2"/>
              </a:solidFill>
              <a:latin typeface="+mj-lt"/>
            </a:endParaRPr>
          </a:p>
        </p:txBody>
      </p:sp>
      <p:pic>
        <p:nvPicPr>
          <p:cNvPr id="5" name="Kuvan paikkamerkki 4"/>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22254" r="22254"/>
          <a:stretch>
            <a:fillRect/>
          </a:stretch>
        </p:blipFill>
        <p:spPr/>
      </p:pic>
    </p:spTree>
    <p:extLst>
      <p:ext uri="{BB962C8B-B14F-4D97-AF65-F5344CB8AC3E}">
        <p14:creationId xmlns:p14="http://schemas.microsoft.com/office/powerpoint/2010/main" val="7370120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48254">
            <a:off x="6086129" y="-3982498"/>
            <a:ext cx="10601889" cy="10601889"/>
          </a:xfrm>
          <a:prstGeom prst="rect">
            <a:avLst/>
          </a:prstGeom>
        </p:spPr>
      </p:pic>
      <p:sp>
        <p:nvSpPr>
          <p:cNvPr id="2" name="Title 1"/>
          <p:cNvSpPr>
            <a:spLocks noGrp="1"/>
          </p:cNvSpPr>
          <p:nvPr>
            <p:ph type="title"/>
          </p:nvPr>
        </p:nvSpPr>
        <p:spPr>
          <a:xfrm>
            <a:off x="500082" y="263341"/>
            <a:ext cx="10978403" cy="1325563"/>
          </a:xfrm>
        </p:spPr>
        <p:txBody>
          <a:bodyPr>
            <a:normAutofit fontScale="90000"/>
          </a:bodyPr>
          <a:lstStyle/>
          <a:p>
            <a:r>
              <a:rPr lang="fi-FI"/>
              <a:t>EU:n kestävän rahoituksen sääntely on osa oikeudenmukaisen vihreän siirtymän kokonaisuutta</a:t>
            </a:r>
          </a:p>
        </p:txBody>
      </p:sp>
      <p:sp>
        <p:nvSpPr>
          <p:cNvPr id="5" name="Slide Number Placeholder 4"/>
          <p:cNvSpPr>
            <a:spLocks noGrp="1"/>
          </p:cNvSpPr>
          <p:nvPr>
            <p:ph type="sldNum" sz="quarter" idx="12"/>
          </p:nvPr>
        </p:nvSpPr>
        <p:spPr>
          <a:xfrm>
            <a:off x="776710" y="6030339"/>
            <a:ext cx="51984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F3C6E038-3418-4B82-A5D1-3F1B38CFA945}" type="slidenum">
              <a:rPr kumimoji="0" lang="fi-FI" sz="1200" b="0" i="0" u="none" strike="noStrike" kern="1200" cap="none" spc="0" normalizeH="0" baseline="0" noProof="0" smtClean="0">
                <a:ln>
                  <a:noFill/>
                </a:ln>
                <a:solidFill>
                  <a:srgbClr val="00A1D4"/>
                </a:solidFill>
                <a:effectLst/>
                <a:uLnTx/>
                <a:uFillTx/>
              </a:rPr>
              <a:pPr marL="0" marR="0" lvl="0" indent="0" algn="l" defTabSz="609585" rtl="0" eaLnBrk="1" fontAlgn="auto" latinLnBrk="0" hangingPunct="1">
                <a:lnSpc>
                  <a:spcPct val="100000"/>
                </a:lnSpc>
                <a:spcBef>
                  <a:spcPts val="0"/>
                </a:spcBef>
                <a:spcAft>
                  <a:spcPts val="0"/>
                </a:spcAft>
                <a:buClrTx/>
                <a:buSzTx/>
                <a:buFontTx/>
                <a:buNone/>
                <a:tabLst/>
                <a:defRPr/>
              </a:pPr>
              <a:t>67</a:t>
            </a:fld>
            <a:endParaRPr kumimoji="0" lang="fi-FI" sz="1200" b="0" i="0" u="none" strike="noStrike" kern="1200" cap="none" spc="0" normalizeH="0" baseline="0" noProof="0">
              <a:ln>
                <a:noFill/>
              </a:ln>
              <a:solidFill>
                <a:srgbClr val="00A1D4"/>
              </a:solidFill>
              <a:effectLst/>
              <a:uLnTx/>
              <a:uFillTx/>
            </a:endParaRPr>
          </a:p>
        </p:txBody>
      </p:sp>
      <p:sp>
        <p:nvSpPr>
          <p:cNvPr id="11" name="Rounded Rectangle 10"/>
          <p:cNvSpPr/>
          <p:nvPr/>
        </p:nvSpPr>
        <p:spPr>
          <a:xfrm>
            <a:off x="3762106" y="3610683"/>
            <a:ext cx="944047" cy="633322"/>
          </a:xfrm>
          <a:prstGeom prst="roundRect">
            <a:avLst>
              <a:gd name="adj" fmla="val 16670"/>
            </a:avLst>
          </a:prstGeom>
          <a:solidFill>
            <a:srgbClr val="00875A"/>
          </a:solidFill>
          <a:ln w="28575">
            <a:solidFill>
              <a:srgbClr val="00835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chemeClr val="bg1"/>
                </a:solidFill>
                <a:effectLst/>
                <a:uLnTx/>
                <a:uFillTx/>
                <a:latin typeface="LahiTapiola Sans" panose="00000500000000000000" pitchFamily="50" charset="0"/>
              </a:rPr>
              <a:t>Tiedonanto (SFDR)</a:t>
            </a:r>
            <a:endParaRPr kumimoji="0" lang="en-US" sz="1000" b="0" i="0" u="none" strike="noStrike" kern="1200" cap="none" spc="0" normalizeH="0" baseline="0" noProof="0">
              <a:ln>
                <a:noFill/>
              </a:ln>
              <a:solidFill>
                <a:schemeClr val="bg1"/>
              </a:solidFill>
              <a:effectLst/>
              <a:uLnTx/>
              <a:uFillTx/>
              <a:latin typeface="LahiTapiola Sans" panose="00000500000000000000" pitchFamily="50" charset="0"/>
            </a:endParaRPr>
          </a:p>
        </p:txBody>
      </p:sp>
      <p:grpSp>
        <p:nvGrpSpPr>
          <p:cNvPr id="16" name="Group 15"/>
          <p:cNvGrpSpPr/>
          <p:nvPr/>
        </p:nvGrpSpPr>
        <p:grpSpPr>
          <a:xfrm>
            <a:off x="4626804" y="1848405"/>
            <a:ext cx="4738826" cy="764201"/>
            <a:chOff x="2562468" y="1695467"/>
            <a:chExt cx="1937165" cy="764201"/>
          </a:xfrm>
        </p:grpSpPr>
        <p:sp>
          <p:nvSpPr>
            <p:cNvPr id="17" name="Rounded Rectangle 16"/>
            <p:cNvSpPr/>
            <p:nvPr/>
          </p:nvSpPr>
          <p:spPr>
            <a:xfrm>
              <a:off x="2562468" y="1695467"/>
              <a:ext cx="1937165" cy="764201"/>
            </a:xfrm>
            <a:prstGeom prst="roundRect">
              <a:avLst>
                <a:gd name="adj" fmla="val 16670"/>
              </a:avLst>
            </a:prstGeom>
            <a:solidFill>
              <a:schemeClr val="accent5"/>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i-FI"/>
            </a:p>
          </p:txBody>
        </p:sp>
        <p:sp>
          <p:nvSpPr>
            <p:cNvPr id="18" name="Rounded Rectangle 4"/>
            <p:cNvSpPr txBox="1"/>
            <p:nvPr/>
          </p:nvSpPr>
          <p:spPr>
            <a:xfrm>
              <a:off x="2599780" y="1732779"/>
              <a:ext cx="1862541" cy="689577"/>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fi-FI" sz="1050" b="1" i="0" u="none" strike="noStrike" kern="1200" cap="none" spc="0" normalizeH="0" baseline="0" noProof="0">
                  <a:ln>
                    <a:noFill/>
                  </a:ln>
                  <a:solidFill>
                    <a:srgbClr val="FFFFFF"/>
                  </a:solidFill>
                  <a:effectLst/>
                  <a:uLnTx/>
                  <a:uFillTx/>
                  <a:latin typeface="LahiTapiola Sans" panose="00000500000000000000" pitchFamily="50" charset="0"/>
                </a:rPr>
                <a:t>2019</a:t>
              </a:r>
              <a:br>
                <a:rPr kumimoji="0" lang="fi-FI" sz="1050" b="0" i="0" u="none" strike="noStrike" kern="1200" cap="none" spc="0" normalizeH="0" baseline="0" noProof="0">
                  <a:ln>
                    <a:noFill/>
                  </a:ln>
                  <a:solidFill>
                    <a:srgbClr val="FFFFFF"/>
                  </a:solidFill>
                  <a:effectLst/>
                  <a:uLnTx/>
                  <a:uFillTx/>
                  <a:latin typeface="LahiTapiola Sans" panose="00000500000000000000" pitchFamily="50" charset="0"/>
                </a:rPr>
              </a:br>
              <a:r>
                <a:rPr kumimoji="0" lang="fi-FI" sz="1050" b="0" i="0" u="none" strike="noStrike" kern="1200" cap="none" spc="0" normalizeH="0" baseline="0" noProof="0">
                  <a:ln>
                    <a:noFill/>
                  </a:ln>
                  <a:solidFill>
                    <a:srgbClr val="FFFFFF"/>
                  </a:solidFill>
                  <a:effectLst/>
                  <a:uLnTx/>
                  <a:uFillTx/>
                  <a:latin typeface="LahiTapiola Sans" panose="00000500000000000000" pitchFamily="50" charset="0"/>
                </a:rPr>
                <a:t>EU:n Vihreän Kehityksen Ohjelma (Green </a:t>
              </a:r>
              <a:r>
                <a:rPr kumimoji="0" lang="fi-FI" sz="1050" b="0" i="0" u="none" strike="noStrike" kern="1200" cap="none" spc="0" normalizeH="0" baseline="0" noProof="0" err="1">
                  <a:ln>
                    <a:noFill/>
                  </a:ln>
                  <a:solidFill>
                    <a:srgbClr val="FFFFFF"/>
                  </a:solidFill>
                  <a:effectLst/>
                  <a:uLnTx/>
                  <a:uFillTx/>
                  <a:latin typeface="LahiTapiola Sans" panose="00000500000000000000" pitchFamily="50" charset="0"/>
                </a:rPr>
                <a:t>Deal</a:t>
              </a:r>
              <a:r>
                <a:rPr kumimoji="0" lang="fi-FI" sz="1050" b="0" i="0" u="none" strike="noStrike" kern="1200" cap="none" spc="0" normalizeH="0" baseline="0" noProof="0">
                  <a:ln>
                    <a:noFill/>
                  </a:ln>
                  <a:solidFill>
                    <a:srgbClr val="FFFFFF"/>
                  </a:solidFill>
                  <a:effectLst/>
                  <a:uLnTx/>
                  <a:uFillTx/>
                  <a:latin typeface="LahiTapiola Sans" panose="00000500000000000000" pitchFamily="50" charset="0"/>
                </a:rPr>
                <a:t>)</a:t>
              </a:r>
              <a:endParaRPr kumimoji="0" lang="fi-FI" sz="1050" b="1" i="0" u="none" strike="noStrike" kern="1200" cap="none" spc="0" normalizeH="0" baseline="0" noProof="0">
                <a:ln>
                  <a:noFill/>
                </a:ln>
                <a:solidFill>
                  <a:srgbClr val="FFFFFF"/>
                </a:solidFill>
                <a:effectLst/>
                <a:uLnTx/>
                <a:uFillTx/>
                <a:latin typeface="LahiTapiola Sans" panose="00000500000000000000" pitchFamily="50" charset="0"/>
              </a:endParaRPr>
            </a:p>
          </p:txBody>
        </p:sp>
      </p:grpSp>
      <p:grpSp>
        <p:nvGrpSpPr>
          <p:cNvPr id="40" name="Group 39"/>
          <p:cNvGrpSpPr/>
          <p:nvPr/>
        </p:nvGrpSpPr>
        <p:grpSpPr>
          <a:xfrm>
            <a:off x="3711403" y="2749375"/>
            <a:ext cx="2084616" cy="764201"/>
            <a:chOff x="1154213" y="837016"/>
            <a:chExt cx="2006239" cy="764201"/>
          </a:xfrm>
        </p:grpSpPr>
        <p:sp>
          <p:nvSpPr>
            <p:cNvPr id="41" name="Rounded Rectangle 40"/>
            <p:cNvSpPr/>
            <p:nvPr/>
          </p:nvSpPr>
          <p:spPr>
            <a:xfrm>
              <a:off x="1223287" y="837016"/>
              <a:ext cx="1937165" cy="764201"/>
            </a:xfrm>
            <a:prstGeom prst="roundRect">
              <a:avLst>
                <a:gd name="adj" fmla="val 16670"/>
              </a:avLst>
            </a:pr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i-FI"/>
            </a:p>
          </p:txBody>
        </p:sp>
        <p:sp>
          <p:nvSpPr>
            <p:cNvPr id="42" name="Rounded Rectangle 4"/>
            <p:cNvSpPr txBox="1"/>
            <p:nvPr/>
          </p:nvSpPr>
          <p:spPr>
            <a:xfrm>
              <a:off x="1154213" y="874328"/>
              <a:ext cx="1968927" cy="6895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fi-FI" sz="1050" b="1" i="0" u="none" strike="noStrike" kern="1200" cap="none" spc="0" normalizeH="0" baseline="0" noProof="0">
                  <a:ln>
                    <a:noFill/>
                  </a:ln>
                  <a:solidFill>
                    <a:srgbClr val="FFFFFF"/>
                  </a:solidFill>
                  <a:effectLst/>
                  <a:uLnTx/>
                  <a:uFillTx/>
                  <a:latin typeface="LahiTapiola Sans" panose="00000500000000000000" pitchFamily="50" charset="0"/>
                </a:rPr>
                <a:t>2018</a:t>
              </a:r>
              <a:br>
                <a:rPr kumimoji="0" lang="fi-FI" sz="1050" b="1" i="0" u="none" strike="noStrike" kern="1200" cap="none" spc="0" normalizeH="0" baseline="0" noProof="0">
                  <a:ln>
                    <a:noFill/>
                  </a:ln>
                  <a:solidFill>
                    <a:srgbClr val="FFFFFF"/>
                  </a:solidFill>
                  <a:effectLst/>
                  <a:uLnTx/>
                  <a:uFillTx/>
                  <a:latin typeface="LahiTapiola Sans" panose="00000500000000000000" pitchFamily="50" charset="0"/>
                </a:rPr>
              </a:br>
              <a:r>
                <a:rPr kumimoji="0" lang="fi-FI" sz="1050" b="0" i="0" u="none" strike="noStrike" kern="1200" cap="none" spc="0" normalizeH="0" baseline="0" noProof="0">
                  <a:ln>
                    <a:noFill/>
                  </a:ln>
                  <a:solidFill>
                    <a:srgbClr val="FFFFFF"/>
                  </a:solidFill>
                  <a:effectLst/>
                  <a:uLnTx/>
                  <a:uFillTx/>
                  <a:latin typeface="LahiTapiola Sans" panose="00000500000000000000" pitchFamily="50" charset="0"/>
                </a:rPr>
                <a:t>EU:n kestävän rahoituksen toimintasuunnitelma</a:t>
              </a:r>
            </a:p>
          </p:txBody>
        </p:sp>
      </p:grpSp>
      <p:sp>
        <p:nvSpPr>
          <p:cNvPr id="47" name="Rounded Rectangle 46"/>
          <p:cNvSpPr/>
          <p:nvPr/>
        </p:nvSpPr>
        <p:spPr>
          <a:xfrm>
            <a:off x="3762106" y="4287852"/>
            <a:ext cx="944047" cy="633322"/>
          </a:xfrm>
          <a:prstGeom prst="roundRect">
            <a:avLst>
              <a:gd name="adj" fmla="val 16670"/>
            </a:avLst>
          </a:prstGeom>
          <a:solidFill>
            <a:schemeClr val="bg1"/>
          </a:solidFill>
          <a:ln w="28575">
            <a:solidFill>
              <a:srgbClr val="00835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rPr>
              <a:t>Kestävyys-raportointi (CSRD)</a:t>
            </a:r>
            <a:endParaRPr kumimoji="0" lang="en-US" sz="1000" b="0" i="0" u="none" strike="noStrike" kern="1200" cap="none" spc="0" normalizeH="0" baseline="0" noProof="0">
              <a:ln>
                <a:noFill/>
              </a:ln>
              <a:solidFill>
                <a:srgbClr val="00294D"/>
              </a:solidFill>
              <a:effectLst/>
              <a:uLnTx/>
              <a:uFillTx/>
              <a:latin typeface="LahiTapiola Sans" panose="00000500000000000000" pitchFamily="50" charset="0"/>
            </a:endParaRPr>
          </a:p>
        </p:txBody>
      </p:sp>
      <p:sp>
        <p:nvSpPr>
          <p:cNvPr id="50" name="Rounded Rectangle 49"/>
          <p:cNvSpPr/>
          <p:nvPr/>
        </p:nvSpPr>
        <p:spPr>
          <a:xfrm>
            <a:off x="4874034" y="4287852"/>
            <a:ext cx="940130" cy="633322"/>
          </a:xfrm>
          <a:prstGeom prst="roundRect">
            <a:avLst>
              <a:gd name="adj" fmla="val 16670"/>
            </a:avLst>
          </a:prstGeom>
          <a:solidFill>
            <a:schemeClr val="bg1"/>
          </a:solidFill>
          <a:ln w="28575">
            <a:solidFill>
              <a:srgbClr val="00835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err="1">
                <a:ln>
                  <a:noFill/>
                </a:ln>
                <a:solidFill>
                  <a:srgbClr val="00294D"/>
                </a:solidFill>
                <a:effectLst/>
                <a:uLnTx/>
                <a:uFillTx/>
                <a:latin typeface="LahiTapiola Sans" panose="00000500000000000000" pitchFamily="50" charset="0"/>
              </a:rPr>
              <a:t>Mifid</a:t>
            </a: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rPr>
              <a:t> II, IDD lisäykset</a:t>
            </a:r>
            <a:endParaRPr kumimoji="0" lang="en-US" sz="1000" b="0" i="0" u="none" strike="noStrike" kern="1200" cap="none" spc="0" normalizeH="0" baseline="0" noProof="0">
              <a:ln>
                <a:noFill/>
              </a:ln>
              <a:solidFill>
                <a:srgbClr val="00294D"/>
              </a:solidFill>
              <a:effectLst/>
              <a:uLnTx/>
              <a:uFillTx/>
              <a:latin typeface="LahiTapiola Sans" panose="00000500000000000000" pitchFamily="50" charset="0"/>
            </a:endParaRPr>
          </a:p>
        </p:txBody>
      </p:sp>
      <p:sp>
        <p:nvSpPr>
          <p:cNvPr id="53" name="Rounded Rectangle 52"/>
          <p:cNvSpPr/>
          <p:nvPr/>
        </p:nvSpPr>
        <p:spPr>
          <a:xfrm>
            <a:off x="3762107" y="4985260"/>
            <a:ext cx="960268" cy="633322"/>
          </a:xfrm>
          <a:prstGeom prst="roundRect">
            <a:avLst>
              <a:gd name="adj" fmla="val 16670"/>
            </a:avLst>
          </a:prstGeom>
          <a:solidFill>
            <a:schemeClr val="bg1"/>
          </a:solidFill>
          <a:ln w="28575">
            <a:solidFill>
              <a:srgbClr val="00835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rPr>
              <a:t>Green </a:t>
            </a:r>
            <a:r>
              <a:rPr kumimoji="0" lang="fi-FI" sz="1000" b="0" i="0" u="none" strike="noStrike" kern="1200" cap="none" spc="0" normalizeH="0" baseline="0" noProof="0" err="1">
                <a:ln>
                  <a:noFill/>
                </a:ln>
                <a:solidFill>
                  <a:srgbClr val="00294D"/>
                </a:solidFill>
                <a:effectLst/>
                <a:uLnTx/>
                <a:uFillTx/>
                <a:latin typeface="LahiTapiola Sans" panose="00000500000000000000" pitchFamily="50" charset="0"/>
              </a:rPr>
              <a:t>bonds</a:t>
            </a: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rPr>
              <a:t>, </a:t>
            </a:r>
            <a:r>
              <a:rPr kumimoji="0" lang="fi-FI" sz="1000" b="0" i="0" u="none" strike="noStrike" kern="1200" cap="none" spc="0" normalizeH="0" baseline="0" noProof="0" err="1">
                <a:ln>
                  <a:noFill/>
                </a:ln>
                <a:solidFill>
                  <a:srgbClr val="00294D"/>
                </a:solidFill>
                <a:effectLst/>
                <a:uLnTx/>
                <a:uFillTx/>
                <a:latin typeface="LahiTapiola Sans" panose="00000500000000000000" pitchFamily="50" charset="0"/>
              </a:rPr>
              <a:t>ecolabels</a:t>
            </a: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rPr>
              <a:t>, viitearvot</a:t>
            </a:r>
            <a:endParaRPr kumimoji="0" lang="en-US" sz="1000" b="0" i="0" u="none" strike="noStrike" kern="1200" cap="none" spc="0" normalizeH="0" baseline="0" noProof="0">
              <a:ln>
                <a:noFill/>
              </a:ln>
              <a:solidFill>
                <a:srgbClr val="00294D"/>
              </a:solidFill>
              <a:effectLst/>
              <a:uLnTx/>
              <a:uFillTx/>
              <a:latin typeface="LahiTapiola Sans" panose="00000500000000000000" pitchFamily="50" charset="0"/>
            </a:endParaRPr>
          </a:p>
        </p:txBody>
      </p:sp>
      <p:sp>
        <p:nvSpPr>
          <p:cNvPr id="56" name="Rounded Rectangle 55"/>
          <p:cNvSpPr/>
          <p:nvPr/>
        </p:nvSpPr>
        <p:spPr>
          <a:xfrm>
            <a:off x="4872078" y="4985260"/>
            <a:ext cx="942086" cy="633322"/>
          </a:xfrm>
          <a:prstGeom prst="roundRect">
            <a:avLst>
              <a:gd name="adj" fmla="val 16670"/>
            </a:avLst>
          </a:prstGeom>
          <a:solidFill>
            <a:schemeClr val="bg1"/>
          </a:solidFill>
          <a:ln w="28575">
            <a:solidFill>
              <a:srgbClr val="00835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rPr>
              <a:t>AIFMD, UCITS, </a:t>
            </a:r>
            <a:r>
              <a:rPr kumimoji="0" lang="fi-FI" sz="1000" b="0" i="0" u="none" strike="noStrike" kern="1200" cap="none" spc="0" normalizeH="0" baseline="0" noProof="0" err="1">
                <a:ln>
                  <a:noFill/>
                </a:ln>
                <a:solidFill>
                  <a:srgbClr val="00294D"/>
                </a:solidFill>
                <a:effectLst/>
                <a:uLnTx/>
                <a:uFillTx/>
                <a:latin typeface="LahiTapiola Sans" panose="00000500000000000000" pitchFamily="50" charset="0"/>
              </a:rPr>
              <a:t>Solvenssi</a:t>
            </a: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rPr>
              <a:t> 2 lisäykset </a:t>
            </a:r>
            <a:endParaRPr kumimoji="0" lang="en-US" sz="1000" b="0" i="0" u="none" strike="noStrike" kern="1200" cap="none" spc="0" normalizeH="0" baseline="0" noProof="0">
              <a:ln>
                <a:noFill/>
              </a:ln>
              <a:solidFill>
                <a:srgbClr val="00294D"/>
              </a:solidFill>
              <a:effectLst/>
              <a:uLnTx/>
              <a:uFillTx/>
              <a:latin typeface="LahiTapiola Sans" panose="00000500000000000000" pitchFamily="50" charset="0"/>
            </a:endParaRPr>
          </a:p>
        </p:txBody>
      </p:sp>
      <p:grpSp>
        <p:nvGrpSpPr>
          <p:cNvPr id="58" name="Group 57"/>
          <p:cNvGrpSpPr/>
          <p:nvPr/>
        </p:nvGrpSpPr>
        <p:grpSpPr>
          <a:xfrm>
            <a:off x="6932250" y="2772912"/>
            <a:ext cx="1937165" cy="764201"/>
            <a:chOff x="4092097" y="2553917"/>
            <a:chExt cx="1937165" cy="764201"/>
          </a:xfrm>
        </p:grpSpPr>
        <p:sp>
          <p:nvSpPr>
            <p:cNvPr id="59" name="Rounded Rectangle 58"/>
            <p:cNvSpPr/>
            <p:nvPr/>
          </p:nvSpPr>
          <p:spPr>
            <a:xfrm>
              <a:off x="4092097" y="2553917"/>
              <a:ext cx="1937165" cy="764201"/>
            </a:xfrm>
            <a:prstGeom prst="roundRect">
              <a:avLst>
                <a:gd name="adj" fmla="val 16670"/>
              </a:avLst>
            </a:prstGeom>
            <a:solidFill>
              <a:schemeClr val="accent5"/>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i-FI"/>
            </a:p>
          </p:txBody>
        </p:sp>
        <p:sp>
          <p:nvSpPr>
            <p:cNvPr id="60" name="Rounded Rectangle 4"/>
            <p:cNvSpPr txBox="1"/>
            <p:nvPr/>
          </p:nvSpPr>
          <p:spPr>
            <a:xfrm>
              <a:off x="4129409" y="2591229"/>
              <a:ext cx="1862541" cy="689577"/>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fi-FI" sz="1050" b="1" i="0" u="none" strike="noStrike" kern="1200" cap="none" spc="0" normalizeH="0" baseline="0" noProof="0">
                  <a:ln>
                    <a:noFill/>
                  </a:ln>
                  <a:solidFill>
                    <a:srgbClr val="FFFFFF"/>
                  </a:solidFill>
                  <a:effectLst/>
                  <a:uLnTx/>
                  <a:uFillTx/>
                  <a:latin typeface="LahiTapiola Sans" panose="00000500000000000000" pitchFamily="50" charset="0"/>
                </a:rPr>
                <a:t>2021</a:t>
              </a:r>
              <a:br>
                <a:rPr kumimoji="0" lang="fi-FI" sz="1050" b="0" i="0" u="none" strike="noStrike" kern="1200" cap="none" spc="0" normalizeH="0" baseline="0" noProof="0">
                  <a:ln>
                    <a:noFill/>
                  </a:ln>
                  <a:solidFill>
                    <a:srgbClr val="FFFFFF"/>
                  </a:solidFill>
                  <a:effectLst/>
                  <a:uLnTx/>
                  <a:uFillTx/>
                  <a:latin typeface="LahiTapiola Sans" panose="00000500000000000000" pitchFamily="50" charset="0"/>
                </a:rPr>
              </a:br>
              <a:r>
                <a:rPr kumimoji="0" lang="fi-FI" sz="1050" b="0" i="0" u="none" strike="noStrike" kern="1200" cap="none" spc="0" normalizeH="0" baseline="0" noProof="0">
                  <a:ln>
                    <a:noFill/>
                  </a:ln>
                  <a:solidFill>
                    <a:srgbClr val="FFFFFF"/>
                  </a:solidFill>
                  <a:effectLst/>
                  <a:uLnTx/>
                  <a:uFillTx/>
                  <a:latin typeface="LahiTapiola Sans" panose="00000500000000000000" pitchFamily="50" charset="0"/>
                </a:rPr>
                <a:t>EU:n Ilmastolaki</a:t>
              </a:r>
            </a:p>
          </p:txBody>
        </p:sp>
      </p:grpSp>
      <p:sp>
        <p:nvSpPr>
          <p:cNvPr id="68" name="Rounded Rectangle 67"/>
          <p:cNvSpPr/>
          <p:nvPr/>
        </p:nvSpPr>
        <p:spPr>
          <a:xfrm>
            <a:off x="9338172" y="4351938"/>
            <a:ext cx="1425562" cy="630824"/>
          </a:xfrm>
          <a:prstGeom prst="roundRect">
            <a:avLst>
              <a:gd name="adj" fmla="val 16670"/>
            </a:avLst>
          </a:prstGeom>
          <a:solidFill>
            <a:schemeClr val="bg1"/>
          </a:solidFill>
          <a:ln w="28575">
            <a:solidFill>
              <a:srgbClr val="00835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rPr>
              <a:t>Kiertotalous toiminta-suunnitelma</a:t>
            </a:r>
            <a:endParaRPr kumimoji="0" lang="en-US" sz="1000" b="0" i="0" u="none" strike="noStrike" kern="1200" cap="none" spc="0" normalizeH="0" baseline="0" noProof="0">
              <a:ln>
                <a:noFill/>
              </a:ln>
              <a:solidFill>
                <a:srgbClr val="00294D"/>
              </a:solidFill>
              <a:effectLst/>
              <a:uLnTx/>
              <a:uFillTx/>
              <a:latin typeface="LahiTapiola Sans" panose="00000500000000000000" pitchFamily="50" charset="0"/>
            </a:endParaRPr>
          </a:p>
        </p:txBody>
      </p:sp>
      <p:sp>
        <p:nvSpPr>
          <p:cNvPr id="71" name="Rounded Rectangle 70"/>
          <p:cNvSpPr/>
          <p:nvPr/>
        </p:nvSpPr>
        <p:spPr>
          <a:xfrm>
            <a:off x="7779520" y="5064251"/>
            <a:ext cx="1629714" cy="633322"/>
          </a:xfrm>
          <a:prstGeom prst="roundRect">
            <a:avLst>
              <a:gd name="adj" fmla="val 16670"/>
            </a:avLst>
          </a:prstGeom>
          <a:solidFill>
            <a:schemeClr val="bg1"/>
          </a:solidFill>
          <a:ln w="28575">
            <a:solidFill>
              <a:srgbClr val="00835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err="1">
                <a:ln>
                  <a:noFill/>
                </a:ln>
                <a:solidFill>
                  <a:srgbClr val="00294D"/>
                </a:solidFill>
                <a:effectLst/>
                <a:uLnTx/>
                <a:uFillTx/>
                <a:latin typeface="LahiTapiola Sans" panose="00000500000000000000" pitchFamily="50" charset="0"/>
              </a:rPr>
              <a:t>Biodiversiteetti</a:t>
            </a: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rPr>
              <a:t>-strategia</a:t>
            </a:r>
            <a:endParaRPr kumimoji="0" lang="en-US" sz="1000" b="0" i="0" u="none" strike="noStrike" kern="1200" cap="none" spc="0" normalizeH="0" baseline="0" noProof="0">
              <a:ln>
                <a:noFill/>
              </a:ln>
              <a:solidFill>
                <a:srgbClr val="00294D"/>
              </a:solidFill>
              <a:effectLst/>
              <a:uLnTx/>
              <a:uFillTx/>
              <a:latin typeface="LahiTapiola Sans" panose="00000500000000000000" pitchFamily="50" charset="0"/>
            </a:endParaRPr>
          </a:p>
        </p:txBody>
      </p:sp>
      <p:sp>
        <p:nvSpPr>
          <p:cNvPr id="74" name="Rounded Rectangle 73"/>
          <p:cNvSpPr/>
          <p:nvPr/>
        </p:nvSpPr>
        <p:spPr>
          <a:xfrm>
            <a:off x="6401726" y="3656343"/>
            <a:ext cx="1716094" cy="633322"/>
          </a:xfrm>
          <a:prstGeom prst="roundRect">
            <a:avLst>
              <a:gd name="adj" fmla="val 16670"/>
            </a:avLst>
          </a:prstGeom>
          <a:solidFill>
            <a:schemeClr val="bg1"/>
          </a:solidFill>
          <a:ln w="28575">
            <a:solidFill>
              <a:srgbClr val="00835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rPr>
              <a:t>Ilmastotavoite-suunnitelma 2030 –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err="1">
                <a:ln>
                  <a:noFill/>
                </a:ln>
                <a:solidFill>
                  <a:srgbClr val="00294D"/>
                </a:solidFill>
                <a:effectLst/>
                <a:uLnTx/>
                <a:uFillTx/>
                <a:latin typeface="LahiTapiola Sans" panose="00000500000000000000" pitchFamily="50" charset="0"/>
              </a:rPr>
              <a:t>Fit</a:t>
            </a: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rPr>
              <a:t> for 55</a:t>
            </a:r>
            <a:endParaRPr kumimoji="0" lang="en-US" sz="1000" b="0" i="0" u="none" strike="noStrike" kern="1200" cap="none" spc="0" normalizeH="0" baseline="0" noProof="0">
              <a:ln>
                <a:noFill/>
              </a:ln>
              <a:solidFill>
                <a:srgbClr val="00294D"/>
              </a:solidFill>
              <a:effectLst/>
              <a:uLnTx/>
              <a:uFillTx/>
              <a:latin typeface="LahiTapiola Sans" panose="00000500000000000000" pitchFamily="50" charset="0"/>
            </a:endParaRPr>
          </a:p>
        </p:txBody>
      </p:sp>
      <p:grpSp>
        <p:nvGrpSpPr>
          <p:cNvPr id="76" name="Group 75"/>
          <p:cNvGrpSpPr/>
          <p:nvPr/>
        </p:nvGrpSpPr>
        <p:grpSpPr>
          <a:xfrm>
            <a:off x="517214" y="1843170"/>
            <a:ext cx="1918509" cy="756841"/>
            <a:chOff x="8205004" y="278298"/>
            <a:chExt cx="1918509" cy="756841"/>
          </a:xfrm>
        </p:grpSpPr>
        <p:sp>
          <p:nvSpPr>
            <p:cNvPr id="77" name="Rounded Rectangle 76"/>
            <p:cNvSpPr/>
            <p:nvPr/>
          </p:nvSpPr>
          <p:spPr>
            <a:xfrm>
              <a:off x="8205004" y="278298"/>
              <a:ext cx="1918509" cy="756841"/>
            </a:xfrm>
            <a:prstGeom prst="roundRect">
              <a:avLst>
                <a:gd name="adj" fmla="val 16670"/>
              </a:avLst>
            </a:pr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i-FI"/>
            </a:p>
          </p:txBody>
        </p:sp>
        <p:sp>
          <p:nvSpPr>
            <p:cNvPr id="78" name="Rounded Rectangle 4"/>
            <p:cNvSpPr txBox="1"/>
            <p:nvPr/>
          </p:nvSpPr>
          <p:spPr>
            <a:xfrm>
              <a:off x="8241957" y="315251"/>
              <a:ext cx="1844603" cy="6829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fi-FI" sz="1050" b="1" i="0" u="none" strike="noStrike" kern="1200" cap="none" spc="0" normalizeH="0" baseline="0" noProof="0">
                  <a:ln>
                    <a:noFill/>
                  </a:ln>
                  <a:solidFill>
                    <a:srgbClr val="FFFFFF"/>
                  </a:solidFill>
                  <a:effectLst/>
                  <a:uLnTx/>
                  <a:uFillTx/>
                  <a:latin typeface="LahiTapiola Sans" panose="00000500000000000000" pitchFamily="50" charset="0"/>
                </a:rPr>
                <a:t>2015</a:t>
              </a:r>
              <a:br>
                <a:rPr kumimoji="0" lang="fi-FI" sz="1050" b="0" i="0" u="none" strike="noStrike" kern="1200" cap="none" spc="0" normalizeH="0" baseline="0" noProof="0">
                  <a:ln>
                    <a:noFill/>
                  </a:ln>
                  <a:solidFill>
                    <a:srgbClr val="FFFFFF"/>
                  </a:solidFill>
                  <a:effectLst/>
                  <a:uLnTx/>
                  <a:uFillTx/>
                  <a:latin typeface="LahiTapiola Sans" panose="00000500000000000000" pitchFamily="50" charset="0"/>
                </a:rPr>
              </a:br>
              <a:r>
                <a:rPr kumimoji="0" lang="fi-FI" sz="1050" b="0" i="0" u="none" strike="noStrike" kern="1200" cap="none" spc="0" normalizeH="0" baseline="0" noProof="0">
                  <a:ln>
                    <a:noFill/>
                  </a:ln>
                  <a:solidFill>
                    <a:srgbClr val="FFFFFF"/>
                  </a:solidFill>
                  <a:effectLst/>
                  <a:uLnTx/>
                  <a:uFillTx/>
                  <a:latin typeface="LahiTapiola Sans" panose="00000500000000000000" pitchFamily="50" charset="0"/>
                </a:rPr>
                <a:t>YK:n kestävän kehityksen tavoitteet (SDG)</a:t>
              </a:r>
            </a:p>
          </p:txBody>
        </p:sp>
      </p:grpSp>
      <p:sp>
        <p:nvSpPr>
          <p:cNvPr id="80" name="Rounded Rectangle 79"/>
          <p:cNvSpPr/>
          <p:nvPr/>
        </p:nvSpPr>
        <p:spPr>
          <a:xfrm>
            <a:off x="8190008" y="3647811"/>
            <a:ext cx="1284190" cy="633322"/>
          </a:xfrm>
          <a:prstGeom prst="roundRect">
            <a:avLst>
              <a:gd name="adj" fmla="val 16670"/>
            </a:avLst>
          </a:prstGeom>
          <a:solidFill>
            <a:schemeClr val="bg1"/>
          </a:solidFill>
          <a:ln w="28575">
            <a:solidFill>
              <a:srgbClr val="00835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rPr>
              <a:t>Uusiutuva energia</a:t>
            </a:r>
            <a:endParaRPr kumimoji="0" lang="en-US" sz="1000" b="0" i="0" u="none" strike="noStrike" kern="1200" cap="none" spc="0" normalizeH="0" baseline="0" noProof="0">
              <a:ln>
                <a:noFill/>
              </a:ln>
              <a:solidFill>
                <a:srgbClr val="00294D"/>
              </a:solidFill>
              <a:effectLst/>
              <a:uLnTx/>
              <a:uFillTx/>
              <a:latin typeface="LahiTapiola Sans" panose="00000500000000000000" pitchFamily="50" charset="0"/>
            </a:endParaRPr>
          </a:p>
        </p:txBody>
      </p:sp>
      <p:sp>
        <p:nvSpPr>
          <p:cNvPr id="83" name="Rounded Rectangle 82"/>
          <p:cNvSpPr/>
          <p:nvPr/>
        </p:nvSpPr>
        <p:spPr>
          <a:xfrm>
            <a:off x="6411813" y="4349440"/>
            <a:ext cx="1489019" cy="633322"/>
          </a:xfrm>
          <a:prstGeom prst="roundRect">
            <a:avLst>
              <a:gd name="adj" fmla="val 16670"/>
            </a:avLst>
          </a:prstGeom>
          <a:solidFill>
            <a:schemeClr val="bg1"/>
          </a:solidFill>
          <a:ln w="28575">
            <a:solidFill>
              <a:srgbClr val="00835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rPr>
              <a:t>Maankäyttö, metsät</a:t>
            </a:r>
            <a:endParaRPr kumimoji="0" lang="en-US" sz="1000" b="0" i="0" u="none" strike="noStrike" kern="1200" cap="none" spc="0" normalizeH="0" baseline="0" noProof="0">
              <a:ln>
                <a:noFill/>
              </a:ln>
              <a:solidFill>
                <a:srgbClr val="00294D"/>
              </a:solidFill>
              <a:effectLst/>
              <a:uLnTx/>
              <a:uFillTx/>
              <a:latin typeface="LahiTapiola Sans" panose="00000500000000000000" pitchFamily="50" charset="0"/>
            </a:endParaRPr>
          </a:p>
        </p:txBody>
      </p:sp>
      <p:sp>
        <p:nvSpPr>
          <p:cNvPr id="86" name="Rounded Rectangle 85"/>
          <p:cNvSpPr/>
          <p:nvPr/>
        </p:nvSpPr>
        <p:spPr>
          <a:xfrm>
            <a:off x="6411813" y="5071271"/>
            <a:ext cx="1284190" cy="626302"/>
          </a:xfrm>
          <a:prstGeom prst="roundRect">
            <a:avLst>
              <a:gd name="adj" fmla="val 16670"/>
            </a:avLst>
          </a:prstGeom>
          <a:solidFill>
            <a:schemeClr val="bg1"/>
          </a:solidFill>
          <a:ln w="28575">
            <a:solidFill>
              <a:srgbClr val="00835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rPr>
              <a:t>Sosiaalinen ilmastorahasto</a:t>
            </a:r>
            <a:endParaRPr kumimoji="0" lang="en-US" sz="1000" b="0" i="0" u="none" strike="noStrike" kern="1200" cap="none" spc="0" normalizeH="0" baseline="0" noProof="0">
              <a:ln>
                <a:noFill/>
              </a:ln>
              <a:solidFill>
                <a:srgbClr val="00294D"/>
              </a:solidFill>
              <a:effectLst/>
              <a:uLnTx/>
              <a:uFillTx/>
              <a:latin typeface="LahiTapiola Sans" panose="00000500000000000000" pitchFamily="50" charset="0"/>
            </a:endParaRPr>
          </a:p>
        </p:txBody>
      </p:sp>
      <p:sp>
        <p:nvSpPr>
          <p:cNvPr id="89" name="Rounded Rectangle 88"/>
          <p:cNvSpPr/>
          <p:nvPr/>
        </p:nvSpPr>
        <p:spPr>
          <a:xfrm>
            <a:off x="7977407" y="4349440"/>
            <a:ext cx="1284190" cy="633322"/>
          </a:xfrm>
          <a:prstGeom prst="roundRect">
            <a:avLst>
              <a:gd name="adj" fmla="val 16670"/>
            </a:avLst>
          </a:prstGeom>
          <a:solidFill>
            <a:schemeClr val="bg1"/>
          </a:solidFill>
          <a:ln w="28575">
            <a:solidFill>
              <a:srgbClr val="00835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ysClr val="windowText" lastClr="000000"/>
                </a:solidFill>
                <a:effectLst/>
                <a:uLnTx/>
                <a:uFillTx/>
                <a:latin typeface="LahiTapiola Sans" panose="00000500000000000000" pitchFamily="50" charset="0"/>
              </a:rPr>
              <a:t>Päästökaupan laajentaminen</a:t>
            </a:r>
            <a:endParaRPr kumimoji="0" lang="en-US" sz="1000" b="0" i="0" u="none" strike="noStrike" kern="1200" cap="none" spc="0" normalizeH="0" baseline="0" noProof="0">
              <a:ln>
                <a:noFill/>
              </a:ln>
              <a:solidFill>
                <a:sysClr val="windowText" lastClr="000000"/>
              </a:solidFill>
              <a:effectLst/>
              <a:uLnTx/>
              <a:uFillTx/>
              <a:latin typeface="LahiTapiola Sans" panose="00000500000000000000" pitchFamily="50" charset="0"/>
            </a:endParaRPr>
          </a:p>
        </p:txBody>
      </p:sp>
      <p:grpSp>
        <p:nvGrpSpPr>
          <p:cNvPr id="91" name="Group 90"/>
          <p:cNvGrpSpPr/>
          <p:nvPr/>
        </p:nvGrpSpPr>
        <p:grpSpPr>
          <a:xfrm>
            <a:off x="2529403" y="1855977"/>
            <a:ext cx="1918509" cy="756841"/>
            <a:chOff x="8205004" y="278298"/>
            <a:chExt cx="1918509" cy="756841"/>
          </a:xfrm>
        </p:grpSpPr>
        <p:sp>
          <p:nvSpPr>
            <p:cNvPr id="92" name="Rounded Rectangle 91"/>
            <p:cNvSpPr/>
            <p:nvPr/>
          </p:nvSpPr>
          <p:spPr>
            <a:xfrm>
              <a:off x="8205004" y="278298"/>
              <a:ext cx="1918509" cy="756841"/>
            </a:xfrm>
            <a:prstGeom prst="roundRect">
              <a:avLst>
                <a:gd name="adj" fmla="val 16670"/>
              </a:avLst>
            </a:pr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i-FI"/>
            </a:p>
          </p:txBody>
        </p:sp>
        <p:sp>
          <p:nvSpPr>
            <p:cNvPr id="93" name="Rounded Rectangle 4"/>
            <p:cNvSpPr txBox="1"/>
            <p:nvPr/>
          </p:nvSpPr>
          <p:spPr>
            <a:xfrm>
              <a:off x="8241957" y="315251"/>
              <a:ext cx="1844603" cy="6829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fi-FI" sz="1050" b="1" i="0" u="none" strike="noStrike" kern="1200" cap="none" spc="0" normalizeH="0" baseline="0" noProof="0">
                  <a:ln>
                    <a:noFill/>
                  </a:ln>
                  <a:solidFill>
                    <a:srgbClr val="FFFFFF"/>
                  </a:solidFill>
                  <a:effectLst/>
                  <a:uLnTx/>
                  <a:uFillTx/>
                  <a:latin typeface="LahiTapiola Sans" panose="00000500000000000000" pitchFamily="50" charset="0"/>
                </a:rPr>
                <a:t>2015</a:t>
              </a:r>
              <a:br>
                <a:rPr kumimoji="0" lang="fi-FI" sz="1050" b="0" i="0" u="none" strike="noStrike" kern="1200" cap="none" spc="0" normalizeH="0" baseline="0" noProof="0">
                  <a:ln>
                    <a:noFill/>
                  </a:ln>
                  <a:solidFill>
                    <a:srgbClr val="FFFFFF"/>
                  </a:solidFill>
                  <a:effectLst/>
                  <a:uLnTx/>
                  <a:uFillTx/>
                  <a:latin typeface="LahiTapiola Sans" panose="00000500000000000000" pitchFamily="50" charset="0"/>
                </a:rPr>
              </a:br>
              <a:r>
                <a:rPr kumimoji="0" lang="fi-FI" sz="1050" b="0" i="0" u="none" strike="noStrike" kern="1200" cap="none" spc="0" normalizeH="0" baseline="0" noProof="0">
                  <a:ln>
                    <a:noFill/>
                  </a:ln>
                  <a:solidFill>
                    <a:srgbClr val="FFFFFF"/>
                  </a:solidFill>
                  <a:effectLst/>
                  <a:uLnTx/>
                  <a:uFillTx/>
                  <a:latin typeface="LahiTapiola Sans" panose="00000500000000000000" pitchFamily="50" charset="0"/>
                </a:rPr>
                <a:t>Pariisin Ilmastosopimus</a:t>
              </a:r>
            </a:p>
          </p:txBody>
        </p:sp>
      </p:grpSp>
      <p:sp>
        <p:nvSpPr>
          <p:cNvPr id="95" name="Rounded Rectangle 94"/>
          <p:cNvSpPr/>
          <p:nvPr/>
        </p:nvSpPr>
        <p:spPr>
          <a:xfrm>
            <a:off x="9492751" y="5064252"/>
            <a:ext cx="1636808" cy="633322"/>
          </a:xfrm>
          <a:prstGeom prst="roundRect">
            <a:avLst>
              <a:gd name="adj" fmla="val 16670"/>
            </a:avLst>
          </a:prstGeom>
          <a:solidFill>
            <a:schemeClr val="bg1"/>
          </a:solidFill>
          <a:ln w="28575">
            <a:solidFill>
              <a:srgbClr val="00835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rPr>
              <a:t>Kestävän yritystoiminnan huolellisuusvelvoite</a:t>
            </a:r>
            <a:endParaRPr kumimoji="0" lang="en-US" sz="1000" b="0" i="0" u="none" strike="noStrike" kern="1200" cap="none" spc="0" normalizeH="0" baseline="0" noProof="0">
              <a:ln>
                <a:noFill/>
              </a:ln>
              <a:solidFill>
                <a:srgbClr val="00294D"/>
              </a:solidFill>
              <a:effectLst/>
              <a:uLnTx/>
              <a:uFillTx/>
              <a:latin typeface="LahiTapiola Sans" panose="00000500000000000000" pitchFamily="50" charset="0"/>
            </a:endParaRPr>
          </a:p>
        </p:txBody>
      </p:sp>
      <p:grpSp>
        <p:nvGrpSpPr>
          <p:cNvPr id="98" name="Group 97"/>
          <p:cNvGrpSpPr/>
          <p:nvPr/>
        </p:nvGrpSpPr>
        <p:grpSpPr>
          <a:xfrm>
            <a:off x="648085" y="3164991"/>
            <a:ext cx="2814761" cy="1972003"/>
            <a:chOff x="4589078" y="1602788"/>
            <a:chExt cx="3644360" cy="980288"/>
          </a:xfrm>
        </p:grpSpPr>
        <p:sp>
          <p:nvSpPr>
            <p:cNvPr id="99" name="Rectangle 98"/>
            <p:cNvSpPr/>
            <p:nvPr/>
          </p:nvSpPr>
          <p:spPr>
            <a:xfrm>
              <a:off x="4589078" y="1602788"/>
              <a:ext cx="3644360" cy="53545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i-FI"/>
            </a:p>
          </p:txBody>
        </p:sp>
        <p:sp>
          <p:nvSpPr>
            <p:cNvPr id="100" name="TextBox 99"/>
            <p:cNvSpPr txBox="1"/>
            <p:nvPr/>
          </p:nvSpPr>
          <p:spPr>
            <a:xfrm>
              <a:off x="4589078" y="1602788"/>
              <a:ext cx="3644360" cy="9802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marL="171450" marR="0" lvl="1" indent="-171450" algn="l" defTabSz="466725"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fi-FI" sz="1200" b="1" i="0" u="none" strike="noStrike" kern="1200" cap="none" spc="0" normalizeH="0" baseline="0" noProof="0">
                  <a:ln>
                    <a:noFill/>
                  </a:ln>
                  <a:solidFill>
                    <a:schemeClr val="accent2"/>
                  </a:solidFill>
                  <a:effectLst/>
                  <a:uLnTx/>
                  <a:uFillTx/>
                  <a:latin typeface="LahiTapiola Sans" panose="00000500000000000000" pitchFamily="50" charset="0"/>
                </a:rPr>
                <a:t>10 säädöshanketta</a:t>
              </a:r>
              <a:r>
                <a:rPr kumimoji="0" lang="fi-FI" sz="1200" b="0" i="0" u="none" strike="noStrike" kern="1200" cap="none" spc="0" normalizeH="0" baseline="0" noProof="0">
                  <a:ln>
                    <a:noFill/>
                  </a:ln>
                  <a:solidFill>
                    <a:schemeClr val="accent2"/>
                  </a:solidFill>
                  <a:effectLst/>
                  <a:uLnTx/>
                  <a:uFillTx/>
                  <a:latin typeface="LahiTapiola Sans" panose="00000500000000000000" pitchFamily="50" charset="0"/>
                </a:rPr>
                <a:t>, joilla ohjataan rahoitusta kestävään taloudelliseen toimintaan ja parannetaan kestävyystiedon luotettavuutta ja vertailtavuutta, ehkäistä </a:t>
              </a:r>
              <a:r>
                <a:rPr kumimoji="0" lang="fi-FI" sz="1200" b="1" i="0" u="none" strike="noStrike" kern="1200" cap="none" spc="0" normalizeH="0" baseline="0" noProof="0">
                  <a:ln>
                    <a:noFill/>
                  </a:ln>
                  <a:solidFill>
                    <a:schemeClr val="accent2"/>
                  </a:solidFill>
                  <a:effectLst/>
                  <a:uLnTx/>
                  <a:uFillTx/>
                  <a:latin typeface="LahiTapiola Sans" panose="00000500000000000000" pitchFamily="50" charset="0"/>
                </a:rPr>
                <a:t>viherpesua</a:t>
              </a:r>
            </a:p>
            <a:p>
              <a:pPr marL="0" marR="0" lvl="1" indent="0" algn="l" defTabSz="466725" rtl="0" eaLnBrk="1" fontAlgn="auto" latinLnBrk="0" hangingPunct="1">
                <a:lnSpc>
                  <a:spcPct val="90000"/>
                </a:lnSpc>
                <a:spcBef>
                  <a:spcPct val="0"/>
                </a:spcBef>
                <a:spcAft>
                  <a:spcPct val="15000"/>
                </a:spcAft>
                <a:buClrTx/>
                <a:buSzTx/>
                <a:buFontTx/>
                <a:buNone/>
                <a:tabLst/>
                <a:defRPr/>
              </a:pPr>
              <a:endParaRPr kumimoji="0" lang="fi-FI" sz="1200" b="0" i="0" u="none" strike="noStrike" kern="1200" cap="none" spc="0" normalizeH="0" baseline="0" noProof="0">
                <a:ln>
                  <a:noFill/>
                </a:ln>
                <a:solidFill>
                  <a:schemeClr val="accent2"/>
                </a:solidFill>
                <a:effectLst/>
                <a:uLnTx/>
                <a:uFillTx/>
                <a:latin typeface="LahiTapiola Sans" panose="00000500000000000000" pitchFamily="50" charset="0"/>
              </a:endParaRPr>
            </a:p>
            <a:p>
              <a:pPr marL="171450" marR="0" lvl="1" indent="-171450" algn="l" defTabSz="466725"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fi-FI" sz="1200" b="1" i="0" u="none" strike="noStrike" kern="1200" cap="none" spc="0" normalizeH="0" baseline="0" noProof="0">
                  <a:ln>
                    <a:noFill/>
                  </a:ln>
                  <a:solidFill>
                    <a:schemeClr val="accent2"/>
                  </a:solidFill>
                  <a:effectLst/>
                  <a:uLnTx/>
                  <a:uFillTx/>
                  <a:latin typeface="LahiTapiola Sans" panose="00000500000000000000" pitchFamily="50" charset="0"/>
                </a:rPr>
                <a:t>”Liikkuva maali” </a:t>
              </a:r>
              <a:r>
                <a:rPr kumimoji="0" lang="fi-FI" sz="1200" i="0" u="none" strike="noStrike" kern="1200" cap="none" spc="0" normalizeH="0" baseline="0" noProof="0">
                  <a:ln>
                    <a:noFill/>
                  </a:ln>
                  <a:solidFill>
                    <a:schemeClr val="accent2"/>
                  </a:solidFill>
                  <a:effectLst/>
                  <a:uLnTx/>
                  <a:uFillTx/>
                  <a:latin typeface="LahiTapiola Sans" panose="00000500000000000000" pitchFamily="50" charset="0"/>
                </a:rPr>
                <a:t>– </a:t>
              </a:r>
              <a:r>
                <a:rPr kumimoji="0" lang="fi-FI" sz="1200" b="0" i="0" u="none" strike="noStrike" kern="1200" cap="none" spc="0" normalizeH="0" baseline="0" noProof="0">
                  <a:ln>
                    <a:noFill/>
                  </a:ln>
                  <a:solidFill>
                    <a:schemeClr val="accent2"/>
                  </a:solidFill>
                  <a:effectLst/>
                  <a:uLnTx/>
                  <a:uFillTx/>
                  <a:latin typeface="LahiTapiola Sans" panose="00000500000000000000" pitchFamily="50" charset="0"/>
                </a:rPr>
                <a:t>sääntely on monimutkaista, osin pikkutarkkaa, osin </a:t>
              </a:r>
              <a:r>
                <a:rPr kumimoji="0" lang="fi-FI" sz="1200" b="1" i="0" u="none" strike="noStrike" kern="1200" cap="none" spc="0" normalizeH="0" baseline="0" noProof="0">
                  <a:ln>
                    <a:noFill/>
                  </a:ln>
                  <a:solidFill>
                    <a:schemeClr val="accent2"/>
                  </a:solidFill>
                  <a:effectLst/>
                  <a:uLnTx/>
                  <a:uFillTx/>
                  <a:latin typeface="LahiTapiola Sans" panose="00000500000000000000" pitchFamily="50" charset="0"/>
                </a:rPr>
                <a:t>tulkinnanvaraista</a:t>
              </a:r>
              <a:r>
                <a:rPr kumimoji="0" lang="fi-FI" sz="1200" b="0" i="0" u="none" strike="noStrike" kern="1200" cap="none" spc="0" normalizeH="0" baseline="0" noProof="0">
                  <a:ln>
                    <a:noFill/>
                  </a:ln>
                  <a:solidFill>
                    <a:schemeClr val="accent2"/>
                  </a:solidFill>
                  <a:effectLst/>
                  <a:uLnTx/>
                  <a:uFillTx/>
                  <a:latin typeface="LahiTapiola Sans" panose="00000500000000000000" pitchFamily="50" charset="0"/>
                </a:rPr>
                <a:t>. Tulee </a:t>
              </a:r>
              <a:r>
                <a:rPr kumimoji="0" lang="fi-FI" sz="1200" b="1" i="0" u="none" strike="noStrike" kern="1200" cap="none" spc="0" normalizeH="0" baseline="0" noProof="0">
                  <a:ln>
                    <a:noFill/>
                  </a:ln>
                  <a:solidFill>
                    <a:schemeClr val="accent2"/>
                  </a:solidFill>
                  <a:effectLst/>
                  <a:uLnTx/>
                  <a:uFillTx/>
                  <a:latin typeface="LahiTapiola Sans" panose="00000500000000000000" pitchFamily="50" charset="0"/>
                </a:rPr>
                <a:t>asteittain </a:t>
              </a:r>
              <a:r>
                <a:rPr kumimoji="0" lang="fi-FI" sz="1200" b="0" i="0" u="none" strike="noStrike" kern="1200" cap="none" spc="0" normalizeH="0" baseline="0" noProof="0">
                  <a:ln>
                    <a:noFill/>
                  </a:ln>
                  <a:solidFill>
                    <a:schemeClr val="accent2"/>
                  </a:solidFill>
                  <a:effectLst/>
                  <a:uLnTx/>
                  <a:uFillTx/>
                  <a:latin typeface="LahiTapiola Sans" panose="00000500000000000000" pitchFamily="50" charset="0"/>
                </a:rPr>
                <a:t>sovellettavaksi ja tarkasteltavaksi säännöllisin väliajoin</a:t>
              </a:r>
            </a:p>
            <a:p>
              <a:pPr marL="171450" marR="0" lvl="1" indent="-171450" algn="l" defTabSz="466725" rtl="0" eaLnBrk="1" fontAlgn="auto" latinLnBrk="0" hangingPunct="1">
                <a:lnSpc>
                  <a:spcPct val="90000"/>
                </a:lnSpc>
                <a:spcBef>
                  <a:spcPct val="0"/>
                </a:spcBef>
                <a:spcAft>
                  <a:spcPct val="15000"/>
                </a:spcAft>
                <a:buClrTx/>
                <a:buSzTx/>
                <a:buFont typeface="Arial" panose="020B0604020202020204" pitchFamily="34" charset="0"/>
                <a:buChar char="•"/>
                <a:tabLst/>
                <a:defRPr/>
              </a:pPr>
              <a:endParaRPr kumimoji="0" lang="fi-FI" sz="1200" b="0" i="0" u="none" strike="noStrike" kern="1200" cap="none" spc="0" normalizeH="0" baseline="0" noProof="0">
                <a:ln>
                  <a:noFill/>
                </a:ln>
                <a:solidFill>
                  <a:schemeClr val="accent2"/>
                </a:solidFill>
                <a:effectLst/>
                <a:uLnTx/>
                <a:uFillTx/>
                <a:latin typeface="LahiTapiola Sans" panose="00000500000000000000" pitchFamily="50" charset="0"/>
              </a:endParaRPr>
            </a:p>
          </p:txBody>
        </p:sp>
      </p:grpSp>
      <p:sp>
        <p:nvSpPr>
          <p:cNvPr id="44" name="Rounded Rectangle 43"/>
          <p:cNvSpPr/>
          <p:nvPr/>
        </p:nvSpPr>
        <p:spPr>
          <a:xfrm>
            <a:off x="4839086" y="3610683"/>
            <a:ext cx="984182" cy="633322"/>
          </a:xfrm>
          <a:prstGeom prst="roundRect">
            <a:avLst>
              <a:gd name="adj" fmla="val 16670"/>
            </a:avLst>
          </a:prstGeom>
          <a:solidFill>
            <a:srgbClr val="00875A"/>
          </a:solidFill>
          <a:ln w="28575">
            <a:solidFill>
              <a:srgbClr val="00835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chemeClr val="bg1"/>
                </a:solidFill>
                <a:effectLst/>
                <a:uLnTx/>
                <a:uFillTx/>
                <a:latin typeface="LahiTapiola Sans" panose="00000500000000000000" pitchFamily="50" charset="0"/>
              </a:rPr>
              <a:t>Taksonomia</a:t>
            </a:r>
            <a:endParaRPr kumimoji="0" lang="en-US" sz="1000" b="0" i="0" u="none" strike="noStrike" kern="1200" cap="none" spc="0" normalizeH="0" baseline="0" noProof="0">
              <a:ln>
                <a:noFill/>
              </a:ln>
              <a:solidFill>
                <a:schemeClr val="bg1"/>
              </a:solidFill>
              <a:effectLst/>
              <a:uLnTx/>
              <a:uFillTx/>
              <a:latin typeface="LahiTapiola Sans" panose="00000500000000000000" pitchFamily="50" charset="0"/>
            </a:endParaRPr>
          </a:p>
        </p:txBody>
      </p:sp>
    </p:spTree>
    <p:extLst>
      <p:ext uri="{BB962C8B-B14F-4D97-AF65-F5344CB8AC3E}">
        <p14:creationId xmlns:p14="http://schemas.microsoft.com/office/powerpoint/2010/main" val="11059540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2">
            <a:extLst>
              <a:ext uri="{FF2B5EF4-FFF2-40B4-BE49-F238E27FC236}">
                <a16:creationId xmlns:a16="http://schemas.microsoft.com/office/drawing/2014/main" id="{F28307C9-4109-FC4A-8E80-7C66656DC1C9}"/>
              </a:ext>
            </a:extLst>
          </p:cNvPr>
          <p:cNvSpPr/>
          <p:nvPr/>
        </p:nvSpPr>
        <p:spPr>
          <a:xfrm>
            <a:off x="0" y="4705837"/>
            <a:ext cx="6366360" cy="2152165"/>
          </a:xfrm>
          <a:custGeom>
            <a:avLst/>
            <a:gdLst>
              <a:gd name="connsiteX0" fmla="*/ 4046072 w 6366360"/>
              <a:gd name="connsiteY0" fmla="*/ 1773 h 2152165"/>
              <a:gd name="connsiteX1" fmla="*/ 5959433 w 6366360"/>
              <a:gd name="connsiteY1" fmla="*/ 1098948 h 2152165"/>
              <a:gd name="connsiteX2" fmla="*/ 6366360 w 6366360"/>
              <a:gd name="connsiteY2" fmla="*/ 2152165 h 2152165"/>
              <a:gd name="connsiteX3" fmla="*/ 0 w 6366360"/>
              <a:gd name="connsiteY3" fmla="*/ 2152165 h 2152165"/>
              <a:gd name="connsiteX4" fmla="*/ 0 w 6366360"/>
              <a:gd name="connsiteY4" fmla="*/ 1371224 h 2152165"/>
              <a:gd name="connsiteX5" fmla="*/ 3490041 w 6366360"/>
              <a:gd name="connsiteY5" fmla="*/ 111652 h 2152165"/>
              <a:gd name="connsiteX6" fmla="*/ 4046072 w 6366360"/>
              <a:gd name="connsiteY6" fmla="*/ 1773 h 215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6360" h="2152165">
                <a:moveTo>
                  <a:pt x="4046072" y="1773"/>
                </a:moveTo>
                <a:cubicBezTo>
                  <a:pt x="4861212" y="-32880"/>
                  <a:pt x="5685285" y="444336"/>
                  <a:pt x="5959433" y="1098948"/>
                </a:cubicBezTo>
                <a:lnTo>
                  <a:pt x="6366360" y="2152165"/>
                </a:lnTo>
                <a:lnTo>
                  <a:pt x="0" y="2152165"/>
                </a:lnTo>
                <a:lnTo>
                  <a:pt x="0" y="1371224"/>
                </a:lnTo>
                <a:lnTo>
                  <a:pt x="3490041" y="111652"/>
                </a:lnTo>
                <a:cubicBezTo>
                  <a:pt x="3670330" y="45026"/>
                  <a:pt x="3857963" y="9770"/>
                  <a:pt x="4046072" y="1773"/>
                </a:cubicBez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err="1"/>
          </a:p>
        </p:txBody>
      </p:sp>
      <p:sp>
        <p:nvSpPr>
          <p:cNvPr id="2" name="Otsikko 1"/>
          <p:cNvSpPr>
            <a:spLocks noGrp="1"/>
          </p:cNvSpPr>
          <p:nvPr>
            <p:ph type="title"/>
          </p:nvPr>
        </p:nvSpPr>
        <p:spPr>
          <a:xfrm>
            <a:off x="766800" y="478545"/>
            <a:ext cx="10800000" cy="574192"/>
          </a:xfrm>
        </p:spPr>
        <p:txBody>
          <a:bodyPr>
            <a:normAutofit fontScale="90000"/>
          </a:bodyPr>
          <a:lstStyle/>
          <a:p>
            <a:r>
              <a:rPr lang="fi-FI"/>
              <a:t>Kestävän sijoitustoiminnan sanakirja</a:t>
            </a:r>
          </a:p>
        </p:txBody>
      </p:sp>
      <p:sp>
        <p:nvSpPr>
          <p:cNvPr id="5" name="Dian numeron paikkamerkki 4"/>
          <p:cNvSpPr>
            <a:spLocks noGrp="1"/>
          </p:cNvSpPr>
          <p:nvPr>
            <p:ph type="sldNum" sz="quarter" idx="12"/>
          </p:nvPr>
        </p:nvSpPr>
        <p:spPr/>
        <p:txBody>
          <a:bodyPr/>
          <a:lstStyle/>
          <a:p>
            <a:fld id="{F3C6E038-3418-4B82-A5D1-3F1B38CFA945}" type="slidenum">
              <a:rPr lang="fi-FI" smtClean="0"/>
              <a:t>68</a:t>
            </a:fld>
            <a:endParaRPr lang="fi-FI"/>
          </a:p>
        </p:txBody>
      </p:sp>
      <p:sp>
        <p:nvSpPr>
          <p:cNvPr id="7" name="Content Placeholder 1"/>
          <p:cNvSpPr txBox="1">
            <a:spLocks/>
          </p:cNvSpPr>
          <p:nvPr/>
        </p:nvSpPr>
        <p:spPr>
          <a:xfrm>
            <a:off x="766800" y="1412776"/>
            <a:ext cx="10800000" cy="4392488"/>
          </a:xfrm>
          <a:prstGeom prst="rect">
            <a:avLst/>
          </a:prstGeom>
        </p:spPr>
        <p:txBody>
          <a:bodyPr numCol="2"/>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000" kern="1200">
                <a:solidFill>
                  <a:schemeClr val="accent2"/>
                </a:solidFill>
                <a:latin typeface="+mn-lt"/>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2000" kern="1200">
                <a:solidFill>
                  <a:schemeClr val="accent2"/>
                </a:solidFill>
                <a:latin typeface="+mn-lt"/>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2000" kern="1200">
                <a:solidFill>
                  <a:schemeClr val="accent2"/>
                </a:solidFill>
                <a:latin typeface="+mn-lt"/>
                <a:ea typeface="+mn-ea"/>
                <a:cs typeface="+mn-cs"/>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accent2"/>
                </a:solidFill>
                <a:latin typeface="+mn-lt"/>
                <a:ea typeface="+mn-ea"/>
                <a:cs typeface="+mn-cs"/>
              </a:defRPr>
            </a:lvl4pPr>
            <a:lvl5pPr marL="2057349" indent="-228594" algn="l" defTabSz="914377" rtl="0" eaLnBrk="1" latinLnBrk="0" hangingPunct="1">
              <a:lnSpc>
                <a:spcPct val="90000"/>
              </a:lnSpc>
              <a:spcBef>
                <a:spcPts val="500"/>
              </a:spcBef>
              <a:buClr>
                <a:schemeClr val="accent2"/>
              </a:buClr>
              <a:buFont typeface="Arial" panose="020B0604020202020204" pitchFamily="34" charset="0"/>
              <a:buChar char="•"/>
              <a:defRPr sz="1400" kern="1200">
                <a:solidFill>
                  <a:schemeClr val="accent2"/>
                </a:solidFill>
                <a:latin typeface="+mn-lt"/>
                <a:ea typeface="+mn-ea"/>
                <a:cs typeface="+mn-cs"/>
              </a:defRPr>
            </a:lvl5pPr>
            <a:lvl6pPr marL="2514537" indent="-228594" algn="l" defTabSz="914377" rtl="0" eaLnBrk="1" latinLnBrk="0" hangingPunct="1">
              <a:lnSpc>
                <a:spcPct val="90000"/>
              </a:lnSpc>
              <a:spcBef>
                <a:spcPts val="500"/>
              </a:spcBef>
              <a:buClr>
                <a:schemeClr val="accent2"/>
              </a:buClr>
              <a:buFont typeface="Arial" panose="020B0604020202020204" pitchFamily="34" charset="0"/>
              <a:buChar char="•"/>
              <a:defRPr sz="1333" kern="1200">
                <a:solidFill>
                  <a:srgbClr val="003665"/>
                </a:solidFill>
                <a:latin typeface="+mn-lt"/>
                <a:ea typeface="+mn-ea"/>
                <a:cs typeface="+mn-cs"/>
              </a:defRPr>
            </a:lvl6pPr>
            <a:lvl7pPr marL="2971726" indent="-228594" algn="l" defTabSz="914377" rtl="0" eaLnBrk="1" latinLnBrk="0" hangingPunct="1">
              <a:lnSpc>
                <a:spcPct val="90000"/>
              </a:lnSpc>
              <a:spcBef>
                <a:spcPts val="500"/>
              </a:spcBef>
              <a:buClr>
                <a:schemeClr val="accent2"/>
              </a:buClr>
              <a:buFont typeface="Arial" panose="020B0604020202020204" pitchFamily="34" charset="0"/>
              <a:buChar char="•"/>
              <a:defRPr sz="1333" kern="1200">
                <a:solidFill>
                  <a:srgbClr val="003665"/>
                </a:solidFill>
                <a:latin typeface="+mn-lt"/>
                <a:ea typeface="+mn-ea"/>
                <a:cs typeface="+mn-cs"/>
              </a:defRPr>
            </a:lvl7pPr>
            <a:lvl8pPr marL="3428914" indent="-228594" algn="l" defTabSz="914377" rtl="0" eaLnBrk="1" latinLnBrk="0" hangingPunct="1">
              <a:lnSpc>
                <a:spcPct val="90000"/>
              </a:lnSpc>
              <a:spcBef>
                <a:spcPts val="500"/>
              </a:spcBef>
              <a:buClr>
                <a:schemeClr val="accent2"/>
              </a:buClr>
              <a:buFont typeface="Arial" panose="020B0604020202020204" pitchFamily="34" charset="0"/>
              <a:buChar char="•"/>
              <a:defRPr sz="1333" kern="1200">
                <a:solidFill>
                  <a:srgbClr val="003665"/>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333" kern="1200">
                <a:solidFill>
                  <a:srgbClr val="003665"/>
                </a:solidFill>
                <a:latin typeface="+mn-lt"/>
                <a:ea typeface="+mn-ea"/>
                <a:cs typeface="+mn-cs"/>
              </a:defRPr>
            </a:lvl9pPr>
          </a:lstStyle>
          <a:p>
            <a:r>
              <a:rPr lang="fi-FI" sz="1400" b="1">
                <a:latin typeface="LahiTapiola Sans" panose="00000500000000000000" pitchFamily="50" charset="0"/>
              </a:rPr>
              <a:t>Kestävyystekijöillä</a:t>
            </a:r>
            <a:r>
              <a:rPr lang="fi-FI" sz="1400">
                <a:latin typeface="LahiTapiola Sans" panose="00000500000000000000" pitchFamily="50" charset="0"/>
              </a:rPr>
              <a:t> tarkoitetaan ympäristöön, yhteiskuntaan ja hyvän hallintotavan noudattamiseen liittyviä tekijöitä (</a:t>
            </a:r>
            <a:r>
              <a:rPr lang="fi-FI" sz="1400" b="1">
                <a:latin typeface="LahiTapiola Sans" panose="00000500000000000000" pitchFamily="50" charset="0"/>
              </a:rPr>
              <a:t>ESG</a:t>
            </a:r>
            <a:r>
              <a:rPr lang="fi-FI" sz="1400">
                <a:latin typeface="LahiTapiola Sans" panose="00000500000000000000" pitchFamily="50" charset="0"/>
              </a:rPr>
              <a:t>).</a:t>
            </a:r>
          </a:p>
          <a:p>
            <a:r>
              <a:rPr lang="fi-FI" sz="1400" b="1">
                <a:latin typeface="LahiTapiola Sans" panose="00000500000000000000" pitchFamily="50" charset="0"/>
              </a:rPr>
              <a:t>Kestävällä sijoituksella </a:t>
            </a:r>
            <a:r>
              <a:rPr lang="fi-FI" sz="1400">
                <a:latin typeface="LahiTapiola Sans" panose="00000500000000000000" pitchFamily="50" charset="0"/>
              </a:rPr>
              <a:t>tarkoitetaan EU:n taksonomia-asetuksessa ja/tai EU:n tiedonantoasetuksessa määriteltyjä kestäviä sijoituksia.</a:t>
            </a:r>
            <a:endParaRPr lang="fi-FI" sz="1400" b="1">
              <a:latin typeface="LahiTapiola Sans" panose="00000500000000000000" pitchFamily="50" charset="0"/>
            </a:endParaRPr>
          </a:p>
          <a:p>
            <a:r>
              <a:rPr lang="fi-FI" sz="1400" b="1">
                <a:latin typeface="LahiTapiola Sans" panose="00000500000000000000" pitchFamily="50" charset="0"/>
              </a:rPr>
              <a:t>Kestävyysriskeillä </a:t>
            </a:r>
            <a:r>
              <a:rPr lang="fi-FI" sz="1400">
                <a:latin typeface="LahiTapiola Sans" panose="00000500000000000000" pitchFamily="50" charset="0"/>
              </a:rPr>
              <a:t>tarkoitetaan ympäristöön, yhteiskuntaan tai hallintotapaan liittyvää tapahtumaa tai olosuhdetta, jonka toteutumisella saattaisi olla merkittävä kielteinen vaikutus sijoituksen arvoon. Esimerkiksi:</a:t>
            </a:r>
          </a:p>
          <a:p>
            <a:pPr lvl="1"/>
            <a:r>
              <a:rPr lang="fi-FI" sz="1400">
                <a:latin typeface="LahiTapiola Sans" panose="00000500000000000000" pitchFamily="50" charset="0"/>
              </a:rPr>
              <a:t>Sään ääri-ilmiöiden aiheuttamat fyysiset riskit</a:t>
            </a:r>
          </a:p>
          <a:p>
            <a:pPr lvl="1"/>
            <a:r>
              <a:rPr lang="fi-FI" sz="1400">
                <a:latin typeface="LahiTapiola Sans" panose="00000500000000000000" pitchFamily="50" charset="0"/>
              </a:rPr>
              <a:t>Lainsäädännön tai teknologian muutoksista aiheutuvat siirtymäriskit sijoituskohteiden toiminnalle </a:t>
            </a:r>
          </a:p>
          <a:p>
            <a:pPr lvl="1"/>
            <a:r>
              <a:rPr lang="fi-FI" sz="1400" err="1">
                <a:latin typeface="LahiTapiola Sans" panose="00000500000000000000" pitchFamily="50" charset="0"/>
              </a:rPr>
              <a:t>Ihmis</a:t>
            </a:r>
            <a:r>
              <a:rPr lang="fi-FI" sz="1400">
                <a:latin typeface="LahiTapiola Sans" panose="00000500000000000000" pitchFamily="50" charset="0"/>
              </a:rPr>
              <a:t>- ja työntekijäoikeuksien laiminlyöntien seuraamukset</a:t>
            </a:r>
          </a:p>
          <a:p>
            <a:pPr lvl="1"/>
            <a:r>
              <a:rPr lang="fi-FI" sz="1400">
                <a:latin typeface="LahiTapiola Sans" panose="00000500000000000000" pitchFamily="50" charset="0"/>
              </a:rPr>
              <a:t>Korruption, väärinkäytösten tai epätäydellisten hallintoprosessien seuraamukset</a:t>
            </a:r>
          </a:p>
          <a:p>
            <a:pPr marL="457189" lvl="1" indent="0">
              <a:buNone/>
            </a:pPr>
            <a:endParaRPr lang="fi-FI" sz="1400" b="1">
              <a:latin typeface="LahiTapiola Sans" panose="00000500000000000000" pitchFamily="50" charset="0"/>
            </a:endParaRPr>
          </a:p>
          <a:p>
            <a:pPr marL="457189" lvl="1" indent="0">
              <a:buNone/>
            </a:pPr>
            <a:endParaRPr lang="fi-FI" sz="1400" b="1">
              <a:latin typeface="LahiTapiola Sans" panose="00000500000000000000" pitchFamily="50" charset="0"/>
            </a:endParaRPr>
          </a:p>
          <a:p>
            <a:pPr marL="457189" lvl="1" indent="0">
              <a:buNone/>
            </a:pPr>
            <a:endParaRPr lang="fi-FI" sz="1400" b="1">
              <a:latin typeface="LahiTapiola Sans" panose="00000500000000000000" pitchFamily="50" charset="0"/>
            </a:endParaRPr>
          </a:p>
          <a:p>
            <a:r>
              <a:rPr lang="fi-FI" sz="1400" b="1">
                <a:latin typeface="LahiTapiola Sans" panose="00000500000000000000" pitchFamily="50" charset="0"/>
              </a:rPr>
              <a:t>Pääasiallisilla haitallisilla kestävyysvaikutuksilla (PAI)</a:t>
            </a:r>
            <a:r>
              <a:rPr lang="fi-FI" sz="1400">
                <a:latin typeface="LahiTapiola Sans" panose="00000500000000000000" pitchFamily="50" charset="0"/>
              </a:rPr>
              <a:t> tarkoitetaan sijoituskohteiden toiminnasta mahdollisesti aiheutuvia negatiivisia vaikutuksia ympäristölle, yhteiskunnalle tai sosiaalisille tekijöille. Esimerkiksi:</a:t>
            </a:r>
          </a:p>
          <a:p>
            <a:pPr lvl="1"/>
            <a:r>
              <a:rPr lang="fi-FI" sz="1400">
                <a:latin typeface="LahiTapiola Sans" panose="00000500000000000000" pitchFamily="50" charset="0"/>
              </a:rPr>
              <a:t>Ilmastonmuutoksen vaikutukset </a:t>
            </a:r>
          </a:p>
          <a:p>
            <a:pPr lvl="1"/>
            <a:r>
              <a:rPr lang="fi-FI" sz="1400">
                <a:latin typeface="LahiTapiola Sans" panose="00000500000000000000" pitchFamily="50" charset="0"/>
              </a:rPr>
              <a:t>Luonnon monimuotoisuuden väheneminen </a:t>
            </a:r>
          </a:p>
          <a:p>
            <a:pPr lvl="1"/>
            <a:r>
              <a:rPr lang="fi-FI" sz="1400">
                <a:latin typeface="LahiTapiola Sans" panose="00000500000000000000" pitchFamily="50" charset="0"/>
              </a:rPr>
              <a:t>Puhtaan veden varantojen väheneminen </a:t>
            </a:r>
          </a:p>
          <a:p>
            <a:pPr lvl="1"/>
            <a:r>
              <a:rPr lang="fi-FI" sz="1400">
                <a:latin typeface="LahiTapiola Sans" panose="00000500000000000000" pitchFamily="50" charset="0"/>
              </a:rPr>
              <a:t>Metsien tuhoutuminen</a:t>
            </a:r>
          </a:p>
          <a:p>
            <a:pPr lvl="1"/>
            <a:r>
              <a:rPr lang="fi-FI" sz="1400">
                <a:latin typeface="LahiTapiola Sans" panose="00000500000000000000" pitchFamily="50" charset="0"/>
              </a:rPr>
              <a:t>Jätteiden ja päästöjen lisääntyminen</a:t>
            </a:r>
          </a:p>
          <a:p>
            <a:pPr lvl="1"/>
            <a:r>
              <a:rPr lang="fi-FI" sz="1400">
                <a:latin typeface="LahiTapiola Sans" panose="00000500000000000000" pitchFamily="50" charset="0"/>
              </a:rPr>
              <a:t>Vesistöjen saastuminen</a:t>
            </a:r>
          </a:p>
          <a:p>
            <a:pPr lvl="1"/>
            <a:r>
              <a:rPr lang="fi-FI" sz="1400">
                <a:latin typeface="LahiTapiola Sans" panose="00000500000000000000" pitchFamily="50" charset="0"/>
              </a:rPr>
              <a:t>Puutteet työntekijäoikeuksien, tasa-arvoisen palkkauksen ja monimuotoisuuden toteutumisessa</a:t>
            </a:r>
          </a:p>
          <a:p>
            <a:pPr lvl="1"/>
            <a:r>
              <a:rPr lang="fi-FI" sz="1400">
                <a:latin typeface="LahiTapiola Sans" panose="00000500000000000000" pitchFamily="50" charset="0"/>
              </a:rPr>
              <a:t>Rikkeet ihmisoikeuksia vastaan</a:t>
            </a:r>
          </a:p>
          <a:p>
            <a:r>
              <a:rPr lang="fi-FI" sz="1400" b="1">
                <a:latin typeface="LahiTapiola Sans" panose="00000500000000000000" pitchFamily="50" charset="0"/>
              </a:rPr>
              <a:t>Viherpesulle </a:t>
            </a:r>
            <a:r>
              <a:rPr lang="fi-FI" sz="1400">
                <a:latin typeface="LahiTapiola Sans" panose="00000500000000000000" pitchFamily="50" charset="0"/>
              </a:rPr>
              <a:t>ei ole yleispätevää, sitovaa määritelmää </a:t>
            </a:r>
          </a:p>
          <a:p>
            <a:pPr lvl="1"/>
            <a:r>
              <a:rPr lang="fi-FI" sz="1400">
                <a:latin typeface="LahiTapiola Sans" panose="00000500000000000000" pitchFamily="50" charset="0"/>
              </a:rPr>
              <a:t>Harhaanjohtava tieto on viherpesua: julkistetut tiedot tai väitteet eivät vastaa todellisia kestävyys/ ympäristöominaisuuksia</a:t>
            </a:r>
          </a:p>
          <a:p>
            <a:pPr lvl="1"/>
            <a:r>
              <a:rPr lang="fi-FI" sz="1400">
                <a:latin typeface="LahiTapiola Sans" panose="00000500000000000000" pitchFamily="50" charset="0"/>
              </a:rPr>
              <a:t>Voi olla tahatonta tai tahallista</a:t>
            </a:r>
            <a:endParaRPr lang="fi-FI" sz="1400" b="1">
              <a:latin typeface="LahiTapiola Sans" panose="00000500000000000000" pitchFamily="50" charset="0"/>
            </a:endParaRPr>
          </a:p>
        </p:txBody>
      </p:sp>
    </p:spTree>
    <p:extLst>
      <p:ext uri="{BB962C8B-B14F-4D97-AF65-F5344CB8AC3E}">
        <p14:creationId xmlns:p14="http://schemas.microsoft.com/office/powerpoint/2010/main" val="2870719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D4A1CA-DCC8-445F-84EA-C7A48CD09421}"/>
              </a:ext>
            </a:extLst>
          </p:cNvPr>
          <p:cNvSpPr>
            <a:spLocks noGrp="1"/>
          </p:cNvSpPr>
          <p:nvPr>
            <p:ph idx="1"/>
          </p:nvPr>
        </p:nvSpPr>
        <p:spPr>
          <a:xfrm>
            <a:off x="551384" y="1647343"/>
            <a:ext cx="10656592" cy="4968553"/>
          </a:xfrm>
        </p:spPr>
        <p:txBody>
          <a:bodyPr/>
          <a:lstStyle/>
          <a:p>
            <a:pPr lvl="0">
              <a:buClr>
                <a:srgbClr val="00294D"/>
              </a:buClr>
            </a:pPr>
            <a:r>
              <a:rPr lang="fi-FI" sz="1400"/>
              <a:t>Taksonomia-asetuksen tavoitteena on luoda EU:n kattava </a:t>
            </a:r>
            <a:r>
              <a:rPr lang="fi-FI" sz="1400" b="1"/>
              <a:t>yhtenäinen määritelmä </a:t>
            </a:r>
            <a:r>
              <a:rPr lang="fi-FI" sz="1400"/>
              <a:t>’’vihreälle” toiminnalle ja esimerkiksi helpottaa ”vihreiden” sijoituskohteiden tunnistamista.</a:t>
            </a:r>
          </a:p>
          <a:p>
            <a:r>
              <a:rPr lang="fi-FI" sz="1400"/>
              <a:t>Asetuksen tarkoittama </a:t>
            </a:r>
            <a:r>
              <a:rPr lang="fi-FI" sz="1400" b="1"/>
              <a:t>taksonomia, eli kestävyyden luokittelujärjestelmä</a:t>
            </a:r>
            <a:r>
              <a:rPr lang="fi-FI" sz="1400"/>
              <a:t> määrittelee, millainen taloudellinen toiminta on kuuden ympäristötavoitteen näkökulmasta kestävää. Kuusi taksonomiassa määriteltyä ympäristötavoitetta ovat:</a:t>
            </a:r>
          </a:p>
          <a:p>
            <a:endParaRPr lang="fi-FI" sz="1400"/>
          </a:p>
          <a:p>
            <a:endParaRPr lang="fi-FI" sz="1400"/>
          </a:p>
          <a:p>
            <a:endParaRPr lang="fi-FI" sz="1400"/>
          </a:p>
          <a:p>
            <a:endParaRPr lang="fi-FI" sz="1400"/>
          </a:p>
          <a:p>
            <a:endParaRPr lang="fi-FI" sz="1400"/>
          </a:p>
          <a:p>
            <a:endParaRPr lang="fi-FI" sz="1400"/>
          </a:p>
          <a:p>
            <a:pPr marL="285750" indent="-285750"/>
            <a:r>
              <a:rPr lang="fi-FI" sz="1400"/>
              <a:t>Ollakseen taksonomian mukainen, taloudellisen toiminnon täytyy: </a:t>
            </a:r>
          </a:p>
          <a:p>
            <a:pPr marL="952485" lvl="1" indent="-342900">
              <a:buFont typeface="+mj-lt"/>
              <a:buAutoNum type="arabicParenR"/>
            </a:pPr>
            <a:r>
              <a:rPr lang="fi-FI" sz="1400" b="1"/>
              <a:t>Edistää merkittävästi </a:t>
            </a:r>
            <a:r>
              <a:rPr lang="fi-FI" sz="1400"/>
              <a:t>vähintään yhtä taksonomian ympäristötavoitteista, </a:t>
            </a:r>
          </a:p>
          <a:p>
            <a:pPr marL="952485" lvl="1" indent="-342900">
              <a:buFont typeface="+mj-lt"/>
              <a:buAutoNum type="arabicParenR"/>
            </a:pPr>
            <a:r>
              <a:rPr lang="fi-FI" sz="1400"/>
              <a:t>Tavoitteen edistämisestä </a:t>
            </a:r>
            <a:r>
              <a:rPr lang="fi-FI" sz="1400" b="1"/>
              <a:t>ei saa aiheutua olennaista haittaa </a:t>
            </a:r>
            <a:r>
              <a:rPr lang="fi-FI" sz="1400"/>
              <a:t>minkään muun ympäristötavoitteen toteutumiselle ja </a:t>
            </a:r>
          </a:p>
          <a:p>
            <a:pPr marL="952485" lvl="1" indent="-342900">
              <a:buFont typeface="+mj-lt"/>
              <a:buAutoNum type="arabicParenR"/>
            </a:pPr>
            <a:r>
              <a:rPr lang="fi-FI" sz="1400"/>
              <a:t>Täyttää </a:t>
            </a:r>
            <a:r>
              <a:rPr lang="fi-FI" sz="1400" b="1"/>
              <a:t>sosiaaliset vähimmäissuojatoimet</a:t>
            </a:r>
            <a:r>
              <a:rPr lang="fi-FI" sz="1400"/>
              <a:t>, esim. ihmisoikeuksia rikkova toiminta ei voi olla taksonomian mukaista, vaikka se olisi ympäristötavoitetta tukevaa.</a:t>
            </a:r>
          </a:p>
          <a:p>
            <a:endParaRPr lang="fi-FI" sz="1400">
              <a:solidFill>
                <a:srgbClr val="FF0000"/>
              </a:solidFill>
            </a:endParaRPr>
          </a:p>
          <a:p>
            <a:endParaRPr lang="fi-FI" sz="1400"/>
          </a:p>
        </p:txBody>
      </p:sp>
      <p:sp>
        <p:nvSpPr>
          <p:cNvPr id="6" name="Slide Number Placeholder 5">
            <a:extLst>
              <a:ext uri="{FF2B5EF4-FFF2-40B4-BE49-F238E27FC236}">
                <a16:creationId xmlns:a16="http://schemas.microsoft.com/office/drawing/2014/main" id="{234D6732-34E1-446F-8DF4-81AC7F5C89E2}"/>
              </a:ext>
            </a:extLst>
          </p:cNvPr>
          <p:cNvSpPr>
            <a:spLocks noGrp="1"/>
          </p:cNvSpPr>
          <p:nvPr>
            <p:ph type="sldNum" sz="quarter" idx="12"/>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1334303-45CA-43B5-A8FC-48DE1517BB36}" type="slidenum">
              <a:rPr kumimoji="0" lang="fi-FI" sz="1200" b="0" i="0" u="none" strike="noStrike" kern="1200" cap="none" spc="0" normalizeH="0" baseline="0" noProof="0" smtClean="0">
                <a:ln>
                  <a:noFill/>
                </a:ln>
                <a:solidFill>
                  <a:srgbClr val="00A1D4"/>
                </a:solidFill>
                <a:effectLst/>
                <a:uLnTx/>
                <a:uFillTx/>
                <a:latin typeface="Segoe U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69</a:t>
            </a:fld>
            <a:endParaRPr kumimoji="0" lang="fi-FI" sz="1200" b="0" i="0" u="none" strike="noStrike" kern="1200" cap="none" spc="0" normalizeH="0" baseline="0" noProof="0">
              <a:ln>
                <a:noFill/>
              </a:ln>
              <a:solidFill>
                <a:srgbClr val="00A1D4"/>
              </a:solidFill>
              <a:effectLst/>
              <a:uLnTx/>
              <a:uFillTx/>
              <a:latin typeface="Segoe UI"/>
              <a:ea typeface="+mn-ea"/>
              <a:cs typeface="+mn-cs"/>
            </a:endParaRPr>
          </a:p>
        </p:txBody>
      </p:sp>
      <p:sp>
        <p:nvSpPr>
          <p:cNvPr id="2" name="Title 1">
            <a:extLst>
              <a:ext uri="{FF2B5EF4-FFF2-40B4-BE49-F238E27FC236}">
                <a16:creationId xmlns:a16="http://schemas.microsoft.com/office/drawing/2014/main" id="{1F561812-136E-40E3-BB3B-04893406108B}"/>
              </a:ext>
            </a:extLst>
          </p:cNvPr>
          <p:cNvSpPr>
            <a:spLocks noGrp="1"/>
          </p:cNvSpPr>
          <p:nvPr>
            <p:ph type="title"/>
          </p:nvPr>
        </p:nvSpPr>
        <p:spPr>
          <a:xfrm>
            <a:off x="551384" y="526143"/>
            <a:ext cx="10800000" cy="900768"/>
          </a:xfrm>
        </p:spPr>
        <p:txBody>
          <a:bodyPr>
            <a:normAutofit fontScale="90000"/>
          </a:bodyPr>
          <a:lstStyle/>
          <a:p>
            <a:r>
              <a:rPr lang="fi-FI"/>
              <a:t>Taksonomia-asetus on kestävän rahoituksen kivijalka – luo kriteerit kestävälle toiminnalle</a:t>
            </a:r>
          </a:p>
        </p:txBody>
      </p:sp>
      <p:sp>
        <p:nvSpPr>
          <p:cNvPr id="13" name="Pyöristetty suorakulmio 12"/>
          <p:cNvSpPr/>
          <p:nvPr/>
        </p:nvSpPr>
        <p:spPr>
          <a:xfrm>
            <a:off x="1186089" y="2787909"/>
            <a:ext cx="2389631" cy="785107"/>
          </a:xfrm>
          <a:prstGeom prst="roundRect">
            <a:avLst/>
          </a:prstGeom>
          <a:solidFill>
            <a:schemeClr val="accent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a:ln>
                <a:noFill/>
              </a:ln>
              <a:solidFill>
                <a:srgbClr val="FFFFFF"/>
              </a:solidFill>
              <a:effectLst/>
              <a:uLnTx/>
              <a:uFillTx/>
              <a:latin typeface="Segoe UI"/>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FFFFFF"/>
                </a:solidFill>
                <a:effectLst/>
                <a:uLnTx/>
                <a:uFillTx/>
                <a:latin typeface="Segoe UI"/>
                <a:ea typeface="+mn-ea"/>
                <a:cs typeface="+mn-cs"/>
              </a:rPr>
              <a:t>Ilmastonmuutoksen hillintä</a:t>
            </a:r>
            <a:endParaRPr kumimoji="0" lang="en-US" sz="1400" b="0" i="0" u="none" strike="noStrike" kern="1200" cap="none" spc="0" normalizeH="0" baseline="0" noProof="0">
              <a:ln>
                <a:noFill/>
              </a:ln>
              <a:solidFill>
                <a:srgbClr val="FFFFFF"/>
              </a:solidFill>
              <a:effectLst/>
              <a:uLnTx/>
              <a:uFillTx/>
              <a:latin typeface="Segoe UI"/>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i-FI" sz="1300" b="1" i="0" u="none" strike="noStrike" kern="1200" cap="none" spc="0" normalizeH="0" baseline="0" noProof="0">
              <a:ln>
                <a:noFill/>
              </a:ln>
              <a:solidFill>
                <a:srgbClr val="FFFFFF"/>
              </a:solidFill>
              <a:effectLst/>
              <a:uLnTx/>
              <a:uFillTx/>
              <a:latin typeface="Segoe UI"/>
              <a:ea typeface="+mn-ea"/>
              <a:cs typeface="+mn-cs"/>
            </a:endParaRPr>
          </a:p>
        </p:txBody>
      </p:sp>
      <p:sp>
        <p:nvSpPr>
          <p:cNvPr id="14" name="Pyöristetty suorakulmio 13"/>
          <p:cNvSpPr/>
          <p:nvPr/>
        </p:nvSpPr>
        <p:spPr>
          <a:xfrm>
            <a:off x="3791745" y="2787909"/>
            <a:ext cx="2317902" cy="785107"/>
          </a:xfrm>
          <a:prstGeom prst="roundRect">
            <a:avLst/>
          </a:prstGeom>
          <a:solidFill>
            <a:schemeClr val="accent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a:ln>
                <a:noFill/>
              </a:ln>
              <a:solidFill>
                <a:srgbClr val="FFFFFF"/>
              </a:solidFill>
              <a:effectLst/>
              <a:uLnTx/>
              <a:uFillTx/>
              <a:latin typeface="Segoe UI"/>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FFFFFF"/>
                </a:solidFill>
                <a:effectLst/>
                <a:uLnTx/>
                <a:uFillTx/>
                <a:latin typeface="Segoe UI"/>
                <a:ea typeface="+mn-ea"/>
                <a:cs typeface="+mn-cs"/>
              </a:rPr>
              <a:t>Ilmastonmuutoksen sopeutuminen</a:t>
            </a:r>
            <a:endParaRPr kumimoji="0" lang="en-US" sz="1400" b="0" i="0" u="none" strike="noStrike" kern="1200" cap="none" spc="0" normalizeH="0" baseline="0" noProof="0">
              <a:ln>
                <a:noFill/>
              </a:ln>
              <a:solidFill>
                <a:srgbClr val="FFFFFF"/>
              </a:solidFill>
              <a:effectLst/>
              <a:uLnTx/>
              <a:uFillTx/>
              <a:latin typeface="Segoe UI"/>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i-FI" sz="1300" b="1" i="0" u="none" strike="noStrike" kern="1200" cap="none" spc="0" normalizeH="0" baseline="0" noProof="0">
              <a:ln>
                <a:noFill/>
              </a:ln>
              <a:solidFill>
                <a:srgbClr val="FFFFFF"/>
              </a:solidFill>
              <a:effectLst/>
              <a:uLnTx/>
              <a:uFillTx/>
              <a:latin typeface="Segoe UI"/>
              <a:ea typeface="+mn-ea"/>
              <a:cs typeface="+mn-cs"/>
            </a:endParaRPr>
          </a:p>
        </p:txBody>
      </p:sp>
      <p:sp>
        <p:nvSpPr>
          <p:cNvPr id="15" name="Pyöristetty suorakulmio 14"/>
          <p:cNvSpPr/>
          <p:nvPr/>
        </p:nvSpPr>
        <p:spPr>
          <a:xfrm>
            <a:off x="6325673" y="2787909"/>
            <a:ext cx="2401904" cy="785107"/>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a:ln>
                  <a:noFill/>
                </a:ln>
                <a:solidFill>
                  <a:srgbClr val="FFFFFF"/>
                </a:solidFill>
                <a:effectLst/>
                <a:uLnTx/>
                <a:uFillTx/>
                <a:latin typeface="Segoe UI"/>
                <a:ea typeface="+mn-ea"/>
                <a:cs typeface="+mn-cs"/>
              </a:rPr>
              <a:t>Vesivarojen ja merten kestävä käyttö ja suojelu</a:t>
            </a:r>
            <a:endParaRPr kumimoji="0" lang="en-US" sz="1500" b="0" i="0" u="none" strike="noStrike" kern="1200" cap="none" spc="0" normalizeH="0" baseline="0" noProof="0" err="1">
              <a:ln>
                <a:noFill/>
              </a:ln>
              <a:solidFill>
                <a:srgbClr val="FFFFFF"/>
              </a:solidFill>
              <a:effectLst/>
              <a:uLnTx/>
              <a:uFillTx/>
              <a:latin typeface="Segoe UI"/>
              <a:ea typeface="+mn-ea"/>
              <a:cs typeface="+mn-cs"/>
            </a:endParaRPr>
          </a:p>
        </p:txBody>
      </p:sp>
      <p:sp>
        <p:nvSpPr>
          <p:cNvPr id="16" name="Pyöristetty suorakulmio 15"/>
          <p:cNvSpPr/>
          <p:nvPr/>
        </p:nvSpPr>
        <p:spPr>
          <a:xfrm>
            <a:off x="1186088" y="3694005"/>
            <a:ext cx="2359566" cy="743107"/>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a:ln>
                  <a:noFill/>
                </a:ln>
                <a:solidFill>
                  <a:srgbClr val="FFFFFF"/>
                </a:solidFill>
                <a:effectLst/>
                <a:uLnTx/>
                <a:uFillTx/>
                <a:latin typeface="Segoe UI"/>
                <a:ea typeface="+mn-ea"/>
                <a:cs typeface="+mn-cs"/>
              </a:rPr>
              <a:t>Kiertotalous</a:t>
            </a:r>
            <a:endParaRPr kumimoji="0" lang="en-US" sz="1500" b="0" i="0" u="none" strike="noStrike" kern="1200" cap="none" spc="0" normalizeH="0" baseline="0" noProof="0" err="1">
              <a:ln>
                <a:noFill/>
              </a:ln>
              <a:solidFill>
                <a:srgbClr val="FFFFFF"/>
              </a:solidFill>
              <a:effectLst/>
              <a:uLnTx/>
              <a:uFillTx/>
              <a:latin typeface="Segoe UI"/>
              <a:ea typeface="+mn-ea"/>
              <a:cs typeface="+mn-cs"/>
            </a:endParaRPr>
          </a:p>
        </p:txBody>
      </p:sp>
      <p:sp>
        <p:nvSpPr>
          <p:cNvPr id="17" name="Pyöristetty suorakulmio 16"/>
          <p:cNvSpPr/>
          <p:nvPr/>
        </p:nvSpPr>
        <p:spPr>
          <a:xfrm>
            <a:off x="3791746" y="3694004"/>
            <a:ext cx="2344870" cy="743108"/>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a:ln>
                  <a:noFill/>
                </a:ln>
                <a:solidFill>
                  <a:srgbClr val="FFFFFF"/>
                </a:solidFill>
                <a:effectLst/>
                <a:uLnTx/>
                <a:uFillTx/>
                <a:latin typeface="Segoe UI"/>
                <a:ea typeface="+mn-ea"/>
                <a:cs typeface="+mn-cs"/>
              </a:rPr>
              <a:t>Ympäristön pilaantumisen estäminen</a:t>
            </a:r>
            <a:endParaRPr kumimoji="0" lang="en-US" sz="1500" b="0" i="0" u="none" strike="noStrike" kern="1200" cap="none" spc="0" normalizeH="0" baseline="0" noProof="0" err="1">
              <a:ln>
                <a:noFill/>
              </a:ln>
              <a:solidFill>
                <a:srgbClr val="FFFFFF"/>
              </a:solidFill>
              <a:effectLst/>
              <a:uLnTx/>
              <a:uFillTx/>
              <a:latin typeface="Segoe UI"/>
              <a:ea typeface="+mn-ea"/>
              <a:cs typeface="+mn-cs"/>
            </a:endParaRPr>
          </a:p>
        </p:txBody>
      </p:sp>
      <p:sp>
        <p:nvSpPr>
          <p:cNvPr id="18" name="Pyöristetty suorakulmio 17"/>
          <p:cNvSpPr/>
          <p:nvPr/>
        </p:nvSpPr>
        <p:spPr>
          <a:xfrm>
            <a:off x="6325673" y="3694003"/>
            <a:ext cx="2401903" cy="743109"/>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err="1">
                <a:ln>
                  <a:noFill/>
                </a:ln>
                <a:solidFill>
                  <a:srgbClr val="FFFFFF"/>
                </a:solidFill>
                <a:effectLst/>
                <a:uLnTx/>
                <a:uFillTx/>
                <a:latin typeface="Segoe UI"/>
                <a:ea typeface="+mn-ea"/>
                <a:cs typeface="+mn-cs"/>
              </a:rPr>
              <a:t>Biodiversiteetin</a:t>
            </a:r>
            <a:r>
              <a:rPr kumimoji="0" lang="fi-FI" sz="1500" b="0" i="0" u="none" strike="noStrike" kern="1200" cap="none" spc="0" normalizeH="0" baseline="0" noProof="0">
                <a:ln>
                  <a:noFill/>
                </a:ln>
                <a:solidFill>
                  <a:srgbClr val="FFFFFF"/>
                </a:solidFill>
                <a:effectLst/>
                <a:uLnTx/>
                <a:uFillTx/>
                <a:latin typeface="Segoe UI"/>
                <a:ea typeface="+mn-ea"/>
                <a:cs typeface="+mn-cs"/>
              </a:rPr>
              <a:t> ja ekosysteemin suojelu</a:t>
            </a:r>
            <a:endParaRPr kumimoji="0" lang="en-US" sz="1500" b="0" i="0" u="none" strike="noStrike" kern="1200" cap="none" spc="0" normalizeH="0" baseline="0" noProof="0" err="1">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937511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Kiitos!</a:t>
            </a:r>
          </a:p>
        </p:txBody>
      </p:sp>
      <p:sp>
        <p:nvSpPr>
          <p:cNvPr id="3" name="Tekstin paikkamerkki 2"/>
          <p:cNvSpPr>
            <a:spLocks noGrp="1"/>
          </p:cNvSpPr>
          <p:nvPr>
            <p:ph type="body" sz="quarter" idx="10"/>
          </p:nvPr>
        </p:nvSpPr>
        <p:spPr/>
        <p:txBody>
          <a:bodyPr/>
          <a:lstStyle/>
          <a:p>
            <a:endParaRPr lang="fi-FI"/>
          </a:p>
          <a:p>
            <a:endParaRPr lang="fi-FI"/>
          </a:p>
        </p:txBody>
      </p:sp>
    </p:spTree>
    <p:extLst>
      <p:ext uri="{BB962C8B-B14F-4D97-AF65-F5344CB8AC3E}">
        <p14:creationId xmlns:p14="http://schemas.microsoft.com/office/powerpoint/2010/main" val="1048772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p:cNvSpPr/>
          <p:nvPr/>
        </p:nvSpPr>
        <p:spPr>
          <a:xfrm>
            <a:off x="6151802" y="1312287"/>
            <a:ext cx="5776846" cy="4500719"/>
          </a:xfrm>
          <a:prstGeom prst="rect">
            <a:avLst/>
          </a:prstGeom>
        </p:spPr>
        <p:txBody>
          <a:bodyPr wrap="square">
            <a:spAutoFit/>
          </a:bodyPr>
          <a:lstStyle/>
          <a:p>
            <a:pPr marL="228594" marR="0" lvl="0" indent="-228594" algn="l" defTabSz="914377" rtl="0" eaLnBrk="1" fontAlgn="auto" latinLnBrk="0" hangingPunct="1">
              <a:lnSpc>
                <a:spcPct val="90000"/>
              </a:lnSpc>
              <a:spcBef>
                <a:spcPts val="1000"/>
              </a:spcBef>
              <a:spcAft>
                <a:spcPts val="0"/>
              </a:spcAft>
              <a:buClr>
                <a:srgbClr val="00294D"/>
              </a:buClr>
              <a:buSzTx/>
              <a:buFont typeface="Arial" panose="020B0604020202020204" pitchFamily="34" charset="0"/>
              <a:buChar char="•"/>
              <a:tabLst/>
              <a:defRPr/>
            </a:pPr>
            <a:r>
              <a:rPr kumimoji="0" lang="fi-FI" sz="1600" b="0" i="0" u="none" strike="noStrike" kern="1200" cap="none" spc="0" normalizeH="0" baseline="0" noProof="0">
                <a:ln>
                  <a:noFill/>
                </a:ln>
                <a:solidFill>
                  <a:srgbClr val="00294D"/>
                </a:solidFill>
                <a:effectLst/>
                <a:uLnTx/>
                <a:uFillTx/>
                <a:latin typeface="Segoe UI"/>
                <a:ea typeface="+mn-ea"/>
                <a:cs typeface="+mn-cs"/>
              </a:rPr>
              <a:t>Taksonomian mukaisuutta mitataan taksonomia-asetuksen kuuden ympäristötavoitteen </a:t>
            </a:r>
            <a:r>
              <a:rPr kumimoji="0" lang="fi-FI" sz="1600" b="1" i="0" u="none" strike="noStrike" kern="1200" cap="none" spc="0" normalizeH="0" baseline="0" noProof="0">
                <a:ln>
                  <a:noFill/>
                </a:ln>
                <a:solidFill>
                  <a:srgbClr val="00294D"/>
                </a:solidFill>
                <a:effectLst/>
                <a:uLnTx/>
                <a:uFillTx/>
                <a:latin typeface="Segoe UI"/>
                <a:ea typeface="+mn-ea"/>
                <a:cs typeface="+mn-cs"/>
              </a:rPr>
              <a:t>teknisillä arviointikriteereillä</a:t>
            </a:r>
            <a:r>
              <a:rPr kumimoji="0" lang="fi-FI" sz="1600" b="0" i="0" u="none" strike="noStrike" kern="1200" cap="none" spc="0" normalizeH="0" baseline="0" noProof="0">
                <a:ln>
                  <a:noFill/>
                </a:ln>
                <a:solidFill>
                  <a:srgbClr val="00294D"/>
                </a:solidFill>
                <a:effectLst/>
                <a:uLnTx/>
                <a:uFillTx/>
                <a:latin typeface="Segoe UI"/>
                <a:ea typeface="+mn-ea"/>
                <a:cs typeface="+mn-cs"/>
              </a:rPr>
              <a:t>. </a:t>
            </a:r>
          </a:p>
          <a:p>
            <a:pPr marL="228594" marR="0" lvl="0" indent="-228594" algn="l" defTabSz="914377" rtl="0" eaLnBrk="1" fontAlgn="auto" latinLnBrk="0" hangingPunct="1">
              <a:lnSpc>
                <a:spcPct val="90000"/>
              </a:lnSpc>
              <a:spcBef>
                <a:spcPts val="1000"/>
              </a:spcBef>
              <a:spcAft>
                <a:spcPts val="0"/>
              </a:spcAft>
              <a:buClr>
                <a:srgbClr val="00294D"/>
              </a:buClr>
              <a:buSzTx/>
              <a:buFont typeface="Arial" panose="020B0604020202020204" pitchFamily="34" charset="0"/>
              <a:buChar char="•"/>
              <a:tabLst/>
              <a:defRPr/>
            </a:pPr>
            <a:r>
              <a:rPr kumimoji="0" lang="fi-FI" sz="1600" b="0" i="0" u="none" strike="noStrike" kern="1200" cap="none" spc="0" normalizeH="0" baseline="0" noProof="0">
                <a:ln>
                  <a:noFill/>
                </a:ln>
                <a:solidFill>
                  <a:srgbClr val="00294D"/>
                </a:solidFill>
                <a:effectLst/>
                <a:uLnTx/>
                <a:uFillTx/>
                <a:latin typeface="Segoe UI"/>
                <a:ea typeface="+mn-ea"/>
                <a:cs typeface="+mn-cs"/>
              </a:rPr>
              <a:t>Taksonomian kriteerit ovat </a:t>
            </a:r>
            <a:r>
              <a:rPr kumimoji="0" lang="fi-FI" sz="1600" b="1" i="0" u="none" strike="noStrike" kern="1200" cap="none" spc="0" normalizeH="0" baseline="0" noProof="0">
                <a:ln>
                  <a:noFill/>
                </a:ln>
                <a:solidFill>
                  <a:srgbClr val="00294D"/>
                </a:solidFill>
                <a:effectLst/>
                <a:uLnTx/>
                <a:uFillTx/>
                <a:latin typeface="Segoe UI"/>
                <a:ea typeface="+mn-ea"/>
                <a:cs typeface="+mn-cs"/>
              </a:rPr>
              <a:t>tiukat</a:t>
            </a:r>
            <a:r>
              <a:rPr kumimoji="0" lang="fi-FI" sz="1600" b="0" i="0" u="none" strike="noStrike" kern="1200" cap="none" spc="0" normalizeH="0" baseline="0" noProof="0">
                <a:ln>
                  <a:noFill/>
                </a:ln>
                <a:solidFill>
                  <a:srgbClr val="00294D"/>
                </a:solidFill>
                <a:effectLst/>
                <a:uLnTx/>
                <a:uFillTx/>
                <a:latin typeface="Segoe UI"/>
                <a:ea typeface="+mn-ea"/>
                <a:cs typeface="+mn-cs"/>
              </a:rPr>
              <a:t>: vain pieni osa taloudellisesta toiminnasta tai sijoituksista on taksonomian mukaista.</a:t>
            </a:r>
          </a:p>
          <a:p>
            <a:pPr marL="228594" marR="0" lvl="0" indent="-228594" algn="l" defTabSz="914377" rtl="0" eaLnBrk="1" fontAlgn="auto" latinLnBrk="0" hangingPunct="1">
              <a:lnSpc>
                <a:spcPct val="90000"/>
              </a:lnSpc>
              <a:spcBef>
                <a:spcPts val="1000"/>
              </a:spcBef>
              <a:spcAft>
                <a:spcPts val="0"/>
              </a:spcAft>
              <a:buClr>
                <a:srgbClr val="00294D"/>
              </a:buClr>
              <a:buSzTx/>
              <a:buFont typeface="Arial" panose="020B0604020202020204" pitchFamily="34" charset="0"/>
              <a:buChar char="•"/>
              <a:tabLst/>
              <a:defRPr/>
            </a:pPr>
            <a:r>
              <a:rPr kumimoji="0" lang="fi-FI" sz="1600" b="0" i="0" u="none" strike="noStrike" kern="1200" cap="none" spc="0" normalizeH="0" baseline="0" noProof="0">
                <a:ln>
                  <a:noFill/>
                </a:ln>
                <a:solidFill>
                  <a:srgbClr val="00294D"/>
                </a:solidFill>
                <a:effectLst/>
                <a:uLnTx/>
                <a:uFillTx/>
                <a:latin typeface="Segoe UI"/>
                <a:ea typeface="+mn-ea"/>
                <a:cs typeface="+mn-cs"/>
              </a:rPr>
              <a:t>Taksonomian arviointikriteerit on määritetty tällä hetkellä </a:t>
            </a:r>
            <a:r>
              <a:rPr kumimoji="0" lang="fi-FI" sz="1600" b="1" i="0" u="none" strike="noStrike" kern="1200" cap="none" spc="0" normalizeH="0" baseline="0" noProof="0">
                <a:ln>
                  <a:noFill/>
                </a:ln>
                <a:solidFill>
                  <a:srgbClr val="00294D"/>
                </a:solidFill>
                <a:effectLst/>
                <a:uLnTx/>
                <a:uFillTx/>
                <a:latin typeface="Segoe UI"/>
                <a:ea typeface="+mn-ea"/>
                <a:cs typeface="+mn-cs"/>
              </a:rPr>
              <a:t>ilmastonmuutoksen hillinnälle </a:t>
            </a:r>
            <a:r>
              <a:rPr kumimoji="0" lang="fi-FI" sz="1600" b="0" i="0" u="none" strike="noStrike" kern="1200" cap="none" spc="0" normalizeH="0" baseline="0" noProof="0">
                <a:ln>
                  <a:noFill/>
                </a:ln>
                <a:solidFill>
                  <a:srgbClr val="00294D"/>
                </a:solidFill>
                <a:effectLst/>
                <a:uLnTx/>
                <a:uFillTx/>
                <a:latin typeface="Segoe UI"/>
                <a:ea typeface="+mn-ea"/>
                <a:cs typeface="+mn-cs"/>
              </a:rPr>
              <a:t>ja siihen </a:t>
            </a:r>
            <a:r>
              <a:rPr kumimoji="0" lang="fi-FI" sz="1600" b="1" i="0" u="none" strike="noStrike" kern="1200" cap="none" spc="0" normalizeH="0" baseline="0" noProof="0">
                <a:ln>
                  <a:noFill/>
                </a:ln>
                <a:solidFill>
                  <a:srgbClr val="00294D"/>
                </a:solidFill>
                <a:effectLst/>
                <a:uLnTx/>
                <a:uFillTx/>
                <a:latin typeface="Segoe UI"/>
                <a:ea typeface="+mn-ea"/>
                <a:cs typeface="+mn-cs"/>
              </a:rPr>
              <a:t>sopeutumiselle</a:t>
            </a:r>
          </a:p>
          <a:p>
            <a:pPr marL="838179" marR="0" lvl="1" indent="-228594" algn="l" defTabSz="914377" rtl="0" eaLnBrk="1" fontAlgn="auto" latinLnBrk="0" hangingPunct="1">
              <a:lnSpc>
                <a:spcPct val="90000"/>
              </a:lnSpc>
              <a:spcBef>
                <a:spcPts val="1000"/>
              </a:spcBef>
              <a:spcAft>
                <a:spcPts val="0"/>
              </a:spcAft>
              <a:buClr>
                <a:srgbClr val="00294D"/>
              </a:buClr>
              <a:buSzTx/>
              <a:buFont typeface="Arial" panose="020B0604020202020204" pitchFamily="34" charset="0"/>
              <a:buChar char="•"/>
              <a:tabLst/>
              <a:defRPr/>
            </a:pPr>
            <a:r>
              <a:rPr kumimoji="0" lang="fi-FI" sz="1600" b="0" i="0" u="none" strike="noStrike" kern="1200" cap="none" spc="0" normalizeH="0" baseline="0" noProof="0">
                <a:ln>
                  <a:noFill/>
                </a:ln>
                <a:solidFill>
                  <a:srgbClr val="00294D"/>
                </a:solidFill>
                <a:effectLst/>
                <a:uLnTx/>
                <a:uFillTx/>
                <a:latin typeface="Segoe UI"/>
                <a:ea typeface="+mn-ea"/>
                <a:cs typeface="+mn-cs"/>
              </a:rPr>
              <a:t>Kriteerit on luotu toiminnoille, joissa CO2-päästöjä syntyy ja/tai toimenpiteillä on isoin vaikutus: esimerkiksi energia, rakennus- ja kiinteistöala, liikenne, vesihuolto, metsätalous</a:t>
            </a:r>
          </a:p>
          <a:p>
            <a:pPr marL="838179" marR="0" lvl="1" indent="-228594" algn="l" defTabSz="914377" rtl="0" eaLnBrk="1" fontAlgn="auto" latinLnBrk="0" hangingPunct="1">
              <a:lnSpc>
                <a:spcPct val="90000"/>
              </a:lnSpc>
              <a:spcBef>
                <a:spcPts val="1000"/>
              </a:spcBef>
              <a:spcAft>
                <a:spcPts val="0"/>
              </a:spcAft>
              <a:buClr>
                <a:srgbClr val="00294D"/>
              </a:buClr>
              <a:buSzTx/>
              <a:buFont typeface="Arial" panose="020B0604020202020204" pitchFamily="34" charset="0"/>
              <a:buChar char="•"/>
              <a:tabLst/>
              <a:defRPr/>
            </a:pPr>
            <a:r>
              <a:rPr kumimoji="0" lang="fi-FI" sz="1600" b="0" i="0" u="none" strike="noStrike" kern="1200" cap="none" spc="0" normalizeH="0" baseline="0" noProof="0">
                <a:ln>
                  <a:noFill/>
                </a:ln>
                <a:solidFill>
                  <a:srgbClr val="00294D"/>
                </a:solidFill>
                <a:effectLst/>
                <a:uLnTx/>
                <a:uFillTx/>
                <a:latin typeface="Segoe UI"/>
                <a:ea typeface="+mn-ea"/>
                <a:cs typeface="+mn-cs"/>
              </a:rPr>
              <a:t>Monille toiminnoille ei ole tällä hetkellä teknisiä kriteereitä: esimerkiksi kulutustuotteet ja –palvelut, lääkeyhtiöt, terveydenhoitotuotteet ja -palvelut </a:t>
            </a:r>
          </a:p>
          <a:p>
            <a:pPr marL="228594" marR="0" lvl="0" indent="-228594" algn="l" defTabSz="914377" rtl="0" eaLnBrk="1" fontAlgn="auto" latinLnBrk="0" hangingPunct="1">
              <a:lnSpc>
                <a:spcPct val="90000"/>
              </a:lnSpc>
              <a:spcBef>
                <a:spcPts val="1000"/>
              </a:spcBef>
              <a:spcAft>
                <a:spcPts val="0"/>
              </a:spcAft>
              <a:buClr>
                <a:srgbClr val="00294D"/>
              </a:buClr>
              <a:buSzTx/>
              <a:buFont typeface="Arial" panose="020B0604020202020204" pitchFamily="34" charset="0"/>
              <a:buChar char="•"/>
              <a:tabLst/>
              <a:defRPr/>
            </a:pPr>
            <a:r>
              <a:rPr kumimoji="0" lang="fi-FI" sz="1600" b="0" i="0" u="none" strike="noStrike" kern="1200" cap="none" spc="0" normalizeH="0" baseline="0" noProof="0">
                <a:ln>
                  <a:noFill/>
                </a:ln>
                <a:solidFill>
                  <a:srgbClr val="00294D"/>
                </a:solidFill>
                <a:effectLst/>
                <a:uLnTx/>
                <a:uFillTx/>
                <a:latin typeface="Segoe UI"/>
                <a:ea typeface="+mn-ea"/>
                <a:cs typeface="+mn-cs"/>
              </a:rPr>
              <a:t>Taloudellinen toiminta, joka </a:t>
            </a:r>
            <a:r>
              <a:rPr kumimoji="0" lang="fi-FI" sz="1600" b="1" i="0" u="none" strike="noStrike" kern="1200" cap="none" spc="0" normalizeH="0" baseline="0" noProof="0">
                <a:ln>
                  <a:noFill/>
                </a:ln>
                <a:solidFill>
                  <a:srgbClr val="00294D"/>
                </a:solidFill>
                <a:effectLst/>
                <a:uLnTx/>
                <a:uFillTx/>
                <a:latin typeface="Segoe UI"/>
                <a:ea typeface="+mn-ea"/>
                <a:cs typeface="+mn-cs"/>
              </a:rPr>
              <a:t>ei ole taksonomian mukaista </a:t>
            </a:r>
            <a:r>
              <a:rPr kumimoji="0" lang="fi-FI" sz="1600" b="0" i="0" u="none" strike="noStrike" kern="1200" cap="none" spc="0" normalizeH="0" baseline="0" noProof="0">
                <a:ln>
                  <a:noFill/>
                </a:ln>
                <a:solidFill>
                  <a:srgbClr val="00294D"/>
                </a:solidFill>
                <a:effectLst/>
                <a:uLnTx/>
                <a:uFillTx/>
                <a:latin typeface="Segoe UI"/>
                <a:ea typeface="+mn-ea"/>
                <a:cs typeface="+mn-cs"/>
              </a:rPr>
              <a:t>ei ole automaattisesti ”ruskeaa” eikä sijoitustuote, jonka taksonomian mukaisuus on alhainen ole ”kestämätön”.</a:t>
            </a:r>
          </a:p>
        </p:txBody>
      </p:sp>
      <p:sp>
        <p:nvSpPr>
          <p:cNvPr id="3" name="Suorakulmio 2"/>
          <p:cNvSpPr/>
          <p:nvPr/>
        </p:nvSpPr>
        <p:spPr>
          <a:xfrm>
            <a:off x="3647440" y="0"/>
            <a:ext cx="6969760" cy="1330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 name="Otsikko 1"/>
          <p:cNvSpPr>
            <a:spLocks noGrp="1"/>
          </p:cNvSpPr>
          <p:nvPr>
            <p:ph type="ctrTitle"/>
          </p:nvPr>
        </p:nvSpPr>
        <p:spPr>
          <a:xfrm>
            <a:off x="682497" y="515062"/>
            <a:ext cx="10210016" cy="695058"/>
          </a:xfrm>
        </p:spPr>
        <p:txBody>
          <a:bodyPr/>
          <a:lstStyle/>
          <a:p>
            <a:r>
              <a:rPr lang="fi-FI"/>
              <a:t>Taksonomia luokittelee vain osan toiminnoista</a:t>
            </a:r>
          </a:p>
        </p:txBody>
      </p:sp>
      <p:sp>
        <p:nvSpPr>
          <p:cNvPr id="10" name="Pyöristetty suorakulmio 9"/>
          <p:cNvSpPr/>
          <p:nvPr/>
        </p:nvSpPr>
        <p:spPr>
          <a:xfrm>
            <a:off x="783770" y="1962527"/>
            <a:ext cx="2403093" cy="357052"/>
          </a:xfrm>
          <a:prstGeom prst="roundRect">
            <a:avLst/>
          </a:prstGeom>
          <a:solidFill>
            <a:srgbClr val="00835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FFFFFF"/>
                </a:solidFill>
                <a:effectLst/>
                <a:uLnTx/>
                <a:uFillTx/>
                <a:latin typeface="Segoe UI"/>
                <a:ea typeface="+mn-ea"/>
                <a:cs typeface="+mn-cs"/>
              </a:rPr>
              <a:t>Metsätalous</a:t>
            </a:r>
            <a:endParaRPr kumimoji="0" lang="en-US" sz="1200" b="0" i="0" u="none" strike="noStrike" kern="1200" cap="none" spc="0" normalizeH="0" baseline="0" noProof="0" err="1">
              <a:ln>
                <a:noFill/>
              </a:ln>
              <a:solidFill>
                <a:srgbClr val="FFFFFF"/>
              </a:solidFill>
              <a:effectLst/>
              <a:uLnTx/>
              <a:uFillTx/>
              <a:latin typeface="Segoe UI"/>
              <a:ea typeface="+mn-ea"/>
              <a:cs typeface="+mn-cs"/>
            </a:endParaRPr>
          </a:p>
        </p:txBody>
      </p:sp>
      <p:sp>
        <p:nvSpPr>
          <p:cNvPr id="11" name="Pyöristetty suorakulmio 10"/>
          <p:cNvSpPr/>
          <p:nvPr/>
        </p:nvSpPr>
        <p:spPr>
          <a:xfrm>
            <a:off x="783770" y="2397585"/>
            <a:ext cx="2403093" cy="357052"/>
          </a:xfrm>
          <a:prstGeom prst="roundRect">
            <a:avLst/>
          </a:prstGeom>
          <a:solidFill>
            <a:srgbClr val="00835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FFFFFF"/>
                </a:solidFill>
                <a:effectLst/>
                <a:uLnTx/>
                <a:uFillTx/>
                <a:latin typeface="Segoe UI"/>
                <a:ea typeface="+mn-ea"/>
                <a:cs typeface="+mn-cs"/>
              </a:rPr>
              <a:t>Ympäristön suojelu ja ennallistaminen</a:t>
            </a:r>
            <a:endParaRPr kumimoji="0" lang="en-US" sz="1200" b="0" i="0" u="none" strike="noStrike" kern="1200" cap="none" spc="0" normalizeH="0" baseline="0" noProof="0" err="1">
              <a:ln>
                <a:noFill/>
              </a:ln>
              <a:solidFill>
                <a:srgbClr val="FFFFFF"/>
              </a:solidFill>
              <a:effectLst/>
              <a:uLnTx/>
              <a:uFillTx/>
              <a:latin typeface="Segoe UI"/>
              <a:ea typeface="+mn-ea"/>
              <a:cs typeface="+mn-cs"/>
            </a:endParaRPr>
          </a:p>
        </p:txBody>
      </p:sp>
      <p:sp>
        <p:nvSpPr>
          <p:cNvPr id="12" name="Pyöristetty suorakulmio 11"/>
          <p:cNvSpPr/>
          <p:nvPr/>
        </p:nvSpPr>
        <p:spPr>
          <a:xfrm>
            <a:off x="783770" y="2832643"/>
            <a:ext cx="2403093" cy="357052"/>
          </a:xfrm>
          <a:prstGeom prst="roundRect">
            <a:avLst/>
          </a:prstGeom>
          <a:solidFill>
            <a:srgbClr val="00835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FFFFFF"/>
                </a:solidFill>
                <a:effectLst/>
                <a:uLnTx/>
                <a:uFillTx/>
                <a:latin typeface="Segoe UI"/>
                <a:ea typeface="+mn-ea"/>
                <a:cs typeface="+mn-cs"/>
              </a:rPr>
              <a:t>Valmistava teollisuus</a:t>
            </a:r>
            <a:endParaRPr kumimoji="0" lang="en-US" sz="1200" b="0" i="0" u="none" strike="noStrike" kern="1200" cap="none" spc="0" normalizeH="0" baseline="0" noProof="0" err="1">
              <a:ln>
                <a:noFill/>
              </a:ln>
              <a:solidFill>
                <a:srgbClr val="FFFFFF"/>
              </a:solidFill>
              <a:effectLst/>
              <a:uLnTx/>
              <a:uFillTx/>
              <a:latin typeface="Segoe UI"/>
              <a:ea typeface="+mn-ea"/>
              <a:cs typeface="+mn-cs"/>
            </a:endParaRPr>
          </a:p>
        </p:txBody>
      </p:sp>
      <p:sp>
        <p:nvSpPr>
          <p:cNvPr id="13" name="Pyöristetty suorakulmio 12"/>
          <p:cNvSpPr/>
          <p:nvPr/>
        </p:nvSpPr>
        <p:spPr>
          <a:xfrm>
            <a:off x="783769" y="3267701"/>
            <a:ext cx="2403093" cy="357052"/>
          </a:xfrm>
          <a:prstGeom prst="roundRect">
            <a:avLst/>
          </a:prstGeom>
          <a:solidFill>
            <a:srgbClr val="00835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FFFFFF"/>
                </a:solidFill>
                <a:effectLst/>
                <a:uLnTx/>
                <a:uFillTx/>
                <a:latin typeface="Segoe UI"/>
                <a:ea typeface="+mn-ea"/>
                <a:cs typeface="+mn-cs"/>
              </a:rPr>
              <a:t>Energia</a:t>
            </a:r>
            <a:endParaRPr kumimoji="0" lang="en-US" sz="1200" b="0" i="0" u="none" strike="noStrike" kern="1200" cap="none" spc="0" normalizeH="0" baseline="0" noProof="0" err="1">
              <a:ln>
                <a:noFill/>
              </a:ln>
              <a:solidFill>
                <a:srgbClr val="FFFFFF"/>
              </a:solidFill>
              <a:effectLst/>
              <a:uLnTx/>
              <a:uFillTx/>
              <a:latin typeface="Segoe UI"/>
              <a:ea typeface="+mn-ea"/>
              <a:cs typeface="+mn-cs"/>
            </a:endParaRPr>
          </a:p>
        </p:txBody>
      </p:sp>
      <p:sp>
        <p:nvSpPr>
          <p:cNvPr id="14" name="Pyöristetty suorakulmio 13"/>
          <p:cNvSpPr/>
          <p:nvPr/>
        </p:nvSpPr>
        <p:spPr>
          <a:xfrm>
            <a:off x="783768" y="3701393"/>
            <a:ext cx="2403093" cy="357052"/>
          </a:xfrm>
          <a:prstGeom prst="roundRect">
            <a:avLst/>
          </a:prstGeom>
          <a:solidFill>
            <a:srgbClr val="00835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FFFFFF"/>
                </a:solidFill>
                <a:effectLst/>
                <a:uLnTx/>
                <a:uFillTx/>
                <a:latin typeface="Segoe UI"/>
                <a:ea typeface="+mn-ea"/>
                <a:cs typeface="+mn-cs"/>
              </a:rPr>
              <a:t>Vesihuolto, viemäri- ja jätevesihuolto, jätehuolto</a:t>
            </a:r>
          </a:p>
        </p:txBody>
      </p:sp>
      <p:sp>
        <p:nvSpPr>
          <p:cNvPr id="15" name="Pyöristetty suorakulmio 14"/>
          <p:cNvSpPr/>
          <p:nvPr/>
        </p:nvSpPr>
        <p:spPr>
          <a:xfrm>
            <a:off x="783767" y="4135085"/>
            <a:ext cx="2403093" cy="357052"/>
          </a:xfrm>
          <a:prstGeom prst="roundRect">
            <a:avLst/>
          </a:prstGeom>
          <a:solidFill>
            <a:srgbClr val="00835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FFFFFF"/>
                </a:solidFill>
                <a:effectLst/>
                <a:uLnTx/>
                <a:uFillTx/>
                <a:latin typeface="Segoe UI"/>
                <a:ea typeface="+mn-ea"/>
                <a:cs typeface="+mn-cs"/>
              </a:rPr>
              <a:t>Liikenne</a:t>
            </a:r>
            <a:endParaRPr kumimoji="0" lang="en-US" sz="1200" b="0" i="0" u="none" strike="noStrike" kern="1200" cap="none" spc="0" normalizeH="0" baseline="0" noProof="0" err="1">
              <a:ln>
                <a:noFill/>
              </a:ln>
              <a:solidFill>
                <a:srgbClr val="FFFFFF"/>
              </a:solidFill>
              <a:effectLst/>
              <a:uLnTx/>
              <a:uFillTx/>
              <a:latin typeface="Segoe UI"/>
              <a:ea typeface="+mn-ea"/>
              <a:cs typeface="+mn-cs"/>
            </a:endParaRPr>
          </a:p>
        </p:txBody>
      </p:sp>
      <p:sp>
        <p:nvSpPr>
          <p:cNvPr id="16" name="Pyöristetty suorakulmio 15"/>
          <p:cNvSpPr/>
          <p:nvPr/>
        </p:nvSpPr>
        <p:spPr>
          <a:xfrm>
            <a:off x="783767" y="4568777"/>
            <a:ext cx="2403093" cy="357052"/>
          </a:xfrm>
          <a:prstGeom prst="roundRect">
            <a:avLst/>
          </a:prstGeom>
          <a:solidFill>
            <a:srgbClr val="00835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FFFFFF"/>
                </a:solidFill>
                <a:effectLst/>
                <a:uLnTx/>
                <a:uFillTx/>
                <a:latin typeface="Segoe UI"/>
                <a:ea typeface="+mn-ea"/>
                <a:cs typeface="+mn-cs"/>
              </a:rPr>
              <a:t>Rakentaminen ja kiinteistöt</a:t>
            </a:r>
            <a:endParaRPr kumimoji="0" lang="en-US" sz="1200" b="0" i="0" u="none" strike="noStrike" kern="1200" cap="none" spc="0" normalizeH="0" baseline="0" noProof="0" err="1">
              <a:ln>
                <a:noFill/>
              </a:ln>
              <a:solidFill>
                <a:srgbClr val="FFFFFF"/>
              </a:solidFill>
              <a:effectLst/>
              <a:uLnTx/>
              <a:uFillTx/>
              <a:latin typeface="Segoe UI"/>
              <a:ea typeface="+mn-ea"/>
              <a:cs typeface="+mn-cs"/>
            </a:endParaRPr>
          </a:p>
        </p:txBody>
      </p:sp>
      <p:sp>
        <p:nvSpPr>
          <p:cNvPr id="17" name="Pyöristetty suorakulmio 16"/>
          <p:cNvSpPr/>
          <p:nvPr/>
        </p:nvSpPr>
        <p:spPr>
          <a:xfrm>
            <a:off x="783766" y="5002469"/>
            <a:ext cx="2403093" cy="357052"/>
          </a:xfrm>
          <a:prstGeom prst="roundRect">
            <a:avLst/>
          </a:prstGeom>
          <a:solidFill>
            <a:srgbClr val="00835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FFFFFF"/>
                </a:solidFill>
                <a:effectLst/>
                <a:uLnTx/>
                <a:uFillTx/>
                <a:latin typeface="Segoe UI"/>
                <a:ea typeface="+mn-ea"/>
                <a:cs typeface="+mn-cs"/>
              </a:rPr>
              <a:t>Informaatio ja viestintä</a:t>
            </a:r>
            <a:endParaRPr kumimoji="0" lang="en-US" sz="1200" b="0" i="0" u="none" strike="noStrike" kern="1200" cap="none" spc="0" normalizeH="0" baseline="0" noProof="0" err="1">
              <a:ln>
                <a:noFill/>
              </a:ln>
              <a:solidFill>
                <a:srgbClr val="FFFFFF"/>
              </a:solidFill>
              <a:effectLst/>
              <a:uLnTx/>
              <a:uFillTx/>
              <a:latin typeface="Segoe UI"/>
              <a:ea typeface="+mn-ea"/>
              <a:cs typeface="+mn-cs"/>
            </a:endParaRPr>
          </a:p>
        </p:txBody>
      </p:sp>
      <p:sp>
        <p:nvSpPr>
          <p:cNvPr id="18" name="Pyöristetty suorakulmio 17"/>
          <p:cNvSpPr/>
          <p:nvPr/>
        </p:nvSpPr>
        <p:spPr>
          <a:xfrm>
            <a:off x="783766" y="5436161"/>
            <a:ext cx="2403093" cy="357052"/>
          </a:xfrm>
          <a:prstGeom prst="roundRect">
            <a:avLst/>
          </a:prstGeom>
          <a:solidFill>
            <a:srgbClr val="00835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FFFFFF"/>
                </a:solidFill>
                <a:effectLst/>
                <a:uLnTx/>
                <a:uFillTx/>
                <a:latin typeface="Segoe UI"/>
                <a:ea typeface="+mn-ea"/>
                <a:cs typeface="+mn-cs"/>
              </a:rPr>
              <a:t>Ammatillinen, tieteellinen ja tekninen toiminta</a:t>
            </a:r>
            <a:endParaRPr kumimoji="0" lang="en-US" sz="1200" b="0" i="0" u="none" strike="noStrike" kern="1200" cap="none" spc="0" normalizeH="0" baseline="0" noProof="0" err="1">
              <a:ln>
                <a:noFill/>
              </a:ln>
              <a:solidFill>
                <a:srgbClr val="FFFFFF"/>
              </a:solidFill>
              <a:effectLst/>
              <a:uLnTx/>
              <a:uFillTx/>
              <a:latin typeface="Segoe UI"/>
              <a:ea typeface="+mn-ea"/>
              <a:cs typeface="+mn-cs"/>
            </a:endParaRPr>
          </a:p>
        </p:txBody>
      </p:sp>
      <p:sp>
        <p:nvSpPr>
          <p:cNvPr id="19" name="Pyöristetty suorakulmio 18"/>
          <p:cNvSpPr/>
          <p:nvPr/>
        </p:nvSpPr>
        <p:spPr>
          <a:xfrm>
            <a:off x="3410059" y="2838261"/>
            <a:ext cx="2403093" cy="357052"/>
          </a:xfrm>
          <a:prstGeom prst="roundRect">
            <a:avLst/>
          </a:prstGeom>
          <a:solidFill>
            <a:srgbClr val="0077B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FFFFFF"/>
                </a:solidFill>
                <a:effectLst/>
                <a:uLnTx/>
                <a:uFillTx/>
                <a:latin typeface="Segoe UI"/>
                <a:ea typeface="+mn-ea"/>
                <a:cs typeface="+mn-cs"/>
              </a:rPr>
              <a:t>Rahoitus- ja vakuutustoiminta</a:t>
            </a:r>
            <a:endParaRPr kumimoji="0" lang="en-US" sz="1200" b="0" i="0" u="none" strike="noStrike" kern="1200" cap="none" spc="0" normalizeH="0" baseline="0" noProof="0" err="1">
              <a:ln>
                <a:noFill/>
              </a:ln>
              <a:solidFill>
                <a:srgbClr val="FFFFFF"/>
              </a:solidFill>
              <a:effectLst/>
              <a:uLnTx/>
              <a:uFillTx/>
              <a:latin typeface="Segoe UI"/>
              <a:ea typeface="+mn-ea"/>
              <a:cs typeface="+mn-cs"/>
            </a:endParaRPr>
          </a:p>
        </p:txBody>
      </p:sp>
      <p:sp>
        <p:nvSpPr>
          <p:cNvPr id="20" name="Pyöristetty suorakulmio 19"/>
          <p:cNvSpPr/>
          <p:nvPr/>
        </p:nvSpPr>
        <p:spPr>
          <a:xfrm>
            <a:off x="3423429" y="3694840"/>
            <a:ext cx="2403093" cy="357052"/>
          </a:xfrm>
          <a:prstGeom prst="roundRect">
            <a:avLst/>
          </a:prstGeom>
          <a:solidFill>
            <a:srgbClr val="0077B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FFFFFF"/>
                </a:solidFill>
                <a:effectLst/>
                <a:uLnTx/>
                <a:uFillTx/>
                <a:latin typeface="Segoe UI"/>
                <a:ea typeface="+mn-ea"/>
                <a:cs typeface="+mn-cs"/>
              </a:rPr>
              <a:t>Terveys- ja sosiaalipalvelut</a:t>
            </a:r>
            <a:endParaRPr kumimoji="0" lang="en-US" sz="1200" b="0" i="0" u="none" strike="noStrike" kern="1200" cap="none" spc="0" normalizeH="0" baseline="0" noProof="0" err="1">
              <a:ln>
                <a:noFill/>
              </a:ln>
              <a:solidFill>
                <a:srgbClr val="FFFFFF"/>
              </a:solidFill>
              <a:effectLst/>
              <a:uLnTx/>
              <a:uFillTx/>
              <a:latin typeface="Segoe UI"/>
              <a:ea typeface="+mn-ea"/>
              <a:cs typeface="+mn-cs"/>
            </a:endParaRPr>
          </a:p>
        </p:txBody>
      </p:sp>
      <p:sp>
        <p:nvSpPr>
          <p:cNvPr id="21" name="Pyöristetty suorakulmio 20"/>
          <p:cNvSpPr/>
          <p:nvPr/>
        </p:nvSpPr>
        <p:spPr>
          <a:xfrm>
            <a:off x="3407384" y="4158122"/>
            <a:ext cx="2403093" cy="357052"/>
          </a:xfrm>
          <a:prstGeom prst="roundRect">
            <a:avLst/>
          </a:prstGeom>
          <a:solidFill>
            <a:srgbClr val="0077B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FFFFFF"/>
                </a:solidFill>
                <a:effectLst/>
                <a:uLnTx/>
                <a:uFillTx/>
                <a:latin typeface="Segoe UI"/>
                <a:ea typeface="+mn-ea"/>
                <a:cs typeface="+mn-cs"/>
              </a:rPr>
              <a:t>Taiteet, viihde ja virkistys</a:t>
            </a:r>
            <a:endParaRPr kumimoji="0" lang="en-US" sz="1200" b="0" i="0" u="none" strike="noStrike" kern="1200" cap="none" spc="0" normalizeH="0" baseline="0" noProof="0" err="1">
              <a:ln>
                <a:noFill/>
              </a:ln>
              <a:solidFill>
                <a:srgbClr val="FFFFFF"/>
              </a:solidFill>
              <a:effectLst/>
              <a:uLnTx/>
              <a:uFillTx/>
              <a:latin typeface="Segoe UI"/>
              <a:ea typeface="+mn-ea"/>
              <a:cs typeface="+mn-cs"/>
            </a:endParaRPr>
          </a:p>
        </p:txBody>
      </p:sp>
      <p:cxnSp>
        <p:nvCxnSpPr>
          <p:cNvPr id="22" name="Suora yhdysviiva 21"/>
          <p:cNvCxnSpPr/>
          <p:nvPr/>
        </p:nvCxnSpPr>
        <p:spPr>
          <a:xfrm>
            <a:off x="682497" y="1962527"/>
            <a:ext cx="0" cy="4232736"/>
          </a:xfrm>
          <a:prstGeom prst="line">
            <a:avLst/>
          </a:prstGeom>
          <a:ln w="38100">
            <a:solidFill>
              <a:srgbClr val="008352"/>
            </a:solidFill>
          </a:ln>
        </p:spPr>
        <p:style>
          <a:lnRef idx="1">
            <a:schemeClr val="accent1"/>
          </a:lnRef>
          <a:fillRef idx="0">
            <a:schemeClr val="accent1"/>
          </a:fillRef>
          <a:effectRef idx="0">
            <a:schemeClr val="accent1"/>
          </a:effectRef>
          <a:fontRef idx="minor">
            <a:schemeClr val="tx1"/>
          </a:fontRef>
        </p:style>
      </p:cxnSp>
      <p:sp>
        <p:nvSpPr>
          <p:cNvPr id="23" name="Tekstiruutu 22"/>
          <p:cNvSpPr txBox="1"/>
          <p:nvPr/>
        </p:nvSpPr>
        <p:spPr>
          <a:xfrm>
            <a:off x="682497" y="5916194"/>
            <a:ext cx="4355108"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1200" b="0" i="1" u="none" strike="noStrike" kern="1200" cap="none" spc="0" normalizeH="0" baseline="0" noProof="0">
                <a:ln>
                  <a:noFill/>
                </a:ln>
                <a:solidFill>
                  <a:srgbClr val="00294D"/>
                </a:solidFill>
                <a:effectLst/>
                <a:uLnTx/>
                <a:uFillTx/>
                <a:latin typeface="Segoe UI"/>
                <a:ea typeface="+mn-ea"/>
                <a:cs typeface="+mn-cs"/>
              </a:rPr>
              <a:t>Ilmastonmuutoksen hillitseminen</a:t>
            </a:r>
            <a:endParaRPr kumimoji="0" lang="en-US" sz="1200" b="0" i="1" u="none" strike="noStrike" kern="1200" cap="none" spc="0" normalizeH="0" baseline="0" noProof="0" err="1">
              <a:ln>
                <a:noFill/>
              </a:ln>
              <a:solidFill>
                <a:srgbClr val="00294D"/>
              </a:solidFill>
              <a:effectLst/>
              <a:uLnTx/>
              <a:uFillTx/>
              <a:latin typeface="Segoe UI"/>
              <a:ea typeface="+mn-ea"/>
              <a:cs typeface="+mn-cs"/>
            </a:endParaRPr>
          </a:p>
        </p:txBody>
      </p:sp>
      <p:cxnSp>
        <p:nvCxnSpPr>
          <p:cNvPr id="24" name="Suora yhdysviiva 23"/>
          <p:cNvCxnSpPr/>
          <p:nvPr/>
        </p:nvCxnSpPr>
        <p:spPr>
          <a:xfrm flipH="1">
            <a:off x="3322159" y="2849653"/>
            <a:ext cx="4852" cy="1912743"/>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5" name="Tekstiruutu 24"/>
          <p:cNvSpPr txBox="1"/>
          <p:nvPr/>
        </p:nvSpPr>
        <p:spPr>
          <a:xfrm>
            <a:off x="3322159" y="4532267"/>
            <a:ext cx="2573544"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1200" b="0" i="1" u="none" strike="noStrike" kern="1200" cap="none" spc="0" normalizeH="0" baseline="0" noProof="0">
                <a:ln>
                  <a:noFill/>
                </a:ln>
                <a:solidFill>
                  <a:srgbClr val="00294D"/>
                </a:solidFill>
                <a:effectLst/>
                <a:uLnTx/>
                <a:uFillTx/>
                <a:latin typeface="Segoe UI"/>
                <a:ea typeface="+mn-ea"/>
                <a:cs typeface="+mn-cs"/>
              </a:rPr>
              <a:t>Ilmastonmuutokseen sopeutuminen</a:t>
            </a:r>
            <a:endParaRPr kumimoji="0" lang="en-US" sz="1200" b="0" i="1" u="none" strike="noStrike" kern="1200" cap="none" spc="0" normalizeH="0" baseline="0" noProof="0" err="1">
              <a:ln>
                <a:noFill/>
              </a:ln>
              <a:solidFill>
                <a:srgbClr val="00294D"/>
              </a:solidFill>
              <a:effectLst/>
              <a:uLnTx/>
              <a:uFillTx/>
              <a:latin typeface="Segoe UI"/>
              <a:ea typeface="+mn-ea"/>
              <a:cs typeface="+mn-cs"/>
            </a:endParaRPr>
          </a:p>
        </p:txBody>
      </p:sp>
      <p:sp>
        <p:nvSpPr>
          <p:cNvPr id="26" name="Pyöristetty suorakulmio 20"/>
          <p:cNvSpPr/>
          <p:nvPr/>
        </p:nvSpPr>
        <p:spPr>
          <a:xfrm>
            <a:off x="3407383" y="3267701"/>
            <a:ext cx="2403093" cy="357052"/>
          </a:xfrm>
          <a:prstGeom prst="roundRect">
            <a:avLst/>
          </a:prstGeom>
          <a:solidFill>
            <a:srgbClr val="0077B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FFFFFF"/>
                </a:solidFill>
                <a:effectLst/>
                <a:uLnTx/>
                <a:uFillTx/>
                <a:latin typeface="Segoe UI"/>
                <a:ea typeface="+mn-ea"/>
                <a:cs typeface="+mn-cs"/>
              </a:rPr>
              <a:t>Koulutus</a:t>
            </a:r>
            <a:endParaRPr kumimoji="0" lang="en-US" sz="1200" b="0" i="0" u="none" strike="noStrike" kern="1200" cap="none" spc="0" normalizeH="0" baseline="0" noProof="0" err="1">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42590249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p:cNvSpPr>
            <a:spLocks noGrp="1"/>
          </p:cNvSpPr>
          <p:nvPr>
            <p:ph type="sldNum" sz="quarter" idx="12"/>
          </p:nvPr>
        </p:nvSpPr>
        <p:spPr>
          <a:xfrm>
            <a:off x="768000" y="6232227"/>
            <a:ext cx="519845" cy="365125"/>
          </a:xfrm>
        </p:spPr>
        <p:txBody>
          <a:bodyPr/>
          <a:lstStyle/>
          <a:p>
            <a:fld id="{F3C6E038-3418-4B82-A5D1-3F1B38CFA945}" type="slidenum">
              <a:rPr lang="fi-FI" smtClean="0"/>
              <a:t>71</a:t>
            </a:fld>
            <a:endParaRPr lang="fi-FI"/>
          </a:p>
        </p:txBody>
      </p:sp>
      <p:sp>
        <p:nvSpPr>
          <p:cNvPr id="6" name="Otsikko 1"/>
          <p:cNvSpPr txBox="1">
            <a:spLocks/>
          </p:cNvSpPr>
          <p:nvPr/>
        </p:nvSpPr>
        <p:spPr>
          <a:xfrm>
            <a:off x="407368" y="260648"/>
            <a:ext cx="4105064" cy="574192"/>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3000" b="1" i="0" kern="1200">
                <a:solidFill>
                  <a:schemeClr val="accent2"/>
                </a:solidFill>
                <a:latin typeface="+mj-lt"/>
                <a:ea typeface="+mj-ea"/>
                <a:cs typeface="Arial Black" panose="020B0604020202020204" pitchFamily="34" charset="0"/>
              </a:defRPr>
            </a:lvl1pPr>
          </a:lstStyle>
          <a:p>
            <a:r>
              <a:rPr lang="fi-FI"/>
              <a:t>Tiedonantoasetus</a:t>
            </a:r>
          </a:p>
        </p:txBody>
      </p:sp>
      <p:sp>
        <p:nvSpPr>
          <p:cNvPr id="18" name="Tekstiruutu 17"/>
          <p:cNvSpPr txBox="1"/>
          <p:nvPr/>
        </p:nvSpPr>
        <p:spPr>
          <a:xfrm>
            <a:off x="381822" y="1223965"/>
            <a:ext cx="11089231" cy="2905924"/>
          </a:xfrm>
          <a:prstGeom prst="rect">
            <a:avLst/>
          </a:prstGeom>
          <a:noFill/>
        </p:spPr>
        <p:txBody>
          <a:bodyPr wrap="square" rtlCol="0">
            <a:spAutoFit/>
          </a:bodyPr>
          <a:lstStyle/>
          <a:p>
            <a:pPr marL="171450" indent="-171450" defTabSz="914377">
              <a:lnSpc>
                <a:spcPct val="90000"/>
              </a:lnSpc>
              <a:spcBef>
                <a:spcPts val="1000"/>
              </a:spcBef>
              <a:buClr>
                <a:srgbClr val="00294D"/>
              </a:buClr>
              <a:buFont typeface="Arial" panose="020B0604020202020204" pitchFamily="34" charset="0"/>
              <a:buChar char="•"/>
              <a:defRPr/>
            </a:pPr>
            <a:r>
              <a:rPr lang="fi-FI" sz="1800">
                <a:solidFill>
                  <a:srgbClr val="00294D"/>
                </a:solidFill>
                <a:latin typeface="LahiTapiola Sans" panose="00000500000000000000" pitchFamily="50" charset="0"/>
              </a:rPr>
              <a:t>Tiedonantoasetus velvoittaa rahoitusmarkkinoilla toimivia yhtiöitä antamaan tietoa kestävyysriskien ja pääasiallisten haittavaikutusten huomioimisesta sekä sijoitustuotteiden kestävyysominaisuuksista ennakkoon ja raportoimaan ominaisuuksien toteutumisesta määräajoin </a:t>
            </a:r>
          </a:p>
          <a:p>
            <a:pPr marL="171450" indent="-171450" defTabSz="914377">
              <a:lnSpc>
                <a:spcPct val="90000"/>
              </a:lnSpc>
              <a:spcBef>
                <a:spcPts val="1000"/>
              </a:spcBef>
              <a:buClr>
                <a:srgbClr val="00294D"/>
              </a:buClr>
              <a:buFont typeface="Arial" panose="020B0604020202020204" pitchFamily="34" charset="0"/>
              <a:buChar char="•"/>
              <a:defRPr/>
            </a:pPr>
            <a:r>
              <a:rPr lang="fi-FI" sz="1800">
                <a:solidFill>
                  <a:srgbClr val="00294D"/>
                </a:solidFill>
                <a:latin typeface="LahiTapiola Sans" panose="00000500000000000000" pitchFamily="50" charset="0"/>
              </a:rPr>
              <a:t>Tiedonantoasetuksen määritelmä kestävälle sijoitukselle on laajempi kuin taksonomian määritelmä:</a:t>
            </a:r>
          </a:p>
          <a:p>
            <a:pPr marL="685783" lvl="1" indent="-228594" defTabSz="914377">
              <a:lnSpc>
                <a:spcPct val="90000"/>
              </a:lnSpc>
              <a:spcBef>
                <a:spcPts val="500"/>
              </a:spcBef>
              <a:buClr>
                <a:srgbClr val="00294D"/>
              </a:buClr>
              <a:buFont typeface="Arial" panose="020B0604020202020204" pitchFamily="34" charset="0"/>
              <a:buChar char="•"/>
              <a:defRPr/>
            </a:pPr>
            <a:r>
              <a:rPr lang="fi-FI" sz="1800">
                <a:solidFill>
                  <a:srgbClr val="00294D"/>
                </a:solidFill>
                <a:latin typeface="LahiTapiola Sans" panose="00000500000000000000" pitchFamily="50" charset="0"/>
              </a:rPr>
              <a:t>Taloudelliseen toimintaan kohdistuvat sijoitukset, jotka </a:t>
            </a:r>
            <a:r>
              <a:rPr lang="fi-FI" sz="1800" b="1">
                <a:solidFill>
                  <a:srgbClr val="00294D"/>
                </a:solidFill>
                <a:latin typeface="LahiTapiola Sans" panose="00000500000000000000" pitchFamily="50" charset="0"/>
              </a:rPr>
              <a:t>edistävät</a:t>
            </a:r>
            <a:r>
              <a:rPr lang="fi-FI" sz="1800">
                <a:solidFill>
                  <a:srgbClr val="00294D"/>
                </a:solidFill>
                <a:latin typeface="LahiTapiola Sans" panose="00000500000000000000" pitchFamily="50" charset="0"/>
              </a:rPr>
              <a:t> </a:t>
            </a:r>
            <a:r>
              <a:rPr lang="fi-FI" sz="1800" b="1">
                <a:solidFill>
                  <a:srgbClr val="00294D"/>
                </a:solidFill>
                <a:latin typeface="LahiTapiola Sans" panose="00000500000000000000" pitchFamily="50" charset="0"/>
              </a:rPr>
              <a:t>ympäristö</a:t>
            </a:r>
            <a:r>
              <a:rPr lang="fi-FI" sz="1800">
                <a:solidFill>
                  <a:srgbClr val="00294D"/>
                </a:solidFill>
                <a:latin typeface="LahiTapiola Sans" panose="00000500000000000000" pitchFamily="50" charset="0"/>
              </a:rPr>
              <a:t>tavoitetta tai </a:t>
            </a:r>
            <a:r>
              <a:rPr lang="fi-FI" sz="1800" b="1">
                <a:solidFill>
                  <a:srgbClr val="00294D"/>
                </a:solidFill>
                <a:latin typeface="LahiTapiola Sans" panose="00000500000000000000" pitchFamily="50" charset="0"/>
              </a:rPr>
              <a:t>yhteiskunnallista </a:t>
            </a:r>
            <a:r>
              <a:rPr lang="fi-FI" sz="1800">
                <a:solidFill>
                  <a:srgbClr val="00294D"/>
                </a:solidFill>
                <a:latin typeface="LahiTapiola Sans" panose="00000500000000000000" pitchFamily="50" charset="0"/>
              </a:rPr>
              <a:t>tavoitetta edellyttäen, että sijoitukset eivät aiheuta merkittävää haittaa ympäristölle tai yhteiskunnalle ja että sijoitusten kohdeyhtiöt noudattavat </a:t>
            </a:r>
            <a:r>
              <a:rPr lang="fi-FI" sz="1800" b="1">
                <a:solidFill>
                  <a:srgbClr val="00294D"/>
                </a:solidFill>
                <a:latin typeface="LahiTapiola Sans" panose="00000500000000000000" pitchFamily="50" charset="0"/>
              </a:rPr>
              <a:t>hyviä hallintotapoja</a:t>
            </a:r>
          </a:p>
          <a:p>
            <a:pPr marL="171450" indent="-171450" defTabSz="914377">
              <a:lnSpc>
                <a:spcPct val="90000"/>
              </a:lnSpc>
              <a:spcBef>
                <a:spcPts val="1000"/>
              </a:spcBef>
              <a:buClr>
                <a:srgbClr val="00294D"/>
              </a:buClr>
              <a:buFont typeface="Arial" panose="020B0604020202020204" pitchFamily="34" charset="0"/>
              <a:buChar char="•"/>
              <a:defRPr/>
            </a:pPr>
            <a:r>
              <a:rPr lang="fi-FI" sz="1800">
                <a:solidFill>
                  <a:srgbClr val="00294D"/>
                </a:solidFill>
                <a:latin typeface="LahiTapiola Sans" panose="00000500000000000000" pitchFamily="50" charset="0"/>
              </a:rPr>
              <a:t>Tiedonantoasetus velvoittaa jaottelemaan sijoitustuotteet kestävyysominaisuuksien mukaan</a:t>
            </a:r>
          </a:p>
        </p:txBody>
      </p:sp>
      <p:pic>
        <p:nvPicPr>
          <p:cNvPr id="19" name="Kuva 18"/>
          <p:cNvPicPr>
            <a:picLocks noChangeAspect="1"/>
          </p:cNvPicPr>
          <p:nvPr/>
        </p:nvPicPr>
        <p:blipFill>
          <a:blip r:embed="rId2"/>
          <a:stretch>
            <a:fillRect/>
          </a:stretch>
        </p:blipFill>
        <p:spPr>
          <a:xfrm>
            <a:off x="3334909" y="4310742"/>
            <a:ext cx="854086" cy="854086"/>
          </a:xfrm>
          <a:prstGeom prst="rect">
            <a:avLst/>
          </a:prstGeom>
        </p:spPr>
      </p:pic>
      <p:pic>
        <p:nvPicPr>
          <p:cNvPr id="20" name="Kuva 19"/>
          <p:cNvPicPr>
            <a:picLocks noChangeAspect="1"/>
          </p:cNvPicPr>
          <p:nvPr/>
        </p:nvPicPr>
        <p:blipFill>
          <a:blip r:embed="rId3"/>
          <a:stretch>
            <a:fillRect/>
          </a:stretch>
        </p:blipFill>
        <p:spPr>
          <a:xfrm>
            <a:off x="5984760" y="4243270"/>
            <a:ext cx="921242" cy="921242"/>
          </a:xfrm>
          <a:prstGeom prst="rect">
            <a:avLst/>
          </a:prstGeom>
        </p:spPr>
      </p:pic>
      <p:sp>
        <p:nvSpPr>
          <p:cNvPr id="21" name="Pyöristetty suorakulmio 15"/>
          <p:cNvSpPr/>
          <p:nvPr/>
        </p:nvSpPr>
        <p:spPr>
          <a:xfrm>
            <a:off x="3071664" y="5599110"/>
            <a:ext cx="1348728" cy="85422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FFFFFF"/>
                </a:solidFill>
                <a:effectLst/>
                <a:uLnTx/>
                <a:uFillTx/>
                <a:latin typeface="LahiTapiola Sans" panose="00000500000000000000" pitchFamily="50" charset="0"/>
              </a:rPr>
              <a:t>Vain kestäviä sijoituksia</a:t>
            </a:r>
            <a:endParaRPr kumimoji="0" lang="en-US" sz="1400" b="0" i="0" u="none" strike="noStrike" kern="1200" cap="none" spc="0" normalizeH="0" baseline="0" noProof="0" err="1">
              <a:ln>
                <a:noFill/>
              </a:ln>
              <a:solidFill>
                <a:srgbClr val="FFFFFF"/>
              </a:solidFill>
              <a:effectLst/>
              <a:uLnTx/>
              <a:uFillTx/>
              <a:latin typeface="LahiTapiola Sans" panose="00000500000000000000" pitchFamily="50" charset="0"/>
            </a:endParaRPr>
          </a:p>
        </p:txBody>
      </p:sp>
      <p:sp>
        <p:nvSpPr>
          <p:cNvPr id="22" name="Pyöristetty suorakulmio 15"/>
          <p:cNvSpPr/>
          <p:nvPr/>
        </p:nvSpPr>
        <p:spPr>
          <a:xfrm>
            <a:off x="4727848" y="5599109"/>
            <a:ext cx="1503635" cy="854227"/>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FFFFFF"/>
                </a:solidFill>
                <a:effectLst/>
                <a:uLnTx/>
                <a:uFillTx/>
                <a:latin typeface="LahiTapiola Sans" panose="00000500000000000000" pitchFamily="50" charset="0"/>
              </a:rPr>
              <a:t>Edistää kestävyys-ominaisuuksia</a:t>
            </a:r>
            <a:endParaRPr kumimoji="0" lang="en-US" sz="1400" b="0" i="0" u="none" strike="noStrike" kern="1200" cap="none" spc="0" normalizeH="0" baseline="0" noProof="0" err="1">
              <a:ln>
                <a:noFill/>
              </a:ln>
              <a:solidFill>
                <a:srgbClr val="FFFFFF"/>
              </a:solidFill>
              <a:effectLst/>
              <a:uLnTx/>
              <a:uFillTx/>
              <a:latin typeface="LahiTapiola Sans" panose="00000500000000000000" pitchFamily="50" charset="0"/>
            </a:endParaRPr>
          </a:p>
        </p:txBody>
      </p:sp>
      <p:sp>
        <p:nvSpPr>
          <p:cNvPr id="23" name="Pyöristetty suorakulmio 15"/>
          <p:cNvSpPr/>
          <p:nvPr/>
        </p:nvSpPr>
        <p:spPr>
          <a:xfrm>
            <a:off x="6478870" y="5599110"/>
            <a:ext cx="1849378" cy="85422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fi-FI" sz="1400">
                <a:solidFill>
                  <a:srgbClr val="FFFFFF"/>
                </a:solidFill>
                <a:latin typeface="LahiTapiola Sans" panose="00000500000000000000" pitchFamily="50" charset="0"/>
              </a:rPr>
              <a:t>+ Sitoutuu tekemään tietyn vähimmäismäärän</a:t>
            </a:r>
            <a:r>
              <a:rPr kumimoji="0" lang="fi-FI" sz="1400" b="0" i="0" u="none" strike="noStrike" kern="1200" cap="none" spc="0" normalizeH="0" baseline="0" noProof="0">
                <a:ln>
                  <a:noFill/>
                </a:ln>
                <a:solidFill>
                  <a:srgbClr val="FFFFFF"/>
                </a:solidFill>
                <a:effectLst/>
                <a:uLnTx/>
                <a:uFillTx/>
                <a:latin typeface="LahiTapiola Sans" panose="00000500000000000000" pitchFamily="50" charset="0"/>
              </a:rPr>
              <a:t> kestäviä sijoituksia</a:t>
            </a:r>
            <a:endParaRPr kumimoji="0" lang="en-US" sz="1400" b="0" i="0" u="none" strike="noStrike" kern="1200" cap="none" spc="0" normalizeH="0" baseline="0" noProof="0" err="1">
              <a:ln>
                <a:noFill/>
              </a:ln>
              <a:solidFill>
                <a:srgbClr val="FFFFFF"/>
              </a:solidFill>
              <a:effectLst/>
              <a:uLnTx/>
              <a:uFillTx/>
              <a:latin typeface="LahiTapiola Sans" panose="00000500000000000000" pitchFamily="50" charset="0"/>
            </a:endParaRPr>
          </a:p>
        </p:txBody>
      </p:sp>
      <p:sp>
        <p:nvSpPr>
          <p:cNvPr id="24" name="Right Arrow 7"/>
          <p:cNvSpPr/>
          <p:nvPr/>
        </p:nvSpPr>
        <p:spPr>
          <a:xfrm rot="2821980" flipV="1">
            <a:off x="6821199" y="5204900"/>
            <a:ext cx="333837" cy="101513"/>
          </a:xfrm>
          <a:prstGeom prst="rightArrow">
            <a:avLst>
              <a:gd name="adj1" fmla="val 45670"/>
              <a:gd name="adj2"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err="1"/>
          </a:p>
        </p:txBody>
      </p:sp>
      <p:sp>
        <p:nvSpPr>
          <p:cNvPr id="25" name="Right Arrow 26"/>
          <p:cNvSpPr/>
          <p:nvPr/>
        </p:nvSpPr>
        <p:spPr>
          <a:xfrm rot="7638731">
            <a:off x="5842068" y="5191364"/>
            <a:ext cx="285384" cy="106875"/>
          </a:xfrm>
          <a:prstGeom prst="rightArrow">
            <a:avLst>
              <a:gd name="adj1" fmla="val 45670"/>
              <a:gd name="adj2"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err="1"/>
          </a:p>
        </p:txBody>
      </p:sp>
      <p:sp>
        <p:nvSpPr>
          <p:cNvPr id="26" name="Right Arrow 26"/>
          <p:cNvSpPr/>
          <p:nvPr/>
        </p:nvSpPr>
        <p:spPr>
          <a:xfrm rot="5400000">
            <a:off x="3636671" y="5286475"/>
            <a:ext cx="285384" cy="106875"/>
          </a:xfrm>
          <a:prstGeom prst="rightArrow">
            <a:avLst>
              <a:gd name="adj1" fmla="val 45670"/>
              <a:gd name="adj2"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err="1"/>
          </a:p>
        </p:txBody>
      </p:sp>
    </p:spTree>
    <p:extLst>
      <p:ext uri="{BB962C8B-B14F-4D97-AF65-F5344CB8AC3E}">
        <p14:creationId xmlns:p14="http://schemas.microsoft.com/office/powerpoint/2010/main" val="14120990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a:xfrm>
            <a:off x="263352" y="1124744"/>
            <a:ext cx="11449272" cy="4032000"/>
          </a:xfrm>
        </p:spPr>
        <p:txBody>
          <a:bodyPr>
            <a:normAutofit fontScale="70000" lnSpcReduction="20000"/>
          </a:bodyPr>
          <a:lstStyle/>
          <a:p>
            <a:pPr marL="0" indent="0">
              <a:buNone/>
            </a:pPr>
            <a:r>
              <a:rPr lang="fi-FI" i="1" err="1"/>
              <a:t>Finsif</a:t>
            </a:r>
            <a:r>
              <a:rPr lang="fi-FI" i="1"/>
              <a:t> on verkostoitumispaikka ja väylä vastuullisen sijoittamisen tiedon hankintaan. </a:t>
            </a:r>
            <a:r>
              <a:rPr lang="fi-FI" i="1" err="1"/>
              <a:t>Finsif</a:t>
            </a:r>
            <a:r>
              <a:rPr lang="fi-FI" i="1"/>
              <a:t> edistää vastuullisuusnäkökulmien integrointia sijoitustoimintaan ja sen </a:t>
            </a:r>
            <a:r>
              <a:rPr lang="fi-FI" b="1" i="1"/>
              <a:t>visiona on nostaa suomalaiset sijoittajat vastuullisen sijoittamisen edelläkävijöiksi</a:t>
            </a:r>
            <a:r>
              <a:rPr lang="fi-FI" i="1"/>
              <a:t> huomioiden ympäristöön, yhteiskuntaan ja hyvään hallintotapaan liittyvät seikat varainhoidossa ja sijoituspäätöksiä tehtäessä. </a:t>
            </a:r>
            <a:r>
              <a:rPr lang="fi-FI" i="1" err="1"/>
              <a:t>Finsif</a:t>
            </a:r>
            <a:r>
              <a:rPr lang="fi-FI" i="1"/>
              <a:t> tuottaa selvityksiä Suomen vastuullisen sijoittamisen nykytilasta, sekä koostaa alan parhaat käytännöt vastuullisen sijoittamisen oppaaseen.</a:t>
            </a:r>
          </a:p>
          <a:p>
            <a:pPr>
              <a:buFont typeface="Wingdings" panose="05000000000000000000" pitchFamily="2" charset="2"/>
              <a:buChar char="à"/>
            </a:pPr>
            <a:r>
              <a:rPr lang="fi-FI" b="1">
                <a:sym typeface="Wingdings" panose="05000000000000000000" pitchFamily="2" charset="2"/>
              </a:rPr>
              <a:t>Pyrkii mm. vastaamaan kysymykseen että mitä vastuullinen sijoittaminen tarkoittaa?</a:t>
            </a:r>
          </a:p>
          <a:p>
            <a:pPr marL="0" indent="0">
              <a:buNone/>
            </a:pPr>
            <a:endParaRPr lang="fi-FI" b="1">
              <a:sym typeface="Wingdings" panose="05000000000000000000" pitchFamily="2" charset="2"/>
            </a:endParaRPr>
          </a:p>
          <a:p>
            <a:pPr marL="0" indent="0">
              <a:buNone/>
            </a:pPr>
            <a:r>
              <a:rPr lang="fi-FI" b="1">
                <a:sym typeface="Wingdings" panose="05000000000000000000" pitchFamily="2" charset="2"/>
              </a:rPr>
              <a:t>Sivuilla esimerkiksi:</a:t>
            </a:r>
            <a:endParaRPr lang="fi-FI" b="1"/>
          </a:p>
          <a:p>
            <a:r>
              <a:rPr lang="fi-FI"/>
              <a:t>TAPAHTUMIA - Ajankohtaiset teemat ja verkostoitumismahdollisuudet</a:t>
            </a:r>
          </a:p>
          <a:p>
            <a:r>
              <a:rPr lang="fi-FI"/>
              <a:t>BLOGEJA - Tuoreita näkökulmia vastuullisen sijoittamisen kentältä</a:t>
            </a:r>
          </a:p>
          <a:p>
            <a:r>
              <a:rPr lang="fi-FI"/>
              <a:t>SÄÄNTELYÄ KOOTUSTI - Päivitys alan sääntelyn ja lainsäädännön nykytilasta</a:t>
            </a:r>
          </a:p>
          <a:p>
            <a:r>
              <a:rPr lang="fi-FI"/>
              <a:t>VIDEOITA - Videoita ja tallenteita vastuullisesta sijoittamisesta</a:t>
            </a:r>
          </a:p>
        </p:txBody>
      </p:sp>
      <p:sp>
        <p:nvSpPr>
          <p:cNvPr id="3" name="Päivämäärän paikkamerkki 2"/>
          <p:cNvSpPr>
            <a:spLocks noGrp="1"/>
          </p:cNvSpPr>
          <p:nvPr>
            <p:ph type="dt" sz="half" idx="10"/>
          </p:nvPr>
        </p:nvSpPr>
        <p:spPr/>
        <p:txBody>
          <a:bodyPr/>
          <a:lstStyle/>
          <a:p>
            <a:fld id="{CEC2032B-B569-4AAA-9EAC-0A7CD4E62993}" type="datetime1">
              <a:rPr lang="fi-FI" smtClean="0"/>
              <a:t>7.9.2023</a:t>
            </a:fld>
            <a:endParaRPr lang="fi-FI"/>
          </a:p>
        </p:txBody>
      </p:sp>
      <p:sp>
        <p:nvSpPr>
          <p:cNvPr id="4" name="Alatunnisteen paikkamerkki 3"/>
          <p:cNvSpPr>
            <a:spLocks noGrp="1"/>
          </p:cNvSpPr>
          <p:nvPr>
            <p:ph type="ftr" sz="quarter" idx="11"/>
          </p:nvPr>
        </p:nvSpPr>
        <p:spPr/>
        <p:txBody>
          <a:bodyPr/>
          <a:lstStyle/>
          <a:p>
            <a:r>
              <a:rPr lang="fi-FI"/>
              <a:t>[Etunimi Sukunimi]</a:t>
            </a:r>
          </a:p>
        </p:txBody>
      </p:sp>
      <p:sp>
        <p:nvSpPr>
          <p:cNvPr id="5" name="Dian numeron paikkamerkki 4"/>
          <p:cNvSpPr>
            <a:spLocks noGrp="1"/>
          </p:cNvSpPr>
          <p:nvPr>
            <p:ph type="sldNum" sz="quarter" idx="12"/>
          </p:nvPr>
        </p:nvSpPr>
        <p:spPr/>
        <p:txBody>
          <a:bodyPr/>
          <a:lstStyle/>
          <a:p>
            <a:fld id="{F3C6E038-3418-4B82-A5D1-3F1B38CFA945}" type="slidenum">
              <a:rPr lang="fi-FI" smtClean="0"/>
              <a:t>72</a:t>
            </a:fld>
            <a:endParaRPr lang="fi-FI"/>
          </a:p>
        </p:txBody>
      </p:sp>
      <p:sp>
        <p:nvSpPr>
          <p:cNvPr id="6" name="Otsikko 5"/>
          <p:cNvSpPr>
            <a:spLocks noGrp="1"/>
          </p:cNvSpPr>
          <p:nvPr>
            <p:ph type="title"/>
          </p:nvPr>
        </p:nvSpPr>
        <p:spPr>
          <a:xfrm>
            <a:off x="335360" y="404664"/>
            <a:ext cx="10800000" cy="430176"/>
          </a:xfrm>
        </p:spPr>
        <p:txBody>
          <a:bodyPr>
            <a:normAutofit fontScale="90000"/>
          </a:bodyPr>
          <a:lstStyle/>
          <a:p>
            <a:r>
              <a:rPr lang="fi-FI"/>
              <a:t>FINSIF (</a:t>
            </a:r>
            <a:r>
              <a:rPr lang="fi-FI">
                <a:hlinkClick r:id="rId2"/>
              </a:rPr>
              <a:t>https://finsif.fi/</a:t>
            </a:r>
            <a:r>
              <a:rPr lang="fi-FI"/>
              <a:t> </a:t>
            </a:r>
          </a:p>
        </p:txBody>
      </p:sp>
    </p:spTree>
    <p:extLst>
      <p:ext uri="{BB962C8B-B14F-4D97-AF65-F5344CB8AC3E}">
        <p14:creationId xmlns:p14="http://schemas.microsoft.com/office/powerpoint/2010/main" val="1870865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5735960" y="2276872"/>
            <a:ext cx="6096000" cy="1569660"/>
          </a:xfrm>
          <a:prstGeom prst="rect">
            <a:avLst/>
          </a:prstGeom>
        </p:spPr>
        <p:txBody>
          <a:bodyPr>
            <a:spAutoFit/>
          </a:bodyPr>
          <a:lstStyle/>
          <a:p>
            <a:r>
              <a:rPr lang="fi-FI" sz="3200">
                <a:solidFill>
                  <a:schemeClr val="accent2"/>
                </a:solidFill>
                <a:latin typeface="+mj-lt"/>
              </a:rPr>
              <a:t>Miten huomioida kestävyys sijoitustoiminnassa? </a:t>
            </a:r>
          </a:p>
        </p:txBody>
      </p:sp>
      <p:pic>
        <p:nvPicPr>
          <p:cNvPr id="4" name="Kuvan paikkamerkki 3"/>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303" r="303"/>
          <a:stretch>
            <a:fillRect/>
          </a:stretch>
        </p:blipFill>
        <p:spPr/>
      </p:pic>
    </p:spTree>
    <p:extLst>
      <p:ext uri="{BB962C8B-B14F-4D97-AF65-F5344CB8AC3E}">
        <p14:creationId xmlns:p14="http://schemas.microsoft.com/office/powerpoint/2010/main" val="4026749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p:cNvSpPr txBox="1"/>
          <p:nvPr/>
        </p:nvSpPr>
        <p:spPr>
          <a:xfrm>
            <a:off x="2034360" y="417825"/>
            <a:ext cx="79895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LähiTapiolan vastuullisuus 2022–2026</a:t>
            </a:r>
          </a:p>
        </p:txBody>
      </p:sp>
      <p:sp>
        <p:nvSpPr>
          <p:cNvPr id="2" name="Rectangle 1">
            <a:extLst>
              <a:ext uri="{FF2B5EF4-FFF2-40B4-BE49-F238E27FC236}">
                <a16:creationId xmlns:a16="http://schemas.microsoft.com/office/drawing/2014/main" id="{6459F6A9-6C48-8C07-120C-6120385DF662}"/>
              </a:ext>
            </a:extLst>
          </p:cNvPr>
          <p:cNvSpPr/>
          <p:nvPr/>
        </p:nvSpPr>
        <p:spPr>
          <a:xfrm>
            <a:off x="4086965" y="147065"/>
            <a:ext cx="401807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Paras kumppani elämänturvassa</a:t>
            </a:r>
          </a:p>
        </p:txBody>
      </p:sp>
      <p:pic>
        <p:nvPicPr>
          <p:cNvPr id="7" name="Kuva 6"/>
          <p:cNvPicPr>
            <a:picLocks noChangeAspect="1"/>
          </p:cNvPicPr>
          <p:nvPr/>
        </p:nvPicPr>
        <p:blipFill>
          <a:blip r:embed="rId2"/>
          <a:stretch>
            <a:fillRect/>
          </a:stretch>
        </p:blipFill>
        <p:spPr>
          <a:xfrm>
            <a:off x="45195" y="966404"/>
            <a:ext cx="12101609" cy="5761219"/>
          </a:xfrm>
          <a:prstGeom prst="rect">
            <a:avLst/>
          </a:prstGeom>
        </p:spPr>
      </p:pic>
    </p:spTree>
    <p:extLst>
      <p:ext uri="{BB962C8B-B14F-4D97-AF65-F5344CB8AC3E}">
        <p14:creationId xmlns:p14="http://schemas.microsoft.com/office/powerpoint/2010/main" val="18672365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24275" y="486649"/>
            <a:ext cx="9291359" cy="5973016"/>
          </a:xfrm>
          <a:prstGeom prst="rect">
            <a:avLst/>
          </a:prstGeom>
        </p:spPr>
      </p:pic>
      <p:cxnSp>
        <p:nvCxnSpPr>
          <p:cNvPr id="25" name="Suora yhdysviiva 24"/>
          <p:cNvCxnSpPr/>
          <p:nvPr/>
        </p:nvCxnSpPr>
        <p:spPr>
          <a:xfrm>
            <a:off x="2206857" y="3434514"/>
            <a:ext cx="2134" cy="2078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Ellipsi 28"/>
          <p:cNvSpPr/>
          <p:nvPr/>
        </p:nvSpPr>
        <p:spPr>
          <a:xfrm>
            <a:off x="2122569" y="3693617"/>
            <a:ext cx="116380" cy="10806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err="1">
              <a:ln>
                <a:noFill/>
              </a:ln>
              <a:solidFill>
                <a:srgbClr val="FFFFFF"/>
              </a:solidFill>
              <a:effectLst/>
              <a:uLnTx/>
              <a:uFillTx/>
              <a:latin typeface="Segoe UI"/>
              <a:ea typeface="+mn-ea"/>
              <a:cs typeface="+mn-cs"/>
            </a:endParaRPr>
          </a:p>
        </p:txBody>
      </p:sp>
      <p:pic>
        <p:nvPicPr>
          <p:cNvPr id="32" name="Kuva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6658" y="2779459"/>
            <a:ext cx="745139" cy="745139"/>
          </a:xfrm>
          <a:prstGeom prst="rect">
            <a:avLst/>
          </a:prstGeom>
        </p:spPr>
      </p:pic>
      <p:pic>
        <p:nvPicPr>
          <p:cNvPr id="33" name="Kuva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6658" y="4264039"/>
            <a:ext cx="745139" cy="745139"/>
          </a:xfrm>
          <a:prstGeom prst="rect">
            <a:avLst/>
          </a:prstGeom>
        </p:spPr>
      </p:pic>
      <p:sp>
        <p:nvSpPr>
          <p:cNvPr id="34" name="Pyöristetty suorakulmio 33"/>
          <p:cNvSpPr/>
          <p:nvPr/>
        </p:nvSpPr>
        <p:spPr>
          <a:xfrm>
            <a:off x="2276771" y="988295"/>
            <a:ext cx="3716702" cy="1554251"/>
          </a:xfrm>
          <a:prstGeom prst="round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600"/>
              </a:spcBef>
              <a:spcAft>
                <a:spcPts val="0"/>
              </a:spcAft>
              <a:buClrTx/>
              <a:buSzTx/>
              <a:buFontTx/>
              <a:buNone/>
              <a:tabLst/>
              <a:defRPr/>
            </a:pPr>
            <a:r>
              <a:rPr kumimoji="0" lang="fi-FI" sz="11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Oma tutkimus ja analyysi, kestävyys sisällytettynä sijoitusanalyysiin</a:t>
            </a:r>
          </a:p>
          <a:p>
            <a:pPr marL="228594" marR="0" lvl="0" indent="-228594"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Sijoitusmarkkinoista ja sijoituskohteista</a:t>
            </a:r>
          </a:p>
          <a:p>
            <a:pPr marL="228594" marR="0" lvl="0" indent="-228594"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Numeerisista ja laadullisista tuottotekijöistä</a:t>
            </a:r>
          </a:p>
          <a:p>
            <a:pPr marL="228594" marR="0" lvl="0" indent="-228594"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Oma kestävyystutkimus ja -analyysi: Kestävyystekijöiden mahdollisuudet ja riskit</a:t>
            </a:r>
          </a:p>
          <a:p>
            <a:pPr marL="228594" marR="0" lvl="0" indent="-228594"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Koko sijoitusorganisaation toimenkuvassa</a:t>
            </a:r>
            <a:r>
              <a:rPr kumimoji="0" lang="fi-FI" sz="10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p>
        </p:txBody>
      </p:sp>
      <p:cxnSp>
        <p:nvCxnSpPr>
          <p:cNvPr id="35" name="Suora yhdysviiva 34"/>
          <p:cNvCxnSpPr/>
          <p:nvPr/>
        </p:nvCxnSpPr>
        <p:spPr>
          <a:xfrm flipH="1">
            <a:off x="3818746" y="2563330"/>
            <a:ext cx="1" cy="66893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Ellipsi 35"/>
          <p:cNvSpPr/>
          <p:nvPr/>
        </p:nvSpPr>
        <p:spPr>
          <a:xfrm>
            <a:off x="3760556" y="2542546"/>
            <a:ext cx="116380" cy="10806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err="1">
              <a:ln>
                <a:noFill/>
              </a:ln>
              <a:solidFill>
                <a:srgbClr val="FFFFFF"/>
              </a:solidFill>
              <a:effectLst/>
              <a:uLnTx/>
              <a:uFillTx/>
              <a:latin typeface="Segoe UI"/>
              <a:ea typeface="+mn-ea"/>
              <a:cs typeface="+mn-cs"/>
            </a:endParaRPr>
          </a:p>
        </p:txBody>
      </p:sp>
      <p:cxnSp>
        <p:nvCxnSpPr>
          <p:cNvPr id="45" name="Suora yhdysviiva 44"/>
          <p:cNvCxnSpPr/>
          <p:nvPr/>
        </p:nvCxnSpPr>
        <p:spPr>
          <a:xfrm>
            <a:off x="3906740" y="3278728"/>
            <a:ext cx="2" cy="151593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uora yhdysviiva 50"/>
          <p:cNvCxnSpPr/>
          <p:nvPr/>
        </p:nvCxnSpPr>
        <p:spPr>
          <a:xfrm>
            <a:off x="6564652" y="3145671"/>
            <a:ext cx="1" cy="91439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Ellipsi 51"/>
          <p:cNvSpPr/>
          <p:nvPr/>
        </p:nvSpPr>
        <p:spPr>
          <a:xfrm>
            <a:off x="6506462" y="3956160"/>
            <a:ext cx="116380" cy="10806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err="1">
              <a:ln>
                <a:noFill/>
              </a:ln>
              <a:solidFill>
                <a:srgbClr val="FFFFFF"/>
              </a:solidFill>
              <a:effectLst/>
              <a:uLnTx/>
              <a:uFillTx/>
              <a:latin typeface="Segoe UI"/>
              <a:ea typeface="+mn-ea"/>
              <a:cs typeface="+mn-cs"/>
            </a:endParaRPr>
          </a:p>
        </p:txBody>
      </p:sp>
      <p:cxnSp>
        <p:nvCxnSpPr>
          <p:cNvPr id="54" name="Suora yhdysviiva 53"/>
          <p:cNvCxnSpPr/>
          <p:nvPr/>
        </p:nvCxnSpPr>
        <p:spPr>
          <a:xfrm flipH="1">
            <a:off x="7967254" y="2643734"/>
            <a:ext cx="9233" cy="75062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Ellipsi 54"/>
          <p:cNvSpPr/>
          <p:nvPr/>
        </p:nvSpPr>
        <p:spPr>
          <a:xfrm>
            <a:off x="7908117" y="2519845"/>
            <a:ext cx="116380" cy="10806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err="1">
              <a:ln>
                <a:noFill/>
              </a:ln>
              <a:solidFill>
                <a:srgbClr val="FFFFFF"/>
              </a:solidFill>
              <a:effectLst/>
              <a:uLnTx/>
              <a:uFillTx/>
              <a:latin typeface="Segoe UI"/>
              <a:ea typeface="+mn-ea"/>
              <a:cs typeface="+mn-cs"/>
            </a:endParaRPr>
          </a:p>
        </p:txBody>
      </p:sp>
      <p:cxnSp>
        <p:nvCxnSpPr>
          <p:cNvPr id="59" name="Suora yhdysviiva 58"/>
          <p:cNvCxnSpPr/>
          <p:nvPr/>
        </p:nvCxnSpPr>
        <p:spPr>
          <a:xfrm>
            <a:off x="8537171" y="1742265"/>
            <a:ext cx="3664" cy="296916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1" name="Kuva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6659" y="1294879"/>
            <a:ext cx="745139" cy="745139"/>
          </a:xfrm>
          <a:prstGeom prst="rect">
            <a:avLst/>
          </a:prstGeom>
        </p:spPr>
      </p:pic>
      <p:cxnSp>
        <p:nvCxnSpPr>
          <p:cNvPr id="70" name="Suora nuoliyhdysviiva 69"/>
          <p:cNvCxnSpPr/>
          <p:nvPr/>
        </p:nvCxnSpPr>
        <p:spPr>
          <a:xfrm flipV="1">
            <a:off x="8636927" y="1756606"/>
            <a:ext cx="1737362" cy="580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3" name="Pyöristetty suorakulmio 52"/>
          <p:cNvSpPr/>
          <p:nvPr/>
        </p:nvSpPr>
        <p:spPr>
          <a:xfrm>
            <a:off x="6679636" y="969644"/>
            <a:ext cx="2279084" cy="1553444"/>
          </a:xfrm>
          <a:prstGeom prst="round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Salkun muodostaminen</a:t>
            </a:r>
            <a:endParaRPr kumimoji="0" lang="fi-FI" sz="105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endParaRP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Asiakkaan sijoitussuunnitelma ja kestävyysmieltymykset</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LähiTapiola Varainhoidon allokaationäkemys</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Läpinäkyvä tuotto- ja kestävyysraportointi </a:t>
            </a:r>
          </a:p>
        </p:txBody>
      </p:sp>
      <p:cxnSp>
        <p:nvCxnSpPr>
          <p:cNvPr id="72" name="Suora nuoliyhdysviiva 71"/>
          <p:cNvCxnSpPr/>
          <p:nvPr/>
        </p:nvCxnSpPr>
        <p:spPr>
          <a:xfrm flipV="1">
            <a:off x="8528858" y="4690259"/>
            <a:ext cx="1846321" cy="1474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uora nuoliyhdysviiva 72"/>
          <p:cNvCxnSpPr/>
          <p:nvPr/>
        </p:nvCxnSpPr>
        <p:spPr>
          <a:xfrm flipV="1">
            <a:off x="8658598" y="3240222"/>
            <a:ext cx="1737362" cy="580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0" name="Otsikko 4"/>
          <p:cNvSpPr txBox="1">
            <a:spLocks/>
          </p:cNvSpPr>
          <p:nvPr/>
        </p:nvSpPr>
        <p:spPr>
          <a:xfrm>
            <a:off x="404694" y="249526"/>
            <a:ext cx="9991266" cy="672702"/>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3000" b="1" i="0" kern="1200">
                <a:solidFill>
                  <a:schemeClr val="accent2"/>
                </a:solidFill>
                <a:latin typeface="+mj-lt"/>
                <a:ea typeface="+mj-ea"/>
                <a:cs typeface="Arial Black"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fi-FI" sz="3000" b="1" i="0" u="none" strike="noStrike" kern="1200" cap="none" spc="0" normalizeH="0" baseline="0" noProof="0">
                <a:ln>
                  <a:noFill/>
                </a:ln>
                <a:solidFill>
                  <a:srgbClr val="00294D"/>
                </a:solidFill>
                <a:effectLst/>
                <a:uLnTx/>
                <a:uFillTx/>
                <a:latin typeface="Arial Black"/>
                <a:ea typeface="+mj-ea"/>
              </a:rPr>
              <a:t>S</a:t>
            </a:r>
            <a:r>
              <a:rPr kumimoji="0" lang="fi-FI" sz="3000" b="1" i="0" u="none" strike="noStrike" kern="1200" cap="none" spc="0" normalizeH="0" baseline="0" noProof="0" err="1">
                <a:ln>
                  <a:noFill/>
                </a:ln>
                <a:solidFill>
                  <a:srgbClr val="00294D"/>
                </a:solidFill>
                <a:effectLst/>
                <a:uLnTx/>
                <a:uFillTx/>
                <a:latin typeface="Arial Black"/>
                <a:ea typeface="+mj-ea"/>
              </a:rPr>
              <a:t>ijoitussalkun</a:t>
            </a:r>
            <a:r>
              <a:rPr kumimoji="0" lang="fi-FI" sz="3000" b="1" i="0" u="none" strike="noStrike" kern="1200" cap="none" spc="0" normalizeH="0" baseline="0" noProof="0">
                <a:ln>
                  <a:noFill/>
                </a:ln>
                <a:solidFill>
                  <a:srgbClr val="00294D"/>
                </a:solidFill>
                <a:effectLst/>
                <a:uLnTx/>
                <a:uFillTx/>
                <a:latin typeface="Arial Black"/>
                <a:ea typeface="+mj-ea"/>
              </a:rPr>
              <a:t> muodostaminen</a:t>
            </a:r>
          </a:p>
        </p:txBody>
      </p:sp>
      <p:sp>
        <p:nvSpPr>
          <p:cNvPr id="18" name="Pyöristetty suorakulmio 17"/>
          <p:cNvSpPr/>
          <p:nvPr/>
        </p:nvSpPr>
        <p:spPr>
          <a:xfrm>
            <a:off x="538112" y="3748471"/>
            <a:ext cx="2942250" cy="2502664"/>
          </a:xfrm>
          <a:prstGeom prst="round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Varainhoidollinen vastuu </a:t>
            </a:r>
            <a:endParaRPr kumimoji="0" lang="fi-FI"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endParaRP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Parasta mahdollista riskikorjattua tuottoa asiakkaan rajoitteiden puitteissa</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Huomioimalla kestävyystekijät sijoitusprosesseissa ja -analyysissä voimme vaikuttaa positiivisesti tuotto-riskiprofiiliin pitkällä aikavälillä</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Aktiivisella omistajuudella voimme vaikuttaa yritysten toimintaan ja edistää sijoitusten parempaa tuotto-riskisuhdetta pitkällä tähtäimellä</a:t>
            </a:r>
          </a:p>
        </p:txBody>
      </p:sp>
      <p:sp>
        <p:nvSpPr>
          <p:cNvPr id="38" name="Pyöristetty suorakulmio 37"/>
          <p:cNvSpPr/>
          <p:nvPr/>
        </p:nvSpPr>
        <p:spPr>
          <a:xfrm>
            <a:off x="3964932" y="3882833"/>
            <a:ext cx="2294540" cy="928236"/>
          </a:xfrm>
          <a:prstGeom prst="round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600"/>
              </a:spcBef>
              <a:spcAft>
                <a:spcPts val="0"/>
              </a:spcAft>
              <a:buClrTx/>
              <a:buSzTx/>
              <a:buFontTx/>
              <a:buNone/>
              <a:tabLst/>
              <a:defRPr/>
            </a:pPr>
            <a:r>
              <a:rPr kumimoji="0" lang="fi-FI" sz="11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Rajaukset sijoitusuniversumiin</a:t>
            </a:r>
          </a:p>
          <a:p>
            <a:pPr marL="171450" marR="0" lvl="0" indent="-171450"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Poissulkevat strategiat</a:t>
            </a:r>
          </a:p>
          <a:p>
            <a:pPr marL="171450" marR="0" lvl="0" indent="-171450"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Net Zero -tavoitteen mukainen sijoittaminen</a:t>
            </a:r>
            <a:endParaRPr kumimoji="0" lang="fi-FI" sz="9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endParaRPr>
          </a:p>
        </p:txBody>
      </p:sp>
      <p:sp>
        <p:nvSpPr>
          <p:cNvPr id="44" name="Pyöristetty suorakulmio 43"/>
          <p:cNvSpPr/>
          <p:nvPr/>
        </p:nvSpPr>
        <p:spPr>
          <a:xfrm>
            <a:off x="3538552" y="4914933"/>
            <a:ext cx="2764137" cy="1798934"/>
          </a:xfrm>
          <a:prstGeom prst="round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600"/>
              </a:spcBef>
              <a:spcAft>
                <a:spcPts val="0"/>
              </a:spcAft>
              <a:buClrTx/>
              <a:buSzTx/>
              <a:buFontTx/>
              <a:buNone/>
              <a:tabLst/>
              <a:defRPr/>
            </a:pPr>
            <a:r>
              <a:rPr kumimoji="0" lang="fi-FI" sz="11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Vaikuttaminen yrityksiin ja rahastokumppaneihin </a:t>
            </a:r>
          </a:p>
          <a:p>
            <a:pPr marL="171450" marR="0" lvl="0" indent="-171450"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Tapaamisissa</a:t>
            </a:r>
          </a:p>
          <a:p>
            <a:pPr marL="171450" marR="0" lvl="0" indent="-171450"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Edellyttämällä muun muassa tavoitteita ja raportointia</a:t>
            </a:r>
          </a:p>
          <a:p>
            <a:pPr marL="171450" marR="0" lvl="0" indent="-171450"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Aktiivisen omistajuuden keinoin</a:t>
            </a:r>
          </a:p>
          <a:p>
            <a:pPr marL="171450" marR="0" lvl="0" indent="-171450"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Äänestäminen yhtiökokouksissa</a:t>
            </a:r>
          </a:p>
          <a:p>
            <a:pPr marL="171450" marR="0" lvl="0" indent="-171450"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Sijoittajien yhteishankkeet</a:t>
            </a:r>
          </a:p>
        </p:txBody>
      </p:sp>
      <p:sp>
        <p:nvSpPr>
          <p:cNvPr id="48" name="Pyöristetty suorakulmio 47"/>
          <p:cNvSpPr/>
          <p:nvPr/>
        </p:nvSpPr>
        <p:spPr>
          <a:xfrm>
            <a:off x="6399487" y="4004963"/>
            <a:ext cx="2033279" cy="1438071"/>
          </a:xfrm>
          <a:prstGeom prst="round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Sijoituskohteiden valinta</a:t>
            </a:r>
            <a:endParaRPr kumimoji="0" lang="fi-FI" sz="105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endParaRP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Tuottopotentiaalin ja arvostuksen perusteella houkuttelevimmat</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Kestävä kehitys -&gt;  Kestävyysominaisuudet-&gt; Kestävät sijoitukset </a:t>
            </a:r>
          </a:p>
        </p:txBody>
      </p:sp>
      <p:cxnSp>
        <p:nvCxnSpPr>
          <p:cNvPr id="10" name="Suora yhdysviiva 9"/>
          <p:cNvCxnSpPr/>
          <p:nvPr/>
        </p:nvCxnSpPr>
        <p:spPr>
          <a:xfrm flipV="1">
            <a:off x="2502127" y="2870090"/>
            <a:ext cx="0" cy="22640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9" name="Suora yhdysviiva 48"/>
          <p:cNvCxnSpPr/>
          <p:nvPr/>
        </p:nvCxnSpPr>
        <p:spPr>
          <a:xfrm flipV="1">
            <a:off x="6146852" y="2870090"/>
            <a:ext cx="0" cy="22640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50" name="Suora yhdysviiva 49"/>
          <p:cNvCxnSpPr/>
          <p:nvPr/>
        </p:nvCxnSpPr>
        <p:spPr>
          <a:xfrm flipV="1">
            <a:off x="7744687" y="2870090"/>
            <a:ext cx="0" cy="22640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56" name="Suora yhdysviiva 55"/>
          <p:cNvCxnSpPr/>
          <p:nvPr/>
        </p:nvCxnSpPr>
        <p:spPr>
          <a:xfrm flipV="1">
            <a:off x="4207854" y="2870090"/>
            <a:ext cx="0" cy="22640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57" name="Suora yhdysviiva 56"/>
          <p:cNvCxnSpPr/>
          <p:nvPr/>
        </p:nvCxnSpPr>
        <p:spPr>
          <a:xfrm>
            <a:off x="2496854" y="2859530"/>
            <a:ext cx="5256146" cy="14237"/>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4" name="Pyöristetty suorakulmio 13"/>
          <p:cNvSpPr/>
          <p:nvPr/>
        </p:nvSpPr>
        <p:spPr>
          <a:xfrm>
            <a:off x="599788" y="3087905"/>
            <a:ext cx="2510576" cy="332509"/>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FFFFFF"/>
                </a:solidFill>
                <a:effectLst/>
                <a:uLnTx/>
                <a:uFillTx/>
                <a:latin typeface="LahiTapiola Sans" panose="00000500000000000000" pitchFamily="50" charset="0"/>
                <a:ea typeface="+mn-ea"/>
                <a:cs typeface="+mn-cs"/>
              </a:rPr>
              <a:t>Sijoitususkomuksemme</a:t>
            </a:r>
          </a:p>
        </p:txBody>
      </p:sp>
      <p:sp>
        <p:nvSpPr>
          <p:cNvPr id="15" name="Pyöristetty suorakulmio 14"/>
          <p:cNvSpPr/>
          <p:nvPr/>
        </p:nvSpPr>
        <p:spPr>
          <a:xfrm>
            <a:off x="3208809" y="3088177"/>
            <a:ext cx="1864014" cy="332509"/>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FFFFFF"/>
                </a:solidFill>
                <a:effectLst/>
                <a:uLnTx/>
                <a:uFillTx/>
                <a:latin typeface="LahiTapiola Sans" panose="00000500000000000000" pitchFamily="50" charset="0"/>
                <a:ea typeface="+mn-ea"/>
                <a:cs typeface="+mn-cs"/>
              </a:rPr>
              <a:t>Analyysi</a:t>
            </a:r>
          </a:p>
        </p:txBody>
      </p:sp>
      <p:sp>
        <p:nvSpPr>
          <p:cNvPr id="16" name="Pyöristetty suorakulmio 15"/>
          <p:cNvSpPr/>
          <p:nvPr/>
        </p:nvSpPr>
        <p:spPr>
          <a:xfrm>
            <a:off x="5165625" y="3086345"/>
            <a:ext cx="1864014" cy="332509"/>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FFFFFF"/>
                </a:solidFill>
                <a:effectLst/>
                <a:uLnTx/>
                <a:uFillTx/>
                <a:latin typeface="LahiTapiola Sans" panose="00000500000000000000" pitchFamily="50" charset="0"/>
                <a:ea typeface="+mn-ea"/>
                <a:cs typeface="+mn-cs"/>
              </a:rPr>
              <a:t>Valinta</a:t>
            </a:r>
          </a:p>
        </p:txBody>
      </p:sp>
      <p:sp>
        <p:nvSpPr>
          <p:cNvPr id="17" name="Pyöristetty suorakulmio 16"/>
          <p:cNvSpPr/>
          <p:nvPr/>
        </p:nvSpPr>
        <p:spPr>
          <a:xfrm>
            <a:off x="7125337" y="3082631"/>
            <a:ext cx="1864014" cy="332509"/>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FFFFFF"/>
                </a:solidFill>
                <a:effectLst/>
                <a:uLnTx/>
                <a:uFillTx/>
                <a:latin typeface="LahiTapiola Sans" panose="00000500000000000000" pitchFamily="50" charset="0"/>
                <a:ea typeface="+mn-ea"/>
                <a:cs typeface="+mn-cs"/>
              </a:rPr>
              <a:t>Salkku</a:t>
            </a:r>
          </a:p>
        </p:txBody>
      </p:sp>
      <p:sp>
        <p:nvSpPr>
          <p:cNvPr id="24" name="Tekstiruutu 23"/>
          <p:cNvSpPr txBox="1"/>
          <p:nvPr/>
        </p:nvSpPr>
        <p:spPr>
          <a:xfrm>
            <a:off x="4293295" y="2612705"/>
            <a:ext cx="113818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Jatkuva arviointi</a:t>
            </a:r>
          </a:p>
        </p:txBody>
      </p:sp>
      <p:cxnSp>
        <p:nvCxnSpPr>
          <p:cNvPr id="60" name="Suora yhdysviiva 59"/>
          <p:cNvCxnSpPr/>
          <p:nvPr/>
        </p:nvCxnSpPr>
        <p:spPr>
          <a:xfrm flipV="1">
            <a:off x="2510436" y="3415962"/>
            <a:ext cx="0" cy="22640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1" name="Suora yhdysviiva 60"/>
          <p:cNvCxnSpPr/>
          <p:nvPr/>
        </p:nvCxnSpPr>
        <p:spPr>
          <a:xfrm flipV="1">
            <a:off x="6155161" y="3415962"/>
            <a:ext cx="0" cy="22640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2" name="Suora yhdysviiva 61"/>
          <p:cNvCxnSpPr/>
          <p:nvPr/>
        </p:nvCxnSpPr>
        <p:spPr>
          <a:xfrm flipV="1">
            <a:off x="7752996" y="3415962"/>
            <a:ext cx="0" cy="22640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3" name="Suora yhdysviiva 62"/>
          <p:cNvCxnSpPr/>
          <p:nvPr/>
        </p:nvCxnSpPr>
        <p:spPr>
          <a:xfrm flipV="1">
            <a:off x="4216163" y="3415962"/>
            <a:ext cx="0" cy="22640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4" name="Suora yhdysviiva 63"/>
          <p:cNvCxnSpPr/>
          <p:nvPr/>
        </p:nvCxnSpPr>
        <p:spPr>
          <a:xfrm>
            <a:off x="2493002" y="3674888"/>
            <a:ext cx="5256146" cy="14237"/>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5" name="Suora yhdysviiva 64"/>
          <p:cNvCxnSpPr/>
          <p:nvPr/>
        </p:nvCxnSpPr>
        <p:spPr>
          <a:xfrm>
            <a:off x="4746426" y="3285379"/>
            <a:ext cx="6528" cy="6202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6" name="Ellipsi 65"/>
          <p:cNvSpPr/>
          <p:nvPr/>
        </p:nvSpPr>
        <p:spPr>
          <a:xfrm>
            <a:off x="4694763" y="3801682"/>
            <a:ext cx="116380" cy="10806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err="1">
              <a:ln>
                <a:noFill/>
              </a:ln>
              <a:solidFill>
                <a:srgbClr val="FFFFFF"/>
              </a:solidFill>
              <a:effectLst/>
              <a:uLnTx/>
              <a:uFillTx/>
              <a:latin typeface="Segoe UI"/>
              <a:ea typeface="+mn-ea"/>
              <a:cs typeface="+mn-cs"/>
            </a:endParaRPr>
          </a:p>
        </p:txBody>
      </p:sp>
      <p:pic>
        <p:nvPicPr>
          <p:cNvPr id="68" name="Kuva 67">
            <a:extLst>
              <a:ext uri="{FF2B5EF4-FFF2-40B4-BE49-F238E27FC236}">
                <a16:creationId xmlns:a16="http://schemas.microsoft.com/office/drawing/2014/main" id="{B7BCB217-B0CF-4AFA-B56C-A66A240FC67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01797" y="1228537"/>
            <a:ext cx="877678" cy="877678"/>
          </a:xfrm>
          <a:prstGeom prst="rect">
            <a:avLst/>
          </a:prstGeom>
        </p:spPr>
      </p:pic>
      <p:pic>
        <p:nvPicPr>
          <p:cNvPr id="67" name="Kuva 66" descr="Kuva, joka sisältää kohteen teksti, clipart-kuva&#10;&#10;Kuvaus luotu automaattisesti">
            <a:extLst>
              <a:ext uri="{FF2B5EF4-FFF2-40B4-BE49-F238E27FC236}">
                <a16:creationId xmlns:a16="http://schemas.microsoft.com/office/drawing/2014/main" id="{C954B596-5952-49D9-94BA-90F68EEB52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1797" y="2704643"/>
            <a:ext cx="889331" cy="899220"/>
          </a:xfrm>
          <a:prstGeom prst="rect">
            <a:avLst/>
          </a:prstGeom>
        </p:spPr>
      </p:pic>
      <p:pic>
        <p:nvPicPr>
          <p:cNvPr id="69" name="Kuva 68"/>
          <p:cNvPicPr>
            <a:picLocks noChangeAspect="1"/>
          </p:cNvPicPr>
          <p:nvPr/>
        </p:nvPicPr>
        <p:blipFill rotWithShape="1">
          <a:blip r:embed="rId6" cstate="print">
            <a:extLst>
              <a:ext uri="{28A0092B-C50C-407E-A947-70E740481C1C}">
                <a14:useLocalDpi xmlns:a14="http://schemas.microsoft.com/office/drawing/2010/main" val="0"/>
              </a:ext>
            </a:extLst>
          </a:blip>
          <a:srcRect l="30175" t="24206" r="30845" b="24339"/>
          <a:stretch/>
        </p:blipFill>
        <p:spPr>
          <a:xfrm>
            <a:off x="11232635" y="4227327"/>
            <a:ext cx="816001" cy="807587"/>
          </a:xfrm>
          <a:prstGeom prst="rect">
            <a:avLst/>
          </a:prstGeom>
        </p:spPr>
      </p:pic>
      <p:sp>
        <p:nvSpPr>
          <p:cNvPr id="71" name="Ellipsi 70"/>
          <p:cNvSpPr/>
          <p:nvPr/>
        </p:nvSpPr>
        <p:spPr>
          <a:xfrm>
            <a:off x="3833579" y="4763613"/>
            <a:ext cx="116380" cy="10806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err="1">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795062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680" y="0"/>
            <a:ext cx="12529392" cy="7700532"/>
          </a:xfrm>
          <a:prstGeom prst="rect">
            <a:avLst/>
          </a:prstGeom>
        </p:spPr>
      </p:pic>
      <p:sp>
        <p:nvSpPr>
          <p:cNvPr id="21" name="Suorakulmio 20"/>
          <p:cNvSpPr/>
          <p:nvPr/>
        </p:nvSpPr>
        <p:spPr>
          <a:xfrm>
            <a:off x="-52729" y="0"/>
            <a:ext cx="12557441" cy="770053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914377">
              <a:lnSpc>
                <a:spcPct val="90000"/>
              </a:lnSpc>
              <a:spcBef>
                <a:spcPts val="1000"/>
              </a:spcBef>
              <a:buClr>
                <a:srgbClr val="00294D"/>
              </a:buClr>
              <a:defRPr/>
            </a:pPr>
            <a:endParaRPr lang="fi-FI" sz="1800">
              <a:solidFill>
                <a:srgbClr val="00294D"/>
              </a:solidFill>
              <a:latin typeface="LahiTapiola Sans" panose="00000500000000000000" pitchFamily="50" charset="0"/>
            </a:endParaRPr>
          </a:p>
          <a:p>
            <a:pPr lvl="1" defTabSz="914377">
              <a:lnSpc>
                <a:spcPct val="90000"/>
              </a:lnSpc>
              <a:spcBef>
                <a:spcPts val="1000"/>
              </a:spcBef>
              <a:buClr>
                <a:srgbClr val="00294D"/>
              </a:buClr>
              <a:defRPr/>
            </a:pPr>
            <a:endParaRPr lang="fi-FI" sz="1800">
              <a:solidFill>
                <a:srgbClr val="00294D"/>
              </a:solidFill>
              <a:latin typeface="LahiTapiola Sans" panose="00000500000000000000" pitchFamily="50" charset="0"/>
            </a:endParaRPr>
          </a:p>
          <a:p>
            <a:pPr marL="895335" lvl="1" indent="-285750" defTabSz="914377">
              <a:lnSpc>
                <a:spcPct val="90000"/>
              </a:lnSpc>
              <a:spcBef>
                <a:spcPts val="1000"/>
              </a:spcBef>
              <a:buClr>
                <a:srgbClr val="00294D"/>
              </a:buClr>
              <a:buFont typeface="Arial" panose="020B0604020202020204" pitchFamily="34" charset="0"/>
              <a:buChar char="•"/>
              <a:defRPr/>
            </a:pPr>
            <a:endParaRPr lang="fi-FI" sz="1800">
              <a:solidFill>
                <a:srgbClr val="00294D"/>
              </a:solidFill>
              <a:latin typeface="LahiTapiola Sans" panose="00000500000000000000" pitchFamily="50" charset="0"/>
            </a:endParaRPr>
          </a:p>
          <a:p>
            <a:pPr marL="895335" lvl="1" indent="-285750" defTabSz="914377">
              <a:lnSpc>
                <a:spcPct val="90000"/>
              </a:lnSpc>
              <a:spcBef>
                <a:spcPts val="1000"/>
              </a:spcBef>
              <a:buClr>
                <a:srgbClr val="00294D"/>
              </a:buClr>
              <a:buFont typeface="Arial" panose="020B0604020202020204" pitchFamily="34" charset="0"/>
              <a:buChar char="•"/>
              <a:defRPr/>
            </a:pPr>
            <a:endParaRPr lang="fi-FI" sz="1800">
              <a:solidFill>
                <a:srgbClr val="00294D"/>
              </a:solidFill>
              <a:latin typeface="LahiTapiola Sans" panose="00000500000000000000" pitchFamily="50" charset="0"/>
            </a:endParaRPr>
          </a:p>
          <a:p>
            <a:pPr marL="895335" lvl="1" indent="-285750" defTabSz="914377">
              <a:lnSpc>
                <a:spcPct val="90000"/>
              </a:lnSpc>
              <a:spcBef>
                <a:spcPts val="1000"/>
              </a:spcBef>
              <a:buClr>
                <a:srgbClr val="00294D"/>
              </a:buClr>
              <a:buFont typeface="Arial" panose="020B0604020202020204" pitchFamily="34" charset="0"/>
              <a:buChar char="•"/>
              <a:defRPr/>
            </a:pPr>
            <a:endParaRPr lang="fi-FI" sz="2000">
              <a:solidFill>
                <a:srgbClr val="00294D"/>
              </a:solidFill>
              <a:latin typeface="LahiTapiola Sans" panose="00000500000000000000" pitchFamily="50" charset="0"/>
            </a:endParaRPr>
          </a:p>
          <a:p>
            <a:pPr marL="895335" lvl="1" indent="-285750" defTabSz="914377">
              <a:lnSpc>
                <a:spcPct val="90000"/>
              </a:lnSpc>
              <a:spcBef>
                <a:spcPts val="1000"/>
              </a:spcBef>
              <a:buClr>
                <a:srgbClr val="00294D"/>
              </a:buClr>
              <a:buFont typeface="Arial" panose="020B0604020202020204" pitchFamily="34" charset="0"/>
              <a:buChar char="•"/>
              <a:defRPr/>
            </a:pPr>
            <a:endParaRPr lang="fi-FI" sz="2000">
              <a:solidFill>
                <a:srgbClr val="00294D"/>
              </a:solidFill>
              <a:latin typeface="LahiTapiola Sans" panose="00000500000000000000" pitchFamily="50" charset="0"/>
            </a:endParaRPr>
          </a:p>
          <a:p>
            <a:pPr marL="895335" lvl="1" indent="-285750" defTabSz="914377">
              <a:lnSpc>
                <a:spcPct val="90000"/>
              </a:lnSpc>
              <a:spcBef>
                <a:spcPts val="1000"/>
              </a:spcBef>
              <a:buClr>
                <a:srgbClr val="00294D"/>
              </a:buClr>
              <a:buFont typeface="Arial" panose="020B0604020202020204" pitchFamily="34" charset="0"/>
              <a:buChar char="•"/>
              <a:defRPr/>
            </a:pPr>
            <a:endParaRPr lang="fi-FI" sz="2000">
              <a:solidFill>
                <a:srgbClr val="00294D"/>
              </a:solidFill>
              <a:latin typeface="LahiTapiola Sans" panose="00000500000000000000" pitchFamily="50" charset="0"/>
            </a:endParaRPr>
          </a:p>
          <a:p>
            <a:pPr marL="895335" lvl="1" indent="-285750" defTabSz="914377">
              <a:lnSpc>
                <a:spcPct val="90000"/>
              </a:lnSpc>
              <a:spcBef>
                <a:spcPts val="1000"/>
              </a:spcBef>
              <a:buClr>
                <a:srgbClr val="00294D"/>
              </a:buClr>
              <a:buFont typeface="Arial" panose="020B0604020202020204" pitchFamily="34" charset="0"/>
              <a:buChar char="•"/>
              <a:defRPr/>
            </a:pPr>
            <a:r>
              <a:rPr lang="fi-FI" sz="2000">
                <a:solidFill>
                  <a:srgbClr val="00294D"/>
                </a:solidFill>
                <a:latin typeface="LahiTapiola Sans" panose="00000500000000000000" pitchFamily="50" charset="0"/>
              </a:rPr>
              <a:t>Seuraamme eri toimialojen ja toimintojen kestävyyshaittoihin liittyvää tutkimustietoa sekä teknologista kehitystä haittojen vähentämiseksi. </a:t>
            </a:r>
          </a:p>
          <a:p>
            <a:pPr marL="895335" lvl="1" indent="-285750" defTabSz="914377">
              <a:lnSpc>
                <a:spcPct val="90000"/>
              </a:lnSpc>
              <a:spcBef>
                <a:spcPts val="1000"/>
              </a:spcBef>
              <a:buClr>
                <a:srgbClr val="00294D"/>
              </a:buClr>
              <a:buFont typeface="Arial" panose="020B0604020202020204" pitchFamily="34" charset="0"/>
              <a:buChar char="•"/>
              <a:defRPr/>
            </a:pPr>
            <a:r>
              <a:rPr lang="fi-FI" sz="2000">
                <a:solidFill>
                  <a:srgbClr val="00294D"/>
                </a:solidFill>
                <a:latin typeface="LahiTapiola Sans" panose="00000500000000000000" pitchFamily="50" charset="0"/>
              </a:rPr>
              <a:t>Hyödynnämme sijoituskohteiden julkisesti raportoitua ja tapaamisten yhteydessä saatua tietoa sekä palveluntarjoajien (mm. MSCI, </a:t>
            </a:r>
            <a:r>
              <a:rPr lang="fi-FI" sz="2000" err="1">
                <a:solidFill>
                  <a:srgbClr val="00294D"/>
                </a:solidFill>
                <a:latin typeface="LahiTapiola Sans" panose="00000500000000000000" pitchFamily="50" charset="0"/>
              </a:rPr>
              <a:t>Upright</a:t>
            </a:r>
            <a:r>
              <a:rPr lang="fi-FI" sz="2000">
                <a:solidFill>
                  <a:srgbClr val="00294D"/>
                </a:solidFill>
                <a:latin typeface="LahiTapiola Sans" panose="00000500000000000000" pitchFamily="50" charset="0"/>
              </a:rPr>
              <a:t>, Bloomberg, CDP) tietokantoja.</a:t>
            </a:r>
          </a:p>
          <a:p>
            <a:pPr marL="895335" lvl="1" indent="-285750" defTabSz="914377">
              <a:lnSpc>
                <a:spcPct val="90000"/>
              </a:lnSpc>
              <a:spcBef>
                <a:spcPts val="1000"/>
              </a:spcBef>
              <a:buClr>
                <a:srgbClr val="00294D"/>
              </a:buClr>
              <a:buFont typeface="Arial" panose="020B0604020202020204" pitchFamily="34" charset="0"/>
              <a:buChar char="•"/>
              <a:defRPr/>
            </a:pPr>
            <a:r>
              <a:rPr lang="fi-FI" sz="2000">
                <a:solidFill>
                  <a:srgbClr val="00294D"/>
                </a:solidFill>
                <a:latin typeface="LahiTapiola Sans" panose="00000500000000000000" pitchFamily="50" charset="0"/>
              </a:rPr>
              <a:t>Keskustelemme aktiivisesti sijoituskohteiden kanssa kestävyystekijöistä ja kehotamme sijoituskohteitamme läpinäkyvään ja systemaattiseen raportointiin. </a:t>
            </a:r>
          </a:p>
          <a:p>
            <a:pPr marL="895335" lvl="1" indent="-285750" defTabSz="914377">
              <a:lnSpc>
                <a:spcPct val="90000"/>
              </a:lnSpc>
              <a:spcBef>
                <a:spcPts val="1000"/>
              </a:spcBef>
              <a:buClr>
                <a:srgbClr val="00294D"/>
              </a:buClr>
              <a:buFont typeface="Arial" panose="020B0604020202020204" pitchFamily="34" charset="0"/>
              <a:buChar char="•"/>
              <a:defRPr/>
            </a:pPr>
            <a:r>
              <a:rPr lang="fi-FI" sz="2000">
                <a:solidFill>
                  <a:srgbClr val="00294D"/>
                </a:solidFill>
                <a:latin typeface="LahiTapiola Sans" panose="00000500000000000000" pitchFamily="50" charset="0"/>
              </a:rPr>
              <a:t>Puollamme yhtiökokouksissa Ilmastosuunnitelmia, jotka ovat Pariisin Ilmastosopimuksen tavoitteiden mukaisia</a:t>
            </a:r>
          </a:p>
          <a:p>
            <a:pPr marL="895335" lvl="1" indent="-285750" defTabSz="914377">
              <a:lnSpc>
                <a:spcPct val="90000"/>
              </a:lnSpc>
              <a:spcBef>
                <a:spcPts val="1000"/>
              </a:spcBef>
              <a:buClr>
                <a:srgbClr val="00294D"/>
              </a:buClr>
              <a:buFont typeface="Arial" panose="020B0604020202020204" pitchFamily="34" charset="0"/>
              <a:buChar char="•"/>
              <a:defRPr/>
            </a:pPr>
            <a:r>
              <a:rPr lang="fi-FI" sz="2000">
                <a:solidFill>
                  <a:srgbClr val="00294D"/>
                </a:solidFill>
                <a:latin typeface="LahiTapiola Sans" panose="00000500000000000000" pitchFamily="50" charset="0"/>
              </a:rPr>
              <a:t>Seuraamme sijoituskohteen toiminnoista aiheutuvia kestävyyshaittoja sekä arvioimme haittojen ilmaantuvuuden todennäköisyyttä ja vakavuutta kestävyysanalyysissämme ja -seurannassamme.</a:t>
            </a:r>
          </a:p>
          <a:p>
            <a:pPr lvl="1" defTabSz="914377">
              <a:lnSpc>
                <a:spcPct val="90000"/>
              </a:lnSpc>
              <a:spcBef>
                <a:spcPts val="1000"/>
              </a:spcBef>
              <a:buClr>
                <a:srgbClr val="00294D"/>
              </a:buClr>
              <a:defRPr/>
            </a:pPr>
            <a:r>
              <a:rPr lang="fi-FI" sz="2000" b="1">
                <a:solidFill>
                  <a:srgbClr val="00294D"/>
                </a:solidFill>
                <a:latin typeface="LahiTapiola Sans" panose="00000500000000000000" pitchFamily="50" charset="0"/>
                <a:sym typeface="Wingdings" panose="05000000000000000000" pitchFamily="2" charset="2"/>
              </a:rPr>
              <a:t> </a:t>
            </a:r>
            <a:r>
              <a:rPr lang="fi-FI" sz="2000" b="1">
                <a:solidFill>
                  <a:srgbClr val="00294D"/>
                </a:solidFill>
                <a:latin typeface="LahiTapiola Sans" panose="00000500000000000000" pitchFamily="50" charset="0"/>
              </a:rPr>
              <a:t>Arvion perusteella voimme tehdä sijoituksen, kasvattaa tai pienentää sijoitusta, luopua sijoituksesta ja/tai käyttää vaikuttamiskeinoja kestävyyshaittojen hallitsemiseksi.</a:t>
            </a:r>
          </a:p>
          <a:p>
            <a:pPr defTabSz="914377">
              <a:lnSpc>
                <a:spcPct val="90000"/>
              </a:lnSpc>
              <a:spcBef>
                <a:spcPts val="1000"/>
              </a:spcBef>
              <a:buClr>
                <a:srgbClr val="00294D"/>
              </a:buClr>
              <a:defRPr/>
            </a:pPr>
            <a:endParaRPr lang="fi-FI" sz="1800" b="1">
              <a:solidFill>
                <a:srgbClr val="00294D"/>
              </a:solidFill>
              <a:latin typeface="LahiTapiola Sans" panose="00000500000000000000" pitchFamily="50" charset="0"/>
            </a:endParaRPr>
          </a:p>
          <a:p>
            <a:pPr defTabSz="914377">
              <a:lnSpc>
                <a:spcPct val="90000"/>
              </a:lnSpc>
              <a:spcBef>
                <a:spcPts val="1000"/>
              </a:spcBef>
              <a:buClr>
                <a:srgbClr val="00294D"/>
              </a:buClr>
              <a:defRPr/>
            </a:pPr>
            <a:endParaRPr lang="fi-FI" sz="1800">
              <a:solidFill>
                <a:srgbClr val="00294D"/>
              </a:solidFill>
              <a:latin typeface="LahiTapiola Sans" panose="00000500000000000000" pitchFamily="50" charset="0"/>
            </a:endParaRPr>
          </a:p>
          <a:p>
            <a:pPr lvl="0" defTabSz="914377">
              <a:lnSpc>
                <a:spcPct val="90000"/>
              </a:lnSpc>
              <a:spcBef>
                <a:spcPts val="1000"/>
              </a:spcBef>
              <a:buClr>
                <a:srgbClr val="00294D"/>
              </a:buClr>
              <a:defRPr/>
            </a:pPr>
            <a:endParaRPr lang="fi-FI" sz="1800">
              <a:solidFill>
                <a:srgbClr val="00294D"/>
              </a:solidFill>
              <a:latin typeface="LahiTapiola Sans" panose="00000500000000000000" pitchFamily="50" charset="0"/>
            </a:endParaRPr>
          </a:p>
          <a:p>
            <a:pPr lvl="0" algn="ctr" defTabSz="914377">
              <a:lnSpc>
                <a:spcPct val="90000"/>
              </a:lnSpc>
              <a:spcBef>
                <a:spcPts val="1000"/>
              </a:spcBef>
              <a:buClr>
                <a:srgbClr val="00294D"/>
              </a:buClr>
              <a:defRPr/>
            </a:pPr>
            <a:endParaRPr lang="fi-FI">
              <a:solidFill>
                <a:srgbClr val="00294D"/>
              </a:solidFill>
              <a:latin typeface="LahiTapiola Sans" panose="00000500000000000000" pitchFamily="50"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002060"/>
              </a:solidFill>
              <a:effectLst/>
              <a:uLnTx/>
              <a:uFillTx/>
              <a:latin typeface="Segoe UI"/>
              <a:ea typeface="+mn-ea"/>
              <a:cs typeface="+mn-cs"/>
            </a:endParaRPr>
          </a:p>
        </p:txBody>
      </p:sp>
      <p:sp>
        <p:nvSpPr>
          <p:cNvPr id="12" name="Suorakulmio 11"/>
          <p:cNvSpPr/>
          <p:nvPr/>
        </p:nvSpPr>
        <p:spPr>
          <a:xfrm>
            <a:off x="-52729" y="331267"/>
            <a:ext cx="12192000" cy="1077218"/>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a:ln>
                  <a:noFill/>
                </a:ln>
                <a:solidFill>
                  <a:srgbClr val="002060"/>
                </a:solidFill>
                <a:effectLst/>
                <a:uLnTx/>
                <a:uFillTx/>
                <a:latin typeface="Arial Black"/>
                <a:ea typeface="+mn-ea"/>
                <a:cs typeface="+mn-cs"/>
              </a:rPr>
              <a:t>Pääasiallisten haitallisten kestävyysvaikutusten huomioiminen sijoitustoiminnassa</a:t>
            </a:r>
            <a:endParaRPr kumimoji="0" lang="fi-FI" sz="3000" b="1" i="0" u="none" strike="noStrike" kern="1200" cap="none" spc="0" normalizeH="0" baseline="0" noProof="0">
              <a:ln>
                <a:noFill/>
              </a:ln>
              <a:solidFill>
                <a:srgbClr val="002060"/>
              </a:solidFill>
              <a:effectLst/>
              <a:uLnTx/>
              <a:uFillTx/>
              <a:latin typeface="Arial Black"/>
              <a:ea typeface="+mn-ea"/>
              <a:cs typeface="+mn-cs"/>
            </a:endParaRPr>
          </a:p>
        </p:txBody>
      </p:sp>
    </p:spTree>
    <p:extLst>
      <p:ext uri="{BB962C8B-B14F-4D97-AF65-F5344CB8AC3E}">
        <p14:creationId xmlns:p14="http://schemas.microsoft.com/office/powerpoint/2010/main" val="1472295269"/>
      </p:ext>
    </p:extLst>
  </p:cSld>
  <p:clrMapOvr>
    <a:masterClrMapping/>
  </p:clrMapOvr>
  <mc:AlternateContent xmlns:mc="http://schemas.openxmlformats.org/markup-compatibility/2006" xmlns:p14="http://schemas.microsoft.com/office/powerpoint/2010/main">
    <mc:Choice Requires="p14">
      <p:transition p14:dur="0" advTm="17209"/>
    </mc:Choice>
    <mc:Fallback xmlns="">
      <p:transition advTm="17209"/>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211679">
            <a:off x="7554796" y="-1376900"/>
            <a:ext cx="8101341" cy="8101341"/>
          </a:xfrm>
          <a:prstGeom prst="rect">
            <a:avLst/>
          </a:prstGeom>
        </p:spPr>
      </p:pic>
      <p:sp>
        <p:nvSpPr>
          <p:cNvPr id="5" name="Dian numeron paikkamerkki 4"/>
          <p:cNvSpPr>
            <a:spLocks noGrp="1"/>
          </p:cNvSpPr>
          <p:nvPr>
            <p:ph type="sldNum" sz="quarter" idx="12"/>
          </p:nvPr>
        </p:nvSpPr>
        <p:spPr/>
        <p:txBody>
          <a:bodyPr/>
          <a:lstStyle/>
          <a:p>
            <a:fld id="{F3C6E038-3418-4B82-A5D1-3F1B38CFA945}" type="slidenum">
              <a:rPr lang="fi-FI" smtClean="0"/>
              <a:t>77</a:t>
            </a:fld>
            <a:endParaRPr lang="fi-FI"/>
          </a:p>
        </p:txBody>
      </p:sp>
      <p:sp>
        <p:nvSpPr>
          <p:cNvPr id="6" name="Otsikko 5"/>
          <p:cNvSpPr>
            <a:spLocks noGrp="1"/>
          </p:cNvSpPr>
          <p:nvPr>
            <p:ph type="title"/>
          </p:nvPr>
        </p:nvSpPr>
        <p:spPr>
          <a:xfrm>
            <a:off x="551384" y="476672"/>
            <a:ext cx="10800000" cy="646200"/>
          </a:xfrm>
        </p:spPr>
        <p:txBody>
          <a:bodyPr>
            <a:normAutofit fontScale="90000"/>
          </a:bodyPr>
          <a:lstStyle/>
          <a:p>
            <a:r>
              <a:rPr lang="fi-FI"/>
              <a:t>Kestävyyden huomioimisen strategioita</a:t>
            </a:r>
          </a:p>
        </p:txBody>
      </p:sp>
      <p:sp>
        <p:nvSpPr>
          <p:cNvPr id="3" name="TextBox 2"/>
          <p:cNvSpPr txBox="1"/>
          <p:nvPr/>
        </p:nvSpPr>
        <p:spPr>
          <a:xfrm>
            <a:off x="551384" y="1411587"/>
            <a:ext cx="7560840" cy="4478149"/>
          </a:xfrm>
          <a:prstGeom prst="rect">
            <a:avLst/>
          </a:prstGeom>
          <a:noFill/>
        </p:spPr>
        <p:txBody>
          <a:bodyPr wrap="square" rtlCol="0">
            <a:spAutoFit/>
          </a:bodyPr>
          <a:lstStyle/>
          <a:p>
            <a:r>
              <a:rPr lang="fi-FI" sz="1900" b="1">
                <a:solidFill>
                  <a:schemeClr val="accent2"/>
                </a:solidFill>
                <a:latin typeface="LahiTapiola Sans" panose="00000500000000000000" pitchFamily="50" charset="0"/>
              </a:rPr>
              <a:t>Integroiminen</a:t>
            </a:r>
            <a:r>
              <a:rPr lang="fi-FI" sz="1900">
                <a:solidFill>
                  <a:schemeClr val="accent2"/>
                </a:solidFill>
                <a:latin typeface="LahiTapiola Sans" panose="00000500000000000000" pitchFamily="50" charset="0"/>
              </a:rPr>
              <a:t> sijoituspäätöksiin edistää parempaa riskituottosuhdetta pitkällä tähtäimellä</a:t>
            </a:r>
          </a:p>
          <a:p>
            <a:endParaRPr lang="fi-FI" sz="1900">
              <a:solidFill>
                <a:schemeClr val="accent2"/>
              </a:solidFill>
              <a:latin typeface="LahiTapiola Sans" panose="00000500000000000000" pitchFamily="50" charset="0"/>
            </a:endParaRPr>
          </a:p>
          <a:p>
            <a:pPr marL="171450" indent="-171450">
              <a:buFont typeface="Arial" panose="020B0604020202020204" pitchFamily="34" charset="0"/>
              <a:buChar char="•"/>
            </a:pPr>
            <a:r>
              <a:rPr lang="fi-FI" sz="1900">
                <a:solidFill>
                  <a:schemeClr val="accent2"/>
                </a:solidFill>
                <a:latin typeface="LahiTapiola Sans" panose="00000500000000000000" pitchFamily="50" charset="0"/>
              </a:rPr>
              <a:t>Sijoituspäätöksissä huomioidaan ympäristöön, sosiaaliseen vastuuseen ja hyvään hallintotapaan (ESG) liittyvät tekijät osana sijoitusprosessia</a:t>
            </a:r>
          </a:p>
          <a:p>
            <a:pPr marL="171450" indent="-171450">
              <a:buFont typeface="Arial" panose="020B0604020202020204" pitchFamily="34" charset="0"/>
              <a:buChar char="•"/>
            </a:pPr>
            <a:r>
              <a:rPr lang="fi-FI" sz="1900">
                <a:solidFill>
                  <a:schemeClr val="accent2"/>
                </a:solidFill>
                <a:latin typeface="LahiTapiola Sans" panose="00000500000000000000" pitchFamily="50" charset="0"/>
              </a:rPr>
              <a:t>Salkunhoitaja tekee laadullisen ja numeerisen kestävyysanalyysin osana perinteistä sijoituksellista analyysiä</a:t>
            </a:r>
          </a:p>
          <a:p>
            <a:pPr marL="171450" indent="-171450">
              <a:buFont typeface="Arial" panose="020B0604020202020204" pitchFamily="34" charset="0"/>
              <a:buChar char="•"/>
            </a:pPr>
            <a:r>
              <a:rPr lang="fi-FI" sz="1900">
                <a:solidFill>
                  <a:schemeClr val="accent2"/>
                </a:solidFill>
                <a:latin typeface="LahiTapiola Sans" panose="00000500000000000000" pitchFamily="50" charset="0"/>
              </a:rPr>
              <a:t>Kestävyysanalyysissä huomioidaan sijoituskohteelle oleelliset mahdollisuudet ja uhat sekä uhkiin varautumisen taso</a:t>
            </a:r>
          </a:p>
          <a:p>
            <a:pPr marL="171450" indent="-171450">
              <a:buFont typeface="Arial" panose="020B0604020202020204" pitchFamily="34" charset="0"/>
              <a:buChar char="•"/>
            </a:pPr>
            <a:r>
              <a:rPr lang="fi-FI" sz="1900">
                <a:solidFill>
                  <a:schemeClr val="accent2"/>
                </a:solidFill>
                <a:latin typeface="LahiTapiola Sans" panose="00000500000000000000" pitchFamily="50" charset="0"/>
              </a:rPr>
              <a:t>Oleelliset ympäristö- ja/tai sosiaaliset tekijät vaihtelevat toimialasta ja yhtiöstä riippuen – hyvän hallintotavan kriteerit ovat universaalimpia</a:t>
            </a:r>
          </a:p>
          <a:p>
            <a:pPr marL="171450" indent="-171450">
              <a:buFont typeface="Arial" panose="020B0604020202020204" pitchFamily="34" charset="0"/>
              <a:buChar char="•"/>
            </a:pPr>
            <a:r>
              <a:rPr lang="fi-FI" sz="1900">
                <a:solidFill>
                  <a:schemeClr val="accent2"/>
                </a:solidFill>
                <a:latin typeface="LahiTapiola Sans" panose="00000500000000000000" pitchFamily="50" charset="0"/>
              </a:rPr>
              <a:t>Kestävyystekijöiden huomioiminen voi pienentää/suurentaa sijoituksen painoa salkussa tai estää sijoituksen </a:t>
            </a:r>
          </a:p>
        </p:txBody>
      </p:sp>
    </p:spTree>
    <p:extLst>
      <p:ext uri="{BB962C8B-B14F-4D97-AF65-F5344CB8AC3E}">
        <p14:creationId xmlns:p14="http://schemas.microsoft.com/office/powerpoint/2010/main" val="42146279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211679">
            <a:off x="9235561" y="-727500"/>
            <a:ext cx="6341296" cy="6341296"/>
          </a:xfrm>
          <a:prstGeom prst="rect">
            <a:avLst/>
          </a:prstGeom>
        </p:spPr>
      </p:pic>
      <p:sp>
        <p:nvSpPr>
          <p:cNvPr id="2" name="Sisällön paikkamerkki 1"/>
          <p:cNvSpPr>
            <a:spLocks noGrp="1"/>
          </p:cNvSpPr>
          <p:nvPr>
            <p:ph idx="1"/>
          </p:nvPr>
        </p:nvSpPr>
        <p:spPr>
          <a:xfrm>
            <a:off x="475386" y="1412775"/>
            <a:ext cx="10800000" cy="3600400"/>
          </a:xfrm>
        </p:spPr>
        <p:txBody>
          <a:bodyPr numCol="2">
            <a:normAutofit lnSpcReduction="10000"/>
          </a:bodyPr>
          <a:lstStyle/>
          <a:p>
            <a:r>
              <a:rPr lang="fi-FI" sz="1400" b="1">
                <a:latin typeface="LahiTapiola Sans" panose="00000500000000000000" pitchFamily="50" charset="0"/>
              </a:rPr>
              <a:t>Aktiivisella omistajuudella </a:t>
            </a:r>
            <a:r>
              <a:rPr lang="fi-FI" sz="1400">
                <a:latin typeface="LahiTapiola Sans" panose="00000500000000000000" pitchFamily="50" charset="0"/>
              </a:rPr>
              <a:t>pyritään vaikuttamaan sijoituskohteen toimintaan</a:t>
            </a:r>
          </a:p>
          <a:p>
            <a:pPr lvl="1"/>
            <a:r>
              <a:rPr lang="fi-FI" sz="1400">
                <a:latin typeface="LahiTapiola Sans" panose="00000500000000000000" pitchFamily="50" charset="0"/>
              </a:rPr>
              <a:t>Pyritään vaikuttamaan muun muassa tapaamisten, kyselyiden ja yhteishankkeiden kautta</a:t>
            </a:r>
          </a:p>
          <a:p>
            <a:pPr lvl="1"/>
            <a:r>
              <a:rPr lang="fi-FI" sz="1400">
                <a:latin typeface="LahiTapiola Sans" panose="00000500000000000000" pitchFamily="50" charset="0"/>
              </a:rPr>
              <a:t>Aktiivinen omistajuus on esimerkiksi yhtiökokouksiin osallistumista, joissa kannatetaan kestävyyttä edistäviä ehdotuksia ja vastustetaan liian vaatimattomia tavoitteita</a:t>
            </a:r>
            <a:endParaRPr lang="fi-FI" sz="1400" b="1">
              <a:latin typeface="LahiTapiola Sans" panose="00000500000000000000" pitchFamily="50" charset="0"/>
            </a:endParaRPr>
          </a:p>
          <a:p>
            <a:r>
              <a:rPr lang="fi-FI" sz="1400" b="1">
                <a:latin typeface="LahiTapiola Sans" panose="00000500000000000000" pitchFamily="50" charset="0"/>
              </a:rPr>
              <a:t>Poissulkeminen</a:t>
            </a:r>
            <a:r>
              <a:rPr lang="fi-FI" sz="1400">
                <a:latin typeface="LahiTapiola Sans" panose="00000500000000000000" pitchFamily="50" charset="0"/>
              </a:rPr>
              <a:t> voi perustua arvovalintaan tai riskienhallintaan</a:t>
            </a:r>
          </a:p>
          <a:p>
            <a:pPr lvl="1"/>
            <a:r>
              <a:rPr lang="fi-FI" sz="1400">
                <a:latin typeface="LahiTapiola Sans" panose="00000500000000000000" pitchFamily="50" charset="0"/>
              </a:rPr>
              <a:t>Suljetaan pois kiistanalaisia toimialoja, yhtiöitä ja tiettyä toimintaa harjoittavia yhtiöitä</a:t>
            </a:r>
          </a:p>
          <a:p>
            <a:pPr lvl="1"/>
            <a:r>
              <a:rPr lang="fi-FI" sz="1400">
                <a:latin typeface="LahiTapiola Sans" panose="00000500000000000000" pitchFamily="50" charset="0"/>
              </a:rPr>
              <a:t>Esimerkiksi: ase- ja tupakkateollisuus, kansainvälisiä normeja rikkovat yhtiöt ja fossiiliset polttoaineet (% liikevaihdosta)</a:t>
            </a:r>
          </a:p>
          <a:p>
            <a:r>
              <a:rPr lang="fi-FI" sz="1400" b="1">
                <a:latin typeface="LahiTapiola Sans" panose="00000500000000000000" pitchFamily="50" charset="0"/>
              </a:rPr>
              <a:t>Suosiminen</a:t>
            </a:r>
            <a:r>
              <a:rPr lang="fi-FI" sz="1400">
                <a:latin typeface="LahiTapiola Sans" panose="00000500000000000000" pitchFamily="50" charset="0"/>
              </a:rPr>
              <a:t> perustuu sijoituskohteiden positiiviseen seulontaan</a:t>
            </a:r>
          </a:p>
          <a:p>
            <a:pPr lvl="1"/>
            <a:r>
              <a:rPr lang="fi-FI" sz="1400">
                <a:latin typeface="LahiTapiola Sans" panose="00000500000000000000" pitchFamily="50" charset="0"/>
              </a:rPr>
              <a:t>Ns. ”Best-in-</a:t>
            </a:r>
            <a:r>
              <a:rPr lang="fi-FI" sz="1400" err="1">
                <a:latin typeface="LahiTapiola Sans" panose="00000500000000000000" pitchFamily="50" charset="0"/>
              </a:rPr>
              <a:t>class</a:t>
            </a:r>
            <a:r>
              <a:rPr lang="fi-FI" sz="1400">
                <a:latin typeface="LahiTapiola Sans" panose="00000500000000000000" pitchFamily="50" charset="0"/>
              </a:rPr>
              <a:t>” valinta </a:t>
            </a:r>
            <a:r>
              <a:rPr lang="fi-FI" sz="1400">
                <a:latin typeface="LahiTapiola Sans" panose="00000500000000000000" pitchFamily="50" charset="0"/>
                <a:sym typeface="Wingdings" panose="05000000000000000000" pitchFamily="2" charset="2"/>
              </a:rPr>
              <a:t> sijoittaminen tiettyjen toimialojen tai sijoitusuniversumin kestävyysnäkökulmasta parhaimmistoon</a:t>
            </a:r>
          </a:p>
          <a:p>
            <a:r>
              <a:rPr lang="fi-FI" sz="1400" b="1">
                <a:latin typeface="LahiTapiola Sans" panose="00000500000000000000" pitchFamily="50" charset="0"/>
              </a:rPr>
              <a:t>Teemasijoittaminen</a:t>
            </a:r>
            <a:r>
              <a:rPr lang="fi-FI" sz="1400">
                <a:latin typeface="LahiTapiola Sans" panose="00000500000000000000" pitchFamily="50" charset="0"/>
              </a:rPr>
              <a:t> mahdollistaa sijoittamisen omien mielenkiinnon kohteiden tai tavoitteiden mukaan</a:t>
            </a:r>
          </a:p>
          <a:p>
            <a:pPr lvl="1"/>
            <a:r>
              <a:rPr lang="fi-FI" sz="1400">
                <a:latin typeface="LahiTapiola Sans" panose="00000500000000000000" pitchFamily="50" charset="0"/>
              </a:rPr>
              <a:t>Sijoituskohteiden valinnassa keskitytään tiettyyn teemaan tai teemoihin</a:t>
            </a:r>
          </a:p>
          <a:p>
            <a:pPr lvl="1"/>
            <a:r>
              <a:rPr lang="fi-FI" sz="1400">
                <a:latin typeface="LahiTapiola Sans" panose="00000500000000000000" pitchFamily="50" charset="0"/>
              </a:rPr>
              <a:t>Esimerkiksi: valitun YK:n kestävän kehityksen tavoitteen edistäminen, ilmastonmuutoksen hillitseminen, vesien suojelu…</a:t>
            </a:r>
          </a:p>
          <a:p>
            <a:r>
              <a:rPr lang="fi-FI" sz="1400" b="1">
                <a:latin typeface="LahiTapiola Sans" panose="00000500000000000000" pitchFamily="50" charset="0"/>
              </a:rPr>
              <a:t>Vaikuttavuussijoittamisella</a:t>
            </a:r>
            <a:r>
              <a:rPr lang="fi-FI" sz="1400">
                <a:latin typeface="LahiTapiola Sans" panose="00000500000000000000" pitchFamily="50" charset="0"/>
              </a:rPr>
              <a:t> tavoitellaan muutosta yhteiskunnallisissa tai ympäristöön liittyvissä asioissa</a:t>
            </a:r>
          </a:p>
          <a:p>
            <a:pPr lvl="1"/>
            <a:r>
              <a:rPr lang="fi-FI" sz="1400">
                <a:latin typeface="LahiTapiola Sans" panose="00000500000000000000" pitchFamily="50" charset="0"/>
              </a:rPr>
              <a:t>Vaikuttavuussijoittamisen (”</a:t>
            </a:r>
            <a:r>
              <a:rPr lang="fi-FI" sz="1400" err="1">
                <a:latin typeface="LahiTapiola Sans" panose="00000500000000000000" pitchFamily="50" charset="0"/>
              </a:rPr>
              <a:t>impact</a:t>
            </a:r>
            <a:r>
              <a:rPr lang="fi-FI" sz="1400">
                <a:latin typeface="LahiTapiola Sans" panose="00000500000000000000" pitchFamily="50" charset="0"/>
              </a:rPr>
              <a:t> </a:t>
            </a:r>
            <a:r>
              <a:rPr lang="fi-FI" sz="1400" err="1">
                <a:latin typeface="LahiTapiola Sans" panose="00000500000000000000" pitchFamily="50" charset="0"/>
              </a:rPr>
              <a:t>investing</a:t>
            </a:r>
            <a:r>
              <a:rPr lang="fi-FI" sz="1400">
                <a:latin typeface="LahiTapiola Sans" panose="00000500000000000000" pitchFamily="50" charset="0"/>
              </a:rPr>
              <a:t>”) tavoitteena on sijoitustuottojen lisäksi hakea merkittävää vaikutusta (ennalta määrättyyn mitattavissa olevaan) yhteiskunnalliseen tai ympäristöön liittyvään tavoitteeseen</a:t>
            </a:r>
          </a:p>
          <a:p>
            <a:pPr lvl="1"/>
            <a:r>
              <a:rPr lang="fi-FI" sz="1400">
                <a:latin typeface="LahiTapiola Sans" panose="00000500000000000000" pitchFamily="50" charset="0"/>
              </a:rPr>
              <a:t>Vaikuttavuussijoittamisen välineitä ovat muun muassa vihreät joukkovelkakirjalainat (”</a:t>
            </a:r>
            <a:r>
              <a:rPr lang="fi-FI" sz="1400" err="1">
                <a:latin typeface="LahiTapiola Sans" panose="00000500000000000000" pitchFamily="50" charset="0"/>
              </a:rPr>
              <a:t>green</a:t>
            </a:r>
            <a:r>
              <a:rPr lang="fi-FI" sz="1400">
                <a:latin typeface="LahiTapiola Sans" panose="00000500000000000000" pitchFamily="50" charset="0"/>
              </a:rPr>
              <a:t> </a:t>
            </a:r>
            <a:r>
              <a:rPr lang="fi-FI" sz="1400" err="1">
                <a:latin typeface="LahiTapiola Sans" panose="00000500000000000000" pitchFamily="50" charset="0"/>
              </a:rPr>
              <a:t>bonds</a:t>
            </a:r>
            <a:r>
              <a:rPr lang="fi-FI" sz="1400">
                <a:latin typeface="LahiTapiola Sans" panose="00000500000000000000" pitchFamily="50" charset="0"/>
              </a:rPr>
              <a:t>”) sekä sosiaalisiin vaikutuksiin pyrkivät tulosperusteiset rahoitussopimukset (”</a:t>
            </a:r>
            <a:r>
              <a:rPr lang="fi-FI" sz="1400" err="1">
                <a:latin typeface="LahiTapiola Sans" panose="00000500000000000000" pitchFamily="50" charset="0"/>
              </a:rPr>
              <a:t>social</a:t>
            </a:r>
            <a:r>
              <a:rPr lang="fi-FI" sz="1400">
                <a:latin typeface="LahiTapiola Sans" panose="00000500000000000000" pitchFamily="50" charset="0"/>
              </a:rPr>
              <a:t> </a:t>
            </a:r>
            <a:r>
              <a:rPr lang="fi-FI" sz="1400" err="1">
                <a:latin typeface="LahiTapiola Sans" panose="00000500000000000000" pitchFamily="50" charset="0"/>
              </a:rPr>
              <a:t>impact</a:t>
            </a:r>
            <a:r>
              <a:rPr lang="fi-FI" sz="1400">
                <a:latin typeface="LahiTapiola Sans" panose="00000500000000000000" pitchFamily="50" charset="0"/>
              </a:rPr>
              <a:t> </a:t>
            </a:r>
            <a:r>
              <a:rPr lang="fi-FI" sz="1400" err="1">
                <a:latin typeface="LahiTapiola Sans" panose="00000500000000000000" pitchFamily="50" charset="0"/>
              </a:rPr>
              <a:t>bonds</a:t>
            </a:r>
            <a:r>
              <a:rPr lang="fi-FI" sz="1400">
                <a:latin typeface="LahiTapiola Sans" panose="00000500000000000000" pitchFamily="50" charset="0"/>
              </a:rPr>
              <a:t>”)</a:t>
            </a:r>
          </a:p>
          <a:p>
            <a:pPr lvl="1"/>
            <a:endParaRPr lang="fi-FI" sz="1400">
              <a:latin typeface="LahiTapiola Sans" panose="00000500000000000000" pitchFamily="50" charset="0"/>
            </a:endParaRPr>
          </a:p>
        </p:txBody>
      </p:sp>
      <p:sp>
        <p:nvSpPr>
          <p:cNvPr id="5" name="Dian numeron paikkamerkki 4"/>
          <p:cNvSpPr>
            <a:spLocks noGrp="1"/>
          </p:cNvSpPr>
          <p:nvPr>
            <p:ph type="sldNum" sz="quarter" idx="12"/>
          </p:nvPr>
        </p:nvSpPr>
        <p:spPr/>
        <p:txBody>
          <a:bodyPr/>
          <a:lstStyle/>
          <a:p>
            <a:fld id="{F3C6E038-3418-4B82-A5D1-3F1B38CFA945}" type="slidenum">
              <a:rPr lang="fi-FI" smtClean="0"/>
              <a:t>78</a:t>
            </a:fld>
            <a:endParaRPr lang="fi-FI"/>
          </a:p>
        </p:txBody>
      </p:sp>
      <p:sp>
        <p:nvSpPr>
          <p:cNvPr id="6" name="Otsikko 5"/>
          <p:cNvSpPr>
            <a:spLocks noGrp="1"/>
          </p:cNvSpPr>
          <p:nvPr>
            <p:ph type="title"/>
          </p:nvPr>
        </p:nvSpPr>
        <p:spPr>
          <a:xfrm>
            <a:off x="479376" y="329134"/>
            <a:ext cx="10800000" cy="646200"/>
          </a:xfrm>
        </p:spPr>
        <p:txBody>
          <a:bodyPr>
            <a:normAutofit fontScale="90000"/>
          </a:bodyPr>
          <a:lstStyle/>
          <a:p>
            <a:r>
              <a:rPr lang="fi-FI"/>
              <a:t>Kestävyyden huomioimisen strategioita</a:t>
            </a:r>
          </a:p>
        </p:txBody>
      </p:sp>
      <p:pic>
        <p:nvPicPr>
          <p:cNvPr id="8" name="Kuva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247799">
            <a:off x="-1659958" y="4314002"/>
            <a:ext cx="8669347" cy="8669347"/>
          </a:xfrm>
          <a:prstGeom prst="rect">
            <a:avLst/>
          </a:prstGeom>
        </p:spPr>
      </p:pic>
    </p:spTree>
    <p:extLst>
      <p:ext uri="{BB962C8B-B14F-4D97-AF65-F5344CB8AC3E}">
        <p14:creationId xmlns:p14="http://schemas.microsoft.com/office/powerpoint/2010/main" val="6982318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p:cNvSpPr/>
          <p:nvPr/>
        </p:nvSpPr>
        <p:spPr>
          <a:xfrm>
            <a:off x="9696400" y="5517232"/>
            <a:ext cx="2088232"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 name="Otsikko 1"/>
          <p:cNvSpPr>
            <a:spLocks noGrp="1"/>
          </p:cNvSpPr>
          <p:nvPr>
            <p:ph type="title"/>
          </p:nvPr>
        </p:nvSpPr>
        <p:spPr>
          <a:xfrm>
            <a:off x="569204" y="509093"/>
            <a:ext cx="10800000" cy="612249"/>
          </a:xfrm>
        </p:spPr>
        <p:txBody>
          <a:bodyPr anchor="t">
            <a:normAutofit fontScale="90000"/>
          </a:bodyPr>
          <a:lstStyle/>
          <a:p>
            <a:r>
              <a:rPr lang="fi-FI"/>
              <a:t>Tapamme huomioida kestävyys</a:t>
            </a:r>
          </a:p>
        </p:txBody>
      </p:sp>
      <p:graphicFrame>
        <p:nvGraphicFramePr>
          <p:cNvPr id="4" name="Taulukko 3"/>
          <p:cNvGraphicFramePr>
            <a:graphicFrameLocks noGrp="1"/>
          </p:cNvGraphicFramePr>
          <p:nvPr/>
        </p:nvGraphicFramePr>
        <p:xfrm>
          <a:off x="569204" y="1267656"/>
          <a:ext cx="9199204" cy="3457488"/>
        </p:xfrm>
        <a:graphic>
          <a:graphicData uri="http://schemas.openxmlformats.org/drawingml/2006/table">
            <a:tbl>
              <a:tblPr firstRow="1" bandRow="1">
                <a:tableStyleId>{0660B408-B3CF-4A94-85FC-2B1E0A45F4A2}</a:tableStyleId>
              </a:tblPr>
              <a:tblGrid>
                <a:gridCol w="1494348">
                  <a:extLst>
                    <a:ext uri="{9D8B030D-6E8A-4147-A177-3AD203B41FA5}">
                      <a16:colId xmlns:a16="http://schemas.microsoft.com/office/drawing/2014/main" val="2319650809"/>
                    </a:ext>
                  </a:extLst>
                </a:gridCol>
                <a:gridCol w="3024336">
                  <a:extLst>
                    <a:ext uri="{9D8B030D-6E8A-4147-A177-3AD203B41FA5}">
                      <a16:colId xmlns:a16="http://schemas.microsoft.com/office/drawing/2014/main" val="2913685722"/>
                    </a:ext>
                  </a:extLst>
                </a:gridCol>
                <a:gridCol w="864096">
                  <a:extLst>
                    <a:ext uri="{9D8B030D-6E8A-4147-A177-3AD203B41FA5}">
                      <a16:colId xmlns:a16="http://schemas.microsoft.com/office/drawing/2014/main" val="1236747503"/>
                    </a:ext>
                  </a:extLst>
                </a:gridCol>
                <a:gridCol w="1224136">
                  <a:extLst>
                    <a:ext uri="{9D8B030D-6E8A-4147-A177-3AD203B41FA5}">
                      <a16:colId xmlns:a16="http://schemas.microsoft.com/office/drawing/2014/main" val="3023066356"/>
                    </a:ext>
                  </a:extLst>
                </a:gridCol>
                <a:gridCol w="936104">
                  <a:extLst>
                    <a:ext uri="{9D8B030D-6E8A-4147-A177-3AD203B41FA5}">
                      <a16:colId xmlns:a16="http://schemas.microsoft.com/office/drawing/2014/main" val="3600720943"/>
                    </a:ext>
                  </a:extLst>
                </a:gridCol>
                <a:gridCol w="792088">
                  <a:extLst>
                    <a:ext uri="{9D8B030D-6E8A-4147-A177-3AD203B41FA5}">
                      <a16:colId xmlns:a16="http://schemas.microsoft.com/office/drawing/2014/main" val="2863816639"/>
                    </a:ext>
                  </a:extLst>
                </a:gridCol>
                <a:gridCol w="864096">
                  <a:extLst>
                    <a:ext uri="{9D8B030D-6E8A-4147-A177-3AD203B41FA5}">
                      <a16:colId xmlns:a16="http://schemas.microsoft.com/office/drawing/2014/main" val="957520237"/>
                    </a:ext>
                  </a:extLst>
                </a:gridCol>
              </a:tblGrid>
              <a:tr h="411112">
                <a:tc>
                  <a:txBody>
                    <a:bodyPr/>
                    <a:lstStyle/>
                    <a:p>
                      <a:endParaRPr lang="en-US" sz="800" strike="noStrike">
                        <a:latin typeface="LahiTapiola Sans" panose="00000500000000000000" pitchFamily="50" charset="0"/>
                      </a:endParaRPr>
                    </a:p>
                  </a:txBody>
                  <a:tcPr/>
                </a:tc>
                <a:tc>
                  <a:txBody>
                    <a:bodyPr/>
                    <a:lstStyle/>
                    <a:p>
                      <a:endParaRPr lang="en-US" sz="1050" strike="noStrike">
                        <a:latin typeface="LahiTapiola Sans" panose="00000500000000000000" pitchFamily="50" charset="0"/>
                      </a:endParaRPr>
                    </a:p>
                  </a:txBody>
                  <a:tcPr/>
                </a:tc>
                <a:tc>
                  <a:txBody>
                    <a:bodyPr/>
                    <a:lstStyle/>
                    <a:p>
                      <a:r>
                        <a:rPr lang="fi-FI" sz="1050" strike="noStrike">
                          <a:latin typeface="LahiTapiola Sans" panose="00000500000000000000" pitchFamily="50" charset="0"/>
                        </a:rPr>
                        <a:t>Osake-valinta</a:t>
                      </a:r>
                      <a:endParaRPr lang="en-US" sz="1050" strike="noStrike">
                        <a:latin typeface="LahiTapiola Sans" panose="00000500000000000000" pitchFamily="50" charset="0"/>
                      </a:endParaRPr>
                    </a:p>
                  </a:txBody>
                  <a:tcPr/>
                </a:tc>
                <a:tc>
                  <a:txBody>
                    <a:bodyPr/>
                    <a:lstStyle/>
                    <a:p>
                      <a:r>
                        <a:rPr lang="fi-FI" sz="1050" strike="noStrike">
                          <a:latin typeface="LahiTapiola Sans" panose="00000500000000000000" pitchFamily="50" charset="0"/>
                        </a:rPr>
                        <a:t>Ilmastoindeksi-rahastot</a:t>
                      </a:r>
                      <a:endParaRPr lang="en-US" sz="1050" strike="noStrike">
                        <a:latin typeface="LahiTapiola Sans" panose="00000500000000000000" pitchFamily="50" charset="0"/>
                      </a:endParaRPr>
                    </a:p>
                  </a:txBody>
                  <a:tcPr/>
                </a:tc>
                <a:tc>
                  <a:txBody>
                    <a:bodyPr/>
                    <a:lstStyle/>
                    <a:p>
                      <a:r>
                        <a:rPr lang="fi-FI" sz="1050" strike="noStrike">
                          <a:latin typeface="LahiTapiola Sans" panose="00000500000000000000" pitchFamily="50" charset="0"/>
                        </a:rPr>
                        <a:t>Yrityslaina-</a:t>
                      </a:r>
                    </a:p>
                    <a:p>
                      <a:r>
                        <a:rPr lang="fi-FI" sz="1050" strike="noStrike">
                          <a:latin typeface="LahiTapiola Sans" panose="00000500000000000000" pitchFamily="50" charset="0"/>
                        </a:rPr>
                        <a:t>valinta</a:t>
                      </a:r>
                      <a:endParaRPr lang="en-US" sz="1050" strike="noStrike">
                        <a:latin typeface="LahiTapiola Sans" panose="00000500000000000000" pitchFamily="50" charset="0"/>
                      </a:endParaRPr>
                    </a:p>
                  </a:txBody>
                  <a:tcPr/>
                </a:tc>
                <a:tc>
                  <a:txBody>
                    <a:bodyPr/>
                    <a:lstStyle/>
                    <a:p>
                      <a:r>
                        <a:rPr lang="fi-FI" sz="1050" strike="noStrike">
                          <a:latin typeface="LahiTapiola Sans" panose="00000500000000000000" pitchFamily="50" charset="0"/>
                        </a:rPr>
                        <a:t>Valtion-lainat</a:t>
                      </a:r>
                      <a:endParaRPr lang="en-US" sz="1050" strike="noStrike">
                        <a:latin typeface="LahiTapiola Sans" panose="00000500000000000000" pitchFamily="50" charset="0"/>
                      </a:endParaRPr>
                    </a:p>
                  </a:txBody>
                  <a:tcPr/>
                </a:tc>
                <a:tc>
                  <a:txBody>
                    <a:bodyPr/>
                    <a:lstStyle/>
                    <a:p>
                      <a:r>
                        <a:rPr lang="fi-FI" sz="1050" strike="noStrike">
                          <a:latin typeface="LahiTapiola Sans" panose="00000500000000000000" pitchFamily="50" charset="0"/>
                        </a:rPr>
                        <a:t>Rahasto-valinta</a:t>
                      </a:r>
                      <a:endParaRPr lang="en-US" sz="1050" strike="noStrike">
                        <a:latin typeface="LahiTapiola Sans" panose="00000500000000000000" pitchFamily="50" charset="0"/>
                      </a:endParaRPr>
                    </a:p>
                  </a:txBody>
                  <a:tcPr/>
                </a:tc>
                <a:extLst>
                  <a:ext uri="{0D108BD9-81ED-4DB2-BD59-A6C34878D82A}">
                    <a16:rowId xmlns:a16="http://schemas.microsoft.com/office/drawing/2014/main" val="106576882"/>
                  </a:ext>
                </a:extLst>
              </a:tr>
              <a:tr h="370508">
                <a:tc rowSpan="3">
                  <a:txBody>
                    <a:bodyPr/>
                    <a:lstStyle/>
                    <a:p>
                      <a:r>
                        <a:rPr lang="fi-FI" sz="1050" b="1" strike="noStrike">
                          <a:solidFill>
                            <a:schemeClr val="accent2"/>
                          </a:solidFill>
                          <a:latin typeface="LahiTapiola Sans" panose="00000500000000000000" pitchFamily="50" charset="0"/>
                        </a:rPr>
                        <a:t>Integrointi</a:t>
                      </a:r>
                      <a:endParaRPr lang="en-US" sz="1050" b="1" strike="noStrike">
                        <a:solidFill>
                          <a:schemeClr val="accent2"/>
                        </a:solidFill>
                        <a:latin typeface="LahiTapiola Sans" panose="00000500000000000000" pitchFamily="50" charset="0"/>
                      </a:endParaRPr>
                    </a:p>
                  </a:txBody>
                  <a:tcPr/>
                </a:tc>
                <a:tc>
                  <a:txBody>
                    <a:bodyPr/>
                    <a:lstStyle/>
                    <a:p>
                      <a:r>
                        <a:rPr lang="en-US" sz="1050" err="1">
                          <a:solidFill>
                            <a:schemeClr val="accent2"/>
                          </a:solidFill>
                          <a:latin typeface="LahiTapiola Sans" panose="00000500000000000000" pitchFamily="50" charset="0"/>
                        </a:rPr>
                        <a:t>Oma</a:t>
                      </a:r>
                      <a:r>
                        <a:rPr lang="en-US" sz="1050">
                          <a:solidFill>
                            <a:schemeClr val="accent2"/>
                          </a:solidFill>
                          <a:latin typeface="LahiTapiola Sans" panose="00000500000000000000" pitchFamily="50" charset="0"/>
                        </a:rPr>
                        <a:t> </a:t>
                      </a:r>
                      <a:r>
                        <a:rPr lang="en-US" sz="1050" err="1">
                          <a:solidFill>
                            <a:schemeClr val="accent2"/>
                          </a:solidFill>
                          <a:latin typeface="LahiTapiola Sans" panose="00000500000000000000" pitchFamily="50" charset="0"/>
                        </a:rPr>
                        <a:t>kestävyysanalyysi</a:t>
                      </a:r>
                      <a:r>
                        <a:rPr lang="en-US" sz="1050">
                          <a:solidFill>
                            <a:schemeClr val="accent2"/>
                          </a:solidFill>
                          <a:latin typeface="LahiTapiola Sans" panose="00000500000000000000" pitchFamily="50" charset="0"/>
                        </a:rPr>
                        <a:t> ja -</a:t>
                      </a:r>
                      <a:r>
                        <a:rPr lang="en-US" sz="1050" err="1">
                          <a:solidFill>
                            <a:schemeClr val="accent2"/>
                          </a:solidFill>
                          <a:latin typeface="LahiTapiola Sans" panose="00000500000000000000" pitchFamily="50" charset="0"/>
                        </a:rPr>
                        <a:t>luokittelu</a:t>
                      </a:r>
                      <a:endParaRPr lang="en-US" sz="1050">
                        <a:solidFill>
                          <a:schemeClr val="accent2"/>
                        </a:solidFill>
                        <a:latin typeface="LahiTapiola Sans" panose="00000500000000000000" pitchFamily="50" charset="0"/>
                      </a:endParaRPr>
                    </a:p>
                  </a:txBody>
                  <a:tcPr/>
                </a:tc>
                <a:tc>
                  <a:txBody>
                    <a:bodyPr/>
                    <a:lstStyle/>
                    <a:p>
                      <a:pPr algn="r"/>
                      <a:r>
                        <a:rPr lang="fi-FI" sz="800" strike="noStrike">
                          <a:solidFill>
                            <a:schemeClr val="accent2"/>
                          </a:solidFill>
                          <a:latin typeface="LahiTapiola Sans" panose="00000500000000000000" pitchFamily="50" charset="0"/>
                        </a:rPr>
                        <a:t>*</a:t>
                      </a:r>
                      <a:endParaRPr lang="en-US" sz="800" strike="noStrike">
                        <a:solidFill>
                          <a:schemeClr val="accent2"/>
                        </a:solidFill>
                        <a:latin typeface="LahiTapiola Sans" panose="00000500000000000000" pitchFamily="50" charset="0"/>
                      </a:endParaRPr>
                    </a:p>
                  </a:txBody>
                  <a:tcPr/>
                </a:tc>
                <a:tc>
                  <a:txBody>
                    <a:bodyPr/>
                    <a:lstStyle/>
                    <a:p>
                      <a:pPr algn="r"/>
                      <a:endParaRPr lang="en-US" sz="800" strike="noStrike">
                        <a:solidFill>
                          <a:schemeClr val="accent2"/>
                        </a:solidFill>
                        <a:latin typeface="LahiTapiola Sans" panose="00000500000000000000" pitchFamily="50" charset="0"/>
                      </a:endParaRPr>
                    </a:p>
                  </a:txBody>
                  <a:tcPr/>
                </a:tc>
                <a:tc>
                  <a:txBody>
                    <a:bodyPr/>
                    <a:lstStyle/>
                    <a:p>
                      <a:pPr algn="r"/>
                      <a:endParaRPr lang="en-US" sz="800" strike="noStrike">
                        <a:solidFill>
                          <a:schemeClr val="accent2"/>
                        </a:solidFill>
                        <a:latin typeface="LahiTapiola Sans" panose="00000500000000000000" pitchFamily="50" charset="0"/>
                      </a:endParaRPr>
                    </a:p>
                  </a:txBody>
                  <a:tcPr/>
                </a:tc>
                <a:tc>
                  <a:txBody>
                    <a:bodyPr/>
                    <a:lstStyle/>
                    <a:p>
                      <a:endParaRPr lang="en-US" sz="800" strike="noStrike">
                        <a:solidFill>
                          <a:schemeClr val="accent2"/>
                        </a:solidFill>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extLst>
                  <a:ext uri="{0D108BD9-81ED-4DB2-BD59-A6C34878D82A}">
                    <a16:rowId xmlns:a16="http://schemas.microsoft.com/office/drawing/2014/main" val="782347005"/>
                  </a:ext>
                </a:extLst>
              </a:tr>
              <a:tr h="411112">
                <a:tc vMerge="1">
                  <a:txBody>
                    <a:bodyPr/>
                    <a:lstStyle/>
                    <a:p>
                      <a:endParaRPr lang="en-US" sz="800" strike="noStrike">
                        <a:latin typeface="LahiTapiola Sans" panose="00000500000000000000" pitchFamily="50" charset="0"/>
                      </a:endParaRPr>
                    </a:p>
                  </a:txBody>
                  <a:tcPr/>
                </a:tc>
                <a:tc>
                  <a:txBody>
                    <a:bodyPr/>
                    <a:lstStyle/>
                    <a:p>
                      <a:r>
                        <a:rPr lang="fi-FI" sz="1050">
                          <a:solidFill>
                            <a:schemeClr val="accent2"/>
                          </a:solidFill>
                          <a:latin typeface="LahiTapiola Sans" panose="00000500000000000000" pitchFamily="50" charset="0"/>
                        </a:rPr>
                        <a:t>Palveluntarjoajan ESG-ratingin ja -datan hyödyntäminen</a:t>
                      </a:r>
                      <a:endParaRPr lang="en-US" sz="1050">
                        <a:solidFill>
                          <a:schemeClr val="accent2"/>
                        </a:solidFill>
                        <a:latin typeface="LahiTapiola Sans" panose="00000500000000000000" pitchFamily="50" charset="0"/>
                      </a:endParaRPr>
                    </a:p>
                  </a:txBody>
                  <a:tcPr/>
                </a:tc>
                <a:tc>
                  <a:txBody>
                    <a:bodyPr/>
                    <a:lstStyle/>
                    <a:p>
                      <a:pPr algn="r"/>
                      <a:endParaRPr lang="en-US" sz="800" strike="noStrike">
                        <a:solidFill>
                          <a:schemeClr val="accent2"/>
                        </a:solidFill>
                        <a:latin typeface="LahiTapiola Sans" panose="00000500000000000000" pitchFamily="50" charset="0"/>
                      </a:endParaRPr>
                    </a:p>
                  </a:txBody>
                  <a:tcPr/>
                </a:tc>
                <a:tc>
                  <a:txBody>
                    <a:bodyPr/>
                    <a:lstStyle/>
                    <a:p>
                      <a:pPr algn="r"/>
                      <a:endParaRPr lang="en-US" sz="800" strike="noStrike">
                        <a:solidFill>
                          <a:schemeClr val="accent2"/>
                        </a:solidFill>
                        <a:latin typeface="LahiTapiola Sans" panose="00000500000000000000" pitchFamily="50" charset="0"/>
                      </a:endParaRPr>
                    </a:p>
                  </a:txBody>
                  <a:tcPr/>
                </a:tc>
                <a:tc>
                  <a:txBody>
                    <a:bodyPr/>
                    <a:lstStyle/>
                    <a:p>
                      <a:pPr algn="r"/>
                      <a:endParaRPr lang="en-US" sz="800" strike="noStrike">
                        <a:solidFill>
                          <a:schemeClr val="accent2"/>
                        </a:solidFill>
                        <a:latin typeface="LahiTapiola Sans" panose="00000500000000000000" pitchFamily="50" charset="0"/>
                      </a:endParaRPr>
                    </a:p>
                  </a:txBody>
                  <a:tcPr/>
                </a:tc>
                <a:tc>
                  <a:txBody>
                    <a:bodyPr/>
                    <a:lstStyle/>
                    <a:p>
                      <a:endParaRPr lang="en-US" sz="800" strike="noStrike">
                        <a:solidFill>
                          <a:schemeClr val="accent2"/>
                        </a:solidFill>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extLst>
                  <a:ext uri="{0D108BD9-81ED-4DB2-BD59-A6C34878D82A}">
                    <a16:rowId xmlns:a16="http://schemas.microsoft.com/office/drawing/2014/main" val="547837561"/>
                  </a:ext>
                </a:extLst>
              </a:tr>
              <a:tr h="411112">
                <a:tc vMerge="1">
                  <a:txBody>
                    <a:bodyPr/>
                    <a:lstStyle/>
                    <a:p>
                      <a:endParaRPr lang="en-US" sz="800" strike="noStrike">
                        <a:latin typeface="LahiTapiola Sans" panose="00000500000000000000" pitchFamily="50" charset="0"/>
                      </a:endParaRPr>
                    </a:p>
                  </a:txBody>
                  <a:tcPr/>
                </a:tc>
                <a:tc>
                  <a:txBody>
                    <a:bodyPr/>
                    <a:lstStyle/>
                    <a:p>
                      <a:r>
                        <a:rPr lang="fi-FI" sz="1050">
                          <a:solidFill>
                            <a:schemeClr val="accent2"/>
                          </a:solidFill>
                          <a:latin typeface="LahiTapiola Sans" panose="00000500000000000000" pitchFamily="50" charset="0"/>
                        </a:rPr>
                        <a:t>Rahastokumppanin kestävyysprofiilin analyysi ja luokittelu</a:t>
                      </a:r>
                      <a:endParaRPr lang="en-US" sz="1050">
                        <a:solidFill>
                          <a:schemeClr val="accent2"/>
                        </a:solidFill>
                        <a:latin typeface="LahiTapiola Sans" panose="00000500000000000000" pitchFamily="50" charset="0"/>
                      </a:endParaRPr>
                    </a:p>
                  </a:txBody>
                  <a:tcPr/>
                </a:tc>
                <a:tc>
                  <a:txBody>
                    <a:bodyPr/>
                    <a:lstStyle/>
                    <a:p>
                      <a:pPr algn="r"/>
                      <a:endParaRPr lang="en-US" sz="800" strike="noStrike">
                        <a:solidFill>
                          <a:schemeClr val="accent2"/>
                        </a:solidFill>
                        <a:latin typeface="LahiTapiola Sans" panose="00000500000000000000" pitchFamily="50" charset="0"/>
                      </a:endParaRPr>
                    </a:p>
                  </a:txBody>
                  <a:tcPr/>
                </a:tc>
                <a:tc>
                  <a:txBody>
                    <a:bodyPr/>
                    <a:lstStyle/>
                    <a:p>
                      <a:pPr algn="r"/>
                      <a:endParaRPr lang="en-US" sz="800" strike="noStrike">
                        <a:solidFill>
                          <a:schemeClr val="accent2"/>
                        </a:solidFill>
                        <a:latin typeface="LahiTapiola Sans" panose="00000500000000000000" pitchFamily="50" charset="0"/>
                      </a:endParaRPr>
                    </a:p>
                  </a:txBody>
                  <a:tcPr/>
                </a:tc>
                <a:tc>
                  <a:txBody>
                    <a:bodyPr/>
                    <a:lstStyle/>
                    <a:p>
                      <a:pPr algn="r"/>
                      <a:endParaRPr lang="en-US" sz="800" strike="noStrike">
                        <a:solidFill>
                          <a:schemeClr val="accent2"/>
                        </a:solidFill>
                        <a:latin typeface="LahiTapiola Sans" panose="00000500000000000000" pitchFamily="50" charset="0"/>
                      </a:endParaRPr>
                    </a:p>
                  </a:txBody>
                  <a:tcPr/>
                </a:tc>
                <a:tc>
                  <a:txBody>
                    <a:bodyPr/>
                    <a:lstStyle/>
                    <a:p>
                      <a:endParaRPr lang="en-US" sz="800" strike="noStrike">
                        <a:solidFill>
                          <a:schemeClr val="accent2"/>
                        </a:solidFill>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extLst>
                  <a:ext uri="{0D108BD9-81ED-4DB2-BD59-A6C34878D82A}">
                    <a16:rowId xmlns:a16="http://schemas.microsoft.com/office/drawing/2014/main" val="266910561"/>
                  </a:ext>
                </a:extLst>
              </a:tr>
              <a:tr h="370508">
                <a:tc rowSpan="3">
                  <a:txBody>
                    <a:bodyPr/>
                    <a:lstStyle/>
                    <a:p>
                      <a:r>
                        <a:rPr lang="fi-FI" sz="1050" b="1" strike="noStrike">
                          <a:solidFill>
                            <a:schemeClr val="accent2"/>
                          </a:solidFill>
                          <a:latin typeface="LahiTapiola Sans" panose="00000500000000000000" pitchFamily="50" charset="0"/>
                        </a:rPr>
                        <a:t>Aktiivinen omistajuus</a:t>
                      </a:r>
                      <a:endParaRPr lang="en-US" sz="1050" strike="noStrike">
                        <a:solidFill>
                          <a:schemeClr val="accent2"/>
                        </a:solidFill>
                        <a:latin typeface="LahiTapiola Sans" panose="00000500000000000000" pitchFamily="50" charset="0"/>
                      </a:endParaRPr>
                    </a:p>
                  </a:txBody>
                  <a:tcPr/>
                </a:tc>
                <a:tc>
                  <a:txBody>
                    <a:bodyPr/>
                    <a:lstStyle/>
                    <a:p>
                      <a:r>
                        <a:rPr lang="en-US" sz="1050" err="1">
                          <a:solidFill>
                            <a:schemeClr val="accent2"/>
                          </a:solidFill>
                          <a:latin typeface="LahiTapiola Sans" panose="00000500000000000000" pitchFamily="50" charset="0"/>
                        </a:rPr>
                        <a:t>Yritys</a:t>
                      </a:r>
                      <a:r>
                        <a:rPr lang="en-US" sz="1050">
                          <a:solidFill>
                            <a:schemeClr val="accent2"/>
                          </a:solidFill>
                          <a:latin typeface="LahiTapiola Sans" panose="00000500000000000000" pitchFamily="50" charset="0"/>
                        </a:rPr>
                        <a:t>- ja </a:t>
                      </a:r>
                      <a:r>
                        <a:rPr lang="en-US" sz="1050" err="1">
                          <a:solidFill>
                            <a:schemeClr val="accent2"/>
                          </a:solidFill>
                          <a:latin typeface="LahiTapiola Sans" panose="00000500000000000000" pitchFamily="50" charset="0"/>
                        </a:rPr>
                        <a:t>kumppanitapaamiset</a:t>
                      </a:r>
                      <a:r>
                        <a:rPr lang="en-US" sz="1050">
                          <a:solidFill>
                            <a:schemeClr val="accent2"/>
                          </a:solidFill>
                          <a:latin typeface="LahiTapiola Sans" panose="00000500000000000000" pitchFamily="50" charset="0"/>
                        </a:rPr>
                        <a:t> </a:t>
                      </a:r>
                    </a:p>
                  </a:txBody>
                  <a:tcPr/>
                </a:tc>
                <a:tc>
                  <a:txBody>
                    <a:bodyPr/>
                    <a:lstStyle/>
                    <a:p>
                      <a:pPr algn="r"/>
                      <a:r>
                        <a:rPr lang="fi-FI" sz="800" strike="noStrike">
                          <a:solidFill>
                            <a:schemeClr val="accent2"/>
                          </a:solidFill>
                          <a:latin typeface="LahiTapiola Sans" panose="00000500000000000000" pitchFamily="50" charset="0"/>
                        </a:rPr>
                        <a:t>*</a:t>
                      </a:r>
                      <a:endParaRPr lang="en-US" sz="800" strike="noStrike">
                        <a:solidFill>
                          <a:schemeClr val="accent2"/>
                        </a:solidFill>
                        <a:latin typeface="LahiTapiola Sans" panose="00000500000000000000" pitchFamily="50" charset="0"/>
                      </a:endParaRPr>
                    </a:p>
                  </a:txBody>
                  <a:tcPr/>
                </a:tc>
                <a:tc>
                  <a:txBody>
                    <a:bodyPr/>
                    <a:lstStyle/>
                    <a:p>
                      <a:pPr algn="r"/>
                      <a:endParaRPr lang="en-US" sz="800" strike="noStrike">
                        <a:solidFill>
                          <a:schemeClr val="accent2"/>
                        </a:solidFill>
                        <a:latin typeface="LahiTapiola Sans" panose="00000500000000000000" pitchFamily="50" charset="0"/>
                      </a:endParaRPr>
                    </a:p>
                  </a:txBody>
                  <a:tcPr/>
                </a:tc>
                <a:tc>
                  <a:txBody>
                    <a:bodyPr/>
                    <a:lstStyle/>
                    <a:p>
                      <a:pPr algn="r"/>
                      <a:endParaRPr lang="en-US" sz="800" strike="noStrike">
                        <a:solidFill>
                          <a:schemeClr val="accent2"/>
                        </a:solidFill>
                        <a:latin typeface="LahiTapiola Sans" panose="00000500000000000000" pitchFamily="50" charset="0"/>
                      </a:endParaRPr>
                    </a:p>
                  </a:txBody>
                  <a:tcPr/>
                </a:tc>
                <a:tc>
                  <a:txBody>
                    <a:bodyPr/>
                    <a:lstStyle/>
                    <a:p>
                      <a:endParaRPr lang="en-US" sz="800" strike="noStrike">
                        <a:solidFill>
                          <a:schemeClr val="accent2"/>
                        </a:solidFill>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extLst>
                  <a:ext uri="{0D108BD9-81ED-4DB2-BD59-A6C34878D82A}">
                    <a16:rowId xmlns:a16="http://schemas.microsoft.com/office/drawing/2014/main" val="3891163142"/>
                  </a:ext>
                </a:extLst>
              </a:tr>
              <a:tr h="370508">
                <a:tc vMerge="1">
                  <a:txBody>
                    <a:bodyPr/>
                    <a:lstStyle/>
                    <a:p>
                      <a:endParaRPr lang="en-US" sz="800" strike="noStrike">
                        <a:latin typeface="LahiTapiola Sans" panose="00000500000000000000" pitchFamily="50" charset="0"/>
                      </a:endParaRPr>
                    </a:p>
                  </a:txBody>
                  <a:tcPr/>
                </a:tc>
                <a:tc>
                  <a:txBody>
                    <a:bodyPr/>
                    <a:lstStyle/>
                    <a:p>
                      <a:r>
                        <a:rPr lang="en-US" sz="1050" err="1">
                          <a:solidFill>
                            <a:schemeClr val="accent2"/>
                          </a:solidFill>
                          <a:latin typeface="LahiTapiola Sans" panose="00000500000000000000" pitchFamily="50" charset="0"/>
                        </a:rPr>
                        <a:t>Yhteydenotot</a:t>
                      </a:r>
                      <a:r>
                        <a:rPr lang="en-US" sz="1050">
                          <a:solidFill>
                            <a:schemeClr val="accent2"/>
                          </a:solidFill>
                          <a:latin typeface="LahiTapiola Sans" panose="00000500000000000000" pitchFamily="50" charset="0"/>
                        </a:rPr>
                        <a:t> ja </a:t>
                      </a:r>
                      <a:r>
                        <a:rPr lang="en-US" sz="1050" err="1">
                          <a:solidFill>
                            <a:schemeClr val="accent2"/>
                          </a:solidFill>
                          <a:latin typeface="LahiTapiola Sans" panose="00000500000000000000" pitchFamily="50" charset="0"/>
                        </a:rPr>
                        <a:t>vaikuttamishankkeet</a:t>
                      </a:r>
                      <a:endParaRPr lang="en-US" sz="1050">
                        <a:solidFill>
                          <a:schemeClr val="accent2"/>
                        </a:solidFill>
                        <a:latin typeface="LahiTapiola Sans" panose="00000500000000000000" pitchFamily="50" charset="0"/>
                      </a:endParaRPr>
                    </a:p>
                  </a:txBody>
                  <a:tcPr/>
                </a:tc>
                <a:tc>
                  <a:txBody>
                    <a:bodyPr/>
                    <a:lstStyle/>
                    <a:p>
                      <a:pPr algn="r"/>
                      <a:r>
                        <a:rPr lang="fi-FI" sz="800" strike="noStrike">
                          <a:solidFill>
                            <a:schemeClr val="accent2"/>
                          </a:solidFill>
                          <a:latin typeface="LahiTapiola Sans" panose="00000500000000000000" pitchFamily="50" charset="0"/>
                        </a:rPr>
                        <a:t>*</a:t>
                      </a:r>
                      <a:endParaRPr lang="en-US" sz="800" strike="noStrike">
                        <a:solidFill>
                          <a:schemeClr val="accent2"/>
                        </a:solidFill>
                        <a:latin typeface="LahiTapiola Sans" panose="00000500000000000000" pitchFamily="50" charset="0"/>
                      </a:endParaRPr>
                    </a:p>
                  </a:txBody>
                  <a:tcPr/>
                </a:tc>
                <a:tc>
                  <a:txBody>
                    <a:bodyPr/>
                    <a:lstStyle/>
                    <a:p>
                      <a:pPr algn="r"/>
                      <a:r>
                        <a:rPr lang="fi-FI" sz="800" strike="noStrike">
                          <a:solidFill>
                            <a:schemeClr val="accent2"/>
                          </a:solidFill>
                          <a:latin typeface="LahiTapiola Sans" panose="00000500000000000000" pitchFamily="50" charset="0"/>
                        </a:rPr>
                        <a:t>***</a:t>
                      </a:r>
                      <a:endParaRPr lang="en-US" sz="800" strike="noStrike">
                        <a:solidFill>
                          <a:schemeClr val="accent2"/>
                        </a:solidFill>
                        <a:latin typeface="LahiTapiola Sans" panose="00000500000000000000" pitchFamily="50" charset="0"/>
                      </a:endParaRPr>
                    </a:p>
                  </a:txBody>
                  <a:tcPr/>
                </a:tc>
                <a:tc>
                  <a:txBody>
                    <a:bodyPr/>
                    <a:lstStyle/>
                    <a:p>
                      <a:pPr algn="r"/>
                      <a:endParaRPr lang="en-US" sz="800" strike="noStrike">
                        <a:solidFill>
                          <a:schemeClr val="accent2"/>
                        </a:solidFill>
                        <a:latin typeface="LahiTapiola Sans" panose="00000500000000000000" pitchFamily="50" charset="0"/>
                      </a:endParaRPr>
                    </a:p>
                  </a:txBody>
                  <a:tcPr/>
                </a:tc>
                <a:tc>
                  <a:txBody>
                    <a:bodyPr/>
                    <a:lstStyle/>
                    <a:p>
                      <a:endParaRPr lang="en-US" sz="800" strike="noStrike">
                        <a:solidFill>
                          <a:schemeClr val="accent2"/>
                        </a:solidFill>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extLst>
                  <a:ext uri="{0D108BD9-81ED-4DB2-BD59-A6C34878D82A}">
                    <a16:rowId xmlns:a16="http://schemas.microsoft.com/office/drawing/2014/main" val="897912991"/>
                  </a:ext>
                </a:extLst>
              </a:tr>
              <a:tr h="370508">
                <a:tc vMerge="1">
                  <a:txBody>
                    <a:bodyPr/>
                    <a:lstStyle/>
                    <a:p>
                      <a:endParaRPr lang="en-US" sz="800" strike="noStrike">
                        <a:latin typeface="LahiTapiola Sans" panose="00000500000000000000" pitchFamily="50" charset="0"/>
                      </a:endParaRPr>
                    </a:p>
                  </a:txBody>
                  <a:tcPr/>
                </a:tc>
                <a:tc>
                  <a:txBody>
                    <a:bodyPr/>
                    <a:lstStyle/>
                    <a:p>
                      <a:r>
                        <a:rPr lang="en-US" sz="1050" err="1">
                          <a:solidFill>
                            <a:schemeClr val="accent2"/>
                          </a:solidFill>
                          <a:latin typeface="LahiTapiola Sans" panose="00000500000000000000" pitchFamily="50" charset="0"/>
                        </a:rPr>
                        <a:t>Yhtiökokoukset</a:t>
                      </a:r>
                      <a:r>
                        <a:rPr lang="en-US" sz="1050">
                          <a:solidFill>
                            <a:schemeClr val="accent2"/>
                          </a:solidFill>
                          <a:latin typeface="LahiTapiola Sans" panose="00000500000000000000" pitchFamily="50" charset="0"/>
                        </a:rPr>
                        <a:t> / </a:t>
                      </a:r>
                      <a:r>
                        <a:rPr lang="en-US" sz="1050" err="1">
                          <a:solidFill>
                            <a:schemeClr val="accent2"/>
                          </a:solidFill>
                          <a:latin typeface="LahiTapiola Sans" panose="00000500000000000000" pitchFamily="50" charset="0"/>
                        </a:rPr>
                        <a:t>Äänestäminen</a:t>
                      </a:r>
                      <a:endParaRPr lang="en-US" sz="1050">
                        <a:solidFill>
                          <a:schemeClr val="accent2"/>
                        </a:solidFill>
                        <a:latin typeface="LahiTapiola Sans" panose="00000500000000000000" pitchFamily="50" charset="0"/>
                      </a:endParaRPr>
                    </a:p>
                  </a:txBody>
                  <a:tcPr/>
                </a:tc>
                <a:tc>
                  <a:txBody>
                    <a:bodyPr/>
                    <a:lstStyle/>
                    <a:p>
                      <a:pPr algn="r"/>
                      <a:endParaRPr lang="en-US" sz="800" strike="noStrike">
                        <a:solidFill>
                          <a:schemeClr val="accent2"/>
                        </a:solidFill>
                        <a:latin typeface="LahiTapiola Sans" panose="00000500000000000000" pitchFamily="50" charset="0"/>
                      </a:endParaRPr>
                    </a:p>
                  </a:txBody>
                  <a:tcPr/>
                </a:tc>
                <a:tc>
                  <a:txBody>
                    <a:bodyPr/>
                    <a:lstStyle/>
                    <a:p>
                      <a:pPr algn="r"/>
                      <a:endParaRPr lang="en-US" sz="800" strike="noStrike">
                        <a:solidFill>
                          <a:schemeClr val="accent2"/>
                        </a:solidFill>
                        <a:latin typeface="LahiTapiola Sans" panose="00000500000000000000" pitchFamily="50" charset="0"/>
                      </a:endParaRPr>
                    </a:p>
                  </a:txBody>
                  <a:tcPr/>
                </a:tc>
                <a:tc>
                  <a:txBody>
                    <a:bodyPr/>
                    <a:lstStyle/>
                    <a:p>
                      <a:pPr algn="r"/>
                      <a:endParaRPr lang="en-US" sz="800" strike="noStrike">
                        <a:solidFill>
                          <a:schemeClr val="accent2"/>
                        </a:solidFill>
                        <a:latin typeface="LahiTapiola Sans" panose="00000500000000000000" pitchFamily="50" charset="0"/>
                      </a:endParaRPr>
                    </a:p>
                  </a:txBody>
                  <a:tcPr/>
                </a:tc>
                <a:tc>
                  <a:txBody>
                    <a:bodyPr/>
                    <a:lstStyle/>
                    <a:p>
                      <a:endParaRPr lang="en-US" sz="800" strike="noStrike">
                        <a:solidFill>
                          <a:schemeClr val="accent2"/>
                        </a:solidFill>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extLst>
                  <a:ext uri="{0D108BD9-81ED-4DB2-BD59-A6C34878D82A}">
                    <a16:rowId xmlns:a16="http://schemas.microsoft.com/office/drawing/2014/main" val="2983474910"/>
                  </a:ext>
                </a:extLst>
              </a:tr>
              <a:tr h="370508">
                <a:tc>
                  <a:txBody>
                    <a:bodyPr/>
                    <a:lstStyle/>
                    <a:p>
                      <a:r>
                        <a:rPr lang="fi-FI" sz="1050" b="1" strike="noStrike">
                          <a:solidFill>
                            <a:schemeClr val="accent2"/>
                          </a:solidFill>
                          <a:latin typeface="LahiTapiola Sans" panose="00000500000000000000" pitchFamily="50" charset="0"/>
                        </a:rPr>
                        <a:t>Poissulkemiset</a:t>
                      </a:r>
                      <a:endParaRPr lang="en-US" sz="1050" b="1" strike="noStrike">
                        <a:solidFill>
                          <a:schemeClr val="accent2"/>
                        </a:solidFill>
                        <a:latin typeface="LahiTapiola Sans" panose="00000500000000000000" pitchFamily="50" charset="0"/>
                      </a:endParaRPr>
                    </a:p>
                  </a:txBody>
                  <a:tcPr/>
                </a:tc>
                <a:tc>
                  <a:txBody>
                    <a:bodyPr/>
                    <a:lstStyle/>
                    <a:p>
                      <a:r>
                        <a:rPr lang="en-US" sz="1050" err="1">
                          <a:solidFill>
                            <a:schemeClr val="accent2"/>
                          </a:solidFill>
                          <a:latin typeface="LahiTapiola Sans" panose="00000500000000000000" pitchFamily="50" charset="0"/>
                        </a:rPr>
                        <a:t>Poissulkemiset</a:t>
                      </a:r>
                      <a:endParaRPr lang="en-US" sz="1050">
                        <a:solidFill>
                          <a:schemeClr val="accent2"/>
                        </a:solidFill>
                        <a:latin typeface="LahiTapiola Sans" panose="00000500000000000000" pitchFamily="50" charset="0"/>
                      </a:endParaRPr>
                    </a:p>
                  </a:txBody>
                  <a:tcPr/>
                </a:tc>
                <a:tc>
                  <a:txBody>
                    <a:bodyPr/>
                    <a:lstStyle/>
                    <a:p>
                      <a:pPr algn="r"/>
                      <a:endParaRPr lang="en-US" sz="800" strike="noStrike">
                        <a:solidFill>
                          <a:schemeClr val="accent2"/>
                        </a:solidFill>
                        <a:latin typeface="LahiTapiola Sans" panose="00000500000000000000" pitchFamily="50" charset="0"/>
                      </a:endParaRPr>
                    </a:p>
                  </a:txBody>
                  <a:tcPr/>
                </a:tc>
                <a:tc>
                  <a:txBody>
                    <a:bodyPr/>
                    <a:lstStyle/>
                    <a:p>
                      <a:pPr algn="r"/>
                      <a:r>
                        <a:rPr lang="fi-FI" sz="800" strike="noStrike">
                          <a:solidFill>
                            <a:schemeClr val="accent2"/>
                          </a:solidFill>
                          <a:latin typeface="LahiTapiola Sans" panose="00000500000000000000" pitchFamily="50" charset="0"/>
                        </a:rPr>
                        <a:t>****</a:t>
                      </a:r>
                      <a:endParaRPr lang="en-US" sz="800" strike="noStrike">
                        <a:solidFill>
                          <a:schemeClr val="accent2"/>
                        </a:solidFill>
                        <a:latin typeface="LahiTapiola Sans" panose="00000500000000000000" pitchFamily="50" charset="0"/>
                      </a:endParaRPr>
                    </a:p>
                  </a:txBody>
                  <a:tcPr/>
                </a:tc>
                <a:tc>
                  <a:txBody>
                    <a:bodyPr/>
                    <a:lstStyle/>
                    <a:p>
                      <a:pPr algn="r"/>
                      <a:endParaRPr lang="en-US" sz="800" strike="noStrike">
                        <a:solidFill>
                          <a:schemeClr val="accent2"/>
                        </a:solidFill>
                        <a:latin typeface="LahiTapiola Sans" panose="00000500000000000000" pitchFamily="50" charset="0"/>
                      </a:endParaRPr>
                    </a:p>
                  </a:txBody>
                  <a:tcPr/>
                </a:tc>
                <a:tc>
                  <a:txBody>
                    <a:bodyPr/>
                    <a:lstStyle/>
                    <a:p>
                      <a:endParaRPr lang="en-US" sz="800" strike="noStrike">
                        <a:solidFill>
                          <a:schemeClr val="accent2"/>
                        </a:solidFill>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extLst>
                  <a:ext uri="{0D108BD9-81ED-4DB2-BD59-A6C34878D82A}">
                    <a16:rowId xmlns:a16="http://schemas.microsoft.com/office/drawing/2014/main" val="1634879018"/>
                  </a:ext>
                </a:extLst>
              </a:tr>
              <a:tr h="370508">
                <a:tc>
                  <a:txBody>
                    <a:bodyPr/>
                    <a:lstStyle/>
                    <a:p>
                      <a:r>
                        <a:rPr lang="fi-FI" sz="1050" b="1" strike="noStrike" baseline="0">
                          <a:solidFill>
                            <a:schemeClr val="accent2"/>
                          </a:solidFill>
                          <a:latin typeface="LahiTapiola Sans" panose="00000500000000000000" pitchFamily="50" charset="0"/>
                        </a:rPr>
                        <a:t>Kestävät sijoitukset</a:t>
                      </a:r>
                    </a:p>
                  </a:txBody>
                  <a:tcPr/>
                </a:tc>
                <a:tc>
                  <a:txBody>
                    <a:bodyPr/>
                    <a:lstStyle/>
                    <a:p>
                      <a:r>
                        <a:rPr lang="en-US" sz="1050" err="1">
                          <a:solidFill>
                            <a:schemeClr val="accent2"/>
                          </a:solidFill>
                          <a:latin typeface="LahiTapiola Sans" panose="00000500000000000000" pitchFamily="50" charset="0"/>
                        </a:rPr>
                        <a:t>Kestävät</a:t>
                      </a:r>
                      <a:r>
                        <a:rPr lang="en-US" sz="1050">
                          <a:solidFill>
                            <a:schemeClr val="accent2"/>
                          </a:solidFill>
                          <a:latin typeface="LahiTapiola Sans" panose="00000500000000000000" pitchFamily="50" charset="0"/>
                        </a:rPr>
                        <a:t> </a:t>
                      </a:r>
                      <a:r>
                        <a:rPr lang="en-US" sz="1050" err="1">
                          <a:solidFill>
                            <a:schemeClr val="accent2"/>
                          </a:solidFill>
                          <a:latin typeface="LahiTapiola Sans" panose="00000500000000000000" pitchFamily="50" charset="0"/>
                        </a:rPr>
                        <a:t>sijoitukset</a:t>
                      </a:r>
                      <a:endParaRPr lang="en-US" sz="1050">
                        <a:solidFill>
                          <a:schemeClr val="accent2"/>
                        </a:solidFill>
                        <a:latin typeface="LahiTapiola Sans" panose="00000500000000000000" pitchFamily="50" charset="0"/>
                      </a:endParaRPr>
                    </a:p>
                  </a:txBody>
                  <a:tcPr/>
                </a:tc>
                <a:tc>
                  <a:txBody>
                    <a:bodyPr/>
                    <a:lstStyle/>
                    <a:p>
                      <a:pPr algn="r"/>
                      <a:r>
                        <a:rPr lang="fi-FI" sz="800">
                          <a:solidFill>
                            <a:schemeClr val="accent2"/>
                          </a:solidFill>
                          <a:latin typeface="LahiTapiola Sans" panose="00000500000000000000" pitchFamily="50" charset="0"/>
                        </a:rPr>
                        <a:t>**</a:t>
                      </a:r>
                      <a:endParaRPr lang="en-US" sz="800">
                        <a:solidFill>
                          <a:schemeClr val="accent2"/>
                        </a:solidFill>
                        <a:latin typeface="LahiTapiola Sans" panose="00000500000000000000" pitchFamily="50" charset="0"/>
                      </a:endParaRPr>
                    </a:p>
                  </a:txBody>
                  <a:tcPr/>
                </a:tc>
                <a:tc>
                  <a:txBody>
                    <a:bodyPr/>
                    <a:lstStyle/>
                    <a:p>
                      <a:pPr algn="r"/>
                      <a:endParaRPr lang="en-US" sz="800">
                        <a:solidFill>
                          <a:schemeClr val="accent2"/>
                        </a:solidFill>
                        <a:latin typeface="LahiTapiola Sans" panose="00000500000000000000" pitchFamily="50" charset="0"/>
                      </a:endParaRPr>
                    </a:p>
                  </a:txBody>
                  <a:tcPr/>
                </a:tc>
                <a:tc>
                  <a:txBody>
                    <a:bodyPr/>
                    <a:lstStyle/>
                    <a:p>
                      <a:pPr algn="r"/>
                      <a:r>
                        <a:rPr lang="fi-FI" sz="800">
                          <a:solidFill>
                            <a:schemeClr val="accent2"/>
                          </a:solidFill>
                          <a:latin typeface="LahiTapiola Sans" panose="00000500000000000000" pitchFamily="50" charset="0"/>
                        </a:rPr>
                        <a:t>**</a:t>
                      </a:r>
                      <a:endParaRPr lang="en-US" sz="800">
                        <a:solidFill>
                          <a:schemeClr val="accent2"/>
                        </a:solidFill>
                        <a:latin typeface="LahiTapiola Sans" panose="00000500000000000000" pitchFamily="50" charset="0"/>
                      </a:endParaRPr>
                    </a:p>
                  </a:txBody>
                  <a:tcPr/>
                </a:tc>
                <a:tc>
                  <a:txBody>
                    <a:bodyPr/>
                    <a:lstStyle/>
                    <a:p>
                      <a:endParaRPr lang="en-US" sz="800">
                        <a:solidFill>
                          <a:schemeClr val="accent2"/>
                        </a:solidFill>
                        <a:latin typeface="LahiTapiola Sans" panose="00000500000000000000" pitchFamily="50" charset="0"/>
                      </a:endParaRPr>
                    </a:p>
                  </a:txBody>
                  <a:tcPr/>
                </a:tc>
                <a:tc>
                  <a:txBody>
                    <a:bodyPr/>
                    <a:lstStyle/>
                    <a:p>
                      <a:endParaRPr lang="en-US" sz="800">
                        <a:latin typeface="LahiTapiola Sans" panose="00000500000000000000" pitchFamily="50" charset="0"/>
                      </a:endParaRPr>
                    </a:p>
                  </a:txBody>
                  <a:tcPr/>
                </a:tc>
                <a:extLst>
                  <a:ext uri="{0D108BD9-81ED-4DB2-BD59-A6C34878D82A}">
                    <a16:rowId xmlns:a16="http://schemas.microsoft.com/office/drawing/2014/main" val="3041254658"/>
                  </a:ext>
                </a:extLst>
              </a:tr>
            </a:tbl>
          </a:graphicData>
        </a:graphic>
      </p:graphicFrame>
      <p:sp>
        <p:nvSpPr>
          <p:cNvPr id="12" name="Ellipsi 11"/>
          <p:cNvSpPr/>
          <p:nvPr/>
        </p:nvSpPr>
        <p:spPr>
          <a:xfrm>
            <a:off x="5403650" y="1770925"/>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13" name="Ellipsi 12"/>
          <p:cNvSpPr/>
          <p:nvPr/>
        </p:nvSpPr>
        <p:spPr>
          <a:xfrm>
            <a:off x="5403650" y="2154254"/>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14" name="Ellipsi 13"/>
          <p:cNvSpPr/>
          <p:nvPr/>
        </p:nvSpPr>
        <p:spPr>
          <a:xfrm>
            <a:off x="8395708" y="1765193"/>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15" name="Ellipsi 14"/>
          <p:cNvSpPr/>
          <p:nvPr/>
        </p:nvSpPr>
        <p:spPr>
          <a:xfrm>
            <a:off x="8395708" y="4057964"/>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17" name="Ellipsi 16"/>
          <p:cNvSpPr/>
          <p:nvPr/>
        </p:nvSpPr>
        <p:spPr>
          <a:xfrm>
            <a:off x="9192344" y="2948134"/>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19" name="Ellipsi 18"/>
          <p:cNvSpPr/>
          <p:nvPr/>
        </p:nvSpPr>
        <p:spPr>
          <a:xfrm>
            <a:off x="9192344" y="2561808"/>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0" name="Ellipsi 19"/>
          <p:cNvSpPr/>
          <p:nvPr/>
        </p:nvSpPr>
        <p:spPr>
          <a:xfrm>
            <a:off x="5400103" y="4057964"/>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1" name="Ellipsi 20"/>
          <p:cNvSpPr/>
          <p:nvPr/>
        </p:nvSpPr>
        <p:spPr>
          <a:xfrm>
            <a:off x="5401203" y="3699330"/>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2" name="Ellipsi 21"/>
          <p:cNvSpPr/>
          <p:nvPr/>
        </p:nvSpPr>
        <p:spPr>
          <a:xfrm>
            <a:off x="5401203" y="3316001"/>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3" name="Ellipsi 22"/>
          <p:cNvSpPr/>
          <p:nvPr/>
        </p:nvSpPr>
        <p:spPr>
          <a:xfrm>
            <a:off x="5401203" y="2948134"/>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4" name="Ellipsi 23"/>
          <p:cNvSpPr/>
          <p:nvPr/>
        </p:nvSpPr>
        <p:spPr>
          <a:xfrm>
            <a:off x="6448237" y="3316017"/>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5" name="Ellipsi 24"/>
          <p:cNvSpPr/>
          <p:nvPr/>
        </p:nvSpPr>
        <p:spPr>
          <a:xfrm>
            <a:off x="6453640" y="2154254"/>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6" name="Ellipsi 25"/>
          <p:cNvSpPr/>
          <p:nvPr/>
        </p:nvSpPr>
        <p:spPr>
          <a:xfrm>
            <a:off x="6448237" y="3699330"/>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8" name="Ellipsi 27"/>
          <p:cNvSpPr/>
          <p:nvPr/>
        </p:nvSpPr>
        <p:spPr>
          <a:xfrm>
            <a:off x="7536160" y="3319387"/>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9" name="Ellipsi 28"/>
          <p:cNvSpPr/>
          <p:nvPr/>
        </p:nvSpPr>
        <p:spPr>
          <a:xfrm>
            <a:off x="5400103" y="4441293"/>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30" name="Ellipsi 29"/>
          <p:cNvSpPr/>
          <p:nvPr/>
        </p:nvSpPr>
        <p:spPr>
          <a:xfrm>
            <a:off x="6444359" y="4057964"/>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31" name="Ellipsi 30"/>
          <p:cNvSpPr/>
          <p:nvPr/>
        </p:nvSpPr>
        <p:spPr>
          <a:xfrm>
            <a:off x="6453640" y="4441277"/>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32" name="Ellipsi 31"/>
          <p:cNvSpPr/>
          <p:nvPr/>
        </p:nvSpPr>
        <p:spPr>
          <a:xfrm>
            <a:off x="7536160" y="2154254"/>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33" name="Ellipsi 32"/>
          <p:cNvSpPr/>
          <p:nvPr/>
        </p:nvSpPr>
        <p:spPr>
          <a:xfrm>
            <a:off x="7536160" y="1775747"/>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34" name="Ellipsi 33"/>
          <p:cNvSpPr/>
          <p:nvPr/>
        </p:nvSpPr>
        <p:spPr>
          <a:xfrm>
            <a:off x="7536160" y="4441277"/>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35" name="Ellipsi 34"/>
          <p:cNvSpPr/>
          <p:nvPr/>
        </p:nvSpPr>
        <p:spPr>
          <a:xfrm>
            <a:off x="7536160" y="4057964"/>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36" name="Ellipsi 35"/>
          <p:cNvSpPr/>
          <p:nvPr/>
        </p:nvSpPr>
        <p:spPr>
          <a:xfrm>
            <a:off x="7536160" y="2952865"/>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3" name="Tekstiruutu 2"/>
          <p:cNvSpPr txBox="1"/>
          <p:nvPr/>
        </p:nvSpPr>
        <p:spPr>
          <a:xfrm>
            <a:off x="569204" y="5739353"/>
            <a:ext cx="6781307" cy="7078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Faktorisijoituksissa ei tavata sijoituskohteita tai tehdä omaa kestävyysanalyysia tai -luokittelua</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Kestäviä sijoituksia tekevät: Kestävä Ympäristö Osakevalinnassa ja Kestävä Vaikuttajakorko Yrityslainavalinnassa</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Ilmastoindeksirahastoissa rajatusti</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Ilmastoindeksirahastojen rajaukset perustuvat Pariisin ilmastosopimuksen mukaisen indeksin sääntöihin ja voivat osittain poiketa osakevalinnan rajauksista</a:t>
            </a:r>
            <a:endParaRPr kumimoji="0" lang="en-US" sz="8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endParaRPr>
          </a:p>
        </p:txBody>
      </p:sp>
    </p:spTree>
    <p:extLst>
      <p:ext uri="{BB962C8B-B14F-4D97-AF65-F5344CB8AC3E}">
        <p14:creationId xmlns:p14="http://schemas.microsoft.com/office/powerpoint/2010/main" val="2521808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00DF7-AB55-4F3D-A775-9CBA41332A77}"/>
              </a:ext>
            </a:extLst>
          </p:cNvPr>
          <p:cNvSpPr>
            <a:spLocks noGrp="1"/>
          </p:cNvSpPr>
          <p:nvPr>
            <p:ph type="ctrTitle"/>
          </p:nvPr>
        </p:nvSpPr>
        <p:spPr>
          <a:xfrm>
            <a:off x="0" y="2482123"/>
            <a:ext cx="12192000" cy="1893754"/>
          </a:xfrm>
        </p:spPr>
        <p:txBody>
          <a:bodyPr>
            <a:noAutofit/>
          </a:bodyPr>
          <a:lstStyle/>
          <a:p>
            <a:r>
              <a:rPr lang="fi-FI" sz="4800"/>
              <a:t>Rahapolitiikka euroalueella ja Suomen talouden näkymät</a:t>
            </a:r>
          </a:p>
        </p:txBody>
      </p:sp>
      <p:sp>
        <p:nvSpPr>
          <p:cNvPr id="3" name="Subtitle 2">
            <a:extLst>
              <a:ext uri="{FF2B5EF4-FFF2-40B4-BE49-F238E27FC236}">
                <a16:creationId xmlns:a16="http://schemas.microsoft.com/office/drawing/2014/main" id="{64942A03-0160-4173-BF9F-676874D1DE06}"/>
              </a:ext>
            </a:extLst>
          </p:cNvPr>
          <p:cNvSpPr>
            <a:spLocks noGrp="1"/>
          </p:cNvSpPr>
          <p:nvPr>
            <p:ph type="subTitle" idx="1"/>
          </p:nvPr>
        </p:nvSpPr>
        <p:spPr>
          <a:xfrm>
            <a:off x="0" y="4543378"/>
            <a:ext cx="12192000" cy="1319821"/>
          </a:xfrm>
        </p:spPr>
        <p:txBody>
          <a:bodyPr/>
          <a:lstStyle/>
          <a:p>
            <a:r>
              <a:rPr lang="fi-FI"/>
              <a:t>Talous tutuksi –koulutuspäivä 1.9.2023</a:t>
            </a:r>
          </a:p>
        </p:txBody>
      </p:sp>
      <p:sp>
        <p:nvSpPr>
          <p:cNvPr id="5" name="Footer Placeholder 4">
            <a:extLst>
              <a:ext uri="{FF2B5EF4-FFF2-40B4-BE49-F238E27FC236}">
                <a16:creationId xmlns:a16="http://schemas.microsoft.com/office/drawing/2014/main" id="{BED5E4AA-68BA-4EFA-A9CF-5096F5DBB1B9}"/>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FFFFFF"/>
                </a:solidFill>
                <a:effectLst/>
                <a:uLnTx/>
                <a:uFillTx/>
                <a:latin typeface="Arial" panose="020B0604020202020204"/>
                <a:ea typeface="+mn-ea"/>
                <a:cs typeface="+mn-cs"/>
              </a:rPr>
              <a:t>Markku Lehmus, Toimistopäällikkö, Rahapolitiikan ja euroalueen talouden toimisto</a:t>
            </a:r>
          </a:p>
        </p:txBody>
      </p:sp>
    </p:spTree>
    <p:extLst>
      <p:ext uri="{BB962C8B-B14F-4D97-AF65-F5344CB8AC3E}">
        <p14:creationId xmlns:p14="http://schemas.microsoft.com/office/powerpoint/2010/main" val="19455279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p:cNvSpPr/>
          <p:nvPr/>
        </p:nvSpPr>
        <p:spPr>
          <a:xfrm>
            <a:off x="9696400" y="5517232"/>
            <a:ext cx="2088232"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 name="Otsikko 1"/>
          <p:cNvSpPr>
            <a:spLocks noGrp="1"/>
          </p:cNvSpPr>
          <p:nvPr>
            <p:ph type="title"/>
          </p:nvPr>
        </p:nvSpPr>
        <p:spPr>
          <a:xfrm>
            <a:off x="550624" y="332657"/>
            <a:ext cx="10800000" cy="217726"/>
          </a:xfrm>
        </p:spPr>
        <p:txBody>
          <a:bodyPr anchor="t">
            <a:normAutofit fontScale="90000"/>
          </a:bodyPr>
          <a:lstStyle/>
          <a:p>
            <a:r>
              <a:rPr lang="fi-FI"/>
              <a:t>Kestävyystekijät rajaavat sijoitusuniversumiamme</a:t>
            </a:r>
          </a:p>
        </p:txBody>
      </p:sp>
      <p:sp>
        <p:nvSpPr>
          <p:cNvPr id="7" name="Rectangle 6"/>
          <p:cNvSpPr/>
          <p:nvPr/>
        </p:nvSpPr>
        <p:spPr>
          <a:xfrm rot="5400000" flipV="1">
            <a:off x="4394220" y="2875003"/>
            <a:ext cx="3047865" cy="652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fi-FI" sz="1000" b="0" i="0" u="none" strike="noStrike" kern="1200" cap="none" spc="0" normalizeH="0" baseline="0" noProof="0">
              <a:ln>
                <a:noFill/>
              </a:ln>
              <a:solidFill>
                <a:srgbClr val="000000"/>
              </a:solidFill>
              <a:effectLst/>
              <a:uLnTx/>
              <a:uFillTx/>
              <a:latin typeface="Segoe UI"/>
              <a:ea typeface="+mn-ea"/>
              <a:cs typeface="+mn-cs"/>
            </a:endParaRPr>
          </a:p>
        </p:txBody>
      </p:sp>
      <p:graphicFrame>
        <p:nvGraphicFramePr>
          <p:cNvPr id="4" name="Taulukko 3"/>
          <p:cNvGraphicFramePr>
            <a:graphicFrameLocks noGrp="1"/>
          </p:cNvGraphicFramePr>
          <p:nvPr/>
        </p:nvGraphicFramePr>
        <p:xfrm>
          <a:off x="569204" y="980728"/>
          <a:ext cx="7399003" cy="4902200"/>
        </p:xfrm>
        <a:graphic>
          <a:graphicData uri="http://schemas.openxmlformats.org/drawingml/2006/table">
            <a:tbl>
              <a:tblPr firstRow="1" bandRow="1">
                <a:tableStyleId>{0660B408-B3CF-4A94-85FC-2B1E0A45F4A2}</a:tableStyleId>
              </a:tblPr>
              <a:tblGrid>
                <a:gridCol w="2004424">
                  <a:extLst>
                    <a:ext uri="{9D8B030D-6E8A-4147-A177-3AD203B41FA5}">
                      <a16:colId xmlns:a16="http://schemas.microsoft.com/office/drawing/2014/main" val="2319650809"/>
                    </a:ext>
                  </a:extLst>
                </a:gridCol>
                <a:gridCol w="3296687">
                  <a:extLst>
                    <a:ext uri="{9D8B030D-6E8A-4147-A177-3AD203B41FA5}">
                      <a16:colId xmlns:a16="http://schemas.microsoft.com/office/drawing/2014/main" val="2913685722"/>
                    </a:ext>
                  </a:extLst>
                </a:gridCol>
                <a:gridCol w="702580">
                  <a:extLst>
                    <a:ext uri="{9D8B030D-6E8A-4147-A177-3AD203B41FA5}">
                      <a16:colId xmlns:a16="http://schemas.microsoft.com/office/drawing/2014/main" val="1236747503"/>
                    </a:ext>
                  </a:extLst>
                </a:gridCol>
                <a:gridCol w="747241">
                  <a:extLst>
                    <a:ext uri="{9D8B030D-6E8A-4147-A177-3AD203B41FA5}">
                      <a16:colId xmlns:a16="http://schemas.microsoft.com/office/drawing/2014/main" val="3600720943"/>
                    </a:ext>
                  </a:extLst>
                </a:gridCol>
                <a:gridCol w="648071">
                  <a:extLst>
                    <a:ext uri="{9D8B030D-6E8A-4147-A177-3AD203B41FA5}">
                      <a16:colId xmlns:a16="http://schemas.microsoft.com/office/drawing/2014/main" val="2863816639"/>
                    </a:ext>
                  </a:extLst>
                </a:gridCol>
              </a:tblGrid>
              <a:tr h="370840">
                <a:tc>
                  <a:txBody>
                    <a:bodyPr/>
                    <a:lstStyle/>
                    <a:p>
                      <a:endParaRPr lang="en-US" sz="800" strike="noStrike">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tc>
                  <a:txBody>
                    <a:bodyPr/>
                    <a:lstStyle/>
                    <a:p>
                      <a:r>
                        <a:rPr lang="fi-FI" sz="800" strike="noStrike">
                          <a:latin typeface="LahiTapiola Sans" panose="00000500000000000000" pitchFamily="50" charset="0"/>
                        </a:rPr>
                        <a:t>Osake-valinta</a:t>
                      </a:r>
                      <a:endParaRPr lang="en-US" sz="800" strike="noStrike">
                        <a:latin typeface="LahiTapiola Sans" panose="00000500000000000000" pitchFamily="50" charset="0"/>
                      </a:endParaRPr>
                    </a:p>
                  </a:txBody>
                  <a:tcPr/>
                </a:tc>
                <a:tc>
                  <a:txBody>
                    <a:bodyPr/>
                    <a:lstStyle/>
                    <a:p>
                      <a:r>
                        <a:rPr lang="fi-FI" sz="800" strike="noStrike">
                          <a:latin typeface="LahiTapiola Sans" panose="00000500000000000000" pitchFamily="50" charset="0"/>
                        </a:rPr>
                        <a:t>Yrityslaina-</a:t>
                      </a:r>
                    </a:p>
                    <a:p>
                      <a:r>
                        <a:rPr lang="fi-FI" sz="800" strike="noStrike">
                          <a:latin typeface="LahiTapiola Sans" panose="00000500000000000000" pitchFamily="50" charset="0"/>
                        </a:rPr>
                        <a:t>valinta</a:t>
                      </a:r>
                      <a:endParaRPr lang="en-US" sz="800" strike="noStrike">
                        <a:latin typeface="LahiTapiola Sans" panose="00000500000000000000" pitchFamily="50" charset="0"/>
                      </a:endParaRPr>
                    </a:p>
                  </a:txBody>
                  <a:tcPr/>
                </a:tc>
                <a:tc>
                  <a:txBody>
                    <a:bodyPr/>
                    <a:lstStyle/>
                    <a:p>
                      <a:r>
                        <a:rPr lang="fi-FI" sz="800" strike="noStrike">
                          <a:latin typeface="LahiTapiola Sans" panose="00000500000000000000" pitchFamily="50" charset="0"/>
                        </a:rPr>
                        <a:t>Valtion-lainat</a:t>
                      </a:r>
                      <a:endParaRPr lang="en-US" sz="800" strike="noStrike">
                        <a:latin typeface="LahiTapiola Sans" panose="00000500000000000000" pitchFamily="50" charset="0"/>
                      </a:endParaRPr>
                    </a:p>
                  </a:txBody>
                  <a:tcPr/>
                </a:tc>
                <a:extLst>
                  <a:ext uri="{0D108BD9-81ED-4DB2-BD59-A6C34878D82A}">
                    <a16:rowId xmlns:a16="http://schemas.microsoft.com/office/drawing/2014/main" val="106576882"/>
                  </a:ext>
                </a:extLst>
              </a:tr>
              <a:tr h="370840">
                <a:tc rowSpan="3">
                  <a:txBody>
                    <a:bodyPr/>
                    <a:lstStyle/>
                    <a:p>
                      <a:r>
                        <a:rPr lang="fi-FI" sz="800" b="1" strike="noStrike">
                          <a:solidFill>
                            <a:schemeClr val="accent2"/>
                          </a:solidFill>
                          <a:latin typeface="LahiTapiola Sans" panose="00000500000000000000" pitchFamily="50" charset="0"/>
                        </a:rPr>
                        <a:t>Emme sijoita</a:t>
                      </a:r>
                      <a:endParaRPr lang="en-US" sz="800" b="1" strike="noStrike">
                        <a:solidFill>
                          <a:schemeClr val="accent2"/>
                        </a:solidFill>
                        <a:latin typeface="LahiTapiola Sans" panose="00000500000000000000" pitchFamily="50" charset="0"/>
                      </a:endParaRPr>
                    </a:p>
                  </a:txBody>
                  <a:tcPr/>
                </a:tc>
                <a:tc>
                  <a:txBody>
                    <a:bodyPr/>
                    <a:lstStyle/>
                    <a:p>
                      <a:r>
                        <a:rPr lang="fi-FI" sz="800" strike="noStrike">
                          <a:solidFill>
                            <a:schemeClr val="accent2"/>
                          </a:solidFill>
                          <a:latin typeface="LahiTapiola Sans" panose="00000500000000000000" pitchFamily="50" charset="0"/>
                        </a:rPr>
                        <a:t>Kansainvälisten</a:t>
                      </a:r>
                      <a:r>
                        <a:rPr lang="fi-FI" sz="800" strike="noStrike" baseline="0">
                          <a:solidFill>
                            <a:schemeClr val="accent2"/>
                          </a:solidFill>
                          <a:latin typeface="LahiTapiola Sans" panose="00000500000000000000" pitchFamily="50" charset="0"/>
                        </a:rPr>
                        <a:t> normien rikkojiin*</a:t>
                      </a:r>
                      <a:endParaRPr lang="en-US" sz="800" strike="noStrike">
                        <a:solidFill>
                          <a:schemeClr val="accent2"/>
                        </a:solidFill>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extLst>
                  <a:ext uri="{0D108BD9-81ED-4DB2-BD59-A6C34878D82A}">
                    <a16:rowId xmlns:a16="http://schemas.microsoft.com/office/drawing/2014/main" val="782347005"/>
                  </a:ext>
                </a:extLst>
              </a:tr>
              <a:tr h="370840">
                <a:tc vMerge="1">
                  <a:txBody>
                    <a:bodyPr/>
                    <a:lstStyle/>
                    <a:p>
                      <a:endParaRPr lang="en-US" sz="800" strike="noStrike">
                        <a:latin typeface="LahiTapiola Sans" panose="00000500000000000000" pitchFamily="50" charset="0"/>
                      </a:endParaRPr>
                    </a:p>
                  </a:txBody>
                  <a:tcPr/>
                </a:tc>
                <a:tc>
                  <a:txBody>
                    <a:bodyPr/>
                    <a:lstStyle/>
                    <a:p>
                      <a:r>
                        <a:rPr lang="fi-FI" sz="800" strike="noStrike">
                          <a:solidFill>
                            <a:schemeClr val="accent2"/>
                          </a:solidFill>
                          <a:latin typeface="LahiTapiola Sans" panose="00000500000000000000" pitchFamily="50" charset="0"/>
                        </a:rPr>
                        <a:t>Kiistanalaisten aseiden</a:t>
                      </a:r>
                      <a:r>
                        <a:rPr lang="fi-FI" sz="800" strike="noStrike" baseline="0">
                          <a:solidFill>
                            <a:schemeClr val="accent2"/>
                          </a:solidFill>
                          <a:latin typeface="LahiTapiola Sans" panose="00000500000000000000" pitchFamily="50" charset="0"/>
                        </a:rPr>
                        <a:t> valmistajiin**</a:t>
                      </a:r>
                      <a:endParaRPr lang="en-US" sz="800" strike="noStrike" baseline="0">
                        <a:solidFill>
                          <a:schemeClr val="accent2"/>
                        </a:solidFill>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extLst>
                  <a:ext uri="{0D108BD9-81ED-4DB2-BD59-A6C34878D82A}">
                    <a16:rowId xmlns:a16="http://schemas.microsoft.com/office/drawing/2014/main" val="547837561"/>
                  </a:ext>
                </a:extLst>
              </a:tr>
              <a:tr h="370840">
                <a:tc vMerge="1">
                  <a:txBody>
                    <a:bodyPr/>
                    <a:lstStyle/>
                    <a:p>
                      <a:endParaRPr lang="en-US" sz="800" strike="noStrike">
                        <a:latin typeface="LahiTapiola Sans" panose="00000500000000000000" pitchFamily="50" charset="0"/>
                      </a:endParaRPr>
                    </a:p>
                  </a:txBody>
                  <a:tcPr/>
                </a:tc>
                <a:tc>
                  <a:txBody>
                    <a:bodyPr/>
                    <a:lstStyle/>
                    <a:p>
                      <a:r>
                        <a:rPr lang="fi-FI" sz="800" strike="noStrike">
                          <a:solidFill>
                            <a:schemeClr val="accent2"/>
                          </a:solidFill>
                          <a:latin typeface="LahiTapiola Sans" panose="00000500000000000000" pitchFamily="50" charset="0"/>
                        </a:rPr>
                        <a:t>Heikomman</a:t>
                      </a:r>
                      <a:r>
                        <a:rPr lang="fi-FI" sz="800" strike="noStrike" baseline="0">
                          <a:solidFill>
                            <a:schemeClr val="accent2"/>
                          </a:solidFill>
                          <a:latin typeface="LahiTapiola Sans" panose="00000500000000000000" pitchFamily="50" charset="0"/>
                        </a:rPr>
                        <a:t> ESG-luokituksen sijoituskohteisiin, joilla ei ole parantamissuunnitelmaa</a:t>
                      </a:r>
                      <a:endParaRPr lang="en-US" sz="800" strike="noStrike">
                        <a:solidFill>
                          <a:schemeClr val="accent2"/>
                        </a:solidFill>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extLst>
                  <a:ext uri="{0D108BD9-81ED-4DB2-BD59-A6C34878D82A}">
                    <a16:rowId xmlns:a16="http://schemas.microsoft.com/office/drawing/2014/main" val="266910561"/>
                  </a:ext>
                </a:extLst>
              </a:tr>
              <a:tr h="370840">
                <a:tc rowSpan="5">
                  <a:txBody>
                    <a:bodyPr/>
                    <a:lstStyle/>
                    <a:p>
                      <a:r>
                        <a:rPr lang="fi-FI" sz="800" b="1" strike="noStrike">
                          <a:solidFill>
                            <a:schemeClr val="accent2"/>
                          </a:solidFill>
                          <a:latin typeface="LahiTapiola Sans" panose="00000500000000000000" pitchFamily="50" charset="0"/>
                        </a:rPr>
                        <a:t>Emme</a:t>
                      </a:r>
                      <a:r>
                        <a:rPr lang="fi-FI" sz="800" b="1" strike="noStrike" baseline="0">
                          <a:solidFill>
                            <a:schemeClr val="accent2"/>
                          </a:solidFill>
                          <a:latin typeface="LahiTapiola Sans" panose="00000500000000000000" pitchFamily="50" charset="0"/>
                        </a:rPr>
                        <a:t> sijoita</a:t>
                      </a:r>
                    </a:p>
                    <a:p>
                      <a:r>
                        <a:rPr lang="fi-FI" sz="800" strike="noStrike" baseline="0">
                          <a:solidFill>
                            <a:schemeClr val="accent2"/>
                          </a:solidFill>
                          <a:latin typeface="LahiTapiola Sans" panose="00000500000000000000" pitchFamily="50" charset="0"/>
                        </a:rPr>
                        <a:t>kun osuus yhtiön lv:stä on &gt; 5 %</a:t>
                      </a:r>
                      <a:endParaRPr lang="en-US" sz="800" strike="noStrike">
                        <a:solidFill>
                          <a:schemeClr val="accent2"/>
                        </a:solidFill>
                        <a:latin typeface="LahiTapiola Sans" panose="00000500000000000000" pitchFamily="50" charset="0"/>
                      </a:endParaRPr>
                    </a:p>
                  </a:txBody>
                  <a:tcPr/>
                </a:tc>
                <a:tc>
                  <a:txBody>
                    <a:bodyPr/>
                    <a:lstStyle/>
                    <a:p>
                      <a:r>
                        <a:rPr lang="fi-FI" sz="800" strike="noStrike">
                          <a:solidFill>
                            <a:schemeClr val="accent2"/>
                          </a:solidFill>
                          <a:latin typeface="LahiTapiola Sans" panose="00000500000000000000" pitchFamily="50" charset="0"/>
                        </a:rPr>
                        <a:t>Aikuisviihteeseen</a:t>
                      </a:r>
                      <a:endParaRPr lang="en-US" sz="800" strike="noStrike">
                        <a:solidFill>
                          <a:schemeClr val="accent2"/>
                        </a:solidFill>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extLst>
                  <a:ext uri="{0D108BD9-81ED-4DB2-BD59-A6C34878D82A}">
                    <a16:rowId xmlns:a16="http://schemas.microsoft.com/office/drawing/2014/main" val="3891163142"/>
                  </a:ext>
                </a:extLst>
              </a:tr>
              <a:tr h="370840">
                <a:tc vMerge="1">
                  <a:txBody>
                    <a:bodyPr/>
                    <a:lstStyle/>
                    <a:p>
                      <a:endParaRPr lang="en-US" sz="800" strike="noStrike">
                        <a:latin typeface="LahiTapiola Sans" panose="00000500000000000000" pitchFamily="50" charset="0"/>
                      </a:endParaRPr>
                    </a:p>
                  </a:txBody>
                  <a:tcPr/>
                </a:tc>
                <a:tc>
                  <a:txBody>
                    <a:bodyPr/>
                    <a:lstStyle/>
                    <a:p>
                      <a:r>
                        <a:rPr lang="fi-FI" sz="800" strike="noStrike">
                          <a:solidFill>
                            <a:schemeClr val="accent2"/>
                          </a:solidFill>
                          <a:latin typeface="LahiTapiola Sans" panose="00000500000000000000" pitchFamily="50" charset="0"/>
                        </a:rPr>
                        <a:t>Asevalmistukseen</a:t>
                      </a:r>
                      <a:endParaRPr lang="en-US" sz="800" strike="noStrike">
                        <a:solidFill>
                          <a:schemeClr val="accent2"/>
                        </a:solidFill>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extLst>
                  <a:ext uri="{0D108BD9-81ED-4DB2-BD59-A6C34878D82A}">
                    <a16:rowId xmlns:a16="http://schemas.microsoft.com/office/drawing/2014/main" val="897912991"/>
                  </a:ext>
                </a:extLst>
              </a:tr>
              <a:tr h="370840">
                <a:tc vMerge="1">
                  <a:txBody>
                    <a:bodyPr/>
                    <a:lstStyle/>
                    <a:p>
                      <a:endParaRPr lang="en-US" sz="800" strike="noStrike">
                        <a:latin typeface="LahiTapiola Sans" panose="00000500000000000000" pitchFamily="50" charset="0"/>
                      </a:endParaRPr>
                    </a:p>
                  </a:txBody>
                  <a:tcPr/>
                </a:tc>
                <a:tc>
                  <a:txBody>
                    <a:bodyPr/>
                    <a:lstStyle/>
                    <a:p>
                      <a:r>
                        <a:rPr lang="fi-FI" sz="800" strike="noStrike">
                          <a:solidFill>
                            <a:schemeClr val="accent2"/>
                          </a:solidFill>
                          <a:latin typeface="LahiTapiola Sans" panose="00000500000000000000" pitchFamily="50" charset="0"/>
                        </a:rPr>
                        <a:t>Tupakanvalmistukseen</a:t>
                      </a:r>
                      <a:endParaRPr lang="en-US" sz="800" strike="noStrike">
                        <a:solidFill>
                          <a:schemeClr val="accent2"/>
                        </a:solidFill>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extLst>
                  <a:ext uri="{0D108BD9-81ED-4DB2-BD59-A6C34878D82A}">
                    <a16:rowId xmlns:a16="http://schemas.microsoft.com/office/drawing/2014/main" val="2983474910"/>
                  </a:ext>
                </a:extLst>
              </a:tr>
              <a:tr h="370840">
                <a:tc vMerge="1">
                  <a:txBody>
                    <a:bodyPr/>
                    <a:lstStyle/>
                    <a:p>
                      <a:endParaRPr lang="en-US" sz="800" strike="noStrike">
                        <a:latin typeface="LahiTapiola Sans" panose="00000500000000000000" pitchFamily="50" charset="0"/>
                      </a:endParaRPr>
                    </a:p>
                  </a:txBody>
                  <a:tcPr/>
                </a:tc>
                <a:tc>
                  <a:txBody>
                    <a:bodyPr/>
                    <a:lstStyle/>
                    <a:p>
                      <a:r>
                        <a:rPr lang="fi-FI" sz="800" strike="noStrike">
                          <a:solidFill>
                            <a:schemeClr val="accent2"/>
                          </a:solidFill>
                          <a:latin typeface="LahiTapiola Sans" panose="00000500000000000000" pitchFamily="50" charset="0"/>
                        </a:rPr>
                        <a:t>Uhkapeliyhtiöihin</a:t>
                      </a:r>
                      <a:endParaRPr lang="en-US" sz="800" strike="noStrike">
                        <a:solidFill>
                          <a:schemeClr val="accent2"/>
                        </a:solidFill>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extLst>
                  <a:ext uri="{0D108BD9-81ED-4DB2-BD59-A6C34878D82A}">
                    <a16:rowId xmlns:a16="http://schemas.microsoft.com/office/drawing/2014/main" val="3276564278"/>
                  </a:ext>
                </a:extLst>
              </a:tr>
              <a:tr h="370840">
                <a:tc vMerge="1">
                  <a:txBody>
                    <a:bodyPr/>
                    <a:lstStyle/>
                    <a:p>
                      <a:endParaRPr lang="en-US" sz="800" strike="noStrike">
                        <a:latin typeface="LahiTapiola Sans" panose="00000500000000000000" pitchFamily="50" charset="0"/>
                      </a:endParaRPr>
                    </a:p>
                  </a:txBody>
                  <a:tcPr/>
                </a:tc>
                <a:tc>
                  <a:txBody>
                    <a:bodyPr/>
                    <a:lstStyle/>
                    <a:p>
                      <a:r>
                        <a:rPr lang="fi-FI" sz="800" strike="noStrike">
                          <a:solidFill>
                            <a:schemeClr val="accent2"/>
                          </a:solidFill>
                          <a:latin typeface="LahiTapiola Sans" panose="00000500000000000000" pitchFamily="50" charset="0"/>
                        </a:rPr>
                        <a:t>Pikaluottoyhtiöihin</a:t>
                      </a:r>
                      <a:endParaRPr lang="en-US" sz="800" strike="noStrike">
                        <a:solidFill>
                          <a:schemeClr val="accent2"/>
                        </a:solidFill>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extLst>
                  <a:ext uri="{0D108BD9-81ED-4DB2-BD59-A6C34878D82A}">
                    <a16:rowId xmlns:a16="http://schemas.microsoft.com/office/drawing/2014/main" val="957443304"/>
                  </a:ext>
                </a:extLst>
              </a:tr>
              <a:tr h="370840">
                <a:tc>
                  <a:txBody>
                    <a:bodyPr/>
                    <a:lstStyle/>
                    <a:p>
                      <a:r>
                        <a:rPr lang="fi-FI" sz="800" b="1" strike="noStrike">
                          <a:solidFill>
                            <a:schemeClr val="accent2"/>
                          </a:solidFill>
                          <a:latin typeface="LahiTapiola Sans" panose="00000500000000000000" pitchFamily="50" charset="0"/>
                        </a:rPr>
                        <a:t>Emme sijoita</a:t>
                      </a:r>
                      <a:r>
                        <a:rPr lang="fi-FI" sz="800" b="1" strike="noStrike" baseline="0">
                          <a:solidFill>
                            <a:schemeClr val="accent2"/>
                          </a:solidFill>
                          <a:latin typeface="LahiTapiola Sans" panose="00000500000000000000" pitchFamily="50" charset="0"/>
                        </a:rPr>
                        <a:t> </a:t>
                      </a:r>
                      <a:endParaRPr lang="en-US" sz="800" b="1" strike="noStrike">
                        <a:solidFill>
                          <a:schemeClr val="accent2"/>
                        </a:solidFill>
                        <a:latin typeface="LahiTapiola Sans" panose="00000500000000000000" pitchFamily="50" charset="0"/>
                      </a:endParaRPr>
                    </a:p>
                  </a:txBody>
                  <a:tcPr/>
                </a:tc>
                <a:tc>
                  <a:txBody>
                    <a:bodyPr/>
                    <a:lstStyle/>
                    <a:p>
                      <a:r>
                        <a:rPr lang="fi-FI" sz="800" strike="noStrike">
                          <a:solidFill>
                            <a:schemeClr val="accent2"/>
                          </a:solidFill>
                          <a:latin typeface="LahiTapiola Sans" panose="00000500000000000000" pitchFamily="50" charset="0"/>
                        </a:rPr>
                        <a:t>Kaivos-, energia- tai julkishyödyllisiin yhtiöihin,</a:t>
                      </a:r>
                      <a:r>
                        <a:rPr lang="fi-FI" sz="800" strike="noStrike" baseline="0">
                          <a:solidFill>
                            <a:schemeClr val="accent2"/>
                          </a:solidFill>
                          <a:latin typeface="LahiTapiola Sans" panose="00000500000000000000" pitchFamily="50" charset="0"/>
                        </a:rPr>
                        <a:t> jotka investoivat uusiin kivihiili-, ruskohiili- tai turveprojekteihin***</a:t>
                      </a:r>
                      <a:endParaRPr lang="en-US" sz="800" strike="noStrike">
                        <a:solidFill>
                          <a:schemeClr val="accent2"/>
                        </a:solidFill>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tc>
                  <a:txBody>
                    <a:bodyPr/>
                    <a:lstStyle/>
                    <a:p>
                      <a:endParaRPr lang="en-US" sz="800" strike="noStrike">
                        <a:latin typeface="LahiTapiola Sans" panose="00000500000000000000" pitchFamily="50" charset="0"/>
                      </a:endParaRPr>
                    </a:p>
                  </a:txBody>
                  <a:tcPr/>
                </a:tc>
                <a:extLst>
                  <a:ext uri="{0D108BD9-81ED-4DB2-BD59-A6C34878D82A}">
                    <a16:rowId xmlns:a16="http://schemas.microsoft.com/office/drawing/2014/main" val="1634879018"/>
                  </a:ext>
                </a:extLst>
              </a:tr>
              <a:tr h="370840">
                <a:tc>
                  <a:txBody>
                    <a:bodyPr/>
                    <a:lstStyle/>
                    <a:p>
                      <a:r>
                        <a:rPr lang="fi-FI" sz="800" b="1" strike="noStrike">
                          <a:solidFill>
                            <a:schemeClr val="accent2"/>
                          </a:solidFill>
                          <a:latin typeface="LahiTapiola Sans" panose="00000500000000000000" pitchFamily="50" charset="0"/>
                        </a:rPr>
                        <a:t>Emme</a:t>
                      </a:r>
                      <a:r>
                        <a:rPr lang="fi-FI" sz="800" b="1" strike="noStrike" baseline="0">
                          <a:solidFill>
                            <a:schemeClr val="accent2"/>
                          </a:solidFill>
                          <a:latin typeface="LahiTapiola Sans" panose="00000500000000000000" pitchFamily="50" charset="0"/>
                        </a:rPr>
                        <a:t> sijoita</a:t>
                      </a:r>
                    </a:p>
                    <a:p>
                      <a:r>
                        <a:rPr lang="fi-FI" sz="800" strike="noStrike" baseline="0">
                          <a:solidFill>
                            <a:schemeClr val="accent2"/>
                          </a:solidFill>
                          <a:latin typeface="LahiTapiola Sans" panose="00000500000000000000" pitchFamily="50" charset="0"/>
                        </a:rPr>
                        <a:t>kun osuus yhtiön lv:stä on &gt; 20 %</a:t>
                      </a:r>
                      <a:endParaRPr lang="en-US" sz="800" strike="noStrike">
                        <a:solidFill>
                          <a:schemeClr val="accent2"/>
                        </a:solidFill>
                        <a:latin typeface="LahiTapiola Sans" panose="00000500000000000000" pitchFamily="50" charset="0"/>
                      </a:endParaRPr>
                    </a:p>
                  </a:txBody>
                  <a:tcPr/>
                </a:tc>
                <a:tc>
                  <a:txBody>
                    <a:bodyPr/>
                    <a:lstStyle/>
                    <a:p>
                      <a:r>
                        <a:rPr lang="fi-FI" sz="800">
                          <a:solidFill>
                            <a:schemeClr val="accent2"/>
                          </a:solidFill>
                          <a:latin typeface="LahiTapiola Sans" panose="00000500000000000000" pitchFamily="50" charset="0"/>
                        </a:rPr>
                        <a:t>Kivihiileen,</a:t>
                      </a:r>
                      <a:r>
                        <a:rPr lang="fi-FI" sz="800" baseline="0">
                          <a:solidFill>
                            <a:schemeClr val="accent2"/>
                          </a:solidFill>
                          <a:latin typeface="LahiTapiola Sans" panose="00000500000000000000" pitchFamily="50" charset="0"/>
                        </a:rPr>
                        <a:t> ruskohiileen ja turpeen tuotannon ja käyttöön energiatuotannossa (&gt; 20 % tuotannosta)***</a:t>
                      </a:r>
                      <a:endParaRPr lang="en-US" sz="800">
                        <a:solidFill>
                          <a:schemeClr val="accent2"/>
                        </a:solidFill>
                        <a:latin typeface="LahiTapiola Sans" panose="00000500000000000000" pitchFamily="50" charset="0"/>
                      </a:endParaRPr>
                    </a:p>
                  </a:txBody>
                  <a:tcPr/>
                </a:tc>
                <a:tc>
                  <a:txBody>
                    <a:bodyPr/>
                    <a:lstStyle/>
                    <a:p>
                      <a:endParaRPr lang="en-US" sz="800">
                        <a:latin typeface="LahiTapiola Sans" panose="00000500000000000000" pitchFamily="50" charset="0"/>
                      </a:endParaRPr>
                    </a:p>
                  </a:txBody>
                  <a:tcPr/>
                </a:tc>
                <a:tc>
                  <a:txBody>
                    <a:bodyPr/>
                    <a:lstStyle/>
                    <a:p>
                      <a:endParaRPr lang="en-US" sz="800">
                        <a:latin typeface="LahiTapiola Sans" panose="00000500000000000000" pitchFamily="50" charset="0"/>
                      </a:endParaRPr>
                    </a:p>
                  </a:txBody>
                  <a:tcPr/>
                </a:tc>
                <a:tc>
                  <a:txBody>
                    <a:bodyPr/>
                    <a:lstStyle/>
                    <a:p>
                      <a:endParaRPr lang="en-US" sz="800">
                        <a:latin typeface="LahiTapiola Sans" panose="00000500000000000000" pitchFamily="50" charset="0"/>
                      </a:endParaRPr>
                    </a:p>
                  </a:txBody>
                  <a:tcPr/>
                </a:tc>
                <a:extLst>
                  <a:ext uri="{0D108BD9-81ED-4DB2-BD59-A6C34878D82A}">
                    <a16:rowId xmlns:a16="http://schemas.microsoft.com/office/drawing/2014/main" val="3041254658"/>
                  </a:ext>
                </a:extLst>
              </a:tr>
              <a:tr h="370840">
                <a:tc>
                  <a:txBody>
                    <a:bodyPr/>
                    <a:lstStyle/>
                    <a:p>
                      <a:r>
                        <a:rPr lang="fi-FI" sz="800" b="1">
                          <a:solidFill>
                            <a:schemeClr val="accent2"/>
                          </a:solidFill>
                          <a:latin typeface="LahiTapiola Sans" panose="00000500000000000000" pitchFamily="50" charset="0"/>
                        </a:rPr>
                        <a:t>Sijoitamme vain parhaimmistoon</a:t>
                      </a:r>
                      <a:endParaRPr lang="en-US" sz="800" b="1">
                        <a:solidFill>
                          <a:schemeClr val="accent2"/>
                        </a:solidFill>
                        <a:latin typeface="LahiTapiola Sans" panose="00000500000000000000" pitchFamily="50" charset="0"/>
                      </a:endParaRPr>
                    </a:p>
                  </a:txBody>
                  <a:tcPr/>
                </a:tc>
                <a:tc>
                  <a:txBody>
                    <a:bodyPr/>
                    <a:lstStyle/>
                    <a:p>
                      <a:r>
                        <a:rPr lang="fi-FI" sz="800">
                          <a:solidFill>
                            <a:schemeClr val="accent2"/>
                          </a:solidFill>
                          <a:latin typeface="LahiTapiola Sans" panose="00000500000000000000" pitchFamily="50" charset="0"/>
                        </a:rPr>
                        <a:t>Hiilijalanjäljeltään parhaimpiin yhtiöihin hiili-intensiivisillä</a:t>
                      </a:r>
                      <a:r>
                        <a:rPr lang="fi-FI" sz="800" baseline="0">
                          <a:solidFill>
                            <a:schemeClr val="accent2"/>
                          </a:solidFill>
                          <a:latin typeface="LahiTapiola Sans" panose="00000500000000000000" pitchFamily="50" charset="0"/>
                        </a:rPr>
                        <a:t> toimialoilla***</a:t>
                      </a:r>
                    </a:p>
                    <a:p>
                      <a:pPr marL="171450" indent="-171450">
                        <a:buFont typeface="Arial" panose="020B0604020202020204" pitchFamily="34" charset="0"/>
                        <a:buChar char="•"/>
                      </a:pPr>
                      <a:r>
                        <a:rPr lang="fi-FI" sz="800" baseline="0">
                          <a:solidFill>
                            <a:schemeClr val="accent2"/>
                          </a:solidFill>
                          <a:latin typeface="LahiTapiola Sans" panose="00000500000000000000" pitchFamily="50" charset="0"/>
                        </a:rPr>
                        <a:t>Energia (öljy- ja kaasuyhtiöt)</a:t>
                      </a:r>
                    </a:p>
                    <a:p>
                      <a:pPr marL="171450" indent="-171450">
                        <a:buFont typeface="Arial" panose="020B0604020202020204" pitchFamily="34" charset="0"/>
                        <a:buChar char="•"/>
                      </a:pPr>
                      <a:r>
                        <a:rPr lang="fi-FI" sz="800" baseline="0">
                          <a:solidFill>
                            <a:schemeClr val="accent2"/>
                          </a:solidFill>
                          <a:latin typeface="LahiTapiola Sans" panose="00000500000000000000" pitchFamily="50" charset="0"/>
                        </a:rPr>
                        <a:t>Julkishyödylliset</a:t>
                      </a:r>
                    </a:p>
                    <a:p>
                      <a:pPr marL="171450" indent="-171450">
                        <a:buFont typeface="Arial" panose="020B0604020202020204" pitchFamily="34" charset="0"/>
                        <a:buChar char="•"/>
                      </a:pPr>
                      <a:r>
                        <a:rPr lang="fi-FI" sz="800" baseline="0">
                          <a:solidFill>
                            <a:schemeClr val="accent2"/>
                          </a:solidFill>
                          <a:latin typeface="LahiTapiola Sans" panose="00000500000000000000" pitchFamily="50" charset="0"/>
                        </a:rPr>
                        <a:t>Jätehuolto</a:t>
                      </a:r>
                    </a:p>
                    <a:p>
                      <a:pPr marL="171450" indent="-171450">
                        <a:buFont typeface="Arial" panose="020B0604020202020204" pitchFamily="34" charset="0"/>
                        <a:buChar char="•"/>
                      </a:pPr>
                      <a:r>
                        <a:rPr lang="fi-FI" sz="800" baseline="0">
                          <a:solidFill>
                            <a:schemeClr val="accent2"/>
                          </a:solidFill>
                          <a:latin typeface="LahiTapiola Sans" panose="00000500000000000000" pitchFamily="50" charset="0"/>
                        </a:rPr>
                        <a:t>Laiva- ja lentoliikenne </a:t>
                      </a:r>
                    </a:p>
                    <a:p>
                      <a:pPr marL="171450" indent="-171450">
                        <a:buFont typeface="Arial" panose="020B0604020202020204" pitchFamily="34" charset="0"/>
                        <a:buChar char="•"/>
                      </a:pPr>
                      <a:r>
                        <a:rPr lang="fi-FI" sz="800" baseline="0">
                          <a:solidFill>
                            <a:schemeClr val="accent2"/>
                          </a:solidFill>
                          <a:latin typeface="LahiTapiola Sans" panose="00000500000000000000" pitchFamily="50" charset="0"/>
                        </a:rPr>
                        <a:t>Perusteollisuus/materiaalit</a:t>
                      </a:r>
                      <a:endParaRPr lang="en-US" sz="800">
                        <a:solidFill>
                          <a:schemeClr val="accent2"/>
                        </a:solidFill>
                        <a:latin typeface="LahiTapiola Sans" panose="00000500000000000000" pitchFamily="50" charset="0"/>
                      </a:endParaRPr>
                    </a:p>
                  </a:txBody>
                  <a:tcPr/>
                </a:tc>
                <a:tc>
                  <a:txBody>
                    <a:bodyPr/>
                    <a:lstStyle/>
                    <a:p>
                      <a:pPr algn="r"/>
                      <a:endParaRPr lang="en-US" sz="800">
                        <a:solidFill>
                          <a:schemeClr val="accent2"/>
                        </a:solidFill>
                        <a:latin typeface="LahiTapiola Sans" panose="00000500000000000000" pitchFamily="50" charset="0"/>
                      </a:endParaRPr>
                    </a:p>
                  </a:txBody>
                  <a:tcPr/>
                </a:tc>
                <a:tc>
                  <a:txBody>
                    <a:bodyPr/>
                    <a:lstStyle/>
                    <a:p>
                      <a:endParaRPr lang="en-US" sz="800">
                        <a:latin typeface="LahiTapiola Sans" panose="00000500000000000000" pitchFamily="50" charset="0"/>
                      </a:endParaRPr>
                    </a:p>
                  </a:txBody>
                  <a:tcPr/>
                </a:tc>
                <a:tc>
                  <a:txBody>
                    <a:bodyPr/>
                    <a:lstStyle/>
                    <a:p>
                      <a:endParaRPr lang="en-US" sz="800">
                        <a:latin typeface="LahiTapiola Sans" panose="00000500000000000000" pitchFamily="50" charset="0"/>
                      </a:endParaRPr>
                    </a:p>
                  </a:txBody>
                  <a:tcPr/>
                </a:tc>
                <a:extLst>
                  <a:ext uri="{0D108BD9-81ED-4DB2-BD59-A6C34878D82A}">
                    <a16:rowId xmlns:a16="http://schemas.microsoft.com/office/drawing/2014/main" val="1944343915"/>
                  </a:ext>
                </a:extLst>
              </a:tr>
            </a:tbl>
          </a:graphicData>
        </a:graphic>
      </p:graphicFrame>
      <p:sp>
        <p:nvSpPr>
          <p:cNvPr id="9" name="Suorakulmio 8"/>
          <p:cNvSpPr/>
          <p:nvPr/>
        </p:nvSpPr>
        <p:spPr>
          <a:xfrm>
            <a:off x="551384" y="6093296"/>
            <a:ext cx="11665296" cy="707886"/>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Poissulut koskevat LähiTapiolan rahastoja ja tiettyjä sijoitussalkkuja.</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Ulkopuolisen palveluntarjoajan verifioima. Lisätietoja YK:n Global Compact -periaatteista.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Ulkopuolisen palveluntarjoajan verifioima. Kiistanalaisia aseita (</a:t>
            </a:r>
            <a:r>
              <a:rPr kumimoji="0" lang="fi-FI" sz="8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eng</a:t>
            </a:r>
            <a:r>
              <a:rPr kumimoji="0" lang="fi-FI" sz="8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fi-FI" sz="8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controversial</a:t>
            </a:r>
            <a:r>
              <a:rPr kumimoji="0" lang="fi-FI" sz="8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fi-FI" sz="8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weapons</a:t>
            </a:r>
            <a:r>
              <a:rPr kumimoji="0" lang="fi-FI" sz="8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ovat kansainvälisillä konventioilla kielletyt aseet, kuten maamiinat, rypäleaseet sekä kemialliset ja biologiset aseet.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Lisäksi kiistanalaisiin aseisiin luetaan köyhdytetyn uraanin käyttö ammuksissa ja massatuhoaseet, kuten ydinaseet.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Ilmastoindeksirahastot noudattavat Pariisin ilmastosopimuksen mukaisen indeksin rajoituksia ja painotuksia.</a:t>
            </a:r>
          </a:p>
        </p:txBody>
      </p:sp>
      <p:sp>
        <p:nvSpPr>
          <p:cNvPr id="12" name="Ellipsi 11"/>
          <p:cNvSpPr/>
          <p:nvPr/>
        </p:nvSpPr>
        <p:spPr>
          <a:xfrm>
            <a:off x="6073662" y="1442195"/>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13" name="Ellipsi 12"/>
          <p:cNvSpPr/>
          <p:nvPr/>
        </p:nvSpPr>
        <p:spPr>
          <a:xfrm>
            <a:off x="6073662" y="1803016"/>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14" name="Ellipsi 13"/>
          <p:cNvSpPr/>
          <p:nvPr/>
        </p:nvSpPr>
        <p:spPr>
          <a:xfrm>
            <a:off x="6816080" y="1441003"/>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15" name="Ellipsi 14"/>
          <p:cNvSpPr/>
          <p:nvPr/>
        </p:nvSpPr>
        <p:spPr>
          <a:xfrm>
            <a:off x="6816080" y="1801824"/>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17" name="Ellipsi 16"/>
          <p:cNvSpPr/>
          <p:nvPr/>
        </p:nvSpPr>
        <p:spPr>
          <a:xfrm>
            <a:off x="7536160" y="2174457"/>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19" name="Ellipsi 18"/>
          <p:cNvSpPr/>
          <p:nvPr/>
        </p:nvSpPr>
        <p:spPr>
          <a:xfrm>
            <a:off x="6816080" y="2174457"/>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0" name="Ellipsi 19"/>
          <p:cNvSpPr/>
          <p:nvPr/>
        </p:nvSpPr>
        <p:spPr>
          <a:xfrm>
            <a:off x="6073662" y="3289996"/>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1" name="Ellipsi 20"/>
          <p:cNvSpPr/>
          <p:nvPr/>
        </p:nvSpPr>
        <p:spPr>
          <a:xfrm>
            <a:off x="6073662" y="2917627"/>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2" name="Ellipsi 21"/>
          <p:cNvSpPr/>
          <p:nvPr/>
        </p:nvSpPr>
        <p:spPr>
          <a:xfrm>
            <a:off x="6073662" y="2549198"/>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3" name="Ellipsi 22"/>
          <p:cNvSpPr/>
          <p:nvPr/>
        </p:nvSpPr>
        <p:spPr>
          <a:xfrm>
            <a:off x="6073662" y="2174457"/>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4" name="Ellipsi 23"/>
          <p:cNvSpPr/>
          <p:nvPr/>
        </p:nvSpPr>
        <p:spPr>
          <a:xfrm>
            <a:off x="6816080" y="2912317"/>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5" name="Ellipsi 24"/>
          <p:cNvSpPr/>
          <p:nvPr/>
        </p:nvSpPr>
        <p:spPr>
          <a:xfrm>
            <a:off x="6820427" y="2548006"/>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6" name="Ellipsi 25"/>
          <p:cNvSpPr/>
          <p:nvPr/>
        </p:nvSpPr>
        <p:spPr>
          <a:xfrm>
            <a:off x="6815201" y="3284982"/>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7" name="Ellipsi 26"/>
          <p:cNvSpPr/>
          <p:nvPr/>
        </p:nvSpPr>
        <p:spPr>
          <a:xfrm>
            <a:off x="6073662" y="4411877"/>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8" name="Ellipsi 27"/>
          <p:cNvSpPr/>
          <p:nvPr/>
        </p:nvSpPr>
        <p:spPr>
          <a:xfrm>
            <a:off x="6073662" y="4026256"/>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9" name="Ellipsi 28"/>
          <p:cNvSpPr/>
          <p:nvPr/>
        </p:nvSpPr>
        <p:spPr>
          <a:xfrm>
            <a:off x="6073662" y="3654291"/>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30" name="Ellipsi 29"/>
          <p:cNvSpPr/>
          <p:nvPr/>
        </p:nvSpPr>
        <p:spPr>
          <a:xfrm>
            <a:off x="6818402" y="3653099"/>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31" name="Ellipsi 30"/>
          <p:cNvSpPr/>
          <p:nvPr/>
        </p:nvSpPr>
        <p:spPr>
          <a:xfrm>
            <a:off x="6824117" y="4023832"/>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32" name="Ellipsi 31"/>
          <p:cNvSpPr/>
          <p:nvPr/>
        </p:nvSpPr>
        <p:spPr>
          <a:xfrm>
            <a:off x="6824117" y="4416405"/>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33" name="Ellipsi 32"/>
          <p:cNvSpPr/>
          <p:nvPr/>
        </p:nvSpPr>
        <p:spPr>
          <a:xfrm>
            <a:off x="6816080" y="4783266"/>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34" name="Ellipsi 33"/>
          <p:cNvSpPr/>
          <p:nvPr/>
        </p:nvSpPr>
        <p:spPr>
          <a:xfrm>
            <a:off x="6073662" y="5205844"/>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35" name="Ellipsi 34"/>
          <p:cNvSpPr/>
          <p:nvPr/>
        </p:nvSpPr>
        <p:spPr>
          <a:xfrm>
            <a:off x="6073662" y="4786508"/>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
        <p:nvSpPr>
          <p:cNvPr id="36" name="Ellipsi 35"/>
          <p:cNvSpPr/>
          <p:nvPr/>
        </p:nvSpPr>
        <p:spPr>
          <a:xfrm>
            <a:off x="6816080" y="5204652"/>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5519436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p:cNvSpPr>
            <a:spLocks noGrp="1"/>
          </p:cNvSpPr>
          <p:nvPr>
            <p:ph type="sldNum" sz="quarter" idx="12"/>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F3C6E038-3418-4B82-A5D1-3F1B38CFA945}" type="slidenum">
              <a:rPr kumimoji="0" lang="fi-FI" sz="1200" b="0" i="0" u="none" strike="noStrike" kern="1200" cap="none" spc="0" normalizeH="0" baseline="0" noProof="0" smtClean="0">
                <a:ln>
                  <a:noFill/>
                </a:ln>
                <a:solidFill>
                  <a:srgbClr val="00A1D4"/>
                </a:solidFill>
                <a:effectLst/>
                <a:uLnTx/>
                <a:uFillTx/>
                <a:latin typeface="Segoe U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81</a:t>
            </a:fld>
            <a:endParaRPr kumimoji="0" lang="fi-FI" sz="1200" b="0" i="0" u="none" strike="noStrike" kern="1200" cap="none" spc="0" normalizeH="0" baseline="0" noProof="0">
              <a:ln>
                <a:noFill/>
              </a:ln>
              <a:solidFill>
                <a:srgbClr val="00A1D4"/>
              </a:solidFill>
              <a:effectLst/>
              <a:uLnTx/>
              <a:uFillTx/>
              <a:latin typeface="Segoe UI"/>
              <a:ea typeface="+mn-ea"/>
              <a:cs typeface="+mn-cs"/>
            </a:endParaRPr>
          </a:p>
        </p:txBody>
      </p:sp>
      <p:sp>
        <p:nvSpPr>
          <p:cNvPr id="7" name="Otsikko 1"/>
          <p:cNvSpPr txBox="1">
            <a:spLocks/>
          </p:cNvSpPr>
          <p:nvPr/>
        </p:nvSpPr>
        <p:spPr>
          <a:xfrm>
            <a:off x="503392" y="64757"/>
            <a:ext cx="10800000" cy="1175646"/>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3000" b="1" i="0" kern="1200">
                <a:solidFill>
                  <a:schemeClr val="accent2"/>
                </a:solidFill>
                <a:latin typeface="+mj-lt"/>
                <a:ea typeface="+mj-ea"/>
                <a:cs typeface="Arial Black"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fi-FI" sz="3000" b="1" i="0" u="none" strike="noStrike" kern="1200" cap="none" spc="0" normalizeH="0" baseline="0" noProof="0">
                <a:ln>
                  <a:noFill/>
                </a:ln>
                <a:solidFill>
                  <a:srgbClr val="00294D"/>
                </a:solidFill>
                <a:effectLst/>
                <a:uLnTx/>
                <a:uFillTx/>
                <a:latin typeface="Arial Black"/>
                <a:ea typeface="+mj-ea"/>
              </a:rPr>
              <a:t>Kestävää sijoitustoimintaa tulee myös edistää erilaisten foorumeiden kautta</a:t>
            </a:r>
            <a:endParaRPr kumimoji="0" lang="fi-FI" sz="2000" b="1" i="0" u="none" strike="noStrike" kern="1200" cap="none" spc="0" normalizeH="0" baseline="0" noProof="0">
              <a:ln>
                <a:noFill/>
              </a:ln>
              <a:solidFill>
                <a:srgbClr val="00294D"/>
              </a:solidFill>
              <a:effectLst/>
              <a:uLnTx/>
              <a:uFillTx/>
              <a:latin typeface="Arial Black"/>
              <a:ea typeface="+mj-ea"/>
            </a:endParaRPr>
          </a:p>
        </p:txBody>
      </p:sp>
      <p:sp>
        <p:nvSpPr>
          <p:cNvPr id="8" name="Content Placeholder 2"/>
          <p:cNvSpPr txBox="1">
            <a:spLocks/>
          </p:cNvSpPr>
          <p:nvPr/>
        </p:nvSpPr>
        <p:spPr>
          <a:xfrm>
            <a:off x="503392" y="1560734"/>
            <a:ext cx="4564998" cy="418243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000" kern="1200">
                <a:solidFill>
                  <a:schemeClr val="accent2"/>
                </a:solidFill>
                <a:latin typeface="+mn-lt"/>
                <a:ea typeface="+mn-ea"/>
                <a:cs typeface="+mn-cs"/>
              </a:defRPr>
            </a:lvl1pPr>
            <a:lvl2pPr marL="685783" indent="-228594" algn="l" defTabSz="914377" rtl="0" eaLnBrk="1" latinLnBrk="0" hangingPunct="1">
              <a:lnSpc>
                <a:spcPct val="90000"/>
              </a:lnSpc>
              <a:spcBef>
                <a:spcPts val="500"/>
              </a:spcBef>
              <a:buClr>
                <a:schemeClr val="accent2"/>
              </a:buClr>
              <a:buFont typeface="Arial" panose="020B0604020202020204" pitchFamily="34" charset="0"/>
              <a:buChar char="•"/>
              <a:defRPr sz="2000" kern="1200">
                <a:solidFill>
                  <a:schemeClr val="accent2"/>
                </a:solidFill>
                <a:latin typeface="+mn-lt"/>
                <a:ea typeface="+mn-ea"/>
                <a:cs typeface="+mn-cs"/>
              </a:defRPr>
            </a:lvl2pPr>
            <a:lvl3pPr marL="1142971" indent="-228594" algn="l" defTabSz="914377" rtl="0" eaLnBrk="1" latinLnBrk="0" hangingPunct="1">
              <a:lnSpc>
                <a:spcPct val="90000"/>
              </a:lnSpc>
              <a:spcBef>
                <a:spcPts val="500"/>
              </a:spcBef>
              <a:buClr>
                <a:schemeClr val="accent2"/>
              </a:buClr>
              <a:buFont typeface="Arial" panose="020B0604020202020204" pitchFamily="34" charset="0"/>
              <a:buChar char="•"/>
              <a:defRPr sz="2000" kern="1200">
                <a:solidFill>
                  <a:schemeClr val="accent2"/>
                </a:solidFill>
                <a:latin typeface="+mn-lt"/>
                <a:ea typeface="+mn-ea"/>
                <a:cs typeface="+mn-cs"/>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accent2"/>
                </a:solidFill>
                <a:latin typeface="+mn-lt"/>
                <a:ea typeface="+mn-ea"/>
                <a:cs typeface="+mn-cs"/>
              </a:defRPr>
            </a:lvl4pPr>
            <a:lvl5pPr marL="2057349" indent="-228594" algn="l" defTabSz="914377" rtl="0" eaLnBrk="1" latinLnBrk="0" hangingPunct="1">
              <a:lnSpc>
                <a:spcPct val="90000"/>
              </a:lnSpc>
              <a:spcBef>
                <a:spcPts val="500"/>
              </a:spcBef>
              <a:buClr>
                <a:schemeClr val="accent2"/>
              </a:buClr>
              <a:buFont typeface="Arial" panose="020B0604020202020204" pitchFamily="34" charset="0"/>
              <a:buChar char="•"/>
              <a:defRPr sz="1400" kern="1200">
                <a:solidFill>
                  <a:schemeClr val="accent2"/>
                </a:solidFill>
                <a:latin typeface="+mn-lt"/>
                <a:ea typeface="+mn-ea"/>
                <a:cs typeface="+mn-cs"/>
              </a:defRPr>
            </a:lvl5pPr>
            <a:lvl6pPr marL="2514537" indent="-228594" algn="l" defTabSz="914377" rtl="0" eaLnBrk="1" latinLnBrk="0" hangingPunct="1">
              <a:lnSpc>
                <a:spcPct val="90000"/>
              </a:lnSpc>
              <a:spcBef>
                <a:spcPts val="500"/>
              </a:spcBef>
              <a:buClr>
                <a:schemeClr val="accent2"/>
              </a:buClr>
              <a:buFont typeface="Arial" panose="020B0604020202020204" pitchFamily="34" charset="0"/>
              <a:buChar char="•"/>
              <a:defRPr sz="1333" kern="1200">
                <a:solidFill>
                  <a:srgbClr val="003665"/>
                </a:solidFill>
                <a:latin typeface="+mn-lt"/>
                <a:ea typeface="+mn-ea"/>
                <a:cs typeface="+mn-cs"/>
              </a:defRPr>
            </a:lvl6pPr>
            <a:lvl7pPr marL="2971726" indent="-228594" algn="l" defTabSz="914377" rtl="0" eaLnBrk="1" latinLnBrk="0" hangingPunct="1">
              <a:lnSpc>
                <a:spcPct val="90000"/>
              </a:lnSpc>
              <a:spcBef>
                <a:spcPts val="500"/>
              </a:spcBef>
              <a:buClr>
                <a:schemeClr val="accent2"/>
              </a:buClr>
              <a:buFont typeface="Arial" panose="020B0604020202020204" pitchFamily="34" charset="0"/>
              <a:buChar char="•"/>
              <a:defRPr sz="1333" kern="1200">
                <a:solidFill>
                  <a:srgbClr val="003665"/>
                </a:solidFill>
                <a:latin typeface="+mn-lt"/>
                <a:ea typeface="+mn-ea"/>
                <a:cs typeface="+mn-cs"/>
              </a:defRPr>
            </a:lvl7pPr>
            <a:lvl8pPr marL="3428914" indent="-228594" algn="l" defTabSz="914377" rtl="0" eaLnBrk="1" latinLnBrk="0" hangingPunct="1">
              <a:lnSpc>
                <a:spcPct val="90000"/>
              </a:lnSpc>
              <a:spcBef>
                <a:spcPts val="500"/>
              </a:spcBef>
              <a:buClr>
                <a:schemeClr val="accent2"/>
              </a:buClr>
              <a:buFont typeface="Arial" panose="020B0604020202020204" pitchFamily="34" charset="0"/>
              <a:buChar char="•"/>
              <a:defRPr sz="1333" kern="1200">
                <a:solidFill>
                  <a:srgbClr val="003665"/>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333" kern="1200">
                <a:solidFill>
                  <a:srgbClr val="003665"/>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
                <a:srgbClr val="00294D"/>
              </a:buClr>
              <a:buSzTx/>
              <a:buFont typeface="Arial" panose="020B0604020202020204" pitchFamily="34" charset="0"/>
              <a:buNone/>
              <a:tabLst/>
              <a:defRPr/>
            </a:pP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Climate</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Action 100+</a:t>
            </a:r>
            <a:endParaRPr kumimoji="0" lang="fi-FI" sz="12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endParaRPr>
          </a:p>
          <a:p>
            <a:pPr marL="0" marR="0" lvl="0" indent="0" algn="l" defTabSz="914377" rtl="0" eaLnBrk="1" fontAlgn="auto" latinLnBrk="0" hangingPunct="1">
              <a:lnSpc>
                <a:spcPct val="90000"/>
              </a:lnSpc>
              <a:spcBef>
                <a:spcPts val="1000"/>
              </a:spcBef>
              <a:spcAft>
                <a:spcPts val="0"/>
              </a:spcAft>
              <a:buClr>
                <a:srgbClr val="00294D"/>
              </a:buClr>
              <a:buSzTx/>
              <a:buFont typeface="Arial" panose="020B0604020202020204" pitchFamily="34" charset="0"/>
              <a:buNone/>
              <a:tabLst/>
              <a:defRPr/>
            </a:pPr>
            <a:r>
              <a:rPr kumimoji="0" lang="fi-FI"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Sijoittajavetoinen hanke, joka kannustaa yrityksiä Pariisin Sopimuksen mukaisiin päästövähennystavoitteisiin sekä raportoimaan ilmastonmuutoksen riskeistä liiketoiminnalleen. Hankkeen kohderyhmänä on maailman 100 suurinta kasvihuonepäästöjen aiheuttajaa.</a:t>
            </a:r>
          </a:p>
          <a:p>
            <a:pPr marL="0" marR="0" lvl="0" indent="0" algn="l" defTabSz="914377" rtl="0" eaLnBrk="1" fontAlgn="auto" latinLnBrk="0" hangingPunct="1">
              <a:lnSpc>
                <a:spcPct val="90000"/>
              </a:lnSpc>
              <a:spcBef>
                <a:spcPts val="1000"/>
              </a:spcBef>
              <a:spcAft>
                <a:spcPts val="0"/>
              </a:spcAft>
              <a:buClr>
                <a:srgbClr val="00294D"/>
              </a:buClr>
              <a:buSzTx/>
              <a:buFont typeface="Arial" panose="020B0604020202020204" pitchFamily="34" charset="0"/>
              <a:buNone/>
              <a:tabLst/>
              <a:defRPr/>
            </a:pP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ICGN (International </a:t>
            </a: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Corporate</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Governance</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Network)</a:t>
            </a:r>
          </a:p>
          <a:p>
            <a:pPr marL="0" marR="0" lvl="0" indent="0" algn="l" defTabSz="914377" rtl="0" eaLnBrk="1" fontAlgn="auto" latinLnBrk="0" hangingPunct="1">
              <a:lnSpc>
                <a:spcPct val="90000"/>
              </a:lnSpc>
              <a:spcBef>
                <a:spcPts val="1000"/>
              </a:spcBef>
              <a:spcAft>
                <a:spcPts val="0"/>
              </a:spcAft>
              <a:buClr>
                <a:srgbClr val="00294D"/>
              </a:buClr>
              <a:buSzTx/>
              <a:buFont typeface="Arial" panose="020B0604020202020204" pitchFamily="34" charset="0"/>
              <a:buNone/>
              <a:tabLst/>
              <a:defRPr/>
            </a:pPr>
            <a:r>
              <a:rPr kumimoji="0" lang="fi-FI"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Järjestön jäsenenä olemme mukana kehittämässä kansainvälisiä hyvän hallintotavan standardeja ja käytäntöjä yrityksille ja sijoittajille.</a:t>
            </a:r>
          </a:p>
          <a:p>
            <a:pPr marL="0" marR="0" lvl="0" indent="0" algn="l" defTabSz="914377" rtl="0" eaLnBrk="1" fontAlgn="auto" latinLnBrk="0" hangingPunct="1">
              <a:lnSpc>
                <a:spcPct val="90000"/>
              </a:lnSpc>
              <a:spcBef>
                <a:spcPts val="1000"/>
              </a:spcBef>
              <a:spcAft>
                <a:spcPts val="0"/>
              </a:spcAft>
              <a:buClr>
                <a:srgbClr val="00294D"/>
              </a:buClr>
              <a:buSzTx/>
              <a:buFont typeface="Arial" panose="020B0604020202020204" pitchFamily="34" charset="0"/>
              <a:buNone/>
              <a:tabLst/>
              <a:defRPr/>
            </a:pP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TCFD (</a:t>
            </a: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Task</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Force</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on </a:t>
            </a: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Climate-related</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Financial </a:t>
            </a: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Disclosures</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a:t>
            </a:r>
          </a:p>
          <a:p>
            <a:pPr marL="0" marR="0" lvl="0" indent="0" algn="l" defTabSz="914377" rtl="0" eaLnBrk="1" fontAlgn="auto" latinLnBrk="0" hangingPunct="1">
              <a:lnSpc>
                <a:spcPct val="90000"/>
              </a:lnSpc>
              <a:spcBef>
                <a:spcPts val="1000"/>
              </a:spcBef>
              <a:spcAft>
                <a:spcPts val="0"/>
              </a:spcAft>
              <a:buClr>
                <a:srgbClr val="00294D"/>
              </a:buClr>
              <a:buSzTx/>
              <a:buFont typeface="Arial" panose="020B0604020202020204" pitchFamily="34" charset="0"/>
              <a:buNone/>
              <a:tabLst/>
              <a:defRPr/>
            </a:pPr>
            <a:r>
              <a:rPr kumimoji="0" lang="fi-FI"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Kannustamme yrityksiä raportoimaan ilmastonmuutoksen vaikutuksista liiketoimintaan </a:t>
            </a:r>
            <a:r>
              <a:rPr kumimoji="0" lang="fi-FI"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TCFD:n</a:t>
            </a:r>
            <a:r>
              <a:rPr kumimoji="0" lang="fi-FI"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suositusten mukaisesti. Yritysten raportoinnin harmonisoiminen ja laadun parantaminen mahdollistavat sijoittajille sijoitusten ilmastonmuutosriskien tunnistamisen ja niistä raportoimisen.</a:t>
            </a:r>
          </a:p>
          <a:p>
            <a:pPr marL="0" marR="0" lvl="0" indent="0" algn="l" defTabSz="914377" rtl="0" eaLnBrk="1" fontAlgn="auto" latinLnBrk="0" hangingPunct="1">
              <a:lnSpc>
                <a:spcPct val="90000"/>
              </a:lnSpc>
              <a:spcBef>
                <a:spcPts val="1000"/>
              </a:spcBef>
              <a:spcAft>
                <a:spcPts val="0"/>
              </a:spcAft>
              <a:buClr>
                <a:srgbClr val="00294D"/>
              </a:buClr>
              <a:buSzTx/>
              <a:buFont typeface="Arial" panose="020B0604020202020204" pitchFamily="34" charset="0"/>
              <a:buNone/>
              <a:tabLst/>
              <a:defRPr/>
            </a:pPr>
            <a:r>
              <a:rPr kumimoji="0" lang="en-US"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Raportoimme</a:t>
            </a:r>
            <a:r>
              <a:rPr kumimoji="0" lang="en-US"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en-US"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sijoitussalkkujemme</a:t>
            </a:r>
            <a:r>
              <a:rPr kumimoji="0" lang="en-US"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en-US"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hiilijalanjäljen</a:t>
            </a:r>
            <a:r>
              <a:rPr kumimoji="0" lang="en-US"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en-US"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TCFD:n</a:t>
            </a:r>
            <a:r>
              <a:rPr kumimoji="0" lang="en-US"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en-US"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suositusten</a:t>
            </a:r>
            <a:r>
              <a:rPr kumimoji="0" lang="en-US"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en-US"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mukaisesti</a:t>
            </a:r>
            <a:r>
              <a:rPr kumimoji="0" lang="en-US"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p>
          <a:p>
            <a:pPr marL="0" marR="0" lvl="0" indent="0" algn="l" defTabSz="914377" rtl="0" eaLnBrk="1" fontAlgn="auto" latinLnBrk="0" hangingPunct="1">
              <a:lnSpc>
                <a:spcPct val="90000"/>
              </a:lnSpc>
              <a:spcBef>
                <a:spcPts val="1000"/>
              </a:spcBef>
              <a:spcAft>
                <a:spcPts val="0"/>
              </a:spcAft>
              <a:buClr>
                <a:srgbClr val="00294D"/>
              </a:buClr>
              <a:buSzTx/>
              <a:buFont typeface="Arial" panose="020B0604020202020204" pitchFamily="34" charset="0"/>
              <a:buNone/>
              <a:tabLst/>
              <a:defRPr/>
            </a:pPr>
            <a:r>
              <a:rPr kumimoji="0" lang="en-US"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Tavoitteenamme</a:t>
            </a:r>
            <a:r>
              <a:rPr kumimoji="0" lang="en-US"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on </a:t>
            </a:r>
            <a:r>
              <a:rPr kumimoji="0" lang="en-US"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raportoida</a:t>
            </a:r>
            <a:r>
              <a:rPr kumimoji="0" lang="en-US"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en-US"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ilmastonmuutoksen</a:t>
            </a:r>
            <a:r>
              <a:rPr kumimoji="0" lang="en-US"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en-US"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vaikutuksista</a:t>
            </a:r>
            <a:r>
              <a:rPr kumimoji="0" lang="en-US"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en-US"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omaan</a:t>
            </a:r>
            <a:r>
              <a:rPr kumimoji="0" lang="en-US"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en-US"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liiketoimintaamme</a:t>
            </a:r>
            <a:r>
              <a:rPr kumimoji="0" lang="en-US"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en-US"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TCFD:n</a:t>
            </a:r>
            <a:r>
              <a:rPr kumimoji="0" lang="en-US"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en-US"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suositusten</a:t>
            </a:r>
            <a:r>
              <a:rPr kumimoji="0" lang="en-US"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en-US"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mukaisesti</a:t>
            </a:r>
            <a:r>
              <a:rPr kumimoji="0" lang="en-US"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a:t>
            </a:r>
            <a:endParaRPr kumimoji="0" lang="fi-FI"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endParaRPr>
          </a:p>
          <a:p>
            <a:pPr marL="0" marR="0" lvl="0" indent="0" algn="l" defTabSz="914377" rtl="0" eaLnBrk="1" fontAlgn="auto" latinLnBrk="0" hangingPunct="1">
              <a:lnSpc>
                <a:spcPct val="90000"/>
              </a:lnSpc>
              <a:spcBef>
                <a:spcPts val="1000"/>
              </a:spcBef>
              <a:spcAft>
                <a:spcPts val="0"/>
              </a:spcAft>
              <a:buClr>
                <a:srgbClr val="00294D"/>
              </a:buClr>
              <a:buSzTx/>
              <a:buFont typeface="Arial" panose="020B0604020202020204" pitchFamily="34" charset="0"/>
              <a:buNone/>
              <a:tabLst/>
              <a:defRPr/>
            </a:pPr>
            <a:endParaRPr kumimoji="0" lang="fi-FI" sz="800" b="0" i="0" u="none" strike="noStrike" kern="1200" cap="none" spc="0" normalizeH="0" baseline="0" noProof="0">
              <a:ln>
                <a:noFill/>
              </a:ln>
              <a:solidFill>
                <a:srgbClr val="00294D"/>
              </a:solidFill>
              <a:effectLst/>
              <a:uLnTx/>
              <a:uFillTx/>
              <a:latin typeface="Segoe UI"/>
              <a:ea typeface="+mn-ea"/>
              <a:cs typeface="+mn-cs"/>
            </a:endParaRPr>
          </a:p>
        </p:txBody>
      </p:sp>
      <p:pic>
        <p:nvPicPr>
          <p:cNvPr id="10" name="Picture 4"/>
          <p:cNvPicPr>
            <a:picLocks noChangeAspect="1"/>
          </p:cNvPicPr>
          <p:nvPr/>
        </p:nvPicPr>
        <p:blipFill>
          <a:blip r:embed="rId2"/>
          <a:stretch>
            <a:fillRect/>
          </a:stretch>
        </p:blipFill>
        <p:spPr>
          <a:xfrm>
            <a:off x="5231904" y="2276872"/>
            <a:ext cx="944964" cy="490200"/>
          </a:xfrm>
          <a:prstGeom prst="rect">
            <a:avLst/>
          </a:prstGeom>
        </p:spPr>
      </p:pic>
      <p:pic>
        <p:nvPicPr>
          <p:cNvPr id="11" name="Picture 8"/>
          <p:cNvPicPr>
            <a:picLocks noChangeAspect="1"/>
          </p:cNvPicPr>
          <p:nvPr/>
        </p:nvPicPr>
        <p:blipFill>
          <a:blip r:embed="rId3"/>
          <a:stretch>
            <a:fillRect/>
          </a:stretch>
        </p:blipFill>
        <p:spPr>
          <a:xfrm>
            <a:off x="5153226" y="4157100"/>
            <a:ext cx="1023642" cy="224997"/>
          </a:xfrm>
          <a:prstGeom prst="rect">
            <a:avLst/>
          </a:prstGeom>
        </p:spPr>
      </p:pic>
      <p:pic>
        <p:nvPicPr>
          <p:cNvPr id="12" name="Picture 9"/>
          <p:cNvPicPr>
            <a:picLocks noChangeAspect="1"/>
          </p:cNvPicPr>
          <p:nvPr/>
        </p:nvPicPr>
        <p:blipFill>
          <a:blip r:embed="rId4"/>
          <a:stretch>
            <a:fillRect/>
          </a:stretch>
        </p:blipFill>
        <p:spPr>
          <a:xfrm>
            <a:off x="5279901" y="4741318"/>
            <a:ext cx="857628" cy="548045"/>
          </a:xfrm>
          <a:prstGeom prst="rect">
            <a:avLst/>
          </a:prstGeom>
        </p:spPr>
      </p:pic>
      <p:sp>
        <p:nvSpPr>
          <p:cNvPr id="2" name="Tekstiruutu 1"/>
          <p:cNvSpPr txBox="1"/>
          <p:nvPr/>
        </p:nvSpPr>
        <p:spPr>
          <a:xfrm>
            <a:off x="6643349" y="1691323"/>
            <a:ext cx="5073873" cy="387798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Open </a:t>
            </a: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Investor</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Letter</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to EU </a:t>
            </a: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Leaders</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on a </a:t>
            </a: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Sustainable</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Recovery</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from</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Covid-19 </a:t>
            </a:r>
            <a:r>
              <a:rPr kumimoji="0" lang="fi-FI"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a:t>
            </a:r>
            <a:r>
              <a:rPr kumimoji="0" lang="fi-FI"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PRI:n</a:t>
            </a:r>
            <a:r>
              <a:rPr kumimoji="0" lang="fi-FI"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tukema aloite)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Kannustimme poliittisia päättäjiä huomioimaan Pariisin Ilmastosopimuksen tavoitteet ja niiden saavuttamiseksi tarvittavat toimet ja investoinnit neuvotellessaan EU:n elvytyspaketeista. Kirje lähetettiin päättäjille ennen Euroopan Neuvoston kokousta 18-19.6.2020.</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Investor</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Statement</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on </a:t>
            </a: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Coronavirus</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Response</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fi-FI"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a:t>
            </a:r>
            <a:r>
              <a:rPr kumimoji="0" lang="fi-FI"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PRI:n</a:t>
            </a:r>
            <a:r>
              <a:rPr kumimoji="0" lang="fi-FI"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tukema aloite)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Vuonna 2020 kannustimme yrityksiä toimimaan vastuullisesti ja pitkäjänteisesti koronaviruksen aiheuttamassa poikkeuksellisessa tilanteessa varmistaakseen henkilökuntansa, asiakkaidensa ja tavarantoimittajiensa turvallisuus ja taatakseen ympäröivän yhteiskunnan ja oman liiketoimintansa selviäminen kriisin yli.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Investor</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Statement</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on </a:t>
            </a: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Living</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Income</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and </a:t>
            </a:r>
            <a:r>
              <a:rPr kumimoji="0" lang="fi-FI" sz="1200" b="1"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Wages</a:t>
            </a:r>
            <a:r>
              <a:rPr kumimoji="0" lang="fi-FI" sz="1200" b="1"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a:t>
            </a:r>
            <a:r>
              <a:rPr kumimoji="0" lang="fi-FI"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a:t>
            </a:r>
            <a:r>
              <a:rPr kumimoji="0" lang="fi-FI"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PRI:n</a:t>
            </a:r>
            <a:r>
              <a:rPr kumimoji="0" lang="fi-FI"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tukema aloite)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Jatkumona </a:t>
            </a:r>
            <a:r>
              <a:rPr kumimoji="0" lang="fi-FI"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GES:n</a:t>
            </a:r>
            <a:r>
              <a:rPr kumimoji="0" lang="fi-FI"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(nykyisin osa </a:t>
            </a:r>
            <a:r>
              <a:rPr kumimoji="0" lang="fi-FI"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rPr>
              <a:t>Sustainalyticsia</a:t>
            </a:r>
            <a:r>
              <a:rPr kumimoji="0" lang="fi-FI" sz="1100" b="0" i="0" u="none" strike="noStrike" kern="1200" cap="none" spc="0" normalizeH="0" baseline="0" noProof="0">
                <a:ln>
                  <a:noFill/>
                </a:ln>
                <a:solidFill>
                  <a:srgbClr val="00294D"/>
                </a:solidFill>
                <a:effectLst/>
                <a:uLnTx/>
                <a:uFillTx/>
                <a:latin typeface="LahiTapiola Sans" panose="00000500000000000000" pitchFamily="50" charset="0"/>
                <a:ea typeface="+mn-ea"/>
                <a:cs typeface="+mn-cs"/>
              </a:rPr>
              <a:t>) järjestämälle vaikuttamisprojektille ja linjauksellemme sijoittajien odotuksista lapsityövoiman ehkäisemiseksi ja riittävän elannon varmistamiseksi kaakaoviljelmillä, kannustimme elintarvike- ja juoma-alan sekä vähittäiskaupan yrityksiä sitoutumaan riittävän elannon varmistamiseen raaka-ainehankintaketjussaan. </a:t>
            </a:r>
            <a:endParaRPr kumimoji="0" lang="en-US" sz="1100" b="0" i="0" u="none" strike="noStrike" kern="1200" cap="none" spc="0" normalizeH="0" baseline="0" noProof="0" err="1">
              <a:ln>
                <a:noFill/>
              </a:ln>
              <a:solidFill>
                <a:srgbClr val="00294D"/>
              </a:solidFill>
              <a:effectLst/>
              <a:uLnTx/>
              <a:uFillTx/>
              <a:latin typeface="LahiTapiola Sans" panose="00000500000000000000" pitchFamily="50" charset="0"/>
              <a:ea typeface="+mn-ea"/>
              <a:cs typeface="+mn-cs"/>
            </a:endParaRPr>
          </a:p>
        </p:txBody>
      </p:sp>
      <p:pic>
        <p:nvPicPr>
          <p:cNvPr id="13" name="Picture 6"/>
          <p:cNvPicPr>
            <a:picLocks noChangeAspect="1"/>
          </p:cNvPicPr>
          <p:nvPr/>
        </p:nvPicPr>
        <p:blipFill>
          <a:blip r:embed="rId5"/>
          <a:stretch>
            <a:fillRect/>
          </a:stretch>
        </p:blipFill>
        <p:spPr>
          <a:xfrm>
            <a:off x="4972921" y="2919245"/>
            <a:ext cx="1458917" cy="312840"/>
          </a:xfrm>
          <a:prstGeom prst="rect">
            <a:avLst/>
          </a:prstGeom>
        </p:spPr>
      </p:pic>
      <p:pic>
        <p:nvPicPr>
          <p:cNvPr id="14" name="Picture 1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02832" y="3530784"/>
            <a:ext cx="1309899" cy="242331"/>
          </a:xfrm>
          <a:prstGeom prst="rect">
            <a:avLst/>
          </a:prstGeom>
        </p:spPr>
      </p:pic>
    </p:spTree>
    <p:extLst>
      <p:ext uri="{BB962C8B-B14F-4D97-AF65-F5344CB8AC3E}">
        <p14:creationId xmlns:p14="http://schemas.microsoft.com/office/powerpoint/2010/main" val="28267732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591944" y="2193673"/>
            <a:ext cx="6336704" cy="1358908"/>
          </a:xfrm>
        </p:spPr>
        <p:txBody>
          <a:bodyPr>
            <a:normAutofit fontScale="90000"/>
          </a:bodyPr>
          <a:lstStyle/>
          <a:p>
            <a:r>
              <a:rPr lang="fi-FI"/>
              <a:t>Kiitos!</a:t>
            </a:r>
            <a:br>
              <a:rPr lang="fi-FI"/>
            </a:br>
            <a:br>
              <a:rPr lang="fi-FI"/>
            </a:br>
            <a:br>
              <a:rPr lang="fi-FI"/>
            </a:br>
            <a:r>
              <a:rPr lang="fi-FI"/>
              <a:t>Kysymyksiä tai kommentteja?</a:t>
            </a:r>
            <a:br>
              <a:rPr lang="fi-FI"/>
            </a:br>
            <a:br>
              <a:rPr lang="fi-FI"/>
            </a:br>
            <a:br>
              <a:rPr lang="fi-FI"/>
            </a:br>
            <a:br>
              <a:rPr lang="fi-FI"/>
            </a:br>
            <a:br>
              <a:rPr lang="fi-FI"/>
            </a:br>
            <a:br>
              <a:rPr lang="fi-FI"/>
            </a:br>
            <a:endParaRPr lang="fi-FI"/>
          </a:p>
        </p:txBody>
      </p:sp>
      <p:pic>
        <p:nvPicPr>
          <p:cNvPr id="5" name="Kuvan paikkamerkki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182" r="20182"/>
          <a:stretch>
            <a:fillRect/>
          </a:stretch>
        </p:blipFill>
        <p:spPr/>
      </p:pic>
    </p:spTree>
    <p:extLst>
      <p:ext uri="{BB962C8B-B14F-4D97-AF65-F5344CB8AC3E}">
        <p14:creationId xmlns:p14="http://schemas.microsoft.com/office/powerpoint/2010/main" val="25824950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1861333-9EBD-1929-DE2A-9C2B35F22535}"/>
              </a:ext>
            </a:extLst>
          </p:cNvPr>
          <p:cNvSpPr>
            <a:spLocks noGrp="1"/>
          </p:cNvSpPr>
          <p:nvPr>
            <p:ph type="ctrTitle"/>
          </p:nvPr>
        </p:nvSpPr>
        <p:spPr/>
        <p:txBody>
          <a:bodyPr/>
          <a:lstStyle/>
          <a:p>
            <a:r>
              <a:rPr lang="fi-FI"/>
              <a:t>Faktat pöytään taloustilastojen avulla</a:t>
            </a:r>
          </a:p>
        </p:txBody>
      </p:sp>
      <p:sp>
        <p:nvSpPr>
          <p:cNvPr id="5" name="Alaotsikko 4">
            <a:extLst>
              <a:ext uri="{FF2B5EF4-FFF2-40B4-BE49-F238E27FC236}">
                <a16:creationId xmlns:a16="http://schemas.microsoft.com/office/drawing/2014/main" id="{49488CBA-850A-516E-DD90-DAEB14331DA1}"/>
              </a:ext>
            </a:extLst>
          </p:cNvPr>
          <p:cNvSpPr>
            <a:spLocks noGrp="1"/>
          </p:cNvSpPr>
          <p:nvPr>
            <p:ph type="subTitle" idx="1"/>
          </p:nvPr>
        </p:nvSpPr>
        <p:spPr/>
        <p:txBody>
          <a:bodyPr/>
          <a:lstStyle/>
          <a:p>
            <a:r>
              <a:rPr lang="fi-FI" b="1"/>
              <a:t>Katriina Tiainen &amp; Matti Paavonen</a:t>
            </a:r>
            <a:r>
              <a:rPr lang="fi-FI"/>
              <a:t>,</a:t>
            </a:r>
          </a:p>
          <a:p>
            <a:r>
              <a:rPr lang="fi-FI"/>
              <a:t>Suomen Pankin talousosaamiskeskuksen kurssi 1.9.2023</a:t>
            </a:r>
          </a:p>
        </p:txBody>
      </p:sp>
    </p:spTree>
    <p:extLst>
      <p:ext uri="{BB962C8B-B14F-4D97-AF65-F5344CB8AC3E}">
        <p14:creationId xmlns:p14="http://schemas.microsoft.com/office/powerpoint/2010/main" val="24171035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00A75656-843A-EF26-EAC4-9FFDD5CD3016}"/>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5" name="Alatunnisteen paikkamerkki 4">
            <a:extLst>
              <a:ext uri="{FF2B5EF4-FFF2-40B4-BE49-F238E27FC236}">
                <a16:creationId xmlns:a16="http://schemas.microsoft.com/office/drawing/2014/main" id="{1B65240D-1576-D654-B6EE-E7461E934BD6}"/>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
        <p:nvSpPr>
          <p:cNvPr id="6" name="Dian numeron paikkamerkki 5">
            <a:extLst>
              <a:ext uri="{FF2B5EF4-FFF2-40B4-BE49-F238E27FC236}">
                <a16:creationId xmlns:a16="http://schemas.microsoft.com/office/drawing/2014/main" id="{08DBE832-8DF1-3323-1EF1-9E63763DFD2D}"/>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84</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pic>
        <p:nvPicPr>
          <p:cNvPr id="8" name="Kuva 7" descr="Kuva, joka sisältää kohteen vaate, henkilö, Ihmisen kasvot, mies&#10;&#10;Kuvaus luotu automaattisesti">
            <a:extLst>
              <a:ext uri="{FF2B5EF4-FFF2-40B4-BE49-F238E27FC236}">
                <a16:creationId xmlns:a16="http://schemas.microsoft.com/office/drawing/2014/main" id="{0AE8B625-702E-5092-C6BC-C5B16D6118A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53317" t="6395" r="17613" b="50000"/>
          <a:stretch/>
        </p:blipFill>
        <p:spPr>
          <a:xfrm flipH="1">
            <a:off x="552274" y="3392143"/>
            <a:ext cx="2520000" cy="2520000"/>
          </a:xfrm>
          <a:prstGeom prst="flowChartConnector">
            <a:avLst/>
          </a:prstGeom>
          <a:ln w="12700">
            <a:noFill/>
          </a:ln>
        </p:spPr>
      </p:pic>
      <p:sp>
        <p:nvSpPr>
          <p:cNvPr id="12" name="Tekstiruutu 11">
            <a:extLst>
              <a:ext uri="{FF2B5EF4-FFF2-40B4-BE49-F238E27FC236}">
                <a16:creationId xmlns:a16="http://schemas.microsoft.com/office/drawing/2014/main" id="{CC3CC4FA-1434-D870-6509-EB6611CD9A8E}"/>
              </a:ext>
            </a:extLst>
          </p:cNvPr>
          <p:cNvSpPr txBox="1"/>
          <p:nvPr/>
        </p:nvSpPr>
        <p:spPr>
          <a:xfrm>
            <a:off x="3454245" y="3475099"/>
            <a:ext cx="5040000" cy="467820"/>
          </a:xfrm>
          <a:prstGeom prst="rect">
            <a:avLst/>
          </a:prstGeom>
          <a:noFill/>
        </p:spPr>
        <p:txBody>
          <a:bodyPr wrap="square" lIns="0" tIns="0" rIns="0" bIns="0" rtlCol="0" anchor="b">
            <a:spAutoFit/>
          </a:bodyPr>
          <a:lstStyle/>
          <a:p>
            <a:pPr marL="0" marR="0" lvl="0" indent="0" algn="l" defTabSz="914310" rtl="0" eaLnBrk="1" fontAlgn="auto" latinLnBrk="0" hangingPunct="1">
              <a:lnSpc>
                <a:spcPct val="95000"/>
              </a:lnSpc>
              <a:spcBef>
                <a:spcPts val="0"/>
              </a:spcBef>
              <a:spcAft>
                <a:spcPts val="0"/>
              </a:spcAft>
              <a:buClrTx/>
              <a:buSzTx/>
              <a:buFontTx/>
              <a:buNone/>
              <a:tabLst/>
              <a:defRPr/>
            </a:pPr>
            <a:r>
              <a:rPr kumimoji="0" lang="fi-FI" sz="3200" b="0" i="0" u="none" strike="noStrike" kern="1200" cap="none" spc="0" normalizeH="0" baseline="0" noProof="0">
                <a:ln>
                  <a:noFill/>
                </a:ln>
                <a:solidFill>
                  <a:srgbClr val="1A3061"/>
                </a:solidFill>
                <a:effectLst/>
                <a:uLnTx/>
                <a:uFillTx/>
                <a:latin typeface="Franklin Gothic Demi"/>
                <a:ea typeface="+mn-ea"/>
                <a:cs typeface="+mn-cs"/>
              </a:rPr>
              <a:t>Matti Paavonen</a:t>
            </a:r>
          </a:p>
        </p:txBody>
      </p:sp>
      <p:sp>
        <p:nvSpPr>
          <p:cNvPr id="13" name="Tekstiruutu 12">
            <a:extLst>
              <a:ext uri="{FF2B5EF4-FFF2-40B4-BE49-F238E27FC236}">
                <a16:creationId xmlns:a16="http://schemas.microsoft.com/office/drawing/2014/main" id="{AE8D5503-3F9F-2D28-AE24-749E0EAFDDBE}"/>
              </a:ext>
            </a:extLst>
          </p:cNvPr>
          <p:cNvSpPr txBox="1"/>
          <p:nvPr/>
        </p:nvSpPr>
        <p:spPr>
          <a:xfrm>
            <a:off x="3454245" y="3942919"/>
            <a:ext cx="5040000" cy="233910"/>
          </a:xfrm>
          <a:prstGeom prst="rect">
            <a:avLst/>
          </a:prstGeom>
          <a:noFill/>
        </p:spPr>
        <p:txBody>
          <a:bodyPr wrap="square" lIns="0" tIns="0" rIns="0" bIns="0" rtlCol="0" anchor="t">
            <a:spAutoFit/>
          </a:bodyPr>
          <a:lstStyle/>
          <a:p>
            <a:pPr marL="0" marR="0" lvl="0" indent="0" algn="l" defTabSz="914310" rtl="0" eaLnBrk="1" fontAlgn="auto" latinLnBrk="0" hangingPunct="1">
              <a:lnSpc>
                <a:spcPct val="95000"/>
              </a:lnSpc>
              <a:spcBef>
                <a:spcPts val="0"/>
              </a:spcBef>
              <a:spcAft>
                <a:spcPts val="0"/>
              </a:spcAft>
              <a:buClrTx/>
              <a:buSzTx/>
              <a:buFontTx/>
              <a:buNone/>
              <a:tabLst/>
              <a:defRPr/>
            </a:pPr>
            <a:r>
              <a:rPr kumimoji="0" lang="fi-FI" sz="1600" b="0" i="0" u="none" strike="noStrike" kern="1200" cap="none" spc="0" normalizeH="0" baseline="0" noProof="0">
                <a:ln>
                  <a:noFill/>
                </a:ln>
                <a:solidFill>
                  <a:srgbClr val="1A3061"/>
                </a:solidFill>
                <a:effectLst/>
                <a:uLnTx/>
                <a:uFillTx/>
                <a:latin typeface="Franklin Gothic Demi"/>
                <a:ea typeface="+mn-ea"/>
                <a:cs typeface="+mn-cs"/>
              </a:rPr>
              <a:t>Kehittämispäällikkö / Tilastokeskus</a:t>
            </a:r>
            <a:endParaRPr kumimoji="0" lang="fi-FI" sz="1600" b="0"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14" name="Tekstiruutu 13">
            <a:extLst>
              <a:ext uri="{FF2B5EF4-FFF2-40B4-BE49-F238E27FC236}">
                <a16:creationId xmlns:a16="http://schemas.microsoft.com/office/drawing/2014/main" id="{F8F833F4-5401-8AB2-5A0D-A88A84C8F6B0}"/>
              </a:ext>
            </a:extLst>
          </p:cNvPr>
          <p:cNvSpPr txBox="1"/>
          <p:nvPr/>
        </p:nvSpPr>
        <p:spPr>
          <a:xfrm>
            <a:off x="3454245" y="4303280"/>
            <a:ext cx="5040000" cy="1620363"/>
          </a:xfrm>
          <a:prstGeom prst="rect">
            <a:avLst/>
          </a:prstGeom>
          <a:noFill/>
        </p:spPr>
        <p:txBody>
          <a:bodyPr wrap="square" lIns="0" tIns="0" rIns="0" bIns="0" rtlCol="0" anchor="t">
            <a:noAutofit/>
          </a:bodyPr>
          <a:lstStyle/>
          <a:p>
            <a:pPr marL="285750" marR="0" lvl="0" indent="-285750" algn="l" defTabSz="914310" rtl="0" eaLnBrk="1" fontAlgn="auto" latinLnBrk="0" hangingPunct="1">
              <a:lnSpc>
                <a:spcPct val="95000"/>
              </a:lnSpc>
              <a:spcBef>
                <a:spcPts val="0"/>
              </a:spcBef>
              <a:spcAft>
                <a:spcPts val="600"/>
              </a:spcAft>
              <a:buClrTx/>
              <a:buSzTx/>
              <a:buFont typeface="Arial" panose="020B0604020202020204" pitchFamily="34" charset="0"/>
              <a:buChar char="•"/>
              <a:tabLst/>
              <a:defRPr/>
            </a:pPr>
            <a:r>
              <a:rPr kumimoji="0" lang="fi-FI" sz="1400" b="0" i="0" u="none" strike="noStrike" kern="1200" cap="none" spc="0" normalizeH="0" baseline="0" noProof="0">
                <a:ln>
                  <a:noFill/>
                </a:ln>
                <a:solidFill>
                  <a:srgbClr val="1A3061"/>
                </a:solidFill>
                <a:effectLst/>
                <a:uLnTx/>
                <a:uFillTx/>
                <a:latin typeface="Franklin Gothic Book"/>
                <a:ea typeface="+mn-ea"/>
                <a:cs typeface="+mn-cs"/>
              </a:rPr>
              <a:t>Johdon apulainen, kehittämispäällikkö, ekonomisti. </a:t>
            </a:r>
          </a:p>
          <a:p>
            <a:pPr marL="285750" marR="0" lvl="0" indent="-285750" algn="l" defTabSz="914310" rtl="0" eaLnBrk="1" fontAlgn="auto" latinLnBrk="0" hangingPunct="1">
              <a:lnSpc>
                <a:spcPct val="95000"/>
              </a:lnSpc>
              <a:spcBef>
                <a:spcPts val="0"/>
              </a:spcBef>
              <a:spcAft>
                <a:spcPts val="600"/>
              </a:spcAft>
              <a:buClrTx/>
              <a:buSzTx/>
              <a:buFont typeface="Arial" panose="020B0604020202020204" pitchFamily="34" charset="0"/>
              <a:buChar char="•"/>
              <a:tabLst/>
              <a:defRPr/>
            </a:pPr>
            <a:r>
              <a:rPr kumimoji="0" lang="fi-FI" sz="1400" b="0" i="0" u="none" strike="noStrike" kern="1200" cap="none" spc="0" normalizeH="0" baseline="0" noProof="0">
                <a:ln>
                  <a:noFill/>
                </a:ln>
                <a:solidFill>
                  <a:srgbClr val="1A3061"/>
                </a:solidFill>
                <a:effectLst/>
                <a:uLnTx/>
                <a:uFillTx/>
                <a:latin typeface="Franklin Gothic Book"/>
                <a:ea typeface="+mn-ea"/>
                <a:cs typeface="+mn-cs"/>
              </a:rPr>
              <a:t>Tilastojen viihdekäyttäjä ja suurkuluttaja. Tiedon visualisoimisen ja tiedolla vaikuttamisen harrastaja. </a:t>
            </a:r>
          </a:p>
          <a:p>
            <a:pPr marL="285750" marR="0" lvl="0" indent="-285750" algn="l" defTabSz="914310" rtl="0" eaLnBrk="1" fontAlgn="auto" latinLnBrk="0" hangingPunct="1">
              <a:lnSpc>
                <a:spcPct val="95000"/>
              </a:lnSpc>
              <a:spcBef>
                <a:spcPts val="0"/>
              </a:spcBef>
              <a:spcAft>
                <a:spcPts val="600"/>
              </a:spcAft>
              <a:buClrTx/>
              <a:buSzTx/>
              <a:buFont typeface="Arial" panose="020B0604020202020204" pitchFamily="34" charset="0"/>
              <a:buChar char="•"/>
              <a:tabLst/>
              <a:defRPr/>
            </a:pPr>
            <a:r>
              <a:rPr kumimoji="0" lang="fi-FI" sz="1400" b="0" i="0" u="none" strike="noStrike" kern="1200" cap="none" spc="0" normalizeH="0" baseline="0" noProof="0">
                <a:ln>
                  <a:noFill/>
                </a:ln>
                <a:solidFill>
                  <a:srgbClr val="1A3061"/>
                </a:solidFill>
                <a:effectLst/>
                <a:uLnTx/>
                <a:uFillTx/>
                <a:latin typeface="Franklin Gothic Book"/>
                <a:ea typeface="+mn-ea"/>
                <a:cs typeface="+mn-cs"/>
              </a:rPr>
              <a:t>Pitää </a:t>
            </a:r>
            <a:r>
              <a:rPr kumimoji="0" lang="fi-FI" sz="1400" b="0" i="0" u="none" strike="noStrike" kern="1200" cap="none" spc="0" normalizeH="0" baseline="0" noProof="0" err="1">
                <a:ln>
                  <a:noFill/>
                </a:ln>
                <a:solidFill>
                  <a:srgbClr val="1A3061"/>
                </a:solidFill>
                <a:effectLst/>
                <a:uLnTx/>
                <a:uFillTx/>
                <a:latin typeface="Franklin Gothic Book"/>
                <a:ea typeface="+mn-ea"/>
                <a:cs typeface="+mn-cs"/>
              </a:rPr>
              <a:t>eräilystä</a:t>
            </a:r>
            <a:r>
              <a:rPr kumimoji="0" lang="fi-FI" sz="1400" b="0" i="0" u="none" strike="noStrike" kern="1200" cap="none" spc="0" normalizeH="0" baseline="0" noProof="0">
                <a:ln>
                  <a:noFill/>
                </a:ln>
                <a:solidFill>
                  <a:srgbClr val="1A3061"/>
                </a:solidFill>
                <a:effectLst/>
                <a:uLnTx/>
                <a:uFillTx/>
                <a:latin typeface="Franklin Gothic Book"/>
                <a:ea typeface="+mn-ea"/>
                <a:cs typeface="+mn-cs"/>
              </a:rPr>
              <a:t>, judosta ja lipuista. </a:t>
            </a:r>
          </a:p>
          <a:p>
            <a:pPr marL="285750" marR="0" lvl="0" indent="-285750" algn="l" defTabSz="914310" rtl="0" eaLnBrk="1" fontAlgn="auto" latinLnBrk="0" hangingPunct="1">
              <a:lnSpc>
                <a:spcPct val="95000"/>
              </a:lnSpc>
              <a:spcBef>
                <a:spcPts val="0"/>
              </a:spcBef>
              <a:spcAft>
                <a:spcPts val="600"/>
              </a:spcAft>
              <a:buClrTx/>
              <a:buSzTx/>
              <a:buFont typeface="Arial" panose="020B0604020202020204" pitchFamily="34" charset="0"/>
              <a:buChar char="•"/>
              <a:tabLst/>
              <a:defRPr/>
            </a:pPr>
            <a:r>
              <a:rPr kumimoji="0" lang="fi-FI" sz="1400" b="0" i="0" u="none" strike="noStrike" kern="1200" cap="none" spc="0" normalizeH="0" baseline="0" noProof="0">
                <a:ln>
                  <a:noFill/>
                </a:ln>
                <a:solidFill>
                  <a:srgbClr val="1A3061"/>
                </a:solidFill>
                <a:effectLst/>
                <a:uLnTx/>
                <a:uFillTx/>
                <a:latin typeface="Franklin Gothic Book"/>
                <a:ea typeface="+mn-ea"/>
                <a:cs typeface="+mn-cs"/>
              </a:rPr>
              <a:t>Lempikirja: Pienen hauen pyydystys.</a:t>
            </a:r>
          </a:p>
        </p:txBody>
      </p:sp>
      <p:pic>
        <p:nvPicPr>
          <p:cNvPr id="15" name="Picture 8" descr="Logo, sq, twitter, twitter logo icon">
            <a:extLst>
              <a:ext uri="{FF2B5EF4-FFF2-40B4-BE49-F238E27FC236}">
                <a16:creationId xmlns:a16="http://schemas.microsoft.com/office/drawing/2014/main" id="{FB011127-B1BA-6F37-6D7A-0FF9149171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52" t="11828" r="24933" b="11996"/>
          <a:stretch/>
        </p:blipFill>
        <p:spPr bwMode="auto">
          <a:xfrm>
            <a:off x="9120347" y="3941794"/>
            <a:ext cx="253020" cy="25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kstiruutu 15">
            <a:hlinkClick r:id="rId4"/>
            <a:extLst>
              <a:ext uri="{FF2B5EF4-FFF2-40B4-BE49-F238E27FC236}">
                <a16:creationId xmlns:a16="http://schemas.microsoft.com/office/drawing/2014/main" id="{E7F6B09D-2214-CE70-6D1A-9A1B10618555}"/>
              </a:ext>
            </a:extLst>
          </p:cNvPr>
          <p:cNvSpPr txBox="1"/>
          <p:nvPr/>
        </p:nvSpPr>
        <p:spPr>
          <a:xfrm>
            <a:off x="9551262" y="3928563"/>
            <a:ext cx="2088000" cy="246221"/>
          </a:xfrm>
          <a:prstGeom prst="rect">
            <a:avLst/>
          </a:prstGeom>
          <a:noFill/>
        </p:spPr>
        <p:txBody>
          <a:bodyPr wrap="square" lIns="0" tIns="0" rIns="0" bIns="0" rtlCol="0" anchor="ctr" anchorCtr="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1A3061"/>
                </a:solidFill>
                <a:effectLst/>
                <a:uLnTx/>
                <a:uFillTx/>
                <a:latin typeface="Franklin Gothic Book"/>
                <a:ea typeface="Tahoma" panose="020B0604030504040204" pitchFamily="34" charset="0"/>
                <a:cs typeface="Arial" panose="020B0604020202020204" pitchFamily="34" charset="0"/>
              </a:rPr>
              <a:t>@mapaavon</a:t>
            </a:r>
          </a:p>
        </p:txBody>
      </p:sp>
      <p:sp>
        <p:nvSpPr>
          <p:cNvPr id="17" name="Tekstiruutu 16">
            <a:hlinkClick r:id="rId5"/>
            <a:extLst>
              <a:ext uri="{FF2B5EF4-FFF2-40B4-BE49-F238E27FC236}">
                <a16:creationId xmlns:a16="http://schemas.microsoft.com/office/drawing/2014/main" id="{941D575A-0FD9-DC7F-1ECE-1B3EB4AC2CD3}"/>
              </a:ext>
            </a:extLst>
          </p:cNvPr>
          <p:cNvSpPr txBox="1"/>
          <p:nvPr/>
        </p:nvSpPr>
        <p:spPr>
          <a:xfrm>
            <a:off x="9553098" y="4292297"/>
            <a:ext cx="2088000" cy="246221"/>
          </a:xfrm>
          <a:prstGeom prst="rect">
            <a:avLst/>
          </a:prstGeom>
          <a:noFill/>
        </p:spPr>
        <p:txBody>
          <a:bodyPr wrap="square" lIns="0" tIns="0" rIns="0" bIns="0" rtlCol="0" anchor="ctr" anchorCtr="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1A3061"/>
                </a:solidFill>
                <a:effectLst/>
                <a:uLnTx/>
                <a:uFillTx/>
                <a:latin typeface="Franklin Gothic Book"/>
                <a:ea typeface="Tahoma" panose="020B0604030504040204" pitchFamily="34" charset="0"/>
                <a:cs typeface="Arial" panose="020B0604020202020204" pitchFamily="34" charset="0"/>
              </a:rPr>
              <a:t>/</a:t>
            </a:r>
            <a:r>
              <a:rPr kumimoji="0" lang="fi-FI" sz="1600" b="0" i="0" u="none" strike="noStrike" kern="1200" cap="none" spc="0" normalizeH="0" baseline="0" noProof="0" err="1">
                <a:ln>
                  <a:noFill/>
                </a:ln>
                <a:solidFill>
                  <a:srgbClr val="1A3061"/>
                </a:solidFill>
                <a:effectLst/>
                <a:uLnTx/>
                <a:uFillTx/>
                <a:latin typeface="Franklin Gothic Book"/>
                <a:ea typeface="Tahoma" panose="020B0604030504040204" pitchFamily="34" charset="0"/>
                <a:cs typeface="Arial" panose="020B0604020202020204" pitchFamily="34" charset="0"/>
              </a:rPr>
              <a:t>mattipaavonen</a:t>
            </a:r>
            <a:endParaRPr kumimoji="0" lang="fi-FI" sz="1600" b="0" i="0" u="none" strike="noStrike" kern="1200" cap="none" spc="0" normalizeH="0" baseline="0" noProof="0">
              <a:ln>
                <a:noFill/>
              </a:ln>
              <a:solidFill>
                <a:srgbClr val="1A3061"/>
              </a:solidFill>
              <a:effectLst/>
              <a:uLnTx/>
              <a:uFillTx/>
              <a:latin typeface="Franklin Gothic Book"/>
              <a:ea typeface="Tahoma" panose="020B0604030504040204" pitchFamily="34" charset="0"/>
              <a:cs typeface="Arial" panose="020B0604020202020204" pitchFamily="34" charset="0"/>
            </a:endParaRPr>
          </a:p>
        </p:txBody>
      </p:sp>
      <p:grpSp>
        <p:nvGrpSpPr>
          <p:cNvPr id="18" name="Ryhmä 17" descr="LinkedIn&#10;">
            <a:extLst>
              <a:ext uri="{FF2B5EF4-FFF2-40B4-BE49-F238E27FC236}">
                <a16:creationId xmlns:a16="http://schemas.microsoft.com/office/drawing/2014/main" id="{69710008-3AC0-5F3B-CDD3-91A22F409D9E}"/>
              </a:ext>
            </a:extLst>
          </p:cNvPr>
          <p:cNvGrpSpPr>
            <a:grpSpLocks noChangeAspect="1"/>
          </p:cNvGrpSpPr>
          <p:nvPr/>
        </p:nvGrpSpPr>
        <p:grpSpPr>
          <a:xfrm>
            <a:off x="9120347" y="4297637"/>
            <a:ext cx="250769" cy="252000"/>
            <a:chOff x="262664" y="4089303"/>
            <a:chExt cx="214945" cy="216000"/>
          </a:xfrm>
        </p:grpSpPr>
        <p:sp>
          <p:nvSpPr>
            <p:cNvPr id="19" name="Suorakulmio 18">
              <a:extLst>
                <a:ext uri="{FF2B5EF4-FFF2-40B4-BE49-F238E27FC236}">
                  <a16:creationId xmlns:a16="http://schemas.microsoft.com/office/drawing/2014/main" id="{13D18293-1D23-D97D-C213-070961AB0293}"/>
                </a:ext>
              </a:extLst>
            </p:cNvPr>
            <p:cNvSpPr/>
            <p:nvPr/>
          </p:nvSpPr>
          <p:spPr>
            <a:xfrm>
              <a:off x="295999" y="4122643"/>
              <a:ext cx="144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srgbClr val="1A3061"/>
                </a:solidFill>
                <a:effectLst/>
                <a:uLnTx/>
                <a:uFillTx/>
                <a:latin typeface="Franklin Gothic Book"/>
                <a:ea typeface="+mn-ea"/>
                <a:cs typeface="+mn-cs"/>
              </a:endParaRPr>
            </a:p>
          </p:txBody>
        </p:sp>
        <p:pic>
          <p:nvPicPr>
            <p:cNvPr id="20" name="Picture 6" descr="linkedin logo - Inventure, The Nordic Technology Fund">
              <a:extLst>
                <a:ext uri="{FF2B5EF4-FFF2-40B4-BE49-F238E27FC236}">
                  <a16:creationId xmlns:a16="http://schemas.microsoft.com/office/drawing/2014/main" id="{CEAC33E7-4E62-7D6A-7E3D-07782D8711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777" t="21472" r="21667" b="21694"/>
            <a:stretch/>
          </p:blipFill>
          <p:spPr bwMode="auto">
            <a:xfrm>
              <a:off x="262664" y="4089303"/>
              <a:ext cx="214945" cy="21600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kstiruutu 20">
            <a:extLst>
              <a:ext uri="{FF2B5EF4-FFF2-40B4-BE49-F238E27FC236}">
                <a16:creationId xmlns:a16="http://schemas.microsoft.com/office/drawing/2014/main" id="{9468EEBC-EAD9-76EE-BB38-C418C584662D}"/>
              </a:ext>
            </a:extLst>
          </p:cNvPr>
          <p:cNvSpPr txBox="1"/>
          <p:nvPr/>
        </p:nvSpPr>
        <p:spPr>
          <a:xfrm>
            <a:off x="9553138" y="4656031"/>
            <a:ext cx="2088000" cy="246221"/>
          </a:xfrm>
          <a:prstGeom prst="rect">
            <a:avLst/>
          </a:prstGeom>
          <a:noFill/>
        </p:spPr>
        <p:txBody>
          <a:bodyPr wrap="square" lIns="0" tIns="0" rIns="0" bIns="0" rtlCol="0" anchor="ctr" anchorCtr="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1A3061"/>
                </a:solidFill>
                <a:effectLst/>
                <a:uLnTx/>
                <a:uFillTx/>
                <a:latin typeface="Franklin Gothic Book"/>
                <a:ea typeface="Tahoma" panose="020B0604030504040204" pitchFamily="34" charset="0"/>
                <a:cs typeface="Arial" panose="020B0604020202020204" pitchFamily="34" charset="0"/>
              </a:rPr>
              <a:t>+358 29 551 3084</a:t>
            </a:r>
          </a:p>
        </p:txBody>
      </p:sp>
      <p:sp>
        <p:nvSpPr>
          <p:cNvPr id="22" name="Tekstiruutu 21">
            <a:extLst>
              <a:ext uri="{FF2B5EF4-FFF2-40B4-BE49-F238E27FC236}">
                <a16:creationId xmlns:a16="http://schemas.microsoft.com/office/drawing/2014/main" id="{959E8548-5324-DEA7-02EB-2269100FE506}"/>
              </a:ext>
            </a:extLst>
          </p:cNvPr>
          <p:cNvSpPr txBox="1"/>
          <p:nvPr/>
        </p:nvSpPr>
        <p:spPr>
          <a:xfrm>
            <a:off x="9552525" y="5025007"/>
            <a:ext cx="2088000" cy="246221"/>
          </a:xfrm>
          <a:prstGeom prst="rect">
            <a:avLst/>
          </a:prstGeom>
          <a:noFill/>
        </p:spPr>
        <p:txBody>
          <a:bodyPr wrap="square" lIns="0" tIns="0" rIns="0" bIns="0" rtlCol="0" anchor="ctr" anchorCtr="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1A3061"/>
                </a:solidFill>
                <a:effectLst/>
                <a:uLnTx/>
                <a:uFillTx/>
                <a:latin typeface="Franklin Gothic Book"/>
                <a:ea typeface="Tahoma" panose="020B0604030504040204" pitchFamily="34" charset="0"/>
                <a:cs typeface="Arial" panose="020B0604020202020204" pitchFamily="34" charset="0"/>
              </a:rPr>
              <a:t>matti.paavonen@stat.fi</a:t>
            </a:r>
          </a:p>
        </p:txBody>
      </p:sp>
      <p:grpSp>
        <p:nvGrpSpPr>
          <p:cNvPr id="23" name="Ryhmä 22" descr="Puhelinnumero">
            <a:extLst>
              <a:ext uri="{FF2B5EF4-FFF2-40B4-BE49-F238E27FC236}">
                <a16:creationId xmlns:a16="http://schemas.microsoft.com/office/drawing/2014/main" id="{E70577CC-508D-8B77-C137-0DF43A1BC677}"/>
              </a:ext>
            </a:extLst>
          </p:cNvPr>
          <p:cNvGrpSpPr>
            <a:grpSpLocks noChangeAspect="1"/>
          </p:cNvGrpSpPr>
          <p:nvPr/>
        </p:nvGrpSpPr>
        <p:grpSpPr>
          <a:xfrm>
            <a:off x="9122643" y="4665946"/>
            <a:ext cx="252000" cy="252000"/>
            <a:chOff x="368037" y="5456205"/>
            <a:chExt cx="216000" cy="216000"/>
          </a:xfrm>
        </p:grpSpPr>
        <p:sp>
          <p:nvSpPr>
            <p:cNvPr id="24" name="Suorakulmio 23">
              <a:extLst>
                <a:ext uri="{FF2B5EF4-FFF2-40B4-BE49-F238E27FC236}">
                  <a16:creationId xmlns:a16="http://schemas.microsoft.com/office/drawing/2014/main" id="{15C09469-4783-7E55-8F48-7793F62E6ED5}"/>
                </a:ext>
              </a:extLst>
            </p:cNvPr>
            <p:cNvSpPr/>
            <p:nvPr/>
          </p:nvSpPr>
          <p:spPr>
            <a:xfrm>
              <a:off x="452436" y="5559443"/>
              <a:ext cx="50400" cy="5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srgbClr val="1A3061"/>
                </a:solidFill>
                <a:effectLst/>
                <a:uLnTx/>
                <a:uFillTx/>
                <a:latin typeface="Franklin Gothic Book"/>
                <a:ea typeface="+mn-ea"/>
                <a:cs typeface="+mn-cs"/>
              </a:endParaRPr>
            </a:p>
          </p:txBody>
        </p:sp>
        <p:pic>
          <p:nvPicPr>
            <p:cNvPr id="25" name="Kuva 24" descr="Puhelin">
              <a:extLst>
                <a:ext uri="{FF2B5EF4-FFF2-40B4-BE49-F238E27FC236}">
                  <a16:creationId xmlns:a16="http://schemas.microsoft.com/office/drawing/2014/main" id="{E9FBB7F9-34BD-722F-C304-9CD4C88315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8037" y="5456205"/>
              <a:ext cx="216000" cy="216000"/>
            </a:xfrm>
            <a:prstGeom prst="rect">
              <a:avLst/>
            </a:prstGeom>
          </p:spPr>
        </p:pic>
      </p:grpSp>
      <p:grpSp>
        <p:nvGrpSpPr>
          <p:cNvPr id="26" name="Ryhmä 25" descr="Sähköpostiosoite">
            <a:extLst>
              <a:ext uri="{FF2B5EF4-FFF2-40B4-BE49-F238E27FC236}">
                <a16:creationId xmlns:a16="http://schemas.microsoft.com/office/drawing/2014/main" id="{0316449C-4977-7674-D572-D7402E8F3CE6}"/>
              </a:ext>
            </a:extLst>
          </p:cNvPr>
          <p:cNvGrpSpPr>
            <a:grpSpLocks noChangeAspect="1"/>
          </p:cNvGrpSpPr>
          <p:nvPr/>
        </p:nvGrpSpPr>
        <p:grpSpPr>
          <a:xfrm>
            <a:off x="9122643" y="5020924"/>
            <a:ext cx="252000" cy="252000"/>
            <a:chOff x="368037" y="5737591"/>
            <a:chExt cx="216000" cy="216000"/>
          </a:xfrm>
        </p:grpSpPr>
        <p:sp>
          <p:nvSpPr>
            <p:cNvPr id="27" name="Suorakulmio: Yläkulmat leikattu 26">
              <a:extLst>
                <a:ext uri="{FF2B5EF4-FFF2-40B4-BE49-F238E27FC236}">
                  <a16:creationId xmlns:a16="http://schemas.microsoft.com/office/drawing/2014/main" id="{B528EB85-DCEE-71EB-C22B-E06084BBF1E0}"/>
                </a:ext>
              </a:extLst>
            </p:cNvPr>
            <p:cNvSpPr/>
            <p:nvPr/>
          </p:nvSpPr>
          <p:spPr>
            <a:xfrm>
              <a:off x="396894" y="5775443"/>
              <a:ext cx="158400" cy="158400"/>
            </a:xfrm>
            <a:prstGeom prst="snip2SameRect">
              <a:avLst>
                <a:gd name="adj1" fmla="val 25688"/>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srgbClr val="1A3061"/>
                </a:solidFill>
                <a:effectLst/>
                <a:uLnTx/>
                <a:uFillTx/>
                <a:latin typeface="Franklin Gothic Book"/>
                <a:ea typeface="+mn-ea"/>
                <a:cs typeface="+mn-cs"/>
              </a:endParaRPr>
            </a:p>
          </p:txBody>
        </p:sp>
        <p:pic>
          <p:nvPicPr>
            <p:cNvPr id="28" name="Kuva 27" descr="Sähköposti">
              <a:extLst>
                <a:ext uri="{FF2B5EF4-FFF2-40B4-BE49-F238E27FC236}">
                  <a16:creationId xmlns:a16="http://schemas.microsoft.com/office/drawing/2014/main" id="{FF2DA3CC-C28C-4533-4801-7B7FF999E5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8037" y="5737591"/>
              <a:ext cx="216000" cy="216000"/>
            </a:xfrm>
            <a:prstGeom prst="rect">
              <a:avLst/>
            </a:prstGeom>
          </p:spPr>
        </p:pic>
      </p:grpSp>
      <p:sp>
        <p:nvSpPr>
          <p:cNvPr id="9" name="Tekstiruutu 8">
            <a:extLst>
              <a:ext uri="{FF2B5EF4-FFF2-40B4-BE49-F238E27FC236}">
                <a16:creationId xmlns:a16="http://schemas.microsoft.com/office/drawing/2014/main" id="{AEE68DD1-52ED-CA87-7A5B-193EE5DC02A9}"/>
              </a:ext>
            </a:extLst>
          </p:cNvPr>
          <p:cNvSpPr txBox="1"/>
          <p:nvPr/>
        </p:nvSpPr>
        <p:spPr>
          <a:xfrm>
            <a:off x="3443273" y="334337"/>
            <a:ext cx="5040000" cy="467820"/>
          </a:xfrm>
          <a:prstGeom prst="rect">
            <a:avLst/>
          </a:prstGeom>
          <a:noFill/>
        </p:spPr>
        <p:txBody>
          <a:bodyPr wrap="square" lIns="0" tIns="0" rIns="0" bIns="0" rtlCol="0" anchor="b">
            <a:spAutoFit/>
          </a:bodyPr>
          <a:lstStyle/>
          <a:p>
            <a:pPr marL="0" marR="0" lvl="0" indent="0" algn="l" defTabSz="914310" rtl="0" eaLnBrk="1" fontAlgn="auto" latinLnBrk="0" hangingPunct="1">
              <a:lnSpc>
                <a:spcPct val="95000"/>
              </a:lnSpc>
              <a:spcBef>
                <a:spcPts val="0"/>
              </a:spcBef>
              <a:spcAft>
                <a:spcPts val="0"/>
              </a:spcAft>
              <a:buClrTx/>
              <a:buSzTx/>
              <a:buFontTx/>
              <a:buNone/>
              <a:tabLst/>
              <a:defRPr/>
            </a:pPr>
            <a:r>
              <a:rPr kumimoji="0" lang="fi-FI" sz="3200" b="0" i="0" u="none" strike="noStrike" kern="1200" cap="none" spc="0" normalizeH="0" baseline="0" noProof="0">
                <a:ln>
                  <a:noFill/>
                </a:ln>
                <a:solidFill>
                  <a:srgbClr val="1A3061"/>
                </a:solidFill>
                <a:effectLst/>
                <a:uLnTx/>
                <a:uFillTx/>
                <a:latin typeface="Franklin Gothic Demi"/>
                <a:ea typeface="+mn-ea"/>
                <a:cs typeface="+mn-cs"/>
              </a:rPr>
              <a:t>Katriina Tiainen</a:t>
            </a:r>
          </a:p>
        </p:txBody>
      </p:sp>
      <p:sp>
        <p:nvSpPr>
          <p:cNvPr id="10" name="Tekstiruutu 9">
            <a:extLst>
              <a:ext uri="{FF2B5EF4-FFF2-40B4-BE49-F238E27FC236}">
                <a16:creationId xmlns:a16="http://schemas.microsoft.com/office/drawing/2014/main" id="{9D4A730F-4462-B377-8A22-C1F1D9D890FD}"/>
              </a:ext>
            </a:extLst>
          </p:cNvPr>
          <p:cNvSpPr txBox="1"/>
          <p:nvPr/>
        </p:nvSpPr>
        <p:spPr>
          <a:xfrm>
            <a:off x="3443273" y="802157"/>
            <a:ext cx="5040000" cy="233910"/>
          </a:xfrm>
          <a:prstGeom prst="rect">
            <a:avLst/>
          </a:prstGeom>
          <a:noFill/>
        </p:spPr>
        <p:txBody>
          <a:bodyPr wrap="square" lIns="0" tIns="0" rIns="0" bIns="0" rtlCol="0" anchor="t">
            <a:spAutoFit/>
          </a:bodyPr>
          <a:lstStyle/>
          <a:p>
            <a:pPr marL="0" marR="0" lvl="0" indent="0" algn="l" defTabSz="914310" rtl="0" eaLnBrk="1" fontAlgn="auto" latinLnBrk="0" hangingPunct="1">
              <a:lnSpc>
                <a:spcPct val="95000"/>
              </a:lnSpc>
              <a:spcBef>
                <a:spcPts val="0"/>
              </a:spcBef>
              <a:spcAft>
                <a:spcPts val="0"/>
              </a:spcAft>
              <a:buClrTx/>
              <a:buSzTx/>
              <a:buFontTx/>
              <a:buNone/>
              <a:tabLst/>
              <a:defRPr/>
            </a:pPr>
            <a:r>
              <a:rPr kumimoji="0" lang="fi-FI" sz="1600" b="0" i="0" u="none" strike="noStrike" kern="1200" cap="none" spc="0" normalizeH="0" baseline="0" noProof="0">
                <a:ln>
                  <a:noFill/>
                </a:ln>
                <a:solidFill>
                  <a:srgbClr val="1A3061"/>
                </a:solidFill>
                <a:effectLst/>
                <a:uLnTx/>
                <a:uFillTx/>
                <a:latin typeface="Franklin Gothic Demi"/>
                <a:ea typeface="+mn-ea"/>
                <a:cs typeface="+mn-cs"/>
              </a:rPr>
              <a:t>Tietoasiantuntija / Tilastokeskus</a:t>
            </a:r>
          </a:p>
        </p:txBody>
      </p:sp>
      <p:sp>
        <p:nvSpPr>
          <p:cNvPr id="11" name="Tekstiruutu 10">
            <a:extLst>
              <a:ext uri="{FF2B5EF4-FFF2-40B4-BE49-F238E27FC236}">
                <a16:creationId xmlns:a16="http://schemas.microsoft.com/office/drawing/2014/main" id="{E119D407-0823-A554-51F2-9054D94A2149}"/>
              </a:ext>
            </a:extLst>
          </p:cNvPr>
          <p:cNvSpPr txBox="1"/>
          <p:nvPr/>
        </p:nvSpPr>
        <p:spPr>
          <a:xfrm>
            <a:off x="3443273" y="1162518"/>
            <a:ext cx="5040000" cy="1620363"/>
          </a:xfrm>
          <a:prstGeom prst="rect">
            <a:avLst/>
          </a:prstGeom>
          <a:noFill/>
        </p:spPr>
        <p:txBody>
          <a:bodyPr wrap="square" lIns="0" tIns="0" rIns="0" bIns="0" rtlCol="0" anchor="t">
            <a:noAutofit/>
          </a:bodyPr>
          <a:lstStyle/>
          <a:p>
            <a:pPr marL="285750" marR="0" lvl="0" indent="-285750" algn="l" defTabSz="914310" rtl="0" eaLnBrk="1" fontAlgn="auto" latinLnBrk="0" hangingPunct="1">
              <a:lnSpc>
                <a:spcPct val="95000"/>
              </a:lnSpc>
              <a:spcBef>
                <a:spcPts val="0"/>
              </a:spcBef>
              <a:spcAft>
                <a:spcPts val="600"/>
              </a:spcAft>
              <a:buClrTx/>
              <a:buSzTx/>
              <a:buFont typeface="Arial" panose="020B0604020202020204" pitchFamily="34" charset="0"/>
              <a:buChar char="•"/>
              <a:tabLst/>
              <a:defRPr/>
            </a:pPr>
            <a:r>
              <a:rPr kumimoji="0" lang="fi-FI" sz="1400" b="0" i="0" u="none" strike="noStrike" kern="1200" cap="none" spc="0" normalizeH="0" baseline="0" noProof="0">
                <a:ln>
                  <a:noFill/>
                </a:ln>
                <a:solidFill>
                  <a:srgbClr val="1A3061"/>
                </a:solidFill>
                <a:effectLst/>
                <a:uLnTx/>
                <a:uFillTx/>
                <a:latin typeface="Franklin Gothic Book"/>
                <a:ea typeface="+mn-ea"/>
                <a:cs typeface="+mn-cs"/>
              </a:rPr>
              <a:t>Asiakaspalvelija Tilastokeskuksen tietopalvelussa. </a:t>
            </a:r>
          </a:p>
          <a:p>
            <a:pPr marL="285750" marR="0" lvl="0" indent="-285750" algn="l" defTabSz="914310" rtl="0" eaLnBrk="1" fontAlgn="auto" latinLnBrk="0" hangingPunct="1">
              <a:lnSpc>
                <a:spcPct val="95000"/>
              </a:lnSpc>
              <a:spcBef>
                <a:spcPts val="0"/>
              </a:spcBef>
              <a:spcAft>
                <a:spcPts val="600"/>
              </a:spcAft>
              <a:buClrTx/>
              <a:buSzTx/>
              <a:buFont typeface="Arial" panose="020B0604020202020204" pitchFamily="34" charset="0"/>
              <a:buChar char="•"/>
              <a:tabLst/>
              <a:defRPr/>
            </a:pPr>
            <a:r>
              <a:rPr kumimoji="0" lang="fi-FI" sz="1400" b="0" i="0" u="none" strike="noStrike" kern="1200" cap="none" spc="0" normalizeH="0" baseline="0" noProof="0">
                <a:ln>
                  <a:noFill/>
                </a:ln>
                <a:solidFill>
                  <a:srgbClr val="1A3061"/>
                </a:solidFill>
                <a:effectLst/>
                <a:uLnTx/>
                <a:uFillTx/>
                <a:latin typeface="Franklin Gothic Book"/>
                <a:ea typeface="+mn-ea"/>
                <a:cs typeface="+mn-cs"/>
              </a:rPr>
              <a:t>Auttaa ihmisiä tilastojen luo ja oppii samalla aina itsekin uutta. </a:t>
            </a:r>
          </a:p>
          <a:p>
            <a:pPr marL="285750" marR="0" lvl="0" indent="-285750" algn="l" defTabSz="914310" rtl="0" eaLnBrk="1" fontAlgn="auto" latinLnBrk="0" hangingPunct="1">
              <a:lnSpc>
                <a:spcPct val="95000"/>
              </a:lnSpc>
              <a:spcBef>
                <a:spcPts val="0"/>
              </a:spcBef>
              <a:spcAft>
                <a:spcPts val="600"/>
              </a:spcAft>
              <a:buClrTx/>
              <a:buSzTx/>
              <a:buFont typeface="Arial" panose="020B0604020202020204" pitchFamily="34" charset="0"/>
              <a:buChar char="•"/>
              <a:tabLst/>
              <a:defRPr/>
            </a:pPr>
            <a:r>
              <a:rPr kumimoji="0" lang="fi-FI" sz="1400" b="0" i="0" u="none" strike="noStrike" kern="1200" cap="none" spc="0" normalizeH="0" baseline="0" noProof="0">
                <a:ln>
                  <a:noFill/>
                </a:ln>
                <a:solidFill>
                  <a:srgbClr val="1A3061"/>
                </a:solidFill>
                <a:effectLst/>
                <a:uLnTx/>
                <a:uFillTx/>
                <a:latin typeface="Franklin Gothic Book"/>
                <a:ea typeface="+mn-ea"/>
                <a:cs typeface="+mn-cs"/>
              </a:rPr>
              <a:t>Tykkää neulomisesta, kielistä ja salmiakista.</a:t>
            </a:r>
          </a:p>
          <a:p>
            <a:pPr marL="285750" marR="0" lvl="0" indent="-285750" algn="l" defTabSz="914310" rtl="0" eaLnBrk="1" fontAlgn="auto" latinLnBrk="0" hangingPunct="1">
              <a:lnSpc>
                <a:spcPct val="95000"/>
              </a:lnSpc>
              <a:spcBef>
                <a:spcPts val="0"/>
              </a:spcBef>
              <a:spcAft>
                <a:spcPts val="600"/>
              </a:spcAft>
              <a:buClrTx/>
              <a:buSzTx/>
              <a:buFont typeface="Arial" panose="020B0604020202020204" pitchFamily="34" charset="0"/>
              <a:buChar char="•"/>
              <a:tabLst/>
              <a:defRPr/>
            </a:pPr>
            <a:r>
              <a:rPr kumimoji="0" lang="fi-FI" sz="1400" b="0" i="0" u="none" strike="noStrike" kern="1200" cap="none" spc="0" normalizeH="0" baseline="0" noProof="0">
                <a:ln>
                  <a:noFill/>
                </a:ln>
                <a:solidFill>
                  <a:srgbClr val="1A3061"/>
                </a:solidFill>
                <a:effectLst/>
                <a:uLnTx/>
                <a:uFillTx/>
                <a:latin typeface="Franklin Gothic Book"/>
                <a:ea typeface="+mn-ea"/>
                <a:cs typeface="+mn-cs"/>
              </a:rPr>
              <a:t>Lempihaave: oma mökki järven rannalla.</a:t>
            </a:r>
          </a:p>
        </p:txBody>
      </p:sp>
      <p:pic>
        <p:nvPicPr>
          <p:cNvPr id="29" name="Picture 8" descr="Logo, sq, twitter, twitter logo icon">
            <a:extLst>
              <a:ext uri="{FF2B5EF4-FFF2-40B4-BE49-F238E27FC236}">
                <a16:creationId xmlns:a16="http://schemas.microsoft.com/office/drawing/2014/main" id="{1DAF3A95-9E7F-859F-B1EB-11342B8864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52" t="11828" r="24933" b="11996"/>
          <a:stretch/>
        </p:blipFill>
        <p:spPr bwMode="auto">
          <a:xfrm>
            <a:off x="9112982" y="1171850"/>
            <a:ext cx="253020" cy="252000"/>
          </a:xfrm>
          <a:prstGeom prst="rect">
            <a:avLst/>
          </a:prstGeom>
          <a:noFill/>
          <a:extLst>
            <a:ext uri="{909E8E84-426E-40DD-AFC4-6F175D3DCCD1}">
              <a14:hiddenFill xmlns:a14="http://schemas.microsoft.com/office/drawing/2010/main">
                <a:solidFill>
                  <a:srgbClr val="FFFFFF"/>
                </a:solidFill>
              </a14:hiddenFill>
            </a:ext>
          </a:extLst>
        </p:spPr>
      </p:pic>
      <p:sp>
        <p:nvSpPr>
          <p:cNvPr id="30" name="Tekstiruutu 29">
            <a:hlinkClick r:id="rId11"/>
            <a:extLst>
              <a:ext uri="{FF2B5EF4-FFF2-40B4-BE49-F238E27FC236}">
                <a16:creationId xmlns:a16="http://schemas.microsoft.com/office/drawing/2014/main" id="{B18F8DB3-678A-C102-F02C-D8F28A4B7338}"/>
              </a:ext>
            </a:extLst>
          </p:cNvPr>
          <p:cNvSpPr txBox="1"/>
          <p:nvPr/>
        </p:nvSpPr>
        <p:spPr>
          <a:xfrm>
            <a:off x="9543897" y="1158619"/>
            <a:ext cx="2088000" cy="246221"/>
          </a:xfrm>
          <a:prstGeom prst="rect">
            <a:avLst/>
          </a:prstGeom>
          <a:noFill/>
        </p:spPr>
        <p:txBody>
          <a:bodyPr wrap="square" lIns="0" tIns="0" rIns="0" bIns="0" rtlCol="0" anchor="ctr" anchorCtr="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1A3061"/>
                </a:solidFill>
                <a:effectLst/>
                <a:uLnTx/>
                <a:uFillTx/>
                <a:latin typeface="Franklin Gothic Book"/>
                <a:ea typeface="Tahoma" panose="020B0604030504040204" pitchFamily="34" charset="0"/>
                <a:cs typeface="Arial" panose="020B0604020202020204" pitchFamily="34" charset="0"/>
              </a:rPr>
              <a:t>@KatriinaTiainen</a:t>
            </a:r>
          </a:p>
        </p:txBody>
      </p:sp>
      <p:sp>
        <p:nvSpPr>
          <p:cNvPr id="31" name="Tekstiruutu 30">
            <a:hlinkClick r:id="rId12"/>
            <a:extLst>
              <a:ext uri="{FF2B5EF4-FFF2-40B4-BE49-F238E27FC236}">
                <a16:creationId xmlns:a16="http://schemas.microsoft.com/office/drawing/2014/main" id="{477E3DF7-0195-F601-FFCD-0D677ECCC189}"/>
              </a:ext>
            </a:extLst>
          </p:cNvPr>
          <p:cNvSpPr txBox="1"/>
          <p:nvPr/>
        </p:nvSpPr>
        <p:spPr>
          <a:xfrm>
            <a:off x="9545733" y="1522353"/>
            <a:ext cx="2088000" cy="246221"/>
          </a:xfrm>
          <a:prstGeom prst="rect">
            <a:avLst/>
          </a:prstGeom>
          <a:noFill/>
        </p:spPr>
        <p:txBody>
          <a:bodyPr wrap="square" lIns="0" tIns="0" rIns="0" bIns="0" rtlCol="0" anchor="ctr" anchorCtr="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1A3061"/>
                </a:solidFill>
                <a:effectLst/>
                <a:uLnTx/>
                <a:uFillTx/>
                <a:latin typeface="Franklin Gothic Book"/>
                <a:ea typeface="Tahoma" panose="020B0604030504040204" pitchFamily="34" charset="0"/>
                <a:cs typeface="Arial" panose="020B0604020202020204" pitchFamily="34" charset="0"/>
              </a:rPr>
              <a:t>/</a:t>
            </a:r>
            <a:r>
              <a:rPr kumimoji="0" lang="fi-FI" sz="1600" b="0" i="0" u="none" strike="noStrike" kern="1200" cap="none" spc="0" normalizeH="0" baseline="0" noProof="0" err="1">
                <a:ln>
                  <a:noFill/>
                </a:ln>
                <a:solidFill>
                  <a:srgbClr val="1A3061"/>
                </a:solidFill>
                <a:effectLst/>
                <a:uLnTx/>
                <a:uFillTx/>
                <a:latin typeface="Franklin Gothic Book"/>
                <a:ea typeface="Tahoma" panose="020B0604030504040204" pitchFamily="34" charset="0"/>
                <a:cs typeface="Arial" panose="020B0604020202020204" pitchFamily="34" charset="0"/>
              </a:rPr>
              <a:t>katriina</a:t>
            </a:r>
            <a:r>
              <a:rPr kumimoji="0" lang="fi-FI" sz="1600" b="0" i="0" u="none" strike="noStrike" kern="1200" cap="none" spc="0" normalizeH="0" baseline="0" noProof="0">
                <a:ln>
                  <a:noFill/>
                </a:ln>
                <a:solidFill>
                  <a:srgbClr val="1A3061"/>
                </a:solidFill>
                <a:effectLst/>
                <a:uLnTx/>
                <a:uFillTx/>
                <a:latin typeface="Franklin Gothic Book"/>
                <a:ea typeface="Tahoma" panose="020B0604030504040204" pitchFamily="34" charset="0"/>
                <a:cs typeface="Arial" panose="020B0604020202020204" pitchFamily="34" charset="0"/>
              </a:rPr>
              <a:t>-tiainen</a:t>
            </a:r>
          </a:p>
        </p:txBody>
      </p:sp>
      <p:grpSp>
        <p:nvGrpSpPr>
          <p:cNvPr id="1024" name="Ryhmä 1023" descr="LinkedIn">
            <a:extLst>
              <a:ext uri="{FF2B5EF4-FFF2-40B4-BE49-F238E27FC236}">
                <a16:creationId xmlns:a16="http://schemas.microsoft.com/office/drawing/2014/main" id="{A8079FFD-0E37-4A24-4128-4A719D79A0E1}"/>
              </a:ext>
            </a:extLst>
          </p:cNvPr>
          <p:cNvGrpSpPr>
            <a:grpSpLocks noChangeAspect="1"/>
          </p:cNvGrpSpPr>
          <p:nvPr/>
        </p:nvGrpSpPr>
        <p:grpSpPr>
          <a:xfrm>
            <a:off x="9112982" y="1527693"/>
            <a:ext cx="250769" cy="252000"/>
            <a:chOff x="262664" y="4089303"/>
            <a:chExt cx="214945" cy="216000"/>
          </a:xfrm>
        </p:grpSpPr>
        <p:sp>
          <p:nvSpPr>
            <p:cNvPr id="1025" name="Suorakulmio 1024">
              <a:extLst>
                <a:ext uri="{FF2B5EF4-FFF2-40B4-BE49-F238E27FC236}">
                  <a16:creationId xmlns:a16="http://schemas.microsoft.com/office/drawing/2014/main" id="{61EC85D8-5496-A95B-2A2E-26F35A58BB76}"/>
                </a:ext>
              </a:extLst>
            </p:cNvPr>
            <p:cNvSpPr/>
            <p:nvPr/>
          </p:nvSpPr>
          <p:spPr>
            <a:xfrm>
              <a:off x="295999" y="4122643"/>
              <a:ext cx="144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srgbClr val="1A3061"/>
                </a:solidFill>
                <a:effectLst/>
                <a:uLnTx/>
                <a:uFillTx/>
                <a:latin typeface="Franklin Gothic Book"/>
                <a:ea typeface="+mn-ea"/>
                <a:cs typeface="+mn-cs"/>
              </a:endParaRPr>
            </a:p>
          </p:txBody>
        </p:sp>
        <p:pic>
          <p:nvPicPr>
            <p:cNvPr id="1027" name="Picture 6" descr="linkedin logo - Inventure, The Nordic Technology Fund">
              <a:extLst>
                <a:ext uri="{FF2B5EF4-FFF2-40B4-BE49-F238E27FC236}">
                  <a16:creationId xmlns:a16="http://schemas.microsoft.com/office/drawing/2014/main" id="{598618CC-0426-9912-1C25-6E0EEA41A2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777" t="21472" r="21667" b="21694"/>
            <a:stretch/>
          </p:blipFill>
          <p:spPr bwMode="auto">
            <a:xfrm>
              <a:off x="262664" y="4089303"/>
              <a:ext cx="214945" cy="216000"/>
            </a:xfrm>
            <a:prstGeom prst="rect">
              <a:avLst/>
            </a:prstGeom>
            <a:noFill/>
            <a:extLst>
              <a:ext uri="{909E8E84-426E-40DD-AFC4-6F175D3DCCD1}">
                <a14:hiddenFill xmlns:a14="http://schemas.microsoft.com/office/drawing/2010/main">
                  <a:solidFill>
                    <a:srgbClr val="FFFFFF"/>
                  </a:solidFill>
                </a14:hiddenFill>
              </a:ext>
            </a:extLst>
          </p:spPr>
        </p:pic>
      </p:grpSp>
      <p:sp>
        <p:nvSpPr>
          <p:cNvPr id="1028" name="Tekstiruutu 1027">
            <a:extLst>
              <a:ext uri="{FF2B5EF4-FFF2-40B4-BE49-F238E27FC236}">
                <a16:creationId xmlns:a16="http://schemas.microsoft.com/office/drawing/2014/main" id="{EE0E28B4-E931-9ADC-1BFC-2646799EC5DA}"/>
              </a:ext>
            </a:extLst>
          </p:cNvPr>
          <p:cNvSpPr txBox="1"/>
          <p:nvPr/>
        </p:nvSpPr>
        <p:spPr>
          <a:xfrm>
            <a:off x="9545773" y="1886087"/>
            <a:ext cx="2088000" cy="246221"/>
          </a:xfrm>
          <a:prstGeom prst="rect">
            <a:avLst/>
          </a:prstGeom>
          <a:noFill/>
        </p:spPr>
        <p:txBody>
          <a:bodyPr wrap="square" lIns="0" tIns="0" rIns="0" bIns="0" rtlCol="0" anchor="ctr" anchorCtr="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1A3061"/>
                </a:solidFill>
                <a:effectLst/>
                <a:uLnTx/>
                <a:uFillTx/>
                <a:latin typeface="Franklin Gothic Book"/>
                <a:ea typeface="Tahoma" panose="020B0604030504040204" pitchFamily="34" charset="0"/>
                <a:cs typeface="Arial" panose="020B0604020202020204" pitchFamily="34" charset="0"/>
              </a:rPr>
              <a:t>+358 295 513 049</a:t>
            </a:r>
          </a:p>
        </p:txBody>
      </p:sp>
      <p:sp>
        <p:nvSpPr>
          <p:cNvPr id="1029" name="Tekstiruutu 1028">
            <a:extLst>
              <a:ext uri="{FF2B5EF4-FFF2-40B4-BE49-F238E27FC236}">
                <a16:creationId xmlns:a16="http://schemas.microsoft.com/office/drawing/2014/main" id="{EE47C5F3-B8AF-F485-10A6-E2D97B5D93F9}"/>
              </a:ext>
            </a:extLst>
          </p:cNvPr>
          <p:cNvSpPr txBox="1"/>
          <p:nvPr/>
        </p:nvSpPr>
        <p:spPr>
          <a:xfrm>
            <a:off x="9545160" y="2255063"/>
            <a:ext cx="2088000" cy="246221"/>
          </a:xfrm>
          <a:prstGeom prst="rect">
            <a:avLst/>
          </a:prstGeom>
          <a:noFill/>
        </p:spPr>
        <p:txBody>
          <a:bodyPr wrap="square" lIns="0" tIns="0" rIns="0" bIns="0" rtlCol="0" anchor="ctr" anchorCtr="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1A3061"/>
                </a:solidFill>
                <a:effectLst/>
                <a:uLnTx/>
                <a:uFillTx/>
                <a:latin typeface="Franklin Gothic Book"/>
                <a:ea typeface="Tahoma" panose="020B0604030504040204" pitchFamily="34" charset="0"/>
                <a:cs typeface="Arial" panose="020B0604020202020204" pitchFamily="34" charset="0"/>
              </a:rPr>
              <a:t>katriina.tiainen@stat.fi</a:t>
            </a:r>
          </a:p>
        </p:txBody>
      </p:sp>
      <p:grpSp>
        <p:nvGrpSpPr>
          <p:cNvPr id="1030" name="Ryhmä 1029" descr="Puhelinnumero">
            <a:extLst>
              <a:ext uri="{FF2B5EF4-FFF2-40B4-BE49-F238E27FC236}">
                <a16:creationId xmlns:a16="http://schemas.microsoft.com/office/drawing/2014/main" id="{1D58935C-35E9-3113-4B23-720378F8F6D6}"/>
              </a:ext>
            </a:extLst>
          </p:cNvPr>
          <p:cNvGrpSpPr>
            <a:grpSpLocks noChangeAspect="1"/>
          </p:cNvGrpSpPr>
          <p:nvPr/>
        </p:nvGrpSpPr>
        <p:grpSpPr>
          <a:xfrm>
            <a:off x="9115278" y="1896002"/>
            <a:ext cx="252000" cy="252000"/>
            <a:chOff x="368037" y="5456205"/>
            <a:chExt cx="216000" cy="216000"/>
          </a:xfrm>
        </p:grpSpPr>
        <p:sp>
          <p:nvSpPr>
            <p:cNvPr id="1031" name="Suorakulmio 1030">
              <a:extLst>
                <a:ext uri="{FF2B5EF4-FFF2-40B4-BE49-F238E27FC236}">
                  <a16:creationId xmlns:a16="http://schemas.microsoft.com/office/drawing/2014/main" id="{F308AC51-4EEB-ABA6-D052-4F4DE960F4B5}"/>
                </a:ext>
              </a:extLst>
            </p:cNvPr>
            <p:cNvSpPr/>
            <p:nvPr/>
          </p:nvSpPr>
          <p:spPr>
            <a:xfrm>
              <a:off x="452436" y="5559443"/>
              <a:ext cx="50400" cy="5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srgbClr val="1A3061"/>
                </a:solidFill>
                <a:effectLst/>
                <a:uLnTx/>
                <a:uFillTx/>
                <a:latin typeface="Franklin Gothic Book"/>
                <a:ea typeface="+mn-ea"/>
                <a:cs typeface="+mn-cs"/>
              </a:endParaRPr>
            </a:p>
          </p:txBody>
        </p:sp>
        <p:pic>
          <p:nvPicPr>
            <p:cNvPr id="1032" name="Kuva 1031" descr="Puhelin">
              <a:extLst>
                <a:ext uri="{FF2B5EF4-FFF2-40B4-BE49-F238E27FC236}">
                  <a16:creationId xmlns:a16="http://schemas.microsoft.com/office/drawing/2014/main" id="{286006A8-E487-00DF-53A5-AF83D039CF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8037" y="5456205"/>
              <a:ext cx="216000" cy="216000"/>
            </a:xfrm>
            <a:prstGeom prst="rect">
              <a:avLst/>
            </a:prstGeom>
          </p:spPr>
        </p:pic>
      </p:grpSp>
      <p:grpSp>
        <p:nvGrpSpPr>
          <p:cNvPr id="1033" name="Ryhmä 1032" descr="Sähköpostiosoite">
            <a:extLst>
              <a:ext uri="{FF2B5EF4-FFF2-40B4-BE49-F238E27FC236}">
                <a16:creationId xmlns:a16="http://schemas.microsoft.com/office/drawing/2014/main" id="{D0E640C9-39DF-7F78-795C-A15E6ED6D872}"/>
              </a:ext>
            </a:extLst>
          </p:cNvPr>
          <p:cNvGrpSpPr>
            <a:grpSpLocks noChangeAspect="1"/>
          </p:cNvGrpSpPr>
          <p:nvPr/>
        </p:nvGrpSpPr>
        <p:grpSpPr>
          <a:xfrm>
            <a:off x="9115278" y="2250980"/>
            <a:ext cx="252000" cy="252000"/>
            <a:chOff x="368037" y="5737591"/>
            <a:chExt cx="216000" cy="216000"/>
          </a:xfrm>
        </p:grpSpPr>
        <p:sp>
          <p:nvSpPr>
            <p:cNvPr id="1034" name="Suorakulmio: Yläkulmat leikattu 1033">
              <a:extLst>
                <a:ext uri="{FF2B5EF4-FFF2-40B4-BE49-F238E27FC236}">
                  <a16:creationId xmlns:a16="http://schemas.microsoft.com/office/drawing/2014/main" id="{F0A9B8DC-3A27-F481-F42E-F0BDD0459DE0}"/>
                </a:ext>
              </a:extLst>
            </p:cNvPr>
            <p:cNvSpPr/>
            <p:nvPr/>
          </p:nvSpPr>
          <p:spPr>
            <a:xfrm>
              <a:off x="396894" y="5775443"/>
              <a:ext cx="158400" cy="158400"/>
            </a:xfrm>
            <a:prstGeom prst="snip2SameRect">
              <a:avLst>
                <a:gd name="adj1" fmla="val 25688"/>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srgbClr val="1A3061"/>
                </a:solidFill>
                <a:effectLst/>
                <a:uLnTx/>
                <a:uFillTx/>
                <a:latin typeface="Franklin Gothic Book"/>
                <a:ea typeface="+mn-ea"/>
                <a:cs typeface="+mn-cs"/>
              </a:endParaRPr>
            </a:p>
          </p:txBody>
        </p:sp>
        <p:pic>
          <p:nvPicPr>
            <p:cNvPr id="1035" name="Kuva 1034" descr="Sähköposti">
              <a:extLst>
                <a:ext uri="{FF2B5EF4-FFF2-40B4-BE49-F238E27FC236}">
                  <a16:creationId xmlns:a16="http://schemas.microsoft.com/office/drawing/2014/main" id="{95360764-508F-6677-F8C3-C94F4FEF9A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8037" y="5737591"/>
              <a:ext cx="216000" cy="216000"/>
            </a:xfrm>
            <a:prstGeom prst="rect">
              <a:avLst/>
            </a:prstGeom>
          </p:spPr>
        </p:pic>
      </p:grpSp>
      <p:pic>
        <p:nvPicPr>
          <p:cNvPr id="1039" name="Picture 4" descr="Profile photo of Katriina Tiainen">
            <a:extLst>
              <a:ext uri="{FF2B5EF4-FFF2-40B4-BE49-F238E27FC236}">
                <a16:creationId xmlns:a16="http://schemas.microsoft.com/office/drawing/2014/main" id="{3CB754BC-F61F-1DA5-A05B-FA2FFE0D96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0863" y="268504"/>
            <a:ext cx="2520000" cy="2520000"/>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3932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0637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6A4CEB42-A1FD-F057-2BB0-4E514A6C3E8E}"/>
              </a:ext>
            </a:extLst>
          </p:cNvPr>
          <p:cNvSpPr>
            <a:spLocks noGrp="1"/>
          </p:cNvSpPr>
          <p:nvPr>
            <p:ph type="title"/>
          </p:nvPr>
        </p:nvSpPr>
        <p:spPr/>
        <p:txBody>
          <a:bodyPr/>
          <a:lstStyle/>
          <a:p>
            <a:r>
              <a:rPr lang="fi-FI" sz="4800"/>
              <a:t>Suomen bruttokansantuote</a:t>
            </a:r>
            <a:br>
              <a:rPr lang="fi-FI"/>
            </a:br>
            <a:r>
              <a:rPr lang="fi-FI" sz="2000"/>
              <a:t>= tavaroiden ja palvelujen kokonaistuotannon arvo</a:t>
            </a:r>
            <a:endParaRPr lang="fi-FI"/>
          </a:p>
        </p:txBody>
      </p:sp>
      <p:sp>
        <p:nvSpPr>
          <p:cNvPr id="2" name="Päivämäärän paikkamerkki 1">
            <a:extLst>
              <a:ext uri="{FF2B5EF4-FFF2-40B4-BE49-F238E27FC236}">
                <a16:creationId xmlns:a16="http://schemas.microsoft.com/office/drawing/2014/main" id="{E1831DE3-C092-A6EA-C64E-8067FB6E9954}"/>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3" name="Alatunnisteen paikkamerkki 2">
            <a:extLst>
              <a:ext uri="{FF2B5EF4-FFF2-40B4-BE49-F238E27FC236}">
                <a16:creationId xmlns:a16="http://schemas.microsoft.com/office/drawing/2014/main" id="{A9A22F97-9380-6E80-92E5-E2FAB00FCE1F}"/>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
        <p:nvSpPr>
          <p:cNvPr id="4" name="Dian numeron paikkamerkki 3">
            <a:extLst>
              <a:ext uri="{FF2B5EF4-FFF2-40B4-BE49-F238E27FC236}">
                <a16:creationId xmlns:a16="http://schemas.microsoft.com/office/drawing/2014/main" id="{B27CA47C-0D18-E319-99C3-91A6EB39942E}"/>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86</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9" name="Tekstiruutu 8">
            <a:extLst>
              <a:ext uri="{FF2B5EF4-FFF2-40B4-BE49-F238E27FC236}">
                <a16:creationId xmlns:a16="http://schemas.microsoft.com/office/drawing/2014/main" id="{397707B8-5D8C-FEE6-3B93-25CFA83728FA}"/>
              </a:ext>
            </a:extLst>
          </p:cNvPr>
          <p:cNvSpPr txBox="1"/>
          <p:nvPr/>
        </p:nvSpPr>
        <p:spPr>
          <a:xfrm>
            <a:off x="3216274" y="2377173"/>
            <a:ext cx="5759451" cy="811367"/>
          </a:xfrm>
          <a:prstGeom prst="rect">
            <a:avLst/>
          </a:prstGeom>
          <a:noFill/>
        </p:spPr>
        <p:txBody>
          <a:bodyPr wrap="square" lIns="72000" tIns="36000" rIns="72000" bIns="36000" anchor="ctr">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4800" b="0" i="0" u="none" strike="noStrike" kern="1200" cap="none" spc="0" normalizeH="0" baseline="0" noProof="0">
                <a:ln>
                  <a:noFill/>
                </a:ln>
                <a:solidFill>
                  <a:prstClr val="black"/>
                </a:solidFill>
                <a:effectLst/>
                <a:uLnTx/>
                <a:uFillTx/>
                <a:latin typeface="Franklin Gothic Demi"/>
                <a:ea typeface="+mn-ea"/>
                <a:cs typeface="+mn-cs"/>
              </a:rPr>
              <a:t>268 650 000 000 €</a:t>
            </a:r>
          </a:p>
        </p:txBody>
      </p:sp>
    </p:spTree>
    <p:extLst>
      <p:ext uri="{BB962C8B-B14F-4D97-AF65-F5344CB8AC3E}">
        <p14:creationId xmlns:p14="http://schemas.microsoft.com/office/powerpoint/2010/main" val="303734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CC2B87C4-D65B-5E3A-21E3-81BE67935856}"/>
              </a:ext>
            </a:extLst>
          </p:cNvPr>
          <p:cNvSpPr>
            <a:spLocks noGrp="1"/>
          </p:cNvSpPr>
          <p:nvPr>
            <p:ph type="title"/>
          </p:nvPr>
        </p:nvSpPr>
        <p:spPr/>
        <p:txBody>
          <a:bodyPr/>
          <a:lstStyle/>
          <a:p>
            <a:r>
              <a:rPr lang="fi-FI"/>
              <a:t>BKT:n indikaattorit vuositilinpidossa</a:t>
            </a:r>
          </a:p>
        </p:txBody>
      </p:sp>
      <p:sp>
        <p:nvSpPr>
          <p:cNvPr id="7" name="Sisällön paikkamerkki 6">
            <a:extLst>
              <a:ext uri="{FF2B5EF4-FFF2-40B4-BE49-F238E27FC236}">
                <a16:creationId xmlns:a16="http://schemas.microsoft.com/office/drawing/2014/main" id="{E09CB6A9-96F9-BF77-959F-E71E99665C23}"/>
              </a:ext>
            </a:extLst>
          </p:cNvPr>
          <p:cNvSpPr>
            <a:spLocks noGrp="1"/>
          </p:cNvSpPr>
          <p:nvPr>
            <p:ph idx="1"/>
          </p:nvPr>
        </p:nvSpPr>
        <p:spPr>
          <a:xfrm>
            <a:off x="573911" y="1259640"/>
            <a:ext cx="4801497" cy="400932"/>
          </a:xfrm>
        </p:spPr>
        <p:txBody>
          <a:bodyPr/>
          <a:lstStyle/>
          <a:p>
            <a:r>
              <a:rPr lang="fi-FI"/>
              <a:t>Käypiin hintoihin, miljoonaa euroa </a:t>
            </a:r>
            <a:r>
              <a:rPr kumimoji="0" lang="fi-FI" sz="1800" b="1" i="0" u="none" strike="noStrike" kern="1200" cap="none" spc="0" normalizeH="0" baseline="0" noProof="0">
                <a:ln>
                  <a:noFill/>
                </a:ln>
                <a:solidFill>
                  <a:srgbClr val="F2644C"/>
                </a:solidFill>
                <a:effectLst/>
                <a:uLnTx/>
                <a:uFillTx/>
                <a:latin typeface="Franklin Gothic Book"/>
                <a:ea typeface="+mn-ea"/>
                <a:cs typeface="+mn-cs"/>
              </a:rPr>
              <a:t>*</a:t>
            </a:r>
          </a:p>
          <a:p>
            <a:endParaRPr lang="fi-FI"/>
          </a:p>
        </p:txBody>
      </p:sp>
      <p:sp>
        <p:nvSpPr>
          <p:cNvPr id="8" name="Tekstiruutu 7">
            <a:extLst>
              <a:ext uri="{FF2B5EF4-FFF2-40B4-BE49-F238E27FC236}">
                <a16:creationId xmlns:a16="http://schemas.microsoft.com/office/drawing/2014/main" id="{64B2A35B-32E1-C6B4-E9E1-82C450E9E0A4}"/>
              </a:ext>
            </a:extLst>
          </p:cNvPr>
          <p:cNvSpPr txBox="1"/>
          <p:nvPr/>
        </p:nvSpPr>
        <p:spPr>
          <a:xfrm>
            <a:off x="5375274" y="1215978"/>
            <a:ext cx="5199173" cy="450000"/>
          </a:xfrm>
          <a:prstGeom prst="rect">
            <a:avLst/>
          </a:prstGeom>
          <a:noFill/>
        </p:spPr>
        <p:txBody>
          <a:bodyPr wrap="square" lIns="72000" tIns="36000" rIns="72000" bIns="36000" anchor="ctr">
            <a:no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200" b="0" i="1" u="none" strike="noStrike" kern="1200" cap="none" spc="0" normalizeH="0" baseline="0" noProof="0">
                <a:ln>
                  <a:noFill/>
                </a:ln>
                <a:solidFill>
                  <a:srgbClr val="1A3061"/>
                </a:solidFill>
                <a:effectLst/>
                <a:uLnTx/>
                <a:uFillTx/>
                <a:latin typeface="Franklin Gothic Book"/>
                <a:ea typeface="+mn-ea"/>
                <a:cs typeface="+mn-cs"/>
              </a:rPr>
              <a:t>Euromääräinen summa kyseisen vuoden hinnoin. Ei huomioitu rahanarvon tai ostovoiman muutosta. </a:t>
            </a:r>
            <a:endParaRPr kumimoji="0" lang="fi-FI" sz="2400" b="0" i="1" u="none" strike="noStrike" kern="1200" cap="none" spc="0" normalizeH="0" baseline="0" noProof="0">
              <a:ln>
                <a:noFill/>
              </a:ln>
              <a:solidFill>
                <a:srgbClr val="1A3061"/>
              </a:solidFill>
              <a:effectLst/>
              <a:uLnTx/>
              <a:uFillTx/>
              <a:latin typeface="Franklin Gothic Book"/>
              <a:ea typeface="+mn-ea"/>
              <a:cs typeface="+mn-cs"/>
            </a:endParaRPr>
          </a:p>
        </p:txBody>
      </p:sp>
      <p:sp>
        <p:nvSpPr>
          <p:cNvPr id="36" name="Sisällön paikkamerkki 6">
            <a:extLst>
              <a:ext uri="{FF2B5EF4-FFF2-40B4-BE49-F238E27FC236}">
                <a16:creationId xmlns:a16="http://schemas.microsoft.com/office/drawing/2014/main" id="{83773C8C-325F-CD57-802D-FB1982709B3E}"/>
              </a:ext>
            </a:extLst>
          </p:cNvPr>
          <p:cNvSpPr txBox="1">
            <a:spLocks/>
          </p:cNvSpPr>
          <p:nvPr/>
        </p:nvSpPr>
        <p:spPr>
          <a:xfrm>
            <a:off x="573910" y="1713062"/>
            <a:ext cx="4801497" cy="400932"/>
          </a:xfrm>
          <a:prstGeom prst="rect">
            <a:avLst/>
          </a:prstGeom>
        </p:spPr>
        <p:txBody>
          <a:bodyPr vert="horz" lIns="0" tIns="0" rIns="0" bIns="0" rtlCol="0">
            <a:noAutofit/>
          </a:bodyPr>
          <a:lstStyle>
            <a:lvl1pPr marL="179388" indent="-179388" algn="l" defTabSz="457200" rtl="0" eaLnBrk="1" latinLnBrk="0" hangingPunct="1">
              <a:lnSpc>
                <a:spcPct val="100000"/>
              </a:lnSpc>
              <a:spcBef>
                <a:spcPts val="1400"/>
              </a:spcBef>
              <a:spcAft>
                <a:spcPts val="0"/>
              </a:spcAft>
              <a:buClr>
                <a:srgbClr val="1A56EC"/>
              </a:buClr>
              <a:buFont typeface="Arial" panose="020B0604020202020204" pitchFamily="34" charset="0"/>
              <a:buChar char="•"/>
              <a:defRPr sz="1800" kern="1200" spc="20" baseline="0">
                <a:solidFill>
                  <a:schemeClr val="tx2"/>
                </a:solidFill>
                <a:latin typeface="+mn-lt"/>
                <a:ea typeface="+mn-ea"/>
                <a:cs typeface="+mn-cs"/>
              </a:defRPr>
            </a:lvl1pPr>
            <a:lvl2pPr marL="626269" indent="-177800"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2pPr>
            <a:lvl3pPr marL="808038" indent="-181769"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3pPr>
            <a:lvl4pPr marL="985044" indent="-177007"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4pPr>
            <a:lvl5pPr marL="1167607" indent="-182563"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179388" marR="0" lvl="0" indent="-179388" algn="l" defTabSz="457200" rtl="0" eaLnBrk="1" fontAlgn="auto" latinLnBrk="0" hangingPunct="1">
              <a:lnSpc>
                <a:spcPct val="100000"/>
              </a:lnSpc>
              <a:spcBef>
                <a:spcPts val="1400"/>
              </a:spcBef>
              <a:spcAft>
                <a:spcPts val="0"/>
              </a:spcAft>
              <a:buClr>
                <a:srgbClr val="1A56EC"/>
              </a:buClr>
              <a:buSzTx/>
              <a:buFont typeface="Arial" panose="020B0604020202020204" pitchFamily="34" charset="0"/>
              <a:buChar char="•"/>
              <a:tabLst/>
              <a:defRPr/>
            </a:pPr>
            <a:r>
              <a:rPr kumimoji="0" lang="fi-FI" sz="1800" b="0" i="0" u="none" strike="noStrike" kern="1200" cap="none" spc="20" normalizeH="0" baseline="0" noProof="0">
                <a:ln>
                  <a:noFill/>
                </a:ln>
                <a:solidFill>
                  <a:srgbClr val="1A3061"/>
                </a:solidFill>
                <a:effectLst/>
                <a:uLnTx/>
                <a:uFillTx/>
                <a:latin typeface="Franklin Gothic Book"/>
                <a:ea typeface="+mn-ea"/>
                <a:cs typeface="+mn-cs"/>
              </a:rPr>
              <a:t>Edellisen vuoden hinnoin, miljoonaa euroa </a:t>
            </a:r>
            <a:r>
              <a:rPr kumimoji="0" lang="fi-FI" sz="1800" b="1" i="0" u="none" strike="noStrike" kern="1200" cap="none" spc="0" normalizeH="0" baseline="0" noProof="0">
                <a:ln>
                  <a:noFill/>
                </a:ln>
                <a:solidFill>
                  <a:srgbClr val="F2644C"/>
                </a:solidFill>
                <a:effectLst/>
                <a:uLnTx/>
                <a:uFillTx/>
                <a:latin typeface="Franklin Gothic Book"/>
                <a:ea typeface="+mn-ea"/>
                <a:cs typeface="+mn-cs"/>
              </a:rPr>
              <a:t>*</a:t>
            </a:r>
          </a:p>
          <a:p>
            <a:pPr marL="179388" marR="0" lvl="0" indent="-179388" algn="l" defTabSz="457200" rtl="0" eaLnBrk="1" fontAlgn="auto" latinLnBrk="0" hangingPunct="1">
              <a:lnSpc>
                <a:spcPct val="100000"/>
              </a:lnSpc>
              <a:spcBef>
                <a:spcPts val="1400"/>
              </a:spcBef>
              <a:spcAft>
                <a:spcPts val="0"/>
              </a:spcAft>
              <a:buClr>
                <a:srgbClr val="1A56EC"/>
              </a:buClr>
              <a:buSzTx/>
              <a:buFont typeface="Arial" panose="020B0604020202020204" pitchFamily="34" charset="0"/>
              <a:buChar char="•"/>
              <a:tabLst/>
              <a:defRPr/>
            </a:pPr>
            <a:endParaRPr kumimoji="0" lang="fi-FI" sz="1800" b="0" i="0" u="none" strike="noStrike" kern="1200" cap="none" spc="20" normalizeH="0" baseline="0" noProof="0">
              <a:ln>
                <a:noFill/>
              </a:ln>
              <a:solidFill>
                <a:srgbClr val="1A3061"/>
              </a:solidFill>
              <a:effectLst/>
              <a:uLnTx/>
              <a:uFillTx/>
              <a:latin typeface="Franklin Gothic Book"/>
              <a:ea typeface="+mn-ea"/>
              <a:cs typeface="+mn-cs"/>
            </a:endParaRPr>
          </a:p>
        </p:txBody>
      </p:sp>
      <p:sp>
        <p:nvSpPr>
          <p:cNvPr id="9" name="Tekstiruutu 8">
            <a:extLst>
              <a:ext uri="{FF2B5EF4-FFF2-40B4-BE49-F238E27FC236}">
                <a16:creationId xmlns:a16="http://schemas.microsoft.com/office/drawing/2014/main" id="{A92205F5-8172-7C8A-91D8-414D8FC8189A}"/>
              </a:ext>
            </a:extLst>
          </p:cNvPr>
          <p:cNvSpPr txBox="1"/>
          <p:nvPr/>
        </p:nvSpPr>
        <p:spPr>
          <a:xfrm>
            <a:off x="5375274" y="1648177"/>
            <a:ext cx="5199173" cy="450000"/>
          </a:xfrm>
          <a:prstGeom prst="rect">
            <a:avLst/>
          </a:prstGeom>
          <a:noFill/>
        </p:spPr>
        <p:txBody>
          <a:bodyPr wrap="square" lIns="72000" tIns="36000" rIns="72000" bIns="36000" anchor="ctr">
            <a:no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200" b="0" i="1" u="none" strike="noStrike" kern="1200" cap="none" spc="0" normalizeH="0" baseline="0" noProof="0">
                <a:ln>
                  <a:noFill/>
                </a:ln>
                <a:solidFill>
                  <a:srgbClr val="1A3061"/>
                </a:solidFill>
                <a:effectLst/>
                <a:uLnTx/>
                <a:uFillTx/>
                <a:latin typeface="Franklin Gothic Book"/>
                <a:ea typeface="+mn-ea"/>
                <a:cs typeface="+mn-cs"/>
              </a:rPr>
              <a:t>Summa edellisen vuoden hinnoin, jolloin poistettu rahan arvon muutosten vaikutus, eli kertoo vain määrän muutoksen. </a:t>
            </a:r>
          </a:p>
        </p:txBody>
      </p:sp>
      <p:sp>
        <p:nvSpPr>
          <p:cNvPr id="38" name="Sisällön paikkamerkki 6">
            <a:extLst>
              <a:ext uri="{FF2B5EF4-FFF2-40B4-BE49-F238E27FC236}">
                <a16:creationId xmlns:a16="http://schemas.microsoft.com/office/drawing/2014/main" id="{6512530A-A657-FFEE-9BC7-3B961DFABD0F}"/>
              </a:ext>
            </a:extLst>
          </p:cNvPr>
          <p:cNvSpPr txBox="1">
            <a:spLocks/>
          </p:cNvSpPr>
          <p:nvPr/>
        </p:nvSpPr>
        <p:spPr>
          <a:xfrm>
            <a:off x="573909" y="2183849"/>
            <a:ext cx="4801497" cy="400932"/>
          </a:xfrm>
          <a:prstGeom prst="rect">
            <a:avLst/>
          </a:prstGeom>
        </p:spPr>
        <p:txBody>
          <a:bodyPr vert="horz" lIns="0" tIns="0" rIns="0" bIns="0" rtlCol="0">
            <a:noAutofit/>
          </a:bodyPr>
          <a:lstStyle>
            <a:lvl1pPr marL="179388" indent="-179388" algn="l" defTabSz="457200" rtl="0" eaLnBrk="1" latinLnBrk="0" hangingPunct="1">
              <a:lnSpc>
                <a:spcPct val="100000"/>
              </a:lnSpc>
              <a:spcBef>
                <a:spcPts val="1400"/>
              </a:spcBef>
              <a:spcAft>
                <a:spcPts val="0"/>
              </a:spcAft>
              <a:buClr>
                <a:srgbClr val="1A56EC"/>
              </a:buClr>
              <a:buFont typeface="Arial" panose="020B0604020202020204" pitchFamily="34" charset="0"/>
              <a:buChar char="•"/>
              <a:defRPr sz="1800" kern="1200" spc="20" baseline="0">
                <a:solidFill>
                  <a:schemeClr val="tx2"/>
                </a:solidFill>
                <a:latin typeface="+mn-lt"/>
                <a:ea typeface="+mn-ea"/>
                <a:cs typeface="+mn-cs"/>
              </a:defRPr>
            </a:lvl1pPr>
            <a:lvl2pPr marL="626269" indent="-177800"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2pPr>
            <a:lvl3pPr marL="808038" indent="-181769"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3pPr>
            <a:lvl4pPr marL="985044" indent="-177007"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4pPr>
            <a:lvl5pPr marL="1167607" indent="-182563"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179388" marR="0" lvl="0" indent="-179388" algn="l" defTabSz="457200" rtl="0" eaLnBrk="1" fontAlgn="auto" latinLnBrk="0" hangingPunct="1">
              <a:lnSpc>
                <a:spcPct val="100000"/>
              </a:lnSpc>
              <a:spcBef>
                <a:spcPts val="1400"/>
              </a:spcBef>
              <a:spcAft>
                <a:spcPts val="0"/>
              </a:spcAft>
              <a:buClr>
                <a:srgbClr val="1A56EC"/>
              </a:buClr>
              <a:buSzTx/>
              <a:buFont typeface="Arial" panose="020B0604020202020204" pitchFamily="34" charset="0"/>
              <a:buChar char="•"/>
              <a:tabLst/>
              <a:defRPr/>
            </a:pPr>
            <a:r>
              <a:rPr kumimoji="0" lang="fi-FI" sz="1800" b="0" i="0" u="none" strike="noStrike" kern="1200" cap="none" spc="20" normalizeH="0" baseline="0" noProof="0">
                <a:ln>
                  <a:noFill/>
                </a:ln>
                <a:solidFill>
                  <a:srgbClr val="1A3061"/>
                </a:solidFill>
                <a:effectLst/>
                <a:uLnTx/>
                <a:uFillTx/>
                <a:latin typeface="Franklin Gothic Book"/>
                <a:ea typeface="+mn-ea"/>
                <a:cs typeface="+mn-cs"/>
              </a:rPr>
              <a:t>Volyymisarja, viitevuosi 2010 </a:t>
            </a:r>
            <a:r>
              <a:rPr kumimoji="0" lang="fi-FI" sz="1800" b="1" i="0" u="none" strike="noStrike" kern="1200" cap="none" spc="0" normalizeH="0" baseline="0" noProof="0">
                <a:ln>
                  <a:noFill/>
                </a:ln>
                <a:solidFill>
                  <a:srgbClr val="F2644C"/>
                </a:solidFill>
                <a:effectLst/>
                <a:uLnTx/>
                <a:uFillTx/>
                <a:latin typeface="Franklin Gothic Book"/>
                <a:ea typeface="+mn-ea"/>
                <a:cs typeface="+mn-cs"/>
              </a:rPr>
              <a:t>*</a:t>
            </a:r>
          </a:p>
          <a:p>
            <a:pPr marL="179388" marR="0" lvl="0" indent="-179388" algn="l" defTabSz="457200" rtl="0" eaLnBrk="1" fontAlgn="auto" latinLnBrk="0" hangingPunct="1">
              <a:lnSpc>
                <a:spcPct val="100000"/>
              </a:lnSpc>
              <a:spcBef>
                <a:spcPts val="1400"/>
              </a:spcBef>
              <a:spcAft>
                <a:spcPts val="0"/>
              </a:spcAft>
              <a:buClr>
                <a:srgbClr val="1A56EC"/>
              </a:buClr>
              <a:buSzTx/>
              <a:buFont typeface="Arial" panose="020B0604020202020204" pitchFamily="34" charset="0"/>
              <a:buChar char="•"/>
              <a:tabLst/>
              <a:defRPr/>
            </a:pPr>
            <a:endParaRPr kumimoji="0" lang="fi-FI" sz="1800" b="0" i="0" u="none" strike="noStrike" kern="1200" cap="none" spc="20" normalizeH="0" baseline="0" noProof="0">
              <a:ln>
                <a:noFill/>
              </a:ln>
              <a:solidFill>
                <a:srgbClr val="1A3061"/>
              </a:solidFill>
              <a:effectLst/>
              <a:uLnTx/>
              <a:uFillTx/>
              <a:latin typeface="Franklin Gothic Book"/>
              <a:ea typeface="+mn-ea"/>
              <a:cs typeface="+mn-cs"/>
            </a:endParaRPr>
          </a:p>
        </p:txBody>
      </p:sp>
      <p:sp>
        <p:nvSpPr>
          <p:cNvPr id="18" name="Tekstiruutu 17">
            <a:extLst>
              <a:ext uri="{FF2B5EF4-FFF2-40B4-BE49-F238E27FC236}">
                <a16:creationId xmlns:a16="http://schemas.microsoft.com/office/drawing/2014/main" id="{E6BC2134-CC35-3083-D58D-3A4B0E414594}"/>
              </a:ext>
            </a:extLst>
          </p:cNvPr>
          <p:cNvSpPr txBox="1"/>
          <p:nvPr/>
        </p:nvSpPr>
        <p:spPr>
          <a:xfrm>
            <a:off x="5375725" y="2115978"/>
            <a:ext cx="5198722" cy="450000"/>
          </a:xfrm>
          <a:prstGeom prst="rect">
            <a:avLst/>
          </a:prstGeom>
          <a:noFill/>
        </p:spPr>
        <p:txBody>
          <a:bodyPr wrap="square" lIns="72000" tIns="36000" rIns="72000" bIns="36000" anchor="ctr">
            <a:no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200" b="0" i="1" u="none" strike="noStrike" kern="1200" cap="none" spc="0" normalizeH="0" baseline="0" noProof="0">
                <a:ln>
                  <a:noFill/>
                </a:ln>
                <a:solidFill>
                  <a:srgbClr val="1A3061"/>
                </a:solidFill>
                <a:effectLst/>
                <a:uLnTx/>
                <a:uFillTx/>
                <a:latin typeface="Franklin Gothic Book"/>
                <a:ea typeface="+mn-ea"/>
                <a:cs typeface="+mn-cs"/>
              </a:rPr>
              <a:t>Hinnanmuutoksista puhdistettu aikasarja verrattuna vuoteen 2010.</a:t>
            </a:r>
          </a:p>
        </p:txBody>
      </p:sp>
      <p:sp>
        <p:nvSpPr>
          <p:cNvPr id="39" name="Sisällön paikkamerkki 6">
            <a:extLst>
              <a:ext uri="{FF2B5EF4-FFF2-40B4-BE49-F238E27FC236}">
                <a16:creationId xmlns:a16="http://schemas.microsoft.com/office/drawing/2014/main" id="{BCE918B3-48C8-3B53-4F38-60D092BA5B8E}"/>
              </a:ext>
            </a:extLst>
          </p:cNvPr>
          <p:cNvSpPr txBox="1">
            <a:spLocks/>
          </p:cNvSpPr>
          <p:nvPr/>
        </p:nvSpPr>
        <p:spPr>
          <a:xfrm>
            <a:off x="573908" y="2635833"/>
            <a:ext cx="4801497" cy="400932"/>
          </a:xfrm>
          <a:prstGeom prst="rect">
            <a:avLst/>
          </a:prstGeom>
        </p:spPr>
        <p:txBody>
          <a:bodyPr vert="horz" lIns="0" tIns="0" rIns="0" bIns="0" rtlCol="0">
            <a:noAutofit/>
          </a:bodyPr>
          <a:lstStyle>
            <a:lvl1pPr marL="179388" indent="-179388" algn="l" defTabSz="457200" rtl="0" eaLnBrk="1" latinLnBrk="0" hangingPunct="1">
              <a:lnSpc>
                <a:spcPct val="100000"/>
              </a:lnSpc>
              <a:spcBef>
                <a:spcPts val="1400"/>
              </a:spcBef>
              <a:spcAft>
                <a:spcPts val="0"/>
              </a:spcAft>
              <a:buClr>
                <a:srgbClr val="1A56EC"/>
              </a:buClr>
              <a:buFont typeface="Arial" panose="020B0604020202020204" pitchFamily="34" charset="0"/>
              <a:buChar char="•"/>
              <a:defRPr sz="1800" kern="1200" spc="20" baseline="0">
                <a:solidFill>
                  <a:schemeClr val="tx2"/>
                </a:solidFill>
                <a:latin typeface="+mn-lt"/>
                <a:ea typeface="+mn-ea"/>
                <a:cs typeface="+mn-cs"/>
              </a:defRPr>
            </a:lvl1pPr>
            <a:lvl2pPr marL="626269" indent="-177800"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2pPr>
            <a:lvl3pPr marL="808038" indent="-181769"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3pPr>
            <a:lvl4pPr marL="985044" indent="-177007"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4pPr>
            <a:lvl5pPr marL="1167607" indent="-182563"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179388" marR="0" lvl="0" indent="-179388" algn="l" defTabSz="457200" rtl="0" eaLnBrk="1" fontAlgn="auto" latinLnBrk="0" hangingPunct="1">
              <a:lnSpc>
                <a:spcPct val="100000"/>
              </a:lnSpc>
              <a:spcBef>
                <a:spcPts val="1400"/>
              </a:spcBef>
              <a:spcAft>
                <a:spcPts val="0"/>
              </a:spcAft>
              <a:buClr>
                <a:srgbClr val="1A56EC"/>
              </a:buClr>
              <a:buSzTx/>
              <a:buFont typeface="Arial" panose="020B0604020202020204" pitchFamily="34" charset="0"/>
              <a:buChar char="•"/>
              <a:tabLst/>
              <a:defRPr/>
            </a:pPr>
            <a:r>
              <a:rPr kumimoji="0" lang="fi-FI" sz="1800" b="0" i="0" u="none" strike="noStrike" kern="1200" cap="none" spc="20" normalizeH="0" baseline="0" noProof="0">
                <a:ln>
                  <a:noFill/>
                </a:ln>
                <a:solidFill>
                  <a:srgbClr val="1A3061"/>
                </a:solidFill>
                <a:effectLst/>
                <a:uLnTx/>
                <a:uFillTx/>
                <a:latin typeface="Franklin Gothic Book"/>
                <a:ea typeface="+mn-ea"/>
                <a:cs typeface="+mn-cs"/>
              </a:rPr>
              <a:t>Volyymisarja, viitevuosi 2015 </a:t>
            </a:r>
            <a:r>
              <a:rPr kumimoji="0" lang="fi-FI" sz="1800" b="1" i="0" u="none" strike="noStrike" kern="1200" cap="none" spc="0" normalizeH="0" baseline="0" noProof="0">
                <a:ln>
                  <a:noFill/>
                </a:ln>
                <a:solidFill>
                  <a:srgbClr val="F2644C"/>
                </a:solidFill>
                <a:effectLst/>
                <a:uLnTx/>
                <a:uFillTx/>
                <a:latin typeface="Franklin Gothic Book"/>
                <a:ea typeface="+mn-ea"/>
                <a:cs typeface="+mn-cs"/>
              </a:rPr>
              <a:t>*</a:t>
            </a:r>
          </a:p>
          <a:p>
            <a:pPr marL="179388" marR="0" lvl="0" indent="-179388" algn="l" defTabSz="457200" rtl="0" eaLnBrk="1" fontAlgn="auto" latinLnBrk="0" hangingPunct="1">
              <a:lnSpc>
                <a:spcPct val="100000"/>
              </a:lnSpc>
              <a:spcBef>
                <a:spcPts val="1400"/>
              </a:spcBef>
              <a:spcAft>
                <a:spcPts val="0"/>
              </a:spcAft>
              <a:buClr>
                <a:srgbClr val="1A56EC"/>
              </a:buClr>
              <a:buSzTx/>
              <a:buFont typeface="Arial" panose="020B0604020202020204" pitchFamily="34" charset="0"/>
              <a:buChar char="•"/>
              <a:tabLst/>
              <a:defRPr/>
            </a:pPr>
            <a:endParaRPr kumimoji="0" lang="fi-FI" sz="1800" b="0" i="0" u="none" strike="noStrike" kern="1200" cap="none" spc="20" normalizeH="0" baseline="0" noProof="0">
              <a:ln>
                <a:noFill/>
              </a:ln>
              <a:solidFill>
                <a:srgbClr val="1A3061"/>
              </a:solidFill>
              <a:effectLst/>
              <a:uLnTx/>
              <a:uFillTx/>
              <a:latin typeface="Franklin Gothic Book"/>
              <a:ea typeface="+mn-ea"/>
              <a:cs typeface="+mn-cs"/>
            </a:endParaRPr>
          </a:p>
        </p:txBody>
      </p:sp>
      <p:sp>
        <p:nvSpPr>
          <p:cNvPr id="19" name="Tekstiruutu 18">
            <a:extLst>
              <a:ext uri="{FF2B5EF4-FFF2-40B4-BE49-F238E27FC236}">
                <a16:creationId xmlns:a16="http://schemas.microsoft.com/office/drawing/2014/main" id="{9F907183-84F9-9341-DAD4-EF8CD33A1E07}"/>
              </a:ext>
            </a:extLst>
          </p:cNvPr>
          <p:cNvSpPr txBox="1"/>
          <p:nvPr/>
        </p:nvSpPr>
        <p:spPr>
          <a:xfrm>
            <a:off x="5375724" y="2565978"/>
            <a:ext cx="5198721" cy="450000"/>
          </a:xfrm>
          <a:prstGeom prst="rect">
            <a:avLst/>
          </a:prstGeom>
          <a:noFill/>
        </p:spPr>
        <p:txBody>
          <a:bodyPr wrap="square" lIns="72000" tIns="36000" rIns="72000" bIns="36000" anchor="ctr">
            <a:no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200" b="0" i="1" u="none" strike="noStrike" kern="1200" cap="none" spc="0" normalizeH="0" baseline="0" noProof="0">
                <a:ln>
                  <a:noFill/>
                </a:ln>
                <a:solidFill>
                  <a:srgbClr val="1A3061"/>
                </a:solidFill>
                <a:effectLst/>
                <a:uLnTx/>
                <a:uFillTx/>
                <a:latin typeface="Franklin Gothic Book"/>
                <a:ea typeface="+mn-ea"/>
                <a:cs typeface="+mn-cs"/>
              </a:rPr>
              <a:t>Hinnanmuutoksista puhdistettu aikasarja verrattuna vuoteen 2015.</a:t>
            </a:r>
          </a:p>
        </p:txBody>
      </p:sp>
      <p:sp>
        <p:nvSpPr>
          <p:cNvPr id="47" name="Sisällön paikkamerkki 6">
            <a:extLst>
              <a:ext uri="{FF2B5EF4-FFF2-40B4-BE49-F238E27FC236}">
                <a16:creationId xmlns:a16="http://schemas.microsoft.com/office/drawing/2014/main" id="{194C838B-6C22-153C-5E7E-A06082E4DDCF}"/>
              </a:ext>
            </a:extLst>
          </p:cNvPr>
          <p:cNvSpPr txBox="1">
            <a:spLocks/>
          </p:cNvSpPr>
          <p:nvPr/>
        </p:nvSpPr>
        <p:spPr>
          <a:xfrm>
            <a:off x="573907" y="3065046"/>
            <a:ext cx="4801497" cy="400932"/>
          </a:xfrm>
          <a:prstGeom prst="rect">
            <a:avLst/>
          </a:prstGeom>
        </p:spPr>
        <p:txBody>
          <a:bodyPr vert="horz" lIns="0" tIns="0" rIns="0" bIns="0" rtlCol="0">
            <a:noAutofit/>
          </a:bodyPr>
          <a:lstStyle>
            <a:lvl1pPr marL="179388" indent="-179388" algn="l" defTabSz="457200" rtl="0" eaLnBrk="1" latinLnBrk="0" hangingPunct="1">
              <a:lnSpc>
                <a:spcPct val="100000"/>
              </a:lnSpc>
              <a:spcBef>
                <a:spcPts val="1400"/>
              </a:spcBef>
              <a:spcAft>
                <a:spcPts val="0"/>
              </a:spcAft>
              <a:buClr>
                <a:srgbClr val="1A56EC"/>
              </a:buClr>
              <a:buFont typeface="Arial" panose="020B0604020202020204" pitchFamily="34" charset="0"/>
              <a:buChar char="•"/>
              <a:defRPr sz="1800" kern="1200" spc="20" baseline="0">
                <a:solidFill>
                  <a:schemeClr val="tx2"/>
                </a:solidFill>
                <a:latin typeface="+mn-lt"/>
                <a:ea typeface="+mn-ea"/>
                <a:cs typeface="+mn-cs"/>
              </a:defRPr>
            </a:lvl1pPr>
            <a:lvl2pPr marL="626269" indent="-177800"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2pPr>
            <a:lvl3pPr marL="808038" indent="-181769"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3pPr>
            <a:lvl4pPr marL="985044" indent="-177007"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4pPr>
            <a:lvl5pPr marL="1167607" indent="-182563"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179388" marR="0" lvl="0" indent="-179388" algn="l" defTabSz="457200" rtl="0" eaLnBrk="1" fontAlgn="auto" latinLnBrk="0" hangingPunct="1">
              <a:lnSpc>
                <a:spcPct val="100000"/>
              </a:lnSpc>
              <a:spcBef>
                <a:spcPts val="1400"/>
              </a:spcBef>
              <a:spcAft>
                <a:spcPts val="0"/>
              </a:spcAft>
              <a:buClr>
                <a:srgbClr val="1A56EC"/>
              </a:buClr>
              <a:buSzTx/>
              <a:buFont typeface="Arial" panose="020B0604020202020204" pitchFamily="34" charset="0"/>
              <a:buChar char="•"/>
              <a:tabLst/>
              <a:defRPr/>
            </a:pPr>
            <a:r>
              <a:rPr kumimoji="0" lang="fi-FI" sz="1800" b="0" i="0" u="none" strike="noStrike" kern="1200" cap="none" spc="20" normalizeH="0" baseline="0" noProof="0">
                <a:ln>
                  <a:noFill/>
                </a:ln>
                <a:solidFill>
                  <a:srgbClr val="1A3061"/>
                </a:solidFill>
                <a:effectLst/>
                <a:uLnTx/>
                <a:uFillTx/>
                <a:latin typeface="Franklin Gothic Book"/>
                <a:ea typeface="+mn-ea"/>
                <a:cs typeface="+mn-cs"/>
              </a:rPr>
              <a:t>Volyymisarja, viitevuosi 2022</a:t>
            </a:r>
            <a:endParaRPr kumimoji="0" lang="fi-FI" sz="1800" b="1" i="0" u="none" strike="noStrike" kern="1200" cap="none" spc="0" normalizeH="0" baseline="0" noProof="0">
              <a:ln>
                <a:noFill/>
              </a:ln>
              <a:solidFill>
                <a:srgbClr val="F2644C"/>
              </a:solidFill>
              <a:effectLst/>
              <a:uLnTx/>
              <a:uFillTx/>
              <a:latin typeface="Franklin Gothic Book"/>
              <a:ea typeface="+mn-ea"/>
              <a:cs typeface="+mn-cs"/>
            </a:endParaRPr>
          </a:p>
          <a:p>
            <a:pPr marL="179388" marR="0" lvl="0" indent="-179388" algn="l" defTabSz="457200" rtl="0" eaLnBrk="1" fontAlgn="auto" latinLnBrk="0" hangingPunct="1">
              <a:lnSpc>
                <a:spcPct val="100000"/>
              </a:lnSpc>
              <a:spcBef>
                <a:spcPts val="1400"/>
              </a:spcBef>
              <a:spcAft>
                <a:spcPts val="0"/>
              </a:spcAft>
              <a:buClr>
                <a:srgbClr val="1A56EC"/>
              </a:buClr>
              <a:buSzTx/>
              <a:buFont typeface="Arial" panose="020B0604020202020204" pitchFamily="34" charset="0"/>
              <a:buChar char="•"/>
              <a:tabLst/>
              <a:defRPr/>
            </a:pPr>
            <a:endParaRPr kumimoji="0" lang="fi-FI" sz="1800" b="0" i="0" u="none" strike="noStrike" kern="1200" cap="none" spc="20" normalizeH="0" baseline="0" noProof="0">
              <a:ln>
                <a:noFill/>
              </a:ln>
              <a:solidFill>
                <a:srgbClr val="1A3061"/>
              </a:solidFill>
              <a:effectLst/>
              <a:uLnTx/>
              <a:uFillTx/>
              <a:latin typeface="Franklin Gothic Book"/>
              <a:ea typeface="+mn-ea"/>
              <a:cs typeface="+mn-cs"/>
            </a:endParaRPr>
          </a:p>
        </p:txBody>
      </p:sp>
      <p:sp>
        <p:nvSpPr>
          <p:cNvPr id="20" name="Tekstiruutu 19">
            <a:extLst>
              <a:ext uri="{FF2B5EF4-FFF2-40B4-BE49-F238E27FC236}">
                <a16:creationId xmlns:a16="http://schemas.microsoft.com/office/drawing/2014/main" id="{3EFA0F64-A204-2A43-C024-02CB58DBF539}"/>
              </a:ext>
            </a:extLst>
          </p:cNvPr>
          <p:cNvSpPr txBox="1"/>
          <p:nvPr/>
        </p:nvSpPr>
        <p:spPr>
          <a:xfrm>
            <a:off x="5375725" y="3015978"/>
            <a:ext cx="5198720" cy="450000"/>
          </a:xfrm>
          <a:prstGeom prst="rect">
            <a:avLst/>
          </a:prstGeom>
          <a:noFill/>
        </p:spPr>
        <p:txBody>
          <a:bodyPr wrap="square" lIns="72000" tIns="36000" rIns="72000" bIns="36000" anchor="ctr">
            <a:no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200" b="0" i="1" u="none" strike="noStrike" kern="1200" cap="none" spc="0" normalizeH="0" baseline="0" noProof="0">
                <a:ln>
                  <a:noFill/>
                </a:ln>
                <a:solidFill>
                  <a:srgbClr val="1A3061"/>
                </a:solidFill>
                <a:effectLst/>
                <a:uLnTx/>
                <a:uFillTx/>
                <a:latin typeface="Franklin Gothic Book"/>
                <a:ea typeface="+mn-ea"/>
                <a:cs typeface="+mn-cs"/>
              </a:rPr>
              <a:t>Hinnanmuutoksista puhdistettu aikasarja verrattuna vuoteen 2022.</a:t>
            </a:r>
          </a:p>
        </p:txBody>
      </p:sp>
      <p:sp>
        <p:nvSpPr>
          <p:cNvPr id="48" name="Sisällön paikkamerkki 6">
            <a:extLst>
              <a:ext uri="{FF2B5EF4-FFF2-40B4-BE49-F238E27FC236}">
                <a16:creationId xmlns:a16="http://schemas.microsoft.com/office/drawing/2014/main" id="{F7367643-F580-DE14-BA84-F963086A4A57}"/>
              </a:ext>
            </a:extLst>
          </p:cNvPr>
          <p:cNvSpPr txBox="1">
            <a:spLocks/>
          </p:cNvSpPr>
          <p:nvPr/>
        </p:nvSpPr>
        <p:spPr>
          <a:xfrm>
            <a:off x="573904" y="3551650"/>
            <a:ext cx="4801497" cy="400932"/>
          </a:xfrm>
          <a:prstGeom prst="rect">
            <a:avLst/>
          </a:prstGeom>
        </p:spPr>
        <p:txBody>
          <a:bodyPr vert="horz" lIns="0" tIns="0" rIns="0" bIns="0" rtlCol="0">
            <a:noAutofit/>
          </a:bodyPr>
          <a:lstStyle>
            <a:lvl1pPr marL="179388" indent="-179388" algn="l" defTabSz="457200" rtl="0" eaLnBrk="1" latinLnBrk="0" hangingPunct="1">
              <a:lnSpc>
                <a:spcPct val="100000"/>
              </a:lnSpc>
              <a:spcBef>
                <a:spcPts val="1400"/>
              </a:spcBef>
              <a:spcAft>
                <a:spcPts val="0"/>
              </a:spcAft>
              <a:buClr>
                <a:srgbClr val="1A56EC"/>
              </a:buClr>
              <a:buFont typeface="Arial" panose="020B0604020202020204" pitchFamily="34" charset="0"/>
              <a:buChar char="•"/>
              <a:defRPr sz="1800" kern="1200" spc="20" baseline="0">
                <a:solidFill>
                  <a:schemeClr val="tx2"/>
                </a:solidFill>
                <a:latin typeface="+mn-lt"/>
                <a:ea typeface="+mn-ea"/>
                <a:cs typeface="+mn-cs"/>
              </a:defRPr>
            </a:lvl1pPr>
            <a:lvl2pPr marL="626269" indent="-177800"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2pPr>
            <a:lvl3pPr marL="808038" indent="-181769"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3pPr>
            <a:lvl4pPr marL="985044" indent="-177007"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4pPr>
            <a:lvl5pPr marL="1167607" indent="-182563"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179388" marR="0" lvl="0" indent="-179388" algn="l" defTabSz="457200" rtl="0" eaLnBrk="1" fontAlgn="auto" latinLnBrk="0" hangingPunct="1">
              <a:lnSpc>
                <a:spcPct val="100000"/>
              </a:lnSpc>
              <a:spcBef>
                <a:spcPts val="1400"/>
              </a:spcBef>
              <a:spcAft>
                <a:spcPts val="0"/>
              </a:spcAft>
              <a:buClr>
                <a:srgbClr val="1A56EC"/>
              </a:buClr>
              <a:buSzTx/>
              <a:buFont typeface="Arial" panose="020B0604020202020204" pitchFamily="34" charset="0"/>
              <a:buChar char="•"/>
              <a:tabLst/>
              <a:defRPr/>
            </a:pPr>
            <a:r>
              <a:rPr kumimoji="0" lang="fi-FI" sz="1800" b="0" i="0" u="none" strike="noStrike" kern="1200" cap="none" spc="20" normalizeH="0" baseline="0" noProof="0">
                <a:ln>
                  <a:noFill/>
                </a:ln>
                <a:solidFill>
                  <a:srgbClr val="1A3061"/>
                </a:solidFill>
                <a:effectLst/>
                <a:uLnTx/>
                <a:uFillTx/>
                <a:latin typeface="Franklin Gothic Book"/>
                <a:ea typeface="+mn-ea"/>
                <a:cs typeface="+mn-cs"/>
              </a:rPr>
              <a:t>Volyymi-indeksi, 2015=100 </a:t>
            </a:r>
            <a:r>
              <a:rPr kumimoji="0" lang="fi-FI" sz="1800" b="1" i="0" u="none" strike="noStrike" kern="1200" cap="none" spc="0" normalizeH="0" baseline="0" noProof="0">
                <a:ln>
                  <a:noFill/>
                </a:ln>
                <a:solidFill>
                  <a:srgbClr val="F2644C"/>
                </a:solidFill>
                <a:effectLst/>
                <a:uLnTx/>
                <a:uFillTx/>
                <a:latin typeface="Franklin Gothic Book"/>
                <a:ea typeface="+mn-ea"/>
                <a:cs typeface="+mn-cs"/>
              </a:rPr>
              <a:t>*</a:t>
            </a:r>
          </a:p>
          <a:p>
            <a:pPr marL="179388" marR="0" lvl="0" indent="-179388" algn="l" defTabSz="457200" rtl="0" eaLnBrk="1" fontAlgn="auto" latinLnBrk="0" hangingPunct="1">
              <a:lnSpc>
                <a:spcPct val="100000"/>
              </a:lnSpc>
              <a:spcBef>
                <a:spcPts val="1400"/>
              </a:spcBef>
              <a:spcAft>
                <a:spcPts val="0"/>
              </a:spcAft>
              <a:buClr>
                <a:srgbClr val="1A56EC"/>
              </a:buClr>
              <a:buSzTx/>
              <a:buFont typeface="Arial" panose="020B0604020202020204" pitchFamily="34" charset="0"/>
              <a:buChar char="•"/>
              <a:tabLst/>
              <a:defRPr/>
            </a:pPr>
            <a:endParaRPr kumimoji="0" lang="fi-FI" sz="1800" b="0" i="0" u="none" strike="noStrike" kern="1200" cap="none" spc="20" normalizeH="0" baseline="0" noProof="0">
              <a:ln>
                <a:noFill/>
              </a:ln>
              <a:solidFill>
                <a:srgbClr val="1A3061"/>
              </a:solidFill>
              <a:effectLst/>
              <a:uLnTx/>
              <a:uFillTx/>
              <a:latin typeface="Franklin Gothic Book"/>
              <a:ea typeface="+mn-ea"/>
              <a:cs typeface="+mn-cs"/>
            </a:endParaRPr>
          </a:p>
        </p:txBody>
      </p:sp>
      <p:sp>
        <p:nvSpPr>
          <p:cNvPr id="21" name="Tekstiruutu 20">
            <a:extLst>
              <a:ext uri="{FF2B5EF4-FFF2-40B4-BE49-F238E27FC236}">
                <a16:creationId xmlns:a16="http://schemas.microsoft.com/office/drawing/2014/main" id="{302DD18B-0BEB-825C-73E0-F6208FF1C60B}"/>
              </a:ext>
            </a:extLst>
          </p:cNvPr>
          <p:cNvSpPr txBox="1"/>
          <p:nvPr/>
        </p:nvSpPr>
        <p:spPr>
          <a:xfrm>
            <a:off x="5375274" y="3465978"/>
            <a:ext cx="5198719" cy="450000"/>
          </a:xfrm>
          <a:prstGeom prst="rect">
            <a:avLst/>
          </a:prstGeom>
          <a:noFill/>
        </p:spPr>
        <p:txBody>
          <a:bodyPr wrap="square" lIns="72000" tIns="36000" rIns="72000" bIns="36000" anchor="ctr">
            <a:no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200" b="0" i="1" u="none" strike="noStrike" kern="1200" cap="none" spc="0" normalizeH="0" baseline="0" noProof="0">
                <a:ln>
                  <a:noFill/>
                </a:ln>
                <a:solidFill>
                  <a:srgbClr val="1A3061"/>
                </a:solidFill>
                <a:effectLst/>
                <a:uLnTx/>
                <a:uFillTx/>
                <a:latin typeface="Franklin Gothic Book"/>
                <a:ea typeface="+mn-ea"/>
                <a:cs typeface="+mn-cs"/>
              </a:rPr>
              <a:t>Hinnanmuutoksista puhdistettu, määrällistä kehitystä osoittava indeksi. Kertoo muutoksen vuoteen 2015 verrattuna. </a:t>
            </a:r>
          </a:p>
        </p:txBody>
      </p:sp>
      <p:sp>
        <p:nvSpPr>
          <p:cNvPr id="49" name="Sisällön paikkamerkki 6">
            <a:extLst>
              <a:ext uri="{FF2B5EF4-FFF2-40B4-BE49-F238E27FC236}">
                <a16:creationId xmlns:a16="http://schemas.microsoft.com/office/drawing/2014/main" id="{4A451F86-CFDF-2A29-B697-EDADEC8F84F0}"/>
              </a:ext>
            </a:extLst>
          </p:cNvPr>
          <p:cNvSpPr txBox="1">
            <a:spLocks/>
          </p:cNvSpPr>
          <p:nvPr/>
        </p:nvSpPr>
        <p:spPr>
          <a:xfrm>
            <a:off x="573905" y="4003445"/>
            <a:ext cx="4801497" cy="400932"/>
          </a:xfrm>
          <a:prstGeom prst="rect">
            <a:avLst/>
          </a:prstGeom>
        </p:spPr>
        <p:txBody>
          <a:bodyPr vert="horz" lIns="0" tIns="0" rIns="0" bIns="0" rtlCol="0">
            <a:noAutofit/>
          </a:bodyPr>
          <a:lstStyle>
            <a:lvl1pPr marL="179388" indent="-179388" algn="l" defTabSz="457200" rtl="0" eaLnBrk="1" latinLnBrk="0" hangingPunct="1">
              <a:lnSpc>
                <a:spcPct val="100000"/>
              </a:lnSpc>
              <a:spcBef>
                <a:spcPts val="1400"/>
              </a:spcBef>
              <a:spcAft>
                <a:spcPts val="0"/>
              </a:spcAft>
              <a:buClr>
                <a:srgbClr val="1A56EC"/>
              </a:buClr>
              <a:buFont typeface="Arial" panose="020B0604020202020204" pitchFamily="34" charset="0"/>
              <a:buChar char="•"/>
              <a:defRPr sz="1800" kern="1200" spc="20" baseline="0">
                <a:solidFill>
                  <a:schemeClr val="tx2"/>
                </a:solidFill>
                <a:latin typeface="+mn-lt"/>
                <a:ea typeface="+mn-ea"/>
                <a:cs typeface="+mn-cs"/>
              </a:defRPr>
            </a:lvl1pPr>
            <a:lvl2pPr marL="626269" indent="-177800"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2pPr>
            <a:lvl3pPr marL="808038" indent="-181769"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3pPr>
            <a:lvl4pPr marL="985044" indent="-177007"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4pPr>
            <a:lvl5pPr marL="1167607" indent="-182563"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179388" marR="0" lvl="0" indent="-179388" algn="l" defTabSz="457200" rtl="0" eaLnBrk="1" fontAlgn="auto" latinLnBrk="0" hangingPunct="1">
              <a:lnSpc>
                <a:spcPct val="100000"/>
              </a:lnSpc>
              <a:spcBef>
                <a:spcPts val="1400"/>
              </a:spcBef>
              <a:spcAft>
                <a:spcPts val="0"/>
              </a:spcAft>
              <a:buClr>
                <a:srgbClr val="1A56EC"/>
              </a:buClr>
              <a:buSzTx/>
              <a:buFont typeface="Arial" panose="020B0604020202020204" pitchFamily="34" charset="0"/>
              <a:buChar char="•"/>
              <a:tabLst/>
              <a:defRPr/>
            </a:pPr>
            <a:r>
              <a:rPr kumimoji="0" lang="fi-FI" sz="1800" b="0" i="0" u="none" strike="noStrike" kern="1200" cap="none" spc="20" normalizeH="0" baseline="0" noProof="0">
                <a:ln>
                  <a:noFill/>
                </a:ln>
                <a:solidFill>
                  <a:srgbClr val="1A3061"/>
                </a:solidFill>
                <a:effectLst/>
                <a:uLnTx/>
                <a:uFillTx/>
                <a:latin typeface="Franklin Gothic Book"/>
                <a:ea typeface="+mn-ea"/>
                <a:cs typeface="+mn-cs"/>
              </a:rPr>
              <a:t>Hintaindeksi, 2015=100</a:t>
            </a:r>
            <a:endParaRPr kumimoji="0" lang="fi-FI" sz="1800" b="1" i="0" u="none" strike="noStrike" kern="1200" cap="none" spc="0" normalizeH="0" baseline="0" noProof="0">
              <a:ln>
                <a:noFill/>
              </a:ln>
              <a:solidFill>
                <a:srgbClr val="F2644C"/>
              </a:solidFill>
              <a:effectLst/>
              <a:uLnTx/>
              <a:uFillTx/>
              <a:latin typeface="Franklin Gothic Book"/>
              <a:ea typeface="+mn-ea"/>
              <a:cs typeface="+mn-cs"/>
            </a:endParaRPr>
          </a:p>
          <a:p>
            <a:pPr marL="179388" marR="0" lvl="0" indent="-179388" algn="l" defTabSz="457200" rtl="0" eaLnBrk="1" fontAlgn="auto" latinLnBrk="0" hangingPunct="1">
              <a:lnSpc>
                <a:spcPct val="100000"/>
              </a:lnSpc>
              <a:spcBef>
                <a:spcPts val="1400"/>
              </a:spcBef>
              <a:spcAft>
                <a:spcPts val="0"/>
              </a:spcAft>
              <a:buClr>
                <a:srgbClr val="1A56EC"/>
              </a:buClr>
              <a:buSzTx/>
              <a:buFont typeface="Arial" panose="020B0604020202020204" pitchFamily="34" charset="0"/>
              <a:buChar char="•"/>
              <a:tabLst/>
              <a:defRPr/>
            </a:pPr>
            <a:endParaRPr kumimoji="0" lang="fi-FI" sz="1800" b="0" i="0" u="none" strike="noStrike" kern="1200" cap="none" spc="20" normalizeH="0" baseline="0" noProof="0">
              <a:ln>
                <a:noFill/>
              </a:ln>
              <a:solidFill>
                <a:srgbClr val="1A3061"/>
              </a:solidFill>
              <a:effectLst/>
              <a:uLnTx/>
              <a:uFillTx/>
              <a:latin typeface="Franklin Gothic Book"/>
              <a:ea typeface="+mn-ea"/>
              <a:cs typeface="+mn-cs"/>
            </a:endParaRPr>
          </a:p>
        </p:txBody>
      </p:sp>
      <p:sp>
        <p:nvSpPr>
          <p:cNvPr id="22" name="Tekstiruutu 21">
            <a:extLst>
              <a:ext uri="{FF2B5EF4-FFF2-40B4-BE49-F238E27FC236}">
                <a16:creationId xmlns:a16="http://schemas.microsoft.com/office/drawing/2014/main" id="{EE574BD5-3C6A-2BE9-C367-9611737FF216}"/>
              </a:ext>
            </a:extLst>
          </p:cNvPr>
          <p:cNvSpPr txBox="1"/>
          <p:nvPr/>
        </p:nvSpPr>
        <p:spPr>
          <a:xfrm>
            <a:off x="5375274" y="3915978"/>
            <a:ext cx="5198718" cy="450000"/>
          </a:xfrm>
          <a:prstGeom prst="rect">
            <a:avLst/>
          </a:prstGeom>
          <a:noFill/>
        </p:spPr>
        <p:txBody>
          <a:bodyPr wrap="square" lIns="72000" tIns="36000" rIns="72000" bIns="36000" anchor="ctr">
            <a:no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200" b="0" i="1" u="none" strike="noStrike" kern="1200" cap="none" spc="0" normalizeH="0" baseline="0" noProof="0">
                <a:ln>
                  <a:noFill/>
                </a:ln>
                <a:solidFill>
                  <a:srgbClr val="1A3061"/>
                </a:solidFill>
                <a:effectLst/>
                <a:uLnTx/>
                <a:uFillTx/>
                <a:latin typeface="Franklin Gothic Book"/>
                <a:ea typeface="+mn-ea"/>
                <a:cs typeface="+mn-cs"/>
              </a:rPr>
              <a:t>Kertoo hintojen muutoksen vuoteen 2015 verrattuna.</a:t>
            </a:r>
          </a:p>
        </p:txBody>
      </p:sp>
      <p:sp>
        <p:nvSpPr>
          <p:cNvPr id="50" name="Sisällön paikkamerkki 6">
            <a:extLst>
              <a:ext uri="{FF2B5EF4-FFF2-40B4-BE49-F238E27FC236}">
                <a16:creationId xmlns:a16="http://schemas.microsoft.com/office/drawing/2014/main" id="{2D9D1352-2990-E1EA-3FDE-BD54C7359605}"/>
              </a:ext>
            </a:extLst>
          </p:cNvPr>
          <p:cNvSpPr txBox="1">
            <a:spLocks/>
          </p:cNvSpPr>
          <p:nvPr/>
        </p:nvSpPr>
        <p:spPr>
          <a:xfrm>
            <a:off x="573903" y="4434245"/>
            <a:ext cx="4801497" cy="400932"/>
          </a:xfrm>
          <a:prstGeom prst="rect">
            <a:avLst/>
          </a:prstGeom>
        </p:spPr>
        <p:txBody>
          <a:bodyPr vert="horz" lIns="0" tIns="0" rIns="0" bIns="0" rtlCol="0">
            <a:noAutofit/>
          </a:bodyPr>
          <a:lstStyle>
            <a:lvl1pPr marL="179388" indent="-179388" algn="l" defTabSz="457200" rtl="0" eaLnBrk="1" latinLnBrk="0" hangingPunct="1">
              <a:lnSpc>
                <a:spcPct val="100000"/>
              </a:lnSpc>
              <a:spcBef>
                <a:spcPts val="1400"/>
              </a:spcBef>
              <a:spcAft>
                <a:spcPts val="0"/>
              </a:spcAft>
              <a:buClr>
                <a:srgbClr val="1A56EC"/>
              </a:buClr>
              <a:buFont typeface="Arial" panose="020B0604020202020204" pitchFamily="34" charset="0"/>
              <a:buChar char="•"/>
              <a:defRPr sz="1800" kern="1200" spc="20" baseline="0">
                <a:solidFill>
                  <a:schemeClr val="tx2"/>
                </a:solidFill>
                <a:latin typeface="+mn-lt"/>
                <a:ea typeface="+mn-ea"/>
                <a:cs typeface="+mn-cs"/>
              </a:defRPr>
            </a:lvl1pPr>
            <a:lvl2pPr marL="626269" indent="-177800"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2pPr>
            <a:lvl3pPr marL="808038" indent="-181769"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3pPr>
            <a:lvl4pPr marL="985044" indent="-177007"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4pPr>
            <a:lvl5pPr marL="1167607" indent="-182563"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179388" marR="0" lvl="0" indent="-179388" algn="l" defTabSz="457200" rtl="0" eaLnBrk="1" fontAlgn="auto" latinLnBrk="0" hangingPunct="1">
              <a:lnSpc>
                <a:spcPct val="100000"/>
              </a:lnSpc>
              <a:spcBef>
                <a:spcPts val="1400"/>
              </a:spcBef>
              <a:spcAft>
                <a:spcPts val="0"/>
              </a:spcAft>
              <a:buClr>
                <a:srgbClr val="1A56EC"/>
              </a:buClr>
              <a:buSzTx/>
              <a:buFont typeface="Arial" panose="020B0604020202020204" pitchFamily="34" charset="0"/>
              <a:buChar char="•"/>
              <a:tabLst/>
              <a:defRPr/>
            </a:pPr>
            <a:r>
              <a:rPr kumimoji="0" lang="fi-FI" sz="1800" b="0" i="0" u="none" strike="noStrike" kern="1200" cap="none" spc="20" normalizeH="0" baseline="0" noProof="0">
                <a:ln>
                  <a:noFill/>
                </a:ln>
                <a:solidFill>
                  <a:srgbClr val="1A3061"/>
                </a:solidFill>
                <a:effectLst/>
                <a:uLnTx/>
                <a:uFillTx/>
                <a:latin typeface="Franklin Gothic Book"/>
                <a:ea typeface="+mn-ea"/>
                <a:cs typeface="+mn-cs"/>
              </a:rPr>
              <a:t>Volyymin muutokset, % </a:t>
            </a:r>
            <a:r>
              <a:rPr kumimoji="0" lang="fi-FI" sz="1800" b="1" i="0" u="none" strike="noStrike" kern="1200" cap="none" spc="0" normalizeH="0" baseline="0" noProof="0">
                <a:ln>
                  <a:noFill/>
                </a:ln>
                <a:solidFill>
                  <a:srgbClr val="F2644C"/>
                </a:solidFill>
                <a:effectLst/>
                <a:uLnTx/>
                <a:uFillTx/>
                <a:latin typeface="Franklin Gothic Book"/>
                <a:ea typeface="+mn-ea"/>
                <a:cs typeface="+mn-cs"/>
              </a:rPr>
              <a:t>*</a:t>
            </a:r>
          </a:p>
          <a:p>
            <a:pPr marL="179388" marR="0" lvl="0" indent="-179388" algn="l" defTabSz="457200" rtl="0" eaLnBrk="1" fontAlgn="auto" latinLnBrk="0" hangingPunct="1">
              <a:lnSpc>
                <a:spcPct val="100000"/>
              </a:lnSpc>
              <a:spcBef>
                <a:spcPts val="1400"/>
              </a:spcBef>
              <a:spcAft>
                <a:spcPts val="0"/>
              </a:spcAft>
              <a:buClr>
                <a:srgbClr val="1A56EC"/>
              </a:buClr>
              <a:buSzTx/>
              <a:buFont typeface="Arial" panose="020B0604020202020204" pitchFamily="34" charset="0"/>
              <a:buChar char="•"/>
              <a:tabLst/>
              <a:defRPr/>
            </a:pPr>
            <a:endParaRPr kumimoji="0" lang="fi-FI" sz="1800" b="0" i="0" u="none" strike="noStrike" kern="1200" cap="none" spc="20" normalizeH="0" baseline="0" noProof="0">
              <a:ln>
                <a:noFill/>
              </a:ln>
              <a:solidFill>
                <a:srgbClr val="1A3061"/>
              </a:solidFill>
              <a:effectLst/>
              <a:uLnTx/>
              <a:uFillTx/>
              <a:latin typeface="Franklin Gothic Book"/>
              <a:ea typeface="+mn-ea"/>
              <a:cs typeface="+mn-cs"/>
            </a:endParaRPr>
          </a:p>
        </p:txBody>
      </p:sp>
      <p:sp>
        <p:nvSpPr>
          <p:cNvPr id="23" name="Tekstiruutu 22">
            <a:extLst>
              <a:ext uri="{FF2B5EF4-FFF2-40B4-BE49-F238E27FC236}">
                <a16:creationId xmlns:a16="http://schemas.microsoft.com/office/drawing/2014/main" id="{BD301283-DE8E-387D-EB98-F0EEFEA80266}"/>
              </a:ext>
            </a:extLst>
          </p:cNvPr>
          <p:cNvSpPr txBox="1"/>
          <p:nvPr/>
        </p:nvSpPr>
        <p:spPr>
          <a:xfrm>
            <a:off x="5375274" y="4365978"/>
            <a:ext cx="5198718" cy="450000"/>
          </a:xfrm>
          <a:prstGeom prst="rect">
            <a:avLst/>
          </a:prstGeom>
          <a:noFill/>
        </p:spPr>
        <p:txBody>
          <a:bodyPr wrap="square" lIns="72000" tIns="36000" rIns="72000" bIns="36000" anchor="ctr">
            <a:no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200" b="0" i="1" u="none" strike="noStrike" kern="1200" cap="none" spc="0" normalizeH="0" baseline="0" noProof="0">
                <a:ln>
                  <a:noFill/>
                </a:ln>
                <a:solidFill>
                  <a:srgbClr val="1A3061"/>
                </a:solidFill>
                <a:effectLst/>
                <a:uLnTx/>
                <a:uFillTx/>
                <a:latin typeface="Franklin Gothic Book"/>
                <a:ea typeface="+mn-ea"/>
                <a:cs typeface="+mn-cs"/>
              </a:rPr>
              <a:t>Määrän muutosaste, hintojen vaikutus poistettu. BKT:n reaalinen kasvu. Kuvaa suhdannevaihtelua.</a:t>
            </a:r>
          </a:p>
        </p:txBody>
      </p:sp>
      <p:sp>
        <p:nvSpPr>
          <p:cNvPr id="51" name="Sisällön paikkamerkki 6">
            <a:extLst>
              <a:ext uri="{FF2B5EF4-FFF2-40B4-BE49-F238E27FC236}">
                <a16:creationId xmlns:a16="http://schemas.microsoft.com/office/drawing/2014/main" id="{727A3349-0997-86FF-7875-8E5ADA5856D5}"/>
              </a:ext>
            </a:extLst>
          </p:cNvPr>
          <p:cNvSpPr txBox="1">
            <a:spLocks/>
          </p:cNvSpPr>
          <p:nvPr/>
        </p:nvSpPr>
        <p:spPr>
          <a:xfrm>
            <a:off x="573777" y="4866995"/>
            <a:ext cx="4801497" cy="400932"/>
          </a:xfrm>
          <a:prstGeom prst="rect">
            <a:avLst/>
          </a:prstGeom>
        </p:spPr>
        <p:txBody>
          <a:bodyPr vert="horz" lIns="0" tIns="0" rIns="0" bIns="0" rtlCol="0">
            <a:noAutofit/>
          </a:bodyPr>
          <a:lstStyle>
            <a:lvl1pPr marL="179388" indent="-179388" algn="l" defTabSz="457200" rtl="0" eaLnBrk="1" latinLnBrk="0" hangingPunct="1">
              <a:lnSpc>
                <a:spcPct val="100000"/>
              </a:lnSpc>
              <a:spcBef>
                <a:spcPts val="1400"/>
              </a:spcBef>
              <a:spcAft>
                <a:spcPts val="0"/>
              </a:spcAft>
              <a:buClr>
                <a:srgbClr val="1A56EC"/>
              </a:buClr>
              <a:buFont typeface="Arial" panose="020B0604020202020204" pitchFamily="34" charset="0"/>
              <a:buChar char="•"/>
              <a:defRPr sz="1800" kern="1200" spc="20" baseline="0">
                <a:solidFill>
                  <a:schemeClr val="tx2"/>
                </a:solidFill>
                <a:latin typeface="+mn-lt"/>
                <a:ea typeface="+mn-ea"/>
                <a:cs typeface="+mn-cs"/>
              </a:defRPr>
            </a:lvl1pPr>
            <a:lvl2pPr marL="626269" indent="-177800"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2pPr>
            <a:lvl3pPr marL="808038" indent="-181769"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3pPr>
            <a:lvl4pPr marL="985044" indent="-177007"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4pPr>
            <a:lvl5pPr marL="1167607" indent="-182563"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179388" marR="0" lvl="0" indent="-179388" algn="l" defTabSz="457200" rtl="0" eaLnBrk="1" fontAlgn="auto" latinLnBrk="0" hangingPunct="1">
              <a:lnSpc>
                <a:spcPct val="100000"/>
              </a:lnSpc>
              <a:spcBef>
                <a:spcPts val="1400"/>
              </a:spcBef>
              <a:spcAft>
                <a:spcPts val="0"/>
              </a:spcAft>
              <a:buClr>
                <a:srgbClr val="1A56EC"/>
              </a:buClr>
              <a:buSzTx/>
              <a:buFont typeface="Arial" panose="020B0604020202020204" pitchFamily="34" charset="0"/>
              <a:buChar char="•"/>
              <a:tabLst/>
              <a:defRPr/>
            </a:pPr>
            <a:r>
              <a:rPr kumimoji="0" lang="fi-FI" sz="1800" b="0" i="0" u="none" strike="noStrike" kern="1200" cap="none" spc="20" normalizeH="0" baseline="0" noProof="0">
                <a:ln>
                  <a:noFill/>
                </a:ln>
                <a:solidFill>
                  <a:srgbClr val="1A3061"/>
                </a:solidFill>
                <a:effectLst/>
                <a:uLnTx/>
                <a:uFillTx/>
                <a:latin typeface="Franklin Gothic Book"/>
                <a:ea typeface="+mn-ea"/>
                <a:cs typeface="+mn-cs"/>
              </a:rPr>
              <a:t>Arvon muutokset, %</a:t>
            </a:r>
            <a:endParaRPr kumimoji="0" lang="fi-FI" sz="1800" b="1" i="0" u="none" strike="noStrike" kern="1200" cap="none" spc="0" normalizeH="0" baseline="0" noProof="0">
              <a:ln>
                <a:noFill/>
              </a:ln>
              <a:solidFill>
                <a:srgbClr val="F2644C"/>
              </a:solidFill>
              <a:effectLst/>
              <a:uLnTx/>
              <a:uFillTx/>
              <a:latin typeface="Franklin Gothic Book"/>
              <a:ea typeface="+mn-ea"/>
              <a:cs typeface="+mn-cs"/>
            </a:endParaRPr>
          </a:p>
          <a:p>
            <a:pPr marL="179388" marR="0" lvl="0" indent="-179388" algn="l" defTabSz="457200" rtl="0" eaLnBrk="1" fontAlgn="auto" latinLnBrk="0" hangingPunct="1">
              <a:lnSpc>
                <a:spcPct val="100000"/>
              </a:lnSpc>
              <a:spcBef>
                <a:spcPts val="1400"/>
              </a:spcBef>
              <a:spcAft>
                <a:spcPts val="0"/>
              </a:spcAft>
              <a:buClr>
                <a:srgbClr val="1A56EC"/>
              </a:buClr>
              <a:buSzTx/>
              <a:buFont typeface="Arial" panose="020B0604020202020204" pitchFamily="34" charset="0"/>
              <a:buChar char="•"/>
              <a:tabLst/>
              <a:defRPr/>
            </a:pPr>
            <a:endParaRPr kumimoji="0" lang="fi-FI" sz="1800" b="0" i="0" u="none" strike="noStrike" kern="1200" cap="none" spc="20" normalizeH="0" baseline="0" noProof="0">
              <a:ln>
                <a:noFill/>
              </a:ln>
              <a:solidFill>
                <a:srgbClr val="1A3061"/>
              </a:solidFill>
              <a:effectLst/>
              <a:uLnTx/>
              <a:uFillTx/>
              <a:latin typeface="Franklin Gothic Book"/>
              <a:ea typeface="+mn-ea"/>
              <a:cs typeface="+mn-cs"/>
            </a:endParaRPr>
          </a:p>
        </p:txBody>
      </p:sp>
      <p:sp>
        <p:nvSpPr>
          <p:cNvPr id="24" name="Tekstiruutu 23">
            <a:extLst>
              <a:ext uri="{FF2B5EF4-FFF2-40B4-BE49-F238E27FC236}">
                <a16:creationId xmlns:a16="http://schemas.microsoft.com/office/drawing/2014/main" id="{E10D0DF8-1B65-A184-28A0-3921197D8C64}"/>
              </a:ext>
            </a:extLst>
          </p:cNvPr>
          <p:cNvSpPr txBox="1"/>
          <p:nvPr/>
        </p:nvSpPr>
        <p:spPr>
          <a:xfrm>
            <a:off x="5375274" y="4815978"/>
            <a:ext cx="5198718" cy="450000"/>
          </a:xfrm>
          <a:prstGeom prst="rect">
            <a:avLst/>
          </a:prstGeom>
          <a:noFill/>
        </p:spPr>
        <p:txBody>
          <a:bodyPr wrap="square" lIns="72000" tIns="36000" rIns="72000" bIns="36000" anchor="ctr">
            <a:no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200" b="0" i="1" u="none" strike="noStrike" kern="1200" cap="none" spc="0" normalizeH="0" baseline="0" noProof="0">
                <a:ln>
                  <a:noFill/>
                </a:ln>
                <a:solidFill>
                  <a:srgbClr val="1A3061"/>
                </a:solidFill>
                <a:effectLst/>
                <a:uLnTx/>
                <a:uFillTx/>
                <a:latin typeface="Franklin Gothic Book"/>
                <a:ea typeface="+mn-ea"/>
                <a:cs typeface="+mn-cs"/>
              </a:rPr>
              <a:t>Käypähintaisen summan prosentuaalinen muutos edellisvuoteen verrattuna. Mukana sekä hintojen että määrän muutos. </a:t>
            </a:r>
          </a:p>
        </p:txBody>
      </p:sp>
      <p:sp>
        <p:nvSpPr>
          <p:cNvPr id="52" name="Sisällön paikkamerkki 6">
            <a:extLst>
              <a:ext uri="{FF2B5EF4-FFF2-40B4-BE49-F238E27FC236}">
                <a16:creationId xmlns:a16="http://schemas.microsoft.com/office/drawing/2014/main" id="{9FD45796-7E20-8CA2-1347-8A65FE9900B4}"/>
              </a:ext>
            </a:extLst>
          </p:cNvPr>
          <p:cNvSpPr txBox="1">
            <a:spLocks/>
          </p:cNvSpPr>
          <p:nvPr/>
        </p:nvSpPr>
        <p:spPr>
          <a:xfrm>
            <a:off x="573776" y="5334245"/>
            <a:ext cx="4801497" cy="400932"/>
          </a:xfrm>
          <a:prstGeom prst="rect">
            <a:avLst/>
          </a:prstGeom>
        </p:spPr>
        <p:txBody>
          <a:bodyPr vert="horz" lIns="0" tIns="0" rIns="0" bIns="0" rtlCol="0">
            <a:noAutofit/>
          </a:bodyPr>
          <a:lstStyle>
            <a:lvl1pPr marL="179388" indent="-179388" algn="l" defTabSz="457200" rtl="0" eaLnBrk="1" latinLnBrk="0" hangingPunct="1">
              <a:lnSpc>
                <a:spcPct val="100000"/>
              </a:lnSpc>
              <a:spcBef>
                <a:spcPts val="1400"/>
              </a:spcBef>
              <a:spcAft>
                <a:spcPts val="0"/>
              </a:spcAft>
              <a:buClr>
                <a:srgbClr val="1A56EC"/>
              </a:buClr>
              <a:buFont typeface="Arial" panose="020B0604020202020204" pitchFamily="34" charset="0"/>
              <a:buChar char="•"/>
              <a:defRPr sz="1800" kern="1200" spc="20" baseline="0">
                <a:solidFill>
                  <a:schemeClr val="tx2"/>
                </a:solidFill>
                <a:latin typeface="+mn-lt"/>
                <a:ea typeface="+mn-ea"/>
                <a:cs typeface="+mn-cs"/>
              </a:defRPr>
            </a:lvl1pPr>
            <a:lvl2pPr marL="626269" indent="-177800"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2pPr>
            <a:lvl3pPr marL="808038" indent="-181769"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3pPr>
            <a:lvl4pPr marL="985044" indent="-177007"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4pPr>
            <a:lvl5pPr marL="1167607" indent="-182563"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179388" marR="0" lvl="0" indent="-179388" algn="l" defTabSz="457200" rtl="0" eaLnBrk="1" fontAlgn="auto" latinLnBrk="0" hangingPunct="1">
              <a:lnSpc>
                <a:spcPct val="100000"/>
              </a:lnSpc>
              <a:spcBef>
                <a:spcPts val="1400"/>
              </a:spcBef>
              <a:spcAft>
                <a:spcPts val="0"/>
              </a:spcAft>
              <a:buClr>
                <a:srgbClr val="1A56EC"/>
              </a:buClr>
              <a:buSzTx/>
              <a:buFont typeface="Arial" panose="020B0604020202020204" pitchFamily="34" charset="0"/>
              <a:buChar char="•"/>
              <a:tabLst/>
              <a:defRPr/>
            </a:pPr>
            <a:r>
              <a:rPr kumimoji="0" lang="fi-FI" sz="1800" b="0" i="0" u="none" strike="noStrike" kern="1200" cap="none" spc="20" normalizeH="0" baseline="0" noProof="0">
                <a:ln>
                  <a:noFill/>
                </a:ln>
                <a:solidFill>
                  <a:srgbClr val="1A3061"/>
                </a:solidFill>
                <a:effectLst/>
                <a:uLnTx/>
                <a:uFillTx/>
                <a:latin typeface="Franklin Gothic Book"/>
                <a:ea typeface="+mn-ea"/>
                <a:cs typeface="+mn-cs"/>
              </a:rPr>
              <a:t>Hinnan muutokset, %</a:t>
            </a:r>
            <a:endParaRPr kumimoji="0" lang="fi-FI" sz="1800" b="1" i="0" u="none" strike="noStrike" kern="1200" cap="none" spc="0" normalizeH="0" baseline="0" noProof="0">
              <a:ln>
                <a:noFill/>
              </a:ln>
              <a:solidFill>
                <a:srgbClr val="F2644C"/>
              </a:solidFill>
              <a:effectLst/>
              <a:uLnTx/>
              <a:uFillTx/>
              <a:latin typeface="Franklin Gothic Book"/>
              <a:ea typeface="+mn-ea"/>
              <a:cs typeface="+mn-cs"/>
            </a:endParaRPr>
          </a:p>
          <a:p>
            <a:pPr marL="179388" marR="0" lvl="0" indent="-179388" algn="l" defTabSz="457200" rtl="0" eaLnBrk="1" fontAlgn="auto" latinLnBrk="0" hangingPunct="1">
              <a:lnSpc>
                <a:spcPct val="100000"/>
              </a:lnSpc>
              <a:spcBef>
                <a:spcPts val="1400"/>
              </a:spcBef>
              <a:spcAft>
                <a:spcPts val="0"/>
              </a:spcAft>
              <a:buClr>
                <a:srgbClr val="1A56EC"/>
              </a:buClr>
              <a:buSzTx/>
              <a:buFont typeface="Arial" panose="020B0604020202020204" pitchFamily="34" charset="0"/>
              <a:buChar char="•"/>
              <a:tabLst/>
              <a:defRPr/>
            </a:pPr>
            <a:endParaRPr kumimoji="0" lang="fi-FI" sz="1800" b="0" i="0" u="none" strike="noStrike" kern="1200" cap="none" spc="20" normalizeH="0" baseline="0" noProof="0">
              <a:ln>
                <a:noFill/>
              </a:ln>
              <a:solidFill>
                <a:srgbClr val="1A3061"/>
              </a:solidFill>
              <a:effectLst/>
              <a:uLnTx/>
              <a:uFillTx/>
              <a:latin typeface="Franklin Gothic Book"/>
              <a:ea typeface="+mn-ea"/>
              <a:cs typeface="+mn-cs"/>
            </a:endParaRPr>
          </a:p>
        </p:txBody>
      </p:sp>
      <p:sp>
        <p:nvSpPr>
          <p:cNvPr id="25" name="Tekstiruutu 24">
            <a:extLst>
              <a:ext uri="{FF2B5EF4-FFF2-40B4-BE49-F238E27FC236}">
                <a16:creationId xmlns:a16="http://schemas.microsoft.com/office/drawing/2014/main" id="{10D101A2-6EA4-D691-7021-07090ACC02A8}"/>
              </a:ext>
            </a:extLst>
          </p:cNvPr>
          <p:cNvSpPr txBox="1"/>
          <p:nvPr/>
        </p:nvSpPr>
        <p:spPr>
          <a:xfrm>
            <a:off x="5375724" y="5265978"/>
            <a:ext cx="5198268" cy="450000"/>
          </a:xfrm>
          <a:prstGeom prst="rect">
            <a:avLst/>
          </a:prstGeom>
          <a:noFill/>
        </p:spPr>
        <p:txBody>
          <a:bodyPr wrap="square" lIns="72000" tIns="36000" rIns="72000" bIns="36000" anchor="ctr">
            <a:no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200" b="0" i="1" u="none" strike="noStrike" kern="1200" cap="none" spc="0" normalizeH="0" baseline="0" noProof="0">
                <a:ln>
                  <a:noFill/>
                </a:ln>
                <a:solidFill>
                  <a:srgbClr val="1A3061"/>
                </a:solidFill>
                <a:effectLst/>
                <a:uLnTx/>
                <a:uFillTx/>
                <a:latin typeface="Franklin Gothic Book"/>
                <a:ea typeface="+mn-ea"/>
                <a:cs typeface="+mn-cs"/>
              </a:rPr>
              <a:t>Hintaindeksin prosentuaalinen muutos. Kertoo, kuinka paljon hinnat ovat muuttuneet edellisvuoteen verrattuna.</a:t>
            </a:r>
          </a:p>
        </p:txBody>
      </p:sp>
      <p:sp>
        <p:nvSpPr>
          <p:cNvPr id="26" name="Tekstiruutu 25">
            <a:extLst>
              <a:ext uri="{FF2B5EF4-FFF2-40B4-BE49-F238E27FC236}">
                <a16:creationId xmlns:a16="http://schemas.microsoft.com/office/drawing/2014/main" id="{E06CD62D-DBE4-EF44-8CB6-9ADBEE315137}"/>
              </a:ext>
            </a:extLst>
          </p:cNvPr>
          <p:cNvSpPr txBox="1"/>
          <p:nvPr/>
        </p:nvSpPr>
        <p:spPr>
          <a:xfrm>
            <a:off x="10310769" y="223315"/>
            <a:ext cx="1955026" cy="954264"/>
          </a:xfrm>
          <a:prstGeom prst="rect">
            <a:avLst/>
          </a:prstGeom>
          <a:noFill/>
        </p:spPr>
        <p:txBody>
          <a:bodyPr wrap="square" lIns="72000" tIns="36000" rIns="72000" bIns="36000" anchor="t">
            <a:no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2644C"/>
                </a:solidFill>
                <a:effectLst/>
                <a:uLnTx/>
                <a:uFillTx/>
                <a:latin typeface="Franklin Gothic Book"/>
                <a:ea typeface="+mn-ea"/>
                <a:cs typeface="+mn-cs"/>
              </a:rPr>
              <a:t>*)</a:t>
            </a:r>
            <a:r>
              <a:rPr kumimoji="0" lang="fi-FI" sz="1200" b="0" i="0" u="none" strike="noStrike" kern="1200" cap="none" spc="0" normalizeH="0" baseline="0" noProof="0">
                <a:ln>
                  <a:noFill/>
                </a:ln>
                <a:solidFill>
                  <a:srgbClr val="1A3061"/>
                </a:solidFill>
                <a:effectLst/>
                <a:uLnTx/>
                <a:uFillTx/>
                <a:latin typeface="Franklin Gothic Book"/>
                <a:ea typeface="+mn-ea"/>
                <a:cs typeface="+mn-cs"/>
              </a:rPr>
              <a:t> Lisäksi kaikki nämä </a:t>
            </a:r>
            <a:r>
              <a:rPr kumimoji="0" lang="fi-FI" sz="1800" b="0" i="0" u="none" strike="noStrike" kern="1200" cap="none" spc="0" normalizeH="0" baseline="0" noProof="0">
                <a:ln>
                  <a:noFill/>
                </a:ln>
                <a:solidFill>
                  <a:srgbClr val="1A3061"/>
                </a:solidFill>
                <a:effectLst/>
                <a:uLnTx/>
                <a:uFillTx/>
                <a:latin typeface="Franklin Gothic Book"/>
                <a:ea typeface="+mn-ea"/>
                <a:cs typeface="+mn-cs"/>
              </a:rPr>
              <a:t>henkeä kohden laskettuna</a:t>
            </a:r>
          </a:p>
        </p:txBody>
      </p:sp>
      <p:sp>
        <p:nvSpPr>
          <p:cNvPr id="5" name="Dian numeron paikkamerkki 4">
            <a:extLst>
              <a:ext uri="{FF2B5EF4-FFF2-40B4-BE49-F238E27FC236}">
                <a16:creationId xmlns:a16="http://schemas.microsoft.com/office/drawing/2014/main" id="{56729C45-41A2-C703-0B7D-C62CCE5389A5}"/>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87</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3" name="Päivämäärän paikkamerkki 2">
            <a:extLst>
              <a:ext uri="{FF2B5EF4-FFF2-40B4-BE49-F238E27FC236}">
                <a16:creationId xmlns:a16="http://schemas.microsoft.com/office/drawing/2014/main" id="{C7ACBF97-56EC-29DC-8D49-E4C99EC229D3}"/>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4" name="Alatunnisteen paikkamerkki 3">
            <a:extLst>
              <a:ext uri="{FF2B5EF4-FFF2-40B4-BE49-F238E27FC236}">
                <a16:creationId xmlns:a16="http://schemas.microsoft.com/office/drawing/2014/main" id="{DF31CA48-D928-B7CD-4BE2-56587F6B8B87}"/>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Tree>
    <p:extLst>
      <p:ext uri="{BB962C8B-B14F-4D97-AF65-F5344CB8AC3E}">
        <p14:creationId xmlns:p14="http://schemas.microsoft.com/office/powerpoint/2010/main" val="340293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8" grpId="0"/>
      <p:bldP spid="19" grpId="0"/>
      <p:bldP spid="20" grpId="0"/>
      <p:bldP spid="21" grpId="0"/>
      <p:bldP spid="22" grpId="0"/>
      <p:bldP spid="23" grpId="0"/>
      <p:bldP spid="24" grpId="0"/>
      <p:bldP spid="25" grpId="0"/>
      <p:bldP spid="2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6A4CEB42-A1FD-F057-2BB0-4E514A6C3E8E}"/>
              </a:ext>
            </a:extLst>
          </p:cNvPr>
          <p:cNvSpPr>
            <a:spLocks noGrp="1"/>
          </p:cNvSpPr>
          <p:nvPr>
            <p:ph type="title"/>
          </p:nvPr>
        </p:nvSpPr>
        <p:spPr/>
        <p:txBody>
          <a:bodyPr/>
          <a:lstStyle/>
          <a:p>
            <a:r>
              <a:rPr lang="fi-FI" sz="4800"/>
              <a:t>Suomen bruttokansantuote</a:t>
            </a:r>
            <a:br>
              <a:rPr lang="fi-FI"/>
            </a:br>
            <a:r>
              <a:rPr lang="fi-FI" sz="2000"/>
              <a:t>= tavaroiden ja palvelujen kokonaistuotannon arvo</a:t>
            </a:r>
            <a:endParaRPr lang="fi-FI"/>
          </a:p>
        </p:txBody>
      </p:sp>
      <p:sp>
        <p:nvSpPr>
          <p:cNvPr id="2" name="Päivämäärän paikkamerkki 1">
            <a:extLst>
              <a:ext uri="{FF2B5EF4-FFF2-40B4-BE49-F238E27FC236}">
                <a16:creationId xmlns:a16="http://schemas.microsoft.com/office/drawing/2014/main" id="{E1831DE3-C092-A6EA-C64E-8067FB6E9954}"/>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3" name="Alatunnisteen paikkamerkki 2">
            <a:extLst>
              <a:ext uri="{FF2B5EF4-FFF2-40B4-BE49-F238E27FC236}">
                <a16:creationId xmlns:a16="http://schemas.microsoft.com/office/drawing/2014/main" id="{A9A22F97-9380-6E80-92E5-E2FAB00FCE1F}"/>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
        <p:nvSpPr>
          <p:cNvPr id="4" name="Dian numeron paikkamerkki 3">
            <a:extLst>
              <a:ext uri="{FF2B5EF4-FFF2-40B4-BE49-F238E27FC236}">
                <a16:creationId xmlns:a16="http://schemas.microsoft.com/office/drawing/2014/main" id="{B27CA47C-0D18-E319-99C3-91A6EB39942E}"/>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88</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9" name="Tekstiruutu 8">
            <a:extLst>
              <a:ext uri="{FF2B5EF4-FFF2-40B4-BE49-F238E27FC236}">
                <a16:creationId xmlns:a16="http://schemas.microsoft.com/office/drawing/2014/main" id="{397707B8-5D8C-FEE6-3B93-25CFA83728FA}"/>
              </a:ext>
            </a:extLst>
          </p:cNvPr>
          <p:cNvSpPr txBox="1"/>
          <p:nvPr/>
        </p:nvSpPr>
        <p:spPr>
          <a:xfrm>
            <a:off x="3216274" y="2377173"/>
            <a:ext cx="5759451" cy="811367"/>
          </a:xfrm>
          <a:prstGeom prst="rect">
            <a:avLst/>
          </a:prstGeom>
          <a:noFill/>
        </p:spPr>
        <p:txBody>
          <a:bodyPr wrap="square" lIns="72000" tIns="36000" rIns="72000" bIns="36000" anchor="ctr">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4800" b="0" i="0" u="none" strike="noStrike" kern="1200" cap="none" spc="0" normalizeH="0" baseline="0" noProof="0">
                <a:ln>
                  <a:noFill/>
                </a:ln>
                <a:solidFill>
                  <a:prstClr val="black"/>
                </a:solidFill>
                <a:effectLst/>
                <a:uLnTx/>
                <a:uFillTx/>
                <a:latin typeface="Franklin Gothic Demi"/>
                <a:ea typeface="+mn-ea"/>
                <a:cs typeface="+mn-cs"/>
              </a:rPr>
              <a:t>268 650 000 000 €</a:t>
            </a:r>
          </a:p>
        </p:txBody>
      </p:sp>
      <p:cxnSp>
        <p:nvCxnSpPr>
          <p:cNvPr id="11" name="Suora yhdysviiva 10">
            <a:extLst>
              <a:ext uri="{FF2B5EF4-FFF2-40B4-BE49-F238E27FC236}">
                <a16:creationId xmlns:a16="http://schemas.microsoft.com/office/drawing/2014/main" id="{3A43A357-41DC-8AC0-E266-B1B43ACF7BF4}"/>
              </a:ext>
            </a:extLst>
          </p:cNvPr>
          <p:cNvCxnSpPr>
            <a:cxnSpLocks/>
            <a:stCxn id="9" idx="2"/>
            <a:endCxn id="14" idx="0"/>
          </p:cNvCxnSpPr>
          <p:nvPr/>
        </p:nvCxnSpPr>
        <p:spPr>
          <a:xfrm>
            <a:off x="6096000" y="3188540"/>
            <a:ext cx="1366" cy="731775"/>
          </a:xfrm>
          <a:prstGeom prst="line">
            <a:avLst/>
          </a:prstGeom>
          <a:ln w="6350" cap="rnd">
            <a:solidFill>
              <a:schemeClr val="tx1"/>
            </a:solidFill>
            <a:prstDash val="dash"/>
            <a:round/>
          </a:ln>
        </p:spPr>
        <p:style>
          <a:lnRef idx="1">
            <a:schemeClr val="accent1"/>
          </a:lnRef>
          <a:fillRef idx="0">
            <a:schemeClr val="accent1"/>
          </a:fillRef>
          <a:effectRef idx="0">
            <a:schemeClr val="accent1"/>
          </a:effectRef>
          <a:fontRef idx="minor">
            <a:schemeClr val="tx1"/>
          </a:fontRef>
        </p:style>
      </p:cxnSp>
      <p:sp>
        <p:nvSpPr>
          <p:cNvPr id="14" name="Tekstiruutu 13">
            <a:extLst>
              <a:ext uri="{FF2B5EF4-FFF2-40B4-BE49-F238E27FC236}">
                <a16:creationId xmlns:a16="http://schemas.microsoft.com/office/drawing/2014/main" id="{590EDB6D-1B24-52BF-0A63-E0D8B92C0407}"/>
              </a:ext>
            </a:extLst>
          </p:cNvPr>
          <p:cNvSpPr txBox="1"/>
          <p:nvPr/>
        </p:nvSpPr>
        <p:spPr>
          <a:xfrm>
            <a:off x="5017366" y="3920315"/>
            <a:ext cx="2160000" cy="1180699"/>
          </a:xfrm>
          <a:prstGeom prst="rect">
            <a:avLst/>
          </a:prstGeom>
          <a:noFill/>
        </p:spPr>
        <p:txBody>
          <a:bodyPr wrap="square" lIns="72000" tIns="36000" rIns="72000" bIns="36000" anchor="ctr">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4800" b="0" i="0" u="none" strike="noStrike" kern="1200" cap="none" spc="0" normalizeH="0" baseline="0" noProof="0">
                <a:ln>
                  <a:noFill/>
                </a:ln>
                <a:solidFill>
                  <a:prstClr val="black"/>
                </a:solidFill>
                <a:effectLst/>
                <a:uLnTx/>
                <a:uFillTx/>
                <a:latin typeface="Franklin Gothic Demi"/>
                <a:ea typeface="+mn-ea"/>
                <a:cs typeface="+mn-cs"/>
              </a:rPr>
              <a:t>269 </a:t>
            </a:r>
            <a:br>
              <a:rPr kumimoji="0" lang="fi-FI" sz="4800" b="0" i="0" u="none" strike="noStrike" kern="1200" cap="none" spc="0" normalizeH="0" baseline="0" noProof="0">
                <a:ln>
                  <a:noFill/>
                </a:ln>
                <a:solidFill>
                  <a:prstClr val="black"/>
                </a:solidFill>
                <a:effectLst/>
                <a:uLnTx/>
                <a:uFillTx/>
                <a:latin typeface="Franklin Gothic Demi"/>
                <a:ea typeface="+mn-ea"/>
                <a:cs typeface="+mn-cs"/>
              </a:rPr>
            </a:br>
            <a:r>
              <a:rPr kumimoji="0" lang="fi-FI" sz="2400" b="0" i="0" u="none" strike="noStrike" kern="1200" cap="none" spc="0" normalizeH="0" baseline="0" noProof="0">
                <a:ln>
                  <a:noFill/>
                </a:ln>
                <a:solidFill>
                  <a:prstClr val="black"/>
                </a:solidFill>
                <a:effectLst/>
                <a:uLnTx/>
                <a:uFillTx/>
                <a:latin typeface="Franklin Gothic Demi"/>
                <a:ea typeface="+mn-ea"/>
                <a:cs typeface="+mn-cs"/>
              </a:rPr>
              <a:t>mrd. €</a:t>
            </a:r>
          </a:p>
        </p:txBody>
      </p:sp>
      <p:sp>
        <p:nvSpPr>
          <p:cNvPr id="17" name="Tekstiruutu 16">
            <a:extLst>
              <a:ext uri="{FF2B5EF4-FFF2-40B4-BE49-F238E27FC236}">
                <a16:creationId xmlns:a16="http://schemas.microsoft.com/office/drawing/2014/main" id="{9B4AFDAF-9943-324F-EEB7-7492463232A3}"/>
              </a:ext>
            </a:extLst>
          </p:cNvPr>
          <p:cNvSpPr txBox="1"/>
          <p:nvPr/>
        </p:nvSpPr>
        <p:spPr>
          <a:xfrm>
            <a:off x="2507988" y="3920314"/>
            <a:ext cx="2160000" cy="1180699"/>
          </a:xfrm>
          <a:prstGeom prst="rect">
            <a:avLst/>
          </a:prstGeom>
          <a:noFill/>
        </p:spPr>
        <p:txBody>
          <a:bodyPr wrap="square" lIns="72000" tIns="36000" rIns="72000" bIns="36000" anchor="ctr">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4800" b="0" i="0" u="none" strike="noStrike" kern="1200" cap="none" spc="0" normalizeH="0" baseline="0" noProof="0">
                <a:ln>
                  <a:noFill/>
                </a:ln>
                <a:solidFill>
                  <a:prstClr val="black"/>
                </a:solidFill>
                <a:effectLst/>
                <a:uLnTx/>
                <a:uFillTx/>
                <a:latin typeface="Franklin Gothic Demi"/>
                <a:ea typeface="+mn-ea"/>
                <a:cs typeface="+mn-cs"/>
              </a:rPr>
              <a:t>48 345 </a:t>
            </a:r>
            <a:br>
              <a:rPr kumimoji="0" lang="fi-FI" sz="4800" b="0" i="0" u="none" strike="noStrike" kern="1200" cap="none" spc="0" normalizeH="0" baseline="0" noProof="0">
                <a:ln>
                  <a:noFill/>
                </a:ln>
                <a:solidFill>
                  <a:prstClr val="black"/>
                </a:solidFill>
                <a:effectLst/>
                <a:uLnTx/>
                <a:uFillTx/>
                <a:latin typeface="Franklin Gothic Demi"/>
                <a:ea typeface="+mn-ea"/>
                <a:cs typeface="+mn-cs"/>
              </a:rPr>
            </a:br>
            <a:r>
              <a:rPr kumimoji="0" lang="fi-FI" sz="2400" b="0" i="0" u="none" strike="noStrike" kern="1200" cap="none" spc="0" normalizeH="0" baseline="0" noProof="0">
                <a:ln>
                  <a:noFill/>
                </a:ln>
                <a:solidFill>
                  <a:prstClr val="black"/>
                </a:solidFill>
                <a:effectLst/>
                <a:uLnTx/>
                <a:uFillTx/>
                <a:latin typeface="Franklin Gothic Demi"/>
                <a:ea typeface="+mn-ea"/>
                <a:cs typeface="+mn-cs"/>
              </a:rPr>
              <a:t>€/asukas</a:t>
            </a:r>
            <a:endParaRPr kumimoji="0" lang="fi-FI" sz="4800" b="0" i="0" u="none" strike="noStrike" kern="1200" cap="none" spc="0" normalizeH="0" baseline="0" noProof="0">
              <a:ln>
                <a:noFill/>
              </a:ln>
              <a:solidFill>
                <a:prstClr val="black"/>
              </a:solidFill>
              <a:effectLst/>
              <a:uLnTx/>
              <a:uFillTx/>
              <a:latin typeface="Franklin Gothic Demi"/>
              <a:ea typeface="+mn-ea"/>
              <a:cs typeface="+mn-cs"/>
            </a:endParaRPr>
          </a:p>
        </p:txBody>
      </p:sp>
      <p:sp>
        <p:nvSpPr>
          <p:cNvPr id="18" name="Tekstiruutu 17">
            <a:extLst>
              <a:ext uri="{FF2B5EF4-FFF2-40B4-BE49-F238E27FC236}">
                <a16:creationId xmlns:a16="http://schemas.microsoft.com/office/drawing/2014/main" id="{D018F12D-F9E5-4A1A-B50B-7F00DF1E47E8}"/>
              </a:ext>
            </a:extLst>
          </p:cNvPr>
          <p:cNvSpPr txBox="1"/>
          <p:nvPr/>
        </p:nvSpPr>
        <p:spPr>
          <a:xfrm>
            <a:off x="7540217" y="3918725"/>
            <a:ext cx="2160000" cy="1180699"/>
          </a:xfrm>
          <a:prstGeom prst="rect">
            <a:avLst/>
          </a:prstGeom>
          <a:noFill/>
        </p:spPr>
        <p:txBody>
          <a:bodyPr wrap="square" lIns="72000" tIns="36000" rIns="72000" bIns="36000" anchor="ctr">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4800" b="0" i="0" u="none" strike="noStrike" kern="1200" cap="none" spc="0" normalizeH="0" baseline="0" noProof="0">
                <a:ln>
                  <a:noFill/>
                </a:ln>
                <a:solidFill>
                  <a:prstClr val="black"/>
                </a:solidFill>
                <a:effectLst/>
                <a:uLnTx/>
                <a:uFillTx/>
                <a:latin typeface="Franklin Gothic Demi"/>
                <a:ea typeface="+mn-ea"/>
                <a:cs typeface="+mn-cs"/>
              </a:rPr>
              <a:t>+1,6 %</a:t>
            </a:r>
            <a:br>
              <a:rPr kumimoji="0" lang="fi-FI" sz="4800" b="0" i="0" u="none" strike="noStrike" kern="1200" cap="none" spc="0" normalizeH="0" baseline="0" noProof="0">
                <a:ln>
                  <a:noFill/>
                </a:ln>
                <a:solidFill>
                  <a:prstClr val="black"/>
                </a:solidFill>
                <a:effectLst/>
                <a:uLnTx/>
                <a:uFillTx/>
                <a:latin typeface="Franklin Gothic Demi"/>
                <a:ea typeface="+mn-ea"/>
                <a:cs typeface="+mn-cs"/>
              </a:rPr>
            </a:br>
            <a:r>
              <a:rPr kumimoji="0" lang="fi-FI" sz="2400" b="0" i="0" u="none" strike="noStrike" kern="1200" cap="none" spc="0" normalizeH="0" baseline="0" noProof="0">
                <a:ln>
                  <a:noFill/>
                </a:ln>
                <a:solidFill>
                  <a:prstClr val="black"/>
                </a:solidFill>
                <a:effectLst/>
                <a:uLnTx/>
                <a:uFillTx/>
                <a:latin typeface="Franklin Gothic Demi"/>
                <a:ea typeface="+mn-ea"/>
                <a:cs typeface="+mn-cs"/>
              </a:rPr>
              <a:t>viime vuodesta</a:t>
            </a:r>
            <a:endParaRPr kumimoji="0" lang="fi-FI" sz="4400" b="0" i="0" u="none" strike="noStrike" kern="1200" cap="none" spc="0" normalizeH="0" baseline="0" noProof="0">
              <a:ln>
                <a:noFill/>
              </a:ln>
              <a:solidFill>
                <a:prstClr val="black"/>
              </a:solidFill>
              <a:effectLst/>
              <a:uLnTx/>
              <a:uFillTx/>
              <a:latin typeface="Franklin Gothic Demi"/>
              <a:ea typeface="+mn-ea"/>
              <a:cs typeface="+mn-cs"/>
            </a:endParaRPr>
          </a:p>
        </p:txBody>
      </p:sp>
      <p:cxnSp>
        <p:nvCxnSpPr>
          <p:cNvPr id="20" name="Yhdistin: Kulma 19">
            <a:extLst>
              <a:ext uri="{FF2B5EF4-FFF2-40B4-BE49-F238E27FC236}">
                <a16:creationId xmlns:a16="http://schemas.microsoft.com/office/drawing/2014/main" id="{7B12B659-DBD5-A6C0-FE6F-CE5970E7D957}"/>
              </a:ext>
            </a:extLst>
          </p:cNvPr>
          <p:cNvCxnSpPr>
            <a:stCxn id="9" idx="2"/>
            <a:endCxn id="17" idx="0"/>
          </p:cNvCxnSpPr>
          <p:nvPr/>
        </p:nvCxnSpPr>
        <p:spPr>
          <a:xfrm rot="5400000">
            <a:off x="4476107" y="2300421"/>
            <a:ext cx="731774" cy="2508012"/>
          </a:xfrm>
          <a:prstGeom prst="bentConnector3">
            <a:avLst/>
          </a:prstGeom>
          <a:ln w="6350" cap="rnd">
            <a:solidFill>
              <a:schemeClr val="tx1"/>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Yhdistin: Kulma 20">
            <a:extLst>
              <a:ext uri="{FF2B5EF4-FFF2-40B4-BE49-F238E27FC236}">
                <a16:creationId xmlns:a16="http://schemas.microsoft.com/office/drawing/2014/main" id="{5112BFD3-7A98-AD76-6ED5-52D3E0324CFB}"/>
              </a:ext>
            </a:extLst>
          </p:cNvPr>
          <p:cNvCxnSpPr>
            <a:cxnSpLocks/>
            <a:stCxn id="9" idx="2"/>
            <a:endCxn id="18" idx="0"/>
          </p:cNvCxnSpPr>
          <p:nvPr/>
        </p:nvCxnSpPr>
        <p:spPr>
          <a:xfrm rot="16200000" flipH="1">
            <a:off x="6993016" y="2291523"/>
            <a:ext cx="730185" cy="2524217"/>
          </a:xfrm>
          <a:prstGeom prst="bentConnector3">
            <a:avLst>
              <a:gd name="adj1" fmla="val 50000"/>
            </a:avLst>
          </a:prstGeom>
          <a:ln w="6350" cap="rnd">
            <a:solidFill>
              <a:schemeClr val="tx1"/>
            </a:solidFill>
            <a:prstDash val="dash"/>
            <a:round/>
          </a:ln>
        </p:spPr>
        <p:style>
          <a:lnRef idx="1">
            <a:schemeClr val="accent1"/>
          </a:lnRef>
          <a:fillRef idx="0">
            <a:schemeClr val="accent1"/>
          </a:fillRef>
          <a:effectRef idx="0">
            <a:schemeClr val="accent1"/>
          </a:effectRef>
          <a:fontRef idx="minor">
            <a:schemeClr val="tx1"/>
          </a:fontRef>
        </p:style>
      </p:cxnSp>
      <p:sp>
        <p:nvSpPr>
          <p:cNvPr id="24" name="Tekstiruutu 23">
            <a:extLst>
              <a:ext uri="{FF2B5EF4-FFF2-40B4-BE49-F238E27FC236}">
                <a16:creationId xmlns:a16="http://schemas.microsoft.com/office/drawing/2014/main" id="{9E207C17-ED06-38C9-9030-A17C75452841}"/>
              </a:ext>
            </a:extLst>
          </p:cNvPr>
          <p:cNvSpPr txBox="1"/>
          <p:nvPr/>
        </p:nvSpPr>
        <p:spPr>
          <a:xfrm>
            <a:off x="550863" y="2470618"/>
            <a:ext cx="1440000" cy="626701"/>
          </a:xfrm>
          <a:prstGeom prst="rect">
            <a:avLst/>
          </a:prstGeom>
          <a:noFill/>
        </p:spPr>
        <p:txBody>
          <a:bodyPr wrap="square" lIns="72000" tIns="36000" rIns="72000" bIns="36000" anchor="ctr">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a:ln>
                  <a:noFill/>
                </a:ln>
                <a:solidFill>
                  <a:prstClr val="black"/>
                </a:solidFill>
                <a:effectLst/>
                <a:uLnTx/>
                <a:uFillTx/>
                <a:latin typeface="Franklin Gothic Demi"/>
                <a:ea typeface="+mn-ea"/>
                <a:cs typeface="+mn-cs"/>
              </a:rPr>
              <a:t>1,7 %</a:t>
            </a:r>
            <a:br>
              <a:rPr kumimoji="0" lang="fi-FI" sz="2400" b="0" i="0" u="none" strike="noStrike" kern="1200" cap="none" spc="0" normalizeH="0" baseline="0" noProof="0">
                <a:ln>
                  <a:noFill/>
                </a:ln>
                <a:solidFill>
                  <a:prstClr val="black"/>
                </a:solidFill>
                <a:effectLst/>
                <a:uLnTx/>
                <a:uFillTx/>
                <a:latin typeface="Franklin Gothic Demi"/>
                <a:ea typeface="+mn-ea"/>
                <a:cs typeface="+mn-cs"/>
              </a:rPr>
            </a:br>
            <a:r>
              <a:rPr kumimoji="0" lang="fi-FI" sz="1200" b="0" i="0" u="none" strike="noStrike" kern="1200" cap="none" spc="0" normalizeH="0" baseline="0" noProof="0">
                <a:ln>
                  <a:noFill/>
                </a:ln>
                <a:solidFill>
                  <a:prstClr val="black"/>
                </a:solidFill>
                <a:effectLst/>
                <a:uLnTx/>
                <a:uFillTx/>
                <a:latin typeface="Franklin Gothic Demi"/>
                <a:ea typeface="+mn-ea"/>
                <a:cs typeface="+mn-cs"/>
              </a:rPr>
              <a:t>EU:n </a:t>
            </a:r>
            <a:r>
              <a:rPr kumimoji="0" lang="fi-FI" sz="1200" b="0" i="0" u="none" strike="noStrike" kern="1200" cap="none" spc="0" normalizeH="0" baseline="0" noProof="0" err="1">
                <a:ln>
                  <a:noFill/>
                </a:ln>
                <a:solidFill>
                  <a:prstClr val="black"/>
                </a:solidFill>
                <a:effectLst/>
                <a:uLnTx/>
                <a:uFillTx/>
                <a:latin typeface="Franklin Gothic Demi"/>
                <a:ea typeface="+mn-ea"/>
                <a:cs typeface="+mn-cs"/>
              </a:rPr>
              <a:t>BKT:sta</a:t>
            </a:r>
            <a:endParaRPr kumimoji="0" lang="fi-FI" sz="2400" b="0" i="0" u="none" strike="noStrike" kern="1200" cap="none" spc="0" normalizeH="0" baseline="0" noProof="0">
              <a:ln>
                <a:noFill/>
              </a:ln>
              <a:solidFill>
                <a:prstClr val="black"/>
              </a:solidFill>
              <a:effectLst/>
              <a:uLnTx/>
              <a:uFillTx/>
              <a:latin typeface="Franklin Gothic Demi"/>
              <a:ea typeface="+mn-ea"/>
              <a:cs typeface="+mn-cs"/>
            </a:endParaRPr>
          </a:p>
        </p:txBody>
      </p:sp>
      <p:sp>
        <p:nvSpPr>
          <p:cNvPr id="25" name="Tekstiruutu 24">
            <a:extLst>
              <a:ext uri="{FF2B5EF4-FFF2-40B4-BE49-F238E27FC236}">
                <a16:creationId xmlns:a16="http://schemas.microsoft.com/office/drawing/2014/main" id="{4F037357-990E-6C18-DEAC-376D1614CC8A}"/>
              </a:ext>
            </a:extLst>
          </p:cNvPr>
          <p:cNvSpPr txBox="1"/>
          <p:nvPr/>
        </p:nvSpPr>
        <p:spPr>
          <a:xfrm>
            <a:off x="550863" y="4194820"/>
            <a:ext cx="1440000" cy="626701"/>
          </a:xfrm>
          <a:prstGeom prst="rect">
            <a:avLst/>
          </a:prstGeom>
          <a:noFill/>
        </p:spPr>
        <p:txBody>
          <a:bodyPr wrap="square" lIns="72000" tIns="36000" rIns="72000" bIns="36000" anchor="ctr">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a:ln>
                  <a:noFill/>
                </a:ln>
                <a:solidFill>
                  <a:prstClr val="black"/>
                </a:solidFill>
                <a:effectLst/>
                <a:uLnTx/>
                <a:uFillTx/>
                <a:latin typeface="Franklin Gothic Demi"/>
                <a:ea typeface="+mn-ea"/>
                <a:cs typeface="+mn-cs"/>
              </a:rPr>
              <a:t>137 %</a:t>
            </a:r>
            <a:br>
              <a:rPr kumimoji="0" lang="fi-FI" sz="2400" b="0" i="0" u="none" strike="noStrike" kern="1200" cap="none" spc="0" normalizeH="0" baseline="0" noProof="0">
                <a:ln>
                  <a:noFill/>
                </a:ln>
                <a:solidFill>
                  <a:prstClr val="black"/>
                </a:solidFill>
                <a:effectLst/>
                <a:uLnTx/>
                <a:uFillTx/>
                <a:latin typeface="Franklin Gothic Demi"/>
                <a:ea typeface="+mn-ea"/>
                <a:cs typeface="+mn-cs"/>
              </a:rPr>
            </a:br>
            <a:r>
              <a:rPr kumimoji="0" lang="fi-FI" sz="1200" b="0" i="0" u="none" strike="noStrike" kern="1200" cap="none" spc="0" normalizeH="0" baseline="0" noProof="0">
                <a:ln>
                  <a:noFill/>
                </a:ln>
                <a:solidFill>
                  <a:prstClr val="black"/>
                </a:solidFill>
                <a:effectLst/>
                <a:uLnTx/>
                <a:uFillTx/>
                <a:latin typeface="Franklin Gothic Demi"/>
                <a:ea typeface="+mn-ea"/>
                <a:cs typeface="+mn-cs"/>
              </a:rPr>
              <a:t>EU:n keskiarvosta</a:t>
            </a:r>
          </a:p>
        </p:txBody>
      </p:sp>
      <p:sp>
        <p:nvSpPr>
          <p:cNvPr id="33" name="Tekstiruutu 32">
            <a:extLst>
              <a:ext uri="{FF2B5EF4-FFF2-40B4-BE49-F238E27FC236}">
                <a16:creationId xmlns:a16="http://schemas.microsoft.com/office/drawing/2014/main" id="{08EC49B5-56F8-13A9-5870-3D95EB8BAE2F}"/>
              </a:ext>
            </a:extLst>
          </p:cNvPr>
          <p:cNvSpPr txBox="1"/>
          <p:nvPr/>
        </p:nvSpPr>
        <p:spPr>
          <a:xfrm>
            <a:off x="10201138" y="3882375"/>
            <a:ext cx="1440000" cy="626701"/>
          </a:xfrm>
          <a:prstGeom prst="rect">
            <a:avLst/>
          </a:prstGeom>
          <a:noFill/>
        </p:spPr>
        <p:txBody>
          <a:bodyPr wrap="square" lIns="72000" tIns="36000" rIns="72000" bIns="36000" anchor="ctr">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a:ln>
                  <a:noFill/>
                </a:ln>
                <a:solidFill>
                  <a:prstClr val="black"/>
                </a:solidFill>
                <a:effectLst/>
                <a:uLnTx/>
                <a:uFillTx/>
                <a:latin typeface="Franklin Gothic Demi"/>
                <a:ea typeface="+mn-ea"/>
                <a:cs typeface="+mn-cs"/>
              </a:rPr>
              <a:t>7,1 %</a:t>
            </a:r>
            <a:br>
              <a:rPr kumimoji="0" lang="fi-FI" sz="2400" b="0" i="0" u="none" strike="noStrike" kern="1200" cap="none" spc="0" normalizeH="0" baseline="0" noProof="0">
                <a:ln>
                  <a:noFill/>
                </a:ln>
                <a:solidFill>
                  <a:prstClr val="black"/>
                </a:solidFill>
                <a:effectLst/>
                <a:uLnTx/>
                <a:uFillTx/>
                <a:latin typeface="Franklin Gothic Demi"/>
                <a:ea typeface="+mn-ea"/>
                <a:cs typeface="+mn-cs"/>
              </a:rPr>
            </a:br>
            <a:r>
              <a:rPr kumimoji="0" lang="fi-FI" sz="1200" b="0" i="0" u="none" strike="noStrike" kern="1200" cap="none" spc="0" normalizeH="0" baseline="0" noProof="0">
                <a:ln>
                  <a:noFill/>
                </a:ln>
                <a:solidFill>
                  <a:prstClr val="black"/>
                </a:solidFill>
                <a:effectLst/>
                <a:uLnTx/>
                <a:uFillTx/>
                <a:latin typeface="Franklin Gothic Demi"/>
                <a:ea typeface="+mn-ea"/>
                <a:cs typeface="+mn-cs"/>
              </a:rPr>
              <a:t>arvon muutos </a:t>
            </a:r>
          </a:p>
        </p:txBody>
      </p:sp>
      <p:sp>
        <p:nvSpPr>
          <p:cNvPr id="34" name="Tekstiruutu 33">
            <a:extLst>
              <a:ext uri="{FF2B5EF4-FFF2-40B4-BE49-F238E27FC236}">
                <a16:creationId xmlns:a16="http://schemas.microsoft.com/office/drawing/2014/main" id="{6F1DD909-9673-6419-B9B4-4F7882E17532}"/>
              </a:ext>
            </a:extLst>
          </p:cNvPr>
          <p:cNvSpPr txBox="1"/>
          <p:nvPr/>
        </p:nvSpPr>
        <p:spPr>
          <a:xfrm>
            <a:off x="10201138" y="4511443"/>
            <a:ext cx="1440000" cy="626701"/>
          </a:xfrm>
          <a:prstGeom prst="rect">
            <a:avLst/>
          </a:prstGeom>
          <a:noFill/>
        </p:spPr>
        <p:txBody>
          <a:bodyPr wrap="square" lIns="72000" tIns="36000" rIns="72000" bIns="36000" anchor="ctr">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a:ln>
                  <a:noFill/>
                </a:ln>
                <a:solidFill>
                  <a:prstClr val="black"/>
                </a:solidFill>
                <a:effectLst/>
                <a:uLnTx/>
                <a:uFillTx/>
                <a:latin typeface="Franklin Gothic Demi"/>
                <a:ea typeface="+mn-ea"/>
                <a:cs typeface="+mn-cs"/>
              </a:rPr>
              <a:t>5,4 %</a:t>
            </a:r>
            <a:br>
              <a:rPr kumimoji="0" lang="fi-FI" sz="2400" b="0" i="0" u="none" strike="noStrike" kern="1200" cap="none" spc="0" normalizeH="0" baseline="0" noProof="0">
                <a:ln>
                  <a:noFill/>
                </a:ln>
                <a:solidFill>
                  <a:prstClr val="black"/>
                </a:solidFill>
                <a:effectLst/>
                <a:uLnTx/>
                <a:uFillTx/>
                <a:latin typeface="Franklin Gothic Demi"/>
                <a:ea typeface="+mn-ea"/>
                <a:cs typeface="+mn-cs"/>
              </a:rPr>
            </a:br>
            <a:r>
              <a:rPr kumimoji="0" lang="fi-FI" sz="1200" b="0" i="0" u="none" strike="noStrike" kern="1200" cap="none" spc="0" normalizeH="0" baseline="0" noProof="0">
                <a:ln>
                  <a:noFill/>
                </a:ln>
                <a:solidFill>
                  <a:prstClr val="black"/>
                </a:solidFill>
                <a:effectLst/>
                <a:uLnTx/>
                <a:uFillTx/>
                <a:latin typeface="Franklin Gothic Demi"/>
                <a:ea typeface="+mn-ea"/>
                <a:cs typeface="+mn-cs"/>
              </a:rPr>
              <a:t>hintojen muutos</a:t>
            </a:r>
          </a:p>
        </p:txBody>
      </p:sp>
      <p:cxnSp>
        <p:nvCxnSpPr>
          <p:cNvPr id="35" name="Suora yhdysviiva 34">
            <a:extLst>
              <a:ext uri="{FF2B5EF4-FFF2-40B4-BE49-F238E27FC236}">
                <a16:creationId xmlns:a16="http://schemas.microsoft.com/office/drawing/2014/main" id="{4179871C-5A47-10D6-A1D5-DFA6E8AD1FAA}"/>
              </a:ext>
            </a:extLst>
          </p:cNvPr>
          <p:cNvCxnSpPr>
            <a:cxnSpLocks/>
            <a:stCxn id="9" idx="1"/>
            <a:endCxn id="24" idx="3"/>
          </p:cNvCxnSpPr>
          <p:nvPr/>
        </p:nvCxnSpPr>
        <p:spPr>
          <a:xfrm flipH="1">
            <a:off x="1990863" y="2782857"/>
            <a:ext cx="1225411" cy="1112"/>
          </a:xfrm>
          <a:prstGeom prst="line">
            <a:avLst/>
          </a:prstGeom>
          <a:ln w="6350" cap="rnd">
            <a:solidFill>
              <a:schemeClr val="tx1"/>
            </a:solidFill>
            <a:prstDash val="dash"/>
            <a:round/>
          </a:ln>
        </p:spPr>
        <p:style>
          <a:lnRef idx="1">
            <a:schemeClr val="accent1"/>
          </a:lnRef>
          <a:fillRef idx="0">
            <a:schemeClr val="accent1"/>
          </a:fillRef>
          <a:effectRef idx="0">
            <a:schemeClr val="accent1"/>
          </a:effectRef>
          <a:fontRef idx="minor">
            <a:schemeClr val="tx1"/>
          </a:fontRef>
        </p:style>
      </p:cxnSp>
      <p:cxnSp>
        <p:nvCxnSpPr>
          <p:cNvPr id="38" name="Suora yhdysviiva 37">
            <a:extLst>
              <a:ext uri="{FF2B5EF4-FFF2-40B4-BE49-F238E27FC236}">
                <a16:creationId xmlns:a16="http://schemas.microsoft.com/office/drawing/2014/main" id="{938533A3-7EC0-6D2F-C363-2409D93EF384}"/>
              </a:ext>
            </a:extLst>
          </p:cNvPr>
          <p:cNvCxnSpPr>
            <a:cxnSpLocks/>
            <a:stCxn id="17" idx="1"/>
            <a:endCxn id="25" idx="3"/>
          </p:cNvCxnSpPr>
          <p:nvPr/>
        </p:nvCxnSpPr>
        <p:spPr>
          <a:xfrm flipH="1" flipV="1">
            <a:off x="1990863" y="4508171"/>
            <a:ext cx="517125" cy="2493"/>
          </a:xfrm>
          <a:prstGeom prst="line">
            <a:avLst/>
          </a:prstGeom>
          <a:ln w="6350" cap="rnd">
            <a:solidFill>
              <a:schemeClr val="tx1"/>
            </a:solidFill>
            <a:prstDash val="dash"/>
            <a:round/>
          </a:ln>
        </p:spPr>
        <p:style>
          <a:lnRef idx="1">
            <a:schemeClr val="accent1"/>
          </a:lnRef>
          <a:fillRef idx="0">
            <a:schemeClr val="accent1"/>
          </a:fillRef>
          <a:effectRef idx="0">
            <a:schemeClr val="accent1"/>
          </a:effectRef>
          <a:fontRef idx="minor">
            <a:schemeClr val="tx1"/>
          </a:fontRef>
        </p:style>
      </p:cxnSp>
      <p:cxnSp>
        <p:nvCxnSpPr>
          <p:cNvPr id="41" name="Yhdistin: Kulma 40">
            <a:extLst>
              <a:ext uri="{FF2B5EF4-FFF2-40B4-BE49-F238E27FC236}">
                <a16:creationId xmlns:a16="http://schemas.microsoft.com/office/drawing/2014/main" id="{4B369FFF-8416-79C3-F05C-76561BE381D0}"/>
              </a:ext>
            </a:extLst>
          </p:cNvPr>
          <p:cNvCxnSpPr>
            <a:cxnSpLocks/>
            <a:stCxn id="18" idx="3"/>
            <a:endCxn id="33" idx="1"/>
          </p:cNvCxnSpPr>
          <p:nvPr/>
        </p:nvCxnSpPr>
        <p:spPr>
          <a:xfrm flipV="1">
            <a:off x="9700217" y="4195726"/>
            <a:ext cx="500921" cy="313349"/>
          </a:xfrm>
          <a:prstGeom prst="bentConnector3">
            <a:avLst>
              <a:gd name="adj1" fmla="val 50000"/>
            </a:avLst>
          </a:prstGeom>
          <a:ln w="6350" cap="rnd">
            <a:solidFill>
              <a:schemeClr val="tx1"/>
            </a:solidFill>
            <a:prstDash val="dash"/>
            <a:round/>
          </a:ln>
        </p:spPr>
        <p:style>
          <a:lnRef idx="1">
            <a:schemeClr val="accent1"/>
          </a:lnRef>
          <a:fillRef idx="0">
            <a:schemeClr val="accent1"/>
          </a:fillRef>
          <a:effectRef idx="0">
            <a:schemeClr val="accent1"/>
          </a:effectRef>
          <a:fontRef idx="minor">
            <a:schemeClr val="tx1"/>
          </a:fontRef>
        </p:style>
      </p:cxnSp>
      <p:cxnSp>
        <p:nvCxnSpPr>
          <p:cNvPr id="44" name="Yhdistin: Kulma 43">
            <a:extLst>
              <a:ext uri="{FF2B5EF4-FFF2-40B4-BE49-F238E27FC236}">
                <a16:creationId xmlns:a16="http://schemas.microsoft.com/office/drawing/2014/main" id="{95070C82-657C-9C89-D661-6CA56506F60C}"/>
              </a:ext>
            </a:extLst>
          </p:cNvPr>
          <p:cNvCxnSpPr>
            <a:cxnSpLocks/>
            <a:stCxn id="18" idx="3"/>
            <a:endCxn id="34" idx="1"/>
          </p:cNvCxnSpPr>
          <p:nvPr/>
        </p:nvCxnSpPr>
        <p:spPr>
          <a:xfrm>
            <a:off x="9700217" y="4509075"/>
            <a:ext cx="500921" cy="315719"/>
          </a:xfrm>
          <a:prstGeom prst="bentConnector3">
            <a:avLst>
              <a:gd name="adj1" fmla="val 50000"/>
            </a:avLst>
          </a:prstGeom>
          <a:ln w="6350" cap="rnd">
            <a:solidFill>
              <a:schemeClr val="tx1"/>
            </a:solidFill>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93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left)">
                                      <p:cBhvr>
                                        <p:cTn id="34" dur="500"/>
                                        <p:tgtEl>
                                          <p:spTgt spid="41"/>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left)">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left)">
                                      <p:cBhvr>
                                        <p:cTn id="43" dur="500"/>
                                        <p:tgtEl>
                                          <p:spTgt spid="4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right)">
                                      <p:cBhvr>
                                        <p:cTn id="52" dur="500"/>
                                        <p:tgtEl>
                                          <p:spTgt spid="35"/>
                                        </p:tgtEl>
                                      </p:cBhvr>
                                    </p:animEffect>
                                  </p:childTnLst>
                                </p:cTn>
                              </p:par>
                            </p:childTnLst>
                          </p:cTn>
                        </p:par>
                        <p:par>
                          <p:cTn id="53" fill="hold">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right)">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right)">
                                      <p:cBhvr>
                                        <p:cTn id="61" dur="500"/>
                                        <p:tgtEl>
                                          <p:spTgt spid="38"/>
                                        </p:tgtEl>
                                      </p:cBhvr>
                                    </p:animEffect>
                                  </p:childTnLst>
                                </p:cTn>
                              </p:par>
                            </p:childTnLst>
                          </p:cTn>
                        </p:par>
                        <p:par>
                          <p:cTn id="62" fill="hold">
                            <p:stCondLst>
                              <p:cond delay="500"/>
                            </p:stCondLst>
                            <p:childTnLst>
                              <p:par>
                                <p:cTn id="63" presetID="22" presetClass="entr" presetSubtype="2"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right)">
                                      <p:cBhvr>
                                        <p:cTn id="6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24" grpId="0"/>
      <p:bldP spid="25" grpId="0"/>
      <p:bldP spid="33" grpId="0"/>
      <p:bldP spid="3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D91A85-3241-B18F-DAA0-1800944A9DB6}"/>
              </a:ext>
            </a:extLst>
          </p:cNvPr>
          <p:cNvSpPr>
            <a:spLocks noGrp="1"/>
          </p:cNvSpPr>
          <p:nvPr>
            <p:ph type="title"/>
          </p:nvPr>
        </p:nvSpPr>
        <p:spPr/>
        <p:txBody>
          <a:bodyPr/>
          <a:lstStyle/>
          <a:p>
            <a:r>
              <a:rPr lang="fi-FI"/>
              <a:t>Nimellinen ja reaalinen</a:t>
            </a:r>
          </a:p>
        </p:txBody>
      </p:sp>
      <p:graphicFrame>
        <p:nvGraphicFramePr>
          <p:cNvPr id="11" name="Sisällön paikkamerkki 10">
            <a:extLst>
              <a:ext uri="{FF2B5EF4-FFF2-40B4-BE49-F238E27FC236}">
                <a16:creationId xmlns:a16="http://schemas.microsoft.com/office/drawing/2014/main" id="{1734C836-FA56-37B7-C010-35BBA343A52F}"/>
              </a:ext>
            </a:extLst>
          </p:cNvPr>
          <p:cNvGraphicFramePr>
            <a:graphicFrameLocks noGrp="1"/>
          </p:cNvGraphicFramePr>
          <p:nvPr>
            <p:ph idx="1"/>
          </p:nvPr>
        </p:nvGraphicFramePr>
        <p:xfrm>
          <a:off x="573088" y="1312863"/>
          <a:ext cx="5348287" cy="457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Sisällön paikkamerkki 14">
            <a:extLst>
              <a:ext uri="{FF2B5EF4-FFF2-40B4-BE49-F238E27FC236}">
                <a16:creationId xmlns:a16="http://schemas.microsoft.com/office/drawing/2014/main" id="{BC9C09B4-8FF3-BC6E-6756-FC441B2A1E77}"/>
              </a:ext>
            </a:extLst>
          </p:cNvPr>
          <p:cNvGraphicFramePr>
            <a:graphicFrameLocks noGrp="1"/>
          </p:cNvGraphicFramePr>
          <p:nvPr>
            <p:ph idx="13"/>
          </p:nvPr>
        </p:nvGraphicFramePr>
        <p:xfrm>
          <a:off x="6275388" y="1312863"/>
          <a:ext cx="5348287"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3" name="Päivämäärän paikkamerkki 2">
            <a:extLst>
              <a:ext uri="{FF2B5EF4-FFF2-40B4-BE49-F238E27FC236}">
                <a16:creationId xmlns:a16="http://schemas.microsoft.com/office/drawing/2014/main" id="{63E45F2C-FB12-DA8B-DD59-5B046821D26A}"/>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4" name="Alatunnisteen paikkamerkki 3">
            <a:extLst>
              <a:ext uri="{FF2B5EF4-FFF2-40B4-BE49-F238E27FC236}">
                <a16:creationId xmlns:a16="http://schemas.microsoft.com/office/drawing/2014/main" id="{FCF986F1-F6CD-9E1E-20F7-870EB74470E6}"/>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
        <p:nvSpPr>
          <p:cNvPr id="5" name="Dian numeron paikkamerkki 4">
            <a:extLst>
              <a:ext uri="{FF2B5EF4-FFF2-40B4-BE49-F238E27FC236}">
                <a16:creationId xmlns:a16="http://schemas.microsoft.com/office/drawing/2014/main" id="{D845C38A-E408-1777-7B9C-6446B8C14DDA}"/>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89</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spTree>
    <p:extLst>
      <p:ext uri="{BB962C8B-B14F-4D97-AF65-F5344CB8AC3E}">
        <p14:creationId xmlns:p14="http://schemas.microsoft.com/office/powerpoint/2010/main" val="2802906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5CBD4-2ABE-4E40-872D-5EDD4EC574E9}"/>
              </a:ext>
            </a:extLst>
          </p:cNvPr>
          <p:cNvSpPr>
            <a:spLocks noGrp="1"/>
          </p:cNvSpPr>
          <p:nvPr>
            <p:ph type="title"/>
          </p:nvPr>
        </p:nvSpPr>
        <p:spPr>
          <a:xfrm>
            <a:off x="599090" y="66421"/>
            <a:ext cx="10992616" cy="1358572"/>
          </a:xfrm>
        </p:spPr>
        <p:txBody>
          <a:bodyPr>
            <a:normAutofit/>
          </a:bodyPr>
          <a:lstStyle/>
          <a:p>
            <a:r>
              <a:rPr lang="en-US" sz="3600" err="1"/>
              <a:t>Euroalueen</a:t>
            </a:r>
            <a:r>
              <a:rPr lang="en-US" sz="3600"/>
              <a:t> </a:t>
            </a:r>
            <a:r>
              <a:rPr lang="en-US" sz="3600" err="1"/>
              <a:t>talouskasvu</a:t>
            </a:r>
            <a:r>
              <a:rPr lang="en-US" sz="3600"/>
              <a:t> on </a:t>
            </a:r>
            <a:r>
              <a:rPr lang="en-US" sz="3600" err="1"/>
              <a:t>hidastunut</a:t>
            </a:r>
            <a:endParaRPr lang="en-US" sz="3600"/>
          </a:p>
        </p:txBody>
      </p:sp>
      <p:sp>
        <p:nvSpPr>
          <p:cNvPr id="4" name="Date Placeholder 3">
            <a:extLst>
              <a:ext uri="{FF2B5EF4-FFF2-40B4-BE49-F238E27FC236}">
                <a16:creationId xmlns:a16="http://schemas.microsoft.com/office/drawing/2014/main" id="{3AD6EFD1-609A-4A96-8DF6-0E80946B726A}"/>
              </a:ext>
            </a:extLst>
          </p:cNvPr>
          <p:cNvSpPr>
            <a:spLocks noGrp="1"/>
          </p:cNvSpPr>
          <p:nvPr>
            <p:ph type="dt" sz="half" idx="10"/>
          </p:nvPr>
        </p:nvSpPr>
        <p:spPr bwMode="auto">
          <a:xfrm>
            <a:off x="180000" y="6433200"/>
            <a:ext cx="666544" cy="241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marL="0" algn="r" defTabSz="457200" rtl="0" eaLnBrk="1" latinLnBrk="0" hangingPunct="1">
              <a:defRPr sz="9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fi-FI"/>
              <a:t>15.5.2023</a:t>
            </a:r>
            <a:endParaRPr kumimoji="0" lang="fi-FI" sz="900" b="1" i="0" u="none" strike="noStrike" kern="1200" cap="none" spc="0" normalizeH="0" baseline="0" noProof="0">
              <a:ln>
                <a:noFill/>
              </a:ln>
              <a:solidFill>
                <a:srgbClr val="4E55A1"/>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413FDCDC-1CCC-7006-8209-7E09285DE18D}"/>
              </a:ext>
            </a:extLst>
          </p:cNvPr>
          <p:cNvPicPr>
            <a:picLocks noChangeAspect="1"/>
          </p:cNvPicPr>
          <p:nvPr/>
        </p:nvPicPr>
        <p:blipFill>
          <a:blip r:embed="rId3"/>
          <a:stretch>
            <a:fillRect/>
          </a:stretch>
        </p:blipFill>
        <p:spPr>
          <a:xfrm>
            <a:off x="599090" y="278302"/>
            <a:ext cx="9979387" cy="6513277"/>
          </a:xfrm>
          <a:prstGeom prst="rect">
            <a:avLst/>
          </a:prstGeom>
        </p:spPr>
      </p:pic>
    </p:spTree>
    <p:extLst>
      <p:ext uri="{BB962C8B-B14F-4D97-AF65-F5344CB8AC3E}">
        <p14:creationId xmlns:p14="http://schemas.microsoft.com/office/powerpoint/2010/main" val="33730242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97F656-2A78-B3AB-28E9-B42E962E1629}"/>
              </a:ext>
            </a:extLst>
          </p:cNvPr>
          <p:cNvSpPr>
            <a:spLocks noGrp="1"/>
          </p:cNvSpPr>
          <p:nvPr>
            <p:ph type="title"/>
          </p:nvPr>
        </p:nvSpPr>
        <p:spPr/>
        <p:txBody>
          <a:bodyPr/>
          <a:lstStyle/>
          <a:p>
            <a:r>
              <a:rPr lang="fi-FI"/>
              <a:t>Ostovoimakorjaus auttaa vertailussa</a:t>
            </a:r>
          </a:p>
        </p:txBody>
      </p:sp>
      <p:sp>
        <p:nvSpPr>
          <p:cNvPr id="5" name="Päivämäärän paikkamerkki 4">
            <a:extLst>
              <a:ext uri="{FF2B5EF4-FFF2-40B4-BE49-F238E27FC236}">
                <a16:creationId xmlns:a16="http://schemas.microsoft.com/office/drawing/2014/main" id="{DA2C595E-848F-1A20-6B6F-E4CEECD92633}"/>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6" name="Alatunnisteen paikkamerkki 5">
            <a:extLst>
              <a:ext uri="{FF2B5EF4-FFF2-40B4-BE49-F238E27FC236}">
                <a16:creationId xmlns:a16="http://schemas.microsoft.com/office/drawing/2014/main" id="{208E07D3-B60F-6338-5394-A6C5C76C245E}"/>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
        <p:nvSpPr>
          <p:cNvPr id="7" name="Dian numeron paikkamerkki 6">
            <a:extLst>
              <a:ext uri="{FF2B5EF4-FFF2-40B4-BE49-F238E27FC236}">
                <a16:creationId xmlns:a16="http://schemas.microsoft.com/office/drawing/2014/main" id="{C4AF5F21-B629-E95A-DE88-79D2CF9EEC87}"/>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90</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graphicFrame>
        <p:nvGraphicFramePr>
          <p:cNvPr id="10" name="Kaavio 9">
            <a:extLst>
              <a:ext uri="{FF2B5EF4-FFF2-40B4-BE49-F238E27FC236}">
                <a16:creationId xmlns:a16="http://schemas.microsoft.com/office/drawing/2014/main" id="{988605C7-7644-2AAB-C1B0-8897C77A4136}"/>
              </a:ext>
            </a:extLst>
          </p:cNvPr>
          <p:cNvGraphicFramePr/>
          <p:nvPr/>
        </p:nvGraphicFramePr>
        <p:xfrm>
          <a:off x="550863" y="1304925"/>
          <a:ext cx="3456000" cy="457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Kaavio 10">
            <a:extLst>
              <a:ext uri="{FF2B5EF4-FFF2-40B4-BE49-F238E27FC236}">
                <a16:creationId xmlns:a16="http://schemas.microsoft.com/office/drawing/2014/main" id="{97DFE428-F4E8-E9D0-1903-D3A7AB7705EC}"/>
              </a:ext>
            </a:extLst>
          </p:cNvPr>
          <p:cNvGraphicFramePr/>
          <p:nvPr/>
        </p:nvGraphicFramePr>
        <p:xfrm>
          <a:off x="4368000" y="1304925"/>
          <a:ext cx="3456000" cy="4572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Kaavio 11">
            <a:extLst>
              <a:ext uri="{FF2B5EF4-FFF2-40B4-BE49-F238E27FC236}">
                <a16:creationId xmlns:a16="http://schemas.microsoft.com/office/drawing/2014/main" id="{765E1226-E526-0DF8-A836-7E0A5D271AA6}"/>
              </a:ext>
            </a:extLst>
          </p:cNvPr>
          <p:cNvGraphicFramePr/>
          <p:nvPr/>
        </p:nvGraphicFramePr>
        <p:xfrm>
          <a:off x="8186547" y="1302704"/>
          <a:ext cx="3456000" cy="4572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156683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D91A85-3241-B18F-DAA0-1800944A9DB6}"/>
              </a:ext>
            </a:extLst>
          </p:cNvPr>
          <p:cNvSpPr>
            <a:spLocks noGrp="1"/>
          </p:cNvSpPr>
          <p:nvPr>
            <p:ph type="title"/>
          </p:nvPr>
        </p:nvSpPr>
        <p:spPr/>
        <p:txBody>
          <a:bodyPr/>
          <a:lstStyle/>
          <a:p>
            <a:r>
              <a:rPr lang="fi-FI"/>
              <a:t>BKT ja BKT asukasta kohden</a:t>
            </a:r>
          </a:p>
        </p:txBody>
      </p:sp>
      <p:graphicFrame>
        <p:nvGraphicFramePr>
          <p:cNvPr id="10" name="Sisällön paikkamerkki 9">
            <a:extLst>
              <a:ext uri="{FF2B5EF4-FFF2-40B4-BE49-F238E27FC236}">
                <a16:creationId xmlns:a16="http://schemas.microsoft.com/office/drawing/2014/main" id="{F2A41E51-195D-E23E-0E63-C8D0984488DA}"/>
              </a:ext>
            </a:extLst>
          </p:cNvPr>
          <p:cNvGraphicFramePr>
            <a:graphicFrameLocks noGrp="1"/>
          </p:cNvGraphicFramePr>
          <p:nvPr>
            <p:ph idx="1"/>
          </p:nvPr>
        </p:nvGraphicFramePr>
        <p:xfrm>
          <a:off x="573088" y="1312863"/>
          <a:ext cx="5348287" cy="457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isällön paikkamerkki 12">
            <a:extLst>
              <a:ext uri="{FF2B5EF4-FFF2-40B4-BE49-F238E27FC236}">
                <a16:creationId xmlns:a16="http://schemas.microsoft.com/office/drawing/2014/main" id="{A24894F1-03F4-0ED9-D187-5E056C2F64FD}"/>
              </a:ext>
            </a:extLst>
          </p:cNvPr>
          <p:cNvGraphicFramePr>
            <a:graphicFrameLocks noGrp="1"/>
          </p:cNvGraphicFramePr>
          <p:nvPr>
            <p:ph idx="13"/>
          </p:nvPr>
        </p:nvGraphicFramePr>
        <p:xfrm>
          <a:off x="6275388" y="1312863"/>
          <a:ext cx="5348287"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3" name="Päivämäärän paikkamerkki 2">
            <a:extLst>
              <a:ext uri="{FF2B5EF4-FFF2-40B4-BE49-F238E27FC236}">
                <a16:creationId xmlns:a16="http://schemas.microsoft.com/office/drawing/2014/main" id="{63E45F2C-FB12-DA8B-DD59-5B046821D26A}"/>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4" name="Alatunnisteen paikkamerkki 3">
            <a:extLst>
              <a:ext uri="{FF2B5EF4-FFF2-40B4-BE49-F238E27FC236}">
                <a16:creationId xmlns:a16="http://schemas.microsoft.com/office/drawing/2014/main" id="{FCF986F1-F6CD-9E1E-20F7-870EB74470E6}"/>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
        <p:nvSpPr>
          <p:cNvPr id="5" name="Dian numeron paikkamerkki 4">
            <a:extLst>
              <a:ext uri="{FF2B5EF4-FFF2-40B4-BE49-F238E27FC236}">
                <a16:creationId xmlns:a16="http://schemas.microsoft.com/office/drawing/2014/main" id="{D845C38A-E408-1777-7B9C-6446B8C14DDA}"/>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91</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spTree>
    <p:extLst>
      <p:ext uri="{BB962C8B-B14F-4D97-AF65-F5344CB8AC3E}">
        <p14:creationId xmlns:p14="http://schemas.microsoft.com/office/powerpoint/2010/main" val="41238627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CC2B87C4-D65B-5E3A-21E3-81BE67935856}"/>
              </a:ext>
            </a:extLst>
          </p:cNvPr>
          <p:cNvSpPr>
            <a:spLocks noGrp="1"/>
          </p:cNvSpPr>
          <p:nvPr>
            <p:ph type="title"/>
          </p:nvPr>
        </p:nvSpPr>
        <p:spPr/>
        <p:txBody>
          <a:bodyPr/>
          <a:lstStyle/>
          <a:p>
            <a:r>
              <a:rPr lang="fi-FI"/>
              <a:t>BKT:n indikaattorit neljännesvuositilinpidossa</a:t>
            </a:r>
          </a:p>
        </p:txBody>
      </p:sp>
      <p:sp>
        <p:nvSpPr>
          <p:cNvPr id="7" name="Sisällön paikkamerkki 6">
            <a:extLst>
              <a:ext uri="{FF2B5EF4-FFF2-40B4-BE49-F238E27FC236}">
                <a16:creationId xmlns:a16="http://schemas.microsoft.com/office/drawing/2014/main" id="{E09CB6A9-96F9-BF77-959F-E71E99665C23}"/>
              </a:ext>
            </a:extLst>
          </p:cNvPr>
          <p:cNvSpPr>
            <a:spLocks noGrp="1"/>
          </p:cNvSpPr>
          <p:nvPr>
            <p:ph idx="1"/>
          </p:nvPr>
        </p:nvSpPr>
        <p:spPr/>
        <p:txBody>
          <a:bodyPr/>
          <a:lstStyle/>
          <a:p>
            <a:pPr>
              <a:spcBef>
                <a:spcPts val="600"/>
              </a:spcBef>
            </a:pPr>
            <a:r>
              <a:rPr lang="fi-FI" sz="1400"/>
              <a:t>Alkuperäinen sarja käypiin hintoihin, miljoonaa euroa</a:t>
            </a:r>
          </a:p>
          <a:p>
            <a:pPr>
              <a:spcBef>
                <a:spcPts val="600"/>
              </a:spcBef>
            </a:pPr>
            <a:r>
              <a:rPr lang="fi-FI" sz="1400"/>
              <a:t>Työpäiväkorjattu sarja käypiin hintoihin, miljoonaa euroa</a:t>
            </a:r>
          </a:p>
          <a:p>
            <a:pPr>
              <a:spcBef>
                <a:spcPts val="600"/>
              </a:spcBef>
            </a:pPr>
            <a:r>
              <a:rPr lang="fi-FI" sz="1400"/>
              <a:t>Kausitasoitettu ja työpäiväkorjattu sarja käypiin hintoihin, miljoonaa euroa</a:t>
            </a:r>
          </a:p>
          <a:p>
            <a:pPr>
              <a:spcBef>
                <a:spcPts val="600"/>
              </a:spcBef>
            </a:pPr>
            <a:r>
              <a:rPr lang="fi-FI" sz="1400"/>
              <a:t>Trendisarja käypiin hintoihin, miljoonaa euroa</a:t>
            </a:r>
          </a:p>
          <a:p>
            <a:pPr>
              <a:spcBef>
                <a:spcPts val="600"/>
              </a:spcBef>
            </a:pPr>
            <a:r>
              <a:rPr lang="fi-FI" sz="1400"/>
              <a:t>Alkuperäinen sarja, viitevuosi 2015, miljoonaa euroa</a:t>
            </a:r>
          </a:p>
          <a:p>
            <a:pPr>
              <a:spcBef>
                <a:spcPts val="600"/>
              </a:spcBef>
            </a:pPr>
            <a:r>
              <a:rPr lang="fi-FI" sz="1400"/>
              <a:t>Työpäiväkorjattu sarja, viitevuosi 2015, miljoonaa euroa</a:t>
            </a:r>
          </a:p>
          <a:p>
            <a:pPr>
              <a:spcBef>
                <a:spcPts val="600"/>
              </a:spcBef>
            </a:pPr>
            <a:r>
              <a:rPr lang="fi-FI" sz="1400"/>
              <a:t>Kausitasoitettu ja työpäiväkorjattu sarja, viitevuosi 2015, miljoonaa euroa</a:t>
            </a:r>
          </a:p>
          <a:p>
            <a:pPr>
              <a:spcBef>
                <a:spcPts val="600"/>
              </a:spcBef>
            </a:pPr>
            <a:r>
              <a:rPr lang="fi-FI" sz="1400"/>
              <a:t>Trendisarja, viitevuosi 2015, miljoonaa euroa</a:t>
            </a:r>
          </a:p>
          <a:p>
            <a:pPr>
              <a:spcBef>
                <a:spcPts val="600"/>
              </a:spcBef>
            </a:pPr>
            <a:r>
              <a:rPr lang="fi-FI" sz="1400"/>
              <a:t>Alkuperäisen sarjan volyymin muutos vuodentakaisesta, %</a:t>
            </a:r>
          </a:p>
          <a:p>
            <a:pPr>
              <a:spcBef>
                <a:spcPts val="600"/>
              </a:spcBef>
            </a:pPr>
            <a:r>
              <a:rPr lang="fi-FI" sz="1400"/>
              <a:t>Työpäiväkorjatun sarjan volyymin muutos vuodentakaisesta, %</a:t>
            </a:r>
          </a:p>
          <a:p>
            <a:pPr>
              <a:spcBef>
                <a:spcPts val="600"/>
              </a:spcBef>
            </a:pPr>
            <a:r>
              <a:rPr lang="fi-FI" sz="1400"/>
              <a:t>Kausitasoitetun ja työpäiväkorjatun sarjan volyymin muutos vuodentakaisesta, %</a:t>
            </a:r>
          </a:p>
          <a:p>
            <a:pPr>
              <a:spcBef>
                <a:spcPts val="600"/>
              </a:spcBef>
            </a:pPr>
            <a:r>
              <a:rPr lang="fi-FI" sz="1400"/>
              <a:t>Trendisarjan volyymin muutos vuodentakaisesta, %</a:t>
            </a:r>
          </a:p>
          <a:p>
            <a:pPr>
              <a:spcBef>
                <a:spcPts val="600"/>
              </a:spcBef>
            </a:pPr>
            <a:r>
              <a:rPr lang="fi-FI" sz="1400"/>
              <a:t>Kausitasoitetun ja työpäiväkorjatun sarjan volyymin muutos edellisneljänneksestä, %</a:t>
            </a:r>
          </a:p>
          <a:p>
            <a:pPr>
              <a:spcBef>
                <a:spcPts val="600"/>
              </a:spcBef>
            </a:pPr>
            <a:r>
              <a:rPr lang="fi-FI" sz="1400"/>
              <a:t>Trendisarjan volyymin muutos edellisneljänneksestä, %</a:t>
            </a:r>
          </a:p>
        </p:txBody>
      </p:sp>
      <p:sp>
        <p:nvSpPr>
          <p:cNvPr id="2" name="Sisällön paikkamerkki 1">
            <a:extLst>
              <a:ext uri="{FF2B5EF4-FFF2-40B4-BE49-F238E27FC236}">
                <a16:creationId xmlns:a16="http://schemas.microsoft.com/office/drawing/2014/main" id="{6B6AF5B7-A05F-2070-7436-1AFECCCB3E66}"/>
              </a:ext>
            </a:extLst>
          </p:cNvPr>
          <p:cNvSpPr>
            <a:spLocks noGrp="1"/>
          </p:cNvSpPr>
          <p:nvPr>
            <p:ph idx="13"/>
          </p:nvPr>
        </p:nvSpPr>
        <p:spPr/>
        <p:txBody>
          <a:bodyPr/>
          <a:lstStyle/>
          <a:p>
            <a:pPr marL="0" indent="0">
              <a:spcBef>
                <a:spcPts val="1800"/>
              </a:spcBef>
              <a:buNone/>
            </a:pPr>
            <a:r>
              <a:rPr lang="fi-FI" b="1"/>
              <a:t>Hinnat</a:t>
            </a:r>
          </a:p>
          <a:p>
            <a:pPr>
              <a:spcBef>
                <a:spcPts val="600"/>
              </a:spcBef>
            </a:pPr>
            <a:r>
              <a:rPr lang="fi-FI" sz="1400"/>
              <a:t>käypiin hintoihin</a:t>
            </a:r>
          </a:p>
          <a:p>
            <a:pPr>
              <a:spcBef>
                <a:spcPts val="600"/>
              </a:spcBef>
            </a:pPr>
            <a:r>
              <a:rPr lang="fi-FI" sz="1400"/>
              <a:t>viitevuosi 2015 (hintapuhdistettu)</a:t>
            </a:r>
          </a:p>
          <a:p>
            <a:pPr marL="0" indent="0">
              <a:spcBef>
                <a:spcPts val="1800"/>
              </a:spcBef>
              <a:buNone/>
            </a:pPr>
            <a:r>
              <a:rPr lang="fi-FI" b="1"/>
              <a:t>Kausitasoitus</a:t>
            </a:r>
          </a:p>
          <a:p>
            <a:pPr>
              <a:spcBef>
                <a:spcPts val="600"/>
              </a:spcBef>
            </a:pPr>
            <a:r>
              <a:rPr lang="fi-FI" sz="1400"/>
              <a:t>Alkuperäinen</a:t>
            </a:r>
          </a:p>
          <a:p>
            <a:pPr>
              <a:spcBef>
                <a:spcPts val="600"/>
              </a:spcBef>
            </a:pPr>
            <a:r>
              <a:rPr lang="fi-FI" sz="1400"/>
              <a:t>Työpäiväkorjattu</a:t>
            </a:r>
          </a:p>
          <a:p>
            <a:pPr>
              <a:spcBef>
                <a:spcPts val="600"/>
              </a:spcBef>
            </a:pPr>
            <a:r>
              <a:rPr lang="fi-FI" sz="1400"/>
              <a:t>Kausitasoitettu ja työpäiväkorjattu</a:t>
            </a:r>
          </a:p>
          <a:p>
            <a:pPr>
              <a:spcBef>
                <a:spcPts val="600"/>
              </a:spcBef>
            </a:pPr>
            <a:r>
              <a:rPr lang="fi-FI" sz="1400"/>
              <a:t>Trendi</a:t>
            </a:r>
          </a:p>
          <a:p>
            <a:pPr marL="0" indent="0">
              <a:spcBef>
                <a:spcPts val="1800"/>
              </a:spcBef>
              <a:buNone/>
            </a:pPr>
            <a:r>
              <a:rPr lang="fi-FI" b="1"/>
              <a:t>Muutos</a:t>
            </a:r>
          </a:p>
          <a:p>
            <a:pPr>
              <a:spcBef>
                <a:spcPts val="600"/>
              </a:spcBef>
            </a:pPr>
            <a:r>
              <a:rPr lang="fi-FI" sz="1400"/>
              <a:t>muutos vuodentakaisesta</a:t>
            </a:r>
          </a:p>
          <a:p>
            <a:pPr>
              <a:spcBef>
                <a:spcPts val="600"/>
              </a:spcBef>
            </a:pPr>
            <a:r>
              <a:rPr lang="fi-FI" sz="1400"/>
              <a:t>muutos edellisneljänneksestä</a:t>
            </a:r>
          </a:p>
          <a:p>
            <a:pPr marL="0" indent="0">
              <a:spcBef>
                <a:spcPts val="600"/>
              </a:spcBef>
              <a:buNone/>
            </a:pPr>
            <a:endParaRPr lang="fi-FI"/>
          </a:p>
        </p:txBody>
      </p:sp>
      <p:sp>
        <p:nvSpPr>
          <p:cNvPr id="3" name="Päivämäärän paikkamerkki 2">
            <a:extLst>
              <a:ext uri="{FF2B5EF4-FFF2-40B4-BE49-F238E27FC236}">
                <a16:creationId xmlns:a16="http://schemas.microsoft.com/office/drawing/2014/main" id="{C7ACBF97-56EC-29DC-8D49-E4C99EC229D3}"/>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4" name="Alatunnisteen paikkamerkki 3">
            <a:extLst>
              <a:ext uri="{FF2B5EF4-FFF2-40B4-BE49-F238E27FC236}">
                <a16:creationId xmlns:a16="http://schemas.microsoft.com/office/drawing/2014/main" id="{DF31CA48-D928-B7CD-4BE2-56587F6B8B87}"/>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
        <p:nvSpPr>
          <p:cNvPr id="5" name="Dian numeron paikkamerkki 4">
            <a:extLst>
              <a:ext uri="{FF2B5EF4-FFF2-40B4-BE49-F238E27FC236}">
                <a16:creationId xmlns:a16="http://schemas.microsoft.com/office/drawing/2014/main" id="{56729C45-41A2-C703-0B7D-C62CCE5389A5}"/>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92</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spTree>
    <p:extLst>
      <p:ext uri="{BB962C8B-B14F-4D97-AF65-F5344CB8AC3E}">
        <p14:creationId xmlns:p14="http://schemas.microsoft.com/office/powerpoint/2010/main" val="103834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F46911-DE9E-199C-CC6B-7CE3C067F1AA}"/>
              </a:ext>
            </a:extLst>
          </p:cNvPr>
          <p:cNvSpPr>
            <a:spLocks noGrp="1"/>
          </p:cNvSpPr>
          <p:nvPr>
            <p:ph type="title"/>
          </p:nvPr>
        </p:nvSpPr>
        <p:spPr/>
        <p:txBody>
          <a:bodyPr/>
          <a:lstStyle/>
          <a:p>
            <a:r>
              <a:rPr lang="fi-FI"/>
              <a:t>Vuositilinpito ja neljännesvuositilinpito</a:t>
            </a:r>
          </a:p>
        </p:txBody>
      </p:sp>
      <p:graphicFrame>
        <p:nvGraphicFramePr>
          <p:cNvPr id="9" name="Sisällön paikkamerkki 8">
            <a:extLst>
              <a:ext uri="{FF2B5EF4-FFF2-40B4-BE49-F238E27FC236}">
                <a16:creationId xmlns:a16="http://schemas.microsoft.com/office/drawing/2014/main" id="{98BF4ED9-A0B7-6E73-D3FE-29A497C173B3}"/>
              </a:ext>
            </a:extLst>
          </p:cNvPr>
          <p:cNvGraphicFramePr>
            <a:graphicFrameLocks noGrp="1"/>
          </p:cNvGraphicFramePr>
          <p:nvPr>
            <p:ph idx="1"/>
          </p:nvPr>
        </p:nvGraphicFramePr>
        <p:xfrm>
          <a:off x="573088" y="1312863"/>
          <a:ext cx="5348287" cy="457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isällön paikkamerkki 12">
            <a:extLst>
              <a:ext uri="{FF2B5EF4-FFF2-40B4-BE49-F238E27FC236}">
                <a16:creationId xmlns:a16="http://schemas.microsoft.com/office/drawing/2014/main" id="{5B28CAB4-27AB-C251-813A-028FB17CF5CA}"/>
              </a:ext>
            </a:extLst>
          </p:cNvPr>
          <p:cNvGraphicFramePr>
            <a:graphicFrameLocks noGrp="1"/>
          </p:cNvGraphicFramePr>
          <p:nvPr>
            <p:ph idx="13"/>
          </p:nvPr>
        </p:nvGraphicFramePr>
        <p:xfrm>
          <a:off x="6275388" y="1312863"/>
          <a:ext cx="5348287"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4" name="Päivämäärän paikkamerkki 3">
            <a:extLst>
              <a:ext uri="{FF2B5EF4-FFF2-40B4-BE49-F238E27FC236}">
                <a16:creationId xmlns:a16="http://schemas.microsoft.com/office/drawing/2014/main" id="{D5B9832C-D7B3-2E9F-0641-83B4ECEB2113}"/>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5" name="Alatunnisteen paikkamerkki 4">
            <a:extLst>
              <a:ext uri="{FF2B5EF4-FFF2-40B4-BE49-F238E27FC236}">
                <a16:creationId xmlns:a16="http://schemas.microsoft.com/office/drawing/2014/main" id="{8B62A35B-BEB2-7141-234D-BE1355A15DD0}"/>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
        <p:nvSpPr>
          <p:cNvPr id="6" name="Dian numeron paikkamerkki 5">
            <a:extLst>
              <a:ext uri="{FF2B5EF4-FFF2-40B4-BE49-F238E27FC236}">
                <a16:creationId xmlns:a16="http://schemas.microsoft.com/office/drawing/2014/main" id="{BE33E39A-DAD9-1159-29B2-D229BC5628D6}"/>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93</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spTree>
    <p:extLst>
      <p:ext uri="{BB962C8B-B14F-4D97-AF65-F5344CB8AC3E}">
        <p14:creationId xmlns:p14="http://schemas.microsoft.com/office/powerpoint/2010/main" val="41149319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820DDE-80D9-FAD2-67CB-0C70488B741F}"/>
              </a:ext>
            </a:extLst>
          </p:cNvPr>
          <p:cNvSpPr>
            <a:spLocks noGrp="1"/>
          </p:cNvSpPr>
          <p:nvPr>
            <p:ph type="title"/>
          </p:nvPr>
        </p:nvSpPr>
        <p:spPr/>
        <p:txBody>
          <a:bodyPr/>
          <a:lstStyle/>
          <a:p>
            <a:r>
              <a:rPr lang="fi-FI"/>
              <a:t>Työpäiväkorjaus: arkipyhillä on merkitystä</a:t>
            </a:r>
          </a:p>
        </p:txBody>
      </p:sp>
      <p:graphicFrame>
        <p:nvGraphicFramePr>
          <p:cNvPr id="11" name="Sisällön paikkamerkki 10">
            <a:extLst>
              <a:ext uri="{FF2B5EF4-FFF2-40B4-BE49-F238E27FC236}">
                <a16:creationId xmlns:a16="http://schemas.microsoft.com/office/drawing/2014/main" id="{68AE39B7-68CB-D4DB-47FF-4F72A696D75E}"/>
              </a:ext>
            </a:extLst>
          </p:cNvPr>
          <p:cNvGraphicFramePr>
            <a:graphicFrameLocks noGrp="1"/>
          </p:cNvGraphicFramePr>
          <p:nvPr>
            <p:ph idx="1"/>
          </p:nvPr>
        </p:nvGraphicFramePr>
        <p:xfrm>
          <a:off x="573088" y="1820863"/>
          <a:ext cx="5348287" cy="40655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Sisällön paikkamerkki 16">
            <a:extLst>
              <a:ext uri="{FF2B5EF4-FFF2-40B4-BE49-F238E27FC236}">
                <a16:creationId xmlns:a16="http://schemas.microsoft.com/office/drawing/2014/main" id="{16115211-0D78-F96D-197D-D97582CCC78F}"/>
              </a:ext>
            </a:extLst>
          </p:cNvPr>
          <p:cNvGraphicFramePr>
            <a:graphicFrameLocks noGrp="1"/>
          </p:cNvGraphicFramePr>
          <p:nvPr>
            <p:ph idx="13"/>
          </p:nvPr>
        </p:nvGraphicFramePr>
        <p:xfrm>
          <a:off x="6275388" y="1820863"/>
          <a:ext cx="5348287" cy="4065587"/>
        </p:xfrm>
        <a:graphic>
          <a:graphicData uri="http://schemas.openxmlformats.org/drawingml/2006/chart">
            <c:chart xmlns:c="http://schemas.openxmlformats.org/drawingml/2006/chart" xmlns:r="http://schemas.openxmlformats.org/officeDocument/2006/relationships" r:id="rId4"/>
          </a:graphicData>
        </a:graphic>
      </p:graphicFrame>
      <p:sp>
        <p:nvSpPr>
          <p:cNvPr id="4" name="Päivämäärän paikkamerkki 3">
            <a:extLst>
              <a:ext uri="{FF2B5EF4-FFF2-40B4-BE49-F238E27FC236}">
                <a16:creationId xmlns:a16="http://schemas.microsoft.com/office/drawing/2014/main" id="{BEBB6244-A323-8A74-8767-AA4319B71D58}"/>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5" name="Alatunnisteen paikkamerkki 4">
            <a:extLst>
              <a:ext uri="{FF2B5EF4-FFF2-40B4-BE49-F238E27FC236}">
                <a16:creationId xmlns:a16="http://schemas.microsoft.com/office/drawing/2014/main" id="{1F256C5A-D2A8-E5AA-75CC-0B9D304E37A2}"/>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
        <p:nvSpPr>
          <p:cNvPr id="6" name="Dian numeron paikkamerkki 5">
            <a:extLst>
              <a:ext uri="{FF2B5EF4-FFF2-40B4-BE49-F238E27FC236}">
                <a16:creationId xmlns:a16="http://schemas.microsoft.com/office/drawing/2014/main" id="{0FF59EC4-BA7B-F047-E899-C76369FB2F28}"/>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94</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13" name="Tekstiruutu 17">
            <a:extLst>
              <a:ext uri="{FF2B5EF4-FFF2-40B4-BE49-F238E27FC236}">
                <a16:creationId xmlns:a16="http://schemas.microsoft.com/office/drawing/2014/main" id="{F689584E-AE4B-4FE5-6A15-9C78194F66C3}"/>
              </a:ext>
            </a:extLst>
          </p:cNvPr>
          <p:cNvSpPr txBox="1"/>
          <p:nvPr/>
        </p:nvSpPr>
        <p:spPr>
          <a:xfrm>
            <a:off x="2733726" y="3773925"/>
            <a:ext cx="576046" cy="159462"/>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878EAF">
                    <a:lumMod val="50000"/>
                  </a:srgbClr>
                </a:solidFill>
                <a:effectLst/>
                <a:uLnTx/>
                <a:uFillTx/>
                <a:latin typeface="Franklin Gothic Book"/>
                <a:ea typeface="+mn-ea"/>
                <a:cs typeface="+mn-cs"/>
              </a:rPr>
              <a:t>Vaihteluväli</a:t>
            </a:r>
            <a:endParaRPr kumimoji="0" lang="fi-FI" sz="1200" b="0" i="0" u="none" strike="noStrike" kern="1200" cap="none" spc="0" normalizeH="0" baseline="0" noProof="0">
              <a:ln>
                <a:noFill/>
              </a:ln>
              <a:solidFill>
                <a:srgbClr val="878EAF">
                  <a:lumMod val="50000"/>
                </a:srgbClr>
              </a:solidFill>
              <a:effectLst/>
              <a:uLnTx/>
              <a:uFillTx/>
              <a:latin typeface="Franklin Gothic Book"/>
              <a:ea typeface="+mn-ea"/>
              <a:cs typeface="+mn-cs"/>
            </a:endParaRPr>
          </a:p>
        </p:txBody>
      </p:sp>
      <p:sp>
        <p:nvSpPr>
          <p:cNvPr id="14" name="Tekstiruutu 17">
            <a:extLst>
              <a:ext uri="{FF2B5EF4-FFF2-40B4-BE49-F238E27FC236}">
                <a16:creationId xmlns:a16="http://schemas.microsoft.com/office/drawing/2014/main" id="{030F5966-6930-63E0-3E1D-4450ACE6154F}"/>
              </a:ext>
            </a:extLst>
          </p:cNvPr>
          <p:cNvSpPr txBox="1"/>
          <p:nvPr/>
        </p:nvSpPr>
        <p:spPr>
          <a:xfrm>
            <a:off x="2707555" y="3223715"/>
            <a:ext cx="500705" cy="159462"/>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1A56EC"/>
                </a:solidFill>
                <a:effectLst/>
                <a:uLnTx/>
                <a:uFillTx/>
                <a:latin typeface="Franklin Gothic Book"/>
                <a:ea typeface="+mn-ea"/>
                <a:cs typeface="+mn-cs"/>
              </a:rPr>
              <a:t>Keskiarvo</a:t>
            </a:r>
            <a:endParaRPr kumimoji="0" lang="fi-FI" sz="1200" b="0" i="0" u="none" strike="noStrike" kern="1200" cap="none" spc="0" normalizeH="0" baseline="0" noProof="0">
              <a:ln>
                <a:noFill/>
              </a:ln>
              <a:solidFill>
                <a:srgbClr val="1A56EC"/>
              </a:solidFill>
              <a:effectLst/>
              <a:uLnTx/>
              <a:uFillTx/>
              <a:latin typeface="Franklin Gothic Book"/>
              <a:ea typeface="+mn-ea"/>
              <a:cs typeface="+mn-cs"/>
            </a:endParaRPr>
          </a:p>
        </p:txBody>
      </p:sp>
    </p:spTree>
    <p:extLst>
      <p:ext uri="{BB962C8B-B14F-4D97-AF65-F5344CB8AC3E}">
        <p14:creationId xmlns:p14="http://schemas.microsoft.com/office/powerpoint/2010/main" val="30314769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820DDE-80D9-FAD2-67CB-0C70488B741F}"/>
              </a:ext>
            </a:extLst>
          </p:cNvPr>
          <p:cNvSpPr>
            <a:spLocks noGrp="1"/>
          </p:cNvSpPr>
          <p:nvPr>
            <p:ph type="title"/>
          </p:nvPr>
        </p:nvSpPr>
        <p:spPr/>
        <p:txBody>
          <a:bodyPr/>
          <a:lstStyle/>
          <a:p>
            <a:r>
              <a:rPr lang="fi-FI"/>
              <a:t>Kausipuhdistus auttaa kehityksen seurannassa</a:t>
            </a:r>
          </a:p>
        </p:txBody>
      </p:sp>
      <p:graphicFrame>
        <p:nvGraphicFramePr>
          <p:cNvPr id="9" name="Sisällön paikkamerkki 8">
            <a:extLst>
              <a:ext uri="{FF2B5EF4-FFF2-40B4-BE49-F238E27FC236}">
                <a16:creationId xmlns:a16="http://schemas.microsoft.com/office/drawing/2014/main" id="{1FC106F4-7DC3-5F8B-F940-F2645EE186A2}"/>
              </a:ext>
            </a:extLst>
          </p:cNvPr>
          <p:cNvGraphicFramePr>
            <a:graphicFrameLocks noGrp="1" noChangeAspect="1"/>
          </p:cNvGraphicFramePr>
          <p:nvPr>
            <p:ph idx="1"/>
          </p:nvPr>
        </p:nvGraphicFramePr>
        <p:xfrm>
          <a:off x="548482" y="1268413"/>
          <a:ext cx="8640000" cy="4860000"/>
        </p:xfrm>
        <a:graphic>
          <a:graphicData uri="http://schemas.openxmlformats.org/drawingml/2006/chart">
            <c:chart xmlns:c="http://schemas.openxmlformats.org/drawingml/2006/chart" xmlns:r="http://schemas.openxmlformats.org/officeDocument/2006/relationships" r:id="rId3"/>
          </a:graphicData>
        </a:graphic>
      </p:graphicFrame>
      <p:sp>
        <p:nvSpPr>
          <p:cNvPr id="4" name="Päivämäärän paikkamerkki 3">
            <a:extLst>
              <a:ext uri="{FF2B5EF4-FFF2-40B4-BE49-F238E27FC236}">
                <a16:creationId xmlns:a16="http://schemas.microsoft.com/office/drawing/2014/main" id="{BEBB6244-A323-8A74-8767-AA4319B71D58}"/>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5" name="Alatunnisteen paikkamerkki 4">
            <a:extLst>
              <a:ext uri="{FF2B5EF4-FFF2-40B4-BE49-F238E27FC236}">
                <a16:creationId xmlns:a16="http://schemas.microsoft.com/office/drawing/2014/main" id="{1F256C5A-D2A8-E5AA-75CC-0B9D304E37A2}"/>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
        <p:nvSpPr>
          <p:cNvPr id="6" name="Dian numeron paikkamerkki 5">
            <a:extLst>
              <a:ext uri="{FF2B5EF4-FFF2-40B4-BE49-F238E27FC236}">
                <a16:creationId xmlns:a16="http://schemas.microsoft.com/office/drawing/2014/main" id="{0FF59EC4-BA7B-F047-E899-C76369FB2F28}"/>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95</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10" name="Ellipsi 9">
            <a:extLst>
              <a:ext uri="{FF2B5EF4-FFF2-40B4-BE49-F238E27FC236}">
                <a16:creationId xmlns:a16="http://schemas.microsoft.com/office/drawing/2014/main" id="{08EA0567-6FAB-7E06-6FB1-99D80DAD8F18}"/>
              </a:ext>
            </a:extLst>
          </p:cNvPr>
          <p:cNvSpPr/>
          <p:nvPr/>
        </p:nvSpPr>
        <p:spPr>
          <a:xfrm>
            <a:off x="8649968" y="1692663"/>
            <a:ext cx="108000" cy="10800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31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 name="Tekstiruutu 17">
            <a:extLst>
              <a:ext uri="{FF2B5EF4-FFF2-40B4-BE49-F238E27FC236}">
                <a16:creationId xmlns:a16="http://schemas.microsoft.com/office/drawing/2014/main" id="{DECA67EC-A339-3454-E504-2E5043A98909}"/>
              </a:ext>
            </a:extLst>
          </p:cNvPr>
          <p:cNvSpPr txBox="1"/>
          <p:nvPr/>
        </p:nvSpPr>
        <p:spPr>
          <a:xfrm>
            <a:off x="9699518" y="1268413"/>
            <a:ext cx="1944000" cy="651905"/>
          </a:xfrm>
          <a:prstGeom prst="rect">
            <a:avLst/>
          </a:prstGeom>
          <a:noFill/>
        </p:spPr>
        <p:txBody>
          <a:bodyPr wrap="squar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black"/>
                </a:solidFill>
                <a:effectLst/>
                <a:uLnTx/>
                <a:uFillTx/>
                <a:latin typeface="Franklin Gothic Demi"/>
                <a:ea typeface="+mn-ea"/>
                <a:cs typeface="+mn-cs"/>
              </a:rPr>
              <a:t>Toukokuussa työvoiman määrä työmarkkinoilla on keskimäärin 125 000 henkilöä suurempi kuin tammi-maaliskuussa.</a:t>
            </a:r>
            <a:endParaRPr kumimoji="0" lang="fi-FI" sz="1600" b="0" i="0" u="none" strike="noStrike" kern="1200" cap="none" spc="0" normalizeH="0" baseline="0" noProof="0">
              <a:ln>
                <a:noFill/>
              </a:ln>
              <a:solidFill>
                <a:prstClr val="black"/>
              </a:solidFill>
              <a:effectLst/>
              <a:uLnTx/>
              <a:uFillTx/>
              <a:latin typeface="Franklin Gothic Demi"/>
              <a:ea typeface="+mn-ea"/>
              <a:cs typeface="+mn-cs"/>
            </a:endParaRPr>
          </a:p>
        </p:txBody>
      </p:sp>
      <p:sp>
        <p:nvSpPr>
          <p:cNvPr id="13" name="Vapaamuotoinen: Muoto 12">
            <a:extLst>
              <a:ext uri="{FF2B5EF4-FFF2-40B4-BE49-F238E27FC236}">
                <a16:creationId xmlns:a16="http://schemas.microsoft.com/office/drawing/2014/main" id="{30FF68C5-4683-5BF7-A876-3BC6F139550E}"/>
              </a:ext>
            </a:extLst>
          </p:cNvPr>
          <p:cNvSpPr/>
          <p:nvPr/>
        </p:nvSpPr>
        <p:spPr>
          <a:xfrm flipH="1">
            <a:off x="8865380" y="1593190"/>
            <a:ext cx="792000" cy="108000"/>
          </a:xfrm>
          <a:custGeom>
            <a:avLst/>
            <a:gdLst>
              <a:gd name="connsiteX0" fmla="*/ 0 w 883444"/>
              <a:gd name="connsiteY0" fmla="*/ 1025 h 167712"/>
              <a:gd name="connsiteX1" fmla="*/ 478632 w 883444"/>
              <a:gd name="connsiteY1" fmla="*/ 24837 h 167712"/>
              <a:gd name="connsiteX2" fmla="*/ 883444 w 883444"/>
              <a:gd name="connsiteY2" fmla="*/ 167712 h 167712"/>
            </a:gdLst>
            <a:ahLst/>
            <a:cxnLst>
              <a:cxn ang="0">
                <a:pos x="connsiteX0" y="connsiteY0"/>
              </a:cxn>
              <a:cxn ang="0">
                <a:pos x="connsiteX1" y="connsiteY1"/>
              </a:cxn>
              <a:cxn ang="0">
                <a:pos x="connsiteX2" y="connsiteY2"/>
              </a:cxn>
            </a:cxnLst>
            <a:rect l="l" t="t" r="r" b="b"/>
            <a:pathLst>
              <a:path w="883444" h="167712">
                <a:moveTo>
                  <a:pt x="0" y="1025"/>
                </a:moveTo>
                <a:cubicBezTo>
                  <a:pt x="165695" y="-960"/>
                  <a:pt x="331391" y="-2944"/>
                  <a:pt x="478632" y="24837"/>
                </a:cubicBezTo>
                <a:cubicBezTo>
                  <a:pt x="625873" y="52618"/>
                  <a:pt x="754658" y="110165"/>
                  <a:pt x="883444" y="167712"/>
                </a:cubicBezTo>
              </a:path>
            </a:pathLst>
          </a:custGeom>
          <a:noFill/>
          <a:ln w="25400">
            <a:solidFill>
              <a:schemeClr val="accent2"/>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Franklin Gothic Book"/>
              <a:ea typeface="+mn-ea"/>
              <a:cs typeface="+mn-cs"/>
            </a:endParaRPr>
          </a:p>
        </p:txBody>
      </p:sp>
    </p:spTree>
    <p:extLst>
      <p:ext uri="{BB962C8B-B14F-4D97-AF65-F5344CB8AC3E}">
        <p14:creationId xmlns:p14="http://schemas.microsoft.com/office/powerpoint/2010/main" val="10594928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968F62-A7EC-35A8-0D72-A1B10556713F}"/>
              </a:ext>
            </a:extLst>
          </p:cNvPr>
          <p:cNvSpPr>
            <a:spLocks noGrp="1"/>
          </p:cNvSpPr>
          <p:nvPr>
            <p:ph type="title"/>
          </p:nvPr>
        </p:nvSpPr>
        <p:spPr/>
        <p:txBody>
          <a:bodyPr/>
          <a:lstStyle/>
          <a:p>
            <a:r>
              <a:rPr lang="fi-FI"/>
              <a:t>Vuosimuutos ja neljännesvuosimuutos</a:t>
            </a:r>
          </a:p>
        </p:txBody>
      </p:sp>
      <p:sp>
        <p:nvSpPr>
          <p:cNvPr id="4" name="Päivämäärän paikkamerkki 3">
            <a:extLst>
              <a:ext uri="{FF2B5EF4-FFF2-40B4-BE49-F238E27FC236}">
                <a16:creationId xmlns:a16="http://schemas.microsoft.com/office/drawing/2014/main" id="{D828B919-F285-82B0-7964-6D69984E7FE9}"/>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5" name="Alatunnisteen paikkamerkki 4">
            <a:extLst>
              <a:ext uri="{FF2B5EF4-FFF2-40B4-BE49-F238E27FC236}">
                <a16:creationId xmlns:a16="http://schemas.microsoft.com/office/drawing/2014/main" id="{B379AAEC-99EE-D43B-D55B-B3916040A17B}"/>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
        <p:nvSpPr>
          <p:cNvPr id="6" name="Dian numeron paikkamerkki 5">
            <a:extLst>
              <a:ext uri="{FF2B5EF4-FFF2-40B4-BE49-F238E27FC236}">
                <a16:creationId xmlns:a16="http://schemas.microsoft.com/office/drawing/2014/main" id="{A61D5FB4-556A-ABA0-323C-FA09ACE02BF4}"/>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96</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graphicFrame>
        <p:nvGraphicFramePr>
          <p:cNvPr id="14" name="Sisällön paikkamerkki 10">
            <a:extLst>
              <a:ext uri="{FF2B5EF4-FFF2-40B4-BE49-F238E27FC236}">
                <a16:creationId xmlns:a16="http://schemas.microsoft.com/office/drawing/2014/main" id="{2FD3385B-341F-9360-847E-AEB48D22C5B4}"/>
              </a:ext>
            </a:extLst>
          </p:cNvPr>
          <p:cNvGraphicFramePr>
            <a:graphicFrameLocks/>
          </p:cNvGraphicFramePr>
          <p:nvPr/>
        </p:nvGraphicFramePr>
        <p:xfrm>
          <a:off x="544513" y="1482460"/>
          <a:ext cx="4320000" cy="230400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kstiruutu 17">
            <a:extLst>
              <a:ext uri="{FF2B5EF4-FFF2-40B4-BE49-F238E27FC236}">
                <a16:creationId xmlns:a16="http://schemas.microsoft.com/office/drawing/2014/main" id="{B171AADC-CC22-F740-B4CB-EFCE66CB5FCE}"/>
              </a:ext>
            </a:extLst>
          </p:cNvPr>
          <p:cNvSpPr txBox="1"/>
          <p:nvPr/>
        </p:nvSpPr>
        <p:spPr>
          <a:xfrm>
            <a:off x="4426840" y="1857783"/>
            <a:ext cx="781230" cy="344128"/>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26625D">
                    <a:lumMod val="60000"/>
                    <a:lumOff val="40000"/>
                  </a:srgbClr>
                </a:solidFill>
                <a:effectLst/>
                <a:uLnTx/>
                <a:uFillTx/>
                <a:latin typeface="Franklin Gothic Demi"/>
                <a:ea typeface="+mn-ea"/>
                <a:cs typeface="+mn-cs"/>
              </a:rPr>
              <a:t>neljännes-</a:t>
            </a:r>
            <a:br>
              <a:rPr kumimoji="0" lang="fi-FI" sz="1000" b="0" i="0" u="none" strike="noStrike" kern="1200" cap="none" spc="0" normalizeH="0" baseline="0" noProof="0">
                <a:ln>
                  <a:noFill/>
                </a:ln>
                <a:solidFill>
                  <a:srgbClr val="26625D">
                    <a:lumMod val="60000"/>
                    <a:lumOff val="40000"/>
                  </a:srgbClr>
                </a:solidFill>
                <a:effectLst/>
                <a:uLnTx/>
                <a:uFillTx/>
                <a:latin typeface="Franklin Gothic Demi"/>
                <a:ea typeface="+mn-ea"/>
                <a:cs typeface="+mn-cs"/>
              </a:rPr>
            </a:br>
            <a:r>
              <a:rPr kumimoji="0" lang="fi-FI" sz="1000" b="0" i="0" u="none" strike="noStrike" kern="1200" cap="none" spc="0" normalizeH="0" baseline="0" noProof="0">
                <a:ln>
                  <a:noFill/>
                </a:ln>
                <a:solidFill>
                  <a:srgbClr val="26625D">
                    <a:lumMod val="60000"/>
                    <a:lumOff val="40000"/>
                  </a:srgbClr>
                </a:solidFill>
                <a:effectLst/>
                <a:uLnTx/>
                <a:uFillTx/>
                <a:latin typeface="Franklin Gothic Demi"/>
                <a:ea typeface="+mn-ea"/>
                <a:cs typeface="+mn-cs"/>
              </a:rPr>
              <a:t>vuosimuutos</a:t>
            </a:r>
            <a:endParaRPr kumimoji="0" lang="fi-FI" sz="1600" b="0" i="0" u="none" strike="noStrike" kern="1200" cap="none" spc="0" normalizeH="0" baseline="0" noProof="0">
              <a:ln>
                <a:noFill/>
              </a:ln>
              <a:solidFill>
                <a:srgbClr val="26625D">
                  <a:lumMod val="60000"/>
                  <a:lumOff val="40000"/>
                </a:srgbClr>
              </a:solidFill>
              <a:effectLst/>
              <a:uLnTx/>
              <a:uFillTx/>
              <a:latin typeface="Franklin Gothic Demi"/>
              <a:ea typeface="+mn-ea"/>
              <a:cs typeface="+mn-cs"/>
            </a:endParaRPr>
          </a:p>
        </p:txBody>
      </p:sp>
      <p:sp>
        <p:nvSpPr>
          <p:cNvPr id="20" name="Tekstiruutu 17">
            <a:extLst>
              <a:ext uri="{FF2B5EF4-FFF2-40B4-BE49-F238E27FC236}">
                <a16:creationId xmlns:a16="http://schemas.microsoft.com/office/drawing/2014/main" id="{4ECA90C7-1A97-22C3-E9CA-453BCE6B5678}"/>
              </a:ext>
            </a:extLst>
          </p:cNvPr>
          <p:cNvSpPr txBox="1"/>
          <p:nvPr/>
        </p:nvSpPr>
        <p:spPr>
          <a:xfrm>
            <a:off x="3607503" y="1536511"/>
            <a:ext cx="781231" cy="190240"/>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F2644C"/>
                </a:solidFill>
                <a:effectLst/>
                <a:uLnTx/>
                <a:uFillTx/>
                <a:latin typeface="Franklin Gothic Demi"/>
                <a:ea typeface="+mn-ea"/>
                <a:cs typeface="+mn-cs"/>
              </a:rPr>
              <a:t>vuosimuutos</a:t>
            </a:r>
            <a:endParaRPr kumimoji="0" lang="fi-FI" sz="1600" b="0" i="0" u="none" strike="noStrike" kern="1200" cap="none" spc="0" normalizeH="0" baseline="0" noProof="0">
              <a:ln>
                <a:noFill/>
              </a:ln>
              <a:solidFill>
                <a:srgbClr val="F2644C"/>
              </a:solidFill>
              <a:effectLst/>
              <a:uLnTx/>
              <a:uFillTx/>
              <a:latin typeface="Franklin Gothic Demi"/>
              <a:ea typeface="+mn-ea"/>
              <a:cs typeface="+mn-cs"/>
            </a:endParaRPr>
          </a:p>
        </p:txBody>
      </p:sp>
      <p:graphicFrame>
        <p:nvGraphicFramePr>
          <p:cNvPr id="21" name="Sisällön paikkamerkki 10">
            <a:extLst>
              <a:ext uri="{FF2B5EF4-FFF2-40B4-BE49-F238E27FC236}">
                <a16:creationId xmlns:a16="http://schemas.microsoft.com/office/drawing/2014/main" id="{C06ECFDC-77EC-51CF-6390-751CAE4D49B5}"/>
              </a:ext>
            </a:extLst>
          </p:cNvPr>
          <p:cNvGraphicFramePr>
            <a:graphicFrameLocks/>
          </p:cNvGraphicFramePr>
          <p:nvPr/>
        </p:nvGraphicFramePr>
        <p:xfrm>
          <a:off x="544513" y="3969800"/>
          <a:ext cx="4320000" cy="2304000"/>
        </p:xfrm>
        <a:graphic>
          <a:graphicData uri="http://schemas.openxmlformats.org/drawingml/2006/chart">
            <c:chart xmlns:c="http://schemas.openxmlformats.org/drawingml/2006/chart" xmlns:r="http://schemas.openxmlformats.org/officeDocument/2006/relationships" r:id="rId4"/>
          </a:graphicData>
        </a:graphic>
      </p:graphicFrame>
      <p:sp>
        <p:nvSpPr>
          <p:cNvPr id="22" name="Vapaamuotoinen: Muoto 21">
            <a:extLst>
              <a:ext uri="{FF2B5EF4-FFF2-40B4-BE49-F238E27FC236}">
                <a16:creationId xmlns:a16="http://schemas.microsoft.com/office/drawing/2014/main" id="{36FCDB53-9B2E-B6AB-F61D-08B44C21F6DC}"/>
              </a:ext>
            </a:extLst>
          </p:cNvPr>
          <p:cNvSpPr/>
          <p:nvPr/>
        </p:nvSpPr>
        <p:spPr>
          <a:xfrm>
            <a:off x="3945171" y="1767432"/>
            <a:ext cx="276224" cy="59120"/>
          </a:xfrm>
          <a:custGeom>
            <a:avLst/>
            <a:gdLst>
              <a:gd name="connsiteX0" fmla="*/ 0 w 309562"/>
              <a:gd name="connsiteY0" fmla="*/ 62126 h 81176"/>
              <a:gd name="connsiteX1" fmla="*/ 157162 w 309562"/>
              <a:gd name="connsiteY1" fmla="*/ 214 h 81176"/>
              <a:gd name="connsiteX2" fmla="*/ 309562 w 309562"/>
              <a:gd name="connsiteY2" fmla="*/ 81176 h 81176"/>
            </a:gdLst>
            <a:ahLst/>
            <a:cxnLst>
              <a:cxn ang="0">
                <a:pos x="connsiteX0" y="connsiteY0"/>
              </a:cxn>
              <a:cxn ang="0">
                <a:pos x="connsiteX1" y="connsiteY1"/>
              </a:cxn>
              <a:cxn ang="0">
                <a:pos x="connsiteX2" y="connsiteY2"/>
              </a:cxn>
            </a:cxnLst>
            <a:rect l="l" t="t" r="r" b="b"/>
            <a:pathLst>
              <a:path w="309562" h="81176">
                <a:moveTo>
                  <a:pt x="0" y="62126"/>
                </a:moveTo>
                <a:cubicBezTo>
                  <a:pt x="52784" y="29582"/>
                  <a:pt x="105568" y="-2961"/>
                  <a:pt x="157162" y="214"/>
                </a:cubicBezTo>
                <a:cubicBezTo>
                  <a:pt x="208756" y="3389"/>
                  <a:pt x="259159" y="42282"/>
                  <a:pt x="309562" y="81176"/>
                </a:cubicBezTo>
              </a:path>
            </a:pathLst>
          </a:custGeom>
          <a:noFill/>
          <a:ln>
            <a:solidFill>
              <a:schemeClr val="accent2"/>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3" name="Ellipsi 22">
            <a:extLst>
              <a:ext uri="{FF2B5EF4-FFF2-40B4-BE49-F238E27FC236}">
                <a16:creationId xmlns:a16="http://schemas.microsoft.com/office/drawing/2014/main" id="{5574F0C5-53D4-15D9-F6F3-F8E0A491AB7E}"/>
              </a:ext>
            </a:extLst>
          </p:cNvPr>
          <p:cNvSpPr/>
          <p:nvPr/>
        </p:nvSpPr>
        <p:spPr>
          <a:xfrm>
            <a:off x="3816399" y="1803783"/>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31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4" name="Vapaamuotoinen: Muoto 23">
            <a:extLst>
              <a:ext uri="{FF2B5EF4-FFF2-40B4-BE49-F238E27FC236}">
                <a16:creationId xmlns:a16="http://schemas.microsoft.com/office/drawing/2014/main" id="{76B32819-5694-2055-4C37-58C80CDC80BE}"/>
              </a:ext>
            </a:extLst>
          </p:cNvPr>
          <p:cNvSpPr/>
          <p:nvPr/>
        </p:nvSpPr>
        <p:spPr>
          <a:xfrm>
            <a:off x="4299951" y="1922827"/>
            <a:ext cx="88783" cy="290513"/>
          </a:xfrm>
          <a:custGeom>
            <a:avLst/>
            <a:gdLst>
              <a:gd name="connsiteX0" fmla="*/ 0 w 88783"/>
              <a:gd name="connsiteY0" fmla="*/ 0 h 266700"/>
              <a:gd name="connsiteX1" fmla="*/ 83343 w 88783"/>
              <a:gd name="connsiteY1" fmla="*/ 119063 h 266700"/>
              <a:gd name="connsiteX2" fmla="*/ 73818 w 88783"/>
              <a:gd name="connsiteY2" fmla="*/ 266700 h 266700"/>
            </a:gdLst>
            <a:ahLst/>
            <a:cxnLst>
              <a:cxn ang="0">
                <a:pos x="connsiteX0" y="connsiteY0"/>
              </a:cxn>
              <a:cxn ang="0">
                <a:pos x="connsiteX1" y="connsiteY1"/>
              </a:cxn>
              <a:cxn ang="0">
                <a:pos x="connsiteX2" y="connsiteY2"/>
              </a:cxn>
            </a:cxnLst>
            <a:rect l="l" t="t" r="r" b="b"/>
            <a:pathLst>
              <a:path w="88783" h="266700">
                <a:moveTo>
                  <a:pt x="0" y="0"/>
                </a:moveTo>
                <a:cubicBezTo>
                  <a:pt x="35520" y="37306"/>
                  <a:pt x="71040" y="74613"/>
                  <a:pt x="83343" y="119063"/>
                </a:cubicBezTo>
                <a:cubicBezTo>
                  <a:pt x="95646" y="163513"/>
                  <a:pt x="84732" y="215106"/>
                  <a:pt x="73818" y="266700"/>
                </a:cubicBezTo>
              </a:path>
            </a:pathLst>
          </a:custGeom>
          <a:noFill/>
          <a:ln>
            <a:solidFill>
              <a:schemeClr val="accent5">
                <a:lumMod val="60000"/>
                <a:lumOff val="40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5" name="Ellipsi 24">
            <a:extLst>
              <a:ext uri="{FF2B5EF4-FFF2-40B4-BE49-F238E27FC236}">
                <a16:creationId xmlns:a16="http://schemas.microsoft.com/office/drawing/2014/main" id="{6C3FB03F-68C8-4869-3AC3-5042FF16D954}"/>
              </a:ext>
            </a:extLst>
          </p:cNvPr>
          <p:cNvSpPr/>
          <p:nvPr/>
        </p:nvSpPr>
        <p:spPr>
          <a:xfrm>
            <a:off x="4174699" y="1845812"/>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31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6" name="Ellipsi 25">
            <a:extLst>
              <a:ext uri="{FF2B5EF4-FFF2-40B4-BE49-F238E27FC236}">
                <a16:creationId xmlns:a16="http://schemas.microsoft.com/office/drawing/2014/main" id="{4E5D0AF7-4E20-E579-D0B8-62949FE36139}"/>
              </a:ext>
            </a:extLst>
          </p:cNvPr>
          <p:cNvSpPr/>
          <p:nvPr/>
        </p:nvSpPr>
        <p:spPr>
          <a:xfrm>
            <a:off x="4261845" y="2219106"/>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31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a:ln>
                <a:noFill/>
              </a:ln>
              <a:solidFill>
                <a:prstClr val="white"/>
              </a:solidFill>
              <a:effectLst/>
              <a:uLnTx/>
              <a:uFillTx/>
              <a:latin typeface="Franklin Gothic Book"/>
              <a:ea typeface="+mn-ea"/>
              <a:cs typeface="+mn-cs"/>
            </a:endParaRPr>
          </a:p>
        </p:txBody>
      </p:sp>
      <p:graphicFrame>
        <p:nvGraphicFramePr>
          <p:cNvPr id="27" name="Sisällön paikkamerkki 10">
            <a:extLst>
              <a:ext uri="{FF2B5EF4-FFF2-40B4-BE49-F238E27FC236}">
                <a16:creationId xmlns:a16="http://schemas.microsoft.com/office/drawing/2014/main" id="{9221D434-83A1-F012-2E40-3B81C0CFBDEE}"/>
              </a:ext>
            </a:extLst>
          </p:cNvPr>
          <p:cNvGraphicFramePr>
            <a:graphicFrameLocks/>
          </p:cNvGraphicFramePr>
          <p:nvPr/>
        </p:nvGraphicFramePr>
        <p:xfrm>
          <a:off x="6086475" y="1481922"/>
          <a:ext cx="4320000" cy="2304000"/>
        </p:xfrm>
        <a:graphic>
          <a:graphicData uri="http://schemas.openxmlformats.org/drawingml/2006/chart">
            <c:chart xmlns:c="http://schemas.openxmlformats.org/drawingml/2006/chart" xmlns:r="http://schemas.openxmlformats.org/officeDocument/2006/relationships" r:id="rId5"/>
          </a:graphicData>
        </a:graphic>
      </p:graphicFrame>
      <p:sp>
        <p:nvSpPr>
          <p:cNvPr id="28" name="Tekstiruutu 17">
            <a:extLst>
              <a:ext uri="{FF2B5EF4-FFF2-40B4-BE49-F238E27FC236}">
                <a16:creationId xmlns:a16="http://schemas.microsoft.com/office/drawing/2014/main" id="{7ED3CA3D-E332-0BB8-BDF0-BEB1BE5027C4}"/>
              </a:ext>
            </a:extLst>
          </p:cNvPr>
          <p:cNvSpPr txBox="1"/>
          <p:nvPr/>
        </p:nvSpPr>
        <p:spPr>
          <a:xfrm>
            <a:off x="9462266" y="2346867"/>
            <a:ext cx="781230" cy="344128"/>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26625D">
                    <a:lumMod val="60000"/>
                    <a:lumOff val="40000"/>
                  </a:srgbClr>
                </a:solidFill>
                <a:effectLst/>
                <a:uLnTx/>
                <a:uFillTx/>
                <a:latin typeface="Franklin Gothic Demi"/>
                <a:ea typeface="+mn-ea"/>
                <a:cs typeface="+mn-cs"/>
              </a:rPr>
              <a:t>neljännes-</a:t>
            </a:r>
            <a:br>
              <a:rPr kumimoji="0" lang="fi-FI" sz="1000" b="0" i="0" u="none" strike="noStrike" kern="1200" cap="none" spc="0" normalizeH="0" baseline="0" noProof="0">
                <a:ln>
                  <a:noFill/>
                </a:ln>
                <a:solidFill>
                  <a:srgbClr val="26625D">
                    <a:lumMod val="60000"/>
                    <a:lumOff val="40000"/>
                  </a:srgbClr>
                </a:solidFill>
                <a:effectLst/>
                <a:uLnTx/>
                <a:uFillTx/>
                <a:latin typeface="Franklin Gothic Demi"/>
                <a:ea typeface="+mn-ea"/>
                <a:cs typeface="+mn-cs"/>
              </a:rPr>
            </a:br>
            <a:r>
              <a:rPr kumimoji="0" lang="fi-FI" sz="1000" b="0" i="0" u="none" strike="noStrike" kern="1200" cap="none" spc="0" normalizeH="0" baseline="0" noProof="0">
                <a:ln>
                  <a:noFill/>
                </a:ln>
                <a:solidFill>
                  <a:srgbClr val="26625D">
                    <a:lumMod val="60000"/>
                    <a:lumOff val="40000"/>
                  </a:srgbClr>
                </a:solidFill>
                <a:effectLst/>
                <a:uLnTx/>
                <a:uFillTx/>
                <a:latin typeface="Franklin Gothic Demi"/>
                <a:ea typeface="+mn-ea"/>
                <a:cs typeface="+mn-cs"/>
              </a:rPr>
              <a:t>vuosimuutos</a:t>
            </a:r>
            <a:endParaRPr kumimoji="0" lang="fi-FI" sz="1600" b="0" i="0" u="none" strike="noStrike" kern="1200" cap="none" spc="0" normalizeH="0" baseline="0" noProof="0">
              <a:ln>
                <a:noFill/>
              </a:ln>
              <a:solidFill>
                <a:srgbClr val="26625D">
                  <a:lumMod val="60000"/>
                  <a:lumOff val="40000"/>
                </a:srgbClr>
              </a:solidFill>
              <a:effectLst/>
              <a:uLnTx/>
              <a:uFillTx/>
              <a:latin typeface="Franklin Gothic Demi"/>
              <a:ea typeface="+mn-ea"/>
              <a:cs typeface="+mn-cs"/>
            </a:endParaRPr>
          </a:p>
        </p:txBody>
      </p:sp>
      <p:sp>
        <p:nvSpPr>
          <p:cNvPr id="29" name="Tekstiruutu 17">
            <a:extLst>
              <a:ext uri="{FF2B5EF4-FFF2-40B4-BE49-F238E27FC236}">
                <a16:creationId xmlns:a16="http://schemas.microsoft.com/office/drawing/2014/main" id="{9B520851-7277-9950-203D-7794B31A37F9}"/>
              </a:ext>
            </a:extLst>
          </p:cNvPr>
          <p:cNvSpPr txBox="1"/>
          <p:nvPr/>
        </p:nvSpPr>
        <p:spPr>
          <a:xfrm>
            <a:off x="9209762" y="1777105"/>
            <a:ext cx="781231" cy="190240"/>
          </a:xfrm>
          <a:prstGeom prst="rect">
            <a:avLst/>
          </a:prstGeom>
          <a:noFill/>
        </p:spPr>
        <p:txBody>
          <a:bodyPr wrap="none" lIns="36000" tIns="18000" rIns="36000" bIns="180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F2644C"/>
                </a:solidFill>
                <a:effectLst/>
                <a:uLnTx/>
                <a:uFillTx/>
                <a:latin typeface="Franklin Gothic Demi"/>
                <a:ea typeface="+mn-ea"/>
                <a:cs typeface="+mn-cs"/>
              </a:rPr>
              <a:t>vuosimuutos</a:t>
            </a:r>
            <a:endParaRPr kumimoji="0" lang="fi-FI" sz="1600" b="0" i="0" u="none" strike="noStrike" kern="1200" cap="none" spc="0" normalizeH="0" baseline="0" noProof="0">
              <a:ln>
                <a:noFill/>
              </a:ln>
              <a:solidFill>
                <a:srgbClr val="F2644C"/>
              </a:solidFill>
              <a:effectLst/>
              <a:uLnTx/>
              <a:uFillTx/>
              <a:latin typeface="Franklin Gothic Demi"/>
              <a:ea typeface="+mn-ea"/>
              <a:cs typeface="+mn-cs"/>
            </a:endParaRPr>
          </a:p>
        </p:txBody>
      </p:sp>
      <p:graphicFrame>
        <p:nvGraphicFramePr>
          <p:cNvPr id="30" name="Sisällön paikkamerkki 10">
            <a:extLst>
              <a:ext uri="{FF2B5EF4-FFF2-40B4-BE49-F238E27FC236}">
                <a16:creationId xmlns:a16="http://schemas.microsoft.com/office/drawing/2014/main" id="{C44EA402-1923-5EFD-2AC7-58A4022F4DFC}"/>
              </a:ext>
            </a:extLst>
          </p:cNvPr>
          <p:cNvGraphicFramePr>
            <a:graphicFrameLocks/>
          </p:cNvGraphicFramePr>
          <p:nvPr/>
        </p:nvGraphicFramePr>
        <p:xfrm>
          <a:off x="6086475" y="3973759"/>
          <a:ext cx="4320000" cy="2304000"/>
        </p:xfrm>
        <a:graphic>
          <a:graphicData uri="http://schemas.openxmlformats.org/drawingml/2006/chart">
            <c:chart xmlns:c="http://schemas.openxmlformats.org/drawingml/2006/chart" xmlns:r="http://schemas.openxmlformats.org/officeDocument/2006/relationships" r:id="rId6"/>
          </a:graphicData>
        </a:graphic>
      </p:graphicFrame>
      <p:sp>
        <p:nvSpPr>
          <p:cNvPr id="31" name="Vapaamuotoinen: Muoto 30">
            <a:extLst>
              <a:ext uri="{FF2B5EF4-FFF2-40B4-BE49-F238E27FC236}">
                <a16:creationId xmlns:a16="http://schemas.microsoft.com/office/drawing/2014/main" id="{38334083-7FEC-8D14-5ED0-802387F3AF82}"/>
              </a:ext>
            </a:extLst>
          </p:cNvPr>
          <p:cNvSpPr/>
          <p:nvPr/>
        </p:nvSpPr>
        <p:spPr>
          <a:xfrm>
            <a:off x="9462266" y="1977332"/>
            <a:ext cx="276224" cy="59120"/>
          </a:xfrm>
          <a:custGeom>
            <a:avLst/>
            <a:gdLst>
              <a:gd name="connsiteX0" fmla="*/ 0 w 309562"/>
              <a:gd name="connsiteY0" fmla="*/ 62126 h 81176"/>
              <a:gd name="connsiteX1" fmla="*/ 157162 w 309562"/>
              <a:gd name="connsiteY1" fmla="*/ 214 h 81176"/>
              <a:gd name="connsiteX2" fmla="*/ 309562 w 309562"/>
              <a:gd name="connsiteY2" fmla="*/ 81176 h 81176"/>
            </a:gdLst>
            <a:ahLst/>
            <a:cxnLst>
              <a:cxn ang="0">
                <a:pos x="connsiteX0" y="connsiteY0"/>
              </a:cxn>
              <a:cxn ang="0">
                <a:pos x="connsiteX1" y="connsiteY1"/>
              </a:cxn>
              <a:cxn ang="0">
                <a:pos x="connsiteX2" y="connsiteY2"/>
              </a:cxn>
            </a:cxnLst>
            <a:rect l="l" t="t" r="r" b="b"/>
            <a:pathLst>
              <a:path w="309562" h="81176">
                <a:moveTo>
                  <a:pt x="0" y="62126"/>
                </a:moveTo>
                <a:cubicBezTo>
                  <a:pt x="52784" y="29582"/>
                  <a:pt x="105568" y="-2961"/>
                  <a:pt x="157162" y="214"/>
                </a:cubicBezTo>
                <a:cubicBezTo>
                  <a:pt x="208756" y="3389"/>
                  <a:pt x="259159" y="42282"/>
                  <a:pt x="309562" y="81176"/>
                </a:cubicBezTo>
              </a:path>
            </a:pathLst>
          </a:custGeom>
          <a:noFill/>
          <a:ln>
            <a:solidFill>
              <a:schemeClr val="accent2"/>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2" name="Ellipsi 31">
            <a:extLst>
              <a:ext uri="{FF2B5EF4-FFF2-40B4-BE49-F238E27FC236}">
                <a16:creationId xmlns:a16="http://schemas.microsoft.com/office/drawing/2014/main" id="{CB28575F-48F3-E223-E9FC-EF3B1553AFD0}"/>
              </a:ext>
            </a:extLst>
          </p:cNvPr>
          <p:cNvSpPr/>
          <p:nvPr/>
        </p:nvSpPr>
        <p:spPr>
          <a:xfrm>
            <a:off x="9354266" y="2036452"/>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31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4" name="Ellipsi 33">
            <a:extLst>
              <a:ext uri="{FF2B5EF4-FFF2-40B4-BE49-F238E27FC236}">
                <a16:creationId xmlns:a16="http://schemas.microsoft.com/office/drawing/2014/main" id="{A78A5D74-5C8A-0653-A052-2D009DE5CD8D}"/>
              </a:ext>
            </a:extLst>
          </p:cNvPr>
          <p:cNvSpPr/>
          <p:nvPr/>
        </p:nvSpPr>
        <p:spPr>
          <a:xfrm>
            <a:off x="9716500" y="2045976"/>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31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5" name="Ellipsi 34">
            <a:extLst>
              <a:ext uri="{FF2B5EF4-FFF2-40B4-BE49-F238E27FC236}">
                <a16:creationId xmlns:a16="http://schemas.microsoft.com/office/drawing/2014/main" id="{205296A6-0AD5-B6F2-FCDC-7298981B079F}"/>
              </a:ext>
            </a:extLst>
          </p:cNvPr>
          <p:cNvSpPr/>
          <p:nvPr/>
        </p:nvSpPr>
        <p:spPr>
          <a:xfrm>
            <a:off x="9808606" y="2029309"/>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31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a:ln>
                <a:noFill/>
              </a:ln>
              <a:solidFill>
                <a:prstClr val="white"/>
              </a:solidFill>
              <a:effectLst/>
              <a:uLnTx/>
              <a:uFillTx/>
              <a:latin typeface="Franklin Gothic Book"/>
              <a:ea typeface="+mn-ea"/>
              <a:cs typeface="+mn-cs"/>
            </a:endParaRPr>
          </a:p>
        </p:txBody>
      </p:sp>
      <p:cxnSp>
        <p:nvCxnSpPr>
          <p:cNvPr id="38" name="Suora nuoliyhdysviiva 37">
            <a:extLst>
              <a:ext uri="{FF2B5EF4-FFF2-40B4-BE49-F238E27FC236}">
                <a16:creationId xmlns:a16="http://schemas.microsoft.com/office/drawing/2014/main" id="{7E3838D9-2E74-D87C-A6C6-53CC571B7C9A}"/>
              </a:ext>
            </a:extLst>
          </p:cNvPr>
          <p:cNvCxnSpPr>
            <a:cxnSpLocks/>
            <a:stCxn id="28" idx="0"/>
          </p:cNvCxnSpPr>
          <p:nvPr/>
        </p:nvCxnSpPr>
        <p:spPr>
          <a:xfrm flipH="1" flipV="1">
            <a:off x="9791700" y="2199273"/>
            <a:ext cx="61181" cy="147594"/>
          </a:xfrm>
          <a:prstGeom prst="straightConnector1">
            <a:avLst/>
          </a:prstGeom>
          <a:ln w="12700" cap="rnd">
            <a:solidFill>
              <a:schemeClr val="accent5">
                <a:lumMod val="60000"/>
                <a:lumOff val="40000"/>
              </a:schemeClr>
            </a:solidFill>
            <a:round/>
            <a:tailEnd type="arrow" w="sm" len="sm"/>
          </a:ln>
        </p:spPr>
        <p:style>
          <a:lnRef idx="1">
            <a:schemeClr val="accent1"/>
          </a:lnRef>
          <a:fillRef idx="0">
            <a:schemeClr val="accent1"/>
          </a:fillRef>
          <a:effectRef idx="0">
            <a:schemeClr val="accent1"/>
          </a:effectRef>
          <a:fontRef idx="minor">
            <a:schemeClr val="tx1"/>
          </a:fontRef>
        </p:style>
      </p:cxnSp>
      <p:cxnSp>
        <p:nvCxnSpPr>
          <p:cNvPr id="46" name="Suora nuoliyhdysviiva 45">
            <a:extLst>
              <a:ext uri="{FF2B5EF4-FFF2-40B4-BE49-F238E27FC236}">
                <a16:creationId xmlns:a16="http://schemas.microsoft.com/office/drawing/2014/main" id="{DC149A0D-69DA-13B3-382F-916F462539C2}"/>
              </a:ext>
            </a:extLst>
          </p:cNvPr>
          <p:cNvCxnSpPr>
            <a:cxnSpLocks/>
            <a:stCxn id="28" idx="0"/>
          </p:cNvCxnSpPr>
          <p:nvPr/>
        </p:nvCxnSpPr>
        <p:spPr>
          <a:xfrm flipV="1">
            <a:off x="9852881" y="2153976"/>
            <a:ext cx="17400" cy="192891"/>
          </a:xfrm>
          <a:prstGeom prst="straightConnector1">
            <a:avLst/>
          </a:prstGeom>
          <a:ln w="12700" cap="rnd">
            <a:solidFill>
              <a:schemeClr val="accent5">
                <a:lumMod val="60000"/>
                <a:lumOff val="40000"/>
              </a:schemeClr>
            </a:solidFill>
            <a:round/>
            <a:tailEnd type="arrow" w="sm" len="sm"/>
          </a:ln>
        </p:spPr>
        <p:style>
          <a:lnRef idx="1">
            <a:schemeClr val="accent1"/>
          </a:lnRef>
          <a:fillRef idx="0">
            <a:schemeClr val="accent1"/>
          </a:fillRef>
          <a:effectRef idx="0">
            <a:schemeClr val="accent1"/>
          </a:effectRef>
          <a:fontRef idx="minor">
            <a:schemeClr val="tx1"/>
          </a:fontRef>
        </p:style>
      </p:cxnSp>
      <p:sp>
        <p:nvSpPr>
          <p:cNvPr id="3" name="Tekstiruutu 17">
            <a:extLst>
              <a:ext uri="{FF2B5EF4-FFF2-40B4-BE49-F238E27FC236}">
                <a16:creationId xmlns:a16="http://schemas.microsoft.com/office/drawing/2014/main" id="{DDF1545A-5D01-02AE-198B-B4AA6BA9ACE2}"/>
              </a:ext>
            </a:extLst>
          </p:cNvPr>
          <p:cNvSpPr txBox="1"/>
          <p:nvPr/>
        </p:nvSpPr>
        <p:spPr>
          <a:xfrm>
            <a:off x="1314175" y="1193348"/>
            <a:ext cx="3550338" cy="221018"/>
          </a:xfrm>
          <a:prstGeom prst="rect">
            <a:avLst/>
          </a:prstGeom>
          <a:noFill/>
        </p:spPr>
        <p:txBody>
          <a:bodyPr wrap="square" lIns="36000" tIns="18000" rIns="36000" bIns="1800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solidFill>
                <a:effectLst/>
                <a:uLnTx/>
                <a:uFillTx/>
                <a:latin typeface="Franklin Gothic Demi"/>
                <a:ea typeface="+mn-ea"/>
                <a:cs typeface="+mn-cs"/>
              </a:rPr>
              <a:t>Alkuperäinen aikasarja</a:t>
            </a:r>
            <a:endParaRPr kumimoji="0" lang="fi-FI" sz="2400" b="0" i="0" u="none" strike="noStrike" kern="1200" cap="none" spc="0" normalizeH="0" baseline="0" noProof="0">
              <a:ln>
                <a:noFill/>
              </a:ln>
              <a:solidFill>
                <a:prstClr val="black"/>
              </a:solidFill>
              <a:effectLst/>
              <a:uLnTx/>
              <a:uFillTx/>
              <a:latin typeface="Franklin Gothic Demi"/>
              <a:ea typeface="+mn-ea"/>
              <a:cs typeface="+mn-cs"/>
            </a:endParaRPr>
          </a:p>
        </p:txBody>
      </p:sp>
      <p:sp>
        <p:nvSpPr>
          <p:cNvPr id="7" name="Tekstiruutu 17">
            <a:extLst>
              <a:ext uri="{FF2B5EF4-FFF2-40B4-BE49-F238E27FC236}">
                <a16:creationId xmlns:a16="http://schemas.microsoft.com/office/drawing/2014/main" id="{7E2B4383-E53D-7C4B-D2A5-F0BCF8F1546E}"/>
              </a:ext>
            </a:extLst>
          </p:cNvPr>
          <p:cNvSpPr txBox="1"/>
          <p:nvPr/>
        </p:nvSpPr>
        <p:spPr>
          <a:xfrm>
            <a:off x="6693158" y="1194367"/>
            <a:ext cx="3550338" cy="221018"/>
          </a:xfrm>
          <a:prstGeom prst="rect">
            <a:avLst/>
          </a:prstGeom>
          <a:noFill/>
        </p:spPr>
        <p:txBody>
          <a:bodyPr wrap="square" lIns="36000" tIns="18000" rIns="36000" bIns="1800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solidFill>
                <a:effectLst/>
                <a:uLnTx/>
                <a:uFillTx/>
                <a:latin typeface="Franklin Gothic Demi"/>
                <a:ea typeface="+mn-ea"/>
                <a:cs typeface="+mn-cs"/>
              </a:rPr>
              <a:t>Kausitasoitettu aikasarja</a:t>
            </a:r>
            <a:endParaRPr kumimoji="0" lang="fi-FI" sz="2400" b="0" i="0" u="none" strike="noStrike" kern="1200" cap="none" spc="0" normalizeH="0" baseline="0" noProof="0">
              <a:ln>
                <a:noFill/>
              </a:ln>
              <a:solidFill>
                <a:prstClr val="black"/>
              </a:solidFill>
              <a:effectLst/>
              <a:uLnTx/>
              <a:uFillTx/>
              <a:latin typeface="Franklin Gothic Demi"/>
              <a:ea typeface="+mn-ea"/>
              <a:cs typeface="+mn-cs"/>
            </a:endParaRPr>
          </a:p>
        </p:txBody>
      </p:sp>
    </p:spTree>
    <p:extLst>
      <p:ext uri="{BB962C8B-B14F-4D97-AF65-F5344CB8AC3E}">
        <p14:creationId xmlns:p14="http://schemas.microsoft.com/office/powerpoint/2010/main" val="35703657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0BAC9F-4AB2-CC76-D019-E5CD1DF9376B}"/>
              </a:ext>
            </a:extLst>
          </p:cNvPr>
          <p:cNvSpPr>
            <a:spLocks noGrp="1"/>
          </p:cNvSpPr>
          <p:nvPr>
            <p:ph type="title"/>
          </p:nvPr>
        </p:nvSpPr>
        <p:spPr/>
        <p:txBody>
          <a:bodyPr/>
          <a:lstStyle/>
          <a:p>
            <a:r>
              <a:rPr lang="fi-FI"/>
              <a:t>Vuosimuutos ei aina kerro kehityksen suunnasta</a:t>
            </a:r>
          </a:p>
        </p:txBody>
      </p:sp>
      <p:sp>
        <p:nvSpPr>
          <p:cNvPr id="4" name="Päivämäärän paikkamerkki 3">
            <a:extLst>
              <a:ext uri="{FF2B5EF4-FFF2-40B4-BE49-F238E27FC236}">
                <a16:creationId xmlns:a16="http://schemas.microsoft.com/office/drawing/2014/main" id="{CD52BDF8-E26A-F7DD-B157-90BB74538F05}"/>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5" name="Alatunnisteen paikkamerkki 4">
            <a:extLst>
              <a:ext uri="{FF2B5EF4-FFF2-40B4-BE49-F238E27FC236}">
                <a16:creationId xmlns:a16="http://schemas.microsoft.com/office/drawing/2014/main" id="{4B129090-6DF4-4FA6-28DD-0963F5C75FDB}"/>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
        <p:nvSpPr>
          <p:cNvPr id="6" name="Dian numeron paikkamerkki 5">
            <a:extLst>
              <a:ext uri="{FF2B5EF4-FFF2-40B4-BE49-F238E27FC236}">
                <a16:creationId xmlns:a16="http://schemas.microsoft.com/office/drawing/2014/main" id="{64CEC83C-A6AD-E09A-36C3-349F55148E3B}"/>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97</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graphicFrame>
        <p:nvGraphicFramePr>
          <p:cNvPr id="13" name="Kaavio 12">
            <a:extLst>
              <a:ext uri="{FF2B5EF4-FFF2-40B4-BE49-F238E27FC236}">
                <a16:creationId xmlns:a16="http://schemas.microsoft.com/office/drawing/2014/main" id="{09FF7893-9D44-AF23-D5C8-999351FB441D}"/>
              </a:ext>
            </a:extLst>
          </p:cNvPr>
          <p:cNvGraphicFramePr/>
          <p:nvPr/>
        </p:nvGraphicFramePr>
        <p:xfrm>
          <a:off x="1774825" y="1419244"/>
          <a:ext cx="9864000" cy="237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Kaavio 13">
            <a:extLst>
              <a:ext uri="{FF2B5EF4-FFF2-40B4-BE49-F238E27FC236}">
                <a16:creationId xmlns:a16="http://schemas.microsoft.com/office/drawing/2014/main" id="{4538F574-D069-7D94-6BC6-03FEEF3101EB}"/>
              </a:ext>
            </a:extLst>
          </p:cNvPr>
          <p:cNvGraphicFramePr/>
          <p:nvPr/>
        </p:nvGraphicFramePr>
        <p:xfrm>
          <a:off x="1774825" y="3883186"/>
          <a:ext cx="9864000" cy="2376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kstiruutu 14">
            <a:extLst>
              <a:ext uri="{FF2B5EF4-FFF2-40B4-BE49-F238E27FC236}">
                <a16:creationId xmlns:a16="http://schemas.microsoft.com/office/drawing/2014/main" id="{0A4881DD-BA7C-5EF3-DACD-6EA31337CC63}"/>
              </a:ext>
            </a:extLst>
          </p:cNvPr>
          <p:cNvSpPr txBox="1"/>
          <p:nvPr/>
        </p:nvSpPr>
        <p:spPr>
          <a:xfrm>
            <a:off x="550863" y="2293893"/>
            <a:ext cx="1223962" cy="626701"/>
          </a:xfrm>
          <a:prstGeom prst="rect">
            <a:avLst/>
          </a:prstGeom>
          <a:noFill/>
        </p:spPr>
        <p:txBody>
          <a:bodyPr wrap="square" lIns="72000" tIns="36000" rIns="72000" bIns="36000" anchor="ctr">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a:ln>
                  <a:noFill/>
                </a:ln>
                <a:solidFill>
                  <a:srgbClr val="1A3061"/>
                </a:solidFill>
                <a:effectLst/>
                <a:uLnTx/>
                <a:uFillTx/>
                <a:latin typeface="Franklin Gothic Demi"/>
                <a:ea typeface="+mn-ea"/>
                <a:cs typeface="+mn-cs"/>
              </a:rPr>
              <a:t>+10 %</a:t>
            </a:r>
            <a:br>
              <a:rPr kumimoji="0" lang="fi-FI" sz="2400" b="0" i="0" u="none" strike="noStrike" kern="1200" cap="none" spc="0" normalizeH="0" baseline="0" noProof="0">
                <a:ln>
                  <a:noFill/>
                </a:ln>
                <a:solidFill>
                  <a:srgbClr val="1A3061"/>
                </a:solidFill>
                <a:effectLst/>
                <a:uLnTx/>
                <a:uFillTx/>
                <a:latin typeface="Franklin Gothic Demi"/>
                <a:ea typeface="+mn-ea"/>
                <a:cs typeface="+mn-cs"/>
              </a:rPr>
            </a:br>
            <a:r>
              <a:rPr kumimoji="0" lang="fi-FI" sz="1200" b="0" i="0" u="none" strike="noStrike" kern="1200" cap="none" spc="0" normalizeH="0" baseline="0" noProof="0">
                <a:ln>
                  <a:noFill/>
                </a:ln>
                <a:solidFill>
                  <a:srgbClr val="1A3061"/>
                </a:solidFill>
                <a:effectLst/>
                <a:uLnTx/>
                <a:uFillTx/>
                <a:latin typeface="Franklin Gothic Demi"/>
                <a:ea typeface="+mn-ea"/>
                <a:cs typeface="+mn-cs"/>
              </a:rPr>
              <a:t>vuosimuutos</a:t>
            </a:r>
            <a:endParaRPr kumimoji="0" lang="fi-FI" sz="2400" b="0" i="0" u="none" strike="noStrike" kern="1200" cap="none" spc="0" normalizeH="0" baseline="0" noProof="0">
              <a:ln>
                <a:noFill/>
              </a:ln>
              <a:solidFill>
                <a:srgbClr val="1A3061"/>
              </a:solidFill>
              <a:effectLst/>
              <a:uLnTx/>
              <a:uFillTx/>
              <a:latin typeface="Franklin Gothic Demi"/>
              <a:ea typeface="+mn-ea"/>
              <a:cs typeface="+mn-cs"/>
            </a:endParaRPr>
          </a:p>
        </p:txBody>
      </p:sp>
      <p:sp>
        <p:nvSpPr>
          <p:cNvPr id="16" name="Tekstiruutu 15">
            <a:extLst>
              <a:ext uri="{FF2B5EF4-FFF2-40B4-BE49-F238E27FC236}">
                <a16:creationId xmlns:a16="http://schemas.microsoft.com/office/drawing/2014/main" id="{1F89AD98-DA07-C236-FD5D-E9AAE3E9006A}"/>
              </a:ext>
            </a:extLst>
          </p:cNvPr>
          <p:cNvSpPr txBox="1"/>
          <p:nvPr/>
        </p:nvSpPr>
        <p:spPr>
          <a:xfrm>
            <a:off x="550862" y="4757835"/>
            <a:ext cx="1223962" cy="626701"/>
          </a:xfrm>
          <a:prstGeom prst="rect">
            <a:avLst/>
          </a:prstGeom>
          <a:noFill/>
        </p:spPr>
        <p:txBody>
          <a:bodyPr wrap="square" lIns="72000" tIns="36000" rIns="72000" bIns="36000" anchor="ctr">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a:ln>
                  <a:noFill/>
                </a:ln>
                <a:solidFill>
                  <a:srgbClr val="1A3061"/>
                </a:solidFill>
                <a:effectLst/>
                <a:uLnTx/>
                <a:uFillTx/>
                <a:latin typeface="Franklin Gothic Demi"/>
                <a:ea typeface="+mn-ea"/>
                <a:cs typeface="+mn-cs"/>
              </a:rPr>
              <a:t>-10 %</a:t>
            </a:r>
            <a:br>
              <a:rPr kumimoji="0" lang="fi-FI" sz="2400" b="0" i="0" u="none" strike="noStrike" kern="1200" cap="none" spc="0" normalizeH="0" baseline="0" noProof="0">
                <a:ln>
                  <a:noFill/>
                </a:ln>
                <a:solidFill>
                  <a:srgbClr val="1A3061"/>
                </a:solidFill>
                <a:effectLst/>
                <a:uLnTx/>
                <a:uFillTx/>
                <a:latin typeface="Franklin Gothic Demi"/>
                <a:ea typeface="+mn-ea"/>
                <a:cs typeface="+mn-cs"/>
              </a:rPr>
            </a:br>
            <a:r>
              <a:rPr kumimoji="0" lang="fi-FI" sz="1200" b="0" i="0" u="none" strike="noStrike" kern="1200" cap="none" spc="0" normalizeH="0" baseline="0" noProof="0">
                <a:ln>
                  <a:noFill/>
                </a:ln>
                <a:solidFill>
                  <a:srgbClr val="1A3061"/>
                </a:solidFill>
                <a:effectLst/>
                <a:uLnTx/>
                <a:uFillTx/>
                <a:latin typeface="Franklin Gothic Demi"/>
                <a:ea typeface="+mn-ea"/>
                <a:cs typeface="+mn-cs"/>
              </a:rPr>
              <a:t>vuosimuutos</a:t>
            </a:r>
            <a:endParaRPr kumimoji="0" lang="fi-FI" sz="2400" b="0" i="0" u="none" strike="noStrike" kern="1200" cap="none" spc="0" normalizeH="0" baseline="0" noProof="0">
              <a:ln>
                <a:noFill/>
              </a:ln>
              <a:solidFill>
                <a:srgbClr val="1A3061"/>
              </a:solidFill>
              <a:effectLst/>
              <a:uLnTx/>
              <a:uFillTx/>
              <a:latin typeface="Franklin Gothic Demi"/>
              <a:ea typeface="+mn-ea"/>
              <a:cs typeface="+mn-cs"/>
            </a:endParaRPr>
          </a:p>
        </p:txBody>
      </p:sp>
      <p:sp>
        <p:nvSpPr>
          <p:cNvPr id="17" name="Nuoli: Oikea 16">
            <a:extLst>
              <a:ext uri="{FF2B5EF4-FFF2-40B4-BE49-F238E27FC236}">
                <a16:creationId xmlns:a16="http://schemas.microsoft.com/office/drawing/2014/main" id="{7BDF2B94-59D7-41DD-7A01-6D1A6B14CB7D}"/>
              </a:ext>
            </a:extLst>
          </p:cNvPr>
          <p:cNvSpPr/>
          <p:nvPr/>
        </p:nvSpPr>
        <p:spPr>
          <a:xfrm>
            <a:off x="1666825" y="2427243"/>
            <a:ext cx="288000" cy="3600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8" name="Nuoli: Oikea 17">
            <a:extLst>
              <a:ext uri="{FF2B5EF4-FFF2-40B4-BE49-F238E27FC236}">
                <a16:creationId xmlns:a16="http://schemas.microsoft.com/office/drawing/2014/main" id="{109D43F1-0DA7-F0A8-C5BA-5AC417E7342E}"/>
              </a:ext>
            </a:extLst>
          </p:cNvPr>
          <p:cNvSpPr/>
          <p:nvPr/>
        </p:nvSpPr>
        <p:spPr>
          <a:xfrm>
            <a:off x="1630824" y="4891185"/>
            <a:ext cx="288000" cy="3600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9" name="Suorakulmio 18">
            <a:extLst>
              <a:ext uri="{FF2B5EF4-FFF2-40B4-BE49-F238E27FC236}">
                <a16:creationId xmlns:a16="http://schemas.microsoft.com/office/drawing/2014/main" id="{39FB5A20-F1D2-DFE9-86DC-63DE4D2E51AA}"/>
              </a:ext>
            </a:extLst>
          </p:cNvPr>
          <p:cNvSpPr/>
          <p:nvPr/>
        </p:nvSpPr>
        <p:spPr>
          <a:xfrm>
            <a:off x="1765399" y="3575940"/>
            <a:ext cx="9864000" cy="5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0" name="Suorakulmio 19">
            <a:extLst>
              <a:ext uri="{FF2B5EF4-FFF2-40B4-BE49-F238E27FC236}">
                <a16:creationId xmlns:a16="http://schemas.microsoft.com/office/drawing/2014/main" id="{C63FA9BF-4E14-DED5-3498-E2263FA0AF73}"/>
              </a:ext>
            </a:extLst>
          </p:cNvPr>
          <p:cNvSpPr/>
          <p:nvPr/>
        </p:nvSpPr>
        <p:spPr>
          <a:xfrm>
            <a:off x="1784251" y="1419245"/>
            <a:ext cx="9864000" cy="215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1" name="Suorakulmio 20">
            <a:extLst>
              <a:ext uri="{FF2B5EF4-FFF2-40B4-BE49-F238E27FC236}">
                <a16:creationId xmlns:a16="http://schemas.microsoft.com/office/drawing/2014/main" id="{D47DB77F-4287-4155-6A97-9A40FF45D31D}"/>
              </a:ext>
            </a:extLst>
          </p:cNvPr>
          <p:cNvSpPr/>
          <p:nvPr/>
        </p:nvSpPr>
        <p:spPr>
          <a:xfrm>
            <a:off x="1778351" y="6067519"/>
            <a:ext cx="9864000" cy="215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Franklin Gothic Book"/>
              <a:ea typeface="+mn-ea"/>
              <a:cs typeface="+mn-cs"/>
            </a:endParaRPr>
          </a:p>
        </p:txBody>
      </p:sp>
      <p:graphicFrame>
        <p:nvGraphicFramePr>
          <p:cNvPr id="23" name="Taulukko 23">
            <a:extLst>
              <a:ext uri="{FF2B5EF4-FFF2-40B4-BE49-F238E27FC236}">
                <a16:creationId xmlns:a16="http://schemas.microsoft.com/office/drawing/2014/main" id="{1A805FCD-DE24-FCF0-C2AD-A3763DA272F8}"/>
              </a:ext>
            </a:extLst>
          </p:cNvPr>
          <p:cNvGraphicFramePr>
            <a:graphicFrameLocks noGrp="1"/>
          </p:cNvGraphicFramePr>
          <p:nvPr/>
        </p:nvGraphicFramePr>
        <p:xfrm>
          <a:off x="2290713" y="1184900"/>
          <a:ext cx="8856000" cy="360000"/>
        </p:xfrm>
        <a:graphic>
          <a:graphicData uri="http://schemas.openxmlformats.org/drawingml/2006/table">
            <a:tbl>
              <a:tblPr>
                <a:tableStyleId>{2D5ABB26-0587-4C30-8999-92F81FD0307C}</a:tableStyleId>
              </a:tblPr>
              <a:tblGrid>
                <a:gridCol w="1476000">
                  <a:extLst>
                    <a:ext uri="{9D8B030D-6E8A-4147-A177-3AD203B41FA5}">
                      <a16:colId xmlns:a16="http://schemas.microsoft.com/office/drawing/2014/main" val="2304111469"/>
                    </a:ext>
                  </a:extLst>
                </a:gridCol>
                <a:gridCol w="1476000">
                  <a:extLst>
                    <a:ext uri="{9D8B030D-6E8A-4147-A177-3AD203B41FA5}">
                      <a16:colId xmlns:a16="http://schemas.microsoft.com/office/drawing/2014/main" val="1489763100"/>
                    </a:ext>
                  </a:extLst>
                </a:gridCol>
                <a:gridCol w="1476000">
                  <a:extLst>
                    <a:ext uri="{9D8B030D-6E8A-4147-A177-3AD203B41FA5}">
                      <a16:colId xmlns:a16="http://schemas.microsoft.com/office/drawing/2014/main" val="1009957366"/>
                    </a:ext>
                  </a:extLst>
                </a:gridCol>
                <a:gridCol w="1476000">
                  <a:extLst>
                    <a:ext uri="{9D8B030D-6E8A-4147-A177-3AD203B41FA5}">
                      <a16:colId xmlns:a16="http://schemas.microsoft.com/office/drawing/2014/main" val="1501183892"/>
                    </a:ext>
                  </a:extLst>
                </a:gridCol>
                <a:gridCol w="1476000">
                  <a:extLst>
                    <a:ext uri="{9D8B030D-6E8A-4147-A177-3AD203B41FA5}">
                      <a16:colId xmlns:a16="http://schemas.microsoft.com/office/drawing/2014/main" val="1274378813"/>
                    </a:ext>
                  </a:extLst>
                </a:gridCol>
                <a:gridCol w="1476000">
                  <a:extLst>
                    <a:ext uri="{9D8B030D-6E8A-4147-A177-3AD203B41FA5}">
                      <a16:colId xmlns:a16="http://schemas.microsoft.com/office/drawing/2014/main" val="4052992839"/>
                    </a:ext>
                  </a:extLst>
                </a:gridCol>
              </a:tblGrid>
              <a:tr h="360000">
                <a:tc>
                  <a:txBody>
                    <a:bodyPr/>
                    <a:lstStyle/>
                    <a:p>
                      <a:pPr algn="ctr"/>
                      <a:r>
                        <a:rPr lang="fi-FI" sz="1200"/>
                        <a:t>Lineaarinen</a:t>
                      </a:r>
                    </a:p>
                  </a:txBody>
                  <a:tcPr anchor="b"/>
                </a:tc>
                <a:tc>
                  <a:txBody>
                    <a:bodyPr/>
                    <a:lstStyle/>
                    <a:p>
                      <a:pPr algn="ctr"/>
                      <a:r>
                        <a:rPr lang="fi-FI" sz="1200"/>
                        <a:t>Kiihtyvä</a:t>
                      </a:r>
                    </a:p>
                  </a:txBody>
                  <a:tcPr anchor="b"/>
                </a:tc>
                <a:tc>
                  <a:txBody>
                    <a:bodyPr/>
                    <a:lstStyle/>
                    <a:p>
                      <a:pPr algn="ctr"/>
                      <a:r>
                        <a:rPr lang="fi-FI" sz="1200"/>
                        <a:t>Taittunut</a:t>
                      </a:r>
                    </a:p>
                  </a:txBody>
                  <a:tcPr anchor="b"/>
                </a:tc>
                <a:tc>
                  <a:txBody>
                    <a:bodyPr/>
                    <a:lstStyle/>
                    <a:p>
                      <a:pPr algn="ctr"/>
                      <a:r>
                        <a:rPr lang="fi-FI" sz="1200"/>
                        <a:t>Poikkeama</a:t>
                      </a:r>
                    </a:p>
                  </a:txBody>
                  <a:tcPr anchor="b"/>
                </a:tc>
                <a:tc>
                  <a:txBody>
                    <a:bodyPr/>
                    <a:lstStyle/>
                    <a:p>
                      <a:pPr algn="ctr"/>
                      <a:r>
                        <a:rPr lang="fi-FI" sz="1200"/>
                        <a:t>Tuplapoikkeama</a:t>
                      </a:r>
                    </a:p>
                  </a:txBody>
                  <a:tcPr anchor="b"/>
                </a:tc>
                <a:tc>
                  <a:txBody>
                    <a:bodyPr/>
                    <a:lstStyle/>
                    <a:p>
                      <a:pPr algn="ctr"/>
                      <a:r>
                        <a:rPr lang="fi-FI" sz="1200"/>
                        <a:t>Tasomuutos</a:t>
                      </a:r>
                    </a:p>
                  </a:txBody>
                  <a:tcPr anchor="b"/>
                </a:tc>
                <a:extLst>
                  <a:ext uri="{0D108BD9-81ED-4DB2-BD59-A6C34878D82A}">
                    <a16:rowId xmlns:a16="http://schemas.microsoft.com/office/drawing/2014/main" val="224177792"/>
                  </a:ext>
                </a:extLst>
              </a:tr>
            </a:tbl>
          </a:graphicData>
        </a:graphic>
      </p:graphicFrame>
    </p:spTree>
    <p:extLst>
      <p:ext uri="{BB962C8B-B14F-4D97-AF65-F5344CB8AC3E}">
        <p14:creationId xmlns:p14="http://schemas.microsoft.com/office/powerpoint/2010/main" val="23482029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B889CE-E3E7-4FB2-9C18-1FDCE35257C5}"/>
              </a:ext>
            </a:extLst>
          </p:cNvPr>
          <p:cNvSpPr>
            <a:spLocks noGrp="1"/>
          </p:cNvSpPr>
          <p:nvPr>
            <p:ph type="title"/>
          </p:nvPr>
        </p:nvSpPr>
        <p:spPr/>
        <p:txBody>
          <a:bodyPr/>
          <a:lstStyle/>
          <a:p>
            <a:r>
              <a:rPr lang="fi-FI"/>
              <a:t>Suhdannetilastot tuovat lähemmäs nykyhetkeä</a:t>
            </a:r>
          </a:p>
        </p:txBody>
      </p:sp>
      <p:sp>
        <p:nvSpPr>
          <p:cNvPr id="3" name="Päivämäärän paikkamerkki 2">
            <a:extLst>
              <a:ext uri="{FF2B5EF4-FFF2-40B4-BE49-F238E27FC236}">
                <a16:creationId xmlns:a16="http://schemas.microsoft.com/office/drawing/2014/main" id="{DD1372F8-C8BD-ABE4-A85C-B69FDF9C6D37}"/>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4" name="Alatunnisteen paikkamerkki 3">
            <a:extLst>
              <a:ext uri="{FF2B5EF4-FFF2-40B4-BE49-F238E27FC236}">
                <a16:creationId xmlns:a16="http://schemas.microsoft.com/office/drawing/2014/main" id="{72A24AA3-98C8-087B-C739-5BC59EDF9BC0}"/>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
        <p:nvSpPr>
          <p:cNvPr id="5" name="Dian numeron paikkamerkki 4">
            <a:extLst>
              <a:ext uri="{FF2B5EF4-FFF2-40B4-BE49-F238E27FC236}">
                <a16:creationId xmlns:a16="http://schemas.microsoft.com/office/drawing/2014/main" id="{B7113FFB-F8FF-7A90-E3B4-78F0C3F38483}"/>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98</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graphicFrame>
        <p:nvGraphicFramePr>
          <p:cNvPr id="6" name="Taulukko 7">
            <a:extLst>
              <a:ext uri="{FF2B5EF4-FFF2-40B4-BE49-F238E27FC236}">
                <a16:creationId xmlns:a16="http://schemas.microsoft.com/office/drawing/2014/main" id="{5E0DF733-9DA3-5A95-D5A4-3E5F641CDC9E}"/>
              </a:ext>
            </a:extLst>
          </p:cNvPr>
          <p:cNvGraphicFramePr>
            <a:graphicFrameLocks noGrp="1"/>
          </p:cNvGraphicFramePr>
          <p:nvPr/>
        </p:nvGraphicFramePr>
        <p:xfrm>
          <a:off x="1776000" y="5291874"/>
          <a:ext cx="8640000" cy="288000"/>
        </p:xfrm>
        <a:graphic>
          <a:graphicData uri="http://schemas.openxmlformats.org/drawingml/2006/table">
            <a:tbl>
              <a:tblPr>
                <a:tableStyleId>{2D5ABB26-0587-4C30-8999-92F81FD0307C}</a:tableStyleId>
              </a:tblPr>
              <a:tblGrid>
                <a:gridCol w="720000">
                  <a:extLst>
                    <a:ext uri="{9D8B030D-6E8A-4147-A177-3AD203B41FA5}">
                      <a16:colId xmlns:a16="http://schemas.microsoft.com/office/drawing/2014/main" val="3956910762"/>
                    </a:ext>
                  </a:extLst>
                </a:gridCol>
                <a:gridCol w="720000">
                  <a:extLst>
                    <a:ext uri="{9D8B030D-6E8A-4147-A177-3AD203B41FA5}">
                      <a16:colId xmlns:a16="http://schemas.microsoft.com/office/drawing/2014/main" val="1313960741"/>
                    </a:ext>
                  </a:extLst>
                </a:gridCol>
                <a:gridCol w="720000">
                  <a:extLst>
                    <a:ext uri="{9D8B030D-6E8A-4147-A177-3AD203B41FA5}">
                      <a16:colId xmlns:a16="http://schemas.microsoft.com/office/drawing/2014/main" val="170567032"/>
                    </a:ext>
                  </a:extLst>
                </a:gridCol>
                <a:gridCol w="720000">
                  <a:extLst>
                    <a:ext uri="{9D8B030D-6E8A-4147-A177-3AD203B41FA5}">
                      <a16:colId xmlns:a16="http://schemas.microsoft.com/office/drawing/2014/main" val="1560687088"/>
                    </a:ext>
                  </a:extLst>
                </a:gridCol>
                <a:gridCol w="720000">
                  <a:extLst>
                    <a:ext uri="{9D8B030D-6E8A-4147-A177-3AD203B41FA5}">
                      <a16:colId xmlns:a16="http://schemas.microsoft.com/office/drawing/2014/main" val="3265523917"/>
                    </a:ext>
                  </a:extLst>
                </a:gridCol>
                <a:gridCol w="720000">
                  <a:extLst>
                    <a:ext uri="{9D8B030D-6E8A-4147-A177-3AD203B41FA5}">
                      <a16:colId xmlns:a16="http://schemas.microsoft.com/office/drawing/2014/main" val="2093674970"/>
                    </a:ext>
                  </a:extLst>
                </a:gridCol>
                <a:gridCol w="720000">
                  <a:extLst>
                    <a:ext uri="{9D8B030D-6E8A-4147-A177-3AD203B41FA5}">
                      <a16:colId xmlns:a16="http://schemas.microsoft.com/office/drawing/2014/main" val="4179692004"/>
                    </a:ext>
                  </a:extLst>
                </a:gridCol>
                <a:gridCol w="720000">
                  <a:extLst>
                    <a:ext uri="{9D8B030D-6E8A-4147-A177-3AD203B41FA5}">
                      <a16:colId xmlns:a16="http://schemas.microsoft.com/office/drawing/2014/main" val="4223852095"/>
                    </a:ext>
                  </a:extLst>
                </a:gridCol>
                <a:gridCol w="720000">
                  <a:extLst>
                    <a:ext uri="{9D8B030D-6E8A-4147-A177-3AD203B41FA5}">
                      <a16:colId xmlns:a16="http://schemas.microsoft.com/office/drawing/2014/main" val="4198752943"/>
                    </a:ext>
                  </a:extLst>
                </a:gridCol>
                <a:gridCol w="720000">
                  <a:extLst>
                    <a:ext uri="{9D8B030D-6E8A-4147-A177-3AD203B41FA5}">
                      <a16:colId xmlns:a16="http://schemas.microsoft.com/office/drawing/2014/main" val="1640589616"/>
                    </a:ext>
                  </a:extLst>
                </a:gridCol>
                <a:gridCol w="720000">
                  <a:extLst>
                    <a:ext uri="{9D8B030D-6E8A-4147-A177-3AD203B41FA5}">
                      <a16:colId xmlns:a16="http://schemas.microsoft.com/office/drawing/2014/main" val="2857072400"/>
                    </a:ext>
                  </a:extLst>
                </a:gridCol>
                <a:gridCol w="720000">
                  <a:extLst>
                    <a:ext uri="{9D8B030D-6E8A-4147-A177-3AD203B41FA5}">
                      <a16:colId xmlns:a16="http://schemas.microsoft.com/office/drawing/2014/main" val="2597998412"/>
                    </a:ext>
                  </a:extLst>
                </a:gridCol>
              </a:tblGrid>
              <a:tr h="288000">
                <a:tc>
                  <a:txBody>
                    <a:bodyPr/>
                    <a:lstStyle/>
                    <a:p>
                      <a:pPr algn="ctr"/>
                      <a:r>
                        <a:rPr lang="fi-FI" sz="1200">
                          <a:solidFill>
                            <a:schemeClr val="tx2"/>
                          </a:solidFill>
                        </a:rPr>
                        <a:t>Tammi</a:t>
                      </a:r>
                    </a:p>
                  </a:txBody>
                  <a:tcPr marL="36000" marR="36000" marT="18000" marB="18000">
                    <a:lnL w="6350" cap="flat" cmpd="sng" algn="ctr">
                      <a:solidFill>
                        <a:schemeClr val="tx1"/>
                      </a:solidFill>
                      <a:prstDash val="solid"/>
                      <a:round/>
                      <a:headEnd type="none" w="med" len="med"/>
                      <a:tailEnd type="none" w="med" len="med"/>
                    </a:lnL>
                    <a:lnR w="6350" cap="flat" cmpd="sng" algn="ctr">
                      <a:solidFill>
                        <a:schemeClr val="tx1"/>
                      </a:solidFill>
                      <a:prstDash val="dot"/>
                      <a:round/>
                      <a:headEnd type="none" w="med" len="med"/>
                      <a:tailEnd type="none" w="med" len="med"/>
                    </a:lnR>
                  </a:tcPr>
                </a:tc>
                <a:tc>
                  <a:txBody>
                    <a:bodyPr/>
                    <a:lstStyle/>
                    <a:p>
                      <a:pPr algn="ctr"/>
                      <a:r>
                        <a:rPr lang="fi-FI" sz="1200">
                          <a:solidFill>
                            <a:schemeClr val="tx2"/>
                          </a:solidFill>
                        </a:rPr>
                        <a:t>Helmi</a:t>
                      </a:r>
                    </a:p>
                  </a:txBody>
                  <a:tcPr marL="36000" marR="36000" marT="18000" marB="18000">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tcPr>
                </a:tc>
                <a:tc>
                  <a:txBody>
                    <a:bodyPr/>
                    <a:lstStyle/>
                    <a:p>
                      <a:pPr algn="ctr"/>
                      <a:r>
                        <a:rPr lang="fi-FI" sz="1200" err="1">
                          <a:solidFill>
                            <a:schemeClr val="tx2"/>
                          </a:solidFill>
                        </a:rPr>
                        <a:t>Maalis</a:t>
                      </a:r>
                      <a:endParaRPr lang="fi-FI" sz="1200">
                        <a:solidFill>
                          <a:schemeClr val="tx2"/>
                        </a:solidFill>
                      </a:endParaRPr>
                    </a:p>
                  </a:txBody>
                  <a:tcPr marL="36000" marR="36000" marT="18000" marB="18000">
                    <a:lnL w="6350" cap="flat" cmpd="sng" algn="ctr">
                      <a:solidFill>
                        <a:schemeClr val="tx1"/>
                      </a:solidFill>
                      <a:prstDash val="dot"/>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a:r>
                        <a:rPr lang="fi-FI" sz="1200" err="1">
                          <a:solidFill>
                            <a:schemeClr val="tx2"/>
                          </a:solidFill>
                        </a:rPr>
                        <a:t>Huhti</a:t>
                      </a:r>
                      <a:endParaRPr lang="fi-FI" sz="1200">
                        <a:solidFill>
                          <a:schemeClr val="tx2"/>
                        </a:solidFill>
                      </a:endParaRPr>
                    </a:p>
                  </a:txBody>
                  <a:tcPr marL="36000" marR="36000" marT="18000" marB="18000">
                    <a:lnL w="6350" cap="flat" cmpd="sng" algn="ctr">
                      <a:solidFill>
                        <a:schemeClr val="tx1"/>
                      </a:solidFill>
                      <a:prstDash val="solid"/>
                      <a:round/>
                      <a:headEnd type="none" w="med" len="med"/>
                      <a:tailEnd type="none" w="med" len="med"/>
                    </a:lnL>
                    <a:lnR w="6350" cap="flat" cmpd="sng" algn="ctr">
                      <a:solidFill>
                        <a:schemeClr val="tx1"/>
                      </a:solidFill>
                      <a:prstDash val="dot"/>
                      <a:round/>
                      <a:headEnd type="none" w="med" len="med"/>
                      <a:tailEnd type="none" w="med" len="med"/>
                    </a:lnR>
                  </a:tcPr>
                </a:tc>
                <a:tc>
                  <a:txBody>
                    <a:bodyPr/>
                    <a:lstStyle/>
                    <a:p>
                      <a:pPr algn="ctr"/>
                      <a:r>
                        <a:rPr lang="fi-FI" sz="1200">
                          <a:solidFill>
                            <a:schemeClr val="tx2"/>
                          </a:solidFill>
                        </a:rPr>
                        <a:t>Touko</a:t>
                      </a:r>
                    </a:p>
                  </a:txBody>
                  <a:tcPr marL="36000" marR="36000" marT="18000" marB="18000">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tcPr>
                </a:tc>
                <a:tc>
                  <a:txBody>
                    <a:bodyPr/>
                    <a:lstStyle/>
                    <a:p>
                      <a:pPr algn="ctr"/>
                      <a:r>
                        <a:rPr lang="fi-FI" sz="1200">
                          <a:solidFill>
                            <a:schemeClr val="tx2"/>
                          </a:solidFill>
                        </a:rPr>
                        <a:t>Kesä</a:t>
                      </a:r>
                    </a:p>
                  </a:txBody>
                  <a:tcPr marL="36000" marR="36000" marT="18000" marB="18000">
                    <a:lnL w="6350" cap="flat" cmpd="sng" algn="ctr">
                      <a:solidFill>
                        <a:schemeClr val="tx1"/>
                      </a:solidFill>
                      <a:prstDash val="dot"/>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a:r>
                        <a:rPr lang="fi-FI" sz="1200">
                          <a:solidFill>
                            <a:schemeClr val="tx2"/>
                          </a:solidFill>
                        </a:rPr>
                        <a:t>Heinä</a:t>
                      </a:r>
                    </a:p>
                  </a:txBody>
                  <a:tcPr marL="36000" marR="36000" marT="18000" marB="18000">
                    <a:lnL w="6350" cap="flat" cmpd="sng" algn="ctr">
                      <a:solidFill>
                        <a:schemeClr val="tx1"/>
                      </a:solidFill>
                      <a:prstDash val="solid"/>
                      <a:round/>
                      <a:headEnd type="none" w="med" len="med"/>
                      <a:tailEnd type="none" w="med" len="med"/>
                    </a:lnL>
                    <a:lnR w="6350" cap="flat" cmpd="sng" algn="ctr">
                      <a:solidFill>
                        <a:schemeClr val="tx1"/>
                      </a:solidFill>
                      <a:prstDash val="dot"/>
                      <a:round/>
                      <a:headEnd type="none" w="med" len="med"/>
                      <a:tailEnd type="none" w="med" len="med"/>
                    </a:lnR>
                  </a:tcPr>
                </a:tc>
                <a:tc>
                  <a:txBody>
                    <a:bodyPr/>
                    <a:lstStyle/>
                    <a:p>
                      <a:pPr algn="ctr"/>
                      <a:r>
                        <a:rPr lang="fi-FI" sz="1200">
                          <a:solidFill>
                            <a:schemeClr val="tx2"/>
                          </a:solidFill>
                        </a:rPr>
                        <a:t>Elo</a:t>
                      </a:r>
                    </a:p>
                  </a:txBody>
                  <a:tcPr marL="36000" marR="36000" marT="18000" marB="18000">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tcPr>
                </a:tc>
                <a:tc>
                  <a:txBody>
                    <a:bodyPr/>
                    <a:lstStyle/>
                    <a:p>
                      <a:pPr algn="ctr"/>
                      <a:r>
                        <a:rPr lang="fi-FI" sz="1200">
                          <a:solidFill>
                            <a:schemeClr val="tx2"/>
                          </a:solidFill>
                        </a:rPr>
                        <a:t>Syys</a:t>
                      </a:r>
                    </a:p>
                  </a:txBody>
                  <a:tcPr marL="36000" marR="36000" marT="18000" marB="18000">
                    <a:lnL w="6350" cap="flat" cmpd="sng" algn="ctr">
                      <a:solidFill>
                        <a:schemeClr val="tx1"/>
                      </a:solidFill>
                      <a:prstDash val="dot"/>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a:r>
                        <a:rPr lang="fi-FI" sz="1200">
                          <a:solidFill>
                            <a:schemeClr val="tx2"/>
                          </a:solidFill>
                        </a:rPr>
                        <a:t>Loka</a:t>
                      </a:r>
                    </a:p>
                  </a:txBody>
                  <a:tcPr marL="36000" marR="36000" marT="18000" marB="18000">
                    <a:lnL w="6350" cap="flat" cmpd="sng" algn="ctr">
                      <a:solidFill>
                        <a:schemeClr val="tx1"/>
                      </a:solidFill>
                      <a:prstDash val="solid"/>
                      <a:round/>
                      <a:headEnd type="none" w="med" len="med"/>
                      <a:tailEnd type="none" w="med" len="med"/>
                    </a:lnL>
                    <a:lnR w="6350" cap="flat" cmpd="sng" algn="ctr">
                      <a:solidFill>
                        <a:schemeClr val="tx1"/>
                      </a:solidFill>
                      <a:prstDash val="dot"/>
                      <a:round/>
                      <a:headEnd type="none" w="med" len="med"/>
                      <a:tailEnd type="none" w="med" len="med"/>
                    </a:lnR>
                  </a:tcPr>
                </a:tc>
                <a:tc>
                  <a:txBody>
                    <a:bodyPr/>
                    <a:lstStyle/>
                    <a:p>
                      <a:pPr algn="ctr"/>
                      <a:r>
                        <a:rPr lang="fi-FI" sz="1200">
                          <a:solidFill>
                            <a:schemeClr val="tx2"/>
                          </a:solidFill>
                        </a:rPr>
                        <a:t>Marras</a:t>
                      </a:r>
                    </a:p>
                  </a:txBody>
                  <a:tcPr marL="36000" marR="36000" marT="18000" marB="18000">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tcPr>
                </a:tc>
                <a:tc>
                  <a:txBody>
                    <a:bodyPr/>
                    <a:lstStyle/>
                    <a:p>
                      <a:pPr algn="ctr"/>
                      <a:r>
                        <a:rPr lang="fi-FI" sz="1200">
                          <a:solidFill>
                            <a:schemeClr val="tx2"/>
                          </a:solidFill>
                        </a:rPr>
                        <a:t>Joulu</a:t>
                      </a:r>
                    </a:p>
                  </a:txBody>
                  <a:tcPr marL="36000" marR="36000" marT="18000" marB="18000">
                    <a:lnL w="6350" cap="flat" cmpd="sng" algn="ctr">
                      <a:solidFill>
                        <a:schemeClr val="tx1"/>
                      </a:solidFill>
                      <a:prstDash val="dot"/>
                      <a:round/>
                      <a:headEnd type="none" w="med" len="med"/>
                      <a:tailEnd type="none" w="med" len="med"/>
                    </a:lnL>
                    <a:lnR w="63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17308516"/>
                  </a:ext>
                </a:extLst>
              </a:tr>
            </a:tbl>
          </a:graphicData>
        </a:graphic>
      </p:graphicFrame>
      <p:cxnSp>
        <p:nvCxnSpPr>
          <p:cNvPr id="7" name="Suora nuoliyhdysviiva 6">
            <a:extLst>
              <a:ext uri="{FF2B5EF4-FFF2-40B4-BE49-F238E27FC236}">
                <a16:creationId xmlns:a16="http://schemas.microsoft.com/office/drawing/2014/main" id="{D7379C4B-7A1A-3D4C-03BA-F6F763C85206}"/>
              </a:ext>
            </a:extLst>
          </p:cNvPr>
          <p:cNvCxnSpPr>
            <a:cxnSpLocks/>
          </p:cNvCxnSpPr>
          <p:nvPr/>
        </p:nvCxnSpPr>
        <p:spPr>
          <a:xfrm flipV="1">
            <a:off x="8975725" y="1623833"/>
            <a:ext cx="0" cy="4320000"/>
          </a:xfrm>
          <a:prstGeom prst="straightConnector1">
            <a:avLst/>
          </a:prstGeom>
          <a:ln w="12700">
            <a:solidFill>
              <a:schemeClr val="tx1"/>
            </a:solidFill>
            <a:prstDash val="dash"/>
            <a:tailEnd type="none" w="med" len="med"/>
          </a:ln>
        </p:spPr>
        <p:style>
          <a:lnRef idx="1">
            <a:schemeClr val="accent1"/>
          </a:lnRef>
          <a:fillRef idx="0">
            <a:schemeClr val="accent1"/>
          </a:fillRef>
          <a:effectRef idx="0">
            <a:schemeClr val="accent1"/>
          </a:effectRef>
          <a:fontRef idx="minor">
            <a:schemeClr val="tx1"/>
          </a:fontRef>
        </p:style>
      </p:cxnSp>
      <p:sp>
        <p:nvSpPr>
          <p:cNvPr id="8" name="Tekstiruutu 7">
            <a:extLst>
              <a:ext uri="{FF2B5EF4-FFF2-40B4-BE49-F238E27FC236}">
                <a16:creationId xmlns:a16="http://schemas.microsoft.com/office/drawing/2014/main" id="{32EE6FFE-B99F-F0CF-9973-E1E0C78AFED5}"/>
              </a:ext>
            </a:extLst>
          </p:cNvPr>
          <p:cNvSpPr txBox="1"/>
          <p:nvPr/>
        </p:nvSpPr>
        <p:spPr>
          <a:xfrm>
            <a:off x="8523131" y="5923776"/>
            <a:ext cx="909223" cy="276999"/>
          </a:xfrm>
          <a:prstGeom prst="rect">
            <a:avLst/>
          </a:prstGeom>
          <a:noFill/>
        </p:spPr>
        <p:txBody>
          <a:bodyPr wrap="non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1A3061"/>
                </a:solidFill>
                <a:effectLst/>
                <a:uLnTx/>
                <a:uFillTx/>
                <a:latin typeface="Franklin Gothic Book"/>
                <a:ea typeface="+mn-ea"/>
                <a:cs typeface="+mn-cs"/>
              </a:rPr>
              <a:t>Nykyhetki</a:t>
            </a:r>
          </a:p>
        </p:txBody>
      </p:sp>
      <p:graphicFrame>
        <p:nvGraphicFramePr>
          <p:cNvPr id="9" name="Taulukko 10">
            <a:extLst>
              <a:ext uri="{FF2B5EF4-FFF2-40B4-BE49-F238E27FC236}">
                <a16:creationId xmlns:a16="http://schemas.microsoft.com/office/drawing/2014/main" id="{18C0F3E6-B011-FEE6-FDD7-89ACE943E405}"/>
              </a:ext>
            </a:extLst>
          </p:cNvPr>
          <p:cNvGraphicFramePr>
            <a:graphicFrameLocks noGrp="1"/>
          </p:cNvGraphicFramePr>
          <p:nvPr/>
        </p:nvGraphicFramePr>
        <p:xfrm>
          <a:off x="334964" y="1619046"/>
          <a:ext cx="1439862" cy="3596040"/>
        </p:xfrm>
        <a:graphic>
          <a:graphicData uri="http://schemas.openxmlformats.org/drawingml/2006/table">
            <a:tbl>
              <a:tblPr>
                <a:tableStyleId>{2D5ABB26-0587-4C30-8999-92F81FD0307C}</a:tableStyleId>
              </a:tblPr>
              <a:tblGrid>
                <a:gridCol w="1439862">
                  <a:extLst>
                    <a:ext uri="{9D8B030D-6E8A-4147-A177-3AD203B41FA5}">
                      <a16:colId xmlns:a16="http://schemas.microsoft.com/office/drawing/2014/main" val="2381865333"/>
                    </a:ext>
                  </a:extLst>
                </a:gridCol>
              </a:tblGrid>
              <a:tr h="324000">
                <a:tc>
                  <a:txBody>
                    <a:bodyPr/>
                    <a:lstStyle/>
                    <a:p>
                      <a:r>
                        <a:rPr lang="fi-FI" sz="1050" b="1"/>
                        <a:t>BKT</a:t>
                      </a:r>
                    </a:p>
                  </a:txBody>
                  <a:tcPr marL="36000" marR="36000" marT="18000" marB="18000" anchor="ctr"/>
                </a:tc>
                <a:extLst>
                  <a:ext uri="{0D108BD9-81ED-4DB2-BD59-A6C34878D82A}">
                    <a16:rowId xmlns:a16="http://schemas.microsoft.com/office/drawing/2014/main" val="1527216256"/>
                  </a:ext>
                </a:extLst>
              </a:tr>
              <a:tr h="324000">
                <a:tc>
                  <a:txBody>
                    <a:bodyPr/>
                    <a:lstStyle/>
                    <a:p>
                      <a:r>
                        <a:rPr lang="fi-FI" sz="1050" b="1"/>
                        <a:t>Tuoteverot miinus tukipalkkiot</a:t>
                      </a:r>
                    </a:p>
                  </a:txBody>
                  <a:tcPr marL="108000" marR="36000" marT="18000" marB="18000" anchor="ctr"/>
                </a:tc>
                <a:extLst>
                  <a:ext uri="{0D108BD9-81ED-4DB2-BD59-A6C34878D82A}">
                    <a16:rowId xmlns:a16="http://schemas.microsoft.com/office/drawing/2014/main" val="2913994081"/>
                  </a:ext>
                </a:extLst>
              </a:tr>
              <a:tr h="324000">
                <a:tc>
                  <a:txBody>
                    <a:bodyPr/>
                    <a:lstStyle/>
                    <a:p>
                      <a:r>
                        <a:rPr lang="fi-FI" sz="1050" b="1"/>
                        <a:t>Arvonlisä yhteensä</a:t>
                      </a:r>
                    </a:p>
                  </a:txBody>
                  <a:tcPr marL="108000" marR="36000" marT="18000" marB="18000" anchor="ctr"/>
                </a:tc>
                <a:extLst>
                  <a:ext uri="{0D108BD9-81ED-4DB2-BD59-A6C34878D82A}">
                    <a16:rowId xmlns:a16="http://schemas.microsoft.com/office/drawing/2014/main" val="698790890"/>
                  </a:ext>
                </a:extLst>
              </a:tr>
              <a:tr h="324000">
                <a:tc>
                  <a:txBody>
                    <a:bodyPr/>
                    <a:lstStyle/>
                    <a:p>
                      <a:r>
                        <a:rPr lang="fi-FI" sz="1050" b="1"/>
                        <a:t>Alkutuotanto</a:t>
                      </a:r>
                    </a:p>
                  </a:txBody>
                  <a:tcPr marL="180000" marR="36000" marT="18000" marB="18000" anchor="ctr"/>
                </a:tc>
                <a:extLst>
                  <a:ext uri="{0D108BD9-81ED-4DB2-BD59-A6C34878D82A}">
                    <a16:rowId xmlns:a16="http://schemas.microsoft.com/office/drawing/2014/main" val="578132229"/>
                  </a:ext>
                </a:extLst>
              </a:tr>
              <a:tr h="324000">
                <a:tc>
                  <a:txBody>
                    <a:bodyPr/>
                    <a:lstStyle/>
                    <a:p>
                      <a:r>
                        <a:rPr lang="fi-FI" sz="1050" b="1"/>
                        <a:t>Jalostus</a:t>
                      </a:r>
                    </a:p>
                  </a:txBody>
                  <a:tcPr marL="180000" marR="36000" marT="18000" marB="18000" anchor="ctr"/>
                </a:tc>
                <a:extLst>
                  <a:ext uri="{0D108BD9-81ED-4DB2-BD59-A6C34878D82A}">
                    <a16:rowId xmlns:a16="http://schemas.microsoft.com/office/drawing/2014/main" val="4114722498"/>
                  </a:ext>
                </a:extLst>
              </a:tr>
              <a:tr h="324000">
                <a:tc>
                  <a:txBody>
                    <a:bodyPr/>
                    <a:lstStyle/>
                    <a:p>
                      <a:r>
                        <a:rPr lang="fi-FI" sz="1050" b="1"/>
                        <a:t>Teollisuus</a:t>
                      </a:r>
                    </a:p>
                  </a:txBody>
                  <a:tcPr marL="252000" marR="36000" marT="18000" marB="18000" anchor="ctr"/>
                </a:tc>
                <a:extLst>
                  <a:ext uri="{0D108BD9-81ED-4DB2-BD59-A6C34878D82A}">
                    <a16:rowId xmlns:a16="http://schemas.microsoft.com/office/drawing/2014/main" val="3398888827"/>
                  </a:ext>
                </a:extLst>
              </a:tr>
              <a:tr h="324000">
                <a:tc>
                  <a:txBody>
                    <a:bodyPr/>
                    <a:lstStyle/>
                    <a:p>
                      <a:r>
                        <a:rPr lang="fi-FI" sz="1050" b="1"/>
                        <a:t>Rakentaminen</a:t>
                      </a:r>
                    </a:p>
                  </a:txBody>
                  <a:tcPr marL="252000" marR="36000" marT="18000" marB="18000" anchor="ctr"/>
                </a:tc>
                <a:extLst>
                  <a:ext uri="{0D108BD9-81ED-4DB2-BD59-A6C34878D82A}">
                    <a16:rowId xmlns:a16="http://schemas.microsoft.com/office/drawing/2014/main" val="3466998759"/>
                  </a:ext>
                </a:extLst>
              </a:tr>
              <a:tr h="324000">
                <a:tc>
                  <a:txBody>
                    <a:bodyPr/>
                    <a:lstStyle/>
                    <a:p>
                      <a:r>
                        <a:rPr lang="fi-FI" sz="1050" b="1"/>
                        <a:t>Kauppa ja palvelut</a:t>
                      </a:r>
                    </a:p>
                  </a:txBody>
                  <a:tcPr marL="180000" marR="36000" marT="18000" marB="18000" anchor="ctr"/>
                </a:tc>
                <a:extLst>
                  <a:ext uri="{0D108BD9-81ED-4DB2-BD59-A6C34878D82A}">
                    <a16:rowId xmlns:a16="http://schemas.microsoft.com/office/drawing/2014/main" val="2470331948"/>
                  </a:ext>
                </a:extLst>
              </a:tr>
              <a:tr h="324000">
                <a:tc>
                  <a:txBody>
                    <a:bodyPr/>
                    <a:lstStyle/>
                    <a:p>
                      <a:r>
                        <a:rPr lang="fi-FI" sz="1050" b="1"/>
                        <a:t>Kauppa</a:t>
                      </a:r>
                    </a:p>
                  </a:txBody>
                  <a:tcPr marL="252000" marR="36000" marT="18000" marB="18000" anchor="ctr"/>
                </a:tc>
                <a:extLst>
                  <a:ext uri="{0D108BD9-81ED-4DB2-BD59-A6C34878D82A}">
                    <a16:rowId xmlns:a16="http://schemas.microsoft.com/office/drawing/2014/main" val="477790814"/>
                  </a:ext>
                </a:extLst>
              </a:tr>
              <a:tr h="324000">
                <a:tc>
                  <a:txBody>
                    <a:bodyPr/>
                    <a:lstStyle/>
                    <a:p>
                      <a:r>
                        <a:rPr lang="fi-FI" sz="1050" b="1"/>
                        <a:t>Yksityiset palvelut</a:t>
                      </a:r>
                    </a:p>
                  </a:txBody>
                  <a:tcPr marL="252000" marR="36000" marT="18000" marB="18000" anchor="ctr"/>
                </a:tc>
                <a:extLst>
                  <a:ext uri="{0D108BD9-81ED-4DB2-BD59-A6C34878D82A}">
                    <a16:rowId xmlns:a16="http://schemas.microsoft.com/office/drawing/2014/main" val="2355799497"/>
                  </a:ext>
                </a:extLst>
              </a:tr>
              <a:tr h="324000">
                <a:tc>
                  <a:txBody>
                    <a:bodyPr/>
                    <a:lstStyle/>
                    <a:p>
                      <a:r>
                        <a:rPr lang="fi-FI" sz="1050" b="1"/>
                        <a:t>Julkinen sektori</a:t>
                      </a:r>
                    </a:p>
                  </a:txBody>
                  <a:tcPr marL="252000" marR="36000" marT="18000" marB="18000" anchor="ctr"/>
                </a:tc>
                <a:extLst>
                  <a:ext uri="{0D108BD9-81ED-4DB2-BD59-A6C34878D82A}">
                    <a16:rowId xmlns:a16="http://schemas.microsoft.com/office/drawing/2014/main" val="1458609126"/>
                  </a:ext>
                </a:extLst>
              </a:tr>
            </a:tbl>
          </a:graphicData>
        </a:graphic>
      </p:graphicFrame>
      <p:cxnSp>
        <p:nvCxnSpPr>
          <p:cNvPr id="10" name="Suora nuoliyhdysviiva 9">
            <a:extLst>
              <a:ext uri="{FF2B5EF4-FFF2-40B4-BE49-F238E27FC236}">
                <a16:creationId xmlns:a16="http://schemas.microsoft.com/office/drawing/2014/main" id="{8FC6DCA9-69EA-B2D6-7206-87D3747519BF}"/>
              </a:ext>
            </a:extLst>
          </p:cNvPr>
          <p:cNvCxnSpPr>
            <a:cxnSpLocks/>
          </p:cNvCxnSpPr>
          <p:nvPr/>
        </p:nvCxnSpPr>
        <p:spPr>
          <a:xfrm>
            <a:off x="1774825" y="1809347"/>
            <a:ext cx="4321175" cy="0"/>
          </a:xfrm>
          <a:prstGeom prst="straightConnector1">
            <a:avLst/>
          </a:prstGeom>
          <a:ln w="3810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1" name="Suora nuoliyhdysviiva 10">
            <a:extLst>
              <a:ext uri="{FF2B5EF4-FFF2-40B4-BE49-F238E27FC236}">
                <a16:creationId xmlns:a16="http://schemas.microsoft.com/office/drawing/2014/main" id="{6D388209-9552-FA7F-0BA9-295B73B337E5}"/>
              </a:ext>
            </a:extLst>
          </p:cNvPr>
          <p:cNvCxnSpPr>
            <a:cxnSpLocks/>
          </p:cNvCxnSpPr>
          <p:nvPr/>
        </p:nvCxnSpPr>
        <p:spPr>
          <a:xfrm>
            <a:off x="6098199" y="1809347"/>
            <a:ext cx="2160000" cy="0"/>
          </a:xfrm>
          <a:prstGeom prst="straightConnector1">
            <a:avLst/>
          </a:prstGeom>
          <a:ln w="1905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2" name="Suora nuoliyhdysviiva 11">
            <a:extLst>
              <a:ext uri="{FF2B5EF4-FFF2-40B4-BE49-F238E27FC236}">
                <a16:creationId xmlns:a16="http://schemas.microsoft.com/office/drawing/2014/main" id="{C1CC7C47-8610-6074-12AE-9444F9FD6ED5}"/>
              </a:ext>
            </a:extLst>
          </p:cNvPr>
          <p:cNvCxnSpPr>
            <a:cxnSpLocks/>
          </p:cNvCxnSpPr>
          <p:nvPr/>
        </p:nvCxnSpPr>
        <p:spPr>
          <a:xfrm>
            <a:off x="8256588" y="1806105"/>
            <a:ext cx="2160000" cy="0"/>
          </a:xfrm>
          <a:prstGeom prst="straightConnector1">
            <a:avLst/>
          </a:prstGeom>
          <a:ln w="19050" cap="rnd">
            <a:solidFill>
              <a:schemeClr val="accent2"/>
            </a:solidFill>
            <a:prstDash val="sysDot"/>
            <a:tailEnd type="arrow" w="med" len="sm"/>
          </a:ln>
        </p:spPr>
        <p:style>
          <a:lnRef idx="1">
            <a:schemeClr val="accent1"/>
          </a:lnRef>
          <a:fillRef idx="0">
            <a:schemeClr val="accent1"/>
          </a:fillRef>
          <a:effectRef idx="0">
            <a:schemeClr val="accent1"/>
          </a:effectRef>
          <a:fontRef idx="minor">
            <a:schemeClr val="tx1"/>
          </a:fontRef>
        </p:style>
      </p:cxnSp>
      <p:cxnSp>
        <p:nvCxnSpPr>
          <p:cNvPr id="13" name="Suora nuoliyhdysviiva 12">
            <a:extLst>
              <a:ext uri="{FF2B5EF4-FFF2-40B4-BE49-F238E27FC236}">
                <a16:creationId xmlns:a16="http://schemas.microsoft.com/office/drawing/2014/main" id="{53012040-F556-2AAD-57A1-521212AF31FA}"/>
              </a:ext>
            </a:extLst>
          </p:cNvPr>
          <p:cNvCxnSpPr>
            <a:cxnSpLocks/>
          </p:cNvCxnSpPr>
          <p:nvPr/>
        </p:nvCxnSpPr>
        <p:spPr>
          <a:xfrm>
            <a:off x="1774825" y="2127112"/>
            <a:ext cx="4321175" cy="0"/>
          </a:xfrm>
          <a:prstGeom prst="straightConnector1">
            <a:avLst/>
          </a:prstGeom>
          <a:ln w="3810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4" name="Suora nuoliyhdysviiva 13">
            <a:extLst>
              <a:ext uri="{FF2B5EF4-FFF2-40B4-BE49-F238E27FC236}">
                <a16:creationId xmlns:a16="http://schemas.microsoft.com/office/drawing/2014/main" id="{B3DEA348-5CFE-98A3-7696-C48F5C62652B}"/>
              </a:ext>
            </a:extLst>
          </p:cNvPr>
          <p:cNvCxnSpPr>
            <a:cxnSpLocks/>
          </p:cNvCxnSpPr>
          <p:nvPr/>
        </p:nvCxnSpPr>
        <p:spPr>
          <a:xfrm>
            <a:off x="6098199" y="2461095"/>
            <a:ext cx="1440000" cy="0"/>
          </a:xfrm>
          <a:prstGeom prst="straightConnector1">
            <a:avLst/>
          </a:prstGeom>
          <a:ln w="2540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5" name="Suora nuoliyhdysviiva 14">
            <a:extLst>
              <a:ext uri="{FF2B5EF4-FFF2-40B4-BE49-F238E27FC236}">
                <a16:creationId xmlns:a16="http://schemas.microsoft.com/office/drawing/2014/main" id="{9C7427A0-4CCE-940B-037A-55BF2EF1BDED}"/>
              </a:ext>
            </a:extLst>
          </p:cNvPr>
          <p:cNvCxnSpPr>
            <a:cxnSpLocks/>
          </p:cNvCxnSpPr>
          <p:nvPr/>
        </p:nvCxnSpPr>
        <p:spPr>
          <a:xfrm>
            <a:off x="1774825" y="2464338"/>
            <a:ext cx="4321175" cy="0"/>
          </a:xfrm>
          <a:prstGeom prst="straightConnector1">
            <a:avLst/>
          </a:prstGeom>
          <a:ln w="3810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6" name="Suora nuoliyhdysviiva 15">
            <a:extLst>
              <a:ext uri="{FF2B5EF4-FFF2-40B4-BE49-F238E27FC236}">
                <a16:creationId xmlns:a16="http://schemas.microsoft.com/office/drawing/2014/main" id="{A211CC2E-8132-A35A-0AAC-5303AC8DFFDB}"/>
              </a:ext>
            </a:extLst>
          </p:cNvPr>
          <p:cNvCxnSpPr>
            <a:cxnSpLocks/>
          </p:cNvCxnSpPr>
          <p:nvPr/>
        </p:nvCxnSpPr>
        <p:spPr>
          <a:xfrm>
            <a:off x="6098199" y="2778867"/>
            <a:ext cx="1440000" cy="0"/>
          </a:xfrm>
          <a:prstGeom prst="straightConnector1">
            <a:avLst/>
          </a:prstGeom>
          <a:ln w="2540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7" name="Suora nuoliyhdysviiva 16">
            <a:extLst>
              <a:ext uri="{FF2B5EF4-FFF2-40B4-BE49-F238E27FC236}">
                <a16:creationId xmlns:a16="http://schemas.microsoft.com/office/drawing/2014/main" id="{74816690-841A-B697-54CA-505337294EFE}"/>
              </a:ext>
            </a:extLst>
          </p:cNvPr>
          <p:cNvCxnSpPr>
            <a:cxnSpLocks/>
          </p:cNvCxnSpPr>
          <p:nvPr/>
        </p:nvCxnSpPr>
        <p:spPr>
          <a:xfrm>
            <a:off x="1774825" y="2778866"/>
            <a:ext cx="4321175" cy="0"/>
          </a:xfrm>
          <a:prstGeom prst="straightConnector1">
            <a:avLst/>
          </a:prstGeom>
          <a:ln w="3810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8" name="Suora nuoliyhdysviiva 17">
            <a:extLst>
              <a:ext uri="{FF2B5EF4-FFF2-40B4-BE49-F238E27FC236}">
                <a16:creationId xmlns:a16="http://schemas.microsoft.com/office/drawing/2014/main" id="{9FF82B08-314E-6C23-22A8-5C8D234FE4A1}"/>
              </a:ext>
            </a:extLst>
          </p:cNvPr>
          <p:cNvCxnSpPr>
            <a:cxnSpLocks/>
          </p:cNvCxnSpPr>
          <p:nvPr/>
        </p:nvCxnSpPr>
        <p:spPr>
          <a:xfrm>
            <a:off x="1774825" y="3106364"/>
            <a:ext cx="4321175" cy="0"/>
          </a:xfrm>
          <a:prstGeom prst="straightConnector1">
            <a:avLst/>
          </a:prstGeom>
          <a:ln w="3810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9" name="Suora nuoliyhdysviiva 18">
            <a:extLst>
              <a:ext uri="{FF2B5EF4-FFF2-40B4-BE49-F238E27FC236}">
                <a16:creationId xmlns:a16="http://schemas.microsoft.com/office/drawing/2014/main" id="{539A8501-7A27-42C4-4C57-0751639A42EA}"/>
              </a:ext>
            </a:extLst>
          </p:cNvPr>
          <p:cNvCxnSpPr>
            <a:cxnSpLocks/>
          </p:cNvCxnSpPr>
          <p:nvPr/>
        </p:nvCxnSpPr>
        <p:spPr>
          <a:xfrm>
            <a:off x="1774825" y="3443590"/>
            <a:ext cx="4321175" cy="0"/>
          </a:xfrm>
          <a:prstGeom prst="straightConnector1">
            <a:avLst/>
          </a:prstGeom>
          <a:ln w="3810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0" name="Suora nuoliyhdysviiva 19">
            <a:extLst>
              <a:ext uri="{FF2B5EF4-FFF2-40B4-BE49-F238E27FC236}">
                <a16:creationId xmlns:a16="http://schemas.microsoft.com/office/drawing/2014/main" id="{7A09A205-01A0-F4A9-8016-F91EDD58C919}"/>
              </a:ext>
            </a:extLst>
          </p:cNvPr>
          <p:cNvCxnSpPr>
            <a:cxnSpLocks/>
          </p:cNvCxnSpPr>
          <p:nvPr/>
        </p:nvCxnSpPr>
        <p:spPr>
          <a:xfrm>
            <a:off x="1777024" y="3751635"/>
            <a:ext cx="4321175" cy="0"/>
          </a:xfrm>
          <a:prstGeom prst="straightConnector1">
            <a:avLst/>
          </a:prstGeom>
          <a:ln w="3810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1" name="Suora nuoliyhdysviiva 20">
            <a:extLst>
              <a:ext uri="{FF2B5EF4-FFF2-40B4-BE49-F238E27FC236}">
                <a16:creationId xmlns:a16="http://schemas.microsoft.com/office/drawing/2014/main" id="{94998077-CCCD-A13A-1F6D-69630F64D582}"/>
              </a:ext>
            </a:extLst>
          </p:cNvPr>
          <p:cNvCxnSpPr>
            <a:cxnSpLocks/>
          </p:cNvCxnSpPr>
          <p:nvPr/>
        </p:nvCxnSpPr>
        <p:spPr>
          <a:xfrm>
            <a:off x="1777024" y="4079129"/>
            <a:ext cx="4321175" cy="0"/>
          </a:xfrm>
          <a:prstGeom prst="straightConnector1">
            <a:avLst/>
          </a:prstGeom>
          <a:ln w="3810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2" name="Suora nuoliyhdysviiva 21">
            <a:extLst>
              <a:ext uri="{FF2B5EF4-FFF2-40B4-BE49-F238E27FC236}">
                <a16:creationId xmlns:a16="http://schemas.microsoft.com/office/drawing/2014/main" id="{8E77BB1F-C3E3-3033-2D9D-764C7468CA50}"/>
              </a:ext>
            </a:extLst>
          </p:cNvPr>
          <p:cNvCxnSpPr>
            <a:cxnSpLocks/>
          </p:cNvCxnSpPr>
          <p:nvPr/>
        </p:nvCxnSpPr>
        <p:spPr>
          <a:xfrm>
            <a:off x="1774825" y="4396901"/>
            <a:ext cx="4321175" cy="0"/>
          </a:xfrm>
          <a:prstGeom prst="straightConnector1">
            <a:avLst/>
          </a:prstGeom>
          <a:ln w="3810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3" name="Suora nuoliyhdysviiva 22">
            <a:extLst>
              <a:ext uri="{FF2B5EF4-FFF2-40B4-BE49-F238E27FC236}">
                <a16:creationId xmlns:a16="http://schemas.microsoft.com/office/drawing/2014/main" id="{AEFFD0C1-110B-CB6C-69DC-B4203D3790A7}"/>
              </a:ext>
            </a:extLst>
          </p:cNvPr>
          <p:cNvCxnSpPr>
            <a:cxnSpLocks/>
          </p:cNvCxnSpPr>
          <p:nvPr/>
        </p:nvCxnSpPr>
        <p:spPr>
          <a:xfrm>
            <a:off x="1777024" y="4730884"/>
            <a:ext cx="4321175" cy="0"/>
          </a:xfrm>
          <a:prstGeom prst="straightConnector1">
            <a:avLst/>
          </a:prstGeom>
          <a:ln w="3810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4" name="Suora nuoliyhdysviiva 23">
            <a:extLst>
              <a:ext uri="{FF2B5EF4-FFF2-40B4-BE49-F238E27FC236}">
                <a16:creationId xmlns:a16="http://schemas.microsoft.com/office/drawing/2014/main" id="{FB4F6992-C7C0-0A9F-C67D-246DD620A8C2}"/>
              </a:ext>
            </a:extLst>
          </p:cNvPr>
          <p:cNvCxnSpPr>
            <a:cxnSpLocks/>
          </p:cNvCxnSpPr>
          <p:nvPr/>
        </p:nvCxnSpPr>
        <p:spPr>
          <a:xfrm>
            <a:off x="1774825" y="5049838"/>
            <a:ext cx="4321175" cy="0"/>
          </a:xfrm>
          <a:prstGeom prst="straightConnector1">
            <a:avLst/>
          </a:prstGeom>
          <a:ln w="3810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5" name="Suora nuoliyhdysviiva 24">
            <a:extLst>
              <a:ext uri="{FF2B5EF4-FFF2-40B4-BE49-F238E27FC236}">
                <a16:creationId xmlns:a16="http://schemas.microsoft.com/office/drawing/2014/main" id="{DB90A746-0DB1-88DF-739A-8C7620B60B45}"/>
              </a:ext>
            </a:extLst>
          </p:cNvPr>
          <p:cNvCxnSpPr>
            <a:cxnSpLocks/>
          </p:cNvCxnSpPr>
          <p:nvPr/>
        </p:nvCxnSpPr>
        <p:spPr>
          <a:xfrm>
            <a:off x="6098199" y="3105150"/>
            <a:ext cx="1440000" cy="0"/>
          </a:xfrm>
          <a:prstGeom prst="straightConnector1">
            <a:avLst/>
          </a:prstGeom>
          <a:ln w="2540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sp>
        <p:nvSpPr>
          <p:cNvPr id="26" name="Tekstiruutu 25">
            <a:extLst>
              <a:ext uri="{FF2B5EF4-FFF2-40B4-BE49-F238E27FC236}">
                <a16:creationId xmlns:a16="http://schemas.microsoft.com/office/drawing/2014/main" id="{9ED0301C-2521-528B-3BF7-3D938799D7B6}"/>
              </a:ext>
            </a:extLst>
          </p:cNvPr>
          <p:cNvSpPr txBox="1"/>
          <p:nvPr/>
        </p:nvSpPr>
        <p:spPr>
          <a:xfrm>
            <a:off x="1777024" y="1653844"/>
            <a:ext cx="1019510" cy="123111"/>
          </a:xfrm>
          <a:prstGeom prst="rect">
            <a:avLst/>
          </a:prstGeom>
          <a:noFill/>
        </p:spPr>
        <p:txBody>
          <a:bodyPr wrap="none" lIns="0" tIns="0" rIns="0" bIns="0"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1A3061"/>
                </a:solidFill>
                <a:effectLst/>
                <a:uLnTx/>
                <a:uFillTx/>
                <a:latin typeface="Franklin Gothic Book"/>
                <a:ea typeface="+mn-ea"/>
                <a:cs typeface="+mn-cs"/>
              </a:rPr>
              <a:t>Neljännesvuositilinpito</a:t>
            </a:r>
          </a:p>
        </p:txBody>
      </p:sp>
      <p:sp>
        <p:nvSpPr>
          <p:cNvPr id="27" name="Tekstiruutu 26">
            <a:extLst>
              <a:ext uri="{FF2B5EF4-FFF2-40B4-BE49-F238E27FC236}">
                <a16:creationId xmlns:a16="http://schemas.microsoft.com/office/drawing/2014/main" id="{B605475D-C82B-3E37-4DCF-8256FA561338}"/>
              </a:ext>
            </a:extLst>
          </p:cNvPr>
          <p:cNvSpPr txBox="1"/>
          <p:nvPr/>
        </p:nvSpPr>
        <p:spPr>
          <a:xfrm>
            <a:off x="6095863" y="1670686"/>
            <a:ext cx="1320874" cy="123111"/>
          </a:xfrm>
          <a:prstGeom prst="rect">
            <a:avLst/>
          </a:prstGeom>
          <a:noFill/>
        </p:spPr>
        <p:txBody>
          <a:bodyPr wrap="none" lIns="0" tIns="0" rIns="0" bIns="0"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1A3061"/>
                </a:solidFill>
                <a:effectLst/>
                <a:uLnTx/>
                <a:uFillTx/>
                <a:latin typeface="Franklin Gothic Book"/>
                <a:ea typeface="+mn-ea"/>
                <a:cs typeface="+mn-cs"/>
              </a:rPr>
              <a:t>Koko talouden pikaestimaatti</a:t>
            </a:r>
          </a:p>
        </p:txBody>
      </p:sp>
      <p:sp>
        <p:nvSpPr>
          <p:cNvPr id="28" name="Tekstiruutu 27">
            <a:extLst>
              <a:ext uri="{FF2B5EF4-FFF2-40B4-BE49-F238E27FC236}">
                <a16:creationId xmlns:a16="http://schemas.microsoft.com/office/drawing/2014/main" id="{F81E1F26-0F2B-823B-A56F-7AA8522CA00C}"/>
              </a:ext>
            </a:extLst>
          </p:cNvPr>
          <p:cNvSpPr txBox="1"/>
          <p:nvPr/>
        </p:nvSpPr>
        <p:spPr>
          <a:xfrm>
            <a:off x="8267927" y="1676547"/>
            <a:ext cx="1780937" cy="123111"/>
          </a:xfrm>
          <a:prstGeom prst="rect">
            <a:avLst/>
          </a:prstGeom>
          <a:noFill/>
        </p:spPr>
        <p:txBody>
          <a:bodyPr wrap="none" lIns="0" tIns="0" rIns="0" bIns="0"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F2644C"/>
                </a:solidFill>
                <a:effectLst/>
                <a:uLnTx/>
                <a:uFillTx/>
                <a:latin typeface="Franklin Gothic Book"/>
                <a:ea typeface="+mn-ea"/>
                <a:cs typeface="+mn-cs"/>
              </a:rPr>
              <a:t>Suomen Pankin </a:t>
            </a:r>
            <a:r>
              <a:rPr kumimoji="0" lang="fi-FI" sz="800" b="0" i="0" u="none" strike="noStrike" kern="1200" cap="none" spc="0" normalizeH="0" baseline="0" noProof="0" err="1">
                <a:ln>
                  <a:noFill/>
                </a:ln>
                <a:solidFill>
                  <a:srgbClr val="F2644C"/>
                </a:solidFill>
                <a:effectLst/>
                <a:uLnTx/>
                <a:uFillTx/>
                <a:latin typeface="Franklin Gothic Book"/>
                <a:ea typeface="+mn-ea"/>
                <a:cs typeface="+mn-cs"/>
              </a:rPr>
              <a:t>Nowcasting</a:t>
            </a:r>
            <a:r>
              <a:rPr kumimoji="0" lang="fi-FI" sz="800" b="0" i="0" u="none" strike="noStrike" kern="1200" cap="none" spc="0" normalizeH="0" baseline="0" noProof="0">
                <a:ln>
                  <a:noFill/>
                </a:ln>
                <a:solidFill>
                  <a:srgbClr val="F2644C"/>
                </a:solidFill>
                <a:effectLst/>
                <a:uLnTx/>
                <a:uFillTx/>
                <a:latin typeface="Franklin Gothic Book"/>
                <a:ea typeface="+mn-ea"/>
                <a:cs typeface="+mn-cs"/>
              </a:rPr>
              <a:t> -malli ym.</a:t>
            </a:r>
          </a:p>
        </p:txBody>
      </p:sp>
      <p:sp>
        <p:nvSpPr>
          <p:cNvPr id="29" name="Tekstiruutu 28">
            <a:extLst>
              <a:ext uri="{FF2B5EF4-FFF2-40B4-BE49-F238E27FC236}">
                <a16:creationId xmlns:a16="http://schemas.microsoft.com/office/drawing/2014/main" id="{080BB032-EFB6-E0CE-440E-1EA150EBEC0A}"/>
              </a:ext>
            </a:extLst>
          </p:cNvPr>
          <p:cNvSpPr txBox="1"/>
          <p:nvPr/>
        </p:nvSpPr>
        <p:spPr>
          <a:xfrm>
            <a:off x="6095863" y="2319233"/>
            <a:ext cx="1267976" cy="123111"/>
          </a:xfrm>
          <a:prstGeom prst="rect">
            <a:avLst/>
          </a:prstGeom>
          <a:noFill/>
        </p:spPr>
        <p:txBody>
          <a:bodyPr wrap="none" lIns="0" tIns="0" rIns="0" bIns="0"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1A3061"/>
                </a:solidFill>
                <a:effectLst/>
                <a:uLnTx/>
                <a:uFillTx/>
                <a:latin typeface="Franklin Gothic Book"/>
                <a:ea typeface="+mn-ea"/>
                <a:cs typeface="+mn-cs"/>
              </a:rPr>
              <a:t>Tuotannon suhdannekuvaaja</a:t>
            </a:r>
          </a:p>
        </p:txBody>
      </p:sp>
      <p:cxnSp>
        <p:nvCxnSpPr>
          <p:cNvPr id="30" name="Suora nuoliyhdysviiva 29">
            <a:extLst>
              <a:ext uri="{FF2B5EF4-FFF2-40B4-BE49-F238E27FC236}">
                <a16:creationId xmlns:a16="http://schemas.microsoft.com/office/drawing/2014/main" id="{C087374E-9D01-1013-3F3B-825F280F0892}"/>
              </a:ext>
            </a:extLst>
          </p:cNvPr>
          <p:cNvCxnSpPr>
            <a:cxnSpLocks/>
          </p:cNvCxnSpPr>
          <p:nvPr/>
        </p:nvCxnSpPr>
        <p:spPr>
          <a:xfrm>
            <a:off x="6095863" y="3429000"/>
            <a:ext cx="1440000" cy="0"/>
          </a:xfrm>
          <a:prstGeom prst="straightConnector1">
            <a:avLst/>
          </a:prstGeom>
          <a:ln w="19050">
            <a:solidFill>
              <a:schemeClr val="accent1"/>
            </a:solidFill>
            <a:tailEnd type="arrow" w="med" len="sm"/>
          </a:ln>
        </p:spPr>
        <p:style>
          <a:lnRef idx="1">
            <a:schemeClr val="accent1"/>
          </a:lnRef>
          <a:fillRef idx="0">
            <a:schemeClr val="accent1"/>
          </a:fillRef>
          <a:effectRef idx="0">
            <a:schemeClr val="accent1"/>
          </a:effectRef>
          <a:fontRef idx="minor">
            <a:schemeClr val="tx1"/>
          </a:fontRef>
        </p:style>
      </p:cxnSp>
      <p:sp>
        <p:nvSpPr>
          <p:cNvPr id="31" name="Tekstiruutu 30">
            <a:extLst>
              <a:ext uri="{FF2B5EF4-FFF2-40B4-BE49-F238E27FC236}">
                <a16:creationId xmlns:a16="http://schemas.microsoft.com/office/drawing/2014/main" id="{3D2EC366-251F-EC29-9298-AAC9603BE4CA}"/>
              </a:ext>
            </a:extLst>
          </p:cNvPr>
          <p:cNvSpPr txBox="1"/>
          <p:nvPr/>
        </p:nvSpPr>
        <p:spPr>
          <a:xfrm>
            <a:off x="6107927" y="3295457"/>
            <a:ext cx="1231106" cy="123111"/>
          </a:xfrm>
          <a:prstGeom prst="rect">
            <a:avLst/>
          </a:prstGeom>
          <a:noFill/>
        </p:spPr>
        <p:txBody>
          <a:bodyPr wrap="none" lIns="0" tIns="0" rIns="0" bIns="0"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1A56EC"/>
                </a:solidFill>
                <a:effectLst/>
                <a:uLnTx/>
                <a:uFillTx/>
                <a:latin typeface="Franklin Gothic Book"/>
                <a:ea typeface="+mn-ea"/>
                <a:cs typeface="+mn-cs"/>
              </a:rPr>
              <a:t>Teollisuuden volyymi-indeksi</a:t>
            </a:r>
          </a:p>
        </p:txBody>
      </p:sp>
      <p:cxnSp>
        <p:nvCxnSpPr>
          <p:cNvPr id="32" name="Suora nuoliyhdysviiva 31">
            <a:extLst>
              <a:ext uri="{FF2B5EF4-FFF2-40B4-BE49-F238E27FC236}">
                <a16:creationId xmlns:a16="http://schemas.microsoft.com/office/drawing/2014/main" id="{B258F5C3-70B9-1820-C3E4-A5B55806D176}"/>
              </a:ext>
            </a:extLst>
          </p:cNvPr>
          <p:cNvCxnSpPr>
            <a:cxnSpLocks/>
          </p:cNvCxnSpPr>
          <p:nvPr/>
        </p:nvCxnSpPr>
        <p:spPr>
          <a:xfrm>
            <a:off x="6092621" y="3754870"/>
            <a:ext cx="1440000" cy="0"/>
          </a:xfrm>
          <a:prstGeom prst="straightConnector1">
            <a:avLst/>
          </a:prstGeom>
          <a:ln w="19050">
            <a:solidFill>
              <a:schemeClr val="accent1"/>
            </a:solidFill>
            <a:tailEnd type="arrow" w="med" len="sm"/>
          </a:ln>
        </p:spPr>
        <p:style>
          <a:lnRef idx="1">
            <a:schemeClr val="accent1"/>
          </a:lnRef>
          <a:fillRef idx="0">
            <a:schemeClr val="accent1"/>
          </a:fillRef>
          <a:effectRef idx="0">
            <a:schemeClr val="accent1"/>
          </a:effectRef>
          <a:fontRef idx="minor">
            <a:schemeClr val="tx1"/>
          </a:fontRef>
        </p:style>
      </p:cxnSp>
      <p:sp>
        <p:nvSpPr>
          <p:cNvPr id="33" name="Tekstiruutu 32">
            <a:extLst>
              <a:ext uri="{FF2B5EF4-FFF2-40B4-BE49-F238E27FC236}">
                <a16:creationId xmlns:a16="http://schemas.microsoft.com/office/drawing/2014/main" id="{474EC475-43B9-B77D-3542-007595B41044}"/>
              </a:ext>
            </a:extLst>
          </p:cNvPr>
          <p:cNvSpPr txBox="1"/>
          <p:nvPr/>
        </p:nvSpPr>
        <p:spPr>
          <a:xfrm>
            <a:off x="6104685" y="3613903"/>
            <a:ext cx="1170192" cy="123111"/>
          </a:xfrm>
          <a:prstGeom prst="rect">
            <a:avLst/>
          </a:prstGeom>
          <a:noFill/>
        </p:spPr>
        <p:txBody>
          <a:bodyPr wrap="none" lIns="0" tIns="0" rIns="0" bIns="0"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1A56EC"/>
                </a:solidFill>
                <a:effectLst/>
                <a:uLnTx/>
                <a:uFillTx/>
                <a:latin typeface="Franklin Gothic Book"/>
                <a:ea typeface="+mn-ea"/>
                <a:cs typeface="+mn-cs"/>
              </a:rPr>
              <a:t>Rakent. liikevaihtokuvaaja </a:t>
            </a:r>
          </a:p>
        </p:txBody>
      </p:sp>
      <p:cxnSp>
        <p:nvCxnSpPr>
          <p:cNvPr id="34" name="Suora nuoliyhdysviiva 33">
            <a:extLst>
              <a:ext uri="{FF2B5EF4-FFF2-40B4-BE49-F238E27FC236}">
                <a16:creationId xmlns:a16="http://schemas.microsoft.com/office/drawing/2014/main" id="{4FD29EE1-0747-8309-D413-92A1C426176C}"/>
              </a:ext>
            </a:extLst>
          </p:cNvPr>
          <p:cNvCxnSpPr>
            <a:cxnSpLocks/>
          </p:cNvCxnSpPr>
          <p:nvPr/>
        </p:nvCxnSpPr>
        <p:spPr>
          <a:xfrm>
            <a:off x="6102349" y="4397642"/>
            <a:ext cx="1440000" cy="0"/>
          </a:xfrm>
          <a:prstGeom prst="straightConnector1">
            <a:avLst/>
          </a:prstGeom>
          <a:ln w="19050">
            <a:solidFill>
              <a:schemeClr val="accent1"/>
            </a:solidFill>
            <a:tailEnd type="arrow" w="med" len="sm"/>
          </a:ln>
        </p:spPr>
        <p:style>
          <a:lnRef idx="1">
            <a:schemeClr val="accent1"/>
          </a:lnRef>
          <a:fillRef idx="0">
            <a:schemeClr val="accent1"/>
          </a:fillRef>
          <a:effectRef idx="0">
            <a:schemeClr val="accent1"/>
          </a:effectRef>
          <a:fontRef idx="minor">
            <a:schemeClr val="tx1"/>
          </a:fontRef>
        </p:style>
      </p:cxnSp>
      <p:sp>
        <p:nvSpPr>
          <p:cNvPr id="35" name="Tekstiruutu 34">
            <a:extLst>
              <a:ext uri="{FF2B5EF4-FFF2-40B4-BE49-F238E27FC236}">
                <a16:creationId xmlns:a16="http://schemas.microsoft.com/office/drawing/2014/main" id="{FCE04375-D84F-7906-AAB5-6253E5C79404}"/>
              </a:ext>
            </a:extLst>
          </p:cNvPr>
          <p:cNvSpPr txBox="1"/>
          <p:nvPr/>
        </p:nvSpPr>
        <p:spPr>
          <a:xfrm>
            <a:off x="6114413" y="4264099"/>
            <a:ext cx="1194238" cy="123111"/>
          </a:xfrm>
          <a:prstGeom prst="rect">
            <a:avLst/>
          </a:prstGeom>
          <a:noFill/>
        </p:spPr>
        <p:txBody>
          <a:bodyPr wrap="none" lIns="0" tIns="0" rIns="0" bIns="0"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1A56EC"/>
                </a:solidFill>
                <a:effectLst/>
                <a:uLnTx/>
                <a:uFillTx/>
                <a:latin typeface="Franklin Gothic Book"/>
                <a:ea typeface="+mn-ea"/>
                <a:cs typeface="+mn-cs"/>
              </a:rPr>
              <a:t>Kaupan liikevaihtokuvaaja</a:t>
            </a:r>
          </a:p>
        </p:txBody>
      </p:sp>
      <p:cxnSp>
        <p:nvCxnSpPr>
          <p:cNvPr id="36" name="Suora nuoliyhdysviiva 35">
            <a:extLst>
              <a:ext uri="{FF2B5EF4-FFF2-40B4-BE49-F238E27FC236}">
                <a16:creationId xmlns:a16="http://schemas.microsoft.com/office/drawing/2014/main" id="{B76AC6B6-51E2-A5E0-40F4-EE8125247737}"/>
              </a:ext>
            </a:extLst>
          </p:cNvPr>
          <p:cNvCxnSpPr>
            <a:cxnSpLocks/>
          </p:cNvCxnSpPr>
          <p:nvPr/>
        </p:nvCxnSpPr>
        <p:spPr>
          <a:xfrm>
            <a:off x="6099107" y="4725141"/>
            <a:ext cx="1440000" cy="0"/>
          </a:xfrm>
          <a:prstGeom prst="straightConnector1">
            <a:avLst/>
          </a:prstGeom>
          <a:ln w="19050">
            <a:solidFill>
              <a:schemeClr val="accent1"/>
            </a:solidFill>
            <a:tailEnd type="arrow" w="med" len="sm"/>
          </a:ln>
        </p:spPr>
        <p:style>
          <a:lnRef idx="1">
            <a:schemeClr val="accent1"/>
          </a:lnRef>
          <a:fillRef idx="0">
            <a:schemeClr val="accent1"/>
          </a:fillRef>
          <a:effectRef idx="0">
            <a:schemeClr val="accent1"/>
          </a:effectRef>
          <a:fontRef idx="minor">
            <a:schemeClr val="tx1"/>
          </a:fontRef>
        </p:style>
      </p:cxnSp>
      <p:sp>
        <p:nvSpPr>
          <p:cNvPr id="37" name="Tekstiruutu 36">
            <a:extLst>
              <a:ext uri="{FF2B5EF4-FFF2-40B4-BE49-F238E27FC236}">
                <a16:creationId xmlns:a16="http://schemas.microsoft.com/office/drawing/2014/main" id="{A1E636CA-5A3F-8481-D008-3D304ECEC27B}"/>
              </a:ext>
            </a:extLst>
          </p:cNvPr>
          <p:cNvSpPr txBox="1"/>
          <p:nvPr/>
        </p:nvSpPr>
        <p:spPr>
          <a:xfrm>
            <a:off x="6111171" y="4591598"/>
            <a:ext cx="1258358" cy="123111"/>
          </a:xfrm>
          <a:prstGeom prst="rect">
            <a:avLst/>
          </a:prstGeom>
          <a:noFill/>
        </p:spPr>
        <p:txBody>
          <a:bodyPr wrap="none" lIns="0" tIns="0" rIns="0" bIns="0"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1A56EC"/>
                </a:solidFill>
                <a:effectLst/>
                <a:uLnTx/>
                <a:uFillTx/>
                <a:latin typeface="Franklin Gothic Book"/>
                <a:ea typeface="+mn-ea"/>
                <a:cs typeface="+mn-cs"/>
              </a:rPr>
              <a:t>Palvelujen liikevaihtokuvaaja</a:t>
            </a:r>
          </a:p>
        </p:txBody>
      </p:sp>
      <p:cxnSp>
        <p:nvCxnSpPr>
          <p:cNvPr id="38" name="Suora nuoliyhdysviiva 37">
            <a:extLst>
              <a:ext uri="{FF2B5EF4-FFF2-40B4-BE49-F238E27FC236}">
                <a16:creationId xmlns:a16="http://schemas.microsoft.com/office/drawing/2014/main" id="{76BB0988-7676-F372-A8C9-015DD4F418BF}"/>
              </a:ext>
            </a:extLst>
          </p:cNvPr>
          <p:cNvCxnSpPr>
            <a:cxnSpLocks/>
          </p:cNvCxnSpPr>
          <p:nvPr/>
        </p:nvCxnSpPr>
        <p:spPr>
          <a:xfrm>
            <a:off x="6095861" y="5052639"/>
            <a:ext cx="1440000" cy="0"/>
          </a:xfrm>
          <a:prstGeom prst="straightConnector1">
            <a:avLst/>
          </a:prstGeom>
          <a:ln w="19050" cap="rnd">
            <a:solidFill>
              <a:schemeClr val="accent1"/>
            </a:solidFill>
            <a:prstDash val="sysDot"/>
            <a:tailEnd type="arrow" w="med" len="sm"/>
          </a:ln>
        </p:spPr>
        <p:style>
          <a:lnRef idx="1">
            <a:schemeClr val="accent1"/>
          </a:lnRef>
          <a:fillRef idx="0">
            <a:schemeClr val="accent1"/>
          </a:fillRef>
          <a:effectRef idx="0">
            <a:schemeClr val="accent1"/>
          </a:effectRef>
          <a:fontRef idx="minor">
            <a:schemeClr val="tx1"/>
          </a:fontRef>
        </p:style>
      </p:cxnSp>
      <p:sp>
        <p:nvSpPr>
          <p:cNvPr id="39" name="Tekstiruutu 38">
            <a:extLst>
              <a:ext uri="{FF2B5EF4-FFF2-40B4-BE49-F238E27FC236}">
                <a16:creationId xmlns:a16="http://schemas.microsoft.com/office/drawing/2014/main" id="{0C9EDD2B-B776-67D5-2130-FED7AC2A7A96}"/>
              </a:ext>
            </a:extLst>
          </p:cNvPr>
          <p:cNvSpPr txBox="1"/>
          <p:nvPr/>
        </p:nvSpPr>
        <p:spPr>
          <a:xfrm>
            <a:off x="6107925" y="4919096"/>
            <a:ext cx="1030731" cy="123111"/>
          </a:xfrm>
          <a:prstGeom prst="rect">
            <a:avLst/>
          </a:prstGeom>
          <a:noFill/>
        </p:spPr>
        <p:txBody>
          <a:bodyPr wrap="none" lIns="0" tIns="0" rIns="0" bIns="0"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1A56EC"/>
                </a:solidFill>
                <a:effectLst/>
                <a:uLnTx/>
                <a:uFillTx/>
                <a:latin typeface="Franklin Gothic Book"/>
                <a:ea typeface="+mn-ea"/>
                <a:cs typeface="+mn-cs"/>
              </a:rPr>
              <a:t>Palkkasummakuvaajat</a:t>
            </a:r>
          </a:p>
        </p:txBody>
      </p:sp>
      <p:cxnSp>
        <p:nvCxnSpPr>
          <p:cNvPr id="40" name="Suora nuoliyhdysviiva 39">
            <a:extLst>
              <a:ext uri="{FF2B5EF4-FFF2-40B4-BE49-F238E27FC236}">
                <a16:creationId xmlns:a16="http://schemas.microsoft.com/office/drawing/2014/main" id="{5427452F-D544-936B-9C6E-30ABE80FFD9B}"/>
              </a:ext>
            </a:extLst>
          </p:cNvPr>
          <p:cNvCxnSpPr>
            <a:cxnSpLocks/>
          </p:cNvCxnSpPr>
          <p:nvPr/>
        </p:nvCxnSpPr>
        <p:spPr>
          <a:xfrm>
            <a:off x="6095002" y="4076748"/>
            <a:ext cx="1440000" cy="0"/>
          </a:xfrm>
          <a:prstGeom prst="straightConnector1">
            <a:avLst/>
          </a:prstGeom>
          <a:ln w="2540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593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0A0181-485E-53D0-484F-5D6AAAA452C8}"/>
              </a:ext>
            </a:extLst>
          </p:cNvPr>
          <p:cNvSpPr>
            <a:spLocks noGrp="1"/>
          </p:cNvSpPr>
          <p:nvPr>
            <p:ph type="title"/>
          </p:nvPr>
        </p:nvSpPr>
        <p:spPr/>
        <p:txBody>
          <a:bodyPr/>
          <a:lstStyle/>
          <a:p>
            <a:r>
              <a:rPr lang="fi-FI"/>
              <a:t>Talouden seurannan tärkeimmät tilastot</a:t>
            </a:r>
          </a:p>
        </p:txBody>
      </p:sp>
      <p:sp>
        <p:nvSpPr>
          <p:cNvPr id="3" name="Päivämäärän paikkamerkki 2">
            <a:extLst>
              <a:ext uri="{FF2B5EF4-FFF2-40B4-BE49-F238E27FC236}">
                <a16:creationId xmlns:a16="http://schemas.microsoft.com/office/drawing/2014/main" id="{1A3493EC-DFB9-676B-CAEA-264B89D880C4}"/>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1.9.2023</a:t>
            </a:r>
          </a:p>
        </p:txBody>
      </p:sp>
      <p:sp>
        <p:nvSpPr>
          <p:cNvPr id="4" name="Alatunnisteen paikkamerkki 3">
            <a:extLst>
              <a:ext uri="{FF2B5EF4-FFF2-40B4-BE49-F238E27FC236}">
                <a16:creationId xmlns:a16="http://schemas.microsoft.com/office/drawing/2014/main" id="{26C0198F-A34F-3894-AFBE-4D7FB732F4F8}"/>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Tilastokeskus | Katriina Tiainen ja Matti Paavonen</a:t>
            </a:r>
          </a:p>
        </p:txBody>
      </p:sp>
      <p:sp>
        <p:nvSpPr>
          <p:cNvPr id="5" name="Dian numeron paikkamerkki 4">
            <a:extLst>
              <a:ext uri="{FF2B5EF4-FFF2-40B4-BE49-F238E27FC236}">
                <a16:creationId xmlns:a16="http://schemas.microsoft.com/office/drawing/2014/main" id="{0AB31ADB-AA6A-345B-9ED1-2F7DECFFEA54}"/>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99</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6" name="Tekstiruutu 5">
            <a:extLst>
              <a:ext uri="{FF2B5EF4-FFF2-40B4-BE49-F238E27FC236}">
                <a16:creationId xmlns:a16="http://schemas.microsoft.com/office/drawing/2014/main" id="{01AC4367-BAA6-9E3B-CBDB-3558F65B9C83}"/>
              </a:ext>
            </a:extLst>
          </p:cNvPr>
          <p:cNvSpPr txBox="1"/>
          <p:nvPr/>
        </p:nvSpPr>
        <p:spPr>
          <a:xfrm>
            <a:off x="550862" y="1304925"/>
            <a:ext cx="9145587" cy="4968875"/>
          </a:xfrm>
          <a:prstGeom prst="rect">
            <a:avLst/>
          </a:prstGeom>
          <a:noFill/>
        </p:spPr>
        <p:txBody>
          <a:bodyPr wrap="square" lIns="72000" tIns="36000" rIns="72000" bIns="36000" anchor="t">
            <a:noAutofit/>
          </a:bodyPr>
          <a:lstStyle/>
          <a:p>
            <a:pPr marL="285750" marR="0" lvl="0" indent="-285750" algn="l" defTabSz="91431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i-FI" sz="2000" b="0" i="0" u="none" strike="noStrike" kern="1200" cap="none" spc="0" normalizeH="0" baseline="0" noProof="0">
                <a:ln>
                  <a:noFill/>
                </a:ln>
                <a:solidFill>
                  <a:srgbClr val="1A56EC"/>
                </a:solidFill>
                <a:effectLst/>
                <a:uLnTx/>
                <a:uFillTx/>
                <a:latin typeface="Franklin Gothic Demi"/>
                <a:ea typeface="+mn-ea"/>
                <a:cs typeface="+mn-cs"/>
              </a:rPr>
              <a:t>Kansantalouden tilinpito</a:t>
            </a:r>
          </a:p>
          <a:p>
            <a:pPr marL="285750" marR="0" lvl="0" indent="-285750" algn="l" defTabSz="91431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i-FI" sz="2000" b="0" i="0" u="none" strike="noStrike" kern="1200" cap="none" spc="0" normalizeH="0" baseline="0" noProof="0">
                <a:ln>
                  <a:noFill/>
                </a:ln>
                <a:solidFill>
                  <a:srgbClr val="1A56EC"/>
                </a:solidFill>
                <a:effectLst/>
                <a:uLnTx/>
                <a:uFillTx/>
                <a:latin typeface="Franklin Gothic Demi"/>
                <a:ea typeface="+mn-ea"/>
                <a:cs typeface="+mn-cs"/>
              </a:rPr>
              <a:t>Suhdannetilastot</a:t>
            </a:r>
          </a:p>
          <a:p>
            <a:pPr marL="285750" marR="0" lvl="0" indent="-285750" algn="l" defTabSz="91431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i-FI" sz="2000" b="0" i="0" u="none" strike="noStrike" kern="1200" cap="none" spc="0" normalizeH="0" baseline="0" noProof="0">
                <a:ln>
                  <a:noFill/>
                </a:ln>
                <a:solidFill>
                  <a:srgbClr val="1A56EC"/>
                </a:solidFill>
                <a:effectLst/>
                <a:uLnTx/>
                <a:uFillTx/>
                <a:latin typeface="Franklin Gothic Demi"/>
                <a:ea typeface="+mn-ea"/>
                <a:cs typeface="+mn-cs"/>
              </a:rPr>
              <a:t>Luottamusindikaattorit</a:t>
            </a:r>
          </a:p>
          <a:p>
            <a:pPr marL="285750" marR="0" lvl="0" indent="-285750" algn="l" defTabSz="91431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i-FI" sz="2000" b="0" i="0" u="none" strike="noStrike" kern="1200" cap="none" spc="0" normalizeH="0" baseline="0" noProof="0">
                <a:ln>
                  <a:noFill/>
                </a:ln>
                <a:solidFill>
                  <a:srgbClr val="1A56EC"/>
                </a:solidFill>
                <a:effectLst/>
                <a:uLnTx/>
                <a:uFillTx/>
                <a:latin typeface="Franklin Gothic Demi"/>
                <a:ea typeface="+mn-ea"/>
                <a:cs typeface="+mn-cs"/>
              </a:rPr>
              <a:t>Ulkomaankauppatilastot</a:t>
            </a:r>
          </a:p>
          <a:p>
            <a:pPr marL="285750" marR="0" lvl="0" indent="-285750" algn="l" defTabSz="91431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i-FI" sz="2000" b="0" i="0" u="none" strike="noStrike" kern="1200" cap="none" spc="0" normalizeH="0" baseline="0" noProof="0">
                <a:ln>
                  <a:noFill/>
                </a:ln>
                <a:solidFill>
                  <a:srgbClr val="1A56EC"/>
                </a:solidFill>
                <a:effectLst/>
                <a:uLnTx/>
                <a:uFillTx/>
                <a:latin typeface="Franklin Gothic Demi"/>
                <a:ea typeface="+mn-ea"/>
                <a:cs typeface="+mn-cs"/>
              </a:rPr>
              <a:t>Palkkatilastot</a:t>
            </a:r>
          </a:p>
          <a:p>
            <a:pPr marL="285750" marR="0" lvl="0" indent="-285750" algn="l" defTabSz="91431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i-FI" sz="2000" b="0" i="0" u="none" strike="noStrike" kern="1200" cap="none" spc="0" normalizeH="0" baseline="0" noProof="0">
                <a:ln>
                  <a:noFill/>
                </a:ln>
                <a:solidFill>
                  <a:srgbClr val="1A56EC"/>
                </a:solidFill>
                <a:effectLst/>
                <a:uLnTx/>
                <a:uFillTx/>
                <a:latin typeface="Franklin Gothic Demi"/>
                <a:ea typeface="+mn-ea"/>
                <a:cs typeface="+mn-cs"/>
              </a:rPr>
              <a:t>Väestötilastot</a:t>
            </a:r>
          </a:p>
          <a:p>
            <a:pPr marL="285750" marR="0" lvl="0" indent="-285750" algn="l" defTabSz="91431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i-FI" sz="2000" b="0" i="0" u="none" strike="noStrike" kern="1200" cap="none" spc="0" normalizeH="0" baseline="0" noProof="0">
                <a:ln>
                  <a:noFill/>
                </a:ln>
                <a:solidFill>
                  <a:srgbClr val="1A56EC"/>
                </a:solidFill>
                <a:effectLst/>
                <a:uLnTx/>
                <a:uFillTx/>
                <a:latin typeface="Franklin Gothic Demi"/>
                <a:ea typeface="+mn-ea"/>
                <a:cs typeface="+mn-cs"/>
              </a:rPr>
              <a:t>Hintatilastot</a:t>
            </a:r>
          </a:p>
          <a:p>
            <a:pPr marL="285750" marR="0" lvl="0" indent="-285750" algn="l" defTabSz="91431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i-FI" sz="2000" b="0" i="0" u="none" strike="noStrike" kern="1200" cap="none" spc="0" normalizeH="0" baseline="0" noProof="0">
                <a:ln>
                  <a:noFill/>
                </a:ln>
                <a:solidFill>
                  <a:srgbClr val="1A56EC"/>
                </a:solidFill>
                <a:effectLst/>
                <a:uLnTx/>
                <a:uFillTx/>
                <a:latin typeface="Franklin Gothic Demi"/>
                <a:ea typeface="+mn-ea"/>
                <a:cs typeface="+mn-cs"/>
              </a:rPr>
              <a:t>Yritystilastot</a:t>
            </a:r>
          </a:p>
          <a:p>
            <a:pPr marL="285750" marR="0" lvl="0" indent="-285750" algn="l" defTabSz="91431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i-FI" sz="2000" b="0" i="0" u="none" strike="noStrike" kern="1200" cap="none" spc="0" normalizeH="0" baseline="0" noProof="0">
                <a:ln>
                  <a:noFill/>
                </a:ln>
                <a:solidFill>
                  <a:srgbClr val="1A56EC"/>
                </a:solidFill>
                <a:effectLst/>
                <a:uLnTx/>
                <a:uFillTx/>
                <a:latin typeface="Franklin Gothic Demi"/>
                <a:ea typeface="+mn-ea"/>
                <a:cs typeface="+mn-cs"/>
              </a:rPr>
              <a:t>Matkailutilastot</a:t>
            </a:r>
          </a:p>
          <a:p>
            <a:pPr marL="285750" marR="0" lvl="0" indent="-285750" algn="l" defTabSz="91431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i-FI" sz="2000" b="0" i="0" u="none" strike="noStrike" kern="1200" cap="none" spc="0" normalizeH="0" baseline="0" noProof="0">
                <a:ln>
                  <a:noFill/>
                </a:ln>
                <a:solidFill>
                  <a:srgbClr val="1A56EC"/>
                </a:solidFill>
                <a:effectLst/>
                <a:uLnTx/>
                <a:uFillTx/>
                <a:latin typeface="Franklin Gothic Demi"/>
                <a:ea typeface="+mn-ea"/>
                <a:cs typeface="+mn-cs"/>
              </a:rPr>
              <a:t>Konkurssit</a:t>
            </a:r>
          </a:p>
          <a:p>
            <a:pPr marL="285750" marR="0" lvl="0" indent="-285750" algn="l" defTabSz="91431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i-FI" sz="2000" b="0" i="0" u="none" strike="noStrike" kern="1200" cap="none" spc="0" normalizeH="0" baseline="0" noProof="0">
                <a:ln>
                  <a:noFill/>
                </a:ln>
                <a:solidFill>
                  <a:srgbClr val="1A56EC"/>
                </a:solidFill>
                <a:effectLst/>
                <a:uLnTx/>
                <a:uFillTx/>
                <a:latin typeface="Franklin Gothic Demi"/>
                <a:ea typeface="+mn-ea"/>
                <a:cs typeface="+mn-cs"/>
              </a:rPr>
              <a:t>Aloittaneet ja lopettaneet yritykset</a:t>
            </a:r>
          </a:p>
          <a:p>
            <a:pPr marL="285750" marR="0" lvl="0" indent="-285750" algn="l" defTabSz="91431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i-FI" sz="2000" b="0" i="0" u="none" strike="noStrike" kern="1200" cap="none" spc="0" normalizeH="0" baseline="0" noProof="0">
                <a:ln>
                  <a:noFill/>
                </a:ln>
                <a:solidFill>
                  <a:srgbClr val="1A56EC"/>
                </a:solidFill>
                <a:effectLst/>
                <a:uLnTx/>
                <a:uFillTx/>
                <a:latin typeface="Franklin Gothic Demi"/>
                <a:ea typeface="+mn-ea"/>
                <a:cs typeface="+mn-cs"/>
              </a:rPr>
              <a:t>Varastotilasto</a:t>
            </a:r>
          </a:p>
          <a:p>
            <a:pPr marL="285750" marR="0" lvl="0" indent="-285750" algn="l" defTabSz="91431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i-FI" sz="2000" b="0" i="0" u="none" strike="noStrike" kern="1200" cap="none" spc="0" normalizeH="0" baseline="0" noProof="0">
                <a:ln>
                  <a:noFill/>
                </a:ln>
                <a:solidFill>
                  <a:srgbClr val="1A56EC"/>
                </a:solidFill>
                <a:effectLst/>
                <a:uLnTx/>
                <a:uFillTx/>
                <a:latin typeface="Franklin Gothic Demi"/>
                <a:ea typeface="+mn-ea"/>
                <a:cs typeface="+mn-cs"/>
              </a:rPr>
              <a:t>Investointitiedustelut</a:t>
            </a:r>
          </a:p>
        </p:txBody>
      </p:sp>
    </p:spTree>
    <p:extLst>
      <p:ext uri="{BB962C8B-B14F-4D97-AF65-F5344CB8AC3E}">
        <p14:creationId xmlns:p14="http://schemas.microsoft.com/office/powerpoint/2010/main" val="3486370332"/>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YT-Office-teema">
  <a:themeElements>
    <a:clrScheme name="NYT_värit_2023">
      <a:dk1>
        <a:sysClr val="windowText" lastClr="000000"/>
      </a:dk1>
      <a:lt1>
        <a:sysClr val="window" lastClr="FFFFFF"/>
      </a:lt1>
      <a:dk2>
        <a:srgbClr val="285F74"/>
      </a:dk2>
      <a:lt2>
        <a:srgbClr val="FFEA7B"/>
      </a:lt2>
      <a:accent1>
        <a:srgbClr val="2C244C"/>
      </a:accent1>
      <a:accent2>
        <a:srgbClr val="00C0CA"/>
      </a:accent2>
      <a:accent3>
        <a:srgbClr val="C3BEE4"/>
      </a:accent3>
      <a:accent4>
        <a:srgbClr val="E3E24F"/>
      </a:accent4>
      <a:accent5>
        <a:srgbClr val="E2CB9D"/>
      </a:accent5>
      <a:accent6>
        <a:srgbClr val="22404D"/>
      </a:accent6>
      <a:hlink>
        <a:srgbClr val="285F74"/>
      </a:hlink>
      <a:folHlink>
        <a:srgbClr val="285F74"/>
      </a:folHlink>
    </a:clrScheme>
    <a:fontScheme name="NYT_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uori_Yrittajyys_perusdiapohja_2022.pptx" id="{5EA8AB90-1BFA-4EF7-8343-3D81FAA589FB}" vid="{41544CEA-4606-499D-B960-4837D3C7333B}"/>
    </a:ext>
  </a:extLst>
</a:theme>
</file>

<file path=ppt/theme/theme3.xml><?xml version="1.0" encoding="utf-8"?>
<a:theme xmlns:a="http://schemas.openxmlformats.org/drawingml/2006/main" name="Tilastokeskus">
  <a:themeElements>
    <a:clrScheme name="Tilastokeskus">
      <a:dk1>
        <a:sysClr val="windowText" lastClr="000000"/>
      </a:dk1>
      <a:lt1>
        <a:sysClr val="window" lastClr="FFFFFF"/>
      </a:lt1>
      <a:dk2>
        <a:srgbClr val="1A3061"/>
      </a:dk2>
      <a:lt2>
        <a:srgbClr val="878EAF"/>
      </a:lt2>
      <a:accent1>
        <a:srgbClr val="1A56EC"/>
      </a:accent1>
      <a:accent2>
        <a:srgbClr val="F2644C"/>
      </a:accent2>
      <a:accent3>
        <a:srgbClr val="1B3160"/>
      </a:accent3>
      <a:accent4>
        <a:srgbClr val="9C8D87"/>
      </a:accent4>
      <a:accent5>
        <a:srgbClr val="26625D"/>
      </a:accent5>
      <a:accent6>
        <a:srgbClr val="7791E8"/>
      </a:accent6>
      <a:hlink>
        <a:srgbClr val="0563C1"/>
      </a:hlink>
      <a:folHlink>
        <a:srgbClr val="954F72"/>
      </a:folHlink>
    </a:clrScheme>
    <a:fontScheme name="Franklin Gothic">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5000"/>
          </a:lnSpc>
          <a:defRPr sz="1600" dirty="0" err="1" smtClean="0">
            <a:solidFill>
              <a:schemeClr val="tx2"/>
            </a:solidFill>
          </a:defRPr>
        </a:defPPr>
      </a:lstStyle>
    </a:txDef>
  </a:objectDefaults>
  <a:extraClrSchemeLst/>
  <a:extLst>
    <a:ext uri="{05A4C25C-085E-4340-85A3-A5531E510DB2}">
      <thm15:themeFamily xmlns:thm15="http://schemas.microsoft.com/office/thememl/2012/main" name="tk_esitysmallipohja_FIN.potx" id="{FA5A9E06-F3D5-4B1F-9473-94A7BE3222FB}" vid="{F3840D93-5EC7-4B36-BFF0-9D9357B1785E}"/>
    </a:ext>
  </a:extLst>
</a:theme>
</file>

<file path=ppt/theme/theme4.xml><?xml version="1.0" encoding="utf-8"?>
<a:theme xmlns:a="http://schemas.openxmlformats.org/drawingml/2006/main" name="1_NYT-Office-teema">
  <a:themeElements>
    <a:clrScheme name="NYT_värit_2023">
      <a:dk1>
        <a:sysClr val="windowText" lastClr="000000"/>
      </a:dk1>
      <a:lt1>
        <a:sysClr val="window" lastClr="FFFFFF"/>
      </a:lt1>
      <a:dk2>
        <a:srgbClr val="285F74"/>
      </a:dk2>
      <a:lt2>
        <a:srgbClr val="FFEA7B"/>
      </a:lt2>
      <a:accent1>
        <a:srgbClr val="2C244C"/>
      </a:accent1>
      <a:accent2>
        <a:srgbClr val="00C0CA"/>
      </a:accent2>
      <a:accent3>
        <a:srgbClr val="C3BEE4"/>
      </a:accent3>
      <a:accent4>
        <a:srgbClr val="E3E24F"/>
      </a:accent4>
      <a:accent5>
        <a:srgbClr val="E2CB9D"/>
      </a:accent5>
      <a:accent6>
        <a:srgbClr val="22404D"/>
      </a:accent6>
      <a:hlink>
        <a:srgbClr val="285F74"/>
      </a:hlink>
      <a:folHlink>
        <a:srgbClr val="285F74"/>
      </a:folHlink>
    </a:clrScheme>
    <a:fontScheme name="NYT_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inal NYT-esityspohja_FI_SV_blanko.pptx" id="{9B63AFC4-7022-471A-92F3-A83451CC1C98}" vid="{5569198C-11CA-4AF5-992D-A2B1FE35183D}"/>
    </a:ext>
  </a:extLst>
</a:theme>
</file>

<file path=ppt/theme/theme5.xml><?xml version="1.0" encoding="utf-8"?>
<a:theme xmlns:a="http://schemas.openxmlformats.org/drawingml/2006/main" name="2_NYT-Office-teema">
  <a:themeElements>
    <a:clrScheme name="NYT_värit_2023">
      <a:dk1>
        <a:sysClr val="windowText" lastClr="000000"/>
      </a:dk1>
      <a:lt1>
        <a:sysClr val="window" lastClr="FFFFFF"/>
      </a:lt1>
      <a:dk2>
        <a:srgbClr val="285F74"/>
      </a:dk2>
      <a:lt2>
        <a:srgbClr val="FFEA7B"/>
      </a:lt2>
      <a:accent1>
        <a:srgbClr val="2C244C"/>
      </a:accent1>
      <a:accent2>
        <a:srgbClr val="00C0CA"/>
      </a:accent2>
      <a:accent3>
        <a:srgbClr val="C3BEE4"/>
      </a:accent3>
      <a:accent4>
        <a:srgbClr val="E3E24F"/>
      </a:accent4>
      <a:accent5>
        <a:srgbClr val="E2CB9D"/>
      </a:accent5>
      <a:accent6>
        <a:srgbClr val="22404D"/>
      </a:accent6>
      <a:hlink>
        <a:srgbClr val="285F74"/>
      </a:hlink>
      <a:folHlink>
        <a:srgbClr val="285F74"/>
      </a:folHlink>
    </a:clrScheme>
    <a:fontScheme name="NYT_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inal NYT-esityspohja_FI_SV_blanko.pptx" id="{9B63AFC4-7022-471A-92F3-A83451CC1C98}" vid="{5569198C-11CA-4AF5-992D-A2B1FE35183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Ulosottolaitos">
  <a:themeElements>
    <a:clrScheme name="Ulosottovirasto">
      <a:dk1>
        <a:sysClr val="windowText" lastClr="000000"/>
      </a:dk1>
      <a:lt1>
        <a:sysClr val="window" lastClr="FFFFFF"/>
      </a:lt1>
      <a:dk2>
        <a:srgbClr val="44546A"/>
      </a:dk2>
      <a:lt2>
        <a:srgbClr val="E7E6E6"/>
      </a:lt2>
      <a:accent1>
        <a:srgbClr val="BCD5F0"/>
      </a:accent1>
      <a:accent2>
        <a:srgbClr val="2581C4"/>
      </a:accent2>
      <a:accent3>
        <a:srgbClr val="143466"/>
      </a:accent3>
      <a:accent4>
        <a:srgbClr val="FBDCE8"/>
      </a:accent4>
      <a:accent5>
        <a:srgbClr val="E60064"/>
      </a:accent5>
      <a:accent6>
        <a:srgbClr val="7B0041"/>
      </a:accent6>
      <a:hlink>
        <a:srgbClr val="0563C1"/>
      </a:hlink>
      <a:folHlink>
        <a:srgbClr val="954F72"/>
      </a:folHlink>
    </a:clrScheme>
    <a:fontScheme name="Ulosottolaitos">
      <a:majorFont>
        <a:latin typeface="Ubuntu Medium"/>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teema">
  <a:themeElements>
    <a:clrScheme name="Mukautettu 10">
      <a:dk1>
        <a:srgbClr val="000000"/>
      </a:dk1>
      <a:lt1>
        <a:srgbClr val="FFFFFF"/>
      </a:lt1>
      <a:dk2>
        <a:srgbClr val="116462"/>
      </a:dk2>
      <a:lt2>
        <a:srgbClr val="E7E6E6"/>
      </a:lt2>
      <a:accent1>
        <a:srgbClr val="00857E"/>
      </a:accent1>
      <a:accent2>
        <a:srgbClr val="D03E30"/>
      </a:accent2>
      <a:accent3>
        <a:srgbClr val="B47F00"/>
      </a:accent3>
      <a:accent4>
        <a:srgbClr val="8A6918"/>
      </a:accent4>
      <a:accent5>
        <a:srgbClr val="00C0B7"/>
      </a:accent5>
      <a:accent6>
        <a:srgbClr val="DF7A6F"/>
      </a:accent6>
      <a:hlink>
        <a:srgbClr val="6D2119"/>
      </a:hlink>
      <a:folHlink>
        <a:srgbClr val="0C4443"/>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EV-piirit-power-point-FI-SV.potx" id="{CE3B71A1-77EE-43D4-91AB-8EF2AE4C6B9C}" vid="{41311B78-1B64-4869-99D4-302AF3D7A3BE}"/>
    </a:ext>
  </a:extLst>
</a:theme>
</file>

<file path=ppt/theme/theme9.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10459</Words>
  <Application>Microsoft Office PowerPoint</Application>
  <PresentationFormat>Laajakuva</PresentationFormat>
  <Paragraphs>1507</Paragraphs>
  <Slides>157</Slides>
  <Notes>64</Notes>
  <HiddenSlides>2</HiddenSlides>
  <MMClips>0</MMClips>
  <ScaleCrop>false</ScaleCrop>
  <HeadingPairs>
    <vt:vector size="8" baseType="variant">
      <vt:variant>
        <vt:lpstr>Käytetyt fontit</vt:lpstr>
      </vt:variant>
      <vt:variant>
        <vt:i4>27</vt:i4>
      </vt:variant>
      <vt:variant>
        <vt:lpstr>Teema</vt:lpstr>
      </vt:variant>
      <vt:variant>
        <vt:i4>8</vt:i4>
      </vt:variant>
      <vt:variant>
        <vt:lpstr>Upotetut OLE-palvelimet</vt:lpstr>
      </vt:variant>
      <vt:variant>
        <vt:i4>1</vt:i4>
      </vt:variant>
      <vt:variant>
        <vt:lpstr>Dian otsikot</vt:lpstr>
      </vt:variant>
      <vt:variant>
        <vt:i4>157</vt:i4>
      </vt:variant>
    </vt:vector>
  </HeadingPairs>
  <TitlesOfParts>
    <vt:vector size="193" baseType="lpstr">
      <vt:lpstr>Arial</vt:lpstr>
      <vt:lpstr>Arial Black</vt:lpstr>
      <vt:lpstr>Bariol Regular</vt:lpstr>
      <vt:lpstr>Calibri</vt:lpstr>
      <vt:lpstr>Calibri Light</vt:lpstr>
      <vt:lpstr>Cambria</vt:lpstr>
      <vt:lpstr>Franklin Gothic Book</vt:lpstr>
      <vt:lpstr>Franklin Gothic Demi</vt:lpstr>
      <vt:lpstr>Franklin Gothic Medium</vt:lpstr>
      <vt:lpstr>Geomanist Bold</vt:lpstr>
      <vt:lpstr>Geomanist Medium</vt:lpstr>
      <vt:lpstr>Geomanist Regular</vt:lpstr>
      <vt:lpstr>LahiTapiola Sans</vt:lpstr>
      <vt:lpstr>LahiTapiola Sans Semibold</vt:lpstr>
      <vt:lpstr>LahiTapiola Sans Semibold</vt:lpstr>
      <vt:lpstr>Linux Libertine</vt:lpstr>
      <vt:lpstr>Montserrat</vt:lpstr>
      <vt:lpstr>Montserrat Black</vt:lpstr>
      <vt:lpstr>Montserrat ExtraBold</vt:lpstr>
      <vt:lpstr>Open Sans</vt:lpstr>
      <vt:lpstr>Proxima Nova</vt:lpstr>
      <vt:lpstr>regularFont</vt:lpstr>
      <vt:lpstr>Roboto</vt:lpstr>
      <vt:lpstr>Segoe UI</vt:lpstr>
      <vt:lpstr>Times New Roman</vt:lpstr>
      <vt:lpstr>Ubuntu Medium</vt:lpstr>
      <vt:lpstr>Wingdings</vt:lpstr>
      <vt:lpstr>Office-teema</vt:lpstr>
      <vt:lpstr>NYT-Office-teema</vt:lpstr>
      <vt:lpstr>Tilastokeskus</vt:lpstr>
      <vt:lpstr>1_NYT-Office-teema</vt:lpstr>
      <vt:lpstr>2_NYT-Office-teema</vt:lpstr>
      <vt:lpstr>Office Theme</vt:lpstr>
      <vt:lpstr>Ulosottolaitos</vt:lpstr>
      <vt:lpstr>1_Office-teema</vt:lpstr>
      <vt:lpstr>Macrobond document</vt:lpstr>
      <vt:lpstr>PowerPoint-esitys</vt:lpstr>
      <vt:lpstr>Talous tutuksi - avaussanat</vt:lpstr>
      <vt:lpstr>Talouden taidot ja tiedot</vt:lpstr>
      <vt:lpstr>Taloustietämyksestä talousosaamiseksi</vt:lpstr>
      <vt:lpstr>Entäs jos sitä osaamista ei ole</vt:lpstr>
      <vt:lpstr>Tavoite: ei uusia kanta-asiakkaita</vt:lpstr>
      <vt:lpstr>Kiitos!</vt:lpstr>
      <vt:lpstr>Rahapolitiikka euroalueella ja Suomen talouden näkymät</vt:lpstr>
      <vt:lpstr>Euroalueen talouskasvu on hidastunut</vt:lpstr>
      <vt:lpstr>Esimerkki: miten euroalueen kehitystä seurataan ja miten ennusteet päivittyvät (lähde: Consensus Economics 28.8.2023)</vt:lpstr>
      <vt:lpstr>EKP:n strateginen tavoite</vt:lpstr>
      <vt:lpstr>Hintavakauden kansantajuinen määritelmä</vt:lpstr>
      <vt:lpstr>Inflaation tilannekuva: Inflaatio on yhä liian nopeaa – pohjainflaatio sitkeää</vt:lpstr>
      <vt:lpstr>EKP:n rahapoliittiset päätökset</vt:lpstr>
      <vt:lpstr>Rahapolitiikan kiristäminen välittynyt rahamarkkinakorkoihin</vt:lpstr>
      <vt:lpstr>Rahapolitiikan muutokset välittyneet rahoituksen hintaan ja saatavuuteen </vt:lpstr>
      <vt:lpstr>EKP:n taseen keskeiset erät: rahapolitiikka kiristyy myös määrällisen kiristämisen eli keskuspankin taseen supistumisen seurauksena</vt:lpstr>
      <vt:lpstr>Markkinoiden odotus talletuskorkojen tasosta euroalueella 2022 - 2024</vt:lpstr>
      <vt:lpstr>Inflaatio-odotusten jakauma: markkinoiden odotukset inflaatiovauhdista seuraavalle 5 vuodelle euroalueella</vt:lpstr>
      <vt:lpstr>Suomen talous lievässä taantumassa</vt:lpstr>
      <vt:lpstr>Taantuma  heijastuu myös työmarkkinoille, vaikka työllisyys kehittynyt tähän asti vahvasti</vt:lpstr>
      <vt:lpstr>Julkistalous: Suomessa krooninen kestävyysvaje </vt:lpstr>
      <vt:lpstr>Yhteenveto</vt:lpstr>
      <vt:lpstr>Kiitos!</vt:lpstr>
      <vt:lpstr>MEGATRENDIT SIJOITTAMISESSA</vt:lpstr>
      <vt:lpstr>Megatrendi on… maailmanlaajuinen, pidempiaikainen kansantaloudellinen kehitysvoima, joka vaikuttaa yksilöihin,  yrityksiin ja yhteiskuntaan </vt:lpstr>
      <vt:lpstr>SIJOITTAJAN  VIISI MEGATRENDIÄ </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SIJOITTAJAN  VIISI MEGATRENDIÄ </vt:lpstr>
      <vt:lpstr>PowerPoint-esitys</vt:lpstr>
      <vt:lpstr>KIITOS</vt:lpstr>
      <vt:lpstr>Näin opetat arvopaperimarkkinoista, sijoittamisesta ja omistamisesta nuorille</vt:lpstr>
      <vt:lpstr>Talousopetusta eri kouluasteille</vt:lpstr>
      <vt:lpstr>PowerPoint-esitys</vt:lpstr>
      <vt:lpstr>Pörssilähettiläsvierailut ysiluokille</vt:lpstr>
      <vt:lpstr>Näin kutsut Pörssilähettiläät oppitunnillesi</vt:lpstr>
      <vt:lpstr>Rahaviikko</vt:lpstr>
      <vt:lpstr>PowerPoint-esitys</vt:lpstr>
      <vt:lpstr>Kolmessa päivässä osakesijoittajaksi Pörssilähettiläskoulutus nuorille </vt:lpstr>
      <vt:lpstr>Kolmessa päivässä osakesijoittajaksi Ohjelma</vt:lpstr>
      <vt:lpstr>Opiskelijoiden pörssipäivä</vt:lpstr>
      <vt:lpstr>Pörssiguru www.porssiguru.fi </vt:lpstr>
      <vt:lpstr>Pörssigurun teema-alueet</vt:lpstr>
      <vt:lpstr>Pörssigurun teema-alueet</vt:lpstr>
      <vt:lpstr>Pörssigurun viikkosuunnitelma</vt:lpstr>
      <vt:lpstr>Pörssigurun opetusalusta www.porssiguru.fi</vt:lpstr>
      <vt:lpstr>Pörssin kellonsoittotilaisuus</vt:lpstr>
      <vt:lpstr>Talousviikko</vt:lpstr>
      <vt:lpstr>Kiitos! Ole meihin yhteydessä tai tule juttelemaan lisää</vt:lpstr>
      <vt:lpstr>Miten vakuutusyhtiö käytännössä tekee vastuullisia sijoituksia?  Lauri Saraste Sijoitusjohtaja – kehittäminen, vastuullisuus, edunvalvonta LähiTapiola-Ryhmä   Talous tutuksi – opettajankoulutus tilaisuus 1.9</vt:lpstr>
      <vt:lpstr>Mistä lähtökohdista LähiTapiola tekee vastuullista liiketoimintaa?</vt:lpstr>
      <vt:lpstr>Toiminta kootusti</vt:lpstr>
      <vt:lpstr>PowerPoint-esitys</vt:lpstr>
      <vt:lpstr>Asiakashyöty on LähiTapiolan strategian ytimessä</vt:lpstr>
      <vt:lpstr>PowerPoint-esitys</vt:lpstr>
      <vt:lpstr>Esimerkkejä LähiTapiolan vastuullisuusteoista 2022</vt:lpstr>
      <vt:lpstr>PowerPoint-esitys</vt:lpstr>
      <vt:lpstr>EU:n kestävän rahoituksen sääntely on osa oikeudenmukaisen vihreän siirtymän kokonaisuutta</vt:lpstr>
      <vt:lpstr>Kestävän sijoitustoiminnan sanakirja</vt:lpstr>
      <vt:lpstr>Taksonomia-asetus on kestävän rahoituksen kivijalka – luo kriteerit kestävälle toiminnalle</vt:lpstr>
      <vt:lpstr>Taksonomia luokittelee vain osan toiminnoista</vt:lpstr>
      <vt:lpstr>PowerPoint-esitys</vt:lpstr>
      <vt:lpstr>FINSIF (https://finsif.fi/ </vt:lpstr>
      <vt:lpstr>PowerPoint-esitys</vt:lpstr>
      <vt:lpstr>PowerPoint-esitys</vt:lpstr>
      <vt:lpstr>PowerPoint-esitys</vt:lpstr>
      <vt:lpstr>PowerPoint-esitys</vt:lpstr>
      <vt:lpstr>Kestävyyden huomioimisen strategioita</vt:lpstr>
      <vt:lpstr>Kestävyyden huomioimisen strategioita</vt:lpstr>
      <vt:lpstr>Tapamme huomioida kestävyys</vt:lpstr>
      <vt:lpstr>Kestävyystekijät rajaavat sijoitusuniversumiamme</vt:lpstr>
      <vt:lpstr>PowerPoint-esitys</vt:lpstr>
      <vt:lpstr>Kiitos!   Kysymyksiä tai kommentteja?      </vt:lpstr>
      <vt:lpstr>Faktat pöytään taloustilastojen avulla</vt:lpstr>
      <vt:lpstr>PowerPoint-esitys</vt:lpstr>
      <vt:lpstr>PowerPoint-esitys</vt:lpstr>
      <vt:lpstr>Suomen bruttokansantuote = tavaroiden ja palvelujen kokonaistuotannon arvo</vt:lpstr>
      <vt:lpstr>BKT:n indikaattorit vuositilinpidossa</vt:lpstr>
      <vt:lpstr>Suomen bruttokansantuote = tavaroiden ja palvelujen kokonaistuotannon arvo</vt:lpstr>
      <vt:lpstr>Nimellinen ja reaalinen</vt:lpstr>
      <vt:lpstr>Ostovoimakorjaus auttaa vertailussa</vt:lpstr>
      <vt:lpstr>BKT ja BKT asukasta kohden</vt:lpstr>
      <vt:lpstr>BKT:n indikaattorit neljännesvuositilinpidossa</vt:lpstr>
      <vt:lpstr>Vuositilinpito ja neljännesvuositilinpito</vt:lpstr>
      <vt:lpstr>Työpäiväkorjaus: arkipyhillä on merkitystä</vt:lpstr>
      <vt:lpstr>Kausipuhdistus auttaa kehityksen seurannassa</vt:lpstr>
      <vt:lpstr>Vuosimuutos ja neljännesvuosimuutos</vt:lpstr>
      <vt:lpstr>Vuosimuutos ei aina kerro kehityksen suunnasta</vt:lpstr>
      <vt:lpstr>Suhdannetilastot tuovat lähemmäs nykyhetkeä</vt:lpstr>
      <vt:lpstr>Talouden seurannan tärkeimmät tilastot</vt:lpstr>
      <vt:lpstr>PowerPoint-esitys</vt:lpstr>
      <vt:lpstr>Historia-aikasarjat</vt:lpstr>
      <vt:lpstr>Hyödynnä Suomen pitkiä historia-aikasarjoja!</vt:lpstr>
      <vt:lpstr>Talouskasvu syntyy tuottavuuskasvusta</vt:lpstr>
      <vt:lpstr>Aluetiedot</vt:lpstr>
      <vt:lpstr>Tutki alueellisia eroja</vt:lpstr>
      <vt:lpstr>Hyödylliset palvelut</vt:lpstr>
      <vt:lpstr>Käteviä työkaluja</vt:lpstr>
      <vt:lpstr>Kansainvälistä tietoa</vt:lpstr>
      <vt:lpstr>Olympiamitalistiksi?</vt:lpstr>
      <vt:lpstr>Kiitos!</vt:lpstr>
      <vt:lpstr>PowerPoint-esitys</vt:lpstr>
      <vt:lpstr>Ennakoiva talousneuvonta Talous tutuksi- päivät 2023</vt:lpstr>
      <vt:lpstr>Ennakoiva talousneuvonta </vt:lpstr>
      <vt:lpstr>Ulosottolaitos Ennakoivan talousneuvonnan toiminto</vt:lpstr>
      <vt:lpstr>Toimintamme on valtakunnallista Työkalut</vt:lpstr>
      <vt:lpstr>Ulosottolaitos järjestää infoja opettajille Massivaara- materiaalin hyödyntämiseen</vt:lpstr>
      <vt:lpstr>Ennakoiva talous- ja velkaneuvonta oikeusaputoimistoissa</vt:lpstr>
      <vt:lpstr>Lakisääteinen talous- ja velkaneuvonta  Ennakoiva talousneuvonta</vt:lpstr>
      <vt:lpstr>Oman talouden hallinta  Maksukyky, puskuri, rutiinit  </vt:lpstr>
      <vt:lpstr>Tietoa ja välineitä oman talouden hallintaan</vt:lpstr>
      <vt:lpstr>Oman talouden hallinta - Kohti tulevaisuutta</vt:lpstr>
      <vt:lpstr>Yhteydenotto</vt:lpstr>
      <vt:lpstr>PowerPoint-esitys</vt:lpstr>
      <vt:lpstr>  Koska "joku muu" ei hoida - Asumisen opetus -peli antaa nuorille tärkeitä taitoja </vt:lpstr>
      <vt:lpstr>Isännöintiliitto</vt:lpstr>
      <vt:lpstr>Miksi asumisenopetus on tärkeää?</vt:lpstr>
      <vt:lpstr>”No kaikkihan asuvat jossain, mitä taitoja siinä tarvitaan..”</vt:lpstr>
      <vt:lpstr>Asumisen opetus –pelin kautta tarvittavia taitoja </vt:lpstr>
      <vt:lpstr>Kenelle peli on suunnattu?</vt:lpstr>
      <vt:lpstr>Pelin hyviä puolia</vt:lpstr>
      <vt:lpstr>Mistä peli löytyy? Entä ohjeet ja kirjautuminen?</vt:lpstr>
      <vt:lpstr>Tehtävät olivat monipuolisia ja todella kivasti ajateltu ensimmäistä kertaa itsenäisesti asuvaa nuorta tehtävien laadinnassa – tarpeellinen lisä yhteiskuntaopin opetuksessa, koska tätä asiaa ei juuri oppikirjoissa löydy. </vt:lpstr>
      <vt:lpstr>Mahdollisuus tutustua peliin testipelin kautta</vt:lpstr>
      <vt:lpstr>KIITOS!</vt:lpstr>
      <vt:lpstr>PowerPoint-esitys</vt:lpstr>
      <vt:lpstr>NYT olemme me. Ja meillä olisi tärkeää asiaa!</vt:lpstr>
      <vt:lpstr>Toimimme sillanrakentajana lasten ja nuorten sekä toimivan työelämän välillä.</vt:lpstr>
      <vt:lpstr>Ainutlaatuinen asiantuntijaverkostomme toimii koko Suomessa</vt:lpstr>
      <vt:lpstr>Olemme osa laajaa kansainvälistä perhettä</vt:lpstr>
      <vt:lpstr>NYT lukuina 2022–2023</vt:lpstr>
      <vt:lpstr>PowerPoint-esitys</vt:lpstr>
      <vt:lpstr>PowerPoint-esitys</vt:lpstr>
      <vt:lpstr>PowerPoint-esitys</vt:lpstr>
      <vt:lpstr>NYTin palvelut lasten ja nuorten talousosaamisen vahvistamiseksi  Alakoulu</vt:lpstr>
      <vt:lpstr>Meidän perheemme</vt:lpstr>
      <vt:lpstr>Mun elämä, mun vastuu -oppimiskokonaisuus </vt:lpstr>
      <vt:lpstr>PowerPoint-esitys</vt:lpstr>
      <vt:lpstr>Pikkuyrittäjät</vt:lpstr>
      <vt:lpstr>Yrityskylä Alakoulu</vt:lpstr>
      <vt:lpstr>NYTin palvelut lasten ja nuorten talousosaamisen vahvistamiseksi  YLÄKOULU JA TOINEN ASTE</vt:lpstr>
      <vt:lpstr>Yrityskylä Yläkoulu</vt:lpstr>
      <vt:lpstr>PowerPoint-esitys</vt:lpstr>
      <vt:lpstr>Vuosi yrittäjänä ​</vt:lpstr>
      <vt:lpstr>PowerPoint-esitys</vt:lpstr>
      <vt:lpstr>Sijoittajakoulu</vt:lpstr>
      <vt:lpstr>Kiitos!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Hannola-Antikainen Mari</dc:creator>
  <cp:lastModifiedBy>Toni Uusimäki</cp:lastModifiedBy>
  <cp:revision>7</cp:revision>
  <cp:lastPrinted>2023-08-31T07:20:38Z</cp:lastPrinted>
  <dcterms:created xsi:type="dcterms:W3CDTF">2023-08-14T07:40:39Z</dcterms:created>
  <dcterms:modified xsi:type="dcterms:W3CDTF">2023-09-07T06:08:16Z</dcterms:modified>
</cp:coreProperties>
</file>