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26"/>
  </p:notesMasterIdLst>
  <p:handoutMasterIdLst>
    <p:handoutMasterId r:id="rId27"/>
  </p:handoutMasterIdLst>
  <p:sldIdLst>
    <p:sldId id="280" r:id="rId5"/>
    <p:sldId id="278" r:id="rId6"/>
    <p:sldId id="318" r:id="rId7"/>
    <p:sldId id="319" r:id="rId8"/>
    <p:sldId id="313" r:id="rId9"/>
    <p:sldId id="284" r:id="rId10"/>
    <p:sldId id="317" r:id="rId11"/>
    <p:sldId id="300" r:id="rId12"/>
    <p:sldId id="301" r:id="rId13"/>
    <p:sldId id="306" r:id="rId14"/>
    <p:sldId id="310" r:id="rId15"/>
    <p:sldId id="302" r:id="rId16"/>
    <p:sldId id="312" r:id="rId17"/>
    <p:sldId id="315" r:id="rId18"/>
    <p:sldId id="299" r:id="rId19"/>
    <p:sldId id="294" r:id="rId20"/>
    <p:sldId id="308" r:id="rId21"/>
    <p:sldId id="290" r:id="rId22"/>
    <p:sldId id="320" r:id="rId23"/>
    <p:sldId id="291" r:id="rId24"/>
    <p:sldId id="321" r:id="rId25"/>
  </p:sldIdLst>
  <p:sldSz cx="9144000" cy="6858000" type="screen4x3"/>
  <p:notesSz cx="6808788" cy="9940925"/>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FF"/>
    <a:srgbClr val="003883"/>
    <a:srgbClr val="D9640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6" autoAdjust="0"/>
    <p:restoredTop sz="92891" autoAdjust="0"/>
  </p:normalViewPr>
  <p:slideViewPr>
    <p:cSldViewPr>
      <p:cViewPr varScale="1">
        <p:scale>
          <a:sx n="90" d="100"/>
          <a:sy n="90" d="100"/>
        </p:scale>
        <p:origin x="-1498"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30"/>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23547"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defTabSz="883135">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74021" y="0"/>
            <a:ext cx="2921944"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algn="r" defTabSz="883135">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74320"/>
            <a:ext cx="2923547"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defTabSz="883135">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74021" y="9474320"/>
            <a:ext cx="2921944"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algn="r" defTabSz="883135">
              <a:defRPr sz="1200">
                <a:cs typeface="+mn-cs"/>
              </a:defRPr>
            </a:lvl1pPr>
          </a:lstStyle>
          <a:p>
            <a:pPr>
              <a:defRPr/>
            </a:pPr>
            <a:fld id="{427D5255-CF73-492F-B10F-955D90C448C1}" type="slidenum">
              <a:rPr lang="fi-FI"/>
              <a:pPr>
                <a:defRPr/>
              </a:pPr>
              <a:t>‹#›</a:t>
            </a:fld>
            <a:endParaRPr lang="fi-FI"/>
          </a:p>
        </p:txBody>
      </p:sp>
    </p:spTree>
    <p:extLst>
      <p:ext uri="{BB962C8B-B14F-4D97-AF65-F5344CB8AC3E}">
        <p14:creationId xmlns:p14="http://schemas.microsoft.com/office/powerpoint/2010/main" xmlns="" val="481852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defTabSz="956730">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5639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algn="r" defTabSz="956730">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85825" y="773113"/>
            <a:ext cx="4972050" cy="3729037"/>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1201" y="4721980"/>
            <a:ext cx="5446389" cy="4472696"/>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defTabSz="956730">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5639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algn="r" defTabSz="956730">
              <a:defRPr sz="1200">
                <a:cs typeface="+mn-cs"/>
              </a:defRPr>
            </a:lvl1pPr>
          </a:lstStyle>
          <a:p>
            <a:pPr>
              <a:defRPr/>
            </a:pPr>
            <a:fld id="{5312E06E-8A9D-4E03-A5FC-18B53F18C2A2}" type="slidenum">
              <a:rPr lang="fi-FI"/>
              <a:pPr>
                <a:defRPr/>
              </a:pPr>
              <a:t>‹#›</a:t>
            </a:fld>
            <a:endParaRPr lang="fi-FI"/>
          </a:p>
        </p:txBody>
      </p:sp>
    </p:spTree>
    <p:extLst>
      <p:ext uri="{BB962C8B-B14F-4D97-AF65-F5344CB8AC3E}">
        <p14:creationId xmlns:p14="http://schemas.microsoft.com/office/powerpoint/2010/main" xmlns="" val="13666601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85825" y="773113"/>
            <a:ext cx="4972050" cy="3729037"/>
          </a:xfrm>
        </p:spPr>
      </p:sp>
      <p:sp>
        <p:nvSpPr>
          <p:cNvPr id="3" name="Huomautusten paikkamerkki 2"/>
          <p:cNvSpPr>
            <a:spLocks noGrp="1"/>
          </p:cNvSpPr>
          <p:nvPr>
            <p:ph type="body" idx="1"/>
          </p:nvPr>
        </p:nvSpPr>
        <p:spPr/>
        <p:txBody>
          <a:bodyPr>
            <a:normAutofit/>
          </a:bodyPr>
          <a:lstStyle/>
          <a:p>
            <a:endParaRPr lang="fi-FI" dirty="0"/>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2</a:t>
            </a:fld>
            <a:endParaRPr lang="fi-FI"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smtClean="0"/>
              <a:t>Muokkaa perustyyl. napsautt.</a:t>
            </a:r>
            <a:endParaRPr lang="fi-FI" noProof="0"/>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Katja Komonen &amp; Tuija Toivakainen 16.2.2015 ISO ELO -kokouksessa</a:t>
            </a:r>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smtClean="0"/>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Katja Komonen &amp; Tuija Toivakainen 16.2.2015 ISO ELO -kokouksessa</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Katja Komonen &amp; Tuija Toivakainen 16.2.2015 ISO ELO -kokouksessa</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Katja Komonen &amp; Tuija Toivakainen 16.2.2015 ISO ELO -kokouksessa</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6" name="Platshållare för sidfot 5"/>
          <p:cNvSpPr>
            <a:spLocks noGrp="1"/>
          </p:cNvSpPr>
          <p:nvPr>
            <p:ph type="ftr" sz="quarter" idx="11"/>
          </p:nvPr>
        </p:nvSpPr>
        <p:spPr/>
        <p:txBody>
          <a:bodyPr/>
          <a:lstStyle/>
          <a:p>
            <a:r>
              <a:rPr lang="fi-FI" smtClean="0"/>
              <a:t>Katja Komonen &amp; Tuija Toivakainen 16.2.2015 ISO ELO -kokouksessa</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Katja Komonen &amp; Tuija Toivakainen 16.2.2015 ISO ELO -kokouksessa</a:t>
            </a:r>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7"/>
          <p:cNvSpPr>
            <a:spLocks noGrp="1"/>
          </p:cNvSpPr>
          <p:nvPr>
            <p:ph type="ftr" sz="quarter" idx="11"/>
          </p:nvPr>
        </p:nvSpPr>
        <p:spPr/>
        <p:txBody>
          <a:bodyPr/>
          <a:lstStyle/>
          <a:p>
            <a:r>
              <a:rPr lang="fi-FI" smtClean="0"/>
              <a:t>Katja Komonen &amp; Tuija Toivakainen 16.2.2015 ISO ELO -kokouksessa</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smtClean="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Katja Komonen &amp; Tuija Toivakainen 16.2.2015 ISO ELO -kokouksessa</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Katja Komonen &amp; Tuija Toivakainen 16.2.2015 ISO ELO -kokouksessa</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Katja Komonen &amp; Tuija Toivakainen 16.2.2015 ISO ELO -kokouksessa</a:t>
            </a:r>
            <a:endParaRPr lang="fi-FI"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smtClean="0"/>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smtClean="0"/>
          </a:p>
        </p:txBody>
      </p:sp>
      <p:sp>
        <p:nvSpPr>
          <p:cNvPr id="5" name="Platshållare för sidfot 4"/>
          <p:cNvSpPr>
            <a:spLocks noGrp="1"/>
          </p:cNvSpPr>
          <p:nvPr>
            <p:ph type="ftr" sz="quarter" idx="11"/>
          </p:nvPr>
        </p:nvSpPr>
        <p:spPr/>
        <p:txBody>
          <a:bodyPr/>
          <a:lstStyle/>
          <a:p>
            <a:r>
              <a:rPr lang="fi-FI" smtClean="0"/>
              <a:t>Katja Komonen &amp; Tuija Toivakainen 16.2.2015 ISO ELO -kokouksessa</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smtClean="0"/>
              <a:t>Muokkaa perustyyl. napsautt.</a:t>
            </a:r>
            <a:endParaRPr lang="fi-FI" dirty="0"/>
          </a:p>
        </p:txBody>
      </p:sp>
      <p:sp>
        <p:nvSpPr>
          <p:cNvPr id="4" name="Platshållare för sidfot 3"/>
          <p:cNvSpPr>
            <a:spLocks noGrp="1"/>
          </p:cNvSpPr>
          <p:nvPr>
            <p:ph type="ftr" sz="quarter" idx="11"/>
          </p:nvPr>
        </p:nvSpPr>
        <p:spPr/>
        <p:txBody>
          <a:bodyPr/>
          <a:lstStyle/>
          <a:p>
            <a:r>
              <a:rPr lang="fi-FI" smtClean="0"/>
              <a:t>Katja Komonen &amp; Tuija Toivakainen 16.2.2015 ISO ELO -kokouksessa</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Katja Komonen &amp; Tuija Toivakainen 16.2.2015 ISO ELO -kokouksessa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Katja Komonen &amp; Tuija Toivakainen 16.2.2015 ISO ELO -kokouksessa</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sldNum="0" hdr="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esavo.fi/resources/public/Kartat/Kunnat2013.png" TargetMode="Externa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3" Type="http://schemas.openxmlformats.org/officeDocument/2006/relationships/hyperlink" Target="mailto:tuija.toivakainen@ely-keskus.fi" TargetMode="External"/><Relationship Id="rId2" Type="http://schemas.openxmlformats.org/officeDocument/2006/relationships/hyperlink" Target="mailto:katja.komonen@mamk.fi" TargetMode="External"/><Relationship Id="rId1" Type="http://schemas.openxmlformats.org/officeDocument/2006/relationships/slideLayout" Target="../slideLayouts/slideLayout5.xml"/><Relationship Id="rId5" Type="http://schemas.openxmlformats.org/officeDocument/2006/relationships/hyperlink" Target="https://twitter.com/EtelaSavonELY" TargetMode="External"/><Relationship Id="rId4" Type="http://schemas.openxmlformats.org/officeDocument/2006/relationships/hyperlink" Target="https://peda.net/hankkeet/eej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99592" y="1556792"/>
            <a:ext cx="5976664" cy="2880320"/>
          </a:xfrm>
        </p:spPr>
        <p:txBody>
          <a:bodyPr/>
          <a:lstStyle/>
          <a:p>
            <a:r>
              <a:rPr lang="fi-FI" dirty="0" smtClean="0"/>
              <a:t>Nuorten ohjauspalveluiden ja ohjaus- ja palveluverkostojen tilannekatsaus 10.2.2015 tietojen  mukaan </a:t>
            </a:r>
            <a:br>
              <a:rPr lang="fi-FI" dirty="0" smtClean="0"/>
            </a:br>
            <a:endParaRPr lang="fi-FI" dirty="0"/>
          </a:p>
        </p:txBody>
      </p:sp>
      <p:sp>
        <p:nvSpPr>
          <p:cNvPr id="3" name="Tekstin paikkamerkki 2"/>
          <p:cNvSpPr>
            <a:spLocks noGrp="1"/>
          </p:cNvSpPr>
          <p:nvPr>
            <p:ph type="body" sz="quarter" idx="10"/>
          </p:nvPr>
        </p:nvSpPr>
        <p:spPr>
          <a:xfrm>
            <a:off x="899592" y="4653136"/>
            <a:ext cx="5976664" cy="1224136"/>
          </a:xfrm>
        </p:spPr>
        <p:txBody>
          <a:bodyPr/>
          <a:lstStyle/>
          <a:p>
            <a:r>
              <a:rPr lang="fi-FI" dirty="0" smtClean="0"/>
              <a:t>ISO ELO -kokous</a:t>
            </a:r>
            <a:br>
              <a:rPr lang="fi-FI" dirty="0" smtClean="0"/>
            </a:br>
            <a:r>
              <a:rPr lang="fi-FI" dirty="0" smtClean="0"/>
              <a:t>16.2.2015</a:t>
            </a:r>
          </a:p>
        </p:txBody>
      </p:sp>
      <p:sp>
        <p:nvSpPr>
          <p:cNvPr id="4" name="Alatunnisteen paikkamerkki 3"/>
          <p:cNvSpPr>
            <a:spLocks noGrp="1"/>
          </p:cNvSpPr>
          <p:nvPr>
            <p:ph type="ftr" sz="quarter" idx="14"/>
          </p:nvPr>
        </p:nvSpPr>
        <p:spPr/>
        <p:txBody>
          <a:bodyPr/>
          <a:lstStyle/>
          <a:p>
            <a:r>
              <a:rPr lang="fi-FI" dirty="0" smtClean="0"/>
              <a:t>Katja Komonen &amp; Tuija Toivakainen 16.2.2015 ISO ELO -kokouksessa</a:t>
            </a:r>
            <a:endParaRPr lang="fi-FI" dirty="0"/>
          </a:p>
        </p:txBody>
      </p:sp>
      <p:sp>
        <p:nvSpPr>
          <p:cNvPr id="5" name="Päivämäärän paikkamerkki 4"/>
          <p:cNvSpPr>
            <a:spLocks noGrp="1"/>
          </p:cNvSpPr>
          <p:nvPr>
            <p:ph type="dt" sz="half" idx="13"/>
          </p:nvPr>
        </p:nvSpPr>
        <p:spPr/>
        <p:txBody>
          <a:bodyPr/>
          <a:lstStyle/>
          <a:p>
            <a:endParaRPr lang="fi-FI"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80728"/>
            <a:ext cx="7776864" cy="642942"/>
          </a:xfrm>
        </p:spPr>
        <p:txBody>
          <a:bodyPr/>
          <a:lstStyle/>
          <a:p>
            <a:r>
              <a:rPr lang="fi-FI" dirty="0" smtClean="0"/>
              <a:t>Nuorten ohjaus- ja palveluverkostot</a:t>
            </a:r>
            <a:endParaRPr lang="fi-FI" dirty="0"/>
          </a:p>
        </p:txBody>
      </p:sp>
      <p:sp>
        <p:nvSpPr>
          <p:cNvPr id="3" name="Tekstin paikkamerkki 2"/>
          <p:cNvSpPr>
            <a:spLocks noGrp="1"/>
          </p:cNvSpPr>
          <p:nvPr>
            <p:ph type="body" sz="quarter" idx="10"/>
          </p:nvPr>
        </p:nvSpPr>
        <p:spPr>
          <a:xfrm>
            <a:off x="827584" y="1916832"/>
            <a:ext cx="7782694" cy="3937050"/>
          </a:xfrm>
        </p:spPr>
        <p:txBody>
          <a:bodyPr/>
          <a:lstStyle/>
          <a:p>
            <a:r>
              <a:rPr lang="fi-FI" sz="2000" dirty="0" smtClean="0"/>
              <a:t>Verkostot perustettu, mutta tavoite ja toimintatavat hakevat  erityisesti pienissä kunnissa vielä muotoaan (koordinoitumisen käynnistymisen vaihe)</a:t>
            </a:r>
          </a:p>
          <a:p>
            <a:r>
              <a:rPr lang="fi-FI" sz="2000" dirty="0" smtClean="0"/>
              <a:t>Työhallinnon ja poliisin mukanaolo verkostoissa ei täysin toteudu</a:t>
            </a:r>
          </a:p>
          <a:p>
            <a:r>
              <a:rPr lang="fi-FI" sz="2000" dirty="0" smtClean="0"/>
              <a:t>Nuorisolain mukaisista tehtävistä parhaiten toteutuu nuorten palveluihin ohjaus, palvelujen yhteensovittaminen sekä tietojen siirto toimijoiden välillä</a:t>
            </a:r>
          </a:p>
          <a:p>
            <a:r>
              <a:rPr lang="fi-FI" sz="2000" dirty="0" smtClean="0"/>
              <a:t>Pienissä kunnissa niin nuoret kuin verkostotoimijat työtapoineen ja työnkuvineen tunnetaan, hierarkia ja kynnykset ovat matalia</a:t>
            </a:r>
          </a:p>
          <a:p>
            <a:r>
              <a:rPr lang="fi-FI" sz="2000" dirty="0" smtClean="0"/>
              <a:t>Eniten kehitettävää nuoria koskevan hyvinvointitiedon keräämisessä </a:t>
            </a:r>
          </a:p>
          <a:p>
            <a:r>
              <a:rPr lang="fi-FI" sz="2000" dirty="0"/>
              <a:t>Sivistysjohtajan tai muun esimiestason edustus  näyttää olevan olennaista, jotta verkostosta nousevat kehittämistarpeet viedään eteenpäin</a:t>
            </a:r>
          </a:p>
          <a:p>
            <a:endParaRPr lang="fi-FI" sz="2000" dirty="0" smtClean="0"/>
          </a:p>
          <a:p>
            <a:endParaRPr lang="fi-FI" sz="2000" dirty="0" smtClean="0"/>
          </a:p>
          <a:p>
            <a:endParaRPr lang="fi-FI" dirty="0"/>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Nuorten ohjaus- ja palveluverkostot</a:t>
            </a:r>
            <a:endParaRPr lang="fi-FI" dirty="0"/>
          </a:p>
        </p:txBody>
      </p:sp>
      <p:sp>
        <p:nvSpPr>
          <p:cNvPr id="3" name="Tekstin paikkamerkki 2"/>
          <p:cNvSpPr>
            <a:spLocks noGrp="1"/>
          </p:cNvSpPr>
          <p:nvPr>
            <p:ph type="body" sz="quarter" idx="10"/>
          </p:nvPr>
        </p:nvSpPr>
        <p:spPr>
          <a:xfrm>
            <a:off x="827584" y="1916832"/>
            <a:ext cx="7782694" cy="3937050"/>
          </a:xfrm>
        </p:spPr>
        <p:txBody>
          <a:bodyPr/>
          <a:lstStyle/>
          <a:p>
            <a:r>
              <a:rPr lang="fi-FI" dirty="0" smtClean="0"/>
              <a:t>Ve</a:t>
            </a:r>
            <a:r>
              <a:rPr lang="fi-FI" sz="2400" dirty="0" smtClean="0"/>
              <a:t>rkostolla ei resursseja kaikkien sille annettujen tehtävien hoitamiseen</a:t>
            </a:r>
          </a:p>
          <a:p>
            <a:r>
              <a:rPr lang="fi-FI" sz="2400" dirty="0" smtClean="0"/>
              <a:t>Asema suhteessa kunnalliseen päätöksentekoon ja kehittämiseen epäselvä</a:t>
            </a:r>
          </a:p>
          <a:p>
            <a:r>
              <a:rPr lang="fi-FI" sz="2400" dirty="0" smtClean="0"/>
              <a:t>Nuorisotakuuseen liittyvät asiat eivät juuri ohjaus- ja palveluverkostoissa esillä</a:t>
            </a:r>
          </a:p>
          <a:p>
            <a:r>
              <a:rPr lang="fi-FI" sz="2400" dirty="0" smtClean="0"/>
              <a:t>Kunnissa paljon verkostoja, joissa samoja toimijoita</a:t>
            </a:r>
          </a:p>
          <a:p>
            <a:r>
              <a:rPr lang="fi-FI" sz="2400" dirty="0" smtClean="0"/>
              <a:t>Omaa toimintaa ei (osata?) arvioida, puuttuu arvioinnin työkaluja ja mittareita</a:t>
            </a:r>
          </a:p>
          <a:p>
            <a:pPr lvl="1">
              <a:buFontTx/>
              <a:buChar char="-"/>
            </a:pPr>
            <a:endParaRPr lang="fi-FI" sz="2400" dirty="0" smtClean="0"/>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Nuorten ohjaus- ja palveluverkostot</a:t>
            </a:r>
            <a:endParaRPr lang="fi-FI" dirty="0"/>
          </a:p>
        </p:txBody>
      </p:sp>
      <p:sp>
        <p:nvSpPr>
          <p:cNvPr id="3" name="Tekstin paikkamerkki 2"/>
          <p:cNvSpPr>
            <a:spLocks noGrp="1"/>
          </p:cNvSpPr>
          <p:nvPr>
            <p:ph type="body" sz="quarter" idx="10"/>
          </p:nvPr>
        </p:nvSpPr>
        <p:spPr/>
        <p:txBody>
          <a:bodyPr/>
          <a:lstStyle/>
          <a:p>
            <a:r>
              <a:rPr lang="fi-FI" dirty="0" smtClean="0"/>
              <a:t>Pohdittavaksi</a:t>
            </a:r>
          </a:p>
          <a:p>
            <a:pPr lvl="1">
              <a:buFontTx/>
              <a:buChar char="-"/>
            </a:pPr>
            <a:r>
              <a:rPr lang="fi-FI" dirty="0" smtClean="0"/>
              <a:t>Miten ohjaus- ja palveluverkostot osallistuvat  hyvinvointisuunnitelmien laadintaan, toteuttamiseen ja arviointiin? </a:t>
            </a:r>
          </a:p>
          <a:p>
            <a:pPr lvl="1">
              <a:buFontTx/>
              <a:buChar char="-"/>
            </a:pPr>
            <a:r>
              <a:rPr lang="fi-FI" dirty="0" smtClean="0"/>
              <a:t>Kuka verkostoja johtaa ja kehittää? </a:t>
            </a:r>
          </a:p>
          <a:p>
            <a:pPr lvl="1">
              <a:buFontTx/>
              <a:buChar char="-"/>
            </a:pPr>
            <a:r>
              <a:rPr lang="fi-FI" dirty="0" smtClean="0"/>
              <a:t>Miten seudulliset verkostot organisoidaan? </a:t>
            </a:r>
          </a:p>
          <a:p>
            <a:endParaRPr lang="fi-FI" dirty="0"/>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51520" y="1628800"/>
            <a:ext cx="8352928" cy="782960"/>
          </a:xfrm>
        </p:spPr>
        <p:txBody>
          <a:bodyPr/>
          <a:lstStyle/>
          <a:p>
            <a:r>
              <a:rPr lang="fi-FI" dirty="0" smtClean="0"/>
              <a:t>Nuorten ohjauspalvelut</a:t>
            </a:r>
            <a:endParaRPr lang="fi-FI" dirty="0"/>
          </a:p>
        </p:txBody>
      </p:sp>
      <p:sp>
        <p:nvSpPr>
          <p:cNvPr id="3" name="Sisällön paikkamerkki 2"/>
          <p:cNvSpPr>
            <a:spLocks noGrp="1"/>
          </p:cNvSpPr>
          <p:nvPr>
            <p:ph idx="1"/>
          </p:nvPr>
        </p:nvSpPr>
        <p:spPr>
          <a:xfrm>
            <a:off x="1187624" y="2564904"/>
            <a:ext cx="7437512" cy="3268960"/>
          </a:xfrm>
        </p:spPr>
        <p:txBody>
          <a:bodyPr/>
          <a:lstStyle/>
          <a:p>
            <a:r>
              <a:rPr lang="fi-FI" dirty="0" smtClean="0"/>
              <a:t>Erityisesti etsivän nuorisotyön palveluohjaus, kyky kohdata nuoria ja toimia laaja-alaisesti on  maakunnassa erinomainen</a:t>
            </a:r>
          </a:p>
          <a:p>
            <a:r>
              <a:rPr lang="fi-FI" dirty="0" smtClean="0"/>
              <a:t>Nuorten nivelvaiheen palveluohjaus ja ohjauspalvelut etenkin pienissä kunnissa hyvin organisoituja ja asiakaslähtöisiä</a:t>
            </a:r>
          </a:p>
          <a:p>
            <a:endParaRPr lang="fi-FI" dirty="0"/>
          </a:p>
        </p:txBody>
      </p:sp>
      <p:sp>
        <p:nvSpPr>
          <p:cNvPr id="4" name="Alatunnisteen paikkamerkki 3"/>
          <p:cNvSpPr>
            <a:spLocks noGrp="1"/>
          </p:cNvSpPr>
          <p:nvPr>
            <p:ph type="ftr" sz="quarter" idx="11"/>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23528" y="908720"/>
            <a:ext cx="8352928" cy="1143000"/>
          </a:xfrm>
        </p:spPr>
        <p:txBody>
          <a:bodyPr/>
          <a:lstStyle/>
          <a:p>
            <a:r>
              <a:rPr lang="fi-FI" dirty="0" smtClean="0"/>
              <a:t>Nuorten ohjauspalvelut</a:t>
            </a:r>
            <a:endParaRPr lang="fi-FI" dirty="0"/>
          </a:p>
        </p:txBody>
      </p:sp>
      <p:sp>
        <p:nvSpPr>
          <p:cNvPr id="3" name="Sisällön paikkamerkki 2"/>
          <p:cNvSpPr>
            <a:spLocks noGrp="1"/>
          </p:cNvSpPr>
          <p:nvPr>
            <p:ph idx="1"/>
          </p:nvPr>
        </p:nvSpPr>
        <p:spPr>
          <a:xfrm>
            <a:off x="251520" y="1484784"/>
            <a:ext cx="8373616" cy="4032448"/>
          </a:xfrm>
        </p:spPr>
        <p:txBody>
          <a:bodyPr/>
          <a:lstStyle/>
          <a:p>
            <a:pPr marL="342900" lvl="1" indent="-342900">
              <a:buClr>
                <a:schemeClr val="accent6"/>
              </a:buClr>
              <a:buSzPct val="150000"/>
              <a:buFont typeface="Wingdings" pitchFamily="2" charset="2"/>
              <a:buChar char="§"/>
            </a:pPr>
            <a:r>
              <a:rPr lang="fi-FI" sz="1600" dirty="0" err="1" smtClean="0"/>
              <a:t>TE-toimistojen</a:t>
            </a:r>
            <a:r>
              <a:rPr lang="fi-FI" sz="1600" dirty="0" smtClean="0"/>
              <a:t> palvelut tai toimintatavat eivät aina kohtaa nuorten tarpeita </a:t>
            </a:r>
          </a:p>
          <a:p>
            <a:pPr marL="742950" lvl="2" indent="-342900"/>
            <a:r>
              <a:rPr lang="fi-FI" sz="1600" dirty="0" smtClean="0"/>
              <a:t>Työllistämissuunnitelmat tehtävä nopeasti</a:t>
            </a:r>
          </a:p>
          <a:p>
            <a:pPr marL="742950" lvl="2" indent="-342900"/>
            <a:r>
              <a:rPr lang="fi-FI" sz="1600" dirty="0" smtClean="0"/>
              <a:t>Sähköisen asioinnin sijasta kaivataan </a:t>
            </a:r>
            <a:r>
              <a:rPr lang="fi-FI" sz="1600" dirty="0" err="1" smtClean="0"/>
              <a:t>kasvokkaista</a:t>
            </a:r>
            <a:r>
              <a:rPr lang="fi-FI" sz="1600" dirty="0" smtClean="0"/>
              <a:t> kohtaamista ja ohjaamista</a:t>
            </a:r>
          </a:p>
          <a:p>
            <a:pPr marL="742950" lvl="2" indent="-342900"/>
            <a:r>
              <a:rPr lang="fi-FI" sz="1600" dirty="0" smtClean="0"/>
              <a:t>Oikean henkilön olisi helposti löydyttävä </a:t>
            </a:r>
            <a:r>
              <a:rPr lang="fi-FI" sz="1600" dirty="0" err="1" smtClean="0"/>
              <a:t>Te-palveluista</a:t>
            </a:r>
            <a:r>
              <a:rPr lang="fi-FI" sz="1600" dirty="0" smtClean="0"/>
              <a:t> ja häneen saatava nopeasti kontakti</a:t>
            </a:r>
          </a:p>
          <a:p>
            <a:pPr marL="342900" lvl="1" indent="-342900">
              <a:buClr>
                <a:schemeClr val="accent6"/>
              </a:buClr>
              <a:buSzPct val="150000"/>
              <a:buFont typeface="Wingdings" pitchFamily="2" charset="2"/>
              <a:buChar char="§"/>
            </a:pPr>
            <a:r>
              <a:rPr lang="fi-FI" sz="1600" dirty="0" smtClean="0"/>
              <a:t>Seudullisiin palveluihin tai seudullisista palveluista tapahtuvassa palveluohjauksessa katkoksia</a:t>
            </a:r>
          </a:p>
          <a:p>
            <a:r>
              <a:rPr lang="fi-FI" sz="1600" dirty="0" smtClean="0"/>
              <a:t>Haasteena pienissä kunnissa seudullisesti järjestettävien palveluiden saavutettavuus	-   Päihde- ja mielenterveyspalvelut </a:t>
            </a:r>
          </a:p>
          <a:p>
            <a:pPr lvl="2">
              <a:buFontTx/>
              <a:buChar char="-"/>
            </a:pPr>
            <a:r>
              <a:rPr lang="fi-FI" sz="1600" dirty="0" smtClean="0"/>
              <a:t>Kuntouttava työtoiminta, työpajatoiminta</a:t>
            </a:r>
          </a:p>
          <a:p>
            <a:pPr lvl="2">
              <a:buFontTx/>
              <a:buChar char="-"/>
            </a:pPr>
            <a:r>
              <a:rPr lang="fi-FI" sz="1600" dirty="0" err="1" smtClean="0"/>
              <a:t>TE-palvelut</a:t>
            </a:r>
            <a:endParaRPr lang="fi-FI" sz="1600" dirty="0" smtClean="0"/>
          </a:p>
          <a:p>
            <a:pPr marL="342900" lvl="1" indent="-342900">
              <a:buClr>
                <a:schemeClr val="accent6"/>
              </a:buClr>
              <a:buSzPct val="150000"/>
              <a:buFont typeface="Wingdings" pitchFamily="2" charset="2"/>
              <a:buChar char="§"/>
            </a:pPr>
            <a:r>
              <a:rPr lang="fi-FI" sz="1600" dirty="0" smtClean="0"/>
              <a:t>Mitä tarjolla paikkakunnalle jäävälle </a:t>
            </a:r>
            <a:r>
              <a:rPr lang="fi-FI" sz="1600" dirty="0" err="1" smtClean="0"/>
              <a:t>NEET-nuorelle</a:t>
            </a:r>
            <a:r>
              <a:rPr lang="fi-FI" sz="1600" dirty="0" smtClean="0"/>
              <a:t>?</a:t>
            </a:r>
          </a:p>
          <a:p>
            <a:pPr marL="342900" lvl="1" indent="-342900">
              <a:buClr>
                <a:schemeClr val="accent6"/>
              </a:buClr>
              <a:buSzPct val="150000"/>
              <a:buFont typeface="Wingdings" pitchFamily="2" charset="2"/>
              <a:buChar char="§"/>
            </a:pPr>
            <a:r>
              <a:rPr lang="fi-FI" sz="1600" dirty="0" smtClean="0"/>
              <a:t>Mitä tarjolla opintonsa keskeyttäneelle ennen työllistämissuunnitelman laatimista?</a:t>
            </a:r>
          </a:p>
          <a:p>
            <a:endParaRPr lang="fi-FI" dirty="0"/>
          </a:p>
        </p:txBody>
      </p:sp>
      <p:sp>
        <p:nvSpPr>
          <p:cNvPr id="4" name="Alatunnisteen paikkamerkki 3"/>
          <p:cNvSpPr>
            <a:spLocks noGrp="1"/>
          </p:cNvSpPr>
          <p:nvPr>
            <p:ph type="ftr" sz="quarter" idx="11"/>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Nuorten ohjauspalvelut</a:t>
            </a:r>
            <a:endParaRPr lang="fi-FI" dirty="0"/>
          </a:p>
        </p:txBody>
      </p:sp>
      <p:sp>
        <p:nvSpPr>
          <p:cNvPr id="3" name="Tekstin paikkamerkki 2"/>
          <p:cNvSpPr>
            <a:spLocks noGrp="1"/>
          </p:cNvSpPr>
          <p:nvPr>
            <p:ph type="body" sz="quarter" idx="10"/>
          </p:nvPr>
        </p:nvSpPr>
        <p:spPr/>
        <p:txBody>
          <a:bodyPr/>
          <a:lstStyle/>
          <a:p>
            <a:r>
              <a:rPr lang="fi-FI" sz="1600" dirty="0" smtClean="0"/>
              <a:t>Pohdittavaksi</a:t>
            </a:r>
          </a:p>
          <a:p>
            <a:pPr lvl="1">
              <a:buFontTx/>
              <a:buChar char="-"/>
            </a:pPr>
            <a:r>
              <a:rPr lang="fi-FI" sz="1600" dirty="0" smtClean="0"/>
              <a:t>Miten työllistymistoimien suunnitteluun saadaan pitkänteisyyttä? </a:t>
            </a:r>
          </a:p>
          <a:p>
            <a:pPr lvl="1">
              <a:buFontTx/>
              <a:buChar char="-"/>
            </a:pPr>
            <a:r>
              <a:rPr lang="fi-FI" sz="1600" dirty="0" smtClean="0"/>
              <a:t>Miten eri sektorit saadaan toimimaan yhteisen tavoitteen hyväksi niin strategisesti kuin konkreettisesti?</a:t>
            </a:r>
          </a:p>
          <a:p>
            <a:pPr lvl="1">
              <a:buFontTx/>
              <a:buChar char="-"/>
            </a:pPr>
            <a:r>
              <a:rPr lang="fi-FI" sz="1600" dirty="0" smtClean="0"/>
              <a:t>Miten palveluiden saatavuus ja saavutettavuus turvataan?</a:t>
            </a:r>
          </a:p>
          <a:p>
            <a:pPr lvl="1">
              <a:buFontTx/>
              <a:buChar char="-"/>
            </a:pPr>
            <a:r>
              <a:rPr lang="fi-FI" sz="1600" dirty="0" smtClean="0"/>
              <a:t>Miten seudulliset palvelut järjestetään niin, että ne ovat myös syrjäseutujen nuorten aidosti saavutettavissa? </a:t>
            </a:r>
          </a:p>
          <a:p>
            <a:pPr lvl="1">
              <a:buFontTx/>
              <a:buChar char="-"/>
            </a:pPr>
            <a:r>
              <a:rPr lang="fi-FI" sz="1600" dirty="0" smtClean="0"/>
              <a:t>Miten nuoret </a:t>
            </a:r>
            <a:r>
              <a:rPr lang="fi-FI" sz="1600" dirty="0" err="1" smtClean="0"/>
              <a:t>osallistetaan</a:t>
            </a:r>
            <a:r>
              <a:rPr lang="fi-FI" sz="1600" dirty="0" smtClean="0"/>
              <a:t> mukaan palveluiden kehittämiseen?</a:t>
            </a:r>
          </a:p>
          <a:p>
            <a:r>
              <a:rPr lang="fi-FI" sz="1600" dirty="0" smtClean="0"/>
              <a:t>Tarvitaan</a:t>
            </a:r>
          </a:p>
          <a:p>
            <a:pPr lvl="1">
              <a:buFontTx/>
              <a:buChar char="-"/>
            </a:pPr>
            <a:r>
              <a:rPr lang="fi-FI" sz="1600" dirty="0" smtClean="0"/>
              <a:t>Ihmiseltä ihmiselle palveluja</a:t>
            </a:r>
          </a:p>
          <a:p>
            <a:pPr lvl="1">
              <a:buFontTx/>
              <a:buChar char="-"/>
            </a:pPr>
            <a:r>
              <a:rPr lang="fi-FI" sz="1600" dirty="0" smtClean="0"/>
              <a:t>Palvelujärjestelmän muotoilua</a:t>
            </a:r>
          </a:p>
          <a:p>
            <a:pPr lvl="1">
              <a:buFontTx/>
              <a:buChar char="-"/>
            </a:pPr>
            <a:r>
              <a:rPr lang="fi-FI" sz="1600" dirty="0" smtClean="0"/>
              <a:t>Räätälöityjä palveluja, kokonaan uusia palveluja</a:t>
            </a:r>
          </a:p>
          <a:p>
            <a:pPr lvl="1">
              <a:buFontTx/>
              <a:buChar char="-"/>
            </a:pPr>
            <a:r>
              <a:rPr lang="fi-FI" sz="1600" dirty="0" smtClean="0"/>
              <a:t>Teknologiaa palvelujen mahdollistajana</a:t>
            </a:r>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Osaaminen</a:t>
            </a:r>
            <a:endParaRPr lang="fi-FI" dirty="0"/>
          </a:p>
        </p:txBody>
      </p:sp>
      <p:sp>
        <p:nvSpPr>
          <p:cNvPr id="3" name="Tekstin paikkamerkki 2"/>
          <p:cNvSpPr>
            <a:spLocks noGrp="1"/>
          </p:cNvSpPr>
          <p:nvPr>
            <p:ph type="body" sz="quarter" idx="10"/>
          </p:nvPr>
        </p:nvSpPr>
        <p:spPr/>
        <p:txBody>
          <a:bodyPr/>
          <a:lstStyle/>
          <a:p>
            <a:r>
              <a:rPr lang="fi-FI" sz="2400" dirty="0" err="1" smtClean="0"/>
              <a:t>TE-toimiston</a:t>
            </a:r>
            <a:r>
              <a:rPr lang="fi-FI" sz="2400" dirty="0" smtClean="0"/>
              <a:t> koetaan  ”erkaantuneen nuorten arjesta”, työntekijöiden ohjausosaamisessa ja nuorten kohtaamisessa koetaan olevan puutteita</a:t>
            </a:r>
          </a:p>
          <a:p>
            <a:r>
              <a:rPr lang="fi-FI" dirty="0" smtClean="0"/>
              <a:t>Pohdittavaksi: Millaista osaamista nuorten kohtaaminen ja palveluohjaus edellyttävät? Kuka tukee osaamisen vahvistumista? </a:t>
            </a:r>
            <a:endParaRPr lang="fi-FI" dirty="0"/>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Nuoret, verkostot ja alueellisuus</a:t>
            </a:r>
            <a:endParaRPr lang="fi-FI" dirty="0"/>
          </a:p>
        </p:txBody>
      </p:sp>
      <p:sp>
        <p:nvSpPr>
          <p:cNvPr id="3" name="Sisällön paikkamerkki 2"/>
          <p:cNvSpPr>
            <a:spLocks noGrp="1"/>
          </p:cNvSpPr>
          <p:nvPr>
            <p:ph idx="1"/>
          </p:nvPr>
        </p:nvSpPr>
        <p:spPr>
          <a:xfrm>
            <a:off x="251520" y="2132856"/>
            <a:ext cx="8373616" cy="3701008"/>
          </a:xfrm>
        </p:spPr>
        <p:txBody>
          <a:bodyPr/>
          <a:lstStyle/>
          <a:p>
            <a:r>
              <a:rPr lang="fi-FI" dirty="0" smtClean="0"/>
              <a:t>Alueellisuus keskeinen nuorten elämismaailmaa muokkaava tekijä</a:t>
            </a:r>
          </a:p>
          <a:p>
            <a:r>
              <a:rPr lang="fi-FI" dirty="0" smtClean="0"/>
              <a:t>Maakunnassa nähtävissä kaksoisperiferia niin nuorten kuin verkostojenkin arjessa</a:t>
            </a:r>
          </a:p>
          <a:p>
            <a:pPr lvl="1"/>
            <a:r>
              <a:rPr lang="fi-FI" dirty="0" smtClean="0"/>
              <a:t>Syrjäseutujen nuorilla ongelmana pitkät välimatkat ja heikko julkinen liikenne</a:t>
            </a:r>
          </a:p>
          <a:p>
            <a:pPr lvl="1"/>
            <a:r>
              <a:rPr lang="fi-FI" dirty="0" smtClean="0"/>
              <a:t>Syrjäseutujen verkostojen ongelmana liukuminen kauemmaksi hyvinvoinnin strategisesta suunnittelusta ja palvelukeskittymistä</a:t>
            </a:r>
            <a:endParaRPr lang="fi-FI" dirty="0"/>
          </a:p>
        </p:txBody>
      </p:sp>
      <p:sp>
        <p:nvSpPr>
          <p:cNvPr id="4" name="Alatunnisteen paikkamerkki 3"/>
          <p:cNvSpPr>
            <a:spLocks noGrp="1"/>
          </p:cNvSpPr>
          <p:nvPr>
            <p:ph type="ftr" sz="quarter" idx="11"/>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Kohti Ohjaamoa</a:t>
            </a:r>
            <a:endParaRPr lang="fi-FI" dirty="0"/>
          </a:p>
        </p:txBody>
      </p:sp>
      <p:sp>
        <p:nvSpPr>
          <p:cNvPr id="3" name="Sisällön paikkamerkki 2"/>
          <p:cNvSpPr>
            <a:spLocks noGrp="1"/>
          </p:cNvSpPr>
          <p:nvPr>
            <p:ph idx="1"/>
          </p:nvPr>
        </p:nvSpPr>
        <p:spPr>
          <a:xfrm>
            <a:off x="323528" y="1916832"/>
            <a:ext cx="8373616" cy="4176464"/>
          </a:xfrm>
        </p:spPr>
        <p:txBody>
          <a:bodyPr/>
          <a:lstStyle/>
          <a:p>
            <a:r>
              <a:rPr lang="fi-FI" sz="1800" dirty="0" smtClean="0"/>
              <a:t>Ohjaamo käsitteenä ja toimintatapana pienissä kunnissa vielä vieras </a:t>
            </a:r>
          </a:p>
          <a:p>
            <a:pPr>
              <a:buNone/>
            </a:pPr>
            <a:endParaRPr lang="fi-FI" sz="1800" dirty="0" smtClean="0"/>
          </a:p>
          <a:p>
            <a:r>
              <a:rPr lang="fi-FI" sz="1800" dirty="0" smtClean="0"/>
              <a:t>IDEA: Mikä on pienten kuntien Ohjaamo-malli: Onko se ”kaikenikäisten Ohjaamo”, ”pienet kunnat osana isompien kuntien Ohjaamo-toimintaa”, ”löyhä palveluohjaukseen perustuva verkostomalli” vai jotain muuta? Miten maakunnallinen yhteistyö Ohjaamojen välillä rakentuu?</a:t>
            </a:r>
          </a:p>
          <a:p>
            <a:pPr marL="342900" lvl="1" indent="-342900">
              <a:buClr>
                <a:schemeClr val="accent6"/>
              </a:buClr>
              <a:buSzPct val="150000"/>
              <a:buFont typeface="Wingdings" pitchFamily="2" charset="2"/>
              <a:buChar char="§"/>
            </a:pPr>
            <a:r>
              <a:rPr lang="fi-FI" sz="1800" dirty="0" smtClean="0"/>
              <a:t>STRATEGIA: Miten Ohjaamo näkyy hyvinvoinnin strategisessa suunnittelussa ja suunnitelmissa?</a:t>
            </a:r>
          </a:p>
          <a:p>
            <a:pPr marL="342900" lvl="1" indent="-342900">
              <a:buClr>
                <a:schemeClr val="accent6"/>
              </a:buClr>
              <a:buSzPct val="150000"/>
              <a:buFont typeface="Wingdings" pitchFamily="2" charset="2"/>
              <a:buChar char="§"/>
            </a:pPr>
            <a:r>
              <a:rPr lang="fi-FI" sz="1800" dirty="0" smtClean="0"/>
              <a:t>VERKOSTOT: Miten ohjaus- ja palveluverkostot nivelletään mukaan Ohjaamo-toimintaan? Mitä seudullisuus Ohjaamo-toiminnassa tarkoittaa?</a:t>
            </a:r>
          </a:p>
          <a:p>
            <a:pPr marL="342900" lvl="1" indent="-342900">
              <a:buClr>
                <a:schemeClr val="accent6"/>
              </a:buClr>
              <a:buSzPct val="150000"/>
              <a:buFont typeface="Wingdings" pitchFamily="2" charset="2"/>
              <a:buChar char="§"/>
            </a:pPr>
            <a:r>
              <a:rPr lang="fi-FI" sz="1800" dirty="0" smtClean="0"/>
              <a:t>PALVELUT: Miten </a:t>
            </a:r>
            <a:r>
              <a:rPr lang="fi-FI" sz="1800" dirty="0" err="1" smtClean="0"/>
              <a:t>TE-palvelut</a:t>
            </a:r>
            <a:r>
              <a:rPr lang="fi-FI" sz="1800" dirty="0" smtClean="0"/>
              <a:t> nivelletään mukaan Ohjaamo-toimintaan?</a:t>
            </a:r>
          </a:p>
          <a:p>
            <a:r>
              <a:rPr lang="fi-FI" sz="1800" dirty="0" smtClean="0"/>
              <a:t>OSAAMINEN: Millaista (yhdessä tekemisen) osaamista Ohjaamo-toiminta edellyttää? Mitä on erityinen ”Ohjaamo-osaaminen”?</a:t>
            </a:r>
          </a:p>
          <a:p>
            <a:endParaRPr lang="fi-FI" dirty="0"/>
          </a:p>
        </p:txBody>
      </p:sp>
      <p:sp>
        <p:nvSpPr>
          <p:cNvPr id="4" name="Alatunnisteen paikkamerkki 3"/>
          <p:cNvSpPr>
            <a:spLocks noGrp="1"/>
          </p:cNvSpPr>
          <p:nvPr>
            <p:ph type="ftr" sz="quarter" idx="11"/>
          </p:nvPr>
        </p:nvSpPr>
        <p:spPr/>
        <p:txBody>
          <a:bodyPr/>
          <a:lstStyle/>
          <a:p>
            <a:r>
              <a:rPr lang="fi-FI" smtClean="0"/>
              <a:t>Katja Komonen &amp; Tuija Toivakainen 16.2.2015 ISO ELO -kokouksessa</a:t>
            </a:r>
            <a:endParaRPr lang="fi-FI" dirty="0"/>
          </a:p>
        </p:txBody>
      </p:sp>
    </p:spTree>
    <p:extLst>
      <p:ext uri="{BB962C8B-B14F-4D97-AF65-F5344CB8AC3E}">
        <p14:creationId xmlns:p14="http://schemas.microsoft.com/office/powerpoint/2010/main" xmlns="" val="34363136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atunnisteen paikkamerkki 3"/>
          <p:cNvSpPr>
            <a:spLocks noGrp="1"/>
          </p:cNvSpPr>
          <p:nvPr>
            <p:ph type="ftr" sz="quarter" idx="11"/>
          </p:nvPr>
        </p:nvSpPr>
        <p:spPr/>
        <p:txBody>
          <a:bodyPr/>
          <a:lstStyle/>
          <a:p>
            <a:pPr algn="ctr"/>
            <a:r>
              <a:rPr lang="fi-FI" sz="2000" b="1" smtClean="0"/>
              <a:t>Katja Komonen &amp; Tuija Toivakainen 16.2.2015 ISO ELO -kokouksessa</a:t>
            </a:r>
            <a:endParaRPr lang="fi-FI" sz="2000" b="1" dirty="0"/>
          </a:p>
        </p:txBody>
      </p:sp>
      <p:pic>
        <p:nvPicPr>
          <p:cNvPr id="1026" name="Picture 2" descr="http://www.esavo.fi/resources/public/Kartat/Kunnat2013.png">
            <a:hlinkClick r:id="rId2"/>
          </p:cNvPr>
          <p:cNvPicPr>
            <a:picLocks noGrp="1" noChangeAspect="1" noChangeArrowheads="1"/>
          </p:cNvPicPr>
          <p:nvPr>
            <p:ph type="pic" idx="1"/>
          </p:nvPr>
        </p:nvPicPr>
        <p:blipFill>
          <a:blip r:embed="rId3" cstate="print"/>
          <a:srcRect t="14561" b="14561"/>
          <a:stretch>
            <a:fillRect/>
          </a:stretch>
        </p:blipFill>
        <p:spPr bwMode="auto">
          <a:xfrm>
            <a:off x="1043608" y="1124744"/>
            <a:ext cx="7939464" cy="4896000"/>
          </a:xfrm>
          <a:prstGeom prst="rect">
            <a:avLst/>
          </a:prstGeom>
          <a:noFill/>
        </p:spPr>
      </p:pic>
      <p:sp>
        <p:nvSpPr>
          <p:cNvPr id="26" name="Tekstikehys 25"/>
          <p:cNvSpPr txBox="1"/>
          <p:nvPr/>
        </p:nvSpPr>
        <p:spPr>
          <a:xfrm>
            <a:off x="6444208" y="1268760"/>
            <a:ext cx="806631" cy="261610"/>
          </a:xfrm>
          <a:prstGeom prst="rect">
            <a:avLst/>
          </a:prstGeom>
          <a:noFill/>
        </p:spPr>
        <p:txBody>
          <a:bodyPr wrap="none" rtlCol="0">
            <a:spAutoFit/>
          </a:bodyPr>
          <a:lstStyle/>
          <a:p>
            <a:r>
              <a:rPr lang="fi-FI" sz="1100" dirty="0" smtClean="0"/>
              <a:t>Heinävesi</a:t>
            </a:r>
            <a:endParaRPr lang="fi-FI" sz="1100" dirty="0"/>
          </a:p>
        </p:txBody>
      </p:sp>
      <p:sp>
        <p:nvSpPr>
          <p:cNvPr id="37" name="Tekstikehys 36"/>
          <p:cNvSpPr txBox="1"/>
          <p:nvPr/>
        </p:nvSpPr>
        <p:spPr>
          <a:xfrm>
            <a:off x="4788024" y="1124744"/>
            <a:ext cx="1224136" cy="307777"/>
          </a:xfrm>
          <a:prstGeom prst="rect">
            <a:avLst/>
          </a:prstGeom>
          <a:noFill/>
        </p:spPr>
        <p:txBody>
          <a:bodyPr wrap="square" rtlCol="0">
            <a:spAutoFit/>
          </a:bodyPr>
          <a:lstStyle/>
          <a:p>
            <a:r>
              <a:rPr lang="fi-FI" sz="1400" dirty="0" smtClean="0"/>
              <a:t>Varkaus</a:t>
            </a:r>
            <a:endParaRPr lang="fi-FI" sz="1400" dirty="0"/>
          </a:p>
        </p:txBody>
      </p:sp>
      <p:sp>
        <p:nvSpPr>
          <p:cNvPr id="44" name="Tekstikehys 43"/>
          <p:cNvSpPr txBox="1"/>
          <p:nvPr/>
        </p:nvSpPr>
        <p:spPr>
          <a:xfrm>
            <a:off x="2843808" y="1772816"/>
            <a:ext cx="1172116" cy="369332"/>
          </a:xfrm>
          <a:prstGeom prst="rect">
            <a:avLst/>
          </a:prstGeom>
          <a:noFill/>
        </p:spPr>
        <p:txBody>
          <a:bodyPr wrap="none" rtlCol="0">
            <a:spAutoFit/>
          </a:bodyPr>
          <a:lstStyle/>
          <a:p>
            <a:r>
              <a:rPr lang="fi-FI" dirty="0" smtClean="0"/>
              <a:t>Huoltamo</a:t>
            </a:r>
            <a:endParaRPr lang="fi-FI" dirty="0"/>
          </a:p>
        </p:txBody>
      </p:sp>
      <p:sp>
        <p:nvSpPr>
          <p:cNvPr id="45" name="Tekstikehys 44"/>
          <p:cNvSpPr txBox="1"/>
          <p:nvPr/>
        </p:nvSpPr>
        <p:spPr>
          <a:xfrm>
            <a:off x="3491880" y="4365104"/>
            <a:ext cx="902811" cy="369332"/>
          </a:xfrm>
          <a:prstGeom prst="rect">
            <a:avLst/>
          </a:prstGeom>
          <a:noFill/>
        </p:spPr>
        <p:txBody>
          <a:bodyPr wrap="square" rtlCol="0">
            <a:spAutoFit/>
          </a:bodyPr>
          <a:lstStyle/>
          <a:p>
            <a:r>
              <a:rPr lang="fi-FI" dirty="0" smtClean="0"/>
              <a:t>Olkkari</a:t>
            </a:r>
            <a:endParaRPr lang="fi-FI" dirty="0"/>
          </a:p>
        </p:txBody>
      </p:sp>
      <p:sp>
        <p:nvSpPr>
          <p:cNvPr id="51" name="Tekstikehys 50"/>
          <p:cNvSpPr txBox="1"/>
          <p:nvPr/>
        </p:nvSpPr>
        <p:spPr>
          <a:xfrm>
            <a:off x="3779912" y="0"/>
            <a:ext cx="2861681" cy="584775"/>
          </a:xfrm>
          <a:prstGeom prst="rect">
            <a:avLst/>
          </a:prstGeom>
          <a:noFill/>
        </p:spPr>
        <p:txBody>
          <a:bodyPr wrap="none" rtlCol="0">
            <a:spAutoFit/>
          </a:bodyPr>
          <a:lstStyle/>
          <a:p>
            <a:r>
              <a:rPr lang="fi-FI" sz="1600" dirty="0" smtClean="0"/>
              <a:t>Ohjaamo-toiminnan laadun ja</a:t>
            </a:r>
          </a:p>
          <a:p>
            <a:r>
              <a:rPr lang="fi-FI" sz="1600" dirty="0" smtClean="0"/>
              <a:t>vaikuttavuuden kehittäminen</a:t>
            </a:r>
          </a:p>
        </p:txBody>
      </p:sp>
      <p:cxnSp>
        <p:nvCxnSpPr>
          <p:cNvPr id="55" name="Suora nuoliyhdysviiva 54"/>
          <p:cNvCxnSpPr/>
          <p:nvPr/>
        </p:nvCxnSpPr>
        <p:spPr>
          <a:xfrm flipH="1">
            <a:off x="5004048" y="1340768"/>
            <a:ext cx="360040"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uora nuoliyhdysviiva 57"/>
          <p:cNvCxnSpPr/>
          <p:nvPr/>
        </p:nvCxnSpPr>
        <p:spPr>
          <a:xfrm flipV="1">
            <a:off x="5364088" y="1268760"/>
            <a:ext cx="1152128"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uora nuoliyhdysviiva 59"/>
          <p:cNvCxnSpPr/>
          <p:nvPr/>
        </p:nvCxnSpPr>
        <p:spPr>
          <a:xfrm flipV="1">
            <a:off x="7092280" y="2564904"/>
            <a:ext cx="72008"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uora nuoliyhdysviiva 61"/>
          <p:cNvCxnSpPr/>
          <p:nvPr/>
        </p:nvCxnSpPr>
        <p:spPr>
          <a:xfrm flipH="1">
            <a:off x="6084168" y="3573016"/>
            <a:ext cx="108012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3" name="Tekstikehys 62"/>
          <p:cNvSpPr txBox="1"/>
          <p:nvPr/>
        </p:nvSpPr>
        <p:spPr>
          <a:xfrm>
            <a:off x="6804248" y="3861048"/>
            <a:ext cx="864096" cy="369332"/>
          </a:xfrm>
          <a:prstGeom prst="rect">
            <a:avLst/>
          </a:prstGeom>
          <a:noFill/>
        </p:spPr>
        <p:txBody>
          <a:bodyPr wrap="square" rtlCol="0">
            <a:spAutoFit/>
          </a:bodyPr>
          <a:lstStyle/>
          <a:p>
            <a:r>
              <a:rPr lang="fi-FI" dirty="0" smtClean="0"/>
              <a:t>?</a:t>
            </a:r>
            <a:endParaRPr lang="fi-FI" dirty="0"/>
          </a:p>
        </p:txBody>
      </p:sp>
      <p:sp>
        <p:nvSpPr>
          <p:cNvPr id="64" name="Ellipsi 63"/>
          <p:cNvSpPr/>
          <p:nvPr/>
        </p:nvSpPr>
        <p:spPr>
          <a:xfrm>
            <a:off x="4860032" y="2564904"/>
            <a:ext cx="1008112" cy="792088"/>
          </a:xfrm>
          <a:prstGeom prst="ellipse">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cxnSp>
        <p:nvCxnSpPr>
          <p:cNvPr id="66" name="Suora nuoliyhdysviiva 65"/>
          <p:cNvCxnSpPr/>
          <p:nvPr/>
        </p:nvCxnSpPr>
        <p:spPr>
          <a:xfrm flipH="1">
            <a:off x="2843808" y="4077072"/>
            <a:ext cx="1008112"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Suora nuoliyhdysviiva 67"/>
          <p:cNvCxnSpPr/>
          <p:nvPr/>
        </p:nvCxnSpPr>
        <p:spPr>
          <a:xfrm>
            <a:off x="3851920" y="4077072"/>
            <a:ext cx="1944216"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Tekstikehys 76"/>
          <p:cNvSpPr txBox="1"/>
          <p:nvPr/>
        </p:nvSpPr>
        <p:spPr>
          <a:xfrm>
            <a:off x="6516216" y="5157192"/>
            <a:ext cx="2627784" cy="1200329"/>
          </a:xfrm>
          <a:prstGeom prst="rect">
            <a:avLst/>
          </a:prstGeom>
          <a:noFill/>
        </p:spPr>
        <p:txBody>
          <a:bodyPr wrap="square" rtlCol="0">
            <a:spAutoFit/>
          </a:bodyPr>
          <a:lstStyle/>
          <a:p>
            <a:r>
              <a:rPr lang="fi-FI" dirty="0" smtClean="0"/>
              <a:t>Kehittämiskohteet </a:t>
            </a:r>
            <a:r>
              <a:rPr lang="fi-FI" dirty="0" err="1" smtClean="0"/>
              <a:t>ELO-toimintaan</a:t>
            </a:r>
            <a:r>
              <a:rPr lang="fi-FI" dirty="0" smtClean="0"/>
              <a:t> ja nuorten hyvinvoinnin edistämiseen</a:t>
            </a:r>
            <a:endParaRPr lang="fi-FI" dirty="0"/>
          </a:p>
        </p:txBody>
      </p:sp>
      <p:sp>
        <p:nvSpPr>
          <p:cNvPr id="24" name="Alanuoli 23"/>
          <p:cNvSpPr/>
          <p:nvPr/>
        </p:nvSpPr>
        <p:spPr>
          <a:xfrm>
            <a:off x="2339752" y="620688"/>
            <a:ext cx="64807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5" name="Alanuoli 24"/>
          <p:cNvSpPr/>
          <p:nvPr/>
        </p:nvSpPr>
        <p:spPr>
          <a:xfrm>
            <a:off x="4572000" y="620688"/>
            <a:ext cx="57606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7" name="Tekstikehys 26"/>
          <p:cNvSpPr txBox="1"/>
          <p:nvPr/>
        </p:nvSpPr>
        <p:spPr>
          <a:xfrm>
            <a:off x="1835696" y="0"/>
            <a:ext cx="2232248" cy="584775"/>
          </a:xfrm>
          <a:prstGeom prst="rect">
            <a:avLst/>
          </a:prstGeom>
          <a:noFill/>
        </p:spPr>
        <p:txBody>
          <a:bodyPr wrap="square" rtlCol="0">
            <a:spAutoFit/>
          </a:bodyPr>
          <a:lstStyle/>
          <a:p>
            <a:r>
              <a:rPr lang="fi-FI" sz="1600" dirty="0" smtClean="0"/>
              <a:t>Ohjaamo-osaamisen vahvistaminen</a:t>
            </a:r>
            <a:endParaRPr lang="fi-FI" sz="1600" dirty="0"/>
          </a:p>
        </p:txBody>
      </p:sp>
      <p:sp>
        <p:nvSpPr>
          <p:cNvPr id="29" name="Tekstikehys 28"/>
          <p:cNvSpPr txBox="1"/>
          <p:nvPr/>
        </p:nvSpPr>
        <p:spPr>
          <a:xfrm>
            <a:off x="6588224" y="0"/>
            <a:ext cx="1475656" cy="830997"/>
          </a:xfrm>
          <a:prstGeom prst="rect">
            <a:avLst/>
          </a:prstGeom>
          <a:noFill/>
        </p:spPr>
        <p:txBody>
          <a:bodyPr wrap="square" rtlCol="0">
            <a:spAutoFit/>
          </a:bodyPr>
          <a:lstStyle/>
          <a:p>
            <a:r>
              <a:rPr lang="fi-FI" sz="1600" dirty="0" smtClean="0"/>
              <a:t>Seudullisen yhteistyön edistäminen</a:t>
            </a:r>
            <a:endParaRPr lang="fi-FI" sz="1600" dirty="0"/>
          </a:p>
        </p:txBody>
      </p:sp>
      <p:sp>
        <p:nvSpPr>
          <p:cNvPr id="30" name="Alanuoli 29"/>
          <p:cNvSpPr/>
          <p:nvPr/>
        </p:nvSpPr>
        <p:spPr>
          <a:xfrm>
            <a:off x="6660232" y="764704"/>
            <a:ext cx="72008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8" name="Nuoli oikealle 27"/>
          <p:cNvSpPr/>
          <p:nvPr/>
        </p:nvSpPr>
        <p:spPr>
          <a:xfrm>
            <a:off x="0" y="-387424"/>
            <a:ext cx="2051720" cy="20608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mtClean="0"/>
              <a:t>Ohjaamo-toimintaa yhdistävä hanke</a:t>
            </a:r>
            <a:endParaRPr lang="fi-FI"/>
          </a:p>
        </p:txBody>
      </p:sp>
      <p:sp>
        <p:nvSpPr>
          <p:cNvPr id="31" name="Tekstikehys 30"/>
          <p:cNvSpPr txBox="1"/>
          <p:nvPr/>
        </p:nvSpPr>
        <p:spPr>
          <a:xfrm>
            <a:off x="8100392" y="116632"/>
            <a:ext cx="748923" cy="369332"/>
          </a:xfrm>
          <a:prstGeom prst="rect">
            <a:avLst/>
          </a:prstGeom>
          <a:noFill/>
        </p:spPr>
        <p:txBody>
          <a:bodyPr wrap="none" rtlCol="0">
            <a:spAutoFit/>
          </a:bodyPr>
          <a:lstStyle/>
          <a:p>
            <a:r>
              <a:rPr lang="fi-FI" dirty="0" smtClean="0"/>
              <a:t>Pilotit</a:t>
            </a:r>
            <a:endParaRPr lang="fi-FI" dirty="0"/>
          </a:p>
        </p:txBody>
      </p:sp>
      <p:sp>
        <p:nvSpPr>
          <p:cNvPr id="32" name="Alanuoli 31"/>
          <p:cNvSpPr/>
          <p:nvPr/>
        </p:nvSpPr>
        <p:spPr>
          <a:xfrm>
            <a:off x="8028384" y="764704"/>
            <a:ext cx="93610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3" name="Tekstikehys 32"/>
          <p:cNvSpPr txBox="1"/>
          <p:nvPr/>
        </p:nvSpPr>
        <p:spPr>
          <a:xfrm>
            <a:off x="1403648" y="3068960"/>
            <a:ext cx="1686680" cy="954107"/>
          </a:xfrm>
          <a:prstGeom prst="rect">
            <a:avLst/>
          </a:prstGeom>
          <a:noFill/>
        </p:spPr>
        <p:txBody>
          <a:bodyPr wrap="none" rtlCol="0">
            <a:spAutoFit/>
          </a:bodyPr>
          <a:lstStyle/>
          <a:p>
            <a:r>
              <a:rPr lang="fi-FI" sz="1400" dirty="0" smtClean="0"/>
              <a:t>Ohjaamotoiminnan</a:t>
            </a:r>
          </a:p>
          <a:p>
            <a:r>
              <a:rPr lang="fi-FI" sz="1400" dirty="0" smtClean="0"/>
              <a:t> kehittämistä</a:t>
            </a:r>
          </a:p>
          <a:p>
            <a:r>
              <a:rPr lang="fi-FI" sz="1400" dirty="0" smtClean="0"/>
              <a:t> työpajatoiminnan</a:t>
            </a:r>
          </a:p>
          <a:p>
            <a:r>
              <a:rPr lang="fi-FI" sz="1400" dirty="0" smtClean="0"/>
              <a:t> ympärille</a:t>
            </a:r>
            <a:endParaRPr lang="fi-FI"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p:cNvSpPr>
            <a:spLocks noGrp="1"/>
          </p:cNvSpPr>
          <p:nvPr>
            <p:ph type="body" sz="quarter" idx="10"/>
          </p:nvPr>
        </p:nvSpPr>
        <p:spPr>
          <a:xfrm>
            <a:off x="827584" y="2084238"/>
            <a:ext cx="7782694" cy="3216970"/>
          </a:xfrm>
        </p:spPr>
        <p:txBody>
          <a:bodyPr/>
          <a:lstStyle/>
          <a:p>
            <a:endParaRPr lang="fi-FI" dirty="0" smtClean="0"/>
          </a:p>
          <a:p>
            <a:endParaRPr lang="fi-FI" dirty="0"/>
          </a:p>
        </p:txBody>
      </p:sp>
      <p:sp>
        <p:nvSpPr>
          <p:cNvPr id="8" name="Alatunnisteen paikkamerkki 7"/>
          <p:cNvSpPr>
            <a:spLocks noGrp="1"/>
          </p:cNvSpPr>
          <p:nvPr>
            <p:ph type="ftr" sz="quarter" idx="14"/>
          </p:nvPr>
        </p:nvSpPr>
        <p:spPr/>
        <p:txBody>
          <a:bodyPr/>
          <a:lstStyle/>
          <a:p>
            <a:r>
              <a:rPr lang="fi-FI" smtClean="0"/>
              <a:t>Katja Komonen &amp; Tuija Toivakainen 16.2.2015 ISO ELO -kokouksessa</a:t>
            </a:r>
            <a:endParaRPr lang="fi-FI" dirty="0"/>
          </a:p>
        </p:txBody>
      </p:sp>
      <p:sp>
        <p:nvSpPr>
          <p:cNvPr id="6" name="Suorakulmio 5"/>
          <p:cNvSpPr/>
          <p:nvPr/>
        </p:nvSpPr>
        <p:spPr>
          <a:xfrm>
            <a:off x="-108520" y="764704"/>
            <a:ext cx="1731981"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Nuorisolaki 72/2006</a:t>
            </a:r>
          </a:p>
          <a:p>
            <a:pPr algn="ctr"/>
            <a:endParaRPr lang="fi-FI" dirty="0"/>
          </a:p>
          <a:p>
            <a:pPr algn="ctr"/>
            <a:r>
              <a:rPr lang="fi-FI" dirty="0" smtClean="0"/>
              <a:t>Nuorisotakuu 2013</a:t>
            </a:r>
            <a:endParaRPr lang="fi-FI" dirty="0"/>
          </a:p>
        </p:txBody>
      </p:sp>
      <p:sp>
        <p:nvSpPr>
          <p:cNvPr id="7" name="Suorakulmio 6"/>
          <p:cNvSpPr/>
          <p:nvPr/>
        </p:nvSpPr>
        <p:spPr>
          <a:xfrm>
            <a:off x="2771800" y="764704"/>
            <a:ext cx="1731981" cy="6858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smtClean="0"/>
          </a:p>
          <a:p>
            <a:pPr algn="ctr"/>
            <a:endParaRPr lang="fi-FI" dirty="0"/>
          </a:p>
          <a:p>
            <a:pPr algn="ctr"/>
            <a:r>
              <a:rPr lang="fi-FI" dirty="0" smtClean="0"/>
              <a:t>Nuorten ohjaus- ja palvelu-verkostot</a:t>
            </a:r>
          </a:p>
          <a:p>
            <a:pPr algn="ctr"/>
            <a:endParaRPr lang="fi-FI" dirty="0" smtClean="0"/>
          </a:p>
          <a:p>
            <a:pPr algn="ctr"/>
            <a:endParaRPr lang="fi-FI" dirty="0" smtClean="0"/>
          </a:p>
          <a:p>
            <a:pPr algn="ctr"/>
            <a:endParaRPr lang="fi-FI" dirty="0"/>
          </a:p>
        </p:txBody>
      </p:sp>
      <p:sp>
        <p:nvSpPr>
          <p:cNvPr id="9" name="Suorakulmio 8"/>
          <p:cNvSpPr/>
          <p:nvPr/>
        </p:nvSpPr>
        <p:spPr>
          <a:xfrm>
            <a:off x="5004048" y="764704"/>
            <a:ext cx="1731981" cy="68580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Ohjaamo</a:t>
            </a:r>
            <a:endParaRPr lang="fi-FI" dirty="0"/>
          </a:p>
        </p:txBody>
      </p:sp>
      <p:sp>
        <p:nvSpPr>
          <p:cNvPr id="11" name="Suorakulmio 10"/>
          <p:cNvSpPr/>
          <p:nvPr/>
        </p:nvSpPr>
        <p:spPr>
          <a:xfrm>
            <a:off x="7308304" y="764704"/>
            <a:ext cx="1731981" cy="6858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Elinikäinen oppiminen ja ohjaus</a:t>
            </a:r>
            <a:endParaRPr lang="fi-FI" dirty="0"/>
          </a:p>
        </p:txBody>
      </p:sp>
      <p:sp>
        <p:nvSpPr>
          <p:cNvPr id="12" name="Nuoli vasemmalle 11"/>
          <p:cNvSpPr/>
          <p:nvPr/>
        </p:nvSpPr>
        <p:spPr>
          <a:xfrm>
            <a:off x="1115616" y="1052736"/>
            <a:ext cx="1731981" cy="1440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Vahvuudet</a:t>
            </a:r>
            <a:endParaRPr lang="fi-FI" dirty="0"/>
          </a:p>
        </p:txBody>
      </p:sp>
      <p:sp>
        <p:nvSpPr>
          <p:cNvPr id="13" name="Nuoli vasemmalle 12"/>
          <p:cNvSpPr/>
          <p:nvPr/>
        </p:nvSpPr>
        <p:spPr>
          <a:xfrm>
            <a:off x="1115616" y="4653136"/>
            <a:ext cx="1785770" cy="1548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Heikkoudet</a:t>
            </a:r>
            <a:endParaRPr lang="fi-FI" dirty="0"/>
          </a:p>
        </p:txBody>
      </p:sp>
      <p:sp>
        <p:nvSpPr>
          <p:cNvPr id="14" name="Nuoli oikealle 13"/>
          <p:cNvSpPr/>
          <p:nvPr/>
        </p:nvSpPr>
        <p:spPr>
          <a:xfrm>
            <a:off x="4427984" y="1052736"/>
            <a:ext cx="2160000" cy="144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Vahvuudet</a:t>
            </a:r>
            <a:endParaRPr lang="fi-FI" dirty="0"/>
          </a:p>
        </p:txBody>
      </p:sp>
      <p:sp>
        <p:nvSpPr>
          <p:cNvPr id="15" name="Nuoli oikealle 14"/>
          <p:cNvSpPr/>
          <p:nvPr/>
        </p:nvSpPr>
        <p:spPr>
          <a:xfrm>
            <a:off x="4499992" y="4797152"/>
            <a:ext cx="2160000" cy="162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Kehittämis-tarpeet</a:t>
            </a:r>
            <a:endParaRPr lang="fi-FI" dirty="0"/>
          </a:p>
        </p:txBody>
      </p:sp>
      <p:sp>
        <p:nvSpPr>
          <p:cNvPr id="16" name="Nuoli oikealle 15"/>
          <p:cNvSpPr/>
          <p:nvPr/>
        </p:nvSpPr>
        <p:spPr>
          <a:xfrm>
            <a:off x="6804248" y="1124744"/>
            <a:ext cx="2147943" cy="13447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Vahvuudet</a:t>
            </a:r>
            <a:endParaRPr lang="fi-FI" dirty="0"/>
          </a:p>
        </p:txBody>
      </p:sp>
      <p:sp>
        <p:nvSpPr>
          <p:cNvPr id="17" name="Nuoli oikealle 16"/>
          <p:cNvSpPr/>
          <p:nvPr/>
        </p:nvSpPr>
        <p:spPr>
          <a:xfrm>
            <a:off x="6732240" y="4653136"/>
            <a:ext cx="2160000" cy="162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Kehittämis-tarpeet</a:t>
            </a:r>
            <a:endParaRPr lang="fi-FI" dirty="0"/>
          </a:p>
        </p:txBody>
      </p:sp>
      <p:sp>
        <p:nvSpPr>
          <p:cNvPr id="18" name="Tekstikehys 17"/>
          <p:cNvSpPr txBox="1"/>
          <p:nvPr/>
        </p:nvSpPr>
        <p:spPr>
          <a:xfrm>
            <a:off x="2843808" y="188640"/>
            <a:ext cx="5376793" cy="584775"/>
          </a:xfrm>
          <a:prstGeom prst="rect">
            <a:avLst/>
          </a:prstGeom>
          <a:noFill/>
        </p:spPr>
        <p:txBody>
          <a:bodyPr wrap="none" rtlCol="0">
            <a:spAutoFit/>
          </a:bodyPr>
          <a:lstStyle/>
          <a:p>
            <a:r>
              <a:rPr lang="fi-FI" sz="3200" dirty="0" smtClean="0"/>
              <a:t>Kuntakierroksen lähtökohdat</a:t>
            </a:r>
            <a:endParaRPr lang="fi-FI" sz="32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ulukko 2"/>
          <p:cNvGraphicFramePr>
            <a:graphicFrameLocks noGrp="1"/>
          </p:cNvGraphicFramePr>
          <p:nvPr>
            <p:extLst>
              <p:ext uri="{D42A27DB-BD31-4B8C-83A1-F6EECF244321}">
                <p14:modId xmlns:p14="http://schemas.microsoft.com/office/powerpoint/2010/main" xmlns="" val="4069111544"/>
              </p:ext>
            </p:extLst>
          </p:nvPr>
        </p:nvGraphicFramePr>
        <p:xfrm>
          <a:off x="323527" y="1196752"/>
          <a:ext cx="8496945" cy="5181600"/>
        </p:xfrm>
        <a:graphic>
          <a:graphicData uri="http://schemas.openxmlformats.org/drawingml/2006/table">
            <a:tbl>
              <a:tblPr firstRow="1" bandRow="1">
                <a:tableStyleId>{5C22544A-7EE6-4342-B048-85BDC9FD1C3A}</a:tableStyleId>
              </a:tblPr>
              <a:tblGrid>
                <a:gridCol w="1217669"/>
                <a:gridCol w="1397645"/>
                <a:gridCol w="1397645"/>
                <a:gridCol w="1389933"/>
                <a:gridCol w="1711319"/>
                <a:gridCol w="1382734"/>
              </a:tblGrid>
              <a:tr h="716971">
                <a:tc>
                  <a:txBody>
                    <a:bodyPr/>
                    <a:lstStyle/>
                    <a:p>
                      <a:endParaRPr lang="fi-FI" dirty="0" smtClean="0"/>
                    </a:p>
                  </a:txBody>
                  <a:tcPr marL="68580" marR="68580"/>
                </a:tc>
                <a:tc>
                  <a:txBody>
                    <a:bodyPr/>
                    <a:lstStyle/>
                    <a:p>
                      <a:r>
                        <a:rPr lang="fi-FI" sz="1400" dirty="0" err="1" smtClean="0"/>
                        <a:t>Ohjauspalve-lujen</a:t>
                      </a:r>
                      <a:r>
                        <a:rPr lang="fi-FI" sz="1400" baseline="0" dirty="0" smtClean="0"/>
                        <a:t> tasapuolinen saatavuus</a:t>
                      </a:r>
                      <a:endParaRPr lang="fi-FI" sz="1400" dirty="0"/>
                    </a:p>
                  </a:txBody>
                  <a:tcPr marL="68580" marR="68580"/>
                </a:tc>
                <a:tc>
                  <a:txBody>
                    <a:bodyPr/>
                    <a:lstStyle/>
                    <a:p>
                      <a:r>
                        <a:rPr lang="fi-FI" sz="1400" dirty="0" err="1" smtClean="0"/>
                        <a:t>Urasuunnitte-lun</a:t>
                      </a:r>
                      <a:r>
                        <a:rPr lang="fi-FI" sz="1400" dirty="0" smtClean="0"/>
                        <a:t> taidot</a:t>
                      </a:r>
                      <a:endParaRPr lang="fi-FI" sz="1400" dirty="0"/>
                    </a:p>
                  </a:txBody>
                  <a:tcPr marL="68580" marR="68580"/>
                </a:tc>
                <a:tc>
                  <a:txBody>
                    <a:bodyPr/>
                    <a:lstStyle/>
                    <a:p>
                      <a:r>
                        <a:rPr lang="fi-FI" sz="1400" dirty="0" err="1" smtClean="0"/>
                        <a:t>Ohjaus</a:t>
                      </a:r>
                      <a:r>
                        <a:rPr lang="fi-FI" sz="1400" baseline="0" dirty="0" err="1" smtClean="0"/>
                        <a:t>osaa-minen</a:t>
                      </a:r>
                      <a:endParaRPr lang="fi-FI" sz="1400" dirty="0"/>
                    </a:p>
                  </a:txBody>
                  <a:tcPr marL="68580" marR="68580"/>
                </a:tc>
                <a:tc>
                  <a:txBody>
                    <a:bodyPr/>
                    <a:lstStyle/>
                    <a:p>
                      <a:r>
                        <a:rPr lang="fi-FI" sz="1400" dirty="0" smtClean="0"/>
                        <a:t>Ohjauksen laatujärjestelmien</a:t>
                      </a:r>
                      <a:r>
                        <a:rPr lang="fi-FI" sz="1400" baseline="0" dirty="0" smtClean="0"/>
                        <a:t> kehittäminen</a:t>
                      </a:r>
                      <a:endParaRPr lang="fi-FI" sz="1400" dirty="0"/>
                    </a:p>
                  </a:txBody>
                  <a:tcPr marL="68580" marR="68580"/>
                </a:tc>
                <a:tc>
                  <a:txBody>
                    <a:bodyPr/>
                    <a:lstStyle/>
                    <a:p>
                      <a:r>
                        <a:rPr lang="fi-FI" sz="1400" dirty="0" smtClean="0"/>
                        <a:t>Ohjaus koordinoituna </a:t>
                      </a:r>
                      <a:r>
                        <a:rPr lang="fi-FI" sz="1400" dirty="0" err="1" smtClean="0"/>
                        <a:t>kokonaisuu-tena</a:t>
                      </a:r>
                      <a:endParaRPr lang="fi-FI" sz="1400" dirty="0"/>
                    </a:p>
                  </a:txBody>
                  <a:tcPr marL="68580" marR="68580"/>
                </a:tc>
              </a:tr>
              <a:tr h="872837">
                <a:tc>
                  <a:txBody>
                    <a:bodyPr/>
                    <a:lstStyle/>
                    <a:p>
                      <a:r>
                        <a:rPr lang="fi-FI" b="1" dirty="0" err="1" smtClean="0"/>
                        <a:t>Vahvuu-det</a:t>
                      </a:r>
                      <a:endParaRPr lang="fi-FI" b="1" dirty="0"/>
                    </a:p>
                  </a:txBody>
                  <a:tcPr marL="68580" marR="68580"/>
                </a:tc>
                <a:tc>
                  <a:txBody>
                    <a:bodyPr/>
                    <a:lstStyle/>
                    <a:p>
                      <a:endParaRPr lang="fi-FI" sz="1400" dirty="0" smtClean="0"/>
                    </a:p>
                    <a:p>
                      <a:endParaRPr lang="fi-FI" sz="1400" dirty="0" smtClean="0"/>
                    </a:p>
                    <a:p>
                      <a:endParaRPr lang="fi-FI" sz="1400" dirty="0" smtClean="0"/>
                    </a:p>
                    <a:p>
                      <a:endParaRPr lang="fi-FI" sz="1400" dirty="0"/>
                    </a:p>
                  </a:txBody>
                  <a:tcPr marL="68580" marR="68580"/>
                </a:tc>
                <a:tc>
                  <a:txBody>
                    <a:bodyPr/>
                    <a:lstStyle/>
                    <a:p>
                      <a:endParaRPr lang="fi-FI" sz="1400" dirty="0"/>
                    </a:p>
                  </a:txBody>
                  <a:tcPr marL="68580" marR="68580"/>
                </a:tc>
                <a:tc>
                  <a:txBody>
                    <a:bodyPr/>
                    <a:lstStyle/>
                    <a:p>
                      <a:endParaRPr lang="fi-FI" sz="1400" dirty="0"/>
                    </a:p>
                  </a:txBody>
                  <a:tcPr marL="68580" marR="68580"/>
                </a:tc>
                <a:tc>
                  <a:txBody>
                    <a:bodyPr/>
                    <a:lstStyle/>
                    <a:p>
                      <a:endParaRPr lang="fi-FI" sz="1400" dirty="0"/>
                    </a:p>
                  </a:txBody>
                  <a:tcPr marL="68580" marR="68580"/>
                </a:tc>
                <a:tc>
                  <a:txBody>
                    <a:bodyPr/>
                    <a:lstStyle/>
                    <a:p>
                      <a:endParaRPr lang="fi-FI" sz="1400" dirty="0"/>
                    </a:p>
                  </a:txBody>
                  <a:tcPr marL="68580" marR="68580"/>
                </a:tc>
              </a:tr>
              <a:tr h="422031">
                <a:tc>
                  <a:txBody>
                    <a:bodyPr/>
                    <a:lstStyle/>
                    <a:p>
                      <a:r>
                        <a:rPr lang="fi-FI" b="1" dirty="0" err="1" smtClean="0"/>
                        <a:t>Kehittä-mistar-peet</a:t>
                      </a:r>
                      <a:endParaRPr lang="fi-FI" b="1" dirty="0"/>
                    </a:p>
                  </a:txBody>
                  <a:tcPr marL="68580" marR="68580"/>
                </a:tc>
                <a:tc>
                  <a:txBody>
                    <a:bodyPr/>
                    <a:lstStyle/>
                    <a:p>
                      <a:r>
                        <a:rPr lang="fi-FI" sz="1400" dirty="0" smtClean="0"/>
                        <a:t>Seudullisten</a:t>
                      </a:r>
                      <a:r>
                        <a:rPr lang="fi-FI" sz="1400" baseline="0" dirty="0" smtClean="0"/>
                        <a:t> palvelujen kehittäminen</a:t>
                      </a:r>
                      <a:endParaRPr lang="fi-FI" sz="1400" dirty="0" smtClean="0"/>
                    </a:p>
                    <a:p>
                      <a:endParaRPr lang="fi-FI" sz="1400" dirty="0" smtClean="0"/>
                    </a:p>
                    <a:p>
                      <a:endParaRPr lang="fi-FI" sz="1400" dirty="0" smtClean="0"/>
                    </a:p>
                    <a:p>
                      <a:endParaRPr lang="fi-FI" sz="1400" dirty="0" smtClean="0"/>
                    </a:p>
                    <a:p>
                      <a:endParaRPr lang="fi-FI" sz="1400" dirty="0" smtClean="0"/>
                    </a:p>
                    <a:p>
                      <a:endParaRPr lang="fi-FI" sz="1400" dirty="0" smtClean="0"/>
                    </a:p>
                    <a:p>
                      <a:endParaRPr lang="fi-FI" sz="1400" dirty="0"/>
                    </a:p>
                  </a:txBody>
                  <a:tcPr marL="68580" marR="68580"/>
                </a:tc>
                <a:tc>
                  <a:txBody>
                    <a:bodyPr/>
                    <a:lstStyle/>
                    <a:p>
                      <a:endParaRPr lang="fi-FI" sz="1400" dirty="0"/>
                    </a:p>
                  </a:txBody>
                  <a:tcPr marL="68580" marR="68580"/>
                </a:tc>
                <a:tc>
                  <a:txBody>
                    <a:bodyPr/>
                    <a:lstStyle/>
                    <a:p>
                      <a:r>
                        <a:rPr lang="fi-FI" sz="1400" dirty="0" smtClean="0"/>
                        <a:t>Verkosto-osaamisen</a:t>
                      </a:r>
                      <a:r>
                        <a:rPr lang="fi-FI" sz="1400" baseline="0" dirty="0" smtClean="0"/>
                        <a:t> systemaattinen laajentaminen ja syventäminen</a:t>
                      </a:r>
                    </a:p>
                    <a:p>
                      <a:endParaRPr lang="fi-FI" sz="1400" baseline="0" dirty="0" smtClean="0"/>
                    </a:p>
                  </a:txBody>
                  <a:tcPr marL="68580" marR="68580"/>
                </a:tc>
                <a:tc>
                  <a:txBody>
                    <a:bodyPr/>
                    <a:lstStyle/>
                    <a:p>
                      <a:r>
                        <a:rPr lang="fi-FI" sz="1400" dirty="0" smtClean="0"/>
                        <a:t>Palveluiden</a:t>
                      </a:r>
                      <a:r>
                        <a:rPr lang="fi-FI" sz="1400" baseline="0" dirty="0" smtClean="0"/>
                        <a:t> laadun ja arvioinnin indikaattoreiden kehittäminen</a:t>
                      </a:r>
                    </a:p>
                    <a:p>
                      <a:endParaRPr lang="fi-FI" sz="1400" baseline="0" dirty="0" smtClean="0"/>
                    </a:p>
                    <a:p>
                      <a:r>
                        <a:rPr lang="fi-FI" sz="1400" baseline="0" dirty="0" smtClean="0"/>
                        <a:t>Verkostotyön laadun ja arvioinnin indikaattoreiden kehittäminen</a:t>
                      </a:r>
                    </a:p>
                    <a:p>
                      <a:endParaRPr lang="fi-FI" sz="1400" baseline="0" dirty="0" smtClean="0"/>
                    </a:p>
                    <a:p>
                      <a:r>
                        <a:rPr lang="fi-FI" sz="1400" baseline="0" dirty="0" smtClean="0"/>
                        <a:t>Nuorten hyvinvoinnin tietopohjan hajanaisuus ja puutteellisuus</a:t>
                      </a:r>
                    </a:p>
                  </a:txBody>
                  <a:tcPr marL="68580" marR="68580"/>
                </a:tc>
                <a:tc>
                  <a:txBody>
                    <a:bodyPr/>
                    <a:lstStyle/>
                    <a:p>
                      <a:r>
                        <a:rPr lang="fi-FI" sz="1400" dirty="0" smtClean="0"/>
                        <a:t>Ohjaamojen ja verkostojen </a:t>
                      </a:r>
                      <a:r>
                        <a:rPr lang="fi-FI" sz="1400" baseline="0" dirty="0" smtClean="0"/>
                        <a:t> johtaminen erityisesti seudullisessa työskentelyssä</a:t>
                      </a:r>
                      <a:endParaRPr lang="fi-FI" sz="1400" dirty="0"/>
                    </a:p>
                  </a:txBody>
                  <a:tcPr marL="68580" marR="68580"/>
                </a:tc>
              </a:tr>
            </a:tbl>
          </a:graphicData>
        </a:graphic>
      </p:graphicFrame>
      <p:sp>
        <p:nvSpPr>
          <p:cNvPr id="4" name="Otsikko 1"/>
          <p:cNvSpPr txBox="1">
            <a:spLocks/>
          </p:cNvSpPr>
          <p:nvPr/>
        </p:nvSpPr>
        <p:spPr>
          <a:xfrm>
            <a:off x="581891" y="1"/>
            <a:ext cx="78867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i-FI" sz="3200" dirty="0"/>
          </a:p>
        </p:txBody>
      </p:sp>
      <p:sp>
        <p:nvSpPr>
          <p:cNvPr id="5" name="Otsikko 1"/>
          <p:cNvSpPr txBox="1">
            <a:spLocks/>
          </p:cNvSpPr>
          <p:nvPr/>
        </p:nvSpPr>
        <p:spPr>
          <a:xfrm>
            <a:off x="527339" y="84571"/>
            <a:ext cx="7886700" cy="96816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i-FI" sz="2800" b="1" dirty="0" smtClean="0"/>
              <a:t>Kehittämistarpeet elinikäisen ohjauksen strategian (2011) viitekehyksessä</a:t>
            </a:r>
            <a:endParaRPr lang="fi-FI" sz="2800" b="1" dirty="0"/>
          </a:p>
        </p:txBody>
      </p:sp>
      <p:sp>
        <p:nvSpPr>
          <p:cNvPr id="6" name="Alatunnisteen paikkamerkki 5"/>
          <p:cNvSpPr>
            <a:spLocks noGrp="1"/>
          </p:cNvSpPr>
          <p:nvPr>
            <p:ph type="ftr" sz="quarter" idx="11"/>
          </p:nvPr>
        </p:nvSpPr>
        <p:spPr/>
        <p:txBody>
          <a:bodyPr/>
          <a:lstStyle/>
          <a:p>
            <a:r>
              <a:rPr lang="fi-FI" smtClean="0"/>
              <a:t>Katja Komonen &amp; Tuija Toivakainen 16.2.2015 ISO ELO -kokouksessa</a:t>
            </a:r>
            <a:endParaRPr lang="fi-FI"/>
          </a:p>
        </p:txBody>
      </p:sp>
    </p:spTree>
    <p:extLst>
      <p:ext uri="{BB962C8B-B14F-4D97-AF65-F5344CB8AC3E}">
        <p14:creationId xmlns:p14="http://schemas.microsoft.com/office/powerpoint/2010/main" xmlns="" val="10569949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Lisätietoja</a:t>
            </a:r>
            <a:endParaRPr lang="fi-FI" dirty="0"/>
          </a:p>
        </p:txBody>
      </p:sp>
      <p:sp>
        <p:nvSpPr>
          <p:cNvPr id="3" name="Tekstin paikkamerkki 2"/>
          <p:cNvSpPr>
            <a:spLocks noGrp="1"/>
          </p:cNvSpPr>
          <p:nvPr>
            <p:ph type="body" sz="quarter" idx="10"/>
          </p:nvPr>
        </p:nvSpPr>
        <p:spPr/>
        <p:txBody>
          <a:bodyPr/>
          <a:lstStyle/>
          <a:p>
            <a:pPr>
              <a:buNone/>
            </a:pPr>
            <a:r>
              <a:rPr lang="fi-FI" dirty="0" smtClean="0"/>
              <a:t>Katja Komonen, yliopettaja, </a:t>
            </a:r>
            <a:r>
              <a:rPr lang="fi-FI" dirty="0" err="1" smtClean="0"/>
              <a:t>Mamk</a:t>
            </a:r>
            <a:endParaRPr lang="fi-FI" dirty="0" smtClean="0"/>
          </a:p>
          <a:p>
            <a:pPr>
              <a:buNone/>
            </a:pPr>
            <a:r>
              <a:rPr lang="fi-FI" dirty="0" smtClean="0"/>
              <a:t>040 842 0810, </a:t>
            </a:r>
            <a:r>
              <a:rPr lang="fi-FI" dirty="0" err="1" smtClean="0">
                <a:hlinkClick r:id="rId2"/>
              </a:rPr>
              <a:t>katja.komonen@mamk.fi</a:t>
            </a:r>
            <a:endParaRPr lang="fi-FI" dirty="0" smtClean="0"/>
          </a:p>
          <a:p>
            <a:pPr>
              <a:buNone/>
            </a:pPr>
            <a:endParaRPr lang="fi-FI" dirty="0" smtClean="0"/>
          </a:p>
          <a:p>
            <a:pPr>
              <a:buNone/>
            </a:pPr>
            <a:r>
              <a:rPr lang="fi-FI" dirty="0" smtClean="0"/>
              <a:t>Tuija Toivakainen, kehityspäällikkö, Etelä-Savon ELY</a:t>
            </a:r>
          </a:p>
          <a:p>
            <a:pPr>
              <a:buNone/>
            </a:pPr>
            <a:r>
              <a:rPr lang="fi-FI" dirty="0" smtClean="0"/>
              <a:t>0295 024 220, </a:t>
            </a:r>
            <a:r>
              <a:rPr lang="fi-FI" dirty="0" err="1" smtClean="0">
                <a:hlinkClick r:id="rId3"/>
              </a:rPr>
              <a:t>tuija.toivakainen@ely-keskus.fi</a:t>
            </a:r>
            <a:endParaRPr lang="fi-FI" dirty="0" smtClean="0"/>
          </a:p>
          <a:p>
            <a:pPr>
              <a:buNone/>
            </a:pPr>
            <a:r>
              <a:rPr lang="fi-FI" dirty="0" smtClean="0">
                <a:hlinkClick r:id="rId4"/>
              </a:rPr>
              <a:t>https://peda.net/hankkeet/eejn</a:t>
            </a:r>
            <a:r>
              <a:rPr lang="fi-FI" dirty="0" smtClean="0"/>
              <a:t> </a:t>
            </a:r>
          </a:p>
          <a:p>
            <a:pPr>
              <a:buNone/>
            </a:pPr>
            <a:r>
              <a:rPr lang="fi-FI" dirty="0" err="1" smtClean="0"/>
              <a:t>Facebookissa</a:t>
            </a:r>
            <a:r>
              <a:rPr lang="fi-FI" dirty="0" smtClean="0"/>
              <a:t>: Nuorisotakuu Etelä-Savo</a:t>
            </a:r>
          </a:p>
          <a:p>
            <a:pPr>
              <a:buNone/>
            </a:pPr>
            <a:r>
              <a:rPr lang="fi-FI" dirty="0" err="1" smtClean="0"/>
              <a:t>Twitterissa</a:t>
            </a:r>
            <a:r>
              <a:rPr lang="fi-FI" dirty="0" smtClean="0"/>
              <a:t> </a:t>
            </a:r>
            <a:r>
              <a:rPr lang="fi-FI" dirty="0" err="1" smtClean="0"/>
              <a:t>ELY-keskus</a:t>
            </a:r>
            <a:r>
              <a:rPr lang="fi-FI" dirty="0" smtClean="0"/>
              <a:t>: </a:t>
            </a:r>
            <a:r>
              <a:rPr lang="fi-FI" dirty="0" smtClean="0">
                <a:hlinkClick r:id="rId5"/>
              </a:rPr>
              <a:t>https://twitter.com/EtelaSavonELY</a:t>
            </a:r>
            <a:r>
              <a:rPr lang="fi-FI" dirty="0" smtClean="0"/>
              <a:t>  </a:t>
            </a:r>
            <a:endParaRPr lang="fi-FI" dirty="0"/>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Nuorten ohjaus- ja palveluverkostot (nuorisolaki 2006/72, 7§)</a:t>
            </a:r>
            <a:endParaRPr lang="fi-FI" dirty="0"/>
          </a:p>
        </p:txBody>
      </p:sp>
      <p:sp>
        <p:nvSpPr>
          <p:cNvPr id="3" name="Tekstin paikkamerkki 2"/>
          <p:cNvSpPr>
            <a:spLocks noGrp="1"/>
          </p:cNvSpPr>
          <p:nvPr>
            <p:ph type="body" sz="quarter" idx="10"/>
          </p:nvPr>
        </p:nvSpPr>
        <p:spPr>
          <a:xfrm>
            <a:off x="827584" y="2420888"/>
            <a:ext cx="7782694" cy="3937050"/>
          </a:xfrm>
        </p:spPr>
        <p:txBody>
          <a:bodyPr/>
          <a:lstStyle/>
          <a:p>
            <a:r>
              <a:rPr lang="fi-FI" dirty="0" smtClean="0"/>
              <a:t>”</a:t>
            </a:r>
            <a:r>
              <a:rPr lang="fi-FI" sz="1600" i="1" dirty="0" smtClean="0"/>
              <a:t>Paikallisten viranomaisten monialaisen yhteistyön yleistä suunnittelua ja toimeenpanon kehittämistä varten kunnassa on oltava nuorten ohjaus- ja palveluverkosto, johon kuuluvat opetus-, sosiaali- ja terveys- ja nuorisotoimen sekä työ- ja poliisihallinnon edustajat. Lisäksi verkostoon voi kuulua puolustushallinnon ja muiden viranomaisten edustajia. Verkosto toimii vuorovaikutuksessa nuorten palveluja tuottavien yhteisöjen kanssa. Kunnat voivat koota myös yhteisen verkoston. Verkosto ei käsittele yksittäistä nuorta koskevia asioita”</a:t>
            </a:r>
            <a:endParaRPr lang="fi-FI" sz="1600" dirty="0" smtClean="0"/>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80728"/>
            <a:ext cx="7776864" cy="1368152"/>
          </a:xfrm>
        </p:spPr>
        <p:txBody>
          <a:bodyPr/>
          <a:lstStyle/>
          <a:p>
            <a:r>
              <a:rPr lang="fi-FI" dirty="0" smtClean="0"/>
              <a:t>Nuorten ohjaus- ja palveluverkostojen tehtävä on</a:t>
            </a:r>
            <a:endParaRPr lang="fi-FI" dirty="0"/>
          </a:p>
        </p:txBody>
      </p:sp>
      <p:sp>
        <p:nvSpPr>
          <p:cNvPr id="3" name="Tekstin paikkamerkki 2"/>
          <p:cNvSpPr>
            <a:spLocks noGrp="1"/>
          </p:cNvSpPr>
          <p:nvPr>
            <p:ph type="body" sz="quarter" idx="10"/>
          </p:nvPr>
        </p:nvSpPr>
        <p:spPr>
          <a:xfrm>
            <a:off x="827584" y="2060848"/>
            <a:ext cx="7782694" cy="4248472"/>
          </a:xfrm>
        </p:spPr>
        <p:txBody>
          <a:bodyPr/>
          <a:lstStyle/>
          <a:p>
            <a:pPr lvl="1"/>
            <a:r>
              <a:rPr lang="fi-FI" dirty="0" smtClean="0"/>
              <a:t>	</a:t>
            </a:r>
            <a:r>
              <a:rPr lang="fi-FI" sz="2000" dirty="0" smtClean="0"/>
              <a:t>1) koota tietoja nuorten kasvu- ja elinoloista sekä arvioida niiden pohjalta nuorten tilannetta paikallisen päätöksenteon ja suunnitelmien tueksi</a:t>
            </a:r>
          </a:p>
          <a:p>
            <a:pPr lvl="1"/>
            <a:r>
              <a:rPr lang="fi-FI" sz="2000" dirty="0" smtClean="0"/>
              <a:t>	2) edistää nuorille suunnattujen palvelujen yhteensovittamista ja vaikuttavuutta tavoitteena</a:t>
            </a:r>
          </a:p>
          <a:p>
            <a:pPr lvl="1"/>
            <a:r>
              <a:rPr lang="fi-FI" sz="2000" dirty="0" smtClean="0"/>
              <a:t>	palvelujen riittävyys, laadukkuus ja saavutettavuus</a:t>
            </a:r>
          </a:p>
          <a:p>
            <a:pPr lvl="1"/>
            <a:r>
              <a:rPr lang="fi-FI" sz="2000" dirty="0" smtClean="0"/>
              <a:t>    3) suunnitella ja tehostaa yhteisiä menettelytapoja nuorten palveluihin ohjautumiseksi ja tarvittaessa palvelusta toiseen siirtymiseksi</a:t>
            </a:r>
          </a:p>
          <a:p>
            <a:pPr lvl="1"/>
            <a:r>
              <a:rPr lang="fi-FI" sz="2000" dirty="0" smtClean="0"/>
              <a:t>    4) edistää nuorten palveluiden järjestämiseen liittyvän tietojen vaihdon sujuvuutta suunnittelemalla yhteisiä menettelytapoja viranomaisten kesken.</a:t>
            </a:r>
          </a:p>
          <a:p>
            <a:endParaRPr lang="fi-FI" dirty="0"/>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uvatekstinuoli oikealle 2"/>
          <p:cNvSpPr/>
          <p:nvPr/>
        </p:nvSpPr>
        <p:spPr>
          <a:xfrm>
            <a:off x="0" y="2852936"/>
            <a:ext cx="3455988" cy="3744912"/>
          </a:xfrm>
          <a:prstGeom prst="right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i-FI" sz="1600" dirty="0" smtClean="0">
                <a:solidFill>
                  <a:schemeClr val="tx1"/>
                </a:solidFill>
              </a:rPr>
              <a:t>Ammattikuntien ammatillinen itseymmärrys</a:t>
            </a:r>
            <a:endParaRPr lang="fi-FI" sz="1600" dirty="0">
              <a:solidFill>
                <a:schemeClr val="tx1"/>
              </a:solidFill>
            </a:endParaRPr>
          </a:p>
          <a:p>
            <a:pPr algn="ctr"/>
            <a:endParaRPr lang="fi-FI" sz="1600" dirty="0">
              <a:solidFill>
                <a:schemeClr val="tx1"/>
              </a:solidFill>
            </a:endParaRPr>
          </a:p>
          <a:p>
            <a:pPr algn="ctr"/>
            <a:r>
              <a:rPr lang="fi-FI" sz="1600" i="1" dirty="0" smtClean="0">
                <a:solidFill>
                  <a:schemeClr val="tx1"/>
                </a:solidFill>
              </a:rPr>
              <a:t>Työntekijät,</a:t>
            </a:r>
            <a:endParaRPr lang="fi-FI" sz="1600" i="1" dirty="0">
              <a:solidFill>
                <a:schemeClr val="tx1"/>
              </a:solidFill>
            </a:endParaRPr>
          </a:p>
          <a:p>
            <a:pPr algn="ctr"/>
            <a:r>
              <a:rPr lang="fi-FI" sz="1600" i="1" dirty="0" smtClean="0">
                <a:solidFill>
                  <a:schemeClr val="tx1"/>
                </a:solidFill>
              </a:rPr>
              <a:t>omat </a:t>
            </a:r>
            <a:r>
              <a:rPr lang="fi-FI" sz="1600" i="1" dirty="0">
                <a:solidFill>
                  <a:schemeClr val="tx1"/>
                </a:solidFill>
              </a:rPr>
              <a:t>havainnot ja </a:t>
            </a:r>
            <a:r>
              <a:rPr lang="fi-FI" sz="1600" i="1" dirty="0" smtClean="0">
                <a:solidFill>
                  <a:schemeClr val="tx1"/>
                </a:solidFill>
              </a:rPr>
              <a:t>kokemukset</a:t>
            </a:r>
          </a:p>
          <a:p>
            <a:pPr algn="ctr"/>
            <a:r>
              <a:rPr lang="fi-FI" sz="1600" i="1" dirty="0" smtClean="0">
                <a:solidFill>
                  <a:schemeClr val="tx1"/>
                </a:solidFill>
              </a:rPr>
              <a:t>”Mitä olen tottunut tekemään?” ”Mitä voin ja osaan tehdä</a:t>
            </a:r>
            <a:r>
              <a:rPr lang="fi-FI" sz="1600" dirty="0" smtClean="0">
                <a:solidFill>
                  <a:schemeClr val="tx1"/>
                </a:solidFill>
              </a:rPr>
              <a:t>?”</a:t>
            </a:r>
          </a:p>
        </p:txBody>
      </p:sp>
      <p:sp>
        <p:nvSpPr>
          <p:cNvPr id="6" name="Kuvatekstinuoli vasemmalle 5"/>
          <p:cNvSpPr/>
          <p:nvPr/>
        </p:nvSpPr>
        <p:spPr>
          <a:xfrm>
            <a:off x="5616000" y="2754000"/>
            <a:ext cx="3528000" cy="4104000"/>
          </a:xfrm>
          <a:prstGeom prst="left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i-FI" dirty="0" smtClean="0">
                <a:solidFill>
                  <a:schemeClr val="tx1"/>
                </a:solidFill>
              </a:rPr>
              <a:t>Kansallisen tason ja alueen poliittinen informaatio-, resurssi- ja normiohjaus</a:t>
            </a:r>
          </a:p>
          <a:p>
            <a:pPr algn="ctr">
              <a:defRPr/>
            </a:pPr>
            <a:endParaRPr lang="fi-FI" dirty="0" smtClean="0">
              <a:solidFill>
                <a:schemeClr val="tx1"/>
              </a:solidFill>
            </a:endParaRPr>
          </a:p>
          <a:p>
            <a:pPr algn="ctr">
              <a:defRPr/>
            </a:pPr>
            <a:r>
              <a:rPr lang="fi-FI" sz="1600" i="1" dirty="0" smtClean="0">
                <a:solidFill>
                  <a:schemeClr val="tx1"/>
                </a:solidFill>
              </a:rPr>
              <a:t>Nuorisolaki</a:t>
            </a:r>
          </a:p>
          <a:p>
            <a:pPr algn="ctr">
              <a:defRPr/>
            </a:pPr>
            <a:r>
              <a:rPr lang="fi-FI" sz="1600" i="1" dirty="0" smtClean="0">
                <a:solidFill>
                  <a:schemeClr val="tx1"/>
                </a:solidFill>
              </a:rPr>
              <a:t>Nuorisotakuu</a:t>
            </a:r>
          </a:p>
          <a:p>
            <a:pPr algn="ctr">
              <a:defRPr/>
            </a:pPr>
            <a:r>
              <a:rPr lang="fi-FI" sz="1600" i="1" dirty="0" smtClean="0">
                <a:solidFill>
                  <a:schemeClr val="tx1"/>
                </a:solidFill>
              </a:rPr>
              <a:t>Lastensuojelulaki</a:t>
            </a:r>
          </a:p>
          <a:p>
            <a:pPr algn="ctr">
              <a:defRPr/>
            </a:pPr>
            <a:r>
              <a:rPr lang="fi-FI" sz="1600" i="1" dirty="0" smtClean="0">
                <a:solidFill>
                  <a:schemeClr val="tx1"/>
                </a:solidFill>
              </a:rPr>
              <a:t>Oppilas- ja opiskelijahuoltolaki</a:t>
            </a:r>
          </a:p>
          <a:p>
            <a:pPr algn="ctr">
              <a:defRPr/>
            </a:pPr>
            <a:r>
              <a:rPr lang="fi-FI" sz="1600" i="1" dirty="0" smtClean="0">
                <a:solidFill>
                  <a:schemeClr val="tx1"/>
                </a:solidFill>
              </a:rPr>
              <a:t>”Mitä pitäisi tehdä?”</a:t>
            </a:r>
          </a:p>
          <a:p>
            <a:pPr algn="ctr">
              <a:defRPr/>
            </a:pPr>
            <a:endParaRPr lang="fi-FI" dirty="0">
              <a:solidFill>
                <a:schemeClr val="tx1"/>
              </a:solidFill>
            </a:endParaRPr>
          </a:p>
        </p:txBody>
      </p:sp>
      <p:sp>
        <p:nvSpPr>
          <p:cNvPr id="16" name="Tekstikehys 15"/>
          <p:cNvSpPr txBox="1"/>
          <p:nvPr/>
        </p:nvSpPr>
        <p:spPr>
          <a:xfrm>
            <a:off x="2195736" y="69612"/>
            <a:ext cx="184731" cy="646331"/>
          </a:xfrm>
          <a:prstGeom prst="rect">
            <a:avLst/>
          </a:prstGeom>
          <a:noFill/>
        </p:spPr>
        <p:txBody>
          <a:bodyPr wrap="none" rtlCol="0">
            <a:spAutoFit/>
          </a:bodyPr>
          <a:lstStyle/>
          <a:p>
            <a:endParaRPr lang="fi-FI" dirty="0" smtClean="0"/>
          </a:p>
          <a:p>
            <a:endParaRPr lang="fi-FI" dirty="0"/>
          </a:p>
        </p:txBody>
      </p:sp>
      <p:sp>
        <p:nvSpPr>
          <p:cNvPr id="2" name="Kuvaselitenuoli ylös 1"/>
          <p:cNvSpPr/>
          <p:nvPr/>
        </p:nvSpPr>
        <p:spPr>
          <a:xfrm>
            <a:off x="2123728" y="5085184"/>
            <a:ext cx="4501008" cy="1556792"/>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solidFill>
                  <a:schemeClr val="tx1"/>
                </a:solidFill>
              </a:rPr>
              <a:t>Nuoret kasvuympäristöissään</a:t>
            </a:r>
          </a:p>
          <a:p>
            <a:pPr algn="ctr"/>
            <a:r>
              <a:rPr lang="fi-FI" i="1" dirty="0" smtClean="0">
                <a:solidFill>
                  <a:schemeClr val="tx1"/>
                </a:solidFill>
              </a:rPr>
              <a:t>”Mitä on tarpeellista tehdä?”</a:t>
            </a:r>
          </a:p>
        </p:txBody>
      </p:sp>
      <p:sp>
        <p:nvSpPr>
          <p:cNvPr id="10" name="Kuvatekstinuoli alas 9"/>
          <p:cNvSpPr/>
          <p:nvPr/>
        </p:nvSpPr>
        <p:spPr>
          <a:xfrm>
            <a:off x="683568" y="1268760"/>
            <a:ext cx="7488832" cy="2232248"/>
          </a:xfrm>
          <a:prstGeom prst="down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solidFill>
                  <a:schemeClr val="tx1"/>
                </a:solidFill>
              </a:rPr>
              <a:t>Olemassa oleva palvelujärjestelmä palveluineen</a:t>
            </a:r>
          </a:p>
          <a:p>
            <a:pPr algn="ctr"/>
            <a:r>
              <a:rPr lang="fi-FI" i="1" dirty="0" smtClean="0">
                <a:solidFill>
                  <a:schemeClr val="tx1"/>
                </a:solidFill>
              </a:rPr>
              <a:t>”Mitä on pakollista ja mahdollista tehdä?”</a:t>
            </a:r>
            <a:endParaRPr lang="fi-FI" i="1" dirty="0">
              <a:solidFill>
                <a:schemeClr val="tx1"/>
              </a:solidFill>
            </a:endParaRPr>
          </a:p>
        </p:txBody>
      </p:sp>
      <p:sp>
        <p:nvSpPr>
          <p:cNvPr id="11" name="Suorakulmio 10"/>
          <p:cNvSpPr/>
          <p:nvPr/>
        </p:nvSpPr>
        <p:spPr>
          <a:xfrm>
            <a:off x="3131840" y="3356992"/>
            <a:ext cx="2736304" cy="1908000"/>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solidFill>
                  <a:schemeClr val="tx1"/>
                </a:solidFill>
              </a:rPr>
              <a:t>Nuorten ohjaus- ja palveluverkostot kunnissa</a:t>
            </a:r>
            <a:endParaRPr lang="fi-FI" dirty="0">
              <a:solidFill>
                <a:schemeClr val="tx1"/>
              </a:solidFill>
            </a:endParaRPr>
          </a:p>
        </p:txBody>
      </p:sp>
      <p:sp>
        <p:nvSpPr>
          <p:cNvPr id="9" name="Otsikko 1"/>
          <p:cNvSpPr>
            <a:spLocks noGrp="1"/>
          </p:cNvSpPr>
          <p:nvPr>
            <p:ph type="title"/>
          </p:nvPr>
        </p:nvSpPr>
        <p:spPr>
          <a:xfrm>
            <a:off x="971600" y="404664"/>
            <a:ext cx="7776864" cy="642942"/>
          </a:xfrm>
        </p:spPr>
        <p:txBody>
          <a:bodyPr/>
          <a:lstStyle/>
          <a:p>
            <a:r>
              <a:rPr lang="fi-FI" sz="2800" dirty="0" smtClean="0"/>
              <a:t>Nuorten ohjaus- ja palveluverkostojen toimintaympäristöt</a:t>
            </a:r>
            <a:endParaRPr lang="fi-FI" sz="2800" dirty="0"/>
          </a:p>
        </p:txBody>
      </p:sp>
      <p:sp>
        <p:nvSpPr>
          <p:cNvPr id="12" name="Tekstikehys 11"/>
          <p:cNvSpPr txBox="1"/>
          <p:nvPr/>
        </p:nvSpPr>
        <p:spPr>
          <a:xfrm>
            <a:off x="5364088" y="4221088"/>
            <a:ext cx="1967205" cy="1200329"/>
          </a:xfrm>
          <a:prstGeom prst="rect">
            <a:avLst/>
          </a:prstGeom>
          <a:noFill/>
        </p:spPr>
        <p:txBody>
          <a:bodyPr wrap="square" rtlCol="0">
            <a:spAutoFit/>
          </a:bodyPr>
          <a:lstStyle/>
          <a:p>
            <a:r>
              <a:rPr lang="fi-FI" b="1" dirty="0" smtClean="0"/>
              <a:t>Lasten ja nuorten</a:t>
            </a:r>
          </a:p>
          <a:p>
            <a:r>
              <a:rPr lang="fi-FI" b="1" dirty="0" smtClean="0"/>
              <a:t> hyvinvointi-</a:t>
            </a:r>
          </a:p>
          <a:p>
            <a:r>
              <a:rPr lang="fi-FI" b="1" dirty="0" smtClean="0"/>
              <a:t>suunnitelmat</a:t>
            </a:r>
            <a:endParaRPr lang="fi-FI" b="1" dirty="0"/>
          </a:p>
        </p:txBody>
      </p:sp>
      <p:sp>
        <p:nvSpPr>
          <p:cNvPr id="13" name="Alatunnisteen paikkamerkki 12"/>
          <p:cNvSpPr>
            <a:spLocks noGrp="1"/>
          </p:cNvSpPr>
          <p:nvPr>
            <p:ph type="ftr" sz="quarter" idx="11"/>
          </p:nvPr>
        </p:nvSpPr>
        <p:spPr/>
        <p:txBody>
          <a:bodyPr/>
          <a:lstStyle/>
          <a:p>
            <a:r>
              <a:rPr lang="fi-FI" smtClean="0"/>
              <a:t>Katja Komonen &amp; Tuija Toivakainen 16.2.2015 ISO ELO -kokouksessa</a:t>
            </a:r>
            <a:endParaRPr lang="fi-FI"/>
          </a:p>
        </p:txBody>
      </p:sp>
    </p:spTree>
    <p:extLst>
      <p:ext uri="{BB962C8B-B14F-4D97-AF65-F5344CB8AC3E}">
        <p14:creationId xmlns:p14="http://schemas.microsoft.com/office/powerpoint/2010/main" xmlns="" val="17463898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755576" y="1052736"/>
            <a:ext cx="7776864" cy="642942"/>
          </a:xfrm>
        </p:spPr>
        <p:txBody>
          <a:bodyPr/>
          <a:lstStyle/>
          <a:p>
            <a:r>
              <a:rPr lang="fi-FI" dirty="0" smtClean="0"/>
              <a:t>Nuorten ohjaus- ja palveluverkostojen arvioinnin viitekehys</a:t>
            </a:r>
            <a:endParaRPr lang="fi-FI" dirty="0"/>
          </a:p>
        </p:txBody>
      </p:sp>
      <p:sp>
        <p:nvSpPr>
          <p:cNvPr id="3" name="Platshållare för text 2"/>
          <p:cNvSpPr>
            <a:spLocks noGrp="1"/>
          </p:cNvSpPr>
          <p:nvPr>
            <p:ph type="body" sz="quarter" idx="10"/>
          </p:nvPr>
        </p:nvSpPr>
        <p:spPr>
          <a:xfrm>
            <a:off x="827584" y="2084238"/>
            <a:ext cx="7782694" cy="3216970"/>
          </a:xfrm>
        </p:spPr>
        <p:txBody>
          <a:bodyPr/>
          <a:lstStyle/>
          <a:p>
            <a:endParaRPr lang="fi-FI" dirty="0" smtClean="0"/>
          </a:p>
          <a:p>
            <a:endParaRPr lang="fi-FI" dirty="0"/>
          </a:p>
        </p:txBody>
      </p:sp>
      <p:sp>
        <p:nvSpPr>
          <p:cNvPr id="8" name="Alatunnisteen paikkamerkki 7"/>
          <p:cNvSpPr>
            <a:spLocks noGrp="1"/>
          </p:cNvSpPr>
          <p:nvPr>
            <p:ph type="ftr" sz="quarter" idx="14"/>
          </p:nvPr>
        </p:nvSpPr>
        <p:spPr/>
        <p:txBody>
          <a:bodyPr/>
          <a:lstStyle/>
          <a:p>
            <a:r>
              <a:rPr lang="fi-FI" smtClean="0"/>
              <a:t>Katja Komonen &amp; Tuija Toivakainen 16.2.2015 ISO ELO -kokouksessa</a:t>
            </a:r>
            <a:endParaRPr lang="fi-FI" dirty="0"/>
          </a:p>
        </p:txBody>
      </p:sp>
      <p:graphicFrame>
        <p:nvGraphicFramePr>
          <p:cNvPr id="6" name="Taulukko 5"/>
          <p:cNvGraphicFramePr>
            <a:graphicFrameLocks noGrp="1"/>
          </p:cNvGraphicFramePr>
          <p:nvPr/>
        </p:nvGraphicFramePr>
        <p:xfrm>
          <a:off x="1043608" y="2159000"/>
          <a:ext cx="6096000" cy="4180840"/>
        </p:xfrm>
        <a:graphic>
          <a:graphicData uri="http://schemas.openxmlformats.org/drawingml/2006/table">
            <a:tbl>
              <a:tblPr firstRow="1" bandRow="1">
                <a:tableStyleId>{5C22544A-7EE6-4342-B048-85BDC9FD1C3A}</a:tableStyleId>
              </a:tblPr>
              <a:tblGrid>
                <a:gridCol w="2880320"/>
                <a:gridCol w="3215680"/>
              </a:tblGrid>
              <a:tr h="370840">
                <a:tc>
                  <a:txBody>
                    <a:bodyPr/>
                    <a:lstStyle/>
                    <a:p>
                      <a:r>
                        <a:rPr lang="fi-FI" sz="1400" dirty="0" smtClean="0"/>
                        <a:t>ORGANISOINTI</a:t>
                      </a:r>
                    </a:p>
                    <a:p>
                      <a:r>
                        <a:rPr lang="fi-FI" sz="1400" dirty="0" smtClean="0"/>
                        <a:t>Verkoston asettajataho</a:t>
                      </a:r>
                    </a:p>
                    <a:p>
                      <a:r>
                        <a:rPr lang="fi-FI" sz="1400" dirty="0" smtClean="0"/>
                        <a:t>Verkoston</a:t>
                      </a:r>
                      <a:r>
                        <a:rPr lang="fi-FI" sz="1400" baseline="0" dirty="0" smtClean="0"/>
                        <a:t> kokoonpano</a:t>
                      </a:r>
                    </a:p>
                    <a:p>
                      <a:r>
                        <a:rPr lang="fi-FI" sz="1400" baseline="0" dirty="0" smtClean="0"/>
                        <a:t>Kokoontumistiheys</a:t>
                      </a:r>
                      <a:endParaRPr lang="fi-FI" sz="1400" dirty="0" smtClean="0"/>
                    </a:p>
                    <a:p>
                      <a:endParaRPr lang="fi-FI" sz="1400" dirty="0"/>
                    </a:p>
                  </a:txBody>
                  <a:tcPr/>
                </a:tc>
                <a:tc>
                  <a:txBody>
                    <a:bodyPr/>
                    <a:lstStyle/>
                    <a:p>
                      <a:r>
                        <a:rPr lang="fi-FI" sz="1400" dirty="0" smtClean="0"/>
                        <a:t>TEHTÄVÄT JA TOIMINTAMALLIT</a:t>
                      </a:r>
                    </a:p>
                    <a:p>
                      <a:r>
                        <a:rPr lang="fi-FI" sz="1400" dirty="0" smtClean="0"/>
                        <a:t>Nuorisolaista nousevat tehtävät</a:t>
                      </a:r>
                    </a:p>
                    <a:p>
                      <a:r>
                        <a:rPr lang="fi-FI" sz="1400" dirty="0" smtClean="0"/>
                        <a:t>Nuorisotakuusta</a:t>
                      </a:r>
                      <a:r>
                        <a:rPr lang="fi-FI" sz="1400" baseline="0" dirty="0" smtClean="0"/>
                        <a:t> nousevat tehtävät</a:t>
                      </a:r>
                    </a:p>
                    <a:p>
                      <a:r>
                        <a:rPr lang="fi-FI" sz="1400" baseline="0" dirty="0" smtClean="0"/>
                        <a:t>Nuorten tarpeet</a:t>
                      </a:r>
                    </a:p>
                    <a:p>
                      <a:r>
                        <a:rPr lang="fi-FI" sz="1400" baseline="0" dirty="0" smtClean="0"/>
                        <a:t>Muiden toimijoiden tarpeet</a:t>
                      </a:r>
                    </a:p>
                    <a:p>
                      <a:r>
                        <a:rPr lang="fi-FI" sz="1400" baseline="0" dirty="0" smtClean="0"/>
                        <a:t>Asioiden käsittelytapa ja työmuodot</a:t>
                      </a:r>
                      <a:endParaRPr lang="fi-FI" sz="1400" dirty="0" smtClean="0"/>
                    </a:p>
                    <a:p>
                      <a:endParaRPr lang="fi-FI" sz="1400" dirty="0"/>
                    </a:p>
                  </a:txBody>
                  <a:tcPr/>
                </a:tc>
              </a:tr>
              <a:tr h="370840">
                <a:tc>
                  <a:txBody>
                    <a:bodyPr/>
                    <a:lstStyle/>
                    <a:p>
                      <a:r>
                        <a:rPr lang="fi-FI" sz="1400" b="1" dirty="0" smtClean="0"/>
                        <a:t>VERKOSTON</a:t>
                      </a:r>
                      <a:r>
                        <a:rPr lang="fi-FI" sz="1400" b="1" baseline="0" dirty="0" smtClean="0"/>
                        <a:t> TOIMIVUUS</a:t>
                      </a:r>
                    </a:p>
                    <a:p>
                      <a:r>
                        <a:rPr lang="fi-FI" sz="1400" baseline="0" dirty="0" smtClean="0"/>
                        <a:t>Eri tahojen tarpeisiin ja tavoitteisiin vastaaminen</a:t>
                      </a:r>
                      <a:endParaRPr lang="fi-FI" sz="1400" dirty="0"/>
                    </a:p>
                  </a:txBody>
                  <a:tcPr/>
                </a:tc>
                <a:tc>
                  <a:txBody>
                    <a:bodyPr/>
                    <a:lstStyle/>
                    <a:p>
                      <a:r>
                        <a:rPr lang="fi-FI" sz="1400" b="1" dirty="0" smtClean="0"/>
                        <a:t>VERKOSTON</a:t>
                      </a:r>
                      <a:r>
                        <a:rPr lang="fi-FI" sz="1400" b="1" baseline="0" dirty="0" smtClean="0"/>
                        <a:t> ASEMA JA MERKITYS</a:t>
                      </a:r>
                    </a:p>
                    <a:p>
                      <a:r>
                        <a:rPr lang="fi-FI" sz="1400" baseline="0" dirty="0" smtClean="0"/>
                        <a:t>Verkoston rooli suhteessa muihin nuorten hyvinvointia edistäviin verkostoihin</a:t>
                      </a:r>
                    </a:p>
                    <a:p>
                      <a:r>
                        <a:rPr lang="fi-FI" sz="1400" baseline="0" dirty="0" smtClean="0"/>
                        <a:t>Verkoston asiantuntijuuden hyödyntäminen kunnassa ja nuorten hyvinvoinnin strategisessa edistämisessä</a:t>
                      </a:r>
                    </a:p>
                    <a:p>
                      <a:endParaRPr lang="fi-FI" sz="1400" dirty="0"/>
                    </a:p>
                  </a:txBody>
                  <a:tcPr/>
                </a:tc>
              </a:tr>
              <a:tr h="370840">
                <a:tc>
                  <a:txBody>
                    <a:bodyPr/>
                    <a:lstStyle/>
                    <a:p>
                      <a:endParaRPr lang="fi-FI" dirty="0"/>
                    </a:p>
                  </a:txBody>
                  <a:tcPr/>
                </a:tc>
                <a:tc>
                  <a:txBody>
                    <a:bodyPr/>
                    <a:lstStyle/>
                    <a:p>
                      <a:endParaRPr lang="fi-FI" dirty="0"/>
                    </a:p>
                  </a:txBody>
                  <a:tcPr/>
                </a:tc>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Aineisto</a:t>
            </a:r>
            <a:endParaRPr lang="fi-FI" dirty="0"/>
          </a:p>
        </p:txBody>
      </p:sp>
      <p:sp>
        <p:nvSpPr>
          <p:cNvPr id="3" name="Tekstin paikkamerkki 2"/>
          <p:cNvSpPr>
            <a:spLocks noGrp="1"/>
          </p:cNvSpPr>
          <p:nvPr>
            <p:ph type="body" sz="quarter" idx="10"/>
          </p:nvPr>
        </p:nvSpPr>
        <p:spPr>
          <a:xfrm>
            <a:off x="827584" y="1916832"/>
            <a:ext cx="7782694" cy="4104456"/>
          </a:xfrm>
        </p:spPr>
        <p:txBody>
          <a:bodyPr/>
          <a:lstStyle/>
          <a:p>
            <a:r>
              <a:rPr lang="fi-FI" sz="1600" dirty="0" smtClean="0"/>
              <a:t>Nuorten ohjaus- ja palveluverkostojen jäsenet ja sivistystoimenjohtajat </a:t>
            </a:r>
          </a:p>
          <a:p>
            <a:pPr lvl="1"/>
            <a:r>
              <a:rPr lang="fi-FI" sz="1600" b="1" dirty="0" smtClean="0"/>
              <a:t>Pertunmaa 16.1.2015</a:t>
            </a:r>
          </a:p>
          <a:p>
            <a:pPr lvl="1"/>
            <a:r>
              <a:rPr lang="fi-FI" sz="1600" b="1" dirty="0" smtClean="0"/>
              <a:t>Pieksämäki 19.1.2015</a:t>
            </a:r>
          </a:p>
          <a:p>
            <a:pPr lvl="1"/>
            <a:r>
              <a:rPr lang="fi-FI" sz="1600" b="1" dirty="0" smtClean="0"/>
              <a:t>Enonkoski 22.1.2015 (kirjallinen koonti)</a:t>
            </a:r>
          </a:p>
          <a:p>
            <a:pPr lvl="1"/>
            <a:r>
              <a:rPr lang="fi-FI" sz="1600" b="1" dirty="0" smtClean="0"/>
              <a:t>Joroinen 26.1.2015</a:t>
            </a:r>
          </a:p>
          <a:p>
            <a:pPr lvl="1"/>
            <a:r>
              <a:rPr lang="fi-FI" sz="1600" b="1" dirty="0" smtClean="0"/>
              <a:t>Sulkava 27.1.2015</a:t>
            </a:r>
          </a:p>
          <a:p>
            <a:pPr lvl="1"/>
            <a:r>
              <a:rPr lang="fi-FI" sz="1600" b="1" dirty="0" smtClean="0"/>
              <a:t>Savonlinna 28.1.2015</a:t>
            </a:r>
          </a:p>
          <a:p>
            <a:pPr lvl="1"/>
            <a:r>
              <a:rPr lang="fi-FI" sz="1600" b="1" dirty="0" smtClean="0"/>
              <a:t>Heinävesi 3.2.2015</a:t>
            </a:r>
          </a:p>
          <a:p>
            <a:pPr lvl="1"/>
            <a:r>
              <a:rPr lang="fi-FI" sz="1600" b="1" dirty="0" smtClean="0"/>
              <a:t>Hirvensalmi 11.2.2015</a:t>
            </a:r>
          </a:p>
          <a:p>
            <a:pPr lvl="1"/>
            <a:r>
              <a:rPr lang="fi-FI" sz="1600" b="1" dirty="0" smtClean="0"/>
              <a:t>Kangasniemi 12.2.2015</a:t>
            </a:r>
          </a:p>
          <a:p>
            <a:pPr lvl="1"/>
            <a:r>
              <a:rPr lang="fi-FI" sz="1600" b="1" dirty="0" smtClean="0"/>
              <a:t>Puumala 13.2.2015</a:t>
            </a:r>
          </a:p>
          <a:p>
            <a:pPr lvl="1"/>
            <a:r>
              <a:rPr lang="fi-FI" sz="1600" dirty="0" smtClean="0"/>
              <a:t>Rantasalmi 19.2.2015</a:t>
            </a:r>
          </a:p>
          <a:p>
            <a:pPr lvl="1"/>
            <a:r>
              <a:rPr lang="fi-FI" sz="1600" dirty="0" smtClean="0"/>
              <a:t>Mäntyharju 20.2,2015</a:t>
            </a:r>
          </a:p>
          <a:p>
            <a:pPr lvl="1"/>
            <a:r>
              <a:rPr lang="fi-FI" sz="1600" dirty="0" smtClean="0"/>
              <a:t>Juva 3.3.2015</a:t>
            </a:r>
          </a:p>
          <a:p>
            <a:pPr lvl="1"/>
            <a:r>
              <a:rPr lang="fi-FI" sz="1600" dirty="0" smtClean="0"/>
              <a:t>Yhteensä tavattu 13.2. 2015 mennessä 49 toimijaa</a:t>
            </a:r>
            <a:endParaRPr lang="fi-FI" sz="1600" dirty="0"/>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99592" y="1268760"/>
            <a:ext cx="7776864" cy="642942"/>
          </a:xfrm>
        </p:spPr>
        <p:txBody>
          <a:bodyPr/>
          <a:lstStyle/>
          <a:p>
            <a:r>
              <a:rPr lang="fi-FI" dirty="0" smtClean="0"/>
              <a:t>Hyvinvoinnin strateginen suunnittelu</a:t>
            </a:r>
            <a:endParaRPr lang="fi-FI" dirty="0"/>
          </a:p>
        </p:txBody>
      </p:sp>
      <p:sp>
        <p:nvSpPr>
          <p:cNvPr id="3" name="Tekstin paikkamerkki 2"/>
          <p:cNvSpPr>
            <a:spLocks noGrp="1"/>
          </p:cNvSpPr>
          <p:nvPr>
            <p:ph type="body" sz="quarter" idx="10"/>
          </p:nvPr>
        </p:nvSpPr>
        <p:spPr>
          <a:xfrm>
            <a:off x="755576" y="1844824"/>
            <a:ext cx="7782694" cy="3937050"/>
          </a:xfrm>
        </p:spPr>
        <p:txBody>
          <a:bodyPr/>
          <a:lstStyle/>
          <a:p>
            <a:r>
              <a:rPr lang="fi-FI" dirty="0" smtClean="0"/>
              <a:t>Kuntakohtaiset ja seudulliset suunnitelmat toimintaohjelmineen olemassa tai tekeillä</a:t>
            </a:r>
          </a:p>
          <a:p>
            <a:r>
              <a:rPr lang="fi-FI" dirty="0" smtClean="0"/>
              <a:t>Toiminta ruohonjuuritasolla sektoreittain toimii, mutta yhteys suunnitteluun ohutta</a:t>
            </a:r>
          </a:p>
          <a:p>
            <a:r>
              <a:rPr lang="fi-FI" dirty="0" smtClean="0"/>
              <a:t>Suunnitelmat laaditaan epäsäännöllisesti, sektoreittain  ja kaukana operatiivisista toimijoista eivätkä ne sisällöiltään täytä lastensuojelulain tai uuden oppilas- ja opiskelijahuoltolain kirjainta -  tietopohja ohutta</a:t>
            </a:r>
          </a:p>
          <a:p>
            <a:r>
              <a:rPr lang="fi-FI" dirty="0" smtClean="0"/>
              <a:t>Toimia ei useinkaan resursoida, joten niiden toteutuminen epävarmaa</a:t>
            </a:r>
          </a:p>
          <a:p>
            <a:r>
              <a:rPr lang="fi-FI" dirty="0" smtClean="0"/>
              <a:t>Systemaattista arviointia ei tehdä tai tuoda esiin</a:t>
            </a:r>
          </a:p>
          <a:p>
            <a:r>
              <a:rPr lang="fi-FI" dirty="0" smtClean="0"/>
              <a:t>Pienet kunnat ketteriä, seudulliset suunnitelmaprosessit etenevät hitaasti</a:t>
            </a:r>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Hyvinvoinnin strateginen suunnittelu</a:t>
            </a:r>
            <a:endParaRPr lang="fi-FI" dirty="0"/>
          </a:p>
        </p:txBody>
      </p:sp>
      <p:sp>
        <p:nvSpPr>
          <p:cNvPr id="3" name="Tekstin paikkamerkki 2"/>
          <p:cNvSpPr>
            <a:spLocks noGrp="1"/>
          </p:cNvSpPr>
          <p:nvPr>
            <p:ph type="body" sz="quarter" idx="10"/>
          </p:nvPr>
        </p:nvSpPr>
        <p:spPr/>
        <p:txBody>
          <a:bodyPr/>
          <a:lstStyle/>
          <a:p>
            <a:r>
              <a:rPr lang="fi-FI" dirty="0" smtClean="0"/>
              <a:t>Pohdittavaksi</a:t>
            </a:r>
          </a:p>
          <a:p>
            <a:pPr lvl="1">
              <a:buFontTx/>
              <a:buChar char="-"/>
            </a:pPr>
            <a:r>
              <a:rPr lang="fi-FI" dirty="0" smtClean="0"/>
              <a:t>Miten lasten ja nuorten hyvinvoinnin strateginen suunnittelu on kunnassa järjestetty?</a:t>
            </a:r>
          </a:p>
          <a:p>
            <a:pPr lvl="1">
              <a:buFontTx/>
              <a:buChar char="-"/>
            </a:pPr>
            <a:r>
              <a:rPr lang="fi-FI" dirty="0" smtClean="0"/>
              <a:t>Miten uudistuvan nuorisolain, </a:t>
            </a:r>
            <a:r>
              <a:rPr lang="fi-FI" dirty="0" err="1" smtClean="0"/>
              <a:t>LANUKE-ohjelman</a:t>
            </a:r>
            <a:r>
              <a:rPr lang="fi-FI" dirty="0" smtClean="0"/>
              <a:t>, lastensuojelulain sekä uudistetun oppilas- ja opiskelijahuoltolain tavoitteet ja velvoitteet  sekä erityisesti paikalliset tarpeet saadaan mukaan suunnitelmiin?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Katja Komonen &amp; Tuija Toivakainen 16.2.2015 ISO ELO -kokouksessa</a:t>
            </a:r>
            <a:endParaRPr lang="fi-FI"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LY_powerpoint_pohja">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3A3FAE1109520B4D82BC82EE2A1EAEDB" ma:contentTypeVersion="1" ma:contentTypeDescription="Luo uusi asiakirja." ma:contentTypeScope="" ma:versionID="1d7a705af14bccfecd86ced791765f61">
  <xsd:schema xmlns:xsd="http://www.w3.org/2001/XMLSchema" xmlns:p="http://schemas.microsoft.com/office/2006/metadata/properties" xmlns:ns1="http://schemas.microsoft.com/sharepoint/v3" targetNamespace="http://schemas.microsoft.com/office/2006/metadata/properties" ma:root="true" ma:fieldsID="4340a008e99365d80b71206bae22299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Ajoituksen alkamispäivämäärä" ma:description="" ma:hidden="true" ma:internalName="PublishingStartDate">
      <xsd:simpleType>
        <xsd:restriction base="dms:Unknown"/>
      </xsd:simpleType>
    </xsd:element>
    <xsd:element name="PublishingExpirationDate" ma:index="9" nillable="true" ma:displayName="Ajoituksen päättymispäivämäärä"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ma:readOnly="true"/>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EC8DE75-5930-47BC-BC27-6159D1DA7F0F}">
  <ds:schemaRefs>
    <ds:schemaRef ds:uri="http://purl.org/dc/dcmitype/"/>
    <ds:schemaRef ds:uri="http://purl.org/dc/terms/"/>
    <ds:schemaRef ds:uri="http://schemas.microsoft.com/office/2006/documentManagement/types"/>
    <ds:schemaRef ds:uri="http://purl.org/dc/elements/1.1/"/>
    <ds:schemaRef ds:uri="http://schemas.openxmlformats.org/package/2006/metadata/core-properties"/>
    <ds:schemaRef ds:uri="http://schemas.microsoft.com/sharepoint/v3"/>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0C9C83FC-48C9-4F9A-A2FC-697AD66F4379}">
  <ds:schemaRefs>
    <ds:schemaRef ds:uri="http://schemas.microsoft.com/sharepoint/v3/contenttype/forms"/>
  </ds:schemaRefs>
</ds:datastoreItem>
</file>

<file path=customXml/itemProps3.xml><?xml version="1.0" encoding="utf-8"?>
<ds:datastoreItem xmlns:ds="http://schemas.openxmlformats.org/officeDocument/2006/customXml" ds:itemID="{41748A2D-0BFF-4044-A745-C5941D6784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ELY_powerpoint_pohja</Template>
  <TotalTime>507</TotalTime>
  <Words>1213</Words>
  <Application>Microsoft Office PowerPoint</Application>
  <PresentationFormat>Näytössä katseltava diaesitys (4:3)</PresentationFormat>
  <Paragraphs>220</Paragraphs>
  <Slides>21</Slides>
  <Notes>1</Notes>
  <HiddenSlides>0</HiddenSlides>
  <MMClips>0</MMClips>
  <ScaleCrop>false</ScaleCrop>
  <HeadingPairs>
    <vt:vector size="4" baseType="variant">
      <vt:variant>
        <vt:lpstr>Teema</vt:lpstr>
      </vt:variant>
      <vt:variant>
        <vt:i4>1</vt:i4>
      </vt:variant>
      <vt:variant>
        <vt:lpstr>Dian otsikot</vt:lpstr>
      </vt:variant>
      <vt:variant>
        <vt:i4>21</vt:i4>
      </vt:variant>
    </vt:vector>
  </HeadingPairs>
  <TitlesOfParts>
    <vt:vector size="22" baseType="lpstr">
      <vt:lpstr>ELY_powerpoint_pohja</vt:lpstr>
      <vt:lpstr>Nuorten ohjauspalveluiden ja ohjaus- ja palveluverkostojen tilannekatsaus 10.2.2015 tietojen  mukaan  </vt:lpstr>
      <vt:lpstr>Dia 2</vt:lpstr>
      <vt:lpstr>Nuorten ohjaus- ja palveluverkostot (nuorisolaki 2006/72, 7§)</vt:lpstr>
      <vt:lpstr>Nuorten ohjaus- ja palveluverkostojen tehtävä on</vt:lpstr>
      <vt:lpstr>Nuorten ohjaus- ja palveluverkostojen toimintaympäristöt</vt:lpstr>
      <vt:lpstr>Nuorten ohjaus- ja palveluverkostojen arvioinnin viitekehys</vt:lpstr>
      <vt:lpstr>Aineisto</vt:lpstr>
      <vt:lpstr>Hyvinvoinnin strateginen suunnittelu</vt:lpstr>
      <vt:lpstr>Hyvinvoinnin strateginen suunnittelu</vt:lpstr>
      <vt:lpstr>Nuorten ohjaus- ja palveluverkostot</vt:lpstr>
      <vt:lpstr>Nuorten ohjaus- ja palveluverkostot</vt:lpstr>
      <vt:lpstr>Nuorten ohjaus- ja palveluverkostot</vt:lpstr>
      <vt:lpstr>Nuorten ohjauspalvelut</vt:lpstr>
      <vt:lpstr>Nuorten ohjauspalvelut</vt:lpstr>
      <vt:lpstr>Nuorten ohjauspalvelut</vt:lpstr>
      <vt:lpstr>Osaaminen</vt:lpstr>
      <vt:lpstr>Nuoret, verkostot ja alueellisuus</vt:lpstr>
      <vt:lpstr>Kohti Ohjaamoa</vt:lpstr>
      <vt:lpstr>Dia 19</vt:lpstr>
      <vt:lpstr>Dia 20</vt:lpstr>
      <vt:lpstr>Lisätietoja</vt:lpstr>
    </vt:vector>
  </TitlesOfParts>
  <Company>AVI ELY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Björkström Marita</dc:creator>
  <cp:lastModifiedBy>a002456</cp:lastModifiedBy>
  <cp:revision>72</cp:revision>
  <dcterms:created xsi:type="dcterms:W3CDTF">2014-03-25T09:16:29Z</dcterms:created>
  <dcterms:modified xsi:type="dcterms:W3CDTF">2015-02-16T07:04:20Z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0x0101003A3FAE1109520B4D82BC82EE2A1EAEDB</vt:lpwstr>
  </property>
</Properties>
</file>