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56" r:id="rId6"/>
    <p:sldId id="257" r:id="rId7"/>
    <p:sldId id="259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847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86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3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80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96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762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52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03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30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55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62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8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1">
            <a:extLst>
              <a:ext uri="{FF2B5EF4-FFF2-40B4-BE49-F238E27FC236}">
                <a16:creationId xmlns:a16="http://schemas.microsoft.com/office/drawing/2014/main" id="{9B805A8A-FCD6-41C1-BB41-2FD6FBF824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3">
            <a:extLst>
              <a:ext uri="{FF2B5EF4-FFF2-40B4-BE49-F238E27FC236}">
                <a16:creationId xmlns:a16="http://schemas.microsoft.com/office/drawing/2014/main" id="{A73FA70E-6421-4BF5-91A7-E35DFFB1C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Perunalastut, Välipala Ruokaa, Rapeita">
            <a:extLst>
              <a:ext uri="{FF2B5EF4-FFF2-40B4-BE49-F238E27FC236}">
                <a16:creationId xmlns:a16="http://schemas.microsoft.com/office/drawing/2014/main" id="{F3AEC8BD-7A62-4150-B0E8-F5E078EDF0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18" r="-1" b="-1"/>
          <a:stretch/>
        </p:blipFill>
        <p:spPr bwMode="auto">
          <a:xfrm>
            <a:off x="4216627" y="4508475"/>
            <a:ext cx="5566470" cy="2354820"/>
          </a:xfrm>
          <a:custGeom>
            <a:avLst/>
            <a:gdLst/>
            <a:ahLst/>
            <a:cxnLst/>
            <a:rect l="l" t="t" r="r" b="b"/>
            <a:pathLst>
              <a:path w="5566470" h="2354820">
                <a:moveTo>
                  <a:pt x="3491864" y="0"/>
                </a:moveTo>
                <a:lnTo>
                  <a:pt x="5566470" y="2349525"/>
                </a:lnTo>
                <a:lnTo>
                  <a:pt x="0" y="2354820"/>
                </a:lnTo>
                <a:lnTo>
                  <a:pt x="0" y="235052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Voita, Hyvää Voita, Rasvaa, Ravintoa">
            <a:extLst>
              <a:ext uri="{FF2B5EF4-FFF2-40B4-BE49-F238E27FC236}">
                <a16:creationId xmlns:a16="http://schemas.microsoft.com/office/drawing/2014/main" id="{AAD5F61B-DE1F-4C34-81DC-3662F03F92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8" r="24951"/>
          <a:stretch/>
        </p:blipFill>
        <p:spPr bwMode="auto">
          <a:xfrm>
            <a:off x="-1929" y="-1716"/>
            <a:ext cx="7701876" cy="6859714"/>
          </a:xfrm>
          <a:custGeom>
            <a:avLst/>
            <a:gdLst/>
            <a:ahLst/>
            <a:cxnLst/>
            <a:rect l="l" t="t" r="r" b="b"/>
            <a:pathLst>
              <a:path w="7701876" h="6859714">
                <a:moveTo>
                  <a:pt x="3728443" y="2"/>
                </a:moveTo>
                <a:cubicBezTo>
                  <a:pt x="3703043" y="-2538"/>
                  <a:pt x="7712017" y="4547360"/>
                  <a:pt x="7701857" y="4514340"/>
                </a:cubicBezTo>
                <a:lnTo>
                  <a:pt x="4222166" y="6857621"/>
                </a:lnTo>
                <a:lnTo>
                  <a:pt x="2065" y="6859714"/>
                </a:lnTo>
                <a:lnTo>
                  <a:pt x="0" y="6859714"/>
                </a:lnTo>
                <a:lnTo>
                  <a:pt x="0" y="866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Pähkinöitä, Mantelit, Siemenet, Ruokaa">
            <a:extLst>
              <a:ext uri="{FF2B5EF4-FFF2-40B4-BE49-F238E27FC236}">
                <a16:creationId xmlns:a16="http://schemas.microsoft.com/office/drawing/2014/main" id="{B0981C1E-4BEF-40FB-908D-BD248ACB36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61" r="23995" b="-2"/>
          <a:stretch/>
        </p:blipFill>
        <p:spPr bwMode="auto">
          <a:xfrm>
            <a:off x="7716454" y="1494508"/>
            <a:ext cx="4476696" cy="5371112"/>
          </a:xfrm>
          <a:custGeom>
            <a:avLst/>
            <a:gdLst/>
            <a:ahLst/>
            <a:cxnLst/>
            <a:rect l="l" t="t" r="r" b="b"/>
            <a:pathLst>
              <a:path w="4476696" h="5371112">
                <a:moveTo>
                  <a:pt x="4475546" y="0"/>
                </a:moveTo>
                <a:cubicBezTo>
                  <a:pt x="4479530" y="1788834"/>
                  <a:pt x="4471562" y="3582278"/>
                  <a:pt x="4475546" y="5371112"/>
                </a:cubicBezTo>
                <a:lnTo>
                  <a:pt x="2075613" y="5371112"/>
                </a:lnTo>
                <a:lnTo>
                  <a:pt x="0" y="30229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Munat, Ainesosia, Leivonta, Ruokaa">
            <a:extLst>
              <a:ext uri="{FF2B5EF4-FFF2-40B4-BE49-F238E27FC236}">
                <a16:creationId xmlns:a16="http://schemas.microsoft.com/office/drawing/2014/main" id="{2BA4C3CF-65E3-4427-8ED2-CF920414CB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75" r="1" b="2213"/>
          <a:stretch/>
        </p:blipFill>
        <p:spPr bwMode="auto">
          <a:xfrm>
            <a:off x="3713259" y="-1711"/>
            <a:ext cx="8478741" cy="4534047"/>
          </a:xfrm>
          <a:custGeom>
            <a:avLst/>
            <a:gdLst/>
            <a:ahLst/>
            <a:cxnLst/>
            <a:rect l="l" t="t" r="r" b="b"/>
            <a:pathLst>
              <a:path w="8478741" h="4534047">
                <a:moveTo>
                  <a:pt x="0" y="0"/>
                </a:moveTo>
                <a:lnTo>
                  <a:pt x="8478741" y="0"/>
                </a:lnTo>
                <a:lnTo>
                  <a:pt x="8478741" y="1509507"/>
                </a:lnTo>
                <a:lnTo>
                  <a:pt x="3986188" y="453404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8852B55-95BC-4F1E-9911-6B415F0634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2485" y="2026693"/>
            <a:ext cx="5373515" cy="2674961"/>
          </a:xfrm>
        </p:spPr>
        <p:txBody>
          <a:bodyPr anchor="b">
            <a:normAutofit/>
          </a:bodyPr>
          <a:lstStyle/>
          <a:p>
            <a:pPr algn="l"/>
            <a:r>
              <a:rPr lang="fi-FI" sz="4800" b="1">
                <a:solidFill>
                  <a:srgbClr val="FFFFFF"/>
                </a:solidFill>
              </a:rPr>
              <a:t>RASVAT, HIILIHYDRAATIT JA PROTEIINIT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CE3EBCF-5BDE-43B0-98EE-69AC21F34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8587" y="4920992"/>
            <a:ext cx="4097783" cy="902879"/>
          </a:xfrm>
        </p:spPr>
        <p:txBody>
          <a:bodyPr>
            <a:normAutofit/>
          </a:bodyPr>
          <a:lstStyle/>
          <a:p>
            <a:pPr algn="l"/>
            <a:r>
              <a:rPr lang="fi-FI" sz="1600">
                <a:solidFill>
                  <a:srgbClr val="FFFFFF"/>
                </a:solidFill>
              </a:rPr>
              <a:t>PROJEKTITYÖ</a:t>
            </a:r>
          </a:p>
        </p:txBody>
      </p:sp>
      <p:cxnSp>
        <p:nvCxnSpPr>
          <p:cNvPr id="28" name="Straight Connector 15">
            <a:extLst>
              <a:ext uri="{FF2B5EF4-FFF2-40B4-BE49-F238E27FC236}">
                <a16:creationId xmlns:a16="http://schemas.microsoft.com/office/drawing/2014/main" id="{6C160B4C-7713-4783-99C9-A8BC96D5F2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195482" y="1502335"/>
            <a:ext cx="7996518" cy="5370906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7">
            <a:extLst>
              <a:ext uri="{FF2B5EF4-FFF2-40B4-BE49-F238E27FC236}">
                <a16:creationId xmlns:a16="http://schemas.microsoft.com/office/drawing/2014/main" id="{50AB499C-0452-4A5D-9102-50CB75296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3713263" y="2"/>
            <a:ext cx="6078804" cy="686561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8224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3" name="Straight Connector 8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0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2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4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6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8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20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0" name="Rectangle 22">
            <a:extLst>
              <a:ext uri="{FF2B5EF4-FFF2-40B4-BE49-F238E27FC236}">
                <a16:creationId xmlns:a16="http://schemas.microsoft.com/office/drawing/2014/main" id="{D6309531-94CD-4CF6-AACE-80EC085E0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2758949-C89D-40A3-BC3B-87EF0C6A56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06861" y="-23824"/>
            <a:ext cx="6238688" cy="138223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/>
              <a:t>PROJEKTITYÖ</a:t>
            </a:r>
          </a:p>
        </p:txBody>
      </p:sp>
      <p:pic>
        <p:nvPicPr>
          <p:cNvPr id="141" name="Picture 2" descr="Suurennuslasi tyhjällä taustalla">
            <a:extLst>
              <a:ext uri="{FF2B5EF4-FFF2-40B4-BE49-F238E27FC236}">
                <a16:creationId xmlns:a16="http://schemas.microsoft.com/office/drawing/2014/main" id="{9A1054E5-8AC4-47A1-B8AB-6C9DBDE39E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026" r="12750" b="2"/>
          <a:stretch/>
        </p:blipFill>
        <p:spPr>
          <a:xfrm>
            <a:off x="20" y="-7444"/>
            <a:ext cx="4966427" cy="6874330"/>
          </a:xfrm>
          <a:custGeom>
            <a:avLst/>
            <a:gdLst/>
            <a:ahLst/>
            <a:cxnLst/>
            <a:rect l="l" t="t" r="r" b="b"/>
            <a:pathLst>
              <a:path w="4966447" h="6874330">
                <a:moveTo>
                  <a:pt x="0" y="0"/>
                </a:moveTo>
                <a:lnTo>
                  <a:pt x="4966447" y="0"/>
                </a:lnTo>
                <a:lnTo>
                  <a:pt x="3355712" y="6874330"/>
                </a:lnTo>
                <a:lnTo>
                  <a:pt x="0" y="6874330"/>
                </a:lnTo>
                <a:close/>
              </a:path>
            </a:pathLst>
          </a:cu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23E9D3FD-9935-4891-9259-81B5EDFDEC5B}"/>
              </a:ext>
            </a:extLst>
          </p:cNvPr>
          <p:cNvSpPr txBox="1"/>
          <p:nvPr/>
        </p:nvSpPr>
        <p:spPr>
          <a:xfrm>
            <a:off x="4859767" y="1026867"/>
            <a:ext cx="7058564" cy="521017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57150">
              <a:lnSpc>
                <a:spcPct val="130000"/>
              </a:lnSpc>
              <a:spcAft>
                <a:spcPts val="600"/>
              </a:spcAft>
              <a:buSzPct val="80000"/>
            </a:pPr>
            <a:endParaRPr lang="en-US" sz="2400">
              <a:solidFill>
                <a:schemeClr val="tx2"/>
              </a:solidFill>
            </a:endParaRPr>
          </a:p>
          <a:p>
            <a:pPr marL="285750" indent="-228600">
              <a:lnSpc>
                <a:spcPct val="130000"/>
              </a:lnSpc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err="1">
                <a:solidFill>
                  <a:schemeClr val="tx2"/>
                </a:solidFill>
              </a:rPr>
              <a:t>Etsikää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aiheestanne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tietoa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kirjasta</a:t>
            </a:r>
            <a:r>
              <a:rPr lang="en-US" sz="2400">
                <a:solidFill>
                  <a:schemeClr val="tx2"/>
                </a:solidFill>
              </a:rPr>
              <a:t> (FYKE, </a:t>
            </a:r>
            <a:r>
              <a:rPr lang="en-US" sz="2400" err="1">
                <a:solidFill>
                  <a:schemeClr val="tx2"/>
                </a:solidFill>
              </a:rPr>
              <a:t>Ilmiö</a:t>
            </a:r>
            <a:r>
              <a:rPr lang="en-US" sz="2400">
                <a:solidFill>
                  <a:schemeClr val="tx2"/>
                </a:solidFill>
              </a:rPr>
              <a:t>) ja </a:t>
            </a:r>
            <a:r>
              <a:rPr lang="en-US" sz="2400" err="1">
                <a:solidFill>
                  <a:schemeClr val="tx2"/>
                </a:solidFill>
              </a:rPr>
              <a:t>netistä</a:t>
            </a:r>
            <a:endParaRPr lang="en-US" sz="2400">
              <a:solidFill>
                <a:schemeClr val="tx2"/>
              </a:solidFill>
            </a:endParaRPr>
          </a:p>
          <a:p>
            <a:pPr marL="285750" indent="-228600">
              <a:lnSpc>
                <a:spcPct val="130000"/>
              </a:lnSpc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err="1">
                <a:solidFill>
                  <a:schemeClr val="tx2"/>
                </a:solidFill>
              </a:rPr>
              <a:t>Vastatkaa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esimerkiksi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seuraaviin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kysymyksiin</a:t>
            </a:r>
            <a:r>
              <a:rPr lang="en-US" sz="2400">
                <a:solidFill>
                  <a:schemeClr val="tx2"/>
                </a:solidFill>
              </a:rPr>
              <a:t>:</a:t>
            </a:r>
          </a:p>
          <a:p>
            <a:pPr marL="742950" lvl="1" indent="-228600">
              <a:lnSpc>
                <a:spcPct val="130000"/>
              </a:lnSpc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err="1">
                <a:solidFill>
                  <a:schemeClr val="tx2"/>
                </a:solidFill>
              </a:rPr>
              <a:t>Mistä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ravintoainetta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löytyy</a:t>
            </a:r>
            <a:r>
              <a:rPr lang="en-US" sz="2400">
                <a:solidFill>
                  <a:schemeClr val="tx2"/>
                </a:solidFill>
              </a:rPr>
              <a:t>?</a:t>
            </a:r>
          </a:p>
          <a:p>
            <a:pPr marL="742950" lvl="1" indent="-228600">
              <a:lnSpc>
                <a:spcPct val="130000"/>
              </a:lnSpc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err="1">
                <a:solidFill>
                  <a:schemeClr val="tx2"/>
                </a:solidFill>
              </a:rPr>
              <a:t>Missä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ravintoainetta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käytetään</a:t>
            </a:r>
            <a:r>
              <a:rPr lang="en-US" sz="2400">
                <a:solidFill>
                  <a:schemeClr val="tx2"/>
                </a:solidFill>
              </a:rPr>
              <a:t>/</a:t>
            </a:r>
            <a:r>
              <a:rPr lang="en-US" sz="2400" err="1">
                <a:solidFill>
                  <a:schemeClr val="tx2"/>
                </a:solidFill>
              </a:rPr>
              <a:t>yleisimpiä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kauppanimiä</a:t>
            </a:r>
            <a:r>
              <a:rPr lang="en-US" sz="2400">
                <a:solidFill>
                  <a:schemeClr val="tx2"/>
                </a:solidFill>
              </a:rPr>
              <a:t>?</a:t>
            </a:r>
          </a:p>
          <a:p>
            <a:pPr marL="742950" lvl="1" indent="-228600">
              <a:lnSpc>
                <a:spcPct val="130000"/>
              </a:lnSpc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err="1">
                <a:solidFill>
                  <a:schemeClr val="tx2"/>
                </a:solidFill>
              </a:rPr>
              <a:t>Millainen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rakenne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ravintoaineella</a:t>
            </a:r>
            <a:r>
              <a:rPr lang="en-US" sz="2400">
                <a:solidFill>
                  <a:schemeClr val="tx2"/>
                </a:solidFill>
              </a:rPr>
              <a:t> on?</a:t>
            </a:r>
          </a:p>
          <a:p>
            <a:pPr marL="742950" lvl="1" indent="-228600">
              <a:lnSpc>
                <a:spcPct val="130000"/>
              </a:lnSpc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err="1">
                <a:solidFill>
                  <a:schemeClr val="tx2"/>
                </a:solidFill>
              </a:rPr>
              <a:t>Ravintoaineen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ominaisuuksia</a:t>
            </a:r>
            <a:r>
              <a:rPr lang="en-US" sz="2400">
                <a:solidFill>
                  <a:schemeClr val="tx2"/>
                </a:solidFill>
              </a:rPr>
              <a:t>?</a:t>
            </a:r>
          </a:p>
          <a:p>
            <a:pPr marL="285750" indent="-228600">
              <a:lnSpc>
                <a:spcPct val="130000"/>
              </a:lnSpc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b="1" err="1">
                <a:solidFill>
                  <a:schemeClr val="tx2"/>
                </a:solidFill>
              </a:rPr>
              <a:t>Keksikää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en-US" sz="2400" b="1" err="1">
                <a:solidFill>
                  <a:schemeClr val="tx2"/>
                </a:solidFill>
              </a:rPr>
              <a:t>aiheestanne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en-US" sz="2400" b="1" err="1">
                <a:solidFill>
                  <a:schemeClr val="tx2"/>
                </a:solidFill>
              </a:rPr>
              <a:t>yksi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en-US" sz="2400" b="1" err="1">
                <a:solidFill>
                  <a:schemeClr val="tx2"/>
                </a:solidFill>
              </a:rPr>
              <a:t>tehtävä</a:t>
            </a:r>
            <a:r>
              <a:rPr lang="en-US" sz="2400" b="1">
                <a:solidFill>
                  <a:schemeClr val="tx2"/>
                </a:solidFill>
              </a:rPr>
              <a:t>/</a:t>
            </a:r>
            <a:r>
              <a:rPr lang="en-US" sz="2400" b="1" err="1">
                <a:solidFill>
                  <a:schemeClr val="tx2"/>
                </a:solidFill>
              </a:rPr>
              <a:t>kysymys</a:t>
            </a:r>
            <a:r>
              <a:rPr lang="en-US" sz="2400">
                <a:solidFill>
                  <a:schemeClr val="tx2"/>
                </a:solidFill>
              </a:rPr>
              <a:t>, </a:t>
            </a:r>
            <a:r>
              <a:rPr lang="en-US" sz="2400" err="1">
                <a:solidFill>
                  <a:schemeClr val="tx2"/>
                </a:solidFill>
              </a:rPr>
              <a:t>johon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löytyy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vastaus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esityksestänne</a:t>
            </a:r>
            <a:r>
              <a:rPr lang="en-US" sz="2400">
                <a:solidFill>
                  <a:schemeClr val="tx2"/>
                </a:solidFill>
              </a:rPr>
              <a:t>. </a:t>
            </a:r>
          </a:p>
          <a:p>
            <a:pPr marL="285750" indent="-228600">
              <a:lnSpc>
                <a:spcPct val="130000"/>
              </a:lnSpc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err="1">
                <a:solidFill>
                  <a:schemeClr val="tx2"/>
                </a:solidFill>
              </a:rPr>
              <a:t>Aiheeseen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liittyvä</a:t>
            </a:r>
            <a:r>
              <a:rPr lang="en-US" sz="2400">
                <a:solidFill>
                  <a:schemeClr val="tx2"/>
                </a:solidFill>
              </a:rPr>
              <a:t> video tai </a:t>
            </a:r>
            <a:r>
              <a:rPr lang="en-US" sz="2400" err="1">
                <a:solidFill>
                  <a:schemeClr val="tx2"/>
                </a:solidFill>
              </a:rPr>
              <a:t>mielenkiintoinen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fakta</a:t>
            </a:r>
            <a:endParaRPr lang="en-US" sz="2400">
              <a:solidFill>
                <a:schemeClr val="tx2"/>
              </a:solidFill>
            </a:endParaRPr>
          </a:p>
          <a:p>
            <a:pPr marL="285750" indent="-228600">
              <a:lnSpc>
                <a:spcPct val="130000"/>
              </a:lnSpc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b="1" err="1">
                <a:solidFill>
                  <a:schemeClr val="tx2"/>
                </a:solidFill>
              </a:rPr>
              <a:t>Esityksen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en-US" sz="2400" b="1" err="1">
                <a:solidFill>
                  <a:schemeClr val="tx2"/>
                </a:solidFill>
              </a:rPr>
              <a:t>pituus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en-US" sz="2400" b="1" err="1">
                <a:solidFill>
                  <a:schemeClr val="tx2"/>
                </a:solidFill>
              </a:rPr>
              <a:t>vähintään</a:t>
            </a:r>
            <a:r>
              <a:rPr lang="en-US" sz="2400" b="1">
                <a:solidFill>
                  <a:schemeClr val="tx2"/>
                </a:solidFill>
              </a:rPr>
              <a:t> 7 </a:t>
            </a:r>
            <a:r>
              <a:rPr lang="en-US" sz="2400" b="1" err="1">
                <a:solidFill>
                  <a:schemeClr val="tx2"/>
                </a:solidFill>
              </a:rPr>
              <a:t>diaa</a:t>
            </a:r>
            <a:r>
              <a:rPr lang="en-US" sz="2400" b="1">
                <a:solidFill>
                  <a:schemeClr val="tx2"/>
                </a:solidFill>
              </a:rPr>
              <a:t>, </a:t>
            </a:r>
            <a:r>
              <a:rPr lang="en-US" sz="2400" b="1" err="1">
                <a:solidFill>
                  <a:schemeClr val="tx2"/>
                </a:solidFill>
              </a:rPr>
              <a:t>esityksen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en-US" sz="2400" b="1" err="1">
                <a:solidFill>
                  <a:schemeClr val="tx2"/>
                </a:solidFill>
              </a:rPr>
              <a:t>kesto</a:t>
            </a:r>
            <a:r>
              <a:rPr lang="en-US" sz="2400" b="1">
                <a:solidFill>
                  <a:schemeClr val="tx2"/>
                </a:solidFill>
              </a:rPr>
              <a:t> max. 10 </a:t>
            </a:r>
            <a:r>
              <a:rPr lang="en-US" sz="2400" b="1" err="1">
                <a:solidFill>
                  <a:schemeClr val="tx2"/>
                </a:solidFill>
              </a:rPr>
              <a:t>minuuttia</a:t>
            </a:r>
            <a:endParaRPr lang="en-US" sz="2400" b="1">
              <a:solidFill>
                <a:schemeClr val="tx2"/>
              </a:solidFill>
            </a:endParaRPr>
          </a:p>
          <a:p>
            <a:pPr marL="285750" indent="-228600">
              <a:lnSpc>
                <a:spcPct val="130000"/>
              </a:lnSpc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err="1">
                <a:solidFill>
                  <a:schemeClr val="tx2"/>
                </a:solidFill>
              </a:rPr>
              <a:t>Lisätehtävä</a:t>
            </a:r>
            <a:r>
              <a:rPr lang="en-US" sz="2400">
                <a:solidFill>
                  <a:schemeClr val="tx2"/>
                </a:solidFill>
              </a:rPr>
              <a:t>: </a:t>
            </a:r>
            <a:r>
              <a:rPr lang="en-US" sz="2400" err="1">
                <a:solidFill>
                  <a:schemeClr val="tx2"/>
                </a:solidFill>
              </a:rPr>
              <a:t>Miten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voit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tunnistaa</a:t>
            </a:r>
            <a:r>
              <a:rPr lang="en-US" sz="2400">
                <a:solidFill>
                  <a:schemeClr val="tx2"/>
                </a:solidFill>
              </a:rPr>
              <a:t>, </a:t>
            </a:r>
            <a:r>
              <a:rPr lang="en-US" sz="2400" err="1">
                <a:solidFill>
                  <a:schemeClr val="tx2"/>
                </a:solidFill>
              </a:rPr>
              <a:t>sisältääkö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jokin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ruoka</a:t>
            </a:r>
            <a:r>
              <a:rPr lang="en-US" sz="2400">
                <a:solidFill>
                  <a:schemeClr val="tx2"/>
                </a:solidFill>
              </a:rPr>
              <a:t> ko. </a:t>
            </a:r>
            <a:r>
              <a:rPr lang="en-US" sz="2400" err="1">
                <a:solidFill>
                  <a:schemeClr val="tx2"/>
                </a:solidFill>
              </a:rPr>
              <a:t>ravintoainetta</a:t>
            </a:r>
            <a:r>
              <a:rPr lang="en-US" sz="2400">
                <a:solidFill>
                  <a:schemeClr val="tx2"/>
                </a:solidFill>
              </a:rPr>
              <a:t>?</a:t>
            </a:r>
          </a:p>
          <a:p>
            <a:pPr marL="285750" indent="-228600">
              <a:lnSpc>
                <a:spcPct val="130000"/>
              </a:lnSpc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sz="2400" b="1" err="1">
                <a:solidFill>
                  <a:schemeClr val="tx2"/>
                </a:solidFill>
              </a:rPr>
              <a:t>Muistakaa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en-US" sz="2400" b="1" err="1">
                <a:solidFill>
                  <a:schemeClr val="tx2"/>
                </a:solidFill>
              </a:rPr>
              <a:t>merkitä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en-US" sz="2400" b="1" err="1">
                <a:solidFill>
                  <a:schemeClr val="tx2"/>
                </a:solidFill>
              </a:rPr>
              <a:t>esityksen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en-US" sz="2400" b="1" err="1">
                <a:solidFill>
                  <a:schemeClr val="tx2"/>
                </a:solidFill>
              </a:rPr>
              <a:t>loppuun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en-US" sz="2400" b="1" err="1">
                <a:solidFill>
                  <a:schemeClr val="tx2"/>
                </a:solidFill>
              </a:rPr>
              <a:t>lähteet</a:t>
            </a:r>
            <a:r>
              <a:rPr lang="en-US" sz="2400" b="1">
                <a:solidFill>
                  <a:schemeClr val="tx2"/>
                </a:solidFill>
              </a:rPr>
              <a:t>!</a:t>
            </a:r>
          </a:p>
        </p:txBody>
      </p:sp>
      <p:cxnSp>
        <p:nvCxnSpPr>
          <p:cNvPr id="142" name="Straight Connector 24">
            <a:extLst>
              <a:ext uri="{FF2B5EF4-FFF2-40B4-BE49-F238E27FC236}">
                <a16:creationId xmlns:a16="http://schemas.microsoft.com/office/drawing/2014/main" id="{F75BF611-D2A5-4454-8C47-95B0BC422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627455" y="-19394"/>
            <a:ext cx="806149" cy="687739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253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4DC6F7-01FB-4981-BFCC-9DB72EDF8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PARIT JA AIHEET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77155C-D928-4549-A8BC-B78AD7D46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fi-FI" dirty="0" err="1"/>
              <a:t>Jali</a:t>
            </a:r>
            <a:r>
              <a:rPr lang="fi-FI" dirty="0"/>
              <a:t>, </a:t>
            </a:r>
            <a:r>
              <a:rPr lang="fi-FI" dirty="0" err="1"/>
              <a:t>Alexey</a:t>
            </a:r>
            <a:endParaRPr lang="fi-FI" dirty="0"/>
          </a:p>
          <a:p>
            <a:pPr>
              <a:lnSpc>
                <a:spcPct val="150000"/>
              </a:lnSpc>
            </a:pPr>
            <a:r>
              <a:rPr lang="fi-FI" dirty="0"/>
              <a:t>Aaro, Jaakko</a:t>
            </a:r>
          </a:p>
          <a:p>
            <a:pPr>
              <a:lnSpc>
                <a:spcPct val="150000"/>
              </a:lnSpc>
            </a:pPr>
            <a:r>
              <a:rPr lang="fi-FI" dirty="0"/>
              <a:t>Atte, Eetu</a:t>
            </a:r>
          </a:p>
          <a:p>
            <a:pPr>
              <a:lnSpc>
                <a:spcPct val="150000"/>
              </a:lnSpc>
            </a:pPr>
            <a:r>
              <a:rPr lang="fi-FI" dirty="0"/>
              <a:t>Taika, Inka, Viivi</a:t>
            </a:r>
          </a:p>
          <a:p>
            <a:pPr>
              <a:lnSpc>
                <a:spcPct val="150000"/>
              </a:lnSpc>
            </a:pPr>
            <a:r>
              <a:rPr lang="fi-FI" dirty="0"/>
              <a:t>Helen, Sofia</a:t>
            </a:r>
          </a:p>
          <a:p>
            <a:pPr>
              <a:lnSpc>
                <a:spcPct val="150000"/>
              </a:lnSpc>
            </a:pPr>
            <a:r>
              <a:rPr lang="fi-FI" dirty="0"/>
              <a:t>Touko, Jarno</a:t>
            </a:r>
          </a:p>
          <a:p>
            <a:pPr>
              <a:lnSpc>
                <a:spcPct val="150000"/>
              </a:lnSpc>
            </a:pPr>
            <a:r>
              <a:rPr lang="fi-FI" dirty="0"/>
              <a:t>Samu, Sebastian, Lassi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B96FC52-E3D2-4A93-A5F4-8BD94716077E}"/>
              </a:ext>
            </a:extLst>
          </p:cNvPr>
          <p:cNvSpPr txBox="1"/>
          <p:nvPr/>
        </p:nvSpPr>
        <p:spPr>
          <a:xfrm>
            <a:off x="2935497" y="2740603"/>
            <a:ext cx="297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Proteiinit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6980C21-8A0D-4DA1-A627-3C7D2F19F8E9}"/>
              </a:ext>
            </a:extLst>
          </p:cNvPr>
          <p:cNvSpPr txBox="1"/>
          <p:nvPr/>
        </p:nvSpPr>
        <p:spPr>
          <a:xfrm>
            <a:off x="2743447" y="4402856"/>
            <a:ext cx="297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Proteiinit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8BFB5A20-19D5-432F-AF7F-AC1B4A012796}"/>
              </a:ext>
            </a:extLst>
          </p:cNvPr>
          <p:cNvSpPr txBox="1"/>
          <p:nvPr/>
        </p:nvSpPr>
        <p:spPr>
          <a:xfrm>
            <a:off x="3049177" y="3844201"/>
            <a:ext cx="297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Hiilihydraatit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2901E293-DC0F-4222-A54F-380C46BC9407}"/>
              </a:ext>
            </a:extLst>
          </p:cNvPr>
          <p:cNvSpPr txBox="1"/>
          <p:nvPr/>
        </p:nvSpPr>
        <p:spPr>
          <a:xfrm>
            <a:off x="2743448" y="5007959"/>
            <a:ext cx="297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Hiilihydraatit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BE59AAB8-2D42-4F86-89D5-35C524A19BFF}"/>
              </a:ext>
            </a:extLst>
          </p:cNvPr>
          <p:cNvSpPr txBox="1"/>
          <p:nvPr/>
        </p:nvSpPr>
        <p:spPr>
          <a:xfrm>
            <a:off x="2556293" y="3245247"/>
            <a:ext cx="297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Rasvat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B35F7BFC-390F-4B21-B1F9-A7D6F6336629}"/>
              </a:ext>
            </a:extLst>
          </p:cNvPr>
          <p:cNvSpPr txBox="1"/>
          <p:nvPr/>
        </p:nvSpPr>
        <p:spPr>
          <a:xfrm>
            <a:off x="2743881" y="2156411"/>
            <a:ext cx="297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Rasvat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AC4CDAF-AD33-434B-B6E1-C580671CFE5F}"/>
              </a:ext>
            </a:extLst>
          </p:cNvPr>
          <p:cNvSpPr txBox="1"/>
          <p:nvPr/>
        </p:nvSpPr>
        <p:spPr>
          <a:xfrm>
            <a:off x="3859800" y="5520968"/>
            <a:ext cx="297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Hiilihydraatit</a:t>
            </a:r>
          </a:p>
        </p:txBody>
      </p:sp>
    </p:spTree>
    <p:extLst>
      <p:ext uri="{BB962C8B-B14F-4D97-AF65-F5344CB8AC3E}">
        <p14:creationId xmlns:p14="http://schemas.microsoft.com/office/powerpoint/2010/main" val="1811271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6DEA18-5FC3-4F22-9E8D-A59DA0A34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err="1"/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006130-08C3-46F2-B3A6-5FB4FB4CE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Projektityöstä toteutetaan vertaisarviointi sekä itsearviointi</a:t>
            </a:r>
          </a:p>
          <a:p>
            <a:r>
              <a:rPr lang="fi-FI" dirty="0"/>
              <a:t>Lisäksi opettaja arvioi työskentelyä:</a:t>
            </a:r>
          </a:p>
          <a:p>
            <a:pPr lvl="1"/>
            <a:r>
              <a:rPr lang="fi-FI" dirty="0"/>
              <a:t>Ryhmän jäsenten osallistuminen työskentelyyn</a:t>
            </a:r>
          </a:p>
          <a:p>
            <a:pPr lvl="1"/>
            <a:r>
              <a:rPr lang="fi-FI" dirty="0"/>
              <a:t>Diaesityksen esittäminen</a:t>
            </a:r>
          </a:p>
          <a:p>
            <a:pPr lvl="1"/>
            <a:r>
              <a:rPr lang="fi-FI" dirty="0"/>
              <a:t>Diaesityksen sisältö</a:t>
            </a:r>
          </a:p>
        </p:txBody>
      </p:sp>
    </p:spTree>
    <p:extLst>
      <p:ext uri="{BB962C8B-B14F-4D97-AF65-F5344CB8AC3E}">
        <p14:creationId xmlns:p14="http://schemas.microsoft.com/office/powerpoint/2010/main" val="944977207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AnalogousFromRegularSeedRightStep">
      <a:dk1>
        <a:srgbClr val="000000"/>
      </a:dk1>
      <a:lt1>
        <a:srgbClr val="FFFFFF"/>
      </a:lt1>
      <a:dk2>
        <a:srgbClr val="312A1C"/>
      </a:dk2>
      <a:lt2>
        <a:srgbClr val="F0F1F3"/>
      </a:lt2>
      <a:accent1>
        <a:srgbClr val="CC982A"/>
      </a:accent1>
      <a:accent2>
        <a:srgbClr val="9AA917"/>
      </a:accent2>
      <a:accent3>
        <a:srgbClr val="69B225"/>
      </a:accent3>
      <a:accent4>
        <a:srgbClr val="25B91A"/>
      </a:accent4>
      <a:accent5>
        <a:srgbClr val="26BA5A"/>
      </a:accent5>
      <a:accent6>
        <a:srgbClr val="19B590"/>
      </a:accent6>
      <a:hlink>
        <a:srgbClr val="4C72C3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003E56B37B3548BFF6B989E9467902" ma:contentTypeVersion="8" ma:contentTypeDescription="Create a new document." ma:contentTypeScope="" ma:versionID="193ccc089c2191bf76aa294e8f8e39ee">
  <xsd:schema xmlns:xsd="http://www.w3.org/2001/XMLSchema" xmlns:xs="http://www.w3.org/2001/XMLSchema" xmlns:p="http://schemas.microsoft.com/office/2006/metadata/properties" xmlns:ns3="3dc1a037-be19-4665-9979-e612110a1bad" xmlns:ns4="169e8b47-14a1-49a5-9dae-8da4ede40e7e" targetNamespace="http://schemas.microsoft.com/office/2006/metadata/properties" ma:root="true" ma:fieldsID="b8aab2b186da9ad3cb29a924a078db98" ns3:_="" ns4:_="">
    <xsd:import namespace="3dc1a037-be19-4665-9979-e612110a1bad"/>
    <xsd:import namespace="169e8b47-14a1-49a5-9dae-8da4ede40e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c1a037-be19-4665-9979-e612110a1b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e8b47-14a1-49a5-9dae-8da4ede40e7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56D813-ECBE-4353-B878-53820BE4C61D}">
  <ds:schemaRefs>
    <ds:schemaRef ds:uri="169e8b47-14a1-49a5-9dae-8da4ede40e7e"/>
    <ds:schemaRef ds:uri="3dc1a037-be19-4665-9979-e612110a1ba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FECBD6D-2279-403F-AB9A-7323DEE6A5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9C55B1-302E-4E89-B363-01C6DCA0191E}">
  <ds:schemaRefs>
    <ds:schemaRef ds:uri="169e8b47-14a1-49a5-9dae-8da4ede40e7e"/>
    <ds:schemaRef ds:uri="3dc1a037-be19-4665-9979-e612110a1ba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Laajakuva</PresentationFormat>
  <Paragraphs>36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Univers Condensed Light</vt:lpstr>
      <vt:lpstr>Walbaum Display Light</vt:lpstr>
      <vt:lpstr>AngleLinesVTI</vt:lpstr>
      <vt:lpstr>RASVAT, HIILIHYDRAATIT JA PROTEIINIT</vt:lpstr>
      <vt:lpstr>PROJEKTITYÖ</vt:lpstr>
      <vt:lpstr>PARIT JA AIHEET</vt:lpstr>
      <vt:lpstr>ARViointi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Anisa Harju</dc:creator>
  <cp:lastModifiedBy>Anisa Harju</cp:lastModifiedBy>
  <cp:revision>2</cp:revision>
  <dcterms:created xsi:type="dcterms:W3CDTF">2021-11-19T08:37:28Z</dcterms:created>
  <dcterms:modified xsi:type="dcterms:W3CDTF">2021-11-19T12:17:05Z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0x0101000A003E56B37B3548BFF6B989E9467902</vt:lpwstr>
  </property>
</Properties>
</file>