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7"/>
  </p:notesMasterIdLst>
  <p:sldIdLst>
    <p:sldId id="256" r:id="rId2"/>
    <p:sldId id="258" r:id="rId3"/>
    <p:sldId id="257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06EE4-4F77-4939-AD0D-62E3E68C7CA0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8877F-B768-42C7-9FC9-C159272525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256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877F-B768-42C7-9FC9-C159272525FA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9344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877F-B768-42C7-9FC9-C159272525FA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9105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Äänen voimakkuus riippuu ääniaallon energiasta.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smtClean="0"/>
              <a:t>Intensiteettitasossa on kymmenkantainen logaritmi, joka laskimessa saadaan </a:t>
            </a:r>
            <a:r>
              <a:rPr lang="fi-FI" dirty="0" err="1" smtClean="0"/>
              <a:t>log</a:t>
            </a:r>
            <a:r>
              <a:rPr lang="fi-FI" dirty="0" smtClean="0"/>
              <a:t>-näppäimellä. Laskuissa ei saa käyttää </a:t>
            </a:r>
            <a:r>
              <a:rPr lang="fi-FI" dirty="0" err="1" smtClean="0"/>
              <a:t>ln</a:t>
            </a:r>
            <a:r>
              <a:rPr lang="fi-FI" dirty="0" smtClean="0"/>
              <a:t>-näppäintä.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smtClean="0"/>
              <a:t>Mitä logaritmin 10-kantaisuus tarkoittaa?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877F-B768-42C7-9FC9-C159272525FA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049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Melulta suojautuminen: Etäisyyden kasvatus,</a:t>
            </a:r>
            <a:r>
              <a:rPr lang="fi-FI" baseline="0" dirty="0" smtClean="0"/>
              <a:t> kuulosuojainten käyttö. Liikennemelu: Kasvillisuus, äänivallit, säätila. Rakennuksissa: Rakenteiden massa ja huokoisuus, rakenteen kerrostaminen.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877F-B768-42C7-9FC9-C159272525FA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280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Infraäänet voi aistia, muttei kuulla (esim. konsertti</a:t>
            </a:r>
            <a:r>
              <a:rPr lang="fi-FI" baseline="0" dirty="0" smtClean="0"/>
              <a:t> ja basson tuntuminen rinnassa). Maanjäristykset lähettävät infraääniä -&gt; anturit. Voivat aiheuttaa kudosvaurioita. </a:t>
            </a:r>
          </a:p>
          <a:p>
            <a:r>
              <a:rPr lang="fi-FI" baseline="0" dirty="0" smtClean="0"/>
              <a:t>Ultraääni: Etenee hyvin nesteessä -&gt; sopii sisäelinten ja sikiöiden tutkimiseen. Tuhoaa pieneliöitä –&gt; desinfioi, puhdistaa. 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877F-B768-42C7-9FC9-C159272525FA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0398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1DFD55-E392-4407-A379-AB56F41C3CF1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C9FE26-055B-4E02-8922-0D3B147674EB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57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55A97C-8DB7-494D-B035-BA31E65BA2C2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01400-1691-4E93-903D-E7DD34E3217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530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55A97C-8DB7-494D-B035-BA31E65BA2C2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01400-1691-4E93-903D-E7DD34E3217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5895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55A97C-8DB7-494D-B035-BA31E65BA2C2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01400-1691-4E93-903D-E7DD34E3217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9254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55A97C-8DB7-494D-B035-BA31E65BA2C2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01400-1691-4E93-903D-E7DD34E3217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3919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55A97C-8DB7-494D-B035-BA31E65BA2C2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01400-1691-4E93-903D-E7DD34E3217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3293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55A97C-8DB7-494D-B035-BA31E65BA2C2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01400-1691-4E93-903D-E7DD34E3217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1975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CB487E-CD4E-4362-8AA4-DC3333771613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FDA1B0-ED3B-4D25-ACFD-2056CEA56D80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5422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DB3B4F-1928-4043-80B2-4B5636E2187F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4D43F-EE37-4E60-A6F3-C3867775368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90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CB3C90-C536-46F3-B781-22EF4F9CFFAB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727591-07BC-4D19-A97C-E59A1FD993EF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164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FBD9BE-7168-4667-A024-AEAD43A9C399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5324AA-9AE1-4C28-8CBB-C54A63EB24D1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82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4939E8-FEF0-477A-8597-5AD31C2713B6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444672-DF12-47D7-BBFC-5566BD52C066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231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96260D-4DBE-4F5A-A7C8-4DADAEC87779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8F4189-169C-4B9D-AA7B-A0451241A9D1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396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FA79B7-57FD-4C20-9B6A-15773B07DF81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7BBC5C-2FCE-4C2A-BECF-8DB1B6FC780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2177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5BE809-3341-4E85-BD47-93D522AD9B2D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EC5EC0-0F01-40DB-BF76-EA5178A19E8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1869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F125D9-A9B1-44D9-975A-CB50FDF3EC73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61969-F782-437D-BFEC-76F9BF256D1C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04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78FBF6-63C1-47EB-BF61-9956647AA88A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176651-36A9-41DF-B95C-D73AFAF8622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424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7855A97C-8DB7-494D-B035-BA31E65BA2C2}" type="datetimeFigureOut">
              <a:rPr lang="fi-FI" smtClean="0"/>
              <a:pPr>
                <a:defRPr/>
              </a:pPr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46B01400-1691-4E93-903D-E7DD34E3217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2372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ko 1"/>
          <p:cNvSpPr>
            <a:spLocks noGrp="1"/>
          </p:cNvSpPr>
          <p:nvPr>
            <p:ph type="title"/>
          </p:nvPr>
        </p:nvSpPr>
        <p:spPr>
          <a:xfrm>
            <a:off x="865909" y="111724"/>
            <a:ext cx="10515600" cy="896938"/>
          </a:xfrm>
        </p:spPr>
        <p:txBody>
          <a:bodyPr/>
          <a:lstStyle/>
          <a:p>
            <a:pPr algn="ctr"/>
            <a:r>
              <a:rPr lang="fi-FI" altLang="fi-FI" b="1" dirty="0" smtClean="0"/>
              <a:t>Äänen intensiteetti</a:t>
            </a:r>
            <a:endParaRPr lang="fi-FI" altLang="fi-FI" b="1" dirty="0" smtClean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73086" y="721925"/>
            <a:ext cx="9383425" cy="3489856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Äänet eroavat toisistaan taajuuden lisäksi voimakkuudeltaan.</a:t>
            </a:r>
          </a:p>
          <a:p>
            <a:endParaRPr lang="fi-FI" dirty="0" smtClean="0">
              <a:solidFill>
                <a:schemeClr val="bg1"/>
              </a:solidFill>
            </a:endParaRPr>
          </a:p>
          <a:p>
            <a:r>
              <a:rPr lang="fi-FI" dirty="0">
                <a:solidFill>
                  <a:schemeClr val="bg1"/>
                </a:solidFill>
              </a:rPr>
              <a:t>Intensiteetti ilmoittaa, kuinka suurella teholla energia siirtyy </a:t>
            </a:r>
            <a:r>
              <a:rPr lang="fi-FI" dirty="0" smtClean="0">
                <a:solidFill>
                  <a:schemeClr val="bg1"/>
                </a:solidFill>
              </a:rPr>
              <a:t>aaltoliikkeen </a:t>
            </a:r>
            <a:r>
              <a:rPr lang="fi-FI" dirty="0">
                <a:solidFill>
                  <a:schemeClr val="bg1"/>
                </a:solidFill>
              </a:rPr>
              <a:t>mukana pinnan läpi.</a:t>
            </a:r>
            <a:endParaRPr lang="fi-FI" dirty="0">
              <a:solidFill>
                <a:schemeClr val="bg1"/>
              </a:solidFill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6511" y="2097065"/>
            <a:ext cx="1266825" cy="110490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5875" y="3764973"/>
            <a:ext cx="3286125" cy="16002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62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1" y="414096"/>
            <a:ext cx="11119861" cy="1507067"/>
          </a:xfrm>
        </p:spPr>
        <p:txBody>
          <a:bodyPr/>
          <a:lstStyle/>
          <a:p>
            <a:r>
              <a:rPr lang="fi-FI" dirty="0" smtClean="0"/>
              <a:t>Äänen </a:t>
            </a:r>
            <a:r>
              <a:rPr lang="fi-FI" dirty="0" smtClean="0"/>
              <a:t>intensiteetin riippuvuus etäisyydestä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2327563"/>
            <a:ext cx="10214697" cy="3615267"/>
          </a:xfrm>
        </p:spPr>
        <p:txBody>
          <a:bodyPr>
            <a:normAutofit/>
          </a:bodyPr>
          <a:lstStyle/>
          <a:p>
            <a:endParaRPr lang="fi-FI" dirty="0" smtClean="0">
              <a:solidFill>
                <a:schemeClr val="bg1"/>
              </a:solidFill>
            </a:endParaRPr>
          </a:p>
          <a:p>
            <a:pPr lvl="1"/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4" name="Sisällön paikkamerkki 3"/>
          <p:cNvSpPr txBox="1">
            <a:spLocks/>
          </p:cNvSpPr>
          <p:nvPr/>
        </p:nvSpPr>
        <p:spPr>
          <a:xfrm>
            <a:off x="120794" y="1592935"/>
            <a:ext cx="9568152" cy="2886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Intensiteetti pienenee etäisyyden (r) kasvaessa äänilähteeseen.</a:t>
            </a:r>
          </a:p>
          <a:p>
            <a:pPr lvl="1">
              <a:buFontTx/>
              <a:buChar char="-"/>
            </a:pPr>
            <a:endParaRPr lang="fi-FI" sz="2000" baseline="30000" dirty="0">
              <a:solidFill>
                <a:schemeClr val="bg1"/>
              </a:solidFill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6179" y="3794703"/>
            <a:ext cx="7181850" cy="183832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0513" y="2315441"/>
            <a:ext cx="2898523" cy="3317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63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8103" y="155478"/>
            <a:ext cx="10852006" cy="1507067"/>
          </a:xfrm>
        </p:spPr>
        <p:txBody>
          <a:bodyPr/>
          <a:lstStyle/>
          <a:p>
            <a:r>
              <a:rPr lang="fi-FI" altLang="fi-FI" b="1" dirty="0" smtClean="0"/>
              <a:t>Äänen </a:t>
            </a:r>
            <a:r>
              <a:rPr lang="fi-FI" altLang="fi-FI" b="1" dirty="0" err="1" smtClean="0"/>
              <a:t>intensiteetttitaso</a:t>
            </a:r>
            <a:r>
              <a:rPr lang="fi-FI" altLang="fi-FI" b="1" dirty="0" smtClean="0"/>
              <a:t> (=desipeliasteikko)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674975" y="4577994"/>
            <a:ext cx="8534400" cy="199197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I</a:t>
            </a:r>
            <a:r>
              <a:rPr lang="fi-FI" sz="2200" baseline="-25000" dirty="0" smtClean="0">
                <a:solidFill>
                  <a:schemeClr val="bg1"/>
                </a:solidFill>
              </a:rPr>
              <a:t>0</a:t>
            </a:r>
            <a:r>
              <a:rPr lang="fi-FI" sz="2200" dirty="0" smtClean="0">
                <a:solidFill>
                  <a:schemeClr val="bg1"/>
                </a:solidFill>
              </a:rPr>
              <a:t> = ihmisen kuulokynnys = 10</a:t>
            </a:r>
            <a:r>
              <a:rPr lang="fi-FI" sz="2200" baseline="30000" dirty="0" smtClean="0">
                <a:solidFill>
                  <a:schemeClr val="bg1"/>
                </a:solidFill>
              </a:rPr>
              <a:t>-12 </a:t>
            </a:r>
            <a:r>
              <a:rPr lang="fi-FI" sz="2200" dirty="0" smtClean="0">
                <a:solidFill>
                  <a:schemeClr val="bg1"/>
                </a:solidFill>
              </a:rPr>
              <a:t>w/m</a:t>
            </a:r>
            <a:r>
              <a:rPr lang="fi-FI" sz="2200" baseline="30000" dirty="0" smtClean="0">
                <a:solidFill>
                  <a:schemeClr val="bg1"/>
                </a:solidFill>
              </a:rPr>
              <a:t>2</a:t>
            </a:r>
          </a:p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Kipukynnys I = </a:t>
            </a:r>
            <a:r>
              <a:rPr lang="fi-FI" sz="2200" dirty="0">
                <a:solidFill>
                  <a:schemeClr val="bg1"/>
                </a:solidFill>
              </a:rPr>
              <a:t>1 w/m</a:t>
            </a:r>
            <a:r>
              <a:rPr lang="fi-FI" sz="2200" baseline="30000" dirty="0">
                <a:solidFill>
                  <a:schemeClr val="bg1"/>
                </a:solidFill>
              </a:rPr>
              <a:t>2</a:t>
            </a:r>
          </a:p>
          <a:p>
            <a:pPr>
              <a:buFontTx/>
              <a:buChar char="-"/>
            </a:pPr>
            <a:endParaRPr lang="fi-FI" sz="22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fi-FI" sz="2200" baseline="30000" dirty="0">
              <a:solidFill>
                <a:schemeClr val="bg1"/>
              </a:solidFill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03" y="3495800"/>
            <a:ext cx="5715000" cy="114300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7965" y="2419601"/>
            <a:ext cx="5394036" cy="4438399"/>
          </a:xfrm>
          <a:prstGeom prst="rect">
            <a:avLst/>
          </a:prstGeom>
        </p:spPr>
      </p:pic>
      <p:sp>
        <p:nvSpPr>
          <p:cNvPr id="7" name="Sisällön paikkamerkki 3"/>
          <p:cNvSpPr txBox="1">
            <a:spLocks/>
          </p:cNvSpPr>
          <p:nvPr/>
        </p:nvSpPr>
        <p:spPr>
          <a:xfrm>
            <a:off x="397884" y="1669391"/>
            <a:ext cx="8534400" cy="1991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Intensiteettitaso kuvaa ihmisen aistiman äänen voimakkuutta.</a:t>
            </a:r>
          </a:p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Kuuloaistimuksen voimakkuuteen vaikuttaa</a:t>
            </a:r>
          </a:p>
          <a:p>
            <a:pPr marL="0" indent="0">
              <a:buNone/>
            </a:pPr>
            <a:r>
              <a:rPr lang="fi-FI" sz="2200" dirty="0">
                <a:solidFill>
                  <a:schemeClr val="bg1"/>
                </a:solidFill>
              </a:rPr>
              <a:t>	</a:t>
            </a:r>
            <a:r>
              <a:rPr lang="fi-FI" sz="2200" dirty="0" smtClean="0">
                <a:solidFill>
                  <a:schemeClr val="bg1"/>
                </a:solidFill>
              </a:rPr>
              <a:t>myös äänen taajuus.</a:t>
            </a:r>
          </a:p>
          <a:p>
            <a:pPr>
              <a:buFontTx/>
              <a:buChar char="-"/>
            </a:pPr>
            <a:endParaRPr lang="fi-FI" sz="22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fi-FI" sz="2200" baseline="30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2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8102" y="164715"/>
            <a:ext cx="8534400" cy="999067"/>
          </a:xfrm>
        </p:spPr>
        <p:txBody>
          <a:bodyPr/>
          <a:lstStyle/>
          <a:p>
            <a:r>
              <a:rPr lang="fi-FI" altLang="fi-FI" b="1" dirty="0" smtClean="0"/>
              <a:t>Äänen kuuleminen ja melu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758102" y="1052015"/>
            <a:ext cx="10768879" cy="186343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Kuulemme saman </a:t>
            </a:r>
            <a:r>
              <a:rPr lang="fi-FI" sz="2200" dirty="0" err="1" smtClean="0">
                <a:solidFill>
                  <a:schemeClr val="bg1"/>
                </a:solidFill>
              </a:rPr>
              <a:t>intensitason</a:t>
            </a:r>
            <a:r>
              <a:rPr lang="fi-FI" sz="2200" dirty="0" smtClean="0">
                <a:solidFill>
                  <a:schemeClr val="bg1"/>
                </a:solidFill>
              </a:rPr>
              <a:t> eri </a:t>
            </a:r>
            <a:r>
              <a:rPr lang="fi-FI" sz="2200" dirty="0" err="1" smtClean="0">
                <a:solidFill>
                  <a:schemeClr val="bg1"/>
                </a:solidFill>
              </a:rPr>
              <a:t>taajuuksisia</a:t>
            </a:r>
            <a:r>
              <a:rPr lang="fi-FI" sz="2200" dirty="0" smtClean="0">
                <a:solidFill>
                  <a:schemeClr val="bg1"/>
                </a:solidFill>
              </a:rPr>
              <a:t> ääni eri voimakkuudella. </a:t>
            </a:r>
          </a:p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Tätä varten on otettu käyttöön äänekkyystaso, jonka yksikkö on </a:t>
            </a:r>
            <a:r>
              <a:rPr lang="fi-FI" sz="2200" dirty="0" err="1" smtClean="0">
                <a:solidFill>
                  <a:schemeClr val="bg1"/>
                </a:solidFill>
              </a:rPr>
              <a:t>foni</a:t>
            </a:r>
            <a:r>
              <a:rPr lang="fi-FI" sz="2200" dirty="0" smtClean="0">
                <a:solidFill>
                  <a:schemeClr val="bg1"/>
                </a:solidFill>
              </a:rPr>
              <a:t>. </a:t>
            </a:r>
          </a:p>
          <a:p>
            <a:pPr lvl="1">
              <a:buFontTx/>
              <a:buChar char="-"/>
            </a:pPr>
            <a:r>
              <a:rPr lang="fi-FI" sz="2000" dirty="0" smtClean="0">
                <a:solidFill>
                  <a:schemeClr val="bg1"/>
                </a:solidFill>
              </a:rPr>
              <a:t>Tämä kuvaa kuuloaistimuksen voimakkuutta.</a:t>
            </a:r>
          </a:p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Melua on kaikki epätoivottava ja terveydelle haitallinen ääni.</a:t>
            </a:r>
            <a:endParaRPr lang="fi-FI" sz="2200" dirty="0">
              <a:solidFill>
                <a:schemeClr val="bg1"/>
              </a:solidFill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70" y="2915451"/>
            <a:ext cx="9337821" cy="381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45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8102" y="155478"/>
            <a:ext cx="10205461" cy="1507067"/>
          </a:xfrm>
        </p:spPr>
        <p:txBody>
          <a:bodyPr/>
          <a:lstStyle/>
          <a:p>
            <a:r>
              <a:rPr lang="fi-FI" altLang="fi-FI" b="1" dirty="0" smtClean="0"/>
              <a:t>Ultraääni, infraääni ja shokkiaalto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93085" y="1574028"/>
            <a:ext cx="8164224" cy="4189463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Ultraääni on korkea taajuuksista ääntä (20 kHz – 10 GHz)</a:t>
            </a:r>
          </a:p>
          <a:p>
            <a:pPr lvl="1">
              <a:buFontTx/>
              <a:buChar char="-"/>
            </a:pPr>
            <a:r>
              <a:rPr lang="fi-FI" sz="2000" dirty="0" smtClean="0">
                <a:solidFill>
                  <a:schemeClr val="bg1"/>
                </a:solidFill>
              </a:rPr>
              <a:t>Lääketieteellisiä  ja </a:t>
            </a:r>
            <a:r>
              <a:rPr lang="fi-FI" sz="2000" dirty="0" err="1" smtClean="0">
                <a:solidFill>
                  <a:schemeClr val="bg1"/>
                </a:solidFill>
              </a:rPr>
              <a:t>teknologisiasovelluksia</a:t>
            </a:r>
            <a:r>
              <a:rPr lang="fi-FI" sz="2000" dirty="0" smtClean="0">
                <a:solidFill>
                  <a:schemeClr val="bg1"/>
                </a:solidFill>
              </a:rPr>
              <a:t>.</a:t>
            </a:r>
          </a:p>
          <a:p>
            <a:pPr lvl="1">
              <a:buFontTx/>
              <a:buChar char="-"/>
            </a:pPr>
            <a:r>
              <a:rPr lang="fi-FI" sz="2000" dirty="0" smtClean="0">
                <a:solidFill>
                  <a:schemeClr val="bg1"/>
                </a:solidFill>
              </a:rPr>
              <a:t>Etenee hyvin nesteessä. </a:t>
            </a:r>
          </a:p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Infraääni on matala taajuuksista ääntä (alle 16 Hz)</a:t>
            </a:r>
          </a:p>
          <a:p>
            <a:pPr>
              <a:buFontTx/>
              <a:buChar char="-"/>
            </a:pPr>
            <a:endParaRPr lang="fi-FI" sz="22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fi-FI" sz="2200" dirty="0" smtClean="0">
                <a:solidFill>
                  <a:schemeClr val="bg1"/>
                </a:solidFill>
              </a:rPr>
              <a:t>Shokkiaalto syntyy kun hävittäjä rikkoo äänennopeuden.</a:t>
            </a:r>
          </a:p>
          <a:p>
            <a:pPr lvl="1">
              <a:buFontTx/>
              <a:buChar char="-"/>
            </a:pPr>
            <a:r>
              <a:rPr lang="fi-FI" sz="2000" dirty="0" smtClean="0">
                <a:solidFill>
                  <a:schemeClr val="bg1"/>
                </a:solidFill>
              </a:rPr>
              <a:t>Se on suuri energinen, sillä toistensa lähelle pakkautuneet ilmanpaineen vaihtelut interferoivat keskenään. </a:t>
            </a:r>
          </a:p>
          <a:p>
            <a:pPr lvl="2">
              <a:buFontTx/>
              <a:buChar char="-"/>
            </a:pPr>
            <a:r>
              <a:rPr lang="fi-FI" sz="1800" dirty="0" smtClean="0">
                <a:solidFill>
                  <a:schemeClr val="bg1"/>
                </a:solidFill>
              </a:rPr>
              <a:t>Koska shokkiaallossa on paljon energiaa se voi aiheuttaa vaurioita</a:t>
            </a:r>
          </a:p>
          <a:p>
            <a:pPr>
              <a:buFontTx/>
              <a:buChar char="-"/>
            </a:pPr>
            <a:endParaRPr lang="fi-FI" sz="22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fi-FI" sz="2200" dirty="0">
              <a:solidFill>
                <a:schemeClr val="bg1"/>
              </a:solidFill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2210" y="1876590"/>
            <a:ext cx="4044186" cy="240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22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320</TotalTime>
  <Words>274</Words>
  <Application>Microsoft Office PowerPoint</Application>
  <PresentationFormat>Laajakuva</PresentationFormat>
  <Paragraphs>37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Calibri</vt:lpstr>
      <vt:lpstr>Century Gothic</vt:lpstr>
      <vt:lpstr>Wingdings 3</vt:lpstr>
      <vt:lpstr>Sektori</vt:lpstr>
      <vt:lpstr>Äänen intensiteetti</vt:lpstr>
      <vt:lpstr>Äänen intensiteetin riippuvuus etäisyydestä</vt:lpstr>
      <vt:lpstr>Äänen intensiteetttitaso (=desipeliasteikko)</vt:lpstr>
      <vt:lpstr>Äänen kuuleminen ja melu</vt:lpstr>
      <vt:lpstr>Ultraääni, infraääni ja shokkiaalto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ÄÄNI AALTOLIIKKEENÄ</dc:title>
  <dc:creator>Mäkeläinen,Markku</dc:creator>
  <cp:lastModifiedBy>Salminen Teppo</cp:lastModifiedBy>
  <cp:revision>27</cp:revision>
  <dcterms:created xsi:type="dcterms:W3CDTF">2018-05-17T06:55:52Z</dcterms:created>
  <dcterms:modified xsi:type="dcterms:W3CDTF">2021-04-13T09:04:54Z</dcterms:modified>
</cp:coreProperties>
</file>