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9EC65-EE40-2E17-8E08-E37015892238}" v="79" dt="2022-11-25T08:49:25.178"/>
    <p1510:client id="{6D012DED-3D01-48BE-3399-C40A82E4A68F}" v="175" dt="2022-11-25T08:33:34.955"/>
    <p1510:client id="{778A580C-1A99-404F-97CD-8F10FD1DCAEF}" v="325" dt="2022-11-25T07:55:22.730"/>
    <p1510:client id="{993315D4-E9C5-7B91-9B5C-F89C026C509A}" v="169" dt="2022-11-25T08:13:45.979"/>
    <p1510:client id="{B98381D8-CB4B-4B35-9423-F23D988BA508}" v="1642" dt="2022-11-25T08:45:40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n.wikipedia.org/wiki/Alhambr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hambr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hambr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hambr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hambr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hambr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hambr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hambr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2" descr="Kuva, joka sisältää kohteen vuori, taivas, ulko, kanjoni&#10;&#10;Kuvaus luotu automaattisesti">
            <a:extLst>
              <a:ext uri="{FF2B5EF4-FFF2-40B4-BE49-F238E27FC236}">
                <a16:creationId xmlns:a16="http://schemas.microsoft.com/office/drawing/2014/main" id="{2199238A-EF0E-F54D-A41B-8B792A85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368" b="604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27790" y="4022363"/>
            <a:ext cx="4427928" cy="1202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 sz="1600" b="1" err="1">
                <a:latin typeface="Sitka Text"/>
                <a:cs typeface="Calibri"/>
              </a:rPr>
              <a:t>Lina</a:t>
            </a:r>
            <a:r>
              <a:rPr lang="fi-FI" sz="1600" b="1">
                <a:latin typeface="Sitka Text"/>
                <a:cs typeface="Calibri"/>
              </a:rPr>
              <a:t> Kanerva and Liina Ylinen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557E294-A8A3-FF3E-1484-34C694EC0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11443" y="1709478"/>
            <a:ext cx="9144000" cy="2387600"/>
          </a:xfrm>
        </p:spPr>
        <p:txBody>
          <a:bodyPr/>
          <a:lstStyle/>
          <a:p>
            <a:r>
              <a:rPr lang="fi-FI">
                <a:latin typeface="Elephant Pro"/>
                <a:cs typeface="Calibri Light"/>
              </a:rPr>
              <a:t>Alhambra</a:t>
            </a:r>
            <a:endParaRPr lang="fi-FI">
              <a:latin typeface="Elephant Pro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67D9F9-D0C6-C2BC-C195-39906EC5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>
                <a:latin typeface="Elephant Pro"/>
                <a:cs typeface="Calibri Light"/>
              </a:rPr>
              <a:t>Basic </a:t>
            </a:r>
            <a:r>
              <a:rPr lang="fi-FI" dirty="0" err="1">
                <a:latin typeface="Elephant Pro"/>
                <a:cs typeface="Calibri Light"/>
              </a:rPr>
              <a:t>knowledge</a:t>
            </a:r>
            <a:endParaRPr lang="fi-FI" dirty="0">
              <a:latin typeface="Elephant Pro"/>
              <a:cs typeface="Calibri Light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36CDCC4-58ED-BB5D-0C6A-316A102D0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dirty="0">
                <a:cs typeface="Calibri" panose="020F0502020204030204"/>
              </a:rPr>
              <a:t>- </a:t>
            </a:r>
            <a:r>
              <a:rPr lang="fi-FI" sz="2000" dirty="0" err="1">
                <a:cs typeface="Calibri" panose="020F0502020204030204"/>
              </a:rPr>
              <a:t>Located</a:t>
            </a:r>
            <a:r>
              <a:rPr lang="fi-FI" sz="2000" dirty="0">
                <a:cs typeface="Calibri" panose="020F0502020204030204"/>
              </a:rPr>
              <a:t> in Granada, Andalusia, Spain</a:t>
            </a:r>
          </a:p>
          <a:p>
            <a:pPr marL="0" indent="0">
              <a:buNone/>
            </a:pPr>
            <a:r>
              <a:rPr lang="fi-FI" sz="2000" dirty="0">
                <a:cs typeface="Calibri" panose="020F0502020204030204"/>
              </a:rPr>
              <a:t>- </a:t>
            </a:r>
            <a:r>
              <a:rPr lang="fi-FI" sz="2000" dirty="0" err="1">
                <a:cs typeface="Calibri" panose="020F0502020204030204"/>
              </a:rPr>
              <a:t>It's</a:t>
            </a:r>
            <a:r>
              <a:rPr lang="fi-FI" sz="2000" dirty="0">
                <a:cs typeface="Calibri" panose="020F0502020204030204"/>
              </a:rPr>
              <a:t> a </a:t>
            </a:r>
            <a:r>
              <a:rPr lang="fi-FI" sz="2000" dirty="0" err="1">
                <a:ea typeface="+mn-lt"/>
                <a:cs typeface="+mn-lt"/>
              </a:rPr>
              <a:t>palace</a:t>
            </a:r>
            <a:r>
              <a:rPr lang="fi-FI" sz="2000" dirty="0">
                <a:ea typeface="+mn-lt"/>
                <a:cs typeface="+mn-lt"/>
              </a:rPr>
              <a:t> and </a:t>
            </a:r>
            <a:r>
              <a:rPr lang="fi-FI" sz="2000" dirty="0" err="1">
                <a:ea typeface="+mn-lt"/>
                <a:cs typeface="+mn-lt"/>
              </a:rPr>
              <a:t>fortress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complex</a:t>
            </a:r>
            <a:endParaRPr lang="fi-FI" sz="2000" dirty="0">
              <a:ea typeface="+mn-lt"/>
              <a:cs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97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229A0F46-503D-7974-B0A0-11FF0F3808A2}"/>
              </a:ext>
            </a:extLst>
          </p:cNvPr>
          <p:cNvSpPr txBox="1"/>
          <p:nvPr/>
        </p:nvSpPr>
        <p:spPr>
          <a:xfrm>
            <a:off x="5083834" y="6162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2"/>
              </a:rPr>
              <a:t>Alhambra - Wikipedia</a:t>
            </a:r>
            <a:endParaRPr lang="en-US"/>
          </a:p>
        </p:txBody>
      </p:sp>
      <p:pic>
        <p:nvPicPr>
          <p:cNvPr id="16" name="Kuva 5" descr="Kuva, joka sisältää kohteen ulko, taivas, luonto, ranta&#10;&#10;Kuvaus luotu automaattisesti">
            <a:extLst>
              <a:ext uri="{FF2B5EF4-FFF2-40B4-BE49-F238E27FC236}">
                <a16:creationId xmlns:a16="http://schemas.microsoft.com/office/drawing/2014/main" id="{3CE564EB-6CDD-6E0F-769D-1D7310AA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147" y="-1801"/>
            <a:ext cx="5539242" cy="74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3BAAE9-FB82-8B26-1FDC-E953AF51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err="1">
                <a:latin typeface="Elephant Pro"/>
                <a:cs typeface="Calibri Light"/>
              </a:rPr>
              <a:t>History</a:t>
            </a:r>
            <a:endParaRPr lang="fi-FI">
              <a:latin typeface="Elephant Pro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393A02-9C2D-0C43-4AF3-A7FCF1FD9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cs typeface="Calibri"/>
              </a:rPr>
              <a:t>Alhambra </a:t>
            </a:r>
            <a:r>
              <a:rPr lang="fi-FI" sz="2400" err="1">
                <a:cs typeface="Calibri"/>
              </a:rPr>
              <a:t>means</a:t>
            </a:r>
            <a:r>
              <a:rPr lang="fi-FI" sz="2400">
                <a:cs typeface="Calibri"/>
              </a:rPr>
              <a:t> "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Red </a:t>
            </a:r>
            <a:r>
              <a:rPr lang="fi-FI" sz="2400" err="1">
                <a:cs typeface="Calibri"/>
              </a:rPr>
              <a:t>Fortress</a:t>
            </a:r>
            <a:r>
              <a:rPr lang="fi-FI" sz="2400">
                <a:cs typeface="Calibri"/>
              </a:rPr>
              <a:t>"</a:t>
            </a:r>
          </a:p>
          <a:p>
            <a:r>
              <a:rPr lang="fi-FI" sz="2400">
                <a:ea typeface="+mn-lt"/>
                <a:cs typeface="+mn-lt"/>
              </a:rPr>
              <a:t>In 1492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Muslim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rulers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lost</a:t>
            </a:r>
            <a:r>
              <a:rPr lang="fi-FI" sz="2400">
                <a:ea typeface="+mn-lt"/>
                <a:cs typeface="+mn-lt"/>
              </a:rPr>
              <a:t> Granada and Alhambra, </a:t>
            </a:r>
            <a:r>
              <a:rPr lang="fi-FI" sz="2400" err="1">
                <a:ea typeface="+mn-lt"/>
                <a:cs typeface="+mn-lt"/>
              </a:rPr>
              <a:t>but</a:t>
            </a:r>
            <a:r>
              <a:rPr lang="fi-FI" sz="2400">
                <a:ea typeface="+mn-lt"/>
                <a:cs typeface="+mn-lt"/>
              </a:rPr>
              <a:t> </a:t>
            </a:r>
            <a:r>
              <a:rPr lang="fi-FI" sz="2400" err="1">
                <a:ea typeface="+mn-lt"/>
                <a:cs typeface="+mn-lt"/>
              </a:rPr>
              <a:t>without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fortress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itself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being</a:t>
            </a:r>
            <a:r>
              <a:rPr lang="fi-FI" sz="240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attacked</a:t>
            </a:r>
            <a:r>
              <a:rPr lang="fi-FI" sz="2400">
                <a:ea typeface="+mn-lt"/>
                <a:cs typeface="+mn-lt"/>
              </a:rPr>
              <a:t>.</a:t>
            </a:r>
            <a:endParaRPr lang="fi-FI" sz="2400">
              <a:cs typeface="Calibri"/>
            </a:endParaRPr>
          </a:p>
        </p:txBody>
      </p:sp>
      <p:pic>
        <p:nvPicPr>
          <p:cNvPr id="5" name="Kuva 9" descr="Kuva, joka sisältää kohteen taivas, ulko, vanha, kivi&#10;&#10;Kuvaus luotu automaattisesti">
            <a:extLst>
              <a:ext uri="{FF2B5EF4-FFF2-40B4-BE49-F238E27FC236}">
                <a16:creationId xmlns:a16="http://schemas.microsoft.com/office/drawing/2014/main" id="{290618DF-78C1-4C3C-8F60-E703272C4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0"/>
          <a:stretch/>
        </p:blipFill>
        <p:spPr>
          <a:xfrm>
            <a:off x="7055666" y="10"/>
            <a:ext cx="5452635" cy="7490593"/>
          </a:xfrm>
          <a:prstGeom prst="rect">
            <a:avLst/>
          </a:prstGeom>
          <a:effectLst/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6A59E62-45F5-36CB-84A4-7F379D4F53B8}"/>
              </a:ext>
            </a:extLst>
          </p:cNvPr>
          <p:cNvSpPr txBox="1"/>
          <p:nvPr/>
        </p:nvSpPr>
        <p:spPr>
          <a:xfrm>
            <a:off x="224287" y="62052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Alhambra - Wikipedia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0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maa, ulko, rakennus, rakennusmateriaali&#10;&#10;Kuvaus luotu automaattisesti">
            <a:extLst>
              <a:ext uri="{FF2B5EF4-FFF2-40B4-BE49-F238E27FC236}">
                <a16:creationId xmlns:a16="http://schemas.microsoft.com/office/drawing/2014/main" id="{48B8337C-4F1F-3879-B515-1D68B906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3" y="392502"/>
            <a:ext cx="4525991" cy="605861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42E96DC-800A-4603-D5D1-93917DCFA0C2}"/>
              </a:ext>
            </a:extLst>
          </p:cNvPr>
          <p:cNvSpPr txBox="1"/>
          <p:nvPr/>
        </p:nvSpPr>
        <p:spPr>
          <a:xfrm>
            <a:off x="5658366" y="534417"/>
            <a:ext cx="416312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400" err="1">
                <a:latin typeface="Elephant Pro"/>
                <a:ea typeface="+mn-lt"/>
                <a:cs typeface="+mn-lt"/>
              </a:rPr>
              <a:t>Alcazaba</a:t>
            </a:r>
            <a:endParaRPr lang="fi-FI" sz="4400" err="1">
              <a:latin typeface="Elephant Pro"/>
            </a:endParaRPr>
          </a:p>
        </p:txBody>
      </p:sp>
      <p:pic>
        <p:nvPicPr>
          <p:cNvPr id="6" name="Kuva 6" descr="Kuva, joka sisältää kohteen taivas, ulko, maa&#10;&#10;Kuvaus luotu automaattisesti">
            <a:extLst>
              <a:ext uri="{FF2B5EF4-FFF2-40B4-BE49-F238E27FC236}">
                <a16:creationId xmlns:a16="http://schemas.microsoft.com/office/drawing/2014/main" id="{9A7BE7C0-BFD2-3ACE-AEBF-CE51D4E1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984" y="2831259"/>
            <a:ext cx="4914181" cy="328019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54D15B19-B0A8-56D2-840D-9AD1ADDB67F9}"/>
              </a:ext>
            </a:extLst>
          </p:cNvPr>
          <p:cNvSpPr txBox="1"/>
          <p:nvPr/>
        </p:nvSpPr>
        <p:spPr>
          <a:xfrm>
            <a:off x="6320287" y="15326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02122"/>
                </a:solidFill>
                <a:latin typeface="Arial"/>
                <a:cs typeface="Arial"/>
              </a:rPr>
              <a:t>= the military fortress</a:t>
            </a:r>
            <a:endParaRPr lang="en-US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3E44562-31BB-5601-8F56-F3DF96F51E39}"/>
              </a:ext>
            </a:extLst>
          </p:cNvPr>
          <p:cNvSpPr txBox="1"/>
          <p:nvPr/>
        </p:nvSpPr>
        <p:spPr>
          <a:xfrm>
            <a:off x="6981645" y="2050211"/>
            <a:ext cx="36489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02122"/>
                </a:solidFill>
                <a:latin typeface="Arial"/>
                <a:cs typeface="Arial"/>
              </a:rPr>
              <a:t>The ruin of the houses in where the soldierswereliving</a:t>
            </a: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4B0F8C4-DEB9-BE74-B590-3C3FD7CCA591}"/>
              </a:ext>
            </a:extLst>
          </p:cNvPr>
          <p:cNvSpPr txBox="1"/>
          <p:nvPr/>
        </p:nvSpPr>
        <p:spPr>
          <a:xfrm>
            <a:off x="9454551" y="63346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63C1"/>
                </a:solidFill>
                <a:cs typeface="Segoe UI"/>
                <a:hlinkClick r:id="rId4"/>
              </a:rPr>
              <a:t>Alhambra - Wikipedia</a:t>
            </a:r>
            <a:r>
              <a:rPr lang="fi-FI">
                <a:cs typeface="Calibri"/>
              </a:rPr>
              <a:t>​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658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360B8C-2C62-C28D-8EED-89F8041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7" y="387987"/>
            <a:ext cx="10515600" cy="1325563"/>
          </a:xfrm>
        </p:spPr>
        <p:txBody>
          <a:bodyPr/>
          <a:lstStyle/>
          <a:p>
            <a:r>
              <a:rPr lang="fi-FI" err="1">
                <a:latin typeface="Elephant Pro"/>
                <a:cs typeface="Calibri Light"/>
              </a:rPr>
              <a:t>The</a:t>
            </a:r>
            <a:r>
              <a:rPr lang="fi-FI">
                <a:latin typeface="Elephant Pro"/>
                <a:cs typeface="Calibri Light"/>
              </a:rPr>
              <a:t> </a:t>
            </a:r>
            <a:r>
              <a:rPr lang="fi-FI" err="1">
                <a:latin typeface="Elephant Pro"/>
                <a:cs typeface="Calibri Light"/>
              </a:rPr>
              <a:t>Mexuar</a:t>
            </a:r>
            <a:endParaRPr lang="fi-FI" err="1">
              <a:latin typeface="Elephant Pro"/>
            </a:endParaRPr>
          </a:p>
        </p:txBody>
      </p:sp>
      <p:pic>
        <p:nvPicPr>
          <p:cNvPr id="4" name="Kuva 4" descr="Kuva, joka sisältää kohteen rakennus, maa, tiili, kävelytie&#10;&#10;Kuvaus luotu automaattisesti">
            <a:extLst>
              <a:ext uri="{FF2B5EF4-FFF2-40B4-BE49-F238E27FC236}">
                <a16:creationId xmlns:a16="http://schemas.microsoft.com/office/drawing/2014/main" id="{877B59AA-DB41-D28E-5A99-F9FC5E7F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54" y="2135132"/>
            <a:ext cx="6150633" cy="410042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2D56183-E6F3-5B5E-DCB5-1FA4916E36AB}"/>
              </a:ext>
            </a:extLst>
          </p:cNvPr>
          <p:cNvSpPr txBox="1"/>
          <p:nvPr/>
        </p:nvSpPr>
        <p:spPr>
          <a:xfrm>
            <a:off x="7714891" y="2984740"/>
            <a:ext cx="38646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Sitka Text"/>
                <a:cs typeface="Arial"/>
              </a:rPr>
              <a:t>Served as the entrance wing of the </a:t>
            </a:r>
            <a:r>
              <a:rPr lang="en-US" b="1" err="1">
                <a:latin typeface="Sitka Text"/>
                <a:cs typeface="Arial"/>
              </a:rPr>
              <a:t>Comares</a:t>
            </a:r>
            <a:r>
              <a:rPr lang="en-US" b="1">
                <a:latin typeface="Sitka Text"/>
                <a:cs typeface="Arial"/>
              </a:rPr>
              <a:t> Palace, the official palace of the sultan and the state.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6A12302-E4A8-1F15-FB65-A4CC3AFF6AB5}"/>
              </a:ext>
            </a:extLst>
          </p:cNvPr>
          <p:cNvSpPr txBox="1"/>
          <p:nvPr/>
        </p:nvSpPr>
        <p:spPr>
          <a:xfrm>
            <a:off x="9641457" y="61765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63C1"/>
                </a:solidFill>
                <a:cs typeface="Segoe UI"/>
                <a:hlinkClick r:id="rId3"/>
              </a:rPr>
              <a:t>Alhambra - Wikipedia</a:t>
            </a:r>
            <a:r>
              <a:rPr lang="fi-FI">
                <a:cs typeface="Calibri"/>
              </a:rPr>
              <a:t>​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92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360B8C-2C62-C28D-8EED-89F8041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1" y="646780"/>
            <a:ext cx="10515600" cy="1325563"/>
          </a:xfrm>
        </p:spPr>
        <p:txBody>
          <a:bodyPr/>
          <a:lstStyle/>
          <a:p>
            <a:r>
              <a:rPr lang="fi-FI" err="1">
                <a:latin typeface="Elephant Pro"/>
                <a:cs typeface="Calibri Light"/>
              </a:rPr>
              <a:t>The</a:t>
            </a:r>
            <a:r>
              <a:rPr lang="fi-FI">
                <a:latin typeface="Elephant Pro"/>
                <a:cs typeface="Calibri Light"/>
              </a:rPr>
              <a:t> </a:t>
            </a:r>
            <a:r>
              <a:rPr lang="fi-FI" err="1">
                <a:latin typeface="Elephant Pro"/>
                <a:cs typeface="Calibri Light"/>
              </a:rPr>
              <a:t>Comares</a:t>
            </a:r>
            <a:r>
              <a:rPr lang="fi-FI">
                <a:latin typeface="Elephant Pro"/>
                <a:cs typeface="Calibri Light"/>
              </a:rPr>
              <a:t> </a:t>
            </a:r>
            <a:r>
              <a:rPr lang="fi-FI" err="1">
                <a:latin typeface="Elephant Pro"/>
                <a:cs typeface="Calibri Light"/>
              </a:rPr>
              <a:t>palace</a:t>
            </a:r>
          </a:p>
        </p:txBody>
      </p:sp>
      <p:pic>
        <p:nvPicPr>
          <p:cNvPr id="8" name="Kuva 8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321D3657-7379-6DAC-6D21-E89950441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9" r="337" b="5640"/>
          <a:stretch/>
        </p:blipFill>
        <p:spPr>
          <a:xfrm>
            <a:off x="7095537" y="552091"/>
            <a:ext cx="4255079" cy="5739057"/>
          </a:xfrm>
          <a:prstGeom prst="rect">
            <a:avLst/>
          </a:prstGeom>
        </p:spPr>
      </p:pic>
      <p:pic>
        <p:nvPicPr>
          <p:cNvPr id="3" name="Kuva 3" descr="Kuva, joka sisältää kohteen rakennus, sisä, kivi, kaari&#10;&#10;Kuvaus luotu automaattisesti">
            <a:extLst>
              <a:ext uri="{FF2B5EF4-FFF2-40B4-BE49-F238E27FC236}">
                <a16:creationId xmlns:a16="http://schemas.microsoft.com/office/drawing/2014/main" id="{736A240F-11BD-636A-F783-875D98F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2772935"/>
            <a:ext cx="5474898" cy="365563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330AB4F-65A6-F461-0113-A5CC485FFC7B}"/>
              </a:ext>
            </a:extLst>
          </p:cNvPr>
          <p:cNvSpPr txBox="1"/>
          <p:nvPr/>
        </p:nvSpPr>
        <p:spPr>
          <a:xfrm>
            <a:off x="7154173" y="58745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Linux Libertine"/>
              </a:rPr>
              <a:t>Court of the Myrtles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4663218-0AE3-0528-B1AA-233B8ACC0734}"/>
              </a:ext>
            </a:extLst>
          </p:cNvPr>
          <p:cNvSpPr txBox="1"/>
          <p:nvPr/>
        </p:nvSpPr>
        <p:spPr>
          <a:xfrm>
            <a:off x="382438" y="2898476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Hall of the Ambassadors</a:t>
            </a:r>
            <a:endParaRPr lang="fi-FI" sz="2000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latin typeface="Linux Libertine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68FB8C6-8067-F6B2-5399-6F4167AB39ED}"/>
              </a:ext>
            </a:extLst>
          </p:cNvPr>
          <p:cNvSpPr txBox="1"/>
          <p:nvPr/>
        </p:nvSpPr>
        <p:spPr>
          <a:xfrm>
            <a:off x="9972136" y="63634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63C1"/>
                </a:solidFill>
                <a:cs typeface="Segoe UI"/>
                <a:hlinkClick r:id="rId4"/>
              </a:rPr>
              <a:t>Alhambra - Wikipedia</a:t>
            </a:r>
            <a:r>
              <a:rPr lang="fi-FI">
                <a:cs typeface="Calibri"/>
              </a:rPr>
              <a:t>​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745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5">
            <a:extLst>
              <a:ext uri="{FF2B5EF4-FFF2-40B4-BE49-F238E27FC236}">
                <a16:creationId xmlns:a16="http://schemas.microsoft.com/office/drawing/2014/main" id="{329A51CD-ED0B-9117-6479-1E752788B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4" b="33773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3" name="Kuva 3" descr="Kuva, joka sisältää kohteen teksti, vuodevaatteet, tekstiili&#10;&#10;Kuvaus luotu automaattisesti">
            <a:extLst>
              <a:ext uri="{FF2B5EF4-FFF2-40B4-BE49-F238E27FC236}">
                <a16:creationId xmlns:a16="http://schemas.microsoft.com/office/drawing/2014/main" id="{C3F11EE7-9B93-A357-7195-9CFF3FC5B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4" r="2" b="16606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8360B8C-2C62-C28D-8EED-89F8041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81" y="-16764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Elephant Pro"/>
              </a:rPr>
              <a:t>Palace of the Lions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1FB0E45-2C20-7424-9B2E-A4DF6E84BF51}"/>
              </a:ext>
            </a:extLst>
          </p:cNvPr>
          <p:cNvSpPr txBox="1"/>
          <p:nvPr/>
        </p:nvSpPr>
        <p:spPr>
          <a:xfrm>
            <a:off x="6090720" y="63603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563C1"/>
                </a:solidFill>
                <a:cs typeface="Segoe UI"/>
                <a:hlinkClick r:id="rId4"/>
              </a:rPr>
              <a:t>Alhambra - Wikipedia</a:t>
            </a:r>
            <a:r>
              <a:rPr lang="fi-FI">
                <a:cs typeface="Calibri"/>
              </a:rPr>
              <a:t>​</a:t>
            </a:r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9E9ABE7-CF28-212E-B22D-5865BE82142C}"/>
              </a:ext>
            </a:extLst>
          </p:cNvPr>
          <p:cNvSpPr txBox="1"/>
          <p:nvPr/>
        </p:nvSpPr>
        <p:spPr>
          <a:xfrm>
            <a:off x="706243" y="2564780"/>
            <a:ext cx="369848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cs typeface="Calibri"/>
              </a:rPr>
              <a:t>Lions </a:t>
            </a:r>
            <a:r>
              <a:rPr lang="fi-FI" sz="2400" err="1">
                <a:cs typeface="Calibri"/>
              </a:rPr>
              <a:t>were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one</a:t>
            </a:r>
            <a:r>
              <a:rPr lang="fi-FI" sz="2400">
                <a:cs typeface="Calibri"/>
              </a:rPr>
              <a:t> of 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most</a:t>
            </a:r>
            <a:r>
              <a:rPr lang="fi-FI" sz="2400">
                <a:cs typeface="Calibri"/>
              </a:rPr>
              <a:t> </a:t>
            </a:r>
            <a:r>
              <a:rPr lang="fi-FI" sz="2400" err="1">
                <a:cs typeface="Calibri"/>
              </a:rPr>
              <a:t>famous</a:t>
            </a:r>
            <a:r>
              <a:rPr lang="fi-FI" sz="2400">
                <a:cs typeface="Calibri"/>
              </a:rPr>
              <a:t> </a:t>
            </a:r>
            <a:r>
              <a:rPr lang="fi-FI" sz="2400" err="1">
                <a:cs typeface="Calibri"/>
              </a:rPr>
              <a:t>architecture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desgins</a:t>
            </a:r>
            <a:r>
              <a:rPr lang="fi-FI" sz="2400">
                <a:cs typeface="Calibri"/>
              </a:rPr>
              <a:t>. 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12 </a:t>
            </a:r>
            <a:r>
              <a:rPr lang="fi-FI" sz="2400" err="1">
                <a:cs typeface="Calibri"/>
              </a:rPr>
              <a:t>lions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are</a:t>
            </a:r>
            <a:r>
              <a:rPr lang="fi-FI" sz="2400">
                <a:cs typeface="Calibri"/>
              </a:rPr>
              <a:t> a </a:t>
            </a:r>
            <a:r>
              <a:rPr lang="fi-FI" sz="2400" err="1">
                <a:cs typeface="Calibri"/>
              </a:rPr>
              <a:t>symbol</a:t>
            </a:r>
            <a:r>
              <a:rPr lang="fi-FI" sz="2400">
                <a:cs typeface="Calibri"/>
              </a:rPr>
              <a:t> of </a:t>
            </a:r>
            <a:r>
              <a:rPr lang="fi-FI" sz="2400" err="1">
                <a:cs typeface="Calibri"/>
              </a:rPr>
              <a:t>total</a:t>
            </a:r>
            <a:r>
              <a:rPr lang="fi-FI" sz="2400">
                <a:cs typeface="Calibri"/>
              </a:rPr>
              <a:t> power.</a:t>
            </a:r>
          </a:p>
        </p:txBody>
      </p:sp>
    </p:spTree>
    <p:extLst>
      <p:ext uri="{BB962C8B-B14F-4D97-AF65-F5344CB8AC3E}">
        <p14:creationId xmlns:p14="http://schemas.microsoft.com/office/powerpoint/2010/main" val="178166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7B3B47-971E-B126-50E7-5AFAEDD8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err="1">
                <a:latin typeface="Elephant Pro"/>
                <a:cs typeface="Calibri Light"/>
              </a:rPr>
              <a:t>The</a:t>
            </a:r>
            <a:r>
              <a:rPr lang="fi-FI">
                <a:latin typeface="Elephant Pro"/>
                <a:cs typeface="Calibri Light"/>
              </a:rPr>
              <a:t> </a:t>
            </a:r>
            <a:r>
              <a:rPr lang="fi-FI" err="1">
                <a:latin typeface="Elephant Pro"/>
                <a:cs typeface="Calibri Light"/>
              </a:rPr>
              <a:t>Gardens</a:t>
            </a:r>
            <a:endParaRPr lang="fi-FI" err="1">
              <a:latin typeface="Elephant Pro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412F16-3F31-58F5-42BA-9091FB2BB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cs typeface="Calibri"/>
              </a:rPr>
              <a:t>Alhambra </a:t>
            </a:r>
            <a:r>
              <a:rPr lang="fi-FI" sz="2000" err="1">
                <a:cs typeface="Calibri"/>
              </a:rPr>
              <a:t>has</a:t>
            </a:r>
            <a:r>
              <a:rPr lang="fi-FI" sz="2000">
                <a:cs typeface="Calibri"/>
              </a:rPr>
              <a:t> </a:t>
            </a:r>
            <a:r>
              <a:rPr lang="fi-FI" sz="2000" err="1">
                <a:cs typeface="Calibri"/>
              </a:rPr>
              <a:t>lots</a:t>
            </a:r>
            <a:r>
              <a:rPr lang="fi-FI" sz="2000">
                <a:cs typeface="Calibri"/>
              </a:rPr>
              <a:t> of </a:t>
            </a:r>
            <a:r>
              <a:rPr lang="fi-FI" sz="2000" err="1">
                <a:cs typeface="Calibri"/>
              </a:rPr>
              <a:t>different</a:t>
            </a:r>
            <a:r>
              <a:rPr lang="fi-FI" sz="2000">
                <a:cs typeface="Calibri"/>
              </a:rPr>
              <a:t> </a:t>
            </a:r>
            <a:r>
              <a:rPr lang="fi-FI" sz="2000" err="1">
                <a:cs typeface="Calibri"/>
              </a:rPr>
              <a:t>renaissance</a:t>
            </a:r>
            <a:r>
              <a:rPr lang="fi-FI" sz="2000">
                <a:cs typeface="Calibri"/>
              </a:rPr>
              <a:t> </a:t>
            </a:r>
            <a:r>
              <a:rPr lang="fi-FI" sz="2000" err="1">
                <a:cs typeface="Calibri"/>
              </a:rPr>
              <a:t>gardens</a:t>
            </a:r>
            <a:r>
              <a:rPr lang="fi-FI" sz="2000">
                <a:cs typeface="Calibri"/>
              </a:rPr>
              <a:t> and </a:t>
            </a:r>
            <a:r>
              <a:rPr lang="fi-FI" sz="2000" err="1">
                <a:cs typeface="Calibri"/>
              </a:rPr>
              <a:t>courtyards</a:t>
            </a:r>
            <a:r>
              <a:rPr lang="fi-FI" sz="2000">
                <a:cs typeface="Calibri"/>
              </a:rPr>
              <a:t>. </a:t>
            </a:r>
            <a:r>
              <a:rPr lang="fi-FI" sz="2000" err="1">
                <a:cs typeface="Calibri"/>
              </a:rPr>
              <a:t>Forexample</a:t>
            </a:r>
            <a:r>
              <a:rPr lang="fi-FI" sz="2000">
                <a:cs typeface="Calibri"/>
              </a:rPr>
              <a:t>, Patio</a:t>
            </a:r>
            <a:r>
              <a:rPr lang="fi-FI" sz="2000">
                <a:ea typeface="+mn-lt"/>
                <a:cs typeface="+mn-lt"/>
              </a:rPr>
              <a:t> de </a:t>
            </a:r>
            <a:r>
              <a:rPr lang="fi-FI" sz="2000" err="1">
                <a:ea typeface="+mn-lt"/>
                <a:cs typeface="+mn-lt"/>
              </a:rPr>
              <a:t>Lindaraja</a:t>
            </a:r>
            <a:r>
              <a:rPr lang="fi-FI" sz="2000">
                <a:ea typeface="+mn-lt"/>
                <a:cs typeface="+mn-lt"/>
              </a:rPr>
              <a:t> (</a:t>
            </a:r>
            <a:r>
              <a:rPr lang="fi-FI" sz="2000" err="1">
                <a:ea typeface="+mn-lt"/>
                <a:cs typeface="+mn-lt"/>
              </a:rPr>
              <a:t>Lindaraja</a:t>
            </a:r>
            <a:r>
              <a:rPr lang="fi-FI" sz="2000">
                <a:ea typeface="+mn-lt"/>
                <a:cs typeface="+mn-lt"/>
              </a:rPr>
              <a:t> </a:t>
            </a:r>
            <a:r>
              <a:rPr lang="fi-FI" sz="2000" err="1">
                <a:ea typeface="+mn-lt"/>
                <a:cs typeface="+mn-lt"/>
              </a:rPr>
              <a:t>Courtyard</a:t>
            </a:r>
            <a:r>
              <a:rPr lang="fi-FI" sz="2000">
                <a:ea typeface="+mn-lt"/>
                <a:cs typeface="+mn-lt"/>
              </a:rPr>
              <a:t>), </a:t>
            </a:r>
            <a:r>
              <a:rPr lang="fi-FI" sz="2000" err="1">
                <a:ea typeface="+mn-lt"/>
                <a:cs typeface="+mn-lt"/>
              </a:rPr>
              <a:t>which</a:t>
            </a:r>
            <a:r>
              <a:rPr lang="fi-FI" sz="2000">
                <a:ea typeface="+mn-lt"/>
                <a:cs typeface="+mn-lt"/>
              </a:rPr>
              <a:t> </a:t>
            </a:r>
            <a:r>
              <a:rPr lang="fi-FI" sz="2000" err="1">
                <a:ea typeface="+mn-lt"/>
                <a:cs typeface="+mn-lt"/>
              </a:rPr>
              <a:t>shown</a:t>
            </a:r>
            <a:r>
              <a:rPr lang="fi-FI" sz="2000">
                <a:ea typeface="+mn-lt"/>
                <a:cs typeface="+mn-lt"/>
              </a:rPr>
              <a:t> in </a:t>
            </a:r>
            <a:r>
              <a:rPr lang="fi-FI" sz="2000" err="1">
                <a:ea typeface="+mn-lt"/>
                <a:cs typeface="+mn-lt"/>
              </a:rPr>
              <a:t>the</a:t>
            </a:r>
            <a:r>
              <a:rPr lang="fi-FI" sz="2000">
                <a:ea typeface="+mn-lt"/>
                <a:cs typeface="+mn-lt"/>
              </a:rPr>
              <a:t> </a:t>
            </a:r>
            <a:r>
              <a:rPr lang="fi-FI" sz="2000" err="1">
                <a:ea typeface="+mn-lt"/>
                <a:cs typeface="+mn-lt"/>
              </a:rPr>
              <a:t>picture</a:t>
            </a:r>
            <a:r>
              <a:rPr lang="fi-FI" sz="2000">
                <a:ea typeface="+mn-lt"/>
                <a:cs typeface="+mn-lt"/>
              </a:rPr>
              <a:t>.</a:t>
            </a:r>
            <a:endParaRPr lang="fi-FI" sz="2000"/>
          </a:p>
        </p:txBody>
      </p:sp>
      <p:pic>
        <p:nvPicPr>
          <p:cNvPr id="5" name="Kuva 13" descr="Kuva, joka sisältää kohteen puu, ulko, kasvi, puutarha&#10;&#10;Kuvaus luotu automaattisesti">
            <a:extLst>
              <a:ext uri="{FF2B5EF4-FFF2-40B4-BE49-F238E27FC236}">
                <a16:creationId xmlns:a16="http://schemas.microsoft.com/office/drawing/2014/main" id="{4EBC37EA-E1A0-BA65-A0D5-9448769C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C855C71-3BE4-3CC4-17FE-834FF69DAA6D}"/>
              </a:ext>
            </a:extLst>
          </p:cNvPr>
          <p:cNvSpPr txBox="1"/>
          <p:nvPr/>
        </p:nvSpPr>
        <p:spPr>
          <a:xfrm>
            <a:off x="411192" y="6305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Alhambra - Wikipedia</a:t>
            </a:r>
            <a:endParaRPr lang="en-US"/>
          </a:p>
        </p:txBody>
      </p:sp>
      <p:pic>
        <p:nvPicPr>
          <p:cNvPr id="7" name="Kuva 7" descr="Kuva, joka sisältää kohteen puu, ulko, rakennus, kaari&#10;&#10;Kuvaus luotu automaattisesti">
            <a:extLst>
              <a:ext uri="{FF2B5EF4-FFF2-40B4-BE49-F238E27FC236}">
                <a16:creationId xmlns:a16="http://schemas.microsoft.com/office/drawing/2014/main" id="{89455731-C832-EE9E-8E08-CF2A4463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647" y="3625071"/>
            <a:ext cx="4022066" cy="2670234"/>
          </a:xfrm>
          <a:prstGeom prst="rect">
            <a:avLst/>
          </a:prstGeom>
        </p:spPr>
      </p:pic>
      <p:pic>
        <p:nvPicPr>
          <p:cNvPr id="9" name="Kuva 10" descr="Palmu">
            <a:extLst>
              <a:ext uri="{FF2B5EF4-FFF2-40B4-BE49-F238E27FC236}">
                <a16:creationId xmlns:a16="http://schemas.microsoft.com/office/drawing/2014/main" id="{61B62070-BF22-0CE8-670F-45CFCEBB6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60000">
            <a:off x="80652" y="3518164"/>
            <a:ext cx="3076755" cy="3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E46EE2-0D14-9295-D41B-274067A9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588" y="-651444"/>
            <a:ext cx="5636113" cy="245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Elephant Pro"/>
              </a:rPr>
              <a:t>Historic Objects</a:t>
            </a:r>
          </a:p>
        </p:txBody>
      </p:sp>
      <p:pic>
        <p:nvPicPr>
          <p:cNvPr id="5" name="Kuva 5" descr="Kuva, joka sisältää kohteen sisä, purkki, astia, vanha&#10;&#10;Kuvaus luotu automaattisesti">
            <a:extLst>
              <a:ext uri="{FF2B5EF4-FFF2-40B4-BE49-F238E27FC236}">
                <a16:creationId xmlns:a16="http://schemas.microsoft.com/office/drawing/2014/main" id="{7447C490-EF0A-E530-8779-D330ADD94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78"/>
          <a:stretch/>
        </p:blipFill>
        <p:spPr>
          <a:xfrm>
            <a:off x="-7266" y="10"/>
            <a:ext cx="3569616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B913D80-8119-CF98-B38C-131DCBFAAD56}"/>
              </a:ext>
            </a:extLst>
          </p:cNvPr>
          <p:cNvSpPr txBox="1"/>
          <p:nvPr/>
        </p:nvSpPr>
        <p:spPr>
          <a:xfrm>
            <a:off x="3703608" y="63202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Alhambra - Wikipedia</a:t>
            </a:r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E3C26CF-58FC-708C-C174-FCE8F7A9A9C9}"/>
              </a:ext>
            </a:extLst>
          </p:cNvPr>
          <p:cNvSpPr txBox="1"/>
          <p:nvPr/>
        </p:nvSpPr>
        <p:spPr>
          <a:xfrm>
            <a:off x="4479073" y="2118731"/>
            <a:ext cx="474312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err="1">
                <a:cs typeface="Calibri"/>
              </a:rPr>
              <a:t>Originally</a:t>
            </a:r>
            <a:r>
              <a:rPr lang="fi-FI" sz="2400">
                <a:cs typeface="Calibri"/>
              </a:rPr>
              <a:t> Alhambra </a:t>
            </a:r>
            <a:r>
              <a:rPr lang="fi-FI" sz="2400" err="1">
                <a:cs typeface="Calibri"/>
              </a:rPr>
              <a:t>was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filled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with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many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kind</a:t>
            </a:r>
            <a:r>
              <a:rPr lang="fi-FI" sz="2400">
                <a:cs typeface="Calibri"/>
              </a:rPr>
              <a:t> of </a:t>
            </a:r>
            <a:r>
              <a:rPr lang="fi-FI" sz="2400" err="1">
                <a:cs typeface="Calibri"/>
              </a:rPr>
              <a:t>carpets</a:t>
            </a:r>
            <a:r>
              <a:rPr lang="fi-FI" sz="2400">
                <a:cs typeface="Calibri"/>
              </a:rPr>
              <a:t>, </a:t>
            </a:r>
            <a:r>
              <a:rPr lang="fi-FI" sz="2400" err="1">
                <a:cs typeface="Calibri"/>
              </a:rPr>
              <a:t>tapestries</a:t>
            </a:r>
            <a:r>
              <a:rPr lang="fi-FI" sz="2400">
                <a:cs typeface="Calibri"/>
              </a:rPr>
              <a:t>, </a:t>
            </a:r>
            <a:r>
              <a:rPr lang="fi-FI" sz="2400" err="1">
                <a:cs typeface="Calibri"/>
              </a:rPr>
              <a:t>floor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cushions</a:t>
            </a:r>
            <a:r>
              <a:rPr lang="fi-FI" sz="2400">
                <a:cs typeface="Calibri"/>
              </a:rPr>
              <a:t> and </a:t>
            </a:r>
            <a:r>
              <a:rPr lang="fi-FI" sz="2400" err="1">
                <a:cs typeface="Calibri"/>
              </a:rPr>
              <a:t>other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objects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like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"</a:t>
            </a:r>
            <a:r>
              <a:rPr lang="fi-FI" sz="2400" err="1">
                <a:cs typeface="Calibri"/>
              </a:rPr>
              <a:t>Alhabra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vases</a:t>
            </a:r>
            <a:r>
              <a:rPr lang="fi-FI" sz="2400">
                <a:cs typeface="Calibri"/>
              </a:rPr>
              <a:t>" </a:t>
            </a:r>
            <a:r>
              <a:rPr lang="fi-FI" sz="2400" err="1">
                <a:cs typeface="Calibri"/>
              </a:rPr>
              <a:t>which</a:t>
            </a:r>
            <a:r>
              <a:rPr lang="fi-FI" sz="2400">
                <a:cs typeface="Calibri"/>
              </a:rPr>
              <a:t> is </a:t>
            </a:r>
            <a:r>
              <a:rPr lang="fi-FI" sz="2400" err="1">
                <a:cs typeface="Calibri"/>
              </a:rPr>
              <a:t>shown</a:t>
            </a:r>
            <a:r>
              <a:rPr lang="fi-FI" sz="2400">
                <a:cs typeface="Calibri"/>
              </a:rPr>
              <a:t> in 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picture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or</a:t>
            </a:r>
            <a:r>
              <a:rPr lang="fi-FI" sz="2400">
                <a:cs typeface="Calibri"/>
              </a:rPr>
              <a:t> a </a:t>
            </a:r>
            <a:r>
              <a:rPr lang="fi-FI" sz="2400" err="1">
                <a:cs typeface="Calibri"/>
              </a:rPr>
              <a:t>bronze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lamp</a:t>
            </a:r>
            <a:r>
              <a:rPr lang="fi-FI" sz="2400">
                <a:cs typeface="Calibri"/>
              </a:rPr>
              <a:t> </a:t>
            </a:r>
            <a:r>
              <a:rPr lang="fi-FI" sz="2400" err="1">
                <a:cs typeface="Calibri"/>
              </a:rPr>
              <a:t>from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the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other</a:t>
            </a:r>
            <a:r>
              <a:rPr lang="fi-FI" sz="2400">
                <a:cs typeface="Calibri"/>
              </a:rPr>
              <a:t> </a:t>
            </a:r>
            <a:r>
              <a:rPr lang="fi-FI" sz="2400" err="1">
                <a:cs typeface="Calibri"/>
              </a:rPr>
              <a:t>picture</a:t>
            </a:r>
            <a:r>
              <a:rPr lang="fi-FI" sz="2400">
                <a:cs typeface="Calibri"/>
              </a:rPr>
              <a:t>.</a:t>
            </a:r>
          </a:p>
        </p:txBody>
      </p:sp>
      <p:pic>
        <p:nvPicPr>
          <p:cNvPr id="8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BBE09FF-3BF5-D0D8-D7EE-C46BB6D5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254" y="3557318"/>
            <a:ext cx="2063869" cy="3107666"/>
          </a:xfrm>
          <a:prstGeom prst="rect">
            <a:avLst/>
          </a:prstGeom>
        </p:spPr>
      </p:pic>
      <p:pic>
        <p:nvPicPr>
          <p:cNvPr id="9" name="Kuva 10" descr="Kuva, joka sisältää kohteen soittokello&#10;&#10;Kuvaus luotu automaattisesti">
            <a:extLst>
              <a:ext uri="{FF2B5EF4-FFF2-40B4-BE49-F238E27FC236}">
                <a16:creationId xmlns:a16="http://schemas.microsoft.com/office/drawing/2014/main" id="{3DDBCF0C-8403-DEDB-2BF7-3A38898B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715" y="263196"/>
            <a:ext cx="2165589" cy="28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Laajakuva</PresentationFormat>
  <Paragraphs>30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Elephant Pro</vt:lpstr>
      <vt:lpstr>Linux Libertine</vt:lpstr>
      <vt:lpstr>Sitka Text</vt:lpstr>
      <vt:lpstr>Office-teema</vt:lpstr>
      <vt:lpstr>Alhambra</vt:lpstr>
      <vt:lpstr>Basic knowledge</vt:lpstr>
      <vt:lpstr>History</vt:lpstr>
      <vt:lpstr>PowerPoint-esitys</vt:lpstr>
      <vt:lpstr>The Mexuar</vt:lpstr>
      <vt:lpstr>The Comares palace</vt:lpstr>
      <vt:lpstr>Palace of the Lions</vt:lpstr>
      <vt:lpstr>The Gardens</vt:lpstr>
      <vt:lpstr>Historic Objects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3</cp:revision>
  <dcterms:created xsi:type="dcterms:W3CDTF">2022-11-25T07:38:47Z</dcterms:created>
  <dcterms:modified xsi:type="dcterms:W3CDTF">2023-02-22T17:40:24Z</dcterms:modified>
</cp:coreProperties>
</file>