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3" r:id="rId6"/>
    <p:sldId id="259" r:id="rId7"/>
    <p:sldId id="264" r:id="rId8"/>
    <p:sldId id="261"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9B2942-0F2B-4861-B2C9-231E75DCF3AB}" v="121" dt="2020-02-09T21:38:25.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8" autoAdjust="0"/>
    <p:restoredTop sz="94660"/>
  </p:normalViewPr>
  <p:slideViewPr>
    <p:cSldViewPr snapToGrid="0">
      <p:cViewPr varScale="1">
        <p:scale>
          <a:sx n="88" d="100"/>
          <a:sy n="88" d="100"/>
        </p:scale>
        <p:origin x="41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5.png"/><Relationship Id="rId7" Type="http://schemas.openxmlformats.org/officeDocument/2006/relationships/image" Target="../media/image17.png"/><Relationship Id="rId2" Type="http://schemas.openxmlformats.org/officeDocument/2006/relationships/image" Target="../media/image17.svg"/><Relationship Id="rId1" Type="http://schemas.openxmlformats.org/officeDocument/2006/relationships/image" Target="../media/image14.png"/><Relationship Id="rId6" Type="http://schemas.openxmlformats.org/officeDocument/2006/relationships/image" Target="../media/image21.svg"/><Relationship Id="rId5" Type="http://schemas.openxmlformats.org/officeDocument/2006/relationships/image" Target="../media/image16.png"/><Relationship Id="rId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5.png"/><Relationship Id="rId7" Type="http://schemas.openxmlformats.org/officeDocument/2006/relationships/image" Target="../media/image17.png"/><Relationship Id="rId2" Type="http://schemas.openxmlformats.org/officeDocument/2006/relationships/image" Target="../media/image17.svg"/><Relationship Id="rId1" Type="http://schemas.openxmlformats.org/officeDocument/2006/relationships/image" Target="../media/image14.png"/><Relationship Id="rId6" Type="http://schemas.openxmlformats.org/officeDocument/2006/relationships/image" Target="../media/image21.svg"/><Relationship Id="rId5" Type="http://schemas.openxmlformats.org/officeDocument/2006/relationships/image" Target="../media/image16.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8350E7-EF6F-45E8-83BD-08FEEBA258A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0E797D01-6F5F-4DDF-9B64-25CBA0A35126}">
      <dgm:prSet/>
      <dgm:spPr/>
      <dgm:t>
        <a:bodyPr/>
        <a:lstStyle/>
        <a:p>
          <a:pPr>
            <a:lnSpc>
              <a:spcPct val="100000"/>
            </a:lnSpc>
          </a:pPr>
          <a:r>
            <a:rPr lang="fi-FI"/>
            <a:t>Älä vertaa itseäsi muihin </a:t>
          </a:r>
          <a:endParaRPr lang="en-US"/>
        </a:p>
      </dgm:t>
    </dgm:pt>
    <dgm:pt modelId="{9EB226A8-C0D1-4CEF-9886-175E9700DC5E}" type="parTrans" cxnId="{D78CF726-DF76-48B8-8BB9-10CF44F33E3E}">
      <dgm:prSet/>
      <dgm:spPr/>
      <dgm:t>
        <a:bodyPr/>
        <a:lstStyle/>
        <a:p>
          <a:endParaRPr lang="en-US"/>
        </a:p>
      </dgm:t>
    </dgm:pt>
    <dgm:pt modelId="{39A20557-22D0-44A5-8F61-96477BFEC0BE}" type="sibTrans" cxnId="{D78CF726-DF76-48B8-8BB9-10CF44F33E3E}">
      <dgm:prSet/>
      <dgm:spPr/>
      <dgm:t>
        <a:bodyPr/>
        <a:lstStyle/>
        <a:p>
          <a:endParaRPr lang="en-US"/>
        </a:p>
      </dgm:t>
    </dgm:pt>
    <dgm:pt modelId="{9EF80201-09F3-424B-8B4C-F8F206F20348}">
      <dgm:prSet/>
      <dgm:spPr/>
      <dgm:t>
        <a:bodyPr/>
        <a:lstStyle/>
        <a:p>
          <a:pPr>
            <a:lnSpc>
              <a:spcPct val="100000"/>
            </a:lnSpc>
          </a:pPr>
          <a:r>
            <a:rPr lang="fi-FI"/>
            <a:t>Älä seuraa mediassa vaikuttajia, jotka luovat ulkonäköpaineita</a:t>
          </a:r>
          <a:endParaRPr lang="en-US"/>
        </a:p>
      </dgm:t>
    </dgm:pt>
    <dgm:pt modelId="{E54B4E2B-79B3-4A00-B4C9-1969083EBE1C}" type="parTrans" cxnId="{B58848D1-8CC1-4B1A-AD02-DA58AEA528DE}">
      <dgm:prSet/>
      <dgm:spPr/>
      <dgm:t>
        <a:bodyPr/>
        <a:lstStyle/>
        <a:p>
          <a:endParaRPr lang="en-US"/>
        </a:p>
      </dgm:t>
    </dgm:pt>
    <dgm:pt modelId="{D2AE76C3-F402-4102-9661-C45205E98EB9}" type="sibTrans" cxnId="{B58848D1-8CC1-4B1A-AD02-DA58AEA528DE}">
      <dgm:prSet/>
      <dgm:spPr/>
      <dgm:t>
        <a:bodyPr/>
        <a:lstStyle/>
        <a:p>
          <a:endParaRPr lang="en-US"/>
        </a:p>
      </dgm:t>
    </dgm:pt>
    <dgm:pt modelId="{FD46D8C0-C34F-4745-B882-66021821B54E}">
      <dgm:prSet/>
      <dgm:spPr/>
      <dgm:t>
        <a:bodyPr/>
        <a:lstStyle/>
        <a:p>
          <a:pPr>
            <a:lnSpc>
              <a:spcPct val="100000"/>
            </a:lnSpc>
          </a:pPr>
          <a:r>
            <a:rPr lang="fi-FI"/>
            <a:t>Keskity omiin parhaisiin puoliin</a:t>
          </a:r>
          <a:endParaRPr lang="en-US"/>
        </a:p>
      </dgm:t>
    </dgm:pt>
    <dgm:pt modelId="{D4838FB2-37E0-4D28-9E96-18CE8E346B80}" type="parTrans" cxnId="{CC6A6C9D-C142-4964-B4FE-A26B7D203127}">
      <dgm:prSet/>
      <dgm:spPr/>
      <dgm:t>
        <a:bodyPr/>
        <a:lstStyle/>
        <a:p>
          <a:endParaRPr lang="en-US"/>
        </a:p>
      </dgm:t>
    </dgm:pt>
    <dgm:pt modelId="{A5B575D3-6074-4908-A818-B707B0290032}" type="sibTrans" cxnId="{CC6A6C9D-C142-4964-B4FE-A26B7D203127}">
      <dgm:prSet/>
      <dgm:spPr/>
      <dgm:t>
        <a:bodyPr/>
        <a:lstStyle/>
        <a:p>
          <a:endParaRPr lang="en-US"/>
        </a:p>
      </dgm:t>
    </dgm:pt>
    <dgm:pt modelId="{7DBD33B4-66F8-4F91-90AD-F29F07071F0C}">
      <dgm:prSet/>
      <dgm:spPr/>
      <dgm:t>
        <a:bodyPr/>
        <a:lstStyle/>
        <a:p>
          <a:pPr>
            <a:lnSpc>
              <a:spcPct val="100000"/>
            </a:lnSpc>
          </a:pPr>
          <a:r>
            <a:rPr lang="fi-FI"/>
            <a:t>Älä puhu negatiiviseen sävyyn vartalostasi</a:t>
          </a:r>
          <a:endParaRPr lang="en-US"/>
        </a:p>
      </dgm:t>
    </dgm:pt>
    <dgm:pt modelId="{C77446D7-2FC1-4F0D-8E82-17FFF035824D}" type="parTrans" cxnId="{067F2FF9-B78C-4A57-9C4B-4118192FEC38}">
      <dgm:prSet/>
      <dgm:spPr/>
      <dgm:t>
        <a:bodyPr/>
        <a:lstStyle/>
        <a:p>
          <a:endParaRPr lang="en-US"/>
        </a:p>
      </dgm:t>
    </dgm:pt>
    <dgm:pt modelId="{34118D7A-856F-45EC-ABD9-B96ADC986E65}" type="sibTrans" cxnId="{067F2FF9-B78C-4A57-9C4B-4118192FEC38}">
      <dgm:prSet/>
      <dgm:spPr/>
      <dgm:t>
        <a:bodyPr/>
        <a:lstStyle/>
        <a:p>
          <a:endParaRPr lang="en-US"/>
        </a:p>
      </dgm:t>
    </dgm:pt>
    <dgm:pt modelId="{84D7C6A6-41DE-4AB0-A82F-79EE5DA428E0}">
      <dgm:prSet/>
      <dgm:spPr/>
      <dgm:t>
        <a:bodyPr/>
        <a:lstStyle/>
        <a:p>
          <a:pPr>
            <a:lnSpc>
              <a:spcPct val="100000"/>
            </a:lnSpc>
          </a:pPr>
          <a:r>
            <a:rPr lang="fi-FI"/>
            <a:t>Hyvinvointi ei sijaitse kiloissa, senteissä, kokolapuissa tai kilometreissä</a:t>
          </a:r>
          <a:endParaRPr lang="en-US"/>
        </a:p>
      </dgm:t>
    </dgm:pt>
    <dgm:pt modelId="{8FE14CCF-16CB-4ED4-8051-6FFE672F5044}" type="parTrans" cxnId="{1457C487-CC15-4DB6-AA1B-9138C2FFEC6F}">
      <dgm:prSet/>
      <dgm:spPr/>
      <dgm:t>
        <a:bodyPr/>
        <a:lstStyle/>
        <a:p>
          <a:endParaRPr lang="en-US"/>
        </a:p>
      </dgm:t>
    </dgm:pt>
    <dgm:pt modelId="{915F81AE-472C-43DB-917C-15B0B310EB3D}" type="sibTrans" cxnId="{1457C487-CC15-4DB6-AA1B-9138C2FFEC6F}">
      <dgm:prSet/>
      <dgm:spPr/>
      <dgm:t>
        <a:bodyPr/>
        <a:lstStyle/>
        <a:p>
          <a:endParaRPr lang="en-US"/>
        </a:p>
      </dgm:t>
    </dgm:pt>
    <dgm:pt modelId="{B4C9ED3F-52A5-4A10-BB1C-2A62FDA59BD6}" type="pres">
      <dgm:prSet presAssocID="{8B8350E7-EF6F-45E8-83BD-08FEEBA258AA}" presName="root" presStyleCnt="0">
        <dgm:presLayoutVars>
          <dgm:dir/>
          <dgm:resizeHandles val="exact"/>
        </dgm:presLayoutVars>
      </dgm:prSet>
      <dgm:spPr/>
      <dgm:t>
        <a:bodyPr/>
        <a:lstStyle/>
        <a:p>
          <a:endParaRPr lang="fi-FI"/>
        </a:p>
      </dgm:t>
    </dgm:pt>
    <dgm:pt modelId="{2F1CAF43-91CF-4B29-AE63-178B2B8FE94D}" type="pres">
      <dgm:prSet presAssocID="{0E797D01-6F5F-4DDF-9B64-25CBA0A35126}" presName="compNode" presStyleCnt="0"/>
      <dgm:spPr/>
    </dgm:pt>
    <dgm:pt modelId="{3975A64B-8214-45BB-8F5E-6EF17C2710AA}" type="pres">
      <dgm:prSet presAssocID="{0E797D01-6F5F-4DDF-9B64-25CBA0A35126}" presName="bgRect" presStyleLbl="bgShp" presStyleIdx="0" presStyleCnt="4"/>
      <dgm:spPr/>
    </dgm:pt>
    <dgm:pt modelId="{5AA74CC5-C4BD-4D94-92B2-96BC29099511}" type="pres">
      <dgm:prSet presAssocID="{0E797D01-6F5F-4DDF-9B64-25CBA0A35126}"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a:noFill/>
        </a:ln>
      </dgm:spPr>
      <dgm:extLst>
        <a:ext uri="{E40237B7-FDA0-4F09-8148-C483321AD2D9}">
          <dgm14:cNvPr xmlns:dgm14="http://schemas.microsoft.com/office/drawing/2010/diagram" id="0" name="" descr="Ihmisryhmä"/>
        </a:ext>
      </dgm:extLst>
    </dgm:pt>
    <dgm:pt modelId="{691AEA1C-2B87-4E38-98D5-A85118E5026D}" type="pres">
      <dgm:prSet presAssocID="{0E797D01-6F5F-4DDF-9B64-25CBA0A35126}" presName="spaceRect" presStyleCnt="0"/>
      <dgm:spPr/>
    </dgm:pt>
    <dgm:pt modelId="{483E1135-FF98-4BC4-A964-EA203AD5F206}" type="pres">
      <dgm:prSet presAssocID="{0E797D01-6F5F-4DDF-9B64-25CBA0A35126}" presName="parTx" presStyleLbl="revTx" presStyleIdx="0" presStyleCnt="5">
        <dgm:presLayoutVars>
          <dgm:chMax val="0"/>
          <dgm:chPref val="0"/>
        </dgm:presLayoutVars>
      </dgm:prSet>
      <dgm:spPr/>
      <dgm:t>
        <a:bodyPr/>
        <a:lstStyle/>
        <a:p>
          <a:endParaRPr lang="fi-FI"/>
        </a:p>
      </dgm:t>
    </dgm:pt>
    <dgm:pt modelId="{05BF2D53-8EAA-4138-B692-A8DABCCD9B4E}" type="pres">
      <dgm:prSet presAssocID="{0E797D01-6F5F-4DDF-9B64-25CBA0A35126}" presName="desTx" presStyleLbl="revTx" presStyleIdx="1" presStyleCnt="5">
        <dgm:presLayoutVars/>
      </dgm:prSet>
      <dgm:spPr/>
      <dgm:t>
        <a:bodyPr/>
        <a:lstStyle/>
        <a:p>
          <a:endParaRPr lang="fi-FI"/>
        </a:p>
      </dgm:t>
    </dgm:pt>
    <dgm:pt modelId="{0234AE54-EB75-4DD4-864D-C45678667BF5}" type="pres">
      <dgm:prSet presAssocID="{39A20557-22D0-44A5-8F61-96477BFEC0BE}" presName="sibTrans" presStyleCnt="0"/>
      <dgm:spPr/>
    </dgm:pt>
    <dgm:pt modelId="{391BEC21-7653-4C7D-8202-9B6B9472201B}" type="pres">
      <dgm:prSet presAssocID="{FD46D8C0-C34F-4745-B882-66021821B54E}" presName="compNode" presStyleCnt="0"/>
      <dgm:spPr/>
    </dgm:pt>
    <dgm:pt modelId="{8A055F8D-C41B-48F7-BBC0-3A04BC96A2BF}" type="pres">
      <dgm:prSet presAssocID="{FD46D8C0-C34F-4745-B882-66021821B54E}" presName="bgRect" presStyleLbl="bgShp" presStyleIdx="1" presStyleCnt="4" custLinFactNeighborX="764" custLinFactNeighborY="-4282"/>
      <dgm:spPr/>
    </dgm:pt>
    <dgm:pt modelId="{CF737F4F-4D2E-464E-8217-86EABB913C8F}" type="pres">
      <dgm:prSet presAssocID="{FD46D8C0-C34F-4745-B882-66021821B54E}"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xmlns="" r:embed="rId4"/>
              </a:ext>
            </a:extLst>
          </a:blip>
          <a:srcRect/>
          <a:stretch>
            <a:fillRect/>
          </a:stretch>
        </a:blipFill>
        <a:ln>
          <a:noFill/>
        </a:ln>
      </dgm:spPr>
      <dgm:extLst>
        <a:ext uri="{E40237B7-FDA0-4F09-8148-C483321AD2D9}">
          <dgm14:cNvPr xmlns:dgm14="http://schemas.microsoft.com/office/drawing/2010/diagram" id="0" name="" descr="Lapsi ja ilmapallo"/>
        </a:ext>
      </dgm:extLst>
    </dgm:pt>
    <dgm:pt modelId="{12D49785-E798-4A24-AA84-35C30C6BCEDC}" type="pres">
      <dgm:prSet presAssocID="{FD46D8C0-C34F-4745-B882-66021821B54E}" presName="spaceRect" presStyleCnt="0"/>
      <dgm:spPr/>
    </dgm:pt>
    <dgm:pt modelId="{D8458976-7CBE-4BF0-AD19-A1472DF87F00}" type="pres">
      <dgm:prSet presAssocID="{FD46D8C0-C34F-4745-B882-66021821B54E}" presName="parTx" presStyleLbl="revTx" presStyleIdx="2" presStyleCnt="5">
        <dgm:presLayoutVars>
          <dgm:chMax val="0"/>
          <dgm:chPref val="0"/>
        </dgm:presLayoutVars>
      </dgm:prSet>
      <dgm:spPr/>
      <dgm:t>
        <a:bodyPr/>
        <a:lstStyle/>
        <a:p>
          <a:endParaRPr lang="fi-FI"/>
        </a:p>
      </dgm:t>
    </dgm:pt>
    <dgm:pt modelId="{603777DD-F0E8-4552-AA01-C639FE1EB6DC}" type="pres">
      <dgm:prSet presAssocID="{A5B575D3-6074-4908-A818-B707B0290032}" presName="sibTrans" presStyleCnt="0"/>
      <dgm:spPr/>
    </dgm:pt>
    <dgm:pt modelId="{90C379F0-A87E-443E-B3AD-0C999ECDEDE7}" type="pres">
      <dgm:prSet presAssocID="{7DBD33B4-66F8-4F91-90AD-F29F07071F0C}" presName="compNode" presStyleCnt="0"/>
      <dgm:spPr/>
    </dgm:pt>
    <dgm:pt modelId="{C138AD94-568C-450F-8A12-D92C15945433}" type="pres">
      <dgm:prSet presAssocID="{7DBD33B4-66F8-4F91-90AD-F29F07071F0C}" presName="bgRect" presStyleLbl="bgShp" presStyleIdx="2" presStyleCnt="4"/>
      <dgm:spPr/>
    </dgm:pt>
    <dgm:pt modelId="{DF124993-CE6B-4599-AAE6-5C4415830315}" type="pres">
      <dgm:prSet presAssocID="{7DBD33B4-66F8-4F91-90AD-F29F07071F0C}"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a:ln>
          <a:noFill/>
        </a:ln>
      </dgm:spPr>
      <dgm:extLst>
        <a:ext uri="{E40237B7-FDA0-4F09-8148-C483321AD2D9}">
          <dgm14:cNvPr xmlns:dgm14="http://schemas.microsoft.com/office/drawing/2010/diagram" id="0" name="" descr="Vihaiset kasvot ilman täytettä"/>
        </a:ext>
      </dgm:extLst>
    </dgm:pt>
    <dgm:pt modelId="{291AA97A-BC19-4797-BFAF-4B76DB14486F}" type="pres">
      <dgm:prSet presAssocID="{7DBD33B4-66F8-4F91-90AD-F29F07071F0C}" presName="spaceRect" presStyleCnt="0"/>
      <dgm:spPr/>
    </dgm:pt>
    <dgm:pt modelId="{E6EA39FB-94FC-4CC5-9C57-6DBB74C12C5A}" type="pres">
      <dgm:prSet presAssocID="{7DBD33B4-66F8-4F91-90AD-F29F07071F0C}" presName="parTx" presStyleLbl="revTx" presStyleIdx="3" presStyleCnt="5">
        <dgm:presLayoutVars>
          <dgm:chMax val="0"/>
          <dgm:chPref val="0"/>
        </dgm:presLayoutVars>
      </dgm:prSet>
      <dgm:spPr/>
      <dgm:t>
        <a:bodyPr/>
        <a:lstStyle/>
        <a:p>
          <a:endParaRPr lang="fi-FI"/>
        </a:p>
      </dgm:t>
    </dgm:pt>
    <dgm:pt modelId="{9ED03B8C-C4DA-433F-902D-1F71FD1CC2DE}" type="pres">
      <dgm:prSet presAssocID="{34118D7A-856F-45EC-ABD9-B96ADC986E65}" presName="sibTrans" presStyleCnt="0"/>
      <dgm:spPr/>
    </dgm:pt>
    <dgm:pt modelId="{699324A4-4265-4CE5-B147-E129E162762B}" type="pres">
      <dgm:prSet presAssocID="{84D7C6A6-41DE-4AB0-A82F-79EE5DA428E0}" presName="compNode" presStyleCnt="0"/>
      <dgm:spPr/>
    </dgm:pt>
    <dgm:pt modelId="{42A8B902-A2EC-4BD3-8595-AE84C613F0DC}" type="pres">
      <dgm:prSet presAssocID="{84D7C6A6-41DE-4AB0-A82F-79EE5DA428E0}" presName="bgRect" presStyleLbl="bgShp" presStyleIdx="3" presStyleCnt="4"/>
      <dgm:spPr/>
    </dgm:pt>
    <dgm:pt modelId="{4D3234D3-05B3-431C-92D3-3CD46C58805E}" type="pres">
      <dgm:prSet presAssocID="{84D7C6A6-41DE-4AB0-A82F-79EE5DA428E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a:blipFill>
        <a:ln>
          <a:noFill/>
        </a:ln>
      </dgm:spPr>
      <dgm:t>
        <a:bodyPr/>
        <a:lstStyle/>
        <a:p>
          <a:endParaRPr lang="fi-FI"/>
        </a:p>
      </dgm:t>
      <dgm:extLst>
        <a:ext uri="{E40237B7-FDA0-4F09-8148-C483321AD2D9}">
          <dgm14:cNvPr xmlns:dgm14="http://schemas.microsoft.com/office/drawing/2010/diagram" id="0" name="" descr="Sydän"/>
        </a:ext>
      </dgm:extLst>
    </dgm:pt>
    <dgm:pt modelId="{2973BCD4-33FE-4BDE-92C7-E2C2A4DD8D2D}" type="pres">
      <dgm:prSet presAssocID="{84D7C6A6-41DE-4AB0-A82F-79EE5DA428E0}" presName="spaceRect" presStyleCnt="0"/>
      <dgm:spPr/>
    </dgm:pt>
    <dgm:pt modelId="{2CDC2133-C030-458D-8FFD-289BF856EBEC}" type="pres">
      <dgm:prSet presAssocID="{84D7C6A6-41DE-4AB0-A82F-79EE5DA428E0}" presName="parTx" presStyleLbl="revTx" presStyleIdx="4" presStyleCnt="5">
        <dgm:presLayoutVars>
          <dgm:chMax val="0"/>
          <dgm:chPref val="0"/>
        </dgm:presLayoutVars>
      </dgm:prSet>
      <dgm:spPr/>
      <dgm:t>
        <a:bodyPr/>
        <a:lstStyle/>
        <a:p>
          <a:endParaRPr lang="fi-FI"/>
        </a:p>
      </dgm:t>
    </dgm:pt>
  </dgm:ptLst>
  <dgm:cxnLst>
    <dgm:cxn modelId="{84A10B4F-FA61-486F-AA0C-C045408992FE}" type="presOf" srcId="{9EF80201-09F3-424B-8B4C-F8F206F20348}" destId="{05BF2D53-8EAA-4138-B692-A8DABCCD9B4E}" srcOrd="0" destOrd="0" presId="urn:microsoft.com/office/officeart/2018/2/layout/IconVerticalSolidList"/>
    <dgm:cxn modelId="{1457C487-CC15-4DB6-AA1B-9138C2FFEC6F}" srcId="{8B8350E7-EF6F-45E8-83BD-08FEEBA258AA}" destId="{84D7C6A6-41DE-4AB0-A82F-79EE5DA428E0}" srcOrd="3" destOrd="0" parTransId="{8FE14CCF-16CB-4ED4-8051-6FFE672F5044}" sibTransId="{915F81AE-472C-43DB-917C-15B0B310EB3D}"/>
    <dgm:cxn modelId="{66F77FE0-0322-4584-A757-3624117AB4F0}" type="presOf" srcId="{0E797D01-6F5F-4DDF-9B64-25CBA0A35126}" destId="{483E1135-FF98-4BC4-A964-EA203AD5F206}" srcOrd="0" destOrd="0" presId="urn:microsoft.com/office/officeart/2018/2/layout/IconVerticalSolidList"/>
    <dgm:cxn modelId="{8D8EA79F-C2C6-4F85-91A8-FCE6A5C28950}" type="presOf" srcId="{84D7C6A6-41DE-4AB0-A82F-79EE5DA428E0}" destId="{2CDC2133-C030-458D-8FFD-289BF856EBEC}" srcOrd="0" destOrd="0" presId="urn:microsoft.com/office/officeart/2018/2/layout/IconVerticalSolidList"/>
    <dgm:cxn modelId="{067F2FF9-B78C-4A57-9C4B-4118192FEC38}" srcId="{8B8350E7-EF6F-45E8-83BD-08FEEBA258AA}" destId="{7DBD33B4-66F8-4F91-90AD-F29F07071F0C}" srcOrd="2" destOrd="0" parTransId="{C77446D7-2FC1-4F0D-8E82-17FFF035824D}" sibTransId="{34118D7A-856F-45EC-ABD9-B96ADC986E65}"/>
    <dgm:cxn modelId="{7B7EB440-6B63-42C4-93FB-69CF7BFB4DE4}" type="presOf" srcId="{FD46D8C0-C34F-4745-B882-66021821B54E}" destId="{D8458976-7CBE-4BF0-AD19-A1472DF87F00}" srcOrd="0" destOrd="0" presId="urn:microsoft.com/office/officeart/2018/2/layout/IconVerticalSolidList"/>
    <dgm:cxn modelId="{D78CF726-DF76-48B8-8BB9-10CF44F33E3E}" srcId="{8B8350E7-EF6F-45E8-83BD-08FEEBA258AA}" destId="{0E797D01-6F5F-4DDF-9B64-25CBA0A35126}" srcOrd="0" destOrd="0" parTransId="{9EB226A8-C0D1-4CEF-9886-175E9700DC5E}" sibTransId="{39A20557-22D0-44A5-8F61-96477BFEC0BE}"/>
    <dgm:cxn modelId="{32CD54AB-5822-4487-BF12-526155789477}" type="presOf" srcId="{7DBD33B4-66F8-4F91-90AD-F29F07071F0C}" destId="{E6EA39FB-94FC-4CC5-9C57-6DBB74C12C5A}" srcOrd="0" destOrd="0" presId="urn:microsoft.com/office/officeart/2018/2/layout/IconVerticalSolidList"/>
    <dgm:cxn modelId="{59F37617-426A-4B4D-8D02-B655EB25C6F7}" type="presOf" srcId="{8B8350E7-EF6F-45E8-83BD-08FEEBA258AA}" destId="{B4C9ED3F-52A5-4A10-BB1C-2A62FDA59BD6}" srcOrd="0" destOrd="0" presId="urn:microsoft.com/office/officeart/2018/2/layout/IconVerticalSolidList"/>
    <dgm:cxn modelId="{CC6A6C9D-C142-4964-B4FE-A26B7D203127}" srcId="{8B8350E7-EF6F-45E8-83BD-08FEEBA258AA}" destId="{FD46D8C0-C34F-4745-B882-66021821B54E}" srcOrd="1" destOrd="0" parTransId="{D4838FB2-37E0-4D28-9E96-18CE8E346B80}" sibTransId="{A5B575D3-6074-4908-A818-B707B0290032}"/>
    <dgm:cxn modelId="{B58848D1-8CC1-4B1A-AD02-DA58AEA528DE}" srcId="{0E797D01-6F5F-4DDF-9B64-25CBA0A35126}" destId="{9EF80201-09F3-424B-8B4C-F8F206F20348}" srcOrd="0" destOrd="0" parTransId="{E54B4E2B-79B3-4A00-B4C9-1969083EBE1C}" sibTransId="{D2AE76C3-F402-4102-9661-C45205E98EB9}"/>
    <dgm:cxn modelId="{D7261745-E348-44D0-853C-A51A9AC79D27}" type="presParOf" srcId="{B4C9ED3F-52A5-4A10-BB1C-2A62FDA59BD6}" destId="{2F1CAF43-91CF-4B29-AE63-178B2B8FE94D}" srcOrd="0" destOrd="0" presId="urn:microsoft.com/office/officeart/2018/2/layout/IconVerticalSolidList"/>
    <dgm:cxn modelId="{D6738523-2E09-4769-B7F3-7F0CD496E2D3}" type="presParOf" srcId="{2F1CAF43-91CF-4B29-AE63-178B2B8FE94D}" destId="{3975A64B-8214-45BB-8F5E-6EF17C2710AA}" srcOrd="0" destOrd="0" presId="urn:microsoft.com/office/officeart/2018/2/layout/IconVerticalSolidList"/>
    <dgm:cxn modelId="{1CAFEDC6-6005-401C-8A8D-70988E72BFDC}" type="presParOf" srcId="{2F1CAF43-91CF-4B29-AE63-178B2B8FE94D}" destId="{5AA74CC5-C4BD-4D94-92B2-96BC29099511}" srcOrd="1" destOrd="0" presId="urn:microsoft.com/office/officeart/2018/2/layout/IconVerticalSolidList"/>
    <dgm:cxn modelId="{57D51249-2F25-4AC5-AABD-188ACFD65061}" type="presParOf" srcId="{2F1CAF43-91CF-4B29-AE63-178B2B8FE94D}" destId="{691AEA1C-2B87-4E38-98D5-A85118E5026D}" srcOrd="2" destOrd="0" presId="urn:microsoft.com/office/officeart/2018/2/layout/IconVerticalSolidList"/>
    <dgm:cxn modelId="{00DF5794-CED7-4F28-9DFE-EA9F542E17F7}" type="presParOf" srcId="{2F1CAF43-91CF-4B29-AE63-178B2B8FE94D}" destId="{483E1135-FF98-4BC4-A964-EA203AD5F206}" srcOrd="3" destOrd="0" presId="urn:microsoft.com/office/officeart/2018/2/layout/IconVerticalSolidList"/>
    <dgm:cxn modelId="{21E36CC8-6736-42D6-BF22-728E17EABF34}" type="presParOf" srcId="{2F1CAF43-91CF-4B29-AE63-178B2B8FE94D}" destId="{05BF2D53-8EAA-4138-B692-A8DABCCD9B4E}" srcOrd="4" destOrd="0" presId="urn:microsoft.com/office/officeart/2018/2/layout/IconVerticalSolidList"/>
    <dgm:cxn modelId="{4B96C49D-A317-44E1-874B-9232D6B07D6E}" type="presParOf" srcId="{B4C9ED3F-52A5-4A10-BB1C-2A62FDA59BD6}" destId="{0234AE54-EB75-4DD4-864D-C45678667BF5}" srcOrd="1" destOrd="0" presId="urn:microsoft.com/office/officeart/2018/2/layout/IconVerticalSolidList"/>
    <dgm:cxn modelId="{5217F0E0-DA0E-4F23-BD62-419A5648A0C9}" type="presParOf" srcId="{B4C9ED3F-52A5-4A10-BB1C-2A62FDA59BD6}" destId="{391BEC21-7653-4C7D-8202-9B6B9472201B}" srcOrd="2" destOrd="0" presId="urn:microsoft.com/office/officeart/2018/2/layout/IconVerticalSolidList"/>
    <dgm:cxn modelId="{45E1FD56-F66B-4DAB-9755-A0632B6CB137}" type="presParOf" srcId="{391BEC21-7653-4C7D-8202-9B6B9472201B}" destId="{8A055F8D-C41B-48F7-BBC0-3A04BC96A2BF}" srcOrd="0" destOrd="0" presId="urn:microsoft.com/office/officeart/2018/2/layout/IconVerticalSolidList"/>
    <dgm:cxn modelId="{62D8CD34-6CA2-4F87-8A04-7DAB85446E62}" type="presParOf" srcId="{391BEC21-7653-4C7D-8202-9B6B9472201B}" destId="{CF737F4F-4D2E-464E-8217-86EABB913C8F}" srcOrd="1" destOrd="0" presId="urn:microsoft.com/office/officeart/2018/2/layout/IconVerticalSolidList"/>
    <dgm:cxn modelId="{BAC28164-1C16-49CA-8C08-F327F428655C}" type="presParOf" srcId="{391BEC21-7653-4C7D-8202-9B6B9472201B}" destId="{12D49785-E798-4A24-AA84-35C30C6BCEDC}" srcOrd="2" destOrd="0" presId="urn:microsoft.com/office/officeart/2018/2/layout/IconVerticalSolidList"/>
    <dgm:cxn modelId="{7F790547-F1DB-4A5A-A4CC-B07E4A9AA229}" type="presParOf" srcId="{391BEC21-7653-4C7D-8202-9B6B9472201B}" destId="{D8458976-7CBE-4BF0-AD19-A1472DF87F00}" srcOrd="3" destOrd="0" presId="urn:microsoft.com/office/officeart/2018/2/layout/IconVerticalSolidList"/>
    <dgm:cxn modelId="{87C0FF8C-77CE-4840-BE98-F44921DEEC29}" type="presParOf" srcId="{B4C9ED3F-52A5-4A10-BB1C-2A62FDA59BD6}" destId="{603777DD-F0E8-4552-AA01-C639FE1EB6DC}" srcOrd="3" destOrd="0" presId="urn:microsoft.com/office/officeart/2018/2/layout/IconVerticalSolidList"/>
    <dgm:cxn modelId="{CCD359DE-C088-419C-B77E-35F1BD9DCB13}" type="presParOf" srcId="{B4C9ED3F-52A5-4A10-BB1C-2A62FDA59BD6}" destId="{90C379F0-A87E-443E-B3AD-0C999ECDEDE7}" srcOrd="4" destOrd="0" presId="urn:microsoft.com/office/officeart/2018/2/layout/IconVerticalSolidList"/>
    <dgm:cxn modelId="{6454D6C5-E920-414E-A215-5306D444DAB7}" type="presParOf" srcId="{90C379F0-A87E-443E-B3AD-0C999ECDEDE7}" destId="{C138AD94-568C-450F-8A12-D92C15945433}" srcOrd="0" destOrd="0" presId="urn:microsoft.com/office/officeart/2018/2/layout/IconVerticalSolidList"/>
    <dgm:cxn modelId="{35868C4C-49D4-4D26-9EB4-DECCB952D7A0}" type="presParOf" srcId="{90C379F0-A87E-443E-B3AD-0C999ECDEDE7}" destId="{DF124993-CE6B-4599-AAE6-5C4415830315}" srcOrd="1" destOrd="0" presId="urn:microsoft.com/office/officeart/2018/2/layout/IconVerticalSolidList"/>
    <dgm:cxn modelId="{D30CF93E-3D79-4AFF-8BE5-A16D5FAEE83A}" type="presParOf" srcId="{90C379F0-A87E-443E-B3AD-0C999ECDEDE7}" destId="{291AA97A-BC19-4797-BFAF-4B76DB14486F}" srcOrd="2" destOrd="0" presId="urn:microsoft.com/office/officeart/2018/2/layout/IconVerticalSolidList"/>
    <dgm:cxn modelId="{8D252802-FA90-4F86-91AD-39F2ACC12B00}" type="presParOf" srcId="{90C379F0-A87E-443E-B3AD-0C999ECDEDE7}" destId="{E6EA39FB-94FC-4CC5-9C57-6DBB74C12C5A}" srcOrd="3" destOrd="0" presId="urn:microsoft.com/office/officeart/2018/2/layout/IconVerticalSolidList"/>
    <dgm:cxn modelId="{4E3AA4A3-2D49-43E2-B708-DA289246ED2E}" type="presParOf" srcId="{B4C9ED3F-52A5-4A10-BB1C-2A62FDA59BD6}" destId="{9ED03B8C-C4DA-433F-902D-1F71FD1CC2DE}" srcOrd="5" destOrd="0" presId="urn:microsoft.com/office/officeart/2018/2/layout/IconVerticalSolidList"/>
    <dgm:cxn modelId="{ABD5E8E4-6EC5-4147-8279-4B6E4FBFC380}" type="presParOf" srcId="{B4C9ED3F-52A5-4A10-BB1C-2A62FDA59BD6}" destId="{699324A4-4265-4CE5-B147-E129E162762B}" srcOrd="6" destOrd="0" presId="urn:microsoft.com/office/officeart/2018/2/layout/IconVerticalSolidList"/>
    <dgm:cxn modelId="{9100FC3E-7B15-4F00-B5A8-5600015F95D9}" type="presParOf" srcId="{699324A4-4265-4CE5-B147-E129E162762B}" destId="{42A8B902-A2EC-4BD3-8595-AE84C613F0DC}" srcOrd="0" destOrd="0" presId="urn:microsoft.com/office/officeart/2018/2/layout/IconVerticalSolidList"/>
    <dgm:cxn modelId="{D7E6B4D2-4C0A-463A-9700-9083215F9F32}" type="presParOf" srcId="{699324A4-4265-4CE5-B147-E129E162762B}" destId="{4D3234D3-05B3-431C-92D3-3CD46C58805E}" srcOrd="1" destOrd="0" presId="urn:microsoft.com/office/officeart/2018/2/layout/IconVerticalSolidList"/>
    <dgm:cxn modelId="{9D5B9C77-7E0E-4CD2-B297-F8341FFF550D}" type="presParOf" srcId="{699324A4-4265-4CE5-B147-E129E162762B}" destId="{2973BCD4-33FE-4BDE-92C7-E2C2A4DD8D2D}" srcOrd="2" destOrd="0" presId="urn:microsoft.com/office/officeart/2018/2/layout/IconVerticalSolidList"/>
    <dgm:cxn modelId="{ECD87A50-FE79-4541-AA6E-6112F972A4BF}" type="presParOf" srcId="{699324A4-4265-4CE5-B147-E129E162762B}" destId="{2CDC2133-C030-458D-8FFD-289BF856EBE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75A64B-8214-45BB-8F5E-6EF17C2710AA}">
      <dsp:nvSpPr>
        <dsp:cNvPr id="0" name=""/>
        <dsp:cNvSpPr/>
      </dsp:nvSpPr>
      <dsp:spPr>
        <a:xfrm>
          <a:off x="0" y="2442"/>
          <a:ext cx="6513603" cy="123800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A74CC5-C4BD-4D94-92B2-96BC29099511}">
      <dsp:nvSpPr>
        <dsp:cNvPr id="0" name=""/>
        <dsp:cNvSpPr/>
      </dsp:nvSpPr>
      <dsp:spPr>
        <a:xfrm>
          <a:off x="374497" y="280994"/>
          <a:ext cx="680904" cy="680904"/>
        </a:xfrm>
        <a:prstGeom prst="rect">
          <a:avLst/>
        </a:prstGeom>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3E1135-FF98-4BC4-A964-EA203AD5F206}">
      <dsp:nvSpPr>
        <dsp:cNvPr id="0" name=""/>
        <dsp:cNvSpPr/>
      </dsp:nvSpPr>
      <dsp:spPr>
        <a:xfrm>
          <a:off x="1429899" y="2442"/>
          <a:ext cx="2931121"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lvl="0" algn="l" defTabSz="977900">
            <a:lnSpc>
              <a:spcPct val="100000"/>
            </a:lnSpc>
            <a:spcBef>
              <a:spcPct val="0"/>
            </a:spcBef>
            <a:spcAft>
              <a:spcPct val="35000"/>
            </a:spcAft>
          </a:pPr>
          <a:r>
            <a:rPr lang="fi-FI" sz="2200" kern="1200"/>
            <a:t>Älä vertaa itseäsi muihin </a:t>
          </a:r>
          <a:endParaRPr lang="en-US" sz="2200" kern="1200"/>
        </a:p>
      </dsp:txBody>
      <dsp:txXfrm>
        <a:off x="1429899" y="2442"/>
        <a:ext cx="2931121" cy="1238008"/>
      </dsp:txXfrm>
    </dsp:sp>
    <dsp:sp modelId="{05BF2D53-8EAA-4138-B692-A8DABCCD9B4E}">
      <dsp:nvSpPr>
        <dsp:cNvPr id="0" name=""/>
        <dsp:cNvSpPr/>
      </dsp:nvSpPr>
      <dsp:spPr>
        <a:xfrm>
          <a:off x="4361021" y="2442"/>
          <a:ext cx="2152582"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lvl="0" algn="l" defTabSz="577850">
            <a:lnSpc>
              <a:spcPct val="100000"/>
            </a:lnSpc>
            <a:spcBef>
              <a:spcPct val="0"/>
            </a:spcBef>
            <a:spcAft>
              <a:spcPct val="35000"/>
            </a:spcAft>
          </a:pPr>
          <a:r>
            <a:rPr lang="fi-FI" sz="1300" kern="1200"/>
            <a:t>Älä seuraa mediassa vaikuttajia, jotka luovat ulkonäköpaineita</a:t>
          </a:r>
          <a:endParaRPr lang="en-US" sz="1300" kern="1200"/>
        </a:p>
      </dsp:txBody>
      <dsp:txXfrm>
        <a:off x="4361021" y="2442"/>
        <a:ext cx="2152582" cy="1238008"/>
      </dsp:txXfrm>
    </dsp:sp>
    <dsp:sp modelId="{8A055F8D-C41B-48F7-BBC0-3A04BC96A2BF}">
      <dsp:nvSpPr>
        <dsp:cNvPr id="0" name=""/>
        <dsp:cNvSpPr/>
      </dsp:nvSpPr>
      <dsp:spPr>
        <a:xfrm>
          <a:off x="0" y="1496941"/>
          <a:ext cx="6513603" cy="123800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737F4F-4D2E-464E-8217-86EABB913C8F}">
      <dsp:nvSpPr>
        <dsp:cNvPr id="0" name=""/>
        <dsp:cNvSpPr/>
      </dsp:nvSpPr>
      <dsp:spPr>
        <a:xfrm>
          <a:off x="374497" y="1828505"/>
          <a:ext cx="680904" cy="680904"/>
        </a:xfrm>
        <a:prstGeom prst="rect">
          <a:avLst/>
        </a:prstGeom>
        <a:blipFill>
          <a:blip xmlns:r="http://schemas.openxmlformats.org/officeDocument/2006/relationships" r:embed="rId3">
            <a:extLst>
              <a:ext uri="{96DAC541-7B7A-43D3-8B79-37D633B846F1}">
                <asvg:svgBlip xmlns:asvg="http://schemas.microsoft.com/office/drawing/2016/SVG/main" xmlns=""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8458976-7CBE-4BF0-AD19-A1472DF87F00}">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lvl="0" algn="l" defTabSz="977900">
            <a:lnSpc>
              <a:spcPct val="100000"/>
            </a:lnSpc>
            <a:spcBef>
              <a:spcPct val="0"/>
            </a:spcBef>
            <a:spcAft>
              <a:spcPct val="35000"/>
            </a:spcAft>
          </a:pPr>
          <a:r>
            <a:rPr lang="fi-FI" sz="2200" kern="1200"/>
            <a:t>Keskity omiin parhaisiin puoliin</a:t>
          </a:r>
          <a:endParaRPr lang="en-US" sz="2200" kern="1200"/>
        </a:p>
      </dsp:txBody>
      <dsp:txXfrm>
        <a:off x="1429899" y="1549953"/>
        <a:ext cx="5083704" cy="1238008"/>
      </dsp:txXfrm>
    </dsp:sp>
    <dsp:sp modelId="{C138AD94-568C-450F-8A12-D92C15945433}">
      <dsp:nvSpPr>
        <dsp:cNvPr id="0" name=""/>
        <dsp:cNvSpPr/>
      </dsp:nvSpPr>
      <dsp:spPr>
        <a:xfrm>
          <a:off x="0" y="3097464"/>
          <a:ext cx="6513603" cy="123800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124993-CE6B-4599-AAE6-5C4415830315}">
      <dsp:nvSpPr>
        <dsp:cNvPr id="0" name=""/>
        <dsp:cNvSpPr/>
      </dsp:nvSpPr>
      <dsp:spPr>
        <a:xfrm>
          <a:off x="374497" y="3376015"/>
          <a:ext cx="680904" cy="680904"/>
        </a:xfrm>
        <a:prstGeom prst="rect">
          <a:avLst/>
        </a:prstGeom>
        <a:blipFill>
          <a:blip xmlns:r="http://schemas.openxmlformats.org/officeDocument/2006/relationships" r:embed="rId5">
            <a:extLst>
              <a:ext uri="{96DAC541-7B7A-43D3-8B79-37D633B846F1}">
                <asvg:svgBlip xmlns:asvg="http://schemas.microsoft.com/office/drawing/2016/SVG/main" xmlns=""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EA39FB-94FC-4CC5-9C57-6DBB74C12C5A}">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lvl="0" algn="l" defTabSz="977900">
            <a:lnSpc>
              <a:spcPct val="100000"/>
            </a:lnSpc>
            <a:spcBef>
              <a:spcPct val="0"/>
            </a:spcBef>
            <a:spcAft>
              <a:spcPct val="35000"/>
            </a:spcAft>
          </a:pPr>
          <a:r>
            <a:rPr lang="fi-FI" sz="2200" kern="1200"/>
            <a:t>Älä puhu negatiiviseen sävyyn vartalostasi</a:t>
          </a:r>
          <a:endParaRPr lang="en-US" sz="2200" kern="1200"/>
        </a:p>
      </dsp:txBody>
      <dsp:txXfrm>
        <a:off x="1429899" y="3097464"/>
        <a:ext cx="5083704" cy="1238008"/>
      </dsp:txXfrm>
    </dsp:sp>
    <dsp:sp modelId="{42A8B902-A2EC-4BD3-8595-AE84C613F0DC}">
      <dsp:nvSpPr>
        <dsp:cNvPr id="0" name=""/>
        <dsp:cNvSpPr/>
      </dsp:nvSpPr>
      <dsp:spPr>
        <a:xfrm>
          <a:off x="0" y="4644974"/>
          <a:ext cx="6513603" cy="123800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3234D3-05B3-431C-92D3-3CD46C58805E}">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DC2133-C030-458D-8FFD-289BF856EBEC}">
      <dsp:nvSpPr>
        <dsp:cNvPr id="0" name=""/>
        <dsp:cNvSpPr/>
      </dsp:nvSpPr>
      <dsp:spPr>
        <a:xfrm>
          <a:off x="1429899" y="464497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lvl="0" algn="l" defTabSz="977900">
            <a:lnSpc>
              <a:spcPct val="100000"/>
            </a:lnSpc>
            <a:spcBef>
              <a:spcPct val="0"/>
            </a:spcBef>
            <a:spcAft>
              <a:spcPct val="35000"/>
            </a:spcAft>
          </a:pPr>
          <a:r>
            <a:rPr lang="fi-FI" sz="2200" kern="1200"/>
            <a:t>Hyvinvointi ei sijaitse kiloissa, senteissä, kokolapuissa tai kilometreissä</a:t>
          </a:r>
          <a:endParaRPr lang="en-US" sz="2200" kern="1200"/>
        </a:p>
      </dsp:txBody>
      <dsp:txXfrm>
        <a:off x="1429899" y="4644974"/>
        <a:ext cx="5083704" cy="123800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07094923-8D45-4B07-A0BB-4B19A602E782}" type="datetimeFigureOut">
              <a:rPr lang="fi-FI" smtClean="0"/>
              <a:t>14.2.2020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316851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7094923-8D45-4B07-A0BB-4B19A602E782}" type="datetimeFigureOut">
              <a:rPr lang="fi-FI" smtClean="0"/>
              <a:t>14.2.2020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3291262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7094923-8D45-4B07-A0BB-4B19A602E782}" type="datetimeFigureOut">
              <a:rPr lang="fi-FI" smtClean="0"/>
              <a:t>14.2.2020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2143968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7094923-8D45-4B07-A0BB-4B19A602E782}" type="datetimeFigureOut">
              <a:rPr lang="fi-FI" smtClean="0"/>
              <a:t>14.2.2020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390270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i-FI"/>
              <a:t>Muokkaa ots. perustyyl. napsautt.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07094923-8D45-4B07-A0BB-4B19A602E782}" type="datetimeFigureOut">
              <a:rPr lang="fi-FI" smtClean="0"/>
              <a:t>14.2.2020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3407501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07094923-8D45-4B07-A0BB-4B19A602E782}" type="datetimeFigureOut">
              <a:rPr lang="fi-FI" smtClean="0"/>
              <a:t>14.2.2020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3877631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i-FI"/>
              <a:t>Muokkaa ots. perustyyl. napsautt.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07094923-8D45-4B07-A0BB-4B19A602E782}" type="datetimeFigureOut">
              <a:rPr lang="fi-FI" smtClean="0"/>
              <a:t>14.2.2020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1282661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07094923-8D45-4B07-A0BB-4B19A602E782}" type="datetimeFigureOut">
              <a:rPr lang="fi-FI" smtClean="0"/>
              <a:t>14.2.2020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87359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94923-8D45-4B07-A0BB-4B19A602E782}" type="datetimeFigureOut">
              <a:rPr lang="fi-FI" smtClean="0"/>
              <a:t>14.2.2020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2734250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07094923-8D45-4B07-A0BB-4B19A602E782}" type="datetimeFigureOut">
              <a:rPr lang="fi-FI" smtClean="0"/>
              <a:t>14.2.2020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4291216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07094923-8D45-4B07-A0BB-4B19A602E782}" type="datetimeFigureOut">
              <a:rPr lang="fi-FI" smtClean="0"/>
              <a:t>14.2.2020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9A23ED4-879F-4C7F-87B6-856B1AB83414}" type="slidenum">
              <a:rPr lang="fi-FI" smtClean="0"/>
              <a:t>‹#›</a:t>
            </a:fld>
            <a:endParaRPr lang="fi-FI"/>
          </a:p>
        </p:txBody>
      </p:sp>
    </p:spTree>
    <p:extLst>
      <p:ext uri="{BB962C8B-B14F-4D97-AF65-F5344CB8AC3E}">
        <p14:creationId xmlns:p14="http://schemas.microsoft.com/office/powerpoint/2010/main" val="420681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094923-8D45-4B07-A0BB-4B19A602E782}" type="datetimeFigureOut">
              <a:rPr lang="fi-FI" smtClean="0"/>
              <a:t>14.2.2020</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A23ED4-879F-4C7F-87B6-856B1AB83414}" type="slidenum">
              <a:rPr lang="fi-FI" smtClean="0"/>
              <a:t>‹#›</a:t>
            </a:fld>
            <a:endParaRPr lang="fi-FI"/>
          </a:p>
        </p:txBody>
      </p:sp>
    </p:spTree>
    <p:extLst>
      <p:ext uri="{BB962C8B-B14F-4D97-AF65-F5344CB8AC3E}">
        <p14:creationId xmlns:p14="http://schemas.microsoft.com/office/powerpoint/2010/main" val="1648677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Kuvahaun tulos: body image">
            <a:extLst>
              <a:ext uri="{FF2B5EF4-FFF2-40B4-BE49-F238E27FC236}">
                <a16:creationId xmlns:a16="http://schemas.microsoft.com/office/drawing/2014/main" id="{F20CD9D5-47BA-423C-931C-9ED4BC2C3105}"/>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t="9512" b="6218"/>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Otsikko 1">
            <a:extLst>
              <a:ext uri="{FF2B5EF4-FFF2-40B4-BE49-F238E27FC236}">
                <a16:creationId xmlns:a16="http://schemas.microsoft.com/office/drawing/2014/main" id="{A702F03F-620F-4608-A145-65F4E5226C2F}"/>
              </a:ext>
            </a:extLst>
          </p:cNvPr>
          <p:cNvSpPr>
            <a:spLocks noGrp="1"/>
          </p:cNvSpPr>
          <p:nvPr>
            <p:ph type="ctrTitle"/>
          </p:nvPr>
        </p:nvSpPr>
        <p:spPr>
          <a:xfrm>
            <a:off x="1524000" y="1122362"/>
            <a:ext cx="9144000" cy="2900518"/>
          </a:xfrm>
        </p:spPr>
        <p:txBody>
          <a:bodyPr>
            <a:normAutofit/>
          </a:bodyPr>
          <a:lstStyle/>
          <a:p>
            <a:r>
              <a:rPr lang="fi-FI" dirty="0">
                <a:ln w="22225">
                  <a:solidFill>
                    <a:schemeClr val="tx1"/>
                  </a:solidFill>
                  <a:miter lim="800000"/>
                </a:ln>
                <a:solidFill>
                  <a:srgbClr val="FFFFFF"/>
                </a:solidFill>
                <a:latin typeface="Stencil" panose="040409050D0802020404" pitchFamily="82" charset="0"/>
              </a:rPr>
              <a:t>Kehonkuva</a:t>
            </a:r>
          </a:p>
        </p:txBody>
      </p:sp>
      <p:sp>
        <p:nvSpPr>
          <p:cNvPr id="3" name="Alaotsikko 2">
            <a:extLst>
              <a:ext uri="{FF2B5EF4-FFF2-40B4-BE49-F238E27FC236}">
                <a16:creationId xmlns:a16="http://schemas.microsoft.com/office/drawing/2014/main" id="{0F4C7E4C-05E7-48EB-8658-C3850F99D61B}"/>
              </a:ext>
            </a:extLst>
          </p:cNvPr>
          <p:cNvSpPr>
            <a:spLocks noGrp="1"/>
          </p:cNvSpPr>
          <p:nvPr>
            <p:ph type="subTitle" idx="1"/>
          </p:nvPr>
        </p:nvSpPr>
        <p:spPr>
          <a:xfrm>
            <a:off x="1524000" y="4159404"/>
            <a:ext cx="9144000" cy="1098395"/>
          </a:xfrm>
        </p:spPr>
        <p:txBody>
          <a:bodyPr>
            <a:normAutofit/>
          </a:bodyPr>
          <a:lstStyle/>
          <a:p>
            <a:r>
              <a:rPr lang="fi-FI">
                <a:solidFill>
                  <a:srgbClr val="FFFFFF"/>
                </a:solidFill>
                <a:latin typeface="Bahnschrift Light Condensed" panose="020B0502040204020203" pitchFamily="34" charset="0"/>
              </a:rPr>
              <a:t>Maria ja Petra</a:t>
            </a:r>
          </a:p>
        </p:txBody>
      </p:sp>
    </p:spTree>
    <p:extLst>
      <p:ext uri="{BB962C8B-B14F-4D97-AF65-F5344CB8AC3E}">
        <p14:creationId xmlns:p14="http://schemas.microsoft.com/office/powerpoint/2010/main" val="321294490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CBB14CF-2453-4F75-AFDB-13821C500134}"/>
              </a:ext>
            </a:extLst>
          </p:cNvPr>
          <p:cNvSpPr>
            <a:spLocks noGrp="1"/>
          </p:cNvSpPr>
          <p:nvPr>
            <p:ph type="title"/>
          </p:nvPr>
        </p:nvSpPr>
        <p:spPr>
          <a:xfrm>
            <a:off x="838201" y="593075"/>
            <a:ext cx="6487670" cy="1325563"/>
          </a:xfrm>
        </p:spPr>
        <p:txBody>
          <a:bodyPr>
            <a:normAutofit/>
          </a:bodyPr>
          <a:lstStyle/>
          <a:p>
            <a:r>
              <a:rPr lang="fi-FI">
                <a:latin typeface="Bahnschrift Light Condensed" panose="020B0502040204020203" pitchFamily="34" charset="0"/>
              </a:rPr>
              <a:t>Mikä </a:t>
            </a:r>
            <a:r>
              <a:rPr lang="fi-FI" b="1">
                <a:latin typeface="Bahnschrift Light Condensed" panose="020B0502040204020203" pitchFamily="34" charset="0"/>
              </a:rPr>
              <a:t>kehonkuva</a:t>
            </a:r>
            <a:r>
              <a:rPr lang="fi-FI">
                <a:latin typeface="Bahnschrift Light Condensed" panose="020B0502040204020203" pitchFamily="34" charset="0"/>
              </a:rPr>
              <a:t> on?</a:t>
            </a:r>
          </a:p>
        </p:txBody>
      </p:sp>
      <p:sp>
        <p:nvSpPr>
          <p:cNvPr id="3" name="Sisällön paikkamerkki 2">
            <a:extLst>
              <a:ext uri="{FF2B5EF4-FFF2-40B4-BE49-F238E27FC236}">
                <a16:creationId xmlns:a16="http://schemas.microsoft.com/office/drawing/2014/main" id="{20A32D7E-DC3B-4B47-A635-00BB14A6960C}"/>
              </a:ext>
            </a:extLst>
          </p:cNvPr>
          <p:cNvSpPr>
            <a:spLocks noGrp="1"/>
          </p:cNvSpPr>
          <p:nvPr>
            <p:ph idx="1"/>
          </p:nvPr>
        </p:nvSpPr>
        <p:spPr>
          <a:xfrm>
            <a:off x="838201" y="2053575"/>
            <a:ext cx="6487670" cy="4208548"/>
          </a:xfrm>
        </p:spPr>
        <p:txBody>
          <a:bodyPr>
            <a:normAutofit/>
          </a:bodyPr>
          <a:lstStyle/>
          <a:p>
            <a:r>
              <a:rPr lang="fi-FI" sz="2400" dirty="0">
                <a:latin typeface="Bahnschrift Light Condensed" panose="020B0502040204020203" pitchFamily="34" charset="0"/>
              </a:rPr>
              <a:t>Käsitys omasta kehosta muotoutuu jatkuvasti elämän myötä, ja siihen vaikuttavat mm. lapsuudessa ja murrosiässä läheisiltä saatu palaute, yhteisölliset esikuvat sekä globaalit terveysihanteet </a:t>
            </a:r>
          </a:p>
          <a:p>
            <a:r>
              <a:rPr lang="fi-FI" sz="2400" b="1" dirty="0">
                <a:latin typeface="Bahnschrift Light Condensed" panose="020B0502040204020203" pitchFamily="34" charset="0"/>
              </a:rPr>
              <a:t>Kroppasuhde</a:t>
            </a:r>
            <a:r>
              <a:rPr lang="fi-FI" sz="2400" dirty="0">
                <a:latin typeface="Bahnschrift Light Condensed" panose="020B0502040204020203" pitchFamily="34" charset="0"/>
              </a:rPr>
              <a:t> kertoo siitä, miten me itse näytämme ja toteutamme kehoamme esim. pukeutuminen, lävistykset ja tatuoinnit</a:t>
            </a:r>
          </a:p>
        </p:txBody>
      </p:sp>
      <p:pic>
        <p:nvPicPr>
          <p:cNvPr id="34" name="Graphic 33" descr="Tanssia">
            <a:extLst>
              <a:ext uri="{FF2B5EF4-FFF2-40B4-BE49-F238E27FC236}">
                <a16:creationId xmlns:a16="http://schemas.microsoft.com/office/drawing/2014/main" id="{2E6318F7-4490-407A-8BC1-044372D0B58C}"/>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p:blipFill>
        <p:spPr>
          <a:xfrm>
            <a:off x="5026607" y="593075"/>
            <a:ext cx="938094" cy="942784"/>
          </a:xfrm>
          <a:prstGeom prst="rect">
            <a:avLst/>
          </a:prstGeom>
        </p:spPr>
      </p:pic>
      <p:pic>
        <p:nvPicPr>
          <p:cNvPr id="2052" name="Picture 4" descr="Kuvahaun tulos: body image">
            <a:extLst>
              <a:ext uri="{FF2B5EF4-FFF2-40B4-BE49-F238E27FC236}">
                <a16:creationId xmlns:a16="http://schemas.microsoft.com/office/drawing/2014/main" id="{39857E99-D1FE-4089-BE70-AEB1DFA124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8150" y="2335125"/>
            <a:ext cx="4208549" cy="4208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2365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1337CB-4354-41D8-969D-8C5097BE3773}"/>
              </a:ext>
            </a:extLst>
          </p:cNvPr>
          <p:cNvSpPr>
            <a:spLocks noGrp="1"/>
          </p:cNvSpPr>
          <p:nvPr>
            <p:ph type="title"/>
          </p:nvPr>
        </p:nvSpPr>
        <p:spPr>
          <a:xfrm>
            <a:off x="838201" y="593075"/>
            <a:ext cx="6487670" cy="1325563"/>
          </a:xfrm>
        </p:spPr>
        <p:txBody>
          <a:bodyPr>
            <a:normAutofit/>
          </a:bodyPr>
          <a:lstStyle/>
          <a:p>
            <a:r>
              <a:rPr lang="fi-FI">
                <a:latin typeface="Bahnschrift Light Condensed" panose="020B0502040204020203" pitchFamily="34" charset="0"/>
              </a:rPr>
              <a:t>Miten näet oman kehosi?</a:t>
            </a:r>
          </a:p>
        </p:txBody>
      </p:sp>
      <p:sp>
        <p:nvSpPr>
          <p:cNvPr id="123" name="Sisällön paikkamerkki 2">
            <a:extLst>
              <a:ext uri="{FF2B5EF4-FFF2-40B4-BE49-F238E27FC236}">
                <a16:creationId xmlns:a16="http://schemas.microsoft.com/office/drawing/2014/main" id="{3E337398-5BAB-4AF1-8E04-B79DF7C9AA79}"/>
              </a:ext>
            </a:extLst>
          </p:cNvPr>
          <p:cNvSpPr>
            <a:spLocks noGrp="1"/>
          </p:cNvSpPr>
          <p:nvPr>
            <p:ph idx="1"/>
          </p:nvPr>
        </p:nvSpPr>
        <p:spPr>
          <a:xfrm>
            <a:off x="838201" y="2053575"/>
            <a:ext cx="6487670" cy="4208548"/>
          </a:xfrm>
        </p:spPr>
        <p:txBody>
          <a:bodyPr>
            <a:normAutofit/>
          </a:bodyPr>
          <a:lstStyle/>
          <a:p>
            <a:r>
              <a:rPr lang="fi-FI" sz="2400" dirty="0">
                <a:latin typeface="Bahnschrift Light Condensed" panose="020B0502040204020203" pitchFamily="34" charset="0"/>
              </a:rPr>
              <a:t>Jokainen näkee kehonsa eritavalla, toiset saattavat nähdä kehonsa totuudenmukaisesti ja toisilla oma kehonkuva saattaa olla vääristynyt</a:t>
            </a:r>
          </a:p>
          <a:p>
            <a:r>
              <a:rPr lang="fi-FI" sz="2400" dirty="0">
                <a:latin typeface="Bahnschrift Light Condensed" panose="020B0502040204020203" pitchFamily="34" charset="0"/>
              </a:rPr>
              <a:t> Sen miltä kehosi näyttää ulospäin ei tarvitse määrittää miltä sinusta tuntuu sen sisällä</a:t>
            </a:r>
          </a:p>
        </p:txBody>
      </p:sp>
      <p:pic>
        <p:nvPicPr>
          <p:cNvPr id="138" name="Graphic 137" descr="Ryhmämenestys">
            <a:extLst>
              <a:ext uri="{FF2B5EF4-FFF2-40B4-BE49-F238E27FC236}">
                <a16:creationId xmlns:a16="http://schemas.microsoft.com/office/drawing/2014/main" id="{E67BDEEF-4DED-4C6F-8BF6-0756B53387FC}"/>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p:blipFill>
        <p:spPr>
          <a:xfrm>
            <a:off x="5983210" y="728341"/>
            <a:ext cx="1055030" cy="1055030"/>
          </a:xfrm>
          <a:prstGeom prst="rect">
            <a:avLst/>
          </a:prstGeom>
        </p:spPr>
      </p:pic>
      <p:pic>
        <p:nvPicPr>
          <p:cNvPr id="3074" name="Picture 2" descr="Kuvahaun tulos: body image">
            <a:extLst>
              <a:ext uri="{FF2B5EF4-FFF2-40B4-BE49-F238E27FC236}">
                <a16:creationId xmlns:a16="http://schemas.microsoft.com/office/drawing/2014/main" id="{8573146D-3512-4FB7-90AD-7FD45F6CB6B9}"/>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247294" y="3108960"/>
            <a:ext cx="4728714" cy="35465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815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Rectangle 76">
            <a:extLst>
              <a:ext uri="{FF2B5EF4-FFF2-40B4-BE49-F238E27FC236}">
                <a16:creationId xmlns:a16="http://schemas.microsoft.com/office/drawing/2014/main" id="{746E2A38-ACC8-44E6-85E2-A79CBAF151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4086003"/>
            <a:ext cx="11100816" cy="22586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04094C4-6ECA-4B8D-BAEA-BA70F375DE86}"/>
              </a:ext>
            </a:extLst>
          </p:cNvPr>
          <p:cNvSpPr>
            <a:spLocks noGrp="1"/>
          </p:cNvSpPr>
          <p:nvPr>
            <p:ph type="title"/>
          </p:nvPr>
        </p:nvSpPr>
        <p:spPr>
          <a:xfrm>
            <a:off x="838199" y="4263890"/>
            <a:ext cx="3515591" cy="1881559"/>
          </a:xfrm>
        </p:spPr>
        <p:txBody>
          <a:bodyPr>
            <a:normAutofit/>
          </a:bodyPr>
          <a:lstStyle/>
          <a:p>
            <a:r>
              <a:rPr lang="fi-FI" sz="3200" dirty="0">
                <a:solidFill>
                  <a:schemeClr val="bg1"/>
                </a:solidFill>
              </a:rPr>
              <a:t>Kysely</a:t>
            </a:r>
          </a:p>
        </p:txBody>
      </p:sp>
      <p:pic>
        <p:nvPicPr>
          <p:cNvPr id="7" name="Kuva 6">
            <a:extLst>
              <a:ext uri="{FF2B5EF4-FFF2-40B4-BE49-F238E27FC236}">
                <a16:creationId xmlns:a16="http://schemas.microsoft.com/office/drawing/2014/main" id="{1AA1F734-9312-4A27-9D3C-FC427EE843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13342"/>
            <a:ext cx="6096000" cy="2072640"/>
          </a:xfrm>
          <a:prstGeom prst="rect">
            <a:avLst/>
          </a:prstGeom>
        </p:spPr>
      </p:pic>
      <p:pic>
        <p:nvPicPr>
          <p:cNvPr id="9" name="Kuva 8">
            <a:extLst>
              <a:ext uri="{FF2B5EF4-FFF2-40B4-BE49-F238E27FC236}">
                <a16:creationId xmlns:a16="http://schemas.microsoft.com/office/drawing/2014/main" id="{C873A970-78A6-4C06-BD60-2519716789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2505" y="1436661"/>
            <a:ext cx="6051506" cy="2072640"/>
          </a:xfrm>
          <a:prstGeom prst="rect">
            <a:avLst/>
          </a:prstGeom>
        </p:spPr>
      </p:pic>
      <p:sp>
        <p:nvSpPr>
          <p:cNvPr id="11" name="Sisällön paikkamerkki 10">
            <a:extLst>
              <a:ext uri="{FF2B5EF4-FFF2-40B4-BE49-F238E27FC236}">
                <a16:creationId xmlns:a16="http://schemas.microsoft.com/office/drawing/2014/main" id="{614666FF-53F4-48D7-8B90-EC3E08F1D9E7}"/>
              </a:ext>
            </a:extLst>
          </p:cNvPr>
          <p:cNvSpPr>
            <a:spLocks noGrp="1"/>
          </p:cNvSpPr>
          <p:nvPr>
            <p:ph idx="1"/>
          </p:nvPr>
        </p:nvSpPr>
        <p:spPr>
          <a:xfrm>
            <a:off x="4769893" y="5009322"/>
            <a:ext cx="6583908" cy="1144267"/>
          </a:xfrm>
        </p:spPr>
        <p:txBody>
          <a:bodyPr anchor="ctr">
            <a:normAutofit fontScale="92500" lnSpcReduction="20000"/>
          </a:bodyPr>
          <a:lstStyle/>
          <a:p>
            <a:r>
              <a:rPr lang="fi-FI" sz="2600" dirty="0">
                <a:solidFill>
                  <a:schemeClr val="bg1"/>
                </a:solidFill>
              </a:rPr>
              <a:t>Kyselyyn vastasi 57 henkilöä</a:t>
            </a:r>
          </a:p>
          <a:p>
            <a:r>
              <a:rPr lang="fi-FI" sz="2600" dirty="0">
                <a:solidFill>
                  <a:schemeClr val="bg1"/>
                </a:solidFill>
              </a:rPr>
              <a:t>Kyselyyn vastanneista suurin osa oli naisia (86%)</a:t>
            </a:r>
          </a:p>
          <a:p>
            <a:r>
              <a:rPr lang="fi-FI" sz="2600" dirty="0">
                <a:solidFill>
                  <a:schemeClr val="bg1"/>
                </a:solidFill>
              </a:rPr>
              <a:t>88% vastanneista tiesi mitä kehonkuva tarkoittaa </a:t>
            </a:r>
          </a:p>
          <a:p>
            <a:endParaRPr lang="fi-FI" sz="2600" dirty="0">
              <a:solidFill>
                <a:schemeClr val="bg1"/>
              </a:solidFill>
            </a:endParaRPr>
          </a:p>
          <a:p>
            <a:endParaRPr lang="fi-FI" sz="2000" dirty="0">
              <a:solidFill>
                <a:schemeClr val="bg1"/>
              </a:solidFill>
            </a:endParaRPr>
          </a:p>
        </p:txBody>
      </p:sp>
    </p:spTree>
    <p:extLst>
      <p:ext uri="{BB962C8B-B14F-4D97-AF65-F5344CB8AC3E}">
        <p14:creationId xmlns:p14="http://schemas.microsoft.com/office/powerpoint/2010/main" val="104260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 name="Rectangle 13">
            <a:extLst>
              <a:ext uri="{FF2B5EF4-FFF2-40B4-BE49-F238E27FC236}">
                <a16:creationId xmlns:a16="http://schemas.microsoft.com/office/drawing/2014/main" id="{867D4867-5BA7-4462-B2F6-A23F4A622A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rgbClr val="3F3F3F"/>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DBC15E99-D431-4033-A937-5AB0F6499639}"/>
              </a:ext>
            </a:extLst>
          </p:cNvPr>
          <p:cNvSpPr>
            <a:spLocks noGrp="1"/>
          </p:cNvSpPr>
          <p:nvPr>
            <p:ph type="title"/>
          </p:nvPr>
        </p:nvSpPr>
        <p:spPr>
          <a:xfrm>
            <a:off x="643468" y="623392"/>
            <a:ext cx="3363974" cy="1607060"/>
          </a:xfrm>
          <a:noFill/>
          <a:ln w="19050">
            <a:solidFill>
              <a:schemeClr val="tx1"/>
            </a:solidFill>
          </a:ln>
        </p:spPr>
        <p:txBody>
          <a:bodyPr wrap="square" anchor="ctr">
            <a:normAutofit/>
          </a:bodyPr>
          <a:lstStyle/>
          <a:p>
            <a:pPr algn="ctr"/>
            <a:r>
              <a:rPr lang="fi-FI" sz="2800"/>
              <a:t>Mikä mielestäsi vaikuttaa omaan kehonkuvaasi? </a:t>
            </a:r>
          </a:p>
        </p:txBody>
      </p:sp>
      <p:sp>
        <p:nvSpPr>
          <p:cNvPr id="4" name="Sisällön paikkamerkki 3">
            <a:extLst>
              <a:ext uri="{FF2B5EF4-FFF2-40B4-BE49-F238E27FC236}">
                <a16:creationId xmlns:a16="http://schemas.microsoft.com/office/drawing/2014/main" id="{2C3296F1-92FC-483D-A49B-F837FBF991E6}"/>
              </a:ext>
            </a:extLst>
          </p:cNvPr>
          <p:cNvSpPr>
            <a:spLocks noGrp="1"/>
          </p:cNvSpPr>
          <p:nvPr>
            <p:ph idx="1"/>
          </p:nvPr>
        </p:nvSpPr>
        <p:spPr>
          <a:xfrm>
            <a:off x="643468" y="2638043"/>
            <a:ext cx="3363974" cy="3415623"/>
          </a:xfrm>
        </p:spPr>
        <p:txBody>
          <a:bodyPr>
            <a:normAutofit/>
          </a:bodyPr>
          <a:lstStyle/>
          <a:p>
            <a:r>
              <a:rPr lang="fi-FI" sz="2000"/>
              <a:t>Vastanneiden mielestä some ja läheisiltä saatu palaute vaikuttaa eniten</a:t>
            </a:r>
          </a:p>
          <a:p>
            <a:r>
              <a:rPr lang="fi-FI" sz="2000"/>
              <a:t>Myös ympäristö ja terveysihanteet ovat suuressa roolissa</a:t>
            </a:r>
          </a:p>
          <a:p>
            <a:r>
              <a:rPr lang="fi-FI" sz="2000"/>
              <a:t>Muutama vastanneista piti myös omaa ajattelutapaa tärkeänä</a:t>
            </a:r>
          </a:p>
        </p:txBody>
      </p:sp>
      <p:pic>
        <p:nvPicPr>
          <p:cNvPr id="9" name="Kuva 8" descr="Kuva, joka sisältää kohteen näyttökuva&#10;&#10;Kuvaus luotu automaattisesti">
            <a:extLst>
              <a:ext uri="{FF2B5EF4-FFF2-40B4-BE49-F238E27FC236}">
                <a16:creationId xmlns:a16="http://schemas.microsoft.com/office/drawing/2014/main" id="{C67E28EC-24E8-4798-99F9-C95C529EC0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7763" y="2262495"/>
            <a:ext cx="6250769" cy="2172142"/>
          </a:xfrm>
          <a:prstGeom prst="rect">
            <a:avLst/>
          </a:prstGeom>
        </p:spPr>
      </p:pic>
    </p:spTree>
    <p:extLst>
      <p:ext uri="{BB962C8B-B14F-4D97-AF65-F5344CB8AC3E}">
        <p14:creationId xmlns:p14="http://schemas.microsoft.com/office/powerpoint/2010/main" val="4210198065"/>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234B03-F574-4108-BCC9-6CDEC61DEB5B}"/>
              </a:ext>
            </a:extLst>
          </p:cNvPr>
          <p:cNvSpPr>
            <a:spLocks noGrp="1"/>
          </p:cNvSpPr>
          <p:nvPr>
            <p:ph type="title"/>
          </p:nvPr>
        </p:nvSpPr>
        <p:spPr>
          <a:xfrm>
            <a:off x="838200" y="723578"/>
            <a:ext cx="4595071" cy="1645501"/>
          </a:xfrm>
        </p:spPr>
        <p:txBody>
          <a:bodyPr vert="horz" lIns="91440" tIns="45720" rIns="91440" bIns="45720" rtlCol="0" anchor="ctr">
            <a:normAutofit/>
          </a:bodyPr>
          <a:lstStyle/>
          <a:p>
            <a:r>
              <a:rPr lang="en-US" dirty="0"/>
              <a:t>Media</a:t>
            </a:r>
          </a:p>
        </p:txBody>
      </p:sp>
      <p:sp>
        <p:nvSpPr>
          <p:cNvPr id="4" name="Tekstiruutu 3">
            <a:extLst>
              <a:ext uri="{FF2B5EF4-FFF2-40B4-BE49-F238E27FC236}">
                <a16:creationId xmlns:a16="http://schemas.microsoft.com/office/drawing/2014/main" id="{BDD89414-80FE-49BC-850A-E7192D767A3C}"/>
              </a:ext>
            </a:extLst>
          </p:cNvPr>
          <p:cNvSpPr txBox="1"/>
          <p:nvPr/>
        </p:nvSpPr>
        <p:spPr>
          <a:xfrm>
            <a:off x="838200" y="2548467"/>
            <a:ext cx="4595071" cy="3628495"/>
          </a:xfrm>
          <a:prstGeom prst="rect">
            <a:avLst/>
          </a:prstGeom>
        </p:spPr>
        <p:txBody>
          <a:bodyPr vert="horz" lIns="91440" tIns="45720" rIns="91440" bIns="45720" rtlCol="0">
            <a:normAutofit/>
          </a:bodyPr>
          <a:lstStyle/>
          <a:p>
            <a:pPr marL="285750" indent="-228600" defTabSz="914400">
              <a:lnSpc>
                <a:spcPct val="90000"/>
              </a:lnSpc>
              <a:spcAft>
                <a:spcPts val="600"/>
              </a:spcAft>
              <a:buFont typeface="Arial" panose="020B0604020202020204" pitchFamily="34" charset="0"/>
              <a:buChar char="•"/>
            </a:pPr>
            <a:r>
              <a:rPr lang="en-US" sz="2000" dirty="0"/>
              <a:t>Monet </a:t>
            </a:r>
            <a:r>
              <a:rPr lang="en-US" sz="2000" dirty="0" err="1"/>
              <a:t>asiat</a:t>
            </a:r>
            <a:r>
              <a:rPr lang="en-US" sz="2000" dirty="0"/>
              <a:t> </a:t>
            </a:r>
            <a:r>
              <a:rPr lang="en-US" sz="2000" dirty="0" err="1"/>
              <a:t>voivat</a:t>
            </a:r>
            <a:r>
              <a:rPr lang="en-US" sz="2000" dirty="0"/>
              <a:t> </a:t>
            </a:r>
            <a:r>
              <a:rPr lang="en-US" sz="2000" dirty="0" err="1"/>
              <a:t>muokata</a:t>
            </a:r>
            <a:r>
              <a:rPr lang="en-US" sz="2000" dirty="0"/>
              <a:t> </a:t>
            </a:r>
            <a:r>
              <a:rPr lang="en-US" sz="2000" dirty="0" err="1"/>
              <a:t>omaa</a:t>
            </a:r>
            <a:r>
              <a:rPr lang="en-US" sz="2000" dirty="0"/>
              <a:t> </a:t>
            </a:r>
            <a:r>
              <a:rPr lang="en-US" sz="2000" dirty="0" err="1"/>
              <a:t>kehonkuvaa</a:t>
            </a:r>
            <a:r>
              <a:rPr lang="en-US" sz="2000" dirty="0"/>
              <a:t>, </a:t>
            </a:r>
            <a:r>
              <a:rPr lang="en-US" sz="2000" dirty="0" err="1"/>
              <a:t>joko</a:t>
            </a:r>
            <a:r>
              <a:rPr lang="en-US" sz="2000" dirty="0"/>
              <a:t> </a:t>
            </a:r>
            <a:r>
              <a:rPr lang="en-US" sz="2000" dirty="0" err="1"/>
              <a:t>negatiivisesti</a:t>
            </a:r>
            <a:r>
              <a:rPr lang="en-US" sz="2000" dirty="0"/>
              <a:t> tai </a:t>
            </a:r>
            <a:r>
              <a:rPr lang="en-US" sz="2000" dirty="0" err="1"/>
              <a:t>positiivisesti</a:t>
            </a:r>
            <a:r>
              <a:rPr lang="en-US" sz="2000" dirty="0"/>
              <a:t> </a:t>
            </a:r>
            <a:r>
              <a:rPr lang="en-US" sz="2000" dirty="0" err="1"/>
              <a:t>esim</a:t>
            </a:r>
            <a:r>
              <a:rPr lang="en-US" sz="2000" dirty="0"/>
              <a:t>. </a:t>
            </a:r>
            <a:r>
              <a:rPr lang="en-US" sz="2000" dirty="0" err="1"/>
              <a:t>Sosiaalinen</a:t>
            </a:r>
            <a:r>
              <a:rPr lang="en-US" sz="2000" dirty="0"/>
              <a:t> media</a:t>
            </a:r>
          </a:p>
          <a:p>
            <a:pPr marL="285750" indent="-228600" defTabSz="914400">
              <a:lnSpc>
                <a:spcPct val="90000"/>
              </a:lnSpc>
              <a:spcAft>
                <a:spcPts val="600"/>
              </a:spcAft>
              <a:buFont typeface="Arial" panose="020B0604020202020204" pitchFamily="34" charset="0"/>
              <a:buChar char="•"/>
            </a:pPr>
            <a:r>
              <a:rPr lang="en-US" sz="2000" dirty="0" err="1"/>
              <a:t>Julkisuuden</a:t>
            </a:r>
            <a:r>
              <a:rPr lang="en-US" sz="2000" dirty="0"/>
              <a:t> </a:t>
            </a:r>
            <a:r>
              <a:rPr lang="en-US" sz="2000" dirty="0" err="1"/>
              <a:t>henkilöt</a:t>
            </a:r>
            <a:r>
              <a:rPr lang="en-US" sz="2000" dirty="0"/>
              <a:t> </a:t>
            </a:r>
            <a:r>
              <a:rPr lang="en-US" sz="2000" dirty="0" err="1"/>
              <a:t>luovat</a:t>
            </a:r>
            <a:r>
              <a:rPr lang="en-US" sz="2000" dirty="0"/>
              <a:t> </a:t>
            </a:r>
            <a:r>
              <a:rPr lang="en-US" sz="2000" dirty="0" err="1"/>
              <a:t>helposti</a:t>
            </a:r>
            <a:r>
              <a:rPr lang="en-US" sz="2000" dirty="0"/>
              <a:t> </a:t>
            </a:r>
            <a:r>
              <a:rPr lang="en-US" sz="2000" dirty="0" err="1"/>
              <a:t>ulkonäköpaineita</a:t>
            </a:r>
            <a:r>
              <a:rPr lang="en-US" sz="2000" dirty="0"/>
              <a:t> ja </a:t>
            </a:r>
            <a:r>
              <a:rPr lang="en-US" sz="2000" dirty="0" err="1"/>
              <a:t>epärealistisia</a:t>
            </a:r>
            <a:r>
              <a:rPr lang="en-US" sz="2000" dirty="0"/>
              <a:t> </a:t>
            </a:r>
            <a:r>
              <a:rPr lang="en-US" sz="2000" dirty="0" err="1"/>
              <a:t>ulkonäkö</a:t>
            </a:r>
            <a:r>
              <a:rPr lang="en-US" sz="2000" dirty="0"/>
              <a:t> </a:t>
            </a:r>
            <a:r>
              <a:rPr lang="en-US" sz="2000" dirty="0" err="1"/>
              <a:t>tavoitteita</a:t>
            </a:r>
            <a:endParaRPr lang="en-US" sz="2000" dirty="0"/>
          </a:p>
          <a:p>
            <a:pPr marL="285750" indent="-228600" defTabSz="914400">
              <a:lnSpc>
                <a:spcPct val="90000"/>
              </a:lnSpc>
              <a:spcAft>
                <a:spcPts val="600"/>
              </a:spcAft>
              <a:buFont typeface="Arial" panose="020B0604020202020204" pitchFamily="34" charset="0"/>
              <a:buChar char="•"/>
            </a:pPr>
            <a:endParaRPr lang="en-US" sz="2000" dirty="0"/>
          </a:p>
          <a:p>
            <a:pPr marL="285750" indent="-228600" defTabSz="914400">
              <a:lnSpc>
                <a:spcPct val="90000"/>
              </a:lnSpc>
              <a:spcAft>
                <a:spcPts val="600"/>
              </a:spcAft>
              <a:buFont typeface="Arial" panose="020B0604020202020204" pitchFamily="34" charset="0"/>
              <a:buChar char="•"/>
            </a:pPr>
            <a:endParaRPr lang="en-US" sz="2000" dirty="0"/>
          </a:p>
          <a:p>
            <a:pPr marL="285750" indent="-228600" defTabSz="914400">
              <a:lnSpc>
                <a:spcPct val="90000"/>
              </a:lnSpc>
              <a:spcAft>
                <a:spcPts val="600"/>
              </a:spcAft>
              <a:buFont typeface="Arial" panose="020B0604020202020204" pitchFamily="34" charset="0"/>
              <a:buChar char="•"/>
            </a:pPr>
            <a:endParaRPr lang="en-US" sz="2000" dirty="0"/>
          </a:p>
        </p:txBody>
      </p:sp>
      <p:sp>
        <p:nvSpPr>
          <p:cNvPr id="137" name="Rectangle 136">
            <a:extLst>
              <a:ext uri="{FF2B5EF4-FFF2-40B4-BE49-F238E27FC236}">
                <a16:creationId xmlns:a16="http://schemas.microsoft.com/office/drawing/2014/main" id="{003713C1-2FB2-413B-BF91-3AE41726FB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0991" y="3474720"/>
            <a:ext cx="6100914"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3" name="Rectangle 138">
            <a:extLst>
              <a:ext uri="{FF2B5EF4-FFF2-40B4-BE49-F238E27FC236}">
                <a16:creationId xmlns:a16="http://schemas.microsoft.com/office/drawing/2014/main" id="{90795B4D-5022-4A7F-A01D-8D880B7CDB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99584" y="0"/>
            <a:ext cx="6192415" cy="6858000"/>
          </a:xfrm>
          <a:prstGeom prst="rect">
            <a:avLst/>
          </a:prstGeom>
          <a:solidFill>
            <a:schemeClr val="tx1">
              <a:lumMod val="85000"/>
              <a:lumOff val="1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5" name="Rectangle 140">
            <a:extLst>
              <a:ext uri="{FF2B5EF4-FFF2-40B4-BE49-F238E27FC236}">
                <a16:creationId xmlns:a16="http://schemas.microsoft.com/office/drawing/2014/main" id="{AFD19018-DE7C-4796-ADF2-AD2EB0FC0D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3002281"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8" name="Picture 4" descr="Kuvahaun tulos: zac efron shirtless&quot;">
            <a:extLst>
              <a:ext uri="{FF2B5EF4-FFF2-40B4-BE49-F238E27FC236}">
                <a16:creationId xmlns:a16="http://schemas.microsoft.com/office/drawing/2014/main" id="{D59E2AF9-84AA-4693-9A4D-188A8C7BAE8B}"/>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tretch>
            <a:fillRect/>
          </a:stretch>
        </p:blipFill>
        <p:spPr bwMode="auto">
          <a:xfrm>
            <a:off x="6753724" y="321734"/>
            <a:ext cx="1698684" cy="2739814"/>
          </a:xfrm>
          <a:prstGeom prst="rect">
            <a:avLst/>
          </a:prstGeom>
          <a:noFill/>
          <a:extLst>
            <a:ext uri="{909E8E84-426E-40DD-AFC4-6F175D3DCCD1}">
              <a14:hiddenFill xmlns:a14="http://schemas.microsoft.com/office/drawing/2010/main">
                <a:solidFill>
                  <a:srgbClr val="FFFFFF"/>
                </a:solidFill>
              </a14:hiddenFill>
            </a:ext>
          </a:extLst>
        </p:spPr>
      </p:pic>
      <p:sp>
        <p:nvSpPr>
          <p:cNvPr id="1036" name="Rectangle 142">
            <a:extLst>
              <a:ext uri="{FF2B5EF4-FFF2-40B4-BE49-F238E27FC236}">
                <a16:creationId xmlns:a16="http://schemas.microsoft.com/office/drawing/2014/main" id="{B1A0A2C2-4F85-44AF-8708-8DCA4B550C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9624" y="0"/>
            <a:ext cx="3002281" cy="3383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Kuvahaun tulos: kim kardashian ass&quot;">
            <a:extLst>
              <a:ext uri="{FF2B5EF4-FFF2-40B4-BE49-F238E27FC236}">
                <a16:creationId xmlns:a16="http://schemas.microsoft.com/office/drawing/2014/main" id="{903E5169-140F-4B03-8BDD-0C33028C8325}"/>
              </a:ext>
            </a:extLst>
          </p:cNvPr>
          <p:cNvPicPr>
            <a:picLocks noGrp="1" noChangeAspect="1" noChangeArrowheads="1"/>
          </p:cNvPicPr>
          <p:nvPr>
            <p:ph idx="1"/>
          </p:nvPr>
        </p:nvPicPr>
        <p:blipFill>
          <a:blip r:embed="rId3" cstate="hqprint">
            <a:extLst>
              <a:ext uri="{28A0092B-C50C-407E-A947-70E740481C1C}">
                <a14:useLocalDpi xmlns:a14="http://schemas.microsoft.com/office/drawing/2010/main" val="0"/>
              </a:ext>
            </a:extLst>
          </a:blip>
          <a:stretch>
            <a:fillRect/>
          </a:stretch>
        </p:blipFill>
        <p:spPr bwMode="auto">
          <a:xfrm>
            <a:off x="9502775" y="998541"/>
            <a:ext cx="2364317" cy="13299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Kuvahaun tulos: kylie jenner before and after&quot;">
            <a:extLst>
              <a:ext uri="{FF2B5EF4-FFF2-40B4-BE49-F238E27FC236}">
                <a16:creationId xmlns:a16="http://schemas.microsoft.com/office/drawing/2014/main" id="{1379CA48-8D87-47CC-AC38-674BF6D030D1}"/>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94337" y="3796452"/>
            <a:ext cx="4899326" cy="2559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98695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10">
            <a:extLst>
              <a:ext uri="{FF2B5EF4-FFF2-40B4-BE49-F238E27FC236}">
                <a16:creationId xmlns:a16="http://schemas.microsoft.com/office/drawing/2014/main" id="{99899462-FC16-43B0-966B-FCA2634507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93775" y="478232"/>
            <a:ext cx="5809306" cy="5918673"/>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B1EF60D-4FF4-432C-BB1E-90EF4C2561A3}"/>
              </a:ext>
            </a:extLst>
          </p:cNvPr>
          <p:cNvSpPr>
            <a:spLocks noGrp="1"/>
          </p:cNvSpPr>
          <p:nvPr>
            <p:ph type="title"/>
          </p:nvPr>
        </p:nvSpPr>
        <p:spPr>
          <a:xfrm>
            <a:off x="947446" y="1053711"/>
            <a:ext cx="4933490" cy="1424446"/>
          </a:xfrm>
        </p:spPr>
        <p:txBody>
          <a:bodyPr>
            <a:normAutofit/>
          </a:bodyPr>
          <a:lstStyle/>
          <a:p>
            <a:r>
              <a:rPr lang="fi-FI" sz="4000">
                <a:solidFill>
                  <a:srgbClr val="FFFFFF"/>
                </a:solidFill>
              </a:rPr>
              <a:t>Mikä on ideaali kehotyyppisi?</a:t>
            </a:r>
          </a:p>
        </p:txBody>
      </p:sp>
      <p:cxnSp>
        <p:nvCxnSpPr>
          <p:cNvPr id="48" name="Straight Connector 12">
            <a:extLst>
              <a:ext uri="{FF2B5EF4-FFF2-40B4-BE49-F238E27FC236}">
                <a16:creationId xmlns:a16="http://schemas.microsoft.com/office/drawing/2014/main" id="{AAFEA932-2DF1-410C-A00A-7A1E7DBF751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9782" y="2639023"/>
            <a:ext cx="4800600" cy="0"/>
          </a:xfrm>
          <a:prstGeom prst="line">
            <a:avLst/>
          </a:prstGeom>
          <a:ln w="22225">
            <a:solidFill>
              <a:srgbClr val="E7E6E6"/>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03D84242-60D7-4851-B948-BAF948CB6084}"/>
              </a:ext>
            </a:extLst>
          </p:cNvPr>
          <p:cNvSpPr>
            <a:spLocks noGrp="1"/>
          </p:cNvSpPr>
          <p:nvPr>
            <p:ph idx="1"/>
          </p:nvPr>
        </p:nvSpPr>
        <p:spPr>
          <a:xfrm>
            <a:off x="947447" y="2799889"/>
            <a:ext cx="4933490" cy="2987543"/>
          </a:xfrm>
        </p:spPr>
        <p:txBody>
          <a:bodyPr anchor="t">
            <a:normAutofit/>
          </a:bodyPr>
          <a:lstStyle/>
          <a:p>
            <a:r>
              <a:rPr lang="fi-FI" sz="2200" dirty="0">
                <a:solidFill>
                  <a:srgbClr val="FFFFFF"/>
                </a:solidFill>
              </a:rPr>
              <a:t>Moni kyselyyn vastanneista ajatteli terveellistä kehonkuvaa ideaalina kehontyyppinä</a:t>
            </a:r>
          </a:p>
          <a:p>
            <a:pPr lvl="1">
              <a:buFont typeface="Courier New" panose="02070309020205020404" pitchFamily="49" charset="0"/>
              <a:buChar char="o"/>
            </a:pPr>
            <a:r>
              <a:rPr lang="fi-FI" sz="2200" dirty="0">
                <a:solidFill>
                  <a:srgbClr val="FFFFFF"/>
                </a:solidFill>
              </a:rPr>
              <a:t>Monilla voi olla erilainen käsitys terveellisestä kehosta</a:t>
            </a:r>
          </a:p>
          <a:p>
            <a:r>
              <a:rPr lang="fi-FI" sz="2200" dirty="0">
                <a:solidFill>
                  <a:srgbClr val="FFFFFF"/>
                </a:solidFill>
              </a:rPr>
              <a:t>Tärkeää oli myös sellainen keho missä itsellään on hyvä olla</a:t>
            </a:r>
          </a:p>
          <a:p>
            <a:endParaRPr lang="fi-FI" sz="2200" dirty="0">
              <a:solidFill>
                <a:srgbClr val="FFFFFF"/>
              </a:solidFill>
            </a:endParaRPr>
          </a:p>
          <a:p>
            <a:endParaRPr lang="fi-FI" sz="2200" dirty="0">
              <a:solidFill>
                <a:srgbClr val="FFFFFF"/>
              </a:solidFill>
            </a:endParaRPr>
          </a:p>
          <a:p>
            <a:pPr marL="0" indent="0">
              <a:buNone/>
            </a:pPr>
            <a:endParaRPr lang="fi-FI" sz="2200" dirty="0">
              <a:solidFill>
                <a:srgbClr val="FFFFFF"/>
              </a:solidFill>
            </a:endParaRPr>
          </a:p>
          <a:p>
            <a:endParaRPr lang="fi-FI" sz="2200" dirty="0">
              <a:solidFill>
                <a:srgbClr val="FFFFFF"/>
              </a:solidFill>
            </a:endParaRPr>
          </a:p>
        </p:txBody>
      </p:sp>
      <p:pic>
        <p:nvPicPr>
          <p:cNvPr id="4" name="Kuva 3">
            <a:extLst>
              <a:ext uri="{FF2B5EF4-FFF2-40B4-BE49-F238E27FC236}">
                <a16:creationId xmlns:a16="http://schemas.microsoft.com/office/drawing/2014/main" id="{C88D7B66-CE7B-49E1-A20F-08241CB1FA96}"/>
              </a:ext>
            </a:extLst>
          </p:cNvPr>
          <p:cNvPicPr>
            <a:picLocks noChangeAspect="1"/>
          </p:cNvPicPr>
          <p:nvPr/>
        </p:nvPicPr>
        <p:blipFill>
          <a:blip r:embed="rId2"/>
          <a:stretch>
            <a:fillRect/>
          </a:stretch>
        </p:blipFill>
        <p:spPr>
          <a:xfrm>
            <a:off x="6756752" y="570997"/>
            <a:ext cx="5197949" cy="3431159"/>
          </a:xfrm>
          <a:prstGeom prst="rect">
            <a:avLst/>
          </a:prstGeom>
        </p:spPr>
      </p:pic>
      <p:pic>
        <p:nvPicPr>
          <p:cNvPr id="6" name="Kuva 5">
            <a:extLst>
              <a:ext uri="{FF2B5EF4-FFF2-40B4-BE49-F238E27FC236}">
                <a16:creationId xmlns:a16="http://schemas.microsoft.com/office/drawing/2014/main" id="{12592A46-2297-460C-AB85-4E8C22CA8113}"/>
              </a:ext>
            </a:extLst>
          </p:cNvPr>
          <p:cNvPicPr>
            <a:picLocks noChangeAspect="1"/>
          </p:cNvPicPr>
          <p:nvPr/>
        </p:nvPicPr>
        <p:blipFill>
          <a:blip r:embed="rId3"/>
          <a:stretch>
            <a:fillRect/>
          </a:stretch>
        </p:blipFill>
        <p:spPr>
          <a:xfrm>
            <a:off x="8152510" y="4346917"/>
            <a:ext cx="3451810" cy="2191042"/>
          </a:xfrm>
          <a:prstGeom prst="rect">
            <a:avLst/>
          </a:prstGeom>
        </p:spPr>
      </p:pic>
    </p:spTree>
    <p:extLst>
      <p:ext uri="{BB962C8B-B14F-4D97-AF65-F5344CB8AC3E}">
        <p14:creationId xmlns:p14="http://schemas.microsoft.com/office/powerpoint/2010/main" val="4027907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2C868ACB-6712-4A88-8606-5D3F404A05BA}"/>
              </a:ext>
            </a:extLst>
          </p:cNvPr>
          <p:cNvSpPr>
            <a:spLocks noGrp="1"/>
          </p:cNvSpPr>
          <p:nvPr>
            <p:ph type="title"/>
          </p:nvPr>
        </p:nvSpPr>
        <p:spPr>
          <a:xfrm>
            <a:off x="863029" y="1012004"/>
            <a:ext cx="3416158" cy="4795408"/>
          </a:xfrm>
        </p:spPr>
        <p:txBody>
          <a:bodyPr>
            <a:normAutofit/>
          </a:bodyPr>
          <a:lstStyle/>
          <a:p>
            <a:r>
              <a:rPr lang="fi-FI" sz="3700">
                <a:solidFill>
                  <a:srgbClr val="FFFFFF"/>
                </a:solidFill>
              </a:rPr>
              <a:t>Miten parantaa omaa kehonkuvaansa?</a:t>
            </a:r>
            <a:endParaRPr lang="fi-FI" sz="3700" dirty="0">
              <a:solidFill>
                <a:srgbClr val="FFFFFF"/>
              </a:solidFill>
            </a:endParaRPr>
          </a:p>
        </p:txBody>
      </p:sp>
      <p:graphicFrame>
        <p:nvGraphicFramePr>
          <p:cNvPr id="13" name="Sisällön paikkamerkki 2">
            <a:extLst>
              <a:ext uri="{FF2B5EF4-FFF2-40B4-BE49-F238E27FC236}">
                <a16:creationId xmlns:a16="http://schemas.microsoft.com/office/drawing/2014/main" id="{D9FCC1B3-A061-4E09-B365-A7C659880D46}"/>
              </a:ext>
            </a:extLst>
          </p:cNvPr>
          <p:cNvGraphicFramePr>
            <a:graphicFrameLocks noGrp="1"/>
          </p:cNvGraphicFramePr>
          <p:nvPr>
            <p:ph idx="1"/>
            <p:extLst>
              <p:ext uri="{D42A27DB-BD31-4B8C-83A1-F6EECF244321}">
                <p14:modId xmlns:p14="http://schemas.microsoft.com/office/powerpoint/2010/main" val="401105795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3615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71B2258F-86CA-4D4D-8270-BC05FCDEBF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0" name="Picture 2" descr="Kuvahaun tulos: body image">
            <a:extLst>
              <a:ext uri="{FF2B5EF4-FFF2-40B4-BE49-F238E27FC236}">
                <a16:creationId xmlns:a16="http://schemas.microsoft.com/office/drawing/2014/main" id="{4DC74EEC-CD62-4C5F-AD1F-10BFA9192375}"/>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t="12309" b="1484"/>
          <a:stretch/>
        </p:blipFill>
        <p:spPr bwMode="auto">
          <a:xfrm>
            <a:off x="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Alaotsikko 2">
            <a:extLst>
              <a:ext uri="{FF2B5EF4-FFF2-40B4-BE49-F238E27FC236}">
                <a16:creationId xmlns:a16="http://schemas.microsoft.com/office/drawing/2014/main" id="{C5C55059-5751-4786-BAF7-503D6F0FA7EE}"/>
              </a:ext>
            </a:extLst>
          </p:cNvPr>
          <p:cNvSpPr>
            <a:spLocks noGrp="1"/>
          </p:cNvSpPr>
          <p:nvPr>
            <p:ph type="subTitle" idx="1"/>
          </p:nvPr>
        </p:nvSpPr>
        <p:spPr>
          <a:xfrm>
            <a:off x="1616765" y="1711230"/>
            <a:ext cx="9144000" cy="1098395"/>
          </a:xfrm>
        </p:spPr>
        <p:txBody>
          <a:bodyPr>
            <a:normAutofit fontScale="25000" lnSpcReduction="20000"/>
          </a:bodyPr>
          <a:lstStyle/>
          <a:p>
            <a:pPr marL="342900" indent="-342900">
              <a:buFont typeface="Arial" panose="020B0604020202020204" pitchFamily="34" charset="0"/>
              <a:buChar char="•"/>
            </a:pPr>
            <a:r>
              <a:rPr lang="en-US" sz="9600" i="1" dirty="0"/>
              <a:t>Think about aspects of your body that you are grateful for. This can be anything, including your health, physical appearance, or the functionality of your body. Try to come up with at least five things. Take a minute and really think about those things, picturing them in your mind. Once you have finished thinking about these things, choose at least three of them and write about why you are grateful for those things</a:t>
            </a:r>
            <a:endParaRPr lang="fi-FI" sz="9600" dirty="0"/>
          </a:p>
          <a:p>
            <a:pPr marL="342900" indent="-342900">
              <a:buFont typeface="Arial" panose="020B0604020202020204" pitchFamily="34" charset="0"/>
              <a:buChar char="•"/>
            </a:pPr>
            <a:r>
              <a:rPr lang="fi-FI" sz="9600" dirty="0"/>
              <a:t>Ajattele kehosi näkökohtia, joista olet kiitollinen. Tämä voi olla mitä tahansa, mukaan lukien terveytesi, fyysisen ulkonäkösi tai kehosi toiminnallisuutesi. Yritä keksiä ainakin viisi asiaa. Ota hetki ja mieti niitä asioita kuvailemalla niitä mielessäsi. Kun olet lopettanut miettimisen, valitse vähintään kolme niistä ja kirjoita miksi olet kiitollinen näistä asioista.</a:t>
            </a:r>
          </a:p>
          <a:p>
            <a:pPr marL="342900" indent="-342900">
              <a:buFont typeface="Arial" panose="020B0604020202020204" pitchFamily="34" charset="0"/>
              <a:buChar char="•"/>
            </a:pPr>
            <a:endParaRPr lang="fi-FI" dirty="0">
              <a:solidFill>
                <a:srgbClr val="FFFFFF"/>
              </a:solidFill>
            </a:endParaRPr>
          </a:p>
        </p:txBody>
      </p:sp>
    </p:spTree>
    <p:extLst>
      <p:ext uri="{BB962C8B-B14F-4D97-AF65-F5344CB8AC3E}">
        <p14:creationId xmlns:p14="http://schemas.microsoft.com/office/powerpoint/2010/main" val="236613428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367</Words>
  <Application>Microsoft Office PowerPoint</Application>
  <PresentationFormat>Laajakuva</PresentationFormat>
  <Paragraphs>34</Paragraphs>
  <Slides>9</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9</vt:i4>
      </vt:variant>
    </vt:vector>
  </HeadingPairs>
  <TitlesOfParts>
    <vt:vector size="16" baseType="lpstr">
      <vt:lpstr>Arial</vt:lpstr>
      <vt:lpstr>Bahnschrift Light Condensed</vt:lpstr>
      <vt:lpstr>Calibri</vt:lpstr>
      <vt:lpstr>Calibri Light</vt:lpstr>
      <vt:lpstr>Courier New</vt:lpstr>
      <vt:lpstr>Stencil</vt:lpstr>
      <vt:lpstr>Office Theme</vt:lpstr>
      <vt:lpstr>Kehonkuva</vt:lpstr>
      <vt:lpstr>Mikä kehonkuva on?</vt:lpstr>
      <vt:lpstr>Miten näet oman kehosi?</vt:lpstr>
      <vt:lpstr>Kysely</vt:lpstr>
      <vt:lpstr>Mikä mielestäsi vaikuttaa omaan kehonkuvaasi? </vt:lpstr>
      <vt:lpstr>Media</vt:lpstr>
      <vt:lpstr>Mikä on ideaali kehotyyppisi?</vt:lpstr>
      <vt:lpstr>Miten parantaa omaa kehonkuvaansa?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Kehonkuva</dc:title>
  <dc:creator>kajosmaki@gmail.com</dc:creator>
  <cp:lastModifiedBy>Tuomaala Samu</cp:lastModifiedBy>
  <cp:revision>1</cp:revision>
  <dcterms:created xsi:type="dcterms:W3CDTF">2020-02-10T14:15:02Z</dcterms:created>
  <dcterms:modified xsi:type="dcterms:W3CDTF">2020-02-14T09:45:08Z</dcterms:modified>
</cp:coreProperties>
</file>