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sldIdLst>
    <p:sldId id="256" r:id="rId2"/>
    <p:sldId id="257" r:id="rId3"/>
    <p:sldId id="259" r:id="rId4"/>
    <p:sldId id="260" r:id="rId5"/>
    <p:sldId id="261" r:id="rId6"/>
    <p:sldId id="262" r:id="rId7"/>
    <p:sldId id="263" r:id="rId8"/>
    <p:sldId id="264" r:id="rId9"/>
    <p:sldId id="265" r:id="rId10"/>
    <p:sldId id="267" r:id="rId11"/>
    <p:sldId id="268" r:id="rId12"/>
    <p:sldId id="269"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7" r:id="rId52"/>
    <p:sldId id="318" r:id="rId53"/>
    <p:sldId id="319" r:id="rId54"/>
    <p:sldId id="320" r:id="rId55"/>
    <p:sldId id="321" r:id="rId56"/>
    <p:sldId id="322" r:id="rId57"/>
    <p:sldId id="323" r:id="rId58"/>
    <p:sldId id="324" r:id="rId59"/>
    <p:sldId id="327" r:id="rId60"/>
    <p:sldId id="328" r:id="rId61"/>
    <p:sldId id="332" r:id="rId62"/>
    <p:sldId id="333" r:id="rId63"/>
    <p:sldId id="334" r:id="rId64"/>
    <p:sldId id="335" r:id="rId65"/>
    <p:sldId id="336" r:id="rId66"/>
    <p:sldId id="337" r:id="rId67"/>
    <p:sldId id="338" r:id="rId68"/>
    <p:sldId id="339" r:id="rId69"/>
    <p:sldId id="325" r:id="rId70"/>
    <p:sldId id="326" r:id="rId71"/>
    <p:sldId id="344" r:id="rId72"/>
    <p:sldId id="345" r:id="rId73"/>
    <p:sldId id="346" r:id="rId74"/>
    <p:sldId id="353" r:id="rId75"/>
    <p:sldId id="354" r:id="rId76"/>
    <p:sldId id="365" r:id="rId77"/>
    <p:sldId id="366" r:id="rId78"/>
    <p:sldId id="367" r:id="rId79"/>
    <p:sldId id="368" r:id="rId80"/>
    <p:sldId id="369" r:id="rId81"/>
    <p:sldId id="370" r:id="rId82"/>
    <p:sldId id="371" r:id="rId83"/>
    <p:sldId id="372" r:id="rId84"/>
    <p:sldId id="373" r:id="rId85"/>
    <p:sldId id="374" r:id="rId86"/>
    <p:sldId id="375" r:id="rId87"/>
    <p:sldId id="376" r:id="rId88"/>
    <p:sldId id="377" r:id="rId89"/>
    <p:sldId id="378" r:id="rId90"/>
    <p:sldId id="379" r:id="rId91"/>
    <p:sldId id="380" r:id="rId92"/>
    <p:sldId id="381" r:id="rId93"/>
    <p:sldId id="382" r:id="rId94"/>
    <p:sldId id="383" r:id="rId95"/>
    <p:sldId id="384" r:id="rId96"/>
    <p:sldId id="385" r:id="rId97"/>
    <p:sldId id="386" r:id="rId98"/>
    <p:sldId id="387" r:id="rId99"/>
    <p:sldId id="388" r:id="rId100"/>
    <p:sldId id="389" r:id="rId101"/>
    <p:sldId id="390" r:id="rId102"/>
    <p:sldId id="391" r:id="rId103"/>
    <p:sldId id="392" r:id="rId104"/>
    <p:sldId id="393" r:id="rId105"/>
    <p:sldId id="394" r:id="rId106"/>
    <p:sldId id="395" r:id="rId107"/>
    <p:sldId id="396" r:id="rId108"/>
    <p:sldId id="397" r:id="rId109"/>
    <p:sldId id="398" r:id="rId110"/>
    <p:sldId id="399" r:id="rId111"/>
    <p:sldId id="400" r:id="rId112"/>
    <p:sldId id="401" r:id="rId113"/>
    <p:sldId id="402" r:id="rId114"/>
    <p:sldId id="403" r:id="rId115"/>
    <p:sldId id="404" r:id="rId116"/>
    <p:sldId id="405" r:id="rId117"/>
    <p:sldId id="406" r:id="rId118"/>
    <p:sldId id="407" r:id="rId119"/>
    <p:sldId id="408" r:id="rId120"/>
    <p:sldId id="409" r:id="rId121"/>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2" Type="http://schemas.openxmlformats.org/officeDocument/2006/relationships/oleObject" Target="file:///\\Clusternode1\UserDir$\tlindholm\My%20Documents\Taulu\Taulu\KotitalousVelat.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i-FI"/>
  <c:clrMapOvr bg1="lt1" tx1="dk1" bg2="lt2" tx2="dk2" accent1="accent1" accent2="accent2" accent3="accent3" accent4="accent4" accent5="accent5" accent6="accent6" hlink="hlink" folHlink="folHlink"/>
  <c:chart>
    <c:title>
      <c:tx>
        <c:rich>
          <a:bodyPr/>
          <a:lstStyle/>
          <a:p>
            <a:pPr>
              <a:defRPr/>
            </a:pPr>
            <a:r>
              <a:rPr lang="fi-FI" sz="2400">
                <a:latin typeface="Arial" pitchFamily="34" charset="0"/>
                <a:cs typeface="Arial" pitchFamily="34" charset="0"/>
              </a:rPr>
              <a:t>Kotitalouksien</a:t>
            </a:r>
            <a:r>
              <a:rPr lang="fi-FI" sz="2400" baseline="0">
                <a:latin typeface="Arial" pitchFamily="34" charset="0"/>
                <a:cs typeface="Arial" pitchFamily="34" charset="0"/>
              </a:rPr>
              <a:t> velkaantumisaste, %</a:t>
            </a:r>
            <a:endParaRPr lang="fi-FI" sz="2400">
              <a:latin typeface="Arial" pitchFamily="34" charset="0"/>
              <a:cs typeface="Arial" pitchFamily="34" charset="0"/>
            </a:endParaRPr>
          </a:p>
        </c:rich>
      </c:tx>
      <c:layout>
        <c:manualLayout>
          <c:xMode val="edge"/>
          <c:yMode val="edge"/>
          <c:x val="0.28398059963716604"/>
          <c:y val="4.8055850385472651E-2"/>
        </c:manualLayout>
      </c:layout>
    </c:title>
    <c:plotArea>
      <c:layout>
        <c:manualLayout>
          <c:layoutTarget val="inner"/>
          <c:xMode val="edge"/>
          <c:yMode val="edge"/>
          <c:x val="9.0821244612352844E-2"/>
          <c:y val="0.13599980919279719"/>
          <c:w val="0.78603539048548765"/>
          <c:h val="0.75707068173275949"/>
        </c:manualLayout>
      </c:layout>
      <c:lineChart>
        <c:grouping val="standard"/>
        <c:ser>
          <c:idx val="0"/>
          <c:order val="0"/>
          <c:tx>
            <c:strRef>
              <c:f>Taul1!$E$9</c:f>
              <c:strCache>
                <c:ptCount val="1"/>
                <c:pt idx="0">
                  <c:v>Yhdysvalltat</c:v>
                </c:pt>
              </c:strCache>
            </c:strRef>
          </c:tx>
          <c:spPr>
            <a:ln w="44450">
              <a:solidFill>
                <a:schemeClr val="accent6">
                  <a:lumMod val="75000"/>
                </a:schemeClr>
              </a:solidFill>
              <a:prstDash val="sysDash"/>
            </a:ln>
          </c:spPr>
          <c:marker>
            <c:symbol val="none"/>
          </c:marker>
          <c:cat>
            <c:strRef>
              <c:f>Taul1!$D$10:$D$21</c:f>
              <c:strCache>
                <c:ptCount val="12"/>
                <c:pt idx="0">
                  <c:v>97</c:v>
                </c:pt>
                <c:pt idx="1">
                  <c:v>98</c:v>
                </c:pt>
                <c:pt idx="2">
                  <c:v>99</c:v>
                </c:pt>
                <c:pt idx="3">
                  <c:v>00</c:v>
                </c:pt>
                <c:pt idx="4">
                  <c:v>01</c:v>
                </c:pt>
                <c:pt idx="5">
                  <c:v>02</c:v>
                </c:pt>
                <c:pt idx="6">
                  <c:v>03</c:v>
                </c:pt>
                <c:pt idx="7">
                  <c:v>04</c:v>
                </c:pt>
                <c:pt idx="8">
                  <c:v>05</c:v>
                </c:pt>
                <c:pt idx="9">
                  <c:v>06</c:v>
                </c:pt>
                <c:pt idx="10">
                  <c:v>07</c:v>
                </c:pt>
                <c:pt idx="11">
                  <c:v>08</c:v>
                </c:pt>
              </c:strCache>
            </c:strRef>
          </c:cat>
          <c:val>
            <c:numRef>
              <c:f>Taul1!$E$10:$E$21</c:f>
              <c:numCache>
                <c:formatCode>General</c:formatCode>
                <c:ptCount val="12"/>
                <c:pt idx="0">
                  <c:v>94.6</c:v>
                </c:pt>
                <c:pt idx="1">
                  <c:v>95.4</c:v>
                </c:pt>
                <c:pt idx="2">
                  <c:v>99.6</c:v>
                </c:pt>
                <c:pt idx="3">
                  <c:v>100.7</c:v>
                </c:pt>
                <c:pt idx="4">
                  <c:v>104.7</c:v>
                </c:pt>
                <c:pt idx="5">
                  <c:v>110</c:v>
                </c:pt>
                <c:pt idx="6">
                  <c:v>117.5</c:v>
                </c:pt>
                <c:pt idx="7">
                  <c:v>123.3</c:v>
                </c:pt>
                <c:pt idx="8">
                  <c:v>131.1</c:v>
                </c:pt>
                <c:pt idx="9">
                  <c:v>135.30000000000001</c:v>
                </c:pt>
                <c:pt idx="10">
                  <c:v>137.6</c:v>
                </c:pt>
                <c:pt idx="11">
                  <c:v>131.6</c:v>
                </c:pt>
              </c:numCache>
            </c:numRef>
          </c:val>
        </c:ser>
        <c:ser>
          <c:idx val="1"/>
          <c:order val="1"/>
          <c:tx>
            <c:strRef>
              <c:f>Taul1!$F$9</c:f>
              <c:strCache>
                <c:ptCount val="1"/>
                <c:pt idx="0">
                  <c:v>Saksa</c:v>
                </c:pt>
              </c:strCache>
            </c:strRef>
          </c:tx>
          <c:spPr>
            <a:ln w="44450"/>
          </c:spPr>
          <c:marker>
            <c:symbol val="none"/>
          </c:marker>
          <c:cat>
            <c:strRef>
              <c:f>Taul1!$D$10:$D$21</c:f>
              <c:strCache>
                <c:ptCount val="12"/>
                <c:pt idx="0">
                  <c:v>97</c:v>
                </c:pt>
                <c:pt idx="1">
                  <c:v>98</c:v>
                </c:pt>
                <c:pt idx="2">
                  <c:v>99</c:v>
                </c:pt>
                <c:pt idx="3">
                  <c:v>00</c:v>
                </c:pt>
                <c:pt idx="4">
                  <c:v>01</c:v>
                </c:pt>
                <c:pt idx="5">
                  <c:v>02</c:v>
                </c:pt>
                <c:pt idx="6">
                  <c:v>03</c:v>
                </c:pt>
                <c:pt idx="7">
                  <c:v>04</c:v>
                </c:pt>
                <c:pt idx="8">
                  <c:v>05</c:v>
                </c:pt>
                <c:pt idx="9">
                  <c:v>06</c:v>
                </c:pt>
                <c:pt idx="10">
                  <c:v>07</c:v>
                </c:pt>
                <c:pt idx="11">
                  <c:v>08</c:v>
                </c:pt>
              </c:strCache>
            </c:strRef>
          </c:cat>
          <c:val>
            <c:numRef>
              <c:f>Taul1!$F$10:$F$21</c:f>
              <c:numCache>
                <c:formatCode>General</c:formatCode>
                <c:ptCount val="12"/>
                <c:pt idx="0">
                  <c:v>105</c:v>
                </c:pt>
                <c:pt idx="1">
                  <c:v>109.3</c:v>
                </c:pt>
                <c:pt idx="2">
                  <c:v>114.1</c:v>
                </c:pt>
                <c:pt idx="3">
                  <c:v>114.5</c:v>
                </c:pt>
                <c:pt idx="4">
                  <c:v>111.7</c:v>
                </c:pt>
                <c:pt idx="5">
                  <c:v>112</c:v>
                </c:pt>
                <c:pt idx="6">
                  <c:v>110.9</c:v>
                </c:pt>
                <c:pt idx="7">
                  <c:v>109.6</c:v>
                </c:pt>
                <c:pt idx="8">
                  <c:v>107.2</c:v>
                </c:pt>
                <c:pt idx="9">
                  <c:v>104.9</c:v>
                </c:pt>
                <c:pt idx="10">
                  <c:v>102</c:v>
                </c:pt>
                <c:pt idx="11">
                  <c:v>98.3</c:v>
                </c:pt>
              </c:numCache>
            </c:numRef>
          </c:val>
        </c:ser>
        <c:ser>
          <c:idx val="2"/>
          <c:order val="2"/>
          <c:tx>
            <c:strRef>
              <c:f>Taul1!$G$9</c:f>
              <c:strCache>
                <c:ptCount val="1"/>
                <c:pt idx="0">
                  <c:v>Ruotsi</c:v>
                </c:pt>
              </c:strCache>
            </c:strRef>
          </c:tx>
          <c:spPr>
            <a:ln w="50800">
              <a:solidFill>
                <a:srgbClr val="00B050"/>
              </a:solidFill>
              <a:prstDash val="dashDot"/>
            </a:ln>
          </c:spPr>
          <c:marker>
            <c:symbol val="none"/>
          </c:marker>
          <c:cat>
            <c:strRef>
              <c:f>Taul1!$D$10:$D$21</c:f>
              <c:strCache>
                <c:ptCount val="12"/>
                <c:pt idx="0">
                  <c:v>97</c:v>
                </c:pt>
                <c:pt idx="1">
                  <c:v>98</c:v>
                </c:pt>
                <c:pt idx="2">
                  <c:v>99</c:v>
                </c:pt>
                <c:pt idx="3">
                  <c:v>00</c:v>
                </c:pt>
                <c:pt idx="4">
                  <c:v>01</c:v>
                </c:pt>
                <c:pt idx="5">
                  <c:v>02</c:v>
                </c:pt>
                <c:pt idx="6">
                  <c:v>03</c:v>
                </c:pt>
                <c:pt idx="7">
                  <c:v>04</c:v>
                </c:pt>
                <c:pt idx="8">
                  <c:v>05</c:v>
                </c:pt>
                <c:pt idx="9">
                  <c:v>06</c:v>
                </c:pt>
                <c:pt idx="10">
                  <c:v>07</c:v>
                </c:pt>
                <c:pt idx="11">
                  <c:v>08</c:v>
                </c:pt>
              </c:strCache>
            </c:strRef>
          </c:cat>
          <c:val>
            <c:numRef>
              <c:f>Taul1!$G$10:$G$21</c:f>
              <c:numCache>
                <c:formatCode>0.0</c:formatCode>
                <c:ptCount val="12"/>
                <c:pt idx="0">
                  <c:v>92.469967406487669</c:v>
                </c:pt>
                <c:pt idx="1">
                  <c:v>95.968905524126086</c:v>
                </c:pt>
                <c:pt idx="2">
                  <c:v>100.11581546024809</c:v>
                </c:pt>
                <c:pt idx="3">
                  <c:v>103.16452206895792</c:v>
                </c:pt>
                <c:pt idx="4">
                  <c:v>103.48014986096686</c:v>
                </c:pt>
                <c:pt idx="5">
                  <c:v>105.95698506108448</c:v>
                </c:pt>
                <c:pt idx="6">
                  <c:v>112.17768304453381</c:v>
                </c:pt>
                <c:pt idx="7">
                  <c:v>120.92561521679724</c:v>
                </c:pt>
                <c:pt idx="8">
                  <c:v>131.18870718118421</c:v>
                </c:pt>
                <c:pt idx="9">
                  <c:v>139.73919864883982</c:v>
                </c:pt>
                <c:pt idx="10">
                  <c:v>146.11068471564573</c:v>
                </c:pt>
                <c:pt idx="11">
                  <c:v>149.57735010769647</c:v>
                </c:pt>
              </c:numCache>
            </c:numRef>
          </c:val>
        </c:ser>
        <c:ser>
          <c:idx val="3"/>
          <c:order val="3"/>
          <c:tx>
            <c:strRef>
              <c:f>Taul1!$H$9</c:f>
              <c:strCache>
                <c:ptCount val="1"/>
                <c:pt idx="0">
                  <c:v>Iso-Britannia</c:v>
                </c:pt>
              </c:strCache>
            </c:strRef>
          </c:tx>
          <c:spPr>
            <a:ln w="47625">
              <a:solidFill>
                <a:srgbClr val="7030A0"/>
              </a:solidFill>
              <a:prstDash val="sysDot"/>
            </a:ln>
          </c:spPr>
          <c:marker>
            <c:symbol val="none"/>
          </c:marker>
          <c:cat>
            <c:strRef>
              <c:f>Taul1!$D$10:$D$21</c:f>
              <c:strCache>
                <c:ptCount val="12"/>
                <c:pt idx="0">
                  <c:v>97</c:v>
                </c:pt>
                <c:pt idx="1">
                  <c:v>98</c:v>
                </c:pt>
                <c:pt idx="2">
                  <c:v>99</c:v>
                </c:pt>
                <c:pt idx="3">
                  <c:v>00</c:v>
                </c:pt>
                <c:pt idx="4">
                  <c:v>01</c:v>
                </c:pt>
                <c:pt idx="5">
                  <c:v>02</c:v>
                </c:pt>
                <c:pt idx="6">
                  <c:v>03</c:v>
                </c:pt>
                <c:pt idx="7">
                  <c:v>04</c:v>
                </c:pt>
                <c:pt idx="8">
                  <c:v>05</c:v>
                </c:pt>
                <c:pt idx="9">
                  <c:v>06</c:v>
                </c:pt>
                <c:pt idx="10">
                  <c:v>07</c:v>
                </c:pt>
                <c:pt idx="11">
                  <c:v>08</c:v>
                </c:pt>
              </c:strCache>
            </c:strRef>
          </c:cat>
          <c:val>
            <c:numRef>
              <c:f>Taul1!$H$10:$H$21</c:f>
              <c:numCache>
                <c:formatCode>General</c:formatCode>
                <c:ptCount val="12"/>
                <c:pt idx="0">
                  <c:v>107.1</c:v>
                </c:pt>
                <c:pt idx="1">
                  <c:v>109.4</c:v>
                </c:pt>
                <c:pt idx="2">
                  <c:v>113.7</c:v>
                </c:pt>
                <c:pt idx="3">
                  <c:v>117.1</c:v>
                </c:pt>
                <c:pt idx="4">
                  <c:v>121.4</c:v>
                </c:pt>
                <c:pt idx="5">
                  <c:v>134</c:v>
                </c:pt>
                <c:pt idx="6">
                  <c:v>145</c:v>
                </c:pt>
                <c:pt idx="7">
                  <c:v>160.80000000000001</c:v>
                </c:pt>
                <c:pt idx="8">
                  <c:v>162.30000000000001</c:v>
                </c:pt>
                <c:pt idx="9">
                  <c:v>177.6</c:v>
                </c:pt>
                <c:pt idx="10">
                  <c:v>185.8</c:v>
                </c:pt>
                <c:pt idx="11">
                  <c:v>181.4</c:v>
                </c:pt>
              </c:numCache>
            </c:numRef>
          </c:val>
        </c:ser>
        <c:ser>
          <c:idx val="4"/>
          <c:order val="4"/>
          <c:tx>
            <c:strRef>
              <c:f>Taul1!$I$9</c:f>
              <c:strCache>
                <c:ptCount val="1"/>
                <c:pt idx="0">
                  <c:v>Suomi</c:v>
                </c:pt>
              </c:strCache>
            </c:strRef>
          </c:tx>
          <c:spPr>
            <a:ln w="44450">
              <a:solidFill>
                <a:schemeClr val="accent1"/>
              </a:solidFill>
            </a:ln>
          </c:spPr>
          <c:marker>
            <c:symbol val="none"/>
          </c:marker>
          <c:cat>
            <c:strRef>
              <c:f>Taul1!$D$10:$D$21</c:f>
              <c:strCache>
                <c:ptCount val="12"/>
                <c:pt idx="0">
                  <c:v>97</c:v>
                </c:pt>
                <c:pt idx="1">
                  <c:v>98</c:v>
                </c:pt>
                <c:pt idx="2">
                  <c:v>99</c:v>
                </c:pt>
                <c:pt idx="3">
                  <c:v>00</c:v>
                </c:pt>
                <c:pt idx="4">
                  <c:v>01</c:v>
                </c:pt>
                <c:pt idx="5">
                  <c:v>02</c:v>
                </c:pt>
                <c:pt idx="6">
                  <c:v>03</c:v>
                </c:pt>
                <c:pt idx="7">
                  <c:v>04</c:v>
                </c:pt>
                <c:pt idx="8">
                  <c:v>05</c:v>
                </c:pt>
                <c:pt idx="9">
                  <c:v>06</c:v>
                </c:pt>
                <c:pt idx="10">
                  <c:v>07</c:v>
                </c:pt>
                <c:pt idx="11">
                  <c:v>08</c:v>
                </c:pt>
              </c:strCache>
            </c:strRef>
          </c:cat>
          <c:val>
            <c:numRef>
              <c:f>Taul1!$I$10:$I$21</c:f>
              <c:numCache>
                <c:formatCode>0.0</c:formatCode>
                <c:ptCount val="12"/>
                <c:pt idx="0">
                  <c:v>59.84</c:v>
                </c:pt>
                <c:pt idx="1">
                  <c:v>61.43</c:v>
                </c:pt>
                <c:pt idx="2">
                  <c:v>64.66</c:v>
                </c:pt>
                <c:pt idx="3">
                  <c:v>68.149999999999991</c:v>
                </c:pt>
                <c:pt idx="4">
                  <c:v>68.19</c:v>
                </c:pt>
                <c:pt idx="5">
                  <c:v>71.86999999999999</c:v>
                </c:pt>
                <c:pt idx="6">
                  <c:v>77.23</c:v>
                </c:pt>
                <c:pt idx="7">
                  <c:v>84.169999999999987</c:v>
                </c:pt>
                <c:pt idx="8">
                  <c:v>94.83</c:v>
                </c:pt>
                <c:pt idx="9">
                  <c:v>102.86999999999999</c:v>
                </c:pt>
                <c:pt idx="10">
                  <c:v>108.05</c:v>
                </c:pt>
                <c:pt idx="11">
                  <c:v>109.77</c:v>
                </c:pt>
              </c:numCache>
            </c:numRef>
          </c:val>
        </c:ser>
        <c:marker val="1"/>
        <c:axId val="207689216"/>
        <c:axId val="207690752"/>
      </c:lineChart>
      <c:catAx>
        <c:axId val="207689216"/>
        <c:scaling>
          <c:orientation val="minMax"/>
        </c:scaling>
        <c:axPos val="b"/>
        <c:numFmt formatCode="@" sourceLinked="1"/>
        <c:tickLblPos val="nextTo"/>
        <c:txPr>
          <a:bodyPr/>
          <a:lstStyle/>
          <a:p>
            <a:pPr>
              <a:defRPr sz="1800">
                <a:latin typeface="Arial" pitchFamily="34" charset="0"/>
                <a:cs typeface="Arial" pitchFamily="34" charset="0"/>
              </a:defRPr>
            </a:pPr>
            <a:endParaRPr lang="fi-FI"/>
          </a:p>
        </c:txPr>
        <c:crossAx val="207690752"/>
        <c:crosses val="autoZero"/>
        <c:auto val="1"/>
        <c:lblAlgn val="ctr"/>
        <c:lblOffset val="100"/>
      </c:catAx>
      <c:valAx>
        <c:axId val="207690752"/>
        <c:scaling>
          <c:orientation val="minMax"/>
          <c:max val="200"/>
          <c:min val="40"/>
        </c:scaling>
        <c:axPos val="l"/>
        <c:majorGridlines/>
        <c:numFmt formatCode="General" sourceLinked="1"/>
        <c:tickLblPos val="nextTo"/>
        <c:txPr>
          <a:bodyPr/>
          <a:lstStyle/>
          <a:p>
            <a:pPr>
              <a:defRPr sz="1800">
                <a:latin typeface="Arial" pitchFamily="34" charset="0"/>
                <a:cs typeface="Arial" pitchFamily="34" charset="0"/>
              </a:defRPr>
            </a:pPr>
            <a:endParaRPr lang="fi-FI"/>
          </a:p>
        </c:txPr>
        <c:crossAx val="207689216"/>
        <c:crosses val="autoZero"/>
        <c:crossBetween val="between"/>
      </c:valAx>
    </c:plotArea>
    <c:legend>
      <c:legendPos val="r"/>
      <c:layout>
        <c:manualLayout>
          <c:xMode val="edge"/>
          <c:yMode val="edge"/>
          <c:x val="9.9907432991055214E-2"/>
          <c:y val="0.16114737635980989"/>
          <c:w val="0.33618638974689158"/>
          <c:h val="0.30586148219366166"/>
        </c:manualLayout>
      </c:layout>
      <c:txPr>
        <a:bodyPr/>
        <a:lstStyle/>
        <a:p>
          <a:pPr>
            <a:defRPr sz="1800">
              <a:latin typeface="Arial" pitchFamily="34" charset="0"/>
              <a:cs typeface="Arial" pitchFamily="34" charset="0"/>
            </a:defRPr>
          </a:pPr>
          <a:endParaRPr lang="fi-FI"/>
        </a:p>
      </c:txPr>
    </c:legend>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623A47-66A2-4D3F-821D-0EF388CFD4C1}" type="datetimeFigureOut">
              <a:rPr lang="fi-FI" smtClean="0"/>
              <a:pPr/>
              <a:t>12.2.2019</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A6CC1-A23D-4AA5-AB42-6A0F1B697AED}" type="slidenum">
              <a:rPr lang="fi-FI" smtClean="0"/>
              <a:pPr/>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p:spPr>
        <p:txBody>
          <a:bodyPr/>
          <a:lstStyle/>
          <a:p>
            <a:pPr>
              <a:tabLst>
                <a:tab pos="661988" algn="l"/>
                <a:tab pos="1325563" algn="l"/>
                <a:tab pos="1989138" algn="l"/>
                <a:tab pos="2652713" algn="l"/>
              </a:tabLst>
            </a:pPr>
            <a:fld id="{3C862254-D9D2-4168-B959-C27F739AF35C}" type="slidenum">
              <a:rPr lang="fi-FI" smtClean="0">
                <a:ea typeface="Lucida Sans Unicode" pitchFamily="34" charset="0"/>
              </a:rPr>
              <a:pPr>
                <a:tabLst>
                  <a:tab pos="661988" algn="l"/>
                  <a:tab pos="1325563" algn="l"/>
                  <a:tab pos="1989138" algn="l"/>
                  <a:tab pos="2652713" algn="l"/>
                </a:tabLst>
              </a:pPr>
              <a:t>3</a:t>
            </a:fld>
            <a:endParaRPr lang="fi-FI" smtClean="0">
              <a:ea typeface="Lucida Sans Unicode" pitchFamily="34" charset="0"/>
            </a:endParaRPr>
          </a:p>
        </p:txBody>
      </p:sp>
      <p:sp>
        <p:nvSpPr>
          <p:cNvPr id="47107" name="Text Box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7108" name="Text Box 2"/>
          <p:cNvSpPr>
            <a:spLocks noGrp="1" noChangeArrowheads="1"/>
          </p:cNvSpPr>
          <p:nvPr>
            <p:ph type="body" idx="1"/>
          </p:nvPr>
        </p:nvSpPr>
        <p:spPr>
          <a:xfrm>
            <a:off x="685800" y="4342524"/>
            <a:ext cx="5486400" cy="4038502"/>
          </a:xfrm>
          <a:noFill/>
          <a:ln/>
        </p:spPr>
        <p:txBody>
          <a:bodyPr wrap="none" anchor="ctr"/>
          <a:lstStyle/>
          <a:p>
            <a:endParaRPr lang="fi-FI"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A3BCE9A-F6CA-4E3C-9D0F-E229B439FCF9}" type="slidenum">
              <a:rPr lang="fi-FI" smtClean="0">
                <a:latin typeface="Arial" pitchFamily="34" charset="0"/>
                <a:cs typeface="Arial" pitchFamily="34" charset="0"/>
              </a:rPr>
              <a:pPr/>
              <a:t>83</a:t>
            </a:fld>
            <a:endParaRPr lang="fi-FI" smtClean="0">
              <a:latin typeface="Arial" pitchFamily="34" charset="0"/>
              <a:cs typeface="Arial" pitchFamily="34"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42D0968-63AB-4166-A879-5EFDDED0483F}" type="slidenum">
              <a:rPr lang="fi-FI" smtClean="0">
                <a:latin typeface="Arial" pitchFamily="34" charset="0"/>
                <a:cs typeface="Arial" pitchFamily="34" charset="0"/>
              </a:rPr>
              <a:pPr/>
              <a:t>84</a:t>
            </a:fld>
            <a:endParaRPr lang="fi-FI" smtClean="0">
              <a:latin typeface="Arial" pitchFamily="34" charset="0"/>
              <a:cs typeface="Arial" pitchFamily="34"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5CC0943-6584-4670-8964-D95E7E3CC577}" type="slidenum">
              <a:rPr lang="fi-FI" smtClean="0">
                <a:latin typeface="Arial" pitchFamily="34" charset="0"/>
                <a:cs typeface="Arial" pitchFamily="34" charset="0"/>
              </a:rPr>
              <a:pPr/>
              <a:t>85</a:t>
            </a:fld>
            <a:endParaRPr lang="fi-FI" smtClean="0">
              <a:latin typeface="Arial" pitchFamily="34" charset="0"/>
              <a:cs typeface="Arial" pitchFamily="34"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CB0F9EB-F4E3-4ED3-A860-1F6EF50AAB35}" type="slidenum">
              <a:rPr lang="fi-FI" smtClean="0">
                <a:latin typeface="Arial" pitchFamily="34" charset="0"/>
                <a:cs typeface="Arial" pitchFamily="34" charset="0"/>
              </a:rPr>
              <a:pPr/>
              <a:t>86</a:t>
            </a:fld>
            <a:endParaRPr lang="fi-FI" smtClean="0">
              <a:latin typeface="Arial" pitchFamily="34" charset="0"/>
              <a:cs typeface="Arial" pitchFamily="34"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fi-FI"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5B97FFE-3459-4AD0-9201-6B11E2589A9D}" type="slidenum">
              <a:rPr lang="fi-FI" smtClean="0">
                <a:latin typeface="Arial" pitchFamily="34" charset="0"/>
                <a:cs typeface="Arial" pitchFamily="34" charset="0"/>
              </a:rPr>
              <a:pPr/>
              <a:t>88</a:t>
            </a:fld>
            <a:endParaRPr lang="fi-FI" smtClean="0">
              <a:latin typeface="Arial" pitchFamily="34" charset="0"/>
              <a:cs typeface="Arial" pitchFamily="34"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224C4C9-FCC8-4276-A736-BD8DA4CA1453}" type="slidenum">
              <a:rPr lang="fi-FI" smtClean="0">
                <a:latin typeface="Arial" pitchFamily="34" charset="0"/>
                <a:cs typeface="Arial" pitchFamily="34" charset="0"/>
              </a:rPr>
              <a:pPr/>
              <a:t>89</a:t>
            </a:fld>
            <a:endParaRPr lang="fi-FI" smtClean="0">
              <a:latin typeface="Arial" pitchFamily="34" charset="0"/>
              <a:cs typeface="Arial" pitchFamily="34"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C0D665C-BCA0-4081-BC4E-F88CBE414800}" type="slidenum">
              <a:rPr lang="fi-FI" smtClean="0">
                <a:latin typeface="Arial" pitchFamily="34" charset="0"/>
                <a:cs typeface="Arial" pitchFamily="34" charset="0"/>
              </a:rPr>
              <a:pPr/>
              <a:t>90</a:t>
            </a:fld>
            <a:endParaRPr lang="fi-FI" smtClean="0">
              <a:latin typeface="Arial" pitchFamily="34" charset="0"/>
              <a:cs typeface="Arial" pitchFamily="34"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BF80625-8A7F-4CF8-84AC-1118E2608B5D}" type="slidenum">
              <a:rPr lang="fi-FI" smtClean="0">
                <a:latin typeface="Arial" pitchFamily="34" charset="0"/>
                <a:cs typeface="Arial" pitchFamily="34" charset="0"/>
              </a:rPr>
              <a:pPr/>
              <a:t>91</a:t>
            </a:fld>
            <a:endParaRPr lang="fi-FI" smtClean="0">
              <a:latin typeface="Arial" pitchFamily="34" charset="0"/>
              <a:cs typeface="Arial" pitchFamily="34"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CAC11AB-FDCC-4A1E-B014-B32CEF6AE754}" type="slidenum">
              <a:rPr lang="fi-FI" smtClean="0">
                <a:latin typeface="Arial" pitchFamily="34" charset="0"/>
                <a:cs typeface="Arial" pitchFamily="34" charset="0"/>
              </a:rPr>
              <a:pPr/>
              <a:t>92</a:t>
            </a:fld>
            <a:endParaRPr lang="fi-FI" smtClean="0">
              <a:latin typeface="Arial" pitchFamily="34" charset="0"/>
              <a:cs typeface="Arial" pitchFamily="34"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fld id="{0C514305-AF5E-4AF2-B886-B2D91FFEE975}" type="slidenum">
              <a:rPr lang="fi-FI" smtClean="0">
                <a:ea typeface="Lucida Sans Unicode" pitchFamily="34" charset="0"/>
              </a:rPr>
              <a:pPr/>
              <a:t>31</a:t>
            </a:fld>
            <a:endParaRPr lang="fi-FI" smtClean="0">
              <a:ea typeface="Lucida Sans Unicode" pitchFamily="34" charset="0"/>
            </a:endParaRPr>
          </a:p>
        </p:txBody>
      </p:sp>
      <p:sp>
        <p:nvSpPr>
          <p:cNvPr id="31747" name="Rectangle 2"/>
          <p:cNvSpPr>
            <a:spLocks noGrp="1" noRot="1" noChangeAspect="1" noChangeArrowheads="1" noTextEdit="1"/>
          </p:cNvSpPr>
          <p:nvPr>
            <p:ph type="sldImg"/>
          </p:nvPr>
        </p:nvSpPr>
        <p:spPr/>
      </p:sp>
      <p:sp>
        <p:nvSpPr>
          <p:cNvPr id="31748" name="Rectangle 3"/>
          <p:cNvSpPr>
            <a:spLocks noGrp="1" noChangeArrowheads="1"/>
          </p:cNvSpPr>
          <p:nvPr>
            <p:ph type="body" idx="1"/>
          </p:nvPr>
        </p:nvSpPr>
        <p:spPr>
          <a:noFill/>
          <a:ln/>
        </p:spPr>
        <p:txBody>
          <a:bodyPr/>
          <a:lstStyle/>
          <a:p>
            <a:endParaRPr lang="fi-FI"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17E5DC3-2DE2-4AE9-A255-73565D8353D8}" type="slidenum">
              <a:rPr lang="fi-FI" smtClean="0">
                <a:latin typeface="Arial" pitchFamily="34" charset="0"/>
                <a:cs typeface="Arial" pitchFamily="34" charset="0"/>
              </a:rPr>
              <a:pPr/>
              <a:t>93</a:t>
            </a:fld>
            <a:endParaRPr lang="fi-FI" smtClean="0">
              <a:latin typeface="Arial" pitchFamily="34" charset="0"/>
              <a:cs typeface="Arial" pitchFamily="34"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12457AA-17EC-4453-9BBC-F4018E379E51}" type="slidenum">
              <a:rPr lang="fi-FI" smtClean="0">
                <a:latin typeface="Arial" pitchFamily="34" charset="0"/>
                <a:cs typeface="Arial" pitchFamily="34" charset="0"/>
              </a:rPr>
              <a:pPr/>
              <a:t>94</a:t>
            </a:fld>
            <a:endParaRPr lang="fi-FI" smtClean="0">
              <a:latin typeface="Arial" pitchFamily="34" charset="0"/>
              <a:cs typeface="Arial" pitchFamily="34"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AE34B41-6DAF-4347-9817-1A0E9094F65F}" type="slidenum">
              <a:rPr lang="fi-FI" smtClean="0">
                <a:latin typeface="Arial" pitchFamily="34" charset="0"/>
                <a:cs typeface="Arial" pitchFamily="34" charset="0"/>
              </a:rPr>
              <a:pPr/>
              <a:t>95</a:t>
            </a:fld>
            <a:endParaRPr lang="fi-FI" smtClean="0">
              <a:latin typeface="Arial" pitchFamily="34" charset="0"/>
              <a:cs typeface="Arial" pitchFamily="34"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FE791B0-40BD-4B51-9F73-5C868AE1EBE4}" type="slidenum">
              <a:rPr lang="fi-FI" smtClean="0">
                <a:latin typeface="Arial" pitchFamily="34" charset="0"/>
                <a:cs typeface="Arial" pitchFamily="34" charset="0"/>
              </a:rPr>
              <a:pPr/>
              <a:t>96</a:t>
            </a:fld>
            <a:endParaRPr lang="fi-FI" smtClean="0">
              <a:latin typeface="Arial" pitchFamily="34" charset="0"/>
              <a:cs typeface="Arial" pitchFamily="34"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an kuvan paikkamerkki 1"/>
          <p:cNvSpPr>
            <a:spLocks noGrp="1" noRot="1" noChangeAspect="1" noChangeArrowheads="1" noTextEdit="1"/>
          </p:cNvSpPr>
          <p:nvPr>
            <p:ph type="sldImg"/>
          </p:nvPr>
        </p:nvSpPr>
        <p:spPr bwMode="auto">
          <a:noFill/>
          <a:ln>
            <a:solidFill>
              <a:srgbClr val="000000"/>
            </a:solidFill>
            <a:miter lim="800000"/>
            <a:headEnd/>
            <a:tailEnd/>
          </a:ln>
        </p:spPr>
      </p:sp>
      <p:sp>
        <p:nvSpPr>
          <p:cNvPr id="27651" name="Huomautusten paikkamerkki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27652" name="Dian numeron paikkamerkki 3"/>
          <p:cNvSpPr>
            <a:spLocks noGrp="1" noChangeArrowheads="1"/>
          </p:cNvSpPr>
          <p:nvPr>
            <p:ph type="sldNum" sz="quarter" idx="5"/>
          </p:nvPr>
        </p:nvSpPr>
        <p:spPr bwMode="auto">
          <a:noFill/>
          <a:ln>
            <a:miter lim="800000"/>
            <a:headEnd/>
            <a:tailEnd/>
          </a:ln>
        </p:spPr>
        <p:txBody>
          <a:bodyPr/>
          <a:lstStyle/>
          <a:p>
            <a:fld id="{C5BC8E79-0C59-419B-9C36-DB47D54607CE}" type="slidenum">
              <a:rPr lang="fi-FI"/>
              <a:pPr/>
              <a:t>105</a:t>
            </a:fld>
            <a:endParaRPr lang="fi-F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302335B-7322-4ED4-A987-BA2C7A016C22}" type="slidenum">
              <a:rPr lang="fi-FI" smtClean="0"/>
              <a:pPr/>
              <a:t>109</a:t>
            </a:fld>
            <a:endParaRPr lang="fi-FI"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13EEDF-41CA-486E-BD9D-F427F7EED205}" type="slidenum">
              <a:rPr lang="fi-FI" smtClean="0"/>
              <a:pPr/>
              <a:t>110</a:t>
            </a:fld>
            <a:endParaRPr lang="fi-FI"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1E65FF4-3A5D-4417-A64D-2B3107799D02}" type="slidenum">
              <a:rPr lang="fi-FI" smtClean="0"/>
              <a:pPr/>
              <a:t>111</a:t>
            </a:fld>
            <a:endParaRPr lang="fi-FI"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CC51E0E-14B5-4375-B370-45256CE608CD}" type="slidenum">
              <a:rPr lang="fi-FI" smtClean="0"/>
              <a:pPr/>
              <a:t>112</a:t>
            </a:fld>
            <a:endParaRPr lang="fi-FI"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63A0FC0-B2DC-4B4C-9F72-AB05A3D39749}" type="slidenum">
              <a:rPr lang="fi-FI" smtClean="0"/>
              <a:pPr/>
              <a:t>113</a:t>
            </a:fld>
            <a:endParaRPr lang="fi-FI"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fld id="{8D4DE17F-206C-4E2B-AB3D-724F0B0BD703}" type="slidenum">
              <a:rPr lang="fi-FI" smtClean="0">
                <a:ea typeface="Lucida Sans Unicode" pitchFamily="34" charset="0"/>
              </a:rPr>
              <a:pPr/>
              <a:t>32</a:t>
            </a:fld>
            <a:endParaRPr lang="fi-FI" smtClean="0">
              <a:ea typeface="Lucida Sans Unicode" pitchFamily="34" charset="0"/>
            </a:endParaRPr>
          </a:p>
        </p:txBody>
      </p:sp>
      <p:sp>
        <p:nvSpPr>
          <p:cNvPr id="32771" name="Text Box 1"/>
          <p:cNvSpPr>
            <a:spLocks noGrp="1" noRot="1" noChangeAspect="1" noChangeArrowheads="1" noTextEdit="1"/>
          </p:cNvSpPr>
          <p:nvPr>
            <p:ph type="sldImg"/>
          </p:nvPr>
        </p:nvSpPr>
        <p:spPr>
          <a:xfrm>
            <a:off x="1141413" y="693738"/>
            <a:ext cx="4573587" cy="3429000"/>
          </a:xfrm>
          <a:solidFill>
            <a:srgbClr val="FFFFFF"/>
          </a:solidFill>
          <a:ln>
            <a:solidFill>
              <a:srgbClr val="000000"/>
            </a:solidFill>
            <a:miter lim="800000"/>
          </a:ln>
        </p:spPr>
      </p:sp>
      <p:sp>
        <p:nvSpPr>
          <p:cNvPr id="32772" name="Text Box 2"/>
          <p:cNvSpPr>
            <a:spLocks noGrp="1" noChangeArrowheads="1"/>
          </p:cNvSpPr>
          <p:nvPr>
            <p:ph type="body" idx="1"/>
          </p:nvPr>
        </p:nvSpPr>
        <p:spPr>
          <a:xfrm>
            <a:off x="685800" y="4343985"/>
            <a:ext cx="5486400" cy="4037041"/>
          </a:xfrm>
          <a:noFill/>
          <a:ln/>
        </p:spPr>
        <p:txBody>
          <a:bodyPr wrap="none" lIns="83796" tIns="41898" rIns="83796" bIns="41898" anchor="ctr"/>
          <a:lstStyle/>
          <a:p>
            <a:endParaRPr lang="fi-FI"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A153452-0A4E-4BE5-B2BF-0B0123DC06D0}" type="slidenum">
              <a:rPr lang="fi-FI" smtClean="0"/>
              <a:pPr/>
              <a:t>114</a:t>
            </a:fld>
            <a:endParaRPr lang="fi-FI"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C55E55F-548B-4012-861C-F8E9E97BE768}" type="slidenum">
              <a:rPr lang="fi-FI" smtClean="0"/>
              <a:pPr/>
              <a:t>115</a:t>
            </a:fld>
            <a:endParaRPr lang="fi-FI"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75512EF-B1A0-4243-A587-058A78FEA400}" type="slidenum">
              <a:rPr lang="fi-FI" smtClean="0"/>
              <a:pPr/>
              <a:t>116</a:t>
            </a:fld>
            <a:endParaRPr lang="fi-FI"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AE88E37-7A13-42BD-AB64-9890217B8568}" type="slidenum">
              <a:rPr lang="fi-FI" smtClean="0"/>
              <a:pPr/>
              <a:t>119</a:t>
            </a:fld>
            <a:endParaRPr lang="fi-FI"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8F57156-2170-46A1-A066-8503E78FF4C8}" type="slidenum">
              <a:rPr lang="fi-FI" smtClean="0"/>
              <a:pPr/>
              <a:t>120</a:t>
            </a:fld>
            <a:endParaRPr lang="fi-FI"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fld id="{414F98CA-C493-4E47-BDB9-D566DCCAB527}" type="slidenum">
              <a:rPr lang="fi-FI" smtClean="0">
                <a:ea typeface="Lucida Sans Unicode" pitchFamily="34" charset="0"/>
              </a:rPr>
              <a:pPr/>
              <a:t>33</a:t>
            </a:fld>
            <a:endParaRPr lang="fi-FI" smtClean="0">
              <a:ea typeface="Lucida Sans Unicode" pitchFamily="34" charset="0"/>
            </a:endParaRPr>
          </a:p>
        </p:txBody>
      </p:sp>
      <p:sp>
        <p:nvSpPr>
          <p:cNvPr id="33795" name="Text Box 1"/>
          <p:cNvSpPr>
            <a:spLocks noGrp="1" noRot="1" noChangeAspect="1" noChangeArrowheads="1" noTextEdit="1"/>
          </p:cNvSpPr>
          <p:nvPr>
            <p:ph type="sldImg"/>
          </p:nvPr>
        </p:nvSpPr>
        <p:spPr>
          <a:xfrm>
            <a:off x="1141413" y="693738"/>
            <a:ext cx="4573587" cy="3429000"/>
          </a:xfrm>
          <a:solidFill>
            <a:srgbClr val="FFFFFF"/>
          </a:solidFill>
          <a:ln>
            <a:solidFill>
              <a:srgbClr val="000000"/>
            </a:solidFill>
            <a:miter lim="800000"/>
          </a:ln>
        </p:spPr>
      </p:sp>
      <p:sp>
        <p:nvSpPr>
          <p:cNvPr id="33796" name="Text Box 2"/>
          <p:cNvSpPr>
            <a:spLocks noGrp="1" noChangeArrowheads="1"/>
          </p:cNvSpPr>
          <p:nvPr>
            <p:ph type="body" idx="1"/>
          </p:nvPr>
        </p:nvSpPr>
        <p:spPr>
          <a:xfrm>
            <a:off x="685800" y="4343985"/>
            <a:ext cx="5486400" cy="4037041"/>
          </a:xfrm>
          <a:noFill/>
          <a:ln/>
        </p:spPr>
        <p:txBody>
          <a:bodyPr wrap="none" lIns="83796" tIns="41898" rIns="83796" bIns="41898" anchor="ctr"/>
          <a:lstStyle/>
          <a:p>
            <a:endParaRPr lang="fi-FI"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p:spPr>
        <p:txBody>
          <a:bodyPr/>
          <a:lstStyle/>
          <a:p>
            <a:fld id="{665AF0CA-1B10-4356-BC78-A3308013B4F6}" type="slidenum">
              <a:rPr lang="fi-FI" smtClean="0">
                <a:ea typeface="Lucida Sans Unicode" pitchFamily="34" charset="0"/>
              </a:rPr>
              <a:pPr/>
              <a:t>34</a:t>
            </a:fld>
            <a:endParaRPr lang="fi-FI" smtClean="0">
              <a:ea typeface="Lucida Sans Unicode" pitchFamily="34" charset="0"/>
            </a:endParaRPr>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a:ln/>
        </p:spPr>
        <p:txBody>
          <a:bodyPr/>
          <a:lstStyle/>
          <a:p>
            <a:endParaRPr lang="fi-FI"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942EEC7D-FD2E-487A-AD34-20184CDF9E95}" type="slidenum">
              <a:rPr lang="fi-FI" sz="1200"/>
              <a:pPr algn="r" defTabSz="914400"/>
              <a:t>59</a:t>
            </a:fld>
            <a:endParaRPr lang="fi-FI" sz="1200"/>
          </a:p>
        </p:txBody>
      </p:sp>
      <p:sp>
        <p:nvSpPr>
          <p:cNvPr id="31747" name="Text Box 1"/>
          <p:cNvSpPr txBox="1">
            <a:spLocks noChangeArrowheads="1"/>
          </p:cNvSpPr>
          <p:nvPr/>
        </p:nvSpPr>
        <p:spPr bwMode="auto">
          <a:xfrm>
            <a:off x="1003300" y="695325"/>
            <a:ext cx="4849813" cy="3427413"/>
          </a:xfrm>
          <a:prstGeom prst="rect">
            <a:avLst/>
          </a:prstGeom>
          <a:solidFill>
            <a:srgbClr val="FFFFFF"/>
          </a:solidFill>
          <a:ln w="9360">
            <a:solidFill>
              <a:srgbClr val="000000"/>
            </a:solidFill>
            <a:miter lim="800000"/>
            <a:headEnd/>
            <a:tailEnd/>
          </a:ln>
        </p:spPr>
        <p:txBody>
          <a:bodyPr wrap="none" lIns="80165" tIns="40083" rIns="80165" bIns="40083" anchor="ctr"/>
          <a:lstStyle/>
          <a:p>
            <a:pPr defTabSz="914400"/>
            <a:endParaRPr lang="fi-FI"/>
          </a:p>
        </p:txBody>
      </p:sp>
      <p:sp>
        <p:nvSpPr>
          <p:cNvPr id="31748" name="Rectangle 2"/>
          <p:cNvSpPr>
            <a:spLocks noGrp="1" noChangeArrowheads="1"/>
          </p:cNvSpPr>
          <p:nvPr>
            <p:ph type="body"/>
          </p:nvPr>
        </p:nvSpPr>
        <p:spPr>
          <a:xfrm>
            <a:off x="685800" y="4343400"/>
            <a:ext cx="5481638" cy="4111625"/>
          </a:xfrm>
          <a:noFill/>
          <a:ln/>
        </p:spPr>
        <p:txBody>
          <a:bodyPr wrap="none" anchor="ctr"/>
          <a:lstStyle/>
          <a:p>
            <a:pPr eaLnBrk="1" hangingPunct="1"/>
            <a:endParaRPr lang="fi-FI"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FDC348BB-D201-4719-ABB7-070D2EB2DF19}" type="slidenum">
              <a:rPr lang="fi-FI" sz="1200"/>
              <a:pPr algn="r" defTabSz="914400"/>
              <a:t>60</a:t>
            </a:fld>
            <a:endParaRPr lang="fi-FI" sz="1200"/>
          </a:p>
        </p:txBody>
      </p:sp>
      <p:sp>
        <p:nvSpPr>
          <p:cNvPr id="32771" name="Text Box 1"/>
          <p:cNvSpPr txBox="1">
            <a:spLocks noChangeArrowheads="1"/>
          </p:cNvSpPr>
          <p:nvPr/>
        </p:nvSpPr>
        <p:spPr bwMode="auto">
          <a:xfrm>
            <a:off x="1003300" y="695325"/>
            <a:ext cx="4846638" cy="3425825"/>
          </a:xfrm>
          <a:prstGeom prst="rect">
            <a:avLst/>
          </a:prstGeom>
          <a:solidFill>
            <a:srgbClr val="FFFFFF"/>
          </a:solidFill>
          <a:ln w="9525">
            <a:solidFill>
              <a:srgbClr val="000000"/>
            </a:solidFill>
            <a:miter lim="800000"/>
            <a:headEnd/>
            <a:tailEnd/>
          </a:ln>
        </p:spPr>
        <p:txBody>
          <a:bodyPr wrap="none" lIns="80165" tIns="40083" rIns="80165" bIns="40083" anchor="ctr"/>
          <a:lstStyle/>
          <a:p>
            <a:pPr defTabSz="914400"/>
            <a:endParaRPr lang="fi-FI"/>
          </a:p>
        </p:txBody>
      </p:sp>
      <p:sp>
        <p:nvSpPr>
          <p:cNvPr id="32772" name="Rectangle 2"/>
          <p:cNvSpPr>
            <a:spLocks noGrp="1" noChangeArrowheads="1"/>
          </p:cNvSpPr>
          <p:nvPr>
            <p:ph type="body"/>
          </p:nvPr>
        </p:nvSpPr>
        <p:spPr>
          <a:xfrm>
            <a:off x="685800" y="4343400"/>
            <a:ext cx="5481638" cy="4111625"/>
          </a:xfrm>
          <a:noFill/>
          <a:ln/>
        </p:spPr>
        <p:txBody>
          <a:bodyPr wrap="none" anchor="ctr"/>
          <a:lstStyle/>
          <a:p>
            <a:pPr eaLnBrk="1" hangingPunct="1"/>
            <a:endParaRPr lang="fi-F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idx="5"/>
          </p:nvPr>
        </p:nvSpPr>
        <p:spPr>
          <a:noFill/>
        </p:spPr>
        <p:txBody>
          <a:bodyPr/>
          <a:lstStyle/>
          <a:p>
            <a:fld id="{06FBE623-C716-4236-99E4-E7991B1B4135}" type="slidenum">
              <a:rPr lang="fi-FI" smtClean="0">
                <a:latin typeface="Arial" pitchFamily="34" charset="0"/>
                <a:cs typeface="Arial" pitchFamily="34" charset="0"/>
              </a:rPr>
              <a:pPr/>
              <a:t>70</a:t>
            </a:fld>
            <a:endParaRPr lang="fi-FI" smtClean="0">
              <a:latin typeface="Arial" pitchFamily="34" charset="0"/>
              <a:cs typeface="Arial" pitchFamily="34" charset="0"/>
            </a:endParaRPr>
          </a:p>
        </p:txBody>
      </p:sp>
      <p:sp>
        <p:nvSpPr>
          <p:cNvPr id="33795" name="Text Box 1"/>
          <p:cNvSpPr txBox="1">
            <a:spLocks noChangeArrowheads="1"/>
          </p:cNvSpPr>
          <p:nvPr/>
        </p:nvSpPr>
        <p:spPr bwMode="auto">
          <a:xfrm>
            <a:off x="1004888" y="693738"/>
            <a:ext cx="4846637" cy="3429000"/>
          </a:xfrm>
          <a:prstGeom prst="rect">
            <a:avLst/>
          </a:prstGeom>
          <a:solidFill>
            <a:srgbClr val="FFFFFF"/>
          </a:solidFill>
          <a:ln w="9360">
            <a:solidFill>
              <a:srgbClr val="000000"/>
            </a:solidFill>
            <a:miter lim="800000"/>
            <a:headEnd/>
            <a:tailEnd/>
          </a:ln>
        </p:spPr>
        <p:txBody>
          <a:bodyPr wrap="none" anchor="ctr"/>
          <a:lstStyle/>
          <a:p>
            <a:endParaRPr lang="fi-FI"/>
          </a:p>
        </p:txBody>
      </p:sp>
      <p:sp>
        <p:nvSpPr>
          <p:cNvPr id="33796" name="Text Box 2"/>
          <p:cNvSpPr>
            <a:spLocks noGrp="1" noChangeArrowheads="1"/>
          </p:cNvSpPr>
          <p:nvPr>
            <p:ph type="body"/>
          </p:nvPr>
        </p:nvSpPr>
        <p:spPr>
          <a:xfrm>
            <a:off x="685800" y="4343400"/>
            <a:ext cx="5483225" cy="4111625"/>
          </a:xfrm>
          <a:noFill/>
          <a:ln/>
        </p:spPr>
        <p:txBody>
          <a:bodyPr wrap="none" lIns="83796" tIns="41898" rIns="83796" bIns="41898" anchor="ctr"/>
          <a:lstStyle/>
          <a:p>
            <a:endParaRPr lang="fi-FI"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8A46E6C-3758-4136-AEBE-71CE22ADA289}" type="slidenum">
              <a:rPr lang="fi-FI" smtClean="0">
                <a:latin typeface="Arial" pitchFamily="34" charset="0"/>
                <a:cs typeface="Arial" pitchFamily="34" charset="0"/>
              </a:rPr>
              <a:pPr/>
              <a:t>82</a:t>
            </a:fld>
            <a:endParaRPr lang="fi-FI" smtClean="0">
              <a:latin typeface="Arial" pitchFamily="34" charset="0"/>
              <a:cs typeface="Arial" pitchFamily="34"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1D319918-9294-4E75-89C4-2E25744B34BD}" type="datetimeFigureOut">
              <a:rPr lang="fi-FI" smtClean="0"/>
              <a:pPr/>
              <a:t>12.2.2019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D319918-9294-4E75-89C4-2E25744B34BD}" type="datetimeFigureOut">
              <a:rPr lang="fi-FI" smtClean="0"/>
              <a:pPr/>
              <a:t>12.2.2019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D319918-9294-4E75-89C4-2E25744B34BD}" type="datetimeFigureOut">
              <a:rPr lang="fi-FI" smtClean="0"/>
              <a:pPr/>
              <a:t>12.2.2019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Otsikko ja sisältö">
    <p:spTree>
      <p:nvGrpSpPr>
        <p:cNvPr id="1" name=""/>
        <p:cNvGrpSpPr/>
        <p:nvPr/>
      </p:nvGrpSpPr>
      <p:grpSpPr>
        <a:xfrm>
          <a:off x="0" y="0"/>
          <a:ext cx="0" cy="0"/>
          <a:chOff x="0" y="0"/>
          <a:chExt cx="0" cy="0"/>
        </a:xfrm>
      </p:grpSpPr>
      <p:pic>
        <p:nvPicPr>
          <p:cNvPr id="6" name="Kuva 8" descr="kans_opo_KY_pohja.pd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 name="Kuva 9"/>
          <p:cNvPicPr>
            <a:picLocks noChangeAspect="1"/>
          </p:cNvPicPr>
          <p:nvPr/>
        </p:nvPicPr>
        <p:blipFill>
          <a:blip r:embed="rId3" cstate="print"/>
          <a:srcRect/>
          <a:stretch>
            <a:fillRect/>
          </a:stretch>
        </p:blipFill>
        <p:spPr bwMode="auto">
          <a:xfrm>
            <a:off x="228960" y="6407234"/>
            <a:ext cx="465120" cy="450767"/>
          </a:xfrm>
          <a:prstGeom prst="rect">
            <a:avLst/>
          </a:prstGeom>
          <a:noFill/>
          <a:ln w="9525">
            <a:noFill/>
            <a:miter lim="800000"/>
            <a:headEnd/>
            <a:tailEnd/>
          </a:ln>
        </p:spPr>
      </p:pic>
      <p:sp>
        <p:nvSpPr>
          <p:cNvPr id="2" name="Otsikko 1"/>
          <p:cNvSpPr>
            <a:spLocks noGrp="1"/>
          </p:cNvSpPr>
          <p:nvPr>
            <p:ph type="title"/>
          </p:nvPr>
        </p:nvSpPr>
        <p:spPr>
          <a:xfrm>
            <a:off x="571473" y="1571612"/>
            <a:ext cx="8229600" cy="714380"/>
          </a:xfrm>
        </p:spPr>
        <p:txBody>
          <a:bodyPr/>
          <a:lstStyle>
            <a:lvl1pPr>
              <a:defRPr/>
            </a:lvl1pPr>
          </a:lstStyle>
          <a:p>
            <a:r>
              <a:rPr lang="fi-FI" smtClean="0"/>
              <a:t>Muokkaa perustyyl. napsautt.</a:t>
            </a:r>
            <a:endParaRPr lang="fi-FI" dirty="0"/>
          </a:p>
        </p:txBody>
      </p:sp>
      <p:sp>
        <p:nvSpPr>
          <p:cNvPr id="3" name="Sisällön paikkamerkki 2"/>
          <p:cNvSpPr>
            <a:spLocks noGrp="1"/>
          </p:cNvSpPr>
          <p:nvPr>
            <p:ph idx="1"/>
          </p:nvPr>
        </p:nvSpPr>
        <p:spPr>
          <a:xfrm>
            <a:off x="457200" y="3214686"/>
            <a:ext cx="4114800" cy="3414714"/>
          </a:xfrm>
        </p:spPr>
        <p:txBody>
          <a:bodyPr/>
          <a:lstStyle>
            <a:lvl1pPr algn="ctr">
              <a:buFontTx/>
              <a:buNone/>
              <a:defRPr b="1" i="1"/>
            </a:lvl1pPr>
            <a:lvl2pPr algn="ctr">
              <a:buFontTx/>
              <a:buNone/>
              <a:defRPr b="1"/>
            </a:lvl2pPr>
            <a:lvl3pPr algn="ctr">
              <a:buFontTx/>
              <a:buNone/>
              <a:defRPr b="1"/>
            </a:lvl3pPr>
            <a:lvl4pPr algn="ctr">
              <a:buFontTx/>
              <a:buNone/>
              <a:defRPr b="1">
                <a:latin typeface="Calibri" pitchFamily="34" charset="0"/>
              </a:defRPr>
            </a:lvl4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smtClean="0"/>
          </a:p>
        </p:txBody>
      </p:sp>
      <p:sp>
        <p:nvSpPr>
          <p:cNvPr id="7" name="Tekstin paikkamerkki 6"/>
          <p:cNvSpPr>
            <a:spLocks noGrp="1"/>
          </p:cNvSpPr>
          <p:nvPr>
            <p:ph type="body" sz="quarter" idx="12"/>
          </p:nvPr>
        </p:nvSpPr>
        <p:spPr>
          <a:xfrm>
            <a:off x="571472" y="2285993"/>
            <a:ext cx="8143932" cy="914400"/>
          </a:xfrm>
        </p:spPr>
        <p:txBody>
          <a:bodyPr/>
          <a:lstStyle>
            <a:lvl1pPr marL="342865" marR="0" indent="-342865" algn="ctr" defTabSz="914305" rtl="0" eaLnBrk="1" fontAlgn="base" latinLnBrk="0" hangingPunct="1">
              <a:lnSpc>
                <a:spcPct val="100000"/>
              </a:lnSpc>
              <a:spcBef>
                <a:spcPct val="20000"/>
              </a:spcBef>
              <a:spcAft>
                <a:spcPct val="0"/>
              </a:spcAft>
              <a:buClrTx/>
              <a:buSzPct val="65000"/>
              <a:buFontTx/>
              <a:buNone/>
              <a:tabLst/>
              <a:defRPr i="1"/>
            </a:lvl1pPr>
          </a:lstStyle>
          <a:p>
            <a:pPr lvl="0"/>
            <a:r>
              <a:rPr lang="fi-FI" smtClean="0"/>
              <a:t>Muokkaa tekstin perustyylejä napsauttamalla</a:t>
            </a:r>
          </a:p>
          <a:p>
            <a:pPr lvl="1"/>
            <a:r>
              <a:rPr lang="fi-FI" smtClean="0"/>
              <a:t>toinen taso</a:t>
            </a:r>
          </a:p>
        </p:txBody>
      </p:sp>
      <p:sp>
        <p:nvSpPr>
          <p:cNvPr id="9" name="Sisällön paikkamerkki 8"/>
          <p:cNvSpPr>
            <a:spLocks noGrp="1"/>
          </p:cNvSpPr>
          <p:nvPr>
            <p:ph sz="quarter" idx="13"/>
          </p:nvPr>
        </p:nvSpPr>
        <p:spPr>
          <a:xfrm>
            <a:off x="4572001" y="3214686"/>
            <a:ext cx="4143404" cy="3429024"/>
          </a:xfrm>
        </p:spPr>
        <p:txBody>
          <a:bodyPr/>
          <a:lstStyle>
            <a:lvl1pPr>
              <a:buNone/>
              <a:defRPr/>
            </a:lvl1pPr>
          </a:lstStyle>
          <a:p>
            <a:pPr lvl="0"/>
            <a:r>
              <a:rPr lang="fi-FI" smtClean="0"/>
              <a:t>Muokkaa tekstin perustyylejä napsauttamalla</a:t>
            </a:r>
          </a:p>
        </p:txBody>
      </p:sp>
      <p:sp>
        <p:nvSpPr>
          <p:cNvPr id="10" name="Rectangle 5"/>
          <p:cNvSpPr>
            <a:spLocks noGrp="1" noChangeArrowheads="1"/>
          </p:cNvSpPr>
          <p:nvPr>
            <p:ph type="ftr" sz="quarter" idx="14"/>
          </p:nvPr>
        </p:nvSpPr>
        <p:spPr>
          <a:xfrm>
            <a:off x="609121" y="6476361"/>
            <a:ext cx="2721600" cy="381640"/>
          </a:xfrm>
        </p:spPr>
        <p:txBody>
          <a:bodyPr/>
          <a:lstStyle>
            <a:lvl1pPr>
              <a:defRPr/>
            </a:lvl1pPr>
          </a:lstStyle>
          <a:p>
            <a:pPr>
              <a:defRPr/>
            </a:pPr>
            <a:r>
              <a:rPr lang="fi-FI"/>
              <a:t>Kansalainen ja yhteiskunta</a:t>
            </a:r>
          </a:p>
        </p:txBody>
      </p:sp>
      <p:sp>
        <p:nvSpPr>
          <p:cNvPr id="11" name="Rectangle 6"/>
          <p:cNvSpPr>
            <a:spLocks noGrp="1" noChangeArrowheads="1"/>
          </p:cNvSpPr>
          <p:nvPr>
            <p:ph type="sldNum" sz="quarter" idx="15"/>
          </p:nvPr>
        </p:nvSpPr>
        <p:spPr/>
        <p:txBody>
          <a:bodyPr/>
          <a:lstStyle>
            <a:lvl1pPr>
              <a:defRPr/>
            </a:lvl1pPr>
          </a:lstStyle>
          <a:p>
            <a:pPr>
              <a:defRPr/>
            </a:pPr>
            <a:fld id="{5BDC539C-ABF0-4280-9B8D-89D82220CF85}" type="slidenum">
              <a:rPr lang="fi-FI"/>
              <a:pPr>
                <a:defRPr/>
              </a:pPr>
              <a:t>‹#›</a:t>
            </a:fld>
            <a:endParaRPr lang="fi-FI"/>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838200"/>
            <a:ext cx="8229600" cy="1143000"/>
          </a:xfrm>
        </p:spPr>
        <p:txBody>
          <a:bodyPr/>
          <a:lstStyle/>
          <a:p>
            <a:r>
              <a:rPr lang="fi-FI" smtClean="0"/>
              <a:t>Muokkaa perustyyl. napsautt.</a:t>
            </a:r>
            <a:endParaRPr lang="fi-FI" dirty="0"/>
          </a:p>
        </p:txBody>
      </p:sp>
      <p:sp>
        <p:nvSpPr>
          <p:cNvPr id="3" name="Tekstin paikkamerkki 2"/>
          <p:cNvSpPr>
            <a:spLocks noGrp="1"/>
          </p:cNvSpPr>
          <p:nvPr>
            <p:ph type="body" sz="half" idx="1"/>
          </p:nvPr>
        </p:nvSpPr>
        <p:spPr>
          <a:xfrm>
            <a:off x="457200" y="1981200"/>
            <a:ext cx="4038600" cy="4144963"/>
          </a:xfrm>
        </p:spPr>
        <p:txBody>
          <a:bodyPr/>
          <a:lstStyle/>
          <a:p>
            <a:pPr lvl="0"/>
            <a:r>
              <a:rPr lang="fi-FI" smtClean="0"/>
              <a:t>Muokkaa tekstin perustyylejä napsauttamalla</a:t>
            </a:r>
          </a:p>
          <a:p>
            <a:pPr lvl="1"/>
            <a:r>
              <a:rPr lang="fi-FI" smtClean="0"/>
              <a:t>toinen taso</a:t>
            </a:r>
          </a:p>
          <a:p>
            <a:pPr lvl="2"/>
            <a:r>
              <a:rPr lang="fi-FI" smtClean="0"/>
              <a:t>kolmas taso</a:t>
            </a:r>
          </a:p>
        </p:txBody>
      </p:sp>
      <p:sp>
        <p:nvSpPr>
          <p:cNvPr id="4" name="Sisällön paikkamerkki 3"/>
          <p:cNvSpPr>
            <a:spLocks noGrp="1"/>
          </p:cNvSpPr>
          <p:nvPr>
            <p:ph sz="half" idx="2"/>
          </p:nvPr>
        </p:nvSpPr>
        <p:spPr>
          <a:xfrm>
            <a:off x="4648200" y="1981200"/>
            <a:ext cx="4038600" cy="4144963"/>
          </a:xfrm>
        </p:spPr>
        <p:txBody>
          <a:bodyPr/>
          <a:lstStyle/>
          <a:p>
            <a:pPr lvl="0"/>
            <a:r>
              <a:rPr lang="fi-FI" smtClean="0"/>
              <a:t>Muokkaa tekstin perustyylejä napsauttamalla</a:t>
            </a:r>
          </a:p>
          <a:p>
            <a:pPr lvl="1"/>
            <a:r>
              <a:rPr lang="fi-FI" smtClean="0"/>
              <a:t>toinen taso</a:t>
            </a:r>
          </a:p>
          <a:p>
            <a:pPr lvl="2"/>
            <a:r>
              <a:rPr lang="fi-FI" smtClean="0"/>
              <a:t>kolmas taso</a:t>
            </a:r>
          </a:p>
        </p:txBody>
      </p:sp>
      <p:sp>
        <p:nvSpPr>
          <p:cNvPr id="5" name="Rectangle 5"/>
          <p:cNvSpPr>
            <a:spLocks noGrp="1" noChangeArrowheads="1"/>
          </p:cNvSpPr>
          <p:nvPr>
            <p:ph type="ftr" sz="quarter" idx="10"/>
          </p:nvPr>
        </p:nvSpPr>
        <p:spPr>
          <a:ln/>
        </p:spPr>
        <p:txBody>
          <a:bodyPr/>
          <a:lstStyle>
            <a:lvl1pPr>
              <a:defRPr/>
            </a:lvl1pPr>
          </a:lstStyle>
          <a:p>
            <a:pPr>
              <a:defRPr/>
            </a:pPr>
            <a:r>
              <a:rPr lang="fi-FI"/>
              <a:t>Kansalainen ja talous</a:t>
            </a:r>
          </a:p>
        </p:txBody>
      </p:sp>
      <p:sp>
        <p:nvSpPr>
          <p:cNvPr id="6" name="Rectangle 6"/>
          <p:cNvSpPr>
            <a:spLocks noGrp="1" noChangeArrowheads="1"/>
          </p:cNvSpPr>
          <p:nvPr>
            <p:ph type="sldNum" sz="quarter" idx="11"/>
          </p:nvPr>
        </p:nvSpPr>
        <p:spPr>
          <a:ln/>
        </p:spPr>
        <p:txBody>
          <a:bodyPr/>
          <a:lstStyle>
            <a:lvl1pPr>
              <a:defRPr/>
            </a:lvl1pPr>
          </a:lstStyle>
          <a:p>
            <a:pPr>
              <a:defRPr/>
            </a:pPr>
            <a:fld id="{B11C5C81-6991-40E6-B77A-C89F8E4D21A3}" type="slidenum">
              <a:rPr lang="fi-FI"/>
              <a:pPr>
                <a:defRPr/>
              </a:pPr>
              <a:t>‹#›</a:t>
            </a:fld>
            <a:endParaRPr lang="fi-FI"/>
          </a:p>
        </p:txBody>
      </p:sp>
    </p:spTree>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D319918-9294-4E75-89C4-2E25744B34BD}" type="datetimeFigureOut">
              <a:rPr lang="fi-FI" smtClean="0"/>
              <a:pPr/>
              <a:t>12.2.2019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1D319918-9294-4E75-89C4-2E25744B34BD}" type="datetimeFigureOut">
              <a:rPr lang="fi-FI" smtClean="0"/>
              <a:pPr/>
              <a:t>12.2.2019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1D319918-9294-4E75-89C4-2E25744B34BD}" type="datetimeFigureOut">
              <a:rPr lang="fi-FI" smtClean="0"/>
              <a:pPr/>
              <a:t>12.2.2019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1D319918-9294-4E75-89C4-2E25744B34BD}" type="datetimeFigureOut">
              <a:rPr lang="fi-FI" smtClean="0"/>
              <a:pPr/>
              <a:t>12.2.2019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1D319918-9294-4E75-89C4-2E25744B34BD}" type="datetimeFigureOut">
              <a:rPr lang="fi-FI" smtClean="0"/>
              <a:pPr/>
              <a:t>12.2.2019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D319918-9294-4E75-89C4-2E25744B34BD}" type="datetimeFigureOut">
              <a:rPr lang="fi-FI" smtClean="0"/>
              <a:pPr/>
              <a:t>12.2.2019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1D319918-9294-4E75-89C4-2E25744B34BD}" type="datetimeFigureOut">
              <a:rPr lang="fi-FI" smtClean="0"/>
              <a:pPr/>
              <a:t>12.2.2019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1D319918-9294-4E75-89C4-2E25744B34BD}" type="datetimeFigureOut">
              <a:rPr lang="fi-FI" smtClean="0"/>
              <a:pPr/>
              <a:t>12.2.2019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19918-9294-4E75-89C4-2E25744B34BD}" type="datetimeFigureOut">
              <a:rPr lang="fi-FI" smtClean="0"/>
              <a:pPr/>
              <a:t>12.2.2019</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8FAED-5894-4078-810D-97542AA7CE29}"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hmisoikeuspeli.fi/"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1/1b/Sami_flag.svg"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hyperlink" Target="http://upload.wikimedia.org/wikipedia/commons/7/79/Flag_of_Swedish-speaking_Finns.svg"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monisteet/Asuntolainojen_korot.doc"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pload.wikimedia.org/wikipedia/commons/9/92/Languages_of_Finnish_municipalities_(2009).sv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c/c2/Aiga_immigration.svg"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24.emf"/><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Juha_Sihvolan_puhe.doc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vaalit.f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tonio.nettisivu.org/suomen-rekisteroidyt-puolueet/350px-suomen_kommunistisen_puolueen_logo_svg/" TargetMode="External"/><Relationship Id="rId7"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upload.wikimedia.org/wikipedia/fi/0/07/Vasemmistoliiton_logo.svg"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youtube.com/eutube"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86.xml.rels><?xml version="1.0" encoding="UTF-8" standalone="yes"?>
<Relationships xmlns="http://schemas.openxmlformats.org/package/2006/relationships"><Relationship Id="rId3" Type="http://schemas.openxmlformats.org/officeDocument/2006/relationships/hyperlink" Target="monisteet/Kotitalouksien_velkaantuneisuus.do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kilpailuvirasto.f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2.png"/></Relationships>
</file>

<file path=ppt/slides/_rels/slide96.xml.rels><?xml version="1.0" encoding="UTF-8" standalone="yes"?>
<Relationships xmlns="http://schemas.openxmlformats.org/package/2006/relationships"><Relationship Id="rId3" Type="http://schemas.openxmlformats.org/officeDocument/2006/relationships/hyperlink" Target="http://www.kilpailuvirasto.fi/cgi-bin/suomi.cgi?luku=kilpailunrajoitukset&amp;sivu=kartellit-ja-horisontaaliset-k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Yhteiskuntataidot 1</a:t>
            </a:r>
            <a:endParaRPr lang="fi-FI" dirty="0"/>
          </a:p>
        </p:txBody>
      </p:sp>
      <p:sp>
        <p:nvSpPr>
          <p:cNvPr id="3" name="Alaotsikko 2"/>
          <p:cNvSpPr>
            <a:spLocks noGrp="1"/>
          </p:cNvSpPr>
          <p:nvPr>
            <p:ph type="subTitle" idx="1"/>
          </p:nvPr>
        </p:nvSpPr>
        <p:spPr/>
        <p:txBody>
          <a:bodyPr/>
          <a:lstStyle/>
          <a:p>
            <a:r>
              <a:rPr lang="fi-FI" dirty="0" smtClean="0"/>
              <a:t>1. Kansalaisena toimiminen ja yhteiskunnallinen päätöksenteko</a:t>
            </a:r>
            <a:endParaRPr lang="fi-F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fi-FI" sz="1800" dirty="0">
                <a:latin typeface="Arial" charset="0"/>
                <a:cs typeface="Arial" charset="0"/>
              </a:rPr>
              <a:t>Tuntitehtävä D :</a:t>
            </a:r>
            <a:br>
              <a:rPr lang="fi-FI" sz="1800" dirty="0">
                <a:latin typeface="Arial" charset="0"/>
                <a:cs typeface="Arial" charset="0"/>
              </a:rPr>
            </a:br>
            <a:r>
              <a:rPr lang="fi-FI" dirty="0" smtClean="0">
                <a:latin typeface="Arial" charset="0"/>
                <a:cs typeface="Arial" charset="0"/>
              </a:rPr>
              <a:t>Testaa tietojasi ihmisoikeuksista</a:t>
            </a:r>
          </a:p>
        </p:txBody>
      </p:sp>
      <p:sp>
        <p:nvSpPr>
          <p:cNvPr id="28675" name="Rectangle 3"/>
          <p:cNvSpPr>
            <a:spLocks noGrp="1" noChangeArrowheads="1"/>
          </p:cNvSpPr>
          <p:nvPr>
            <p:ph idx="1"/>
          </p:nvPr>
        </p:nvSpPr>
        <p:spPr/>
        <p:txBody>
          <a:bodyPr>
            <a:normAutofit lnSpcReduction="10000"/>
          </a:bodyPr>
          <a:lstStyle/>
          <a:p>
            <a:r>
              <a:rPr lang="fi-FI" smtClean="0">
                <a:latin typeface="Arial" charset="0"/>
                <a:cs typeface="Arial" charset="0"/>
              </a:rPr>
              <a:t>Suomen YK-liiton kotisivuilla on ihmisoikeuksia Suomessa ja maailmalla esittelevä peli: </a:t>
            </a:r>
          </a:p>
          <a:p>
            <a:pPr lvl="1"/>
            <a:r>
              <a:rPr lang="fi-FI" smtClean="0">
                <a:latin typeface="Arial" charset="0"/>
                <a:cs typeface="Arial" charset="0"/>
                <a:hlinkClick r:id="rId2"/>
              </a:rPr>
              <a:t>http://www.ihmisoikeuspeli.fi/</a:t>
            </a:r>
            <a:r>
              <a:rPr lang="fi-FI" smtClean="0">
                <a:latin typeface="Arial" charset="0"/>
                <a:cs typeface="Arial" charset="0"/>
              </a:rPr>
              <a:t> </a:t>
            </a:r>
          </a:p>
          <a:p>
            <a:r>
              <a:rPr lang="fi-FI" smtClean="0">
                <a:latin typeface="Arial" charset="0"/>
                <a:cs typeface="Arial" charset="0"/>
              </a:rPr>
              <a:t>Peliä pelataan tunnilla kierros tai kaksi ja katsotaan, kuinka paljon kukin tietää. Samalla kannattaa miettiä, miksi pelissä on haluttu esittää juuri tällaisia kysymyksiä.</a:t>
            </a:r>
          </a:p>
        </p:txBody>
      </p:sp>
      <p:sp>
        <p:nvSpPr>
          <p:cNvPr id="28676" name="Alatunnisteen paikkamerkki 7"/>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8677" name="Dian numeron paikkamerkki 6"/>
          <p:cNvSpPr>
            <a:spLocks noGrp="1"/>
          </p:cNvSpPr>
          <p:nvPr>
            <p:ph type="sldNum" sz="quarter" idx="11"/>
          </p:nvPr>
        </p:nvSpPr>
        <p:spPr>
          <a:noFill/>
        </p:spPr>
        <p:txBody>
          <a:bodyPr/>
          <a:lstStyle/>
          <a:p>
            <a:fld id="{3CA7B71A-22BA-4126-821D-F48031C745AE}" type="slidenum">
              <a:rPr lang="fi-FI" smtClean="0">
                <a:ea typeface="Lucida Sans Unicode" pitchFamily="34" charset="0"/>
              </a:rPr>
              <a:pPr/>
              <a:t>10</a:t>
            </a:fld>
            <a:endParaRPr lang="fi-FI" smtClean="0">
              <a:ea typeface="Lucida Sans Unicode" pitchFamily="34" charset="0"/>
            </a:endParaRPr>
          </a:p>
        </p:txBody>
      </p:sp>
      <p:pic>
        <p:nvPicPr>
          <p:cNvPr id="28678" name="Kuva 12"/>
          <p:cNvPicPr>
            <a:picLocks noChangeAspect="1"/>
          </p:cNvPicPr>
          <p:nvPr/>
        </p:nvPicPr>
        <p:blipFill>
          <a:blip r:embed="rId3" cstate="print"/>
          <a:srcRect/>
          <a:stretch>
            <a:fillRect/>
          </a:stretch>
        </p:blipFill>
        <p:spPr bwMode="auto">
          <a:xfrm>
            <a:off x="8136000" y="383080"/>
            <a:ext cx="345600" cy="368679"/>
          </a:xfrm>
          <a:prstGeom prst="rect">
            <a:avLst/>
          </a:prstGeom>
          <a:noFill/>
          <a:ln w="9525">
            <a:noFill/>
            <a:miter lim="800000"/>
            <a:headEnd/>
            <a:tailEnd/>
          </a:ln>
        </p:spPr>
      </p:pic>
      <p:pic>
        <p:nvPicPr>
          <p:cNvPr id="28679" name="Kuva 6"/>
          <p:cNvPicPr>
            <a:picLocks noChangeAspect="1"/>
          </p:cNvPicPr>
          <p:nvPr/>
        </p:nvPicPr>
        <p:blipFill>
          <a:blip r:embed="rId4" cstate="print"/>
          <a:srcRect/>
          <a:stretch>
            <a:fillRect/>
          </a:stretch>
        </p:blipFill>
        <p:spPr bwMode="auto">
          <a:xfrm>
            <a:off x="7184160" y="423404"/>
            <a:ext cx="334080" cy="264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5"/>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p>
        </p:txBody>
      </p:sp>
      <p:sp>
        <p:nvSpPr>
          <p:cNvPr id="6147" name="Suorakulmio 7"/>
          <p:cNvSpPr>
            <a:spLocks noChangeArrowheads="1"/>
          </p:cNvSpPr>
          <p:nvPr/>
        </p:nvSpPr>
        <p:spPr bwMode="auto">
          <a:xfrm>
            <a:off x="250825" y="539750"/>
            <a:ext cx="8281988" cy="585788"/>
          </a:xfrm>
          <a:prstGeom prst="rect">
            <a:avLst/>
          </a:prstGeom>
          <a:noFill/>
          <a:ln w="9525">
            <a:noFill/>
            <a:miter lim="800000"/>
            <a:headEnd/>
            <a:tailEnd/>
          </a:ln>
        </p:spPr>
        <p:txBody>
          <a:bodyPr>
            <a:spAutoFit/>
          </a:bodyPr>
          <a:lstStyle/>
          <a:p>
            <a:pPr eaLnBrk="1" hangingPunct="1"/>
            <a:r>
              <a:rPr lang="fi-FI" sz="3200" b="1"/>
              <a:t>Mitä takuu ja virhevastuu tarkoittavat?</a:t>
            </a:r>
            <a:endParaRPr lang="fi-FI" sz="2800" b="1"/>
          </a:p>
        </p:txBody>
      </p:sp>
      <p:sp>
        <p:nvSpPr>
          <p:cNvPr id="2" name="Tekstiruutu 1"/>
          <p:cNvSpPr txBox="1"/>
          <p:nvPr/>
        </p:nvSpPr>
        <p:spPr>
          <a:xfrm>
            <a:off x="276225" y="1249363"/>
            <a:ext cx="8145463" cy="4494212"/>
          </a:xfrm>
          <a:prstGeom prst="rect">
            <a:avLst/>
          </a:prstGeom>
          <a:noFill/>
        </p:spPr>
        <p:txBody>
          <a:bodyPr>
            <a:spAutoFit/>
          </a:bodyPr>
          <a:lstStyle/>
          <a:p>
            <a:pPr marL="342900" indent="-3429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Takuu on valmistajan tuotteelleen myöntämä vapaaehtoinen lisäetu. </a:t>
            </a:r>
          </a:p>
          <a:p>
            <a:pPr eaLnBrk="1" fontAlgn="auto" hangingPunct="1">
              <a:spcBef>
                <a:spcPts val="0"/>
              </a:spcBef>
              <a:spcAft>
                <a:spcPts val="0"/>
              </a:spcAft>
              <a:buClr>
                <a:srgbClr val="92D050"/>
              </a:buClr>
              <a:defRPr/>
            </a:pPr>
            <a:endParaRPr lang="fi-FI" sz="1000" dirty="0">
              <a:latin typeface="+mn-lt"/>
            </a:endParaRPr>
          </a:p>
          <a:p>
            <a:pPr marL="342900" indent="-3429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Euroopan unionin kuluttajalainsäädännön mukaan tuotteilla on joka tapauksessa niin sanottu virhevastuuaika: jos tuotteen kohtuulliseksi käyttöajaksi voidaan katsoa yli kuusi kuukautta ja tuotteessa ilmenee sinä aikana virhe, tuotteen katsotaan olleen virheellinen jo uutena.  Myyjän on huomioitava tämä virhettä hyvitettäessä. </a:t>
            </a:r>
          </a:p>
          <a:p>
            <a:pPr eaLnBrk="1" fontAlgn="auto" hangingPunct="1">
              <a:spcBef>
                <a:spcPts val="0"/>
              </a:spcBef>
              <a:spcAft>
                <a:spcPts val="0"/>
              </a:spcAft>
              <a:buClr>
                <a:srgbClr val="92D050"/>
              </a:buClr>
              <a:defRPr/>
            </a:pPr>
            <a:endParaRPr lang="fi-FI" sz="1000" dirty="0">
              <a:latin typeface="+mn-lt"/>
            </a:endParaRPr>
          </a:p>
          <a:p>
            <a:pPr marL="342900" indent="-3429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Kuluttajanoikeudet eivät lopu virhevastuuajan tai takuuajan päättyessäkään, jos tuote on rikkoutunut kohtuulliseksi katsottavan käyttöajan kuluessa.</a:t>
            </a:r>
            <a:endParaRPr lang="fi-FI" dirty="0">
              <a:latin typeface="+mn-lt"/>
            </a:endParaRPr>
          </a:p>
        </p:txBody>
      </p:sp>
      <p:sp>
        <p:nvSpPr>
          <p:cNvPr id="5" name="Pyöristetty suorakulmio 4"/>
          <p:cNvSpPr/>
          <p:nvPr/>
        </p:nvSpPr>
        <p:spPr>
          <a:xfrm>
            <a:off x="1752600" y="2349500"/>
            <a:ext cx="5832475" cy="173037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Kyse on markkinointikeinosta, jolla valmistaja pyrkii luomaan mahdollisimman hyvä kuvan tuotteestaan.</a:t>
            </a:r>
          </a:p>
          <a:p>
            <a:pPr algn="ctr" eaLnBrk="1" fontAlgn="auto" hangingPunct="1">
              <a:spcBef>
                <a:spcPts val="0"/>
              </a:spcBef>
              <a:spcAft>
                <a:spcPts val="0"/>
              </a:spcAft>
              <a:defRPr/>
            </a:pPr>
            <a:r>
              <a:rPr lang="fi-FI" sz="2000" dirty="0">
                <a:solidFill>
                  <a:schemeClr val="tx1"/>
                </a:solidFill>
              </a:rPr>
              <a:t>Takuusta valmistajalle syntyvät kustannukset on arvioitu mukaan tuotteen myyntihintaan.</a:t>
            </a:r>
          </a:p>
        </p:txBody>
      </p:sp>
      <p:sp>
        <p:nvSpPr>
          <p:cNvPr id="10" name="Pyöristetty suorakulmio 9"/>
          <p:cNvSpPr/>
          <p:nvPr/>
        </p:nvSpPr>
        <p:spPr>
          <a:xfrm>
            <a:off x="1752600" y="2125663"/>
            <a:ext cx="5832475" cy="210502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fi-FI" sz="2000" b="1" dirty="0">
                <a:solidFill>
                  <a:schemeClr val="tx1"/>
                </a:solidFill>
              </a:rPr>
              <a:t>Esimerkki:</a:t>
            </a:r>
          </a:p>
          <a:p>
            <a:pPr algn="ctr" eaLnBrk="1" fontAlgn="auto" hangingPunct="1">
              <a:lnSpc>
                <a:spcPts val="2400"/>
              </a:lnSpc>
              <a:spcBef>
                <a:spcPts val="0"/>
              </a:spcBef>
              <a:spcAft>
                <a:spcPts val="0"/>
              </a:spcAft>
              <a:defRPr/>
            </a:pPr>
            <a:r>
              <a:rPr lang="fi-FI" sz="2000" dirty="0">
                <a:solidFill>
                  <a:schemeClr val="tx1"/>
                </a:solidFill>
              </a:rPr>
              <a:t> Jos tietokone rikkoutuu korjauskelvottomaksi alle puolessa vuodessa, myyjän on  vaihdettava se uuteen.</a:t>
            </a:r>
          </a:p>
        </p:txBody>
      </p:sp>
      <p:sp>
        <p:nvSpPr>
          <p:cNvPr id="11" name="Pyöristetty suorakulmio 10"/>
          <p:cNvSpPr/>
          <p:nvPr/>
        </p:nvSpPr>
        <p:spPr>
          <a:xfrm>
            <a:off x="1249363" y="1989138"/>
            <a:ext cx="6840537" cy="275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fi-FI" sz="2000" b="1" dirty="0">
                <a:solidFill>
                  <a:schemeClr val="tx1"/>
                </a:solidFill>
              </a:rPr>
              <a:t>Esimerkki:</a:t>
            </a:r>
          </a:p>
          <a:p>
            <a:pPr algn="ctr" eaLnBrk="1" fontAlgn="auto" hangingPunct="1">
              <a:lnSpc>
                <a:spcPts val="2400"/>
              </a:lnSpc>
              <a:spcBef>
                <a:spcPts val="0"/>
              </a:spcBef>
              <a:spcAft>
                <a:spcPts val="0"/>
              </a:spcAft>
              <a:defRPr/>
            </a:pPr>
            <a:r>
              <a:rPr lang="fi-FI" sz="2000" dirty="0">
                <a:solidFill>
                  <a:schemeClr val="tx1"/>
                </a:solidFill>
              </a:rPr>
              <a:t> Tietokoneen kohtuullisena käyttöaikana voidaan pitää kolmea vuotta. Jos kone  rikkoutuu korjauskelvottomaksi           1 ½ vuodessa, tai korjaus maksaisi enemmän kuin uusi kone, kuluttajalla on oikeus purkaa kauppa, ja saada jokin osa kauppasummasta takaisin. </a:t>
            </a:r>
          </a:p>
          <a:p>
            <a:pPr algn="ctr" eaLnBrk="1" fontAlgn="auto" hangingPunct="1">
              <a:lnSpc>
                <a:spcPts val="2400"/>
              </a:lnSpc>
              <a:spcBef>
                <a:spcPts val="0"/>
              </a:spcBef>
              <a:spcAft>
                <a:spcPts val="0"/>
              </a:spcAft>
              <a:defRPr/>
            </a:pPr>
            <a:r>
              <a:rPr lang="fi-FI" sz="2000" dirty="0">
                <a:solidFill>
                  <a:schemeClr val="tx1"/>
                </a:solidFill>
              </a:rPr>
              <a:t>(Koko hintaa ei palauteta, koska kuluttaja on kuitenkin voinut käyttää konetta 1 ½ vuoden ajan.)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0" grpId="1" animBg="1"/>
      <p:bldP spid="11" grpId="0" animBg="1"/>
      <p:bldP spid="11"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p>
        </p:txBody>
      </p:sp>
      <p:pic>
        <p:nvPicPr>
          <p:cNvPr id="7171"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71775" y="260350"/>
            <a:ext cx="3455988" cy="59737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solidFill>
                <a:srgbClr val="000000"/>
              </a:solidFill>
            </a:endParaRPr>
          </a:p>
        </p:txBody>
      </p:sp>
      <p:sp>
        <p:nvSpPr>
          <p:cNvPr id="14339" name="Tekstiruutu 1"/>
          <p:cNvSpPr txBox="1">
            <a:spLocks noChangeArrowheads="1"/>
          </p:cNvSpPr>
          <p:nvPr/>
        </p:nvSpPr>
        <p:spPr bwMode="auto">
          <a:xfrm>
            <a:off x="684213" y="476250"/>
            <a:ext cx="6767512" cy="585788"/>
          </a:xfrm>
          <a:prstGeom prst="rect">
            <a:avLst/>
          </a:prstGeom>
          <a:noFill/>
          <a:ln w="9525">
            <a:noFill/>
            <a:miter lim="800000"/>
            <a:headEnd/>
            <a:tailEnd/>
          </a:ln>
        </p:spPr>
        <p:txBody>
          <a:bodyPr>
            <a:spAutoFit/>
          </a:bodyPr>
          <a:lstStyle/>
          <a:p>
            <a:pPr algn="ctr" eaLnBrk="1" hangingPunct="1"/>
            <a:r>
              <a:rPr lang="fi-FI" sz="3200"/>
              <a:t>Pankin tarjoamat palvelut</a:t>
            </a:r>
          </a:p>
        </p:txBody>
      </p:sp>
      <p:sp>
        <p:nvSpPr>
          <p:cNvPr id="5" name="Tekstiruutu 4"/>
          <p:cNvSpPr txBox="1"/>
          <p:nvPr/>
        </p:nvSpPr>
        <p:spPr>
          <a:xfrm>
            <a:off x="647700" y="1135063"/>
            <a:ext cx="7812088" cy="5540375"/>
          </a:xfrm>
          <a:prstGeom prst="rect">
            <a:avLst/>
          </a:prstGeom>
          <a:noFill/>
        </p:spPr>
        <p:txBody>
          <a:bodyPr>
            <a:spAutoFit/>
          </a:bodyPr>
          <a:lstStyle/>
          <a:p>
            <a:pPr marL="285750" indent="-28575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Pankkitili</a:t>
            </a:r>
          </a:p>
          <a:p>
            <a:pPr eaLnBrk="1" fontAlgn="auto" hangingPunct="1">
              <a:spcBef>
                <a:spcPts val="0"/>
              </a:spcBef>
              <a:spcAft>
                <a:spcPts val="0"/>
              </a:spcAft>
              <a:buClr>
                <a:srgbClr val="92D050"/>
              </a:buClr>
              <a:defRPr/>
            </a:pPr>
            <a:r>
              <a:rPr lang="fi-FI" sz="2400" dirty="0">
                <a:latin typeface="+mn-lt"/>
              </a:rPr>
              <a:t>     </a:t>
            </a:r>
            <a:r>
              <a:rPr lang="fi-FI" sz="2400" dirty="0">
                <a:solidFill>
                  <a:srgbClr val="92D050"/>
                </a:solidFill>
                <a:latin typeface="+mn-lt"/>
                <a:sym typeface="Wingdings" panose="05000000000000000000" pitchFamily="2" charset="2"/>
              </a:rPr>
              <a:t></a:t>
            </a:r>
            <a:r>
              <a:rPr lang="fi-FI" sz="2400" dirty="0">
                <a:latin typeface="+mn-lt"/>
                <a:sym typeface="Wingdings" panose="05000000000000000000" pitchFamily="2" charset="2"/>
              </a:rPr>
              <a:t> pankki- ja luottokortit </a:t>
            </a:r>
          </a:p>
          <a:p>
            <a:pPr eaLnBrk="1" fontAlgn="auto" hangingPunct="1">
              <a:spcBef>
                <a:spcPts val="0"/>
              </a:spcBef>
              <a:spcAft>
                <a:spcPts val="0"/>
              </a:spcAft>
              <a:buClr>
                <a:srgbClr val="92D050"/>
              </a:buClr>
              <a:defRPr/>
            </a:pPr>
            <a:r>
              <a:rPr lang="fi-FI" sz="2400" dirty="0">
                <a:latin typeface="+mn-lt"/>
                <a:sym typeface="Wingdings" panose="05000000000000000000" pitchFamily="2" charset="2"/>
              </a:rPr>
              <a:t>          - helpompi maksaminen, luotolla ostaminen</a:t>
            </a:r>
          </a:p>
          <a:p>
            <a:pPr eaLnBrk="1" fontAlgn="auto" hangingPunct="1">
              <a:spcBef>
                <a:spcPts val="0"/>
              </a:spcBef>
              <a:spcAft>
                <a:spcPts val="0"/>
              </a:spcAft>
              <a:buClr>
                <a:srgbClr val="92D050"/>
              </a:buClr>
              <a:defRPr/>
            </a:pPr>
            <a:r>
              <a:rPr lang="fi-FI" sz="2400" dirty="0">
                <a:latin typeface="+mn-lt"/>
                <a:sym typeface="Wingdings" panose="05000000000000000000" pitchFamily="2" charset="2"/>
              </a:rPr>
              <a:t>     </a:t>
            </a:r>
            <a:r>
              <a:rPr lang="fi-FI" sz="2400" dirty="0">
                <a:solidFill>
                  <a:srgbClr val="92D050"/>
                </a:solidFill>
                <a:latin typeface="+mn-lt"/>
                <a:sym typeface="Wingdings" panose="05000000000000000000" pitchFamily="2" charset="2"/>
              </a:rPr>
              <a:t></a:t>
            </a:r>
            <a:r>
              <a:rPr lang="fi-FI" sz="2400" dirty="0">
                <a:latin typeface="+mn-lt"/>
                <a:sym typeface="Wingdings" panose="05000000000000000000" pitchFamily="2" charset="2"/>
              </a:rPr>
              <a:t> verkkopankki</a:t>
            </a:r>
          </a:p>
          <a:p>
            <a:pPr eaLnBrk="1" fontAlgn="auto" hangingPunct="1">
              <a:spcBef>
                <a:spcPts val="0"/>
              </a:spcBef>
              <a:spcAft>
                <a:spcPts val="0"/>
              </a:spcAft>
              <a:buClr>
                <a:srgbClr val="92D050"/>
              </a:buClr>
              <a:defRPr/>
            </a:pPr>
            <a:r>
              <a:rPr lang="fi-FI" sz="2400" dirty="0">
                <a:latin typeface="+mn-lt"/>
                <a:sym typeface="Wingdings" panose="05000000000000000000" pitchFamily="2" charset="2"/>
              </a:rPr>
              <a:t>          - laskujen maksaminen</a:t>
            </a:r>
          </a:p>
          <a:p>
            <a:pPr eaLnBrk="1" fontAlgn="auto" hangingPunct="1">
              <a:spcBef>
                <a:spcPts val="0"/>
              </a:spcBef>
              <a:spcAft>
                <a:spcPts val="0"/>
              </a:spcAft>
              <a:buClr>
                <a:srgbClr val="92D050"/>
              </a:buClr>
              <a:defRPr/>
            </a:pPr>
            <a:r>
              <a:rPr lang="fi-FI" sz="2400" dirty="0">
                <a:latin typeface="+mn-lt"/>
                <a:sym typeface="Wingdings" panose="05000000000000000000" pitchFamily="2" charset="2"/>
              </a:rPr>
              <a:t>          - </a:t>
            </a:r>
            <a:r>
              <a:rPr lang="fi-FI" sz="2400" dirty="0" err="1">
                <a:latin typeface="+mn-lt"/>
                <a:sym typeface="Wingdings" panose="05000000000000000000" pitchFamily="2" charset="2"/>
              </a:rPr>
              <a:t>tunnistautuminen</a:t>
            </a:r>
            <a:r>
              <a:rPr lang="fi-FI" sz="2400" dirty="0">
                <a:latin typeface="+mn-lt"/>
                <a:sym typeface="Wingdings" panose="05000000000000000000" pitchFamily="2" charset="2"/>
              </a:rPr>
              <a:t> verkossa pankkitunnuksien avulla</a:t>
            </a:r>
          </a:p>
          <a:p>
            <a:pPr marL="285750" indent="-285750" eaLnBrk="1" fontAlgn="auto" hangingPunct="1">
              <a:spcBef>
                <a:spcPts val="0"/>
              </a:spcBef>
              <a:spcAft>
                <a:spcPts val="0"/>
              </a:spcAft>
              <a:buClr>
                <a:srgbClr val="92D050"/>
              </a:buClr>
              <a:buFont typeface="Arial" panose="020B0604020202020204" pitchFamily="34" charset="0"/>
              <a:buChar char="•"/>
              <a:defRPr/>
            </a:pPr>
            <a:r>
              <a:rPr lang="fi-FI" sz="2400" dirty="0">
                <a:latin typeface="+mn-lt"/>
                <a:sym typeface="Wingdings" panose="05000000000000000000" pitchFamily="2" charset="2"/>
              </a:rPr>
              <a:t>Lainan antaminen</a:t>
            </a:r>
          </a:p>
          <a:p>
            <a:pPr marL="285750" indent="-28575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Sijoittaminen</a:t>
            </a:r>
          </a:p>
          <a:p>
            <a:pPr eaLnBrk="1" fontAlgn="auto" hangingPunct="1">
              <a:spcBef>
                <a:spcPts val="0"/>
              </a:spcBef>
              <a:spcAft>
                <a:spcPts val="0"/>
              </a:spcAft>
              <a:buClr>
                <a:srgbClr val="92D050"/>
              </a:buClr>
              <a:defRPr/>
            </a:pPr>
            <a:r>
              <a:rPr lang="fi-FI" sz="2400" dirty="0">
                <a:latin typeface="+mn-lt"/>
              </a:rPr>
              <a:t>      - korkoa pankkitalletuksista</a:t>
            </a:r>
          </a:p>
          <a:p>
            <a:pPr eaLnBrk="1" fontAlgn="auto" hangingPunct="1">
              <a:spcBef>
                <a:spcPts val="0"/>
              </a:spcBef>
              <a:spcAft>
                <a:spcPts val="0"/>
              </a:spcAft>
              <a:buClr>
                <a:srgbClr val="92D050"/>
              </a:buClr>
              <a:defRPr/>
            </a:pPr>
            <a:r>
              <a:rPr lang="fi-FI" sz="2400" dirty="0">
                <a:latin typeface="+mn-lt"/>
              </a:rPr>
              <a:t>      - sijoitusneuvonta ja erilaiset sijoitusrahastot</a:t>
            </a:r>
          </a:p>
          <a:p>
            <a:pPr eaLnBrk="1" fontAlgn="auto" hangingPunct="1">
              <a:spcBef>
                <a:spcPts val="0"/>
              </a:spcBef>
              <a:spcAft>
                <a:spcPts val="0"/>
              </a:spcAft>
              <a:buClr>
                <a:srgbClr val="92D050"/>
              </a:buClr>
              <a:defRPr/>
            </a:pPr>
            <a:r>
              <a:rPr lang="fi-FI" sz="2400" dirty="0">
                <a:latin typeface="+mn-lt"/>
              </a:rPr>
              <a:t>      - osakkeiden osto- ja </a:t>
            </a:r>
            <a:r>
              <a:rPr lang="fi-FI" sz="2400" dirty="0" err="1">
                <a:latin typeface="+mn-lt"/>
              </a:rPr>
              <a:t>myyntitoimeksiannot</a:t>
            </a:r>
            <a:endParaRPr lang="fi-FI" sz="2400" dirty="0">
              <a:latin typeface="+mn-lt"/>
            </a:endParaRPr>
          </a:p>
          <a:p>
            <a:pPr marL="285750" indent="-28575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Valuutanvaihto</a:t>
            </a:r>
          </a:p>
          <a:p>
            <a:pPr marL="285750" indent="-28575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Tallelokerot</a:t>
            </a:r>
          </a:p>
          <a:p>
            <a:pPr marL="285750" indent="-28575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Lakiasiainpalvelut</a:t>
            </a:r>
          </a:p>
          <a:p>
            <a:pPr eaLnBrk="1" fontAlgn="auto" hangingPunct="1">
              <a:spcBef>
                <a:spcPts val="0"/>
              </a:spcBef>
              <a:spcAft>
                <a:spcPts val="0"/>
              </a:spcAft>
              <a:defRPr/>
            </a:pPr>
            <a:endParaRPr lang="fi-FI" dirty="0">
              <a:latin typeface="+mn-lt"/>
            </a:endParaRPr>
          </a:p>
        </p:txBody>
      </p:sp>
      <p:sp>
        <p:nvSpPr>
          <p:cNvPr id="6" name="Pyöristetty suorakulmio 5"/>
          <p:cNvSpPr/>
          <p:nvPr/>
        </p:nvSpPr>
        <p:spPr>
          <a:xfrm>
            <a:off x="611188" y="1135063"/>
            <a:ext cx="7777162" cy="513556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3200" dirty="0">
                <a:solidFill>
                  <a:schemeClr val="tx1"/>
                </a:solidFill>
              </a:rPr>
              <a:t>Hyvä muistaa:</a:t>
            </a:r>
          </a:p>
          <a:p>
            <a:pPr algn="ctr" eaLnBrk="1" fontAlgn="auto" hangingPunct="1">
              <a:spcBef>
                <a:spcPts val="0"/>
              </a:spcBef>
              <a:spcAft>
                <a:spcPts val="0"/>
              </a:spcAft>
              <a:defRPr/>
            </a:pPr>
            <a:endParaRPr lang="fi-FI" sz="3200" dirty="0">
              <a:solidFill>
                <a:schemeClr val="tx1"/>
              </a:solidFill>
            </a:endParaRPr>
          </a:p>
          <a:p>
            <a:pPr algn="ctr" eaLnBrk="1" fontAlgn="auto" hangingPunct="1">
              <a:spcBef>
                <a:spcPts val="0"/>
              </a:spcBef>
              <a:spcAft>
                <a:spcPts val="0"/>
              </a:spcAft>
              <a:defRPr/>
            </a:pPr>
            <a:r>
              <a:rPr lang="fi-FI" sz="3200" dirty="0">
                <a:solidFill>
                  <a:schemeClr val="tx1"/>
                </a:solidFill>
              </a:rPr>
              <a:t>Pankit ovat yksityisiä liikeyrityksiä, joiden tavoitteena on tehdä voittoa omistajilleen.</a:t>
            </a:r>
          </a:p>
          <a:p>
            <a:pPr algn="ctr" eaLnBrk="1" fontAlgn="auto" hangingPunct="1">
              <a:spcBef>
                <a:spcPts val="0"/>
              </a:spcBef>
              <a:spcAft>
                <a:spcPts val="0"/>
              </a:spcAft>
              <a:defRPr/>
            </a:pPr>
            <a:endParaRPr lang="fi-FI" sz="3200" dirty="0">
              <a:solidFill>
                <a:schemeClr val="tx1"/>
              </a:solidFill>
            </a:endParaRPr>
          </a:p>
          <a:p>
            <a:pPr algn="ctr" eaLnBrk="1" fontAlgn="auto" hangingPunct="1">
              <a:spcBef>
                <a:spcPts val="0"/>
              </a:spcBef>
              <a:spcAft>
                <a:spcPts val="0"/>
              </a:spcAft>
              <a:defRPr/>
            </a:pPr>
            <a:r>
              <a:rPr lang="fi-FI" sz="3200" dirty="0">
                <a:solidFill>
                  <a:schemeClr val="tx1"/>
                </a:solidFill>
              </a:rPr>
              <a:t>Ne saavat valita asiakkaansa, ja käytännössä kaikki pankin palvelut ovat  asiakkaille maksullisia. </a:t>
            </a:r>
          </a:p>
        </p:txBody>
      </p:sp>
      <p:sp>
        <p:nvSpPr>
          <p:cNvPr id="7" name="Alatunnisteen paikkamerkki 6"/>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additive="base">
                                        <p:cTn id="6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12" end="12"/>
                                            </p:txEl>
                                          </p:spTgt>
                                        </p:tgtEl>
                                        <p:attrNameLst>
                                          <p:attrName>style.visibility</p:attrName>
                                        </p:attrNameLst>
                                      </p:cBhvr>
                                      <p:to>
                                        <p:strVal val="visible"/>
                                      </p:to>
                                    </p:set>
                                    <p:anim calcmode="lin" valueType="num">
                                      <p:cBhvr additive="base">
                                        <p:cTn id="7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xEl>
                                              <p:pRg st="13" end="13"/>
                                            </p:txEl>
                                          </p:spTgt>
                                        </p:tgtEl>
                                        <p:attrNameLst>
                                          <p:attrName>style.visibility</p:attrName>
                                        </p:attrNameLst>
                                      </p:cBhvr>
                                      <p:to>
                                        <p:strVal val="visible"/>
                                      </p:to>
                                    </p:set>
                                    <p:anim calcmode="lin" valueType="num">
                                      <p:cBhvr additive="base">
                                        <p:cTn id="7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fill="hold"/>
                                        <p:tgtEl>
                                          <p:spTgt spid="6"/>
                                        </p:tgtEl>
                                        <p:attrNameLst>
                                          <p:attrName>ppt_x</p:attrName>
                                        </p:attrNameLst>
                                      </p:cBhvr>
                                      <p:tavLst>
                                        <p:tav tm="0">
                                          <p:val>
                                            <p:strVal val="#ppt_x"/>
                                          </p:val>
                                        </p:tav>
                                        <p:tav tm="100000">
                                          <p:val>
                                            <p:strVal val="#ppt_x"/>
                                          </p:val>
                                        </p:tav>
                                      </p:tavLst>
                                    </p:anim>
                                    <p:anim calcmode="lin" valueType="num">
                                      <p:cBhvr additive="base">
                                        <p:cTn id="8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p:cNvSpPr/>
          <p:nvPr/>
        </p:nvSpPr>
        <p:spPr>
          <a:xfrm>
            <a:off x="547688" y="3336925"/>
            <a:ext cx="8312150" cy="1081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2" name="Suorakulmio 11"/>
          <p:cNvSpPr/>
          <p:nvPr/>
        </p:nvSpPr>
        <p:spPr>
          <a:xfrm>
            <a:off x="608013" y="5611813"/>
            <a:ext cx="8312150" cy="1079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6" name="Suorakulmio 5"/>
          <p:cNvSpPr/>
          <p:nvPr/>
        </p:nvSpPr>
        <p:spPr>
          <a:xfrm>
            <a:off x="508000" y="981075"/>
            <a:ext cx="8312150" cy="1079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5365" name="Tekstiruutu 8"/>
          <p:cNvSpPr txBox="1">
            <a:spLocks noChangeArrowheads="1"/>
          </p:cNvSpPr>
          <p:nvPr/>
        </p:nvSpPr>
        <p:spPr bwMode="auto">
          <a:xfrm>
            <a:off x="508000" y="217488"/>
            <a:ext cx="7777163" cy="584200"/>
          </a:xfrm>
          <a:prstGeom prst="rect">
            <a:avLst/>
          </a:prstGeom>
          <a:noFill/>
          <a:ln w="9525">
            <a:noFill/>
            <a:miter lim="800000"/>
            <a:headEnd/>
            <a:tailEnd/>
          </a:ln>
        </p:spPr>
        <p:txBody>
          <a:bodyPr>
            <a:spAutoFit/>
          </a:bodyPr>
          <a:lstStyle/>
          <a:p>
            <a:pPr eaLnBrk="1" hangingPunct="1"/>
            <a:r>
              <a:rPr lang="fi-FI" sz="3200">
                <a:solidFill>
                  <a:srgbClr val="000000"/>
                </a:solidFill>
              </a:rPr>
              <a:t>Pankkimaailmaan liittyviä termejä</a:t>
            </a:r>
          </a:p>
        </p:txBody>
      </p:sp>
      <p:sp>
        <p:nvSpPr>
          <p:cNvPr id="15366" name="Tekstiruutu 1"/>
          <p:cNvSpPr txBox="1">
            <a:spLocks noChangeArrowheads="1"/>
          </p:cNvSpPr>
          <p:nvPr/>
        </p:nvSpPr>
        <p:spPr bwMode="auto">
          <a:xfrm>
            <a:off x="531813" y="981075"/>
            <a:ext cx="2047875" cy="5170488"/>
          </a:xfrm>
          <a:prstGeom prst="rect">
            <a:avLst/>
          </a:prstGeom>
          <a:noFill/>
          <a:ln w="9525">
            <a:noFill/>
            <a:miter lim="800000"/>
            <a:headEnd/>
            <a:tailEnd/>
          </a:ln>
        </p:spPr>
        <p:txBody>
          <a:bodyPr>
            <a:spAutoFit/>
          </a:bodyPr>
          <a:lstStyle/>
          <a:p>
            <a:pPr eaLnBrk="1" hangingPunct="1"/>
            <a:r>
              <a:rPr lang="fi-FI" sz="2400"/>
              <a:t>Raha</a:t>
            </a:r>
          </a:p>
          <a:p>
            <a:pPr eaLnBrk="1" hangingPunct="1"/>
            <a:endParaRPr lang="fi-FI" sz="2400"/>
          </a:p>
          <a:p>
            <a:pPr eaLnBrk="1" hangingPunct="1"/>
            <a:endParaRPr lang="fi-FI" sz="2400"/>
          </a:p>
          <a:p>
            <a:pPr eaLnBrk="1" hangingPunct="1"/>
            <a:r>
              <a:rPr lang="fi-FI" sz="2400"/>
              <a:t>Korko</a:t>
            </a:r>
          </a:p>
          <a:p>
            <a:pPr eaLnBrk="1" hangingPunct="1"/>
            <a:endParaRPr lang="fi-FI" sz="2400"/>
          </a:p>
          <a:p>
            <a:pPr eaLnBrk="1" hangingPunct="1"/>
            <a:endParaRPr lang="fi-FI" sz="1000"/>
          </a:p>
          <a:p>
            <a:pPr eaLnBrk="1" hangingPunct="1"/>
            <a:endParaRPr lang="fi-FI" sz="2400"/>
          </a:p>
          <a:p>
            <a:pPr eaLnBrk="1" hangingPunct="1"/>
            <a:r>
              <a:rPr lang="fi-FI" sz="2400"/>
              <a:t>Otto - ja antolainaus</a:t>
            </a:r>
          </a:p>
          <a:p>
            <a:pPr eaLnBrk="1" hangingPunct="1"/>
            <a:endParaRPr lang="fi-FI" sz="2400"/>
          </a:p>
          <a:p>
            <a:pPr eaLnBrk="1" hangingPunct="1"/>
            <a:r>
              <a:rPr lang="fi-FI" sz="2400"/>
              <a:t>Vakuus</a:t>
            </a:r>
          </a:p>
          <a:p>
            <a:pPr eaLnBrk="1" hangingPunct="1"/>
            <a:endParaRPr lang="fi-FI" sz="2400"/>
          </a:p>
          <a:p>
            <a:pPr eaLnBrk="1" hangingPunct="1"/>
            <a:endParaRPr lang="fi-FI" sz="2800"/>
          </a:p>
          <a:p>
            <a:pPr eaLnBrk="1" hangingPunct="1"/>
            <a:r>
              <a:rPr lang="fi-FI" sz="2400"/>
              <a:t>Takaaja</a:t>
            </a:r>
          </a:p>
        </p:txBody>
      </p:sp>
      <p:sp>
        <p:nvSpPr>
          <p:cNvPr id="5" name="Tekstiruutu 4"/>
          <p:cNvSpPr txBox="1"/>
          <p:nvPr/>
        </p:nvSpPr>
        <p:spPr>
          <a:xfrm>
            <a:off x="2411413" y="981075"/>
            <a:ext cx="6264275" cy="5792788"/>
          </a:xfrm>
          <a:prstGeom prst="rect">
            <a:avLst/>
          </a:prstGeom>
          <a:noFill/>
        </p:spPr>
        <p:txBody>
          <a:bodyPr>
            <a:spAutoFit/>
          </a:bodyPr>
          <a:lstStyle/>
          <a:p>
            <a:pPr eaLnBrk="1" fontAlgn="auto" hangingPunct="1">
              <a:spcBef>
                <a:spcPts val="0"/>
              </a:spcBef>
              <a:spcAft>
                <a:spcPts val="0"/>
              </a:spcAft>
              <a:defRPr/>
            </a:pPr>
            <a:r>
              <a:rPr lang="fi-FI" sz="2200" b="1" dirty="0">
                <a:latin typeface="+mn-lt"/>
              </a:rPr>
              <a:t>Vaihdon väline. </a:t>
            </a:r>
            <a:r>
              <a:rPr lang="fi-FI" sz="2200" dirty="0">
                <a:latin typeface="+mn-lt"/>
              </a:rPr>
              <a:t>Mahdollistaa esimerkiksi työpanoksen vaihtamisen tavaroiksi. Toimii myös omaisuuden säilyttäjänä.</a:t>
            </a:r>
          </a:p>
          <a:p>
            <a:pPr eaLnBrk="1" fontAlgn="auto" hangingPunct="1">
              <a:spcBef>
                <a:spcPts val="0"/>
              </a:spcBef>
              <a:spcAft>
                <a:spcPts val="0"/>
              </a:spcAft>
              <a:defRPr/>
            </a:pPr>
            <a:endParaRPr lang="fi-FI" sz="1000" dirty="0">
              <a:latin typeface="+mn-lt"/>
            </a:endParaRPr>
          </a:p>
          <a:p>
            <a:pPr eaLnBrk="1" fontAlgn="auto" hangingPunct="1">
              <a:spcBef>
                <a:spcPts val="0"/>
              </a:spcBef>
              <a:spcAft>
                <a:spcPts val="0"/>
              </a:spcAft>
              <a:defRPr/>
            </a:pPr>
            <a:r>
              <a:rPr lang="fi-FI" sz="2200" b="1" dirty="0">
                <a:latin typeface="+mn-lt"/>
              </a:rPr>
              <a:t>Rahan hinta lainan ottajalle. </a:t>
            </a:r>
            <a:r>
              <a:rPr lang="fi-FI" sz="2200" dirty="0">
                <a:latin typeface="+mn-lt"/>
              </a:rPr>
              <a:t>Korvausta siitä, että säästäjä antaa säästämänsä rahat lainanottajan käyttöön.</a:t>
            </a:r>
          </a:p>
          <a:p>
            <a:pPr eaLnBrk="1" fontAlgn="auto" hangingPunct="1">
              <a:spcBef>
                <a:spcPts val="0"/>
              </a:spcBef>
              <a:spcAft>
                <a:spcPts val="0"/>
              </a:spcAft>
              <a:defRPr/>
            </a:pPr>
            <a:endParaRPr lang="fi-FI" sz="1000" dirty="0">
              <a:latin typeface="+mn-lt"/>
            </a:endParaRPr>
          </a:p>
          <a:p>
            <a:pPr eaLnBrk="1" fontAlgn="auto" hangingPunct="1">
              <a:spcBef>
                <a:spcPts val="0"/>
              </a:spcBef>
              <a:spcAft>
                <a:spcPts val="0"/>
              </a:spcAft>
              <a:defRPr/>
            </a:pPr>
            <a:r>
              <a:rPr lang="fi-FI" sz="2200" b="1" dirty="0">
                <a:latin typeface="+mn-lt"/>
              </a:rPr>
              <a:t>Pankin lainaamisesta käyttämät termit</a:t>
            </a:r>
            <a:r>
              <a:rPr lang="fi-FI" sz="2200" dirty="0">
                <a:latin typeface="+mn-lt"/>
              </a:rPr>
              <a:t>. Pankki ottaa meidän säästömme lainaan ja antaa keräämänsä rahat lainaan halukkaille.</a:t>
            </a:r>
          </a:p>
          <a:p>
            <a:pPr eaLnBrk="1" fontAlgn="auto" hangingPunct="1">
              <a:spcBef>
                <a:spcPts val="0"/>
              </a:spcBef>
              <a:spcAft>
                <a:spcPts val="0"/>
              </a:spcAft>
              <a:defRPr/>
            </a:pPr>
            <a:endParaRPr lang="fi-FI" sz="1050" dirty="0">
              <a:latin typeface="+mn-lt"/>
            </a:endParaRPr>
          </a:p>
          <a:p>
            <a:pPr eaLnBrk="1" fontAlgn="auto" hangingPunct="1">
              <a:spcBef>
                <a:spcPts val="0"/>
              </a:spcBef>
              <a:spcAft>
                <a:spcPts val="0"/>
              </a:spcAft>
              <a:defRPr/>
            </a:pPr>
            <a:r>
              <a:rPr lang="fi-FI" sz="2200" b="1" dirty="0">
                <a:latin typeface="+mn-lt"/>
              </a:rPr>
              <a:t>Lainan vastineeksi pankille annettava kiinteä omaisuus.</a:t>
            </a:r>
            <a:r>
              <a:rPr lang="fi-FI" sz="2200" dirty="0">
                <a:latin typeface="+mn-lt"/>
              </a:rPr>
              <a:t> Jos lainanottaja ei maksa velkaansa, pankki voi myydä vakuuden ja saada rahansa takaisin.</a:t>
            </a:r>
          </a:p>
          <a:p>
            <a:pPr eaLnBrk="1" fontAlgn="auto" hangingPunct="1">
              <a:spcBef>
                <a:spcPts val="0"/>
              </a:spcBef>
              <a:spcAft>
                <a:spcPts val="0"/>
              </a:spcAft>
              <a:defRPr/>
            </a:pPr>
            <a:endParaRPr lang="fi-FI" sz="1000" dirty="0">
              <a:latin typeface="+mn-lt"/>
            </a:endParaRPr>
          </a:p>
          <a:p>
            <a:pPr eaLnBrk="1" fontAlgn="auto" hangingPunct="1">
              <a:spcBef>
                <a:spcPts val="0"/>
              </a:spcBef>
              <a:spcAft>
                <a:spcPts val="0"/>
              </a:spcAft>
              <a:defRPr/>
            </a:pPr>
            <a:r>
              <a:rPr lang="fi-FI" sz="2200" b="1" dirty="0">
                <a:latin typeface="+mn-lt"/>
              </a:rPr>
              <a:t>Henkilö, joka ottaa vastuun toisen ihmisen saamasta lainasta. </a:t>
            </a:r>
            <a:r>
              <a:rPr lang="fi-FI" sz="2200" dirty="0">
                <a:latin typeface="+mn-lt"/>
              </a:rPr>
              <a:t>Jos lainanottaja ei maksa velkaansa, pankki perii rahat takaajalta.</a:t>
            </a:r>
          </a:p>
        </p:txBody>
      </p:sp>
      <p:sp>
        <p:nvSpPr>
          <p:cNvPr id="10" name="Alatunnisteen paikkamerkki 9"/>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981075"/>
            <a:ext cx="9144000" cy="5064125"/>
          </a:xfrm>
          <a:prstGeom prst="rect">
            <a:avLst/>
          </a:prstGeom>
          <a:noFill/>
          <a:ln w="9525">
            <a:noFill/>
            <a:miter lim="800000"/>
            <a:headEnd/>
            <a:tailEnd/>
          </a:ln>
        </p:spPr>
      </p:pic>
      <p:sp>
        <p:nvSpPr>
          <p:cNvPr id="2" name="Suorakulmio 1"/>
          <p:cNvSpPr/>
          <p:nvPr/>
        </p:nvSpPr>
        <p:spPr>
          <a:xfrm>
            <a:off x="468313" y="1989138"/>
            <a:ext cx="2374900"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0" name="Suorakulmio 9"/>
          <p:cNvSpPr/>
          <p:nvPr/>
        </p:nvSpPr>
        <p:spPr>
          <a:xfrm>
            <a:off x="2843213" y="1989138"/>
            <a:ext cx="2736850"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1" name="Suorakulmio 10"/>
          <p:cNvSpPr/>
          <p:nvPr/>
        </p:nvSpPr>
        <p:spPr>
          <a:xfrm>
            <a:off x="5580063" y="1989138"/>
            <a:ext cx="3095625"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5" name="Suorakulmio 4"/>
          <p:cNvSpPr/>
          <p:nvPr/>
        </p:nvSpPr>
        <p:spPr>
          <a:xfrm>
            <a:off x="468313" y="3068638"/>
            <a:ext cx="2374900" cy="247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2" name="Suorakulmio 11"/>
          <p:cNvSpPr/>
          <p:nvPr/>
        </p:nvSpPr>
        <p:spPr>
          <a:xfrm>
            <a:off x="2843213" y="3068638"/>
            <a:ext cx="3097212" cy="247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3" name="Suorakulmio 12"/>
          <p:cNvSpPr/>
          <p:nvPr/>
        </p:nvSpPr>
        <p:spPr>
          <a:xfrm>
            <a:off x="5940425" y="3068638"/>
            <a:ext cx="2879725" cy="2305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6" name="Ellipsi 5"/>
          <p:cNvSpPr/>
          <p:nvPr/>
        </p:nvSpPr>
        <p:spPr>
          <a:xfrm>
            <a:off x="179388" y="5084763"/>
            <a:ext cx="2663825" cy="1506537"/>
          </a:xfrm>
          <a:prstGeom prst="ellipse">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Pankille lainan järjestämisestä syntyvät kustannukset. </a:t>
            </a:r>
          </a:p>
        </p:txBody>
      </p:sp>
      <p:sp>
        <p:nvSpPr>
          <p:cNvPr id="15" name="Ellipsi 14"/>
          <p:cNvSpPr/>
          <p:nvPr/>
        </p:nvSpPr>
        <p:spPr>
          <a:xfrm>
            <a:off x="2987675" y="5013325"/>
            <a:ext cx="2736850" cy="1511300"/>
          </a:xfrm>
          <a:prstGeom prst="ellipse">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Voitto, jonka pankki lainan järjestämisestä haluaa.</a:t>
            </a:r>
          </a:p>
        </p:txBody>
      </p:sp>
      <p:sp>
        <p:nvSpPr>
          <p:cNvPr id="16" name="Pyöristetty suorakulmio 15"/>
          <p:cNvSpPr/>
          <p:nvPr/>
        </p:nvSpPr>
        <p:spPr>
          <a:xfrm>
            <a:off x="6011863" y="4581525"/>
            <a:ext cx="2736850" cy="207803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Asiakkaan kannattaa aina kysyä lainatarjouksia eri pankeista, sillä pankkien marginaalit  vaihtelevat.</a:t>
            </a:r>
          </a:p>
        </p:txBody>
      </p:sp>
      <p:sp>
        <p:nvSpPr>
          <p:cNvPr id="18" name="Alatunnisteen paikkamerkki 17"/>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5" grpId="0" animBg="1"/>
      <p:bldP spid="12" grpId="0" animBg="1"/>
      <p:bldP spid="13" grpId="0" animBg="1"/>
      <p:bldP spid="6" grpId="0" animBg="1"/>
      <p:bldP spid="15" grpId="0" animBg="1"/>
      <p:bldP spid="1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kstiruutu 8"/>
          <p:cNvSpPr txBox="1">
            <a:spLocks noChangeArrowheads="1"/>
          </p:cNvSpPr>
          <p:nvPr/>
        </p:nvSpPr>
        <p:spPr bwMode="auto">
          <a:xfrm>
            <a:off x="611188" y="476250"/>
            <a:ext cx="7777162" cy="646113"/>
          </a:xfrm>
          <a:prstGeom prst="rect">
            <a:avLst/>
          </a:prstGeom>
          <a:noFill/>
          <a:ln w="9525">
            <a:noFill/>
            <a:miter lim="800000"/>
            <a:headEnd/>
            <a:tailEnd/>
          </a:ln>
        </p:spPr>
        <p:txBody>
          <a:bodyPr>
            <a:spAutoFit/>
          </a:bodyPr>
          <a:lstStyle/>
          <a:p>
            <a:pPr eaLnBrk="1" hangingPunct="1"/>
            <a:r>
              <a:rPr lang="fi-FI" sz="3600">
                <a:solidFill>
                  <a:srgbClr val="000000"/>
                </a:solidFill>
              </a:rPr>
              <a:t>Osakesijoittaminen vaati tietoa</a:t>
            </a:r>
          </a:p>
        </p:txBody>
      </p:sp>
      <p:sp>
        <p:nvSpPr>
          <p:cNvPr id="5" name="Tekstiruutu 4"/>
          <p:cNvSpPr txBox="1">
            <a:spLocks noChangeArrowheads="1"/>
          </p:cNvSpPr>
          <p:nvPr/>
        </p:nvSpPr>
        <p:spPr bwMode="auto">
          <a:xfrm>
            <a:off x="395288" y="1196975"/>
            <a:ext cx="8385175" cy="4892675"/>
          </a:xfrm>
          <a:prstGeom prst="rect">
            <a:avLst/>
          </a:prstGeom>
          <a:noFill/>
          <a:ln w="9525">
            <a:noFill/>
            <a:miter lim="800000"/>
            <a:headEnd/>
            <a:tailEnd/>
          </a:ln>
        </p:spPr>
        <p:txBody>
          <a:bodyPr>
            <a:spAutoFit/>
          </a:bodyPr>
          <a:lstStyle/>
          <a:p>
            <a:pPr marL="342900" indent="-342900" eaLnBrk="1" hangingPunct="1">
              <a:buClr>
                <a:srgbClr val="92D050"/>
              </a:buClr>
              <a:buFont typeface="Arial" pitchFamily="34" charset="0"/>
              <a:buChar char="•"/>
            </a:pPr>
            <a:r>
              <a:rPr lang="fi-FI" sz="2400"/>
              <a:t>Sijoittajan minimitavoite on turvata rahojensa ostovoima inflaatiolta eli hintojen nousulta.</a:t>
            </a:r>
          </a:p>
          <a:p>
            <a:pPr marL="342900" indent="-342900" eaLnBrk="1" hangingPunct="1">
              <a:buClr>
                <a:srgbClr val="92D050"/>
              </a:buClr>
              <a:buFont typeface="Arial" pitchFamily="34" charset="0"/>
              <a:buChar char="•"/>
            </a:pPr>
            <a:r>
              <a:rPr lang="fi-FI" sz="2400"/>
              <a:t>Jos sijoitetun omaisuuden arvo kasvaa enemmän kuin hinnat samana aikana nousevat  kaupoissa, sijoittaja rikastuu.</a:t>
            </a:r>
          </a:p>
          <a:p>
            <a:pPr marL="342900" indent="-342900" eaLnBrk="1" hangingPunct="1">
              <a:buClr>
                <a:srgbClr val="92D050"/>
              </a:buClr>
              <a:buFont typeface="Arial" pitchFamily="34" charset="0"/>
              <a:buChar char="•"/>
            </a:pPr>
            <a:r>
              <a:rPr lang="fi-FI" sz="2400"/>
              <a:t>Osakesijoittaminen on spekulointia sitä, miten kukin  pörssiyhtiö menestyy jatkossa ja millaista tuottoa sen osakkeilla saa.</a:t>
            </a:r>
          </a:p>
          <a:p>
            <a:pPr marL="803275" lvl="1" indent="-346075" eaLnBrk="1" hangingPunct="1">
              <a:buClr>
                <a:srgbClr val="92D050"/>
              </a:buClr>
              <a:buFont typeface="Symbol" pitchFamily="18" charset="2"/>
              <a:buChar char="-"/>
            </a:pPr>
            <a:r>
              <a:rPr lang="fi-FI" sz="2400"/>
              <a:t>Jos yrityksen tuotteet käyvät kaupaksi, se voi tuottaa paljon voittoa ja jakaa voitostaan hyvät osingot  osakkeenomistajilleen </a:t>
            </a:r>
          </a:p>
          <a:p>
            <a:pPr marL="803275" lvl="1" indent="-346075" eaLnBrk="1" hangingPunct="1">
              <a:buClr>
                <a:srgbClr val="92D050"/>
              </a:buClr>
              <a:buFont typeface="Symbol" pitchFamily="18" charset="2"/>
              <a:buChar char="-"/>
            </a:pPr>
            <a:r>
              <a:rPr lang="fi-FI" sz="2400"/>
              <a:t>Menestyvän yhtiön osakkeet kiinnostavat ostajia, jolloin  osakkeen hinta nousee ja samalla siihen sijoittaneiden omaisuuden arvo kasvaa.</a:t>
            </a:r>
          </a:p>
        </p:txBody>
      </p:sp>
      <p:sp>
        <p:nvSpPr>
          <p:cNvPr id="2" name="Pyöristetty suorakulmio 1"/>
          <p:cNvSpPr/>
          <p:nvPr/>
        </p:nvSpPr>
        <p:spPr>
          <a:xfrm>
            <a:off x="395288" y="1268413"/>
            <a:ext cx="8280400" cy="48212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4000" dirty="0">
                <a:solidFill>
                  <a:schemeClr val="tx1"/>
                </a:solidFill>
              </a:rPr>
              <a:t>Osakkeen oikea arvo mitataan kuitenkin joka arkipäivä uudestaan: oikea hinta on se, jonka joku on tänään siitä valmis maksamaan. </a:t>
            </a:r>
          </a:p>
        </p:txBody>
      </p:sp>
      <p:sp>
        <p:nvSpPr>
          <p:cNvPr id="6" name="Alatunnisteen paikkamerkki 5"/>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46050" y="657225"/>
            <a:ext cx="8529638" cy="5967413"/>
          </a:xfrm>
          <a:prstGeom prst="rect">
            <a:avLst/>
          </a:prstGeom>
          <a:noFill/>
          <a:ln w="9525">
            <a:noFill/>
            <a:miter lim="800000"/>
            <a:headEnd/>
            <a:tailEnd/>
          </a:ln>
        </p:spPr>
      </p:pic>
      <p:sp>
        <p:nvSpPr>
          <p:cNvPr id="18435"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solidFill>
                <a:srgbClr val="000000"/>
              </a:solidFill>
            </a:endParaRPr>
          </a:p>
        </p:txBody>
      </p:sp>
      <p:sp>
        <p:nvSpPr>
          <p:cNvPr id="12" name="Pyöristetty suorakulmio 11"/>
          <p:cNvSpPr/>
          <p:nvPr/>
        </p:nvSpPr>
        <p:spPr>
          <a:xfrm>
            <a:off x="1258888" y="4005263"/>
            <a:ext cx="3152775" cy="187166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Sijoittajan tehtävänä on vain valita, mistä valmiista ja ammattisijoittajien ostamasta osakepotista hän haluaa omistaa osuuden.  </a:t>
            </a:r>
          </a:p>
        </p:txBody>
      </p:sp>
      <p:sp>
        <p:nvSpPr>
          <p:cNvPr id="7" name="Ellipsi 6"/>
          <p:cNvSpPr/>
          <p:nvPr/>
        </p:nvSpPr>
        <p:spPr>
          <a:xfrm>
            <a:off x="3995738" y="1989138"/>
            <a:ext cx="2520950" cy="2457450"/>
          </a:xfrm>
          <a:prstGeom prst="ellipse">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6" name="Pyöristetty suorakulmio 5"/>
          <p:cNvSpPr/>
          <p:nvPr/>
        </p:nvSpPr>
        <p:spPr>
          <a:xfrm>
            <a:off x="1289050" y="1052513"/>
            <a:ext cx="3138488" cy="28082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Sijoitusrahasto on pankin tai pankkiiriliikkeen tarjoama sijoitusmuoto. </a:t>
            </a:r>
          </a:p>
          <a:p>
            <a:pPr algn="ctr" eaLnBrk="1" fontAlgn="auto" hangingPunct="1">
              <a:spcBef>
                <a:spcPts val="0"/>
              </a:spcBef>
              <a:spcAft>
                <a:spcPts val="0"/>
              </a:spcAft>
              <a:defRPr/>
            </a:pPr>
            <a:endParaRPr lang="fi-FI" sz="2000" dirty="0">
              <a:solidFill>
                <a:schemeClr val="tx1"/>
              </a:solidFill>
            </a:endParaRPr>
          </a:p>
          <a:p>
            <a:pPr algn="ctr" eaLnBrk="1" fontAlgn="auto" hangingPunct="1">
              <a:spcBef>
                <a:spcPts val="0"/>
              </a:spcBef>
              <a:spcAft>
                <a:spcPts val="0"/>
              </a:spcAft>
              <a:defRPr/>
            </a:pPr>
            <a:r>
              <a:rPr lang="fi-FI" sz="2000" dirty="0">
                <a:solidFill>
                  <a:schemeClr val="tx1"/>
                </a:solidFill>
              </a:rPr>
              <a:t>Rahasto muodostuu isosta potista erilaisia osakkeita. Tarvittaessa rahastonhoitaja vaihtaa niitä tuottavampiin.  </a:t>
            </a:r>
          </a:p>
        </p:txBody>
      </p:sp>
      <p:sp>
        <p:nvSpPr>
          <p:cNvPr id="13" name="Pyöristetty suorakulmio 12"/>
          <p:cNvSpPr/>
          <p:nvPr/>
        </p:nvSpPr>
        <p:spPr>
          <a:xfrm>
            <a:off x="4427538" y="4292600"/>
            <a:ext cx="3889375" cy="165893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Kun rahaston omistamien osakkeiden arvo nousee pörssissä, sijoittajan omistaman osuuden arvo nousee. Oman osuutensa voi myydä pois koska vaan.  </a:t>
            </a:r>
          </a:p>
        </p:txBody>
      </p:sp>
      <p:sp>
        <p:nvSpPr>
          <p:cNvPr id="11" name="Alatunnisteen paikkamerkki 10"/>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6" grpId="0" animBg="1"/>
      <p:bldP spid="1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46050" y="657225"/>
            <a:ext cx="8529638" cy="5967413"/>
          </a:xfrm>
          <a:prstGeom prst="rect">
            <a:avLst/>
          </a:prstGeom>
          <a:noFill/>
          <a:ln w="9525">
            <a:noFill/>
            <a:miter lim="800000"/>
            <a:headEnd/>
            <a:tailEnd/>
          </a:ln>
        </p:spPr>
      </p:pic>
      <p:sp>
        <p:nvSpPr>
          <p:cNvPr id="19459"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solidFill>
                <a:srgbClr val="000000"/>
              </a:solidFill>
            </a:endParaRPr>
          </a:p>
        </p:txBody>
      </p:sp>
      <p:sp>
        <p:nvSpPr>
          <p:cNvPr id="20" name="Suorakulmio 19"/>
          <p:cNvSpPr/>
          <p:nvPr/>
        </p:nvSpPr>
        <p:spPr>
          <a:xfrm>
            <a:off x="369888" y="1196975"/>
            <a:ext cx="8162925" cy="15113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1" name="Suorakulmio 20"/>
          <p:cNvSpPr/>
          <p:nvPr/>
        </p:nvSpPr>
        <p:spPr>
          <a:xfrm>
            <a:off x="6084888" y="2708275"/>
            <a:ext cx="2447925" cy="382111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2" name="Suorakulmio 21"/>
          <p:cNvSpPr/>
          <p:nvPr/>
        </p:nvSpPr>
        <p:spPr>
          <a:xfrm>
            <a:off x="401638" y="3859213"/>
            <a:ext cx="3017837" cy="2670175"/>
          </a:xfrm>
          <a:prstGeom prst="rect">
            <a:avLst/>
          </a:prstGeom>
          <a:solidFill>
            <a:srgbClr val="008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4" name="Suorakulmio 23"/>
          <p:cNvSpPr/>
          <p:nvPr/>
        </p:nvSpPr>
        <p:spPr>
          <a:xfrm>
            <a:off x="401638" y="2708275"/>
            <a:ext cx="5683250" cy="1150938"/>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5" name="Suorakulmio 24"/>
          <p:cNvSpPr/>
          <p:nvPr/>
        </p:nvSpPr>
        <p:spPr>
          <a:xfrm>
            <a:off x="3433763" y="3859213"/>
            <a:ext cx="2663825" cy="267017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6" name="Ellipsi 25"/>
          <p:cNvSpPr/>
          <p:nvPr/>
        </p:nvSpPr>
        <p:spPr>
          <a:xfrm>
            <a:off x="6011863" y="5876925"/>
            <a:ext cx="2314575" cy="6477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7" name="Ellipsi 26"/>
          <p:cNvSpPr/>
          <p:nvPr/>
        </p:nvSpPr>
        <p:spPr>
          <a:xfrm>
            <a:off x="323850" y="1557338"/>
            <a:ext cx="889000" cy="7921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8" name="Ellipsi 27"/>
          <p:cNvSpPr/>
          <p:nvPr/>
        </p:nvSpPr>
        <p:spPr>
          <a:xfrm>
            <a:off x="250825" y="5373688"/>
            <a:ext cx="890588" cy="792162"/>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9" name="Ellipsi 28"/>
          <p:cNvSpPr/>
          <p:nvPr/>
        </p:nvSpPr>
        <p:spPr>
          <a:xfrm>
            <a:off x="827088" y="5876925"/>
            <a:ext cx="2381250" cy="644525"/>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cxnSp>
        <p:nvCxnSpPr>
          <p:cNvPr id="17" name="Suora nuoliyhdysviiva 16"/>
          <p:cNvCxnSpPr>
            <a:stCxn id="29" idx="1"/>
          </p:cNvCxnSpPr>
          <p:nvPr/>
        </p:nvCxnSpPr>
        <p:spPr>
          <a:xfrm flipV="1">
            <a:off x="1176338" y="1484313"/>
            <a:ext cx="7067550" cy="4487862"/>
          </a:xfrm>
          <a:prstGeom prst="straightConnector1">
            <a:avLst/>
          </a:prstGeom>
          <a:ln w="635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 name="Pyöristetty suorakulmio 4"/>
          <p:cNvSpPr/>
          <p:nvPr/>
        </p:nvSpPr>
        <p:spPr>
          <a:xfrm>
            <a:off x="2555875" y="2636838"/>
            <a:ext cx="4679950" cy="223202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800" dirty="0">
                <a:solidFill>
                  <a:schemeClr val="tx1"/>
                </a:solidFill>
              </a:rPr>
              <a:t>Kun on valmis ottamaan suuremman riskin, voi yleensä odottaa suurempaa tuottoa.</a:t>
            </a:r>
          </a:p>
        </p:txBody>
      </p:sp>
      <p:sp>
        <p:nvSpPr>
          <p:cNvPr id="30" name="Alatunnisteen paikkamerkki 29"/>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5" grpId="0" animBg="1"/>
      <p:bldP spid="26" grpId="0" animBg="1"/>
      <p:bldP spid="27" grpId="0" animBg="1"/>
      <p:bldP spid="28" grpId="0" animBg="1"/>
      <p:bldP spid="29" grpId="0" animBg="1"/>
      <p:bldP spid="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solidFill>
                <a:srgbClr val="000000"/>
              </a:solidFill>
            </a:endParaRPr>
          </a:p>
        </p:txBody>
      </p:sp>
      <p:pic>
        <p:nvPicPr>
          <p:cNvPr id="2048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27313" y="333375"/>
            <a:ext cx="3744912" cy="5815013"/>
          </a:xfrm>
          <a:prstGeom prst="rect">
            <a:avLst/>
          </a:prstGeom>
          <a:noFill/>
          <a:ln w="9525">
            <a:noFill/>
            <a:miter lim="800000"/>
            <a:headEnd/>
            <a:tailEnd/>
          </a:ln>
        </p:spPr>
      </p:pic>
      <p:sp>
        <p:nvSpPr>
          <p:cNvPr id="5" name="Alatunnisteen paikkamerkki 4"/>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476672"/>
            <a:ext cx="8229600" cy="1090960"/>
          </a:xfrm>
        </p:spPr>
        <p:txBody>
          <a:bodyPr>
            <a:normAutofit fontScale="90000"/>
          </a:bodyPr>
          <a:lstStyle/>
          <a:p>
            <a:pPr eaLnBrk="1" hangingPunct="1"/>
            <a:r>
              <a:rPr lang="fi-FI" sz="3600" dirty="0" smtClean="0">
                <a:latin typeface="Arial" charset="0"/>
                <a:cs typeface="Arial" charset="0"/>
              </a:rPr>
              <a:t>Ydinsisältö 1: Tarpeet ja valinnat ohjaavat taloutta</a:t>
            </a:r>
          </a:p>
        </p:txBody>
      </p:sp>
      <p:sp>
        <p:nvSpPr>
          <p:cNvPr id="11267" name="Rectangle 3"/>
          <p:cNvSpPr>
            <a:spLocks noGrp="1" noChangeArrowheads="1"/>
          </p:cNvSpPr>
          <p:nvPr>
            <p:ph idx="1"/>
          </p:nvPr>
        </p:nvSpPr>
        <p:spPr/>
        <p:txBody>
          <a:bodyPr/>
          <a:lstStyle/>
          <a:p>
            <a:pPr eaLnBrk="1" hangingPunct="1"/>
            <a:r>
              <a:rPr lang="fi-FI" sz="2000" dirty="0" smtClean="0">
                <a:latin typeface="Arial" charset="0"/>
                <a:cs typeface="Arial" charset="0"/>
              </a:rPr>
              <a:t>Ihmisillä on tarpeita, joita tyydytetään erilaisten tuotteiden ja palveluiden avulla.</a:t>
            </a:r>
          </a:p>
          <a:p>
            <a:pPr eaLnBrk="1" hangingPunct="1"/>
            <a:r>
              <a:rPr lang="fi-FI" sz="2000" dirty="0" smtClean="0">
                <a:latin typeface="Arial" charset="0"/>
                <a:cs typeface="Arial" charset="0"/>
              </a:rPr>
              <a:t>Mitä perustarpeita ihmisillä on?</a:t>
            </a:r>
          </a:p>
          <a:p>
            <a:pPr lvl="1" eaLnBrk="1" hangingPunct="1"/>
            <a:r>
              <a:rPr lang="fi-FI" sz="2000" dirty="0" smtClean="0">
                <a:latin typeface="Arial" charset="0"/>
                <a:cs typeface="Arial" charset="0"/>
                <a:sym typeface="Wingdings" pitchFamily="2" charset="2"/>
              </a:rPr>
              <a:t>ravinto</a:t>
            </a:r>
          </a:p>
          <a:p>
            <a:pPr lvl="1" eaLnBrk="1" hangingPunct="1"/>
            <a:r>
              <a:rPr lang="fi-FI" sz="2000" dirty="0" smtClean="0">
                <a:latin typeface="Arial" charset="0"/>
                <a:cs typeface="Arial" charset="0"/>
                <a:sym typeface="Wingdings" pitchFamily="2" charset="2"/>
              </a:rPr>
              <a:t>lämpö: vaatteet ja asuminen</a:t>
            </a:r>
          </a:p>
          <a:p>
            <a:pPr eaLnBrk="1" hangingPunct="1"/>
            <a:r>
              <a:rPr lang="fi-FI" sz="2000" dirty="0" smtClean="0">
                <a:latin typeface="Arial" charset="0"/>
                <a:cs typeface="Arial" charset="0"/>
                <a:sym typeface="Wingdings" pitchFamily="2" charset="2"/>
              </a:rPr>
              <a:t>Kun perustarpeet on täytetty, useimmat ihmiset haluavat kuluttaa koko ajan lisää.</a:t>
            </a:r>
          </a:p>
          <a:p>
            <a:pPr eaLnBrk="1" hangingPunct="1"/>
            <a:r>
              <a:rPr lang="fi-FI" sz="2000" dirty="0" smtClean="0">
                <a:latin typeface="Arial" charset="0"/>
                <a:cs typeface="Arial" charset="0"/>
                <a:sym typeface="Wingdings" pitchFamily="2" charset="2"/>
              </a:rPr>
              <a:t>Mitkä tekijät ohjaavat kuluttajaa valinnoissaan?</a:t>
            </a:r>
          </a:p>
          <a:p>
            <a:pPr lvl="1" eaLnBrk="1" hangingPunct="1"/>
            <a:r>
              <a:rPr lang="fi-FI" sz="2000" dirty="0" smtClean="0">
                <a:latin typeface="Arial" charset="0"/>
                <a:cs typeface="Arial" charset="0"/>
                <a:sym typeface="Wingdings" pitchFamily="2" charset="2"/>
              </a:rPr>
              <a:t>käytettävissä olevat tulot</a:t>
            </a:r>
          </a:p>
          <a:p>
            <a:pPr lvl="1" eaLnBrk="1" hangingPunct="1"/>
            <a:r>
              <a:rPr lang="fi-FI" sz="2000" dirty="0" smtClean="0">
                <a:latin typeface="Arial" charset="0"/>
                <a:cs typeface="Arial" charset="0"/>
                <a:sym typeface="Wingdings" pitchFamily="2" charset="2"/>
              </a:rPr>
              <a:t>ihmisen arvot ja arvostukset</a:t>
            </a:r>
          </a:p>
          <a:p>
            <a:pPr eaLnBrk="1" hangingPunct="1"/>
            <a:r>
              <a:rPr lang="fi-FI" sz="2000" dirty="0" smtClean="0">
                <a:latin typeface="Arial" charset="0"/>
                <a:cs typeface="Arial" charset="0"/>
                <a:sym typeface="Wingdings" pitchFamily="2" charset="2"/>
              </a:rPr>
              <a:t>Markkinointi luo koko ajan uusia tarpeita.</a:t>
            </a:r>
            <a:endParaRPr lang="fi-FI" sz="2000" dirty="0" smtClean="0">
              <a:latin typeface="Arial" charset="0"/>
              <a:cs typeface="Arial" charset="0"/>
            </a:endParaRPr>
          </a:p>
        </p:txBody>
      </p:sp>
      <p:pic>
        <p:nvPicPr>
          <p:cNvPr id="11268"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
        <p:nvSpPr>
          <p:cNvPr id="11269" name="Dian numeron paikkamerkki 6"/>
          <p:cNvSpPr>
            <a:spLocks noGrp="1"/>
          </p:cNvSpPr>
          <p:nvPr>
            <p:ph type="sldNum" sz="quarter" idx="11"/>
          </p:nvPr>
        </p:nvSpPr>
        <p:spPr>
          <a:noFill/>
        </p:spPr>
        <p:txBody>
          <a:bodyPr/>
          <a:lstStyle/>
          <a:p>
            <a:fld id="{1E666075-B780-4A49-AB9F-85B44BF535CE}" type="slidenum">
              <a:rPr lang="fi-FI" smtClean="0"/>
              <a:pPr/>
              <a:t>109</a:t>
            </a:fld>
            <a:endParaRPr lang="fi-FI" smtClean="0"/>
          </a:p>
        </p:txBody>
      </p:sp>
      <p:sp>
        <p:nvSpPr>
          <p:cNvPr id="11270" name="Alatunnisteen paikkamerkki 7"/>
          <p:cNvSpPr>
            <a:spLocks noGrp="1"/>
          </p:cNvSpPr>
          <p:nvPr>
            <p:ph type="ftr" sz="quarter" idx="10"/>
          </p:nvPr>
        </p:nvSpPr>
        <p:spPr>
          <a:noFill/>
        </p:spPr>
        <p:txBody>
          <a:bodyPr/>
          <a:lstStyle/>
          <a:p>
            <a:r>
              <a:rPr lang="fi-FI" smtClean="0">
                <a:latin typeface="Arial" charset="0"/>
                <a:cs typeface="Arial" charset="0"/>
              </a:rPr>
              <a:t>Kansalainen ja talous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2960" y="1012427"/>
            <a:ext cx="8231040" cy="761840"/>
          </a:xfrm>
        </p:spPr>
        <p:txBody>
          <a:bodyPr>
            <a:normAutofit fontScale="90000"/>
          </a:bodyPr>
          <a:lstStyle/>
          <a:p>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Erikieliset suomalaiset</a:t>
            </a:r>
          </a:p>
        </p:txBody>
      </p:sp>
      <p:sp>
        <p:nvSpPr>
          <p:cNvPr id="29699" name="Rectangle 3"/>
          <p:cNvSpPr>
            <a:spLocks noGrp="1" noChangeArrowheads="1"/>
          </p:cNvSpPr>
          <p:nvPr>
            <p:ph idx="1"/>
          </p:nvPr>
        </p:nvSpPr>
        <p:spPr>
          <a:xfrm>
            <a:off x="456481" y="1926923"/>
            <a:ext cx="5225760" cy="4572481"/>
          </a:xfrm>
        </p:spPr>
        <p:txBody>
          <a:bodyPr>
            <a:normAutofit lnSpcReduction="10000"/>
          </a:bodyPr>
          <a:lstStyle/>
          <a:p>
            <a:r>
              <a:rPr lang="fi-FI" sz="2500" dirty="0">
                <a:latin typeface="Arial" charset="0"/>
                <a:cs typeface="Arial" charset="0"/>
              </a:rPr>
              <a:t>Lailla suojatut kansalliset vähemmistöt</a:t>
            </a:r>
          </a:p>
          <a:p>
            <a:pPr lvl="1"/>
            <a:r>
              <a:rPr lang="fi-FI" sz="2200" dirty="0">
                <a:latin typeface="Arial" charset="0"/>
                <a:cs typeface="Arial" charset="0"/>
              </a:rPr>
              <a:t>Ruotsinkieliset</a:t>
            </a:r>
          </a:p>
          <a:p>
            <a:pPr lvl="2"/>
            <a:r>
              <a:rPr lang="fi-FI" dirty="0" smtClean="0">
                <a:latin typeface="Arial" charset="0"/>
                <a:cs typeface="Arial" charset="0"/>
              </a:rPr>
              <a:t>lähes 300 000</a:t>
            </a:r>
          </a:p>
          <a:p>
            <a:pPr lvl="2"/>
            <a:r>
              <a:rPr lang="fi-FI" dirty="0" smtClean="0">
                <a:latin typeface="Arial" charset="0"/>
                <a:cs typeface="Arial" charset="0"/>
              </a:rPr>
              <a:t>oikeus käyttää ja saada palveluita omalla kielellä virallisissa asioissa.</a:t>
            </a:r>
          </a:p>
          <a:p>
            <a:pPr lvl="1"/>
            <a:r>
              <a:rPr lang="fi-FI" sz="2200" dirty="0">
                <a:latin typeface="Arial" charset="0"/>
                <a:cs typeface="Arial" charset="0"/>
              </a:rPr>
              <a:t>Saamelaiset</a:t>
            </a:r>
          </a:p>
          <a:p>
            <a:pPr lvl="2"/>
            <a:r>
              <a:rPr lang="fi-FI" dirty="0" smtClean="0">
                <a:latin typeface="Arial" charset="0"/>
                <a:cs typeface="Arial" charset="0"/>
              </a:rPr>
              <a:t>Noin 1700</a:t>
            </a:r>
          </a:p>
          <a:p>
            <a:pPr lvl="2"/>
            <a:r>
              <a:rPr lang="fi-FI" dirty="0" smtClean="0">
                <a:latin typeface="Arial" charset="0"/>
                <a:cs typeface="Arial" charset="0"/>
              </a:rPr>
              <a:t>Rajoitettu itsehallinto</a:t>
            </a:r>
          </a:p>
          <a:p>
            <a:pPr lvl="2"/>
            <a:r>
              <a:rPr lang="fi-FI" dirty="0" smtClean="0">
                <a:latin typeface="Arial" charset="0"/>
                <a:cs typeface="Arial" charset="0"/>
              </a:rPr>
              <a:t>ja oikeus omakieliseen peruskoulutukseen.</a:t>
            </a:r>
          </a:p>
        </p:txBody>
      </p:sp>
      <p:sp>
        <p:nvSpPr>
          <p:cNvPr id="29700" name="Alatunnisteen paikkamerkki 8"/>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9701" name="Dian numeron paikkamerkki 7"/>
          <p:cNvSpPr>
            <a:spLocks noGrp="1"/>
          </p:cNvSpPr>
          <p:nvPr>
            <p:ph type="sldNum" sz="quarter" idx="11"/>
          </p:nvPr>
        </p:nvSpPr>
        <p:spPr>
          <a:noFill/>
        </p:spPr>
        <p:txBody>
          <a:bodyPr/>
          <a:lstStyle/>
          <a:p>
            <a:fld id="{E006FB54-1786-4E07-A01B-780845A24BE2}" type="slidenum">
              <a:rPr lang="fi-FI" smtClean="0">
                <a:ea typeface="Lucida Sans Unicode" pitchFamily="34" charset="0"/>
              </a:rPr>
              <a:pPr/>
              <a:t>11</a:t>
            </a:fld>
            <a:endParaRPr lang="fi-FI" smtClean="0">
              <a:ea typeface="Lucida Sans Unicode" pitchFamily="34" charset="0"/>
            </a:endParaRPr>
          </a:p>
        </p:txBody>
      </p:sp>
      <p:pic>
        <p:nvPicPr>
          <p:cNvPr id="29702" name="Picture 5" descr="Tiedosto:Sami flag.svg">
            <a:hlinkClick r:id="rId2"/>
          </p:cNvPr>
          <p:cNvPicPr>
            <a:picLocks noChangeAspect="1" noChangeArrowheads="1"/>
          </p:cNvPicPr>
          <p:nvPr/>
        </p:nvPicPr>
        <p:blipFill>
          <a:blip r:embed="rId3" cstate="print"/>
          <a:srcRect/>
          <a:stretch>
            <a:fillRect/>
          </a:stretch>
        </p:blipFill>
        <p:spPr bwMode="auto">
          <a:xfrm>
            <a:off x="5747040" y="4474550"/>
            <a:ext cx="2246400" cy="1339341"/>
          </a:xfrm>
          <a:prstGeom prst="rect">
            <a:avLst/>
          </a:prstGeom>
          <a:noFill/>
          <a:ln w="9525">
            <a:noFill/>
            <a:miter lim="800000"/>
            <a:headEnd/>
            <a:tailEnd/>
          </a:ln>
        </p:spPr>
      </p:pic>
      <p:pic>
        <p:nvPicPr>
          <p:cNvPr id="29703" name="Picture 7" descr="Tiedosto:Flag of Swedish-speaking Finns.svg">
            <a:hlinkClick r:id="rId4"/>
          </p:cNvPr>
          <p:cNvPicPr>
            <a:picLocks noChangeAspect="1" noChangeArrowheads="1"/>
          </p:cNvPicPr>
          <p:nvPr/>
        </p:nvPicPr>
        <p:blipFill>
          <a:blip r:embed="rId5" cstate="print"/>
          <a:srcRect/>
          <a:stretch>
            <a:fillRect/>
          </a:stretch>
        </p:blipFill>
        <p:spPr bwMode="auto">
          <a:xfrm>
            <a:off x="5747040" y="2775172"/>
            <a:ext cx="2131200" cy="1339341"/>
          </a:xfrm>
          <a:prstGeom prst="rect">
            <a:avLst/>
          </a:prstGeom>
          <a:noFill/>
          <a:ln w="9525">
            <a:noFill/>
            <a:miter lim="800000"/>
            <a:headEnd/>
            <a:tailEnd/>
          </a:ln>
        </p:spPr>
      </p:pic>
      <p:pic>
        <p:nvPicPr>
          <p:cNvPr id="29704" name="Kuva 7"/>
          <p:cNvPicPr>
            <a:picLocks noChangeAspect="1"/>
          </p:cNvPicPr>
          <p:nvPr/>
        </p:nvPicPr>
        <p:blipFill>
          <a:blip r:embed="rId6"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5"/>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defRPr/>
            </a:pPr>
            <a:r>
              <a:rPr lang="fi-FI" dirty="0" smtClean="0"/>
              <a:t>Ydinsisältö 2: Mikro- vai makrotalous?</a:t>
            </a:r>
            <a:endParaRPr lang="fi-FI" dirty="0"/>
          </a:p>
        </p:txBody>
      </p:sp>
      <p:sp>
        <p:nvSpPr>
          <p:cNvPr id="12291" name="Rectangle 3"/>
          <p:cNvSpPr>
            <a:spLocks noGrp="1" noChangeArrowheads="1"/>
          </p:cNvSpPr>
          <p:nvPr>
            <p:ph idx="1"/>
          </p:nvPr>
        </p:nvSpPr>
        <p:spPr>
          <a:xfrm>
            <a:off x="428625" y="2071688"/>
            <a:ext cx="8229600" cy="4297362"/>
          </a:xfrm>
        </p:spPr>
        <p:txBody>
          <a:bodyPr/>
          <a:lstStyle/>
          <a:p>
            <a:pPr eaLnBrk="1" hangingPunct="1"/>
            <a:r>
              <a:rPr lang="fi-FI" sz="2000" smtClean="0">
                <a:solidFill>
                  <a:srgbClr val="C00000"/>
                </a:solidFill>
                <a:latin typeface="Arial" charset="0"/>
                <a:cs typeface="Arial" charset="0"/>
              </a:rPr>
              <a:t>Esimerkki 1: </a:t>
            </a:r>
            <a:r>
              <a:rPr lang="fi-FI" sz="2000" smtClean="0">
                <a:latin typeface="Arial" charset="0"/>
                <a:cs typeface="Arial" charset="0"/>
              </a:rPr>
              <a:t>Nuori kansalainen on jäänyt työttömäksi ja pohtii, luopuuko hän ulkomaanmatkasta vai uuden tietokoneen ostosta. Kummasta on kysymys?</a:t>
            </a:r>
          </a:p>
          <a:p>
            <a:pPr lvl="1" eaLnBrk="1" hangingPunct="1"/>
            <a:r>
              <a:rPr lang="fi-FI" sz="2000" smtClean="0">
                <a:latin typeface="Arial" charset="0"/>
                <a:cs typeface="Arial" charset="0"/>
                <a:sym typeface="Wingdings" pitchFamily="2" charset="2"/>
              </a:rPr>
              <a:t>Mikrotalouteen liittyvästä valinnasta.</a:t>
            </a:r>
          </a:p>
          <a:p>
            <a:pPr eaLnBrk="1" hangingPunct="1"/>
            <a:r>
              <a:rPr lang="fi-FI" sz="2000" smtClean="0">
                <a:solidFill>
                  <a:srgbClr val="C00000"/>
                </a:solidFill>
                <a:latin typeface="Arial" charset="0"/>
                <a:cs typeface="Arial" charset="0"/>
                <a:sym typeface="Wingdings" pitchFamily="2" charset="2"/>
              </a:rPr>
              <a:t>Esimerkki 2: </a:t>
            </a:r>
            <a:r>
              <a:rPr lang="fi-FI" sz="2000" smtClean="0">
                <a:latin typeface="Arial" charset="0"/>
                <a:cs typeface="Arial" charset="0"/>
                <a:sym typeface="Wingdings" pitchFamily="2" charset="2"/>
              </a:rPr>
              <a:t>Yrityksen toimitusjohtaja pohtii, pitäisikö yrityksen avata uusi myymälä lähistön kauppakeskukseen ja palkata paikkakunnan nuoria töihin. Kummasta on kysymys?</a:t>
            </a:r>
          </a:p>
          <a:p>
            <a:pPr lvl="1" eaLnBrk="1" hangingPunct="1"/>
            <a:r>
              <a:rPr lang="fi-FI" sz="2000" smtClean="0">
                <a:latin typeface="Arial" charset="0"/>
                <a:cs typeface="Arial" charset="0"/>
                <a:sym typeface="Wingdings" pitchFamily="2" charset="2"/>
              </a:rPr>
              <a:t>Mikrotalouteen liittyvästä valinnasta.</a:t>
            </a:r>
          </a:p>
          <a:p>
            <a:pPr eaLnBrk="1" hangingPunct="1"/>
            <a:r>
              <a:rPr lang="fi-FI" sz="2000" smtClean="0">
                <a:solidFill>
                  <a:srgbClr val="C00000"/>
                </a:solidFill>
                <a:latin typeface="Arial" charset="0"/>
                <a:cs typeface="Arial" charset="0"/>
              </a:rPr>
              <a:t>Esimerkki 3:</a:t>
            </a:r>
            <a:r>
              <a:rPr lang="fi-FI" sz="2000" smtClean="0">
                <a:latin typeface="Arial" charset="0"/>
                <a:cs typeface="Arial" charset="0"/>
              </a:rPr>
              <a:t> Poliitikot väittelevät eduskuntavaalikampanjoissaan eri keinoista vähentää nuorten työttömyyttä. Kummasta on kysymys?</a:t>
            </a:r>
          </a:p>
          <a:p>
            <a:pPr lvl="1" eaLnBrk="1" hangingPunct="1"/>
            <a:r>
              <a:rPr lang="fi-FI" sz="2000" smtClean="0">
                <a:latin typeface="Arial" charset="0"/>
                <a:cs typeface="Arial" charset="0"/>
                <a:sym typeface="Wingdings" pitchFamily="2" charset="2"/>
              </a:rPr>
              <a:t>Poliitikot pohtivat nuorisotyöttömyyttä makrotalouden näkökulmasta.</a:t>
            </a:r>
            <a:endParaRPr lang="fi-FI" sz="2000" smtClean="0">
              <a:latin typeface="Arial" charset="0"/>
              <a:cs typeface="Arial" charset="0"/>
            </a:endParaRPr>
          </a:p>
        </p:txBody>
      </p:sp>
      <p:pic>
        <p:nvPicPr>
          <p:cNvPr id="12292"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
        <p:nvSpPr>
          <p:cNvPr id="12293" name="Dian numeron paikkamerkki 6"/>
          <p:cNvSpPr>
            <a:spLocks noGrp="1"/>
          </p:cNvSpPr>
          <p:nvPr>
            <p:ph type="sldNum" sz="quarter" idx="11"/>
          </p:nvPr>
        </p:nvSpPr>
        <p:spPr>
          <a:noFill/>
        </p:spPr>
        <p:txBody>
          <a:bodyPr/>
          <a:lstStyle/>
          <a:p>
            <a:fld id="{E044BB05-96F9-4EA4-8355-70F46F514119}" type="slidenum">
              <a:rPr lang="fi-FI" smtClean="0"/>
              <a:pPr/>
              <a:t>110</a:t>
            </a:fld>
            <a:endParaRPr lang="fi-FI" smtClean="0"/>
          </a:p>
        </p:txBody>
      </p:sp>
      <p:sp>
        <p:nvSpPr>
          <p:cNvPr id="12294" name="Alatunnisteen paikkamerkki 7"/>
          <p:cNvSpPr>
            <a:spLocks noGrp="1"/>
          </p:cNvSpPr>
          <p:nvPr>
            <p:ph type="ftr" sz="quarter" idx="10"/>
          </p:nvPr>
        </p:nvSpPr>
        <p:spPr>
          <a:noFill/>
        </p:spPr>
        <p:txBody>
          <a:bodyPr/>
          <a:lstStyle/>
          <a:p>
            <a:r>
              <a:rPr lang="fi-FI" smtClean="0">
                <a:latin typeface="Arial" charset="0"/>
                <a:cs typeface="Arial" charset="0"/>
              </a:rPr>
              <a:t>Kansalainen ja talous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990600"/>
            <a:ext cx="8229600" cy="1152525"/>
          </a:xfrm>
        </p:spPr>
        <p:txBody>
          <a:bodyPr>
            <a:normAutofit fontScale="90000"/>
          </a:bodyPr>
          <a:lstStyle/>
          <a:p>
            <a:pPr eaLnBrk="1" hangingPunct="1"/>
            <a:r>
              <a:rPr lang="fi-FI" smtClean="0">
                <a:latin typeface="Arial" charset="0"/>
                <a:cs typeface="Arial" charset="0"/>
              </a:rPr>
              <a:t>Ydinsisältö 3: Kansantalouden sektorit</a:t>
            </a:r>
          </a:p>
        </p:txBody>
      </p:sp>
      <p:sp>
        <p:nvSpPr>
          <p:cNvPr id="15363" name="Rectangle 3"/>
          <p:cNvSpPr>
            <a:spLocks noGrp="1" noChangeArrowheads="1"/>
          </p:cNvSpPr>
          <p:nvPr>
            <p:ph idx="1"/>
          </p:nvPr>
        </p:nvSpPr>
        <p:spPr>
          <a:xfrm>
            <a:off x="457200" y="5429250"/>
            <a:ext cx="8229600" cy="1200150"/>
          </a:xfrm>
        </p:spPr>
        <p:txBody>
          <a:bodyPr/>
          <a:lstStyle/>
          <a:p>
            <a:pPr eaLnBrk="1" hangingPunct="1"/>
            <a:r>
              <a:rPr lang="fi-FI" smtClean="0">
                <a:latin typeface="Arial" charset="0"/>
                <a:cs typeface="Arial" charset="0"/>
              </a:rPr>
              <a:t>Kansantalouden eri sektorit ovat tiiviisti sidoksissa toisiinsa.</a:t>
            </a:r>
          </a:p>
        </p:txBody>
      </p:sp>
      <p:pic>
        <p:nvPicPr>
          <p:cNvPr id="13316"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
        <p:nvSpPr>
          <p:cNvPr id="13" name="Ellipsi 12"/>
          <p:cNvSpPr/>
          <p:nvPr/>
        </p:nvSpPr>
        <p:spPr>
          <a:xfrm>
            <a:off x="3233738" y="3000375"/>
            <a:ext cx="3071812" cy="10715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KANSANTALOUS</a:t>
            </a:r>
          </a:p>
        </p:txBody>
      </p:sp>
      <p:sp>
        <p:nvSpPr>
          <p:cNvPr id="14" name="Ellipsi 13"/>
          <p:cNvSpPr/>
          <p:nvPr/>
        </p:nvSpPr>
        <p:spPr>
          <a:xfrm>
            <a:off x="3535363" y="1857375"/>
            <a:ext cx="2989262" cy="97155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Kotitaloudet</a:t>
            </a:r>
          </a:p>
        </p:txBody>
      </p:sp>
      <p:sp>
        <p:nvSpPr>
          <p:cNvPr id="15" name="Ellipsi 14"/>
          <p:cNvSpPr/>
          <p:nvPr/>
        </p:nvSpPr>
        <p:spPr>
          <a:xfrm>
            <a:off x="6551613" y="2928938"/>
            <a:ext cx="2592387" cy="97155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Julkinen sektori</a:t>
            </a:r>
          </a:p>
        </p:txBody>
      </p:sp>
      <p:sp>
        <p:nvSpPr>
          <p:cNvPr id="16" name="Ellipsi 15"/>
          <p:cNvSpPr/>
          <p:nvPr/>
        </p:nvSpPr>
        <p:spPr>
          <a:xfrm>
            <a:off x="0" y="2857500"/>
            <a:ext cx="2987675" cy="97155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Rahoituslaitokset</a:t>
            </a:r>
          </a:p>
        </p:txBody>
      </p:sp>
      <p:sp>
        <p:nvSpPr>
          <p:cNvPr id="17" name="Ellipsi 16"/>
          <p:cNvSpPr/>
          <p:nvPr/>
        </p:nvSpPr>
        <p:spPr>
          <a:xfrm>
            <a:off x="2071688" y="4143375"/>
            <a:ext cx="2987675" cy="97155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Yritykset</a:t>
            </a:r>
          </a:p>
        </p:txBody>
      </p:sp>
      <p:sp>
        <p:nvSpPr>
          <p:cNvPr id="18" name="Ellipsi 17"/>
          <p:cNvSpPr/>
          <p:nvPr/>
        </p:nvSpPr>
        <p:spPr>
          <a:xfrm>
            <a:off x="5500688" y="4143375"/>
            <a:ext cx="2987675" cy="97155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Ulkomaat</a:t>
            </a:r>
          </a:p>
        </p:txBody>
      </p:sp>
      <p:cxnSp>
        <p:nvCxnSpPr>
          <p:cNvPr id="20" name="Suora yhdysviiva 19"/>
          <p:cNvCxnSpPr>
            <a:endCxn id="14" idx="4"/>
          </p:cNvCxnSpPr>
          <p:nvPr/>
        </p:nvCxnSpPr>
        <p:spPr>
          <a:xfrm rot="5400000" flipH="1" flipV="1">
            <a:off x="4929982" y="2899568"/>
            <a:ext cx="171450" cy="30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uora yhdysviiva 29"/>
          <p:cNvCxnSpPr/>
          <p:nvPr/>
        </p:nvCxnSpPr>
        <p:spPr>
          <a:xfrm>
            <a:off x="3000375" y="3429000"/>
            <a:ext cx="21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5400000">
            <a:off x="4071938" y="4071938"/>
            <a:ext cx="71437" cy="71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uora yhdysviiva 37"/>
          <p:cNvCxnSpPr/>
          <p:nvPr/>
        </p:nvCxnSpPr>
        <p:spPr>
          <a:xfrm>
            <a:off x="5715000" y="4000500"/>
            <a:ext cx="285750" cy="21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uora yhdysviiva 39"/>
          <p:cNvCxnSpPr>
            <a:stCxn id="13" idx="6"/>
          </p:cNvCxnSpPr>
          <p:nvPr/>
        </p:nvCxnSpPr>
        <p:spPr>
          <a:xfrm flipV="1">
            <a:off x="6305550" y="3500438"/>
            <a:ext cx="266700" cy="36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28" name="Dian numeron paikkamerkki 18"/>
          <p:cNvSpPr>
            <a:spLocks noGrp="1"/>
          </p:cNvSpPr>
          <p:nvPr>
            <p:ph type="sldNum" sz="quarter" idx="11"/>
          </p:nvPr>
        </p:nvSpPr>
        <p:spPr>
          <a:noFill/>
        </p:spPr>
        <p:txBody>
          <a:bodyPr/>
          <a:lstStyle/>
          <a:p>
            <a:fld id="{CAFF1EB5-CBCD-45B7-B0E0-D4269579EF61}" type="slidenum">
              <a:rPr lang="fi-FI" smtClean="0"/>
              <a:pPr/>
              <a:t>111</a:t>
            </a:fld>
            <a:endParaRPr lang="fi-FI" smtClean="0"/>
          </a:p>
        </p:txBody>
      </p:sp>
      <p:sp>
        <p:nvSpPr>
          <p:cNvPr id="13329" name="Alatunnisteen paikkamerkki 20"/>
          <p:cNvSpPr>
            <a:spLocks noGrp="1"/>
          </p:cNvSpPr>
          <p:nvPr>
            <p:ph type="ftr" sz="quarter" idx="10"/>
          </p:nvPr>
        </p:nvSpPr>
        <p:spPr>
          <a:noFill/>
        </p:spPr>
        <p:txBody>
          <a:bodyPr/>
          <a:lstStyle/>
          <a:p>
            <a:r>
              <a:rPr lang="fi-FI" smtClean="0">
                <a:latin typeface="Arial" charset="0"/>
                <a:cs typeface="Arial" charset="0"/>
              </a:rPr>
              <a:t>Kansalainen ja talous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3" grpId="0" animBg="1"/>
      <p:bldP spid="14" grpId="0" animBg="1"/>
      <p:bldP spid="15" grpId="0" animBg="1"/>
      <p:bldP spid="15" grpId="1" animBg="1"/>
      <p:bldP spid="16" grpId="0" animBg="1"/>
      <p:bldP spid="17" grpId="0" animBg="1"/>
      <p:bldP spid="1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fi-FI" smtClean="0">
                <a:latin typeface="Arial" charset="0"/>
                <a:cs typeface="Arial" charset="0"/>
              </a:rPr>
              <a:t>Ydinsisältö 1: Kotitalouksien tulot</a:t>
            </a:r>
          </a:p>
        </p:txBody>
      </p:sp>
      <p:pic>
        <p:nvPicPr>
          <p:cNvPr id="11267"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
        <p:nvSpPr>
          <p:cNvPr id="6" name="Suorakulmio 5"/>
          <p:cNvSpPr/>
          <p:nvPr/>
        </p:nvSpPr>
        <p:spPr>
          <a:xfrm>
            <a:off x="357188" y="1928813"/>
            <a:ext cx="2484437" cy="1079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Palkkatulot</a:t>
            </a:r>
          </a:p>
        </p:txBody>
      </p:sp>
      <p:sp>
        <p:nvSpPr>
          <p:cNvPr id="7" name="Suorakulmio 6"/>
          <p:cNvSpPr/>
          <p:nvPr/>
        </p:nvSpPr>
        <p:spPr>
          <a:xfrm>
            <a:off x="3178175" y="1928813"/>
            <a:ext cx="2484438" cy="1079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Tulonsiirrot</a:t>
            </a:r>
          </a:p>
          <a:p>
            <a:pPr algn="ctr">
              <a:defRPr/>
            </a:pPr>
            <a:r>
              <a:rPr lang="fi-FI" dirty="0">
                <a:solidFill>
                  <a:schemeClr val="tx1"/>
                </a:solidFill>
              </a:rPr>
              <a:t>– eläkkeet</a:t>
            </a:r>
          </a:p>
          <a:p>
            <a:pPr algn="ctr">
              <a:defRPr/>
            </a:pPr>
            <a:r>
              <a:rPr lang="fi-FI" dirty="0">
                <a:solidFill>
                  <a:schemeClr val="tx1"/>
                </a:solidFill>
              </a:rPr>
              <a:t>– lapsilisät jne.</a:t>
            </a:r>
          </a:p>
        </p:txBody>
      </p:sp>
      <p:sp>
        <p:nvSpPr>
          <p:cNvPr id="8" name="Suorakulmio 7"/>
          <p:cNvSpPr/>
          <p:nvPr/>
        </p:nvSpPr>
        <p:spPr>
          <a:xfrm>
            <a:off x="6000750" y="1928813"/>
            <a:ext cx="2484438" cy="1079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Yrittäjä- ja omaisuustulot</a:t>
            </a:r>
          </a:p>
          <a:p>
            <a:pPr algn="ctr">
              <a:defRPr/>
            </a:pPr>
            <a:r>
              <a:rPr lang="fi-FI" dirty="0">
                <a:solidFill>
                  <a:schemeClr val="tx1"/>
                </a:solidFill>
              </a:rPr>
              <a:t>– osinko- ja korkotulot</a:t>
            </a:r>
          </a:p>
          <a:p>
            <a:pPr algn="ctr">
              <a:defRPr/>
            </a:pPr>
            <a:r>
              <a:rPr lang="fi-FI" dirty="0">
                <a:solidFill>
                  <a:schemeClr val="tx1"/>
                </a:solidFill>
              </a:rPr>
              <a:t>– vuokratulot jne.</a:t>
            </a:r>
          </a:p>
        </p:txBody>
      </p:sp>
      <p:sp>
        <p:nvSpPr>
          <p:cNvPr id="9" name="Suorakulmio 8"/>
          <p:cNvSpPr/>
          <p:nvPr/>
        </p:nvSpPr>
        <p:spPr>
          <a:xfrm>
            <a:off x="2500313" y="3579813"/>
            <a:ext cx="4427537" cy="6111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 KOTITALOUKSIEN TULOT</a:t>
            </a:r>
          </a:p>
        </p:txBody>
      </p:sp>
      <p:sp>
        <p:nvSpPr>
          <p:cNvPr id="10" name="Suorakulmio 9"/>
          <p:cNvSpPr/>
          <p:nvPr/>
        </p:nvSpPr>
        <p:spPr>
          <a:xfrm>
            <a:off x="2500313" y="4760913"/>
            <a:ext cx="4427537" cy="6127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 TULO- JA PÄÄOMAVEROT</a:t>
            </a:r>
          </a:p>
        </p:txBody>
      </p:sp>
      <p:sp>
        <p:nvSpPr>
          <p:cNvPr id="11" name="Suorakulmio 10"/>
          <p:cNvSpPr/>
          <p:nvPr/>
        </p:nvSpPr>
        <p:spPr>
          <a:xfrm>
            <a:off x="2500313" y="5943600"/>
            <a:ext cx="4427537" cy="6127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 KÄYTETTÄVISSÄ OLEVAT TULOT</a:t>
            </a:r>
          </a:p>
        </p:txBody>
      </p:sp>
      <p:sp>
        <p:nvSpPr>
          <p:cNvPr id="11274" name="Dian numeron paikkamerkki 11"/>
          <p:cNvSpPr>
            <a:spLocks noGrp="1"/>
          </p:cNvSpPr>
          <p:nvPr>
            <p:ph type="sldNum" sz="quarter" idx="11"/>
          </p:nvPr>
        </p:nvSpPr>
        <p:spPr>
          <a:noFill/>
        </p:spPr>
        <p:txBody>
          <a:bodyPr/>
          <a:lstStyle/>
          <a:p>
            <a:fld id="{FADCD4D8-5695-4F60-9768-708F485C5BF2}" type="slidenum">
              <a:rPr lang="fi-FI" smtClean="0"/>
              <a:pPr/>
              <a:t>112</a:t>
            </a:fld>
            <a:endParaRPr lang="fi-FI" smtClean="0"/>
          </a:p>
        </p:txBody>
      </p:sp>
      <p:sp>
        <p:nvSpPr>
          <p:cNvPr id="11275" name="Alatunnisteen paikkamerkki 12"/>
          <p:cNvSpPr>
            <a:spLocks noGrp="1"/>
          </p:cNvSpPr>
          <p:nvPr>
            <p:ph type="ftr" sz="quarter" idx="10"/>
          </p:nvPr>
        </p:nvSpPr>
        <p:spPr>
          <a:noFill/>
        </p:spPr>
        <p:txBody>
          <a:bodyPr/>
          <a:lstStyle/>
          <a:p>
            <a:r>
              <a:rPr lang="fi-FI" smtClean="0">
                <a:latin typeface="Arial" charset="0"/>
                <a:cs typeface="Arial" charset="0"/>
              </a:rPr>
              <a:t>Kansalainen ja talous</a:t>
            </a:r>
          </a:p>
        </p:txBody>
      </p:sp>
      <p:sp>
        <p:nvSpPr>
          <p:cNvPr id="14" name="Plus 13"/>
          <p:cNvSpPr/>
          <p:nvPr/>
        </p:nvSpPr>
        <p:spPr>
          <a:xfrm>
            <a:off x="2901950" y="2286000"/>
            <a:ext cx="215900" cy="215900"/>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5" name="Plus 14"/>
          <p:cNvSpPr/>
          <p:nvPr/>
        </p:nvSpPr>
        <p:spPr>
          <a:xfrm>
            <a:off x="5724525" y="2357438"/>
            <a:ext cx="215900" cy="215900"/>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6" name="Alanuoli 15"/>
          <p:cNvSpPr/>
          <p:nvPr/>
        </p:nvSpPr>
        <p:spPr>
          <a:xfrm>
            <a:off x="4286250" y="3095625"/>
            <a:ext cx="252413" cy="3968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7" name="Alanuoli 16"/>
          <p:cNvSpPr/>
          <p:nvPr/>
        </p:nvSpPr>
        <p:spPr>
          <a:xfrm>
            <a:off x="4286250" y="4278313"/>
            <a:ext cx="252413" cy="39528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8" name="Alanuoli 17"/>
          <p:cNvSpPr/>
          <p:nvPr/>
        </p:nvSpPr>
        <p:spPr>
          <a:xfrm>
            <a:off x="4286250" y="5461000"/>
            <a:ext cx="252413" cy="3952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7" grpId="0" animBg="1"/>
      <p:bldP spid="7" grpId="1" animBg="1"/>
      <p:bldP spid="7" grpId="2" animBg="1"/>
      <p:bldP spid="8" grpId="0" animBg="1"/>
      <p:bldP spid="8" grpId="1" animBg="1"/>
      <p:bldP spid="9" grpId="0" animBg="1"/>
      <p:bldP spid="10" grpId="0" animBg="1"/>
      <p:bldP spid="11" grpId="0" animBg="1"/>
      <p:bldP spid="16" grpId="0" animBg="1"/>
      <p:bldP spid="17" grpId="0" animBg="1"/>
      <p:bldP spid="1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fi-FI" smtClean="0">
                <a:latin typeface="Arial" charset="0"/>
                <a:cs typeface="Arial" charset="0"/>
              </a:rPr>
              <a:t>Ydinsisältö 2: Kuluttaminen ja säästäminen</a:t>
            </a:r>
          </a:p>
        </p:txBody>
      </p:sp>
      <p:sp>
        <p:nvSpPr>
          <p:cNvPr id="11267" name="Rectangle 3"/>
          <p:cNvSpPr>
            <a:spLocks noGrp="1" noChangeArrowheads="1"/>
          </p:cNvSpPr>
          <p:nvPr>
            <p:ph idx="1"/>
          </p:nvPr>
        </p:nvSpPr>
        <p:spPr>
          <a:xfrm>
            <a:off x="457200" y="2332038"/>
            <a:ext cx="8229600" cy="4025900"/>
          </a:xfrm>
        </p:spPr>
        <p:txBody>
          <a:bodyPr>
            <a:normAutofit fontScale="92500" lnSpcReduction="20000"/>
          </a:bodyPr>
          <a:lstStyle/>
          <a:p>
            <a:pPr eaLnBrk="1" hangingPunct="1">
              <a:defRPr/>
            </a:pPr>
            <a:r>
              <a:rPr lang="fi-FI" dirty="0" smtClean="0"/>
              <a:t>Käytettävissä olevien tulojen lisäksi kuluttamiseen vaikuttavat velanotto ja varallisuus.</a:t>
            </a:r>
          </a:p>
          <a:p>
            <a:pPr eaLnBrk="1" hangingPunct="1">
              <a:defRPr/>
            </a:pPr>
            <a:r>
              <a:rPr lang="fi-FI" dirty="0" smtClean="0">
                <a:solidFill>
                  <a:srgbClr val="C00000"/>
                </a:solidFill>
                <a:sym typeface="Wingdings" charset="2"/>
              </a:rPr>
              <a:t>Velkaantumisaste</a:t>
            </a:r>
            <a:r>
              <a:rPr lang="fi-FI" dirty="0" smtClean="0">
                <a:sym typeface="Wingdings" charset="2"/>
              </a:rPr>
              <a:t>: suhteutetaan kotitalouksien yhteenlasketut velat ja kertyneet tulot. Vuonna 2009 velkaantumisaste oli 110 %.</a:t>
            </a:r>
          </a:p>
          <a:p>
            <a:pPr eaLnBrk="1" hangingPunct="1">
              <a:defRPr/>
            </a:pPr>
            <a:r>
              <a:rPr lang="fi-FI" dirty="0" smtClean="0"/>
              <a:t>Varallisuus voi edistää kuluttamista: henkilö uskaltaa esimerkiksi ottaa lainan, jos hänellä on iso metsäpalsta.</a:t>
            </a:r>
          </a:p>
          <a:p>
            <a:pPr eaLnBrk="1" hangingPunct="1">
              <a:defRPr/>
            </a:pPr>
            <a:r>
              <a:rPr lang="fi-FI" dirty="0" smtClean="0">
                <a:solidFill>
                  <a:srgbClr val="C00000"/>
                </a:solidFill>
              </a:rPr>
              <a:t>Säästämisaste</a:t>
            </a:r>
            <a:r>
              <a:rPr lang="fi-FI" dirty="0" smtClean="0"/>
              <a:t>: säästöjen eli kuluttamatta jäävien tulojen osuus kaikista tuloista.</a:t>
            </a:r>
          </a:p>
        </p:txBody>
      </p:sp>
      <p:sp>
        <p:nvSpPr>
          <p:cNvPr id="12292" name="Alatunnisteen paikkamerkki 5"/>
          <p:cNvSpPr>
            <a:spLocks noGrp="1"/>
          </p:cNvSpPr>
          <p:nvPr>
            <p:ph type="ftr" sz="quarter" idx="10"/>
          </p:nvPr>
        </p:nvSpPr>
        <p:spPr>
          <a:noFill/>
        </p:spPr>
        <p:txBody>
          <a:bodyPr/>
          <a:lstStyle/>
          <a:p>
            <a:r>
              <a:rPr lang="fi-FI" smtClean="0">
                <a:latin typeface="Arial" charset="0"/>
                <a:cs typeface="Arial" charset="0"/>
              </a:rPr>
              <a:t>Kansalainen ja talous</a:t>
            </a:r>
          </a:p>
        </p:txBody>
      </p:sp>
      <p:sp>
        <p:nvSpPr>
          <p:cNvPr id="12293" name="Dian numeron paikkamerkki 4"/>
          <p:cNvSpPr>
            <a:spLocks noGrp="1"/>
          </p:cNvSpPr>
          <p:nvPr>
            <p:ph type="sldNum" sz="quarter" idx="11"/>
          </p:nvPr>
        </p:nvSpPr>
        <p:spPr>
          <a:noFill/>
        </p:spPr>
        <p:txBody>
          <a:bodyPr/>
          <a:lstStyle/>
          <a:p>
            <a:fld id="{8A962D9D-60BA-4A3E-9C1C-82E540C5B522}" type="slidenum">
              <a:rPr lang="fi-FI" smtClean="0"/>
              <a:pPr/>
              <a:t>113</a:t>
            </a:fld>
            <a:endParaRPr lang="fi-FI" smtClean="0"/>
          </a:p>
        </p:txBody>
      </p:sp>
      <p:pic>
        <p:nvPicPr>
          <p:cNvPr id="12294"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defRPr/>
            </a:pPr>
            <a:r>
              <a:rPr lang="fi-FI" sz="4000" dirty="0" smtClean="0">
                <a:latin typeface="Arial" charset="0"/>
                <a:cs typeface="Arial" charset="0"/>
              </a:rPr>
              <a:t>Tuntitehtävä 1: Omat tulot ja menot</a:t>
            </a:r>
          </a:p>
        </p:txBody>
      </p:sp>
      <p:sp>
        <p:nvSpPr>
          <p:cNvPr id="14339" name="Rectangle 3"/>
          <p:cNvSpPr>
            <a:spLocks noGrp="1" noChangeArrowheads="1"/>
          </p:cNvSpPr>
          <p:nvPr>
            <p:ph sz="half" idx="1"/>
          </p:nvPr>
        </p:nvSpPr>
        <p:spPr>
          <a:xfrm>
            <a:off x="468313" y="1916113"/>
            <a:ext cx="3565525" cy="4525962"/>
          </a:xfrm>
        </p:spPr>
        <p:txBody>
          <a:bodyPr/>
          <a:lstStyle/>
          <a:p>
            <a:pPr eaLnBrk="1" hangingPunct="1"/>
            <a:r>
              <a:rPr lang="fi-FI" sz="2400" smtClean="0">
                <a:latin typeface="Arial" charset="0"/>
                <a:cs typeface="Arial" charset="0"/>
              </a:rPr>
              <a:t>Seuraa neljän viikon ajan omia tulojasi ja menojasi. Vertaa niitä keskivertoperheen vastaaviin (oppikirja s. 38). Mitä eroja huomaat ja miksi?</a:t>
            </a:r>
          </a:p>
        </p:txBody>
      </p:sp>
      <p:sp>
        <p:nvSpPr>
          <p:cNvPr id="14340" name="Alatunnisteen paikkamerkki 6"/>
          <p:cNvSpPr>
            <a:spLocks noGrp="1"/>
          </p:cNvSpPr>
          <p:nvPr>
            <p:ph type="ftr" sz="quarter" idx="10"/>
          </p:nvPr>
        </p:nvSpPr>
        <p:spPr>
          <a:noFill/>
        </p:spPr>
        <p:txBody>
          <a:bodyPr/>
          <a:lstStyle/>
          <a:p>
            <a:r>
              <a:rPr lang="fi-FI" smtClean="0">
                <a:latin typeface="Arial" charset="0"/>
                <a:cs typeface="Arial" charset="0"/>
              </a:rPr>
              <a:t>Kansalainen ja talous</a:t>
            </a:r>
          </a:p>
        </p:txBody>
      </p:sp>
      <p:sp>
        <p:nvSpPr>
          <p:cNvPr id="14341" name="Dian numeron paikkamerkki 5"/>
          <p:cNvSpPr>
            <a:spLocks noGrp="1"/>
          </p:cNvSpPr>
          <p:nvPr>
            <p:ph type="sldNum" sz="quarter" idx="11"/>
          </p:nvPr>
        </p:nvSpPr>
        <p:spPr>
          <a:noFill/>
        </p:spPr>
        <p:txBody>
          <a:bodyPr/>
          <a:lstStyle/>
          <a:p>
            <a:fld id="{1A5A52A5-E782-4AF0-8E0C-7AC6E8D61D44}" type="slidenum">
              <a:rPr lang="fi-FI" smtClean="0"/>
              <a:pPr/>
              <a:t>114</a:t>
            </a:fld>
            <a:endParaRPr lang="fi-FI" smtClean="0"/>
          </a:p>
        </p:txBody>
      </p:sp>
      <p:pic>
        <p:nvPicPr>
          <p:cNvPr id="14342" name="Kuva 9"/>
          <p:cNvPicPr>
            <a:picLocks noChangeAspect="1"/>
          </p:cNvPicPr>
          <p:nvPr/>
        </p:nvPicPr>
        <p:blipFill>
          <a:blip r:embed="rId3" cstate="print"/>
          <a:srcRect/>
          <a:stretch>
            <a:fillRect/>
          </a:stretch>
        </p:blipFill>
        <p:spPr bwMode="auto">
          <a:xfrm>
            <a:off x="8110538" y="228600"/>
            <a:ext cx="746125" cy="795338"/>
          </a:xfrm>
          <a:prstGeom prst="rect">
            <a:avLst/>
          </a:prstGeom>
          <a:noFill/>
          <a:ln w="9525">
            <a:noFill/>
            <a:miter lim="800000"/>
            <a:headEnd/>
            <a:tailEnd/>
          </a:ln>
        </p:spPr>
      </p:pic>
      <p:pic>
        <p:nvPicPr>
          <p:cNvPr id="14343" name="Kuva 7" descr="kahden_huoltajan_lapsiperheen_kulutusmenojen_jakauma_2006.jpg"/>
          <p:cNvPicPr>
            <a:picLocks noChangeAspect="1"/>
          </p:cNvPicPr>
          <p:nvPr/>
        </p:nvPicPr>
        <p:blipFill>
          <a:blip r:embed="rId4" cstate="print"/>
          <a:srcRect/>
          <a:stretch>
            <a:fillRect/>
          </a:stretch>
        </p:blipFill>
        <p:spPr bwMode="auto">
          <a:xfrm>
            <a:off x="4284663" y="1916113"/>
            <a:ext cx="4552950" cy="2819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990600"/>
            <a:ext cx="8229600" cy="652463"/>
          </a:xfrm>
        </p:spPr>
        <p:txBody>
          <a:bodyPr/>
          <a:lstStyle/>
          <a:p>
            <a:pPr eaLnBrk="1" hangingPunct="1"/>
            <a:r>
              <a:rPr lang="fi-FI" sz="3200" smtClean="0">
                <a:latin typeface="Arial" charset="0"/>
                <a:cs typeface="Arial" charset="0"/>
              </a:rPr>
              <a:t>Ydinsisältö 2: Pankit ja pankkiiriliikkeet</a:t>
            </a:r>
          </a:p>
        </p:txBody>
      </p:sp>
      <p:sp>
        <p:nvSpPr>
          <p:cNvPr id="22531" name="Rectangle 3"/>
          <p:cNvSpPr>
            <a:spLocks noGrp="1" noChangeArrowheads="1"/>
          </p:cNvSpPr>
          <p:nvPr>
            <p:ph idx="1"/>
          </p:nvPr>
        </p:nvSpPr>
        <p:spPr>
          <a:xfrm>
            <a:off x="428625" y="1785938"/>
            <a:ext cx="8229600" cy="4297362"/>
          </a:xfrm>
        </p:spPr>
        <p:txBody>
          <a:bodyPr>
            <a:normAutofit fontScale="92500" lnSpcReduction="10000"/>
          </a:bodyPr>
          <a:lstStyle/>
          <a:p>
            <a:pPr eaLnBrk="1" hangingPunct="1">
              <a:lnSpc>
                <a:spcPct val="80000"/>
              </a:lnSpc>
            </a:pPr>
            <a:r>
              <a:rPr lang="fi-FI" smtClean="0">
                <a:solidFill>
                  <a:srgbClr val="C00000"/>
                </a:solidFill>
                <a:latin typeface="Arial" charset="0"/>
                <a:cs typeface="Arial" charset="0"/>
                <a:sym typeface="Wingdings" pitchFamily="2" charset="2"/>
              </a:rPr>
              <a:t>Pohdi</a:t>
            </a:r>
            <a:r>
              <a:rPr lang="fi-FI" smtClean="0">
                <a:latin typeface="Arial" charset="0"/>
                <a:cs typeface="Arial" charset="0"/>
                <a:sym typeface="Wingdings" pitchFamily="2" charset="2"/>
              </a:rPr>
              <a:t>, m</a:t>
            </a:r>
            <a:r>
              <a:rPr lang="fi-FI" smtClean="0">
                <a:latin typeface="Arial" charset="0"/>
                <a:cs typeface="Arial" charset="0"/>
              </a:rPr>
              <a:t>ikä on pankkien tärkein tehtävä.</a:t>
            </a:r>
          </a:p>
          <a:p>
            <a:pPr lvl="1" eaLnBrk="1" hangingPunct="1">
              <a:lnSpc>
                <a:spcPct val="80000"/>
              </a:lnSpc>
            </a:pPr>
            <a:r>
              <a:rPr lang="fi-FI" smtClean="0">
                <a:latin typeface="Arial" charset="0"/>
                <a:cs typeface="Arial" charset="0"/>
              </a:rPr>
              <a:t>Pankkien perustehtävä on välittää talletuksia luotoiksi.</a:t>
            </a:r>
          </a:p>
          <a:p>
            <a:pPr eaLnBrk="1" hangingPunct="1">
              <a:lnSpc>
                <a:spcPct val="80000"/>
              </a:lnSpc>
            </a:pPr>
            <a:r>
              <a:rPr lang="fi-FI" smtClean="0">
                <a:latin typeface="Arial" charset="0"/>
                <a:cs typeface="Arial" charset="0"/>
              </a:rPr>
              <a:t>Pankit huolehtivat myös maksuliikenteestä ja tarjoavat asiakkailleen erilaisia palveluja (sijoitus, vakuutus).</a:t>
            </a:r>
          </a:p>
          <a:p>
            <a:pPr eaLnBrk="1" hangingPunct="1">
              <a:lnSpc>
                <a:spcPct val="80000"/>
              </a:lnSpc>
            </a:pPr>
            <a:r>
              <a:rPr lang="fi-FI" smtClean="0">
                <a:latin typeface="Arial" charset="0"/>
                <a:cs typeface="Arial" charset="0"/>
              </a:rPr>
              <a:t>Pankkiiriliikkeet ovat pankkien tytäryhtiöitä tai itsenäisiä yrityksiä.</a:t>
            </a:r>
          </a:p>
          <a:p>
            <a:pPr eaLnBrk="1" hangingPunct="1">
              <a:lnSpc>
                <a:spcPct val="80000"/>
              </a:lnSpc>
            </a:pPr>
            <a:r>
              <a:rPr lang="fi-FI" smtClean="0">
                <a:latin typeface="Arial" charset="0"/>
                <a:cs typeface="Arial" charset="0"/>
              </a:rPr>
              <a:t>Pankkiiriliikkeet käyvät kauppaa asiakkaidensa lukuun rahoitusmarkkinoilla sekä järjestävät yritysten osakemyyntejä ja yrityskauppoja.</a:t>
            </a:r>
          </a:p>
          <a:p>
            <a:pPr eaLnBrk="1" hangingPunct="1">
              <a:lnSpc>
                <a:spcPct val="80000"/>
              </a:lnSpc>
            </a:pPr>
            <a:endParaRPr lang="fi-FI" smtClean="0">
              <a:latin typeface="Arial" charset="0"/>
              <a:cs typeface="Arial" charset="0"/>
            </a:endParaRPr>
          </a:p>
        </p:txBody>
      </p:sp>
      <p:pic>
        <p:nvPicPr>
          <p:cNvPr id="23556"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
        <p:nvSpPr>
          <p:cNvPr id="23557" name="Dian numeron paikkamerkki 6"/>
          <p:cNvSpPr>
            <a:spLocks noGrp="1"/>
          </p:cNvSpPr>
          <p:nvPr>
            <p:ph type="sldNum" sz="quarter" idx="11"/>
          </p:nvPr>
        </p:nvSpPr>
        <p:spPr>
          <a:noFill/>
        </p:spPr>
        <p:txBody>
          <a:bodyPr/>
          <a:lstStyle/>
          <a:p>
            <a:fld id="{63F535B3-6F7F-4883-BE75-4D25BF67684C}" type="slidenum">
              <a:rPr lang="fi-FI" smtClean="0"/>
              <a:pPr/>
              <a:t>115</a:t>
            </a:fld>
            <a:endParaRPr lang="fi-FI" smtClean="0"/>
          </a:p>
        </p:txBody>
      </p:sp>
      <p:sp>
        <p:nvSpPr>
          <p:cNvPr id="23558" name="Alatunnisteen paikkamerkki 7"/>
          <p:cNvSpPr>
            <a:spLocks noGrp="1"/>
          </p:cNvSpPr>
          <p:nvPr>
            <p:ph type="ftr" sz="quarter" idx="10"/>
          </p:nvPr>
        </p:nvSpPr>
        <p:spPr>
          <a:noFill/>
        </p:spPr>
        <p:txBody>
          <a:bodyPr/>
          <a:lstStyle/>
          <a:p>
            <a:r>
              <a:rPr lang="fi-FI" smtClean="0">
                <a:latin typeface="Arial" charset="0"/>
                <a:cs typeface="Arial" charset="0"/>
              </a:rPr>
              <a:t>Kansalainen ja talous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5"/>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fi-FI" sz="4000" smtClean="0">
                <a:latin typeface="Arial" charset="0"/>
                <a:cs typeface="Arial" charset="0"/>
              </a:rPr>
              <a:t>Ydinsisältö 3: Rahoitusyhtiöt</a:t>
            </a:r>
          </a:p>
        </p:txBody>
      </p:sp>
      <p:sp>
        <p:nvSpPr>
          <p:cNvPr id="23555" name="Rectangle 3"/>
          <p:cNvSpPr>
            <a:spLocks noGrp="1" noChangeArrowheads="1"/>
          </p:cNvSpPr>
          <p:nvPr>
            <p:ph idx="1"/>
          </p:nvPr>
        </p:nvSpPr>
        <p:spPr>
          <a:xfrm>
            <a:off x="428625" y="2000250"/>
            <a:ext cx="8229600" cy="4297363"/>
          </a:xfrm>
        </p:spPr>
        <p:txBody>
          <a:bodyPr>
            <a:normAutofit fontScale="92500" lnSpcReduction="10000"/>
          </a:bodyPr>
          <a:lstStyle/>
          <a:p>
            <a:pPr eaLnBrk="1" hangingPunct="1"/>
            <a:r>
              <a:rPr lang="fi-FI" smtClean="0">
                <a:latin typeface="Arial" charset="0"/>
                <a:cs typeface="Arial" charset="0"/>
              </a:rPr>
              <a:t>Myöntävät </a:t>
            </a:r>
          </a:p>
          <a:p>
            <a:pPr lvl="1" eaLnBrk="1" hangingPunct="1"/>
            <a:r>
              <a:rPr lang="fi-FI" smtClean="0">
                <a:latin typeface="Arial" charset="0"/>
                <a:cs typeface="Arial" charset="0"/>
              </a:rPr>
              <a:t>lainoja, joissa vakuudeksi riittää yleensä rahoitettava kohde</a:t>
            </a:r>
          </a:p>
          <a:p>
            <a:pPr lvl="1" eaLnBrk="1" hangingPunct="1"/>
            <a:r>
              <a:rPr lang="fi-FI" smtClean="0">
                <a:latin typeface="Arial" charset="0"/>
                <a:cs typeface="Arial" charset="0"/>
              </a:rPr>
              <a:t>leasingrahoitusta, jossa rahoitusyhtiö ostaa tuotteen ja vuokraa sen asiakkaalle</a:t>
            </a:r>
          </a:p>
          <a:p>
            <a:pPr lvl="1" eaLnBrk="1" hangingPunct="1"/>
            <a:r>
              <a:rPr lang="fi-FI" smtClean="0">
                <a:latin typeface="Arial" charset="0"/>
                <a:cs typeface="Arial" charset="0"/>
              </a:rPr>
              <a:t>kauppaketjujen välityksellä kulutusluottoja kotitalouksille</a:t>
            </a:r>
          </a:p>
          <a:p>
            <a:pPr lvl="1" eaLnBrk="1" hangingPunct="1"/>
            <a:r>
              <a:rPr lang="fi-FI" smtClean="0">
                <a:latin typeface="Arial" charset="0"/>
                <a:cs typeface="Arial" charset="0"/>
              </a:rPr>
              <a:t>luottoja, jotka voivat olla luottokorttipohjaisia tai yksittäisiä osamaksusopimuksia tietyn tuotteen hankkimiseksi.</a:t>
            </a:r>
          </a:p>
        </p:txBody>
      </p:sp>
      <p:pic>
        <p:nvPicPr>
          <p:cNvPr id="24580"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
        <p:nvSpPr>
          <p:cNvPr id="24581" name="Dian numeron paikkamerkki 6"/>
          <p:cNvSpPr>
            <a:spLocks noGrp="1"/>
          </p:cNvSpPr>
          <p:nvPr>
            <p:ph type="sldNum" sz="quarter" idx="11"/>
          </p:nvPr>
        </p:nvSpPr>
        <p:spPr>
          <a:noFill/>
        </p:spPr>
        <p:txBody>
          <a:bodyPr/>
          <a:lstStyle/>
          <a:p>
            <a:fld id="{565E186B-2041-4CA1-803A-FF6B1C9D4DE6}" type="slidenum">
              <a:rPr lang="fi-FI" smtClean="0"/>
              <a:pPr/>
              <a:t>116</a:t>
            </a:fld>
            <a:endParaRPr lang="fi-FI" smtClean="0"/>
          </a:p>
        </p:txBody>
      </p:sp>
      <p:sp>
        <p:nvSpPr>
          <p:cNvPr id="24582" name="Alatunnisteen paikkamerkki 7"/>
          <p:cNvSpPr>
            <a:spLocks noGrp="1"/>
          </p:cNvSpPr>
          <p:nvPr>
            <p:ph type="ftr" sz="quarter" idx="10"/>
          </p:nvPr>
        </p:nvSpPr>
        <p:spPr>
          <a:noFill/>
        </p:spPr>
        <p:txBody>
          <a:bodyPr/>
          <a:lstStyle/>
          <a:p>
            <a:r>
              <a:rPr lang="fi-FI" smtClean="0">
                <a:latin typeface="Arial" charset="0"/>
                <a:cs typeface="Arial" charset="0"/>
              </a:rPr>
              <a:t>Kansalainen ja talous</a:t>
            </a:r>
          </a:p>
        </p:txBody>
      </p:sp>
      <p:pic>
        <p:nvPicPr>
          <p:cNvPr id="24583" name="Picture 7" descr="C:\Documents and Settings\nko\Työpöytä\shutterstock_5618076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128669">
            <a:off x="6586538" y="1143000"/>
            <a:ext cx="2641600" cy="1763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5"/>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pPr eaLnBrk="1" hangingPunct="1"/>
            <a:r>
              <a:rPr lang="fi-FI" smtClean="0">
                <a:latin typeface="Arial" charset="0"/>
                <a:cs typeface="Arial" charset="0"/>
              </a:rPr>
              <a:t>Ydinsisältö 4: Vakuutusyhtiöt</a:t>
            </a:r>
          </a:p>
        </p:txBody>
      </p:sp>
      <p:sp>
        <p:nvSpPr>
          <p:cNvPr id="24579" name="Rectangle 3"/>
          <p:cNvSpPr>
            <a:spLocks noGrp="1" noChangeArrowheads="1"/>
          </p:cNvSpPr>
          <p:nvPr>
            <p:ph idx="1"/>
          </p:nvPr>
        </p:nvSpPr>
        <p:spPr>
          <a:xfrm>
            <a:off x="500063" y="1785938"/>
            <a:ext cx="8229600" cy="4572000"/>
          </a:xfrm>
        </p:spPr>
        <p:txBody>
          <a:bodyPr>
            <a:normAutofit fontScale="92500" lnSpcReduction="10000"/>
          </a:bodyPr>
          <a:lstStyle/>
          <a:p>
            <a:pPr eaLnBrk="1" hangingPunct="1"/>
            <a:r>
              <a:rPr lang="fi-FI" dirty="0" smtClean="0">
                <a:latin typeface="Arial" charset="0"/>
                <a:cs typeface="Arial" charset="0"/>
                <a:sym typeface="Wingdings" pitchFamily="2" charset="2"/>
              </a:rPr>
              <a:t>Vakuutusyhtiöt, joiden toimialaan kuuluvat lakisääteinen eläkevakuuttaminen, vahinko- ja henkivakuutustoiminta sekä vapaaehtoiset eläke- ja säästövakuutukset.</a:t>
            </a:r>
          </a:p>
          <a:p>
            <a:pPr eaLnBrk="1" hangingPunct="1"/>
            <a:r>
              <a:rPr lang="fi-FI" dirty="0" smtClean="0">
                <a:latin typeface="Arial" charset="0"/>
                <a:cs typeface="Arial" charset="0"/>
                <a:sym typeface="Wingdings" pitchFamily="2" charset="2"/>
              </a:rPr>
              <a:t>Perustavat kannattavuutensa mm. vakuutuskorvausten määrän ennakointiin ja jakavat riskit esim. eri vakuutusyhtiöiden kesken jälleenvakuuttamisella.</a:t>
            </a:r>
          </a:p>
          <a:p>
            <a:pPr eaLnBrk="1" hangingPunct="1"/>
            <a:r>
              <a:rPr lang="fi-FI" dirty="0" smtClean="0">
                <a:latin typeface="Arial" charset="0"/>
                <a:cs typeface="Arial" charset="0"/>
                <a:sym typeface="Wingdings" pitchFamily="2" charset="2"/>
              </a:rPr>
              <a:t>Sijoittavat osan vakuutusmaksutuloista kiinteistö- ja rahoitusmarkkinoille.</a:t>
            </a:r>
            <a:endParaRPr lang="fi-FI" dirty="0" smtClean="0">
              <a:latin typeface="Arial" charset="0"/>
              <a:cs typeface="Arial" charset="0"/>
            </a:endParaRPr>
          </a:p>
        </p:txBody>
      </p:sp>
      <p:sp>
        <p:nvSpPr>
          <p:cNvPr id="25604" name="Alatunnisteen paikkamerkki 3"/>
          <p:cNvSpPr>
            <a:spLocks noGrp="1"/>
          </p:cNvSpPr>
          <p:nvPr>
            <p:ph type="ftr" sz="quarter" idx="10"/>
          </p:nvPr>
        </p:nvSpPr>
        <p:spPr>
          <a:noFill/>
        </p:spPr>
        <p:txBody>
          <a:bodyPr/>
          <a:lstStyle/>
          <a:p>
            <a:r>
              <a:rPr lang="fi-FI" smtClean="0">
                <a:latin typeface="Arial" charset="0"/>
                <a:cs typeface="Arial" charset="0"/>
              </a:rPr>
              <a:t>Kansalainen ja talous</a:t>
            </a:r>
          </a:p>
        </p:txBody>
      </p:sp>
      <p:sp>
        <p:nvSpPr>
          <p:cNvPr id="25605" name="Dian numeron paikkamerkki 4"/>
          <p:cNvSpPr>
            <a:spLocks noGrp="1"/>
          </p:cNvSpPr>
          <p:nvPr>
            <p:ph type="sldNum" sz="quarter" idx="11"/>
          </p:nvPr>
        </p:nvSpPr>
        <p:spPr>
          <a:noFill/>
        </p:spPr>
        <p:txBody>
          <a:bodyPr/>
          <a:lstStyle/>
          <a:p>
            <a:fld id="{1141C741-9F59-4EF1-AD4E-CB398011BB0A}" type="slidenum">
              <a:rPr lang="fi-FI" smtClean="0"/>
              <a:pPr/>
              <a:t>117</a:t>
            </a:fld>
            <a:endParaRPr lang="fi-FI" smtClean="0"/>
          </a:p>
        </p:txBody>
      </p:sp>
      <p:pic>
        <p:nvPicPr>
          <p:cNvPr id="25606" name="Kuva 7"/>
          <p:cNvPicPr>
            <a:picLocks noChangeAspect="1"/>
          </p:cNvPicPr>
          <p:nvPr/>
        </p:nvPicPr>
        <p:blipFill>
          <a:blip r:embed="rId2" cstate="print"/>
          <a:srcRect/>
          <a:stretch>
            <a:fillRect/>
          </a:stretch>
        </p:blipFill>
        <p:spPr bwMode="auto">
          <a:xfrm>
            <a:off x="8143875" y="428625"/>
            <a:ext cx="639763" cy="6302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p:cNvSpPr>
            <a:spLocks noGrp="1"/>
          </p:cNvSpPr>
          <p:nvPr>
            <p:ph type="title"/>
          </p:nvPr>
        </p:nvSpPr>
        <p:spPr>
          <a:xfrm>
            <a:off x="428625" y="1000125"/>
            <a:ext cx="8229600" cy="500063"/>
          </a:xfrm>
        </p:spPr>
        <p:txBody>
          <a:bodyPr>
            <a:normAutofit fontScale="90000"/>
          </a:bodyPr>
          <a:lstStyle/>
          <a:p>
            <a:pPr eaLnBrk="1" hangingPunct="1"/>
            <a:r>
              <a:rPr lang="fi-FI" sz="3200" smtClean="0">
                <a:latin typeface="Arial" charset="0"/>
                <a:cs typeface="Arial" charset="0"/>
              </a:rPr>
              <a:t>Tuntitehtävä 1: Korkosanasto, vastaus</a:t>
            </a:r>
          </a:p>
        </p:txBody>
      </p:sp>
      <p:sp>
        <p:nvSpPr>
          <p:cNvPr id="27651" name="Alatunnisteen paikkamerkki 3"/>
          <p:cNvSpPr>
            <a:spLocks noGrp="1"/>
          </p:cNvSpPr>
          <p:nvPr>
            <p:ph type="ftr" sz="quarter" idx="10"/>
          </p:nvPr>
        </p:nvSpPr>
        <p:spPr>
          <a:noFill/>
        </p:spPr>
        <p:txBody>
          <a:bodyPr/>
          <a:lstStyle/>
          <a:p>
            <a:r>
              <a:rPr lang="fi-FI" smtClean="0">
                <a:latin typeface="Arial" charset="0"/>
                <a:cs typeface="Arial" charset="0"/>
              </a:rPr>
              <a:t>Kansalainen ja talous</a:t>
            </a:r>
          </a:p>
        </p:txBody>
      </p:sp>
      <p:sp>
        <p:nvSpPr>
          <p:cNvPr id="27652" name="Dian numeron paikkamerkki 4"/>
          <p:cNvSpPr>
            <a:spLocks noGrp="1"/>
          </p:cNvSpPr>
          <p:nvPr>
            <p:ph type="sldNum" sz="quarter" idx="11"/>
          </p:nvPr>
        </p:nvSpPr>
        <p:spPr>
          <a:noFill/>
        </p:spPr>
        <p:txBody>
          <a:bodyPr/>
          <a:lstStyle/>
          <a:p>
            <a:fld id="{4E46B8DE-B3DA-4DE2-922A-43D1E6777CB0}" type="slidenum">
              <a:rPr lang="fi-FI" smtClean="0"/>
              <a:pPr/>
              <a:t>118</a:t>
            </a:fld>
            <a:endParaRPr lang="fi-FI" smtClean="0"/>
          </a:p>
        </p:txBody>
      </p:sp>
      <p:pic>
        <p:nvPicPr>
          <p:cNvPr id="27653" name="Kuva 9"/>
          <p:cNvPicPr>
            <a:picLocks noChangeAspect="1"/>
          </p:cNvPicPr>
          <p:nvPr/>
        </p:nvPicPr>
        <p:blipFill>
          <a:blip r:embed="rId2" cstate="print"/>
          <a:srcRect/>
          <a:stretch>
            <a:fillRect/>
          </a:stretch>
        </p:blipFill>
        <p:spPr bwMode="auto">
          <a:xfrm>
            <a:off x="8110538" y="228600"/>
            <a:ext cx="746125" cy="795338"/>
          </a:xfrm>
          <a:prstGeom prst="rect">
            <a:avLst/>
          </a:prstGeom>
          <a:noFill/>
          <a:ln w="9525">
            <a:noFill/>
            <a:miter lim="800000"/>
            <a:headEnd/>
            <a:tailEnd/>
          </a:ln>
        </p:spPr>
      </p:pic>
      <p:sp>
        <p:nvSpPr>
          <p:cNvPr id="7" name="Pyöristetty suorakulmio 6"/>
          <p:cNvSpPr/>
          <p:nvPr/>
        </p:nvSpPr>
        <p:spPr>
          <a:xfrm>
            <a:off x="4071938" y="3714750"/>
            <a:ext cx="1214437" cy="5715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KORKO</a:t>
            </a:r>
          </a:p>
        </p:txBody>
      </p:sp>
      <p:sp>
        <p:nvSpPr>
          <p:cNvPr id="8" name="Pyöristetty suorakulmio 7"/>
          <p:cNvSpPr/>
          <p:nvPr/>
        </p:nvSpPr>
        <p:spPr>
          <a:xfrm>
            <a:off x="3214688" y="1571625"/>
            <a:ext cx="2857500" cy="17145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Korkokate</a:t>
            </a:r>
          </a:p>
          <a:p>
            <a:pPr algn="ctr">
              <a:defRPr/>
            </a:pPr>
            <a:r>
              <a:rPr lang="fi-FI" dirty="0">
                <a:solidFill>
                  <a:schemeClr val="tx1"/>
                </a:solidFill>
              </a:rPr>
              <a:t>– pankkien tärkein tulonlähde</a:t>
            </a:r>
          </a:p>
          <a:p>
            <a:pPr algn="ctr">
              <a:defRPr/>
            </a:pPr>
            <a:r>
              <a:rPr lang="fi-FI" dirty="0">
                <a:solidFill>
                  <a:schemeClr val="tx1"/>
                </a:solidFill>
              </a:rPr>
              <a:t>– syntyy otto- ja antolainauskorkojen erosta</a:t>
            </a:r>
          </a:p>
        </p:txBody>
      </p:sp>
      <p:sp>
        <p:nvSpPr>
          <p:cNvPr id="9" name="Pyöristetty suorakulmio 8"/>
          <p:cNvSpPr/>
          <p:nvPr/>
        </p:nvSpPr>
        <p:spPr>
          <a:xfrm>
            <a:off x="6357938" y="2643188"/>
            <a:ext cx="2643187" cy="14287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Reaalikorko</a:t>
            </a:r>
          </a:p>
          <a:p>
            <a:pPr algn="ctr">
              <a:defRPr/>
            </a:pPr>
            <a:r>
              <a:rPr lang="fi-FI" dirty="0">
                <a:solidFill>
                  <a:schemeClr val="tx1"/>
                </a:solidFill>
              </a:rPr>
              <a:t>– korko, josta inflaation vaikutus on poistettu</a:t>
            </a:r>
          </a:p>
        </p:txBody>
      </p:sp>
      <p:sp>
        <p:nvSpPr>
          <p:cNvPr id="12" name="Pyöristetty suorakulmio 11"/>
          <p:cNvSpPr/>
          <p:nvPr/>
        </p:nvSpPr>
        <p:spPr>
          <a:xfrm>
            <a:off x="4929188" y="4572000"/>
            <a:ext cx="3843337" cy="16430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Korkomarginaali</a:t>
            </a:r>
          </a:p>
          <a:p>
            <a:pPr algn="ctr">
              <a:defRPr/>
            </a:pPr>
            <a:r>
              <a:rPr lang="fi-FI" dirty="0">
                <a:solidFill>
                  <a:schemeClr val="tx1"/>
                </a:solidFill>
              </a:rPr>
              <a:t>– lainan viitekoron päälle tuleva lisä, esim. asuntolainan korko: </a:t>
            </a:r>
            <a:br>
              <a:rPr lang="fi-FI" dirty="0">
                <a:solidFill>
                  <a:schemeClr val="tx1"/>
                </a:solidFill>
              </a:rPr>
            </a:br>
            <a:r>
              <a:rPr lang="fi-FI" dirty="0">
                <a:solidFill>
                  <a:schemeClr val="tx1"/>
                </a:solidFill>
              </a:rPr>
              <a:t>12 kk:n euribor + 0,5 % korkomarginaali</a:t>
            </a:r>
          </a:p>
        </p:txBody>
      </p:sp>
      <p:sp>
        <p:nvSpPr>
          <p:cNvPr id="14" name="Pyöristetty suorakulmio 13"/>
          <p:cNvSpPr/>
          <p:nvPr/>
        </p:nvSpPr>
        <p:spPr>
          <a:xfrm>
            <a:off x="928688" y="4572000"/>
            <a:ext cx="3500437" cy="17145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Markkinakorot</a:t>
            </a:r>
          </a:p>
          <a:p>
            <a:pPr algn="ctr">
              <a:defRPr/>
            </a:pPr>
            <a:r>
              <a:rPr lang="fi-FI" dirty="0">
                <a:solidFill>
                  <a:schemeClr val="tx1"/>
                </a:solidFill>
              </a:rPr>
              <a:t>– pitkät  korot</a:t>
            </a:r>
          </a:p>
          <a:p>
            <a:pPr algn="ctr">
              <a:defRPr/>
            </a:pPr>
            <a:r>
              <a:rPr lang="fi-FI" dirty="0">
                <a:solidFill>
                  <a:schemeClr val="tx1"/>
                </a:solidFill>
              </a:rPr>
              <a:t>– euriborkorot</a:t>
            </a:r>
          </a:p>
        </p:txBody>
      </p:sp>
      <p:sp>
        <p:nvSpPr>
          <p:cNvPr id="16" name="Pyöristetty suorakulmio 15"/>
          <p:cNvSpPr/>
          <p:nvPr/>
        </p:nvSpPr>
        <p:spPr>
          <a:xfrm>
            <a:off x="285750" y="2714625"/>
            <a:ext cx="2643188" cy="12715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Hallinnolliset korot</a:t>
            </a:r>
          </a:p>
          <a:p>
            <a:pPr algn="ctr">
              <a:defRPr/>
            </a:pPr>
            <a:r>
              <a:rPr lang="fi-FI" dirty="0">
                <a:solidFill>
                  <a:schemeClr val="tx1"/>
                </a:solidFill>
              </a:rPr>
              <a:t>– EKP:n ohjauskorko</a:t>
            </a:r>
          </a:p>
          <a:p>
            <a:pPr algn="ctr">
              <a:defRPr/>
            </a:pPr>
            <a:r>
              <a:rPr lang="fi-FI" dirty="0">
                <a:solidFill>
                  <a:schemeClr val="tx1"/>
                </a:solidFill>
              </a:rPr>
              <a:t>– pankkien </a:t>
            </a:r>
            <a:r>
              <a:rPr lang="fi-FI" dirty="0" err="1">
                <a:solidFill>
                  <a:schemeClr val="tx1"/>
                </a:solidFill>
              </a:rPr>
              <a:t>primekorot</a:t>
            </a:r>
            <a:endParaRPr lang="fi-FI" dirty="0">
              <a:solidFill>
                <a:schemeClr val="tx1"/>
              </a:solidFill>
            </a:endParaRPr>
          </a:p>
        </p:txBody>
      </p:sp>
      <p:cxnSp>
        <p:nvCxnSpPr>
          <p:cNvPr id="18" name="Suora yhdysviiva 17"/>
          <p:cNvCxnSpPr>
            <a:stCxn id="14" idx="0"/>
            <a:endCxn id="7" idx="1"/>
          </p:cNvCxnSpPr>
          <p:nvPr/>
        </p:nvCxnSpPr>
        <p:spPr>
          <a:xfrm rot="5400000" flipH="1" flipV="1">
            <a:off x="3089276" y="3589337"/>
            <a:ext cx="571500" cy="1393825"/>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21" name="Suora yhdysviiva 20"/>
          <p:cNvCxnSpPr>
            <a:stCxn id="7" idx="1"/>
            <a:endCxn id="16" idx="3"/>
          </p:cNvCxnSpPr>
          <p:nvPr/>
        </p:nvCxnSpPr>
        <p:spPr>
          <a:xfrm rot="10800000">
            <a:off x="2928938" y="3349625"/>
            <a:ext cx="1143000" cy="650875"/>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23" name="Suora yhdysviiva 22"/>
          <p:cNvCxnSpPr>
            <a:stCxn id="7" idx="0"/>
            <a:endCxn id="8" idx="2"/>
          </p:cNvCxnSpPr>
          <p:nvPr/>
        </p:nvCxnSpPr>
        <p:spPr>
          <a:xfrm rot="16200000" flipV="1">
            <a:off x="4447381" y="3482182"/>
            <a:ext cx="428625" cy="36512"/>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25" name="Suora yhdysviiva 24"/>
          <p:cNvCxnSpPr>
            <a:stCxn id="7" idx="3"/>
            <a:endCxn id="9" idx="1"/>
          </p:cNvCxnSpPr>
          <p:nvPr/>
        </p:nvCxnSpPr>
        <p:spPr>
          <a:xfrm flipV="1">
            <a:off x="5286375" y="3357563"/>
            <a:ext cx="1071563" cy="642937"/>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27" name="Suora yhdysviiva 26"/>
          <p:cNvCxnSpPr>
            <a:stCxn id="7" idx="3"/>
            <a:endCxn id="12" idx="0"/>
          </p:cNvCxnSpPr>
          <p:nvPr/>
        </p:nvCxnSpPr>
        <p:spPr>
          <a:xfrm>
            <a:off x="5286375" y="4000500"/>
            <a:ext cx="1565275" cy="57150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4" grpId="0" animBg="1"/>
      <p:bldP spid="1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i-FI" sz="3200" smtClean="0">
                <a:latin typeface="Arial" charset="0"/>
                <a:cs typeface="Arial" charset="0"/>
              </a:rPr>
              <a:t>Tuntitehtävä 2: Asuntolainojen korot</a:t>
            </a:r>
          </a:p>
        </p:txBody>
      </p:sp>
      <p:sp>
        <p:nvSpPr>
          <p:cNvPr id="27651" name="Rectangle 3"/>
          <p:cNvSpPr>
            <a:spLocks noGrp="1" noChangeArrowheads="1"/>
          </p:cNvSpPr>
          <p:nvPr>
            <p:ph idx="1"/>
          </p:nvPr>
        </p:nvSpPr>
        <p:spPr>
          <a:xfrm>
            <a:off x="500063" y="1785938"/>
            <a:ext cx="8229600" cy="4643437"/>
          </a:xfrm>
        </p:spPr>
        <p:txBody>
          <a:bodyPr>
            <a:normAutofit lnSpcReduction="10000"/>
          </a:bodyPr>
          <a:lstStyle/>
          <a:p>
            <a:pPr eaLnBrk="1" hangingPunct="1"/>
            <a:r>
              <a:rPr lang="fi-FI" sz="2000" smtClean="0">
                <a:latin typeface="Arial" charset="0"/>
                <a:cs typeface="Arial" charset="0"/>
              </a:rPr>
              <a:t>Tutustu pankkien lainalaskurien avulla asuntolainojen takaisinmaksuun ja koron vaikutukseen siihen.</a:t>
            </a:r>
          </a:p>
          <a:p>
            <a:pPr eaLnBrk="1" hangingPunct="1">
              <a:buFontTx/>
              <a:buNone/>
            </a:pPr>
            <a:endParaRPr lang="fi-FI" sz="2000" smtClean="0">
              <a:latin typeface="Arial" charset="0"/>
              <a:cs typeface="Arial" charset="0"/>
            </a:endParaRPr>
          </a:p>
          <a:p>
            <a:pPr eaLnBrk="1" hangingPunct="1"/>
            <a:r>
              <a:rPr lang="fi-FI" sz="2000" smtClean="0">
                <a:latin typeface="Arial" charset="0"/>
                <a:cs typeface="Arial" charset="0"/>
              </a:rPr>
              <a:t>1. a) Mikä on tällä hetkellä 6 kk:n euriborkorko?</a:t>
            </a:r>
            <a:br>
              <a:rPr lang="fi-FI" sz="2000" smtClean="0">
                <a:latin typeface="Arial" charset="0"/>
                <a:cs typeface="Arial" charset="0"/>
              </a:rPr>
            </a:br>
            <a:r>
              <a:rPr lang="fi-FI" sz="2000" smtClean="0">
                <a:latin typeface="Arial" charset="0"/>
                <a:cs typeface="Arial" charset="0"/>
              </a:rPr>
              <a:t>b) Miksi lainasta maksamasi korko on suurempi?</a:t>
            </a:r>
          </a:p>
          <a:p>
            <a:pPr eaLnBrk="1" hangingPunct="1"/>
            <a:r>
              <a:rPr lang="fi-FI" sz="2000" smtClean="0">
                <a:latin typeface="Arial" charset="0"/>
                <a:cs typeface="Arial" charset="0"/>
              </a:rPr>
              <a:t>2. Paljonko 15 vuoden 100 000 euron asuntolainan koron kuukausierä muuttuu, kun korko laskee viidestä prosentista neljään?</a:t>
            </a:r>
          </a:p>
          <a:p>
            <a:pPr eaLnBrk="1" hangingPunct="1"/>
            <a:r>
              <a:rPr lang="fi-FI" sz="2000" smtClean="0">
                <a:latin typeface="Arial" charset="0"/>
                <a:cs typeface="Arial" charset="0"/>
              </a:rPr>
              <a:t>3. Olet sopinut, että lainan takaisinmaksun kuukausieräsi on korkojen muutoksesta riippumatta 700 €/kk. Lainaa on maksamatta 100 000 euroa, ja korot nousevat neljästä prosentista viiteen. Paljonko takaisinmaksuaikasi pitenee?</a:t>
            </a:r>
          </a:p>
          <a:p>
            <a:pPr eaLnBrk="1" hangingPunct="1"/>
            <a:endParaRPr lang="fi-FI" sz="2000" smtClean="0">
              <a:latin typeface="Arial" charset="0"/>
              <a:cs typeface="Arial" charset="0"/>
            </a:endParaRPr>
          </a:p>
          <a:p>
            <a:pPr eaLnBrk="1" hangingPunct="1"/>
            <a:r>
              <a:rPr lang="fi-FI" sz="2000" smtClean="0">
                <a:latin typeface="Arial" charset="0"/>
                <a:cs typeface="Arial" charset="0"/>
                <a:hlinkClick r:id="rId3" action="ppaction://hlinkfile"/>
              </a:rPr>
              <a:t>Lisätietoja asuntolainojen koroista</a:t>
            </a:r>
            <a:r>
              <a:rPr lang="fi-FI" sz="2000" smtClean="0">
                <a:latin typeface="Arial" charset="0"/>
                <a:cs typeface="Arial" charset="0"/>
              </a:rPr>
              <a:t>. </a:t>
            </a:r>
            <a:br>
              <a:rPr lang="fi-FI" sz="2000" smtClean="0">
                <a:latin typeface="Arial" charset="0"/>
                <a:cs typeface="Arial" charset="0"/>
              </a:rPr>
            </a:br>
            <a:endParaRPr lang="fi-FI" sz="2000" smtClean="0">
              <a:solidFill>
                <a:srgbClr val="C00000"/>
              </a:solidFill>
              <a:latin typeface="Arial" charset="0"/>
              <a:cs typeface="Arial" charset="0"/>
            </a:endParaRPr>
          </a:p>
          <a:p>
            <a:pPr eaLnBrk="1" hangingPunct="1">
              <a:buFontTx/>
              <a:buNone/>
            </a:pPr>
            <a:endParaRPr lang="fi-FI" sz="2000" smtClean="0">
              <a:latin typeface="Arial" charset="0"/>
              <a:cs typeface="Arial" charset="0"/>
            </a:endParaRPr>
          </a:p>
        </p:txBody>
      </p:sp>
      <p:sp>
        <p:nvSpPr>
          <p:cNvPr id="28676" name="Alatunnisteen paikkamerkki 7"/>
          <p:cNvSpPr>
            <a:spLocks noGrp="1"/>
          </p:cNvSpPr>
          <p:nvPr>
            <p:ph type="ftr" sz="quarter" idx="10"/>
          </p:nvPr>
        </p:nvSpPr>
        <p:spPr>
          <a:noFill/>
        </p:spPr>
        <p:txBody>
          <a:bodyPr/>
          <a:lstStyle/>
          <a:p>
            <a:r>
              <a:rPr lang="fi-FI" smtClean="0">
                <a:latin typeface="Arial" charset="0"/>
                <a:cs typeface="Arial" charset="0"/>
              </a:rPr>
              <a:t>Kansalainen ja talous</a:t>
            </a:r>
          </a:p>
        </p:txBody>
      </p:sp>
      <p:sp>
        <p:nvSpPr>
          <p:cNvPr id="28677" name="Dian numeron paikkamerkki 6"/>
          <p:cNvSpPr>
            <a:spLocks noGrp="1"/>
          </p:cNvSpPr>
          <p:nvPr>
            <p:ph type="sldNum" sz="quarter" idx="11"/>
          </p:nvPr>
        </p:nvSpPr>
        <p:spPr>
          <a:noFill/>
        </p:spPr>
        <p:txBody>
          <a:bodyPr/>
          <a:lstStyle/>
          <a:p>
            <a:fld id="{19633532-770B-4232-9977-4523634B951F}" type="slidenum">
              <a:rPr lang="fi-FI" smtClean="0"/>
              <a:pPr/>
              <a:t>119</a:t>
            </a:fld>
            <a:endParaRPr lang="fi-FI" smtClean="0"/>
          </a:p>
        </p:txBody>
      </p:sp>
      <p:pic>
        <p:nvPicPr>
          <p:cNvPr id="28678" name="Kuva 9"/>
          <p:cNvPicPr>
            <a:picLocks noChangeAspect="1"/>
          </p:cNvPicPr>
          <p:nvPr/>
        </p:nvPicPr>
        <p:blipFill>
          <a:blip r:embed="rId4" cstate="print"/>
          <a:srcRect/>
          <a:stretch>
            <a:fillRect/>
          </a:stretch>
        </p:blipFill>
        <p:spPr bwMode="auto">
          <a:xfrm>
            <a:off x="8110538" y="228600"/>
            <a:ext cx="746125" cy="795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
          <p:cNvSpPr>
            <a:spLocks noGrp="1" noChangeArrowheads="1"/>
          </p:cNvSpPr>
          <p:nvPr>
            <p:ph type="title"/>
          </p:nvPr>
        </p:nvSpPr>
        <p:spPr>
          <a:xfrm>
            <a:off x="456480" y="946180"/>
            <a:ext cx="8231040" cy="761840"/>
          </a:xfrm>
        </p:spPr>
        <p:txBody>
          <a:bodyPr>
            <a:normAutofit fontScale="90000"/>
          </a:bodyPr>
          <a:lstStyle/>
          <a:p>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Saamen- ja ruotsinkieliset </a:t>
            </a:r>
            <a:br>
              <a:rPr lang="fi-FI" dirty="0" smtClean="0">
                <a:latin typeface="Arial" charset="0"/>
                <a:cs typeface="Arial" charset="0"/>
              </a:rPr>
            </a:br>
            <a:r>
              <a:rPr lang="fi-FI" dirty="0" smtClean="0">
                <a:latin typeface="Arial" charset="0"/>
                <a:cs typeface="Arial" charset="0"/>
              </a:rPr>
              <a:t>kartalla</a:t>
            </a:r>
          </a:p>
        </p:txBody>
      </p:sp>
      <p:sp>
        <p:nvSpPr>
          <p:cNvPr id="30723" name="Rectangle 12"/>
          <p:cNvSpPr>
            <a:spLocks noGrp="1" noChangeArrowheads="1"/>
          </p:cNvSpPr>
          <p:nvPr>
            <p:ph idx="1"/>
          </p:nvPr>
        </p:nvSpPr>
        <p:spPr>
          <a:xfrm>
            <a:off x="0" y="2579312"/>
            <a:ext cx="6465600" cy="3724231"/>
          </a:xfrm>
        </p:spPr>
        <p:txBody>
          <a:bodyPr/>
          <a:lstStyle/>
          <a:p>
            <a:r>
              <a:rPr lang="fi-FI" sz="2200" dirty="0">
                <a:latin typeface="Arial" charset="0"/>
                <a:cs typeface="Arial" charset="0"/>
              </a:rPr>
              <a:t>     Yksikielisesti suomenkieliset kunnat</a:t>
            </a:r>
          </a:p>
          <a:p>
            <a:r>
              <a:rPr lang="fi-FI" sz="2200" dirty="0">
                <a:latin typeface="Arial" charset="0"/>
                <a:cs typeface="Arial" charset="0"/>
              </a:rPr>
              <a:t>      Kaksikieliset kunnat, joissa suomi on enemmistökielenä</a:t>
            </a:r>
          </a:p>
          <a:p>
            <a:r>
              <a:rPr lang="fi-FI" sz="2200" dirty="0">
                <a:latin typeface="Arial" charset="0"/>
                <a:cs typeface="Arial" charset="0"/>
              </a:rPr>
              <a:t>      Kaksikieliset kunnat, joissa ruotsi on enemmistökielenä</a:t>
            </a:r>
          </a:p>
          <a:p>
            <a:r>
              <a:rPr lang="fi-FI" sz="2200" dirty="0">
                <a:latin typeface="Arial" charset="0"/>
                <a:cs typeface="Arial" charset="0"/>
              </a:rPr>
              <a:t>     Yksikielisesti ruotsinkieliset kunnat </a:t>
            </a:r>
          </a:p>
          <a:p>
            <a:r>
              <a:rPr lang="fi-FI" sz="2200" dirty="0">
                <a:latin typeface="Arial" charset="0"/>
                <a:cs typeface="Arial" charset="0"/>
              </a:rPr>
              <a:t>     Kaksikieliset kunnat, joissa suomi on enemmistökielenä ja saamen kielellä on virallinen asema.</a:t>
            </a:r>
          </a:p>
        </p:txBody>
      </p:sp>
      <p:sp>
        <p:nvSpPr>
          <p:cNvPr id="30724" name="Alatunnisteen paikkamerkki 11"/>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30725" name="Dian numeron paikkamerkki 10"/>
          <p:cNvSpPr>
            <a:spLocks noGrp="1"/>
          </p:cNvSpPr>
          <p:nvPr>
            <p:ph type="sldNum" sz="quarter" idx="11"/>
          </p:nvPr>
        </p:nvSpPr>
        <p:spPr>
          <a:noFill/>
        </p:spPr>
        <p:txBody>
          <a:bodyPr/>
          <a:lstStyle/>
          <a:p>
            <a:fld id="{BF561886-699A-40EB-BC0B-81AD163EC987}" type="slidenum">
              <a:rPr lang="fi-FI" smtClean="0">
                <a:ea typeface="Lucida Sans Unicode" pitchFamily="34" charset="0"/>
              </a:rPr>
              <a:pPr/>
              <a:t>12</a:t>
            </a:fld>
            <a:endParaRPr lang="fi-FI" smtClean="0">
              <a:ea typeface="Lucida Sans Unicode" pitchFamily="34" charset="0"/>
            </a:endParaRPr>
          </a:p>
        </p:txBody>
      </p:sp>
      <p:pic>
        <p:nvPicPr>
          <p:cNvPr id="30726" name="Picture 5" descr="Tiedosto:Languages of Finnish municipalities (2009).svg">
            <a:hlinkClick r:id="rId2"/>
          </p:cNvPr>
          <p:cNvPicPr>
            <a:picLocks noChangeAspect="1" noChangeArrowheads="1"/>
          </p:cNvPicPr>
          <p:nvPr/>
        </p:nvPicPr>
        <p:blipFill>
          <a:blip r:embed="rId3" cstate="print"/>
          <a:srcRect/>
          <a:stretch>
            <a:fillRect/>
          </a:stretch>
        </p:blipFill>
        <p:spPr bwMode="auto">
          <a:xfrm>
            <a:off x="5421601" y="1468954"/>
            <a:ext cx="3199680" cy="4494712"/>
          </a:xfrm>
          <a:prstGeom prst="rect">
            <a:avLst/>
          </a:prstGeom>
          <a:noFill/>
          <a:ln w="9525">
            <a:noFill/>
            <a:miter lim="800000"/>
            <a:headEnd/>
            <a:tailEnd/>
          </a:ln>
        </p:spPr>
      </p:pic>
      <p:sp>
        <p:nvSpPr>
          <p:cNvPr id="30727" name="Rectangle 7"/>
          <p:cNvSpPr>
            <a:spLocks noChangeArrowheads="1"/>
          </p:cNvSpPr>
          <p:nvPr/>
        </p:nvSpPr>
        <p:spPr bwMode="auto">
          <a:xfrm>
            <a:off x="3788641" y="6107682"/>
            <a:ext cx="2351520" cy="299551"/>
          </a:xfrm>
          <a:prstGeom prst="rect">
            <a:avLst/>
          </a:prstGeom>
          <a:noFill/>
          <a:ln w="9525">
            <a:noFill/>
            <a:miter lim="800000"/>
            <a:headEnd/>
            <a:tailEnd/>
          </a:ln>
        </p:spPr>
        <p:txBody>
          <a:bodyPr lIns="91430" tIns="45715" rIns="91430" bIns="45715">
            <a:spAutoFit/>
          </a:bodyPr>
          <a:lstStyle/>
          <a:p>
            <a:pPr hangingPunct="0">
              <a:lnSpc>
                <a:spcPct val="93000"/>
              </a:lnSpc>
              <a:buClr>
                <a:srgbClr val="000000"/>
              </a:buClr>
              <a:buSzPct val="100000"/>
              <a:buFont typeface="Times New Roman" pitchFamily="18" charset="0"/>
              <a:buNone/>
            </a:pPr>
            <a:r>
              <a:rPr lang="fi-FI" sz="700" dirty="0"/>
              <a:t>http://fi.wikipedia.org/wiki/Tiedosto:Languages_of_Finnish_municipalities_(2009).svg</a:t>
            </a:r>
          </a:p>
        </p:txBody>
      </p:sp>
      <p:sp>
        <p:nvSpPr>
          <p:cNvPr id="30728" name="Rectangle 13"/>
          <p:cNvSpPr>
            <a:spLocks noChangeArrowheads="1"/>
          </p:cNvSpPr>
          <p:nvPr/>
        </p:nvSpPr>
        <p:spPr bwMode="auto">
          <a:xfrm>
            <a:off x="456480" y="2710365"/>
            <a:ext cx="286560" cy="214583"/>
          </a:xfrm>
          <a:prstGeom prst="rect">
            <a:avLst/>
          </a:prstGeom>
          <a:solidFill>
            <a:schemeClr val="bg1"/>
          </a:solidFill>
          <a:ln w="9525">
            <a:solidFill>
              <a:schemeClr val="tx1"/>
            </a:solidFill>
            <a:miter lim="800000"/>
            <a:headEnd/>
            <a:tailEnd/>
          </a:ln>
        </p:spPr>
        <p:txBody>
          <a:bodyPr wrap="none" lIns="91430" tIns="45715" rIns="91430" bIns="45715" anchor="ctr"/>
          <a:lstStyle/>
          <a:p>
            <a:pPr hangingPunct="0">
              <a:lnSpc>
                <a:spcPct val="93000"/>
              </a:lnSpc>
              <a:buClr>
                <a:srgbClr val="000000"/>
              </a:buClr>
              <a:buSzPct val="100000"/>
              <a:buFont typeface="Times New Roman" pitchFamily="18" charset="0"/>
              <a:buNone/>
            </a:pPr>
            <a:endParaRPr lang="fi-FI"/>
          </a:p>
        </p:txBody>
      </p:sp>
      <p:sp>
        <p:nvSpPr>
          <p:cNvPr id="30729" name="Rectangle 15"/>
          <p:cNvSpPr>
            <a:spLocks noChangeArrowheads="1"/>
          </p:cNvSpPr>
          <p:nvPr/>
        </p:nvSpPr>
        <p:spPr bwMode="auto">
          <a:xfrm>
            <a:off x="456480" y="3102086"/>
            <a:ext cx="286560" cy="216023"/>
          </a:xfrm>
          <a:prstGeom prst="rect">
            <a:avLst/>
          </a:prstGeom>
          <a:solidFill>
            <a:srgbClr val="33CCFF"/>
          </a:solidFill>
          <a:ln w="9525">
            <a:solidFill>
              <a:schemeClr val="tx1"/>
            </a:solidFill>
            <a:miter lim="800000"/>
            <a:headEnd/>
            <a:tailEnd/>
          </a:ln>
        </p:spPr>
        <p:txBody>
          <a:bodyPr wrap="none" lIns="91430" tIns="45715" rIns="91430" bIns="45715" anchor="ctr"/>
          <a:lstStyle/>
          <a:p>
            <a:pPr hangingPunct="0">
              <a:lnSpc>
                <a:spcPct val="93000"/>
              </a:lnSpc>
              <a:buClr>
                <a:srgbClr val="000000"/>
              </a:buClr>
              <a:buSzPct val="100000"/>
              <a:buFont typeface="Times New Roman" pitchFamily="18" charset="0"/>
              <a:buNone/>
            </a:pPr>
            <a:endParaRPr lang="fi-FI"/>
          </a:p>
        </p:txBody>
      </p:sp>
      <p:sp>
        <p:nvSpPr>
          <p:cNvPr id="30730" name="Rectangle 16"/>
          <p:cNvSpPr>
            <a:spLocks noChangeArrowheads="1"/>
          </p:cNvSpPr>
          <p:nvPr/>
        </p:nvSpPr>
        <p:spPr bwMode="auto">
          <a:xfrm>
            <a:off x="456480" y="3755915"/>
            <a:ext cx="286560" cy="216023"/>
          </a:xfrm>
          <a:prstGeom prst="rect">
            <a:avLst/>
          </a:prstGeom>
          <a:solidFill>
            <a:srgbClr val="3366FF"/>
          </a:solidFill>
          <a:ln w="9525">
            <a:solidFill>
              <a:schemeClr val="tx1"/>
            </a:solidFill>
            <a:miter lim="800000"/>
            <a:headEnd/>
            <a:tailEnd/>
          </a:ln>
        </p:spPr>
        <p:txBody>
          <a:bodyPr wrap="none" lIns="91430" tIns="45715" rIns="91430" bIns="45715" anchor="ctr"/>
          <a:lstStyle/>
          <a:p>
            <a:pPr hangingPunct="0">
              <a:lnSpc>
                <a:spcPct val="93000"/>
              </a:lnSpc>
              <a:buClr>
                <a:srgbClr val="000000"/>
              </a:buClr>
              <a:buSzPct val="100000"/>
              <a:buFont typeface="Times New Roman" pitchFamily="18" charset="0"/>
              <a:buNone/>
            </a:pPr>
            <a:endParaRPr lang="fi-FI"/>
          </a:p>
        </p:txBody>
      </p:sp>
      <p:sp>
        <p:nvSpPr>
          <p:cNvPr id="30731" name="Rectangle 17"/>
          <p:cNvSpPr>
            <a:spLocks noChangeArrowheads="1"/>
          </p:cNvSpPr>
          <p:nvPr/>
        </p:nvSpPr>
        <p:spPr bwMode="auto">
          <a:xfrm>
            <a:off x="456480" y="4539357"/>
            <a:ext cx="286560" cy="216023"/>
          </a:xfrm>
          <a:prstGeom prst="rect">
            <a:avLst/>
          </a:prstGeom>
          <a:solidFill>
            <a:srgbClr val="000099"/>
          </a:solidFill>
          <a:ln w="9525">
            <a:solidFill>
              <a:schemeClr val="tx1"/>
            </a:solidFill>
            <a:miter lim="800000"/>
            <a:headEnd/>
            <a:tailEnd/>
          </a:ln>
        </p:spPr>
        <p:txBody>
          <a:bodyPr wrap="none" lIns="91430" tIns="45715" rIns="91430" bIns="45715" anchor="ctr"/>
          <a:lstStyle/>
          <a:p>
            <a:pPr hangingPunct="0">
              <a:lnSpc>
                <a:spcPct val="93000"/>
              </a:lnSpc>
              <a:buClr>
                <a:srgbClr val="000000"/>
              </a:buClr>
              <a:buSzPct val="100000"/>
              <a:buFont typeface="Times New Roman" pitchFamily="18" charset="0"/>
              <a:buNone/>
            </a:pPr>
            <a:endParaRPr lang="fi-FI"/>
          </a:p>
        </p:txBody>
      </p:sp>
      <p:sp>
        <p:nvSpPr>
          <p:cNvPr id="30732" name="Rectangle 18"/>
          <p:cNvSpPr>
            <a:spLocks noChangeArrowheads="1"/>
          </p:cNvSpPr>
          <p:nvPr/>
        </p:nvSpPr>
        <p:spPr bwMode="auto">
          <a:xfrm>
            <a:off x="456480" y="4997325"/>
            <a:ext cx="286560" cy="216023"/>
          </a:xfrm>
          <a:prstGeom prst="rect">
            <a:avLst/>
          </a:prstGeom>
          <a:solidFill>
            <a:srgbClr val="990033"/>
          </a:solidFill>
          <a:ln w="9525">
            <a:solidFill>
              <a:schemeClr val="tx1"/>
            </a:solidFill>
            <a:miter lim="800000"/>
            <a:headEnd/>
            <a:tailEnd/>
          </a:ln>
        </p:spPr>
        <p:txBody>
          <a:bodyPr wrap="none" lIns="91430" tIns="45715" rIns="91430" bIns="45715" anchor="ctr"/>
          <a:lstStyle/>
          <a:p>
            <a:pPr hangingPunct="0">
              <a:lnSpc>
                <a:spcPct val="93000"/>
              </a:lnSpc>
              <a:buClr>
                <a:srgbClr val="000000"/>
              </a:buClr>
              <a:buSzPct val="100000"/>
              <a:buFont typeface="Times New Roman" pitchFamily="18" charset="0"/>
              <a:buNone/>
            </a:pPr>
            <a:endParaRPr lang="fi-FI"/>
          </a:p>
        </p:txBody>
      </p:sp>
      <p:pic>
        <p:nvPicPr>
          <p:cNvPr id="30733" name="Kuva 7"/>
          <p:cNvPicPr>
            <a:picLocks noChangeAspect="1"/>
          </p:cNvPicPr>
          <p:nvPr/>
        </p:nvPicPr>
        <p:blipFill>
          <a:blip r:embed="rId4"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990600"/>
            <a:ext cx="8229600" cy="938213"/>
          </a:xfrm>
        </p:spPr>
        <p:txBody>
          <a:bodyPr>
            <a:normAutofit fontScale="90000"/>
          </a:bodyPr>
          <a:lstStyle/>
          <a:p>
            <a:pPr eaLnBrk="1" hangingPunct="1"/>
            <a:r>
              <a:rPr lang="fi-FI" sz="3200" smtClean="0">
                <a:latin typeface="Arial" charset="0"/>
                <a:cs typeface="Arial" charset="0"/>
              </a:rPr>
              <a:t>Tuntitehtävä 2: Asuntolainojen korot, vastaukset</a:t>
            </a:r>
          </a:p>
        </p:txBody>
      </p:sp>
      <p:sp>
        <p:nvSpPr>
          <p:cNvPr id="28675" name="Rectangle 3"/>
          <p:cNvSpPr>
            <a:spLocks noGrp="1" noChangeArrowheads="1"/>
          </p:cNvSpPr>
          <p:nvPr>
            <p:ph idx="1"/>
          </p:nvPr>
        </p:nvSpPr>
        <p:spPr>
          <a:xfrm>
            <a:off x="500063" y="2143125"/>
            <a:ext cx="8229600" cy="3357563"/>
          </a:xfrm>
        </p:spPr>
        <p:txBody>
          <a:bodyPr/>
          <a:lstStyle/>
          <a:p>
            <a:pPr marL="609600" indent="-609600" eaLnBrk="1" hangingPunct="1">
              <a:lnSpc>
                <a:spcPct val="80000"/>
              </a:lnSpc>
            </a:pPr>
            <a:r>
              <a:rPr lang="fi-FI" sz="2000" smtClean="0">
                <a:latin typeface="Arial" charset="0"/>
                <a:cs typeface="Arial" charset="0"/>
              </a:rPr>
              <a:t>1. Huomaa: Asuntolainan korkoon tulee korkomarginaali viitekorkona käytetyn koron päälle. Jos esimerkiksi kuuden kuukauden euriborkorko olisi 2 %, asuntolainasi korko on esimerkiksi 3 % (pankin korkomarginaali on silloin 1 %).</a:t>
            </a:r>
          </a:p>
          <a:p>
            <a:pPr marL="609600" indent="-609600" eaLnBrk="1" hangingPunct="1">
              <a:lnSpc>
                <a:spcPct val="80000"/>
              </a:lnSpc>
            </a:pPr>
            <a:r>
              <a:rPr lang="fi-FI" sz="2000" smtClean="0">
                <a:latin typeface="Arial" charset="0"/>
                <a:cs typeface="Arial" charset="0"/>
              </a:rPr>
              <a:t>2. Osuuspankin lainalaskurin mukaan 51,1 €/kk. </a:t>
            </a:r>
          </a:p>
          <a:p>
            <a:pPr marL="609600" indent="-609600" eaLnBrk="1" hangingPunct="1">
              <a:lnSpc>
                <a:spcPct val="80000"/>
              </a:lnSpc>
            </a:pPr>
            <a:r>
              <a:rPr lang="fi-FI" sz="2000" smtClean="0">
                <a:latin typeface="Arial" charset="0"/>
                <a:cs typeface="Arial" charset="0"/>
              </a:rPr>
              <a:t>3. Osuuspankin lainalaskurin mukaan 1 v 11 kk.</a:t>
            </a:r>
            <a:br>
              <a:rPr lang="fi-FI" sz="2000" smtClean="0">
                <a:latin typeface="Arial" charset="0"/>
                <a:cs typeface="Arial" charset="0"/>
              </a:rPr>
            </a:br>
            <a:endParaRPr lang="fi-FI" sz="2000" smtClean="0">
              <a:latin typeface="Arial" charset="0"/>
              <a:cs typeface="Arial" charset="0"/>
            </a:endParaRPr>
          </a:p>
          <a:p>
            <a:pPr marL="609600" indent="-609600" eaLnBrk="1" hangingPunct="1">
              <a:lnSpc>
                <a:spcPct val="80000"/>
              </a:lnSpc>
            </a:pPr>
            <a:r>
              <a:rPr lang="fi-FI" sz="2000" smtClean="0">
                <a:latin typeface="Arial" charset="0"/>
                <a:cs typeface="Arial" charset="0"/>
              </a:rPr>
              <a:t>Lainalaskuri laskee luvut todellisen vuosikoron mukaan, jolloin niihin on huomioitu esimerkiksi luoton perustamiskustannukset. Luku voi siis vaihdella hieman eri pankkiryhmissä tai lainan muiden kustannusten muuttuessa. Mallivastauksen luvut haettu  27.1.2010.</a:t>
            </a:r>
          </a:p>
          <a:p>
            <a:pPr marL="609600" indent="-609600" eaLnBrk="1" hangingPunct="1">
              <a:lnSpc>
                <a:spcPct val="80000"/>
              </a:lnSpc>
            </a:pPr>
            <a:endParaRPr lang="fi-FI" sz="2000" smtClean="0">
              <a:latin typeface="Arial" charset="0"/>
              <a:cs typeface="Arial" charset="0"/>
            </a:endParaRPr>
          </a:p>
        </p:txBody>
      </p:sp>
      <p:pic>
        <p:nvPicPr>
          <p:cNvPr id="29700" name="Kuva 9"/>
          <p:cNvPicPr>
            <a:picLocks noChangeAspect="1"/>
          </p:cNvPicPr>
          <p:nvPr/>
        </p:nvPicPr>
        <p:blipFill>
          <a:blip r:embed="rId3" cstate="print"/>
          <a:srcRect/>
          <a:stretch>
            <a:fillRect/>
          </a:stretch>
        </p:blipFill>
        <p:spPr bwMode="auto">
          <a:xfrm>
            <a:off x="8110538" y="228600"/>
            <a:ext cx="746125" cy="795338"/>
          </a:xfrm>
          <a:prstGeom prst="rect">
            <a:avLst/>
          </a:prstGeom>
          <a:noFill/>
          <a:ln w="9525">
            <a:noFill/>
            <a:miter lim="800000"/>
            <a:headEnd/>
            <a:tailEnd/>
          </a:ln>
        </p:spPr>
      </p:pic>
      <p:sp>
        <p:nvSpPr>
          <p:cNvPr id="29701" name="Dian numeron paikkamerkki 6"/>
          <p:cNvSpPr>
            <a:spLocks noGrp="1"/>
          </p:cNvSpPr>
          <p:nvPr>
            <p:ph type="sldNum" sz="quarter" idx="11"/>
          </p:nvPr>
        </p:nvSpPr>
        <p:spPr>
          <a:noFill/>
        </p:spPr>
        <p:txBody>
          <a:bodyPr/>
          <a:lstStyle/>
          <a:p>
            <a:fld id="{395F97D6-4E06-44BB-A4BC-EBC57015CFF6}" type="slidenum">
              <a:rPr lang="fi-FI" smtClean="0"/>
              <a:pPr/>
              <a:t>120</a:t>
            </a:fld>
            <a:endParaRPr lang="fi-FI" smtClean="0"/>
          </a:p>
        </p:txBody>
      </p:sp>
      <p:sp>
        <p:nvSpPr>
          <p:cNvPr id="29702" name="Alatunnisteen paikkamerkki 7"/>
          <p:cNvSpPr>
            <a:spLocks noGrp="1"/>
          </p:cNvSpPr>
          <p:nvPr>
            <p:ph type="ftr" sz="quarter" idx="10"/>
          </p:nvPr>
        </p:nvSpPr>
        <p:spPr>
          <a:noFill/>
        </p:spPr>
        <p:txBody>
          <a:bodyPr/>
          <a:lstStyle/>
          <a:p>
            <a:r>
              <a:rPr lang="fi-FI" smtClean="0">
                <a:latin typeface="Arial" charset="0"/>
                <a:cs typeface="Arial" charset="0"/>
              </a:rPr>
              <a:t>Kansalainen ja talous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tsikko 1"/>
          <p:cNvSpPr>
            <a:spLocks noGrp="1"/>
          </p:cNvSpPr>
          <p:nvPr>
            <p:ph type="title"/>
          </p:nvPr>
        </p:nvSpPr>
        <p:spPr>
          <a:xfrm>
            <a:off x="912960" y="1012427"/>
            <a:ext cx="8231040" cy="761840"/>
          </a:xfrm>
        </p:spPr>
        <p:txBody>
          <a:bodyPr>
            <a:normAutofit fontScale="90000"/>
          </a:bodyPr>
          <a:lstStyle/>
          <a:p>
            <a:r>
              <a:rPr lang="fi-FI" sz="1800" dirty="0">
                <a:latin typeface="Arial" charset="0"/>
                <a:cs typeface="Arial" charset="0"/>
              </a:rPr>
              <a:t>Ydinsisältö: </a:t>
            </a:r>
            <a:br>
              <a:rPr lang="fi-FI" sz="1800" dirty="0">
                <a:latin typeface="Arial" charset="0"/>
                <a:cs typeface="Arial" charset="0"/>
              </a:rPr>
            </a:br>
            <a:r>
              <a:rPr lang="fi-FI" sz="2900" dirty="0">
                <a:latin typeface="Arial" charset="0"/>
                <a:cs typeface="Arial" charset="0"/>
              </a:rPr>
              <a:t>Maahanmuutosta ennustetaan pysyvää aihetta yhteiskunnalliseen keskusteluun</a:t>
            </a:r>
          </a:p>
        </p:txBody>
      </p:sp>
      <p:sp>
        <p:nvSpPr>
          <p:cNvPr id="33795" name="Sisällön paikkamerkki 2"/>
          <p:cNvSpPr>
            <a:spLocks noGrp="1"/>
          </p:cNvSpPr>
          <p:nvPr>
            <p:ph idx="1"/>
          </p:nvPr>
        </p:nvSpPr>
        <p:spPr>
          <a:xfrm>
            <a:off x="391680" y="2253837"/>
            <a:ext cx="8231040" cy="4604163"/>
          </a:xfrm>
        </p:spPr>
        <p:txBody>
          <a:bodyPr/>
          <a:lstStyle/>
          <a:p>
            <a:r>
              <a:rPr lang="fi-FI" sz="2200" dirty="0">
                <a:latin typeface="Arial" charset="0"/>
                <a:cs typeface="Arial" charset="0"/>
              </a:rPr>
              <a:t>Keväällä 2010 julkaistiin </a:t>
            </a:r>
            <a:r>
              <a:rPr lang="fi-FI" sz="2200" i="1" dirty="0">
                <a:latin typeface="Arial" charset="0"/>
                <a:cs typeface="Arial" charset="0"/>
              </a:rPr>
              <a:t>Helsingin Sanomien </a:t>
            </a:r>
            <a:r>
              <a:rPr lang="fi-FI" sz="2200" dirty="0">
                <a:latin typeface="Arial" charset="0"/>
                <a:cs typeface="Arial" charset="0"/>
              </a:rPr>
              <a:t>Suomen Gallupilla teettämä tutkimus, joka paljasti suomalaisten asenteiden maahanmuuttoa kohtaan muuttuneen aiempaa kielteisemmiksi.</a:t>
            </a:r>
          </a:p>
          <a:p>
            <a:pPr lvl="1"/>
            <a:r>
              <a:rPr lang="fi-FI" sz="2200" dirty="0">
                <a:latin typeface="Arial" charset="0"/>
                <a:cs typeface="Arial" charset="0"/>
              </a:rPr>
              <a:t>Tutkimuksen mukaan 59 prosenttia suomalaisista ei haluaisi nyt ottaa lisää maahanmuuttajia, kun  2007 vastaavassa kyselyssä tätä mieltä oli 36 prosenttia vastaajista.</a:t>
            </a:r>
          </a:p>
          <a:p>
            <a:pPr lvl="1"/>
            <a:r>
              <a:rPr lang="fi-FI" sz="2200" dirty="0">
                <a:latin typeface="Arial" charset="0"/>
                <a:cs typeface="Arial" charset="0"/>
              </a:rPr>
              <a:t>Maahanmuuton lisäämistä kannattavien määrä on supistunut kolmen vuoden takaisesta 20 prosenttiyksiköllä, 56 prosentista 36 prosenttiin. </a:t>
            </a:r>
          </a:p>
        </p:txBody>
      </p:sp>
      <p:sp>
        <p:nvSpPr>
          <p:cNvPr id="33796" name="Alatunnisteen paikkamerkki 4"/>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33797" name="Dian numeron paikkamerkki 3"/>
          <p:cNvSpPr>
            <a:spLocks noGrp="1"/>
          </p:cNvSpPr>
          <p:nvPr>
            <p:ph type="sldNum" sz="quarter" idx="11"/>
          </p:nvPr>
        </p:nvSpPr>
        <p:spPr>
          <a:noFill/>
        </p:spPr>
        <p:txBody>
          <a:bodyPr/>
          <a:lstStyle/>
          <a:p>
            <a:fld id="{85927238-C85C-4AC8-B062-315498CAAE15}" type="slidenum">
              <a:rPr lang="fi-FI" smtClean="0">
                <a:ea typeface="Lucida Sans Unicode" pitchFamily="34" charset="0"/>
              </a:rPr>
              <a:pPr/>
              <a:t>13</a:t>
            </a:fld>
            <a:endParaRPr lang="fi-FI" smtClean="0">
              <a:ea typeface="Lucida Sans Unicode" pitchFamily="34" charset="0"/>
            </a:endParaRPr>
          </a:p>
        </p:txBody>
      </p:sp>
      <p:pic>
        <p:nvPicPr>
          <p:cNvPr id="33798" name="Kuva 7"/>
          <p:cNvPicPr>
            <a:picLocks noChangeAspect="1"/>
          </p:cNvPicPr>
          <p:nvPr/>
        </p:nvPicPr>
        <p:blipFill>
          <a:blip r:embed="rId2"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r>
              <a:rPr lang="fi-FI" sz="1800" dirty="0">
                <a:latin typeface="Arial" charset="0"/>
                <a:cs typeface="Arial" charset="0"/>
              </a:rPr>
              <a:t>Ydinsisältö </a:t>
            </a:r>
          </a:p>
        </p:txBody>
      </p:sp>
      <p:sp>
        <p:nvSpPr>
          <p:cNvPr id="34819" name="Sisällön paikkamerkki 2"/>
          <p:cNvSpPr>
            <a:spLocks noGrp="1"/>
          </p:cNvSpPr>
          <p:nvPr>
            <p:ph sz="half" idx="1"/>
          </p:nvPr>
        </p:nvSpPr>
        <p:spPr>
          <a:xfrm>
            <a:off x="456481" y="1860676"/>
            <a:ext cx="4834080" cy="4265728"/>
          </a:xfrm>
        </p:spPr>
        <p:txBody>
          <a:bodyPr>
            <a:normAutofit lnSpcReduction="10000"/>
          </a:bodyPr>
          <a:lstStyle/>
          <a:p>
            <a:r>
              <a:rPr lang="fi-FI" sz="2500" dirty="0">
                <a:latin typeface="Arial" charset="0"/>
                <a:cs typeface="Arial" charset="0"/>
              </a:rPr>
              <a:t>Ilman tutkimuksiakin on nähtävissä, että maahanmuuton vastustajien äänet ovat voimistuneet ja jyrkentyneet.</a:t>
            </a:r>
          </a:p>
          <a:p>
            <a:r>
              <a:rPr lang="fi-FI" sz="2500" dirty="0">
                <a:latin typeface="Arial" charset="0"/>
                <a:cs typeface="Arial" charset="0"/>
              </a:rPr>
              <a:t>Voimissaan on myös maahanmuuttoa puoltavien joukko, joka arvostelee vastustajien näkemyksiä yksipuolisiksi, vääristeleviksi tai jopa rasistisiksi.</a:t>
            </a:r>
          </a:p>
        </p:txBody>
      </p:sp>
      <p:pic>
        <p:nvPicPr>
          <p:cNvPr id="34820" name="Picture 6" descr="File:Aiga immigration.svg">
            <a:hlinkClick r:id="rId2"/>
          </p:cNvPr>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a:xfrm>
            <a:off x="6531840" y="1795869"/>
            <a:ext cx="2295360" cy="2678681"/>
          </a:xfrm>
        </p:spPr>
      </p:pic>
      <p:sp>
        <p:nvSpPr>
          <p:cNvPr id="34821" name="Alatunnisteen paikkamerkki 6"/>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34822" name="Dian numeron paikkamerkki 5"/>
          <p:cNvSpPr>
            <a:spLocks noGrp="1"/>
          </p:cNvSpPr>
          <p:nvPr>
            <p:ph type="sldNum" sz="quarter" idx="11"/>
          </p:nvPr>
        </p:nvSpPr>
        <p:spPr>
          <a:noFill/>
        </p:spPr>
        <p:txBody>
          <a:bodyPr/>
          <a:lstStyle/>
          <a:p>
            <a:fld id="{FFEBE143-679F-49FF-9AB5-104F2E147186}" type="slidenum">
              <a:rPr lang="fi-FI" smtClean="0">
                <a:ea typeface="Lucida Sans Unicode" pitchFamily="34" charset="0"/>
              </a:rPr>
              <a:pPr/>
              <a:t>14</a:t>
            </a:fld>
            <a:endParaRPr lang="fi-FI" smtClean="0">
              <a:ea typeface="Lucida Sans Unicode" pitchFamily="34" charset="0"/>
            </a:endParaRPr>
          </a:p>
        </p:txBody>
      </p:sp>
      <p:pic>
        <p:nvPicPr>
          <p:cNvPr id="34823" name="Kuva 7"/>
          <p:cNvPicPr>
            <a:picLocks noChangeAspect="1"/>
          </p:cNvPicPr>
          <p:nvPr/>
        </p:nvPicPr>
        <p:blipFill>
          <a:blip r:embed="rId4" cstate="print"/>
          <a:srcRect/>
          <a:stretch>
            <a:fillRect/>
          </a:stretch>
        </p:blipFill>
        <p:spPr bwMode="auto">
          <a:xfrm>
            <a:off x="8330400" y="318274"/>
            <a:ext cx="420480" cy="414764"/>
          </a:xfrm>
          <a:prstGeom prst="rect">
            <a:avLst/>
          </a:prstGeom>
          <a:noFill/>
          <a:ln w="9525">
            <a:noFill/>
            <a:miter lim="800000"/>
            <a:headEnd/>
            <a:tailEnd/>
          </a:ln>
        </p:spPr>
      </p:pic>
      <p:sp>
        <p:nvSpPr>
          <p:cNvPr id="10" name="Pyöristetty suorakulmio 9"/>
          <p:cNvSpPr/>
          <p:nvPr/>
        </p:nvSpPr>
        <p:spPr>
          <a:xfrm>
            <a:off x="5486400" y="4670411"/>
            <a:ext cx="3461760" cy="65238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hangingPunct="0">
              <a:lnSpc>
                <a:spcPct val="93000"/>
              </a:lnSpc>
              <a:buClr>
                <a:srgbClr val="000000"/>
              </a:buClr>
              <a:buSzPct val="100000"/>
              <a:buFont typeface="Times New Roman" pitchFamily="18" charset="0"/>
              <a:buNone/>
              <a:defRPr/>
            </a:pPr>
            <a:endParaRPr lang="fi-FI" dirty="0">
              <a:solidFill>
                <a:schemeClr val="tx1"/>
              </a:solidFill>
            </a:endParaRPr>
          </a:p>
          <a:p>
            <a:pPr hangingPunct="0">
              <a:lnSpc>
                <a:spcPct val="93000"/>
              </a:lnSpc>
              <a:buClr>
                <a:srgbClr val="000000"/>
              </a:buClr>
              <a:buSzPct val="100000"/>
              <a:buFont typeface="Times New Roman" pitchFamily="18" charset="0"/>
              <a:buNone/>
              <a:defRPr/>
            </a:pPr>
            <a:r>
              <a:rPr lang="fi-FI" dirty="0">
                <a:solidFill>
                  <a:schemeClr val="tx1"/>
                </a:solidFill>
              </a:rPr>
              <a:t>Lentokenttien ja asemien virallinen </a:t>
            </a:r>
          </a:p>
          <a:p>
            <a:pPr hangingPunct="0">
              <a:lnSpc>
                <a:spcPct val="93000"/>
              </a:lnSpc>
              <a:buClr>
                <a:srgbClr val="000000"/>
              </a:buClr>
              <a:buSzPct val="100000"/>
              <a:buFont typeface="Times New Roman" pitchFamily="18" charset="0"/>
              <a:buNone/>
              <a:defRPr/>
            </a:pPr>
            <a:r>
              <a:rPr lang="fi-FI" dirty="0">
                <a:solidFill>
                  <a:schemeClr val="tx1"/>
                </a:solidFill>
              </a:rPr>
              <a:t>siirtolaisuustunnus</a:t>
            </a:r>
          </a:p>
          <a:p>
            <a:pPr algn="ctr">
              <a:defRPr/>
            </a:pPr>
            <a:endParaRPr lang="fi-FI"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tsikko 1"/>
          <p:cNvSpPr>
            <a:spLocks noGrp="1"/>
          </p:cNvSpPr>
          <p:nvPr>
            <p:ph type="title"/>
          </p:nvPr>
        </p:nvSpPr>
        <p:spPr>
          <a:xfrm>
            <a:off x="456480" y="1077233"/>
            <a:ext cx="8231040" cy="761840"/>
          </a:xfrm>
        </p:spPr>
        <p:txBody>
          <a:bodyPr/>
          <a:lstStyle/>
          <a:p>
            <a:r>
              <a:rPr lang="fi-FI" sz="1800" dirty="0">
                <a:latin typeface="Arial" charset="0"/>
                <a:cs typeface="Arial" charset="0"/>
              </a:rPr>
              <a:t>Ydinsisältö  </a:t>
            </a:r>
          </a:p>
        </p:txBody>
      </p:sp>
      <p:sp>
        <p:nvSpPr>
          <p:cNvPr id="2" name="Sisällön paikkamerkki 2"/>
          <p:cNvSpPr>
            <a:spLocks noGrp="1"/>
          </p:cNvSpPr>
          <p:nvPr>
            <p:ph idx="1"/>
          </p:nvPr>
        </p:nvSpPr>
        <p:spPr>
          <a:xfrm>
            <a:off x="260641" y="1535201"/>
            <a:ext cx="8556480" cy="4702094"/>
          </a:xfrm>
        </p:spPr>
        <p:txBody>
          <a:bodyPr>
            <a:normAutofit lnSpcReduction="10000"/>
          </a:bodyPr>
          <a:lstStyle/>
          <a:p>
            <a:r>
              <a:rPr lang="fi-FI" smtClean="0">
                <a:latin typeface="Arial" charset="0"/>
                <a:cs typeface="Arial" charset="0"/>
              </a:rPr>
              <a:t>Vuonna 2009 Suomeen muutti ulkomailta 25 636 ihmistä. </a:t>
            </a:r>
          </a:p>
          <a:p>
            <a:pPr lvl="1"/>
            <a:r>
              <a:rPr lang="fi-FI" smtClean="0">
                <a:latin typeface="Arial" charset="0"/>
                <a:cs typeface="Arial" charset="0"/>
              </a:rPr>
              <a:t>15 000 tuli Euroopan unionin ulkopuolelta ja sai oleskeluluvan muun kuin kansainvälisen suojelun perusteella – työn, opiskelun tai avioliiton nojalla. </a:t>
            </a:r>
          </a:p>
          <a:p>
            <a:pPr lvl="1"/>
            <a:r>
              <a:rPr lang="fi-FI" smtClean="0">
                <a:latin typeface="Arial" charset="0"/>
                <a:cs typeface="Arial" charset="0"/>
              </a:rPr>
              <a:t>1 300 ihmistä sai myönteisen turvapaikkapäätöksen </a:t>
            </a:r>
          </a:p>
          <a:p>
            <a:pPr lvl="1"/>
            <a:r>
              <a:rPr lang="fi-FI" smtClean="0">
                <a:latin typeface="Arial" charset="0"/>
                <a:cs typeface="Arial" charset="0"/>
              </a:rPr>
              <a:t>843 ihmistä sai pakolaisaseman, joukossa 727 kiintiöpakolaista. </a:t>
            </a:r>
          </a:p>
        </p:txBody>
      </p:sp>
      <p:sp>
        <p:nvSpPr>
          <p:cNvPr id="35844" name="Alatunnisteen paikkamerkki 4"/>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35845" name="Dian numeron paikkamerkki 3"/>
          <p:cNvSpPr>
            <a:spLocks noGrp="1"/>
          </p:cNvSpPr>
          <p:nvPr>
            <p:ph type="sldNum" sz="quarter" idx="11"/>
          </p:nvPr>
        </p:nvSpPr>
        <p:spPr>
          <a:noFill/>
        </p:spPr>
        <p:txBody>
          <a:bodyPr/>
          <a:lstStyle/>
          <a:p>
            <a:fld id="{0F74A260-6B0F-4FC7-94A9-9646620EFCE5}" type="slidenum">
              <a:rPr lang="fi-FI" smtClean="0">
                <a:ea typeface="Lucida Sans Unicode" pitchFamily="34" charset="0"/>
              </a:rPr>
              <a:pPr/>
              <a:t>15</a:t>
            </a:fld>
            <a:endParaRPr lang="fi-FI" smtClean="0">
              <a:ea typeface="Lucida Sans Unicode" pitchFamily="34" charset="0"/>
            </a:endParaRPr>
          </a:p>
        </p:txBody>
      </p:sp>
      <p:pic>
        <p:nvPicPr>
          <p:cNvPr id="35846" name="Kuva 7"/>
          <p:cNvPicPr>
            <a:picLocks noChangeAspect="1"/>
          </p:cNvPicPr>
          <p:nvPr/>
        </p:nvPicPr>
        <p:blipFill>
          <a:blip r:embed="rId2"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fi-FI" sz="2000" smtClean="0">
                <a:latin typeface="Arial" charset="0"/>
                <a:cs typeface="Arial" charset="0"/>
              </a:rPr>
              <a:t>Ydinsisältö: </a:t>
            </a:r>
            <a:br>
              <a:rPr lang="fi-FI" sz="2000" smtClean="0">
                <a:latin typeface="Arial" charset="0"/>
                <a:cs typeface="Arial" charset="0"/>
              </a:rPr>
            </a:br>
            <a:r>
              <a:rPr lang="fi-FI" smtClean="0">
                <a:latin typeface="Arial" charset="0"/>
                <a:cs typeface="Arial" charset="0"/>
              </a:rPr>
              <a:t>Yhteiset asiat</a:t>
            </a:r>
          </a:p>
        </p:txBody>
      </p:sp>
      <p:sp>
        <p:nvSpPr>
          <p:cNvPr id="10243" name="Rectangle 3"/>
          <p:cNvSpPr>
            <a:spLocks noGrp="1" noChangeArrowheads="1"/>
          </p:cNvSpPr>
          <p:nvPr>
            <p:ph idx="1"/>
          </p:nvPr>
        </p:nvSpPr>
        <p:spPr>
          <a:xfrm>
            <a:off x="395288" y="1989138"/>
            <a:ext cx="8229600" cy="4297362"/>
          </a:xfrm>
        </p:spPr>
        <p:txBody>
          <a:bodyPr/>
          <a:lstStyle/>
          <a:p>
            <a:pPr eaLnBrk="1" hangingPunct="1"/>
            <a:r>
              <a:rPr lang="fi-FI" smtClean="0">
                <a:latin typeface="Arial" charset="0"/>
                <a:cs typeface="Arial" charset="0"/>
              </a:rPr>
              <a:t>Yhteiskunta on</a:t>
            </a:r>
          </a:p>
          <a:p>
            <a:pPr lvl="1" eaLnBrk="1" hangingPunct="1"/>
            <a:r>
              <a:rPr lang="fi-FI" smtClean="0">
                <a:latin typeface="Arial" charset="0"/>
                <a:cs typeface="Arial" charset="0"/>
              </a:rPr>
              <a:t>jonkin alueen ihmisten tapa elää yhdessä ja järjestää yhteiset asiansa.</a:t>
            </a:r>
          </a:p>
          <a:p>
            <a:pPr eaLnBrk="1" hangingPunct="1"/>
            <a:r>
              <a:rPr lang="fi-FI" smtClean="0">
                <a:latin typeface="Arial" charset="0"/>
                <a:cs typeface="Arial" charset="0"/>
              </a:rPr>
              <a:t>Yksilöiden vuorovaikutus perustuu erityyppisiin sääntöihin:</a:t>
            </a:r>
          </a:p>
          <a:p>
            <a:pPr lvl="1" eaLnBrk="1" hangingPunct="1"/>
            <a:r>
              <a:rPr lang="fi-FI" b="1" smtClean="0">
                <a:latin typeface="Arial" charset="0"/>
                <a:cs typeface="Arial" charset="0"/>
              </a:rPr>
              <a:t>laki</a:t>
            </a:r>
            <a:r>
              <a:rPr lang="fi-FI" smtClean="0">
                <a:latin typeface="Arial" charset="0"/>
                <a:cs typeface="Arial" charset="0"/>
              </a:rPr>
              <a:t>: valtion antama velvoittava säädös 	</a:t>
            </a:r>
          </a:p>
          <a:p>
            <a:pPr lvl="1" eaLnBrk="1" hangingPunct="1"/>
            <a:r>
              <a:rPr lang="fi-FI" b="1" smtClean="0">
                <a:latin typeface="Arial" charset="0"/>
                <a:cs typeface="Arial" charset="0"/>
              </a:rPr>
              <a:t>normi</a:t>
            </a:r>
            <a:r>
              <a:rPr lang="fi-FI" smtClean="0">
                <a:latin typeface="Arial" charset="0"/>
                <a:cs typeface="Arial" charset="0"/>
              </a:rPr>
              <a:t>: käsitys siitä, miten asioiden tulisi olla</a:t>
            </a:r>
          </a:p>
          <a:p>
            <a:pPr lvl="1" eaLnBrk="1" hangingPunct="1"/>
            <a:r>
              <a:rPr lang="fi-FI" b="1" smtClean="0">
                <a:latin typeface="Arial" charset="0"/>
                <a:cs typeface="Arial" charset="0"/>
              </a:rPr>
              <a:t>arvo</a:t>
            </a:r>
            <a:r>
              <a:rPr lang="fi-FI" smtClean="0">
                <a:latin typeface="Arial" charset="0"/>
                <a:cs typeface="Arial" charset="0"/>
              </a:rPr>
              <a:t>: yhteisössä arvokkaana pidetyt asiat</a:t>
            </a:r>
          </a:p>
          <a:p>
            <a:pPr eaLnBrk="1" hangingPunct="1"/>
            <a:endParaRPr lang="fi-FI" smtClean="0">
              <a:latin typeface="Arial" charset="0"/>
              <a:cs typeface="Arial" charset="0"/>
            </a:endParaRPr>
          </a:p>
        </p:txBody>
      </p:sp>
      <p:pic>
        <p:nvPicPr>
          <p:cNvPr id="10244" name="Kuva 7"/>
          <p:cNvPicPr>
            <a:picLocks noChangeAspect="1"/>
          </p:cNvPicPr>
          <p:nvPr/>
        </p:nvPicPr>
        <p:blipFill>
          <a:blip r:embed="rId2" cstate="print"/>
          <a:srcRect/>
          <a:stretch>
            <a:fillRect/>
          </a:stretch>
        </p:blipFill>
        <p:spPr bwMode="auto">
          <a:xfrm>
            <a:off x="8172450" y="404813"/>
            <a:ext cx="463550" cy="457200"/>
          </a:xfrm>
          <a:prstGeom prst="rect">
            <a:avLst/>
          </a:prstGeom>
          <a:noFill/>
          <a:ln w="9525">
            <a:noFill/>
            <a:miter lim="800000"/>
            <a:headEnd/>
            <a:tailEnd/>
          </a:ln>
        </p:spPr>
      </p:pic>
      <p:sp>
        <p:nvSpPr>
          <p:cNvPr id="10245" name="Dian numeron paikkamerkki 6"/>
          <p:cNvSpPr>
            <a:spLocks noGrp="1"/>
          </p:cNvSpPr>
          <p:nvPr>
            <p:ph type="sldNum" sz="quarter" idx="11"/>
          </p:nvPr>
        </p:nvSpPr>
        <p:spPr>
          <a:noFill/>
        </p:spPr>
        <p:txBody>
          <a:bodyPr/>
          <a:lstStyle/>
          <a:p>
            <a:fld id="{8D3369E4-CD93-4390-B7BA-93DC72EFA73A}" type="slidenum">
              <a:rPr lang="fi-FI" smtClean="0"/>
              <a:pPr/>
              <a:t>16</a:t>
            </a:fld>
            <a:endParaRPr lang="fi-FI" smtClean="0"/>
          </a:p>
        </p:txBody>
      </p:sp>
      <p:sp>
        <p:nvSpPr>
          <p:cNvPr id="10246" name="Alatunnisteen paikkamerkki 7"/>
          <p:cNvSpPr>
            <a:spLocks noGrp="1"/>
          </p:cNvSpPr>
          <p:nvPr>
            <p:ph type="ftr" sz="quarter" idx="10"/>
          </p:nvPr>
        </p:nvSpPr>
        <p:spPr>
          <a:xfrm>
            <a:off x="609600" y="6477000"/>
            <a:ext cx="2017713" cy="381000"/>
          </a:xfrm>
          <a:noFill/>
        </p:spPr>
        <p:txBody>
          <a:bodyPr/>
          <a:lstStyle/>
          <a:p>
            <a:r>
              <a:rPr lang="fi-FI" smtClean="0">
                <a:latin typeface="Arial" charset="0"/>
                <a:cs typeface="Arial" charset="0"/>
              </a:rPr>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fi-FI" sz="2000" smtClean="0">
                <a:latin typeface="Arial" charset="0"/>
                <a:cs typeface="Arial" charset="0"/>
              </a:rPr>
              <a:t>Ydinsisältö:</a:t>
            </a:r>
            <a:r>
              <a:rPr lang="fi-FI" smtClean="0">
                <a:latin typeface="Arial" charset="0"/>
                <a:cs typeface="Arial" charset="0"/>
              </a:rPr>
              <a:t> </a:t>
            </a:r>
            <a:br>
              <a:rPr lang="fi-FI" smtClean="0">
                <a:latin typeface="Arial" charset="0"/>
                <a:cs typeface="Arial" charset="0"/>
              </a:rPr>
            </a:br>
            <a:r>
              <a:rPr lang="fi-FI" smtClean="0">
                <a:latin typeface="Arial" charset="0"/>
                <a:cs typeface="Arial" charset="0"/>
              </a:rPr>
              <a:t>Yhteiset asiat</a:t>
            </a:r>
          </a:p>
        </p:txBody>
      </p:sp>
      <p:sp>
        <p:nvSpPr>
          <p:cNvPr id="11267" name="Rectangle 3"/>
          <p:cNvSpPr>
            <a:spLocks noGrp="1" noChangeArrowheads="1"/>
          </p:cNvSpPr>
          <p:nvPr>
            <p:ph idx="1"/>
          </p:nvPr>
        </p:nvSpPr>
        <p:spPr>
          <a:xfrm>
            <a:off x="468313" y="2133600"/>
            <a:ext cx="8229600" cy="4297363"/>
          </a:xfrm>
        </p:spPr>
        <p:txBody>
          <a:bodyPr/>
          <a:lstStyle/>
          <a:p>
            <a:pPr eaLnBrk="1" hangingPunct="1"/>
            <a:r>
              <a:rPr lang="fi-FI" smtClean="0">
                <a:latin typeface="Arial" charset="0"/>
                <a:cs typeface="Arial" charset="0"/>
              </a:rPr>
              <a:t>Instituutio on yhteiskunnallinen laitos</a:t>
            </a:r>
          </a:p>
          <a:p>
            <a:pPr lvl="1" eaLnBrk="1" hangingPunct="1"/>
            <a:r>
              <a:rPr lang="fi-FI" smtClean="0">
                <a:latin typeface="Arial" charset="0"/>
                <a:cs typeface="Arial" charset="0"/>
              </a:rPr>
              <a:t>viralliset instituutiot</a:t>
            </a:r>
          </a:p>
          <a:p>
            <a:pPr lvl="2" eaLnBrk="1" hangingPunct="1"/>
            <a:r>
              <a:rPr lang="fi-FI" smtClean="0">
                <a:latin typeface="Arial" charset="0"/>
                <a:cs typeface="Arial" charset="0"/>
              </a:rPr>
              <a:t>kansanedustuslaitos</a:t>
            </a:r>
          </a:p>
          <a:p>
            <a:pPr lvl="2" eaLnBrk="1" hangingPunct="1"/>
            <a:r>
              <a:rPr lang="fi-FI" smtClean="0">
                <a:latin typeface="Arial" charset="0"/>
                <a:cs typeface="Arial" charset="0"/>
              </a:rPr>
              <a:t>oikeuslaitos</a:t>
            </a:r>
          </a:p>
          <a:p>
            <a:pPr lvl="2" eaLnBrk="1" hangingPunct="1"/>
            <a:r>
              <a:rPr lang="fi-FI" smtClean="0">
                <a:latin typeface="Arial" charset="0"/>
                <a:cs typeface="Arial" charset="0"/>
              </a:rPr>
              <a:t>koululaitos</a:t>
            </a:r>
          </a:p>
          <a:p>
            <a:pPr lvl="2" eaLnBrk="1" hangingPunct="1"/>
            <a:r>
              <a:rPr lang="fi-FI" smtClean="0">
                <a:latin typeface="Arial" charset="0"/>
                <a:cs typeface="Arial" charset="0"/>
              </a:rPr>
              <a:t>armeija </a:t>
            </a:r>
          </a:p>
          <a:p>
            <a:pPr lvl="1" eaLnBrk="1" hangingPunct="1"/>
            <a:r>
              <a:rPr lang="fi-FI" smtClean="0">
                <a:latin typeface="Arial" charset="0"/>
                <a:cs typeface="Arial" charset="0"/>
              </a:rPr>
              <a:t>epäviralliset instituutiot</a:t>
            </a:r>
          </a:p>
          <a:p>
            <a:pPr lvl="2" eaLnBrk="1" hangingPunct="1"/>
            <a:r>
              <a:rPr lang="fi-FI" smtClean="0">
                <a:latin typeface="Arial" charset="0"/>
                <a:cs typeface="Arial" charset="0"/>
              </a:rPr>
              <a:t>kansalaisjärjestöt </a:t>
            </a:r>
          </a:p>
          <a:p>
            <a:pPr lvl="2" eaLnBrk="1" hangingPunct="1"/>
            <a:r>
              <a:rPr lang="fi-FI" smtClean="0">
                <a:latin typeface="Arial" charset="0"/>
                <a:cs typeface="Arial" charset="0"/>
              </a:rPr>
              <a:t>media </a:t>
            </a:r>
          </a:p>
          <a:p>
            <a:pPr lvl="2" eaLnBrk="1" hangingPunct="1"/>
            <a:endParaRPr lang="fi-FI" smtClean="0">
              <a:latin typeface="Arial" charset="0"/>
              <a:cs typeface="Arial" charset="0"/>
            </a:endParaRPr>
          </a:p>
        </p:txBody>
      </p:sp>
      <p:pic>
        <p:nvPicPr>
          <p:cNvPr id="11268" name="Kuva 7"/>
          <p:cNvPicPr>
            <a:picLocks noChangeAspect="1"/>
          </p:cNvPicPr>
          <p:nvPr/>
        </p:nvPicPr>
        <p:blipFill>
          <a:blip r:embed="rId2" cstate="print"/>
          <a:srcRect/>
          <a:stretch>
            <a:fillRect/>
          </a:stretch>
        </p:blipFill>
        <p:spPr bwMode="auto">
          <a:xfrm>
            <a:off x="8172450" y="404813"/>
            <a:ext cx="463550" cy="457200"/>
          </a:xfrm>
          <a:prstGeom prst="rect">
            <a:avLst/>
          </a:prstGeom>
          <a:noFill/>
          <a:ln w="9525">
            <a:noFill/>
            <a:miter lim="800000"/>
            <a:headEnd/>
            <a:tailEnd/>
          </a:ln>
        </p:spPr>
      </p:pic>
      <p:sp>
        <p:nvSpPr>
          <p:cNvPr id="11269" name="Dian numeron paikkamerkki 4"/>
          <p:cNvSpPr>
            <a:spLocks noGrp="1"/>
          </p:cNvSpPr>
          <p:nvPr>
            <p:ph type="sldNum" sz="quarter" idx="11"/>
          </p:nvPr>
        </p:nvSpPr>
        <p:spPr>
          <a:noFill/>
        </p:spPr>
        <p:txBody>
          <a:bodyPr/>
          <a:lstStyle/>
          <a:p>
            <a:fld id="{3B938BAA-4663-4DB8-BBE7-328F7E4E2545}" type="slidenum">
              <a:rPr lang="fi-FI" smtClean="0"/>
              <a:pPr/>
              <a:t>17</a:t>
            </a:fld>
            <a:endParaRPr lang="fi-FI" smtClean="0"/>
          </a:p>
        </p:txBody>
      </p:sp>
      <p:sp>
        <p:nvSpPr>
          <p:cNvPr id="11270"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p:cNvSpPr>
            <a:spLocks noGrp="1"/>
          </p:cNvSpPr>
          <p:nvPr>
            <p:ph type="title"/>
          </p:nvPr>
        </p:nvSpPr>
        <p:spPr/>
        <p:txBody>
          <a:bodyPr/>
          <a:lstStyle/>
          <a:p>
            <a:pPr eaLnBrk="1" hangingPunct="1"/>
            <a:r>
              <a:rPr lang="fi-FI" sz="2000" smtClean="0">
                <a:latin typeface="Arial" charset="0"/>
                <a:cs typeface="Arial" charset="0"/>
              </a:rPr>
              <a:t>Tuntitehtävä A</a:t>
            </a:r>
            <a:endParaRPr lang="fi-FI" smtClean="0">
              <a:latin typeface="Arial" charset="0"/>
              <a:cs typeface="Arial" charset="0"/>
            </a:endParaRPr>
          </a:p>
        </p:txBody>
      </p:sp>
      <p:sp>
        <p:nvSpPr>
          <p:cNvPr id="12291" name="Sisällön paikkamerkki 2"/>
          <p:cNvSpPr>
            <a:spLocks noGrp="1"/>
          </p:cNvSpPr>
          <p:nvPr>
            <p:ph idx="1"/>
          </p:nvPr>
        </p:nvSpPr>
        <p:spPr>
          <a:xfrm>
            <a:off x="468313" y="1773238"/>
            <a:ext cx="8229600" cy="4297362"/>
          </a:xfrm>
        </p:spPr>
        <p:txBody>
          <a:bodyPr/>
          <a:lstStyle/>
          <a:p>
            <a:pPr eaLnBrk="1" hangingPunct="1"/>
            <a:r>
              <a:rPr lang="fi-FI" dirty="0" smtClean="0">
                <a:latin typeface="Arial" charset="0"/>
                <a:cs typeface="Arial" charset="0"/>
              </a:rPr>
              <a:t>tehtävä:</a:t>
            </a:r>
          </a:p>
          <a:p>
            <a:pPr lvl="1" eaLnBrk="1" hangingPunct="1"/>
            <a:r>
              <a:rPr lang="fi-FI" sz="2400" dirty="0" smtClean="0">
                <a:latin typeface="Arial" charset="0"/>
                <a:cs typeface="Arial" charset="0"/>
              </a:rPr>
              <a:t>Kun suomalaisten luottamusta eri instituutioihin tutkittiin vuonna 2005, kärkeen nousivat poliisi, puolustusvoimat ja oikeuslaitos. Seuraavina olivat kirkot, YK, maan hallitus ja ammattiliitot, virkamiehet ja eduskunta. Viimeisiksi kyselyssä jäivät suuryritykset, EU, televisio, lehdistö ja puolueet.</a:t>
            </a:r>
          </a:p>
          <a:p>
            <a:pPr lvl="1" eaLnBrk="1" hangingPunct="1"/>
            <a:r>
              <a:rPr lang="fi-FI" sz="2400" dirty="0" smtClean="0">
                <a:latin typeface="Arial" charset="0"/>
                <a:cs typeface="Arial" charset="0"/>
              </a:rPr>
              <a:t>	Miten selität tulosta? </a:t>
            </a:r>
          </a:p>
          <a:p>
            <a:pPr lvl="1" eaLnBrk="1" hangingPunct="1"/>
            <a:r>
              <a:rPr lang="fi-FI" sz="2400" dirty="0" smtClean="0">
                <a:latin typeface="Arial" charset="0"/>
                <a:cs typeface="Arial" charset="0"/>
              </a:rPr>
              <a:t>	Mihin yhteiskunnan instituutioihin sinä luotat eniten? </a:t>
            </a:r>
          </a:p>
          <a:p>
            <a:pPr eaLnBrk="1" hangingPunct="1"/>
            <a:endParaRPr lang="fi-FI" dirty="0" smtClean="0">
              <a:latin typeface="Arial" charset="0"/>
              <a:cs typeface="Arial" charset="0"/>
            </a:endParaRPr>
          </a:p>
          <a:p>
            <a:pPr eaLnBrk="1" hangingPunct="1"/>
            <a:endParaRPr lang="fi-FI" dirty="0" smtClean="0">
              <a:latin typeface="Arial" charset="0"/>
              <a:cs typeface="Arial" charset="0"/>
            </a:endParaRPr>
          </a:p>
        </p:txBody>
      </p:sp>
      <p:pic>
        <p:nvPicPr>
          <p:cNvPr id="12292" name="Kuva 9"/>
          <p:cNvPicPr>
            <a:picLocks noChangeAspect="1"/>
          </p:cNvPicPr>
          <p:nvPr/>
        </p:nvPicPr>
        <p:blipFill>
          <a:blip r:embed="rId2" cstate="print"/>
          <a:srcRect/>
          <a:stretch>
            <a:fillRect/>
          </a:stretch>
        </p:blipFill>
        <p:spPr bwMode="auto">
          <a:xfrm>
            <a:off x="8243888" y="333375"/>
            <a:ext cx="381000" cy="406400"/>
          </a:xfrm>
          <a:prstGeom prst="rect">
            <a:avLst/>
          </a:prstGeom>
          <a:noFill/>
          <a:ln w="9525">
            <a:noFill/>
            <a:miter lim="800000"/>
            <a:headEnd/>
            <a:tailEnd/>
          </a:ln>
        </p:spPr>
      </p:pic>
      <p:sp>
        <p:nvSpPr>
          <p:cNvPr id="12293" name="Dian numeron paikkamerkki 6"/>
          <p:cNvSpPr>
            <a:spLocks noGrp="1"/>
          </p:cNvSpPr>
          <p:nvPr>
            <p:ph type="sldNum" sz="quarter" idx="11"/>
          </p:nvPr>
        </p:nvSpPr>
        <p:spPr>
          <a:noFill/>
        </p:spPr>
        <p:txBody>
          <a:bodyPr/>
          <a:lstStyle/>
          <a:p>
            <a:fld id="{32D64A37-D55A-4F03-AE59-944B4CD023F3}" type="slidenum">
              <a:rPr lang="fi-FI" smtClean="0"/>
              <a:pPr/>
              <a:t>18</a:t>
            </a:fld>
            <a:endParaRPr lang="fi-FI" smtClean="0"/>
          </a:p>
        </p:txBody>
      </p:sp>
      <p:sp>
        <p:nvSpPr>
          <p:cNvPr id="12294" name="Alatunnisteen paikkamerkki 7"/>
          <p:cNvSpPr>
            <a:spLocks noGrp="1"/>
          </p:cNvSpPr>
          <p:nvPr>
            <p:ph type="ftr" sz="quarter" idx="10"/>
          </p:nvPr>
        </p:nvSpPr>
        <p:spPr>
          <a:noFill/>
        </p:spPr>
        <p:txBody>
          <a:bodyPr/>
          <a:lstStyle/>
          <a:p>
            <a:r>
              <a:rPr lang="fi-FI" smtClean="0">
                <a:latin typeface="Arial" charset="0"/>
                <a:cs typeface="Arial" charset="0"/>
              </a:rPr>
              <a:t>Kansalainen ja yhteiskunta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normAutofit fontScale="90000"/>
          </a:bodyPr>
          <a:lstStyle/>
          <a:p>
            <a:pPr eaLnBrk="1" hangingPunct="1"/>
            <a:r>
              <a:rPr lang="fi-FI" sz="2000" smtClean="0">
                <a:latin typeface="Arial" charset="0"/>
                <a:cs typeface="Arial" charset="0"/>
              </a:rPr>
              <a:t>Ydinsisältö: </a:t>
            </a: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Missä valta Suomessa sijaitsee?</a:t>
            </a:r>
            <a:br>
              <a:rPr lang="fi-FI" smtClean="0">
                <a:latin typeface="Arial" charset="0"/>
                <a:cs typeface="Arial" charset="0"/>
              </a:rPr>
            </a:br>
            <a:endParaRPr lang="fi-FI" smtClean="0">
              <a:latin typeface="Arial" charset="0"/>
              <a:cs typeface="Arial" charset="0"/>
            </a:endParaRPr>
          </a:p>
        </p:txBody>
      </p:sp>
      <p:sp>
        <p:nvSpPr>
          <p:cNvPr id="22530" name="Rectangle 3"/>
          <p:cNvSpPr>
            <a:spLocks noGrp="1"/>
          </p:cNvSpPr>
          <p:nvPr>
            <p:ph idx="1"/>
          </p:nvPr>
        </p:nvSpPr>
        <p:spPr/>
        <p:txBody>
          <a:bodyPr/>
          <a:lstStyle/>
          <a:p>
            <a:pPr eaLnBrk="1" hangingPunct="1"/>
            <a:endParaRPr lang="fi-FI" smtClean="0">
              <a:latin typeface="Arial" charset="0"/>
              <a:cs typeface="Arial" charset="0"/>
            </a:endParaRPr>
          </a:p>
          <a:p>
            <a:pPr eaLnBrk="1" hangingPunct="1"/>
            <a:r>
              <a:rPr lang="fi-FI" smtClean="0">
                <a:latin typeface="Arial" charset="0"/>
                <a:cs typeface="Arial" charset="0"/>
              </a:rPr>
              <a:t>Poliittinen valta </a:t>
            </a:r>
          </a:p>
          <a:p>
            <a:pPr lvl="1" eaLnBrk="1" hangingPunct="1"/>
            <a:r>
              <a:rPr lang="fi-FI" smtClean="0">
                <a:latin typeface="Arial" charset="0"/>
                <a:cs typeface="Arial" charset="0"/>
              </a:rPr>
              <a:t>on perustuslain mukaan kansalla, joka käyttää sitä suoraan tai edustajiensa välityksellä.</a:t>
            </a:r>
          </a:p>
          <a:p>
            <a:pPr lvl="1" eaLnBrk="1" hangingPunct="1"/>
            <a:r>
              <a:rPr lang="fi-FI" smtClean="0">
                <a:latin typeface="Arial" charset="0"/>
                <a:cs typeface="Arial" charset="0"/>
              </a:rPr>
              <a:t>Kansaa edustavat eduskunta, hallitus, presidentti ja poliittiset puolueet.</a:t>
            </a:r>
          </a:p>
          <a:p>
            <a:pPr eaLnBrk="1" hangingPunct="1"/>
            <a:endParaRPr lang="fi-FI" smtClean="0">
              <a:latin typeface="Arial" charset="0"/>
              <a:cs typeface="Arial" charset="0"/>
            </a:endParaRPr>
          </a:p>
          <a:p>
            <a:pPr eaLnBrk="1" hangingPunct="1"/>
            <a:endParaRPr lang="fi-FI" smtClean="0">
              <a:latin typeface="Arial" charset="0"/>
              <a:cs typeface="Arial" charset="0"/>
            </a:endParaRPr>
          </a:p>
        </p:txBody>
      </p:sp>
      <p:sp>
        <p:nvSpPr>
          <p:cNvPr id="19460"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19461" name="Dian numeron paikkamerkki 4"/>
          <p:cNvSpPr>
            <a:spLocks noGrp="1"/>
          </p:cNvSpPr>
          <p:nvPr>
            <p:ph type="sldNum" sz="quarter" idx="11"/>
          </p:nvPr>
        </p:nvSpPr>
        <p:spPr/>
        <p:txBody>
          <a:bodyPr/>
          <a:lstStyle/>
          <a:p>
            <a:pPr>
              <a:defRPr/>
            </a:pPr>
            <a:fld id="{3C668C2B-D46C-464F-A8D2-D066917076A8}" type="slidenum">
              <a:rPr lang="fi-FI" smtClean="0">
                <a:latin typeface="Arial" pitchFamily="34" charset="0"/>
              </a:rPr>
              <a:pPr>
                <a:defRPr/>
              </a:pPr>
              <a:t>19</a:t>
            </a:fld>
            <a:endParaRPr lang="fi-FI" smtClean="0">
              <a:latin typeface="Arial" pitchFamily="34" charset="0"/>
            </a:endParaRPr>
          </a:p>
        </p:txBody>
      </p:sp>
      <p:pic>
        <p:nvPicPr>
          <p:cNvPr id="19462" name="Kuva 7"/>
          <p:cNvPicPr>
            <a:picLocks noChangeAspect="1"/>
          </p:cNvPicPr>
          <p:nvPr/>
        </p:nvPicPr>
        <p:blipFill>
          <a:blip r:embed="rId2" cstate="print"/>
          <a:srcRect/>
          <a:stretch>
            <a:fillRect/>
          </a:stretch>
        </p:blipFill>
        <p:spPr bwMode="auto">
          <a:xfrm>
            <a:off x="8186738" y="196850"/>
            <a:ext cx="500062" cy="457200"/>
          </a:xfrm>
          <a:prstGeom prst="rect">
            <a:avLst/>
          </a:prstGeom>
          <a:noFill/>
          <a:ln w="9525">
            <a:noFill/>
            <a:miter lim="800000"/>
            <a:headEnd/>
            <a:tailEnd/>
          </a:ln>
        </p:spPr>
      </p:pic>
      <p:pic>
        <p:nvPicPr>
          <p:cNvPr id="19463" name="Kuva 10" descr="nuija_shutterstock_55874884.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rot="730058">
            <a:off x="6375400" y="1833563"/>
            <a:ext cx="2700338" cy="2160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p:cNvSpPr>
            <a:spLocks noGrp="1"/>
          </p:cNvSpPr>
          <p:nvPr>
            <p:ph type="title"/>
          </p:nvPr>
        </p:nvSpPr>
        <p:spPr/>
        <p:txBody>
          <a:bodyPr/>
          <a:lstStyle/>
          <a:p>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Mitä kansalaisuus tarkoittaa?</a:t>
            </a:r>
          </a:p>
        </p:txBody>
      </p:sp>
      <p:sp>
        <p:nvSpPr>
          <p:cNvPr id="12291" name="Sisällön paikkamerkki 3"/>
          <p:cNvSpPr>
            <a:spLocks noGrp="1"/>
          </p:cNvSpPr>
          <p:nvPr>
            <p:ph sz="half" idx="1"/>
          </p:nvPr>
        </p:nvSpPr>
        <p:spPr>
          <a:xfrm>
            <a:off x="391680" y="2122783"/>
            <a:ext cx="4039200" cy="4526396"/>
          </a:xfrm>
        </p:spPr>
        <p:txBody>
          <a:bodyPr/>
          <a:lstStyle/>
          <a:p>
            <a:r>
              <a:rPr lang="fi-FI" dirty="0" smtClean="0">
                <a:latin typeface="Arial" charset="0"/>
                <a:cs typeface="Arial" charset="0"/>
              </a:rPr>
              <a:t>Kansalaisuus on valtion ja yksityisen henkilön välinen laillinen suhde, joka sisältää molemminpuolisia oikeuksia ja velvollisuuksia.</a:t>
            </a:r>
          </a:p>
        </p:txBody>
      </p:sp>
      <p:sp>
        <p:nvSpPr>
          <p:cNvPr id="12292" name="Alatunnisteen paikkamerkki 8"/>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12293" name="Dian numeron paikkamerkki 7"/>
          <p:cNvSpPr>
            <a:spLocks noGrp="1"/>
          </p:cNvSpPr>
          <p:nvPr>
            <p:ph type="sldNum" sz="quarter" idx="11"/>
          </p:nvPr>
        </p:nvSpPr>
        <p:spPr>
          <a:noFill/>
        </p:spPr>
        <p:txBody>
          <a:bodyPr/>
          <a:lstStyle/>
          <a:p>
            <a:fld id="{31C65B88-A5F8-496B-A752-F37EE70FAEC1}" type="slidenum">
              <a:rPr lang="fi-FI" smtClean="0">
                <a:ea typeface="Lucida Sans Unicode" pitchFamily="34" charset="0"/>
              </a:rPr>
              <a:pPr/>
              <a:t>2</a:t>
            </a:fld>
            <a:endParaRPr lang="fi-FI" smtClean="0">
              <a:ea typeface="Lucida Sans Unicode" pitchFamily="34" charset="0"/>
            </a:endParaRPr>
          </a:p>
        </p:txBody>
      </p:sp>
      <p:sp>
        <p:nvSpPr>
          <p:cNvPr id="15" name="Pyöristetty suorakulmio 14"/>
          <p:cNvSpPr/>
          <p:nvPr/>
        </p:nvSpPr>
        <p:spPr>
          <a:xfrm>
            <a:off x="4507201" y="2056536"/>
            <a:ext cx="4082400" cy="2320084"/>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hangingPunct="0">
              <a:lnSpc>
                <a:spcPct val="93000"/>
              </a:lnSpc>
              <a:buClr>
                <a:srgbClr val="000000"/>
              </a:buClr>
              <a:buSzPct val="100000"/>
              <a:buFont typeface="Times New Roman" pitchFamily="18" charset="0"/>
              <a:buNone/>
              <a:defRPr/>
            </a:pPr>
            <a:r>
              <a:rPr lang="fi-FI" dirty="0">
                <a:solidFill>
                  <a:schemeClr val="tx1"/>
                </a:solidFill>
              </a:rPr>
              <a:t>Suomen passi myönnetään ainoastaan maan kansalaiselle. Suomen kansalaisella on aina oikeus saapua Suomeen eikä häntä voida pääsääntöisesti luovuttaa vastoin tahtoaan toiseen valtioon.</a:t>
            </a:r>
          </a:p>
        </p:txBody>
      </p:sp>
      <p:sp>
        <p:nvSpPr>
          <p:cNvPr id="12295" name="Kuva 10" descr="Passi_shutterstock_1855708.jpg"/>
          <p:cNvSpPr>
            <a:spLocks noChangeAspect="1"/>
          </p:cNvSpPr>
          <p:nvPr/>
        </p:nvSpPr>
        <p:spPr bwMode="auto">
          <a:xfrm>
            <a:off x="3984480" y="3624862"/>
            <a:ext cx="4573440" cy="3037278"/>
          </a:xfrm>
          <a:prstGeom prst="rect">
            <a:avLst/>
          </a:prstGeom>
          <a:noFill/>
          <a:ln w="9525">
            <a:noFill/>
            <a:miter lim="800000"/>
            <a:headEnd/>
            <a:tailEnd/>
          </a:ln>
        </p:spPr>
        <p:txBody>
          <a:bodyPr lIns="82945" tIns="41473" rIns="82945" bIns="41473"/>
          <a:lstStyle/>
          <a:p>
            <a:endParaRPr lang="fi-FI"/>
          </a:p>
        </p:txBody>
      </p:sp>
      <p:pic>
        <p:nvPicPr>
          <p:cNvPr id="12296" name="Kuva 7"/>
          <p:cNvPicPr>
            <a:picLocks noChangeAspect="1"/>
          </p:cNvPicPr>
          <p:nvPr/>
        </p:nvPicPr>
        <p:blipFill>
          <a:blip r:embed="rId2" cstate="print"/>
          <a:srcRect/>
          <a:stretch>
            <a:fillRect/>
          </a:stretch>
        </p:blipFill>
        <p:spPr bwMode="auto">
          <a:xfrm>
            <a:off x="8200800" y="383080"/>
            <a:ext cx="420480" cy="414764"/>
          </a:xfrm>
          <a:prstGeom prst="rect">
            <a:avLst/>
          </a:prstGeom>
          <a:noFill/>
          <a:ln w="9525">
            <a:noFill/>
            <a:miter lim="800000"/>
            <a:headEnd/>
            <a:tailEnd/>
          </a:ln>
        </p:spPr>
      </p:pic>
      <p:pic>
        <p:nvPicPr>
          <p:cNvPr id="9" name="Kuva 8" descr="Passi_shutterstock_1855708.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551201" y="3886968"/>
            <a:ext cx="2952000" cy="195860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p:txBody>
          <a:bodyPr>
            <a:normAutofit fontScale="90000"/>
          </a:bodyPr>
          <a:lstStyle/>
          <a:p>
            <a:pPr eaLnBrk="1" hangingPunct="1"/>
            <a:r>
              <a:rPr lang="fi-FI" sz="2000" smtClean="0">
                <a:latin typeface="Arial" charset="0"/>
                <a:cs typeface="Arial" charset="0"/>
              </a:rPr>
              <a:t>Ydinsisältö:</a:t>
            </a:r>
            <a:r>
              <a:rPr lang="fi-FI" sz="3600" smtClean="0">
                <a:latin typeface="Arial" charset="0"/>
                <a:cs typeface="Arial" charset="0"/>
              </a:rPr>
              <a:t> </a:t>
            </a:r>
            <a:br>
              <a:rPr lang="fi-FI" sz="3600" smtClean="0">
                <a:latin typeface="Arial" charset="0"/>
                <a:cs typeface="Arial" charset="0"/>
              </a:rPr>
            </a:br>
            <a:r>
              <a:rPr lang="fi-FI" sz="3600" smtClean="0">
                <a:latin typeface="Arial" charset="0"/>
                <a:cs typeface="Arial" charset="0"/>
              </a:rPr>
              <a:t>Taloudellinen valta </a:t>
            </a:r>
            <a:br>
              <a:rPr lang="fi-FI" sz="3600" smtClean="0">
                <a:latin typeface="Arial" charset="0"/>
                <a:cs typeface="Arial" charset="0"/>
              </a:rPr>
            </a:br>
            <a:endParaRPr lang="fi-FI" sz="3600" smtClean="0">
              <a:latin typeface="Arial" charset="0"/>
              <a:cs typeface="Arial" charset="0"/>
            </a:endParaRPr>
          </a:p>
        </p:txBody>
      </p:sp>
      <p:sp>
        <p:nvSpPr>
          <p:cNvPr id="23554" name="Sisällön paikkamerkki 2"/>
          <p:cNvSpPr>
            <a:spLocks noGrp="1"/>
          </p:cNvSpPr>
          <p:nvPr>
            <p:ph idx="1"/>
          </p:nvPr>
        </p:nvSpPr>
        <p:spPr/>
        <p:txBody>
          <a:bodyPr/>
          <a:lstStyle/>
          <a:p>
            <a:pPr lvl="1" eaLnBrk="1" hangingPunct="1"/>
            <a:r>
              <a:rPr lang="fi-FI" smtClean="0">
                <a:latin typeface="Arial" charset="0"/>
                <a:cs typeface="Arial" charset="0"/>
              </a:rPr>
              <a:t>on markkinatalousjärjestelmässä yrityksillä ja muilla taloudellisilla toimijoilla</a:t>
            </a:r>
          </a:p>
          <a:p>
            <a:pPr lvl="1" eaLnBrk="1" hangingPunct="1"/>
            <a:r>
              <a:rPr lang="fi-FI" smtClean="0">
                <a:latin typeface="Arial" charset="0"/>
                <a:cs typeface="Arial" charset="0"/>
              </a:rPr>
              <a:t>Esimerkiksi kuluttajilla on taloudellista valtaa </a:t>
            </a:r>
          </a:p>
          <a:p>
            <a:pPr lvl="1" eaLnBrk="1" hangingPunct="1"/>
            <a:r>
              <a:rPr lang="fi-FI" smtClean="0">
                <a:latin typeface="Arial" charset="0"/>
                <a:cs typeface="Arial" charset="0"/>
              </a:rPr>
              <a:t>Talouselämän pitää kuitenkin toimia maan lakien mukaan.</a:t>
            </a:r>
          </a:p>
          <a:p>
            <a:pPr eaLnBrk="1" hangingPunct="1"/>
            <a:endParaRPr lang="fi-FI" smtClean="0">
              <a:latin typeface="Arial" charset="0"/>
              <a:cs typeface="Arial" charset="0"/>
            </a:endParaRPr>
          </a:p>
        </p:txBody>
      </p:sp>
      <p:sp>
        <p:nvSpPr>
          <p:cNvPr id="20484"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0485" name="Dian numeron paikkamerkki 4"/>
          <p:cNvSpPr>
            <a:spLocks noGrp="1"/>
          </p:cNvSpPr>
          <p:nvPr>
            <p:ph type="sldNum" sz="quarter" idx="11"/>
          </p:nvPr>
        </p:nvSpPr>
        <p:spPr/>
        <p:txBody>
          <a:bodyPr/>
          <a:lstStyle/>
          <a:p>
            <a:pPr>
              <a:defRPr/>
            </a:pPr>
            <a:fld id="{4E850E27-98CB-47C9-8F62-71300730F67B}" type="slidenum">
              <a:rPr lang="fi-FI" smtClean="0">
                <a:latin typeface="Arial" pitchFamily="34" charset="0"/>
              </a:rPr>
              <a:pPr>
                <a:defRPr/>
              </a:pPr>
              <a:t>20</a:t>
            </a:fld>
            <a:endParaRPr lang="fi-FI" smtClean="0">
              <a:latin typeface="Arial" pitchFamily="34" charset="0"/>
            </a:endParaRPr>
          </a:p>
        </p:txBody>
      </p:sp>
      <p:pic>
        <p:nvPicPr>
          <p:cNvPr id="20486" name="Kuva 7"/>
          <p:cNvPicPr>
            <a:picLocks noChangeAspect="1"/>
          </p:cNvPicPr>
          <p:nvPr/>
        </p:nvPicPr>
        <p:blipFill>
          <a:blip r:embed="rId2" cstate="print"/>
          <a:srcRect/>
          <a:stretch>
            <a:fillRect/>
          </a:stretch>
        </p:blipFill>
        <p:spPr bwMode="auto">
          <a:xfrm>
            <a:off x="8186738" y="196850"/>
            <a:ext cx="500062"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p:cNvSpPr>
            <a:spLocks noGrp="1"/>
          </p:cNvSpPr>
          <p:nvPr>
            <p:ph type="title"/>
          </p:nvPr>
        </p:nvSpPr>
        <p:spPr/>
        <p:txBody>
          <a:bodyPr/>
          <a:lstStyle/>
          <a:p>
            <a:pPr eaLnBrk="1" hangingPunct="1"/>
            <a:r>
              <a:rPr lang="fi-FI" sz="2000" smtClean="0">
                <a:latin typeface="Arial" charset="0"/>
                <a:cs typeface="Arial" charset="0"/>
              </a:rPr>
              <a:t>Ydinsisältö: </a:t>
            </a: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Kansalaistoiminnan valta</a:t>
            </a:r>
          </a:p>
        </p:txBody>
      </p:sp>
      <p:sp>
        <p:nvSpPr>
          <p:cNvPr id="24578" name="Sisällön paikkamerkki 2"/>
          <p:cNvSpPr>
            <a:spLocks noGrp="1"/>
          </p:cNvSpPr>
          <p:nvPr>
            <p:ph idx="1"/>
          </p:nvPr>
        </p:nvSpPr>
        <p:spPr/>
        <p:txBody>
          <a:bodyPr/>
          <a:lstStyle/>
          <a:p>
            <a:pPr eaLnBrk="1" hangingPunct="1"/>
            <a:r>
              <a:rPr lang="fi-FI" sz="2400" smtClean="0">
                <a:latin typeface="Arial" charset="0"/>
                <a:cs typeface="Arial" charset="0"/>
              </a:rPr>
              <a:t>Kansalaisjärjestöt, kuten Punainen risti tai Amnesty International ovat osa valtarakennetta. </a:t>
            </a:r>
          </a:p>
          <a:p>
            <a:pPr eaLnBrk="1" hangingPunct="1"/>
            <a:r>
              <a:rPr lang="fi-FI" sz="2400" smtClean="0">
                <a:latin typeface="Arial" charset="0"/>
                <a:cs typeface="Arial" charset="0"/>
              </a:rPr>
              <a:t>Niiden tehtävänä on vallitsevan järjestelmän ylläpitäminen ja/tai vaihtoehtojen luominen. </a:t>
            </a:r>
          </a:p>
          <a:p>
            <a:pPr eaLnBrk="1" hangingPunct="1"/>
            <a:r>
              <a:rPr lang="fi-FI" sz="2400" smtClean="0">
                <a:latin typeface="Arial" charset="0"/>
                <a:cs typeface="Arial" charset="0"/>
              </a:rPr>
              <a:t>Suomessa järjestöt ovat vaikuttaneet valtiollisen järjestelmän toimintaan, esimerkiksi hyvinvointivaltion rakentamiseen. </a:t>
            </a:r>
          </a:p>
        </p:txBody>
      </p:sp>
      <p:sp>
        <p:nvSpPr>
          <p:cNvPr id="21508"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1509" name="Dian numeron paikkamerkki 4"/>
          <p:cNvSpPr>
            <a:spLocks noGrp="1"/>
          </p:cNvSpPr>
          <p:nvPr>
            <p:ph type="sldNum" sz="quarter" idx="11"/>
          </p:nvPr>
        </p:nvSpPr>
        <p:spPr/>
        <p:txBody>
          <a:bodyPr/>
          <a:lstStyle/>
          <a:p>
            <a:pPr>
              <a:defRPr/>
            </a:pPr>
            <a:fld id="{FBD7D10A-9F37-4340-AB02-102C608CE58D}" type="slidenum">
              <a:rPr lang="fi-FI" smtClean="0">
                <a:latin typeface="Arial" pitchFamily="34" charset="0"/>
              </a:rPr>
              <a:pPr>
                <a:defRPr/>
              </a:pPr>
              <a:t>21</a:t>
            </a:fld>
            <a:endParaRPr lang="fi-FI" smtClean="0">
              <a:latin typeface="Arial" pitchFamily="34" charset="0"/>
            </a:endParaRPr>
          </a:p>
        </p:txBody>
      </p:sp>
      <p:pic>
        <p:nvPicPr>
          <p:cNvPr id="21510" name="Kuva 7"/>
          <p:cNvPicPr>
            <a:picLocks noChangeAspect="1"/>
          </p:cNvPicPr>
          <p:nvPr/>
        </p:nvPicPr>
        <p:blipFill>
          <a:blip r:embed="rId2" cstate="print"/>
          <a:srcRect/>
          <a:stretch>
            <a:fillRect/>
          </a:stretch>
        </p:blipFill>
        <p:spPr bwMode="auto">
          <a:xfrm>
            <a:off x="8186738" y="323850"/>
            <a:ext cx="500062" cy="457200"/>
          </a:xfrm>
          <a:prstGeom prst="rect">
            <a:avLst/>
          </a:prstGeom>
          <a:noFill/>
          <a:ln w="9525">
            <a:noFill/>
            <a:miter lim="800000"/>
            <a:headEnd/>
            <a:tailEnd/>
          </a:ln>
        </p:spPr>
      </p:pic>
      <p:pic>
        <p:nvPicPr>
          <p:cNvPr id="11" name="Kuva 10" descr="logo_spr.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352550" y="5499100"/>
            <a:ext cx="1685925" cy="581025"/>
          </a:xfrm>
          <a:prstGeom prst="rect">
            <a:avLst/>
          </a:prstGeom>
          <a:noFill/>
          <a:ln w="9525">
            <a:noFill/>
            <a:miter lim="800000"/>
            <a:headEnd/>
            <a:tailEnd/>
          </a:ln>
        </p:spPr>
      </p:pic>
      <p:pic>
        <p:nvPicPr>
          <p:cNvPr id="24" name="Kuva 23" descr="amnesty_images.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932238" y="4899025"/>
            <a:ext cx="838200" cy="1200150"/>
          </a:xfrm>
          <a:prstGeom prst="rect">
            <a:avLst/>
          </a:prstGeom>
          <a:noFill/>
          <a:ln w="9525">
            <a:noFill/>
            <a:miter lim="800000"/>
            <a:headEnd/>
            <a:tailEnd/>
          </a:ln>
        </p:spPr>
      </p:pic>
      <p:pic>
        <p:nvPicPr>
          <p:cNvPr id="25" name="Kuva 24" descr="greenpeace_images.jpg"/>
          <p:cNvPicPr>
            <a:picLocks noChangeAspect="1"/>
          </p:cNvPicPr>
          <p:nvPr/>
        </p:nvPicPr>
        <p:blipFill>
          <a:blip r:embed="rId5" cstate="print">
            <a:clrChange>
              <a:clrFrom>
                <a:srgbClr val="FFFCFF"/>
              </a:clrFrom>
              <a:clrTo>
                <a:srgbClr val="FFFCFF">
                  <a:alpha val="0"/>
                </a:srgbClr>
              </a:clrTo>
            </a:clrChange>
          </a:blip>
          <a:srcRect/>
          <a:stretch>
            <a:fillRect/>
          </a:stretch>
        </p:blipFill>
        <p:spPr bwMode="auto">
          <a:xfrm>
            <a:off x="5665788" y="5151438"/>
            <a:ext cx="1428750" cy="695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p:cNvSpPr>
          <p:nvPr>
            <p:ph type="title"/>
          </p:nvPr>
        </p:nvSpPr>
        <p:spPr/>
        <p:txBody>
          <a:bodyPr/>
          <a:lstStyle/>
          <a:p>
            <a:pPr eaLnBrk="1" hangingPunct="1"/>
            <a:r>
              <a:rPr lang="fi-FI" sz="2000" smtClean="0">
                <a:latin typeface="Arial" charset="0"/>
                <a:cs typeface="Arial" charset="0"/>
              </a:rPr>
              <a:t>Ydinsisältö</a:t>
            </a: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Median valta</a:t>
            </a:r>
          </a:p>
        </p:txBody>
      </p:sp>
      <p:sp>
        <p:nvSpPr>
          <p:cNvPr id="25602" name="Rectangle 3"/>
          <p:cNvSpPr>
            <a:spLocks noGrp="1"/>
          </p:cNvSpPr>
          <p:nvPr>
            <p:ph idx="1"/>
          </p:nvPr>
        </p:nvSpPr>
        <p:spPr>
          <a:xfrm>
            <a:off x="457200" y="2698750"/>
            <a:ext cx="8229600" cy="3544888"/>
          </a:xfrm>
        </p:spPr>
        <p:txBody>
          <a:bodyPr/>
          <a:lstStyle/>
          <a:p>
            <a:pPr eaLnBrk="1" hangingPunct="1"/>
            <a:r>
              <a:rPr lang="fi-FI" sz="2400" smtClean="0">
                <a:latin typeface="Arial" charset="0"/>
                <a:cs typeface="Arial" charset="0"/>
              </a:rPr>
              <a:t>Median tärkeimmäksi tehtäväksi määritellään vahtikoirana toimiminen. Se tarkoittaa, että median täytyy tuoda julkisuuteen asioita, joilla on yhteiskunnallista merkitystä ja jotka vaikuttavat demokratian toteutumiseen. </a:t>
            </a:r>
          </a:p>
          <a:p>
            <a:pPr lvl="1" eaLnBrk="1" hangingPunct="1">
              <a:buFont typeface="Arial" charset="0"/>
              <a:buNone/>
            </a:pPr>
            <a:r>
              <a:rPr lang="fi-FI" sz="1400" smtClean="0">
                <a:latin typeface="Arial" charset="0"/>
                <a:cs typeface="Arial" charset="0"/>
              </a:rPr>
              <a:t>Satakunnan Kansa 24.2.2010</a:t>
            </a:r>
          </a:p>
          <a:p>
            <a:pPr eaLnBrk="1" hangingPunct="1"/>
            <a:endParaRPr lang="fi-FI" sz="2400" smtClean="0">
              <a:latin typeface="Arial" charset="0"/>
              <a:cs typeface="Arial" charset="0"/>
            </a:endParaRPr>
          </a:p>
          <a:p>
            <a:pPr eaLnBrk="1" hangingPunct="1"/>
            <a:endParaRPr lang="fi-FI" sz="2400" smtClean="0">
              <a:latin typeface="Arial" charset="0"/>
              <a:cs typeface="Arial" charset="0"/>
            </a:endParaRPr>
          </a:p>
          <a:p>
            <a:pPr eaLnBrk="1" hangingPunct="1"/>
            <a:endParaRPr lang="fi-FI" sz="2400" smtClean="0">
              <a:latin typeface="Arial" charset="0"/>
              <a:cs typeface="Arial" charset="0"/>
            </a:endParaRPr>
          </a:p>
        </p:txBody>
      </p:sp>
      <p:sp>
        <p:nvSpPr>
          <p:cNvPr id="22532"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2533" name="Dian numeron paikkamerkki 4"/>
          <p:cNvSpPr>
            <a:spLocks noGrp="1"/>
          </p:cNvSpPr>
          <p:nvPr>
            <p:ph type="sldNum" sz="quarter" idx="11"/>
          </p:nvPr>
        </p:nvSpPr>
        <p:spPr/>
        <p:txBody>
          <a:bodyPr/>
          <a:lstStyle/>
          <a:p>
            <a:pPr>
              <a:defRPr/>
            </a:pPr>
            <a:fld id="{64E5DDB4-D6E4-4D80-BE43-504ADDCC73E2}" type="slidenum">
              <a:rPr lang="fi-FI" smtClean="0">
                <a:latin typeface="Arial" pitchFamily="34" charset="0"/>
              </a:rPr>
              <a:pPr>
                <a:defRPr/>
              </a:pPr>
              <a:t>22</a:t>
            </a:fld>
            <a:endParaRPr lang="fi-FI" smtClean="0">
              <a:latin typeface="Arial" pitchFamily="34" charset="0"/>
            </a:endParaRPr>
          </a:p>
        </p:txBody>
      </p:sp>
      <p:pic>
        <p:nvPicPr>
          <p:cNvPr id="22534" name="Kuva 7"/>
          <p:cNvPicPr>
            <a:picLocks noChangeAspect="1"/>
          </p:cNvPicPr>
          <p:nvPr/>
        </p:nvPicPr>
        <p:blipFill>
          <a:blip r:embed="rId2" cstate="print"/>
          <a:srcRect/>
          <a:stretch>
            <a:fillRect/>
          </a:stretch>
        </p:blipFill>
        <p:spPr bwMode="auto">
          <a:xfrm>
            <a:off x="8186738" y="246063"/>
            <a:ext cx="500062"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eaLnBrk="1" hangingPunct="1"/>
            <a:r>
              <a:rPr lang="fi-FI" sz="2000" smtClean="0">
                <a:latin typeface="Arial" charset="0"/>
                <a:cs typeface="Arial" charset="0"/>
              </a:rPr>
              <a:t>Ydinsisältö: </a:t>
            </a: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Median valta</a:t>
            </a:r>
          </a:p>
        </p:txBody>
      </p:sp>
      <p:sp>
        <p:nvSpPr>
          <p:cNvPr id="26626" name="Rectangle 3"/>
          <p:cNvSpPr>
            <a:spLocks noGrp="1"/>
          </p:cNvSpPr>
          <p:nvPr>
            <p:ph idx="1"/>
          </p:nvPr>
        </p:nvSpPr>
        <p:spPr>
          <a:xfrm>
            <a:off x="457200" y="1946275"/>
            <a:ext cx="8229600" cy="4297363"/>
          </a:xfrm>
        </p:spPr>
        <p:txBody>
          <a:bodyPr>
            <a:normAutofit lnSpcReduction="10000"/>
          </a:bodyPr>
          <a:lstStyle/>
          <a:p>
            <a:pPr eaLnBrk="1" hangingPunct="1"/>
            <a:r>
              <a:rPr lang="fi-FI" smtClean="0">
                <a:latin typeface="Arial" charset="0"/>
                <a:cs typeface="Arial" charset="0"/>
              </a:rPr>
              <a:t>Onko medialla Suomessa liikaa valtaa? –kysymys esitettiin vuonna 2008 yli 10 000 kansalaisille. </a:t>
            </a:r>
          </a:p>
          <a:p>
            <a:pPr eaLnBrk="1" hangingPunct="1"/>
            <a:r>
              <a:rPr lang="fi-FI" smtClean="0">
                <a:latin typeface="Arial" charset="0"/>
                <a:cs typeface="Arial" charset="0"/>
              </a:rPr>
              <a:t>Vastaukset näyttivät tältä:</a:t>
            </a:r>
          </a:p>
          <a:p>
            <a:pPr lvl="1" eaLnBrk="1" hangingPunct="1"/>
            <a:r>
              <a:rPr lang="fi-FI" smtClean="0">
                <a:latin typeface="Arial" charset="0"/>
                <a:cs typeface="Arial" charset="0"/>
              </a:rPr>
              <a:t> 49 % katsoi, että medialla on liikaa valtaa. </a:t>
            </a:r>
          </a:p>
          <a:p>
            <a:pPr lvl="1" eaLnBrk="1" hangingPunct="1"/>
            <a:r>
              <a:rPr lang="fi-FI" smtClean="0">
                <a:latin typeface="Arial" charset="0"/>
                <a:cs typeface="Arial" charset="0"/>
              </a:rPr>
              <a:t>Toinen 49 % sanoi, että valtaa on sopivasti. </a:t>
            </a:r>
          </a:p>
          <a:p>
            <a:pPr lvl="1" eaLnBrk="1" hangingPunct="1"/>
            <a:r>
              <a:rPr lang="fi-FI" smtClean="0">
                <a:latin typeface="Arial" charset="0"/>
                <a:cs typeface="Arial" charset="0"/>
              </a:rPr>
              <a:t>Vain yhden prosentin mielestä medialla on valtaa liian vähän. </a:t>
            </a:r>
          </a:p>
          <a:p>
            <a:pPr lvl="1" eaLnBrk="1" hangingPunct="1">
              <a:buFont typeface="Arial" charset="0"/>
              <a:buNone/>
            </a:pPr>
            <a:endParaRPr lang="fi-FI" sz="1400" smtClean="0">
              <a:latin typeface="Arial" charset="0"/>
              <a:cs typeface="Arial" charset="0"/>
            </a:endParaRPr>
          </a:p>
          <a:p>
            <a:pPr lvl="1" eaLnBrk="1" hangingPunct="1">
              <a:buFont typeface="Arial" charset="0"/>
              <a:buNone/>
            </a:pPr>
            <a:r>
              <a:rPr lang="fi-FI" sz="1400" smtClean="0">
                <a:latin typeface="Arial" charset="0"/>
                <a:cs typeface="Arial" charset="0"/>
              </a:rPr>
              <a:t>Lähde: Suomen Akatemian tutkimus ”Media, kansalaisuus ja vallan piirit”.</a:t>
            </a:r>
          </a:p>
        </p:txBody>
      </p:sp>
      <p:sp>
        <p:nvSpPr>
          <p:cNvPr id="23556"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3557" name="Dian numeron paikkamerkki 4"/>
          <p:cNvSpPr>
            <a:spLocks noGrp="1"/>
          </p:cNvSpPr>
          <p:nvPr>
            <p:ph type="sldNum" sz="quarter" idx="11"/>
          </p:nvPr>
        </p:nvSpPr>
        <p:spPr/>
        <p:txBody>
          <a:bodyPr/>
          <a:lstStyle/>
          <a:p>
            <a:pPr>
              <a:defRPr/>
            </a:pPr>
            <a:fld id="{3D743377-943E-4FAB-8EBE-F844B2570FEF}" type="slidenum">
              <a:rPr lang="fi-FI" smtClean="0">
                <a:latin typeface="Arial" pitchFamily="34" charset="0"/>
              </a:rPr>
              <a:pPr>
                <a:defRPr/>
              </a:pPr>
              <a:t>23</a:t>
            </a:fld>
            <a:endParaRPr lang="fi-FI" smtClean="0">
              <a:latin typeface="Arial" pitchFamily="34" charset="0"/>
            </a:endParaRPr>
          </a:p>
        </p:txBody>
      </p:sp>
      <p:pic>
        <p:nvPicPr>
          <p:cNvPr id="23558" name="Kuva 7"/>
          <p:cNvPicPr>
            <a:picLocks noChangeAspect="1"/>
          </p:cNvPicPr>
          <p:nvPr/>
        </p:nvPicPr>
        <p:blipFill>
          <a:blip r:embed="rId2" cstate="print"/>
          <a:srcRect/>
          <a:stretch>
            <a:fillRect/>
          </a:stretch>
        </p:blipFill>
        <p:spPr bwMode="auto">
          <a:xfrm>
            <a:off x="8186738" y="215900"/>
            <a:ext cx="500062"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381000" y="838200"/>
            <a:ext cx="8229600" cy="762000"/>
          </a:xfrm>
        </p:spPr>
        <p:txBody>
          <a:bodyPr>
            <a:normAutofit fontScale="90000"/>
          </a:bodyPr>
          <a:lstStyle/>
          <a:p>
            <a:pPr eaLnBrk="1" hangingPunct="1"/>
            <a:r>
              <a:rPr lang="fi-FI" sz="2000" smtClean="0">
                <a:latin typeface="Arial" charset="0"/>
                <a:cs typeface="Arial" charset="0"/>
              </a:rPr>
              <a:t>Tuntitehtävä  A:</a:t>
            </a:r>
            <a:r>
              <a:rPr lang="fi-FI" smtClean="0">
                <a:latin typeface="Arial" charset="0"/>
                <a:cs typeface="Arial" charset="0"/>
              </a:rPr>
              <a:t/>
            </a:r>
            <a:br>
              <a:rPr lang="fi-FI" smtClean="0">
                <a:latin typeface="Arial" charset="0"/>
                <a:cs typeface="Arial" charset="0"/>
              </a:rPr>
            </a:br>
            <a:r>
              <a:rPr lang="fi-FI" sz="2400" smtClean="0">
                <a:latin typeface="Arial" charset="0"/>
                <a:cs typeface="Arial" charset="0"/>
              </a:rPr>
              <a:t>Yhdistä seuraavat vallan lajit ja vallan käyttäjät toisiinsa </a:t>
            </a: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
            </a:r>
            <a:br>
              <a:rPr lang="fi-FI" smtClean="0">
                <a:latin typeface="Arial" charset="0"/>
                <a:cs typeface="Arial" charset="0"/>
              </a:rPr>
            </a:br>
            <a:endParaRPr lang="fi-FI" smtClean="0">
              <a:latin typeface="Arial" charset="0"/>
              <a:cs typeface="Arial" charset="0"/>
            </a:endParaRPr>
          </a:p>
        </p:txBody>
      </p:sp>
      <p:sp>
        <p:nvSpPr>
          <p:cNvPr id="24579" name="Rectangle 3"/>
          <p:cNvSpPr>
            <a:spLocks noGrp="1"/>
          </p:cNvSpPr>
          <p:nvPr>
            <p:ph sz="half" idx="1"/>
          </p:nvPr>
        </p:nvSpPr>
        <p:spPr>
          <a:xfrm>
            <a:off x="457200" y="1976438"/>
            <a:ext cx="4038600" cy="4149725"/>
          </a:xfrm>
        </p:spPr>
        <p:txBody>
          <a:bodyPr/>
          <a:lstStyle/>
          <a:p>
            <a:pPr eaLnBrk="1" hangingPunct="1"/>
            <a:r>
              <a:rPr lang="fi-FI" sz="2400" smtClean="0">
                <a:latin typeface="Arial" charset="0"/>
                <a:cs typeface="Arial" charset="0"/>
              </a:rPr>
              <a:t>ideologinen valta</a:t>
            </a:r>
          </a:p>
          <a:p>
            <a:pPr eaLnBrk="1" hangingPunct="1"/>
            <a:r>
              <a:rPr lang="fi-FI" sz="2400" smtClean="0">
                <a:latin typeface="Arial" charset="0"/>
                <a:cs typeface="Arial" charset="0"/>
              </a:rPr>
              <a:t>julkinen valta</a:t>
            </a:r>
          </a:p>
          <a:p>
            <a:pPr eaLnBrk="1" hangingPunct="1"/>
            <a:r>
              <a:rPr lang="fi-FI" sz="2400" smtClean="0">
                <a:latin typeface="Arial" charset="0"/>
                <a:cs typeface="Arial" charset="0"/>
              </a:rPr>
              <a:t>legitiimi valta</a:t>
            </a:r>
          </a:p>
          <a:p>
            <a:pPr eaLnBrk="1" hangingPunct="1"/>
            <a:r>
              <a:rPr lang="fi-FI" sz="2400" smtClean="0">
                <a:latin typeface="Arial" charset="0"/>
                <a:cs typeface="Arial" charset="0"/>
              </a:rPr>
              <a:t>näkymätön valta </a:t>
            </a:r>
          </a:p>
          <a:p>
            <a:pPr eaLnBrk="1" hangingPunct="1"/>
            <a:r>
              <a:rPr lang="fi-FI" sz="2400" smtClean="0">
                <a:latin typeface="Arial" charset="0"/>
                <a:cs typeface="Arial" charset="0"/>
              </a:rPr>
              <a:t>poliittinen valta </a:t>
            </a:r>
          </a:p>
          <a:p>
            <a:pPr eaLnBrk="1" hangingPunct="1"/>
            <a:r>
              <a:rPr lang="fi-FI" sz="2400" smtClean="0">
                <a:latin typeface="Arial" charset="0"/>
                <a:cs typeface="Arial" charset="0"/>
              </a:rPr>
              <a:t>taloudellinen valta</a:t>
            </a:r>
          </a:p>
          <a:p>
            <a:pPr eaLnBrk="1" hangingPunct="1"/>
            <a:r>
              <a:rPr lang="fi-FI" sz="2400" smtClean="0">
                <a:latin typeface="Arial" charset="0"/>
                <a:cs typeface="Arial" charset="0"/>
              </a:rPr>
              <a:t>etujärjestöjen valta</a:t>
            </a:r>
          </a:p>
          <a:p>
            <a:pPr eaLnBrk="1" hangingPunct="1"/>
            <a:r>
              <a:rPr lang="fi-FI" sz="2400" smtClean="0">
                <a:latin typeface="Arial" charset="0"/>
                <a:cs typeface="Arial" charset="0"/>
              </a:rPr>
              <a:t>median valta</a:t>
            </a:r>
          </a:p>
          <a:p>
            <a:pPr eaLnBrk="1" hangingPunct="1"/>
            <a:endParaRPr lang="fi-FI" sz="2400" smtClean="0">
              <a:latin typeface="Arial" charset="0"/>
              <a:cs typeface="Arial" charset="0"/>
            </a:endParaRPr>
          </a:p>
          <a:p>
            <a:pPr eaLnBrk="1" hangingPunct="1"/>
            <a:endParaRPr lang="fi-FI" sz="2400" smtClean="0">
              <a:latin typeface="Arial" charset="0"/>
              <a:cs typeface="Arial" charset="0"/>
            </a:endParaRPr>
          </a:p>
        </p:txBody>
      </p:sp>
      <p:sp>
        <p:nvSpPr>
          <p:cNvPr id="24580" name="Rectangle 4"/>
          <p:cNvSpPr>
            <a:spLocks noGrp="1"/>
          </p:cNvSpPr>
          <p:nvPr>
            <p:ph sz="half" idx="2"/>
          </p:nvPr>
        </p:nvSpPr>
        <p:spPr>
          <a:xfrm>
            <a:off x="4262438" y="1600200"/>
            <a:ext cx="4424362" cy="4525963"/>
          </a:xfrm>
        </p:spPr>
        <p:txBody>
          <a:bodyPr/>
          <a:lstStyle/>
          <a:p>
            <a:pPr eaLnBrk="1" hangingPunct="1"/>
            <a:r>
              <a:rPr lang="fi-FI" sz="2000" smtClean="0">
                <a:latin typeface="Arial" charset="0"/>
                <a:cs typeface="Arial" charset="0"/>
              </a:rPr>
              <a:t>työmarkkinajärjestöt, painostusryhmät, lobbarit</a:t>
            </a:r>
          </a:p>
          <a:p>
            <a:pPr eaLnBrk="1" hangingPunct="1"/>
            <a:r>
              <a:rPr lang="fi-FI" sz="2000" smtClean="0">
                <a:latin typeface="Arial" charset="0"/>
                <a:cs typeface="Arial" charset="0"/>
              </a:rPr>
              <a:t>valtio, kunnat ja kirkot, joilla verotusoikeus </a:t>
            </a:r>
          </a:p>
          <a:p>
            <a:pPr eaLnBrk="1" hangingPunct="1"/>
            <a:r>
              <a:rPr lang="fi-FI" sz="2000" smtClean="0">
                <a:latin typeface="Arial" charset="0"/>
                <a:cs typeface="Arial" charset="0"/>
              </a:rPr>
              <a:t>joukkotiedotusvälineet</a:t>
            </a:r>
          </a:p>
          <a:p>
            <a:pPr eaLnBrk="1" hangingPunct="1"/>
            <a:r>
              <a:rPr lang="fi-FI" sz="2000" smtClean="0">
                <a:latin typeface="Arial" charset="0"/>
                <a:cs typeface="Arial" charset="0"/>
              </a:rPr>
              <a:t>paikallisen itsehallinnon, valtion ja EU:n ylimmät vallankäyttäjät</a:t>
            </a:r>
          </a:p>
          <a:p>
            <a:pPr eaLnBrk="1" hangingPunct="1"/>
            <a:r>
              <a:rPr lang="fi-FI" sz="2000" smtClean="0">
                <a:latin typeface="Arial" charset="0"/>
                <a:cs typeface="Arial" charset="0"/>
              </a:rPr>
              <a:t>vallanpitäjät, joiden vallankäytön kansalaiset hyväksyvät </a:t>
            </a:r>
          </a:p>
          <a:p>
            <a:pPr eaLnBrk="1" hangingPunct="1"/>
            <a:r>
              <a:rPr lang="fi-FI" sz="2000" smtClean="0">
                <a:latin typeface="Arial" charset="0"/>
                <a:cs typeface="Arial" charset="0"/>
              </a:rPr>
              <a:t>omistajat, yritykset, kuluttajat</a:t>
            </a:r>
          </a:p>
          <a:p>
            <a:pPr eaLnBrk="1" hangingPunct="1"/>
            <a:r>
              <a:rPr lang="fi-FI" sz="2000" smtClean="0">
                <a:latin typeface="Arial" charset="0"/>
                <a:cs typeface="Arial" charset="0"/>
              </a:rPr>
              <a:t>puolueet, poliitikot ja etujärjestöt</a:t>
            </a:r>
          </a:p>
          <a:p>
            <a:pPr eaLnBrk="1" hangingPunct="1"/>
            <a:r>
              <a:rPr lang="fi-FI" sz="2000" smtClean="0">
                <a:latin typeface="Arial" charset="0"/>
                <a:cs typeface="Arial" charset="0"/>
              </a:rPr>
              <a:t>perinteet, tavat ja uskomukset </a:t>
            </a:r>
          </a:p>
          <a:p>
            <a:pPr eaLnBrk="1" hangingPunct="1"/>
            <a:endParaRPr lang="fi-FI" sz="2000" smtClean="0">
              <a:latin typeface="Arial" charset="0"/>
              <a:cs typeface="Arial" charset="0"/>
            </a:endParaRPr>
          </a:p>
        </p:txBody>
      </p:sp>
      <p:sp>
        <p:nvSpPr>
          <p:cNvPr id="24581" name="Alatunnisteen paikkamerkki 6"/>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4582" name="Dian numeron paikkamerkki 5"/>
          <p:cNvSpPr>
            <a:spLocks noGrp="1"/>
          </p:cNvSpPr>
          <p:nvPr>
            <p:ph type="sldNum" sz="quarter" idx="11"/>
          </p:nvPr>
        </p:nvSpPr>
        <p:spPr/>
        <p:txBody>
          <a:bodyPr/>
          <a:lstStyle/>
          <a:p>
            <a:pPr>
              <a:defRPr/>
            </a:pPr>
            <a:fld id="{392CFBA5-5737-4DC0-968C-ED262AD27E03}" type="slidenum">
              <a:rPr lang="fi-FI" smtClean="0">
                <a:latin typeface="Arial" pitchFamily="34" charset="0"/>
              </a:rPr>
              <a:pPr>
                <a:defRPr/>
              </a:pPr>
              <a:t>24</a:t>
            </a:fld>
            <a:endParaRPr lang="fi-FI" smtClean="0">
              <a:latin typeface="Arial" pitchFamily="34" charset="0"/>
            </a:endParaRPr>
          </a:p>
        </p:txBody>
      </p:sp>
      <p:pic>
        <p:nvPicPr>
          <p:cNvPr id="24583" name="Kuva 9"/>
          <p:cNvPicPr>
            <a:picLocks noChangeAspect="1"/>
          </p:cNvPicPr>
          <p:nvPr/>
        </p:nvPicPr>
        <p:blipFill>
          <a:blip r:embed="rId2" cstate="print"/>
          <a:srcRect/>
          <a:stretch>
            <a:fillRect/>
          </a:stretch>
        </p:blipFill>
        <p:spPr bwMode="auto">
          <a:xfrm>
            <a:off x="8115300" y="193675"/>
            <a:ext cx="571500" cy="477838"/>
          </a:xfrm>
          <a:prstGeom prst="rect">
            <a:avLst/>
          </a:prstGeom>
          <a:noFill/>
          <a:ln w="9525">
            <a:noFill/>
            <a:miter lim="800000"/>
            <a:headEnd/>
            <a:tailEnd/>
          </a:ln>
        </p:spPr>
      </p:pic>
      <p:cxnSp>
        <p:nvCxnSpPr>
          <p:cNvPr id="18" name="Suora nuoliyhdysviiva 17"/>
          <p:cNvCxnSpPr/>
          <p:nvPr/>
        </p:nvCxnSpPr>
        <p:spPr>
          <a:xfrm rot="16200000" flipH="1">
            <a:off x="2321719" y="3120232"/>
            <a:ext cx="3067050" cy="1281112"/>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0" name="Suora nuoliyhdysviiva 19"/>
          <p:cNvCxnSpPr/>
          <p:nvPr/>
        </p:nvCxnSpPr>
        <p:spPr>
          <a:xfrm flipV="1">
            <a:off x="2608263" y="2506663"/>
            <a:ext cx="1887537" cy="177800"/>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3" name="Suora nuoliyhdysviiva 22"/>
          <p:cNvCxnSpPr/>
          <p:nvPr/>
        </p:nvCxnSpPr>
        <p:spPr>
          <a:xfrm>
            <a:off x="2608263" y="3097213"/>
            <a:ext cx="1887537" cy="1106487"/>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5" name="Suora nuoliyhdysviiva 24"/>
          <p:cNvCxnSpPr/>
          <p:nvPr/>
        </p:nvCxnSpPr>
        <p:spPr>
          <a:xfrm rot="16200000" flipH="1">
            <a:off x="2705100" y="3784601"/>
            <a:ext cx="2020887" cy="1560512"/>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2" name="Suora nuoliyhdysviiva 31"/>
          <p:cNvCxnSpPr/>
          <p:nvPr/>
        </p:nvCxnSpPr>
        <p:spPr>
          <a:xfrm flipV="1">
            <a:off x="2935288" y="3554413"/>
            <a:ext cx="1560512" cy="427037"/>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4" name="Suora nuoliyhdysviiva 33"/>
          <p:cNvCxnSpPr/>
          <p:nvPr/>
        </p:nvCxnSpPr>
        <p:spPr>
          <a:xfrm>
            <a:off x="3214688" y="4410075"/>
            <a:ext cx="1281112" cy="442913"/>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6" name="Suora nuoliyhdysviiva 35"/>
          <p:cNvCxnSpPr/>
          <p:nvPr/>
        </p:nvCxnSpPr>
        <p:spPr>
          <a:xfrm rot="5400000" flipH="1" flipV="1">
            <a:off x="2446338" y="2803525"/>
            <a:ext cx="3054350" cy="1044575"/>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0" name="Suora nuoliyhdysviiva 39"/>
          <p:cNvCxnSpPr/>
          <p:nvPr/>
        </p:nvCxnSpPr>
        <p:spPr>
          <a:xfrm rot="5400000" flipH="1" flipV="1">
            <a:off x="2453482" y="3251994"/>
            <a:ext cx="2197100" cy="1887537"/>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ox(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ox(in)">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ox(in)">
                                      <p:cBhvr>
                                        <p:cTn id="32" dur="20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ox(in)">
                                      <p:cBhvr>
                                        <p:cTn id="37" dur="2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ox(in)">
                                      <p:cBhvr>
                                        <p:cTn id="42" dur="20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57200" y="1143000"/>
            <a:ext cx="8229600" cy="609600"/>
          </a:xfrm>
        </p:spPr>
        <p:txBody>
          <a:bodyPr/>
          <a:lstStyle/>
          <a:p>
            <a:pPr eaLnBrk="1" hangingPunct="1"/>
            <a:r>
              <a:rPr lang="fi-FI" sz="2000" smtClean="0">
                <a:latin typeface="Arial" charset="0"/>
                <a:cs typeface="Arial" charset="0"/>
              </a:rPr>
              <a:t>Tuntitehtävä B</a:t>
            </a:r>
          </a:p>
        </p:txBody>
      </p:sp>
      <p:sp>
        <p:nvSpPr>
          <p:cNvPr id="30722" name="Rectangle 3"/>
          <p:cNvSpPr>
            <a:spLocks noGrp="1"/>
          </p:cNvSpPr>
          <p:nvPr>
            <p:ph idx="1"/>
          </p:nvPr>
        </p:nvSpPr>
        <p:spPr>
          <a:xfrm>
            <a:off x="457200" y="1752600"/>
            <a:ext cx="8229600" cy="4876800"/>
          </a:xfrm>
        </p:spPr>
        <p:txBody>
          <a:bodyPr/>
          <a:lstStyle/>
          <a:p>
            <a:pPr marL="609600" indent="-609600" eaLnBrk="1" hangingPunct="1"/>
            <a:r>
              <a:rPr lang="fi-FI" smtClean="0">
                <a:latin typeface="Arial" charset="0"/>
                <a:cs typeface="Arial" charset="0"/>
              </a:rPr>
              <a:t>Oppikirjan tehtävä 3 s. 44</a:t>
            </a:r>
          </a:p>
          <a:p>
            <a:pPr marL="1009650" lvl="1" indent="-609600" eaLnBrk="1" hangingPunct="1"/>
            <a:r>
              <a:rPr lang="fi-FI" smtClean="0">
                <a:latin typeface="Arial" charset="0"/>
                <a:cs typeface="Arial" charset="0"/>
              </a:rPr>
              <a:t>Tarkastele vallan ulottuvuuksia -taulukkoa. </a:t>
            </a:r>
          </a:p>
          <a:p>
            <a:pPr marL="1409700" lvl="2" indent="-609600" eaLnBrk="1" hangingPunct="1">
              <a:buFont typeface="Arial" charset="0"/>
              <a:buAutoNum type="alphaLcPeriod"/>
            </a:pPr>
            <a:r>
              <a:rPr lang="fi-FI" sz="2400" smtClean="0">
                <a:latin typeface="Arial" charset="0"/>
                <a:cs typeface="Arial" charset="0"/>
              </a:rPr>
              <a:t>Mitkä vallan lajeista ovat keskeisiä 2010-luvun Suomessa?</a:t>
            </a:r>
          </a:p>
          <a:p>
            <a:pPr marL="1409700" lvl="2" indent="-609600" eaLnBrk="1" hangingPunct="1">
              <a:buFont typeface="Arial" charset="0"/>
              <a:buAutoNum type="alphaLcPeriod"/>
            </a:pPr>
            <a:r>
              <a:rPr lang="fi-FI" sz="2400" smtClean="0">
                <a:latin typeface="Arial" charset="0"/>
                <a:cs typeface="Arial" charset="0"/>
              </a:rPr>
              <a:t>Millaista valtaa käytät itse?</a:t>
            </a:r>
          </a:p>
          <a:p>
            <a:pPr marL="1409700" lvl="2" indent="-609600" eaLnBrk="1" hangingPunct="1">
              <a:buFont typeface="Arial" charset="0"/>
              <a:buAutoNum type="alphaLcPeriod"/>
            </a:pPr>
            <a:r>
              <a:rPr lang="fi-FI" sz="2400" smtClean="0">
                <a:latin typeface="Arial" charset="0"/>
                <a:cs typeface="Arial" charset="0"/>
              </a:rPr>
              <a:t>Millaisen vallankäytön kohteena tunnet itse olevasi?</a:t>
            </a:r>
          </a:p>
        </p:txBody>
      </p:sp>
      <p:pic>
        <p:nvPicPr>
          <p:cNvPr id="25604" name="Kuva 9"/>
          <p:cNvPicPr>
            <a:picLocks noChangeAspect="1"/>
          </p:cNvPicPr>
          <p:nvPr/>
        </p:nvPicPr>
        <p:blipFill>
          <a:blip r:embed="rId2" cstate="print"/>
          <a:srcRect/>
          <a:stretch>
            <a:fillRect/>
          </a:stretch>
        </p:blipFill>
        <p:spPr bwMode="auto">
          <a:xfrm>
            <a:off x="8115300" y="184150"/>
            <a:ext cx="571500" cy="477838"/>
          </a:xfrm>
          <a:prstGeom prst="rect">
            <a:avLst/>
          </a:prstGeom>
          <a:noFill/>
          <a:ln w="9525">
            <a:noFill/>
            <a:miter lim="800000"/>
            <a:headEnd/>
            <a:tailEnd/>
          </a:ln>
        </p:spPr>
      </p:pic>
      <p:sp>
        <p:nvSpPr>
          <p:cNvPr id="25605" name="Dian numeron paikkamerkki 4"/>
          <p:cNvSpPr>
            <a:spLocks noGrp="1"/>
          </p:cNvSpPr>
          <p:nvPr>
            <p:ph type="sldNum" sz="quarter" idx="11"/>
          </p:nvPr>
        </p:nvSpPr>
        <p:spPr/>
        <p:txBody>
          <a:bodyPr/>
          <a:lstStyle/>
          <a:p>
            <a:pPr>
              <a:defRPr/>
            </a:pPr>
            <a:fld id="{05997275-A9FD-41E6-8C67-F9A2CB80C8E6}" type="slidenum">
              <a:rPr lang="fi-FI" smtClean="0">
                <a:latin typeface="Arial" pitchFamily="34" charset="0"/>
              </a:rPr>
              <a:pPr>
                <a:defRPr/>
              </a:pPr>
              <a:t>25</a:t>
            </a:fld>
            <a:endParaRPr lang="fi-FI" smtClean="0">
              <a:latin typeface="Arial" pitchFamily="34" charset="0"/>
            </a:endParaRPr>
          </a:p>
        </p:txBody>
      </p:sp>
      <p:sp>
        <p:nvSpPr>
          <p:cNvPr id="25606"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normAutofit fontScale="90000"/>
          </a:bodyPr>
          <a:lstStyle/>
          <a:p>
            <a:pPr eaLnBrk="1" hangingPunct="1"/>
            <a:r>
              <a:rPr lang="fi-FI" sz="2000" smtClean="0">
                <a:latin typeface="Arial" charset="0"/>
                <a:cs typeface="Arial" charset="0"/>
              </a:rPr>
              <a:t>Ydinsisältö: </a:t>
            </a: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Vallanjako Suomen perustuslaissa</a:t>
            </a:r>
            <a:br>
              <a:rPr lang="fi-FI" smtClean="0">
                <a:latin typeface="Arial" charset="0"/>
                <a:cs typeface="Arial" charset="0"/>
              </a:rPr>
            </a:br>
            <a:r>
              <a:rPr lang="fi-FI" smtClean="0">
                <a:latin typeface="Arial" charset="0"/>
                <a:cs typeface="Arial" charset="0"/>
              </a:rPr>
              <a:t/>
            </a:r>
            <a:br>
              <a:rPr lang="fi-FI" smtClean="0">
                <a:latin typeface="Arial" charset="0"/>
                <a:cs typeface="Arial" charset="0"/>
              </a:rPr>
            </a:br>
            <a:endParaRPr lang="fi-FI" smtClean="0">
              <a:latin typeface="Arial" charset="0"/>
              <a:cs typeface="Arial" charset="0"/>
            </a:endParaRPr>
          </a:p>
        </p:txBody>
      </p:sp>
      <p:sp>
        <p:nvSpPr>
          <p:cNvPr id="26627" name="Rectangle 3"/>
          <p:cNvSpPr>
            <a:spLocks noGrp="1"/>
          </p:cNvSpPr>
          <p:nvPr>
            <p:ph idx="1"/>
          </p:nvPr>
        </p:nvSpPr>
        <p:spPr/>
        <p:txBody>
          <a:bodyPr/>
          <a:lstStyle/>
          <a:p>
            <a:pPr eaLnBrk="1" hangingPunct="1"/>
            <a:r>
              <a:rPr lang="fi-FI" smtClean="0">
                <a:latin typeface="Arial" charset="0"/>
                <a:cs typeface="Arial" charset="0"/>
              </a:rPr>
              <a:t>Perustuslaki määrää, miten valtiollinen valta jaetaan. (§ 3)</a:t>
            </a:r>
            <a:br>
              <a:rPr lang="fi-FI" smtClean="0">
                <a:latin typeface="Arial" charset="0"/>
                <a:cs typeface="Arial" charset="0"/>
              </a:rPr>
            </a:br>
            <a:endParaRPr lang="fi-FI" smtClean="0">
              <a:latin typeface="Arial" charset="0"/>
              <a:cs typeface="Arial" charset="0"/>
            </a:endParaRPr>
          </a:p>
        </p:txBody>
      </p:sp>
      <p:sp>
        <p:nvSpPr>
          <p:cNvPr id="26628"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6629" name="Dian numeron paikkamerkki 4"/>
          <p:cNvSpPr>
            <a:spLocks noGrp="1"/>
          </p:cNvSpPr>
          <p:nvPr>
            <p:ph type="sldNum" sz="quarter" idx="11"/>
          </p:nvPr>
        </p:nvSpPr>
        <p:spPr/>
        <p:txBody>
          <a:bodyPr/>
          <a:lstStyle/>
          <a:p>
            <a:pPr>
              <a:defRPr/>
            </a:pPr>
            <a:fld id="{64DC6266-7A24-4EA8-B84C-D10FA7DD17B6}" type="slidenum">
              <a:rPr lang="fi-FI" smtClean="0">
                <a:latin typeface="Arial" pitchFamily="34" charset="0"/>
              </a:rPr>
              <a:pPr>
                <a:defRPr/>
              </a:pPr>
              <a:t>26</a:t>
            </a:fld>
            <a:endParaRPr lang="fi-FI" smtClean="0">
              <a:latin typeface="Arial" pitchFamily="34" charset="0"/>
            </a:endParaRPr>
          </a:p>
        </p:txBody>
      </p:sp>
      <p:pic>
        <p:nvPicPr>
          <p:cNvPr id="26630" name="Kuva 7"/>
          <p:cNvPicPr>
            <a:picLocks noChangeAspect="1"/>
          </p:cNvPicPr>
          <p:nvPr/>
        </p:nvPicPr>
        <p:blipFill>
          <a:blip r:embed="rId2" cstate="print"/>
          <a:srcRect/>
          <a:stretch>
            <a:fillRect/>
          </a:stretch>
        </p:blipFill>
        <p:spPr bwMode="auto">
          <a:xfrm>
            <a:off x="8435975" y="206375"/>
            <a:ext cx="500063" cy="457200"/>
          </a:xfrm>
          <a:prstGeom prst="rect">
            <a:avLst/>
          </a:prstGeom>
          <a:noFill/>
          <a:ln w="9525">
            <a:noFill/>
            <a:miter lim="800000"/>
            <a:headEnd/>
            <a:tailEnd/>
          </a:ln>
        </p:spPr>
      </p:pic>
      <p:pic>
        <p:nvPicPr>
          <p:cNvPr id="26631" name="Picture 2"/>
          <p:cNvPicPr>
            <a:picLocks noChangeAspect="1" noChangeArrowheads="1"/>
          </p:cNvPicPr>
          <p:nvPr/>
        </p:nvPicPr>
        <p:blipFill>
          <a:blip r:embed="rId3" cstate="print"/>
          <a:srcRect/>
          <a:stretch>
            <a:fillRect/>
          </a:stretch>
        </p:blipFill>
        <p:spPr bwMode="auto">
          <a:xfrm>
            <a:off x="3790950" y="2760663"/>
            <a:ext cx="3170238" cy="345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533400" y="990600"/>
            <a:ext cx="8229600" cy="762000"/>
          </a:xfrm>
        </p:spPr>
        <p:txBody>
          <a:bodyPr>
            <a:normAutofit fontScale="90000"/>
          </a:bodyPr>
          <a:lstStyle/>
          <a:p>
            <a:pPr eaLnBrk="1" hangingPunct="1"/>
            <a:r>
              <a:rPr lang="fi-FI" sz="2000" smtClean="0">
                <a:latin typeface="Arial" charset="0"/>
                <a:cs typeface="Arial" charset="0"/>
              </a:rPr>
              <a:t>Ydinsisältö:</a:t>
            </a:r>
            <a:br>
              <a:rPr lang="fi-FI" sz="2000" smtClean="0">
                <a:latin typeface="Arial" charset="0"/>
                <a:cs typeface="Arial" charset="0"/>
              </a:rPr>
            </a:br>
            <a:r>
              <a:rPr lang="fi-FI" sz="2800" smtClean="0">
                <a:latin typeface="Arial" charset="0"/>
                <a:cs typeface="Arial" charset="0"/>
              </a:rPr>
              <a:t>Vallanjako Suomen perustuslaissa </a:t>
            </a:r>
            <a:r>
              <a:rPr lang="fi-FI" sz="2000" smtClean="0">
                <a:latin typeface="Arial" charset="0"/>
                <a:cs typeface="Arial" charset="0"/>
              </a:rPr>
              <a:t/>
            </a:r>
            <a:br>
              <a:rPr lang="fi-FI" sz="2000" smtClean="0">
                <a:latin typeface="Arial" charset="0"/>
                <a:cs typeface="Arial" charset="0"/>
              </a:rPr>
            </a:br>
            <a:r>
              <a:rPr lang="fi-FI" sz="2000" smtClean="0">
                <a:latin typeface="Arial" charset="0"/>
                <a:cs typeface="Arial" charset="0"/>
              </a:rPr>
              <a:t/>
            </a:r>
            <a:br>
              <a:rPr lang="fi-FI" sz="2000" smtClean="0">
                <a:latin typeface="Arial" charset="0"/>
                <a:cs typeface="Arial" charset="0"/>
              </a:rPr>
            </a:br>
            <a:endParaRPr lang="fi-FI" sz="2000" smtClean="0">
              <a:latin typeface="Arial" charset="0"/>
              <a:cs typeface="Arial" charset="0"/>
            </a:endParaRPr>
          </a:p>
        </p:txBody>
      </p:sp>
      <p:sp>
        <p:nvSpPr>
          <p:cNvPr id="32770" name="Rectangle 3"/>
          <p:cNvSpPr>
            <a:spLocks noGrp="1"/>
          </p:cNvSpPr>
          <p:nvPr>
            <p:ph sz="half" idx="1"/>
          </p:nvPr>
        </p:nvSpPr>
        <p:spPr>
          <a:xfrm>
            <a:off x="457200" y="1951038"/>
            <a:ext cx="4038600" cy="4525962"/>
          </a:xfrm>
        </p:spPr>
        <p:txBody>
          <a:bodyPr/>
          <a:lstStyle/>
          <a:p>
            <a:pPr eaLnBrk="1" hangingPunct="1"/>
            <a:r>
              <a:rPr lang="fi-FI" sz="2000" smtClean="0">
                <a:latin typeface="Arial" charset="0"/>
                <a:cs typeface="Arial" charset="0"/>
              </a:rPr>
              <a:t>Lainsäädäntövaltaa käyttää eduskunta.</a:t>
            </a:r>
          </a:p>
          <a:p>
            <a:pPr eaLnBrk="1" hangingPunct="1"/>
            <a:r>
              <a:rPr lang="fi-FI" sz="2000" smtClean="0">
                <a:latin typeface="Arial" charset="0"/>
                <a:cs typeface="Arial" charset="0"/>
              </a:rPr>
              <a:t>Toimeenpanovaltaa käyttävät tasavallan presidentti sekä valtioneuvosto.</a:t>
            </a:r>
          </a:p>
          <a:p>
            <a:pPr eaLnBrk="1" hangingPunct="1"/>
            <a:r>
              <a:rPr lang="fi-FI" sz="2000" smtClean="0">
                <a:latin typeface="Arial" charset="0"/>
                <a:cs typeface="Arial" charset="0"/>
              </a:rPr>
              <a:t>Tuomiovaltaa käyttävät riippumattomat tuomioistuimet.</a:t>
            </a:r>
          </a:p>
          <a:p>
            <a:pPr eaLnBrk="1" hangingPunct="1"/>
            <a:endParaRPr lang="fi-FI" sz="2000" smtClean="0">
              <a:latin typeface="Arial" charset="0"/>
              <a:cs typeface="Arial" charset="0"/>
            </a:endParaRPr>
          </a:p>
        </p:txBody>
      </p:sp>
      <p:sp>
        <p:nvSpPr>
          <p:cNvPr id="27652" name="Alatunnisteen paikkamerkki 6"/>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7653" name="Dian numeron paikkamerkki 5"/>
          <p:cNvSpPr>
            <a:spLocks noGrp="1"/>
          </p:cNvSpPr>
          <p:nvPr>
            <p:ph type="sldNum" sz="quarter" idx="11"/>
          </p:nvPr>
        </p:nvSpPr>
        <p:spPr/>
        <p:txBody>
          <a:bodyPr/>
          <a:lstStyle/>
          <a:p>
            <a:pPr>
              <a:defRPr/>
            </a:pPr>
            <a:fld id="{DC1CD943-1A9F-44A0-B26C-7CC2D656826B}" type="slidenum">
              <a:rPr lang="fi-FI" smtClean="0">
                <a:latin typeface="Arial" pitchFamily="34" charset="0"/>
              </a:rPr>
              <a:pPr>
                <a:defRPr/>
              </a:pPr>
              <a:t>27</a:t>
            </a:fld>
            <a:endParaRPr lang="fi-FI" smtClean="0">
              <a:latin typeface="Arial" pitchFamily="34" charset="0"/>
            </a:endParaRPr>
          </a:p>
        </p:txBody>
      </p:sp>
      <p:pic>
        <p:nvPicPr>
          <p:cNvPr id="27654" name="Kuva 7"/>
          <p:cNvPicPr>
            <a:picLocks noChangeAspect="1"/>
          </p:cNvPicPr>
          <p:nvPr/>
        </p:nvPicPr>
        <p:blipFill>
          <a:blip r:embed="rId2" cstate="print"/>
          <a:srcRect/>
          <a:stretch>
            <a:fillRect/>
          </a:stretch>
        </p:blipFill>
        <p:spPr bwMode="auto">
          <a:xfrm>
            <a:off x="8186738" y="166688"/>
            <a:ext cx="500062" cy="457200"/>
          </a:xfrm>
          <a:prstGeom prst="rect">
            <a:avLst/>
          </a:prstGeom>
          <a:noFill/>
          <a:ln w="9525">
            <a:noFill/>
            <a:miter lim="800000"/>
            <a:headEnd/>
            <a:tailEnd/>
          </a:ln>
        </p:spPr>
      </p:pic>
      <p:sp>
        <p:nvSpPr>
          <p:cNvPr id="8" name="Pyöristetty suorakulmio 7"/>
          <p:cNvSpPr/>
          <p:nvPr/>
        </p:nvSpPr>
        <p:spPr>
          <a:xfrm>
            <a:off x="4648200" y="2138363"/>
            <a:ext cx="4038600" cy="2074862"/>
          </a:xfrm>
          <a:prstGeom prst="roundRect">
            <a:avLst>
              <a:gd name="adj" fmla="val 239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mj-lt"/>
              <a:buAutoNum type="arabicPeriod"/>
              <a:defRPr/>
            </a:pPr>
            <a:r>
              <a:rPr lang="fi-FI" b="1" dirty="0">
                <a:solidFill>
                  <a:schemeClr val="tx1"/>
                </a:solidFill>
              </a:rPr>
              <a:t>Miten tätä jakoa nimitetään?</a:t>
            </a:r>
          </a:p>
          <a:p>
            <a:pPr marL="457200" indent="-457200">
              <a:buFont typeface="+mj-lt"/>
              <a:buAutoNum type="arabicPeriod"/>
              <a:defRPr/>
            </a:pPr>
            <a:r>
              <a:rPr lang="fi-FI" b="1" dirty="0">
                <a:solidFill>
                  <a:schemeClr val="tx1"/>
                </a:solidFill>
              </a:rPr>
              <a:t>Miltä ajalta ajatus vallan kolmijaosta on peräisin?</a:t>
            </a:r>
          </a:p>
          <a:p>
            <a:pPr marL="457200" indent="-457200">
              <a:buFont typeface="+mj-lt"/>
              <a:buAutoNum type="arabicPeriod"/>
              <a:defRPr/>
            </a:pPr>
            <a:r>
              <a:rPr lang="fi-FI" b="1" dirty="0">
                <a:solidFill>
                  <a:schemeClr val="tx1"/>
                </a:solidFill>
              </a:rPr>
              <a:t>Miksi valta halutaan jakaa kolmeen toisistaan riippumattomaan osaan?</a:t>
            </a:r>
          </a:p>
        </p:txBody>
      </p:sp>
      <p:sp>
        <p:nvSpPr>
          <p:cNvPr id="10" name="Pyöristetty suorakulmio 9"/>
          <p:cNvSpPr/>
          <p:nvPr/>
        </p:nvSpPr>
        <p:spPr>
          <a:xfrm>
            <a:off x="1917700" y="4616450"/>
            <a:ext cx="4308475" cy="1622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2" indent="-342900">
              <a:defRPr/>
            </a:pPr>
            <a:r>
              <a:rPr lang="fi-FI" sz="1600" b="1" dirty="0">
                <a:solidFill>
                  <a:schemeClr val="tx1"/>
                </a:solidFill>
              </a:rPr>
              <a:t>Vastaukset:</a:t>
            </a:r>
          </a:p>
          <a:p>
            <a:pPr marL="342900" lvl="2" indent="-342900">
              <a:buFont typeface="+mj-lt"/>
              <a:buAutoNum type="arabicPeriod"/>
              <a:defRPr/>
            </a:pPr>
            <a:r>
              <a:rPr lang="fi-FI" sz="1600" dirty="0">
                <a:solidFill>
                  <a:schemeClr val="tx1"/>
                </a:solidFill>
              </a:rPr>
              <a:t>Montesquieun vallan kolmijako</a:t>
            </a:r>
          </a:p>
          <a:p>
            <a:pPr marL="342900" lvl="2" indent="-342900">
              <a:buFont typeface="+mj-lt"/>
              <a:buAutoNum type="arabicPeriod"/>
              <a:defRPr/>
            </a:pPr>
            <a:r>
              <a:rPr lang="fi-FI" sz="1600" dirty="0">
                <a:solidFill>
                  <a:schemeClr val="tx1"/>
                </a:solidFill>
              </a:rPr>
              <a:t>1700-luvulta valistuksen ajalta</a:t>
            </a:r>
          </a:p>
          <a:p>
            <a:pPr marL="342900" lvl="2" indent="-342900">
              <a:buFont typeface="+mj-lt"/>
              <a:buAutoNum type="arabicPeriod"/>
              <a:defRPr/>
            </a:pPr>
            <a:r>
              <a:rPr lang="fi-FI" sz="1600" dirty="0">
                <a:solidFill>
                  <a:schemeClr val="tx1"/>
                </a:solidFill>
              </a:rPr>
              <a:t>Jotta valta ei keskittyisi liikaa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973138"/>
            <a:ext cx="8229600" cy="779462"/>
          </a:xfrm>
        </p:spPr>
        <p:txBody>
          <a:bodyPr>
            <a:normAutofit fontScale="90000"/>
          </a:bodyPr>
          <a:lstStyle/>
          <a:p>
            <a:pPr eaLnBrk="1" hangingPunct="1"/>
            <a:r>
              <a:rPr lang="fi-FI" sz="1800" smtClean="0">
                <a:latin typeface="Arial" charset="0"/>
                <a:cs typeface="Arial" charset="0"/>
              </a:rPr>
              <a:t>Ydinsisältö: </a:t>
            </a:r>
            <a:br>
              <a:rPr lang="fi-FI" sz="1800" smtClean="0">
                <a:latin typeface="Arial" charset="0"/>
                <a:cs typeface="Arial" charset="0"/>
              </a:rPr>
            </a:br>
            <a:r>
              <a:rPr lang="fi-FI" sz="2800" smtClean="0">
                <a:latin typeface="Arial" charset="0"/>
                <a:cs typeface="Arial" charset="0"/>
              </a:rPr>
              <a:t>Parlamentarismi eli parlamentaarinen hallitustapa</a:t>
            </a:r>
          </a:p>
        </p:txBody>
      </p:sp>
      <p:sp>
        <p:nvSpPr>
          <p:cNvPr id="33794" name="Rectangle 3"/>
          <p:cNvSpPr>
            <a:spLocks noGrp="1"/>
          </p:cNvSpPr>
          <p:nvPr>
            <p:ph sz="half" idx="1"/>
          </p:nvPr>
        </p:nvSpPr>
        <p:spPr>
          <a:xfrm>
            <a:off x="457200" y="2138363"/>
            <a:ext cx="4149725" cy="3786187"/>
          </a:xfrm>
        </p:spPr>
        <p:txBody>
          <a:bodyPr>
            <a:normAutofit lnSpcReduction="10000"/>
          </a:bodyPr>
          <a:lstStyle/>
          <a:p>
            <a:pPr eaLnBrk="1" hangingPunct="1">
              <a:lnSpc>
                <a:spcPct val="90000"/>
              </a:lnSpc>
            </a:pPr>
            <a:r>
              <a:rPr lang="fi-FI" smtClean="0">
                <a:latin typeface="Arial" charset="0"/>
                <a:cs typeface="Arial" charset="0"/>
              </a:rPr>
              <a:t>Hallitusvaltaa (= toimeenpanovaltaa) käyttävät tasavallan presidentti sekä valtioneuvosto, jonka jäsenten tulee nauttia eduskunnan luottamusta. (Perustuslaki § 3)</a:t>
            </a:r>
          </a:p>
          <a:p>
            <a:pPr eaLnBrk="1" hangingPunct="1">
              <a:lnSpc>
                <a:spcPct val="90000"/>
              </a:lnSpc>
            </a:pPr>
            <a:endParaRPr lang="fi-FI" smtClean="0">
              <a:latin typeface="Arial" charset="0"/>
              <a:cs typeface="Arial" charset="0"/>
            </a:endParaRPr>
          </a:p>
        </p:txBody>
      </p:sp>
      <p:sp>
        <p:nvSpPr>
          <p:cNvPr id="33795" name="Rectangle 4"/>
          <p:cNvSpPr>
            <a:spLocks noGrp="1"/>
          </p:cNvSpPr>
          <p:nvPr>
            <p:ph sz="half" idx="2"/>
          </p:nvPr>
        </p:nvSpPr>
        <p:spPr>
          <a:xfrm>
            <a:off x="4881563" y="2138363"/>
            <a:ext cx="3805237" cy="3786187"/>
          </a:xfrm>
        </p:spPr>
        <p:txBody>
          <a:bodyPr>
            <a:normAutofit lnSpcReduction="10000"/>
          </a:bodyPr>
          <a:lstStyle/>
          <a:p>
            <a:pPr eaLnBrk="1" hangingPunct="1">
              <a:lnSpc>
                <a:spcPct val="90000"/>
              </a:lnSpc>
            </a:pPr>
            <a:r>
              <a:rPr lang="fi-FI" smtClean="0">
                <a:latin typeface="Arial" charset="0"/>
                <a:cs typeface="Arial" charset="0"/>
              </a:rPr>
              <a:t>Hallitus ja sen ministerit ovat vastuussa virkatoimistaan eduskunnalle</a:t>
            </a:r>
          </a:p>
          <a:p>
            <a:pPr eaLnBrk="1" hangingPunct="1">
              <a:lnSpc>
                <a:spcPct val="90000"/>
              </a:lnSpc>
            </a:pPr>
            <a:r>
              <a:rPr lang="fi-FI" smtClean="0">
                <a:latin typeface="Arial" charset="0"/>
                <a:cs typeface="Arial" charset="0"/>
              </a:rPr>
              <a:t>Jos hallitus menettää eduskunnan luottamuksen, sen on erottava.</a:t>
            </a:r>
          </a:p>
        </p:txBody>
      </p:sp>
      <p:pic>
        <p:nvPicPr>
          <p:cNvPr id="28677" name="Kuva 7"/>
          <p:cNvPicPr>
            <a:picLocks noChangeAspect="1"/>
          </p:cNvPicPr>
          <p:nvPr/>
        </p:nvPicPr>
        <p:blipFill>
          <a:blip r:embed="rId2" cstate="print"/>
          <a:srcRect/>
          <a:stretch>
            <a:fillRect/>
          </a:stretch>
        </p:blipFill>
        <p:spPr bwMode="auto">
          <a:xfrm>
            <a:off x="8186738" y="176213"/>
            <a:ext cx="500062" cy="457200"/>
          </a:xfrm>
          <a:prstGeom prst="rect">
            <a:avLst/>
          </a:prstGeom>
          <a:noFill/>
          <a:ln w="9525">
            <a:noFill/>
            <a:miter lim="800000"/>
            <a:headEnd/>
            <a:tailEnd/>
          </a:ln>
        </p:spPr>
      </p:pic>
      <p:sp>
        <p:nvSpPr>
          <p:cNvPr id="28678" name="Dian numeron paikkamerkki 5"/>
          <p:cNvSpPr>
            <a:spLocks noGrp="1"/>
          </p:cNvSpPr>
          <p:nvPr>
            <p:ph type="sldNum" sz="quarter" idx="11"/>
          </p:nvPr>
        </p:nvSpPr>
        <p:spPr/>
        <p:txBody>
          <a:bodyPr/>
          <a:lstStyle/>
          <a:p>
            <a:pPr>
              <a:defRPr/>
            </a:pPr>
            <a:fld id="{26038485-655D-4F0D-A006-46C4C8D22F41}" type="slidenum">
              <a:rPr lang="fi-FI" smtClean="0">
                <a:latin typeface="Arial" pitchFamily="34" charset="0"/>
              </a:rPr>
              <a:pPr>
                <a:defRPr/>
              </a:pPr>
              <a:t>28</a:t>
            </a:fld>
            <a:endParaRPr lang="fi-FI" smtClean="0">
              <a:latin typeface="Arial" pitchFamily="34" charset="0"/>
            </a:endParaRPr>
          </a:p>
        </p:txBody>
      </p:sp>
      <p:sp>
        <p:nvSpPr>
          <p:cNvPr id="28679" name="Alatunnisteen paikkamerkki 6"/>
          <p:cNvSpPr>
            <a:spLocks noGrp="1"/>
          </p:cNvSpPr>
          <p:nvPr>
            <p:ph type="ftr" sz="quarter" idx="10"/>
          </p:nvPr>
        </p:nvSpPr>
        <p:spPr>
          <a:noFill/>
        </p:spPr>
        <p:txBody>
          <a:bodyPr/>
          <a:lstStyle/>
          <a:p>
            <a:r>
              <a:rPr lang="fi-FI" smtClean="0">
                <a:latin typeface="Arial" charset="0"/>
                <a:cs typeface="Arial" charset="0"/>
              </a:rPr>
              <a:t>Kansalainen ja yhteiskunta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457200" y="990600"/>
            <a:ext cx="8229600" cy="411163"/>
          </a:xfrm>
        </p:spPr>
        <p:txBody>
          <a:bodyPr>
            <a:normAutofit fontScale="90000"/>
          </a:bodyPr>
          <a:lstStyle/>
          <a:p>
            <a:pPr eaLnBrk="1" hangingPunct="1"/>
            <a:r>
              <a:rPr lang="fi-FI" sz="2000" smtClean="0">
                <a:latin typeface="Arial" charset="0"/>
                <a:cs typeface="Arial" charset="0"/>
              </a:rPr>
              <a:t>Ydinsisältö: </a:t>
            </a:r>
            <a:br>
              <a:rPr lang="fi-FI" sz="2000" smtClean="0">
                <a:latin typeface="Arial" charset="0"/>
                <a:cs typeface="Arial" charset="0"/>
              </a:rPr>
            </a:br>
            <a:r>
              <a:rPr lang="fi-FI" sz="2400" smtClean="0">
                <a:latin typeface="Arial" charset="0"/>
                <a:cs typeface="Arial" charset="0"/>
              </a:rPr>
              <a:t>Edustuksellinen demokratia, parlamentarismi ja vallan kolmijako (s. 43)</a:t>
            </a:r>
            <a:endParaRPr lang="fi-FI" sz="2400" smtClean="0">
              <a:solidFill>
                <a:srgbClr val="FF0000"/>
              </a:solidFill>
              <a:latin typeface="Arial" charset="0"/>
              <a:cs typeface="Arial" charset="0"/>
            </a:endParaRPr>
          </a:p>
        </p:txBody>
      </p:sp>
      <p:pic>
        <p:nvPicPr>
          <p:cNvPr id="29699" name="Kuva 7"/>
          <p:cNvPicPr>
            <a:picLocks noChangeAspect="1"/>
          </p:cNvPicPr>
          <p:nvPr/>
        </p:nvPicPr>
        <p:blipFill>
          <a:blip r:embed="rId2" cstate="print"/>
          <a:srcRect/>
          <a:stretch>
            <a:fillRect/>
          </a:stretch>
        </p:blipFill>
        <p:spPr bwMode="auto">
          <a:xfrm>
            <a:off x="8435975" y="196850"/>
            <a:ext cx="500063" cy="457200"/>
          </a:xfrm>
          <a:prstGeom prst="rect">
            <a:avLst/>
          </a:prstGeom>
          <a:noFill/>
          <a:ln w="9525">
            <a:noFill/>
            <a:miter lim="800000"/>
            <a:headEnd/>
            <a:tailEnd/>
          </a:ln>
        </p:spPr>
      </p:pic>
      <p:sp>
        <p:nvSpPr>
          <p:cNvPr id="29700" name="Dian numeron paikkamerkki 4"/>
          <p:cNvSpPr>
            <a:spLocks noGrp="1"/>
          </p:cNvSpPr>
          <p:nvPr>
            <p:ph type="sldNum" sz="quarter" idx="11"/>
          </p:nvPr>
        </p:nvSpPr>
        <p:spPr/>
        <p:txBody>
          <a:bodyPr/>
          <a:lstStyle/>
          <a:p>
            <a:pPr>
              <a:defRPr/>
            </a:pPr>
            <a:fld id="{9D4D2B39-E6C6-4214-B2FA-1A6D8B22EA87}" type="slidenum">
              <a:rPr lang="fi-FI" smtClean="0">
                <a:latin typeface="Arial" pitchFamily="34" charset="0"/>
              </a:rPr>
              <a:pPr>
                <a:defRPr/>
              </a:pPr>
              <a:t>29</a:t>
            </a:fld>
            <a:endParaRPr lang="fi-FI" smtClean="0">
              <a:latin typeface="Arial" pitchFamily="34" charset="0"/>
            </a:endParaRPr>
          </a:p>
        </p:txBody>
      </p:sp>
      <p:sp>
        <p:nvSpPr>
          <p:cNvPr id="29701"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9702" name="Kuva 8" descr="edustuksellinen_demokratia.jpg"/>
          <p:cNvPicPr>
            <a:picLocks noChangeAspect="1"/>
          </p:cNvPicPr>
          <p:nvPr/>
        </p:nvPicPr>
        <p:blipFill>
          <a:blip r:embed="rId3" cstate="print"/>
          <a:srcRect/>
          <a:stretch>
            <a:fillRect/>
          </a:stretch>
        </p:blipFill>
        <p:spPr bwMode="auto">
          <a:xfrm>
            <a:off x="1698625" y="2247900"/>
            <a:ext cx="5648325" cy="356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6"/>
          <p:cNvSpPr>
            <a:spLocks noGrp="1"/>
          </p:cNvSpPr>
          <p:nvPr>
            <p:ph type="title"/>
          </p:nvPr>
        </p:nvSpPr>
        <p:spPr/>
        <p:txBody>
          <a:bodyPr/>
          <a:lstStyle/>
          <a:p>
            <a:r>
              <a:rPr lang="fi-FI" sz="1800" dirty="0">
                <a:latin typeface="Arial" charset="0"/>
                <a:cs typeface="Arial" charset="0"/>
              </a:rPr>
              <a:t/>
            </a:r>
            <a:br>
              <a:rPr lang="fi-FI" sz="1800" dirty="0">
                <a:latin typeface="Arial" charset="0"/>
                <a:cs typeface="Arial" charset="0"/>
              </a:rPr>
            </a:br>
            <a:r>
              <a:rPr lang="fi-FI" sz="1800" dirty="0">
                <a:latin typeface="Arial" charset="0"/>
                <a:cs typeface="Arial" charset="0"/>
              </a:rPr>
              <a:t>Tuntitehtävä A</a:t>
            </a:r>
          </a:p>
        </p:txBody>
      </p:sp>
      <p:sp>
        <p:nvSpPr>
          <p:cNvPr id="20483" name="Sisällön paikkamerkki 7"/>
          <p:cNvSpPr>
            <a:spLocks noGrp="1"/>
          </p:cNvSpPr>
          <p:nvPr>
            <p:ph idx="1"/>
          </p:nvPr>
        </p:nvSpPr>
        <p:spPr/>
        <p:txBody>
          <a:bodyPr/>
          <a:lstStyle/>
          <a:p>
            <a:r>
              <a:rPr lang="fi-FI" dirty="0" smtClean="0">
                <a:latin typeface="Arial" charset="0"/>
                <a:cs typeface="Arial" charset="0"/>
              </a:rPr>
              <a:t>B. Miksi Suomen samoin kuin monien muidenkin maiden kansalaisuuden saaminen on monimutkainen prosessi?</a:t>
            </a:r>
          </a:p>
          <a:p>
            <a:r>
              <a:rPr lang="fi-FI" dirty="0" smtClean="0">
                <a:latin typeface="Arial" charset="0"/>
                <a:cs typeface="Arial" charset="0"/>
              </a:rPr>
              <a:t>C. Minkä kansalaisuuden saa saman tien Suomen kansalaisuuden kanssa?</a:t>
            </a:r>
          </a:p>
          <a:p>
            <a:endParaRPr lang="fi-FI" dirty="0" smtClean="0">
              <a:latin typeface="Arial" charset="0"/>
              <a:cs typeface="Arial" charset="0"/>
            </a:endParaRPr>
          </a:p>
        </p:txBody>
      </p:sp>
      <p:pic>
        <p:nvPicPr>
          <p:cNvPr id="20484" name="Kuva 9"/>
          <p:cNvPicPr>
            <a:picLocks noChangeAspect="1"/>
          </p:cNvPicPr>
          <p:nvPr/>
        </p:nvPicPr>
        <p:blipFill>
          <a:blip r:embed="rId3" cstate="print"/>
          <a:srcRect/>
          <a:stretch>
            <a:fillRect/>
          </a:stretch>
        </p:blipFill>
        <p:spPr bwMode="auto">
          <a:xfrm>
            <a:off x="8136000" y="383080"/>
            <a:ext cx="345600" cy="368679"/>
          </a:xfrm>
          <a:prstGeom prst="rect">
            <a:avLst/>
          </a:prstGeom>
          <a:noFill/>
          <a:ln w="9525">
            <a:noFill/>
            <a:miter lim="800000"/>
            <a:headEnd/>
            <a:tailEnd/>
          </a:ln>
        </p:spPr>
      </p:pic>
      <p:sp>
        <p:nvSpPr>
          <p:cNvPr id="20485" name="Dian numeron paikkamerkki 6"/>
          <p:cNvSpPr>
            <a:spLocks noGrp="1"/>
          </p:cNvSpPr>
          <p:nvPr>
            <p:ph type="sldNum" sz="quarter" idx="11"/>
          </p:nvPr>
        </p:nvSpPr>
        <p:spPr>
          <a:noFill/>
        </p:spPr>
        <p:txBody>
          <a:bodyPr/>
          <a:lstStyle/>
          <a:p>
            <a:fld id="{908E27D0-9D0C-4622-B7E7-CA451EE1AA9D}" type="slidenum">
              <a:rPr lang="fi-FI" smtClean="0">
                <a:ea typeface="Lucida Sans Unicode" pitchFamily="34" charset="0"/>
              </a:rPr>
              <a:pPr/>
              <a:t>3</a:t>
            </a:fld>
            <a:endParaRPr lang="fi-FI" smtClean="0">
              <a:ea typeface="Lucida Sans Unicode" pitchFamily="34" charset="0"/>
            </a:endParaRPr>
          </a:p>
        </p:txBody>
      </p:sp>
      <p:sp>
        <p:nvSpPr>
          <p:cNvPr id="20486" name="Alatunnisteen paikkamerkki 7"/>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0487" name="Kuva 6"/>
          <p:cNvPicPr>
            <a:picLocks noChangeAspect="1"/>
          </p:cNvPicPr>
          <p:nvPr/>
        </p:nvPicPr>
        <p:blipFill>
          <a:blip r:embed="rId4" cstate="print"/>
          <a:srcRect/>
          <a:stretch>
            <a:fillRect/>
          </a:stretch>
        </p:blipFill>
        <p:spPr bwMode="auto">
          <a:xfrm>
            <a:off x="6988320" y="423405"/>
            <a:ext cx="334080" cy="33699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hangingPunct="1"/>
            <a:r>
              <a:rPr lang="fi-FI" sz="2000" smtClean="0">
                <a:latin typeface="Arial" charset="0"/>
                <a:cs typeface="Arial" charset="0"/>
              </a:rPr>
              <a:t>Ydinsisältö:</a:t>
            </a:r>
            <a:br>
              <a:rPr lang="fi-FI" sz="2000" smtClean="0">
                <a:latin typeface="Arial" charset="0"/>
                <a:cs typeface="Arial" charset="0"/>
              </a:rPr>
            </a:br>
            <a:r>
              <a:rPr lang="fi-FI" sz="2400" smtClean="0">
                <a:latin typeface="Arial" charset="0"/>
                <a:cs typeface="Arial" charset="0"/>
              </a:rPr>
              <a:t>Hallitus eroaa harvoin luottamuspulan takia</a:t>
            </a:r>
          </a:p>
        </p:txBody>
      </p:sp>
      <p:sp>
        <p:nvSpPr>
          <p:cNvPr id="34818" name="Rectangle 3"/>
          <p:cNvSpPr>
            <a:spLocks noGrp="1"/>
          </p:cNvSpPr>
          <p:nvPr>
            <p:ph idx="1"/>
          </p:nvPr>
        </p:nvSpPr>
        <p:spPr>
          <a:xfrm>
            <a:off x="457200" y="1946275"/>
            <a:ext cx="8229600" cy="4297363"/>
          </a:xfrm>
        </p:spPr>
        <p:txBody>
          <a:bodyPr/>
          <a:lstStyle/>
          <a:p>
            <a:pPr eaLnBrk="1" hangingPunct="1"/>
            <a:r>
              <a:rPr lang="fi-FI" sz="2400" smtClean="0">
                <a:latin typeface="Arial" charset="0"/>
                <a:cs typeface="Arial" charset="0"/>
              </a:rPr>
              <a:t>2000-luvulla yksikään hallitus ei ole kaatunut luottamuspulaan.</a:t>
            </a:r>
          </a:p>
          <a:p>
            <a:pPr eaLnBrk="1" hangingPunct="1"/>
            <a:r>
              <a:rPr lang="fi-FI" sz="2400" smtClean="0">
                <a:latin typeface="Arial" charset="0"/>
                <a:cs typeface="Arial" charset="0"/>
              </a:rPr>
              <a:t>Esimerkiksi Matti Vanhasen II hallitukselle (2007</a:t>
            </a:r>
            <a:r>
              <a:rPr lang="fi-FI" sz="2400" smtClean="0">
                <a:latin typeface="Arial" charset="0"/>
                <a:cs typeface="Arial" charset="0"/>
                <a:sym typeface="Symbol" pitchFamily="18" charset="2"/>
              </a:rPr>
              <a:t></a:t>
            </a:r>
            <a:r>
              <a:rPr lang="fi-FI" sz="2400" smtClean="0">
                <a:latin typeface="Arial" charset="0"/>
                <a:cs typeface="Arial" charset="0"/>
              </a:rPr>
              <a:t>2010) esitettiin useita välikysymyksiä muun muassa työllisyydestä, energiapolitiikasta, tuloerojen kasvusta ja vanhusten hoidosta.</a:t>
            </a:r>
          </a:p>
          <a:p>
            <a:pPr eaLnBrk="1" hangingPunct="1"/>
            <a:r>
              <a:rPr lang="fi-FI" sz="2400" smtClean="0">
                <a:latin typeface="Arial" charset="0"/>
                <a:cs typeface="Arial" charset="0"/>
              </a:rPr>
              <a:t>Eduskunnan enemmistö antoi kuitenkin joka kerta  hallitukselle luottamuslauseen, jonka jälkeen se sai jatkaa. </a:t>
            </a:r>
          </a:p>
          <a:p>
            <a:pPr eaLnBrk="1" hangingPunct="1"/>
            <a:endParaRPr lang="fi-FI" sz="2400" smtClean="0">
              <a:latin typeface="Arial" charset="0"/>
              <a:cs typeface="Arial" charset="0"/>
            </a:endParaRPr>
          </a:p>
          <a:p>
            <a:pPr eaLnBrk="1" hangingPunct="1"/>
            <a:endParaRPr lang="fi-FI" sz="2400" smtClean="0">
              <a:latin typeface="Arial" charset="0"/>
              <a:cs typeface="Arial" charset="0"/>
            </a:endParaRPr>
          </a:p>
        </p:txBody>
      </p:sp>
      <p:sp>
        <p:nvSpPr>
          <p:cNvPr id="30724" name="Alatunnisteen paikkamerkki 8"/>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30725" name="Dian numeron paikkamerkki 7"/>
          <p:cNvSpPr>
            <a:spLocks noGrp="1"/>
          </p:cNvSpPr>
          <p:nvPr>
            <p:ph type="sldNum" sz="quarter" idx="11"/>
          </p:nvPr>
        </p:nvSpPr>
        <p:spPr/>
        <p:txBody>
          <a:bodyPr/>
          <a:lstStyle/>
          <a:p>
            <a:pPr>
              <a:defRPr/>
            </a:pPr>
            <a:fld id="{A904B3B5-B737-4D58-AF2F-A4A1D62CB4F6}" type="slidenum">
              <a:rPr lang="fi-FI" smtClean="0">
                <a:latin typeface="Arial" pitchFamily="34" charset="0"/>
              </a:rPr>
              <a:pPr>
                <a:defRPr/>
              </a:pPr>
              <a:t>30</a:t>
            </a:fld>
            <a:endParaRPr lang="fi-FI" smtClean="0">
              <a:latin typeface="Arial" pitchFamily="34" charset="0"/>
            </a:endParaRPr>
          </a:p>
        </p:txBody>
      </p:sp>
      <p:pic>
        <p:nvPicPr>
          <p:cNvPr id="30726" name="Kuva 7"/>
          <p:cNvPicPr>
            <a:picLocks noChangeAspect="1"/>
          </p:cNvPicPr>
          <p:nvPr/>
        </p:nvPicPr>
        <p:blipFill>
          <a:blip r:embed="rId2" cstate="print"/>
          <a:srcRect/>
          <a:stretch>
            <a:fillRect/>
          </a:stretch>
        </p:blipFill>
        <p:spPr bwMode="auto">
          <a:xfrm>
            <a:off x="8435975" y="157163"/>
            <a:ext cx="500063"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1680" y="1571205"/>
            <a:ext cx="8229600" cy="714315"/>
          </a:xfrm>
        </p:spPr>
        <p:txBody>
          <a:bodyPr>
            <a:normAutofit fontScale="90000"/>
          </a:bodyPr>
          <a:lstStyle/>
          <a:p>
            <a:r>
              <a:rPr lang="fi-FI" smtClean="0">
                <a:latin typeface="Arial" charset="0"/>
                <a:cs typeface="Arial" charset="0"/>
              </a:rPr>
              <a:t>5. Vaalit ja äänestäminen A</a:t>
            </a:r>
            <a:br>
              <a:rPr lang="fi-FI" smtClean="0">
                <a:latin typeface="Arial" charset="0"/>
                <a:cs typeface="Arial" charset="0"/>
              </a:rPr>
            </a:b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
            </a:r>
            <a:br>
              <a:rPr lang="fi-FI" smtClean="0">
                <a:latin typeface="Arial" charset="0"/>
                <a:cs typeface="Arial" charset="0"/>
              </a:rPr>
            </a:br>
            <a:endParaRPr lang="fi-FI" smtClean="0">
              <a:latin typeface="Arial" charset="0"/>
              <a:cs typeface="Arial" charset="0"/>
            </a:endParaRPr>
          </a:p>
        </p:txBody>
      </p:sp>
      <p:sp>
        <p:nvSpPr>
          <p:cNvPr id="11267" name="Sisällön paikkamerkki 2"/>
          <p:cNvSpPr>
            <a:spLocks noGrp="1"/>
          </p:cNvSpPr>
          <p:nvPr>
            <p:ph idx="1"/>
          </p:nvPr>
        </p:nvSpPr>
        <p:spPr>
          <a:xfrm>
            <a:off x="456481" y="3624862"/>
            <a:ext cx="4115520" cy="3004155"/>
          </a:xfrm>
        </p:spPr>
        <p:txBody>
          <a:bodyPr/>
          <a:lstStyle/>
          <a:p>
            <a:r>
              <a:rPr lang="fi-FI" smtClean="0">
                <a:latin typeface="Arial" charset="0"/>
                <a:cs typeface="Arial" charset="0"/>
              </a:rPr>
              <a:t>Ydinsisällöt</a:t>
            </a:r>
          </a:p>
          <a:p>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Tuntitehtävät</a:t>
            </a:r>
          </a:p>
        </p:txBody>
      </p:sp>
      <p:sp>
        <p:nvSpPr>
          <p:cNvPr id="11268" name="Tekstin paikkamerkki 3"/>
          <p:cNvSpPr>
            <a:spLocks noGrp="1"/>
          </p:cNvSpPr>
          <p:nvPr>
            <p:ph type="body" sz="quarter" idx="12"/>
          </p:nvPr>
        </p:nvSpPr>
        <p:spPr>
          <a:xfrm>
            <a:off x="571680" y="2285520"/>
            <a:ext cx="8143200" cy="914496"/>
          </a:xfrm>
        </p:spPr>
        <p:txBody>
          <a:bodyPr/>
          <a:lstStyle/>
          <a:p>
            <a:pPr marL="342725" indent="-342725" defTabSz="912973"/>
            <a:r>
              <a:rPr lang="fi-FI" sz="2500" b="1" dirty="0" smtClean="0">
                <a:latin typeface="Arial" charset="0"/>
                <a:cs typeface="Arial" charset="0"/>
              </a:rPr>
              <a:t>Oppikirjan sivut 45</a:t>
            </a:r>
            <a:r>
              <a:rPr lang="fi-FI" sz="2500" b="1" dirty="0" smtClean="0">
                <a:latin typeface="Arial" charset="0"/>
                <a:cs typeface="Arial" charset="0"/>
                <a:sym typeface="Symbol" pitchFamily="18" charset="2"/>
              </a:rPr>
              <a:t>47 </a:t>
            </a:r>
            <a:endParaRPr lang="fi-FI" sz="2500" b="1" dirty="0" smtClean="0">
              <a:latin typeface="Arial" charset="0"/>
              <a:cs typeface="Arial" charset="0"/>
            </a:endParaRPr>
          </a:p>
        </p:txBody>
      </p:sp>
      <p:sp>
        <p:nvSpPr>
          <p:cNvPr id="11269" name="Alatunnisteen paikkamerkki 8"/>
          <p:cNvSpPr>
            <a:spLocks noGrp="1"/>
          </p:cNvSpPr>
          <p:nvPr>
            <p:ph type="ftr" sz="quarter" idx="14"/>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11270" name="Dian numeron paikkamerkki 7"/>
          <p:cNvSpPr>
            <a:spLocks noGrp="1"/>
          </p:cNvSpPr>
          <p:nvPr>
            <p:ph type="sldNum" sz="quarter" idx="15"/>
          </p:nvPr>
        </p:nvSpPr>
        <p:spPr>
          <a:noFill/>
        </p:spPr>
        <p:txBody>
          <a:bodyPr/>
          <a:lstStyle/>
          <a:p>
            <a:fld id="{C07A9E21-CA0A-421D-A2CA-435B0A6D27CB}" type="slidenum">
              <a:rPr lang="fi-FI" smtClean="0">
                <a:latin typeface="Arial" charset="0"/>
                <a:ea typeface="Lucida Sans Unicode" pitchFamily="34" charset="0"/>
              </a:rPr>
              <a:pPr/>
              <a:t>31</a:t>
            </a:fld>
            <a:endParaRPr lang="fi-FI" smtClean="0">
              <a:latin typeface="Arial" charset="0"/>
              <a:ea typeface="Lucida Sans Unicode" pitchFamily="34" charset="0"/>
            </a:endParaRPr>
          </a:p>
        </p:txBody>
      </p:sp>
      <p:pic>
        <p:nvPicPr>
          <p:cNvPr id="11271" name="Kuva 7"/>
          <p:cNvPicPr>
            <a:picLocks noChangeAspect="1"/>
          </p:cNvPicPr>
          <p:nvPr/>
        </p:nvPicPr>
        <p:blipFill>
          <a:blip r:embed="rId3" cstate="print"/>
          <a:srcRect/>
          <a:stretch>
            <a:fillRect/>
          </a:stretch>
        </p:blipFill>
        <p:spPr bwMode="auto">
          <a:xfrm>
            <a:off x="849601" y="3689667"/>
            <a:ext cx="453600" cy="414764"/>
          </a:xfrm>
          <a:prstGeom prst="rect">
            <a:avLst/>
          </a:prstGeom>
          <a:noFill/>
          <a:ln w="9525">
            <a:noFill/>
            <a:miter lim="800000"/>
            <a:headEnd/>
            <a:tailEnd/>
          </a:ln>
        </p:spPr>
      </p:pic>
      <p:pic>
        <p:nvPicPr>
          <p:cNvPr id="11272" name="Kuva 9"/>
          <p:cNvPicPr>
            <a:picLocks noChangeAspect="1"/>
          </p:cNvPicPr>
          <p:nvPr/>
        </p:nvPicPr>
        <p:blipFill>
          <a:blip r:embed="rId4" cstate="print"/>
          <a:srcRect/>
          <a:stretch>
            <a:fillRect/>
          </a:stretch>
        </p:blipFill>
        <p:spPr bwMode="auto">
          <a:xfrm>
            <a:off x="849600" y="4735217"/>
            <a:ext cx="518400" cy="433486"/>
          </a:xfrm>
          <a:prstGeom prst="rect">
            <a:avLst/>
          </a:prstGeom>
          <a:noFill/>
          <a:ln w="9525">
            <a:noFill/>
            <a:miter lim="800000"/>
            <a:headEnd/>
            <a:tailEnd/>
          </a:ln>
        </p:spPr>
      </p:pic>
      <p:pic>
        <p:nvPicPr>
          <p:cNvPr id="11273" name="Picture 10"/>
          <p:cNvPicPr>
            <a:picLocks noGrp="1" noChangeAspect="1" noChangeArrowheads="1"/>
          </p:cNvPicPr>
          <p:nvPr>
            <p:ph sz="quarter" idx="13"/>
          </p:nvPr>
        </p:nvPicPr>
        <p:blipFill>
          <a:blip r:embed="rId5" cstate="print"/>
          <a:srcRect/>
          <a:stretch>
            <a:fillRect/>
          </a:stretch>
        </p:blipFill>
        <p:spPr>
          <a:xfrm>
            <a:off x="5094721" y="2841419"/>
            <a:ext cx="2993760" cy="2481380"/>
          </a:xfrm>
          <a:noFill/>
        </p:spPr>
      </p:pic>
      <p:sp>
        <p:nvSpPr>
          <p:cNvPr id="10" name="Suorakulmio 9"/>
          <p:cNvSpPr/>
          <p:nvPr/>
        </p:nvSpPr>
        <p:spPr>
          <a:xfrm>
            <a:off x="718560" y="3951775"/>
            <a:ext cx="3853440" cy="456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r>
              <a:rPr lang="fi-FI" dirty="0">
                <a:solidFill>
                  <a:schemeClr val="tx1"/>
                </a:solidFill>
              </a:rPr>
              <a:t>(alaluku </a:t>
            </a:r>
            <a:r>
              <a:rPr lang="fi-FI" dirty="0">
                <a:solidFill>
                  <a:schemeClr val="tx1"/>
                </a:solidFill>
                <a:hlinkClick r:id="rId6" action="ppaction://hlinksldjump"/>
              </a:rPr>
              <a:t>Kansa valitsee edustajansa)</a:t>
            </a:r>
            <a:endParaRPr lang="fi-FI" dirty="0">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a:lstStyle/>
          <a:p>
            <a:r>
              <a:rPr lang="fi-FI" sz="1800" dirty="0">
                <a:latin typeface="Arial" charset="0"/>
                <a:cs typeface="Arial" charset="0"/>
              </a:rPr>
              <a:t>Ydinsisältö:</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Miksi demokratia?</a:t>
            </a:r>
          </a:p>
        </p:txBody>
      </p:sp>
      <p:sp>
        <p:nvSpPr>
          <p:cNvPr id="12291"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12292" name="Dian numeron paikkamerkki 3"/>
          <p:cNvSpPr>
            <a:spLocks noGrp="1"/>
          </p:cNvSpPr>
          <p:nvPr>
            <p:ph type="sldNum" sz="quarter" idx="11"/>
          </p:nvPr>
        </p:nvSpPr>
        <p:spPr>
          <a:noFill/>
        </p:spPr>
        <p:txBody>
          <a:bodyPr/>
          <a:lstStyle/>
          <a:p>
            <a:fld id="{A46EFC85-9B88-41EC-B30F-F036EAAB42F9}" type="slidenum">
              <a:rPr lang="fi-FI" smtClean="0">
                <a:latin typeface="Arial" charset="0"/>
                <a:ea typeface="Lucida Sans Unicode" pitchFamily="34" charset="0"/>
              </a:rPr>
              <a:pPr/>
              <a:t>32</a:t>
            </a:fld>
            <a:endParaRPr lang="fi-FI" smtClean="0">
              <a:latin typeface="Arial" charset="0"/>
              <a:ea typeface="Lucida Sans Unicode" pitchFamily="34" charset="0"/>
            </a:endParaRPr>
          </a:p>
        </p:txBody>
      </p:sp>
      <p:pic>
        <p:nvPicPr>
          <p:cNvPr id="12293" name="Kuva 7"/>
          <p:cNvPicPr>
            <a:picLocks noChangeAspect="1"/>
          </p:cNvPicPr>
          <p:nvPr/>
        </p:nvPicPr>
        <p:blipFill>
          <a:blip r:embed="rId3" cstate="print"/>
          <a:srcRect/>
          <a:stretch>
            <a:fillRect/>
          </a:stretch>
        </p:blipFill>
        <p:spPr bwMode="auto">
          <a:xfrm>
            <a:off x="8425440" y="227544"/>
            <a:ext cx="453600" cy="414764"/>
          </a:xfrm>
          <a:prstGeom prst="rect">
            <a:avLst/>
          </a:prstGeom>
          <a:noFill/>
          <a:ln w="9525">
            <a:noFill/>
            <a:miter lim="800000"/>
            <a:headEnd/>
            <a:tailEnd/>
          </a:ln>
        </p:spPr>
      </p:pic>
      <p:sp>
        <p:nvSpPr>
          <p:cNvPr id="7" name="Pyöristetty kuvatekstisuorakulmio 6"/>
          <p:cNvSpPr/>
          <p:nvPr/>
        </p:nvSpPr>
        <p:spPr>
          <a:xfrm>
            <a:off x="718561" y="2253837"/>
            <a:ext cx="6269760" cy="36579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sz="3300" i="1" dirty="0">
                <a:solidFill>
                  <a:schemeClr val="tx1"/>
                </a:solidFill>
              </a:rPr>
              <a:t>Demokratia on huonoin hallintotapa, ellei mukaan lasketa kaikkia muita hallintotapoja, joita aika ajoin on kokeiltu.</a:t>
            </a:r>
          </a:p>
          <a:p>
            <a:pPr>
              <a:defRPr/>
            </a:pPr>
            <a:endParaRPr lang="fi-FI" i="1" dirty="0">
              <a:solidFill>
                <a:schemeClr val="tx1"/>
              </a:solidFill>
            </a:endParaRPr>
          </a:p>
          <a:p>
            <a:pPr>
              <a:defRPr/>
            </a:pPr>
            <a:r>
              <a:rPr lang="fi-FI" i="1" dirty="0">
                <a:solidFill>
                  <a:schemeClr val="tx1"/>
                </a:solidFill>
              </a:rPr>
              <a:t>Winston Churchill </a:t>
            </a:r>
            <a:endParaRPr lang="fi-FI" dirty="0">
              <a:solidFill>
                <a:schemeClr val="tx1"/>
              </a:solidFill>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a:normAutofit fontScale="90000"/>
          </a:bodyPr>
          <a:lstStyle/>
          <a:p>
            <a:pPr eaLnBrk="1" hangingPunct="1"/>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en-GB" dirty="0" err="1" smtClean="0">
                <a:latin typeface="Arial" charset="0"/>
                <a:cs typeface="Arial" charset="0"/>
              </a:rPr>
              <a:t>Demokratia</a:t>
            </a:r>
            <a:r>
              <a:rPr lang="en-GB" dirty="0" smtClean="0">
                <a:latin typeface="Arial" charset="0"/>
                <a:cs typeface="Arial" charset="0"/>
              </a:rPr>
              <a:t> </a:t>
            </a:r>
            <a:r>
              <a:rPr lang="en-GB" dirty="0" err="1" smtClean="0">
                <a:latin typeface="Arial" charset="0"/>
                <a:cs typeface="Arial" charset="0"/>
              </a:rPr>
              <a:t>ei</a:t>
            </a:r>
            <a:r>
              <a:rPr lang="en-GB" dirty="0" smtClean="0">
                <a:latin typeface="Arial" charset="0"/>
                <a:cs typeface="Arial" charset="0"/>
              </a:rPr>
              <a:t> ole </a:t>
            </a:r>
            <a:r>
              <a:rPr lang="en-GB" dirty="0" err="1" smtClean="0">
                <a:latin typeface="Arial" charset="0"/>
                <a:cs typeface="Arial" charset="0"/>
              </a:rPr>
              <a:t>itsestäänselvyys</a:t>
            </a:r>
            <a:endParaRPr lang="fi-FI" dirty="0" smtClean="0">
              <a:latin typeface="Arial" charset="0"/>
              <a:cs typeface="Arial" charset="0"/>
            </a:endParaRPr>
          </a:p>
        </p:txBody>
      </p:sp>
      <p:sp>
        <p:nvSpPr>
          <p:cNvPr id="24579" name="Rectangle 7"/>
          <p:cNvSpPr>
            <a:spLocks noGrp="1" noChangeArrowheads="1"/>
          </p:cNvSpPr>
          <p:nvPr>
            <p:ph idx="1"/>
          </p:nvPr>
        </p:nvSpPr>
        <p:spPr>
          <a:xfrm>
            <a:off x="456480" y="2187591"/>
            <a:ext cx="8231040" cy="3331069"/>
          </a:xfrm>
        </p:spPr>
        <p:txBody>
          <a:bodyPr>
            <a:normAutofit lnSpcReduction="10000"/>
          </a:bodyPr>
          <a:lstStyle/>
          <a:p>
            <a:pPr eaLnBrk="1" hangingPunct="1"/>
            <a:r>
              <a:rPr lang="en-GB" smtClean="0">
                <a:latin typeface="Arial" charset="0"/>
                <a:cs typeface="Arial" charset="0"/>
              </a:rPr>
              <a:t>Suomalaista demokratiaa pidetään toimivana, mutta sen toimivuus ei ole itsestään selvää.</a:t>
            </a:r>
          </a:p>
          <a:p>
            <a:pPr eaLnBrk="1" hangingPunct="1"/>
            <a:r>
              <a:rPr lang="en-GB" smtClean="0">
                <a:latin typeface="Arial" charset="0"/>
                <a:cs typeface="Arial" charset="0"/>
              </a:rPr>
              <a:t>Demokratia rapautuu, jos ihmiset eivät halua tai osaa tai heille ei anneta mahdollisuuksia toimia </a:t>
            </a:r>
            <a:r>
              <a:rPr lang="fi-FI" smtClean="0">
                <a:latin typeface="Arial" charset="0"/>
                <a:cs typeface="Arial" charset="0"/>
              </a:rPr>
              <a:t>demokratian</a:t>
            </a:r>
            <a:r>
              <a:rPr lang="en-GB" smtClean="0">
                <a:latin typeface="Arial" charset="0"/>
                <a:cs typeface="Arial" charset="0"/>
              </a:rPr>
              <a:t> pelisääntöjen mukaan.</a:t>
            </a:r>
          </a:p>
          <a:p>
            <a:pPr eaLnBrk="1" hangingPunct="1">
              <a:buFontTx/>
              <a:buNone/>
            </a:pPr>
            <a:endParaRPr lang="en-GB" smtClean="0">
              <a:latin typeface="Arial" charset="0"/>
              <a:cs typeface="Arial" charset="0"/>
            </a:endParaRPr>
          </a:p>
          <a:p>
            <a:pPr eaLnBrk="1" hangingPunct="1"/>
            <a:endParaRPr lang="en-GB" smtClean="0">
              <a:latin typeface="Arial" charset="0"/>
              <a:cs typeface="Arial" charset="0"/>
            </a:endParaRPr>
          </a:p>
          <a:p>
            <a:pPr eaLnBrk="1" hangingPunct="1"/>
            <a:endParaRPr lang="fi-FI" smtClean="0">
              <a:latin typeface="Arial" charset="0"/>
              <a:cs typeface="Arial" charset="0"/>
            </a:endParaRPr>
          </a:p>
        </p:txBody>
      </p:sp>
      <p:sp>
        <p:nvSpPr>
          <p:cNvPr id="13316" name="Dian numeron paikkamerkki 5"/>
          <p:cNvSpPr>
            <a:spLocks noGrp="1"/>
          </p:cNvSpPr>
          <p:nvPr>
            <p:ph type="sldNum" sz="quarter" idx="11"/>
          </p:nvPr>
        </p:nvSpPr>
        <p:spPr>
          <a:noFill/>
        </p:spPr>
        <p:txBody>
          <a:bodyPr/>
          <a:lstStyle/>
          <a:p>
            <a:fld id="{2E3FEADB-4FC9-4543-B27D-1D0B1F5538F6}" type="slidenum">
              <a:rPr lang="fi-FI" smtClean="0">
                <a:latin typeface="Arial" charset="0"/>
                <a:ea typeface="Lucida Sans Unicode" pitchFamily="34" charset="0"/>
              </a:rPr>
              <a:pPr/>
              <a:t>33</a:t>
            </a:fld>
            <a:endParaRPr lang="fi-FI" smtClean="0">
              <a:latin typeface="Arial" charset="0"/>
              <a:ea typeface="Lucida Sans Unicode" pitchFamily="34" charset="0"/>
            </a:endParaRPr>
          </a:p>
        </p:txBody>
      </p:sp>
      <p:sp>
        <p:nvSpPr>
          <p:cNvPr id="13317" name="Alatunnisteen paikkamerkki 6"/>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pic>
        <p:nvPicPr>
          <p:cNvPr id="13318" name="Kuva 7"/>
          <p:cNvPicPr>
            <a:picLocks noChangeAspect="1"/>
          </p:cNvPicPr>
          <p:nvPr/>
        </p:nvPicPr>
        <p:blipFill>
          <a:blip r:embed="rId3" cstate="print"/>
          <a:srcRect/>
          <a:stretch>
            <a:fillRect/>
          </a:stretch>
        </p:blipFill>
        <p:spPr bwMode="auto">
          <a:xfrm>
            <a:off x="8491680" y="227544"/>
            <a:ext cx="453600" cy="41476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Grp="1" noChangeArrowheads="1"/>
          </p:cNvSpPr>
          <p:nvPr>
            <p:ph type="title"/>
          </p:nvPr>
        </p:nvSpPr>
        <p:spPr/>
        <p:txBody>
          <a:bodyPr>
            <a:normAutofit fontScale="90000"/>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en-GB" sz="3600" dirty="0" err="1">
                <a:latin typeface="Arial" charset="0"/>
                <a:cs typeface="Arial" charset="0"/>
              </a:rPr>
              <a:t>Demokratia</a:t>
            </a:r>
            <a:r>
              <a:rPr lang="en-GB" sz="3600" dirty="0">
                <a:latin typeface="Arial" charset="0"/>
                <a:cs typeface="Arial" charset="0"/>
              </a:rPr>
              <a:t> </a:t>
            </a:r>
            <a:r>
              <a:rPr lang="en-GB" sz="3600" dirty="0" err="1">
                <a:latin typeface="Arial" charset="0"/>
                <a:cs typeface="Arial" charset="0"/>
              </a:rPr>
              <a:t>vaarantuu</a:t>
            </a:r>
            <a:r>
              <a:rPr lang="en-GB" sz="3600" dirty="0">
                <a:latin typeface="Arial" charset="0"/>
                <a:cs typeface="Arial" charset="0"/>
              </a:rPr>
              <a:t>, </a:t>
            </a:r>
            <a:r>
              <a:rPr lang="en-GB" sz="3600" dirty="0" err="1">
                <a:latin typeface="Arial" charset="0"/>
                <a:cs typeface="Arial" charset="0"/>
              </a:rPr>
              <a:t>jos</a:t>
            </a:r>
            <a:r>
              <a:rPr lang="en-GB" sz="3600" dirty="0">
                <a:latin typeface="Arial" charset="0"/>
                <a:cs typeface="Arial" charset="0"/>
              </a:rPr>
              <a:t> </a:t>
            </a:r>
            <a:r>
              <a:rPr lang="en-GB" dirty="0" smtClean="0">
                <a:latin typeface="Arial" charset="0"/>
                <a:cs typeface="Arial" charset="0"/>
              </a:rPr>
              <a:t/>
            </a:r>
            <a:br>
              <a:rPr lang="en-GB" dirty="0" smtClean="0">
                <a:latin typeface="Arial" charset="0"/>
                <a:cs typeface="Arial" charset="0"/>
              </a:rPr>
            </a:br>
            <a:endParaRPr lang="fi-FI" dirty="0" smtClean="0">
              <a:latin typeface="Arial" charset="0"/>
              <a:cs typeface="Arial" charset="0"/>
            </a:endParaRPr>
          </a:p>
        </p:txBody>
      </p:sp>
      <p:sp>
        <p:nvSpPr>
          <p:cNvPr id="14339" name="Rectangle 3"/>
          <p:cNvSpPr>
            <a:spLocks noGrp="1" noChangeArrowheads="1"/>
          </p:cNvSpPr>
          <p:nvPr>
            <p:ph idx="1"/>
          </p:nvPr>
        </p:nvSpPr>
        <p:spPr/>
        <p:txBody>
          <a:bodyPr/>
          <a:lstStyle/>
          <a:p>
            <a:endParaRPr lang="en-GB" smtClean="0">
              <a:latin typeface="Arial" charset="0"/>
              <a:cs typeface="Arial" charset="0"/>
            </a:endParaRPr>
          </a:p>
          <a:p>
            <a:endParaRPr lang="fi-FI" smtClean="0">
              <a:latin typeface="Arial" charset="0"/>
              <a:cs typeface="Arial" charset="0"/>
            </a:endParaRPr>
          </a:p>
        </p:txBody>
      </p:sp>
      <p:sp>
        <p:nvSpPr>
          <p:cNvPr id="14340" name="Alatunnisteen paikkamerkki 8"/>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14341" name="Dian numeron paikkamerkki 7"/>
          <p:cNvSpPr>
            <a:spLocks noGrp="1"/>
          </p:cNvSpPr>
          <p:nvPr>
            <p:ph type="sldNum" sz="quarter" idx="11"/>
          </p:nvPr>
        </p:nvSpPr>
        <p:spPr>
          <a:noFill/>
        </p:spPr>
        <p:txBody>
          <a:bodyPr/>
          <a:lstStyle/>
          <a:p>
            <a:fld id="{02F9060F-4044-4EF1-ABF1-9481DD560D22}" type="slidenum">
              <a:rPr lang="fi-FI" smtClean="0">
                <a:latin typeface="Arial" charset="0"/>
                <a:ea typeface="Lucida Sans Unicode" pitchFamily="34" charset="0"/>
              </a:rPr>
              <a:pPr/>
              <a:t>34</a:t>
            </a:fld>
            <a:endParaRPr lang="fi-FI" smtClean="0">
              <a:latin typeface="Arial" charset="0"/>
              <a:ea typeface="Lucida Sans Unicode" pitchFamily="34" charset="0"/>
            </a:endParaRPr>
          </a:p>
        </p:txBody>
      </p:sp>
      <p:sp>
        <p:nvSpPr>
          <p:cNvPr id="26630" name="Rectangle 12"/>
          <p:cNvSpPr>
            <a:spLocks noGrp="1" noChangeArrowheads="1"/>
          </p:cNvSpPr>
          <p:nvPr>
            <p:ph sz="half" idx="4294967295"/>
          </p:nvPr>
        </p:nvSpPr>
        <p:spPr>
          <a:xfrm>
            <a:off x="391680" y="1991729"/>
            <a:ext cx="8752320" cy="4134674"/>
          </a:xfrm>
        </p:spPr>
        <p:txBody>
          <a:bodyPr/>
          <a:lstStyle/>
          <a:p>
            <a:pPr lvl="1" eaLnBrk="1" hangingPunct="1"/>
            <a:r>
              <a:rPr lang="en-GB" sz="2200" dirty="0" err="1">
                <a:latin typeface="Arial" charset="0"/>
                <a:cs typeface="Arial" charset="0"/>
              </a:rPr>
              <a:t>kansalaiset</a:t>
            </a:r>
            <a:r>
              <a:rPr lang="en-GB" sz="2200" dirty="0">
                <a:latin typeface="Arial" charset="0"/>
                <a:cs typeface="Arial" charset="0"/>
              </a:rPr>
              <a:t> </a:t>
            </a:r>
          </a:p>
          <a:p>
            <a:pPr lvl="2" eaLnBrk="1" hangingPunct="1"/>
            <a:r>
              <a:rPr lang="en-GB" sz="1800" dirty="0" err="1">
                <a:latin typeface="Arial" charset="0"/>
                <a:cs typeface="Arial" charset="0"/>
              </a:rPr>
              <a:t>eivät</a:t>
            </a:r>
            <a:r>
              <a:rPr lang="en-GB" sz="1800" dirty="0">
                <a:latin typeface="Arial" charset="0"/>
                <a:cs typeface="Arial" charset="0"/>
              </a:rPr>
              <a:t> </a:t>
            </a:r>
            <a:r>
              <a:rPr lang="en-GB" sz="1800" dirty="0" err="1">
                <a:latin typeface="Arial" charset="0"/>
                <a:cs typeface="Arial" charset="0"/>
              </a:rPr>
              <a:t>koe</a:t>
            </a:r>
            <a:r>
              <a:rPr lang="en-GB" sz="1800" dirty="0">
                <a:latin typeface="Arial" charset="0"/>
                <a:cs typeface="Arial" charset="0"/>
              </a:rPr>
              <a:t> </a:t>
            </a:r>
            <a:r>
              <a:rPr lang="en-GB" sz="1800" dirty="0" err="1">
                <a:latin typeface="Arial" charset="0"/>
                <a:cs typeface="Arial" charset="0"/>
              </a:rPr>
              <a:t>voivansa</a:t>
            </a:r>
            <a:r>
              <a:rPr lang="en-GB" sz="1800" dirty="0">
                <a:latin typeface="Arial" charset="0"/>
                <a:cs typeface="Arial" charset="0"/>
              </a:rPr>
              <a:t> </a:t>
            </a:r>
            <a:r>
              <a:rPr lang="en-GB" sz="1800" dirty="0" err="1">
                <a:latin typeface="Arial" charset="0"/>
                <a:cs typeface="Arial" charset="0"/>
              </a:rPr>
              <a:t>vaikuttaa</a:t>
            </a:r>
            <a:endParaRPr lang="en-GB" sz="1800" dirty="0">
              <a:latin typeface="Arial" charset="0"/>
              <a:cs typeface="Arial" charset="0"/>
            </a:endParaRPr>
          </a:p>
          <a:p>
            <a:pPr lvl="2" eaLnBrk="1" hangingPunct="1"/>
            <a:r>
              <a:rPr lang="en-US" sz="1800" dirty="0" err="1">
                <a:latin typeface="Arial" charset="0"/>
                <a:cs typeface="Arial" charset="0"/>
              </a:rPr>
              <a:t>syrjäytetään</a:t>
            </a:r>
            <a:r>
              <a:rPr lang="en-GB" sz="1800" dirty="0">
                <a:latin typeface="Arial" charset="0"/>
                <a:cs typeface="Arial" charset="0"/>
              </a:rPr>
              <a:t> tai </a:t>
            </a:r>
            <a:r>
              <a:rPr lang="en-GB" sz="1800" dirty="0" err="1">
                <a:latin typeface="Arial" charset="0"/>
                <a:cs typeface="Arial" charset="0"/>
              </a:rPr>
              <a:t>syrjäytyvät</a:t>
            </a:r>
            <a:r>
              <a:rPr lang="en-GB" sz="1800" dirty="0">
                <a:latin typeface="Arial" charset="0"/>
                <a:cs typeface="Arial" charset="0"/>
              </a:rPr>
              <a:t> </a:t>
            </a:r>
            <a:r>
              <a:rPr lang="fi-FI" sz="1800" dirty="0">
                <a:latin typeface="Arial" charset="0"/>
                <a:cs typeface="Arial" charset="0"/>
              </a:rPr>
              <a:t>päätöksenteosta</a:t>
            </a:r>
            <a:endParaRPr lang="en-GB" sz="1800" dirty="0">
              <a:latin typeface="Arial" charset="0"/>
              <a:cs typeface="Arial" charset="0"/>
            </a:endParaRPr>
          </a:p>
          <a:p>
            <a:pPr lvl="1" eaLnBrk="1" hangingPunct="1"/>
            <a:r>
              <a:rPr lang="en-GB" sz="2200" dirty="0" err="1">
                <a:latin typeface="Arial" charset="0"/>
                <a:cs typeface="Arial" charset="0"/>
              </a:rPr>
              <a:t>poliittinen</a:t>
            </a:r>
            <a:r>
              <a:rPr lang="en-GB" sz="2200" dirty="0">
                <a:latin typeface="Arial" charset="0"/>
                <a:cs typeface="Arial" charset="0"/>
              </a:rPr>
              <a:t> </a:t>
            </a:r>
            <a:r>
              <a:rPr lang="fi-FI" sz="2200" dirty="0">
                <a:latin typeface="Arial" charset="0"/>
                <a:cs typeface="Arial" charset="0"/>
              </a:rPr>
              <a:t>toiminta</a:t>
            </a:r>
            <a:r>
              <a:rPr lang="en-GB" sz="2200" dirty="0">
                <a:latin typeface="Arial" charset="0"/>
                <a:cs typeface="Arial" charset="0"/>
              </a:rPr>
              <a:t> </a:t>
            </a:r>
            <a:r>
              <a:rPr lang="en-GB" sz="2200" dirty="0" err="1">
                <a:latin typeface="Arial" charset="0"/>
                <a:cs typeface="Arial" charset="0"/>
              </a:rPr>
              <a:t>korruptoituu</a:t>
            </a:r>
            <a:r>
              <a:rPr lang="en-GB" sz="2200" dirty="0">
                <a:latin typeface="Arial" charset="0"/>
                <a:cs typeface="Arial" charset="0"/>
              </a:rPr>
              <a:t> – </a:t>
            </a:r>
            <a:r>
              <a:rPr lang="en-GB" sz="2200" dirty="0" err="1">
                <a:latin typeface="Arial" charset="0"/>
                <a:cs typeface="Arial" charset="0"/>
              </a:rPr>
              <a:t>esimerkiksi</a:t>
            </a:r>
            <a:r>
              <a:rPr lang="en-GB" sz="2200" dirty="0">
                <a:latin typeface="Arial" charset="0"/>
                <a:cs typeface="Arial" charset="0"/>
              </a:rPr>
              <a:t> </a:t>
            </a:r>
            <a:r>
              <a:rPr lang="en-GB" sz="2200" dirty="0" err="1">
                <a:latin typeface="Arial" charset="0"/>
                <a:cs typeface="Arial" charset="0"/>
              </a:rPr>
              <a:t>lahjonta</a:t>
            </a:r>
            <a:r>
              <a:rPr lang="en-GB" sz="2200" dirty="0">
                <a:latin typeface="Arial" charset="0"/>
                <a:cs typeface="Arial" charset="0"/>
              </a:rPr>
              <a:t> </a:t>
            </a:r>
            <a:r>
              <a:rPr lang="en-GB" sz="2200" dirty="0" err="1">
                <a:latin typeface="Arial" charset="0"/>
                <a:cs typeface="Arial" charset="0"/>
              </a:rPr>
              <a:t>yleistyy</a:t>
            </a:r>
            <a:endParaRPr lang="en-GB" sz="2200" dirty="0">
              <a:latin typeface="Arial" charset="0"/>
              <a:cs typeface="Arial" charset="0"/>
            </a:endParaRPr>
          </a:p>
          <a:p>
            <a:pPr lvl="1" eaLnBrk="1" hangingPunct="1"/>
            <a:r>
              <a:rPr lang="en-GB" sz="2200" dirty="0" err="1">
                <a:latin typeface="Arial" charset="0"/>
                <a:cs typeface="Arial" charset="0"/>
              </a:rPr>
              <a:t>ääriliikkeet</a:t>
            </a:r>
            <a:r>
              <a:rPr lang="en-GB" sz="2200" dirty="0">
                <a:latin typeface="Arial" charset="0"/>
                <a:cs typeface="Arial" charset="0"/>
              </a:rPr>
              <a:t> </a:t>
            </a:r>
            <a:r>
              <a:rPr lang="en-GB" sz="2200" dirty="0" err="1">
                <a:latin typeface="Arial" charset="0"/>
                <a:cs typeface="Arial" charset="0"/>
              </a:rPr>
              <a:t>kyseenalaistavat</a:t>
            </a:r>
            <a:r>
              <a:rPr lang="en-GB" sz="2200" dirty="0">
                <a:latin typeface="Arial" charset="0"/>
                <a:cs typeface="Arial" charset="0"/>
              </a:rPr>
              <a:t> </a:t>
            </a:r>
            <a:r>
              <a:rPr lang="en-GB" sz="2200" dirty="0" err="1">
                <a:latin typeface="Arial" charset="0"/>
                <a:cs typeface="Arial" charset="0"/>
              </a:rPr>
              <a:t>demokratian</a:t>
            </a:r>
            <a:endParaRPr lang="en-GB" sz="2200" dirty="0">
              <a:latin typeface="Arial" charset="0"/>
              <a:cs typeface="Arial" charset="0"/>
            </a:endParaRPr>
          </a:p>
          <a:p>
            <a:pPr lvl="1" eaLnBrk="1" hangingPunct="1"/>
            <a:r>
              <a:rPr lang="fi-FI" sz="2200" dirty="0">
                <a:latin typeface="Arial" charset="0"/>
                <a:cs typeface="Arial" charset="0"/>
              </a:rPr>
              <a:t>poliittinen</a:t>
            </a:r>
            <a:r>
              <a:rPr lang="en-GB" sz="2200" dirty="0">
                <a:latin typeface="Arial" charset="0"/>
                <a:cs typeface="Arial" charset="0"/>
              </a:rPr>
              <a:t> </a:t>
            </a:r>
            <a:r>
              <a:rPr lang="en-GB" sz="2200" dirty="0" err="1">
                <a:latin typeface="Arial" charset="0"/>
                <a:cs typeface="Arial" charset="0"/>
              </a:rPr>
              <a:t>eliitti</a:t>
            </a:r>
            <a:r>
              <a:rPr lang="en-GB" sz="2200" dirty="0">
                <a:latin typeface="Arial" charset="0"/>
                <a:cs typeface="Arial" charset="0"/>
              </a:rPr>
              <a:t> </a:t>
            </a:r>
            <a:r>
              <a:rPr lang="en-GB" sz="2200" dirty="0" err="1">
                <a:latin typeface="Arial" charset="0"/>
                <a:cs typeface="Arial" charset="0"/>
              </a:rPr>
              <a:t>erkanee</a:t>
            </a:r>
            <a:r>
              <a:rPr lang="en-GB" sz="2200" dirty="0">
                <a:latin typeface="Arial" charset="0"/>
                <a:cs typeface="Arial" charset="0"/>
              </a:rPr>
              <a:t> </a:t>
            </a:r>
            <a:r>
              <a:rPr lang="en-GB" sz="2200" dirty="0" err="1">
                <a:latin typeface="Arial" charset="0"/>
                <a:cs typeface="Arial" charset="0"/>
              </a:rPr>
              <a:t>tavallisesta</a:t>
            </a:r>
            <a:r>
              <a:rPr lang="en-GB" sz="2200" dirty="0">
                <a:latin typeface="Arial" charset="0"/>
                <a:cs typeface="Arial" charset="0"/>
              </a:rPr>
              <a:t> </a:t>
            </a:r>
            <a:r>
              <a:rPr lang="en-GB" sz="2200" dirty="0" err="1">
                <a:latin typeface="Arial" charset="0"/>
                <a:cs typeface="Arial" charset="0"/>
              </a:rPr>
              <a:t>kansasta</a:t>
            </a:r>
            <a:endParaRPr lang="en-GB" sz="2200" dirty="0">
              <a:latin typeface="Arial" charset="0"/>
              <a:cs typeface="Arial" charset="0"/>
            </a:endParaRPr>
          </a:p>
          <a:p>
            <a:pPr lvl="1" eaLnBrk="1" hangingPunct="1"/>
            <a:r>
              <a:rPr lang="en-GB" sz="2200" dirty="0" err="1">
                <a:latin typeface="Arial" charset="0"/>
                <a:cs typeface="Arial" charset="0"/>
              </a:rPr>
              <a:t>byrokratia</a:t>
            </a:r>
            <a:r>
              <a:rPr lang="en-GB" sz="2200" dirty="0">
                <a:latin typeface="Arial" charset="0"/>
                <a:cs typeface="Arial" charset="0"/>
              </a:rPr>
              <a:t> </a:t>
            </a:r>
            <a:r>
              <a:rPr lang="fi-FI" sz="2200" dirty="0">
                <a:latin typeface="Arial" charset="0"/>
                <a:cs typeface="Arial" charset="0"/>
              </a:rPr>
              <a:t>lannistaa</a:t>
            </a:r>
            <a:r>
              <a:rPr lang="en-GB" sz="2200" dirty="0">
                <a:latin typeface="Arial" charset="0"/>
                <a:cs typeface="Arial" charset="0"/>
              </a:rPr>
              <a:t> </a:t>
            </a:r>
            <a:r>
              <a:rPr lang="en-GB" sz="2200" dirty="0" err="1">
                <a:latin typeface="Arial" charset="0"/>
                <a:cs typeface="Arial" charset="0"/>
              </a:rPr>
              <a:t>demokratian</a:t>
            </a:r>
            <a:endParaRPr lang="en-GB" sz="2200" dirty="0">
              <a:latin typeface="Arial" charset="0"/>
              <a:cs typeface="Arial" charset="0"/>
            </a:endParaRPr>
          </a:p>
          <a:p>
            <a:pPr lvl="1" eaLnBrk="1" hangingPunct="1"/>
            <a:r>
              <a:rPr lang="en-GB" sz="2200" dirty="0" err="1">
                <a:latin typeface="Arial" charset="0"/>
                <a:cs typeface="Arial" charset="0"/>
              </a:rPr>
              <a:t>talous</a:t>
            </a:r>
            <a:r>
              <a:rPr lang="en-GB" sz="2200" dirty="0">
                <a:latin typeface="Arial" charset="0"/>
                <a:cs typeface="Arial" charset="0"/>
              </a:rPr>
              <a:t> </a:t>
            </a:r>
            <a:r>
              <a:rPr lang="en-GB" sz="2200" dirty="0" err="1">
                <a:latin typeface="Arial" charset="0"/>
                <a:cs typeface="Arial" charset="0"/>
              </a:rPr>
              <a:t>ja</a:t>
            </a:r>
            <a:r>
              <a:rPr lang="en-GB" sz="2200" dirty="0">
                <a:latin typeface="Arial" charset="0"/>
                <a:cs typeface="Arial" charset="0"/>
              </a:rPr>
              <a:t> </a:t>
            </a:r>
            <a:r>
              <a:rPr lang="en-GB" sz="2200" dirty="0" err="1">
                <a:latin typeface="Arial" charset="0"/>
                <a:cs typeface="Arial" charset="0"/>
              </a:rPr>
              <a:t>politiikka</a:t>
            </a:r>
            <a:r>
              <a:rPr lang="en-GB" sz="2200" dirty="0">
                <a:latin typeface="Arial" charset="0"/>
                <a:cs typeface="Arial" charset="0"/>
              </a:rPr>
              <a:t> </a:t>
            </a:r>
            <a:r>
              <a:rPr lang="en-GB" sz="2200" dirty="0" err="1">
                <a:latin typeface="Arial" charset="0"/>
                <a:cs typeface="Arial" charset="0"/>
              </a:rPr>
              <a:t>pakenevat</a:t>
            </a:r>
            <a:r>
              <a:rPr lang="en-GB" sz="2200" dirty="0">
                <a:latin typeface="Arial" charset="0"/>
                <a:cs typeface="Arial" charset="0"/>
              </a:rPr>
              <a:t> </a:t>
            </a:r>
            <a:r>
              <a:rPr lang="en-GB" sz="2200" dirty="0" err="1">
                <a:latin typeface="Arial" charset="0"/>
                <a:cs typeface="Arial" charset="0"/>
              </a:rPr>
              <a:t>demokraattista</a:t>
            </a:r>
            <a:r>
              <a:rPr lang="en-GB" sz="2200" dirty="0">
                <a:latin typeface="Arial" charset="0"/>
                <a:cs typeface="Arial" charset="0"/>
              </a:rPr>
              <a:t> </a:t>
            </a:r>
            <a:r>
              <a:rPr lang="en-GB" sz="2200" dirty="0" err="1">
                <a:latin typeface="Arial" charset="0"/>
                <a:cs typeface="Arial" charset="0"/>
              </a:rPr>
              <a:t>päätöksentekoa</a:t>
            </a:r>
            <a:r>
              <a:rPr lang="en-GB" sz="2200" dirty="0">
                <a:latin typeface="Arial" charset="0"/>
                <a:cs typeface="Arial" charset="0"/>
              </a:rPr>
              <a:t>.</a:t>
            </a:r>
          </a:p>
          <a:p>
            <a:pPr eaLnBrk="1" hangingPunct="1"/>
            <a:endParaRPr lang="en-GB" sz="2200" dirty="0">
              <a:latin typeface="Arial" charset="0"/>
              <a:cs typeface="Arial" charset="0"/>
            </a:endParaRPr>
          </a:p>
          <a:p>
            <a:pPr eaLnBrk="1" hangingPunct="1"/>
            <a:endParaRPr lang="fi-FI" sz="2200" dirty="0">
              <a:latin typeface="Arial" charset="0"/>
              <a:cs typeface="Arial" charset="0"/>
            </a:endParaRPr>
          </a:p>
        </p:txBody>
      </p:sp>
      <p:pic>
        <p:nvPicPr>
          <p:cNvPr id="14343" name="Kuva 7"/>
          <p:cNvPicPr>
            <a:picLocks noChangeAspect="1"/>
          </p:cNvPicPr>
          <p:nvPr/>
        </p:nvPicPr>
        <p:blipFill>
          <a:blip r:embed="rId3" cstate="print"/>
          <a:srcRect/>
          <a:stretch>
            <a:fillRect/>
          </a:stretch>
        </p:blipFill>
        <p:spPr bwMode="auto">
          <a:xfrm>
            <a:off x="8425440" y="227544"/>
            <a:ext cx="453600" cy="414764"/>
          </a:xfrm>
          <a:prstGeom prst="rect">
            <a:avLst/>
          </a:prstGeom>
          <a:noFill/>
          <a:ln w="9525">
            <a:noFill/>
            <a:miter lim="800000"/>
            <a:headEnd/>
            <a:tailEnd/>
          </a:ln>
        </p:spPr>
      </p:pic>
      <p:sp>
        <p:nvSpPr>
          <p:cNvPr id="8" name="Pyöristetty suorakulmio 7"/>
          <p:cNvSpPr/>
          <p:nvPr/>
        </p:nvSpPr>
        <p:spPr>
          <a:xfrm>
            <a:off x="2155681" y="5193186"/>
            <a:ext cx="4507200" cy="849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endParaRPr lang="en-GB" dirty="0">
              <a:solidFill>
                <a:schemeClr val="tx1"/>
              </a:solidFill>
            </a:endParaRPr>
          </a:p>
          <a:p>
            <a:pPr>
              <a:defRPr/>
            </a:pPr>
            <a:r>
              <a:rPr lang="en-GB" sz="2200" b="1" dirty="0" err="1">
                <a:solidFill>
                  <a:schemeClr val="tx1"/>
                </a:solidFill>
              </a:rPr>
              <a:t>Mitä</a:t>
            </a:r>
            <a:r>
              <a:rPr lang="en-GB" sz="2200" b="1" dirty="0">
                <a:solidFill>
                  <a:schemeClr val="tx1"/>
                </a:solidFill>
              </a:rPr>
              <a:t> </a:t>
            </a:r>
            <a:r>
              <a:rPr lang="en-GB" sz="2200" b="1" dirty="0" err="1">
                <a:solidFill>
                  <a:schemeClr val="tx1"/>
                </a:solidFill>
              </a:rPr>
              <a:t>Sinä</a:t>
            </a:r>
            <a:r>
              <a:rPr lang="en-GB" sz="2200" b="1" dirty="0">
                <a:solidFill>
                  <a:schemeClr val="tx1"/>
                </a:solidFill>
              </a:rPr>
              <a:t> </a:t>
            </a:r>
            <a:r>
              <a:rPr lang="en-GB" sz="2200" b="1" dirty="0" err="1">
                <a:solidFill>
                  <a:schemeClr val="tx1"/>
                </a:solidFill>
              </a:rPr>
              <a:t>pidät</a:t>
            </a:r>
            <a:r>
              <a:rPr lang="en-GB" sz="2200" b="1" dirty="0">
                <a:solidFill>
                  <a:schemeClr val="tx1"/>
                </a:solidFill>
              </a:rPr>
              <a:t> </a:t>
            </a:r>
            <a:r>
              <a:rPr lang="en-GB" sz="2200" b="1" dirty="0" err="1">
                <a:solidFill>
                  <a:schemeClr val="tx1"/>
                </a:solidFill>
              </a:rPr>
              <a:t>pahimpina</a:t>
            </a:r>
            <a:r>
              <a:rPr lang="en-GB" sz="2200" b="1" dirty="0">
                <a:solidFill>
                  <a:schemeClr val="tx1"/>
                </a:solidFill>
              </a:rPr>
              <a:t> </a:t>
            </a:r>
            <a:r>
              <a:rPr lang="en-GB" sz="2200" b="1" dirty="0" err="1">
                <a:solidFill>
                  <a:schemeClr val="tx1"/>
                </a:solidFill>
              </a:rPr>
              <a:t>demokratian</a:t>
            </a:r>
            <a:r>
              <a:rPr lang="en-GB" sz="2200" b="1" dirty="0">
                <a:solidFill>
                  <a:schemeClr val="tx1"/>
                </a:solidFill>
              </a:rPr>
              <a:t> </a:t>
            </a:r>
            <a:r>
              <a:rPr lang="en-GB" sz="2200" b="1" dirty="0" err="1">
                <a:solidFill>
                  <a:schemeClr val="tx1"/>
                </a:solidFill>
              </a:rPr>
              <a:t>vihollisina</a:t>
            </a:r>
            <a:r>
              <a:rPr lang="en-GB" sz="2200" b="1" dirty="0">
                <a:solidFill>
                  <a:schemeClr val="tx1"/>
                </a:solidFill>
              </a:rPr>
              <a:t>?</a:t>
            </a:r>
          </a:p>
          <a:p>
            <a:pPr algn="ctr">
              <a:defRPr/>
            </a:pPr>
            <a:endParaRPr lang="fi-FI"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3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3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build="p"/>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i-FI" sz="1800" dirty="0">
                <a:latin typeface="Arial" charset="0"/>
                <a:cs typeface="Arial" charset="0"/>
              </a:rPr>
              <a:t>Tuntitehtävä B:</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Suomalaisten politiikkatietämys</a:t>
            </a:r>
          </a:p>
        </p:txBody>
      </p:sp>
      <p:sp>
        <p:nvSpPr>
          <p:cNvPr id="37891" name="Rectangle 3"/>
          <p:cNvSpPr>
            <a:spLocks noGrp="1" noChangeArrowheads="1"/>
          </p:cNvSpPr>
          <p:nvPr>
            <p:ph idx="1"/>
          </p:nvPr>
        </p:nvSpPr>
        <p:spPr>
          <a:xfrm>
            <a:off x="456480" y="2122783"/>
            <a:ext cx="8231040" cy="4506234"/>
          </a:xfrm>
        </p:spPr>
        <p:txBody>
          <a:bodyPr/>
          <a:lstStyle/>
          <a:p>
            <a:pPr eaLnBrk="1" hangingPunct="1"/>
            <a:r>
              <a:rPr lang="fi-FI" smtClean="0">
                <a:latin typeface="Arial" charset="0"/>
                <a:cs typeface="Arial" charset="0"/>
              </a:rPr>
              <a:t>Yksi toimivan demokratian edellytyksistä on, että kansalaiset/äänestäjät tuntevat demokraattisen järjestelmän perusteet ja osaavat toimia siinä.</a:t>
            </a:r>
          </a:p>
          <a:p>
            <a:pPr eaLnBrk="1" hangingPunct="1"/>
            <a:r>
              <a:rPr lang="fi-FI" smtClean="0">
                <a:latin typeface="Arial" charset="0"/>
                <a:cs typeface="Arial" charset="0"/>
              </a:rPr>
              <a:t>Suomalaisten politiikkatietämystä on tutkittu runsaasti. Uusimpia tutkimuksia on Lauri Rapelin ”Tietääkö kansa?” –väitöskirja.</a:t>
            </a:r>
          </a:p>
        </p:txBody>
      </p:sp>
      <p:sp>
        <p:nvSpPr>
          <p:cNvPr id="21508"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1509" name="Dian numeron paikkamerkki 3"/>
          <p:cNvSpPr>
            <a:spLocks noGrp="1"/>
          </p:cNvSpPr>
          <p:nvPr>
            <p:ph type="sldNum" sz="quarter" idx="11"/>
          </p:nvPr>
        </p:nvSpPr>
        <p:spPr>
          <a:noFill/>
        </p:spPr>
        <p:txBody>
          <a:bodyPr/>
          <a:lstStyle/>
          <a:p>
            <a:fld id="{D2D26C76-0B2E-4B20-BBD7-04F49158E783}" type="slidenum">
              <a:rPr lang="fi-FI" smtClean="0">
                <a:latin typeface="Arial" charset="0"/>
                <a:ea typeface="Lucida Sans Unicode" pitchFamily="34" charset="0"/>
              </a:rPr>
              <a:pPr/>
              <a:t>35</a:t>
            </a:fld>
            <a:endParaRPr lang="fi-FI" smtClean="0">
              <a:latin typeface="Arial" charset="0"/>
              <a:ea typeface="Lucida Sans Unicode" pitchFamily="34" charset="0"/>
            </a:endParaRPr>
          </a:p>
        </p:txBody>
      </p:sp>
      <p:pic>
        <p:nvPicPr>
          <p:cNvPr id="21510"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7"/>
          <p:cNvSpPr>
            <a:spLocks noGrp="1"/>
          </p:cNvSpPr>
          <p:nvPr>
            <p:ph type="title"/>
          </p:nvPr>
        </p:nvSpPr>
        <p:spPr/>
        <p:txBody>
          <a:bodyPr/>
          <a:lstStyle/>
          <a:p>
            <a:pPr eaLnBrk="1" hangingPunct="1"/>
            <a:r>
              <a:rPr lang="fi-FI" sz="1800" dirty="0">
                <a:latin typeface="Arial" charset="0"/>
                <a:cs typeface="Arial" charset="0"/>
              </a:rPr>
              <a:t>Tuntitehtävä B </a:t>
            </a:r>
            <a:r>
              <a:rPr lang="fi-FI" dirty="0" smtClean="0">
                <a:latin typeface="Arial" charset="0"/>
                <a:cs typeface="Arial" charset="0"/>
              </a:rPr>
              <a:t/>
            </a:r>
            <a:br>
              <a:rPr lang="fi-FI" dirty="0" smtClean="0">
                <a:latin typeface="Arial" charset="0"/>
                <a:cs typeface="Arial" charset="0"/>
              </a:rPr>
            </a:br>
            <a:endParaRPr lang="fi-FI" dirty="0" smtClean="0">
              <a:latin typeface="Arial" charset="0"/>
              <a:cs typeface="Arial" charset="0"/>
            </a:endParaRPr>
          </a:p>
        </p:txBody>
      </p:sp>
      <p:sp>
        <p:nvSpPr>
          <p:cNvPr id="38915" name="Rectangle 2"/>
          <p:cNvSpPr>
            <a:spLocks noGrp="1" noChangeArrowheads="1"/>
          </p:cNvSpPr>
          <p:nvPr>
            <p:ph idx="1"/>
          </p:nvPr>
        </p:nvSpPr>
        <p:spPr>
          <a:xfrm>
            <a:off x="456480" y="1600008"/>
            <a:ext cx="8231040" cy="5029008"/>
          </a:xfrm>
        </p:spPr>
        <p:txBody>
          <a:bodyPr/>
          <a:lstStyle/>
          <a:p>
            <a:pPr eaLnBrk="1" hangingPunct="1"/>
            <a:r>
              <a:rPr lang="fi-FI" sz="2200" dirty="0">
                <a:latin typeface="Arial" charset="0"/>
                <a:cs typeface="Arial" charset="0"/>
              </a:rPr>
              <a:t>Siinä selvitettiin kyselytutkimuksen avulla, miten suomalaiset hallitsevat keskeisiä politiikan termejä ja toimijoita.</a:t>
            </a:r>
          </a:p>
          <a:p>
            <a:pPr eaLnBrk="1" hangingPunct="1"/>
            <a:r>
              <a:rPr lang="fi-FI" sz="2200" dirty="0">
                <a:latin typeface="Arial" charset="0"/>
                <a:cs typeface="Arial" charset="0"/>
              </a:rPr>
              <a:t>Lähtöajatuksena oli perusasiat tietävän kansalaisen malli: ”A </a:t>
            </a:r>
            <a:r>
              <a:rPr lang="fi-FI" sz="2200" dirty="0" err="1">
                <a:latin typeface="Arial" charset="0"/>
                <a:cs typeface="Arial" charset="0"/>
              </a:rPr>
              <a:t>citizen</a:t>
            </a:r>
            <a:r>
              <a:rPr lang="fi-FI" sz="2200" dirty="0">
                <a:latin typeface="Arial" charset="0"/>
                <a:cs typeface="Arial" charset="0"/>
              </a:rPr>
              <a:t> </a:t>
            </a:r>
            <a:r>
              <a:rPr lang="fi-FI" sz="2200" dirty="0" err="1">
                <a:latin typeface="Arial" charset="0"/>
                <a:cs typeface="Arial" charset="0"/>
              </a:rPr>
              <a:t>would</a:t>
            </a:r>
            <a:r>
              <a:rPr lang="fi-FI" sz="2200" dirty="0">
                <a:latin typeface="Arial" charset="0"/>
                <a:cs typeface="Arial" charset="0"/>
              </a:rPr>
              <a:t> </a:t>
            </a:r>
            <a:r>
              <a:rPr lang="fi-FI" sz="2200" dirty="0" err="1">
                <a:latin typeface="Arial" charset="0"/>
                <a:cs typeface="Arial" charset="0"/>
              </a:rPr>
              <a:t>need</a:t>
            </a:r>
            <a:r>
              <a:rPr lang="fi-FI" sz="2200" dirty="0">
                <a:latin typeface="Arial" charset="0"/>
                <a:cs typeface="Arial" charset="0"/>
              </a:rPr>
              <a:t> to </a:t>
            </a:r>
            <a:r>
              <a:rPr lang="fi-FI" sz="2200" dirty="0" err="1">
                <a:latin typeface="Arial" charset="0"/>
                <a:cs typeface="Arial" charset="0"/>
              </a:rPr>
              <a:t>know</a:t>
            </a:r>
            <a:r>
              <a:rPr lang="fi-FI" sz="2200" dirty="0">
                <a:latin typeface="Arial" charset="0"/>
                <a:cs typeface="Arial" charset="0"/>
              </a:rPr>
              <a:t> </a:t>
            </a:r>
            <a:r>
              <a:rPr lang="fi-FI" sz="2200" dirty="0" err="1">
                <a:latin typeface="Arial" charset="0"/>
                <a:cs typeface="Arial" charset="0"/>
              </a:rPr>
              <a:t>what</a:t>
            </a:r>
            <a:r>
              <a:rPr lang="fi-FI" sz="2200" dirty="0">
                <a:latin typeface="Arial" charset="0"/>
                <a:cs typeface="Arial" charset="0"/>
              </a:rPr>
              <a:t> the </a:t>
            </a:r>
            <a:r>
              <a:rPr lang="fi-FI" sz="2200" dirty="0" err="1">
                <a:latin typeface="Arial" charset="0"/>
                <a:cs typeface="Arial" charset="0"/>
              </a:rPr>
              <a:t>Governement</a:t>
            </a:r>
            <a:r>
              <a:rPr lang="fi-FI" sz="2200" dirty="0">
                <a:latin typeface="Arial" charset="0"/>
                <a:cs typeface="Arial" charset="0"/>
              </a:rPr>
              <a:t> is and </a:t>
            </a:r>
            <a:r>
              <a:rPr lang="fi-FI" sz="2200" dirty="0" err="1">
                <a:latin typeface="Arial" charset="0"/>
                <a:cs typeface="Arial" charset="0"/>
              </a:rPr>
              <a:t>does</a:t>
            </a:r>
            <a:r>
              <a:rPr lang="fi-FI" sz="2200" dirty="0">
                <a:latin typeface="Arial" charset="0"/>
                <a:cs typeface="Arial" charset="0"/>
              </a:rPr>
              <a:t>.”</a:t>
            </a:r>
            <a:endParaRPr lang="fi-FI" sz="1800" dirty="0">
              <a:solidFill>
                <a:srgbClr val="FF0000"/>
              </a:solidFill>
              <a:latin typeface="Arial" charset="0"/>
              <a:cs typeface="Arial" charset="0"/>
            </a:endParaRPr>
          </a:p>
          <a:p>
            <a:pPr eaLnBrk="1" hangingPunct="1"/>
            <a:r>
              <a:rPr lang="fi-FI" sz="2200" dirty="0">
                <a:latin typeface="Arial" charset="0"/>
                <a:cs typeface="Arial" charset="0"/>
              </a:rPr>
              <a:t>Tutkimuksen viisi kysymystä on esitetty seuraavassa diassa. </a:t>
            </a:r>
          </a:p>
          <a:p>
            <a:pPr eaLnBrk="1" hangingPunct="1"/>
            <a:r>
              <a:rPr lang="fi-FI" sz="2200" dirty="0">
                <a:latin typeface="Arial" charset="0"/>
                <a:cs typeface="Arial" charset="0"/>
              </a:rPr>
              <a:t>Ryhmänne voi verrata omia tietojaan suomalaisten keskimääräiseen tietämykseen vastaamalla niihin. </a:t>
            </a:r>
          </a:p>
          <a:p>
            <a:pPr eaLnBrk="1" hangingPunct="1"/>
            <a:r>
              <a:rPr lang="fi-FI" sz="2200" dirty="0">
                <a:latin typeface="Arial" charset="0"/>
                <a:cs typeface="Arial" charset="0"/>
              </a:rPr>
              <a:t>Vastaukset ovat jokaisen dian alareunassa.</a:t>
            </a:r>
          </a:p>
          <a:p>
            <a:pPr eaLnBrk="1" hangingPunct="1"/>
            <a:endParaRPr lang="fi-FI" dirty="0" smtClean="0">
              <a:latin typeface="Arial" charset="0"/>
              <a:cs typeface="Arial" charset="0"/>
            </a:endParaRPr>
          </a:p>
          <a:p>
            <a:pPr eaLnBrk="1" hangingPunct="1"/>
            <a:endParaRPr lang="fi-FI" dirty="0" smtClean="0">
              <a:latin typeface="Arial" charset="0"/>
              <a:cs typeface="Arial" charset="0"/>
            </a:endParaRPr>
          </a:p>
        </p:txBody>
      </p:sp>
      <p:sp>
        <p:nvSpPr>
          <p:cNvPr id="22532" name="Alatunnisteen paikkamerkki 3"/>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2533" name="Dian numeron paikkamerkki 2"/>
          <p:cNvSpPr>
            <a:spLocks noGrp="1"/>
          </p:cNvSpPr>
          <p:nvPr>
            <p:ph type="sldNum" sz="quarter" idx="11"/>
          </p:nvPr>
        </p:nvSpPr>
        <p:spPr>
          <a:noFill/>
        </p:spPr>
        <p:txBody>
          <a:bodyPr/>
          <a:lstStyle/>
          <a:p>
            <a:fld id="{B93F0BDF-51EC-4499-9703-C0A4CB341AE9}" type="slidenum">
              <a:rPr lang="fi-FI" smtClean="0">
                <a:latin typeface="Arial" charset="0"/>
                <a:ea typeface="Lucida Sans Unicode" pitchFamily="34" charset="0"/>
              </a:rPr>
              <a:pPr/>
              <a:t>36</a:t>
            </a:fld>
            <a:endParaRPr lang="fi-FI" smtClean="0">
              <a:latin typeface="Arial" charset="0"/>
              <a:ea typeface="Lucida Sans Unicode" pitchFamily="34" charset="0"/>
            </a:endParaRPr>
          </a:p>
        </p:txBody>
      </p:sp>
      <p:pic>
        <p:nvPicPr>
          <p:cNvPr id="22534" name="Kuva 9"/>
          <p:cNvPicPr>
            <a:picLocks noChangeAspect="1"/>
          </p:cNvPicPr>
          <p:nvPr/>
        </p:nvPicPr>
        <p:blipFill>
          <a:blip r:embed="rId2" cstate="print"/>
          <a:srcRect/>
          <a:stretch>
            <a:fillRect/>
          </a:stretch>
        </p:blipFill>
        <p:spPr bwMode="auto">
          <a:xfrm>
            <a:off x="8425440" y="162738"/>
            <a:ext cx="518400" cy="4334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6480" y="1012427"/>
            <a:ext cx="8231040" cy="871291"/>
          </a:xfrm>
        </p:spPr>
        <p:txBody>
          <a:bodyPr/>
          <a:lstStyle/>
          <a:p>
            <a:pPr eaLnBrk="1" hangingPunct="1"/>
            <a:r>
              <a:rPr lang="fi-FI" sz="1800" dirty="0">
                <a:latin typeface="Arial" charset="0"/>
                <a:cs typeface="Arial" charset="0"/>
              </a:rPr>
              <a:t>Tuntitehtävä B: </a:t>
            </a:r>
            <a:r>
              <a:rPr lang="fi-FI" dirty="0" smtClean="0">
                <a:latin typeface="Arial" charset="0"/>
                <a:cs typeface="Arial" charset="0"/>
              </a:rPr>
              <a:t/>
            </a:r>
            <a:br>
              <a:rPr lang="fi-FI" dirty="0" smtClean="0">
                <a:latin typeface="Arial" charset="0"/>
                <a:cs typeface="Arial" charset="0"/>
              </a:rPr>
            </a:br>
            <a:r>
              <a:rPr lang="fi-FI" sz="3300" dirty="0">
                <a:latin typeface="Arial" charset="0"/>
                <a:cs typeface="Arial" charset="0"/>
              </a:rPr>
              <a:t>Testin kysymykset</a:t>
            </a:r>
            <a:endParaRPr lang="fi-FI" sz="2500" dirty="0">
              <a:solidFill>
                <a:srgbClr val="00B050"/>
              </a:solidFill>
              <a:latin typeface="Arial" charset="0"/>
              <a:cs typeface="Arial" charset="0"/>
            </a:endParaRPr>
          </a:p>
        </p:txBody>
      </p:sp>
      <p:sp>
        <p:nvSpPr>
          <p:cNvPr id="22531" name="Rectangle 3"/>
          <p:cNvSpPr>
            <a:spLocks noGrp="1" noChangeArrowheads="1"/>
          </p:cNvSpPr>
          <p:nvPr>
            <p:ph idx="1"/>
          </p:nvPr>
        </p:nvSpPr>
        <p:spPr>
          <a:xfrm>
            <a:off x="456480" y="2318643"/>
            <a:ext cx="8231040" cy="4310373"/>
          </a:xfrm>
        </p:spPr>
        <p:txBody>
          <a:bodyPr/>
          <a:lstStyle/>
          <a:p>
            <a:pPr eaLnBrk="1" hangingPunct="1"/>
            <a:r>
              <a:rPr lang="fi-FI" sz="2200" dirty="0">
                <a:latin typeface="Arial" charset="0"/>
                <a:cs typeface="Arial" charset="0"/>
              </a:rPr>
              <a:t>1. Mikä tai mitkä kuuluvat perustuslain mukaan eduskunnan tehtäviin?</a:t>
            </a:r>
          </a:p>
          <a:p>
            <a:pPr lvl="1" eaLnBrk="1" hangingPunct="1"/>
            <a:r>
              <a:rPr lang="fi-FI" sz="2200" dirty="0">
                <a:latin typeface="Arial" charset="0"/>
                <a:cs typeface="Arial" charset="0"/>
              </a:rPr>
              <a:t>a) Ulkopolitiikan johtaminen</a:t>
            </a:r>
          </a:p>
          <a:p>
            <a:pPr lvl="1" eaLnBrk="1" hangingPunct="1"/>
            <a:r>
              <a:rPr lang="fi-FI" sz="2200" dirty="0">
                <a:latin typeface="Arial" charset="0"/>
                <a:cs typeface="Arial" charset="0"/>
              </a:rPr>
              <a:t>b) Lakien säätäminen</a:t>
            </a:r>
          </a:p>
          <a:p>
            <a:pPr lvl="1" eaLnBrk="1" hangingPunct="1"/>
            <a:r>
              <a:rPr lang="fi-FI" sz="2200" dirty="0">
                <a:latin typeface="Arial" charset="0"/>
                <a:cs typeface="Arial" charset="0"/>
              </a:rPr>
              <a:t>c) Euroopan unionin (EU) asioiden kansallinen valmistelu</a:t>
            </a:r>
          </a:p>
          <a:p>
            <a:pPr lvl="1" eaLnBrk="1" hangingPunct="1"/>
            <a:r>
              <a:rPr lang="fi-FI" sz="2200" dirty="0">
                <a:latin typeface="Arial" charset="0"/>
                <a:cs typeface="Arial" charset="0"/>
              </a:rPr>
              <a:t>d) Valtiontaloudesta päättäminen</a:t>
            </a:r>
          </a:p>
          <a:p>
            <a:pPr eaLnBrk="1" hangingPunct="1"/>
            <a:endParaRPr lang="fi-FI" sz="1800" dirty="0">
              <a:latin typeface="Arial" charset="0"/>
              <a:cs typeface="Arial" charset="0"/>
            </a:endParaRPr>
          </a:p>
        </p:txBody>
      </p:sp>
      <p:sp>
        <p:nvSpPr>
          <p:cNvPr id="23556"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3557" name="Dian numeron paikkamerkki 3"/>
          <p:cNvSpPr>
            <a:spLocks noGrp="1"/>
          </p:cNvSpPr>
          <p:nvPr>
            <p:ph type="sldNum" sz="quarter" idx="11"/>
          </p:nvPr>
        </p:nvSpPr>
        <p:spPr>
          <a:noFill/>
        </p:spPr>
        <p:txBody>
          <a:bodyPr/>
          <a:lstStyle/>
          <a:p>
            <a:fld id="{E110BAFB-864F-4C05-A420-AC30DF054E06}" type="slidenum">
              <a:rPr lang="fi-FI" smtClean="0">
                <a:latin typeface="Arial" charset="0"/>
                <a:ea typeface="Lucida Sans Unicode" pitchFamily="34" charset="0"/>
              </a:rPr>
              <a:pPr/>
              <a:t>37</a:t>
            </a:fld>
            <a:endParaRPr lang="fi-FI" smtClean="0">
              <a:latin typeface="Arial" charset="0"/>
              <a:ea typeface="Lucida Sans Unicode" pitchFamily="34" charset="0"/>
            </a:endParaRPr>
          </a:p>
        </p:txBody>
      </p:sp>
      <p:pic>
        <p:nvPicPr>
          <p:cNvPr id="23558" name="Kuva 9"/>
          <p:cNvPicPr>
            <a:picLocks noChangeAspect="1"/>
          </p:cNvPicPr>
          <p:nvPr/>
        </p:nvPicPr>
        <p:blipFill>
          <a:blip r:embed="rId2" cstate="print"/>
          <a:srcRect/>
          <a:stretch>
            <a:fillRect/>
          </a:stretch>
        </p:blipFill>
        <p:spPr bwMode="auto">
          <a:xfrm>
            <a:off x="8425440" y="162738"/>
            <a:ext cx="518400" cy="433485"/>
          </a:xfrm>
          <a:prstGeom prst="rect">
            <a:avLst/>
          </a:prstGeom>
          <a:noFill/>
          <a:ln w="9525">
            <a:noFill/>
            <a:miter lim="800000"/>
            <a:headEnd/>
            <a:tailEnd/>
          </a:ln>
        </p:spPr>
      </p:pic>
      <p:sp>
        <p:nvSpPr>
          <p:cNvPr id="7" name="Pyöristetty suorakulmio 6"/>
          <p:cNvSpPr/>
          <p:nvPr/>
        </p:nvSpPr>
        <p:spPr>
          <a:xfrm>
            <a:off x="718561" y="4866271"/>
            <a:ext cx="5225760" cy="137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b="1">
                <a:solidFill>
                  <a:schemeClr val="tx1"/>
                </a:solidFill>
              </a:rPr>
              <a:t>Pisteytysohje:</a:t>
            </a:r>
          </a:p>
          <a:p>
            <a:pPr>
              <a:defRPr/>
            </a:pPr>
            <a:r>
              <a:rPr lang="fi-FI">
                <a:solidFill>
                  <a:schemeClr val="tx1"/>
                </a:solidFill>
              </a:rPr>
              <a:t>Vaihtoehdon b tai vaihtoehtojen b ja d valinta tuottaa yhden pisteen. Pistettä ei saa, jos on valinnut jonkin väärän vaihtoehdon.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6480" y="990824"/>
            <a:ext cx="8231040" cy="413324"/>
          </a:xfrm>
        </p:spPr>
        <p:txBody>
          <a:bodyPr>
            <a:normAutofit fontScale="90000"/>
          </a:bodyPr>
          <a:lstStyle/>
          <a:p>
            <a:r>
              <a:rPr lang="fi-FI" sz="1800" dirty="0">
                <a:latin typeface="Arial" charset="0"/>
                <a:cs typeface="Arial" charset="0"/>
              </a:rPr>
              <a:t>Tuntitehtävä B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
            </a:r>
            <a:br>
              <a:rPr lang="fi-FI" dirty="0" smtClean="0">
                <a:latin typeface="Arial" charset="0"/>
                <a:cs typeface="Arial" charset="0"/>
              </a:rPr>
            </a:br>
            <a:endParaRPr lang="fi-FI" dirty="0" smtClean="0">
              <a:latin typeface="Arial" charset="0"/>
              <a:cs typeface="Arial" charset="0"/>
            </a:endParaRPr>
          </a:p>
        </p:txBody>
      </p:sp>
      <p:sp>
        <p:nvSpPr>
          <p:cNvPr id="23555" name="Rectangle 3"/>
          <p:cNvSpPr>
            <a:spLocks noGrp="1" noChangeArrowheads="1"/>
          </p:cNvSpPr>
          <p:nvPr>
            <p:ph idx="1"/>
          </p:nvPr>
        </p:nvSpPr>
        <p:spPr>
          <a:xfrm>
            <a:off x="456480" y="1468955"/>
            <a:ext cx="8231040" cy="5160062"/>
          </a:xfrm>
        </p:spPr>
        <p:txBody>
          <a:bodyPr/>
          <a:lstStyle/>
          <a:p>
            <a:r>
              <a:rPr lang="fi-FI" sz="2500" dirty="0">
                <a:latin typeface="Arial" charset="0"/>
                <a:cs typeface="Arial" charset="0"/>
              </a:rPr>
              <a:t>2. Seuraavassa on lueteltu nykyisessä eduskunnassa edustettuina olevat puolueet. Poimi neljä (4) paikkamäärältään suurinta puoluetta.</a:t>
            </a:r>
          </a:p>
          <a:p>
            <a:pPr>
              <a:buFontTx/>
              <a:buNone/>
            </a:pPr>
            <a:endParaRPr lang="fi-FI" sz="2500" dirty="0">
              <a:latin typeface="Arial" charset="0"/>
              <a:cs typeface="Arial" charset="0"/>
            </a:endParaRPr>
          </a:p>
          <a:p>
            <a:pPr>
              <a:buFontTx/>
              <a:buChar char="•"/>
            </a:pPr>
            <a:r>
              <a:rPr lang="fi-FI" sz="2200" dirty="0">
                <a:latin typeface="Arial" charset="0"/>
                <a:cs typeface="Arial" charset="0"/>
              </a:rPr>
              <a:t>Perussuomalaiset</a:t>
            </a:r>
          </a:p>
          <a:p>
            <a:pPr>
              <a:buFontTx/>
              <a:buChar char="•"/>
            </a:pPr>
            <a:r>
              <a:rPr lang="fi-FI" sz="2200" dirty="0">
                <a:latin typeface="Arial" charset="0"/>
                <a:cs typeface="Arial" charset="0"/>
              </a:rPr>
              <a:t>Vasemmistoliitto</a:t>
            </a:r>
          </a:p>
          <a:p>
            <a:pPr>
              <a:buFontTx/>
              <a:buChar char="•"/>
            </a:pPr>
            <a:r>
              <a:rPr lang="fi-FI" sz="2200" dirty="0">
                <a:latin typeface="Arial" charset="0"/>
                <a:cs typeface="Arial" charset="0"/>
              </a:rPr>
              <a:t>Kokoomus</a:t>
            </a:r>
          </a:p>
          <a:p>
            <a:pPr>
              <a:buFontTx/>
              <a:buChar char="•"/>
            </a:pPr>
            <a:r>
              <a:rPr lang="fi-FI" sz="2200" dirty="0">
                <a:latin typeface="Arial" charset="0"/>
                <a:cs typeface="Arial" charset="0"/>
              </a:rPr>
              <a:t>Suomen Sosialidemokraattinen</a:t>
            </a:r>
          </a:p>
          <a:p>
            <a:pPr>
              <a:buFontTx/>
              <a:buNone/>
            </a:pPr>
            <a:r>
              <a:rPr lang="fi-FI" sz="2200" dirty="0">
                <a:latin typeface="Arial" charset="0"/>
                <a:cs typeface="Arial" charset="0"/>
              </a:rPr>
              <a:t>	Puolue </a:t>
            </a:r>
          </a:p>
          <a:p>
            <a:pPr>
              <a:buFontTx/>
              <a:buChar char="•"/>
            </a:pPr>
            <a:r>
              <a:rPr lang="fi-FI" sz="2200" dirty="0">
                <a:latin typeface="Arial" charset="0"/>
                <a:cs typeface="Arial" charset="0"/>
              </a:rPr>
              <a:t>Suomen Keskusta</a:t>
            </a:r>
            <a:endParaRPr lang="fi-FI" dirty="0" smtClean="0">
              <a:latin typeface="Arial" charset="0"/>
              <a:cs typeface="Arial" charset="0"/>
            </a:endParaRPr>
          </a:p>
        </p:txBody>
      </p:sp>
      <p:sp>
        <p:nvSpPr>
          <p:cNvPr id="24580"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4581" name="Dian numeron paikkamerkki 4"/>
          <p:cNvSpPr>
            <a:spLocks noGrp="1"/>
          </p:cNvSpPr>
          <p:nvPr>
            <p:ph type="sldNum" sz="quarter" idx="11"/>
          </p:nvPr>
        </p:nvSpPr>
        <p:spPr>
          <a:noFill/>
        </p:spPr>
        <p:txBody>
          <a:bodyPr/>
          <a:lstStyle/>
          <a:p>
            <a:fld id="{5AE50447-D441-4664-931E-4AFE14A9A9A1}" type="slidenum">
              <a:rPr lang="fi-FI" smtClean="0">
                <a:latin typeface="Arial" charset="0"/>
                <a:ea typeface="Lucida Sans Unicode" pitchFamily="34" charset="0"/>
              </a:rPr>
              <a:pPr/>
              <a:t>38</a:t>
            </a:fld>
            <a:endParaRPr lang="fi-FI" smtClean="0">
              <a:latin typeface="Arial" charset="0"/>
              <a:ea typeface="Lucida Sans Unicode" pitchFamily="34" charset="0"/>
            </a:endParaRPr>
          </a:p>
        </p:txBody>
      </p:sp>
      <p:sp>
        <p:nvSpPr>
          <p:cNvPr id="23558" name="Rectangle 4"/>
          <p:cNvSpPr>
            <a:spLocks noGrp="1" noChangeArrowheads="1"/>
          </p:cNvSpPr>
          <p:nvPr>
            <p:ph sz="half" idx="4294967295"/>
          </p:nvPr>
        </p:nvSpPr>
        <p:spPr>
          <a:xfrm>
            <a:off x="4898880" y="3102086"/>
            <a:ext cx="4039200" cy="3201457"/>
          </a:xfrm>
        </p:spPr>
        <p:txBody>
          <a:bodyPr/>
          <a:lstStyle/>
          <a:p>
            <a:pPr eaLnBrk="1" hangingPunct="1">
              <a:buFontTx/>
              <a:buChar char="•"/>
            </a:pPr>
            <a:r>
              <a:rPr lang="fi-FI" sz="2200" dirty="0">
                <a:latin typeface="Arial" charset="0"/>
                <a:cs typeface="Arial" charset="0"/>
              </a:rPr>
              <a:t>Vihreä liitto</a:t>
            </a:r>
          </a:p>
          <a:p>
            <a:pPr eaLnBrk="1" hangingPunct="1">
              <a:buFontTx/>
              <a:buChar char="•"/>
            </a:pPr>
            <a:r>
              <a:rPr lang="fi-FI" sz="2200" dirty="0">
                <a:latin typeface="Arial" charset="0"/>
                <a:cs typeface="Arial" charset="0"/>
              </a:rPr>
              <a:t>Kristillisdemokraatit</a:t>
            </a:r>
          </a:p>
          <a:p>
            <a:pPr eaLnBrk="1" hangingPunct="1">
              <a:buFontTx/>
              <a:buChar char="•"/>
            </a:pPr>
            <a:r>
              <a:rPr lang="fi-FI" sz="2200" dirty="0">
                <a:latin typeface="Arial" charset="0"/>
                <a:cs typeface="Arial" charset="0"/>
              </a:rPr>
              <a:t>Ruotsalainen Kansanpuolue</a:t>
            </a:r>
          </a:p>
        </p:txBody>
      </p:sp>
      <p:pic>
        <p:nvPicPr>
          <p:cNvPr id="24583"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
        <p:nvSpPr>
          <p:cNvPr id="8" name="Pyöristetty suorakulmio 7"/>
          <p:cNvSpPr/>
          <p:nvPr/>
        </p:nvSpPr>
        <p:spPr>
          <a:xfrm>
            <a:off x="4636800" y="5126939"/>
            <a:ext cx="3919680" cy="914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b="1">
                <a:solidFill>
                  <a:schemeClr val="tx1"/>
                </a:solidFill>
              </a:rPr>
              <a:t>Pisteytysohje:</a:t>
            </a:r>
          </a:p>
          <a:p>
            <a:pPr>
              <a:defRPr/>
            </a:pPr>
            <a:r>
              <a:rPr lang="fi-FI">
                <a:solidFill>
                  <a:schemeClr val="tx1"/>
                </a:solidFill>
              </a:rPr>
              <a:t>Kolmen suurimman tietäminen tuottaa yhden pisteen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6480" y="1012427"/>
            <a:ext cx="8231040" cy="871291"/>
          </a:xfrm>
        </p:spPr>
        <p:txBody>
          <a:bodyPr>
            <a:normAutofit fontScale="90000"/>
          </a:bodyPr>
          <a:lstStyle/>
          <a:p>
            <a:pPr eaLnBrk="1" hangingPunct="1"/>
            <a:r>
              <a:rPr lang="fi-FI" sz="1800" dirty="0">
                <a:latin typeface="Arial" charset="0"/>
                <a:cs typeface="Arial" charset="0"/>
              </a:rPr>
              <a:t>Tuntitehtävä B:</a:t>
            </a:r>
            <a:br>
              <a:rPr lang="fi-FI" sz="1800" dirty="0">
                <a:latin typeface="Arial" charset="0"/>
                <a:cs typeface="Arial" charset="0"/>
              </a:rPr>
            </a:br>
            <a:r>
              <a:rPr lang="fi-FI" sz="2500" dirty="0">
                <a:latin typeface="Arial" charset="0"/>
                <a:cs typeface="Arial" charset="0"/>
              </a:rPr>
              <a:t>3. Valitse seuraavista ne puolueet, jotka ovat tällä hetkellä edustettuina maamme hallituksessa.</a:t>
            </a:r>
            <a:r>
              <a:rPr lang="fi-FI" dirty="0" smtClean="0">
                <a:latin typeface="Arial" charset="0"/>
                <a:cs typeface="Arial" charset="0"/>
              </a:rPr>
              <a:t/>
            </a:r>
            <a:br>
              <a:rPr lang="fi-FI" dirty="0" smtClean="0">
                <a:latin typeface="Arial" charset="0"/>
                <a:cs typeface="Arial" charset="0"/>
              </a:rPr>
            </a:br>
            <a:endParaRPr lang="fi-FI" dirty="0" smtClean="0">
              <a:latin typeface="Arial" charset="0"/>
              <a:cs typeface="Arial" charset="0"/>
            </a:endParaRPr>
          </a:p>
        </p:txBody>
      </p:sp>
      <p:sp>
        <p:nvSpPr>
          <p:cNvPr id="24579" name="Rectangle 3"/>
          <p:cNvSpPr>
            <a:spLocks noGrp="1" noChangeArrowheads="1"/>
          </p:cNvSpPr>
          <p:nvPr>
            <p:ph idx="1"/>
          </p:nvPr>
        </p:nvSpPr>
        <p:spPr>
          <a:xfrm>
            <a:off x="456480" y="2318643"/>
            <a:ext cx="8231040" cy="4310373"/>
          </a:xfrm>
        </p:spPr>
        <p:txBody>
          <a:bodyPr/>
          <a:lstStyle/>
          <a:p>
            <a:pPr eaLnBrk="1" hangingPunct="1"/>
            <a:r>
              <a:rPr lang="fi-FI" sz="2200" dirty="0">
                <a:latin typeface="Arial" charset="0"/>
                <a:cs typeface="Arial" charset="0"/>
              </a:rPr>
              <a:t>Perussuomalaiset</a:t>
            </a:r>
          </a:p>
          <a:p>
            <a:pPr eaLnBrk="1" hangingPunct="1"/>
            <a:r>
              <a:rPr lang="fi-FI" sz="2200" dirty="0">
                <a:latin typeface="Arial" charset="0"/>
                <a:cs typeface="Arial" charset="0"/>
              </a:rPr>
              <a:t>Vasemmistoliitto</a:t>
            </a:r>
          </a:p>
          <a:p>
            <a:pPr eaLnBrk="1" hangingPunct="1"/>
            <a:r>
              <a:rPr lang="fi-FI" sz="2200" dirty="0">
                <a:latin typeface="Arial" charset="0"/>
                <a:cs typeface="Arial" charset="0"/>
              </a:rPr>
              <a:t>Kokoomus</a:t>
            </a:r>
          </a:p>
          <a:p>
            <a:pPr eaLnBrk="1" hangingPunct="1"/>
            <a:r>
              <a:rPr lang="fi-FI" sz="2200" dirty="0">
                <a:latin typeface="Arial" charset="0"/>
                <a:cs typeface="Arial" charset="0"/>
              </a:rPr>
              <a:t>Suomen Sosialidemokraattinen Puolue</a:t>
            </a:r>
          </a:p>
          <a:p>
            <a:pPr eaLnBrk="1" hangingPunct="1"/>
            <a:r>
              <a:rPr lang="fi-FI" sz="2200" dirty="0">
                <a:latin typeface="Arial" charset="0"/>
                <a:cs typeface="Arial" charset="0"/>
              </a:rPr>
              <a:t>Suomen Keskusta</a:t>
            </a:r>
          </a:p>
          <a:p>
            <a:pPr eaLnBrk="1" hangingPunct="1"/>
            <a:r>
              <a:rPr lang="fi-FI" sz="2200" dirty="0">
                <a:latin typeface="Arial" charset="0"/>
                <a:cs typeface="Arial" charset="0"/>
              </a:rPr>
              <a:t>Vihreä liitto</a:t>
            </a:r>
          </a:p>
          <a:p>
            <a:pPr eaLnBrk="1" hangingPunct="1"/>
            <a:r>
              <a:rPr lang="fi-FI" sz="2200" dirty="0">
                <a:latin typeface="Arial" charset="0"/>
                <a:cs typeface="Arial" charset="0"/>
              </a:rPr>
              <a:t>Kristillisdemokraatit</a:t>
            </a:r>
          </a:p>
          <a:p>
            <a:pPr eaLnBrk="1" hangingPunct="1"/>
            <a:r>
              <a:rPr lang="fi-FI" sz="2200" dirty="0">
                <a:latin typeface="Arial" charset="0"/>
                <a:cs typeface="Arial" charset="0"/>
              </a:rPr>
              <a:t>Ruotsalainen Kansanpuolue</a:t>
            </a:r>
          </a:p>
          <a:p>
            <a:pPr eaLnBrk="1" hangingPunct="1"/>
            <a:endParaRPr lang="fi-FI" sz="1800" dirty="0">
              <a:latin typeface="Arial" charset="0"/>
              <a:cs typeface="Arial" charset="0"/>
            </a:endParaRPr>
          </a:p>
        </p:txBody>
      </p:sp>
      <p:sp>
        <p:nvSpPr>
          <p:cNvPr id="25604"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5605" name="Dian numeron paikkamerkki 3"/>
          <p:cNvSpPr>
            <a:spLocks noGrp="1"/>
          </p:cNvSpPr>
          <p:nvPr>
            <p:ph type="sldNum" sz="quarter" idx="11"/>
          </p:nvPr>
        </p:nvSpPr>
        <p:spPr>
          <a:noFill/>
        </p:spPr>
        <p:txBody>
          <a:bodyPr/>
          <a:lstStyle/>
          <a:p>
            <a:fld id="{0377D614-6CFE-4AB0-9833-B0324FE51FFF}" type="slidenum">
              <a:rPr lang="fi-FI" smtClean="0">
                <a:latin typeface="Arial" charset="0"/>
                <a:ea typeface="Lucida Sans Unicode" pitchFamily="34" charset="0"/>
              </a:rPr>
              <a:pPr/>
              <a:t>39</a:t>
            </a:fld>
            <a:endParaRPr lang="fi-FI" smtClean="0">
              <a:latin typeface="Arial" charset="0"/>
              <a:ea typeface="Lucida Sans Unicode" pitchFamily="34" charset="0"/>
            </a:endParaRPr>
          </a:p>
        </p:txBody>
      </p:sp>
      <p:pic>
        <p:nvPicPr>
          <p:cNvPr id="25606" name="Kuva 9"/>
          <p:cNvPicPr>
            <a:picLocks noChangeAspect="1"/>
          </p:cNvPicPr>
          <p:nvPr/>
        </p:nvPicPr>
        <p:blipFill>
          <a:blip r:embed="rId2" cstate="print"/>
          <a:srcRect/>
          <a:stretch>
            <a:fillRect/>
          </a:stretch>
        </p:blipFill>
        <p:spPr bwMode="auto">
          <a:xfrm>
            <a:off x="8425440" y="162738"/>
            <a:ext cx="518400" cy="433485"/>
          </a:xfrm>
          <a:prstGeom prst="rect">
            <a:avLst/>
          </a:prstGeom>
          <a:noFill/>
          <a:ln w="9525">
            <a:noFill/>
            <a:miter lim="800000"/>
            <a:headEnd/>
            <a:tailEnd/>
          </a:ln>
        </p:spPr>
      </p:pic>
      <p:sp>
        <p:nvSpPr>
          <p:cNvPr id="7" name="Pyöristetty suorakulmio 6"/>
          <p:cNvSpPr/>
          <p:nvPr/>
        </p:nvSpPr>
        <p:spPr>
          <a:xfrm>
            <a:off x="5225760" y="3951775"/>
            <a:ext cx="3657600" cy="1828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b="1">
                <a:solidFill>
                  <a:schemeClr val="tx1"/>
                </a:solidFill>
              </a:rPr>
              <a:t>Pisteytysohje:</a:t>
            </a:r>
          </a:p>
          <a:p>
            <a:pPr>
              <a:defRPr/>
            </a:pPr>
            <a:r>
              <a:rPr lang="fi-FI">
                <a:solidFill>
                  <a:schemeClr val="tx1"/>
                </a:solidFill>
              </a:rPr>
              <a:t>Kahden suurimman hallituspuolueen tietäminen tuottaa yhden pisteen. Pistettä ei kuitenkaan saa, jos on maininnut jonkin väärän eli hallitukseen kuulumattoman puolueen.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p:cNvSpPr>
            <a:spLocks noGrp="1"/>
          </p:cNvSpPr>
          <p:nvPr>
            <p:ph type="title"/>
          </p:nvPr>
        </p:nvSpPr>
        <p:spPr/>
        <p:txBody>
          <a:bodyPr/>
          <a:lstStyle/>
          <a:p>
            <a:r>
              <a:rPr lang="fi-FI" sz="1800" dirty="0">
                <a:latin typeface="Arial" charset="0"/>
                <a:cs typeface="Arial" charset="0"/>
              </a:rPr>
              <a:t/>
            </a:r>
            <a:br>
              <a:rPr lang="fi-FI" sz="1800" dirty="0">
                <a:latin typeface="Arial" charset="0"/>
                <a:cs typeface="Arial" charset="0"/>
              </a:rPr>
            </a:br>
            <a:r>
              <a:rPr lang="fi-FI" sz="1800" dirty="0">
                <a:latin typeface="Arial" charset="0"/>
                <a:cs typeface="Arial" charset="0"/>
              </a:rPr>
              <a:t>Tuntitehtävä B</a:t>
            </a:r>
          </a:p>
        </p:txBody>
      </p:sp>
      <p:sp>
        <p:nvSpPr>
          <p:cNvPr id="21507" name="Sisällön paikkamerkki 2"/>
          <p:cNvSpPr>
            <a:spLocks noGrp="1"/>
          </p:cNvSpPr>
          <p:nvPr>
            <p:ph idx="1"/>
          </p:nvPr>
        </p:nvSpPr>
        <p:spPr>
          <a:xfrm>
            <a:off x="424800" y="1808830"/>
            <a:ext cx="8231040" cy="4297411"/>
          </a:xfrm>
        </p:spPr>
        <p:txBody>
          <a:bodyPr/>
          <a:lstStyle/>
          <a:p>
            <a:r>
              <a:rPr lang="fi-FI" sz="2200" dirty="0">
                <a:latin typeface="Arial" charset="0"/>
                <a:cs typeface="Arial" charset="0"/>
              </a:rPr>
              <a:t>Lue katkelma professori Juha Sihvolan Naisten päivänä 8.3.2005 pitämästä </a:t>
            </a:r>
            <a:r>
              <a:rPr lang="fi-FI" sz="2200" dirty="0">
                <a:latin typeface="Arial" charset="0"/>
                <a:cs typeface="Arial" charset="0"/>
                <a:hlinkClick r:id="rId2" action="ppaction://hlinkfile"/>
              </a:rPr>
              <a:t>puheesta.</a:t>
            </a:r>
            <a:endParaRPr lang="fi-FI" sz="2200" dirty="0">
              <a:latin typeface="Arial" charset="0"/>
              <a:cs typeface="Arial" charset="0"/>
            </a:endParaRPr>
          </a:p>
          <a:p>
            <a:r>
              <a:rPr lang="fi-FI" sz="2200" dirty="0">
                <a:latin typeface="Arial" charset="0"/>
                <a:cs typeface="Arial" charset="0"/>
              </a:rPr>
              <a:t>Pohdi tekstin ja seuraavien vaihtoehtojen valossa, miten maahanmuuttajakulttuureihin tulisi suhtautua:</a:t>
            </a:r>
          </a:p>
          <a:p>
            <a:pPr lvl="1"/>
            <a:r>
              <a:rPr lang="fi-FI" sz="1800" b="1" dirty="0">
                <a:latin typeface="Arial" charset="0"/>
                <a:cs typeface="Arial" charset="0"/>
              </a:rPr>
              <a:t>assimilaatio: </a:t>
            </a:r>
            <a:r>
              <a:rPr lang="fi-FI" sz="1800" dirty="0">
                <a:latin typeface="Arial" charset="0"/>
                <a:cs typeface="Arial" charset="0"/>
              </a:rPr>
              <a:t>sulauttaminen vastaanottajamaan kulttuuriin (tavoitteena esim. Ranskassa)</a:t>
            </a:r>
          </a:p>
          <a:p>
            <a:pPr lvl="1"/>
            <a:r>
              <a:rPr lang="fi-FI" sz="1800" b="1" dirty="0">
                <a:latin typeface="Arial" charset="0"/>
                <a:cs typeface="Arial" charset="0"/>
              </a:rPr>
              <a:t>integraatio: </a:t>
            </a:r>
            <a:r>
              <a:rPr lang="fi-FI" sz="1800" dirty="0">
                <a:latin typeface="Arial" charset="0"/>
                <a:cs typeface="Arial" charset="0"/>
              </a:rPr>
              <a:t>kotouttaminen vastaanottajamaan yhteiskuntaan. Maahanmuuttaja säilyttää oman kielensä ja kulttuurinsa (esim. Suomessa).</a:t>
            </a:r>
          </a:p>
          <a:p>
            <a:pPr lvl="1"/>
            <a:r>
              <a:rPr lang="fi-FI" sz="1800" b="1" dirty="0">
                <a:latin typeface="Arial" charset="0"/>
                <a:cs typeface="Arial" charset="0"/>
              </a:rPr>
              <a:t>monikulttuurisuus: </a:t>
            </a:r>
            <a:r>
              <a:rPr lang="fi-FI" sz="1800" dirty="0">
                <a:latin typeface="Arial" charset="0"/>
                <a:cs typeface="Arial" charset="0"/>
              </a:rPr>
              <a:t>maahanmuuttaja liittyy yhteiskuntaan oman kulttuurinsa kautta (esim. Kanadassa, Britanniassa, Alankomaissa).</a:t>
            </a:r>
          </a:p>
          <a:p>
            <a:pPr lvl="1"/>
            <a:r>
              <a:rPr lang="fi-FI" sz="1800" b="1" dirty="0" err="1">
                <a:latin typeface="Arial" charset="0"/>
                <a:cs typeface="Arial" charset="0"/>
              </a:rPr>
              <a:t>segregaatio</a:t>
            </a:r>
            <a:r>
              <a:rPr lang="fi-FI" sz="1800" b="1" dirty="0">
                <a:latin typeface="Arial" charset="0"/>
                <a:cs typeface="Arial" charset="0"/>
              </a:rPr>
              <a:t> eli erottelu: </a:t>
            </a:r>
            <a:r>
              <a:rPr lang="fi-FI" sz="1800" dirty="0">
                <a:latin typeface="Arial" charset="0"/>
                <a:cs typeface="Arial" charset="0"/>
              </a:rPr>
              <a:t>etniset ryhmät ja kulttuuriset yhteisöt elävät muusta kulttuurista erillään (esim. USA:n kiinalaiskaupunginosat).</a:t>
            </a:r>
          </a:p>
        </p:txBody>
      </p:sp>
      <p:pic>
        <p:nvPicPr>
          <p:cNvPr id="21508" name="Kuva 9"/>
          <p:cNvPicPr>
            <a:picLocks noChangeAspect="1"/>
          </p:cNvPicPr>
          <p:nvPr/>
        </p:nvPicPr>
        <p:blipFill>
          <a:blip r:embed="rId3" cstate="print"/>
          <a:srcRect/>
          <a:stretch>
            <a:fillRect/>
          </a:stretch>
        </p:blipFill>
        <p:spPr bwMode="auto">
          <a:xfrm>
            <a:off x="8330400" y="318274"/>
            <a:ext cx="345600" cy="368679"/>
          </a:xfrm>
          <a:prstGeom prst="rect">
            <a:avLst/>
          </a:prstGeom>
          <a:noFill/>
          <a:ln w="9525">
            <a:noFill/>
            <a:miter lim="800000"/>
            <a:headEnd/>
            <a:tailEnd/>
          </a:ln>
        </p:spPr>
      </p:pic>
      <p:sp>
        <p:nvSpPr>
          <p:cNvPr id="21509" name="Dian numeron paikkamerkki 6"/>
          <p:cNvSpPr>
            <a:spLocks noGrp="1"/>
          </p:cNvSpPr>
          <p:nvPr>
            <p:ph type="sldNum" sz="quarter" idx="11"/>
          </p:nvPr>
        </p:nvSpPr>
        <p:spPr>
          <a:noFill/>
        </p:spPr>
        <p:txBody>
          <a:bodyPr/>
          <a:lstStyle/>
          <a:p>
            <a:fld id="{8E357B7B-7EA5-4861-8B2C-2B0866CF0EC4}" type="slidenum">
              <a:rPr lang="fi-FI" smtClean="0">
                <a:ea typeface="Lucida Sans Unicode" pitchFamily="34" charset="0"/>
              </a:rPr>
              <a:pPr/>
              <a:t>4</a:t>
            </a:fld>
            <a:endParaRPr lang="fi-FI" smtClean="0">
              <a:ea typeface="Lucida Sans Unicode" pitchFamily="34" charset="0"/>
            </a:endParaRPr>
          </a:p>
        </p:txBody>
      </p:sp>
      <p:sp>
        <p:nvSpPr>
          <p:cNvPr id="21510" name="Alatunnisteen paikkamerkki 7"/>
          <p:cNvSpPr>
            <a:spLocks noGrp="1"/>
          </p:cNvSpPr>
          <p:nvPr>
            <p:ph type="ftr" sz="quarter" idx="10"/>
          </p:nvPr>
        </p:nvSpPr>
        <p:spPr>
          <a:noFill/>
        </p:spPr>
        <p:txBody>
          <a:bodyPr/>
          <a:lstStyle/>
          <a:p>
            <a:r>
              <a:rPr lang="fi-FI" smtClean="0">
                <a:latin typeface="Arial" charset="0"/>
                <a:cs typeface="Arial" charset="0"/>
              </a:rPr>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6480" y="1142041"/>
            <a:ext cx="8231040" cy="761840"/>
          </a:xfrm>
        </p:spPr>
        <p:txBody>
          <a:bodyPr>
            <a:normAutofit fontScale="90000"/>
          </a:bodyPr>
          <a:lstStyle/>
          <a:p>
            <a:pPr eaLnBrk="1" hangingPunct="1"/>
            <a:r>
              <a:rPr lang="fi-FI" sz="1800" dirty="0">
                <a:latin typeface="Arial" charset="0"/>
                <a:cs typeface="Arial" charset="0"/>
              </a:rPr>
              <a:t>Tuntitehtävä B:</a:t>
            </a:r>
            <a:br>
              <a:rPr lang="fi-FI" sz="1800" dirty="0">
                <a:latin typeface="Arial" charset="0"/>
                <a:cs typeface="Arial" charset="0"/>
              </a:rPr>
            </a:br>
            <a:r>
              <a:rPr lang="fi-FI" sz="2900" dirty="0">
                <a:latin typeface="Arial" charset="0"/>
                <a:cs typeface="Arial" charset="0"/>
              </a:rPr>
              <a:t>4. Kuka toimii tällä hetkellä Suomen pääministerinä, ja mitä puoluetta hän edustaa?</a:t>
            </a:r>
          </a:p>
        </p:txBody>
      </p:sp>
      <p:sp>
        <p:nvSpPr>
          <p:cNvPr id="26627"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6628" name="Dian numeron paikkamerkki 3"/>
          <p:cNvSpPr>
            <a:spLocks noGrp="1"/>
          </p:cNvSpPr>
          <p:nvPr>
            <p:ph type="sldNum" sz="quarter" idx="11"/>
          </p:nvPr>
        </p:nvSpPr>
        <p:spPr>
          <a:noFill/>
        </p:spPr>
        <p:txBody>
          <a:bodyPr/>
          <a:lstStyle/>
          <a:p>
            <a:fld id="{97A318B2-68AE-4D7E-BF78-4BA518EA72CF}" type="slidenum">
              <a:rPr lang="fi-FI" smtClean="0">
                <a:latin typeface="Arial" charset="0"/>
                <a:ea typeface="Lucida Sans Unicode" pitchFamily="34" charset="0"/>
              </a:rPr>
              <a:pPr/>
              <a:t>40</a:t>
            </a:fld>
            <a:endParaRPr lang="fi-FI" smtClean="0">
              <a:latin typeface="Arial" charset="0"/>
              <a:ea typeface="Lucida Sans Unicode" pitchFamily="34" charset="0"/>
            </a:endParaRPr>
          </a:p>
        </p:txBody>
      </p:sp>
      <p:pic>
        <p:nvPicPr>
          <p:cNvPr id="26629"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
        <p:nvSpPr>
          <p:cNvPr id="7" name="Pyöristetty suorakulmio 6"/>
          <p:cNvSpPr/>
          <p:nvPr/>
        </p:nvSpPr>
        <p:spPr>
          <a:xfrm>
            <a:off x="718561" y="3364193"/>
            <a:ext cx="5617440" cy="1762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b="1">
                <a:solidFill>
                  <a:schemeClr val="tx1"/>
                </a:solidFill>
              </a:rPr>
              <a:t>Pisteytysohje:</a:t>
            </a:r>
          </a:p>
          <a:p>
            <a:pPr>
              <a:defRPr/>
            </a:pPr>
            <a:r>
              <a:rPr lang="fi-FI">
                <a:solidFill>
                  <a:schemeClr val="tx1"/>
                </a:solidFill>
              </a:rPr>
              <a:t>Pääministerin ja hänen puolueensa tietäminen tuottaa yhden pisteen. Sekä nimi että puolue pitää tietää. Jos on maininnut väärän nimen tai puolueen tai tiennyt vain toisen, ei saa pisteitä.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6480" y="1077233"/>
            <a:ext cx="8231040" cy="1306218"/>
          </a:xfrm>
        </p:spPr>
        <p:txBody>
          <a:bodyPr/>
          <a:lstStyle/>
          <a:p>
            <a:pPr eaLnBrk="1" hangingPunct="1"/>
            <a:r>
              <a:rPr lang="fi-FI" sz="1800" dirty="0">
                <a:latin typeface="Arial" charset="0"/>
                <a:cs typeface="Arial" charset="0"/>
              </a:rPr>
              <a:t>Tuntitehtävä B:</a:t>
            </a:r>
            <a:r>
              <a:rPr lang="fi-FI" sz="2900" dirty="0">
                <a:latin typeface="Arial" charset="0"/>
                <a:cs typeface="Arial" charset="0"/>
              </a:rPr>
              <a:t/>
            </a:r>
            <a:br>
              <a:rPr lang="fi-FI" sz="2900" dirty="0">
                <a:latin typeface="Arial" charset="0"/>
                <a:cs typeface="Arial" charset="0"/>
              </a:rPr>
            </a:br>
            <a:r>
              <a:rPr lang="fi-FI" sz="2900" dirty="0">
                <a:latin typeface="Arial" charset="0"/>
                <a:cs typeface="Arial" charset="0"/>
              </a:rPr>
              <a:t>5. Mikä tai mitkä seuraavista kuuluvat perustuslain mukaan pääministerin tehtäviin? </a:t>
            </a:r>
          </a:p>
        </p:txBody>
      </p:sp>
      <p:sp>
        <p:nvSpPr>
          <p:cNvPr id="26627" name="Rectangle 3"/>
          <p:cNvSpPr>
            <a:spLocks noGrp="1" noChangeArrowheads="1"/>
          </p:cNvSpPr>
          <p:nvPr>
            <p:ph idx="1"/>
          </p:nvPr>
        </p:nvSpPr>
        <p:spPr>
          <a:xfrm>
            <a:off x="456480" y="2645559"/>
            <a:ext cx="8231040" cy="3983458"/>
          </a:xfrm>
        </p:spPr>
        <p:txBody>
          <a:bodyPr/>
          <a:lstStyle/>
          <a:p>
            <a:pPr eaLnBrk="1" hangingPunct="1"/>
            <a:r>
              <a:rPr lang="fi-FI" sz="2200" dirty="0">
                <a:latin typeface="Arial" charset="0"/>
                <a:cs typeface="Arial" charset="0"/>
              </a:rPr>
              <a:t>a) Valtioneuvoston toiminnan johtaminen</a:t>
            </a:r>
          </a:p>
          <a:p>
            <a:pPr eaLnBrk="1" hangingPunct="1"/>
            <a:r>
              <a:rPr lang="fi-FI" sz="2200" dirty="0">
                <a:latin typeface="Arial" charset="0"/>
                <a:cs typeface="Arial" charset="0"/>
              </a:rPr>
              <a:t>b) Ylimpien virkamiesten nimittäminen</a:t>
            </a:r>
          </a:p>
          <a:p>
            <a:pPr eaLnBrk="1" hangingPunct="1"/>
            <a:r>
              <a:rPr lang="fi-FI" sz="2200" dirty="0">
                <a:latin typeface="Arial" charset="0"/>
                <a:cs typeface="Arial" charset="0"/>
              </a:rPr>
              <a:t>c) Presidentin tehtävien hoitaminen tämän ollessa estynyt</a:t>
            </a:r>
          </a:p>
          <a:p>
            <a:pPr eaLnBrk="1" hangingPunct="1"/>
            <a:r>
              <a:rPr lang="fi-FI" sz="2200" dirty="0">
                <a:latin typeface="Arial" charset="0"/>
                <a:cs typeface="Arial" charset="0"/>
              </a:rPr>
              <a:t>d) Hallituksen ministerien nimittäminen ja erottaminen</a:t>
            </a:r>
          </a:p>
          <a:p>
            <a:pPr eaLnBrk="1" hangingPunct="1"/>
            <a:endParaRPr lang="fi-FI" sz="2200" dirty="0">
              <a:latin typeface="Arial" charset="0"/>
              <a:cs typeface="Arial" charset="0"/>
            </a:endParaRPr>
          </a:p>
          <a:p>
            <a:pPr eaLnBrk="1" hangingPunct="1"/>
            <a:endParaRPr lang="fi-FI" dirty="0" smtClean="0">
              <a:latin typeface="Arial" charset="0"/>
              <a:cs typeface="Arial" charset="0"/>
            </a:endParaRPr>
          </a:p>
          <a:p>
            <a:pPr eaLnBrk="1" hangingPunct="1"/>
            <a:endParaRPr lang="fi-FI" dirty="0" smtClean="0">
              <a:latin typeface="Arial" charset="0"/>
              <a:cs typeface="Arial" charset="0"/>
            </a:endParaRPr>
          </a:p>
        </p:txBody>
      </p:sp>
      <p:sp>
        <p:nvSpPr>
          <p:cNvPr id="27652"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7653" name="Dian numeron paikkamerkki 3"/>
          <p:cNvSpPr>
            <a:spLocks noGrp="1"/>
          </p:cNvSpPr>
          <p:nvPr>
            <p:ph type="sldNum" sz="quarter" idx="11"/>
          </p:nvPr>
        </p:nvSpPr>
        <p:spPr>
          <a:noFill/>
        </p:spPr>
        <p:txBody>
          <a:bodyPr/>
          <a:lstStyle/>
          <a:p>
            <a:fld id="{02E88BBC-42FE-4C5C-8F96-AD08DF9DD1A3}" type="slidenum">
              <a:rPr lang="fi-FI" smtClean="0">
                <a:latin typeface="Arial" charset="0"/>
                <a:ea typeface="Lucida Sans Unicode" pitchFamily="34" charset="0"/>
              </a:rPr>
              <a:pPr/>
              <a:t>41</a:t>
            </a:fld>
            <a:endParaRPr lang="fi-FI" smtClean="0">
              <a:latin typeface="Arial" charset="0"/>
              <a:ea typeface="Lucida Sans Unicode" pitchFamily="34" charset="0"/>
            </a:endParaRPr>
          </a:p>
        </p:txBody>
      </p:sp>
      <p:pic>
        <p:nvPicPr>
          <p:cNvPr id="27654"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
        <p:nvSpPr>
          <p:cNvPr id="7" name="Pyöristetty suorakulmio 6"/>
          <p:cNvSpPr/>
          <p:nvPr/>
        </p:nvSpPr>
        <p:spPr>
          <a:xfrm>
            <a:off x="1370881" y="4604164"/>
            <a:ext cx="3592800" cy="130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b="1">
                <a:solidFill>
                  <a:schemeClr val="tx1"/>
                </a:solidFill>
              </a:rPr>
              <a:t>Pisteytysohje:</a:t>
            </a:r>
          </a:p>
          <a:p>
            <a:pPr>
              <a:defRPr/>
            </a:pPr>
            <a:r>
              <a:rPr lang="fi-FI">
                <a:solidFill>
                  <a:schemeClr val="tx1"/>
                </a:solidFill>
              </a:rPr>
              <a:t>Vaihtoehdon a tai vaihtoehtojen a ja c valinta tuottaa yhden pisteen.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i-FI" sz="1800" dirty="0">
                <a:latin typeface="Arial" charset="0"/>
                <a:cs typeface="Arial" charset="0"/>
              </a:rPr>
              <a:t>Tuntitehtävä B </a:t>
            </a:r>
            <a:r>
              <a:rPr lang="fi-FI" dirty="0" smtClean="0">
                <a:latin typeface="Arial" charset="0"/>
                <a:cs typeface="Arial" charset="0"/>
              </a:rPr>
              <a:t/>
            </a:r>
            <a:br>
              <a:rPr lang="fi-FI" dirty="0" smtClean="0">
                <a:latin typeface="Arial" charset="0"/>
                <a:cs typeface="Arial" charset="0"/>
              </a:rPr>
            </a:br>
            <a:r>
              <a:rPr lang="fi-FI" sz="2900" dirty="0">
                <a:latin typeface="Arial" charset="0"/>
                <a:cs typeface="Arial" charset="0"/>
              </a:rPr>
              <a:t>Testin lopuksi pisteet lasketaan yhteen</a:t>
            </a:r>
          </a:p>
        </p:txBody>
      </p:sp>
      <p:sp>
        <p:nvSpPr>
          <p:cNvPr id="27651" name="Rectangle 3"/>
          <p:cNvSpPr>
            <a:spLocks noGrp="1" noChangeArrowheads="1"/>
          </p:cNvSpPr>
          <p:nvPr>
            <p:ph idx="1"/>
          </p:nvPr>
        </p:nvSpPr>
        <p:spPr>
          <a:xfrm>
            <a:off x="456480" y="2122783"/>
            <a:ext cx="8231040" cy="4506234"/>
          </a:xfrm>
        </p:spPr>
        <p:txBody>
          <a:bodyPr/>
          <a:lstStyle/>
          <a:p>
            <a:pPr eaLnBrk="1" hangingPunct="1">
              <a:defRPr/>
            </a:pPr>
            <a:r>
              <a:rPr lang="fi-FI" sz="2200" dirty="0">
                <a:latin typeface="Arial" pitchFamily="34" charset="0"/>
                <a:cs typeface="Arial" pitchFamily="34" charset="0"/>
              </a:rPr>
              <a:t>5 pistettä tuottaa arvonimen </a:t>
            </a:r>
            <a:r>
              <a:rPr lang="fi-FI" sz="2200" b="1" dirty="0">
                <a:solidFill>
                  <a:schemeClr val="bg2">
                    <a:lumMod val="75000"/>
                  </a:schemeClr>
                </a:solidFill>
                <a:latin typeface="Arial" pitchFamily="34" charset="0"/>
                <a:cs typeface="Arial" pitchFamily="34" charset="0"/>
              </a:rPr>
              <a:t>Huipputietäjä</a:t>
            </a:r>
          </a:p>
          <a:p>
            <a:pPr eaLnBrk="1" hangingPunct="1">
              <a:defRPr/>
            </a:pPr>
            <a:endParaRPr lang="fi-FI" sz="2200" dirty="0">
              <a:latin typeface="Arial" pitchFamily="34" charset="0"/>
              <a:cs typeface="Arial" pitchFamily="34" charset="0"/>
            </a:endParaRPr>
          </a:p>
          <a:p>
            <a:pPr eaLnBrk="1" hangingPunct="1">
              <a:defRPr/>
            </a:pPr>
            <a:r>
              <a:rPr lang="fi-FI" sz="2200" dirty="0">
                <a:latin typeface="Arial" pitchFamily="34" charset="0"/>
                <a:cs typeface="Arial" pitchFamily="34" charset="0"/>
              </a:rPr>
              <a:t>3-4 pistettä tuottaa nimityksen </a:t>
            </a:r>
            <a:r>
              <a:rPr lang="fi-FI" sz="2200" b="1" dirty="0">
                <a:solidFill>
                  <a:schemeClr val="bg2">
                    <a:lumMod val="75000"/>
                  </a:schemeClr>
                </a:solidFill>
                <a:latin typeface="Arial" pitchFamily="34" charset="0"/>
                <a:cs typeface="Arial" pitchFamily="34" charset="0"/>
              </a:rPr>
              <a:t>Tietäjä</a:t>
            </a:r>
          </a:p>
          <a:p>
            <a:pPr eaLnBrk="1" hangingPunct="1">
              <a:defRPr/>
            </a:pPr>
            <a:endParaRPr lang="fi-FI" sz="2200" dirty="0">
              <a:solidFill>
                <a:srgbClr val="FF0000"/>
              </a:solidFill>
              <a:latin typeface="Arial" pitchFamily="34" charset="0"/>
              <a:cs typeface="Arial" pitchFamily="34" charset="0"/>
            </a:endParaRPr>
          </a:p>
          <a:p>
            <a:pPr eaLnBrk="1" hangingPunct="1">
              <a:defRPr/>
            </a:pPr>
            <a:r>
              <a:rPr lang="fi-FI" sz="2200" dirty="0">
                <a:latin typeface="Arial" pitchFamily="34" charset="0"/>
                <a:cs typeface="Arial" pitchFamily="34" charset="0"/>
              </a:rPr>
              <a:t>1-2 pistettä tuottaa nimen </a:t>
            </a:r>
            <a:r>
              <a:rPr lang="fi-FI" sz="2200" b="1" dirty="0">
                <a:solidFill>
                  <a:schemeClr val="bg2">
                    <a:lumMod val="75000"/>
                  </a:schemeClr>
                </a:solidFill>
                <a:latin typeface="Arial" pitchFamily="34" charset="0"/>
                <a:cs typeface="Arial" pitchFamily="34" charset="0"/>
              </a:rPr>
              <a:t>Jotakin tiesin minäkin</a:t>
            </a:r>
          </a:p>
          <a:p>
            <a:pPr eaLnBrk="1" hangingPunct="1">
              <a:buFontTx/>
              <a:buNone/>
              <a:defRPr/>
            </a:pPr>
            <a:endParaRPr lang="fi-FI" sz="2200" dirty="0">
              <a:latin typeface="Arial" pitchFamily="34" charset="0"/>
              <a:cs typeface="Arial" pitchFamily="34" charset="0"/>
            </a:endParaRPr>
          </a:p>
          <a:p>
            <a:pPr eaLnBrk="1" hangingPunct="1">
              <a:defRPr/>
            </a:pPr>
            <a:r>
              <a:rPr lang="fi-FI" sz="2200" dirty="0">
                <a:latin typeface="Arial" pitchFamily="34" charset="0"/>
                <a:cs typeface="Arial" pitchFamily="34" charset="0"/>
              </a:rPr>
              <a:t>0 pistettä </a:t>
            </a:r>
            <a:r>
              <a:rPr lang="fi-FI" sz="2200" b="1" dirty="0">
                <a:solidFill>
                  <a:schemeClr val="bg2">
                    <a:lumMod val="75000"/>
                  </a:schemeClr>
                </a:solidFill>
                <a:latin typeface="Arial" pitchFamily="34" charset="0"/>
                <a:cs typeface="Arial" pitchFamily="34" charset="0"/>
              </a:rPr>
              <a:t>Onneksi on opittavaa</a:t>
            </a:r>
          </a:p>
          <a:p>
            <a:pPr eaLnBrk="1" hangingPunct="1">
              <a:defRPr/>
            </a:pPr>
            <a:endParaRPr lang="fi-FI" dirty="0" smtClean="0">
              <a:latin typeface="Arial" pitchFamily="34" charset="0"/>
              <a:cs typeface="Arial" pitchFamily="34" charset="0"/>
            </a:endParaRPr>
          </a:p>
        </p:txBody>
      </p:sp>
      <p:sp>
        <p:nvSpPr>
          <p:cNvPr id="28676" name="Dian numeron paikkamerkki 3"/>
          <p:cNvSpPr>
            <a:spLocks noGrp="1"/>
          </p:cNvSpPr>
          <p:nvPr>
            <p:ph type="sldNum" sz="quarter" idx="11"/>
          </p:nvPr>
        </p:nvSpPr>
        <p:spPr>
          <a:noFill/>
        </p:spPr>
        <p:txBody>
          <a:bodyPr/>
          <a:lstStyle/>
          <a:p>
            <a:fld id="{183FA410-460E-471B-8AFB-984E7CAAD118}" type="slidenum">
              <a:rPr lang="fi-FI" smtClean="0">
                <a:latin typeface="Arial" charset="0"/>
                <a:ea typeface="Lucida Sans Unicode" pitchFamily="34" charset="0"/>
              </a:rPr>
              <a:pPr/>
              <a:t>42</a:t>
            </a:fld>
            <a:endParaRPr lang="fi-FI" smtClean="0">
              <a:latin typeface="Arial" charset="0"/>
              <a:ea typeface="Lucida Sans Unicode" pitchFamily="34" charset="0"/>
            </a:endParaRPr>
          </a:p>
        </p:txBody>
      </p:sp>
      <p:pic>
        <p:nvPicPr>
          <p:cNvPr id="28677"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fi-FI" sz="1800" dirty="0">
                <a:latin typeface="Arial" charset="0"/>
                <a:cs typeface="Arial" charset="0"/>
              </a:rPr>
              <a:t>Tuntitehtävä B:</a:t>
            </a:r>
            <a:r>
              <a:rPr lang="fi-FI" dirty="0" smtClean="0">
                <a:latin typeface="Arial" charset="0"/>
                <a:cs typeface="Arial" charset="0"/>
              </a:rPr>
              <a:t/>
            </a:r>
            <a:br>
              <a:rPr lang="fi-FI" dirty="0" smtClean="0">
                <a:latin typeface="Arial" charset="0"/>
                <a:cs typeface="Arial" charset="0"/>
              </a:rPr>
            </a:br>
            <a:r>
              <a:rPr lang="fi-FI" sz="2900" dirty="0">
                <a:latin typeface="Arial" charset="0"/>
                <a:cs typeface="Arial" charset="0"/>
              </a:rPr>
              <a:t>Kaikkien suomalaisten tutkimus tuotti seuraavanlaisen tuloksen</a:t>
            </a:r>
          </a:p>
        </p:txBody>
      </p:sp>
      <p:sp>
        <p:nvSpPr>
          <p:cNvPr id="28675" name="Rectangle 3"/>
          <p:cNvSpPr>
            <a:spLocks noGrp="1" noChangeArrowheads="1"/>
          </p:cNvSpPr>
          <p:nvPr>
            <p:ph idx="1"/>
          </p:nvPr>
        </p:nvSpPr>
        <p:spPr>
          <a:xfrm>
            <a:off x="456480" y="2514504"/>
            <a:ext cx="8231040" cy="4114512"/>
          </a:xfrm>
        </p:spPr>
        <p:txBody>
          <a:bodyPr/>
          <a:lstStyle/>
          <a:p>
            <a:pPr eaLnBrk="1" hangingPunct="1"/>
            <a:r>
              <a:rPr lang="fi-FI" sz="2200" dirty="0">
                <a:latin typeface="Arial" charset="0"/>
                <a:cs typeface="Arial" charset="0"/>
              </a:rPr>
              <a:t>5 pistettä	sai	11%</a:t>
            </a:r>
          </a:p>
          <a:p>
            <a:pPr eaLnBrk="1" hangingPunct="1"/>
            <a:endParaRPr lang="fi-FI" sz="2200" dirty="0">
              <a:latin typeface="Arial" charset="0"/>
              <a:cs typeface="Arial" charset="0"/>
            </a:endParaRPr>
          </a:p>
          <a:p>
            <a:pPr eaLnBrk="1" hangingPunct="1"/>
            <a:r>
              <a:rPr lang="fi-FI" sz="2200" dirty="0">
                <a:latin typeface="Arial" charset="0"/>
                <a:cs typeface="Arial" charset="0"/>
              </a:rPr>
              <a:t>3-4 pistettä sai	55%</a:t>
            </a:r>
          </a:p>
          <a:p>
            <a:pPr eaLnBrk="1" hangingPunct="1"/>
            <a:endParaRPr lang="fi-FI" sz="2200" dirty="0">
              <a:latin typeface="Arial" charset="0"/>
              <a:cs typeface="Arial" charset="0"/>
            </a:endParaRPr>
          </a:p>
          <a:p>
            <a:pPr eaLnBrk="1" hangingPunct="1"/>
            <a:r>
              <a:rPr lang="fi-FI" sz="2200" dirty="0">
                <a:latin typeface="Arial" charset="0"/>
                <a:cs typeface="Arial" charset="0"/>
              </a:rPr>
              <a:t>0-2 pistettä sai	33%</a:t>
            </a:r>
          </a:p>
        </p:txBody>
      </p:sp>
      <p:sp>
        <p:nvSpPr>
          <p:cNvPr id="29700"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9701" name="Dian numeron paikkamerkki 3"/>
          <p:cNvSpPr>
            <a:spLocks noGrp="1"/>
          </p:cNvSpPr>
          <p:nvPr>
            <p:ph type="sldNum" sz="quarter" idx="11"/>
          </p:nvPr>
        </p:nvSpPr>
        <p:spPr>
          <a:noFill/>
        </p:spPr>
        <p:txBody>
          <a:bodyPr/>
          <a:lstStyle/>
          <a:p>
            <a:fld id="{5019721E-BBF2-4C08-9324-291AED6D6033}" type="slidenum">
              <a:rPr lang="fi-FI" smtClean="0">
                <a:latin typeface="Arial" charset="0"/>
                <a:ea typeface="Lucida Sans Unicode" pitchFamily="34" charset="0"/>
              </a:rPr>
              <a:pPr/>
              <a:t>43</a:t>
            </a:fld>
            <a:endParaRPr lang="fi-FI" smtClean="0">
              <a:latin typeface="Arial" charset="0"/>
              <a:ea typeface="Lucida Sans Unicode" pitchFamily="34" charset="0"/>
            </a:endParaRPr>
          </a:p>
        </p:txBody>
      </p:sp>
      <p:pic>
        <p:nvPicPr>
          <p:cNvPr id="29702"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
        <p:nvSpPr>
          <p:cNvPr id="8" name="Suorakulmio 7"/>
          <p:cNvSpPr/>
          <p:nvPr/>
        </p:nvSpPr>
        <p:spPr>
          <a:xfrm>
            <a:off x="4636800" y="3364193"/>
            <a:ext cx="4115520" cy="2154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sz="2200" dirty="0">
                <a:solidFill>
                  <a:schemeClr val="tx1"/>
                </a:solidFill>
              </a:rPr>
              <a:t>Tutkimuksen otos oli hieman yli 1 000 suomalaista.</a:t>
            </a:r>
          </a:p>
          <a:p>
            <a:pPr>
              <a:defRPr/>
            </a:pPr>
            <a:endParaRPr lang="fi-FI" sz="2200" dirty="0">
              <a:solidFill>
                <a:schemeClr val="tx1"/>
              </a:solidFill>
            </a:endParaRPr>
          </a:p>
          <a:p>
            <a:pPr>
              <a:defRPr/>
            </a:pPr>
            <a:r>
              <a:rPr lang="fi-FI" sz="2200" dirty="0">
                <a:solidFill>
                  <a:schemeClr val="tx1"/>
                </a:solidFill>
              </a:rPr>
              <a:t>Miten ryhmänne selvisi verrattuna keskimääräiseen suomalaiseen tietämykseen?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391680" y="946180"/>
            <a:ext cx="8231040" cy="761840"/>
          </a:xfrm>
        </p:spPr>
        <p:txBody>
          <a:bodyPr/>
          <a:lstStyle/>
          <a:p>
            <a:pPr eaLnBrk="1" hangingPunct="1"/>
            <a:r>
              <a:rPr lang="fi-FI" sz="1800" dirty="0">
                <a:latin typeface="Arial" charset="0"/>
                <a:cs typeface="Arial" charset="0"/>
              </a:rPr>
              <a:t>Ydinsisältö:</a:t>
            </a:r>
            <a:br>
              <a:rPr lang="fi-FI" sz="1800" dirty="0">
                <a:latin typeface="Arial" charset="0"/>
                <a:cs typeface="Arial" charset="0"/>
              </a:rPr>
            </a:br>
            <a:r>
              <a:rPr lang="fi-FI" sz="2500" dirty="0">
                <a:latin typeface="Arial" charset="0"/>
                <a:cs typeface="Arial" charset="0"/>
              </a:rPr>
              <a:t>Suomessa toimitettavat yleiset vaalit</a:t>
            </a:r>
            <a:endParaRPr lang="fi-FI" sz="2500" dirty="0">
              <a:solidFill>
                <a:srgbClr val="CC3300"/>
              </a:solidFill>
              <a:latin typeface="Arial" charset="0"/>
              <a:cs typeface="Arial" charset="0"/>
            </a:endParaRPr>
          </a:p>
        </p:txBody>
      </p:sp>
      <p:pic>
        <p:nvPicPr>
          <p:cNvPr id="23555" name="Sisällön paikkamerkki 6" descr="vaalitaulukko.jpg"/>
          <p:cNvPicPr>
            <a:picLocks noGrp="1" noChangeAspect="1"/>
          </p:cNvPicPr>
          <p:nvPr>
            <p:ph idx="1"/>
          </p:nvPr>
        </p:nvPicPr>
        <p:blipFill>
          <a:blip r:embed="rId2" cstate="print"/>
          <a:srcRect l="1537" r="3188" b="1193"/>
          <a:stretch>
            <a:fillRect/>
          </a:stretch>
        </p:blipFill>
        <p:spPr>
          <a:xfrm>
            <a:off x="2024640" y="1664815"/>
            <a:ext cx="4610880" cy="4834588"/>
          </a:xfrm>
        </p:spPr>
      </p:pic>
      <p:sp>
        <p:nvSpPr>
          <p:cNvPr id="23556"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3557" name="Dian numeron paikkamerkki 3"/>
          <p:cNvSpPr>
            <a:spLocks noGrp="1"/>
          </p:cNvSpPr>
          <p:nvPr>
            <p:ph type="sldNum" sz="quarter" idx="11"/>
          </p:nvPr>
        </p:nvSpPr>
        <p:spPr>
          <a:noFill/>
        </p:spPr>
        <p:txBody>
          <a:bodyPr/>
          <a:lstStyle/>
          <a:p>
            <a:pPr>
              <a:buFont typeface="Times New Roman" pitchFamily="18" charset="0"/>
              <a:buNone/>
            </a:pPr>
            <a:fld id="{5DE2F9C0-774F-40E4-A9B9-010B7F7C2C69}" type="slidenum">
              <a:rPr lang="fi-FI" smtClean="0">
                <a:ea typeface="Lucida Sans Unicode" pitchFamily="34" charset="0"/>
                <a:cs typeface="Lucida Sans Unicode" pitchFamily="34" charset="0"/>
              </a:rPr>
              <a:pPr>
                <a:buFont typeface="Times New Roman" pitchFamily="18" charset="0"/>
                <a:buNone/>
              </a:pPr>
              <a:t>44</a:t>
            </a:fld>
            <a:endParaRPr lang="fi-FI" smtClean="0">
              <a:ea typeface="Lucida Sans Unicode" pitchFamily="34" charset="0"/>
              <a:cs typeface="Lucida Sans Unicode" pitchFamily="34" charset="0"/>
            </a:endParaRPr>
          </a:p>
        </p:txBody>
      </p:sp>
      <p:pic>
        <p:nvPicPr>
          <p:cNvPr id="23558" name="Kuva 7"/>
          <p:cNvPicPr>
            <a:picLocks noChangeAspect="1"/>
          </p:cNvPicPr>
          <p:nvPr/>
        </p:nvPicPr>
        <p:blipFill>
          <a:blip r:embed="rId3"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DF1A88D1-6804-48FE-880B-30577C4C6387}" type="slidenum">
              <a:rPr lang="fi-FI" sz="1200">
                <a:solidFill>
                  <a:srgbClr val="898989"/>
                </a:solidFill>
                <a:latin typeface="Calibri" pitchFamily="34" charset="0"/>
              </a:rPr>
              <a:pPr algn="r" defTabSz="456487"/>
              <a:t>45</a:t>
            </a:fld>
            <a:endParaRPr lang="fi-FI" sz="1200" dirty="0">
              <a:solidFill>
                <a:srgbClr val="898989"/>
              </a:solidFill>
              <a:latin typeface="Calibri" pitchFamily="34" charset="0"/>
            </a:endParaRPr>
          </a:p>
        </p:txBody>
      </p:sp>
      <p:sp>
        <p:nvSpPr>
          <p:cNvPr id="24579" name="Otsikko 1"/>
          <p:cNvSpPr>
            <a:spLocks noGrp="1"/>
          </p:cNvSpPr>
          <p:nvPr>
            <p:ph type="title"/>
          </p:nvPr>
        </p:nvSpPr>
        <p:spPr/>
        <p:txBody>
          <a:bodyPr/>
          <a:lstStyle/>
          <a:p>
            <a:pPr eaLnBrk="1" hangingPunct="1"/>
            <a:r>
              <a:rPr lang="fi-FI" sz="1800" dirty="0">
                <a:latin typeface="Arial" charset="0"/>
                <a:cs typeface="Arial" charset="0"/>
              </a:rPr>
              <a:t>Ydinsisältö: </a:t>
            </a:r>
            <a:r>
              <a:rPr lang="fi-FI" sz="3600" dirty="0">
                <a:latin typeface="Arial" charset="0"/>
                <a:cs typeface="Arial" charset="0"/>
              </a:rPr>
              <a:t/>
            </a:r>
            <a:br>
              <a:rPr lang="fi-FI" sz="3600" dirty="0">
                <a:latin typeface="Arial" charset="0"/>
                <a:cs typeface="Arial" charset="0"/>
              </a:rPr>
            </a:br>
            <a:r>
              <a:rPr lang="fi-FI" sz="3600" dirty="0">
                <a:latin typeface="Arial" charset="0"/>
                <a:cs typeface="Arial" charset="0"/>
              </a:rPr>
              <a:t>Eduskuntavaalit</a:t>
            </a:r>
            <a:endParaRPr lang="fi-FI" sz="1800" dirty="0">
              <a:latin typeface="Arial" charset="0"/>
              <a:cs typeface="Arial" charset="0"/>
            </a:endParaRPr>
          </a:p>
        </p:txBody>
      </p:sp>
      <p:sp>
        <p:nvSpPr>
          <p:cNvPr id="23556" name="Rectangle 7"/>
          <p:cNvSpPr>
            <a:spLocks noGrp="1"/>
          </p:cNvSpPr>
          <p:nvPr>
            <p:ph idx="1"/>
          </p:nvPr>
        </p:nvSpPr>
        <p:spPr>
          <a:xfrm>
            <a:off x="456480" y="2383451"/>
            <a:ext cx="8231040" cy="3462123"/>
          </a:xfrm>
        </p:spPr>
        <p:txBody>
          <a:bodyPr/>
          <a:lstStyle/>
          <a:p>
            <a:pPr eaLnBrk="1" hangingPunct="1">
              <a:buFont typeface="Times New Roman" pitchFamily="18" charset="0"/>
              <a:buChar char="•"/>
            </a:pPr>
            <a:r>
              <a:rPr lang="fi-FI" sz="2500" dirty="0">
                <a:latin typeface="Arial" charset="0"/>
                <a:cs typeface="Arial" charset="0"/>
              </a:rPr>
              <a:t>Valitaan 200 kansanedustajaa suhteelliselle vaalilla yksikamariseen Suomen eduskuntaan neljäksi vuodeksi.</a:t>
            </a:r>
          </a:p>
          <a:p>
            <a:pPr eaLnBrk="1" hangingPunct="1">
              <a:buFont typeface="Times New Roman" pitchFamily="18" charset="0"/>
              <a:buChar char="•"/>
            </a:pPr>
            <a:r>
              <a:rPr lang="fi-FI" sz="2500" dirty="0">
                <a:latin typeface="Arial" charset="0"/>
                <a:cs typeface="Arial" charset="0"/>
              </a:rPr>
              <a:t>Maa on jaettu vaalipiireihin, joista valitaan alueen asukasluvun mukainen määrä ehdokkaita.</a:t>
            </a:r>
          </a:p>
          <a:p>
            <a:pPr eaLnBrk="1" hangingPunct="1">
              <a:buFont typeface="Times New Roman" pitchFamily="18" charset="0"/>
              <a:buChar char="•"/>
            </a:pPr>
            <a:r>
              <a:rPr lang="fi-FI" sz="2500" dirty="0">
                <a:latin typeface="Arial" charset="0"/>
                <a:cs typeface="Arial" charset="0"/>
              </a:rPr>
              <a:t>Äänioikeutettuja ovat kaikki viimeistään vaalipäivänä 18 vuotta täyttäneet Suomen kansalaiset.</a:t>
            </a:r>
          </a:p>
          <a:p>
            <a:pPr eaLnBrk="1" hangingPunct="1"/>
            <a:endParaRPr lang="fi-FI" sz="2500" dirty="0">
              <a:latin typeface="Arial" charset="0"/>
              <a:cs typeface="Arial" charset="0"/>
            </a:endParaRPr>
          </a:p>
        </p:txBody>
      </p:sp>
      <p:sp>
        <p:nvSpPr>
          <p:cNvPr id="24581" name="Alatunnisteen paikkamerkki 6"/>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4582" name="Dian numeron paikkamerkki 5"/>
          <p:cNvSpPr>
            <a:spLocks noGrp="1"/>
          </p:cNvSpPr>
          <p:nvPr>
            <p:ph type="sldNum" sz="quarter" idx="11"/>
          </p:nvPr>
        </p:nvSpPr>
        <p:spPr>
          <a:noFill/>
        </p:spPr>
        <p:txBody>
          <a:bodyPr/>
          <a:lstStyle/>
          <a:p>
            <a:pPr>
              <a:buFont typeface="Times New Roman" pitchFamily="18" charset="0"/>
              <a:buNone/>
            </a:pPr>
            <a:fld id="{EB8919E8-F2D1-4E07-88E7-1DE7EEE2B8D8}" type="slidenum">
              <a:rPr lang="fi-FI" smtClean="0">
                <a:ea typeface="Lucida Sans Unicode" pitchFamily="34" charset="0"/>
                <a:cs typeface="Lucida Sans Unicode" pitchFamily="34" charset="0"/>
              </a:rPr>
              <a:pPr>
                <a:buFont typeface="Times New Roman" pitchFamily="18" charset="0"/>
                <a:buNone/>
              </a:pPr>
              <a:t>45</a:t>
            </a:fld>
            <a:endParaRPr lang="fi-FI" smtClean="0">
              <a:ea typeface="Lucida Sans Unicode" pitchFamily="34" charset="0"/>
              <a:cs typeface="Lucida Sans Unicode" pitchFamily="34" charset="0"/>
            </a:endParaRPr>
          </a:p>
        </p:txBody>
      </p:sp>
      <p:pic>
        <p:nvPicPr>
          <p:cNvPr id="24583"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FFB2E2E2-F798-4C61-9F3A-E283E2FB5B48}" type="slidenum">
              <a:rPr lang="fi-FI" sz="1200">
                <a:solidFill>
                  <a:srgbClr val="898989"/>
                </a:solidFill>
                <a:latin typeface="Calibri" pitchFamily="34" charset="0"/>
              </a:rPr>
              <a:pPr algn="r" defTabSz="456487"/>
              <a:t>46</a:t>
            </a:fld>
            <a:endParaRPr lang="fi-FI" sz="1200" dirty="0">
              <a:solidFill>
                <a:srgbClr val="898989"/>
              </a:solidFill>
              <a:latin typeface="Calibri" pitchFamily="34" charset="0"/>
            </a:endParaRPr>
          </a:p>
        </p:txBody>
      </p:sp>
      <p:sp>
        <p:nvSpPr>
          <p:cNvPr id="25603" name="Otsikko 1"/>
          <p:cNvSpPr>
            <a:spLocks noGrp="1"/>
          </p:cNvSpPr>
          <p:nvPr>
            <p:ph type="title"/>
          </p:nvPr>
        </p:nvSpPr>
        <p:spPr>
          <a:xfrm>
            <a:off x="522720" y="1012427"/>
            <a:ext cx="8231040" cy="675430"/>
          </a:xfrm>
        </p:spPr>
        <p:txBody>
          <a:bodyPr>
            <a:normAutofit fontScale="90000"/>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sz="2900" dirty="0">
                <a:latin typeface="Arial" charset="0"/>
                <a:cs typeface="Arial" charset="0"/>
              </a:rPr>
              <a:t>Euroopan parlamentin vaalit</a:t>
            </a:r>
          </a:p>
        </p:txBody>
      </p:sp>
      <p:sp>
        <p:nvSpPr>
          <p:cNvPr id="24580" name="Rectangle 10"/>
          <p:cNvSpPr>
            <a:spLocks noGrp="1"/>
          </p:cNvSpPr>
          <p:nvPr>
            <p:ph idx="1"/>
          </p:nvPr>
        </p:nvSpPr>
        <p:spPr>
          <a:xfrm>
            <a:off x="456480" y="1991729"/>
            <a:ext cx="8231040" cy="4637287"/>
          </a:xfrm>
        </p:spPr>
        <p:txBody>
          <a:bodyPr/>
          <a:lstStyle/>
          <a:p>
            <a:r>
              <a:rPr lang="fi-FI" sz="2200" dirty="0">
                <a:latin typeface="Arial" charset="0"/>
                <a:cs typeface="Arial" charset="0"/>
              </a:rPr>
              <a:t>Jäsenet valitaan suhteellisella vaalilla viideksi vuodeksi. EU:n jäsenvaltioista valitaan yhteensä 751 </a:t>
            </a:r>
            <a:r>
              <a:rPr lang="fi-FI" sz="2200" dirty="0" err="1">
                <a:latin typeface="Arial" charset="0"/>
                <a:cs typeface="Arial" charset="0"/>
              </a:rPr>
              <a:t>meppiä</a:t>
            </a:r>
            <a:r>
              <a:rPr lang="fi-FI" sz="2200" dirty="0">
                <a:latin typeface="Arial" charset="0"/>
                <a:cs typeface="Arial" charset="0"/>
              </a:rPr>
              <a:t>. Eniten saavat valita saksalaiset  (96 edustajaa).</a:t>
            </a:r>
          </a:p>
          <a:p>
            <a:r>
              <a:rPr lang="fi-FI" sz="2200" dirty="0">
                <a:latin typeface="Arial" charset="0"/>
                <a:cs typeface="Arial" charset="0"/>
              </a:rPr>
              <a:t>Suomesta valittiin jäsentä 13 vuoden 2009 vaaleissa.</a:t>
            </a:r>
          </a:p>
          <a:p>
            <a:r>
              <a:rPr lang="fi-FI" sz="2200" dirty="0">
                <a:latin typeface="Arial" charset="0"/>
                <a:cs typeface="Arial" charset="0"/>
              </a:rPr>
              <a:t>Suomi muodostaa EU-vaalissa</a:t>
            </a:r>
          </a:p>
          <a:p>
            <a:pPr lvl="1"/>
            <a:r>
              <a:rPr lang="fi-FI" sz="2200" dirty="0">
                <a:latin typeface="Arial" charset="0"/>
                <a:cs typeface="Arial" charset="0"/>
              </a:rPr>
              <a:t>yhden vaalipiirin, mikä tuottaa kallista kampanjointia ja korkeita äänimääriä. </a:t>
            </a:r>
          </a:p>
          <a:p>
            <a:endParaRPr lang="fi-FI" dirty="0" smtClean="0">
              <a:latin typeface="Arial" charset="0"/>
              <a:cs typeface="Arial" charset="0"/>
            </a:endParaRPr>
          </a:p>
          <a:p>
            <a:endParaRPr lang="fi-FI" dirty="0" smtClean="0">
              <a:latin typeface="Arial" charset="0"/>
              <a:cs typeface="Arial" charset="0"/>
            </a:endParaRPr>
          </a:p>
        </p:txBody>
      </p:sp>
      <p:sp>
        <p:nvSpPr>
          <p:cNvPr id="25605" name="Alatunnisteen paikkamerkki 6"/>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5606" name="Dian numeron paikkamerkki 5"/>
          <p:cNvSpPr>
            <a:spLocks noGrp="1"/>
          </p:cNvSpPr>
          <p:nvPr>
            <p:ph type="sldNum" sz="quarter" idx="11"/>
          </p:nvPr>
        </p:nvSpPr>
        <p:spPr>
          <a:noFill/>
        </p:spPr>
        <p:txBody>
          <a:bodyPr/>
          <a:lstStyle/>
          <a:p>
            <a:pPr>
              <a:buFont typeface="Times New Roman" pitchFamily="18" charset="0"/>
              <a:buNone/>
            </a:pPr>
            <a:fld id="{A09D643F-1B7F-469F-8232-ABDEF3C3523F}" type="slidenum">
              <a:rPr lang="fi-FI" smtClean="0">
                <a:ea typeface="Lucida Sans Unicode" pitchFamily="34" charset="0"/>
                <a:cs typeface="Lucida Sans Unicode" pitchFamily="34" charset="0"/>
              </a:rPr>
              <a:pPr>
                <a:buFont typeface="Times New Roman" pitchFamily="18" charset="0"/>
                <a:buNone/>
              </a:pPr>
              <a:t>46</a:t>
            </a:fld>
            <a:endParaRPr lang="fi-FI" smtClean="0">
              <a:ea typeface="Lucida Sans Unicode" pitchFamily="34" charset="0"/>
              <a:cs typeface="Lucida Sans Unicode" pitchFamily="34" charset="0"/>
            </a:endParaRPr>
          </a:p>
        </p:txBody>
      </p:sp>
      <p:pic>
        <p:nvPicPr>
          <p:cNvPr id="25607"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pic>
        <p:nvPicPr>
          <p:cNvPr id="25608" name="Picture 11"/>
          <p:cNvPicPr>
            <a:picLocks noChangeAspect="1" noChangeArrowheads="1"/>
          </p:cNvPicPr>
          <p:nvPr/>
        </p:nvPicPr>
        <p:blipFill>
          <a:blip r:embed="rId3" cstate="print"/>
          <a:srcRect/>
          <a:stretch>
            <a:fillRect/>
          </a:stretch>
        </p:blipFill>
        <p:spPr bwMode="auto">
          <a:xfrm>
            <a:off x="914400" y="4801464"/>
            <a:ext cx="1347840" cy="165905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9"/>
          <p:cNvSpPr>
            <a:spLocks noGrp="1"/>
          </p:cNvSpPr>
          <p:nvPr>
            <p:ph type="title"/>
          </p:nvPr>
        </p:nvSpPr>
        <p:spPr>
          <a:xfrm>
            <a:off x="456480" y="990825"/>
            <a:ext cx="8231040" cy="544377"/>
          </a:xfrm>
        </p:spPr>
        <p:txBody>
          <a:bodyPr>
            <a:normAutofit fontScale="90000"/>
          </a:bodyPr>
          <a:lstStyle/>
          <a:p>
            <a:r>
              <a:rPr lang="fi-FI" sz="1800" dirty="0">
                <a:latin typeface="Arial" charset="0"/>
                <a:cs typeface="Arial" charset="0"/>
              </a:rPr>
              <a:t>Ydinsisältö </a:t>
            </a:r>
            <a:br>
              <a:rPr lang="fi-FI" sz="1800" dirty="0">
                <a:latin typeface="Arial" charset="0"/>
                <a:cs typeface="Arial" charset="0"/>
              </a:rPr>
            </a:br>
            <a:endParaRPr lang="fi-FI" sz="1800" dirty="0">
              <a:latin typeface="Arial" charset="0"/>
              <a:cs typeface="Arial" charset="0"/>
            </a:endParaRPr>
          </a:p>
        </p:txBody>
      </p:sp>
      <p:sp>
        <p:nvSpPr>
          <p:cNvPr id="25603" name="Rectangle 3"/>
          <p:cNvSpPr>
            <a:spLocks noGrp="1"/>
          </p:cNvSpPr>
          <p:nvPr>
            <p:ph idx="1"/>
          </p:nvPr>
        </p:nvSpPr>
        <p:spPr>
          <a:xfrm>
            <a:off x="456480" y="1600008"/>
            <a:ext cx="8231040" cy="5029008"/>
          </a:xfrm>
        </p:spPr>
        <p:txBody>
          <a:bodyPr/>
          <a:lstStyle/>
          <a:p>
            <a:r>
              <a:rPr lang="fi-FI" sz="2500" dirty="0">
                <a:latin typeface="Arial" charset="0"/>
                <a:cs typeface="Arial" charset="0"/>
              </a:rPr>
              <a:t>EU-vaaleissa Suomessa saa äänestää</a:t>
            </a:r>
          </a:p>
          <a:p>
            <a:pPr lvl="1"/>
            <a:r>
              <a:rPr lang="fi-FI" sz="2500" dirty="0">
                <a:latin typeface="Arial" charset="0"/>
                <a:cs typeface="Arial" charset="0"/>
              </a:rPr>
              <a:t>äänioikeutettu Suomen kansalainen</a:t>
            </a:r>
          </a:p>
          <a:p>
            <a:pPr lvl="1"/>
            <a:r>
              <a:rPr lang="fi-FI" sz="2500" dirty="0">
                <a:latin typeface="Arial" charset="0"/>
                <a:cs typeface="Arial" charset="0"/>
              </a:rPr>
              <a:t>Suomessa asuva EU:n jäsenvaltion kansalainen halutessaan. Henkilön on ilmoittauduttava Suomen äänioikeusrekisteriin, jolloin hänet poistetaan oman maansa rekisteristä – kahdessa valtiossa ei saa äänestää.</a:t>
            </a:r>
          </a:p>
          <a:p>
            <a:pPr lvl="1"/>
            <a:r>
              <a:rPr lang="fi-FI" sz="2500" dirty="0">
                <a:latin typeface="Arial" charset="0"/>
                <a:cs typeface="Arial" charset="0"/>
              </a:rPr>
              <a:t>Ehdokkaaksi voivat asettua äänioikeutetut.</a:t>
            </a:r>
          </a:p>
        </p:txBody>
      </p:sp>
      <p:sp>
        <p:nvSpPr>
          <p:cNvPr id="26628" name="Alatunnisteen paikkamerkki 3"/>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6629" name="Dian numeron paikkamerkki 2"/>
          <p:cNvSpPr>
            <a:spLocks noGrp="1"/>
          </p:cNvSpPr>
          <p:nvPr>
            <p:ph type="sldNum" sz="quarter" idx="11"/>
          </p:nvPr>
        </p:nvSpPr>
        <p:spPr>
          <a:noFill/>
        </p:spPr>
        <p:txBody>
          <a:bodyPr/>
          <a:lstStyle/>
          <a:p>
            <a:pPr>
              <a:buFont typeface="Times New Roman" pitchFamily="18" charset="0"/>
              <a:buNone/>
            </a:pPr>
            <a:fld id="{15C58523-1EEF-468E-A933-B9CC868D1DC0}" type="slidenum">
              <a:rPr lang="fi-FI" smtClean="0">
                <a:ea typeface="Lucida Sans Unicode" pitchFamily="34" charset="0"/>
                <a:cs typeface="Lucida Sans Unicode" pitchFamily="34" charset="0"/>
              </a:rPr>
              <a:pPr>
                <a:buFont typeface="Times New Roman" pitchFamily="18" charset="0"/>
                <a:buNone/>
              </a:pPr>
              <a:t>47</a:t>
            </a:fld>
            <a:endParaRPr lang="fi-FI" smtClean="0">
              <a:ea typeface="Lucida Sans Unicode" pitchFamily="34" charset="0"/>
              <a:cs typeface="Lucida Sans Unicode" pitchFamily="34" charset="0"/>
            </a:endParaRPr>
          </a:p>
        </p:txBody>
      </p:sp>
      <p:pic>
        <p:nvPicPr>
          <p:cNvPr id="26630"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E05BD756-91BC-4EB5-86E3-B107DE53A55D}" type="slidenum">
              <a:rPr lang="fi-FI" sz="1200">
                <a:solidFill>
                  <a:srgbClr val="898989"/>
                </a:solidFill>
                <a:latin typeface="Calibri" pitchFamily="34" charset="0"/>
              </a:rPr>
              <a:pPr algn="r" defTabSz="456487"/>
              <a:t>48</a:t>
            </a:fld>
            <a:endParaRPr lang="fi-FI" sz="1200" dirty="0">
              <a:solidFill>
                <a:srgbClr val="898989"/>
              </a:solidFill>
              <a:latin typeface="Calibri" pitchFamily="34" charset="0"/>
            </a:endParaRPr>
          </a:p>
        </p:txBody>
      </p:sp>
      <p:sp>
        <p:nvSpPr>
          <p:cNvPr id="27651" name="Otsikko 1"/>
          <p:cNvSpPr>
            <a:spLocks noGrp="1"/>
          </p:cNvSpPr>
          <p:nvPr>
            <p:ph type="title"/>
          </p:nvPr>
        </p:nvSpPr>
        <p:spPr>
          <a:xfrm>
            <a:off x="456480" y="881373"/>
            <a:ext cx="8231040" cy="718636"/>
          </a:xfrm>
        </p:spPr>
        <p:txBody>
          <a:bodyPr>
            <a:normAutofit fontScale="90000"/>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Kuntavaalit</a:t>
            </a:r>
          </a:p>
        </p:txBody>
      </p:sp>
      <p:sp>
        <p:nvSpPr>
          <p:cNvPr id="26628" name="Rectangle 5"/>
          <p:cNvSpPr>
            <a:spLocks noGrp="1"/>
          </p:cNvSpPr>
          <p:nvPr>
            <p:ph idx="1"/>
          </p:nvPr>
        </p:nvSpPr>
        <p:spPr>
          <a:xfrm>
            <a:off x="456480" y="1795869"/>
            <a:ext cx="8231040" cy="4833147"/>
          </a:xfrm>
        </p:spPr>
        <p:txBody>
          <a:bodyPr/>
          <a:lstStyle/>
          <a:p>
            <a:r>
              <a:rPr lang="fi-FI" sz="2200" dirty="0">
                <a:latin typeface="Arial" charset="0"/>
                <a:cs typeface="Arial" charset="0"/>
              </a:rPr>
              <a:t>Valtuutetut valitaan kuntien valtuustoihin suhteellisen vaalitavan mukaan.</a:t>
            </a:r>
          </a:p>
          <a:p>
            <a:r>
              <a:rPr lang="fi-FI" sz="2200" dirty="0">
                <a:latin typeface="Arial" charset="0"/>
                <a:cs typeface="Arial" charset="0"/>
              </a:rPr>
              <a:t>Kunnan koon mukaan valtuutettuja voi olla 13</a:t>
            </a:r>
            <a:r>
              <a:rPr lang="fi-FI" sz="2200" dirty="0">
                <a:latin typeface="Arial" charset="0"/>
                <a:cs typeface="Arial" charset="0"/>
                <a:sym typeface="Symbol" pitchFamily="18" charset="2"/>
              </a:rPr>
              <a:t></a:t>
            </a:r>
            <a:r>
              <a:rPr lang="fi-FI" sz="2200" dirty="0">
                <a:latin typeface="Arial" charset="0"/>
                <a:cs typeface="Arial" charset="0"/>
              </a:rPr>
              <a:t>85.  </a:t>
            </a:r>
          </a:p>
          <a:p>
            <a:r>
              <a:rPr lang="fi-FI" sz="2200" dirty="0">
                <a:latin typeface="Arial" charset="0"/>
                <a:cs typeface="Arial" charset="0"/>
              </a:rPr>
              <a:t>Äänestää voi </a:t>
            </a:r>
          </a:p>
          <a:p>
            <a:pPr lvl="1"/>
            <a:r>
              <a:rPr lang="fi-FI" sz="2200" dirty="0">
                <a:latin typeface="Arial" charset="0"/>
                <a:cs typeface="Arial" charset="0"/>
              </a:rPr>
              <a:t>viimeistään vaalipäivänä 18 vuotta täyttänyt Suomen kansalainen, jonka kotikunta kyseinen kunta on 51. päivänä ennen vaalipäivää.</a:t>
            </a:r>
          </a:p>
          <a:p>
            <a:pPr lvl="1"/>
            <a:r>
              <a:rPr lang="fi-FI" sz="2200" dirty="0">
                <a:latin typeface="Arial" charset="0"/>
                <a:cs typeface="Arial" charset="0"/>
              </a:rPr>
              <a:t>Euroopan unionin jäsenvaltion kansalainen sekä Islannin ja Norjan kansalainen samoin ehdoin.</a:t>
            </a:r>
          </a:p>
          <a:p>
            <a:pPr lvl="1"/>
            <a:r>
              <a:rPr lang="fi-FI" sz="2200" dirty="0">
                <a:latin typeface="Arial" charset="0"/>
                <a:cs typeface="Arial" charset="0"/>
              </a:rPr>
              <a:t>muun valtion kansalainen, jos hän on asunut  Suomessa vähintään 2 vuotta yhtäjaksoisesti ja täyttää muut em. ehdot.</a:t>
            </a:r>
          </a:p>
        </p:txBody>
      </p:sp>
      <p:sp>
        <p:nvSpPr>
          <p:cNvPr id="27653"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7654" name="Dian numeron paikkamerkki 4"/>
          <p:cNvSpPr>
            <a:spLocks noGrp="1"/>
          </p:cNvSpPr>
          <p:nvPr>
            <p:ph type="sldNum" sz="quarter" idx="11"/>
          </p:nvPr>
        </p:nvSpPr>
        <p:spPr>
          <a:noFill/>
        </p:spPr>
        <p:txBody>
          <a:bodyPr/>
          <a:lstStyle/>
          <a:p>
            <a:pPr>
              <a:buFont typeface="Times New Roman" pitchFamily="18" charset="0"/>
              <a:buNone/>
            </a:pPr>
            <a:fld id="{DBDD84E3-CC94-421B-9FA1-067068373D89}" type="slidenum">
              <a:rPr lang="fi-FI" smtClean="0">
                <a:ea typeface="Lucida Sans Unicode" pitchFamily="34" charset="0"/>
                <a:cs typeface="Lucida Sans Unicode" pitchFamily="34" charset="0"/>
              </a:rPr>
              <a:pPr>
                <a:buFont typeface="Times New Roman" pitchFamily="18" charset="0"/>
                <a:buNone/>
              </a:pPr>
              <a:t>48</a:t>
            </a:fld>
            <a:endParaRPr lang="fi-FI" smtClean="0">
              <a:ea typeface="Lucida Sans Unicode" pitchFamily="34" charset="0"/>
              <a:cs typeface="Lucida Sans Unicode" pitchFamily="34" charset="0"/>
            </a:endParaRPr>
          </a:p>
        </p:txBody>
      </p:sp>
      <p:pic>
        <p:nvPicPr>
          <p:cNvPr id="27655"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CE3E611A-F6BA-456E-BF04-A146796E8F8D}" type="slidenum">
              <a:rPr lang="fi-FI" sz="1200">
                <a:solidFill>
                  <a:srgbClr val="898989"/>
                </a:solidFill>
                <a:latin typeface="Calibri" pitchFamily="34" charset="0"/>
              </a:rPr>
              <a:pPr algn="r" defTabSz="456487"/>
              <a:t>49</a:t>
            </a:fld>
            <a:endParaRPr lang="fi-FI" sz="1200" dirty="0">
              <a:solidFill>
                <a:srgbClr val="898989"/>
              </a:solidFill>
              <a:latin typeface="Calibri" pitchFamily="34" charset="0"/>
            </a:endParaRPr>
          </a:p>
        </p:txBody>
      </p:sp>
      <p:sp>
        <p:nvSpPr>
          <p:cNvPr id="28675" name="Otsikko 1"/>
          <p:cNvSpPr>
            <a:spLocks noGrp="1"/>
          </p:cNvSpPr>
          <p:nvPr>
            <p:ph type="title"/>
          </p:nvPr>
        </p:nvSpPr>
        <p:spPr/>
        <p:txBody>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Tasavallan presidentin vaalit</a:t>
            </a:r>
          </a:p>
        </p:txBody>
      </p:sp>
      <p:sp>
        <p:nvSpPr>
          <p:cNvPr id="27652" name="Sisällön paikkamerkki 2"/>
          <p:cNvSpPr>
            <a:spLocks noGrp="1"/>
          </p:cNvSpPr>
          <p:nvPr>
            <p:ph idx="1"/>
          </p:nvPr>
        </p:nvSpPr>
        <p:spPr>
          <a:xfrm>
            <a:off x="456480" y="1991729"/>
            <a:ext cx="8231040" cy="4637287"/>
          </a:xfrm>
        </p:spPr>
        <p:txBody>
          <a:bodyPr/>
          <a:lstStyle/>
          <a:p>
            <a:r>
              <a:rPr lang="fi-FI" sz="2200" dirty="0">
                <a:latin typeface="Arial" charset="0"/>
                <a:cs typeface="Arial" charset="0"/>
              </a:rPr>
              <a:t>Tasavallan presidentti valitaan välittömällä (suoralla) vaalilla syntyperäisistä Suomen kansalaisista kuudeksi vuodeksi. </a:t>
            </a:r>
          </a:p>
          <a:p>
            <a:r>
              <a:rPr lang="fi-FI" sz="2200" dirty="0">
                <a:latin typeface="Arial" charset="0"/>
                <a:cs typeface="Arial" charset="0"/>
              </a:rPr>
              <a:t>Sama henkilö voidaan valita enintään kahdeksi peräkkäiseksi kaudeksi.</a:t>
            </a:r>
          </a:p>
          <a:p>
            <a:r>
              <a:rPr lang="fi-FI" sz="2200" dirty="0">
                <a:latin typeface="Arial" charset="0"/>
                <a:cs typeface="Arial" charset="0"/>
              </a:rPr>
              <a:t>Vaali on suora, tarvittaessa kaksivaiheinen. Mikäli joku ehdokkaista saa jo ensimmäisessä vaalissa yli puolet äänistä, tulee hän valituksi.</a:t>
            </a:r>
          </a:p>
          <a:p>
            <a:r>
              <a:rPr lang="fi-FI" sz="2200" dirty="0">
                <a:latin typeface="Arial" charset="0"/>
                <a:cs typeface="Arial" charset="0"/>
              </a:rPr>
              <a:t>Jos näin ei käy, kahden eniten ääniä saaneen kesken toimitetaan vaali kahden viikon kuluttua. Enemmän ääniä saanut valitaan presidentiksi. </a:t>
            </a:r>
          </a:p>
          <a:p>
            <a:r>
              <a:rPr lang="fi-FI" sz="2200" dirty="0">
                <a:latin typeface="Arial" charset="0"/>
                <a:cs typeface="Arial" charset="0"/>
              </a:rPr>
              <a:t>Lisää tietoja kaikista vaaleista </a:t>
            </a:r>
            <a:r>
              <a:rPr lang="fi-FI" sz="2200" dirty="0">
                <a:latin typeface="Arial" charset="0"/>
                <a:cs typeface="Arial" charset="0"/>
                <a:hlinkClick r:id="rId2"/>
              </a:rPr>
              <a:t>http://www.vaalit.fi</a:t>
            </a:r>
            <a:r>
              <a:rPr lang="fi-FI" sz="2200" dirty="0">
                <a:latin typeface="Arial" charset="0"/>
                <a:cs typeface="Arial" charset="0"/>
              </a:rPr>
              <a:t> </a:t>
            </a:r>
          </a:p>
        </p:txBody>
      </p:sp>
      <p:sp>
        <p:nvSpPr>
          <p:cNvPr id="28677"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8678" name="Dian numeron paikkamerkki 4"/>
          <p:cNvSpPr>
            <a:spLocks noGrp="1"/>
          </p:cNvSpPr>
          <p:nvPr>
            <p:ph type="sldNum" sz="quarter" idx="11"/>
          </p:nvPr>
        </p:nvSpPr>
        <p:spPr>
          <a:noFill/>
        </p:spPr>
        <p:txBody>
          <a:bodyPr/>
          <a:lstStyle/>
          <a:p>
            <a:pPr>
              <a:buFont typeface="Times New Roman" pitchFamily="18" charset="0"/>
              <a:buNone/>
            </a:pPr>
            <a:fld id="{74E2D8E0-04C8-4265-96F1-918719FB3DAD}" type="slidenum">
              <a:rPr lang="fi-FI" smtClean="0">
                <a:ea typeface="Lucida Sans Unicode" pitchFamily="34" charset="0"/>
                <a:cs typeface="Lucida Sans Unicode" pitchFamily="34" charset="0"/>
              </a:rPr>
              <a:pPr>
                <a:buFont typeface="Times New Roman" pitchFamily="18" charset="0"/>
                <a:buNone/>
              </a:pPr>
              <a:t>49</a:t>
            </a:fld>
            <a:endParaRPr lang="fi-FI" smtClean="0">
              <a:ea typeface="Lucida Sans Unicode" pitchFamily="34" charset="0"/>
              <a:cs typeface="Lucida Sans Unicode" pitchFamily="34" charset="0"/>
            </a:endParaRPr>
          </a:p>
        </p:txBody>
      </p:sp>
      <p:pic>
        <p:nvPicPr>
          <p:cNvPr id="28679" name="Kuva 7"/>
          <p:cNvPicPr>
            <a:picLocks noChangeAspect="1"/>
          </p:cNvPicPr>
          <p:nvPr/>
        </p:nvPicPr>
        <p:blipFill>
          <a:blip r:embed="rId3"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fi-FI" sz="1800" dirty="0">
                <a:latin typeface="Arial" charset="0"/>
                <a:cs typeface="Arial" charset="0"/>
              </a:rPr>
              <a:t>Ydinsisältö:</a:t>
            </a:r>
            <a:br>
              <a:rPr lang="fi-FI" sz="1800" dirty="0">
                <a:latin typeface="Arial" charset="0"/>
                <a:cs typeface="Arial" charset="0"/>
              </a:rPr>
            </a:br>
            <a:r>
              <a:rPr lang="fi-FI" sz="1800" dirty="0">
                <a:latin typeface="Arial" charset="0"/>
                <a:cs typeface="Arial" charset="0"/>
              </a:rPr>
              <a:t> </a:t>
            </a:r>
            <a:r>
              <a:rPr lang="fi-FI" dirty="0" smtClean="0">
                <a:latin typeface="Arial" charset="0"/>
                <a:cs typeface="Arial" charset="0"/>
              </a:rPr>
              <a:t>Suomen kansalaisen perusoikeudet</a:t>
            </a:r>
            <a:br>
              <a:rPr lang="fi-FI" dirty="0" smtClean="0">
                <a:latin typeface="Arial" charset="0"/>
                <a:cs typeface="Arial" charset="0"/>
              </a:rPr>
            </a:br>
            <a:endParaRPr lang="fi-FI" dirty="0" smtClean="0">
              <a:latin typeface="Arial" charset="0"/>
              <a:cs typeface="Arial" charset="0"/>
            </a:endParaRPr>
          </a:p>
        </p:txBody>
      </p:sp>
      <p:sp>
        <p:nvSpPr>
          <p:cNvPr id="22531" name="Rectangle 3"/>
          <p:cNvSpPr>
            <a:spLocks noGrp="1" noChangeArrowheads="1"/>
          </p:cNvSpPr>
          <p:nvPr>
            <p:ph idx="1"/>
          </p:nvPr>
        </p:nvSpPr>
        <p:spPr/>
        <p:txBody>
          <a:bodyPr/>
          <a:lstStyle/>
          <a:p>
            <a:r>
              <a:rPr lang="fi-FI" smtClean="0">
                <a:latin typeface="Arial" charset="0"/>
                <a:cs typeface="Arial" charset="0"/>
              </a:rPr>
              <a:t>Yhteisössä eläminen tuottaa oikeuksia ja velvollisuuksia</a:t>
            </a:r>
          </a:p>
          <a:p>
            <a:pPr lvl="1"/>
            <a:r>
              <a:rPr lang="fi-FI" smtClean="0">
                <a:latin typeface="Arial" charset="0"/>
                <a:cs typeface="Arial" charset="0"/>
              </a:rPr>
              <a:t>Oikeusturva</a:t>
            </a:r>
          </a:p>
          <a:p>
            <a:pPr lvl="2"/>
            <a:r>
              <a:rPr lang="fi-FI" smtClean="0">
                <a:latin typeface="Arial" charset="0"/>
                <a:cs typeface="Arial" charset="0"/>
              </a:rPr>
              <a:t>hengen, kunnian, henkilökohtaisen vapauden ja omaisuuden turva</a:t>
            </a:r>
          </a:p>
          <a:p>
            <a:pPr lvl="2"/>
            <a:r>
              <a:rPr lang="fi-FI" smtClean="0">
                <a:latin typeface="Arial" charset="0"/>
                <a:cs typeface="Arial" charset="0"/>
              </a:rPr>
              <a:t>liikkumisvapaus</a:t>
            </a:r>
          </a:p>
          <a:p>
            <a:pPr lvl="2"/>
            <a:r>
              <a:rPr lang="fi-FI" smtClean="0">
                <a:latin typeface="Arial" charset="0"/>
                <a:cs typeface="Arial" charset="0"/>
              </a:rPr>
              <a:t>oikeus yksityiselämään: kotirauha, kirje-, puhelin- ja luottamuksellisen viestin salaisuus</a:t>
            </a:r>
          </a:p>
          <a:p>
            <a:pPr lvl="2"/>
            <a:endParaRPr lang="fi-FI" smtClean="0">
              <a:latin typeface="Arial" charset="0"/>
              <a:cs typeface="Arial" charset="0"/>
            </a:endParaRPr>
          </a:p>
        </p:txBody>
      </p:sp>
      <p:sp>
        <p:nvSpPr>
          <p:cNvPr id="22532" name="Dian numeron paikkamerkki 8"/>
          <p:cNvSpPr>
            <a:spLocks noGrp="1"/>
          </p:cNvSpPr>
          <p:nvPr>
            <p:ph type="sldNum" sz="quarter" idx="11"/>
          </p:nvPr>
        </p:nvSpPr>
        <p:spPr>
          <a:noFill/>
        </p:spPr>
        <p:txBody>
          <a:bodyPr/>
          <a:lstStyle/>
          <a:p>
            <a:fld id="{818B1376-6E44-4464-8FA5-998DBE850CE1}" type="slidenum">
              <a:rPr lang="fi-FI" smtClean="0">
                <a:ea typeface="Lucida Sans Unicode" pitchFamily="34" charset="0"/>
              </a:rPr>
              <a:pPr/>
              <a:t>5</a:t>
            </a:fld>
            <a:endParaRPr lang="fi-FI" smtClean="0">
              <a:ea typeface="Lucida Sans Unicode" pitchFamily="34" charset="0"/>
            </a:endParaRPr>
          </a:p>
        </p:txBody>
      </p:sp>
      <p:sp>
        <p:nvSpPr>
          <p:cNvPr id="22533" name="Alatunnisteen paikkamerkki 9"/>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2534" name="Kuva 7"/>
          <p:cNvPicPr>
            <a:picLocks noChangeAspect="1"/>
          </p:cNvPicPr>
          <p:nvPr/>
        </p:nvPicPr>
        <p:blipFill>
          <a:blip r:embed="rId2"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p:cNvSpPr>
          <p:nvPr>
            <p:ph type="title"/>
          </p:nvPr>
        </p:nvSpPr>
        <p:spPr/>
        <p:txBody>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Ehdokkaat esiin! </a:t>
            </a:r>
          </a:p>
        </p:txBody>
      </p:sp>
      <p:sp>
        <p:nvSpPr>
          <p:cNvPr id="28675" name="Rectangle 3"/>
          <p:cNvSpPr>
            <a:spLocks noGrp="1"/>
          </p:cNvSpPr>
          <p:nvPr>
            <p:ph idx="1"/>
          </p:nvPr>
        </p:nvSpPr>
        <p:spPr>
          <a:xfrm>
            <a:off x="456480" y="1926922"/>
            <a:ext cx="8231040" cy="4702094"/>
          </a:xfrm>
        </p:spPr>
        <p:txBody>
          <a:bodyPr/>
          <a:lstStyle/>
          <a:p>
            <a:r>
              <a:rPr lang="fi-FI" sz="2200" dirty="0">
                <a:latin typeface="Arial" charset="0"/>
                <a:cs typeface="Arial" charset="0"/>
              </a:rPr>
              <a:t>Eduskuntavaalien kampanjat kasvoivat 2000-luvulla kolmanneksella. </a:t>
            </a:r>
          </a:p>
          <a:p>
            <a:r>
              <a:rPr lang="fi-FI" sz="2200" dirty="0">
                <a:latin typeface="Arial" charset="0"/>
                <a:cs typeface="Arial" charset="0"/>
              </a:rPr>
              <a:t>Mediamainonnasta on tullut yhä keskeisempi osa vaalikamppailua. </a:t>
            </a:r>
          </a:p>
          <a:p>
            <a:r>
              <a:rPr lang="fi-FI" sz="2200" dirty="0">
                <a:latin typeface="Arial" charset="0"/>
                <a:cs typeface="Arial" charset="0"/>
              </a:rPr>
              <a:t>Tuntemattomien ja nuorten ehdokkaiden on erittäin vaikea tulla valituksi ilman isoa budjettia. </a:t>
            </a:r>
          </a:p>
          <a:p>
            <a:endParaRPr lang="fi-FI" sz="2200" dirty="0">
              <a:latin typeface="Arial" charset="0"/>
              <a:cs typeface="Arial" charset="0"/>
            </a:endParaRPr>
          </a:p>
          <a:p>
            <a:r>
              <a:rPr lang="fi-FI" sz="2200" dirty="0">
                <a:latin typeface="Arial" charset="0"/>
                <a:cs typeface="Arial" charset="0"/>
              </a:rPr>
              <a:t>2010 julkistettiin ohjelma tilanteen parantamiseksi. Siinä ehdotettiin:</a:t>
            </a:r>
          </a:p>
        </p:txBody>
      </p:sp>
      <p:sp>
        <p:nvSpPr>
          <p:cNvPr id="29700"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9701" name="Dian numeron paikkamerkki 3"/>
          <p:cNvSpPr>
            <a:spLocks noGrp="1"/>
          </p:cNvSpPr>
          <p:nvPr>
            <p:ph type="sldNum" sz="quarter" idx="11"/>
          </p:nvPr>
        </p:nvSpPr>
        <p:spPr>
          <a:noFill/>
        </p:spPr>
        <p:txBody>
          <a:bodyPr/>
          <a:lstStyle/>
          <a:p>
            <a:pPr>
              <a:buFont typeface="Times New Roman" pitchFamily="18" charset="0"/>
              <a:buNone/>
            </a:pPr>
            <a:fld id="{41A60F71-ED63-45E9-A30D-7EC3E7319941}" type="slidenum">
              <a:rPr lang="fi-FI" smtClean="0">
                <a:ea typeface="Lucida Sans Unicode" pitchFamily="34" charset="0"/>
                <a:cs typeface="Lucida Sans Unicode" pitchFamily="34" charset="0"/>
              </a:rPr>
              <a:pPr>
                <a:buFont typeface="Times New Roman" pitchFamily="18" charset="0"/>
                <a:buNone/>
              </a:pPr>
              <a:t>50</a:t>
            </a:fld>
            <a:endParaRPr lang="fi-FI" smtClean="0">
              <a:ea typeface="Lucida Sans Unicode" pitchFamily="34" charset="0"/>
              <a:cs typeface="Lucida Sans Unicode" pitchFamily="34" charset="0"/>
            </a:endParaRPr>
          </a:p>
        </p:txBody>
      </p:sp>
      <p:pic>
        <p:nvPicPr>
          <p:cNvPr id="29702"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F7E2F1A1-0629-4926-956A-70D723FBF352}" type="slidenum">
              <a:rPr lang="fi-FI" sz="1200">
                <a:solidFill>
                  <a:srgbClr val="898989"/>
                </a:solidFill>
                <a:latin typeface="Calibri" pitchFamily="34" charset="0"/>
              </a:rPr>
              <a:pPr algn="r" defTabSz="456487"/>
              <a:t>51</a:t>
            </a:fld>
            <a:endParaRPr lang="fi-FI" sz="1200" dirty="0">
              <a:solidFill>
                <a:srgbClr val="898989"/>
              </a:solidFill>
              <a:latin typeface="Calibri" pitchFamily="34" charset="0"/>
            </a:endParaRPr>
          </a:p>
        </p:txBody>
      </p:sp>
      <p:sp>
        <p:nvSpPr>
          <p:cNvPr id="31747" name="Otsikko 1"/>
          <p:cNvSpPr>
            <a:spLocks noGrp="1"/>
          </p:cNvSpPr>
          <p:nvPr>
            <p:ph type="title"/>
          </p:nvPr>
        </p:nvSpPr>
        <p:spPr/>
        <p:txBody>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Kansanäänestykset</a:t>
            </a:r>
          </a:p>
        </p:txBody>
      </p:sp>
      <p:sp>
        <p:nvSpPr>
          <p:cNvPr id="30724" name="Sisällön paikkamerkki 2"/>
          <p:cNvSpPr>
            <a:spLocks noGrp="1"/>
          </p:cNvSpPr>
          <p:nvPr>
            <p:ph idx="1"/>
          </p:nvPr>
        </p:nvSpPr>
        <p:spPr>
          <a:xfrm>
            <a:off x="456480" y="2122783"/>
            <a:ext cx="8231040" cy="4506234"/>
          </a:xfrm>
        </p:spPr>
        <p:txBody>
          <a:bodyPr/>
          <a:lstStyle/>
          <a:p>
            <a:r>
              <a:rPr lang="fi-FI" sz="2200" dirty="0">
                <a:latin typeface="Arial" charset="0"/>
                <a:cs typeface="Arial" charset="0"/>
              </a:rPr>
              <a:t>Tavallisessa kansanäänestyksessä äänestäjät päättävät jonkun tietyn lakiesityksen hyväksymisestä.</a:t>
            </a:r>
          </a:p>
          <a:p>
            <a:pPr lvl="1"/>
            <a:r>
              <a:rPr lang="fi-FI" sz="2200" dirty="0">
                <a:latin typeface="Arial" charset="0"/>
                <a:cs typeface="Arial" charset="0"/>
              </a:rPr>
              <a:t>Äänestys voi olla pakollinen tai vapaaehtoinen.</a:t>
            </a:r>
          </a:p>
          <a:p>
            <a:pPr lvl="1"/>
            <a:r>
              <a:rPr lang="fi-FI" sz="2200" dirty="0">
                <a:latin typeface="Arial" charset="0"/>
                <a:cs typeface="Arial" charset="0"/>
              </a:rPr>
              <a:t>Tulos voi olla sitova tai neuvoa-antava.</a:t>
            </a:r>
          </a:p>
          <a:p>
            <a:r>
              <a:rPr lang="fi-FI" sz="2200" dirty="0">
                <a:latin typeface="Arial" charset="0"/>
                <a:cs typeface="Arial" charset="0"/>
              </a:rPr>
              <a:t>Monessa maassa peruslain muutokset vaativat  kansanäänestyksen </a:t>
            </a:r>
          </a:p>
          <a:p>
            <a:pPr lvl="1"/>
            <a:r>
              <a:rPr lang="fi-FI" sz="2200" dirty="0">
                <a:latin typeface="Arial" charset="0"/>
                <a:cs typeface="Arial" charset="0"/>
              </a:rPr>
              <a:t>Tanska, Irlanti</a:t>
            </a:r>
          </a:p>
          <a:p>
            <a:r>
              <a:rPr lang="fi-FI" sz="2200" dirty="0">
                <a:latin typeface="Arial" charset="0"/>
                <a:cs typeface="Arial" charset="0"/>
              </a:rPr>
              <a:t>Sveitsi käyttää kansanäänestystä monenlaisissa kysymyksissä.</a:t>
            </a:r>
          </a:p>
        </p:txBody>
      </p:sp>
      <p:sp>
        <p:nvSpPr>
          <p:cNvPr id="31749"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1750" name="Dian numeron paikkamerkki 4"/>
          <p:cNvSpPr>
            <a:spLocks noGrp="1"/>
          </p:cNvSpPr>
          <p:nvPr>
            <p:ph type="sldNum" sz="quarter" idx="11"/>
          </p:nvPr>
        </p:nvSpPr>
        <p:spPr>
          <a:noFill/>
        </p:spPr>
        <p:txBody>
          <a:bodyPr/>
          <a:lstStyle/>
          <a:p>
            <a:pPr>
              <a:buFont typeface="Times New Roman" pitchFamily="18" charset="0"/>
              <a:buNone/>
            </a:pPr>
            <a:fld id="{9FE4E84A-2946-4CE8-A4FB-FACF9B706B47}" type="slidenum">
              <a:rPr lang="fi-FI" smtClean="0">
                <a:ea typeface="Lucida Sans Unicode" pitchFamily="34" charset="0"/>
                <a:cs typeface="Lucida Sans Unicode" pitchFamily="34" charset="0"/>
              </a:rPr>
              <a:pPr>
                <a:buFont typeface="Times New Roman" pitchFamily="18" charset="0"/>
                <a:buNone/>
              </a:pPr>
              <a:t>51</a:t>
            </a:fld>
            <a:endParaRPr lang="fi-FI" smtClean="0">
              <a:ea typeface="Lucida Sans Unicode" pitchFamily="34" charset="0"/>
              <a:cs typeface="Lucida Sans Unicode" pitchFamily="34" charset="0"/>
            </a:endParaRPr>
          </a:p>
        </p:txBody>
      </p:sp>
      <p:pic>
        <p:nvPicPr>
          <p:cNvPr id="31751"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EFF169D1-3054-4BC9-93BF-C882D82E9DD3}" type="slidenum">
              <a:rPr lang="fi-FI" sz="1200">
                <a:solidFill>
                  <a:srgbClr val="898989"/>
                </a:solidFill>
                <a:latin typeface="Calibri" pitchFamily="34" charset="0"/>
              </a:rPr>
              <a:pPr algn="r" defTabSz="456487"/>
              <a:t>52</a:t>
            </a:fld>
            <a:endParaRPr lang="fi-FI" sz="1200" dirty="0">
              <a:solidFill>
                <a:srgbClr val="898989"/>
              </a:solidFill>
              <a:latin typeface="Calibri" pitchFamily="34" charset="0"/>
            </a:endParaRPr>
          </a:p>
        </p:txBody>
      </p:sp>
      <p:sp>
        <p:nvSpPr>
          <p:cNvPr id="32771" name="Rectangle 2"/>
          <p:cNvSpPr>
            <a:spLocks noGrp="1"/>
          </p:cNvSpPr>
          <p:nvPr>
            <p:ph type="title"/>
          </p:nvPr>
        </p:nvSpPr>
        <p:spPr/>
        <p:txBody>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endParaRPr lang="fi-FI" dirty="0" smtClean="0">
              <a:latin typeface="Arial" charset="0"/>
              <a:cs typeface="Arial" charset="0"/>
            </a:endParaRPr>
          </a:p>
        </p:txBody>
      </p:sp>
      <p:sp>
        <p:nvSpPr>
          <p:cNvPr id="31748" name="Rectangle 3"/>
          <p:cNvSpPr>
            <a:spLocks noGrp="1"/>
          </p:cNvSpPr>
          <p:nvPr>
            <p:ph idx="1"/>
          </p:nvPr>
        </p:nvSpPr>
        <p:spPr>
          <a:xfrm>
            <a:off x="456480" y="1535201"/>
            <a:ext cx="8231040" cy="5093815"/>
          </a:xfrm>
        </p:spPr>
        <p:txBody>
          <a:bodyPr/>
          <a:lstStyle/>
          <a:p>
            <a:r>
              <a:rPr lang="fi-FI" sz="2200" dirty="0">
                <a:latin typeface="Arial" charset="0"/>
                <a:cs typeface="Arial" charset="0"/>
              </a:rPr>
              <a:t>Suomessa on toistaiseksi ollut kaksi valtakunnallista kansanäänestystä: </a:t>
            </a:r>
          </a:p>
          <a:p>
            <a:pPr>
              <a:buSzPct val="100000"/>
              <a:buFontTx/>
              <a:buAutoNum type="arabicPeriod"/>
            </a:pPr>
            <a:r>
              <a:rPr lang="fi-FI" sz="2400" dirty="0">
                <a:latin typeface="Arial" charset="0"/>
                <a:cs typeface="Arial" charset="0"/>
              </a:rPr>
              <a:t>kieltolakiäänestys 1932</a:t>
            </a:r>
          </a:p>
          <a:p>
            <a:pPr lvl="1"/>
            <a:r>
              <a:rPr lang="fi-FI" sz="2200" dirty="0">
                <a:latin typeface="Arial" charset="0"/>
                <a:cs typeface="Arial" charset="0"/>
              </a:rPr>
              <a:t>Miten äänestyksessä kävi? </a:t>
            </a:r>
          </a:p>
          <a:p>
            <a:pPr>
              <a:buSzPct val="100000"/>
              <a:buFontTx/>
              <a:buAutoNum type="arabicPeriod"/>
            </a:pPr>
            <a:r>
              <a:rPr lang="fi-FI" sz="2200" dirty="0">
                <a:latin typeface="Arial" charset="0"/>
                <a:cs typeface="Arial" charset="0"/>
              </a:rPr>
              <a:t>EU- jäsenyysäänestys 1994</a:t>
            </a:r>
          </a:p>
          <a:p>
            <a:pPr lvl="1"/>
            <a:r>
              <a:rPr lang="fi-FI" sz="2200" dirty="0">
                <a:latin typeface="Arial" charset="0"/>
                <a:cs typeface="Arial" charset="0"/>
              </a:rPr>
              <a:t> Mikä oli tulos?</a:t>
            </a:r>
          </a:p>
          <a:p>
            <a:pPr lvl="1"/>
            <a:endParaRPr lang="fi-FI" sz="2200" dirty="0">
              <a:latin typeface="Arial" charset="0"/>
              <a:cs typeface="Arial" charset="0"/>
            </a:endParaRPr>
          </a:p>
          <a:p>
            <a:r>
              <a:rPr lang="fi-FI" sz="2200" dirty="0">
                <a:latin typeface="Arial" charset="0"/>
                <a:cs typeface="Arial" charset="0"/>
              </a:rPr>
              <a:t>Lisäksi on järjestetty yli 40 kunnallista kansanäänestystä, pääosa kuntaliitoksista</a:t>
            </a:r>
            <a:r>
              <a:rPr lang="fi-FI" dirty="0" smtClean="0">
                <a:latin typeface="Arial" charset="0"/>
                <a:cs typeface="Arial" charset="0"/>
              </a:rPr>
              <a:t>.</a:t>
            </a:r>
          </a:p>
          <a:p>
            <a:endParaRPr lang="fi-FI" dirty="0" smtClean="0">
              <a:latin typeface="Arial" charset="0"/>
              <a:cs typeface="Arial" charset="0"/>
            </a:endParaRPr>
          </a:p>
        </p:txBody>
      </p:sp>
      <p:sp>
        <p:nvSpPr>
          <p:cNvPr id="32773"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2774" name="Dian numeron paikkamerkki 4"/>
          <p:cNvSpPr>
            <a:spLocks noGrp="1"/>
          </p:cNvSpPr>
          <p:nvPr>
            <p:ph type="sldNum" sz="quarter" idx="11"/>
          </p:nvPr>
        </p:nvSpPr>
        <p:spPr>
          <a:noFill/>
        </p:spPr>
        <p:txBody>
          <a:bodyPr/>
          <a:lstStyle/>
          <a:p>
            <a:pPr>
              <a:buFont typeface="Times New Roman" pitchFamily="18" charset="0"/>
              <a:buNone/>
            </a:pPr>
            <a:fld id="{CBCF70B0-F21E-4F22-B5EA-BBC308EDDF5C}" type="slidenum">
              <a:rPr lang="fi-FI" smtClean="0">
                <a:ea typeface="Lucida Sans Unicode" pitchFamily="34" charset="0"/>
                <a:cs typeface="Lucida Sans Unicode" pitchFamily="34" charset="0"/>
              </a:rPr>
              <a:pPr>
                <a:buFont typeface="Times New Roman" pitchFamily="18" charset="0"/>
                <a:buNone/>
              </a:pPr>
              <a:t>52</a:t>
            </a:fld>
            <a:endParaRPr lang="fi-FI" smtClean="0">
              <a:ea typeface="Lucida Sans Unicode" pitchFamily="34" charset="0"/>
              <a:cs typeface="Lucida Sans Unicode" pitchFamily="34" charset="0"/>
            </a:endParaRPr>
          </a:p>
        </p:txBody>
      </p:sp>
      <p:pic>
        <p:nvPicPr>
          <p:cNvPr id="32775"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A108EE33-824F-44CE-BB26-E6F52D741BB0}" type="slidenum">
              <a:rPr lang="fi-FI" sz="1200">
                <a:solidFill>
                  <a:srgbClr val="898989"/>
                </a:solidFill>
                <a:latin typeface="Calibri" pitchFamily="34" charset="0"/>
              </a:rPr>
              <a:pPr algn="r" defTabSz="456487"/>
              <a:t>53</a:t>
            </a:fld>
            <a:endParaRPr lang="fi-FI" sz="1200" dirty="0">
              <a:solidFill>
                <a:srgbClr val="898989"/>
              </a:solidFill>
              <a:latin typeface="Calibri" pitchFamily="34" charset="0"/>
            </a:endParaRPr>
          </a:p>
        </p:txBody>
      </p:sp>
      <p:sp>
        <p:nvSpPr>
          <p:cNvPr id="33795" name="Otsikko 5"/>
          <p:cNvSpPr>
            <a:spLocks noGrp="1"/>
          </p:cNvSpPr>
          <p:nvPr>
            <p:ph type="title"/>
          </p:nvPr>
        </p:nvSpPr>
        <p:spPr/>
        <p:txBody>
          <a:bodyPr>
            <a:normAutofit fontScale="90000"/>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Kansanäänestysten hyvät puolet</a:t>
            </a:r>
          </a:p>
        </p:txBody>
      </p:sp>
      <p:sp>
        <p:nvSpPr>
          <p:cNvPr id="32772" name="Sisällön paikkamerkki 6"/>
          <p:cNvSpPr>
            <a:spLocks noGrp="1"/>
          </p:cNvSpPr>
          <p:nvPr>
            <p:ph idx="1"/>
          </p:nvPr>
        </p:nvSpPr>
        <p:spPr/>
        <p:txBody>
          <a:bodyPr/>
          <a:lstStyle/>
          <a:p>
            <a:r>
              <a:rPr lang="fi-FI" smtClean="0">
                <a:latin typeface="Arial" charset="0"/>
                <a:cs typeface="Arial" charset="0"/>
              </a:rPr>
              <a:t>Kansanäänestykset</a:t>
            </a:r>
          </a:p>
          <a:p>
            <a:pPr lvl="1"/>
            <a:r>
              <a:rPr lang="fi-FI" smtClean="0">
                <a:latin typeface="Arial" charset="0"/>
                <a:cs typeface="Arial" charset="0"/>
              </a:rPr>
              <a:t>edistävät kansalaisten osallistumista yhteisiin asioihin</a:t>
            </a:r>
          </a:p>
          <a:p>
            <a:pPr lvl="1"/>
            <a:r>
              <a:rPr lang="fi-FI" smtClean="0">
                <a:latin typeface="Arial" charset="0"/>
                <a:cs typeface="Arial" charset="0"/>
              </a:rPr>
              <a:t>lisäävät järjestelmän legitimiteettiä (= oikeutetuksi kokemista)</a:t>
            </a:r>
          </a:p>
          <a:p>
            <a:pPr lvl="1"/>
            <a:r>
              <a:rPr lang="fi-FI" smtClean="0">
                <a:latin typeface="Arial" charset="0"/>
                <a:cs typeface="Arial" charset="0"/>
              </a:rPr>
              <a:t>lisäävät vallanpitäjien valvontaa.</a:t>
            </a:r>
          </a:p>
        </p:txBody>
      </p:sp>
      <p:sp>
        <p:nvSpPr>
          <p:cNvPr id="33797"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3798" name="Dian numeron paikkamerkki 4"/>
          <p:cNvSpPr>
            <a:spLocks noGrp="1"/>
          </p:cNvSpPr>
          <p:nvPr>
            <p:ph type="sldNum" sz="quarter" idx="11"/>
          </p:nvPr>
        </p:nvSpPr>
        <p:spPr>
          <a:noFill/>
        </p:spPr>
        <p:txBody>
          <a:bodyPr/>
          <a:lstStyle/>
          <a:p>
            <a:pPr>
              <a:buFont typeface="Times New Roman" pitchFamily="18" charset="0"/>
              <a:buNone/>
            </a:pPr>
            <a:fld id="{9DDDF929-B990-4CAA-99EA-39F814A36B10}" type="slidenum">
              <a:rPr lang="fi-FI" smtClean="0">
                <a:ea typeface="Lucida Sans Unicode" pitchFamily="34" charset="0"/>
                <a:cs typeface="Lucida Sans Unicode" pitchFamily="34" charset="0"/>
              </a:rPr>
              <a:pPr>
                <a:buFont typeface="Times New Roman" pitchFamily="18" charset="0"/>
                <a:buNone/>
              </a:pPr>
              <a:t>53</a:t>
            </a:fld>
            <a:endParaRPr lang="fi-FI" smtClean="0">
              <a:ea typeface="Lucida Sans Unicode" pitchFamily="34" charset="0"/>
              <a:cs typeface="Lucida Sans Unicode" pitchFamily="34" charset="0"/>
            </a:endParaRPr>
          </a:p>
        </p:txBody>
      </p:sp>
      <p:pic>
        <p:nvPicPr>
          <p:cNvPr id="33799"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38AB39D7-CCEC-48AA-A971-05B8C69C0237}" type="slidenum">
              <a:rPr lang="fi-FI" sz="1200">
                <a:solidFill>
                  <a:srgbClr val="898989"/>
                </a:solidFill>
                <a:latin typeface="Calibri" pitchFamily="34" charset="0"/>
              </a:rPr>
              <a:pPr algn="r" defTabSz="456487"/>
              <a:t>54</a:t>
            </a:fld>
            <a:endParaRPr lang="fi-FI" sz="1200" dirty="0">
              <a:solidFill>
                <a:srgbClr val="898989"/>
              </a:solidFill>
              <a:latin typeface="Calibri" pitchFamily="34" charset="0"/>
            </a:endParaRPr>
          </a:p>
        </p:txBody>
      </p:sp>
      <p:sp>
        <p:nvSpPr>
          <p:cNvPr id="34819" name="Otsikko 1"/>
          <p:cNvSpPr>
            <a:spLocks noGrp="1"/>
          </p:cNvSpPr>
          <p:nvPr>
            <p:ph type="title"/>
          </p:nvPr>
        </p:nvSpPr>
        <p:spPr/>
        <p:txBody>
          <a:bodyPr>
            <a:normAutofit fontScale="90000"/>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Kansanäänestysten huonot puolet</a:t>
            </a:r>
          </a:p>
        </p:txBody>
      </p:sp>
      <p:sp>
        <p:nvSpPr>
          <p:cNvPr id="33796" name="Sisällön paikkamerkki 2"/>
          <p:cNvSpPr>
            <a:spLocks noGrp="1"/>
          </p:cNvSpPr>
          <p:nvPr>
            <p:ph idx="1"/>
          </p:nvPr>
        </p:nvSpPr>
        <p:spPr>
          <a:xfrm>
            <a:off x="456481" y="1991729"/>
            <a:ext cx="8491680" cy="4637287"/>
          </a:xfrm>
        </p:spPr>
        <p:txBody>
          <a:bodyPr/>
          <a:lstStyle/>
          <a:p>
            <a:r>
              <a:rPr lang="fi-FI" sz="2500" dirty="0">
                <a:latin typeface="Arial" charset="0"/>
                <a:cs typeface="Arial" charset="0"/>
              </a:rPr>
              <a:t>Kansalaiset eivät  ole välttämättä yhtä asiantuntevia kuin edustajat.</a:t>
            </a:r>
          </a:p>
          <a:p>
            <a:r>
              <a:rPr lang="fi-FI" sz="2500" dirty="0">
                <a:latin typeface="Arial" charset="0"/>
                <a:cs typeface="Arial" charset="0"/>
              </a:rPr>
              <a:t>Mediamanipuloinnin vaara</a:t>
            </a:r>
          </a:p>
          <a:p>
            <a:r>
              <a:rPr lang="fi-FI" sz="2500" dirty="0">
                <a:latin typeface="Arial" charset="0"/>
                <a:cs typeface="Arial" charset="0"/>
              </a:rPr>
              <a:t>Poliitikot voivat ”pestä kätensä” vaikeista päätöksistä.</a:t>
            </a:r>
          </a:p>
          <a:p>
            <a:r>
              <a:rPr lang="fi-FI" sz="2500" dirty="0">
                <a:latin typeface="Arial" charset="0"/>
                <a:cs typeface="Arial" charset="0"/>
              </a:rPr>
              <a:t>Usein kansanäänestykset yksinkertaistavat monimutkaisia asioita kyllä tai ei </a:t>
            </a:r>
            <a:r>
              <a:rPr lang="fi-FI" sz="2500" dirty="0" err="1">
                <a:latin typeface="Arial" charset="0"/>
                <a:cs typeface="Arial" charset="0"/>
              </a:rPr>
              <a:t>-vastakkainasetteluksi</a:t>
            </a:r>
            <a:r>
              <a:rPr lang="fi-FI" sz="2500" dirty="0">
                <a:latin typeface="Arial" charset="0"/>
                <a:cs typeface="Arial" charset="0"/>
              </a:rPr>
              <a:t>.</a:t>
            </a:r>
          </a:p>
        </p:txBody>
      </p:sp>
      <p:sp>
        <p:nvSpPr>
          <p:cNvPr id="34821"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4822" name="Dian numeron paikkamerkki 4"/>
          <p:cNvSpPr>
            <a:spLocks noGrp="1"/>
          </p:cNvSpPr>
          <p:nvPr>
            <p:ph type="sldNum" sz="quarter" idx="11"/>
          </p:nvPr>
        </p:nvSpPr>
        <p:spPr>
          <a:noFill/>
        </p:spPr>
        <p:txBody>
          <a:bodyPr/>
          <a:lstStyle/>
          <a:p>
            <a:pPr>
              <a:buFont typeface="Times New Roman" pitchFamily="18" charset="0"/>
              <a:buNone/>
            </a:pPr>
            <a:fld id="{A8533C15-4B4D-4F10-AC23-BD0754FC1E87}" type="slidenum">
              <a:rPr lang="fi-FI" smtClean="0">
                <a:ea typeface="Lucida Sans Unicode" pitchFamily="34" charset="0"/>
                <a:cs typeface="Lucida Sans Unicode" pitchFamily="34" charset="0"/>
              </a:rPr>
              <a:pPr>
                <a:buFont typeface="Times New Roman" pitchFamily="18" charset="0"/>
                <a:buNone/>
              </a:pPr>
              <a:t>54</a:t>
            </a:fld>
            <a:endParaRPr lang="fi-FI" smtClean="0">
              <a:ea typeface="Lucida Sans Unicode" pitchFamily="34" charset="0"/>
              <a:cs typeface="Lucida Sans Unicode" pitchFamily="34" charset="0"/>
            </a:endParaRPr>
          </a:p>
        </p:txBody>
      </p:sp>
      <p:pic>
        <p:nvPicPr>
          <p:cNvPr id="34823"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tsikko 1"/>
          <p:cNvSpPr>
            <a:spLocks noGrp="1"/>
          </p:cNvSpPr>
          <p:nvPr>
            <p:ph type="title"/>
          </p:nvPr>
        </p:nvSpPr>
        <p:spPr>
          <a:xfrm>
            <a:off x="522720" y="1012427"/>
            <a:ext cx="8231040" cy="522774"/>
          </a:xfrm>
        </p:spPr>
        <p:txBody>
          <a:bodyPr>
            <a:normAutofit fontScale="90000"/>
          </a:bodyPr>
          <a:lstStyle/>
          <a:p>
            <a:r>
              <a:rPr lang="fi-FI" sz="1800" dirty="0">
                <a:latin typeface="Arial" charset="0"/>
                <a:cs typeface="Arial" charset="0"/>
              </a:rPr>
              <a:t>Tuntitehtävä A:</a:t>
            </a:r>
            <a:br>
              <a:rPr lang="fi-FI" sz="1800" dirty="0">
                <a:latin typeface="Arial" charset="0"/>
                <a:cs typeface="Arial" charset="0"/>
              </a:rPr>
            </a:br>
            <a:r>
              <a:rPr lang="fi-FI" sz="2500" dirty="0">
                <a:latin typeface="Arial" charset="0"/>
                <a:cs typeface="Arial" charset="0"/>
              </a:rPr>
              <a:t>Testaa puolue- ja vaalituntemustasi</a:t>
            </a:r>
          </a:p>
        </p:txBody>
      </p:sp>
      <p:sp>
        <p:nvSpPr>
          <p:cNvPr id="73731" name="Sisällön paikkamerkki 2"/>
          <p:cNvSpPr>
            <a:spLocks noGrp="1"/>
          </p:cNvSpPr>
          <p:nvPr>
            <p:ph idx="1"/>
          </p:nvPr>
        </p:nvSpPr>
        <p:spPr>
          <a:xfrm>
            <a:off x="456480" y="1731062"/>
            <a:ext cx="8231040" cy="4897955"/>
          </a:xfrm>
        </p:spPr>
        <p:txBody>
          <a:bodyPr/>
          <a:lstStyle/>
          <a:p>
            <a:r>
              <a:rPr lang="fi-FI" sz="1800" dirty="0">
                <a:latin typeface="Arial" charset="0"/>
                <a:cs typeface="Arial" charset="0"/>
              </a:rPr>
              <a:t>a. Mikä näistä ei kuulu joukkoon? 			</a:t>
            </a:r>
          </a:p>
          <a:p>
            <a:pPr lvl="1"/>
            <a:r>
              <a:rPr lang="fi-FI" sz="1800" dirty="0">
                <a:latin typeface="Arial" charset="0"/>
                <a:cs typeface="Arial" charset="0"/>
              </a:rPr>
              <a:t>Vastaus: SKP</a:t>
            </a:r>
          </a:p>
          <a:p>
            <a:r>
              <a:rPr lang="fi-FI" sz="1800" dirty="0">
                <a:latin typeface="Arial" charset="0"/>
                <a:cs typeface="Arial" charset="0"/>
              </a:rPr>
              <a:t>b. Miksi?</a:t>
            </a:r>
          </a:p>
          <a:p>
            <a:pPr lvl="1"/>
            <a:r>
              <a:rPr lang="fi-FI" sz="1800" dirty="0">
                <a:latin typeface="Arial" charset="0"/>
                <a:cs typeface="Arial" charset="0"/>
              </a:rPr>
              <a:t>Vastaus: Muut ovat eduskuntapuolueita, SKP ei ole eduskunnassa.</a:t>
            </a:r>
            <a:endParaRPr lang="fi-FI" sz="1800" u="sng" dirty="0">
              <a:latin typeface="Arial" charset="0"/>
              <a:cs typeface="Arial" charset="0"/>
            </a:endParaRPr>
          </a:p>
        </p:txBody>
      </p:sp>
      <p:sp>
        <p:nvSpPr>
          <p:cNvPr id="35844" name="Alatunnisteen paikkamerkki 8"/>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5845" name="Dian numeron paikkamerkki 7"/>
          <p:cNvSpPr>
            <a:spLocks noGrp="1"/>
          </p:cNvSpPr>
          <p:nvPr>
            <p:ph type="sldNum" sz="quarter" idx="11"/>
          </p:nvPr>
        </p:nvSpPr>
        <p:spPr>
          <a:noFill/>
        </p:spPr>
        <p:txBody>
          <a:bodyPr/>
          <a:lstStyle/>
          <a:p>
            <a:pPr>
              <a:buFont typeface="Times New Roman" pitchFamily="18" charset="0"/>
              <a:buNone/>
            </a:pPr>
            <a:fld id="{1DFE7726-2D61-4AC1-AF94-ECE0C7D2C92B}" type="slidenum">
              <a:rPr lang="fi-FI" smtClean="0">
                <a:ea typeface="Lucida Sans Unicode" pitchFamily="34" charset="0"/>
                <a:cs typeface="Lucida Sans Unicode" pitchFamily="34" charset="0"/>
              </a:rPr>
              <a:pPr>
                <a:buFont typeface="Times New Roman" pitchFamily="18" charset="0"/>
                <a:buNone/>
              </a:pPr>
              <a:t>55</a:t>
            </a:fld>
            <a:endParaRPr lang="fi-FI" smtClean="0">
              <a:ea typeface="Lucida Sans Unicode" pitchFamily="34" charset="0"/>
              <a:cs typeface="Lucida Sans Unicode" pitchFamily="34" charset="0"/>
            </a:endParaRPr>
          </a:p>
        </p:txBody>
      </p:sp>
      <p:sp>
        <p:nvSpPr>
          <p:cNvPr id="4" name="Suorakulmio 3"/>
          <p:cNvSpPr>
            <a:spLocks noChangeArrowheads="1"/>
          </p:cNvSpPr>
          <p:nvPr/>
        </p:nvSpPr>
        <p:spPr bwMode="auto">
          <a:xfrm>
            <a:off x="326881" y="3102086"/>
            <a:ext cx="2024640" cy="2191910"/>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Suomen </a:t>
            </a:r>
          </a:p>
          <a:p>
            <a:pPr defTabSz="456487">
              <a:defRPr/>
            </a:pPr>
            <a:r>
              <a:rPr lang="fi-FI" dirty="0">
                <a:solidFill>
                  <a:srgbClr val="FFFFFF"/>
                </a:solidFill>
                <a:latin typeface="Calibri" charset="0"/>
                <a:cs typeface="Lucida Sans Unicode" charset="0"/>
              </a:rPr>
              <a:t>Kommunistinen puolue</a:t>
            </a:r>
          </a:p>
        </p:txBody>
      </p:sp>
      <p:sp>
        <p:nvSpPr>
          <p:cNvPr id="5" name="Suorakulmio 4"/>
          <p:cNvSpPr>
            <a:spLocks noChangeArrowheads="1"/>
          </p:cNvSpPr>
          <p:nvPr/>
        </p:nvSpPr>
        <p:spPr bwMode="auto">
          <a:xfrm>
            <a:off x="2220480" y="4539356"/>
            <a:ext cx="2416320" cy="1764186"/>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Kansallinen kokoomus </a:t>
            </a:r>
          </a:p>
        </p:txBody>
      </p:sp>
      <p:sp>
        <p:nvSpPr>
          <p:cNvPr id="7" name="Suorakulmio 6"/>
          <p:cNvSpPr>
            <a:spLocks noChangeArrowheads="1"/>
          </p:cNvSpPr>
          <p:nvPr/>
        </p:nvSpPr>
        <p:spPr bwMode="auto">
          <a:xfrm>
            <a:off x="4507200" y="3102086"/>
            <a:ext cx="2612160" cy="1568325"/>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pitchFamily="34" charset="0"/>
                <a:cs typeface="Lucida Sans Unicode" charset="0"/>
              </a:rPr>
              <a:t>Vihreä liitto</a:t>
            </a:r>
          </a:p>
        </p:txBody>
      </p:sp>
      <p:pic>
        <p:nvPicPr>
          <p:cNvPr id="35849" name="Kuva 9"/>
          <p:cNvPicPr>
            <a:picLocks noChangeAspect="1"/>
          </p:cNvPicPr>
          <p:nvPr/>
        </p:nvPicPr>
        <p:blipFill>
          <a:blip r:embed="rId2" cstate="print"/>
          <a:srcRect/>
          <a:stretch>
            <a:fillRect/>
          </a:stretch>
        </p:blipFill>
        <p:spPr bwMode="auto">
          <a:xfrm>
            <a:off x="8360640" y="227544"/>
            <a:ext cx="518400" cy="433486"/>
          </a:xfrm>
          <a:prstGeom prst="rect">
            <a:avLst/>
          </a:prstGeom>
          <a:noFill/>
          <a:ln w="9525">
            <a:noFill/>
            <a:miter lim="800000"/>
            <a:headEnd/>
            <a:tailEnd/>
          </a:ln>
        </p:spPr>
      </p:pic>
      <p:pic>
        <p:nvPicPr>
          <p:cNvPr id="35850" name="Picture 4" descr="vihreat_rgb-300x50">
            <a:hlinkClick r:id="rId3"/>
          </p:cNvPr>
          <p:cNvPicPr>
            <a:picLocks noChangeAspect="1" noChangeArrowheads="1"/>
          </p:cNvPicPr>
          <p:nvPr/>
        </p:nvPicPr>
        <p:blipFill>
          <a:blip r:embed="rId4" cstate="print"/>
          <a:srcRect/>
          <a:stretch>
            <a:fillRect/>
          </a:stretch>
        </p:blipFill>
        <p:spPr bwMode="auto">
          <a:xfrm>
            <a:off x="4572001" y="3689668"/>
            <a:ext cx="2449440" cy="636547"/>
          </a:xfrm>
          <a:prstGeom prst="rect">
            <a:avLst/>
          </a:prstGeom>
          <a:noFill/>
          <a:ln w="9525">
            <a:noFill/>
            <a:miter lim="800000"/>
            <a:headEnd/>
            <a:tailEnd/>
          </a:ln>
        </p:spPr>
      </p:pic>
      <p:pic>
        <p:nvPicPr>
          <p:cNvPr id="35851" name="Kuva 14" descr="Kokoomus-ruiskukka-vaaka.jpg"/>
          <p:cNvPicPr>
            <a:picLocks noChangeAspect="1"/>
          </p:cNvPicPr>
          <p:nvPr/>
        </p:nvPicPr>
        <p:blipFill>
          <a:blip r:embed="rId5" cstate="print"/>
          <a:srcRect/>
          <a:stretch>
            <a:fillRect/>
          </a:stretch>
        </p:blipFill>
        <p:spPr bwMode="auto">
          <a:xfrm>
            <a:off x="2481120" y="5062132"/>
            <a:ext cx="1958400" cy="816565"/>
          </a:xfrm>
          <a:prstGeom prst="rect">
            <a:avLst/>
          </a:prstGeom>
          <a:noFill/>
          <a:ln w="9525">
            <a:noFill/>
            <a:miter lim="800000"/>
            <a:headEnd/>
            <a:tailEnd/>
          </a:ln>
        </p:spPr>
      </p:pic>
      <p:sp>
        <p:nvSpPr>
          <p:cNvPr id="6" name="Suorakulmio 5"/>
          <p:cNvSpPr>
            <a:spLocks noChangeArrowheads="1"/>
          </p:cNvSpPr>
          <p:nvPr/>
        </p:nvSpPr>
        <p:spPr bwMode="auto">
          <a:xfrm>
            <a:off x="5355361" y="4474550"/>
            <a:ext cx="2612160" cy="1697938"/>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Perussuomalaiset </a:t>
            </a:r>
          </a:p>
        </p:txBody>
      </p:sp>
      <p:pic>
        <p:nvPicPr>
          <p:cNvPr id="35853" name="Picture 6" descr="800px-perussuomalaisten_logo"/>
          <p:cNvPicPr>
            <a:picLocks noChangeAspect="1" noChangeArrowheads="1"/>
          </p:cNvPicPr>
          <p:nvPr/>
        </p:nvPicPr>
        <p:blipFill>
          <a:blip r:embed="rId6" cstate="print"/>
          <a:srcRect/>
          <a:stretch>
            <a:fillRect/>
          </a:stretch>
        </p:blipFill>
        <p:spPr bwMode="auto">
          <a:xfrm>
            <a:off x="5355361" y="4931078"/>
            <a:ext cx="2416320" cy="977863"/>
          </a:xfrm>
          <a:prstGeom prst="rect">
            <a:avLst/>
          </a:prstGeom>
          <a:noFill/>
          <a:ln w="9525">
            <a:noFill/>
            <a:miter lim="800000"/>
            <a:headEnd/>
            <a:tailEnd/>
          </a:ln>
        </p:spPr>
      </p:pic>
      <p:pic>
        <p:nvPicPr>
          <p:cNvPr id="35854" name="Kuva 14" descr="SKPtahti_300dpi.jpg"/>
          <p:cNvPicPr>
            <a:picLocks noChangeAspect="1"/>
          </p:cNvPicPr>
          <p:nvPr/>
        </p:nvPicPr>
        <p:blipFill>
          <a:blip r:embed="rId7" cstate="print"/>
          <a:srcRect/>
          <a:stretch>
            <a:fillRect/>
          </a:stretch>
        </p:blipFill>
        <p:spPr bwMode="auto">
          <a:xfrm>
            <a:off x="652320" y="4016582"/>
            <a:ext cx="1278720" cy="122412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391680" y="1012427"/>
            <a:ext cx="8231040" cy="413323"/>
          </a:xfrm>
        </p:spPr>
        <p:txBody>
          <a:bodyPr/>
          <a:lstStyle/>
          <a:p>
            <a:r>
              <a:rPr lang="fi-FI" sz="1800" dirty="0">
                <a:latin typeface="Arial" charset="0"/>
                <a:cs typeface="Arial" charset="0"/>
              </a:rPr>
              <a:t>Tuntitehtävä A</a:t>
            </a:r>
          </a:p>
        </p:txBody>
      </p:sp>
      <p:sp>
        <p:nvSpPr>
          <p:cNvPr id="15" name="Sisällön paikkamerkki 14"/>
          <p:cNvSpPr>
            <a:spLocks noGrp="1"/>
          </p:cNvSpPr>
          <p:nvPr>
            <p:ph idx="1"/>
          </p:nvPr>
        </p:nvSpPr>
        <p:spPr>
          <a:xfrm>
            <a:off x="456480" y="1273094"/>
            <a:ext cx="8231040" cy="5355923"/>
          </a:xfrm>
        </p:spPr>
        <p:txBody>
          <a:bodyPr/>
          <a:lstStyle/>
          <a:p>
            <a:r>
              <a:rPr lang="fi-FI" sz="2200" dirty="0">
                <a:latin typeface="Arial" charset="0"/>
                <a:cs typeface="Arial" charset="0"/>
              </a:rPr>
              <a:t>a. Mikä näistä ei kuulu joukkoon?  		</a:t>
            </a:r>
          </a:p>
          <a:p>
            <a:r>
              <a:rPr lang="fi-FI" sz="2200" dirty="0">
                <a:latin typeface="Arial" charset="0"/>
                <a:cs typeface="Arial" charset="0"/>
              </a:rPr>
              <a:t>Vastaus: Maalaisliitto</a:t>
            </a:r>
          </a:p>
          <a:p>
            <a:r>
              <a:rPr lang="fi-FI" sz="2200" dirty="0">
                <a:latin typeface="Arial" charset="0"/>
                <a:cs typeface="Arial" charset="0"/>
              </a:rPr>
              <a:t>b. Miksi?</a:t>
            </a:r>
          </a:p>
          <a:p>
            <a:r>
              <a:rPr lang="fi-FI" sz="2200" dirty="0">
                <a:latin typeface="Arial" charset="0"/>
                <a:cs typeface="Arial" charset="0"/>
              </a:rPr>
              <a:t>Vastaus: Muut ovat näillä nimillään tällä hetkellä edustettuna eduskunnassa, Maalaisliitto on muuttanut nimensä Suomen keskustaksi.			</a:t>
            </a:r>
            <a:br>
              <a:rPr lang="fi-FI" sz="2200" dirty="0">
                <a:latin typeface="Arial" charset="0"/>
                <a:cs typeface="Arial" charset="0"/>
              </a:rPr>
            </a:br>
            <a:endParaRPr lang="fi-FI" sz="2200" dirty="0">
              <a:latin typeface="Arial" charset="0"/>
              <a:cs typeface="Arial" charset="0"/>
            </a:endParaRPr>
          </a:p>
        </p:txBody>
      </p:sp>
      <p:sp>
        <p:nvSpPr>
          <p:cNvPr id="36868" name="Alatunnisteen paikkamerkki 8"/>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6869" name="Dian numeron paikkamerkki 7"/>
          <p:cNvSpPr>
            <a:spLocks noGrp="1"/>
          </p:cNvSpPr>
          <p:nvPr>
            <p:ph type="sldNum" sz="quarter" idx="11"/>
          </p:nvPr>
        </p:nvSpPr>
        <p:spPr>
          <a:noFill/>
        </p:spPr>
        <p:txBody>
          <a:bodyPr/>
          <a:lstStyle/>
          <a:p>
            <a:pPr>
              <a:buFont typeface="Times New Roman" pitchFamily="18" charset="0"/>
              <a:buNone/>
            </a:pPr>
            <a:fld id="{699A91D1-4599-414F-ABA8-8714686C9108}" type="slidenum">
              <a:rPr lang="fi-FI" smtClean="0">
                <a:ea typeface="Lucida Sans Unicode" pitchFamily="34" charset="0"/>
                <a:cs typeface="Lucida Sans Unicode" pitchFamily="34" charset="0"/>
              </a:rPr>
              <a:pPr>
                <a:buFont typeface="Times New Roman" pitchFamily="18" charset="0"/>
                <a:buNone/>
              </a:pPr>
              <a:t>56</a:t>
            </a:fld>
            <a:endParaRPr lang="fi-FI" smtClean="0">
              <a:ea typeface="Lucida Sans Unicode" pitchFamily="34" charset="0"/>
              <a:cs typeface="Lucida Sans Unicode" pitchFamily="34" charset="0"/>
            </a:endParaRPr>
          </a:p>
        </p:txBody>
      </p:sp>
      <p:sp>
        <p:nvSpPr>
          <p:cNvPr id="4" name="Suorakulmio 3"/>
          <p:cNvSpPr>
            <a:spLocks noChangeArrowheads="1"/>
          </p:cNvSpPr>
          <p:nvPr/>
        </p:nvSpPr>
        <p:spPr bwMode="auto">
          <a:xfrm>
            <a:off x="2612160" y="3429001"/>
            <a:ext cx="1860480" cy="1631691"/>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Maalaisliitto</a:t>
            </a:r>
          </a:p>
        </p:txBody>
      </p:sp>
      <p:sp>
        <p:nvSpPr>
          <p:cNvPr id="5" name="Suorakulmio 4"/>
          <p:cNvSpPr>
            <a:spLocks noChangeArrowheads="1"/>
          </p:cNvSpPr>
          <p:nvPr/>
        </p:nvSpPr>
        <p:spPr bwMode="auto">
          <a:xfrm>
            <a:off x="652320" y="4670411"/>
            <a:ext cx="1860480" cy="1633131"/>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Sosialidemokraattinen puolue</a:t>
            </a:r>
          </a:p>
        </p:txBody>
      </p:sp>
      <p:sp>
        <p:nvSpPr>
          <p:cNvPr id="6" name="Suorakulmio 5"/>
          <p:cNvSpPr>
            <a:spLocks noChangeArrowheads="1"/>
          </p:cNvSpPr>
          <p:nvPr/>
        </p:nvSpPr>
        <p:spPr bwMode="auto">
          <a:xfrm>
            <a:off x="6465600" y="3429001"/>
            <a:ext cx="1861920" cy="1631691"/>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Kristillisdemokraatit</a:t>
            </a:r>
          </a:p>
        </p:txBody>
      </p:sp>
      <p:sp>
        <p:nvSpPr>
          <p:cNvPr id="7" name="Suorakulmio 6"/>
          <p:cNvSpPr>
            <a:spLocks noChangeArrowheads="1"/>
          </p:cNvSpPr>
          <p:nvPr/>
        </p:nvSpPr>
        <p:spPr bwMode="auto">
          <a:xfrm>
            <a:off x="4572001" y="4931078"/>
            <a:ext cx="1861920" cy="1633131"/>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Vasemmistoliitto</a:t>
            </a:r>
          </a:p>
        </p:txBody>
      </p:sp>
      <p:pic>
        <p:nvPicPr>
          <p:cNvPr id="36874" name="Kuva 9"/>
          <p:cNvPicPr>
            <a:picLocks noChangeAspect="1"/>
          </p:cNvPicPr>
          <p:nvPr/>
        </p:nvPicPr>
        <p:blipFill>
          <a:blip r:embed="rId2" cstate="print"/>
          <a:srcRect/>
          <a:stretch>
            <a:fillRect/>
          </a:stretch>
        </p:blipFill>
        <p:spPr bwMode="auto">
          <a:xfrm>
            <a:off x="8425440" y="227544"/>
            <a:ext cx="518400" cy="433486"/>
          </a:xfrm>
          <a:prstGeom prst="rect">
            <a:avLst/>
          </a:prstGeom>
          <a:noFill/>
          <a:ln w="9525">
            <a:noFill/>
            <a:miter lim="800000"/>
            <a:headEnd/>
            <a:tailEnd/>
          </a:ln>
        </p:spPr>
      </p:pic>
      <p:pic>
        <p:nvPicPr>
          <p:cNvPr id="36875" name="Picture 4" descr="logo_pien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5322799"/>
            <a:ext cx="1306080" cy="1059951"/>
          </a:xfrm>
          <a:prstGeom prst="rect">
            <a:avLst/>
          </a:prstGeom>
          <a:noFill/>
          <a:ln w="9525">
            <a:noFill/>
            <a:miter lim="800000"/>
            <a:headEnd/>
            <a:tailEnd/>
          </a:ln>
        </p:spPr>
      </p:pic>
      <p:pic>
        <p:nvPicPr>
          <p:cNvPr id="36876" name="Picture 4" descr="Tiedosto:Vasemmistoliiton logo.svg">
            <a:hlinkClick r:id="rId4"/>
          </p:cNvPr>
          <p:cNvPicPr>
            <a:picLocks noChangeAspect="1" noChangeArrowheads="1"/>
          </p:cNvPicPr>
          <p:nvPr/>
        </p:nvPicPr>
        <p:blipFill>
          <a:blip r:embed="rId5" cstate="print"/>
          <a:srcRect/>
          <a:stretch>
            <a:fillRect/>
          </a:stretch>
        </p:blipFill>
        <p:spPr bwMode="auto">
          <a:xfrm>
            <a:off x="4703040" y="5322799"/>
            <a:ext cx="1632960" cy="851130"/>
          </a:xfrm>
          <a:prstGeom prst="rect">
            <a:avLst/>
          </a:prstGeom>
          <a:noFill/>
          <a:ln w="9525">
            <a:noFill/>
            <a:miter lim="800000"/>
            <a:headEnd/>
            <a:tailEnd/>
          </a:ln>
        </p:spPr>
      </p:pic>
      <p:pic>
        <p:nvPicPr>
          <p:cNvPr id="36877" name="Picture 4" descr="706px-Suomen_Kristillisdemokraattien_logo"/>
          <p:cNvPicPr>
            <a:picLocks noChangeAspect="1" noChangeArrowheads="1"/>
          </p:cNvPicPr>
          <p:nvPr/>
        </p:nvPicPr>
        <p:blipFill>
          <a:blip r:embed="rId6" cstate="print"/>
          <a:srcRect/>
          <a:stretch>
            <a:fillRect/>
          </a:stretch>
        </p:blipFill>
        <p:spPr bwMode="auto">
          <a:xfrm>
            <a:off x="6596641" y="4082829"/>
            <a:ext cx="1632960" cy="88857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tsikko 1"/>
          <p:cNvSpPr>
            <a:spLocks noGrp="1"/>
          </p:cNvSpPr>
          <p:nvPr>
            <p:ph type="title"/>
          </p:nvPr>
        </p:nvSpPr>
        <p:spPr>
          <a:xfrm>
            <a:off x="456480" y="990824"/>
            <a:ext cx="8231040" cy="478130"/>
          </a:xfrm>
        </p:spPr>
        <p:txBody>
          <a:bodyPr/>
          <a:lstStyle/>
          <a:p>
            <a:r>
              <a:rPr lang="fi-FI" sz="1800" dirty="0">
                <a:latin typeface="Arial" charset="0"/>
                <a:cs typeface="Arial" charset="0"/>
              </a:rPr>
              <a:t>Tuntitehtävä A</a:t>
            </a:r>
          </a:p>
        </p:txBody>
      </p:sp>
      <p:sp>
        <p:nvSpPr>
          <p:cNvPr id="75779" name="Sisällön paikkamerkki 2"/>
          <p:cNvSpPr>
            <a:spLocks noGrp="1"/>
          </p:cNvSpPr>
          <p:nvPr>
            <p:ph idx="1"/>
          </p:nvPr>
        </p:nvSpPr>
        <p:spPr>
          <a:xfrm>
            <a:off x="456480" y="1404148"/>
            <a:ext cx="8231040" cy="5224869"/>
          </a:xfrm>
        </p:spPr>
        <p:txBody>
          <a:bodyPr/>
          <a:lstStyle/>
          <a:p>
            <a:r>
              <a:rPr lang="fi-FI" sz="2200" dirty="0">
                <a:latin typeface="Arial" charset="0"/>
                <a:cs typeface="Arial" charset="0"/>
              </a:rPr>
              <a:t>a.</a:t>
            </a:r>
            <a:r>
              <a:rPr lang="fi-FI" dirty="0" smtClean="0">
                <a:latin typeface="Arial" charset="0"/>
                <a:cs typeface="Arial" charset="0"/>
              </a:rPr>
              <a:t> </a:t>
            </a:r>
            <a:r>
              <a:rPr lang="fi-FI" sz="2200" dirty="0">
                <a:latin typeface="Arial" charset="0"/>
                <a:cs typeface="Arial" charset="0"/>
              </a:rPr>
              <a:t>Mikä tästä joukosta puuttuu?  </a:t>
            </a:r>
          </a:p>
          <a:p>
            <a:pPr lvl="1"/>
            <a:r>
              <a:rPr lang="fi-FI" sz="2200" dirty="0">
                <a:latin typeface="Arial" charset="0"/>
                <a:cs typeface="Arial" charset="0"/>
              </a:rPr>
              <a:t>Vastaus: Perussuomalaiset</a:t>
            </a:r>
          </a:p>
          <a:p>
            <a:r>
              <a:rPr lang="fi-FI" sz="2200" dirty="0">
                <a:latin typeface="Arial" charset="0"/>
                <a:cs typeface="Arial" charset="0"/>
              </a:rPr>
              <a:t>b. Miksi?  						</a:t>
            </a:r>
          </a:p>
          <a:p>
            <a:pPr lvl="1"/>
            <a:r>
              <a:rPr lang="fi-FI" sz="2200" dirty="0">
                <a:latin typeface="Arial" charset="0"/>
                <a:cs typeface="Arial" charset="0"/>
              </a:rPr>
              <a:t>Vastaus: Laatikoissa olevat puolueet ovat eduskuntapuolueita. Perussuomalaiset ovat myös eduskunnassa</a:t>
            </a:r>
            <a:r>
              <a:rPr lang="fi-FI" sz="2000" dirty="0">
                <a:latin typeface="Arial" charset="0"/>
                <a:cs typeface="Arial" charset="0"/>
              </a:rPr>
              <a:t>. 	</a:t>
            </a:r>
            <a:br>
              <a:rPr lang="fi-FI" sz="2000" dirty="0">
                <a:latin typeface="Arial" charset="0"/>
                <a:cs typeface="Arial" charset="0"/>
              </a:rPr>
            </a:br>
            <a:endParaRPr lang="fi-FI" sz="2000" dirty="0">
              <a:latin typeface="Arial" charset="0"/>
              <a:cs typeface="Arial" charset="0"/>
            </a:endParaRPr>
          </a:p>
        </p:txBody>
      </p:sp>
      <p:sp>
        <p:nvSpPr>
          <p:cNvPr id="37892" name="Alatunnisteen paikkamerkki 11"/>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7893" name="Dian numeron paikkamerkki 10"/>
          <p:cNvSpPr>
            <a:spLocks noGrp="1"/>
          </p:cNvSpPr>
          <p:nvPr>
            <p:ph type="sldNum" sz="quarter" idx="11"/>
          </p:nvPr>
        </p:nvSpPr>
        <p:spPr>
          <a:noFill/>
        </p:spPr>
        <p:txBody>
          <a:bodyPr/>
          <a:lstStyle/>
          <a:p>
            <a:pPr>
              <a:buFont typeface="Times New Roman" pitchFamily="18" charset="0"/>
              <a:buNone/>
            </a:pPr>
            <a:fld id="{885C6D63-2EAB-412A-B449-1BF22E9B583A}" type="slidenum">
              <a:rPr lang="fi-FI" smtClean="0">
                <a:ea typeface="Lucida Sans Unicode" pitchFamily="34" charset="0"/>
                <a:cs typeface="Lucida Sans Unicode" pitchFamily="34" charset="0"/>
              </a:rPr>
              <a:pPr>
                <a:buFont typeface="Times New Roman" pitchFamily="18" charset="0"/>
                <a:buNone/>
              </a:pPr>
              <a:t>57</a:t>
            </a:fld>
            <a:endParaRPr lang="fi-FI" smtClean="0">
              <a:ea typeface="Lucida Sans Unicode" pitchFamily="34" charset="0"/>
              <a:cs typeface="Lucida Sans Unicode" pitchFamily="34" charset="0"/>
            </a:endParaRPr>
          </a:p>
        </p:txBody>
      </p:sp>
      <p:sp>
        <p:nvSpPr>
          <p:cNvPr id="4" name="Suorakulmio 3"/>
          <p:cNvSpPr>
            <a:spLocks noChangeArrowheads="1"/>
          </p:cNvSpPr>
          <p:nvPr/>
        </p:nvSpPr>
        <p:spPr bwMode="auto">
          <a:xfrm>
            <a:off x="587520" y="3951775"/>
            <a:ext cx="1632960" cy="979303"/>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pitchFamily="34" charset="0"/>
                <a:cs typeface="Lucida Sans Unicode" charset="0"/>
              </a:rPr>
              <a:t>Vihreä liitto</a:t>
            </a:r>
          </a:p>
        </p:txBody>
      </p:sp>
      <p:sp>
        <p:nvSpPr>
          <p:cNvPr id="5" name="Suorakulmio 4"/>
          <p:cNvSpPr>
            <a:spLocks noChangeArrowheads="1"/>
          </p:cNvSpPr>
          <p:nvPr/>
        </p:nvSpPr>
        <p:spPr bwMode="auto">
          <a:xfrm>
            <a:off x="587520" y="5257992"/>
            <a:ext cx="1632960" cy="979303"/>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Vasemmisto-liitto</a:t>
            </a:r>
          </a:p>
        </p:txBody>
      </p:sp>
      <p:sp>
        <p:nvSpPr>
          <p:cNvPr id="6" name="Suorakulmio 5"/>
          <p:cNvSpPr>
            <a:spLocks noChangeArrowheads="1"/>
          </p:cNvSpPr>
          <p:nvPr/>
        </p:nvSpPr>
        <p:spPr bwMode="auto">
          <a:xfrm>
            <a:off x="6400801" y="3951775"/>
            <a:ext cx="1632960" cy="979303"/>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Ruotsalainen kansanpuolue</a:t>
            </a:r>
          </a:p>
        </p:txBody>
      </p:sp>
      <p:sp>
        <p:nvSpPr>
          <p:cNvPr id="7" name="Suorakulmio 6"/>
          <p:cNvSpPr>
            <a:spLocks noChangeArrowheads="1"/>
          </p:cNvSpPr>
          <p:nvPr/>
        </p:nvSpPr>
        <p:spPr bwMode="auto">
          <a:xfrm>
            <a:off x="4440960" y="3951775"/>
            <a:ext cx="1632960" cy="979303"/>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Suomen Sosialidemokraattinen puolue</a:t>
            </a:r>
          </a:p>
        </p:txBody>
      </p:sp>
      <p:sp>
        <p:nvSpPr>
          <p:cNvPr id="75784" name="Rectangle 8"/>
          <p:cNvSpPr>
            <a:spLocks noChangeArrowheads="1"/>
          </p:cNvSpPr>
          <p:nvPr/>
        </p:nvSpPr>
        <p:spPr bwMode="auto">
          <a:xfrm>
            <a:off x="2547361" y="3951775"/>
            <a:ext cx="1666080" cy="979303"/>
          </a:xfrm>
          <a:prstGeom prst="rect">
            <a:avLst/>
          </a:prstGeom>
          <a:solidFill>
            <a:schemeClr val="accent1"/>
          </a:solidFill>
          <a:ln w="9525">
            <a:solidFill>
              <a:schemeClr val="tx1"/>
            </a:solidFill>
            <a:miter lim="800000"/>
            <a:headEnd/>
            <a:tailEnd/>
          </a:ln>
        </p:spPr>
        <p:txBody>
          <a:bodyPr wrap="none" lIns="91430" tIns="45715" rIns="91430" bIns="45715" anchor="ctr"/>
          <a:lstStyle/>
          <a:p>
            <a:pPr defTabSz="914414"/>
            <a:r>
              <a:rPr lang="fi-FI" dirty="0"/>
              <a:t>Kansallinen </a:t>
            </a:r>
          </a:p>
          <a:p>
            <a:pPr defTabSz="914414"/>
            <a:r>
              <a:rPr lang="fi-FI" dirty="0"/>
              <a:t>kokoomus</a:t>
            </a:r>
          </a:p>
        </p:txBody>
      </p:sp>
      <p:sp>
        <p:nvSpPr>
          <p:cNvPr id="75785" name="Rectangle 9"/>
          <p:cNvSpPr>
            <a:spLocks noChangeArrowheads="1"/>
          </p:cNvSpPr>
          <p:nvPr/>
        </p:nvSpPr>
        <p:spPr bwMode="auto">
          <a:xfrm>
            <a:off x="2547360" y="5257992"/>
            <a:ext cx="1664640" cy="979303"/>
          </a:xfrm>
          <a:prstGeom prst="rect">
            <a:avLst/>
          </a:prstGeom>
          <a:solidFill>
            <a:schemeClr val="accent1"/>
          </a:solidFill>
          <a:ln w="9525">
            <a:solidFill>
              <a:schemeClr val="tx1"/>
            </a:solidFill>
            <a:miter lim="800000"/>
            <a:headEnd/>
            <a:tailEnd/>
          </a:ln>
        </p:spPr>
        <p:txBody>
          <a:bodyPr wrap="none" lIns="91430" tIns="45715" rIns="91430" bIns="45715" anchor="ctr"/>
          <a:lstStyle/>
          <a:p>
            <a:pPr defTabSz="914414"/>
            <a:r>
              <a:rPr lang="fi-FI" dirty="0"/>
              <a:t>Suomen </a:t>
            </a:r>
          </a:p>
          <a:p>
            <a:pPr defTabSz="914414"/>
            <a:r>
              <a:rPr lang="fi-FI" dirty="0"/>
              <a:t>Keskusta</a:t>
            </a:r>
          </a:p>
        </p:txBody>
      </p:sp>
      <p:sp>
        <p:nvSpPr>
          <p:cNvPr id="75786" name="Rectangle 10"/>
          <p:cNvSpPr>
            <a:spLocks noChangeArrowheads="1"/>
          </p:cNvSpPr>
          <p:nvPr/>
        </p:nvSpPr>
        <p:spPr bwMode="auto">
          <a:xfrm>
            <a:off x="4440960" y="5257992"/>
            <a:ext cx="1666080" cy="979303"/>
          </a:xfrm>
          <a:prstGeom prst="rect">
            <a:avLst/>
          </a:prstGeom>
          <a:solidFill>
            <a:schemeClr val="accent1"/>
          </a:solidFill>
          <a:ln w="9525">
            <a:solidFill>
              <a:schemeClr val="tx1"/>
            </a:solidFill>
            <a:miter lim="800000"/>
            <a:headEnd/>
            <a:tailEnd/>
          </a:ln>
        </p:spPr>
        <p:txBody>
          <a:bodyPr wrap="none" lIns="91430" tIns="45715" rIns="91430" bIns="45715" anchor="ctr"/>
          <a:lstStyle/>
          <a:p>
            <a:pPr defTabSz="914414"/>
            <a:r>
              <a:rPr lang="fi-FI" dirty="0"/>
              <a:t>Kristillis-</a:t>
            </a:r>
          </a:p>
          <a:p>
            <a:pPr defTabSz="914414"/>
            <a:r>
              <a:rPr lang="fi-FI" dirty="0"/>
              <a:t>demokraatit</a:t>
            </a:r>
          </a:p>
        </p:txBody>
      </p:sp>
      <p:pic>
        <p:nvPicPr>
          <p:cNvPr id="37901"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7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7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7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75784" grpId="0" animBg="1"/>
      <p:bldP spid="75785" grpId="0" animBg="1"/>
      <p:bldP spid="7578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tsikko 1"/>
          <p:cNvSpPr>
            <a:spLocks noGrp="1"/>
          </p:cNvSpPr>
          <p:nvPr>
            <p:ph type="title"/>
          </p:nvPr>
        </p:nvSpPr>
        <p:spPr>
          <a:xfrm>
            <a:off x="456480" y="990824"/>
            <a:ext cx="8231040" cy="478130"/>
          </a:xfrm>
        </p:spPr>
        <p:txBody>
          <a:bodyPr/>
          <a:lstStyle/>
          <a:p>
            <a:r>
              <a:rPr lang="fi-FI" sz="1800" dirty="0">
                <a:latin typeface="Arial" charset="0"/>
                <a:cs typeface="Arial" charset="0"/>
              </a:rPr>
              <a:t>Tuntitehtävä A</a:t>
            </a:r>
          </a:p>
        </p:txBody>
      </p:sp>
      <p:sp>
        <p:nvSpPr>
          <p:cNvPr id="76803" name="Sisällön paikkamerkki 2"/>
          <p:cNvSpPr>
            <a:spLocks noGrp="1"/>
          </p:cNvSpPr>
          <p:nvPr>
            <p:ph idx="1"/>
          </p:nvPr>
        </p:nvSpPr>
        <p:spPr>
          <a:xfrm>
            <a:off x="456480" y="1404148"/>
            <a:ext cx="8231040" cy="5224869"/>
          </a:xfrm>
        </p:spPr>
        <p:txBody>
          <a:bodyPr/>
          <a:lstStyle/>
          <a:p>
            <a:r>
              <a:rPr lang="fi-FI" sz="2200" dirty="0">
                <a:latin typeface="Arial" charset="0"/>
                <a:cs typeface="Arial" charset="0"/>
              </a:rPr>
              <a:t>a. Kahdet näistä vaaleista järjestetään joka neljäs vuosi. Mitkä?  </a:t>
            </a:r>
          </a:p>
          <a:p>
            <a:pPr lvl="1"/>
            <a:r>
              <a:rPr lang="fi-FI" sz="2200" dirty="0">
                <a:latin typeface="Arial" charset="0"/>
                <a:cs typeface="Arial" charset="0"/>
              </a:rPr>
              <a:t>Vastaus: Eduskunta- ja kunnallisvaalit</a:t>
            </a:r>
          </a:p>
          <a:p>
            <a:r>
              <a:rPr lang="fi-FI" sz="2200" dirty="0">
                <a:latin typeface="Arial" charset="0"/>
                <a:cs typeface="Arial" charset="0"/>
              </a:rPr>
              <a:t>b. Kuinka usein muut? </a:t>
            </a:r>
          </a:p>
          <a:p>
            <a:pPr lvl="1"/>
            <a:r>
              <a:rPr lang="fi-FI" sz="2200" dirty="0">
                <a:latin typeface="Arial" charset="0"/>
                <a:cs typeface="Arial" charset="0"/>
              </a:rPr>
              <a:t>Vastaus: EU-vaalit joka 5. vuosi ja presidentin vaalit joka 6. vuosi.</a:t>
            </a:r>
          </a:p>
        </p:txBody>
      </p:sp>
      <p:sp>
        <p:nvSpPr>
          <p:cNvPr id="38916" name="Alatunnisteen paikkamerkki 8"/>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8917" name="Dian numeron paikkamerkki 7"/>
          <p:cNvSpPr>
            <a:spLocks noGrp="1"/>
          </p:cNvSpPr>
          <p:nvPr>
            <p:ph type="sldNum" sz="quarter" idx="11"/>
          </p:nvPr>
        </p:nvSpPr>
        <p:spPr>
          <a:noFill/>
        </p:spPr>
        <p:txBody>
          <a:bodyPr/>
          <a:lstStyle/>
          <a:p>
            <a:pPr>
              <a:buFont typeface="Times New Roman" pitchFamily="18" charset="0"/>
              <a:buNone/>
            </a:pPr>
            <a:fld id="{CBE94557-61F5-429C-98E9-79A507CC93A4}" type="slidenum">
              <a:rPr lang="fi-FI" smtClean="0">
                <a:ea typeface="Lucida Sans Unicode" pitchFamily="34" charset="0"/>
                <a:cs typeface="Lucida Sans Unicode" pitchFamily="34" charset="0"/>
              </a:rPr>
              <a:pPr>
                <a:buFont typeface="Times New Roman" pitchFamily="18" charset="0"/>
                <a:buNone/>
              </a:pPr>
              <a:t>58</a:t>
            </a:fld>
            <a:endParaRPr lang="fi-FI" smtClean="0">
              <a:ea typeface="Lucida Sans Unicode" pitchFamily="34" charset="0"/>
              <a:cs typeface="Lucida Sans Unicode" pitchFamily="34" charset="0"/>
            </a:endParaRPr>
          </a:p>
        </p:txBody>
      </p:sp>
      <p:sp>
        <p:nvSpPr>
          <p:cNvPr id="4" name="Suorakulmio 3"/>
          <p:cNvSpPr>
            <a:spLocks noChangeArrowheads="1"/>
          </p:cNvSpPr>
          <p:nvPr/>
        </p:nvSpPr>
        <p:spPr bwMode="auto">
          <a:xfrm>
            <a:off x="1437121" y="3755914"/>
            <a:ext cx="2285280" cy="784883"/>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Euroopan unionin parlamentin vaalit</a:t>
            </a:r>
          </a:p>
        </p:txBody>
      </p:sp>
      <p:sp>
        <p:nvSpPr>
          <p:cNvPr id="5" name="Suorakulmio 4"/>
          <p:cNvSpPr>
            <a:spLocks noChangeArrowheads="1"/>
          </p:cNvSpPr>
          <p:nvPr/>
        </p:nvSpPr>
        <p:spPr bwMode="auto">
          <a:xfrm>
            <a:off x="1437120" y="4931078"/>
            <a:ext cx="2286720" cy="718636"/>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Kunnallisvaalit</a:t>
            </a:r>
          </a:p>
        </p:txBody>
      </p:sp>
      <p:sp>
        <p:nvSpPr>
          <p:cNvPr id="6" name="Suorakulmio 5"/>
          <p:cNvSpPr>
            <a:spLocks noChangeArrowheads="1"/>
          </p:cNvSpPr>
          <p:nvPr/>
        </p:nvSpPr>
        <p:spPr bwMode="auto">
          <a:xfrm>
            <a:off x="4572000" y="4931078"/>
            <a:ext cx="2285280" cy="718636"/>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Eduskuntavaalit</a:t>
            </a:r>
          </a:p>
        </p:txBody>
      </p:sp>
      <p:sp>
        <p:nvSpPr>
          <p:cNvPr id="7" name="Suorakulmio 6"/>
          <p:cNvSpPr>
            <a:spLocks noChangeArrowheads="1"/>
          </p:cNvSpPr>
          <p:nvPr/>
        </p:nvSpPr>
        <p:spPr bwMode="auto">
          <a:xfrm>
            <a:off x="4572000" y="3755914"/>
            <a:ext cx="2286720" cy="783442"/>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Tasavallan presidentin vaalit</a:t>
            </a:r>
          </a:p>
        </p:txBody>
      </p:sp>
      <p:pic>
        <p:nvPicPr>
          <p:cNvPr id="38922"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5"/>
          <p:cNvSpPr>
            <a:spLocks noGrp="1"/>
          </p:cNvSpPr>
          <p:nvPr>
            <p:ph type="title"/>
          </p:nvPr>
        </p:nvSpPr>
        <p:spPr/>
        <p:txBody>
          <a:bodyPr>
            <a:normAutofit fontScale="90000"/>
          </a:bodyPr>
          <a:lstStyle/>
          <a:p>
            <a:pPr eaLnBrk="1" hangingPunct="1"/>
            <a:r>
              <a:rPr lang="fi-FI" sz="2000" smtClean="0">
                <a:latin typeface="Arial" pitchFamily="34" charset="0"/>
                <a:cs typeface="Arial" pitchFamily="34" charset="0"/>
              </a:rPr>
              <a:t>Ydinsisältö: </a:t>
            </a:r>
            <a:br>
              <a:rPr lang="fi-FI" sz="2000" smtClean="0">
                <a:latin typeface="Arial" pitchFamily="34" charset="0"/>
                <a:cs typeface="Arial" pitchFamily="34" charset="0"/>
              </a:rPr>
            </a:br>
            <a:r>
              <a:rPr lang="fi-FI" sz="3200" smtClean="0">
                <a:latin typeface="Arial" pitchFamily="34" charset="0"/>
                <a:cs typeface="Arial" pitchFamily="34" charset="0"/>
              </a:rPr>
              <a:t>Mitä Suomen eduskunta tekee?</a:t>
            </a:r>
            <a:r>
              <a:rPr lang="fi-FI" smtClean="0">
                <a:latin typeface="Arial" pitchFamily="34" charset="0"/>
                <a:cs typeface="Arial" pitchFamily="34" charset="0"/>
              </a:rPr>
              <a:t/>
            </a:r>
            <a:br>
              <a:rPr lang="fi-FI" smtClean="0">
                <a:latin typeface="Arial" pitchFamily="34" charset="0"/>
                <a:cs typeface="Arial" pitchFamily="34" charset="0"/>
              </a:rPr>
            </a:br>
            <a:endParaRPr lang="fi-FI" smtClean="0">
              <a:latin typeface="Arial" pitchFamily="34" charset="0"/>
              <a:cs typeface="Arial" pitchFamily="34" charset="0"/>
            </a:endParaRPr>
          </a:p>
        </p:txBody>
      </p:sp>
      <p:sp>
        <p:nvSpPr>
          <p:cNvPr id="14" name="Sisällön paikkamerkki 13"/>
          <p:cNvSpPr>
            <a:spLocks noGrp="1"/>
          </p:cNvSpPr>
          <p:nvPr>
            <p:ph idx="1"/>
          </p:nvPr>
        </p:nvSpPr>
        <p:spPr/>
        <p:txBody>
          <a:bodyPr/>
          <a:lstStyle/>
          <a:p>
            <a:pPr eaLnBrk="1" hangingPunct="1"/>
            <a:r>
              <a:rPr lang="fi-FI" smtClean="0">
                <a:latin typeface="Arial" pitchFamily="34" charset="0"/>
                <a:cs typeface="Arial" pitchFamily="34" charset="0"/>
              </a:rPr>
              <a:t>Eduskunta</a:t>
            </a:r>
          </a:p>
          <a:p>
            <a:pPr lvl="1" eaLnBrk="1" hangingPunct="1"/>
            <a:r>
              <a:rPr lang="fi-FI" smtClean="0">
                <a:latin typeface="Arial" pitchFamily="34" charset="0"/>
                <a:cs typeface="Arial" pitchFamily="34" charset="0"/>
              </a:rPr>
              <a:t>säätää lait</a:t>
            </a:r>
          </a:p>
          <a:p>
            <a:pPr lvl="1" eaLnBrk="1" hangingPunct="1"/>
            <a:r>
              <a:rPr lang="fi-FI" smtClean="0">
                <a:latin typeface="Arial" pitchFamily="34" charset="0"/>
                <a:cs typeface="Arial" pitchFamily="34" charset="0"/>
              </a:rPr>
              <a:t>hyväksyy valtion budjetin</a:t>
            </a:r>
          </a:p>
          <a:p>
            <a:pPr lvl="1" eaLnBrk="1" hangingPunct="1"/>
            <a:r>
              <a:rPr lang="fi-FI" smtClean="0">
                <a:latin typeface="Arial" pitchFamily="34" charset="0"/>
                <a:cs typeface="Arial" pitchFamily="34" charset="0"/>
              </a:rPr>
              <a:t>valvoo hallituksen toimintaa </a:t>
            </a:r>
          </a:p>
          <a:p>
            <a:pPr lvl="1" eaLnBrk="1" hangingPunct="1"/>
            <a:r>
              <a:rPr lang="fi-FI" smtClean="0">
                <a:latin typeface="Arial" pitchFamily="34" charset="0"/>
                <a:cs typeface="Arial" pitchFamily="34" charset="0"/>
              </a:rPr>
              <a:t>osallistuu Euroopan unionin päätöksentekoon.</a:t>
            </a:r>
          </a:p>
        </p:txBody>
      </p:sp>
      <p:sp>
        <p:nvSpPr>
          <p:cNvPr id="13316" name="Alatunnisteen paikkamerkki 8"/>
          <p:cNvSpPr>
            <a:spLocks noGrp="1"/>
          </p:cNvSpPr>
          <p:nvPr>
            <p:ph type="ftr" sz="quarter" idx="10"/>
          </p:nvPr>
        </p:nvSpPr>
        <p:spPr>
          <a:noFill/>
        </p:spPr>
        <p:txBody>
          <a:bodyPr/>
          <a:lstStyle/>
          <a:p>
            <a:r>
              <a:rPr lang="fi-FI" smtClean="0"/>
              <a:t>Kansalainen ja yhteiskunta</a:t>
            </a:r>
          </a:p>
        </p:txBody>
      </p:sp>
      <p:sp>
        <p:nvSpPr>
          <p:cNvPr id="13317" name="Dian numeron paikkamerkki 5"/>
          <p:cNvSpPr>
            <a:spLocks noGrp="1"/>
          </p:cNvSpPr>
          <p:nvPr>
            <p:ph type="sldNum" sz="quarter" idx="11"/>
          </p:nvPr>
        </p:nvSpPr>
        <p:spPr>
          <a:noFill/>
        </p:spPr>
        <p:txBody>
          <a:bodyPr/>
          <a:lstStyle/>
          <a:p>
            <a:fld id="{F58A5EAE-223E-407C-98DC-CA17ABB8FD06}" type="slidenum">
              <a:rPr lang="fi-FI" smtClean="0"/>
              <a:pPr/>
              <a:t>59</a:t>
            </a:fld>
            <a:endParaRPr lang="fi-FI" smtClean="0"/>
          </a:p>
        </p:txBody>
      </p:sp>
      <p:sp>
        <p:nvSpPr>
          <p:cNvPr id="13318" name="Alatunnisteen paikkamerkki 9"/>
          <p:cNvSpPr txBox="1">
            <a:spLocks noGrp="1"/>
          </p:cNvSpPr>
          <p:nvPr/>
        </p:nvSpPr>
        <p:spPr bwMode="auto">
          <a:xfrm>
            <a:off x="609600" y="6477000"/>
            <a:ext cx="1962150" cy="381000"/>
          </a:xfrm>
          <a:prstGeom prst="rect">
            <a:avLst/>
          </a:prstGeom>
          <a:noFill/>
          <a:ln w="9525">
            <a:noFill/>
            <a:miter lim="800000"/>
            <a:headEnd/>
            <a:tailEnd/>
          </a:ln>
        </p:spPr>
        <p:txBody>
          <a:bodyPr/>
          <a:lstStyle/>
          <a:p>
            <a:pPr defTabSz="914400"/>
            <a:r>
              <a:rPr lang="fi-FI" sz="1100">
                <a:solidFill>
                  <a:srgbClr val="800000"/>
                </a:solidFill>
              </a:rPr>
              <a:t>Kansalainen ja yhteiskunta</a:t>
            </a:r>
          </a:p>
        </p:txBody>
      </p:sp>
      <p:sp>
        <p:nvSpPr>
          <p:cNvPr id="13319" name="Dian numeron paikkamerkki 7"/>
          <p:cNvSpPr txBox="1">
            <a:spLocks noGrp="1"/>
          </p:cNvSpPr>
          <p:nvPr/>
        </p:nvSpPr>
        <p:spPr bwMode="auto">
          <a:xfrm>
            <a:off x="228600" y="6477000"/>
            <a:ext cx="423863" cy="381000"/>
          </a:xfrm>
          <a:prstGeom prst="rect">
            <a:avLst/>
          </a:prstGeom>
          <a:noFill/>
          <a:ln w="9525">
            <a:noFill/>
            <a:miter lim="800000"/>
            <a:headEnd/>
            <a:tailEnd/>
          </a:ln>
        </p:spPr>
        <p:txBody>
          <a:bodyPr/>
          <a:lstStyle/>
          <a:p>
            <a:pPr algn="ctr" defTabSz="914400"/>
            <a:fld id="{0F2B1715-A4DC-4C2A-B2C0-3F104B8F3EE8}" type="slidenum">
              <a:rPr lang="fi-FI" sz="1100">
                <a:solidFill>
                  <a:srgbClr val="800000"/>
                </a:solidFill>
              </a:rPr>
              <a:pPr algn="ctr" defTabSz="914400"/>
              <a:t>59</a:t>
            </a:fld>
            <a:endParaRPr lang="fi-FI" sz="1100">
              <a:solidFill>
                <a:srgbClr val="800000"/>
              </a:solidFill>
            </a:endParaRPr>
          </a:p>
        </p:txBody>
      </p:sp>
      <p:pic>
        <p:nvPicPr>
          <p:cNvPr id="13320" name="Kuva 7"/>
          <p:cNvPicPr>
            <a:picLocks noChangeAspect="1"/>
          </p:cNvPicPr>
          <p:nvPr/>
        </p:nvPicPr>
        <p:blipFill>
          <a:blip r:embed="rId3" cstate="print"/>
          <a:srcRect/>
          <a:stretch>
            <a:fillRect/>
          </a:stretch>
        </p:blipFill>
        <p:spPr bwMode="auto">
          <a:xfrm>
            <a:off x="8296275" y="179388"/>
            <a:ext cx="500063"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Suomen kansalaisen perusoikeudet</a:t>
            </a:r>
          </a:p>
        </p:txBody>
      </p:sp>
      <p:sp>
        <p:nvSpPr>
          <p:cNvPr id="23555" name="Rectangle 3"/>
          <p:cNvSpPr>
            <a:spLocks noGrp="1" noChangeArrowheads="1"/>
          </p:cNvSpPr>
          <p:nvPr>
            <p:ph idx="1"/>
          </p:nvPr>
        </p:nvSpPr>
        <p:spPr>
          <a:xfrm>
            <a:off x="391680" y="2579311"/>
            <a:ext cx="8231040" cy="3840883"/>
          </a:xfrm>
        </p:spPr>
        <p:txBody>
          <a:bodyPr/>
          <a:lstStyle/>
          <a:p>
            <a:pPr lvl="1" eaLnBrk="1" hangingPunct="1"/>
            <a:r>
              <a:rPr lang="fi-FI" sz="2900" dirty="0">
                <a:latin typeface="Arial" charset="0"/>
                <a:cs typeface="Arial" charset="0"/>
              </a:rPr>
              <a:t>Yhdenvertaisuus</a:t>
            </a:r>
          </a:p>
          <a:p>
            <a:pPr lvl="2" eaLnBrk="1" hangingPunct="1">
              <a:buFont typeface="Arial" charset="0"/>
              <a:buChar char="•"/>
            </a:pPr>
            <a:r>
              <a:rPr lang="fi-FI" dirty="0" smtClean="0">
                <a:latin typeface="Arial" charset="0"/>
                <a:cs typeface="Arial" charset="0"/>
              </a:rPr>
              <a:t>Viranomaisten on kohdeltava kansalaisia yhdenvertaisesti sukupuolesta, iästä, alkuperästä, kielestä, vakaumuksesta, mielipiteestä, terveydentilasta tai vammaisuudesta riippumatta.</a:t>
            </a:r>
          </a:p>
          <a:p>
            <a:pPr lvl="2" eaLnBrk="1" hangingPunct="1"/>
            <a:endParaRPr lang="fi-FI" dirty="0" smtClean="0">
              <a:latin typeface="Arial" charset="0"/>
              <a:cs typeface="Arial" charset="0"/>
            </a:endParaRPr>
          </a:p>
        </p:txBody>
      </p:sp>
      <p:sp>
        <p:nvSpPr>
          <p:cNvPr id="23556" name="Dian numeron paikkamerkki 4"/>
          <p:cNvSpPr>
            <a:spLocks noGrp="1"/>
          </p:cNvSpPr>
          <p:nvPr>
            <p:ph type="sldNum" sz="quarter" idx="11"/>
          </p:nvPr>
        </p:nvSpPr>
        <p:spPr>
          <a:noFill/>
        </p:spPr>
        <p:txBody>
          <a:bodyPr/>
          <a:lstStyle/>
          <a:p>
            <a:fld id="{38C25203-17FD-4C42-A0A3-80671A26D3DF}" type="slidenum">
              <a:rPr lang="fi-FI" smtClean="0">
                <a:ea typeface="Lucida Sans Unicode" pitchFamily="34" charset="0"/>
              </a:rPr>
              <a:pPr/>
              <a:t>6</a:t>
            </a:fld>
            <a:endParaRPr lang="fi-FI" smtClean="0">
              <a:ea typeface="Lucida Sans Unicode" pitchFamily="34" charset="0"/>
            </a:endParaRPr>
          </a:p>
        </p:txBody>
      </p:sp>
      <p:sp>
        <p:nvSpPr>
          <p:cNvPr id="23557"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3558" name="Kuva 6" descr="scale_shutterstock_50611858.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878080" y="3755914"/>
            <a:ext cx="2645280" cy="2645558"/>
          </a:xfrm>
          <a:prstGeom prst="rect">
            <a:avLst/>
          </a:prstGeom>
          <a:noFill/>
          <a:ln w="9525">
            <a:noFill/>
            <a:miter lim="800000"/>
            <a:headEnd/>
            <a:tailEnd/>
          </a:ln>
        </p:spPr>
      </p:pic>
      <p:pic>
        <p:nvPicPr>
          <p:cNvPr id="23559" name="Kuva 7"/>
          <p:cNvPicPr>
            <a:picLocks noChangeAspect="1"/>
          </p:cNvPicPr>
          <p:nvPr/>
        </p:nvPicPr>
        <p:blipFill>
          <a:blip r:embed="rId3"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5"/>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1"/>
          <p:cNvSpPr>
            <a:spLocks noGrp="1"/>
          </p:cNvSpPr>
          <p:nvPr>
            <p:ph type="title"/>
          </p:nvPr>
        </p:nvSpPr>
        <p:spPr/>
        <p:txBody>
          <a:bodyPr>
            <a:normAutofit fontScale="90000"/>
          </a:bodyPr>
          <a:lstStyle/>
          <a:p>
            <a:pPr eaLnBrk="1" hangingPunct="1"/>
            <a:r>
              <a:rPr lang="fi-FI" sz="2000" smtClean="0">
                <a:latin typeface="Arial" pitchFamily="34" charset="0"/>
                <a:cs typeface="Arial" pitchFamily="34" charset="0"/>
              </a:rPr>
              <a:t>Ydinsisältö: </a:t>
            </a:r>
            <a:r>
              <a:rPr lang="fi-FI" sz="3200" smtClean="0">
                <a:latin typeface="Arial" pitchFamily="34" charset="0"/>
                <a:cs typeface="Arial" pitchFamily="34" charset="0"/>
              </a:rPr>
              <a:t/>
            </a:r>
            <a:br>
              <a:rPr lang="fi-FI" sz="3200" smtClean="0">
                <a:latin typeface="Arial" pitchFamily="34" charset="0"/>
                <a:cs typeface="Arial" pitchFamily="34" charset="0"/>
              </a:rPr>
            </a:br>
            <a:r>
              <a:rPr lang="fi-FI" sz="2800" smtClean="0">
                <a:latin typeface="Arial" pitchFamily="34" charset="0"/>
                <a:cs typeface="Arial" pitchFamily="34" charset="0"/>
              </a:rPr>
              <a:t>Mitä Suomen eduskunta tekee?</a:t>
            </a:r>
            <a:br>
              <a:rPr lang="fi-FI" sz="2800" smtClean="0">
                <a:latin typeface="Arial" pitchFamily="34" charset="0"/>
                <a:cs typeface="Arial" pitchFamily="34" charset="0"/>
              </a:rPr>
            </a:br>
            <a:endParaRPr lang="fi-FI" sz="2800" smtClean="0">
              <a:latin typeface="Arial" pitchFamily="34" charset="0"/>
              <a:cs typeface="Arial" pitchFamily="34" charset="0"/>
            </a:endParaRPr>
          </a:p>
        </p:txBody>
      </p:sp>
      <p:sp>
        <p:nvSpPr>
          <p:cNvPr id="14339" name="Dian numeron paikkamerkki 5"/>
          <p:cNvSpPr>
            <a:spLocks noGrp="1"/>
          </p:cNvSpPr>
          <p:nvPr>
            <p:ph type="sldNum" sz="quarter" idx="11"/>
          </p:nvPr>
        </p:nvSpPr>
        <p:spPr>
          <a:noFill/>
        </p:spPr>
        <p:txBody>
          <a:bodyPr/>
          <a:lstStyle/>
          <a:p>
            <a:fld id="{82B3A577-A89C-44F6-A8BD-BA387A2F2B24}" type="slidenum">
              <a:rPr lang="fi-FI" smtClean="0"/>
              <a:pPr/>
              <a:t>60</a:t>
            </a:fld>
            <a:endParaRPr lang="fi-FI" smtClean="0"/>
          </a:p>
        </p:txBody>
      </p:sp>
      <p:sp>
        <p:nvSpPr>
          <p:cNvPr id="14340" name="Alatunnisteen paikkamerkki 11"/>
          <p:cNvSpPr txBox="1">
            <a:spLocks noGrp="1"/>
          </p:cNvSpPr>
          <p:nvPr/>
        </p:nvSpPr>
        <p:spPr bwMode="auto">
          <a:xfrm>
            <a:off x="609600" y="6477000"/>
            <a:ext cx="2033588" cy="381000"/>
          </a:xfrm>
          <a:prstGeom prst="rect">
            <a:avLst/>
          </a:prstGeom>
          <a:noFill/>
          <a:ln w="9525">
            <a:noFill/>
            <a:miter lim="800000"/>
            <a:headEnd/>
            <a:tailEnd/>
          </a:ln>
        </p:spPr>
        <p:txBody>
          <a:bodyPr/>
          <a:lstStyle/>
          <a:p>
            <a:pPr defTabSz="914400"/>
            <a:r>
              <a:rPr lang="fi-FI" sz="1100">
                <a:solidFill>
                  <a:srgbClr val="800000"/>
                </a:solidFill>
              </a:rPr>
              <a:t>Kansalainen ja yhteiskunta</a:t>
            </a:r>
          </a:p>
        </p:txBody>
      </p:sp>
      <p:sp>
        <p:nvSpPr>
          <p:cNvPr id="14341" name="Dian numeron paikkamerkki 8"/>
          <p:cNvSpPr txBox="1">
            <a:spLocks noGrp="1"/>
          </p:cNvSpPr>
          <p:nvPr/>
        </p:nvSpPr>
        <p:spPr bwMode="auto">
          <a:xfrm>
            <a:off x="228600" y="6477000"/>
            <a:ext cx="423863" cy="381000"/>
          </a:xfrm>
          <a:prstGeom prst="rect">
            <a:avLst/>
          </a:prstGeom>
          <a:noFill/>
          <a:ln w="9525">
            <a:noFill/>
            <a:miter lim="800000"/>
            <a:headEnd/>
            <a:tailEnd/>
          </a:ln>
        </p:spPr>
        <p:txBody>
          <a:bodyPr/>
          <a:lstStyle/>
          <a:p>
            <a:pPr algn="ctr" defTabSz="914400"/>
            <a:fld id="{5DFC7576-2908-4EA2-A091-8122E731EEFB}" type="slidenum">
              <a:rPr lang="fi-FI" sz="1100">
                <a:solidFill>
                  <a:srgbClr val="800000"/>
                </a:solidFill>
              </a:rPr>
              <a:pPr algn="ctr" defTabSz="914400"/>
              <a:t>60</a:t>
            </a:fld>
            <a:endParaRPr lang="fi-FI" sz="1100">
              <a:solidFill>
                <a:srgbClr val="800000"/>
              </a:solidFill>
            </a:endParaRPr>
          </a:p>
        </p:txBody>
      </p:sp>
      <p:sp>
        <p:nvSpPr>
          <p:cNvPr id="14342" name="Text Box 6"/>
          <p:cNvSpPr txBox="1">
            <a:spLocks noChangeArrowheads="1"/>
          </p:cNvSpPr>
          <p:nvPr/>
        </p:nvSpPr>
        <p:spPr bwMode="auto">
          <a:xfrm>
            <a:off x="327025" y="6151563"/>
            <a:ext cx="5060950" cy="542925"/>
          </a:xfrm>
          <a:prstGeom prst="rect">
            <a:avLst/>
          </a:prstGeom>
          <a:noFill/>
          <a:ln w="9525">
            <a:noFill/>
            <a:round/>
            <a:headEnd/>
            <a:tailEnd/>
          </a:ln>
        </p:spPr>
        <p:txBody>
          <a:bodyPr lIns="81639" tIns="40820" rIns="81639" bIns="40820"/>
          <a:lstStyle/>
          <a:p>
            <a:pPr defTabSz="9144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endParaRPr lang="fi-FI" b="1">
              <a:solidFill>
                <a:srgbClr val="000000"/>
              </a:solidFill>
            </a:endParaRPr>
          </a:p>
        </p:txBody>
      </p:sp>
      <p:pic>
        <p:nvPicPr>
          <p:cNvPr id="14343" name="Kuva 7"/>
          <p:cNvPicPr>
            <a:picLocks noChangeAspect="1"/>
          </p:cNvPicPr>
          <p:nvPr/>
        </p:nvPicPr>
        <p:blipFill>
          <a:blip r:embed="rId3" cstate="print"/>
          <a:srcRect/>
          <a:stretch>
            <a:fillRect/>
          </a:stretch>
        </p:blipFill>
        <p:spPr bwMode="auto">
          <a:xfrm>
            <a:off x="8296275" y="179388"/>
            <a:ext cx="500063" cy="457200"/>
          </a:xfrm>
          <a:prstGeom prst="rect">
            <a:avLst/>
          </a:prstGeom>
          <a:noFill/>
          <a:ln w="9525">
            <a:noFill/>
            <a:miter lim="800000"/>
            <a:headEnd/>
            <a:tailEnd/>
          </a:ln>
        </p:spPr>
      </p:pic>
      <p:sp>
        <p:nvSpPr>
          <p:cNvPr id="11272" name="Sisällön paikkamerkki 12"/>
          <p:cNvSpPr>
            <a:spLocks noGrp="1"/>
          </p:cNvSpPr>
          <p:nvPr>
            <p:ph idx="1"/>
          </p:nvPr>
        </p:nvSpPr>
        <p:spPr>
          <a:xfrm>
            <a:off x="457200" y="1854200"/>
            <a:ext cx="8229600" cy="4297363"/>
          </a:xfrm>
        </p:spPr>
        <p:txBody>
          <a:bodyPr/>
          <a:lstStyle/>
          <a:p>
            <a:pPr eaLnBrk="1" hangingPunct="1">
              <a:spcAft>
                <a:spcPts val="600"/>
              </a:spcAft>
            </a:pPr>
            <a:r>
              <a:rPr lang="fi-FI" sz="1900" smtClean="0">
                <a:latin typeface="Arial" pitchFamily="34" charset="0"/>
                <a:cs typeface="Arial" pitchFamily="34" charset="0"/>
              </a:rPr>
              <a:t>Ennen kuin eduskunta päättää asioista, ne on valmisteltava jossakin valiokunnassa. </a:t>
            </a:r>
          </a:p>
          <a:p>
            <a:pPr eaLnBrk="1" hangingPunct="1">
              <a:spcAft>
                <a:spcPts val="600"/>
              </a:spcAft>
            </a:pPr>
            <a:r>
              <a:rPr lang="fi-FI" sz="1900" smtClean="0">
                <a:latin typeface="Arial" pitchFamily="34" charset="0"/>
                <a:cs typeface="Arial" pitchFamily="34" charset="0"/>
              </a:rPr>
              <a:t>Kansanedustajat tekevät pääosan työstään  valiokunnissa.</a:t>
            </a:r>
          </a:p>
          <a:p>
            <a:pPr eaLnBrk="1" hangingPunct="1">
              <a:spcAft>
                <a:spcPts val="600"/>
              </a:spcAft>
            </a:pPr>
            <a:r>
              <a:rPr lang="fi-FI" sz="1900" smtClean="0">
                <a:latin typeface="Arial" pitchFamily="34" charset="0"/>
                <a:cs typeface="Arial" pitchFamily="34" charset="0"/>
              </a:rPr>
              <a:t>Suuri valiokunta käsittelee EU-asioita ja osallistuu lakien valmisteluun.</a:t>
            </a:r>
          </a:p>
          <a:p>
            <a:pPr eaLnBrk="1" hangingPunct="1">
              <a:spcAft>
                <a:spcPts val="600"/>
              </a:spcAft>
            </a:pPr>
            <a:r>
              <a:rPr lang="fi-FI" sz="1900" smtClean="0">
                <a:latin typeface="Arial" pitchFamily="34" charset="0"/>
                <a:cs typeface="Arial" pitchFamily="34" charset="0"/>
              </a:rPr>
              <a:t>Muita valiokuntia:</a:t>
            </a:r>
          </a:p>
          <a:p>
            <a:pPr lvl="2" eaLnBrk="1" hangingPunct="1"/>
            <a:r>
              <a:rPr lang="fi-FI" sz="1900" smtClean="0">
                <a:latin typeface="Arial" pitchFamily="34" charset="0"/>
                <a:cs typeface="Arial" pitchFamily="34" charset="0"/>
              </a:rPr>
              <a:t>ulkoasiainvaliokunta</a:t>
            </a:r>
          </a:p>
          <a:p>
            <a:pPr lvl="2" eaLnBrk="1" hangingPunct="1"/>
            <a:r>
              <a:rPr lang="fi-FI" sz="1900" smtClean="0">
                <a:latin typeface="Arial" pitchFamily="34" charset="0"/>
                <a:cs typeface="Arial" pitchFamily="34" charset="0"/>
              </a:rPr>
              <a:t>valtiovarainvaliokunta</a:t>
            </a:r>
          </a:p>
          <a:p>
            <a:pPr lvl="2" eaLnBrk="1" hangingPunct="1"/>
            <a:r>
              <a:rPr lang="fi-FI" sz="1900" smtClean="0">
                <a:latin typeface="Arial" pitchFamily="34" charset="0"/>
                <a:cs typeface="Arial" pitchFamily="34" charset="0"/>
              </a:rPr>
              <a:t>sivistysvaliokunta</a:t>
            </a:r>
          </a:p>
          <a:p>
            <a:pPr lvl="2" eaLnBrk="1" hangingPunct="1"/>
            <a:r>
              <a:rPr lang="fi-FI" sz="1900" smtClean="0">
                <a:latin typeface="Arial" pitchFamily="34" charset="0"/>
                <a:cs typeface="Arial" pitchFamily="34" charset="0"/>
              </a:rPr>
              <a:t>tulevaisuusvaliokunta.</a:t>
            </a:r>
          </a:p>
          <a:p>
            <a:endParaRPr lang="fi-FI" smtClean="0">
              <a:latin typeface="Arial" pitchFamily="34" charset="0"/>
              <a:cs typeface="Arial" pitchFamily="34" charset="0"/>
            </a:endParaRPr>
          </a:p>
        </p:txBody>
      </p:sp>
      <p:sp>
        <p:nvSpPr>
          <p:cNvPr id="14345" name="Alatunnisteen paikkamerkki 9"/>
          <p:cNvSpPr>
            <a:spLocks noGrp="1"/>
          </p:cNvSpPr>
          <p:nvPr>
            <p:ph type="ftr" sz="quarter" idx="10"/>
          </p:nvPr>
        </p:nvSpPr>
        <p:spPr>
          <a:noFill/>
        </p:spPr>
        <p:txBody>
          <a:bodyPr/>
          <a:lstStyle/>
          <a:p>
            <a:r>
              <a:rPr lang="fi-FI" smtClean="0"/>
              <a:t>Kansalainen ja yhteiskunta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normAutofit fontScale="90000"/>
          </a:bodyPr>
          <a:lstStyle/>
          <a:p>
            <a:r>
              <a:rPr lang="fi-FI" sz="2000" smtClean="0">
                <a:latin typeface="Arial" pitchFamily="34" charset="0"/>
                <a:cs typeface="Arial" pitchFamily="34" charset="0"/>
              </a:rPr>
              <a:t>Ydinsisältö:</a:t>
            </a:r>
            <a:r>
              <a:rPr lang="fi-FI" smtClean="0">
                <a:latin typeface="Arial" pitchFamily="34" charset="0"/>
                <a:cs typeface="Arial" pitchFamily="34" charset="0"/>
              </a:rPr>
              <a:t/>
            </a:r>
            <a:br>
              <a:rPr lang="fi-FI" smtClean="0">
                <a:latin typeface="Arial" pitchFamily="34" charset="0"/>
                <a:cs typeface="Arial" pitchFamily="34" charset="0"/>
              </a:rPr>
            </a:br>
            <a:r>
              <a:rPr lang="fi-FI" sz="2800" smtClean="0">
                <a:latin typeface="Arial" pitchFamily="34" charset="0"/>
                <a:cs typeface="Arial" pitchFamily="34" charset="0"/>
              </a:rPr>
              <a:t>Lakien säätäminen - eduskunnan keskeisin tehtävä (s. 67)</a:t>
            </a:r>
          </a:p>
        </p:txBody>
      </p:sp>
      <p:pic>
        <p:nvPicPr>
          <p:cNvPr id="18435"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18436" name="Dian numeron paikkamerkki 5"/>
          <p:cNvSpPr>
            <a:spLocks noGrp="1"/>
          </p:cNvSpPr>
          <p:nvPr>
            <p:ph type="sldNum" sz="quarter" idx="11"/>
          </p:nvPr>
        </p:nvSpPr>
        <p:spPr>
          <a:noFill/>
        </p:spPr>
        <p:txBody>
          <a:bodyPr/>
          <a:lstStyle/>
          <a:p>
            <a:fld id="{79C8FB03-3C08-444C-9226-77859CE26EB9}" type="slidenum">
              <a:rPr lang="fi-FI" smtClean="0"/>
              <a:pPr/>
              <a:t>61</a:t>
            </a:fld>
            <a:endParaRPr lang="fi-FI" smtClean="0"/>
          </a:p>
        </p:txBody>
      </p:sp>
      <p:sp>
        <p:nvSpPr>
          <p:cNvPr id="18437" name="Alatunnisteen paikkamerkki 6"/>
          <p:cNvSpPr>
            <a:spLocks noGrp="1"/>
          </p:cNvSpPr>
          <p:nvPr>
            <p:ph type="ftr" sz="quarter" idx="10"/>
          </p:nvPr>
        </p:nvSpPr>
        <p:spPr>
          <a:noFill/>
        </p:spPr>
        <p:txBody>
          <a:bodyPr/>
          <a:lstStyle/>
          <a:p>
            <a:r>
              <a:rPr lang="fi-FI" smtClean="0"/>
              <a:t>Kansalainen ja yhteiskunta</a:t>
            </a:r>
          </a:p>
        </p:txBody>
      </p:sp>
      <p:pic>
        <p:nvPicPr>
          <p:cNvPr id="18438" name="Kuva 7" descr="edustuksellinen_demokratia.jpg"/>
          <p:cNvPicPr>
            <a:picLocks noChangeAspect="1"/>
          </p:cNvPicPr>
          <p:nvPr/>
        </p:nvPicPr>
        <p:blipFill>
          <a:blip r:embed="rId3" cstate="print"/>
          <a:srcRect/>
          <a:stretch>
            <a:fillRect/>
          </a:stretch>
        </p:blipFill>
        <p:spPr bwMode="auto">
          <a:xfrm>
            <a:off x="1835150" y="2339975"/>
            <a:ext cx="5624513" cy="354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title"/>
          </p:nvPr>
        </p:nvSpPr>
        <p:spPr/>
        <p:txBody>
          <a:bodyPr/>
          <a:lstStyle/>
          <a:p>
            <a:r>
              <a:rPr lang="fi-FI" sz="2000" smtClean="0">
                <a:latin typeface="Arial" pitchFamily="34" charset="0"/>
                <a:cs typeface="Arial" pitchFamily="34" charset="0"/>
              </a:rPr>
              <a:t>Ydinsisältö:</a:t>
            </a:r>
            <a:r>
              <a:rPr lang="fi-FI" smtClean="0">
                <a:latin typeface="Arial" pitchFamily="34" charset="0"/>
                <a:cs typeface="Arial" pitchFamily="34" charset="0"/>
              </a:rPr>
              <a:t/>
            </a:r>
            <a:br>
              <a:rPr lang="fi-FI" smtClean="0">
                <a:latin typeface="Arial" pitchFamily="34" charset="0"/>
                <a:cs typeface="Arial" pitchFamily="34" charset="0"/>
              </a:rPr>
            </a:br>
            <a:r>
              <a:rPr lang="fi-FI" smtClean="0">
                <a:latin typeface="Arial" pitchFamily="34" charset="0"/>
                <a:cs typeface="Arial" pitchFamily="34" charset="0"/>
              </a:rPr>
              <a:t> </a:t>
            </a:r>
            <a:r>
              <a:rPr lang="fi-FI" sz="3600" smtClean="0">
                <a:latin typeface="Arial" pitchFamily="34" charset="0"/>
                <a:cs typeface="Arial" pitchFamily="34" charset="0"/>
              </a:rPr>
              <a:t>Miksi valiokunnat ovat niin tärkeitä?</a:t>
            </a:r>
          </a:p>
        </p:txBody>
      </p:sp>
      <p:sp>
        <p:nvSpPr>
          <p:cNvPr id="16387" name="Sisällön paikkamerkki 3"/>
          <p:cNvSpPr>
            <a:spLocks noGrp="1"/>
          </p:cNvSpPr>
          <p:nvPr>
            <p:ph idx="1"/>
          </p:nvPr>
        </p:nvSpPr>
        <p:spPr>
          <a:xfrm>
            <a:off x="457200" y="2168525"/>
            <a:ext cx="8229600" cy="4119563"/>
          </a:xfrm>
        </p:spPr>
        <p:txBody>
          <a:bodyPr/>
          <a:lstStyle/>
          <a:p>
            <a:r>
              <a:rPr lang="fi-FI" smtClean="0">
                <a:latin typeface="Arial" pitchFamily="34" charset="0"/>
                <a:cs typeface="Arial" pitchFamily="34" charset="0"/>
              </a:rPr>
              <a:t>Lähes kaikki eduskunnan ratkaisut tehdään valiokunnissa laadittujen mietintöjen pohjalta. </a:t>
            </a:r>
          </a:p>
          <a:p>
            <a:r>
              <a:rPr lang="fi-FI" smtClean="0">
                <a:latin typeface="Arial" pitchFamily="34" charset="0"/>
                <a:cs typeface="Arial" pitchFamily="34" charset="0"/>
              </a:rPr>
              <a:t>Hallituksen esitys, useimmiten laki, tulee ensin täysistuntoon lähetekeskusteluun, josta asia lähetetään alan valiokuntaan. </a:t>
            </a:r>
          </a:p>
          <a:p>
            <a:endParaRPr lang="fi-FI" smtClean="0">
              <a:latin typeface="Arial" pitchFamily="34" charset="0"/>
              <a:cs typeface="Arial" pitchFamily="34" charset="0"/>
            </a:endParaRPr>
          </a:p>
          <a:p>
            <a:endParaRPr lang="fi-FI" smtClean="0">
              <a:latin typeface="Arial" pitchFamily="34" charset="0"/>
              <a:cs typeface="Arial" pitchFamily="34" charset="0"/>
            </a:endParaRPr>
          </a:p>
        </p:txBody>
      </p:sp>
      <p:sp>
        <p:nvSpPr>
          <p:cNvPr id="19460" name="Dian numeron paikkamerkki 5"/>
          <p:cNvSpPr>
            <a:spLocks noGrp="1"/>
          </p:cNvSpPr>
          <p:nvPr>
            <p:ph type="sldNum" sz="quarter" idx="11"/>
          </p:nvPr>
        </p:nvSpPr>
        <p:spPr>
          <a:noFill/>
        </p:spPr>
        <p:txBody>
          <a:bodyPr/>
          <a:lstStyle/>
          <a:p>
            <a:fld id="{CC13C3FE-FD39-43AE-98C9-6ABB991ED5B6}" type="slidenum">
              <a:rPr lang="fi-FI" smtClean="0"/>
              <a:pPr/>
              <a:t>62</a:t>
            </a:fld>
            <a:endParaRPr lang="fi-FI" smtClean="0"/>
          </a:p>
        </p:txBody>
      </p:sp>
      <p:pic>
        <p:nvPicPr>
          <p:cNvPr id="19461"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19462" name="Alatunnisteen paikkamerkki 9"/>
          <p:cNvSpPr>
            <a:spLocks noGrp="1"/>
          </p:cNvSpPr>
          <p:nvPr>
            <p:ph type="ftr" sz="quarter" idx="10"/>
          </p:nvPr>
        </p:nvSpPr>
        <p:spPr>
          <a:noFill/>
        </p:spPr>
        <p:txBody>
          <a:bodyPr/>
          <a:lstStyle/>
          <a:p>
            <a:r>
              <a:rPr lang="fi-FI" smtClean="0"/>
              <a:t>Kansalainen ja yhteiskunta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5"/>
          <p:cNvSpPr>
            <a:spLocks noGrp="1"/>
          </p:cNvSpPr>
          <p:nvPr>
            <p:ph type="title"/>
          </p:nvPr>
        </p:nvSpPr>
        <p:spPr/>
        <p:txBody>
          <a:bodyPr/>
          <a:lstStyle/>
          <a:p>
            <a:pPr eaLnBrk="1" hangingPunct="1"/>
            <a:r>
              <a:rPr lang="fi-FI" sz="2000" smtClean="0">
                <a:latin typeface="Arial" pitchFamily="34" charset="0"/>
                <a:cs typeface="Arial" pitchFamily="34" charset="0"/>
              </a:rPr>
              <a:t>Ydinsisältö</a:t>
            </a:r>
          </a:p>
        </p:txBody>
      </p:sp>
      <p:sp>
        <p:nvSpPr>
          <p:cNvPr id="17411" name="Sisällön paikkamerkki 3"/>
          <p:cNvSpPr>
            <a:spLocks noGrp="1"/>
          </p:cNvSpPr>
          <p:nvPr>
            <p:ph idx="1"/>
          </p:nvPr>
        </p:nvSpPr>
        <p:spPr>
          <a:xfrm>
            <a:off x="457200" y="1752600"/>
            <a:ext cx="8229600" cy="4876800"/>
          </a:xfrm>
        </p:spPr>
        <p:txBody>
          <a:bodyPr/>
          <a:lstStyle/>
          <a:p>
            <a:pPr eaLnBrk="1" hangingPunct="1"/>
            <a:r>
              <a:rPr lang="fi-FI" smtClean="0">
                <a:latin typeface="Arial" pitchFamily="34" charset="0"/>
                <a:cs typeface="Arial" pitchFamily="34" charset="0"/>
              </a:rPr>
              <a:t>Valiokunnassa työ aloitetaan asiantuntijoiden kuulemisella ja muiden selvitysten hankkimisella.</a:t>
            </a:r>
          </a:p>
          <a:p>
            <a:pPr eaLnBrk="1" hangingPunct="1"/>
            <a:r>
              <a:rPr lang="fi-FI" smtClean="0">
                <a:latin typeface="Arial" pitchFamily="34" charset="0"/>
                <a:cs typeface="Arial" pitchFamily="34" charset="0"/>
              </a:rPr>
              <a:t>Sitten käydään valmistava keskustelu, laaditaan mietintöluonnos, käydään yleiskeskustelu ja  päätetään yksityiskohdista.</a:t>
            </a:r>
          </a:p>
          <a:p>
            <a:pPr eaLnBrk="1" hangingPunct="1"/>
            <a:r>
              <a:rPr lang="fi-FI" smtClean="0">
                <a:latin typeface="Arial" pitchFamily="34" charset="0"/>
                <a:cs typeface="Arial" pitchFamily="34" charset="0"/>
              </a:rPr>
              <a:t>Aikaa kuluu muutamasta viikosta kuukausiin.</a:t>
            </a:r>
          </a:p>
          <a:p>
            <a:pPr eaLnBrk="1" hangingPunct="1"/>
            <a:endParaRPr lang="fi-FI" smtClean="0">
              <a:latin typeface="Arial" pitchFamily="34" charset="0"/>
              <a:cs typeface="Arial" pitchFamily="34" charset="0"/>
            </a:endParaRPr>
          </a:p>
        </p:txBody>
      </p:sp>
      <p:sp>
        <p:nvSpPr>
          <p:cNvPr id="20484" name="Dian numeron paikkamerkki 5"/>
          <p:cNvSpPr>
            <a:spLocks noGrp="1"/>
          </p:cNvSpPr>
          <p:nvPr>
            <p:ph type="sldNum" sz="quarter" idx="11"/>
          </p:nvPr>
        </p:nvSpPr>
        <p:spPr>
          <a:noFill/>
        </p:spPr>
        <p:txBody>
          <a:bodyPr/>
          <a:lstStyle/>
          <a:p>
            <a:fld id="{4BED63EB-1F2B-4668-A758-E5EB5825B20D}" type="slidenum">
              <a:rPr lang="fi-FI" smtClean="0"/>
              <a:pPr/>
              <a:t>63</a:t>
            </a:fld>
            <a:endParaRPr lang="fi-FI" smtClean="0"/>
          </a:p>
        </p:txBody>
      </p:sp>
      <p:pic>
        <p:nvPicPr>
          <p:cNvPr id="20485"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20486" name="Alatunnisteen paikkamerkki 7"/>
          <p:cNvSpPr>
            <a:spLocks noGrp="1"/>
          </p:cNvSpPr>
          <p:nvPr>
            <p:ph type="ftr" sz="quarter" idx="10"/>
          </p:nvPr>
        </p:nvSpPr>
        <p:spPr>
          <a:noFill/>
        </p:spPr>
        <p:txBody>
          <a:bodyPr/>
          <a:lstStyle/>
          <a:p>
            <a:r>
              <a:rPr lang="fi-FI" smtClean="0"/>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8"/>
          <p:cNvSpPr>
            <a:spLocks noGrp="1"/>
          </p:cNvSpPr>
          <p:nvPr>
            <p:ph type="title"/>
          </p:nvPr>
        </p:nvSpPr>
        <p:spPr/>
        <p:txBody>
          <a:bodyPr/>
          <a:lstStyle/>
          <a:p>
            <a:pPr eaLnBrk="1" hangingPunct="1"/>
            <a:r>
              <a:rPr lang="fi-FI" sz="2000" smtClean="0">
                <a:latin typeface="Arial" pitchFamily="34" charset="0"/>
                <a:cs typeface="Arial" pitchFamily="34" charset="0"/>
              </a:rPr>
              <a:t>Ydinsisältö</a:t>
            </a:r>
          </a:p>
        </p:txBody>
      </p:sp>
      <p:sp>
        <p:nvSpPr>
          <p:cNvPr id="21507" name="Sisällön paikkamerkki 2"/>
          <p:cNvSpPr>
            <a:spLocks noGrp="1"/>
          </p:cNvSpPr>
          <p:nvPr>
            <p:ph idx="1"/>
          </p:nvPr>
        </p:nvSpPr>
        <p:spPr>
          <a:xfrm>
            <a:off x="457200" y="1570038"/>
            <a:ext cx="8229600" cy="5059362"/>
          </a:xfrm>
        </p:spPr>
        <p:txBody>
          <a:bodyPr/>
          <a:lstStyle/>
          <a:p>
            <a:pPr eaLnBrk="1" hangingPunct="1"/>
            <a:r>
              <a:rPr lang="fi-FI" smtClean="0">
                <a:latin typeface="Arial" pitchFamily="34" charset="0"/>
                <a:cs typeface="Arial" pitchFamily="34" charset="0"/>
              </a:rPr>
              <a:t>Lopuksi valiokunta päättää kantansa ja ehdottaa täysistunnolle, mitä koko eduskunnan tulisi asiasta päättää. </a:t>
            </a:r>
          </a:p>
          <a:p>
            <a:pPr eaLnBrk="1" hangingPunct="1"/>
            <a:endParaRPr lang="fi-FI" smtClean="0">
              <a:latin typeface="Arial" pitchFamily="34" charset="0"/>
              <a:cs typeface="Arial" pitchFamily="34" charset="0"/>
            </a:endParaRPr>
          </a:p>
        </p:txBody>
      </p:sp>
      <p:sp>
        <p:nvSpPr>
          <p:cNvPr id="21508" name="Dian numeron paikkamerkki 5"/>
          <p:cNvSpPr>
            <a:spLocks noGrp="1"/>
          </p:cNvSpPr>
          <p:nvPr>
            <p:ph type="sldNum" sz="quarter" idx="11"/>
          </p:nvPr>
        </p:nvSpPr>
        <p:spPr>
          <a:noFill/>
        </p:spPr>
        <p:txBody>
          <a:bodyPr/>
          <a:lstStyle/>
          <a:p>
            <a:fld id="{58AE35CD-ABCC-40ED-B057-83A3E283E890}" type="slidenum">
              <a:rPr lang="fi-FI" smtClean="0"/>
              <a:pPr/>
              <a:t>64</a:t>
            </a:fld>
            <a:endParaRPr lang="fi-FI" smtClean="0"/>
          </a:p>
        </p:txBody>
      </p:sp>
      <p:pic>
        <p:nvPicPr>
          <p:cNvPr id="21509"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21510" name="Alatunnisteen paikkamerkki 6"/>
          <p:cNvSpPr>
            <a:spLocks noGrp="1"/>
          </p:cNvSpPr>
          <p:nvPr>
            <p:ph type="ftr" sz="quarter" idx="10"/>
          </p:nvPr>
        </p:nvSpPr>
        <p:spPr>
          <a:noFill/>
        </p:spPr>
        <p:txBody>
          <a:bodyPr/>
          <a:lstStyle/>
          <a:p>
            <a:r>
              <a:rPr lang="fi-FI" smtClean="0"/>
              <a:t>Kansalainen ja yhteiskunta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p:nvPr>
        </p:nvSpPr>
        <p:spPr>
          <a:xfrm>
            <a:off x="890588" y="771525"/>
            <a:ext cx="7058025" cy="762000"/>
          </a:xfrm>
        </p:spPr>
        <p:txBody>
          <a:bodyPr/>
          <a:lstStyle/>
          <a:p>
            <a:r>
              <a:rPr lang="fi-FI" sz="2000" smtClean="0">
                <a:latin typeface="Arial" pitchFamily="34" charset="0"/>
                <a:cs typeface="Arial" pitchFamily="34" charset="0"/>
              </a:rPr>
              <a:t>Ydinsisältö: </a:t>
            </a:r>
            <a:br>
              <a:rPr lang="fi-FI" sz="2000" smtClean="0">
                <a:latin typeface="Arial" pitchFamily="34" charset="0"/>
                <a:cs typeface="Arial" pitchFamily="34" charset="0"/>
              </a:rPr>
            </a:br>
            <a:r>
              <a:rPr lang="fi-FI" sz="2000" smtClean="0">
                <a:latin typeface="Arial" pitchFamily="34" charset="0"/>
                <a:cs typeface="Arial" pitchFamily="34" charset="0"/>
              </a:rPr>
              <a:t>Miten valiokunta käsitteli tupakkalain uudistusta 2010?</a:t>
            </a:r>
          </a:p>
        </p:txBody>
      </p:sp>
      <p:sp>
        <p:nvSpPr>
          <p:cNvPr id="22531" name="Alatunnisteen paikkamerkki 10"/>
          <p:cNvSpPr>
            <a:spLocks noGrp="1"/>
          </p:cNvSpPr>
          <p:nvPr>
            <p:ph type="ftr" sz="quarter" idx="10"/>
          </p:nvPr>
        </p:nvSpPr>
        <p:spPr>
          <a:noFill/>
        </p:spPr>
        <p:txBody>
          <a:bodyPr/>
          <a:lstStyle/>
          <a:p>
            <a:r>
              <a:rPr lang="fi-FI" smtClean="0"/>
              <a:t>Kansalainen ja yhteiskunta</a:t>
            </a:r>
          </a:p>
        </p:txBody>
      </p:sp>
      <p:sp>
        <p:nvSpPr>
          <p:cNvPr id="22532" name="Dian numeron paikkamerkki 5"/>
          <p:cNvSpPr>
            <a:spLocks noGrp="1"/>
          </p:cNvSpPr>
          <p:nvPr>
            <p:ph type="sldNum" sz="quarter" idx="11"/>
          </p:nvPr>
        </p:nvSpPr>
        <p:spPr>
          <a:noFill/>
        </p:spPr>
        <p:txBody>
          <a:bodyPr/>
          <a:lstStyle/>
          <a:p>
            <a:fld id="{722FD7F8-FF98-43EF-A984-52F8E8F5B3AD}" type="slidenum">
              <a:rPr lang="fi-FI" smtClean="0"/>
              <a:pPr/>
              <a:t>65</a:t>
            </a:fld>
            <a:endParaRPr lang="fi-FI" smtClean="0"/>
          </a:p>
        </p:txBody>
      </p:sp>
      <p:pic>
        <p:nvPicPr>
          <p:cNvPr id="22533"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11" name="Suorakulmio 10"/>
          <p:cNvSpPr/>
          <p:nvPr/>
        </p:nvSpPr>
        <p:spPr>
          <a:xfrm rot="20833239">
            <a:off x="336550" y="1938338"/>
            <a:ext cx="5305425" cy="3640137"/>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1600" b="1" dirty="0">
                <a:solidFill>
                  <a:schemeClr val="tx1"/>
                </a:solidFill>
                <a:latin typeface="Century Schoolbook" pitchFamily="18" charset="0"/>
              </a:rPr>
              <a:t>Sauhuttelua omassa autossa ei voi kieltää</a:t>
            </a:r>
          </a:p>
          <a:p>
            <a:pPr>
              <a:defRPr/>
            </a:pPr>
            <a:r>
              <a:rPr lang="fi-FI" sz="1400" dirty="0">
                <a:solidFill>
                  <a:schemeClr val="tx1"/>
                </a:solidFill>
                <a:latin typeface="Century Schoolbook" pitchFamily="18" charset="0"/>
              </a:rPr>
              <a:t>Yritys rajoittaa tupakointia yksityisautoissa on kaatumassa. Eduskunta tekee joukon muitakin muutoksia hallituksen tupakkalakiin ehdottamiin uusiin tiukennuksiin.</a:t>
            </a:r>
          </a:p>
          <a:p>
            <a:pPr>
              <a:defRPr/>
            </a:pPr>
            <a:r>
              <a:rPr lang="fi-FI" sz="1400" dirty="0">
                <a:solidFill>
                  <a:schemeClr val="tx1"/>
                </a:solidFill>
                <a:latin typeface="Century Schoolbook" pitchFamily="18" charset="0"/>
              </a:rPr>
              <a:t>Hallitus oli ehdottanut, että tupakointi kiellettäisiin myös yksityisautoissa silloin, kun mukana on alle 18-vuotias lapsi tai nuori.</a:t>
            </a:r>
          </a:p>
          <a:p>
            <a:pPr>
              <a:defRPr/>
            </a:pPr>
            <a:r>
              <a:rPr lang="fi-FI" sz="1400" dirty="0">
                <a:solidFill>
                  <a:schemeClr val="tx1"/>
                </a:solidFill>
                <a:latin typeface="Century Schoolbook" pitchFamily="18" charset="0"/>
              </a:rPr>
              <a:t>Eduskunnan perustuslakivaliokunnan mielestä kiellolla puututtaisiin liiaksi henkilökohtaiseen vapauteen ja kotirauhaan. Lisäksi kieltoa olisi vaikea valvoa, ja laki jäisi tältä osin helposti vain symboliseksi.</a:t>
            </a:r>
          </a:p>
          <a:p>
            <a:pPr>
              <a:defRPr/>
            </a:pPr>
            <a:r>
              <a:rPr lang="fi-FI" sz="1400" dirty="0">
                <a:solidFill>
                  <a:schemeClr val="tx1"/>
                </a:solidFill>
                <a:latin typeface="Century Schoolbook" pitchFamily="18" charset="0"/>
              </a:rPr>
              <a:t>Lakiin kirjatun kiellon sijaan valiokunta suosittaa terveysvalistusta ja asennekasvatusta. Perustuslakivaliokunta sai keskiviikkona valmiiksi oman arvionsa hallituksen ehdottamista lainmuutoksista. (STT)</a:t>
            </a:r>
          </a:p>
          <a:p>
            <a:pPr algn="ctr">
              <a:defRPr/>
            </a:pPr>
            <a:endParaRPr lang="fi-FI" sz="1400" dirty="0">
              <a:solidFill>
                <a:schemeClr val="tx1"/>
              </a:solidFill>
              <a:latin typeface="Century Schoolbook" pitchFamily="18" charset="0"/>
            </a:endParaRPr>
          </a:p>
        </p:txBody>
      </p:sp>
      <p:sp>
        <p:nvSpPr>
          <p:cNvPr id="12" name="Suorakulmio 11"/>
          <p:cNvSpPr/>
          <p:nvPr/>
        </p:nvSpPr>
        <p:spPr>
          <a:xfrm rot="19821769">
            <a:off x="5387975" y="4429125"/>
            <a:ext cx="2789238" cy="1219200"/>
          </a:xfrm>
          <a:prstGeom prst="rect">
            <a:avLst/>
          </a:prstGeom>
          <a:no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i-FI" sz="1400" dirty="0">
              <a:solidFill>
                <a:schemeClr val="tx1"/>
              </a:solidFill>
            </a:endParaRPr>
          </a:p>
          <a:p>
            <a:pPr>
              <a:defRPr/>
            </a:pPr>
            <a:r>
              <a:rPr lang="fi-FI" sz="1400" b="1" dirty="0">
                <a:solidFill>
                  <a:schemeClr val="tx1"/>
                </a:solidFill>
              </a:rPr>
              <a:t>VALIOKUNTA</a:t>
            </a:r>
            <a:r>
              <a:rPr lang="fi-FI" sz="1400" dirty="0">
                <a:solidFill>
                  <a:schemeClr val="tx1"/>
                </a:solidFill>
              </a:rPr>
              <a:t> haluaa muutoksia myös siihen, että tupakkatuotteiden ja niiden tavaramerkkien esilläpito vähittäismyynnissä kiellettäisiin.</a:t>
            </a:r>
          </a:p>
          <a:p>
            <a:pPr>
              <a:defRPr/>
            </a:pPr>
            <a:endParaRPr lang="fi-FI" sz="1400" dirty="0">
              <a:solidFill>
                <a:schemeClr val="tx1"/>
              </a:solidFill>
            </a:endParaRPr>
          </a:p>
        </p:txBody>
      </p:sp>
      <p:sp>
        <p:nvSpPr>
          <p:cNvPr id="13" name="Suorakulmio 12"/>
          <p:cNvSpPr/>
          <p:nvPr/>
        </p:nvSpPr>
        <p:spPr>
          <a:xfrm rot="624581">
            <a:off x="5591175" y="2020888"/>
            <a:ext cx="3097213" cy="147002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1400" b="1" dirty="0">
                <a:solidFill>
                  <a:schemeClr val="tx1"/>
                </a:solidFill>
              </a:rPr>
              <a:t>HALLITUS</a:t>
            </a:r>
            <a:r>
              <a:rPr lang="fi-FI" sz="1400" dirty="0">
                <a:solidFill>
                  <a:schemeClr val="tx1"/>
                </a:solidFill>
              </a:rPr>
              <a:t> oli perustellut esilläpidon kieltämistä sillä, että se houkuttelee impulssiostoihin etenkin niitä, jotka ovat päättäneet tai yrittävät lopettaa tupakoinnin.</a:t>
            </a:r>
          </a:p>
        </p:txBody>
      </p:sp>
    </p:spTree>
  </p:cSld>
  <p:clrMapOvr>
    <a:masterClrMapping/>
  </p:clrMapOvr>
  <p:transition advTm="5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p:txBody>
          <a:bodyPr/>
          <a:lstStyle/>
          <a:p>
            <a:pPr eaLnBrk="1" hangingPunct="1"/>
            <a:r>
              <a:rPr lang="fi-FI" sz="2000" smtClean="0">
                <a:latin typeface="Arial" pitchFamily="34" charset="0"/>
                <a:cs typeface="Arial" pitchFamily="34" charset="0"/>
              </a:rPr>
              <a:t>Ydinsisältö</a:t>
            </a:r>
          </a:p>
        </p:txBody>
      </p:sp>
      <p:sp>
        <p:nvSpPr>
          <p:cNvPr id="20483" name="Sisällön paikkamerkki 2"/>
          <p:cNvSpPr>
            <a:spLocks noGrp="1"/>
          </p:cNvSpPr>
          <p:nvPr>
            <p:ph idx="1"/>
          </p:nvPr>
        </p:nvSpPr>
        <p:spPr>
          <a:xfrm>
            <a:off x="457200" y="1625600"/>
            <a:ext cx="8229600" cy="5003800"/>
          </a:xfrm>
        </p:spPr>
        <p:txBody>
          <a:bodyPr>
            <a:normAutofit lnSpcReduction="10000"/>
          </a:bodyPr>
          <a:lstStyle/>
          <a:p>
            <a:pPr eaLnBrk="1" hangingPunct="1"/>
            <a:r>
              <a:rPr lang="fi-FI" smtClean="0">
                <a:latin typeface="Arial" pitchFamily="34" charset="0"/>
                <a:cs typeface="Arial" pitchFamily="34" charset="0"/>
              </a:rPr>
              <a:t>Hallituksen esityksessä haluttiin laajentaa tupakointikieltoja ja kieltää tupakkatuotteiden esilläpito. </a:t>
            </a:r>
          </a:p>
          <a:p>
            <a:pPr eaLnBrk="1" hangingPunct="1"/>
            <a:r>
              <a:rPr lang="fi-FI" smtClean="0">
                <a:latin typeface="Arial" pitchFamily="34" charset="0"/>
                <a:cs typeface="Arial" pitchFamily="34" charset="0"/>
              </a:rPr>
              <a:t>Valiokunta kuuli kuutta alan asiantuntijaa ja keskusteli asiasta useassa eri istunnossa.</a:t>
            </a:r>
          </a:p>
          <a:p>
            <a:pPr eaLnBrk="1" hangingPunct="1"/>
            <a:r>
              <a:rPr lang="fi-FI" smtClean="0">
                <a:latin typeface="Arial" pitchFamily="34" charset="0"/>
                <a:cs typeface="Arial" pitchFamily="34" charset="0"/>
              </a:rPr>
              <a:t>Laki piti saada sopimaan yhteen perustuslain takaaman omaisuudensuojan, sananvapauden ja kotirauhan kanssa.</a:t>
            </a:r>
          </a:p>
        </p:txBody>
      </p:sp>
      <p:sp>
        <p:nvSpPr>
          <p:cNvPr id="23556" name="Dian numeron paikkamerkki 5"/>
          <p:cNvSpPr>
            <a:spLocks noGrp="1"/>
          </p:cNvSpPr>
          <p:nvPr>
            <p:ph type="sldNum" sz="quarter" idx="11"/>
          </p:nvPr>
        </p:nvSpPr>
        <p:spPr>
          <a:noFill/>
        </p:spPr>
        <p:txBody>
          <a:bodyPr/>
          <a:lstStyle/>
          <a:p>
            <a:fld id="{7DC7050F-4F8C-46E5-8298-B0CBAA10F9CB}" type="slidenum">
              <a:rPr lang="fi-FI" smtClean="0"/>
              <a:pPr/>
              <a:t>66</a:t>
            </a:fld>
            <a:endParaRPr lang="fi-FI" smtClean="0"/>
          </a:p>
        </p:txBody>
      </p:sp>
      <p:pic>
        <p:nvPicPr>
          <p:cNvPr id="23557"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23558" name="Alatunnisteen paikkamerkki 5"/>
          <p:cNvSpPr>
            <a:spLocks noGrp="1"/>
          </p:cNvSpPr>
          <p:nvPr>
            <p:ph type="ftr" sz="quarter" idx="10"/>
          </p:nvPr>
        </p:nvSpPr>
        <p:spPr>
          <a:noFill/>
        </p:spPr>
        <p:txBody>
          <a:bodyPr/>
          <a:lstStyle/>
          <a:p>
            <a:r>
              <a:rPr lang="fi-FI" smtClean="0"/>
              <a:t>Kansalainen ja yhteiskunta</a:t>
            </a:r>
          </a:p>
        </p:txBody>
      </p:sp>
      <p:pic>
        <p:nvPicPr>
          <p:cNvPr id="23559" name="Picture 7"/>
          <p:cNvPicPr>
            <a:picLocks noChangeAspect="1" noChangeArrowheads="1"/>
          </p:cNvPicPr>
          <p:nvPr/>
        </p:nvPicPr>
        <p:blipFill>
          <a:blip r:embed="rId3" cstate="print"/>
          <a:srcRect/>
          <a:stretch>
            <a:fillRect/>
          </a:stretch>
        </p:blipFill>
        <p:spPr bwMode="auto">
          <a:xfrm>
            <a:off x="7667625" y="996950"/>
            <a:ext cx="1257300" cy="1257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title"/>
          </p:nvPr>
        </p:nvSpPr>
        <p:spPr/>
        <p:txBody>
          <a:bodyPr/>
          <a:lstStyle/>
          <a:p>
            <a:pPr eaLnBrk="1" hangingPunct="1"/>
            <a:r>
              <a:rPr lang="fi-FI" sz="2000" smtClean="0">
                <a:latin typeface="Arial" pitchFamily="34" charset="0"/>
                <a:cs typeface="Arial" pitchFamily="34" charset="0"/>
              </a:rPr>
              <a:t>Ydinsisältö</a:t>
            </a:r>
          </a:p>
        </p:txBody>
      </p:sp>
      <p:sp>
        <p:nvSpPr>
          <p:cNvPr id="21507" name="Sisällön paikkamerkki 2"/>
          <p:cNvSpPr>
            <a:spLocks noGrp="1"/>
          </p:cNvSpPr>
          <p:nvPr>
            <p:ph idx="1"/>
          </p:nvPr>
        </p:nvSpPr>
        <p:spPr>
          <a:xfrm>
            <a:off x="457200" y="1752600"/>
            <a:ext cx="8229600" cy="4876800"/>
          </a:xfrm>
        </p:spPr>
        <p:txBody>
          <a:bodyPr/>
          <a:lstStyle/>
          <a:p>
            <a:pPr eaLnBrk="1" hangingPunct="1"/>
            <a:r>
              <a:rPr lang="fi-FI" smtClean="0">
                <a:latin typeface="Arial" pitchFamily="34" charset="0"/>
                <a:cs typeface="Arial" pitchFamily="34" charset="0"/>
              </a:rPr>
              <a:t>Käsittelyn jälkeen valiokunta päätyi yksimieliseen lausuntoon:</a:t>
            </a:r>
          </a:p>
          <a:p>
            <a:pPr lvl="1" eaLnBrk="1" hangingPunct="1"/>
            <a:r>
              <a:rPr lang="fi-FI" smtClean="0">
                <a:latin typeface="Arial" pitchFamily="34" charset="0"/>
                <a:cs typeface="Arial" pitchFamily="34" charset="0"/>
              </a:rPr>
              <a:t>Valiokunta ei hyväksynyt tupakointikieltoa, joka olisi koskenut yleisten kulkuneuvojen lisäksi myös esimerkiksi yksityisautoja.</a:t>
            </a:r>
          </a:p>
          <a:p>
            <a:pPr lvl="1" eaLnBrk="1" hangingPunct="1"/>
            <a:r>
              <a:rPr lang="fi-FI" smtClean="0">
                <a:latin typeface="Arial" pitchFamily="34" charset="0"/>
                <a:cs typeface="Arial" pitchFamily="34" charset="0"/>
              </a:rPr>
              <a:t>Valiokunta katsoi kiellon puuttuvan niin syvälle yksityiselämään, että sitä ei voida säätää kuin perustuslain säätämisjärjestyksessä.</a:t>
            </a:r>
          </a:p>
        </p:txBody>
      </p:sp>
      <p:sp>
        <p:nvSpPr>
          <p:cNvPr id="24580" name="Dian numeron paikkamerkki 5"/>
          <p:cNvSpPr>
            <a:spLocks noGrp="1"/>
          </p:cNvSpPr>
          <p:nvPr>
            <p:ph type="sldNum" sz="quarter" idx="11"/>
          </p:nvPr>
        </p:nvSpPr>
        <p:spPr>
          <a:noFill/>
        </p:spPr>
        <p:txBody>
          <a:bodyPr/>
          <a:lstStyle/>
          <a:p>
            <a:fld id="{FF17BA35-3514-405C-8E56-6F22D5E0184F}" type="slidenum">
              <a:rPr lang="fi-FI" smtClean="0"/>
              <a:pPr/>
              <a:t>67</a:t>
            </a:fld>
            <a:endParaRPr lang="fi-FI" smtClean="0"/>
          </a:p>
        </p:txBody>
      </p:sp>
      <p:pic>
        <p:nvPicPr>
          <p:cNvPr id="24581"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24582" name="Alatunnisteen paikkamerkki 5"/>
          <p:cNvSpPr>
            <a:spLocks noGrp="1"/>
          </p:cNvSpPr>
          <p:nvPr>
            <p:ph type="ftr" sz="quarter" idx="10"/>
          </p:nvPr>
        </p:nvSpPr>
        <p:spPr>
          <a:noFill/>
        </p:spPr>
        <p:txBody>
          <a:bodyPr/>
          <a:lstStyle/>
          <a:p>
            <a:r>
              <a:rPr lang="fi-FI" smtClean="0"/>
              <a:t>Kansalainen ja yhteiskunta</a:t>
            </a:r>
          </a:p>
        </p:txBody>
      </p:sp>
      <p:pic>
        <p:nvPicPr>
          <p:cNvPr id="24583" name="Picture 7"/>
          <p:cNvPicPr>
            <a:picLocks noChangeAspect="1" noChangeArrowheads="1"/>
          </p:cNvPicPr>
          <p:nvPr/>
        </p:nvPicPr>
        <p:blipFill>
          <a:blip r:embed="rId3" cstate="print"/>
          <a:srcRect/>
          <a:stretch>
            <a:fillRect/>
          </a:stretch>
        </p:blipFill>
        <p:spPr bwMode="auto">
          <a:xfrm flipH="1">
            <a:off x="7564438" y="1282700"/>
            <a:ext cx="1579562" cy="1527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pPr eaLnBrk="1" hangingPunct="1"/>
            <a:r>
              <a:rPr lang="fi-FI" sz="2000" smtClean="0">
                <a:latin typeface="Arial" pitchFamily="34" charset="0"/>
                <a:cs typeface="Arial" pitchFamily="34" charset="0"/>
              </a:rPr>
              <a:t>Ydinsisältö</a:t>
            </a:r>
          </a:p>
        </p:txBody>
      </p:sp>
      <p:sp>
        <p:nvSpPr>
          <p:cNvPr id="22531" name="Sisällön paikkamerkki 2"/>
          <p:cNvSpPr>
            <a:spLocks noGrp="1"/>
          </p:cNvSpPr>
          <p:nvPr>
            <p:ph idx="1"/>
          </p:nvPr>
        </p:nvSpPr>
        <p:spPr>
          <a:xfrm>
            <a:off x="457200" y="1449388"/>
            <a:ext cx="8229600" cy="5180012"/>
          </a:xfrm>
        </p:spPr>
        <p:txBody>
          <a:bodyPr/>
          <a:lstStyle/>
          <a:p>
            <a:pPr lvl="1" eaLnBrk="1" hangingPunct="1"/>
            <a:r>
              <a:rPr lang="fi-FI" smtClean="0">
                <a:latin typeface="Arial" pitchFamily="34" charset="0"/>
                <a:cs typeface="Arial" pitchFamily="34" charset="0"/>
              </a:rPr>
              <a:t>Tavaramerkkien esilläpitokieltoa valiokunta esitti lievennettäväksi niin, että vähittäiskaupan asiakkaalla on oikeus tutustua myytävänä olevien tupakkatuotteiden kuvastoon ja saada tuotteista lista. </a:t>
            </a:r>
          </a:p>
          <a:p>
            <a:pPr lvl="1" eaLnBrk="1" hangingPunct="1"/>
            <a:r>
              <a:rPr lang="fi-FI" smtClean="0">
                <a:latin typeface="Arial" pitchFamily="34" charset="0"/>
                <a:cs typeface="Arial" pitchFamily="34" charset="0"/>
              </a:rPr>
              <a:t>Esilläpitokielto olisi muutoin ristiriidassa omaisuudensuojan kanssa. </a:t>
            </a:r>
          </a:p>
          <a:p>
            <a:pPr lvl="1" eaLnBrk="1" hangingPunct="1"/>
            <a:r>
              <a:rPr lang="fi-FI" smtClean="0">
                <a:latin typeface="Arial" pitchFamily="34" charset="0"/>
                <a:cs typeface="Arial" pitchFamily="34" charset="0"/>
              </a:rPr>
              <a:t>Muutos on edellytyksenä lain käsittelemiselle tavallisen lain säätämisjärjestyksessä.</a:t>
            </a:r>
          </a:p>
        </p:txBody>
      </p:sp>
      <p:sp>
        <p:nvSpPr>
          <p:cNvPr id="25604" name="Dian numeron paikkamerkki 5"/>
          <p:cNvSpPr>
            <a:spLocks noGrp="1"/>
          </p:cNvSpPr>
          <p:nvPr>
            <p:ph type="sldNum" sz="quarter" idx="11"/>
          </p:nvPr>
        </p:nvSpPr>
        <p:spPr>
          <a:noFill/>
        </p:spPr>
        <p:txBody>
          <a:bodyPr/>
          <a:lstStyle/>
          <a:p>
            <a:fld id="{053FDFFC-1BE7-4DB1-90B9-9503C60D1925}" type="slidenum">
              <a:rPr lang="fi-FI" smtClean="0"/>
              <a:pPr/>
              <a:t>68</a:t>
            </a:fld>
            <a:endParaRPr lang="fi-FI" smtClean="0"/>
          </a:p>
        </p:txBody>
      </p:sp>
      <p:pic>
        <p:nvPicPr>
          <p:cNvPr id="25605"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25606" name="Alatunnisteen paikkamerkki 5"/>
          <p:cNvSpPr>
            <a:spLocks noGrp="1"/>
          </p:cNvSpPr>
          <p:nvPr>
            <p:ph type="ftr" sz="quarter" idx="10"/>
          </p:nvPr>
        </p:nvSpPr>
        <p:spPr>
          <a:noFill/>
        </p:spPr>
        <p:txBody>
          <a:bodyPr/>
          <a:lstStyle/>
          <a:p>
            <a:r>
              <a:rPr lang="fi-FI" smtClean="0"/>
              <a:t>Kansalainen ja yhteiskunta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i-FI" sz="2000" smtClean="0">
                <a:latin typeface="Arial" pitchFamily="34" charset="0"/>
                <a:cs typeface="Arial" pitchFamily="34" charset="0"/>
              </a:rPr>
              <a:t>Ydinsisältö:</a:t>
            </a:r>
            <a:br>
              <a:rPr lang="fi-FI" sz="2000" smtClean="0">
                <a:latin typeface="Arial" pitchFamily="34" charset="0"/>
                <a:cs typeface="Arial" pitchFamily="34" charset="0"/>
              </a:rPr>
            </a:br>
            <a:r>
              <a:rPr lang="fi-FI" sz="2400" smtClean="0">
                <a:latin typeface="Arial" pitchFamily="34" charset="0"/>
                <a:cs typeface="Arial" pitchFamily="34" charset="0"/>
              </a:rPr>
              <a:t>Valtioneuvoston tehtävät (s. 69)</a:t>
            </a:r>
          </a:p>
        </p:txBody>
      </p:sp>
      <p:sp>
        <p:nvSpPr>
          <p:cNvPr id="14340" name="Sisällön paikkamerkki 7"/>
          <p:cNvSpPr>
            <a:spLocks noGrp="1"/>
          </p:cNvSpPr>
          <p:nvPr>
            <p:ph sz="half" idx="2"/>
          </p:nvPr>
        </p:nvSpPr>
        <p:spPr>
          <a:xfrm>
            <a:off x="5824538" y="1600200"/>
            <a:ext cx="2967037" cy="2709863"/>
          </a:xfrm>
          <a:solidFill>
            <a:schemeClr val="accent1"/>
          </a:solidFill>
        </p:spPr>
        <p:txBody>
          <a:bodyPr/>
          <a:lstStyle/>
          <a:p>
            <a:pPr eaLnBrk="1" hangingPunct="1"/>
            <a:r>
              <a:rPr lang="fi-FI" smtClean="0">
                <a:latin typeface="Arial" pitchFamily="34" charset="0"/>
                <a:cs typeface="Arial" pitchFamily="34" charset="0"/>
              </a:rPr>
              <a:t>Mitkä tehtävät nostaisit kolmen kärkeen eli tärkeimmiksi tehtäviksi?</a:t>
            </a:r>
          </a:p>
        </p:txBody>
      </p:sp>
      <p:sp>
        <p:nvSpPr>
          <p:cNvPr id="17412" name="Alatunnisteen paikkamerkki 5"/>
          <p:cNvSpPr>
            <a:spLocks noGrp="1"/>
          </p:cNvSpPr>
          <p:nvPr>
            <p:ph type="ftr" sz="quarter" idx="10"/>
          </p:nvPr>
        </p:nvSpPr>
        <p:spPr>
          <a:noFill/>
        </p:spPr>
        <p:txBody>
          <a:bodyPr/>
          <a:lstStyle/>
          <a:p>
            <a:r>
              <a:rPr lang="fi-FI" smtClean="0"/>
              <a:t>Kansalainen ja yhteiskunta</a:t>
            </a:r>
          </a:p>
        </p:txBody>
      </p:sp>
      <p:sp>
        <p:nvSpPr>
          <p:cNvPr id="5" name="Dian numeron paikkamerkki 4"/>
          <p:cNvSpPr>
            <a:spLocks noGrp="1"/>
          </p:cNvSpPr>
          <p:nvPr>
            <p:ph type="sldNum" sz="quarter" idx="11"/>
          </p:nvPr>
        </p:nvSpPr>
        <p:spPr/>
        <p:txBody>
          <a:bodyPr/>
          <a:lstStyle/>
          <a:p>
            <a:pPr>
              <a:defRPr/>
            </a:pPr>
            <a:fld id="{A3B11C2F-6252-4CE5-86E2-E12192FEF2C4}" type="slidenum">
              <a:rPr lang="fi-FI" smtClean="0"/>
              <a:pPr>
                <a:defRPr/>
              </a:pPr>
              <a:t>69</a:t>
            </a:fld>
            <a:endParaRPr lang="fi-FI"/>
          </a:p>
        </p:txBody>
      </p:sp>
      <p:pic>
        <p:nvPicPr>
          <p:cNvPr id="17414" name="Kuva 7"/>
          <p:cNvPicPr>
            <a:picLocks noChangeAspect="1"/>
          </p:cNvPicPr>
          <p:nvPr/>
        </p:nvPicPr>
        <p:blipFill>
          <a:blip r:embed="rId2" cstate="print"/>
          <a:srcRect/>
          <a:stretch>
            <a:fillRect/>
          </a:stretch>
        </p:blipFill>
        <p:spPr bwMode="auto">
          <a:xfrm>
            <a:off x="8186738" y="307975"/>
            <a:ext cx="500062" cy="457200"/>
          </a:xfrm>
          <a:prstGeom prst="rect">
            <a:avLst/>
          </a:prstGeom>
          <a:noFill/>
          <a:ln w="9525">
            <a:noFill/>
            <a:miter lim="800000"/>
            <a:headEnd/>
            <a:tailEnd/>
          </a:ln>
        </p:spPr>
      </p:pic>
      <p:pic>
        <p:nvPicPr>
          <p:cNvPr id="17415" name="Kuva 8" descr="valtioneuvoston_tehtävät.jpg"/>
          <p:cNvPicPr>
            <a:picLocks noChangeAspect="1"/>
          </p:cNvPicPr>
          <p:nvPr/>
        </p:nvPicPr>
        <p:blipFill>
          <a:blip r:embed="rId3" cstate="print"/>
          <a:srcRect/>
          <a:stretch>
            <a:fillRect/>
          </a:stretch>
        </p:blipFill>
        <p:spPr bwMode="auto">
          <a:xfrm>
            <a:off x="609600" y="1857375"/>
            <a:ext cx="4913313" cy="4251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Suomen kansalaisen perusoikeudet</a:t>
            </a:r>
          </a:p>
        </p:txBody>
      </p:sp>
      <p:sp>
        <p:nvSpPr>
          <p:cNvPr id="24579" name="Rectangle 3"/>
          <p:cNvSpPr>
            <a:spLocks noGrp="1" noChangeArrowheads="1"/>
          </p:cNvSpPr>
          <p:nvPr>
            <p:ph idx="1"/>
          </p:nvPr>
        </p:nvSpPr>
        <p:spPr/>
        <p:txBody>
          <a:bodyPr/>
          <a:lstStyle/>
          <a:p>
            <a:pPr lvl="1" eaLnBrk="1" hangingPunct="1"/>
            <a:r>
              <a:rPr lang="fi-FI" smtClean="0">
                <a:latin typeface="Arial" charset="0"/>
                <a:cs typeface="Arial" charset="0"/>
              </a:rPr>
              <a:t>Kansalaisvapaudet</a:t>
            </a:r>
          </a:p>
          <a:p>
            <a:pPr lvl="2" eaLnBrk="1" hangingPunct="1">
              <a:buFont typeface="Arial" charset="0"/>
              <a:buChar char="•"/>
            </a:pPr>
            <a:r>
              <a:rPr lang="fi-FI" smtClean="0">
                <a:latin typeface="Arial" charset="0"/>
                <a:cs typeface="Arial" charset="0"/>
              </a:rPr>
              <a:t>uskonnon- ja omantunnon vapaus</a:t>
            </a:r>
          </a:p>
          <a:p>
            <a:pPr lvl="2" eaLnBrk="1" hangingPunct="1">
              <a:buFont typeface="Arial" charset="0"/>
              <a:buChar char="•"/>
            </a:pPr>
            <a:r>
              <a:rPr lang="fi-FI" smtClean="0">
                <a:latin typeface="Arial" charset="0"/>
                <a:cs typeface="Arial" charset="0"/>
              </a:rPr>
              <a:t>sanan- ja painovapaus </a:t>
            </a:r>
          </a:p>
          <a:p>
            <a:pPr lvl="2" eaLnBrk="1" hangingPunct="1">
              <a:buFont typeface="Arial" charset="0"/>
              <a:buChar char="•"/>
            </a:pPr>
            <a:r>
              <a:rPr lang="fi-FI" smtClean="0">
                <a:latin typeface="Arial" charset="0"/>
                <a:cs typeface="Arial" charset="0"/>
              </a:rPr>
              <a:t>kokoontumis- ja yhdistymisvapaus</a:t>
            </a:r>
          </a:p>
        </p:txBody>
      </p:sp>
      <p:sp>
        <p:nvSpPr>
          <p:cNvPr id="24580" name="Dian numeron paikkamerkki 4"/>
          <p:cNvSpPr>
            <a:spLocks noGrp="1"/>
          </p:cNvSpPr>
          <p:nvPr>
            <p:ph type="sldNum" sz="quarter" idx="11"/>
          </p:nvPr>
        </p:nvSpPr>
        <p:spPr>
          <a:noFill/>
        </p:spPr>
        <p:txBody>
          <a:bodyPr/>
          <a:lstStyle/>
          <a:p>
            <a:fld id="{1E12011B-56E4-4429-958C-216ACE64915D}" type="slidenum">
              <a:rPr lang="fi-FI" smtClean="0">
                <a:ea typeface="Lucida Sans Unicode" pitchFamily="34" charset="0"/>
              </a:rPr>
              <a:pPr/>
              <a:t>7</a:t>
            </a:fld>
            <a:endParaRPr lang="fi-FI" smtClean="0">
              <a:ea typeface="Lucida Sans Unicode" pitchFamily="34" charset="0"/>
            </a:endParaRPr>
          </a:p>
        </p:txBody>
      </p:sp>
      <p:sp>
        <p:nvSpPr>
          <p:cNvPr id="24581"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4582" name="Kuva 6" descr="sananvapaus_shutterstock_36599533.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920481" y="3233140"/>
            <a:ext cx="4223520" cy="3168333"/>
          </a:xfrm>
          <a:prstGeom prst="rect">
            <a:avLst/>
          </a:prstGeom>
          <a:noFill/>
          <a:ln w="9525">
            <a:noFill/>
            <a:miter lim="800000"/>
            <a:headEnd/>
            <a:tailEnd/>
          </a:ln>
        </p:spPr>
      </p:pic>
      <p:pic>
        <p:nvPicPr>
          <p:cNvPr id="24583" name="Kuva 7"/>
          <p:cNvPicPr>
            <a:picLocks noChangeAspect="1"/>
          </p:cNvPicPr>
          <p:nvPr/>
        </p:nvPicPr>
        <p:blipFill>
          <a:blip r:embed="rId3"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5"/>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normAutofit fontScale="90000"/>
          </a:bodyPr>
          <a:lstStyle/>
          <a:p>
            <a:r>
              <a:rPr lang="fi-FI" sz="2000" smtClean="0">
                <a:latin typeface="Arial" pitchFamily="34" charset="0"/>
                <a:cs typeface="Arial" pitchFamily="34" charset="0"/>
              </a:rPr>
              <a:t>Ydinsisältö:</a:t>
            </a:r>
            <a:r>
              <a:rPr lang="fi-FI" smtClean="0">
                <a:latin typeface="Arial" pitchFamily="34" charset="0"/>
                <a:cs typeface="Arial" pitchFamily="34" charset="0"/>
              </a:rPr>
              <a:t/>
            </a:r>
            <a:br>
              <a:rPr lang="fi-FI" smtClean="0">
                <a:latin typeface="Arial" pitchFamily="34" charset="0"/>
                <a:cs typeface="Arial" pitchFamily="34" charset="0"/>
              </a:rPr>
            </a:br>
            <a:r>
              <a:rPr lang="fi-FI" smtClean="0">
                <a:latin typeface="Arial" pitchFamily="34" charset="0"/>
                <a:cs typeface="Arial" pitchFamily="34" charset="0"/>
              </a:rPr>
              <a:t>Mitkä ovat pääministerin tehtävät?</a:t>
            </a:r>
          </a:p>
        </p:txBody>
      </p:sp>
      <p:sp>
        <p:nvSpPr>
          <p:cNvPr id="20483" name="Rectangle 2"/>
          <p:cNvSpPr>
            <a:spLocks noGrp="1" noChangeArrowheads="1"/>
          </p:cNvSpPr>
          <p:nvPr>
            <p:ph idx="1"/>
          </p:nvPr>
        </p:nvSpPr>
        <p:spPr>
          <a:xfrm>
            <a:off x="457200" y="1990725"/>
            <a:ext cx="8229600" cy="4486275"/>
          </a:xfrm>
        </p:spPr>
        <p:txBody>
          <a:bodyPr/>
          <a:lstStyle/>
          <a:p>
            <a:pPr>
              <a:buFontTx/>
              <a:buNone/>
            </a:pPr>
            <a:r>
              <a:rPr lang="fi-FI" sz="2400" b="1" smtClean="0">
                <a:latin typeface="Arial" pitchFamily="34" charset="0"/>
                <a:cs typeface="Arial" pitchFamily="34" charset="0"/>
              </a:rPr>
              <a:t>Pääministeri</a:t>
            </a:r>
          </a:p>
          <a:p>
            <a:r>
              <a:rPr lang="fi-FI" sz="2400" smtClean="0">
                <a:latin typeface="Arial" pitchFamily="34" charset="0"/>
                <a:cs typeface="Arial" pitchFamily="34" charset="0"/>
              </a:rPr>
              <a:t>johtaa valtioneuvoston/hallituksen toimintaa</a:t>
            </a:r>
          </a:p>
          <a:p>
            <a:r>
              <a:rPr lang="fi-FI" sz="2400" smtClean="0">
                <a:latin typeface="Arial" pitchFamily="34" charset="0"/>
                <a:cs typeface="Arial" pitchFamily="34" charset="0"/>
              </a:rPr>
              <a:t>valvoo hallitusohjelman toimeenpanoa    </a:t>
            </a:r>
          </a:p>
          <a:p>
            <a:r>
              <a:rPr lang="fi-FI" sz="2400" smtClean="0">
                <a:latin typeface="Arial" pitchFamily="34" charset="0"/>
                <a:cs typeface="Arial" pitchFamily="34" charset="0"/>
              </a:rPr>
              <a:t>vastaa eduskunnan ja hallituksen työn yhteensovittamisesta</a:t>
            </a:r>
          </a:p>
          <a:p>
            <a:r>
              <a:rPr lang="fi-FI" sz="2400" smtClean="0">
                <a:latin typeface="Arial" pitchFamily="34" charset="0"/>
                <a:cs typeface="Arial" pitchFamily="34" charset="0"/>
              </a:rPr>
              <a:t>tekee merkittävimmät päätökset muutaman keskeisen ministerin kanssa</a:t>
            </a:r>
          </a:p>
          <a:p>
            <a:r>
              <a:rPr lang="fi-FI" sz="2400" smtClean="0">
                <a:latin typeface="Arial" pitchFamily="34" charset="0"/>
                <a:cs typeface="Arial" pitchFamily="34" charset="0"/>
              </a:rPr>
              <a:t>on tasavallan presidentin sijainen. </a:t>
            </a:r>
          </a:p>
          <a:p>
            <a:pPr lvl="1">
              <a:buFont typeface="Arial" pitchFamily="34" charset="0"/>
              <a:buNone/>
            </a:pPr>
            <a:r>
              <a:rPr lang="fi-FI" sz="2400" b="1" smtClean="0">
                <a:latin typeface="Arial" pitchFamily="34" charset="0"/>
                <a:cs typeface="Arial" pitchFamily="34" charset="0"/>
                <a:sym typeface="Wingdings" pitchFamily="2" charset="2"/>
              </a:rPr>
              <a:t> </a:t>
            </a:r>
            <a:r>
              <a:rPr lang="fi-FI" sz="2400" b="1" smtClean="0">
                <a:latin typeface="Arial" pitchFamily="34" charset="0"/>
                <a:cs typeface="Arial" pitchFamily="34" charset="0"/>
              </a:rPr>
              <a:t>tämä kaikki tekee pääministeristä Suomen politiikan keskeisimmän toimijan.</a:t>
            </a:r>
          </a:p>
        </p:txBody>
      </p:sp>
      <p:sp>
        <p:nvSpPr>
          <p:cNvPr id="23556" name="Alatunnisteen paikkamerkki 4"/>
          <p:cNvSpPr>
            <a:spLocks noGrp="1"/>
          </p:cNvSpPr>
          <p:nvPr>
            <p:ph type="ftr" sz="quarter" idx="10"/>
          </p:nvPr>
        </p:nvSpPr>
        <p:spPr>
          <a:noFill/>
        </p:spPr>
        <p:txBody>
          <a:bodyPr/>
          <a:lstStyle/>
          <a:p>
            <a:r>
              <a:rPr lang="fi-FI" smtClean="0"/>
              <a:t>Kansalainen ja yhteiskunta</a:t>
            </a:r>
          </a:p>
        </p:txBody>
      </p:sp>
      <p:sp>
        <p:nvSpPr>
          <p:cNvPr id="4" name="Dian numeron paikkamerkki 3"/>
          <p:cNvSpPr>
            <a:spLocks noGrp="1"/>
          </p:cNvSpPr>
          <p:nvPr>
            <p:ph type="sldNum" sz="quarter" idx="11"/>
          </p:nvPr>
        </p:nvSpPr>
        <p:spPr/>
        <p:txBody>
          <a:bodyPr/>
          <a:lstStyle/>
          <a:p>
            <a:pPr>
              <a:defRPr/>
            </a:pPr>
            <a:fld id="{989E18E4-6C51-427A-9187-A593C408D5AA}" type="slidenum">
              <a:rPr lang="fi-FI" smtClean="0"/>
              <a:pPr>
                <a:defRPr/>
              </a:pPr>
              <a:t>70</a:t>
            </a:fld>
            <a:endParaRPr lang="fi-FI"/>
          </a:p>
        </p:txBody>
      </p:sp>
      <p:pic>
        <p:nvPicPr>
          <p:cNvPr id="23558" name="Kuva 7"/>
          <p:cNvPicPr>
            <a:picLocks noChangeAspect="1"/>
          </p:cNvPicPr>
          <p:nvPr/>
        </p:nvPicPr>
        <p:blipFill>
          <a:blip r:embed="rId3" cstate="print"/>
          <a:srcRect/>
          <a:stretch>
            <a:fillRect/>
          </a:stretch>
        </p:blipFill>
        <p:spPr bwMode="auto">
          <a:xfrm>
            <a:off x="8186738" y="307975"/>
            <a:ext cx="500062" cy="457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i-FI" sz="2000" smtClean="0">
                <a:latin typeface="Arial" pitchFamily="34" charset="0"/>
                <a:cs typeface="Arial" pitchFamily="34" charset="0"/>
              </a:rPr>
              <a:t>Ydinsisältö:</a:t>
            </a:r>
            <a:r>
              <a:rPr lang="fi-FI" sz="1800" smtClean="0">
                <a:latin typeface="Arial" pitchFamily="34" charset="0"/>
                <a:cs typeface="Arial" pitchFamily="34" charset="0"/>
              </a:rPr>
              <a:t/>
            </a:r>
            <a:br>
              <a:rPr lang="fi-FI" sz="1800" smtClean="0">
                <a:latin typeface="Arial" pitchFamily="34" charset="0"/>
                <a:cs typeface="Arial" pitchFamily="34" charset="0"/>
              </a:rPr>
            </a:br>
            <a:r>
              <a:rPr lang="fi-FI" sz="3200" smtClean="0">
                <a:latin typeface="Arial" pitchFamily="34" charset="0"/>
                <a:cs typeface="Arial" pitchFamily="34" charset="0"/>
              </a:rPr>
              <a:t>Miksi Suomi on mukana EU:ssa?</a:t>
            </a:r>
          </a:p>
        </p:txBody>
      </p:sp>
      <p:sp>
        <p:nvSpPr>
          <p:cNvPr id="11267" name="Rectangle 3"/>
          <p:cNvSpPr>
            <a:spLocks noGrp="1" noChangeArrowheads="1"/>
          </p:cNvSpPr>
          <p:nvPr>
            <p:ph idx="1"/>
          </p:nvPr>
        </p:nvSpPr>
        <p:spPr>
          <a:xfrm>
            <a:off x="457200" y="1963738"/>
            <a:ext cx="8229600" cy="4297362"/>
          </a:xfrm>
        </p:spPr>
        <p:txBody>
          <a:bodyPr>
            <a:normAutofit fontScale="92500" lnSpcReduction="20000"/>
          </a:bodyPr>
          <a:lstStyle/>
          <a:p>
            <a:pPr eaLnBrk="1" hangingPunct="1">
              <a:lnSpc>
                <a:spcPct val="80000"/>
              </a:lnSpc>
              <a:buFontTx/>
              <a:buNone/>
            </a:pPr>
            <a:r>
              <a:rPr lang="fi-FI" smtClean="0">
                <a:latin typeface="Arial" pitchFamily="34" charset="0"/>
                <a:cs typeface="Arial" pitchFamily="34" charset="0"/>
              </a:rPr>
              <a:t>EU tavoitteet ovat kannatettavia:</a:t>
            </a:r>
          </a:p>
          <a:p>
            <a:pPr eaLnBrk="1" hangingPunct="1">
              <a:lnSpc>
                <a:spcPct val="80000"/>
              </a:lnSpc>
            </a:pPr>
            <a:r>
              <a:rPr lang="fi-FI" smtClean="0">
                <a:latin typeface="Arial" pitchFamily="34" charset="0"/>
                <a:cs typeface="Arial" pitchFamily="34" charset="0"/>
              </a:rPr>
              <a:t>turvata rauha ja vakaus ja Euroopan kansojen hyvinvointi </a:t>
            </a:r>
          </a:p>
          <a:p>
            <a:pPr eaLnBrk="1" hangingPunct="1">
              <a:lnSpc>
                <a:spcPct val="80000"/>
              </a:lnSpc>
            </a:pPr>
            <a:r>
              <a:rPr lang="fi-FI" smtClean="0">
                <a:latin typeface="Arial" pitchFamily="34" charset="0"/>
                <a:cs typeface="Arial" pitchFamily="34" charset="0"/>
              </a:rPr>
              <a:t>varmistaa kansalaisten turvallisuus </a:t>
            </a:r>
          </a:p>
          <a:p>
            <a:pPr eaLnBrk="1" hangingPunct="1">
              <a:lnSpc>
                <a:spcPct val="80000"/>
              </a:lnSpc>
            </a:pPr>
            <a:r>
              <a:rPr lang="fi-FI" smtClean="0">
                <a:latin typeface="Arial" pitchFamily="34" charset="0"/>
                <a:cs typeface="Arial" pitchFamily="34" charset="0"/>
              </a:rPr>
              <a:t>tukea tasapainoista taloudellista ja yhteiskunnallista kehitystä </a:t>
            </a:r>
          </a:p>
          <a:p>
            <a:pPr eaLnBrk="1" hangingPunct="1">
              <a:lnSpc>
                <a:spcPct val="80000"/>
              </a:lnSpc>
            </a:pPr>
            <a:r>
              <a:rPr lang="fi-FI" smtClean="0">
                <a:latin typeface="Arial" pitchFamily="34" charset="0"/>
                <a:cs typeface="Arial" pitchFamily="34" charset="0"/>
              </a:rPr>
              <a:t>vastata globalisaation haasteisiin, erityisesti Amerikan ja Aasian taloudelliseen kilpailuun  </a:t>
            </a:r>
          </a:p>
          <a:p>
            <a:pPr eaLnBrk="1" hangingPunct="1">
              <a:lnSpc>
                <a:spcPct val="80000"/>
              </a:lnSpc>
            </a:pPr>
            <a:endParaRPr lang="fi-FI" smtClean="0">
              <a:latin typeface="Arial" pitchFamily="34" charset="0"/>
              <a:cs typeface="Arial" pitchFamily="34" charset="0"/>
            </a:endParaRPr>
          </a:p>
          <a:p>
            <a:pPr eaLnBrk="1" hangingPunct="1">
              <a:lnSpc>
                <a:spcPct val="80000"/>
              </a:lnSpc>
              <a:buFontTx/>
              <a:buNone/>
            </a:pPr>
            <a:r>
              <a:rPr lang="fi-FI" smtClean="0">
                <a:latin typeface="Arial" pitchFamily="34" charset="0"/>
                <a:cs typeface="Arial" pitchFamily="34" charset="0"/>
              </a:rPr>
              <a:t>Suomalaisten kannattaa olla mukana siellä, missä Euroopan yhteisistä asioista päätetään.  </a:t>
            </a:r>
          </a:p>
        </p:txBody>
      </p:sp>
      <p:sp>
        <p:nvSpPr>
          <p:cNvPr id="4" name="Dian numeron paikkamerkki 3"/>
          <p:cNvSpPr>
            <a:spLocks noGrp="1"/>
          </p:cNvSpPr>
          <p:nvPr>
            <p:ph type="sldNum" sz="quarter" idx="11"/>
          </p:nvPr>
        </p:nvSpPr>
        <p:spPr/>
        <p:txBody>
          <a:bodyPr/>
          <a:lstStyle/>
          <a:p>
            <a:pPr>
              <a:defRPr/>
            </a:pPr>
            <a:fld id="{8A670CFF-A970-48E0-B2C1-92CCB8FA50DC}" type="slidenum">
              <a:rPr lang="fi-FI" smtClean="0"/>
              <a:pPr>
                <a:defRPr/>
              </a:pPr>
              <a:t>71</a:t>
            </a:fld>
            <a:endParaRPr lang="fi-FI"/>
          </a:p>
        </p:txBody>
      </p:sp>
      <p:sp>
        <p:nvSpPr>
          <p:cNvPr id="11269" name="Alatunnisteen paikkamerkki 4"/>
          <p:cNvSpPr>
            <a:spLocks noGrp="1"/>
          </p:cNvSpPr>
          <p:nvPr>
            <p:ph type="ftr" sz="quarter" idx="10"/>
          </p:nvPr>
        </p:nvSpPr>
        <p:spPr>
          <a:noFill/>
        </p:spPr>
        <p:txBody>
          <a:bodyPr/>
          <a:lstStyle/>
          <a:p>
            <a:r>
              <a:rPr lang="fi-FI" smtClean="0"/>
              <a:t>Kansalainen ja yhteiskunta</a:t>
            </a:r>
          </a:p>
        </p:txBody>
      </p:sp>
      <p:pic>
        <p:nvPicPr>
          <p:cNvPr id="11270" name="Kuva 7"/>
          <p:cNvPicPr>
            <a:picLocks noChangeAspect="1"/>
          </p:cNvPicPr>
          <p:nvPr/>
        </p:nvPicPr>
        <p:blipFill>
          <a:blip r:embed="rId2" cstate="print"/>
          <a:srcRect/>
          <a:stretch>
            <a:fillRect/>
          </a:stretch>
        </p:blipFill>
        <p:spPr bwMode="auto">
          <a:xfrm>
            <a:off x="8186738" y="307975"/>
            <a:ext cx="500062"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r>
              <a:rPr lang="fi-FI" sz="2000" smtClean="0">
                <a:latin typeface="Arial" pitchFamily="34" charset="0"/>
                <a:cs typeface="Arial" pitchFamily="34" charset="0"/>
              </a:rPr>
              <a:t>Ydinsisältö </a:t>
            </a:r>
          </a:p>
        </p:txBody>
      </p:sp>
      <p:sp>
        <p:nvSpPr>
          <p:cNvPr id="12291" name="Rectangle 3"/>
          <p:cNvSpPr>
            <a:spLocks noGrp="1" noChangeArrowheads="1"/>
          </p:cNvSpPr>
          <p:nvPr>
            <p:ph idx="1"/>
          </p:nvPr>
        </p:nvSpPr>
        <p:spPr>
          <a:xfrm>
            <a:off x="457200" y="1600200"/>
            <a:ext cx="4038600" cy="4525963"/>
          </a:xfrm>
        </p:spPr>
        <p:txBody>
          <a:bodyPr/>
          <a:lstStyle/>
          <a:p>
            <a:pPr eaLnBrk="1" hangingPunct="1">
              <a:lnSpc>
                <a:spcPct val="90000"/>
              </a:lnSpc>
            </a:pPr>
            <a:r>
              <a:rPr lang="fi-FI" sz="2400" smtClean="0">
                <a:latin typeface="Arial" pitchFamily="34" charset="0"/>
                <a:cs typeface="Arial" pitchFamily="34" charset="0"/>
              </a:rPr>
              <a:t>Suomalaisille liittyminen EU:hun oli myös turvallisuuspoliittinen valinta.</a:t>
            </a:r>
          </a:p>
          <a:p>
            <a:pPr eaLnBrk="1" hangingPunct="1">
              <a:lnSpc>
                <a:spcPct val="90000"/>
              </a:lnSpc>
            </a:pPr>
            <a:r>
              <a:rPr lang="fi-FI" sz="2400" smtClean="0">
                <a:latin typeface="Arial" pitchFamily="34" charset="0"/>
                <a:cs typeface="Arial" pitchFamily="34" charset="0"/>
              </a:rPr>
              <a:t>Suomen elinkeinoelämälle EU tarjoaa vapaat ja laajat markkinat.</a:t>
            </a:r>
          </a:p>
          <a:p>
            <a:pPr eaLnBrk="1" hangingPunct="1">
              <a:lnSpc>
                <a:spcPct val="90000"/>
              </a:lnSpc>
            </a:pPr>
            <a:r>
              <a:rPr lang="fi-FI" sz="2400" smtClean="0">
                <a:latin typeface="Arial" pitchFamily="34" charset="0"/>
                <a:cs typeface="Arial" pitchFamily="34" charset="0"/>
              </a:rPr>
              <a:t>Moni halusi näyttää, että Suomi on todella osa Eurooppaa.</a:t>
            </a:r>
          </a:p>
          <a:p>
            <a:pPr eaLnBrk="1" hangingPunct="1">
              <a:lnSpc>
                <a:spcPct val="90000"/>
              </a:lnSpc>
              <a:buFontTx/>
              <a:buNone/>
            </a:pPr>
            <a:r>
              <a:rPr lang="fi-FI" sz="2400" smtClean="0">
                <a:latin typeface="Arial" pitchFamily="34" charset="0"/>
                <a:cs typeface="Arial" pitchFamily="34" charset="0"/>
              </a:rPr>
              <a:t> </a:t>
            </a:r>
          </a:p>
          <a:p>
            <a:pPr eaLnBrk="1" hangingPunct="1">
              <a:lnSpc>
                <a:spcPct val="90000"/>
              </a:lnSpc>
            </a:pPr>
            <a:endParaRPr lang="fi-FI" sz="2400" smtClean="0">
              <a:latin typeface="Arial" pitchFamily="34" charset="0"/>
              <a:cs typeface="Arial" pitchFamily="34" charset="0"/>
            </a:endParaRPr>
          </a:p>
        </p:txBody>
      </p:sp>
      <p:sp>
        <p:nvSpPr>
          <p:cNvPr id="12292" name="Rectangle 6"/>
          <p:cNvSpPr>
            <a:spLocks noGrp="1" noChangeArrowheads="1"/>
          </p:cNvSpPr>
          <p:nvPr>
            <p:ph type="body" sz="half" idx="4294967295"/>
          </p:nvPr>
        </p:nvSpPr>
        <p:spPr>
          <a:xfrm>
            <a:off x="5105400" y="1600200"/>
            <a:ext cx="4038600" cy="4525963"/>
          </a:xfrm>
        </p:spPr>
        <p:txBody>
          <a:bodyPr/>
          <a:lstStyle/>
          <a:p>
            <a:pPr eaLnBrk="1" hangingPunct="1">
              <a:lnSpc>
                <a:spcPct val="90000"/>
              </a:lnSpc>
            </a:pPr>
            <a:endParaRPr lang="fi-FI" sz="2400" smtClean="0">
              <a:latin typeface="Arial" pitchFamily="34" charset="0"/>
              <a:cs typeface="Arial" pitchFamily="34" charset="0"/>
            </a:endParaRPr>
          </a:p>
          <a:p>
            <a:pPr eaLnBrk="1" hangingPunct="1">
              <a:lnSpc>
                <a:spcPct val="90000"/>
              </a:lnSpc>
            </a:pPr>
            <a:endParaRPr lang="fi-FI" sz="2400" smtClean="0">
              <a:latin typeface="Arial" pitchFamily="34" charset="0"/>
              <a:cs typeface="Arial" pitchFamily="34" charset="0"/>
            </a:endParaRPr>
          </a:p>
          <a:p>
            <a:pPr eaLnBrk="1" hangingPunct="1">
              <a:lnSpc>
                <a:spcPct val="90000"/>
              </a:lnSpc>
            </a:pPr>
            <a:endParaRPr lang="fi-FI" sz="2400" smtClean="0">
              <a:latin typeface="Arial" pitchFamily="34" charset="0"/>
              <a:cs typeface="Arial" pitchFamily="34" charset="0"/>
            </a:endParaRPr>
          </a:p>
          <a:p>
            <a:pPr eaLnBrk="1" hangingPunct="1">
              <a:lnSpc>
                <a:spcPct val="90000"/>
              </a:lnSpc>
            </a:pPr>
            <a:endParaRPr lang="fi-FI" sz="2400" smtClean="0">
              <a:latin typeface="Arial" pitchFamily="34" charset="0"/>
              <a:cs typeface="Arial" pitchFamily="34" charset="0"/>
            </a:endParaRPr>
          </a:p>
          <a:p>
            <a:pPr eaLnBrk="1" hangingPunct="1">
              <a:lnSpc>
                <a:spcPct val="90000"/>
              </a:lnSpc>
            </a:pPr>
            <a:endParaRPr lang="fi-FI" sz="2400" smtClean="0">
              <a:latin typeface="Arial" pitchFamily="34" charset="0"/>
              <a:cs typeface="Arial" pitchFamily="34" charset="0"/>
            </a:endParaRPr>
          </a:p>
          <a:p>
            <a:pPr eaLnBrk="1" hangingPunct="1">
              <a:lnSpc>
                <a:spcPct val="90000"/>
              </a:lnSpc>
            </a:pPr>
            <a:endParaRPr lang="fi-FI" sz="2400" smtClean="0">
              <a:latin typeface="Arial" pitchFamily="34" charset="0"/>
              <a:cs typeface="Arial" pitchFamily="34" charset="0"/>
            </a:endParaRPr>
          </a:p>
          <a:p>
            <a:pPr eaLnBrk="1" hangingPunct="1">
              <a:lnSpc>
                <a:spcPct val="90000"/>
              </a:lnSpc>
            </a:pPr>
            <a:r>
              <a:rPr lang="fi-FI" sz="2400" smtClean="0">
                <a:latin typeface="Arial" pitchFamily="34" charset="0"/>
                <a:cs typeface="Arial" pitchFamily="34" charset="0"/>
              </a:rPr>
              <a:t>EU helpottaa myös käytännön elämää: </a:t>
            </a:r>
          </a:p>
        </p:txBody>
      </p:sp>
      <p:sp>
        <p:nvSpPr>
          <p:cNvPr id="6" name="Dian numeron paikkamerkki 5"/>
          <p:cNvSpPr>
            <a:spLocks noGrp="1"/>
          </p:cNvSpPr>
          <p:nvPr>
            <p:ph type="sldNum" sz="quarter" idx="11"/>
          </p:nvPr>
        </p:nvSpPr>
        <p:spPr/>
        <p:txBody>
          <a:bodyPr/>
          <a:lstStyle/>
          <a:p>
            <a:pPr>
              <a:defRPr/>
            </a:pPr>
            <a:fld id="{2E6839ED-B530-479F-86E6-8E5383FD2C25}" type="slidenum">
              <a:rPr lang="fi-FI" smtClean="0"/>
              <a:pPr>
                <a:defRPr/>
              </a:pPr>
              <a:t>72</a:t>
            </a:fld>
            <a:endParaRPr lang="fi-FI"/>
          </a:p>
        </p:txBody>
      </p:sp>
      <p:sp>
        <p:nvSpPr>
          <p:cNvPr id="12294" name="Alatunnisteen paikkamerkki 6"/>
          <p:cNvSpPr>
            <a:spLocks noGrp="1"/>
          </p:cNvSpPr>
          <p:nvPr>
            <p:ph type="ftr" sz="quarter" idx="10"/>
          </p:nvPr>
        </p:nvSpPr>
        <p:spPr>
          <a:noFill/>
        </p:spPr>
        <p:txBody>
          <a:bodyPr/>
          <a:lstStyle/>
          <a:p>
            <a:r>
              <a:rPr lang="fi-FI" smtClean="0"/>
              <a:t>Kansalainen ja yhteiskunta</a:t>
            </a:r>
          </a:p>
        </p:txBody>
      </p:sp>
      <p:pic>
        <p:nvPicPr>
          <p:cNvPr id="12295" name="Kuva 7"/>
          <p:cNvPicPr>
            <a:picLocks noChangeAspect="1"/>
          </p:cNvPicPr>
          <p:nvPr/>
        </p:nvPicPr>
        <p:blipFill>
          <a:blip r:embed="rId2" cstate="print"/>
          <a:srcRect/>
          <a:stretch>
            <a:fillRect/>
          </a:stretch>
        </p:blipFill>
        <p:spPr bwMode="auto">
          <a:xfrm>
            <a:off x="8186738" y="307975"/>
            <a:ext cx="500062" cy="457200"/>
          </a:xfrm>
          <a:prstGeom prst="rect">
            <a:avLst/>
          </a:prstGeom>
          <a:noFill/>
          <a:ln w="9525">
            <a:noFill/>
            <a:miter lim="800000"/>
            <a:headEnd/>
            <a:tailEnd/>
          </a:ln>
        </p:spPr>
      </p:pic>
      <p:pic>
        <p:nvPicPr>
          <p:cNvPr id="12296" name="Picture 9"/>
          <p:cNvPicPr>
            <a:picLocks noChangeAspect="1" noChangeArrowheads="1"/>
          </p:cNvPicPr>
          <p:nvPr/>
        </p:nvPicPr>
        <p:blipFill>
          <a:blip r:embed="rId3" cstate="print"/>
          <a:srcRect/>
          <a:stretch>
            <a:fillRect/>
          </a:stretch>
        </p:blipFill>
        <p:spPr bwMode="auto">
          <a:xfrm>
            <a:off x="5365750" y="1600200"/>
            <a:ext cx="3119438" cy="206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8"/>
          <p:cNvSpPr>
            <a:spLocks noGrp="1"/>
          </p:cNvSpPr>
          <p:nvPr>
            <p:ph type="title"/>
          </p:nvPr>
        </p:nvSpPr>
        <p:spPr/>
        <p:txBody>
          <a:bodyPr/>
          <a:lstStyle/>
          <a:p>
            <a:r>
              <a:rPr lang="fi-FI" sz="2000" smtClean="0">
                <a:latin typeface="Arial" pitchFamily="34" charset="0"/>
                <a:cs typeface="Arial" pitchFamily="34" charset="0"/>
              </a:rPr>
              <a:t>Ydinsisältö</a:t>
            </a:r>
          </a:p>
        </p:txBody>
      </p:sp>
      <p:sp>
        <p:nvSpPr>
          <p:cNvPr id="13315" name="Rectangle 7"/>
          <p:cNvSpPr>
            <a:spLocks noGrp="1" noChangeArrowheads="1"/>
          </p:cNvSpPr>
          <p:nvPr>
            <p:ph sz="half" idx="1"/>
          </p:nvPr>
        </p:nvSpPr>
        <p:spPr>
          <a:xfrm>
            <a:off x="228600" y="1752600"/>
            <a:ext cx="4267200" cy="4373563"/>
          </a:xfrm>
        </p:spPr>
        <p:txBody>
          <a:bodyPr>
            <a:normAutofit lnSpcReduction="10000"/>
          </a:bodyPr>
          <a:lstStyle/>
          <a:p>
            <a:r>
              <a:rPr lang="fi-FI" sz="2000" smtClean="0">
                <a:latin typeface="Arial" pitchFamily="34" charset="0"/>
                <a:cs typeface="Arial" pitchFamily="34" charset="0"/>
              </a:rPr>
              <a:t>Eurooppalainen sairaanhoitokortti takaa äkillisesti sairastuneelle EU:n kansalaiselle sairaanhoitoa kaikissa EU-maissa.</a:t>
            </a:r>
          </a:p>
          <a:p>
            <a:r>
              <a:rPr lang="fi-FI" sz="2000" smtClean="0">
                <a:latin typeface="Arial" pitchFamily="34" charset="0"/>
                <a:cs typeface="Arial" pitchFamily="34" charset="0"/>
              </a:rPr>
              <a:t> EU:n sisällä on määrätty hintakatto verkkovierailupuheluille.</a:t>
            </a:r>
          </a:p>
          <a:p>
            <a:r>
              <a:rPr lang="fi-FI" sz="2000" smtClean="0">
                <a:latin typeface="Arial" pitchFamily="34" charset="0"/>
                <a:cs typeface="Arial" pitchFamily="34" charset="0"/>
              </a:rPr>
              <a:t> Opiskelijoille on tarjolla Erasmusta, Comeniusta, Leonardo Da Vinciä eli koulutus- ja vaihto-ohjelmia.</a:t>
            </a:r>
          </a:p>
          <a:p>
            <a:r>
              <a:rPr lang="fi-FI" sz="2000" smtClean="0">
                <a:latin typeface="Arial" pitchFamily="34" charset="0"/>
                <a:cs typeface="Arial" pitchFamily="34" charset="0"/>
              </a:rPr>
              <a:t> Ajokortti kelpaa kaikissa EU-maissa.</a:t>
            </a:r>
          </a:p>
        </p:txBody>
      </p:sp>
      <p:sp>
        <p:nvSpPr>
          <p:cNvPr id="13316" name="Rectangle 8"/>
          <p:cNvSpPr>
            <a:spLocks noGrp="1" noChangeArrowheads="1"/>
          </p:cNvSpPr>
          <p:nvPr>
            <p:ph sz="half" idx="2"/>
          </p:nvPr>
        </p:nvSpPr>
        <p:spPr/>
        <p:txBody>
          <a:bodyPr>
            <a:normAutofit lnSpcReduction="10000"/>
          </a:bodyPr>
          <a:lstStyle/>
          <a:p>
            <a:endParaRPr lang="fi-FI" smtClean="0">
              <a:latin typeface="Arial" pitchFamily="34" charset="0"/>
              <a:cs typeface="Arial" pitchFamily="34" charset="0"/>
            </a:endParaRPr>
          </a:p>
          <a:p>
            <a:pPr lvl="1"/>
            <a:endParaRPr lang="fi-FI" smtClean="0">
              <a:latin typeface="Arial" pitchFamily="34" charset="0"/>
              <a:cs typeface="Arial" pitchFamily="34" charset="0"/>
            </a:endParaRPr>
          </a:p>
          <a:p>
            <a:pPr lvl="1"/>
            <a:endParaRPr lang="fi-FI" smtClean="0">
              <a:latin typeface="Arial" pitchFamily="34" charset="0"/>
              <a:cs typeface="Arial" pitchFamily="34" charset="0"/>
            </a:endParaRPr>
          </a:p>
          <a:p>
            <a:endParaRPr lang="fi-FI" smtClean="0">
              <a:latin typeface="Arial" pitchFamily="34" charset="0"/>
              <a:cs typeface="Arial" pitchFamily="34" charset="0"/>
            </a:endParaRPr>
          </a:p>
          <a:p>
            <a:endParaRPr lang="fi-FI" smtClean="0">
              <a:latin typeface="Arial" pitchFamily="34" charset="0"/>
              <a:cs typeface="Arial" pitchFamily="34" charset="0"/>
            </a:endParaRPr>
          </a:p>
        </p:txBody>
      </p:sp>
      <p:sp>
        <p:nvSpPr>
          <p:cNvPr id="13317" name="Alatunnisteen paikkamerkki 11"/>
          <p:cNvSpPr>
            <a:spLocks noGrp="1"/>
          </p:cNvSpPr>
          <p:nvPr>
            <p:ph type="ftr" sz="quarter" idx="10"/>
          </p:nvPr>
        </p:nvSpPr>
        <p:spPr>
          <a:noFill/>
        </p:spPr>
        <p:txBody>
          <a:bodyPr/>
          <a:lstStyle/>
          <a:p>
            <a:r>
              <a:rPr lang="fi-FI" smtClean="0"/>
              <a:t>Kansalainen ja yhteiskunta</a:t>
            </a:r>
          </a:p>
        </p:txBody>
      </p:sp>
      <p:sp>
        <p:nvSpPr>
          <p:cNvPr id="11" name="Dian numeron paikkamerkki 10"/>
          <p:cNvSpPr>
            <a:spLocks noGrp="1"/>
          </p:cNvSpPr>
          <p:nvPr>
            <p:ph type="sldNum" sz="quarter" idx="11"/>
          </p:nvPr>
        </p:nvSpPr>
        <p:spPr/>
        <p:txBody>
          <a:bodyPr/>
          <a:lstStyle/>
          <a:p>
            <a:pPr>
              <a:defRPr/>
            </a:pPr>
            <a:fld id="{8F0CBD65-521A-46C9-997E-034D7F186C37}" type="slidenum">
              <a:rPr lang="fi-FI" smtClean="0"/>
              <a:pPr>
                <a:defRPr/>
              </a:pPr>
              <a:t>73</a:t>
            </a:fld>
            <a:endParaRPr lang="fi-FI"/>
          </a:p>
        </p:txBody>
      </p:sp>
      <p:pic>
        <p:nvPicPr>
          <p:cNvPr id="13319" name="Kuva 7"/>
          <p:cNvPicPr>
            <a:picLocks noChangeAspect="1"/>
          </p:cNvPicPr>
          <p:nvPr/>
        </p:nvPicPr>
        <p:blipFill>
          <a:blip r:embed="rId2" cstate="print"/>
          <a:srcRect/>
          <a:stretch>
            <a:fillRect/>
          </a:stretch>
        </p:blipFill>
        <p:spPr bwMode="auto">
          <a:xfrm>
            <a:off x="8186738" y="307975"/>
            <a:ext cx="500062" cy="457200"/>
          </a:xfrm>
          <a:prstGeom prst="rect">
            <a:avLst/>
          </a:prstGeom>
          <a:noFill/>
          <a:ln w="9525">
            <a:noFill/>
            <a:miter lim="800000"/>
            <a:headEnd/>
            <a:tailEnd/>
          </a:ln>
        </p:spPr>
      </p:pic>
      <p:sp>
        <p:nvSpPr>
          <p:cNvPr id="25" name="Pyöristetty suorakulmio 24"/>
          <p:cNvSpPr/>
          <p:nvPr/>
        </p:nvSpPr>
        <p:spPr>
          <a:xfrm>
            <a:off x="4648200" y="1752600"/>
            <a:ext cx="4038600" cy="374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2000" dirty="0">
                <a:solidFill>
                  <a:schemeClr val="tx1"/>
                </a:solidFill>
              </a:rPr>
              <a:t>EU tiedottaa toiminnastaan aktiivisesti myös </a:t>
            </a:r>
            <a:r>
              <a:rPr lang="fi-FI" sz="2000" dirty="0" err="1">
                <a:solidFill>
                  <a:schemeClr val="tx1"/>
                </a:solidFill>
              </a:rPr>
              <a:t>YouTuben</a:t>
            </a:r>
            <a:r>
              <a:rPr lang="fi-FI" sz="2000" dirty="0">
                <a:solidFill>
                  <a:schemeClr val="tx1"/>
                </a:solidFill>
              </a:rPr>
              <a:t> kautta.</a:t>
            </a:r>
          </a:p>
          <a:p>
            <a:pPr>
              <a:defRPr/>
            </a:pPr>
            <a:r>
              <a:rPr lang="fi-FI" sz="2000" dirty="0">
                <a:solidFill>
                  <a:schemeClr val="tx1"/>
                </a:solidFill>
              </a:rPr>
              <a:t>Katso seuraava video:</a:t>
            </a:r>
          </a:p>
          <a:p>
            <a:pPr marL="0" lvl="1">
              <a:buFont typeface="Arial" pitchFamily="34" charset="0"/>
              <a:buChar char="•"/>
              <a:defRPr/>
            </a:pPr>
            <a:r>
              <a:rPr lang="fi-FI" dirty="0">
                <a:solidFill>
                  <a:schemeClr val="tx1"/>
                </a:solidFill>
              </a:rPr>
              <a:t> Mitä EU:n toimia siinä otetaan esille ja miksi juuri niitä?</a:t>
            </a:r>
          </a:p>
          <a:p>
            <a:pPr marL="0" lvl="1">
              <a:buFont typeface="Arial" pitchFamily="34" charset="0"/>
              <a:buChar char="•"/>
              <a:defRPr/>
            </a:pPr>
            <a:r>
              <a:rPr lang="fi-FI" dirty="0">
                <a:solidFill>
                  <a:schemeClr val="tx1"/>
                </a:solidFill>
              </a:rPr>
              <a:t> Arvioi videon tapaa lähestyä katselijaa.</a:t>
            </a:r>
          </a:p>
          <a:p>
            <a:pPr marL="0" lvl="1">
              <a:defRPr/>
            </a:pPr>
            <a:r>
              <a:rPr lang="fi-FI" dirty="0"/>
              <a:t>  </a:t>
            </a:r>
          </a:p>
          <a:p>
            <a:pPr marL="0" lvl="1">
              <a:defRPr/>
            </a:pPr>
            <a:r>
              <a:rPr lang="fi-FI" dirty="0">
                <a:hlinkClick r:id="rId3"/>
              </a:rPr>
              <a:t>http://www.youtube.com/eutube#p/a/f/1/U3p9AhXrcJ4</a:t>
            </a:r>
            <a:r>
              <a:rPr lang="fi-FI" dirty="0"/>
              <a:t> </a:t>
            </a:r>
            <a:endParaRPr lang="fi-FI"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2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i-FI" sz="2000" smtClean="0">
                <a:latin typeface="Arial" pitchFamily="34" charset="0"/>
                <a:cs typeface="Arial" pitchFamily="34" charset="0"/>
              </a:rPr>
              <a:t>Ydinsisältö:</a:t>
            </a:r>
            <a:r>
              <a:rPr lang="fi-FI" sz="1800" smtClean="0">
                <a:latin typeface="Arial" pitchFamily="34" charset="0"/>
                <a:cs typeface="Arial" pitchFamily="34" charset="0"/>
              </a:rPr>
              <a:t> </a:t>
            </a:r>
            <a:br>
              <a:rPr lang="fi-FI" sz="1800" smtClean="0">
                <a:latin typeface="Arial" pitchFamily="34" charset="0"/>
                <a:cs typeface="Arial" pitchFamily="34" charset="0"/>
              </a:rPr>
            </a:br>
            <a:r>
              <a:rPr lang="fi-FI" sz="2800" smtClean="0">
                <a:latin typeface="Arial" pitchFamily="34" charset="0"/>
                <a:cs typeface="Arial" pitchFamily="34" charset="0"/>
              </a:rPr>
              <a:t>Päätöksenteko Euroopan unionissa (s. 80)</a:t>
            </a:r>
          </a:p>
        </p:txBody>
      </p:sp>
      <p:pic>
        <p:nvPicPr>
          <p:cNvPr id="20483" name="Sisällön paikkamerkki 6" descr="Sivut dokumentista KY_taitto2.jpg"/>
          <p:cNvPicPr>
            <a:picLocks noGrp="1" noChangeAspect="1"/>
          </p:cNvPicPr>
          <p:nvPr>
            <p:ph idx="1"/>
          </p:nvPr>
        </p:nvPicPr>
        <p:blipFill>
          <a:blip r:embed="rId2" cstate="print">
            <a:clrChange>
              <a:clrFrom>
                <a:srgbClr val="FFF1DD"/>
              </a:clrFrom>
              <a:clrTo>
                <a:srgbClr val="FFF1DD">
                  <a:alpha val="0"/>
                </a:srgbClr>
              </a:clrTo>
            </a:clrChange>
          </a:blip>
          <a:srcRect l="6377" t="28320" r="2615" b="6641"/>
          <a:stretch>
            <a:fillRect/>
          </a:stretch>
        </p:blipFill>
        <p:spPr>
          <a:xfrm>
            <a:off x="1920875" y="1916113"/>
            <a:ext cx="5289550" cy="4210050"/>
          </a:xfrm>
        </p:spPr>
      </p:pic>
      <p:sp>
        <p:nvSpPr>
          <p:cNvPr id="4" name="Dian numeron paikkamerkki 3"/>
          <p:cNvSpPr>
            <a:spLocks noGrp="1"/>
          </p:cNvSpPr>
          <p:nvPr>
            <p:ph type="sldNum" sz="quarter" idx="11"/>
          </p:nvPr>
        </p:nvSpPr>
        <p:spPr/>
        <p:txBody>
          <a:bodyPr/>
          <a:lstStyle/>
          <a:p>
            <a:pPr>
              <a:defRPr/>
            </a:pPr>
            <a:fld id="{165C2EF3-66E7-4DA7-B0B5-E6EEB08272E5}" type="slidenum">
              <a:rPr lang="fi-FI" smtClean="0"/>
              <a:pPr>
                <a:defRPr/>
              </a:pPr>
              <a:t>74</a:t>
            </a:fld>
            <a:endParaRPr lang="fi-FI"/>
          </a:p>
        </p:txBody>
      </p:sp>
      <p:sp>
        <p:nvSpPr>
          <p:cNvPr id="20485" name="Alatunnisteen paikkamerkki 4"/>
          <p:cNvSpPr>
            <a:spLocks noGrp="1"/>
          </p:cNvSpPr>
          <p:nvPr>
            <p:ph type="ftr" sz="quarter" idx="10"/>
          </p:nvPr>
        </p:nvSpPr>
        <p:spPr>
          <a:noFill/>
        </p:spPr>
        <p:txBody>
          <a:bodyPr/>
          <a:lstStyle/>
          <a:p>
            <a:r>
              <a:rPr lang="fi-FI" smtClean="0"/>
              <a:t>Kansalainen ja yhteiskunta</a:t>
            </a:r>
          </a:p>
        </p:txBody>
      </p:sp>
      <p:pic>
        <p:nvPicPr>
          <p:cNvPr id="20486" name="Kuva 7"/>
          <p:cNvPicPr>
            <a:picLocks noChangeAspect="1"/>
          </p:cNvPicPr>
          <p:nvPr/>
        </p:nvPicPr>
        <p:blipFill>
          <a:blip r:embed="rId3" cstate="print"/>
          <a:srcRect/>
          <a:stretch>
            <a:fillRect/>
          </a:stretch>
        </p:blipFill>
        <p:spPr bwMode="auto">
          <a:xfrm>
            <a:off x="8186738" y="307975"/>
            <a:ext cx="500062"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673100" y="838200"/>
            <a:ext cx="8229600" cy="762000"/>
          </a:xfrm>
        </p:spPr>
        <p:txBody>
          <a:bodyPr>
            <a:normAutofit fontScale="90000"/>
          </a:bodyPr>
          <a:lstStyle/>
          <a:p>
            <a:pPr eaLnBrk="1" hangingPunct="1"/>
            <a:r>
              <a:rPr lang="fi-FI" sz="2000" smtClean="0">
                <a:latin typeface="Arial" pitchFamily="34" charset="0"/>
                <a:cs typeface="Arial" pitchFamily="34" charset="0"/>
              </a:rPr>
              <a:t>Tuntitehtävä A</a:t>
            </a:r>
            <a:r>
              <a:rPr lang="fi-FI" sz="1800" smtClean="0">
                <a:latin typeface="Arial" pitchFamily="34" charset="0"/>
                <a:cs typeface="Arial" pitchFamily="34" charset="0"/>
              </a:rPr>
              <a:t/>
            </a:r>
            <a:br>
              <a:rPr lang="fi-FI" sz="1800" smtClean="0">
                <a:latin typeface="Arial" pitchFamily="34" charset="0"/>
                <a:cs typeface="Arial" pitchFamily="34" charset="0"/>
              </a:rPr>
            </a:br>
            <a:r>
              <a:rPr lang="fi-FI" sz="2800" smtClean="0">
                <a:latin typeface="Arial" pitchFamily="34" charset="0"/>
                <a:cs typeface="Arial" pitchFamily="34" charset="0"/>
              </a:rPr>
              <a:t>Yhdistä oikein EU:n toimielimet ja niiden tehtävät</a:t>
            </a:r>
          </a:p>
        </p:txBody>
      </p:sp>
      <p:sp>
        <p:nvSpPr>
          <p:cNvPr id="21507" name="Rectangle 3"/>
          <p:cNvSpPr>
            <a:spLocks noGrp="1" noChangeArrowheads="1"/>
          </p:cNvSpPr>
          <p:nvPr>
            <p:ph sz="half" idx="1"/>
          </p:nvPr>
        </p:nvSpPr>
        <p:spPr>
          <a:xfrm>
            <a:off x="457200" y="1989138"/>
            <a:ext cx="4038600" cy="4129087"/>
          </a:xfrm>
        </p:spPr>
        <p:txBody>
          <a:bodyPr/>
          <a:lstStyle/>
          <a:p>
            <a:pPr eaLnBrk="1" hangingPunct="1">
              <a:lnSpc>
                <a:spcPct val="90000"/>
              </a:lnSpc>
            </a:pPr>
            <a:r>
              <a:rPr lang="fi-FI" sz="2400" b="1" smtClean="0">
                <a:latin typeface="Arial" pitchFamily="34" charset="0"/>
                <a:cs typeface="Arial" pitchFamily="34" charset="0"/>
              </a:rPr>
              <a:t>Euroopan komissio</a:t>
            </a:r>
          </a:p>
          <a:p>
            <a:pPr eaLnBrk="1" hangingPunct="1">
              <a:lnSpc>
                <a:spcPct val="90000"/>
              </a:lnSpc>
            </a:pPr>
            <a:endParaRPr lang="fi-FI" sz="2400" b="1" smtClean="0">
              <a:latin typeface="Arial" pitchFamily="34" charset="0"/>
              <a:cs typeface="Arial" pitchFamily="34" charset="0"/>
            </a:endParaRPr>
          </a:p>
          <a:p>
            <a:pPr eaLnBrk="1" hangingPunct="1">
              <a:lnSpc>
                <a:spcPct val="90000"/>
              </a:lnSpc>
            </a:pPr>
            <a:r>
              <a:rPr lang="fi-FI" sz="2400" b="1" smtClean="0">
                <a:latin typeface="Arial" pitchFamily="34" charset="0"/>
                <a:cs typeface="Arial" pitchFamily="34" charset="0"/>
              </a:rPr>
              <a:t>Euroopan parlamentti</a:t>
            </a:r>
          </a:p>
          <a:p>
            <a:pPr eaLnBrk="1" hangingPunct="1">
              <a:lnSpc>
                <a:spcPct val="90000"/>
              </a:lnSpc>
              <a:buFontTx/>
              <a:buNone/>
            </a:pPr>
            <a:endParaRPr lang="fi-FI" sz="2400" b="1" smtClean="0">
              <a:latin typeface="Arial" pitchFamily="34" charset="0"/>
              <a:cs typeface="Arial" pitchFamily="34" charset="0"/>
            </a:endParaRPr>
          </a:p>
          <a:p>
            <a:pPr eaLnBrk="1" hangingPunct="1">
              <a:lnSpc>
                <a:spcPct val="90000"/>
              </a:lnSpc>
            </a:pPr>
            <a:r>
              <a:rPr lang="fi-FI" sz="2400" b="1" smtClean="0">
                <a:latin typeface="Arial" pitchFamily="34" charset="0"/>
                <a:cs typeface="Arial" pitchFamily="34" charset="0"/>
              </a:rPr>
              <a:t>Euroopan unionin neuvosto eli ministerineuvosto</a:t>
            </a:r>
          </a:p>
          <a:p>
            <a:pPr eaLnBrk="1" hangingPunct="1">
              <a:lnSpc>
                <a:spcPct val="90000"/>
              </a:lnSpc>
              <a:buFontTx/>
              <a:buNone/>
            </a:pPr>
            <a:endParaRPr lang="fi-FI" sz="2400" b="1" smtClean="0">
              <a:latin typeface="Arial" pitchFamily="34" charset="0"/>
              <a:cs typeface="Arial" pitchFamily="34" charset="0"/>
            </a:endParaRPr>
          </a:p>
          <a:p>
            <a:pPr eaLnBrk="1" hangingPunct="1">
              <a:lnSpc>
                <a:spcPct val="90000"/>
              </a:lnSpc>
            </a:pPr>
            <a:r>
              <a:rPr lang="fi-FI" sz="2400" b="1" smtClean="0">
                <a:latin typeface="Arial" pitchFamily="34" charset="0"/>
                <a:cs typeface="Arial" pitchFamily="34" charset="0"/>
              </a:rPr>
              <a:t>Eurooppa-neuvosto eli huippukokous</a:t>
            </a:r>
          </a:p>
          <a:p>
            <a:pPr eaLnBrk="1" hangingPunct="1">
              <a:lnSpc>
                <a:spcPct val="90000"/>
              </a:lnSpc>
              <a:buFontTx/>
              <a:buNone/>
            </a:pPr>
            <a:endParaRPr lang="fi-FI" sz="2400" smtClean="0">
              <a:latin typeface="Arial" pitchFamily="34" charset="0"/>
              <a:cs typeface="Arial" pitchFamily="34" charset="0"/>
            </a:endParaRPr>
          </a:p>
        </p:txBody>
      </p:sp>
      <p:sp>
        <p:nvSpPr>
          <p:cNvPr id="21508" name="Rectangle 5"/>
          <p:cNvSpPr>
            <a:spLocks noGrp="1" noChangeArrowheads="1"/>
          </p:cNvSpPr>
          <p:nvPr>
            <p:ph sz="half" idx="2"/>
          </p:nvPr>
        </p:nvSpPr>
        <p:spPr>
          <a:xfrm>
            <a:off x="4648200" y="1812925"/>
            <a:ext cx="4038600" cy="4525963"/>
          </a:xfrm>
        </p:spPr>
        <p:txBody>
          <a:bodyPr/>
          <a:lstStyle/>
          <a:p>
            <a:pPr lvl="1" eaLnBrk="1" hangingPunct="1">
              <a:lnSpc>
                <a:spcPct val="90000"/>
              </a:lnSpc>
            </a:pPr>
            <a:r>
              <a:rPr lang="fi-FI" sz="2000" smtClean="0">
                <a:latin typeface="Arial" pitchFamily="34" charset="0"/>
                <a:cs typeface="Arial" pitchFamily="34" charset="0"/>
              </a:rPr>
              <a:t>Euroopan unionin kansanedustuselin </a:t>
            </a:r>
          </a:p>
          <a:p>
            <a:pPr eaLnBrk="1" hangingPunct="1">
              <a:lnSpc>
                <a:spcPct val="90000"/>
              </a:lnSpc>
            </a:pPr>
            <a:endParaRPr lang="fi-FI" sz="2400" smtClean="0">
              <a:latin typeface="Arial" pitchFamily="34" charset="0"/>
              <a:cs typeface="Arial" pitchFamily="34" charset="0"/>
            </a:endParaRPr>
          </a:p>
          <a:p>
            <a:pPr lvl="1" eaLnBrk="1" hangingPunct="1">
              <a:lnSpc>
                <a:spcPct val="90000"/>
              </a:lnSpc>
            </a:pPr>
            <a:r>
              <a:rPr lang="fi-FI" sz="2000" smtClean="0">
                <a:latin typeface="Arial" pitchFamily="34" charset="0"/>
                <a:cs typeface="Arial" pitchFamily="34" charset="0"/>
              </a:rPr>
              <a:t>jäsenmaiden hallitusten päämiesten kokous</a:t>
            </a:r>
          </a:p>
          <a:p>
            <a:pPr eaLnBrk="1" hangingPunct="1">
              <a:lnSpc>
                <a:spcPct val="90000"/>
              </a:lnSpc>
              <a:buFontTx/>
              <a:buNone/>
            </a:pPr>
            <a:r>
              <a:rPr lang="fi-FI" sz="2400" smtClean="0">
                <a:latin typeface="Arial" pitchFamily="34" charset="0"/>
                <a:cs typeface="Arial" pitchFamily="34" charset="0"/>
              </a:rPr>
              <a:t> </a:t>
            </a:r>
          </a:p>
          <a:p>
            <a:pPr lvl="1" eaLnBrk="1" hangingPunct="1">
              <a:lnSpc>
                <a:spcPct val="90000"/>
              </a:lnSpc>
            </a:pPr>
            <a:r>
              <a:rPr lang="fi-FI" sz="2000" smtClean="0">
                <a:latin typeface="Arial" pitchFamily="34" charset="0"/>
                <a:cs typeface="Arial" pitchFamily="34" charset="0"/>
              </a:rPr>
              <a:t>EU:n hallitus, asioiden valmistelija</a:t>
            </a:r>
          </a:p>
          <a:p>
            <a:pPr eaLnBrk="1" hangingPunct="1">
              <a:lnSpc>
                <a:spcPct val="90000"/>
              </a:lnSpc>
              <a:buFontTx/>
              <a:buNone/>
            </a:pPr>
            <a:endParaRPr lang="fi-FI" sz="2400" smtClean="0">
              <a:latin typeface="Arial" pitchFamily="34" charset="0"/>
              <a:cs typeface="Arial" pitchFamily="34" charset="0"/>
            </a:endParaRPr>
          </a:p>
          <a:p>
            <a:pPr lvl="1" eaLnBrk="1" hangingPunct="1">
              <a:lnSpc>
                <a:spcPct val="90000"/>
              </a:lnSpc>
            </a:pPr>
            <a:r>
              <a:rPr lang="fi-FI" sz="2000" smtClean="0">
                <a:latin typeface="Arial" pitchFamily="34" charset="0"/>
                <a:cs typeface="Arial" pitchFamily="34" charset="0"/>
              </a:rPr>
              <a:t>Unionin tärkein lainsäädäntö- ja päätöksentekoelin </a:t>
            </a:r>
          </a:p>
          <a:p>
            <a:pPr eaLnBrk="1" hangingPunct="1">
              <a:lnSpc>
                <a:spcPct val="90000"/>
              </a:lnSpc>
            </a:pPr>
            <a:endParaRPr lang="fi-FI" sz="2400" smtClean="0">
              <a:latin typeface="Arial" pitchFamily="34" charset="0"/>
              <a:cs typeface="Arial" pitchFamily="34" charset="0"/>
            </a:endParaRPr>
          </a:p>
          <a:p>
            <a:pPr eaLnBrk="1" hangingPunct="1">
              <a:lnSpc>
                <a:spcPct val="90000"/>
              </a:lnSpc>
            </a:pPr>
            <a:endParaRPr lang="fi-FI" sz="2400" smtClean="0">
              <a:latin typeface="Arial" pitchFamily="34" charset="0"/>
              <a:cs typeface="Arial" pitchFamily="34" charset="0"/>
            </a:endParaRPr>
          </a:p>
        </p:txBody>
      </p:sp>
      <p:sp>
        <p:nvSpPr>
          <p:cNvPr id="21509" name="Line 5"/>
          <p:cNvSpPr>
            <a:spLocks noChangeShapeType="1"/>
          </p:cNvSpPr>
          <p:nvPr/>
        </p:nvSpPr>
        <p:spPr bwMode="auto">
          <a:xfrm>
            <a:off x="3709988" y="2219325"/>
            <a:ext cx="1558925" cy="1801813"/>
          </a:xfrm>
          <a:prstGeom prst="line">
            <a:avLst/>
          </a:prstGeom>
          <a:noFill/>
          <a:ln w="25400">
            <a:solidFill>
              <a:schemeClr val="bg2"/>
            </a:solidFill>
            <a:round/>
            <a:headEnd/>
            <a:tailEnd type="triangle" w="med" len="med"/>
          </a:ln>
        </p:spPr>
        <p:txBody>
          <a:bodyPr/>
          <a:lstStyle/>
          <a:p>
            <a:endParaRPr lang="fi-FI"/>
          </a:p>
        </p:txBody>
      </p:sp>
      <p:sp>
        <p:nvSpPr>
          <p:cNvPr id="21510" name="Line 6"/>
          <p:cNvSpPr>
            <a:spLocks noChangeShapeType="1"/>
          </p:cNvSpPr>
          <p:nvPr/>
        </p:nvSpPr>
        <p:spPr bwMode="auto">
          <a:xfrm flipV="1">
            <a:off x="4068763" y="1989138"/>
            <a:ext cx="1200150" cy="1008062"/>
          </a:xfrm>
          <a:prstGeom prst="line">
            <a:avLst/>
          </a:prstGeom>
          <a:noFill/>
          <a:ln w="25400">
            <a:solidFill>
              <a:schemeClr val="bg2"/>
            </a:solidFill>
            <a:round/>
            <a:headEnd/>
            <a:tailEnd type="triangle" w="med" len="med"/>
          </a:ln>
        </p:spPr>
        <p:txBody>
          <a:bodyPr/>
          <a:lstStyle/>
          <a:p>
            <a:endParaRPr lang="fi-FI"/>
          </a:p>
        </p:txBody>
      </p:sp>
      <p:sp>
        <p:nvSpPr>
          <p:cNvPr id="21511" name="Line 7"/>
          <p:cNvSpPr>
            <a:spLocks noChangeShapeType="1"/>
          </p:cNvSpPr>
          <p:nvPr/>
        </p:nvSpPr>
        <p:spPr bwMode="auto">
          <a:xfrm flipV="1">
            <a:off x="4114800" y="2997200"/>
            <a:ext cx="1154113" cy="2160588"/>
          </a:xfrm>
          <a:prstGeom prst="line">
            <a:avLst/>
          </a:prstGeom>
          <a:noFill/>
          <a:ln w="25400">
            <a:solidFill>
              <a:schemeClr val="bg2"/>
            </a:solidFill>
            <a:round/>
            <a:headEnd/>
            <a:tailEnd type="triangle" w="med" len="med"/>
          </a:ln>
        </p:spPr>
        <p:txBody>
          <a:bodyPr/>
          <a:lstStyle/>
          <a:p>
            <a:endParaRPr lang="fi-FI"/>
          </a:p>
        </p:txBody>
      </p:sp>
      <p:sp>
        <p:nvSpPr>
          <p:cNvPr id="21512" name="Line 8"/>
          <p:cNvSpPr>
            <a:spLocks noChangeShapeType="1"/>
          </p:cNvSpPr>
          <p:nvPr/>
        </p:nvSpPr>
        <p:spPr bwMode="auto">
          <a:xfrm>
            <a:off x="3467100" y="3817938"/>
            <a:ext cx="1801813" cy="1219200"/>
          </a:xfrm>
          <a:prstGeom prst="line">
            <a:avLst/>
          </a:prstGeom>
          <a:noFill/>
          <a:ln w="25400">
            <a:solidFill>
              <a:schemeClr val="bg2"/>
            </a:solidFill>
            <a:round/>
            <a:headEnd/>
            <a:tailEnd type="triangle" w="med" len="med"/>
          </a:ln>
        </p:spPr>
        <p:txBody>
          <a:bodyPr/>
          <a:lstStyle/>
          <a:p>
            <a:endParaRPr lang="fi-FI"/>
          </a:p>
        </p:txBody>
      </p:sp>
      <p:pic>
        <p:nvPicPr>
          <p:cNvPr id="21513" name="Kuva 7"/>
          <p:cNvPicPr>
            <a:picLocks noChangeAspect="1"/>
          </p:cNvPicPr>
          <p:nvPr/>
        </p:nvPicPr>
        <p:blipFill>
          <a:blip r:embed="rId2" cstate="print"/>
          <a:srcRect/>
          <a:stretch>
            <a:fillRect/>
          </a:stretch>
        </p:blipFill>
        <p:spPr bwMode="auto">
          <a:xfrm>
            <a:off x="7038975" y="385763"/>
            <a:ext cx="368300" cy="292100"/>
          </a:xfrm>
          <a:prstGeom prst="rect">
            <a:avLst/>
          </a:prstGeom>
          <a:noFill/>
          <a:ln w="9525">
            <a:noFill/>
            <a:miter lim="800000"/>
            <a:headEnd/>
            <a:tailEnd/>
          </a:ln>
        </p:spPr>
      </p:pic>
      <p:sp>
        <p:nvSpPr>
          <p:cNvPr id="10" name="Dian numeron paikkamerkki 9"/>
          <p:cNvSpPr>
            <a:spLocks noGrp="1"/>
          </p:cNvSpPr>
          <p:nvPr>
            <p:ph type="sldNum" sz="quarter" idx="11"/>
          </p:nvPr>
        </p:nvSpPr>
        <p:spPr/>
        <p:txBody>
          <a:bodyPr/>
          <a:lstStyle/>
          <a:p>
            <a:pPr>
              <a:defRPr/>
            </a:pPr>
            <a:fld id="{185A5BF3-E195-4AAB-A909-C84AFDEBA156}" type="slidenum">
              <a:rPr lang="fi-FI" smtClean="0"/>
              <a:pPr>
                <a:defRPr/>
              </a:pPr>
              <a:t>75</a:t>
            </a:fld>
            <a:endParaRPr lang="fi-FI"/>
          </a:p>
        </p:txBody>
      </p:sp>
      <p:sp>
        <p:nvSpPr>
          <p:cNvPr id="21515" name="Alatunnisteen paikkamerkki 10"/>
          <p:cNvSpPr>
            <a:spLocks noGrp="1"/>
          </p:cNvSpPr>
          <p:nvPr>
            <p:ph type="ftr" sz="quarter" idx="10"/>
          </p:nvPr>
        </p:nvSpPr>
        <p:spPr>
          <a:noFill/>
        </p:spPr>
        <p:txBody>
          <a:bodyPr/>
          <a:lstStyle/>
          <a:p>
            <a:r>
              <a:rPr lang="fi-FI" smtClean="0"/>
              <a:t>Kansalainen ja yhteiskunta</a:t>
            </a:r>
          </a:p>
        </p:txBody>
      </p:sp>
      <p:pic>
        <p:nvPicPr>
          <p:cNvPr id="21516" name="Kuva 9"/>
          <p:cNvPicPr>
            <a:picLocks noChangeAspect="1"/>
          </p:cNvPicPr>
          <p:nvPr/>
        </p:nvPicPr>
        <p:blipFill>
          <a:blip r:embed="rId3" cstate="print"/>
          <a:srcRect/>
          <a:stretch>
            <a:fillRect/>
          </a:stretch>
        </p:blipFill>
        <p:spPr bwMode="auto">
          <a:xfrm>
            <a:off x="8115300" y="306388"/>
            <a:ext cx="571500" cy="4778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left)">
                                      <p:cBhvr>
                                        <p:cTn id="7" dur="10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wipe(left)">
                                      <p:cBhvr>
                                        <p:cTn id="12" dur="10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12"/>
                                        </p:tgtEl>
                                        <p:attrNameLst>
                                          <p:attrName>style.visibility</p:attrName>
                                        </p:attrNameLst>
                                      </p:cBhvr>
                                      <p:to>
                                        <p:strVal val="visible"/>
                                      </p:to>
                                    </p:set>
                                    <p:animEffect transition="in" filter="wipe(left)">
                                      <p:cBhvr>
                                        <p:cTn id="17" dur="1000"/>
                                        <p:tgtEl>
                                          <p:spTgt spid="215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1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p:txBody>
          <a:bodyPr/>
          <a:lstStyle/>
          <a:p>
            <a:pPr eaLnBrk="1" hangingPunct="1"/>
            <a:r>
              <a:rPr lang="fi-FI" sz="1800" smtClean="0">
                <a:latin typeface="Arial" pitchFamily="34" charset="0"/>
                <a:cs typeface="Arial" pitchFamily="34" charset="0"/>
              </a:rPr>
              <a:t>Ydinsisältö:</a:t>
            </a:r>
            <a:br>
              <a:rPr lang="fi-FI" sz="1800" smtClean="0">
                <a:latin typeface="Arial" pitchFamily="34" charset="0"/>
                <a:cs typeface="Arial" pitchFamily="34" charset="0"/>
              </a:rPr>
            </a:br>
            <a:r>
              <a:rPr lang="fi-FI" sz="4000" smtClean="0">
                <a:latin typeface="Arial" pitchFamily="34" charset="0"/>
                <a:cs typeface="Arial" pitchFamily="34" charset="0"/>
              </a:rPr>
              <a:t>Kunnallinen demokratia</a:t>
            </a:r>
            <a:r>
              <a:rPr lang="fi-FI" sz="1800" smtClean="0">
                <a:latin typeface="Arial" pitchFamily="34" charset="0"/>
                <a:cs typeface="Arial" pitchFamily="34" charset="0"/>
              </a:rPr>
              <a:t> </a:t>
            </a:r>
          </a:p>
        </p:txBody>
      </p:sp>
      <p:sp>
        <p:nvSpPr>
          <p:cNvPr id="7" name="Alatunnisteen paikkamerkki 6"/>
          <p:cNvSpPr>
            <a:spLocks noGrp="1"/>
          </p:cNvSpPr>
          <p:nvPr>
            <p:ph type="ftr" sz="quarter" idx="10"/>
          </p:nvPr>
        </p:nvSpPr>
        <p:spPr/>
        <p:txBody>
          <a:bodyPr/>
          <a:lstStyle/>
          <a:p>
            <a:pPr>
              <a:defRPr/>
            </a:pPr>
            <a:r>
              <a:rPr lang="fi-FI"/>
              <a:t>Kansalainen ja yhteiskunta</a:t>
            </a:r>
          </a:p>
        </p:txBody>
      </p:sp>
      <p:sp>
        <p:nvSpPr>
          <p:cNvPr id="23556" name="Dian numeron paikkamerkki 5"/>
          <p:cNvSpPr>
            <a:spLocks noGrp="1"/>
          </p:cNvSpPr>
          <p:nvPr>
            <p:ph type="sldNum" sz="quarter" idx="11"/>
          </p:nvPr>
        </p:nvSpPr>
        <p:spPr>
          <a:noFill/>
        </p:spPr>
        <p:txBody>
          <a:bodyPr/>
          <a:lstStyle/>
          <a:p>
            <a:fld id="{C9ADFF8F-4398-4152-BC41-1E07D3492018}" type="slidenum">
              <a:rPr lang="fi-FI" smtClean="0">
                <a:latin typeface="Arial" pitchFamily="34" charset="0"/>
                <a:ea typeface="MS PGothic" pitchFamily="34" charset="-128"/>
              </a:rPr>
              <a:pPr/>
              <a:t>76</a:t>
            </a:fld>
            <a:endParaRPr lang="fi-FI" smtClean="0">
              <a:latin typeface="Arial" pitchFamily="34" charset="0"/>
              <a:ea typeface="MS PGothic" pitchFamily="34" charset="-128"/>
            </a:endParaRPr>
          </a:p>
        </p:txBody>
      </p:sp>
      <p:sp>
        <p:nvSpPr>
          <p:cNvPr id="30723" name="Sisällön paikkamerkki 2"/>
          <p:cNvSpPr>
            <a:spLocks noGrp="1"/>
          </p:cNvSpPr>
          <p:nvPr>
            <p:ph idx="4294967295"/>
          </p:nvPr>
        </p:nvSpPr>
        <p:spPr>
          <a:xfrm>
            <a:off x="457200" y="1946275"/>
            <a:ext cx="8686800" cy="3906838"/>
          </a:xfrm>
        </p:spPr>
        <p:txBody>
          <a:bodyPr/>
          <a:lstStyle/>
          <a:p>
            <a:pPr eaLnBrk="1" hangingPunct="1"/>
            <a:r>
              <a:rPr lang="fi-FI" smtClean="0">
                <a:latin typeface="Arial" pitchFamily="34" charset="0"/>
                <a:cs typeface="Arial" pitchFamily="34" charset="0"/>
              </a:rPr>
              <a:t>Miten kuntaa hallitaan?</a:t>
            </a:r>
          </a:p>
          <a:p>
            <a:pPr lvl="1" eaLnBrk="1" hangingPunct="1"/>
            <a:r>
              <a:rPr lang="fi-FI" sz="2400" smtClean="0">
                <a:latin typeface="Arial" pitchFamily="34" charset="0"/>
                <a:cs typeface="Arial" pitchFamily="34" charset="0"/>
              </a:rPr>
              <a:t>Asian valmistelu, päätöksenteko ja toimeenpano kunnassa</a:t>
            </a:r>
          </a:p>
          <a:p>
            <a:pPr eaLnBrk="1" hangingPunct="1"/>
            <a:endParaRPr lang="fi-FI" sz="2400" smtClean="0">
              <a:latin typeface="Arial" pitchFamily="34" charset="0"/>
              <a:cs typeface="Arial" pitchFamily="34" charset="0"/>
            </a:endParaRPr>
          </a:p>
        </p:txBody>
      </p:sp>
      <p:sp>
        <p:nvSpPr>
          <p:cNvPr id="8" name="Pyöristetty suorakulmio 7"/>
          <p:cNvSpPr/>
          <p:nvPr/>
        </p:nvSpPr>
        <p:spPr>
          <a:xfrm>
            <a:off x="682625" y="3790950"/>
            <a:ext cx="2319338" cy="12239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000" b="1" dirty="0">
                <a:solidFill>
                  <a:schemeClr val="tx1"/>
                </a:solidFill>
              </a:rPr>
              <a:t>valmistelu:</a:t>
            </a:r>
          </a:p>
          <a:p>
            <a:pPr algn="ctr">
              <a:defRPr/>
            </a:pPr>
            <a:r>
              <a:rPr lang="fi-FI" sz="2000" dirty="0">
                <a:solidFill>
                  <a:schemeClr val="tx1"/>
                </a:solidFill>
              </a:rPr>
              <a:t>lautakunnat ja virkamiehet</a:t>
            </a:r>
          </a:p>
        </p:txBody>
      </p:sp>
      <p:sp>
        <p:nvSpPr>
          <p:cNvPr id="9" name="Pyöristetty suorakulmio 8"/>
          <p:cNvSpPr/>
          <p:nvPr/>
        </p:nvSpPr>
        <p:spPr>
          <a:xfrm>
            <a:off x="3327400" y="3760788"/>
            <a:ext cx="2314575" cy="13271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000" b="1" dirty="0">
                <a:solidFill>
                  <a:schemeClr val="tx1"/>
                </a:solidFill>
              </a:rPr>
              <a:t>päätöksenteko:</a:t>
            </a:r>
          </a:p>
          <a:p>
            <a:pPr algn="ctr">
              <a:defRPr/>
            </a:pPr>
            <a:r>
              <a:rPr lang="fi-FI" sz="2000" dirty="0">
                <a:solidFill>
                  <a:schemeClr val="tx1"/>
                </a:solidFill>
              </a:rPr>
              <a:t>valtuusto</a:t>
            </a:r>
          </a:p>
        </p:txBody>
      </p:sp>
      <p:sp>
        <p:nvSpPr>
          <p:cNvPr id="10" name="Pyöristetty suorakulmio 9"/>
          <p:cNvSpPr/>
          <p:nvPr/>
        </p:nvSpPr>
        <p:spPr>
          <a:xfrm>
            <a:off x="6051550" y="3790950"/>
            <a:ext cx="2319338" cy="12620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000" b="1" dirty="0">
                <a:solidFill>
                  <a:schemeClr val="tx1"/>
                </a:solidFill>
              </a:rPr>
              <a:t>toimeenpano:</a:t>
            </a:r>
          </a:p>
          <a:p>
            <a:pPr algn="ctr">
              <a:defRPr/>
            </a:pPr>
            <a:r>
              <a:rPr lang="fi-FI" sz="2000" dirty="0">
                <a:solidFill>
                  <a:schemeClr val="tx1"/>
                </a:solidFill>
              </a:rPr>
              <a:t>kunnanhallitus ja   -johtaja</a:t>
            </a:r>
          </a:p>
        </p:txBody>
      </p:sp>
      <p:sp>
        <p:nvSpPr>
          <p:cNvPr id="11" name="Nuoli oikealle 10"/>
          <p:cNvSpPr/>
          <p:nvPr/>
        </p:nvSpPr>
        <p:spPr>
          <a:xfrm>
            <a:off x="3001963" y="4311650"/>
            <a:ext cx="382587" cy="398463"/>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2" name="Nuoli oikealle 11"/>
          <p:cNvSpPr/>
          <p:nvPr/>
        </p:nvSpPr>
        <p:spPr>
          <a:xfrm>
            <a:off x="5668963" y="4311650"/>
            <a:ext cx="382587" cy="398463"/>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23563" name="Kuva 7"/>
          <p:cNvPicPr>
            <a:picLocks noChangeAspect="1"/>
          </p:cNvPicPr>
          <p:nvPr/>
        </p:nvPicPr>
        <p:blipFill>
          <a:blip r:embed="rId2" cstate="print"/>
          <a:srcRect/>
          <a:stretch>
            <a:fillRect/>
          </a:stretch>
        </p:blipFill>
        <p:spPr bwMode="auto">
          <a:xfrm>
            <a:off x="8186738" y="307975"/>
            <a:ext cx="500062"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8" grpId="0" animBg="1"/>
      <p:bldP spid="9" grpId="0" animBg="1"/>
      <p:bldP spid="10" grpId="0" animBg="1"/>
      <p:bldP spid="11"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914400" y="765175"/>
            <a:ext cx="8229600" cy="762000"/>
          </a:xfrm>
        </p:spPr>
        <p:txBody>
          <a:bodyPr/>
          <a:lstStyle/>
          <a:p>
            <a:r>
              <a:rPr lang="fi-FI" sz="2000" smtClean="0">
                <a:latin typeface="Arial" pitchFamily="34" charset="0"/>
                <a:cs typeface="Arial" pitchFamily="34" charset="0"/>
              </a:rPr>
              <a:t>Ydinsisältö:</a:t>
            </a:r>
            <a:r>
              <a:rPr lang="fi-FI" smtClean="0">
                <a:latin typeface="Arial" pitchFamily="34" charset="0"/>
                <a:cs typeface="Arial" pitchFamily="34" charset="0"/>
              </a:rPr>
              <a:t/>
            </a:r>
            <a:br>
              <a:rPr lang="fi-FI" smtClean="0">
                <a:latin typeface="Arial" pitchFamily="34" charset="0"/>
                <a:cs typeface="Arial" pitchFamily="34" charset="0"/>
              </a:rPr>
            </a:br>
            <a:r>
              <a:rPr lang="fi-FI" sz="2400" smtClean="0">
                <a:latin typeface="Arial" pitchFamily="34" charset="0"/>
                <a:cs typeface="Arial" pitchFamily="34" charset="0"/>
              </a:rPr>
              <a:t>Miten kunnan asukas voi vaikuttaa kuntansa asioihin?</a:t>
            </a:r>
          </a:p>
        </p:txBody>
      </p:sp>
      <p:sp>
        <p:nvSpPr>
          <p:cNvPr id="16" name="Alatunnisteen paikkamerkki 15"/>
          <p:cNvSpPr>
            <a:spLocks noGrp="1"/>
          </p:cNvSpPr>
          <p:nvPr>
            <p:ph type="ftr" sz="quarter" idx="10"/>
          </p:nvPr>
        </p:nvSpPr>
        <p:spPr/>
        <p:txBody>
          <a:bodyPr/>
          <a:lstStyle/>
          <a:p>
            <a:pPr>
              <a:defRPr/>
            </a:pPr>
            <a:r>
              <a:rPr lang="fi-FI"/>
              <a:t>Kansalainen ja yhteiskunta</a:t>
            </a:r>
          </a:p>
        </p:txBody>
      </p:sp>
      <p:sp>
        <p:nvSpPr>
          <p:cNvPr id="24580" name="Dian numeron paikkamerkki 14"/>
          <p:cNvSpPr>
            <a:spLocks noGrp="1"/>
          </p:cNvSpPr>
          <p:nvPr>
            <p:ph type="sldNum" sz="quarter" idx="11"/>
          </p:nvPr>
        </p:nvSpPr>
        <p:spPr>
          <a:noFill/>
        </p:spPr>
        <p:txBody>
          <a:bodyPr/>
          <a:lstStyle/>
          <a:p>
            <a:fld id="{0E14544C-E4C8-4909-AFA1-7EB5A3C4E709}" type="slidenum">
              <a:rPr lang="fi-FI" smtClean="0">
                <a:latin typeface="Arial" pitchFamily="34" charset="0"/>
                <a:ea typeface="MS PGothic" pitchFamily="34" charset="-128"/>
              </a:rPr>
              <a:pPr/>
              <a:t>77</a:t>
            </a:fld>
            <a:endParaRPr lang="fi-FI" smtClean="0">
              <a:latin typeface="Arial" pitchFamily="34" charset="0"/>
              <a:ea typeface="MS PGothic" pitchFamily="34" charset="-128"/>
            </a:endParaRPr>
          </a:p>
        </p:txBody>
      </p:sp>
      <p:sp>
        <p:nvSpPr>
          <p:cNvPr id="25" name="Pyöristetty suorakulmio 24"/>
          <p:cNvSpPr/>
          <p:nvPr/>
        </p:nvSpPr>
        <p:spPr>
          <a:xfrm>
            <a:off x="3106738" y="3024188"/>
            <a:ext cx="3146425" cy="1201737"/>
          </a:xfrm>
          <a:prstGeom prst="roundRect">
            <a:avLst>
              <a:gd name="adj" fmla="val 50000"/>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fi-FI" sz="2000" b="1" dirty="0">
                <a:solidFill>
                  <a:schemeClr val="tx1"/>
                </a:solidFill>
              </a:rPr>
              <a:t>Kunnan asukkaan </a:t>
            </a:r>
          </a:p>
          <a:p>
            <a:pPr algn="ctr" defTabSz="914400">
              <a:defRPr/>
            </a:pPr>
            <a:r>
              <a:rPr lang="fi-FI" sz="2000" b="1" dirty="0">
                <a:solidFill>
                  <a:schemeClr val="tx1"/>
                </a:solidFill>
              </a:rPr>
              <a:t>vaikutusmahdollisuudet</a:t>
            </a:r>
          </a:p>
        </p:txBody>
      </p:sp>
      <p:sp>
        <p:nvSpPr>
          <p:cNvPr id="24" name="Kuvatekstisuorakulmio 23"/>
          <p:cNvSpPr/>
          <p:nvPr/>
        </p:nvSpPr>
        <p:spPr>
          <a:xfrm>
            <a:off x="6253163" y="1576388"/>
            <a:ext cx="2284412" cy="1447800"/>
          </a:xfrm>
          <a:prstGeom prst="wedgeRectCallout">
            <a:avLst>
              <a:gd name="adj1" fmla="val -53576"/>
              <a:gd name="adj2" fmla="val 8088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fi-FI" sz="2000" b="1" dirty="0">
                <a:solidFill>
                  <a:schemeClr val="tx1"/>
                </a:solidFill>
              </a:rPr>
              <a:t>tekemällä</a:t>
            </a:r>
          </a:p>
          <a:p>
            <a:pPr algn="ctr" defTabSz="914400">
              <a:defRPr/>
            </a:pPr>
            <a:r>
              <a:rPr lang="fi-FI" sz="2000" b="1" dirty="0">
                <a:solidFill>
                  <a:schemeClr val="tx1"/>
                </a:solidFill>
              </a:rPr>
              <a:t>aloitteita</a:t>
            </a:r>
          </a:p>
          <a:p>
            <a:pPr algn="ctr" defTabSz="914400">
              <a:defRPr/>
            </a:pPr>
            <a:r>
              <a:rPr lang="fi-FI" sz="2000" b="1" dirty="0">
                <a:solidFill>
                  <a:schemeClr val="tx1"/>
                </a:solidFill>
              </a:rPr>
              <a:t>tai </a:t>
            </a:r>
          </a:p>
          <a:p>
            <a:pPr algn="ctr" defTabSz="914400">
              <a:defRPr/>
            </a:pPr>
            <a:r>
              <a:rPr lang="fi-FI" sz="2000" b="1" dirty="0">
                <a:solidFill>
                  <a:schemeClr val="tx1"/>
                </a:solidFill>
              </a:rPr>
              <a:t>valituksia</a:t>
            </a:r>
          </a:p>
          <a:p>
            <a:pPr algn="ctr" defTabSz="914400">
              <a:defRPr/>
            </a:pPr>
            <a:endParaRPr lang="fi-FI" sz="2000" b="1" dirty="0">
              <a:solidFill>
                <a:schemeClr val="tx1"/>
              </a:solidFill>
            </a:endParaRPr>
          </a:p>
        </p:txBody>
      </p:sp>
      <p:sp>
        <p:nvSpPr>
          <p:cNvPr id="20" name="Kuvatekstisuorakulmio 19"/>
          <p:cNvSpPr/>
          <p:nvPr/>
        </p:nvSpPr>
        <p:spPr>
          <a:xfrm>
            <a:off x="209550" y="1546225"/>
            <a:ext cx="2865438" cy="1771650"/>
          </a:xfrm>
          <a:prstGeom prst="wedgeRectCallout">
            <a:avLst>
              <a:gd name="adj1" fmla="val 55281"/>
              <a:gd name="adj2" fmla="val 7080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fi-FI" sz="2000" b="1" dirty="0">
                <a:solidFill>
                  <a:schemeClr val="tx1"/>
                </a:solidFill>
              </a:rPr>
              <a:t>Kansalaistoiminnalla:</a:t>
            </a:r>
          </a:p>
          <a:p>
            <a:pPr defTabSz="914400">
              <a:defRPr/>
            </a:pPr>
            <a:r>
              <a:rPr lang="fi-FI" sz="2000" b="1" dirty="0">
                <a:solidFill>
                  <a:schemeClr val="tx1"/>
                </a:solidFill>
              </a:rPr>
              <a:t>tempauksilla, </a:t>
            </a:r>
          </a:p>
          <a:p>
            <a:pPr defTabSz="914400">
              <a:defRPr/>
            </a:pPr>
            <a:r>
              <a:rPr lang="fi-FI" sz="2000" b="1" dirty="0">
                <a:solidFill>
                  <a:schemeClr val="tx1"/>
                </a:solidFill>
              </a:rPr>
              <a:t>mielenosoituksilla, </a:t>
            </a:r>
          </a:p>
          <a:p>
            <a:pPr defTabSz="914400">
              <a:defRPr/>
            </a:pPr>
            <a:r>
              <a:rPr lang="fi-FI" sz="2000" b="1" dirty="0">
                <a:solidFill>
                  <a:schemeClr val="tx1"/>
                </a:solidFill>
              </a:rPr>
              <a:t>kirjoituksilla,</a:t>
            </a:r>
          </a:p>
          <a:p>
            <a:pPr defTabSz="914400">
              <a:defRPr/>
            </a:pPr>
            <a:r>
              <a:rPr lang="fi-FI" sz="2000" b="1" dirty="0">
                <a:solidFill>
                  <a:schemeClr val="tx1"/>
                </a:solidFill>
              </a:rPr>
              <a:t>nettikampanjoilla</a:t>
            </a:r>
          </a:p>
        </p:txBody>
      </p:sp>
      <p:sp>
        <p:nvSpPr>
          <p:cNvPr id="21" name="Kuvatekstisuorakulmio 20"/>
          <p:cNvSpPr/>
          <p:nvPr/>
        </p:nvSpPr>
        <p:spPr>
          <a:xfrm>
            <a:off x="228600" y="4225925"/>
            <a:ext cx="2878138" cy="2251075"/>
          </a:xfrm>
          <a:prstGeom prst="wedgeRectCallout">
            <a:avLst>
              <a:gd name="adj1" fmla="val 65490"/>
              <a:gd name="adj2" fmla="val -4927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fi-FI" sz="2000" b="1" dirty="0">
                <a:solidFill>
                  <a:schemeClr val="tx1"/>
                </a:solidFill>
              </a:rPr>
              <a:t>äänestämällä</a:t>
            </a:r>
          </a:p>
          <a:p>
            <a:pPr algn="ctr" defTabSz="914400">
              <a:defRPr/>
            </a:pPr>
            <a:r>
              <a:rPr lang="fi-FI" sz="2000" b="1" dirty="0">
                <a:solidFill>
                  <a:schemeClr val="tx1"/>
                </a:solidFill>
              </a:rPr>
              <a:t>kuntavaaleissa joka </a:t>
            </a:r>
          </a:p>
          <a:p>
            <a:pPr algn="ctr" defTabSz="914400">
              <a:defRPr/>
            </a:pPr>
            <a:r>
              <a:rPr lang="fi-FI" sz="2000" b="1" dirty="0">
                <a:solidFill>
                  <a:schemeClr val="tx1"/>
                </a:solidFill>
              </a:rPr>
              <a:t>4. vuosi ja </a:t>
            </a:r>
          </a:p>
          <a:p>
            <a:pPr algn="ctr" defTabSz="914400">
              <a:defRPr/>
            </a:pPr>
            <a:r>
              <a:rPr lang="fi-FI" sz="2000" b="1" dirty="0">
                <a:solidFill>
                  <a:schemeClr val="tx1"/>
                </a:solidFill>
              </a:rPr>
              <a:t>mahdollisissa </a:t>
            </a:r>
          </a:p>
          <a:p>
            <a:pPr algn="ctr" defTabSz="914400">
              <a:defRPr/>
            </a:pPr>
            <a:r>
              <a:rPr lang="fi-FI" sz="2000" b="1" dirty="0">
                <a:solidFill>
                  <a:schemeClr val="tx1"/>
                </a:solidFill>
              </a:rPr>
              <a:t>kunnallisissa</a:t>
            </a:r>
          </a:p>
          <a:p>
            <a:pPr algn="ctr" defTabSz="914400">
              <a:defRPr/>
            </a:pPr>
            <a:r>
              <a:rPr lang="fi-FI" sz="2000" b="1" dirty="0">
                <a:solidFill>
                  <a:schemeClr val="tx1"/>
                </a:solidFill>
              </a:rPr>
              <a:t>kansanäänestyksissä</a:t>
            </a:r>
          </a:p>
        </p:txBody>
      </p:sp>
      <p:sp>
        <p:nvSpPr>
          <p:cNvPr id="22" name="Kuvatekstisuorakulmio 21"/>
          <p:cNvSpPr/>
          <p:nvPr/>
        </p:nvSpPr>
        <p:spPr>
          <a:xfrm>
            <a:off x="3605213" y="4786313"/>
            <a:ext cx="2085975" cy="1795462"/>
          </a:xfrm>
          <a:prstGeom prst="wedgeRectCallout">
            <a:avLst>
              <a:gd name="adj1" fmla="val -7256"/>
              <a:gd name="adj2" fmla="val -82626"/>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fi-FI" sz="2000" b="1" dirty="0">
                <a:solidFill>
                  <a:schemeClr val="tx1"/>
                </a:solidFill>
              </a:rPr>
              <a:t>toimimalla</a:t>
            </a:r>
          </a:p>
          <a:p>
            <a:pPr defTabSz="914400">
              <a:defRPr/>
            </a:pPr>
            <a:r>
              <a:rPr lang="fi-FI" sz="2000" b="1" dirty="0">
                <a:solidFill>
                  <a:schemeClr val="tx1"/>
                </a:solidFill>
              </a:rPr>
              <a:t>asukasyhdistyksissä</a:t>
            </a:r>
          </a:p>
          <a:p>
            <a:pPr defTabSz="914400">
              <a:defRPr/>
            </a:pPr>
            <a:r>
              <a:rPr lang="fi-FI" sz="2000" b="1" dirty="0">
                <a:solidFill>
                  <a:schemeClr val="tx1"/>
                </a:solidFill>
              </a:rPr>
              <a:t>tai kylätoimi-</a:t>
            </a:r>
          </a:p>
          <a:p>
            <a:pPr defTabSz="914400">
              <a:defRPr/>
            </a:pPr>
            <a:r>
              <a:rPr lang="fi-FI" sz="2000" b="1" dirty="0">
                <a:solidFill>
                  <a:schemeClr val="tx1"/>
                </a:solidFill>
              </a:rPr>
              <a:t>kunnissa</a:t>
            </a:r>
          </a:p>
        </p:txBody>
      </p:sp>
      <p:sp>
        <p:nvSpPr>
          <p:cNvPr id="23" name="Kuvatekstisuorakulmio 22"/>
          <p:cNvSpPr/>
          <p:nvPr/>
        </p:nvSpPr>
        <p:spPr>
          <a:xfrm>
            <a:off x="6546850" y="3863975"/>
            <a:ext cx="2139950" cy="2170113"/>
          </a:xfrm>
          <a:prstGeom prst="wedgeRectCallout">
            <a:avLst>
              <a:gd name="adj1" fmla="val -79850"/>
              <a:gd name="adj2" fmla="val -3436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fi-FI" sz="2000" b="1" dirty="0">
                <a:solidFill>
                  <a:schemeClr val="tx1"/>
                </a:solidFill>
              </a:rPr>
              <a:t>toimimalla </a:t>
            </a:r>
          </a:p>
          <a:p>
            <a:pPr defTabSz="914400">
              <a:defRPr/>
            </a:pPr>
            <a:r>
              <a:rPr lang="fi-FI" sz="2000" b="1" dirty="0">
                <a:solidFill>
                  <a:schemeClr val="tx1"/>
                </a:solidFill>
              </a:rPr>
              <a:t>valtuustossa,</a:t>
            </a:r>
          </a:p>
          <a:p>
            <a:pPr defTabSz="914400">
              <a:defRPr/>
            </a:pPr>
            <a:r>
              <a:rPr lang="fi-FI" sz="2000" b="1" dirty="0">
                <a:solidFill>
                  <a:schemeClr val="tx1"/>
                </a:solidFill>
              </a:rPr>
              <a:t>lautakunnissa, </a:t>
            </a:r>
          </a:p>
          <a:p>
            <a:pPr defTabSz="914400">
              <a:defRPr/>
            </a:pPr>
            <a:r>
              <a:rPr lang="fi-FI" sz="2000" b="1" dirty="0">
                <a:solidFill>
                  <a:schemeClr val="tx1"/>
                </a:solidFill>
              </a:rPr>
              <a:t>johtokunnissa</a:t>
            </a:r>
          </a:p>
          <a:p>
            <a:pPr defTabSz="914400">
              <a:defRPr/>
            </a:pPr>
            <a:r>
              <a:rPr lang="fi-FI" sz="2000" b="1" dirty="0">
                <a:solidFill>
                  <a:schemeClr val="tx1"/>
                </a:solidFill>
              </a:rPr>
              <a:t>tai nuoriso-</a:t>
            </a:r>
          </a:p>
          <a:p>
            <a:pPr defTabSz="914400">
              <a:defRPr/>
            </a:pPr>
            <a:r>
              <a:rPr lang="fi-FI" sz="2000" b="1" dirty="0">
                <a:solidFill>
                  <a:schemeClr val="tx1"/>
                </a:solidFill>
              </a:rPr>
              <a:t>valtuustoissa </a:t>
            </a:r>
          </a:p>
          <a:p>
            <a:pPr defTabSz="914400">
              <a:defRPr/>
            </a:pPr>
            <a:endParaRPr lang="fi-FI" sz="2000" b="1" dirty="0">
              <a:solidFill>
                <a:schemeClr val="tx1"/>
              </a:solidFill>
            </a:endParaRPr>
          </a:p>
        </p:txBody>
      </p:sp>
      <p:pic>
        <p:nvPicPr>
          <p:cNvPr id="24587" name="Kuva 7"/>
          <p:cNvPicPr>
            <a:picLocks noChangeAspect="1"/>
          </p:cNvPicPr>
          <p:nvPr/>
        </p:nvPicPr>
        <p:blipFill>
          <a:blip r:embed="rId2" cstate="print"/>
          <a:srcRect/>
          <a:stretch>
            <a:fillRect/>
          </a:stretch>
        </p:blipFill>
        <p:spPr bwMode="auto">
          <a:xfrm>
            <a:off x="8186738" y="307975"/>
            <a:ext cx="500062"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P spid="21" grpId="0" animBg="1"/>
      <p:bldP spid="22" grpId="0" animBg="1"/>
      <p:bldP spid="2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i-FI" sz="2000" smtClean="0">
                <a:latin typeface="Arial" pitchFamily="34" charset="0"/>
                <a:cs typeface="Arial" pitchFamily="34" charset="0"/>
              </a:rPr>
              <a:t>Ydinsisältö: </a:t>
            </a:r>
            <a:br>
              <a:rPr lang="fi-FI" sz="2000" smtClean="0">
                <a:latin typeface="Arial" pitchFamily="34" charset="0"/>
                <a:cs typeface="Arial" pitchFamily="34" charset="0"/>
              </a:rPr>
            </a:br>
            <a:r>
              <a:rPr lang="fi-FI" smtClean="0">
                <a:latin typeface="Arial" pitchFamily="34" charset="0"/>
                <a:cs typeface="Arial" pitchFamily="34" charset="0"/>
              </a:rPr>
              <a:t>Kansalaisyhteiskunta</a:t>
            </a:r>
          </a:p>
        </p:txBody>
      </p:sp>
      <p:sp>
        <p:nvSpPr>
          <p:cNvPr id="11267" name="Rectangle 3"/>
          <p:cNvSpPr>
            <a:spLocks noGrp="1" noChangeArrowheads="1"/>
          </p:cNvSpPr>
          <p:nvPr>
            <p:ph idx="1"/>
          </p:nvPr>
        </p:nvSpPr>
        <p:spPr>
          <a:xfrm>
            <a:off x="457200" y="2071688"/>
            <a:ext cx="8229600" cy="4557712"/>
          </a:xfrm>
        </p:spPr>
        <p:txBody>
          <a:bodyPr/>
          <a:lstStyle/>
          <a:p>
            <a:pPr eaLnBrk="1" hangingPunct="1">
              <a:lnSpc>
                <a:spcPct val="90000"/>
              </a:lnSpc>
            </a:pPr>
            <a:r>
              <a:rPr lang="fi-FI" smtClean="0">
                <a:latin typeface="Arial" pitchFamily="34" charset="0"/>
                <a:cs typeface="Arial" pitchFamily="34" charset="0"/>
              </a:rPr>
              <a:t>Kansalaisyhteiskunta = yhteiskunta, jossa on valtiollisen toiminnan ohella omaa kansalaisten yhteiskunnallista toimintaa.</a:t>
            </a:r>
          </a:p>
          <a:p>
            <a:pPr eaLnBrk="1" hangingPunct="1">
              <a:lnSpc>
                <a:spcPct val="90000"/>
              </a:lnSpc>
            </a:pPr>
            <a:r>
              <a:rPr lang="fi-FI" smtClean="0">
                <a:latin typeface="Arial" pitchFamily="34" charset="0"/>
                <a:cs typeface="Arial" pitchFamily="34" charset="0"/>
              </a:rPr>
              <a:t>Osallistumisperinne on Suomessa vahva.</a:t>
            </a:r>
          </a:p>
          <a:p>
            <a:pPr lvl="1" eaLnBrk="1" hangingPunct="1">
              <a:lnSpc>
                <a:spcPct val="90000"/>
              </a:lnSpc>
            </a:pPr>
            <a:r>
              <a:rPr lang="fi-FI" smtClean="0">
                <a:latin typeface="Arial" pitchFamily="34" charset="0"/>
                <a:cs typeface="Arial" pitchFamily="34" charset="0"/>
              </a:rPr>
              <a:t>1800- ja 1900-luvun vahvoja kansanliikkeitä: raittiusliike, osuustoimintaliike, urheiluseurat, työväenliike, vapaapalokunnat ja uskonnolliset herätysliikkeet.</a:t>
            </a:r>
          </a:p>
          <a:p>
            <a:pPr lvl="1" eaLnBrk="1" hangingPunct="1">
              <a:lnSpc>
                <a:spcPct val="90000"/>
              </a:lnSpc>
            </a:pPr>
            <a:r>
              <a:rPr lang="fi-FI" smtClean="0">
                <a:latin typeface="Arial" pitchFamily="34" charset="0"/>
                <a:cs typeface="Arial" pitchFamily="34" charset="0"/>
              </a:rPr>
              <a:t>Itsenäisyyden aikana Suomeen on perustettu yli 100 000 yhdistystä.</a:t>
            </a:r>
          </a:p>
          <a:p>
            <a:pPr eaLnBrk="1" hangingPunct="1">
              <a:lnSpc>
                <a:spcPct val="90000"/>
              </a:lnSpc>
            </a:pPr>
            <a:endParaRPr lang="fi-FI" smtClean="0">
              <a:latin typeface="Arial" pitchFamily="34" charset="0"/>
              <a:cs typeface="Arial" pitchFamily="34" charset="0"/>
            </a:endParaRPr>
          </a:p>
        </p:txBody>
      </p:sp>
      <p:pic>
        <p:nvPicPr>
          <p:cNvPr id="11268" name="Kuva 7"/>
          <p:cNvPicPr>
            <a:picLocks noChangeAspect="1"/>
          </p:cNvPicPr>
          <p:nvPr/>
        </p:nvPicPr>
        <p:blipFill>
          <a:blip r:embed="rId2" cstate="print"/>
          <a:srcRect/>
          <a:stretch>
            <a:fillRect/>
          </a:stretch>
        </p:blipFill>
        <p:spPr bwMode="auto">
          <a:xfrm>
            <a:off x="7858125" y="428625"/>
            <a:ext cx="500063" cy="457200"/>
          </a:xfrm>
          <a:prstGeom prst="rect">
            <a:avLst/>
          </a:prstGeom>
          <a:noFill/>
          <a:ln w="9525">
            <a:noFill/>
            <a:miter lim="800000"/>
            <a:headEnd/>
            <a:tailEnd/>
          </a:ln>
        </p:spPr>
      </p:pic>
      <p:sp>
        <p:nvSpPr>
          <p:cNvPr id="11269" name="Dian numeron paikkamerkki 4"/>
          <p:cNvSpPr>
            <a:spLocks noGrp="1"/>
          </p:cNvSpPr>
          <p:nvPr>
            <p:ph type="sldNum" sz="quarter" idx="11"/>
          </p:nvPr>
        </p:nvSpPr>
        <p:spPr>
          <a:noFill/>
        </p:spPr>
        <p:txBody>
          <a:bodyPr/>
          <a:lstStyle/>
          <a:p>
            <a:fld id="{8A3F0D40-2599-41BB-A949-02F51ADA9EFB}" type="slidenum">
              <a:rPr lang="fi-FI" smtClean="0">
                <a:latin typeface="Arial" pitchFamily="34" charset="0"/>
                <a:cs typeface="Arial" pitchFamily="34" charset="0"/>
              </a:rPr>
              <a:pPr/>
              <a:t>78</a:t>
            </a:fld>
            <a:endParaRPr lang="fi-FI" smtClean="0">
              <a:latin typeface="Arial" pitchFamily="34" charset="0"/>
              <a:cs typeface="Arial" pitchFamily="34" charset="0"/>
            </a:endParaRPr>
          </a:p>
        </p:txBody>
      </p:sp>
      <p:sp>
        <p:nvSpPr>
          <p:cNvPr id="11270" name="Alatunnisteen paikkamerkki 5"/>
          <p:cNvSpPr>
            <a:spLocks noGrp="1"/>
          </p:cNvSpPr>
          <p:nvPr>
            <p:ph type="ftr" sz="quarter" idx="10"/>
          </p:nvPr>
        </p:nvSpPr>
        <p:spPr>
          <a:noFill/>
        </p:spPr>
        <p:txBody>
          <a:bodyPr/>
          <a:lstStyle/>
          <a:p>
            <a:r>
              <a:rPr lang="fi-FI" smtClean="0"/>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i-FI" sz="2000" smtClean="0">
                <a:latin typeface="Arial" pitchFamily="34" charset="0"/>
                <a:cs typeface="Arial" pitchFamily="34" charset="0"/>
              </a:rPr>
              <a:t>Ydinsisältö: </a:t>
            </a:r>
            <a:r>
              <a:rPr lang="fi-FI" smtClean="0">
                <a:latin typeface="Arial" pitchFamily="34" charset="0"/>
                <a:cs typeface="Arial" pitchFamily="34" charset="0"/>
              </a:rPr>
              <a:t/>
            </a:r>
            <a:br>
              <a:rPr lang="fi-FI" smtClean="0">
                <a:latin typeface="Arial" pitchFamily="34" charset="0"/>
                <a:cs typeface="Arial" pitchFamily="34" charset="0"/>
              </a:rPr>
            </a:br>
            <a:r>
              <a:rPr lang="fi-FI" smtClean="0">
                <a:latin typeface="Arial" pitchFamily="34" charset="0"/>
                <a:cs typeface="Arial" pitchFamily="34" charset="0"/>
              </a:rPr>
              <a:t>Yhdistystoiminta</a:t>
            </a:r>
          </a:p>
        </p:txBody>
      </p:sp>
      <p:sp>
        <p:nvSpPr>
          <p:cNvPr id="12291" name="Rectangle 3"/>
          <p:cNvSpPr>
            <a:spLocks noGrp="1" noChangeArrowheads="1"/>
          </p:cNvSpPr>
          <p:nvPr>
            <p:ph idx="1"/>
          </p:nvPr>
        </p:nvSpPr>
        <p:spPr>
          <a:xfrm>
            <a:off x="457200" y="2071688"/>
            <a:ext cx="8229600" cy="4557712"/>
          </a:xfrm>
        </p:spPr>
        <p:txBody>
          <a:bodyPr/>
          <a:lstStyle/>
          <a:p>
            <a:pPr eaLnBrk="1" hangingPunct="1">
              <a:lnSpc>
                <a:spcPct val="90000"/>
              </a:lnSpc>
            </a:pPr>
            <a:r>
              <a:rPr lang="fi-FI" smtClean="0">
                <a:latin typeface="Arial" pitchFamily="34" charset="0"/>
                <a:cs typeface="Arial" pitchFamily="34" charset="0"/>
              </a:rPr>
              <a:t>yhdistymisvapaus kuuluu perusoikeuksiin</a:t>
            </a:r>
          </a:p>
          <a:p>
            <a:pPr eaLnBrk="1" hangingPunct="1">
              <a:lnSpc>
                <a:spcPct val="90000"/>
              </a:lnSpc>
            </a:pPr>
            <a:r>
              <a:rPr lang="fi-FI" smtClean="0">
                <a:latin typeface="Arial" pitchFamily="34" charset="0"/>
                <a:cs typeface="Arial" pitchFamily="34" charset="0"/>
              </a:rPr>
              <a:t>Suomessa aatteellisen yhdistyksen voi perustaa kolme henkilöä</a:t>
            </a:r>
          </a:p>
          <a:p>
            <a:pPr eaLnBrk="1" hangingPunct="1">
              <a:lnSpc>
                <a:spcPct val="90000"/>
              </a:lnSpc>
            </a:pPr>
            <a:r>
              <a:rPr lang="fi-FI" smtClean="0">
                <a:latin typeface="Arial" pitchFamily="34" charset="0"/>
                <a:cs typeface="Arial" pitchFamily="34" charset="0"/>
              </a:rPr>
              <a:t>yhdistyksen tarkoitusperän on noudatettava lakia ja hyviä tapoja</a:t>
            </a:r>
          </a:p>
          <a:p>
            <a:pPr eaLnBrk="1" hangingPunct="1">
              <a:lnSpc>
                <a:spcPct val="90000"/>
              </a:lnSpc>
            </a:pPr>
            <a:r>
              <a:rPr lang="fi-FI" smtClean="0">
                <a:latin typeface="Arial" pitchFamily="34" charset="0"/>
                <a:cs typeface="Arial" pitchFamily="34" charset="0"/>
              </a:rPr>
              <a:t>yhdistys noudattaa yhdistyslakia ja omia sääntöjään</a:t>
            </a:r>
          </a:p>
          <a:p>
            <a:pPr eaLnBrk="1" hangingPunct="1">
              <a:lnSpc>
                <a:spcPct val="90000"/>
              </a:lnSpc>
            </a:pPr>
            <a:r>
              <a:rPr lang="fi-FI" smtClean="0">
                <a:latin typeface="Arial" pitchFamily="34" charset="0"/>
                <a:cs typeface="Arial" pitchFamily="34" charset="0"/>
              </a:rPr>
              <a:t>yhdistyksen voi rekisteröidä yhdistysrekisterissä (tällöin nimessä ry.)</a:t>
            </a:r>
          </a:p>
        </p:txBody>
      </p:sp>
      <p:pic>
        <p:nvPicPr>
          <p:cNvPr id="12292" name="Kuva 7"/>
          <p:cNvPicPr>
            <a:picLocks noChangeAspect="1"/>
          </p:cNvPicPr>
          <p:nvPr/>
        </p:nvPicPr>
        <p:blipFill>
          <a:blip r:embed="rId2" cstate="print"/>
          <a:srcRect/>
          <a:stretch>
            <a:fillRect/>
          </a:stretch>
        </p:blipFill>
        <p:spPr bwMode="auto">
          <a:xfrm>
            <a:off x="8001000" y="285750"/>
            <a:ext cx="500063" cy="457200"/>
          </a:xfrm>
          <a:prstGeom prst="rect">
            <a:avLst/>
          </a:prstGeom>
          <a:noFill/>
          <a:ln w="9525">
            <a:noFill/>
            <a:miter lim="800000"/>
            <a:headEnd/>
            <a:tailEnd/>
          </a:ln>
        </p:spPr>
      </p:pic>
      <p:sp>
        <p:nvSpPr>
          <p:cNvPr id="12293" name="Dian numeron paikkamerkki 4"/>
          <p:cNvSpPr>
            <a:spLocks noGrp="1"/>
          </p:cNvSpPr>
          <p:nvPr>
            <p:ph type="sldNum" sz="quarter" idx="11"/>
          </p:nvPr>
        </p:nvSpPr>
        <p:spPr>
          <a:noFill/>
        </p:spPr>
        <p:txBody>
          <a:bodyPr/>
          <a:lstStyle/>
          <a:p>
            <a:fld id="{35849CFF-AD20-473C-B0F1-63BCC7186A71}" type="slidenum">
              <a:rPr lang="fi-FI" smtClean="0">
                <a:latin typeface="Arial" pitchFamily="34" charset="0"/>
                <a:cs typeface="Arial" pitchFamily="34" charset="0"/>
              </a:rPr>
              <a:pPr/>
              <a:t>79</a:t>
            </a:fld>
            <a:endParaRPr lang="fi-FI" smtClean="0">
              <a:latin typeface="Arial" pitchFamily="34" charset="0"/>
              <a:cs typeface="Arial" pitchFamily="34" charset="0"/>
            </a:endParaRPr>
          </a:p>
        </p:txBody>
      </p:sp>
      <p:sp>
        <p:nvSpPr>
          <p:cNvPr id="12294" name="Alatunnisteen paikkamerkki 5"/>
          <p:cNvSpPr>
            <a:spLocks noGrp="1"/>
          </p:cNvSpPr>
          <p:nvPr>
            <p:ph type="ftr" sz="quarter" idx="10"/>
          </p:nvPr>
        </p:nvSpPr>
        <p:spPr>
          <a:noFill/>
        </p:spPr>
        <p:txBody>
          <a:bodyPr/>
          <a:lstStyle/>
          <a:p>
            <a:r>
              <a:rPr lang="fi-FI" smtClean="0"/>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Suomen kansalaisen perusoikeudet</a:t>
            </a:r>
          </a:p>
        </p:txBody>
      </p:sp>
      <p:sp>
        <p:nvSpPr>
          <p:cNvPr id="25603" name="Rectangle 3"/>
          <p:cNvSpPr>
            <a:spLocks noGrp="1" noChangeArrowheads="1"/>
          </p:cNvSpPr>
          <p:nvPr>
            <p:ph idx="1"/>
          </p:nvPr>
        </p:nvSpPr>
        <p:spPr>
          <a:xfrm>
            <a:off x="456480" y="2841419"/>
            <a:ext cx="5683680" cy="3787598"/>
          </a:xfrm>
        </p:spPr>
        <p:txBody>
          <a:bodyPr/>
          <a:lstStyle/>
          <a:p>
            <a:pPr lvl="1" eaLnBrk="1" hangingPunct="1"/>
            <a:r>
              <a:rPr lang="fi-FI" smtClean="0">
                <a:latin typeface="Arial" charset="0"/>
                <a:cs typeface="Arial" charset="0"/>
              </a:rPr>
              <a:t>Sosiaaliset perusoikeudet</a:t>
            </a:r>
          </a:p>
          <a:p>
            <a:pPr lvl="2" eaLnBrk="1" hangingPunct="1"/>
            <a:r>
              <a:rPr lang="fi-FI" smtClean="0">
                <a:latin typeface="Arial" charset="0"/>
                <a:cs typeface="Arial" charset="0"/>
              </a:rPr>
              <a:t>terveydenhoito</a:t>
            </a:r>
          </a:p>
          <a:p>
            <a:pPr lvl="2" eaLnBrk="1" hangingPunct="1"/>
            <a:r>
              <a:rPr lang="fi-FI" smtClean="0">
                <a:latin typeface="Arial" charset="0"/>
                <a:cs typeface="Arial" charset="0"/>
              </a:rPr>
              <a:t>perustoimeentulo</a:t>
            </a:r>
          </a:p>
          <a:p>
            <a:pPr lvl="2" eaLnBrk="1" hangingPunct="1"/>
            <a:r>
              <a:rPr lang="fi-FI" smtClean="0">
                <a:latin typeface="Arial" charset="0"/>
                <a:cs typeface="Arial" charset="0"/>
              </a:rPr>
              <a:t>työ- ja elinkeinovapaus</a:t>
            </a:r>
          </a:p>
        </p:txBody>
      </p:sp>
      <p:sp>
        <p:nvSpPr>
          <p:cNvPr id="25604" name="Dian numeron paikkamerkki 3"/>
          <p:cNvSpPr>
            <a:spLocks noGrp="1"/>
          </p:cNvSpPr>
          <p:nvPr>
            <p:ph type="sldNum" sz="quarter" idx="11"/>
          </p:nvPr>
        </p:nvSpPr>
        <p:spPr>
          <a:noFill/>
        </p:spPr>
        <p:txBody>
          <a:bodyPr/>
          <a:lstStyle/>
          <a:p>
            <a:fld id="{16CD2A39-0E41-4D08-A878-6597B2E0B91E}" type="slidenum">
              <a:rPr lang="fi-FI" smtClean="0">
                <a:ea typeface="Lucida Sans Unicode" pitchFamily="34" charset="0"/>
              </a:rPr>
              <a:pPr/>
              <a:t>8</a:t>
            </a:fld>
            <a:endParaRPr lang="fi-FI" smtClean="0">
              <a:ea typeface="Lucida Sans Unicode" pitchFamily="34" charset="0"/>
            </a:endParaRPr>
          </a:p>
        </p:txBody>
      </p:sp>
      <p:sp>
        <p:nvSpPr>
          <p:cNvPr id="25605" name="Alatunnisteen paikkamerkki 4"/>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5606" name="Kuva 7"/>
          <p:cNvPicPr>
            <a:picLocks noChangeAspect="1"/>
          </p:cNvPicPr>
          <p:nvPr/>
        </p:nvPicPr>
        <p:blipFill>
          <a:blip r:embed="rId2"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5"/>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a:xfrm>
            <a:off x="457200" y="990600"/>
            <a:ext cx="8229600" cy="795338"/>
          </a:xfrm>
        </p:spPr>
        <p:txBody>
          <a:bodyPr>
            <a:normAutofit fontScale="90000"/>
          </a:bodyPr>
          <a:lstStyle/>
          <a:p>
            <a:r>
              <a:rPr lang="fi-FI" sz="2000" smtClean="0">
                <a:latin typeface="Arial" pitchFamily="34" charset="0"/>
                <a:cs typeface="Arial" pitchFamily="34" charset="0"/>
              </a:rPr>
              <a:t>Ydinsisältö:</a:t>
            </a:r>
            <a:r>
              <a:rPr lang="fi-FI" sz="3600" smtClean="0">
                <a:latin typeface="Arial" pitchFamily="34" charset="0"/>
                <a:cs typeface="Arial" pitchFamily="34" charset="0"/>
              </a:rPr>
              <a:t/>
            </a:r>
            <a:br>
              <a:rPr lang="fi-FI" sz="3600" smtClean="0">
                <a:latin typeface="Arial" pitchFamily="34" charset="0"/>
                <a:cs typeface="Arial" pitchFamily="34" charset="0"/>
              </a:rPr>
            </a:br>
            <a:r>
              <a:rPr lang="fi-FI" sz="3600" smtClean="0">
                <a:latin typeface="Arial" pitchFamily="34" charset="0"/>
                <a:cs typeface="Arial" pitchFamily="34" charset="0"/>
              </a:rPr>
              <a:t>Perinteisiä vaikuttamisen muotoja</a:t>
            </a:r>
          </a:p>
        </p:txBody>
      </p:sp>
      <p:sp>
        <p:nvSpPr>
          <p:cNvPr id="4" name="Vuokaaviosymboli: Vaihtoehtoinen käsittely 3"/>
          <p:cNvSpPr/>
          <p:nvPr/>
        </p:nvSpPr>
        <p:spPr>
          <a:xfrm>
            <a:off x="6516688" y="3500438"/>
            <a:ext cx="1928812" cy="128587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Yhteydenotto poliittisiin päättäjiin tai virkamiehiin</a:t>
            </a:r>
          </a:p>
        </p:txBody>
      </p:sp>
      <p:sp>
        <p:nvSpPr>
          <p:cNvPr id="5" name="Vuokaaviosymboli: Vaihtoehtoinen käsittely 4"/>
          <p:cNvSpPr/>
          <p:nvPr/>
        </p:nvSpPr>
        <p:spPr>
          <a:xfrm>
            <a:off x="3071813" y="2071688"/>
            <a:ext cx="2571750" cy="85725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dirty="0">
                <a:solidFill>
                  <a:schemeClr val="tx1"/>
                </a:solidFill>
              </a:rPr>
              <a:t>Nimilistojen kerääminen, verkkoadressit </a:t>
            </a:r>
          </a:p>
        </p:txBody>
      </p:sp>
      <p:sp>
        <p:nvSpPr>
          <p:cNvPr id="6" name="Vuokaaviosymboli: Vaihtoehtoinen käsittely 5"/>
          <p:cNvSpPr/>
          <p:nvPr/>
        </p:nvSpPr>
        <p:spPr>
          <a:xfrm>
            <a:off x="468313" y="2492375"/>
            <a:ext cx="2071687" cy="200025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Poliittinen osallistuminen: äänestäminen, ehdolle asettuminen vaaleihin, puolueet</a:t>
            </a:r>
          </a:p>
        </p:txBody>
      </p:sp>
      <p:sp>
        <p:nvSpPr>
          <p:cNvPr id="7" name="Vuokaaviosymboli: Vaihtoehtoinen käsittely 6"/>
          <p:cNvSpPr/>
          <p:nvPr/>
        </p:nvSpPr>
        <p:spPr>
          <a:xfrm>
            <a:off x="4500563" y="5286375"/>
            <a:ext cx="914400" cy="61277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Lakko</a:t>
            </a:r>
          </a:p>
        </p:txBody>
      </p:sp>
      <p:sp>
        <p:nvSpPr>
          <p:cNvPr id="8" name="Vuokaaviosymboli: Vaihtoehtoinen käsittely 7"/>
          <p:cNvSpPr/>
          <p:nvPr/>
        </p:nvSpPr>
        <p:spPr>
          <a:xfrm>
            <a:off x="6715125" y="2571750"/>
            <a:ext cx="1857375" cy="61277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Mielenosoitus ja boikotti</a:t>
            </a:r>
          </a:p>
        </p:txBody>
      </p:sp>
      <p:sp>
        <p:nvSpPr>
          <p:cNvPr id="9" name="Vuokaaviosymboli: Vaihtoehtoinen käsittely 8"/>
          <p:cNvSpPr/>
          <p:nvPr/>
        </p:nvSpPr>
        <p:spPr>
          <a:xfrm>
            <a:off x="500063" y="5072063"/>
            <a:ext cx="2857500" cy="1357312"/>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Median kautta vaikuttaminen esim. mielipidekirjoittaminen, blogit eli verkkopäiväkirjat</a:t>
            </a:r>
          </a:p>
        </p:txBody>
      </p:sp>
      <p:sp>
        <p:nvSpPr>
          <p:cNvPr id="10" name="Vuokaaviosymboli: Vaihtoehtoinen käsittely 9"/>
          <p:cNvSpPr/>
          <p:nvPr/>
        </p:nvSpPr>
        <p:spPr>
          <a:xfrm>
            <a:off x="6300788" y="5013325"/>
            <a:ext cx="2143125" cy="100012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Yhdistystoiminta ja etujärjestötoiminta</a:t>
            </a:r>
          </a:p>
        </p:txBody>
      </p:sp>
      <p:sp>
        <p:nvSpPr>
          <p:cNvPr id="11" name="Vuokaaviosymboli: Rajoitin 10"/>
          <p:cNvSpPr/>
          <p:nvPr/>
        </p:nvSpPr>
        <p:spPr>
          <a:xfrm>
            <a:off x="3000375" y="3714750"/>
            <a:ext cx="3000375" cy="1071563"/>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800" b="1" dirty="0">
                <a:solidFill>
                  <a:schemeClr val="tx1"/>
                </a:solidFill>
              </a:rPr>
              <a:t>Vaikuttaminen</a:t>
            </a:r>
          </a:p>
        </p:txBody>
      </p:sp>
      <p:pic>
        <p:nvPicPr>
          <p:cNvPr id="13323" name="Kuva 7"/>
          <p:cNvPicPr>
            <a:picLocks noChangeAspect="1"/>
          </p:cNvPicPr>
          <p:nvPr/>
        </p:nvPicPr>
        <p:blipFill>
          <a:blip r:embed="rId2" cstate="print"/>
          <a:srcRect/>
          <a:stretch>
            <a:fillRect/>
          </a:stretch>
        </p:blipFill>
        <p:spPr bwMode="auto">
          <a:xfrm>
            <a:off x="8429625" y="142875"/>
            <a:ext cx="500063" cy="457200"/>
          </a:xfrm>
          <a:prstGeom prst="rect">
            <a:avLst/>
          </a:prstGeom>
          <a:noFill/>
          <a:ln w="9525">
            <a:noFill/>
            <a:miter lim="800000"/>
            <a:headEnd/>
            <a:tailEnd/>
          </a:ln>
        </p:spPr>
      </p:pic>
      <p:sp>
        <p:nvSpPr>
          <p:cNvPr id="13324" name="Dian numeron paikkamerkki 12"/>
          <p:cNvSpPr>
            <a:spLocks noGrp="1"/>
          </p:cNvSpPr>
          <p:nvPr>
            <p:ph type="sldNum" sz="quarter" idx="11"/>
          </p:nvPr>
        </p:nvSpPr>
        <p:spPr>
          <a:noFill/>
        </p:spPr>
        <p:txBody>
          <a:bodyPr/>
          <a:lstStyle/>
          <a:p>
            <a:fld id="{C3F47E7D-979D-4023-B33E-5A15F7EAC46A}" type="slidenum">
              <a:rPr lang="fi-FI" smtClean="0">
                <a:latin typeface="Arial" pitchFamily="34" charset="0"/>
                <a:cs typeface="Arial" pitchFamily="34" charset="0"/>
              </a:rPr>
              <a:pPr/>
              <a:t>80</a:t>
            </a:fld>
            <a:endParaRPr lang="fi-FI" smtClean="0">
              <a:latin typeface="Arial" pitchFamily="34" charset="0"/>
              <a:cs typeface="Arial" pitchFamily="34" charset="0"/>
            </a:endParaRPr>
          </a:p>
        </p:txBody>
      </p:sp>
      <p:sp>
        <p:nvSpPr>
          <p:cNvPr id="13325" name="Alatunnisteen paikkamerkki 13"/>
          <p:cNvSpPr>
            <a:spLocks noGrp="1"/>
          </p:cNvSpPr>
          <p:nvPr>
            <p:ph type="ftr" sz="quarter" idx="10"/>
          </p:nvPr>
        </p:nvSpPr>
        <p:spPr>
          <a:noFill/>
        </p:spPr>
        <p:txBody>
          <a:bodyPr/>
          <a:lstStyle/>
          <a:p>
            <a:r>
              <a:rPr lang="fi-FI" smtClean="0"/>
              <a:t>Kansalainen ja yhteiskunta</a:t>
            </a:r>
          </a:p>
        </p:txBody>
      </p:sp>
      <p:sp>
        <p:nvSpPr>
          <p:cNvPr id="15" name="Nuoli oikealle 14"/>
          <p:cNvSpPr/>
          <p:nvPr/>
        </p:nvSpPr>
        <p:spPr>
          <a:xfrm rot="10800000">
            <a:off x="2411413" y="3933825"/>
            <a:ext cx="720725" cy="28733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6" name="Nuoli oikealle 15"/>
          <p:cNvSpPr/>
          <p:nvPr/>
        </p:nvSpPr>
        <p:spPr>
          <a:xfrm rot="7849214">
            <a:off x="2871787" y="4814888"/>
            <a:ext cx="523875" cy="3048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7" name="Nuoli oikealle 16"/>
          <p:cNvSpPr/>
          <p:nvPr/>
        </p:nvSpPr>
        <p:spPr>
          <a:xfrm rot="5400000">
            <a:off x="4608512" y="4905376"/>
            <a:ext cx="576263" cy="36036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8" name="Nuoli oikealle 17"/>
          <p:cNvSpPr/>
          <p:nvPr/>
        </p:nvSpPr>
        <p:spPr>
          <a:xfrm rot="2341536">
            <a:off x="5653088" y="4721225"/>
            <a:ext cx="882650" cy="3175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9" name="Nuoli oikealle 18"/>
          <p:cNvSpPr/>
          <p:nvPr/>
        </p:nvSpPr>
        <p:spPr>
          <a:xfrm>
            <a:off x="5940425" y="4149725"/>
            <a:ext cx="647700" cy="28733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0" name="Nuoli oikealle 19"/>
          <p:cNvSpPr/>
          <p:nvPr/>
        </p:nvSpPr>
        <p:spPr>
          <a:xfrm rot="19391007" flipV="1">
            <a:off x="5505450" y="3251200"/>
            <a:ext cx="1374775" cy="24606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1" name="Nuoli oikealle 20"/>
          <p:cNvSpPr/>
          <p:nvPr/>
        </p:nvSpPr>
        <p:spPr>
          <a:xfrm rot="16200000">
            <a:off x="4175919" y="3175794"/>
            <a:ext cx="792163" cy="28892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5" grpId="0" animBg="1"/>
      <p:bldP spid="16" grpId="0" animBg="1"/>
      <p:bldP spid="17" grpId="0" animBg="1"/>
      <p:bldP spid="18" grpId="0" animBg="1"/>
      <p:bldP spid="19" grpId="0" animBg="1"/>
      <p:bldP spid="20" grpId="0" animBg="1"/>
      <p:bldP spid="2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p:cNvSpPr>
            <a:spLocks noGrp="1"/>
          </p:cNvSpPr>
          <p:nvPr>
            <p:ph type="title"/>
          </p:nvPr>
        </p:nvSpPr>
        <p:spPr>
          <a:xfrm>
            <a:off x="323850" y="908050"/>
            <a:ext cx="8229600" cy="1009650"/>
          </a:xfrm>
        </p:spPr>
        <p:txBody>
          <a:bodyPr/>
          <a:lstStyle/>
          <a:p>
            <a:r>
              <a:rPr lang="fi-FI" sz="2000" smtClean="0">
                <a:latin typeface="Arial" pitchFamily="34" charset="0"/>
                <a:cs typeface="Arial" pitchFamily="34" charset="0"/>
              </a:rPr>
              <a:t>Ydinsisältö: </a:t>
            </a:r>
            <a:br>
              <a:rPr lang="fi-FI" sz="2000" smtClean="0">
                <a:latin typeface="Arial" pitchFamily="34" charset="0"/>
                <a:cs typeface="Arial" pitchFamily="34" charset="0"/>
              </a:rPr>
            </a:br>
            <a:r>
              <a:rPr lang="fi-FI" sz="2800" smtClean="0">
                <a:latin typeface="Arial" pitchFamily="34" charset="0"/>
                <a:cs typeface="Arial" pitchFamily="34" charset="0"/>
              </a:rPr>
              <a:t>Kansalaistottelemattomuuden vaikuttamiskeinoja</a:t>
            </a:r>
          </a:p>
        </p:txBody>
      </p:sp>
      <p:sp>
        <p:nvSpPr>
          <p:cNvPr id="4" name="Vuokaaviosymboli: Vaihtoehtoinen käsittely 3"/>
          <p:cNvSpPr/>
          <p:nvPr/>
        </p:nvSpPr>
        <p:spPr>
          <a:xfrm>
            <a:off x="785813" y="2214563"/>
            <a:ext cx="1428750" cy="121443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töiden tai liikenteen estäminen</a:t>
            </a:r>
          </a:p>
        </p:txBody>
      </p:sp>
      <p:sp>
        <p:nvSpPr>
          <p:cNvPr id="5" name="Vuokaavio: Prosessi 4"/>
          <p:cNvSpPr/>
          <p:nvPr/>
        </p:nvSpPr>
        <p:spPr>
          <a:xfrm>
            <a:off x="7092950" y="2708275"/>
            <a:ext cx="1428750" cy="6127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laiton lakko</a:t>
            </a:r>
          </a:p>
        </p:txBody>
      </p:sp>
      <p:sp>
        <p:nvSpPr>
          <p:cNvPr id="6" name="Vuokaaviosymboli: Vaihtoehtoinen käsittely 5"/>
          <p:cNvSpPr/>
          <p:nvPr/>
        </p:nvSpPr>
        <p:spPr>
          <a:xfrm>
            <a:off x="6948488" y="4941888"/>
            <a:ext cx="1500187" cy="54133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talonvaltaus</a:t>
            </a:r>
          </a:p>
        </p:txBody>
      </p:sp>
      <p:sp>
        <p:nvSpPr>
          <p:cNvPr id="7" name="Vuokaaviosymboli: Vaihtoehtoinen käsittely 6"/>
          <p:cNvSpPr/>
          <p:nvPr/>
        </p:nvSpPr>
        <p:spPr>
          <a:xfrm>
            <a:off x="684213" y="5013325"/>
            <a:ext cx="1785937" cy="8985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yhteistyöstä kieltäytyminen</a:t>
            </a:r>
          </a:p>
        </p:txBody>
      </p:sp>
      <p:sp>
        <p:nvSpPr>
          <p:cNvPr id="8" name="Vuokaaviosymboli: Vaihtoehtoinen käsittely 7"/>
          <p:cNvSpPr/>
          <p:nvPr/>
        </p:nvSpPr>
        <p:spPr>
          <a:xfrm>
            <a:off x="3492500" y="5445125"/>
            <a:ext cx="2628900" cy="827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erilaiset iskut elinkeinonharjoittajia tai virkamiehiä vastaan</a:t>
            </a:r>
          </a:p>
        </p:txBody>
      </p:sp>
      <p:sp>
        <p:nvSpPr>
          <p:cNvPr id="10" name="Vuokaaviosymboli: Rajoitin 9"/>
          <p:cNvSpPr/>
          <p:nvPr/>
        </p:nvSpPr>
        <p:spPr>
          <a:xfrm>
            <a:off x="2714625" y="3357563"/>
            <a:ext cx="4000500" cy="157162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800" b="1" dirty="0" err="1">
                <a:solidFill>
                  <a:schemeClr val="tx1"/>
                </a:solidFill>
              </a:rPr>
              <a:t>Kansalaistottele-mattomuuden</a:t>
            </a:r>
            <a:r>
              <a:rPr lang="fi-FI" sz="2800" b="1" dirty="0">
                <a:solidFill>
                  <a:schemeClr val="tx1"/>
                </a:solidFill>
              </a:rPr>
              <a:t> vaikuttamiskeinoja</a:t>
            </a:r>
          </a:p>
        </p:txBody>
      </p:sp>
      <p:sp>
        <p:nvSpPr>
          <p:cNvPr id="11" name="Vuokaaviosymboli: Vaihtoehtoinen käsittely 10"/>
          <p:cNvSpPr/>
          <p:nvPr/>
        </p:nvSpPr>
        <p:spPr>
          <a:xfrm>
            <a:off x="4140200" y="2133600"/>
            <a:ext cx="1485900" cy="6127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nälkälakko</a:t>
            </a:r>
          </a:p>
        </p:txBody>
      </p:sp>
      <p:sp>
        <p:nvSpPr>
          <p:cNvPr id="14346" name="Dian numeron paikkamerkki 11"/>
          <p:cNvSpPr>
            <a:spLocks noGrp="1"/>
          </p:cNvSpPr>
          <p:nvPr>
            <p:ph type="sldNum" sz="quarter" idx="11"/>
          </p:nvPr>
        </p:nvSpPr>
        <p:spPr>
          <a:noFill/>
        </p:spPr>
        <p:txBody>
          <a:bodyPr/>
          <a:lstStyle/>
          <a:p>
            <a:fld id="{04005E9C-6FB6-4E72-9D06-2003FDE3798E}" type="slidenum">
              <a:rPr lang="fi-FI" smtClean="0">
                <a:latin typeface="Arial" pitchFamily="34" charset="0"/>
                <a:cs typeface="Arial" pitchFamily="34" charset="0"/>
              </a:rPr>
              <a:pPr/>
              <a:t>81</a:t>
            </a:fld>
            <a:endParaRPr lang="fi-FI" smtClean="0">
              <a:latin typeface="Arial" pitchFamily="34" charset="0"/>
              <a:cs typeface="Arial" pitchFamily="34" charset="0"/>
            </a:endParaRPr>
          </a:p>
        </p:txBody>
      </p:sp>
      <p:sp>
        <p:nvSpPr>
          <p:cNvPr id="14347" name="Alatunnisteen paikkamerkki 12"/>
          <p:cNvSpPr>
            <a:spLocks noGrp="1"/>
          </p:cNvSpPr>
          <p:nvPr>
            <p:ph type="ftr" sz="quarter" idx="10"/>
          </p:nvPr>
        </p:nvSpPr>
        <p:spPr>
          <a:noFill/>
        </p:spPr>
        <p:txBody>
          <a:bodyPr/>
          <a:lstStyle/>
          <a:p>
            <a:r>
              <a:rPr lang="fi-FI" smtClean="0"/>
              <a:t>Kansalainen ja yhteiskunta</a:t>
            </a:r>
          </a:p>
        </p:txBody>
      </p:sp>
      <p:sp>
        <p:nvSpPr>
          <p:cNvPr id="13" name="Nuoli oikealle 12"/>
          <p:cNvSpPr/>
          <p:nvPr/>
        </p:nvSpPr>
        <p:spPr>
          <a:xfrm rot="13032153">
            <a:off x="2152650" y="3271838"/>
            <a:ext cx="792163" cy="36036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 name="Nuoli oikealle 13"/>
          <p:cNvSpPr/>
          <p:nvPr/>
        </p:nvSpPr>
        <p:spPr>
          <a:xfrm rot="8057529">
            <a:off x="2205038" y="4665663"/>
            <a:ext cx="792162" cy="36036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5" name="Nuoli oikealle 14"/>
          <p:cNvSpPr/>
          <p:nvPr/>
        </p:nvSpPr>
        <p:spPr>
          <a:xfrm rot="5400000">
            <a:off x="4788694" y="5012532"/>
            <a:ext cx="647700" cy="36036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6" name="Nuoli oikealle 15"/>
          <p:cNvSpPr/>
          <p:nvPr/>
        </p:nvSpPr>
        <p:spPr>
          <a:xfrm rot="1590420">
            <a:off x="6410325" y="4594225"/>
            <a:ext cx="792163" cy="36036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7" name="Nuoli oikealle 16"/>
          <p:cNvSpPr/>
          <p:nvPr/>
        </p:nvSpPr>
        <p:spPr>
          <a:xfrm rot="19283198">
            <a:off x="6470650" y="3348038"/>
            <a:ext cx="792163" cy="36036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8" name="Nuoli oikealle 17"/>
          <p:cNvSpPr/>
          <p:nvPr/>
        </p:nvSpPr>
        <p:spPr>
          <a:xfrm rot="16200000">
            <a:off x="4427538" y="2852737"/>
            <a:ext cx="649288" cy="36036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4354" name="Kuva 7"/>
          <p:cNvPicPr>
            <a:picLocks noChangeAspect="1"/>
          </p:cNvPicPr>
          <p:nvPr/>
        </p:nvPicPr>
        <p:blipFill>
          <a:blip r:embed="rId2" cstate="print"/>
          <a:srcRect/>
          <a:stretch>
            <a:fillRect/>
          </a:stretch>
        </p:blipFill>
        <p:spPr bwMode="auto">
          <a:xfrm>
            <a:off x="8186738" y="295275"/>
            <a:ext cx="500062"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3" grpId="0" animBg="1"/>
      <p:bldP spid="14" grpId="0" animBg="1"/>
      <p:bldP spid="15" grpId="0" animBg="1"/>
      <p:bldP spid="16" grpId="0" animBg="1"/>
      <p:bldP spid="17" grpId="0" animBg="1"/>
      <p:bldP spid="1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fi-FI" smtClean="0">
                <a:latin typeface="Arial" pitchFamily="34" charset="0"/>
                <a:cs typeface="Arial" pitchFamily="34" charset="0"/>
              </a:rPr>
              <a:t>Ydinsisältö 1: Kotitalouksien tulot</a:t>
            </a:r>
          </a:p>
        </p:txBody>
      </p:sp>
      <p:pic>
        <p:nvPicPr>
          <p:cNvPr id="11267"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
        <p:nvSpPr>
          <p:cNvPr id="6" name="Suorakulmio 5"/>
          <p:cNvSpPr/>
          <p:nvPr/>
        </p:nvSpPr>
        <p:spPr>
          <a:xfrm>
            <a:off x="357188" y="1928813"/>
            <a:ext cx="2484437" cy="1079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Palkkatulot</a:t>
            </a:r>
          </a:p>
        </p:txBody>
      </p:sp>
      <p:sp>
        <p:nvSpPr>
          <p:cNvPr id="7" name="Suorakulmio 6"/>
          <p:cNvSpPr/>
          <p:nvPr/>
        </p:nvSpPr>
        <p:spPr>
          <a:xfrm>
            <a:off x="3178175" y="1928813"/>
            <a:ext cx="2484438" cy="1079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Tulonsiirrot</a:t>
            </a:r>
          </a:p>
          <a:p>
            <a:pPr algn="ctr">
              <a:defRPr/>
            </a:pPr>
            <a:r>
              <a:rPr lang="fi-FI" dirty="0">
                <a:solidFill>
                  <a:schemeClr val="tx1"/>
                </a:solidFill>
              </a:rPr>
              <a:t>– eläkkeet</a:t>
            </a:r>
          </a:p>
          <a:p>
            <a:pPr algn="ctr">
              <a:defRPr/>
            </a:pPr>
            <a:r>
              <a:rPr lang="fi-FI" dirty="0">
                <a:solidFill>
                  <a:schemeClr val="tx1"/>
                </a:solidFill>
              </a:rPr>
              <a:t>– lapsilisät jne.</a:t>
            </a:r>
          </a:p>
        </p:txBody>
      </p:sp>
      <p:sp>
        <p:nvSpPr>
          <p:cNvPr id="8" name="Suorakulmio 7"/>
          <p:cNvSpPr/>
          <p:nvPr/>
        </p:nvSpPr>
        <p:spPr>
          <a:xfrm>
            <a:off x="6000750" y="1928813"/>
            <a:ext cx="2484438" cy="1079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Yrittäjä- ja omaisuustulot</a:t>
            </a:r>
          </a:p>
          <a:p>
            <a:pPr algn="ctr">
              <a:defRPr/>
            </a:pPr>
            <a:r>
              <a:rPr lang="fi-FI" dirty="0">
                <a:solidFill>
                  <a:schemeClr val="tx1"/>
                </a:solidFill>
              </a:rPr>
              <a:t>– osinko- ja korkotulot</a:t>
            </a:r>
          </a:p>
          <a:p>
            <a:pPr algn="ctr">
              <a:defRPr/>
            </a:pPr>
            <a:r>
              <a:rPr lang="fi-FI" dirty="0">
                <a:solidFill>
                  <a:schemeClr val="tx1"/>
                </a:solidFill>
              </a:rPr>
              <a:t>– vuokratulot jne.</a:t>
            </a:r>
          </a:p>
        </p:txBody>
      </p:sp>
      <p:sp>
        <p:nvSpPr>
          <p:cNvPr id="9" name="Suorakulmio 8"/>
          <p:cNvSpPr/>
          <p:nvPr/>
        </p:nvSpPr>
        <p:spPr>
          <a:xfrm>
            <a:off x="2500313" y="3579813"/>
            <a:ext cx="4427537" cy="6111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 KOTITALOUKSIEN TULOT</a:t>
            </a:r>
          </a:p>
        </p:txBody>
      </p:sp>
      <p:sp>
        <p:nvSpPr>
          <p:cNvPr id="10" name="Suorakulmio 9"/>
          <p:cNvSpPr/>
          <p:nvPr/>
        </p:nvSpPr>
        <p:spPr>
          <a:xfrm>
            <a:off x="2500313" y="4760913"/>
            <a:ext cx="4427537" cy="6127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 TULO- JA PÄÄOMAVEROT</a:t>
            </a:r>
          </a:p>
        </p:txBody>
      </p:sp>
      <p:sp>
        <p:nvSpPr>
          <p:cNvPr id="11" name="Suorakulmio 10"/>
          <p:cNvSpPr/>
          <p:nvPr/>
        </p:nvSpPr>
        <p:spPr>
          <a:xfrm>
            <a:off x="2500313" y="5943600"/>
            <a:ext cx="4427537" cy="6127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 KÄYTETTÄVISSÄ OLEVAT TULOT</a:t>
            </a:r>
          </a:p>
        </p:txBody>
      </p:sp>
      <p:sp>
        <p:nvSpPr>
          <p:cNvPr id="11274" name="Dian numeron paikkamerkki 11"/>
          <p:cNvSpPr>
            <a:spLocks noGrp="1"/>
          </p:cNvSpPr>
          <p:nvPr>
            <p:ph type="sldNum" sz="quarter" idx="11"/>
          </p:nvPr>
        </p:nvSpPr>
        <p:spPr>
          <a:noFill/>
        </p:spPr>
        <p:txBody>
          <a:bodyPr/>
          <a:lstStyle/>
          <a:p>
            <a:fld id="{96F62BA5-7D11-4662-868E-3A132DD1E275}" type="slidenum">
              <a:rPr lang="fi-FI" smtClean="0">
                <a:latin typeface="Arial" pitchFamily="34" charset="0"/>
                <a:cs typeface="Arial" pitchFamily="34" charset="0"/>
              </a:rPr>
              <a:pPr/>
              <a:t>82</a:t>
            </a:fld>
            <a:endParaRPr lang="fi-FI" smtClean="0">
              <a:latin typeface="Arial" pitchFamily="34" charset="0"/>
              <a:cs typeface="Arial" pitchFamily="34" charset="0"/>
            </a:endParaRPr>
          </a:p>
        </p:txBody>
      </p:sp>
      <p:sp>
        <p:nvSpPr>
          <p:cNvPr id="11275" name="Alatunnisteen paikkamerkki 12"/>
          <p:cNvSpPr>
            <a:spLocks noGrp="1"/>
          </p:cNvSpPr>
          <p:nvPr>
            <p:ph type="ftr" sz="quarter" idx="10"/>
          </p:nvPr>
        </p:nvSpPr>
        <p:spPr>
          <a:noFill/>
        </p:spPr>
        <p:txBody>
          <a:bodyPr/>
          <a:lstStyle/>
          <a:p>
            <a:r>
              <a:rPr lang="fi-FI" smtClean="0"/>
              <a:t>Kansalainen ja talous</a:t>
            </a:r>
          </a:p>
        </p:txBody>
      </p:sp>
      <p:sp>
        <p:nvSpPr>
          <p:cNvPr id="14" name="Plus 13"/>
          <p:cNvSpPr/>
          <p:nvPr/>
        </p:nvSpPr>
        <p:spPr>
          <a:xfrm>
            <a:off x="2901950" y="2286000"/>
            <a:ext cx="215900" cy="215900"/>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5" name="Plus 14"/>
          <p:cNvSpPr/>
          <p:nvPr/>
        </p:nvSpPr>
        <p:spPr>
          <a:xfrm>
            <a:off x="5724525" y="2357438"/>
            <a:ext cx="215900" cy="215900"/>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6" name="Alanuoli 15"/>
          <p:cNvSpPr/>
          <p:nvPr/>
        </p:nvSpPr>
        <p:spPr>
          <a:xfrm>
            <a:off x="4286250" y="3095625"/>
            <a:ext cx="252413" cy="3968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7" name="Alanuoli 16"/>
          <p:cNvSpPr/>
          <p:nvPr/>
        </p:nvSpPr>
        <p:spPr>
          <a:xfrm>
            <a:off x="4286250" y="4278313"/>
            <a:ext cx="252413" cy="39528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8" name="Alanuoli 17"/>
          <p:cNvSpPr/>
          <p:nvPr/>
        </p:nvSpPr>
        <p:spPr>
          <a:xfrm>
            <a:off x="4286250" y="5461000"/>
            <a:ext cx="252413" cy="3952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7" grpId="0" animBg="1"/>
      <p:bldP spid="7" grpId="1" animBg="1"/>
      <p:bldP spid="7" grpId="2" animBg="1"/>
      <p:bldP spid="8" grpId="0" animBg="1"/>
      <p:bldP spid="8" grpId="1" animBg="1"/>
      <p:bldP spid="9" grpId="0" animBg="1"/>
      <p:bldP spid="10" grpId="0" animBg="1"/>
      <p:bldP spid="11" grpId="0" animBg="1"/>
      <p:bldP spid="16" grpId="0" animBg="1"/>
      <p:bldP spid="17" grpId="0" animBg="1"/>
      <p:bldP spid="1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fi-FI" smtClean="0">
                <a:latin typeface="Arial" pitchFamily="34" charset="0"/>
                <a:cs typeface="Arial" pitchFamily="34" charset="0"/>
              </a:rPr>
              <a:t>Ydinsisältö 2: Kuluttaminen ja säästäminen</a:t>
            </a:r>
          </a:p>
        </p:txBody>
      </p:sp>
      <p:sp>
        <p:nvSpPr>
          <p:cNvPr id="11267" name="Rectangle 3"/>
          <p:cNvSpPr>
            <a:spLocks noGrp="1" noChangeArrowheads="1"/>
          </p:cNvSpPr>
          <p:nvPr>
            <p:ph idx="1"/>
          </p:nvPr>
        </p:nvSpPr>
        <p:spPr>
          <a:xfrm>
            <a:off x="457200" y="2332038"/>
            <a:ext cx="8229600" cy="4025900"/>
          </a:xfrm>
        </p:spPr>
        <p:txBody>
          <a:bodyPr>
            <a:normAutofit fontScale="92500" lnSpcReduction="20000"/>
          </a:bodyPr>
          <a:lstStyle/>
          <a:p>
            <a:pPr eaLnBrk="1" hangingPunct="1">
              <a:defRPr/>
            </a:pPr>
            <a:r>
              <a:rPr lang="fi-FI" dirty="0" smtClean="0"/>
              <a:t>Käytettävissä olevien tulojen lisäksi kuluttamiseen vaikuttavat velanotto ja varallisuus.</a:t>
            </a:r>
          </a:p>
          <a:p>
            <a:pPr eaLnBrk="1" hangingPunct="1">
              <a:defRPr/>
            </a:pPr>
            <a:r>
              <a:rPr lang="fi-FI" dirty="0" smtClean="0">
                <a:solidFill>
                  <a:srgbClr val="C00000"/>
                </a:solidFill>
                <a:sym typeface="Wingdings" charset="2"/>
              </a:rPr>
              <a:t>Velkaantumisaste</a:t>
            </a:r>
            <a:r>
              <a:rPr lang="fi-FI" dirty="0" smtClean="0">
                <a:sym typeface="Wingdings" charset="2"/>
              </a:rPr>
              <a:t>: suhteutetaan kotitalouksien yhteenlasketut velat ja kertyneet tulot. Vuonna 2009 velkaantumisaste oli 110 %.</a:t>
            </a:r>
          </a:p>
          <a:p>
            <a:pPr eaLnBrk="1" hangingPunct="1">
              <a:defRPr/>
            </a:pPr>
            <a:r>
              <a:rPr lang="fi-FI" dirty="0" smtClean="0"/>
              <a:t>Varallisuus voi edistää kuluttamista: henkilö uskaltaa esimerkiksi ottaa lainan, jos hänellä on iso metsäpalsta.</a:t>
            </a:r>
          </a:p>
          <a:p>
            <a:pPr eaLnBrk="1" hangingPunct="1">
              <a:defRPr/>
            </a:pPr>
            <a:r>
              <a:rPr lang="fi-FI" dirty="0" smtClean="0">
                <a:solidFill>
                  <a:srgbClr val="C00000"/>
                </a:solidFill>
              </a:rPr>
              <a:t>Säästämisaste</a:t>
            </a:r>
            <a:r>
              <a:rPr lang="fi-FI" dirty="0" smtClean="0"/>
              <a:t>: säästöjen eli kuluttamatta jäävien tulojen osuus kaikista tuloista.</a:t>
            </a:r>
          </a:p>
        </p:txBody>
      </p:sp>
      <p:sp>
        <p:nvSpPr>
          <p:cNvPr id="12292" name="Alatunnisteen paikkamerkki 5"/>
          <p:cNvSpPr>
            <a:spLocks noGrp="1"/>
          </p:cNvSpPr>
          <p:nvPr>
            <p:ph type="ftr" sz="quarter" idx="10"/>
          </p:nvPr>
        </p:nvSpPr>
        <p:spPr>
          <a:noFill/>
        </p:spPr>
        <p:txBody>
          <a:bodyPr/>
          <a:lstStyle/>
          <a:p>
            <a:r>
              <a:rPr lang="fi-FI" smtClean="0"/>
              <a:t>Kansalainen ja talous</a:t>
            </a:r>
          </a:p>
        </p:txBody>
      </p:sp>
      <p:sp>
        <p:nvSpPr>
          <p:cNvPr id="12293" name="Dian numeron paikkamerkki 4"/>
          <p:cNvSpPr>
            <a:spLocks noGrp="1"/>
          </p:cNvSpPr>
          <p:nvPr>
            <p:ph type="sldNum" sz="quarter" idx="11"/>
          </p:nvPr>
        </p:nvSpPr>
        <p:spPr>
          <a:noFill/>
        </p:spPr>
        <p:txBody>
          <a:bodyPr/>
          <a:lstStyle/>
          <a:p>
            <a:fld id="{CAB7B479-B4ED-4308-9A28-C5DFA08D2D89}" type="slidenum">
              <a:rPr lang="fi-FI" smtClean="0">
                <a:latin typeface="Arial" pitchFamily="34" charset="0"/>
                <a:cs typeface="Arial" pitchFamily="34" charset="0"/>
              </a:rPr>
              <a:pPr/>
              <a:t>83</a:t>
            </a:fld>
            <a:endParaRPr lang="fi-FI" smtClean="0">
              <a:latin typeface="Arial" pitchFamily="34" charset="0"/>
              <a:cs typeface="Arial" pitchFamily="34" charset="0"/>
            </a:endParaRPr>
          </a:p>
        </p:txBody>
      </p:sp>
      <p:pic>
        <p:nvPicPr>
          <p:cNvPr id="12294"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Kuva 11" descr="kuluttajan_budjettirajoite.jpg"/>
          <p:cNvPicPr>
            <a:picLocks noChangeAspect="1"/>
          </p:cNvPicPr>
          <p:nvPr/>
        </p:nvPicPr>
        <p:blipFill>
          <a:blip r:embed="rId3" cstate="print"/>
          <a:srcRect/>
          <a:stretch>
            <a:fillRect/>
          </a:stretch>
        </p:blipFill>
        <p:spPr bwMode="auto">
          <a:xfrm>
            <a:off x="4587875" y="2133600"/>
            <a:ext cx="4211638" cy="3024188"/>
          </a:xfrm>
          <a:prstGeom prst="rect">
            <a:avLst/>
          </a:prstGeom>
          <a:noFill/>
          <a:ln w="9525">
            <a:noFill/>
            <a:miter lim="800000"/>
            <a:headEnd/>
            <a:tailEnd/>
          </a:ln>
        </p:spPr>
      </p:pic>
      <p:sp>
        <p:nvSpPr>
          <p:cNvPr id="13315" name="Rectangle 2"/>
          <p:cNvSpPr>
            <a:spLocks noGrp="1" noChangeArrowheads="1"/>
          </p:cNvSpPr>
          <p:nvPr>
            <p:ph type="title"/>
          </p:nvPr>
        </p:nvSpPr>
        <p:spPr>
          <a:xfrm>
            <a:off x="428625" y="928688"/>
            <a:ext cx="8229600" cy="1143000"/>
          </a:xfrm>
        </p:spPr>
        <p:txBody>
          <a:bodyPr/>
          <a:lstStyle/>
          <a:p>
            <a:pPr eaLnBrk="1" hangingPunct="1"/>
            <a:r>
              <a:rPr lang="fi-FI" smtClean="0">
                <a:latin typeface="Arial" pitchFamily="34" charset="0"/>
                <a:cs typeface="Arial" pitchFamily="34" charset="0"/>
              </a:rPr>
              <a:t>Ydinsisältö 3: Budjettirajoite</a:t>
            </a:r>
          </a:p>
        </p:txBody>
      </p:sp>
      <p:sp>
        <p:nvSpPr>
          <p:cNvPr id="2" name="Rectangle 3"/>
          <p:cNvSpPr>
            <a:spLocks noGrp="1" noChangeArrowheads="1"/>
          </p:cNvSpPr>
          <p:nvPr>
            <p:ph type="body" sz="half" idx="1"/>
          </p:nvPr>
        </p:nvSpPr>
        <p:spPr>
          <a:xfrm>
            <a:off x="285750" y="1928813"/>
            <a:ext cx="4257675" cy="4144962"/>
          </a:xfrm>
        </p:spPr>
        <p:txBody>
          <a:bodyPr/>
          <a:lstStyle/>
          <a:p>
            <a:pPr eaLnBrk="1" hangingPunct="1">
              <a:lnSpc>
                <a:spcPct val="90000"/>
              </a:lnSpc>
            </a:pPr>
            <a:r>
              <a:rPr lang="fi-FI" sz="2400" smtClean="0">
                <a:latin typeface="Arial" pitchFamily="34" charset="0"/>
                <a:cs typeface="Arial" pitchFamily="34" charset="0"/>
              </a:rPr>
              <a:t>Kansalainen tekee kuluttajana koko ajan </a:t>
            </a:r>
            <a:r>
              <a:rPr lang="fi-FI" sz="2400" smtClean="0">
                <a:solidFill>
                  <a:srgbClr val="C00000"/>
                </a:solidFill>
                <a:latin typeface="Arial" pitchFamily="34" charset="0"/>
                <a:cs typeface="Arial" pitchFamily="34" charset="0"/>
              </a:rPr>
              <a:t>valintoja</a:t>
            </a:r>
            <a:r>
              <a:rPr lang="fi-FI" sz="2400" smtClean="0">
                <a:latin typeface="Arial" pitchFamily="34" charset="0"/>
                <a:cs typeface="Arial" pitchFamily="34" charset="0"/>
              </a:rPr>
              <a:t>, koska kaikkea ei ole mahdollista saada.</a:t>
            </a:r>
          </a:p>
          <a:p>
            <a:pPr eaLnBrk="1" hangingPunct="1">
              <a:lnSpc>
                <a:spcPct val="90000"/>
              </a:lnSpc>
            </a:pPr>
            <a:r>
              <a:rPr lang="fi-FI" sz="2400" smtClean="0">
                <a:latin typeface="Arial" pitchFamily="34" charset="0"/>
                <a:cs typeface="Arial" pitchFamily="34" charset="0"/>
              </a:rPr>
              <a:t>Valinnan pakkoa kutsutaan </a:t>
            </a:r>
            <a:r>
              <a:rPr lang="fi-FI" sz="2400" smtClean="0">
                <a:solidFill>
                  <a:srgbClr val="C00000"/>
                </a:solidFill>
                <a:latin typeface="Arial" pitchFamily="34" charset="0"/>
                <a:cs typeface="Arial" pitchFamily="34" charset="0"/>
              </a:rPr>
              <a:t>budjettirajoitteeksi</a:t>
            </a:r>
            <a:r>
              <a:rPr lang="fi-FI" sz="2400" smtClean="0">
                <a:latin typeface="Arial" pitchFamily="34" charset="0"/>
                <a:cs typeface="Arial" pitchFamily="34" charset="0"/>
              </a:rPr>
              <a:t>. </a:t>
            </a:r>
          </a:p>
          <a:p>
            <a:pPr eaLnBrk="1" hangingPunct="1">
              <a:lnSpc>
                <a:spcPct val="90000"/>
              </a:lnSpc>
            </a:pPr>
            <a:r>
              <a:rPr lang="fi-FI" sz="2400" smtClean="0">
                <a:latin typeface="Arial" pitchFamily="34" charset="0"/>
                <a:cs typeface="Arial" pitchFamily="34" charset="0"/>
              </a:rPr>
              <a:t>B-piste on mahdollista saavuttaa velanotolla.</a:t>
            </a:r>
          </a:p>
          <a:p>
            <a:pPr eaLnBrk="1" hangingPunct="1">
              <a:lnSpc>
                <a:spcPct val="90000"/>
              </a:lnSpc>
            </a:pPr>
            <a:r>
              <a:rPr lang="fi-FI" sz="2400" smtClean="0">
                <a:latin typeface="Arial" pitchFamily="34" charset="0"/>
                <a:cs typeface="Arial" pitchFamily="34" charset="0"/>
              </a:rPr>
              <a:t>A-pisteessä tuloja jää säästöön.</a:t>
            </a:r>
          </a:p>
          <a:p>
            <a:pPr eaLnBrk="1" hangingPunct="1">
              <a:lnSpc>
                <a:spcPct val="90000"/>
              </a:lnSpc>
              <a:buFontTx/>
              <a:buNone/>
            </a:pPr>
            <a:endParaRPr lang="fi-FI" sz="2400" smtClean="0">
              <a:latin typeface="Arial" pitchFamily="34" charset="0"/>
              <a:cs typeface="Arial" pitchFamily="34" charset="0"/>
            </a:endParaRPr>
          </a:p>
        </p:txBody>
      </p:sp>
      <p:pic>
        <p:nvPicPr>
          <p:cNvPr id="13317" name="Kuva 7"/>
          <p:cNvPicPr>
            <a:picLocks noChangeAspect="1"/>
          </p:cNvPicPr>
          <p:nvPr/>
        </p:nvPicPr>
        <p:blipFill>
          <a:blip r:embed="rId4" cstate="print"/>
          <a:srcRect/>
          <a:stretch>
            <a:fillRect/>
          </a:stretch>
        </p:blipFill>
        <p:spPr bwMode="auto">
          <a:xfrm>
            <a:off x="8072438" y="214313"/>
            <a:ext cx="639762" cy="630237"/>
          </a:xfrm>
          <a:prstGeom prst="rect">
            <a:avLst/>
          </a:prstGeom>
          <a:noFill/>
          <a:ln w="9525">
            <a:noFill/>
            <a:miter lim="800000"/>
            <a:headEnd/>
            <a:tailEnd/>
          </a:ln>
        </p:spPr>
      </p:pic>
      <p:sp>
        <p:nvSpPr>
          <p:cNvPr id="13318" name="Dian numeron paikkamerkki 5"/>
          <p:cNvSpPr>
            <a:spLocks noGrp="1"/>
          </p:cNvSpPr>
          <p:nvPr>
            <p:ph type="sldNum" sz="quarter" idx="11"/>
          </p:nvPr>
        </p:nvSpPr>
        <p:spPr>
          <a:noFill/>
        </p:spPr>
        <p:txBody>
          <a:bodyPr/>
          <a:lstStyle/>
          <a:p>
            <a:fld id="{C2E07825-458D-4A78-9537-905CB6397351}" type="slidenum">
              <a:rPr lang="fi-FI" smtClean="0">
                <a:latin typeface="Arial" pitchFamily="34" charset="0"/>
                <a:cs typeface="Arial" pitchFamily="34" charset="0"/>
              </a:rPr>
              <a:pPr/>
              <a:t>84</a:t>
            </a:fld>
            <a:endParaRPr lang="fi-FI" smtClean="0">
              <a:latin typeface="Arial" pitchFamily="34" charset="0"/>
              <a:cs typeface="Arial" pitchFamily="34" charset="0"/>
            </a:endParaRPr>
          </a:p>
        </p:txBody>
      </p:sp>
      <p:sp>
        <p:nvSpPr>
          <p:cNvPr id="13319" name="Alatunnisteen paikkamerkki 6"/>
          <p:cNvSpPr>
            <a:spLocks noGrp="1"/>
          </p:cNvSpPr>
          <p:nvPr>
            <p:ph type="ftr" sz="quarter" idx="10"/>
          </p:nvPr>
        </p:nvSpPr>
        <p:spPr>
          <a:noFill/>
        </p:spPr>
        <p:txBody>
          <a:bodyPr/>
          <a:lstStyle/>
          <a:p>
            <a:r>
              <a:rPr lang="fi-FI" smtClean="0"/>
              <a:t>Kansalainen ja talous</a:t>
            </a:r>
          </a:p>
        </p:txBody>
      </p:sp>
      <p:cxnSp>
        <p:nvCxnSpPr>
          <p:cNvPr id="9" name="Suora nuoliyhdysviiva 8"/>
          <p:cNvCxnSpPr/>
          <p:nvPr/>
        </p:nvCxnSpPr>
        <p:spPr>
          <a:xfrm flipV="1">
            <a:off x="3929063" y="3573463"/>
            <a:ext cx="2587625" cy="712787"/>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10" name="Suora nuoliyhdysviiva 9"/>
          <p:cNvCxnSpPr/>
          <p:nvPr/>
        </p:nvCxnSpPr>
        <p:spPr>
          <a:xfrm flipV="1">
            <a:off x="3714750" y="4005263"/>
            <a:ext cx="2297113" cy="995362"/>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defRPr/>
            </a:pPr>
            <a:r>
              <a:rPr lang="fi-FI" sz="4000" dirty="0" smtClean="0">
                <a:latin typeface="Arial" charset="0"/>
                <a:cs typeface="Arial" charset="0"/>
              </a:rPr>
              <a:t>Tuntitehtävä 1: Omat tulot ja menot</a:t>
            </a:r>
          </a:p>
        </p:txBody>
      </p:sp>
      <p:sp>
        <p:nvSpPr>
          <p:cNvPr id="14339" name="Rectangle 3"/>
          <p:cNvSpPr>
            <a:spLocks noGrp="1" noChangeArrowheads="1"/>
          </p:cNvSpPr>
          <p:nvPr>
            <p:ph sz="half" idx="1"/>
          </p:nvPr>
        </p:nvSpPr>
        <p:spPr>
          <a:xfrm>
            <a:off x="468313" y="1916113"/>
            <a:ext cx="3565525" cy="4525962"/>
          </a:xfrm>
        </p:spPr>
        <p:txBody>
          <a:bodyPr/>
          <a:lstStyle/>
          <a:p>
            <a:pPr eaLnBrk="1" hangingPunct="1"/>
            <a:r>
              <a:rPr lang="fi-FI" sz="2400" smtClean="0">
                <a:latin typeface="Arial" pitchFamily="34" charset="0"/>
                <a:cs typeface="Arial" pitchFamily="34" charset="0"/>
              </a:rPr>
              <a:t>Seuraa neljän viikon ajan omia tulojasi ja menojasi. Vertaa niitä keskivertoperheen vastaaviin (oppikirja s. 38). Mitä eroja huomaat ja miksi?</a:t>
            </a:r>
          </a:p>
        </p:txBody>
      </p:sp>
      <p:sp>
        <p:nvSpPr>
          <p:cNvPr id="14340" name="Alatunnisteen paikkamerkki 6"/>
          <p:cNvSpPr>
            <a:spLocks noGrp="1"/>
          </p:cNvSpPr>
          <p:nvPr>
            <p:ph type="ftr" sz="quarter" idx="10"/>
          </p:nvPr>
        </p:nvSpPr>
        <p:spPr>
          <a:noFill/>
        </p:spPr>
        <p:txBody>
          <a:bodyPr/>
          <a:lstStyle/>
          <a:p>
            <a:r>
              <a:rPr lang="fi-FI" smtClean="0"/>
              <a:t>Kansalainen ja talous</a:t>
            </a:r>
          </a:p>
        </p:txBody>
      </p:sp>
      <p:sp>
        <p:nvSpPr>
          <p:cNvPr id="14341" name="Dian numeron paikkamerkki 5"/>
          <p:cNvSpPr>
            <a:spLocks noGrp="1"/>
          </p:cNvSpPr>
          <p:nvPr>
            <p:ph type="sldNum" sz="quarter" idx="11"/>
          </p:nvPr>
        </p:nvSpPr>
        <p:spPr>
          <a:noFill/>
        </p:spPr>
        <p:txBody>
          <a:bodyPr/>
          <a:lstStyle/>
          <a:p>
            <a:fld id="{475DBDD0-21FA-4EBA-BF4E-6D8C117B20FC}" type="slidenum">
              <a:rPr lang="fi-FI" smtClean="0">
                <a:latin typeface="Arial" pitchFamily="34" charset="0"/>
                <a:cs typeface="Arial" pitchFamily="34" charset="0"/>
              </a:rPr>
              <a:pPr/>
              <a:t>85</a:t>
            </a:fld>
            <a:endParaRPr lang="fi-FI" smtClean="0">
              <a:latin typeface="Arial" pitchFamily="34" charset="0"/>
              <a:cs typeface="Arial" pitchFamily="34" charset="0"/>
            </a:endParaRPr>
          </a:p>
        </p:txBody>
      </p:sp>
      <p:pic>
        <p:nvPicPr>
          <p:cNvPr id="14342" name="Kuva 9"/>
          <p:cNvPicPr>
            <a:picLocks noChangeAspect="1"/>
          </p:cNvPicPr>
          <p:nvPr/>
        </p:nvPicPr>
        <p:blipFill>
          <a:blip r:embed="rId3" cstate="print"/>
          <a:srcRect/>
          <a:stretch>
            <a:fillRect/>
          </a:stretch>
        </p:blipFill>
        <p:spPr bwMode="auto">
          <a:xfrm>
            <a:off x="8110538" y="228600"/>
            <a:ext cx="746125" cy="795338"/>
          </a:xfrm>
          <a:prstGeom prst="rect">
            <a:avLst/>
          </a:prstGeom>
          <a:noFill/>
          <a:ln w="9525">
            <a:noFill/>
            <a:miter lim="800000"/>
            <a:headEnd/>
            <a:tailEnd/>
          </a:ln>
        </p:spPr>
      </p:pic>
      <p:pic>
        <p:nvPicPr>
          <p:cNvPr id="14343" name="Kuva 7" descr="kahden_huoltajan_lapsiperheen_kulutusmenojen_jakauma_2006.jpg"/>
          <p:cNvPicPr>
            <a:picLocks noChangeAspect="1"/>
          </p:cNvPicPr>
          <p:nvPr/>
        </p:nvPicPr>
        <p:blipFill>
          <a:blip r:embed="rId4" cstate="print"/>
          <a:srcRect/>
          <a:stretch>
            <a:fillRect/>
          </a:stretch>
        </p:blipFill>
        <p:spPr bwMode="auto">
          <a:xfrm>
            <a:off x="4284663" y="1916113"/>
            <a:ext cx="4552950" cy="2819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fi-FI" smtClean="0">
                <a:latin typeface="Arial" pitchFamily="34" charset="0"/>
                <a:cs typeface="Arial" pitchFamily="34" charset="0"/>
              </a:rPr>
              <a:t>Tuntitehtävä 2: Kotitalouksien velkaantuneisuus</a:t>
            </a:r>
          </a:p>
        </p:txBody>
      </p:sp>
      <p:sp>
        <p:nvSpPr>
          <p:cNvPr id="14339" name="Rectangle 3"/>
          <p:cNvSpPr>
            <a:spLocks noGrp="1" noChangeArrowheads="1"/>
          </p:cNvSpPr>
          <p:nvPr>
            <p:ph idx="1"/>
          </p:nvPr>
        </p:nvSpPr>
        <p:spPr/>
        <p:txBody>
          <a:bodyPr>
            <a:normAutofit fontScale="70000" lnSpcReduction="20000"/>
          </a:bodyPr>
          <a:lstStyle/>
          <a:p>
            <a:pPr eaLnBrk="1" hangingPunct="1">
              <a:defRPr/>
            </a:pPr>
            <a:r>
              <a:rPr lang="fi-FI" dirty="0" smtClean="0"/>
              <a:t>Lue oppikirjan sivut 74</a:t>
            </a:r>
            <a:r>
              <a:rPr lang="fi-FI" dirty="0" smtClean="0">
                <a:latin typeface="+mn-lt"/>
                <a:cs typeface="Times New Roman"/>
              </a:rPr>
              <a:t>–</a:t>
            </a:r>
            <a:r>
              <a:rPr lang="fi-FI" dirty="0" smtClean="0"/>
              <a:t>82</a:t>
            </a:r>
            <a:r>
              <a:rPr lang="fi-FI" dirty="0" smtClean="0">
                <a:solidFill>
                  <a:srgbClr val="C00000"/>
                </a:solidFill>
              </a:rPr>
              <a:t> </a:t>
            </a:r>
            <a:r>
              <a:rPr lang="fi-FI" dirty="0" smtClean="0"/>
              <a:t>ja tutki seuraavan dian kuviota. Vertaa Suomen ja muiden maiden kotitalouksien taloudellista tilannetta.</a:t>
            </a:r>
            <a:br>
              <a:rPr lang="fi-FI" dirty="0" smtClean="0"/>
            </a:br>
            <a:endParaRPr lang="fi-FI" dirty="0" smtClean="0"/>
          </a:p>
          <a:p>
            <a:pPr eaLnBrk="1" hangingPunct="1">
              <a:defRPr/>
            </a:pPr>
            <a:r>
              <a:rPr lang="fi-FI" dirty="0" smtClean="0"/>
              <a:t>a) Miksi suomalaisilla kotitalouksilla on vähemmän velkaa kuin esimerkiksi ruotsalaisilla?</a:t>
            </a:r>
          </a:p>
          <a:p>
            <a:pPr eaLnBrk="1" hangingPunct="1">
              <a:defRPr/>
            </a:pPr>
            <a:r>
              <a:rPr lang="fi-FI" dirty="0" smtClean="0"/>
              <a:t>b) Suomalaisten kotitalouksien yhteenlasketut velat vuoden 2008 lopussa olivat runsaat 99,3 mrd. € ja vuoden aikana käytettävissä olevat tulot yhteensä 90,5 mrd. €. Paljonko suomalaisten pitäisi lisätä velkojaan tulojen säilyessä vuoden 2008 tasolla, jotta olisimme yhtä raskaasti velkaantuneita kuin amerikkalaiset, joiden keskimääräinen velkaantuneisuus kyseisenä vuonna oli 131,6 %? </a:t>
            </a:r>
          </a:p>
          <a:p>
            <a:pPr eaLnBrk="1" hangingPunct="1">
              <a:buFontTx/>
              <a:buNone/>
              <a:defRPr/>
            </a:pPr>
            <a:endParaRPr lang="fi-FI" dirty="0" smtClean="0"/>
          </a:p>
          <a:p>
            <a:pPr eaLnBrk="1" hangingPunct="1">
              <a:defRPr/>
            </a:pPr>
            <a:r>
              <a:rPr lang="fi-FI" dirty="0" smtClean="0">
                <a:hlinkClick r:id="rId3" action="ppaction://hlinkfile"/>
              </a:rPr>
              <a:t>Kommentoitu vastaus tehtäviin</a:t>
            </a:r>
            <a:endParaRPr lang="fi-FI" dirty="0" smtClean="0">
              <a:solidFill>
                <a:srgbClr val="C00000"/>
              </a:solidFill>
            </a:endParaRPr>
          </a:p>
        </p:txBody>
      </p:sp>
      <p:sp>
        <p:nvSpPr>
          <p:cNvPr id="15364" name="Alatunnisteen paikkamerkki 5"/>
          <p:cNvSpPr>
            <a:spLocks noGrp="1"/>
          </p:cNvSpPr>
          <p:nvPr>
            <p:ph type="ftr" sz="quarter" idx="10"/>
          </p:nvPr>
        </p:nvSpPr>
        <p:spPr>
          <a:noFill/>
        </p:spPr>
        <p:txBody>
          <a:bodyPr/>
          <a:lstStyle/>
          <a:p>
            <a:r>
              <a:rPr lang="fi-FI" smtClean="0"/>
              <a:t>Kansalainen ja talous</a:t>
            </a:r>
          </a:p>
        </p:txBody>
      </p:sp>
      <p:sp>
        <p:nvSpPr>
          <p:cNvPr id="15365" name="Dian numeron paikkamerkki 4"/>
          <p:cNvSpPr>
            <a:spLocks noGrp="1"/>
          </p:cNvSpPr>
          <p:nvPr>
            <p:ph type="sldNum" sz="quarter" idx="11"/>
          </p:nvPr>
        </p:nvSpPr>
        <p:spPr>
          <a:noFill/>
        </p:spPr>
        <p:txBody>
          <a:bodyPr/>
          <a:lstStyle/>
          <a:p>
            <a:fld id="{C0726489-91BC-477A-BD46-EE4DD322E1CE}" type="slidenum">
              <a:rPr lang="fi-FI" smtClean="0">
                <a:latin typeface="Arial" pitchFamily="34" charset="0"/>
                <a:cs typeface="Arial" pitchFamily="34" charset="0"/>
              </a:rPr>
              <a:pPr/>
              <a:t>86</a:t>
            </a:fld>
            <a:endParaRPr lang="fi-FI" smtClean="0">
              <a:latin typeface="Arial" pitchFamily="34" charset="0"/>
              <a:cs typeface="Arial" pitchFamily="34" charset="0"/>
            </a:endParaRPr>
          </a:p>
        </p:txBody>
      </p:sp>
      <p:pic>
        <p:nvPicPr>
          <p:cNvPr id="15366" name="Kuva 9"/>
          <p:cNvPicPr>
            <a:picLocks noChangeAspect="1"/>
          </p:cNvPicPr>
          <p:nvPr/>
        </p:nvPicPr>
        <p:blipFill>
          <a:blip r:embed="rId4" cstate="print"/>
          <a:srcRect/>
          <a:stretch>
            <a:fillRect/>
          </a:stretch>
        </p:blipFill>
        <p:spPr bwMode="auto">
          <a:xfrm>
            <a:off x="8110538" y="228600"/>
            <a:ext cx="746125" cy="795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5"/>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a:graphicFrameLocks noGrp="1"/>
          </p:cNvGraphicFramePr>
          <p:nvPr/>
        </p:nvGraphicFramePr>
        <p:xfrm>
          <a:off x="63469" y="411163"/>
          <a:ext cx="9077356" cy="6076950"/>
        </p:xfrm>
        <a:graphic>
          <a:graphicData uri="http://schemas.openxmlformats.org/drawingml/2006/chart">
            <c:chart xmlns:c="http://schemas.openxmlformats.org/drawingml/2006/chart" xmlns:r="http://schemas.openxmlformats.org/officeDocument/2006/relationships" r:id="rId3"/>
          </a:graphicData>
        </a:graphic>
      </p:graphicFrame>
      <p:pic>
        <p:nvPicPr>
          <p:cNvPr id="16387" name="Kuva 9"/>
          <p:cNvPicPr>
            <a:picLocks noChangeAspect="1"/>
          </p:cNvPicPr>
          <p:nvPr/>
        </p:nvPicPr>
        <p:blipFill>
          <a:blip r:embed="rId4" cstate="print"/>
          <a:srcRect/>
          <a:stretch>
            <a:fillRect/>
          </a:stretch>
        </p:blipFill>
        <p:spPr bwMode="auto">
          <a:xfrm>
            <a:off x="8110538" y="228600"/>
            <a:ext cx="746125" cy="795338"/>
          </a:xfrm>
          <a:prstGeom prst="rect">
            <a:avLst/>
          </a:prstGeom>
          <a:noFill/>
          <a:ln w="9525">
            <a:noFill/>
            <a:miter lim="800000"/>
            <a:headEnd/>
            <a:tailEnd/>
          </a:ln>
        </p:spPr>
      </p:pic>
      <p:sp>
        <p:nvSpPr>
          <p:cNvPr id="16388" name="Dian numeron paikkamerkki 4"/>
          <p:cNvSpPr>
            <a:spLocks noGrp="1"/>
          </p:cNvSpPr>
          <p:nvPr>
            <p:ph type="sldNum" sz="quarter" idx="11"/>
          </p:nvPr>
        </p:nvSpPr>
        <p:spPr>
          <a:noFill/>
        </p:spPr>
        <p:txBody>
          <a:bodyPr/>
          <a:lstStyle/>
          <a:p>
            <a:fld id="{1EAE4678-DB39-49A7-9B2B-C2BC4DECC431}" type="slidenum">
              <a:rPr lang="fi-FI" smtClean="0">
                <a:latin typeface="Arial" pitchFamily="34" charset="0"/>
                <a:cs typeface="Arial" pitchFamily="34" charset="0"/>
              </a:rPr>
              <a:pPr/>
              <a:t>87</a:t>
            </a:fld>
            <a:endParaRPr lang="fi-FI" smtClean="0">
              <a:latin typeface="Arial" pitchFamily="34" charset="0"/>
              <a:cs typeface="Arial" pitchFamily="34" charset="0"/>
            </a:endParaRPr>
          </a:p>
        </p:txBody>
      </p:sp>
      <p:sp>
        <p:nvSpPr>
          <p:cNvPr id="16389" name="Alatunnisteen paikkamerkki 5"/>
          <p:cNvSpPr>
            <a:spLocks noGrp="1"/>
          </p:cNvSpPr>
          <p:nvPr>
            <p:ph type="ftr" sz="quarter" idx="10"/>
          </p:nvPr>
        </p:nvSpPr>
        <p:spPr>
          <a:noFill/>
        </p:spPr>
        <p:txBody>
          <a:bodyPr/>
          <a:lstStyle/>
          <a:p>
            <a:r>
              <a:rPr lang="fi-FI" smtClean="0"/>
              <a:t>Kansalainen ja talous</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defRPr/>
            </a:pPr>
            <a:r>
              <a:rPr lang="fi-FI" sz="4000" dirty="0" smtClean="0">
                <a:latin typeface="Arial" charset="0"/>
                <a:cs typeface="Arial" charset="0"/>
              </a:rPr>
              <a:t>Tuntitehtävä 3: Velkaantumisasteen vaikutuksia</a:t>
            </a:r>
          </a:p>
        </p:txBody>
      </p:sp>
      <p:sp>
        <p:nvSpPr>
          <p:cNvPr id="16387" name="Rectangle 3"/>
          <p:cNvSpPr>
            <a:spLocks noGrp="1" noChangeArrowheads="1"/>
          </p:cNvSpPr>
          <p:nvPr>
            <p:ph sz="half" idx="1"/>
          </p:nvPr>
        </p:nvSpPr>
        <p:spPr>
          <a:xfrm>
            <a:off x="428625" y="2332038"/>
            <a:ext cx="4038600" cy="4525962"/>
          </a:xfrm>
        </p:spPr>
        <p:txBody>
          <a:bodyPr>
            <a:normAutofit fontScale="92500" lnSpcReduction="20000"/>
          </a:bodyPr>
          <a:lstStyle/>
          <a:p>
            <a:pPr marL="609600" indent="-609600" eaLnBrk="1" hangingPunct="1">
              <a:buFontTx/>
              <a:buNone/>
              <a:defRPr/>
            </a:pPr>
            <a:r>
              <a:rPr lang="fi-FI" dirty="0" smtClean="0">
                <a:latin typeface="Arial" charset="0"/>
                <a:cs typeface="Arial" charset="0"/>
              </a:rPr>
              <a:t>1. 	Miten korkea velkaantumisaste vaikuttaa kotitalouksiin?</a:t>
            </a:r>
          </a:p>
          <a:p>
            <a:pPr marL="609600" indent="-609600" eaLnBrk="1" hangingPunct="1">
              <a:buFontTx/>
              <a:buNone/>
              <a:defRPr/>
            </a:pPr>
            <a:r>
              <a:rPr lang="fi-FI" dirty="0" smtClean="0">
                <a:latin typeface="Arial" charset="0"/>
                <a:cs typeface="Arial" charset="0"/>
              </a:rPr>
              <a:t>2. 	Miten kotitalouksien velkaantumisaste vaikuttaa yrityksiin?</a:t>
            </a:r>
          </a:p>
          <a:p>
            <a:pPr marL="609600" indent="-609600" eaLnBrk="1" hangingPunct="1">
              <a:buFontTx/>
              <a:buNone/>
              <a:defRPr/>
            </a:pPr>
            <a:r>
              <a:rPr lang="fi-FI" dirty="0" smtClean="0">
                <a:latin typeface="Arial" charset="0"/>
                <a:cs typeface="Arial" charset="0"/>
              </a:rPr>
              <a:t>3.   Miten kotitalouksien korkea velkaantumisaste vaikuttaa koko kansantalouteen?</a:t>
            </a:r>
          </a:p>
        </p:txBody>
      </p:sp>
      <p:sp>
        <p:nvSpPr>
          <p:cNvPr id="17412" name="Alatunnisteen paikkamerkki 5"/>
          <p:cNvSpPr>
            <a:spLocks noGrp="1"/>
          </p:cNvSpPr>
          <p:nvPr>
            <p:ph type="ftr" sz="quarter" idx="10"/>
          </p:nvPr>
        </p:nvSpPr>
        <p:spPr>
          <a:noFill/>
        </p:spPr>
        <p:txBody>
          <a:bodyPr/>
          <a:lstStyle/>
          <a:p>
            <a:r>
              <a:rPr lang="fi-FI" smtClean="0"/>
              <a:t>Kansalainen ja talous</a:t>
            </a:r>
          </a:p>
        </p:txBody>
      </p:sp>
      <p:sp>
        <p:nvSpPr>
          <p:cNvPr id="17413" name="Dian numeron paikkamerkki 4"/>
          <p:cNvSpPr>
            <a:spLocks noGrp="1"/>
          </p:cNvSpPr>
          <p:nvPr>
            <p:ph type="sldNum" sz="quarter" idx="11"/>
          </p:nvPr>
        </p:nvSpPr>
        <p:spPr>
          <a:noFill/>
        </p:spPr>
        <p:txBody>
          <a:bodyPr/>
          <a:lstStyle/>
          <a:p>
            <a:fld id="{1E9F0FB8-0F6D-4089-8863-159AB1851404}" type="slidenum">
              <a:rPr lang="fi-FI" smtClean="0">
                <a:latin typeface="Arial" pitchFamily="34" charset="0"/>
                <a:cs typeface="Arial" pitchFamily="34" charset="0"/>
              </a:rPr>
              <a:pPr/>
              <a:t>88</a:t>
            </a:fld>
            <a:endParaRPr lang="fi-FI" smtClean="0">
              <a:latin typeface="Arial" pitchFamily="34" charset="0"/>
              <a:cs typeface="Arial" pitchFamily="34" charset="0"/>
            </a:endParaRPr>
          </a:p>
        </p:txBody>
      </p:sp>
      <p:pic>
        <p:nvPicPr>
          <p:cNvPr id="17414" name="Kuva 9"/>
          <p:cNvPicPr>
            <a:picLocks noChangeAspect="1"/>
          </p:cNvPicPr>
          <p:nvPr/>
        </p:nvPicPr>
        <p:blipFill>
          <a:blip r:embed="rId3" cstate="print"/>
          <a:srcRect/>
          <a:stretch>
            <a:fillRect/>
          </a:stretch>
        </p:blipFill>
        <p:spPr bwMode="auto">
          <a:xfrm>
            <a:off x="8110538" y="228600"/>
            <a:ext cx="746125" cy="795338"/>
          </a:xfrm>
          <a:prstGeom prst="rect">
            <a:avLst/>
          </a:prstGeom>
          <a:noFill/>
          <a:ln w="9525">
            <a:noFill/>
            <a:miter lim="800000"/>
            <a:headEnd/>
            <a:tailEnd/>
          </a:ln>
        </p:spPr>
      </p:pic>
      <p:pic>
        <p:nvPicPr>
          <p:cNvPr id="17415" name="Picture 8" descr="C:\Documents and Settings\nko\Työpöytä\shutterstock_45989137.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57750" y="1746250"/>
            <a:ext cx="3413125" cy="5111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5"/>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fi-FI" smtClean="0">
                <a:latin typeface="Arial" pitchFamily="34" charset="0"/>
                <a:cs typeface="Arial" pitchFamily="34" charset="0"/>
              </a:rPr>
              <a:t>Ydinsisältö 1: Kysyntä</a:t>
            </a:r>
          </a:p>
        </p:txBody>
      </p:sp>
      <p:sp>
        <p:nvSpPr>
          <p:cNvPr id="37891" name="Rectangle 3"/>
          <p:cNvSpPr>
            <a:spLocks noGrp="1" noChangeArrowheads="1"/>
          </p:cNvSpPr>
          <p:nvPr>
            <p:ph idx="1"/>
          </p:nvPr>
        </p:nvSpPr>
        <p:spPr>
          <a:xfrm>
            <a:off x="684213" y="1916113"/>
            <a:ext cx="8229600" cy="4297362"/>
          </a:xfrm>
        </p:spPr>
        <p:txBody>
          <a:bodyPr>
            <a:normAutofit fontScale="92500" lnSpcReduction="10000"/>
          </a:bodyPr>
          <a:lstStyle/>
          <a:p>
            <a:pPr eaLnBrk="1" hangingPunct="1"/>
            <a:r>
              <a:rPr lang="fi-FI" smtClean="0">
                <a:latin typeface="Arial" pitchFamily="34" charset="0"/>
                <a:cs typeface="Arial" pitchFamily="34" charset="0"/>
              </a:rPr>
              <a:t>= hyödykemäärä, jonka kuluttajat haluavat ostaa ja pystyvät ostamaan tietyllä hinnalla.</a:t>
            </a:r>
          </a:p>
          <a:p>
            <a:pPr eaLnBrk="1" hangingPunct="1"/>
            <a:r>
              <a:rPr lang="fi-FI" smtClean="0">
                <a:latin typeface="Arial" pitchFamily="34" charset="0"/>
                <a:cs typeface="Arial" pitchFamily="34" charset="0"/>
              </a:rPr>
              <a:t>Riippuu esimerkiksi</a:t>
            </a:r>
          </a:p>
          <a:p>
            <a:pPr lvl="1" eaLnBrk="1" hangingPunct="1"/>
            <a:r>
              <a:rPr lang="fi-FI" smtClean="0">
                <a:latin typeface="Arial" pitchFamily="34" charset="0"/>
                <a:cs typeface="Arial" pitchFamily="34" charset="0"/>
              </a:rPr>
              <a:t>hyödykkeen hinnasta</a:t>
            </a:r>
          </a:p>
          <a:p>
            <a:pPr lvl="1" eaLnBrk="1" hangingPunct="1"/>
            <a:r>
              <a:rPr lang="fi-FI" smtClean="0">
                <a:latin typeface="Arial" pitchFamily="34" charset="0"/>
                <a:cs typeface="Arial" pitchFamily="34" charset="0"/>
              </a:rPr>
              <a:t>kotitalouksien käytettävissä olevista tuloista</a:t>
            </a:r>
          </a:p>
          <a:p>
            <a:pPr lvl="1" eaLnBrk="1" hangingPunct="1"/>
            <a:r>
              <a:rPr lang="fi-FI" smtClean="0">
                <a:latin typeface="Arial" pitchFamily="34" charset="0"/>
                <a:cs typeface="Arial" pitchFamily="34" charset="0"/>
              </a:rPr>
              <a:t>kilpailevien hyödykkeiden hinnoista</a:t>
            </a:r>
          </a:p>
          <a:p>
            <a:pPr lvl="1" eaLnBrk="1" hangingPunct="1"/>
            <a:r>
              <a:rPr lang="fi-FI" smtClean="0">
                <a:latin typeface="Arial" pitchFamily="34" charset="0"/>
                <a:cs typeface="Arial" pitchFamily="34" charset="0"/>
              </a:rPr>
              <a:t>kuluttajien mausta</a:t>
            </a:r>
          </a:p>
          <a:p>
            <a:pPr lvl="1" eaLnBrk="1" hangingPunct="1"/>
            <a:r>
              <a:rPr lang="fi-FI" smtClean="0">
                <a:latin typeface="Arial" pitchFamily="34" charset="0"/>
                <a:cs typeface="Arial" pitchFamily="34" charset="0"/>
              </a:rPr>
              <a:t>kuluttajien arvioista siitä, miten hyödykkeiden hinnat tulevaisuudessa kehittyvät.</a:t>
            </a:r>
          </a:p>
        </p:txBody>
      </p:sp>
      <p:sp>
        <p:nvSpPr>
          <p:cNvPr id="37892" name="Alatunnisteen paikkamerkki 5"/>
          <p:cNvSpPr>
            <a:spLocks noGrp="1"/>
          </p:cNvSpPr>
          <p:nvPr>
            <p:ph type="ftr" sz="quarter" idx="10"/>
          </p:nvPr>
        </p:nvSpPr>
        <p:spPr>
          <a:noFill/>
        </p:spPr>
        <p:txBody>
          <a:bodyPr/>
          <a:lstStyle/>
          <a:p>
            <a:r>
              <a:rPr lang="fi-FI" smtClean="0"/>
              <a:t>Kansalainen ja talous</a:t>
            </a:r>
          </a:p>
        </p:txBody>
      </p:sp>
      <p:sp>
        <p:nvSpPr>
          <p:cNvPr id="37893" name="Dian numeron paikkamerkki 4"/>
          <p:cNvSpPr>
            <a:spLocks noGrp="1"/>
          </p:cNvSpPr>
          <p:nvPr>
            <p:ph type="sldNum" sz="quarter" idx="11"/>
          </p:nvPr>
        </p:nvSpPr>
        <p:spPr>
          <a:noFill/>
        </p:spPr>
        <p:txBody>
          <a:bodyPr/>
          <a:lstStyle/>
          <a:p>
            <a:fld id="{391EF6B5-A1AB-4EF5-99BF-3EBDFB57DD9D}" type="slidenum">
              <a:rPr lang="fi-FI" smtClean="0">
                <a:latin typeface="Arial" pitchFamily="34" charset="0"/>
                <a:cs typeface="Arial" pitchFamily="34" charset="0"/>
              </a:rPr>
              <a:pPr/>
              <a:t>89</a:t>
            </a:fld>
            <a:endParaRPr lang="fi-FI" smtClean="0">
              <a:latin typeface="Arial" pitchFamily="34" charset="0"/>
              <a:cs typeface="Arial" pitchFamily="34" charset="0"/>
            </a:endParaRPr>
          </a:p>
        </p:txBody>
      </p:sp>
      <p:pic>
        <p:nvPicPr>
          <p:cNvPr id="37894" name="Kuva 7"/>
          <p:cNvPicPr>
            <a:picLocks noChangeAspect="1"/>
          </p:cNvPicPr>
          <p:nvPr/>
        </p:nvPicPr>
        <p:blipFill>
          <a:blip r:embed="rId3" cstate="print"/>
          <a:srcRect/>
          <a:stretch>
            <a:fillRect/>
          </a:stretch>
        </p:blipFill>
        <p:spPr bwMode="auto">
          <a:xfrm>
            <a:off x="8215313" y="428625"/>
            <a:ext cx="639762" cy="630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Suomen kansalaisen perusoikeudet</a:t>
            </a:r>
          </a:p>
        </p:txBody>
      </p:sp>
      <p:sp>
        <p:nvSpPr>
          <p:cNvPr id="26627" name="Rectangle 5"/>
          <p:cNvSpPr>
            <a:spLocks noGrp="1" noChangeArrowheads="1"/>
          </p:cNvSpPr>
          <p:nvPr>
            <p:ph idx="1"/>
          </p:nvPr>
        </p:nvSpPr>
        <p:spPr/>
        <p:txBody>
          <a:bodyPr/>
          <a:lstStyle/>
          <a:p>
            <a:pPr lvl="1" eaLnBrk="1" hangingPunct="1"/>
            <a:r>
              <a:rPr lang="fi-FI" smtClean="0">
                <a:latin typeface="Arial" charset="0"/>
                <a:cs typeface="Arial" charset="0"/>
              </a:rPr>
              <a:t>Sivistykselliset perusoikeudet</a:t>
            </a:r>
          </a:p>
          <a:p>
            <a:pPr lvl="2" eaLnBrk="1" hangingPunct="1"/>
            <a:r>
              <a:rPr lang="fi-FI" smtClean="0">
                <a:latin typeface="Arial" charset="0"/>
                <a:cs typeface="Arial" charset="0"/>
              </a:rPr>
              <a:t>maksuton perusopetus</a:t>
            </a:r>
          </a:p>
          <a:p>
            <a:pPr lvl="2" eaLnBrk="1" hangingPunct="1"/>
            <a:r>
              <a:rPr lang="fi-FI" smtClean="0">
                <a:latin typeface="Arial" charset="0"/>
                <a:cs typeface="Arial" charset="0"/>
              </a:rPr>
              <a:t>oikeus omaan kieleen ja kulttuuriin</a:t>
            </a:r>
          </a:p>
          <a:p>
            <a:pPr lvl="2" eaLnBrk="1" hangingPunct="1"/>
            <a:endParaRPr lang="fi-FI" smtClean="0">
              <a:latin typeface="Arial" charset="0"/>
              <a:cs typeface="Arial" charset="0"/>
            </a:endParaRPr>
          </a:p>
          <a:p>
            <a:pPr lvl="2" eaLnBrk="1" hangingPunct="1"/>
            <a:endParaRPr lang="fi-FI" smtClean="0">
              <a:latin typeface="Arial" charset="0"/>
              <a:cs typeface="Arial" charset="0"/>
            </a:endParaRPr>
          </a:p>
          <a:p>
            <a:pPr lvl="1" eaLnBrk="1" hangingPunct="1"/>
            <a:r>
              <a:rPr lang="fi-FI" smtClean="0">
                <a:latin typeface="Arial" charset="0"/>
                <a:cs typeface="Arial" charset="0"/>
              </a:rPr>
              <a:t>Äänioikeus ja vaalikelpoisuus</a:t>
            </a:r>
          </a:p>
          <a:p>
            <a:pPr lvl="2" eaLnBrk="1" hangingPunct="1"/>
            <a:r>
              <a:rPr lang="fi-FI" smtClean="0">
                <a:latin typeface="Arial" charset="0"/>
                <a:cs typeface="Arial" charset="0"/>
              </a:rPr>
              <a:t>oikeus äänestää ja asettua ehdokkaaksi yleisissä vaaleissa</a:t>
            </a:r>
          </a:p>
        </p:txBody>
      </p:sp>
      <p:sp>
        <p:nvSpPr>
          <p:cNvPr id="26628" name="Dian numeron paikkamerkki 3"/>
          <p:cNvSpPr>
            <a:spLocks noGrp="1"/>
          </p:cNvSpPr>
          <p:nvPr>
            <p:ph type="sldNum" sz="quarter" idx="11"/>
          </p:nvPr>
        </p:nvSpPr>
        <p:spPr>
          <a:noFill/>
        </p:spPr>
        <p:txBody>
          <a:bodyPr/>
          <a:lstStyle/>
          <a:p>
            <a:fld id="{C26DF79A-6AD7-461C-9232-9A7491DE7B82}" type="slidenum">
              <a:rPr lang="fi-FI" smtClean="0">
                <a:ea typeface="Lucida Sans Unicode" pitchFamily="34" charset="0"/>
              </a:rPr>
              <a:pPr/>
              <a:t>9</a:t>
            </a:fld>
            <a:endParaRPr lang="fi-FI" smtClean="0">
              <a:ea typeface="Lucida Sans Unicode" pitchFamily="34" charset="0"/>
            </a:endParaRPr>
          </a:p>
        </p:txBody>
      </p:sp>
      <p:sp>
        <p:nvSpPr>
          <p:cNvPr id="26629" name="Alatunnisteen paikkamerkki 4"/>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6630" name="Kuva 5" descr="koulu_shutterstock_55600885.jpg"/>
          <p:cNvPicPr>
            <a:picLocks noChangeAspect="1"/>
          </p:cNvPicPr>
          <p:nvPr/>
        </p:nvPicPr>
        <p:blipFill>
          <a:blip r:embed="rId2" cstate="print">
            <a:clrChange>
              <a:clrFrom>
                <a:srgbClr val="F1BE8F"/>
              </a:clrFrom>
              <a:clrTo>
                <a:srgbClr val="F1BE8F">
                  <a:alpha val="0"/>
                </a:srgbClr>
              </a:clrTo>
            </a:clrChange>
          </a:blip>
          <a:srcRect l="6277" t="5971" r="9964" b="4466"/>
          <a:stretch>
            <a:fillRect/>
          </a:stretch>
        </p:blipFill>
        <p:spPr bwMode="auto">
          <a:xfrm>
            <a:off x="6140160" y="2187591"/>
            <a:ext cx="2743200" cy="1960045"/>
          </a:xfrm>
          <a:prstGeom prst="rect">
            <a:avLst/>
          </a:prstGeom>
          <a:noFill/>
          <a:ln w="9525">
            <a:noFill/>
            <a:miter lim="800000"/>
            <a:headEnd/>
            <a:tailEnd/>
          </a:ln>
        </p:spPr>
      </p:pic>
      <p:pic>
        <p:nvPicPr>
          <p:cNvPr id="26631" name="Kuva 7"/>
          <p:cNvPicPr>
            <a:picLocks noChangeAspect="1"/>
          </p:cNvPicPr>
          <p:nvPr/>
        </p:nvPicPr>
        <p:blipFill>
          <a:blip r:embed="rId3"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5"/>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fi-FI" smtClean="0">
                <a:latin typeface="Arial" pitchFamily="34" charset="0"/>
                <a:cs typeface="Arial" pitchFamily="34" charset="0"/>
              </a:rPr>
              <a:t>Ydinsisältö 2: Tarjonta</a:t>
            </a:r>
          </a:p>
        </p:txBody>
      </p:sp>
      <p:sp>
        <p:nvSpPr>
          <p:cNvPr id="38915" name="Rectangle 3"/>
          <p:cNvSpPr>
            <a:spLocks noGrp="1" noChangeArrowheads="1"/>
          </p:cNvSpPr>
          <p:nvPr>
            <p:ph idx="1"/>
          </p:nvPr>
        </p:nvSpPr>
        <p:spPr>
          <a:xfrm>
            <a:off x="611188" y="2060575"/>
            <a:ext cx="8229600" cy="3744913"/>
          </a:xfrm>
        </p:spPr>
        <p:txBody>
          <a:bodyPr>
            <a:normAutofit lnSpcReduction="10000"/>
          </a:bodyPr>
          <a:lstStyle/>
          <a:p>
            <a:pPr eaLnBrk="1" hangingPunct="1"/>
            <a:r>
              <a:rPr lang="fi-FI" smtClean="0">
                <a:latin typeface="Arial" pitchFamily="34" charset="0"/>
                <a:cs typeface="Arial" pitchFamily="34" charset="0"/>
              </a:rPr>
              <a:t>= hyödykemäärä, jonka yritykset haluavat ja pystyvät tuomaan markkinoille tietyillä hinnoilla.</a:t>
            </a:r>
          </a:p>
          <a:p>
            <a:pPr eaLnBrk="1" hangingPunct="1"/>
            <a:r>
              <a:rPr lang="fi-FI" smtClean="0">
                <a:latin typeface="Arial" pitchFamily="34" charset="0"/>
                <a:cs typeface="Arial" pitchFamily="34" charset="0"/>
              </a:rPr>
              <a:t>Riippuu esimerkiksi</a:t>
            </a:r>
          </a:p>
          <a:p>
            <a:pPr lvl="1" eaLnBrk="1" hangingPunct="1"/>
            <a:r>
              <a:rPr lang="fi-FI" smtClean="0">
                <a:latin typeface="Arial" pitchFamily="34" charset="0"/>
                <a:cs typeface="Arial" pitchFamily="34" charset="0"/>
              </a:rPr>
              <a:t> tuotannontekijöiden määrästä</a:t>
            </a:r>
          </a:p>
          <a:p>
            <a:pPr lvl="1" eaLnBrk="1" hangingPunct="1"/>
            <a:r>
              <a:rPr lang="fi-FI" smtClean="0">
                <a:latin typeface="Arial" pitchFamily="34" charset="0"/>
                <a:cs typeface="Arial" pitchFamily="34" charset="0"/>
              </a:rPr>
              <a:t> tuotantoteknologiasta</a:t>
            </a:r>
          </a:p>
          <a:p>
            <a:pPr lvl="1" eaLnBrk="1" hangingPunct="1"/>
            <a:r>
              <a:rPr lang="fi-FI" smtClean="0">
                <a:latin typeface="Arial" pitchFamily="34" charset="0"/>
                <a:cs typeface="Arial" pitchFamily="34" charset="0"/>
              </a:rPr>
              <a:t> muuttuvien tuotantokustannusten kehityksestä (palkat, vuokrat).</a:t>
            </a:r>
          </a:p>
        </p:txBody>
      </p:sp>
      <p:sp>
        <p:nvSpPr>
          <p:cNvPr id="38916" name="Alatunnisteen paikkamerkki 5"/>
          <p:cNvSpPr>
            <a:spLocks noGrp="1"/>
          </p:cNvSpPr>
          <p:nvPr>
            <p:ph type="ftr" sz="quarter" idx="10"/>
          </p:nvPr>
        </p:nvSpPr>
        <p:spPr>
          <a:noFill/>
        </p:spPr>
        <p:txBody>
          <a:bodyPr/>
          <a:lstStyle/>
          <a:p>
            <a:r>
              <a:rPr lang="fi-FI" smtClean="0"/>
              <a:t>Kansalainen ja talous</a:t>
            </a:r>
          </a:p>
        </p:txBody>
      </p:sp>
      <p:sp>
        <p:nvSpPr>
          <p:cNvPr id="38917" name="Dian numeron paikkamerkki 4"/>
          <p:cNvSpPr>
            <a:spLocks noGrp="1"/>
          </p:cNvSpPr>
          <p:nvPr>
            <p:ph type="sldNum" sz="quarter" idx="11"/>
          </p:nvPr>
        </p:nvSpPr>
        <p:spPr>
          <a:noFill/>
        </p:spPr>
        <p:txBody>
          <a:bodyPr/>
          <a:lstStyle/>
          <a:p>
            <a:fld id="{99CF28E6-B12A-4F53-AA66-F13656F26B7D}" type="slidenum">
              <a:rPr lang="fi-FI" smtClean="0">
                <a:latin typeface="Arial" pitchFamily="34" charset="0"/>
                <a:cs typeface="Arial" pitchFamily="34" charset="0"/>
              </a:rPr>
              <a:pPr/>
              <a:t>90</a:t>
            </a:fld>
            <a:endParaRPr lang="fi-FI" smtClean="0">
              <a:latin typeface="Arial" pitchFamily="34" charset="0"/>
              <a:cs typeface="Arial" pitchFamily="34" charset="0"/>
            </a:endParaRPr>
          </a:p>
        </p:txBody>
      </p:sp>
      <p:pic>
        <p:nvPicPr>
          <p:cNvPr id="38918" name="Kuva 7"/>
          <p:cNvPicPr>
            <a:picLocks noChangeAspect="1"/>
          </p:cNvPicPr>
          <p:nvPr/>
        </p:nvPicPr>
        <p:blipFill>
          <a:blip r:embed="rId3" cstate="print"/>
          <a:srcRect/>
          <a:stretch>
            <a:fillRect/>
          </a:stretch>
        </p:blipFill>
        <p:spPr bwMode="auto">
          <a:xfrm>
            <a:off x="8215313" y="428625"/>
            <a:ext cx="639762" cy="630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5"/>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Kuva 11" descr="kysyntä_ja_tarjontakäyrät.jpg"/>
          <p:cNvPicPr>
            <a:picLocks noChangeAspect="1"/>
          </p:cNvPicPr>
          <p:nvPr/>
        </p:nvPicPr>
        <p:blipFill>
          <a:blip r:embed="rId3" cstate="print"/>
          <a:srcRect/>
          <a:stretch>
            <a:fillRect/>
          </a:stretch>
        </p:blipFill>
        <p:spPr bwMode="auto">
          <a:xfrm>
            <a:off x="4572000" y="2349500"/>
            <a:ext cx="4297363" cy="3095625"/>
          </a:xfrm>
          <a:prstGeom prst="rect">
            <a:avLst/>
          </a:prstGeom>
          <a:noFill/>
          <a:ln w="9525">
            <a:noFill/>
            <a:miter lim="800000"/>
            <a:headEnd/>
            <a:tailEnd/>
          </a:ln>
        </p:spPr>
      </p:pic>
      <p:sp>
        <p:nvSpPr>
          <p:cNvPr id="2" name="Rectangle 2"/>
          <p:cNvSpPr>
            <a:spLocks noGrp="1" noChangeArrowheads="1"/>
          </p:cNvSpPr>
          <p:nvPr>
            <p:ph type="title"/>
          </p:nvPr>
        </p:nvSpPr>
        <p:spPr>
          <a:xfrm>
            <a:off x="457200" y="990600"/>
            <a:ext cx="8229600" cy="1009650"/>
          </a:xfrm>
        </p:spPr>
        <p:txBody>
          <a:bodyPr>
            <a:normAutofit fontScale="90000"/>
          </a:bodyPr>
          <a:lstStyle/>
          <a:p>
            <a:pPr eaLnBrk="1" hangingPunct="1">
              <a:defRPr/>
            </a:pPr>
            <a:r>
              <a:rPr lang="fi-FI" dirty="0" smtClean="0">
                <a:latin typeface="Arial" charset="0"/>
                <a:cs typeface="Arial" charset="0"/>
              </a:rPr>
              <a:t>Ydinsisältö 3: Kysynnän ja tarjonnan tasapaino</a:t>
            </a:r>
          </a:p>
        </p:txBody>
      </p:sp>
      <p:sp>
        <p:nvSpPr>
          <p:cNvPr id="39939" name="Rectangle 3"/>
          <p:cNvSpPr>
            <a:spLocks noGrp="1" noChangeArrowheads="1"/>
          </p:cNvSpPr>
          <p:nvPr>
            <p:ph sz="half" idx="1"/>
          </p:nvPr>
        </p:nvSpPr>
        <p:spPr>
          <a:xfrm>
            <a:off x="500063" y="2071688"/>
            <a:ext cx="4038600" cy="4429125"/>
          </a:xfrm>
        </p:spPr>
        <p:txBody>
          <a:bodyPr>
            <a:normAutofit lnSpcReduction="10000"/>
          </a:bodyPr>
          <a:lstStyle/>
          <a:p>
            <a:pPr eaLnBrk="1" hangingPunct="1">
              <a:lnSpc>
                <a:spcPct val="90000"/>
              </a:lnSpc>
              <a:buFontTx/>
              <a:buNone/>
              <a:defRPr/>
            </a:pPr>
            <a:endParaRPr lang="fi-FI" dirty="0" smtClean="0">
              <a:solidFill>
                <a:srgbClr val="C00000"/>
              </a:solidFill>
              <a:latin typeface="Arial" charset="0"/>
              <a:cs typeface="Arial" charset="0"/>
            </a:endParaRPr>
          </a:p>
          <a:p>
            <a:pPr eaLnBrk="1" hangingPunct="1">
              <a:lnSpc>
                <a:spcPct val="90000"/>
              </a:lnSpc>
              <a:defRPr/>
            </a:pPr>
            <a:r>
              <a:rPr lang="fi-FI" dirty="0" smtClean="0">
                <a:latin typeface="Arial" charset="0"/>
                <a:cs typeface="Arial" charset="0"/>
              </a:rPr>
              <a:t>Kysynnän ja tarjonnan saattaa yhteen markkinataloudessa </a:t>
            </a:r>
            <a:r>
              <a:rPr lang="fi-FI" b="1" dirty="0" smtClean="0">
                <a:solidFill>
                  <a:srgbClr val="C00000"/>
                </a:solidFill>
                <a:latin typeface="Arial" charset="0"/>
                <a:cs typeface="Arial" charset="0"/>
              </a:rPr>
              <a:t>hintamekanismi</a:t>
            </a:r>
            <a:r>
              <a:rPr lang="fi-FI" dirty="0" smtClean="0">
                <a:latin typeface="Arial" charset="0"/>
                <a:cs typeface="Arial" charset="0"/>
              </a:rPr>
              <a:t>. Se määrittää kysynnän ja tarjonnan eli sen, kuinka paljon jotakin hyödykettä tuotetaan ja kuinka paljon sitä halutaan ostaa.</a:t>
            </a:r>
          </a:p>
        </p:txBody>
      </p:sp>
      <p:sp>
        <p:nvSpPr>
          <p:cNvPr id="39941" name="Alatunnisteen paikkamerkki 5"/>
          <p:cNvSpPr>
            <a:spLocks noGrp="1"/>
          </p:cNvSpPr>
          <p:nvPr>
            <p:ph type="ftr" sz="quarter" idx="10"/>
          </p:nvPr>
        </p:nvSpPr>
        <p:spPr>
          <a:noFill/>
        </p:spPr>
        <p:txBody>
          <a:bodyPr/>
          <a:lstStyle/>
          <a:p>
            <a:r>
              <a:rPr lang="fi-FI" smtClean="0"/>
              <a:t>Kansalainen ja talous</a:t>
            </a:r>
          </a:p>
        </p:txBody>
      </p:sp>
      <p:sp>
        <p:nvSpPr>
          <p:cNvPr id="39942" name="Dian numeron paikkamerkki 4"/>
          <p:cNvSpPr>
            <a:spLocks noGrp="1"/>
          </p:cNvSpPr>
          <p:nvPr>
            <p:ph type="sldNum" sz="quarter" idx="11"/>
          </p:nvPr>
        </p:nvSpPr>
        <p:spPr>
          <a:noFill/>
        </p:spPr>
        <p:txBody>
          <a:bodyPr/>
          <a:lstStyle/>
          <a:p>
            <a:fld id="{0F991EFC-7554-4A41-B814-E9E5CD8F27DF}" type="slidenum">
              <a:rPr lang="fi-FI" smtClean="0">
                <a:latin typeface="Arial" pitchFamily="34" charset="0"/>
                <a:cs typeface="Arial" pitchFamily="34" charset="0"/>
              </a:rPr>
              <a:pPr/>
              <a:t>91</a:t>
            </a:fld>
            <a:endParaRPr lang="fi-FI" smtClean="0">
              <a:latin typeface="Arial" pitchFamily="34" charset="0"/>
              <a:cs typeface="Arial" pitchFamily="34" charset="0"/>
            </a:endParaRPr>
          </a:p>
        </p:txBody>
      </p:sp>
      <p:pic>
        <p:nvPicPr>
          <p:cNvPr id="39943" name="Kuva 7"/>
          <p:cNvPicPr>
            <a:picLocks noChangeAspect="1"/>
          </p:cNvPicPr>
          <p:nvPr/>
        </p:nvPicPr>
        <p:blipFill>
          <a:blip r:embed="rId4" cstate="print"/>
          <a:srcRect/>
          <a:stretch>
            <a:fillRect/>
          </a:stretch>
        </p:blipFill>
        <p:spPr bwMode="auto">
          <a:xfrm>
            <a:off x="8215313" y="428625"/>
            <a:ext cx="639762" cy="630238"/>
          </a:xfrm>
          <a:prstGeom prst="rect">
            <a:avLst/>
          </a:prstGeom>
          <a:noFill/>
          <a:ln w="9525">
            <a:noFill/>
            <a:miter lim="800000"/>
            <a:headEnd/>
            <a:tailEnd/>
          </a:ln>
        </p:spPr>
      </p:pic>
      <p:cxnSp>
        <p:nvCxnSpPr>
          <p:cNvPr id="11" name="Suora nuoliyhdysviiva 10"/>
          <p:cNvCxnSpPr/>
          <p:nvPr/>
        </p:nvCxnSpPr>
        <p:spPr>
          <a:xfrm flipV="1">
            <a:off x="4356100" y="3500438"/>
            <a:ext cx="857250" cy="433387"/>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13" name="Suora nuoliyhdysviiva 12"/>
          <p:cNvCxnSpPr/>
          <p:nvPr/>
        </p:nvCxnSpPr>
        <p:spPr>
          <a:xfrm flipV="1">
            <a:off x="4140200" y="5084763"/>
            <a:ext cx="3744913" cy="720725"/>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15" name="Suora nuoliyhdysviiva 14"/>
          <p:cNvCxnSpPr/>
          <p:nvPr/>
        </p:nvCxnSpPr>
        <p:spPr>
          <a:xfrm rot="5400000">
            <a:off x="6196013" y="3892550"/>
            <a:ext cx="928688" cy="1587"/>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fi-FI" smtClean="0">
                <a:latin typeface="Arial" pitchFamily="34" charset="0"/>
                <a:cs typeface="Arial" pitchFamily="34" charset="0"/>
              </a:rPr>
              <a:t>Ydinsisältö 4: Täydellinen kilpailu</a:t>
            </a:r>
          </a:p>
        </p:txBody>
      </p:sp>
      <p:sp>
        <p:nvSpPr>
          <p:cNvPr id="39939" name="Rectangle 3"/>
          <p:cNvSpPr>
            <a:spLocks noGrp="1" noChangeArrowheads="1"/>
          </p:cNvSpPr>
          <p:nvPr>
            <p:ph idx="1"/>
          </p:nvPr>
        </p:nvSpPr>
        <p:spPr>
          <a:xfrm>
            <a:off x="428625" y="1928813"/>
            <a:ext cx="8229600" cy="4297362"/>
          </a:xfrm>
        </p:spPr>
        <p:txBody>
          <a:bodyPr>
            <a:normAutofit fontScale="92500" lnSpcReduction="20000"/>
          </a:bodyPr>
          <a:lstStyle/>
          <a:p>
            <a:pPr eaLnBrk="1" hangingPunct="1">
              <a:defRPr/>
            </a:pPr>
            <a:r>
              <a:rPr lang="fi-FI" dirty="0" smtClean="0">
                <a:latin typeface="Arial" charset="0"/>
                <a:cs typeface="Arial" charset="0"/>
              </a:rPr>
              <a:t>Tilanne, jossa on niin paljon myyjiä ja ostajia, ettei yksi voi vaikuttaa hintaan.</a:t>
            </a:r>
          </a:p>
          <a:p>
            <a:pPr eaLnBrk="1" hangingPunct="1">
              <a:defRPr/>
            </a:pPr>
            <a:r>
              <a:rPr lang="fi-FI" dirty="0" smtClean="0">
                <a:latin typeface="Arial" charset="0"/>
                <a:cs typeface="Arial" charset="0"/>
              </a:rPr>
              <a:t>Tuote kaikilla samanlainen.</a:t>
            </a:r>
          </a:p>
          <a:p>
            <a:pPr eaLnBrk="1" hangingPunct="1">
              <a:defRPr/>
            </a:pPr>
            <a:r>
              <a:rPr lang="fi-FI" dirty="0" smtClean="0">
                <a:latin typeface="Arial" charset="0"/>
                <a:cs typeface="Arial" charset="0"/>
              </a:rPr>
              <a:t>Kaikilla osapuolilla täydellinen tieto markkinoista.</a:t>
            </a:r>
          </a:p>
          <a:p>
            <a:pPr eaLnBrk="1" hangingPunct="1">
              <a:defRPr/>
            </a:pPr>
            <a:r>
              <a:rPr lang="fi-FI" dirty="0" smtClean="0">
                <a:latin typeface="Arial" charset="0"/>
                <a:cs typeface="Arial" charset="0"/>
              </a:rPr>
              <a:t>Markkinat täysin vapaat.</a:t>
            </a:r>
          </a:p>
          <a:p>
            <a:pPr eaLnBrk="1" hangingPunct="1">
              <a:defRPr/>
            </a:pPr>
            <a:r>
              <a:rPr lang="fi-FI" dirty="0" smtClean="0">
                <a:latin typeface="Arial" charset="0"/>
                <a:cs typeface="Arial" charset="0"/>
              </a:rPr>
              <a:t>Yrittäjä ei voi päättää tuotteensa hintaa, vaan hänen on hyväksyttävä markkinahinta.</a:t>
            </a:r>
          </a:p>
          <a:p>
            <a:pPr eaLnBrk="1" hangingPunct="1">
              <a:defRPr/>
            </a:pPr>
            <a:r>
              <a:rPr lang="fi-FI" dirty="0" smtClean="0">
                <a:solidFill>
                  <a:srgbClr val="C00000"/>
                </a:solidFill>
                <a:latin typeface="Arial" charset="0"/>
                <a:cs typeface="Arial" charset="0"/>
              </a:rPr>
              <a:t>Pohdi: </a:t>
            </a:r>
            <a:r>
              <a:rPr lang="fi-FI" dirty="0" smtClean="0">
                <a:latin typeface="Arial" charset="0"/>
                <a:cs typeface="Arial" charset="0"/>
              </a:rPr>
              <a:t>Onko täydellinen kilpailu enemmän teoreettinen kuin todellinen kilpailun muoto?</a:t>
            </a:r>
          </a:p>
        </p:txBody>
      </p:sp>
      <p:pic>
        <p:nvPicPr>
          <p:cNvPr id="40964" name="Kuva 7"/>
          <p:cNvPicPr>
            <a:picLocks noChangeAspect="1"/>
          </p:cNvPicPr>
          <p:nvPr/>
        </p:nvPicPr>
        <p:blipFill>
          <a:blip r:embed="rId3" cstate="print"/>
          <a:srcRect/>
          <a:stretch>
            <a:fillRect/>
          </a:stretch>
        </p:blipFill>
        <p:spPr bwMode="auto">
          <a:xfrm>
            <a:off x="8215313" y="428625"/>
            <a:ext cx="639762" cy="630238"/>
          </a:xfrm>
          <a:prstGeom prst="rect">
            <a:avLst/>
          </a:prstGeom>
          <a:noFill/>
          <a:ln w="9525">
            <a:noFill/>
            <a:miter lim="800000"/>
            <a:headEnd/>
            <a:tailEnd/>
          </a:ln>
        </p:spPr>
      </p:pic>
      <p:sp>
        <p:nvSpPr>
          <p:cNvPr id="40965" name="Dian numeron paikkamerkki 4"/>
          <p:cNvSpPr>
            <a:spLocks noGrp="1"/>
          </p:cNvSpPr>
          <p:nvPr>
            <p:ph type="sldNum" sz="quarter" idx="11"/>
          </p:nvPr>
        </p:nvSpPr>
        <p:spPr>
          <a:noFill/>
        </p:spPr>
        <p:txBody>
          <a:bodyPr/>
          <a:lstStyle/>
          <a:p>
            <a:fld id="{D5EAB7A0-C25A-45E1-90F1-C96A52553211}" type="slidenum">
              <a:rPr lang="fi-FI" smtClean="0">
                <a:latin typeface="Arial" pitchFamily="34" charset="0"/>
                <a:cs typeface="Arial" pitchFamily="34" charset="0"/>
              </a:rPr>
              <a:pPr/>
              <a:t>92</a:t>
            </a:fld>
            <a:endParaRPr lang="fi-FI" smtClean="0">
              <a:latin typeface="Arial" pitchFamily="34" charset="0"/>
              <a:cs typeface="Arial" pitchFamily="34" charset="0"/>
            </a:endParaRPr>
          </a:p>
        </p:txBody>
      </p:sp>
      <p:sp>
        <p:nvSpPr>
          <p:cNvPr id="40966" name="Alatunnisteen paikkamerkki 5"/>
          <p:cNvSpPr>
            <a:spLocks noGrp="1"/>
          </p:cNvSpPr>
          <p:nvPr>
            <p:ph type="ftr" sz="quarter" idx="10"/>
          </p:nvPr>
        </p:nvSpPr>
        <p:spPr>
          <a:noFill/>
        </p:spPr>
        <p:txBody>
          <a:bodyPr/>
          <a:lstStyle/>
          <a:p>
            <a:r>
              <a:rPr lang="fi-FI" smtClean="0"/>
              <a:t>Kansalainen ja talous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fi-FI" smtClean="0">
                <a:latin typeface="Arial" pitchFamily="34" charset="0"/>
                <a:cs typeface="Arial" pitchFamily="34" charset="0"/>
              </a:rPr>
              <a:t>Ydinsisältö 5: Monopoli</a:t>
            </a:r>
          </a:p>
        </p:txBody>
      </p:sp>
      <p:sp>
        <p:nvSpPr>
          <p:cNvPr id="41987" name="Rectangle 3"/>
          <p:cNvSpPr>
            <a:spLocks noGrp="1" noChangeArrowheads="1"/>
          </p:cNvSpPr>
          <p:nvPr>
            <p:ph idx="1"/>
          </p:nvPr>
        </p:nvSpPr>
        <p:spPr>
          <a:xfrm>
            <a:off x="428625" y="1928813"/>
            <a:ext cx="8229600" cy="4297362"/>
          </a:xfrm>
        </p:spPr>
        <p:txBody>
          <a:bodyPr>
            <a:normAutofit lnSpcReduction="10000"/>
          </a:bodyPr>
          <a:lstStyle/>
          <a:p>
            <a:pPr eaLnBrk="1" hangingPunct="1">
              <a:lnSpc>
                <a:spcPct val="90000"/>
              </a:lnSpc>
            </a:pPr>
            <a:r>
              <a:rPr lang="fi-FI" smtClean="0">
                <a:latin typeface="Arial" pitchFamily="34" charset="0"/>
                <a:cs typeface="Arial" pitchFamily="34" charset="0"/>
              </a:rPr>
              <a:t>Markkinoilla vain yksi yrittäjä.</a:t>
            </a:r>
          </a:p>
          <a:p>
            <a:pPr eaLnBrk="1" hangingPunct="1">
              <a:lnSpc>
                <a:spcPct val="90000"/>
              </a:lnSpc>
            </a:pPr>
            <a:r>
              <a:rPr lang="fi-FI" smtClean="0">
                <a:latin typeface="Arial" pitchFamily="34" charset="0"/>
                <a:cs typeface="Arial" pitchFamily="34" charset="0"/>
              </a:rPr>
              <a:t> Tuote ainutlaatuinen.</a:t>
            </a:r>
          </a:p>
          <a:p>
            <a:pPr eaLnBrk="1" hangingPunct="1">
              <a:lnSpc>
                <a:spcPct val="90000"/>
              </a:lnSpc>
            </a:pPr>
            <a:r>
              <a:rPr lang="fi-FI" smtClean="0">
                <a:latin typeface="Arial" pitchFamily="34" charset="0"/>
                <a:cs typeface="Arial" pitchFamily="34" charset="0"/>
              </a:rPr>
              <a:t> Syyt</a:t>
            </a:r>
          </a:p>
          <a:p>
            <a:pPr lvl="1" eaLnBrk="1" hangingPunct="1">
              <a:lnSpc>
                <a:spcPct val="90000"/>
              </a:lnSpc>
            </a:pPr>
            <a:r>
              <a:rPr lang="fi-FI" smtClean="0">
                <a:latin typeface="Arial" pitchFamily="34" charset="0"/>
                <a:cs typeface="Arial" pitchFamily="34" charset="0"/>
              </a:rPr>
              <a:t> laki</a:t>
            </a:r>
          </a:p>
          <a:p>
            <a:pPr lvl="1" eaLnBrk="1" hangingPunct="1">
              <a:lnSpc>
                <a:spcPct val="90000"/>
              </a:lnSpc>
            </a:pPr>
            <a:r>
              <a:rPr lang="fi-FI" smtClean="0">
                <a:latin typeface="Arial" pitchFamily="34" charset="0"/>
                <a:cs typeface="Arial" pitchFamily="34" charset="0"/>
              </a:rPr>
              <a:t> patentti</a:t>
            </a:r>
          </a:p>
          <a:p>
            <a:pPr lvl="1" eaLnBrk="1" hangingPunct="1">
              <a:lnSpc>
                <a:spcPct val="90000"/>
              </a:lnSpc>
            </a:pPr>
            <a:r>
              <a:rPr lang="fi-FI" smtClean="0">
                <a:latin typeface="Arial" pitchFamily="34" charset="0"/>
                <a:cs typeface="Arial" pitchFamily="34" charset="0"/>
              </a:rPr>
              <a:t> niukat luonnonvarat</a:t>
            </a:r>
          </a:p>
          <a:p>
            <a:pPr lvl="1" eaLnBrk="1" hangingPunct="1">
              <a:lnSpc>
                <a:spcPct val="90000"/>
              </a:lnSpc>
            </a:pPr>
            <a:r>
              <a:rPr lang="fi-FI" smtClean="0">
                <a:latin typeface="Arial" pitchFamily="34" charset="0"/>
                <a:cs typeface="Arial" pitchFamily="34" charset="0"/>
              </a:rPr>
              <a:t> tekninen osaaminen</a:t>
            </a:r>
          </a:p>
          <a:p>
            <a:pPr lvl="1" eaLnBrk="1" hangingPunct="1">
              <a:lnSpc>
                <a:spcPct val="90000"/>
              </a:lnSpc>
            </a:pPr>
            <a:r>
              <a:rPr lang="fi-FI" smtClean="0">
                <a:latin typeface="Arial" pitchFamily="34" charset="0"/>
                <a:cs typeface="Arial" pitchFamily="34" charset="0"/>
              </a:rPr>
              <a:t> tuotettava suuria määriä, jotta kannattavaa.</a:t>
            </a:r>
          </a:p>
          <a:p>
            <a:pPr eaLnBrk="1" hangingPunct="1">
              <a:lnSpc>
                <a:spcPct val="90000"/>
              </a:lnSpc>
            </a:pPr>
            <a:r>
              <a:rPr lang="fi-FI" smtClean="0">
                <a:latin typeface="Arial" pitchFamily="34" charset="0"/>
                <a:cs typeface="Arial" pitchFamily="34" charset="0"/>
              </a:rPr>
              <a:t> Määrää yksin tuotteensa hinnan.</a:t>
            </a:r>
          </a:p>
        </p:txBody>
      </p:sp>
      <p:pic>
        <p:nvPicPr>
          <p:cNvPr id="41988" name="Kuva 7"/>
          <p:cNvPicPr>
            <a:picLocks noChangeAspect="1"/>
          </p:cNvPicPr>
          <p:nvPr/>
        </p:nvPicPr>
        <p:blipFill>
          <a:blip r:embed="rId3" cstate="print"/>
          <a:srcRect/>
          <a:stretch>
            <a:fillRect/>
          </a:stretch>
        </p:blipFill>
        <p:spPr bwMode="auto">
          <a:xfrm>
            <a:off x="8215313" y="428625"/>
            <a:ext cx="639762" cy="630238"/>
          </a:xfrm>
          <a:prstGeom prst="rect">
            <a:avLst/>
          </a:prstGeom>
          <a:noFill/>
          <a:ln w="9525">
            <a:noFill/>
            <a:miter lim="800000"/>
            <a:headEnd/>
            <a:tailEnd/>
          </a:ln>
        </p:spPr>
      </p:pic>
      <p:sp>
        <p:nvSpPr>
          <p:cNvPr id="41989" name="Dian numeron paikkamerkki 4"/>
          <p:cNvSpPr>
            <a:spLocks noGrp="1"/>
          </p:cNvSpPr>
          <p:nvPr>
            <p:ph type="sldNum" sz="quarter" idx="11"/>
          </p:nvPr>
        </p:nvSpPr>
        <p:spPr>
          <a:noFill/>
        </p:spPr>
        <p:txBody>
          <a:bodyPr/>
          <a:lstStyle/>
          <a:p>
            <a:fld id="{E38D079B-BB91-4BB0-BBC6-BB989562C563}" type="slidenum">
              <a:rPr lang="fi-FI" smtClean="0">
                <a:latin typeface="Arial" pitchFamily="34" charset="0"/>
                <a:cs typeface="Arial" pitchFamily="34" charset="0"/>
              </a:rPr>
              <a:pPr/>
              <a:t>93</a:t>
            </a:fld>
            <a:endParaRPr lang="fi-FI" smtClean="0">
              <a:latin typeface="Arial" pitchFamily="34" charset="0"/>
              <a:cs typeface="Arial" pitchFamily="34" charset="0"/>
            </a:endParaRPr>
          </a:p>
        </p:txBody>
      </p:sp>
      <p:sp>
        <p:nvSpPr>
          <p:cNvPr id="41990" name="Alatunnisteen paikkamerkki 5"/>
          <p:cNvSpPr>
            <a:spLocks noGrp="1"/>
          </p:cNvSpPr>
          <p:nvPr>
            <p:ph type="ftr" sz="quarter" idx="10"/>
          </p:nvPr>
        </p:nvSpPr>
        <p:spPr>
          <a:noFill/>
        </p:spPr>
        <p:txBody>
          <a:bodyPr/>
          <a:lstStyle/>
          <a:p>
            <a:r>
              <a:rPr lang="fi-FI" smtClean="0"/>
              <a:t>Kansalainen ja talous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5"/>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990600"/>
            <a:ext cx="8229600" cy="1223963"/>
          </a:xfrm>
        </p:spPr>
        <p:txBody>
          <a:bodyPr>
            <a:normAutofit fontScale="90000"/>
          </a:bodyPr>
          <a:lstStyle/>
          <a:p>
            <a:pPr eaLnBrk="1" hangingPunct="1"/>
            <a:r>
              <a:rPr lang="fi-FI" smtClean="0">
                <a:latin typeface="Arial" pitchFamily="34" charset="0"/>
                <a:cs typeface="Arial" pitchFamily="34" charset="0"/>
              </a:rPr>
              <a:t>Ydinsisältö 6: Muita kilpailun muotoja</a:t>
            </a:r>
          </a:p>
        </p:txBody>
      </p:sp>
      <p:sp>
        <p:nvSpPr>
          <p:cNvPr id="41987" name="Rectangle 3"/>
          <p:cNvSpPr>
            <a:spLocks noGrp="1" noChangeArrowheads="1"/>
          </p:cNvSpPr>
          <p:nvPr>
            <p:ph idx="1"/>
          </p:nvPr>
        </p:nvSpPr>
        <p:spPr/>
        <p:txBody>
          <a:bodyPr>
            <a:normAutofit fontScale="85000" lnSpcReduction="20000"/>
          </a:bodyPr>
          <a:lstStyle/>
          <a:p>
            <a:pPr eaLnBrk="1" hangingPunct="1">
              <a:defRPr/>
            </a:pPr>
            <a:r>
              <a:rPr lang="fi-FI" b="1" dirty="0" smtClean="0">
                <a:solidFill>
                  <a:srgbClr val="C00000"/>
                </a:solidFill>
              </a:rPr>
              <a:t>OLIGOPOLI</a:t>
            </a:r>
          </a:p>
          <a:p>
            <a:pPr lvl="1" eaLnBrk="1" hangingPunct="1">
              <a:buFont typeface="Arial" charset="0"/>
              <a:buChar char="•"/>
              <a:defRPr/>
            </a:pPr>
            <a:r>
              <a:rPr lang="fi-FI" dirty="0" smtClean="0"/>
              <a:t>muutama myyjä</a:t>
            </a:r>
          </a:p>
          <a:p>
            <a:pPr lvl="1" eaLnBrk="1" hangingPunct="1">
              <a:buFont typeface="Arial" charset="0"/>
              <a:buChar char="•"/>
              <a:defRPr/>
            </a:pPr>
            <a:r>
              <a:rPr lang="fi-FI" dirty="0" smtClean="0"/>
              <a:t>tuotteet samanlaisia tai erilaistettuja</a:t>
            </a:r>
          </a:p>
          <a:p>
            <a:pPr lvl="1" eaLnBrk="1" hangingPunct="1">
              <a:buFont typeface="Arial" charset="0"/>
              <a:buChar char="•"/>
              <a:defRPr/>
            </a:pPr>
            <a:r>
              <a:rPr lang="fi-FI" dirty="0" smtClean="0"/>
              <a:t>yritykset eivät mielellään muuta hintoja (kilpailijoiden olisi pakko reagoida)</a:t>
            </a:r>
          </a:p>
          <a:p>
            <a:pPr lvl="1" eaLnBrk="1" hangingPunct="1">
              <a:buFont typeface="Arial" charset="0"/>
              <a:buChar char="•"/>
              <a:defRPr/>
            </a:pPr>
            <a:r>
              <a:rPr lang="fi-FI" dirty="0" smtClean="0"/>
              <a:t>uhkana hintasota (ratkaisuna kartellit, mutta ovat kiellettyjä)</a:t>
            </a:r>
          </a:p>
          <a:p>
            <a:pPr eaLnBrk="1" hangingPunct="1">
              <a:defRPr/>
            </a:pPr>
            <a:r>
              <a:rPr lang="fi-FI" b="1" dirty="0" smtClean="0">
                <a:solidFill>
                  <a:srgbClr val="C00000"/>
                </a:solidFill>
              </a:rPr>
              <a:t>MONOPOLISTINEN KILPAILU</a:t>
            </a:r>
          </a:p>
          <a:p>
            <a:pPr lvl="1" eaLnBrk="1" hangingPunct="1">
              <a:buFont typeface="Arial" charset="0"/>
              <a:buChar char="•"/>
              <a:defRPr/>
            </a:pPr>
            <a:r>
              <a:rPr lang="fi-FI" dirty="0" smtClean="0"/>
              <a:t>useita myyjiä</a:t>
            </a:r>
          </a:p>
          <a:p>
            <a:pPr lvl="1" eaLnBrk="1" hangingPunct="1">
              <a:buFont typeface="Arial" charset="0"/>
              <a:buChar char="•"/>
              <a:defRPr/>
            </a:pPr>
            <a:r>
              <a:rPr lang="fi-FI" dirty="0" smtClean="0"/>
              <a:t>tuotteet erilaistettuja, mikä antaa vapautta hinnan määrittelyyn, esimerkiksi kuluttaja on valmis maksamaan tietynmerkkisestä tuotteesta hieman enemmän</a:t>
            </a:r>
          </a:p>
        </p:txBody>
      </p:sp>
      <p:sp>
        <p:nvSpPr>
          <p:cNvPr id="43012" name="Alatunnisteen paikkamerkki 5"/>
          <p:cNvSpPr>
            <a:spLocks noGrp="1"/>
          </p:cNvSpPr>
          <p:nvPr>
            <p:ph type="ftr" sz="quarter" idx="10"/>
          </p:nvPr>
        </p:nvSpPr>
        <p:spPr>
          <a:noFill/>
        </p:spPr>
        <p:txBody>
          <a:bodyPr/>
          <a:lstStyle/>
          <a:p>
            <a:r>
              <a:rPr lang="fi-FI" smtClean="0"/>
              <a:t>Kansalainen ja talous</a:t>
            </a:r>
          </a:p>
        </p:txBody>
      </p:sp>
      <p:sp>
        <p:nvSpPr>
          <p:cNvPr id="43013" name="Dian numeron paikkamerkki 4"/>
          <p:cNvSpPr>
            <a:spLocks noGrp="1"/>
          </p:cNvSpPr>
          <p:nvPr>
            <p:ph type="sldNum" sz="quarter" idx="11"/>
          </p:nvPr>
        </p:nvSpPr>
        <p:spPr>
          <a:noFill/>
        </p:spPr>
        <p:txBody>
          <a:bodyPr/>
          <a:lstStyle/>
          <a:p>
            <a:fld id="{2528DC20-95DA-4763-BA2D-EDCDB8CFB6ED}" type="slidenum">
              <a:rPr lang="fi-FI" smtClean="0">
                <a:latin typeface="Arial" pitchFamily="34" charset="0"/>
                <a:cs typeface="Arial" pitchFamily="34" charset="0"/>
              </a:rPr>
              <a:pPr/>
              <a:t>94</a:t>
            </a:fld>
            <a:endParaRPr lang="fi-FI" smtClean="0">
              <a:latin typeface="Arial" pitchFamily="34" charset="0"/>
              <a:cs typeface="Arial" pitchFamily="34" charset="0"/>
            </a:endParaRPr>
          </a:p>
        </p:txBody>
      </p:sp>
      <p:pic>
        <p:nvPicPr>
          <p:cNvPr id="43014" name="Kuva 7"/>
          <p:cNvPicPr>
            <a:picLocks noChangeAspect="1"/>
          </p:cNvPicPr>
          <p:nvPr/>
        </p:nvPicPr>
        <p:blipFill>
          <a:blip r:embed="rId3" cstate="print"/>
          <a:srcRect/>
          <a:stretch>
            <a:fillRect/>
          </a:stretch>
        </p:blipFill>
        <p:spPr bwMode="auto">
          <a:xfrm>
            <a:off x="8215313" y="428625"/>
            <a:ext cx="639762" cy="630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5"/>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hangingPunct="1">
              <a:defRPr/>
            </a:pPr>
            <a:r>
              <a:rPr lang="fi-FI" sz="4000" dirty="0" smtClean="0">
                <a:latin typeface="Arial" charset="0"/>
                <a:cs typeface="Arial" charset="0"/>
              </a:rPr>
              <a:t>Tuntitehtävä 1: EU ja vapaa kilpailu</a:t>
            </a:r>
          </a:p>
        </p:txBody>
      </p:sp>
      <p:sp>
        <p:nvSpPr>
          <p:cNvPr id="43011" name="Rectangle 3"/>
          <p:cNvSpPr>
            <a:spLocks noGrp="1" noChangeArrowheads="1"/>
          </p:cNvSpPr>
          <p:nvPr>
            <p:ph idx="1"/>
          </p:nvPr>
        </p:nvSpPr>
        <p:spPr>
          <a:xfrm>
            <a:off x="428625" y="1928813"/>
            <a:ext cx="8229600" cy="4297362"/>
          </a:xfrm>
        </p:spPr>
        <p:txBody>
          <a:bodyPr>
            <a:normAutofit fontScale="92500" lnSpcReduction="10000"/>
          </a:bodyPr>
          <a:lstStyle/>
          <a:p>
            <a:pPr eaLnBrk="1" hangingPunct="1">
              <a:lnSpc>
                <a:spcPct val="80000"/>
              </a:lnSpc>
              <a:defRPr/>
            </a:pPr>
            <a:r>
              <a:rPr lang="fi-FI" sz="2400" dirty="0" smtClean="0">
                <a:latin typeface="Arial" charset="0"/>
                <a:cs typeface="Arial" charset="0"/>
              </a:rPr>
              <a:t>Kaksi suomalaista vähittäiskaupparyhmää F-kaupat ja Y-ryhmä suunnittelevat yhdistymistä. Yhdessä ne hallitsevat yli 80 % Suomen vähittäiskaupasta. </a:t>
            </a:r>
          </a:p>
          <a:p>
            <a:pPr eaLnBrk="1" hangingPunct="1">
              <a:lnSpc>
                <a:spcPct val="80000"/>
              </a:lnSpc>
              <a:buFontTx/>
              <a:buNone/>
              <a:defRPr/>
            </a:pPr>
            <a:endParaRPr lang="fi-FI" sz="2400" dirty="0" smtClean="0">
              <a:latin typeface="Arial" charset="0"/>
              <a:cs typeface="Arial" charset="0"/>
            </a:endParaRPr>
          </a:p>
          <a:p>
            <a:pPr eaLnBrk="1" hangingPunct="1">
              <a:lnSpc>
                <a:spcPct val="80000"/>
              </a:lnSpc>
              <a:defRPr/>
            </a:pPr>
            <a:r>
              <a:rPr lang="fi-FI" sz="2400" dirty="0" smtClean="0">
                <a:latin typeface="Arial" charset="0"/>
                <a:cs typeface="Arial" charset="0"/>
              </a:rPr>
              <a:t>1) Onnistuuko yhdistyminen?</a:t>
            </a:r>
          </a:p>
          <a:p>
            <a:pPr lvl="1" eaLnBrk="1" hangingPunct="1">
              <a:lnSpc>
                <a:spcPct val="80000"/>
              </a:lnSpc>
              <a:buFont typeface="Arial" charset="0"/>
              <a:buChar char="•"/>
              <a:defRPr/>
            </a:pPr>
            <a:r>
              <a:rPr lang="fi-FI" sz="2200" dirty="0" smtClean="0">
                <a:latin typeface="Arial" charset="0"/>
                <a:cs typeface="Arial" charset="0"/>
                <a:sym typeface="Wingdings" charset="2"/>
              </a:rPr>
              <a:t>Todennäköisesti ei</a:t>
            </a:r>
          </a:p>
          <a:p>
            <a:pPr eaLnBrk="1" hangingPunct="1">
              <a:lnSpc>
                <a:spcPct val="80000"/>
              </a:lnSpc>
              <a:defRPr/>
            </a:pPr>
            <a:r>
              <a:rPr lang="fi-FI" sz="2400" dirty="0" smtClean="0">
                <a:latin typeface="Arial" charset="0"/>
                <a:cs typeface="Arial" charset="0"/>
              </a:rPr>
              <a:t>2) Mikä sen estää?</a:t>
            </a:r>
          </a:p>
          <a:p>
            <a:pPr lvl="1" eaLnBrk="1" hangingPunct="1">
              <a:lnSpc>
                <a:spcPct val="80000"/>
              </a:lnSpc>
              <a:buFont typeface="Arial" charset="0"/>
              <a:buChar char="•"/>
              <a:defRPr/>
            </a:pPr>
            <a:r>
              <a:rPr lang="fi-FI" sz="2200" dirty="0" smtClean="0">
                <a:latin typeface="Arial" charset="0"/>
                <a:cs typeface="Arial" charset="0"/>
                <a:sym typeface="Wingdings" charset="2"/>
              </a:rPr>
              <a:t>Euroopan unioni</a:t>
            </a:r>
          </a:p>
          <a:p>
            <a:pPr eaLnBrk="1" hangingPunct="1">
              <a:lnSpc>
                <a:spcPct val="80000"/>
              </a:lnSpc>
              <a:defRPr/>
            </a:pPr>
            <a:r>
              <a:rPr lang="fi-FI" sz="2400" dirty="0" smtClean="0">
                <a:latin typeface="Arial" charset="0"/>
                <a:cs typeface="Arial" charset="0"/>
              </a:rPr>
              <a:t>3) Ota selvää, miten EU valvoo kilpailua.</a:t>
            </a:r>
          </a:p>
          <a:p>
            <a:pPr eaLnBrk="1" hangingPunct="1">
              <a:lnSpc>
                <a:spcPct val="80000"/>
              </a:lnSpc>
              <a:defRPr/>
            </a:pPr>
            <a:r>
              <a:rPr lang="fi-FI" sz="2400" dirty="0" smtClean="0">
                <a:latin typeface="Arial" charset="0"/>
                <a:cs typeface="Arial" charset="0"/>
              </a:rPr>
              <a:t>4) Miksi EU pyrkii estämään määräävän markkina-aseman/monopoliaseman syntymisen jollekin yritykselle?</a:t>
            </a:r>
          </a:p>
          <a:p>
            <a:pPr eaLnBrk="1" hangingPunct="1">
              <a:lnSpc>
                <a:spcPct val="80000"/>
              </a:lnSpc>
              <a:buFontTx/>
              <a:buNone/>
              <a:defRPr/>
            </a:pPr>
            <a:endParaRPr lang="fi-FI" sz="2400" dirty="0" smtClean="0">
              <a:latin typeface="Arial" charset="0"/>
              <a:cs typeface="Arial" charset="0"/>
            </a:endParaRPr>
          </a:p>
          <a:p>
            <a:pPr eaLnBrk="1" hangingPunct="1">
              <a:lnSpc>
                <a:spcPct val="80000"/>
              </a:lnSpc>
              <a:defRPr/>
            </a:pPr>
            <a:r>
              <a:rPr lang="fi-FI" sz="2400" dirty="0" smtClean="0">
                <a:latin typeface="Arial" charset="0"/>
                <a:cs typeface="Arial" charset="0"/>
              </a:rPr>
              <a:t>Kysymyksien 3</a:t>
            </a:r>
            <a:r>
              <a:rPr lang="fi-FI" sz="2400" dirty="0" smtClean="0"/>
              <a:t>–</a:t>
            </a:r>
            <a:r>
              <a:rPr lang="fi-FI" sz="2400" dirty="0" smtClean="0">
                <a:latin typeface="Arial" charset="0"/>
                <a:cs typeface="Arial" charset="0"/>
              </a:rPr>
              <a:t>4 vastauksen löydät osoitteesta</a:t>
            </a:r>
            <a:br>
              <a:rPr lang="fi-FI" sz="2400" dirty="0" smtClean="0">
                <a:latin typeface="Arial" charset="0"/>
                <a:cs typeface="Arial" charset="0"/>
              </a:rPr>
            </a:br>
            <a:r>
              <a:rPr lang="fi-FI" sz="2400" dirty="0" smtClean="0">
                <a:latin typeface="Arial" charset="0"/>
                <a:cs typeface="Arial" charset="0"/>
                <a:hlinkClick r:id="rId3"/>
              </a:rPr>
              <a:t>http://www.kilpailuvirasto.fi</a:t>
            </a:r>
            <a:r>
              <a:rPr lang="fi-FI" sz="2400" dirty="0" smtClean="0">
                <a:latin typeface="Arial" charset="0"/>
                <a:cs typeface="Arial" charset="0"/>
              </a:rPr>
              <a:t>.</a:t>
            </a:r>
          </a:p>
          <a:p>
            <a:pPr eaLnBrk="1" hangingPunct="1">
              <a:lnSpc>
                <a:spcPct val="80000"/>
              </a:lnSpc>
              <a:buFont typeface="Wingdings" charset="2"/>
              <a:buNone/>
              <a:defRPr/>
            </a:pPr>
            <a:endParaRPr lang="fi-FI" sz="2400" dirty="0" smtClean="0">
              <a:latin typeface="Arial" charset="0"/>
              <a:cs typeface="Arial" charset="0"/>
            </a:endParaRPr>
          </a:p>
        </p:txBody>
      </p:sp>
      <p:pic>
        <p:nvPicPr>
          <p:cNvPr id="44036" name="Kuva 9"/>
          <p:cNvPicPr>
            <a:picLocks noChangeAspect="1"/>
          </p:cNvPicPr>
          <p:nvPr/>
        </p:nvPicPr>
        <p:blipFill>
          <a:blip r:embed="rId4" cstate="print"/>
          <a:srcRect/>
          <a:stretch>
            <a:fillRect/>
          </a:stretch>
        </p:blipFill>
        <p:spPr bwMode="auto">
          <a:xfrm>
            <a:off x="8110538" y="228600"/>
            <a:ext cx="746125" cy="795338"/>
          </a:xfrm>
          <a:prstGeom prst="rect">
            <a:avLst/>
          </a:prstGeom>
          <a:noFill/>
          <a:ln w="9525">
            <a:noFill/>
            <a:miter lim="800000"/>
            <a:headEnd/>
            <a:tailEnd/>
          </a:ln>
        </p:spPr>
      </p:pic>
      <p:sp>
        <p:nvSpPr>
          <p:cNvPr id="44037" name="Dian numeron paikkamerkki 4"/>
          <p:cNvSpPr>
            <a:spLocks noGrp="1"/>
          </p:cNvSpPr>
          <p:nvPr>
            <p:ph type="sldNum" sz="quarter" idx="11"/>
          </p:nvPr>
        </p:nvSpPr>
        <p:spPr>
          <a:noFill/>
        </p:spPr>
        <p:txBody>
          <a:bodyPr/>
          <a:lstStyle/>
          <a:p>
            <a:fld id="{18297998-D565-4452-8AD0-C0E609E9F31F}" type="slidenum">
              <a:rPr lang="fi-FI" smtClean="0">
                <a:latin typeface="Arial" pitchFamily="34" charset="0"/>
                <a:cs typeface="Arial" pitchFamily="34" charset="0"/>
              </a:rPr>
              <a:pPr/>
              <a:t>95</a:t>
            </a:fld>
            <a:endParaRPr lang="fi-FI" smtClean="0">
              <a:latin typeface="Arial" pitchFamily="34" charset="0"/>
              <a:cs typeface="Arial" pitchFamily="34" charset="0"/>
            </a:endParaRPr>
          </a:p>
        </p:txBody>
      </p:sp>
      <p:sp>
        <p:nvSpPr>
          <p:cNvPr id="44038" name="Alatunnisteen paikkamerkki 5"/>
          <p:cNvSpPr>
            <a:spLocks noGrp="1"/>
          </p:cNvSpPr>
          <p:nvPr>
            <p:ph type="ftr" sz="quarter" idx="10"/>
          </p:nvPr>
        </p:nvSpPr>
        <p:spPr>
          <a:noFill/>
        </p:spPr>
        <p:txBody>
          <a:bodyPr/>
          <a:lstStyle/>
          <a:p>
            <a:r>
              <a:rPr lang="fi-FI" smtClean="0"/>
              <a:t>Kansalainen ja talous</a:t>
            </a:r>
          </a:p>
        </p:txBody>
      </p:sp>
      <p:pic>
        <p:nvPicPr>
          <p:cNvPr id="44039" name="Kuva 7"/>
          <p:cNvPicPr>
            <a:picLocks noChangeAspect="1"/>
          </p:cNvPicPr>
          <p:nvPr/>
        </p:nvPicPr>
        <p:blipFill>
          <a:blip r:embed="rId5" cstate="print"/>
          <a:srcRect/>
          <a:stretch>
            <a:fillRect/>
          </a:stretch>
        </p:blipFill>
        <p:spPr bwMode="auto">
          <a:xfrm>
            <a:off x="7092950" y="404813"/>
            <a:ext cx="368300" cy="292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5"/>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fi-FI" smtClean="0">
                <a:latin typeface="Arial" pitchFamily="34" charset="0"/>
                <a:cs typeface="Arial" pitchFamily="34" charset="0"/>
              </a:rPr>
              <a:t>Tuntitehtävä 2: Vapaa kilpailu uhattuna</a:t>
            </a:r>
          </a:p>
        </p:txBody>
      </p:sp>
      <p:sp>
        <p:nvSpPr>
          <p:cNvPr id="45059" name="Rectangle 3"/>
          <p:cNvSpPr>
            <a:spLocks noGrp="1" noChangeArrowheads="1"/>
          </p:cNvSpPr>
          <p:nvPr>
            <p:ph idx="1"/>
          </p:nvPr>
        </p:nvSpPr>
        <p:spPr>
          <a:xfrm>
            <a:off x="457200" y="2332038"/>
            <a:ext cx="8229600" cy="3883025"/>
          </a:xfrm>
        </p:spPr>
        <p:txBody>
          <a:bodyPr>
            <a:normAutofit fontScale="92500" lnSpcReduction="10000"/>
          </a:bodyPr>
          <a:lstStyle/>
          <a:p>
            <a:pPr eaLnBrk="1" hangingPunct="1"/>
            <a:r>
              <a:rPr lang="fi-FI" smtClean="0">
                <a:latin typeface="Arial" pitchFamily="34" charset="0"/>
                <a:cs typeface="Arial" pitchFamily="34" charset="0"/>
              </a:rPr>
              <a:t>1.  Kartelli on yritysten tekemä sopimus hinnoista. Kenen etuja kartelli palvele?</a:t>
            </a:r>
          </a:p>
          <a:p>
            <a:pPr eaLnBrk="1" hangingPunct="1"/>
            <a:r>
              <a:rPr lang="fi-FI" smtClean="0">
                <a:latin typeface="Arial" pitchFamily="34" charset="0"/>
                <a:cs typeface="Arial" pitchFamily="34" charset="0"/>
              </a:rPr>
              <a:t>2.  Kuka kärsii kartellista?</a:t>
            </a:r>
          </a:p>
          <a:p>
            <a:pPr eaLnBrk="1" hangingPunct="1"/>
            <a:r>
              <a:rPr lang="fi-FI" smtClean="0">
                <a:latin typeface="Arial" pitchFamily="34" charset="0"/>
                <a:cs typeface="Arial" pitchFamily="34" charset="0"/>
              </a:rPr>
              <a:t>3.  Kilpailuviranomaiset ovat puuttuneet joihinkin Suomessa todettuihin kartelleihin. Millaisiin?</a:t>
            </a:r>
          </a:p>
          <a:p>
            <a:pPr eaLnBrk="1" hangingPunct="1"/>
            <a:r>
              <a:rPr lang="fi-FI" smtClean="0">
                <a:latin typeface="Arial" pitchFamily="34" charset="0"/>
                <a:cs typeface="Arial" pitchFamily="34" charset="0"/>
              </a:rPr>
              <a:t>Lisätietoja löydät osoitteesta:</a:t>
            </a:r>
            <a:br>
              <a:rPr lang="fi-FI" smtClean="0">
                <a:latin typeface="Arial" pitchFamily="34" charset="0"/>
                <a:cs typeface="Arial" pitchFamily="34" charset="0"/>
              </a:rPr>
            </a:br>
            <a:r>
              <a:rPr lang="fi-FI" smtClean="0">
                <a:latin typeface="Arial" pitchFamily="34" charset="0"/>
                <a:cs typeface="Arial" pitchFamily="34" charset="0"/>
              </a:rPr>
              <a:t> </a:t>
            </a:r>
            <a:r>
              <a:rPr lang="fi-FI" sz="1200" smtClean="0">
                <a:latin typeface="Arial" pitchFamily="34" charset="0"/>
                <a:cs typeface="Arial" pitchFamily="34" charset="0"/>
                <a:hlinkClick r:id="rId3"/>
              </a:rPr>
              <a:t>http://www.kilpailuvirasto.fi/cgi-bin/suomi.cgi?luku=kilpailunrajoitukset&amp;sivu=kartellit-ja-horisontaaliset-kr</a:t>
            </a:r>
            <a:endParaRPr lang="fi-FI" sz="1200" smtClean="0">
              <a:latin typeface="Arial" pitchFamily="34" charset="0"/>
              <a:cs typeface="Arial" pitchFamily="34" charset="0"/>
            </a:endParaRPr>
          </a:p>
        </p:txBody>
      </p:sp>
      <p:sp>
        <p:nvSpPr>
          <p:cNvPr id="45060" name="Alatunnisteen paikkamerkki 5"/>
          <p:cNvSpPr>
            <a:spLocks noGrp="1"/>
          </p:cNvSpPr>
          <p:nvPr>
            <p:ph type="ftr" sz="quarter" idx="10"/>
          </p:nvPr>
        </p:nvSpPr>
        <p:spPr>
          <a:noFill/>
        </p:spPr>
        <p:txBody>
          <a:bodyPr/>
          <a:lstStyle/>
          <a:p>
            <a:r>
              <a:rPr lang="fi-FI" smtClean="0"/>
              <a:t>Kansalainen ja talous</a:t>
            </a:r>
          </a:p>
        </p:txBody>
      </p:sp>
      <p:sp>
        <p:nvSpPr>
          <p:cNvPr id="45061" name="Dian numeron paikkamerkki 4"/>
          <p:cNvSpPr>
            <a:spLocks noGrp="1"/>
          </p:cNvSpPr>
          <p:nvPr>
            <p:ph type="sldNum" sz="quarter" idx="11"/>
          </p:nvPr>
        </p:nvSpPr>
        <p:spPr>
          <a:noFill/>
        </p:spPr>
        <p:txBody>
          <a:bodyPr/>
          <a:lstStyle/>
          <a:p>
            <a:fld id="{F5C3D76C-FE8C-45DC-A300-8CBC34EFE920}" type="slidenum">
              <a:rPr lang="fi-FI" smtClean="0">
                <a:latin typeface="Arial" pitchFamily="34" charset="0"/>
                <a:cs typeface="Arial" pitchFamily="34" charset="0"/>
              </a:rPr>
              <a:pPr/>
              <a:t>96</a:t>
            </a:fld>
            <a:endParaRPr lang="fi-FI" smtClean="0">
              <a:latin typeface="Arial" pitchFamily="34" charset="0"/>
              <a:cs typeface="Arial" pitchFamily="34" charset="0"/>
            </a:endParaRPr>
          </a:p>
        </p:txBody>
      </p:sp>
      <p:pic>
        <p:nvPicPr>
          <p:cNvPr id="45062" name="Kuva 9"/>
          <p:cNvPicPr>
            <a:picLocks noChangeAspect="1"/>
          </p:cNvPicPr>
          <p:nvPr/>
        </p:nvPicPr>
        <p:blipFill>
          <a:blip r:embed="rId4" cstate="print"/>
          <a:srcRect/>
          <a:stretch>
            <a:fillRect/>
          </a:stretch>
        </p:blipFill>
        <p:spPr bwMode="auto">
          <a:xfrm>
            <a:off x="8110538" y="228600"/>
            <a:ext cx="746125" cy="795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p>
        </p:txBody>
      </p:sp>
      <p:sp>
        <p:nvSpPr>
          <p:cNvPr id="6" name="Tekstiruutu 5"/>
          <p:cNvSpPr txBox="1"/>
          <p:nvPr/>
        </p:nvSpPr>
        <p:spPr>
          <a:xfrm>
            <a:off x="539750" y="692150"/>
            <a:ext cx="7777163" cy="646113"/>
          </a:xfrm>
          <a:prstGeom prst="rect">
            <a:avLst/>
          </a:prstGeom>
          <a:noFill/>
        </p:spPr>
        <p:txBody>
          <a:bodyPr>
            <a:spAutoFit/>
          </a:bodyPr>
          <a:lstStyle/>
          <a:p>
            <a:pPr eaLnBrk="1" fontAlgn="auto" hangingPunct="1">
              <a:spcBef>
                <a:spcPts val="0"/>
              </a:spcBef>
              <a:spcAft>
                <a:spcPts val="0"/>
              </a:spcAft>
              <a:defRPr/>
            </a:pPr>
            <a:r>
              <a:rPr lang="fi-FI" sz="3600" b="1" dirty="0">
                <a:latin typeface="+mj-lt"/>
              </a:rPr>
              <a:t>Tuotteen palauttamisoikeus</a:t>
            </a:r>
            <a:endParaRPr lang="fi-FI" b="1" dirty="0">
              <a:latin typeface="+mj-lt"/>
            </a:endParaRPr>
          </a:p>
        </p:txBody>
      </p:sp>
      <p:sp>
        <p:nvSpPr>
          <p:cNvPr id="2" name="Tekstiruutu 1"/>
          <p:cNvSpPr txBox="1"/>
          <p:nvPr/>
        </p:nvSpPr>
        <p:spPr>
          <a:xfrm>
            <a:off x="509588" y="1628775"/>
            <a:ext cx="8288337" cy="4154488"/>
          </a:xfrm>
          <a:prstGeom prst="rect">
            <a:avLst/>
          </a:prstGeom>
          <a:noFill/>
        </p:spPr>
        <p:txBody>
          <a:bodyPr>
            <a:spAutoFit/>
          </a:bodyPr>
          <a:lstStyle/>
          <a:p>
            <a:pPr eaLnBrk="1" fontAlgn="auto" hangingPunct="1">
              <a:spcBef>
                <a:spcPts val="0"/>
              </a:spcBef>
              <a:spcAft>
                <a:spcPts val="0"/>
              </a:spcAft>
              <a:buClr>
                <a:srgbClr val="92D050"/>
              </a:buClr>
              <a:defRPr/>
            </a:pPr>
            <a:r>
              <a:rPr lang="fi-FI" sz="2400" dirty="0">
                <a:latin typeface="+mn-lt"/>
              </a:rPr>
              <a:t>Kuluttaja voi palauttaa tuotteen myyjälle, jos</a:t>
            </a:r>
          </a:p>
          <a:p>
            <a:pPr marL="914400" lvl="1" indent="-4572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se on rikki tai siinä ilmenee jokin muu virhe</a:t>
            </a:r>
          </a:p>
          <a:p>
            <a:pPr marL="914400" lvl="1" indent="-4572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kauppa on erikseen luvannut palautusoikeuden ehjällekin tuotteelle</a:t>
            </a:r>
          </a:p>
          <a:p>
            <a:pPr lvl="2" eaLnBrk="1" fontAlgn="auto" hangingPunct="1">
              <a:spcBef>
                <a:spcPts val="0"/>
              </a:spcBef>
              <a:spcAft>
                <a:spcPts val="0"/>
              </a:spcAft>
              <a:buClr>
                <a:srgbClr val="92D050"/>
              </a:buClr>
              <a:buFont typeface="Calibri" pitchFamily="34" charset="0"/>
              <a:buChar char="→"/>
              <a:defRPr/>
            </a:pPr>
            <a:r>
              <a:rPr lang="fi-FI" sz="2400" dirty="0">
                <a:latin typeface="+mn-lt"/>
              </a:rPr>
              <a:t> kyseessä on kaupan markkinointikeino</a:t>
            </a:r>
          </a:p>
          <a:p>
            <a:pPr marL="914400" lvl="1" indent="-4572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kauppa muuten suostuu siihen </a:t>
            </a:r>
          </a:p>
          <a:p>
            <a:pPr marL="1371600" lvl="2" indent="-457200" eaLnBrk="1" fontAlgn="auto" hangingPunct="1">
              <a:spcBef>
                <a:spcPts val="0"/>
              </a:spcBef>
              <a:spcAft>
                <a:spcPts val="0"/>
              </a:spcAft>
              <a:buClr>
                <a:srgbClr val="92D050"/>
              </a:buClr>
              <a:buFont typeface="Calibri" pitchFamily="34" charset="0"/>
              <a:buChar char="→"/>
              <a:defRPr/>
            </a:pPr>
            <a:r>
              <a:rPr lang="fi-FI" sz="2400" dirty="0">
                <a:latin typeface="+mn-lt"/>
              </a:rPr>
              <a:t>kaupalla on oikeus vaatia purkumaksua</a:t>
            </a:r>
          </a:p>
          <a:p>
            <a:pPr marL="914400" lvl="1" indent="-4572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tuote on ostettu verkkokaupasta tai postimyynnistä ja on käyttämätön</a:t>
            </a:r>
          </a:p>
          <a:p>
            <a:pPr marL="1343025" lvl="2" indent="-428625" eaLnBrk="1" fontAlgn="auto" hangingPunct="1">
              <a:spcBef>
                <a:spcPts val="0"/>
              </a:spcBef>
              <a:spcAft>
                <a:spcPts val="0"/>
              </a:spcAft>
              <a:buClr>
                <a:srgbClr val="92D050"/>
              </a:buClr>
              <a:buFont typeface="Calibri" pitchFamily="34" charset="0"/>
              <a:buChar char="→"/>
              <a:defRPr/>
            </a:pPr>
            <a:r>
              <a:rPr lang="fi-FI" sz="2400" dirty="0">
                <a:latin typeface="+mn-lt"/>
              </a:rPr>
              <a:t>aikaa on 14 vuorokautta</a:t>
            </a:r>
          </a:p>
          <a:p>
            <a:pPr marL="1343025" lvl="2" indent="-428625" eaLnBrk="1" fontAlgn="auto" hangingPunct="1">
              <a:spcBef>
                <a:spcPts val="0"/>
              </a:spcBef>
              <a:spcAft>
                <a:spcPts val="0"/>
              </a:spcAft>
              <a:buClr>
                <a:srgbClr val="92D050"/>
              </a:buClr>
              <a:buFont typeface="Calibri" pitchFamily="34" charset="0"/>
              <a:buChar char="→"/>
              <a:defRPr/>
            </a:pPr>
            <a:r>
              <a:rPr lang="fi-FI" sz="2400" dirty="0">
                <a:latin typeface="+mn-lt"/>
              </a:rPr>
              <a:t>postikulut voivat jäädä kuluttajan maksettavaksi.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0825" y="1341438"/>
            <a:ext cx="6842125" cy="5008562"/>
          </a:xfrm>
          <a:prstGeom prst="rect">
            <a:avLst/>
          </a:prstGeom>
          <a:noFill/>
          <a:ln w="9525">
            <a:noFill/>
            <a:miter lim="800000"/>
            <a:headEnd/>
            <a:tailEnd/>
          </a:ln>
        </p:spPr>
      </p:pic>
      <p:sp>
        <p:nvSpPr>
          <p:cNvPr id="4099"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p>
        </p:txBody>
      </p:sp>
      <p:sp>
        <p:nvSpPr>
          <p:cNvPr id="2" name="Suorakulmio 1"/>
          <p:cNvSpPr/>
          <p:nvPr/>
        </p:nvSpPr>
        <p:spPr>
          <a:xfrm>
            <a:off x="539750" y="3644900"/>
            <a:ext cx="2160588" cy="1008063"/>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0" name="Suorakulmio 9"/>
          <p:cNvSpPr/>
          <p:nvPr/>
        </p:nvSpPr>
        <p:spPr>
          <a:xfrm>
            <a:off x="539750" y="4652963"/>
            <a:ext cx="2160588" cy="10795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1" name="Suorakulmio 10"/>
          <p:cNvSpPr/>
          <p:nvPr/>
        </p:nvSpPr>
        <p:spPr>
          <a:xfrm>
            <a:off x="4643438" y="3429000"/>
            <a:ext cx="2160587" cy="720725"/>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2" name="Suorakulmio 11"/>
          <p:cNvSpPr/>
          <p:nvPr/>
        </p:nvSpPr>
        <p:spPr>
          <a:xfrm>
            <a:off x="4643438" y="4154488"/>
            <a:ext cx="2160587" cy="7874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3" name="Suorakulmio 12"/>
          <p:cNvSpPr/>
          <p:nvPr/>
        </p:nvSpPr>
        <p:spPr>
          <a:xfrm>
            <a:off x="4643438" y="4941888"/>
            <a:ext cx="2160587" cy="790575"/>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6" name="Pyöristetty suorakulmio 5"/>
          <p:cNvSpPr/>
          <p:nvPr/>
        </p:nvSpPr>
        <p:spPr>
          <a:xfrm>
            <a:off x="6921500" y="1989138"/>
            <a:ext cx="2016125" cy="1295400"/>
          </a:xfrm>
          <a:prstGeom prst="roundRect">
            <a:avLst/>
          </a:prstGeom>
          <a:solidFill>
            <a:srgbClr val="F9EA7F"/>
          </a:soli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solidFill>
                  <a:schemeClr val="tx1"/>
                </a:solidFill>
              </a:rPr>
              <a:t>Kaupalla on oikeus yrittää ensin korjata  virhe.</a:t>
            </a:r>
          </a:p>
        </p:txBody>
      </p:sp>
      <p:sp>
        <p:nvSpPr>
          <p:cNvPr id="14" name="Pyöristetty suorakulmio 13"/>
          <p:cNvSpPr/>
          <p:nvPr/>
        </p:nvSpPr>
        <p:spPr>
          <a:xfrm>
            <a:off x="6921500" y="3530600"/>
            <a:ext cx="2016125" cy="2246313"/>
          </a:xfrm>
          <a:prstGeom prst="roundRect">
            <a:avLst/>
          </a:prstGeom>
          <a:solidFill>
            <a:srgbClr val="F9EA7F"/>
          </a:soli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solidFill>
                  <a:schemeClr val="tx1"/>
                </a:solidFill>
              </a:rPr>
              <a:t>Jos korjaaminen tai vaihto uuteen  samanlaiseen tuotteeseen ei onnistu, kuluttajalla on oikeus purkaa kauppa. </a:t>
            </a:r>
          </a:p>
        </p:txBody>
      </p:sp>
      <p:sp>
        <p:nvSpPr>
          <p:cNvPr id="15" name="Pyöristetty suorakulmio 14"/>
          <p:cNvSpPr/>
          <p:nvPr/>
        </p:nvSpPr>
        <p:spPr>
          <a:xfrm>
            <a:off x="6910388" y="2393950"/>
            <a:ext cx="2016125" cy="2259013"/>
          </a:xfrm>
          <a:prstGeom prst="roundRect">
            <a:avLst/>
          </a:prstGeom>
          <a:solidFill>
            <a:srgbClr val="F9EA7F"/>
          </a:soli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solidFill>
                  <a:schemeClr val="tx1"/>
                </a:solidFill>
              </a:rPr>
              <a:t>Kuluttajan ei tarvitse suostua ottamaan tuotteen A tilalle samantapaista tuotetta B.</a:t>
            </a:r>
          </a:p>
        </p:txBody>
      </p:sp>
      <p:sp>
        <p:nvSpPr>
          <p:cNvPr id="16" name="Pyöristetty suorakulmio 15"/>
          <p:cNvSpPr/>
          <p:nvPr/>
        </p:nvSpPr>
        <p:spPr>
          <a:xfrm>
            <a:off x="6910388" y="4868863"/>
            <a:ext cx="2016125" cy="1873250"/>
          </a:xfrm>
          <a:prstGeom prst="roundRect">
            <a:avLst/>
          </a:prstGeom>
          <a:solidFill>
            <a:srgbClr val="F9EA7F"/>
          </a:soli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solidFill>
                  <a:schemeClr val="tx1"/>
                </a:solidFill>
              </a:rPr>
              <a:t>Miksi osittainen hinnanpalautus voi joskus olla hyvä ratkaisu sekä kaupalle että kuluttajalle?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par>
                          <p:cTn id="47" fill="hold">
                            <p:stCondLst>
                              <p:cond delay="0"/>
                            </p:stCondLst>
                            <p:childTnLst>
                              <p:par>
                                <p:cTn id="48" presetID="2" presetClass="entr" presetSubtype="4"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1" grpId="1" animBg="1"/>
      <p:bldP spid="12" grpId="0" animBg="1"/>
      <p:bldP spid="13" grpId="0" animBg="1"/>
      <p:bldP spid="13" grpId="1" animBg="1"/>
      <p:bldP spid="13" grpId="2" animBg="1"/>
      <p:bldP spid="6" grpId="0" animBg="1"/>
      <p:bldP spid="6" grpId="1" animBg="1"/>
      <p:bldP spid="14" grpId="0" animBg="1"/>
      <p:bldP spid="14" grpId="1" animBg="1"/>
      <p:bldP spid="15" grpId="0" animBg="1"/>
      <p:bldP spid="1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p>
        </p:txBody>
      </p:sp>
      <p:sp>
        <p:nvSpPr>
          <p:cNvPr id="8" name="Suorakulmio 7"/>
          <p:cNvSpPr/>
          <p:nvPr/>
        </p:nvSpPr>
        <p:spPr>
          <a:xfrm>
            <a:off x="395288" y="650875"/>
            <a:ext cx="7200900" cy="646113"/>
          </a:xfrm>
          <a:prstGeom prst="rect">
            <a:avLst/>
          </a:prstGeom>
        </p:spPr>
        <p:txBody>
          <a:bodyPr>
            <a:spAutoFit/>
          </a:bodyPr>
          <a:lstStyle/>
          <a:p>
            <a:pPr eaLnBrk="1" fontAlgn="auto" hangingPunct="1">
              <a:spcBef>
                <a:spcPts val="0"/>
              </a:spcBef>
              <a:spcAft>
                <a:spcPts val="0"/>
              </a:spcAft>
              <a:defRPr/>
            </a:pPr>
            <a:r>
              <a:rPr lang="fi-FI" sz="3600" b="1" dirty="0">
                <a:latin typeface="+mj-lt"/>
              </a:rPr>
              <a:t>Miten toimia ongelmatilanteissa?</a:t>
            </a:r>
            <a:endParaRPr lang="fi-FI" sz="3200" b="1" dirty="0">
              <a:latin typeface="+mj-lt"/>
            </a:endParaRPr>
          </a:p>
        </p:txBody>
      </p:sp>
      <p:sp>
        <p:nvSpPr>
          <p:cNvPr id="5" name="Tekstiruutu 4"/>
          <p:cNvSpPr txBox="1"/>
          <p:nvPr/>
        </p:nvSpPr>
        <p:spPr>
          <a:xfrm>
            <a:off x="395288" y="1296988"/>
            <a:ext cx="8497887" cy="4632325"/>
          </a:xfrm>
          <a:prstGeom prst="rect">
            <a:avLst/>
          </a:prstGeom>
          <a:noFill/>
        </p:spPr>
        <p:txBody>
          <a:bodyPr>
            <a:spAutoFit/>
          </a:bodyPr>
          <a:lstStyle/>
          <a:p>
            <a:pPr marL="361950" indent="-361950" eaLnBrk="1" fontAlgn="auto" hangingPunct="1">
              <a:spcBef>
                <a:spcPts val="0"/>
              </a:spcBef>
              <a:spcAft>
                <a:spcPts val="0"/>
              </a:spcAft>
              <a:defRPr/>
            </a:pPr>
            <a:r>
              <a:rPr lang="fi-FI" sz="2800" dirty="0">
                <a:latin typeface="+mn-lt"/>
              </a:rPr>
              <a:t>1) Neuvottele aina ensin tuotteen myyneen liikkeen kanssa.</a:t>
            </a:r>
          </a:p>
          <a:p>
            <a:pPr marL="628650" indent="-266700" eaLnBrk="1" fontAlgn="auto" hangingPunct="1">
              <a:spcBef>
                <a:spcPts val="0"/>
              </a:spcBef>
              <a:spcAft>
                <a:spcPts val="0"/>
              </a:spcAft>
              <a:buClr>
                <a:srgbClr val="92D050"/>
              </a:buClr>
              <a:buFont typeface="Arial" pitchFamily="34" charset="0"/>
              <a:buChar char="•"/>
              <a:defRPr/>
            </a:pPr>
            <a:r>
              <a:rPr lang="fi-FI" sz="2800" dirty="0">
                <a:latin typeface="+mn-lt"/>
              </a:rPr>
              <a:t>Mitä paremmin osoitat tuntevasi oikeutesi, sen paremmin onnistut.</a:t>
            </a:r>
          </a:p>
          <a:p>
            <a:pPr eaLnBrk="1" fontAlgn="auto" hangingPunct="1">
              <a:spcBef>
                <a:spcPts val="600"/>
              </a:spcBef>
              <a:spcAft>
                <a:spcPts val="0"/>
              </a:spcAft>
              <a:defRPr/>
            </a:pPr>
            <a:r>
              <a:rPr lang="fi-FI" sz="2800" dirty="0">
                <a:latin typeface="+mn-lt"/>
              </a:rPr>
              <a:t>2) Voit pyytää neuvoja maistraatin kuluttajaneuvonnasta.</a:t>
            </a:r>
          </a:p>
          <a:p>
            <a:pPr marL="361950" indent="-361950" eaLnBrk="1" fontAlgn="auto" hangingPunct="1">
              <a:spcBef>
                <a:spcPts val="600"/>
              </a:spcBef>
              <a:spcAft>
                <a:spcPts val="0"/>
              </a:spcAft>
              <a:defRPr/>
            </a:pPr>
            <a:r>
              <a:rPr lang="fi-FI" sz="2800" dirty="0">
                <a:latin typeface="+mn-lt"/>
              </a:rPr>
              <a:t>3) Voit viedä asian puolueettoman Kuluttajariita- lautakunnan käsittelyyn.</a:t>
            </a:r>
          </a:p>
          <a:p>
            <a:pPr marL="628650" indent="-266700" eaLnBrk="1" fontAlgn="auto" hangingPunct="1">
              <a:spcBef>
                <a:spcPts val="0"/>
              </a:spcBef>
              <a:spcAft>
                <a:spcPts val="0"/>
              </a:spcAft>
              <a:buClr>
                <a:srgbClr val="92D050"/>
              </a:buClr>
              <a:buFont typeface="Arial" pitchFamily="34" charset="0"/>
              <a:buChar char="•"/>
              <a:defRPr/>
            </a:pPr>
            <a:r>
              <a:rPr lang="fi-FI" sz="2800" dirty="0">
                <a:latin typeface="+mn-lt"/>
              </a:rPr>
              <a:t>Se antaa suosituksensa asian ratkaisuksi, ja yleensä liikkeet noudattavat sitä.</a:t>
            </a:r>
          </a:p>
          <a:p>
            <a:pPr eaLnBrk="1" fontAlgn="auto" hangingPunct="1">
              <a:spcBef>
                <a:spcPts val="600"/>
              </a:spcBef>
              <a:spcAft>
                <a:spcPts val="0"/>
              </a:spcAft>
              <a:defRPr/>
            </a:pPr>
            <a:r>
              <a:rPr lang="fi-FI" sz="2800" dirty="0">
                <a:latin typeface="+mn-lt"/>
              </a:rPr>
              <a:t>4) Voit viedä riidan käräjäoikeuden ratkaistavaksi.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78</TotalTime>
  <Words>5232</Words>
  <Application>Microsoft Office PowerPoint</Application>
  <PresentationFormat>Näytössä katseltava diaesitys (4:3)</PresentationFormat>
  <Paragraphs>1074</Paragraphs>
  <Slides>120</Slides>
  <Notes>34</Notes>
  <HiddenSlides>0</HiddenSlides>
  <MMClips>0</MMClips>
  <ScaleCrop>false</ScaleCrop>
  <HeadingPairs>
    <vt:vector size="4" baseType="variant">
      <vt:variant>
        <vt:lpstr>Teema</vt:lpstr>
      </vt:variant>
      <vt:variant>
        <vt:i4>1</vt:i4>
      </vt:variant>
      <vt:variant>
        <vt:lpstr>Dian otsikot</vt:lpstr>
      </vt:variant>
      <vt:variant>
        <vt:i4>120</vt:i4>
      </vt:variant>
    </vt:vector>
  </HeadingPairs>
  <TitlesOfParts>
    <vt:vector size="121" baseType="lpstr">
      <vt:lpstr>Office-teema</vt:lpstr>
      <vt:lpstr>Yhteiskuntataidot 1</vt:lpstr>
      <vt:lpstr>Ydinsisältö:  Mitä kansalaisuus tarkoittaa?</vt:lpstr>
      <vt:lpstr> Tuntitehtävä A</vt:lpstr>
      <vt:lpstr> Tuntitehtävä B</vt:lpstr>
      <vt:lpstr>Ydinsisältö:  Suomen kansalaisen perusoikeudet </vt:lpstr>
      <vt:lpstr>Ydinsisältö:  Suomen kansalaisen perusoikeudet</vt:lpstr>
      <vt:lpstr>Ydinsisältö:  Suomen kansalaisen perusoikeudet</vt:lpstr>
      <vt:lpstr>Ydinsisältö:  Suomen kansalaisen perusoikeudet</vt:lpstr>
      <vt:lpstr>Ydinsisältö:  Suomen kansalaisen perusoikeudet</vt:lpstr>
      <vt:lpstr>Tuntitehtävä D : Testaa tietojasi ihmisoikeuksista</vt:lpstr>
      <vt:lpstr>Ydinsisältö:  Erikieliset suomalaiset</vt:lpstr>
      <vt:lpstr>Ydinsisältö:  Saamen- ja ruotsinkieliset  kartalla</vt:lpstr>
      <vt:lpstr>Ydinsisältö:  Maahanmuutosta ennustetaan pysyvää aihetta yhteiskunnalliseen keskusteluun</vt:lpstr>
      <vt:lpstr>Ydinsisältö </vt:lpstr>
      <vt:lpstr>Ydinsisältö  </vt:lpstr>
      <vt:lpstr>Ydinsisältö:  Yhteiset asiat</vt:lpstr>
      <vt:lpstr>Ydinsisältö:  Yhteiset asiat</vt:lpstr>
      <vt:lpstr>Tuntitehtävä A</vt:lpstr>
      <vt:lpstr>Ydinsisältö:  Missä valta Suomessa sijaitsee? </vt:lpstr>
      <vt:lpstr>Ydinsisältö:  Taloudellinen valta  </vt:lpstr>
      <vt:lpstr>Ydinsisältö:  Kansalaistoiminnan valta</vt:lpstr>
      <vt:lpstr>Ydinsisältö Median valta</vt:lpstr>
      <vt:lpstr>Ydinsisältö:  Median valta</vt:lpstr>
      <vt:lpstr>Tuntitehtävä  A: Yhdistä seuraavat vallan lajit ja vallan käyttäjät toisiinsa   </vt:lpstr>
      <vt:lpstr>Tuntitehtävä B</vt:lpstr>
      <vt:lpstr>Ydinsisältö:  Vallanjako Suomen perustuslaissa  </vt:lpstr>
      <vt:lpstr>Ydinsisältö: Vallanjako Suomen perustuslaissa   </vt:lpstr>
      <vt:lpstr>Ydinsisältö:  Parlamentarismi eli parlamentaarinen hallitustapa</vt:lpstr>
      <vt:lpstr>Ydinsisältö:  Edustuksellinen demokratia, parlamentarismi ja vallan kolmijako (s. 43)</vt:lpstr>
      <vt:lpstr>Ydinsisältö: Hallitus eroaa harvoin luottamuspulan takia</vt:lpstr>
      <vt:lpstr>5. Vaalit ja äänestäminen A   </vt:lpstr>
      <vt:lpstr>Ydinsisältö: Miksi demokratia?</vt:lpstr>
      <vt:lpstr>Ydinsisältö:  Demokratia ei ole itsestäänselvyys</vt:lpstr>
      <vt:lpstr>Ydinsisältö:  Demokratia vaarantuu, jos  </vt:lpstr>
      <vt:lpstr>Tuntitehtävä B: Suomalaisten politiikkatietämys</vt:lpstr>
      <vt:lpstr>Tuntitehtävä B  </vt:lpstr>
      <vt:lpstr>Tuntitehtävä B:  Testin kysymykset</vt:lpstr>
      <vt:lpstr>Tuntitehtävä B   </vt:lpstr>
      <vt:lpstr>Tuntitehtävä B: 3. Valitse seuraavista ne puolueet, jotka ovat tällä hetkellä edustettuina maamme hallituksessa. </vt:lpstr>
      <vt:lpstr>Tuntitehtävä B: 4. Kuka toimii tällä hetkellä Suomen pääministerinä, ja mitä puoluetta hän edustaa?</vt:lpstr>
      <vt:lpstr>Tuntitehtävä B: 5. Mikä tai mitkä seuraavista kuuluvat perustuslain mukaan pääministerin tehtäviin? </vt:lpstr>
      <vt:lpstr>Tuntitehtävä B  Testin lopuksi pisteet lasketaan yhteen</vt:lpstr>
      <vt:lpstr>Tuntitehtävä B: Kaikkien suomalaisten tutkimus tuotti seuraavanlaisen tuloksen</vt:lpstr>
      <vt:lpstr>Ydinsisältö: Suomessa toimitettavat yleiset vaalit</vt:lpstr>
      <vt:lpstr>Ydinsisältö:  Eduskuntavaalit</vt:lpstr>
      <vt:lpstr>Ydinsisältö:  Euroopan parlamentin vaalit</vt:lpstr>
      <vt:lpstr>Ydinsisältö  </vt:lpstr>
      <vt:lpstr>Ydinsisältö:  Kuntavaalit</vt:lpstr>
      <vt:lpstr>Ydinsisältö:  Tasavallan presidentin vaalit</vt:lpstr>
      <vt:lpstr>Ydinsisältö:  Ehdokkaat esiin! </vt:lpstr>
      <vt:lpstr>Ydinsisältö:  Kansanäänestykset</vt:lpstr>
      <vt:lpstr>Ydinsisältö  </vt:lpstr>
      <vt:lpstr>Ydinsisältö:  Kansanäänestysten hyvät puolet</vt:lpstr>
      <vt:lpstr>Ydinsisältö:  Kansanäänestysten huonot puolet</vt:lpstr>
      <vt:lpstr>Tuntitehtävä A: Testaa puolue- ja vaalituntemustasi</vt:lpstr>
      <vt:lpstr>Tuntitehtävä A</vt:lpstr>
      <vt:lpstr>Tuntitehtävä A</vt:lpstr>
      <vt:lpstr>Tuntitehtävä A</vt:lpstr>
      <vt:lpstr>Ydinsisältö:  Mitä Suomen eduskunta tekee? </vt:lpstr>
      <vt:lpstr>Ydinsisältö:  Mitä Suomen eduskunta tekee? </vt:lpstr>
      <vt:lpstr>Ydinsisältö: Lakien säätäminen - eduskunnan keskeisin tehtävä (s. 67)</vt:lpstr>
      <vt:lpstr>Ydinsisältö:  Miksi valiokunnat ovat niin tärkeitä?</vt:lpstr>
      <vt:lpstr>Ydinsisältö</vt:lpstr>
      <vt:lpstr>Ydinsisältö</vt:lpstr>
      <vt:lpstr>Ydinsisältö:  Miten valiokunta käsitteli tupakkalain uudistusta 2010?</vt:lpstr>
      <vt:lpstr>Ydinsisältö</vt:lpstr>
      <vt:lpstr>Ydinsisältö</vt:lpstr>
      <vt:lpstr>Ydinsisältö</vt:lpstr>
      <vt:lpstr>Ydinsisältö: Valtioneuvoston tehtävät (s. 69)</vt:lpstr>
      <vt:lpstr>Ydinsisältö: Mitkä ovat pääministerin tehtävät?</vt:lpstr>
      <vt:lpstr>Ydinsisältö: Miksi Suomi on mukana EU:ssa?</vt:lpstr>
      <vt:lpstr>Ydinsisältö </vt:lpstr>
      <vt:lpstr>Ydinsisältö</vt:lpstr>
      <vt:lpstr>Ydinsisältö:  Päätöksenteko Euroopan unionissa (s. 80)</vt:lpstr>
      <vt:lpstr>Tuntitehtävä A Yhdistä oikein EU:n toimielimet ja niiden tehtävät</vt:lpstr>
      <vt:lpstr>Ydinsisältö: Kunnallinen demokratia </vt:lpstr>
      <vt:lpstr>Ydinsisältö: Miten kunnan asukas voi vaikuttaa kuntansa asioihin?</vt:lpstr>
      <vt:lpstr>Ydinsisältö:  Kansalaisyhteiskunta</vt:lpstr>
      <vt:lpstr>Ydinsisältö:  Yhdistystoiminta</vt:lpstr>
      <vt:lpstr>Ydinsisältö: Perinteisiä vaikuttamisen muotoja</vt:lpstr>
      <vt:lpstr>Ydinsisältö:  Kansalaistottelemattomuuden vaikuttamiskeinoja</vt:lpstr>
      <vt:lpstr>Ydinsisältö 1: Kotitalouksien tulot</vt:lpstr>
      <vt:lpstr>Ydinsisältö 2: Kuluttaminen ja säästäminen</vt:lpstr>
      <vt:lpstr>Ydinsisältö 3: Budjettirajoite</vt:lpstr>
      <vt:lpstr>Tuntitehtävä 1: Omat tulot ja menot</vt:lpstr>
      <vt:lpstr>Tuntitehtävä 2: Kotitalouksien velkaantuneisuus</vt:lpstr>
      <vt:lpstr>Dia 87</vt:lpstr>
      <vt:lpstr>Tuntitehtävä 3: Velkaantumisasteen vaikutuksia</vt:lpstr>
      <vt:lpstr>Ydinsisältö 1: Kysyntä</vt:lpstr>
      <vt:lpstr>Ydinsisältö 2: Tarjonta</vt:lpstr>
      <vt:lpstr>Ydinsisältö 3: Kysynnän ja tarjonnan tasapaino</vt:lpstr>
      <vt:lpstr>Ydinsisältö 4: Täydellinen kilpailu</vt:lpstr>
      <vt:lpstr>Ydinsisältö 5: Monopoli</vt:lpstr>
      <vt:lpstr>Ydinsisältö 6: Muita kilpailun muotoja</vt:lpstr>
      <vt:lpstr>Tuntitehtävä 1: EU ja vapaa kilpailu</vt:lpstr>
      <vt:lpstr>Tuntitehtävä 2: Vapaa kilpailu uhattuna</vt:lpstr>
      <vt:lpstr>Dia 97</vt:lpstr>
      <vt:lpstr>Dia 98</vt:lpstr>
      <vt:lpstr>Dia 99</vt:lpstr>
      <vt:lpstr>Dia 100</vt:lpstr>
      <vt:lpstr>Dia 101</vt:lpstr>
      <vt:lpstr>Dia 102</vt:lpstr>
      <vt:lpstr>Dia 103</vt:lpstr>
      <vt:lpstr>Dia 104</vt:lpstr>
      <vt:lpstr>Dia 105</vt:lpstr>
      <vt:lpstr>Dia 106</vt:lpstr>
      <vt:lpstr>Dia 107</vt:lpstr>
      <vt:lpstr>Dia 108</vt:lpstr>
      <vt:lpstr>Ydinsisältö 1: Tarpeet ja valinnat ohjaavat taloutta</vt:lpstr>
      <vt:lpstr>Ydinsisältö 2: Mikro- vai makrotalous?</vt:lpstr>
      <vt:lpstr>Ydinsisältö 3: Kansantalouden sektorit</vt:lpstr>
      <vt:lpstr>Ydinsisältö 1: Kotitalouksien tulot</vt:lpstr>
      <vt:lpstr>Ydinsisältö 2: Kuluttaminen ja säästäminen</vt:lpstr>
      <vt:lpstr>Tuntitehtävä 1: Omat tulot ja menot</vt:lpstr>
      <vt:lpstr>Ydinsisältö 2: Pankit ja pankkiiriliikkeet</vt:lpstr>
      <vt:lpstr>Ydinsisältö 3: Rahoitusyhtiöt</vt:lpstr>
      <vt:lpstr>Ydinsisältö 4: Vakuutusyhtiöt</vt:lpstr>
      <vt:lpstr>Tuntitehtävä 1: Korkosanasto, vastaus</vt:lpstr>
      <vt:lpstr>Tuntitehtävä 2: Asuntolainojen korot</vt:lpstr>
      <vt:lpstr>Tuntitehtävä 2: Asuntolainojen korot, vastaukset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Yhteiskuntataidot 1</dc:title>
  <dc:creator>mykkati1</dc:creator>
  <cp:lastModifiedBy>Timo</cp:lastModifiedBy>
  <cp:revision>13</cp:revision>
  <dcterms:created xsi:type="dcterms:W3CDTF">2016-01-13T10:17:47Z</dcterms:created>
  <dcterms:modified xsi:type="dcterms:W3CDTF">2019-02-12T13:22:48Z</dcterms:modified>
</cp:coreProperties>
</file>