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661" r:id="rId2"/>
  </p:sldMasterIdLst>
  <p:notesMasterIdLst>
    <p:notesMasterId r:id="rId47"/>
  </p:notesMasterIdLst>
  <p:sldIdLst>
    <p:sldId id="256" r:id="rId3"/>
    <p:sldId id="271" r:id="rId4"/>
    <p:sldId id="263" r:id="rId5"/>
    <p:sldId id="264" r:id="rId6"/>
    <p:sldId id="265" r:id="rId7"/>
    <p:sldId id="266" r:id="rId8"/>
    <p:sldId id="267" r:id="rId9"/>
    <p:sldId id="268" r:id="rId10"/>
    <p:sldId id="257" r:id="rId11"/>
    <p:sldId id="269" r:id="rId12"/>
    <p:sldId id="275" r:id="rId13"/>
    <p:sldId id="305" r:id="rId14"/>
    <p:sldId id="306" r:id="rId15"/>
    <p:sldId id="307" r:id="rId16"/>
    <p:sldId id="308" r:id="rId17"/>
    <p:sldId id="309" r:id="rId18"/>
    <p:sldId id="291" r:id="rId19"/>
    <p:sldId id="292" r:id="rId20"/>
    <p:sldId id="276" r:id="rId21"/>
    <p:sldId id="277" r:id="rId22"/>
    <p:sldId id="278" r:id="rId23"/>
    <p:sldId id="279" r:id="rId24"/>
    <p:sldId id="260" r:id="rId25"/>
    <p:sldId id="261" r:id="rId26"/>
    <p:sldId id="285" r:id="rId27"/>
    <p:sldId id="297" r:id="rId28"/>
    <p:sldId id="298" r:id="rId29"/>
    <p:sldId id="284" r:id="rId30"/>
    <p:sldId id="282" r:id="rId31"/>
    <p:sldId id="286" r:id="rId32"/>
    <p:sldId id="294" r:id="rId33"/>
    <p:sldId id="296" r:id="rId34"/>
    <p:sldId id="295" r:id="rId35"/>
    <p:sldId id="299" r:id="rId36"/>
    <p:sldId id="300" r:id="rId37"/>
    <p:sldId id="301" r:id="rId38"/>
    <p:sldId id="302" r:id="rId39"/>
    <p:sldId id="303" r:id="rId40"/>
    <p:sldId id="304" r:id="rId41"/>
    <p:sldId id="283" r:id="rId42"/>
    <p:sldId id="288" r:id="rId43"/>
    <p:sldId id="259" r:id="rId44"/>
    <p:sldId id="289" r:id="rId45"/>
    <p:sldId id="290" r:id="rId4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A800D-7281-E41D-1171-3F0AC5AD051F}" v="50" dt="2023-10-24T11:02:12.327"/>
    <p1510:client id="{B1523B7F-5895-A827-5F1C-84571CAC5063}" v="17" dt="2023-10-23T07:59:36.263"/>
    <p1510:client id="{D9B9EFF9-8C8F-5683-5A84-9670063EC145}" v="20" dt="2023-11-28T10:50:49.606"/>
    <p1510:client id="{E45B6EBA-31EE-E4BA-077F-54C070E2710B}" v="578" dt="2023-11-23T08:28:08.545"/>
    <p1510:client id="{EB074B0B-DDDE-2348-59D8-AD9824191A2C}" v="1437" dt="2021-10-27T11:44:50.813"/>
    <p1510:client id="{FA6D54AE-7A0B-48D4-99E1-E3116A21FF1D}" v="113" dt="2021-10-26T16:00:3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B1847-CF54-433C-BCA6-10E45ACFC50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95A54FE9-F3AF-42A5-A4BF-99C774C6B644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humanistinen ja kasvatusala</a:t>
          </a:r>
          <a:endParaRPr lang="en-US"/>
        </a:p>
      </dgm:t>
    </dgm:pt>
    <dgm:pt modelId="{E91EC02F-0BA9-4AC5-9353-03B4F806FB10}" type="parTrans" cxnId="{4B377DFF-9FE9-4A20-9CED-B92AA24E088A}">
      <dgm:prSet/>
      <dgm:spPr/>
      <dgm:t>
        <a:bodyPr/>
        <a:lstStyle/>
        <a:p>
          <a:endParaRPr lang="en-US"/>
        </a:p>
      </dgm:t>
    </dgm:pt>
    <dgm:pt modelId="{1DBBEE51-C06F-438F-A0C5-58A3E98BE493}" type="sibTrans" cxnId="{4B377DFF-9FE9-4A20-9CED-B92AA24E088A}">
      <dgm:prSet/>
      <dgm:spPr/>
      <dgm:t>
        <a:bodyPr/>
        <a:lstStyle/>
        <a:p>
          <a:endParaRPr lang="en-US"/>
        </a:p>
      </dgm:t>
    </dgm:pt>
    <dgm:pt modelId="{D2897D47-656F-4615-B358-66484192169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merenkulkualan merikapteenin koulutus</a:t>
          </a:r>
          <a:endParaRPr lang="en-US"/>
        </a:p>
      </dgm:t>
    </dgm:pt>
    <dgm:pt modelId="{49DA5967-AC9D-4616-91C9-121420FBC321}" type="parTrans" cxnId="{721874A9-C7B8-4137-92E6-99B0ECEAE7F6}">
      <dgm:prSet/>
      <dgm:spPr/>
      <dgm:t>
        <a:bodyPr/>
        <a:lstStyle/>
        <a:p>
          <a:endParaRPr lang="en-US"/>
        </a:p>
      </dgm:t>
    </dgm:pt>
    <dgm:pt modelId="{4565DE96-6689-4922-876F-4C78571296BF}" type="sibTrans" cxnId="{721874A9-C7B8-4137-92E6-99B0ECEAE7F6}">
      <dgm:prSet/>
      <dgm:spPr/>
      <dgm:t>
        <a:bodyPr/>
        <a:lstStyle/>
        <a:p>
          <a:endParaRPr lang="en-US"/>
        </a:p>
      </dgm:t>
    </dgm:pt>
    <dgm:pt modelId="{502FF06B-0A1B-452C-A9BC-97792751438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sosiaali- ja terveys- ja liikunta-ala</a:t>
          </a:r>
          <a:endParaRPr lang="en-US"/>
        </a:p>
      </dgm:t>
    </dgm:pt>
    <dgm:pt modelId="{507B3A2D-4D32-4C98-9589-5BC92F95981C}" type="parTrans" cxnId="{CF53B999-2D2B-4AF7-BA6D-7CCA3E8B5D25}">
      <dgm:prSet/>
      <dgm:spPr/>
      <dgm:t>
        <a:bodyPr/>
        <a:lstStyle/>
        <a:p>
          <a:endParaRPr lang="en-US"/>
        </a:p>
      </dgm:t>
    </dgm:pt>
    <dgm:pt modelId="{5955D2E9-B172-4896-A045-646E323A10C5}" type="sibTrans" cxnId="{CF53B999-2D2B-4AF7-BA6D-7CCA3E8B5D25}">
      <dgm:prSet/>
      <dgm:spPr/>
      <dgm:t>
        <a:bodyPr/>
        <a:lstStyle/>
        <a:p>
          <a:endParaRPr lang="en-US"/>
        </a:p>
      </dgm:t>
    </dgm:pt>
    <dgm:pt modelId="{9691CD11-5A10-4518-9D54-33257A03721E}" type="pres">
      <dgm:prSet presAssocID="{D94B1847-CF54-433C-BCA6-10E45ACFC504}" presName="root" presStyleCnt="0">
        <dgm:presLayoutVars>
          <dgm:dir/>
          <dgm:resizeHandles val="exact"/>
        </dgm:presLayoutVars>
      </dgm:prSet>
      <dgm:spPr/>
    </dgm:pt>
    <dgm:pt modelId="{0A13394D-F864-4092-BC24-59AC478A3656}" type="pres">
      <dgm:prSet presAssocID="{95A54FE9-F3AF-42A5-A4BF-99C774C6B644}" presName="compNode" presStyleCnt="0"/>
      <dgm:spPr/>
    </dgm:pt>
    <dgm:pt modelId="{72A3798A-D604-4246-858E-1F9D29415739}" type="pres">
      <dgm:prSet presAssocID="{95A54FE9-F3AF-42A5-A4BF-99C774C6B644}" presName="bgRect" presStyleLbl="bgShp" presStyleIdx="0" presStyleCnt="3"/>
      <dgm:spPr/>
    </dgm:pt>
    <dgm:pt modelId="{99E5D09C-8BAB-4884-A12B-72167EF994AE}" type="pres">
      <dgm:prSet presAssocID="{95A54FE9-F3AF-42A5-A4BF-99C774C6B6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intamerkki"/>
        </a:ext>
      </dgm:extLst>
    </dgm:pt>
    <dgm:pt modelId="{175E97EF-6C5A-4BE4-9536-2776B04A76FE}" type="pres">
      <dgm:prSet presAssocID="{95A54FE9-F3AF-42A5-A4BF-99C774C6B644}" presName="spaceRect" presStyleCnt="0"/>
      <dgm:spPr/>
    </dgm:pt>
    <dgm:pt modelId="{061611ED-8144-4C8C-AF77-4FBD208CADFD}" type="pres">
      <dgm:prSet presAssocID="{95A54FE9-F3AF-42A5-A4BF-99C774C6B644}" presName="parTx" presStyleLbl="revTx" presStyleIdx="0" presStyleCnt="3">
        <dgm:presLayoutVars>
          <dgm:chMax val="0"/>
          <dgm:chPref val="0"/>
        </dgm:presLayoutVars>
      </dgm:prSet>
      <dgm:spPr/>
    </dgm:pt>
    <dgm:pt modelId="{AC91F45F-DF67-4571-8154-60A4FD5519E8}" type="pres">
      <dgm:prSet presAssocID="{1DBBEE51-C06F-438F-A0C5-58A3E98BE493}" presName="sibTrans" presStyleCnt="0"/>
      <dgm:spPr/>
    </dgm:pt>
    <dgm:pt modelId="{2016F099-2081-4E63-9FDF-3F8D2FBC06DB}" type="pres">
      <dgm:prSet presAssocID="{D2897D47-656F-4615-B358-66484192169F}" presName="compNode" presStyleCnt="0"/>
      <dgm:spPr/>
    </dgm:pt>
    <dgm:pt modelId="{C2CB8595-8A5F-4FB0-947A-35AAE1282F5C}" type="pres">
      <dgm:prSet presAssocID="{D2897D47-656F-4615-B358-66484192169F}" presName="bgRect" presStyleLbl="bgShp" presStyleIdx="1" presStyleCnt="3"/>
      <dgm:spPr/>
    </dgm:pt>
    <dgm:pt modelId="{1E40856C-00AD-482A-9F36-19D4F7B512F4}" type="pres">
      <dgm:prSet presAssocID="{D2897D47-656F-4615-B358-66484192169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rjat"/>
        </a:ext>
      </dgm:extLst>
    </dgm:pt>
    <dgm:pt modelId="{9E602193-6B8F-4959-B9BA-1B473E2DC481}" type="pres">
      <dgm:prSet presAssocID="{D2897D47-656F-4615-B358-66484192169F}" presName="spaceRect" presStyleCnt="0"/>
      <dgm:spPr/>
    </dgm:pt>
    <dgm:pt modelId="{83A0A394-D778-4664-93EA-DCEC58CC4107}" type="pres">
      <dgm:prSet presAssocID="{D2897D47-656F-4615-B358-66484192169F}" presName="parTx" presStyleLbl="revTx" presStyleIdx="1" presStyleCnt="3">
        <dgm:presLayoutVars>
          <dgm:chMax val="0"/>
          <dgm:chPref val="0"/>
        </dgm:presLayoutVars>
      </dgm:prSet>
      <dgm:spPr/>
    </dgm:pt>
    <dgm:pt modelId="{3DD454B2-31C5-4274-B1A5-31736A2516AA}" type="pres">
      <dgm:prSet presAssocID="{4565DE96-6689-4922-876F-4C78571296BF}" presName="sibTrans" presStyleCnt="0"/>
      <dgm:spPr/>
    </dgm:pt>
    <dgm:pt modelId="{44D14041-872F-4A8E-89A3-F315DBAAC46B}" type="pres">
      <dgm:prSet presAssocID="{502FF06B-0A1B-452C-A9BC-977927514389}" presName="compNode" presStyleCnt="0"/>
      <dgm:spPr/>
    </dgm:pt>
    <dgm:pt modelId="{C8FC7ACC-BC1E-4B7F-8017-175A9C520957}" type="pres">
      <dgm:prSet presAssocID="{502FF06B-0A1B-452C-A9BC-977927514389}" presName="bgRect" presStyleLbl="bgShp" presStyleIdx="2" presStyleCnt="3"/>
      <dgm:spPr/>
    </dgm:pt>
    <dgm:pt modelId="{9515906C-D2A2-4FB1-9DA8-076BC1D1BC86}" type="pres">
      <dgm:prSet presAssocID="{502FF06B-0A1B-452C-A9BC-9779275143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oppi"/>
        </a:ext>
      </dgm:extLst>
    </dgm:pt>
    <dgm:pt modelId="{D9D444B8-0DD7-4662-BEAC-E0052616793A}" type="pres">
      <dgm:prSet presAssocID="{502FF06B-0A1B-452C-A9BC-977927514389}" presName="spaceRect" presStyleCnt="0"/>
      <dgm:spPr/>
    </dgm:pt>
    <dgm:pt modelId="{505E9DD5-FE25-44A1-B0A2-289D5936D853}" type="pres">
      <dgm:prSet presAssocID="{502FF06B-0A1B-452C-A9BC-97792751438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643973A-454B-428A-B21F-AC3FA19E11A1}" type="presOf" srcId="{D2897D47-656F-4615-B358-66484192169F}" destId="{83A0A394-D778-4664-93EA-DCEC58CC4107}" srcOrd="0" destOrd="0" presId="urn:microsoft.com/office/officeart/2018/2/layout/IconVerticalSolidList"/>
    <dgm:cxn modelId="{A1EF6E63-8AE2-41C4-8392-A8B9938AA3CA}" type="presOf" srcId="{D94B1847-CF54-433C-BCA6-10E45ACFC504}" destId="{9691CD11-5A10-4518-9D54-33257A03721E}" srcOrd="0" destOrd="0" presId="urn:microsoft.com/office/officeart/2018/2/layout/IconVerticalSolidList"/>
    <dgm:cxn modelId="{CF53B999-2D2B-4AF7-BA6D-7CCA3E8B5D25}" srcId="{D94B1847-CF54-433C-BCA6-10E45ACFC504}" destId="{502FF06B-0A1B-452C-A9BC-977927514389}" srcOrd="2" destOrd="0" parTransId="{507B3A2D-4D32-4C98-9589-5BC92F95981C}" sibTransId="{5955D2E9-B172-4896-A045-646E323A10C5}"/>
    <dgm:cxn modelId="{721874A9-C7B8-4137-92E6-99B0ECEAE7F6}" srcId="{D94B1847-CF54-433C-BCA6-10E45ACFC504}" destId="{D2897D47-656F-4615-B358-66484192169F}" srcOrd="1" destOrd="0" parTransId="{49DA5967-AC9D-4616-91C9-121420FBC321}" sibTransId="{4565DE96-6689-4922-876F-4C78571296BF}"/>
    <dgm:cxn modelId="{F549F9BB-A27B-47FD-B173-C40328C133BF}" type="presOf" srcId="{95A54FE9-F3AF-42A5-A4BF-99C774C6B644}" destId="{061611ED-8144-4C8C-AF77-4FBD208CADFD}" srcOrd="0" destOrd="0" presId="urn:microsoft.com/office/officeart/2018/2/layout/IconVerticalSolidList"/>
    <dgm:cxn modelId="{F0C8A6C7-27FB-4314-BE51-7125FEE026EE}" type="presOf" srcId="{502FF06B-0A1B-452C-A9BC-977927514389}" destId="{505E9DD5-FE25-44A1-B0A2-289D5936D853}" srcOrd="0" destOrd="0" presId="urn:microsoft.com/office/officeart/2018/2/layout/IconVerticalSolidList"/>
    <dgm:cxn modelId="{4B377DFF-9FE9-4A20-9CED-B92AA24E088A}" srcId="{D94B1847-CF54-433C-BCA6-10E45ACFC504}" destId="{95A54FE9-F3AF-42A5-A4BF-99C774C6B644}" srcOrd="0" destOrd="0" parTransId="{E91EC02F-0BA9-4AC5-9353-03B4F806FB10}" sibTransId="{1DBBEE51-C06F-438F-A0C5-58A3E98BE493}"/>
    <dgm:cxn modelId="{8CA52E75-D299-4448-80C8-65B374F607FA}" type="presParOf" srcId="{9691CD11-5A10-4518-9D54-33257A03721E}" destId="{0A13394D-F864-4092-BC24-59AC478A3656}" srcOrd="0" destOrd="0" presId="urn:microsoft.com/office/officeart/2018/2/layout/IconVerticalSolidList"/>
    <dgm:cxn modelId="{15C8E159-5B5D-4C19-8F48-8BB49C6D549B}" type="presParOf" srcId="{0A13394D-F864-4092-BC24-59AC478A3656}" destId="{72A3798A-D604-4246-858E-1F9D29415739}" srcOrd="0" destOrd="0" presId="urn:microsoft.com/office/officeart/2018/2/layout/IconVerticalSolidList"/>
    <dgm:cxn modelId="{5204C269-890E-4F71-AEFB-E6E14B1363CC}" type="presParOf" srcId="{0A13394D-F864-4092-BC24-59AC478A3656}" destId="{99E5D09C-8BAB-4884-A12B-72167EF994AE}" srcOrd="1" destOrd="0" presId="urn:microsoft.com/office/officeart/2018/2/layout/IconVerticalSolidList"/>
    <dgm:cxn modelId="{EC4D3E36-FDA1-43D7-BE08-C80F9912D5AF}" type="presParOf" srcId="{0A13394D-F864-4092-BC24-59AC478A3656}" destId="{175E97EF-6C5A-4BE4-9536-2776B04A76FE}" srcOrd="2" destOrd="0" presId="urn:microsoft.com/office/officeart/2018/2/layout/IconVerticalSolidList"/>
    <dgm:cxn modelId="{8F6ED264-437E-47C9-BDEE-6C5182AA56EE}" type="presParOf" srcId="{0A13394D-F864-4092-BC24-59AC478A3656}" destId="{061611ED-8144-4C8C-AF77-4FBD208CADFD}" srcOrd="3" destOrd="0" presId="urn:microsoft.com/office/officeart/2018/2/layout/IconVerticalSolidList"/>
    <dgm:cxn modelId="{1CF1FA60-8ABA-4D22-B8AA-6C5106BDD049}" type="presParOf" srcId="{9691CD11-5A10-4518-9D54-33257A03721E}" destId="{AC91F45F-DF67-4571-8154-60A4FD5519E8}" srcOrd="1" destOrd="0" presId="urn:microsoft.com/office/officeart/2018/2/layout/IconVerticalSolidList"/>
    <dgm:cxn modelId="{CCEDE044-E36C-4849-A91D-5763343DF1E4}" type="presParOf" srcId="{9691CD11-5A10-4518-9D54-33257A03721E}" destId="{2016F099-2081-4E63-9FDF-3F8D2FBC06DB}" srcOrd="2" destOrd="0" presId="urn:microsoft.com/office/officeart/2018/2/layout/IconVerticalSolidList"/>
    <dgm:cxn modelId="{34A2C655-C6B2-4297-8B23-9C5F938E4D96}" type="presParOf" srcId="{2016F099-2081-4E63-9FDF-3F8D2FBC06DB}" destId="{C2CB8595-8A5F-4FB0-947A-35AAE1282F5C}" srcOrd="0" destOrd="0" presId="urn:microsoft.com/office/officeart/2018/2/layout/IconVerticalSolidList"/>
    <dgm:cxn modelId="{9DF06AA4-FDC8-4BEA-9A8B-EC5C47622EA1}" type="presParOf" srcId="{2016F099-2081-4E63-9FDF-3F8D2FBC06DB}" destId="{1E40856C-00AD-482A-9F36-19D4F7B512F4}" srcOrd="1" destOrd="0" presId="urn:microsoft.com/office/officeart/2018/2/layout/IconVerticalSolidList"/>
    <dgm:cxn modelId="{A6A37880-E60D-4967-89F6-FBD8530D5C0F}" type="presParOf" srcId="{2016F099-2081-4E63-9FDF-3F8D2FBC06DB}" destId="{9E602193-6B8F-4959-B9BA-1B473E2DC481}" srcOrd="2" destOrd="0" presId="urn:microsoft.com/office/officeart/2018/2/layout/IconVerticalSolidList"/>
    <dgm:cxn modelId="{83528D67-0DCC-492B-B69A-176CE1799244}" type="presParOf" srcId="{2016F099-2081-4E63-9FDF-3F8D2FBC06DB}" destId="{83A0A394-D778-4664-93EA-DCEC58CC4107}" srcOrd="3" destOrd="0" presId="urn:microsoft.com/office/officeart/2018/2/layout/IconVerticalSolidList"/>
    <dgm:cxn modelId="{6A6E560D-D91B-4F2D-9BC9-9CF29DD2B1B0}" type="presParOf" srcId="{9691CD11-5A10-4518-9D54-33257A03721E}" destId="{3DD454B2-31C5-4274-B1A5-31736A2516AA}" srcOrd="3" destOrd="0" presId="urn:microsoft.com/office/officeart/2018/2/layout/IconVerticalSolidList"/>
    <dgm:cxn modelId="{4195004F-F165-4C12-8B71-2F9C23543969}" type="presParOf" srcId="{9691CD11-5A10-4518-9D54-33257A03721E}" destId="{44D14041-872F-4A8E-89A3-F315DBAAC46B}" srcOrd="4" destOrd="0" presId="urn:microsoft.com/office/officeart/2018/2/layout/IconVerticalSolidList"/>
    <dgm:cxn modelId="{0A6A0953-4D3D-48E4-8413-F9C31826D55C}" type="presParOf" srcId="{44D14041-872F-4A8E-89A3-F315DBAAC46B}" destId="{C8FC7ACC-BC1E-4B7F-8017-175A9C520957}" srcOrd="0" destOrd="0" presId="urn:microsoft.com/office/officeart/2018/2/layout/IconVerticalSolidList"/>
    <dgm:cxn modelId="{2F578D41-FF66-498B-A5AE-1FC36853A9C4}" type="presParOf" srcId="{44D14041-872F-4A8E-89A3-F315DBAAC46B}" destId="{9515906C-D2A2-4FB1-9DA8-076BC1D1BC86}" srcOrd="1" destOrd="0" presId="urn:microsoft.com/office/officeart/2018/2/layout/IconVerticalSolidList"/>
    <dgm:cxn modelId="{079AB456-2F1C-4358-8CCA-E936E131BA31}" type="presParOf" srcId="{44D14041-872F-4A8E-89A3-F315DBAAC46B}" destId="{D9D444B8-0DD7-4662-BEAC-E0052616793A}" srcOrd="2" destOrd="0" presId="urn:microsoft.com/office/officeart/2018/2/layout/IconVerticalSolidList"/>
    <dgm:cxn modelId="{F3E25AB5-4871-481A-92F9-23418904ABA2}" type="presParOf" srcId="{44D14041-872F-4A8E-89A3-F315DBAAC46B}" destId="{505E9DD5-FE25-44A1-B0A2-289D5936D8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C0C6F5-28BE-4E33-81A2-CC69111ED380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03995CB8-5CAA-4535-97DF-A5C9AD28B800}">
      <dgm:prSet/>
      <dgm:spPr/>
      <dgm:t>
        <a:bodyPr/>
        <a:lstStyle/>
        <a:p>
          <a:r>
            <a:rPr lang="fi-FI"/>
            <a:t>farmasia</a:t>
          </a:r>
          <a:endParaRPr lang="en-US"/>
        </a:p>
      </dgm:t>
    </dgm:pt>
    <dgm:pt modelId="{E18982E4-D755-49F5-AF12-C849003B9C29}" type="parTrans" cxnId="{50D2A405-7B01-410C-A520-10EC999D1BDE}">
      <dgm:prSet/>
      <dgm:spPr/>
      <dgm:t>
        <a:bodyPr/>
        <a:lstStyle/>
        <a:p>
          <a:endParaRPr lang="en-US"/>
        </a:p>
      </dgm:t>
    </dgm:pt>
    <dgm:pt modelId="{56B0BB58-494F-4705-BB52-0AABE9E9C0A9}" type="sibTrans" cxnId="{50D2A405-7B01-410C-A520-10EC999D1BDE}">
      <dgm:prSet/>
      <dgm:spPr/>
      <dgm:t>
        <a:bodyPr/>
        <a:lstStyle/>
        <a:p>
          <a:endParaRPr lang="en-US"/>
        </a:p>
      </dgm:t>
    </dgm:pt>
    <dgm:pt modelId="{705B971B-FBF7-4013-B864-525ED3104279}">
      <dgm:prSet/>
      <dgm:spPr/>
      <dgm:t>
        <a:bodyPr/>
        <a:lstStyle/>
        <a:p>
          <a:r>
            <a:rPr lang="fi-FI"/>
            <a:t>hammaslääketiede</a:t>
          </a:r>
          <a:endParaRPr lang="en-US"/>
        </a:p>
      </dgm:t>
    </dgm:pt>
    <dgm:pt modelId="{F69C7076-F895-454D-9F76-70962AFBE862}" type="parTrans" cxnId="{493BC60D-D6F4-4D26-B8D1-8F288BB68529}">
      <dgm:prSet/>
      <dgm:spPr/>
      <dgm:t>
        <a:bodyPr/>
        <a:lstStyle/>
        <a:p>
          <a:endParaRPr lang="en-US"/>
        </a:p>
      </dgm:t>
    </dgm:pt>
    <dgm:pt modelId="{0F9DACF5-DBE7-4F10-B713-76F65137ACE8}" type="sibTrans" cxnId="{493BC60D-D6F4-4D26-B8D1-8F288BB68529}">
      <dgm:prSet/>
      <dgm:spPr/>
      <dgm:t>
        <a:bodyPr/>
        <a:lstStyle/>
        <a:p>
          <a:endParaRPr lang="en-US"/>
        </a:p>
      </dgm:t>
    </dgm:pt>
    <dgm:pt modelId="{7CFFB954-A5AD-422B-9991-8B580530E79C}">
      <dgm:prSet/>
      <dgm:spPr/>
      <dgm:t>
        <a:bodyPr/>
        <a:lstStyle/>
        <a:p>
          <a:r>
            <a:rPr lang="fi-FI"/>
            <a:t>kuvataidekasvatus</a:t>
          </a:r>
          <a:endParaRPr lang="en-US"/>
        </a:p>
      </dgm:t>
    </dgm:pt>
    <dgm:pt modelId="{EEE84B6B-0558-4A93-88B5-64B72F595476}" type="parTrans" cxnId="{B429FD25-55C3-49E5-AEBD-2B34D74CFDC4}">
      <dgm:prSet/>
      <dgm:spPr/>
      <dgm:t>
        <a:bodyPr/>
        <a:lstStyle/>
        <a:p>
          <a:endParaRPr lang="en-US"/>
        </a:p>
      </dgm:t>
    </dgm:pt>
    <dgm:pt modelId="{EBEB96FA-C444-46EB-AB8F-74F57B33ACEB}" type="sibTrans" cxnId="{B429FD25-55C3-49E5-AEBD-2B34D74CFDC4}">
      <dgm:prSet/>
      <dgm:spPr/>
      <dgm:t>
        <a:bodyPr/>
        <a:lstStyle/>
        <a:p>
          <a:endParaRPr lang="en-US"/>
        </a:p>
      </dgm:t>
    </dgm:pt>
    <dgm:pt modelId="{CB541423-02E3-4FD9-AF39-9E375545DCB5}">
      <dgm:prSet/>
      <dgm:spPr/>
      <dgm:t>
        <a:bodyPr/>
        <a:lstStyle/>
        <a:p>
          <a:r>
            <a:rPr lang="fi-FI"/>
            <a:t>logopedia</a:t>
          </a:r>
          <a:endParaRPr lang="en-US"/>
        </a:p>
      </dgm:t>
    </dgm:pt>
    <dgm:pt modelId="{C80CF26D-2D80-4DE3-9600-42B2C47AB76E}" type="parTrans" cxnId="{53AAD767-19A6-4660-ADD2-C377A9D1A430}">
      <dgm:prSet/>
      <dgm:spPr/>
      <dgm:t>
        <a:bodyPr/>
        <a:lstStyle/>
        <a:p>
          <a:endParaRPr lang="en-US"/>
        </a:p>
      </dgm:t>
    </dgm:pt>
    <dgm:pt modelId="{EDFCB510-B0B6-44A0-9A5A-755AA10DE873}" type="sibTrans" cxnId="{53AAD767-19A6-4660-ADD2-C377A9D1A430}">
      <dgm:prSet/>
      <dgm:spPr/>
      <dgm:t>
        <a:bodyPr/>
        <a:lstStyle/>
        <a:p>
          <a:endParaRPr lang="en-US"/>
        </a:p>
      </dgm:t>
    </dgm:pt>
    <dgm:pt modelId="{B8A300AC-8BAF-4A1F-BA15-D9C7B5DC27BE}">
      <dgm:prSet/>
      <dgm:spPr/>
      <dgm:t>
        <a:bodyPr/>
        <a:lstStyle/>
        <a:p>
          <a:r>
            <a:rPr lang="fi-FI"/>
            <a:t>lääketiede</a:t>
          </a:r>
          <a:endParaRPr lang="en-US"/>
        </a:p>
      </dgm:t>
    </dgm:pt>
    <dgm:pt modelId="{5D5400C9-A570-4ACD-9D7E-292C6568456F}" type="parTrans" cxnId="{B26EBAD8-3778-426D-8739-12537C7B9262}">
      <dgm:prSet/>
      <dgm:spPr/>
      <dgm:t>
        <a:bodyPr/>
        <a:lstStyle/>
        <a:p>
          <a:endParaRPr lang="en-US"/>
        </a:p>
      </dgm:t>
    </dgm:pt>
    <dgm:pt modelId="{D53C9AC1-869D-4613-940F-7577D3124FAA}" type="sibTrans" cxnId="{B26EBAD8-3778-426D-8739-12537C7B9262}">
      <dgm:prSet/>
      <dgm:spPr/>
      <dgm:t>
        <a:bodyPr/>
        <a:lstStyle/>
        <a:p>
          <a:endParaRPr lang="en-US"/>
        </a:p>
      </dgm:t>
    </dgm:pt>
    <dgm:pt modelId="{FEDE635E-8A16-4375-9D75-166BF7FD2E0B}">
      <dgm:prSet/>
      <dgm:spPr/>
      <dgm:t>
        <a:bodyPr/>
        <a:lstStyle/>
        <a:p>
          <a:r>
            <a:rPr lang="fi-FI"/>
            <a:t>opettajankoulutus</a:t>
          </a:r>
          <a:endParaRPr lang="en-US"/>
        </a:p>
      </dgm:t>
    </dgm:pt>
    <dgm:pt modelId="{B2965E69-8831-4D84-90A1-FFD3306559EC}" type="parTrans" cxnId="{B2362E51-08F0-439A-ACD4-BC67B2C8F6A4}">
      <dgm:prSet/>
      <dgm:spPr/>
      <dgm:t>
        <a:bodyPr/>
        <a:lstStyle/>
        <a:p>
          <a:endParaRPr lang="en-US"/>
        </a:p>
      </dgm:t>
    </dgm:pt>
    <dgm:pt modelId="{EF385494-894B-4517-8EB2-AC4AA398649D}" type="sibTrans" cxnId="{B2362E51-08F0-439A-ACD4-BC67B2C8F6A4}">
      <dgm:prSet/>
      <dgm:spPr/>
      <dgm:t>
        <a:bodyPr/>
        <a:lstStyle/>
        <a:p>
          <a:endParaRPr lang="en-US"/>
        </a:p>
      </dgm:t>
    </dgm:pt>
    <dgm:pt modelId="{CDECE05A-D27F-4FFC-A909-C9D9309D6F67}">
      <dgm:prSet/>
      <dgm:spPr/>
      <dgm:t>
        <a:bodyPr/>
        <a:lstStyle/>
        <a:p>
          <a:r>
            <a:rPr lang="fi-FI"/>
            <a:t>psykologia</a:t>
          </a:r>
          <a:endParaRPr lang="en-US"/>
        </a:p>
      </dgm:t>
    </dgm:pt>
    <dgm:pt modelId="{594D42D4-04B1-49E6-9BB8-82675C906385}" type="parTrans" cxnId="{27D7177A-FEB4-40EA-B15A-DD69F0B16C78}">
      <dgm:prSet/>
      <dgm:spPr/>
      <dgm:t>
        <a:bodyPr/>
        <a:lstStyle/>
        <a:p>
          <a:endParaRPr lang="en-US"/>
        </a:p>
      </dgm:t>
    </dgm:pt>
    <dgm:pt modelId="{F7D307E6-E6B8-4083-82D1-53372D8E26EA}" type="sibTrans" cxnId="{27D7177A-FEB4-40EA-B15A-DD69F0B16C78}">
      <dgm:prSet/>
      <dgm:spPr/>
      <dgm:t>
        <a:bodyPr/>
        <a:lstStyle/>
        <a:p>
          <a:endParaRPr lang="en-US"/>
        </a:p>
      </dgm:t>
    </dgm:pt>
    <dgm:pt modelId="{C5574B94-D33C-4BE0-BD1D-577C46A703C5}">
      <dgm:prSet/>
      <dgm:spPr/>
      <dgm:t>
        <a:bodyPr/>
        <a:lstStyle/>
        <a:p>
          <a:r>
            <a:rPr lang="fi-FI"/>
            <a:t>sosiaalityö</a:t>
          </a:r>
          <a:endParaRPr lang="en-US"/>
        </a:p>
      </dgm:t>
    </dgm:pt>
    <dgm:pt modelId="{830BAB36-5B67-4B81-AAFC-6504C16FD5DD}" type="parTrans" cxnId="{4DA19769-D8C5-4074-9CE6-410178863C71}">
      <dgm:prSet/>
      <dgm:spPr/>
      <dgm:t>
        <a:bodyPr/>
        <a:lstStyle/>
        <a:p>
          <a:endParaRPr lang="en-US"/>
        </a:p>
      </dgm:t>
    </dgm:pt>
    <dgm:pt modelId="{69CBE4B7-6A43-4975-808E-345AB764275A}" type="sibTrans" cxnId="{4DA19769-D8C5-4074-9CE6-410178863C71}">
      <dgm:prSet/>
      <dgm:spPr/>
      <dgm:t>
        <a:bodyPr/>
        <a:lstStyle/>
        <a:p>
          <a:endParaRPr lang="en-US"/>
        </a:p>
      </dgm:t>
    </dgm:pt>
    <dgm:pt modelId="{83CB4981-3072-495C-A630-C5B54B8593CE}" type="pres">
      <dgm:prSet presAssocID="{95C0C6F5-28BE-4E33-81A2-CC69111ED380}" presName="linear" presStyleCnt="0">
        <dgm:presLayoutVars>
          <dgm:animLvl val="lvl"/>
          <dgm:resizeHandles val="exact"/>
        </dgm:presLayoutVars>
      </dgm:prSet>
      <dgm:spPr/>
    </dgm:pt>
    <dgm:pt modelId="{EE335CAF-27B8-4325-8EAA-3EED41131AFC}" type="pres">
      <dgm:prSet presAssocID="{03995CB8-5CAA-4535-97DF-A5C9AD28B80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4CDAF99-BF1C-4CFD-8365-FDC3290C414E}" type="pres">
      <dgm:prSet presAssocID="{56B0BB58-494F-4705-BB52-0AABE9E9C0A9}" presName="spacer" presStyleCnt="0"/>
      <dgm:spPr/>
    </dgm:pt>
    <dgm:pt modelId="{2DE7A44C-72FE-48E1-ADAA-8C9844C6C047}" type="pres">
      <dgm:prSet presAssocID="{705B971B-FBF7-4013-B864-525ED310427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35C57379-7B96-4A5E-AED0-A8901A4B03B4}" type="pres">
      <dgm:prSet presAssocID="{0F9DACF5-DBE7-4F10-B713-76F65137ACE8}" presName="spacer" presStyleCnt="0"/>
      <dgm:spPr/>
    </dgm:pt>
    <dgm:pt modelId="{DE0BCFF2-D169-4AAC-A1BB-5B5E433E3155}" type="pres">
      <dgm:prSet presAssocID="{7CFFB954-A5AD-422B-9991-8B580530E79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17B33AAF-DC2D-413E-B154-B61A3FFE59A0}" type="pres">
      <dgm:prSet presAssocID="{EBEB96FA-C444-46EB-AB8F-74F57B33ACEB}" presName="spacer" presStyleCnt="0"/>
      <dgm:spPr/>
    </dgm:pt>
    <dgm:pt modelId="{99C493BD-965C-4328-AFD6-0DC7D8493E67}" type="pres">
      <dgm:prSet presAssocID="{CB541423-02E3-4FD9-AF39-9E375545DCB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BF9D2E2-58F0-4714-8F2E-3BBDC27D3CF5}" type="pres">
      <dgm:prSet presAssocID="{EDFCB510-B0B6-44A0-9A5A-755AA10DE873}" presName="spacer" presStyleCnt="0"/>
      <dgm:spPr/>
    </dgm:pt>
    <dgm:pt modelId="{B5FD66DE-EDA8-4C82-B0AA-3D159091F7CF}" type="pres">
      <dgm:prSet presAssocID="{B8A300AC-8BAF-4A1F-BA15-D9C7B5DC27B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3B11EDF-3EAC-4AC5-9C91-5CE07732D379}" type="pres">
      <dgm:prSet presAssocID="{D53C9AC1-869D-4613-940F-7577D3124FAA}" presName="spacer" presStyleCnt="0"/>
      <dgm:spPr/>
    </dgm:pt>
    <dgm:pt modelId="{93FD9D0E-AA20-438C-A592-EE8C34A69562}" type="pres">
      <dgm:prSet presAssocID="{FEDE635E-8A16-4375-9D75-166BF7FD2E0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7E8243C-35BE-47B1-8CEF-B51E73E8E876}" type="pres">
      <dgm:prSet presAssocID="{EF385494-894B-4517-8EB2-AC4AA398649D}" presName="spacer" presStyleCnt="0"/>
      <dgm:spPr/>
    </dgm:pt>
    <dgm:pt modelId="{12E44CAB-7245-4C45-881C-79C9147C4EA8}" type="pres">
      <dgm:prSet presAssocID="{CDECE05A-D27F-4FFC-A909-C9D9309D6F6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634BC87C-E36A-4EBC-9AFF-BD2AECEF09A4}" type="pres">
      <dgm:prSet presAssocID="{F7D307E6-E6B8-4083-82D1-53372D8E26EA}" presName="spacer" presStyleCnt="0"/>
      <dgm:spPr/>
    </dgm:pt>
    <dgm:pt modelId="{EAAB4CD3-3A7A-4653-B3AA-E86CEB6334E2}" type="pres">
      <dgm:prSet presAssocID="{C5574B94-D33C-4BE0-BD1D-577C46A703C5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50D2A405-7B01-410C-A520-10EC999D1BDE}" srcId="{95C0C6F5-28BE-4E33-81A2-CC69111ED380}" destId="{03995CB8-5CAA-4535-97DF-A5C9AD28B800}" srcOrd="0" destOrd="0" parTransId="{E18982E4-D755-49F5-AF12-C849003B9C29}" sibTransId="{56B0BB58-494F-4705-BB52-0AABE9E9C0A9}"/>
    <dgm:cxn modelId="{493BC60D-D6F4-4D26-B8D1-8F288BB68529}" srcId="{95C0C6F5-28BE-4E33-81A2-CC69111ED380}" destId="{705B971B-FBF7-4013-B864-525ED3104279}" srcOrd="1" destOrd="0" parTransId="{F69C7076-F895-454D-9F76-70962AFBE862}" sibTransId="{0F9DACF5-DBE7-4F10-B713-76F65137ACE8}"/>
    <dgm:cxn modelId="{BC532C1C-1FDF-4A47-97C5-B07353B0676C}" type="presOf" srcId="{FEDE635E-8A16-4375-9D75-166BF7FD2E0B}" destId="{93FD9D0E-AA20-438C-A592-EE8C34A69562}" srcOrd="0" destOrd="0" presId="urn:microsoft.com/office/officeart/2005/8/layout/vList2"/>
    <dgm:cxn modelId="{B429FD25-55C3-49E5-AEBD-2B34D74CFDC4}" srcId="{95C0C6F5-28BE-4E33-81A2-CC69111ED380}" destId="{7CFFB954-A5AD-422B-9991-8B580530E79C}" srcOrd="2" destOrd="0" parTransId="{EEE84B6B-0558-4A93-88B5-64B72F595476}" sibTransId="{EBEB96FA-C444-46EB-AB8F-74F57B33ACEB}"/>
    <dgm:cxn modelId="{ACB3153E-90EA-4665-B5DC-519935AD489D}" type="presOf" srcId="{705B971B-FBF7-4013-B864-525ED3104279}" destId="{2DE7A44C-72FE-48E1-ADAA-8C9844C6C047}" srcOrd="0" destOrd="0" presId="urn:microsoft.com/office/officeart/2005/8/layout/vList2"/>
    <dgm:cxn modelId="{53AAD767-19A6-4660-ADD2-C377A9D1A430}" srcId="{95C0C6F5-28BE-4E33-81A2-CC69111ED380}" destId="{CB541423-02E3-4FD9-AF39-9E375545DCB5}" srcOrd="3" destOrd="0" parTransId="{C80CF26D-2D80-4DE3-9600-42B2C47AB76E}" sibTransId="{EDFCB510-B0B6-44A0-9A5A-755AA10DE873}"/>
    <dgm:cxn modelId="{4DA19769-D8C5-4074-9CE6-410178863C71}" srcId="{95C0C6F5-28BE-4E33-81A2-CC69111ED380}" destId="{C5574B94-D33C-4BE0-BD1D-577C46A703C5}" srcOrd="7" destOrd="0" parTransId="{830BAB36-5B67-4B81-AAFC-6504C16FD5DD}" sibTransId="{69CBE4B7-6A43-4975-808E-345AB764275A}"/>
    <dgm:cxn modelId="{3F42896B-130A-44F7-A5D1-DDB9D898D057}" type="presOf" srcId="{C5574B94-D33C-4BE0-BD1D-577C46A703C5}" destId="{EAAB4CD3-3A7A-4653-B3AA-E86CEB6334E2}" srcOrd="0" destOrd="0" presId="urn:microsoft.com/office/officeart/2005/8/layout/vList2"/>
    <dgm:cxn modelId="{B2362E51-08F0-439A-ACD4-BC67B2C8F6A4}" srcId="{95C0C6F5-28BE-4E33-81A2-CC69111ED380}" destId="{FEDE635E-8A16-4375-9D75-166BF7FD2E0B}" srcOrd="5" destOrd="0" parTransId="{B2965E69-8831-4D84-90A1-FFD3306559EC}" sibTransId="{EF385494-894B-4517-8EB2-AC4AA398649D}"/>
    <dgm:cxn modelId="{A2017957-3830-4778-B42F-C5DE9FB7D8A3}" type="presOf" srcId="{CDECE05A-D27F-4FFC-A909-C9D9309D6F67}" destId="{12E44CAB-7245-4C45-881C-79C9147C4EA8}" srcOrd="0" destOrd="0" presId="urn:microsoft.com/office/officeart/2005/8/layout/vList2"/>
    <dgm:cxn modelId="{27D7177A-FEB4-40EA-B15A-DD69F0B16C78}" srcId="{95C0C6F5-28BE-4E33-81A2-CC69111ED380}" destId="{CDECE05A-D27F-4FFC-A909-C9D9309D6F67}" srcOrd="6" destOrd="0" parTransId="{594D42D4-04B1-49E6-9BB8-82675C906385}" sibTransId="{F7D307E6-E6B8-4083-82D1-53372D8E26EA}"/>
    <dgm:cxn modelId="{11D9137F-6A6B-4CBD-ADBE-EDD1ECC349D5}" type="presOf" srcId="{CB541423-02E3-4FD9-AF39-9E375545DCB5}" destId="{99C493BD-965C-4328-AFD6-0DC7D8493E67}" srcOrd="0" destOrd="0" presId="urn:microsoft.com/office/officeart/2005/8/layout/vList2"/>
    <dgm:cxn modelId="{6C1BF5B4-DA7F-4554-B50A-4BA68B9885B8}" type="presOf" srcId="{03995CB8-5CAA-4535-97DF-A5C9AD28B800}" destId="{EE335CAF-27B8-4325-8EAA-3EED41131AFC}" srcOrd="0" destOrd="0" presId="urn:microsoft.com/office/officeart/2005/8/layout/vList2"/>
    <dgm:cxn modelId="{18813AC4-8525-4EA8-B0FF-B25BA647013C}" type="presOf" srcId="{7CFFB954-A5AD-422B-9991-8B580530E79C}" destId="{DE0BCFF2-D169-4AAC-A1BB-5B5E433E3155}" srcOrd="0" destOrd="0" presId="urn:microsoft.com/office/officeart/2005/8/layout/vList2"/>
    <dgm:cxn modelId="{FDB662CA-A380-4C09-A768-958101BE3E91}" type="presOf" srcId="{B8A300AC-8BAF-4A1F-BA15-D9C7B5DC27BE}" destId="{B5FD66DE-EDA8-4C82-B0AA-3D159091F7CF}" srcOrd="0" destOrd="0" presId="urn:microsoft.com/office/officeart/2005/8/layout/vList2"/>
    <dgm:cxn modelId="{3DF921D0-B5A0-47FA-9B56-9016A7209EFE}" type="presOf" srcId="{95C0C6F5-28BE-4E33-81A2-CC69111ED380}" destId="{83CB4981-3072-495C-A630-C5B54B8593CE}" srcOrd="0" destOrd="0" presId="urn:microsoft.com/office/officeart/2005/8/layout/vList2"/>
    <dgm:cxn modelId="{B26EBAD8-3778-426D-8739-12537C7B9262}" srcId="{95C0C6F5-28BE-4E33-81A2-CC69111ED380}" destId="{B8A300AC-8BAF-4A1F-BA15-D9C7B5DC27BE}" srcOrd="4" destOrd="0" parTransId="{5D5400C9-A570-4ACD-9D7E-292C6568456F}" sibTransId="{D53C9AC1-869D-4613-940F-7577D3124FAA}"/>
    <dgm:cxn modelId="{3B6604C7-1F15-43CA-A36D-C3BBFA71C1B3}" type="presParOf" srcId="{83CB4981-3072-495C-A630-C5B54B8593CE}" destId="{EE335CAF-27B8-4325-8EAA-3EED41131AFC}" srcOrd="0" destOrd="0" presId="urn:microsoft.com/office/officeart/2005/8/layout/vList2"/>
    <dgm:cxn modelId="{1F897882-EEE1-4EA0-9CB9-2EF4E96E539F}" type="presParOf" srcId="{83CB4981-3072-495C-A630-C5B54B8593CE}" destId="{04CDAF99-BF1C-4CFD-8365-FDC3290C414E}" srcOrd="1" destOrd="0" presId="urn:microsoft.com/office/officeart/2005/8/layout/vList2"/>
    <dgm:cxn modelId="{8A33889A-E290-4FA6-B3DF-1528B869ED31}" type="presParOf" srcId="{83CB4981-3072-495C-A630-C5B54B8593CE}" destId="{2DE7A44C-72FE-48E1-ADAA-8C9844C6C047}" srcOrd="2" destOrd="0" presId="urn:microsoft.com/office/officeart/2005/8/layout/vList2"/>
    <dgm:cxn modelId="{F2B5CF51-C9AE-4E8C-BAD2-160359EDB6C6}" type="presParOf" srcId="{83CB4981-3072-495C-A630-C5B54B8593CE}" destId="{35C57379-7B96-4A5E-AED0-A8901A4B03B4}" srcOrd="3" destOrd="0" presId="urn:microsoft.com/office/officeart/2005/8/layout/vList2"/>
    <dgm:cxn modelId="{BDD004DA-5CC7-40C0-8736-572F938A0961}" type="presParOf" srcId="{83CB4981-3072-495C-A630-C5B54B8593CE}" destId="{DE0BCFF2-D169-4AAC-A1BB-5B5E433E3155}" srcOrd="4" destOrd="0" presId="urn:microsoft.com/office/officeart/2005/8/layout/vList2"/>
    <dgm:cxn modelId="{EAC97DF4-828B-40E9-86F7-42C568466A6A}" type="presParOf" srcId="{83CB4981-3072-495C-A630-C5B54B8593CE}" destId="{17B33AAF-DC2D-413E-B154-B61A3FFE59A0}" srcOrd="5" destOrd="0" presId="urn:microsoft.com/office/officeart/2005/8/layout/vList2"/>
    <dgm:cxn modelId="{07F607C9-CDEF-4165-8659-C06BA4695766}" type="presParOf" srcId="{83CB4981-3072-495C-A630-C5B54B8593CE}" destId="{99C493BD-965C-4328-AFD6-0DC7D8493E67}" srcOrd="6" destOrd="0" presId="urn:microsoft.com/office/officeart/2005/8/layout/vList2"/>
    <dgm:cxn modelId="{F6BAEF8B-E12C-4AB2-A486-6519A2CD683E}" type="presParOf" srcId="{83CB4981-3072-495C-A630-C5B54B8593CE}" destId="{DBF9D2E2-58F0-4714-8F2E-3BBDC27D3CF5}" srcOrd="7" destOrd="0" presId="urn:microsoft.com/office/officeart/2005/8/layout/vList2"/>
    <dgm:cxn modelId="{E7DA4B12-B497-4DE9-BD1F-605030F9C340}" type="presParOf" srcId="{83CB4981-3072-495C-A630-C5B54B8593CE}" destId="{B5FD66DE-EDA8-4C82-B0AA-3D159091F7CF}" srcOrd="8" destOrd="0" presId="urn:microsoft.com/office/officeart/2005/8/layout/vList2"/>
    <dgm:cxn modelId="{02C673DA-BF6A-4D28-B6C4-706B397ADF9D}" type="presParOf" srcId="{83CB4981-3072-495C-A630-C5B54B8593CE}" destId="{C3B11EDF-3EAC-4AC5-9C91-5CE07732D379}" srcOrd="9" destOrd="0" presId="urn:microsoft.com/office/officeart/2005/8/layout/vList2"/>
    <dgm:cxn modelId="{8E7EC47C-B32C-4BB6-A7E7-87AE05B5F3B9}" type="presParOf" srcId="{83CB4981-3072-495C-A630-C5B54B8593CE}" destId="{93FD9D0E-AA20-438C-A592-EE8C34A69562}" srcOrd="10" destOrd="0" presId="urn:microsoft.com/office/officeart/2005/8/layout/vList2"/>
    <dgm:cxn modelId="{CA0866D2-2A8F-41CD-8970-02F4B74E0027}" type="presParOf" srcId="{83CB4981-3072-495C-A630-C5B54B8593CE}" destId="{37E8243C-35BE-47B1-8CEF-B51E73E8E876}" srcOrd="11" destOrd="0" presId="urn:microsoft.com/office/officeart/2005/8/layout/vList2"/>
    <dgm:cxn modelId="{D2F01427-AE53-42CE-9508-CEFFF3B5883B}" type="presParOf" srcId="{83CB4981-3072-495C-A630-C5B54B8593CE}" destId="{12E44CAB-7245-4C45-881C-79C9147C4EA8}" srcOrd="12" destOrd="0" presId="urn:microsoft.com/office/officeart/2005/8/layout/vList2"/>
    <dgm:cxn modelId="{38D3F414-4304-489D-903B-C2DB09B6E1E5}" type="presParOf" srcId="{83CB4981-3072-495C-A630-C5B54B8593CE}" destId="{634BC87C-E36A-4EBC-9AFF-BD2AECEF09A4}" srcOrd="13" destOrd="0" presId="urn:microsoft.com/office/officeart/2005/8/layout/vList2"/>
    <dgm:cxn modelId="{031E67A9-83AF-4EB1-B376-DF32D36C6769}" type="presParOf" srcId="{83CB4981-3072-495C-A630-C5B54B8593CE}" destId="{EAAB4CD3-3A7A-4653-B3AA-E86CEB6334E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F4067F-F6DD-4084-8A4C-20884530B5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232500-772D-4876-83F0-E089A28FEB0A}">
      <dgm:prSet/>
      <dgm:spPr/>
      <dgm:t>
        <a:bodyPr/>
        <a:lstStyle/>
        <a:p>
          <a:r>
            <a:rPr lang="fi-FI"/>
            <a:t>Todistusvalinnan pisteytysmalli ei koske kulttuurialaa ja Diakonia-ammattikorkeakoulun tulkin koulutusta.</a:t>
          </a:r>
          <a:endParaRPr lang="en-US"/>
        </a:p>
      </dgm:t>
    </dgm:pt>
    <dgm:pt modelId="{30B73D9D-7EBA-4BFD-9667-930A04384FAB}" type="parTrans" cxnId="{AB2676FD-90F6-4473-A7A6-E549EC409579}">
      <dgm:prSet/>
      <dgm:spPr/>
      <dgm:t>
        <a:bodyPr/>
        <a:lstStyle/>
        <a:p>
          <a:endParaRPr lang="en-US"/>
        </a:p>
      </dgm:t>
    </dgm:pt>
    <dgm:pt modelId="{70E9115A-F13A-43F2-BF2A-6034688D6816}" type="sibTrans" cxnId="{AB2676FD-90F6-4473-A7A6-E549EC409579}">
      <dgm:prSet/>
      <dgm:spPr/>
      <dgm:t>
        <a:bodyPr/>
        <a:lstStyle/>
        <a:p>
          <a:endParaRPr lang="en-US"/>
        </a:p>
      </dgm:t>
    </dgm:pt>
    <dgm:pt modelId="{54B3AAFF-8BB7-4466-BEE5-BBC3034130D0}">
      <dgm:prSet/>
      <dgm:spPr/>
      <dgm:t>
        <a:bodyPr/>
        <a:lstStyle/>
        <a:p>
          <a:r>
            <a:rPr lang="fi-FI"/>
            <a:t>Kulttuurialan opiskelijavalinnoista löydät lisää tietoa Opintopolku.fi -palvelusta ja ammattikorkeakoulujen verkkosivuilta.</a:t>
          </a:r>
          <a:endParaRPr lang="en-US"/>
        </a:p>
      </dgm:t>
    </dgm:pt>
    <dgm:pt modelId="{6D61C13C-66CC-44E3-BB19-81648D20FEB9}" type="parTrans" cxnId="{B28A8E49-F65D-4ACC-BF2A-7F943B4E388E}">
      <dgm:prSet/>
      <dgm:spPr/>
      <dgm:t>
        <a:bodyPr/>
        <a:lstStyle/>
        <a:p>
          <a:endParaRPr lang="en-US"/>
        </a:p>
      </dgm:t>
    </dgm:pt>
    <dgm:pt modelId="{BC10F0B8-3321-417A-906B-D54A2299F41B}" type="sibTrans" cxnId="{B28A8E49-F65D-4ACC-BF2A-7F943B4E388E}">
      <dgm:prSet/>
      <dgm:spPr/>
      <dgm:t>
        <a:bodyPr/>
        <a:lstStyle/>
        <a:p>
          <a:endParaRPr lang="en-US"/>
        </a:p>
      </dgm:t>
    </dgm:pt>
    <dgm:pt modelId="{9D80B159-6AF5-4814-8155-2D03FB8FFC90}" type="pres">
      <dgm:prSet presAssocID="{B0F4067F-F6DD-4084-8A4C-20884530B5FD}" presName="linear" presStyleCnt="0">
        <dgm:presLayoutVars>
          <dgm:animLvl val="lvl"/>
          <dgm:resizeHandles val="exact"/>
        </dgm:presLayoutVars>
      </dgm:prSet>
      <dgm:spPr/>
    </dgm:pt>
    <dgm:pt modelId="{16282912-2670-4789-BC4F-FB2685142D19}" type="pres">
      <dgm:prSet presAssocID="{9D232500-772D-4876-83F0-E089A28FEB0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13BA72-5156-459F-9252-25471208340C}" type="pres">
      <dgm:prSet presAssocID="{70E9115A-F13A-43F2-BF2A-6034688D6816}" presName="spacer" presStyleCnt="0"/>
      <dgm:spPr/>
    </dgm:pt>
    <dgm:pt modelId="{78E0BBD9-4650-405A-93A4-B2726D527851}" type="pres">
      <dgm:prSet presAssocID="{54B3AAFF-8BB7-4466-BEE5-BBC3034130D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1252C15-07E3-4DEE-B42A-BA0213CF975D}" type="presOf" srcId="{54B3AAFF-8BB7-4466-BEE5-BBC3034130D0}" destId="{78E0BBD9-4650-405A-93A4-B2726D527851}" srcOrd="0" destOrd="0" presId="urn:microsoft.com/office/officeart/2005/8/layout/vList2"/>
    <dgm:cxn modelId="{B28A8E49-F65D-4ACC-BF2A-7F943B4E388E}" srcId="{B0F4067F-F6DD-4084-8A4C-20884530B5FD}" destId="{54B3AAFF-8BB7-4466-BEE5-BBC3034130D0}" srcOrd="1" destOrd="0" parTransId="{6D61C13C-66CC-44E3-BB19-81648D20FEB9}" sibTransId="{BC10F0B8-3321-417A-906B-D54A2299F41B}"/>
    <dgm:cxn modelId="{4473C7EE-CF22-45B3-AB2C-C81F1F1AFB03}" type="presOf" srcId="{B0F4067F-F6DD-4084-8A4C-20884530B5FD}" destId="{9D80B159-6AF5-4814-8155-2D03FB8FFC90}" srcOrd="0" destOrd="0" presId="urn:microsoft.com/office/officeart/2005/8/layout/vList2"/>
    <dgm:cxn modelId="{EFF7A4F6-0B1E-478C-A500-69B771178F6C}" type="presOf" srcId="{9D232500-772D-4876-83F0-E089A28FEB0A}" destId="{16282912-2670-4789-BC4F-FB2685142D19}" srcOrd="0" destOrd="0" presId="urn:microsoft.com/office/officeart/2005/8/layout/vList2"/>
    <dgm:cxn modelId="{AB2676FD-90F6-4473-A7A6-E549EC409579}" srcId="{B0F4067F-F6DD-4084-8A4C-20884530B5FD}" destId="{9D232500-772D-4876-83F0-E089A28FEB0A}" srcOrd="0" destOrd="0" parTransId="{30B73D9D-7EBA-4BFD-9667-930A04384FAB}" sibTransId="{70E9115A-F13A-43F2-BF2A-6034688D6816}"/>
    <dgm:cxn modelId="{2B24D811-1EF8-4442-BFB2-0E12AA66D4B5}" type="presParOf" srcId="{9D80B159-6AF5-4814-8155-2D03FB8FFC90}" destId="{16282912-2670-4789-BC4F-FB2685142D19}" srcOrd="0" destOrd="0" presId="urn:microsoft.com/office/officeart/2005/8/layout/vList2"/>
    <dgm:cxn modelId="{5ED786BA-997C-47D2-9D69-453748384290}" type="presParOf" srcId="{9D80B159-6AF5-4814-8155-2D03FB8FFC90}" destId="{BF13BA72-5156-459F-9252-25471208340C}" srcOrd="1" destOrd="0" presId="urn:microsoft.com/office/officeart/2005/8/layout/vList2"/>
    <dgm:cxn modelId="{0BC1525E-3F6C-40A7-BCCF-4C050BDFA92D}" type="presParOf" srcId="{9D80B159-6AF5-4814-8155-2D03FB8FFC90}" destId="{78E0BBD9-4650-405A-93A4-B2726D52785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94B51A-A093-4F16-BDCC-6257265D43D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C51FFC3-8E21-4E01-BED3-FBA45A889C3F}">
      <dgm:prSet/>
      <dgm:spPr/>
      <dgm:t>
        <a:bodyPr/>
        <a:lstStyle/>
        <a:p>
          <a:r>
            <a:rPr lang="fi-FI"/>
            <a:t>Äidinkielestä saa yleisesti kaikissa koulutusohjelmissa erittäin paljon pisteitä</a:t>
          </a:r>
          <a:endParaRPr lang="en-US"/>
        </a:p>
      </dgm:t>
    </dgm:pt>
    <dgm:pt modelId="{4F734AC3-5571-4DFA-B24B-15E1F43FD845}" type="parTrans" cxnId="{A047066B-4CE2-4ED5-B7AF-BA35DD4C7867}">
      <dgm:prSet/>
      <dgm:spPr/>
      <dgm:t>
        <a:bodyPr/>
        <a:lstStyle/>
        <a:p>
          <a:endParaRPr lang="en-US"/>
        </a:p>
      </dgm:t>
    </dgm:pt>
    <dgm:pt modelId="{9518D32D-7B03-4A7E-BC70-845BF7BC8A48}" type="sibTrans" cxnId="{A047066B-4CE2-4ED5-B7AF-BA35DD4C7867}">
      <dgm:prSet/>
      <dgm:spPr/>
      <dgm:t>
        <a:bodyPr/>
        <a:lstStyle/>
        <a:p>
          <a:endParaRPr lang="en-US"/>
        </a:p>
      </dgm:t>
    </dgm:pt>
    <dgm:pt modelId="{2E1B95A4-7BC8-4F3A-9468-4B154FBA2D0F}">
      <dgm:prSet/>
      <dgm:spPr/>
      <dgm:t>
        <a:bodyPr/>
        <a:lstStyle/>
        <a:p>
          <a:r>
            <a:rPr lang="fi-FI"/>
            <a:t>Lyhyestä kielestä saa useimmiten samat pisteet kuin reaaliaineista</a:t>
          </a:r>
          <a:endParaRPr lang="en-US"/>
        </a:p>
      </dgm:t>
    </dgm:pt>
    <dgm:pt modelId="{1C88FED3-4DE9-4421-8B12-6B3352D41836}" type="parTrans" cxnId="{A002855A-AA89-4B75-9F7F-2E6ABBFFFED6}">
      <dgm:prSet/>
      <dgm:spPr/>
      <dgm:t>
        <a:bodyPr/>
        <a:lstStyle/>
        <a:p>
          <a:endParaRPr lang="en-US"/>
        </a:p>
      </dgm:t>
    </dgm:pt>
    <dgm:pt modelId="{C25DAAA2-E630-4DF9-AF5F-B2DB439CB060}" type="sibTrans" cxnId="{A002855A-AA89-4B75-9F7F-2E6ABBFFFED6}">
      <dgm:prSet/>
      <dgm:spPr/>
      <dgm:t>
        <a:bodyPr/>
        <a:lstStyle/>
        <a:p>
          <a:endParaRPr lang="en-US"/>
        </a:p>
      </dgm:t>
    </dgm:pt>
    <dgm:pt modelId="{693A26A6-43D0-459E-874A-309D4ABD1F98}">
      <dgm:prSet/>
      <dgm:spPr/>
      <dgm:t>
        <a:bodyPr/>
        <a:lstStyle/>
        <a:p>
          <a:r>
            <a:rPr lang="fi-FI"/>
            <a:t>Poikkeuksena lyhyt englanti josta taas saa vähemmän pisteitä</a:t>
          </a:r>
          <a:endParaRPr lang="en-US"/>
        </a:p>
      </dgm:t>
    </dgm:pt>
    <dgm:pt modelId="{7EEC350D-B446-45AD-9AB0-96E51CD12F4B}" type="parTrans" cxnId="{5B327C09-C227-4902-807A-CB40870F0D5E}">
      <dgm:prSet/>
      <dgm:spPr/>
      <dgm:t>
        <a:bodyPr/>
        <a:lstStyle/>
        <a:p>
          <a:endParaRPr lang="en-US"/>
        </a:p>
      </dgm:t>
    </dgm:pt>
    <dgm:pt modelId="{9F044FD9-F44D-4CA6-87B1-6606304A4607}" type="sibTrans" cxnId="{5B327C09-C227-4902-807A-CB40870F0D5E}">
      <dgm:prSet/>
      <dgm:spPr/>
      <dgm:t>
        <a:bodyPr/>
        <a:lstStyle/>
        <a:p>
          <a:endParaRPr lang="en-US"/>
        </a:p>
      </dgm:t>
    </dgm:pt>
    <dgm:pt modelId="{13C03DCB-DCB0-44C7-BDF5-353C1202DED5}">
      <dgm:prSet/>
      <dgm:spPr/>
      <dgm:t>
        <a:bodyPr/>
        <a:lstStyle/>
        <a:p>
          <a:r>
            <a:rPr lang="fi-FI"/>
            <a:t>Matematiikan kirjoittamista ei vaadita kaikkiin koulutusohjelmiin hakeutumiseen. Matematiikasta saa kuitenkin sangen paljon pisteitä näilläkin aloilla.</a:t>
          </a:r>
          <a:endParaRPr lang="en-US"/>
        </a:p>
      </dgm:t>
    </dgm:pt>
    <dgm:pt modelId="{E595A7CE-A6C1-4A43-8528-16634BB31925}" type="parTrans" cxnId="{2DFF063A-86C2-4795-A204-836E4017D27D}">
      <dgm:prSet/>
      <dgm:spPr/>
      <dgm:t>
        <a:bodyPr/>
        <a:lstStyle/>
        <a:p>
          <a:endParaRPr lang="en-US"/>
        </a:p>
      </dgm:t>
    </dgm:pt>
    <dgm:pt modelId="{70910C40-E8D9-4B1E-AF93-408EF81D3649}" type="sibTrans" cxnId="{2DFF063A-86C2-4795-A204-836E4017D27D}">
      <dgm:prSet/>
      <dgm:spPr/>
      <dgm:t>
        <a:bodyPr/>
        <a:lstStyle/>
        <a:p>
          <a:endParaRPr lang="en-US"/>
        </a:p>
      </dgm:t>
    </dgm:pt>
    <dgm:pt modelId="{DA450344-69BA-41D8-80C2-7AB0316CAC71}" type="pres">
      <dgm:prSet presAssocID="{8494B51A-A093-4F16-BDCC-6257265D43D3}" presName="linear" presStyleCnt="0">
        <dgm:presLayoutVars>
          <dgm:animLvl val="lvl"/>
          <dgm:resizeHandles val="exact"/>
        </dgm:presLayoutVars>
      </dgm:prSet>
      <dgm:spPr/>
    </dgm:pt>
    <dgm:pt modelId="{4FDAD01C-2C96-4DF7-80D6-2200B50F8031}" type="pres">
      <dgm:prSet presAssocID="{3C51FFC3-8E21-4E01-BED3-FBA45A889C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FAA2824-6AA8-4E50-8FD3-259F688B43D1}" type="pres">
      <dgm:prSet presAssocID="{9518D32D-7B03-4A7E-BC70-845BF7BC8A48}" presName="spacer" presStyleCnt="0"/>
      <dgm:spPr/>
    </dgm:pt>
    <dgm:pt modelId="{CA21C11A-8390-47A9-BE9B-B59828C63ACF}" type="pres">
      <dgm:prSet presAssocID="{2E1B95A4-7BC8-4F3A-9468-4B154FBA2D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0BC4825-9A30-41E7-A974-81DA041B4B8A}" type="pres">
      <dgm:prSet presAssocID="{C25DAAA2-E630-4DF9-AF5F-B2DB439CB060}" presName="spacer" presStyleCnt="0"/>
      <dgm:spPr/>
    </dgm:pt>
    <dgm:pt modelId="{E0A55155-67BE-4317-8B4E-1A862340CA54}" type="pres">
      <dgm:prSet presAssocID="{693A26A6-43D0-459E-874A-309D4ABD1F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7B8F7A7-B017-4234-AE2B-1F06471FB4A4}" type="pres">
      <dgm:prSet presAssocID="{9F044FD9-F44D-4CA6-87B1-6606304A4607}" presName="spacer" presStyleCnt="0"/>
      <dgm:spPr/>
    </dgm:pt>
    <dgm:pt modelId="{A6ABBDC3-93E4-4652-8A0C-BDD49D03B9B1}" type="pres">
      <dgm:prSet presAssocID="{13C03DCB-DCB0-44C7-BDF5-353C1202DED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B327C09-C227-4902-807A-CB40870F0D5E}" srcId="{8494B51A-A093-4F16-BDCC-6257265D43D3}" destId="{693A26A6-43D0-459E-874A-309D4ABD1F98}" srcOrd="2" destOrd="0" parTransId="{7EEC350D-B446-45AD-9AB0-96E51CD12F4B}" sibTransId="{9F044FD9-F44D-4CA6-87B1-6606304A4607}"/>
    <dgm:cxn modelId="{3572920C-3510-4CB9-AECD-CF0C10C8AEAC}" type="presOf" srcId="{13C03DCB-DCB0-44C7-BDF5-353C1202DED5}" destId="{A6ABBDC3-93E4-4652-8A0C-BDD49D03B9B1}" srcOrd="0" destOrd="0" presId="urn:microsoft.com/office/officeart/2005/8/layout/vList2"/>
    <dgm:cxn modelId="{9AE2A51F-1688-455B-AED1-27D0F7B263C1}" type="presOf" srcId="{3C51FFC3-8E21-4E01-BED3-FBA45A889C3F}" destId="{4FDAD01C-2C96-4DF7-80D6-2200B50F8031}" srcOrd="0" destOrd="0" presId="urn:microsoft.com/office/officeart/2005/8/layout/vList2"/>
    <dgm:cxn modelId="{2DFF063A-86C2-4795-A204-836E4017D27D}" srcId="{8494B51A-A093-4F16-BDCC-6257265D43D3}" destId="{13C03DCB-DCB0-44C7-BDF5-353C1202DED5}" srcOrd="3" destOrd="0" parTransId="{E595A7CE-A6C1-4A43-8528-16634BB31925}" sibTransId="{70910C40-E8D9-4B1E-AF93-408EF81D3649}"/>
    <dgm:cxn modelId="{A047066B-4CE2-4ED5-B7AF-BA35DD4C7867}" srcId="{8494B51A-A093-4F16-BDCC-6257265D43D3}" destId="{3C51FFC3-8E21-4E01-BED3-FBA45A889C3F}" srcOrd="0" destOrd="0" parTransId="{4F734AC3-5571-4DFA-B24B-15E1F43FD845}" sibTransId="{9518D32D-7B03-4A7E-BC70-845BF7BC8A48}"/>
    <dgm:cxn modelId="{7C18CC6B-5EE6-47E5-8E5C-F1ADA03393D8}" type="presOf" srcId="{8494B51A-A093-4F16-BDCC-6257265D43D3}" destId="{DA450344-69BA-41D8-80C2-7AB0316CAC71}" srcOrd="0" destOrd="0" presId="urn:microsoft.com/office/officeart/2005/8/layout/vList2"/>
    <dgm:cxn modelId="{A002855A-AA89-4B75-9F7F-2E6ABBFFFED6}" srcId="{8494B51A-A093-4F16-BDCC-6257265D43D3}" destId="{2E1B95A4-7BC8-4F3A-9468-4B154FBA2D0F}" srcOrd="1" destOrd="0" parTransId="{1C88FED3-4DE9-4421-8B12-6B3352D41836}" sibTransId="{C25DAAA2-E630-4DF9-AF5F-B2DB439CB060}"/>
    <dgm:cxn modelId="{037BF898-5E79-4E38-9CB6-6C44C676F852}" type="presOf" srcId="{693A26A6-43D0-459E-874A-309D4ABD1F98}" destId="{E0A55155-67BE-4317-8B4E-1A862340CA54}" srcOrd="0" destOrd="0" presId="urn:microsoft.com/office/officeart/2005/8/layout/vList2"/>
    <dgm:cxn modelId="{5153F29C-C1DE-46FF-A175-B21E457861E4}" type="presOf" srcId="{2E1B95A4-7BC8-4F3A-9468-4B154FBA2D0F}" destId="{CA21C11A-8390-47A9-BE9B-B59828C63ACF}" srcOrd="0" destOrd="0" presId="urn:microsoft.com/office/officeart/2005/8/layout/vList2"/>
    <dgm:cxn modelId="{048EF87B-F09E-4F57-AC26-61822BDA2D92}" type="presParOf" srcId="{DA450344-69BA-41D8-80C2-7AB0316CAC71}" destId="{4FDAD01C-2C96-4DF7-80D6-2200B50F8031}" srcOrd="0" destOrd="0" presId="urn:microsoft.com/office/officeart/2005/8/layout/vList2"/>
    <dgm:cxn modelId="{562BB253-1780-46B4-87AB-A3CE3E212478}" type="presParOf" srcId="{DA450344-69BA-41D8-80C2-7AB0316CAC71}" destId="{AFAA2824-6AA8-4E50-8FD3-259F688B43D1}" srcOrd="1" destOrd="0" presId="urn:microsoft.com/office/officeart/2005/8/layout/vList2"/>
    <dgm:cxn modelId="{A5B696AD-CCF1-4DE5-AC8C-8AEE0493D44F}" type="presParOf" srcId="{DA450344-69BA-41D8-80C2-7AB0316CAC71}" destId="{CA21C11A-8390-47A9-BE9B-B59828C63ACF}" srcOrd="2" destOrd="0" presId="urn:microsoft.com/office/officeart/2005/8/layout/vList2"/>
    <dgm:cxn modelId="{6C281178-6F45-466C-9A25-3D4155501F62}" type="presParOf" srcId="{DA450344-69BA-41D8-80C2-7AB0316CAC71}" destId="{20BC4825-9A30-41E7-A974-81DA041B4B8A}" srcOrd="3" destOrd="0" presId="urn:microsoft.com/office/officeart/2005/8/layout/vList2"/>
    <dgm:cxn modelId="{FB14F3DE-8BF3-4A9E-91A8-BE3CB1C0EA71}" type="presParOf" srcId="{DA450344-69BA-41D8-80C2-7AB0316CAC71}" destId="{E0A55155-67BE-4317-8B4E-1A862340CA54}" srcOrd="4" destOrd="0" presId="urn:microsoft.com/office/officeart/2005/8/layout/vList2"/>
    <dgm:cxn modelId="{22A486CE-DDE2-474A-8A45-58DE4AE10CE3}" type="presParOf" srcId="{DA450344-69BA-41D8-80C2-7AB0316CAC71}" destId="{E7B8F7A7-B017-4234-AE2B-1F06471FB4A4}" srcOrd="5" destOrd="0" presId="urn:microsoft.com/office/officeart/2005/8/layout/vList2"/>
    <dgm:cxn modelId="{2C7DEB24-D2C6-41E1-A681-52155139A184}" type="presParOf" srcId="{DA450344-69BA-41D8-80C2-7AB0316CAC71}" destId="{A6ABBDC3-93E4-4652-8A0C-BDD49D03B9B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FB1F1F-02E6-47BE-9667-045F7AC70D03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8B6C5434-888A-4C36-B62F-9B73125E70D3}">
      <dgm:prSet/>
      <dgm:spPr/>
      <dgm:t>
        <a:bodyPr/>
        <a:lstStyle/>
        <a:p>
          <a:r>
            <a:rPr lang="en-US" err="1"/>
            <a:t>Valintakokeita</a:t>
          </a:r>
          <a:r>
            <a:rPr lang="en-US"/>
            <a:t> </a:t>
          </a:r>
          <a:r>
            <a:rPr lang="en-US" err="1"/>
            <a:t>pyritään</a:t>
          </a:r>
          <a:r>
            <a:rPr lang="en-US"/>
            <a:t> </a:t>
          </a:r>
          <a:r>
            <a:rPr lang="en-US" err="1"/>
            <a:t>kehittämään</a:t>
          </a:r>
          <a:r>
            <a:rPr lang="en-US"/>
            <a:t> </a:t>
          </a:r>
          <a:r>
            <a:rPr lang="en-US" err="1"/>
            <a:t>uudenlaisiksi</a:t>
          </a:r>
          <a:r>
            <a:rPr lang="en-US"/>
            <a:t> </a:t>
          </a:r>
          <a:r>
            <a:rPr lang="en-US" err="1"/>
            <a:t>yhä</a:t>
          </a:r>
          <a:r>
            <a:rPr lang="en-US"/>
            <a:t> </a:t>
          </a:r>
          <a:r>
            <a:rPr lang="en-US" err="1"/>
            <a:t>useampia</a:t>
          </a:r>
          <a:r>
            <a:rPr lang="en-US"/>
            <a:t> </a:t>
          </a:r>
          <a:r>
            <a:rPr lang="en-US" err="1"/>
            <a:t>aloja</a:t>
          </a:r>
          <a:r>
            <a:rPr lang="en-US"/>
            <a:t> </a:t>
          </a:r>
          <a:r>
            <a:rPr lang="en-US" err="1"/>
            <a:t>kattaviksi</a:t>
          </a:r>
          <a:r>
            <a:rPr lang="en-US"/>
            <a:t>. </a:t>
          </a:r>
        </a:p>
      </dgm:t>
    </dgm:pt>
    <dgm:pt modelId="{A1E8DAFF-8C95-461B-A80F-8F9655BD87C9}" type="parTrans" cxnId="{D902CD53-3A33-423C-A0A8-AAF0F47B75DE}">
      <dgm:prSet/>
      <dgm:spPr/>
      <dgm:t>
        <a:bodyPr/>
        <a:lstStyle/>
        <a:p>
          <a:endParaRPr lang="en-US"/>
        </a:p>
      </dgm:t>
    </dgm:pt>
    <dgm:pt modelId="{E7C04BCF-92AD-4566-9755-476CCBBE7BA2}" type="sibTrans" cxnId="{D902CD53-3A33-423C-A0A8-AAF0F47B75DE}">
      <dgm:prSet/>
      <dgm:spPr/>
      <dgm:t>
        <a:bodyPr/>
        <a:lstStyle/>
        <a:p>
          <a:endParaRPr lang="en-US"/>
        </a:p>
      </dgm:t>
    </dgm:pt>
    <dgm:pt modelId="{D8028224-A591-4AD5-8DF8-B4EDBE12C0DB}">
      <dgm:prSet/>
      <dgm:spPr/>
      <dgm:t>
        <a:bodyPr/>
        <a:lstStyle/>
        <a:p>
          <a:r>
            <a:rPr lang="en-US" err="1"/>
            <a:t>Tarkoitus</a:t>
          </a:r>
          <a:r>
            <a:rPr lang="en-US"/>
            <a:t> on </a:t>
          </a:r>
          <a:r>
            <a:rPr lang="en-US" err="1"/>
            <a:t>myös</a:t>
          </a:r>
          <a:r>
            <a:rPr lang="en-US"/>
            <a:t> </a:t>
          </a:r>
          <a:r>
            <a:rPr lang="en-US" err="1"/>
            <a:t>kehittää</a:t>
          </a:r>
          <a:r>
            <a:rPr lang="en-US"/>
            <a:t> </a:t>
          </a:r>
          <a:r>
            <a:rPr lang="en-US" err="1"/>
            <a:t>järjestelyt</a:t>
          </a:r>
          <a:r>
            <a:rPr lang="en-US"/>
            <a:t> </a:t>
          </a:r>
          <a:r>
            <a:rPr lang="en-US" err="1"/>
            <a:t>joiden</a:t>
          </a:r>
          <a:r>
            <a:rPr lang="en-US"/>
            <a:t> </a:t>
          </a:r>
          <a:r>
            <a:rPr lang="en-US" err="1"/>
            <a:t>avulla</a:t>
          </a:r>
          <a:r>
            <a:rPr lang="en-US"/>
            <a:t> </a:t>
          </a:r>
          <a:r>
            <a:rPr lang="en-US" err="1"/>
            <a:t>todistusvalinnan</a:t>
          </a:r>
          <a:r>
            <a:rPr lang="en-US"/>
            <a:t> </a:t>
          </a:r>
          <a:r>
            <a:rPr lang="en-US" err="1"/>
            <a:t>tulokset</a:t>
          </a:r>
          <a:r>
            <a:rPr lang="en-US"/>
            <a:t> </a:t>
          </a:r>
          <a:r>
            <a:rPr lang="en-US" err="1"/>
            <a:t>saapuisivat</a:t>
          </a:r>
          <a:r>
            <a:rPr lang="en-US"/>
            <a:t> </a:t>
          </a:r>
          <a:r>
            <a:rPr lang="en-US" err="1"/>
            <a:t>ennen</a:t>
          </a:r>
          <a:r>
            <a:rPr lang="en-US"/>
            <a:t> </a:t>
          </a:r>
          <a:r>
            <a:rPr lang="en-US" err="1"/>
            <a:t>valintakokeisiin</a:t>
          </a:r>
          <a:r>
            <a:rPr lang="en-US"/>
            <a:t> </a:t>
          </a:r>
          <a:r>
            <a:rPr lang="en-US" err="1"/>
            <a:t>valmistautumisen</a:t>
          </a:r>
          <a:r>
            <a:rPr lang="en-US"/>
            <a:t> </a:t>
          </a:r>
          <a:r>
            <a:rPr lang="en-US" err="1"/>
            <a:t>aloittamista</a:t>
          </a:r>
        </a:p>
      </dgm:t>
    </dgm:pt>
    <dgm:pt modelId="{1B9005BF-12DB-492B-8EA4-E39F6759509B}" type="parTrans" cxnId="{8C9D7642-4B37-44FA-B0F0-63EF1360F293}">
      <dgm:prSet/>
      <dgm:spPr/>
      <dgm:t>
        <a:bodyPr/>
        <a:lstStyle/>
        <a:p>
          <a:endParaRPr lang="en-US"/>
        </a:p>
      </dgm:t>
    </dgm:pt>
    <dgm:pt modelId="{2B8DAE79-0AE7-40D1-9410-2C9BE963544B}" type="sibTrans" cxnId="{8C9D7642-4B37-44FA-B0F0-63EF1360F293}">
      <dgm:prSet/>
      <dgm:spPr/>
      <dgm:t>
        <a:bodyPr/>
        <a:lstStyle/>
        <a:p>
          <a:endParaRPr lang="en-US"/>
        </a:p>
      </dgm:t>
    </dgm:pt>
    <dgm:pt modelId="{9730DB47-F19C-4B15-80EF-750FDC127DEB}">
      <dgm:prSet/>
      <dgm:spPr/>
      <dgm:t>
        <a:bodyPr/>
        <a:lstStyle/>
        <a:p>
          <a:pPr rtl="0"/>
          <a:r>
            <a:rPr lang="en-US" err="1"/>
            <a:t>Tarkkaa</a:t>
          </a:r>
          <a:r>
            <a:rPr lang="en-US"/>
            <a:t> </a:t>
          </a:r>
          <a:r>
            <a:rPr lang="en-US" err="1"/>
            <a:t>tietoa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</a:t>
          </a:r>
          <a:r>
            <a:rPr lang="en-US" err="1"/>
            <a:t>valintakoejärjestelyistä</a:t>
          </a:r>
          <a:r>
            <a:rPr lang="en-US">
              <a:latin typeface="Calibri Light" panose="020F0302020204030204"/>
            </a:rPr>
            <a:t> </a:t>
          </a:r>
          <a:r>
            <a:rPr lang="en-US" err="1">
              <a:latin typeface="Calibri Light" panose="020F0302020204030204"/>
            </a:rPr>
            <a:t>vuodest</a:t>
          </a:r>
          <a:r>
            <a:rPr lang="en-US">
              <a:latin typeface="Calibri Light" panose="020F0302020204030204"/>
            </a:rPr>
            <a:t> 2025 </a:t>
          </a:r>
          <a:r>
            <a:rPr lang="en-US" err="1">
              <a:latin typeface="Calibri Light" panose="020F0302020204030204"/>
            </a:rPr>
            <a:t>eteenpäin</a:t>
          </a:r>
          <a:r>
            <a:rPr lang="en-US">
              <a:latin typeface="Calibri Light" panose="020F0302020204030204"/>
            </a:rPr>
            <a:t> </a:t>
          </a:r>
          <a:r>
            <a:rPr lang="en-US" err="1">
              <a:latin typeface="Calibri Light" panose="020F0302020204030204"/>
            </a:rPr>
            <a:t>ei</a:t>
          </a:r>
          <a:r>
            <a:rPr lang="en-US"/>
            <a:t> </a:t>
          </a:r>
          <a:r>
            <a:rPr lang="en-US" err="1"/>
            <a:t>kuitenkaan</a:t>
          </a:r>
          <a:r>
            <a:rPr lang="en-US"/>
            <a:t> </a:t>
          </a:r>
          <a:r>
            <a:rPr lang="en-US" err="1"/>
            <a:t>vielä</a:t>
          </a:r>
          <a:r>
            <a:rPr lang="en-US"/>
            <a:t> ole.</a:t>
          </a:r>
        </a:p>
      </dgm:t>
    </dgm:pt>
    <dgm:pt modelId="{DE4B022B-2FBF-42AB-84AF-8C1B87E55FF5}" type="parTrans" cxnId="{466AB24C-FDEF-46F5-9912-8D48DFB7B4F5}">
      <dgm:prSet/>
      <dgm:spPr/>
      <dgm:t>
        <a:bodyPr/>
        <a:lstStyle/>
        <a:p>
          <a:endParaRPr lang="en-US"/>
        </a:p>
      </dgm:t>
    </dgm:pt>
    <dgm:pt modelId="{74D7406B-F2FE-4698-8B74-E41AB773C667}" type="sibTrans" cxnId="{466AB24C-FDEF-46F5-9912-8D48DFB7B4F5}">
      <dgm:prSet/>
      <dgm:spPr/>
      <dgm:t>
        <a:bodyPr/>
        <a:lstStyle/>
        <a:p>
          <a:endParaRPr lang="en-US"/>
        </a:p>
      </dgm:t>
    </dgm:pt>
    <dgm:pt modelId="{F0D80F61-112C-4E4F-B614-710DA4891AE7}" type="pres">
      <dgm:prSet presAssocID="{B4FB1F1F-02E6-47BE-9667-045F7AC70D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E19A83-FD15-4495-8709-8691C92C144F}" type="pres">
      <dgm:prSet presAssocID="{8B6C5434-888A-4C36-B62F-9B73125E70D3}" presName="hierRoot1" presStyleCnt="0"/>
      <dgm:spPr/>
    </dgm:pt>
    <dgm:pt modelId="{F8C7E48F-165C-4F41-854D-052AB9F019A3}" type="pres">
      <dgm:prSet presAssocID="{8B6C5434-888A-4C36-B62F-9B73125E70D3}" presName="composite" presStyleCnt="0"/>
      <dgm:spPr/>
    </dgm:pt>
    <dgm:pt modelId="{E1BB9B47-632F-4F92-AD7E-08F8ACA3D327}" type="pres">
      <dgm:prSet presAssocID="{8B6C5434-888A-4C36-B62F-9B73125E70D3}" presName="background" presStyleLbl="node0" presStyleIdx="0" presStyleCnt="3"/>
      <dgm:spPr/>
    </dgm:pt>
    <dgm:pt modelId="{610034ED-1C46-42FD-A50E-4466E5824A7C}" type="pres">
      <dgm:prSet presAssocID="{8B6C5434-888A-4C36-B62F-9B73125E70D3}" presName="text" presStyleLbl="fgAcc0" presStyleIdx="0" presStyleCnt="3">
        <dgm:presLayoutVars>
          <dgm:chPref val="3"/>
        </dgm:presLayoutVars>
      </dgm:prSet>
      <dgm:spPr/>
    </dgm:pt>
    <dgm:pt modelId="{61098F0A-CA7B-4E6C-8684-B956550DD84D}" type="pres">
      <dgm:prSet presAssocID="{8B6C5434-888A-4C36-B62F-9B73125E70D3}" presName="hierChild2" presStyleCnt="0"/>
      <dgm:spPr/>
    </dgm:pt>
    <dgm:pt modelId="{9646A107-15AB-47C0-AC8D-1822D3EF6E9E}" type="pres">
      <dgm:prSet presAssocID="{D8028224-A591-4AD5-8DF8-B4EDBE12C0DB}" presName="hierRoot1" presStyleCnt="0"/>
      <dgm:spPr/>
    </dgm:pt>
    <dgm:pt modelId="{9DE3A978-0324-465B-AA4F-3B35524997F6}" type="pres">
      <dgm:prSet presAssocID="{D8028224-A591-4AD5-8DF8-B4EDBE12C0DB}" presName="composite" presStyleCnt="0"/>
      <dgm:spPr/>
    </dgm:pt>
    <dgm:pt modelId="{8AED1362-6072-48D6-ACFE-D0DABDBFAC3E}" type="pres">
      <dgm:prSet presAssocID="{D8028224-A591-4AD5-8DF8-B4EDBE12C0DB}" presName="background" presStyleLbl="node0" presStyleIdx="1" presStyleCnt="3"/>
      <dgm:spPr/>
    </dgm:pt>
    <dgm:pt modelId="{7F71C8F9-80EF-4356-822E-BC0AE14F3D59}" type="pres">
      <dgm:prSet presAssocID="{D8028224-A591-4AD5-8DF8-B4EDBE12C0DB}" presName="text" presStyleLbl="fgAcc0" presStyleIdx="1" presStyleCnt="3">
        <dgm:presLayoutVars>
          <dgm:chPref val="3"/>
        </dgm:presLayoutVars>
      </dgm:prSet>
      <dgm:spPr/>
    </dgm:pt>
    <dgm:pt modelId="{DF973BE9-1067-4D73-873B-4BBBB40EBE64}" type="pres">
      <dgm:prSet presAssocID="{D8028224-A591-4AD5-8DF8-B4EDBE12C0DB}" presName="hierChild2" presStyleCnt="0"/>
      <dgm:spPr/>
    </dgm:pt>
    <dgm:pt modelId="{BEF61092-CC05-4B49-AB7F-C25997B6231E}" type="pres">
      <dgm:prSet presAssocID="{9730DB47-F19C-4B15-80EF-750FDC127DEB}" presName="hierRoot1" presStyleCnt="0"/>
      <dgm:spPr/>
    </dgm:pt>
    <dgm:pt modelId="{8D54F3E2-9BB0-4731-9112-A4DA56A86AA8}" type="pres">
      <dgm:prSet presAssocID="{9730DB47-F19C-4B15-80EF-750FDC127DEB}" presName="composite" presStyleCnt="0"/>
      <dgm:spPr/>
    </dgm:pt>
    <dgm:pt modelId="{7EBD40E6-E1C9-4DB5-80FF-07ED54CCB168}" type="pres">
      <dgm:prSet presAssocID="{9730DB47-F19C-4B15-80EF-750FDC127DEB}" presName="background" presStyleLbl="node0" presStyleIdx="2" presStyleCnt="3"/>
      <dgm:spPr/>
    </dgm:pt>
    <dgm:pt modelId="{F2052624-7569-4A0E-8B12-1000D19C6E51}" type="pres">
      <dgm:prSet presAssocID="{9730DB47-F19C-4B15-80EF-750FDC127DEB}" presName="text" presStyleLbl="fgAcc0" presStyleIdx="2" presStyleCnt="3">
        <dgm:presLayoutVars>
          <dgm:chPref val="3"/>
        </dgm:presLayoutVars>
      </dgm:prSet>
      <dgm:spPr/>
    </dgm:pt>
    <dgm:pt modelId="{54415D53-41D0-49C4-8FA8-EF6561B59F92}" type="pres">
      <dgm:prSet presAssocID="{9730DB47-F19C-4B15-80EF-750FDC127DEB}" presName="hierChild2" presStyleCnt="0"/>
      <dgm:spPr/>
    </dgm:pt>
  </dgm:ptLst>
  <dgm:cxnLst>
    <dgm:cxn modelId="{95B74727-AF7E-4F0D-8546-64301524A727}" type="presOf" srcId="{8B6C5434-888A-4C36-B62F-9B73125E70D3}" destId="{610034ED-1C46-42FD-A50E-4466E5824A7C}" srcOrd="0" destOrd="0" presId="urn:microsoft.com/office/officeart/2005/8/layout/hierarchy1"/>
    <dgm:cxn modelId="{93D3D033-C980-4794-A8F5-E7A3D9146533}" type="presOf" srcId="{9730DB47-F19C-4B15-80EF-750FDC127DEB}" destId="{F2052624-7569-4A0E-8B12-1000D19C6E51}" srcOrd="0" destOrd="0" presId="urn:microsoft.com/office/officeart/2005/8/layout/hierarchy1"/>
    <dgm:cxn modelId="{9AF61838-EFC3-4D20-A07F-50CBBF39571B}" type="presOf" srcId="{D8028224-A591-4AD5-8DF8-B4EDBE12C0DB}" destId="{7F71C8F9-80EF-4356-822E-BC0AE14F3D59}" srcOrd="0" destOrd="0" presId="urn:microsoft.com/office/officeart/2005/8/layout/hierarchy1"/>
    <dgm:cxn modelId="{8C9D7642-4B37-44FA-B0F0-63EF1360F293}" srcId="{B4FB1F1F-02E6-47BE-9667-045F7AC70D03}" destId="{D8028224-A591-4AD5-8DF8-B4EDBE12C0DB}" srcOrd="1" destOrd="0" parTransId="{1B9005BF-12DB-492B-8EA4-E39F6759509B}" sibTransId="{2B8DAE79-0AE7-40D1-9410-2C9BE963544B}"/>
    <dgm:cxn modelId="{466AB24C-FDEF-46F5-9912-8D48DFB7B4F5}" srcId="{B4FB1F1F-02E6-47BE-9667-045F7AC70D03}" destId="{9730DB47-F19C-4B15-80EF-750FDC127DEB}" srcOrd="2" destOrd="0" parTransId="{DE4B022B-2FBF-42AB-84AF-8C1B87E55FF5}" sibTransId="{74D7406B-F2FE-4698-8B74-E41AB773C667}"/>
    <dgm:cxn modelId="{D902CD53-3A33-423C-A0A8-AAF0F47B75DE}" srcId="{B4FB1F1F-02E6-47BE-9667-045F7AC70D03}" destId="{8B6C5434-888A-4C36-B62F-9B73125E70D3}" srcOrd="0" destOrd="0" parTransId="{A1E8DAFF-8C95-461B-A80F-8F9655BD87C9}" sibTransId="{E7C04BCF-92AD-4566-9755-476CCBBE7BA2}"/>
    <dgm:cxn modelId="{F4C221F1-5FD5-4F08-A129-8E9B27D25126}" type="presOf" srcId="{B4FB1F1F-02E6-47BE-9667-045F7AC70D03}" destId="{F0D80F61-112C-4E4F-B614-710DA4891AE7}" srcOrd="0" destOrd="0" presId="urn:microsoft.com/office/officeart/2005/8/layout/hierarchy1"/>
    <dgm:cxn modelId="{41FD95E6-21CC-461D-AE29-B51EC6CCBFB3}" type="presParOf" srcId="{F0D80F61-112C-4E4F-B614-710DA4891AE7}" destId="{B2E19A83-FD15-4495-8709-8691C92C144F}" srcOrd="0" destOrd="0" presId="urn:microsoft.com/office/officeart/2005/8/layout/hierarchy1"/>
    <dgm:cxn modelId="{DFF006A9-D80D-4A1E-B484-021E61162F04}" type="presParOf" srcId="{B2E19A83-FD15-4495-8709-8691C92C144F}" destId="{F8C7E48F-165C-4F41-854D-052AB9F019A3}" srcOrd="0" destOrd="0" presId="urn:microsoft.com/office/officeart/2005/8/layout/hierarchy1"/>
    <dgm:cxn modelId="{63600CF8-1E01-4DBF-BF2A-2BC501466BC7}" type="presParOf" srcId="{F8C7E48F-165C-4F41-854D-052AB9F019A3}" destId="{E1BB9B47-632F-4F92-AD7E-08F8ACA3D327}" srcOrd="0" destOrd="0" presId="urn:microsoft.com/office/officeart/2005/8/layout/hierarchy1"/>
    <dgm:cxn modelId="{EC53F556-7DDD-4F86-AA88-94C9235DAE6F}" type="presParOf" srcId="{F8C7E48F-165C-4F41-854D-052AB9F019A3}" destId="{610034ED-1C46-42FD-A50E-4466E5824A7C}" srcOrd="1" destOrd="0" presId="urn:microsoft.com/office/officeart/2005/8/layout/hierarchy1"/>
    <dgm:cxn modelId="{B79EB427-18A2-4AA9-8220-4520F822EFC8}" type="presParOf" srcId="{B2E19A83-FD15-4495-8709-8691C92C144F}" destId="{61098F0A-CA7B-4E6C-8684-B956550DD84D}" srcOrd="1" destOrd="0" presId="urn:microsoft.com/office/officeart/2005/8/layout/hierarchy1"/>
    <dgm:cxn modelId="{CF89FFF6-28F4-43D8-94A7-7B6DF0012551}" type="presParOf" srcId="{F0D80F61-112C-4E4F-B614-710DA4891AE7}" destId="{9646A107-15AB-47C0-AC8D-1822D3EF6E9E}" srcOrd="1" destOrd="0" presId="urn:microsoft.com/office/officeart/2005/8/layout/hierarchy1"/>
    <dgm:cxn modelId="{58C35E53-DB13-49DF-B230-CEDA3C640970}" type="presParOf" srcId="{9646A107-15AB-47C0-AC8D-1822D3EF6E9E}" destId="{9DE3A978-0324-465B-AA4F-3B35524997F6}" srcOrd="0" destOrd="0" presId="urn:microsoft.com/office/officeart/2005/8/layout/hierarchy1"/>
    <dgm:cxn modelId="{84B1B6A3-D59F-4ACE-A16B-B0AE67130DE8}" type="presParOf" srcId="{9DE3A978-0324-465B-AA4F-3B35524997F6}" destId="{8AED1362-6072-48D6-ACFE-D0DABDBFAC3E}" srcOrd="0" destOrd="0" presId="urn:microsoft.com/office/officeart/2005/8/layout/hierarchy1"/>
    <dgm:cxn modelId="{AC624EC9-6B2C-4F10-BB40-0E57EBEF6E65}" type="presParOf" srcId="{9DE3A978-0324-465B-AA4F-3B35524997F6}" destId="{7F71C8F9-80EF-4356-822E-BC0AE14F3D59}" srcOrd="1" destOrd="0" presId="urn:microsoft.com/office/officeart/2005/8/layout/hierarchy1"/>
    <dgm:cxn modelId="{EF18B993-2FFF-4AFE-BD04-1823DC1A0833}" type="presParOf" srcId="{9646A107-15AB-47C0-AC8D-1822D3EF6E9E}" destId="{DF973BE9-1067-4D73-873B-4BBBB40EBE64}" srcOrd="1" destOrd="0" presId="urn:microsoft.com/office/officeart/2005/8/layout/hierarchy1"/>
    <dgm:cxn modelId="{7E37DE58-F5CC-4C09-A86B-E8EDF2214758}" type="presParOf" srcId="{F0D80F61-112C-4E4F-B614-710DA4891AE7}" destId="{BEF61092-CC05-4B49-AB7F-C25997B6231E}" srcOrd="2" destOrd="0" presId="urn:microsoft.com/office/officeart/2005/8/layout/hierarchy1"/>
    <dgm:cxn modelId="{4188B31D-2F1B-44B2-A788-78ACEF803663}" type="presParOf" srcId="{BEF61092-CC05-4B49-AB7F-C25997B6231E}" destId="{8D54F3E2-9BB0-4731-9112-A4DA56A86AA8}" srcOrd="0" destOrd="0" presId="urn:microsoft.com/office/officeart/2005/8/layout/hierarchy1"/>
    <dgm:cxn modelId="{B4F6C28C-CC94-4CC7-BD52-6FCB25484C95}" type="presParOf" srcId="{8D54F3E2-9BB0-4731-9112-A4DA56A86AA8}" destId="{7EBD40E6-E1C9-4DB5-80FF-07ED54CCB168}" srcOrd="0" destOrd="0" presId="urn:microsoft.com/office/officeart/2005/8/layout/hierarchy1"/>
    <dgm:cxn modelId="{59372640-1A7F-4310-9C4E-8B0644C5E9AE}" type="presParOf" srcId="{8D54F3E2-9BB0-4731-9112-A4DA56A86AA8}" destId="{F2052624-7569-4A0E-8B12-1000D19C6E51}" srcOrd="1" destOrd="0" presId="urn:microsoft.com/office/officeart/2005/8/layout/hierarchy1"/>
    <dgm:cxn modelId="{C6C1AF5C-7215-4755-B7C1-B0A1BF0E78FC}" type="presParOf" srcId="{BEF61092-CC05-4B49-AB7F-C25997B6231E}" destId="{54415D53-41D0-49C4-8FA8-EF6561B59F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3798A-D604-4246-858E-1F9D29415739}">
      <dsp:nvSpPr>
        <dsp:cNvPr id="0" name=""/>
        <dsp:cNvSpPr/>
      </dsp:nvSpPr>
      <dsp:spPr>
        <a:xfrm>
          <a:off x="0" y="299"/>
          <a:ext cx="7485413" cy="7005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5D09C-8BAB-4884-A12B-72167EF994AE}">
      <dsp:nvSpPr>
        <dsp:cNvPr id="0" name=""/>
        <dsp:cNvSpPr/>
      </dsp:nvSpPr>
      <dsp:spPr>
        <a:xfrm>
          <a:off x="211930" y="157933"/>
          <a:ext cx="385328" cy="385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611ED-8144-4C8C-AF77-4FBD208CADFD}">
      <dsp:nvSpPr>
        <dsp:cNvPr id="0" name=""/>
        <dsp:cNvSpPr/>
      </dsp:nvSpPr>
      <dsp:spPr>
        <a:xfrm>
          <a:off x="809189" y="299"/>
          <a:ext cx="6676223" cy="700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46" tIns="74146" rIns="74146" bIns="741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humanistinen ja kasvatusala</a:t>
          </a:r>
          <a:endParaRPr lang="en-US" sz="2500" kern="1200"/>
        </a:p>
      </dsp:txBody>
      <dsp:txXfrm>
        <a:off x="809189" y="299"/>
        <a:ext cx="6676223" cy="700596"/>
      </dsp:txXfrm>
    </dsp:sp>
    <dsp:sp modelId="{C2CB8595-8A5F-4FB0-947A-35AAE1282F5C}">
      <dsp:nvSpPr>
        <dsp:cNvPr id="0" name=""/>
        <dsp:cNvSpPr/>
      </dsp:nvSpPr>
      <dsp:spPr>
        <a:xfrm>
          <a:off x="0" y="876045"/>
          <a:ext cx="7485413" cy="700596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0856C-00AD-482A-9F36-19D4F7B512F4}">
      <dsp:nvSpPr>
        <dsp:cNvPr id="0" name=""/>
        <dsp:cNvSpPr/>
      </dsp:nvSpPr>
      <dsp:spPr>
        <a:xfrm>
          <a:off x="211930" y="1033679"/>
          <a:ext cx="385328" cy="385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0A394-D778-4664-93EA-DCEC58CC4107}">
      <dsp:nvSpPr>
        <dsp:cNvPr id="0" name=""/>
        <dsp:cNvSpPr/>
      </dsp:nvSpPr>
      <dsp:spPr>
        <a:xfrm>
          <a:off x="809189" y="876045"/>
          <a:ext cx="6676223" cy="700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46" tIns="74146" rIns="74146" bIns="741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merenkulkualan merikapteenin koulutus</a:t>
          </a:r>
          <a:endParaRPr lang="en-US" sz="2500" kern="1200"/>
        </a:p>
      </dsp:txBody>
      <dsp:txXfrm>
        <a:off x="809189" y="876045"/>
        <a:ext cx="6676223" cy="700596"/>
      </dsp:txXfrm>
    </dsp:sp>
    <dsp:sp modelId="{C8FC7ACC-BC1E-4B7F-8017-175A9C520957}">
      <dsp:nvSpPr>
        <dsp:cNvPr id="0" name=""/>
        <dsp:cNvSpPr/>
      </dsp:nvSpPr>
      <dsp:spPr>
        <a:xfrm>
          <a:off x="0" y="1751790"/>
          <a:ext cx="7485413" cy="70059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5906C-D2A2-4FB1-9DA8-076BC1D1BC86}">
      <dsp:nvSpPr>
        <dsp:cNvPr id="0" name=""/>
        <dsp:cNvSpPr/>
      </dsp:nvSpPr>
      <dsp:spPr>
        <a:xfrm>
          <a:off x="211930" y="1909425"/>
          <a:ext cx="385328" cy="3853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E9DD5-FE25-44A1-B0A2-289D5936D853}">
      <dsp:nvSpPr>
        <dsp:cNvPr id="0" name=""/>
        <dsp:cNvSpPr/>
      </dsp:nvSpPr>
      <dsp:spPr>
        <a:xfrm>
          <a:off x="809189" y="1751790"/>
          <a:ext cx="6676223" cy="700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46" tIns="74146" rIns="74146" bIns="7414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sosiaali- ja terveys- ja liikunta-ala</a:t>
          </a:r>
          <a:endParaRPr lang="en-US" sz="2500" kern="1200"/>
        </a:p>
      </dsp:txBody>
      <dsp:txXfrm>
        <a:off x="809189" y="1751790"/>
        <a:ext cx="6676223" cy="700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35CAF-27B8-4325-8EAA-3EED41131AFC}">
      <dsp:nvSpPr>
        <dsp:cNvPr id="0" name=""/>
        <dsp:cNvSpPr/>
      </dsp:nvSpPr>
      <dsp:spPr>
        <a:xfrm>
          <a:off x="0" y="74084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farmasia</a:t>
          </a:r>
          <a:endParaRPr lang="en-US" sz="1700" kern="1200"/>
        </a:p>
      </dsp:txBody>
      <dsp:txXfrm>
        <a:off x="19904" y="93988"/>
        <a:ext cx="5251855" cy="367937"/>
      </dsp:txXfrm>
    </dsp:sp>
    <dsp:sp modelId="{2DE7A44C-72FE-48E1-ADAA-8C9844C6C047}">
      <dsp:nvSpPr>
        <dsp:cNvPr id="0" name=""/>
        <dsp:cNvSpPr/>
      </dsp:nvSpPr>
      <dsp:spPr>
        <a:xfrm>
          <a:off x="0" y="530789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hammaslääketiede</a:t>
          </a:r>
          <a:endParaRPr lang="en-US" sz="1700" kern="1200"/>
        </a:p>
      </dsp:txBody>
      <dsp:txXfrm>
        <a:off x="19904" y="550693"/>
        <a:ext cx="5251855" cy="367937"/>
      </dsp:txXfrm>
    </dsp:sp>
    <dsp:sp modelId="{DE0BCFF2-D169-4AAC-A1BB-5B5E433E3155}">
      <dsp:nvSpPr>
        <dsp:cNvPr id="0" name=""/>
        <dsp:cNvSpPr/>
      </dsp:nvSpPr>
      <dsp:spPr>
        <a:xfrm>
          <a:off x="0" y="987494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kuvataidekasvatus</a:t>
          </a:r>
          <a:endParaRPr lang="en-US" sz="1700" kern="1200"/>
        </a:p>
      </dsp:txBody>
      <dsp:txXfrm>
        <a:off x="19904" y="1007398"/>
        <a:ext cx="5251855" cy="367937"/>
      </dsp:txXfrm>
    </dsp:sp>
    <dsp:sp modelId="{99C493BD-965C-4328-AFD6-0DC7D8493E67}">
      <dsp:nvSpPr>
        <dsp:cNvPr id="0" name=""/>
        <dsp:cNvSpPr/>
      </dsp:nvSpPr>
      <dsp:spPr>
        <a:xfrm>
          <a:off x="0" y="1444199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logopedia</a:t>
          </a:r>
          <a:endParaRPr lang="en-US" sz="1700" kern="1200"/>
        </a:p>
      </dsp:txBody>
      <dsp:txXfrm>
        <a:off x="19904" y="1464103"/>
        <a:ext cx="5251855" cy="367937"/>
      </dsp:txXfrm>
    </dsp:sp>
    <dsp:sp modelId="{B5FD66DE-EDA8-4C82-B0AA-3D159091F7CF}">
      <dsp:nvSpPr>
        <dsp:cNvPr id="0" name=""/>
        <dsp:cNvSpPr/>
      </dsp:nvSpPr>
      <dsp:spPr>
        <a:xfrm>
          <a:off x="0" y="1900904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lääketiede</a:t>
          </a:r>
          <a:endParaRPr lang="en-US" sz="1700" kern="1200"/>
        </a:p>
      </dsp:txBody>
      <dsp:txXfrm>
        <a:off x="19904" y="1920808"/>
        <a:ext cx="5251855" cy="367937"/>
      </dsp:txXfrm>
    </dsp:sp>
    <dsp:sp modelId="{93FD9D0E-AA20-438C-A592-EE8C34A69562}">
      <dsp:nvSpPr>
        <dsp:cNvPr id="0" name=""/>
        <dsp:cNvSpPr/>
      </dsp:nvSpPr>
      <dsp:spPr>
        <a:xfrm>
          <a:off x="0" y="2357609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opettajankoulutus</a:t>
          </a:r>
          <a:endParaRPr lang="en-US" sz="1700" kern="1200"/>
        </a:p>
      </dsp:txBody>
      <dsp:txXfrm>
        <a:off x="19904" y="2377513"/>
        <a:ext cx="5251855" cy="367937"/>
      </dsp:txXfrm>
    </dsp:sp>
    <dsp:sp modelId="{12E44CAB-7245-4C45-881C-79C9147C4EA8}">
      <dsp:nvSpPr>
        <dsp:cNvPr id="0" name=""/>
        <dsp:cNvSpPr/>
      </dsp:nvSpPr>
      <dsp:spPr>
        <a:xfrm>
          <a:off x="0" y="2814314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psykologia</a:t>
          </a:r>
          <a:endParaRPr lang="en-US" sz="1700" kern="1200"/>
        </a:p>
      </dsp:txBody>
      <dsp:txXfrm>
        <a:off x="19904" y="2834218"/>
        <a:ext cx="5251855" cy="367937"/>
      </dsp:txXfrm>
    </dsp:sp>
    <dsp:sp modelId="{EAAB4CD3-3A7A-4653-B3AA-E86CEB6334E2}">
      <dsp:nvSpPr>
        <dsp:cNvPr id="0" name=""/>
        <dsp:cNvSpPr/>
      </dsp:nvSpPr>
      <dsp:spPr>
        <a:xfrm>
          <a:off x="0" y="3271019"/>
          <a:ext cx="5291663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sosiaalityö</a:t>
          </a:r>
          <a:endParaRPr lang="en-US" sz="1700" kern="1200"/>
        </a:p>
      </dsp:txBody>
      <dsp:txXfrm>
        <a:off x="19904" y="3290923"/>
        <a:ext cx="5251855" cy="367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82912-2670-4789-BC4F-FB2685142D19}">
      <dsp:nvSpPr>
        <dsp:cNvPr id="0" name=""/>
        <dsp:cNvSpPr/>
      </dsp:nvSpPr>
      <dsp:spPr>
        <a:xfrm>
          <a:off x="0" y="31329"/>
          <a:ext cx="10515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Todistusvalinnan pisteytysmalli ei koske kulttuurialaa ja Diakonia-ammattikorkeakoulun tulkin koulutusta.</a:t>
          </a:r>
          <a:endParaRPr lang="en-US" sz="3800" kern="1200"/>
        </a:p>
      </dsp:txBody>
      <dsp:txXfrm>
        <a:off x="102007" y="133336"/>
        <a:ext cx="10311586" cy="1885605"/>
      </dsp:txXfrm>
    </dsp:sp>
    <dsp:sp modelId="{78E0BBD9-4650-405A-93A4-B2726D527851}">
      <dsp:nvSpPr>
        <dsp:cNvPr id="0" name=""/>
        <dsp:cNvSpPr/>
      </dsp:nvSpPr>
      <dsp:spPr>
        <a:xfrm>
          <a:off x="0" y="2230389"/>
          <a:ext cx="10515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Kulttuurialan opiskelijavalinnoista löydät lisää tietoa Opintopolku.fi -palvelusta ja ammattikorkeakoulujen verkkosivuilta.</a:t>
          </a:r>
          <a:endParaRPr lang="en-US" sz="3800" kern="1200"/>
        </a:p>
      </dsp:txBody>
      <dsp:txXfrm>
        <a:off x="102007" y="2332396"/>
        <a:ext cx="10311586" cy="18856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AD01C-2C96-4DF7-80D6-2200B50F8031}">
      <dsp:nvSpPr>
        <dsp:cNvPr id="0" name=""/>
        <dsp:cNvSpPr/>
      </dsp:nvSpPr>
      <dsp:spPr>
        <a:xfrm>
          <a:off x="0" y="5296"/>
          <a:ext cx="6002110" cy="8950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Äidinkielestä saa yleisesti kaikissa koulutusohjelmissa erittäin paljon pisteitä</a:t>
          </a:r>
          <a:endParaRPr lang="en-US" sz="1600" kern="1200"/>
        </a:p>
      </dsp:txBody>
      <dsp:txXfrm>
        <a:off x="43693" y="48989"/>
        <a:ext cx="5914724" cy="807664"/>
      </dsp:txXfrm>
    </dsp:sp>
    <dsp:sp modelId="{CA21C11A-8390-47A9-BE9B-B59828C63ACF}">
      <dsp:nvSpPr>
        <dsp:cNvPr id="0" name=""/>
        <dsp:cNvSpPr/>
      </dsp:nvSpPr>
      <dsp:spPr>
        <a:xfrm>
          <a:off x="0" y="946426"/>
          <a:ext cx="6002110" cy="89505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Lyhyestä kielestä saa useimmiten samat pisteet kuin reaaliaineista</a:t>
          </a:r>
          <a:endParaRPr lang="en-US" sz="1600" kern="1200"/>
        </a:p>
      </dsp:txBody>
      <dsp:txXfrm>
        <a:off x="43693" y="990119"/>
        <a:ext cx="5914724" cy="807664"/>
      </dsp:txXfrm>
    </dsp:sp>
    <dsp:sp modelId="{E0A55155-67BE-4317-8B4E-1A862340CA54}">
      <dsp:nvSpPr>
        <dsp:cNvPr id="0" name=""/>
        <dsp:cNvSpPr/>
      </dsp:nvSpPr>
      <dsp:spPr>
        <a:xfrm>
          <a:off x="0" y="1887557"/>
          <a:ext cx="6002110" cy="89505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Poikkeuksena lyhyt englanti josta taas saa vähemmän pisteitä</a:t>
          </a:r>
          <a:endParaRPr lang="en-US" sz="1600" kern="1200"/>
        </a:p>
      </dsp:txBody>
      <dsp:txXfrm>
        <a:off x="43693" y="1931250"/>
        <a:ext cx="5914724" cy="807664"/>
      </dsp:txXfrm>
    </dsp:sp>
    <dsp:sp modelId="{A6ABBDC3-93E4-4652-8A0C-BDD49D03B9B1}">
      <dsp:nvSpPr>
        <dsp:cNvPr id="0" name=""/>
        <dsp:cNvSpPr/>
      </dsp:nvSpPr>
      <dsp:spPr>
        <a:xfrm>
          <a:off x="0" y="2828687"/>
          <a:ext cx="6002110" cy="89505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Matematiikan kirjoittamista ei vaadita kaikkiin koulutusohjelmiin hakeutumiseen. Matematiikasta saa kuitenkin sangen paljon pisteitä näilläkin aloilla.</a:t>
          </a:r>
          <a:endParaRPr lang="en-US" sz="1600" kern="1200"/>
        </a:p>
      </dsp:txBody>
      <dsp:txXfrm>
        <a:off x="43693" y="2872380"/>
        <a:ext cx="5914724" cy="807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B9B47-632F-4F92-AD7E-08F8ACA3D327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034ED-1C46-42FD-A50E-4466E5824A7C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Valintakokeita</a:t>
          </a:r>
          <a:r>
            <a:rPr lang="en-US" sz="1300" kern="1200"/>
            <a:t> </a:t>
          </a:r>
          <a:r>
            <a:rPr lang="en-US" sz="1300" kern="1200" err="1"/>
            <a:t>pyritään</a:t>
          </a:r>
          <a:r>
            <a:rPr lang="en-US" sz="1300" kern="1200"/>
            <a:t> </a:t>
          </a:r>
          <a:r>
            <a:rPr lang="en-US" sz="1300" kern="1200" err="1"/>
            <a:t>kehittämään</a:t>
          </a:r>
          <a:r>
            <a:rPr lang="en-US" sz="1300" kern="1200"/>
            <a:t> </a:t>
          </a:r>
          <a:r>
            <a:rPr lang="en-US" sz="1300" kern="1200" err="1"/>
            <a:t>uudenlaisiksi</a:t>
          </a:r>
          <a:r>
            <a:rPr lang="en-US" sz="1300" kern="1200"/>
            <a:t> </a:t>
          </a:r>
          <a:r>
            <a:rPr lang="en-US" sz="1300" kern="1200" err="1"/>
            <a:t>yhä</a:t>
          </a:r>
          <a:r>
            <a:rPr lang="en-US" sz="1300" kern="1200"/>
            <a:t> </a:t>
          </a:r>
          <a:r>
            <a:rPr lang="en-US" sz="1300" kern="1200" err="1"/>
            <a:t>useampia</a:t>
          </a:r>
          <a:r>
            <a:rPr lang="en-US" sz="1300" kern="1200"/>
            <a:t> </a:t>
          </a:r>
          <a:r>
            <a:rPr lang="en-US" sz="1300" kern="1200" err="1"/>
            <a:t>aloja</a:t>
          </a:r>
          <a:r>
            <a:rPr lang="en-US" sz="1300" kern="1200"/>
            <a:t> </a:t>
          </a:r>
          <a:r>
            <a:rPr lang="en-US" sz="1300" kern="1200" err="1"/>
            <a:t>kattaviksi</a:t>
          </a:r>
          <a:r>
            <a:rPr lang="en-US" sz="1300" kern="1200"/>
            <a:t>. </a:t>
          </a:r>
        </a:p>
      </dsp:txBody>
      <dsp:txXfrm>
        <a:off x="378614" y="886531"/>
        <a:ext cx="2810360" cy="1744948"/>
      </dsp:txXfrm>
    </dsp:sp>
    <dsp:sp modelId="{8AED1362-6072-48D6-ACFE-D0DABDBFAC3E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1C8F9-80EF-4356-822E-BC0AE14F3D59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Tarkoitus</a:t>
          </a:r>
          <a:r>
            <a:rPr lang="en-US" sz="1300" kern="1200"/>
            <a:t> on </a:t>
          </a:r>
          <a:r>
            <a:rPr lang="en-US" sz="1300" kern="1200" err="1"/>
            <a:t>myös</a:t>
          </a:r>
          <a:r>
            <a:rPr lang="en-US" sz="1300" kern="1200"/>
            <a:t> </a:t>
          </a:r>
          <a:r>
            <a:rPr lang="en-US" sz="1300" kern="1200" err="1"/>
            <a:t>kehittää</a:t>
          </a:r>
          <a:r>
            <a:rPr lang="en-US" sz="1300" kern="1200"/>
            <a:t> </a:t>
          </a:r>
          <a:r>
            <a:rPr lang="en-US" sz="1300" kern="1200" err="1"/>
            <a:t>järjestelyt</a:t>
          </a:r>
          <a:r>
            <a:rPr lang="en-US" sz="1300" kern="1200"/>
            <a:t> </a:t>
          </a:r>
          <a:r>
            <a:rPr lang="en-US" sz="1300" kern="1200" err="1"/>
            <a:t>joiden</a:t>
          </a:r>
          <a:r>
            <a:rPr lang="en-US" sz="1300" kern="1200"/>
            <a:t> </a:t>
          </a:r>
          <a:r>
            <a:rPr lang="en-US" sz="1300" kern="1200" err="1"/>
            <a:t>avulla</a:t>
          </a:r>
          <a:r>
            <a:rPr lang="en-US" sz="1300" kern="1200"/>
            <a:t> </a:t>
          </a:r>
          <a:r>
            <a:rPr lang="en-US" sz="1300" kern="1200" err="1"/>
            <a:t>todistusvalinnan</a:t>
          </a:r>
          <a:r>
            <a:rPr lang="en-US" sz="1300" kern="1200"/>
            <a:t> </a:t>
          </a:r>
          <a:r>
            <a:rPr lang="en-US" sz="1300" kern="1200" err="1"/>
            <a:t>tulokset</a:t>
          </a:r>
          <a:r>
            <a:rPr lang="en-US" sz="1300" kern="1200"/>
            <a:t> </a:t>
          </a:r>
          <a:r>
            <a:rPr lang="en-US" sz="1300" kern="1200" err="1"/>
            <a:t>saapuisivat</a:t>
          </a:r>
          <a:r>
            <a:rPr lang="en-US" sz="1300" kern="1200"/>
            <a:t> </a:t>
          </a:r>
          <a:r>
            <a:rPr lang="en-US" sz="1300" kern="1200" err="1"/>
            <a:t>ennen</a:t>
          </a:r>
          <a:r>
            <a:rPr lang="en-US" sz="1300" kern="1200"/>
            <a:t> </a:t>
          </a:r>
          <a:r>
            <a:rPr lang="en-US" sz="1300" kern="1200" err="1"/>
            <a:t>valintakokeisiin</a:t>
          </a:r>
          <a:r>
            <a:rPr lang="en-US" sz="1300" kern="1200"/>
            <a:t> </a:t>
          </a:r>
          <a:r>
            <a:rPr lang="en-US" sz="1300" kern="1200" err="1"/>
            <a:t>valmistautumisen</a:t>
          </a:r>
          <a:r>
            <a:rPr lang="en-US" sz="1300" kern="1200"/>
            <a:t> </a:t>
          </a:r>
          <a:r>
            <a:rPr lang="en-US" sz="1300" kern="1200" err="1"/>
            <a:t>aloittamista</a:t>
          </a:r>
        </a:p>
      </dsp:txBody>
      <dsp:txXfrm>
        <a:off x="3946203" y="886531"/>
        <a:ext cx="2810360" cy="1744948"/>
      </dsp:txXfrm>
    </dsp:sp>
    <dsp:sp modelId="{7EBD40E6-E1C9-4DB5-80FF-07ED54CCB168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2624-7569-4A0E-8B12-1000D19C6E51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Tarkkaa</a:t>
          </a:r>
          <a:r>
            <a:rPr lang="en-US" sz="1300" kern="1200"/>
            <a:t> </a:t>
          </a:r>
          <a:r>
            <a:rPr lang="en-US" sz="1300" kern="1200" err="1"/>
            <a:t>tietoa</a:t>
          </a:r>
          <a:r>
            <a:rPr lang="en-US" sz="1300" kern="1200">
              <a:latin typeface="Calibri Light" panose="020F0302020204030204"/>
            </a:rPr>
            <a:t> </a:t>
          </a:r>
          <a:r>
            <a:rPr lang="en-US" sz="1300" kern="1200"/>
            <a:t> </a:t>
          </a:r>
          <a:r>
            <a:rPr lang="en-US" sz="1300" kern="1200" err="1"/>
            <a:t>valintakoejärjestelyistä</a:t>
          </a:r>
          <a:r>
            <a:rPr lang="en-US" sz="1300" kern="1200">
              <a:latin typeface="Calibri Light" panose="020F0302020204030204"/>
            </a:rPr>
            <a:t> </a:t>
          </a:r>
          <a:r>
            <a:rPr lang="en-US" sz="1300" kern="1200" err="1">
              <a:latin typeface="Calibri Light" panose="020F0302020204030204"/>
            </a:rPr>
            <a:t>vuodest</a:t>
          </a:r>
          <a:r>
            <a:rPr lang="en-US" sz="1300" kern="1200">
              <a:latin typeface="Calibri Light" panose="020F0302020204030204"/>
            </a:rPr>
            <a:t> 2025 </a:t>
          </a:r>
          <a:r>
            <a:rPr lang="en-US" sz="1300" kern="1200" err="1">
              <a:latin typeface="Calibri Light" panose="020F0302020204030204"/>
            </a:rPr>
            <a:t>eteenpäin</a:t>
          </a:r>
          <a:r>
            <a:rPr lang="en-US" sz="1300" kern="1200">
              <a:latin typeface="Calibri Light" panose="020F0302020204030204"/>
            </a:rPr>
            <a:t> </a:t>
          </a:r>
          <a:r>
            <a:rPr lang="en-US" sz="1300" kern="1200" err="1">
              <a:latin typeface="Calibri Light" panose="020F0302020204030204"/>
            </a:rPr>
            <a:t>ei</a:t>
          </a:r>
          <a:r>
            <a:rPr lang="en-US" sz="1300" kern="1200"/>
            <a:t> </a:t>
          </a:r>
          <a:r>
            <a:rPr lang="en-US" sz="1300" kern="1200" err="1"/>
            <a:t>kuitenkaan</a:t>
          </a:r>
          <a:r>
            <a:rPr lang="en-US" sz="1300" kern="1200"/>
            <a:t> </a:t>
          </a:r>
          <a:r>
            <a:rPr lang="en-US" sz="1300" kern="1200" err="1"/>
            <a:t>vielä</a:t>
          </a:r>
          <a:r>
            <a:rPr lang="en-US" sz="1300" kern="1200"/>
            <a:t> ole.</a:t>
          </a:r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7604A-2845-4EB9-8BA5-B7456CB4A261}" type="datetimeFigureOut">
              <a:t>4.12.2024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3A8F0-66AD-44FE-B4F3-F1B1DA96DB5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18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09ebef11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09ebef11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09ebef11f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09ebef11f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4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3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0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5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68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98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9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1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7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3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7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0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4.12.2024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0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pintopolku.fi/wp/ammattikorkeakoulu/mita-amkssa-voi-opiskella/taiteet-ja-kulttuuriala-ammattikorkeakoulussa/" TargetMode="External"/><Relationship Id="rId3" Type="http://schemas.openxmlformats.org/officeDocument/2006/relationships/hyperlink" Target="https://opintopolku.fi/wp/ammattikorkeakoulu/mita-amkssa-voi-opiskella/kasvatusala-ammattikorkeakoulussa/" TargetMode="External"/><Relationship Id="rId7" Type="http://schemas.openxmlformats.org/officeDocument/2006/relationships/hyperlink" Target="https://opintopolku.fi/wp/ammattikorkeakoulu/mita-amkssa-voi-opiskella/sosiaaliala-ammattikorkeakoulussa/" TargetMode="External"/><Relationship Id="rId2" Type="http://schemas.openxmlformats.org/officeDocument/2006/relationships/hyperlink" Target="https://opintopolku.fi/wp/ammattikorkeakoulu/mita-amkssa-voi-opiskella/humanistinen-ala-ammattikorkeakouluss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intopolku.fi/wp/ammattikorkeakoulu/mita-amkssa-voi-opiskella/palvelualat-kauneudenhoito-liikenne-ja-kuljetus-liikunta-matkailu-ja-turvallisuus-ammattikorkeakoulussa/" TargetMode="External"/><Relationship Id="rId11" Type="http://schemas.openxmlformats.org/officeDocument/2006/relationships/hyperlink" Target="https://opintopolku.fi/wp/ammattikorkeakoulu/mita-amkssa-voi-opiskella/tietojenkasittely-tieto-ja-viestintatekniikka-ict-ja-kirjasto-ja-tietopalveluala-ammattikorkeakoulussa/" TargetMode="External"/><Relationship Id="rId5" Type="http://schemas.openxmlformats.org/officeDocument/2006/relationships/hyperlink" Target="https://opintopolku.fi/wp/ammattikorkeakoulu/mita-amkssa-voi-opiskella/maa-ja-metsatalous-ammattikorkeakoulussa/" TargetMode="External"/><Relationship Id="rId10" Type="http://schemas.openxmlformats.org/officeDocument/2006/relationships/hyperlink" Target="https://opintopolku.fi/wp/ammattikorkeakoulu/mita-amkssa-voi-opiskella/terveys-ja-hyvinvointialat-ammattikorkeakoulussa/" TargetMode="External"/><Relationship Id="rId4" Type="http://schemas.openxmlformats.org/officeDocument/2006/relationships/hyperlink" Target="https://opintopolku.fi/wp/ammattikorkeakoulu/mita-amkssa-voi-opiskella/kauppa-ja-hallinto-ammattikorkeakoulussa/" TargetMode="External"/><Relationship Id="rId9" Type="http://schemas.openxmlformats.org/officeDocument/2006/relationships/hyperlink" Target="https://opintopolku.fi/wp/ammattikorkeakoulu/mita-amkssa-voi-opiskella/tekniikka-teollisuus-ja-rakentaminen-ammattikorkeakoulussa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ammattikorkeakouluun.fi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ovalevykirjat">
            <a:extLst>
              <a:ext uri="{FF2B5EF4-FFF2-40B4-BE49-F238E27FC236}">
                <a16:creationId xmlns:a16="http://schemas.microsoft.com/office/drawing/2014/main" id="{5A0E8E50-6AFC-900A-A1CB-D7FDF3741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509" r="-1" b="8200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fi-FI" sz="6600">
                <a:solidFill>
                  <a:schemeClr val="bg1"/>
                </a:solidFill>
                <a:cs typeface="Calibri Light"/>
              </a:rPr>
              <a:t>Jatko-opinnot</a:t>
            </a:r>
            <a:endParaRPr lang="fi-FI" sz="6600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>
                <a:solidFill>
                  <a:schemeClr val="bg1"/>
                </a:solidFill>
                <a:cs typeface="Calibri"/>
              </a:rPr>
              <a:t>Katja Torvinen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BB5165B-A373-4644-BC20-3B87898C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4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2B82DD-30A3-4D09-B738-29140AD4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Korkeakoulujen yhteishaku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B042AF-A326-41D4-BB29-3CE64E36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Korkeakoulujen yhteishaussa voi hakea sekä ammattikorkeakouluihin että yliopistoihin. </a:t>
            </a:r>
            <a:endParaRPr lang="fi-FI"/>
          </a:p>
          <a:p>
            <a:r>
              <a:rPr lang="fi-FI" sz="2000" dirty="0">
                <a:cs typeface="Calibri"/>
              </a:rPr>
              <a:t>Yhteishaku järjestetään kolme kertaa vuodessa: </a:t>
            </a:r>
            <a:endParaRPr lang="en-US" sz="2000">
              <a:cs typeface="Calibri"/>
            </a:endParaRPr>
          </a:p>
          <a:p>
            <a:pPr lvl="1"/>
            <a:r>
              <a:rPr lang="fi-FI" sz="2000" dirty="0">
                <a:cs typeface="Calibri"/>
              </a:rPr>
              <a:t>kaksi kertaa keväällä sekä kerran syksyllä. </a:t>
            </a:r>
            <a:endParaRPr lang="en-US" sz="2000" dirty="0">
              <a:cs typeface="Calibri"/>
            </a:endParaRPr>
          </a:p>
          <a:p>
            <a:pPr marL="457200" lvl="1" indent="0">
              <a:buNone/>
            </a:pPr>
            <a:endParaRPr lang="fi-FI" sz="1600" dirty="0">
              <a:cs typeface="Calibri"/>
            </a:endParaRPr>
          </a:p>
          <a:p>
            <a:endParaRPr lang="fi-FI" sz="2000" dirty="0">
              <a:cs typeface="Calibri"/>
            </a:endParaRPr>
          </a:p>
        </p:txBody>
      </p:sp>
      <p:pic>
        <p:nvPicPr>
          <p:cNvPr id="4" name="Kuva 3" descr="Koulun käytävä ja lukollisia säilytyslokeroita">
            <a:extLst>
              <a:ext uri="{FF2B5EF4-FFF2-40B4-BE49-F238E27FC236}">
                <a16:creationId xmlns:a16="http://schemas.microsoft.com/office/drawing/2014/main" id="{795B1A1F-31C0-2187-7991-3264C39B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894285"/>
            <a:ext cx="4747547" cy="309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0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eltaisia kyniä punaisella taustalla">
            <a:extLst>
              <a:ext uri="{FF2B5EF4-FFF2-40B4-BE49-F238E27FC236}">
                <a16:creationId xmlns:a16="http://schemas.microsoft.com/office/drawing/2014/main" id="{8A60C1DD-BB0E-52F5-8F44-31CB0A969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r="15934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896053-7257-3658-8A18-32269C27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i-FI" sz="4000">
                <a:cs typeface="Calibri Light"/>
              </a:rPr>
              <a:t>Hakukelpoisuus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9AC9AF-E1EF-5AC1-FEE6-D16FF5DB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>
                <a:cs typeface="Calibri"/>
              </a:rPr>
              <a:t>Hakukelpoisuus yliopistoon:</a:t>
            </a:r>
            <a:endParaRPr lang="en-US" sz="2000">
              <a:cs typeface="Calibri"/>
            </a:endParaRPr>
          </a:p>
          <a:p>
            <a:pPr lvl="1"/>
            <a:r>
              <a:rPr lang="fi-FI" sz="2000">
                <a:cs typeface="Calibri"/>
              </a:rPr>
              <a:t>Ylioppilastutkinto</a:t>
            </a:r>
          </a:p>
          <a:p>
            <a:pPr lvl="1"/>
            <a:r>
              <a:rPr lang="fi-FI" sz="2000">
                <a:cs typeface="Calibri"/>
              </a:rPr>
              <a:t>Ammatillinen perustutkinto</a:t>
            </a:r>
          </a:p>
          <a:p>
            <a:pPr lvl="1"/>
            <a:endParaRPr lang="fi-FI" sz="2000">
              <a:cs typeface="Calibri"/>
            </a:endParaRPr>
          </a:p>
          <a:p>
            <a:r>
              <a:rPr lang="fi-FI" sz="2000">
                <a:cs typeface="Calibri"/>
              </a:rPr>
              <a:t>Hakukelpoisuus ammattikorkeakouluun:</a:t>
            </a:r>
            <a:endParaRPr lang="en-US" sz="2000">
              <a:cs typeface="Calibri"/>
            </a:endParaRPr>
          </a:p>
          <a:p>
            <a:pPr lvl="1"/>
            <a:r>
              <a:rPr lang="fi-FI" sz="2000">
                <a:cs typeface="Calibri"/>
              </a:rPr>
              <a:t>Lukion oppimäärä</a:t>
            </a:r>
            <a:endParaRPr lang="en-US" sz="2000">
              <a:cs typeface="Calibri"/>
            </a:endParaRPr>
          </a:p>
          <a:p>
            <a:pPr lvl="1"/>
            <a:r>
              <a:rPr lang="fi-FI" sz="2000">
                <a:cs typeface="Calibri"/>
              </a:rPr>
              <a:t>Ylioppilastutkinto</a:t>
            </a:r>
            <a:endParaRPr lang="en-US" sz="2000">
              <a:cs typeface="Calibri"/>
            </a:endParaRPr>
          </a:p>
          <a:p>
            <a:pPr lvl="1"/>
            <a:r>
              <a:rPr lang="fi-FI" sz="2000">
                <a:cs typeface="Calibri"/>
              </a:rPr>
              <a:t>Ammatillinen perustutkinto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425620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F82FDF-13F2-CD37-F914-E2B1254B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Korkeakoulujen yhteishaku</a:t>
            </a:r>
            <a:endParaRPr lang="fi-FI" dirty="0"/>
          </a:p>
        </p:txBody>
      </p:sp>
      <p:pic>
        <p:nvPicPr>
          <p:cNvPr id="4" name="Kuva 3" descr="Kirkkaat spiraaliin sidotut muistikirjat">
            <a:extLst>
              <a:ext uri="{FF2B5EF4-FFF2-40B4-BE49-F238E27FC236}">
                <a16:creationId xmlns:a16="http://schemas.microsoft.com/office/drawing/2014/main" id="{FE5D40D5-6097-1B23-E820-11BC8039F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" r="27980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CEF155-1894-8EC5-35F4-050408AA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>
                <a:cs typeface="Calibri"/>
              </a:rPr>
              <a:t>Kevään 1. yhteishaku: 3.1.2024 - 17.1.2024</a:t>
            </a:r>
            <a:endParaRPr lang="fi-FI" dirty="0">
              <a:cs typeface="Calibri" panose="020F0502020204030204"/>
            </a:endParaRPr>
          </a:p>
          <a:p>
            <a:pPr lvl="1"/>
            <a:r>
              <a:rPr lang="fi-FI" sz="1700" dirty="0">
                <a:cs typeface="Calibri"/>
              </a:rPr>
              <a:t>Syksyllä alkavat vieraskieliset koulutukset</a:t>
            </a:r>
          </a:p>
          <a:p>
            <a:pPr lvl="1"/>
            <a:r>
              <a:rPr lang="fi-FI" sz="1700" dirty="0">
                <a:cs typeface="Calibri"/>
              </a:rPr>
              <a:t>Taideyliopiston koulutukset</a:t>
            </a:r>
          </a:p>
          <a:p>
            <a:pPr lvl="1"/>
            <a:r>
              <a:rPr lang="fi-FI" sz="1700" dirty="0">
                <a:cs typeface="Calibri"/>
              </a:rPr>
              <a:t>Tampereen yliopiston teatterityön koulutus</a:t>
            </a:r>
          </a:p>
          <a:p>
            <a:pPr marL="457200" lvl="1" indent="0">
              <a:buNone/>
            </a:pPr>
            <a:endParaRPr lang="fi-FI" sz="1700">
              <a:cs typeface="Calibri"/>
            </a:endParaRPr>
          </a:p>
          <a:p>
            <a:pPr lvl="1"/>
            <a:r>
              <a:rPr lang="fi-FI" sz="1700" dirty="0">
                <a:cs typeface="Calibri"/>
              </a:rPr>
              <a:t>Korkeintaan kuusi hakukohdetta</a:t>
            </a:r>
          </a:p>
          <a:p>
            <a:pPr lvl="1"/>
            <a:r>
              <a:rPr lang="fi-FI" sz="1700" dirty="0">
                <a:cs typeface="Calibri"/>
              </a:rPr>
              <a:t>Hakukohteita ei tarvitse asettaa mieluisuusjärjestykseen!</a:t>
            </a:r>
          </a:p>
          <a:p>
            <a:pPr lvl="1"/>
            <a:r>
              <a:rPr lang="fi-FI" sz="1700" dirty="0">
                <a:cs typeface="Calibri"/>
              </a:rPr>
              <a:t>Voit tulla valituksi niin moneen kohteeseen kuin valintamenestyksesi riittää</a:t>
            </a:r>
          </a:p>
          <a:p>
            <a:endParaRPr lang="fi-FI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16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EA56686-DB98-1B23-A601-25B964F6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fi-FI" sz="4000">
                <a:cs typeface="Calibri Light"/>
              </a:rPr>
              <a:t>Korkeakoulujen yhteishaku</a:t>
            </a:r>
            <a:endParaRPr lang="fi-FI" sz="4000"/>
          </a:p>
        </p:txBody>
      </p:sp>
      <p:pic>
        <p:nvPicPr>
          <p:cNvPr id="4" name="Kuva 3" descr="Keltaiset kirjat">
            <a:extLst>
              <a:ext uri="{FF2B5EF4-FFF2-40B4-BE49-F238E27FC236}">
                <a16:creationId xmlns:a16="http://schemas.microsoft.com/office/drawing/2014/main" id="{C320A003-4F40-0E8E-311F-3085FB1B3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4" r="9514" b="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206A89-D164-EAFC-A851-23201CEE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>
                <a:cs typeface="Calibri"/>
              </a:rPr>
              <a:t>Kevään 2. yhteishaku: 13.3.2024 - 27.3.2024</a:t>
            </a:r>
          </a:p>
          <a:p>
            <a:pPr lvl="1"/>
            <a:r>
              <a:rPr lang="fi-FI" sz="2000">
                <a:cs typeface="Calibri"/>
              </a:rPr>
              <a:t>Syksyllä alkavat suomen- ja ruotsinkieliset koulutukset</a:t>
            </a:r>
          </a:p>
          <a:p>
            <a:pPr lvl="1"/>
            <a:endParaRPr lang="fi-FI" sz="2000">
              <a:cs typeface="Calibri"/>
            </a:endParaRPr>
          </a:p>
          <a:p>
            <a:pPr lvl="1"/>
            <a:r>
              <a:rPr lang="fi-FI" sz="2000">
                <a:cs typeface="Calibri"/>
              </a:rPr>
              <a:t>Korkeintaan kuusi hakukohdetta</a:t>
            </a:r>
          </a:p>
          <a:p>
            <a:pPr lvl="1"/>
            <a:r>
              <a:rPr lang="fi-FI" sz="2000">
                <a:cs typeface="Calibri"/>
              </a:rPr>
              <a:t>Kohteet mieluisuusjärjestykseen!</a:t>
            </a:r>
          </a:p>
          <a:p>
            <a:pPr lvl="1"/>
            <a:r>
              <a:rPr lang="fi-FI" sz="2000">
                <a:cs typeface="Calibri"/>
              </a:rPr>
              <a:t>Voit tulla valituksi vain yhteen hakukohteeseen</a:t>
            </a:r>
          </a:p>
          <a:p>
            <a:pPr marL="457200" lvl="1" indent="0">
              <a:buNone/>
            </a:pPr>
            <a:endParaRPr lang="fi-FI" sz="2000">
              <a:cs typeface="Calibri"/>
            </a:endParaRPr>
          </a:p>
          <a:p>
            <a:pPr marL="457200" lvl="1" indent="0">
              <a:buNone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970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725A891-F6C5-CA72-28E9-66031070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Korkeakoulujen yhteishaku</a:t>
            </a:r>
            <a:endParaRPr lang="fi-FI" dirty="0"/>
          </a:p>
        </p:txBody>
      </p:sp>
      <p:pic>
        <p:nvPicPr>
          <p:cNvPr id="4" name="Kuva 3" descr="Sinivihreä reppu ja koulutarvikkeet">
            <a:extLst>
              <a:ext uri="{FF2B5EF4-FFF2-40B4-BE49-F238E27FC236}">
                <a16:creationId xmlns:a16="http://schemas.microsoft.com/office/drawing/2014/main" id="{0A951644-F2F6-2E58-51F8-2A2263067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3" r="46271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794947-4EE9-A946-0A15-EC46DF88F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Jos aiot hakea molemmissa yhteishauissa, täytät kummankin yhteishaun hakulomakkeen</a:t>
            </a:r>
          </a:p>
          <a:p>
            <a:r>
              <a:rPr lang="fi-FI" sz="2000">
                <a:ea typeface="+mn-lt"/>
                <a:cs typeface="+mn-lt"/>
              </a:rPr>
              <a:t>koska kyse on eri yhteishauista, hakujen ja valintojen aikataulut eivät ole yhteneväiset ja esimerkiksi takarajat ja määräajat eroavat eri yhteishauille.</a:t>
            </a:r>
          </a:p>
          <a:p>
            <a:r>
              <a:rPr lang="fi-FI" sz="2000">
                <a:ea typeface="+mn-lt"/>
                <a:cs typeface="+mn-lt"/>
              </a:rPr>
              <a:t>Muistathan, että vaikka sinulle tarjottaisiin useampaa paikkaa syksyllä alkavista koulutuksista kevään yhteishauissa, voit ottaa vastaan vain yhden paikan samana lukukautena alkavasta koulutuksesta!</a:t>
            </a: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082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7D757F-E504-D1EF-3EBB-ECC29E17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3600">
                <a:cs typeface="Calibri Light"/>
              </a:rPr>
              <a:t>Korkeakoulujen yhteishaku</a:t>
            </a:r>
            <a:endParaRPr lang="fi-FI" sz="3600"/>
          </a:p>
        </p:txBody>
      </p:sp>
      <p:pic>
        <p:nvPicPr>
          <p:cNvPr id="4" name="Kuva 3" descr="Värikynät puutaustalla">
            <a:extLst>
              <a:ext uri="{FF2B5EF4-FFF2-40B4-BE49-F238E27FC236}">
                <a16:creationId xmlns:a16="http://schemas.microsoft.com/office/drawing/2014/main" id="{EFB22965-283B-1793-7F47-D1AAF877F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0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09E883-2717-69F9-33CC-9EE1D90FF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>
                <a:cs typeface="Calibri"/>
              </a:rPr>
              <a:t>Syksyn yhteishaku 4.9.2023 - 14.9.2023</a:t>
            </a:r>
          </a:p>
          <a:p>
            <a:pPr lvl="1"/>
            <a:r>
              <a:rPr lang="fi-FI" sz="1800">
                <a:ea typeface="+mn-lt"/>
                <a:cs typeface="+mn-lt"/>
              </a:rPr>
              <a:t>Syksyn korkeakouluhaussa haet tammikuussa alkaviin ammattikorkeakoulujen ja yliopistojen koulutuksiin.</a:t>
            </a:r>
          </a:p>
          <a:p>
            <a:pPr lvl="1"/>
            <a:r>
              <a:rPr lang="fi-FI" sz="1800">
                <a:ea typeface="+mn-lt"/>
                <a:cs typeface="+mn-lt"/>
              </a:rPr>
              <a:t>Korkeintaan kuusi hakukohdetta</a:t>
            </a:r>
          </a:p>
          <a:p>
            <a:pPr lvl="1"/>
            <a:r>
              <a:rPr lang="fi-FI" sz="1800">
                <a:ea typeface="+mn-lt"/>
                <a:cs typeface="+mn-lt"/>
              </a:rPr>
              <a:t>Kohteet tulee asettaa mieluisuusjärjestykseen</a:t>
            </a:r>
          </a:p>
          <a:p>
            <a:pPr lvl="1"/>
            <a:r>
              <a:rPr lang="fi-FI" sz="1800">
                <a:ea typeface="+mn-lt"/>
                <a:cs typeface="+mn-lt"/>
              </a:rPr>
              <a:t>Sinulle voidaan tarjota vain yhtä opiskelupaikkaa</a:t>
            </a:r>
          </a:p>
        </p:txBody>
      </p:sp>
    </p:spTree>
    <p:extLst>
      <p:ext uri="{BB962C8B-B14F-4D97-AF65-F5344CB8AC3E}">
        <p14:creationId xmlns:p14="http://schemas.microsoft.com/office/powerpoint/2010/main" val="317505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E8009B31-EE3C-4DCE-88F0-EA3FE2AB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A82D9556-7EB0-4226-B5CF-E48584DA6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17261" y="889461"/>
            <a:ext cx="3011208" cy="5138270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B60F87D-BF96-4A42-BEA2-6035008B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2503565"/>
            <a:ext cx="3619499" cy="1850872"/>
          </a:xfrm>
        </p:spPr>
        <p:txBody>
          <a:bodyPr>
            <a:normAutofit/>
          </a:bodyPr>
          <a:lstStyle/>
          <a:p>
            <a:r>
              <a:rPr lang="fi-FI" sz="2400">
                <a:ea typeface="+mj-lt"/>
                <a:cs typeface="+mj-lt"/>
              </a:rPr>
              <a:t>Ammattikorkeakoulualat</a:t>
            </a:r>
            <a:endParaRPr lang="fi-FI" sz="2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15A6A3-B927-4D9D-9D88-C269EA53B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40229"/>
            <a:ext cx="5669806" cy="5436734"/>
          </a:xfrm>
        </p:spPr>
        <p:txBody>
          <a:bodyPr anchor="ctr">
            <a:normAutofit/>
          </a:bodyPr>
          <a:lstStyle/>
          <a:p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2"/>
              </a:rPr>
              <a:t>Humanistinen ala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3"/>
              </a:rPr>
              <a:t>Kasvatusala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4"/>
              </a:rPr>
              <a:t>Kauppa ja hallinto</a:t>
            </a:r>
            <a:r>
              <a:rPr lang="fi-FI" sz="1900">
                <a:ea typeface="+mn-lt"/>
                <a:cs typeface="+mn-lt"/>
              </a:rPr>
              <a:t> (liiketalous, johdon assistenttityö ja kielet)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5"/>
              </a:rPr>
              <a:t>Maa- ja metsätalous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6"/>
              </a:rPr>
              <a:t>Palvelualat</a:t>
            </a:r>
            <a:r>
              <a:rPr lang="fi-FI" sz="1900">
                <a:ea typeface="+mn-lt"/>
                <a:cs typeface="+mn-lt"/>
              </a:rPr>
              <a:t> (kauneudenhoito, kirjasto- ja tietopalvelut, liikenne ja kuljetus, liikunta, matkailu, merenkulku, turvallisuus)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7"/>
              </a:rPr>
              <a:t>Sosiaaliala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8"/>
              </a:rPr>
              <a:t>Taiteet ja kulttuuri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9"/>
              </a:rPr>
              <a:t>Tekniikka, teollisuus ja rakentaminen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10"/>
              </a:rPr>
              <a:t>Terveys ja hyvinvointi</a:t>
            </a:r>
            <a:endParaRPr lang="fi-FI" sz="1900"/>
          </a:p>
          <a:p>
            <a:r>
              <a:rPr lang="fi-FI" sz="1900" u="sng">
                <a:ea typeface="+mn-lt"/>
                <a:cs typeface="+mn-lt"/>
                <a:hlinkClick r:id="rId11"/>
              </a:rPr>
              <a:t>Tietojenkäsittely, tieto- ja viestintätekniikka (ICT) ja kirjasto- ja tietopalvelut</a:t>
            </a:r>
            <a:endParaRPr lang="fi-FI" sz="1900"/>
          </a:p>
          <a:p>
            <a:endParaRPr lang="fi-FI" sz="1900"/>
          </a:p>
        </p:txBody>
      </p:sp>
    </p:spTree>
    <p:extLst>
      <p:ext uri="{BB962C8B-B14F-4D97-AF65-F5344CB8AC3E}">
        <p14:creationId xmlns:p14="http://schemas.microsoft.com/office/powerpoint/2010/main" val="3168253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7C323ED-EB78-438D-9B67-348285BE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Yliopiston koulutusalat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9403BA-280F-498F-BF22-76B78078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r>
              <a:rPr lang="fi-FI" sz="1900"/>
              <a:t>Humanistiset alat ja teologia</a:t>
            </a:r>
          </a:p>
          <a:p>
            <a:r>
              <a:rPr lang="fi-FI" sz="1900"/>
              <a:t>Kasvatusala</a:t>
            </a:r>
          </a:p>
          <a:p>
            <a:r>
              <a:rPr lang="fi-FI" sz="1900"/>
              <a:t>Kauppa, hallinto ja oikeustiede</a:t>
            </a:r>
          </a:p>
          <a:p>
            <a:r>
              <a:rPr lang="fi-FI" sz="1900"/>
              <a:t>Luonnontieteet, matematiikka ja tilastotiede</a:t>
            </a:r>
          </a:p>
          <a:p>
            <a:r>
              <a:rPr lang="fi-FI" sz="1900"/>
              <a:t>Farmasia, hammaslääketiede ja lääketiede</a:t>
            </a:r>
          </a:p>
          <a:p>
            <a:r>
              <a:rPr lang="fi-FI" sz="1900"/>
              <a:t>Maatalous- ja metsätiede, eläinlääketiede</a:t>
            </a:r>
          </a:p>
          <a:p>
            <a:r>
              <a:rPr lang="fi-FI" sz="1900"/>
              <a:t>Palvelualat: liikuntatiede, sotilasala</a:t>
            </a:r>
          </a:p>
          <a:p>
            <a:r>
              <a:rPr lang="fi-FI" sz="1900"/>
              <a:t>Sosiaalitieteet, journalistiikka ja viestintä</a:t>
            </a:r>
          </a:p>
          <a:p>
            <a:r>
              <a:rPr lang="fi-FI" sz="1900"/>
              <a:t>Taiteet ja kulttuuri</a:t>
            </a:r>
          </a:p>
          <a:p>
            <a:r>
              <a:rPr lang="fi-FI" sz="1900"/>
              <a:t>Tekniikka, teollisuus ja rakentaminen</a:t>
            </a:r>
          </a:p>
          <a:p>
            <a:r>
              <a:rPr lang="fi-FI" sz="1900"/>
              <a:t>Tietojenkäsittely, tietotekniikka (ICT) ja informaatiotutkimus</a:t>
            </a:r>
          </a:p>
          <a:p>
            <a:r>
              <a:rPr lang="fi-FI" sz="1900"/>
              <a:t>Terveys ja hyvinvointi</a:t>
            </a:r>
          </a:p>
          <a:p>
            <a:r>
              <a:rPr lang="fi-FI" sz="1900"/>
              <a:t>Yhteiskuntatieteet</a:t>
            </a:r>
          </a:p>
        </p:txBody>
      </p:sp>
    </p:spTree>
    <p:extLst>
      <p:ext uri="{BB962C8B-B14F-4D97-AF65-F5344CB8AC3E}">
        <p14:creationId xmlns:p14="http://schemas.microsoft.com/office/powerpoint/2010/main" val="330301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09B31-EE3C-4DCE-88F0-EA3FE2AB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2D9556-7EB0-4226-B5CF-E48584DA6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17261" y="889461"/>
            <a:ext cx="3011208" cy="5138270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B54E94-A3F5-4742-931E-74AC3319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2503565"/>
            <a:ext cx="3619499" cy="1850872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Alakohtaiset rajoitukset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DDCC91-6B13-4BF8-810D-7B5BB9D6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40229"/>
            <a:ext cx="5669806" cy="54367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fi-FI" sz="2000">
              <a:ea typeface="+mn-lt"/>
              <a:cs typeface="+mn-lt"/>
            </a:endParaRPr>
          </a:p>
          <a:p>
            <a:r>
              <a:rPr lang="fi-FI" sz="2000">
                <a:ea typeface="+mn-lt"/>
                <a:cs typeface="+mn-lt"/>
              </a:rPr>
              <a:t>Joillakin aloilla on alaikäisten turvallisuutta, potilas- ja asiakasturvallisuutta tai liikenteen turvallisuutta koskevia vaatimuksia, jotka rajoittavat opiskelijaksi ottamista.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Terveydentilaan tai toimintakykyyn liittyvä rajoitus ei estä opiskelijaksi ottamista, jos sen vaikutukset voidaan kohtuullisin toimin, esimerkiksi erityisjärjestelyin, poistaa.</a:t>
            </a:r>
            <a:endParaRPr lang="fi-FI" sz="2000"/>
          </a:p>
          <a:p>
            <a:r>
              <a:rPr lang="fi-FI" sz="2000">
                <a:cs typeface="Calibri" panose="020F0502020204030204"/>
              </a:rPr>
              <a:t>Löydät jokaisen korkeakoulun omille koulutuksilleen määrittelemät alakohtaiset rajoitukset koulutuksen omasta koulutuskuvauksesta.</a:t>
            </a:r>
          </a:p>
        </p:txBody>
      </p:sp>
    </p:spTree>
    <p:extLst>
      <p:ext uri="{BB962C8B-B14F-4D97-AF65-F5344CB8AC3E}">
        <p14:creationId xmlns:p14="http://schemas.microsoft.com/office/powerpoint/2010/main" val="23739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Laskin ja matemaattisia tarvikkeita pinnan päällä">
            <a:extLst>
              <a:ext uri="{FF2B5EF4-FFF2-40B4-BE49-F238E27FC236}">
                <a16:creationId xmlns:a16="http://schemas.microsoft.com/office/drawing/2014/main" id="{E09C8B49-6B19-0D08-7451-B0C9A996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8B75F0A-9A86-4318-B510-EF0F3FA2D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24619"/>
            <a:ext cx="5541054" cy="1655378"/>
          </a:xfrm>
        </p:spPr>
        <p:txBody>
          <a:bodyPr>
            <a:normAutofit/>
          </a:bodyPr>
          <a:lstStyle/>
          <a:p>
            <a:r>
              <a:rPr lang="fi-FI" sz="4400">
                <a:cs typeface="Calibri Light"/>
              </a:rPr>
              <a:t>Suomen koulutusjärjestelmä</a:t>
            </a:r>
            <a:endParaRPr lang="fi-FI" sz="44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F5C4C09-C241-4D57-8218-224B0FB3D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9" y="3668285"/>
            <a:ext cx="4431162" cy="1337967"/>
          </a:xfrm>
        </p:spPr>
        <p:txBody>
          <a:bodyPr>
            <a:norm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22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B90954-0ADC-4EBE-97AF-6FFDA3B3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2800">
                <a:cs typeface="Calibri Light"/>
              </a:rPr>
              <a:t>Alakohtaiset rajoitukset: ammattikorkeakoulut</a:t>
            </a:r>
            <a:endParaRPr lang="fi-FI" sz="2800"/>
          </a:p>
        </p:txBody>
      </p:sp>
      <p:pic>
        <p:nvPicPr>
          <p:cNvPr id="20" name="Kuva 19" descr="Kovalevykirjat">
            <a:extLst>
              <a:ext uri="{FF2B5EF4-FFF2-40B4-BE49-F238E27FC236}">
                <a16:creationId xmlns:a16="http://schemas.microsoft.com/office/drawing/2014/main" id="{272BF24D-13FB-0DF2-1CAE-DAE6C26F4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56" b="275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5AE8EF9-0FF7-4718-B3AC-2D773D000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927621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132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6F7810-85E3-4040-B393-079A3580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i-FI" sz="4000">
                <a:cs typeface="Calibri Light"/>
              </a:rPr>
              <a:t>Alakohtaiset rajoitukset: yliopistot</a:t>
            </a:r>
            <a:endParaRPr lang="fi-FI" sz="4000"/>
          </a:p>
        </p:txBody>
      </p:sp>
      <p:pic>
        <p:nvPicPr>
          <p:cNvPr id="40" name="Kuva 39" descr="Hymiön värikynät">
            <a:extLst>
              <a:ext uri="{FF2B5EF4-FFF2-40B4-BE49-F238E27FC236}">
                <a16:creationId xmlns:a16="http://schemas.microsoft.com/office/drawing/2014/main" id="{59495898-01D1-9A3E-AA27-71C1EC98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3" r="9259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AE2748F0-07F7-4C56-971B-B945D00F1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579723"/>
              </p:ext>
            </p:extLst>
          </p:nvPr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194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C5DDCD-BDC2-453D-94B1-53564274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Ensikertalaiskiintiö</a:t>
            </a:r>
            <a:endParaRPr lang="fi-FI"/>
          </a:p>
        </p:txBody>
      </p:sp>
      <p:pic>
        <p:nvPicPr>
          <p:cNvPr id="4" name="Kuva 3" descr="Mikroskooppinäkymä levästä">
            <a:extLst>
              <a:ext uri="{FF2B5EF4-FFF2-40B4-BE49-F238E27FC236}">
                <a16:creationId xmlns:a16="http://schemas.microsoft.com/office/drawing/2014/main" id="{F2EBEB67-282E-7C89-E8E5-37091F45D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3FA04D-2E4A-4068-817A-E5CD7F2E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Korkeakoulujen on varattava osa yhteishaun opiskelupaikoista ensimmäistä korkeakoulupaikkaa hakeville. 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Ensikertalaisuuden menettää vasta sen jälkeen, kun on </a:t>
            </a:r>
            <a:r>
              <a:rPr lang="fi-FI" sz="2000" b="1">
                <a:ea typeface="+mn-lt"/>
                <a:cs typeface="+mn-lt"/>
              </a:rPr>
              <a:t>hyväksynyt </a:t>
            </a:r>
            <a:r>
              <a:rPr lang="fi-FI" sz="2000">
                <a:ea typeface="+mn-lt"/>
                <a:cs typeface="+mn-lt"/>
              </a:rPr>
              <a:t>opiskelupaikan.</a:t>
            </a:r>
            <a:endParaRPr lang="fi-FI" sz="2000">
              <a:cs typeface="Calibri"/>
            </a:endParaRPr>
          </a:p>
          <a:p>
            <a:pPr marL="0" indent="0">
              <a:buNone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79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Siisti tyhjä koulupöytä">
            <a:extLst>
              <a:ext uri="{FF2B5EF4-FFF2-40B4-BE49-F238E27FC236}">
                <a16:creationId xmlns:a16="http://schemas.microsoft.com/office/drawing/2014/main" id="{B1FBE625-A9F7-41F2-A726-1BE751C2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DF8DB84-65C8-415C-9384-6251F2DE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Opiskelijavalinta</a:t>
            </a:r>
          </a:p>
        </p:txBody>
      </p:sp>
    </p:spTree>
    <p:extLst>
      <p:ext uri="{BB962C8B-B14F-4D97-AF65-F5344CB8AC3E}">
        <p14:creationId xmlns:p14="http://schemas.microsoft.com/office/powerpoint/2010/main" val="1717854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88F6DB-AE81-4C8D-B1F2-045AB0C89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Abstrakti piirilevy">
            <a:extLst>
              <a:ext uri="{FF2B5EF4-FFF2-40B4-BE49-F238E27FC236}">
                <a16:creationId xmlns:a16="http://schemas.microsoft.com/office/drawing/2014/main" id="{3693313C-C54E-4B0E-5A04-7BD4E773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9" b="61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Graphic 1">
            <a:extLst>
              <a:ext uri="{FF2B5EF4-FFF2-40B4-BE49-F238E27FC236}">
                <a16:creationId xmlns:a16="http://schemas.microsoft.com/office/drawing/2014/main" id="{721F817A-BF7E-440D-B296-66D86EDB0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DECC8E-A8A1-4F51-9368-913F5F1D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376" y="1720078"/>
            <a:ext cx="5861106" cy="1439331"/>
          </a:xfrm>
        </p:spPr>
        <p:txBody>
          <a:bodyPr anchor="b">
            <a:normAutofit/>
          </a:bodyPr>
          <a:lstStyle/>
          <a:p>
            <a:r>
              <a:rPr lang="fi-FI">
                <a:cs typeface="Calibri Light"/>
              </a:rPr>
              <a:t>Ammattikorkeakoulujen opiskelijavalinta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9472C0-55C5-4F1D-9C72-A356962F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374" y="3311905"/>
            <a:ext cx="5861107" cy="18723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900">
                <a:ea typeface="+mn-lt"/>
                <a:cs typeface="+mn-lt"/>
              </a:rPr>
              <a:t>Valtaosa opiskelijoista ammattikorkeakouluihin valitaan ammatillisen perustutkinnon ja ylioppilastutkinnon perusteella. </a:t>
            </a:r>
          </a:p>
          <a:p>
            <a:pPr marL="457200" lvl="1" indent="0">
              <a:buNone/>
            </a:pPr>
            <a:r>
              <a:rPr lang="fi-FI" sz="1900">
                <a:ea typeface="+mn-lt"/>
                <a:cs typeface="+mn-lt"/>
              </a:rPr>
              <a:t>= todistusvalinta</a:t>
            </a:r>
          </a:p>
          <a:p>
            <a:r>
              <a:rPr lang="fi-FI" sz="1900">
                <a:ea typeface="+mn-lt"/>
                <a:cs typeface="+mn-lt"/>
              </a:rPr>
              <a:t>Todistusvalinta perustuu ammatillisen perustutkinnon ja ylioppilastutkinnon arvosanojen pisteyttämiseen. </a:t>
            </a:r>
            <a:endParaRPr lang="fi-FI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44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Abstrakti tausta, jossa on lasimolekyylejä">
            <a:extLst>
              <a:ext uri="{FF2B5EF4-FFF2-40B4-BE49-F238E27FC236}">
                <a16:creationId xmlns:a16="http://schemas.microsoft.com/office/drawing/2014/main" id="{3ADF825A-FC72-8076-7193-05258D8C6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AD72B62-1770-403E-8116-FD02EF38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69"/>
            <a:ext cx="4155825" cy="4072044"/>
          </a:xfrm>
        </p:spPr>
        <p:txBody>
          <a:bodyPr anchor="t">
            <a:normAutofit/>
          </a:bodyPr>
          <a:lstStyle/>
          <a:p>
            <a:r>
              <a:rPr lang="fi-FI" sz="3700">
                <a:solidFill>
                  <a:srgbClr val="FFFFFF"/>
                </a:solidFill>
                <a:cs typeface="Calibri Light"/>
              </a:rPr>
              <a:t>Todistusvalinta: ylioppilastutkinnon pisteytys</a:t>
            </a:r>
            <a:endParaRPr lang="fi-FI" sz="3700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DB473C-D413-4B05-8393-2B776D83F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51" y="1671569"/>
            <a:ext cx="6167248" cy="40720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Todistusvalinnassa pisteytetään </a:t>
            </a:r>
            <a:r>
              <a:rPr lang="fi-FI" sz="2000" b="1">
                <a:solidFill>
                  <a:srgbClr val="FFFFFF"/>
                </a:solidFill>
                <a:ea typeface="+mn-lt"/>
                <a:cs typeface="+mn-lt"/>
              </a:rPr>
              <a:t>viisi </a:t>
            </a:r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ainetta.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Pisteytettävät aineet ovat:</a:t>
            </a:r>
            <a:endParaRPr lang="fi-FI" sz="2000">
              <a:solidFill>
                <a:srgbClr val="FFFFFF"/>
              </a:solidFill>
            </a:endParaRPr>
          </a:p>
          <a:p>
            <a:pPr lvl="1"/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Äidinkieli (suomi, ruotsi, saame, suomi toisena kielenä tai ruotsi toisena kielenä)</a:t>
            </a:r>
            <a:endParaRPr lang="fi-FI" sz="2000">
              <a:solidFill>
                <a:srgbClr val="FFFFFF"/>
              </a:solidFill>
            </a:endParaRPr>
          </a:p>
          <a:p>
            <a:pPr lvl="1"/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Matematiikka</a:t>
            </a:r>
            <a:endParaRPr lang="fi-FI" sz="2000">
              <a:solidFill>
                <a:srgbClr val="FFFFFF"/>
              </a:solidFill>
            </a:endParaRPr>
          </a:p>
          <a:p>
            <a:pPr lvl="1"/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Vieras/toinen kotimainen kieli</a:t>
            </a:r>
            <a:endParaRPr lang="fi-FI" sz="2000">
              <a:solidFill>
                <a:srgbClr val="FFFFFF"/>
              </a:solidFill>
            </a:endParaRPr>
          </a:p>
          <a:p>
            <a:pPr lvl="1"/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Kaksi reaaliainetta/vierasta kieltä (toista kotimaista kieltä ei huomioida tässä kohdassa)</a:t>
            </a:r>
            <a:endParaRPr lang="fi-FI" sz="2000">
              <a:solidFill>
                <a:srgbClr val="FFFFFF"/>
              </a:solidFill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Kaikki pisteytettävät aineet huomioidaan vain kerran.</a:t>
            </a:r>
            <a:endParaRPr lang="fi-FI" sz="2000">
              <a:solidFill>
                <a:srgbClr val="FFFFFF"/>
              </a:solidFill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Hakijalle paras pisteitä tuottava yhdistelmä pisteytettävistä aineista huomioidaan.</a:t>
            </a:r>
            <a:endParaRPr lang="fi-FI" sz="2000">
              <a:solidFill>
                <a:srgbClr val="FFFFFF"/>
              </a:solidFill>
            </a:endParaRPr>
          </a:p>
          <a:p>
            <a:endParaRPr lang="fi-FI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972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 descr="Kuva, joka sisältää kohteen teksti, laskin, elektroniikka&#10;&#10;Kuvaus luotu automaattisesti">
            <a:extLst>
              <a:ext uri="{FF2B5EF4-FFF2-40B4-BE49-F238E27FC236}">
                <a16:creationId xmlns:a16="http://schemas.microsoft.com/office/drawing/2014/main" id="{4A337E90-2CFD-40E8-9D08-DF3FEDF1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42" y="643468"/>
            <a:ext cx="7428088" cy="557106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29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D773689-25B9-43EC-A91A-6533906C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42" y="643468"/>
            <a:ext cx="7428088" cy="557106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9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A9C4B3-6E1A-485B-A2AF-DD03C6C4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Ammattikorkeakoulujen opiskelijavalinta</a:t>
            </a:r>
            <a:endParaRPr lang="fi-FI" dirty="0"/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8EE90379-72FB-46E6-B1E4-54701847F9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2109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2DD8B5-10B8-4A0D-B3A0-629F605C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2500">
                <a:ea typeface="+mj-lt"/>
                <a:cs typeface="+mj-lt"/>
              </a:rPr>
              <a:t>Ammattikorkeakoulujen opiskelijavalinta:</a:t>
            </a:r>
            <a:br>
              <a:rPr lang="fi-FI" sz="2500">
                <a:ea typeface="+mj-lt"/>
                <a:cs typeface="+mj-lt"/>
              </a:rPr>
            </a:br>
            <a:r>
              <a:rPr lang="fi-FI" sz="2500">
                <a:ea typeface="Calibri Light"/>
                <a:cs typeface="Calibri Light"/>
              </a:rPr>
              <a:t>valintakoe</a:t>
            </a:r>
            <a:endParaRPr lang="fi-FI" sz="2500"/>
          </a:p>
        </p:txBody>
      </p:sp>
      <p:pic>
        <p:nvPicPr>
          <p:cNvPr id="4" name="Kuva 3" descr="Sininen sateenvarjo valkoisten sateenvarjojen meressä">
            <a:extLst>
              <a:ext uri="{FF2B5EF4-FFF2-40B4-BE49-F238E27FC236}">
                <a16:creationId xmlns:a16="http://schemas.microsoft.com/office/drawing/2014/main" id="{6E06D3A0-7041-DD39-74A0-277326C8D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3" b="3565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D5C4D-43C7-48D2-AA54-CD134E1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>
                <a:ea typeface="+mn-lt"/>
                <a:cs typeface="+mn-lt"/>
              </a:rPr>
              <a:t>Loput opiskelupaikat täytetään valintakokeen perusteella.</a:t>
            </a:r>
          </a:p>
          <a:p>
            <a:r>
              <a:rPr lang="fi-FI" sz="1800"/>
              <a:t>AMK-valintakoe on ammattikorkeakoulujen yhteinen digitaalinen valintakoe, joka tehdään omalla kannettavalla tietokoneella.</a:t>
            </a:r>
          </a:p>
          <a:p>
            <a:r>
              <a:rPr lang="fi-FI" sz="1800">
                <a:cs typeface="Calibri" panose="020F0502020204030204"/>
              </a:rPr>
              <a:t>Valintakoepaikka valitaan hakulomakkeen täytön yhteydessä.</a:t>
            </a:r>
          </a:p>
          <a:p>
            <a:r>
              <a:rPr lang="fi-FI" sz="1800">
                <a:cs typeface="Calibri" panose="020F0502020204030204"/>
              </a:rPr>
              <a:t>Joissakin koulutuksissa järjestetään myös soveltuvuuskoe.</a:t>
            </a:r>
          </a:p>
          <a:p>
            <a:r>
              <a:rPr lang="fi-FI" sz="1800">
                <a:cs typeface="Calibri" panose="020F0502020204030204"/>
              </a:rPr>
              <a:t>Linkkivinkki: </a:t>
            </a:r>
            <a:r>
              <a:rPr lang="fi-FI" sz="1800">
                <a:cs typeface="Calibri" panose="020F0502020204030204"/>
                <a:hlinkClick r:id="rId3"/>
              </a:rPr>
              <a:t>ammattikorkeakouluun.fi</a:t>
            </a:r>
            <a:endParaRPr lang="fi-FI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5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917E5231-F83D-45B0-B8D4-343B26A99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5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56B48C-5A03-483B-A3F4-769753E3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Yliopistojen opiskelijavalinta</a:t>
            </a:r>
            <a:endParaRPr lang="fi-FI"/>
          </a:p>
        </p:txBody>
      </p:sp>
      <p:pic>
        <p:nvPicPr>
          <p:cNvPr id="5" name="Kuva 4" descr="Lehtiruoti vihreänsävyisellä taustalla">
            <a:extLst>
              <a:ext uri="{FF2B5EF4-FFF2-40B4-BE49-F238E27FC236}">
                <a16:creationId xmlns:a16="http://schemas.microsoft.com/office/drawing/2014/main" id="{F7AB08D5-E36A-6142-36F9-19C610258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0" r="2169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82B3E7-1BD6-4A93-BADC-C0371452A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Valtaosa opiskelijoista yliopistoihin valitaan ylioppilastutkintotodistuksen perusteella. </a:t>
            </a:r>
          </a:p>
          <a:p>
            <a:r>
              <a:rPr lang="fi-FI" sz="2000">
                <a:ea typeface="+mn-lt"/>
                <a:cs typeface="+mn-lt"/>
              </a:rPr>
              <a:t>Loput opiskelupaikat täytetään valintakokeen tai todistuksen ja valintakokeen perusteella.</a:t>
            </a:r>
          </a:p>
          <a:p>
            <a:r>
              <a:rPr lang="fi-FI" sz="2000">
                <a:ea typeface="+mn-lt"/>
                <a:cs typeface="+mn-lt"/>
              </a:rPr>
              <a:t>Yliopisto päättää valintaperusteista, ja ne saattavat vaihdella paljonkin yliopistoittain ja koulutuksittain.</a:t>
            </a:r>
          </a:p>
          <a:p>
            <a:pPr lvl="1"/>
            <a:r>
              <a:rPr lang="fi-FI" sz="2000">
                <a:cs typeface="Calibri"/>
              </a:rPr>
              <a:t>Eri koulutuksissa ylioppilastodistuksen arvosanat pisteytetään eri tavoin.</a:t>
            </a:r>
            <a:endParaRPr lang="fi-FI" sz="2000">
              <a:ea typeface="+mn-lt"/>
              <a:cs typeface="Calibri"/>
            </a:endParaRPr>
          </a:p>
          <a:p>
            <a:pPr marL="457200" lvl="1" indent="0">
              <a:buNone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098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E5460CB-3D0B-4399-8347-4582781D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56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6FC5FB7F-ACCD-4188-A63C-28C9964B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6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4D5218-6EAF-4E8C-9335-98C31EAD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3600">
                <a:cs typeface="Calibri Light"/>
              </a:rPr>
              <a:t>Yliopistojen opiskelijavalinta</a:t>
            </a:r>
            <a:endParaRPr lang="fi-FI" sz="3600"/>
          </a:p>
        </p:txBody>
      </p:sp>
      <p:pic>
        <p:nvPicPr>
          <p:cNvPr id="4" name="Kuva 3" descr="Mikroskooppinäkymä soluista">
            <a:extLst>
              <a:ext uri="{FF2B5EF4-FFF2-40B4-BE49-F238E27FC236}">
                <a16:creationId xmlns:a16="http://schemas.microsoft.com/office/drawing/2014/main" id="{701DB872-7996-A736-B082-C819BE55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9" b="430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35BBF3-6EB6-46AB-BBCC-2104FCF6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fi-FI" sz="1800"/>
              <a:t>Joissakin koulutuksissa on kynnysehtoja!</a:t>
            </a:r>
            <a:endParaRPr lang="fi-FI" sz="1800">
              <a:ea typeface="+mn-lt"/>
              <a:cs typeface="+mn-lt"/>
            </a:endParaRPr>
          </a:p>
          <a:p>
            <a:r>
              <a:rPr lang="fi-FI" sz="1800"/>
              <a:t>Suoravalinnassa voi tulla valituksi tietyn aineen arvosanan perusteella.</a:t>
            </a:r>
          </a:p>
        </p:txBody>
      </p:sp>
    </p:spTree>
    <p:extLst>
      <p:ext uri="{BB962C8B-B14F-4D97-AF65-F5344CB8AC3E}">
        <p14:creationId xmlns:p14="http://schemas.microsoft.com/office/powerpoint/2010/main" val="904720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60AC1-F8E7-9D0C-FA9C-D7D9A5F3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700">
                <a:ea typeface="Calibri Light"/>
                <a:cs typeface="Calibri Light"/>
              </a:rPr>
              <a:t>Yliopistojen todistusvalinta muuttuu vuodesta 2026 eteenpäin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162D-DAD5-C041-7541-53982798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 sz="2000">
                <a:ea typeface="Calibri"/>
                <a:cs typeface="Calibri"/>
              </a:rPr>
              <a:t>Muutos koskee ensisijaisesti nyt 2023 aloittaneita ja 2026 eteenpäin valmistuvia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000">
                <a:ea typeface="Calibri"/>
                <a:cs typeface="Calibri"/>
              </a:rPr>
              <a:t>Muutos koskee myös niitä jotka ovat hakemassa vuonna 2026 tai sen jälkeen – toisin sanoen isoa joukkoa 2022 ja aikaisemminkin aloittaneita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000">
                <a:ea typeface="Calibri"/>
                <a:cs typeface="Calibri"/>
              </a:rPr>
              <a:t>Ammattikorkeakoulujen pisteytys säilyy entisellään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000">
                <a:ea typeface="Calibri"/>
                <a:cs typeface="Calibri"/>
              </a:rPr>
              <a:t>Todistusvalinta ei ole ainoa reitti yliopistoon. Kaikille aloille säilyy valintakoe ja yhä useampaan koulutusohjelmaan on myös mm. avoimen yliopiston väylä  </a:t>
            </a:r>
          </a:p>
        </p:txBody>
      </p:sp>
      <p:pic>
        <p:nvPicPr>
          <p:cNvPr id="12" name="Picture 4" descr="Valoa kohti osoittavia nuolia">
            <a:extLst>
              <a:ext uri="{FF2B5EF4-FFF2-40B4-BE49-F238E27FC236}">
                <a16:creationId xmlns:a16="http://schemas.microsoft.com/office/drawing/2014/main" id="{6CB0CB15-CE07-1244-ED5C-BCCD494DA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" r="4394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022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dirty="0" err="1"/>
              <a:t>Yliopistojen</a:t>
            </a:r>
            <a:r>
              <a:rPr lang="en-US" sz="4000" dirty="0"/>
              <a:t> </a:t>
            </a:r>
            <a:r>
              <a:rPr lang="en-US" sz="4000" dirty="0" err="1"/>
              <a:t>todistusvalinnan</a:t>
            </a:r>
            <a:r>
              <a:rPr lang="en-US" sz="4000" dirty="0"/>
              <a:t> </a:t>
            </a:r>
            <a:r>
              <a:rPr lang="en-US" sz="4000" dirty="0" err="1"/>
              <a:t>rakenne</a:t>
            </a:r>
            <a:r>
              <a:rPr lang="en-US" sz="4000" dirty="0"/>
              <a:t> </a:t>
            </a:r>
            <a:r>
              <a:rPr lang="en-US" sz="4000" dirty="0" err="1"/>
              <a:t>vuodesta</a:t>
            </a:r>
            <a:r>
              <a:rPr lang="en-US" sz="4000" dirty="0"/>
              <a:t> 2026</a:t>
            </a:r>
            <a:endParaRPr lang="en-US" sz="4000" dirty="0">
              <a:cs typeface="Calibri Light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608965" indent="-228600"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1600">
                <a:highlight>
                  <a:srgbClr val="FFFFFF"/>
                </a:highlight>
              </a:rPr>
              <a:t>Erilaisia todistusvalintataulukoita on 11.</a:t>
            </a:r>
            <a:endParaRPr lang="en-US" sz="1600">
              <a:highlight>
                <a:srgbClr val="FFFFFF"/>
              </a:highlight>
              <a:sym typeface="Arial"/>
            </a:endParaRPr>
          </a:p>
          <a:p>
            <a:pPr marL="608965" indent="-228600">
              <a:spcAft>
                <a:spcPts val="6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1600">
                <a:highlight>
                  <a:srgbClr val="FFFFFF"/>
                </a:highlight>
                <a:sym typeface="Arial"/>
              </a:rPr>
              <a:t>Yleensä pisteytetään viisi ainetta. Poikkeuksena lääketieteelliset alat, biolääketiede sekä ravitsemustiede, joissa pisteytetään kuusi ainetta.</a:t>
            </a:r>
            <a:endParaRPr lang="en-US" sz="1600">
              <a:highlight>
                <a:srgbClr val="FFFFFF"/>
              </a:highlight>
            </a:endParaRPr>
          </a:p>
          <a:p>
            <a:pPr marL="608965" indent="-228600">
              <a:spcAft>
                <a:spcPts val="600"/>
              </a:spcAft>
              <a:buClr>
                <a:srgbClr val="000000"/>
              </a:buClr>
              <a:buSzPts val="1750"/>
              <a:buFont typeface="Arial" panose="020B0604020202020204" pitchFamily="34" charset="0"/>
              <a:buChar char="•"/>
            </a:pPr>
            <a:r>
              <a:rPr lang="en-US" sz="1600">
                <a:highlight>
                  <a:srgbClr val="FFFFFF"/>
                </a:highlight>
              </a:rPr>
              <a:t>Joissakin koulutusohjelmissa painotetaan haettavan alan oppiainetta – vaikkapa psykologian koulutusohjelmissa psykologiaa</a:t>
            </a:r>
            <a:endParaRPr lang="en-US" sz="1600">
              <a:highlight>
                <a:srgbClr val="FFFFFF"/>
              </a:highlight>
              <a:sym typeface="Arial"/>
            </a:endParaRPr>
          </a:p>
          <a:p>
            <a:pPr marL="608965" indent="-228600">
              <a:spcAft>
                <a:spcPts val="600"/>
              </a:spcAft>
              <a:buClr>
                <a:srgbClr val="000000"/>
              </a:buClr>
              <a:buSzPts val="1750"/>
              <a:buFont typeface="Arial" panose="020B0604020202020204" pitchFamily="34" charset="0"/>
              <a:buChar char="•"/>
            </a:pPr>
            <a:r>
              <a:rPr lang="en-US" sz="1600">
                <a:highlight>
                  <a:srgbClr val="FFFFFF"/>
                </a:highlight>
                <a:sym typeface="Arial"/>
              </a:rPr>
              <a:t>Reaaliaineet ovat useimmilla aloilla samanarvoisia. Poikkeuksena karkeasti: luonnontieteet, lääketieteet ja tekniikka (jotka suosivat luonnontieteitä) ja historia, filosofia, teologia (jotka suosivat humanistisia tieteitä). </a:t>
            </a:r>
            <a:endParaRPr lang="en-US" sz="1600">
              <a:highlight>
                <a:srgbClr val="FFFFFF"/>
              </a:highlight>
            </a:endParaRPr>
          </a:p>
          <a:p>
            <a:pPr marL="608965" indent="-228600">
              <a:spcAft>
                <a:spcPts val="600"/>
              </a:spcAft>
              <a:buClr>
                <a:srgbClr val="000000"/>
              </a:buClr>
              <a:buSzPts val="1750"/>
              <a:buFont typeface="Arial" panose="020B0604020202020204" pitchFamily="34" charset="0"/>
              <a:buChar char="•"/>
            </a:pPr>
            <a:r>
              <a:rPr lang="en-US" sz="1600">
                <a:highlight>
                  <a:srgbClr val="FFFFFF"/>
                </a:highlight>
                <a:sym typeface="Arial"/>
              </a:rPr>
              <a:t>Joillakin aloilla on kynnysehto. Jos esimerkiksi haet biologiaan, tulee biologia olla hyväksytysti suoritettu jotta voit hakea todistusvalinnassa.</a:t>
            </a:r>
            <a:endParaRPr lang="en-US" sz="1600">
              <a:highlight>
                <a:srgbClr val="FFFFFF"/>
              </a:highlight>
            </a:endParaRPr>
          </a:p>
        </p:txBody>
      </p:sp>
      <p:pic>
        <p:nvPicPr>
          <p:cNvPr id="87" name="Picture 79" descr="Valkoinen palapeli, jossa on yksi punainen pala">
            <a:extLst>
              <a:ext uri="{FF2B5EF4-FFF2-40B4-BE49-F238E27FC236}">
                <a16:creationId xmlns:a16="http://schemas.microsoft.com/office/drawing/2014/main" id="{F26E6FB6-C98D-75F7-0DC5-0B348D21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27" r="2872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986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sz="4000" dirty="0" err="1"/>
              <a:t>Nostoja</a:t>
            </a:r>
            <a:r>
              <a:rPr lang="en-US" sz="4000" dirty="0"/>
              <a:t> </a:t>
            </a:r>
            <a:r>
              <a:rPr lang="en-US" sz="4000" dirty="0" err="1"/>
              <a:t>yliopistojen</a:t>
            </a:r>
            <a:r>
              <a:rPr lang="en-US" sz="4000" dirty="0"/>
              <a:t> </a:t>
            </a:r>
            <a:r>
              <a:rPr lang="en-US" sz="4000" dirty="0" err="1"/>
              <a:t>todistusvalinnasta</a:t>
            </a:r>
            <a:r>
              <a:rPr lang="en-US" sz="4000" dirty="0"/>
              <a:t> </a:t>
            </a:r>
            <a:r>
              <a:rPr lang="en-US" sz="4000" dirty="0" err="1"/>
              <a:t>vuodesta</a:t>
            </a:r>
            <a:r>
              <a:rPr lang="en-US" sz="4000" dirty="0"/>
              <a:t> 2026: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050EED0-932B-4F80-DE22-76B37FF3C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2" r="3443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92" name="Google Shape;90;p18">
            <a:extLst>
              <a:ext uri="{FF2B5EF4-FFF2-40B4-BE49-F238E27FC236}">
                <a16:creationId xmlns:a16="http://schemas.microsoft.com/office/drawing/2014/main" id="{C9C1F52A-8AEF-AB79-747B-BCAAA1A32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447036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8386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C6F8-7890-7F14-B3F7-8E729658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36" y="210887"/>
            <a:ext cx="11360800" cy="834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Pitkän</a:t>
            </a:r>
            <a:r>
              <a:rPr lang="en-US" dirty="0"/>
              <a:t> ja </a:t>
            </a:r>
            <a:r>
              <a:rPr lang="en-US" dirty="0" err="1"/>
              <a:t>lyhyen</a:t>
            </a:r>
            <a:r>
              <a:rPr lang="en-US" dirty="0"/>
              <a:t> </a:t>
            </a:r>
            <a:r>
              <a:rPr lang="en-US" dirty="0" err="1"/>
              <a:t>matematiikan</a:t>
            </a:r>
            <a:r>
              <a:rPr lang="en-US" dirty="0"/>
              <a:t> </a:t>
            </a:r>
            <a:r>
              <a:rPr lang="en-US" dirty="0" err="1"/>
              <a:t>eroista</a:t>
            </a:r>
            <a:r>
              <a:rPr lang="en-US" dirty="0"/>
              <a:t> </a:t>
            </a:r>
            <a:r>
              <a:rPr lang="en-US" dirty="0" err="1"/>
              <a:t>todistusvalinnassa</a:t>
            </a:r>
            <a:r>
              <a:rPr lang="en-US" dirty="0"/>
              <a:t> </a:t>
            </a:r>
            <a:r>
              <a:rPr lang="en-US" dirty="0" err="1"/>
              <a:t>vuodesta</a:t>
            </a:r>
            <a:r>
              <a:rPr lang="en-US" dirty="0"/>
              <a:t>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E07B3-FE41-C0D4-1819-9DCB1CF7E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56565"/>
            <a:r>
              <a:rPr lang="en-US" sz="2000" err="1"/>
              <a:t>Pitkästä</a:t>
            </a:r>
            <a:r>
              <a:rPr lang="en-US" sz="2000"/>
              <a:t> </a:t>
            </a:r>
            <a:r>
              <a:rPr lang="en-US" sz="2000" err="1"/>
              <a:t>matematiikasta</a:t>
            </a:r>
            <a:r>
              <a:rPr lang="en-US" sz="2000"/>
              <a:t> </a:t>
            </a:r>
            <a:r>
              <a:rPr lang="en-US" sz="2000" err="1"/>
              <a:t>saa</a:t>
            </a:r>
            <a:r>
              <a:rPr lang="en-US" sz="2000"/>
              <a:t> </a:t>
            </a:r>
            <a:r>
              <a:rPr lang="en-US" sz="2000" err="1"/>
              <a:t>yleisimmin</a:t>
            </a:r>
            <a:r>
              <a:rPr lang="en-US" sz="2000"/>
              <a:t> </a:t>
            </a:r>
            <a:r>
              <a:rPr lang="en-US" sz="2000" err="1"/>
              <a:t>enemmän</a:t>
            </a:r>
            <a:r>
              <a:rPr lang="en-US" sz="2000"/>
              <a:t> </a:t>
            </a:r>
            <a:r>
              <a:rPr lang="en-US" sz="2000" err="1"/>
              <a:t>pisteitä</a:t>
            </a:r>
            <a:r>
              <a:rPr lang="en-US" sz="2000"/>
              <a:t> </a:t>
            </a:r>
            <a:r>
              <a:rPr lang="en-US" sz="2000" err="1"/>
              <a:t>kuin</a:t>
            </a:r>
            <a:r>
              <a:rPr lang="en-US" sz="2000"/>
              <a:t> </a:t>
            </a:r>
            <a:r>
              <a:rPr lang="en-US" sz="2000" err="1"/>
              <a:t>lyhyestä</a:t>
            </a:r>
            <a:r>
              <a:rPr lang="en-US" sz="2000"/>
              <a:t> </a:t>
            </a:r>
            <a:r>
              <a:rPr lang="en-US" sz="2000" err="1"/>
              <a:t>matematiikasta</a:t>
            </a:r>
            <a:r>
              <a:rPr lang="en-US" sz="2000"/>
              <a:t>. </a:t>
            </a:r>
            <a:r>
              <a:rPr lang="en-US" sz="2000" err="1"/>
              <a:t>Ero</a:t>
            </a:r>
            <a:r>
              <a:rPr lang="en-US" sz="2000"/>
              <a:t> on </a:t>
            </a:r>
            <a:r>
              <a:rPr lang="en-US" sz="2000" err="1"/>
              <a:t>kuitenkin</a:t>
            </a:r>
            <a:r>
              <a:rPr lang="en-US" sz="2000"/>
              <a:t> </a:t>
            </a:r>
            <a:r>
              <a:rPr lang="en-US" sz="2000" err="1"/>
              <a:t>useilla</a:t>
            </a:r>
            <a:r>
              <a:rPr lang="en-US" sz="2000"/>
              <a:t> </a:t>
            </a:r>
            <a:r>
              <a:rPr lang="en-US" sz="2000" err="1"/>
              <a:t>aloilla</a:t>
            </a:r>
            <a:r>
              <a:rPr lang="en-US" sz="2000"/>
              <a:t> </a:t>
            </a:r>
            <a:r>
              <a:rPr lang="en-US" sz="2000" err="1"/>
              <a:t>sangen</a:t>
            </a:r>
            <a:r>
              <a:rPr lang="en-US" sz="2000"/>
              <a:t> </a:t>
            </a:r>
            <a:r>
              <a:rPr lang="en-US" sz="2000" err="1"/>
              <a:t>pieni</a:t>
            </a:r>
            <a:endParaRPr lang="en-US" sz="2000"/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Esimerkkinä</a:t>
            </a:r>
            <a:r>
              <a:rPr lang="en-US" sz="2000"/>
              <a:t> </a:t>
            </a:r>
            <a:r>
              <a:rPr lang="en-US" sz="2000" err="1"/>
              <a:t>ote</a:t>
            </a:r>
            <a:r>
              <a:rPr lang="en-US" sz="2000"/>
              <a:t> </a:t>
            </a:r>
            <a:r>
              <a:rPr lang="en-US" sz="2000" err="1"/>
              <a:t>kaupppatieteiden</a:t>
            </a:r>
            <a:r>
              <a:rPr lang="en-US" sz="2000"/>
              <a:t>, </a:t>
            </a:r>
            <a:r>
              <a:rPr lang="en-US" sz="2000" err="1"/>
              <a:t>kasvatustieteiden,logopedian</a:t>
            </a:r>
            <a:r>
              <a:rPr lang="en-US" sz="2000"/>
              <a:t>, </a:t>
            </a:r>
            <a:r>
              <a:rPr lang="en-US" sz="2000" err="1"/>
              <a:t>tietojärjestelmätieteiden</a:t>
            </a:r>
            <a:r>
              <a:rPr lang="en-US" sz="2000"/>
              <a:t> ja </a:t>
            </a:r>
            <a:r>
              <a:rPr lang="en-US" sz="2000" err="1"/>
              <a:t>valmennustieteiden</a:t>
            </a:r>
            <a:r>
              <a:rPr lang="en-US" sz="2000"/>
              <a:t> </a:t>
            </a:r>
            <a:r>
              <a:rPr lang="en-US" sz="2000" err="1"/>
              <a:t>valintataulukosta</a:t>
            </a:r>
            <a:r>
              <a:rPr lang="en-US" sz="2000"/>
              <a:t>. </a:t>
            </a:r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Lyhyen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</a:t>
            </a:r>
            <a:r>
              <a:rPr lang="en-US" sz="2000" err="1"/>
              <a:t>arvosanasta</a:t>
            </a:r>
            <a:r>
              <a:rPr lang="en-US" sz="2000"/>
              <a:t> M </a:t>
            </a:r>
            <a:r>
              <a:rPr lang="en-US" sz="2000" err="1"/>
              <a:t>saa</a:t>
            </a:r>
            <a:r>
              <a:rPr lang="en-US" sz="2000"/>
              <a:t> </a:t>
            </a:r>
            <a:r>
              <a:rPr lang="en-US" sz="2000" err="1"/>
              <a:t>korkeammat</a:t>
            </a:r>
            <a:r>
              <a:rPr lang="en-US" sz="2000"/>
              <a:t> </a:t>
            </a:r>
            <a:r>
              <a:rPr lang="en-US" sz="2000" err="1"/>
              <a:t>pisteet</a:t>
            </a:r>
            <a:r>
              <a:rPr lang="en-US" sz="2000"/>
              <a:t> </a:t>
            </a:r>
            <a:r>
              <a:rPr lang="en-US" sz="2000" err="1"/>
              <a:t>kuin</a:t>
            </a:r>
            <a:r>
              <a:rPr lang="en-US" sz="2000"/>
              <a:t> </a:t>
            </a:r>
            <a:r>
              <a:rPr lang="en-US" sz="2000" err="1"/>
              <a:t>pitkän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</a:t>
            </a:r>
            <a:r>
              <a:rPr lang="en-US" sz="2000" err="1"/>
              <a:t>arvosanasta</a:t>
            </a:r>
            <a:r>
              <a:rPr lang="en-US" sz="2000"/>
              <a:t> C.</a:t>
            </a:r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Ero</a:t>
            </a:r>
            <a:r>
              <a:rPr lang="en-US" sz="2000"/>
              <a:t> </a:t>
            </a:r>
            <a:r>
              <a:rPr lang="en-US" sz="2000" err="1"/>
              <a:t>matematiikanlyhyen</a:t>
            </a:r>
            <a:r>
              <a:rPr lang="en-US" sz="2000"/>
              <a:t> ja </a:t>
            </a:r>
            <a:r>
              <a:rPr lang="en-US" sz="2000" err="1"/>
              <a:t>pitkän</a:t>
            </a:r>
            <a:r>
              <a:rPr lang="en-US" sz="2000"/>
              <a:t> </a:t>
            </a:r>
            <a:r>
              <a:rPr lang="en-US" sz="2000" err="1"/>
              <a:t>oppimäärän</a:t>
            </a:r>
            <a:r>
              <a:rPr lang="en-US" sz="2000"/>
              <a:t> </a:t>
            </a:r>
            <a:r>
              <a:rPr lang="en-US" sz="2000" err="1"/>
              <a:t>arvosanojen</a:t>
            </a:r>
            <a:r>
              <a:rPr lang="en-US" sz="2000"/>
              <a:t> L </a:t>
            </a:r>
            <a:r>
              <a:rPr lang="en-US" sz="2000" err="1"/>
              <a:t>pistemäärien</a:t>
            </a:r>
            <a:r>
              <a:rPr lang="en-US" sz="2000"/>
              <a:t> </a:t>
            </a:r>
            <a:r>
              <a:rPr lang="en-US" sz="2000" err="1"/>
              <a:t>kesken</a:t>
            </a:r>
            <a:r>
              <a:rPr lang="en-US" sz="2000"/>
              <a:t> on </a:t>
            </a:r>
            <a:r>
              <a:rPr lang="en-US" sz="2000" err="1"/>
              <a:t>myös</a:t>
            </a:r>
            <a:r>
              <a:rPr lang="en-US" sz="2000"/>
              <a:t> </a:t>
            </a:r>
            <a:r>
              <a:rPr lang="en-US" sz="2000" err="1"/>
              <a:t>hyvin</a:t>
            </a:r>
            <a:r>
              <a:rPr lang="en-US" sz="2000"/>
              <a:t> </a:t>
            </a:r>
            <a:r>
              <a:rPr lang="en-US" sz="2000" err="1"/>
              <a:t>pieni</a:t>
            </a:r>
            <a:r>
              <a:rPr lang="en-US" sz="2000"/>
              <a:t>.</a:t>
            </a:r>
          </a:p>
          <a:p>
            <a:pPr marL="152400" indent="0">
              <a:lnSpc>
                <a:spcPct val="114999"/>
              </a:lnSpc>
              <a:buNone/>
            </a:pPr>
            <a:endParaRPr lang="en-US" sz="2000"/>
          </a:p>
          <a:p>
            <a:pPr marL="152400" indent="0">
              <a:lnSpc>
                <a:spcPct val="114999"/>
              </a:lnSpc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55743-99A0-CF18-D6AF-BC9F83D3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6" y="4460360"/>
            <a:ext cx="11526981" cy="1351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F8CAF-0CA1-98AD-657F-F0771B02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56" y="3814233"/>
            <a:ext cx="11346871" cy="7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10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79E8-AF4D-80CC-CCDC-E543FEDA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09" y="126619"/>
            <a:ext cx="11360800" cy="834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Pitkän</a:t>
            </a:r>
            <a:r>
              <a:rPr lang="en-US" dirty="0"/>
              <a:t> ja </a:t>
            </a:r>
            <a:r>
              <a:rPr lang="en-US" dirty="0" err="1"/>
              <a:t>lyhyen</a:t>
            </a:r>
            <a:r>
              <a:rPr lang="en-US" dirty="0"/>
              <a:t> </a:t>
            </a:r>
            <a:r>
              <a:rPr lang="en-US" dirty="0" err="1"/>
              <a:t>matematiikan</a:t>
            </a:r>
            <a:r>
              <a:rPr lang="en-US" dirty="0"/>
              <a:t> </a:t>
            </a:r>
            <a:r>
              <a:rPr lang="en-US" dirty="0" err="1"/>
              <a:t>eroista</a:t>
            </a:r>
            <a:r>
              <a:rPr lang="en-US" dirty="0"/>
              <a:t> </a:t>
            </a:r>
            <a:r>
              <a:rPr lang="en-US" dirty="0" err="1"/>
              <a:t>todistusvalinnassa</a:t>
            </a:r>
            <a:r>
              <a:rPr lang="en-US" dirty="0"/>
              <a:t> </a:t>
            </a:r>
            <a:r>
              <a:rPr lang="en-US" dirty="0" err="1"/>
              <a:t>vuodesta</a:t>
            </a:r>
            <a:r>
              <a:rPr lang="en-US" dirty="0"/>
              <a:t>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75FE7-6214-F6BD-CE68-D0A65BCA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8965" indent="-456565"/>
            <a:r>
              <a:rPr lang="en-US" sz="2000" err="1"/>
              <a:t>Esimerkiksi</a:t>
            </a:r>
            <a:r>
              <a:rPr lang="en-US" sz="2000"/>
              <a:t> </a:t>
            </a:r>
            <a:r>
              <a:rPr lang="en-US" sz="2000" err="1"/>
              <a:t>lääketieteessä</a:t>
            </a:r>
            <a:r>
              <a:rPr lang="en-US" sz="2000"/>
              <a:t>, </a:t>
            </a:r>
            <a:r>
              <a:rPr lang="en-US" sz="2000" err="1"/>
              <a:t>tekniikassa</a:t>
            </a:r>
            <a:r>
              <a:rPr lang="en-US" sz="2000"/>
              <a:t> ja </a:t>
            </a:r>
            <a:r>
              <a:rPr lang="en-US" sz="2000" err="1"/>
              <a:t>luonnontieteissä</a:t>
            </a:r>
            <a:r>
              <a:rPr lang="en-US" sz="2000"/>
              <a:t> </a:t>
            </a:r>
            <a:r>
              <a:rPr lang="en-US" sz="2000" err="1"/>
              <a:t>pitkän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</a:t>
            </a:r>
            <a:r>
              <a:rPr lang="en-US" sz="2000" err="1"/>
              <a:t>arvo</a:t>
            </a:r>
            <a:r>
              <a:rPr lang="en-US" sz="2000"/>
              <a:t> </a:t>
            </a:r>
            <a:r>
              <a:rPr lang="en-US" sz="2000" err="1"/>
              <a:t>pisteytyksessä</a:t>
            </a:r>
            <a:r>
              <a:rPr lang="en-US" sz="2000"/>
              <a:t> on </a:t>
            </a:r>
            <a:r>
              <a:rPr lang="en-US" sz="2000" err="1"/>
              <a:t>suurempi</a:t>
            </a:r>
            <a:r>
              <a:rPr lang="en-US" sz="2000"/>
              <a:t>. </a:t>
            </a:r>
            <a:r>
              <a:rPr lang="en-US" sz="2000" err="1"/>
              <a:t>Useilla</a:t>
            </a:r>
            <a:r>
              <a:rPr lang="en-US" sz="2000"/>
              <a:t> </a:t>
            </a:r>
            <a:r>
              <a:rPr lang="en-US" sz="2000" err="1"/>
              <a:t>näistä</a:t>
            </a:r>
            <a:r>
              <a:rPr lang="en-US" sz="2000"/>
              <a:t> on </a:t>
            </a:r>
            <a:r>
              <a:rPr lang="en-US" sz="2000" err="1"/>
              <a:t>myös</a:t>
            </a:r>
            <a:r>
              <a:rPr lang="en-US" sz="2000"/>
              <a:t> </a:t>
            </a:r>
            <a:r>
              <a:rPr lang="en-US" sz="2000" err="1"/>
              <a:t>kynnysehtona</a:t>
            </a:r>
            <a:r>
              <a:rPr lang="en-US" sz="2000"/>
              <a:t> </a:t>
            </a:r>
            <a:r>
              <a:rPr lang="en-US" sz="2000" err="1"/>
              <a:t>pitkän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</a:t>
            </a:r>
            <a:r>
              <a:rPr lang="en-US" sz="2000" err="1"/>
              <a:t>suorittaminen</a:t>
            </a:r>
            <a:r>
              <a:rPr lang="en-US" sz="2000"/>
              <a:t> </a:t>
            </a:r>
            <a:r>
              <a:rPr lang="en-US" sz="2000" err="1"/>
              <a:t>tietyllä</a:t>
            </a:r>
            <a:r>
              <a:rPr lang="en-US" sz="2000"/>
              <a:t> </a:t>
            </a:r>
            <a:r>
              <a:rPr lang="en-US" sz="2000" err="1"/>
              <a:t>arvosanalla</a:t>
            </a:r>
            <a:r>
              <a:rPr lang="en-US" sz="2000"/>
              <a:t> ja </a:t>
            </a:r>
            <a:r>
              <a:rPr lang="en-US" sz="2000" err="1"/>
              <a:t>lyhyen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</a:t>
            </a:r>
            <a:r>
              <a:rPr lang="en-US" sz="2000" err="1"/>
              <a:t>suorittaminen</a:t>
            </a:r>
            <a:r>
              <a:rPr lang="en-US" sz="2000"/>
              <a:t> </a:t>
            </a:r>
            <a:r>
              <a:rPr lang="en-US" sz="2000" err="1"/>
              <a:t>pitkää</a:t>
            </a:r>
            <a:r>
              <a:rPr lang="en-US" sz="2000"/>
              <a:t> </a:t>
            </a:r>
            <a:r>
              <a:rPr lang="en-US" sz="2000" err="1"/>
              <a:t>korkeammalla</a:t>
            </a:r>
            <a:r>
              <a:rPr lang="en-US" sz="2000"/>
              <a:t> </a:t>
            </a:r>
            <a:r>
              <a:rPr lang="en-US" sz="2000" err="1"/>
              <a:t>arvosanalla</a:t>
            </a:r>
            <a:r>
              <a:rPr lang="en-US" sz="2000"/>
              <a:t>.</a:t>
            </a:r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Esimerkkinä</a:t>
            </a:r>
            <a:r>
              <a:rPr lang="en-US" sz="2000"/>
              <a:t> </a:t>
            </a:r>
            <a:r>
              <a:rPr lang="en-US" sz="2000" err="1"/>
              <a:t>tekniikan</a:t>
            </a:r>
            <a:r>
              <a:rPr lang="en-US" sz="2000"/>
              <a:t>, </a:t>
            </a:r>
            <a:r>
              <a:rPr lang="en-US" sz="2000" err="1"/>
              <a:t>fysiikan</a:t>
            </a:r>
            <a:r>
              <a:rPr lang="en-US" sz="2000"/>
              <a:t> ja </a:t>
            </a:r>
            <a:r>
              <a:rPr lang="en-US" sz="2000" err="1"/>
              <a:t>kemian</a:t>
            </a:r>
            <a:r>
              <a:rPr lang="en-US" sz="2000"/>
              <a:t> </a:t>
            </a:r>
            <a:r>
              <a:rPr lang="en-US" sz="2000" err="1"/>
              <a:t>pisteytystaulukosta</a:t>
            </a:r>
            <a:r>
              <a:rPr lang="en-US" sz="2000"/>
              <a:t> </a:t>
            </a:r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Ero</a:t>
            </a:r>
            <a:r>
              <a:rPr lang="en-US" sz="2000"/>
              <a:t> </a:t>
            </a:r>
            <a:r>
              <a:rPr lang="en-US" sz="2000" err="1"/>
              <a:t>pitkän</a:t>
            </a:r>
            <a:r>
              <a:rPr lang="en-US" sz="2000"/>
              <a:t> ja </a:t>
            </a:r>
            <a:r>
              <a:rPr lang="en-US" sz="2000" err="1"/>
              <a:t>lyhyen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L-</a:t>
            </a:r>
            <a:r>
              <a:rPr lang="en-US" sz="2000" err="1"/>
              <a:t>arvosanojen</a:t>
            </a:r>
            <a:r>
              <a:rPr lang="en-US" sz="2000"/>
              <a:t> </a:t>
            </a:r>
            <a:r>
              <a:rPr lang="en-US" sz="2000" err="1"/>
              <a:t>pistemäärällä</a:t>
            </a:r>
            <a:r>
              <a:rPr lang="en-US" sz="2000"/>
              <a:t> on </a:t>
            </a:r>
            <a:r>
              <a:rPr lang="en-US" sz="2000" err="1"/>
              <a:t>suuri</a:t>
            </a:r>
            <a:r>
              <a:rPr lang="en-US" sz="2000"/>
              <a:t>. </a:t>
            </a:r>
            <a:r>
              <a:rPr lang="en-US" sz="2000" err="1"/>
              <a:t>Lyhyen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 L </a:t>
            </a:r>
            <a:r>
              <a:rPr lang="en-US" sz="2000" err="1"/>
              <a:t>tuottaa</a:t>
            </a:r>
            <a:r>
              <a:rPr lang="en-US" sz="2000"/>
              <a:t> </a:t>
            </a:r>
            <a:r>
              <a:rPr lang="en-US" sz="2000" err="1"/>
              <a:t>heikommat</a:t>
            </a:r>
            <a:r>
              <a:rPr lang="en-US" sz="2000"/>
              <a:t> </a:t>
            </a:r>
            <a:r>
              <a:rPr lang="en-US" sz="2000" err="1"/>
              <a:t>pisteet</a:t>
            </a:r>
            <a:r>
              <a:rPr lang="en-US" sz="2000"/>
              <a:t> </a:t>
            </a:r>
            <a:r>
              <a:rPr lang="en-US" sz="2000" err="1"/>
              <a:t>kuin</a:t>
            </a:r>
            <a:r>
              <a:rPr lang="en-US" sz="2000"/>
              <a:t> </a:t>
            </a:r>
            <a:r>
              <a:rPr lang="en-US" sz="2000" err="1"/>
              <a:t>pitkän</a:t>
            </a:r>
            <a:r>
              <a:rPr lang="en-US" sz="2000"/>
              <a:t> </a:t>
            </a:r>
            <a:r>
              <a:rPr lang="en-US" sz="2000" err="1"/>
              <a:t>matematiikan</a:t>
            </a:r>
            <a:r>
              <a:rPr lang="en-US" sz="2000"/>
              <a:t> </a:t>
            </a:r>
            <a:r>
              <a:rPr lang="en-US" sz="2000" err="1"/>
              <a:t>arvosana</a:t>
            </a:r>
            <a:r>
              <a:rPr lang="en-US" sz="2000"/>
              <a:t> C.</a:t>
            </a:r>
          </a:p>
          <a:p>
            <a:pPr marL="608965" indent="-456565">
              <a:lnSpc>
                <a:spcPct val="114999"/>
              </a:lnSpc>
            </a:pPr>
            <a:r>
              <a:rPr lang="en-US" sz="2000" err="1"/>
              <a:t>Tekniikan</a:t>
            </a:r>
            <a:r>
              <a:rPr lang="en-US" sz="2000"/>
              <a:t> </a:t>
            </a:r>
            <a:r>
              <a:rPr lang="en-US" sz="2000" err="1"/>
              <a:t>alalla</a:t>
            </a:r>
            <a:r>
              <a:rPr lang="en-US" sz="2000"/>
              <a:t> </a:t>
            </a:r>
            <a:r>
              <a:rPr lang="en-US" sz="2000" err="1"/>
              <a:t>pitkä</a:t>
            </a:r>
            <a:r>
              <a:rPr lang="en-US" sz="2000"/>
              <a:t> </a:t>
            </a:r>
            <a:r>
              <a:rPr lang="en-US" sz="2000" err="1"/>
              <a:t>matematiikka</a:t>
            </a:r>
            <a:r>
              <a:rPr lang="en-US" sz="2000"/>
              <a:t> </a:t>
            </a:r>
            <a:r>
              <a:rPr lang="en-US" sz="2000" err="1"/>
              <a:t>tulee</a:t>
            </a:r>
            <a:r>
              <a:rPr lang="en-US" sz="2000"/>
              <a:t> olla </a:t>
            </a:r>
            <a:r>
              <a:rPr lang="en-US" sz="2000" err="1"/>
              <a:t>suoritettuna</a:t>
            </a:r>
            <a:r>
              <a:rPr lang="en-US" sz="2000"/>
              <a:t> </a:t>
            </a:r>
            <a:r>
              <a:rPr lang="en-US" sz="2000" err="1"/>
              <a:t>hyväksytyllä</a:t>
            </a:r>
            <a:r>
              <a:rPr lang="en-US" sz="2000"/>
              <a:t> </a:t>
            </a:r>
            <a:r>
              <a:rPr lang="en-US" sz="2000" err="1"/>
              <a:t>arvosanalla</a:t>
            </a:r>
            <a:r>
              <a:rPr lang="en-US" sz="2000"/>
              <a:t>, </a:t>
            </a:r>
            <a:r>
              <a:rPr lang="en-US" sz="2000" err="1"/>
              <a:t>jotta</a:t>
            </a:r>
            <a:r>
              <a:rPr lang="en-US" sz="2000"/>
              <a:t> </a:t>
            </a:r>
            <a:r>
              <a:rPr lang="en-US" sz="2000" err="1"/>
              <a:t>voi</a:t>
            </a:r>
            <a:r>
              <a:rPr lang="en-US" sz="2000"/>
              <a:t> </a:t>
            </a:r>
            <a:r>
              <a:rPr lang="en-US" sz="2000" err="1"/>
              <a:t>tulla</a:t>
            </a:r>
            <a:r>
              <a:rPr lang="en-US" sz="2000"/>
              <a:t> </a:t>
            </a:r>
            <a:r>
              <a:rPr lang="en-US" sz="2000" err="1"/>
              <a:t>huomioiduksi</a:t>
            </a:r>
            <a:r>
              <a:rPr lang="en-US" sz="2000"/>
              <a:t> </a:t>
            </a:r>
            <a:r>
              <a:rPr lang="en-US" sz="2000" err="1"/>
              <a:t>todistusvalinnassa</a:t>
            </a:r>
            <a:r>
              <a:rPr lang="en-US" sz="2000"/>
              <a:t>.</a:t>
            </a:r>
          </a:p>
          <a:p>
            <a:pPr marL="608965" indent="-456565">
              <a:lnSpc>
                <a:spcPct val="114999"/>
              </a:lnSpc>
            </a:pPr>
            <a:endParaRPr lang="en-US"/>
          </a:p>
          <a:p>
            <a:pPr marL="152400" indent="0">
              <a:lnSpc>
                <a:spcPct val="114999"/>
              </a:lnSpc>
              <a:buNone/>
            </a:pPr>
            <a:endParaRPr lang="en-US"/>
          </a:p>
          <a:p>
            <a:pPr marL="152400" indent="0">
              <a:lnSpc>
                <a:spcPct val="114999"/>
              </a:lnSpc>
              <a:buNone/>
            </a:pPr>
            <a:endParaRPr lang="en-US"/>
          </a:p>
          <a:p>
            <a:pPr marL="152400" indent="0">
              <a:lnSpc>
                <a:spcPct val="114999"/>
              </a:lnSpc>
              <a:buNone/>
            </a:pPr>
            <a:endParaRPr lang="en-US"/>
          </a:p>
          <a:p>
            <a:pPr marL="152400" indent="0">
              <a:lnSpc>
                <a:spcPct val="114999"/>
              </a:lnSpc>
              <a:buNone/>
            </a:pPr>
            <a:endParaRPr lang="en-US"/>
          </a:p>
          <a:p>
            <a:pPr marL="608965" indent="-456565">
              <a:lnSpc>
                <a:spcPct val="114999"/>
              </a:lnSpc>
            </a:pPr>
            <a:endParaRPr lang="en-US"/>
          </a:p>
          <a:p>
            <a:pPr marL="608965" indent="-456565">
              <a:lnSpc>
                <a:spcPct val="114999"/>
              </a:lnSpc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C5EF4-A61B-22FC-86BA-B3E3D217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" y="4422521"/>
            <a:ext cx="11346872" cy="19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0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D1FC0-B62C-E252-50DD-3BF0CBBE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kern="1200">
                <a:latin typeface="+mj-lt"/>
                <a:ea typeface="+mj-ea"/>
                <a:cs typeface="+mj-cs"/>
              </a:rPr>
              <a:t>Valintakokeet vuodesta </a:t>
            </a:r>
            <a:r>
              <a:rPr lang="en-US" sz="4800"/>
              <a:t>2025 eteenpäin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ext Placeholder 2">
            <a:extLst>
              <a:ext uri="{FF2B5EF4-FFF2-40B4-BE49-F238E27FC236}">
                <a16:creationId xmlns:a16="http://schemas.microsoft.com/office/drawing/2014/main" id="{4522B665-95D3-CE1D-7F3C-0CAA2290A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40251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908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6692DF4-CDD8-4AFC-8CA7-E086414B2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09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C442E559-2C63-4081-A26D-5B36B7B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Opiskelupaikan vastaanottaminen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5CE442-22D8-4ED5-8D31-669C1839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700">
                <a:cs typeface="Calibri"/>
              </a:rPr>
              <a:t>Opiskelupaikan saatuaan hakijan on otettava opiskelupaikka vastaan ja ilmoittauduttava läsnäolevaksi korkeakouluun!</a:t>
            </a:r>
          </a:p>
          <a:p>
            <a:r>
              <a:rPr lang="fi-FI" sz="1700">
                <a:cs typeface="Calibri"/>
              </a:rPr>
              <a:t>Hakija voi ottaa vastaan vain yhden </a:t>
            </a:r>
            <a:r>
              <a:rPr lang="fi-FI" sz="1700">
                <a:ea typeface="+mn-lt"/>
                <a:cs typeface="+mn-lt"/>
              </a:rPr>
              <a:t>korkeakoulututkintoon johtavan opiskelupaikan koulutuksesta, joka alkaa samana lukukautena.</a:t>
            </a:r>
          </a:p>
          <a:p>
            <a:r>
              <a:rPr lang="fi-FI" sz="1700">
                <a:ea typeface="+mn-lt"/>
                <a:cs typeface="+mn-lt"/>
              </a:rPr>
              <a:t>Opiskelupaikan vastaanottaminen on sitova, eikä sitä voi enää myöhemmin peruuttaa tai muuttaa.</a:t>
            </a:r>
          </a:p>
          <a:p>
            <a:r>
              <a:rPr lang="fi-FI" sz="1700">
                <a:cs typeface="Calibri"/>
              </a:rPr>
              <a:t>Paikan voi ottaa vastaan ja samalla ilmoittaa jäävänsä jonottamaan ylempään hakutoiveeseen saatua varasijaa.</a:t>
            </a:r>
          </a:p>
        </p:txBody>
      </p:sp>
      <p:pic>
        <p:nvPicPr>
          <p:cNvPr id="2" name="Kuva 1" descr="Sydänfilmi">
            <a:extLst>
              <a:ext uri="{FF2B5EF4-FFF2-40B4-BE49-F238E27FC236}">
                <a16:creationId xmlns:a16="http://schemas.microsoft.com/office/drawing/2014/main" id="{7B1B32EA-AE6D-3963-2AC5-8BE1A6FA4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7" r="2425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5692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B897E1-EE65-4B7F-BCF5-94E63948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Asepalvelus ja jatko-opinnot</a:t>
            </a:r>
            <a:endParaRPr lang="fi-FI"/>
          </a:p>
        </p:txBody>
      </p:sp>
      <p:pic>
        <p:nvPicPr>
          <p:cNvPr id="4" name="Kuva 3" descr="Henkilö sotilasasussa sitomassa saapasta">
            <a:extLst>
              <a:ext uri="{FF2B5EF4-FFF2-40B4-BE49-F238E27FC236}">
                <a16:creationId xmlns:a16="http://schemas.microsoft.com/office/drawing/2014/main" id="{54B646A9-C098-CFF1-2F41-1DA9121C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1" r="2340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03320A-7D30-49A1-A1A1-B3756716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cs typeface="Calibri"/>
              </a:rPr>
              <a:t>Kannattaa hakea ennen armeijaa, koska:</a:t>
            </a:r>
          </a:p>
          <a:p>
            <a:pPr lvl="1"/>
            <a:r>
              <a:rPr lang="fi-FI" sz="2000">
                <a:cs typeface="Calibri"/>
              </a:rPr>
              <a:t>Jos ei tule valituksi todistusvalinnassa ja osallistuu pääsykokeisiin, ovat lukiossa opitut asiat vielä tuoreina mielessä.</a:t>
            </a:r>
          </a:p>
          <a:p>
            <a:pPr lvl="1"/>
            <a:r>
              <a:rPr lang="fi-FI" sz="2000">
                <a:cs typeface="Calibri"/>
              </a:rPr>
              <a:t>Armeijasta voi anoa lomaa pääsykokeisiin osallistumiseksi.</a:t>
            </a:r>
          </a:p>
          <a:p>
            <a:pPr lvl="1"/>
            <a:r>
              <a:rPr lang="fi-FI" sz="2000">
                <a:cs typeface="Calibri"/>
              </a:rPr>
              <a:t>Jos saa opiskelupaikan, voi asepalveluksen suorittamisen perusteella lykätä aloittamista.</a:t>
            </a:r>
          </a:p>
        </p:txBody>
      </p:sp>
    </p:spTree>
    <p:extLst>
      <p:ext uri="{BB962C8B-B14F-4D97-AF65-F5344CB8AC3E}">
        <p14:creationId xmlns:p14="http://schemas.microsoft.com/office/powerpoint/2010/main" val="434097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39A41-233D-46AD-8F34-DB0DF521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fi-FI" sz="3200">
                <a:cs typeface="Calibri Light"/>
              </a:rPr>
              <a:t>Opiskelun tuet</a:t>
            </a:r>
            <a:endParaRPr lang="fi-FI" sz="32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43C7EC-C42F-4360-858A-6A2ED0E3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Opintoraha </a:t>
            </a:r>
            <a:r>
              <a:rPr lang="fi-FI" sz="2000" dirty="0" err="1">
                <a:cs typeface="Calibri"/>
              </a:rPr>
              <a:t>max</a:t>
            </a:r>
            <a:r>
              <a:rPr lang="fi-FI" sz="2000" dirty="0">
                <a:cs typeface="Calibri"/>
              </a:rPr>
              <a:t> 279,38 e/kk</a:t>
            </a:r>
          </a:p>
          <a:p>
            <a:r>
              <a:rPr lang="fi-FI" sz="2000" dirty="0">
                <a:cs typeface="Calibri"/>
              </a:rPr>
              <a:t>Yleinen asumistuki </a:t>
            </a:r>
            <a:r>
              <a:rPr lang="fi-FI" sz="2000" dirty="0" err="1">
                <a:cs typeface="Calibri"/>
              </a:rPr>
              <a:t>max</a:t>
            </a:r>
            <a:r>
              <a:rPr lang="fi-FI" sz="2000" dirty="0">
                <a:cs typeface="Calibri"/>
              </a:rPr>
              <a:t>. 80 % asumismenoista</a:t>
            </a:r>
          </a:p>
          <a:p>
            <a:r>
              <a:rPr lang="fi-FI" sz="2000" dirty="0">
                <a:cs typeface="Calibri"/>
              </a:rPr>
              <a:t>Opintolainan valtiontakaus 650 e/kk</a:t>
            </a:r>
          </a:p>
        </p:txBody>
      </p:sp>
      <p:pic>
        <p:nvPicPr>
          <p:cNvPr id="4" name="Kuva 3" descr="Kolikopurkit">
            <a:extLst>
              <a:ext uri="{FF2B5EF4-FFF2-40B4-BE49-F238E27FC236}">
                <a16:creationId xmlns:a16="http://schemas.microsoft.com/office/drawing/2014/main" id="{3D759596-09CC-655B-587D-FD48AFE0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1301211"/>
            <a:ext cx="6389346" cy="4264888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948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eltainen tiili, punainen seinä">
            <a:extLst>
              <a:ext uri="{FF2B5EF4-FFF2-40B4-BE49-F238E27FC236}">
                <a16:creationId xmlns:a16="http://schemas.microsoft.com/office/drawing/2014/main" id="{B7CD4AE7-5436-75EE-D588-801AC136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5" r="10533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686F3C-1140-47EE-AE86-1B46BFF7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i-FI" sz="2800"/>
              <a:t>Jos opiskelupaikkaa ei saa?</a:t>
            </a:r>
            <a:endParaRPr lang="fi-FI" sz="2800">
              <a:cs typeface="Calibri Light"/>
            </a:endParaRPr>
          </a:p>
          <a:p>
            <a:endParaRPr lang="fi-FI" sz="2800"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A04D83-EEB8-4C00-8D61-9BC152723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 dirty="0">
                <a:cs typeface="Calibri"/>
              </a:rPr>
              <a:t>Kansanopistojen pitkät linjat</a:t>
            </a:r>
          </a:p>
          <a:p>
            <a:r>
              <a:rPr lang="fi-FI" sz="1700" dirty="0">
                <a:cs typeface="Calibri"/>
              </a:rPr>
              <a:t>Avoin ammattikorkeakoulu</a:t>
            </a:r>
          </a:p>
          <a:p>
            <a:r>
              <a:rPr lang="fi-FI" sz="1700" dirty="0">
                <a:cs typeface="Calibri"/>
              </a:rPr>
              <a:t>Avoin yliopisto</a:t>
            </a:r>
          </a:p>
          <a:p>
            <a:r>
              <a:rPr lang="fi-FI" sz="1700" dirty="0">
                <a:ea typeface="Calibri" panose="020F0502020204030204"/>
                <a:cs typeface="Calibri"/>
              </a:rPr>
              <a:t>Ammattikoulujen jatkuva haku</a:t>
            </a:r>
          </a:p>
          <a:p>
            <a:r>
              <a:rPr lang="fi-FI" sz="1700" dirty="0">
                <a:ea typeface="Calibri" panose="020F0502020204030204"/>
                <a:cs typeface="Calibri"/>
              </a:rPr>
              <a:t>Työelämä</a:t>
            </a:r>
          </a:p>
          <a:p>
            <a:r>
              <a:rPr lang="fi-FI" sz="1700" dirty="0">
                <a:ea typeface="Calibri" panose="020F0502020204030204"/>
                <a:cs typeface="Calibri"/>
              </a:rPr>
              <a:t>Au pairiksi</a:t>
            </a:r>
          </a:p>
          <a:p>
            <a:r>
              <a:rPr lang="fi-FI" sz="1700" dirty="0">
                <a:ea typeface="Calibri" panose="020F0502020204030204"/>
                <a:cs typeface="Calibri"/>
              </a:rPr>
              <a:t>Vapaaehtoistyöhön</a:t>
            </a:r>
          </a:p>
          <a:p>
            <a:r>
              <a:rPr lang="fi-FI" sz="1700" dirty="0">
                <a:ea typeface="Calibri" panose="020F0502020204030204"/>
                <a:cs typeface="Calibri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182700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olme keltaisten koulun lokeroa">
            <a:extLst>
              <a:ext uri="{FF2B5EF4-FFF2-40B4-BE49-F238E27FC236}">
                <a16:creationId xmlns:a16="http://schemas.microsoft.com/office/drawing/2014/main" id="{F97DE7EA-3841-A8B6-84E9-01D3D6FD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31CC10-CDC9-4D6D-AEC8-7DCB849D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100"/>
              <a:t>Kela: alle 25-vuotiaana on velvollisuus hakea koulutukseen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16D4F-2278-4C1A-8E7B-58F721471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fi-FI" sz="1900">
                <a:ea typeface="+mn-lt"/>
                <a:cs typeface="+mn-lt"/>
              </a:rPr>
              <a:t>Hae aina keväällä seuraavana syksynä alkavaan tutkintoon johtavaan, ammatillisia valmiuksia antavaan koulutukseen.</a:t>
            </a:r>
            <a:endParaRPr lang="fi-FI" sz="1900"/>
          </a:p>
          <a:p>
            <a:pPr>
              <a:buFont typeface="Arial"/>
              <a:buChar char="•"/>
            </a:pPr>
            <a:r>
              <a:rPr lang="fi-FI" sz="1900">
                <a:ea typeface="+mn-lt"/>
                <a:cs typeface="+mn-lt"/>
              </a:rPr>
              <a:t>Hae vähintään kahta opiskelupaikkaa, joiden valintakriteerit täytät.</a:t>
            </a:r>
            <a:endParaRPr lang="fi-FI" sz="1900"/>
          </a:p>
          <a:p>
            <a:pPr>
              <a:buFont typeface="Arial"/>
              <a:buChar char="•"/>
            </a:pPr>
            <a:r>
              <a:rPr lang="fi-FI" sz="1900">
                <a:ea typeface="+mn-lt"/>
                <a:cs typeface="+mn-lt"/>
              </a:rPr>
              <a:t>Osallistu pääsykokeeseen ja muihin koulutuksen hakemiseen kuuluviin tilaisuuksiin.</a:t>
            </a:r>
            <a:endParaRPr lang="fi-FI" sz="1900"/>
          </a:p>
          <a:p>
            <a:pPr>
              <a:buFont typeface="Arial"/>
              <a:buChar char="•"/>
            </a:pPr>
            <a:r>
              <a:rPr lang="fi-FI" sz="1900">
                <a:ea typeface="+mn-lt"/>
                <a:cs typeface="+mn-lt"/>
              </a:rPr>
              <a:t>Jos saat opiskelupaikan, ota se vastaan ja aloita opinnot.</a:t>
            </a:r>
            <a:endParaRPr lang="fi-FI" sz="1900"/>
          </a:p>
          <a:p>
            <a:pPr>
              <a:buFont typeface="Arial"/>
              <a:buChar char="•"/>
            </a:pPr>
            <a:endParaRPr lang="fi-FI" sz="1900">
              <a:cs typeface="Calibri"/>
            </a:endParaRPr>
          </a:p>
          <a:p>
            <a:pPr marL="0" indent="0">
              <a:buNone/>
            </a:pPr>
            <a:endParaRPr lang="fi-FI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605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09F0D3E-11F2-4ABA-9E2B-29AA037D3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D119DBB-28F4-4D85-ABE0-638889ED7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6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81F4C11C-9D3C-44E1-9EE2-131B1B40D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9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5DC8BCA-D93D-4666-BEDE-C4989129A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Ilmakuva tyhjästä auditoriosta">
            <a:extLst>
              <a:ext uri="{FF2B5EF4-FFF2-40B4-BE49-F238E27FC236}">
                <a16:creationId xmlns:a16="http://schemas.microsoft.com/office/drawing/2014/main" id="{E4671C56-2F4D-AF16-6573-F3554067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" t="9091" r="231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FB59D8-C0E4-4FDB-B6B7-7C757527B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Hakeminen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39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44</Slides>
  <Notes>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44</vt:i4>
      </vt:variant>
    </vt:vector>
  </HeadingPairs>
  <TitlesOfParts>
    <vt:vector size="46" baseType="lpstr">
      <vt:lpstr>Office Theme</vt:lpstr>
      <vt:lpstr>Office-teema</vt:lpstr>
      <vt:lpstr>Jatko-opinnot</vt:lpstr>
      <vt:lpstr>Suomen koulutusjärjestelmä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Hakeminen</vt:lpstr>
      <vt:lpstr>PowerPoint-esitys</vt:lpstr>
      <vt:lpstr>Korkeakoulujen yhteishaku</vt:lpstr>
      <vt:lpstr>Hakukelpoisuus</vt:lpstr>
      <vt:lpstr>Korkeakoulujen yhteishaku</vt:lpstr>
      <vt:lpstr>Korkeakoulujen yhteishaku</vt:lpstr>
      <vt:lpstr>Korkeakoulujen yhteishaku</vt:lpstr>
      <vt:lpstr>Korkeakoulujen yhteishaku</vt:lpstr>
      <vt:lpstr>Ammattikorkeakoulualat</vt:lpstr>
      <vt:lpstr>Yliopiston koulutusalat</vt:lpstr>
      <vt:lpstr>Alakohtaiset rajoitukset</vt:lpstr>
      <vt:lpstr>Alakohtaiset rajoitukset: ammattikorkeakoulut</vt:lpstr>
      <vt:lpstr>Alakohtaiset rajoitukset: yliopistot</vt:lpstr>
      <vt:lpstr>Ensikertalaiskiintiö</vt:lpstr>
      <vt:lpstr>Opiskelijavalinta</vt:lpstr>
      <vt:lpstr>Ammattikorkeakoulujen opiskelijavalinta</vt:lpstr>
      <vt:lpstr>Todistusvalinta: ylioppilastutkinnon pisteytys</vt:lpstr>
      <vt:lpstr>PowerPoint-esitys</vt:lpstr>
      <vt:lpstr>PowerPoint-esitys</vt:lpstr>
      <vt:lpstr>Ammattikorkeakoulujen opiskelijavalinta</vt:lpstr>
      <vt:lpstr>Ammattikorkeakoulujen opiskelijavalinta: valintakoe</vt:lpstr>
      <vt:lpstr>Yliopistojen opiskelijavalinta</vt:lpstr>
      <vt:lpstr>PowerPoint-esitys</vt:lpstr>
      <vt:lpstr>PowerPoint-esitys</vt:lpstr>
      <vt:lpstr>Yliopistojen opiskelijavalinta</vt:lpstr>
      <vt:lpstr>Yliopistojen todistusvalinta muuttuu vuodesta 2026 eteenpäin</vt:lpstr>
      <vt:lpstr>Yliopistojen todistusvalinnan rakenne vuodesta 2026</vt:lpstr>
      <vt:lpstr>Nostoja yliopistojen todistusvalinnasta vuodesta 2026:</vt:lpstr>
      <vt:lpstr>Pitkän ja lyhyen matematiikan eroista todistusvalinnassa vuodesta 2026</vt:lpstr>
      <vt:lpstr>Pitkän ja lyhyen matematiikan eroista todistusvalinnassa vuodesta 2026</vt:lpstr>
      <vt:lpstr>Valintakokeet vuodesta 2025 eteenpäin</vt:lpstr>
      <vt:lpstr>Opiskelupaikan vastaanottaminen</vt:lpstr>
      <vt:lpstr>Asepalvelus ja jatko-opinnot</vt:lpstr>
      <vt:lpstr>Opiskelun tuet</vt:lpstr>
      <vt:lpstr>Jos opiskelupaikkaa ei saa? </vt:lpstr>
      <vt:lpstr>Kela: alle 25-vuotiaana on velvollisuus hakea koulutukseen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698</cp:revision>
  <dcterms:created xsi:type="dcterms:W3CDTF">2021-10-26T15:41:44Z</dcterms:created>
  <dcterms:modified xsi:type="dcterms:W3CDTF">2024-12-04T09:57:34Z</dcterms:modified>
</cp:coreProperties>
</file>